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34199195" cy="4320032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24" userDrawn="1">
          <p15:clr>
            <a:srgbClr val="A4A3A4"/>
          </p15:clr>
        </p15:guide>
        <p15:guide id="2" pos="10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1" autoAdjust="0"/>
    <p:restoredTop sz="94716" autoAdjust="0"/>
  </p:normalViewPr>
  <p:slideViewPr>
    <p:cSldViewPr showGuides="1">
      <p:cViewPr>
        <p:scale>
          <a:sx n="26" d="100"/>
          <a:sy n="26" d="100"/>
        </p:scale>
        <p:origin x="2104" y="-144"/>
      </p:cViewPr>
      <p:guideLst>
        <p:guide orient="horz" pos="13724"/>
        <p:guide pos="10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4964" y="7070108"/>
            <a:ext cx="29069586" cy="15040222"/>
          </a:xfrm>
        </p:spPr>
        <p:txBody>
          <a:bodyPr anchor="b"/>
          <a:lstStyle>
            <a:lvl1pPr algn="ctr">
              <a:defRPr sz="224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4939" y="22690338"/>
            <a:ext cx="25649635" cy="10430151"/>
          </a:xfrm>
        </p:spPr>
        <p:txBody>
          <a:bodyPr/>
          <a:lstStyle>
            <a:lvl1pPr marL="0" indent="0" algn="ctr">
              <a:buNone/>
              <a:defRPr sz="8975"/>
            </a:lvl1pPr>
            <a:lvl2pPr marL="1710055" indent="0" algn="ctr">
              <a:buNone/>
              <a:defRPr sz="7480"/>
            </a:lvl2pPr>
            <a:lvl3pPr marL="3420110" indent="0" algn="ctr">
              <a:buNone/>
              <a:defRPr sz="6730"/>
            </a:lvl3pPr>
            <a:lvl4pPr marL="5130165" indent="0" algn="ctr">
              <a:buNone/>
              <a:defRPr sz="5985"/>
            </a:lvl4pPr>
            <a:lvl5pPr marL="6839585" indent="0" algn="ctr">
              <a:buNone/>
              <a:defRPr sz="5985"/>
            </a:lvl5pPr>
            <a:lvl6pPr marL="8549640" indent="0" algn="ctr">
              <a:buNone/>
              <a:defRPr sz="5985"/>
            </a:lvl6pPr>
            <a:lvl7pPr marL="10259695" indent="0" algn="ctr">
              <a:buNone/>
              <a:defRPr sz="5985"/>
            </a:lvl7pPr>
            <a:lvl8pPr marL="11969750" indent="0" algn="ctr">
              <a:buNone/>
              <a:defRPr sz="5985"/>
            </a:lvl8pPr>
            <a:lvl9pPr marL="13679805" indent="0" algn="ctr">
              <a:buNone/>
              <a:defRPr sz="598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C43B1-4D4E-4E7F-8CC7-2B7C934689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17634-507A-48FB-9CBF-D7BE4DF969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EED52-4752-4808-85E5-C90A6622F7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E4080-1B74-40AE-8A06-9EC41C6988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74028" y="2300034"/>
            <a:ext cx="7374270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218" y="2300034"/>
            <a:ext cx="21695316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4C69-4122-481C-B033-A58BF5059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EC32-61B6-486C-B359-39650ACA07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3235C-DD1B-4231-84CE-109F650292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8952C-36E1-4852-B7B8-B362496B31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406" y="10770172"/>
            <a:ext cx="29497080" cy="17970262"/>
          </a:xfrm>
        </p:spPr>
        <p:txBody>
          <a:bodyPr anchor="b"/>
          <a:lstStyle>
            <a:lvl1pPr>
              <a:defRPr sz="224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406" y="28910440"/>
            <a:ext cx="29497080" cy="9450136"/>
          </a:xfrm>
        </p:spPr>
        <p:txBody>
          <a:bodyPr/>
          <a:lstStyle>
            <a:lvl1pPr marL="0" indent="0">
              <a:buNone/>
              <a:defRPr sz="8975">
                <a:solidFill>
                  <a:schemeClr val="tx1"/>
                </a:solidFill>
              </a:defRPr>
            </a:lvl1pPr>
            <a:lvl2pPr marL="1710055" indent="0">
              <a:buNone/>
              <a:defRPr sz="7480">
                <a:solidFill>
                  <a:schemeClr val="tx1">
                    <a:tint val="75000"/>
                  </a:schemeClr>
                </a:solidFill>
              </a:defRPr>
            </a:lvl2pPr>
            <a:lvl3pPr marL="3420110" indent="0">
              <a:buNone/>
              <a:defRPr sz="6730">
                <a:solidFill>
                  <a:schemeClr val="tx1">
                    <a:tint val="75000"/>
                  </a:schemeClr>
                </a:solidFill>
              </a:defRPr>
            </a:lvl3pPr>
            <a:lvl4pPr marL="5130165" indent="0">
              <a:buNone/>
              <a:defRPr sz="5985">
                <a:solidFill>
                  <a:schemeClr val="tx1">
                    <a:tint val="75000"/>
                  </a:schemeClr>
                </a:solidFill>
              </a:defRPr>
            </a:lvl4pPr>
            <a:lvl5pPr marL="6839585" indent="0">
              <a:buNone/>
              <a:defRPr sz="5985">
                <a:solidFill>
                  <a:schemeClr val="tx1">
                    <a:tint val="75000"/>
                  </a:schemeClr>
                </a:solidFill>
              </a:defRPr>
            </a:lvl5pPr>
            <a:lvl6pPr marL="8549640" indent="0">
              <a:buNone/>
              <a:defRPr sz="5985">
                <a:solidFill>
                  <a:schemeClr val="tx1">
                    <a:tint val="75000"/>
                  </a:schemeClr>
                </a:solidFill>
              </a:defRPr>
            </a:lvl6pPr>
            <a:lvl7pPr marL="10259695" indent="0">
              <a:buNone/>
              <a:defRPr sz="5985">
                <a:solidFill>
                  <a:schemeClr val="tx1">
                    <a:tint val="75000"/>
                  </a:schemeClr>
                </a:solidFill>
              </a:defRPr>
            </a:lvl7pPr>
            <a:lvl8pPr marL="11969750" indent="0">
              <a:buNone/>
              <a:defRPr sz="5985">
                <a:solidFill>
                  <a:schemeClr val="tx1">
                    <a:tint val="75000"/>
                  </a:schemeClr>
                </a:solidFill>
              </a:defRPr>
            </a:lvl8pPr>
            <a:lvl9pPr marL="13679805" indent="0">
              <a:buNone/>
              <a:defRPr sz="59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B169B-285B-4BA0-89A3-84D97FBA77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3B653-B2A8-4DAE-8DB6-EABA6F21F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217" y="11500170"/>
            <a:ext cx="14534793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13503" y="11500170"/>
            <a:ext cx="14534793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25422-28D7-4EC2-9675-C6A32C1B70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01D84-8CB6-4905-85AC-2F3CB94ECA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2300044"/>
            <a:ext cx="29497080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5675" y="10590160"/>
            <a:ext cx="14467995" cy="5190073"/>
          </a:xfrm>
        </p:spPr>
        <p:txBody>
          <a:bodyPr anchor="b"/>
          <a:lstStyle>
            <a:lvl1pPr marL="0" indent="0">
              <a:buNone/>
              <a:defRPr sz="8975" b="1"/>
            </a:lvl1pPr>
            <a:lvl2pPr marL="1710055" indent="0">
              <a:buNone/>
              <a:defRPr sz="7480" b="1"/>
            </a:lvl2pPr>
            <a:lvl3pPr marL="3420110" indent="0">
              <a:buNone/>
              <a:defRPr sz="6730" b="1"/>
            </a:lvl3pPr>
            <a:lvl4pPr marL="5130165" indent="0">
              <a:buNone/>
              <a:defRPr sz="5985" b="1"/>
            </a:lvl4pPr>
            <a:lvl5pPr marL="6839585" indent="0">
              <a:buNone/>
              <a:defRPr sz="5985" b="1"/>
            </a:lvl5pPr>
            <a:lvl6pPr marL="8549640" indent="0">
              <a:buNone/>
              <a:defRPr sz="5985" b="1"/>
            </a:lvl6pPr>
            <a:lvl7pPr marL="10259695" indent="0">
              <a:buNone/>
              <a:defRPr sz="5985" b="1"/>
            </a:lvl7pPr>
            <a:lvl8pPr marL="11969750" indent="0">
              <a:buNone/>
              <a:defRPr sz="5985" b="1"/>
            </a:lvl8pPr>
            <a:lvl9pPr marL="13679805" indent="0">
              <a:buNone/>
              <a:defRPr sz="598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5675" y="15780233"/>
            <a:ext cx="1446799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13506" y="10590160"/>
            <a:ext cx="14539247" cy="5190073"/>
          </a:xfrm>
        </p:spPr>
        <p:txBody>
          <a:bodyPr anchor="b"/>
          <a:lstStyle>
            <a:lvl1pPr marL="0" indent="0">
              <a:buNone/>
              <a:defRPr sz="8975" b="1"/>
            </a:lvl1pPr>
            <a:lvl2pPr marL="1710055" indent="0">
              <a:buNone/>
              <a:defRPr sz="7480" b="1"/>
            </a:lvl2pPr>
            <a:lvl3pPr marL="3420110" indent="0">
              <a:buNone/>
              <a:defRPr sz="6730" b="1"/>
            </a:lvl3pPr>
            <a:lvl4pPr marL="5130165" indent="0">
              <a:buNone/>
              <a:defRPr sz="5985" b="1"/>
            </a:lvl4pPr>
            <a:lvl5pPr marL="6839585" indent="0">
              <a:buNone/>
              <a:defRPr sz="5985" b="1"/>
            </a:lvl5pPr>
            <a:lvl6pPr marL="8549640" indent="0">
              <a:buNone/>
              <a:defRPr sz="5985" b="1"/>
            </a:lvl6pPr>
            <a:lvl7pPr marL="10259695" indent="0">
              <a:buNone/>
              <a:defRPr sz="5985" b="1"/>
            </a:lvl7pPr>
            <a:lvl8pPr marL="11969750" indent="0">
              <a:buNone/>
              <a:defRPr sz="5985" b="1"/>
            </a:lvl8pPr>
            <a:lvl9pPr marL="13679805" indent="0">
              <a:buNone/>
              <a:defRPr sz="598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13506" y="15780233"/>
            <a:ext cx="1453924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6D20D-4D7B-454C-84BF-41201E79F8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18A8E-A98D-4219-BE37-B7B1DC773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8E35A-1275-4E43-B66C-67F513B8B3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BB69-0A0D-435D-9ECF-FE29723E95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BACE5-BEC7-4FEB-A62D-FAD4CD61CA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71BDB-B67C-4ECC-96CE-3783927CBF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2880042"/>
            <a:ext cx="11030233" cy="10080149"/>
          </a:xfrm>
        </p:spPr>
        <p:txBody>
          <a:bodyPr anchor="b"/>
          <a:lstStyle>
            <a:lvl1pPr>
              <a:defRPr sz="11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9248" y="6220102"/>
            <a:ext cx="17313503" cy="30700453"/>
          </a:xfrm>
        </p:spPr>
        <p:txBody>
          <a:bodyPr/>
          <a:lstStyle>
            <a:lvl1pPr>
              <a:defRPr sz="11970"/>
            </a:lvl1pPr>
            <a:lvl2pPr>
              <a:defRPr sz="10470"/>
            </a:lvl2pPr>
            <a:lvl3pPr>
              <a:defRPr sz="8975"/>
            </a:lvl3pPr>
            <a:lvl4pPr>
              <a:defRPr sz="7480"/>
            </a:lvl4pPr>
            <a:lvl5pPr>
              <a:defRPr sz="7480"/>
            </a:lvl5pPr>
            <a:lvl6pPr>
              <a:defRPr sz="7480"/>
            </a:lvl6pPr>
            <a:lvl7pPr>
              <a:defRPr sz="7480"/>
            </a:lvl7pPr>
            <a:lvl8pPr>
              <a:defRPr sz="7480"/>
            </a:lvl8pPr>
            <a:lvl9pPr>
              <a:defRPr sz="748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671" y="12960191"/>
            <a:ext cx="11030233" cy="24010358"/>
          </a:xfrm>
        </p:spPr>
        <p:txBody>
          <a:bodyPr/>
          <a:lstStyle>
            <a:lvl1pPr marL="0" indent="0">
              <a:buNone/>
              <a:defRPr sz="5985"/>
            </a:lvl1pPr>
            <a:lvl2pPr marL="1710055" indent="0">
              <a:buNone/>
              <a:defRPr sz="5235"/>
            </a:lvl2pPr>
            <a:lvl3pPr marL="3420110" indent="0">
              <a:buNone/>
              <a:defRPr sz="4490"/>
            </a:lvl3pPr>
            <a:lvl4pPr marL="5130165" indent="0">
              <a:buNone/>
              <a:defRPr sz="3740"/>
            </a:lvl4pPr>
            <a:lvl5pPr marL="6839585" indent="0">
              <a:buNone/>
              <a:defRPr sz="3740"/>
            </a:lvl5pPr>
            <a:lvl6pPr marL="8549640" indent="0">
              <a:buNone/>
              <a:defRPr sz="3740"/>
            </a:lvl6pPr>
            <a:lvl7pPr marL="10259695" indent="0">
              <a:buNone/>
              <a:defRPr sz="3740"/>
            </a:lvl7pPr>
            <a:lvl8pPr marL="11969750" indent="0">
              <a:buNone/>
              <a:defRPr sz="3740"/>
            </a:lvl8pPr>
            <a:lvl9pPr marL="13679805" indent="0">
              <a:buNone/>
              <a:defRPr sz="37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B87F6-9310-411C-A725-F341637CDC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A61CF-FD5A-40D6-B8D8-C299F605C1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671" y="2880042"/>
            <a:ext cx="11030233" cy="10080149"/>
          </a:xfrm>
        </p:spPr>
        <p:txBody>
          <a:bodyPr anchor="b"/>
          <a:lstStyle>
            <a:lvl1pPr>
              <a:defRPr sz="11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39248" y="6220102"/>
            <a:ext cx="17313503" cy="30700453"/>
          </a:xfrm>
        </p:spPr>
        <p:txBody>
          <a:bodyPr anchor="t"/>
          <a:lstStyle>
            <a:lvl1pPr marL="0" indent="0">
              <a:buNone/>
              <a:defRPr sz="11970"/>
            </a:lvl1pPr>
            <a:lvl2pPr marL="1710055" indent="0">
              <a:buNone/>
              <a:defRPr sz="10470"/>
            </a:lvl2pPr>
            <a:lvl3pPr marL="3420110" indent="0">
              <a:buNone/>
              <a:defRPr sz="8975"/>
            </a:lvl3pPr>
            <a:lvl4pPr marL="5130165" indent="0">
              <a:buNone/>
              <a:defRPr sz="7480"/>
            </a:lvl4pPr>
            <a:lvl5pPr marL="6839585" indent="0">
              <a:buNone/>
              <a:defRPr sz="7480"/>
            </a:lvl5pPr>
            <a:lvl6pPr marL="8549640" indent="0">
              <a:buNone/>
              <a:defRPr sz="7480"/>
            </a:lvl6pPr>
            <a:lvl7pPr marL="10259695" indent="0">
              <a:buNone/>
              <a:defRPr sz="7480"/>
            </a:lvl7pPr>
            <a:lvl8pPr marL="11969750" indent="0">
              <a:buNone/>
              <a:defRPr sz="7480"/>
            </a:lvl8pPr>
            <a:lvl9pPr marL="13679805" indent="0">
              <a:buNone/>
              <a:defRPr sz="748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5671" y="12960191"/>
            <a:ext cx="11030233" cy="24010358"/>
          </a:xfrm>
        </p:spPr>
        <p:txBody>
          <a:bodyPr/>
          <a:lstStyle>
            <a:lvl1pPr marL="0" indent="0">
              <a:buNone/>
              <a:defRPr sz="5985"/>
            </a:lvl1pPr>
            <a:lvl2pPr marL="1710055" indent="0">
              <a:buNone/>
              <a:defRPr sz="5235"/>
            </a:lvl2pPr>
            <a:lvl3pPr marL="3420110" indent="0">
              <a:buNone/>
              <a:defRPr sz="4490"/>
            </a:lvl3pPr>
            <a:lvl4pPr marL="5130165" indent="0">
              <a:buNone/>
              <a:defRPr sz="3740"/>
            </a:lvl4pPr>
            <a:lvl5pPr marL="6839585" indent="0">
              <a:buNone/>
              <a:defRPr sz="3740"/>
            </a:lvl5pPr>
            <a:lvl6pPr marL="8549640" indent="0">
              <a:buNone/>
              <a:defRPr sz="3740"/>
            </a:lvl6pPr>
            <a:lvl7pPr marL="10259695" indent="0">
              <a:buNone/>
              <a:defRPr sz="3740"/>
            </a:lvl7pPr>
            <a:lvl8pPr marL="11969750" indent="0">
              <a:buNone/>
              <a:defRPr sz="3740"/>
            </a:lvl8pPr>
            <a:lvl9pPr marL="13679805" indent="0">
              <a:buNone/>
              <a:defRPr sz="37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60772-C151-4AB1-BB05-719FB4BF30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8CA67-8444-4C40-B27D-BF2E078CA5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1217" y="2300044"/>
            <a:ext cx="29497080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217" y="11500170"/>
            <a:ext cx="29497080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217" y="40040601"/>
            <a:ext cx="769489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8589" y="40040601"/>
            <a:ext cx="1154233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53406" y="40040601"/>
            <a:ext cx="769489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0110" rtl="0" eaLnBrk="1" latinLnBrk="0" hangingPunct="1">
        <a:lnSpc>
          <a:spcPct val="90000"/>
        </a:lnSpc>
        <a:spcBef>
          <a:spcPct val="0"/>
        </a:spcBef>
        <a:buNone/>
        <a:defRPr sz="16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4710" indent="-854710" algn="l" defTabSz="3420110" rtl="0" eaLnBrk="1" latinLnBrk="0" hangingPunct="1">
        <a:lnSpc>
          <a:spcPct val="90000"/>
        </a:lnSpc>
        <a:spcBef>
          <a:spcPts val="3740"/>
        </a:spcBef>
        <a:buFont typeface="Arial" panose="020B0604020202020204" pitchFamily="34" charset="0"/>
        <a:buChar char="•"/>
        <a:defRPr sz="10470" kern="1200">
          <a:solidFill>
            <a:schemeClr val="tx1"/>
          </a:solidFill>
          <a:latin typeface="+mn-lt"/>
          <a:ea typeface="+mn-ea"/>
          <a:cs typeface="+mn-cs"/>
        </a:defRPr>
      </a:lvl1pPr>
      <a:lvl2pPr marL="2564765" indent="-854710" algn="l" defTabSz="3420110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8975" kern="1200">
          <a:solidFill>
            <a:schemeClr val="tx1"/>
          </a:solidFill>
          <a:latin typeface="+mn-lt"/>
          <a:ea typeface="+mn-ea"/>
          <a:cs typeface="+mn-cs"/>
        </a:defRPr>
      </a:lvl2pPr>
      <a:lvl3pPr marL="4274820" indent="-854710" algn="l" defTabSz="3420110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7480" kern="1200">
          <a:solidFill>
            <a:schemeClr val="tx1"/>
          </a:solidFill>
          <a:latin typeface="+mn-lt"/>
          <a:ea typeface="+mn-ea"/>
          <a:cs typeface="+mn-cs"/>
        </a:defRPr>
      </a:lvl3pPr>
      <a:lvl4pPr marL="5984875" indent="-854710" algn="l" defTabSz="3420110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0" kern="1200">
          <a:solidFill>
            <a:schemeClr val="tx1"/>
          </a:solidFill>
          <a:latin typeface="+mn-lt"/>
          <a:ea typeface="+mn-ea"/>
          <a:cs typeface="+mn-cs"/>
        </a:defRPr>
      </a:lvl4pPr>
      <a:lvl5pPr marL="7694930" indent="-854710" algn="l" defTabSz="3420110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0" kern="1200">
          <a:solidFill>
            <a:schemeClr val="tx1"/>
          </a:solidFill>
          <a:latin typeface="+mn-lt"/>
          <a:ea typeface="+mn-ea"/>
          <a:cs typeface="+mn-cs"/>
        </a:defRPr>
      </a:lvl5pPr>
      <a:lvl6pPr marL="9404985" indent="-854710" algn="l" defTabSz="3420110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0" kern="1200">
          <a:solidFill>
            <a:schemeClr val="tx1"/>
          </a:solidFill>
          <a:latin typeface="+mn-lt"/>
          <a:ea typeface="+mn-ea"/>
          <a:cs typeface="+mn-cs"/>
        </a:defRPr>
      </a:lvl6pPr>
      <a:lvl7pPr marL="11115040" indent="-854710" algn="l" defTabSz="3420110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0" kern="1200">
          <a:solidFill>
            <a:schemeClr val="tx1"/>
          </a:solidFill>
          <a:latin typeface="+mn-lt"/>
          <a:ea typeface="+mn-ea"/>
          <a:cs typeface="+mn-cs"/>
        </a:defRPr>
      </a:lvl7pPr>
      <a:lvl8pPr marL="12825095" indent="-854710" algn="l" defTabSz="3420110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0" kern="1200">
          <a:solidFill>
            <a:schemeClr val="tx1"/>
          </a:solidFill>
          <a:latin typeface="+mn-lt"/>
          <a:ea typeface="+mn-ea"/>
          <a:cs typeface="+mn-cs"/>
        </a:defRPr>
      </a:lvl8pPr>
      <a:lvl9pPr marL="14534515" indent="-854710" algn="l" defTabSz="3420110" rtl="0" eaLnBrk="1" latinLnBrk="0" hangingPunct="1">
        <a:lnSpc>
          <a:spcPct val="90000"/>
        </a:lnSpc>
        <a:spcBef>
          <a:spcPts val="1870"/>
        </a:spcBef>
        <a:buFont typeface="Arial" panose="020B0604020202020204" pitchFamily="34" charset="0"/>
        <a:buChar char="•"/>
        <a:defRPr sz="67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1pPr>
      <a:lvl2pPr marL="1710055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2pPr>
      <a:lvl3pPr marL="3420110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3pPr>
      <a:lvl4pPr marL="5130165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4pPr>
      <a:lvl5pPr marL="6839585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5pPr>
      <a:lvl6pPr marL="8549640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6pPr>
      <a:lvl7pPr marL="10259695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7pPr>
      <a:lvl8pPr marL="11969750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8pPr>
      <a:lvl9pPr marL="13679805" algn="l" defTabSz="3420110" rtl="0" eaLnBrk="1" latinLnBrk="0" hangingPunct="1">
        <a:defRPr sz="67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67" y="8290847"/>
            <a:ext cx="29955329" cy="42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2338116" y="9403929"/>
            <a:ext cx="29091232" cy="191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5770" tIns="97885" rIns="195770" bIns="97885">
            <a:spAutoFit/>
          </a:bodyPr>
          <a:lstStyle/>
          <a:p>
            <a:pPr algn="ctr"/>
            <a:r>
              <a:rPr lang="zh-CN" altLang="en-US" sz="519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519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519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</a:t>
            </a:r>
            <a:endParaRPr lang="en-US" altLang="zh-CN" sz="519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985" dirty="0"/>
              <a:t>单位：</a:t>
            </a:r>
            <a:r>
              <a:rPr lang="en-US" altLang="zh-CN" sz="2985" dirty="0"/>
              <a:t>23</a:t>
            </a:r>
            <a:r>
              <a:rPr lang="zh-CN" altLang="en-US" sz="2985" dirty="0"/>
              <a:t>号宋体</a:t>
            </a:r>
            <a:endParaRPr lang="en-US" altLang="zh-CN" sz="2985" dirty="0"/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985" dirty="0"/>
              <a:t>作者：</a:t>
            </a:r>
            <a:r>
              <a:rPr lang="en-US" altLang="zh-CN" sz="2985" dirty="0"/>
              <a:t>23</a:t>
            </a:r>
            <a:r>
              <a:rPr lang="zh-CN" altLang="en-US" sz="2985" dirty="0"/>
              <a:t>号宋体</a:t>
            </a:r>
            <a:endParaRPr lang="en-US" altLang="zh-CN" sz="2985" dirty="0"/>
          </a:p>
        </p:txBody>
      </p:sp>
      <p:sp>
        <p:nvSpPr>
          <p:cNvPr id="4" name="TextBox 11"/>
          <p:cNvSpPr txBox="1"/>
          <p:nvPr/>
        </p:nvSpPr>
        <p:spPr>
          <a:xfrm>
            <a:off x="1906067" y="20774166"/>
            <a:ext cx="15545251" cy="876586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195770" tIns="97885" rIns="195770" bIns="97885">
            <a:spAutoFit/>
          </a:bodyPr>
          <a:lstStyle/>
          <a:p>
            <a:pPr eaLnBrk="1" hangingPunct="1"/>
            <a:r>
              <a:rPr lang="zh-CN" altLang="en-US" sz="4285" b="1" dirty="0"/>
              <a:t>结果（正文</a:t>
            </a:r>
            <a:r>
              <a:rPr lang="en-US" altLang="zh-CN" sz="4285" b="1" dirty="0"/>
              <a:t>33</a:t>
            </a:r>
            <a:r>
              <a:rPr lang="zh-CN" altLang="en-US" sz="4285" b="1" dirty="0"/>
              <a:t>号字）</a:t>
            </a:r>
            <a:endParaRPr lang="en-US" altLang="zh-CN" sz="4285" b="1" dirty="0"/>
          </a:p>
          <a:p>
            <a:pPr eaLnBrk="1" hangingPunct="1"/>
            <a:r>
              <a:rPr lang="zh-CN" altLang="en-US" sz="4285" dirty="0"/>
              <a:t>正文内容</a:t>
            </a:r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zh-CN" altLang="en-US" sz="4285" dirty="0"/>
          </a:p>
        </p:txBody>
      </p:sp>
      <p:sp>
        <p:nvSpPr>
          <p:cNvPr id="5" name="TextBox 11"/>
          <p:cNvSpPr txBox="1"/>
          <p:nvPr/>
        </p:nvSpPr>
        <p:spPr>
          <a:xfrm>
            <a:off x="1906067" y="14923358"/>
            <a:ext cx="15545251" cy="547040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195770" tIns="97885" rIns="195770" bIns="97885">
            <a:spAutoFit/>
          </a:bodyPr>
          <a:lstStyle/>
          <a:p>
            <a:pPr eaLnBrk="1" hangingPunct="1"/>
            <a:r>
              <a:rPr lang="zh-CN" altLang="en-US" sz="4285" b="1" dirty="0"/>
              <a:t>目的（正文</a:t>
            </a:r>
            <a:r>
              <a:rPr lang="en-US" altLang="zh-CN" sz="4285" b="1" dirty="0"/>
              <a:t>33</a:t>
            </a:r>
            <a:r>
              <a:rPr lang="zh-CN" altLang="en-US" sz="4285" b="1" dirty="0"/>
              <a:t>号字）</a:t>
            </a:r>
            <a:endParaRPr lang="en-US" altLang="zh-CN" sz="4285" b="1" dirty="0"/>
          </a:p>
          <a:p>
            <a:pPr eaLnBrk="1" hangingPunct="1"/>
            <a:r>
              <a:rPr lang="zh-CN" altLang="en-US" sz="4285" dirty="0"/>
              <a:t>正文内容</a:t>
            </a:r>
            <a:endParaRPr lang="en-US" altLang="zh-CN" sz="4285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zh-CN" altLang="en-US" sz="4285" dirty="0"/>
          </a:p>
        </p:txBody>
      </p:sp>
      <p:sp>
        <p:nvSpPr>
          <p:cNvPr id="6" name="TextBox 11"/>
          <p:cNvSpPr txBox="1"/>
          <p:nvPr/>
        </p:nvSpPr>
        <p:spPr>
          <a:xfrm>
            <a:off x="17813338" y="20736223"/>
            <a:ext cx="14048057" cy="876586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195770" tIns="97885" rIns="195770" bIns="97885">
            <a:spAutoFit/>
          </a:bodyPr>
          <a:lstStyle/>
          <a:p>
            <a:pPr eaLnBrk="1" hangingPunct="1"/>
            <a:r>
              <a:rPr lang="zh-CN" altLang="en-US" sz="4285" b="1" dirty="0"/>
              <a:t>结论（正文</a:t>
            </a:r>
            <a:r>
              <a:rPr lang="en-US" altLang="zh-CN" sz="4285" b="1" dirty="0"/>
              <a:t>33</a:t>
            </a:r>
            <a:r>
              <a:rPr lang="zh-CN" altLang="en-US" sz="4285" b="1" dirty="0"/>
              <a:t>号字）</a:t>
            </a:r>
            <a:endParaRPr lang="en-US" altLang="zh-CN" sz="4285" b="1" dirty="0"/>
          </a:p>
          <a:p>
            <a:pPr eaLnBrk="1" hangingPunct="1"/>
            <a:r>
              <a:rPr lang="zh-CN" altLang="en-US" sz="4285" dirty="0"/>
              <a:t>正文内容</a:t>
            </a:r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zh-CN" altLang="en-US" sz="4285" dirty="0"/>
          </a:p>
        </p:txBody>
      </p:sp>
      <p:sp>
        <p:nvSpPr>
          <p:cNvPr id="7" name="TextBox 11"/>
          <p:cNvSpPr txBox="1"/>
          <p:nvPr/>
        </p:nvSpPr>
        <p:spPr>
          <a:xfrm>
            <a:off x="17813338" y="14885416"/>
            <a:ext cx="14048057" cy="547040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195770" tIns="97885" rIns="195770" bIns="97885">
            <a:spAutoFit/>
          </a:bodyPr>
          <a:lstStyle/>
          <a:p>
            <a:pPr eaLnBrk="1" hangingPunct="1"/>
            <a:r>
              <a:rPr lang="zh-CN" altLang="en-US" sz="4285" b="1" dirty="0"/>
              <a:t>方法（正文</a:t>
            </a:r>
            <a:r>
              <a:rPr lang="en-US" altLang="zh-CN" sz="4285" b="1" dirty="0"/>
              <a:t>33</a:t>
            </a:r>
            <a:r>
              <a:rPr lang="zh-CN" altLang="en-US" sz="4285" b="1" dirty="0"/>
              <a:t>号字）</a:t>
            </a:r>
            <a:endParaRPr lang="en-US" altLang="zh-CN" sz="4285" b="1" dirty="0"/>
          </a:p>
          <a:p>
            <a:pPr eaLnBrk="1" hangingPunct="1"/>
            <a:r>
              <a:rPr lang="zh-CN" altLang="en-US" sz="4285" dirty="0"/>
              <a:t>正文内容</a:t>
            </a:r>
            <a:endParaRPr lang="en-US" altLang="zh-CN" sz="4285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zh-CN" altLang="en-US" sz="4285" dirty="0"/>
          </a:p>
        </p:txBody>
      </p:sp>
      <p:sp>
        <p:nvSpPr>
          <p:cNvPr id="8" name="TextBox 11"/>
          <p:cNvSpPr txBox="1"/>
          <p:nvPr/>
        </p:nvSpPr>
        <p:spPr>
          <a:xfrm>
            <a:off x="1906067" y="30262887"/>
            <a:ext cx="29955327" cy="11402224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lIns="195770" tIns="97885" rIns="195770" bIns="97885">
            <a:spAutoFit/>
          </a:bodyPr>
          <a:lstStyle/>
          <a:p>
            <a:pPr algn="ctr" eaLnBrk="1" hangingPunct="1"/>
            <a:r>
              <a:rPr lang="zh-CN" altLang="en-US" sz="4285" b="1" dirty="0"/>
              <a:t>案例图文区域</a:t>
            </a:r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eaLnBrk="1" hangingPunct="1"/>
            <a:endParaRPr lang="en-US" altLang="zh-CN" sz="4285" b="1" dirty="0"/>
          </a:p>
          <a:p>
            <a:pPr algn="ctr" eaLnBrk="1" hangingPunct="1"/>
            <a:endParaRPr lang="zh-CN" altLang="en-US" sz="4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67" y="8290847"/>
            <a:ext cx="29955329" cy="42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906067" y="8482549"/>
            <a:ext cx="29955329" cy="3972754"/>
          </a:xfrm>
          <a:prstGeom prst="rect">
            <a:avLst/>
          </a:prstGeom>
          <a:noFill/>
          <a:ln w="9525">
            <a:noFill/>
          </a:ln>
        </p:spPr>
        <p:txBody>
          <a:bodyPr wrap="square" lIns="195770" tIns="97885" rIns="195770" bIns="97885">
            <a:spAutoFit/>
          </a:bodyPr>
          <a:lstStyle/>
          <a:p>
            <a:pPr algn="ctr" eaLnBrk="1" hangingPunct="1"/>
            <a:r>
              <a:rPr lang="zh-CN" altLang="en-US" sz="5190" b="1" dirty="0">
                <a:latin typeface="黑体" panose="02010609060101010101" pitchFamily="49" charset="-122"/>
                <a:ea typeface="黑体" panose="02010609060101010101" pitchFamily="49" charset="-122"/>
              </a:rPr>
              <a:t>一种</a:t>
            </a:r>
            <a:r>
              <a:rPr lang="en-US" altLang="zh-CN" sz="5190" b="1" dirty="0">
                <a:latin typeface="黑体" panose="02010609060101010101" pitchFamily="49" charset="-122"/>
                <a:ea typeface="黑体" panose="02010609060101010101" pitchFamily="49" charset="-122"/>
              </a:rPr>
              <a:t>NHE1</a:t>
            </a:r>
            <a:r>
              <a:rPr lang="zh-CN" altLang="en-US" sz="5190" b="1" dirty="0">
                <a:latin typeface="黑体" panose="02010609060101010101" pitchFamily="49" charset="-122"/>
                <a:ea typeface="黑体" panose="02010609060101010101" pitchFamily="49" charset="-122"/>
              </a:rPr>
              <a:t>抑制剂增强急性髓系白血病对维奈托克敏感性的机制研究</a:t>
            </a:r>
            <a:endParaRPr lang="en-US" altLang="zh-CN" sz="519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en-US" altLang="zh-CN" sz="5190" b="1" dirty="0">
                <a:latin typeface="Arial" panose="020B0604020202020204" pitchFamily="34" charset="0"/>
                <a:ea typeface="黑体" panose="02010609060101010101" pitchFamily="49" charset="-122"/>
              </a:rPr>
              <a:t>A NHE1 inhibitor enhances the antileukemic activity of </a:t>
            </a:r>
            <a:r>
              <a:rPr lang="en-US" altLang="zh-CN" sz="5190" b="1" dirty="0" err="1">
                <a:latin typeface="Arial" panose="020B0604020202020204" pitchFamily="34" charset="0"/>
                <a:ea typeface="黑体" panose="02010609060101010101" pitchFamily="49" charset="-122"/>
              </a:rPr>
              <a:t>Venetoclax</a:t>
            </a:r>
            <a:r>
              <a:rPr lang="en-US" altLang="zh-CN" sz="5190" b="1" dirty="0">
                <a:latin typeface="Arial" panose="020B0604020202020204" pitchFamily="34" charset="0"/>
                <a:ea typeface="黑体" panose="02010609060101010101" pitchFamily="49" charset="-122"/>
              </a:rPr>
              <a:t> independent of NHE-1 in AML</a:t>
            </a:r>
            <a:r>
              <a:rPr lang="zh-CN" altLang="en-US" sz="2985" dirty="0"/>
              <a:t>                       </a:t>
            </a:r>
            <a:endParaRPr lang="en-US" altLang="zh-CN" sz="2985" dirty="0"/>
          </a:p>
          <a:p>
            <a:pPr algn="ctr" eaLnBrk="1" hangingPunct="1"/>
            <a:r>
              <a:rPr lang="zh-CN" altLang="en-US" sz="2985" dirty="0"/>
              <a:t>    姜欣雅</a:t>
            </a:r>
            <a:r>
              <a:rPr lang="en-US" altLang="zh-CN" sz="2985" baseline="30000" dirty="0"/>
              <a:t>1</a:t>
            </a:r>
            <a:r>
              <a:rPr lang="zh-CN" altLang="en-US" sz="2985" baseline="30000" dirty="0"/>
              <a:t>，</a:t>
            </a:r>
            <a:r>
              <a:rPr lang="en-US" altLang="zh-CN" sz="2985" baseline="30000" dirty="0"/>
              <a:t>2</a:t>
            </a:r>
            <a:r>
              <a:rPr lang="zh-CN" altLang="en-US" sz="2985" dirty="0"/>
              <a:t>，杜鹃</a:t>
            </a:r>
            <a:r>
              <a:rPr lang="en-US" altLang="zh-CN" sz="2985" baseline="30000" dirty="0"/>
              <a:t>1</a:t>
            </a:r>
            <a:r>
              <a:rPr lang="zh-CN" altLang="en-US" sz="2985" dirty="0"/>
              <a:t>，曾辉</a:t>
            </a:r>
            <a:r>
              <a:rPr lang="en-US" altLang="zh-CN" sz="2985" baseline="30000" dirty="0"/>
              <a:t>1*</a:t>
            </a:r>
            <a:endParaRPr lang="en-US" altLang="zh-CN" sz="2985" dirty="0"/>
          </a:p>
          <a:p>
            <a:pPr algn="ctr" eaLnBrk="1" hangingPunct="1"/>
            <a:r>
              <a:rPr lang="zh-CN" altLang="en-US" sz="2985" dirty="0"/>
              <a:t>      </a:t>
            </a:r>
            <a:r>
              <a:rPr lang="en-US" altLang="zh-CN" sz="2985" baseline="30000" dirty="0"/>
              <a:t>1</a:t>
            </a:r>
            <a:r>
              <a:rPr lang="zh-CN" altLang="en-US" sz="2985" dirty="0"/>
              <a:t>暨南大学附属第一医院血液科</a:t>
            </a:r>
            <a:endParaRPr lang="en-US" altLang="zh-CN" sz="2985" dirty="0"/>
          </a:p>
          <a:p>
            <a:pPr algn="ctr" eaLnBrk="1" hangingPunct="1"/>
            <a:r>
              <a:rPr lang="en-US" altLang="zh-CN" sz="2985" dirty="0"/>
              <a:t>     </a:t>
            </a:r>
            <a:r>
              <a:rPr lang="zh-CN" altLang="en-US" sz="2985" dirty="0"/>
              <a:t> </a:t>
            </a:r>
            <a:r>
              <a:rPr lang="en-US" altLang="zh-CN" sz="2985" baseline="30000" dirty="0"/>
              <a:t>2</a:t>
            </a:r>
            <a:r>
              <a:rPr lang="zh-CN" altLang="en-US" sz="2985" dirty="0"/>
              <a:t>中南大学湘雅医院血液科</a:t>
            </a:r>
            <a:endParaRPr lang="zh-CN" altLang="en-US" sz="2985" dirty="0"/>
          </a:p>
        </p:txBody>
      </p:sp>
      <p:sp>
        <p:nvSpPr>
          <p:cNvPr id="11" name="TextBox 11"/>
          <p:cNvSpPr txBox="1"/>
          <p:nvPr/>
        </p:nvSpPr>
        <p:spPr>
          <a:xfrm>
            <a:off x="1939654" y="13353516"/>
            <a:ext cx="15160102" cy="14038587"/>
          </a:xfrm>
          <a:prstGeom prst="rect">
            <a:avLst/>
          </a:prstGeom>
          <a:noFill/>
          <a:ln w="9525">
            <a:noFill/>
          </a:ln>
        </p:spPr>
        <p:txBody>
          <a:bodyPr wrap="square" lIns="195770" tIns="97885" rIns="195770" bIns="97885">
            <a:spAutoFit/>
          </a:bodyPr>
          <a:lstStyle/>
          <a:p>
            <a:pPr eaLnBrk="1" hangingPunct="1"/>
            <a:r>
              <a:rPr lang="zh-CN" altLang="en-US" sz="4285" b="1" dirty="0"/>
              <a:t>目的</a:t>
            </a:r>
            <a:endParaRPr lang="en-US" altLang="zh-CN" sz="4285" b="1" dirty="0"/>
          </a:p>
          <a:p>
            <a:pPr eaLnBrk="1" hangingPunct="1"/>
            <a:r>
              <a:rPr lang="zh-CN" altLang="en-US" sz="4285" dirty="0"/>
              <a:t>维奈托克（</a:t>
            </a:r>
            <a:r>
              <a:rPr lang="en-US" altLang="zh-CN" sz="4285" dirty="0" err="1"/>
              <a:t>Venetoclax</a:t>
            </a:r>
            <a:r>
              <a:rPr lang="zh-CN" altLang="en-US" sz="4285" dirty="0"/>
              <a:t>）是一种选择性</a:t>
            </a:r>
            <a:r>
              <a:rPr lang="en-US" altLang="zh-CN" sz="4285" dirty="0"/>
              <a:t>bcl-2</a:t>
            </a:r>
            <a:r>
              <a:rPr lang="zh-CN" altLang="en-US" sz="4285" dirty="0"/>
              <a:t>抑制剂，其与去甲基化药物的联合应用已用于急性髓系白血病（</a:t>
            </a:r>
            <a:r>
              <a:rPr lang="en-US" altLang="zh-CN" sz="4285" dirty="0"/>
              <a:t>AML</a:t>
            </a:r>
            <a:r>
              <a:rPr lang="zh-CN" altLang="en-US" sz="4285" dirty="0"/>
              <a:t>）的治疗，但是维奈托克仍存在耐药问题。</a:t>
            </a:r>
            <a:r>
              <a:rPr lang="en-US" altLang="zh-CN" sz="4285" dirty="0"/>
              <a:t>NHE1</a:t>
            </a:r>
            <a:r>
              <a:rPr lang="zh-CN" altLang="en-US" sz="4285" dirty="0"/>
              <a:t>是位于细胞膜上的钠</a:t>
            </a:r>
            <a:r>
              <a:rPr lang="en-US" altLang="zh-CN" sz="4285" dirty="0"/>
              <a:t>-</a:t>
            </a:r>
            <a:r>
              <a:rPr lang="zh-CN" altLang="en-US" sz="4285" dirty="0"/>
              <a:t>氢交换体，其活性增强被认为是驱动肿瘤转化的最早癌前阶段，而</a:t>
            </a:r>
            <a:r>
              <a:rPr lang="en-US" altLang="zh-CN" sz="4285" dirty="0"/>
              <a:t>NHE1</a:t>
            </a:r>
            <a:r>
              <a:rPr lang="zh-CN" altLang="en-US" sz="4285" dirty="0"/>
              <a:t>及其抑制剂在</a:t>
            </a:r>
            <a:r>
              <a:rPr lang="en-US" altLang="zh-CN" sz="4285" dirty="0"/>
              <a:t>AML</a:t>
            </a:r>
            <a:r>
              <a:rPr lang="zh-CN" altLang="en-US" sz="4285" dirty="0"/>
              <a:t>中的作用仍不明确。本研究将探究</a:t>
            </a:r>
            <a:r>
              <a:rPr lang="en-US" altLang="zh-CN" sz="4285" dirty="0"/>
              <a:t>NHE1</a:t>
            </a:r>
            <a:r>
              <a:rPr lang="zh-CN" altLang="en-US" sz="4285" dirty="0"/>
              <a:t>抑制剂的作用机制以及其与维奈托克联用是否会有协同效应。</a:t>
            </a:r>
            <a:endParaRPr lang="en-US" altLang="zh-CN" sz="4285" dirty="0"/>
          </a:p>
          <a:p>
            <a:pPr eaLnBrk="1" hangingPunct="1"/>
            <a:endParaRPr lang="en-US" altLang="zh-CN" sz="4285" dirty="0"/>
          </a:p>
          <a:p>
            <a:pPr eaLnBrk="1" hangingPunct="1"/>
            <a:r>
              <a:rPr lang="zh-CN" altLang="en-US" sz="4285" b="1" dirty="0"/>
              <a:t>结果</a:t>
            </a:r>
            <a:endParaRPr lang="en-US" altLang="zh-CN" sz="4285" b="1" dirty="0"/>
          </a:p>
          <a:p>
            <a:pPr eaLnBrk="1" hangingPunct="1"/>
            <a:r>
              <a:rPr lang="zh-CN" altLang="en-US" sz="4285" dirty="0"/>
              <a:t>我们借助公共数据库进行生信分析，发现</a:t>
            </a:r>
            <a:r>
              <a:rPr lang="en-US" altLang="zh-CN" sz="4285" dirty="0"/>
              <a:t>NHE1</a:t>
            </a:r>
            <a:r>
              <a:rPr lang="zh-CN" altLang="en-US" sz="4285" dirty="0"/>
              <a:t>在</a:t>
            </a:r>
            <a:r>
              <a:rPr lang="en-US" altLang="zh-CN" sz="4285" dirty="0"/>
              <a:t>AML</a:t>
            </a:r>
            <a:r>
              <a:rPr lang="zh-CN" altLang="en-US" sz="4285" dirty="0"/>
              <a:t>中呈高表达，并且与患者预后呈负相关，细胞实验结果表明</a:t>
            </a:r>
            <a:r>
              <a:rPr lang="en-US" altLang="zh-CN" sz="4285" dirty="0"/>
              <a:t>NHE1</a:t>
            </a:r>
            <a:r>
              <a:rPr lang="zh-CN" altLang="en-US" sz="4285" dirty="0"/>
              <a:t>敲除及</a:t>
            </a:r>
            <a:r>
              <a:rPr lang="en-US" altLang="zh-CN" sz="4285" dirty="0"/>
              <a:t>NHE1</a:t>
            </a:r>
            <a:r>
              <a:rPr lang="zh-CN" altLang="en-US" sz="4285" dirty="0"/>
              <a:t>抑制剂均抑制</a:t>
            </a:r>
            <a:r>
              <a:rPr lang="en-US" altLang="zh-CN" sz="4285" dirty="0"/>
              <a:t>AML</a:t>
            </a:r>
            <a:r>
              <a:rPr lang="zh-CN" altLang="en-US" sz="4285" dirty="0"/>
              <a:t>细胞的生长（图</a:t>
            </a:r>
            <a:r>
              <a:rPr lang="en-US" altLang="zh-CN" sz="4285" dirty="0"/>
              <a:t>1</a:t>
            </a:r>
            <a:r>
              <a:rPr lang="zh-CN" altLang="en-US" sz="4285" dirty="0"/>
              <a:t>）。然而，我们发现</a:t>
            </a:r>
            <a:r>
              <a:rPr lang="en-US" altLang="zh-CN" sz="4285" dirty="0"/>
              <a:t>AML</a:t>
            </a:r>
            <a:r>
              <a:rPr lang="zh-CN" altLang="en-US" sz="4285" dirty="0"/>
              <a:t>细胞对两种类型的</a:t>
            </a:r>
            <a:r>
              <a:rPr lang="en-US" altLang="zh-CN" sz="4285" dirty="0"/>
              <a:t>NHE1</a:t>
            </a:r>
            <a:r>
              <a:rPr lang="zh-CN" altLang="en-US" sz="4285" dirty="0"/>
              <a:t>抑制剂（</a:t>
            </a:r>
            <a:r>
              <a:rPr lang="en-US" altLang="zh-CN" sz="4285" dirty="0"/>
              <a:t>A</a:t>
            </a:r>
            <a:r>
              <a:rPr lang="zh-CN" altLang="en-US" sz="4285" dirty="0"/>
              <a:t>和</a:t>
            </a:r>
            <a:r>
              <a:rPr lang="en-US" altLang="zh-CN" sz="4285" dirty="0"/>
              <a:t>B</a:t>
            </a:r>
            <a:r>
              <a:rPr lang="zh-CN" altLang="en-US" sz="4285" dirty="0"/>
              <a:t>）的敏感性不同，</a:t>
            </a:r>
            <a:r>
              <a:rPr lang="en-US" altLang="zh-CN" sz="4285" dirty="0"/>
              <a:t>A</a:t>
            </a:r>
            <a:r>
              <a:rPr lang="zh-CN" altLang="en-US" sz="4285" dirty="0"/>
              <a:t>具有更好的杀伤作用（图</a:t>
            </a:r>
            <a:r>
              <a:rPr lang="en-US" altLang="zh-CN" sz="4285" dirty="0"/>
              <a:t>2</a:t>
            </a:r>
            <a:r>
              <a:rPr lang="zh-CN" altLang="en-US" sz="4285" dirty="0"/>
              <a:t>）。在</a:t>
            </a:r>
            <a:r>
              <a:rPr lang="en-US" altLang="zh-CN" sz="4285" dirty="0"/>
              <a:t>NHE1</a:t>
            </a:r>
            <a:r>
              <a:rPr lang="zh-CN" altLang="en-US" sz="4285" dirty="0"/>
              <a:t>敲除的细胞中，加入</a:t>
            </a:r>
            <a:r>
              <a:rPr lang="en-US" altLang="zh-CN" sz="4285" dirty="0"/>
              <a:t>HMA</a:t>
            </a:r>
            <a:r>
              <a:rPr lang="zh-CN" altLang="en-US" sz="4285" dirty="0"/>
              <a:t>仍能起到一定的杀伤作用，说明</a:t>
            </a:r>
            <a:r>
              <a:rPr lang="en-US" altLang="zh-CN" sz="4285" dirty="0"/>
              <a:t>HMA</a:t>
            </a:r>
            <a:r>
              <a:rPr lang="zh-CN" altLang="en-US" sz="4285" dirty="0"/>
              <a:t>存在一些不依赖于</a:t>
            </a:r>
            <a:r>
              <a:rPr lang="en-US" altLang="zh-CN" sz="4285" dirty="0"/>
              <a:t>NHE1</a:t>
            </a:r>
            <a:r>
              <a:rPr lang="zh-CN" altLang="en-US" sz="4285" dirty="0"/>
              <a:t>的作用机制。此外，我们进一步发现</a:t>
            </a:r>
            <a:r>
              <a:rPr lang="en-US" altLang="zh-CN" sz="4285" dirty="0"/>
              <a:t>A</a:t>
            </a:r>
            <a:r>
              <a:rPr lang="zh-CN" altLang="en-US" sz="4285" dirty="0"/>
              <a:t>而非</a:t>
            </a:r>
            <a:r>
              <a:rPr lang="en-US" altLang="zh-CN" sz="4285" dirty="0"/>
              <a:t>B</a:t>
            </a:r>
            <a:r>
              <a:rPr lang="zh-CN" altLang="en-US" sz="4285" dirty="0"/>
              <a:t>可增强维奈托克的杀伤作用，且具有显著的协同作用（图</a:t>
            </a:r>
            <a:r>
              <a:rPr lang="en-US" altLang="zh-CN" sz="4285" dirty="0"/>
              <a:t>3</a:t>
            </a:r>
            <a:r>
              <a:rPr lang="zh-CN" altLang="en-US" sz="4285" dirty="0"/>
              <a:t>，图</a:t>
            </a:r>
            <a:r>
              <a:rPr lang="en-US" altLang="zh-CN" sz="4285" dirty="0"/>
              <a:t>4</a:t>
            </a:r>
            <a:r>
              <a:rPr lang="zh-CN" altLang="en-US" sz="4285" dirty="0"/>
              <a:t>）。我们进一步通过</a:t>
            </a:r>
            <a:r>
              <a:rPr lang="en-US" altLang="zh-CN" sz="4285" dirty="0"/>
              <a:t>RNA-Seq</a:t>
            </a:r>
            <a:r>
              <a:rPr lang="zh-CN" altLang="en-US" sz="4285" dirty="0"/>
              <a:t>分析探究</a:t>
            </a:r>
            <a:r>
              <a:rPr lang="en-US" altLang="zh-CN" sz="4285" dirty="0"/>
              <a:t>A</a:t>
            </a:r>
            <a:r>
              <a:rPr lang="zh-CN" altLang="en-US" sz="4285" dirty="0"/>
              <a:t>药单用以及与维奈托克联用的机制，最后建立</a:t>
            </a:r>
            <a:r>
              <a:rPr lang="en-US" altLang="zh-CN" sz="4285" dirty="0"/>
              <a:t>AML CDX</a:t>
            </a:r>
            <a:r>
              <a:rPr lang="zh-CN" altLang="en-US" sz="4285" dirty="0"/>
              <a:t>小鼠进行体内验证。</a:t>
            </a:r>
            <a:endParaRPr lang="en-US" altLang="zh-CN" sz="4285" dirty="0"/>
          </a:p>
          <a:p>
            <a:pPr eaLnBrk="1" hangingPunct="1"/>
            <a:endParaRPr lang="zh-CN" altLang="en-US" sz="4285" dirty="0"/>
          </a:p>
        </p:txBody>
      </p:sp>
      <p:sp>
        <p:nvSpPr>
          <p:cNvPr id="12" name="矩形 15"/>
          <p:cNvSpPr/>
          <p:nvPr/>
        </p:nvSpPr>
        <p:spPr>
          <a:xfrm>
            <a:off x="17652929" y="19259357"/>
            <a:ext cx="14257584" cy="4791503"/>
          </a:xfrm>
          <a:prstGeom prst="rect">
            <a:avLst/>
          </a:prstGeom>
          <a:noFill/>
          <a:ln w="9525">
            <a:noFill/>
          </a:ln>
        </p:spPr>
        <p:txBody>
          <a:bodyPr wrap="square" lIns="195770" tIns="97885" rIns="195770" bIns="97885">
            <a:spAutoFit/>
          </a:bodyPr>
          <a:lstStyle/>
          <a:p>
            <a:pPr eaLnBrk="1" hangingPunct="1"/>
            <a:r>
              <a:rPr lang="zh-CN" altLang="en-US" sz="4285" b="1" dirty="0"/>
              <a:t>结论</a:t>
            </a:r>
            <a:endParaRPr lang="en-US" altLang="zh-CN" sz="4285" b="1" dirty="0"/>
          </a:p>
          <a:p>
            <a:pPr eaLnBrk="1" hangingPunct="1"/>
            <a:r>
              <a:rPr lang="en-US" altLang="zh-CN" sz="4285" dirty="0"/>
              <a:t>NHE1</a:t>
            </a:r>
            <a:r>
              <a:rPr lang="zh-CN" altLang="en-US" sz="4285" dirty="0"/>
              <a:t>高表达的患者预后更差，</a:t>
            </a:r>
            <a:r>
              <a:rPr lang="en-US" altLang="zh-CN" sz="4285" dirty="0"/>
              <a:t>NHE1</a:t>
            </a:r>
            <a:r>
              <a:rPr lang="zh-CN" altLang="en-US" sz="4285" dirty="0"/>
              <a:t>抑制剂可抑制</a:t>
            </a:r>
            <a:r>
              <a:rPr lang="en-US" altLang="zh-CN" sz="4285" dirty="0"/>
              <a:t>AML</a:t>
            </a:r>
            <a:r>
              <a:rPr lang="zh-CN" altLang="en-US" sz="4285" dirty="0"/>
              <a:t>细胞的增殖，促进</a:t>
            </a:r>
            <a:r>
              <a:rPr lang="en-US" altLang="zh-CN" sz="4285" dirty="0"/>
              <a:t>AML</a:t>
            </a:r>
            <a:r>
              <a:rPr lang="zh-CN" altLang="en-US" sz="4285" dirty="0"/>
              <a:t>细胞的凋亡，并且其中一种抑制剂</a:t>
            </a:r>
            <a:r>
              <a:rPr lang="en-US" altLang="zh-CN" sz="4285" dirty="0"/>
              <a:t>A</a:t>
            </a:r>
            <a:r>
              <a:rPr lang="zh-CN" altLang="en-US" sz="4285" dirty="0"/>
              <a:t>存在不依赖于</a:t>
            </a:r>
            <a:r>
              <a:rPr lang="en-US" altLang="zh-CN" sz="4285" dirty="0"/>
              <a:t>NHE1</a:t>
            </a:r>
            <a:r>
              <a:rPr lang="zh-CN" altLang="en-US" sz="4285" dirty="0"/>
              <a:t>的细胞毒作用。</a:t>
            </a:r>
            <a:r>
              <a:rPr lang="en-US" altLang="zh-CN" sz="4285" dirty="0"/>
              <a:t>A</a:t>
            </a:r>
            <a:r>
              <a:rPr lang="zh-CN" altLang="en-US" sz="4285" dirty="0"/>
              <a:t>可以与维奈托克产生协同作用，并且该协同在</a:t>
            </a:r>
            <a:r>
              <a:rPr lang="en-US" altLang="zh-CN" sz="4285" dirty="0"/>
              <a:t>AML</a:t>
            </a:r>
            <a:r>
              <a:rPr lang="zh-CN" altLang="en-US" sz="4285" dirty="0"/>
              <a:t>病人的原代中同样存在。因此，</a:t>
            </a:r>
            <a:r>
              <a:rPr lang="en-US" altLang="zh-CN" sz="4285" dirty="0"/>
              <a:t>A</a:t>
            </a:r>
            <a:r>
              <a:rPr lang="zh-CN" altLang="en-US" sz="4285" dirty="0"/>
              <a:t>为探索维奈托克的联用方案提供新的思路。</a:t>
            </a:r>
            <a:endParaRPr lang="en-US" altLang="zh-CN" sz="4285" dirty="0"/>
          </a:p>
          <a:p>
            <a:pPr eaLnBrk="1" hangingPunct="1"/>
            <a:endParaRPr lang="en-US" altLang="zh-CN" sz="4155" dirty="0"/>
          </a:p>
        </p:txBody>
      </p:sp>
      <p:sp>
        <p:nvSpPr>
          <p:cNvPr id="13" name="矩形 15"/>
          <p:cNvSpPr/>
          <p:nvPr/>
        </p:nvSpPr>
        <p:spPr>
          <a:xfrm>
            <a:off x="17598535" y="13319399"/>
            <a:ext cx="14296447" cy="4791503"/>
          </a:xfrm>
          <a:prstGeom prst="rect">
            <a:avLst/>
          </a:prstGeom>
          <a:noFill/>
          <a:ln w="9525">
            <a:noFill/>
          </a:ln>
        </p:spPr>
        <p:txBody>
          <a:bodyPr wrap="square" lIns="195770" tIns="97885" rIns="195770" bIns="97885">
            <a:spAutoFit/>
          </a:bodyPr>
          <a:lstStyle/>
          <a:p>
            <a:pPr eaLnBrk="1" hangingPunct="1"/>
            <a:r>
              <a:rPr lang="zh-CN" altLang="en-US" sz="4285" b="1" dirty="0"/>
              <a:t>方法</a:t>
            </a:r>
            <a:endParaRPr lang="en-US" altLang="zh-CN" sz="4285" b="1" dirty="0"/>
          </a:p>
          <a:p>
            <a:pPr eaLnBrk="1" hangingPunct="1"/>
            <a:r>
              <a:rPr lang="zh-CN" altLang="en-US" sz="4285" dirty="0"/>
              <a:t>利用公共数据库进行生信分析；用</a:t>
            </a:r>
            <a:r>
              <a:rPr lang="en-US" altLang="zh-CN" sz="4285" dirty="0"/>
              <a:t>CCK8</a:t>
            </a:r>
            <a:r>
              <a:rPr lang="zh-CN" altLang="en-US" sz="4285" dirty="0"/>
              <a:t>、流式细胞术、</a:t>
            </a:r>
            <a:r>
              <a:rPr lang="en-US" altLang="zh-CN" sz="4285" dirty="0"/>
              <a:t>EDU</a:t>
            </a:r>
            <a:r>
              <a:rPr lang="zh-CN" altLang="en-US" sz="4285" dirty="0"/>
              <a:t>分析检测两种</a:t>
            </a:r>
            <a:r>
              <a:rPr lang="en-US" altLang="zh-CN" sz="4285" dirty="0"/>
              <a:t>NHE1</a:t>
            </a:r>
            <a:r>
              <a:rPr lang="zh-CN" altLang="en-US" sz="4285" dirty="0"/>
              <a:t>抑制剂（</a:t>
            </a:r>
            <a:r>
              <a:rPr lang="en-US" altLang="zh-CN" sz="4285" dirty="0"/>
              <a:t>A</a:t>
            </a:r>
            <a:r>
              <a:rPr lang="zh-CN" altLang="en-US" sz="4285" dirty="0"/>
              <a:t>和</a:t>
            </a:r>
            <a:r>
              <a:rPr lang="en-US" altLang="zh-CN" sz="4285" dirty="0"/>
              <a:t>B</a:t>
            </a:r>
            <a:r>
              <a:rPr lang="zh-CN" altLang="en-US" sz="4285" dirty="0"/>
              <a:t>）对</a:t>
            </a:r>
            <a:r>
              <a:rPr lang="en-US" altLang="zh-CN" sz="4285" dirty="0"/>
              <a:t>AML</a:t>
            </a:r>
            <a:r>
              <a:rPr lang="zh-CN" altLang="en-US" sz="4285" dirty="0"/>
              <a:t>细胞增殖及凋亡的影响；</a:t>
            </a:r>
            <a:r>
              <a:rPr lang="en-US" altLang="zh-CN" sz="4285" dirty="0"/>
              <a:t>NHE1</a:t>
            </a:r>
            <a:r>
              <a:rPr lang="zh-CN" altLang="en-US" sz="4285" dirty="0"/>
              <a:t>抑制剂与维奈托克联用，借助流式细胞术、</a:t>
            </a:r>
            <a:r>
              <a:rPr lang="en-US" altLang="zh-CN" sz="4285" dirty="0"/>
              <a:t>EDU</a:t>
            </a:r>
            <a:r>
              <a:rPr lang="zh-CN" altLang="en-US" sz="4285" dirty="0"/>
              <a:t>分析及</a:t>
            </a:r>
            <a:r>
              <a:rPr lang="en-US" altLang="zh-CN" sz="4285" dirty="0"/>
              <a:t>TUNEL</a:t>
            </a:r>
            <a:r>
              <a:rPr lang="zh-CN" altLang="en-US" sz="4285" dirty="0"/>
              <a:t>分析，检测两药的协同效应；通过尾静脉注射建立</a:t>
            </a:r>
            <a:r>
              <a:rPr lang="en-US" altLang="zh-CN" sz="4285" dirty="0"/>
              <a:t>AML</a:t>
            </a:r>
            <a:r>
              <a:rPr lang="zh-CN" altLang="en-US" sz="4285" dirty="0"/>
              <a:t>小鼠模型，并给予药物处理。</a:t>
            </a:r>
            <a:endParaRPr lang="en-US" altLang="zh-CN" sz="4285" dirty="0"/>
          </a:p>
          <a:p>
            <a:pPr eaLnBrk="1" hangingPunct="1"/>
            <a:endParaRPr lang="en-US" altLang="zh-CN" sz="4155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54" y="28540558"/>
            <a:ext cx="29129654" cy="1369685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547eb39-806a-491e-87ba-c61971ea8d75"/>
  <p:tag name="COMMONDATA" val="eyJoZGlkIjoiYjM4YjU5NGE1YmI3ZWEyMDdhMGFlZTAwZTlkYjExNzA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1032</Words>
  <Application>WPS 演示</Application>
  <PresentationFormat>自定义</PresentationFormat>
  <Paragraphs>89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黑体</vt:lpstr>
      <vt:lpstr>等线</vt:lpstr>
      <vt:lpstr>Calibri</vt:lpstr>
      <vt:lpstr>微软雅黑</vt:lpstr>
      <vt:lpstr>Arial Unicode MS</vt:lpstr>
      <vt:lpstr>Office 2013 - 2022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小角色</cp:lastModifiedBy>
  <cp:revision>55</cp:revision>
  <dcterms:created xsi:type="dcterms:W3CDTF">2025-05-20T05:12:00Z</dcterms:created>
  <dcterms:modified xsi:type="dcterms:W3CDTF">2025-05-23T05:37:31Z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9415AD3EFE054EA1851A422CE0FC2E62_13</vt:lpwstr>
  </property>
</Properties>
</file>