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98" r:id="rId3"/>
    <p:sldId id="276" r:id="rId4"/>
    <p:sldId id="277" r:id="rId5"/>
    <p:sldId id="279" r:id="rId6"/>
    <p:sldId id="323" r:id="rId7"/>
    <p:sldId id="281" r:id="rId8"/>
    <p:sldId id="286" r:id="rId9"/>
    <p:sldId id="287" r:id="rId10"/>
    <p:sldId id="289" r:id="rId11"/>
    <p:sldId id="290" r:id="rId12"/>
    <p:sldId id="302" r:id="rId13"/>
    <p:sldId id="305" r:id="rId14"/>
    <p:sldId id="274" r:id="rId15"/>
    <p:sldId id="261" r:id="rId16"/>
    <p:sldId id="262" r:id="rId17"/>
    <p:sldId id="266" r:id="rId18"/>
    <p:sldId id="267" r:id="rId19"/>
    <p:sldId id="269" r:id="rId20"/>
    <p:sldId id="270" r:id="rId21"/>
    <p:sldId id="271" r:id="rId22"/>
    <p:sldId id="316" r:id="rId23"/>
    <p:sldId id="318" r:id="rId24"/>
    <p:sldId id="322" r:id="rId25"/>
    <p:sldId id="307" r:id="rId26"/>
    <p:sldId id="308" r:id="rId27"/>
    <p:sldId id="309" r:id="rId28"/>
    <p:sldId id="310" r:id="rId29"/>
    <p:sldId id="314" r:id="rId30"/>
    <p:sldId id="325"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122" d="100"/>
          <a:sy n="122" d="100"/>
        </p:scale>
        <p:origin x="12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https://stuxjtueducn-my.sharepoint.com/personal/youheng_stu_xjtu_edu_cn/Documents/&#38485;&#35199;&#30465;&#31185;&#25216;&#25903;&#25745;&#30899;&#36798;&#23792;&#30899;&#20013;&#21644;&#23454;&#26045;&#26041;&#26696;/&#22240;&#32032;&#20998;&#35299;/20211216&#20840;&#2226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stuxjtueducn-my.sharepoint.com/personal/youheng_stu_xjtu_edu_cn/Documents/&#38485;&#35199;&#30465;&#31185;&#25216;&#25903;&#25745;&#30899;&#36798;&#23792;&#30899;&#20013;&#21644;&#23454;&#26045;&#26041;&#26696;/&#22240;&#32032;&#20998;&#35299;/20211216&#20840;&#2226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2565060549942E-2"/>
          <c:y val="6.0666669373578425E-2"/>
          <c:w val="0.91845754268213731"/>
          <c:h val="0.80947130908402154"/>
        </c:manualLayout>
      </c:layout>
      <c:barChart>
        <c:barDir val="col"/>
        <c:grouping val="stacked"/>
        <c:varyColors val="0"/>
        <c:ser>
          <c:idx val="0"/>
          <c:order val="0"/>
          <c:tx>
            <c:strRef>
              <c:f>D!$D$14</c:f>
              <c:strCache>
                <c:ptCount val="1"/>
                <c:pt idx="0">
                  <c:v>down</c:v>
                </c:pt>
              </c:strCache>
            </c:strRef>
          </c:tx>
          <c:spPr>
            <a:noFill/>
            <a:ln>
              <a:noFill/>
            </a:ln>
            <a:effectLst/>
          </c:spPr>
          <c:invertIfNegative val="0"/>
          <c:dPt>
            <c:idx val="0"/>
            <c:invertIfNegative val="0"/>
            <c:bubble3D val="0"/>
            <c:spPr>
              <a:noFill/>
              <a:ln w="6350">
                <a:solidFill>
                  <a:schemeClr val="tx1"/>
                </a:solidFill>
              </a:ln>
              <a:effectLst/>
            </c:spPr>
            <c:extLst>
              <c:ext xmlns:c16="http://schemas.microsoft.com/office/drawing/2014/chart" uri="{C3380CC4-5D6E-409C-BE32-E72D297353CC}">
                <c16:uniqueId val="{00000001-A0E0-4844-92AA-950147B53745}"/>
              </c:ext>
            </c:extLst>
          </c:dPt>
          <c:dPt>
            <c:idx val="1"/>
            <c:invertIfNegative val="0"/>
            <c:bubble3D val="0"/>
            <c:extLst>
              <c:ext xmlns:c16="http://schemas.microsoft.com/office/drawing/2014/chart" uri="{C3380CC4-5D6E-409C-BE32-E72D297353CC}">
                <c16:uniqueId val="{00000002-A0E0-4844-92AA-950147B53745}"/>
              </c:ext>
            </c:extLst>
          </c:dPt>
          <c:dPt>
            <c:idx val="2"/>
            <c:invertIfNegative val="0"/>
            <c:bubble3D val="0"/>
            <c:extLst>
              <c:ext xmlns:c16="http://schemas.microsoft.com/office/drawing/2014/chart" uri="{C3380CC4-5D6E-409C-BE32-E72D297353CC}">
                <c16:uniqueId val="{00000003-A0E0-4844-92AA-950147B53745}"/>
              </c:ext>
            </c:extLst>
          </c:dPt>
          <c:dPt>
            <c:idx val="3"/>
            <c:invertIfNegative val="0"/>
            <c:bubble3D val="0"/>
            <c:extLst>
              <c:ext xmlns:c16="http://schemas.microsoft.com/office/drawing/2014/chart" uri="{C3380CC4-5D6E-409C-BE32-E72D297353CC}">
                <c16:uniqueId val="{00000004-A0E0-4844-92AA-950147B53745}"/>
              </c:ext>
            </c:extLst>
          </c:dPt>
          <c:dPt>
            <c:idx val="4"/>
            <c:invertIfNegative val="0"/>
            <c:bubble3D val="0"/>
            <c:extLst>
              <c:ext xmlns:c16="http://schemas.microsoft.com/office/drawing/2014/chart" uri="{C3380CC4-5D6E-409C-BE32-E72D297353CC}">
                <c16:uniqueId val="{00000005-A0E0-4844-92AA-950147B53745}"/>
              </c:ext>
            </c:extLst>
          </c:dPt>
          <c:dPt>
            <c:idx val="5"/>
            <c:invertIfNegative val="0"/>
            <c:bubble3D val="0"/>
            <c:extLst>
              <c:ext xmlns:c16="http://schemas.microsoft.com/office/drawing/2014/chart" uri="{C3380CC4-5D6E-409C-BE32-E72D297353CC}">
                <c16:uniqueId val="{00000006-A0E0-4844-92AA-950147B53745}"/>
              </c:ext>
            </c:extLst>
          </c:dPt>
          <c:dPt>
            <c:idx val="6"/>
            <c:invertIfNegative val="0"/>
            <c:bubble3D val="0"/>
            <c:extLst>
              <c:ext xmlns:c16="http://schemas.microsoft.com/office/drawing/2014/chart" uri="{C3380CC4-5D6E-409C-BE32-E72D297353CC}">
                <c16:uniqueId val="{00000007-A0E0-4844-92AA-950147B53745}"/>
              </c:ext>
            </c:extLst>
          </c:dPt>
          <c:dPt>
            <c:idx val="7"/>
            <c:invertIfNegative val="0"/>
            <c:bubble3D val="0"/>
            <c:extLst>
              <c:ext xmlns:c16="http://schemas.microsoft.com/office/drawing/2014/chart" uri="{C3380CC4-5D6E-409C-BE32-E72D297353CC}">
                <c16:uniqueId val="{00000008-A0E0-4844-92AA-950147B53745}"/>
              </c:ext>
            </c:extLst>
          </c:dPt>
          <c:dPt>
            <c:idx val="9"/>
            <c:invertIfNegative val="0"/>
            <c:bubble3D val="0"/>
            <c:extLst>
              <c:ext xmlns:c16="http://schemas.microsoft.com/office/drawing/2014/chart" uri="{C3380CC4-5D6E-409C-BE32-E72D297353CC}">
                <c16:uniqueId val="{00000009-A0E0-4844-92AA-950147B53745}"/>
              </c:ext>
            </c:extLst>
          </c:dPt>
          <c:dPt>
            <c:idx val="10"/>
            <c:invertIfNegative val="0"/>
            <c:bubble3D val="0"/>
            <c:extLst>
              <c:ext xmlns:c16="http://schemas.microsoft.com/office/drawing/2014/chart" uri="{C3380CC4-5D6E-409C-BE32-E72D297353CC}">
                <c16:uniqueId val="{0000000A-A0E0-4844-92AA-950147B53745}"/>
              </c:ext>
            </c:extLst>
          </c:dPt>
          <c:dPt>
            <c:idx val="11"/>
            <c:invertIfNegative val="0"/>
            <c:bubble3D val="0"/>
            <c:extLst>
              <c:ext xmlns:c16="http://schemas.microsoft.com/office/drawing/2014/chart" uri="{C3380CC4-5D6E-409C-BE32-E72D297353CC}">
                <c16:uniqueId val="{0000000B-A0E0-4844-92AA-950147B53745}"/>
              </c:ext>
            </c:extLst>
          </c:dPt>
          <c:dPt>
            <c:idx val="13"/>
            <c:invertIfNegative val="0"/>
            <c:bubble3D val="0"/>
            <c:spPr>
              <a:noFill/>
              <a:ln w="6350">
                <a:noFill/>
              </a:ln>
              <a:effectLst/>
            </c:spPr>
            <c:extLst>
              <c:ext xmlns:c16="http://schemas.microsoft.com/office/drawing/2014/chart" uri="{C3380CC4-5D6E-409C-BE32-E72D297353CC}">
                <c16:uniqueId val="{0000000D-A0E0-4844-92AA-950147B53745}"/>
              </c:ext>
            </c:extLst>
          </c:dPt>
          <c:dPt>
            <c:idx val="14"/>
            <c:invertIfNegative val="0"/>
            <c:bubble3D val="0"/>
            <c:extLst>
              <c:ext xmlns:c16="http://schemas.microsoft.com/office/drawing/2014/chart" uri="{C3380CC4-5D6E-409C-BE32-E72D297353CC}">
                <c16:uniqueId val="{0000000E-A0E0-4844-92AA-950147B53745}"/>
              </c:ext>
            </c:extLst>
          </c:dPt>
          <c:dPt>
            <c:idx val="15"/>
            <c:invertIfNegative val="0"/>
            <c:bubble3D val="0"/>
            <c:extLst>
              <c:ext xmlns:c16="http://schemas.microsoft.com/office/drawing/2014/chart" uri="{C3380CC4-5D6E-409C-BE32-E72D297353CC}">
                <c16:uniqueId val="{0000000F-A0E0-4844-92AA-950147B53745}"/>
              </c:ext>
            </c:extLst>
          </c:dPt>
          <c:dPt>
            <c:idx val="22"/>
            <c:invertIfNegative val="0"/>
            <c:bubble3D val="0"/>
            <c:spPr>
              <a:noFill/>
              <a:ln w="6350">
                <a:noFill/>
              </a:ln>
              <a:effectLst/>
            </c:spPr>
            <c:extLst>
              <c:ext xmlns:c16="http://schemas.microsoft.com/office/drawing/2014/chart" uri="{C3380CC4-5D6E-409C-BE32-E72D297353CC}">
                <c16:uniqueId val="{00000011-A0E0-4844-92AA-950147B53745}"/>
              </c:ext>
            </c:extLst>
          </c:dPt>
          <c:dLbls>
            <c:delete val="1"/>
          </c:dLbls>
          <c:cat>
            <c:numRef>
              <c:f>D!$C$15:$C$55</c:f>
              <c:numCache>
                <c:formatCode>General</c:formatCode>
                <c:ptCount val="41"/>
                <c:pt idx="0">
                  <c:v>2012</c:v>
                </c:pt>
                <c:pt idx="8">
                  <c:v>2013</c:v>
                </c:pt>
                <c:pt idx="16">
                  <c:v>2014</c:v>
                </c:pt>
                <c:pt idx="24">
                  <c:v>2015</c:v>
                </c:pt>
                <c:pt idx="32">
                  <c:v>2016</c:v>
                </c:pt>
                <c:pt idx="40">
                  <c:v>2017</c:v>
                </c:pt>
              </c:numCache>
            </c:numRef>
          </c:cat>
          <c:val>
            <c:numRef>
              <c:f>D!$D$15:$D$55</c:f>
              <c:numCache>
                <c:formatCode>0.00</c:formatCode>
                <c:ptCount val="41"/>
                <c:pt idx="0">
                  <c:v>0</c:v>
                </c:pt>
                <c:pt idx="1">
                  <c:v>9.8589927387999978</c:v>
                </c:pt>
                <c:pt idx="2">
                  <c:v>9.8996029378010633</c:v>
                </c:pt>
                <c:pt idx="3">
                  <c:v>9.9837706815023299</c:v>
                </c:pt>
                <c:pt idx="4">
                  <c:v>10.183494601764096</c:v>
                </c:pt>
                <c:pt idx="5">
                  <c:v>10.568684683469984</c:v>
                </c:pt>
                <c:pt idx="6">
                  <c:v>10.372298029257021</c:v>
                </c:pt>
                <c:pt idx="7">
                  <c:v>10.144597867418634</c:v>
                </c:pt>
                <c:pt idx="8">
                  <c:v>0</c:v>
                </c:pt>
                <c:pt idx="9">
                  <c:v>10.144597867418634</c:v>
                </c:pt>
                <c:pt idx="10">
                  <c:v>10.14650330866011</c:v>
                </c:pt>
                <c:pt idx="11">
                  <c:v>10.176849682397103</c:v>
                </c:pt>
                <c:pt idx="12">
                  <c:v>10.248134560070666</c:v>
                </c:pt>
                <c:pt idx="13">
                  <c:v>10.210843469297961</c:v>
                </c:pt>
                <c:pt idx="14">
                  <c:v>10.084350273686898</c:v>
                </c:pt>
                <c:pt idx="15">
                  <c:v>10.013065396013335</c:v>
                </c:pt>
                <c:pt idx="16">
                  <c:v>0</c:v>
                </c:pt>
                <c:pt idx="17">
                  <c:v>10.013065396013335</c:v>
                </c:pt>
                <c:pt idx="18">
                  <c:v>10.024356845729782</c:v>
                </c:pt>
                <c:pt idx="19">
                  <c:v>10.047103643223538</c:v>
                </c:pt>
                <c:pt idx="20">
                  <c:v>10.178361738984737</c:v>
                </c:pt>
                <c:pt idx="21">
                  <c:v>10.542963776141452</c:v>
                </c:pt>
                <c:pt idx="22">
                  <c:v>10.42552921082617</c:v>
                </c:pt>
                <c:pt idx="23">
                  <c:v>9.7737374579466643</c:v>
                </c:pt>
                <c:pt idx="24">
                  <c:v>0</c:v>
                </c:pt>
                <c:pt idx="25">
                  <c:v>9.7737374579466643</c:v>
                </c:pt>
                <c:pt idx="26">
                  <c:v>9.7879358398831471</c:v>
                </c:pt>
                <c:pt idx="27">
                  <c:v>9.8893213487618699</c:v>
                </c:pt>
                <c:pt idx="28">
                  <c:v>10.058835571562648</c:v>
                </c:pt>
                <c:pt idx="29">
                  <c:v>10.558999812048279</c:v>
                </c:pt>
                <c:pt idx="30">
                  <c:v>10.443820158429993</c:v>
                </c:pt>
                <c:pt idx="31">
                  <c:v>9.5986903796799989</c:v>
                </c:pt>
                <c:pt idx="32">
                  <c:v>0</c:v>
                </c:pt>
                <c:pt idx="33">
                  <c:v>9.5986903796799989</c:v>
                </c:pt>
                <c:pt idx="34">
                  <c:v>9.6019860977985498</c:v>
                </c:pt>
                <c:pt idx="35">
                  <c:v>9.6514795415465144</c:v>
                </c:pt>
                <c:pt idx="36">
                  <c:v>9.9429668298288565</c:v>
                </c:pt>
                <c:pt idx="37">
                  <c:v>10.491934074103312</c:v>
                </c:pt>
                <c:pt idx="38">
                  <c:v>10.16541249575044</c:v>
                </c:pt>
                <c:pt idx="39">
                  <c:v>9.7746112639266691</c:v>
                </c:pt>
                <c:pt idx="40">
                  <c:v>0</c:v>
                </c:pt>
              </c:numCache>
            </c:numRef>
          </c:val>
          <c:extLst>
            <c:ext xmlns:c16="http://schemas.microsoft.com/office/drawing/2014/chart" uri="{C3380CC4-5D6E-409C-BE32-E72D297353CC}">
              <c16:uniqueId val="{00000012-A0E0-4844-92AA-950147B53745}"/>
            </c:ext>
          </c:extLst>
        </c:ser>
        <c:ser>
          <c:idx val="1"/>
          <c:order val="1"/>
          <c:tx>
            <c:strRef>
              <c:f>D!$E$14</c:f>
              <c:strCache>
                <c:ptCount val="1"/>
                <c:pt idx="0">
                  <c:v>up</c:v>
                </c:pt>
              </c:strCache>
            </c:strRef>
          </c:tx>
          <c:spPr>
            <a:solidFill>
              <a:schemeClr val="accent2"/>
            </a:solidFill>
            <a:ln w="3175">
              <a:solidFill>
                <a:schemeClr val="bg1">
                  <a:lumMod val="50000"/>
                </a:schemeClr>
              </a:solidFill>
            </a:ln>
            <a:effectLst/>
          </c:spPr>
          <c:invertIfNegative val="0"/>
          <c:dPt>
            <c:idx val="0"/>
            <c:invertIfNegative val="0"/>
            <c:bubble3D val="0"/>
            <c:spPr>
              <a:gradFill flip="none" rotWithShape="1">
                <a:gsLst>
                  <a:gs pos="0">
                    <a:srgbClr val="0F2E6B"/>
                  </a:gs>
                  <a:gs pos="0">
                    <a:srgbClr val="002060"/>
                  </a:gs>
                  <a:gs pos="100000">
                    <a:schemeClr val="accent1">
                      <a:lumMod val="45000"/>
                      <a:lumOff val="55000"/>
                    </a:schemeClr>
                  </a:gs>
                  <a:gs pos="100000">
                    <a:schemeClr val="accent1">
                      <a:lumMod val="45000"/>
                      <a:lumOff val="55000"/>
                    </a:schemeClr>
                  </a:gs>
                  <a:gs pos="100000">
                    <a:schemeClr val="accent1">
                      <a:lumMod val="30000"/>
                      <a:lumOff val="70000"/>
                    </a:schemeClr>
                  </a:gs>
                </a:gsLst>
                <a:lin ang="2700000" scaled="1"/>
                <a:tileRect/>
              </a:gradFill>
              <a:ln w="3175">
                <a:solidFill>
                  <a:schemeClr val="bg1">
                    <a:lumMod val="50000"/>
                  </a:schemeClr>
                </a:solidFill>
              </a:ln>
              <a:effectLst/>
            </c:spPr>
            <c:extLst>
              <c:ext xmlns:c16="http://schemas.microsoft.com/office/drawing/2014/chart" uri="{C3380CC4-5D6E-409C-BE32-E72D297353CC}">
                <c16:uniqueId val="{00000014-A0E0-4844-92AA-950147B53745}"/>
              </c:ext>
            </c:extLst>
          </c:dPt>
          <c:dPt>
            <c:idx val="1"/>
            <c:invertIfNegative val="0"/>
            <c:bubble3D val="0"/>
            <c:spPr>
              <a:solidFill>
                <a:srgbClr val="7030A0"/>
              </a:solidFill>
              <a:ln w="3175">
                <a:solidFill>
                  <a:schemeClr val="bg1">
                    <a:lumMod val="50000"/>
                  </a:schemeClr>
                </a:solidFill>
              </a:ln>
              <a:effectLst/>
            </c:spPr>
            <c:extLst>
              <c:ext xmlns:c16="http://schemas.microsoft.com/office/drawing/2014/chart" uri="{C3380CC4-5D6E-409C-BE32-E72D297353CC}">
                <c16:uniqueId val="{00000016-A0E0-4844-92AA-950147B53745}"/>
              </c:ext>
            </c:extLst>
          </c:dPt>
          <c:dPt>
            <c:idx val="2"/>
            <c:invertIfNegative val="0"/>
            <c:bubble3D val="0"/>
            <c:spPr>
              <a:solidFill>
                <a:srgbClr val="FF0000"/>
              </a:solidFill>
              <a:ln w="3175">
                <a:solidFill>
                  <a:schemeClr val="bg1">
                    <a:lumMod val="50000"/>
                  </a:schemeClr>
                </a:solidFill>
              </a:ln>
              <a:effectLst/>
            </c:spPr>
            <c:extLst>
              <c:ext xmlns:c16="http://schemas.microsoft.com/office/drawing/2014/chart" uri="{C3380CC4-5D6E-409C-BE32-E72D297353CC}">
                <c16:uniqueId val="{00000018-A0E0-4844-92AA-950147B53745}"/>
              </c:ext>
            </c:extLst>
          </c:dPt>
          <c:dPt>
            <c:idx val="3"/>
            <c:invertIfNegative val="0"/>
            <c:bubble3D val="0"/>
            <c:spPr>
              <a:solidFill>
                <a:schemeClr val="bg1">
                  <a:lumMod val="85000"/>
                </a:schemeClr>
              </a:solidFill>
              <a:ln w="3175">
                <a:solidFill>
                  <a:schemeClr val="bg1">
                    <a:lumMod val="50000"/>
                  </a:schemeClr>
                </a:solidFill>
              </a:ln>
              <a:effectLst/>
            </c:spPr>
            <c:extLst>
              <c:ext xmlns:c16="http://schemas.microsoft.com/office/drawing/2014/chart" uri="{C3380CC4-5D6E-409C-BE32-E72D297353CC}">
                <c16:uniqueId val="{0000001A-A0E0-4844-92AA-950147B53745}"/>
              </c:ext>
            </c:extLst>
          </c:dPt>
          <c:dPt>
            <c:idx val="4"/>
            <c:invertIfNegative val="0"/>
            <c:bubble3D val="0"/>
            <c:spPr>
              <a:solidFill>
                <a:srgbClr val="FFC000"/>
              </a:solidFill>
              <a:ln w="3175">
                <a:solidFill>
                  <a:schemeClr val="bg1">
                    <a:lumMod val="50000"/>
                  </a:schemeClr>
                </a:solidFill>
              </a:ln>
              <a:effectLst/>
            </c:spPr>
            <c:extLst>
              <c:ext xmlns:c16="http://schemas.microsoft.com/office/drawing/2014/chart" uri="{C3380CC4-5D6E-409C-BE32-E72D297353CC}">
                <c16:uniqueId val="{0000001C-A0E0-4844-92AA-950147B53745}"/>
              </c:ext>
            </c:extLst>
          </c:dPt>
          <c:dPt>
            <c:idx val="5"/>
            <c:invertIfNegative val="0"/>
            <c:bubble3D val="0"/>
            <c:spPr>
              <a:solidFill>
                <a:srgbClr val="00B0F0"/>
              </a:solidFill>
              <a:ln w="3175">
                <a:solidFill>
                  <a:schemeClr val="bg1">
                    <a:lumMod val="50000"/>
                  </a:schemeClr>
                </a:solidFill>
              </a:ln>
              <a:effectLst/>
            </c:spPr>
            <c:extLst>
              <c:ext xmlns:c16="http://schemas.microsoft.com/office/drawing/2014/chart" uri="{C3380CC4-5D6E-409C-BE32-E72D297353CC}">
                <c16:uniqueId val="{0000001E-A0E0-4844-92AA-950147B53745}"/>
              </c:ext>
            </c:extLst>
          </c:dPt>
          <c:dPt>
            <c:idx val="6"/>
            <c:invertIfNegative val="0"/>
            <c:bubble3D val="0"/>
            <c:spPr>
              <a:solidFill>
                <a:srgbClr val="00B050"/>
              </a:solidFill>
              <a:ln w="3175">
                <a:solidFill>
                  <a:schemeClr val="bg1">
                    <a:lumMod val="50000"/>
                  </a:schemeClr>
                </a:solidFill>
              </a:ln>
              <a:effectLst/>
            </c:spPr>
            <c:extLst>
              <c:ext xmlns:c16="http://schemas.microsoft.com/office/drawing/2014/chart" uri="{C3380CC4-5D6E-409C-BE32-E72D297353CC}">
                <c16:uniqueId val="{00000020-A0E0-4844-92AA-950147B53745}"/>
              </c:ext>
            </c:extLst>
          </c:dPt>
          <c:dPt>
            <c:idx val="7"/>
            <c:invertIfNegative val="0"/>
            <c:bubble3D val="0"/>
            <c:spPr>
              <a:solidFill>
                <a:srgbClr val="92D050"/>
              </a:solidFill>
              <a:ln w="3175">
                <a:solidFill>
                  <a:schemeClr val="bg1">
                    <a:lumMod val="50000"/>
                  </a:schemeClr>
                </a:solidFill>
              </a:ln>
              <a:effectLst/>
            </c:spPr>
            <c:extLst>
              <c:ext xmlns:c16="http://schemas.microsoft.com/office/drawing/2014/chart" uri="{C3380CC4-5D6E-409C-BE32-E72D297353CC}">
                <c16:uniqueId val="{00000022-A0E0-4844-92AA-950147B53745}"/>
              </c:ext>
            </c:extLst>
          </c:dPt>
          <c:dPt>
            <c:idx val="8"/>
            <c:invertIfNegative val="0"/>
            <c:bubble3D val="0"/>
            <c:spPr>
              <a:gradFill flip="none" rotWithShape="1">
                <a:gsLst>
                  <a:gs pos="0">
                    <a:srgbClr val="002060"/>
                  </a:gs>
                  <a:gs pos="100000">
                    <a:schemeClr val="accent1">
                      <a:lumMod val="45000"/>
                      <a:lumOff val="55000"/>
                    </a:schemeClr>
                  </a:gs>
                  <a:gs pos="100000">
                    <a:schemeClr val="accent1">
                      <a:lumMod val="45000"/>
                      <a:lumOff val="55000"/>
                    </a:schemeClr>
                  </a:gs>
                  <a:gs pos="100000">
                    <a:schemeClr val="accent1">
                      <a:lumMod val="30000"/>
                      <a:lumOff val="70000"/>
                    </a:schemeClr>
                  </a:gs>
                </a:gsLst>
                <a:lin ang="2700000" scaled="1"/>
                <a:tileRect/>
              </a:gradFill>
              <a:ln w="3175">
                <a:solidFill>
                  <a:schemeClr val="bg1">
                    <a:lumMod val="50000"/>
                  </a:schemeClr>
                </a:solidFill>
              </a:ln>
              <a:effectLst/>
            </c:spPr>
            <c:extLst>
              <c:ext xmlns:c16="http://schemas.microsoft.com/office/drawing/2014/chart" uri="{C3380CC4-5D6E-409C-BE32-E72D297353CC}">
                <c16:uniqueId val="{00000024-A0E0-4844-92AA-950147B53745}"/>
              </c:ext>
            </c:extLst>
          </c:dPt>
          <c:dPt>
            <c:idx val="9"/>
            <c:invertIfNegative val="0"/>
            <c:bubble3D val="0"/>
            <c:spPr>
              <a:solidFill>
                <a:srgbClr val="00B0F0"/>
              </a:solidFill>
              <a:ln w="3175">
                <a:solidFill>
                  <a:schemeClr val="bg1">
                    <a:lumMod val="50000"/>
                  </a:schemeClr>
                </a:solidFill>
              </a:ln>
              <a:effectLst/>
            </c:spPr>
            <c:extLst>
              <c:ext xmlns:c16="http://schemas.microsoft.com/office/drawing/2014/chart" uri="{C3380CC4-5D6E-409C-BE32-E72D297353CC}">
                <c16:uniqueId val="{00000026-A0E0-4844-92AA-950147B53745}"/>
              </c:ext>
            </c:extLst>
          </c:dPt>
          <c:dPt>
            <c:idx val="10"/>
            <c:invertIfNegative val="0"/>
            <c:bubble3D val="0"/>
            <c:spPr>
              <a:solidFill>
                <a:srgbClr val="FFC000"/>
              </a:solidFill>
              <a:ln w="3175">
                <a:solidFill>
                  <a:schemeClr val="bg1">
                    <a:lumMod val="50000"/>
                  </a:schemeClr>
                </a:solidFill>
              </a:ln>
              <a:effectLst/>
            </c:spPr>
            <c:extLst>
              <c:ext xmlns:c16="http://schemas.microsoft.com/office/drawing/2014/chart" uri="{C3380CC4-5D6E-409C-BE32-E72D297353CC}">
                <c16:uniqueId val="{00000028-A0E0-4844-92AA-950147B53745}"/>
              </c:ext>
            </c:extLst>
          </c:dPt>
          <c:dPt>
            <c:idx val="11"/>
            <c:invertIfNegative val="0"/>
            <c:bubble3D val="0"/>
            <c:spPr>
              <a:solidFill>
                <a:srgbClr val="92D050"/>
              </a:solidFill>
              <a:ln w="3175">
                <a:solidFill>
                  <a:schemeClr val="bg1">
                    <a:lumMod val="50000"/>
                  </a:schemeClr>
                </a:solidFill>
              </a:ln>
              <a:effectLst/>
            </c:spPr>
            <c:extLst>
              <c:ext xmlns:c16="http://schemas.microsoft.com/office/drawing/2014/chart" uri="{C3380CC4-5D6E-409C-BE32-E72D297353CC}">
                <c16:uniqueId val="{0000002A-A0E0-4844-92AA-950147B53745}"/>
              </c:ext>
            </c:extLst>
          </c:dPt>
          <c:dPt>
            <c:idx val="12"/>
            <c:invertIfNegative val="0"/>
            <c:bubble3D val="0"/>
            <c:spPr>
              <a:solidFill>
                <a:schemeClr val="bg1">
                  <a:lumMod val="85000"/>
                </a:schemeClr>
              </a:solidFill>
              <a:ln w="3175">
                <a:solidFill>
                  <a:schemeClr val="bg1">
                    <a:lumMod val="50000"/>
                  </a:schemeClr>
                </a:solidFill>
              </a:ln>
              <a:effectLst/>
            </c:spPr>
            <c:extLst>
              <c:ext xmlns:c16="http://schemas.microsoft.com/office/drawing/2014/chart" uri="{C3380CC4-5D6E-409C-BE32-E72D297353CC}">
                <c16:uniqueId val="{0000002C-A0E0-4844-92AA-950147B53745}"/>
              </c:ext>
            </c:extLst>
          </c:dPt>
          <c:dPt>
            <c:idx val="13"/>
            <c:invertIfNegative val="0"/>
            <c:bubble3D val="0"/>
            <c:spPr>
              <a:solidFill>
                <a:srgbClr val="7030A0"/>
              </a:solidFill>
              <a:ln w="3175">
                <a:solidFill>
                  <a:schemeClr val="bg1">
                    <a:lumMod val="50000"/>
                  </a:schemeClr>
                </a:solidFill>
              </a:ln>
              <a:effectLst/>
            </c:spPr>
            <c:extLst>
              <c:ext xmlns:c16="http://schemas.microsoft.com/office/drawing/2014/chart" uri="{C3380CC4-5D6E-409C-BE32-E72D297353CC}">
                <c16:uniqueId val="{0000002E-A0E0-4844-92AA-950147B53745}"/>
              </c:ext>
            </c:extLst>
          </c:dPt>
          <c:dPt>
            <c:idx val="14"/>
            <c:invertIfNegative val="0"/>
            <c:bubble3D val="0"/>
            <c:spPr>
              <a:solidFill>
                <a:srgbClr val="00B050"/>
              </a:solidFill>
              <a:ln w="3175">
                <a:solidFill>
                  <a:schemeClr val="bg1">
                    <a:lumMod val="50000"/>
                  </a:schemeClr>
                </a:solidFill>
              </a:ln>
              <a:effectLst/>
            </c:spPr>
            <c:extLst>
              <c:ext xmlns:c16="http://schemas.microsoft.com/office/drawing/2014/chart" uri="{C3380CC4-5D6E-409C-BE32-E72D297353CC}">
                <c16:uniqueId val="{00000030-A0E0-4844-92AA-950147B53745}"/>
              </c:ext>
            </c:extLst>
          </c:dPt>
          <c:dPt>
            <c:idx val="15"/>
            <c:invertIfNegative val="0"/>
            <c:bubble3D val="0"/>
            <c:spPr>
              <a:solidFill>
                <a:srgbClr val="FF0000"/>
              </a:solidFill>
              <a:ln w="3175">
                <a:solidFill>
                  <a:schemeClr val="bg1">
                    <a:lumMod val="50000"/>
                  </a:schemeClr>
                </a:solidFill>
              </a:ln>
              <a:effectLst/>
            </c:spPr>
            <c:extLst>
              <c:ext xmlns:c16="http://schemas.microsoft.com/office/drawing/2014/chart" uri="{C3380CC4-5D6E-409C-BE32-E72D297353CC}">
                <c16:uniqueId val="{00000032-A0E0-4844-92AA-950147B53745}"/>
              </c:ext>
            </c:extLst>
          </c:dPt>
          <c:dPt>
            <c:idx val="16"/>
            <c:invertIfNegative val="0"/>
            <c:bubble3D val="0"/>
            <c:spPr>
              <a:gradFill flip="none" rotWithShape="1">
                <a:gsLst>
                  <a:gs pos="0">
                    <a:srgbClr val="002060"/>
                  </a:gs>
                  <a:gs pos="100000">
                    <a:schemeClr val="accent1">
                      <a:lumMod val="45000"/>
                      <a:lumOff val="55000"/>
                    </a:schemeClr>
                  </a:gs>
                  <a:gs pos="100000">
                    <a:schemeClr val="accent1">
                      <a:lumMod val="45000"/>
                      <a:lumOff val="55000"/>
                    </a:schemeClr>
                  </a:gs>
                  <a:gs pos="100000">
                    <a:schemeClr val="accent1">
                      <a:lumMod val="30000"/>
                      <a:lumOff val="70000"/>
                    </a:schemeClr>
                  </a:gs>
                </a:gsLst>
                <a:lin ang="2700000" scaled="1"/>
                <a:tileRect/>
              </a:gradFill>
              <a:ln w="3175">
                <a:solidFill>
                  <a:schemeClr val="bg1">
                    <a:lumMod val="50000"/>
                  </a:schemeClr>
                </a:solidFill>
              </a:ln>
              <a:effectLst/>
            </c:spPr>
            <c:extLst>
              <c:ext xmlns:c16="http://schemas.microsoft.com/office/drawing/2014/chart" uri="{C3380CC4-5D6E-409C-BE32-E72D297353CC}">
                <c16:uniqueId val="{00000034-A0E0-4844-92AA-950147B53745}"/>
              </c:ext>
            </c:extLst>
          </c:dPt>
          <c:dPt>
            <c:idx val="17"/>
            <c:invertIfNegative val="0"/>
            <c:bubble3D val="0"/>
            <c:spPr>
              <a:solidFill>
                <a:srgbClr val="00B0F0"/>
              </a:solidFill>
              <a:ln w="3175">
                <a:solidFill>
                  <a:schemeClr val="bg1">
                    <a:lumMod val="50000"/>
                  </a:schemeClr>
                </a:solidFill>
              </a:ln>
              <a:effectLst/>
            </c:spPr>
            <c:extLst>
              <c:ext xmlns:c16="http://schemas.microsoft.com/office/drawing/2014/chart" uri="{C3380CC4-5D6E-409C-BE32-E72D297353CC}">
                <c16:uniqueId val="{00000036-A0E0-4844-92AA-950147B53745}"/>
              </c:ext>
            </c:extLst>
          </c:dPt>
          <c:dPt>
            <c:idx val="18"/>
            <c:invertIfNegative val="0"/>
            <c:bubble3D val="0"/>
            <c:spPr>
              <a:solidFill>
                <a:srgbClr val="FF0000"/>
              </a:solidFill>
              <a:ln w="3175">
                <a:solidFill>
                  <a:schemeClr val="bg1">
                    <a:lumMod val="50000"/>
                  </a:schemeClr>
                </a:solidFill>
              </a:ln>
              <a:effectLst/>
            </c:spPr>
            <c:extLst>
              <c:ext xmlns:c16="http://schemas.microsoft.com/office/drawing/2014/chart" uri="{C3380CC4-5D6E-409C-BE32-E72D297353CC}">
                <c16:uniqueId val="{00000038-A0E0-4844-92AA-950147B53745}"/>
              </c:ext>
            </c:extLst>
          </c:dPt>
          <c:dPt>
            <c:idx val="19"/>
            <c:invertIfNegative val="0"/>
            <c:bubble3D val="0"/>
            <c:spPr>
              <a:solidFill>
                <a:schemeClr val="bg1">
                  <a:lumMod val="85000"/>
                </a:schemeClr>
              </a:solidFill>
              <a:ln w="3175">
                <a:solidFill>
                  <a:schemeClr val="bg1">
                    <a:lumMod val="50000"/>
                  </a:schemeClr>
                </a:solidFill>
              </a:ln>
              <a:effectLst/>
            </c:spPr>
            <c:extLst>
              <c:ext xmlns:c16="http://schemas.microsoft.com/office/drawing/2014/chart" uri="{C3380CC4-5D6E-409C-BE32-E72D297353CC}">
                <c16:uniqueId val="{0000003A-A0E0-4844-92AA-950147B53745}"/>
              </c:ext>
            </c:extLst>
          </c:dPt>
          <c:dPt>
            <c:idx val="20"/>
            <c:invertIfNegative val="0"/>
            <c:bubble3D val="0"/>
            <c:spPr>
              <a:solidFill>
                <a:srgbClr val="92D050"/>
              </a:solidFill>
              <a:ln w="3175">
                <a:solidFill>
                  <a:schemeClr val="bg1">
                    <a:lumMod val="50000"/>
                  </a:schemeClr>
                </a:solidFill>
              </a:ln>
              <a:effectLst/>
            </c:spPr>
            <c:extLst>
              <c:ext xmlns:c16="http://schemas.microsoft.com/office/drawing/2014/chart" uri="{C3380CC4-5D6E-409C-BE32-E72D297353CC}">
                <c16:uniqueId val="{0000003C-A0E0-4844-92AA-950147B53745}"/>
              </c:ext>
            </c:extLst>
          </c:dPt>
          <c:dPt>
            <c:idx val="21"/>
            <c:invertIfNegative val="0"/>
            <c:bubble3D val="0"/>
            <c:spPr>
              <a:solidFill>
                <a:srgbClr val="00B050"/>
              </a:solidFill>
              <a:ln w="3175">
                <a:solidFill>
                  <a:schemeClr val="bg1">
                    <a:lumMod val="50000"/>
                  </a:schemeClr>
                </a:solidFill>
              </a:ln>
              <a:effectLst/>
            </c:spPr>
            <c:extLst>
              <c:ext xmlns:c16="http://schemas.microsoft.com/office/drawing/2014/chart" uri="{C3380CC4-5D6E-409C-BE32-E72D297353CC}">
                <c16:uniqueId val="{0000003E-A0E0-4844-92AA-950147B53745}"/>
              </c:ext>
            </c:extLst>
          </c:dPt>
          <c:dPt>
            <c:idx val="22"/>
            <c:invertIfNegative val="0"/>
            <c:bubble3D val="0"/>
            <c:spPr>
              <a:solidFill>
                <a:srgbClr val="7030A0"/>
              </a:solidFill>
              <a:ln w="3175">
                <a:solidFill>
                  <a:schemeClr val="bg1">
                    <a:lumMod val="50000"/>
                  </a:schemeClr>
                </a:solidFill>
              </a:ln>
              <a:effectLst/>
            </c:spPr>
            <c:extLst>
              <c:ext xmlns:c16="http://schemas.microsoft.com/office/drawing/2014/chart" uri="{C3380CC4-5D6E-409C-BE32-E72D297353CC}">
                <c16:uniqueId val="{00000040-A0E0-4844-92AA-950147B53745}"/>
              </c:ext>
            </c:extLst>
          </c:dPt>
          <c:dPt>
            <c:idx val="23"/>
            <c:invertIfNegative val="0"/>
            <c:bubble3D val="0"/>
            <c:spPr>
              <a:solidFill>
                <a:srgbClr val="FFC000"/>
              </a:solidFill>
              <a:ln w="3175">
                <a:solidFill>
                  <a:schemeClr val="bg1">
                    <a:lumMod val="50000"/>
                  </a:schemeClr>
                </a:solidFill>
              </a:ln>
              <a:effectLst/>
            </c:spPr>
            <c:extLst>
              <c:ext xmlns:c16="http://schemas.microsoft.com/office/drawing/2014/chart" uri="{C3380CC4-5D6E-409C-BE32-E72D297353CC}">
                <c16:uniqueId val="{00000042-A0E0-4844-92AA-950147B53745}"/>
              </c:ext>
            </c:extLst>
          </c:dPt>
          <c:dPt>
            <c:idx val="24"/>
            <c:invertIfNegative val="0"/>
            <c:bubble3D val="0"/>
            <c:spPr>
              <a:gradFill flip="none" rotWithShape="1">
                <a:gsLst>
                  <a:gs pos="0">
                    <a:srgbClr val="002060"/>
                  </a:gs>
                  <a:gs pos="100000">
                    <a:schemeClr val="accent1">
                      <a:lumMod val="45000"/>
                      <a:lumOff val="55000"/>
                    </a:schemeClr>
                  </a:gs>
                  <a:gs pos="100000">
                    <a:schemeClr val="accent1">
                      <a:lumMod val="45000"/>
                      <a:lumOff val="55000"/>
                    </a:schemeClr>
                  </a:gs>
                  <a:gs pos="100000">
                    <a:schemeClr val="accent1">
                      <a:lumMod val="30000"/>
                      <a:lumOff val="70000"/>
                    </a:schemeClr>
                  </a:gs>
                </a:gsLst>
                <a:lin ang="2700000" scaled="1"/>
                <a:tileRect/>
              </a:gradFill>
              <a:ln w="3175">
                <a:solidFill>
                  <a:schemeClr val="bg1">
                    <a:lumMod val="50000"/>
                  </a:schemeClr>
                </a:solidFill>
              </a:ln>
              <a:effectLst/>
            </c:spPr>
            <c:extLst>
              <c:ext xmlns:c16="http://schemas.microsoft.com/office/drawing/2014/chart" uri="{C3380CC4-5D6E-409C-BE32-E72D297353CC}">
                <c16:uniqueId val="{00000044-A0E0-4844-92AA-950147B53745}"/>
              </c:ext>
            </c:extLst>
          </c:dPt>
          <c:dPt>
            <c:idx val="25"/>
            <c:invertIfNegative val="0"/>
            <c:bubble3D val="0"/>
            <c:spPr>
              <a:solidFill>
                <a:srgbClr val="00B0F0"/>
              </a:solidFill>
              <a:ln w="3175">
                <a:solidFill>
                  <a:schemeClr val="bg1">
                    <a:lumMod val="50000"/>
                  </a:schemeClr>
                </a:solidFill>
              </a:ln>
              <a:effectLst/>
            </c:spPr>
            <c:extLst>
              <c:ext xmlns:c16="http://schemas.microsoft.com/office/drawing/2014/chart" uri="{C3380CC4-5D6E-409C-BE32-E72D297353CC}">
                <c16:uniqueId val="{00000046-A0E0-4844-92AA-950147B53745}"/>
              </c:ext>
            </c:extLst>
          </c:dPt>
          <c:dPt>
            <c:idx val="26"/>
            <c:invertIfNegative val="0"/>
            <c:bubble3D val="0"/>
            <c:spPr>
              <a:solidFill>
                <a:schemeClr val="bg1">
                  <a:lumMod val="85000"/>
                </a:schemeClr>
              </a:solidFill>
              <a:ln w="3175">
                <a:solidFill>
                  <a:schemeClr val="bg1">
                    <a:lumMod val="50000"/>
                  </a:schemeClr>
                </a:solidFill>
              </a:ln>
              <a:effectLst/>
            </c:spPr>
            <c:extLst>
              <c:ext xmlns:c16="http://schemas.microsoft.com/office/drawing/2014/chart" uri="{C3380CC4-5D6E-409C-BE32-E72D297353CC}">
                <c16:uniqueId val="{00000048-A0E0-4844-92AA-950147B53745}"/>
              </c:ext>
            </c:extLst>
          </c:dPt>
          <c:dPt>
            <c:idx val="27"/>
            <c:invertIfNegative val="0"/>
            <c:bubble3D val="0"/>
            <c:spPr>
              <a:solidFill>
                <a:srgbClr val="00B050"/>
              </a:solidFill>
              <a:ln w="3175">
                <a:solidFill>
                  <a:schemeClr val="bg1">
                    <a:lumMod val="50000"/>
                  </a:schemeClr>
                </a:solidFill>
              </a:ln>
              <a:effectLst/>
            </c:spPr>
            <c:extLst>
              <c:ext xmlns:c16="http://schemas.microsoft.com/office/drawing/2014/chart" uri="{C3380CC4-5D6E-409C-BE32-E72D297353CC}">
                <c16:uniqueId val="{0000004A-A0E0-4844-92AA-950147B53745}"/>
              </c:ext>
            </c:extLst>
          </c:dPt>
          <c:dPt>
            <c:idx val="28"/>
            <c:invertIfNegative val="0"/>
            <c:bubble3D val="0"/>
            <c:spPr>
              <a:solidFill>
                <a:srgbClr val="FFC000"/>
              </a:solidFill>
              <a:ln w="3175">
                <a:solidFill>
                  <a:schemeClr val="bg1">
                    <a:lumMod val="50000"/>
                  </a:schemeClr>
                </a:solidFill>
              </a:ln>
              <a:effectLst/>
            </c:spPr>
            <c:extLst>
              <c:ext xmlns:c16="http://schemas.microsoft.com/office/drawing/2014/chart" uri="{C3380CC4-5D6E-409C-BE32-E72D297353CC}">
                <c16:uniqueId val="{0000004C-A0E0-4844-92AA-950147B53745}"/>
              </c:ext>
            </c:extLst>
          </c:dPt>
          <c:dPt>
            <c:idx val="29"/>
            <c:invertIfNegative val="0"/>
            <c:bubble3D val="0"/>
            <c:spPr>
              <a:solidFill>
                <a:srgbClr val="7030A0"/>
              </a:solidFill>
              <a:ln w="3175">
                <a:solidFill>
                  <a:schemeClr val="bg1">
                    <a:lumMod val="50000"/>
                  </a:schemeClr>
                </a:solidFill>
              </a:ln>
              <a:effectLst/>
            </c:spPr>
            <c:extLst>
              <c:ext xmlns:c16="http://schemas.microsoft.com/office/drawing/2014/chart" uri="{C3380CC4-5D6E-409C-BE32-E72D297353CC}">
                <c16:uniqueId val="{0000004E-A0E0-4844-92AA-950147B53745}"/>
              </c:ext>
            </c:extLst>
          </c:dPt>
          <c:dPt>
            <c:idx val="30"/>
            <c:invertIfNegative val="0"/>
            <c:bubble3D val="0"/>
            <c:spPr>
              <a:solidFill>
                <a:srgbClr val="FF0000"/>
              </a:solidFill>
              <a:ln w="3175">
                <a:solidFill>
                  <a:schemeClr val="bg1">
                    <a:lumMod val="50000"/>
                  </a:schemeClr>
                </a:solidFill>
              </a:ln>
              <a:effectLst/>
            </c:spPr>
            <c:extLst>
              <c:ext xmlns:c16="http://schemas.microsoft.com/office/drawing/2014/chart" uri="{C3380CC4-5D6E-409C-BE32-E72D297353CC}">
                <c16:uniqueId val="{00000050-A0E0-4844-92AA-950147B53745}"/>
              </c:ext>
            </c:extLst>
          </c:dPt>
          <c:dPt>
            <c:idx val="31"/>
            <c:invertIfNegative val="0"/>
            <c:bubble3D val="0"/>
            <c:spPr>
              <a:solidFill>
                <a:srgbClr val="92D050"/>
              </a:solidFill>
              <a:ln w="3175">
                <a:solidFill>
                  <a:schemeClr val="bg1">
                    <a:lumMod val="50000"/>
                  </a:schemeClr>
                </a:solidFill>
              </a:ln>
              <a:effectLst/>
            </c:spPr>
            <c:extLst>
              <c:ext xmlns:c16="http://schemas.microsoft.com/office/drawing/2014/chart" uri="{C3380CC4-5D6E-409C-BE32-E72D297353CC}">
                <c16:uniqueId val="{00000052-A0E0-4844-92AA-950147B53745}"/>
              </c:ext>
            </c:extLst>
          </c:dPt>
          <c:dPt>
            <c:idx val="32"/>
            <c:invertIfNegative val="0"/>
            <c:bubble3D val="0"/>
            <c:spPr>
              <a:gradFill flip="none" rotWithShape="1">
                <a:gsLst>
                  <a:gs pos="0">
                    <a:srgbClr val="002060"/>
                  </a:gs>
                  <a:gs pos="100000">
                    <a:schemeClr val="accent1">
                      <a:lumMod val="45000"/>
                      <a:lumOff val="55000"/>
                    </a:schemeClr>
                  </a:gs>
                  <a:gs pos="100000">
                    <a:schemeClr val="accent1">
                      <a:lumMod val="45000"/>
                      <a:lumOff val="55000"/>
                    </a:schemeClr>
                  </a:gs>
                  <a:gs pos="100000">
                    <a:schemeClr val="accent1">
                      <a:lumMod val="30000"/>
                      <a:lumOff val="70000"/>
                    </a:schemeClr>
                  </a:gs>
                </a:gsLst>
                <a:lin ang="2700000" scaled="1"/>
                <a:tileRect/>
              </a:gradFill>
              <a:ln w="3175">
                <a:solidFill>
                  <a:schemeClr val="bg1">
                    <a:lumMod val="50000"/>
                  </a:schemeClr>
                </a:solidFill>
              </a:ln>
              <a:effectLst/>
            </c:spPr>
            <c:extLst>
              <c:ext xmlns:c16="http://schemas.microsoft.com/office/drawing/2014/chart" uri="{C3380CC4-5D6E-409C-BE32-E72D297353CC}">
                <c16:uniqueId val="{00000054-A0E0-4844-92AA-950147B53745}"/>
              </c:ext>
            </c:extLst>
          </c:dPt>
          <c:dPt>
            <c:idx val="33"/>
            <c:invertIfNegative val="0"/>
            <c:bubble3D val="0"/>
            <c:spPr>
              <a:solidFill>
                <a:srgbClr val="7030A0"/>
              </a:solidFill>
              <a:ln w="3175">
                <a:solidFill>
                  <a:schemeClr val="bg1">
                    <a:lumMod val="50000"/>
                  </a:schemeClr>
                </a:solidFill>
              </a:ln>
              <a:effectLst/>
            </c:spPr>
            <c:extLst>
              <c:ext xmlns:c16="http://schemas.microsoft.com/office/drawing/2014/chart" uri="{C3380CC4-5D6E-409C-BE32-E72D297353CC}">
                <c16:uniqueId val="{00000056-A0E0-4844-92AA-950147B53745}"/>
              </c:ext>
            </c:extLst>
          </c:dPt>
          <c:dPt>
            <c:idx val="34"/>
            <c:invertIfNegative val="0"/>
            <c:bubble3D val="0"/>
            <c:spPr>
              <a:solidFill>
                <a:srgbClr val="FF0000"/>
              </a:solidFill>
              <a:ln w="3175">
                <a:solidFill>
                  <a:schemeClr val="bg1">
                    <a:lumMod val="50000"/>
                  </a:schemeClr>
                </a:solidFill>
              </a:ln>
              <a:effectLst/>
            </c:spPr>
            <c:extLst>
              <c:ext xmlns:c16="http://schemas.microsoft.com/office/drawing/2014/chart" uri="{C3380CC4-5D6E-409C-BE32-E72D297353CC}">
                <c16:uniqueId val="{00000058-A0E0-4844-92AA-950147B53745}"/>
              </c:ext>
            </c:extLst>
          </c:dPt>
          <c:dPt>
            <c:idx val="35"/>
            <c:invertIfNegative val="0"/>
            <c:bubble3D val="0"/>
            <c:spPr>
              <a:solidFill>
                <a:srgbClr val="FFC000"/>
              </a:solidFill>
              <a:ln w="3175">
                <a:solidFill>
                  <a:schemeClr val="bg1">
                    <a:lumMod val="50000"/>
                  </a:schemeClr>
                </a:solidFill>
              </a:ln>
              <a:effectLst/>
            </c:spPr>
            <c:extLst>
              <c:ext xmlns:c16="http://schemas.microsoft.com/office/drawing/2014/chart" uri="{C3380CC4-5D6E-409C-BE32-E72D297353CC}">
                <c16:uniqueId val="{0000005A-A0E0-4844-92AA-950147B53745}"/>
              </c:ext>
            </c:extLst>
          </c:dPt>
          <c:dPt>
            <c:idx val="36"/>
            <c:invertIfNegative val="0"/>
            <c:bubble3D val="0"/>
            <c:spPr>
              <a:solidFill>
                <a:schemeClr val="bg2"/>
              </a:solidFill>
              <a:ln w="3175">
                <a:solidFill>
                  <a:schemeClr val="bg1">
                    <a:lumMod val="50000"/>
                  </a:schemeClr>
                </a:solidFill>
              </a:ln>
              <a:effectLst/>
            </c:spPr>
            <c:extLst>
              <c:ext xmlns:c16="http://schemas.microsoft.com/office/drawing/2014/chart" uri="{C3380CC4-5D6E-409C-BE32-E72D297353CC}">
                <c16:uniqueId val="{0000005C-A0E0-4844-92AA-950147B53745}"/>
              </c:ext>
            </c:extLst>
          </c:dPt>
          <c:dPt>
            <c:idx val="37"/>
            <c:invertIfNegative val="0"/>
            <c:bubble3D val="0"/>
            <c:spPr>
              <a:solidFill>
                <a:srgbClr val="00B0F0"/>
              </a:solidFill>
              <a:ln w="3175">
                <a:solidFill>
                  <a:schemeClr val="bg1">
                    <a:lumMod val="50000"/>
                  </a:schemeClr>
                </a:solidFill>
              </a:ln>
              <a:effectLst/>
            </c:spPr>
            <c:extLst>
              <c:ext xmlns:c16="http://schemas.microsoft.com/office/drawing/2014/chart" uri="{C3380CC4-5D6E-409C-BE32-E72D297353CC}">
                <c16:uniqueId val="{0000005E-A0E0-4844-92AA-950147B53745}"/>
              </c:ext>
            </c:extLst>
          </c:dPt>
          <c:dPt>
            <c:idx val="38"/>
            <c:invertIfNegative val="0"/>
            <c:bubble3D val="0"/>
            <c:spPr>
              <a:solidFill>
                <a:srgbClr val="92D050"/>
              </a:solidFill>
              <a:ln w="3175">
                <a:solidFill>
                  <a:schemeClr val="bg1">
                    <a:lumMod val="50000"/>
                  </a:schemeClr>
                </a:solidFill>
              </a:ln>
              <a:effectLst/>
            </c:spPr>
            <c:extLst>
              <c:ext xmlns:c16="http://schemas.microsoft.com/office/drawing/2014/chart" uri="{C3380CC4-5D6E-409C-BE32-E72D297353CC}">
                <c16:uniqueId val="{00000060-A0E0-4844-92AA-950147B53745}"/>
              </c:ext>
            </c:extLst>
          </c:dPt>
          <c:dPt>
            <c:idx val="39"/>
            <c:invertIfNegative val="0"/>
            <c:bubble3D val="0"/>
            <c:spPr>
              <a:solidFill>
                <a:srgbClr val="00B050"/>
              </a:solidFill>
              <a:ln w="3175">
                <a:solidFill>
                  <a:schemeClr val="bg1">
                    <a:lumMod val="50000"/>
                  </a:schemeClr>
                </a:solidFill>
              </a:ln>
              <a:effectLst/>
            </c:spPr>
            <c:extLst>
              <c:ext xmlns:c16="http://schemas.microsoft.com/office/drawing/2014/chart" uri="{C3380CC4-5D6E-409C-BE32-E72D297353CC}">
                <c16:uniqueId val="{00000062-A0E0-4844-92AA-950147B53745}"/>
              </c:ext>
            </c:extLst>
          </c:dPt>
          <c:dPt>
            <c:idx val="40"/>
            <c:invertIfNegative val="0"/>
            <c:bubble3D val="0"/>
            <c:spPr>
              <a:gradFill>
                <a:gsLst>
                  <a:gs pos="0">
                    <a:srgbClr val="002060"/>
                  </a:gs>
                  <a:gs pos="100000">
                    <a:schemeClr val="accent1">
                      <a:lumMod val="45000"/>
                      <a:lumOff val="55000"/>
                    </a:schemeClr>
                  </a:gs>
                  <a:gs pos="100000">
                    <a:schemeClr val="accent1">
                      <a:lumMod val="45000"/>
                      <a:lumOff val="55000"/>
                    </a:schemeClr>
                  </a:gs>
                  <a:gs pos="100000">
                    <a:schemeClr val="accent1">
                      <a:lumMod val="30000"/>
                      <a:lumOff val="70000"/>
                    </a:schemeClr>
                  </a:gs>
                </a:gsLst>
                <a:lin ang="2700000" scaled="1"/>
              </a:gradFill>
              <a:ln w="3175">
                <a:solidFill>
                  <a:schemeClr val="bg1">
                    <a:lumMod val="50000"/>
                  </a:schemeClr>
                </a:solidFill>
              </a:ln>
              <a:effectLst/>
            </c:spPr>
            <c:extLst>
              <c:ext xmlns:c16="http://schemas.microsoft.com/office/drawing/2014/chart" uri="{C3380CC4-5D6E-409C-BE32-E72D297353CC}">
                <c16:uniqueId val="{00000064-A0E0-4844-92AA-950147B5374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zh-CN"/>
                </a:p>
              </c:txPr>
              <c:dLblPos val="inBase"/>
              <c:showLegendKey val="0"/>
              <c:showVal val="1"/>
              <c:showCatName val="0"/>
              <c:showSerName val="0"/>
              <c:showPercent val="0"/>
              <c:showBubbleSize val="0"/>
              <c:extLst>
                <c:ext xmlns:c16="http://schemas.microsoft.com/office/drawing/2014/chart" uri="{C3380CC4-5D6E-409C-BE32-E72D297353CC}">
                  <c16:uniqueId val="{00000014-A0E0-4844-92AA-950147B53745}"/>
                </c:ext>
              </c:extLst>
            </c:dLbl>
            <c:dLbl>
              <c:idx val="8"/>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zh-CN"/>
                </a:p>
              </c:txPr>
              <c:dLblPos val="inBase"/>
              <c:showLegendKey val="0"/>
              <c:showVal val="1"/>
              <c:showCatName val="0"/>
              <c:showSerName val="0"/>
              <c:showPercent val="0"/>
              <c:showBubbleSize val="0"/>
              <c:extLst>
                <c:ext xmlns:c16="http://schemas.microsoft.com/office/drawing/2014/chart" uri="{C3380CC4-5D6E-409C-BE32-E72D297353CC}">
                  <c16:uniqueId val="{00000024-A0E0-4844-92AA-950147B53745}"/>
                </c:ext>
              </c:extLst>
            </c:dLbl>
            <c:dLbl>
              <c:idx val="1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zh-CN"/>
                </a:p>
              </c:txPr>
              <c:dLblPos val="inBase"/>
              <c:showLegendKey val="0"/>
              <c:showVal val="1"/>
              <c:showCatName val="0"/>
              <c:showSerName val="0"/>
              <c:showPercent val="0"/>
              <c:showBubbleSize val="0"/>
              <c:extLst>
                <c:ext xmlns:c16="http://schemas.microsoft.com/office/drawing/2014/chart" uri="{C3380CC4-5D6E-409C-BE32-E72D297353CC}">
                  <c16:uniqueId val="{00000034-A0E0-4844-92AA-950147B53745}"/>
                </c:ext>
              </c:extLst>
            </c:dLbl>
            <c:dLbl>
              <c:idx val="24"/>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zh-CN"/>
                </a:p>
              </c:txPr>
              <c:dLblPos val="inBase"/>
              <c:showLegendKey val="0"/>
              <c:showVal val="1"/>
              <c:showCatName val="0"/>
              <c:showSerName val="0"/>
              <c:showPercent val="0"/>
              <c:showBubbleSize val="0"/>
              <c:extLst>
                <c:ext xmlns:c16="http://schemas.microsoft.com/office/drawing/2014/chart" uri="{C3380CC4-5D6E-409C-BE32-E72D297353CC}">
                  <c16:uniqueId val="{00000044-A0E0-4844-92AA-950147B53745}"/>
                </c:ext>
              </c:extLst>
            </c:dLbl>
            <c:dLbl>
              <c:idx val="3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zh-CN"/>
                </a:p>
              </c:txPr>
              <c:dLblPos val="inBase"/>
              <c:showLegendKey val="0"/>
              <c:showVal val="1"/>
              <c:showCatName val="0"/>
              <c:showSerName val="0"/>
              <c:showPercent val="0"/>
              <c:showBubbleSize val="0"/>
              <c:extLst>
                <c:ext xmlns:c16="http://schemas.microsoft.com/office/drawing/2014/chart" uri="{C3380CC4-5D6E-409C-BE32-E72D297353CC}">
                  <c16:uniqueId val="{00000054-A0E0-4844-92AA-950147B53745}"/>
                </c:ext>
              </c:extLst>
            </c:dLbl>
            <c:dLbl>
              <c:idx val="4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zh-CN"/>
                </a:p>
              </c:txPr>
              <c:dLblPos val="inBase"/>
              <c:showLegendKey val="0"/>
              <c:showVal val="1"/>
              <c:showCatName val="0"/>
              <c:showSerName val="0"/>
              <c:showPercent val="0"/>
              <c:showBubbleSize val="0"/>
              <c:extLst>
                <c:ext xmlns:c16="http://schemas.microsoft.com/office/drawing/2014/chart" uri="{C3380CC4-5D6E-409C-BE32-E72D297353CC}">
                  <c16:uniqueId val="{00000064-A0E0-4844-92AA-950147B537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D!$C$15:$C$55</c:f>
              <c:numCache>
                <c:formatCode>General</c:formatCode>
                <c:ptCount val="41"/>
                <c:pt idx="0">
                  <c:v>2012</c:v>
                </c:pt>
                <c:pt idx="8">
                  <c:v>2013</c:v>
                </c:pt>
                <c:pt idx="16">
                  <c:v>2014</c:v>
                </c:pt>
                <c:pt idx="24">
                  <c:v>2015</c:v>
                </c:pt>
                <c:pt idx="32">
                  <c:v>2016</c:v>
                </c:pt>
                <c:pt idx="40">
                  <c:v>2017</c:v>
                </c:pt>
              </c:numCache>
            </c:numRef>
          </c:cat>
          <c:val>
            <c:numRef>
              <c:f>D!$E$15:$E$55</c:f>
              <c:numCache>
                <c:formatCode>0.00</c:formatCode>
                <c:ptCount val="41"/>
                <c:pt idx="0">
                  <c:v>9.8589927387999978</c:v>
                </c:pt>
                <c:pt idx="1">
                  <c:v>4.0610199001066064E-2</c:v>
                </c:pt>
                <c:pt idx="2">
                  <c:v>8.4167743701266007E-2</c:v>
                </c:pt>
                <c:pt idx="3">
                  <c:v>0.19972392026176652</c:v>
                </c:pt>
                <c:pt idx="4">
                  <c:v>0.39643001880676637</c:v>
                </c:pt>
                <c:pt idx="5">
                  <c:v>1.1239937100880703E-2</c:v>
                </c:pt>
                <c:pt idx="6">
                  <c:v>0.19638665421296267</c:v>
                </c:pt>
                <c:pt idx="7">
                  <c:v>0.2277001618383859</c:v>
                </c:pt>
                <c:pt idx="8">
                  <c:v>10.144597867418634</c:v>
                </c:pt>
                <c:pt idx="9">
                  <c:v>1.9054412414757024E-3</c:v>
                </c:pt>
                <c:pt idx="10">
                  <c:v>3.034637373699365E-2</c:v>
                </c:pt>
                <c:pt idx="11">
                  <c:v>7.1284877673563313E-2</c:v>
                </c:pt>
                <c:pt idx="12">
                  <c:v>7.4453376988608599E-2</c:v>
                </c:pt>
                <c:pt idx="13">
                  <c:v>2.1050215557501518E-2</c:v>
                </c:pt>
                <c:pt idx="14">
                  <c:v>0.12649319561106367</c:v>
                </c:pt>
                <c:pt idx="15">
                  <c:v>7.1284877673563313E-2</c:v>
                </c:pt>
                <c:pt idx="16">
                  <c:v>10.013065396013335</c:v>
                </c:pt>
                <c:pt idx="17">
                  <c:v>1.129144971644625E-2</c:v>
                </c:pt>
                <c:pt idx="18">
                  <c:v>2.2746797493755733E-2</c:v>
                </c:pt>
                <c:pt idx="19">
                  <c:v>0.13125809576119837</c:v>
                </c:pt>
                <c:pt idx="20">
                  <c:v>0.41632667098104309</c:v>
                </c:pt>
                <c:pt idx="21">
                  <c:v>5.1724633824325253E-2</c:v>
                </c:pt>
                <c:pt idx="22">
                  <c:v>0.11743456531528233</c:v>
                </c:pt>
                <c:pt idx="23">
                  <c:v>0.65179175287950575</c:v>
                </c:pt>
                <c:pt idx="24">
                  <c:v>9.7737374579466643</c:v>
                </c:pt>
                <c:pt idx="25">
                  <c:v>1.419838193648248E-2</c:v>
                </c:pt>
                <c:pt idx="26">
                  <c:v>0.10138550887872196</c:v>
                </c:pt>
                <c:pt idx="27">
                  <c:v>0.16951422280077896</c:v>
                </c:pt>
                <c:pt idx="28">
                  <c:v>0.52758874186179194</c:v>
                </c:pt>
                <c:pt idx="29">
                  <c:v>2.7424501376159909E-2</c:v>
                </c:pt>
                <c:pt idx="30">
                  <c:v>0.1151796536182866</c:v>
                </c:pt>
                <c:pt idx="31">
                  <c:v>0.84512977874999395</c:v>
                </c:pt>
                <c:pt idx="32">
                  <c:v>9.5986903796799989</c:v>
                </c:pt>
                <c:pt idx="33">
                  <c:v>3.2957181185503063E-3</c:v>
                </c:pt>
                <c:pt idx="34">
                  <c:v>4.9493443747964425E-2</c:v>
                </c:pt>
                <c:pt idx="35">
                  <c:v>0.29148728828234122</c:v>
                </c:pt>
                <c:pt idx="36">
                  <c:v>0.5692550671826605</c:v>
                </c:pt>
                <c:pt idx="37">
                  <c:v>2.0287822908203884E-2</c:v>
                </c:pt>
                <c:pt idx="38">
                  <c:v>0.32652157835287321</c:v>
                </c:pt>
                <c:pt idx="39">
                  <c:v>0.39080123182377058</c:v>
                </c:pt>
                <c:pt idx="40">
                  <c:v>9.7746112639266691</c:v>
                </c:pt>
              </c:numCache>
            </c:numRef>
          </c:val>
          <c:extLst>
            <c:ext xmlns:c16="http://schemas.microsoft.com/office/drawing/2014/chart" uri="{C3380CC4-5D6E-409C-BE32-E72D297353CC}">
              <c16:uniqueId val="{00000065-A0E0-4844-92AA-950147B53745}"/>
            </c:ext>
          </c:extLst>
        </c:ser>
        <c:dLbls>
          <c:dLblPos val="inBase"/>
          <c:showLegendKey val="0"/>
          <c:showVal val="1"/>
          <c:showCatName val="0"/>
          <c:showSerName val="0"/>
          <c:showPercent val="0"/>
          <c:showBubbleSize val="0"/>
        </c:dLbls>
        <c:gapWidth val="0"/>
        <c:overlap val="100"/>
        <c:axId val="306460160"/>
        <c:axId val="306461696"/>
      </c:barChart>
      <c:catAx>
        <c:axId val="30646016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306461696"/>
        <c:crosses val="autoZero"/>
        <c:auto val="1"/>
        <c:lblAlgn val="ctr"/>
        <c:lblOffset val="100"/>
        <c:noMultiLvlLbl val="0"/>
      </c:catAx>
      <c:valAx>
        <c:axId val="306461696"/>
        <c:scaling>
          <c:orientation val="minMax"/>
          <c:max val="11"/>
          <c:min val="8"/>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0"/>
                  <a:t>CO</a:t>
                </a:r>
                <a:r>
                  <a:rPr lang="en-US" b="0" baseline="-25000"/>
                  <a:t>2</a:t>
                </a:r>
                <a:r>
                  <a:rPr lang="en-US" b="0"/>
                  <a:t> emissions by drivers (Gt)</a:t>
                </a:r>
                <a:endParaRPr lang="zh-CN" b="0"/>
              </a:p>
            </c:rich>
          </c:tx>
          <c:layout>
            <c:manualLayout>
              <c:xMode val="edge"/>
              <c:yMode val="edge"/>
              <c:x val="1.649131054131054E-2"/>
              <c:y val="0.27496663800246357"/>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title>
        <c:numFmt formatCode="#,##0_ "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306460160"/>
        <c:crosses val="autoZero"/>
        <c:crossBetween val="between"/>
      </c:valAx>
      <c:spPr>
        <a:solidFill>
          <a:schemeClr val="bg1"/>
        </a:solidFill>
        <a:ln>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chemeClr val="tx1"/>
          </a:solidFill>
          <a:latin typeface="Times New Roman" panose="02020603050405020304" pitchFamily="18" charset="0"/>
          <a:cs typeface="Times New Roman" panose="02020603050405020304" pitchFamily="18" charset="0"/>
        </a:defRPr>
      </a:pPr>
      <a:endParaRPr lang="zh-CN"/>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92255429924121E-2"/>
          <c:y val="0.7157296296296296"/>
          <c:w val="0.93888888888888888"/>
          <c:h val="0.19019629629629631"/>
        </c:manualLayout>
      </c:layout>
      <c:barChart>
        <c:barDir val="col"/>
        <c:grouping val="clustered"/>
        <c:varyColors val="0"/>
        <c:ser>
          <c:idx val="0"/>
          <c:order val="0"/>
          <c:tx>
            <c:strRef>
              <c:f>D!$B$65</c:f>
              <c:strCache>
                <c:ptCount val="1"/>
                <c:pt idx="0">
                  <c:v>能源结构</c:v>
                </c:pt>
              </c:strCache>
            </c:strRef>
          </c:tx>
          <c:spPr>
            <a:solidFill>
              <a:srgbClr val="7030A0"/>
            </a:solidFill>
            <a:ln w="3175">
              <a:solidFill>
                <a:schemeClr val="bg1">
                  <a:lumMod val="50000"/>
                </a:schemeClr>
              </a:solidFill>
            </a:ln>
            <a:effectLst/>
          </c:spPr>
          <c:invertIfNegative val="0"/>
          <c:cat>
            <c:strRef>
              <c:f>D!$A$66:$A$72</c:f>
              <c:strCache>
                <c:ptCount val="7"/>
                <c:pt idx="0">
                  <c:v>能源结构</c:v>
                </c:pt>
                <c:pt idx="1">
                  <c:v>能源强度</c:v>
                </c:pt>
                <c:pt idx="2">
                  <c:v>行业创新价值</c:v>
                </c:pt>
                <c:pt idx="3">
                  <c:v>创新结构</c:v>
                </c:pt>
                <c:pt idx="4">
                  <c:v>整体创新水平</c:v>
                </c:pt>
                <c:pt idx="5">
                  <c:v>经济增长</c:v>
                </c:pt>
                <c:pt idx="6">
                  <c:v>人口增长</c:v>
                </c:pt>
              </c:strCache>
            </c:strRef>
          </c:cat>
          <c:val>
            <c:numRef>
              <c:f>D!$B$66:$B$72</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6627-4A3F-8506-C3E0F5EC25C5}"/>
            </c:ext>
          </c:extLst>
        </c:ser>
        <c:ser>
          <c:idx val="1"/>
          <c:order val="1"/>
          <c:tx>
            <c:strRef>
              <c:f>D!$C$65</c:f>
              <c:strCache>
                <c:ptCount val="1"/>
                <c:pt idx="0">
                  <c:v>能源强度</c:v>
                </c:pt>
              </c:strCache>
            </c:strRef>
          </c:tx>
          <c:spPr>
            <a:solidFill>
              <a:srgbClr val="FFC000"/>
            </a:solidFill>
            <a:ln w="3175">
              <a:solidFill>
                <a:schemeClr val="bg1">
                  <a:lumMod val="50000"/>
                </a:schemeClr>
              </a:solidFill>
            </a:ln>
            <a:effectLst/>
          </c:spPr>
          <c:invertIfNegative val="0"/>
          <c:cat>
            <c:strRef>
              <c:f>D!$A$66:$A$72</c:f>
              <c:strCache>
                <c:ptCount val="7"/>
                <c:pt idx="0">
                  <c:v>能源结构</c:v>
                </c:pt>
                <c:pt idx="1">
                  <c:v>能源强度</c:v>
                </c:pt>
                <c:pt idx="2">
                  <c:v>行业创新价值</c:v>
                </c:pt>
                <c:pt idx="3">
                  <c:v>创新结构</c:v>
                </c:pt>
                <c:pt idx="4">
                  <c:v>整体创新水平</c:v>
                </c:pt>
                <c:pt idx="5">
                  <c:v>经济增长</c:v>
                </c:pt>
                <c:pt idx="6">
                  <c:v>人口增长</c:v>
                </c:pt>
              </c:strCache>
            </c:strRef>
          </c:cat>
          <c:val>
            <c:numRef>
              <c:f>D!$C$66:$C$72</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1-6627-4A3F-8506-C3E0F5EC25C5}"/>
            </c:ext>
          </c:extLst>
        </c:ser>
        <c:ser>
          <c:idx val="2"/>
          <c:order val="2"/>
          <c:tx>
            <c:strRef>
              <c:f>D!$D$65</c:f>
              <c:strCache>
                <c:ptCount val="1"/>
                <c:pt idx="0">
                  <c:v>行业创新价值</c:v>
                </c:pt>
              </c:strCache>
            </c:strRef>
          </c:tx>
          <c:spPr>
            <a:solidFill>
              <a:schemeClr val="bg1">
                <a:lumMod val="85000"/>
              </a:schemeClr>
            </a:solidFill>
            <a:ln w="3175">
              <a:solidFill>
                <a:schemeClr val="bg1">
                  <a:lumMod val="50000"/>
                </a:schemeClr>
              </a:solidFill>
            </a:ln>
            <a:effectLst/>
          </c:spPr>
          <c:invertIfNegative val="0"/>
          <c:cat>
            <c:strRef>
              <c:f>D!$A$66:$A$72</c:f>
              <c:strCache>
                <c:ptCount val="7"/>
                <c:pt idx="0">
                  <c:v>能源结构</c:v>
                </c:pt>
                <c:pt idx="1">
                  <c:v>能源强度</c:v>
                </c:pt>
                <c:pt idx="2">
                  <c:v>行业创新价值</c:v>
                </c:pt>
                <c:pt idx="3">
                  <c:v>创新结构</c:v>
                </c:pt>
                <c:pt idx="4">
                  <c:v>整体创新水平</c:v>
                </c:pt>
                <c:pt idx="5">
                  <c:v>经济增长</c:v>
                </c:pt>
                <c:pt idx="6">
                  <c:v>人口增长</c:v>
                </c:pt>
              </c:strCache>
            </c:strRef>
          </c:cat>
          <c:val>
            <c:numRef>
              <c:f>D!$D$66:$D$72</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2-6627-4A3F-8506-C3E0F5EC25C5}"/>
            </c:ext>
          </c:extLst>
        </c:ser>
        <c:ser>
          <c:idx val="3"/>
          <c:order val="3"/>
          <c:tx>
            <c:strRef>
              <c:f>D!$E$65</c:f>
              <c:strCache>
                <c:ptCount val="1"/>
                <c:pt idx="0">
                  <c:v>创新结构</c:v>
                </c:pt>
              </c:strCache>
            </c:strRef>
          </c:tx>
          <c:spPr>
            <a:solidFill>
              <a:srgbClr val="FF0000"/>
            </a:solidFill>
            <a:ln w="3175">
              <a:solidFill>
                <a:schemeClr val="bg1">
                  <a:lumMod val="50000"/>
                </a:schemeClr>
              </a:solidFill>
            </a:ln>
            <a:effectLst/>
          </c:spPr>
          <c:invertIfNegative val="0"/>
          <c:cat>
            <c:strRef>
              <c:f>D!$A$66:$A$72</c:f>
              <c:strCache>
                <c:ptCount val="7"/>
                <c:pt idx="0">
                  <c:v>能源结构</c:v>
                </c:pt>
                <c:pt idx="1">
                  <c:v>能源强度</c:v>
                </c:pt>
                <c:pt idx="2">
                  <c:v>行业创新价值</c:v>
                </c:pt>
                <c:pt idx="3">
                  <c:v>创新结构</c:v>
                </c:pt>
                <c:pt idx="4">
                  <c:v>整体创新水平</c:v>
                </c:pt>
                <c:pt idx="5">
                  <c:v>经济增长</c:v>
                </c:pt>
                <c:pt idx="6">
                  <c:v>人口增长</c:v>
                </c:pt>
              </c:strCache>
            </c:strRef>
          </c:cat>
          <c:val>
            <c:numRef>
              <c:f>D!$E$66:$E$72</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3-6627-4A3F-8506-C3E0F5EC25C5}"/>
            </c:ext>
          </c:extLst>
        </c:ser>
        <c:ser>
          <c:idx val="4"/>
          <c:order val="4"/>
          <c:tx>
            <c:strRef>
              <c:f>D!$F$65</c:f>
              <c:strCache>
                <c:ptCount val="1"/>
                <c:pt idx="0">
                  <c:v>整体创新水平</c:v>
                </c:pt>
              </c:strCache>
            </c:strRef>
          </c:tx>
          <c:spPr>
            <a:solidFill>
              <a:srgbClr val="92D050"/>
            </a:solidFill>
            <a:ln w="3175">
              <a:solidFill>
                <a:schemeClr val="bg1">
                  <a:lumMod val="50000"/>
                </a:schemeClr>
              </a:solidFill>
            </a:ln>
            <a:effectLst/>
          </c:spPr>
          <c:invertIfNegative val="0"/>
          <c:cat>
            <c:strRef>
              <c:f>D!$A$66:$A$72</c:f>
              <c:strCache>
                <c:ptCount val="7"/>
                <c:pt idx="0">
                  <c:v>能源结构</c:v>
                </c:pt>
                <c:pt idx="1">
                  <c:v>能源强度</c:v>
                </c:pt>
                <c:pt idx="2">
                  <c:v>行业创新价值</c:v>
                </c:pt>
                <c:pt idx="3">
                  <c:v>创新结构</c:v>
                </c:pt>
                <c:pt idx="4">
                  <c:v>整体创新水平</c:v>
                </c:pt>
                <c:pt idx="5">
                  <c:v>经济增长</c:v>
                </c:pt>
                <c:pt idx="6">
                  <c:v>人口增长</c:v>
                </c:pt>
              </c:strCache>
            </c:strRef>
          </c:cat>
          <c:val>
            <c:numRef>
              <c:f>D!$F$66:$F$72</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4-6627-4A3F-8506-C3E0F5EC25C5}"/>
            </c:ext>
          </c:extLst>
        </c:ser>
        <c:ser>
          <c:idx val="5"/>
          <c:order val="5"/>
          <c:tx>
            <c:strRef>
              <c:f>D!$G$65</c:f>
              <c:strCache>
                <c:ptCount val="1"/>
                <c:pt idx="0">
                  <c:v>经济增长</c:v>
                </c:pt>
              </c:strCache>
            </c:strRef>
          </c:tx>
          <c:spPr>
            <a:solidFill>
              <a:srgbClr val="00B050"/>
            </a:solidFill>
            <a:ln w="3175">
              <a:solidFill>
                <a:schemeClr val="bg1">
                  <a:lumMod val="50000"/>
                </a:schemeClr>
              </a:solidFill>
            </a:ln>
            <a:effectLst/>
          </c:spPr>
          <c:invertIfNegative val="0"/>
          <c:cat>
            <c:strRef>
              <c:f>D!$A$66:$A$72</c:f>
              <c:strCache>
                <c:ptCount val="7"/>
                <c:pt idx="0">
                  <c:v>能源结构</c:v>
                </c:pt>
                <c:pt idx="1">
                  <c:v>能源强度</c:v>
                </c:pt>
                <c:pt idx="2">
                  <c:v>行业创新价值</c:v>
                </c:pt>
                <c:pt idx="3">
                  <c:v>创新结构</c:v>
                </c:pt>
                <c:pt idx="4">
                  <c:v>整体创新水平</c:v>
                </c:pt>
                <c:pt idx="5">
                  <c:v>经济增长</c:v>
                </c:pt>
                <c:pt idx="6">
                  <c:v>人口增长</c:v>
                </c:pt>
              </c:strCache>
            </c:strRef>
          </c:cat>
          <c:val>
            <c:numRef>
              <c:f>D!$G$66:$G$72</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5-6627-4A3F-8506-C3E0F5EC25C5}"/>
            </c:ext>
          </c:extLst>
        </c:ser>
        <c:ser>
          <c:idx val="6"/>
          <c:order val="6"/>
          <c:tx>
            <c:strRef>
              <c:f>D!$H$65</c:f>
              <c:strCache>
                <c:ptCount val="1"/>
                <c:pt idx="0">
                  <c:v>人口增长</c:v>
                </c:pt>
              </c:strCache>
            </c:strRef>
          </c:tx>
          <c:spPr>
            <a:solidFill>
              <a:srgbClr val="00B0F0"/>
            </a:solidFill>
            <a:ln w="3175">
              <a:solidFill>
                <a:schemeClr val="bg1">
                  <a:lumMod val="50000"/>
                </a:schemeClr>
              </a:solidFill>
            </a:ln>
            <a:effectLst/>
          </c:spPr>
          <c:invertIfNegative val="0"/>
          <c:cat>
            <c:strRef>
              <c:f>D!$A$66:$A$72</c:f>
              <c:strCache>
                <c:ptCount val="7"/>
                <c:pt idx="0">
                  <c:v>能源结构</c:v>
                </c:pt>
                <c:pt idx="1">
                  <c:v>能源强度</c:v>
                </c:pt>
                <c:pt idx="2">
                  <c:v>行业创新价值</c:v>
                </c:pt>
                <c:pt idx="3">
                  <c:v>创新结构</c:v>
                </c:pt>
                <c:pt idx="4">
                  <c:v>整体创新水平</c:v>
                </c:pt>
                <c:pt idx="5">
                  <c:v>经济增长</c:v>
                </c:pt>
                <c:pt idx="6">
                  <c:v>人口增长</c:v>
                </c:pt>
              </c:strCache>
            </c:strRef>
          </c:cat>
          <c:val>
            <c:numRef>
              <c:f>D!$H$66:$H$72</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6-6627-4A3F-8506-C3E0F5EC25C5}"/>
            </c:ext>
          </c:extLst>
        </c:ser>
        <c:dLbls>
          <c:showLegendKey val="0"/>
          <c:showVal val="0"/>
          <c:showCatName val="0"/>
          <c:showSerName val="0"/>
          <c:showPercent val="0"/>
          <c:showBubbleSize val="0"/>
        </c:dLbls>
        <c:gapWidth val="219"/>
        <c:overlap val="-27"/>
        <c:axId val="306922240"/>
        <c:axId val="306923776"/>
      </c:barChart>
      <c:catAx>
        <c:axId val="306922240"/>
        <c:scaling>
          <c:orientation val="minMax"/>
        </c:scaling>
        <c:delete val="1"/>
        <c:axPos val="b"/>
        <c:numFmt formatCode="General" sourceLinked="1"/>
        <c:majorTickMark val="none"/>
        <c:minorTickMark val="none"/>
        <c:tickLblPos val="nextTo"/>
        <c:crossAx val="306923776"/>
        <c:crosses val="autoZero"/>
        <c:auto val="1"/>
        <c:lblAlgn val="ctr"/>
        <c:lblOffset val="100"/>
        <c:noMultiLvlLbl val="0"/>
      </c:catAx>
      <c:valAx>
        <c:axId val="306923776"/>
        <c:scaling>
          <c:orientation val="minMax"/>
          <c:max val="20000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306922240"/>
        <c:crosses val="autoZero"/>
        <c:crossBetween val="between"/>
      </c:valAx>
      <c:spPr>
        <a:noFill/>
        <a:ln w="25400">
          <a:solidFill>
            <a:schemeClr val="bg1"/>
          </a:solid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legendEntry>
      <c:legendEntry>
        <c:idx val="3"/>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legendEntry>
      <c:legendEntry>
        <c:idx val="4"/>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legendEntry>
      <c:legendEntry>
        <c:idx val="5"/>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legendEntry>
      <c:legendEntry>
        <c:idx val="6"/>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legendEntry>
      <c:layout>
        <c:manualLayout>
          <c:xMode val="edge"/>
          <c:yMode val="edge"/>
          <c:x val="7.7136702981562014E-2"/>
          <c:y val="0.30364614465032874"/>
          <c:w val="0.9"/>
          <c:h val="0.6521851851851853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sz="1200"/>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0.08974</cdr:x>
      <cdr:y>0.90123</cdr:y>
    </cdr:from>
    <cdr:to>
      <cdr:x>0.24128</cdr:x>
      <cdr:y>0.9015</cdr:y>
    </cdr:to>
    <cdr:cxnSp macro="">
      <cdr:nvCxnSpPr>
        <cdr:cNvPr id="3" name="直接箭头连接符 2">
          <a:extLst xmlns:a="http://schemas.openxmlformats.org/drawingml/2006/main">
            <a:ext uri="{FF2B5EF4-FFF2-40B4-BE49-F238E27FC236}">
              <a16:creationId xmlns:a16="http://schemas.microsoft.com/office/drawing/2014/main" id="{2CB0A444-FE86-4254-AEDB-4D3A69821EE3}"/>
            </a:ext>
          </a:extLst>
        </cdr:cNvPr>
        <cdr:cNvCxnSpPr/>
      </cdr:nvCxnSpPr>
      <cdr:spPr>
        <a:xfrm xmlns:a="http://schemas.openxmlformats.org/drawingml/2006/main" flipV="1">
          <a:off x="788752" y="3996458"/>
          <a:ext cx="1331926" cy="1198"/>
        </a:xfrm>
        <a:prstGeom xmlns:a="http://schemas.openxmlformats.org/drawingml/2006/main" prst="straightConnector1">
          <a:avLst/>
        </a:prstGeom>
        <a:ln xmlns:a="http://schemas.openxmlformats.org/drawingml/2006/main" w="12700">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0.1129</cdr:x>
      <cdr:y>0.88458</cdr:y>
    </cdr:from>
    <cdr:to>
      <cdr:x>0.20951</cdr:x>
      <cdr:y>0.9506</cdr:y>
    </cdr:to>
    <cdr:sp macro="" textlink="">
      <cdr:nvSpPr>
        <cdr:cNvPr id="9" name="文本框 8"/>
        <cdr:cNvSpPr txBox="1"/>
      </cdr:nvSpPr>
      <cdr:spPr>
        <a:xfrm xmlns:a="http://schemas.openxmlformats.org/drawingml/2006/main">
          <a:off x="992301" y="3922626"/>
          <a:ext cx="849132" cy="29276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altLang="zh-CN" sz="900" b="1" i="0">
              <a:latin typeface="Times New Roman" panose="02020603050405020304" pitchFamily="18" charset="0"/>
              <a:cs typeface="Times New Roman" panose="02020603050405020304" pitchFamily="18" charset="0"/>
            </a:rPr>
            <a:t>2.90%</a:t>
          </a:r>
          <a:endParaRPr lang="zh-CN" altLang="en-US" sz="900" b="1" i="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0.26554</cdr:x>
      <cdr:y>0.89864</cdr:y>
    </cdr:from>
    <cdr:to>
      <cdr:x>0.41708</cdr:x>
      <cdr:y>0.89891</cdr:y>
    </cdr:to>
    <cdr:cxnSp macro="">
      <cdr:nvCxnSpPr>
        <cdr:cNvPr id="18" name="直接箭头连接符 17">
          <a:extLst xmlns:a="http://schemas.openxmlformats.org/drawingml/2006/main">
            <a:ext uri="{FF2B5EF4-FFF2-40B4-BE49-F238E27FC236}">
              <a16:creationId xmlns:a16="http://schemas.microsoft.com/office/drawing/2014/main" id="{2CB0A444-FE86-4254-AEDB-4D3A69821EE3}"/>
            </a:ext>
          </a:extLst>
        </cdr:cNvPr>
        <cdr:cNvCxnSpPr/>
      </cdr:nvCxnSpPr>
      <cdr:spPr>
        <a:xfrm xmlns:a="http://schemas.openxmlformats.org/drawingml/2006/main" flipV="1">
          <a:off x="2333888" y="3984991"/>
          <a:ext cx="1331927" cy="1198"/>
        </a:xfrm>
        <a:prstGeom xmlns:a="http://schemas.openxmlformats.org/drawingml/2006/main" prst="straightConnector1">
          <a:avLst/>
        </a:prstGeom>
        <a:ln xmlns:a="http://schemas.openxmlformats.org/drawingml/2006/main" w="12700">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0.44288</cdr:x>
      <cdr:y>0.89864</cdr:y>
    </cdr:from>
    <cdr:to>
      <cdr:x>0.59442</cdr:x>
      <cdr:y>0.89891</cdr:y>
    </cdr:to>
    <cdr:cxnSp macro="">
      <cdr:nvCxnSpPr>
        <cdr:cNvPr id="19" name="直接箭头连接符 18">
          <a:extLst xmlns:a="http://schemas.openxmlformats.org/drawingml/2006/main">
            <a:ext uri="{FF2B5EF4-FFF2-40B4-BE49-F238E27FC236}">
              <a16:creationId xmlns:a16="http://schemas.microsoft.com/office/drawing/2014/main" id="{2CB0A444-FE86-4254-AEDB-4D3A69821EE3}"/>
            </a:ext>
          </a:extLst>
        </cdr:cNvPr>
        <cdr:cNvCxnSpPr/>
      </cdr:nvCxnSpPr>
      <cdr:spPr>
        <a:xfrm xmlns:a="http://schemas.openxmlformats.org/drawingml/2006/main" flipV="1">
          <a:off x="3892613" y="3984991"/>
          <a:ext cx="1331927" cy="1198"/>
        </a:xfrm>
        <a:prstGeom xmlns:a="http://schemas.openxmlformats.org/drawingml/2006/main" prst="straightConnector1">
          <a:avLst/>
        </a:prstGeom>
        <a:ln xmlns:a="http://schemas.openxmlformats.org/drawingml/2006/main" w="12700">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0.62453</cdr:x>
      <cdr:y>0.89864</cdr:y>
    </cdr:from>
    <cdr:to>
      <cdr:x>0.77607</cdr:x>
      <cdr:y>0.89891</cdr:y>
    </cdr:to>
    <cdr:cxnSp macro="">
      <cdr:nvCxnSpPr>
        <cdr:cNvPr id="20" name="直接箭头连接符 19">
          <a:extLst xmlns:a="http://schemas.openxmlformats.org/drawingml/2006/main">
            <a:ext uri="{FF2B5EF4-FFF2-40B4-BE49-F238E27FC236}">
              <a16:creationId xmlns:a16="http://schemas.microsoft.com/office/drawing/2014/main" id="{2CB0A444-FE86-4254-AEDB-4D3A69821EE3}"/>
            </a:ext>
          </a:extLst>
        </cdr:cNvPr>
        <cdr:cNvCxnSpPr/>
      </cdr:nvCxnSpPr>
      <cdr:spPr>
        <a:xfrm xmlns:a="http://schemas.openxmlformats.org/drawingml/2006/main" flipV="1">
          <a:off x="5489164" y="3984991"/>
          <a:ext cx="1331926" cy="1198"/>
        </a:xfrm>
        <a:prstGeom xmlns:a="http://schemas.openxmlformats.org/drawingml/2006/main" prst="straightConnector1">
          <a:avLst/>
        </a:prstGeom>
        <a:ln xmlns:a="http://schemas.openxmlformats.org/drawingml/2006/main" w="12700">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0.29253</cdr:x>
      <cdr:y>0.88458</cdr:y>
    </cdr:from>
    <cdr:to>
      <cdr:x>0.38914</cdr:x>
      <cdr:y>0.9506</cdr:y>
    </cdr:to>
    <cdr:sp macro="" textlink="">
      <cdr:nvSpPr>
        <cdr:cNvPr id="23" name="文本框 8"/>
        <cdr:cNvSpPr txBox="1"/>
      </cdr:nvSpPr>
      <cdr:spPr>
        <a:xfrm xmlns:a="http://schemas.openxmlformats.org/drawingml/2006/main">
          <a:off x="2571166" y="3922626"/>
          <a:ext cx="849132" cy="292763"/>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zh-CN" sz="900" b="1" i="0">
              <a:latin typeface="Times New Roman" panose="02020603050405020304" pitchFamily="18" charset="0"/>
              <a:cs typeface="Times New Roman" panose="02020603050405020304" pitchFamily="18" charset="0"/>
            </a:rPr>
            <a:t>-1.30%</a:t>
          </a:r>
          <a:endParaRPr lang="zh-CN" altLang="en-US" sz="900" b="1" i="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0.47026</cdr:x>
      <cdr:y>0.88673</cdr:y>
    </cdr:from>
    <cdr:to>
      <cdr:x>0.56687</cdr:x>
      <cdr:y>0.95275</cdr:y>
    </cdr:to>
    <cdr:sp macro="" textlink="">
      <cdr:nvSpPr>
        <cdr:cNvPr id="24" name="文本框 8"/>
        <cdr:cNvSpPr txBox="1"/>
      </cdr:nvSpPr>
      <cdr:spPr>
        <a:xfrm xmlns:a="http://schemas.openxmlformats.org/drawingml/2006/main">
          <a:off x="4133241" y="3932151"/>
          <a:ext cx="849131" cy="292763"/>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zh-CN" sz="900" b="1" i="0">
              <a:latin typeface="Times New Roman" panose="02020603050405020304" pitchFamily="18" charset="0"/>
              <a:cs typeface="Times New Roman" panose="02020603050405020304" pitchFamily="18" charset="0"/>
            </a:rPr>
            <a:t>-2.39%</a:t>
          </a:r>
          <a:endParaRPr lang="zh-CN" altLang="en-US" sz="900" b="1" i="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0.64936</cdr:x>
      <cdr:y>0.88673</cdr:y>
    </cdr:from>
    <cdr:to>
      <cdr:x>0.74597</cdr:x>
      <cdr:y>0.95275</cdr:y>
    </cdr:to>
    <cdr:sp macro="" textlink="">
      <cdr:nvSpPr>
        <cdr:cNvPr id="25" name="文本框 8"/>
        <cdr:cNvSpPr txBox="1"/>
      </cdr:nvSpPr>
      <cdr:spPr>
        <a:xfrm xmlns:a="http://schemas.openxmlformats.org/drawingml/2006/main">
          <a:off x="5707392" y="3932151"/>
          <a:ext cx="849132" cy="292763"/>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zh-CN" sz="900" b="1" i="0">
              <a:latin typeface="Times New Roman" panose="02020603050405020304" pitchFamily="18" charset="0"/>
              <a:cs typeface="Times New Roman" panose="02020603050405020304" pitchFamily="18" charset="0"/>
            </a:rPr>
            <a:t>-1.79%</a:t>
          </a:r>
          <a:endParaRPr lang="zh-CN" altLang="en-US" sz="900" b="1" i="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0.24333</cdr:x>
      <cdr:y>0.70119</cdr:y>
    </cdr:from>
    <cdr:to>
      <cdr:x>0.24372</cdr:x>
      <cdr:y>0.92239</cdr:y>
    </cdr:to>
    <cdr:cxnSp macro="">
      <cdr:nvCxnSpPr>
        <cdr:cNvPr id="26" name="Straight Connector 25">
          <a:extLst xmlns:a="http://schemas.openxmlformats.org/drawingml/2006/main">
            <a:ext uri="{FF2B5EF4-FFF2-40B4-BE49-F238E27FC236}">
              <a16:creationId xmlns:a16="http://schemas.microsoft.com/office/drawing/2014/main" id="{F54F4261-3FAF-4605-8F8F-9FBDDDE2B05F}"/>
            </a:ext>
          </a:extLst>
        </cdr:cNvPr>
        <cdr:cNvCxnSpPr/>
      </cdr:nvCxnSpPr>
      <cdr:spPr>
        <a:xfrm xmlns:a="http://schemas.openxmlformats.org/drawingml/2006/main" flipH="1">
          <a:off x="1711471" y="2594634"/>
          <a:ext cx="2733" cy="818502"/>
        </a:xfrm>
        <a:prstGeom xmlns:a="http://schemas.openxmlformats.org/drawingml/2006/main" prst="line">
          <a:avLst/>
        </a:prstGeom>
        <a:ln xmlns:a="http://schemas.openxmlformats.org/drawingml/2006/main" w="3175">
          <a:solidFill>
            <a:schemeClr val="bg2">
              <a:lumMod val="9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0.43386</cdr:x>
      <cdr:y>0.60636</cdr:y>
    </cdr:from>
    <cdr:to>
      <cdr:x>0.43402</cdr:x>
      <cdr:y>0.92297</cdr:y>
    </cdr:to>
    <cdr:cxnSp macro="">
      <cdr:nvCxnSpPr>
        <cdr:cNvPr id="27" name="Straight Connector 26">
          <a:extLst xmlns:a="http://schemas.openxmlformats.org/drawingml/2006/main">
            <a:ext uri="{FF2B5EF4-FFF2-40B4-BE49-F238E27FC236}">
              <a16:creationId xmlns:a16="http://schemas.microsoft.com/office/drawing/2014/main" id="{19ED911F-E7FC-47F7-B155-39B086BCADA2}"/>
            </a:ext>
          </a:extLst>
        </cdr:cNvPr>
        <cdr:cNvCxnSpPr/>
      </cdr:nvCxnSpPr>
      <cdr:spPr>
        <a:xfrm xmlns:a="http://schemas.openxmlformats.org/drawingml/2006/main" flipH="1">
          <a:off x="3051569" y="2243713"/>
          <a:ext cx="1148" cy="1171570"/>
        </a:xfrm>
        <a:prstGeom xmlns:a="http://schemas.openxmlformats.org/drawingml/2006/main" prst="line">
          <a:avLst/>
        </a:prstGeom>
        <a:ln xmlns:a="http://schemas.openxmlformats.org/drawingml/2006/main" w="3175">
          <a:solidFill>
            <a:schemeClr val="bg2">
              <a:lumMod val="9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0.67921</cdr:x>
      <cdr:y>0.41533</cdr:y>
    </cdr:from>
    <cdr:to>
      <cdr:x>0.67945</cdr:x>
      <cdr:y>0.92297</cdr:y>
    </cdr:to>
    <cdr:cxnSp macro="">
      <cdr:nvCxnSpPr>
        <cdr:cNvPr id="29" name="Straight Connector 28">
          <a:extLst xmlns:a="http://schemas.openxmlformats.org/drawingml/2006/main">
            <a:ext uri="{FF2B5EF4-FFF2-40B4-BE49-F238E27FC236}">
              <a16:creationId xmlns:a16="http://schemas.microsoft.com/office/drawing/2014/main" id="{3DBBC26D-94BB-4C2C-A535-50067B6EFC4B}"/>
            </a:ext>
          </a:extLst>
        </cdr:cNvPr>
        <cdr:cNvCxnSpPr/>
      </cdr:nvCxnSpPr>
      <cdr:spPr>
        <a:xfrm xmlns:a="http://schemas.openxmlformats.org/drawingml/2006/main">
          <a:off x="4777244" y="1536858"/>
          <a:ext cx="1691" cy="1878425"/>
        </a:xfrm>
        <a:prstGeom xmlns:a="http://schemas.openxmlformats.org/drawingml/2006/main" prst="line">
          <a:avLst/>
        </a:prstGeom>
        <a:ln xmlns:a="http://schemas.openxmlformats.org/drawingml/2006/main" w="3175">
          <a:solidFill>
            <a:schemeClr val="bg2">
              <a:lumMod val="9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0.84227</cdr:x>
      <cdr:y>0.29611</cdr:y>
    </cdr:from>
    <cdr:to>
      <cdr:x>0.84243</cdr:x>
      <cdr:y>0.9204</cdr:y>
    </cdr:to>
    <cdr:cxnSp macro="">
      <cdr:nvCxnSpPr>
        <cdr:cNvPr id="30" name="Straight Connector 29">
          <a:extLst xmlns:a="http://schemas.openxmlformats.org/drawingml/2006/main">
            <a:ext uri="{FF2B5EF4-FFF2-40B4-BE49-F238E27FC236}">
              <a16:creationId xmlns:a16="http://schemas.microsoft.com/office/drawing/2014/main" id="{084482D3-E065-4B27-9526-20A258790F14}"/>
            </a:ext>
          </a:extLst>
        </cdr:cNvPr>
        <cdr:cNvCxnSpPr/>
      </cdr:nvCxnSpPr>
      <cdr:spPr>
        <a:xfrm xmlns:a="http://schemas.openxmlformats.org/drawingml/2006/main" flipH="1">
          <a:off x="5924136" y="1095700"/>
          <a:ext cx="1121" cy="2310073"/>
        </a:xfrm>
        <a:prstGeom xmlns:a="http://schemas.openxmlformats.org/drawingml/2006/main" prst="line">
          <a:avLst/>
        </a:prstGeom>
        <a:ln xmlns:a="http://schemas.openxmlformats.org/drawingml/2006/main" w="3175">
          <a:solidFill>
            <a:schemeClr val="bg2">
              <a:lumMod val="9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0.80443</cdr:x>
      <cdr:y>0.89864</cdr:y>
    </cdr:from>
    <cdr:to>
      <cdr:x>0.95597</cdr:x>
      <cdr:y>0.89891</cdr:y>
    </cdr:to>
    <cdr:cxnSp macro="">
      <cdr:nvCxnSpPr>
        <cdr:cNvPr id="21" name="直接箭头连接符 20">
          <a:extLst xmlns:a="http://schemas.openxmlformats.org/drawingml/2006/main">
            <a:ext uri="{FF2B5EF4-FFF2-40B4-BE49-F238E27FC236}">
              <a16:creationId xmlns:a16="http://schemas.microsoft.com/office/drawing/2014/main" id="{086FD291-F782-4741-BF1E-D1F79E7D077B}"/>
            </a:ext>
          </a:extLst>
        </cdr:cNvPr>
        <cdr:cNvCxnSpPr/>
      </cdr:nvCxnSpPr>
      <cdr:spPr>
        <a:xfrm xmlns:a="http://schemas.openxmlformats.org/drawingml/2006/main" flipV="1">
          <a:off x="7070314" y="3984991"/>
          <a:ext cx="1331926" cy="1198"/>
        </a:xfrm>
        <a:prstGeom xmlns:a="http://schemas.openxmlformats.org/drawingml/2006/main" prst="straightConnector1">
          <a:avLst/>
        </a:prstGeom>
        <a:ln xmlns:a="http://schemas.openxmlformats.org/drawingml/2006/main" w="12700">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0.83359</cdr:x>
      <cdr:y>0.88673</cdr:y>
    </cdr:from>
    <cdr:to>
      <cdr:x>0.9302</cdr:x>
      <cdr:y>0.95275</cdr:y>
    </cdr:to>
    <cdr:sp macro="" textlink="">
      <cdr:nvSpPr>
        <cdr:cNvPr id="28" name="文本框 8">
          <a:extLst xmlns:a="http://schemas.openxmlformats.org/drawingml/2006/main">
            <a:ext uri="{FF2B5EF4-FFF2-40B4-BE49-F238E27FC236}">
              <a16:creationId xmlns:a16="http://schemas.microsoft.com/office/drawing/2014/main" id="{06D929BF-B735-4DDE-8CC5-37AE4F389E72}"/>
            </a:ext>
          </a:extLst>
        </cdr:cNvPr>
        <cdr:cNvSpPr txBox="1"/>
      </cdr:nvSpPr>
      <cdr:spPr>
        <a:xfrm xmlns:a="http://schemas.openxmlformats.org/drawingml/2006/main">
          <a:off x="7326642" y="3932151"/>
          <a:ext cx="849132" cy="292763"/>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zh-CN" sz="900" b="1" i="0">
              <a:latin typeface="Times New Roman" panose="02020603050405020304" pitchFamily="18" charset="0"/>
              <a:cs typeface="Times New Roman" panose="02020603050405020304" pitchFamily="18" charset="0"/>
            </a:rPr>
            <a:t>1.83%</a:t>
          </a:r>
          <a:endParaRPr lang="zh-CN" altLang="en-US" sz="900" b="1" i="0">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3596D-D37E-4AFD-A43F-B7E6CD68629B}" type="datetimeFigureOut">
              <a:rPr lang="zh-CN" altLang="en-US" smtClean="0"/>
              <a:t>2025/5/17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1C951-2959-47A4-9582-F18CC7C9BA66}" type="slidenum">
              <a:rPr lang="zh-CN" altLang="en-US" smtClean="0"/>
              <a:t>‹#›</a:t>
            </a:fld>
            <a:endParaRPr lang="zh-CN" altLang="en-US"/>
          </a:p>
        </p:txBody>
      </p:sp>
    </p:spTree>
    <p:extLst>
      <p:ext uri="{BB962C8B-B14F-4D97-AF65-F5344CB8AC3E}">
        <p14:creationId xmlns:p14="http://schemas.microsoft.com/office/powerpoint/2010/main" val="342617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cn/xinwen/2021-03/13/content_5592681.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F711DA-82CB-44C8-99EC-9CE596A896F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2396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pc="-20" dirty="0"/>
              <a:t>经济性与安全性是制约中国储能产业发展的核心因素</a:t>
            </a:r>
            <a:endParaRPr lang="zh-CN" altLang="en-US" dirty="0"/>
          </a:p>
        </p:txBody>
      </p:sp>
      <p:sp>
        <p:nvSpPr>
          <p:cNvPr id="4" name="灯片编号占位符 3"/>
          <p:cNvSpPr>
            <a:spLocks noGrp="1"/>
          </p:cNvSpPr>
          <p:nvPr>
            <p:ph type="sldNum" sz="quarter" idx="5"/>
          </p:nvPr>
        </p:nvSpPr>
        <p:spPr/>
        <p:txBody>
          <a:bodyPr/>
          <a:lstStyle/>
          <a:p>
            <a:fld id="{7FB39BCD-FC96-4413-9DDA-CA9419F955EF}" type="slidenum">
              <a:rPr lang="zh-CN" altLang="en-US" smtClean="0"/>
              <a:t>21</a:t>
            </a:fld>
            <a:endParaRPr lang="zh-CN" altLang="en-US"/>
          </a:p>
        </p:txBody>
      </p:sp>
    </p:spTree>
    <p:extLst>
      <p:ext uri="{BB962C8B-B14F-4D97-AF65-F5344CB8AC3E}">
        <p14:creationId xmlns:p14="http://schemas.microsoft.com/office/powerpoint/2010/main" val="2215727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F711DA-82CB-44C8-99EC-9CE596A896F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6942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dirty="0"/>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23</a:t>
            </a:fld>
            <a:endParaRPr lang="en-US"/>
          </a:p>
        </p:txBody>
      </p:sp>
    </p:spTree>
    <p:extLst>
      <p:ext uri="{BB962C8B-B14F-4D97-AF65-F5344CB8AC3E}">
        <p14:creationId xmlns:p14="http://schemas.microsoft.com/office/powerpoint/2010/main" val="3678678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dirty="0"/>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24</a:t>
            </a:fld>
            <a:endParaRPr lang="en-US"/>
          </a:p>
        </p:txBody>
      </p:sp>
    </p:spTree>
    <p:extLst>
      <p:ext uri="{BB962C8B-B14F-4D97-AF65-F5344CB8AC3E}">
        <p14:creationId xmlns:p14="http://schemas.microsoft.com/office/powerpoint/2010/main" val="3963844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dirty="0"/>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25</a:t>
            </a:fld>
            <a:endParaRPr lang="en-US"/>
          </a:p>
        </p:txBody>
      </p:sp>
    </p:spTree>
    <p:extLst>
      <p:ext uri="{BB962C8B-B14F-4D97-AF65-F5344CB8AC3E}">
        <p14:creationId xmlns:p14="http://schemas.microsoft.com/office/powerpoint/2010/main" val="2539263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dirty="0"/>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26</a:t>
            </a:fld>
            <a:endParaRPr lang="en-US"/>
          </a:p>
        </p:txBody>
      </p:sp>
    </p:spTree>
    <p:extLst>
      <p:ext uri="{BB962C8B-B14F-4D97-AF65-F5344CB8AC3E}">
        <p14:creationId xmlns:p14="http://schemas.microsoft.com/office/powerpoint/2010/main" val="736705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dirty="0"/>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27</a:t>
            </a:fld>
            <a:endParaRPr lang="en-US"/>
          </a:p>
        </p:txBody>
      </p:sp>
    </p:spTree>
    <p:extLst>
      <p:ext uri="{BB962C8B-B14F-4D97-AF65-F5344CB8AC3E}">
        <p14:creationId xmlns:p14="http://schemas.microsoft.com/office/powerpoint/2010/main" val="3235125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dirty="0"/>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28</a:t>
            </a:fld>
            <a:endParaRPr lang="en-US"/>
          </a:p>
        </p:txBody>
      </p:sp>
    </p:spTree>
    <p:extLst>
      <p:ext uri="{BB962C8B-B14F-4D97-AF65-F5344CB8AC3E}">
        <p14:creationId xmlns:p14="http://schemas.microsoft.com/office/powerpoint/2010/main" val="210419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dirty="0"/>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29</a:t>
            </a:fld>
            <a:endParaRPr lang="en-US"/>
          </a:p>
        </p:txBody>
      </p:sp>
    </p:spTree>
    <p:extLst>
      <p:ext uri="{BB962C8B-B14F-4D97-AF65-F5344CB8AC3E}">
        <p14:creationId xmlns:p14="http://schemas.microsoft.com/office/powerpoint/2010/main" val="1524917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F711DA-82CB-44C8-99EC-9CE596A896F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778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F711DA-82CB-44C8-99EC-9CE596A896F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0130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F711DA-82CB-44C8-99EC-9CE596A896F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6056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宋体" panose="02010600030101010101" pitchFamily="2" charset="-122"/>
                <a:ea typeface="宋体" panose="02010600030101010101" pitchFamily="2" charset="-122"/>
              </a:rPr>
              <a:t>145</a:t>
            </a:r>
            <a:r>
              <a:rPr lang="zh-CN" altLang="en-US" sz="1800" b="0" i="0" u="none" strike="noStrike" baseline="0" dirty="0">
                <a:latin typeface="宋体" panose="02010600030101010101" pitchFamily="2" charset="-122"/>
                <a:ea typeface="宋体" panose="02010600030101010101" pitchFamily="2" charset="-122"/>
              </a:rPr>
              <a:t>规划：</a:t>
            </a:r>
            <a:r>
              <a:rPr lang="zh-CN" altLang="en-US" dirty="0">
                <a:hlinkClick r:id="rId3"/>
              </a:rPr>
              <a:t>中华人民共和国国民经济和社会发展第十四个五年规划和</a:t>
            </a:r>
            <a:r>
              <a:rPr lang="en-US" altLang="zh-CN" dirty="0">
                <a:hlinkClick r:id="rId3"/>
              </a:rPr>
              <a:t>2035</a:t>
            </a:r>
            <a:r>
              <a:rPr lang="zh-CN" altLang="en-US" dirty="0">
                <a:hlinkClick r:id="rId3"/>
              </a:rPr>
              <a:t>年远景目标纲要</a:t>
            </a:r>
            <a:r>
              <a:rPr lang="en-US" altLang="zh-CN" dirty="0">
                <a:hlinkClick r:id="rId3"/>
              </a:rPr>
              <a:t>_</a:t>
            </a:r>
            <a:r>
              <a:rPr lang="zh-CN" altLang="en-US" dirty="0">
                <a:hlinkClick r:id="rId3"/>
              </a:rPr>
              <a:t>滚动新闻</a:t>
            </a:r>
            <a:r>
              <a:rPr lang="en-US" altLang="zh-CN" dirty="0">
                <a:hlinkClick r:id="rId3"/>
              </a:rPr>
              <a:t>_</a:t>
            </a:r>
            <a:r>
              <a:rPr lang="zh-CN" altLang="en-US" dirty="0">
                <a:hlinkClick r:id="rId3"/>
              </a:rPr>
              <a:t>中国政府网 </a:t>
            </a:r>
            <a:r>
              <a:rPr lang="en-US" altLang="zh-CN" dirty="0">
                <a:hlinkClick r:id="rId3"/>
              </a:rPr>
              <a:t>(www.gov.cn)</a:t>
            </a:r>
            <a:endParaRPr lang="en-US" altLang="zh-CN" dirty="0"/>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15</a:t>
            </a:fld>
            <a:endParaRPr lang="en-US"/>
          </a:p>
        </p:txBody>
      </p:sp>
    </p:spTree>
    <p:extLst>
      <p:ext uri="{BB962C8B-B14F-4D97-AF65-F5344CB8AC3E}">
        <p14:creationId xmlns:p14="http://schemas.microsoft.com/office/powerpoint/2010/main" val="3133208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dirty="0"/>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16</a:t>
            </a:fld>
            <a:endParaRPr lang="en-US"/>
          </a:p>
        </p:txBody>
      </p:sp>
    </p:spTree>
    <p:extLst>
      <p:ext uri="{BB962C8B-B14F-4D97-AF65-F5344CB8AC3E}">
        <p14:creationId xmlns:p14="http://schemas.microsoft.com/office/powerpoint/2010/main" val="2306272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sz="900" spc="-5" dirty="0"/>
              <a:t>强制配储政策是当前我国储能发展重要驱动力，也是新能源发电企业经济负担。</a:t>
            </a:r>
            <a:r>
              <a:rPr lang="en-US" altLang="zh-CN" sz="900" spc="-5" dirty="0"/>
              <a:t/>
            </a:r>
            <a:br>
              <a:rPr lang="en-US" altLang="zh-CN" sz="900" spc="-5" dirty="0"/>
            </a:br>
            <a:r>
              <a:rPr lang="zh-CN" altLang="en-US" sz="900" spc="-5" dirty="0"/>
              <a:t>多省市实施强制配储。为促进新能源配置储能、减小新能源项目对电网消纳能力的冲击，在中央政策的指导下</a:t>
            </a:r>
            <a:r>
              <a:rPr lang="en-US" altLang="zh-CN" sz="900" spc="-5" dirty="0"/>
              <a:t>,</a:t>
            </a:r>
            <a:r>
              <a:rPr lang="zh-CN" altLang="en-US" sz="900" spc="-5" dirty="0"/>
              <a:t>各地有关部门因地制宜推出强制配储政策文件，促进新能源配置储能。相关文件对储能配置比例和充电小时数提出了一定要求对新能源项目配置储能从“鼓励”到“要求”配置，为国内储能市场打开增量空间。当前，全国已超 </a:t>
            </a:r>
            <a:r>
              <a:rPr lang="en-US" altLang="zh-CN" sz="900" spc="-5" dirty="0"/>
              <a:t>24 </a:t>
            </a:r>
            <a:r>
              <a:rPr lang="zh-CN" altLang="en-US" sz="900" spc="-5" dirty="0"/>
              <a:t>省区公布配储政策，大部分省份配储比例在</a:t>
            </a:r>
            <a:r>
              <a:rPr lang="en-US" altLang="zh-CN" sz="900" spc="-5" dirty="0"/>
              <a:t>8%-30%</a:t>
            </a:r>
            <a:r>
              <a:rPr lang="zh-CN" altLang="en-US" sz="900" spc="-5" dirty="0"/>
              <a:t>之间，配置时长 </a:t>
            </a:r>
            <a:r>
              <a:rPr lang="en-US" altLang="zh-CN" sz="900" spc="-5" dirty="0"/>
              <a:t>1~2 </a:t>
            </a:r>
            <a:r>
              <a:rPr lang="zh-CN" altLang="en-US" sz="900" spc="-5" dirty="0"/>
              <a:t>小时为主，最高可到</a:t>
            </a:r>
            <a:r>
              <a:rPr lang="en-US" altLang="zh-CN" sz="900" spc="-5" dirty="0"/>
              <a:t>4 </a:t>
            </a:r>
            <a:r>
              <a:rPr lang="zh-CN" altLang="en-US" sz="900" spc="-5" dirty="0"/>
              <a:t>小时。</a:t>
            </a:r>
            <a:endParaRPr lang="zh-CN" altLang="en-US" dirty="0"/>
          </a:p>
        </p:txBody>
      </p:sp>
      <p:sp>
        <p:nvSpPr>
          <p:cNvPr id="4" name="灯片编号占位符 3"/>
          <p:cNvSpPr>
            <a:spLocks noGrp="1"/>
          </p:cNvSpPr>
          <p:nvPr>
            <p:ph type="sldNum" sz="quarter" idx="5"/>
          </p:nvPr>
        </p:nvSpPr>
        <p:spPr/>
        <p:txBody>
          <a:bodyPr/>
          <a:lstStyle/>
          <a:p>
            <a:fld id="{7FB39BCD-FC96-4413-9DDA-CA9419F955EF}" type="slidenum">
              <a:rPr lang="zh-CN" altLang="en-US" smtClean="0"/>
              <a:t>17</a:t>
            </a:fld>
            <a:endParaRPr lang="zh-CN" altLang="en-US"/>
          </a:p>
        </p:txBody>
      </p:sp>
    </p:spTree>
    <p:extLst>
      <p:ext uri="{BB962C8B-B14F-4D97-AF65-F5344CB8AC3E}">
        <p14:creationId xmlns:p14="http://schemas.microsoft.com/office/powerpoint/2010/main" val="38945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sz="900" spc="-5" dirty="0"/>
              <a:t>储能补贴，调动行业投资积极性</a:t>
            </a:r>
            <a:r>
              <a:rPr lang="en-US" altLang="zh-CN" sz="900" spc="-5" dirty="0"/>
              <a:t/>
            </a:r>
            <a:br>
              <a:rPr lang="en-US" altLang="zh-CN" sz="900" spc="-5" dirty="0"/>
            </a:br>
            <a:r>
              <a:rPr lang="zh-CN" altLang="en-US" sz="900" spc="-5" dirty="0"/>
              <a:t>财政补贴，助推行业快速发展为支持新型储能“削峰填谷”顺利落实，各地方政府相继出台不同标准的储能补贴政策。</a:t>
            </a:r>
            <a:r>
              <a:rPr lang="en-US" altLang="zh-CN" sz="900" spc="-5" dirty="0"/>
              <a:t>2023</a:t>
            </a:r>
            <a:r>
              <a:rPr lang="zh-CN" altLang="en-US" sz="900" spc="-5" dirty="0"/>
              <a:t>年</a:t>
            </a:r>
            <a:r>
              <a:rPr lang="en-US" altLang="zh-CN" sz="900" spc="-5" dirty="0"/>
              <a:t>9</a:t>
            </a:r>
            <a:r>
              <a:rPr lang="zh-CN" altLang="en-US" sz="900" spc="-5" dirty="0"/>
              <a:t>月</a:t>
            </a:r>
            <a:r>
              <a:rPr lang="en-US" altLang="zh-CN" sz="900" spc="-5" dirty="0"/>
              <a:t>18</a:t>
            </a:r>
            <a:r>
              <a:rPr lang="zh-CN" altLang="en-US" sz="900" spc="-5" dirty="0"/>
              <a:t>日，国家能源局华中监管局发布</a:t>
            </a:r>
            <a:r>
              <a:rPr lang="en-US" altLang="zh-CN" sz="900" spc="-5" dirty="0"/>
              <a:t>《</a:t>
            </a:r>
            <a:r>
              <a:rPr lang="zh-CN" altLang="en-US" sz="900" spc="-5" dirty="0"/>
              <a:t>华中区域电力辅助服务管理实施细则</a:t>
            </a:r>
            <a:r>
              <a:rPr lang="en-US" altLang="zh-CN" sz="900" spc="-5" dirty="0"/>
              <a:t>》</a:t>
            </a:r>
            <a:r>
              <a:rPr lang="zh-CN" altLang="en-US" sz="900" spc="-5" dirty="0"/>
              <a:t>和</a:t>
            </a:r>
            <a:r>
              <a:rPr lang="en-US" altLang="zh-CN" sz="900" spc="-5" dirty="0"/>
              <a:t>《</a:t>
            </a:r>
            <a:r>
              <a:rPr lang="zh-CN" altLang="en-US" sz="900" spc="-5" dirty="0"/>
              <a:t>华中区域电力并网运行管理实施细则</a:t>
            </a:r>
            <a:r>
              <a:rPr lang="en-US" altLang="zh-CN" sz="900" spc="-5" dirty="0"/>
              <a:t>》</a:t>
            </a:r>
            <a:r>
              <a:rPr lang="zh-CN" altLang="en-US" sz="900" spc="-5" dirty="0"/>
              <a:t>，要求装机容量 </a:t>
            </a:r>
            <a:r>
              <a:rPr lang="en-US" altLang="zh-CN" sz="900" spc="-5" dirty="0"/>
              <a:t>4MW </a:t>
            </a:r>
            <a:r>
              <a:rPr lang="zh-CN" altLang="en-US" sz="900" spc="-5" dirty="0"/>
              <a:t>以上的独立储能、配建储能</a:t>
            </a:r>
            <a:r>
              <a:rPr lang="en-US" altLang="zh-CN" sz="900" spc="-5" dirty="0"/>
              <a:t>(</a:t>
            </a:r>
            <a:r>
              <a:rPr lang="zh-CN" altLang="en-US" sz="900" spc="-5" dirty="0"/>
              <a:t>与其他类型电源联合的储能</a:t>
            </a:r>
            <a:r>
              <a:rPr lang="en-US" altLang="zh-CN" sz="900" spc="-5" dirty="0"/>
              <a:t>)</a:t>
            </a:r>
            <a:r>
              <a:rPr lang="zh-CN" altLang="en-US" sz="900" spc="-5" dirty="0"/>
              <a:t>可作为市场主体，参与电力辅助服务。文件还明确了储能的补偿标准的有偿辅助服务主要有</a:t>
            </a:r>
            <a:r>
              <a:rPr lang="en-US" altLang="zh-CN" sz="900" spc="-5" dirty="0"/>
              <a:t>:</a:t>
            </a:r>
            <a:r>
              <a:rPr lang="zh-CN" altLang="en-US" sz="900" spc="-5" dirty="0"/>
              <a:t>有偿一次调频、有偿调峰、有偿无功调节。其中，有偿调峰的补偿标准为 </a:t>
            </a:r>
            <a:r>
              <a:rPr lang="en-US" altLang="zh-CN" sz="900" spc="-5" dirty="0"/>
              <a:t>300 </a:t>
            </a:r>
            <a:r>
              <a:rPr lang="zh-CN" altLang="en-US" sz="900" spc="-5" dirty="0"/>
              <a:t>元</a:t>
            </a:r>
            <a:r>
              <a:rPr lang="en-US" altLang="zh-CN" sz="900" spc="-5" dirty="0"/>
              <a:t>/</a:t>
            </a:r>
            <a:r>
              <a:rPr lang="zh-CN" altLang="en-US" sz="900" spc="-5" dirty="0"/>
              <a:t>兆瓦时</a:t>
            </a:r>
            <a:r>
              <a:rPr lang="en-US" altLang="zh-CN" sz="900" spc="-5" dirty="0"/>
              <a:t>(0.3 </a:t>
            </a:r>
            <a:r>
              <a:rPr lang="zh-CN" altLang="en-US" sz="900" spc="-5" dirty="0"/>
              <a:t>元</a:t>
            </a:r>
            <a:r>
              <a:rPr lang="en-US" altLang="zh-CN" sz="900" spc="-5" dirty="0"/>
              <a:t>/</a:t>
            </a:r>
            <a:r>
              <a:rPr lang="zh-CN" altLang="en-US" sz="900" spc="-5" dirty="0"/>
              <a:t>千瓦时</a:t>
            </a:r>
            <a:r>
              <a:rPr lang="en-US" altLang="zh-CN" sz="900" spc="-5" dirty="0"/>
              <a:t>)</a:t>
            </a:r>
            <a:r>
              <a:rPr lang="zh-CN" altLang="en-US" sz="900" spc="-5" dirty="0"/>
              <a:t>。地方补贴政策的实施，有利于降低用电成本、提升储能电站的收益率，提高行业投资积极性，助推储能市场的可持续发展。</a:t>
            </a:r>
            <a:endParaRPr lang="zh-CN" altLang="en-US" dirty="0"/>
          </a:p>
        </p:txBody>
      </p:sp>
      <p:sp>
        <p:nvSpPr>
          <p:cNvPr id="4" name="灯片编号占位符 3"/>
          <p:cNvSpPr>
            <a:spLocks noGrp="1"/>
          </p:cNvSpPr>
          <p:nvPr>
            <p:ph type="sldNum" sz="quarter" idx="5"/>
          </p:nvPr>
        </p:nvSpPr>
        <p:spPr/>
        <p:txBody>
          <a:bodyPr/>
          <a:lstStyle/>
          <a:p>
            <a:fld id="{7FB39BCD-FC96-4413-9DDA-CA9419F955EF}" type="slidenum">
              <a:rPr lang="zh-CN" altLang="en-US" smtClean="0"/>
              <a:t>18</a:t>
            </a:fld>
            <a:endParaRPr lang="zh-CN" altLang="en-US"/>
          </a:p>
        </p:txBody>
      </p:sp>
    </p:spTree>
    <p:extLst>
      <p:ext uri="{BB962C8B-B14F-4D97-AF65-F5344CB8AC3E}">
        <p14:creationId xmlns:p14="http://schemas.microsoft.com/office/powerpoint/2010/main" val="214021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pc="-15" dirty="0"/>
              <a:t>中国储能技术的水平快速提升</a:t>
            </a:r>
            <a:endParaRPr lang="zh-CN" altLang="en-US" dirty="0"/>
          </a:p>
        </p:txBody>
      </p:sp>
      <p:sp>
        <p:nvSpPr>
          <p:cNvPr id="4" name="灯片编号占位符 3"/>
          <p:cNvSpPr>
            <a:spLocks noGrp="1"/>
          </p:cNvSpPr>
          <p:nvPr>
            <p:ph type="sldNum" sz="quarter" idx="5"/>
          </p:nvPr>
        </p:nvSpPr>
        <p:spPr/>
        <p:txBody>
          <a:bodyPr/>
          <a:lstStyle/>
          <a:p>
            <a:fld id="{7FB39BCD-FC96-4413-9DDA-CA9419F955EF}" type="slidenum">
              <a:rPr lang="zh-CN" altLang="en-US" smtClean="0"/>
              <a:t>19</a:t>
            </a:fld>
            <a:endParaRPr lang="zh-CN" altLang="en-US"/>
          </a:p>
        </p:txBody>
      </p:sp>
    </p:spTree>
    <p:extLst>
      <p:ext uri="{BB962C8B-B14F-4D97-AF65-F5344CB8AC3E}">
        <p14:creationId xmlns:p14="http://schemas.microsoft.com/office/powerpoint/2010/main" val="3519783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900" spc="-4" dirty="0"/>
              <a:t>大型央企及布局储能业务，带动行业发展</a:t>
            </a:r>
            <a:endParaRPr lang="zh-CN" altLang="en-US" dirty="0"/>
          </a:p>
        </p:txBody>
      </p:sp>
      <p:sp>
        <p:nvSpPr>
          <p:cNvPr id="4" name="灯片编号占位符 3"/>
          <p:cNvSpPr>
            <a:spLocks noGrp="1"/>
          </p:cNvSpPr>
          <p:nvPr>
            <p:ph type="sldNum" sz="quarter" idx="5"/>
          </p:nvPr>
        </p:nvSpPr>
        <p:spPr/>
        <p:txBody>
          <a:bodyPr/>
          <a:lstStyle/>
          <a:p>
            <a:fld id="{7FB39BCD-FC96-4413-9DDA-CA9419F955EF}" type="slidenum">
              <a:rPr lang="zh-CN" altLang="en-US" smtClean="0"/>
              <a:t>20</a:t>
            </a:fld>
            <a:endParaRPr lang="zh-CN" altLang="en-US"/>
          </a:p>
        </p:txBody>
      </p:sp>
    </p:spTree>
    <p:extLst>
      <p:ext uri="{BB962C8B-B14F-4D97-AF65-F5344CB8AC3E}">
        <p14:creationId xmlns:p14="http://schemas.microsoft.com/office/powerpoint/2010/main" val="2362203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AFA398EB-A835-4024-9F72-05FC6970DA66}" type="datetimeFigureOut">
              <a:rPr lang="zh-CN" altLang="en-US" smtClean="0"/>
              <a:t>2025/5/17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D5375A-5D70-45AC-8E7E-4AE97F37E01E}" type="slidenum">
              <a:rPr lang="zh-CN" altLang="en-US" smtClean="0"/>
              <a:t>‹#›</a:t>
            </a:fld>
            <a:endParaRPr lang="zh-CN" altLang="en-US"/>
          </a:p>
        </p:txBody>
      </p:sp>
    </p:spTree>
    <p:extLst>
      <p:ext uri="{BB962C8B-B14F-4D97-AF65-F5344CB8AC3E}">
        <p14:creationId xmlns:p14="http://schemas.microsoft.com/office/powerpoint/2010/main" val="214900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FA398EB-A835-4024-9F72-05FC6970DA66}" type="datetimeFigureOut">
              <a:rPr lang="zh-CN" altLang="en-US" smtClean="0"/>
              <a:t>2025/5/17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D5375A-5D70-45AC-8E7E-4AE97F37E01E}" type="slidenum">
              <a:rPr lang="zh-CN" altLang="en-US" smtClean="0"/>
              <a:t>‹#›</a:t>
            </a:fld>
            <a:endParaRPr lang="zh-CN" altLang="en-US"/>
          </a:p>
        </p:txBody>
      </p:sp>
    </p:spTree>
    <p:extLst>
      <p:ext uri="{BB962C8B-B14F-4D97-AF65-F5344CB8AC3E}">
        <p14:creationId xmlns:p14="http://schemas.microsoft.com/office/powerpoint/2010/main" val="243801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FA398EB-A835-4024-9F72-05FC6970DA66}" type="datetimeFigureOut">
              <a:rPr lang="zh-CN" altLang="en-US" smtClean="0"/>
              <a:t>2025/5/17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D5375A-5D70-45AC-8E7E-4AE97F37E01E}" type="slidenum">
              <a:rPr lang="zh-CN" altLang="en-US" smtClean="0"/>
              <a:t>‹#›</a:t>
            </a:fld>
            <a:endParaRPr lang="zh-CN" altLang="en-US"/>
          </a:p>
        </p:txBody>
      </p:sp>
    </p:spTree>
    <p:extLst>
      <p:ext uri="{BB962C8B-B14F-4D97-AF65-F5344CB8AC3E}">
        <p14:creationId xmlns:p14="http://schemas.microsoft.com/office/powerpoint/2010/main" val="1578115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7" name="矩形 6"/>
          <p:cNvSpPr/>
          <p:nvPr userDrawn="1"/>
        </p:nvSpPr>
        <p:spPr>
          <a:xfrm>
            <a:off x="1" y="-12699"/>
            <a:ext cx="12205081" cy="6870699"/>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3" name="Picture 3"/>
          <p:cNvPicPr>
            <a:picLocks noChangeAspect="1" noChangeArrowheads="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0259" y="898476"/>
            <a:ext cx="10369151" cy="4738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14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2"/>
            <a:ext cx="2743200" cy="365125"/>
          </a:xfrm>
          <a:prstGeom prst="rect">
            <a:avLst/>
          </a:prstGeom>
        </p:spPr>
        <p:txBody>
          <a:bodyPr/>
          <a:lstStyle/>
          <a:p>
            <a:fld id="{CB7A5178-5F62-4291-ABD8-4009248A9B9B}" type="datetime1">
              <a:rPr lang="zh-CN" altLang="en-US" smtClean="0"/>
              <a:t>2025/5/17</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fld id="{2DC7152E-7846-41F9-A07C-FCC2BB1315E4}" type="slidenum">
              <a:rPr lang="zh-CN" altLang="en-US" smtClean="0"/>
              <a:t>‹#›</a:t>
            </a:fld>
            <a:endParaRPr lang="zh-CN" altLang="en-US"/>
          </a:p>
        </p:txBody>
      </p:sp>
    </p:spTree>
    <p:extLst>
      <p:ext uri="{BB962C8B-B14F-4D97-AF65-F5344CB8AC3E}">
        <p14:creationId xmlns:p14="http://schemas.microsoft.com/office/powerpoint/2010/main" val="1358537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3" name="燕尾形 29">
            <a:extLst>
              <a:ext uri="{FF2B5EF4-FFF2-40B4-BE49-F238E27FC236}">
                <a16:creationId xmlns:a16="http://schemas.microsoft.com/office/drawing/2014/main" id="{A6656E65-B93A-490F-96D3-85BB408358C6}"/>
              </a:ext>
            </a:extLst>
          </p:cNvPr>
          <p:cNvSpPr/>
          <p:nvPr userDrawn="1"/>
        </p:nvSpPr>
        <p:spPr>
          <a:xfrm>
            <a:off x="599136" y="552449"/>
            <a:ext cx="333375" cy="30999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34">
            <a:extLst>
              <a:ext uri="{FF2B5EF4-FFF2-40B4-BE49-F238E27FC236}">
                <a16:creationId xmlns:a16="http://schemas.microsoft.com/office/drawing/2014/main" id="{6296888D-1F54-428C-A10F-E9D0263E3B6A}"/>
              </a:ext>
            </a:extLst>
          </p:cNvPr>
          <p:cNvSpPr/>
          <p:nvPr userDrawn="1"/>
        </p:nvSpPr>
        <p:spPr>
          <a:xfrm>
            <a:off x="318581" y="552449"/>
            <a:ext cx="337705" cy="309995"/>
          </a:xfrm>
          <a:prstGeom prst="chevron">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8" name="直接连接符 7">
            <a:extLst>
              <a:ext uri="{FF2B5EF4-FFF2-40B4-BE49-F238E27FC236}">
                <a16:creationId xmlns:a16="http://schemas.microsoft.com/office/drawing/2014/main" id="{8E94B1E9-7291-4D1C-8E77-0A33FFD40249}"/>
              </a:ext>
            </a:extLst>
          </p:cNvPr>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4D496D11-6F96-4CEE-B07B-C729E397CEF3}"/>
              </a:ext>
            </a:extLst>
          </p:cNvPr>
          <p:cNvSpPr txBox="1"/>
          <p:nvPr userDrawn="1"/>
        </p:nvSpPr>
        <p:spPr>
          <a:xfrm>
            <a:off x="11558494" y="6581001"/>
            <a:ext cx="633506" cy="276999"/>
          </a:xfrm>
          <a:prstGeom prst="rect">
            <a:avLst/>
          </a:prstGeom>
          <a:noFill/>
        </p:spPr>
        <p:txBody>
          <a:bodyPr wrap="square" rtlCol="0">
            <a:spAutoFit/>
          </a:bodyPr>
          <a:lstStyle/>
          <a:p>
            <a:fld id="{0543BB30-BE75-46E7-9963-72311BB3DC01}" type="slidenum">
              <a:rPr lang="zh-CN" altLang="en-US" sz="1200" smtClean="0">
                <a:solidFill>
                  <a:schemeClr val="tx1">
                    <a:lumMod val="50000"/>
                    <a:lumOff val="50000"/>
                  </a:schemeClr>
                </a:solidFill>
                <a:latin typeface="微软雅黑" panose="020B0503020204020204" pitchFamily="34" charset="-122"/>
                <a:ea typeface="微软雅黑" panose="020B0503020204020204" pitchFamily="34" charset="-122"/>
              </a:rPr>
              <a:t>‹#›</a:t>
            </a:fld>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/74</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38305582"/>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FA398EB-A835-4024-9F72-05FC6970DA66}" type="datetimeFigureOut">
              <a:rPr lang="zh-CN" altLang="en-US" smtClean="0"/>
              <a:t>2025/5/17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D5375A-5D70-45AC-8E7E-4AE97F37E01E}" type="slidenum">
              <a:rPr lang="zh-CN" altLang="en-US" smtClean="0"/>
              <a:t>‹#›</a:t>
            </a:fld>
            <a:endParaRPr lang="zh-CN" altLang="en-US"/>
          </a:p>
        </p:txBody>
      </p:sp>
    </p:spTree>
    <p:extLst>
      <p:ext uri="{BB962C8B-B14F-4D97-AF65-F5344CB8AC3E}">
        <p14:creationId xmlns:p14="http://schemas.microsoft.com/office/powerpoint/2010/main" val="313777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AFA398EB-A835-4024-9F72-05FC6970DA66}" type="datetimeFigureOut">
              <a:rPr lang="zh-CN" altLang="en-US" smtClean="0"/>
              <a:t>2025/5/17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D5375A-5D70-45AC-8E7E-4AE97F37E01E}" type="slidenum">
              <a:rPr lang="zh-CN" altLang="en-US" smtClean="0"/>
              <a:t>‹#›</a:t>
            </a:fld>
            <a:endParaRPr lang="zh-CN" altLang="en-US"/>
          </a:p>
        </p:txBody>
      </p:sp>
    </p:spTree>
    <p:extLst>
      <p:ext uri="{BB962C8B-B14F-4D97-AF65-F5344CB8AC3E}">
        <p14:creationId xmlns:p14="http://schemas.microsoft.com/office/powerpoint/2010/main" val="371094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FA398EB-A835-4024-9F72-05FC6970DA66}" type="datetimeFigureOut">
              <a:rPr lang="zh-CN" altLang="en-US" smtClean="0"/>
              <a:t>2025/5/17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D5375A-5D70-45AC-8E7E-4AE97F37E01E}" type="slidenum">
              <a:rPr lang="zh-CN" altLang="en-US" smtClean="0"/>
              <a:t>‹#›</a:t>
            </a:fld>
            <a:endParaRPr lang="zh-CN" altLang="en-US"/>
          </a:p>
        </p:txBody>
      </p:sp>
    </p:spTree>
    <p:extLst>
      <p:ext uri="{BB962C8B-B14F-4D97-AF65-F5344CB8AC3E}">
        <p14:creationId xmlns:p14="http://schemas.microsoft.com/office/powerpoint/2010/main" val="1317311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FA398EB-A835-4024-9F72-05FC6970DA66}" type="datetimeFigureOut">
              <a:rPr lang="zh-CN" altLang="en-US" smtClean="0"/>
              <a:t>2025/5/17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D5375A-5D70-45AC-8E7E-4AE97F37E01E}" type="slidenum">
              <a:rPr lang="zh-CN" altLang="en-US" smtClean="0"/>
              <a:t>‹#›</a:t>
            </a:fld>
            <a:endParaRPr lang="zh-CN" altLang="en-US"/>
          </a:p>
        </p:txBody>
      </p:sp>
    </p:spTree>
    <p:extLst>
      <p:ext uri="{BB962C8B-B14F-4D97-AF65-F5344CB8AC3E}">
        <p14:creationId xmlns:p14="http://schemas.microsoft.com/office/powerpoint/2010/main" val="236462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FA398EB-A835-4024-9F72-05FC6970DA66}" type="datetimeFigureOut">
              <a:rPr lang="zh-CN" altLang="en-US" smtClean="0"/>
              <a:t>2025/5/17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D5375A-5D70-45AC-8E7E-4AE97F37E01E}" type="slidenum">
              <a:rPr lang="zh-CN" altLang="en-US" smtClean="0"/>
              <a:t>‹#›</a:t>
            </a:fld>
            <a:endParaRPr lang="zh-CN" altLang="en-US"/>
          </a:p>
        </p:txBody>
      </p:sp>
    </p:spTree>
    <p:extLst>
      <p:ext uri="{BB962C8B-B14F-4D97-AF65-F5344CB8AC3E}">
        <p14:creationId xmlns:p14="http://schemas.microsoft.com/office/powerpoint/2010/main" val="131172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FA398EB-A835-4024-9F72-05FC6970DA66}" type="datetimeFigureOut">
              <a:rPr lang="zh-CN" altLang="en-US" smtClean="0"/>
              <a:t>2025/5/17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D5375A-5D70-45AC-8E7E-4AE97F37E01E}" type="slidenum">
              <a:rPr lang="zh-CN" altLang="en-US" smtClean="0"/>
              <a:t>‹#›</a:t>
            </a:fld>
            <a:endParaRPr lang="zh-CN" altLang="en-US"/>
          </a:p>
        </p:txBody>
      </p:sp>
    </p:spTree>
    <p:extLst>
      <p:ext uri="{BB962C8B-B14F-4D97-AF65-F5344CB8AC3E}">
        <p14:creationId xmlns:p14="http://schemas.microsoft.com/office/powerpoint/2010/main" val="1858970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AFA398EB-A835-4024-9F72-05FC6970DA66}" type="datetimeFigureOut">
              <a:rPr lang="zh-CN" altLang="en-US" smtClean="0"/>
              <a:t>2025/5/17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D5375A-5D70-45AC-8E7E-4AE97F37E01E}" type="slidenum">
              <a:rPr lang="zh-CN" altLang="en-US" smtClean="0"/>
              <a:t>‹#›</a:t>
            </a:fld>
            <a:endParaRPr lang="zh-CN" altLang="en-US"/>
          </a:p>
        </p:txBody>
      </p:sp>
    </p:spTree>
    <p:extLst>
      <p:ext uri="{BB962C8B-B14F-4D97-AF65-F5344CB8AC3E}">
        <p14:creationId xmlns:p14="http://schemas.microsoft.com/office/powerpoint/2010/main" val="208050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AFA398EB-A835-4024-9F72-05FC6970DA66}" type="datetimeFigureOut">
              <a:rPr lang="zh-CN" altLang="en-US" smtClean="0"/>
              <a:t>2025/5/17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D5375A-5D70-45AC-8E7E-4AE97F37E01E}" type="slidenum">
              <a:rPr lang="zh-CN" altLang="en-US" smtClean="0"/>
              <a:t>‹#›</a:t>
            </a:fld>
            <a:endParaRPr lang="zh-CN" altLang="en-US"/>
          </a:p>
        </p:txBody>
      </p:sp>
    </p:spTree>
    <p:extLst>
      <p:ext uri="{BB962C8B-B14F-4D97-AF65-F5344CB8AC3E}">
        <p14:creationId xmlns:p14="http://schemas.microsoft.com/office/powerpoint/2010/main" val="11588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398EB-A835-4024-9F72-05FC6970DA66}" type="datetimeFigureOut">
              <a:rPr lang="zh-CN" altLang="en-US" smtClean="0"/>
              <a:t>2025/5/17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5375A-5D70-45AC-8E7E-4AE97F37E01E}" type="slidenum">
              <a:rPr lang="zh-CN" altLang="en-US" smtClean="0"/>
              <a:t>‹#›</a:t>
            </a:fld>
            <a:endParaRPr lang="zh-CN" altLang="en-US"/>
          </a:p>
        </p:txBody>
      </p:sp>
    </p:spTree>
    <p:extLst>
      <p:ext uri="{BB962C8B-B14F-4D97-AF65-F5344CB8AC3E}">
        <p14:creationId xmlns:p14="http://schemas.microsoft.com/office/powerpoint/2010/main" val="2271050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8.xml"/><Relationship Id="rId16"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H_Other_8"/>
          <p:cNvPicPr>
            <a:picLocks/>
          </p:cNvPicPr>
          <p:nvPr>
            <p:custDataLst>
              <p:tags r:id="rId1"/>
            </p:custDataLst>
          </p:nvPr>
        </p:nvPicPr>
        <p:blipFill>
          <a:blip r:embed="rId5" cstate="print">
            <a:extLst>
              <a:ext uri="{28A0092B-C50C-407E-A947-70E740481C1C}">
                <a14:useLocalDpi xmlns:a14="http://schemas.microsoft.com/office/drawing/2010/main" val="0"/>
              </a:ext>
            </a:extLst>
          </a:blip>
          <a:srcRect l="50887"/>
          <a:stretch>
            <a:fillRect/>
          </a:stretch>
        </p:blipFill>
        <p:spPr bwMode="auto">
          <a:xfrm rot="5400000" flipH="1">
            <a:off x="6024000" y="-3217922"/>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H_Other_8"/>
          <p:cNvPicPr>
            <a:picLocks/>
          </p:cNvPicPr>
          <p:nvPr>
            <p:custDataLst>
              <p:tags r:id="rId2"/>
            </p:custDataLst>
          </p:nvPr>
        </p:nvPicPr>
        <p:blipFill>
          <a:blip r:embed="rId5" cstate="print">
            <a:extLst>
              <a:ext uri="{28A0092B-C50C-407E-A947-70E740481C1C}">
                <a14:useLocalDpi xmlns:a14="http://schemas.microsoft.com/office/drawing/2010/main" val="0"/>
              </a:ext>
            </a:extLst>
          </a:blip>
          <a:srcRect l="50887"/>
          <a:stretch>
            <a:fillRect/>
          </a:stretch>
        </p:blipFill>
        <p:spPr bwMode="auto">
          <a:xfrm rot="16200000" flipH="1" flipV="1">
            <a:off x="6149047" y="-491050"/>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2143681"/>
            <a:ext cx="12192000" cy="24539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文本框 14"/>
          <p:cNvSpPr txBox="1"/>
          <p:nvPr/>
        </p:nvSpPr>
        <p:spPr>
          <a:xfrm>
            <a:off x="1381217" y="2664778"/>
            <a:ext cx="9429565" cy="1938992"/>
          </a:xfrm>
          <a:prstGeom prst="rect">
            <a:avLst/>
          </a:prstGeom>
          <a:noFill/>
        </p:spPr>
        <p:txBody>
          <a:bodyPr wrap="square" rtlCol="0">
            <a:spAutoFit/>
          </a:bodyPr>
          <a:lstStyle/>
          <a:p>
            <a:pPr lvl="0" algn="ctr">
              <a:defRPr/>
            </a:pPr>
            <a:r>
              <a:rPr lang="zh-CN" altLang="en-US" sz="6000" b="1" dirty="0">
                <a:solidFill>
                  <a:prstClr val="white">
                    <a:lumMod val="95000"/>
                  </a:prstClr>
                </a:solidFill>
                <a:latin typeface="微软雅黑" panose="020B0503020204020204" pitchFamily="34" charset="-122"/>
                <a:ea typeface="微软雅黑" panose="020B0503020204020204" pitchFamily="34" charset="-122"/>
              </a:rPr>
              <a:t>国家能源低碳转型</a:t>
            </a:r>
            <a:r>
              <a:rPr lang="zh-CN" altLang="en-US" sz="6000" b="1" dirty="0" smtClean="0">
                <a:solidFill>
                  <a:prstClr val="white">
                    <a:lumMod val="95000"/>
                  </a:prstClr>
                </a:solidFill>
                <a:latin typeface="微软雅黑" panose="020B0503020204020204" pitchFamily="34" charset="-122"/>
                <a:ea typeface="微软雅黑" panose="020B0503020204020204" pitchFamily="34" charset="-122"/>
              </a:rPr>
              <a:t>战略</a:t>
            </a:r>
            <a:endParaRPr lang="en-US" altLang="zh-CN" sz="6000" b="1" dirty="0" smtClean="0">
              <a:solidFill>
                <a:prstClr val="white">
                  <a:lumMod val="95000"/>
                </a:prstClr>
              </a:solidFill>
              <a:latin typeface="微软雅黑" panose="020B0503020204020204" pitchFamily="34" charset="-122"/>
              <a:ea typeface="微软雅黑" panose="020B0503020204020204" pitchFamily="34" charset="-122"/>
            </a:endParaRPr>
          </a:p>
          <a:p>
            <a:pPr lvl="0" algn="ctr">
              <a:defRPr/>
            </a:pPr>
            <a:r>
              <a:rPr lang="zh-CN" altLang="en-US" sz="6000" b="1" dirty="0" smtClean="0">
                <a:solidFill>
                  <a:prstClr val="white">
                    <a:lumMod val="95000"/>
                  </a:prstClr>
                </a:solidFill>
                <a:latin typeface="微软雅黑" panose="020B0503020204020204" pitchFamily="34" charset="-122"/>
                <a:ea typeface="微软雅黑" panose="020B0503020204020204" pitchFamily="34" charset="-122"/>
              </a:rPr>
              <a:t>与制冷行业发展</a:t>
            </a:r>
            <a:r>
              <a:rPr lang="zh-CN" altLang="en-US" sz="6000" b="1" dirty="0">
                <a:solidFill>
                  <a:prstClr val="white">
                    <a:lumMod val="95000"/>
                  </a:prstClr>
                </a:solidFill>
                <a:latin typeface="微软雅黑" panose="020B0503020204020204" pitchFamily="34" charset="-122"/>
                <a:ea typeface="微软雅黑" panose="020B0503020204020204" pitchFamily="34" charset="-122"/>
              </a:rPr>
              <a:t>思考</a:t>
            </a:r>
            <a:endParaRPr kumimoji="0" lang="zh-CN" altLang="en-US" sz="60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
        <p:nvSpPr>
          <p:cNvPr id="13" name="TextBox 6"/>
          <p:cNvSpPr txBox="1"/>
          <p:nvPr/>
        </p:nvSpPr>
        <p:spPr>
          <a:xfrm>
            <a:off x="4184205" y="4806093"/>
            <a:ext cx="3095671" cy="1477303"/>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marL="342900" marR="0" lvl="0" indent="-342900" algn="ctr" defTabSz="914400" rtl="0" eaLnBrk="1" fontAlgn="auto" latinLnBrk="0" hangingPunct="1">
              <a:lnSpc>
                <a:spcPct val="150000"/>
              </a:lnSpc>
              <a:spcBef>
                <a:spcPts val="0"/>
              </a:spcBef>
              <a:spcAft>
                <a:spcPts val="0"/>
              </a:spcAft>
              <a:buClrTx/>
              <a:buSzTx/>
              <a:buFont typeface="Wingdings" panose="05000000000000000000" pitchFamily="2" charset="2"/>
              <a:buChar char="u"/>
              <a:tabLst/>
              <a:defRPr/>
            </a:pPr>
            <a:r>
              <a:rPr kumimoji="0" lang="zh-CN" altLang="en-US" sz="2000" b="1"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rPr>
              <a:t>汇报人</a:t>
            </a:r>
            <a:r>
              <a:rPr kumimoji="0" lang="zh-CN" altLang="en-US" sz="2000" b="0"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rPr>
              <a:t>郭菊娥教授</a:t>
            </a:r>
            <a:endParaRPr kumimoji="0" lang="en-US" altLang="zh-CN" sz="2000" b="0"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342900" marR="0" lvl="0" indent="-342900" algn="ctr" defTabSz="914400" rtl="0" eaLnBrk="1" fontAlgn="auto" latinLnBrk="0" hangingPunct="1">
              <a:lnSpc>
                <a:spcPct val="150000"/>
              </a:lnSpc>
              <a:spcBef>
                <a:spcPts val="0"/>
              </a:spcBef>
              <a:spcAft>
                <a:spcPts val="0"/>
              </a:spcAft>
              <a:buClrTx/>
              <a:buSzTx/>
              <a:buFont typeface="Wingdings" panose="05000000000000000000" pitchFamily="2" charset="2"/>
              <a:buChar char="u"/>
              <a:tabLst/>
              <a:defRPr/>
            </a:pPr>
            <a:r>
              <a:rPr lang="zh-CN" altLang="en-US" dirty="0" smtClean="0">
                <a:solidFill>
                  <a:srgbClr val="0070C0"/>
                </a:solidFill>
                <a:latin typeface="微软雅黑" panose="020B0503020204020204" pitchFamily="34" charset="-122"/>
                <a:ea typeface="微软雅黑" panose="020B0503020204020204" pitchFamily="34" charset="-122"/>
              </a:rPr>
              <a:t>西安交通大学管理学院</a:t>
            </a:r>
            <a:endParaRPr lang="en-US" altLang="zh-CN" dirty="0" smtClean="0">
              <a:solidFill>
                <a:srgbClr val="0070C0"/>
              </a:solidFill>
              <a:latin typeface="微软雅黑" panose="020B0503020204020204" pitchFamily="34" charset="-122"/>
              <a:ea typeface="微软雅黑" panose="020B0503020204020204" pitchFamily="34" charset="-122"/>
            </a:endParaRPr>
          </a:p>
          <a:p>
            <a:pPr marL="342900" marR="0" lvl="0" indent="-342900" algn="ctr" defTabSz="914400" rtl="0" eaLnBrk="1" fontAlgn="auto" latinLnBrk="0" hangingPunct="1">
              <a:lnSpc>
                <a:spcPct val="150000"/>
              </a:lnSpc>
              <a:spcBef>
                <a:spcPts val="0"/>
              </a:spcBef>
              <a:spcAft>
                <a:spcPts val="0"/>
              </a:spcAft>
              <a:buClrTx/>
              <a:buSzTx/>
              <a:buFont typeface="Wingdings" panose="05000000000000000000" pitchFamily="2" charset="2"/>
              <a:buChar char="u"/>
              <a:tabLst/>
              <a:defRPr/>
            </a:pPr>
            <a:r>
              <a:rPr kumimoji="0" lang="en-US" altLang="zh-CN" sz="2000" b="0"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rPr>
              <a:t>2025</a:t>
            </a:r>
            <a:r>
              <a:rPr kumimoji="0" lang="zh-CN" altLang="en-US" sz="2000" b="0"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rPr>
              <a:t>年</a:t>
            </a:r>
            <a:r>
              <a:rPr kumimoji="0" lang="en-US" altLang="zh-CN" sz="2000" b="0"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rPr>
              <a:t>5</a:t>
            </a:r>
            <a:r>
              <a:rPr kumimoji="0" lang="zh-CN" altLang="en-US" sz="2000" b="0"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rPr>
              <a:t>月</a:t>
            </a:r>
            <a:r>
              <a:rPr kumimoji="0" lang="en-US" altLang="zh-CN" sz="2000" b="0"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rPr>
              <a:t>22</a:t>
            </a:r>
            <a:r>
              <a:rPr kumimoji="0" lang="zh-CN" altLang="en-US" sz="2000" b="0"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rPr>
              <a:t>日</a:t>
            </a:r>
            <a:endPar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3978" y="507608"/>
            <a:ext cx="1040454" cy="1050516"/>
          </a:xfrm>
          <a:prstGeom prst="rect">
            <a:avLst/>
          </a:prstGeom>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4432" y="556629"/>
            <a:ext cx="3627718" cy="1050515"/>
          </a:xfrm>
          <a:prstGeom prst="rect">
            <a:avLst/>
          </a:prstGeom>
        </p:spPr>
      </p:pic>
    </p:spTree>
    <p:extLst>
      <p:ext uri="{BB962C8B-B14F-4D97-AF65-F5344CB8AC3E}">
        <p14:creationId xmlns:p14="http://schemas.microsoft.com/office/powerpoint/2010/main" val="163400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C2D38D81-305C-4C0A-9EF6-46068F88009F}"/>
              </a:ext>
            </a:extLst>
          </p:cNvPr>
          <p:cNvSpPr txBox="1"/>
          <p:nvPr/>
        </p:nvSpPr>
        <p:spPr>
          <a:xfrm>
            <a:off x="266699" y="129692"/>
            <a:ext cx="6753225" cy="400110"/>
          </a:xfrm>
          <a:prstGeom prst="rect">
            <a:avLst/>
          </a:prstGeom>
          <a:solidFill>
            <a:srgbClr val="1F4E79"/>
          </a:solidFill>
          <a:ln w="28575">
            <a:noFill/>
          </a:ln>
        </p:spPr>
        <p:txBody>
          <a:bodyPr wrap="square" rtlCol="0">
            <a:spAutoFit/>
          </a:bodyPr>
          <a:lstStyle/>
          <a:p>
            <a:pPr>
              <a:spcAft>
                <a:spcPts val="600"/>
              </a:spcAft>
            </a:pPr>
            <a:r>
              <a:rPr lang="en-US" altLang="zh-CN" sz="2000" b="1" kern="0" dirty="0">
                <a:solidFill>
                  <a:schemeClr val="bg1"/>
                </a:solidFill>
                <a:latin typeface="微软雅黑" panose="020B0503020204020204" pitchFamily="34" charset="-122"/>
                <a:ea typeface="微软雅黑" panose="020B0503020204020204" pitchFamily="34" charset="-122"/>
              </a:rPr>
              <a:t>《</a:t>
            </a:r>
            <a:r>
              <a:rPr lang="zh-CN" altLang="en-US" sz="2000" b="1" kern="0" dirty="0">
                <a:solidFill>
                  <a:schemeClr val="bg1"/>
                </a:solidFill>
                <a:latin typeface="微软雅黑" panose="020B0503020204020204" pitchFamily="34" charset="-122"/>
                <a:ea typeface="微软雅黑" panose="020B0503020204020204" pitchFamily="34" charset="-122"/>
              </a:rPr>
              <a:t>科技支撑引领碳达峰碳中和行动方案（</a:t>
            </a:r>
            <a:r>
              <a:rPr lang="en-US" altLang="zh-CN" sz="2000" b="1" kern="0" dirty="0" smtClean="0">
                <a:solidFill>
                  <a:schemeClr val="bg1"/>
                </a:solidFill>
                <a:latin typeface="微软雅黑" panose="020B0503020204020204" pitchFamily="34" charset="-122"/>
                <a:ea typeface="微软雅黑" panose="020B0503020204020204" pitchFamily="34" charset="-122"/>
              </a:rPr>
              <a:t>2022-2030</a:t>
            </a:r>
            <a:r>
              <a:rPr lang="zh-CN" altLang="en-US" sz="2000" b="1" kern="0" dirty="0">
                <a:solidFill>
                  <a:schemeClr val="bg1"/>
                </a:solidFill>
                <a:latin typeface="微软雅黑" panose="020B0503020204020204" pitchFamily="34" charset="-122"/>
                <a:ea typeface="微软雅黑" panose="020B0503020204020204" pitchFamily="34" charset="-122"/>
              </a:rPr>
              <a:t>年）</a:t>
            </a:r>
            <a:r>
              <a:rPr lang="en-US" altLang="zh-CN" sz="2000" b="1" kern="0" dirty="0">
                <a:solidFill>
                  <a:schemeClr val="bg1"/>
                </a:solidFill>
                <a:latin typeface="微软雅黑" panose="020B0503020204020204" pitchFamily="34" charset="-122"/>
                <a:ea typeface="微软雅黑" panose="020B0503020204020204" pitchFamily="34" charset="-122"/>
              </a:rPr>
              <a:t>》</a:t>
            </a:r>
            <a:endParaRPr lang="zh-CN" altLang="en-US" sz="2000" kern="0" dirty="0">
              <a:solidFill>
                <a:schemeClr val="bg1"/>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D564A585-BB5D-4836-AE00-0EFE79EF5708}"/>
              </a:ext>
            </a:extLst>
          </p:cNvPr>
          <p:cNvSpPr/>
          <p:nvPr/>
        </p:nvSpPr>
        <p:spPr>
          <a:xfrm>
            <a:off x="190434" y="-37066"/>
            <a:ext cx="76266" cy="689506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C3BDDA6D-B8A8-4203-94EC-DD7157E1E8B8}"/>
              </a:ext>
            </a:extLst>
          </p:cNvPr>
          <p:cNvSpPr/>
          <p:nvPr/>
        </p:nvSpPr>
        <p:spPr>
          <a:xfrm>
            <a:off x="43901" y="145669"/>
            <a:ext cx="351612" cy="351612"/>
          </a:xfrm>
          <a:prstGeom prst="ellipse">
            <a:avLst/>
          </a:prstGeom>
          <a:solidFill>
            <a:srgbClr val="FFFFFF"/>
          </a:solidFill>
          <a:ln w="4762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B2977B0D-089C-48B2-AEE6-8E8F8679412D}"/>
              </a:ext>
            </a:extLst>
          </p:cNvPr>
          <p:cNvSpPr/>
          <p:nvPr/>
        </p:nvSpPr>
        <p:spPr>
          <a:xfrm>
            <a:off x="266699" y="597437"/>
            <a:ext cx="2991406" cy="369332"/>
          </a:xfrm>
          <a:prstGeom prst="rect">
            <a:avLst/>
          </a:prstGeom>
          <a:solidFill>
            <a:srgbClr val="1F4E79"/>
          </a:solidFill>
        </p:spPr>
        <p:txBody>
          <a:bodyPr wrap="square">
            <a:spAutoFit/>
          </a:bodyPr>
          <a:lstStyle/>
          <a:p>
            <a:pPr lvl="0" algn="ctr">
              <a:spcBef>
                <a:spcPct val="20000"/>
              </a:spcBef>
              <a:defRPr/>
            </a:pPr>
            <a:r>
              <a:rPr lang="zh-CN" altLang="en-US" b="1" dirty="0">
                <a:solidFill>
                  <a:schemeClr val="bg1"/>
                </a:solidFill>
                <a:latin typeface="微软雅黑" panose="020B0503020204020204" pitchFamily="34" charset="-122"/>
                <a:ea typeface="微软雅黑" panose="020B0503020204020204" pitchFamily="34" charset="-122"/>
              </a:rPr>
              <a:t>十</a:t>
            </a:r>
            <a:r>
              <a:rPr lang="zh-CN" altLang="en-US" b="1" dirty="0" smtClean="0">
                <a:solidFill>
                  <a:schemeClr val="bg1"/>
                </a:solidFill>
                <a:latin typeface="微软雅黑" panose="020B0503020204020204" pitchFamily="34" charset="-122"/>
                <a:ea typeface="微软雅黑" panose="020B0503020204020204" pitchFamily="34" charset="-122"/>
              </a:rPr>
              <a:t>大领域科技攻关研发方案</a:t>
            </a:r>
            <a:endParaRPr lang="zh-CN" altLang="en-US" sz="3600" b="1" kern="0" dirty="0">
              <a:solidFill>
                <a:schemeClr val="bg1"/>
              </a:solidFill>
              <a:latin typeface="微软雅黑" panose="020B0503020204020204" pitchFamily="34" charset="-122"/>
              <a:ea typeface="微软雅黑" panose="020B0503020204020204" pitchFamily="34" charset="-122"/>
            </a:endParaRPr>
          </a:p>
        </p:txBody>
      </p:sp>
      <p:sp>
        <p:nvSpPr>
          <p:cNvPr id="12" name="圆角矩形 2">
            <a:extLst>
              <a:ext uri="{FF2B5EF4-FFF2-40B4-BE49-F238E27FC236}">
                <a16:creationId xmlns:a16="http://schemas.microsoft.com/office/drawing/2014/main" id="{719F6864-47E6-4319-B71C-1666C8A420CD}"/>
              </a:ext>
            </a:extLst>
          </p:cNvPr>
          <p:cNvSpPr/>
          <p:nvPr/>
        </p:nvSpPr>
        <p:spPr>
          <a:xfrm>
            <a:off x="228567" y="1102522"/>
            <a:ext cx="11875344" cy="4508924"/>
          </a:xfrm>
          <a:prstGeom prst="roundRect">
            <a:avLst>
              <a:gd name="adj" fmla="val 5910"/>
            </a:avLst>
          </a:prstGeom>
          <a:solidFill>
            <a:schemeClr val="bg1"/>
          </a:solidFill>
          <a:ln>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marL="342900" indent="-342900" algn="just">
              <a:lnSpc>
                <a:spcPct val="135000"/>
              </a:lnSpc>
              <a:spcAft>
                <a:spcPts val="600"/>
              </a:spcAft>
              <a:buFont typeface="+mj-lt"/>
              <a:buAutoNum type="arabicPeriod"/>
              <a:defRPr/>
            </a:pPr>
            <a:r>
              <a:rPr lang="zh-CN" altLang="en-US" sz="1600" b="1" dirty="0">
                <a:solidFill>
                  <a:srgbClr val="1F4E79"/>
                </a:solidFill>
                <a:latin typeface="微软雅黑" panose="020B0503020204020204" pitchFamily="34" charset="-122"/>
                <a:ea typeface="微软雅黑" panose="020B0503020204020204" pitchFamily="34" charset="-122"/>
              </a:rPr>
              <a:t>能源绿色低碳转型科技支撑行动。</a:t>
            </a:r>
            <a:r>
              <a:rPr lang="zh-CN" altLang="en-US" sz="1600" dirty="0">
                <a:solidFill>
                  <a:srgbClr val="1F4E79"/>
                </a:solidFill>
                <a:latin typeface="微软雅黑" panose="020B0503020204020204" pitchFamily="34" charset="-122"/>
                <a:ea typeface="微软雅黑" panose="020B0503020204020204" pitchFamily="34" charset="-122"/>
              </a:rPr>
              <a:t>力争到</a:t>
            </a:r>
            <a:r>
              <a:rPr lang="en-US" altLang="zh-CN" sz="1600" dirty="0">
                <a:solidFill>
                  <a:srgbClr val="1F4E79"/>
                </a:solidFill>
                <a:latin typeface="微软雅黑" panose="020B0503020204020204" pitchFamily="34" charset="-122"/>
                <a:ea typeface="微软雅黑" panose="020B0503020204020204" pitchFamily="34" charset="-122"/>
              </a:rPr>
              <a:t>2030</a:t>
            </a:r>
            <a:r>
              <a:rPr lang="zh-CN" altLang="en-US" sz="1600" dirty="0">
                <a:solidFill>
                  <a:srgbClr val="1F4E79"/>
                </a:solidFill>
                <a:latin typeface="微软雅黑" panose="020B0503020204020204" pitchFamily="34" charset="-122"/>
                <a:ea typeface="微软雅黑" panose="020B0503020204020204" pitchFamily="34" charset="-122"/>
              </a:rPr>
              <a:t>年，量产叠层大阳电池效率达到</a:t>
            </a:r>
            <a:r>
              <a:rPr lang="en-US" altLang="zh-CN" sz="1600" b="1" u="sng" dirty="0">
                <a:solidFill>
                  <a:srgbClr val="1F4E79"/>
                </a:solidFill>
                <a:latin typeface="微软雅黑" panose="020B0503020204020204" pitchFamily="34" charset="-122"/>
                <a:ea typeface="微软雅黑" panose="020B0503020204020204" pitchFamily="34" charset="-122"/>
              </a:rPr>
              <a:t>30%</a:t>
            </a:r>
            <a:r>
              <a:rPr lang="zh-CN" altLang="en-US" sz="1600" dirty="0">
                <a:solidFill>
                  <a:srgbClr val="1F4E79"/>
                </a:solidFill>
                <a:latin typeface="微软雅黑" panose="020B0503020204020204" pitchFamily="34" charset="-122"/>
                <a:ea typeface="微软雅黑" panose="020B0503020204020204" pitchFamily="34" charset="-122"/>
              </a:rPr>
              <a:t>以上，风电机组单机最大容量达到</a:t>
            </a:r>
            <a:r>
              <a:rPr lang="en-US" altLang="zh-CN" sz="1600" b="1" u="sng" dirty="0">
                <a:solidFill>
                  <a:srgbClr val="1F4E79"/>
                </a:solidFill>
                <a:latin typeface="微软雅黑" panose="020B0503020204020204" pitchFamily="34" charset="-122"/>
                <a:ea typeface="微软雅黑" panose="020B0503020204020204" pitchFamily="34" charset="-122"/>
              </a:rPr>
              <a:t>20MW</a:t>
            </a:r>
            <a:r>
              <a:rPr lang="zh-CN" altLang="en-US" sz="1600" dirty="0">
                <a:solidFill>
                  <a:srgbClr val="1F4E79"/>
                </a:solidFill>
                <a:latin typeface="微软雅黑" panose="020B0503020204020204" pitchFamily="34" charset="-122"/>
                <a:ea typeface="微软雅黑" panose="020B0503020204020204" pitchFamily="34" charset="-122"/>
              </a:rPr>
              <a:t>。技术包括：节能技术、</a:t>
            </a:r>
            <a:r>
              <a:rPr lang="zh-CN" altLang="zh-CN" sz="1600" dirty="0">
                <a:solidFill>
                  <a:srgbClr val="1F4E79"/>
                </a:solidFill>
                <a:latin typeface="微软雅黑" panose="020B0503020204020204" pitchFamily="34" charset="-122"/>
                <a:ea typeface="微软雅黑" panose="020B0503020204020204" pitchFamily="34" charset="-122"/>
              </a:rPr>
              <a:t>新能源发电技术</a:t>
            </a:r>
            <a:r>
              <a:rPr lang="zh-CN" altLang="en-US" sz="1600" dirty="0">
                <a:solidFill>
                  <a:srgbClr val="1F4E79"/>
                </a:solidFill>
                <a:latin typeface="微软雅黑" panose="020B0503020204020204" pitchFamily="34" charset="-122"/>
                <a:ea typeface="微软雅黑" panose="020B0503020204020204" pitchFamily="34" charset="-122"/>
              </a:rPr>
              <a:t>、</a:t>
            </a:r>
            <a:r>
              <a:rPr lang="zh-CN" altLang="zh-CN" sz="1600" dirty="0">
                <a:solidFill>
                  <a:srgbClr val="1F4E79"/>
                </a:solidFill>
                <a:latin typeface="微软雅黑" panose="020B0503020204020204" pitchFamily="34" charset="-122"/>
                <a:ea typeface="微软雅黑" panose="020B0503020204020204" pitchFamily="34" charset="-122"/>
              </a:rPr>
              <a:t>智能电网技术储能技术</a:t>
            </a:r>
            <a:r>
              <a:rPr lang="zh-CN" altLang="en-US" sz="1600" dirty="0">
                <a:solidFill>
                  <a:srgbClr val="1F4E79"/>
                </a:solidFill>
                <a:latin typeface="微软雅黑" panose="020B0503020204020204" pitchFamily="34" charset="-122"/>
                <a:ea typeface="微软雅黑" panose="020B0503020204020204" pitchFamily="34" charset="-122"/>
              </a:rPr>
              <a:t>、</a:t>
            </a:r>
            <a:r>
              <a:rPr lang="zh-CN" altLang="zh-CN" sz="1600" dirty="0">
                <a:solidFill>
                  <a:srgbClr val="1F4E79"/>
                </a:solidFill>
                <a:latin typeface="微软雅黑" panose="020B0503020204020204" pitchFamily="34" charset="-122"/>
                <a:ea typeface="微软雅黑" panose="020B0503020204020204" pitchFamily="34" charset="-122"/>
              </a:rPr>
              <a:t>氢能技术</a:t>
            </a:r>
            <a:r>
              <a:rPr lang="zh-CN" altLang="en-US" sz="1600" dirty="0">
                <a:solidFill>
                  <a:srgbClr val="1F4E79"/>
                </a:solidFill>
                <a:latin typeface="微软雅黑" panose="020B0503020204020204" pitchFamily="34" charset="-122"/>
                <a:ea typeface="微软雅黑" panose="020B0503020204020204" pitchFamily="34" charset="-122"/>
              </a:rPr>
              <a:t>、</a:t>
            </a:r>
            <a:r>
              <a:rPr lang="zh-CN" altLang="zh-CN" sz="1600" dirty="0">
                <a:solidFill>
                  <a:srgbClr val="1F4E79"/>
                </a:solidFill>
                <a:latin typeface="微软雅黑" panose="020B0503020204020204" pitchFamily="34" charset="-122"/>
                <a:ea typeface="微软雅黑" panose="020B0503020204020204" pitchFamily="34" charset="-122"/>
              </a:rPr>
              <a:t>非电可再生能源利用技术</a:t>
            </a:r>
            <a:r>
              <a:rPr lang="zh-CN" altLang="en-US" sz="1600" dirty="0">
                <a:solidFill>
                  <a:srgbClr val="1F4E79"/>
                </a:solidFill>
                <a:latin typeface="微软雅黑" panose="020B0503020204020204" pitchFamily="34" charset="-122"/>
                <a:ea typeface="微软雅黑" panose="020B0503020204020204" pitchFamily="34" charset="-122"/>
              </a:rPr>
              <a:t>、</a:t>
            </a:r>
            <a:r>
              <a:rPr lang="zh-CN" altLang="zh-CN" sz="1600" dirty="0">
                <a:solidFill>
                  <a:srgbClr val="1F4E79"/>
                </a:solidFill>
                <a:latin typeface="微软雅黑" panose="020B0503020204020204" pitchFamily="34" charset="-122"/>
                <a:ea typeface="微软雅黑" panose="020B0503020204020204" pitchFamily="34" charset="-122"/>
              </a:rPr>
              <a:t>化石能源清洁高效开发利用技术</a:t>
            </a:r>
            <a:r>
              <a:rPr lang="en-US" altLang="zh-CN" sz="1600" dirty="0">
                <a:solidFill>
                  <a:srgbClr val="1F4E79"/>
                </a:solidFill>
                <a:latin typeface="微软雅黑" panose="020B0503020204020204" pitchFamily="34" charset="-122"/>
                <a:ea typeface="微软雅黑" panose="020B0503020204020204" pitchFamily="34" charset="-122"/>
              </a:rPr>
              <a:t>;</a:t>
            </a:r>
            <a:endParaRPr lang="zh-CN" altLang="en-US" sz="1600" dirty="0">
              <a:solidFill>
                <a:srgbClr val="1F4E79"/>
              </a:solidFill>
              <a:latin typeface="微软雅黑" panose="020B0503020204020204" pitchFamily="34" charset="-122"/>
              <a:ea typeface="微软雅黑" panose="020B0503020204020204" pitchFamily="34" charset="-122"/>
            </a:endParaRPr>
          </a:p>
          <a:p>
            <a:pPr marL="342900" indent="-342900" algn="just">
              <a:lnSpc>
                <a:spcPct val="135000"/>
              </a:lnSpc>
              <a:spcAft>
                <a:spcPts val="600"/>
              </a:spcAft>
              <a:buFont typeface="+mj-lt"/>
              <a:buAutoNum type="arabicPeriod"/>
              <a:defRPr/>
            </a:pPr>
            <a:r>
              <a:rPr lang="zh-CN" altLang="en-US" sz="1600" b="1" dirty="0">
                <a:solidFill>
                  <a:srgbClr val="1F4E79"/>
                </a:solidFill>
                <a:latin typeface="微软雅黑" panose="020B0503020204020204" pitchFamily="34" charset="-122"/>
                <a:ea typeface="微软雅黑" panose="020B0503020204020204" pitchFamily="34" charset="-122"/>
              </a:rPr>
              <a:t>低碳与零碳工业流程再造技术突破行动。</a:t>
            </a:r>
            <a:r>
              <a:rPr lang="zh-CN" altLang="en-US" sz="1600" dirty="0">
                <a:solidFill>
                  <a:srgbClr val="1F4E79"/>
                </a:solidFill>
                <a:latin typeface="微软雅黑" panose="020B0503020204020204" pitchFamily="34" charset="-122"/>
                <a:ea typeface="微软雅黑" panose="020B0503020204020204" pitchFamily="34" charset="-122"/>
              </a:rPr>
              <a:t>力争到</a:t>
            </a:r>
            <a:r>
              <a:rPr lang="en-US" altLang="zh-CN" sz="1600" dirty="0">
                <a:solidFill>
                  <a:srgbClr val="1F4E79"/>
                </a:solidFill>
                <a:latin typeface="微软雅黑" panose="020B0503020204020204" pitchFamily="34" charset="-122"/>
                <a:ea typeface="微软雅黑" panose="020B0503020204020204" pitchFamily="34" charset="-122"/>
              </a:rPr>
              <a:t>2025</a:t>
            </a:r>
            <a:r>
              <a:rPr lang="zh-CN" altLang="en-US" sz="1600" dirty="0">
                <a:solidFill>
                  <a:srgbClr val="1F4E79"/>
                </a:solidFill>
                <a:latin typeface="微软雅黑" panose="020B0503020204020204" pitchFamily="34" charset="-122"/>
                <a:ea typeface="微软雅黑" panose="020B0503020204020204" pitchFamily="34" charset="-122"/>
              </a:rPr>
              <a:t>年，吨粗钢、水泥和铝</a:t>
            </a:r>
            <a:r>
              <a:rPr lang="en-US" altLang="zh-CN" sz="1600" dirty="0">
                <a:solidFill>
                  <a:srgbClr val="1F4E79"/>
                </a:solidFill>
                <a:latin typeface="微软雅黑" panose="020B0503020204020204" pitchFamily="34" charset="-122"/>
                <a:ea typeface="微软雅黑" panose="020B0503020204020204" pitchFamily="34" charset="-122"/>
              </a:rPr>
              <a:t>CO</a:t>
            </a:r>
            <a:r>
              <a:rPr lang="en-US" altLang="zh-CN" sz="1600" baseline="-25000" dirty="0">
                <a:solidFill>
                  <a:srgbClr val="1F4E79"/>
                </a:solidFill>
                <a:latin typeface="微软雅黑" panose="020B0503020204020204" pitchFamily="34" charset="-122"/>
                <a:ea typeface="微软雅黑" panose="020B0503020204020204" pitchFamily="34" charset="-122"/>
              </a:rPr>
              <a:t>2</a:t>
            </a:r>
            <a:r>
              <a:rPr lang="zh-CN" altLang="en-US" sz="1600" dirty="0">
                <a:solidFill>
                  <a:srgbClr val="1F4E79"/>
                </a:solidFill>
                <a:latin typeface="微软雅黑" panose="020B0503020204020204" pitchFamily="34" charset="-122"/>
                <a:ea typeface="微软雅黑" panose="020B0503020204020204" pitchFamily="34" charset="-122"/>
              </a:rPr>
              <a:t>排放量分别达到</a:t>
            </a:r>
            <a:r>
              <a:rPr lang="en-US" altLang="zh-CN" sz="1600" b="1" u="sng" dirty="0">
                <a:solidFill>
                  <a:srgbClr val="1F4E79"/>
                </a:solidFill>
                <a:latin typeface="微软雅黑" panose="020B0503020204020204" pitchFamily="34" charset="-122"/>
                <a:ea typeface="微软雅黑" panose="020B0503020204020204" pitchFamily="34" charset="-122"/>
              </a:rPr>
              <a:t>1.7</a:t>
            </a:r>
            <a:r>
              <a:rPr lang="zh-CN" altLang="en-US" sz="1600" b="1" u="sng" dirty="0">
                <a:solidFill>
                  <a:srgbClr val="1F4E79"/>
                </a:solidFill>
                <a:latin typeface="微软雅黑" panose="020B0503020204020204" pitchFamily="34" charset="-122"/>
                <a:ea typeface="微软雅黑" panose="020B0503020204020204" pitchFamily="34" charset="-122"/>
              </a:rPr>
              <a:t>、</a:t>
            </a:r>
            <a:r>
              <a:rPr lang="en-US" altLang="zh-CN" sz="1600" b="1" u="sng" dirty="0">
                <a:solidFill>
                  <a:srgbClr val="1F4E79"/>
                </a:solidFill>
                <a:latin typeface="微软雅黑" panose="020B0503020204020204" pitchFamily="34" charset="-122"/>
                <a:ea typeface="微软雅黑" panose="020B0503020204020204" pitchFamily="34" charset="-122"/>
              </a:rPr>
              <a:t>0.6 </a:t>
            </a:r>
            <a:r>
              <a:rPr lang="zh-CN" altLang="en-US" sz="1600" b="1" u="sng" dirty="0">
                <a:solidFill>
                  <a:srgbClr val="1F4E79"/>
                </a:solidFill>
                <a:latin typeface="微软雅黑" panose="020B0503020204020204" pitchFamily="34" charset="-122"/>
                <a:ea typeface="微软雅黑" panose="020B0503020204020204" pitchFamily="34" charset="-122"/>
              </a:rPr>
              <a:t>和</a:t>
            </a:r>
            <a:r>
              <a:rPr lang="en-US" altLang="zh-CN" sz="1600" b="1" u="sng" dirty="0">
                <a:solidFill>
                  <a:srgbClr val="1F4E79"/>
                </a:solidFill>
                <a:latin typeface="微软雅黑" panose="020B0503020204020204" pitchFamily="34" charset="-122"/>
                <a:ea typeface="微软雅黑" panose="020B0503020204020204" pitchFamily="34" charset="-122"/>
              </a:rPr>
              <a:t>10.5</a:t>
            </a:r>
            <a:r>
              <a:rPr lang="zh-CN" altLang="en-US" sz="1600" b="1" u="sng" dirty="0">
                <a:solidFill>
                  <a:srgbClr val="1F4E79"/>
                </a:solidFill>
                <a:latin typeface="微软雅黑" panose="020B0503020204020204" pitchFamily="34" charset="-122"/>
                <a:ea typeface="微软雅黑" panose="020B0503020204020204" pitchFamily="34" charset="-122"/>
              </a:rPr>
              <a:t>吨</a:t>
            </a:r>
            <a:r>
              <a:rPr lang="zh-CN" altLang="en-US" sz="1600" dirty="0">
                <a:solidFill>
                  <a:srgbClr val="1F4E79"/>
                </a:solidFill>
                <a:latin typeface="微软雅黑" panose="020B0503020204020204" pitchFamily="34" charset="-122"/>
                <a:ea typeface="微软雅黑" panose="020B0503020204020204" pitchFamily="34" charset="-122"/>
              </a:rPr>
              <a:t>；到</a:t>
            </a:r>
            <a:r>
              <a:rPr lang="en-US" altLang="zh-CN" sz="1600" dirty="0">
                <a:solidFill>
                  <a:srgbClr val="1F4E79"/>
                </a:solidFill>
                <a:latin typeface="微软雅黑" panose="020B0503020204020204" pitchFamily="34" charset="-122"/>
                <a:ea typeface="微软雅黑" panose="020B0503020204020204" pitchFamily="34" charset="-122"/>
              </a:rPr>
              <a:t>2030</a:t>
            </a:r>
            <a:r>
              <a:rPr lang="zh-CN" altLang="en-US" sz="1600" dirty="0">
                <a:solidFill>
                  <a:srgbClr val="1F4E79"/>
                </a:solidFill>
                <a:latin typeface="微软雅黑" panose="020B0503020204020204" pitchFamily="34" charset="-122"/>
                <a:ea typeface="微软雅黑" panose="020B0503020204020204" pitchFamily="34" charset="-122"/>
              </a:rPr>
              <a:t>年，吨粗钢、水泥和铝</a:t>
            </a:r>
            <a:r>
              <a:rPr lang="en-US" altLang="zh-CN" sz="1600" dirty="0">
                <a:solidFill>
                  <a:srgbClr val="1F4E79"/>
                </a:solidFill>
                <a:latin typeface="微软雅黑" panose="020B0503020204020204" pitchFamily="34" charset="-122"/>
                <a:ea typeface="微软雅黑" panose="020B0503020204020204" pitchFamily="34" charset="-122"/>
              </a:rPr>
              <a:t>CO</a:t>
            </a:r>
            <a:r>
              <a:rPr lang="en-US" altLang="zh-CN" sz="1600" baseline="-25000" dirty="0">
                <a:solidFill>
                  <a:srgbClr val="1F4E79"/>
                </a:solidFill>
                <a:latin typeface="微软雅黑" panose="020B0503020204020204" pitchFamily="34" charset="-122"/>
                <a:ea typeface="微软雅黑" panose="020B0503020204020204" pitchFamily="34" charset="-122"/>
              </a:rPr>
              <a:t>2</a:t>
            </a:r>
            <a:r>
              <a:rPr lang="zh-CN" altLang="en-US" sz="1600" dirty="0">
                <a:solidFill>
                  <a:srgbClr val="1F4E79"/>
                </a:solidFill>
                <a:latin typeface="微软雅黑" panose="020B0503020204020204" pitchFamily="34" charset="-122"/>
                <a:ea typeface="微软雅黑" panose="020B0503020204020204" pitchFamily="34" charset="-122"/>
              </a:rPr>
              <a:t>排放量分别达到</a:t>
            </a:r>
            <a:r>
              <a:rPr lang="en-US" altLang="zh-CN" sz="1600" b="1" u="sng" dirty="0">
                <a:solidFill>
                  <a:srgbClr val="1F4E79"/>
                </a:solidFill>
                <a:latin typeface="微软雅黑" panose="020B0503020204020204" pitchFamily="34" charset="-122"/>
                <a:ea typeface="微软雅黑" panose="020B0503020204020204" pitchFamily="34" charset="-122"/>
              </a:rPr>
              <a:t>1.4</a:t>
            </a:r>
            <a:r>
              <a:rPr lang="zh-CN" altLang="en-US" sz="1600" b="1" u="sng" dirty="0">
                <a:solidFill>
                  <a:srgbClr val="1F4E79"/>
                </a:solidFill>
                <a:latin typeface="微软雅黑" panose="020B0503020204020204" pitchFamily="34" charset="-122"/>
                <a:ea typeface="微软雅黑" panose="020B0503020204020204" pitchFamily="34" charset="-122"/>
              </a:rPr>
              <a:t>、</a:t>
            </a:r>
            <a:r>
              <a:rPr lang="en-US" altLang="zh-CN" sz="1600" b="1" u="sng" dirty="0">
                <a:solidFill>
                  <a:srgbClr val="1F4E79"/>
                </a:solidFill>
                <a:latin typeface="微软雅黑" panose="020B0503020204020204" pitchFamily="34" charset="-122"/>
                <a:ea typeface="微软雅黑" panose="020B0503020204020204" pitchFamily="34" charset="-122"/>
              </a:rPr>
              <a:t>0.52</a:t>
            </a:r>
            <a:r>
              <a:rPr lang="zh-CN" altLang="en-US" sz="1600" b="1" u="sng" dirty="0">
                <a:solidFill>
                  <a:srgbClr val="1F4E79"/>
                </a:solidFill>
                <a:latin typeface="微软雅黑" panose="020B0503020204020204" pitchFamily="34" charset="-122"/>
                <a:ea typeface="微软雅黑" panose="020B0503020204020204" pitchFamily="34" charset="-122"/>
              </a:rPr>
              <a:t>和</a:t>
            </a:r>
            <a:r>
              <a:rPr lang="en-US" altLang="zh-CN" sz="1600" b="1" u="sng" dirty="0">
                <a:solidFill>
                  <a:srgbClr val="1F4E79"/>
                </a:solidFill>
                <a:latin typeface="微软雅黑" panose="020B0503020204020204" pitchFamily="34" charset="-122"/>
                <a:ea typeface="微软雅黑" panose="020B0503020204020204" pitchFamily="34" charset="-122"/>
              </a:rPr>
              <a:t>8.55</a:t>
            </a:r>
            <a:r>
              <a:rPr lang="zh-CN" altLang="en-US" sz="1600" b="1" u="sng" dirty="0">
                <a:solidFill>
                  <a:srgbClr val="1F4E79"/>
                </a:solidFill>
                <a:latin typeface="微软雅黑" panose="020B0503020204020204" pitchFamily="34" charset="-122"/>
                <a:ea typeface="微软雅黑" panose="020B0503020204020204" pitchFamily="34" charset="-122"/>
              </a:rPr>
              <a:t>吨</a:t>
            </a:r>
            <a:r>
              <a:rPr lang="zh-CN" altLang="en-US" sz="1600" dirty="0">
                <a:solidFill>
                  <a:srgbClr val="1F4E79"/>
                </a:solidFill>
                <a:latin typeface="微软雅黑" panose="020B0503020204020204" pitchFamily="34" charset="-122"/>
                <a:ea typeface="微软雅黑" panose="020B0503020204020204" pitchFamily="34" charset="-122"/>
              </a:rPr>
              <a:t>，实现低碳流程再造技术的大规模工业化应用；</a:t>
            </a:r>
          </a:p>
          <a:p>
            <a:pPr marL="342900" indent="-342900" algn="just">
              <a:lnSpc>
                <a:spcPct val="120000"/>
              </a:lnSpc>
              <a:spcAft>
                <a:spcPts val="600"/>
              </a:spcAft>
              <a:buFont typeface="+mj-lt"/>
              <a:buAutoNum type="arabicPeriod"/>
              <a:defRPr/>
            </a:pPr>
            <a:r>
              <a:rPr lang="zh-CN" altLang="en-US" sz="1600" b="1" dirty="0">
                <a:solidFill>
                  <a:srgbClr val="1F4E79"/>
                </a:solidFill>
                <a:latin typeface="微软雅黑" panose="020B0503020204020204" pitchFamily="34" charset="-122"/>
                <a:ea typeface="微软雅黑" panose="020B0503020204020204" pitchFamily="34" charset="-122"/>
              </a:rPr>
              <a:t>城乡建设与交通低碳零碳技术攻关行动。</a:t>
            </a:r>
            <a:r>
              <a:rPr lang="zh-CN" altLang="en-US" sz="1600" dirty="0">
                <a:solidFill>
                  <a:srgbClr val="1F4E79"/>
                </a:solidFill>
                <a:latin typeface="微软雅黑" panose="020B0503020204020204" pitchFamily="34" charset="-122"/>
                <a:ea typeface="微软雅黑" panose="020B0503020204020204" pitchFamily="34" charset="-122"/>
              </a:rPr>
              <a:t>力争到</a:t>
            </a:r>
            <a:r>
              <a:rPr lang="en-US" altLang="zh-CN" sz="1600" dirty="0">
                <a:solidFill>
                  <a:srgbClr val="1F4E79"/>
                </a:solidFill>
                <a:latin typeface="微软雅黑" panose="020B0503020204020204" pitchFamily="34" charset="-122"/>
                <a:ea typeface="微软雅黑" panose="020B0503020204020204" pitchFamily="34" charset="-122"/>
              </a:rPr>
              <a:t>2025 </a:t>
            </a:r>
            <a:r>
              <a:rPr lang="zh-CN" altLang="en-US" sz="1600" dirty="0">
                <a:solidFill>
                  <a:srgbClr val="1F4E79"/>
                </a:solidFill>
                <a:latin typeface="微软雅黑" panose="020B0503020204020204" pitchFamily="34" charset="-122"/>
                <a:ea typeface="微软雅黑" panose="020B0503020204020204" pitchFamily="34" charset="-122"/>
              </a:rPr>
              <a:t>年，新建建筑全生命周期碳排放量降低</a:t>
            </a:r>
            <a:r>
              <a:rPr lang="en-US" altLang="zh-CN" sz="1600" b="1" u="sng" dirty="0">
                <a:solidFill>
                  <a:srgbClr val="1F4E79"/>
                </a:solidFill>
                <a:latin typeface="微软雅黑" panose="020B0503020204020204" pitchFamily="34" charset="-122"/>
                <a:ea typeface="微软雅黑" panose="020B0503020204020204" pitchFamily="34" charset="-122"/>
              </a:rPr>
              <a:t>30%</a:t>
            </a:r>
            <a:r>
              <a:rPr lang="zh-CN" altLang="en-US" sz="1600" dirty="0">
                <a:solidFill>
                  <a:srgbClr val="1F4E79"/>
                </a:solidFill>
                <a:latin typeface="微软雅黑" panose="020B0503020204020204" pitchFamily="34" charset="-122"/>
                <a:ea typeface="微软雅黑" panose="020B0503020204020204" pitchFamily="34" charset="-122"/>
              </a:rPr>
              <a:t>，到</a:t>
            </a:r>
            <a:r>
              <a:rPr lang="en-US" altLang="zh-CN" sz="1600" dirty="0">
                <a:solidFill>
                  <a:srgbClr val="1F4E79"/>
                </a:solidFill>
                <a:latin typeface="微软雅黑" panose="020B0503020204020204" pitchFamily="34" charset="-122"/>
                <a:ea typeface="微软雅黑" panose="020B0503020204020204" pitchFamily="34" charset="-122"/>
              </a:rPr>
              <a:t>2030</a:t>
            </a:r>
            <a:r>
              <a:rPr lang="zh-CN" altLang="en-US" sz="1600" dirty="0">
                <a:solidFill>
                  <a:srgbClr val="1F4E79"/>
                </a:solidFill>
                <a:latin typeface="微软雅黑" panose="020B0503020204020204" pitchFamily="34" charset="-122"/>
                <a:ea typeface="微软雅黑" panose="020B0503020204020204" pitchFamily="34" charset="-122"/>
              </a:rPr>
              <a:t>年新建建筑企生命周期碳排放量降低</a:t>
            </a:r>
            <a:r>
              <a:rPr lang="en-US" altLang="zh-CN" sz="1600" b="1" u="sng" dirty="0">
                <a:solidFill>
                  <a:srgbClr val="1F4E79"/>
                </a:solidFill>
                <a:latin typeface="微软雅黑" panose="020B0503020204020204" pitchFamily="34" charset="-122"/>
                <a:ea typeface="微软雅黑" panose="020B0503020204020204" pitchFamily="34" charset="-122"/>
              </a:rPr>
              <a:t>60%</a:t>
            </a:r>
            <a:r>
              <a:rPr lang="zh-CN" altLang="en-US" sz="1600" b="1" u="sng" dirty="0">
                <a:solidFill>
                  <a:srgbClr val="1F4E79"/>
                </a:solidFill>
                <a:latin typeface="微软雅黑" panose="020B0503020204020204" pitchFamily="34" charset="-122"/>
                <a:ea typeface="微软雅黑" panose="020B0503020204020204" pitchFamily="34" charset="-122"/>
              </a:rPr>
              <a:t>内</a:t>
            </a:r>
            <a:r>
              <a:rPr lang="zh-CN" altLang="en-US" sz="1600" dirty="0">
                <a:solidFill>
                  <a:srgbClr val="1F4E79"/>
                </a:solidFill>
                <a:latin typeface="微软雅黑" panose="020B0503020204020204" pitchFamily="34" charset="-122"/>
                <a:ea typeface="微软雅黑" panose="020B0503020204020204" pitchFamily="34" charset="-122"/>
              </a:rPr>
              <a:t>。技术包括：新能源载运装备、绿色智慧交通、新型低碳建筑材料、光储直柔供配电、建筑电气化、热电协同、</a:t>
            </a:r>
            <a:r>
              <a:rPr lang="zh-CN" altLang="en-US" sz="1600" b="1" u="sng" dirty="0">
                <a:solidFill>
                  <a:srgbClr val="1F4E79"/>
                </a:solidFill>
                <a:latin typeface="微软雅黑" panose="020B0503020204020204" pitchFamily="34" charset="-122"/>
                <a:ea typeface="微软雅黑" panose="020B0503020204020204" pitchFamily="34" charset="-122"/>
              </a:rPr>
              <a:t>非二气体减排与替代；</a:t>
            </a:r>
            <a:endParaRPr lang="en-US" altLang="zh-CN" sz="1600" dirty="0">
              <a:solidFill>
                <a:srgbClr val="1F4E79"/>
              </a:solidFill>
              <a:latin typeface="微软雅黑" panose="020B0503020204020204" pitchFamily="34" charset="-122"/>
              <a:ea typeface="微软雅黑" panose="020B0503020204020204" pitchFamily="34" charset="-122"/>
            </a:endParaRPr>
          </a:p>
          <a:p>
            <a:pPr marL="342900" indent="-342900" algn="just">
              <a:lnSpc>
                <a:spcPct val="135000"/>
              </a:lnSpc>
              <a:spcAft>
                <a:spcPts val="600"/>
              </a:spcAft>
              <a:buFont typeface="+mj-lt"/>
              <a:buAutoNum type="arabicPeriod"/>
              <a:defRPr/>
            </a:pPr>
            <a:r>
              <a:rPr lang="zh-CN" altLang="en-US" sz="1600" b="1" dirty="0">
                <a:solidFill>
                  <a:srgbClr val="1F4E79"/>
                </a:solidFill>
                <a:latin typeface="微软雅黑" panose="020B0503020204020204" pitchFamily="34" charset="-122"/>
                <a:ea typeface="微软雅黑" panose="020B0503020204020204" pitchFamily="34" charset="-122"/>
              </a:rPr>
              <a:t>负碳及非二氧化碳温室气体减排技术能力提升行动。</a:t>
            </a:r>
            <a:r>
              <a:rPr lang="zh-CN" altLang="en-US" sz="1600" dirty="0">
                <a:solidFill>
                  <a:srgbClr val="1F4E79"/>
                </a:solidFill>
                <a:latin typeface="微软雅黑" panose="020B0503020204020204" pitchFamily="34" charset="-122"/>
                <a:ea typeface="微软雅黑" panose="020B0503020204020204" pitchFamily="34" charset="-122"/>
              </a:rPr>
              <a:t>力争到</a:t>
            </a:r>
            <a:r>
              <a:rPr lang="en-US" altLang="zh-CN" sz="1600" dirty="0">
                <a:solidFill>
                  <a:srgbClr val="1F4E79"/>
                </a:solidFill>
                <a:latin typeface="微软雅黑" panose="020B0503020204020204" pitchFamily="34" charset="-122"/>
                <a:ea typeface="微软雅黑" panose="020B0503020204020204" pitchFamily="34" charset="-122"/>
              </a:rPr>
              <a:t>2030</a:t>
            </a:r>
            <a:r>
              <a:rPr lang="zh-CN" altLang="en-US" sz="1600" dirty="0">
                <a:solidFill>
                  <a:srgbClr val="1F4E79"/>
                </a:solidFill>
                <a:latin typeface="微软雅黑" panose="020B0503020204020204" pitchFamily="34" charset="-122"/>
                <a:ea typeface="微软雅黑" panose="020B0503020204020204" pitchFamily="34" charset="-122"/>
              </a:rPr>
              <a:t>年支撑实现减碳贡献量超过</a:t>
            </a:r>
            <a:r>
              <a:rPr lang="en-US" altLang="zh-CN" sz="1600" b="1" u="sng" dirty="0">
                <a:solidFill>
                  <a:srgbClr val="1F4E79"/>
                </a:solidFill>
                <a:latin typeface="微软雅黑" panose="020B0503020204020204" pitchFamily="34" charset="-122"/>
                <a:ea typeface="微软雅黑" panose="020B0503020204020204" pitchFamily="34" charset="-122"/>
              </a:rPr>
              <a:t>0.5</a:t>
            </a:r>
            <a:r>
              <a:rPr lang="zh-CN" altLang="en-US" sz="1600" b="1" u="sng" dirty="0">
                <a:solidFill>
                  <a:srgbClr val="1F4E79"/>
                </a:solidFill>
                <a:latin typeface="微软雅黑" panose="020B0503020204020204" pitchFamily="34" charset="-122"/>
                <a:ea typeface="微软雅黑" panose="020B0503020204020204" pitchFamily="34" charset="-122"/>
              </a:rPr>
              <a:t>亿吨</a:t>
            </a:r>
            <a:r>
              <a:rPr lang="zh-CN" altLang="en-US" sz="1600" dirty="0">
                <a:solidFill>
                  <a:srgbClr val="1F4E79"/>
                </a:solidFill>
                <a:latin typeface="微软雅黑" panose="020B0503020204020204" pitchFamily="34" charset="-122"/>
                <a:ea typeface="微软雅黑" panose="020B0503020204020204" pitchFamily="34" charset="-122"/>
              </a:rPr>
              <a:t>，到</a:t>
            </a:r>
            <a:r>
              <a:rPr lang="en-US" altLang="zh-CN" sz="1600" dirty="0">
                <a:solidFill>
                  <a:srgbClr val="1F4E79"/>
                </a:solidFill>
                <a:latin typeface="微软雅黑" panose="020B0503020204020204" pitchFamily="34" charset="-122"/>
                <a:ea typeface="微软雅黑" panose="020B0503020204020204" pitchFamily="34" charset="-122"/>
              </a:rPr>
              <a:t>2025</a:t>
            </a:r>
            <a:r>
              <a:rPr lang="zh-CN" altLang="en-US" sz="1600" dirty="0">
                <a:solidFill>
                  <a:srgbClr val="1F4E79"/>
                </a:solidFill>
                <a:latin typeface="微软雅黑" panose="020B0503020204020204" pitchFamily="34" charset="-122"/>
                <a:ea typeface="微软雅黑" panose="020B0503020204020204" pitchFamily="34" charset="-122"/>
              </a:rPr>
              <a:t>年生态碳汇增加</a:t>
            </a:r>
            <a:r>
              <a:rPr lang="en-US" altLang="zh-CN" sz="1600" b="1" u="sng" dirty="0">
                <a:solidFill>
                  <a:srgbClr val="1F4E79"/>
                </a:solidFill>
                <a:latin typeface="微软雅黑" panose="020B0503020204020204" pitchFamily="34" charset="-122"/>
                <a:ea typeface="微软雅黑" panose="020B0503020204020204" pitchFamily="34" charset="-122"/>
              </a:rPr>
              <a:t>5%</a:t>
            </a:r>
            <a:r>
              <a:rPr lang="zh-CN" altLang="en-US" sz="1600" dirty="0">
                <a:solidFill>
                  <a:srgbClr val="1F4E79"/>
                </a:solidFill>
                <a:latin typeface="微软雅黑" panose="020B0503020204020204" pitchFamily="34" charset="-122"/>
                <a:ea typeface="微软雅黑" panose="020B0503020204020204" pitchFamily="34" charset="-122"/>
              </a:rPr>
              <a:t>，</a:t>
            </a:r>
            <a:r>
              <a:rPr lang="en-US" altLang="zh-CN" sz="1600" dirty="0">
                <a:solidFill>
                  <a:srgbClr val="1F4E79"/>
                </a:solidFill>
                <a:latin typeface="微软雅黑" panose="020B0503020204020204" pitchFamily="34" charset="-122"/>
                <a:ea typeface="微软雅黑" panose="020B0503020204020204" pitchFamily="34" charset="-122"/>
              </a:rPr>
              <a:t>2030</a:t>
            </a:r>
            <a:r>
              <a:rPr lang="zh-CN" altLang="en-US" sz="1600" dirty="0">
                <a:solidFill>
                  <a:srgbClr val="1F4E79"/>
                </a:solidFill>
                <a:latin typeface="微软雅黑" panose="020B0503020204020204" pitchFamily="34" charset="-122"/>
                <a:ea typeface="微软雅黑" panose="020B0503020204020204" pitchFamily="34" charset="-122"/>
              </a:rPr>
              <a:t>年生态碳汇增加</a:t>
            </a:r>
            <a:r>
              <a:rPr lang="en-US" altLang="zh-CN" sz="1600" b="1" u="sng" dirty="0">
                <a:solidFill>
                  <a:srgbClr val="1F4E79"/>
                </a:solidFill>
                <a:latin typeface="微软雅黑" panose="020B0503020204020204" pitchFamily="34" charset="-122"/>
                <a:ea typeface="微软雅黑" panose="020B0503020204020204" pitchFamily="34" charset="-122"/>
              </a:rPr>
              <a:t>10%</a:t>
            </a:r>
            <a:r>
              <a:rPr lang="zh-CN" altLang="en-US" sz="1600" dirty="0">
                <a:solidFill>
                  <a:srgbClr val="1F4E79"/>
                </a:solidFill>
                <a:latin typeface="微软雅黑" panose="020B0503020204020204" pitchFamily="34" charset="-122"/>
                <a:ea typeface="微软雅黑" panose="020B0503020204020204" pitchFamily="34" charset="-122"/>
              </a:rPr>
              <a:t>。技术包括：</a:t>
            </a:r>
            <a:r>
              <a:rPr lang="en-US" altLang="zh-CN" sz="1600" dirty="0">
                <a:solidFill>
                  <a:srgbClr val="1F4E79"/>
                </a:solidFill>
                <a:latin typeface="微软雅黑" panose="020B0503020204020204" pitchFamily="34" charset="-122"/>
                <a:ea typeface="微软雅黑" panose="020B0503020204020204" pitchFamily="34" charset="-122"/>
              </a:rPr>
              <a:t>CCUS</a:t>
            </a:r>
            <a:r>
              <a:rPr lang="zh-CN" altLang="en-US" sz="1600" dirty="0">
                <a:solidFill>
                  <a:srgbClr val="1F4E79"/>
                </a:solidFill>
                <a:latin typeface="微软雅黑" panose="020B0503020204020204" pitchFamily="34" charset="-122"/>
                <a:ea typeface="微软雅黑" panose="020B0503020204020204" pitchFamily="34" charset="-122"/>
              </a:rPr>
              <a:t>技术、绿色碳汇。</a:t>
            </a:r>
          </a:p>
          <a:p>
            <a:pPr marL="342900" indent="-342900" algn="just">
              <a:lnSpc>
                <a:spcPct val="135000"/>
              </a:lnSpc>
              <a:spcAft>
                <a:spcPts val="600"/>
              </a:spcAft>
              <a:buFont typeface="+mj-lt"/>
              <a:buAutoNum type="arabicPeriod"/>
              <a:defRPr/>
            </a:pPr>
            <a:r>
              <a:rPr lang="zh-CN" altLang="en-US" sz="1600" b="1" dirty="0">
                <a:solidFill>
                  <a:srgbClr val="1F4E79"/>
                </a:solidFill>
                <a:latin typeface="微软雅黑" panose="020B0503020204020204" pitchFamily="34" charset="-122"/>
                <a:ea typeface="微软雅黑" panose="020B0503020204020204" pitchFamily="34" charset="-122"/>
              </a:rPr>
              <a:t>前沿颠覆性低碳技术创新行动。</a:t>
            </a:r>
            <a:r>
              <a:rPr lang="zh-CN" altLang="en-US" sz="1600" dirty="0">
                <a:solidFill>
                  <a:srgbClr val="1F4E79"/>
                </a:solidFill>
                <a:latin typeface="微软雅黑" panose="020B0503020204020204" pitchFamily="34" charset="-122"/>
                <a:ea typeface="微软雅黑" panose="020B0503020204020204" pitchFamily="34" charset="-122"/>
              </a:rPr>
              <a:t>加强</a:t>
            </a:r>
            <a:r>
              <a:rPr lang="zh-CN" altLang="en-US" sz="1600" b="1" u="sng" dirty="0">
                <a:solidFill>
                  <a:srgbClr val="1F4E79"/>
                </a:solidFill>
                <a:latin typeface="微软雅黑" panose="020B0503020204020204" pitchFamily="34" charset="-122"/>
                <a:ea typeface="微软雅黑" panose="020B0503020204020204" pitchFamily="34" charset="-122"/>
              </a:rPr>
              <a:t>学科交叉</a:t>
            </a:r>
            <a:r>
              <a:rPr lang="zh-CN" altLang="en-US" sz="1600" dirty="0">
                <a:solidFill>
                  <a:srgbClr val="1F4E79"/>
                </a:solidFill>
                <a:latin typeface="微软雅黑" panose="020B0503020204020204" pitchFamily="34" charset="-122"/>
                <a:ea typeface="微软雅黑" panose="020B0503020204020204" pitchFamily="34" charset="-122"/>
              </a:rPr>
              <a:t>，鼓励</a:t>
            </a:r>
            <a:r>
              <a:rPr lang="zh-CN" altLang="en-US" sz="1600" b="1" u="sng" dirty="0">
                <a:solidFill>
                  <a:srgbClr val="1F4E79"/>
                </a:solidFill>
                <a:latin typeface="微软雅黑" panose="020B0503020204020204" pitchFamily="34" charset="-122"/>
                <a:ea typeface="微软雅黑" panose="020B0503020204020204" pitchFamily="34" charset="-122"/>
              </a:rPr>
              <a:t>自由探索</a:t>
            </a:r>
            <a:r>
              <a:rPr lang="zh-CN" altLang="en-US" sz="1600" dirty="0">
                <a:solidFill>
                  <a:srgbClr val="1F4E79"/>
                </a:solidFill>
                <a:latin typeface="微软雅黑" panose="020B0503020204020204" pitchFamily="34" charset="-122"/>
                <a:ea typeface="微软雅黑" panose="020B0503020204020204" pitchFamily="34" charset="-122"/>
              </a:rPr>
              <a:t>，建立前沿颠覆性技术的</a:t>
            </a:r>
            <a:r>
              <a:rPr lang="zh-CN" altLang="en-US" sz="1600" b="1" u="sng" dirty="0">
                <a:solidFill>
                  <a:srgbClr val="1F4E79"/>
                </a:solidFill>
                <a:latin typeface="微软雅黑" panose="020B0503020204020204" pitchFamily="34" charset="-122"/>
                <a:ea typeface="微软雅黑" panose="020B0503020204020204" pitchFamily="34" charset="-122"/>
              </a:rPr>
              <a:t>发现、监测和评估预警机制</a:t>
            </a:r>
            <a:r>
              <a:rPr lang="zh-CN" altLang="en-US" sz="1600" dirty="0">
                <a:solidFill>
                  <a:srgbClr val="1F4E79"/>
                </a:solidFill>
                <a:latin typeface="微软雅黑" panose="020B0503020204020204" pitchFamily="34" charset="-122"/>
                <a:ea typeface="微软雅黑" panose="020B0503020204020204" pitchFamily="34" charset="-122"/>
              </a:rPr>
              <a:t>，定期更新碳中和前沿颠覆性技术研究部署。技术包括：超高效光伏电池技术、人工光合作用技术、新型核能发电技术、新型储能技术、新型绿色氢能技术、电力多元转换技术、空气中二氧化碳直接捕获技术、二氧化碳生物转化技术</a:t>
            </a:r>
            <a:r>
              <a:rPr lang="zh-CN" altLang="en-US" sz="1600" dirty="0" smtClean="0">
                <a:solidFill>
                  <a:srgbClr val="1F4E79"/>
                </a:solidFill>
                <a:latin typeface="微软雅黑" panose="020B0503020204020204" pitchFamily="34" charset="-122"/>
                <a:ea typeface="微软雅黑" panose="020B0503020204020204" pitchFamily="34" charset="-122"/>
              </a:rPr>
              <a:t>；</a:t>
            </a:r>
            <a:endParaRPr lang="en-US" altLang="zh-CN" sz="1600" dirty="0">
              <a:solidFill>
                <a:srgbClr val="1F4E79"/>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99ED6BC6-728F-4FF2-A5F2-96E625515EA7}"/>
              </a:ext>
            </a:extLst>
          </p:cNvPr>
          <p:cNvSpPr txBox="1"/>
          <p:nvPr/>
        </p:nvSpPr>
        <p:spPr>
          <a:xfrm>
            <a:off x="316656" y="5739384"/>
            <a:ext cx="11875344" cy="1015663"/>
          </a:xfrm>
          <a:prstGeom prst="rect">
            <a:avLst/>
          </a:prstGeom>
          <a:ln w="19050">
            <a:solidFill>
              <a:srgbClr val="1F4E79"/>
            </a:solidFill>
          </a:ln>
        </p:spPr>
        <p:txBody>
          <a:bodyPr wrap="square" rtlCol="0">
            <a:spAutoFit/>
          </a:bodyPr>
          <a:lstStyle/>
          <a:p>
            <a:pPr marL="285750" indent="-285750" algn="just">
              <a:spcAft>
                <a:spcPts val="600"/>
              </a:spcAft>
              <a:buFont typeface="Arial" panose="020B0604020202020204" pitchFamily="34" charset="0"/>
              <a:buChar char="•"/>
            </a:pPr>
            <a:r>
              <a:rPr lang="zh-CN" altLang="en-US" b="1" dirty="0">
                <a:solidFill>
                  <a:srgbClr val="1F4E79"/>
                </a:solidFill>
                <a:latin typeface="微软雅黑" panose="020B0503020204020204" pitchFamily="34" charset="-122"/>
                <a:ea typeface="微软雅黑" panose="020B0503020204020204" pitchFamily="34" charset="-122"/>
              </a:rPr>
              <a:t>研判观点</a:t>
            </a:r>
            <a:r>
              <a:rPr lang="zh-CN" altLang="en-US" kern="0" dirty="0">
                <a:latin typeface="微软雅黑" panose="020B0503020204020204" pitchFamily="34" charset="-122"/>
                <a:ea typeface="微软雅黑" panose="020B0503020204020204" pitchFamily="34" charset="-122"/>
              </a:rPr>
              <a:t>：</a:t>
            </a:r>
            <a:endParaRPr lang="en-US" altLang="zh-CN" kern="0" dirty="0">
              <a:latin typeface="微软雅黑" panose="020B0503020204020204" pitchFamily="34" charset="-122"/>
              <a:ea typeface="微软雅黑" panose="020B0503020204020204" pitchFamily="34" charset="-122"/>
            </a:endParaRPr>
          </a:p>
          <a:p>
            <a:pPr marL="342900" indent="-342900" algn="just">
              <a:spcAft>
                <a:spcPts val="600"/>
              </a:spcAft>
              <a:buFont typeface="+mj-ea"/>
              <a:buAutoNum type="circleNumDbPlain"/>
            </a:pPr>
            <a:r>
              <a:rPr lang="zh-CN" altLang="en-US" sz="1600" dirty="0" smtClean="0">
                <a:latin typeface="微软雅黑" panose="020B0503020204020204" pitchFamily="34" charset="-122"/>
                <a:ea typeface="微软雅黑" panose="020B0503020204020204" pitchFamily="34" charset="-122"/>
              </a:rPr>
              <a:t>前沿</a:t>
            </a:r>
            <a:r>
              <a:rPr lang="zh-CN" altLang="en-US" sz="1600" dirty="0">
                <a:latin typeface="微软雅黑" panose="020B0503020204020204" pitchFamily="34" charset="-122"/>
                <a:ea typeface="微软雅黑" panose="020B0503020204020204" pitchFamily="34" charset="-122"/>
              </a:rPr>
              <a:t>颠覆性低碳技术几乎全部由</a:t>
            </a:r>
            <a:r>
              <a:rPr lang="zh-CN" altLang="en-US" sz="1600" b="1" dirty="0">
                <a:latin typeface="微软雅黑" panose="020B0503020204020204" pitchFamily="34" charset="-122"/>
                <a:ea typeface="微软雅黑" panose="020B0503020204020204" pitchFamily="34" charset="-122"/>
              </a:rPr>
              <a:t>能源技术与负碳技术</a:t>
            </a:r>
            <a:r>
              <a:rPr lang="zh-CN" altLang="en-US" sz="1600" dirty="0">
                <a:latin typeface="微软雅黑" panose="020B0503020204020204" pitchFamily="34" charset="-122"/>
                <a:ea typeface="微软雅黑" panose="020B0503020204020204" pitchFamily="34" charset="-122"/>
              </a:rPr>
              <a:t>构成，体现了能源与负排放两个领域对碳达峰碳中和工作的重要</a:t>
            </a:r>
            <a:r>
              <a:rPr lang="zh-CN" altLang="en-US" sz="1600" dirty="0" smtClean="0">
                <a:latin typeface="微软雅黑" panose="020B0503020204020204" pitchFamily="34" charset="-122"/>
                <a:ea typeface="微软雅黑" panose="020B0503020204020204" pitchFamily="34" charset="-122"/>
              </a:rPr>
              <a:t>地位；</a:t>
            </a:r>
            <a:endParaRPr lang="en-US" altLang="zh-CN" sz="1600" dirty="0">
              <a:latin typeface="微软雅黑" panose="020B0503020204020204" pitchFamily="34" charset="-122"/>
              <a:ea typeface="微软雅黑" panose="020B0503020204020204" pitchFamily="34" charset="-122"/>
            </a:endParaRPr>
          </a:p>
          <a:p>
            <a:pPr marL="342900" indent="-342900" algn="just">
              <a:spcAft>
                <a:spcPts val="600"/>
              </a:spcAft>
              <a:buFont typeface="+mj-ea"/>
              <a:buAutoNum type="circleNumDbPlain"/>
            </a:pPr>
            <a:r>
              <a:rPr lang="zh-CN" altLang="en-US" sz="1600" dirty="0" smtClean="0">
                <a:latin typeface="微软雅黑" panose="020B0503020204020204" pitchFamily="34" charset="-122"/>
                <a:ea typeface="微软雅黑" panose="020B0503020204020204" pitchFamily="34" charset="-122"/>
              </a:rPr>
              <a:t>明确</a:t>
            </a:r>
            <a:r>
              <a:rPr lang="en-US" altLang="zh-CN" sz="1600" b="1" dirty="0">
                <a:latin typeface="微软雅黑" panose="020B0503020204020204" pitchFamily="34" charset="-122"/>
                <a:ea typeface="微软雅黑" panose="020B0503020204020204" pitchFamily="34" charset="-122"/>
              </a:rPr>
              <a:t>2060</a:t>
            </a:r>
            <a:r>
              <a:rPr lang="zh-CN" altLang="en-US" sz="1600" b="1" dirty="0">
                <a:latin typeface="微软雅黑" panose="020B0503020204020204" pitchFamily="34" charset="-122"/>
                <a:ea typeface="微软雅黑" panose="020B0503020204020204" pitchFamily="34" charset="-122"/>
              </a:rPr>
              <a:t>年碳中和包括全部温室气体</a:t>
            </a:r>
            <a:r>
              <a:rPr lang="zh-CN" altLang="en-US" sz="1600" dirty="0" smtClean="0">
                <a:latin typeface="微软雅黑" panose="020B0503020204020204" pitchFamily="34" charset="-122"/>
                <a:ea typeface="微软雅黑" panose="020B0503020204020204" pitchFamily="34" charset="-122"/>
              </a:rPr>
              <a:t>，揭示对</a:t>
            </a:r>
            <a:r>
              <a:rPr lang="zh-CN" altLang="en-US" sz="1600" dirty="0">
                <a:latin typeface="微软雅黑" panose="020B0503020204020204" pitchFamily="34" charset="-122"/>
                <a:ea typeface="微软雅黑" panose="020B0503020204020204" pitchFamily="34" charset="-122"/>
              </a:rPr>
              <a:t>非二氧化碳温室气体减排与替代技术的研究</a:t>
            </a:r>
            <a:r>
              <a:rPr lang="zh-CN" altLang="en-US" sz="1600" dirty="0" smtClean="0">
                <a:latin typeface="微软雅黑" panose="020B0503020204020204" pitchFamily="34" charset="-122"/>
                <a:ea typeface="微软雅黑" panose="020B0503020204020204" pitchFamily="34" charset="-122"/>
              </a:rPr>
              <a:t>十分重要。</a:t>
            </a:r>
            <a:endParaRPr lang="en-US" altLang="zh-CN" sz="1600" dirty="0" smtClean="0">
              <a:latin typeface="微软雅黑" panose="020B0503020204020204" pitchFamily="34" charset="-122"/>
              <a:ea typeface="微软雅黑" panose="020B0503020204020204" pitchFamily="34" charset="-122"/>
            </a:endParaRPr>
          </a:p>
        </p:txBody>
      </p:sp>
      <p:sp>
        <p:nvSpPr>
          <p:cNvPr id="4" name="文本框 3"/>
          <p:cNvSpPr txBox="1"/>
          <p:nvPr/>
        </p:nvSpPr>
        <p:spPr>
          <a:xfrm>
            <a:off x="1762402" y="5726892"/>
            <a:ext cx="10094430"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低碳与零碳工业流程再造技术突破</a:t>
            </a:r>
            <a:r>
              <a:rPr lang="zh-CN" altLang="en-US" sz="1600" dirty="0" smtClean="0">
                <a:latin typeface="微软雅黑" panose="020B0503020204020204" pitchFamily="34" charset="-122"/>
                <a:ea typeface="微软雅黑" panose="020B0503020204020204" pitchFamily="34" charset="-122"/>
              </a:rPr>
              <a:t>行动：明确</a:t>
            </a:r>
            <a:r>
              <a:rPr lang="zh-CN" altLang="en-US" sz="1600" dirty="0">
                <a:latin typeface="微软雅黑" panose="020B0503020204020204" pitchFamily="34" charset="-122"/>
                <a:ea typeface="微软雅黑" panose="020B0503020204020204" pitchFamily="34" charset="-122"/>
              </a:rPr>
              <a:t>提到“</a:t>
            </a:r>
            <a:r>
              <a:rPr lang="zh-CN" altLang="en-US" sz="1600" b="1" dirty="0" smtClean="0">
                <a:solidFill>
                  <a:srgbClr val="FF0000"/>
                </a:solidFill>
                <a:latin typeface="微软雅黑" panose="020B0503020204020204" pitchFamily="34" charset="-122"/>
                <a:ea typeface="微软雅黑" panose="020B0503020204020204" pitchFamily="34" charset="-122"/>
              </a:rPr>
              <a:t>研发夏热冬冷地区新型高效分布式供暖制冷技术和设备 </a:t>
            </a:r>
            <a:r>
              <a:rPr lang="zh-CN" altLang="en-US"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613903E9-A336-4E9A-94C2-C157C3EA3DDF}"/>
              </a:ext>
            </a:extLst>
          </p:cNvPr>
          <p:cNvSpPr/>
          <p:nvPr/>
        </p:nvSpPr>
        <p:spPr>
          <a:xfrm>
            <a:off x="3433944" y="631496"/>
            <a:ext cx="8914620" cy="369332"/>
          </a:xfrm>
          <a:prstGeom prst="rect">
            <a:avLst/>
          </a:prstGeom>
        </p:spPr>
        <p:txBody>
          <a:bodyPr wrap="none">
            <a:spAutoFit/>
          </a:bodyPr>
          <a:lstStyle/>
          <a:p>
            <a:r>
              <a:rPr lang="en-US" altLang="zh-CN" b="1" kern="0" dirty="0">
                <a:solidFill>
                  <a:srgbClr val="1F4E79"/>
                </a:solidFill>
                <a:latin typeface="微软雅黑" panose="020B0503020204020204" pitchFamily="34" charset="-122"/>
                <a:ea typeface="微软雅黑" panose="020B0503020204020204" pitchFamily="34" charset="-122"/>
              </a:rPr>
              <a:t>——“1+N”</a:t>
            </a:r>
            <a:r>
              <a:rPr lang="zh-CN" altLang="en-US" b="1" kern="0" dirty="0">
                <a:solidFill>
                  <a:srgbClr val="1F4E79"/>
                </a:solidFill>
                <a:latin typeface="微软雅黑" panose="020B0503020204020204" pitchFamily="34" charset="-122"/>
                <a:ea typeface="微软雅黑" panose="020B0503020204020204" pitchFamily="34" charset="-122"/>
              </a:rPr>
              <a:t>中的“</a:t>
            </a:r>
            <a:r>
              <a:rPr lang="en-US" altLang="zh-CN" b="1" kern="0" dirty="0">
                <a:solidFill>
                  <a:srgbClr val="1F4E79"/>
                </a:solidFill>
                <a:latin typeface="微软雅黑" panose="020B0503020204020204" pitchFamily="34" charset="-122"/>
                <a:ea typeface="微软雅黑" panose="020B0503020204020204" pitchFamily="34" charset="-122"/>
              </a:rPr>
              <a:t>N</a:t>
            </a:r>
            <a:r>
              <a:rPr lang="zh-CN" altLang="en-US" b="1" kern="0" dirty="0">
                <a:solidFill>
                  <a:srgbClr val="1F4E79"/>
                </a:solidFill>
                <a:latin typeface="微软雅黑" panose="020B0503020204020204" pitchFamily="34" charset="-122"/>
                <a:ea typeface="微软雅黑" panose="020B0503020204020204" pitchFamily="34" charset="-122"/>
              </a:rPr>
              <a:t>”，发挥</a:t>
            </a:r>
            <a:r>
              <a:rPr lang="zh-CN" altLang="en-US" b="1" kern="0" dirty="0">
                <a:solidFill>
                  <a:srgbClr val="FF0000"/>
                </a:solidFill>
                <a:latin typeface="微软雅黑" panose="020B0503020204020204" pitchFamily="34" charset="-122"/>
                <a:ea typeface="微软雅黑" panose="020B0503020204020204" pitchFamily="34" charset="-122"/>
              </a:rPr>
              <a:t>科技创新</a:t>
            </a:r>
            <a:r>
              <a:rPr lang="zh-CN" altLang="en-US" b="1" kern="0" dirty="0">
                <a:solidFill>
                  <a:srgbClr val="1F4E79"/>
                </a:solidFill>
                <a:latin typeface="微软雅黑" panose="020B0503020204020204" pitchFamily="34" charset="-122"/>
                <a:ea typeface="微软雅黑" panose="020B0503020204020204" pitchFamily="34" charset="-122"/>
              </a:rPr>
              <a:t>对实现碳达峰碳中和目标的支撑和引领作用</a:t>
            </a:r>
            <a:endParaRPr lang="zh-CN" altLang="en-US" dirty="0"/>
          </a:p>
        </p:txBody>
      </p:sp>
      <p:sp>
        <p:nvSpPr>
          <p:cNvPr id="14" name="矩形 13">
            <a:extLst>
              <a:ext uri="{FF2B5EF4-FFF2-40B4-BE49-F238E27FC236}">
                <a16:creationId xmlns:a16="http://schemas.microsoft.com/office/drawing/2014/main" id="{52F4C0FE-0365-4F71-89E6-663973308F72}"/>
              </a:ext>
            </a:extLst>
          </p:cNvPr>
          <p:cNvSpPr/>
          <p:nvPr/>
        </p:nvSpPr>
        <p:spPr>
          <a:xfrm>
            <a:off x="7095108" y="160470"/>
            <a:ext cx="1819729" cy="369332"/>
          </a:xfrm>
          <a:prstGeom prst="rect">
            <a:avLst/>
          </a:prstGeom>
          <a:ln w="31750">
            <a:solidFill>
              <a:srgbClr val="1F4E79"/>
            </a:solidFill>
            <a:miter lim="800000"/>
          </a:ln>
        </p:spPr>
        <p:txBody>
          <a:bodyPr wrap="none">
            <a:spAutoFit/>
          </a:bodyPr>
          <a:lstStyle/>
          <a:p>
            <a:r>
              <a:rPr lang="en-US" altLang="zh-CN" kern="0" dirty="0" smtClean="0">
                <a:latin typeface="微软雅黑" panose="020B0503020204020204" pitchFamily="34" charset="-122"/>
                <a:ea typeface="微软雅黑" panose="020B0503020204020204" pitchFamily="34" charset="-122"/>
              </a:rPr>
              <a:t>2022</a:t>
            </a:r>
            <a:r>
              <a:rPr lang="zh-CN" altLang="en-US" kern="0" dirty="0" smtClean="0">
                <a:latin typeface="微软雅黑" panose="020B0503020204020204" pitchFamily="34" charset="-122"/>
                <a:ea typeface="微软雅黑" panose="020B0503020204020204" pitchFamily="34" charset="-122"/>
              </a:rPr>
              <a:t>年</a:t>
            </a:r>
            <a:r>
              <a:rPr lang="en-US" altLang="zh-CN" kern="0" dirty="0" smtClean="0">
                <a:latin typeface="微软雅黑" panose="020B0503020204020204" pitchFamily="34" charset="-122"/>
                <a:ea typeface="微软雅黑" panose="020B0503020204020204" pitchFamily="34" charset="-122"/>
              </a:rPr>
              <a:t>6</a:t>
            </a:r>
            <a:r>
              <a:rPr lang="zh-CN" altLang="en-US" kern="0" dirty="0" smtClean="0">
                <a:latin typeface="微软雅黑" panose="020B0503020204020204" pitchFamily="34" charset="-122"/>
                <a:ea typeface="微软雅黑" panose="020B0503020204020204" pitchFamily="34" charset="-122"/>
              </a:rPr>
              <a:t>月</a:t>
            </a:r>
            <a:r>
              <a:rPr lang="en-US" altLang="zh-CN" kern="0" dirty="0" smtClean="0">
                <a:latin typeface="微软雅黑" panose="020B0503020204020204" pitchFamily="34" charset="-122"/>
                <a:ea typeface="微软雅黑" panose="020B0503020204020204" pitchFamily="34" charset="-122"/>
              </a:rPr>
              <a:t>24</a:t>
            </a:r>
            <a:r>
              <a:rPr lang="zh-CN" altLang="en-US" kern="0" dirty="0" smtClean="0">
                <a:latin typeface="微软雅黑" panose="020B0503020204020204" pitchFamily="34" charset="-122"/>
                <a:ea typeface="微软雅黑" panose="020B0503020204020204" pitchFamily="34" charset="-122"/>
              </a:rPr>
              <a:t>日</a:t>
            </a:r>
            <a:endParaRPr lang="zh-CN" altLang="en-US" dirty="0"/>
          </a:p>
        </p:txBody>
      </p:sp>
    </p:spTree>
    <p:extLst>
      <p:ext uri="{BB962C8B-B14F-4D97-AF65-F5344CB8AC3E}">
        <p14:creationId xmlns:p14="http://schemas.microsoft.com/office/powerpoint/2010/main" val="1098201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C2D38D81-305C-4C0A-9EF6-46068F88009F}"/>
              </a:ext>
            </a:extLst>
          </p:cNvPr>
          <p:cNvSpPr txBox="1"/>
          <p:nvPr/>
        </p:nvSpPr>
        <p:spPr>
          <a:xfrm>
            <a:off x="266699" y="111938"/>
            <a:ext cx="6753225" cy="400110"/>
          </a:xfrm>
          <a:prstGeom prst="rect">
            <a:avLst/>
          </a:prstGeom>
          <a:solidFill>
            <a:srgbClr val="1F4E79"/>
          </a:solidFill>
          <a:ln w="28575">
            <a:noFill/>
          </a:ln>
        </p:spPr>
        <p:txBody>
          <a:bodyPr wrap="square" rtlCol="0">
            <a:spAutoFit/>
          </a:bodyPr>
          <a:lstStyle/>
          <a:p>
            <a:pPr>
              <a:spcAft>
                <a:spcPts val="600"/>
              </a:spcAft>
            </a:pPr>
            <a:r>
              <a:rPr lang="en-US" altLang="zh-CN" sz="2000" b="1" kern="0" dirty="0">
                <a:solidFill>
                  <a:schemeClr val="bg1"/>
                </a:solidFill>
                <a:latin typeface="微软雅黑" panose="020B0503020204020204" pitchFamily="34" charset="-122"/>
                <a:ea typeface="微软雅黑" panose="020B0503020204020204" pitchFamily="34" charset="-122"/>
              </a:rPr>
              <a:t>《</a:t>
            </a:r>
            <a:r>
              <a:rPr lang="zh-CN" altLang="en-US" sz="2000" b="1" kern="0" dirty="0">
                <a:solidFill>
                  <a:schemeClr val="bg1"/>
                </a:solidFill>
                <a:latin typeface="微软雅黑" panose="020B0503020204020204" pitchFamily="34" charset="-122"/>
                <a:ea typeface="微软雅黑" panose="020B0503020204020204" pitchFamily="34" charset="-122"/>
              </a:rPr>
              <a:t>科技支撑引领碳达峰碳中和行动方案（</a:t>
            </a:r>
            <a:r>
              <a:rPr lang="en-US" altLang="zh-CN" sz="2000" b="1" kern="0" dirty="0" smtClean="0">
                <a:solidFill>
                  <a:schemeClr val="bg1"/>
                </a:solidFill>
                <a:latin typeface="微软雅黑" panose="020B0503020204020204" pitchFamily="34" charset="-122"/>
                <a:ea typeface="微软雅黑" panose="020B0503020204020204" pitchFamily="34" charset="-122"/>
              </a:rPr>
              <a:t>2022-2030</a:t>
            </a:r>
            <a:r>
              <a:rPr lang="zh-CN" altLang="en-US" sz="2000" b="1" kern="0" dirty="0">
                <a:solidFill>
                  <a:schemeClr val="bg1"/>
                </a:solidFill>
                <a:latin typeface="微软雅黑" panose="020B0503020204020204" pitchFamily="34" charset="-122"/>
                <a:ea typeface="微软雅黑" panose="020B0503020204020204" pitchFamily="34" charset="-122"/>
              </a:rPr>
              <a:t>年）</a:t>
            </a:r>
            <a:r>
              <a:rPr lang="en-US" altLang="zh-CN" sz="2000" b="1" kern="0" dirty="0">
                <a:solidFill>
                  <a:schemeClr val="bg1"/>
                </a:solidFill>
                <a:latin typeface="微软雅黑" panose="020B0503020204020204" pitchFamily="34" charset="-122"/>
                <a:ea typeface="微软雅黑" panose="020B0503020204020204" pitchFamily="34" charset="-122"/>
              </a:rPr>
              <a:t>》</a:t>
            </a:r>
            <a:endParaRPr lang="zh-CN" altLang="en-US" sz="2000" kern="0" dirty="0">
              <a:solidFill>
                <a:schemeClr val="bg1"/>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D564A585-BB5D-4836-AE00-0EFE79EF5708}"/>
              </a:ext>
            </a:extLst>
          </p:cNvPr>
          <p:cNvSpPr/>
          <p:nvPr/>
        </p:nvSpPr>
        <p:spPr>
          <a:xfrm>
            <a:off x="190434" y="-37066"/>
            <a:ext cx="76266" cy="689506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C3BDDA6D-B8A8-4203-94EC-DD7157E1E8B8}"/>
              </a:ext>
            </a:extLst>
          </p:cNvPr>
          <p:cNvSpPr/>
          <p:nvPr/>
        </p:nvSpPr>
        <p:spPr>
          <a:xfrm>
            <a:off x="43901" y="127915"/>
            <a:ext cx="351612" cy="351612"/>
          </a:xfrm>
          <a:prstGeom prst="ellipse">
            <a:avLst/>
          </a:prstGeom>
          <a:solidFill>
            <a:srgbClr val="FFFFFF"/>
          </a:solidFill>
          <a:ln w="4762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99ED6BC6-728F-4FF2-A5F2-96E625515EA7}"/>
              </a:ext>
            </a:extLst>
          </p:cNvPr>
          <p:cNvSpPr txBox="1"/>
          <p:nvPr/>
        </p:nvSpPr>
        <p:spPr>
          <a:xfrm>
            <a:off x="266699" y="4246635"/>
            <a:ext cx="11875344" cy="2372957"/>
          </a:xfrm>
          <a:prstGeom prst="rect">
            <a:avLst/>
          </a:prstGeom>
          <a:ln w="19050">
            <a:solidFill>
              <a:srgbClr val="1F4E79"/>
            </a:solidFill>
          </a:ln>
        </p:spPr>
        <p:txBody>
          <a:bodyPr wrap="square" rtlCol="0">
            <a:spAutoFit/>
          </a:bodyPr>
          <a:lstStyle/>
          <a:p>
            <a:pPr marL="285750" indent="-285750" algn="just">
              <a:spcAft>
                <a:spcPts val="600"/>
              </a:spcAft>
              <a:buFont typeface="Arial" panose="020B0604020202020204" pitchFamily="34" charset="0"/>
              <a:buChar char="•"/>
            </a:pPr>
            <a:r>
              <a:rPr lang="zh-CN" altLang="en-US" b="1" dirty="0">
                <a:solidFill>
                  <a:srgbClr val="1F4E79"/>
                </a:solidFill>
                <a:latin typeface="微软雅黑" panose="020B0503020204020204" pitchFamily="34" charset="-122"/>
                <a:ea typeface="微软雅黑" panose="020B0503020204020204" pitchFamily="34" charset="-122"/>
              </a:rPr>
              <a:t>研判观点</a:t>
            </a:r>
            <a:r>
              <a:rPr lang="zh-CN" altLang="en-US" kern="0" dirty="0">
                <a:latin typeface="微软雅黑" panose="020B0503020204020204" pitchFamily="34" charset="-122"/>
                <a:ea typeface="微软雅黑" panose="020B0503020204020204" pitchFamily="34" charset="-122"/>
              </a:rPr>
              <a:t>：</a:t>
            </a:r>
            <a:endParaRPr lang="en-US" altLang="zh-CN" kern="0" dirty="0">
              <a:latin typeface="微软雅黑" panose="020B0503020204020204" pitchFamily="34" charset="-122"/>
              <a:ea typeface="微软雅黑" panose="020B0503020204020204" pitchFamily="34" charset="-122"/>
            </a:endParaRPr>
          </a:p>
          <a:p>
            <a:pPr marL="342900" indent="-342900" algn="just">
              <a:lnSpc>
                <a:spcPct val="120000"/>
              </a:lnSpc>
              <a:spcAft>
                <a:spcPts val="600"/>
              </a:spcAft>
              <a:buFont typeface="+mj-ea"/>
              <a:buAutoNum type="circleNumDbPlain"/>
            </a:pPr>
            <a:r>
              <a:rPr lang="zh-CN" altLang="en-US" sz="1600" dirty="0" smtClean="0">
                <a:latin typeface="微软雅黑" panose="020B0503020204020204" pitchFamily="34" charset="-122"/>
                <a:ea typeface="微软雅黑" panose="020B0503020204020204" pitchFamily="34" charset="-122"/>
              </a:rPr>
              <a:t>支持</a:t>
            </a:r>
            <a:r>
              <a:rPr lang="zh-CN" altLang="en-US" sz="1600" b="1" dirty="0">
                <a:latin typeface="微软雅黑" panose="020B0503020204020204" pitchFamily="34" charset="-122"/>
                <a:ea typeface="微软雅黑" panose="020B0503020204020204" pitchFamily="34" charset="-122"/>
              </a:rPr>
              <a:t>山东率先开展氢能“制</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储</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输</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用”全链条体系构建</a:t>
            </a:r>
            <a:r>
              <a:rPr lang="zh-CN" altLang="en-US" sz="1600" dirty="0">
                <a:latin typeface="微软雅黑" panose="020B0503020204020204" pitchFamily="34" charset="-122"/>
                <a:ea typeface="微软雅黑" panose="020B0503020204020204" pitchFamily="34" charset="-122"/>
              </a:rPr>
              <a:t>。山东省着力打造氢能产业，</a:t>
            </a:r>
            <a:r>
              <a:rPr lang="en-US" altLang="zh-CN" sz="1600" dirty="0">
                <a:latin typeface="微软雅黑" panose="020B0503020204020204" pitchFamily="34" charset="-122"/>
                <a:ea typeface="微软雅黑" panose="020B0503020204020204" pitchFamily="34" charset="-122"/>
              </a:rPr>
              <a:t>2020</a:t>
            </a:r>
            <a:r>
              <a:rPr lang="zh-CN" altLang="en-US" sz="1600" dirty="0">
                <a:latin typeface="微软雅黑" panose="020B0503020204020204" pitchFamily="34" charset="-122"/>
                <a:ea typeface="微软雅黑" panose="020B0503020204020204" pitchFamily="34" charset="-122"/>
              </a:rPr>
              <a:t>年出台</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山东省氢能产业中长期发展规划（</a:t>
            </a:r>
            <a:r>
              <a:rPr lang="en-US" altLang="zh-CN" sz="1600" dirty="0">
                <a:latin typeface="微软雅黑" panose="020B0503020204020204" pitchFamily="34" charset="-122"/>
                <a:ea typeface="微软雅黑" panose="020B0503020204020204" pitchFamily="34" charset="-122"/>
              </a:rPr>
              <a:t>2020—2030</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2021</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月与科技部签署“共同组织实施“氢进万家”科技示范工程的框架协议”，山东成为全国首</a:t>
            </a:r>
            <a:r>
              <a:rPr lang="zh-CN" altLang="en-US" sz="1600" dirty="0" smtClean="0">
                <a:latin typeface="微软雅黑" panose="020B0503020204020204" pitchFamily="34" charset="-122"/>
                <a:ea typeface="微软雅黑" panose="020B0503020204020204" pitchFamily="34" charset="-122"/>
              </a:rPr>
              <a:t>个唯一氢</a:t>
            </a:r>
            <a:r>
              <a:rPr lang="zh-CN" altLang="en-US" sz="1600" dirty="0">
                <a:latin typeface="微软雅黑" panose="020B0503020204020204" pitchFamily="34" charset="-122"/>
                <a:ea typeface="微软雅黑" panose="020B0503020204020204" pitchFamily="34" charset="-122"/>
              </a:rPr>
              <a:t>能大规模推广应用的示范省份。</a:t>
            </a:r>
            <a:endParaRPr lang="en-US" altLang="zh-CN" sz="1600" dirty="0">
              <a:latin typeface="微软雅黑" panose="020B0503020204020204" pitchFamily="34" charset="-122"/>
              <a:ea typeface="微软雅黑" panose="020B0503020204020204" pitchFamily="34" charset="-122"/>
            </a:endParaRPr>
          </a:p>
          <a:p>
            <a:pPr marL="342900" indent="-342900" algn="just">
              <a:lnSpc>
                <a:spcPct val="120000"/>
              </a:lnSpc>
              <a:spcAft>
                <a:spcPts val="600"/>
              </a:spcAft>
              <a:buFont typeface="+mj-ea"/>
              <a:buAutoNum type="circleNumDbPlain"/>
            </a:pPr>
            <a:r>
              <a:rPr lang="zh-CN" altLang="en-US" sz="1600" dirty="0" smtClean="0">
                <a:latin typeface="微软雅黑" panose="020B0503020204020204" pitchFamily="34" charset="-122"/>
                <a:ea typeface="微软雅黑" panose="020B0503020204020204" pitchFamily="34" charset="-122"/>
              </a:rPr>
              <a:t>碳</a:t>
            </a:r>
            <a:r>
              <a:rPr lang="zh-CN" altLang="en-US" sz="1600" dirty="0">
                <a:latin typeface="微软雅黑" panose="020B0503020204020204" pitchFamily="34" charset="-122"/>
                <a:ea typeface="微软雅黑" panose="020B0503020204020204" pitchFamily="34" charset="-122"/>
              </a:rPr>
              <a:t>达峰碳中和管理决策需要多项技术支撑，包括自然科学与软科学，碳中和同样需要</a:t>
            </a:r>
            <a:r>
              <a:rPr lang="zh-CN" altLang="en-US" sz="1600" b="1" dirty="0">
                <a:latin typeface="微软雅黑" panose="020B0503020204020204" pitchFamily="34" charset="-122"/>
                <a:ea typeface="微软雅黑" panose="020B0503020204020204" pitchFamily="34" charset="-122"/>
              </a:rPr>
              <a:t>管理学、经济学</a:t>
            </a:r>
            <a:r>
              <a:rPr lang="zh-CN" altLang="en-US" sz="1600" dirty="0">
                <a:latin typeface="微软雅黑" panose="020B0503020204020204" pitchFamily="34" charset="-122"/>
                <a:ea typeface="微软雅黑" panose="020B0503020204020204" pitchFamily="34" charset="-122"/>
              </a:rPr>
              <a:t>等学科发力；</a:t>
            </a:r>
            <a:endParaRPr lang="en-US" altLang="zh-CN" sz="1600" dirty="0">
              <a:latin typeface="微软雅黑" panose="020B0503020204020204" pitchFamily="34" charset="-122"/>
              <a:ea typeface="微软雅黑" panose="020B0503020204020204" pitchFamily="34" charset="-122"/>
            </a:endParaRPr>
          </a:p>
          <a:p>
            <a:pPr marL="342900" indent="-342900" algn="just">
              <a:lnSpc>
                <a:spcPct val="120000"/>
              </a:lnSpc>
              <a:spcAft>
                <a:spcPts val="600"/>
              </a:spcAft>
              <a:buFont typeface="+mj-ea"/>
              <a:buAutoNum type="circleNumDbPlain"/>
            </a:pPr>
            <a:r>
              <a:rPr lang="zh-CN" altLang="en-US" sz="1600" dirty="0" smtClean="0">
                <a:latin typeface="微软雅黑" panose="020B0503020204020204" pitchFamily="34" charset="-122"/>
                <a:ea typeface="微软雅黑" panose="020B0503020204020204" pitchFamily="34" charset="-122"/>
              </a:rPr>
              <a:t>绿色</a:t>
            </a:r>
            <a:r>
              <a:rPr lang="zh-CN" altLang="en-US" sz="1600" dirty="0">
                <a:latin typeface="微软雅黑" panose="020B0503020204020204" pitchFamily="34" charset="-122"/>
                <a:ea typeface="微软雅黑" panose="020B0503020204020204" pitchFamily="34" charset="-122"/>
              </a:rPr>
              <a:t>低碳科技处于起步阶段、研发周期较长、未形成成熟盈利模式等原因，相关企业需要更多的培育扶持政策，创造良好创新环境。</a:t>
            </a:r>
            <a:endParaRPr lang="en-US" altLang="zh-CN" sz="1600" dirty="0">
              <a:latin typeface="微软雅黑" panose="020B0503020204020204" pitchFamily="34" charset="-122"/>
              <a:ea typeface="微软雅黑" panose="020B0503020204020204" pitchFamily="34" charset="-122"/>
            </a:endParaRPr>
          </a:p>
        </p:txBody>
      </p:sp>
      <p:sp>
        <p:nvSpPr>
          <p:cNvPr id="10" name="圆角矩形 2">
            <a:extLst>
              <a:ext uri="{FF2B5EF4-FFF2-40B4-BE49-F238E27FC236}">
                <a16:creationId xmlns:a16="http://schemas.microsoft.com/office/drawing/2014/main" id="{F9F38590-D8C7-4388-9B69-129962549039}"/>
              </a:ext>
            </a:extLst>
          </p:cNvPr>
          <p:cNvSpPr/>
          <p:nvPr/>
        </p:nvSpPr>
        <p:spPr>
          <a:xfrm>
            <a:off x="228567" y="1067136"/>
            <a:ext cx="11875344" cy="3075324"/>
          </a:xfrm>
          <a:prstGeom prst="roundRect">
            <a:avLst>
              <a:gd name="adj" fmla="val 5910"/>
            </a:avLst>
          </a:prstGeom>
          <a:solidFill>
            <a:schemeClr val="bg1"/>
          </a:solidFill>
          <a:ln>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marL="342900" indent="-342900" algn="just">
              <a:spcAft>
                <a:spcPts val="600"/>
              </a:spcAft>
              <a:buFont typeface="+mj-lt"/>
              <a:buAutoNum type="arabicPeriod" startAt="6"/>
              <a:defRPr/>
            </a:pPr>
            <a:r>
              <a:rPr lang="zh-CN" altLang="en-US" sz="1600" b="1" dirty="0">
                <a:solidFill>
                  <a:srgbClr val="1F4E79"/>
                </a:solidFill>
                <a:latin typeface="微软雅黑" panose="020B0503020204020204" pitchFamily="34" charset="-122"/>
                <a:ea typeface="微软雅黑" panose="020B0503020204020204" pitchFamily="34" charset="-122"/>
              </a:rPr>
              <a:t>低碳零碳技术示范行动。</a:t>
            </a:r>
            <a:r>
              <a:rPr lang="zh-CN" altLang="en-US" sz="1600" dirty="0">
                <a:solidFill>
                  <a:srgbClr val="1F4E79"/>
                </a:solidFill>
                <a:latin typeface="微软雅黑" panose="020B0503020204020204" pitchFamily="34" charset="-122"/>
                <a:ea typeface="微软雅黑" panose="020B0503020204020204" pitchFamily="34" charset="-122"/>
              </a:rPr>
              <a:t>到</a:t>
            </a:r>
            <a:r>
              <a:rPr lang="en-US" altLang="zh-CN" sz="1600" dirty="0">
                <a:solidFill>
                  <a:srgbClr val="1F4E79"/>
                </a:solidFill>
                <a:latin typeface="微软雅黑" panose="020B0503020204020204" pitchFamily="34" charset="-122"/>
                <a:ea typeface="微软雅黑" panose="020B0503020204020204" pitchFamily="34" charset="-122"/>
              </a:rPr>
              <a:t>2025</a:t>
            </a:r>
            <a:r>
              <a:rPr lang="zh-CN" altLang="en-US" sz="1600" dirty="0">
                <a:solidFill>
                  <a:srgbClr val="1F4E79"/>
                </a:solidFill>
                <a:latin typeface="微软雅黑" panose="020B0503020204020204" pitchFamily="34" charset="-122"/>
                <a:ea typeface="微软雅黑" panose="020B0503020204020204" pitchFamily="34" charset="-122"/>
              </a:rPr>
              <a:t>年建成</a:t>
            </a:r>
            <a:r>
              <a:rPr lang="en-US" altLang="zh-CN" sz="1600" dirty="0">
                <a:solidFill>
                  <a:srgbClr val="1F4E79"/>
                </a:solidFill>
                <a:latin typeface="微软雅黑" panose="020B0503020204020204" pitchFamily="34" charset="-122"/>
                <a:ea typeface="微软雅黑" panose="020B0503020204020204" pitchFamily="34" charset="-122"/>
              </a:rPr>
              <a:t>50</a:t>
            </a:r>
            <a:r>
              <a:rPr lang="zh-CN" altLang="en-US" sz="1600" dirty="0">
                <a:solidFill>
                  <a:srgbClr val="1F4E79"/>
                </a:solidFill>
                <a:latin typeface="微软雅黑" panose="020B0503020204020204" pitchFamily="34" charset="-122"/>
                <a:ea typeface="微软雅黑" panose="020B0503020204020204" pitchFamily="34" charset="-122"/>
              </a:rPr>
              <a:t>个重大低碳技术应用示范项目。行动包括：低碳技术集成示范工程、国家低碳技术创新综合示范区、低碳技术转移中心、低碳技术成果转化推广目录、</a:t>
            </a:r>
            <a:r>
              <a:rPr lang="zh-CN" altLang="en-US" sz="1600" b="1" u="sng" dirty="0">
                <a:solidFill>
                  <a:srgbClr val="1F4E79"/>
                </a:solidFill>
                <a:latin typeface="微软雅黑" panose="020B0503020204020204" pitchFamily="34" charset="-122"/>
                <a:ea typeface="微软雅黑" panose="020B0503020204020204" pitchFamily="34" charset="-122"/>
              </a:rPr>
              <a:t>低碳技术标准</a:t>
            </a:r>
            <a:r>
              <a:rPr lang="zh-CN" altLang="en-US" sz="1600" dirty="0">
                <a:solidFill>
                  <a:srgbClr val="1F4E79"/>
                </a:solidFill>
                <a:latin typeface="微软雅黑" panose="020B0503020204020204" pitchFamily="34" charset="-122"/>
                <a:ea typeface="微软雅黑" panose="020B0503020204020204" pitchFamily="34" charset="-122"/>
              </a:rPr>
              <a:t>；</a:t>
            </a:r>
          </a:p>
          <a:p>
            <a:pPr marL="342900" indent="-342900" algn="just">
              <a:spcAft>
                <a:spcPts val="600"/>
              </a:spcAft>
              <a:buFont typeface="+mj-lt"/>
              <a:buAutoNum type="arabicPeriod" startAt="6"/>
              <a:defRPr/>
            </a:pPr>
            <a:r>
              <a:rPr lang="zh-CN" altLang="en-US" sz="1600" b="1" dirty="0">
                <a:solidFill>
                  <a:srgbClr val="1F4E79"/>
                </a:solidFill>
                <a:latin typeface="微软雅黑" panose="020B0503020204020204" pitchFamily="34" charset="-122"/>
                <a:ea typeface="微软雅黑" panose="020B0503020204020204" pitchFamily="34" charset="-122"/>
              </a:rPr>
              <a:t>碳达峰碳中和管理决策支撑行动。</a:t>
            </a:r>
            <a:r>
              <a:rPr lang="zh-CN" altLang="en-US" sz="1600" dirty="0">
                <a:solidFill>
                  <a:srgbClr val="1F4E79"/>
                </a:solidFill>
                <a:latin typeface="微软雅黑" panose="020B0503020204020204" pitchFamily="34" charset="-122"/>
                <a:ea typeface="微软雅黑" panose="020B0503020204020204" pitchFamily="34" charset="-122"/>
              </a:rPr>
              <a:t>管理决策支撑技术体系包括：技术发展路线图、</a:t>
            </a:r>
            <a:r>
              <a:rPr lang="en-US" altLang="zh-CN" sz="1600" b="1" u="sng" dirty="0">
                <a:solidFill>
                  <a:srgbClr val="1F4E79"/>
                </a:solidFill>
                <a:latin typeface="微软雅黑" panose="020B0503020204020204" pitchFamily="34" charset="-122"/>
                <a:ea typeface="微软雅黑" panose="020B0503020204020204" pitchFamily="34" charset="-122"/>
              </a:rPr>
              <a:t>CO2</a:t>
            </a:r>
            <a:r>
              <a:rPr lang="zh-CN" altLang="en-US" sz="1600" b="1" u="sng" dirty="0">
                <a:solidFill>
                  <a:srgbClr val="1F4E79"/>
                </a:solidFill>
                <a:latin typeface="微软雅黑" panose="020B0503020204020204" pitchFamily="34" charset="-122"/>
                <a:ea typeface="微软雅黑" panose="020B0503020204020204" pitchFamily="34" charset="-122"/>
              </a:rPr>
              <a:t>排放核算技术</a:t>
            </a:r>
            <a:r>
              <a:rPr lang="zh-CN" altLang="en-US" sz="1600" dirty="0">
                <a:solidFill>
                  <a:srgbClr val="1F4E79"/>
                </a:solidFill>
                <a:latin typeface="微软雅黑" panose="020B0503020204020204" pitchFamily="34" charset="-122"/>
                <a:ea typeface="微软雅黑" panose="020B0503020204020204" pitchFamily="34" charset="-122"/>
              </a:rPr>
              <a:t>、</a:t>
            </a:r>
            <a:r>
              <a:rPr lang="en-US" altLang="zh-CN" sz="1600" b="1" u="sng" dirty="0">
                <a:solidFill>
                  <a:srgbClr val="1F4E79"/>
                </a:solidFill>
                <a:latin typeface="微软雅黑" panose="020B0503020204020204" pitchFamily="34" charset="-122"/>
                <a:ea typeface="微软雅黑" panose="020B0503020204020204" pitchFamily="34" charset="-122"/>
              </a:rPr>
              <a:t>CO2</a:t>
            </a:r>
            <a:r>
              <a:rPr lang="zh-CN" altLang="en-US" sz="1600" b="1" u="sng" dirty="0">
                <a:solidFill>
                  <a:srgbClr val="1F4E79"/>
                </a:solidFill>
                <a:latin typeface="微软雅黑" panose="020B0503020204020204" pitchFamily="34" charset="-122"/>
                <a:ea typeface="微软雅黑" panose="020B0503020204020204" pitchFamily="34" charset="-122"/>
              </a:rPr>
              <a:t>排放监测系统</a:t>
            </a:r>
            <a:r>
              <a:rPr lang="zh-CN" altLang="en-US" sz="1600" dirty="0">
                <a:solidFill>
                  <a:srgbClr val="1F4E79"/>
                </a:solidFill>
                <a:latin typeface="微软雅黑" panose="020B0503020204020204" pitchFamily="34" charset="-122"/>
                <a:ea typeface="微软雅黑" panose="020B0503020204020204" pitchFamily="34" charset="-122"/>
              </a:rPr>
              <a:t>、低碳发展</a:t>
            </a:r>
            <a:r>
              <a:rPr lang="zh-CN" altLang="en-US" sz="1600" b="1" u="sng" dirty="0">
                <a:solidFill>
                  <a:srgbClr val="1F4E79"/>
                </a:solidFill>
                <a:latin typeface="微软雅黑" panose="020B0503020204020204" pitchFamily="34" charset="-122"/>
                <a:ea typeface="微软雅黑" panose="020B0503020204020204" pitchFamily="34" charset="-122"/>
              </a:rPr>
              <a:t>综合决策系统</a:t>
            </a:r>
            <a:r>
              <a:rPr lang="zh-CN" altLang="en-US" sz="1600" dirty="0">
                <a:solidFill>
                  <a:srgbClr val="1F4E79"/>
                </a:solidFill>
                <a:latin typeface="微软雅黑" panose="020B0503020204020204" pitchFamily="34" charset="-122"/>
                <a:ea typeface="微软雅黑" panose="020B0503020204020204" pitchFamily="34" charset="-122"/>
              </a:rPr>
              <a:t>、国家低碳</a:t>
            </a:r>
            <a:r>
              <a:rPr lang="zh-CN" altLang="en-US" sz="1600" b="1" u="sng" dirty="0">
                <a:solidFill>
                  <a:srgbClr val="1F4E79"/>
                </a:solidFill>
                <a:latin typeface="微软雅黑" panose="020B0503020204020204" pitchFamily="34" charset="-122"/>
                <a:ea typeface="微软雅黑" panose="020B0503020204020204" pitchFamily="34" charset="-122"/>
              </a:rPr>
              <a:t>发展评估报告</a:t>
            </a:r>
            <a:r>
              <a:rPr lang="zh-CN" altLang="en-US" sz="1600" dirty="0">
                <a:solidFill>
                  <a:srgbClr val="1F4E79"/>
                </a:solidFill>
                <a:latin typeface="微软雅黑" panose="020B0503020204020204" pitchFamily="34" charset="-122"/>
                <a:ea typeface="微软雅黑" panose="020B0503020204020204" pitchFamily="34" charset="-122"/>
              </a:rPr>
              <a:t>；</a:t>
            </a:r>
          </a:p>
          <a:p>
            <a:pPr marL="342900" indent="-342900" algn="just">
              <a:spcAft>
                <a:spcPts val="600"/>
              </a:spcAft>
              <a:buFont typeface="+mj-lt"/>
              <a:buAutoNum type="arabicPeriod" startAt="6"/>
              <a:defRPr/>
            </a:pPr>
            <a:r>
              <a:rPr lang="zh-CN" altLang="en-US" sz="1600" b="1" dirty="0">
                <a:solidFill>
                  <a:srgbClr val="1F4E79"/>
                </a:solidFill>
                <a:latin typeface="微软雅黑" panose="020B0503020204020204" pitchFamily="34" charset="-122"/>
                <a:ea typeface="微软雅黑" panose="020B0503020204020204" pitchFamily="34" charset="-122"/>
              </a:rPr>
              <a:t>碳达峰碳中和创新项目、基地、人才协同增效行动</a:t>
            </a:r>
            <a:r>
              <a:rPr lang="zh-CN" altLang="en-US" sz="1600" b="1" dirty="0" smtClean="0">
                <a:solidFill>
                  <a:srgbClr val="1F4E79"/>
                </a:solidFill>
                <a:latin typeface="微软雅黑" panose="020B0503020204020204" pitchFamily="34" charset="-122"/>
                <a:ea typeface="微软雅黑" panose="020B0503020204020204" pitchFamily="34" charset="-122"/>
              </a:rPr>
              <a:t>。</a:t>
            </a:r>
            <a:r>
              <a:rPr lang="zh-CN" altLang="en-US" sz="1600" dirty="0" smtClean="0">
                <a:solidFill>
                  <a:srgbClr val="1F4E79"/>
                </a:solidFill>
                <a:latin typeface="微软雅黑" panose="020B0503020204020204" pitchFamily="34" charset="-122"/>
                <a:ea typeface="微软雅黑" panose="020B0503020204020204" pitchFamily="34" charset="-122"/>
              </a:rPr>
              <a:t>推动</a:t>
            </a:r>
            <a:r>
              <a:rPr lang="zh-CN" altLang="en-US" sz="1600" dirty="0">
                <a:solidFill>
                  <a:srgbClr val="1F4E79"/>
                </a:solidFill>
                <a:latin typeface="微软雅黑" panose="020B0503020204020204" pitchFamily="34" charset="-122"/>
                <a:ea typeface="微软雅黑" panose="020B0503020204020204" pitchFamily="34" charset="-122"/>
              </a:rPr>
              <a:t>国家绿色低碳创新基地建设和人才培养，加强项目、基地、人才协同，推动组建碳达峰碳中和产教融合发展联盟，推进低碳技术开源体系建设，提升创新驱动合力和创新体系整体</a:t>
            </a:r>
            <a:r>
              <a:rPr lang="zh-CN" altLang="en-US" sz="1600" dirty="0" smtClean="0">
                <a:solidFill>
                  <a:srgbClr val="1F4E79"/>
                </a:solidFill>
                <a:latin typeface="微软雅黑" panose="020B0503020204020204" pitchFamily="34" charset="-122"/>
                <a:ea typeface="微软雅黑" panose="020B0503020204020204" pitchFamily="34" charset="-122"/>
              </a:rPr>
              <a:t>效能；</a:t>
            </a:r>
            <a:endParaRPr lang="zh-CN" altLang="en-US" sz="1600" dirty="0">
              <a:solidFill>
                <a:srgbClr val="1F4E79"/>
              </a:solidFill>
              <a:latin typeface="微软雅黑" panose="020B0503020204020204" pitchFamily="34" charset="-122"/>
              <a:ea typeface="微软雅黑" panose="020B0503020204020204" pitchFamily="34" charset="-122"/>
            </a:endParaRPr>
          </a:p>
          <a:p>
            <a:pPr marL="342900" indent="-342900" algn="just">
              <a:spcAft>
                <a:spcPts val="600"/>
              </a:spcAft>
              <a:buFont typeface="+mj-lt"/>
              <a:buAutoNum type="arabicPeriod" startAt="6"/>
              <a:defRPr/>
            </a:pPr>
            <a:r>
              <a:rPr lang="zh-CN" altLang="en-US" sz="1600" b="1" dirty="0">
                <a:solidFill>
                  <a:srgbClr val="1F4E79"/>
                </a:solidFill>
                <a:latin typeface="微软雅黑" panose="020B0503020204020204" pitchFamily="34" charset="-122"/>
                <a:ea typeface="微软雅黑" panose="020B0503020204020204" pitchFamily="34" charset="-122"/>
              </a:rPr>
              <a:t>绿色低碳科技企业培育与服务行动。</a:t>
            </a:r>
            <a:r>
              <a:rPr lang="zh-CN" altLang="en-US" sz="1600" dirty="0">
                <a:solidFill>
                  <a:srgbClr val="1F4E79"/>
                </a:solidFill>
                <a:latin typeface="微软雅黑" panose="020B0503020204020204" pitchFamily="34" charset="-122"/>
                <a:ea typeface="微软雅黑" panose="020B0503020204020204" pitchFamily="34" charset="-122"/>
              </a:rPr>
              <a:t>到</a:t>
            </a:r>
            <a:r>
              <a:rPr lang="en-US" altLang="zh-CN" sz="1600" dirty="0">
                <a:solidFill>
                  <a:srgbClr val="1F4E79"/>
                </a:solidFill>
                <a:latin typeface="微软雅黑" panose="020B0503020204020204" pitchFamily="34" charset="-122"/>
                <a:ea typeface="微软雅黑" panose="020B0503020204020204" pitchFamily="34" charset="-122"/>
              </a:rPr>
              <a:t>2025</a:t>
            </a:r>
            <a:r>
              <a:rPr lang="zh-CN" altLang="en-US" sz="1600" dirty="0">
                <a:solidFill>
                  <a:srgbClr val="1F4E79"/>
                </a:solidFill>
                <a:latin typeface="微软雅黑" panose="020B0503020204020204" pitchFamily="34" charset="-122"/>
                <a:ea typeface="微软雅黑" panose="020B0503020204020204" pitchFamily="34" charset="-122"/>
              </a:rPr>
              <a:t>年，遴选、支持</a:t>
            </a:r>
            <a:r>
              <a:rPr lang="en-US" altLang="zh-CN" sz="1600" b="1" u="sng" dirty="0">
                <a:solidFill>
                  <a:srgbClr val="1F4E79"/>
                </a:solidFill>
                <a:latin typeface="微软雅黑" panose="020B0503020204020204" pitchFamily="34" charset="-122"/>
                <a:ea typeface="微软雅黑" panose="020B0503020204020204" pitchFamily="34" charset="-122"/>
              </a:rPr>
              <a:t>500</a:t>
            </a:r>
            <a:r>
              <a:rPr lang="zh-CN" altLang="en-US" sz="1600" b="1" u="sng" dirty="0">
                <a:solidFill>
                  <a:srgbClr val="1F4E79"/>
                </a:solidFill>
                <a:latin typeface="微软雅黑" panose="020B0503020204020204" pitchFamily="34" charset="-122"/>
                <a:ea typeface="微软雅黑" panose="020B0503020204020204" pitchFamily="34" charset="-122"/>
              </a:rPr>
              <a:t>家</a:t>
            </a:r>
            <a:r>
              <a:rPr lang="zh-CN" altLang="en-US" sz="1600" dirty="0">
                <a:solidFill>
                  <a:srgbClr val="1F4E79"/>
                </a:solidFill>
                <a:latin typeface="微软雅黑" panose="020B0503020204020204" pitchFamily="34" charset="-122"/>
                <a:ea typeface="微软雅黑" panose="020B0503020204020204" pitchFamily="34" charset="-122"/>
              </a:rPr>
              <a:t>左右低碳科技创新企业，培育</a:t>
            </a:r>
            <a:r>
              <a:rPr lang="en-US" altLang="zh-CN" sz="1600" b="1" u="sng" dirty="0">
                <a:solidFill>
                  <a:srgbClr val="1F4E79"/>
                </a:solidFill>
                <a:latin typeface="微软雅黑" panose="020B0503020204020204" pitchFamily="34" charset="-122"/>
                <a:ea typeface="微软雅黑" panose="020B0503020204020204" pitchFamily="34" charset="-122"/>
              </a:rPr>
              <a:t>10</a:t>
            </a:r>
            <a:r>
              <a:rPr lang="zh-CN" altLang="en-US" sz="1600" b="1" u="sng" dirty="0">
                <a:solidFill>
                  <a:srgbClr val="1F4E79"/>
                </a:solidFill>
                <a:latin typeface="微软雅黑" panose="020B0503020204020204" pitchFamily="34" charset="-122"/>
                <a:ea typeface="微软雅黑" panose="020B0503020204020204" pitchFamily="34" charset="-122"/>
              </a:rPr>
              <a:t>家</a:t>
            </a:r>
            <a:r>
              <a:rPr lang="zh-CN" altLang="en-US" sz="1600" dirty="0">
                <a:solidFill>
                  <a:srgbClr val="1F4E79"/>
                </a:solidFill>
                <a:latin typeface="微软雅黑" panose="020B0503020204020204" pitchFamily="34" charset="-122"/>
                <a:ea typeface="微软雅黑" panose="020B0503020204020204" pitchFamily="34" charset="-122"/>
              </a:rPr>
              <a:t>低碳科技领军企业。培育行动包括：绿色低碳科技企业孵化平台、遴选发布绿色低碳科技企业、培育绿色低碳科技领军企业、绿色低碳企业专业赛事、绿色低碳科技金融、低碳技术知识产权服务、低碳技术验证服务平台；</a:t>
            </a:r>
          </a:p>
          <a:p>
            <a:pPr marL="342900" indent="-342900" algn="just">
              <a:spcAft>
                <a:spcPts val="600"/>
              </a:spcAft>
              <a:buFont typeface="+mj-lt"/>
              <a:buAutoNum type="arabicPeriod" startAt="6"/>
              <a:defRPr/>
            </a:pPr>
            <a:r>
              <a:rPr lang="zh-CN" altLang="en-US" sz="1600" b="1" dirty="0">
                <a:solidFill>
                  <a:srgbClr val="1F4E79"/>
                </a:solidFill>
                <a:latin typeface="微软雅黑" panose="020B0503020204020204" pitchFamily="34" charset="-122"/>
                <a:ea typeface="微软雅黑" panose="020B0503020204020204" pitchFamily="34" charset="-122"/>
              </a:rPr>
              <a:t>碳达峰碳中和科技创新国际合作行动。</a:t>
            </a:r>
            <a:r>
              <a:rPr lang="zh-CN" altLang="en-US" sz="1600" dirty="0">
                <a:solidFill>
                  <a:srgbClr val="1F4E79"/>
                </a:solidFill>
                <a:latin typeface="微软雅黑" panose="020B0503020204020204" pitchFamily="34" charset="-122"/>
                <a:ea typeface="微软雅黑" panose="020B0503020204020204" pitchFamily="34" charset="-122"/>
              </a:rPr>
              <a:t>合作行动包括：多双边碳中和科技创新合作、绿色低碳创新国际组织、低碳技术国际转移平台、碳中和科技创新国际论坛、碳中和主题国际科技合作项目。</a:t>
            </a:r>
          </a:p>
        </p:txBody>
      </p:sp>
      <p:sp>
        <p:nvSpPr>
          <p:cNvPr id="12" name="矩形 11">
            <a:extLst>
              <a:ext uri="{FF2B5EF4-FFF2-40B4-BE49-F238E27FC236}">
                <a16:creationId xmlns:a16="http://schemas.microsoft.com/office/drawing/2014/main" id="{613903E9-A336-4E9A-94C2-C157C3EA3DDF}"/>
              </a:ext>
            </a:extLst>
          </p:cNvPr>
          <p:cNvSpPr/>
          <p:nvPr/>
        </p:nvSpPr>
        <p:spPr>
          <a:xfrm>
            <a:off x="3433944" y="613742"/>
            <a:ext cx="8914620" cy="369332"/>
          </a:xfrm>
          <a:prstGeom prst="rect">
            <a:avLst/>
          </a:prstGeom>
        </p:spPr>
        <p:txBody>
          <a:bodyPr wrap="none">
            <a:spAutoFit/>
          </a:bodyPr>
          <a:lstStyle/>
          <a:p>
            <a:r>
              <a:rPr lang="en-US" altLang="zh-CN" b="1" kern="0" dirty="0">
                <a:solidFill>
                  <a:srgbClr val="1F4E79"/>
                </a:solidFill>
                <a:latin typeface="微软雅黑" panose="020B0503020204020204" pitchFamily="34" charset="-122"/>
                <a:ea typeface="微软雅黑" panose="020B0503020204020204" pitchFamily="34" charset="-122"/>
              </a:rPr>
              <a:t>——“1+N”</a:t>
            </a:r>
            <a:r>
              <a:rPr lang="zh-CN" altLang="en-US" b="1" kern="0" dirty="0">
                <a:solidFill>
                  <a:srgbClr val="1F4E79"/>
                </a:solidFill>
                <a:latin typeface="微软雅黑" panose="020B0503020204020204" pitchFamily="34" charset="-122"/>
                <a:ea typeface="微软雅黑" panose="020B0503020204020204" pitchFamily="34" charset="-122"/>
              </a:rPr>
              <a:t>中的“</a:t>
            </a:r>
            <a:r>
              <a:rPr lang="en-US" altLang="zh-CN" b="1" kern="0" dirty="0">
                <a:solidFill>
                  <a:srgbClr val="1F4E79"/>
                </a:solidFill>
                <a:latin typeface="微软雅黑" panose="020B0503020204020204" pitchFamily="34" charset="-122"/>
                <a:ea typeface="微软雅黑" panose="020B0503020204020204" pitchFamily="34" charset="-122"/>
              </a:rPr>
              <a:t>N</a:t>
            </a:r>
            <a:r>
              <a:rPr lang="zh-CN" altLang="en-US" b="1" kern="0" dirty="0">
                <a:solidFill>
                  <a:srgbClr val="1F4E79"/>
                </a:solidFill>
                <a:latin typeface="微软雅黑" panose="020B0503020204020204" pitchFamily="34" charset="-122"/>
                <a:ea typeface="微软雅黑" panose="020B0503020204020204" pitchFamily="34" charset="-122"/>
              </a:rPr>
              <a:t>”，发挥</a:t>
            </a:r>
            <a:r>
              <a:rPr lang="zh-CN" altLang="en-US" b="1" kern="0" dirty="0">
                <a:solidFill>
                  <a:srgbClr val="FF0000"/>
                </a:solidFill>
                <a:latin typeface="微软雅黑" panose="020B0503020204020204" pitchFamily="34" charset="-122"/>
                <a:ea typeface="微软雅黑" panose="020B0503020204020204" pitchFamily="34" charset="-122"/>
              </a:rPr>
              <a:t>科技创新</a:t>
            </a:r>
            <a:r>
              <a:rPr lang="zh-CN" altLang="en-US" b="1" kern="0" dirty="0">
                <a:solidFill>
                  <a:srgbClr val="1F4E79"/>
                </a:solidFill>
                <a:latin typeface="微软雅黑" panose="020B0503020204020204" pitchFamily="34" charset="-122"/>
                <a:ea typeface="微软雅黑" panose="020B0503020204020204" pitchFamily="34" charset="-122"/>
              </a:rPr>
              <a:t>对实现碳达峰碳中和目标的支撑和引领作用</a:t>
            </a:r>
            <a:endParaRPr lang="zh-CN" altLang="en-US" dirty="0"/>
          </a:p>
        </p:txBody>
      </p:sp>
      <p:sp>
        <p:nvSpPr>
          <p:cNvPr id="14" name="矩形 13">
            <a:extLst>
              <a:ext uri="{FF2B5EF4-FFF2-40B4-BE49-F238E27FC236}">
                <a16:creationId xmlns:a16="http://schemas.microsoft.com/office/drawing/2014/main" id="{B2977B0D-089C-48B2-AEE6-8E8F8679412D}"/>
              </a:ext>
            </a:extLst>
          </p:cNvPr>
          <p:cNvSpPr/>
          <p:nvPr/>
        </p:nvSpPr>
        <p:spPr>
          <a:xfrm>
            <a:off x="266699" y="597437"/>
            <a:ext cx="2991406" cy="369332"/>
          </a:xfrm>
          <a:prstGeom prst="rect">
            <a:avLst/>
          </a:prstGeom>
          <a:solidFill>
            <a:srgbClr val="1F4E79"/>
          </a:solidFill>
        </p:spPr>
        <p:txBody>
          <a:bodyPr wrap="square">
            <a:spAutoFit/>
          </a:bodyPr>
          <a:lstStyle/>
          <a:p>
            <a:pPr lvl="0" algn="ctr">
              <a:spcBef>
                <a:spcPct val="20000"/>
              </a:spcBef>
              <a:defRPr/>
            </a:pPr>
            <a:r>
              <a:rPr lang="zh-CN" altLang="en-US" b="1" dirty="0">
                <a:solidFill>
                  <a:schemeClr val="bg1"/>
                </a:solidFill>
                <a:latin typeface="微软雅黑" panose="020B0503020204020204" pitchFamily="34" charset="-122"/>
                <a:ea typeface="微软雅黑" panose="020B0503020204020204" pitchFamily="34" charset="-122"/>
              </a:rPr>
              <a:t>十</a:t>
            </a:r>
            <a:r>
              <a:rPr lang="zh-CN" altLang="en-US" b="1" dirty="0" smtClean="0">
                <a:solidFill>
                  <a:schemeClr val="bg1"/>
                </a:solidFill>
                <a:latin typeface="微软雅黑" panose="020B0503020204020204" pitchFamily="34" charset="-122"/>
                <a:ea typeface="微软雅黑" panose="020B0503020204020204" pitchFamily="34" charset="-122"/>
              </a:rPr>
              <a:t>大领域科技攻关研发方案</a:t>
            </a:r>
            <a:endParaRPr lang="zh-CN" altLang="en-US" sz="3600" b="1" kern="0"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52F4C0FE-0365-4F71-89E6-663973308F72}"/>
              </a:ext>
            </a:extLst>
          </p:cNvPr>
          <p:cNvSpPr/>
          <p:nvPr/>
        </p:nvSpPr>
        <p:spPr>
          <a:xfrm>
            <a:off x="7068474" y="133836"/>
            <a:ext cx="1819729" cy="369332"/>
          </a:xfrm>
          <a:prstGeom prst="rect">
            <a:avLst/>
          </a:prstGeom>
          <a:ln w="31750">
            <a:solidFill>
              <a:srgbClr val="1F4E79"/>
            </a:solidFill>
            <a:miter lim="800000"/>
          </a:ln>
        </p:spPr>
        <p:txBody>
          <a:bodyPr wrap="none">
            <a:spAutoFit/>
          </a:bodyPr>
          <a:lstStyle/>
          <a:p>
            <a:r>
              <a:rPr lang="en-US" altLang="zh-CN" kern="0" dirty="0" smtClean="0">
                <a:latin typeface="微软雅黑" panose="020B0503020204020204" pitchFamily="34" charset="-122"/>
                <a:ea typeface="微软雅黑" panose="020B0503020204020204" pitchFamily="34" charset="-122"/>
              </a:rPr>
              <a:t>2022</a:t>
            </a:r>
            <a:r>
              <a:rPr lang="zh-CN" altLang="en-US" kern="0" dirty="0" smtClean="0">
                <a:latin typeface="微软雅黑" panose="020B0503020204020204" pitchFamily="34" charset="-122"/>
                <a:ea typeface="微软雅黑" panose="020B0503020204020204" pitchFamily="34" charset="-122"/>
              </a:rPr>
              <a:t>年</a:t>
            </a:r>
            <a:r>
              <a:rPr lang="en-US" altLang="zh-CN" kern="0" dirty="0" smtClean="0">
                <a:latin typeface="微软雅黑" panose="020B0503020204020204" pitchFamily="34" charset="-122"/>
                <a:ea typeface="微软雅黑" panose="020B0503020204020204" pitchFamily="34" charset="-122"/>
              </a:rPr>
              <a:t>6</a:t>
            </a:r>
            <a:r>
              <a:rPr lang="zh-CN" altLang="en-US" kern="0" dirty="0" smtClean="0">
                <a:latin typeface="微软雅黑" panose="020B0503020204020204" pitchFamily="34" charset="-122"/>
                <a:ea typeface="微软雅黑" panose="020B0503020204020204" pitchFamily="34" charset="-122"/>
              </a:rPr>
              <a:t>月</a:t>
            </a:r>
            <a:r>
              <a:rPr lang="en-US" altLang="zh-CN" kern="0" dirty="0" smtClean="0">
                <a:latin typeface="微软雅黑" panose="020B0503020204020204" pitchFamily="34" charset="-122"/>
                <a:ea typeface="微软雅黑" panose="020B0503020204020204" pitchFamily="34" charset="-122"/>
              </a:rPr>
              <a:t>24</a:t>
            </a:r>
            <a:r>
              <a:rPr lang="zh-CN" altLang="en-US" kern="0" dirty="0" smtClean="0">
                <a:latin typeface="微软雅黑" panose="020B0503020204020204" pitchFamily="34" charset="-122"/>
                <a:ea typeface="微软雅黑" panose="020B0503020204020204" pitchFamily="34" charset="-122"/>
              </a:rPr>
              <a:t>日</a:t>
            </a:r>
            <a:endParaRPr lang="zh-CN" altLang="en-US" dirty="0"/>
          </a:p>
        </p:txBody>
      </p:sp>
    </p:spTree>
    <p:extLst>
      <p:ext uri="{BB962C8B-B14F-4D97-AF65-F5344CB8AC3E}">
        <p14:creationId xmlns:p14="http://schemas.microsoft.com/office/powerpoint/2010/main" val="1934377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3">
            <a:extLst>
              <a:ext uri="{FF2B5EF4-FFF2-40B4-BE49-F238E27FC236}">
                <a16:creationId xmlns:a16="http://schemas.microsoft.com/office/drawing/2014/main" id="{618DFE7E-72C5-4C8E-9CBC-1F1F778A149F}"/>
              </a:ext>
            </a:extLst>
          </p:cNvPr>
          <p:cNvSpPr>
            <a:spLocks noChangeArrowheads="1"/>
          </p:cNvSpPr>
          <p:nvPr/>
        </p:nvSpPr>
        <p:spPr bwMode="auto">
          <a:xfrm>
            <a:off x="559163" y="1653391"/>
            <a:ext cx="2645684" cy="354726"/>
          </a:xfrm>
          <a:prstGeom prst="rect">
            <a:avLst/>
          </a:prstGeom>
          <a:solidFill>
            <a:schemeClr val="accent5">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eaLnBrk="1" hangingPunct="1">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碳排放与宏观经济数据</a:t>
            </a:r>
          </a:p>
        </p:txBody>
      </p:sp>
      <p:sp>
        <p:nvSpPr>
          <p:cNvPr id="26" name="Rectangle 13">
            <a:extLst>
              <a:ext uri="{FF2B5EF4-FFF2-40B4-BE49-F238E27FC236}">
                <a16:creationId xmlns:a16="http://schemas.microsoft.com/office/drawing/2014/main" id="{EC6C5F1A-A5DC-431F-BF01-31CC77B690CD}"/>
              </a:ext>
            </a:extLst>
          </p:cNvPr>
          <p:cNvSpPr>
            <a:spLocks noChangeArrowheads="1"/>
          </p:cNvSpPr>
          <p:nvPr/>
        </p:nvSpPr>
        <p:spPr bwMode="auto">
          <a:xfrm>
            <a:off x="3750146" y="1653391"/>
            <a:ext cx="2645684" cy="354727"/>
          </a:xfrm>
          <a:prstGeom prst="rect">
            <a:avLst/>
          </a:prstGeom>
          <a:solidFill>
            <a:schemeClr val="accent5">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eaLnBrk="1" hangingPunct="1">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对数平均迪式分解法</a:t>
            </a:r>
            <a:r>
              <a:rPr lang="en-US" altLang="zh-CN" sz="1600" b="1" kern="100" dirty="0">
                <a:latin typeface="微软雅黑" panose="020B0503020204020204" pitchFamily="34" charset="-122"/>
                <a:ea typeface="微软雅黑" panose="020B0503020204020204" pitchFamily="34" charset="-122"/>
              </a:rPr>
              <a:t>LMDI</a:t>
            </a:r>
            <a:endParaRPr lang="zh-CN" altLang="en-US" sz="1600" b="1" kern="100" dirty="0">
              <a:latin typeface="微软雅黑" panose="020B0503020204020204" pitchFamily="34" charset="-122"/>
              <a:ea typeface="微软雅黑" panose="020B0503020204020204" pitchFamily="34" charset="-122"/>
            </a:endParaRPr>
          </a:p>
        </p:txBody>
      </p:sp>
      <p:sp>
        <p:nvSpPr>
          <p:cNvPr id="27" name="下箭头 1">
            <a:extLst>
              <a:ext uri="{FF2B5EF4-FFF2-40B4-BE49-F238E27FC236}">
                <a16:creationId xmlns:a16="http://schemas.microsoft.com/office/drawing/2014/main" id="{0D8EA0A6-76B7-487C-957A-D6DCB05C84C6}"/>
              </a:ext>
            </a:extLst>
          </p:cNvPr>
          <p:cNvSpPr/>
          <p:nvPr/>
        </p:nvSpPr>
        <p:spPr>
          <a:xfrm rot="16200000">
            <a:off x="3308859" y="1635361"/>
            <a:ext cx="258420" cy="448971"/>
          </a:xfrm>
          <a:prstGeom prst="downArrow">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001E9977-8146-45C7-9244-9658A1B6CBFA}"/>
                  </a:ext>
                </a:extLst>
              </p:cNvPr>
              <p:cNvSpPr/>
              <p:nvPr/>
            </p:nvSpPr>
            <p:spPr>
              <a:xfrm>
                <a:off x="559163" y="2005626"/>
                <a:ext cx="6096000" cy="149938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𝐶</m:t>
                      </m:r>
                      <m:r>
                        <a:rPr lang="zh-CN" altLang="en-US" i="0">
                          <a:latin typeface="Cambria Math" panose="02040503050406030204" pitchFamily="18" charset="0"/>
                        </a:rPr>
                        <m:t>=</m:t>
                      </m:r>
                      <m:nary>
                        <m:naryPr>
                          <m:chr m:val="∑"/>
                          <m:limLoc m:val="undOvr"/>
                          <m:supHide m:val="on"/>
                          <m:ctrlPr>
                            <a:rPr lang="zh-CN" altLang="en-US" i="1">
                              <a:latin typeface="Cambria Math" panose="02040503050406030204" pitchFamily="18" charset="0"/>
                            </a:rPr>
                          </m:ctrlPr>
                        </m:naryPr>
                        <m:sub>
                          <m:r>
                            <a:rPr lang="zh-CN" altLang="en-US" i="1">
                              <a:latin typeface="Cambria Math" panose="02040503050406030204" pitchFamily="18" charset="0"/>
                            </a:rPr>
                            <m:t>𝑖</m:t>
                          </m:r>
                        </m:sub>
                        <m:sup/>
                        <m:e>
                          <m:nary>
                            <m:naryPr>
                              <m:chr m:val="∑"/>
                              <m:limLoc m:val="undOvr"/>
                              <m:supHide m:val="on"/>
                              <m:ctrlPr>
                                <a:rPr lang="zh-CN" altLang="en-US" i="1">
                                  <a:latin typeface="Cambria Math" panose="02040503050406030204" pitchFamily="18" charset="0"/>
                                </a:rPr>
                              </m:ctrlPr>
                            </m:naryPr>
                            <m:sub>
                              <m:r>
                                <a:rPr lang="zh-CN" altLang="en-US" i="1">
                                  <a:latin typeface="Cambria Math" panose="02040503050406030204" pitchFamily="18" charset="0"/>
                                </a:rPr>
                                <m:t>𝑗</m:t>
                              </m:r>
                            </m:sub>
                            <m:sup/>
                            <m:e>
                              <m:nary>
                                <m:naryPr>
                                  <m:chr m:val="∑"/>
                                  <m:limLoc m:val="undOvr"/>
                                  <m:supHide m:val="on"/>
                                  <m:ctrlPr>
                                    <a:rPr lang="zh-CN" altLang="en-US" i="1">
                                      <a:latin typeface="Cambria Math" panose="02040503050406030204" pitchFamily="18" charset="0"/>
                                    </a:rPr>
                                  </m:ctrlPr>
                                </m:naryPr>
                                <m:sub>
                                  <m:r>
                                    <a:rPr lang="zh-CN" altLang="en-US" i="1">
                                      <a:latin typeface="Cambria Math" panose="02040503050406030204" pitchFamily="18" charset="0"/>
                                    </a:rPr>
                                    <m:t>𝑘</m:t>
                                  </m:r>
                                </m:sub>
                                <m:sup/>
                                <m:e>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𝐶</m:t>
                                          </m:r>
                                        </m:e>
                                        <m:sub>
                                          <m:r>
                                            <a:rPr lang="zh-CN" altLang="en-US" i="1">
                                              <a:latin typeface="Cambria Math" panose="02040503050406030204" pitchFamily="18" charset="0"/>
                                            </a:rPr>
                                            <m:t>𝑖𝑗𝑘</m:t>
                                          </m:r>
                                        </m:sub>
                                      </m:sSub>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𝐸</m:t>
                                          </m:r>
                                        </m:e>
                                        <m:sub>
                                          <m:r>
                                            <a:rPr lang="zh-CN" altLang="en-US" i="1">
                                              <a:latin typeface="Cambria Math" panose="02040503050406030204" pitchFamily="18" charset="0"/>
                                            </a:rPr>
                                            <m:t>𝑖𝑗𝑘</m:t>
                                          </m:r>
                                        </m:sub>
                                      </m:sSub>
                                    </m:den>
                                  </m:f>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𝐸</m:t>
                                          </m:r>
                                        </m:e>
                                        <m:sub>
                                          <m:r>
                                            <a:rPr lang="zh-CN" altLang="en-US" i="1">
                                              <a:latin typeface="Cambria Math" panose="02040503050406030204" pitchFamily="18" charset="0"/>
                                            </a:rPr>
                                            <m:t>𝑖𝑗𝑘</m:t>
                                          </m:r>
                                        </m:sub>
                                      </m:sSub>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𝐸</m:t>
                                          </m:r>
                                        </m:e>
                                        <m:sub>
                                          <m:r>
                                            <a:rPr lang="zh-CN" altLang="en-US" i="1">
                                              <a:latin typeface="Cambria Math" panose="02040503050406030204" pitchFamily="18" charset="0"/>
                                            </a:rPr>
                                            <m:t>𝑗𝑘</m:t>
                                          </m:r>
                                        </m:sub>
                                      </m:sSub>
                                    </m:den>
                                  </m:f>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𝐸</m:t>
                                          </m:r>
                                        </m:e>
                                        <m:sub>
                                          <m:r>
                                            <a:rPr lang="zh-CN" altLang="en-US" i="1">
                                              <a:latin typeface="Cambria Math" panose="02040503050406030204" pitchFamily="18" charset="0"/>
                                            </a:rPr>
                                            <m:t>𝑗𝑘</m:t>
                                          </m:r>
                                        </m:sub>
                                      </m:sSub>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𝐺</m:t>
                                          </m:r>
                                        </m:e>
                                        <m:sub>
                                          <m:r>
                                            <a:rPr lang="zh-CN" altLang="en-US" i="1">
                                              <a:latin typeface="Cambria Math" panose="02040503050406030204" pitchFamily="18" charset="0"/>
                                            </a:rPr>
                                            <m:t>𝑗𝑘</m:t>
                                          </m:r>
                                        </m:sub>
                                      </m:sSub>
                                    </m:den>
                                  </m:f>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𝐺</m:t>
                                          </m:r>
                                        </m:e>
                                        <m:sub>
                                          <m:r>
                                            <a:rPr lang="zh-CN" altLang="en-US" i="1">
                                              <a:latin typeface="Cambria Math" panose="02040503050406030204" pitchFamily="18" charset="0"/>
                                            </a:rPr>
                                            <m:t>𝑗𝑘</m:t>
                                          </m:r>
                                        </m:sub>
                                      </m:sSub>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𝐺</m:t>
                                          </m:r>
                                        </m:e>
                                        <m:sub>
                                          <m:r>
                                            <a:rPr lang="zh-CN" altLang="en-US" i="1">
                                              <a:latin typeface="Cambria Math" panose="02040503050406030204" pitchFamily="18" charset="0"/>
                                            </a:rPr>
                                            <m:t>𝑗</m:t>
                                          </m:r>
                                        </m:sub>
                                      </m:sSub>
                                    </m:den>
                                  </m:f>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𝐺</m:t>
                                          </m:r>
                                        </m:e>
                                        <m:sub>
                                          <m:r>
                                            <a:rPr lang="zh-CN" altLang="en-US" i="1">
                                              <a:latin typeface="Cambria Math" panose="02040503050406030204" pitchFamily="18" charset="0"/>
                                            </a:rPr>
                                            <m:t>𝑗</m:t>
                                          </m:r>
                                        </m:sub>
                                      </m:sSub>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𝑅</m:t>
                                          </m:r>
                                        </m:e>
                                        <m:sub>
                                          <m:r>
                                            <a:rPr lang="zh-CN" altLang="en-US" i="1">
                                              <a:latin typeface="Cambria Math" panose="02040503050406030204" pitchFamily="18" charset="0"/>
                                            </a:rPr>
                                            <m:t>𝑗</m:t>
                                          </m:r>
                                        </m:sub>
                                      </m:sSub>
                                    </m:den>
                                  </m:f>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𝑅</m:t>
                                          </m:r>
                                        </m:e>
                                        <m:sub>
                                          <m:r>
                                            <a:rPr lang="zh-CN" altLang="en-US" i="1">
                                              <a:latin typeface="Cambria Math" panose="02040503050406030204" pitchFamily="18" charset="0"/>
                                            </a:rPr>
                                            <m:t>𝑗</m:t>
                                          </m:r>
                                        </m:sub>
                                      </m:sSub>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𝐼</m:t>
                                          </m:r>
                                        </m:e>
                                        <m:sub>
                                          <m:r>
                                            <a:rPr lang="zh-CN" altLang="en-US" i="1">
                                              <a:latin typeface="Cambria Math" panose="02040503050406030204" pitchFamily="18" charset="0"/>
                                            </a:rPr>
                                            <m:t>𝑗</m:t>
                                          </m:r>
                                        </m:sub>
                                      </m:sSub>
                                    </m:den>
                                  </m:f>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𝐼</m:t>
                                          </m:r>
                                        </m:e>
                                        <m:sub>
                                          <m:r>
                                            <a:rPr lang="zh-CN" altLang="en-US" i="1">
                                              <a:latin typeface="Cambria Math" panose="02040503050406030204" pitchFamily="18" charset="0"/>
                                            </a:rPr>
                                            <m:t>𝑗</m:t>
                                          </m:r>
                                        </m:sub>
                                      </m:sSub>
                                    </m:num>
                                    <m:den>
                                      <m:r>
                                        <a:rPr lang="zh-CN" altLang="en-US" i="1">
                                          <a:latin typeface="Cambria Math" panose="02040503050406030204" pitchFamily="18" charset="0"/>
                                        </a:rPr>
                                        <m:t>𝐼</m:t>
                                      </m:r>
                                    </m:den>
                                  </m:f>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1">
                                          <a:latin typeface="Cambria Math" panose="02040503050406030204" pitchFamily="18" charset="0"/>
                                        </a:rPr>
                                        <m:t>𝐼</m:t>
                                      </m:r>
                                    </m:num>
                                    <m:den>
                                      <m:r>
                                        <a:rPr lang="zh-CN" altLang="en-US" i="1">
                                          <a:latin typeface="Cambria Math" panose="02040503050406030204" pitchFamily="18" charset="0"/>
                                        </a:rPr>
                                        <m:t>𝑃</m:t>
                                      </m:r>
                                    </m:den>
                                  </m:f>
                                  <m:r>
                                    <a:rPr lang="zh-CN" altLang="en-US" i="0">
                                      <a:latin typeface="Cambria Math" panose="02040503050406030204" pitchFamily="18" charset="0"/>
                                    </a:rPr>
                                    <m:t>×</m:t>
                                  </m:r>
                                  <m:r>
                                    <a:rPr lang="zh-CN" altLang="en-US" i="1">
                                      <a:latin typeface="Cambria Math" panose="02040503050406030204" pitchFamily="18" charset="0"/>
                                    </a:rPr>
                                    <m:t>𝑃</m:t>
                                  </m:r>
                                </m:e>
                              </m:nary>
                            </m:e>
                          </m:nary>
                        </m:e>
                      </m:nary>
                      <m:r>
                        <a:rPr lang="zh-CN" altLang="en-US" i="0">
                          <a:latin typeface="Cambria Math" panose="02040503050406030204" pitchFamily="18" charset="0"/>
                        </a:rPr>
                        <m:t>=</m:t>
                      </m:r>
                      <m:nary>
                        <m:naryPr>
                          <m:chr m:val="∑"/>
                          <m:limLoc m:val="undOvr"/>
                          <m:supHide m:val="on"/>
                          <m:ctrlPr>
                            <a:rPr lang="zh-CN" altLang="en-US" i="1">
                              <a:latin typeface="Cambria Math" panose="02040503050406030204" pitchFamily="18" charset="0"/>
                            </a:rPr>
                          </m:ctrlPr>
                        </m:naryPr>
                        <m:sub>
                          <m:r>
                            <a:rPr lang="zh-CN" altLang="en-US" i="1">
                              <a:latin typeface="Cambria Math" panose="02040503050406030204" pitchFamily="18" charset="0"/>
                            </a:rPr>
                            <m:t>𝑖</m:t>
                          </m:r>
                        </m:sub>
                        <m:sup/>
                        <m:e>
                          <m:nary>
                            <m:naryPr>
                              <m:chr m:val="∑"/>
                              <m:limLoc m:val="undOvr"/>
                              <m:supHide m:val="on"/>
                              <m:ctrlPr>
                                <a:rPr lang="zh-CN" altLang="en-US" i="1">
                                  <a:latin typeface="Cambria Math" panose="02040503050406030204" pitchFamily="18" charset="0"/>
                                </a:rPr>
                              </m:ctrlPr>
                            </m:naryPr>
                            <m:sub>
                              <m:r>
                                <a:rPr lang="zh-CN" altLang="en-US" i="1">
                                  <a:latin typeface="Cambria Math" panose="02040503050406030204" pitchFamily="18" charset="0"/>
                                </a:rPr>
                                <m:t>𝑗</m:t>
                              </m:r>
                            </m:sub>
                            <m:sup/>
                            <m:e>
                              <m:nary>
                                <m:naryPr>
                                  <m:chr m:val="∑"/>
                                  <m:limLoc m:val="undOvr"/>
                                  <m:supHide m:val="on"/>
                                  <m:ctrlPr>
                                    <a:rPr lang="zh-CN" altLang="en-US" i="1">
                                      <a:latin typeface="Cambria Math" panose="02040503050406030204" pitchFamily="18" charset="0"/>
                                    </a:rPr>
                                  </m:ctrlPr>
                                </m:naryPr>
                                <m:sub>
                                  <m:r>
                                    <a:rPr lang="zh-CN" altLang="en-US" i="1">
                                      <a:latin typeface="Cambria Math" panose="02040503050406030204" pitchFamily="18" charset="0"/>
                                    </a:rPr>
                                    <m:t>𝑘</m:t>
                                  </m:r>
                                </m:sub>
                                <m:sup/>
                                <m:e>
                                  <m:sSub>
                                    <m:sSubPr>
                                      <m:ctrlPr>
                                        <a:rPr lang="zh-CN" altLang="en-US" i="1">
                                          <a:latin typeface="Cambria Math" panose="02040503050406030204" pitchFamily="18" charset="0"/>
                                        </a:rPr>
                                      </m:ctrlPr>
                                    </m:sSubPr>
                                    <m:e>
                                      <m:r>
                                        <a:rPr lang="zh-CN" altLang="en-US" i="1">
                                          <a:latin typeface="Cambria Math" panose="02040503050406030204" pitchFamily="18" charset="0"/>
                                        </a:rPr>
                                        <m:t>𝑐</m:t>
                                      </m:r>
                                    </m:e>
                                    <m:sub>
                                      <m:r>
                                        <a:rPr lang="zh-CN" altLang="en-US" i="1">
                                          <a:latin typeface="Cambria Math" panose="02040503050406030204" pitchFamily="18" charset="0"/>
                                        </a:rPr>
                                        <m:t>𝑖𝑗𝑘</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𝑚</m:t>
                                      </m:r>
                                    </m:e>
                                    <m:sub>
                                      <m:r>
                                        <a:rPr lang="zh-CN" altLang="en-US" i="1">
                                          <a:latin typeface="Cambria Math" panose="02040503050406030204" pitchFamily="18" charset="0"/>
                                        </a:rPr>
                                        <m:t>𝑖𝑗𝑘</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𝑒</m:t>
                                      </m:r>
                                    </m:e>
                                    <m:sub>
                                      <m:r>
                                        <a:rPr lang="zh-CN" altLang="en-US" i="1">
                                          <a:latin typeface="Cambria Math" panose="02040503050406030204" pitchFamily="18" charset="0"/>
                                        </a:rPr>
                                        <m:t>𝑗𝑘</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1">
                                          <a:latin typeface="Cambria Math" panose="02040503050406030204" pitchFamily="18" charset="0"/>
                                        </a:rPr>
                                        <m:t>𝑗𝑘</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𝑟</m:t>
                                      </m:r>
                                    </m:e>
                                    <m:sub>
                                      <m:r>
                                        <a:rPr lang="zh-CN" altLang="en-US" i="1">
                                          <a:latin typeface="Cambria Math" panose="02040503050406030204" pitchFamily="18" charset="0"/>
                                        </a:rPr>
                                        <m:t>𝑗</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𝑜</m:t>
                                      </m:r>
                                    </m:e>
                                    <m:sub>
                                      <m:r>
                                        <a:rPr lang="zh-CN" altLang="en-US" i="1">
                                          <a:latin typeface="Cambria Math" panose="02040503050406030204" pitchFamily="18" charset="0"/>
                                        </a:rPr>
                                        <m:t>𝑗</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𝑢</m:t>
                                      </m:r>
                                    </m:e>
                                    <m:sub>
                                      <m:r>
                                        <a:rPr lang="zh-CN" altLang="en-US" i="1">
                                          <a:latin typeface="Cambria Math" panose="02040503050406030204" pitchFamily="18" charset="0"/>
                                        </a:rPr>
                                        <m:t>𝑗</m:t>
                                      </m:r>
                                    </m:sub>
                                  </m:sSub>
                                  <m:r>
                                    <a:rPr lang="zh-CN" altLang="en-US" i="0">
                                      <a:latin typeface="Cambria Math" panose="02040503050406030204" pitchFamily="18" charset="0"/>
                                    </a:rPr>
                                    <m:t>×</m:t>
                                  </m:r>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𝑝</m:t>
                                  </m:r>
                                </m:e>
                              </m:nary>
                            </m:e>
                          </m:nary>
                        </m:e>
                      </m:nary>
                    </m:oMath>
                  </m:oMathPara>
                </a14:m>
                <a:endParaRPr lang="zh-CN" altLang="en-US" dirty="0"/>
              </a:p>
            </p:txBody>
          </p:sp>
        </mc:Choice>
        <mc:Fallback xmlns="">
          <p:sp>
            <p:nvSpPr>
              <p:cNvPr id="3" name="矩形 2">
                <a:extLst>
                  <a:ext uri="{FF2B5EF4-FFF2-40B4-BE49-F238E27FC236}">
                    <a16:creationId xmlns:a16="http://schemas.microsoft.com/office/drawing/2014/main" xmlns="" xmlns:a14="http://schemas.microsoft.com/office/drawing/2010/main" id="{001E9977-8146-45C7-9244-9658A1B6CBFA}"/>
                  </a:ext>
                </a:extLst>
              </p:cNvPr>
              <p:cNvSpPr>
                <a:spLocks noRot="1" noChangeAspect="1" noMove="1" noResize="1" noEditPoints="1" noAdjustHandles="1" noChangeArrowheads="1" noChangeShapeType="1" noTextEdit="1"/>
              </p:cNvSpPr>
              <p:nvPr/>
            </p:nvSpPr>
            <p:spPr>
              <a:xfrm>
                <a:off x="559163" y="2005626"/>
                <a:ext cx="6096000" cy="1499385"/>
              </a:xfrm>
              <a:prstGeom prst="rect">
                <a:avLst/>
              </a:prstGeom>
              <a:blipFill>
                <a:blip r:embed="rId2"/>
                <a:stretch>
                  <a:fillRect/>
                </a:stretch>
              </a:blipFill>
            </p:spPr>
            <p:txBody>
              <a:bodyPr/>
              <a:lstStyle/>
              <a:p>
                <a:r>
                  <a:rPr lang="zh-CN" altLang="en-US">
                    <a:noFill/>
                  </a:rPr>
                  <a:t> </a:t>
                </a:r>
              </a:p>
            </p:txBody>
          </p:sp>
        </mc:Fallback>
      </mc:AlternateContent>
      <p:sp>
        <p:nvSpPr>
          <p:cNvPr id="34" name="文本框 33">
            <a:extLst>
              <a:ext uri="{FF2B5EF4-FFF2-40B4-BE49-F238E27FC236}">
                <a16:creationId xmlns:a16="http://schemas.microsoft.com/office/drawing/2014/main" id="{66C1CE2C-A918-464F-AD3D-6F6B0864250D}"/>
              </a:ext>
            </a:extLst>
          </p:cNvPr>
          <p:cNvSpPr txBox="1"/>
          <p:nvPr/>
        </p:nvSpPr>
        <p:spPr>
          <a:xfrm>
            <a:off x="3775770" y="2639780"/>
            <a:ext cx="4249361" cy="307777"/>
          </a:xfrm>
          <a:prstGeom prst="rect">
            <a:avLst/>
          </a:prstGeom>
          <a:noFill/>
        </p:spPr>
        <p:txBody>
          <a:bodyPr wrap="square" rtlCol="0">
            <a:spAutoFit/>
          </a:bodyPr>
          <a:lstStyle/>
          <a:p>
            <a:pPr marL="285750" indent="-285750">
              <a:buFont typeface="Arial" panose="020B0604020202020204" pitchFamily="34" charset="0"/>
              <a:buChar char="•"/>
            </a:pPr>
            <a:r>
              <a:rPr lang="en-US" altLang="zh-CN" sz="1400" kern="0" dirty="0" err="1">
                <a:latin typeface="微软雅黑" panose="020B0503020204020204" pitchFamily="34" charset="-122"/>
                <a:ea typeface="微软雅黑" panose="020B0503020204020204" pitchFamily="34" charset="-122"/>
              </a:rPr>
              <a:t>i</a:t>
            </a:r>
            <a:r>
              <a:rPr lang="zh-CN" altLang="en-US" sz="1400" kern="0" dirty="0">
                <a:latin typeface="微软雅黑" panose="020B0503020204020204" pitchFamily="34" charset="-122"/>
                <a:ea typeface="微软雅黑" panose="020B0503020204020204" pitchFamily="34" charset="-122"/>
              </a:rPr>
              <a:t>为区域，</a:t>
            </a:r>
            <a:r>
              <a:rPr lang="en-US" altLang="zh-CN" sz="1400" kern="0" dirty="0">
                <a:latin typeface="微软雅黑" panose="020B0503020204020204" pitchFamily="34" charset="-122"/>
                <a:ea typeface="微软雅黑" panose="020B0503020204020204" pitchFamily="34" charset="-122"/>
              </a:rPr>
              <a:t>j</a:t>
            </a:r>
            <a:r>
              <a:rPr lang="zh-CN" altLang="en-US" sz="1400" kern="0" dirty="0">
                <a:latin typeface="微软雅黑" panose="020B0503020204020204" pitchFamily="34" charset="-122"/>
                <a:ea typeface="微软雅黑" panose="020B0503020204020204" pitchFamily="34" charset="-122"/>
              </a:rPr>
              <a:t>为部门，</a:t>
            </a:r>
            <a:r>
              <a:rPr lang="en-US" altLang="zh-CN" sz="1400" kern="0" dirty="0">
                <a:latin typeface="微软雅黑" panose="020B0503020204020204" pitchFamily="34" charset="-122"/>
                <a:ea typeface="微软雅黑" panose="020B0503020204020204" pitchFamily="34" charset="-122"/>
              </a:rPr>
              <a:t>k</a:t>
            </a:r>
            <a:r>
              <a:rPr lang="zh-CN" altLang="en-US" sz="1400" kern="0" dirty="0">
                <a:latin typeface="微软雅黑" panose="020B0503020204020204" pitchFamily="34" charset="-122"/>
                <a:ea typeface="微软雅黑" panose="020B0503020204020204" pitchFamily="34" charset="-122"/>
              </a:rPr>
              <a:t>为能源种类</a:t>
            </a:r>
            <a:r>
              <a:rPr lang="en-US" altLang="zh-CN" sz="1400" kern="0" dirty="0">
                <a:latin typeface="微软雅黑" panose="020B0503020204020204" pitchFamily="34" charset="-122"/>
                <a:ea typeface="微软雅黑" panose="020B0503020204020204" pitchFamily="34" charset="-122"/>
              </a:rPr>
              <a:t>	</a:t>
            </a:r>
            <a:endParaRPr lang="zh-CN" altLang="en-US" sz="1400" dirty="0"/>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B279E749-8723-4D19-9C65-98630D637A6C}"/>
                  </a:ext>
                </a:extLst>
              </p:cNvPr>
              <p:cNvSpPr/>
              <p:nvPr/>
            </p:nvSpPr>
            <p:spPr>
              <a:xfrm>
                <a:off x="668077" y="4547668"/>
                <a:ext cx="6180859" cy="94333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m:t>
                      </m:r>
                      <m:r>
                        <a:rPr lang="zh-CN" altLang="en-US" i="1">
                          <a:latin typeface="Cambria Math" panose="02040503050406030204" pitchFamily="18" charset="0"/>
                        </a:rPr>
                        <m:t>𝐶</m:t>
                      </m:r>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𝐶</m:t>
                          </m:r>
                        </m:e>
                        <m:sup>
                          <m:r>
                            <a:rPr lang="zh-CN" altLang="en-US" i="1">
                              <a:latin typeface="Cambria Math" panose="02040503050406030204" pitchFamily="18" charset="0"/>
                            </a:rPr>
                            <m:t>𝑡</m:t>
                          </m:r>
                        </m:sup>
                      </m:sSup>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𝐶</m:t>
                          </m:r>
                        </m:e>
                        <m:sup>
                          <m:r>
                            <a:rPr lang="zh-CN" altLang="en-US" i="1">
                              <a:latin typeface="Cambria Math" panose="02040503050406030204" pitchFamily="18" charset="0"/>
                            </a:rPr>
                            <m:t>𝑡</m:t>
                          </m:r>
                          <m:r>
                            <a:rPr lang="zh-CN" altLang="en-US" i="0">
                              <a:latin typeface="Cambria Math" panose="02040503050406030204" pitchFamily="18" charset="0"/>
                            </a:rPr>
                            <m:t>−1</m:t>
                          </m:r>
                        </m:sup>
                      </m:sSup>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𝐶</m:t>
                          </m:r>
                        </m:e>
                        <m:sub>
                          <m:r>
                            <a:rPr lang="zh-CN" altLang="en-US" i="1">
                              <a:latin typeface="Cambria Math" panose="02040503050406030204" pitchFamily="18" charset="0"/>
                            </a:rPr>
                            <m:t>𝑐</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𝐶</m:t>
                          </m:r>
                        </m:e>
                        <m:sub>
                          <m:r>
                            <a:rPr lang="zh-CN" altLang="en-US" i="1">
                              <a:latin typeface="Cambria Math" panose="02040503050406030204" pitchFamily="18" charset="0"/>
                            </a:rPr>
                            <m:t>𝑚</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𝐶</m:t>
                          </m:r>
                        </m:e>
                        <m:sub>
                          <m:r>
                            <a:rPr lang="zh-CN" altLang="en-US" i="1">
                              <a:latin typeface="Cambria Math" panose="02040503050406030204" pitchFamily="18" charset="0"/>
                            </a:rPr>
                            <m:t>𝑒</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𝐶</m:t>
                          </m:r>
                        </m:e>
                        <m:sub>
                          <m:r>
                            <a:rPr lang="zh-CN" altLang="en-US" i="1">
                              <a:latin typeface="Cambria Math" panose="02040503050406030204" pitchFamily="18" charset="0"/>
                            </a:rPr>
                            <m:t>𝑠</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𝐶</m:t>
                          </m:r>
                        </m:e>
                        <m:sub>
                          <m:r>
                            <a:rPr lang="zh-CN" altLang="en-US" i="1">
                              <a:latin typeface="Cambria Math" panose="02040503050406030204" pitchFamily="18" charset="0"/>
                            </a:rPr>
                            <m:t>𝑟</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𝐶</m:t>
                          </m:r>
                        </m:e>
                        <m:sub>
                          <m:r>
                            <a:rPr lang="zh-CN" altLang="en-US" i="1">
                              <a:latin typeface="Cambria Math" panose="02040503050406030204" pitchFamily="18" charset="0"/>
                            </a:rPr>
                            <m:t>𝑜</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𝐶</m:t>
                          </m:r>
                        </m:e>
                        <m:sub>
                          <m:r>
                            <a:rPr lang="zh-CN" altLang="en-US" i="1">
                              <a:latin typeface="Cambria Math" panose="02040503050406030204" pitchFamily="18" charset="0"/>
                            </a:rPr>
                            <m:t>𝑢</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𝐶</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𝐶</m:t>
                          </m:r>
                        </m:e>
                        <m:sub>
                          <m:r>
                            <a:rPr lang="zh-CN" altLang="en-US" i="1">
                              <a:latin typeface="Cambria Math" panose="02040503050406030204" pitchFamily="18" charset="0"/>
                            </a:rPr>
                            <m:t>𝑝</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𝐶</m:t>
                          </m:r>
                        </m:e>
                        <m:sub>
                          <m:r>
                            <a:rPr lang="zh-CN" altLang="en-US" i="1">
                              <a:latin typeface="Cambria Math" panose="02040503050406030204" pitchFamily="18" charset="0"/>
                            </a:rPr>
                            <m:t>𝑅𝑆𝐷</m:t>
                          </m:r>
                        </m:sub>
                      </m:sSub>
                    </m:oMath>
                  </m:oMathPara>
                </a14:m>
                <a:endParaRPr lang="zh-CN" altLang="en-US" dirty="0"/>
              </a:p>
            </p:txBody>
          </p:sp>
        </mc:Choice>
        <mc:Fallback xmlns="">
          <p:sp>
            <p:nvSpPr>
              <p:cNvPr id="2" name="矩形 1">
                <a:extLst>
                  <a:ext uri="{FF2B5EF4-FFF2-40B4-BE49-F238E27FC236}">
                    <a16:creationId xmlns:a16="http://schemas.microsoft.com/office/drawing/2014/main" xmlns="" xmlns:a14="http://schemas.microsoft.com/office/drawing/2010/main" id="{B279E749-8723-4D19-9C65-98630D637A6C}"/>
                  </a:ext>
                </a:extLst>
              </p:cNvPr>
              <p:cNvSpPr>
                <a:spLocks noRot="1" noChangeAspect="1" noMove="1" noResize="1" noEditPoints="1" noAdjustHandles="1" noChangeArrowheads="1" noChangeShapeType="1" noTextEdit="1"/>
              </p:cNvSpPr>
              <p:nvPr/>
            </p:nvSpPr>
            <p:spPr>
              <a:xfrm>
                <a:off x="668077" y="4547668"/>
                <a:ext cx="6180859" cy="943335"/>
              </a:xfrm>
              <a:prstGeom prst="rect">
                <a:avLst/>
              </a:prstGeom>
              <a:blipFill>
                <a:blip r:embed="rId3"/>
                <a:stretch>
                  <a:fillRect/>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7267408B-99A0-4E1A-A50C-CE4CCED1B7AC}"/>
              </a:ext>
            </a:extLst>
          </p:cNvPr>
          <p:cNvPicPr>
            <a:picLocks noChangeAspect="1"/>
          </p:cNvPicPr>
          <p:nvPr/>
        </p:nvPicPr>
        <p:blipFill>
          <a:blip r:embed="rId4"/>
          <a:stretch>
            <a:fillRect/>
          </a:stretch>
        </p:blipFill>
        <p:spPr>
          <a:xfrm>
            <a:off x="805346" y="5491698"/>
            <a:ext cx="4476190" cy="914286"/>
          </a:xfrm>
          <a:prstGeom prst="rect">
            <a:avLst/>
          </a:prstGeom>
        </p:spPr>
      </p:pic>
      <p:sp>
        <p:nvSpPr>
          <p:cNvPr id="10" name="文本框 9">
            <a:extLst>
              <a:ext uri="{FF2B5EF4-FFF2-40B4-BE49-F238E27FC236}">
                <a16:creationId xmlns:a16="http://schemas.microsoft.com/office/drawing/2014/main" id="{AFB8B550-0FD2-4991-9F3C-9BD842489727}"/>
              </a:ext>
            </a:extLst>
          </p:cNvPr>
          <p:cNvSpPr txBox="1"/>
          <p:nvPr/>
        </p:nvSpPr>
        <p:spPr>
          <a:xfrm>
            <a:off x="2437236" y="6379771"/>
            <a:ext cx="852281" cy="307777"/>
          </a:xfrm>
          <a:prstGeom prst="rect">
            <a:avLst/>
          </a:prstGeom>
          <a:noFill/>
        </p:spPr>
        <p:txBody>
          <a:bodyPr wrap="square" rtlCol="0">
            <a:spAutoFit/>
          </a:bodyPr>
          <a:lstStyle/>
          <a:p>
            <a:r>
              <a:rPr lang="en-US" altLang="zh-CN" sz="1400" kern="0" dirty="0">
                <a:latin typeface="微软雅黑" panose="020B0503020204020204" pitchFamily="34" charset="-122"/>
                <a:ea typeface="微软雅黑" panose="020B0503020204020204" pitchFamily="34" charset="-122"/>
              </a:rPr>
              <a:t>……</a:t>
            </a:r>
            <a:endParaRPr lang="zh-CN" altLang="en-US" sz="1400" dirty="0"/>
          </a:p>
        </p:txBody>
      </p:sp>
      <p:pic>
        <p:nvPicPr>
          <p:cNvPr id="5" name="图片 4">
            <a:extLst>
              <a:ext uri="{FF2B5EF4-FFF2-40B4-BE49-F238E27FC236}">
                <a16:creationId xmlns:a16="http://schemas.microsoft.com/office/drawing/2014/main" id="{8B25FC36-603C-4913-A651-208B03F360E1}"/>
              </a:ext>
            </a:extLst>
          </p:cNvPr>
          <p:cNvPicPr>
            <a:picLocks noChangeAspect="1"/>
          </p:cNvPicPr>
          <p:nvPr/>
        </p:nvPicPr>
        <p:blipFill>
          <a:blip r:embed="rId5"/>
          <a:stretch>
            <a:fillRect/>
          </a:stretch>
        </p:blipFill>
        <p:spPr>
          <a:xfrm>
            <a:off x="7108986" y="1048923"/>
            <a:ext cx="4654147" cy="5717952"/>
          </a:xfrm>
          <a:prstGeom prst="rect">
            <a:avLst/>
          </a:prstGeom>
        </p:spPr>
      </p:pic>
      <p:sp>
        <p:nvSpPr>
          <p:cNvPr id="15" name="文本框 14">
            <a:extLst>
              <a:ext uri="{FF2B5EF4-FFF2-40B4-BE49-F238E27FC236}">
                <a16:creationId xmlns:a16="http://schemas.microsoft.com/office/drawing/2014/main" id="{C03DE05D-9C18-423F-B3C5-8C30C927081C}"/>
              </a:ext>
            </a:extLst>
          </p:cNvPr>
          <p:cNvSpPr txBox="1"/>
          <p:nvPr/>
        </p:nvSpPr>
        <p:spPr>
          <a:xfrm>
            <a:off x="559163" y="1078840"/>
            <a:ext cx="4333333" cy="369332"/>
          </a:xfrm>
          <a:prstGeom prst="rect">
            <a:avLst/>
          </a:prstGeom>
          <a:noFill/>
          <a:ln>
            <a:solidFill>
              <a:srgbClr val="1F4E79"/>
            </a:solidFill>
          </a:ln>
        </p:spPr>
        <p:txBody>
          <a:bodyPr wrap="square" rtlCol="0">
            <a:spAutoFit/>
          </a:bodyPr>
          <a:lstStyle/>
          <a:p>
            <a:r>
              <a:rPr lang="zh-CN" altLang="en-US" b="1" kern="0" dirty="0">
                <a:latin typeface="微软雅黑" panose="020B0503020204020204" pitchFamily="34" charset="-122"/>
                <a:ea typeface="微软雅黑" panose="020B0503020204020204" pitchFamily="34" charset="-122"/>
              </a:rPr>
              <a:t>中国碳排放变化驱动因素的结构分解分析</a:t>
            </a:r>
            <a:endParaRPr lang="en-US" altLang="zh-CN" b="1" kern="0" dirty="0">
              <a:latin typeface="微软雅黑" panose="020B0503020204020204" pitchFamily="34" charset="-122"/>
              <a:ea typeface="微软雅黑" panose="020B0503020204020204" pitchFamily="34" charset="-122"/>
            </a:endParaRPr>
          </a:p>
        </p:txBody>
      </p:sp>
      <p:sp>
        <p:nvSpPr>
          <p:cNvPr id="16" name="Rectangle 13">
            <a:extLst>
              <a:ext uri="{FF2B5EF4-FFF2-40B4-BE49-F238E27FC236}">
                <a16:creationId xmlns:a16="http://schemas.microsoft.com/office/drawing/2014/main" id="{3DFD656F-49CB-4FD7-93BA-CF5D584294C4}"/>
              </a:ext>
            </a:extLst>
          </p:cNvPr>
          <p:cNvSpPr>
            <a:spLocks noChangeArrowheads="1"/>
          </p:cNvSpPr>
          <p:nvPr/>
        </p:nvSpPr>
        <p:spPr bwMode="auto">
          <a:xfrm>
            <a:off x="1979385" y="3265336"/>
            <a:ext cx="319434" cy="1155041"/>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能源活动</a:t>
            </a:r>
          </a:p>
        </p:txBody>
      </p:sp>
      <p:sp>
        <p:nvSpPr>
          <p:cNvPr id="17" name="Rectangle 13">
            <a:extLst>
              <a:ext uri="{FF2B5EF4-FFF2-40B4-BE49-F238E27FC236}">
                <a16:creationId xmlns:a16="http://schemas.microsoft.com/office/drawing/2014/main" id="{5B9ABBE1-D667-4B62-B774-53824EB96C53}"/>
              </a:ext>
            </a:extLst>
          </p:cNvPr>
          <p:cNvSpPr>
            <a:spLocks noChangeArrowheads="1"/>
          </p:cNvSpPr>
          <p:nvPr/>
        </p:nvSpPr>
        <p:spPr bwMode="auto">
          <a:xfrm>
            <a:off x="2476655" y="3265336"/>
            <a:ext cx="319434" cy="1155041"/>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能源结构</a:t>
            </a:r>
          </a:p>
        </p:txBody>
      </p:sp>
      <p:sp>
        <p:nvSpPr>
          <p:cNvPr id="18" name="Rectangle 13">
            <a:extLst>
              <a:ext uri="{FF2B5EF4-FFF2-40B4-BE49-F238E27FC236}">
                <a16:creationId xmlns:a16="http://schemas.microsoft.com/office/drawing/2014/main" id="{3849B523-1FC5-4FE3-B126-EF27BE2DAA0C}"/>
              </a:ext>
            </a:extLst>
          </p:cNvPr>
          <p:cNvSpPr>
            <a:spLocks noChangeArrowheads="1"/>
          </p:cNvSpPr>
          <p:nvPr/>
        </p:nvSpPr>
        <p:spPr bwMode="auto">
          <a:xfrm>
            <a:off x="2973925" y="3265336"/>
            <a:ext cx="319434" cy="1155041"/>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能源强度</a:t>
            </a:r>
          </a:p>
        </p:txBody>
      </p:sp>
      <p:sp>
        <p:nvSpPr>
          <p:cNvPr id="19" name="Rectangle 13">
            <a:extLst>
              <a:ext uri="{FF2B5EF4-FFF2-40B4-BE49-F238E27FC236}">
                <a16:creationId xmlns:a16="http://schemas.microsoft.com/office/drawing/2014/main" id="{73B27A00-C051-4CFB-99A9-AC61767A2D1A}"/>
              </a:ext>
            </a:extLst>
          </p:cNvPr>
          <p:cNvSpPr>
            <a:spLocks noChangeArrowheads="1"/>
          </p:cNvSpPr>
          <p:nvPr/>
        </p:nvSpPr>
        <p:spPr bwMode="auto">
          <a:xfrm>
            <a:off x="3471195" y="3265336"/>
            <a:ext cx="319434" cy="1155041"/>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经济结构</a:t>
            </a:r>
          </a:p>
        </p:txBody>
      </p:sp>
      <p:sp>
        <p:nvSpPr>
          <p:cNvPr id="20" name="Rectangle 13">
            <a:extLst>
              <a:ext uri="{FF2B5EF4-FFF2-40B4-BE49-F238E27FC236}">
                <a16:creationId xmlns:a16="http://schemas.microsoft.com/office/drawing/2014/main" id="{6017541A-F36E-4928-BDFC-B237657BFCDC}"/>
              </a:ext>
            </a:extLst>
          </p:cNvPr>
          <p:cNvSpPr>
            <a:spLocks noChangeArrowheads="1"/>
          </p:cNvSpPr>
          <p:nvPr/>
        </p:nvSpPr>
        <p:spPr bwMode="auto">
          <a:xfrm>
            <a:off x="3968465" y="3265336"/>
            <a:ext cx="319434" cy="1155041"/>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研发强度</a:t>
            </a:r>
          </a:p>
        </p:txBody>
      </p:sp>
      <p:sp>
        <p:nvSpPr>
          <p:cNvPr id="21" name="Rectangle 13">
            <a:extLst>
              <a:ext uri="{FF2B5EF4-FFF2-40B4-BE49-F238E27FC236}">
                <a16:creationId xmlns:a16="http://schemas.microsoft.com/office/drawing/2014/main" id="{05DBB249-B3E4-41D9-BE53-37896961EC91}"/>
              </a:ext>
            </a:extLst>
          </p:cNvPr>
          <p:cNvSpPr>
            <a:spLocks noChangeArrowheads="1"/>
          </p:cNvSpPr>
          <p:nvPr/>
        </p:nvSpPr>
        <p:spPr bwMode="auto">
          <a:xfrm>
            <a:off x="4465735" y="3265336"/>
            <a:ext cx="319434" cy="1155041"/>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研发效率</a:t>
            </a:r>
          </a:p>
        </p:txBody>
      </p:sp>
      <p:sp>
        <p:nvSpPr>
          <p:cNvPr id="22" name="Rectangle 13">
            <a:extLst>
              <a:ext uri="{FF2B5EF4-FFF2-40B4-BE49-F238E27FC236}">
                <a16:creationId xmlns:a16="http://schemas.microsoft.com/office/drawing/2014/main" id="{CF40400E-B85C-48BF-AE18-6970BEA1D4B9}"/>
              </a:ext>
            </a:extLst>
          </p:cNvPr>
          <p:cNvSpPr>
            <a:spLocks noChangeArrowheads="1"/>
          </p:cNvSpPr>
          <p:nvPr/>
        </p:nvSpPr>
        <p:spPr bwMode="auto">
          <a:xfrm>
            <a:off x="4963005" y="3265336"/>
            <a:ext cx="319434" cy="1155041"/>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创新结构</a:t>
            </a:r>
          </a:p>
        </p:txBody>
      </p:sp>
      <p:sp>
        <p:nvSpPr>
          <p:cNvPr id="23" name="Rectangle 13">
            <a:extLst>
              <a:ext uri="{FF2B5EF4-FFF2-40B4-BE49-F238E27FC236}">
                <a16:creationId xmlns:a16="http://schemas.microsoft.com/office/drawing/2014/main" id="{79B49493-5F3C-45FC-BC71-8ED2C7B68149}"/>
              </a:ext>
            </a:extLst>
          </p:cNvPr>
          <p:cNvSpPr>
            <a:spLocks noChangeArrowheads="1"/>
          </p:cNvSpPr>
          <p:nvPr/>
        </p:nvSpPr>
        <p:spPr bwMode="auto">
          <a:xfrm>
            <a:off x="5460275" y="3265336"/>
            <a:ext cx="319434" cy="1155041"/>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创新水平</a:t>
            </a:r>
          </a:p>
        </p:txBody>
      </p:sp>
      <p:sp>
        <p:nvSpPr>
          <p:cNvPr id="24" name="Rectangle 13">
            <a:extLst>
              <a:ext uri="{FF2B5EF4-FFF2-40B4-BE49-F238E27FC236}">
                <a16:creationId xmlns:a16="http://schemas.microsoft.com/office/drawing/2014/main" id="{60C4B114-C47A-4882-B592-C898F2ABF26F}"/>
              </a:ext>
            </a:extLst>
          </p:cNvPr>
          <p:cNvSpPr>
            <a:spLocks noChangeArrowheads="1"/>
          </p:cNvSpPr>
          <p:nvPr/>
        </p:nvSpPr>
        <p:spPr bwMode="auto">
          <a:xfrm>
            <a:off x="5957543" y="3265336"/>
            <a:ext cx="319434" cy="1155041"/>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人口增长</a:t>
            </a:r>
          </a:p>
        </p:txBody>
      </p:sp>
      <p:sp>
        <p:nvSpPr>
          <p:cNvPr id="28" name="Rectangle 13">
            <a:extLst>
              <a:ext uri="{FF2B5EF4-FFF2-40B4-BE49-F238E27FC236}">
                <a16:creationId xmlns:a16="http://schemas.microsoft.com/office/drawing/2014/main" id="{7A1D54A5-870C-4FEC-8AB9-A327A7ECC38C}"/>
              </a:ext>
            </a:extLst>
          </p:cNvPr>
          <p:cNvSpPr>
            <a:spLocks noChangeArrowheads="1"/>
          </p:cNvSpPr>
          <p:nvPr/>
        </p:nvSpPr>
        <p:spPr bwMode="auto">
          <a:xfrm>
            <a:off x="1185478" y="3544208"/>
            <a:ext cx="601108" cy="626076"/>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影响因素</a:t>
            </a:r>
          </a:p>
        </p:txBody>
      </p:sp>
      <p:sp>
        <p:nvSpPr>
          <p:cNvPr id="29" name="下箭头 1">
            <a:extLst>
              <a:ext uri="{FF2B5EF4-FFF2-40B4-BE49-F238E27FC236}">
                <a16:creationId xmlns:a16="http://schemas.microsoft.com/office/drawing/2014/main" id="{B18D28A4-1B6B-48B9-8DDC-F96173C398C3}"/>
              </a:ext>
            </a:extLst>
          </p:cNvPr>
          <p:cNvSpPr/>
          <p:nvPr/>
        </p:nvSpPr>
        <p:spPr>
          <a:xfrm>
            <a:off x="219075" y="4220250"/>
            <a:ext cx="472298" cy="2344547"/>
          </a:xfrm>
          <a:prstGeom prst="downArrow">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分解计算</a:t>
            </a:r>
          </a:p>
        </p:txBody>
      </p:sp>
      <p:sp>
        <p:nvSpPr>
          <p:cNvPr id="31" name="矩形 30"/>
          <p:cNvSpPr/>
          <p:nvPr/>
        </p:nvSpPr>
        <p:spPr>
          <a:xfrm>
            <a:off x="951422" y="402592"/>
            <a:ext cx="6186309" cy="646331"/>
          </a:xfrm>
          <a:prstGeom prst="rect">
            <a:avLst/>
          </a:prstGeom>
        </p:spPr>
        <p:txBody>
          <a:bodyPr wrap="none">
            <a:spAutoFit/>
          </a:bodyPr>
          <a:lstStyle/>
          <a:p>
            <a:pPr lvl="0">
              <a:spcBef>
                <a:spcPct val="20000"/>
              </a:spcBef>
              <a:defRPr/>
            </a:pPr>
            <a:r>
              <a:rPr lang="zh-CN" altLang="en-US" sz="3600" b="1" kern="0" dirty="0">
                <a:solidFill>
                  <a:prstClr val="black"/>
                </a:solidFill>
                <a:latin typeface="微软雅黑" panose="020B0503020204020204" pitchFamily="34" charset="-122"/>
                <a:ea typeface="微软雅黑" panose="020B0503020204020204" pitchFamily="34" charset="-122"/>
              </a:rPr>
              <a:t>科技</a:t>
            </a:r>
            <a:r>
              <a:rPr lang="zh-CN" altLang="en-US" sz="3600" b="1" kern="0" dirty="0" smtClean="0">
                <a:solidFill>
                  <a:prstClr val="black"/>
                </a:solidFill>
                <a:latin typeface="微软雅黑" panose="020B0503020204020204" pitchFamily="34" charset="-122"/>
                <a:ea typeface="微软雅黑" panose="020B0503020204020204" pitchFamily="34" charset="-122"/>
              </a:rPr>
              <a:t>进步影响碳</a:t>
            </a:r>
            <a:r>
              <a:rPr lang="zh-CN" altLang="en-US" sz="3600" b="1" kern="0" dirty="0">
                <a:solidFill>
                  <a:prstClr val="black"/>
                </a:solidFill>
                <a:latin typeface="微软雅黑" panose="020B0503020204020204" pitchFamily="34" charset="-122"/>
                <a:ea typeface="微软雅黑" panose="020B0503020204020204" pitchFamily="34" charset="-122"/>
              </a:rPr>
              <a:t>减排效应测算</a:t>
            </a:r>
          </a:p>
        </p:txBody>
      </p:sp>
    </p:spTree>
    <p:extLst>
      <p:ext uri="{BB962C8B-B14F-4D97-AF65-F5344CB8AC3E}">
        <p14:creationId xmlns:p14="http://schemas.microsoft.com/office/powerpoint/2010/main" val="2258276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图表 10">
            <a:extLst>
              <a:ext uri="{FF2B5EF4-FFF2-40B4-BE49-F238E27FC236}">
                <a16:creationId xmlns:a16="http://schemas.microsoft.com/office/drawing/2014/main" id="{00000000-0008-0000-0100-000004000000}"/>
              </a:ext>
            </a:extLst>
          </p:cNvPr>
          <p:cNvGraphicFramePr>
            <a:graphicFrameLocks noChangeAspect="1"/>
          </p:cNvGraphicFramePr>
          <p:nvPr>
            <p:extLst/>
          </p:nvPr>
        </p:nvGraphicFramePr>
        <p:xfrm>
          <a:off x="1667807" y="3070371"/>
          <a:ext cx="9219834" cy="38215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
            <a:extLst>
              <a:ext uri="{FF2B5EF4-FFF2-40B4-BE49-F238E27FC236}">
                <a16:creationId xmlns:a16="http://schemas.microsoft.com/office/drawing/2014/main" id="{00000000-0008-0000-0100-000002000000}"/>
              </a:ext>
            </a:extLst>
          </p:cNvPr>
          <p:cNvGraphicFramePr>
            <a:graphicFrameLocks noChangeAspect="1"/>
          </p:cNvGraphicFramePr>
          <p:nvPr>
            <p:extLst/>
          </p:nvPr>
        </p:nvGraphicFramePr>
        <p:xfrm>
          <a:off x="1777535" y="6567873"/>
          <a:ext cx="8412998" cy="263243"/>
        </p:xfrm>
        <a:graphic>
          <a:graphicData uri="http://schemas.openxmlformats.org/drawingml/2006/chart">
            <c:chart xmlns:c="http://schemas.openxmlformats.org/drawingml/2006/chart" xmlns:r="http://schemas.openxmlformats.org/officeDocument/2006/relationships" r:id="rId3"/>
          </a:graphicData>
        </a:graphic>
      </p:graphicFrame>
      <p:sp>
        <p:nvSpPr>
          <p:cNvPr id="15" name="文本框 14">
            <a:extLst>
              <a:ext uri="{FF2B5EF4-FFF2-40B4-BE49-F238E27FC236}">
                <a16:creationId xmlns:a16="http://schemas.microsoft.com/office/drawing/2014/main" id="{C03DE05D-9C18-423F-B3C5-8C30C927081C}"/>
              </a:ext>
            </a:extLst>
          </p:cNvPr>
          <p:cNvSpPr txBox="1"/>
          <p:nvPr/>
        </p:nvSpPr>
        <p:spPr>
          <a:xfrm>
            <a:off x="559164" y="1099871"/>
            <a:ext cx="4333333" cy="369332"/>
          </a:xfrm>
          <a:prstGeom prst="rect">
            <a:avLst/>
          </a:prstGeom>
          <a:noFill/>
          <a:ln>
            <a:solidFill>
              <a:srgbClr val="1F4E79"/>
            </a:solidFill>
          </a:ln>
        </p:spPr>
        <p:txBody>
          <a:bodyPr wrap="square" rtlCol="0">
            <a:spAutoFit/>
          </a:bodyPr>
          <a:lstStyle/>
          <a:p>
            <a:r>
              <a:rPr lang="zh-CN" altLang="en-US" b="1" kern="0" dirty="0">
                <a:latin typeface="微软雅黑" panose="020B0503020204020204" pitchFamily="34" charset="-122"/>
                <a:ea typeface="微软雅黑" panose="020B0503020204020204" pitchFamily="34" charset="-122"/>
              </a:rPr>
              <a:t>中国碳排放变化驱动因素的结构分解分析</a:t>
            </a:r>
            <a:endParaRPr lang="en-US" altLang="zh-CN" b="1" kern="0" dirty="0">
              <a:latin typeface="微软雅黑" panose="020B0503020204020204" pitchFamily="34" charset="-122"/>
              <a:ea typeface="微软雅黑" panose="020B0503020204020204" pitchFamily="34" charset="-122"/>
            </a:endParaRPr>
          </a:p>
        </p:txBody>
      </p:sp>
      <p:sp>
        <p:nvSpPr>
          <p:cNvPr id="5" name="Rectangle 13">
            <a:extLst>
              <a:ext uri="{FF2B5EF4-FFF2-40B4-BE49-F238E27FC236}">
                <a16:creationId xmlns:a16="http://schemas.microsoft.com/office/drawing/2014/main" id="{73D7AFC4-5204-4F69-AC59-79872AE7937B}"/>
              </a:ext>
            </a:extLst>
          </p:cNvPr>
          <p:cNvSpPr>
            <a:spLocks noChangeArrowheads="1"/>
          </p:cNvSpPr>
          <p:nvPr/>
        </p:nvSpPr>
        <p:spPr bwMode="auto">
          <a:xfrm>
            <a:off x="559164" y="1547123"/>
            <a:ext cx="296514" cy="2336980"/>
          </a:xfrm>
          <a:prstGeom prst="rect">
            <a:avLst/>
          </a:prstGeom>
          <a:solidFill>
            <a:schemeClr val="accent5">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eaLnBrk="1" hangingPunct="1">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研究对象</a:t>
            </a:r>
            <a:endParaRPr lang="en-US" altLang="zh-CN" sz="1600" b="1" kern="100" dirty="0">
              <a:latin typeface="微软雅黑" panose="020B0503020204020204" pitchFamily="34" charset="-122"/>
              <a:ea typeface="微软雅黑" panose="020B0503020204020204" pitchFamily="34" charset="-122"/>
            </a:endParaRPr>
          </a:p>
          <a:p>
            <a:pPr marL="0" lvl="2" algn="ctr" eaLnBrk="1" hangingPunct="1">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全国</a:t>
            </a:r>
          </a:p>
        </p:txBody>
      </p:sp>
      <p:sp>
        <p:nvSpPr>
          <p:cNvPr id="8" name="矩形 7">
            <a:extLst>
              <a:ext uri="{FF2B5EF4-FFF2-40B4-BE49-F238E27FC236}">
                <a16:creationId xmlns:a16="http://schemas.microsoft.com/office/drawing/2014/main" id="{10344D24-AAAC-4ED8-88E6-822C16D7A372}"/>
              </a:ext>
            </a:extLst>
          </p:cNvPr>
          <p:cNvSpPr/>
          <p:nvPr/>
        </p:nvSpPr>
        <p:spPr>
          <a:xfrm>
            <a:off x="978206" y="1487150"/>
            <a:ext cx="4944422" cy="1431161"/>
          </a:xfrm>
          <a:prstGeom prst="rect">
            <a:avLst/>
          </a:prstGeom>
        </p:spPr>
        <p:txBody>
          <a:bodyPr wrap="square" rtlCol="0">
            <a:spAutoFit/>
          </a:bodyPr>
          <a:lstStyle/>
          <a:p>
            <a:pPr marL="285750" indent="-285750">
              <a:spcAft>
                <a:spcPts val="600"/>
              </a:spcAft>
              <a:buFont typeface="Arial" panose="020B0604020202020204" pitchFamily="34" charset="0"/>
              <a:buChar char="•"/>
            </a:pPr>
            <a:r>
              <a:rPr lang="zh-CN" altLang="en-US" kern="0" dirty="0">
                <a:latin typeface="微软雅黑" panose="020B0503020204020204" pitchFamily="34" charset="-122"/>
                <a:ea typeface="微软雅黑" panose="020B0503020204020204" pitchFamily="34" charset="-122"/>
              </a:rPr>
              <a:t>    能源强度对碳排放值升降具有重要作用；</a:t>
            </a:r>
            <a:endParaRPr lang="en-US" altLang="zh-CN" kern="0" dirty="0">
              <a:latin typeface="微软雅黑" panose="020B0503020204020204" pitchFamily="34" charset="-122"/>
              <a:ea typeface="微软雅黑" panose="020B0503020204020204" pitchFamily="34" charset="-122"/>
            </a:endParaRPr>
          </a:p>
          <a:p>
            <a:pPr marL="285750" indent="-285750">
              <a:spcAft>
                <a:spcPts val="600"/>
              </a:spcAft>
              <a:buFont typeface="Arial" panose="020B0604020202020204" pitchFamily="34" charset="0"/>
              <a:buChar char="•"/>
            </a:pPr>
            <a:r>
              <a:rPr lang="zh-CN" altLang="en-US" b="1" kern="0" dirty="0">
                <a:solidFill>
                  <a:srgbClr val="1F4E79"/>
                </a:solidFill>
                <a:latin typeface="微软雅黑" panose="020B0503020204020204" pitchFamily="34" charset="-122"/>
                <a:ea typeface="微软雅黑" panose="020B0503020204020204" pitchFamily="34" charset="-122"/>
              </a:rPr>
              <a:t>    </a:t>
            </a:r>
            <a:r>
              <a:rPr lang="zh-CN" altLang="en-US" b="1" kern="0" dirty="0" smtClean="0">
                <a:solidFill>
                  <a:srgbClr val="FF0000"/>
                </a:solidFill>
                <a:latin typeface="微软雅黑" panose="020B0503020204020204" pitchFamily="34" charset="-122"/>
                <a:ea typeface="微软雅黑" panose="020B0503020204020204" pitchFamily="34" charset="-122"/>
              </a:rPr>
              <a:t>科技进步是碳减排最重要的因素</a:t>
            </a:r>
            <a:r>
              <a:rPr lang="zh-CN" altLang="en-US" kern="0" dirty="0">
                <a:latin typeface="微软雅黑" panose="020B0503020204020204" pitchFamily="34" charset="-122"/>
                <a:ea typeface="微软雅黑" panose="020B0503020204020204" pitchFamily="34" charset="-122"/>
              </a:rPr>
              <a:t>；</a:t>
            </a:r>
            <a:endParaRPr lang="en-US" altLang="zh-CN" kern="0" dirty="0">
              <a:latin typeface="微软雅黑" panose="020B0503020204020204" pitchFamily="34" charset="-122"/>
              <a:ea typeface="微软雅黑" panose="020B0503020204020204" pitchFamily="34" charset="-122"/>
            </a:endParaRPr>
          </a:p>
          <a:p>
            <a:pPr marL="285750" indent="-285750">
              <a:spcAft>
                <a:spcPts val="600"/>
              </a:spcAft>
              <a:buFont typeface="Arial" panose="020B0604020202020204" pitchFamily="34" charset="0"/>
              <a:buChar char="•"/>
            </a:pPr>
            <a:r>
              <a:rPr lang="zh-CN" altLang="en-US" b="1" kern="0" dirty="0">
                <a:solidFill>
                  <a:srgbClr val="1F4E79"/>
                </a:solidFill>
                <a:latin typeface="微软雅黑" panose="020B0503020204020204" pitchFamily="34" charset="-122"/>
                <a:ea typeface="微软雅黑" panose="020B0503020204020204" pitchFamily="34" charset="-122"/>
              </a:rPr>
              <a:t>    </a:t>
            </a:r>
            <a:r>
              <a:rPr lang="zh-CN" altLang="en-US" kern="0" dirty="0">
                <a:latin typeface="微软雅黑" panose="020B0503020204020204" pitchFamily="34" charset="-122"/>
                <a:ea typeface="微软雅黑" panose="020B0503020204020204" pitchFamily="34" charset="-122"/>
              </a:rPr>
              <a:t>人口增长对当前阶段碳排放影响不显著；</a:t>
            </a:r>
            <a:endParaRPr lang="en-US" altLang="zh-CN" kern="0" dirty="0">
              <a:latin typeface="微软雅黑" panose="020B0503020204020204" pitchFamily="34" charset="-122"/>
              <a:ea typeface="微软雅黑" panose="020B0503020204020204" pitchFamily="34" charset="-122"/>
            </a:endParaRPr>
          </a:p>
          <a:p>
            <a:pPr marL="285750" indent="-285750">
              <a:spcAft>
                <a:spcPts val="600"/>
              </a:spcAft>
              <a:buFont typeface="Arial" panose="020B0604020202020204" pitchFamily="34" charset="0"/>
              <a:buChar char="•"/>
            </a:pPr>
            <a:r>
              <a:rPr lang="zh-CN" altLang="en-US" kern="0" dirty="0">
                <a:latin typeface="微软雅黑" panose="020B0503020204020204" pitchFamily="34" charset="-122"/>
                <a:ea typeface="微软雅黑" panose="020B0503020204020204" pitchFamily="34" charset="-122"/>
              </a:rPr>
              <a:t>    经济增长不总是导致碳排放增长；</a:t>
            </a:r>
          </a:p>
        </p:txBody>
      </p:sp>
      <p:sp>
        <p:nvSpPr>
          <p:cNvPr id="2" name="矩形 1">
            <a:extLst>
              <a:ext uri="{FF2B5EF4-FFF2-40B4-BE49-F238E27FC236}">
                <a16:creationId xmlns:a16="http://schemas.microsoft.com/office/drawing/2014/main" id="{8D59A2AB-F69B-4B9F-9609-E2A9FCFD72D3}"/>
              </a:ext>
            </a:extLst>
          </p:cNvPr>
          <p:cNvSpPr/>
          <p:nvPr/>
        </p:nvSpPr>
        <p:spPr>
          <a:xfrm>
            <a:off x="1357501" y="1563901"/>
            <a:ext cx="216000"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BF01688A-F3BF-4A7F-B827-0182226C51A4}"/>
              </a:ext>
            </a:extLst>
          </p:cNvPr>
          <p:cNvSpPr/>
          <p:nvPr/>
        </p:nvSpPr>
        <p:spPr>
          <a:xfrm>
            <a:off x="1357501" y="1919264"/>
            <a:ext cx="216000" cy="21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45FA72F0-341D-4E60-9EF8-75FA25CC06FE}"/>
              </a:ext>
            </a:extLst>
          </p:cNvPr>
          <p:cNvSpPr/>
          <p:nvPr/>
        </p:nvSpPr>
        <p:spPr>
          <a:xfrm>
            <a:off x="1357501" y="2265590"/>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1618E549-B291-48BA-AE36-2C6921058CFD}"/>
              </a:ext>
            </a:extLst>
          </p:cNvPr>
          <p:cNvSpPr/>
          <p:nvPr/>
        </p:nvSpPr>
        <p:spPr>
          <a:xfrm>
            <a:off x="5943219" y="1487150"/>
            <a:ext cx="4944422" cy="1354217"/>
          </a:xfrm>
          <a:prstGeom prst="rect">
            <a:avLst/>
          </a:prstGeom>
        </p:spPr>
        <p:txBody>
          <a:bodyPr wrap="square" rtlCol="0">
            <a:spAutoFit/>
          </a:bodyPr>
          <a:lstStyle/>
          <a:p>
            <a:pPr marL="285750" indent="-285750">
              <a:spcAft>
                <a:spcPts val="600"/>
              </a:spcAft>
              <a:buFont typeface="Arial" panose="020B0604020202020204" pitchFamily="34" charset="0"/>
              <a:buChar char="•"/>
            </a:pPr>
            <a:r>
              <a:rPr lang="zh-CN" altLang="en-US" kern="0" dirty="0">
                <a:latin typeface="微软雅黑" panose="020B0503020204020204" pitchFamily="34" charset="-122"/>
                <a:ea typeface="微软雅黑" panose="020B0503020204020204" pitchFamily="34" charset="-122"/>
              </a:rPr>
              <a:t>    能源结构对当前阶段碳排放影响不显著；</a:t>
            </a:r>
            <a:endParaRPr lang="en-US" altLang="zh-CN" kern="0" dirty="0">
              <a:latin typeface="微软雅黑" panose="020B0503020204020204" pitchFamily="34" charset="-122"/>
              <a:ea typeface="微软雅黑" panose="020B0503020204020204" pitchFamily="34" charset="-122"/>
            </a:endParaRPr>
          </a:p>
          <a:p>
            <a:pPr marL="285750" indent="-285750">
              <a:spcAft>
                <a:spcPts val="600"/>
              </a:spcAft>
              <a:buFont typeface="Arial" panose="020B0604020202020204" pitchFamily="34" charset="0"/>
              <a:buChar char="•"/>
            </a:pPr>
            <a:r>
              <a:rPr lang="zh-CN" altLang="en-US" b="1" kern="0" dirty="0">
                <a:solidFill>
                  <a:srgbClr val="1F4E79"/>
                </a:solidFill>
                <a:latin typeface="微软雅黑" panose="020B0503020204020204" pitchFamily="34" charset="-122"/>
                <a:ea typeface="微软雅黑" panose="020B0503020204020204" pitchFamily="34" charset="-122"/>
              </a:rPr>
              <a:t>    </a:t>
            </a:r>
            <a:r>
              <a:rPr lang="zh-CN" altLang="en-US" kern="0" dirty="0">
                <a:latin typeface="微软雅黑" panose="020B0503020204020204" pitchFamily="34" charset="-122"/>
                <a:ea typeface="微软雅黑" panose="020B0503020204020204" pitchFamily="34" charset="-122"/>
              </a:rPr>
              <a:t>行业创新价值对碳排放存在正向影响，即：</a:t>
            </a:r>
            <a:r>
              <a:rPr lang="en-US" altLang="zh-CN" kern="0" dirty="0">
                <a:latin typeface="微软雅黑" panose="020B0503020204020204" pitchFamily="34" charset="-122"/>
                <a:ea typeface="微软雅黑" panose="020B0503020204020204" pitchFamily="34" charset="-122"/>
              </a:rPr>
              <a:t>       	</a:t>
            </a:r>
            <a:r>
              <a:rPr lang="zh-CN" altLang="en-US" kern="0" dirty="0">
                <a:latin typeface="微软雅黑" panose="020B0503020204020204" pitchFamily="34" charset="-122"/>
                <a:ea typeface="微软雅黑" panose="020B0503020204020204" pitchFamily="34" charset="-122"/>
              </a:rPr>
              <a:t>高产值低创新行业碳排放起关键作用；</a:t>
            </a:r>
            <a:endParaRPr lang="en-US" altLang="zh-CN" kern="0" dirty="0">
              <a:latin typeface="微软雅黑" panose="020B0503020204020204" pitchFamily="34" charset="-122"/>
              <a:ea typeface="微软雅黑" panose="020B0503020204020204" pitchFamily="34" charset="-122"/>
            </a:endParaRPr>
          </a:p>
          <a:p>
            <a:pPr marL="285750" indent="-285750">
              <a:spcAft>
                <a:spcPts val="600"/>
              </a:spcAft>
              <a:buFont typeface="Arial" panose="020B0604020202020204" pitchFamily="34" charset="0"/>
              <a:buChar char="•"/>
            </a:pPr>
            <a:r>
              <a:rPr lang="zh-CN" altLang="en-US" kern="0" dirty="0">
                <a:latin typeface="微软雅黑" panose="020B0503020204020204" pitchFamily="34" charset="-122"/>
                <a:ea typeface="微软雅黑" panose="020B0503020204020204" pitchFamily="34" charset="-122"/>
              </a:rPr>
              <a:t>    能源结构对当前阶段碳排放影响不显著；</a:t>
            </a:r>
            <a:endParaRPr lang="en-US" altLang="zh-CN" kern="0" dirty="0">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a16="http://schemas.microsoft.com/office/drawing/2014/main" id="{0BF8243A-9EA6-4C47-BBC3-A9FFE16F1239}"/>
              </a:ext>
            </a:extLst>
          </p:cNvPr>
          <p:cNvSpPr/>
          <p:nvPr/>
        </p:nvSpPr>
        <p:spPr>
          <a:xfrm>
            <a:off x="6301923" y="1568774"/>
            <a:ext cx="216000" cy="216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FB7206B9-E284-4B56-A987-502A3DDA8744}"/>
              </a:ext>
            </a:extLst>
          </p:cNvPr>
          <p:cNvSpPr/>
          <p:nvPr/>
        </p:nvSpPr>
        <p:spPr>
          <a:xfrm>
            <a:off x="6301923" y="1932430"/>
            <a:ext cx="216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4F9F9FEC-CCEA-4745-A066-ED04C81E0BC7}"/>
              </a:ext>
            </a:extLst>
          </p:cNvPr>
          <p:cNvSpPr/>
          <p:nvPr/>
        </p:nvSpPr>
        <p:spPr>
          <a:xfrm>
            <a:off x="6301923" y="2547793"/>
            <a:ext cx="216000" cy="21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23F42255-37BE-41C1-A7AB-EC1BD175BFF1}"/>
              </a:ext>
            </a:extLst>
          </p:cNvPr>
          <p:cNvSpPr/>
          <p:nvPr/>
        </p:nvSpPr>
        <p:spPr>
          <a:xfrm>
            <a:off x="1357501" y="2607613"/>
            <a:ext cx="216000" cy="216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51422" y="402592"/>
            <a:ext cx="5262979" cy="646331"/>
          </a:xfrm>
          <a:prstGeom prst="rect">
            <a:avLst/>
          </a:prstGeom>
        </p:spPr>
        <p:txBody>
          <a:bodyPr wrap="none">
            <a:spAutoFit/>
          </a:bodyPr>
          <a:lstStyle/>
          <a:p>
            <a:pPr lvl="0">
              <a:spcBef>
                <a:spcPct val="20000"/>
              </a:spcBef>
              <a:defRPr/>
            </a:pPr>
            <a:r>
              <a:rPr lang="zh-CN" altLang="en-US" sz="3600" b="1" kern="0" dirty="0">
                <a:solidFill>
                  <a:prstClr val="black"/>
                </a:solidFill>
                <a:latin typeface="微软雅黑" panose="020B0503020204020204" pitchFamily="34" charset="-122"/>
                <a:ea typeface="微软雅黑" panose="020B0503020204020204" pitchFamily="34" charset="-122"/>
              </a:rPr>
              <a:t>科技进步碳减排效应测算</a:t>
            </a:r>
          </a:p>
        </p:txBody>
      </p:sp>
    </p:spTree>
    <p:extLst>
      <p:ext uri="{BB962C8B-B14F-4D97-AF65-F5344CB8AC3E}">
        <p14:creationId xmlns:p14="http://schemas.microsoft.com/office/powerpoint/2010/main" val="3713346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H_Other_8"/>
          <p:cNvPicPr>
            <a:picLocks/>
          </p:cNvPicPr>
          <p:nvPr>
            <p:custDataLst>
              <p:tags r:id="rId1"/>
            </p:custDataLst>
          </p:nvPr>
        </p:nvPicPr>
        <p:blipFill>
          <a:blip r:embed="rId5" cstate="print">
            <a:extLst>
              <a:ext uri="{28A0092B-C50C-407E-A947-70E740481C1C}">
                <a14:useLocalDpi xmlns:a14="http://schemas.microsoft.com/office/drawing/2010/main" val="0"/>
              </a:ext>
            </a:extLst>
          </a:blip>
          <a:srcRect l="50887"/>
          <a:stretch>
            <a:fillRect/>
          </a:stretch>
        </p:blipFill>
        <p:spPr bwMode="auto">
          <a:xfrm rot="5400000" flipH="1">
            <a:off x="6024000" y="-3004201"/>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H_Other_8"/>
          <p:cNvPicPr>
            <a:picLocks/>
          </p:cNvPicPr>
          <p:nvPr>
            <p:custDataLst>
              <p:tags r:id="rId2"/>
            </p:custDataLst>
          </p:nvPr>
        </p:nvPicPr>
        <p:blipFill>
          <a:blip r:embed="rId5" cstate="print">
            <a:extLst>
              <a:ext uri="{28A0092B-C50C-407E-A947-70E740481C1C}">
                <a14:useLocalDpi xmlns:a14="http://schemas.microsoft.com/office/drawing/2010/main" val="0"/>
              </a:ext>
            </a:extLst>
          </a:blip>
          <a:srcRect l="50887"/>
          <a:stretch>
            <a:fillRect/>
          </a:stretch>
        </p:blipFill>
        <p:spPr bwMode="auto">
          <a:xfrm rot="16200000" flipH="1" flipV="1">
            <a:off x="6024001" y="-192549"/>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2407298"/>
            <a:ext cx="12192000" cy="24539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文本框 14"/>
          <p:cNvSpPr txBox="1"/>
          <p:nvPr/>
        </p:nvSpPr>
        <p:spPr>
          <a:xfrm>
            <a:off x="3121280" y="3177029"/>
            <a:ext cx="7807132" cy="1015663"/>
          </a:xfrm>
          <a:prstGeom prst="rect">
            <a:avLst/>
          </a:prstGeom>
          <a:noFill/>
        </p:spPr>
        <p:txBody>
          <a:bodyPr wrap="square" rtlCol="0">
            <a:spAutoFit/>
          </a:bodyPr>
          <a:lstStyle/>
          <a:p>
            <a:pPr lvl="0" algn="ctr">
              <a:defRPr/>
            </a:pPr>
            <a:r>
              <a:rPr lang="zh-CN" altLang="en-US" sz="6000" b="1" dirty="0">
                <a:solidFill>
                  <a:prstClr val="white">
                    <a:lumMod val="95000"/>
                  </a:prstClr>
                </a:solidFill>
                <a:latin typeface="微软雅黑" panose="020B0503020204020204" pitchFamily="34" charset="-122"/>
                <a:ea typeface="微软雅黑" panose="020B0503020204020204" pitchFamily="34" charset="-122"/>
              </a:rPr>
              <a:t>新型储能产业发展现状</a:t>
            </a:r>
          </a:p>
        </p:txBody>
      </p:sp>
      <p:grpSp>
        <p:nvGrpSpPr>
          <p:cNvPr id="11" name="组合 10"/>
          <p:cNvGrpSpPr/>
          <p:nvPr/>
        </p:nvGrpSpPr>
        <p:grpSpPr>
          <a:xfrm>
            <a:off x="1468387" y="3001572"/>
            <a:ext cx="1549400" cy="1378900"/>
            <a:chOff x="5127859" y="2518592"/>
            <a:chExt cx="1936282" cy="1723208"/>
          </a:xfrm>
        </p:grpSpPr>
        <p:sp>
          <p:nvSpPr>
            <p:cNvPr id="12" name="任意多边形 11"/>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2"/>
            </a:p>
          </p:txBody>
        </p:sp>
        <p:sp>
          <p:nvSpPr>
            <p:cNvPr id="16" name="任意多边形 15"/>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2"/>
            </a:p>
          </p:txBody>
        </p:sp>
      </p:grpSp>
      <p:sp>
        <p:nvSpPr>
          <p:cNvPr id="19" name="文本框 18"/>
          <p:cNvSpPr txBox="1"/>
          <p:nvPr/>
        </p:nvSpPr>
        <p:spPr>
          <a:xfrm>
            <a:off x="1906429" y="3208206"/>
            <a:ext cx="659155" cy="1015663"/>
          </a:xfrm>
          <a:prstGeom prst="rect">
            <a:avLst/>
          </a:prstGeom>
          <a:noFill/>
        </p:spPr>
        <p:txBody>
          <a:bodyPr wrap="none" rtlCol="0">
            <a:spAutoFit/>
          </a:bodyPr>
          <a:lstStyle/>
          <a:p>
            <a:r>
              <a:rPr lang="en-US" altLang="zh-CN" sz="6000" b="1" dirty="0" smtClean="0">
                <a:solidFill>
                  <a:prstClr val="white">
                    <a:lumMod val="95000"/>
                  </a:prstClr>
                </a:solidFill>
                <a:latin typeface="微软雅黑" panose="020B0503020204020204" pitchFamily="34" charset="-122"/>
                <a:ea typeface="微软雅黑" panose="020B0503020204020204" pitchFamily="34" charset="-122"/>
              </a:rPr>
              <a:t>2</a:t>
            </a:r>
            <a:endParaRPr lang="en-US" altLang="zh-CN" sz="6000"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1921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ADCE33C3-E620-4067-BD6B-D1C110DB3859}"/>
              </a:ext>
            </a:extLst>
          </p:cNvPr>
          <p:cNvCxnSpPr>
            <a:cxnSpLocks/>
          </p:cNvCxnSpPr>
          <p:nvPr/>
        </p:nvCxnSpPr>
        <p:spPr>
          <a:xfrm>
            <a:off x="929090" y="838719"/>
            <a:ext cx="112629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85462098-C268-4A64-A522-78BA51C64978}"/>
              </a:ext>
            </a:extLst>
          </p:cNvPr>
          <p:cNvSpPr txBox="1"/>
          <p:nvPr/>
        </p:nvSpPr>
        <p:spPr>
          <a:xfrm>
            <a:off x="302429" y="1995937"/>
            <a:ext cx="11449904" cy="2164247"/>
          </a:xfrm>
          <a:prstGeom prst="rect">
            <a:avLst/>
          </a:prstGeom>
          <a:noFill/>
          <a:ln w="12700">
            <a:noFill/>
          </a:ln>
        </p:spPr>
        <p:txBody>
          <a:bodyPr wrap="square" rtlCol="0">
            <a:spAutoFit/>
          </a:bodyPr>
          <a:lstStyle/>
          <a:p>
            <a:pPr marL="380990" indent="-380990" algn="just">
              <a:spcAft>
                <a:spcPts val="800"/>
              </a:spcAft>
              <a:buClr>
                <a:srgbClr val="0070C0"/>
              </a:buClr>
              <a:buFont typeface="Wingdings" panose="05000000000000000000" pitchFamily="2" charset="2"/>
              <a:buChar char="n"/>
            </a:pPr>
            <a:r>
              <a:rPr lang="en-US" altLang="zh-CN" sz="1733" dirty="0">
                <a:latin typeface="微软雅黑" panose="020B0503020204020204" pitchFamily="34" charset="-122"/>
                <a:ea typeface="微软雅黑" panose="020B0503020204020204" pitchFamily="34" charset="-122"/>
              </a:rPr>
              <a:t>2024</a:t>
            </a:r>
            <a:r>
              <a:rPr lang="zh-CN" altLang="en-US" sz="1733" dirty="0">
                <a:latin typeface="微软雅黑" panose="020B0503020204020204" pitchFamily="34" charset="-122"/>
                <a:ea typeface="微软雅黑" panose="020B0503020204020204" pitchFamily="34" charset="-122"/>
              </a:rPr>
              <a:t>年，“</a:t>
            </a:r>
            <a:r>
              <a:rPr lang="zh-CN" altLang="en-US" sz="1733" b="1" dirty="0">
                <a:solidFill>
                  <a:srgbClr val="0070C0"/>
                </a:solidFill>
                <a:latin typeface="微软雅黑" panose="020B0503020204020204" pitchFamily="34" charset="-122"/>
                <a:ea typeface="微软雅黑" panose="020B0503020204020204" pitchFamily="34" charset="-122"/>
              </a:rPr>
              <a:t>发展新型储能</a:t>
            </a:r>
            <a:r>
              <a:rPr lang="zh-CN" altLang="en-US" sz="1733" dirty="0">
                <a:latin typeface="微软雅黑" panose="020B0503020204020204" pitchFamily="34" charset="-122"/>
                <a:ea typeface="微软雅黑" panose="020B0503020204020204" pitchFamily="34" charset="-122"/>
              </a:rPr>
              <a:t>”首次被写入</a:t>
            </a:r>
            <a:r>
              <a:rPr lang="zh-CN" altLang="en-US" sz="1733" b="1" dirty="0">
                <a:latin typeface="微软雅黑" panose="020B0503020204020204" pitchFamily="34" charset="-122"/>
                <a:ea typeface="微软雅黑" panose="020B0503020204020204" pitchFamily="34" charset="-122"/>
              </a:rPr>
              <a:t>政府工作报告</a:t>
            </a:r>
            <a:r>
              <a:rPr lang="zh-CN" altLang="en-US" sz="1733" dirty="0">
                <a:latin typeface="微软雅黑" panose="020B0503020204020204" pitchFamily="34" charset="-122"/>
                <a:ea typeface="微软雅黑" panose="020B0503020204020204" pitchFamily="34" charset="-122"/>
              </a:rPr>
              <a:t>，同时</a:t>
            </a:r>
            <a:r>
              <a:rPr lang="en-US" altLang="zh-CN" sz="1733" dirty="0">
                <a:latin typeface="微软雅黑" panose="020B0503020204020204" pitchFamily="34" charset="-122"/>
                <a:ea typeface="微软雅黑" panose="020B0503020204020204" pitchFamily="34" charset="-122"/>
              </a:rPr>
              <a:t>《</a:t>
            </a:r>
            <a:r>
              <a:rPr lang="zh-CN" altLang="en-US" sz="1733" dirty="0">
                <a:latin typeface="微软雅黑" panose="020B0503020204020204" pitchFamily="34" charset="-122"/>
                <a:ea typeface="微软雅黑" panose="020B0503020204020204" pitchFamily="34" charset="-122"/>
              </a:rPr>
              <a:t>中华人民共和国能源法</a:t>
            </a:r>
            <a:r>
              <a:rPr lang="en-US" altLang="zh-CN" sz="1733" dirty="0" smtClean="0">
                <a:latin typeface="微软雅黑" panose="020B0503020204020204" pitchFamily="34" charset="-122"/>
                <a:ea typeface="微软雅黑" panose="020B0503020204020204" pitchFamily="34" charset="-122"/>
              </a:rPr>
              <a:t>》</a:t>
            </a:r>
            <a:r>
              <a:rPr lang="zh-CN" altLang="en-US" sz="1733" dirty="0" smtClean="0">
                <a:latin typeface="微软雅黑" panose="020B0503020204020204" pitchFamily="34" charset="-122"/>
                <a:ea typeface="微软雅黑" panose="020B0503020204020204" pitchFamily="34" charset="-122"/>
              </a:rPr>
              <a:t>规定</a:t>
            </a:r>
            <a:r>
              <a:rPr lang="zh-CN" altLang="en-US" sz="1733" dirty="0">
                <a:latin typeface="微软雅黑" panose="020B0503020204020204" pitchFamily="34" charset="-122"/>
                <a:ea typeface="微软雅黑" panose="020B0503020204020204" pitchFamily="34" charset="-122"/>
              </a:rPr>
              <a:t>推进</a:t>
            </a:r>
            <a:r>
              <a:rPr lang="zh-CN" altLang="en-US" sz="1733" b="1" dirty="0">
                <a:solidFill>
                  <a:srgbClr val="0070C0"/>
                </a:solidFill>
                <a:latin typeface="微软雅黑" panose="020B0503020204020204" pitchFamily="34" charset="-122"/>
                <a:ea typeface="微软雅黑" panose="020B0503020204020204" pitchFamily="34" charset="-122"/>
              </a:rPr>
              <a:t>新型储能</a:t>
            </a:r>
            <a:r>
              <a:rPr lang="zh-CN" altLang="en-US" sz="1733" dirty="0">
                <a:latin typeface="微软雅黑" panose="020B0503020204020204" pitchFamily="34" charset="-122"/>
                <a:ea typeface="微软雅黑" panose="020B0503020204020204" pitchFamily="34" charset="-122"/>
              </a:rPr>
              <a:t>高质量发展，将其作为能源革命的核心抓手之一</a:t>
            </a:r>
            <a:r>
              <a:rPr lang="zh-CN" altLang="en-US" sz="1733" dirty="0" smtClean="0">
                <a:latin typeface="微软雅黑" panose="020B0503020204020204" pitchFamily="34" charset="-122"/>
                <a:ea typeface="微软雅黑" panose="020B0503020204020204" pitchFamily="34" charset="-122"/>
              </a:rPr>
              <a:t>。标志</a:t>
            </a:r>
            <a:r>
              <a:rPr lang="zh-CN" altLang="en-US" sz="1733" dirty="0">
                <a:latin typeface="微软雅黑" panose="020B0503020204020204" pitchFamily="34" charset="-122"/>
                <a:ea typeface="微软雅黑" panose="020B0503020204020204" pitchFamily="34" charset="-122"/>
              </a:rPr>
              <a:t>着新型储能正式上升到</a:t>
            </a:r>
            <a:r>
              <a:rPr lang="zh-CN" altLang="en-US" sz="1733" b="1" dirty="0">
                <a:latin typeface="微软雅黑" panose="020B0503020204020204" pitchFamily="34" charset="-122"/>
                <a:ea typeface="微软雅黑" panose="020B0503020204020204" pitchFamily="34" charset="-122"/>
              </a:rPr>
              <a:t>国家战略层面</a:t>
            </a:r>
            <a:r>
              <a:rPr lang="zh-CN" altLang="en-US" sz="1733" dirty="0">
                <a:latin typeface="微软雅黑" panose="020B0503020204020204" pitchFamily="34" charset="-122"/>
                <a:ea typeface="微软雅黑" panose="020B0503020204020204" pitchFamily="34" charset="-122"/>
              </a:rPr>
              <a:t>，其在新型能源体系中的重要性得到进一步凸显</a:t>
            </a:r>
            <a:r>
              <a:rPr lang="zh-CN" altLang="en-US" sz="1733" dirty="0" smtClean="0">
                <a:latin typeface="微软雅黑" panose="020B0503020204020204" pitchFamily="34" charset="-122"/>
                <a:ea typeface="微软雅黑" panose="020B0503020204020204" pitchFamily="34" charset="-122"/>
              </a:rPr>
              <a:t>。</a:t>
            </a:r>
            <a:endParaRPr lang="en-US" altLang="zh-CN" sz="1733" dirty="0" smtClean="0">
              <a:latin typeface="微软雅黑" panose="020B0503020204020204" pitchFamily="34" charset="-122"/>
              <a:ea typeface="微软雅黑" panose="020B0503020204020204" pitchFamily="34" charset="-122"/>
            </a:endParaRPr>
          </a:p>
          <a:p>
            <a:pPr marL="380990" indent="-380990" algn="just">
              <a:spcAft>
                <a:spcPts val="800"/>
              </a:spcAft>
              <a:buClr>
                <a:srgbClr val="0070C0"/>
              </a:buClr>
              <a:buFont typeface="Wingdings" panose="05000000000000000000" pitchFamily="2" charset="2"/>
              <a:buChar char="n"/>
            </a:pPr>
            <a:r>
              <a:rPr lang="en-US" altLang="zh-CN" sz="1733" b="1" dirty="0">
                <a:latin typeface="微软雅黑" panose="020B0503020204020204" pitchFamily="34" charset="-122"/>
                <a:ea typeface="微软雅黑" panose="020B0503020204020204" pitchFamily="34" charset="-122"/>
              </a:rPr>
              <a:t>2025</a:t>
            </a:r>
            <a:r>
              <a:rPr lang="zh-CN" altLang="en-US" sz="1733" b="1" dirty="0">
                <a:latin typeface="微软雅黑" panose="020B0503020204020204" pitchFamily="34" charset="-122"/>
                <a:ea typeface="微软雅黑" panose="020B0503020204020204" pitchFamily="34" charset="-122"/>
              </a:rPr>
              <a:t>年</a:t>
            </a:r>
            <a:r>
              <a:rPr lang="en-US" altLang="zh-CN" sz="1733" b="1" dirty="0">
                <a:latin typeface="微软雅黑" panose="020B0503020204020204" pitchFamily="34" charset="-122"/>
                <a:ea typeface="微软雅黑" panose="020B0503020204020204" pitchFamily="34" charset="-122"/>
              </a:rPr>
              <a:t>3</a:t>
            </a:r>
            <a:r>
              <a:rPr lang="zh-CN" altLang="en-US" sz="1733" b="1" dirty="0">
                <a:latin typeface="微软雅黑" panose="020B0503020204020204" pitchFamily="34" charset="-122"/>
                <a:ea typeface="微软雅黑" panose="020B0503020204020204" pitchFamily="34" charset="-122"/>
              </a:rPr>
              <a:t>月</a:t>
            </a:r>
            <a:r>
              <a:rPr lang="en-US" altLang="zh-CN" sz="1733" b="1" dirty="0">
                <a:latin typeface="微软雅黑" panose="020B0503020204020204" pitchFamily="34" charset="-122"/>
                <a:ea typeface="微软雅黑" panose="020B0503020204020204" pitchFamily="34" charset="-122"/>
              </a:rPr>
              <a:t>5</a:t>
            </a:r>
            <a:r>
              <a:rPr lang="zh-CN" altLang="en-US" sz="1733" b="1" dirty="0">
                <a:latin typeface="微软雅黑" panose="020B0503020204020204" pitchFamily="34" charset="-122"/>
                <a:ea typeface="微软雅黑" panose="020B0503020204020204" pitchFamily="34" charset="-122"/>
              </a:rPr>
              <a:t>日</a:t>
            </a:r>
            <a:r>
              <a:rPr lang="zh-CN" altLang="en-US" sz="1733" dirty="0">
                <a:latin typeface="微软雅黑" panose="020B0503020204020204" pitchFamily="34" charset="-122"/>
                <a:ea typeface="微软雅黑" panose="020B0503020204020204" pitchFamily="34" charset="-122"/>
              </a:rPr>
              <a:t>，国务院总理李强在第十四届全国人大三次会议上作</a:t>
            </a:r>
            <a:r>
              <a:rPr lang="zh-CN" altLang="en-US" sz="1733" b="1" dirty="0">
                <a:latin typeface="微软雅黑" panose="020B0503020204020204" pitchFamily="34" charset="-122"/>
                <a:ea typeface="微软雅黑" panose="020B0503020204020204" pitchFamily="34" charset="-122"/>
              </a:rPr>
              <a:t>政府工作报告</a:t>
            </a:r>
            <a:r>
              <a:rPr lang="zh-CN" altLang="en-US" sz="1733" dirty="0">
                <a:latin typeface="微软雅黑" panose="020B0503020204020204" pitchFamily="34" charset="-122"/>
                <a:ea typeface="微软雅黑" panose="020B0503020204020204" pitchFamily="34" charset="-122"/>
              </a:rPr>
              <a:t>，明确将“</a:t>
            </a:r>
            <a:r>
              <a:rPr lang="zh-CN" altLang="en-US" sz="1733" b="1" dirty="0">
                <a:solidFill>
                  <a:srgbClr val="0070C0"/>
                </a:solidFill>
                <a:latin typeface="微软雅黑" panose="020B0503020204020204" pitchFamily="34" charset="-122"/>
                <a:ea typeface="微软雅黑" panose="020B0503020204020204" pitchFamily="34" charset="-122"/>
              </a:rPr>
              <a:t>新型储能</a:t>
            </a:r>
            <a:r>
              <a:rPr lang="zh-CN" altLang="en-US" sz="1733" dirty="0">
                <a:latin typeface="微软雅黑" panose="020B0503020204020204" pitchFamily="34" charset="-122"/>
                <a:ea typeface="微软雅黑" panose="020B0503020204020204" pitchFamily="34" charset="-122"/>
              </a:rPr>
              <a:t>”列为快速发展的</a:t>
            </a:r>
            <a:r>
              <a:rPr lang="zh-CN" altLang="en-US" sz="1733" b="1" dirty="0">
                <a:solidFill>
                  <a:srgbClr val="0070C0"/>
                </a:solidFill>
                <a:latin typeface="微软雅黑" panose="020B0503020204020204" pitchFamily="34" charset="-122"/>
                <a:ea typeface="微软雅黑" panose="020B0503020204020204" pitchFamily="34" charset="-122"/>
              </a:rPr>
              <a:t>新兴产业</a:t>
            </a:r>
            <a:r>
              <a:rPr lang="zh-CN" altLang="en-US" sz="1733" dirty="0">
                <a:latin typeface="微软雅黑" panose="020B0503020204020204" pitchFamily="34" charset="-122"/>
                <a:ea typeface="微软雅黑" panose="020B0503020204020204" pitchFamily="34" charset="-122"/>
              </a:rPr>
              <a:t>之一，并强调其作为国家能源战略转型的重要支撑作用</a:t>
            </a:r>
            <a:r>
              <a:rPr lang="zh-CN" altLang="en-US" sz="1733" dirty="0" smtClean="0">
                <a:latin typeface="微软雅黑" panose="020B0503020204020204" pitchFamily="34" charset="-122"/>
                <a:ea typeface="微软雅黑" panose="020B0503020204020204" pitchFamily="34" charset="-122"/>
              </a:rPr>
              <a:t>。</a:t>
            </a:r>
            <a:endParaRPr lang="en-US" altLang="zh-CN" sz="1733" dirty="0" smtClean="0">
              <a:latin typeface="微软雅黑" panose="020B0503020204020204" pitchFamily="34" charset="-122"/>
              <a:ea typeface="微软雅黑" panose="020B0503020204020204" pitchFamily="34" charset="-122"/>
            </a:endParaRPr>
          </a:p>
          <a:p>
            <a:pPr algn="just">
              <a:spcAft>
                <a:spcPts val="800"/>
              </a:spcAft>
              <a:buClr>
                <a:srgbClr val="0070C0"/>
              </a:buClr>
            </a:pPr>
            <a:r>
              <a:rPr lang="zh-CN" altLang="en-US" sz="1733" dirty="0">
                <a:latin typeface="微软雅黑" panose="020B0503020204020204" pitchFamily="34" charset="-122"/>
                <a:ea typeface="微软雅黑" panose="020B0503020204020204" pitchFamily="34" charset="-122"/>
              </a:rPr>
              <a:t> </a:t>
            </a:r>
            <a:r>
              <a:rPr lang="zh-CN" altLang="en-US" sz="1733" b="1" dirty="0">
                <a:solidFill>
                  <a:srgbClr val="FF0000"/>
                </a:solidFill>
                <a:latin typeface="微软雅黑" panose="020B0503020204020204" pitchFamily="34" charset="-122"/>
                <a:ea typeface="微软雅黑" panose="020B0503020204020204" pitchFamily="34" charset="-122"/>
              </a:rPr>
              <a:t>储能技术</a:t>
            </a:r>
            <a:r>
              <a:rPr lang="zh-CN" altLang="en-US" sz="1733" dirty="0">
                <a:latin typeface="微软雅黑" panose="020B0503020204020204" pitchFamily="34" charset="-122"/>
                <a:ea typeface="微软雅黑" panose="020B0503020204020204" pitchFamily="34" charset="-122"/>
              </a:rPr>
              <a:t>具有</a:t>
            </a:r>
            <a:r>
              <a:rPr lang="zh-CN" altLang="en-US" sz="1733" b="1" dirty="0">
                <a:latin typeface="微软雅黑" panose="020B0503020204020204" pitchFamily="34" charset="-122"/>
                <a:ea typeface="微软雅黑" panose="020B0503020204020204" pitchFamily="34" charset="-122"/>
              </a:rPr>
              <a:t>响应时间短、调节速率快、调节精度高、能双向调节等优势</a:t>
            </a:r>
            <a:r>
              <a:rPr lang="zh-CN" altLang="en-US" sz="1733" dirty="0">
                <a:latin typeface="微软雅黑" panose="020B0503020204020204" pitchFamily="34" charset="-122"/>
                <a:ea typeface="微软雅黑" panose="020B0503020204020204" pitchFamily="34" charset="-122"/>
              </a:rPr>
              <a:t>，能够</a:t>
            </a:r>
            <a:r>
              <a:rPr lang="zh-CN" altLang="en-US" sz="1733" b="1" dirty="0">
                <a:solidFill>
                  <a:srgbClr val="0070C0"/>
                </a:solidFill>
                <a:latin typeface="微软雅黑" panose="020B0503020204020204" pitchFamily="34" charset="-122"/>
                <a:ea typeface="微软雅黑" panose="020B0503020204020204" pitchFamily="34" charset="-122"/>
              </a:rPr>
              <a:t>平抑新能源的出力波动</a:t>
            </a:r>
            <a:r>
              <a:rPr lang="zh-CN" altLang="en-US" sz="1733" dirty="0">
                <a:latin typeface="微软雅黑" panose="020B0503020204020204" pitchFamily="34" charset="-122"/>
                <a:ea typeface="微软雅黑" panose="020B0503020204020204" pitchFamily="34" charset="-122"/>
              </a:rPr>
              <a:t>，实现“</a:t>
            </a:r>
            <a:r>
              <a:rPr lang="zh-CN" altLang="en-US" sz="1733" b="1" dirty="0">
                <a:solidFill>
                  <a:srgbClr val="FF0000"/>
                </a:solidFill>
                <a:latin typeface="微软雅黑" panose="020B0503020204020204" pitchFamily="34" charset="-122"/>
                <a:ea typeface="微软雅黑" panose="020B0503020204020204" pitchFamily="34" charset="-122"/>
              </a:rPr>
              <a:t>能源品类组合</a:t>
            </a:r>
            <a:r>
              <a:rPr lang="zh-CN" altLang="en-US" sz="1733" dirty="0">
                <a:latin typeface="微软雅黑" panose="020B0503020204020204" pitchFamily="34" charset="-122"/>
                <a:ea typeface="微软雅黑" panose="020B0503020204020204" pitchFamily="34" charset="-122"/>
              </a:rPr>
              <a:t>”“</a:t>
            </a:r>
            <a:r>
              <a:rPr lang="zh-CN" altLang="en-US" sz="1733" b="1" dirty="0">
                <a:solidFill>
                  <a:srgbClr val="FF0000"/>
                </a:solidFill>
                <a:latin typeface="微软雅黑" panose="020B0503020204020204" pitchFamily="34" charset="-122"/>
                <a:ea typeface="微软雅黑" panose="020B0503020204020204" pitchFamily="34" charset="-122"/>
              </a:rPr>
              <a:t>供需空间重构</a:t>
            </a:r>
            <a:r>
              <a:rPr lang="zh-CN" altLang="en-US" sz="1733" dirty="0">
                <a:latin typeface="微软雅黑" panose="020B0503020204020204" pitchFamily="34" charset="-122"/>
                <a:ea typeface="微软雅黑" panose="020B0503020204020204" pitchFamily="34" charset="-122"/>
              </a:rPr>
              <a:t>”，有效支撑新能源大规模消纳。</a:t>
            </a:r>
          </a:p>
        </p:txBody>
      </p:sp>
      <p:sp>
        <p:nvSpPr>
          <p:cNvPr id="2" name="矩形 1"/>
          <p:cNvSpPr/>
          <p:nvPr/>
        </p:nvSpPr>
        <p:spPr>
          <a:xfrm>
            <a:off x="1033092" y="271455"/>
            <a:ext cx="5306261" cy="502766"/>
          </a:xfrm>
          <a:prstGeom prst="rect">
            <a:avLst/>
          </a:prstGeom>
        </p:spPr>
        <p:txBody>
          <a:bodyPr wrap="none">
            <a:spAutoFit/>
          </a:bodyPr>
          <a:lstStyle/>
          <a:p>
            <a:r>
              <a:rPr lang="zh-CN" altLang="en-US" sz="2667" b="1" dirty="0" smtClean="0">
                <a:latin typeface="微软雅黑" pitchFamily="34" charset="-122"/>
                <a:ea typeface="微软雅黑" pitchFamily="34" charset="-122"/>
              </a:rPr>
              <a:t>国家</a:t>
            </a:r>
            <a:r>
              <a:rPr lang="zh-CN" altLang="en-US" sz="2667" b="1" dirty="0">
                <a:latin typeface="微软雅黑" pitchFamily="34" charset="-122"/>
                <a:ea typeface="微软雅黑" pitchFamily="34" charset="-122"/>
              </a:rPr>
              <a:t>对储能产业的发展定位和要求</a:t>
            </a:r>
            <a:endParaRPr lang="zh-CN" altLang="en-US" sz="2667" dirty="0"/>
          </a:p>
        </p:txBody>
      </p:sp>
      <p:sp>
        <p:nvSpPr>
          <p:cNvPr id="4" name="矩形 1">
            <a:extLst>
              <a:ext uri="{FF2B5EF4-FFF2-40B4-BE49-F238E27FC236}">
                <a16:creationId xmlns:a16="http://schemas.microsoft.com/office/drawing/2014/main" id="{EE7C08E8-9907-4F55-8A87-8E217708FB8B}"/>
              </a:ext>
            </a:extLst>
          </p:cNvPr>
          <p:cNvSpPr>
            <a:spLocks noChangeArrowheads="1"/>
          </p:cNvSpPr>
          <p:nvPr/>
        </p:nvSpPr>
        <p:spPr bwMode="auto">
          <a:xfrm>
            <a:off x="344688" y="212426"/>
            <a:ext cx="350123"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5" name="矩形 1">
            <a:extLst>
              <a:ext uri="{FF2B5EF4-FFF2-40B4-BE49-F238E27FC236}">
                <a16:creationId xmlns:a16="http://schemas.microsoft.com/office/drawing/2014/main" id="{DFA12BA2-C945-4262-BB07-EA9F00F33EA7}"/>
              </a:ext>
            </a:extLst>
          </p:cNvPr>
          <p:cNvSpPr>
            <a:spLocks noChangeArrowheads="1"/>
          </p:cNvSpPr>
          <p:nvPr/>
        </p:nvSpPr>
        <p:spPr bwMode="auto">
          <a:xfrm>
            <a:off x="753039" y="212426"/>
            <a:ext cx="111559"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7" name="矩形 1">
            <a:extLst>
              <a:ext uri="{FF2B5EF4-FFF2-40B4-BE49-F238E27FC236}">
                <a16:creationId xmlns:a16="http://schemas.microsoft.com/office/drawing/2014/main" id="{C7A1176A-C006-4A97-A5C8-12C35D3E9DCB}"/>
              </a:ext>
            </a:extLst>
          </p:cNvPr>
          <p:cNvSpPr>
            <a:spLocks noChangeArrowheads="1"/>
          </p:cNvSpPr>
          <p:nvPr/>
        </p:nvSpPr>
        <p:spPr bwMode="auto">
          <a:xfrm>
            <a:off x="922823" y="212426"/>
            <a:ext cx="52044"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grpSp>
        <p:nvGrpSpPr>
          <p:cNvPr id="16" name="组合 15"/>
          <p:cNvGrpSpPr/>
          <p:nvPr/>
        </p:nvGrpSpPr>
        <p:grpSpPr>
          <a:xfrm>
            <a:off x="206263" y="4220308"/>
            <a:ext cx="6622523" cy="2629208"/>
            <a:chOff x="-184894" y="3610131"/>
            <a:chExt cx="6650082" cy="3326652"/>
          </a:xfrm>
        </p:grpSpPr>
        <p:pic>
          <p:nvPicPr>
            <p:cNvPr id="17" name="Picture 2">
              <a:extLst>
                <a:ext uri="{FF2B5EF4-FFF2-40B4-BE49-F238E27FC236}">
                  <a16:creationId xmlns:a16="http://schemas.microsoft.com/office/drawing/2014/main" id="{58329C00-1D64-4E7F-95FD-7A37137F1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94" y="3610131"/>
              <a:ext cx="6650082" cy="2877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17">
              <a:extLst>
                <a:ext uri="{FF2B5EF4-FFF2-40B4-BE49-F238E27FC236}">
                  <a16:creationId xmlns:a16="http://schemas.microsoft.com/office/drawing/2014/main" id="{D1449B8A-E423-4D15-A544-AF014C35DC78}"/>
                </a:ext>
              </a:extLst>
            </p:cNvPr>
            <p:cNvSpPr/>
            <p:nvPr/>
          </p:nvSpPr>
          <p:spPr>
            <a:xfrm>
              <a:off x="498536" y="6595340"/>
              <a:ext cx="4443022" cy="341443"/>
            </a:xfrm>
            <a:prstGeom prst="rect">
              <a:avLst/>
            </a:prstGeom>
          </p:spPr>
          <p:txBody>
            <a:bodyPr wrap="none">
              <a:spAutoFit/>
            </a:bodyPr>
            <a:lstStyle/>
            <a:p>
              <a:r>
                <a:rPr lang="zh-CN" altLang="en-US" sz="1600" b="1" dirty="0">
                  <a:latin typeface="黑体" panose="02010609060101010101" pitchFamily="49" charset="-122"/>
                  <a:ea typeface="黑体" panose="02010609060101010101" pitchFamily="49" charset="-122"/>
                </a:rPr>
                <a:t>“十四五” 储能实施方案中对储能的功能定位</a:t>
              </a:r>
            </a:p>
          </p:txBody>
        </p:sp>
      </p:grpSp>
      <p:pic>
        <p:nvPicPr>
          <p:cNvPr id="9" name="图片 8"/>
          <p:cNvPicPr>
            <a:picLocks noChangeAspect="1"/>
          </p:cNvPicPr>
          <p:nvPr/>
        </p:nvPicPr>
        <p:blipFill>
          <a:blip r:embed="rId4"/>
          <a:stretch>
            <a:fillRect/>
          </a:stretch>
        </p:blipFill>
        <p:spPr>
          <a:xfrm>
            <a:off x="6862571" y="4220308"/>
            <a:ext cx="5098376" cy="2245100"/>
          </a:xfrm>
          <a:prstGeom prst="rect">
            <a:avLst/>
          </a:prstGeom>
        </p:spPr>
      </p:pic>
      <p:pic>
        <p:nvPicPr>
          <p:cNvPr id="10" name="图片 9"/>
          <p:cNvPicPr>
            <a:picLocks noChangeAspect="1"/>
          </p:cNvPicPr>
          <p:nvPr/>
        </p:nvPicPr>
        <p:blipFill>
          <a:blip r:embed="rId5"/>
          <a:stretch>
            <a:fillRect/>
          </a:stretch>
        </p:blipFill>
        <p:spPr>
          <a:xfrm>
            <a:off x="7326429" y="6525891"/>
            <a:ext cx="4170660" cy="339472"/>
          </a:xfrm>
          <a:prstGeom prst="rect">
            <a:avLst/>
          </a:prstGeom>
        </p:spPr>
      </p:pic>
      <p:sp>
        <p:nvSpPr>
          <p:cNvPr id="19" name="文本框 18">
            <a:extLst>
              <a:ext uri="{FF2B5EF4-FFF2-40B4-BE49-F238E27FC236}">
                <a16:creationId xmlns:a16="http://schemas.microsoft.com/office/drawing/2014/main" id="{71724E33-E33C-4B00-A782-5A874762EA7A}"/>
              </a:ext>
            </a:extLst>
          </p:cNvPr>
          <p:cNvSpPr txBox="1"/>
          <p:nvPr/>
        </p:nvSpPr>
        <p:spPr>
          <a:xfrm>
            <a:off x="302429" y="823595"/>
            <a:ext cx="11554211" cy="1163973"/>
          </a:xfrm>
          <a:prstGeom prst="rect">
            <a:avLst/>
          </a:prstGeom>
          <a:noFill/>
          <a:ln w="12700">
            <a:noFill/>
          </a:ln>
        </p:spPr>
        <p:txBody>
          <a:bodyPr wrap="square" rtlCol="0">
            <a:spAutoFit/>
          </a:bodyPr>
          <a:lstStyle/>
          <a:p>
            <a:pPr algn="just">
              <a:lnSpc>
                <a:spcPct val="120000"/>
              </a:lnSpc>
              <a:spcAft>
                <a:spcPts val="800"/>
              </a:spcAft>
              <a:buClr>
                <a:srgbClr val="0070C0"/>
              </a:buClr>
            </a:pPr>
            <a:r>
              <a:rPr lang="zh-CN" altLang="en-US" b="1" dirty="0" smtClean="0">
                <a:solidFill>
                  <a:srgbClr val="FF0000"/>
                </a:solidFill>
                <a:latin typeface="微软雅黑" panose="020B0503020204020204" pitchFamily="34" charset="-122"/>
                <a:ea typeface="微软雅黑" panose="020B0503020204020204" pitchFamily="34" charset="-122"/>
              </a:rPr>
              <a:t>习近平总书记</a:t>
            </a:r>
            <a:r>
              <a:rPr lang="en-US" altLang="zh-CN" dirty="0" smtClean="0">
                <a:latin typeface="微软雅黑" panose="020B0503020204020204" pitchFamily="34" charset="-122"/>
                <a:ea typeface="微软雅黑" panose="020B0503020204020204" pitchFamily="34" charset="-122"/>
              </a:rPr>
              <a:t>2024</a:t>
            </a:r>
            <a:r>
              <a:rPr lang="zh-CN" altLang="en-US"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月在中共中央政治局第十二次集体学习中</a:t>
            </a:r>
            <a:r>
              <a:rPr lang="zh-CN" altLang="en-US" dirty="0">
                <a:latin typeface="微软雅黑" panose="020B0503020204020204" pitchFamily="34" charset="-122"/>
                <a:ea typeface="微软雅黑" panose="020B0503020204020204" pitchFamily="34" charset="-122"/>
              </a:rPr>
              <a:t>明确指出</a:t>
            </a:r>
            <a:r>
              <a:rPr lang="zh-CN" altLang="en-US" b="1" dirty="0">
                <a:solidFill>
                  <a:srgbClr val="0070C0"/>
                </a:solidFill>
                <a:latin typeface="微软雅黑" panose="020B0503020204020204" pitchFamily="34" charset="-122"/>
                <a:ea typeface="微软雅黑" panose="020B0503020204020204" pitchFamily="34" charset="-122"/>
              </a:rPr>
              <a:t>：</a:t>
            </a:r>
            <a:endParaRPr lang="en-US" altLang="zh-CN" b="1" dirty="0">
              <a:solidFill>
                <a:srgbClr val="0070C0"/>
              </a:solidFill>
              <a:latin typeface="微软雅黑" panose="020B0503020204020204" pitchFamily="34" charset="-122"/>
              <a:ea typeface="微软雅黑" panose="020B0503020204020204" pitchFamily="34" charset="-122"/>
            </a:endParaRPr>
          </a:p>
          <a:p>
            <a:pPr algn="just">
              <a:lnSpc>
                <a:spcPct val="120000"/>
              </a:lnSpc>
              <a:spcAft>
                <a:spcPts val="800"/>
              </a:spcAft>
              <a:buClr>
                <a:srgbClr val="0070C0"/>
              </a:buClr>
            </a:pPr>
            <a:r>
              <a:rPr lang="en-US" altLang="zh-CN" b="1" dirty="0">
                <a:solidFill>
                  <a:srgbClr val="0070C0"/>
                </a:solidFill>
                <a:latin typeface="微软雅黑" panose="020B0503020204020204" pitchFamily="34" charset="-122"/>
                <a:ea typeface="微软雅黑" panose="020B0503020204020204" pitchFamily="34" charset="-122"/>
              </a:rPr>
              <a:t> </a:t>
            </a:r>
            <a:r>
              <a:rPr lang="zh-CN" altLang="en-US" b="1" dirty="0">
                <a:solidFill>
                  <a:srgbClr val="0070C0"/>
                </a:solidFill>
                <a:latin typeface="微软雅黑" panose="020B0503020204020204" pitchFamily="34" charset="-122"/>
                <a:ea typeface="微软雅黑" panose="020B0503020204020204" pitchFamily="34" charset="-122"/>
              </a:rPr>
              <a:t>“能源安全事关经济</a:t>
            </a:r>
            <a:r>
              <a:rPr lang="zh-CN" altLang="en-US" b="1" dirty="0" smtClean="0">
                <a:solidFill>
                  <a:srgbClr val="0070C0"/>
                </a:solidFill>
                <a:latin typeface="微软雅黑" panose="020B0503020204020204" pitchFamily="34" charset="-122"/>
                <a:ea typeface="微软雅黑" panose="020B0503020204020204" pitchFamily="34" charset="-122"/>
              </a:rPr>
              <a:t>社会发展</a:t>
            </a:r>
            <a:r>
              <a:rPr lang="zh-CN" altLang="en-US" b="1" dirty="0">
                <a:solidFill>
                  <a:srgbClr val="0070C0"/>
                </a:solidFill>
                <a:latin typeface="微软雅黑" panose="020B0503020204020204" pitchFamily="34" charset="-122"/>
                <a:ea typeface="微软雅黑" panose="020B0503020204020204" pitchFamily="34" charset="-122"/>
              </a:rPr>
              <a:t>全局，</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要清醒看到长时储能技术瓶颈仍是制约新能源发展的一大“短板”，未来需发挥举国体制优势，产学研协作联动，</a:t>
            </a:r>
            <a:r>
              <a:rPr lang="zh-CN" altLang="en-US" b="1" dirty="0">
                <a:solidFill>
                  <a:srgbClr val="0070C0"/>
                </a:solidFill>
                <a:latin typeface="微软雅黑" panose="020B0503020204020204" pitchFamily="34" charset="-122"/>
                <a:ea typeface="微软雅黑" panose="020B0503020204020204" pitchFamily="34" charset="-122"/>
              </a:rPr>
              <a:t>加强对长时储能的技术攻关，并探索更新的储能形式”</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25909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ADCE33C3-E620-4067-BD6B-D1C110DB3859}"/>
              </a:ext>
            </a:extLst>
          </p:cNvPr>
          <p:cNvCxnSpPr>
            <a:cxnSpLocks/>
          </p:cNvCxnSpPr>
          <p:nvPr/>
        </p:nvCxnSpPr>
        <p:spPr>
          <a:xfrm>
            <a:off x="929090" y="838719"/>
            <a:ext cx="112629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033092" y="271455"/>
            <a:ext cx="3940502" cy="502766"/>
          </a:xfrm>
          <a:prstGeom prst="rect">
            <a:avLst/>
          </a:prstGeom>
        </p:spPr>
        <p:txBody>
          <a:bodyPr wrap="none">
            <a:spAutoFit/>
          </a:bodyPr>
          <a:lstStyle/>
          <a:p>
            <a:r>
              <a:rPr lang="zh-CN" altLang="en-US" sz="2667" b="1" dirty="0" smtClean="0">
                <a:latin typeface="微软雅黑" pitchFamily="34" charset="-122"/>
                <a:ea typeface="微软雅黑" pitchFamily="34" charset="-122"/>
              </a:rPr>
              <a:t>储能</a:t>
            </a:r>
            <a:r>
              <a:rPr lang="zh-CN" altLang="en-US" sz="2667" b="1" dirty="0">
                <a:latin typeface="微软雅黑" pitchFamily="34" charset="-122"/>
                <a:ea typeface="微软雅黑" pitchFamily="34" charset="-122"/>
              </a:rPr>
              <a:t>发展的现状格局特征</a:t>
            </a:r>
            <a:endParaRPr lang="zh-CN" altLang="en-US" sz="2667" dirty="0"/>
          </a:p>
        </p:txBody>
      </p:sp>
      <p:sp>
        <p:nvSpPr>
          <p:cNvPr id="4" name="矩形 1">
            <a:extLst>
              <a:ext uri="{FF2B5EF4-FFF2-40B4-BE49-F238E27FC236}">
                <a16:creationId xmlns:a16="http://schemas.microsoft.com/office/drawing/2014/main" id="{EE7C08E8-9907-4F55-8A87-8E217708FB8B}"/>
              </a:ext>
            </a:extLst>
          </p:cNvPr>
          <p:cNvSpPr>
            <a:spLocks noChangeArrowheads="1"/>
          </p:cNvSpPr>
          <p:nvPr/>
        </p:nvSpPr>
        <p:spPr bwMode="auto">
          <a:xfrm>
            <a:off x="344688" y="212426"/>
            <a:ext cx="350123"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5" name="矩形 1">
            <a:extLst>
              <a:ext uri="{FF2B5EF4-FFF2-40B4-BE49-F238E27FC236}">
                <a16:creationId xmlns:a16="http://schemas.microsoft.com/office/drawing/2014/main" id="{DFA12BA2-C945-4262-BB07-EA9F00F33EA7}"/>
              </a:ext>
            </a:extLst>
          </p:cNvPr>
          <p:cNvSpPr>
            <a:spLocks noChangeArrowheads="1"/>
          </p:cNvSpPr>
          <p:nvPr/>
        </p:nvSpPr>
        <p:spPr bwMode="auto">
          <a:xfrm>
            <a:off x="753039" y="212426"/>
            <a:ext cx="111559"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7" name="矩形 1">
            <a:extLst>
              <a:ext uri="{FF2B5EF4-FFF2-40B4-BE49-F238E27FC236}">
                <a16:creationId xmlns:a16="http://schemas.microsoft.com/office/drawing/2014/main" id="{C7A1176A-C006-4A97-A5C8-12C35D3E9DCB}"/>
              </a:ext>
            </a:extLst>
          </p:cNvPr>
          <p:cNvSpPr>
            <a:spLocks noChangeArrowheads="1"/>
          </p:cNvSpPr>
          <p:nvPr/>
        </p:nvSpPr>
        <p:spPr bwMode="auto">
          <a:xfrm>
            <a:off x="922823" y="212426"/>
            <a:ext cx="52044"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8" name="文本框 7"/>
          <p:cNvSpPr txBox="1"/>
          <p:nvPr/>
        </p:nvSpPr>
        <p:spPr>
          <a:xfrm>
            <a:off x="265915" y="996161"/>
            <a:ext cx="6999451" cy="3484737"/>
          </a:xfrm>
          <a:prstGeom prst="rect">
            <a:avLst/>
          </a:prstGeom>
          <a:noFill/>
        </p:spPr>
        <p:txBody>
          <a:bodyPr wrap="square" rtlCol="0">
            <a:spAutoFit/>
          </a:bodyPr>
          <a:lstStyle/>
          <a:p>
            <a:pPr marL="380990" indent="-380990">
              <a:lnSpc>
                <a:spcPct val="125000"/>
              </a:lnSpc>
              <a:spcAft>
                <a:spcPts val="800"/>
              </a:spcAft>
              <a:buFont typeface="Wingdings" panose="05000000000000000000" pitchFamily="2" charset="2"/>
              <a:buChar char="p"/>
            </a:pPr>
            <a:r>
              <a:rPr lang="en-US" altLang="zh-CN" b="1" dirty="0">
                <a:latin typeface="微软雅黑" panose="020B0503020204020204" pitchFamily="34" charset="-122"/>
                <a:ea typeface="微软雅黑" panose="020B0503020204020204" pitchFamily="34" charset="-122"/>
              </a:rPr>
              <a:t>2024</a:t>
            </a:r>
            <a:r>
              <a:rPr lang="zh-CN" altLang="en-US" b="1" dirty="0">
                <a:latin typeface="微软雅黑" panose="020B0503020204020204" pitchFamily="34" charset="-122"/>
                <a:ea typeface="微软雅黑" panose="020B0503020204020204" pitchFamily="34" charset="-122"/>
              </a:rPr>
              <a:t>年</a:t>
            </a:r>
            <a:r>
              <a:rPr lang="zh-CN" altLang="en-US" dirty="0">
                <a:latin typeface="微软雅黑" panose="020B0503020204020204" pitchFamily="34" charset="-122"/>
                <a:ea typeface="微软雅黑" panose="020B0503020204020204" pitchFamily="34" charset="-122"/>
              </a:rPr>
              <a:t>，中国新增投运新型储能项目装机规模为</a:t>
            </a:r>
            <a:r>
              <a:rPr lang="en-US" altLang="zh-CN" dirty="0">
                <a:solidFill>
                  <a:srgbClr val="0070C0"/>
                </a:solidFill>
                <a:latin typeface="微软雅黑" panose="020B0503020204020204" pitchFamily="34" charset="-122"/>
                <a:ea typeface="微软雅黑" panose="020B0503020204020204" pitchFamily="34" charset="-122"/>
              </a:rPr>
              <a:t>43.7</a:t>
            </a:r>
            <a:r>
              <a:rPr lang="zh-CN" altLang="en-US" dirty="0">
                <a:solidFill>
                  <a:srgbClr val="0070C0"/>
                </a:solidFill>
                <a:latin typeface="微软雅黑" panose="020B0503020204020204" pitchFamily="34" charset="-122"/>
                <a:ea typeface="微软雅黑" panose="020B0503020204020204" pitchFamily="34" charset="-122"/>
              </a:rPr>
              <a:t>吉瓦</a:t>
            </a:r>
            <a:r>
              <a:rPr lang="en-US" altLang="zh-CN" dirty="0">
                <a:solidFill>
                  <a:srgbClr val="0070C0"/>
                </a:solidFill>
                <a:latin typeface="微软雅黑" panose="020B0503020204020204" pitchFamily="34" charset="-122"/>
                <a:ea typeface="微软雅黑" panose="020B0503020204020204" pitchFamily="34" charset="-122"/>
              </a:rPr>
              <a:t>/109.8</a:t>
            </a:r>
            <a:r>
              <a:rPr lang="zh-CN" altLang="en-US" dirty="0">
                <a:solidFill>
                  <a:srgbClr val="0070C0"/>
                </a:solidFill>
                <a:latin typeface="微软雅黑" panose="020B0503020204020204" pitchFamily="34" charset="-122"/>
                <a:ea typeface="微软雅黑" panose="020B0503020204020204" pitchFamily="34" charset="-122"/>
              </a:rPr>
              <a:t>吉瓦时</a:t>
            </a:r>
            <a:r>
              <a:rPr lang="zh-CN" altLang="en-US" dirty="0">
                <a:latin typeface="微软雅黑" panose="020B0503020204020204" pitchFamily="34" charset="-122"/>
                <a:ea typeface="微软雅黑" panose="020B0503020204020204" pitchFamily="34" charset="-122"/>
              </a:rPr>
              <a:t>，同比增长</a:t>
            </a:r>
            <a:r>
              <a:rPr lang="en-US" altLang="zh-CN" dirty="0">
                <a:latin typeface="微软雅黑" panose="020B0503020204020204" pitchFamily="34" charset="-122"/>
                <a:ea typeface="微软雅黑" panose="020B0503020204020204" pitchFamily="34" charset="-122"/>
              </a:rPr>
              <a:t>103%/136%</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380990" indent="-380990">
              <a:lnSpc>
                <a:spcPct val="125000"/>
              </a:lnSpc>
              <a:spcAft>
                <a:spcPts val="800"/>
              </a:spcAft>
              <a:buFont typeface="Wingdings" panose="05000000000000000000" pitchFamily="2" charset="2"/>
              <a:buChar char="p"/>
            </a:pPr>
            <a:r>
              <a:rPr lang="zh-CN" altLang="en-US" dirty="0" smtClean="0">
                <a:latin typeface="微软雅黑" panose="020B0503020204020204" pitchFamily="34" charset="-122"/>
                <a:ea typeface="微软雅黑" panose="020B0503020204020204" pitchFamily="34" charset="-122"/>
              </a:rPr>
              <a:t>截至</a:t>
            </a:r>
            <a:r>
              <a:rPr lang="en-US" altLang="zh-CN" b="1" dirty="0">
                <a:latin typeface="微软雅黑" panose="020B0503020204020204" pitchFamily="34" charset="-122"/>
                <a:ea typeface="微软雅黑" panose="020B0503020204020204" pitchFamily="34" charset="-122"/>
              </a:rPr>
              <a:t>2024</a:t>
            </a:r>
            <a:r>
              <a:rPr lang="zh-CN" altLang="en-US" b="1" dirty="0">
                <a:latin typeface="微软雅黑" panose="020B0503020204020204" pitchFamily="34" charset="-122"/>
                <a:ea typeface="微软雅黑" panose="020B0503020204020204" pitchFamily="34" charset="-122"/>
              </a:rPr>
              <a:t>年</a:t>
            </a:r>
            <a:r>
              <a:rPr lang="zh-CN" altLang="en-US" dirty="0">
                <a:latin typeface="微软雅黑" panose="020B0503020204020204" pitchFamily="34" charset="-122"/>
                <a:ea typeface="微软雅黑" panose="020B0503020204020204" pitchFamily="34" charset="-122"/>
              </a:rPr>
              <a:t>底，中国新型储能累计装机规模达到</a:t>
            </a:r>
            <a:r>
              <a:rPr lang="en-US" altLang="zh-CN" dirty="0">
                <a:solidFill>
                  <a:srgbClr val="0070C0"/>
                </a:solidFill>
                <a:latin typeface="微软雅黑" panose="020B0503020204020204" pitchFamily="34" charset="-122"/>
                <a:ea typeface="微软雅黑" panose="020B0503020204020204" pitchFamily="34" charset="-122"/>
              </a:rPr>
              <a:t>78.3</a:t>
            </a:r>
            <a:r>
              <a:rPr lang="zh-CN" altLang="en-US" dirty="0">
                <a:solidFill>
                  <a:srgbClr val="0070C0"/>
                </a:solidFill>
                <a:latin typeface="微软雅黑" panose="020B0503020204020204" pitchFamily="34" charset="-122"/>
                <a:ea typeface="微软雅黑" panose="020B0503020204020204" pitchFamily="34" charset="-122"/>
              </a:rPr>
              <a:t>吉瓦</a:t>
            </a:r>
            <a:r>
              <a:rPr lang="en-US" altLang="zh-CN" dirty="0">
                <a:solidFill>
                  <a:srgbClr val="0070C0"/>
                </a:solidFill>
                <a:latin typeface="微软雅黑" panose="020B0503020204020204" pitchFamily="34" charset="-122"/>
                <a:ea typeface="微软雅黑" panose="020B0503020204020204" pitchFamily="34" charset="-122"/>
              </a:rPr>
              <a:t>/184.2</a:t>
            </a:r>
            <a:r>
              <a:rPr lang="zh-CN" altLang="en-US" dirty="0">
                <a:solidFill>
                  <a:srgbClr val="0070C0"/>
                </a:solidFill>
                <a:latin typeface="微软雅黑" panose="020B0503020204020204" pitchFamily="34" charset="-122"/>
                <a:ea typeface="微软雅黑" panose="020B0503020204020204" pitchFamily="34" charset="-122"/>
              </a:rPr>
              <a:t>吉</a:t>
            </a:r>
            <a:r>
              <a:rPr lang="zh-CN" altLang="en-US" dirty="0" smtClean="0">
                <a:solidFill>
                  <a:srgbClr val="0070C0"/>
                </a:solidFill>
                <a:latin typeface="微软雅黑" panose="020B0503020204020204" pitchFamily="34" charset="-122"/>
                <a:ea typeface="微软雅黑" panose="020B0503020204020204" pitchFamily="34" charset="-122"/>
              </a:rPr>
              <a:t>瓦时</a:t>
            </a:r>
            <a:r>
              <a:rPr lang="zh-CN" altLang="en-US" dirty="0">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首次</a:t>
            </a:r>
            <a:r>
              <a:rPr lang="zh-CN" altLang="en-US" b="1" dirty="0">
                <a:solidFill>
                  <a:srgbClr val="FF0000"/>
                </a:solidFill>
                <a:latin typeface="微软雅黑" panose="020B0503020204020204" pitchFamily="34" charset="-122"/>
                <a:ea typeface="微软雅黑" panose="020B0503020204020204" pitchFamily="34" charset="-122"/>
              </a:rPr>
              <a:t>超过抽水蓄能</a:t>
            </a:r>
            <a:r>
              <a:rPr lang="zh-CN" altLang="en-US"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成为电力系统中继</a:t>
            </a:r>
            <a:r>
              <a:rPr lang="zh-CN" altLang="en-US" b="1" dirty="0" smtClean="0">
                <a:latin typeface="微软雅黑" panose="020B0503020204020204" pitchFamily="34" charset="-122"/>
                <a:ea typeface="微软雅黑" panose="020B0503020204020204" pitchFamily="34" charset="-122"/>
              </a:rPr>
              <a:t>火电后</a:t>
            </a:r>
            <a:r>
              <a:rPr lang="zh-CN" altLang="en-US" b="1" dirty="0">
                <a:latin typeface="微软雅黑" panose="020B0503020204020204" pitchFamily="34" charset="-122"/>
                <a:ea typeface="微软雅黑" panose="020B0503020204020204" pitchFamily="34" charset="-122"/>
              </a:rPr>
              <a:t>的第二大灵活性调节</a:t>
            </a:r>
            <a:r>
              <a:rPr lang="zh-CN" altLang="en-US" b="1" dirty="0" smtClean="0">
                <a:latin typeface="微软雅黑" panose="020B0503020204020204" pitchFamily="34" charset="-122"/>
                <a:ea typeface="微软雅黑" panose="020B0503020204020204" pitchFamily="34" charset="-122"/>
              </a:rPr>
              <a:t>资源</a:t>
            </a:r>
            <a:r>
              <a:rPr lang="zh-CN" altLang="en-US" dirty="0" smtClean="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380990" indent="-380990">
              <a:lnSpc>
                <a:spcPct val="125000"/>
              </a:lnSpc>
              <a:spcAft>
                <a:spcPts val="800"/>
              </a:spcAft>
              <a:buFont typeface="Wingdings" panose="05000000000000000000" pitchFamily="2" charset="2"/>
              <a:buChar char="p"/>
            </a:pPr>
            <a:r>
              <a:rPr lang="zh-CN" altLang="en-US" dirty="0" smtClean="0">
                <a:latin typeface="微软雅黑" panose="020B0503020204020204" pitchFamily="34" charset="-122"/>
                <a:ea typeface="微软雅黑" panose="020B0503020204020204" pitchFamily="34" charset="-122"/>
              </a:rPr>
              <a:t>提前</a:t>
            </a:r>
            <a:r>
              <a:rPr lang="zh-CN" altLang="en-US" dirty="0">
                <a:latin typeface="微软雅黑" panose="020B0503020204020204" pitchFamily="34" charset="-122"/>
                <a:ea typeface="微软雅黑" panose="020B0503020204020204" pitchFamily="34" charset="-122"/>
              </a:rPr>
              <a:t>完成</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关于加快推动新型储能发展的指导意见</a:t>
            </a:r>
            <a:r>
              <a:rPr lang="en-US" altLang="zh-CN" dirty="0">
                <a:latin typeface="微软雅黑" panose="020B0503020204020204" pitchFamily="34" charset="-122"/>
                <a:ea typeface="微软雅黑" panose="020B0503020204020204" pitchFamily="34" charset="-122"/>
              </a:rPr>
              <a:t>》2025</a:t>
            </a:r>
            <a:r>
              <a:rPr lang="zh-CN" altLang="en-US" dirty="0">
                <a:latin typeface="微软雅黑" panose="020B0503020204020204" pitchFamily="34" charset="-122"/>
                <a:ea typeface="微软雅黑" panose="020B0503020204020204" pitchFamily="34" charset="-122"/>
              </a:rPr>
              <a:t>规划目标，新型储能进入</a:t>
            </a:r>
            <a:r>
              <a:rPr lang="zh-CN" altLang="en-US" b="1" dirty="0">
                <a:solidFill>
                  <a:srgbClr val="0070C0"/>
                </a:solidFill>
                <a:latin typeface="微软雅黑" panose="020B0503020204020204" pitchFamily="34" charset="-122"/>
                <a:ea typeface="微软雅黑" panose="020B0503020204020204" pitchFamily="34" charset="-122"/>
              </a:rPr>
              <a:t>规模化发展阶段</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a:lnSpc>
                <a:spcPct val="125000"/>
              </a:lnSpc>
              <a:spcAft>
                <a:spcPts val="800"/>
              </a:spcAft>
            </a:pPr>
            <a:r>
              <a:rPr lang="zh-CN" altLang="en-US" dirty="0">
                <a:latin typeface="微软雅黑" panose="020B0503020204020204" pitchFamily="34" charset="-122"/>
                <a:ea typeface="微软雅黑" panose="020B0503020204020204" pitchFamily="34" charset="-122"/>
              </a:rPr>
              <a:t>随着全球能源转型的加速推进，储能产业作为新能源领域的重要支撑，正迎来前所未有的发展机遇</a:t>
            </a:r>
            <a:endParaRPr lang="en-US" altLang="zh-CN"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EBAE87F5-210F-48EE-A09F-99528CFDBE13}"/>
              </a:ext>
            </a:extLst>
          </p:cNvPr>
          <p:cNvSpPr txBox="1"/>
          <p:nvPr/>
        </p:nvSpPr>
        <p:spPr>
          <a:xfrm>
            <a:off x="344688" y="4529981"/>
            <a:ext cx="11423573" cy="2122441"/>
          </a:xfrm>
          <a:prstGeom prst="rect">
            <a:avLst/>
          </a:prstGeom>
          <a:noFill/>
        </p:spPr>
        <p:txBody>
          <a:bodyPr wrap="square" rtlCol="0">
            <a:spAutoFit/>
          </a:bodyPr>
          <a:lstStyle/>
          <a:p>
            <a:pPr marL="380990" indent="-380990">
              <a:lnSpc>
                <a:spcPct val="150000"/>
              </a:lnSpc>
              <a:spcAft>
                <a:spcPts val="267"/>
              </a:spcAft>
              <a:buFont typeface="Wingdings" panose="05000000000000000000" pitchFamily="2" charset="2"/>
              <a:buChar char="Ø"/>
            </a:pPr>
            <a:r>
              <a:rPr lang="zh-CN" altLang="en-US" sz="1733" dirty="0">
                <a:solidFill>
                  <a:srgbClr val="0070C0"/>
                </a:solidFill>
                <a:latin typeface="微软雅黑" panose="020B0503020204020204" pitchFamily="34" charset="-122"/>
                <a:ea typeface="微软雅黑" panose="020B0503020204020204" pitchFamily="34" charset="-122"/>
              </a:rPr>
              <a:t>整体规模：</a:t>
            </a:r>
            <a:r>
              <a:rPr lang="zh-CN" altLang="en-US" sz="1733" dirty="0">
                <a:latin typeface="微软雅黑" panose="020B0503020204020204" pitchFamily="34" charset="-122"/>
                <a:ea typeface="微软雅黑" panose="020B0503020204020204" pitchFamily="34" charset="-122"/>
              </a:rPr>
              <a:t>中国、欧洲和美国继续引领全球储能市场发展，三者新增装机规模合计占全球市场的</a:t>
            </a:r>
            <a:r>
              <a:rPr lang="en-US" altLang="zh-CN" sz="1733" dirty="0">
                <a:latin typeface="微软雅黑" panose="020B0503020204020204" pitchFamily="34" charset="-122"/>
                <a:ea typeface="微软雅黑" panose="020B0503020204020204" pitchFamily="34" charset="-122"/>
              </a:rPr>
              <a:t>88%</a:t>
            </a:r>
            <a:r>
              <a:rPr lang="zh-CN" altLang="en-US" sz="1733" dirty="0">
                <a:latin typeface="微软雅黑" panose="020B0503020204020204" pitchFamily="34" charset="-122"/>
                <a:ea typeface="微软雅黑" panose="020B0503020204020204" pitchFamily="34" charset="-122"/>
              </a:rPr>
              <a:t>，</a:t>
            </a:r>
            <a:r>
              <a:rPr lang="zh-CN" altLang="en-US" sz="1733" dirty="0">
                <a:solidFill>
                  <a:srgbClr val="0070C0"/>
                </a:solidFill>
                <a:latin typeface="微软雅黑" panose="020B0503020204020204" pitchFamily="34" charset="-122"/>
                <a:ea typeface="微软雅黑" panose="020B0503020204020204" pitchFamily="34" charset="-122"/>
              </a:rPr>
              <a:t>中国占比接近</a:t>
            </a:r>
            <a:r>
              <a:rPr lang="en-US" altLang="zh-CN" sz="1733" dirty="0">
                <a:solidFill>
                  <a:srgbClr val="0070C0"/>
                </a:solidFill>
                <a:latin typeface="微软雅黑" panose="020B0503020204020204" pitchFamily="34" charset="-122"/>
                <a:ea typeface="微软雅黑" panose="020B0503020204020204" pitchFamily="34" charset="-122"/>
              </a:rPr>
              <a:t>50%</a:t>
            </a:r>
            <a:r>
              <a:rPr lang="zh-CN" altLang="en-US" sz="1733" dirty="0">
                <a:latin typeface="微软雅黑" panose="020B0503020204020204" pitchFamily="34" charset="-122"/>
                <a:ea typeface="微软雅黑" panose="020B0503020204020204" pitchFamily="34" charset="-122"/>
              </a:rPr>
              <a:t>。</a:t>
            </a:r>
            <a:endParaRPr lang="en-US" altLang="zh-CN" sz="1733" dirty="0">
              <a:latin typeface="微软雅黑" panose="020B0503020204020204" pitchFamily="34" charset="-122"/>
              <a:ea typeface="微软雅黑" panose="020B0503020204020204" pitchFamily="34" charset="-122"/>
            </a:endParaRPr>
          </a:p>
          <a:p>
            <a:pPr marL="380990" indent="-380990">
              <a:lnSpc>
                <a:spcPct val="150000"/>
              </a:lnSpc>
              <a:spcAft>
                <a:spcPts val="267"/>
              </a:spcAft>
              <a:buFont typeface="Wingdings" panose="05000000000000000000" pitchFamily="2" charset="2"/>
              <a:buChar char="Ø"/>
            </a:pPr>
            <a:r>
              <a:rPr lang="zh-CN" altLang="en-US" sz="1733" dirty="0">
                <a:solidFill>
                  <a:srgbClr val="0070C0"/>
                </a:solidFill>
                <a:latin typeface="微软雅黑" panose="020B0503020204020204" pitchFamily="34" charset="-122"/>
                <a:ea typeface="微软雅黑" panose="020B0503020204020204" pitchFamily="34" charset="-122"/>
              </a:rPr>
              <a:t>技术类型</a:t>
            </a:r>
            <a:r>
              <a:rPr lang="zh-CN" altLang="en-US" sz="1733" dirty="0" smtClean="0">
                <a:solidFill>
                  <a:srgbClr val="0070C0"/>
                </a:solidFill>
                <a:latin typeface="微软雅黑" panose="020B0503020204020204" pitchFamily="34" charset="-122"/>
                <a:ea typeface="微软雅黑" panose="020B0503020204020204" pitchFamily="34" charset="-122"/>
              </a:rPr>
              <a:t>：</a:t>
            </a:r>
            <a:r>
              <a:rPr lang="zh-CN" altLang="en-US" sz="1733" dirty="0" smtClean="0">
                <a:latin typeface="微软雅黑" panose="020B0503020204020204" pitchFamily="34" charset="-122"/>
                <a:ea typeface="微软雅黑" panose="020B0503020204020204" pitchFamily="34" charset="-122"/>
              </a:rPr>
              <a:t>压缩空气</a:t>
            </a:r>
            <a:r>
              <a:rPr lang="zh-CN" altLang="en-US" sz="1733" dirty="0">
                <a:latin typeface="微软雅黑" panose="020B0503020204020204" pitchFamily="34" charset="-122"/>
                <a:ea typeface="微软雅黑" panose="020B0503020204020204" pitchFamily="34" charset="-122"/>
              </a:rPr>
              <a:t>、钠离子电池、液流电池、飞轮、超级电容等非锂储能技术逐渐实现应用突破，为</a:t>
            </a:r>
            <a:r>
              <a:rPr lang="zh-CN" altLang="en-US" sz="1733" b="1" dirty="0">
                <a:latin typeface="微软雅黑" panose="020B0503020204020204" pitchFamily="34" charset="-122"/>
                <a:ea typeface="微软雅黑" panose="020B0503020204020204" pitchFamily="34" charset="-122"/>
              </a:rPr>
              <a:t>新型电力系统建设和多元用户侧场景提供了更多的技术选择</a:t>
            </a:r>
            <a:r>
              <a:rPr lang="zh-CN" altLang="en-US" sz="1733" dirty="0">
                <a:latin typeface="微软雅黑" panose="020B0503020204020204" pitchFamily="34" charset="-122"/>
                <a:ea typeface="微软雅黑" panose="020B0503020204020204" pitchFamily="34" charset="-122"/>
              </a:rPr>
              <a:t>。</a:t>
            </a:r>
            <a:endParaRPr lang="en-US" altLang="zh-CN" sz="1733" dirty="0">
              <a:latin typeface="微软雅黑" panose="020B0503020204020204" pitchFamily="34" charset="-122"/>
              <a:ea typeface="微软雅黑" panose="020B0503020204020204" pitchFamily="34" charset="-122"/>
            </a:endParaRPr>
          </a:p>
          <a:p>
            <a:pPr marL="380990" indent="-380990">
              <a:lnSpc>
                <a:spcPct val="150000"/>
              </a:lnSpc>
              <a:spcAft>
                <a:spcPts val="267"/>
              </a:spcAft>
              <a:buFont typeface="Wingdings" panose="05000000000000000000" pitchFamily="2" charset="2"/>
              <a:buChar char="Ø"/>
            </a:pPr>
            <a:r>
              <a:rPr lang="zh-CN" altLang="en-US" sz="1733" dirty="0">
                <a:solidFill>
                  <a:srgbClr val="0070C0"/>
                </a:solidFill>
                <a:latin typeface="微软雅黑" panose="020B0503020204020204" pitchFamily="34" charset="-122"/>
                <a:ea typeface="微软雅黑" panose="020B0503020204020204" pitchFamily="34" charset="-122"/>
              </a:rPr>
              <a:t>发展区域：</a:t>
            </a:r>
            <a:r>
              <a:rPr lang="en-US" altLang="zh-CN" sz="1733" dirty="0">
                <a:latin typeface="微软雅黑" panose="020B0503020204020204" pitchFamily="34" charset="-122"/>
                <a:ea typeface="微软雅黑" panose="020B0503020204020204" pitchFamily="34" charset="-122"/>
              </a:rPr>
              <a:t>2023 </a:t>
            </a:r>
            <a:r>
              <a:rPr lang="zh-CN" altLang="en-US" sz="1733" dirty="0">
                <a:latin typeface="微软雅黑" panose="020B0503020204020204" pitchFamily="34" charset="-122"/>
                <a:ea typeface="微软雅黑" panose="020B0503020204020204" pitchFamily="34" charset="-122"/>
              </a:rPr>
              <a:t>年新增投运电源侧储能项目主要集中于</a:t>
            </a:r>
            <a:r>
              <a:rPr lang="zh-CN" altLang="en-US" sz="1733" dirty="0">
                <a:solidFill>
                  <a:srgbClr val="0070C0"/>
                </a:solidFill>
                <a:latin typeface="微软雅黑" panose="020B0503020204020204" pitchFamily="34" charset="-122"/>
                <a:ea typeface="微软雅黑" panose="020B0503020204020204" pitchFamily="34" charset="-122"/>
              </a:rPr>
              <a:t>西北和华北</a:t>
            </a:r>
            <a:r>
              <a:rPr lang="zh-CN" altLang="en-US" sz="1733" dirty="0">
                <a:latin typeface="微软雅黑" panose="020B0503020204020204" pitchFamily="34" charset="-122"/>
                <a:ea typeface="微软雅黑" panose="020B0503020204020204" pitchFamily="34" charset="-122"/>
              </a:rPr>
              <a:t>区域。</a:t>
            </a:r>
            <a:endParaRPr lang="en-US" altLang="zh-CN" sz="1733" dirty="0">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5B8F8378-C66C-4147-AD08-95901092A264}"/>
              </a:ext>
            </a:extLst>
          </p:cNvPr>
          <p:cNvSpPr/>
          <p:nvPr/>
        </p:nvSpPr>
        <p:spPr>
          <a:xfrm>
            <a:off x="7872563" y="3520949"/>
            <a:ext cx="3672800" cy="338554"/>
          </a:xfrm>
          <a:prstGeom prst="rect">
            <a:avLst/>
          </a:prstGeom>
        </p:spPr>
        <p:txBody>
          <a:bodyPr wrap="none">
            <a:spAutoFit/>
          </a:bodyPr>
          <a:lstStyle/>
          <a:p>
            <a:r>
              <a:rPr lang="zh-CN" altLang="en-US" sz="1600" dirty="0">
                <a:latin typeface="微软雅黑" panose="020B0503020204020204" pitchFamily="34" charset="-122"/>
                <a:ea typeface="微软雅黑" panose="020B0503020204020204" pitchFamily="34" charset="-122"/>
              </a:rPr>
              <a:t>中国新型</a:t>
            </a:r>
            <a:r>
              <a:rPr lang="zh-CN" altLang="en-US" sz="1600" dirty="0" smtClean="0">
                <a:latin typeface="微软雅黑" panose="020B0503020204020204" pitchFamily="34" charset="-122"/>
                <a:ea typeface="微软雅黑" panose="020B0503020204020204" pitchFamily="34" charset="-122"/>
              </a:rPr>
              <a:t>储能累计装机规模</a:t>
            </a:r>
            <a:r>
              <a:rPr lang="zh-CN" altLang="en-US" sz="1600" dirty="0">
                <a:latin typeface="微软雅黑" panose="020B0503020204020204" pitchFamily="34" charset="-122"/>
                <a:ea typeface="微软雅黑" panose="020B0503020204020204" pitchFamily="34" charset="-122"/>
              </a:rPr>
              <a:t>及年增长率</a:t>
            </a:r>
          </a:p>
        </p:txBody>
      </p:sp>
      <p:pic>
        <p:nvPicPr>
          <p:cNvPr id="6" name="图片 5"/>
          <p:cNvPicPr>
            <a:picLocks noChangeAspect="1"/>
          </p:cNvPicPr>
          <p:nvPr/>
        </p:nvPicPr>
        <p:blipFill>
          <a:blip r:embed="rId3"/>
          <a:stretch>
            <a:fillRect/>
          </a:stretch>
        </p:blipFill>
        <p:spPr>
          <a:xfrm>
            <a:off x="7324864" y="1057902"/>
            <a:ext cx="4768199" cy="2368476"/>
          </a:xfrm>
          <a:prstGeom prst="rect">
            <a:avLst/>
          </a:prstGeom>
        </p:spPr>
      </p:pic>
    </p:spTree>
    <p:extLst>
      <p:ext uri="{BB962C8B-B14F-4D97-AF65-F5344CB8AC3E}">
        <p14:creationId xmlns:p14="http://schemas.microsoft.com/office/powerpoint/2010/main" val="2233205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EC693B76-A244-4F48-B4E8-00FDCCD7FFA2}"/>
              </a:ext>
            </a:extLst>
          </p:cNvPr>
          <p:cNvCxnSpPr>
            <a:cxnSpLocks/>
          </p:cNvCxnSpPr>
          <p:nvPr/>
        </p:nvCxnSpPr>
        <p:spPr>
          <a:xfrm>
            <a:off x="929090" y="838719"/>
            <a:ext cx="112629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5AFB81B9-9057-48F9-8801-228607647474}"/>
              </a:ext>
            </a:extLst>
          </p:cNvPr>
          <p:cNvSpPr/>
          <p:nvPr/>
        </p:nvSpPr>
        <p:spPr>
          <a:xfrm>
            <a:off x="1033093" y="271455"/>
            <a:ext cx="6301725" cy="502766"/>
          </a:xfrm>
          <a:prstGeom prst="rect">
            <a:avLst/>
          </a:prstGeom>
        </p:spPr>
        <p:txBody>
          <a:bodyPr wrap="none">
            <a:spAutoFit/>
          </a:bodyPr>
          <a:lstStyle/>
          <a:p>
            <a:r>
              <a:rPr lang="zh-CN" altLang="en-US" sz="2667" b="1" dirty="0" smtClean="0">
                <a:latin typeface="微软雅黑" pitchFamily="34" charset="-122"/>
                <a:ea typeface="微软雅黑" pitchFamily="34" charset="-122"/>
              </a:rPr>
              <a:t>政府</a:t>
            </a:r>
            <a:r>
              <a:rPr lang="zh-CN" altLang="en-US" sz="2667" b="1" dirty="0">
                <a:latin typeface="微软雅黑" pitchFamily="34" charset="-122"/>
                <a:ea typeface="微软雅黑" pitchFamily="34" charset="-122"/>
              </a:rPr>
              <a:t>储能产业</a:t>
            </a:r>
            <a:r>
              <a:rPr lang="zh-CN" altLang="en-US" sz="2667" b="1" dirty="0" smtClean="0">
                <a:latin typeface="微软雅黑" pitchFamily="34" charset="-122"/>
                <a:ea typeface="微软雅黑" pitchFamily="34" charset="-122"/>
              </a:rPr>
              <a:t>政策</a:t>
            </a:r>
            <a:r>
              <a:rPr lang="en-US" altLang="zh-CN" sz="2667" b="1" dirty="0" smtClean="0">
                <a:latin typeface="微软雅黑" pitchFamily="34" charset="-122"/>
                <a:ea typeface="微软雅黑" pitchFamily="34" charset="-122"/>
              </a:rPr>
              <a:t>-</a:t>
            </a:r>
            <a:r>
              <a:rPr lang="zh-CN" altLang="en-US" sz="2667" b="1" dirty="0">
                <a:latin typeface="微软雅黑" pitchFamily="34" charset="-122"/>
                <a:ea typeface="微软雅黑" pitchFamily="34" charset="-122"/>
              </a:rPr>
              <a:t>强制配</a:t>
            </a:r>
            <a:r>
              <a:rPr lang="zh-CN" altLang="en-US" sz="2667" b="1" dirty="0" smtClean="0">
                <a:latin typeface="微软雅黑" pitchFamily="34" charset="-122"/>
                <a:ea typeface="微软雅黑" pitchFamily="34" charset="-122"/>
              </a:rPr>
              <a:t>储（</a:t>
            </a:r>
            <a:r>
              <a:rPr lang="en-US" altLang="zh-CN" sz="2667" b="1" dirty="0" smtClean="0">
                <a:latin typeface="微软雅黑" pitchFamily="34" charset="-122"/>
                <a:ea typeface="微软雅黑" pitchFamily="34" charset="-122"/>
              </a:rPr>
              <a:t>2024</a:t>
            </a:r>
            <a:r>
              <a:rPr lang="zh-CN" altLang="en-US" sz="2667" b="1" dirty="0" smtClean="0">
                <a:latin typeface="微软雅黑" pitchFamily="34" charset="-122"/>
                <a:ea typeface="微软雅黑" pitchFamily="34" charset="-122"/>
              </a:rPr>
              <a:t>年）</a:t>
            </a:r>
            <a:endParaRPr lang="zh-CN" altLang="en-US" sz="2667" dirty="0"/>
          </a:p>
        </p:txBody>
      </p:sp>
      <p:sp>
        <p:nvSpPr>
          <p:cNvPr id="5" name="矩形 1">
            <a:extLst>
              <a:ext uri="{FF2B5EF4-FFF2-40B4-BE49-F238E27FC236}">
                <a16:creationId xmlns:a16="http://schemas.microsoft.com/office/drawing/2014/main" id="{4246C9C5-3F49-427D-A683-FEE2B29B74B8}"/>
              </a:ext>
            </a:extLst>
          </p:cNvPr>
          <p:cNvSpPr>
            <a:spLocks noChangeArrowheads="1"/>
          </p:cNvSpPr>
          <p:nvPr/>
        </p:nvSpPr>
        <p:spPr bwMode="auto">
          <a:xfrm>
            <a:off x="344688" y="212426"/>
            <a:ext cx="350123"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6" name="矩形 1">
            <a:extLst>
              <a:ext uri="{FF2B5EF4-FFF2-40B4-BE49-F238E27FC236}">
                <a16:creationId xmlns:a16="http://schemas.microsoft.com/office/drawing/2014/main" id="{EB0D92EE-E397-46AF-9963-3ABC3CB476FC}"/>
              </a:ext>
            </a:extLst>
          </p:cNvPr>
          <p:cNvSpPr>
            <a:spLocks noChangeArrowheads="1"/>
          </p:cNvSpPr>
          <p:nvPr/>
        </p:nvSpPr>
        <p:spPr bwMode="auto">
          <a:xfrm>
            <a:off x="753039" y="212426"/>
            <a:ext cx="111559"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7" name="矩形 1">
            <a:extLst>
              <a:ext uri="{FF2B5EF4-FFF2-40B4-BE49-F238E27FC236}">
                <a16:creationId xmlns:a16="http://schemas.microsoft.com/office/drawing/2014/main" id="{B48E4A6C-90EC-4ED4-9064-7899820C27F5}"/>
              </a:ext>
            </a:extLst>
          </p:cNvPr>
          <p:cNvSpPr>
            <a:spLocks noChangeArrowheads="1"/>
          </p:cNvSpPr>
          <p:nvPr/>
        </p:nvSpPr>
        <p:spPr bwMode="auto">
          <a:xfrm>
            <a:off x="922823" y="212426"/>
            <a:ext cx="52044"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101" name="object 40">
            <a:extLst>
              <a:ext uri="{FF2B5EF4-FFF2-40B4-BE49-F238E27FC236}">
                <a16:creationId xmlns:a16="http://schemas.microsoft.com/office/drawing/2014/main" id="{67AF688D-165A-4CE2-A397-C3EA90FED783}"/>
              </a:ext>
            </a:extLst>
          </p:cNvPr>
          <p:cNvSpPr txBox="1"/>
          <p:nvPr/>
        </p:nvSpPr>
        <p:spPr>
          <a:xfrm>
            <a:off x="326223" y="1307010"/>
            <a:ext cx="11652251" cy="2099934"/>
          </a:xfrm>
          <a:prstGeom prst="rect">
            <a:avLst/>
          </a:prstGeom>
        </p:spPr>
        <p:txBody>
          <a:bodyPr vert="horz" wrap="square" lIns="0" tIns="9525" rIns="0" bIns="0" rtlCol="0">
            <a:spAutoFit/>
          </a:bodyPr>
          <a:lstStyle/>
          <a:p>
            <a:pPr marL="12700" marR="5080">
              <a:lnSpc>
                <a:spcPct val="150000"/>
              </a:lnSpc>
              <a:spcBef>
                <a:spcPts val="75"/>
              </a:spcBef>
              <a:buClr>
                <a:srgbClr val="1D9ED2"/>
              </a:buClr>
              <a:tabLst>
                <a:tab pos="241294" algn="l"/>
              </a:tabLst>
            </a:pPr>
            <a:r>
              <a:rPr lang="zh-CN" altLang="en-US" spc="-11" dirty="0" smtClean="0">
                <a:latin typeface="微软雅黑" panose="020B0503020204020204" pitchFamily="34" charset="-122"/>
                <a:ea typeface="微软雅黑" panose="020B0503020204020204" pitchFamily="34" charset="-122"/>
                <a:cs typeface="Verdana"/>
              </a:rPr>
              <a:t>       全国</a:t>
            </a:r>
            <a:r>
              <a:rPr lang="zh-CN" altLang="en-US" spc="-11" dirty="0">
                <a:latin typeface="微软雅黑" panose="020B0503020204020204" pitchFamily="34" charset="-122"/>
                <a:ea typeface="微软雅黑" panose="020B0503020204020204" pitchFamily="34" charset="-122"/>
                <a:cs typeface="Verdana"/>
              </a:rPr>
              <a:t>已有近</a:t>
            </a:r>
            <a:r>
              <a:rPr lang="en-US" altLang="zh-CN" spc="-11" dirty="0">
                <a:latin typeface="微软雅黑" panose="020B0503020204020204" pitchFamily="34" charset="-122"/>
                <a:ea typeface="微软雅黑" panose="020B0503020204020204" pitchFamily="34" charset="-122"/>
                <a:cs typeface="Verdana"/>
              </a:rPr>
              <a:t>30</a:t>
            </a:r>
            <a:r>
              <a:rPr lang="zh-CN" altLang="en-US" spc="-11" dirty="0">
                <a:latin typeface="微软雅黑" panose="020B0503020204020204" pitchFamily="34" charset="-122"/>
                <a:ea typeface="微软雅黑" panose="020B0503020204020204" pitchFamily="34" charset="-122"/>
                <a:cs typeface="Verdana"/>
              </a:rPr>
              <a:t>个省份出台了新型储能规划或“新能源</a:t>
            </a:r>
            <a:r>
              <a:rPr lang="en-US" altLang="zh-CN" spc="-11" dirty="0">
                <a:latin typeface="微软雅黑" panose="020B0503020204020204" pitchFamily="34" charset="-122"/>
                <a:ea typeface="微软雅黑" panose="020B0503020204020204" pitchFamily="34" charset="-122"/>
                <a:cs typeface="Verdana"/>
              </a:rPr>
              <a:t>+</a:t>
            </a:r>
            <a:r>
              <a:rPr lang="zh-CN" altLang="en-US" spc="-11" dirty="0">
                <a:latin typeface="微软雅黑" panose="020B0503020204020204" pitchFamily="34" charset="-122"/>
                <a:ea typeface="微软雅黑" panose="020B0503020204020204" pitchFamily="34" charset="-122"/>
                <a:cs typeface="Verdana"/>
              </a:rPr>
              <a:t>储能”文件。陆续出台的政策中对新能源配储占比要求达到</a:t>
            </a:r>
            <a:r>
              <a:rPr lang="en-US" altLang="zh-CN" spc="-11" dirty="0">
                <a:latin typeface="微软雅黑" panose="020B0503020204020204" pitchFamily="34" charset="-122"/>
                <a:ea typeface="微软雅黑" panose="020B0503020204020204" pitchFamily="34" charset="-122"/>
                <a:cs typeface="Verdana"/>
              </a:rPr>
              <a:t>10%~20%</a:t>
            </a:r>
            <a:r>
              <a:rPr lang="zh-CN" altLang="en-US" spc="-11" dirty="0">
                <a:latin typeface="微软雅黑" panose="020B0503020204020204" pitchFamily="34" charset="-122"/>
                <a:ea typeface="微软雅黑" panose="020B0503020204020204" pitchFamily="34" charset="-122"/>
                <a:cs typeface="Verdana"/>
              </a:rPr>
              <a:t>（装机容量占比），</a:t>
            </a:r>
            <a:r>
              <a:rPr lang="en-US" altLang="zh-CN" spc="-11" dirty="0">
                <a:latin typeface="微软雅黑" panose="020B0503020204020204" pitchFamily="34" charset="-122"/>
                <a:ea typeface="微软雅黑" panose="020B0503020204020204" pitchFamily="34" charset="-122"/>
                <a:cs typeface="Verdana"/>
              </a:rPr>
              <a:t>4</a:t>
            </a:r>
            <a:r>
              <a:rPr lang="zh-CN" altLang="en-US" spc="-11" dirty="0">
                <a:latin typeface="微软雅黑" panose="020B0503020204020204" pitchFamily="34" charset="-122"/>
                <a:ea typeface="微软雅黑" panose="020B0503020204020204" pitchFamily="34" charset="-122"/>
                <a:cs typeface="Verdana"/>
              </a:rPr>
              <a:t>小时以上并且低成本的长时储能需求成为刚需。</a:t>
            </a:r>
            <a:r>
              <a:rPr lang="zh-CN" altLang="en-US" b="1" spc="-11" dirty="0">
                <a:latin typeface="微软雅黑" panose="020B0503020204020204" pitchFamily="34" charset="-122"/>
                <a:ea typeface="微软雅黑" panose="020B0503020204020204" pitchFamily="34" charset="-122"/>
                <a:cs typeface="Verdana"/>
              </a:rPr>
              <a:t>强制配储政策是当前我国储能发展重要驱动力，也是新能源发电企业的经济负担</a:t>
            </a:r>
            <a:r>
              <a:rPr lang="zh-CN" altLang="en-US" b="1" spc="-11" dirty="0" smtClean="0">
                <a:latin typeface="微软雅黑" panose="020B0503020204020204" pitchFamily="34" charset="-122"/>
                <a:ea typeface="微软雅黑" panose="020B0503020204020204" pitchFamily="34" charset="-122"/>
                <a:cs typeface="Verdana"/>
              </a:rPr>
              <a:t>。</a:t>
            </a:r>
            <a:endParaRPr lang="en-US" altLang="zh-CN" b="1" spc="-11" dirty="0" smtClean="0">
              <a:latin typeface="微软雅黑" panose="020B0503020204020204" pitchFamily="34" charset="-122"/>
              <a:ea typeface="微软雅黑" panose="020B0503020204020204" pitchFamily="34" charset="-122"/>
              <a:cs typeface="Verdana"/>
            </a:endParaRPr>
          </a:p>
          <a:p>
            <a:pPr marL="12700" marR="5080">
              <a:lnSpc>
                <a:spcPct val="150000"/>
              </a:lnSpc>
              <a:spcBef>
                <a:spcPts val="75"/>
              </a:spcBef>
              <a:buClr>
                <a:srgbClr val="1D9ED2"/>
              </a:buClr>
              <a:tabLst>
                <a:tab pos="241294" algn="l"/>
              </a:tabLst>
            </a:pPr>
            <a:r>
              <a:rPr lang="zh-CN" altLang="en-US" spc="-11" dirty="0" smtClean="0">
                <a:latin typeface="微软雅黑" panose="020B0503020204020204" pitchFamily="34" charset="-122"/>
                <a:ea typeface="微软雅黑" panose="020B0503020204020204" pitchFamily="34" charset="-122"/>
                <a:cs typeface="Verdana"/>
              </a:rPr>
              <a:t>       政策</a:t>
            </a:r>
            <a:r>
              <a:rPr lang="zh-CN" altLang="en-US" spc="-11" dirty="0">
                <a:latin typeface="微软雅黑" panose="020B0503020204020204" pitchFamily="34" charset="-122"/>
                <a:ea typeface="微软雅黑" panose="020B0503020204020204" pitchFamily="34" charset="-122"/>
                <a:cs typeface="Verdana"/>
              </a:rPr>
              <a:t>重点在于</a:t>
            </a:r>
            <a:r>
              <a:rPr lang="zh-CN" altLang="en-US" b="1" spc="-11" dirty="0">
                <a:latin typeface="微软雅黑" panose="020B0503020204020204" pitchFamily="34" charset="-122"/>
                <a:ea typeface="微软雅黑" panose="020B0503020204020204" pitchFamily="34" charset="-122"/>
                <a:cs typeface="Verdana"/>
              </a:rPr>
              <a:t>通过强制配储要求（如新建新能源项目需配套储能）推动装机规模增长</a:t>
            </a:r>
            <a:r>
              <a:rPr lang="zh-CN" altLang="en-US" spc="-11" dirty="0">
                <a:latin typeface="微软雅黑" panose="020B0503020204020204" pitchFamily="34" charset="-122"/>
                <a:ea typeface="微软雅黑" panose="020B0503020204020204" pitchFamily="34" charset="-122"/>
                <a:cs typeface="Verdana"/>
              </a:rPr>
              <a:t>，但</a:t>
            </a:r>
            <a:r>
              <a:rPr lang="zh-CN" altLang="en-US" b="1" spc="-11" dirty="0">
                <a:solidFill>
                  <a:srgbClr val="FF0000"/>
                </a:solidFill>
                <a:latin typeface="微软雅黑" panose="020B0503020204020204" pitchFamily="34" charset="-122"/>
                <a:ea typeface="微软雅黑" panose="020B0503020204020204" pitchFamily="34" charset="-122"/>
                <a:cs typeface="Verdana"/>
              </a:rPr>
              <a:t>存在利用率低（日均运行仅</a:t>
            </a:r>
            <a:r>
              <a:rPr lang="en-US" altLang="zh-CN" b="1" spc="-11" dirty="0">
                <a:solidFill>
                  <a:srgbClr val="FF0000"/>
                </a:solidFill>
                <a:latin typeface="微软雅黑" panose="020B0503020204020204" pitchFamily="34" charset="-122"/>
                <a:ea typeface="微软雅黑" panose="020B0503020204020204" pitchFamily="34" charset="-122"/>
                <a:cs typeface="Verdana"/>
              </a:rPr>
              <a:t>3.74</a:t>
            </a:r>
            <a:r>
              <a:rPr lang="zh-CN" altLang="en-US" b="1" spc="-11" dirty="0">
                <a:solidFill>
                  <a:srgbClr val="FF0000"/>
                </a:solidFill>
                <a:latin typeface="微软雅黑" panose="020B0503020204020204" pitchFamily="34" charset="-122"/>
                <a:ea typeface="微软雅黑" panose="020B0503020204020204" pitchFamily="34" charset="-122"/>
                <a:cs typeface="Verdana"/>
              </a:rPr>
              <a:t>小时）和“建而不用”问题</a:t>
            </a:r>
            <a:r>
              <a:rPr lang="zh-CN" altLang="en-US" spc="-11" dirty="0">
                <a:latin typeface="微软雅黑" panose="020B0503020204020204" pitchFamily="34" charset="-122"/>
                <a:ea typeface="微软雅黑" panose="020B0503020204020204" pitchFamily="34" charset="-122"/>
                <a:cs typeface="Verdana"/>
              </a:rPr>
              <a:t>。</a:t>
            </a:r>
          </a:p>
        </p:txBody>
      </p:sp>
      <p:sp>
        <p:nvSpPr>
          <p:cNvPr id="10" name="矩形 9">
            <a:extLst>
              <a:ext uri="{FF2B5EF4-FFF2-40B4-BE49-F238E27FC236}">
                <a16:creationId xmlns:a16="http://schemas.microsoft.com/office/drawing/2014/main" id="{B2977B0D-089C-48B2-AEE6-8E8F8679412D}"/>
              </a:ext>
            </a:extLst>
          </p:cNvPr>
          <p:cNvSpPr/>
          <p:nvPr/>
        </p:nvSpPr>
        <p:spPr>
          <a:xfrm>
            <a:off x="326222" y="903218"/>
            <a:ext cx="2354833" cy="369332"/>
          </a:xfrm>
          <a:prstGeom prst="rect">
            <a:avLst/>
          </a:prstGeom>
          <a:solidFill>
            <a:srgbClr val="1F4E79"/>
          </a:solidFill>
        </p:spPr>
        <p:txBody>
          <a:bodyPr wrap="square">
            <a:spAutoFit/>
          </a:bodyPr>
          <a:lstStyle/>
          <a:p>
            <a:pPr lvl="0" algn="ctr">
              <a:spcBef>
                <a:spcPct val="20000"/>
              </a:spcBef>
              <a:defRPr/>
            </a:pPr>
            <a:r>
              <a:rPr lang="zh-CN" altLang="en-US" b="1" dirty="0" smtClean="0">
                <a:solidFill>
                  <a:schemeClr val="bg1"/>
                </a:solidFill>
                <a:latin typeface="微软雅黑" panose="020B0503020204020204" pitchFamily="34" charset="-122"/>
                <a:ea typeface="微软雅黑" panose="020B0503020204020204" pitchFamily="34" charset="-122"/>
              </a:rPr>
              <a:t>强制配储（</a:t>
            </a:r>
            <a:r>
              <a:rPr lang="en-US" altLang="zh-CN" b="1" dirty="0" smtClean="0">
                <a:solidFill>
                  <a:schemeClr val="bg1"/>
                </a:solidFill>
                <a:latin typeface="微软雅黑" panose="020B0503020204020204" pitchFamily="34" charset="-122"/>
                <a:ea typeface="微软雅黑" panose="020B0503020204020204" pitchFamily="34" charset="-122"/>
              </a:rPr>
              <a:t>2024</a:t>
            </a:r>
            <a:r>
              <a:rPr lang="zh-CN" altLang="en-US" b="1" dirty="0" smtClean="0">
                <a:solidFill>
                  <a:schemeClr val="bg1"/>
                </a:solidFill>
                <a:latin typeface="微软雅黑" panose="020B0503020204020204" pitchFamily="34" charset="-122"/>
                <a:ea typeface="微软雅黑" panose="020B0503020204020204" pitchFamily="34" charset="-122"/>
              </a:rPr>
              <a:t>年）</a:t>
            </a:r>
            <a:endParaRPr lang="zh-CN" altLang="en-US" sz="3600" b="1" kern="0" dirty="0">
              <a:solidFill>
                <a:schemeClr val="bg1"/>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B2977B0D-089C-48B2-AEE6-8E8F8679412D}"/>
              </a:ext>
            </a:extLst>
          </p:cNvPr>
          <p:cNvSpPr/>
          <p:nvPr/>
        </p:nvSpPr>
        <p:spPr>
          <a:xfrm>
            <a:off x="344687" y="3461787"/>
            <a:ext cx="6103005" cy="369332"/>
          </a:xfrm>
          <a:prstGeom prst="rect">
            <a:avLst/>
          </a:prstGeom>
          <a:solidFill>
            <a:srgbClr val="1F4E79"/>
          </a:solidFill>
        </p:spPr>
        <p:txBody>
          <a:bodyPr wrap="square">
            <a:spAutoFit/>
          </a:bodyPr>
          <a:lstStyle/>
          <a:p>
            <a:pPr lvl="0" algn="ctr">
              <a:spcBef>
                <a:spcPct val="20000"/>
              </a:spcBef>
              <a:defRPr/>
            </a:pPr>
            <a:r>
              <a:rPr lang="zh-CN" altLang="en-US" b="1" dirty="0">
                <a:solidFill>
                  <a:schemeClr val="bg1"/>
                </a:solidFill>
                <a:latin typeface="微软雅黑" panose="020B0503020204020204" pitchFamily="34" charset="-122"/>
                <a:ea typeface="微软雅黑" panose="020B0503020204020204" pitchFamily="34" charset="-122"/>
              </a:rPr>
              <a:t>从“强制配储”到“市场驱动”（</a:t>
            </a:r>
            <a:r>
              <a:rPr lang="en-US" altLang="zh-CN" b="1" dirty="0" smtClean="0">
                <a:solidFill>
                  <a:schemeClr val="bg1"/>
                </a:solidFill>
                <a:latin typeface="微软雅黑" panose="020B0503020204020204" pitchFamily="34" charset="-122"/>
                <a:ea typeface="微软雅黑" panose="020B0503020204020204" pitchFamily="34" charset="-122"/>
              </a:rPr>
              <a:t>2025</a:t>
            </a:r>
            <a:r>
              <a:rPr lang="zh-CN" altLang="en-US" b="1" dirty="0" smtClean="0">
                <a:solidFill>
                  <a:schemeClr val="bg1"/>
                </a:solidFill>
                <a:latin typeface="微软雅黑" panose="020B0503020204020204" pitchFamily="34" charset="-122"/>
                <a:ea typeface="微软雅黑" panose="020B0503020204020204" pitchFamily="34" charset="-122"/>
              </a:rPr>
              <a:t>年政府工作报告）</a:t>
            </a:r>
            <a:endParaRPr lang="zh-CN" altLang="en-US" sz="3600" b="1" kern="0" dirty="0">
              <a:solidFill>
                <a:schemeClr val="bg1"/>
              </a:solidFill>
              <a:latin typeface="微软雅黑" panose="020B0503020204020204" pitchFamily="34" charset="-122"/>
              <a:ea typeface="微软雅黑" panose="020B0503020204020204" pitchFamily="34" charset="-122"/>
            </a:endParaRPr>
          </a:p>
        </p:txBody>
      </p:sp>
      <p:sp>
        <p:nvSpPr>
          <p:cNvPr id="12" name="object 40">
            <a:extLst>
              <a:ext uri="{FF2B5EF4-FFF2-40B4-BE49-F238E27FC236}">
                <a16:creationId xmlns:a16="http://schemas.microsoft.com/office/drawing/2014/main" id="{67AF688D-165A-4CE2-A397-C3EA90FED783}"/>
              </a:ext>
            </a:extLst>
          </p:cNvPr>
          <p:cNvSpPr txBox="1"/>
          <p:nvPr/>
        </p:nvSpPr>
        <p:spPr>
          <a:xfrm>
            <a:off x="326223" y="3885962"/>
            <a:ext cx="11652251" cy="1256113"/>
          </a:xfrm>
          <a:prstGeom prst="rect">
            <a:avLst/>
          </a:prstGeom>
        </p:spPr>
        <p:txBody>
          <a:bodyPr vert="horz" wrap="square" lIns="0" tIns="9525" rIns="0" bIns="0" rtlCol="0">
            <a:spAutoFit/>
          </a:bodyPr>
          <a:lstStyle/>
          <a:p>
            <a:pPr marL="12700" marR="5080">
              <a:lnSpc>
                <a:spcPct val="150000"/>
              </a:lnSpc>
              <a:spcBef>
                <a:spcPts val="75"/>
              </a:spcBef>
              <a:buClr>
                <a:srgbClr val="1D9ED2"/>
              </a:buClr>
              <a:tabLst>
                <a:tab pos="241294" algn="l"/>
              </a:tabLst>
            </a:pPr>
            <a:r>
              <a:rPr lang="zh-CN" altLang="en-US" spc="-11" dirty="0">
                <a:latin typeface="微软雅黑" panose="020B0503020204020204" pitchFamily="34" charset="-122"/>
                <a:ea typeface="微软雅黑" panose="020B0503020204020204" pitchFamily="34" charset="-122"/>
                <a:cs typeface="Verdana"/>
              </a:rPr>
              <a:t>       </a:t>
            </a:r>
            <a:r>
              <a:rPr lang="zh-CN" altLang="en-US" spc="-11" dirty="0" smtClean="0">
                <a:solidFill>
                  <a:srgbClr val="FF0000"/>
                </a:solidFill>
                <a:latin typeface="微软雅黑" panose="020B0503020204020204" pitchFamily="34" charset="-122"/>
                <a:ea typeface="微软雅黑" panose="020B0503020204020204" pitchFamily="34" charset="-122"/>
                <a:cs typeface="Verdana"/>
              </a:rPr>
              <a:t>取消</a:t>
            </a:r>
            <a:r>
              <a:rPr lang="zh-CN" altLang="en-US" spc="-11" dirty="0">
                <a:solidFill>
                  <a:srgbClr val="FF0000"/>
                </a:solidFill>
                <a:latin typeface="微软雅黑" panose="020B0503020204020204" pitchFamily="34" charset="-122"/>
                <a:ea typeface="微软雅黑" panose="020B0503020204020204" pitchFamily="34" charset="-122"/>
                <a:cs typeface="Verdana"/>
              </a:rPr>
              <a:t>强制配储前置条件</a:t>
            </a:r>
            <a:r>
              <a:rPr lang="zh-CN" altLang="en-US" spc="-11" dirty="0">
                <a:latin typeface="微软雅黑" panose="020B0503020204020204" pitchFamily="34" charset="-122"/>
                <a:ea typeface="微软雅黑" panose="020B0503020204020204" pitchFamily="34" charset="-122"/>
                <a:cs typeface="Verdana"/>
              </a:rPr>
              <a:t>（如</a:t>
            </a:r>
            <a:r>
              <a:rPr lang="en-US" altLang="zh-CN" spc="-11" dirty="0">
                <a:latin typeface="微软雅黑" panose="020B0503020204020204" pitchFamily="34" charset="-122"/>
                <a:ea typeface="微软雅黑" panose="020B0503020204020204" pitchFamily="34" charset="-122"/>
                <a:cs typeface="Verdana"/>
              </a:rPr>
              <a:t>《</a:t>
            </a:r>
            <a:r>
              <a:rPr lang="zh-CN" altLang="en-US" spc="-11" dirty="0">
                <a:latin typeface="微软雅黑" panose="020B0503020204020204" pitchFamily="34" charset="-122"/>
                <a:ea typeface="微软雅黑" panose="020B0503020204020204" pitchFamily="34" charset="-122"/>
                <a:cs typeface="Verdana"/>
              </a:rPr>
              <a:t>关于深化新能源上网电价市场化改革的通知</a:t>
            </a:r>
            <a:r>
              <a:rPr lang="en-US" altLang="zh-CN" spc="-11" dirty="0">
                <a:latin typeface="微软雅黑" panose="020B0503020204020204" pitchFamily="34" charset="-122"/>
                <a:ea typeface="微软雅黑" panose="020B0503020204020204" pitchFamily="34" charset="-122"/>
                <a:cs typeface="Verdana"/>
              </a:rPr>
              <a:t>》</a:t>
            </a:r>
            <a:r>
              <a:rPr lang="zh-CN" altLang="en-US" spc="-11" dirty="0">
                <a:latin typeface="微软雅黑" panose="020B0503020204020204" pitchFamily="34" charset="-122"/>
                <a:ea typeface="微软雅黑" panose="020B0503020204020204" pitchFamily="34" charset="-122"/>
                <a:cs typeface="Verdana"/>
              </a:rPr>
              <a:t>），转而通过</a:t>
            </a:r>
            <a:r>
              <a:rPr lang="zh-CN" altLang="en-US" b="1" spc="-11" dirty="0">
                <a:latin typeface="微软雅黑" panose="020B0503020204020204" pitchFamily="34" charset="-122"/>
                <a:ea typeface="微软雅黑" panose="020B0503020204020204" pitchFamily="34" charset="-122"/>
                <a:cs typeface="Verdana"/>
              </a:rPr>
              <a:t>完善电力市场机制</a:t>
            </a:r>
            <a:r>
              <a:rPr lang="zh-CN" altLang="en-US" spc="-11" dirty="0">
                <a:latin typeface="微软雅黑" panose="020B0503020204020204" pitchFamily="34" charset="-122"/>
                <a:ea typeface="微软雅黑" panose="020B0503020204020204" pitchFamily="34" charset="-122"/>
                <a:cs typeface="Verdana"/>
              </a:rPr>
              <a:t>（如辅助服务市场、绿电交易国际互认）提升储能经济性，推动行业从政策驱动转向市场驱动。例如，</a:t>
            </a:r>
            <a:r>
              <a:rPr lang="en-US" altLang="zh-CN" spc="-11" dirty="0">
                <a:latin typeface="微软雅黑" panose="020B0503020204020204" pitchFamily="34" charset="-122"/>
                <a:ea typeface="微软雅黑" panose="020B0503020204020204" pitchFamily="34" charset="-122"/>
                <a:cs typeface="Verdana"/>
              </a:rPr>
              <a:t>2025</a:t>
            </a:r>
            <a:r>
              <a:rPr lang="zh-CN" altLang="en-US" spc="-11" dirty="0">
                <a:latin typeface="微软雅黑" panose="020B0503020204020204" pitchFamily="34" charset="-122"/>
                <a:ea typeface="微软雅黑" panose="020B0503020204020204" pitchFamily="34" charset="-122"/>
                <a:cs typeface="Verdana"/>
              </a:rPr>
              <a:t>年政策明确</a:t>
            </a:r>
            <a:r>
              <a:rPr lang="zh-CN" altLang="en-US" b="1" spc="-11" dirty="0">
                <a:latin typeface="微软雅黑" panose="020B0503020204020204" pitchFamily="34" charset="-122"/>
                <a:ea typeface="微软雅黑" panose="020B0503020204020204" pitchFamily="34" charset="-122"/>
                <a:cs typeface="Verdana"/>
              </a:rPr>
              <a:t>细化储能参与调峰调频的规则，并探索电价机制改革</a:t>
            </a:r>
            <a:r>
              <a:rPr lang="zh-CN" altLang="en-US" spc="-11" dirty="0" smtClean="0">
                <a:latin typeface="微软雅黑" panose="020B0503020204020204" pitchFamily="34" charset="-122"/>
                <a:ea typeface="微软雅黑" panose="020B0503020204020204" pitchFamily="34" charset="-122"/>
                <a:cs typeface="Verdana"/>
              </a:rPr>
              <a:t>。</a:t>
            </a:r>
            <a:endParaRPr lang="zh-CN" altLang="en-US" spc="-11" dirty="0">
              <a:latin typeface="微软雅黑" panose="020B0503020204020204" pitchFamily="34" charset="-122"/>
              <a:ea typeface="微软雅黑" panose="020B0503020204020204" pitchFamily="34" charset="-122"/>
              <a:cs typeface="Verdana"/>
            </a:endParaRPr>
          </a:p>
        </p:txBody>
      </p:sp>
      <p:sp>
        <p:nvSpPr>
          <p:cNvPr id="8" name="文本框 7"/>
          <p:cNvSpPr txBox="1"/>
          <p:nvPr/>
        </p:nvSpPr>
        <p:spPr>
          <a:xfrm>
            <a:off x="326222" y="5237825"/>
            <a:ext cx="10708722" cy="1338828"/>
          </a:xfrm>
          <a:prstGeom prst="rect">
            <a:avLst/>
          </a:prstGeom>
          <a:noFill/>
          <a:ln w="19050">
            <a:solidFill>
              <a:srgbClr val="002060"/>
            </a:solidFill>
          </a:ln>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政策松绑倒逼企业创新，</a:t>
            </a:r>
            <a:r>
              <a:rPr lang="zh-CN" altLang="en-US" b="1" dirty="0">
                <a:latin typeface="微软雅黑" panose="020B0503020204020204" pitchFamily="34" charset="-122"/>
                <a:ea typeface="微软雅黑" panose="020B0503020204020204" pitchFamily="34" charset="-122"/>
              </a:rPr>
              <a:t>独立储能电站、虚拟电厂将成</a:t>
            </a:r>
            <a:r>
              <a:rPr lang="zh-CN" altLang="en-US" b="1" dirty="0" smtClean="0">
                <a:latin typeface="微软雅黑" panose="020B0503020204020204" pitchFamily="34" charset="-122"/>
                <a:ea typeface="微软雅黑" panose="020B0503020204020204" pitchFamily="34" charset="-122"/>
              </a:rPr>
              <a:t>主流分布式电源系统</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储能价值</a:t>
            </a:r>
            <a:r>
              <a:rPr lang="zh-CN" altLang="en-US" b="1" dirty="0">
                <a:solidFill>
                  <a:srgbClr val="FF0000"/>
                </a:solidFill>
                <a:latin typeface="微软雅黑" panose="020B0503020204020204" pitchFamily="34" charset="-122"/>
                <a:ea typeface="微软雅黑" panose="020B0503020204020204" pitchFamily="34" charset="-122"/>
              </a:rPr>
              <a:t>从“单一降本”向“系统调节、辅助服务”多元化演进</a:t>
            </a:r>
            <a:r>
              <a:rPr lang="zh-CN" altLang="en-US" dirty="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浙江省试点：现货市场</a:t>
            </a:r>
            <a:r>
              <a:rPr lang="en-US" altLang="zh-CN" dirty="0">
                <a:latin typeface="微软雅黑" panose="020B0503020204020204" pitchFamily="34" charset="-122"/>
                <a:ea typeface="微软雅黑" panose="020B0503020204020204" pitchFamily="34" charset="-122"/>
              </a:rPr>
              <a:t>15</a:t>
            </a:r>
            <a:r>
              <a:rPr lang="zh-CN" altLang="en-US" dirty="0">
                <a:latin typeface="微软雅黑" panose="020B0503020204020204" pitchFamily="34" charset="-122"/>
                <a:ea typeface="微软雅黑" panose="020B0503020204020204" pitchFamily="34" charset="-122"/>
              </a:rPr>
              <a:t>分钟出清模式下，日内电价差超</a:t>
            </a:r>
            <a:r>
              <a:rPr lang="en-US" altLang="zh-CN" dirty="0">
                <a:latin typeface="微软雅黑" panose="020B0503020204020204" pitchFamily="34" charset="-122"/>
                <a:ea typeface="微软雅黑" panose="020B0503020204020204" pitchFamily="34" charset="-122"/>
              </a:rPr>
              <a:t>1.5</a:t>
            </a:r>
            <a:r>
              <a:rPr lang="zh-CN" altLang="en-US" dirty="0">
                <a:latin typeface="微软雅黑" panose="020B0503020204020204" pitchFamily="34" charset="-122"/>
                <a:ea typeface="微软雅黑" panose="020B0503020204020204" pitchFamily="34" charset="-122"/>
              </a:rPr>
              <a:t>元</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千瓦时，</a:t>
            </a:r>
            <a:r>
              <a:rPr lang="zh-CN" altLang="en-US" b="1" dirty="0">
                <a:latin typeface="微软雅黑" panose="020B0503020204020204" pitchFamily="34" charset="-122"/>
                <a:ea typeface="微软雅黑" panose="020B0503020204020204" pitchFamily="34" charset="-122"/>
              </a:rPr>
              <a:t>储能收益空间被彻底激活</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2820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F4DF7C1D-F0FA-40E4-95B6-E2FE6992F9DD}"/>
              </a:ext>
            </a:extLst>
          </p:cNvPr>
          <p:cNvSpPr/>
          <p:nvPr/>
        </p:nvSpPr>
        <p:spPr>
          <a:xfrm>
            <a:off x="261621" y="2172677"/>
            <a:ext cx="11787040" cy="4553016"/>
          </a:xfrm>
          <a:custGeom>
            <a:avLst/>
            <a:gdLst/>
            <a:ahLst/>
            <a:cxnLst/>
            <a:rect l="l" t="t" r="r" b="b"/>
            <a:pathLst>
              <a:path w="8387080" h="4253865">
                <a:moveTo>
                  <a:pt x="8386572" y="0"/>
                </a:moveTo>
                <a:lnTo>
                  <a:pt x="0" y="0"/>
                </a:lnTo>
                <a:lnTo>
                  <a:pt x="0" y="4253484"/>
                </a:lnTo>
                <a:lnTo>
                  <a:pt x="8386572" y="4253484"/>
                </a:lnTo>
                <a:lnTo>
                  <a:pt x="8386572" y="0"/>
                </a:lnTo>
                <a:close/>
              </a:path>
            </a:pathLst>
          </a:custGeom>
          <a:solidFill>
            <a:srgbClr val="F1F1F1"/>
          </a:solidFill>
        </p:spPr>
        <p:txBody>
          <a:bodyPr wrap="square" lIns="0" tIns="0" rIns="0" bIns="0" rtlCol="0"/>
          <a:lstStyle/>
          <a:p>
            <a:endParaRPr sz="1400"/>
          </a:p>
        </p:txBody>
      </p:sp>
      <p:cxnSp>
        <p:nvCxnSpPr>
          <p:cNvPr id="3" name="直接连接符 2">
            <a:extLst>
              <a:ext uri="{FF2B5EF4-FFF2-40B4-BE49-F238E27FC236}">
                <a16:creationId xmlns:a16="http://schemas.microsoft.com/office/drawing/2014/main" id="{EC693B76-A244-4F48-B4E8-00FDCCD7FFA2}"/>
              </a:ext>
            </a:extLst>
          </p:cNvPr>
          <p:cNvCxnSpPr>
            <a:cxnSpLocks/>
          </p:cNvCxnSpPr>
          <p:nvPr/>
        </p:nvCxnSpPr>
        <p:spPr>
          <a:xfrm>
            <a:off x="929090" y="838719"/>
            <a:ext cx="112629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5AFB81B9-9057-48F9-8801-228607647474}"/>
              </a:ext>
            </a:extLst>
          </p:cNvPr>
          <p:cNvSpPr/>
          <p:nvPr/>
        </p:nvSpPr>
        <p:spPr>
          <a:xfrm>
            <a:off x="1033093" y="271455"/>
            <a:ext cx="5796780" cy="502766"/>
          </a:xfrm>
          <a:prstGeom prst="rect">
            <a:avLst/>
          </a:prstGeom>
        </p:spPr>
        <p:txBody>
          <a:bodyPr wrap="none">
            <a:spAutoFit/>
          </a:bodyPr>
          <a:lstStyle/>
          <a:p>
            <a:r>
              <a:rPr lang="zh-CN" altLang="en-US" sz="2667" b="1" dirty="0" smtClean="0">
                <a:latin typeface="微软雅黑" pitchFamily="34" charset="-122"/>
                <a:ea typeface="微软雅黑" pitchFamily="34" charset="-122"/>
              </a:rPr>
              <a:t>地方政府</a:t>
            </a:r>
            <a:r>
              <a:rPr lang="zh-CN" altLang="en-US" sz="2667" b="1" dirty="0">
                <a:latin typeface="微软雅黑" pitchFamily="34" charset="-122"/>
                <a:ea typeface="微软雅黑" pitchFamily="34" charset="-122"/>
              </a:rPr>
              <a:t>储能产业政策举措</a:t>
            </a:r>
            <a:r>
              <a:rPr lang="en-US" altLang="zh-CN" sz="2667" b="1" dirty="0">
                <a:latin typeface="微软雅黑" pitchFamily="34" charset="-122"/>
                <a:ea typeface="微软雅黑" pitchFamily="34" charset="-122"/>
              </a:rPr>
              <a:t>-</a:t>
            </a:r>
            <a:r>
              <a:rPr lang="zh-CN" altLang="en-US" sz="2667" b="1" dirty="0">
                <a:latin typeface="微软雅黑" pitchFamily="34" charset="-122"/>
                <a:ea typeface="微软雅黑" pitchFamily="34" charset="-122"/>
              </a:rPr>
              <a:t>储能补贴</a:t>
            </a:r>
            <a:endParaRPr lang="zh-CN" altLang="en-US" sz="2667" dirty="0"/>
          </a:p>
        </p:txBody>
      </p:sp>
      <p:sp>
        <p:nvSpPr>
          <p:cNvPr id="5" name="矩形 1">
            <a:extLst>
              <a:ext uri="{FF2B5EF4-FFF2-40B4-BE49-F238E27FC236}">
                <a16:creationId xmlns:a16="http://schemas.microsoft.com/office/drawing/2014/main" id="{4246C9C5-3F49-427D-A683-FEE2B29B74B8}"/>
              </a:ext>
            </a:extLst>
          </p:cNvPr>
          <p:cNvSpPr>
            <a:spLocks noChangeArrowheads="1"/>
          </p:cNvSpPr>
          <p:nvPr/>
        </p:nvSpPr>
        <p:spPr bwMode="auto">
          <a:xfrm>
            <a:off x="344688" y="212426"/>
            <a:ext cx="350123"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6" name="矩形 1">
            <a:extLst>
              <a:ext uri="{FF2B5EF4-FFF2-40B4-BE49-F238E27FC236}">
                <a16:creationId xmlns:a16="http://schemas.microsoft.com/office/drawing/2014/main" id="{EB0D92EE-E397-46AF-9963-3ABC3CB476FC}"/>
              </a:ext>
            </a:extLst>
          </p:cNvPr>
          <p:cNvSpPr>
            <a:spLocks noChangeArrowheads="1"/>
          </p:cNvSpPr>
          <p:nvPr/>
        </p:nvSpPr>
        <p:spPr bwMode="auto">
          <a:xfrm>
            <a:off x="753039" y="212426"/>
            <a:ext cx="111559"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7" name="矩形 1">
            <a:extLst>
              <a:ext uri="{FF2B5EF4-FFF2-40B4-BE49-F238E27FC236}">
                <a16:creationId xmlns:a16="http://schemas.microsoft.com/office/drawing/2014/main" id="{B48E4A6C-90EC-4ED4-9064-7899820C27F5}"/>
              </a:ext>
            </a:extLst>
          </p:cNvPr>
          <p:cNvSpPr>
            <a:spLocks noChangeArrowheads="1"/>
          </p:cNvSpPr>
          <p:nvPr/>
        </p:nvSpPr>
        <p:spPr bwMode="auto">
          <a:xfrm>
            <a:off x="922823" y="212426"/>
            <a:ext cx="52044"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101" name="object 40">
            <a:extLst>
              <a:ext uri="{FF2B5EF4-FFF2-40B4-BE49-F238E27FC236}">
                <a16:creationId xmlns:a16="http://schemas.microsoft.com/office/drawing/2014/main" id="{67AF688D-165A-4CE2-A397-C3EA90FED783}"/>
              </a:ext>
            </a:extLst>
          </p:cNvPr>
          <p:cNvSpPr txBox="1"/>
          <p:nvPr/>
        </p:nvSpPr>
        <p:spPr>
          <a:xfrm>
            <a:off x="261621" y="999531"/>
            <a:ext cx="11652251" cy="1076961"/>
          </a:xfrm>
          <a:prstGeom prst="rect">
            <a:avLst/>
          </a:prstGeom>
        </p:spPr>
        <p:txBody>
          <a:bodyPr vert="horz" wrap="square" lIns="0" tIns="9525" rIns="0" bIns="0" rtlCol="0">
            <a:spAutoFit/>
          </a:bodyPr>
          <a:lstStyle/>
          <a:p>
            <a:pPr marL="12700" marR="5080">
              <a:lnSpc>
                <a:spcPct val="101600"/>
              </a:lnSpc>
              <a:spcBef>
                <a:spcPts val="75"/>
              </a:spcBef>
              <a:buClr>
                <a:srgbClr val="1D9ED2"/>
              </a:buClr>
              <a:tabLst>
                <a:tab pos="241294" algn="l"/>
              </a:tabLst>
            </a:pPr>
            <a:r>
              <a:rPr lang="zh-CN" altLang="en-US" sz="2400" b="1" spc="-11" dirty="0" smtClean="0">
                <a:latin typeface="微软雅黑" panose="020B0503020204020204" pitchFamily="34" charset="-122"/>
                <a:ea typeface="微软雅黑" panose="020B0503020204020204" pitchFamily="34" charset="-122"/>
                <a:cs typeface="Verdana"/>
              </a:rPr>
              <a:t>       </a:t>
            </a:r>
            <a:r>
              <a:rPr lang="zh-CN" altLang="en-US" sz="2000" b="1" spc="-11" dirty="0" smtClean="0">
                <a:latin typeface="微软雅黑" panose="020B0503020204020204" pitchFamily="34" charset="-122"/>
                <a:ea typeface="微软雅黑" panose="020B0503020204020204" pitchFamily="34" charset="-122"/>
                <a:cs typeface="Verdana"/>
              </a:rPr>
              <a:t>补贴</a:t>
            </a:r>
            <a:r>
              <a:rPr lang="zh-CN" altLang="en-US" sz="2000" b="1" spc="-11" dirty="0">
                <a:latin typeface="微软雅黑" panose="020B0503020204020204" pitchFamily="34" charset="-122"/>
                <a:ea typeface="微软雅黑" panose="020B0503020204020204" pitchFamily="34" charset="-122"/>
                <a:cs typeface="Verdana"/>
              </a:rPr>
              <a:t>政策</a:t>
            </a:r>
            <a:r>
              <a:rPr lang="zh-CN" altLang="en-US" sz="2000" spc="-11" dirty="0">
                <a:latin typeface="微软雅黑" panose="020B0503020204020204" pitchFamily="34" charset="-122"/>
                <a:ea typeface="微软雅黑" panose="020B0503020204020204" pitchFamily="34" charset="-122"/>
                <a:cs typeface="Verdana"/>
              </a:rPr>
              <a:t>主要涉及投资补贴和运营补贴（调峰补贴）。储能行业受限于高成本、低收益率等问题，经济性是制约电储能规模化及商业化发展的核心。各地推出的储能项目补贴，可部分提升储能项目的盈利能力，</a:t>
            </a:r>
            <a:r>
              <a:rPr lang="zh-CN" altLang="en-US" sz="2000" b="1" spc="-11" dirty="0">
                <a:latin typeface="微软雅黑" panose="020B0503020204020204" pitchFamily="34" charset="-122"/>
                <a:ea typeface="微软雅黑" panose="020B0503020204020204" pitchFamily="34" charset="-122"/>
                <a:cs typeface="Verdana"/>
              </a:rPr>
              <a:t>调动行业投资的积极性</a:t>
            </a:r>
            <a:r>
              <a:rPr lang="zh-CN" altLang="en-US" sz="2400" spc="-11" dirty="0">
                <a:latin typeface="微软雅黑" panose="020B0503020204020204" pitchFamily="34" charset="-122"/>
                <a:ea typeface="微软雅黑" panose="020B0503020204020204" pitchFamily="34" charset="-122"/>
                <a:cs typeface="Verdana"/>
              </a:rPr>
              <a:t>。</a:t>
            </a:r>
          </a:p>
        </p:txBody>
      </p:sp>
      <p:graphicFrame>
        <p:nvGraphicFramePr>
          <p:cNvPr id="9" name="object 4">
            <a:extLst>
              <a:ext uri="{FF2B5EF4-FFF2-40B4-BE49-F238E27FC236}">
                <a16:creationId xmlns:a16="http://schemas.microsoft.com/office/drawing/2014/main" id="{4BE8490E-D386-4BA5-9395-AEE10EF8472B}"/>
              </a:ext>
            </a:extLst>
          </p:cNvPr>
          <p:cNvGraphicFramePr>
            <a:graphicFrameLocks noGrp="1"/>
          </p:cNvGraphicFramePr>
          <p:nvPr>
            <p:extLst>
              <p:ext uri="{D42A27DB-BD31-4B8C-83A1-F6EECF244321}">
                <p14:modId xmlns:p14="http://schemas.microsoft.com/office/powerpoint/2010/main" val="1452200111"/>
              </p:ext>
            </p:extLst>
          </p:nvPr>
        </p:nvGraphicFramePr>
        <p:xfrm>
          <a:off x="373466" y="2321167"/>
          <a:ext cx="11563350" cy="4369446"/>
        </p:xfrm>
        <a:graphic>
          <a:graphicData uri="http://schemas.openxmlformats.org/drawingml/2006/table">
            <a:tbl>
              <a:tblPr firstRow="1" bandRow="1">
                <a:tableStyleId>{2D5ABB26-0587-4C30-8999-92F81FD0307C}</a:tableStyleId>
              </a:tblPr>
              <a:tblGrid>
                <a:gridCol w="970280">
                  <a:extLst>
                    <a:ext uri="{9D8B030D-6E8A-4147-A177-3AD203B41FA5}">
                      <a16:colId xmlns:a16="http://schemas.microsoft.com/office/drawing/2014/main" val="20000"/>
                    </a:ext>
                  </a:extLst>
                </a:gridCol>
                <a:gridCol w="3353435">
                  <a:extLst>
                    <a:ext uri="{9D8B030D-6E8A-4147-A177-3AD203B41FA5}">
                      <a16:colId xmlns:a16="http://schemas.microsoft.com/office/drawing/2014/main" val="20001"/>
                    </a:ext>
                  </a:extLst>
                </a:gridCol>
                <a:gridCol w="960120">
                  <a:extLst>
                    <a:ext uri="{9D8B030D-6E8A-4147-A177-3AD203B41FA5}">
                      <a16:colId xmlns:a16="http://schemas.microsoft.com/office/drawing/2014/main" val="20002"/>
                    </a:ext>
                  </a:extLst>
                </a:gridCol>
                <a:gridCol w="6279515">
                  <a:extLst>
                    <a:ext uri="{9D8B030D-6E8A-4147-A177-3AD203B41FA5}">
                      <a16:colId xmlns:a16="http://schemas.microsoft.com/office/drawing/2014/main" val="20003"/>
                    </a:ext>
                  </a:extLst>
                </a:gridCol>
              </a:tblGrid>
              <a:tr h="252207">
                <a:tc>
                  <a:txBody>
                    <a:bodyPr/>
                    <a:lstStyle/>
                    <a:p>
                      <a:pPr algn="ctr">
                        <a:lnSpc>
                          <a:spcPct val="100000"/>
                        </a:lnSpc>
                        <a:spcBef>
                          <a:spcPts val="334"/>
                        </a:spcBef>
                      </a:pPr>
                      <a:r>
                        <a:rPr sz="1200" b="1" spc="-25" dirty="0">
                          <a:solidFill>
                            <a:srgbClr val="FFFFFF"/>
                          </a:solidFill>
                          <a:latin typeface="微软雅黑" panose="020B0503020204020204" pitchFamily="34" charset="-122"/>
                          <a:ea typeface="微软雅黑" panose="020B0503020204020204" pitchFamily="34" charset="-122"/>
                          <a:cs typeface="微软雅黑"/>
                        </a:rPr>
                        <a:t>时间</a:t>
                      </a:r>
                      <a:endParaRPr sz="1200" dirty="0">
                        <a:latin typeface="微软雅黑" panose="020B0503020204020204" pitchFamily="34" charset="-122"/>
                        <a:ea typeface="微软雅黑" panose="020B0503020204020204" pitchFamily="34" charset="-122"/>
                        <a:cs typeface="微软雅黑"/>
                      </a:endParaRPr>
                    </a:p>
                  </a:txBody>
                  <a:tcPr marL="0" marR="0" marT="4254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16A8CA"/>
                    </a:solidFill>
                  </a:tcPr>
                </a:tc>
                <a:tc>
                  <a:txBody>
                    <a:bodyPr/>
                    <a:lstStyle/>
                    <a:p>
                      <a:pPr marR="12065" algn="ctr">
                        <a:lnSpc>
                          <a:spcPct val="100000"/>
                        </a:lnSpc>
                        <a:spcBef>
                          <a:spcPts val="334"/>
                        </a:spcBef>
                      </a:pPr>
                      <a:r>
                        <a:rPr sz="1200" b="1" spc="-15" dirty="0">
                          <a:solidFill>
                            <a:srgbClr val="FFFFFF"/>
                          </a:solidFill>
                          <a:latin typeface="微软雅黑" panose="020B0503020204020204" pitchFamily="34" charset="-122"/>
                          <a:ea typeface="微软雅黑" panose="020B0503020204020204" pitchFamily="34" charset="-122"/>
                          <a:cs typeface="微软雅黑"/>
                        </a:rPr>
                        <a:t>政策名称</a:t>
                      </a:r>
                      <a:endParaRPr sz="1200" dirty="0">
                        <a:latin typeface="微软雅黑" panose="020B0503020204020204" pitchFamily="34" charset="-122"/>
                        <a:ea typeface="微软雅黑" panose="020B0503020204020204" pitchFamily="34" charset="-122"/>
                        <a:cs typeface="微软雅黑"/>
                      </a:endParaRPr>
                    </a:p>
                  </a:txBody>
                  <a:tcPr marL="0" marR="0" marT="4254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16A8CA"/>
                    </a:solidFill>
                  </a:tcPr>
                </a:tc>
                <a:tc>
                  <a:txBody>
                    <a:bodyPr/>
                    <a:lstStyle/>
                    <a:p>
                      <a:pPr algn="ctr">
                        <a:lnSpc>
                          <a:spcPct val="100000"/>
                        </a:lnSpc>
                        <a:spcBef>
                          <a:spcPts val="334"/>
                        </a:spcBef>
                      </a:pPr>
                      <a:r>
                        <a:rPr sz="1200" b="1" spc="-15" dirty="0">
                          <a:solidFill>
                            <a:srgbClr val="FFFFFF"/>
                          </a:solidFill>
                          <a:latin typeface="微软雅黑" panose="020B0503020204020204" pitchFamily="34" charset="-122"/>
                          <a:ea typeface="微软雅黑" panose="020B0503020204020204" pitchFamily="34" charset="-122"/>
                          <a:cs typeface="微软雅黑"/>
                        </a:rPr>
                        <a:t>发布单位</a:t>
                      </a:r>
                      <a:endParaRPr sz="1200" dirty="0">
                        <a:latin typeface="微软雅黑" panose="020B0503020204020204" pitchFamily="34" charset="-122"/>
                        <a:ea typeface="微软雅黑" panose="020B0503020204020204" pitchFamily="34" charset="-122"/>
                        <a:cs typeface="微软雅黑"/>
                      </a:endParaRPr>
                    </a:p>
                  </a:txBody>
                  <a:tcPr marL="0" marR="0" marT="4254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16A8CA"/>
                    </a:solidFill>
                  </a:tcPr>
                </a:tc>
                <a:tc>
                  <a:txBody>
                    <a:bodyPr/>
                    <a:lstStyle/>
                    <a:p>
                      <a:pPr algn="ctr">
                        <a:lnSpc>
                          <a:spcPct val="100000"/>
                        </a:lnSpc>
                        <a:spcBef>
                          <a:spcPts val="395"/>
                        </a:spcBef>
                      </a:pPr>
                      <a:r>
                        <a:rPr sz="1100" b="1" spc="-20" dirty="0">
                          <a:solidFill>
                            <a:srgbClr val="FFFFFF"/>
                          </a:solidFill>
                          <a:latin typeface="微软雅黑" panose="020B0503020204020204" pitchFamily="34" charset="-122"/>
                          <a:ea typeface="微软雅黑" panose="020B0503020204020204" pitchFamily="34" charset="-122"/>
                          <a:cs typeface="微软雅黑"/>
                        </a:rPr>
                        <a:t>储能补贴</a:t>
                      </a:r>
                      <a:endParaRPr sz="1100" dirty="0">
                        <a:latin typeface="微软雅黑" panose="020B0503020204020204" pitchFamily="34" charset="-122"/>
                        <a:ea typeface="微软雅黑" panose="020B0503020204020204" pitchFamily="34" charset="-122"/>
                        <a:cs typeface="微软雅黑"/>
                      </a:endParaRPr>
                    </a:p>
                  </a:txBody>
                  <a:tcPr marL="0" marR="0" marT="5016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16A8CA"/>
                    </a:solidFill>
                  </a:tcPr>
                </a:tc>
                <a:extLst>
                  <a:ext uri="{0D108BD9-81ED-4DB2-BD59-A6C34878D82A}">
                    <a16:rowId xmlns:a16="http://schemas.microsoft.com/office/drawing/2014/main" val="10000"/>
                  </a:ext>
                </a:extLst>
              </a:tr>
              <a:tr h="393233">
                <a:tc>
                  <a:txBody>
                    <a:bodyPr/>
                    <a:lstStyle/>
                    <a:p>
                      <a:pPr algn="ctr">
                        <a:lnSpc>
                          <a:spcPct val="100000"/>
                        </a:lnSpc>
                        <a:spcBef>
                          <a:spcPts val="994"/>
                        </a:spcBef>
                      </a:pPr>
                      <a:r>
                        <a:rPr sz="1100" spc="-10" dirty="0">
                          <a:latin typeface="微软雅黑" panose="020B0503020204020204" pitchFamily="34" charset="-122"/>
                          <a:ea typeface="微软雅黑" panose="020B0503020204020204" pitchFamily="34" charset="-122"/>
                          <a:cs typeface="微软雅黑"/>
                        </a:rPr>
                        <a:t>2023年1</a:t>
                      </a:r>
                      <a:r>
                        <a:rPr sz="1100" spc="-50" dirty="0">
                          <a:latin typeface="微软雅黑" panose="020B0503020204020204" pitchFamily="34" charset="-122"/>
                          <a:ea typeface="微软雅黑" panose="020B0503020204020204" pitchFamily="34" charset="-122"/>
                          <a:cs typeface="微软雅黑"/>
                        </a:rPr>
                        <a:t>月</a:t>
                      </a:r>
                      <a:endParaRPr sz="1100" dirty="0">
                        <a:latin typeface="微软雅黑" panose="020B0503020204020204" pitchFamily="34" charset="-122"/>
                        <a:ea typeface="微软雅黑" panose="020B0503020204020204" pitchFamily="34" charset="-122"/>
                        <a:cs typeface="微软雅黑"/>
                      </a:endParaRPr>
                    </a:p>
                  </a:txBody>
                  <a:tcPr marL="0" marR="0" marT="12636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1440" marR="12065">
                        <a:lnSpc>
                          <a:spcPct val="100000"/>
                        </a:lnSpc>
                        <a:spcBef>
                          <a:spcPts val="994"/>
                        </a:spcBef>
                      </a:pPr>
                      <a:r>
                        <a:rPr sz="1100" spc="-15" dirty="0">
                          <a:latin typeface="微软雅黑" panose="020B0503020204020204" pitchFamily="34" charset="-122"/>
                          <a:ea typeface="微软雅黑" panose="020B0503020204020204" pitchFamily="34" charset="-122"/>
                          <a:cs typeface="微软雅黑"/>
                        </a:rPr>
                        <a:t>《常州市推进新能源之都建设政策措施》</a:t>
                      </a:r>
                      <a:endParaRPr sz="1100" dirty="0">
                        <a:latin typeface="微软雅黑" panose="020B0503020204020204" pitchFamily="34" charset="-122"/>
                        <a:ea typeface="微软雅黑" panose="020B0503020204020204" pitchFamily="34" charset="-122"/>
                        <a:cs typeface="微软雅黑"/>
                      </a:endParaRPr>
                    </a:p>
                  </a:txBody>
                  <a:tcPr marL="0" marR="0" marT="12636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635" algn="ctr">
                        <a:lnSpc>
                          <a:spcPct val="100000"/>
                        </a:lnSpc>
                        <a:spcBef>
                          <a:spcPts val="994"/>
                        </a:spcBef>
                      </a:pPr>
                      <a:r>
                        <a:rPr sz="1100" spc="-30" dirty="0">
                          <a:latin typeface="微软雅黑" panose="020B0503020204020204" pitchFamily="34" charset="-122"/>
                          <a:ea typeface="微软雅黑" panose="020B0503020204020204" pitchFamily="34" charset="-122"/>
                          <a:cs typeface="微软雅黑"/>
                        </a:rPr>
                        <a:t>常州</a:t>
                      </a:r>
                      <a:endParaRPr sz="1100" dirty="0">
                        <a:latin typeface="微软雅黑" panose="020B0503020204020204" pitchFamily="34" charset="-122"/>
                        <a:ea typeface="微软雅黑" panose="020B0503020204020204" pitchFamily="34" charset="-122"/>
                        <a:cs typeface="微软雅黑"/>
                      </a:endParaRPr>
                    </a:p>
                  </a:txBody>
                  <a:tcPr marL="0" marR="0" marT="12636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marR="113664">
                        <a:lnSpc>
                          <a:spcPct val="100000"/>
                        </a:lnSpc>
                        <a:spcBef>
                          <a:spcPts val="335"/>
                        </a:spcBef>
                      </a:pPr>
                      <a:r>
                        <a:rPr sz="1100" spc="-10" dirty="0">
                          <a:latin typeface="微软雅黑" panose="020B0503020204020204" pitchFamily="34" charset="-122"/>
                          <a:ea typeface="微软雅黑" panose="020B0503020204020204" pitchFamily="34" charset="-122"/>
                          <a:cs typeface="微软雅黑"/>
                        </a:rPr>
                        <a:t>对装机容量1兆瓦及以上的新型储能电站，自并网投运次月起按放电量给予投资主体不超过0.3</a:t>
                      </a:r>
                      <a:r>
                        <a:rPr sz="1100" spc="-25" dirty="0">
                          <a:latin typeface="微软雅黑" panose="020B0503020204020204" pitchFamily="34" charset="-122"/>
                          <a:ea typeface="微软雅黑" panose="020B0503020204020204" pitchFamily="34" charset="-122"/>
                          <a:cs typeface="微软雅黑"/>
                        </a:rPr>
                        <a:t>元/千</a:t>
                      </a:r>
                      <a:r>
                        <a:rPr sz="1100" spc="-10" dirty="0">
                          <a:latin typeface="微软雅黑" panose="020B0503020204020204" pitchFamily="34" charset="-122"/>
                          <a:ea typeface="微软雅黑" panose="020B0503020204020204" pitchFamily="34" charset="-122"/>
                          <a:cs typeface="微软雅黑"/>
                        </a:rPr>
                        <a:t>瓦时奖励，连续奖励不超过2</a:t>
                      </a:r>
                      <a:r>
                        <a:rPr sz="1100" spc="-30" dirty="0">
                          <a:latin typeface="微软雅黑" panose="020B0503020204020204" pitchFamily="34" charset="-122"/>
                          <a:ea typeface="微软雅黑" panose="020B0503020204020204" pitchFamily="34" charset="-122"/>
                          <a:cs typeface="微软雅黑"/>
                        </a:rPr>
                        <a:t>年。</a:t>
                      </a:r>
                      <a:endParaRPr sz="1100" dirty="0">
                        <a:latin typeface="微软雅黑" panose="020B0503020204020204" pitchFamily="34" charset="-122"/>
                        <a:ea typeface="微软雅黑" panose="020B0503020204020204" pitchFamily="34" charset="-122"/>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1"/>
                  </a:ext>
                </a:extLst>
              </a:tr>
              <a:tr h="393233">
                <a:tc>
                  <a:txBody>
                    <a:bodyPr/>
                    <a:lstStyle/>
                    <a:p>
                      <a:pPr algn="ctr">
                        <a:lnSpc>
                          <a:spcPct val="100000"/>
                        </a:lnSpc>
                        <a:spcBef>
                          <a:spcPts val="994"/>
                        </a:spcBef>
                      </a:pPr>
                      <a:r>
                        <a:rPr sz="1100" spc="-10" dirty="0">
                          <a:latin typeface="微软雅黑" panose="020B0503020204020204" pitchFamily="34" charset="-122"/>
                          <a:ea typeface="微软雅黑" panose="020B0503020204020204" pitchFamily="34" charset="-122"/>
                          <a:cs typeface="微软雅黑"/>
                        </a:rPr>
                        <a:t>2023年1</a:t>
                      </a:r>
                      <a:r>
                        <a:rPr sz="1100" spc="-50" dirty="0">
                          <a:latin typeface="微软雅黑" panose="020B0503020204020204" pitchFamily="34" charset="-122"/>
                          <a:ea typeface="微软雅黑" panose="020B0503020204020204" pitchFamily="34" charset="-122"/>
                          <a:cs typeface="微软雅黑"/>
                        </a:rPr>
                        <a:t>月</a:t>
                      </a:r>
                      <a:endParaRPr sz="1100" dirty="0">
                        <a:latin typeface="微软雅黑" panose="020B0503020204020204" pitchFamily="34" charset="-122"/>
                        <a:ea typeface="微软雅黑" panose="020B0503020204020204" pitchFamily="34" charset="-122"/>
                        <a:cs typeface="微软雅黑"/>
                      </a:endParaRPr>
                    </a:p>
                  </a:txBody>
                  <a:tcPr marL="0" marR="0" marT="12636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1440" marR="12065">
                        <a:lnSpc>
                          <a:spcPct val="100000"/>
                        </a:lnSpc>
                        <a:spcBef>
                          <a:spcPts val="994"/>
                        </a:spcBef>
                      </a:pPr>
                      <a:r>
                        <a:rPr sz="1100" spc="-15" dirty="0">
                          <a:latin typeface="微软雅黑" panose="020B0503020204020204" pitchFamily="34" charset="-122"/>
                          <a:ea typeface="微软雅黑" panose="020B0503020204020204" pitchFamily="34" charset="-122"/>
                          <a:cs typeface="微软雅黑"/>
                        </a:rPr>
                        <a:t>《重庆两江新区支持新型储能发展专项政策》</a:t>
                      </a:r>
                      <a:endParaRPr sz="1100" dirty="0">
                        <a:latin typeface="微软雅黑" panose="020B0503020204020204" pitchFamily="34" charset="-122"/>
                        <a:ea typeface="微软雅黑" panose="020B0503020204020204" pitchFamily="34" charset="-122"/>
                        <a:cs typeface="微软雅黑"/>
                      </a:endParaRPr>
                    </a:p>
                  </a:txBody>
                  <a:tcPr marL="0" marR="0" marT="12636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410209" marR="123189" indent="-279400" algn="ctr">
                        <a:lnSpc>
                          <a:spcPct val="100000"/>
                        </a:lnSpc>
                        <a:spcBef>
                          <a:spcPts val="335"/>
                        </a:spcBef>
                      </a:pPr>
                      <a:r>
                        <a:rPr sz="1100" spc="-20" dirty="0" err="1">
                          <a:latin typeface="微软雅黑" panose="020B0503020204020204" pitchFamily="34" charset="-122"/>
                          <a:ea typeface="微软雅黑" panose="020B0503020204020204" pitchFamily="34" charset="-122"/>
                          <a:cs typeface="微软雅黑"/>
                        </a:rPr>
                        <a:t>重庆</a:t>
                      </a:r>
                      <a:endParaRPr sz="1100" dirty="0">
                        <a:latin typeface="微软雅黑" panose="020B0503020204020204" pitchFamily="34" charset="-122"/>
                        <a:ea typeface="微软雅黑" panose="020B0503020204020204" pitchFamily="34" charset="-122"/>
                        <a:cs typeface="微软雅黑"/>
                      </a:endParaRPr>
                    </a:p>
                  </a:txBody>
                  <a:tcPr marL="0" marR="0" marT="42545" marB="0" anchor="ctr">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marR="41275">
                        <a:lnSpc>
                          <a:spcPct val="100000"/>
                        </a:lnSpc>
                        <a:spcBef>
                          <a:spcPts val="335"/>
                        </a:spcBef>
                      </a:pPr>
                      <a:r>
                        <a:rPr sz="1100" spc="-10" dirty="0">
                          <a:latin typeface="微软雅黑" panose="020B0503020204020204" pitchFamily="34" charset="-122"/>
                          <a:ea typeface="微软雅黑" panose="020B0503020204020204" pitchFamily="34" charset="-122"/>
                          <a:cs typeface="微软雅黑"/>
                        </a:rPr>
                        <a:t>对在新区备案且建成投运的用户侧储能、分布式光储、充换储一体化等项目，储能配置时长不低于</a:t>
                      </a:r>
                      <a:r>
                        <a:rPr sz="1100" spc="-50" dirty="0">
                          <a:latin typeface="微软雅黑" panose="020B0503020204020204" pitchFamily="34" charset="-122"/>
                          <a:ea typeface="微软雅黑" panose="020B0503020204020204" pitchFamily="34" charset="-122"/>
                          <a:cs typeface="微软雅黑"/>
                        </a:rPr>
                        <a:t>2</a:t>
                      </a:r>
                      <a:r>
                        <a:rPr sz="1100" spc="-10" dirty="0">
                          <a:latin typeface="微软雅黑" panose="020B0503020204020204" pitchFamily="34" charset="-122"/>
                          <a:ea typeface="微软雅黑" panose="020B0503020204020204" pitchFamily="34" charset="-122"/>
                          <a:cs typeface="微软雅黑"/>
                        </a:rPr>
                        <a:t>小时的，按照储能设施装机规模给予200元/千瓦时的补贴，对单个项目的补助最高不超过500</a:t>
                      </a:r>
                      <a:r>
                        <a:rPr sz="1100" spc="-25" dirty="0">
                          <a:latin typeface="微软雅黑" panose="020B0503020204020204" pitchFamily="34" charset="-122"/>
                          <a:ea typeface="微软雅黑" panose="020B0503020204020204" pitchFamily="34" charset="-122"/>
                          <a:cs typeface="微软雅黑"/>
                        </a:rPr>
                        <a:t>万元。</a:t>
                      </a:r>
                      <a:endParaRPr sz="1100">
                        <a:latin typeface="微软雅黑" panose="020B0503020204020204" pitchFamily="34" charset="-122"/>
                        <a:ea typeface="微软雅黑" panose="020B0503020204020204" pitchFamily="34" charset="-122"/>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2"/>
                  </a:ext>
                </a:extLst>
              </a:tr>
              <a:tr h="547132">
                <a:tc>
                  <a:txBody>
                    <a:bodyPr/>
                    <a:lstStyle/>
                    <a:p>
                      <a:pPr>
                        <a:lnSpc>
                          <a:spcPct val="100000"/>
                        </a:lnSpc>
                        <a:spcBef>
                          <a:spcPts val="45"/>
                        </a:spcBef>
                      </a:pPr>
                      <a:endParaRPr sz="1500">
                        <a:latin typeface="微软雅黑" panose="020B0503020204020204" pitchFamily="34" charset="-122"/>
                        <a:ea typeface="微软雅黑" panose="020B0503020204020204" pitchFamily="34" charset="-122"/>
                        <a:cs typeface="Times New Roman"/>
                      </a:endParaRPr>
                    </a:p>
                    <a:p>
                      <a:pPr algn="ctr">
                        <a:lnSpc>
                          <a:spcPct val="100000"/>
                        </a:lnSpc>
                      </a:pPr>
                      <a:r>
                        <a:rPr sz="1100" spc="-10" dirty="0">
                          <a:latin typeface="微软雅黑" panose="020B0503020204020204" pitchFamily="34" charset="-122"/>
                          <a:ea typeface="微软雅黑" panose="020B0503020204020204" pitchFamily="34" charset="-122"/>
                          <a:cs typeface="微软雅黑"/>
                        </a:rPr>
                        <a:t>2023年1</a:t>
                      </a:r>
                      <a:r>
                        <a:rPr sz="1100" spc="-50" dirty="0">
                          <a:latin typeface="微软雅黑" panose="020B0503020204020204" pitchFamily="34" charset="-122"/>
                          <a:ea typeface="微软雅黑" panose="020B0503020204020204" pitchFamily="34" charset="-122"/>
                          <a:cs typeface="微软雅黑"/>
                        </a:rPr>
                        <a:t>月</a:t>
                      </a:r>
                      <a:endParaRPr sz="1100">
                        <a:latin typeface="微软雅黑" panose="020B0503020204020204" pitchFamily="34" charset="-122"/>
                        <a:ea typeface="微软雅黑" panose="020B0503020204020204" pitchFamily="34" charset="-122"/>
                        <a:cs typeface="微软雅黑"/>
                      </a:endParaRPr>
                    </a:p>
                  </a:txBody>
                  <a:tcPr marL="0" marR="0" marT="571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1440" marR="180975">
                        <a:lnSpc>
                          <a:spcPct val="100000"/>
                        </a:lnSpc>
                        <a:spcBef>
                          <a:spcPts val="995"/>
                        </a:spcBef>
                      </a:pPr>
                      <a:r>
                        <a:rPr sz="1100" spc="-15" dirty="0">
                          <a:latin typeface="微软雅黑" panose="020B0503020204020204" pitchFamily="34" charset="-122"/>
                          <a:ea typeface="微软雅黑" panose="020B0503020204020204" pitchFamily="34" charset="-122"/>
                          <a:cs typeface="微软雅黑"/>
                        </a:rPr>
                        <a:t>《深圳市支持电化学储能产业加快发展的若干措施</a:t>
                      </a:r>
                      <a:r>
                        <a:rPr sz="1100" spc="-50" dirty="0">
                          <a:latin typeface="微软雅黑" panose="020B0503020204020204" pitchFamily="34" charset="-122"/>
                          <a:ea typeface="微软雅黑" panose="020B0503020204020204" pitchFamily="34" charset="-122"/>
                          <a:cs typeface="微软雅黑"/>
                        </a:rPr>
                        <a:t> </a:t>
                      </a:r>
                      <a:r>
                        <a:rPr sz="1100" spc="-20" dirty="0">
                          <a:latin typeface="微软雅黑" panose="020B0503020204020204" pitchFamily="34" charset="-122"/>
                          <a:ea typeface="微软雅黑" panose="020B0503020204020204" pitchFamily="34" charset="-122"/>
                          <a:cs typeface="微软雅黑"/>
                        </a:rPr>
                        <a:t>(征求意见稿)》</a:t>
                      </a:r>
                      <a:endParaRPr sz="1100">
                        <a:latin typeface="微软雅黑" panose="020B0503020204020204" pitchFamily="34" charset="-122"/>
                        <a:ea typeface="微软雅黑" panose="020B0503020204020204" pitchFamily="34" charset="-122"/>
                        <a:cs typeface="微软雅黑"/>
                      </a:endParaRPr>
                    </a:p>
                  </a:txBody>
                  <a:tcPr marL="0" marR="0" marT="12636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gn="ctr">
                        <a:lnSpc>
                          <a:spcPct val="100000"/>
                        </a:lnSpc>
                        <a:spcBef>
                          <a:spcPts val="45"/>
                        </a:spcBef>
                      </a:pPr>
                      <a:endParaRPr sz="1500" dirty="0">
                        <a:latin typeface="微软雅黑" panose="020B0503020204020204" pitchFamily="34" charset="-122"/>
                        <a:ea typeface="微软雅黑" panose="020B0503020204020204" pitchFamily="34" charset="-122"/>
                        <a:cs typeface="Times New Roman"/>
                      </a:endParaRPr>
                    </a:p>
                    <a:p>
                      <a:pPr marL="635" algn="ctr">
                        <a:lnSpc>
                          <a:spcPct val="100000"/>
                        </a:lnSpc>
                      </a:pPr>
                      <a:r>
                        <a:rPr sz="1100" spc="-30" dirty="0">
                          <a:latin typeface="微软雅黑" panose="020B0503020204020204" pitchFamily="34" charset="-122"/>
                          <a:ea typeface="微软雅黑" panose="020B0503020204020204" pitchFamily="34" charset="-122"/>
                          <a:cs typeface="微软雅黑"/>
                        </a:rPr>
                        <a:t>深圳</a:t>
                      </a:r>
                      <a:endParaRPr sz="1100" dirty="0">
                        <a:latin typeface="微软雅黑" panose="020B0503020204020204" pitchFamily="34" charset="-122"/>
                        <a:ea typeface="微软雅黑" panose="020B0503020204020204" pitchFamily="34" charset="-122"/>
                        <a:cs typeface="微软雅黑"/>
                      </a:endParaRPr>
                    </a:p>
                  </a:txBody>
                  <a:tcPr marL="0" marR="0" marT="571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marR="173355" algn="just">
                        <a:lnSpc>
                          <a:spcPct val="100000"/>
                        </a:lnSpc>
                        <a:spcBef>
                          <a:spcPts val="335"/>
                        </a:spcBef>
                      </a:pPr>
                      <a:r>
                        <a:rPr sz="1100" spc="-15" dirty="0">
                          <a:latin typeface="微软雅黑" panose="020B0503020204020204" pitchFamily="34" charset="-122"/>
                          <a:ea typeface="微软雅黑" panose="020B0503020204020204" pitchFamily="34" charset="-122"/>
                          <a:cs typeface="微软雅黑"/>
                        </a:rPr>
                        <a:t>针对钠离子电池、镁离子电池、全固态锂电池等前沿重点领域开展关键技术攻关，单个项目予以最</a:t>
                      </a:r>
                      <a:r>
                        <a:rPr sz="1100" dirty="0">
                          <a:latin typeface="微软雅黑" panose="020B0503020204020204" pitchFamily="34" charset="-122"/>
                          <a:ea typeface="微软雅黑" panose="020B0503020204020204" pitchFamily="34" charset="-122"/>
                          <a:cs typeface="微软雅黑"/>
                        </a:rPr>
                        <a:t>高 </a:t>
                      </a:r>
                      <a:r>
                        <a:rPr sz="1100" spc="-10" dirty="0">
                          <a:latin typeface="微软雅黑" panose="020B0503020204020204" pitchFamily="34" charset="-122"/>
                          <a:ea typeface="微软雅黑" panose="020B0503020204020204" pitchFamily="34" charset="-122"/>
                          <a:cs typeface="微软雅黑"/>
                        </a:rPr>
                        <a:t>1000万元支持；对国家级创新载体给予最高不超过3000</a:t>
                      </a:r>
                      <a:r>
                        <a:rPr sz="1100" spc="-15" dirty="0">
                          <a:latin typeface="微软雅黑" panose="020B0503020204020204" pitchFamily="34" charset="-122"/>
                          <a:ea typeface="微软雅黑" panose="020B0503020204020204" pitchFamily="34" charset="-122"/>
                          <a:cs typeface="微软雅黑"/>
                        </a:rPr>
                        <a:t>万元的支持；对企业实施的产线技术改</a:t>
                      </a:r>
                      <a:r>
                        <a:rPr sz="1100" spc="-10" dirty="0">
                          <a:latin typeface="微软雅黑" panose="020B0503020204020204" pitchFamily="34" charset="-122"/>
                          <a:ea typeface="微软雅黑" panose="020B0503020204020204" pitchFamily="34" charset="-122"/>
                          <a:cs typeface="微软雅黑"/>
                        </a:rPr>
                        <a:t>造项目实行分档分类支持，按不超过项目投资额的20%，给予最高5000</a:t>
                      </a:r>
                      <a:r>
                        <a:rPr sz="1100" spc="-20" dirty="0">
                          <a:latin typeface="微软雅黑" panose="020B0503020204020204" pitchFamily="34" charset="-122"/>
                          <a:ea typeface="微软雅黑" panose="020B0503020204020204" pitchFamily="34" charset="-122"/>
                          <a:cs typeface="微软雅黑"/>
                        </a:rPr>
                        <a:t>万元资助。</a:t>
                      </a:r>
                      <a:endParaRPr sz="1100">
                        <a:latin typeface="微软雅黑" panose="020B0503020204020204" pitchFamily="34" charset="-122"/>
                        <a:ea typeface="微软雅黑" panose="020B0503020204020204" pitchFamily="34" charset="-122"/>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3"/>
                  </a:ext>
                </a:extLst>
              </a:tr>
              <a:tr h="393233">
                <a:tc>
                  <a:txBody>
                    <a:bodyPr/>
                    <a:lstStyle/>
                    <a:p>
                      <a:pPr marL="635" algn="ctr">
                        <a:lnSpc>
                          <a:spcPct val="100000"/>
                        </a:lnSpc>
                        <a:spcBef>
                          <a:spcPts val="994"/>
                        </a:spcBef>
                      </a:pPr>
                      <a:r>
                        <a:rPr sz="1100" spc="-10" dirty="0">
                          <a:latin typeface="微软雅黑" panose="020B0503020204020204" pitchFamily="34" charset="-122"/>
                          <a:ea typeface="微软雅黑" panose="020B0503020204020204" pitchFamily="34" charset="-122"/>
                          <a:cs typeface="微软雅黑"/>
                        </a:rPr>
                        <a:t>2022年10</a:t>
                      </a:r>
                      <a:r>
                        <a:rPr sz="1100" spc="-50" dirty="0">
                          <a:latin typeface="微软雅黑" panose="020B0503020204020204" pitchFamily="34" charset="-122"/>
                          <a:ea typeface="微软雅黑" panose="020B0503020204020204" pitchFamily="34" charset="-122"/>
                          <a:cs typeface="微软雅黑"/>
                        </a:rPr>
                        <a:t>月</a:t>
                      </a:r>
                      <a:endParaRPr sz="1100">
                        <a:latin typeface="微软雅黑" panose="020B0503020204020204" pitchFamily="34" charset="-122"/>
                        <a:ea typeface="微软雅黑" panose="020B0503020204020204" pitchFamily="34" charset="-122"/>
                        <a:cs typeface="微软雅黑"/>
                      </a:endParaRPr>
                    </a:p>
                  </a:txBody>
                  <a:tcPr marL="0" marR="0" marT="12636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1440" marR="180975">
                        <a:lnSpc>
                          <a:spcPct val="100000"/>
                        </a:lnSpc>
                        <a:spcBef>
                          <a:spcPts val="335"/>
                        </a:spcBef>
                      </a:pPr>
                      <a:r>
                        <a:rPr sz="1100" spc="-15" dirty="0">
                          <a:latin typeface="微软雅黑" panose="020B0503020204020204" pitchFamily="34" charset="-122"/>
                          <a:ea typeface="微软雅黑" panose="020B0503020204020204" pitchFamily="34" charset="-122"/>
                          <a:cs typeface="微软雅黑"/>
                        </a:rPr>
                        <a:t>《合肥市进一步促进光伏产业高质量发展若干政策</a:t>
                      </a:r>
                      <a:r>
                        <a:rPr sz="1100" spc="-20" dirty="0">
                          <a:latin typeface="微软雅黑" panose="020B0503020204020204" pitchFamily="34" charset="-122"/>
                          <a:ea typeface="微软雅黑" panose="020B0503020204020204" pitchFamily="34" charset="-122"/>
                          <a:cs typeface="微软雅黑"/>
                        </a:rPr>
                        <a:t>实施细则》</a:t>
                      </a:r>
                      <a:endParaRPr sz="1100">
                        <a:latin typeface="微软雅黑" panose="020B0503020204020204" pitchFamily="34" charset="-122"/>
                        <a:ea typeface="微软雅黑" panose="020B0503020204020204" pitchFamily="34" charset="-122"/>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635" algn="ctr">
                        <a:lnSpc>
                          <a:spcPct val="100000"/>
                        </a:lnSpc>
                        <a:spcBef>
                          <a:spcPts val="994"/>
                        </a:spcBef>
                      </a:pPr>
                      <a:r>
                        <a:rPr sz="1100" spc="-30" dirty="0">
                          <a:latin typeface="微软雅黑" panose="020B0503020204020204" pitchFamily="34" charset="-122"/>
                          <a:ea typeface="微软雅黑" panose="020B0503020204020204" pitchFamily="34" charset="-122"/>
                          <a:cs typeface="微软雅黑"/>
                        </a:rPr>
                        <a:t>合肥</a:t>
                      </a:r>
                      <a:endParaRPr sz="1100" dirty="0">
                        <a:latin typeface="微软雅黑" panose="020B0503020204020204" pitchFamily="34" charset="-122"/>
                        <a:ea typeface="微软雅黑" panose="020B0503020204020204" pitchFamily="34" charset="-122"/>
                        <a:cs typeface="微软雅黑"/>
                      </a:endParaRPr>
                    </a:p>
                  </a:txBody>
                  <a:tcPr marL="0" marR="0" marT="12636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marR="87630">
                        <a:lnSpc>
                          <a:spcPct val="100000"/>
                        </a:lnSpc>
                        <a:spcBef>
                          <a:spcPts val="335"/>
                        </a:spcBef>
                      </a:pPr>
                      <a:r>
                        <a:rPr sz="1100" spc="-10" dirty="0">
                          <a:latin typeface="微软雅黑" panose="020B0503020204020204" pitchFamily="34" charset="-122"/>
                          <a:ea typeface="微软雅黑" panose="020B0503020204020204" pitchFamily="34" charset="-122"/>
                          <a:cs typeface="微软雅黑"/>
                        </a:rPr>
                        <a:t>对装机容量1兆瓦时及以上的新型储能电站，自投运次月起按放电量给予投资主体不超过0.3元</a:t>
                      </a:r>
                      <a:r>
                        <a:rPr sz="1100" spc="-20" dirty="0">
                          <a:latin typeface="微软雅黑" panose="020B0503020204020204" pitchFamily="34" charset="-122"/>
                          <a:ea typeface="微软雅黑" panose="020B0503020204020204" pitchFamily="34" charset="-122"/>
                          <a:cs typeface="微软雅黑"/>
                        </a:rPr>
                        <a:t>/kWh</a:t>
                      </a:r>
                      <a:r>
                        <a:rPr sz="1100" spc="-10" dirty="0">
                          <a:latin typeface="微软雅黑" panose="020B0503020204020204" pitchFamily="34" charset="-122"/>
                          <a:ea typeface="微软雅黑" panose="020B0503020204020204" pitchFamily="34" charset="-122"/>
                          <a:cs typeface="微软雅黑"/>
                        </a:rPr>
                        <a:t>补贴，连续补贴不超过2年，同一企业累计最高不超过300</a:t>
                      </a:r>
                      <a:r>
                        <a:rPr sz="1100" spc="-25" dirty="0">
                          <a:latin typeface="微软雅黑" panose="020B0503020204020204" pitchFamily="34" charset="-122"/>
                          <a:ea typeface="微软雅黑" panose="020B0503020204020204" pitchFamily="34" charset="-122"/>
                          <a:cs typeface="微软雅黑"/>
                        </a:rPr>
                        <a:t>万元。</a:t>
                      </a:r>
                      <a:endParaRPr sz="1100" dirty="0">
                        <a:latin typeface="微软雅黑" panose="020B0503020204020204" pitchFamily="34" charset="-122"/>
                        <a:ea typeface="微软雅黑" panose="020B0503020204020204" pitchFamily="34" charset="-122"/>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4"/>
                  </a:ext>
                </a:extLst>
              </a:tr>
              <a:tr h="547717">
                <a:tc>
                  <a:txBody>
                    <a:bodyPr/>
                    <a:lstStyle/>
                    <a:p>
                      <a:pPr>
                        <a:lnSpc>
                          <a:spcPct val="100000"/>
                        </a:lnSpc>
                        <a:spcBef>
                          <a:spcPts val="45"/>
                        </a:spcBef>
                      </a:pPr>
                      <a:endParaRPr sz="1500">
                        <a:latin typeface="微软雅黑" panose="020B0503020204020204" pitchFamily="34" charset="-122"/>
                        <a:ea typeface="微软雅黑" panose="020B0503020204020204" pitchFamily="34" charset="-122"/>
                        <a:cs typeface="Times New Roman"/>
                      </a:endParaRPr>
                    </a:p>
                    <a:p>
                      <a:pPr algn="ctr">
                        <a:lnSpc>
                          <a:spcPct val="100000"/>
                        </a:lnSpc>
                      </a:pPr>
                      <a:r>
                        <a:rPr sz="1100" spc="-10" dirty="0">
                          <a:latin typeface="微软雅黑" panose="020B0503020204020204" pitchFamily="34" charset="-122"/>
                          <a:ea typeface="微软雅黑" panose="020B0503020204020204" pitchFamily="34" charset="-122"/>
                          <a:cs typeface="微软雅黑"/>
                        </a:rPr>
                        <a:t>2022年6</a:t>
                      </a:r>
                      <a:r>
                        <a:rPr sz="1100" spc="-50" dirty="0">
                          <a:latin typeface="微软雅黑" panose="020B0503020204020204" pitchFamily="34" charset="-122"/>
                          <a:ea typeface="微软雅黑" panose="020B0503020204020204" pitchFamily="34" charset="-122"/>
                          <a:cs typeface="微软雅黑"/>
                        </a:rPr>
                        <a:t>月</a:t>
                      </a:r>
                      <a:endParaRPr sz="1100">
                        <a:latin typeface="微软雅黑" panose="020B0503020204020204" pitchFamily="34" charset="-122"/>
                        <a:ea typeface="微软雅黑" panose="020B0503020204020204" pitchFamily="34" charset="-122"/>
                        <a:cs typeface="微软雅黑"/>
                      </a:endParaRPr>
                    </a:p>
                  </a:txBody>
                  <a:tcPr marL="0" marR="0" marT="571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1440" marR="132715">
                        <a:lnSpc>
                          <a:spcPct val="100000"/>
                        </a:lnSpc>
                        <a:spcBef>
                          <a:spcPts val="995"/>
                        </a:spcBef>
                      </a:pPr>
                      <a:r>
                        <a:rPr sz="1100" spc="-10" dirty="0">
                          <a:latin typeface="微软雅黑" panose="020B0503020204020204" pitchFamily="34" charset="-122"/>
                          <a:ea typeface="微软雅黑" panose="020B0503020204020204" pitchFamily="34" charset="-122"/>
                          <a:cs typeface="微软雅黑"/>
                        </a:rPr>
                        <a:t>《关于2022</a:t>
                      </a:r>
                      <a:r>
                        <a:rPr sz="1100" spc="-15" dirty="0">
                          <a:latin typeface="微软雅黑" panose="020B0503020204020204" pitchFamily="34" charset="-122"/>
                          <a:ea typeface="微软雅黑" panose="020B0503020204020204" pitchFamily="34" charset="-122"/>
                          <a:cs typeface="微软雅黑"/>
                        </a:rPr>
                        <a:t>年山东省电力现货市场结算试运行工作</a:t>
                      </a:r>
                      <a:r>
                        <a:rPr sz="1100" spc="-10" dirty="0">
                          <a:latin typeface="微软雅黑" panose="020B0503020204020204" pitchFamily="34" charset="-122"/>
                          <a:ea typeface="微软雅黑" panose="020B0503020204020204" pitchFamily="34" charset="-122"/>
                          <a:cs typeface="微软雅黑"/>
                        </a:rPr>
                        <a:t>有关事项的补充通知（征求意见稿）</a:t>
                      </a:r>
                      <a:r>
                        <a:rPr sz="1100" spc="-50" dirty="0">
                          <a:latin typeface="微软雅黑" panose="020B0503020204020204" pitchFamily="34" charset="-122"/>
                          <a:ea typeface="微软雅黑" panose="020B0503020204020204" pitchFamily="34" charset="-122"/>
                          <a:cs typeface="微软雅黑"/>
                        </a:rPr>
                        <a:t>》</a:t>
                      </a:r>
                      <a:endParaRPr sz="1100">
                        <a:latin typeface="微软雅黑" panose="020B0503020204020204" pitchFamily="34" charset="-122"/>
                        <a:ea typeface="微软雅黑" panose="020B0503020204020204" pitchFamily="34" charset="-122"/>
                        <a:cs typeface="微软雅黑"/>
                      </a:endParaRPr>
                    </a:p>
                  </a:txBody>
                  <a:tcPr marL="0" marR="0" marT="12636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270510" marR="123189" indent="-139700" algn="ctr">
                        <a:lnSpc>
                          <a:spcPct val="100000"/>
                        </a:lnSpc>
                        <a:spcBef>
                          <a:spcPts val="995"/>
                        </a:spcBef>
                      </a:pPr>
                      <a:r>
                        <a:rPr sz="1100" spc="-20" dirty="0" err="1">
                          <a:latin typeface="微软雅黑" panose="020B0503020204020204" pitchFamily="34" charset="-122"/>
                          <a:ea typeface="微软雅黑" panose="020B0503020204020204" pitchFamily="34" charset="-122"/>
                          <a:cs typeface="微软雅黑"/>
                        </a:rPr>
                        <a:t>山东</a:t>
                      </a:r>
                      <a:endParaRPr sz="1100" dirty="0">
                        <a:latin typeface="微软雅黑" panose="020B0503020204020204" pitchFamily="34" charset="-122"/>
                        <a:ea typeface="微软雅黑" panose="020B0503020204020204" pitchFamily="34" charset="-122"/>
                        <a:cs typeface="微软雅黑"/>
                      </a:endParaRPr>
                    </a:p>
                  </a:txBody>
                  <a:tcPr marL="0" marR="0" marT="126365" marB="0" anchor="ctr">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marR="191135" algn="just">
                        <a:lnSpc>
                          <a:spcPct val="100000"/>
                        </a:lnSpc>
                        <a:spcBef>
                          <a:spcPts val="335"/>
                        </a:spcBef>
                      </a:pPr>
                      <a:r>
                        <a:rPr sz="1100" spc="-10" dirty="0">
                          <a:latin typeface="微软雅黑" panose="020B0503020204020204" pitchFamily="34" charset="-122"/>
                          <a:ea typeface="微软雅黑" panose="020B0503020204020204" pitchFamily="34" charset="-122"/>
                          <a:cs typeface="微软雅黑"/>
                        </a:rPr>
                        <a:t>容量补偿电价：新能源发电能力充裕时，电价按照基准价（99.1元/兆瓦时）乘以谷系数K1（K1</a:t>
                      </a:r>
                      <a:r>
                        <a:rPr sz="1100" spc="-50" dirty="0">
                          <a:latin typeface="微软雅黑" panose="020B0503020204020204" pitchFamily="34" charset="-122"/>
                          <a:ea typeface="微软雅黑" panose="020B0503020204020204" pitchFamily="34" charset="-122"/>
                          <a:cs typeface="微软雅黑"/>
                        </a:rPr>
                        <a:t>取</a:t>
                      </a:r>
                      <a:r>
                        <a:rPr sz="1100" spc="-10" dirty="0">
                          <a:latin typeface="微软雅黑" panose="020B0503020204020204" pitchFamily="34" charset="-122"/>
                          <a:ea typeface="微软雅黑" panose="020B0503020204020204" pitchFamily="34" charset="-122"/>
                          <a:cs typeface="微软雅黑"/>
                        </a:rPr>
                        <a:t>值0-50%）收取；在发电能力紧张时，容量补充电价按照基准电价乘以峰系数K2（K2取值100%- 160%）</a:t>
                      </a:r>
                      <a:r>
                        <a:rPr sz="1100" spc="-15" dirty="0">
                          <a:latin typeface="微软雅黑" panose="020B0503020204020204" pitchFamily="34" charset="-122"/>
                          <a:ea typeface="微软雅黑" panose="020B0503020204020204" pitchFamily="34" charset="-122"/>
                          <a:cs typeface="微软雅黑"/>
                        </a:rPr>
                        <a:t>收取；其他时段维持基准价不变。</a:t>
                      </a:r>
                      <a:endParaRPr sz="1100" dirty="0">
                        <a:latin typeface="微软雅黑" panose="020B0503020204020204" pitchFamily="34" charset="-122"/>
                        <a:ea typeface="微软雅黑" panose="020B0503020204020204" pitchFamily="34" charset="-122"/>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5"/>
                  </a:ext>
                </a:extLst>
              </a:tr>
              <a:tr h="392646">
                <a:tc>
                  <a:txBody>
                    <a:bodyPr/>
                    <a:lstStyle/>
                    <a:p>
                      <a:pPr algn="ctr">
                        <a:lnSpc>
                          <a:spcPct val="100000"/>
                        </a:lnSpc>
                        <a:spcBef>
                          <a:spcPts val="995"/>
                        </a:spcBef>
                      </a:pPr>
                      <a:r>
                        <a:rPr sz="1100" spc="-10" dirty="0">
                          <a:latin typeface="微软雅黑" panose="020B0503020204020204" pitchFamily="34" charset="-122"/>
                          <a:ea typeface="微软雅黑" panose="020B0503020204020204" pitchFamily="34" charset="-122"/>
                          <a:cs typeface="微软雅黑"/>
                        </a:rPr>
                        <a:t>2022年3</a:t>
                      </a:r>
                      <a:r>
                        <a:rPr sz="1100" spc="-50" dirty="0">
                          <a:latin typeface="微软雅黑" panose="020B0503020204020204" pitchFamily="34" charset="-122"/>
                          <a:ea typeface="微软雅黑" panose="020B0503020204020204" pitchFamily="34" charset="-122"/>
                          <a:cs typeface="微软雅黑"/>
                        </a:rPr>
                        <a:t>月</a:t>
                      </a:r>
                      <a:endParaRPr sz="1100">
                        <a:latin typeface="微软雅黑" panose="020B0503020204020204" pitchFamily="34" charset="-122"/>
                        <a:ea typeface="微软雅黑" panose="020B0503020204020204" pitchFamily="34" charset="-122"/>
                        <a:cs typeface="微软雅黑"/>
                      </a:endParaRPr>
                    </a:p>
                  </a:txBody>
                  <a:tcPr marL="0" marR="0" marT="12636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1440" marR="180975">
                        <a:lnSpc>
                          <a:spcPct val="100000"/>
                        </a:lnSpc>
                        <a:spcBef>
                          <a:spcPts val="334"/>
                        </a:spcBef>
                      </a:pPr>
                      <a:r>
                        <a:rPr sz="1100" spc="-15" dirty="0">
                          <a:latin typeface="微软雅黑" panose="020B0503020204020204" pitchFamily="34" charset="-122"/>
                          <a:ea typeface="微软雅黑" panose="020B0503020204020204" pitchFamily="34" charset="-122"/>
                          <a:cs typeface="微软雅黑"/>
                        </a:rPr>
                        <a:t>《苏州工业园区进一步推进分布式光伏发展的若干</a:t>
                      </a:r>
                      <a:r>
                        <a:rPr sz="1100" spc="-25" dirty="0">
                          <a:latin typeface="微软雅黑" panose="020B0503020204020204" pitchFamily="34" charset="-122"/>
                          <a:ea typeface="微软雅黑" panose="020B0503020204020204" pitchFamily="34" charset="-122"/>
                          <a:cs typeface="微软雅黑"/>
                        </a:rPr>
                        <a:t>措施》</a:t>
                      </a:r>
                      <a:endParaRPr sz="1100">
                        <a:latin typeface="微软雅黑" panose="020B0503020204020204" pitchFamily="34" charset="-122"/>
                        <a:ea typeface="微软雅黑" panose="020B0503020204020204" pitchFamily="34" charset="-122"/>
                        <a:cs typeface="微软雅黑"/>
                      </a:endParaRPr>
                    </a:p>
                  </a:txBody>
                  <a:tcPr marL="0" marR="0" marT="4254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200660" marR="123189" indent="-69850" algn="ctr">
                        <a:lnSpc>
                          <a:spcPct val="100000"/>
                        </a:lnSpc>
                        <a:spcBef>
                          <a:spcPts val="334"/>
                        </a:spcBef>
                      </a:pPr>
                      <a:r>
                        <a:rPr sz="1100" spc="-20" dirty="0" err="1">
                          <a:latin typeface="微软雅黑" panose="020B0503020204020204" pitchFamily="34" charset="-122"/>
                          <a:ea typeface="微软雅黑" panose="020B0503020204020204" pitchFamily="34" charset="-122"/>
                          <a:cs typeface="微软雅黑"/>
                        </a:rPr>
                        <a:t>苏州</a:t>
                      </a:r>
                      <a:endParaRPr sz="1100" dirty="0">
                        <a:latin typeface="微软雅黑" panose="020B0503020204020204" pitchFamily="34" charset="-122"/>
                        <a:ea typeface="微软雅黑" panose="020B0503020204020204" pitchFamily="34" charset="-122"/>
                        <a:cs typeface="微软雅黑"/>
                      </a:endParaRPr>
                    </a:p>
                  </a:txBody>
                  <a:tcPr marL="0" marR="0" marT="42544" marB="0" anchor="ctr">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a:lnSpc>
                          <a:spcPct val="100000"/>
                        </a:lnSpc>
                        <a:spcBef>
                          <a:spcPts val="995"/>
                        </a:spcBef>
                      </a:pPr>
                      <a:r>
                        <a:rPr sz="1100" spc="-10" dirty="0">
                          <a:latin typeface="微软雅黑" panose="020B0503020204020204" pitchFamily="34" charset="-122"/>
                          <a:ea typeface="微软雅黑" panose="020B0503020204020204" pitchFamily="34" charset="-122"/>
                          <a:cs typeface="微软雅黑"/>
                        </a:rPr>
                        <a:t>光伏+储能项目（2022年1月1日后并网、且接入园区），电量补贴0.3元/千瓦时，补贴3</a:t>
                      </a:r>
                      <a:r>
                        <a:rPr sz="1100" spc="-30" dirty="0">
                          <a:latin typeface="微软雅黑" panose="020B0503020204020204" pitchFamily="34" charset="-122"/>
                          <a:ea typeface="微软雅黑" panose="020B0503020204020204" pitchFamily="34" charset="-122"/>
                          <a:cs typeface="微软雅黑"/>
                        </a:rPr>
                        <a:t>年。</a:t>
                      </a:r>
                      <a:endParaRPr sz="1100" dirty="0">
                        <a:latin typeface="微软雅黑" panose="020B0503020204020204" pitchFamily="34" charset="-122"/>
                        <a:ea typeface="微软雅黑" panose="020B0503020204020204" pitchFamily="34" charset="-122"/>
                        <a:cs typeface="微软雅黑"/>
                      </a:endParaRPr>
                    </a:p>
                  </a:txBody>
                  <a:tcPr marL="0" marR="0" marT="12636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6"/>
                  </a:ext>
                </a:extLst>
              </a:tr>
              <a:tr h="393233">
                <a:tc>
                  <a:txBody>
                    <a:bodyPr/>
                    <a:lstStyle/>
                    <a:p>
                      <a:pPr algn="ctr">
                        <a:lnSpc>
                          <a:spcPct val="100000"/>
                        </a:lnSpc>
                        <a:spcBef>
                          <a:spcPts val="995"/>
                        </a:spcBef>
                      </a:pPr>
                      <a:r>
                        <a:rPr sz="1100" spc="-10" dirty="0">
                          <a:latin typeface="微软雅黑" panose="020B0503020204020204" pitchFamily="34" charset="-122"/>
                          <a:ea typeface="微软雅黑" panose="020B0503020204020204" pitchFamily="34" charset="-122"/>
                          <a:cs typeface="微软雅黑"/>
                        </a:rPr>
                        <a:t>2021年9</a:t>
                      </a:r>
                      <a:r>
                        <a:rPr sz="1100" spc="-50" dirty="0">
                          <a:latin typeface="微软雅黑" panose="020B0503020204020204" pitchFamily="34" charset="-122"/>
                          <a:ea typeface="微软雅黑" panose="020B0503020204020204" pitchFamily="34" charset="-122"/>
                          <a:cs typeface="微软雅黑"/>
                        </a:rPr>
                        <a:t>月</a:t>
                      </a:r>
                      <a:endParaRPr sz="1100">
                        <a:latin typeface="微软雅黑" panose="020B0503020204020204" pitchFamily="34" charset="-122"/>
                        <a:ea typeface="微软雅黑" panose="020B0503020204020204" pitchFamily="34" charset="-122"/>
                        <a:cs typeface="微软雅黑"/>
                      </a:endParaRPr>
                    </a:p>
                  </a:txBody>
                  <a:tcPr marL="0" marR="0" marT="12636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1440" marR="180975">
                        <a:lnSpc>
                          <a:spcPct val="100000"/>
                        </a:lnSpc>
                        <a:spcBef>
                          <a:spcPts val="335"/>
                        </a:spcBef>
                      </a:pPr>
                      <a:r>
                        <a:rPr sz="1100" spc="-15" dirty="0">
                          <a:latin typeface="微软雅黑" panose="020B0503020204020204" pitchFamily="34" charset="-122"/>
                          <a:ea typeface="微软雅黑" panose="020B0503020204020204" pitchFamily="34" charset="-122"/>
                          <a:cs typeface="微软雅黑"/>
                        </a:rPr>
                        <a:t>《关于推进源网荷储协调发展和加快区域光伏产业</a:t>
                      </a:r>
                      <a:r>
                        <a:rPr sz="1100" spc="-10" dirty="0">
                          <a:latin typeface="微软雅黑" panose="020B0503020204020204" pitchFamily="34" charset="-122"/>
                          <a:ea typeface="微软雅黑" panose="020B0503020204020204" pitchFamily="34" charset="-122"/>
                          <a:cs typeface="微软雅黑"/>
                        </a:rPr>
                        <a:t>发展的实施细则（征求意见稿）</a:t>
                      </a:r>
                      <a:r>
                        <a:rPr sz="1100" spc="-50" dirty="0">
                          <a:latin typeface="微软雅黑" panose="020B0503020204020204" pitchFamily="34" charset="-122"/>
                          <a:ea typeface="微软雅黑" panose="020B0503020204020204" pitchFamily="34" charset="-122"/>
                          <a:cs typeface="微软雅黑"/>
                        </a:rPr>
                        <a:t>》</a:t>
                      </a:r>
                      <a:endParaRPr sz="1100">
                        <a:latin typeface="微软雅黑" panose="020B0503020204020204" pitchFamily="34" charset="-122"/>
                        <a:ea typeface="微软雅黑" panose="020B0503020204020204" pitchFamily="34" charset="-122"/>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635" algn="ctr">
                        <a:lnSpc>
                          <a:spcPct val="100000"/>
                        </a:lnSpc>
                        <a:spcBef>
                          <a:spcPts val="995"/>
                        </a:spcBef>
                      </a:pPr>
                      <a:r>
                        <a:rPr lang="zh-CN" altLang="en-US" sz="1100" spc="-20" dirty="0">
                          <a:latin typeface="微软雅黑" panose="020B0503020204020204" pitchFamily="34" charset="-122"/>
                          <a:ea typeface="微软雅黑" panose="020B0503020204020204" pitchFamily="34" charset="-122"/>
                          <a:cs typeface="微软雅黑"/>
                        </a:rPr>
                        <a:t>义乌</a:t>
                      </a:r>
                      <a:endParaRPr sz="1100" dirty="0">
                        <a:latin typeface="微软雅黑" panose="020B0503020204020204" pitchFamily="34" charset="-122"/>
                        <a:ea typeface="微软雅黑" panose="020B0503020204020204" pitchFamily="34" charset="-122"/>
                        <a:cs typeface="微软雅黑"/>
                      </a:endParaRPr>
                    </a:p>
                  </a:txBody>
                  <a:tcPr marL="0" marR="0" marT="12636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marR="113664">
                        <a:lnSpc>
                          <a:spcPct val="100000"/>
                        </a:lnSpc>
                        <a:spcBef>
                          <a:spcPts val="335"/>
                        </a:spcBef>
                      </a:pPr>
                      <a:r>
                        <a:rPr sz="1100" spc="-10" dirty="0">
                          <a:latin typeface="微软雅黑" panose="020B0503020204020204" pitchFamily="34" charset="-122"/>
                          <a:ea typeface="微软雅黑" panose="020B0503020204020204" pitchFamily="34" charset="-122"/>
                          <a:cs typeface="微软雅黑"/>
                        </a:rPr>
                        <a:t>根据峰段实际放电量给予储能运营主体0.25</a:t>
                      </a:r>
                      <a:r>
                        <a:rPr sz="1100" spc="-15" dirty="0">
                          <a:latin typeface="微软雅黑" panose="020B0503020204020204" pitchFamily="34" charset="-122"/>
                          <a:ea typeface="微软雅黑" panose="020B0503020204020204" pitchFamily="34" charset="-122"/>
                          <a:cs typeface="微软雅黑"/>
                        </a:rPr>
                        <a:t>元/千瓦时的补贴，补贴两年，补贴资金在“十四五”期</a:t>
                      </a:r>
                      <a:r>
                        <a:rPr sz="1100" spc="-10" dirty="0">
                          <a:latin typeface="微软雅黑" panose="020B0503020204020204" pitchFamily="34" charset="-122"/>
                          <a:ea typeface="微软雅黑" panose="020B0503020204020204" pitchFamily="34" charset="-122"/>
                          <a:cs typeface="微软雅黑"/>
                        </a:rPr>
                        <a:t>间以500</a:t>
                      </a:r>
                      <a:r>
                        <a:rPr sz="1100" spc="-20" dirty="0">
                          <a:latin typeface="微软雅黑" panose="020B0503020204020204" pitchFamily="34" charset="-122"/>
                          <a:ea typeface="微软雅黑" panose="020B0503020204020204" pitchFamily="34" charset="-122"/>
                          <a:cs typeface="微软雅黑"/>
                        </a:rPr>
                        <a:t>万元为上线。</a:t>
                      </a:r>
                      <a:endParaRPr sz="1100" dirty="0">
                        <a:latin typeface="微软雅黑" panose="020B0503020204020204" pitchFamily="34" charset="-122"/>
                        <a:ea typeface="微软雅黑" panose="020B0503020204020204" pitchFamily="34" charset="-122"/>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7"/>
                  </a:ext>
                </a:extLst>
              </a:tr>
              <a:tr h="393233">
                <a:tc>
                  <a:txBody>
                    <a:bodyPr/>
                    <a:lstStyle/>
                    <a:p>
                      <a:pPr algn="ctr">
                        <a:lnSpc>
                          <a:spcPct val="100000"/>
                        </a:lnSpc>
                        <a:spcBef>
                          <a:spcPts val="995"/>
                        </a:spcBef>
                      </a:pPr>
                      <a:r>
                        <a:rPr sz="1100" spc="-10" dirty="0">
                          <a:latin typeface="微软雅黑" panose="020B0503020204020204" pitchFamily="34" charset="-122"/>
                          <a:ea typeface="微软雅黑" panose="020B0503020204020204" pitchFamily="34" charset="-122"/>
                          <a:cs typeface="微软雅黑"/>
                        </a:rPr>
                        <a:t>2022年5</a:t>
                      </a:r>
                      <a:r>
                        <a:rPr sz="1100" spc="-50" dirty="0">
                          <a:latin typeface="微软雅黑" panose="020B0503020204020204" pitchFamily="34" charset="-122"/>
                          <a:ea typeface="微软雅黑" panose="020B0503020204020204" pitchFamily="34" charset="-122"/>
                          <a:cs typeface="微软雅黑"/>
                        </a:rPr>
                        <a:t>月</a:t>
                      </a:r>
                      <a:endParaRPr sz="1100">
                        <a:latin typeface="微软雅黑" panose="020B0503020204020204" pitchFamily="34" charset="-122"/>
                        <a:ea typeface="微软雅黑" panose="020B0503020204020204" pitchFamily="34" charset="-122"/>
                        <a:cs typeface="微软雅黑"/>
                      </a:endParaRPr>
                    </a:p>
                  </a:txBody>
                  <a:tcPr marL="0" marR="0" marT="12636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1440" marR="12065">
                        <a:lnSpc>
                          <a:spcPct val="100000"/>
                        </a:lnSpc>
                        <a:spcBef>
                          <a:spcPts val="995"/>
                        </a:spcBef>
                      </a:pPr>
                      <a:r>
                        <a:rPr sz="1100" spc="-10" dirty="0">
                          <a:latin typeface="微软雅黑" panose="020B0503020204020204" pitchFamily="34" charset="-122"/>
                          <a:ea typeface="微软雅黑" panose="020B0503020204020204" pitchFamily="34" charset="-122"/>
                          <a:cs typeface="微软雅黑"/>
                        </a:rPr>
                        <a:t>《关于开展2022</a:t>
                      </a:r>
                      <a:r>
                        <a:rPr sz="1100" spc="-15" dirty="0">
                          <a:latin typeface="微软雅黑" panose="020B0503020204020204" pitchFamily="34" charset="-122"/>
                          <a:ea typeface="微软雅黑" panose="020B0503020204020204" pitchFamily="34" charset="-122"/>
                          <a:cs typeface="微软雅黑"/>
                        </a:rPr>
                        <a:t>年新型储能项目试点工作的通知》</a:t>
                      </a:r>
                      <a:endParaRPr sz="1100">
                        <a:latin typeface="微软雅黑" panose="020B0503020204020204" pitchFamily="34" charset="-122"/>
                        <a:ea typeface="微软雅黑" panose="020B0503020204020204" pitchFamily="34" charset="-122"/>
                        <a:cs typeface="微软雅黑"/>
                      </a:endParaRPr>
                    </a:p>
                  </a:txBody>
                  <a:tcPr marL="0" marR="0" marT="12636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635" algn="ctr">
                        <a:lnSpc>
                          <a:spcPct val="100000"/>
                        </a:lnSpc>
                        <a:spcBef>
                          <a:spcPts val="995"/>
                        </a:spcBef>
                      </a:pPr>
                      <a:r>
                        <a:rPr sz="1100" spc="-20" dirty="0" err="1">
                          <a:latin typeface="微软雅黑" panose="020B0503020204020204" pitchFamily="34" charset="-122"/>
                          <a:ea typeface="微软雅黑" panose="020B0503020204020204" pitchFamily="34" charset="-122"/>
                          <a:cs typeface="微软雅黑"/>
                        </a:rPr>
                        <a:t>宁夏</a:t>
                      </a:r>
                      <a:endParaRPr sz="1100" dirty="0">
                        <a:latin typeface="微软雅黑" panose="020B0503020204020204" pitchFamily="34" charset="-122"/>
                        <a:ea typeface="微软雅黑" panose="020B0503020204020204" pitchFamily="34" charset="-122"/>
                        <a:cs typeface="微软雅黑"/>
                      </a:endParaRPr>
                    </a:p>
                  </a:txBody>
                  <a:tcPr marL="0" marR="0" marT="12636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marR="195580">
                        <a:lnSpc>
                          <a:spcPct val="100000"/>
                        </a:lnSpc>
                        <a:spcBef>
                          <a:spcPts val="334"/>
                        </a:spcBef>
                      </a:pPr>
                      <a:r>
                        <a:rPr sz="1100" spc="-10" dirty="0">
                          <a:latin typeface="微软雅黑" panose="020B0503020204020204" pitchFamily="34" charset="-122"/>
                          <a:ea typeface="微软雅黑" panose="020B0503020204020204" pitchFamily="34" charset="-122"/>
                          <a:cs typeface="微软雅黑"/>
                        </a:rPr>
                        <a:t>为鼓励企业投资积极性，给予自治区储能试点项目0.8</a:t>
                      </a:r>
                      <a:r>
                        <a:rPr sz="1100" spc="-15" dirty="0">
                          <a:latin typeface="微软雅黑" panose="020B0503020204020204" pitchFamily="34" charset="-122"/>
                          <a:ea typeface="微软雅黑" panose="020B0503020204020204" pitchFamily="34" charset="-122"/>
                          <a:cs typeface="微软雅黑"/>
                        </a:rPr>
                        <a:t>元/千瓦时调峰服务补偿价格，全生命周期内</a:t>
                      </a:r>
                      <a:r>
                        <a:rPr sz="1100" spc="-10" dirty="0">
                          <a:latin typeface="微软雅黑" panose="020B0503020204020204" pitchFamily="34" charset="-122"/>
                          <a:ea typeface="微软雅黑" panose="020B0503020204020204" pitchFamily="34" charset="-122"/>
                          <a:cs typeface="微软雅黑"/>
                        </a:rPr>
                        <a:t>完全充放电前600</a:t>
                      </a:r>
                      <a:r>
                        <a:rPr sz="1100" spc="-15" dirty="0">
                          <a:latin typeface="微软雅黑" panose="020B0503020204020204" pitchFamily="34" charset="-122"/>
                          <a:ea typeface="微软雅黑" panose="020B0503020204020204" pitchFamily="34" charset="-122"/>
                          <a:cs typeface="微软雅黑"/>
                        </a:rPr>
                        <a:t>次在辅助服务市场中不考虑价格排序，优先调用储能试点项目。</a:t>
                      </a:r>
                      <a:endParaRPr sz="1100" dirty="0">
                        <a:latin typeface="微软雅黑" panose="020B0503020204020204" pitchFamily="34" charset="-122"/>
                        <a:ea typeface="微软雅黑" panose="020B0503020204020204" pitchFamily="34" charset="-122"/>
                        <a:cs typeface="微软雅黑"/>
                      </a:endParaRPr>
                    </a:p>
                  </a:txBody>
                  <a:tcPr marL="0" marR="0" marT="4254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8"/>
                  </a:ext>
                </a:extLst>
              </a:tr>
              <a:tr h="392646">
                <a:tc>
                  <a:txBody>
                    <a:bodyPr/>
                    <a:lstStyle/>
                    <a:p>
                      <a:pPr algn="ctr">
                        <a:lnSpc>
                          <a:spcPct val="100000"/>
                        </a:lnSpc>
                        <a:spcBef>
                          <a:spcPts val="995"/>
                        </a:spcBef>
                      </a:pPr>
                      <a:r>
                        <a:rPr sz="1100" spc="-10" dirty="0">
                          <a:latin typeface="微软雅黑" panose="020B0503020204020204" pitchFamily="34" charset="-122"/>
                          <a:ea typeface="微软雅黑" panose="020B0503020204020204" pitchFamily="34" charset="-122"/>
                          <a:cs typeface="微软雅黑"/>
                        </a:rPr>
                        <a:t>2022年2</a:t>
                      </a:r>
                      <a:r>
                        <a:rPr sz="1100" spc="-50" dirty="0">
                          <a:latin typeface="微软雅黑" panose="020B0503020204020204" pitchFamily="34" charset="-122"/>
                          <a:ea typeface="微软雅黑" panose="020B0503020204020204" pitchFamily="34" charset="-122"/>
                          <a:cs typeface="微软雅黑"/>
                        </a:rPr>
                        <a:t>月</a:t>
                      </a:r>
                      <a:endParaRPr sz="1100">
                        <a:latin typeface="微软雅黑" panose="020B0503020204020204" pitchFamily="34" charset="-122"/>
                        <a:ea typeface="微软雅黑" panose="020B0503020204020204" pitchFamily="34" charset="-122"/>
                        <a:cs typeface="微软雅黑"/>
                      </a:endParaRPr>
                    </a:p>
                  </a:txBody>
                  <a:tcPr marL="0" marR="0" marT="12636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1440" marR="132715">
                        <a:lnSpc>
                          <a:spcPct val="100000"/>
                        </a:lnSpc>
                        <a:spcBef>
                          <a:spcPts val="335"/>
                        </a:spcBef>
                      </a:pPr>
                      <a:r>
                        <a:rPr sz="1100" spc="-10" dirty="0">
                          <a:latin typeface="微软雅黑" panose="020B0503020204020204" pitchFamily="34" charset="-122"/>
                          <a:ea typeface="微软雅黑" panose="020B0503020204020204" pitchFamily="34" charset="-122"/>
                          <a:cs typeface="微软雅黑"/>
                        </a:rPr>
                        <a:t>《关于申报2022</a:t>
                      </a:r>
                      <a:r>
                        <a:rPr sz="1100" spc="-15" dirty="0">
                          <a:latin typeface="微软雅黑" panose="020B0503020204020204" pitchFamily="34" charset="-122"/>
                          <a:ea typeface="微软雅黑" panose="020B0503020204020204" pitchFamily="34" charset="-122"/>
                          <a:cs typeface="微软雅黑"/>
                        </a:rPr>
                        <a:t>年生态文明建设储能领域市级预算内基本建设投资项目的通知》</a:t>
                      </a:r>
                      <a:endParaRPr sz="1100">
                        <a:latin typeface="微软雅黑" panose="020B0503020204020204" pitchFamily="34" charset="-122"/>
                        <a:ea typeface="微软雅黑" panose="020B0503020204020204" pitchFamily="34" charset="-122"/>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635" algn="ctr">
                        <a:lnSpc>
                          <a:spcPct val="100000"/>
                        </a:lnSpc>
                        <a:spcBef>
                          <a:spcPts val="995"/>
                        </a:spcBef>
                      </a:pPr>
                      <a:r>
                        <a:rPr sz="1100" spc="-20" dirty="0" err="1">
                          <a:latin typeface="微软雅黑" panose="020B0503020204020204" pitchFamily="34" charset="-122"/>
                          <a:ea typeface="微软雅黑" panose="020B0503020204020204" pitchFamily="34" charset="-122"/>
                          <a:cs typeface="微软雅黑"/>
                        </a:rPr>
                        <a:t>成都</a:t>
                      </a:r>
                      <a:endParaRPr sz="1100" dirty="0">
                        <a:latin typeface="微软雅黑" panose="020B0503020204020204" pitchFamily="34" charset="-122"/>
                        <a:ea typeface="微软雅黑" panose="020B0503020204020204" pitchFamily="34" charset="-122"/>
                        <a:cs typeface="微软雅黑"/>
                      </a:endParaRPr>
                    </a:p>
                  </a:txBody>
                  <a:tcPr marL="0" marR="0" marT="12636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marR="103505">
                        <a:lnSpc>
                          <a:spcPct val="100000"/>
                        </a:lnSpc>
                        <a:spcBef>
                          <a:spcPts val="335"/>
                        </a:spcBef>
                      </a:pPr>
                      <a:r>
                        <a:rPr sz="1100" spc="-10" dirty="0">
                          <a:latin typeface="微软雅黑" panose="020B0503020204020204" pitchFamily="34" charset="-122"/>
                          <a:ea typeface="微软雅黑" panose="020B0503020204020204" pitchFamily="34" charset="-122"/>
                          <a:cs typeface="微软雅黑"/>
                        </a:rPr>
                        <a:t>对入选的用户侧、电网侧、电源侧、虚拟电厂储能项目（年利用小时&gt;600），</a:t>
                      </a:r>
                      <a:r>
                        <a:rPr sz="1100" spc="-15" dirty="0">
                          <a:latin typeface="微软雅黑" panose="020B0503020204020204" pitchFamily="34" charset="-122"/>
                          <a:ea typeface="微软雅黑" panose="020B0503020204020204" pitchFamily="34" charset="-122"/>
                          <a:cs typeface="微软雅黑"/>
                        </a:rPr>
                        <a:t>按照储能设施规模给</a:t>
                      </a:r>
                      <a:r>
                        <a:rPr sz="1100" spc="-10" dirty="0">
                          <a:latin typeface="微软雅黑" panose="020B0503020204020204" pitchFamily="34" charset="-122"/>
                          <a:ea typeface="微软雅黑" panose="020B0503020204020204" pitchFamily="34" charset="-122"/>
                          <a:cs typeface="微软雅黑"/>
                        </a:rPr>
                        <a:t>予每千瓦230元且单个项目最高不超过100</a:t>
                      </a:r>
                      <a:r>
                        <a:rPr sz="1100" spc="-15" dirty="0">
                          <a:latin typeface="微软雅黑" panose="020B0503020204020204" pitchFamily="34" charset="-122"/>
                          <a:ea typeface="微软雅黑" panose="020B0503020204020204" pitchFamily="34" charset="-122"/>
                          <a:cs typeface="微软雅黑"/>
                        </a:rPr>
                        <a:t>万元的市级预算内资金补助。</a:t>
                      </a:r>
                      <a:endParaRPr sz="1100" dirty="0">
                        <a:latin typeface="微软雅黑" panose="020B0503020204020204" pitchFamily="34" charset="-122"/>
                        <a:ea typeface="微软雅黑" panose="020B0503020204020204" pitchFamily="34" charset="-122"/>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9"/>
                  </a:ext>
                </a:extLst>
              </a:tr>
              <a:tr h="270933">
                <a:tc>
                  <a:txBody>
                    <a:bodyPr/>
                    <a:lstStyle/>
                    <a:p>
                      <a:pPr algn="ctr">
                        <a:lnSpc>
                          <a:spcPct val="100000"/>
                        </a:lnSpc>
                        <a:spcBef>
                          <a:spcPts val="470"/>
                        </a:spcBef>
                      </a:pPr>
                      <a:r>
                        <a:rPr sz="1100" spc="-10" dirty="0">
                          <a:latin typeface="微软雅黑" panose="020B0503020204020204" pitchFamily="34" charset="-122"/>
                          <a:ea typeface="微软雅黑" panose="020B0503020204020204" pitchFamily="34" charset="-122"/>
                          <a:cs typeface="微软雅黑"/>
                        </a:rPr>
                        <a:t>2021年1</a:t>
                      </a:r>
                      <a:r>
                        <a:rPr sz="1100" spc="-50" dirty="0">
                          <a:latin typeface="微软雅黑" panose="020B0503020204020204" pitchFamily="34" charset="-122"/>
                          <a:ea typeface="微软雅黑" panose="020B0503020204020204" pitchFamily="34" charset="-122"/>
                          <a:cs typeface="微软雅黑"/>
                        </a:rPr>
                        <a:t>月</a:t>
                      </a:r>
                      <a:endParaRPr sz="1100" dirty="0">
                        <a:latin typeface="微软雅黑" panose="020B0503020204020204" pitchFamily="34" charset="-122"/>
                        <a:ea typeface="微软雅黑" panose="020B0503020204020204" pitchFamily="34" charset="-122"/>
                        <a:cs typeface="微软雅黑"/>
                      </a:endParaRPr>
                    </a:p>
                  </a:txBody>
                  <a:tcPr marL="0" marR="0" marT="59691"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1440">
                        <a:lnSpc>
                          <a:spcPct val="100000"/>
                        </a:lnSpc>
                        <a:spcBef>
                          <a:spcPts val="470"/>
                        </a:spcBef>
                      </a:pPr>
                      <a:r>
                        <a:rPr sz="1100" spc="-15" dirty="0">
                          <a:latin typeface="微软雅黑" panose="020B0503020204020204" pitchFamily="34" charset="-122"/>
                          <a:ea typeface="微软雅黑" panose="020B0503020204020204" pitchFamily="34" charset="-122"/>
                          <a:cs typeface="微软雅黑"/>
                        </a:rPr>
                        <a:t>《关于印发支持储能产业发展若干措施试行)的通知》</a:t>
                      </a:r>
                      <a:endParaRPr sz="1100" dirty="0">
                        <a:latin typeface="微软雅黑" panose="020B0503020204020204" pitchFamily="34" charset="-122"/>
                        <a:ea typeface="微软雅黑" panose="020B0503020204020204" pitchFamily="34" charset="-122"/>
                        <a:cs typeface="微软雅黑"/>
                      </a:endParaRPr>
                    </a:p>
                  </a:txBody>
                  <a:tcPr marL="0" marR="0" marT="59691"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635" algn="ctr">
                        <a:lnSpc>
                          <a:spcPct val="100000"/>
                        </a:lnSpc>
                        <a:spcBef>
                          <a:spcPts val="470"/>
                        </a:spcBef>
                      </a:pPr>
                      <a:r>
                        <a:rPr sz="1100" spc="-30" dirty="0">
                          <a:latin typeface="微软雅黑" panose="020B0503020204020204" pitchFamily="34" charset="-122"/>
                          <a:ea typeface="微软雅黑" panose="020B0503020204020204" pitchFamily="34" charset="-122"/>
                          <a:cs typeface="微软雅黑"/>
                        </a:rPr>
                        <a:t>青海</a:t>
                      </a:r>
                      <a:endParaRPr sz="1100" dirty="0">
                        <a:latin typeface="微软雅黑" panose="020B0503020204020204" pitchFamily="34" charset="-122"/>
                        <a:ea typeface="微软雅黑" panose="020B0503020204020204" pitchFamily="34" charset="-122"/>
                        <a:cs typeface="微软雅黑"/>
                      </a:endParaRPr>
                    </a:p>
                  </a:txBody>
                  <a:tcPr marL="0" marR="0" marT="59691"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a:lnSpc>
                          <a:spcPct val="100000"/>
                        </a:lnSpc>
                        <a:spcBef>
                          <a:spcPts val="470"/>
                        </a:spcBef>
                      </a:pPr>
                      <a:r>
                        <a:rPr sz="1100" spc="-10" dirty="0">
                          <a:latin typeface="微软雅黑" panose="020B0503020204020204" pitchFamily="34" charset="-122"/>
                          <a:ea typeface="微软雅黑" panose="020B0503020204020204" pitchFamily="34" charset="-122"/>
                          <a:cs typeface="微软雅黑"/>
                        </a:rPr>
                        <a:t>明确储能发售的电量运营补贴0.1元/kWh(使用青海储能电池60%以上项目，再增加0.05元/kWh)</a:t>
                      </a:r>
                      <a:endParaRPr sz="1100" dirty="0">
                        <a:latin typeface="微软雅黑" panose="020B0503020204020204" pitchFamily="34" charset="-122"/>
                        <a:ea typeface="微软雅黑" panose="020B0503020204020204" pitchFamily="34" charset="-122"/>
                        <a:cs typeface="微软雅黑"/>
                      </a:endParaRPr>
                    </a:p>
                  </a:txBody>
                  <a:tcPr marL="0" marR="0" marT="59691"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5721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object 4">
            <a:extLst>
              <a:ext uri="{FF2B5EF4-FFF2-40B4-BE49-F238E27FC236}">
                <a16:creationId xmlns:a16="http://schemas.microsoft.com/office/drawing/2014/main" id="{21CC649D-3B5C-4272-A0E0-D15DCECE6716}"/>
              </a:ext>
            </a:extLst>
          </p:cNvPr>
          <p:cNvSpPr/>
          <p:nvPr/>
        </p:nvSpPr>
        <p:spPr>
          <a:xfrm>
            <a:off x="6231633" y="2529238"/>
            <a:ext cx="5664631" cy="4260135"/>
          </a:xfrm>
          <a:custGeom>
            <a:avLst/>
            <a:gdLst/>
            <a:ahLst/>
            <a:cxnLst/>
            <a:rect l="l" t="t" r="r" b="b"/>
            <a:pathLst>
              <a:path w="8387080" h="4253865">
                <a:moveTo>
                  <a:pt x="8386572" y="0"/>
                </a:moveTo>
                <a:lnTo>
                  <a:pt x="0" y="0"/>
                </a:lnTo>
                <a:lnTo>
                  <a:pt x="0" y="4253484"/>
                </a:lnTo>
                <a:lnTo>
                  <a:pt x="8386572" y="4253484"/>
                </a:lnTo>
                <a:lnTo>
                  <a:pt x="8386572" y="0"/>
                </a:lnTo>
                <a:close/>
              </a:path>
            </a:pathLst>
          </a:custGeom>
          <a:solidFill>
            <a:srgbClr val="F1F1F1"/>
          </a:solidFill>
        </p:spPr>
        <p:txBody>
          <a:bodyPr wrap="square" lIns="0" tIns="0" rIns="0" bIns="0" rtlCol="0"/>
          <a:lstStyle/>
          <a:p>
            <a:endParaRPr sz="1400"/>
          </a:p>
        </p:txBody>
      </p:sp>
      <p:sp>
        <p:nvSpPr>
          <p:cNvPr id="155" name="object 4">
            <a:extLst>
              <a:ext uri="{FF2B5EF4-FFF2-40B4-BE49-F238E27FC236}">
                <a16:creationId xmlns:a16="http://schemas.microsoft.com/office/drawing/2014/main" id="{0096CA37-D4FA-4780-B7A0-1E45A7A405BD}"/>
              </a:ext>
            </a:extLst>
          </p:cNvPr>
          <p:cNvSpPr/>
          <p:nvPr/>
        </p:nvSpPr>
        <p:spPr>
          <a:xfrm>
            <a:off x="431370" y="2535473"/>
            <a:ext cx="5664631" cy="4102576"/>
          </a:xfrm>
          <a:custGeom>
            <a:avLst/>
            <a:gdLst/>
            <a:ahLst/>
            <a:cxnLst/>
            <a:rect l="l" t="t" r="r" b="b"/>
            <a:pathLst>
              <a:path w="8387080" h="4253865">
                <a:moveTo>
                  <a:pt x="8386572" y="0"/>
                </a:moveTo>
                <a:lnTo>
                  <a:pt x="0" y="0"/>
                </a:lnTo>
                <a:lnTo>
                  <a:pt x="0" y="4253484"/>
                </a:lnTo>
                <a:lnTo>
                  <a:pt x="8386572" y="4253484"/>
                </a:lnTo>
                <a:lnTo>
                  <a:pt x="8386572" y="0"/>
                </a:lnTo>
                <a:close/>
              </a:path>
            </a:pathLst>
          </a:custGeom>
          <a:solidFill>
            <a:srgbClr val="F1F1F1"/>
          </a:solidFill>
        </p:spPr>
        <p:txBody>
          <a:bodyPr wrap="square" lIns="0" tIns="0" rIns="0" bIns="0" rtlCol="0"/>
          <a:lstStyle/>
          <a:p>
            <a:endParaRPr sz="1400"/>
          </a:p>
        </p:txBody>
      </p:sp>
      <p:cxnSp>
        <p:nvCxnSpPr>
          <p:cNvPr id="3" name="直接连接符 2">
            <a:extLst>
              <a:ext uri="{FF2B5EF4-FFF2-40B4-BE49-F238E27FC236}">
                <a16:creationId xmlns:a16="http://schemas.microsoft.com/office/drawing/2014/main" id="{EC693B76-A244-4F48-B4E8-00FDCCD7FFA2}"/>
              </a:ext>
            </a:extLst>
          </p:cNvPr>
          <p:cNvCxnSpPr>
            <a:cxnSpLocks/>
          </p:cNvCxnSpPr>
          <p:nvPr/>
        </p:nvCxnSpPr>
        <p:spPr>
          <a:xfrm>
            <a:off x="929090" y="838719"/>
            <a:ext cx="112629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5AFB81B9-9057-48F9-8801-228607647474}"/>
              </a:ext>
            </a:extLst>
          </p:cNvPr>
          <p:cNvSpPr/>
          <p:nvPr/>
        </p:nvSpPr>
        <p:spPr>
          <a:xfrm>
            <a:off x="1033092" y="271455"/>
            <a:ext cx="3940502" cy="502766"/>
          </a:xfrm>
          <a:prstGeom prst="rect">
            <a:avLst/>
          </a:prstGeom>
        </p:spPr>
        <p:txBody>
          <a:bodyPr wrap="none">
            <a:spAutoFit/>
          </a:bodyPr>
          <a:lstStyle/>
          <a:p>
            <a:r>
              <a:rPr lang="zh-CN" altLang="en-US" sz="2667" b="1" dirty="0" smtClean="0">
                <a:latin typeface="微软雅黑" pitchFamily="34" charset="-122"/>
                <a:ea typeface="微软雅黑" pitchFamily="34" charset="-122"/>
              </a:rPr>
              <a:t>储能</a:t>
            </a:r>
            <a:r>
              <a:rPr lang="zh-CN" altLang="en-US" sz="2667" b="1" dirty="0">
                <a:latin typeface="微软雅黑" pitchFamily="34" charset="-122"/>
                <a:ea typeface="微软雅黑" pitchFamily="34" charset="-122"/>
              </a:rPr>
              <a:t>技术产业化进程特征</a:t>
            </a:r>
            <a:endParaRPr lang="zh-CN" altLang="en-US" sz="2667" dirty="0"/>
          </a:p>
        </p:txBody>
      </p:sp>
      <p:sp>
        <p:nvSpPr>
          <p:cNvPr id="5" name="矩形 1">
            <a:extLst>
              <a:ext uri="{FF2B5EF4-FFF2-40B4-BE49-F238E27FC236}">
                <a16:creationId xmlns:a16="http://schemas.microsoft.com/office/drawing/2014/main" id="{4246C9C5-3F49-427D-A683-FEE2B29B74B8}"/>
              </a:ext>
            </a:extLst>
          </p:cNvPr>
          <p:cNvSpPr>
            <a:spLocks noChangeArrowheads="1"/>
          </p:cNvSpPr>
          <p:nvPr/>
        </p:nvSpPr>
        <p:spPr bwMode="auto">
          <a:xfrm>
            <a:off x="344688" y="212426"/>
            <a:ext cx="350123"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6" name="矩形 1">
            <a:extLst>
              <a:ext uri="{FF2B5EF4-FFF2-40B4-BE49-F238E27FC236}">
                <a16:creationId xmlns:a16="http://schemas.microsoft.com/office/drawing/2014/main" id="{EB0D92EE-E397-46AF-9963-3ABC3CB476FC}"/>
              </a:ext>
            </a:extLst>
          </p:cNvPr>
          <p:cNvSpPr>
            <a:spLocks noChangeArrowheads="1"/>
          </p:cNvSpPr>
          <p:nvPr/>
        </p:nvSpPr>
        <p:spPr bwMode="auto">
          <a:xfrm>
            <a:off x="753039" y="212426"/>
            <a:ext cx="111559"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7" name="矩形 1">
            <a:extLst>
              <a:ext uri="{FF2B5EF4-FFF2-40B4-BE49-F238E27FC236}">
                <a16:creationId xmlns:a16="http://schemas.microsoft.com/office/drawing/2014/main" id="{B48E4A6C-90EC-4ED4-9064-7899820C27F5}"/>
              </a:ext>
            </a:extLst>
          </p:cNvPr>
          <p:cNvSpPr>
            <a:spLocks noChangeArrowheads="1"/>
          </p:cNvSpPr>
          <p:nvPr/>
        </p:nvSpPr>
        <p:spPr bwMode="auto">
          <a:xfrm>
            <a:off x="922823" y="212426"/>
            <a:ext cx="52044"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66" name="object 3">
            <a:extLst>
              <a:ext uri="{FF2B5EF4-FFF2-40B4-BE49-F238E27FC236}">
                <a16:creationId xmlns:a16="http://schemas.microsoft.com/office/drawing/2014/main" id="{1E38211F-6014-403D-9543-2ADBBF93B1EB}"/>
              </a:ext>
            </a:extLst>
          </p:cNvPr>
          <p:cNvSpPr txBox="1"/>
          <p:nvPr/>
        </p:nvSpPr>
        <p:spPr>
          <a:xfrm>
            <a:off x="261924" y="932723"/>
            <a:ext cx="11637011" cy="1578766"/>
          </a:xfrm>
          <a:prstGeom prst="rect">
            <a:avLst/>
          </a:prstGeom>
        </p:spPr>
        <p:txBody>
          <a:bodyPr vert="horz" wrap="square" lIns="0" tIns="9525" rIns="0" bIns="0" rtlCol="0">
            <a:spAutoFit/>
          </a:bodyPr>
          <a:lstStyle/>
          <a:p>
            <a:pPr marL="12700" marR="5080" algn="just">
              <a:lnSpc>
                <a:spcPct val="101099"/>
              </a:lnSpc>
              <a:spcBef>
                <a:spcPts val="605"/>
              </a:spcBef>
              <a:buClr>
                <a:srgbClr val="1D9ED2"/>
              </a:buClr>
              <a:tabLst>
                <a:tab pos="241294" algn="l"/>
              </a:tabLst>
            </a:pPr>
            <a:r>
              <a:rPr lang="en-US" sz="2000" spc="-20" dirty="0" smtClean="0">
                <a:solidFill>
                  <a:srgbClr val="585858"/>
                </a:solidFill>
                <a:latin typeface="微软雅黑"/>
                <a:cs typeface="微软雅黑"/>
              </a:rPr>
              <a:t>       </a:t>
            </a:r>
            <a:r>
              <a:rPr sz="2000" spc="-20" dirty="0" smtClean="0">
                <a:solidFill>
                  <a:srgbClr val="585858"/>
                </a:solidFill>
                <a:latin typeface="微软雅黑"/>
                <a:cs typeface="微软雅黑"/>
              </a:rPr>
              <a:t>十</a:t>
            </a:r>
            <a:r>
              <a:rPr lang="zh-CN" altLang="en-US" sz="2000" spc="-20" dirty="0" smtClean="0">
                <a:solidFill>
                  <a:srgbClr val="585858"/>
                </a:solidFill>
                <a:latin typeface="微软雅黑"/>
                <a:cs typeface="微软雅黑"/>
              </a:rPr>
              <a:t>四</a:t>
            </a:r>
            <a:r>
              <a:rPr sz="2000" spc="-20" dirty="0" err="1" smtClean="0">
                <a:solidFill>
                  <a:srgbClr val="585858"/>
                </a:solidFill>
                <a:latin typeface="微软雅黑"/>
                <a:cs typeface="微软雅黑"/>
              </a:rPr>
              <a:t>五</a:t>
            </a:r>
            <a:r>
              <a:rPr sz="2000" spc="-20" dirty="0" err="1">
                <a:solidFill>
                  <a:srgbClr val="585858"/>
                </a:solidFill>
                <a:latin typeface="微软雅黑"/>
                <a:cs typeface="微软雅黑"/>
              </a:rPr>
              <a:t>”和“十三五”期间国家和产业的持续投入</a:t>
            </a:r>
            <a:r>
              <a:rPr sz="2000" spc="-20" dirty="0" smtClean="0">
                <a:solidFill>
                  <a:srgbClr val="585858"/>
                </a:solidFill>
                <a:latin typeface="微软雅黑"/>
                <a:cs typeface="微软雅黑"/>
              </a:rPr>
              <a:t>，</a:t>
            </a:r>
            <a:r>
              <a:rPr lang="zh-CN" altLang="en-US" sz="2000" spc="-20" dirty="0" smtClean="0">
                <a:solidFill>
                  <a:srgbClr val="585858"/>
                </a:solidFill>
                <a:latin typeface="微软雅黑"/>
                <a:cs typeface="微软雅黑"/>
              </a:rPr>
              <a:t>使</a:t>
            </a:r>
            <a:r>
              <a:rPr sz="2000" spc="-20" dirty="0" smtClean="0">
                <a:solidFill>
                  <a:srgbClr val="585858"/>
                </a:solidFill>
                <a:latin typeface="微软雅黑"/>
                <a:cs typeface="微软雅黑"/>
              </a:rPr>
              <a:t>中国储能技术的水平快速提升</a:t>
            </a:r>
            <a:r>
              <a:rPr sz="2000" spc="-20" dirty="0">
                <a:solidFill>
                  <a:srgbClr val="585858"/>
                </a:solidFill>
                <a:latin typeface="微软雅黑"/>
                <a:cs typeface="微软雅黑"/>
              </a:rPr>
              <a:t>，在关键技术和示范均取得重要进展，中国已成为世界储能技术研发和示范的主要核心国家之一。</a:t>
            </a:r>
            <a:r>
              <a:rPr sz="2000" b="1" spc="-20" dirty="0">
                <a:solidFill>
                  <a:srgbClr val="585858"/>
                </a:solidFill>
                <a:latin typeface="微软雅黑"/>
                <a:cs typeface="微软雅黑"/>
              </a:rPr>
              <a:t>压缩空气储能、储热储能、铅蓄电池、锂离子电池、液流电池和钠离子电池已达到或接近世界先进水平；抽水蓄能、飞轮储能、超级电容器和储能新技术和世界先进水平还有一定差距，但总体差距在逐步缩小</a:t>
            </a:r>
            <a:r>
              <a:rPr sz="2000" spc="-20" dirty="0">
                <a:solidFill>
                  <a:srgbClr val="585858"/>
                </a:solidFill>
                <a:latin typeface="微软雅黑"/>
                <a:cs typeface="微软雅黑"/>
              </a:rPr>
              <a:t>。</a:t>
            </a:r>
            <a:endParaRPr sz="2000" dirty="0">
              <a:latin typeface="微软雅黑"/>
              <a:cs typeface="微软雅黑"/>
            </a:endParaRPr>
          </a:p>
          <a:p>
            <a:pPr marL="101597" algn="ctr">
              <a:spcBef>
                <a:spcPts val="1060"/>
              </a:spcBef>
              <a:tabLst>
                <a:tab pos="5223380" algn="l"/>
              </a:tabLst>
            </a:pPr>
            <a:r>
              <a:rPr lang="en-US" sz="1100" b="1" dirty="0">
                <a:solidFill>
                  <a:srgbClr val="585858"/>
                </a:solidFill>
                <a:latin typeface="微软雅黑"/>
                <a:cs typeface="微软雅黑"/>
              </a:rPr>
              <a:t>        </a:t>
            </a:r>
            <a:r>
              <a:rPr sz="1100" b="1" dirty="0" err="1">
                <a:solidFill>
                  <a:srgbClr val="585858"/>
                </a:solidFill>
                <a:latin typeface="微软雅黑"/>
                <a:cs typeface="微软雅黑"/>
              </a:rPr>
              <a:t>中国和世界主要储能技术水平对</a:t>
            </a:r>
            <a:r>
              <a:rPr sz="1100" b="1" spc="-51" dirty="0" err="1">
                <a:solidFill>
                  <a:srgbClr val="585858"/>
                </a:solidFill>
                <a:latin typeface="微软雅黑"/>
                <a:cs typeface="微软雅黑"/>
              </a:rPr>
              <a:t>比</a:t>
            </a:r>
            <a:r>
              <a:rPr sz="1100" b="1" dirty="0">
                <a:solidFill>
                  <a:srgbClr val="585858"/>
                </a:solidFill>
                <a:latin typeface="微软雅黑"/>
                <a:cs typeface="微软雅黑"/>
              </a:rPr>
              <a:t>	</a:t>
            </a:r>
            <a:r>
              <a:rPr lang="en-US" sz="1200" b="1" dirty="0">
                <a:solidFill>
                  <a:srgbClr val="585858"/>
                </a:solidFill>
                <a:latin typeface="微软雅黑"/>
                <a:cs typeface="微软雅黑"/>
              </a:rPr>
              <a:t>                </a:t>
            </a:r>
            <a:r>
              <a:rPr sz="1200" b="1" dirty="0" err="1">
                <a:solidFill>
                  <a:srgbClr val="585858"/>
                </a:solidFill>
                <a:latin typeface="微软雅黑"/>
                <a:cs typeface="微软雅黑"/>
              </a:rPr>
              <a:t>中国在主要储能技术上的研发和应用进</a:t>
            </a:r>
            <a:r>
              <a:rPr sz="1200" b="1" spc="-51" dirty="0" err="1">
                <a:solidFill>
                  <a:srgbClr val="585858"/>
                </a:solidFill>
                <a:latin typeface="微软雅黑"/>
                <a:cs typeface="微软雅黑"/>
              </a:rPr>
              <a:t>展</a:t>
            </a:r>
            <a:endParaRPr sz="1200" dirty="0">
              <a:latin typeface="微软雅黑"/>
              <a:cs typeface="微软雅黑"/>
            </a:endParaRPr>
          </a:p>
        </p:txBody>
      </p:sp>
      <p:sp>
        <p:nvSpPr>
          <p:cNvPr id="67" name="object 4">
            <a:extLst>
              <a:ext uri="{FF2B5EF4-FFF2-40B4-BE49-F238E27FC236}">
                <a16:creationId xmlns:a16="http://schemas.microsoft.com/office/drawing/2014/main" id="{362112E1-3FE9-4CB6-A5DC-096E766A26CA}"/>
              </a:ext>
            </a:extLst>
          </p:cNvPr>
          <p:cNvSpPr txBox="1"/>
          <p:nvPr/>
        </p:nvSpPr>
        <p:spPr>
          <a:xfrm>
            <a:off x="262230" y="6638050"/>
            <a:ext cx="2425700" cy="151323"/>
          </a:xfrm>
          <a:prstGeom prst="rect">
            <a:avLst/>
          </a:prstGeom>
        </p:spPr>
        <p:txBody>
          <a:bodyPr vert="horz" wrap="square" lIns="0" tIns="12700" rIns="0" bIns="0" rtlCol="0">
            <a:spAutoFit/>
          </a:bodyPr>
          <a:lstStyle/>
          <a:p>
            <a:pPr marL="12700">
              <a:spcBef>
                <a:spcPts val="100"/>
              </a:spcBef>
            </a:pPr>
            <a:r>
              <a:rPr sz="900" spc="-5" dirty="0">
                <a:solidFill>
                  <a:srgbClr val="7E7E7E"/>
                </a:solidFill>
                <a:latin typeface="微软雅黑"/>
                <a:cs typeface="微软雅黑"/>
              </a:rPr>
              <a:t>资料来源：中关村储能技术产业联盟；亿欧智库</a:t>
            </a:r>
            <a:endParaRPr sz="900">
              <a:latin typeface="微软雅黑"/>
              <a:cs typeface="微软雅黑"/>
            </a:endParaRPr>
          </a:p>
        </p:txBody>
      </p:sp>
      <p:sp>
        <p:nvSpPr>
          <p:cNvPr id="102" name="object 6">
            <a:extLst>
              <a:ext uri="{FF2B5EF4-FFF2-40B4-BE49-F238E27FC236}">
                <a16:creationId xmlns:a16="http://schemas.microsoft.com/office/drawing/2014/main" id="{4AEFD0D8-A4C9-44CB-BF76-366DA2C9B63C}"/>
              </a:ext>
            </a:extLst>
          </p:cNvPr>
          <p:cNvSpPr/>
          <p:nvPr/>
        </p:nvSpPr>
        <p:spPr>
          <a:xfrm>
            <a:off x="1197851" y="2719994"/>
            <a:ext cx="4847591" cy="3374391"/>
          </a:xfrm>
          <a:custGeom>
            <a:avLst/>
            <a:gdLst/>
            <a:ahLst/>
            <a:cxnLst/>
            <a:rect l="l" t="t" r="r" b="b"/>
            <a:pathLst>
              <a:path w="4847590" h="3374390">
                <a:moveTo>
                  <a:pt x="76212" y="76212"/>
                </a:moveTo>
                <a:lnTo>
                  <a:pt x="69862" y="63500"/>
                </a:lnTo>
                <a:lnTo>
                  <a:pt x="38112" y="0"/>
                </a:lnTo>
                <a:lnTo>
                  <a:pt x="0" y="76212"/>
                </a:lnTo>
                <a:lnTo>
                  <a:pt x="31762" y="76212"/>
                </a:lnTo>
                <a:lnTo>
                  <a:pt x="31762" y="3335782"/>
                </a:lnTo>
                <a:lnTo>
                  <a:pt x="44462" y="3335782"/>
                </a:lnTo>
                <a:lnTo>
                  <a:pt x="44462" y="76212"/>
                </a:lnTo>
                <a:lnTo>
                  <a:pt x="76212" y="76212"/>
                </a:lnTo>
                <a:close/>
              </a:path>
              <a:path w="4847590" h="3374390">
                <a:moveTo>
                  <a:pt x="4847475" y="3336036"/>
                </a:moveTo>
                <a:lnTo>
                  <a:pt x="4834775" y="3329686"/>
                </a:lnTo>
                <a:lnTo>
                  <a:pt x="4771275" y="3297936"/>
                </a:lnTo>
                <a:lnTo>
                  <a:pt x="4771275" y="3329686"/>
                </a:lnTo>
                <a:lnTo>
                  <a:pt x="51828" y="3329686"/>
                </a:lnTo>
                <a:lnTo>
                  <a:pt x="51828" y="3342386"/>
                </a:lnTo>
                <a:lnTo>
                  <a:pt x="4771275" y="3342386"/>
                </a:lnTo>
                <a:lnTo>
                  <a:pt x="4771275" y="3374136"/>
                </a:lnTo>
                <a:lnTo>
                  <a:pt x="4834775" y="3342386"/>
                </a:lnTo>
                <a:lnTo>
                  <a:pt x="4847475" y="3336036"/>
                </a:lnTo>
                <a:close/>
              </a:path>
            </a:pathLst>
          </a:custGeom>
          <a:solidFill>
            <a:srgbClr val="585858"/>
          </a:solidFill>
        </p:spPr>
        <p:txBody>
          <a:bodyPr wrap="square" lIns="0" tIns="0" rIns="0" bIns="0" rtlCol="0"/>
          <a:lstStyle/>
          <a:p>
            <a:endParaRPr sz="1400"/>
          </a:p>
        </p:txBody>
      </p:sp>
      <p:sp>
        <p:nvSpPr>
          <p:cNvPr id="128" name="object 7">
            <a:extLst>
              <a:ext uri="{FF2B5EF4-FFF2-40B4-BE49-F238E27FC236}">
                <a16:creationId xmlns:a16="http://schemas.microsoft.com/office/drawing/2014/main" id="{ECB4DB8C-CF05-4BB9-B26C-DD7DD8BB4151}"/>
              </a:ext>
            </a:extLst>
          </p:cNvPr>
          <p:cNvSpPr txBox="1"/>
          <p:nvPr/>
        </p:nvSpPr>
        <p:spPr>
          <a:xfrm>
            <a:off x="1674115" y="6089052"/>
            <a:ext cx="531495" cy="166071"/>
          </a:xfrm>
          <a:prstGeom prst="rect">
            <a:avLst/>
          </a:prstGeom>
        </p:spPr>
        <p:txBody>
          <a:bodyPr vert="horz" wrap="square" lIns="0" tIns="12065" rIns="0" bIns="0" rtlCol="0">
            <a:spAutoFit/>
          </a:bodyPr>
          <a:lstStyle/>
          <a:p>
            <a:pPr marL="12700">
              <a:spcBef>
                <a:spcPts val="95"/>
              </a:spcBef>
            </a:pPr>
            <a:r>
              <a:rPr sz="1000" spc="-20" dirty="0">
                <a:solidFill>
                  <a:srgbClr val="585858"/>
                </a:solidFill>
                <a:latin typeface="微软雅黑"/>
                <a:cs typeface="微软雅黑"/>
              </a:rPr>
              <a:t>技术研发</a:t>
            </a:r>
            <a:endParaRPr sz="1000">
              <a:latin typeface="微软雅黑"/>
              <a:cs typeface="微软雅黑"/>
            </a:endParaRPr>
          </a:p>
        </p:txBody>
      </p:sp>
      <p:sp>
        <p:nvSpPr>
          <p:cNvPr id="129" name="object 8">
            <a:extLst>
              <a:ext uri="{FF2B5EF4-FFF2-40B4-BE49-F238E27FC236}">
                <a16:creationId xmlns:a16="http://schemas.microsoft.com/office/drawing/2014/main" id="{2102B3D3-6D33-4CEC-8BE1-56900EA0C48E}"/>
              </a:ext>
            </a:extLst>
          </p:cNvPr>
          <p:cNvSpPr txBox="1"/>
          <p:nvPr/>
        </p:nvSpPr>
        <p:spPr>
          <a:xfrm>
            <a:off x="513081" y="2950244"/>
            <a:ext cx="657860" cy="2936060"/>
          </a:xfrm>
          <a:prstGeom prst="rect">
            <a:avLst/>
          </a:prstGeom>
        </p:spPr>
        <p:txBody>
          <a:bodyPr vert="horz" wrap="square" lIns="0" tIns="12065" rIns="0" bIns="0" rtlCol="0">
            <a:spAutoFit/>
          </a:bodyPr>
          <a:lstStyle/>
          <a:p>
            <a:pPr marR="5080" algn="r">
              <a:spcBef>
                <a:spcPts val="95"/>
              </a:spcBef>
            </a:pPr>
            <a:r>
              <a:rPr sz="1000" spc="-20" dirty="0">
                <a:solidFill>
                  <a:srgbClr val="585858"/>
                </a:solidFill>
                <a:latin typeface="微软雅黑"/>
                <a:cs typeface="微软雅黑"/>
              </a:rPr>
              <a:t>抽水蓄能</a:t>
            </a:r>
            <a:endParaRPr sz="1000" dirty="0">
              <a:latin typeface="微软雅黑"/>
              <a:cs typeface="微软雅黑"/>
            </a:endParaRPr>
          </a:p>
          <a:p>
            <a:pPr marL="139062" marR="5080" algn="r">
              <a:lnSpc>
                <a:spcPct val="200000"/>
              </a:lnSpc>
            </a:pPr>
            <a:r>
              <a:rPr sz="1000" spc="-20" dirty="0">
                <a:solidFill>
                  <a:srgbClr val="585858"/>
                </a:solidFill>
                <a:latin typeface="微软雅黑"/>
                <a:cs typeface="微软雅黑"/>
              </a:rPr>
              <a:t>压缩空气储能储热</a:t>
            </a:r>
            <a:endParaRPr sz="1000" dirty="0">
              <a:latin typeface="微软雅黑"/>
              <a:cs typeface="微软雅黑"/>
            </a:endParaRPr>
          </a:p>
          <a:p>
            <a:pPr marL="12700" marR="5080" indent="126361" algn="r">
              <a:lnSpc>
                <a:spcPct val="200000"/>
              </a:lnSpc>
            </a:pPr>
            <a:r>
              <a:rPr sz="1000" spc="-20" dirty="0">
                <a:solidFill>
                  <a:srgbClr val="585858"/>
                </a:solidFill>
                <a:latin typeface="微软雅黑"/>
                <a:cs typeface="微软雅黑"/>
              </a:rPr>
              <a:t>飞轮储能铅蓄电池</a:t>
            </a:r>
            <a:r>
              <a:rPr sz="1000" spc="-11" dirty="0">
                <a:solidFill>
                  <a:srgbClr val="585858"/>
                </a:solidFill>
                <a:latin typeface="微软雅黑"/>
                <a:cs typeface="微软雅黑"/>
              </a:rPr>
              <a:t> </a:t>
            </a:r>
            <a:r>
              <a:rPr sz="1000" spc="-20" dirty="0">
                <a:solidFill>
                  <a:srgbClr val="585858"/>
                </a:solidFill>
                <a:latin typeface="微软雅黑"/>
                <a:cs typeface="微软雅黑"/>
              </a:rPr>
              <a:t>锂离子电池液流电池</a:t>
            </a:r>
            <a:r>
              <a:rPr sz="1000" spc="500" dirty="0">
                <a:solidFill>
                  <a:srgbClr val="585858"/>
                </a:solidFill>
                <a:latin typeface="微软雅黑"/>
                <a:cs typeface="微软雅黑"/>
              </a:rPr>
              <a:t> </a:t>
            </a:r>
            <a:r>
              <a:rPr sz="1000" spc="-25" dirty="0">
                <a:solidFill>
                  <a:srgbClr val="585858"/>
                </a:solidFill>
                <a:latin typeface="微软雅黑"/>
                <a:cs typeface="微软雅黑"/>
              </a:rPr>
              <a:t>钠离子电池</a:t>
            </a:r>
            <a:r>
              <a:rPr sz="1000" spc="-20" dirty="0">
                <a:solidFill>
                  <a:srgbClr val="585858"/>
                </a:solidFill>
                <a:latin typeface="微软雅黑"/>
                <a:cs typeface="微软雅黑"/>
              </a:rPr>
              <a:t>超级电容器储能新技术</a:t>
            </a:r>
            <a:endParaRPr sz="1000" dirty="0">
              <a:latin typeface="微软雅黑"/>
              <a:cs typeface="微软雅黑"/>
            </a:endParaRPr>
          </a:p>
        </p:txBody>
      </p:sp>
      <p:sp>
        <p:nvSpPr>
          <p:cNvPr id="130" name="object 9">
            <a:extLst>
              <a:ext uri="{FF2B5EF4-FFF2-40B4-BE49-F238E27FC236}">
                <a16:creationId xmlns:a16="http://schemas.microsoft.com/office/drawing/2014/main" id="{EAE1E0AF-F8E2-4C25-B968-66455B73B677}"/>
              </a:ext>
            </a:extLst>
          </p:cNvPr>
          <p:cNvSpPr txBox="1"/>
          <p:nvPr/>
        </p:nvSpPr>
        <p:spPr>
          <a:xfrm>
            <a:off x="3826510" y="6089052"/>
            <a:ext cx="531495" cy="166071"/>
          </a:xfrm>
          <a:prstGeom prst="rect">
            <a:avLst/>
          </a:prstGeom>
        </p:spPr>
        <p:txBody>
          <a:bodyPr vert="horz" wrap="square" lIns="0" tIns="12065" rIns="0" bIns="0" rtlCol="0">
            <a:spAutoFit/>
          </a:bodyPr>
          <a:lstStyle/>
          <a:p>
            <a:pPr marL="12700">
              <a:spcBef>
                <a:spcPts val="95"/>
              </a:spcBef>
            </a:pPr>
            <a:r>
              <a:rPr sz="1000" spc="-20" dirty="0">
                <a:solidFill>
                  <a:srgbClr val="585858"/>
                </a:solidFill>
                <a:latin typeface="微软雅黑"/>
                <a:cs typeface="微软雅黑"/>
              </a:rPr>
              <a:t>推广应用</a:t>
            </a:r>
            <a:endParaRPr sz="1000">
              <a:latin typeface="微软雅黑"/>
              <a:cs typeface="微软雅黑"/>
            </a:endParaRPr>
          </a:p>
        </p:txBody>
      </p:sp>
      <p:sp>
        <p:nvSpPr>
          <p:cNvPr id="131" name="object 10">
            <a:extLst>
              <a:ext uri="{FF2B5EF4-FFF2-40B4-BE49-F238E27FC236}">
                <a16:creationId xmlns:a16="http://schemas.microsoft.com/office/drawing/2014/main" id="{5FA1FE7B-5CA1-4F08-A0EE-B948828EEB3A}"/>
              </a:ext>
            </a:extLst>
          </p:cNvPr>
          <p:cNvSpPr txBox="1"/>
          <p:nvPr/>
        </p:nvSpPr>
        <p:spPr>
          <a:xfrm>
            <a:off x="4910073" y="6089052"/>
            <a:ext cx="405131" cy="166071"/>
          </a:xfrm>
          <a:prstGeom prst="rect">
            <a:avLst/>
          </a:prstGeom>
        </p:spPr>
        <p:txBody>
          <a:bodyPr vert="horz" wrap="square" lIns="0" tIns="12065" rIns="0" bIns="0" rtlCol="0">
            <a:spAutoFit/>
          </a:bodyPr>
          <a:lstStyle/>
          <a:p>
            <a:pPr marL="12700">
              <a:spcBef>
                <a:spcPts val="95"/>
              </a:spcBef>
            </a:pPr>
            <a:r>
              <a:rPr sz="1000" spc="-25" dirty="0">
                <a:solidFill>
                  <a:srgbClr val="585858"/>
                </a:solidFill>
                <a:latin typeface="微软雅黑"/>
                <a:cs typeface="微软雅黑"/>
              </a:rPr>
              <a:t>商业化</a:t>
            </a:r>
            <a:endParaRPr sz="1000">
              <a:latin typeface="微软雅黑"/>
              <a:cs typeface="微软雅黑"/>
            </a:endParaRPr>
          </a:p>
        </p:txBody>
      </p:sp>
      <p:sp>
        <p:nvSpPr>
          <p:cNvPr id="132" name="object 11">
            <a:extLst>
              <a:ext uri="{FF2B5EF4-FFF2-40B4-BE49-F238E27FC236}">
                <a16:creationId xmlns:a16="http://schemas.microsoft.com/office/drawing/2014/main" id="{CFED0E31-20D9-4F39-AC38-D593A5E8CAD2}"/>
              </a:ext>
            </a:extLst>
          </p:cNvPr>
          <p:cNvSpPr txBox="1"/>
          <p:nvPr/>
        </p:nvSpPr>
        <p:spPr>
          <a:xfrm>
            <a:off x="2715260" y="6089052"/>
            <a:ext cx="720091" cy="448200"/>
          </a:xfrm>
          <a:prstGeom prst="rect">
            <a:avLst/>
          </a:prstGeom>
        </p:spPr>
        <p:txBody>
          <a:bodyPr vert="horz" wrap="square" lIns="0" tIns="12065" rIns="0" bIns="0" rtlCol="0">
            <a:spAutoFit/>
          </a:bodyPr>
          <a:lstStyle/>
          <a:p>
            <a:pPr marL="12700">
              <a:spcBef>
                <a:spcPts val="95"/>
              </a:spcBef>
            </a:pPr>
            <a:r>
              <a:rPr sz="1000" spc="-20" dirty="0">
                <a:solidFill>
                  <a:srgbClr val="585858"/>
                </a:solidFill>
                <a:latin typeface="微软雅黑"/>
                <a:cs typeface="微软雅黑"/>
              </a:rPr>
              <a:t>工程示范</a:t>
            </a:r>
            <a:endParaRPr sz="1000">
              <a:latin typeface="微软雅黑"/>
              <a:cs typeface="微软雅黑"/>
            </a:endParaRPr>
          </a:p>
          <a:p>
            <a:pPr marL="454014">
              <a:spcBef>
                <a:spcPts val="1000"/>
              </a:spcBef>
            </a:pPr>
            <a:r>
              <a:rPr sz="1000" spc="-31" dirty="0">
                <a:solidFill>
                  <a:srgbClr val="585858"/>
                </a:solidFill>
                <a:latin typeface="微软雅黑"/>
                <a:cs typeface="微软雅黑"/>
              </a:rPr>
              <a:t>国际</a:t>
            </a:r>
            <a:endParaRPr sz="1000">
              <a:latin typeface="微软雅黑"/>
              <a:cs typeface="微软雅黑"/>
            </a:endParaRPr>
          </a:p>
        </p:txBody>
      </p:sp>
      <p:sp>
        <p:nvSpPr>
          <p:cNvPr id="133" name="object 12">
            <a:extLst>
              <a:ext uri="{FF2B5EF4-FFF2-40B4-BE49-F238E27FC236}">
                <a16:creationId xmlns:a16="http://schemas.microsoft.com/office/drawing/2014/main" id="{505246BD-4E99-4E92-9245-75E31E739978}"/>
              </a:ext>
            </a:extLst>
          </p:cNvPr>
          <p:cNvSpPr txBox="1"/>
          <p:nvPr/>
        </p:nvSpPr>
        <p:spPr>
          <a:xfrm>
            <a:off x="4497071" y="6368248"/>
            <a:ext cx="278765" cy="166071"/>
          </a:xfrm>
          <a:prstGeom prst="rect">
            <a:avLst/>
          </a:prstGeom>
        </p:spPr>
        <p:txBody>
          <a:bodyPr vert="horz" wrap="square" lIns="0" tIns="12065" rIns="0" bIns="0" rtlCol="0">
            <a:spAutoFit/>
          </a:bodyPr>
          <a:lstStyle/>
          <a:p>
            <a:pPr marL="12700">
              <a:spcBef>
                <a:spcPts val="95"/>
              </a:spcBef>
            </a:pPr>
            <a:r>
              <a:rPr sz="1000" spc="-31" dirty="0">
                <a:solidFill>
                  <a:srgbClr val="585858"/>
                </a:solidFill>
                <a:latin typeface="微软雅黑"/>
                <a:cs typeface="微软雅黑"/>
              </a:rPr>
              <a:t>国内</a:t>
            </a:r>
            <a:endParaRPr sz="1000">
              <a:latin typeface="微软雅黑"/>
              <a:cs typeface="微软雅黑"/>
            </a:endParaRPr>
          </a:p>
        </p:txBody>
      </p:sp>
      <p:pic>
        <p:nvPicPr>
          <p:cNvPr id="134" name="object 13">
            <a:extLst>
              <a:ext uri="{FF2B5EF4-FFF2-40B4-BE49-F238E27FC236}">
                <a16:creationId xmlns:a16="http://schemas.microsoft.com/office/drawing/2014/main" id="{A8EBFE1D-EABB-4CBD-ADC8-91CFF750A3A2}"/>
              </a:ext>
            </a:extLst>
          </p:cNvPr>
          <p:cNvPicPr/>
          <p:nvPr/>
        </p:nvPicPr>
        <p:blipFill>
          <a:blip r:embed="rId3" cstate="print"/>
          <a:stretch>
            <a:fillRect/>
          </a:stretch>
        </p:blipFill>
        <p:spPr>
          <a:xfrm>
            <a:off x="2865120" y="6366929"/>
            <a:ext cx="213360" cy="213359"/>
          </a:xfrm>
          <a:prstGeom prst="rect">
            <a:avLst/>
          </a:prstGeom>
        </p:spPr>
      </p:pic>
      <p:pic>
        <p:nvPicPr>
          <p:cNvPr id="135" name="object 14">
            <a:extLst>
              <a:ext uri="{FF2B5EF4-FFF2-40B4-BE49-F238E27FC236}">
                <a16:creationId xmlns:a16="http://schemas.microsoft.com/office/drawing/2014/main" id="{0CE34023-A794-414D-8FDF-70B736DBE976}"/>
              </a:ext>
            </a:extLst>
          </p:cNvPr>
          <p:cNvPicPr/>
          <p:nvPr/>
        </p:nvPicPr>
        <p:blipFill>
          <a:blip r:embed="rId4" cstate="print"/>
          <a:stretch>
            <a:fillRect/>
          </a:stretch>
        </p:blipFill>
        <p:spPr>
          <a:xfrm>
            <a:off x="2171700" y="5693319"/>
            <a:ext cx="213360" cy="211835"/>
          </a:xfrm>
          <a:prstGeom prst="rect">
            <a:avLst/>
          </a:prstGeom>
        </p:spPr>
      </p:pic>
      <p:pic>
        <p:nvPicPr>
          <p:cNvPr id="136" name="object 15">
            <a:extLst>
              <a:ext uri="{FF2B5EF4-FFF2-40B4-BE49-F238E27FC236}">
                <a16:creationId xmlns:a16="http://schemas.microsoft.com/office/drawing/2014/main" id="{687A7CA8-1CE4-404A-9F75-8C3A7C17B095}"/>
              </a:ext>
            </a:extLst>
          </p:cNvPr>
          <p:cNvPicPr/>
          <p:nvPr/>
        </p:nvPicPr>
        <p:blipFill>
          <a:blip r:embed="rId5" cstate="print"/>
          <a:stretch>
            <a:fillRect/>
          </a:stretch>
        </p:blipFill>
        <p:spPr>
          <a:xfrm>
            <a:off x="4162045" y="6366929"/>
            <a:ext cx="211835" cy="213359"/>
          </a:xfrm>
          <a:prstGeom prst="rect">
            <a:avLst/>
          </a:prstGeom>
        </p:spPr>
      </p:pic>
      <p:pic>
        <p:nvPicPr>
          <p:cNvPr id="137" name="object 16">
            <a:extLst>
              <a:ext uri="{FF2B5EF4-FFF2-40B4-BE49-F238E27FC236}">
                <a16:creationId xmlns:a16="http://schemas.microsoft.com/office/drawing/2014/main" id="{2862798F-A823-4755-A018-97C3EABA5F04}"/>
              </a:ext>
            </a:extLst>
          </p:cNvPr>
          <p:cNvPicPr/>
          <p:nvPr/>
        </p:nvPicPr>
        <p:blipFill>
          <a:blip r:embed="rId6" cstate="print"/>
          <a:stretch>
            <a:fillRect/>
          </a:stretch>
        </p:blipFill>
        <p:spPr>
          <a:xfrm>
            <a:off x="1630681" y="5693319"/>
            <a:ext cx="213359" cy="211835"/>
          </a:xfrm>
          <a:prstGeom prst="rect">
            <a:avLst/>
          </a:prstGeom>
        </p:spPr>
      </p:pic>
      <p:pic>
        <p:nvPicPr>
          <p:cNvPr id="138" name="object 17">
            <a:extLst>
              <a:ext uri="{FF2B5EF4-FFF2-40B4-BE49-F238E27FC236}">
                <a16:creationId xmlns:a16="http://schemas.microsoft.com/office/drawing/2014/main" id="{813057E5-7992-4C93-861C-5114FE7CAF39}"/>
              </a:ext>
            </a:extLst>
          </p:cNvPr>
          <p:cNvPicPr/>
          <p:nvPr/>
        </p:nvPicPr>
        <p:blipFill>
          <a:blip r:embed="rId7" cstate="print"/>
          <a:stretch>
            <a:fillRect/>
          </a:stretch>
        </p:blipFill>
        <p:spPr>
          <a:xfrm>
            <a:off x="2983994" y="5364135"/>
            <a:ext cx="213359" cy="213360"/>
          </a:xfrm>
          <a:prstGeom prst="rect">
            <a:avLst/>
          </a:prstGeom>
        </p:spPr>
      </p:pic>
      <p:pic>
        <p:nvPicPr>
          <p:cNvPr id="139" name="object 18">
            <a:extLst>
              <a:ext uri="{FF2B5EF4-FFF2-40B4-BE49-F238E27FC236}">
                <a16:creationId xmlns:a16="http://schemas.microsoft.com/office/drawing/2014/main" id="{851AB4B5-7C8D-44AB-982E-BC3F613D6C8B}"/>
              </a:ext>
            </a:extLst>
          </p:cNvPr>
          <p:cNvPicPr/>
          <p:nvPr/>
        </p:nvPicPr>
        <p:blipFill>
          <a:blip r:embed="rId8" cstate="print"/>
          <a:stretch>
            <a:fillRect/>
          </a:stretch>
        </p:blipFill>
        <p:spPr>
          <a:xfrm>
            <a:off x="2442974" y="5364135"/>
            <a:ext cx="213359" cy="213360"/>
          </a:xfrm>
          <a:prstGeom prst="rect">
            <a:avLst/>
          </a:prstGeom>
        </p:spPr>
      </p:pic>
      <p:pic>
        <p:nvPicPr>
          <p:cNvPr id="140" name="object 19">
            <a:extLst>
              <a:ext uri="{FF2B5EF4-FFF2-40B4-BE49-F238E27FC236}">
                <a16:creationId xmlns:a16="http://schemas.microsoft.com/office/drawing/2014/main" id="{6AD844F1-242D-499B-A61D-C3FA7FA22C23}"/>
              </a:ext>
            </a:extLst>
          </p:cNvPr>
          <p:cNvPicPr/>
          <p:nvPr/>
        </p:nvPicPr>
        <p:blipFill>
          <a:blip r:embed="rId9" cstate="print"/>
          <a:stretch>
            <a:fillRect/>
          </a:stretch>
        </p:blipFill>
        <p:spPr>
          <a:xfrm>
            <a:off x="2225039" y="5042571"/>
            <a:ext cx="441960" cy="219456"/>
          </a:xfrm>
          <a:prstGeom prst="rect">
            <a:avLst/>
          </a:prstGeom>
        </p:spPr>
      </p:pic>
      <p:pic>
        <p:nvPicPr>
          <p:cNvPr id="141" name="object 20">
            <a:extLst>
              <a:ext uri="{FF2B5EF4-FFF2-40B4-BE49-F238E27FC236}">
                <a16:creationId xmlns:a16="http://schemas.microsoft.com/office/drawing/2014/main" id="{D40B8BA8-A3A7-401A-BFD7-5DB784C747A7}"/>
              </a:ext>
            </a:extLst>
          </p:cNvPr>
          <p:cNvPicPr/>
          <p:nvPr/>
        </p:nvPicPr>
        <p:blipFill>
          <a:blip r:embed="rId10" cstate="print"/>
          <a:stretch>
            <a:fillRect/>
          </a:stretch>
        </p:blipFill>
        <p:spPr>
          <a:xfrm>
            <a:off x="3803903" y="4751486"/>
            <a:ext cx="213360" cy="211836"/>
          </a:xfrm>
          <a:prstGeom prst="rect">
            <a:avLst/>
          </a:prstGeom>
        </p:spPr>
      </p:pic>
      <p:pic>
        <p:nvPicPr>
          <p:cNvPr id="142" name="object 21">
            <a:extLst>
              <a:ext uri="{FF2B5EF4-FFF2-40B4-BE49-F238E27FC236}">
                <a16:creationId xmlns:a16="http://schemas.microsoft.com/office/drawing/2014/main" id="{B6D779C8-F3C6-45AF-89BB-9CB2C6A13C55}"/>
              </a:ext>
            </a:extLst>
          </p:cNvPr>
          <p:cNvPicPr/>
          <p:nvPr/>
        </p:nvPicPr>
        <p:blipFill>
          <a:blip r:embed="rId11" cstate="print"/>
          <a:stretch>
            <a:fillRect/>
          </a:stretch>
        </p:blipFill>
        <p:spPr>
          <a:xfrm>
            <a:off x="4078223" y="4751486"/>
            <a:ext cx="211836" cy="211836"/>
          </a:xfrm>
          <a:prstGeom prst="rect">
            <a:avLst/>
          </a:prstGeom>
        </p:spPr>
      </p:pic>
      <p:pic>
        <p:nvPicPr>
          <p:cNvPr id="143" name="object 22">
            <a:extLst>
              <a:ext uri="{FF2B5EF4-FFF2-40B4-BE49-F238E27FC236}">
                <a16:creationId xmlns:a16="http://schemas.microsoft.com/office/drawing/2014/main" id="{BBBD405D-C8AC-48FF-93B2-824CC7470AF9}"/>
              </a:ext>
            </a:extLst>
          </p:cNvPr>
          <p:cNvPicPr/>
          <p:nvPr/>
        </p:nvPicPr>
        <p:blipFill>
          <a:blip r:embed="rId7" cstate="print"/>
          <a:stretch>
            <a:fillRect/>
          </a:stretch>
        </p:blipFill>
        <p:spPr>
          <a:xfrm>
            <a:off x="4232147" y="4455831"/>
            <a:ext cx="213360" cy="213359"/>
          </a:xfrm>
          <a:prstGeom prst="rect">
            <a:avLst/>
          </a:prstGeom>
        </p:spPr>
      </p:pic>
      <p:pic>
        <p:nvPicPr>
          <p:cNvPr id="144" name="object 23">
            <a:extLst>
              <a:ext uri="{FF2B5EF4-FFF2-40B4-BE49-F238E27FC236}">
                <a16:creationId xmlns:a16="http://schemas.microsoft.com/office/drawing/2014/main" id="{D87246F2-61DF-4140-AD47-2EC6F7B7D497}"/>
              </a:ext>
            </a:extLst>
          </p:cNvPr>
          <p:cNvPicPr/>
          <p:nvPr/>
        </p:nvPicPr>
        <p:blipFill>
          <a:blip r:embed="rId12" cstate="print"/>
          <a:stretch>
            <a:fillRect/>
          </a:stretch>
        </p:blipFill>
        <p:spPr>
          <a:xfrm>
            <a:off x="3956303" y="4455831"/>
            <a:ext cx="211836" cy="213359"/>
          </a:xfrm>
          <a:prstGeom prst="rect">
            <a:avLst/>
          </a:prstGeom>
        </p:spPr>
      </p:pic>
      <p:pic>
        <p:nvPicPr>
          <p:cNvPr id="145" name="object 24">
            <a:extLst>
              <a:ext uri="{FF2B5EF4-FFF2-40B4-BE49-F238E27FC236}">
                <a16:creationId xmlns:a16="http://schemas.microsoft.com/office/drawing/2014/main" id="{51F22057-0CD8-4EA9-94F8-30620A792E62}"/>
              </a:ext>
            </a:extLst>
          </p:cNvPr>
          <p:cNvPicPr/>
          <p:nvPr/>
        </p:nvPicPr>
        <p:blipFill>
          <a:blip r:embed="rId13" cstate="print"/>
          <a:stretch>
            <a:fillRect/>
          </a:stretch>
        </p:blipFill>
        <p:spPr>
          <a:xfrm>
            <a:off x="5090159" y="4149507"/>
            <a:ext cx="213360" cy="211836"/>
          </a:xfrm>
          <a:prstGeom prst="rect">
            <a:avLst/>
          </a:prstGeom>
        </p:spPr>
      </p:pic>
      <p:pic>
        <p:nvPicPr>
          <p:cNvPr id="146" name="object 25">
            <a:extLst>
              <a:ext uri="{FF2B5EF4-FFF2-40B4-BE49-F238E27FC236}">
                <a16:creationId xmlns:a16="http://schemas.microsoft.com/office/drawing/2014/main" id="{D663B7E7-82D8-4E00-9E33-81F794590CA3}"/>
              </a:ext>
            </a:extLst>
          </p:cNvPr>
          <p:cNvPicPr/>
          <p:nvPr/>
        </p:nvPicPr>
        <p:blipFill>
          <a:blip r:embed="rId14" cstate="print"/>
          <a:stretch>
            <a:fillRect/>
          </a:stretch>
        </p:blipFill>
        <p:spPr>
          <a:xfrm>
            <a:off x="4814315" y="4149507"/>
            <a:ext cx="211836" cy="211836"/>
          </a:xfrm>
          <a:prstGeom prst="rect">
            <a:avLst/>
          </a:prstGeom>
        </p:spPr>
      </p:pic>
      <p:pic>
        <p:nvPicPr>
          <p:cNvPr id="147" name="object 26">
            <a:extLst>
              <a:ext uri="{FF2B5EF4-FFF2-40B4-BE49-F238E27FC236}">
                <a16:creationId xmlns:a16="http://schemas.microsoft.com/office/drawing/2014/main" id="{20DF688D-491F-46BA-938F-742FEDCE2C0F}"/>
              </a:ext>
            </a:extLst>
          </p:cNvPr>
          <p:cNvPicPr/>
          <p:nvPr/>
        </p:nvPicPr>
        <p:blipFill>
          <a:blip r:embed="rId13" cstate="print"/>
          <a:stretch>
            <a:fillRect/>
          </a:stretch>
        </p:blipFill>
        <p:spPr>
          <a:xfrm>
            <a:off x="4184903" y="3847755"/>
            <a:ext cx="213360" cy="211835"/>
          </a:xfrm>
          <a:prstGeom prst="rect">
            <a:avLst/>
          </a:prstGeom>
        </p:spPr>
      </p:pic>
      <p:pic>
        <p:nvPicPr>
          <p:cNvPr id="148" name="object 27">
            <a:extLst>
              <a:ext uri="{FF2B5EF4-FFF2-40B4-BE49-F238E27FC236}">
                <a16:creationId xmlns:a16="http://schemas.microsoft.com/office/drawing/2014/main" id="{422F76C5-583D-4335-8003-792B25448063}"/>
              </a:ext>
            </a:extLst>
          </p:cNvPr>
          <p:cNvPicPr/>
          <p:nvPr/>
        </p:nvPicPr>
        <p:blipFill>
          <a:blip r:embed="rId15" cstate="print"/>
          <a:stretch>
            <a:fillRect/>
          </a:stretch>
        </p:blipFill>
        <p:spPr>
          <a:xfrm>
            <a:off x="3297935" y="3847755"/>
            <a:ext cx="211836" cy="211835"/>
          </a:xfrm>
          <a:prstGeom prst="rect">
            <a:avLst/>
          </a:prstGeom>
        </p:spPr>
      </p:pic>
      <p:pic>
        <p:nvPicPr>
          <p:cNvPr id="149" name="object 28">
            <a:extLst>
              <a:ext uri="{FF2B5EF4-FFF2-40B4-BE49-F238E27FC236}">
                <a16:creationId xmlns:a16="http://schemas.microsoft.com/office/drawing/2014/main" id="{C47AD8D4-920A-4E13-83EC-CFB7B1933D74}"/>
              </a:ext>
            </a:extLst>
          </p:cNvPr>
          <p:cNvPicPr/>
          <p:nvPr/>
        </p:nvPicPr>
        <p:blipFill>
          <a:blip r:embed="rId16" cstate="print"/>
          <a:stretch>
            <a:fillRect/>
          </a:stretch>
        </p:blipFill>
        <p:spPr>
          <a:xfrm>
            <a:off x="4788409" y="3547529"/>
            <a:ext cx="211836" cy="213359"/>
          </a:xfrm>
          <a:prstGeom prst="rect">
            <a:avLst/>
          </a:prstGeom>
        </p:spPr>
      </p:pic>
      <p:pic>
        <p:nvPicPr>
          <p:cNvPr id="150" name="object 29">
            <a:extLst>
              <a:ext uri="{FF2B5EF4-FFF2-40B4-BE49-F238E27FC236}">
                <a16:creationId xmlns:a16="http://schemas.microsoft.com/office/drawing/2014/main" id="{24489B8B-FBB8-4CB6-A716-B66F61C3E79D}"/>
              </a:ext>
            </a:extLst>
          </p:cNvPr>
          <p:cNvPicPr/>
          <p:nvPr/>
        </p:nvPicPr>
        <p:blipFill>
          <a:blip r:embed="rId17" cstate="print"/>
          <a:stretch>
            <a:fillRect/>
          </a:stretch>
        </p:blipFill>
        <p:spPr>
          <a:xfrm>
            <a:off x="4511040" y="3547529"/>
            <a:ext cx="213360" cy="213359"/>
          </a:xfrm>
          <a:prstGeom prst="rect">
            <a:avLst/>
          </a:prstGeom>
        </p:spPr>
      </p:pic>
      <p:pic>
        <p:nvPicPr>
          <p:cNvPr id="151" name="object 30">
            <a:extLst>
              <a:ext uri="{FF2B5EF4-FFF2-40B4-BE49-F238E27FC236}">
                <a16:creationId xmlns:a16="http://schemas.microsoft.com/office/drawing/2014/main" id="{D2AEAE96-7D67-45CC-8337-785B0EFB07D3}"/>
              </a:ext>
            </a:extLst>
          </p:cNvPr>
          <p:cNvPicPr/>
          <p:nvPr/>
        </p:nvPicPr>
        <p:blipFill>
          <a:blip r:embed="rId18" cstate="print"/>
          <a:stretch>
            <a:fillRect/>
          </a:stretch>
        </p:blipFill>
        <p:spPr>
          <a:xfrm>
            <a:off x="5561076" y="2898302"/>
            <a:ext cx="213360" cy="211836"/>
          </a:xfrm>
          <a:prstGeom prst="rect">
            <a:avLst/>
          </a:prstGeom>
        </p:spPr>
      </p:pic>
      <p:pic>
        <p:nvPicPr>
          <p:cNvPr id="152" name="object 31">
            <a:extLst>
              <a:ext uri="{FF2B5EF4-FFF2-40B4-BE49-F238E27FC236}">
                <a16:creationId xmlns:a16="http://schemas.microsoft.com/office/drawing/2014/main" id="{00AC1F16-C6F4-4055-B19B-6775458E2E6A}"/>
              </a:ext>
            </a:extLst>
          </p:cNvPr>
          <p:cNvPicPr/>
          <p:nvPr/>
        </p:nvPicPr>
        <p:blipFill>
          <a:blip r:embed="rId19" cstate="print"/>
          <a:stretch>
            <a:fillRect/>
          </a:stretch>
        </p:blipFill>
        <p:spPr>
          <a:xfrm>
            <a:off x="5178552" y="2898302"/>
            <a:ext cx="213360" cy="211836"/>
          </a:xfrm>
          <a:prstGeom prst="rect">
            <a:avLst/>
          </a:prstGeom>
        </p:spPr>
      </p:pic>
      <p:graphicFrame>
        <p:nvGraphicFramePr>
          <p:cNvPr id="153" name="object 32">
            <a:extLst>
              <a:ext uri="{FF2B5EF4-FFF2-40B4-BE49-F238E27FC236}">
                <a16:creationId xmlns:a16="http://schemas.microsoft.com/office/drawing/2014/main" id="{393746A1-8B3F-4E0F-8790-C243B14E0BCB}"/>
              </a:ext>
            </a:extLst>
          </p:cNvPr>
          <p:cNvGraphicFramePr>
            <a:graphicFrameLocks noGrp="1"/>
          </p:cNvGraphicFramePr>
          <p:nvPr>
            <p:extLst/>
          </p:nvPr>
        </p:nvGraphicFramePr>
        <p:xfrm>
          <a:off x="1249681" y="2861729"/>
          <a:ext cx="4726939" cy="3175636"/>
        </p:xfrm>
        <a:graphic>
          <a:graphicData uri="http://schemas.openxmlformats.org/drawingml/2006/table">
            <a:tbl>
              <a:tblPr firstRow="1" bandRow="1">
                <a:tableStyleId>{2D5ABB26-0587-4C30-8999-92F81FD0307C}</a:tableStyleId>
              </a:tblPr>
              <a:tblGrid>
                <a:gridCol w="118872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62684">
                  <a:extLst>
                    <a:ext uri="{9D8B030D-6E8A-4147-A177-3AD203B41FA5}">
                      <a16:colId xmlns:a16="http://schemas.microsoft.com/office/drawing/2014/main" val="20002"/>
                    </a:ext>
                  </a:extLst>
                </a:gridCol>
                <a:gridCol w="1232535">
                  <a:extLst>
                    <a:ext uri="{9D8B030D-6E8A-4147-A177-3AD203B41FA5}">
                      <a16:colId xmlns:a16="http://schemas.microsoft.com/office/drawing/2014/main" val="20003"/>
                    </a:ext>
                  </a:extLst>
                </a:gridCol>
              </a:tblGrid>
              <a:tr h="319405">
                <a:tc>
                  <a:txBody>
                    <a:bodyPr/>
                    <a:lstStyle/>
                    <a:p>
                      <a:pPr>
                        <a:lnSpc>
                          <a:spcPct val="100000"/>
                        </a:lnSpc>
                      </a:pPr>
                      <a:endParaRPr sz="1100">
                        <a:latin typeface="Times New Roman"/>
                        <a:cs typeface="Times New Roman"/>
                      </a:endParaRPr>
                    </a:p>
                  </a:txBody>
                  <a:tcPr marL="0" marR="0" marT="0" marB="0">
                    <a:lnR w="6350">
                      <a:solidFill>
                        <a:srgbClr val="BEBEBE"/>
                      </a:solidFill>
                      <a:prstDash val="sysDash"/>
                    </a:lnR>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R w="6350">
                      <a:solidFill>
                        <a:srgbClr val="BEBEBE"/>
                      </a:solidFill>
                      <a:prstDash val="sysDash"/>
                    </a:lnR>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R w="6350">
                      <a:solidFill>
                        <a:srgbClr val="BEBEBE"/>
                      </a:solidFill>
                      <a:prstDash val="sysDash"/>
                    </a:lnR>
                    <a:lnB w="6350">
                      <a:solidFill>
                        <a:srgbClr val="DEDEDE"/>
                      </a:solidFill>
                      <a:prstDash val="solid"/>
                    </a:lnB>
                  </a:tcPr>
                </a:tc>
                <a:tc>
                  <a:txBody>
                    <a:bodyPr/>
                    <a:lstStyle/>
                    <a:p>
                      <a:pPr>
                        <a:lnSpc>
                          <a:spcPct val="100000"/>
                        </a:lnSpc>
                      </a:pPr>
                      <a:endParaRPr sz="1100" dirty="0">
                        <a:latin typeface="Times New Roman"/>
                        <a:cs typeface="Times New Roman"/>
                      </a:endParaRPr>
                    </a:p>
                  </a:txBody>
                  <a:tcPr marL="0" marR="0" marT="0" marB="0">
                    <a:lnL w="6350">
                      <a:solidFill>
                        <a:srgbClr val="BEBEBE"/>
                      </a:solidFill>
                      <a:prstDash val="sysDash"/>
                    </a:lnL>
                    <a:lnB w="6350">
                      <a:solidFill>
                        <a:srgbClr val="DEDEDE"/>
                      </a:solidFill>
                      <a:prstDash val="solid"/>
                    </a:lnB>
                  </a:tcPr>
                </a:tc>
                <a:extLst>
                  <a:ext uri="{0D108BD9-81ED-4DB2-BD59-A6C34878D82A}">
                    <a16:rowId xmlns:a16="http://schemas.microsoft.com/office/drawing/2014/main" val="10000"/>
                  </a:ext>
                </a:extLst>
              </a:tr>
              <a:tr h="302895">
                <a:tc>
                  <a:txBody>
                    <a:bodyPr/>
                    <a:lstStyle/>
                    <a:p>
                      <a:pPr>
                        <a:lnSpc>
                          <a:spcPct val="100000"/>
                        </a:lnSpc>
                      </a:pPr>
                      <a:endParaRPr sz="1100">
                        <a:latin typeface="Times New Roman"/>
                        <a:cs typeface="Times New Roman"/>
                      </a:endParaRPr>
                    </a:p>
                  </a:txBody>
                  <a:tcPr marL="0" marR="0" marT="0" marB="0">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T w="6350">
                      <a:solidFill>
                        <a:srgbClr val="DEDEDE"/>
                      </a:solidFill>
                      <a:prstDash val="solid"/>
                    </a:lnT>
                    <a:lnB w="6350">
                      <a:solidFill>
                        <a:srgbClr val="DEDEDE"/>
                      </a:solidFill>
                      <a:prstDash val="solid"/>
                    </a:lnB>
                  </a:tcPr>
                </a:tc>
                <a:extLst>
                  <a:ext uri="{0D108BD9-81ED-4DB2-BD59-A6C34878D82A}">
                    <a16:rowId xmlns:a16="http://schemas.microsoft.com/office/drawing/2014/main" val="10001"/>
                  </a:ext>
                </a:extLst>
              </a:tr>
              <a:tr h="302895">
                <a:tc>
                  <a:txBody>
                    <a:bodyPr/>
                    <a:lstStyle/>
                    <a:p>
                      <a:pPr>
                        <a:lnSpc>
                          <a:spcPct val="100000"/>
                        </a:lnSpc>
                      </a:pPr>
                      <a:endParaRPr sz="1100">
                        <a:latin typeface="Times New Roman"/>
                        <a:cs typeface="Times New Roman"/>
                      </a:endParaRPr>
                    </a:p>
                  </a:txBody>
                  <a:tcPr marL="0" marR="0" marT="0" marB="0">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T w="6350">
                      <a:solidFill>
                        <a:srgbClr val="DEDEDE"/>
                      </a:solidFill>
                      <a:prstDash val="solid"/>
                    </a:lnT>
                    <a:lnB w="6350">
                      <a:solidFill>
                        <a:srgbClr val="DEDEDE"/>
                      </a:solidFill>
                      <a:prstDash val="solid"/>
                    </a:lnB>
                  </a:tcPr>
                </a:tc>
                <a:extLst>
                  <a:ext uri="{0D108BD9-81ED-4DB2-BD59-A6C34878D82A}">
                    <a16:rowId xmlns:a16="http://schemas.microsoft.com/office/drawing/2014/main" val="10002"/>
                  </a:ext>
                </a:extLst>
              </a:tr>
              <a:tr h="302895">
                <a:tc>
                  <a:txBody>
                    <a:bodyPr/>
                    <a:lstStyle/>
                    <a:p>
                      <a:pPr>
                        <a:lnSpc>
                          <a:spcPct val="100000"/>
                        </a:lnSpc>
                      </a:pPr>
                      <a:endParaRPr sz="1100">
                        <a:latin typeface="Times New Roman"/>
                        <a:cs typeface="Times New Roman"/>
                      </a:endParaRPr>
                    </a:p>
                  </a:txBody>
                  <a:tcPr marL="0" marR="0" marT="0" marB="0">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T w="6350">
                      <a:solidFill>
                        <a:srgbClr val="DEDEDE"/>
                      </a:solidFill>
                      <a:prstDash val="solid"/>
                    </a:lnT>
                    <a:lnB w="6350">
                      <a:solidFill>
                        <a:srgbClr val="DEDEDE"/>
                      </a:solidFill>
                      <a:prstDash val="solid"/>
                    </a:lnB>
                  </a:tcPr>
                </a:tc>
                <a:extLst>
                  <a:ext uri="{0D108BD9-81ED-4DB2-BD59-A6C34878D82A}">
                    <a16:rowId xmlns:a16="http://schemas.microsoft.com/office/drawing/2014/main" val="10003"/>
                  </a:ext>
                </a:extLst>
              </a:tr>
              <a:tr h="302895">
                <a:tc>
                  <a:txBody>
                    <a:bodyPr/>
                    <a:lstStyle/>
                    <a:p>
                      <a:pPr>
                        <a:lnSpc>
                          <a:spcPct val="100000"/>
                        </a:lnSpc>
                      </a:pPr>
                      <a:endParaRPr sz="1100">
                        <a:latin typeface="Times New Roman"/>
                        <a:cs typeface="Times New Roman"/>
                      </a:endParaRPr>
                    </a:p>
                  </a:txBody>
                  <a:tcPr marL="0" marR="0" marT="0" marB="0">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T w="6350">
                      <a:solidFill>
                        <a:srgbClr val="DEDEDE"/>
                      </a:solidFill>
                      <a:prstDash val="solid"/>
                    </a:lnT>
                    <a:lnB w="6350">
                      <a:solidFill>
                        <a:srgbClr val="DEDEDE"/>
                      </a:solidFill>
                      <a:prstDash val="solid"/>
                    </a:lnB>
                  </a:tcPr>
                </a:tc>
                <a:extLst>
                  <a:ext uri="{0D108BD9-81ED-4DB2-BD59-A6C34878D82A}">
                    <a16:rowId xmlns:a16="http://schemas.microsoft.com/office/drawing/2014/main" val="10004"/>
                  </a:ext>
                </a:extLst>
              </a:tr>
              <a:tr h="302895">
                <a:tc>
                  <a:txBody>
                    <a:bodyPr/>
                    <a:lstStyle/>
                    <a:p>
                      <a:pPr>
                        <a:lnSpc>
                          <a:spcPct val="100000"/>
                        </a:lnSpc>
                      </a:pPr>
                      <a:endParaRPr sz="1100">
                        <a:latin typeface="Times New Roman"/>
                        <a:cs typeface="Times New Roman"/>
                      </a:endParaRPr>
                    </a:p>
                  </a:txBody>
                  <a:tcPr marL="0" marR="0" marT="0" marB="0">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T w="6350">
                      <a:solidFill>
                        <a:srgbClr val="DEDEDE"/>
                      </a:solidFill>
                      <a:prstDash val="solid"/>
                    </a:lnT>
                    <a:lnB w="6350">
                      <a:solidFill>
                        <a:srgbClr val="DEDEDE"/>
                      </a:solidFill>
                      <a:prstDash val="solid"/>
                    </a:lnB>
                  </a:tcPr>
                </a:tc>
                <a:extLst>
                  <a:ext uri="{0D108BD9-81ED-4DB2-BD59-A6C34878D82A}">
                    <a16:rowId xmlns:a16="http://schemas.microsoft.com/office/drawing/2014/main" val="10005"/>
                  </a:ext>
                </a:extLst>
              </a:tr>
              <a:tr h="302895">
                <a:tc>
                  <a:txBody>
                    <a:bodyPr/>
                    <a:lstStyle/>
                    <a:p>
                      <a:pPr>
                        <a:lnSpc>
                          <a:spcPct val="100000"/>
                        </a:lnSpc>
                      </a:pPr>
                      <a:endParaRPr sz="1100">
                        <a:latin typeface="Times New Roman"/>
                        <a:cs typeface="Times New Roman"/>
                      </a:endParaRPr>
                    </a:p>
                  </a:txBody>
                  <a:tcPr marL="0" marR="0" marT="0" marB="0">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dirty="0">
                        <a:latin typeface="Times New Roman"/>
                        <a:cs typeface="Times New Roman"/>
                      </a:endParaRPr>
                    </a:p>
                  </a:txBody>
                  <a:tcPr marL="0" marR="0" marT="0" marB="0">
                    <a:lnL w="6350">
                      <a:solidFill>
                        <a:srgbClr val="BEBEBE"/>
                      </a:solidFill>
                      <a:prstDash val="sysDash"/>
                    </a:lnL>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T w="6350">
                      <a:solidFill>
                        <a:srgbClr val="DEDEDE"/>
                      </a:solidFill>
                      <a:prstDash val="solid"/>
                    </a:lnT>
                    <a:lnB w="6350">
                      <a:solidFill>
                        <a:srgbClr val="DEDEDE"/>
                      </a:solidFill>
                      <a:prstDash val="solid"/>
                    </a:lnB>
                  </a:tcPr>
                </a:tc>
                <a:extLst>
                  <a:ext uri="{0D108BD9-81ED-4DB2-BD59-A6C34878D82A}">
                    <a16:rowId xmlns:a16="http://schemas.microsoft.com/office/drawing/2014/main" val="10006"/>
                  </a:ext>
                </a:extLst>
              </a:tr>
              <a:tr h="302895">
                <a:tc>
                  <a:txBody>
                    <a:bodyPr/>
                    <a:lstStyle/>
                    <a:p>
                      <a:pPr>
                        <a:lnSpc>
                          <a:spcPct val="100000"/>
                        </a:lnSpc>
                      </a:pPr>
                      <a:endParaRPr sz="1100">
                        <a:latin typeface="Times New Roman"/>
                        <a:cs typeface="Times New Roman"/>
                      </a:endParaRPr>
                    </a:p>
                  </a:txBody>
                  <a:tcPr marL="0" marR="0" marT="0" marB="0">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dirty="0">
                        <a:latin typeface="Times New Roman"/>
                        <a:cs typeface="Times New Roman"/>
                      </a:endParaRPr>
                    </a:p>
                  </a:txBody>
                  <a:tcPr marL="0" marR="0" marT="0" marB="0">
                    <a:lnL w="6350">
                      <a:solidFill>
                        <a:srgbClr val="BEBEBE"/>
                      </a:solidFill>
                      <a:prstDash val="sysDash"/>
                    </a:lnL>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T w="6350">
                      <a:solidFill>
                        <a:srgbClr val="DEDEDE"/>
                      </a:solidFill>
                      <a:prstDash val="solid"/>
                    </a:lnT>
                    <a:lnB w="6350">
                      <a:solidFill>
                        <a:srgbClr val="DEDEDE"/>
                      </a:solidFill>
                      <a:prstDash val="solid"/>
                    </a:lnB>
                  </a:tcPr>
                </a:tc>
                <a:extLst>
                  <a:ext uri="{0D108BD9-81ED-4DB2-BD59-A6C34878D82A}">
                    <a16:rowId xmlns:a16="http://schemas.microsoft.com/office/drawing/2014/main" val="10007"/>
                  </a:ext>
                </a:extLst>
              </a:tr>
              <a:tr h="302895">
                <a:tc>
                  <a:txBody>
                    <a:bodyPr/>
                    <a:lstStyle/>
                    <a:p>
                      <a:pPr>
                        <a:lnSpc>
                          <a:spcPct val="100000"/>
                        </a:lnSpc>
                      </a:pPr>
                      <a:endParaRPr sz="1100">
                        <a:latin typeface="Times New Roman"/>
                        <a:cs typeface="Times New Roman"/>
                      </a:endParaRPr>
                    </a:p>
                  </a:txBody>
                  <a:tcPr marL="0" marR="0" marT="0" marB="0">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R w="6350">
                      <a:solidFill>
                        <a:srgbClr val="BEBEBE"/>
                      </a:solidFill>
                      <a:prstDash val="sysDash"/>
                    </a:lnR>
                    <a:lnT w="6350">
                      <a:solidFill>
                        <a:srgbClr val="DEDEDE"/>
                      </a:solidFill>
                      <a:prstDash val="solid"/>
                    </a:lnT>
                    <a:lnB w="6350">
                      <a:solidFill>
                        <a:srgbClr val="DEDEDE"/>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T w="6350">
                      <a:solidFill>
                        <a:srgbClr val="DEDEDE"/>
                      </a:solidFill>
                      <a:prstDash val="solid"/>
                    </a:lnT>
                    <a:lnB w="6350">
                      <a:solidFill>
                        <a:srgbClr val="DEDEDE"/>
                      </a:solidFill>
                      <a:prstDash val="solid"/>
                    </a:lnB>
                  </a:tcPr>
                </a:tc>
                <a:extLst>
                  <a:ext uri="{0D108BD9-81ED-4DB2-BD59-A6C34878D82A}">
                    <a16:rowId xmlns:a16="http://schemas.microsoft.com/office/drawing/2014/main" val="10008"/>
                  </a:ext>
                </a:extLst>
              </a:tr>
              <a:tr h="433071">
                <a:tc>
                  <a:txBody>
                    <a:bodyPr/>
                    <a:lstStyle/>
                    <a:p>
                      <a:pPr>
                        <a:lnSpc>
                          <a:spcPct val="100000"/>
                        </a:lnSpc>
                      </a:pPr>
                      <a:endParaRPr sz="1100">
                        <a:latin typeface="Times New Roman"/>
                        <a:cs typeface="Times New Roman"/>
                      </a:endParaRPr>
                    </a:p>
                  </a:txBody>
                  <a:tcPr marL="0" marR="0" marT="0" marB="0">
                    <a:lnR w="6350">
                      <a:solidFill>
                        <a:srgbClr val="BEBEBE"/>
                      </a:solidFill>
                      <a:prstDash val="sysDash"/>
                    </a:lnR>
                    <a:lnT w="6350">
                      <a:solidFill>
                        <a:srgbClr val="DEDEDE"/>
                      </a:solidFill>
                      <a:prstDash val="solid"/>
                    </a:lnT>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R w="6350">
                      <a:solidFill>
                        <a:srgbClr val="BEBEBE"/>
                      </a:solidFill>
                      <a:prstDash val="sysDash"/>
                    </a:lnR>
                    <a:lnT w="6350">
                      <a:solidFill>
                        <a:srgbClr val="DEDEDE"/>
                      </a:solidFill>
                      <a:prstDash val="solid"/>
                    </a:lnT>
                  </a:tcPr>
                </a:tc>
                <a:tc>
                  <a:txBody>
                    <a:bodyPr/>
                    <a:lstStyle/>
                    <a:p>
                      <a:pPr>
                        <a:lnSpc>
                          <a:spcPct val="100000"/>
                        </a:lnSpc>
                      </a:pPr>
                      <a:endParaRPr sz="1100">
                        <a:latin typeface="Times New Roman"/>
                        <a:cs typeface="Times New Roman"/>
                      </a:endParaRPr>
                    </a:p>
                  </a:txBody>
                  <a:tcPr marL="0" marR="0" marT="0" marB="0">
                    <a:lnL w="6350">
                      <a:solidFill>
                        <a:srgbClr val="BEBEBE"/>
                      </a:solidFill>
                      <a:prstDash val="sysDash"/>
                    </a:lnL>
                    <a:lnR w="6350">
                      <a:solidFill>
                        <a:srgbClr val="BEBEBE"/>
                      </a:solidFill>
                      <a:prstDash val="sysDash"/>
                    </a:lnR>
                    <a:lnT w="6350">
                      <a:solidFill>
                        <a:srgbClr val="DEDEDE"/>
                      </a:solidFill>
                      <a:prstDash val="solid"/>
                    </a:lnT>
                  </a:tcPr>
                </a:tc>
                <a:tc>
                  <a:txBody>
                    <a:bodyPr/>
                    <a:lstStyle/>
                    <a:p>
                      <a:pPr>
                        <a:lnSpc>
                          <a:spcPct val="100000"/>
                        </a:lnSpc>
                      </a:pPr>
                      <a:endParaRPr sz="1100" dirty="0">
                        <a:latin typeface="Times New Roman"/>
                        <a:cs typeface="Times New Roman"/>
                      </a:endParaRPr>
                    </a:p>
                  </a:txBody>
                  <a:tcPr marL="0" marR="0" marT="0" marB="0">
                    <a:lnL w="6350">
                      <a:solidFill>
                        <a:srgbClr val="BEBEBE"/>
                      </a:solidFill>
                      <a:prstDash val="sysDash"/>
                    </a:lnL>
                    <a:lnT w="6350">
                      <a:solidFill>
                        <a:srgbClr val="DEDEDE"/>
                      </a:solidFill>
                      <a:prstDash val="solid"/>
                    </a:lnT>
                  </a:tcPr>
                </a:tc>
                <a:extLst>
                  <a:ext uri="{0D108BD9-81ED-4DB2-BD59-A6C34878D82A}">
                    <a16:rowId xmlns:a16="http://schemas.microsoft.com/office/drawing/2014/main" val="10009"/>
                  </a:ext>
                </a:extLst>
              </a:tr>
            </a:tbl>
          </a:graphicData>
        </a:graphic>
      </p:graphicFrame>
      <p:graphicFrame>
        <p:nvGraphicFramePr>
          <p:cNvPr id="154" name="object 33">
            <a:extLst>
              <a:ext uri="{FF2B5EF4-FFF2-40B4-BE49-F238E27FC236}">
                <a16:creationId xmlns:a16="http://schemas.microsoft.com/office/drawing/2014/main" id="{19B100B3-CA79-406A-8930-3F0074849939}"/>
              </a:ext>
            </a:extLst>
          </p:cNvPr>
          <p:cNvGraphicFramePr>
            <a:graphicFrameLocks noGrp="1"/>
          </p:cNvGraphicFramePr>
          <p:nvPr>
            <p:extLst/>
          </p:nvPr>
        </p:nvGraphicFramePr>
        <p:xfrm>
          <a:off x="6337576" y="2602219"/>
          <a:ext cx="5452745" cy="4264023"/>
        </p:xfrm>
        <a:graphic>
          <a:graphicData uri="http://schemas.openxmlformats.org/drawingml/2006/table">
            <a:tbl>
              <a:tblPr firstRow="1" bandRow="1">
                <a:tableStyleId>{2D5ABB26-0587-4C30-8999-92F81FD0307C}</a:tableStyleId>
              </a:tblPr>
              <a:tblGrid>
                <a:gridCol w="1122680">
                  <a:extLst>
                    <a:ext uri="{9D8B030D-6E8A-4147-A177-3AD203B41FA5}">
                      <a16:colId xmlns:a16="http://schemas.microsoft.com/office/drawing/2014/main" val="20000"/>
                    </a:ext>
                  </a:extLst>
                </a:gridCol>
                <a:gridCol w="4330065">
                  <a:extLst>
                    <a:ext uri="{9D8B030D-6E8A-4147-A177-3AD203B41FA5}">
                      <a16:colId xmlns:a16="http://schemas.microsoft.com/office/drawing/2014/main" val="20001"/>
                    </a:ext>
                  </a:extLst>
                </a:gridCol>
              </a:tblGrid>
              <a:tr h="323851">
                <a:tc>
                  <a:txBody>
                    <a:bodyPr/>
                    <a:lstStyle/>
                    <a:p>
                      <a:pPr marL="3175" algn="ctr">
                        <a:lnSpc>
                          <a:spcPct val="100000"/>
                        </a:lnSpc>
                        <a:spcBef>
                          <a:spcPts val="385"/>
                        </a:spcBef>
                      </a:pPr>
                      <a:r>
                        <a:rPr sz="1400" b="1" spc="-15" dirty="0">
                          <a:solidFill>
                            <a:srgbClr val="FFFFFF"/>
                          </a:solidFill>
                          <a:latin typeface="微软雅黑"/>
                          <a:cs typeface="微软雅黑"/>
                        </a:rPr>
                        <a:t>储能技术</a:t>
                      </a:r>
                      <a:endParaRPr sz="1400" dirty="0">
                        <a:latin typeface="微软雅黑"/>
                        <a:cs typeface="微软雅黑"/>
                      </a:endParaRPr>
                    </a:p>
                  </a:txBody>
                  <a:tcPr marL="0" marR="0" marT="488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D9ED2"/>
                    </a:solidFill>
                  </a:tcPr>
                </a:tc>
                <a:tc>
                  <a:txBody>
                    <a:bodyPr/>
                    <a:lstStyle/>
                    <a:p>
                      <a:pPr marL="2540" algn="ctr">
                        <a:lnSpc>
                          <a:spcPct val="100000"/>
                        </a:lnSpc>
                        <a:spcBef>
                          <a:spcPts val="385"/>
                        </a:spcBef>
                      </a:pPr>
                      <a:r>
                        <a:rPr sz="1400" b="1" spc="-10" dirty="0">
                          <a:solidFill>
                            <a:srgbClr val="FFFFFF"/>
                          </a:solidFill>
                          <a:latin typeface="微软雅黑"/>
                          <a:cs typeface="微软雅黑"/>
                        </a:rPr>
                        <a:t>中国研发和应用进展</a:t>
                      </a:r>
                      <a:endParaRPr sz="1400" dirty="0">
                        <a:latin typeface="微软雅黑"/>
                        <a:cs typeface="微软雅黑"/>
                      </a:endParaRPr>
                    </a:p>
                  </a:txBody>
                  <a:tcPr marL="0" marR="0" marT="488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D9ED2"/>
                    </a:solidFill>
                  </a:tcPr>
                </a:tc>
                <a:extLst>
                  <a:ext uri="{0D108BD9-81ED-4DB2-BD59-A6C34878D82A}">
                    <a16:rowId xmlns:a16="http://schemas.microsoft.com/office/drawing/2014/main" val="10000"/>
                  </a:ext>
                </a:extLst>
              </a:tr>
              <a:tr h="392007">
                <a:tc>
                  <a:txBody>
                    <a:bodyPr/>
                    <a:lstStyle/>
                    <a:p>
                      <a:pPr marL="3175" algn="ctr">
                        <a:lnSpc>
                          <a:spcPct val="100000"/>
                        </a:lnSpc>
                        <a:spcBef>
                          <a:spcPts val="490"/>
                        </a:spcBef>
                      </a:pPr>
                      <a:r>
                        <a:rPr sz="1200" spc="-15" dirty="0">
                          <a:solidFill>
                            <a:srgbClr val="585858"/>
                          </a:solidFill>
                          <a:latin typeface="微软雅黑"/>
                          <a:cs typeface="微软雅黑"/>
                        </a:rPr>
                        <a:t>抽水储能</a:t>
                      </a:r>
                      <a:endParaRPr sz="1200" dirty="0">
                        <a:latin typeface="微软雅黑"/>
                        <a:cs typeface="微软雅黑"/>
                      </a:endParaRPr>
                    </a:p>
                  </a:txBody>
                  <a:tcPr marL="0" marR="0" marT="62231"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marL="92075" marR="83820">
                        <a:lnSpc>
                          <a:spcPts val="1000"/>
                        </a:lnSpc>
                        <a:spcBef>
                          <a:spcPts val="420"/>
                        </a:spcBef>
                      </a:pPr>
                      <a:r>
                        <a:rPr sz="900" spc="-5" dirty="0">
                          <a:solidFill>
                            <a:srgbClr val="585858"/>
                          </a:solidFill>
                          <a:latin typeface="微软雅黑"/>
                          <a:cs typeface="微软雅黑"/>
                        </a:rPr>
                        <a:t>超高水头、超大容量抽水蓄能实现了跨越式发展，定速抽蓄世界领先，变</a:t>
                      </a:r>
                      <a:r>
                        <a:rPr sz="900" spc="-15" dirty="0">
                          <a:solidFill>
                            <a:srgbClr val="585858"/>
                          </a:solidFill>
                          <a:latin typeface="微软雅黑"/>
                          <a:cs typeface="微软雅黑"/>
                        </a:rPr>
                        <a:t>速抽蓄与国外有较大差距。</a:t>
                      </a:r>
                      <a:endParaRPr sz="900" dirty="0">
                        <a:latin typeface="微软雅黑"/>
                        <a:cs typeface="微软雅黑"/>
                      </a:endParaRPr>
                    </a:p>
                  </a:txBody>
                  <a:tcPr marL="0" marR="0" marT="533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392007">
                <a:tc>
                  <a:txBody>
                    <a:bodyPr/>
                    <a:lstStyle/>
                    <a:p>
                      <a:pPr marL="3175" algn="ctr">
                        <a:lnSpc>
                          <a:spcPct val="100000"/>
                        </a:lnSpc>
                        <a:spcBef>
                          <a:spcPts val="490"/>
                        </a:spcBef>
                      </a:pPr>
                      <a:r>
                        <a:rPr sz="1200" spc="-15" dirty="0">
                          <a:solidFill>
                            <a:srgbClr val="585858"/>
                          </a:solidFill>
                          <a:latin typeface="微软雅黑"/>
                          <a:cs typeface="微软雅黑"/>
                        </a:rPr>
                        <a:t>压缩空气</a:t>
                      </a:r>
                      <a:endParaRPr sz="1200" dirty="0">
                        <a:latin typeface="微软雅黑"/>
                        <a:cs typeface="微软雅黑"/>
                      </a:endParaRPr>
                    </a:p>
                  </a:txBody>
                  <a:tcPr marL="0" marR="0" marT="6223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CF8"/>
                    </a:solidFill>
                  </a:tcPr>
                </a:tc>
                <a:tc>
                  <a:txBody>
                    <a:bodyPr/>
                    <a:lstStyle/>
                    <a:p>
                      <a:pPr marL="92075" marR="81915">
                        <a:lnSpc>
                          <a:spcPts val="1000"/>
                        </a:lnSpc>
                        <a:spcBef>
                          <a:spcPts val="420"/>
                        </a:spcBef>
                      </a:pPr>
                      <a:r>
                        <a:rPr sz="900" spc="-10" dirty="0">
                          <a:solidFill>
                            <a:srgbClr val="585858"/>
                          </a:solidFill>
                          <a:latin typeface="微软雅黑"/>
                          <a:cs typeface="微软雅黑"/>
                        </a:rPr>
                        <a:t>10-100MW</a:t>
                      </a:r>
                      <a:r>
                        <a:rPr sz="900" dirty="0">
                          <a:solidFill>
                            <a:srgbClr val="585858"/>
                          </a:solidFill>
                          <a:latin typeface="微软雅黑"/>
                          <a:cs typeface="微软雅黑"/>
                        </a:rPr>
                        <a:t>储能系统取得里程碑式进展，张家口首套</a:t>
                      </a:r>
                      <a:r>
                        <a:rPr sz="900" spc="-10" dirty="0">
                          <a:solidFill>
                            <a:srgbClr val="585858"/>
                          </a:solidFill>
                          <a:latin typeface="微软雅黑"/>
                          <a:cs typeface="微软雅黑"/>
                        </a:rPr>
                        <a:t>100MW压缩空气储</a:t>
                      </a:r>
                      <a:r>
                        <a:rPr sz="900" spc="-15" dirty="0">
                          <a:solidFill>
                            <a:srgbClr val="585858"/>
                          </a:solidFill>
                          <a:latin typeface="微软雅黑"/>
                          <a:cs typeface="微软雅黑"/>
                        </a:rPr>
                        <a:t>能项目达到世界引领水平。</a:t>
                      </a:r>
                      <a:endParaRPr sz="900" dirty="0">
                        <a:latin typeface="微软雅黑"/>
                        <a:cs typeface="微软雅黑"/>
                      </a:endParaRPr>
                    </a:p>
                  </a:txBody>
                  <a:tcPr marL="0" marR="0" marT="533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CF8"/>
                    </a:solidFill>
                  </a:tcPr>
                </a:tc>
                <a:extLst>
                  <a:ext uri="{0D108BD9-81ED-4DB2-BD59-A6C34878D82A}">
                    <a16:rowId xmlns:a16="http://schemas.microsoft.com/office/drawing/2014/main" val="10002"/>
                  </a:ext>
                </a:extLst>
              </a:tr>
              <a:tr h="400473">
                <a:tc>
                  <a:txBody>
                    <a:bodyPr/>
                    <a:lstStyle/>
                    <a:p>
                      <a:pPr marL="3175" algn="ctr">
                        <a:lnSpc>
                          <a:spcPct val="100000"/>
                        </a:lnSpc>
                        <a:spcBef>
                          <a:spcPts val="490"/>
                        </a:spcBef>
                      </a:pPr>
                      <a:r>
                        <a:rPr sz="1200" spc="-15" dirty="0">
                          <a:solidFill>
                            <a:srgbClr val="585858"/>
                          </a:solidFill>
                          <a:latin typeface="微软雅黑"/>
                          <a:cs typeface="微软雅黑"/>
                        </a:rPr>
                        <a:t>储热储冷</a:t>
                      </a:r>
                      <a:endParaRPr sz="1200" dirty="0">
                        <a:latin typeface="微软雅黑"/>
                        <a:cs typeface="微软雅黑"/>
                      </a:endParaRPr>
                    </a:p>
                  </a:txBody>
                  <a:tcPr marL="0" marR="0" marT="6223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92075">
                        <a:lnSpc>
                          <a:spcPts val="1100"/>
                        </a:lnSpc>
                        <a:spcBef>
                          <a:spcPts val="220"/>
                        </a:spcBef>
                      </a:pPr>
                      <a:r>
                        <a:rPr sz="900" spc="-5" dirty="0">
                          <a:solidFill>
                            <a:srgbClr val="585858"/>
                          </a:solidFill>
                          <a:latin typeface="微软雅黑"/>
                          <a:cs typeface="微软雅黑"/>
                        </a:rPr>
                        <a:t>高温熔盐储热、大容量跨季节储热和储冷、热泵储热、卡诺电池以及电化</a:t>
                      </a:r>
                      <a:endParaRPr sz="900" dirty="0">
                        <a:latin typeface="微软雅黑"/>
                        <a:cs typeface="微软雅黑"/>
                      </a:endParaRPr>
                    </a:p>
                    <a:p>
                      <a:pPr marL="92075">
                        <a:lnSpc>
                          <a:spcPts val="1100"/>
                        </a:lnSpc>
                      </a:pPr>
                      <a:r>
                        <a:rPr sz="900" spc="-15" dirty="0">
                          <a:solidFill>
                            <a:srgbClr val="585858"/>
                          </a:solidFill>
                          <a:latin typeface="微软雅黑"/>
                          <a:cs typeface="微软雅黑"/>
                        </a:rPr>
                        <a:t>学储热是当前储热研究的热点。</a:t>
                      </a:r>
                      <a:endParaRPr sz="900" dirty="0">
                        <a:latin typeface="微软雅黑"/>
                        <a:cs typeface="微软雅黑"/>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3"/>
                  </a:ext>
                </a:extLst>
              </a:tr>
              <a:tr h="400473">
                <a:tc>
                  <a:txBody>
                    <a:bodyPr/>
                    <a:lstStyle/>
                    <a:p>
                      <a:pPr marL="3175" algn="ctr">
                        <a:lnSpc>
                          <a:spcPct val="100000"/>
                        </a:lnSpc>
                        <a:spcBef>
                          <a:spcPts val="490"/>
                        </a:spcBef>
                      </a:pPr>
                      <a:r>
                        <a:rPr sz="1200" spc="-15" dirty="0">
                          <a:solidFill>
                            <a:srgbClr val="585858"/>
                          </a:solidFill>
                          <a:latin typeface="微软雅黑"/>
                          <a:cs typeface="微软雅黑"/>
                        </a:rPr>
                        <a:t>飞轮储能</a:t>
                      </a:r>
                      <a:endParaRPr sz="1200" dirty="0">
                        <a:latin typeface="微软雅黑"/>
                        <a:cs typeface="微软雅黑"/>
                      </a:endParaRPr>
                    </a:p>
                  </a:txBody>
                  <a:tcPr marL="0" marR="0" marT="6223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CF8"/>
                    </a:solidFill>
                  </a:tcPr>
                </a:tc>
                <a:tc>
                  <a:txBody>
                    <a:bodyPr/>
                    <a:lstStyle/>
                    <a:p>
                      <a:pPr marL="92075">
                        <a:lnSpc>
                          <a:spcPts val="1100"/>
                        </a:lnSpc>
                        <a:spcBef>
                          <a:spcPts val="220"/>
                        </a:spcBef>
                      </a:pPr>
                      <a:r>
                        <a:rPr sz="900" spc="-5" dirty="0">
                          <a:solidFill>
                            <a:srgbClr val="585858"/>
                          </a:solidFill>
                          <a:latin typeface="微软雅黑"/>
                          <a:cs typeface="微软雅黑"/>
                        </a:rPr>
                        <a:t>大容器功率型飞轮储能取得阶段性进展，缩小了与国际先进水平的差距，</a:t>
                      </a:r>
                      <a:endParaRPr sz="900" dirty="0">
                        <a:latin typeface="微软雅黑"/>
                        <a:cs typeface="微软雅黑"/>
                      </a:endParaRPr>
                    </a:p>
                    <a:p>
                      <a:pPr marL="92075">
                        <a:lnSpc>
                          <a:spcPts val="1100"/>
                        </a:lnSpc>
                      </a:pPr>
                      <a:r>
                        <a:rPr sz="900" spc="-15" dirty="0">
                          <a:solidFill>
                            <a:srgbClr val="585858"/>
                          </a:solidFill>
                          <a:latin typeface="微软雅黑"/>
                          <a:cs typeface="微软雅黑"/>
                        </a:rPr>
                        <a:t>为</a:t>
                      </a:r>
                      <a:r>
                        <a:rPr sz="900" spc="-20" dirty="0">
                          <a:solidFill>
                            <a:srgbClr val="585858"/>
                          </a:solidFill>
                          <a:latin typeface="微软雅黑"/>
                          <a:cs typeface="微软雅黑"/>
                        </a:rPr>
                        <a:t>10MW以上项目应用奠定基础。</a:t>
                      </a:r>
                      <a:endParaRPr sz="900" dirty="0">
                        <a:latin typeface="微软雅黑"/>
                        <a:cs typeface="微软雅黑"/>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CF8"/>
                    </a:solidFill>
                  </a:tcPr>
                </a:tc>
                <a:extLst>
                  <a:ext uri="{0D108BD9-81ED-4DB2-BD59-A6C34878D82A}">
                    <a16:rowId xmlns:a16="http://schemas.microsoft.com/office/drawing/2014/main" val="10004"/>
                  </a:ext>
                </a:extLst>
              </a:tr>
              <a:tr h="392641">
                <a:tc>
                  <a:txBody>
                    <a:bodyPr/>
                    <a:lstStyle/>
                    <a:p>
                      <a:pPr marL="3175" algn="ctr">
                        <a:lnSpc>
                          <a:spcPct val="100000"/>
                        </a:lnSpc>
                        <a:spcBef>
                          <a:spcPts val="490"/>
                        </a:spcBef>
                      </a:pPr>
                      <a:r>
                        <a:rPr sz="1200" spc="-15" dirty="0">
                          <a:solidFill>
                            <a:srgbClr val="585858"/>
                          </a:solidFill>
                          <a:latin typeface="微软雅黑"/>
                          <a:cs typeface="微软雅黑"/>
                        </a:rPr>
                        <a:t>铅蓄电池</a:t>
                      </a:r>
                      <a:endParaRPr sz="1200" dirty="0">
                        <a:latin typeface="微软雅黑"/>
                        <a:cs typeface="微软雅黑"/>
                      </a:endParaRPr>
                    </a:p>
                  </a:txBody>
                  <a:tcPr marL="0" marR="0" marT="6223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92075" marR="80645">
                        <a:lnSpc>
                          <a:spcPts val="1000"/>
                        </a:lnSpc>
                        <a:spcBef>
                          <a:spcPts val="425"/>
                        </a:spcBef>
                      </a:pPr>
                      <a:r>
                        <a:rPr sz="900" spc="-5" dirty="0">
                          <a:solidFill>
                            <a:srgbClr val="585858"/>
                          </a:solidFill>
                          <a:latin typeface="微软雅黑"/>
                          <a:cs typeface="微软雅黑"/>
                        </a:rPr>
                        <a:t>技术研发主要集中在铅炭电池，通过在负极添加高活性的碳材料，抑制负</a:t>
                      </a:r>
                      <a:r>
                        <a:rPr sz="900" spc="-15" dirty="0">
                          <a:solidFill>
                            <a:srgbClr val="585858"/>
                          </a:solidFill>
                          <a:latin typeface="微软雅黑"/>
                          <a:cs typeface="微软雅黑"/>
                        </a:rPr>
                        <a:t>极硫酸盐化引起的容量快速衰减。</a:t>
                      </a:r>
                      <a:endParaRPr sz="900" dirty="0">
                        <a:latin typeface="微软雅黑"/>
                        <a:cs typeface="微软雅黑"/>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392007">
                <a:tc>
                  <a:txBody>
                    <a:bodyPr/>
                    <a:lstStyle/>
                    <a:p>
                      <a:pPr marL="3175" algn="ctr">
                        <a:lnSpc>
                          <a:spcPct val="100000"/>
                        </a:lnSpc>
                        <a:spcBef>
                          <a:spcPts val="495"/>
                        </a:spcBef>
                      </a:pPr>
                      <a:r>
                        <a:rPr sz="1200" spc="-10" dirty="0">
                          <a:solidFill>
                            <a:srgbClr val="585858"/>
                          </a:solidFill>
                          <a:latin typeface="微软雅黑"/>
                          <a:cs typeface="微软雅黑"/>
                        </a:rPr>
                        <a:t>锂离子电池</a:t>
                      </a:r>
                      <a:endParaRPr sz="1200" dirty="0">
                        <a:latin typeface="微软雅黑"/>
                        <a:cs typeface="微软雅黑"/>
                      </a:endParaRPr>
                    </a:p>
                  </a:txBody>
                  <a:tcPr marL="0" marR="0" marT="628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CF8"/>
                    </a:solidFill>
                  </a:tcPr>
                </a:tc>
                <a:tc>
                  <a:txBody>
                    <a:bodyPr/>
                    <a:lstStyle/>
                    <a:p>
                      <a:pPr marL="92075" marR="80645">
                        <a:lnSpc>
                          <a:spcPts val="1000"/>
                        </a:lnSpc>
                        <a:spcBef>
                          <a:spcPts val="420"/>
                        </a:spcBef>
                      </a:pPr>
                      <a:r>
                        <a:rPr sz="900" spc="-5" dirty="0">
                          <a:solidFill>
                            <a:srgbClr val="585858"/>
                          </a:solidFill>
                          <a:latin typeface="微软雅黑"/>
                          <a:cs typeface="微软雅黑"/>
                        </a:rPr>
                        <a:t>正负极材料、快充技术、固态电池等取得重要突破，锂补偿技术、无模组</a:t>
                      </a:r>
                      <a:r>
                        <a:rPr sz="900" spc="-15" dirty="0">
                          <a:solidFill>
                            <a:srgbClr val="585858"/>
                          </a:solidFill>
                          <a:latin typeface="微软雅黑"/>
                          <a:cs typeface="微软雅黑"/>
                        </a:rPr>
                        <a:t>技术和刀片电池是技术进展亮点。</a:t>
                      </a:r>
                      <a:endParaRPr sz="900" dirty="0">
                        <a:latin typeface="微软雅黑"/>
                        <a:cs typeface="微软雅黑"/>
                      </a:endParaRPr>
                    </a:p>
                  </a:txBody>
                  <a:tcPr marL="0" marR="0" marT="533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CF8"/>
                    </a:solidFill>
                  </a:tcPr>
                </a:tc>
                <a:extLst>
                  <a:ext uri="{0D108BD9-81ED-4DB2-BD59-A6C34878D82A}">
                    <a16:rowId xmlns:a16="http://schemas.microsoft.com/office/drawing/2014/main" val="10006"/>
                  </a:ext>
                </a:extLst>
              </a:tr>
              <a:tr h="392641">
                <a:tc>
                  <a:txBody>
                    <a:bodyPr/>
                    <a:lstStyle/>
                    <a:p>
                      <a:pPr marL="3175" algn="ctr">
                        <a:lnSpc>
                          <a:spcPct val="100000"/>
                        </a:lnSpc>
                        <a:spcBef>
                          <a:spcPts val="495"/>
                        </a:spcBef>
                      </a:pPr>
                      <a:r>
                        <a:rPr sz="1200" spc="-15" dirty="0">
                          <a:solidFill>
                            <a:srgbClr val="585858"/>
                          </a:solidFill>
                          <a:latin typeface="微软雅黑"/>
                          <a:cs typeface="微软雅黑"/>
                        </a:rPr>
                        <a:t>液流电池</a:t>
                      </a:r>
                      <a:endParaRPr sz="1200" dirty="0">
                        <a:latin typeface="微软雅黑"/>
                        <a:cs typeface="微软雅黑"/>
                      </a:endParaRPr>
                    </a:p>
                  </a:txBody>
                  <a:tcPr marL="0" marR="0" marT="628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92075" marR="83820">
                        <a:lnSpc>
                          <a:spcPts val="1000"/>
                        </a:lnSpc>
                        <a:spcBef>
                          <a:spcPts val="425"/>
                        </a:spcBef>
                      </a:pPr>
                      <a:r>
                        <a:rPr sz="900" spc="-5" dirty="0">
                          <a:solidFill>
                            <a:srgbClr val="585858"/>
                          </a:solidFill>
                          <a:latin typeface="微软雅黑"/>
                          <a:cs typeface="微软雅黑"/>
                        </a:rPr>
                        <a:t>全钒液流电池是主流技术，解决规模化、成本、效率等问题是研究热点，</a:t>
                      </a:r>
                      <a:r>
                        <a:rPr sz="900" spc="-15" dirty="0">
                          <a:solidFill>
                            <a:srgbClr val="585858"/>
                          </a:solidFill>
                          <a:latin typeface="微软雅黑"/>
                          <a:cs typeface="微软雅黑"/>
                        </a:rPr>
                        <a:t>锌溴、铁铬液流电池正在探索。</a:t>
                      </a:r>
                      <a:endParaRPr sz="900" dirty="0">
                        <a:latin typeface="微软雅黑"/>
                        <a:cs typeface="微软雅黑"/>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7"/>
                  </a:ext>
                </a:extLst>
              </a:tr>
              <a:tr h="392641">
                <a:tc>
                  <a:txBody>
                    <a:bodyPr/>
                    <a:lstStyle/>
                    <a:p>
                      <a:pPr marL="3175" algn="ctr">
                        <a:lnSpc>
                          <a:spcPct val="100000"/>
                        </a:lnSpc>
                        <a:spcBef>
                          <a:spcPts val="495"/>
                        </a:spcBef>
                      </a:pPr>
                      <a:r>
                        <a:rPr sz="1200" spc="-10" dirty="0">
                          <a:solidFill>
                            <a:srgbClr val="585858"/>
                          </a:solidFill>
                          <a:latin typeface="微软雅黑"/>
                          <a:cs typeface="微软雅黑"/>
                        </a:rPr>
                        <a:t>钠离子电池</a:t>
                      </a:r>
                      <a:endParaRPr sz="1200" dirty="0">
                        <a:latin typeface="微软雅黑"/>
                        <a:cs typeface="微软雅黑"/>
                      </a:endParaRPr>
                    </a:p>
                  </a:txBody>
                  <a:tcPr marL="0" marR="0" marT="628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CF8"/>
                    </a:solidFill>
                  </a:tcPr>
                </a:tc>
                <a:tc>
                  <a:txBody>
                    <a:bodyPr/>
                    <a:lstStyle/>
                    <a:p>
                      <a:pPr marL="92075" marR="85090">
                        <a:lnSpc>
                          <a:spcPts val="1000"/>
                        </a:lnSpc>
                        <a:spcBef>
                          <a:spcPts val="425"/>
                        </a:spcBef>
                      </a:pPr>
                      <a:r>
                        <a:rPr sz="900" spc="-5" dirty="0">
                          <a:solidFill>
                            <a:srgbClr val="585858"/>
                          </a:solidFill>
                          <a:latin typeface="微软雅黑"/>
                          <a:cs typeface="微软雅黑"/>
                        </a:rPr>
                        <a:t>最接近锂离子电池的电池技术，基础研究、技术水平和集成示范均取得重</a:t>
                      </a:r>
                      <a:r>
                        <a:rPr sz="900" spc="-15" dirty="0">
                          <a:solidFill>
                            <a:srgbClr val="585858"/>
                          </a:solidFill>
                          <a:latin typeface="微软雅黑"/>
                          <a:cs typeface="微软雅黑"/>
                        </a:rPr>
                        <a:t>要进展，已处于国际领先水平。</a:t>
                      </a:r>
                      <a:endParaRPr sz="900" dirty="0">
                        <a:latin typeface="微软雅黑"/>
                        <a:cs typeface="微软雅黑"/>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CF8"/>
                    </a:solidFill>
                  </a:tcPr>
                </a:tc>
                <a:extLst>
                  <a:ext uri="{0D108BD9-81ED-4DB2-BD59-A6C34878D82A}">
                    <a16:rowId xmlns:a16="http://schemas.microsoft.com/office/drawing/2014/main" val="10008"/>
                  </a:ext>
                </a:extLst>
              </a:tr>
              <a:tr h="392641">
                <a:tc>
                  <a:txBody>
                    <a:bodyPr/>
                    <a:lstStyle/>
                    <a:p>
                      <a:pPr marL="3175" algn="ctr">
                        <a:lnSpc>
                          <a:spcPct val="100000"/>
                        </a:lnSpc>
                        <a:spcBef>
                          <a:spcPts val="495"/>
                        </a:spcBef>
                      </a:pPr>
                      <a:r>
                        <a:rPr sz="1200" spc="-10" dirty="0">
                          <a:solidFill>
                            <a:srgbClr val="585858"/>
                          </a:solidFill>
                          <a:latin typeface="微软雅黑"/>
                          <a:cs typeface="微软雅黑"/>
                        </a:rPr>
                        <a:t>超级电容器</a:t>
                      </a:r>
                      <a:endParaRPr sz="1200" dirty="0">
                        <a:latin typeface="微软雅黑"/>
                        <a:cs typeface="微软雅黑"/>
                      </a:endParaRPr>
                    </a:p>
                  </a:txBody>
                  <a:tcPr marL="0" marR="0" marT="628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92075" marR="76200">
                        <a:lnSpc>
                          <a:spcPts val="1000"/>
                        </a:lnSpc>
                        <a:spcBef>
                          <a:spcPts val="425"/>
                        </a:spcBef>
                      </a:pPr>
                      <a:r>
                        <a:rPr sz="900" spc="-5" dirty="0">
                          <a:solidFill>
                            <a:srgbClr val="585858"/>
                          </a:solidFill>
                          <a:latin typeface="微软雅黑"/>
                          <a:cs typeface="微软雅黑"/>
                        </a:rPr>
                        <a:t>在关键材料、单体技术、成组管控、系统集成与应用和使役性能进行全链</a:t>
                      </a:r>
                      <a:r>
                        <a:rPr sz="900" spc="-15" dirty="0">
                          <a:solidFill>
                            <a:srgbClr val="585858"/>
                          </a:solidFill>
                          <a:latin typeface="微软雅黑"/>
                          <a:cs typeface="微软雅黑"/>
                        </a:rPr>
                        <a:t>条技术攻关，并实现规模示范。</a:t>
                      </a:r>
                      <a:endParaRPr sz="900" dirty="0">
                        <a:latin typeface="微软雅黑"/>
                        <a:cs typeface="微软雅黑"/>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9"/>
                  </a:ext>
                </a:extLst>
              </a:tr>
              <a:tr h="392641">
                <a:tc>
                  <a:txBody>
                    <a:bodyPr/>
                    <a:lstStyle/>
                    <a:p>
                      <a:pPr marL="3175" algn="ctr" defTabSz="685783" rtl="0" eaLnBrk="1" latinLnBrk="0" hangingPunct="1">
                        <a:lnSpc>
                          <a:spcPct val="100000"/>
                        </a:lnSpc>
                        <a:spcBef>
                          <a:spcPts val="495"/>
                        </a:spcBef>
                      </a:pPr>
                      <a:r>
                        <a:rPr lang="zh-CN" altLang="en-US" sz="1200" kern="1200" spc="-10" dirty="0">
                          <a:solidFill>
                            <a:srgbClr val="585858"/>
                          </a:solidFill>
                          <a:latin typeface="微软雅黑" panose="020B0503020204020204" pitchFamily="34" charset="-122"/>
                          <a:ea typeface="微软雅黑" panose="020B0503020204020204" pitchFamily="34" charset="-122"/>
                          <a:cs typeface="微软雅黑"/>
                        </a:rPr>
                        <a:t>前沿电池</a:t>
                      </a:r>
                      <a:r>
                        <a:rPr sz="1200" kern="1200" spc="-10" dirty="0" err="1">
                          <a:solidFill>
                            <a:srgbClr val="585858"/>
                          </a:solidFill>
                          <a:latin typeface="微软雅黑" panose="020B0503020204020204" pitchFamily="34" charset="-122"/>
                          <a:ea typeface="微软雅黑" panose="020B0503020204020204" pitchFamily="34" charset="-122"/>
                          <a:cs typeface="微软雅黑"/>
                        </a:rPr>
                        <a:t>储能</a:t>
                      </a:r>
                      <a:endParaRPr sz="1200" kern="1200" spc="-10" dirty="0">
                        <a:solidFill>
                          <a:srgbClr val="585858"/>
                        </a:solidFill>
                        <a:latin typeface="微软雅黑" panose="020B0503020204020204" pitchFamily="34" charset="-122"/>
                        <a:ea typeface="微软雅黑" panose="020B0503020204020204" pitchFamily="34" charset="-122"/>
                        <a:cs typeface="微软雅黑"/>
                      </a:endParaRPr>
                    </a:p>
                  </a:txBody>
                  <a:tcPr marL="0" marR="0" marT="62865" marB="0">
                    <a:lnL w="12700">
                      <a:solidFill>
                        <a:srgbClr val="FFFFFF"/>
                      </a:solidFill>
                      <a:prstDash val="solid"/>
                    </a:lnL>
                    <a:lnR w="12700">
                      <a:solidFill>
                        <a:srgbClr val="FFFFFF"/>
                      </a:solidFill>
                      <a:prstDash val="solid"/>
                    </a:lnR>
                    <a:lnT w="12700">
                      <a:solidFill>
                        <a:srgbClr val="FFFFFF"/>
                      </a:solidFill>
                      <a:prstDash val="solid"/>
                    </a:lnT>
                    <a:lnB w="12700">
                      <a:noFill/>
                      <a:prstDash val="solid"/>
                    </a:lnB>
                    <a:solidFill>
                      <a:srgbClr val="CFECF8"/>
                    </a:solidFill>
                  </a:tcPr>
                </a:tc>
                <a:tc>
                  <a:txBody>
                    <a:bodyPr/>
                    <a:lstStyle/>
                    <a:p>
                      <a:pPr marL="92075" marR="83820">
                        <a:lnSpc>
                          <a:spcPts val="1000"/>
                        </a:lnSpc>
                        <a:spcBef>
                          <a:spcPts val="425"/>
                        </a:spcBef>
                      </a:pPr>
                      <a:r>
                        <a:rPr sz="900" spc="-5" dirty="0">
                          <a:solidFill>
                            <a:srgbClr val="585858"/>
                          </a:solidFill>
                          <a:latin typeface="微软雅黑"/>
                          <a:cs typeface="微软雅黑"/>
                        </a:rPr>
                        <a:t>研究重点是液态金属电池、多价金属离子电池和水系电池的材料研究，相</a:t>
                      </a:r>
                      <a:r>
                        <a:rPr sz="900" spc="-15" dirty="0">
                          <a:solidFill>
                            <a:srgbClr val="585858"/>
                          </a:solidFill>
                          <a:latin typeface="微软雅黑"/>
                          <a:cs typeface="微软雅黑"/>
                        </a:rPr>
                        <a:t>关单体、模组等正在深入研究。</a:t>
                      </a:r>
                      <a:endParaRPr sz="900" dirty="0">
                        <a:latin typeface="微软雅黑"/>
                        <a:cs typeface="微软雅黑"/>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noFill/>
                      <a:prstDash val="solid"/>
                    </a:lnB>
                    <a:solidFill>
                      <a:srgbClr val="CFECF8"/>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51777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H_Other_8"/>
          <p:cNvPicPr>
            <a:picLocks/>
          </p:cNvPicPr>
          <p:nvPr>
            <p:custDataLst>
              <p:tags r:id="rId1"/>
            </p:custDataLst>
          </p:nvPr>
        </p:nvPicPr>
        <p:blipFill>
          <a:blip r:embed="rId5" cstate="print">
            <a:extLst>
              <a:ext uri="{28A0092B-C50C-407E-A947-70E740481C1C}">
                <a14:useLocalDpi xmlns:a14="http://schemas.microsoft.com/office/drawing/2010/main" val="0"/>
              </a:ext>
            </a:extLst>
          </a:blip>
          <a:srcRect l="50887"/>
          <a:stretch>
            <a:fillRect/>
          </a:stretch>
        </p:blipFill>
        <p:spPr bwMode="auto">
          <a:xfrm rot="5400000" flipH="1">
            <a:off x="6024000" y="-3004201"/>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H_Other_8"/>
          <p:cNvPicPr>
            <a:picLocks/>
          </p:cNvPicPr>
          <p:nvPr>
            <p:custDataLst>
              <p:tags r:id="rId2"/>
            </p:custDataLst>
          </p:nvPr>
        </p:nvPicPr>
        <p:blipFill>
          <a:blip r:embed="rId5" cstate="print">
            <a:extLst>
              <a:ext uri="{28A0092B-C50C-407E-A947-70E740481C1C}">
                <a14:useLocalDpi xmlns:a14="http://schemas.microsoft.com/office/drawing/2010/main" val="0"/>
              </a:ext>
            </a:extLst>
          </a:blip>
          <a:srcRect l="50887"/>
          <a:stretch>
            <a:fillRect/>
          </a:stretch>
        </p:blipFill>
        <p:spPr bwMode="auto">
          <a:xfrm rot="16200000" flipH="1" flipV="1">
            <a:off x="6024001" y="-192549"/>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2407298"/>
            <a:ext cx="12192000" cy="24539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文本框 14"/>
          <p:cNvSpPr txBox="1"/>
          <p:nvPr/>
        </p:nvSpPr>
        <p:spPr>
          <a:xfrm>
            <a:off x="2911257" y="3132640"/>
            <a:ext cx="8256852" cy="1015663"/>
          </a:xfrm>
          <a:prstGeom prst="rect">
            <a:avLst/>
          </a:prstGeom>
          <a:noFill/>
        </p:spPr>
        <p:txBody>
          <a:bodyPr wrap="square" rtlCol="0">
            <a:spAutoFit/>
          </a:bodyPr>
          <a:lstStyle/>
          <a:p>
            <a:pPr lvl="0" algn="ctr">
              <a:defRPr/>
            </a:pPr>
            <a:r>
              <a:rPr lang="zh-CN" altLang="en-US" sz="6000" b="1" dirty="0" smtClean="0">
                <a:solidFill>
                  <a:prstClr val="white">
                    <a:lumMod val="95000"/>
                  </a:prstClr>
                </a:solidFill>
                <a:latin typeface="微软雅黑" panose="020B0503020204020204" pitchFamily="34" charset="-122"/>
                <a:ea typeface="微软雅黑" panose="020B0503020204020204" pitchFamily="34" charset="-122"/>
              </a:rPr>
              <a:t>国家</a:t>
            </a:r>
            <a:r>
              <a:rPr lang="zh-CN" altLang="en-US" sz="6000" b="1" dirty="0">
                <a:solidFill>
                  <a:prstClr val="white">
                    <a:lumMod val="95000"/>
                  </a:prstClr>
                </a:solidFill>
                <a:latin typeface="微软雅黑" panose="020B0503020204020204" pitchFamily="34" charset="-122"/>
                <a:ea typeface="微软雅黑" panose="020B0503020204020204" pitchFamily="34" charset="-122"/>
              </a:rPr>
              <a:t>能源低碳转型战略</a:t>
            </a:r>
            <a:endParaRPr kumimoji="0" lang="zh-CN" altLang="en-US" sz="60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290833" y="2974939"/>
            <a:ext cx="1549400" cy="1378900"/>
            <a:chOff x="5127859" y="2518592"/>
            <a:chExt cx="1936282" cy="1723208"/>
          </a:xfrm>
        </p:grpSpPr>
        <p:sp>
          <p:nvSpPr>
            <p:cNvPr id="12" name="任意多边形 11"/>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2"/>
            </a:p>
          </p:txBody>
        </p:sp>
        <p:sp>
          <p:nvSpPr>
            <p:cNvPr id="16" name="任意多边形 15"/>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2"/>
            </a:p>
          </p:txBody>
        </p:sp>
      </p:grpSp>
      <p:sp>
        <p:nvSpPr>
          <p:cNvPr id="19" name="文本框 18"/>
          <p:cNvSpPr txBox="1"/>
          <p:nvPr/>
        </p:nvSpPr>
        <p:spPr>
          <a:xfrm>
            <a:off x="1728875" y="3181573"/>
            <a:ext cx="659155" cy="1015663"/>
          </a:xfrm>
          <a:prstGeom prst="rect">
            <a:avLst/>
          </a:prstGeom>
          <a:noFill/>
        </p:spPr>
        <p:txBody>
          <a:bodyPr wrap="none" rtlCol="0">
            <a:spAutoFit/>
          </a:bodyPr>
          <a:lstStyle/>
          <a:p>
            <a:r>
              <a:rPr lang="en-US" altLang="zh-CN" sz="6000" b="1" dirty="0" smtClean="0">
                <a:solidFill>
                  <a:prstClr val="white">
                    <a:lumMod val="95000"/>
                  </a:prstClr>
                </a:solidFill>
                <a:latin typeface="微软雅黑" panose="020B0503020204020204" pitchFamily="34" charset="-122"/>
                <a:ea typeface="微软雅黑" panose="020B0503020204020204" pitchFamily="34" charset="-122"/>
              </a:rPr>
              <a:t>1</a:t>
            </a:r>
            <a:endParaRPr lang="en-US" altLang="zh-CN" sz="6000" dirty="0">
              <a:solidFill>
                <a:srgbClr val="0070C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99432" y="5104594"/>
            <a:ext cx="3018471" cy="369332"/>
          </a:xfrm>
          <a:prstGeom prst="rect">
            <a:avLst/>
          </a:prstGeom>
          <a:noFill/>
        </p:spPr>
        <p:txBody>
          <a:bodyPr wrap="square" rtlCol="0">
            <a:spAutoFit/>
          </a:bodyPr>
          <a:lstStyle/>
          <a:p>
            <a:pPr marL="285750" indent="-285750">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全球碳中和实践情况调查</a:t>
            </a:r>
            <a:endParaRPr lang="zh-CN" altLang="en-US"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4582202" y="5104594"/>
            <a:ext cx="3027595" cy="369332"/>
          </a:xfrm>
          <a:prstGeom prst="rect">
            <a:avLst/>
          </a:prstGeom>
          <a:noFill/>
        </p:spPr>
        <p:txBody>
          <a:bodyPr wrap="square" rtlCol="0">
            <a:spAutoFit/>
          </a:bodyPr>
          <a:lstStyle/>
          <a:p>
            <a:pPr marL="285750" indent="-285750">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中国碳中和重要政策分析</a:t>
            </a:r>
            <a:endParaRPr lang="zh-CN" altLang="en-US"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8489857" y="5104594"/>
            <a:ext cx="3027595" cy="369332"/>
          </a:xfrm>
          <a:prstGeom prst="rect">
            <a:avLst/>
          </a:prstGeom>
          <a:noFill/>
        </p:spPr>
        <p:txBody>
          <a:bodyPr wrap="square" rtlCol="0">
            <a:spAutoFit/>
          </a:bodyPr>
          <a:lstStyle/>
          <a:p>
            <a:pPr marL="285750" indent="-285750">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科技进步碳减排效应测算</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41209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4">
            <a:extLst>
              <a:ext uri="{FF2B5EF4-FFF2-40B4-BE49-F238E27FC236}">
                <a16:creationId xmlns:a16="http://schemas.microsoft.com/office/drawing/2014/main" id="{43B5FFCC-82F2-473D-B6FA-09FB788C4CA0}"/>
              </a:ext>
            </a:extLst>
          </p:cNvPr>
          <p:cNvSpPr/>
          <p:nvPr/>
        </p:nvSpPr>
        <p:spPr>
          <a:xfrm>
            <a:off x="335360" y="1629691"/>
            <a:ext cx="11536725" cy="4897596"/>
          </a:xfrm>
          <a:custGeom>
            <a:avLst/>
            <a:gdLst/>
            <a:ahLst/>
            <a:cxnLst/>
            <a:rect l="l" t="t" r="r" b="b"/>
            <a:pathLst>
              <a:path w="8387080" h="4253865">
                <a:moveTo>
                  <a:pt x="8386572" y="0"/>
                </a:moveTo>
                <a:lnTo>
                  <a:pt x="0" y="0"/>
                </a:lnTo>
                <a:lnTo>
                  <a:pt x="0" y="4253484"/>
                </a:lnTo>
                <a:lnTo>
                  <a:pt x="8386572" y="4253484"/>
                </a:lnTo>
                <a:lnTo>
                  <a:pt x="8386572" y="0"/>
                </a:lnTo>
                <a:close/>
              </a:path>
            </a:pathLst>
          </a:custGeom>
          <a:solidFill>
            <a:srgbClr val="F1F1F1"/>
          </a:solidFill>
        </p:spPr>
        <p:txBody>
          <a:bodyPr wrap="square" lIns="0" tIns="0" rIns="0" bIns="0" rtlCol="0"/>
          <a:lstStyle/>
          <a:p>
            <a:endParaRPr sz="1400"/>
          </a:p>
        </p:txBody>
      </p:sp>
      <p:cxnSp>
        <p:nvCxnSpPr>
          <p:cNvPr id="3" name="直接连接符 2">
            <a:extLst>
              <a:ext uri="{FF2B5EF4-FFF2-40B4-BE49-F238E27FC236}">
                <a16:creationId xmlns:a16="http://schemas.microsoft.com/office/drawing/2014/main" id="{EC693B76-A244-4F48-B4E8-00FDCCD7FFA2}"/>
              </a:ext>
            </a:extLst>
          </p:cNvPr>
          <p:cNvCxnSpPr>
            <a:cxnSpLocks/>
          </p:cNvCxnSpPr>
          <p:nvPr/>
        </p:nvCxnSpPr>
        <p:spPr>
          <a:xfrm>
            <a:off x="929090" y="838719"/>
            <a:ext cx="112629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5AFB81B9-9057-48F9-8801-228607647474}"/>
              </a:ext>
            </a:extLst>
          </p:cNvPr>
          <p:cNvSpPr/>
          <p:nvPr/>
        </p:nvSpPr>
        <p:spPr>
          <a:xfrm>
            <a:off x="1033093" y="271455"/>
            <a:ext cx="4964821" cy="502766"/>
          </a:xfrm>
          <a:prstGeom prst="rect">
            <a:avLst/>
          </a:prstGeom>
        </p:spPr>
        <p:txBody>
          <a:bodyPr wrap="none">
            <a:spAutoFit/>
          </a:bodyPr>
          <a:lstStyle/>
          <a:p>
            <a:r>
              <a:rPr lang="zh-CN" altLang="en-US" sz="2667" b="1" dirty="0" smtClean="0">
                <a:latin typeface="微软雅黑" pitchFamily="34" charset="-122"/>
                <a:ea typeface="微软雅黑" pitchFamily="34" charset="-122"/>
              </a:rPr>
              <a:t>我国</a:t>
            </a:r>
            <a:r>
              <a:rPr lang="zh-CN" altLang="en-US" sz="2667" b="1" dirty="0">
                <a:latin typeface="微软雅黑" pitchFamily="34" charset="-122"/>
                <a:ea typeface="微软雅黑" pitchFamily="34" charset="-122"/>
              </a:rPr>
              <a:t>核心企业储能产业布局实践</a:t>
            </a:r>
            <a:endParaRPr lang="zh-CN" altLang="en-US" sz="2667" dirty="0"/>
          </a:p>
        </p:txBody>
      </p:sp>
      <p:sp>
        <p:nvSpPr>
          <p:cNvPr id="5" name="矩形 1">
            <a:extLst>
              <a:ext uri="{FF2B5EF4-FFF2-40B4-BE49-F238E27FC236}">
                <a16:creationId xmlns:a16="http://schemas.microsoft.com/office/drawing/2014/main" id="{4246C9C5-3F49-427D-A683-FEE2B29B74B8}"/>
              </a:ext>
            </a:extLst>
          </p:cNvPr>
          <p:cNvSpPr>
            <a:spLocks noChangeArrowheads="1"/>
          </p:cNvSpPr>
          <p:nvPr/>
        </p:nvSpPr>
        <p:spPr bwMode="auto">
          <a:xfrm>
            <a:off x="344688" y="212426"/>
            <a:ext cx="350123"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6" name="矩形 1">
            <a:extLst>
              <a:ext uri="{FF2B5EF4-FFF2-40B4-BE49-F238E27FC236}">
                <a16:creationId xmlns:a16="http://schemas.microsoft.com/office/drawing/2014/main" id="{EB0D92EE-E397-46AF-9963-3ABC3CB476FC}"/>
              </a:ext>
            </a:extLst>
          </p:cNvPr>
          <p:cNvSpPr>
            <a:spLocks noChangeArrowheads="1"/>
          </p:cNvSpPr>
          <p:nvPr/>
        </p:nvSpPr>
        <p:spPr bwMode="auto">
          <a:xfrm>
            <a:off x="753039" y="212426"/>
            <a:ext cx="111559"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7" name="矩形 1">
            <a:extLst>
              <a:ext uri="{FF2B5EF4-FFF2-40B4-BE49-F238E27FC236}">
                <a16:creationId xmlns:a16="http://schemas.microsoft.com/office/drawing/2014/main" id="{B48E4A6C-90EC-4ED4-9064-7899820C27F5}"/>
              </a:ext>
            </a:extLst>
          </p:cNvPr>
          <p:cNvSpPr>
            <a:spLocks noChangeArrowheads="1"/>
          </p:cNvSpPr>
          <p:nvPr/>
        </p:nvSpPr>
        <p:spPr bwMode="auto">
          <a:xfrm>
            <a:off x="922823" y="212426"/>
            <a:ext cx="52044"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graphicFrame>
        <p:nvGraphicFramePr>
          <p:cNvPr id="29" name="object 3">
            <a:extLst>
              <a:ext uri="{FF2B5EF4-FFF2-40B4-BE49-F238E27FC236}">
                <a16:creationId xmlns:a16="http://schemas.microsoft.com/office/drawing/2014/main" id="{7B5B69C1-1E0C-4743-8148-9A9DCEC404C1}"/>
              </a:ext>
            </a:extLst>
          </p:cNvPr>
          <p:cNvGraphicFramePr>
            <a:graphicFrameLocks noGrp="1"/>
          </p:cNvGraphicFramePr>
          <p:nvPr/>
        </p:nvGraphicFramePr>
        <p:xfrm>
          <a:off x="471806" y="1892829"/>
          <a:ext cx="5593716" cy="2143987"/>
        </p:xfrm>
        <a:graphic>
          <a:graphicData uri="http://schemas.openxmlformats.org/drawingml/2006/table">
            <a:tbl>
              <a:tblPr firstRow="1" bandRow="1">
                <a:tableStyleId>{2D5ABB26-0587-4C30-8999-92F81FD0307C}</a:tableStyleId>
              </a:tblPr>
              <a:tblGrid>
                <a:gridCol w="1304925">
                  <a:extLst>
                    <a:ext uri="{9D8B030D-6E8A-4147-A177-3AD203B41FA5}">
                      <a16:colId xmlns:a16="http://schemas.microsoft.com/office/drawing/2014/main" val="20000"/>
                    </a:ext>
                  </a:extLst>
                </a:gridCol>
                <a:gridCol w="4288791">
                  <a:extLst>
                    <a:ext uri="{9D8B030D-6E8A-4147-A177-3AD203B41FA5}">
                      <a16:colId xmlns:a16="http://schemas.microsoft.com/office/drawing/2014/main" val="20001"/>
                    </a:ext>
                  </a:extLst>
                </a:gridCol>
              </a:tblGrid>
              <a:tr h="262679">
                <a:tc>
                  <a:txBody>
                    <a:bodyPr/>
                    <a:lstStyle/>
                    <a:p>
                      <a:pPr algn="ctr">
                        <a:lnSpc>
                          <a:spcPct val="100000"/>
                        </a:lnSpc>
                        <a:spcBef>
                          <a:spcPts val="334"/>
                        </a:spcBef>
                      </a:pPr>
                      <a:r>
                        <a:rPr sz="1200" b="1" spc="-10" dirty="0">
                          <a:solidFill>
                            <a:srgbClr val="FFFFFF"/>
                          </a:solidFill>
                          <a:latin typeface="微软雅黑"/>
                          <a:cs typeface="微软雅黑"/>
                        </a:rPr>
                        <a:t>五大发电集团</a:t>
                      </a:r>
                      <a:endParaRPr sz="1200">
                        <a:latin typeface="微软雅黑"/>
                        <a:cs typeface="微软雅黑"/>
                      </a:endParaRPr>
                    </a:p>
                  </a:txBody>
                  <a:tcPr marL="0" marR="0" marT="4254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16A8CA"/>
                    </a:solidFill>
                  </a:tcPr>
                </a:tc>
                <a:tc>
                  <a:txBody>
                    <a:bodyPr/>
                    <a:lstStyle/>
                    <a:p>
                      <a:pPr algn="ctr">
                        <a:lnSpc>
                          <a:spcPct val="100000"/>
                        </a:lnSpc>
                        <a:spcBef>
                          <a:spcPts val="334"/>
                        </a:spcBef>
                      </a:pPr>
                      <a:r>
                        <a:rPr sz="1200" b="1" spc="-15" dirty="0">
                          <a:solidFill>
                            <a:srgbClr val="FFFFFF"/>
                          </a:solidFill>
                          <a:latin typeface="微软雅黑"/>
                          <a:cs typeface="微软雅黑"/>
                        </a:rPr>
                        <a:t>储能布局</a:t>
                      </a:r>
                      <a:endParaRPr sz="1200" dirty="0">
                        <a:latin typeface="微软雅黑"/>
                        <a:cs typeface="微软雅黑"/>
                      </a:endParaRPr>
                    </a:p>
                  </a:txBody>
                  <a:tcPr marL="0" marR="0" marT="4254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16A8CA"/>
                    </a:solidFill>
                  </a:tcPr>
                </a:tc>
                <a:extLst>
                  <a:ext uri="{0D108BD9-81ED-4DB2-BD59-A6C34878D82A}">
                    <a16:rowId xmlns:a16="http://schemas.microsoft.com/office/drawing/2014/main" val="10000"/>
                  </a:ext>
                </a:extLst>
              </a:tr>
              <a:tr h="408001">
                <a:tc>
                  <a:txBody>
                    <a:bodyPr/>
                    <a:lstStyle/>
                    <a:p>
                      <a:pPr algn="ctr">
                        <a:lnSpc>
                          <a:spcPct val="100000"/>
                        </a:lnSpc>
                        <a:spcBef>
                          <a:spcPts val="995"/>
                        </a:spcBef>
                      </a:pPr>
                      <a:r>
                        <a:rPr sz="1100" spc="-20" dirty="0">
                          <a:latin typeface="微软雅黑"/>
                          <a:cs typeface="微软雅黑"/>
                        </a:rPr>
                        <a:t>国家能源投资集团</a:t>
                      </a:r>
                      <a:endParaRPr sz="1100">
                        <a:latin typeface="微软雅黑"/>
                        <a:cs typeface="微软雅黑"/>
                      </a:endParaRPr>
                    </a:p>
                  </a:txBody>
                  <a:tcPr marL="0" marR="0" marT="12636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marR="92710">
                        <a:lnSpc>
                          <a:spcPct val="100000"/>
                        </a:lnSpc>
                        <a:spcBef>
                          <a:spcPts val="334"/>
                        </a:spcBef>
                      </a:pPr>
                      <a:r>
                        <a:rPr sz="1100" spc="-10" dirty="0">
                          <a:latin typeface="Arial"/>
                          <a:cs typeface="Arial"/>
                        </a:rPr>
                        <a:t>“</a:t>
                      </a:r>
                      <a:r>
                        <a:rPr sz="1100" spc="-10" dirty="0">
                          <a:latin typeface="微软雅黑"/>
                          <a:cs typeface="微软雅黑"/>
                        </a:rPr>
                        <a:t>十四五</a:t>
                      </a:r>
                      <a:r>
                        <a:rPr sz="1100" spc="-10" dirty="0">
                          <a:latin typeface="Arial"/>
                          <a:cs typeface="Arial"/>
                        </a:rPr>
                        <a:t>”</a:t>
                      </a:r>
                      <a:r>
                        <a:rPr sz="1100" spc="-10" dirty="0">
                          <a:latin typeface="微软雅黑"/>
                          <a:cs typeface="微软雅黑"/>
                        </a:rPr>
                        <a:t>期间，国家能源集团将加快</a:t>
                      </a:r>
                      <a:r>
                        <a:rPr sz="1100" spc="-10" dirty="0">
                          <a:latin typeface="Arial"/>
                          <a:cs typeface="Arial"/>
                        </a:rPr>
                        <a:t>“</a:t>
                      </a:r>
                      <a:r>
                        <a:rPr sz="1100" spc="-10" dirty="0">
                          <a:latin typeface="微软雅黑"/>
                          <a:cs typeface="微软雅黑"/>
                        </a:rPr>
                        <a:t>风光火储氢一体化</a:t>
                      </a:r>
                      <a:r>
                        <a:rPr sz="1100" spc="-10" dirty="0">
                          <a:latin typeface="Arial"/>
                          <a:cs typeface="Arial"/>
                        </a:rPr>
                        <a:t>”</a:t>
                      </a:r>
                      <a:r>
                        <a:rPr sz="1100" spc="-20" dirty="0">
                          <a:latin typeface="微软雅黑"/>
                          <a:cs typeface="微软雅黑"/>
                        </a:rPr>
                        <a:t>发展，建设</a:t>
                      </a:r>
                      <a:r>
                        <a:rPr sz="1100" spc="-15" dirty="0">
                          <a:latin typeface="微软雅黑"/>
                          <a:cs typeface="微软雅黑"/>
                        </a:rPr>
                        <a:t>若干个千万千瓦级综合能源基地。</a:t>
                      </a:r>
                      <a:endParaRPr sz="1100">
                        <a:latin typeface="微软雅黑"/>
                        <a:cs typeface="微软雅黑"/>
                      </a:endParaRPr>
                    </a:p>
                  </a:txBody>
                  <a:tcPr marL="0" marR="0" marT="4254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1"/>
                  </a:ext>
                </a:extLst>
              </a:tr>
              <a:tr h="248084">
                <a:tc>
                  <a:txBody>
                    <a:bodyPr/>
                    <a:lstStyle/>
                    <a:p>
                      <a:pPr algn="ctr">
                        <a:lnSpc>
                          <a:spcPct val="100000"/>
                        </a:lnSpc>
                        <a:spcBef>
                          <a:spcPts val="335"/>
                        </a:spcBef>
                      </a:pPr>
                      <a:r>
                        <a:rPr sz="1100" spc="-20" dirty="0">
                          <a:latin typeface="微软雅黑"/>
                          <a:cs typeface="微软雅黑"/>
                        </a:rPr>
                        <a:t>中国华能集团</a:t>
                      </a:r>
                      <a:endParaRPr sz="1100">
                        <a:latin typeface="微软雅黑"/>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a:lnSpc>
                          <a:spcPct val="100000"/>
                        </a:lnSpc>
                        <a:spcBef>
                          <a:spcPts val="335"/>
                        </a:spcBef>
                      </a:pPr>
                      <a:r>
                        <a:rPr sz="1100" spc="-15" dirty="0">
                          <a:latin typeface="微软雅黑"/>
                          <a:cs typeface="微软雅黑"/>
                        </a:rPr>
                        <a:t>加快多区域风光储一体化基地建设，积极开展储能等项目工作。</a:t>
                      </a:r>
                      <a:endParaRPr sz="1100">
                        <a:latin typeface="微软雅黑"/>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2"/>
                  </a:ext>
                </a:extLst>
              </a:tr>
              <a:tr h="408001">
                <a:tc>
                  <a:txBody>
                    <a:bodyPr/>
                    <a:lstStyle/>
                    <a:p>
                      <a:pPr algn="ctr">
                        <a:lnSpc>
                          <a:spcPct val="100000"/>
                        </a:lnSpc>
                        <a:spcBef>
                          <a:spcPts val="995"/>
                        </a:spcBef>
                      </a:pPr>
                      <a:r>
                        <a:rPr sz="1100" spc="-20" dirty="0">
                          <a:latin typeface="微软雅黑"/>
                          <a:cs typeface="微软雅黑"/>
                        </a:rPr>
                        <a:t>中国华电集团</a:t>
                      </a:r>
                      <a:endParaRPr sz="1100">
                        <a:latin typeface="微软雅黑"/>
                        <a:cs typeface="微软雅黑"/>
                      </a:endParaRPr>
                    </a:p>
                  </a:txBody>
                  <a:tcPr marL="0" marR="0" marT="12636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marR="138430">
                        <a:lnSpc>
                          <a:spcPct val="100000"/>
                        </a:lnSpc>
                        <a:spcBef>
                          <a:spcPts val="334"/>
                        </a:spcBef>
                      </a:pPr>
                      <a:r>
                        <a:rPr sz="1100" spc="-15" dirty="0">
                          <a:latin typeface="微软雅黑"/>
                          <a:cs typeface="微软雅黑"/>
                        </a:rPr>
                        <a:t>积极谋划和稳妥拓展储能、氢能等新兴业务发展，建设水风光储互补的国家级清洁能源示范区。</a:t>
                      </a:r>
                      <a:endParaRPr sz="1100">
                        <a:latin typeface="微软雅黑"/>
                        <a:cs typeface="微软雅黑"/>
                      </a:endParaRPr>
                    </a:p>
                  </a:txBody>
                  <a:tcPr marL="0" marR="0" marT="4254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3"/>
                  </a:ext>
                </a:extLst>
              </a:tr>
              <a:tr h="408611">
                <a:tc>
                  <a:txBody>
                    <a:bodyPr/>
                    <a:lstStyle/>
                    <a:p>
                      <a:pPr algn="ctr">
                        <a:lnSpc>
                          <a:spcPct val="100000"/>
                        </a:lnSpc>
                        <a:spcBef>
                          <a:spcPts val="994"/>
                        </a:spcBef>
                      </a:pPr>
                      <a:r>
                        <a:rPr sz="1100" spc="-20" dirty="0">
                          <a:latin typeface="微软雅黑"/>
                          <a:cs typeface="微软雅黑"/>
                        </a:rPr>
                        <a:t>中国大唐集团</a:t>
                      </a:r>
                      <a:endParaRPr sz="1100">
                        <a:latin typeface="微软雅黑"/>
                        <a:cs typeface="微软雅黑"/>
                      </a:endParaRPr>
                    </a:p>
                  </a:txBody>
                  <a:tcPr marL="0" marR="0" marT="12636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marR="185420">
                        <a:lnSpc>
                          <a:spcPct val="100000"/>
                        </a:lnSpc>
                        <a:spcBef>
                          <a:spcPts val="335"/>
                        </a:spcBef>
                      </a:pPr>
                      <a:r>
                        <a:rPr sz="1100" spc="-10" dirty="0">
                          <a:latin typeface="微软雅黑"/>
                          <a:cs typeface="微软雅黑"/>
                        </a:rPr>
                        <a:t>围绕</a:t>
                      </a:r>
                      <a:r>
                        <a:rPr sz="1100" spc="-10" dirty="0">
                          <a:latin typeface="Arial"/>
                          <a:cs typeface="Arial"/>
                        </a:rPr>
                        <a:t>“</a:t>
                      </a:r>
                      <a:r>
                        <a:rPr sz="1100" spc="-10" dirty="0">
                          <a:latin typeface="微软雅黑"/>
                          <a:cs typeface="微软雅黑"/>
                        </a:rPr>
                        <a:t>补链、增链、强链</a:t>
                      </a:r>
                      <a:r>
                        <a:rPr sz="1100" spc="-10" dirty="0">
                          <a:latin typeface="Arial"/>
                          <a:cs typeface="Arial"/>
                        </a:rPr>
                        <a:t>”</a:t>
                      </a:r>
                      <a:r>
                        <a:rPr sz="1100" spc="-15" dirty="0">
                          <a:latin typeface="微软雅黑"/>
                          <a:cs typeface="微软雅黑"/>
                        </a:rPr>
                        <a:t>，打造新能源及储能全产业链协同发展的</a:t>
                      </a:r>
                      <a:r>
                        <a:rPr sz="1100" spc="-20" dirty="0">
                          <a:latin typeface="微软雅黑"/>
                          <a:cs typeface="微软雅黑"/>
                        </a:rPr>
                        <a:t>新优势。</a:t>
                      </a:r>
                      <a:endParaRPr sz="1100" dirty="0">
                        <a:latin typeface="微软雅黑"/>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4"/>
                  </a:ext>
                </a:extLst>
              </a:tr>
              <a:tr h="408611">
                <a:tc>
                  <a:txBody>
                    <a:bodyPr/>
                    <a:lstStyle/>
                    <a:p>
                      <a:pPr algn="ctr">
                        <a:lnSpc>
                          <a:spcPct val="100000"/>
                        </a:lnSpc>
                        <a:spcBef>
                          <a:spcPts val="995"/>
                        </a:spcBef>
                      </a:pPr>
                      <a:r>
                        <a:rPr sz="1100" spc="-20" dirty="0">
                          <a:latin typeface="微软雅黑"/>
                          <a:cs typeface="微软雅黑"/>
                        </a:rPr>
                        <a:t>国家电力投资集团</a:t>
                      </a:r>
                      <a:endParaRPr sz="1100">
                        <a:latin typeface="微软雅黑"/>
                        <a:cs typeface="微软雅黑"/>
                      </a:endParaRPr>
                    </a:p>
                  </a:txBody>
                  <a:tcPr marL="0" marR="0" marT="12636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marR="45720">
                        <a:lnSpc>
                          <a:spcPct val="100000"/>
                        </a:lnSpc>
                        <a:spcBef>
                          <a:spcPts val="335"/>
                        </a:spcBef>
                      </a:pPr>
                      <a:r>
                        <a:rPr sz="1100" spc="-10" dirty="0">
                          <a:latin typeface="微软雅黑"/>
                          <a:cs typeface="微软雅黑"/>
                        </a:rPr>
                        <a:t>立足低碳，</a:t>
                      </a:r>
                      <a:r>
                        <a:rPr sz="1100" spc="-10" dirty="0">
                          <a:latin typeface="Arial"/>
                          <a:cs typeface="Arial"/>
                        </a:rPr>
                        <a:t>2025</a:t>
                      </a:r>
                      <a:r>
                        <a:rPr sz="1100" spc="-15" dirty="0">
                          <a:latin typeface="微软雅黑"/>
                          <a:cs typeface="微软雅黑"/>
                        </a:rPr>
                        <a:t>年成为中国储能引领者。清洁能源装机占比已经达</a:t>
                      </a:r>
                      <a:r>
                        <a:rPr sz="1100" spc="-10" dirty="0">
                          <a:latin typeface="微软雅黑"/>
                          <a:cs typeface="微软雅黑"/>
                        </a:rPr>
                        <a:t>到</a:t>
                      </a:r>
                      <a:r>
                        <a:rPr sz="1100" spc="-10" dirty="0">
                          <a:latin typeface="Arial"/>
                          <a:cs typeface="Arial"/>
                        </a:rPr>
                        <a:t>53%</a:t>
                      </a:r>
                      <a:r>
                        <a:rPr sz="1100" spc="-10" dirty="0">
                          <a:latin typeface="微软雅黑"/>
                          <a:cs typeface="微软雅黑"/>
                        </a:rPr>
                        <a:t>，持续抓好氢能、储能、换电重卡等</a:t>
                      </a:r>
                      <a:r>
                        <a:rPr sz="1100" spc="-10" dirty="0">
                          <a:latin typeface="Arial"/>
                          <a:cs typeface="Arial"/>
                        </a:rPr>
                        <a:t>“</a:t>
                      </a:r>
                      <a:r>
                        <a:rPr sz="1100" spc="-10" dirty="0">
                          <a:latin typeface="微软雅黑"/>
                          <a:cs typeface="微软雅黑"/>
                        </a:rPr>
                        <a:t>三新</a:t>
                      </a:r>
                      <a:r>
                        <a:rPr sz="1100" spc="-10" dirty="0">
                          <a:latin typeface="Arial"/>
                          <a:cs typeface="Arial"/>
                        </a:rPr>
                        <a:t>”</a:t>
                      </a:r>
                      <a:r>
                        <a:rPr sz="1100" spc="-20" dirty="0">
                          <a:latin typeface="微软雅黑"/>
                          <a:cs typeface="微软雅黑"/>
                        </a:rPr>
                        <a:t>产业的创新引领。</a:t>
                      </a:r>
                      <a:endParaRPr sz="1100" dirty="0">
                        <a:latin typeface="微软雅黑"/>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5"/>
                  </a:ext>
                </a:extLst>
              </a:tr>
            </a:tbl>
          </a:graphicData>
        </a:graphic>
      </p:graphicFrame>
      <p:graphicFrame>
        <p:nvGraphicFramePr>
          <p:cNvPr id="30" name="object 4">
            <a:extLst>
              <a:ext uri="{FF2B5EF4-FFF2-40B4-BE49-F238E27FC236}">
                <a16:creationId xmlns:a16="http://schemas.microsoft.com/office/drawing/2014/main" id="{08F5EFA0-9530-40D6-8374-0AD955CC2C0D}"/>
              </a:ext>
            </a:extLst>
          </p:cNvPr>
          <p:cNvGraphicFramePr>
            <a:graphicFrameLocks noGrp="1"/>
          </p:cNvGraphicFramePr>
          <p:nvPr/>
        </p:nvGraphicFramePr>
        <p:xfrm>
          <a:off x="6156959" y="1892829"/>
          <a:ext cx="5614671" cy="2137641"/>
        </p:xfrm>
        <a:graphic>
          <a:graphicData uri="http://schemas.openxmlformats.org/drawingml/2006/table">
            <a:tbl>
              <a:tblPr firstRow="1" bandRow="1">
                <a:tableStyleId>{2D5ABB26-0587-4C30-8999-92F81FD0307C}</a:tableStyleId>
              </a:tblPr>
              <a:tblGrid>
                <a:gridCol w="1187451">
                  <a:extLst>
                    <a:ext uri="{9D8B030D-6E8A-4147-A177-3AD203B41FA5}">
                      <a16:colId xmlns:a16="http://schemas.microsoft.com/office/drawing/2014/main" val="20000"/>
                    </a:ext>
                  </a:extLst>
                </a:gridCol>
                <a:gridCol w="4427220">
                  <a:extLst>
                    <a:ext uri="{9D8B030D-6E8A-4147-A177-3AD203B41FA5}">
                      <a16:colId xmlns:a16="http://schemas.microsoft.com/office/drawing/2014/main" val="20001"/>
                    </a:ext>
                  </a:extLst>
                </a:gridCol>
              </a:tblGrid>
              <a:tr h="271157">
                <a:tc>
                  <a:txBody>
                    <a:bodyPr/>
                    <a:lstStyle/>
                    <a:p>
                      <a:pPr algn="ctr">
                        <a:lnSpc>
                          <a:spcPct val="100000"/>
                        </a:lnSpc>
                        <a:spcBef>
                          <a:spcPts val="370"/>
                        </a:spcBef>
                      </a:pPr>
                      <a:r>
                        <a:rPr sz="1200" b="1" spc="-10" dirty="0">
                          <a:solidFill>
                            <a:srgbClr val="FFFFFF"/>
                          </a:solidFill>
                          <a:latin typeface="微软雅黑"/>
                          <a:cs typeface="微软雅黑"/>
                        </a:rPr>
                        <a:t>六小发电集团</a:t>
                      </a:r>
                      <a:endParaRPr sz="1200">
                        <a:latin typeface="微软雅黑"/>
                        <a:cs typeface="微软雅黑"/>
                      </a:endParaRPr>
                    </a:p>
                  </a:txBody>
                  <a:tcPr marL="0" marR="0" marT="46991"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16A8CA"/>
                    </a:solidFill>
                  </a:tcPr>
                </a:tc>
                <a:tc>
                  <a:txBody>
                    <a:bodyPr/>
                    <a:lstStyle/>
                    <a:p>
                      <a:pPr marR="3175" algn="ctr">
                        <a:lnSpc>
                          <a:spcPct val="100000"/>
                        </a:lnSpc>
                        <a:spcBef>
                          <a:spcPts val="370"/>
                        </a:spcBef>
                      </a:pPr>
                      <a:r>
                        <a:rPr sz="1200" b="1" spc="-15" dirty="0">
                          <a:solidFill>
                            <a:srgbClr val="FFFFFF"/>
                          </a:solidFill>
                          <a:latin typeface="微软雅黑"/>
                          <a:cs typeface="微软雅黑"/>
                        </a:rPr>
                        <a:t>储能布局</a:t>
                      </a:r>
                      <a:endParaRPr sz="1200" dirty="0">
                        <a:latin typeface="微软雅黑"/>
                        <a:cs typeface="微软雅黑"/>
                      </a:endParaRPr>
                    </a:p>
                  </a:txBody>
                  <a:tcPr marL="0" marR="0" marT="46991"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16A8CA"/>
                    </a:solidFill>
                  </a:tcPr>
                </a:tc>
                <a:extLst>
                  <a:ext uri="{0D108BD9-81ED-4DB2-BD59-A6C34878D82A}">
                    <a16:rowId xmlns:a16="http://schemas.microsoft.com/office/drawing/2014/main" val="10000"/>
                  </a:ext>
                </a:extLst>
              </a:tr>
              <a:tr h="256567">
                <a:tc>
                  <a:txBody>
                    <a:bodyPr/>
                    <a:lstStyle/>
                    <a:p>
                      <a:pPr marL="635" algn="ctr">
                        <a:lnSpc>
                          <a:spcPct val="100000"/>
                        </a:lnSpc>
                        <a:spcBef>
                          <a:spcPts val="370"/>
                        </a:spcBef>
                      </a:pPr>
                      <a:r>
                        <a:rPr sz="1100" spc="-20" dirty="0">
                          <a:latin typeface="微软雅黑"/>
                          <a:cs typeface="微软雅黑"/>
                        </a:rPr>
                        <a:t>国投电力</a:t>
                      </a:r>
                      <a:endParaRPr sz="1100">
                        <a:latin typeface="微软雅黑"/>
                        <a:cs typeface="微软雅黑"/>
                      </a:endParaRPr>
                    </a:p>
                  </a:txBody>
                  <a:tcPr marL="0" marR="0" marT="46991"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1440" marR="3175">
                        <a:lnSpc>
                          <a:spcPct val="100000"/>
                        </a:lnSpc>
                        <a:spcBef>
                          <a:spcPts val="370"/>
                        </a:spcBef>
                      </a:pPr>
                      <a:r>
                        <a:rPr sz="1100" spc="-10" dirty="0">
                          <a:latin typeface="微软雅黑"/>
                          <a:cs typeface="微软雅黑"/>
                        </a:rPr>
                        <a:t>规划</a:t>
                      </a:r>
                      <a:r>
                        <a:rPr sz="1100" spc="-10" dirty="0">
                          <a:latin typeface="Arial"/>
                          <a:cs typeface="Arial"/>
                        </a:rPr>
                        <a:t>2025</a:t>
                      </a:r>
                      <a:r>
                        <a:rPr sz="1100" spc="-10" dirty="0">
                          <a:latin typeface="微软雅黑"/>
                          <a:cs typeface="微软雅黑"/>
                        </a:rPr>
                        <a:t>年</a:t>
                      </a:r>
                      <a:r>
                        <a:rPr sz="1100" spc="-10" dirty="0">
                          <a:latin typeface="Arial"/>
                          <a:cs typeface="Arial"/>
                        </a:rPr>
                        <a:t>“</a:t>
                      </a:r>
                      <a:r>
                        <a:rPr sz="1100" spc="-10" dirty="0">
                          <a:latin typeface="微软雅黑"/>
                          <a:cs typeface="微软雅黑"/>
                        </a:rPr>
                        <a:t>碳达峰</a:t>
                      </a:r>
                      <a:r>
                        <a:rPr sz="1100" spc="-10" dirty="0">
                          <a:latin typeface="Arial"/>
                          <a:cs typeface="Arial"/>
                        </a:rPr>
                        <a:t>”</a:t>
                      </a:r>
                      <a:r>
                        <a:rPr sz="1100" spc="-15" dirty="0">
                          <a:latin typeface="微软雅黑"/>
                          <a:cs typeface="微软雅黑"/>
                        </a:rPr>
                        <a:t>，把储能产业作为战略发展方向之一。</a:t>
                      </a:r>
                      <a:endParaRPr sz="1100">
                        <a:latin typeface="微软雅黑"/>
                        <a:cs typeface="微软雅黑"/>
                      </a:endParaRPr>
                    </a:p>
                  </a:txBody>
                  <a:tcPr marL="0" marR="0" marT="46991"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1"/>
                  </a:ext>
                </a:extLst>
              </a:tr>
              <a:tr h="255349">
                <a:tc>
                  <a:txBody>
                    <a:bodyPr/>
                    <a:lstStyle/>
                    <a:p>
                      <a:pPr marL="635" algn="ctr">
                        <a:lnSpc>
                          <a:spcPct val="100000"/>
                        </a:lnSpc>
                        <a:spcBef>
                          <a:spcPts val="365"/>
                        </a:spcBef>
                      </a:pPr>
                      <a:r>
                        <a:rPr sz="1100" spc="-25" dirty="0">
                          <a:latin typeface="微软雅黑"/>
                          <a:cs typeface="微软雅黑"/>
                        </a:rPr>
                        <a:t>中广核</a:t>
                      </a:r>
                      <a:endParaRPr sz="1100">
                        <a:latin typeface="微软雅黑"/>
                        <a:cs typeface="微软雅黑"/>
                      </a:endParaRPr>
                    </a:p>
                  </a:txBody>
                  <a:tcPr marL="0" marR="0" marT="4635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1440" marR="3175">
                        <a:lnSpc>
                          <a:spcPct val="100000"/>
                        </a:lnSpc>
                        <a:spcBef>
                          <a:spcPts val="365"/>
                        </a:spcBef>
                      </a:pPr>
                      <a:r>
                        <a:rPr sz="1100" spc="-10" dirty="0">
                          <a:latin typeface="Arial"/>
                          <a:cs typeface="Arial"/>
                        </a:rPr>
                        <a:t>“</a:t>
                      </a:r>
                      <a:r>
                        <a:rPr sz="1100" spc="-10" dirty="0">
                          <a:latin typeface="微软雅黑"/>
                          <a:cs typeface="微软雅黑"/>
                        </a:rPr>
                        <a:t>十四五</a:t>
                      </a:r>
                      <a:r>
                        <a:rPr sz="1100" spc="-10" dirty="0">
                          <a:latin typeface="Arial"/>
                          <a:cs typeface="Arial"/>
                        </a:rPr>
                        <a:t>”</a:t>
                      </a:r>
                      <a:r>
                        <a:rPr sz="1100" spc="-10" dirty="0">
                          <a:latin typeface="微软雅黑"/>
                          <a:cs typeface="微软雅黑"/>
                        </a:rPr>
                        <a:t>期间未出新增投运容量每年</a:t>
                      </a:r>
                      <a:r>
                        <a:rPr sz="1100" spc="-10" dirty="0">
                          <a:latin typeface="Arial"/>
                          <a:cs typeface="Arial"/>
                        </a:rPr>
                        <a:t>300</a:t>
                      </a:r>
                      <a:r>
                        <a:rPr sz="1100" spc="-10" dirty="0">
                          <a:latin typeface="微软雅黑"/>
                          <a:cs typeface="微软雅黑"/>
                        </a:rPr>
                        <a:t>万</a:t>
                      </a:r>
                      <a:r>
                        <a:rPr sz="1100" spc="-10" dirty="0">
                          <a:latin typeface="Arial"/>
                          <a:cs typeface="Arial"/>
                        </a:rPr>
                        <a:t>kW</a:t>
                      </a:r>
                      <a:r>
                        <a:rPr sz="1100" spc="-20" dirty="0">
                          <a:latin typeface="微软雅黑"/>
                          <a:cs typeface="微软雅黑"/>
                        </a:rPr>
                        <a:t>以上的速度发展。</a:t>
                      </a:r>
                      <a:endParaRPr sz="1100">
                        <a:latin typeface="微软雅黑"/>
                        <a:cs typeface="微软雅黑"/>
                      </a:endParaRPr>
                    </a:p>
                  </a:txBody>
                  <a:tcPr marL="0" marR="0" marT="4635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2"/>
                  </a:ext>
                </a:extLst>
              </a:tr>
              <a:tr h="255957">
                <a:tc>
                  <a:txBody>
                    <a:bodyPr/>
                    <a:lstStyle/>
                    <a:p>
                      <a:pPr marL="635" algn="ctr">
                        <a:lnSpc>
                          <a:spcPct val="100000"/>
                        </a:lnSpc>
                        <a:spcBef>
                          <a:spcPts val="365"/>
                        </a:spcBef>
                      </a:pPr>
                      <a:r>
                        <a:rPr sz="1100" spc="-20" dirty="0">
                          <a:latin typeface="微软雅黑"/>
                          <a:cs typeface="微软雅黑"/>
                        </a:rPr>
                        <a:t>三峡集团</a:t>
                      </a:r>
                      <a:endParaRPr sz="1100">
                        <a:latin typeface="微软雅黑"/>
                        <a:cs typeface="微软雅黑"/>
                      </a:endParaRPr>
                    </a:p>
                  </a:txBody>
                  <a:tcPr marL="0" marR="0" marT="4635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1440" marR="3175">
                        <a:lnSpc>
                          <a:spcPct val="100000"/>
                        </a:lnSpc>
                        <a:spcBef>
                          <a:spcPts val="365"/>
                        </a:spcBef>
                      </a:pPr>
                      <a:r>
                        <a:rPr sz="1100" spc="-10" dirty="0">
                          <a:latin typeface="Arial"/>
                          <a:cs typeface="Arial"/>
                        </a:rPr>
                        <a:t>2030</a:t>
                      </a:r>
                      <a:r>
                        <a:rPr sz="1100" spc="-10" dirty="0">
                          <a:latin typeface="微软雅黑"/>
                          <a:cs typeface="微软雅黑"/>
                        </a:rPr>
                        <a:t>年储能项目和其他新能源项目总装机规模达到</a:t>
                      </a:r>
                      <a:r>
                        <a:rPr sz="1100" spc="-10" dirty="0">
                          <a:latin typeface="Arial"/>
                          <a:cs typeface="Arial"/>
                        </a:rPr>
                        <a:t>10GW</a:t>
                      </a:r>
                      <a:r>
                        <a:rPr sz="1100" spc="-20" dirty="0">
                          <a:latin typeface="微软雅黑"/>
                          <a:cs typeface="微软雅黑"/>
                        </a:rPr>
                        <a:t>的目标。</a:t>
                      </a:r>
                      <a:endParaRPr sz="1100">
                        <a:latin typeface="微软雅黑"/>
                        <a:cs typeface="微软雅黑"/>
                      </a:endParaRPr>
                    </a:p>
                  </a:txBody>
                  <a:tcPr marL="0" marR="0" marT="4635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3"/>
                  </a:ext>
                </a:extLst>
              </a:tr>
              <a:tr h="421327">
                <a:tc>
                  <a:txBody>
                    <a:bodyPr/>
                    <a:lstStyle/>
                    <a:p>
                      <a:pPr marL="635" algn="ctr">
                        <a:lnSpc>
                          <a:spcPct val="100000"/>
                        </a:lnSpc>
                        <a:spcBef>
                          <a:spcPts val="1050"/>
                        </a:spcBef>
                      </a:pPr>
                      <a:r>
                        <a:rPr sz="1100" spc="-20" dirty="0">
                          <a:latin typeface="微软雅黑"/>
                          <a:cs typeface="微软雅黑"/>
                        </a:rPr>
                        <a:t>华润电力</a:t>
                      </a:r>
                      <a:endParaRPr sz="1100">
                        <a:latin typeface="微软雅黑"/>
                        <a:cs typeface="微软雅黑"/>
                      </a:endParaRPr>
                    </a:p>
                  </a:txBody>
                  <a:tcPr marL="0" marR="0" marT="133351"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1440" marR="207645">
                        <a:lnSpc>
                          <a:spcPct val="100000"/>
                        </a:lnSpc>
                        <a:spcBef>
                          <a:spcPts val="390"/>
                        </a:spcBef>
                      </a:pPr>
                      <a:r>
                        <a:rPr sz="1100" spc="-10" dirty="0">
                          <a:latin typeface="Arial"/>
                          <a:cs typeface="Arial"/>
                        </a:rPr>
                        <a:t>“</a:t>
                      </a:r>
                      <a:r>
                        <a:rPr sz="1100" spc="-10" dirty="0">
                          <a:latin typeface="微软雅黑"/>
                          <a:cs typeface="微软雅黑"/>
                        </a:rPr>
                        <a:t>十四五</a:t>
                      </a:r>
                      <a:r>
                        <a:rPr sz="1100" spc="-10" dirty="0">
                          <a:latin typeface="Arial"/>
                          <a:cs typeface="Arial"/>
                        </a:rPr>
                        <a:t>”</a:t>
                      </a:r>
                      <a:r>
                        <a:rPr sz="1100" spc="-10" dirty="0">
                          <a:latin typeface="微软雅黑"/>
                          <a:cs typeface="微软雅黑"/>
                        </a:rPr>
                        <a:t>期间新增</a:t>
                      </a:r>
                      <a:r>
                        <a:rPr sz="1100" spc="-10" dirty="0">
                          <a:latin typeface="Arial"/>
                          <a:cs typeface="Arial"/>
                        </a:rPr>
                        <a:t>40GW</a:t>
                      </a:r>
                      <a:r>
                        <a:rPr sz="1100" spc="-15" dirty="0">
                          <a:latin typeface="微软雅黑"/>
                          <a:cs typeface="微软雅黑"/>
                        </a:rPr>
                        <a:t>可再生能源装机，期末可再生能源装机占比</a:t>
                      </a:r>
                      <a:r>
                        <a:rPr sz="1100" spc="-10" dirty="0">
                          <a:latin typeface="微软雅黑"/>
                          <a:cs typeface="微软雅黑"/>
                        </a:rPr>
                        <a:t>超过</a:t>
                      </a:r>
                      <a:r>
                        <a:rPr sz="1100" spc="-10" dirty="0">
                          <a:latin typeface="Arial"/>
                          <a:cs typeface="Arial"/>
                        </a:rPr>
                        <a:t>50%</a:t>
                      </a:r>
                      <a:r>
                        <a:rPr sz="1100" spc="-50" dirty="0">
                          <a:latin typeface="微软雅黑"/>
                          <a:cs typeface="微软雅黑"/>
                        </a:rPr>
                        <a:t>。</a:t>
                      </a:r>
                      <a:endParaRPr sz="1100">
                        <a:latin typeface="微软雅黑"/>
                        <a:cs typeface="微软雅黑"/>
                      </a:endParaRPr>
                    </a:p>
                  </a:txBody>
                  <a:tcPr marL="0" marR="0" marT="49531"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4"/>
                  </a:ext>
                </a:extLst>
              </a:tr>
              <a:tr h="255957">
                <a:tc>
                  <a:txBody>
                    <a:bodyPr/>
                    <a:lstStyle/>
                    <a:p>
                      <a:pPr marL="635" algn="ctr">
                        <a:lnSpc>
                          <a:spcPct val="100000"/>
                        </a:lnSpc>
                        <a:spcBef>
                          <a:spcPts val="365"/>
                        </a:spcBef>
                      </a:pPr>
                      <a:r>
                        <a:rPr sz="1100" spc="-25" dirty="0">
                          <a:latin typeface="微软雅黑"/>
                          <a:cs typeface="微软雅黑"/>
                        </a:rPr>
                        <a:t>中节能</a:t>
                      </a:r>
                      <a:endParaRPr sz="1100">
                        <a:latin typeface="微软雅黑"/>
                        <a:cs typeface="微软雅黑"/>
                      </a:endParaRPr>
                    </a:p>
                  </a:txBody>
                  <a:tcPr marL="0" marR="0" marT="4635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1440">
                        <a:lnSpc>
                          <a:spcPct val="100000"/>
                        </a:lnSpc>
                        <a:spcBef>
                          <a:spcPts val="365"/>
                        </a:spcBef>
                      </a:pPr>
                      <a:r>
                        <a:rPr sz="1100" spc="-15" dirty="0">
                          <a:latin typeface="微软雅黑"/>
                          <a:cs typeface="微软雅黑"/>
                        </a:rPr>
                        <a:t>加强非电行业超低排放、储能等技术研究，推进新能源储能电站建设。</a:t>
                      </a:r>
                      <a:endParaRPr sz="1100">
                        <a:latin typeface="微软雅黑"/>
                        <a:cs typeface="微软雅黑"/>
                      </a:endParaRPr>
                    </a:p>
                  </a:txBody>
                  <a:tcPr marL="0" marR="0" marT="4635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5"/>
                  </a:ext>
                </a:extLst>
              </a:tr>
              <a:tr h="421327">
                <a:tc>
                  <a:txBody>
                    <a:bodyPr/>
                    <a:lstStyle/>
                    <a:p>
                      <a:pPr marL="635" algn="ctr">
                        <a:lnSpc>
                          <a:spcPct val="100000"/>
                        </a:lnSpc>
                        <a:spcBef>
                          <a:spcPts val="1050"/>
                        </a:spcBef>
                      </a:pPr>
                      <a:r>
                        <a:rPr sz="1100" spc="-20" dirty="0">
                          <a:latin typeface="微软雅黑"/>
                          <a:cs typeface="微软雅黑"/>
                        </a:rPr>
                        <a:t>中核集团</a:t>
                      </a:r>
                      <a:endParaRPr sz="1100">
                        <a:latin typeface="微软雅黑"/>
                        <a:cs typeface="微软雅黑"/>
                      </a:endParaRPr>
                    </a:p>
                  </a:txBody>
                  <a:tcPr marL="0" marR="0" marT="133351"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1440" marR="137160">
                        <a:lnSpc>
                          <a:spcPct val="100000"/>
                        </a:lnSpc>
                        <a:spcBef>
                          <a:spcPts val="390"/>
                        </a:spcBef>
                      </a:pPr>
                      <a:r>
                        <a:rPr sz="1100" spc="-15" dirty="0">
                          <a:latin typeface="微软雅黑"/>
                          <a:cs typeface="微软雅黑"/>
                        </a:rPr>
                        <a:t>承担的飞轮储能项目实现国内单体飞轮首次达到的最大并网功率，推</a:t>
                      </a:r>
                      <a:r>
                        <a:rPr sz="1100" spc="-10" dirty="0">
                          <a:latin typeface="微软雅黑"/>
                          <a:cs typeface="微软雅黑"/>
                        </a:rPr>
                        <a:t>进光热储能、</a:t>
                      </a:r>
                      <a:r>
                        <a:rPr sz="1100" spc="-10" dirty="0">
                          <a:latin typeface="Arial"/>
                          <a:cs typeface="Arial"/>
                        </a:rPr>
                        <a:t>“</a:t>
                      </a:r>
                      <a:r>
                        <a:rPr sz="1100" spc="-10" dirty="0">
                          <a:latin typeface="微软雅黑"/>
                          <a:cs typeface="微软雅黑"/>
                        </a:rPr>
                        <a:t>核蓄一体化</a:t>
                      </a:r>
                      <a:r>
                        <a:rPr sz="1100" spc="-10" dirty="0">
                          <a:latin typeface="Arial"/>
                          <a:cs typeface="Arial"/>
                        </a:rPr>
                        <a:t>”</a:t>
                      </a:r>
                      <a:r>
                        <a:rPr sz="1100" spc="-20" dirty="0">
                          <a:latin typeface="微软雅黑"/>
                          <a:cs typeface="微软雅黑"/>
                        </a:rPr>
                        <a:t>抽蓄项目等。</a:t>
                      </a:r>
                      <a:endParaRPr sz="1100" dirty="0">
                        <a:latin typeface="微软雅黑"/>
                        <a:cs typeface="微软雅黑"/>
                      </a:endParaRPr>
                    </a:p>
                  </a:txBody>
                  <a:tcPr marL="0" marR="0" marT="49531"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6"/>
                  </a:ext>
                </a:extLst>
              </a:tr>
            </a:tbl>
          </a:graphicData>
        </a:graphic>
      </p:graphicFrame>
      <p:graphicFrame>
        <p:nvGraphicFramePr>
          <p:cNvPr id="31" name="object 5">
            <a:extLst>
              <a:ext uri="{FF2B5EF4-FFF2-40B4-BE49-F238E27FC236}">
                <a16:creationId xmlns:a16="http://schemas.microsoft.com/office/drawing/2014/main" id="{586B9979-CB9D-47E6-9894-1510217B740C}"/>
              </a:ext>
            </a:extLst>
          </p:cNvPr>
          <p:cNvGraphicFramePr>
            <a:graphicFrameLocks noGrp="1"/>
          </p:cNvGraphicFramePr>
          <p:nvPr/>
        </p:nvGraphicFramePr>
        <p:xfrm>
          <a:off x="485775" y="4097145"/>
          <a:ext cx="11290300" cy="959483"/>
        </p:xfrm>
        <a:graphic>
          <a:graphicData uri="http://schemas.openxmlformats.org/drawingml/2006/table">
            <a:tbl>
              <a:tblPr firstRow="1" bandRow="1">
                <a:tableStyleId>{2D5ABB26-0587-4C30-8999-92F81FD0307C}</a:tableStyleId>
              </a:tblPr>
              <a:tblGrid>
                <a:gridCol w="1270635">
                  <a:extLst>
                    <a:ext uri="{9D8B030D-6E8A-4147-A177-3AD203B41FA5}">
                      <a16:colId xmlns:a16="http://schemas.microsoft.com/office/drawing/2014/main" val="20000"/>
                    </a:ext>
                  </a:extLst>
                </a:gridCol>
                <a:gridCol w="10019665">
                  <a:extLst>
                    <a:ext uri="{9D8B030D-6E8A-4147-A177-3AD203B41FA5}">
                      <a16:colId xmlns:a16="http://schemas.microsoft.com/office/drawing/2014/main" val="20001"/>
                    </a:ext>
                  </a:extLst>
                </a:gridCol>
              </a:tblGrid>
              <a:tr h="274320">
                <a:tc>
                  <a:txBody>
                    <a:bodyPr/>
                    <a:lstStyle/>
                    <a:p>
                      <a:pPr marL="330200">
                        <a:lnSpc>
                          <a:spcPct val="100000"/>
                        </a:lnSpc>
                        <a:spcBef>
                          <a:spcPts val="335"/>
                        </a:spcBef>
                      </a:pPr>
                      <a:r>
                        <a:rPr sz="1200" b="1" spc="-15" dirty="0">
                          <a:solidFill>
                            <a:srgbClr val="FFFFFF"/>
                          </a:solidFill>
                          <a:latin typeface="微软雅黑"/>
                          <a:cs typeface="微软雅黑"/>
                        </a:rPr>
                        <a:t>两大电网</a:t>
                      </a:r>
                      <a:endParaRPr sz="1200">
                        <a:latin typeface="微软雅黑"/>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16A8CA"/>
                    </a:solidFill>
                  </a:tcPr>
                </a:tc>
                <a:tc>
                  <a:txBody>
                    <a:bodyPr/>
                    <a:lstStyle/>
                    <a:p>
                      <a:pPr algn="ctr">
                        <a:lnSpc>
                          <a:spcPct val="100000"/>
                        </a:lnSpc>
                        <a:spcBef>
                          <a:spcPts val="335"/>
                        </a:spcBef>
                      </a:pPr>
                      <a:r>
                        <a:rPr sz="1200" b="1" spc="-15" dirty="0">
                          <a:solidFill>
                            <a:srgbClr val="FFFFFF"/>
                          </a:solidFill>
                          <a:latin typeface="微软雅黑"/>
                          <a:cs typeface="微软雅黑"/>
                        </a:rPr>
                        <a:t>储能布局</a:t>
                      </a:r>
                      <a:endParaRPr sz="1200">
                        <a:latin typeface="微软雅黑"/>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16A8CA"/>
                    </a:solidFill>
                  </a:tcPr>
                </a:tc>
                <a:extLst>
                  <a:ext uri="{0D108BD9-81ED-4DB2-BD59-A6C34878D82A}">
                    <a16:rowId xmlns:a16="http://schemas.microsoft.com/office/drawing/2014/main" val="10000"/>
                  </a:ext>
                </a:extLst>
              </a:tr>
              <a:tr h="426084">
                <a:tc>
                  <a:txBody>
                    <a:bodyPr/>
                    <a:lstStyle/>
                    <a:p>
                      <a:pPr marL="355600">
                        <a:lnSpc>
                          <a:spcPct val="100000"/>
                        </a:lnSpc>
                        <a:spcBef>
                          <a:spcPts val="994"/>
                        </a:spcBef>
                      </a:pPr>
                      <a:r>
                        <a:rPr sz="1100" spc="-20" dirty="0">
                          <a:latin typeface="微软雅黑"/>
                          <a:cs typeface="微软雅黑"/>
                        </a:rPr>
                        <a:t>国家电网</a:t>
                      </a:r>
                      <a:endParaRPr sz="1100">
                        <a:latin typeface="微软雅黑"/>
                        <a:cs typeface="微软雅黑"/>
                      </a:endParaRPr>
                    </a:p>
                  </a:txBody>
                  <a:tcPr marL="0" marR="0" marT="12636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marR="221615">
                        <a:lnSpc>
                          <a:spcPct val="100000"/>
                        </a:lnSpc>
                        <a:spcBef>
                          <a:spcPts val="334"/>
                        </a:spcBef>
                      </a:pPr>
                      <a:r>
                        <a:rPr sz="1100" spc="-10" dirty="0">
                          <a:latin typeface="微软雅黑"/>
                          <a:cs typeface="微软雅黑"/>
                        </a:rPr>
                        <a:t>加快抽水蓄能电站建设，力争</a:t>
                      </a:r>
                      <a:r>
                        <a:rPr sz="1100" spc="-10" dirty="0">
                          <a:latin typeface="Arial"/>
                          <a:cs typeface="Arial"/>
                        </a:rPr>
                        <a:t>2025</a:t>
                      </a:r>
                      <a:r>
                        <a:rPr sz="1100" spc="-10" dirty="0">
                          <a:latin typeface="微软雅黑"/>
                          <a:cs typeface="微软雅黑"/>
                        </a:rPr>
                        <a:t>年、</a:t>
                      </a:r>
                      <a:r>
                        <a:rPr sz="1100" spc="-10" dirty="0">
                          <a:latin typeface="Arial"/>
                          <a:cs typeface="Arial"/>
                        </a:rPr>
                        <a:t>2030</a:t>
                      </a:r>
                      <a:r>
                        <a:rPr sz="1100" spc="-10" dirty="0">
                          <a:latin typeface="微软雅黑"/>
                          <a:cs typeface="微软雅黑"/>
                        </a:rPr>
                        <a:t>年公司经营区抽水蓄能装机分别达到</a:t>
                      </a:r>
                      <a:r>
                        <a:rPr sz="1100" spc="-10" dirty="0">
                          <a:latin typeface="Arial"/>
                          <a:cs typeface="Arial"/>
                        </a:rPr>
                        <a:t>5000</a:t>
                      </a:r>
                      <a:r>
                        <a:rPr sz="1100" spc="-10" dirty="0">
                          <a:latin typeface="微软雅黑"/>
                          <a:cs typeface="微软雅黑"/>
                        </a:rPr>
                        <a:t>万千瓦、</a:t>
                      </a:r>
                      <a:r>
                        <a:rPr sz="1100" spc="-10" dirty="0">
                          <a:latin typeface="Arial"/>
                          <a:cs typeface="Arial"/>
                        </a:rPr>
                        <a:t>1</a:t>
                      </a:r>
                      <a:r>
                        <a:rPr sz="1100" spc="-10" dirty="0">
                          <a:latin typeface="微软雅黑"/>
                          <a:cs typeface="微软雅黑"/>
                        </a:rPr>
                        <a:t>亿千瓦。支持新兴储能规模化应用，预计</a:t>
                      </a:r>
                      <a:r>
                        <a:rPr sz="1100" spc="-10" dirty="0">
                          <a:latin typeface="Arial"/>
                          <a:cs typeface="Arial"/>
                        </a:rPr>
                        <a:t>2030</a:t>
                      </a:r>
                      <a:r>
                        <a:rPr sz="1100" spc="-20" dirty="0">
                          <a:latin typeface="微软雅黑"/>
                          <a:cs typeface="微软雅黑"/>
                        </a:rPr>
                        <a:t>年公司经营区新</a:t>
                      </a:r>
                      <a:r>
                        <a:rPr sz="1100" spc="-10" dirty="0">
                          <a:latin typeface="微软雅黑"/>
                          <a:cs typeface="微软雅黑"/>
                        </a:rPr>
                        <a:t>型储能装机达到</a:t>
                      </a:r>
                      <a:r>
                        <a:rPr sz="1100" spc="-10" dirty="0">
                          <a:latin typeface="Arial"/>
                          <a:cs typeface="Arial"/>
                        </a:rPr>
                        <a:t>1</a:t>
                      </a:r>
                      <a:r>
                        <a:rPr sz="1100" spc="-20" dirty="0">
                          <a:latin typeface="微软雅黑"/>
                          <a:cs typeface="微软雅黑"/>
                        </a:rPr>
                        <a:t>亿千瓦。</a:t>
                      </a:r>
                      <a:endParaRPr sz="1100">
                        <a:latin typeface="微软雅黑"/>
                        <a:cs typeface="微软雅黑"/>
                      </a:endParaRPr>
                    </a:p>
                  </a:txBody>
                  <a:tcPr marL="0" marR="0" marT="4254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1"/>
                  </a:ext>
                </a:extLst>
              </a:tr>
              <a:tr h="259079">
                <a:tc>
                  <a:txBody>
                    <a:bodyPr/>
                    <a:lstStyle/>
                    <a:p>
                      <a:pPr marL="355600">
                        <a:lnSpc>
                          <a:spcPct val="100000"/>
                        </a:lnSpc>
                        <a:spcBef>
                          <a:spcPts val="335"/>
                        </a:spcBef>
                      </a:pPr>
                      <a:r>
                        <a:rPr sz="1100" spc="-20" dirty="0">
                          <a:latin typeface="微软雅黑"/>
                          <a:cs typeface="微软雅黑"/>
                        </a:rPr>
                        <a:t>南方电网</a:t>
                      </a:r>
                      <a:endParaRPr sz="1100">
                        <a:latin typeface="微软雅黑"/>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a:lnSpc>
                          <a:spcPct val="100000"/>
                        </a:lnSpc>
                        <a:spcBef>
                          <a:spcPts val="335"/>
                        </a:spcBef>
                      </a:pPr>
                      <a:r>
                        <a:rPr sz="1100" spc="-10" dirty="0">
                          <a:latin typeface="Arial"/>
                          <a:cs typeface="Arial"/>
                        </a:rPr>
                        <a:t>“</a:t>
                      </a:r>
                      <a:r>
                        <a:rPr sz="1100" spc="-10" dirty="0">
                          <a:latin typeface="微软雅黑"/>
                          <a:cs typeface="微软雅黑"/>
                        </a:rPr>
                        <a:t>十四五</a:t>
                      </a:r>
                      <a:r>
                        <a:rPr sz="1100" spc="-10" dirty="0">
                          <a:latin typeface="Arial"/>
                          <a:cs typeface="Arial"/>
                        </a:rPr>
                        <a:t>”</a:t>
                      </a:r>
                      <a:r>
                        <a:rPr sz="1100" spc="-10" dirty="0">
                          <a:latin typeface="微软雅黑"/>
                          <a:cs typeface="微软雅黑"/>
                        </a:rPr>
                        <a:t>期间，南方五省区计划新增风电、光伏规模</a:t>
                      </a:r>
                      <a:r>
                        <a:rPr sz="1100" spc="-10" dirty="0">
                          <a:latin typeface="Arial"/>
                          <a:cs typeface="Arial"/>
                        </a:rPr>
                        <a:t>1.15</a:t>
                      </a:r>
                      <a:r>
                        <a:rPr sz="1100" spc="-10" dirty="0">
                          <a:latin typeface="微软雅黑"/>
                          <a:cs typeface="微软雅黑"/>
                        </a:rPr>
                        <a:t>亿千瓦，抽水蓄能</a:t>
                      </a:r>
                      <a:r>
                        <a:rPr sz="1100" spc="-10" dirty="0">
                          <a:latin typeface="Arial"/>
                          <a:cs typeface="Arial"/>
                        </a:rPr>
                        <a:t>600</a:t>
                      </a:r>
                      <a:r>
                        <a:rPr sz="1100" spc="-10" dirty="0">
                          <a:latin typeface="微软雅黑"/>
                          <a:cs typeface="微软雅黑"/>
                        </a:rPr>
                        <a:t>万千瓦，推动新能源配套纯</a:t>
                      </a:r>
                      <a:r>
                        <a:rPr sz="1100" spc="-10" dirty="0">
                          <a:latin typeface="Arial"/>
                          <a:cs typeface="Arial"/>
                        </a:rPr>
                        <a:t>2000</a:t>
                      </a:r>
                      <a:r>
                        <a:rPr sz="1100" spc="-20" dirty="0">
                          <a:latin typeface="微软雅黑"/>
                          <a:cs typeface="微软雅黑"/>
                        </a:rPr>
                        <a:t>万千瓦。</a:t>
                      </a:r>
                      <a:endParaRPr sz="1100">
                        <a:latin typeface="微软雅黑"/>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2"/>
                  </a:ext>
                </a:extLst>
              </a:tr>
            </a:tbl>
          </a:graphicData>
        </a:graphic>
      </p:graphicFrame>
      <p:graphicFrame>
        <p:nvGraphicFramePr>
          <p:cNvPr id="32" name="object 6">
            <a:extLst>
              <a:ext uri="{FF2B5EF4-FFF2-40B4-BE49-F238E27FC236}">
                <a16:creationId xmlns:a16="http://schemas.microsoft.com/office/drawing/2014/main" id="{5CB44582-138D-423A-A02D-02DB5242CB78}"/>
              </a:ext>
            </a:extLst>
          </p:cNvPr>
          <p:cNvGraphicFramePr>
            <a:graphicFrameLocks noGrp="1"/>
          </p:cNvGraphicFramePr>
          <p:nvPr/>
        </p:nvGraphicFramePr>
        <p:xfrm>
          <a:off x="485775" y="5123305"/>
          <a:ext cx="11290300" cy="1217929"/>
        </p:xfrm>
        <a:graphic>
          <a:graphicData uri="http://schemas.openxmlformats.org/drawingml/2006/table">
            <a:tbl>
              <a:tblPr firstRow="1" bandRow="1">
                <a:tableStyleId>{2D5ABB26-0587-4C30-8999-92F81FD0307C}</a:tableStyleId>
              </a:tblPr>
              <a:tblGrid>
                <a:gridCol w="1270635">
                  <a:extLst>
                    <a:ext uri="{9D8B030D-6E8A-4147-A177-3AD203B41FA5}">
                      <a16:colId xmlns:a16="http://schemas.microsoft.com/office/drawing/2014/main" val="20000"/>
                    </a:ext>
                  </a:extLst>
                </a:gridCol>
                <a:gridCol w="10019665">
                  <a:extLst>
                    <a:ext uri="{9D8B030D-6E8A-4147-A177-3AD203B41FA5}">
                      <a16:colId xmlns:a16="http://schemas.microsoft.com/office/drawing/2014/main" val="20001"/>
                    </a:ext>
                  </a:extLst>
                </a:gridCol>
              </a:tblGrid>
              <a:tr h="273685">
                <a:tc>
                  <a:txBody>
                    <a:bodyPr/>
                    <a:lstStyle/>
                    <a:p>
                      <a:pPr algn="ctr">
                        <a:lnSpc>
                          <a:spcPct val="100000"/>
                        </a:lnSpc>
                        <a:spcBef>
                          <a:spcPts val="335"/>
                        </a:spcBef>
                      </a:pPr>
                      <a:r>
                        <a:rPr sz="1200" b="1" spc="-25" dirty="0">
                          <a:solidFill>
                            <a:srgbClr val="FFFFFF"/>
                          </a:solidFill>
                          <a:latin typeface="微软雅黑"/>
                          <a:cs typeface="微软雅黑"/>
                        </a:rPr>
                        <a:t>其他</a:t>
                      </a:r>
                      <a:endParaRPr sz="1200">
                        <a:latin typeface="微软雅黑"/>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16A8CA"/>
                    </a:solidFill>
                  </a:tcPr>
                </a:tc>
                <a:tc>
                  <a:txBody>
                    <a:bodyPr/>
                    <a:lstStyle/>
                    <a:p>
                      <a:pPr algn="ctr">
                        <a:lnSpc>
                          <a:spcPct val="100000"/>
                        </a:lnSpc>
                        <a:spcBef>
                          <a:spcPts val="335"/>
                        </a:spcBef>
                      </a:pPr>
                      <a:r>
                        <a:rPr sz="1200" b="1" spc="-15" dirty="0">
                          <a:solidFill>
                            <a:srgbClr val="FFFFFF"/>
                          </a:solidFill>
                          <a:latin typeface="微软雅黑"/>
                          <a:cs typeface="微软雅黑"/>
                        </a:rPr>
                        <a:t>储能布局</a:t>
                      </a:r>
                      <a:endParaRPr sz="1200">
                        <a:latin typeface="微软雅黑"/>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16A8CA"/>
                    </a:solidFill>
                  </a:tcPr>
                </a:tc>
                <a:extLst>
                  <a:ext uri="{0D108BD9-81ED-4DB2-BD59-A6C34878D82A}">
                    <a16:rowId xmlns:a16="http://schemas.microsoft.com/office/drawing/2014/main" val="10000"/>
                  </a:ext>
                </a:extLst>
              </a:tr>
              <a:tr h="426720">
                <a:tc>
                  <a:txBody>
                    <a:bodyPr/>
                    <a:lstStyle/>
                    <a:p>
                      <a:pPr algn="ctr">
                        <a:lnSpc>
                          <a:spcPct val="100000"/>
                        </a:lnSpc>
                        <a:spcBef>
                          <a:spcPts val="995"/>
                        </a:spcBef>
                      </a:pPr>
                      <a:r>
                        <a:rPr sz="1100" spc="-20" dirty="0">
                          <a:latin typeface="微软雅黑"/>
                          <a:cs typeface="微软雅黑"/>
                        </a:rPr>
                        <a:t>中国能建</a:t>
                      </a:r>
                      <a:endParaRPr sz="1100">
                        <a:latin typeface="微软雅黑"/>
                        <a:cs typeface="微软雅黑"/>
                      </a:endParaRPr>
                    </a:p>
                  </a:txBody>
                  <a:tcPr marL="0" marR="0" marT="12636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marR="204470">
                        <a:lnSpc>
                          <a:spcPct val="100000"/>
                        </a:lnSpc>
                        <a:spcBef>
                          <a:spcPts val="335"/>
                        </a:spcBef>
                      </a:pPr>
                      <a:r>
                        <a:rPr sz="1100" spc="-10" dirty="0">
                          <a:latin typeface="微软雅黑"/>
                          <a:cs typeface="微软雅黑"/>
                        </a:rPr>
                        <a:t>中国能建围绕“</a:t>
                      </a:r>
                      <a:r>
                        <a:rPr sz="1100" spc="-10" dirty="0">
                          <a:latin typeface="Arial"/>
                          <a:cs typeface="Arial"/>
                        </a:rPr>
                        <a:t>30·60</a:t>
                      </a:r>
                      <a:r>
                        <a:rPr sz="1100" spc="-15" dirty="0">
                          <a:latin typeface="微软雅黑"/>
                          <a:cs typeface="微软雅黑"/>
                        </a:rPr>
                        <a:t>”系统解决方案“一个中心”和“储能、氢能“两个基本点”，聚焦抽水蓄能、压缩空气储能、电化学储能、氢能等新能源业态，建立全产业链核心竞争力。</a:t>
                      </a:r>
                      <a:endParaRPr sz="1100">
                        <a:latin typeface="微软雅黑"/>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1"/>
                  </a:ext>
                </a:extLst>
              </a:tr>
              <a:tr h="258445">
                <a:tc>
                  <a:txBody>
                    <a:bodyPr/>
                    <a:lstStyle/>
                    <a:p>
                      <a:pPr algn="ctr">
                        <a:lnSpc>
                          <a:spcPct val="100000"/>
                        </a:lnSpc>
                        <a:spcBef>
                          <a:spcPts val="334"/>
                        </a:spcBef>
                      </a:pPr>
                      <a:r>
                        <a:rPr sz="1100" spc="-20" dirty="0">
                          <a:latin typeface="微软雅黑"/>
                          <a:cs typeface="微软雅黑"/>
                        </a:rPr>
                        <a:t>中国电建</a:t>
                      </a:r>
                      <a:endParaRPr sz="1100">
                        <a:latin typeface="微软雅黑"/>
                        <a:cs typeface="微软雅黑"/>
                      </a:endParaRPr>
                    </a:p>
                  </a:txBody>
                  <a:tcPr marL="0" marR="0" marT="4254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a:lnSpc>
                          <a:spcPct val="100000"/>
                        </a:lnSpc>
                        <a:spcBef>
                          <a:spcPts val="334"/>
                        </a:spcBef>
                      </a:pPr>
                      <a:r>
                        <a:rPr sz="1100" spc="-15" dirty="0">
                          <a:latin typeface="微软雅黑"/>
                          <a:cs typeface="微软雅黑"/>
                        </a:rPr>
                        <a:t>以新能源和抽水蓄能为核心主业，加快新能源和抽水蓄能规划设计建设新布局和投资经营新布局，积极构建新能源和抽水蓄能业务发展新格局。</a:t>
                      </a:r>
                      <a:endParaRPr sz="1100">
                        <a:latin typeface="微软雅黑"/>
                        <a:cs typeface="微软雅黑"/>
                      </a:endParaRPr>
                    </a:p>
                  </a:txBody>
                  <a:tcPr marL="0" marR="0" marT="42544"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2"/>
                  </a:ext>
                </a:extLst>
              </a:tr>
              <a:tr h="259079">
                <a:tc>
                  <a:txBody>
                    <a:bodyPr/>
                    <a:lstStyle/>
                    <a:p>
                      <a:pPr algn="ctr">
                        <a:lnSpc>
                          <a:spcPct val="100000"/>
                        </a:lnSpc>
                        <a:spcBef>
                          <a:spcPts val="335"/>
                        </a:spcBef>
                      </a:pPr>
                      <a:r>
                        <a:rPr sz="1100" spc="-20" dirty="0">
                          <a:latin typeface="微软雅黑"/>
                          <a:cs typeface="微软雅黑"/>
                        </a:rPr>
                        <a:t>东方电气</a:t>
                      </a:r>
                      <a:endParaRPr sz="1100">
                        <a:latin typeface="微软雅黑"/>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marL="90805">
                        <a:lnSpc>
                          <a:spcPct val="100000"/>
                        </a:lnSpc>
                        <a:spcBef>
                          <a:spcPts val="335"/>
                        </a:spcBef>
                      </a:pPr>
                      <a:r>
                        <a:rPr sz="1100" spc="-15" dirty="0">
                          <a:latin typeface="微软雅黑"/>
                          <a:cs typeface="微软雅黑"/>
                        </a:rPr>
                        <a:t>将以高端能源装备、新能源和储能产品搭台，推动供应链、产业链上下游精准匹配、高效协同。</a:t>
                      </a:r>
                      <a:endParaRPr sz="1100">
                        <a:latin typeface="微软雅黑"/>
                        <a:cs typeface="微软雅黑"/>
                      </a:endParaRPr>
                    </a:p>
                  </a:txBody>
                  <a:tcPr marL="0" marR="0" marT="425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3"/>
                  </a:ext>
                </a:extLst>
              </a:tr>
            </a:tbl>
          </a:graphicData>
        </a:graphic>
      </p:graphicFrame>
      <p:sp>
        <p:nvSpPr>
          <p:cNvPr id="33" name="object 7">
            <a:extLst>
              <a:ext uri="{FF2B5EF4-FFF2-40B4-BE49-F238E27FC236}">
                <a16:creationId xmlns:a16="http://schemas.microsoft.com/office/drawing/2014/main" id="{8DE28352-879A-4200-8C13-2A77DA8B32CE}"/>
              </a:ext>
            </a:extLst>
          </p:cNvPr>
          <p:cNvSpPr txBox="1"/>
          <p:nvPr/>
        </p:nvSpPr>
        <p:spPr>
          <a:xfrm>
            <a:off x="471804" y="6586545"/>
            <a:ext cx="2564765" cy="166071"/>
          </a:xfrm>
          <a:prstGeom prst="rect">
            <a:avLst/>
          </a:prstGeom>
        </p:spPr>
        <p:txBody>
          <a:bodyPr vert="horz" wrap="square" lIns="0" tIns="12065" rIns="0" bIns="0" rtlCol="0">
            <a:spAutoFit/>
          </a:bodyPr>
          <a:lstStyle/>
          <a:p>
            <a:pPr marL="12700">
              <a:spcBef>
                <a:spcPts val="95"/>
              </a:spcBef>
            </a:pPr>
            <a:r>
              <a:rPr sz="1000" spc="-15" dirty="0" err="1">
                <a:solidFill>
                  <a:srgbClr val="808080"/>
                </a:solidFill>
                <a:latin typeface="微软雅黑"/>
                <a:cs typeface="微软雅黑"/>
              </a:rPr>
              <a:t>资料来源：毕马威</a:t>
            </a:r>
            <a:r>
              <a:rPr sz="1000" spc="-15" dirty="0">
                <a:solidFill>
                  <a:srgbClr val="808080"/>
                </a:solidFill>
                <a:latin typeface="微软雅黑"/>
                <a:cs typeface="微软雅黑"/>
              </a:rPr>
              <a:t>，</a:t>
            </a:r>
            <a:r>
              <a:rPr lang="zh-CN" altLang="en-US" sz="1000" spc="-15" dirty="0">
                <a:solidFill>
                  <a:srgbClr val="808080"/>
                </a:solidFill>
                <a:latin typeface="微软雅黑"/>
              </a:rPr>
              <a:t>创业邦</a:t>
            </a:r>
            <a:endParaRPr sz="1000" spc="-15" dirty="0">
              <a:solidFill>
                <a:srgbClr val="808080"/>
              </a:solidFill>
              <a:latin typeface="微软雅黑"/>
            </a:endParaRPr>
          </a:p>
        </p:txBody>
      </p:sp>
      <p:sp>
        <p:nvSpPr>
          <p:cNvPr id="36" name="object 3">
            <a:extLst>
              <a:ext uri="{FF2B5EF4-FFF2-40B4-BE49-F238E27FC236}">
                <a16:creationId xmlns:a16="http://schemas.microsoft.com/office/drawing/2014/main" id="{EFA2938B-0AA0-40B7-9959-D1BBD488C1C7}"/>
              </a:ext>
            </a:extLst>
          </p:cNvPr>
          <p:cNvSpPr txBox="1"/>
          <p:nvPr/>
        </p:nvSpPr>
        <p:spPr>
          <a:xfrm>
            <a:off x="357190" y="858382"/>
            <a:ext cx="11299825" cy="951414"/>
          </a:xfrm>
          <a:prstGeom prst="rect">
            <a:avLst/>
          </a:prstGeom>
        </p:spPr>
        <p:txBody>
          <a:bodyPr vert="horz" wrap="square" lIns="0" tIns="9525" rIns="0" bIns="0" rtlCol="0">
            <a:spAutoFit/>
          </a:bodyPr>
          <a:lstStyle/>
          <a:p>
            <a:pPr marL="241294" marR="5080" indent="-228594" algn="just">
              <a:lnSpc>
                <a:spcPct val="101600"/>
              </a:lnSpc>
              <a:spcBef>
                <a:spcPts val="75"/>
              </a:spcBef>
              <a:buClr>
                <a:srgbClr val="1D9ED2"/>
              </a:buClr>
              <a:buFont typeface="Wingdings"/>
              <a:buChar char=""/>
              <a:tabLst>
                <a:tab pos="241294" algn="l"/>
              </a:tabLst>
            </a:pPr>
            <a:r>
              <a:rPr lang="zh-CN" altLang="en-US" sz="2000" spc="-20" dirty="0">
                <a:latin typeface="微软雅黑"/>
                <a:cs typeface="微软雅黑"/>
              </a:rPr>
              <a:t>五大发电集团、六小发电集团、两大电网等央企全部布局储能产业。目前</a:t>
            </a:r>
            <a:r>
              <a:rPr lang="zh-CN" altLang="en-US" sz="2000" b="1" spc="-20" dirty="0">
                <a:latin typeface="微软雅黑"/>
                <a:cs typeface="微软雅黑"/>
              </a:rPr>
              <a:t>国内抽水蓄能投资主体主要是国家电网和南方电网，两者占据</a:t>
            </a:r>
            <a:r>
              <a:rPr lang="en-US" altLang="zh-CN" sz="2000" b="1" spc="-20" dirty="0">
                <a:latin typeface="微软雅黑"/>
                <a:cs typeface="微软雅黑"/>
              </a:rPr>
              <a:t>90%</a:t>
            </a:r>
            <a:r>
              <a:rPr lang="zh-CN" altLang="en-US" sz="2000" spc="-20" dirty="0">
                <a:latin typeface="微软雅黑"/>
                <a:cs typeface="微软雅黑"/>
              </a:rPr>
              <a:t>以上的市场。国内</a:t>
            </a:r>
            <a:r>
              <a:rPr lang="zh-CN" altLang="en-US" sz="2000" b="1" spc="-20" dirty="0">
                <a:latin typeface="微软雅黑"/>
                <a:cs typeface="微软雅黑"/>
              </a:rPr>
              <a:t>发电侧储能</a:t>
            </a:r>
            <a:r>
              <a:rPr lang="zh-CN" altLang="en-US" sz="2000" spc="-20" dirty="0">
                <a:latin typeface="微软雅黑"/>
                <a:cs typeface="微软雅黑"/>
              </a:rPr>
              <a:t>项目，一般以</a:t>
            </a:r>
            <a:r>
              <a:rPr lang="zh-CN" altLang="en-US" sz="2000" b="1" spc="-20" dirty="0">
                <a:latin typeface="微软雅黑"/>
                <a:cs typeface="微软雅黑"/>
              </a:rPr>
              <a:t>发电集团、电网公司为项目方，投资方为自投及社会资本共同投资</a:t>
            </a:r>
            <a:r>
              <a:rPr lang="zh-CN" altLang="en-US" sz="2000" spc="-20" dirty="0">
                <a:latin typeface="微软雅黑"/>
                <a:cs typeface="微软雅黑"/>
              </a:rPr>
              <a:t>。</a:t>
            </a:r>
          </a:p>
        </p:txBody>
      </p:sp>
    </p:spTree>
    <p:extLst>
      <p:ext uri="{BB962C8B-B14F-4D97-AF65-F5344CB8AC3E}">
        <p14:creationId xmlns:p14="http://schemas.microsoft.com/office/powerpoint/2010/main" val="607043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EC693B76-A244-4F48-B4E8-00FDCCD7FFA2}"/>
              </a:ext>
            </a:extLst>
          </p:cNvPr>
          <p:cNvCxnSpPr>
            <a:cxnSpLocks/>
          </p:cNvCxnSpPr>
          <p:nvPr/>
        </p:nvCxnSpPr>
        <p:spPr>
          <a:xfrm>
            <a:off x="929090" y="838719"/>
            <a:ext cx="112629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5AFB81B9-9057-48F9-8801-228607647474}"/>
              </a:ext>
            </a:extLst>
          </p:cNvPr>
          <p:cNvSpPr/>
          <p:nvPr/>
        </p:nvSpPr>
        <p:spPr>
          <a:xfrm>
            <a:off x="1033093" y="271455"/>
            <a:ext cx="7013458" cy="502766"/>
          </a:xfrm>
          <a:prstGeom prst="rect">
            <a:avLst/>
          </a:prstGeom>
        </p:spPr>
        <p:txBody>
          <a:bodyPr wrap="none">
            <a:spAutoFit/>
          </a:bodyPr>
          <a:lstStyle/>
          <a:p>
            <a:r>
              <a:rPr lang="zh-CN" altLang="en-US" sz="2667" b="1" dirty="0" smtClean="0">
                <a:latin typeface="微软雅黑" pitchFamily="34" charset="-122"/>
                <a:ea typeface="微软雅黑" pitchFamily="34" charset="-122"/>
              </a:rPr>
              <a:t>储能</a:t>
            </a:r>
            <a:r>
              <a:rPr lang="zh-CN" altLang="en-US" sz="2667" b="1" dirty="0">
                <a:latin typeface="微软雅黑" pitchFamily="34" charset="-122"/>
                <a:ea typeface="微软雅黑" pitchFamily="34" charset="-122"/>
              </a:rPr>
              <a:t>产业发展面临两大挑战：经济性与安全性</a:t>
            </a:r>
            <a:endParaRPr lang="zh-CN" altLang="en-US" sz="2667" dirty="0"/>
          </a:p>
        </p:txBody>
      </p:sp>
      <p:sp>
        <p:nvSpPr>
          <p:cNvPr id="5" name="矩形 1">
            <a:extLst>
              <a:ext uri="{FF2B5EF4-FFF2-40B4-BE49-F238E27FC236}">
                <a16:creationId xmlns:a16="http://schemas.microsoft.com/office/drawing/2014/main" id="{4246C9C5-3F49-427D-A683-FEE2B29B74B8}"/>
              </a:ext>
            </a:extLst>
          </p:cNvPr>
          <p:cNvSpPr>
            <a:spLocks noChangeArrowheads="1"/>
          </p:cNvSpPr>
          <p:nvPr/>
        </p:nvSpPr>
        <p:spPr bwMode="auto">
          <a:xfrm>
            <a:off x="344688" y="212426"/>
            <a:ext cx="350123"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6" name="矩形 1">
            <a:extLst>
              <a:ext uri="{FF2B5EF4-FFF2-40B4-BE49-F238E27FC236}">
                <a16:creationId xmlns:a16="http://schemas.microsoft.com/office/drawing/2014/main" id="{EB0D92EE-E397-46AF-9963-3ABC3CB476FC}"/>
              </a:ext>
            </a:extLst>
          </p:cNvPr>
          <p:cNvSpPr>
            <a:spLocks noChangeArrowheads="1"/>
          </p:cNvSpPr>
          <p:nvPr/>
        </p:nvSpPr>
        <p:spPr bwMode="auto">
          <a:xfrm>
            <a:off x="753039" y="212426"/>
            <a:ext cx="111559"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7" name="矩形 1">
            <a:extLst>
              <a:ext uri="{FF2B5EF4-FFF2-40B4-BE49-F238E27FC236}">
                <a16:creationId xmlns:a16="http://schemas.microsoft.com/office/drawing/2014/main" id="{B48E4A6C-90EC-4ED4-9064-7899820C27F5}"/>
              </a:ext>
            </a:extLst>
          </p:cNvPr>
          <p:cNvSpPr>
            <a:spLocks noChangeArrowheads="1"/>
          </p:cNvSpPr>
          <p:nvPr/>
        </p:nvSpPr>
        <p:spPr bwMode="auto">
          <a:xfrm>
            <a:off x="922823" y="212426"/>
            <a:ext cx="52044"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37" name="object 2">
            <a:extLst>
              <a:ext uri="{FF2B5EF4-FFF2-40B4-BE49-F238E27FC236}">
                <a16:creationId xmlns:a16="http://schemas.microsoft.com/office/drawing/2014/main" id="{91458641-652B-425B-BCCF-13FC2155B3E9}"/>
              </a:ext>
            </a:extLst>
          </p:cNvPr>
          <p:cNvSpPr/>
          <p:nvPr/>
        </p:nvSpPr>
        <p:spPr>
          <a:xfrm>
            <a:off x="402336" y="2349661"/>
            <a:ext cx="5654040" cy="4399915"/>
          </a:xfrm>
          <a:custGeom>
            <a:avLst/>
            <a:gdLst/>
            <a:ahLst/>
            <a:cxnLst/>
            <a:rect l="l" t="t" r="r" b="b"/>
            <a:pathLst>
              <a:path w="5654040" h="4399915">
                <a:moveTo>
                  <a:pt x="5654040" y="0"/>
                </a:moveTo>
                <a:lnTo>
                  <a:pt x="0" y="0"/>
                </a:lnTo>
                <a:lnTo>
                  <a:pt x="0" y="4399788"/>
                </a:lnTo>
                <a:lnTo>
                  <a:pt x="5654040" y="4399788"/>
                </a:lnTo>
                <a:lnTo>
                  <a:pt x="5654040" y="0"/>
                </a:lnTo>
                <a:close/>
              </a:path>
            </a:pathLst>
          </a:custGeom>
          <a:solidFill>
            <a:srgbClr val="F1F1F1"/>
          </a:solidFill>
        </p:spPr>
        <p:txBody>
          <a:bodyPr wrap="square" lIns="0" tIns="0" rIns="0" bIns="0" rtlCol="0"/>
          <a:lstStyle/>
          <a:p>
            <a:endParaRPr sz="1400"/>
          </a:p>
        </p:txBody>
      </p:sp>
      <p:sp>
        <p:nvSpPr>
          <p:cNvPr id="38" name="object 3">
            <a:extLst>
              <a:ext uri="{FF2B5EF4-FFF2-40B4-BE49-F238E27FC236}">
                <a16:creationId xmlns:a16="http://schemas.microsoft.com/office/drawing/2014/main" id="{E7090E53-C0EC-4DB6-B0EE-E955C5AF728A}"/>
              </a:ext>
            </a:extLst>
          </p:cNvPr>
          <p:cNvSpPr/>
          <p:nvPr/>
        </p:nvSpPr>
        <p:spPr>
          <a:xfrm>
            <a:off x="6182867" y="2349661"/>
            <a:ext cx="5652771" cy="4399915"/>
          </a:xfrm>
          <a:custGeom>
            <a:avLst/>
            <a:gdLst/>
            <a:ahLst/>
            <a:cxnLst/>
            <a:rect l="l" t="t" r="r" b="b"/>
            <a:pathLst>
              <a:path w="5652770" h="4399915">
                <a:moveTo>
                  <a:pt x="5652516" y="0"/>
                </a:moveTo>
                <a:lnTo>
                  <a:pt x="0" y="0"/>
                </a:lnTo>
                <a:lnTo>
                  <a:pt x="0" y="4399788"/>
                </a:lnTo>
                <a:lnTo>
                  <a:pt x="5652516" y="4399788"/>
                </a:lnTo>
                <a:lnTo>
                  <a:pt x="5652516" y="0"/>
                </a:lnTo>
                <a:close/>
              </a:path>
            </a:pathLst>
          </a:custGeom>
          <a:solidFill>
            <a:srgbClr val="F1F1F1"/>
          </a:solidFill>
        </p:spPr>
        <p:txBody>
          <a:bodyPr wrap="square" lIns="0" tIns="0" rIns="0" bIns="0" rtlCol="0"/>
          <a:lstStyle/>
          <a:p>
            <a:endParaRPr sz="1400"/>
          </a:p>
        </p:txBody>
      </p:sp>
      <p:sp>
        <p:nvSpPr>
          <p:cNvPr id="39" name="object 4">
            <a:extLst>
              <a:ext uri="{FF2B5EF4-FFF2-40B4-BE49-F238E27FC236}">
                <a16:creationId xmlns:a16="http://schemas.microsoft.com/office/drawing/2014/main" id="{42B7FE3D-8708-4BFF-8BEB-33ACC08626E8}"/>
              </a:ext>
            </a:extLst>
          </p:cNvPr>
          <p:cNvSpPr txBox="1"/>
          <p:nvPr/>
        </p:nvSpPr>
        <p:spPr>
          <a:xfrm>
            <a:off x="261924" y="1030422"/>
            <a:ext cx="11637011" cy="1623393"/>
          </a:xfrm>
          <a:prstGeom prst="rect">
            <a:avLst/>
          </a:prstGeom>
        </p:spPr>
        <p:txBody>
          <a:bodyPr vert="horz" wrap="square" lIns="0" tIns="9525" rIns="0" bIns="0" rtlCol="0">
            <a:spAutoFit/>
          </a:bodyPr>
          <a:lstStyle/>
          <a:p>
            <a:pPr marL="241294" marR="5080" indent="-228594">
              <a:lnSpc>
                <a:spcPct val="101600"/>
              </a:lnSpc>
              <a:spcBef>
                <a:spcPts val="75"/>
              </a:spcBef>
              <a:buClr>
                <a:srgbClr val="1D9ED2"/>
              </a:buClr>
              <a:buFont typeface="Wingdings"/>
              <a:buChar char=""/>
              <a:tabLst>
                <a:tab pos="241294" algn="l"/>
              </a:tabLst>
            </a:pPr>
            <a:r>
              <a:rPr sz="2000" b="1" spc="-20" dirty="0" err="1">
                <a:latin typeface="微软雅黑"/>
                <a:cs typeface="微软雅黑"/>
              </a:rPr>
              <a:t>经济性</a:t>
            </a:r>
            <a:r>
              <a:rPr lang="zh-CN" altLang="en-US" sz="2000" b="1" spc="-20" dirty="0">
                <a:latin typeface="微软雅黑"/>
                <a:cs typeface="微软雅黑"/>
              </a:rPr>
              <a:t>：</a:t>
            </a:r>
            <a:r>
              <a:rPr sz="2000" spc="-20" dirty="0" err="1">
                <a:latin typeface="微软雅黑"/>
                <a:cs typeface="微软雅黑"/>
              </a:rPr>
              <a:t>影响储能推广的重要因素</a:t>
            </a:r>
            <a:r>
              <a:rPr lang="zh-CN" altLang="en-US" sz="2000" spc="-20" dirty="0">
                <a:latin typeface="微软雅黑"/>
                <a:cs typeface="微软雅黑"/>
              </a:rPr>
              <a:t>。</a:t>
            </a:r>
            <a:r>
              <a:rPr sz="2000" spc="-20" dirty="0" err="1">
                <a:latin typeface="微软雅黑"/>
                <a:cs typeface="微软雅黑"/>
              </a:rPr>
              <a:t>高上网电价且存在弃光弃风的电站、高峰谷电价差</a:t>
            </a:r>
            <a:r>
              <a:rPr lang="zh-CN" altLang="en-US" sz="2000" spc="-20" dirty="0">
                <a:latin typeface="微软雅黑"/>
                <a:cs typeface="微软雅黑"/>
              </a:rPr>
              <a:t>、</a:t>
            </a:r>
            <a:r>
              <a:rPr sz="2000" spc="-20" dirty="0" err="1">
                <a:latin typeface="微软雅黑"/>
                <a:cs typeface="微软雅黑"/>
              </a:rPr>
              <a:t>以及储能扶持政策地</a:t>
            </a:r>
            <a:r>
              <a:rPr lang="zh-CN" altLang="en-US" sz="2000" spc="-20" dirty="0">
                <a:latin typeface="微软雅黑"/>
                <a:cs typeface="微软雅黑"/>
              </a:rPr>
              <a:t>的</a:t>
            </a:r>
            <a:r>
              <a:rPr sz="2000" spc="-15" dirty="0" err="1">
                <a:latin typeface="微软雅黑"/>
                <a:cs typeface="微软雅黑"/>
              </a:rPr>
              <a:t>项目自发需求或将逐步释放。储能</a:t>
            </a:r>
            <a:r>
              <a:rPr lang="zh-CN" altLang="en-US" sz="2000" spc="-15" dirty="0">
                <a:latin typeface="微软雅黑"/>
                <a:cs typeface="微软雅黑"/>
              </a:rPr>
              <a:t>产业</a:t>
            </a:r>
            <a:r>
              <a:rPr sz="2000" spc="-15" dirty="0" err="1">
                <a:latin typeface="微软雅黑"/>
                <a:cs typeface="微软雅黑"/>
              </a:rPr>
              <a:t>工程</a:t>
            </a:r>
            <a:r>
              <a:rPr lang="zh-CN" altLang="en-US" sz="2000" spc="-15" dirty="0">
                <a:latin typeface="微软雅黑"/>
                <a:cs typeface="微软雅黑"/>
              </a:rPr>
              <a:t>化实现</a:t>
            </a:r>
            <a:r>
              <a:rPr sz="2000" spc="-15" dirty="0">
                <a:latin typeface="微软雅黑"/>
                <a:cs typeface="微软雅黑"/>
              </a:rPr>
              <a:t>的</a:t>
            </a:r>
            <a:r>
              <a:rPr lang="zh-CN" altLang="en-US" sz="2000" spc="-15" dirty="0">
                <a:latin typeface="微软雅黑"/>
                <a:cs typeface="微软雅黑"/>
              </a:rPr>
              <a:t>“</a:t>
            </a:r>
            <a:r>
              <a:rPr sz="2000" spc="-15" dirty="0" err="1">
                <a:latin typeface="微软雅黑"/>
                <a:cs typeface="微软雅黑"/>
              </a:rPr>
              <a:t>技术</a:t>
            </a:r>
            <a:r>
              <a:rPr sz="2000" spc="-11" dirty="0" err="1">
                <a:latin typeface="Verdana"/>
                <a:cs typeface="Verdana"/>
              </a:rPr>
              <a:t>-</a:t>
            </a:r>
            <a:r>
              <a:rPr sz="2000" spc="-20" dirty="0" err="1">
                <a:latin typeface="微软雅黑"/>
                <a:cs typeface="微软雅黑"/>
              </a:rPr>
              <a:t>经济</a:t>
            </a:r>
            <a:r>
              <a:rPr lang="zh-CN" altLang="en-US" sz="2000" spc="-15" dirty="0">
                <a:latin typeface="微软雅黑"/>
                <a:cs typeface="微软雅黑"/>
              </a:rPr>
              <a:t>”</a:t>
            </a:r>
            <a:r>
              <a:rPr sz="2000" spc="-20" dirty="0" err="1">
                <a:latin typeface="微软雅黑"/>
                <a:cs typeface="微软雅黑"/>
              </a:rPr>
              <a:t>先进性依然是最重要的因素</a:t>
            </a:r>
            <a:r>
              <a:rPr sz="2000" spc="-20" dirty="0">
                <a:latin typeface="微软雅黑"/>
                <a:cs typeface="微软雅黑"/>
              </a:rPr>
              <a:t>。</a:t>
            </a:r>
            <a:endParaRPr sz="2000" dirty="0">
              <a:latin typeface="微软雅黑"/>
              <a:cs typeface="微软雅黑"/>
            </a:endParaRPr>
          </a:p>
          <a:p>
            <a:pPr marL="241294" marR="5080" indent="-228594">
              <a:lnSpc>
                <a:spcPct val="100699"/>
              </a:lnSpc>
              <a:spcBef>
                <a:spcPts val="615"/>
              </a:spcBef>
              <a:buClr>
                <a:srgbClr val="1D9ED2"/>
              </a:buClr>
              <a:buFont typeface="Wingdings"/>
              <a:buChar char=""/>
              <a:tabLst>
                <a:tab pos="241294" algn="l"/>
              </a:tabLst>
            </a:pPr>
            <a:r>
              <a:rPr sz="2000" b="1" spc="-20" dirty="0" err="1">
                <a:latin typeface="微软雅黑"/>
                <a:cs typeface="微软雅黑"/>
              </a:rPr>
              <a:t>安全性</a:t>
            </a:r>
            <a:r>
              <a:rPr lang="zh-CN" altLang="en-US" sz="2000" spc="-20" dirty="0" err="1">
                <a:latin typeface="微软雅黑"/>
                <a:cs typeface="微软雅黑"/>
              </a:rPr>
              <a:t>：</a:t>
            </a:r>
            <a:r>
              <a:rPr sz="2000" spc="-20" dirty="0" err="1">
                <a:latin typeface="微软雅黑"/>
                <a:cs typeface="微软雅黑"/>
              </a:rPr>
              <a:t>制约中国储能产业发展的核心因素。随着中国储能装机规模跃至全球第一</a:t>
            </a:r>
            <a:r>
              <a:rPr sz="2000" spc="-20" dirty="0">
                <a:latin typeface="微软雅黑"/>
                <a:cs typeface="微软雅黑"/>
              </a:rPr>
              <a:t>，</a:t>
            </a:r>
            <a:r>
              <a:rPr lang="zh-CN" altLang="en-US" sz="2000" b="1" spc="-20" dirty="0">
                <a:latin typeface="微软雅黑"/>
                <a:cs typeface="微软雅黑"/>
              </a:rPr>
              <a:t>防控安全</a:t>
            </a:r>
            <a:r>
              <a:rPr lang="zh-CN" altLang="en-US" sz="2000" spc="-20" dirty="0">
                <a:latin typeface="微软雅黑"/>
                <a:cs typeface="微软雅黑"/>
              </a:rPr>
              <a:t>成为</a:t>
            </a:r>
            <a:r>
              <a:rPr sz="2000" spc="-20" dirty="0">
                <a:latin typeface="微软雅黑"/>
                <a:cs typeface="微软雅黑"/>
              </a:rPr>
              <a:t>产业发展“命脉”。</a:t>
            </a:r>
            <a:r>
              <a:rPr sz="2000" spc="-20" dirty="0" err="1">
                <a:latin typeface="微软雅黑"/>
                <a:cs typeface="微软雅黑"/>
              </a:rPr>
              <a:t>在储能产业高速发展的同时，安全建设和运行压力也在不断增加</a:t>
            </a:r>
            <a:r>
              <a:rPr sz="1200" spc="-20" dirty="0">
                <a:latin typeface="微软雅黑"/>
                <a:cs typeface="微软雅黑"/>
              </a:rPr>
              <a:t>。</a:t>
            </a:r>
            <a:endParaRPr lang="zh-CN" altLang="en-US" sz="1200" dirty="0">
              <a:latin typeface="微软雅黑"/>
              <a:cs typeface="微软雅黑"/>
            </a:endParaRPr>
          </a:p>
          <a:p>
            <a:pPr marL="1701121">
              <a:spcBef>
                <a:spcPts val="800"/>
              </a:spcBef>
              <a:tabLst>
                <a:tab pos="7118806" algn="l"/>
              </a:tabLst>
            </a:pPr>
            <a:r>
              <a:rPr lang="zh-CN" altLang="en-US" sz="1100" b="1" dirty="0">
                <a:latin typeface="微软雅黑"/>
                <a:cs typeface="微软雅黑"/>
              </a:rPr>
              <a:t>      </a:t>
            </a:r>
            <a:r>
              <a:rPr lang="zh-CN" altLang="en-US" sz="1100" b="1" dirty="0">
                <a:latin typeface="微软雅黑" panose="020B0503020204020204" pitchFamily="34" charset="-122"/>
                <a:ea typeface="微软雅黑" panose="020B0503020204020204" pitchFamily="34" charset="-122"/>
                <a:cs typeface="微软雅黑"/>
              </a:rPr>
              <a:t>成熟储能技术优缺点对</a:t>
            </a:r>
            <a:r>
              <a:rPr lang="zh-CN" altLang="en-US" sz="1100" b="1" spc="-51" dirty="0">
                <a:latin typeface="微软雅黑" panose="020B0503020204020204" pitchFamily="34" charset="-122"/>
                <a:ea typeface="微软雅黑" panose="020B0503020204020204" pitchFamily="34" charset="-122"/>
                <a:cs typeface="微软雅黑"/>
              </a:rPr>
              <a:t>比</a:t>
            </a:r>
            <a:r>
              <a:rPr lang="zh-CN" altLang="en-US" sz="1100" b="1" dirty="0">
                <a:latin typeface="微软雅黑"/>
                <a:cs typeface="微软雅黑"/>
              </a:rPr>
              <a:t>	      </a:t>
            </a:r>
            <a:r>
              <a:rPr lang="en-US" altLang="zh-CN" sz="1100" b="1" dirty="0">
                <a:latin typeface="微软雅黑" panose="020B0503020204020204" pitchFamily="34" charset="-122"/>
                <a:ea typeface="微软雅黑" panose="020B0503020204020204" pitchFamily="34" charset="-122"/>
                <a:cs typeface="微软雅黑"/>
              </a:rPr>
              <a:t>2019-</a:t>
            </a:r>
            <a:r>
              <a:rPr lang="en-US" altLang="zh-CN" sz="1100" b="1" spc="-11" dirty="0">
                <a:latin typeface="微软雅黑" panose="020B0503020204020204" pitchFamily="34" charset="-122"/>
                <a:ea typeface="微软雅黑" panose="020B0503020204020204" pitchFamily="34" charset="-122"/>
                <a:cs typeface="微软雅黑"/>
              </a:rPr>
              <a:t>2022</a:t>
            </a:r>
            <a:r>
              <a:rPr lang="zh-CN" altLang="en-US" sz="1100" b="1" dirty="0">
                <a:latin typeface="微软雅黑" panose="020B0503020204020204" pitchFamily="34" charset="-122"/>
                <a:ea typeface="微软雅黑" panose="020B0503020204020204" pitchFamily="34" charset="-122"/>
                <a:cs typeface="微软雅黑"/>
              </a:rPr>
              <a:t>年储能项目部分重大事</a:t>
            </a:r>
            <a:r>
              <a:rPr lang="zh-CN" altLang="en-US" sz="1100" b="1" spc="-51" dirty="0">
                <a:latin typeface="微软雅黑" panose="020B0503020204020204" pitchFamily="34" charset="-122"/>
                <a:ea typeface="微软雅黑" panose="020B0503020204020204" pitchFamily="34" charset="-122"/>
                <a:cs typeface="微软雅黑"/>
              </a:rPr>
              <a:t>故</a:t>
            </a:r>
            <a:endParaRPr lang="zh-CN" altLang="en-US" sz="1100" dirty="0">
              <a:latin typeface="微软雅黑" panose="020B0503020204020204" pitchFamily="34" charset="-122"/>
              <a:ea typeface="微软雅黑" panose="020B0503020204020204" pitchFamily="34" charset="-122"/>
              <a:cs typeface="微软雅黑"/>
            </a:endParaRPr>
          </a:p>
        </p:txBody>
      </p:sp>
      <p:graphicFrame>
        <p:nvGraphicFramePr>
          <p:cNvPr id="42" name="object 8">
            <a:extLst>
              <a:ext uri="{FF2B5EF4-FFF2-40B4-BE49-F238E27FC236}">
                <a16:creationId xmlns:a16="http://schemas.microsoft.com/office/drawing/2014/main" id="{7C312D70-23BC-47BF-88BF-17E3B5525CC4}"/>
              </a:ext>
            </a:extLst>
          </p:cNvPr>
          <p:cNvGraphicFramePr>
            <a:graphicFrameLocks noGrp="1"/>
          </p:cNvGraphicFramePr>
          <p:nvPr>
            <p:extLst/>
          </p:nvPr>
        </p:nvGraphicFramePr>
        <p:xfrm>
          <a:off x="6196788" y="2634683"/>
          <a:ext cx="5386073" cy="4021511"/>
        </p:xfrm>
        <a:graphic>
          <a:graphicData uri="http://schemas.openxmlformats.org/drawingml/2006/table">
            <a:tbl>
              <a:tblPr firstRow="1" bandRow="1">
                <a:tableStyleId>{2D5ABB26-0587-4C30-8999-92F81FD0307C}</a:tableStyleId>
              </a:tblPr>
              <a:tblGrid>
                <a:gridCol w="695325">
                  <a:extLst>
                    <a:ext uri="{9D8B030D-6E8A-4147-A177-3AD203B41FA5}">
                      <a16:colId xmlns:a16="http://schemas.microsoft.com/office/drawing/2014/main" val="20000"/>
                    </a:ext>
                  </a:extLst>
                </a:gridCol>
                <a:gridCol w="844551">
                  <a:extLst>
                    <a:ext uri="{9D8B030D-6E8A-4147-A177-3AD203B41FA5}">
                      <a16:colId xmlns:a16="http://schemas.microsoft.com/office/drawing/2014/main" val="20001"/>
                    </a:ext>
                  </a:extLst>
                </a:gridCol>
                <a:gridCol w="1207135">
                  <a:extLst>
                    <a:ext uri="{9D8B030D-6E8A-4147-A177-3AD203B41FA5}">
                      <a16:colId xmlns:a16="http://schemas.microsoft.com/office/drawing/2014/main" val="20002"/>
                    </a:ext>
                  </a:extLst>
                </a:gridCol>
                <a:gridCol w="1019811">
                  <a:extLst>
                    <a:ext uri="{9D8B030D-6E8A-4147-A177-3AD203B41FA5}">
                      <a16:colId xmlns:a16="http://schemas.microsoft.com/office/drawing/2014/main" val="20003"/>
                    </a:ext>
                  </a:extLst>
                </a:gridCol>
                <a:gridCol w="1619251">
                  <a:extLst>
                    <a:ext uri="{9D8B030D-6E8A-4147-A177-3AD203B41FA5}">
                      <a16:colId xmlns:a16="http://schemas.microsoft.com/office/drawing/2014/main" val="20004"/>
                    </a:ext>
                  </a:extLst>
                </a:gridCol>
              </a:tblGrid>
              <a:tr h="348052">
                <a:tc>
                  <a:txBody>
                    <a:bodyPr/>
                    <a:lstStyle/>
                    <a:p>
                      <a:pPr algn="ctr">
                        <a:lnSpc>
                          <a:spcPct val="100000"/>
                        </a:lnSpc>
                        <a:spcBef>
                          <a:spcPts val="695"/>
                        </a:spcBef>
                      </a:pPr>
                      <a:r>
                        <a:rPr sz="1200" b="1" spc="-30" dirty="0">
                          <a:solidFill>
                            <a:srgbClr val="FFFFFF"/>
                          </a:solidFill>
                          <a:latin typeface="微软雅黑"/>
                          <a:cs typeface="微软雅黑"/>
                        </a:rPr>
                        <a:t>国家</a:t>
                      </a:r>
                      <a:endParaRPr sz="1200" dirty="0">
                        <a:latin typeface="微软雅黑"/>
                        <a:cs typeface="微软雅黑"/>
                      </a:endParaRPr>
                    </a:p>
                  </a:txBody>
                  <a:tcPr marL="0" marR="0" marT="88265" marB="0">
                    <a:lnL w="12700">
                      <a:solidFill>
                        <a:srgbClr val="FFFFFF"/>
                      </a:solidFill>
                      <a:prstDash val="solid"/>
                    </a:lnL>
                    <a:lnR w="12700">
                      <a:solidFill>
                        <a:srgbClr val="FFFFFF"/>
                      </a:solidFill>
                      <a:prstDash val="solid"/>
                    </a:lnR>
                    <a:lnT w="12700">
                      <a:solidFill>
                        <a:srgbClr val="FFFFFF"/>
                      </a:solidFill>
                      <a:prstDash val="solid"/>
                    </a:lnT>
                    <a:solidFill>
                      <a:srgbClr val="16769D"/>
                    </a:solidFill>
                  </a:tcPr>
                </a:tc>
                <a:tc>
                  <a:txBody>
                    <a:bodyPr/>
                    <a:lstStyle/>
                    <a:p>
                      <a:pPr algn="ctr">
                        <a:lnSpc>
                          <a:spcPct val="100000"/>
                        </a:lnSpc>
                        <a:spcBef>
                          <a:spcPts val="695"/>
                        </a:spcBef>
                      </a:pPr>
                      <a:r>
                        <a:rPr sz="1200" b="1" spc="-20" dirty="0">
                          <a:solidFill>
                            <a:srgbClr val="FFFFFF"/>
                          </a:solidFill>
                          <a:latin typeface="微软雅黑"/>
                          <a:cs typeface="微软雅黑"/>
                        </a:rPr>
                        <a:t>事故时间</a:t>
                      </a:r>
                      <a:endParaRPr sz="1200" dirty="0">
                        <a:latin typeface="微软雅黑"/>
                        <a:cs typeface="微软雅黑"/>
                      </a:endParaRPr>
                    </a:p>
                  </a:txBody>
                  <a:tcPr marL="0" marR="0" marT="88265" marB="0">
                    <a:lnL w="12700">
                      <a:solidFill>
                        <a:srgbClr val="FFFFFF"/>
                      </a:solidFill>
                      <a:prstDash val="solid"/>
                    </a:lnL>
                    <a:lnR w="12700">
                      <a:solidFill>
                        <a:srgbClr val="FFFFFF"/>
                      </a:solidFill>
                      <a:prstDash val="solid"/>
                    </a:lnR>
                    <a:lnT w="12700">
                      <a:solidFill>
                        <a:srgbClr val="FFFFFF"/>
                      </a:solidFill>
                      <a:prstDash val="solid"/>
                    </a:lnT>
                    <a:solidFill>
                      <a:srgbClr val="16769D"/>
                    </a:solidFill>
                  </a:tcPr>
                </a:tc>
                <a:tc>
                  <a:txBody>
                    <a:bodyPr/>
                    <a:lstStyle/>
                    <a:p>
                      <a:pPr marL="1905" algn="ctr">
                        <a:lnSpc>
                          <a:spcPct val="100000"/>
                        </a:lnSpc>
                        <a:spcBef>
                          <a:spcPts val="695"/>
                        </a:spcBef>
                      </a:pPr>
                      <a:r>
                        <a:rPr sz="1200" b="1" spc="-20" dirty="0">
                          <a:solidFill>
                            <a:srgbClr val="FFFFFF"/>
                          </a:solidFill>
                          <a:latin typeface="微软雅黑"/>
                          <a:cs typeface="微软雅黑"/>
                        </a:rPr>
                        <a:t>事故类型</a:t>
                      </a:r>
                      <a:endParaRPr sz="1200">
                        <a:latin typeface="微软雅黑"/>
                        <a:cs typeface="微软雅黑"/>
                      </a:endParaRPr>
                    </a:p>
                  </a:txBody>
                  <a:tcPr marL="0" marR="0" marT="88265" marB="0">
                    <a:lnL w="12700">
                      <a:solidFill>
                        <a:srgbClr val="FFFFFF"/>
                      </a:solidFill>
                      <a:prstDash val="solid"/>
                    </a:lnL>
                    <a:lnR w="12700">
                      <a:solidFill>
                        <a:srgbClr val="FFFFFF"/>
                      </a:solidFill>
                      <a:prstDash val="solid"/>
                    </a:lnR>
                    <a:lnT w="12700">
                      <a:solidFill>
                        <a:srgbClr val="FFFFFF"/>
                      </a:solidFill>
                      <a:prstDash val="solid"/>
                    </a:lnT>
                    <a:solidFill>
                      <a:srgbClr val="16769D"/>
                    </a:solidFill>
                  </a:tcPr>
                </a:tc>
                <a:tc>
                  <a:txBody>
                    <a:bodyPr/>
                    <a:lstStyle/>
                    <a:p>
                      <a:pPr marL="1905" algn="ctr">
                        <a:lnSpc>
                          <a:spcPct val="100000"/>
                        </a:lnSpc>
                        <a:spcBef>
                          <a:spcPts val="695"/>
                        </a:spcBef>
                      </a:pPr>
                      <a:r>
                        <a:rPr sz="1200" b="1" spc="-15" dirty="0">
                          <a:solidFill>
                            <a:srgbClr val="FFFFFF"/>
                          </a:solidFill>
                          <a:latin typeface="微软雅黑"/>
                          <a:cs typeface="微软雅黑"/>
                        </a:rPr>
                        <a:t>储能技术</a:t>
                      </a:r>
                      <a:endParaRPr sz="1200">
                        <a:latin typeface="微软雅黑"/>
                        <a:cs typeface="微软雅黑"/>
                      </a:endParaRPr>
                    </a:p>
                  </a:txBody>
                  <a:tcPr marL="0" marR="0" marT="88265" marB="0">
                    <a:lnL w="12700">
                      <a:solidFill>
                        <a:srgbClr val="FFFFFF"/>
                      </a:solidFill>
                      <a:prstDash val="solid"/>
                    </a:lnL>
                    <a:lnR w="12700">
                      <a:solidFill>
                        <a:srgbClr val="FFFFFF"/>
                      </a:solidFill>
                      <a:prstDash val="solid"/>
                    </a:lnR>
                    <a:lnT w="12700">
                      <a:solidFill>
                        <a:srgbClr val="FFFFFF"/>
                      </a:solidFill>
                      <a:prstDash val="solid"/>
                    </a:lnT>
                    <a:solidFill>
                      <a:srgbClr val="16769D"/>
                    </a:solidFill>
                  </a:tcPr>
                </a:tc>
                <a:tc>
                  <a:txBody>
                    <a:bodyPr/>
                    <a:lstStyle/>
                    <a:p>
                      <a:pPr marL="3810" algn="ctr">
                        <a:lnSpc>
                          <a:spcPct val="100000"/>
                        </a:lnSpc>
                        <a:spcBef>
                          <a:spcPts val="695"/>
                        </a:spcBef>
                      </a:pPr>
                      <a:r>
                        <a:rPr sz="1200" b="1" spc="-10" dirty="0">
                          <a:solidFill>
                            <a:srgbClr val="FFFFFF"/>
                          </a:solidFill>
                          <a:latin typeface="微软雅黑"/>
                          <a:cs typeface="微软雅黑"/>
                        </a:rPr>
                        <a:t>装机容量</a:t>
                      </a:r>
                      <a:r>
                        <a:rPr sz="1200" b="1" spc="-20" dirty="0">
                          <a:solidFill>
                            <a:srgbClr val="FFFFFF"/>
                          </a:solidFill>
                          <a:latin typeface="微软雅黑"/>
                          <a:cs typeface="微软雅黑"/>
                        </a:rPr>
                        <a:t>（MWh）</a:t>
                      </a:r>
                      <a:endParaRPr sz="1200">
                        <a:latin typeface="微软雅黑"/>
                        <a:cs typeface="微软雅黑"/>
                      </a:endParaRPr>
                    </a:p>
                  </a:txBody>
                  <a:tcPr marL="0" marR="0" marT="88265" marB="0">
                    <a:lnL w="12700">
                      <a:solidFill>
                        <a:srgbClr val="FFFFFF"/>
                      </a:solidFill>
                      <a:prstDash val="solid"/>
                    </a:lnL>
                    <a:lnR w="12700">
                      <a:solidFill>
                        <a:srgbClr val="FFFFFF"/>
                      </a:solidFill>
                      <a:prstDash val="solid"/>
                    </a:lnR>
                    <a:lnT w="12700">
                      <a:solidFill>
                        <a:srgbClr val="FFFFFF"/>
                      </a:solidFill>
                      <a:prstDash val="solid"/>
                    </a:lnT>
                    <a:solidFill>
                      <a:srgbClr val="16769D"/>
                    </a:solidFill>
                  </a:tcPr>
                </a:tc>
                <a:extLst>
                  <a:ext uri="{0D108BD9-81ED-4DB2-BD59-A6C34878D82A}">
                    <a16:rowId xmlns:a16="http://schemas.microsoft.com/office/drawing/2014/main" val="10000"/>
                  </a:ext>
                </a:extLst>
              </a:tr>
              <a:tr h="354619">
                <a:tc>
                  <a:txBody>
                    <a:bodyPr/>
                    <a:lstStyle/>
                    <a:p>
                      <a:pPr algn="ctr">
                        <a:lnSpc>
                          <a:spcPct val="100000"/>
                        </a:lnSpc>
                        <a:spcBef>
                          <a:spcPts val="825"/>
                        </a:spcBef>
                      </a:pPr>
                      <a:r>
                        <a:rPr sz="1100" spc="-30" dirty="0">
                          <a:solidFill>
                            <a:srgbClr val="585858"/>
                          </a:solidFill>
                          <a:latin typeface="微软雅黑"/>
                          <a:cs typeface="微软雅黑"/>
                        </a:rPr>
                        <a:t>美国</a:t>
                      </a:r>
                      <a:endParaRPr sz="1100">
                        <a:latin typeface="微软雅黑"/>
                        <a:cs typeface="微软雅黑"/>
                      </a:endParaRPr>
                    </a:p>
                  </a:txBody>
                  <a:tcPr marL="0" marR="0" marT="104775" marB="0">
                    <a:lnL w="12700">
                      <a:solidFill>
                        <a:srgbClr val="FFFFFF"/>
                      </a:solidFill>
                      <a:prstDash val="solid"/>
                    </a:lnL>
                    <a:lnR w="12700">
                      <a:solidFill>
                        <a:srgbClr val="FFFFFF"/>
                      </a:solidFill>
                      <a:prstDash val="solid"/>
                    </a:lnR>
                    <a:solidFill>
                      <a:srgbClr val="FFFFFF"/>
                    </a:solidFill>
                  </a:tcPr>
                </a:tc>
                <a:tc>
                  <a:txBody>
                    <a:bodyPr/>
                    <a:lstStyle/>
                    <a:p>
                      <a:pPr algn="ctr">
                        <a:lnSpc>
                          <a:spcPct val="100000"/>
                        </a:lnSpc>
                        <a:spcBef>
                          <a:spcPts val="825"/>
                        </a:spcBef>
                      </a:pPr>
                      <a:r>
                        <a:rPr sz="1100" spc="-20" dirty="0">
                          <a:solidFill>
                            <a:srgbClr val="585858"/>
                          </a:solidFill>
                          <a:latin typeface="微软雅黑"/>
                          <a:cs typeface="微软雅黑"/>
                        </a:rPr>
                        <a:t>2022</a:t>
                      </a:r>
                      <a:endParaRPr sz="1100">
                        <a:latin typeface="微软雅黑"/>
                        <a:cs typeface="微软雅黑"/>
                      </a:endParaRPr>
                    </a:p>
                  </a:txBody>
                  <a:tcPr marL="0" marR="0" marT="104775" marB="0">
                    <a:lnL w="12700">
                      <a:solidFill>
                        <a:srgbClr val="FFFFFF"/>
                      </a:solidFill>
                      <a:prstDash val="solid"/>
                    </a:lnL>
                    <a:lnR w="12700">
                      <a:solidFill>
                        <a:srgbClr val="FFFFFF"/>
                      </a:solidFill>
                      <a:prstDash val="solid"/>
                    </a:lnR>
                    <a:solidFill>
                      <a:srgbClr val="FFFFFF"/>
                    </a:solidFill>
                  </a:tcPr>
                </a:tc>
                <a:tc>
                  <a:txBody>
                    <a:bodyPr/>
                    <a:lstStyle/>
                    <a:p>
                      <a:pPr marL="635" algn="ctr">
                        <a:lnSpc>
                          <a:spcPct val="100000"/>
                        </a:lnSpc>
                        <a:spcBef>
                          <a:spcPts val="825"/>
                        </a:spcBef>
                      </a:pPr>
                      <a:r>
                        <a:rPr sz="1100" spc="-25" dirty="0">
                          <a:solidFill>
                            <a:srgbClr val="585858"/>
                          </a:solidFill>
                          <a:latin typeface="微软雅黑"/>
                          <a:cs typeface="微软雅黑"/>
                        </a:rPr>
                        <a:t>充电中</a:t>
                      </a:r>
                      <a:endParaRPr sz="1100">
                        <a:latin typeface="微软雅黑"/>
                        <a:cs typeface="微软雅黑"/>
                      </a:endParaRPr>
                    </a:p>
                  </a:txBody>
                  <a:tcPr marL="0" marR="0" marT="104775" marB="0">
                    <a:lnL w="12700">
                      <a:solidFill>
                        <a:srgbClr val="FFFFFF"/>
                      </a:solidFill>
                      <a:prstDash val="solid"/>
                    </a:lnL>
                    <a:lnR w="12700">
                      <a:solidFill>
                        <a:srgbClr val="FFFFFF"/>
                      </a:solidFill>
                      <a:prstDash val="solid"/>
                    </a:lnR>
                    <a:solidFill>
                      <a:srgbClr val="FFFFFF"/>
                    </a:solidFill>
                  </a:tcPr>
                </a:tc>
                <a:tc>
                  <a:txBody>
                    <a:bodyPr/>
                    <a:lstStyle/>
                    <a:p>
                      <a:pPr marL="3810" algn="ctr">
                        <a:lnSpc>
                          <a:spcPct val="100000"/>
                        </a:lnSpc>
                        <a:spcBef>
                          <a:spcPts val="825"/>
                        </a:spcBef>
                      </a:pPr>
                      <a:r>
                        <a:rPr sz="1100" spc="-20" dirty="0">
                          <a:solidFill>
                            <a:srgbClr val="585858"/>
                          </a:solidFill>
                          <a:latin typeface="微软雅黑"/>
                          <a:cs typeface="微软雅黑"/>
                        </a:rPr>
                        <a:t>三元锂电池</a:t>
                      </a:r>
                      <a:endParaRPr sz="1100">
                        <a:latin typeface="微软雅黑"/>
                        <a:cs typeface="微软雅黑"/>
                      </a:endParaRPr>
                    </a:p>
                  </a:txBody>
                  <a:tcPr marL="0" marR="0" marT="104775" marB="0">
                    <a:lnL w="12700">
                      <a:solidFill>
                        <a:srgbClr val="FFFFFF"/>
                      </a:solidFill>
                      <a:prstDash val="solid"/>
                    </a:lnL>
                    <a:lnR w="12700">
                      <a:solidFill>
                        <a:srgbClr val="FFFFFF"/>
                      </a:solidFill>
                      <a:prstDash val="solid"/>
                    </a:lnR>
                    <a:solidFill>
                      <a:srgbClr val="FFFFFF"/>
                    </a:solidFill>
                  </a:tcPr>
                </a:tc>
                <a:tc>
                  <a:txBody>
                    <a:bodyPr/>
                    <a:lstStyle/>
                    <a:p>
                      <a:pPr marL="2540" algn="ctr">
                        <a:lnSpc>
                          <a:spcPct val="100000"/>
                        </a:lnSpc>
                        <a:spcBef>
                          <a:spcPts val="825"/>
                        </a:spcBef>
                      </a:pPr>
                      <a:r>
                        <a:rPr sz="1100" spc="-10" dirty="0">
                          <a:solidFill>
                            <a:srgbClr val="585858"/>
                          </a:solidFill>
                          <a:latin typeface="微软雅黑"/>
                          <a:cs typeface="微软雅黑"/>
                        </a:rPr>
                        <a:t>182.5</a:t>
                      </a:r>
                      <a:endParaRPr sz="1100">
                        <a:latin typeface="微软雅黑"/>
                        <a:cs typeface="微软雅黑"/>
                      </a:endParaRPr>
                    </a:p>
                  </a:txBody>
                  <a:tcPr marL="0" marR="0" marT="104775" marB="0">
                    <a:lnL w="12700">
                      <a:solidFill>
                        <a:srgbClr val="FFFFFF"/>
                      </a:solidFill>
                      <a:prstDash val="solid"/>
                    </a:lnL>
                    <a:lnR w="12700">
                      <a:solidFill>
                        <a:srgbClr val="FFFFFF"/>
                      </a:solidFill>
                      <a:prstDash val="solid"/>
                    </a:lnR>
                    <a:solidFill>
                      <a:srgbClr val="FFFFFF"/>
                    </a:solidFill>
                  </a:tcPr>
                </a:tc>
                <a:extLst>
                  <a:ext uri="{0D108BD9-81ED-4DB2-BD59-A6C34878D82A}">
                    <a16:rowId xmlns:a16="http://schemas.microsoft.com/office/drawing/2014/main" val="10001"/>
                  </a:ext>
                </a:extLst>
              </a:tr>
              <a:tr h="336112">
                <a:tc>
                  <a:txBody>
                    <a:bodyPr/>
                    <a:lstStyle/>
                    <a:p>
                      <a:pPr algn="ctr">
                        <a:lnSpc>
                          <a:spcPct val="100000"/>
                        </a:lnSpc>
                        <a:spcBef>
                          <a:spcPts val="775"/>
                        </a:spcBef>
                      </a:pPr>
                      <a:r>
                        <a:rPr sz="1100" spc="-30" dirty="0">
                          <a:solidFill>
                            <a:srgbClr val="585858"/>
                          </a:solidFill>
                          <a:latin typeface="微软雅黑"/>
                          <a:cs typeface="微软雅黑"/>
                        </a:rPr>
                        <a:t>韩国</a:t>
                      </a:r>
                      <a:endParaRPr sz="1100">
                        <a:latin typeface="微软雅黑"/>
                        <a:cs typeface="微软雅黑"/>
                      </a:endParaRPr>
                    </a:p>
                  </a:txBody>
                  <a:tcPr marL="0" marR="0" marT="98425" marB="0">
                    <a:lnL w="12700">
                      <a:solidFill>
                        <a:srgbClr val="FFFFFF"/>
                      </a:solidFill>
                      <a:prstDash val="solid"/>
                    </a:lnL>
                    <a:lnR w="12700">
                      <a:solidFill>
                        <a:srgbClr val="FFFFFF"/>
                      </a:solidFill>
                      <a:prstDash val="solid"/>
                    </a:lnR>
                    <a:solidFill>
                      <a:srgbClr val="F1F1F1"/>
                    </a:solidFill>
                  </a:tcPr>
                </a:tc>
                <a:tc>
                  <a:txBody>
                    <a:bodyPr/>
                    <a:lstStyle/>
                    <a:p>
                      <a:pPr algn="ctr">
                        <a:lnSpc>
                          <a:spcPct val="100000"/>
                        </a:lnSpc>
                        <a:spcBef>
                          <a:spcPts val="775"/>
                        </a:spcBef>
                      </a:pPr>
                      <a:r>
                        <a:rPr sz="1100" spc="-20" dirty="0">
                          <a:solidFill>
                            <a:srgbClr val="585858"/>
                          </a:solidFill>
                          <a:latin typeface="微软雅黑"/>
                          <a:cs typeface="微软雅黑"/>
                        </a:rPr>
                        <a:t>2022</a:t>
                      </a:r>
                      <a:endParaRPr sz="1100">
                        <a:latin typeface="微软雅黑"/>
                        <a:cs typeface="微软雅黑"/>
                      </a:endParaRPr>
                    </a:p>
                  </a:txBody>
                  <a:tcPr marL="0" marR="0" marT="98425" marB="0">
                    <a:lnL w="12700">
                      <a:solidFill>
                        <a:srgbClr val="FFFFFF"/>
                      </a:solidFill>
                      <a:prstDash val="solid"/>
                    </a:lnL>
                    <a:lnR w="12700">
                      <a:solidFill>
                        <a:srgbClr val="FFFFFF"/>
                      </a:solidFill>
                      <a:prstDash val="solid"/>
                    </a:lnR>
                    <a:solidFill>
                      <a:srgbClr val="F1F1F1"/>
                    </a:solidFill>
                  </a:tcPr>
                </a:tc>
                <a:tc>
                  <a:txBody>
                    <a:bodyPr/>
                    <a:lstStyle/>
                    <a:p>
                      <a:pPr marL="635" algn="ctr">
                        <a:lnSpc>
                          <a:spcPct val="100000"/>
                        </a:lnSpc>
                        <a:spcBef>
                          <a:spcPts val="775"/>
                        </a:spcBef>
                      </a:pPr>
                      <a:r>
                        <a:rPr sz="1100" spc="-25" dirty="0">
                          <a:solidFill>
                            <a:srgbClr val="585858"/>
                          </a:solidFill>
                          <a:latin typeface="微软雅黑"/>
                          <a:cs typeface="微软雅黑"/>
                        </a:rPr>
                        <a:t>充电中</a:t>
                      </a:r>
                      <a:endParaRPr sz="1100">
                        <a:latin typeface="微软雅黑"/>
                        <a:cs typeface="微软雅黑"/>
                      </a:endParaRPr>
                    </a:p>
                  </a:txBody>
                  <a:tcPr marL="0" marR="0" marT="98425" marB="0">
                    <a:lnL w="12700">
                      <a:solidFill>
                        <a:srgbClr val="FFFFFF"/>
                      </a:solidFill>
                      <a:prstDash val="solid"/>
                    </a:lnL>
                    <a:lnR w="12700">
                      <a:solidFill>
                        <a:srgbClr val="FFFFFF"/>
                      </a:solidFill>
                      <a:prstDash val="solid"/>
                    </a:lnR>
                    <a:solidFill>
                      <a:srgbClr val="F1F1F1"/>
                    </a:solidFill>
                  </a:tcPr>
                </a:tc>
                <a:tc>
                  <a:txBody>
                    <a:bodyPr/>
                    <a:lstStyle/>
                    <a:p>
                      <a:pPr marL="3810" algn="ctr">
                        <a:lnSpc>
                          <a:spcPct val="100000"/>
                        </a:lnSpc>
                        <a:spcBef>
                          <a:spcPts val="775"/>
                        </a:spcBef>
                      </a:pPr>
                      <a:r>
                        <a:rPr sz="1100" spc="-20" dirty="0">
                          <a:solidFill>
                            <a:srgbClr val="585858"/>
                          </a:solidFill>
                          <a:latin typeface="微软雅黑"/>
                          <a:cs typeface="微软雅黑"/>
                        </a:rPr>
                        <a:t>三元锂电池</a:t>
                      </a:r>
                      <a:endParaRPr sz="1100">
                        <a:latin typeface="微软雅黑"/>
                        <a:cs typeface="微软雅黑"/>
                      </a:endParaRPr>
                    </a:p>
                  </a:txBody>
                  <a:tcPr marL="0" marR="0" marT="98425" marB="0">
                    <a:lnL w="12700">
                      <a:solidFill>
                        <a:srgbClr val="FFFFFF"/>
                      </a:solidFill>
                      <a:prstDash val="solid"/>
                    </a:lnL>
                    <a:lnR w="12700">
                      <a:solidFill>
                        <a:srgbClr val="FFFFFF"/>
                      </a:solidFill>
                      <a:prstDash val="solid"/>
                    </a:lnR>
                    <a:solidFill>
                      <a:srgbClr val="F1F1F1"/>
                    </a:solidFill>
                  </a:tcPr>
                </a:tc>
                <a:tc>
                  <a:txBody>
                    <a:bodyPr/>
                    <a:lstStyle/>
                    <a:p>
                      <a:pPr marL="2540" algn="ctr">
                        <a:lnSpc>
                          <a:spcPct val="100000"/>
                        </a:lnSpc>
                        <a:spcBef>
                          <a:spcPts val="775"/>
                        </a:spcBef>
                      </a:pPr>
                      <a:r>
                        <a:rPr sz="1100" spc="-25" dirty="0">
                          <a:solidFill>
                            <a:srgbClr val="585858"/>
                          </a:solidFill>
                          <a:latin typeface="微软雅黑"/>
                          <a:cs typeface="微软雅黑"/>
                        </a:rPr>
                        <a:t>1.5</a:t>
                      </a:r>
                      <a:endParaRPr sz="1100">
                        <a:latin typeface="微软雅黑"/>
                        <a:cs typeface="微软雅黑"/>
                      </a:endParaRPr>
                    </a:p>
                  </a:txBody>
                  <a:tcPr marL="0" marR="0" marT="98425" marB="0">
                    <a:lnL w="12700">
                      <a:solidFill>
                        <a:srgbClr val="FFFFFF"/>
                      </a:solidFill>
                      <a:prstDash val="solid"/>
                    </a:lnL>
                    <a:lnR w="12700">
                      <a:solidFill>
                        <a:srgbClr val="FFFFFF"/>
                      </a:solidFill>
                      <a:prstDash val="solid"/>
                    </a:lnR>
                    <a:solidFill>
                      <a:srgbClr val="F1F1F1"/>
                    </a:solidFill>
                  </a:tcPr>
                </a:tc>
                <a:extLst>
                  <a:ext uri="{0D108BD9-81ED-4DB2-BD59-A6C34878D82A}">
                    <a16:rowId xmlns:a16="http://schemas.microsoft.com/office/drawing/2014/main" val="10002"/>
                  </a:ext>
                </a:extLst>
              </a:tr>
              <a:tr h="535305">
                <a:tc>
                  <a:txBody>
                    <a:bodyPr/>
                    <a:lstStyle/>
                    <a:p>
                      <a:pPr algn="ctr">
                        <a:lnSpc>
                          <a:spcPct val="100000"/>
                        </a:lnSpc>
                        <a:spcBef>
                          <a:spcPts val="975"/>
                        </a:spcBef>
                      </a:pPr>
                      <a:r>
                        <a:rPr sz="1100" spc="-20" dirty="0">
                          <a:solidFill>
                            <a:srgbClr val="585858"/>
                          </a:solidFill>
                          <a:latin typeface="微软雅黑"/>
                          <a:cs typeface="微软雅黑"/>
                        </a:rPr>
                        <a:t>澳大利亚</a:t>
                      </a:r>
                      <a:endParaRPr sz="1100">
                        <a:latin typeface="微软雅黑"/>
                        <a:cs typeface="微软雅黑"/>
                      </a:endParaRPr>
                    </a:p>
                  </a:txBody>
                  <a:tcPr marL="0" marR="0" marT="123825" marB="0">
                    <a:lnL w="12700">
                      <a:solidFill>
                        <a:srgbClr val="FFFFFF"/>
                      </a:solidFill>
                      <a:prstDash val="solid"/>
                    </a:lnL>
                    <a:lnR w="12700">
                      <a:solidFill>
                        <a:srgbClr val="FFFFFF"/>
                      </a:solidFill>
                      <a:prstDash val="solid"/>
                    </a:lnR>
                    <a:solidFill>
                      <a:srgbClr val="FFFFFF"/>
                    </a:solidFill>
                  </a:tcPr>
                </a:tc>
                <a:tc>
                  <a:txBody>
                    <a:bodyPr/>
                    <a:lstStyle/>
                    <a:p>
                      <a:pPr algn="ctr">
                        <a:lnSpc>
                          <a:spcPct val="100000"/>
                        </a:lnSpc>
                        <a:spcBef>
                          <a:spcPts val="975"/>
                        </a:spcBef>
                      </a:pPr>
                      <a:r>
                        <a:rPr sz="1100" spc="-20" dirty="0">
                          <a:solidFill>
                            <a:srgbClr val="585858"/>
                          </a:solidFill>
                          <a:latin typeface="微软雅黑"/>
                          <a:cs typeface="微软雅黑"/>
                        </a:rPr>
                        <a:t>2021</a:t>
                      </a:r>
                      <a:endParaRPr sz="1100">
                        <a:latin typeface="微软雅黑"/>
                        <a:cs typeface="微软雅黑"/>
                      </a:endParaRPr>
                    </a:p>
                  </a:txBody>
                  <a:tcPr marL="0" marR="0" marT="123825" marB="0">
                    <a:lnL w="12700">
                      <a:solidFill>
                        <a:srgbClr val="FFFFFF"/>
                      </a:solidFill>
                      <a:prstDash val="solid"/>
                    </a:lnL>
                    <a:lnR w="12700">
                      <a:solidFill>
                        <a:srgbClr val="FFFFFF"/>
                      </a:solidFill>
                      <a:prstDash val="solid"/>
                    </a:lnR>
                    <a:solidFill>
                      <a:srgbClr val="FFFFFF"/>
                    </a:solidFill>
                  </a:tcPr>
                </a:tc>
                <a:tc>
                  <a:txBody>
                    <a:bodyPr/>
                    <a:lstStyle/>
                    <a:p>
                      <a:pPr marL="224790" marR="88265" indent="-127000">
                        <a:lnSpc>
                          <a:spcPct val="100000"/>
                        </a:lnSpc>
                        <a:spcBef>
                          <a:spcPts val="375"/>
                        </a:spcBef>
                      </a:pPr>
                      <a:r>
                        <a:rPr sz="1100" spc="-20" dirty="0">
                          <a:solidFill>
                            <a:srgbClr val="585858"/>
                          </a:solidFill>
                          <a:latin typeface="微软雅黑"/>
                          <a:cs typeface="微软雅黑"/>
                        </a:rPr>
                        <a:t>冷却液泄露导致电池单体热失控</a:t>
                      </a:r>
                      <a:endParaRPr sz="1100">
                        <a:latin typeface="微软雅黑"/>
                        <a:cs typeface="微软雅黑"/>
                      </a:endParaRPr>
                    </a:p>
                  </a:txBody>
                  <a:tcPr marL="0" marR="0" marT="47625" marB="0">
                    <a:lnL w="12700">
                      <a:solidFill>
                        <a:srgbClr val="FFFFFF"/>
                      </a:solidFill>
                      <a:prstDash val="solid"/>
                    </a:lnL>
                    <a:lnR w="12700">
                      <a:solidFill>
                        <a:srgbClr val="FFFFFF"/>
                      </a:solidFill>
                      <a:prstDash val="solid"/>
                    </a:lnR>
                    <a:solidFill>
                      <a:srgbClr val="FFFFFF"/>
                    </a:solidFill>
                  </a:tcPr>
                </a:tc>
                <a:tc>
                  <a:txBody>
                    <a:bodyPr/>
                    <a:lstStyle/>
                    <a:p>
                      <a:pPr marL="3810" algn="ctr">
                        <a:lnSpc>
                          <a:spcPct val="100000"/>
                        </a:lnSpc>
                        <a:spcBef>
                          <a:spcPts val="975"/>
                        </a:spcBef>
                      </a:pPr>
                      <a:r>
                        <a:rPr sz="1100" spc="-20" dirty="0">
                          <a:solidFill>
                            <a:srgbClr val="585858"/>
                          </a:solidFill>
                          <a:latin typeface="微软雅黑"/>
                          <a:cs typeface="微软雅黑"/>
                        </a:rPr>
                        <a:t>三元锂电池</a:t>
                      </a:r>
                      <a:endParaRPr sz="1100">
                        <a:latin typeface="微软雅黑"/>
                        <a:cs typeface="微软雅黑"/>
                      </a:endParaRPr>
                    </a:p>
                  </a:txBody>
                  <a:tcPr marL="0" marR="0" marT="123825" marB="0">
                    <a:lnL w="12700">
                      <a:solidFill>
                        <a:srgbClr val="FFFFFF"/>
                      </a:solidFill>
                      <a:prstDash val="solid"/>
                    </a:lnL>
                    <a:lnR w="12700">
                      <a:solidFill>
                        <a:srgbClr val="FFFFFF"/>
                      </a:solidFill>
                      <a:prstDash val="solid"/>
                    </a:lnR>
                    <a:solidFill>
                      <a:srgbClr val="FFFFFF"/>
                    </a:solidFill>
                  </a:tcPr>
                </a:tc>
                <a:tc>
                  <a:txBody>
                    <a:bodyPr/>
                    <a:lstStyle/>
                    <a:p>
                      <a:pPr marL="1905" algn="ctr">
                        <a:lnSpc>
                          <a:spcPct val="100000"/>
                        </a:lnSpc>
                        <a:spcBef>
                          <a:spcPts val="975"/>
                        </a:spcBef>
                      </a:pPr>
                      <a:r>
                        <a:rPr sz="1100" spc="-25" dirty="0">
                          <a:solidFill>
                            <a:srgbClr val="585858"/>
                          </a:solidFill>
                          <a:latin typeface="微软雅黑"/>
                          <a:cs typeface="微软雅黑"/>
                        </a:rPr>
                        <a:t>450</a:t>
                      </a:r>
                      <a:endParaRPr sz="1100">
                        <a:latin typeface="微软雅黑"/>
                        <a:cs typeface="微软雅黑"/>
                      </a:endParaRPr>
                    </a:p>
                  </a:txBody>
                  <a:tcPr marL="0" marR="0" marT="123825" marB="0">
                    <a:lnL w="12700">
                      <a:solidFill>
                        <a:srgbClr val="FFFFFF"/>
                      </a:solidFill>
                      <a:prstDash val="solid"/>
                    </a:lnL>
                    <a:lnR w="12700">
                      <a:solidFill>
                        <a:srgbClr val="FFFFFF"/>
                      </a:solidFill>
                      <a:prstDash val="solid"/>
                    </a:lnR>
                    <a:solidFill>
                      <a:srgbClr val="FFFFFF"/>
                    </a:solidFill>
                  </a:tcPr>
                </a:tc>
                <a:extLst>
                  <a:ext uri="{0D108BD9-81ED-4DB2-BD59-A6C34878D82A}">
                    <a16:rowId xmlns:a16="http://schemas.microsoft.com/office/drawing/2014/main" val="10003"/>
                  </a:ext>
                </a:extLst>
              </a:tr>
              <a:tr h="336112">
                <a:tc>
                  <a:txBody>
                    <a:bodyPr/>
                    <a:lstStyle/>
                    <a:p>
                      <a:pPr algn="ctr">
                        <a:lnSpc>
                          <a:spcPct val="100000"/>
                        </a:lnSpc>
                        <a:spcBef>
                          <a:spcPts val="780"/>
                        </a:spcBef>
                      </a:pPr>
                      <a:r>
                        <a:rPr sz="1100" spc="-30" dirty="0">
                          <a:solidFill>
                            <a:srgbClr val="585858"/>
                          </a:solidFill>
                          <a:latin typeface="微软雅黑"/>
                          <a:cs typeface="微软雅黑"/>
                        </a:rPr>
                        <a:t>中国</a:t>
                      </a:r>
                      <a:endParaRPr sz="1100">
                        <a:latin typeface="微软雅黑"/>
                        <a:cs typeface="微软雅黑"/>
                      </a:endParaRPr>
                    </a:p>
                  </a:txBody>
                  <a:tcPr marL="0" marR="0" marT="99060" marB="0">
                    <a:lnL w="12700">
                      <a:solidFill>
                        <a:srgbClr val="FFFFFF"/>
                      </a:solidFill>
                      <a:prstDash val="solid"/>
                    </a:lnL>
                    <a:lnR w="12700">
                      <a:solidFill>
                        <a:srgbClr val="FFFFFF"/>
                      </a:solidFill>
                      <a:prstDash val="solid"/>
                    </a:lnR>
                    <a:solidFill>
                      <a:srgbClr val="F1F1F1"/>
                    </a:solidFill>
                  </a:tcPr>
                </a:tc>
                <a:tc>
                  <a:txBody>
                    <a:bodyPr/>
                    <a:lstStyle/>
                    <a:p>
                      <a:pPr algn="ctr">
                        <a:lnSpc>
                          <a:spcPct val="100000"/>
                        </a:lnSpc>
                        <a:spcBef>
                          <a:spcPts val="780"/>
                        </a:spcBef>
                      </a:pPr>
                      <a:r>
                        <a:rPr sz="1100" spc="-20" dirty="0">
                          <a:solidFill>
                            <a:srgbClr val="585858"/>
                          </a:solidFill>
                          <a:latin typeface="微软雅黑"/>
                          <a:cs typeface="微软雅黑"/>
                        </a:rPr>
                        <a:t>2021</a:t>
                      </a:r>
                      <a:endParaRPr sz="1100">
                        <a:latin typeface="微软雅黑"/>
                        <a:cs typeface="微软雅黑"/>
                      </a:endParaRPr>
                    </a:p>
                  </a:txBody>
                  <a:tcPr marL="0" marR="0" marT="99060" marB="0">
                    <a:lnL w="12700">
                      <a:solidFill>
                        <a:srgbClr val="FFFFFF"/>
                      </a:solidFill>
                      <a:prstDash val="solid"/>
                    </a:lnL>
                    <a:lnR w="12700">
                      <a:solidFill>
                        <a:srgbClr val="FFFFFF"/>
                      </a:solidFill>
                      <a:prstDash val="solid"/>
                    </a:lnR>
                    <a:solidFill>
                      <a:srgbClr val="F1F1F1"/>
                    </a:solidFill>
                  </a:tcPr>
                </a:tc>
                <a:tc>
                  <a:txBody>
                    <a:bodyPr/>
                    <a:lstStyle/>
                    <a:p>
                      <a:pPr marL="635" algn="ctr">
                        <a:lnSpc>
                          <a:spcPct val="100000"/>
                        </a:lnSpc>
                        <a:spcBef>
                          <a:spcPts val="780"/>
                        </a:spcBef>
                      </a:pPr>
                      <a:r>
                        <a:rPr sz="1100" spc="-25" dirty="0">
                          <a:solidFill>
                            <a:srgbClr val="585858"/>
                          </a:solidFill>
                          <a:latin typeface="微软雅黑"/>
                          <a:cs typeface="微软雅黑"/>
                        </a:rPr>
                        <a:t>充电中</a:t>
                      </a:r>
                      <a:endParaRPr sz="1100">
                        <a:latin typeface="微软雅黑"/>
                        <a:cs typeface="微软雅黑"/>
                      </a:endParaRPr>
                    </a:p>
                  </a:txBody>
                  <a:tcPr marL="0" marR="0" marT="99060" marB="0">
                    <a:lnL w="12700">
                      <a:solidFill>
                        <a:srgbClr val="FFFFFF"/>
                      </a:solidFill>
                      <a:prstDash val="solid"/>
                    </a:lnL>
                    <a:lnR w="12700">
                      <a:solidFill>
                        <a:srgbClr val="FFFFFF"/>
                      </a:solidFill>
                      <a:prstDash val="solid"/>
                    </a:lnR>
                    <a:solidFill>
                      <a:srgbClr val="F1F1F1"/>
                    </a:solidFill>
                  </a:tcPr>
                </a:tc>
                <a:tc>
                  <a:txBody>
                    <a:bodyPr/>
                    <a:lstStyle/>
                    <a:p>
                      <a:pPr marL="635" algn="ctr">
                        <a:lnSpc>
                          <a:spcPct val="100000"/>
                        </a:lnSpc>
                        <a:spcBef>
                          <a:spcPts val="780"/>
                        </a:spcBef>
                      </a:pPr>
                      <a:r>
                        <a:rPr sz="1100" spc="-20" dirty="0">
                          <a:solidFill>
                            <a:srgbClr val="585858"/>
                          </a:solidFill>
                          <a:latin typeface="微软雅黑"/>
                          <a:cs typeface="微软雅黑"/>
                        </a:rPr>
                        <a:t>磷酸铁锂电池</a:t>
                      </a:r>
                      <a:endParaRPr sz="1100">
                        <a:latin typeface="微软雅黑"/>
                        <a:cs typeface="微软雅黑"/>
                      </a:endParaRPr>
                    </a:p>
                  </a:txBody>
                  <a:tcPr marL="0" marR="0" marT="99060" marB="0">
                    <a:lnL w="12700">
                      <a:solidFill>
                        <a:srgbClr val="FFFFFF"/>
                      </a:solidFill>
                      <a:prstDash val="solid"/>
                    </a:lnL>
                    <a:lnR w="12700">
                      <a:solidFill>
                        <a:srgbClr val="FFFFFF"/>
                      </a:solidFill>
                      <a:prstDash val="solid"/>
                    </a:lnR>
                    <a:solidFill>
                      <a:srgbClr val="F1F1F1"/>
                    </a:solidFill>
                  </a:tcPr>
                </a:tc>
                <a:tc>
                  <a:txBody>
                    <a:bodyPr/>
                    <a:lstStyle/>
                    <a:p>
                      <a:pPr marL="3175" algn="ctr">
                        <a:lnSpc>
                          <a:spcPct val="100000"/>
                        </a:lnSpc>
                        <a:spcBef>
                          <a:spcPts val="780"/>
                        </a:spcBef>
                      </a:pPr>
                      <a:r>
                        <a:rPr sz="1100" spc="-25" dirty="0">
                          <a:solidFill>
                            <a:srgbClr val="585858"/>
                          </a:solidFill>
                          <a:latin typeface="微软雅黑"/>
                          <a:cs typeface="微软雅黑"/>
                        </a:rPr>
                        <a:t>25</a:t>
                      </a:r>
                      <a:endParaRPr sz="1100">
                        <a:latin typeface="微软雅黑"/>
                        <a:cs typeface="微软雅黑"/>
                      </a:endParaRPr>
                    </a:p>
                  </a:txBody>
                  <a:tcPr marL="0" marR="0" marT="99060" marB="0">
                    <a:lnL w="12700">
                      <a:solidFill>
                        <a:srgbClr val="FFFFFF"/>
                      </a:solidFill>
                      <a:prstDash val="solid"/>
                    </a:lnL>
                    <a:lnR w="12700">
                      <a:solidFill>
                        <a:srgbClr val="FFFFFF"/>
                      </a:solidFill>
                      <a:prstDash val="solid"/>
                    </a:lnR>
                    <a:solidFill>
                      <a:srgbClr val="F1F1F1"/>
                    </a:solidFill>
                  </a:tcPr>
                </a:tc>
                <a:extLst>
                  <a:ext uri="{0D108BD9-81ED-4DB2-BD59-A6C34878D82A}">
                    <a16:rowId xmlns:a16="http://schemas.microsoft.com/office/drawing/2014/main" val="10004"/>
                  </a:ext>
                </a:extLst>
              </a:tr>
              <a:tr h="359992">
                <a:tc>
                  <a:txBody>
                    <a:bodyPr/>
                    <a:lstStyle/>
                    <a:p>
                      <a:pPr algn="ctr">
                        <a:lnSpc>
                          <a:spcPct val="100000"/>
                        </a:lnSpc>
                        <a:spcBef>
                          <a:spcPts val="875"/>
                        </a:spcBef>
                      </a:pPr>
                      <a:r>
                        <a:rPr sz="1100" spc="-35" dirty="0">
                          <a:solidFill>
                            <a:srgbClr val="585858"/>
                          </a:solidFill>
                          <a:latin typeface="微软雅黑"/>
                          <a:cs typeface="微软雅黑"/>
                        </a:rPr>
                        <a:t>韩国</a:t>
                      </a:r>
                      <a:endParaRPr sz="1100">
                        <a:latin typeface="微软雅黑"/>
                        <a:cs typeface="微软雅黑"/>
                      </a:endParaRPr>
                    </a:p>
                  </a:txBody>
                  <a:tcPr marL="0" marR="0" marT="111125" marB="0">
                    <a:lnL w="12700">
                      <a:solidFill>
                        <a:srgbClr val="FFFFFF"/>
                      </a:solidFill>
                      <a:prstDash val="solid"/>
                    </a:lnL>
                    <a:lnR w="12700">
                      <a:solidFill>
                        <a:srgbClr val="FFFFFF"/>
                      </a:solidFill>
                      <a:prstDash val="solid"/>
                    </a:lnR>
                    <a:solidFill>
                      <a:srgbClr val="FFFFFF"/>
                    </a:solidFill>
                  </a:tcPr>
                </a:tc>
                <a:tc>
                  <a:txBody>
                    <a:bodyPr/>
                    <a:lstStyle/>
                    <a:p>
                      <a:pPr algn="ctr">
                        <a:lnSpc>
                          <a:spcPct val="100000"/>
                        </a:lnSpc>
                        <a:spcBef>
                          <a:spcPts val="875"/>
                        </a:spcBef>
                      </a:pPr>
                      <a:r>
                        <a:rPr sz="1100" spc="-20" dirty="0">
                          <a:solidFill>
                            <a:srgbClr val="585858"/>
                          </a:solidFill>
                          <a:latin typeface="微软雅黑"/>
                          <a:cs typeface="微软雅黑"/>
                        </a:rPr>
                        <a:t>2019</a:t>
                      </a:r>
                      <a:endParaRPr sz="1100">
                        <a:latin typeface="微软雅黑"/>
                        <a:cs typeface="微软雅黑"/>
                      </a:endParaRPr>
                    </a:p>
                  </a:txBody>
                  <a:tcPr marL="0" marR="0" marT="111125" marB="0">
                    <a:lnL w="12700">
                      <a:solidFill>
                        <a:srgbClr val="FFFFFF"/>
                      </a:solidFill>
                      <a:prstDash val="solid"/>
                    </a:lnL>
                    <a:lnR w="12700">
                      <a:solidFill>
                        <a:srgbClr val="FFFFFF"/>
                      </a:solidFill>
                      <a:prstDash val="solid"/>
                    </a:lnR>
                    <a:solidFill>
                      <a:srgbClr val="FFFFFF"/>
                    </a:solidFill>
                  </a:tcPr>
                </a:tc>
                <a:tc>
                  <a:txBody>
                    <a:bodyPr/>
                    <a:lstStyle/>
                    <a:p>
                      <a:pPr marL="635" algn="ctr">
                        <a:lnSpc>
                          <a:spcPct val="100000"/>
                        </a:lnSpc>
                        <a:spcBef>
                          <a:spcPts val="875"/>
                        </a:spcBef>
                      </a:pPr>
                      <a:r>
                        <a:rPr sz="1100" spc="-25" dirty="0">
                          <a:solidFill>
                            <a:srgbClr val="585858"/>
                          </a:solidFill>
                          <a:latin typeface="微软雅黑"/>
                          <a:cs typeface="微软雅黑"/>
                        </a:rPr>
                        <a:t>充电后休止</a:t>
                      </a:r>
                      <a:endParaRPr sz="1100">
                        <a:latin typeface="微软雅黑"/>
                        <a:cs typeface="微软雅黑"/>
                      </a:endParaRPr>
                    </a:p>
                  </a:txBody>
                  <a:tcPr marL="0" marR="0" marT="111125" marB="0">
                    <a:lnL w="12700">
                      <a:solidFill>
                        <a:srgbClr val="FFFFFF"/>
                      </a:solidFill>
                      <a:prstDash val="solid"/>
                    </a:lnL>
                    <a:lnR w="12700">
                      <a:solidFill>
                        <a:srgbClr val="FFFFFF"/>
                      </a:solidFill>
                      <a:prstDash val="solid"/>
                    </a:lnR>
                    <a:solidFill>
                      <a:srgbClr val="FFFFFF"/>
                    </a:solidFill>
                  </a:tcPr>
                </a:tc>
                <a:tc>
                  <a:txBody>
                    <a:bodyPr/>
                    <a:lstStyle/>
                    <a:p>
                      <a:pPr marL="3810" algn="ctr">
                        <a:lnSpc>
                          <a:spcPct val="100000"/>
                        </a:lnSpc>
                        <a:spcBef>
                          <a:spcPts val="875"/>
                        </a:spcBef>
                      </a:pPr>
                      <a:r>
                        <a:rPr sz="1100" spc="-20" dirty="0">
                          <a:solidFill>
                            <a:srgbClr val="585858"/>
                          </a:solidFill>
                          <a:latin typeface="微软雅黑"/>
                          <a:cs typeface="微软雅黑"/>
                        </a:rPr>
                        <a:t>三元锂电池</a:t>
                      </a:r>
                      <a:endParaRPr sz="1100">
                        <a:latin typeface="微软雅黑"/>
                        <a:cs typeface="微软雅黑"/>
                      </a:endParaRPr>
                    </a:p>
                  </a:txBody>
                  <a:tcPr marL="0" marR="0" marT="111125" marB="0">
                    <a:lnL w="12700">
                      <a:solidFill>
                        <a:srgbClr val="FFFFFF"/>
                      </a:solidFill>
                      <a:prstDash val="solid"/>
                    </a:lnL>
                    <a:lnR w="12700">
                      <a:solidFill>
                        <a:srgbClr val="FFFFFF"/>
                      </a:solidFill>
                      <a:prstDash val="solid"/>
                    </a:lnR>
                    <a:solidFill>
                      <a:srgbClr val="FFFFFF"/>
                    </a:solidFill>
                  </a:tcPr>
                </a:tc>
                <a:tc>
                  <a:txBody>
                    <a:bodyPr/>
                    <a:lstStyle/>
                    <a:p>
                      <a:pPr marL="2540" algn="ctr">
                        <a:lnSpc>
                          <a:spcPct val="100000"/>
                        </a:lnSpc>
                        <a:spcBef>
                          <a:spcPts val="875"/>
                        </a:spcBef>
                      </a:pPr>
                      <a:r>
                        <a:rPr sz="1100" spc="-10" dirty="0">
                          <a:solidFill>
                            <a:srgbClr val="585858"/>
                          </a:solidFill>
                          <a:latin typeface="微软雅黑"/>
                          <a:cs typeface="微软雅黑"/>
                        </a:rPr>
                        <a:t>1.027</a:t>
                      </a:r>
                      <a:endParaRPr sz="1100">
                        <a:latin typeface="微软雅黑"/>
                        <a:cs typeface="微软雅黑"/>
                      </a:endParaRPr>
                    </a:p>
                  </a:txBody>
                  <a:tcPr marL="0" marR="0" marT="111125" marB="0">
                    <a:lnL w="12700">
                      <a:solidFill>
                        <a:srgbClr val="FFFFFF"/>
                      </a:solidFill>
                      <a:prstDash val="solid"/>
                    </a:lnL>
                    <a:lnR w="12700">
                      <a:solidFill>
                        <a:srgbClr val="FFFFFF"/>
                      </a:solidFill>
                      <a:prstDash val="solid"/>
                    </a:lnR>
                    <a:solidFill>
                      <a:srgbClr val="FFFFFF"/>
                    </a:solidFill>
                  </a:tcPr>
                </a:tc>
                <a:extLst>
                  <a:ext uri="{0D108BD9-81ED-4DB2-BD59-A6C34878D82A}">
                    <a16:rowId xmlns:a16="http://schemas.microsoft.com/office/drawing/2014/main" val="10005"/>
                  </a:ext>
                </a:extLst>
              </a:tr>
              <a:tr h="336708">
                <a:tc>
                  <a:txBody>
                    <a:bodyPr/>
                    <a:lstStyle/>
                    <a:p>
                      <a:pPr algn="ctr">
                        <a:lnSpc>
                          <a:spcPct val="100000"/>
                        </a:lnSpc>
                        <a:spcBef>
                          <a:spcPts val="775"/>
                        </a:spcBef>
                      </a:pPr>
                      <a:r>
                        <a:rPr sz="1100" spc="-35" dirty="0">
                          <a:solidFill>
                            <a:srgbClr val="585858"/>
                          </a:solidFill>
                          <a:latin typeface="微软雅黑"/>
                          <a:cs typeface="微软雅黑"/>
                        </a:rPr>
                        <a:t>韩国</a:t>
                      </a:r>
                      <a:endParaRPr sz="1100">
                        <a:latin typeface="微软雅黑"/>
                        <a:cs typeface="微软雅黑"/>
                      </a:endParaRPr>
                    </a:p>
                  </a:txBody>
                  <a:tcPr marL="0" marR="0" marT="98425" marB="0">
                    <a:lnL w="12700">
                      <a:solidFill>
                        <a:srgbClr val="FFFFFF"/>
                      </a:solidFill>
                      <a:prstDash val="solid"/>
                    </a:lnL>
                    <a:lnR w="12700">
                      <a:solidFill>
                        <a:srgbClr val="FFFFFF"/>
                      </a:solidFill>
                      <a:prstDash val="solid"/>
                    </a:lnR>
                    <a:solidFill>
                      <a:srgbClr val="F1F1F1"/>
                    </a:solidFill>
                  </a:tcPr>
                </a:tc>
                <a:tc>
                  <a:txBody>
                    <a:bodyPr/>
                    <a:lstStyle/>
                    <a:p>
                      <a:pPr algn="ctr">
                        <a:lnSpc>
                          <a:spcPct val="100000"/>
                        </a:lnSpc>
                        <a:spcBef>
                          <a:spcPts val="775"/>
                        </a:spcBef>
                      </a:pPr>
                      <a:r>
                        <a:rPr sz="1100" spc="-20" dirty="0">
                          <a:solidFill>
                            <a:srgbClr val="585858"/>
                          </a:solidFill>
                          <a:latin typeface="微软雅黑"/>
                          <a:cs typeface="微软雅黑"/>
                        </a:rPr>
                        <a:t>2019</a:t>
                      </a:r>
                      <a:endParaRPr sz="1100">
                        <a:latin typeface="微软雅黑"/>
                        <a:cs typeface="微软雅黑"/>
                      </a:endParaRPr>
                    </a:p>
                  </a:txBody>
                  <a:tcPr marL="0" marR="0" marT="98425" marB="0">
                    <a:lnL w="12700">
                      <a:solidFill>
                        <a:srgbClr val="FFFFFF"/>
                      </a:solidFill>
                      <a:prstDash val="solid"/>
                    </a:lnL>
                    <a:lnR w="12700">
                      <a:solidFill>
                        <a:srgbClr val="FFFFFF"/>
                      </a:solidFill>
                      <a:prstDash val="solid"/>
                    </a:lnR>
                    <a:solidFill>
                      <a:srgbClr val="F1F1F1"/>
                    </a:solidFill>
                  </a:tcPr>
                </a:tc>
                <a:tc>
                  <a:txBody>
                    <a:bodyPr/>
                    <a:lstStyle/>
                    <a:p>
                      <a:pPr marL="635" algn="ctr">
                        <a:lnSpc>
                          <a:spcPct val="100000"/>
                        </a:lnSpc>
                        <a:spcBef>
                          <a:spcPts val="775"/>
                        </a:spcBef>
                      </a:pPr>
                      <a:r>
                        <a:rPr sz="1100" spc="-25" dirty="0">
                          <a:solidFill>
                            <a:srgbClr val="585858"/>
                          </a:solidFill>
                          <a:latin typeface="微软雅黑"/>
                          <a:cs typeface="微软雅黑"/>
                        </a:rPr>
                        <a:t>充电后休止</a:t>
                      </a:r>
                      <a:endParaRPr sz="1100">
                        <a:latin typeface="微软雅黑"/>
                        <a:cs typeface="微软雅黑"/>
                      </a:endParaRPr>
                    </a:p>
                  </a:txBody>
                  <a:tcPr marL="0" marR="0" marT="98425" marB="0">
                    <a:lnL w="12700">
                      <a:solidFill>
                        <a:srgbClr val="FFFFFF"/>
                      </a:solidFill>
                      <a:prstDash val="solid"/>
                    </a:lnL>
                    <a:lnR w="12700">
                      <a:solidFill>
                        <a:srgbClr val="FFFFFF"/>
                      </a:solidFill>
                      <a:prstDash val="solid"/>
                    </a:lnR>
                    <a:solidFill>
                      <a:srgbClr val="F1F1F1"/>
                    </a:solidFill>
                  </a:tcPr>
                </a:tc>
                <a:tc>
                  <a:txBody>
                    <a:bodyPr/>
                    <a:lstStyle/>
                    <a:p>
                      <a:pPr marL="3810" algn="ctr">
                        <a:lnSpc>
                          <a:spcPct val="100000"/>
                        </a:lnSpc>
                        <a:spcBef>
                          <a:spcPts val="775"/>
                        </a:spcBef>
                      </a:pPr>
                      <a:r>
                        <a:rPr sz="1100" spc="-20" dirty="0">
                          <a:solidFill>
                            <a:srgbClr val="585858"/>
                          </a:solidFill>
                          <a:latin typeface="微软雅黑"/>
                          <a:cs typeface="微软雅黑"/>
                        </a:rPr>
                        <a:t>三元锂电池</a:t>
                      </a:r>
                      <a:endParaRPr sz="1100">
                        <a:latin typeface="微软雅黑"/>
                        <a:cs typeface="微软雅黑"/>
                      </a:endParaRPr>
                    </a:p>
                  </a:txBody>
                  <a:tcPr marL="0" marR="0" marT="98425" marB="0">
                    <a:lnL w="12700">
                      <a:solidFill>
                        <a:srgbClr val="FFFFFF"/>
                      </a:solidFill>
                      <a:prstDash val="solid"/>
                    </a:lnL>
                    <a:lnR w="12700">
                      <a:solidFill>
                        <a:srgbClr val="FFFFFF"/>
                      </a:solidFill>
                      <a:prstDash val="solid"/>
                    </a:lnR>
                    <a:solidFill>
                      <a:srgbClr val="F1F1F1"/>
                    </a:solidFill>
                  </a:tcPr>
                </a:tc>
                <a:tc>
                  <a:txBody>
                    <a:bodyPr/>
                    <a:lstStyle/>
                    <a:p>
                      <a:pPr marL="1270" algn="ctr">
                        <a:lnSpc>
                          <a:spcPct val="100000"/>
                        </a:lnSpc>
                        <a:spcBef>
                          <a:spcPts val="775"/>
                        </a:spcBef>
                      </a:pPr>
                      <a:r>
                        <a:rPr sz="1100" spc="-20" dirty="0">
                          <a:solidFill>
                            <a:srgbClr val="585858"/>
                          </a:solidFill>
                          <a:latin typeface="微软雅黑"/>
                          <a:cs typeface="微软雅黑"/>
                        </a:rPr>
                        <a:t>3.66</a:t>
                      </a:r>
                      <a:endParaRPr sz="1100">
                        <a:latin typeface="微软雅黑"/>
                        <a:cs typeface="微软雅黑"/>
                      </a:endParaRPr>
                    </a:p>
                  </a:txBody>
                  <a:tcPr marL="0" marR="0" marT="98425" marB="0">
                    <a:lnL w="12700">
                      <a:solidFill>
                        <a:srgbClr val="FFFFFF"/>
                      </a:solidFill>
                      <a:prstDash val="solid"/>
                    </a:lnL>
                    <a:lnR w="12700">
                      <a:solidFill>
                        <a:srgbClr val="FFFFFF"/>
                      </a:solidFill>
                      <a:prstDash val="solid"/>
                    </a:lnR>
                    <a:solidFill>
                      <a:srgbClr val="F1F1F1"/>
                    </a:solidFill>
                  </a:tcPr>
                </a:tc>
                <a:extLst>
                  <a:ext uri="{0D108BD9-81ED-4DB2-BD59-A6C34878D82A}">
                    <a16:rowId xmlns:a16="http://schemas.microsoft.com/office/drawing/2014/main" val="10006"/>
                  </a:ext>
                </a:extLst>
              </a:tr>
              <a:tr h="359992">
                <a:tc>
                  <a:txBody>
                    <a:bodyPr/>
                    <a:lstStyle/>
                    <a:p>
                      <a:pPr algn="ctr">
                        <a:lnSpc>
                          <a:spcPct val="100000"/>
                        </a:lnSpc>
                        <a:spcBef>
                          <a:spcPts val="875"/>
                        </a:spcBef>
                      </a:pPr>
                      <a:r>
                        <a:rPr sz="1100" spc="-30" dirty="0">
                          <a:solidFill>
                            <a:srgbClr val="585858"/>
                          </a:solidFill>
                          <a:latin typeface="微软雅黑"/>
                          <a:cs typeface="微软雅黑"/>
                        </a:rPr>
                        <a:t>韩国</a:t>
                      </a:r>
                      <a:endParaRPr sz="1100">
                        <a:latin typeface="微软雅黑"/>
                        <a:cs typeface="微软雅黑"/>
                      </a:endParaRPr>
                    </a:p>
                  </a:txBody>
                  <a:tcPr marL="0" marR="0" marT="111125" marB="0">
                    <a:lnL w="12700">
                      <a:solidFill>
                        <a:srgbClr val="FFFFFF"/>
                      </a:solidFill>
                      <a:prstDash val="solid"/>
                    </a:lnL>
                    <a:lnR w="12700">
                      <a:solidFill>
                        <a:srgbClr val="FFFFFF"/>
                      </a:solidFill>
                      <a:prstDash val="solid"/>
                    </a:lnR>
                    <a:solidFill>
                      <a:srgbClr val="FFFFFF"/>
                    </a:solidFill>
                  </a:tcPr>
                </a:tc>
                <a:tc>
                  <a:txBody>
                    <a:bodyPr/>
                    <a:lstStyle/>
                    <a:p>
                      <a:pPr algn="ctr">
                        <a:lnSpc>
                          <a:spcPct val="100000"/>
                        </a:lnSpc>
                        <a:spcBef>
                          <a:spcPts val="875"/>
                        </a:spcBef>
                      </a:pPr>
                      <a:r>
                        <a:rPr sz="1100" spc="-20" dirty="0">
                          <a:solidFill>
                            <a:srgbClr val="585858"/>
                          </a:solidFill>
                          <a:latin typeface="微软雅黑"/>
                          <a:cs typeface="微软雅黑"/>
                        </a:rPr>
                        <a:t>2019</a:t>
                      </a:r>
                      <a:endParaRPr sz="1100">
                        <a:latin typeface="微软雅黑"/>
                        <a:cs typeface="微软雅黑"/>
                      </a:endParaRPr>
                    </a:p>
                  </a:txBody>
                  <a:tcPr marL="0" marR="0" marT="111125" marB="0">
                    <a:lnL w="12700">
                      <a:solidFill>
                        <a:srgbClr val="FFFFFF"/>
                      </a:solidFill>
                      <a:prstDash val="solid"/>
                    </a:lnL>
                    <a:lnR w="12700">
                      <a:solidFill>
                        <a:srgbClr val="FFFFFF"/>
                      </a:solidFill>
                      <a:prstDash val="solid"/>
                    </a:lnR>
                    <a:solidFill>
                      <a:srgbClr val="FFFFFF"/>
                    </a:solidFill>
                  </a:tcPr>
                </a:tc>
                <a:tc>
                  <a:txBody>
                    <a:bodyPr/>
                    <a:lstStyle/>
                    <a:p>
                      <a:pPr marL="635" algn="ctr">
                        <a:lnSpc>
                          <a:spcPct val="100000"/>
                        </a:lnSpc>
                        <a:spcBef>
                          <a:spcPts val="875"/>
                        </a:spcBef>
                      </a:pPr>
                      <a:r>
                        <a:rPr sz="1100" spc="-20" dirty="0">
                          <a:solidFill>
                            <a:srgbClr val="585858"/>
                          </a:solidFill>
                          <a:latin typeface="微软雅黑"/>
                          <a:cs typeface="微软雅黑"/>
                        </a:rPr>
                        <a:t>充电后休止</a:t>
                      </a:r>
                      <a:endParaRPr sz="1100">
                        <a:latin typeface="微软雅黑"/>
                        <a:cs typeface="微软雅黑"/>
                      </a:endParaRPr>
                    </a:p>
                  </a:txBody>
                  <a:tcPr marL="0" marR="0" marT="111125" marB="0">
                    <a:lnL w="12700">
                      <a:solidFill>
                        <a:srgbClr val="FFFFFF"/>
                      </a:solidFill>
                      <a:prstDash val="solid"/>
                    </a:lnL>
                    <a:lnR w="12700">
                      <a:solidFill>
                        <a:srgbClr val="FFFFFF"/>
                      </a:solidFill>
                      <a:prstDash val="solid"/>
                    </a:lnR>
                    <a:solidFill>
                      <a:srgbClr val="FFFFFF"/>
                    </a:solidFill>
                  </a:tcPr>
                </a:tc>
                <a:tc>
                  <a:txBody>
                    <a:bodyPr/>
                    <a:lstStyle/>
                    <a:p>
                      <a:pPr marL="3810" algn="ctr">
                        <a:lnSpc>
                          <a:spcPct val="100000"/>
                        </a:lnSpc>
                        <a:spcBef>
                          <a:spcPts val="875"/>
                        </a:spcBef>
                      </a:pPr>
                      <a:r>
                        <a:rPr sz="1100" spc="-20" dirty="0">
                          <a:solidFill>
                            <a:srgbClr val="585858"/>
                          </a:solidFill>
                          <a:latin typeface="微软雅黑"/>
                          <a:cs typeface="微软雅黑"/>
                        </a:rPr>
                        <a:t>三元锂电池</a:t>
                      </a:r>
                      <a:endParaRPr sz="1100">
                        <a:latin typeface="微软雅黑"/>
                        <a:cs typeface="微软雅黑"/>
                      </a:endParaRPr>
                    </a:p>
                  </a:txBody>
                  <a:tcPr marL="0" marR="0" marT="111125" marB="0">
                    <a:lnL w="12700">
                      <a:solidFill>
                        <a:srgbClr val="FFFFFF"/>
                      </a:solidFill>
                      <a:prstDash val="solid"/>
                    </a:lnL>
                    <a:lnR w="12700">
                      <a:solidFill>
                        <a:srgbClr val="FFFFFF"/>
                      </a:solidFill>
                      <a:prstDash val="solid"/>
                    </a:lnR>
                    <a:solidFill>
                      <a:srgbClr val="FFFFFF"/>
                    </a:solidFill>
                  </a:tcPr>
                </a:tc>
                <a:tc>
                  <a:txBody>
                    <a:bodyPr/>
                    <a:lstStyle/>
                    <a:p>
                      <a:pPr marL="635" algn="ctr">
                        <a:lnSpc>
                          <a:spcPct val="100000"/>
                        </a:lnSpc>
                        <a:spcBef>
                          <a:spcPts val="875"/>
                        </a:spcBef>
                      </a:pPr>
                      <a:r>
                        <a:rPr sz="1100" spc="-10" dirty="0">
                          <a:solidFill>
                            <a:srgbClr val="585858"/>
                          </a:solidFill>
                          <a:latin typeface="微软雅黑"/>
                          <a:cs typeface="微软雅黑"/>
                        </a:rPr>
                        <a:t>46.757</a:t>
                      </a:r>
                      <a:endParaRPr sz="1100">
                        <a:latin typeface="微软雅黑"/>
                        <a:cs typeface="微软雅黑"/>
                      </a:endParaRPr>
                    </a:p>
                  </a:txBody>
                  <a:tcPr marL="0" marR="0" marT="111125" marB="0">
                    <a:lnL w="12700">
                      <a:solidFill>
                        <a:srgbClr val="FFFFFF"/>
                      </a:solidFill>
                      <a:prstDash val="solid"/>
                    </a:lnL>
                    <a:lnR w="12700">
                      <a:solidFill>
                        <a:srgbClr val="FFFFFF"/>
                      </a:solidFill>
                      <a:prstDash val="solid"/>
                    </a:lnR>
                    <a:solidFill>
                      <a:srgbClr val="FFFFFF"/>
                    </a:solidFill>
                  </a:tcPr>
                </a:tc>
                <a:extLst>
                  <a:ext uri="{0D108BD9-81ED-4DB2-BD59-A6C34878D82A}">
                    <a16:rowId xmlns:a16="http://schemas.microsoft.com/office/drawing/2014/main" val="10007"/>
                  </a:ext>
                </a:extLst>
              </a:tr>
              <a:tr h="336708">
                <a:tc>
                  <a:txBody>
                    <a:bodyPr/>
                    <a:lstStyle/>
                    <a:p>
                      <a:pPr algn="ctr">
                        <a:lnSpc>
                          <a:spcPct val="100000"/>
                        </a:lnSpc>
                        <a:spcBef>
                          <a:spcPts val="775"/>
                        </a:spcBef>
                      </a:pPr>
                      <a:r>
                        <a:rPr sz="1100" spc="-30" dirty="0">
                          <a:solidFill>
                            <a:srgbClr val="585858"/>
                          </a:solidFill>
                          <a:latin typeface="微软雅黑"/>
                          <a:cs typeface="微软雅黑"/>
                        </a:rPr>
                        <a:t>韩国</a:t>
                      </a:r>
                      <a:endParaRPr sz="1100">
                        <a:latin typeface="微软雅黑"/>
                        <a:cs typeface="微软雅黑"/>
                      </a:endParaRPr>
                    </a:p>
                  </a:txBody>
                  <a:tcPr marL="0" marR="0" marT="98425" marB="0">
                    <a:lnL w="12700">
                      <a:solidFill>
                        <a:srgbClr val="FFFFFF"/>
                      </a:solidFill>
                      <a:prstDash val="solid"/>
                    </a:lnL>
                    <a:lnR w="12700">
                      <a:solidFill>
                        <a:srgbClr val="FFFFFF"/>
                      </a:solidFill>
                      <a:prstDash val="solid"/>
                    </a:lnR>
                    <a:solidFill>
                      <a:srgbClr val="F1F1F1"/>
                    </a:solidFill>
                  </a:tcPr>
                </a:tc>
                <a:tc>
                  <a:txBody>
                    <a:bodyPr/>
                    <a:lstStyle/>
                    <a:p>
                      <a:pPr algn="ctr">
                        <a:lnSpc>
                          <a:spcPct val="100000"/>
                        </a:lnSpc>
                        <a:spcBef>
                          <a:spcPts val="775"/>
                        </a:spcBef>
                      </a:pPr>
                      <a:r>
                        <a:rPr sz="1100" spc="-20" dirty="0">
                          <a:solidFill>
                            <a:srgbClr val="585858"/>
                          </a:solidFill>
                          <a:latin typeface="微软雅黑"/>
                          <a:cs typeface="微软雅黑"/>
                        </a:rPr>
                        <a:t>2019</a:t>
                      </a:r>
                      <a:endParaRPr sz="1100">
                        <a:latin typeface="微软雅黑"/>
                        <a:cs typeface="微软雅黑"/>
                      </a:endParaRPr>
                    </a:p>
                  </a:txBody>
                  <a:tcPr marL="0" marR="0" marT="98425" marB="0">
                    <a:lnL w="12700">
                      <a:solidFill>
                        <a:srgbClr val="FFFFFF"/>
                      </a:solidFill>
                      <a:prstDash val="solid"/>
                    </a:lnL>
                    <a:lnR w="12700">
                      <a:solidFill>
                        <a:srgbClr val="FFFFFF"/>
                      </a:solidFill>
                      <a:prstDash val="solid"/>
                    </a:lnR>
                    <a:solidFill>
                      <a:srgbClr val="F1F1F1"/>
                    </a:solidFill>
                  </a:tcPr>
                </a:tc>
                <a:tc>
                  <a:txBody>
                    <a:bodyPr/>
                    <a:lstStyle/>
                    <a:p>
                      <a:pPr marL="635" algn="ctr">
                        <a:lnSpc>
                          <a:spcPct val="100000"/>
                        </a:lnSpc>
                        <a:spcBef>
                          <a:spcPts val="775"/>
                        </a:spcBef>
                      </a:pPr>
                      <a:r>
                        <a:rPr sz="1100" spc="-20" dirty="0">
                          <a:solidFill>
                            <a:srgbClr val="585858"/>
                          </a:solidFill>
                          <a:latin typeface="微软雅黑"/>
                          <a:cs typeface="微软雅黑"/>
                        </a:rPr>
                        <a:t>充电后休止</a:t>
                      </a:r>
                      <a:endParaRPr sz="1100">
                        <a:latin typeface="微软雅黑"/>
                        <a:cs typeface="微软雅黑"/>
                      </a:endParaRPr>
                    </a:p>
                  </a:txBody>
                  <a:tcPr marL="0" marR="0" marT="98425" marB="0">
                    <a:lnL w="12700">
                      <a:solidFill>
                        <a:srgbClr val="FFFFFF"/>
                      </a:solidFill>
                      <a:prstDash val="solid"/>
                    </a:lnL>
                    <a:lnR w="12700">
                      <a:solidFill>
                        <a:srgbClr val="FFFFFF"/>
                      </a:solidFill>
                      <a:prstDash val="solid"/>
                    </a:lnR>
                    <a:solidFill>
                      <a:srgbClr val="F1F1F1"/>
                    </a:solidFill>
                  </a:tcPr>
                </a:tc>
                <a:tc>
                  <a:txBody>
                    <a:bodyPr/>
                    <a:lstStyle/>
                    <a:p>
                      <a:pPr marL="3810" algn="ctr">
                        <a:lnSpc>
                          <a:spcPct val="100000"/>
                        </a:lnSpc>
                        <a:spcBef>
                          <a:spcPts val="775"/>
                        </a:spcBef>
                      </a:pPr>
                      <a:r>
                        <a:rPr sz="1100" spc="-20" dirty="0">
                          <a:solidFill>
                            <a:srgbClr val="585858"/>
                          </a:solidFill>
                          <a:latin typeface="微软雅黑"/>
                          <a:cs typeface="微软雅黑"/>
                        </a:rPr>
                        <a:t>三元锂电池</a:t>
                      </a:r>
                      <a:endParaRPr sz="1100">
                        <a:latin typeface="微软雅黑"/>
                        <a:cs typeface="微软雅黑"/>
                      </a:endParaRPr>
                    </a:p>
                  </a:txBody>
                  <a:tcPr marL="0" marR="0" marT="98425" marB="0">
                    <a:lnL w="12700">
                      <a:solidFill>
                        <a:srgbClr val="FFFFFF"/>
                      </a:solidFill>
                      <a:prstDash val="solid"/>
                    </a:lnL>
                    <a:lnR w="12700">
                      <a:solidFill>
                        <a:srgbClr val="FFFFFF"/>
                      </a:solidFill>
                      <a:prstDash val="solid"/>
                    </a:lnR>
                    <a:solidFill>
                      <a:srgbClr val="F1F1F1"/>
                    </a:solidFill>
                  </a:tcPr>
                </a:tc>
                <a:tc>
                  <a:txBody>
                    <a:bodyPr/>
                    <a:lstStyle/>
                    <a:p>
                      <a:pPr marL="2540" algn="ctr">
                        <a:lnSpc>
                          <a:spcPct val="100000"/>
                        </a:lnSpc>
                        <a:spcBef>
                          <a:spcPts val="775"/>
                        </a:spcBef>
                      </a:pPr>
                      <a:r>
                        <a:rPr sz="1100" spc="-10" dirty="0">
                          <a:solidFill>
                            <a:srgbClr val="585858"/>
                          </a:solidFill>
                          <a:latin typeface="微软雅黑"/>
                          <a:cs typeface="微软雅黑"/>
                        </a:rPr>
                        <a:t>2.496</a:t>
                      </a:r>
                      <a:endParaRPr sz="1100">
                        <a:latin typeface="微软雅黑"/>
                        <a:cs typeface="微软雅黑"/>
                      </a:endParaRPr>
                    </a:p>
                  </a:txBody>
                  <a:tcPr marL="0" marR="0" marT="98425" marB="0">
                    <a:lnL w="12700">
                      <a:solidFill>
                        <a:srgbClr val="FFFFFF"/>
                      </a:solidFill>
                      <a:prstDash val="solid"/>
                    </a:lnL>
                    <a:lnR w="12700">
                      <a:solidFill>
                        <a:srgbClr val="FFFFFF"/>
                      </a:solidFill>
                      <a:prstDash val="solid"/>
                    </a:lnR>
                    <a:solidFill>
                      <a:srgbClr val="F1F1F1"/>
                    </a:solidFill>
                  </a:tcPr>
                </a:tc>
                <a:extLst>
                  <a:ext uri="{0D108BD9-81ED-4DB2-BD59-A6C34878D82A}">
                    <a16:rowId xmlns:a16="http://schemas.microsoft.com/office/drawing/2014/main" val="10008"/>
                  </a:ext>
                </a:extLst>
              </a:tr>
              <a:tr h="359992">
                <a:tc>
                  <a:txBody>
                    <a:bodyPr/>
                    <a:lstStyle/>
                    <a:p>
                      <a:pPr algn="ctr">
                        <a:lnSpc>
                          <a:spcPct val="100000"/>
                        </a:lnSpc>
                        <a:spcBef>
                          <a:spcPts val="880"/>
                        </a:spcBef>
                      </a:pPr>
                      <a:r>
                        <a:rPr sz="1100" spc="-30" dirty="0">
                          <a:solidFill>
                            <a:srgbClr val="585858"/>
                          </a:solidFill>
                          <a:latin typeface="微软雅黑"/>
                          <a:cs typeface="微软雅黑"/>
                        </a:rPr>
                        <a:t>韩国</a:t>
                      </a:r>
                      <a:endParaRPr sz="1100">
                        <a:latin typeface="微软雅黑"/>
                        <a:cs typeface="微软雅黑"/>
                      </a:endParaRPr>
                    </a:p>
                  </a:txBody>
                  <a:tcPr marL="0" marR="0" marT="111760" marB="0">
                    <a:lnL w="12700">
                      <a:solidFill>
                        <a:srgbClr val="FFFFFF"/>
                      </a:solidFill>
                      <a:prstDash val="solid"/>
                    </a:lnL>
                    <a:lnR w="12700">
                      <a:solidFill>
                        <a:srgbClr val="FFFFFF"/>
                      </a:solidFill>
                      <a:prstDash val="solid"/>
                    </a:lnR>
                    <a:solidFill>
                      <a:srgbClr val="FFFFFF"/>
                    </a:solidFill>
                  </a:tcPr>
                </a:tc>
                <a:tc>
                  <a:txBody>
                    <a:bodyPr/>
                    <a:lstStyle/>
                    <a:p>
                      <a:pPr algn="ctr">
                        <a:lnSpc>
                          <a:spcPct val="100000"/>
                        </a:lnSpc>
                        <a:spcBef>
                          <a:spcPts val="880"/>
                        </a:spcBef>
                      </a:pPr>
                      <a:r>
                        <a:rPr sz="1100" spc="-20" dirty="0">
                          <a:solidFill>
                            <a:srgbClr val="585858"/>
                          </a:solidFill>
                          <a:latin typeface="微软雅黑"/>
                          <a:cs typeface="微软雅黑"/>
                        </a:rPr>
                        <a:t>2019</a:t>
                      </a:r>
                      <a:endParaRPr sz="1100">
                        <a:latin typeface="微软雅黑"/>
                        <a:cs typeface="微软雅黑"/>
                      </a:endParaRPr>
                    </a:p>
                  </a:txBody>
                  <a:tcPr marL="0" marR="0" marT="111760" marB="0">
                    <a:lnL w="12700">
                      <a:solidFill>
                        <a:srgbClr val="FFFFFF"/>
                      </a:solidFill>
                      <a:prstDash val="solid"/>
                    </a:lnL>
                    <a:lnR w="12700">
                      <a:solidFill>
                        <a:srgbClr val="FFFFFF"/>
                      </a:solidFill>
                      <a:prstDash val="solid"/>
                    </a:lnR>
                    <a:solidFill>
                      <a:srgbClr val="FFFFFF"/>
                    </a:solidFill>
                  </a:tcPr>
                </a:tc>
                <a:tc>
                  <a:txBody>
                    <a:bodyPr/>
                    <a:lstStyle/>
                    <a:p>
                      <a:pPr marL="635" algn="ctr">
                        <a:lnSpc>
                          <a:spcPct val="100000"/>
                        </a:lnSpc>
                        <a:spcBef>
                          <a:spcPts val="880"/>
                        </a:spcBef>
                      </a:pPr>
                      <a:r>
                        <a:rPr sz="1100" spc="-20" dirty="0">
                          <a:solidFill>
                            <a:srgbClr val="585858"/>
                          </a:solidFill>
                          <a:latin typeface="微软雅黑"/>
                          <a:cs typeface="微软雅黑"/>
                        </a:rPr>
                        <a:t>充电后休止</a:t>
                      </a:r>
                      <a:endParaRPr sz="1100">
                        <a:latin typeface="微软雅黑"/>
                        <a:cs typeface="微软雅黑"/>
                      </a:endParaRPr>
                    </a:p>
                  </a:txBody>
                  <a:tcPr marL="0" marR="0" marT="111760" marB="0">
                    <a:lnL w="12700">
                      <a:solidFill>
                        <a:srgbClr val="FFFFFF"/>
                      </a:solidFill>
                      <a:prstDash val="solid"/>
                    </a:lnL>
                    <a:lnR w="12700">
                      <a:solidFill>
                        <a:srgbClr val="FFFFFF"/>
                      </a:solidFill>
                      <a:prstDash val="solid"/>
                    </a:lnR>
                    <a:solidFill>
                      <a:srgbClr val="FFFFFF"/>
                    </a:solidFill>
                  </a:tcPr>
                </a:tc>
                <a:tc>
                  <a:txBody>
                    <a:bodyPr/>
                    <a:lstStyle/>
                    <a:p>
                      <a:pPr marL="3810" algn="ctr">
                        <a:lnSpc>
                          <a:spcPct val="100000"/>
                        </a:lnSpc>
                        <a:spcBef>
                          <a:spcPts val="880"/>
                        </a:spcBef>
                      </a:pPr>
                      <a:r>
                        <a:rPr sz="1100" spc="-20" dirty="0">
                          <a:solidFill>
                            <a:srgbClr val="585858"/>
                          </a:solidFill>
                          <a:latin typeface="微软雅黑"/>
                          <a:cs typeface="微软雅黑"/>
                        </a:rPr>
                        <a:t>三元锂电池</a:t>
                      </a:r>
                      <a:endParaRPr sz="1100">
                        <a:latin typeface="微软雅黑"/>
                        <a:cs typeface="微软雅黑"/>
                      </a:endParaRPr>
                    </a:p>
                  </a:txBody>
                  <a:tcPr marL="0" marR="0" marT="111760" marB="0">
                    <a:lnL w="12700">
                      <a:solidFill>
                        <a:srgbClr val="FFFFFF"/>
                      </a:solidFill>
                      <a:prstDash val="solid"/>
                    </a:lnL>
                    <a:lnR w="12700">
                      <a:solidFill>
                        <a:srgbClr val="FFFFFF"/>
                      </a:solidFill>
                      <a:prstDash val="solid"/>
                    </a:lnR>
                    <a:solidFill>
                      <a:srgbClr val="FFFFFF"/>
                    </a:solidFill>
                  </a:tcPr>
                </a:tc>
                <a:tc>
                  <a:txBody>
                    <a:bodyPr/>
                    <a:lstStyle/>
                    <a:p>
                      <a:pPr marL="1270" algn="ctr">
                        <a:lnSpc>
                          <a:spcPct val="100000"/>
                        </a:lnSpc>
                        <a:spcBef>
                          <a:spcPts val="880"/>
                        </a:spcBef>
                      </a:pPr>
                      <a:r>
                        <a:rPr sz="1100" spc="-20" dirty="0">
                          <a:solidFill>
                            <a:srgbClr val="585858"/>
                          </a:solidFill>
                          <a:latin typeface="微软雅黑"/>
                          <a:cs typeface="微软雅黑"/>
                        </a:rPr>
                        <a:t>5.22</a:t>
                      </a:r>
                      <a:endParaRPr sz="1100">
                        <a:latin typeface="微软雅黑"/>
                        <a:cs typeface="微软雅黑"/>
                      </a:endParaRPr>
                    </a:p>
                  </a:txBody>
                  <a:tcPr marL="0" marR="0" marT="111760" marB="0">
                    <a:lnL w="12700">
                      <a:solidFill>
                        <a:srgbClr val="FFFFFF"/>
                      </a:solidFill>
                      <a:prstDash val="solid"/>
                    </a:lnL>
                    <a:lnR w="12700">
                      <a:solidFill>
                        <a:srgbClr val="FFFFFF"/>
                      </a:solidFill>
                      <a:prstDash val="solid"/>
                    </a:lnR>
                    <a:solidFill>
                      <a:srgbClr val="FFFFFF"/>
                    </a:solidFill>
                  </a:tcPr>
                </a:tc>
                <a:extLst>
                  <a:ext uri="{0D108BD9-81ED-4DB2-BD59-A6C34878D82A}">
                    <a16:rowId xmlns:a16="http://schemas.microsoft.com/office/drawing/2014/main" val="10009"/>
                  </a:ext>
                </a:extLst>
              </a:tr>
              <a:tr h="342679">
                <a:tc>
                  <a:txBody>
                    <a:bodyPr/>
                    <a:lstStyle/>
                    <a:p>
                      <a:pPr algn="ctr">
                        <a:lnSpc>
                          <a:spcPct val="100000"/>
                        </a:lnSpc>
                        <a:spcBef>
                          <a:spcPts val="780"/>
                        </a:spcBef>
                      </a:pPr>
                      <a:r>
                        <a:rPr sz="1100" spc="-30" dirty="0">
                          <a:solidFill>
                            <a:srgbClr val="585858"/>
                          </a:solidFill>
                          <a:latin typeface="微软雅黑"/>
                          <a:cs typeface="微软雅黑"/>
                        </a:rPr>
                        <a:t>韩国</a:t>
                      </a:r>
                      <a:endParaRPr sz="1100" dirty="0">
                        <a:latin typeface="微软雅黑"/>
                        <a:cs typeface="微软雅黑"/>
                      </a:endParaRPr>
                    </a:p>
                  </a:txBody>
                  <a:tcPr marL="0" marR="0" marT="99060" marB="0">
                    <a:lnL w="12700">
                      <a:solidFill>
                        <a:srgbClr val="FFFFFF"/>
                      </a:solidFill>
                      <a:prstDash val="solid"/>
                    </a:lnL>
                    <a:lnR w="12700">
                      <a:solidFill>
                        <a:srgbClr val="FFFFFF"/>
                      </a:solidFill>
                      <a:prstDash val="solid"/>
                    </a:lnR>
                    <a:lnB w="12700">
                      <a:solidFill>
                        <a:srgbClr val="000000"/>
                      </a:solidFill>
                      <a:prstDash val="solid"/>
                    </a:lnB>
                    <a:solidFill>
                      <a:srgbClr val="F1F1F1"/>
                    </a:solidFill>
                  </a:tcPr>
                </a:tc>
                <a:tc>
                  <a:txBody>
                    <a:bodyPr/>
                    <a:lstStyle/>
                    <a:p>
                      <a:pPr algn="ctr">
                        <a:lnSpc>
                          <a:spcPct val="100000"/>
                        </a:lnSpc>
                        <a:spcBef>
                          <a:spcPts val="780"/>
                        </a:spcBef>
                      </a:pPr>
                      <a:r>
                        <a:rPr sz="1100" spc="-20" dirty="0">
                          <a:solidFill>
                            <a:srgbClr val="585858"/>
                          </a:solidFill>
                          <a:latin typeface="微软雅黑"/>
                          <a:cs typeface="微软雅黑"/>
                        </a:rPr>
                        <a:t>2019</a:t>
                      </a:r>
                      <a:endParaRPr sz="1100">
                        <a:latin typeface="微软雅黑"/>
                        <a:cs typeface="微软雅黑"/>
                      </a:endParaRPr>
                    </a:p>
                  </a:txBody>
                  <a:tcPr marL="0" marR="0" marT="99060" marB="0">
                    <a:lnL w="12700">
                      <a:solidFill>
                        <a:srgbClr val="FFFFFF"/>
                      </a:solidFill>
                      <a:prstDash val="solid"/>
                    </a:lnL>
                    <a:lnR w="12700">
                      <a:solidFill>
                        <a:srgbClr val="FFFFFF"/>
                      </a:solidFill>
                      <a:prstDash val="solid"/>
                    </a:lnR>
                    <a:lnB w="12700">
                      <a:solidFill>
                        <a:srgbClr val="000000"/>
                      </a:solidFill>
                      <a:prstDash val="solid"/>
                    </a:lnB>
                    <a:solidFill>
                      <a:srgbClr val="F1F1F1"/>
                    </a:solidFill>
                  </a:tcPr>
                </a:tc>
                <a:tc>
                  <a:txBody>
                    <a:bodyPr/>
                    <a:lstStyle/>
                    <a:p>
                      <a:pPr marL="635" algn="ctr">
                        <a:lnSpc>
                          <a:spcPct val="100000"/>
                        </a:lnSpc>
                        <a:spcBef>
                          <a:spcPts val="780"/>
                        </a:spcBef>
                      </a:pPr>
                      <a:r>
                        <a:rPr sz="1100" spc="-20" dirty="0">
                          <a:solidFill>
                            <a:srgbClr val="585858"/>
                          </a:solidFill>
                          <a:latin typeface="微软雅黑"/>
                          <a:cs typeface="微软雅黑"/>
                        </a:rPr>
                        <a:t>充电后休止</a:t>
                      </a:r>
                      <a:endParaRPr sz="1100">
                        <a:latin typeface="微软雅黑"/>
                        <a:cs typeface="微软雅黑"/>
                      </a:endParaRPr>
                    </a:p>
                  </a:txBody>
                  <a:tcPr marL="0" marR="0" marT="99060" marB="0">
                    <a:lnL w="12700">
                      <a:solidFill>
                        <a:srgbClr val="FFFFFF"/>
                      </a:solidFill>
                      <a:prstDash val="solid"/>
                    </a:lnL>
                    <a:lnR w="12700">
                      <a:solidFill>
                        <a:srgbClr val="FFFFFF"/>
                      </a:solidFill>
                      <a:prstDash val="solid"/>
                    </a:lnR>
                    <a:lnB w="12700">
                      <a:solidFill>
                        <a:srgbClr val="000000"/>
                      </a:solidFill>
                      <a:prstDash val="solid"/>
                    </a:lnB>
                    <a:solidFill>
                      <a:srgbClr val="F1F1F1"/>
                    </a:solidFill>
                  </a:tcPr>
                </a:tc>
                <a:tc>
                  <a:txBody>
                    <a:bodyPr/>
                    <a:lstStyle/>
                    <a:p>
                      <a:pPr marL="3810" algn="ctr">
                        <a:lnSpc>
                          <a:spcPct val="100000"/>
                        </a:lnSpc>
                        <a:spcBef>
                          <a:spcPts val="780"/>
                        </a:spcBef>
                      </a:pPr>
                      <a:r>
                        <a:rPr sz="1100" spc="-20" dirty="0">
                          <a:solidFill>
                            <a:srgbClr val="585858"/>
                          </a:solidFill>
                          <a:latin typeface="微软雅黑"/>
                          <a:cs typeface="微软雅黑"/>
                        </a:rPr>
                        <a:t>三元锂电池</a:t>
                      </a:r>
                      <a:endParaRPr sz="1100">
                        <a:latin typeface="微软雅黑"/>
                        <a:cs typeface="微软雅黑"/>
                      </a:endParaRPr>
                    </a:p>
                  </a:txBody>
                  <a:tcPr marL="0" marR="0" marT="99060" marB="0">
                    <a:lnL w="12700">
                      <a:solidFill>
                        <a:srgbClr val="FFFFFF"/>
                      </a:solidFill>
                      <a:prstDash val="solid"/>
                    </a:lnL>
                    <a:lnR w="12700">
                      <a:solidFill>
                        <a:srgbClr val="FFFFFF"/>
                      </a:solidFill>
                      <a:prstDash val="solid"/>
                    </a:lnR>
                    <a:lnB w="12700">
                      <a:solidFill>
                        <a:srgbClr val="000000"/>
                      </a:solidFill>
                      <a:prstDash val="solid"/>
                    </a:lnB>
                    <a:solidFill>
                      <a:srgbClr val="F1F1F1"/>
                    </a:solidFill>
                  </a:tcPr>
                </a:tc>
                <a:tc>
                  <a:txBody>
                    <a:bodyPr/>
                    <a:lstStyle/>
                    <a:p>
                      <a:pPr marL="2540" algn="ctr">
                        <a:lnSpc>
                          <a:spcPct val="100000"/>
                        </a:lnSpc>
                        <a:spcBef>
                          <a:spcPts val="780"/>
                        </a:spcBef>
                      </a:pPr>
                      <a:r>
                        <a:rPr sz="1100" spc="-10" dirty="0">
                          <a:solidFill>
                            <a:srgbClr val="585858"/>
                          </a:solidFill>
                          <a:latin typeface="微软雅黑"/>
                          <a:cs typeface="微软雅黑"/>
                        </a:rPr>
                        <a:t>3.289</a:t>
                      </a:r>
                      <a:endParaRPr sz="1100" dirty="0">
                        <a:latin typeface="微软雅黑"/>
                        <a:cs typeface="微软雅黑"/>
                      </a:endParaRPr>
                    </a:p>
                  </a:txBody>
                  <a:tcPr marL="0" marR="0" marT="99060" marB="0">
                    <a:lnL w="12700">
                      <a:solidFill>
                        <a:srgbClr val="FFFFFF"/>
                      </a:solidFill>
                      <a:prstDash val="solid"/>
                    </a:lnL>
                    <a:lnR w="12700">
                      <a:solidFill>
                        <a:srgbClr val="FFFFFF"/>
                      </a:solidFill>
                      <a:prstDash val="solid"/>
                    </a:lnR>
                    <a:lnB w="12700">
                      <a:solidFill>
                        <a:srgbClr val="000000"/>
                      </a:solidFill>
                      <a:prstDash val="solid"/>
                    </a:lnB>
                    <a:solidFill>
                      <a:srgbClr val="F1F1F1"/>
                    </a:solidFill>
                  </a:tcPr>
                </a:tc>
                <a:extLst>
                  <a:ext uri="{0D108BD9-81ED-4DB2-BD59-A6C34878D82A}">
                    <a16:rowId xmlns:a16="http://schemas.microsoft.com/office/drawing/2014/main" val="10010"/>
                  </a:ext>
                </a:extLst>
              </a:tr>
            </a:tbl>
          </a:graphicData>
        </a:graphic>
      </p:graphicFrame>
      <p:graphicFrame>
        <p:nvGraphicFramePr>
          <p:cNvPr id="43" name="object 9">
            <a:extLst>
              <a:ext uri="{FF2B5EF4-FFF2-40B4-BE49-F238E27FC236}">
                <a16:creationId xmlns:a16="http://schemas.microsoft.com/office/drawing/2014/main" id="{59D1A4B7-2633-4309-82D1-F5D782462F3E}"/>
              </a:ext>
            </a:extLst>
          </p:cNvPr>
          <p:cNvGraphicFramePr>
            <a:graphicFrameLocks noGrp="1"/>
          </p:cNvGraphicFramePr>
          <p:nvPr>
            <p:extLst/>
          </p:nvPr>
        </p:nvGraphicFramePr>
        <p:xfrm>
          <a:off x="457696" y="2630839"/>
          <a:ext cx="5530215" cy="2901272"/>
        </p:xfrm>
        <a:graphic>
          <a:graphicData uri="http://schemas.openxmlformats.org/drawingml/2006/table">
            <a:tbl>
              <a:tblPr firstRow="1" bandRow="1">
                <a:tableStyleId>{2D5ABB26-0587-4C30-8999-92F81FD0307C}</a:tableStyleId>
              </a:tblPr>
              <a:tblGrid>
                <a:gridCol w="366395">
                  <a:extLst>
                    <a:ext uri="{9D8B030D-6E8A-4147-A177-3AD203B41FA5}">
                      <a16:colId xmlns:a16="http://schemas.microsoft.com/office/drawing/2014/main" val="20000"/>
                    </a:ext>
                  </a:extLst>
                </a:gridCol>
                <a:gridCol w="1290955">
                  <a:extLst>
                    <a:ext uri="{9D8B030D-6E8A-4147-A177-3AD203B41FA5}">
                      <a16:colId xmlns:a16="http://schemas.microsoft.com/office/drawing/2014/main" val="20001"/>
                    </a:ext>
                  </a:extLst>
                </a:gridCol>
                <a:gridCol w="1290955">
                  <a:extLst>
                    <a:ext uri="{9D8B030D-6E8A-4147-A177-3AD203B41FA5}">
                      <a16:colId xmlns:a16="http://schemas.microsoft.com/office/drawing/2014/main" val="20002"/>
                    </a:ext>
                  </a:extLst>
                </a:gridCol>
                <a:gridCol w="1290955">
                  <a:extLst>
                    <a:ext uri="{9D8B030D-6E8A-4147-A177-3AD203B41FA5}">
                      <a16:colId xmlns:a16="http://schemas.microsoft.com/office/drawing/2014/main" val="20003"/>
                    </a:ext>
                  </a:extLst>
                </a:gridCol>
                <a:gridCol w="1290955">
                  <a:extLst>
                    <a:ext uri="{9D8B030D-6E8A-4147-A177-3AD203B41FA5}">
                      <a16:colId xmlns:a16="http://schemas.microsoft.com/office/drawing/2014/main" val="20004"/>
                    </a:ext>
                  </a:extLst>
                </a:gridCol>
              </a:tblGrid>
              <a:tr h="231775">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16769D"/>
                    </a:solidFill>
                  </a:tcPr>
                </a:tc>
                <a:tc>
                  <a:txBody>
                    <a:bodyPr/>
                    <a:lstStyle/>
                    <a:p>
                      <a:pPr marL="339725">
                        <a:lnSpc>
                          <a:spcPct val="100000"/>
                        </a:lnSpc>
                        <a:spcBef>
                          <a:spcPts val="385"/>
                        </a:spcBef>
                      </a:pPr>
                      <a:r>
                        <a:rPr sz="1200" b="1" spc="-15" dirty="0">
                          <a:solidFill>
                            <a:srgbClr val="FFFFFF"/>
                          </a:solidFill>
                          <a:latin typeface="微软雅黑"/>
                          <a:cs typeface="微软雅黑"/>
                        </a:rPr>
                        <a:t>抽水蓄能</a:t>
                      </a:r>
                      <a:endParaRPr sz="1200" dirty="0">
                        <a:latin typeface="微软雅黑"/>
                        <a:cs typeface="微软雅黑"/>
                      </a:endParaRPr>
                    </a:p>
                  </a:txBody>
                  <a:tcPr marL="0" marR="0" marT="48895" marB="0">
                    <a:lnL w="12700">
                      <a:solidFill>
                        <a:srgbClr val="FFFFFF"/>
                      </a:solidFill>
                      <a:prstDash val="solid"/>
                    </a:lnL>
                    <a:lnR w="12700">
                      <a:solidFill>
                        <a:srgbClr val="FFFFFF"/>
                      </a:solidFill>
                      <a:prstDash val="solid"/>
                    </a:lnR>
                    <a:lnT w="12700">
                      <a:solidFill>
                        <a:srgbClr val="FFFFFF"/>
                      </a:solidFill>
                      <a:prstDash val="solid"/>
                    </a:lnT>
                    <a:solidFill>
                      <a:srgbClr val="16769D"/>
                    </a:solidFill>
                  </a:tcPr>
                </a:tc>
                <a:tc>
                  <a:txBody>
                    <a:bodyPr/>
                    <a:lstStyle/>
                    <a:p>
                      <a:pPr marL="187325">
                        <a:lnSpc>
                          <a:spcPct val="100000"/>
                        </a:lnSpc>
                        <a:spcBef>
                          <a:spcPts val="385"/>
                        </a:spcBef>
                      </a:pPr>
                      <a:r>
                        <a:rPr sz="1200" b="1" spc="-10" dirty="0">
                          <a:solidFill>
                            <a:srgbClr val="FFFFFF"/>
                          </a:solidFill>
                          <a:latin typeface="微软雅黑"/>
                          <a:cs typeface="微软雅黑"/>
                        </a:rPr>
                        <a:t>压缩空气储能</a:t>
                      </a:r>
                      <a:endParaRPr sz="1200" dirty="0">
                        <a:latin typeface="微软雅黑"/>
                        <a:cs typeface="微软雅黑"/>
                      </a:endParaRPr>
                    </a:p>
                  </a:txBody>
                  <a:tcPr marL="0" marR="0" marT="48895" marB="0">
                    <a:lnL w="12700">
                      <a:solidFill>
                        <a:srgbClr val="FFFFFF"/>
                      </a:solidFill>
                      <a:prstDash val="solid"/>
                    </a:lnL>
                    <a:lnR w="12700">
                      <a:solidFill>
                        <a:srgbClr val="FFFFFF"/>
                      </a:solidFill>
                      <a:prstDash val="solid"/>
                    </a:lnR>
                    <a:lnT w="12700">
                      <a:solidFill>
                        <a:srgbClr val="FFFFFF"/>
                      </a:solidFill>
                      <a:prstDash val="solid"/>
                    </a:lnT>
                    <a:solidFill>
                      <a:srgbClr val="16769D"/>
                    </a:solidFill>
                  </a:tcPr>
                </a:tc>
                <a:tc>
                  <a:txBody>
                    <a:bodyPr/>
                    <a:lstStyle/>
                    <a:p>
                      <a:pPr marL="340360">
                        <a:lnSpc>
                          <a:spcPct val="100000"/>
                        </a:lnSpc>
                        <a:spcBef>
                          <a:spcPts val="385"/>
                        </a:spcBef>
                      </a:pPr>
                      <a:r>
                        <a:rPr sz="1200" b="1" spc="-15" dirty="0">
                          <a:solidFill>
                            <a:srgbClr val="FFFFFF"/>
                          </a:solidFill>
                          <a:latin typeface="微软雅黑"/>
                          <a:cs typeface="微软雅黑"/>
                        </a:rPr>
                        <a:t>飞轮储能</a:t>
                      </a:r>
                      <a:endParaRPr sz="1200">
                        <a:latin typeface="微软雅黑"/>
                        <a:cs typeface="微软雅黑"/>
                      </a:endParaRPr>
                    </a:p>
                  </a:txBody>
                  <a:tcPr marL="0" marR="0" marT="48895" marB="0">
                    <a:lnL w="12700">
                      <a:solidFill>
                        <a:srgbClr val="FFFFFF"/>
                      </a:solidFill>
                      <a:prstDash val="solid"/>
                    </a:lnL>
                    <a:lnR w="12700">
                      <a:solidFill>
                        <a:srgbClr val="FFFFFF"/>
                      </a:solidFill>
                      <a:prstDash val="solid"/>
                    </a:lnR>
                    <a:lnT w="12700">
                      <a:solidFill>
                        <a:srgbClr val="FFFFFF"/>
                      </a:solidFill>
                      <a:prstDash val="solid"/>
                    </a:lnT>
                    <a:solidFill>
                      <a:srgbClr val="16769D"/>
                    </a:solidFill>
                  </a:tcPr>
                </a:tc>
                <a:tc>
                  <a:txBody>
                    <a:bodyPr/>
                    <a:lstStyle/>
                    <a:p>
                      <a:pPr marL="264160">
                        <a:lnSpc>
                          <a:spcPct val="100000"/>
                        </a:lnSpc>
                        <a:spcBef>
                          <a:spcPts val="385"/>
                        </a:spcBef>
                      </a:pPr>
                      <a:r>
                        <a:rPr sz="1200" b="1" spc="-10" dirty="0">
                          <a:solidFill>
                            <a:srgbClr val="FFFFFF"/>
                          </a:solidFill>
                          <a:latin typeface="微软雅黑"/>
                          <a:cs typeface="微软雅黑"/>
                        </a:rPr>
                        <a:t>锂电子电池</a:t>
                      </a:r>
                      <a:endParaRPr sz="1200" dirty="0">
                        <a:latin typeface="微软雅黑"/>
                        <a:cs typeface="微软雅黑"/>
                      </a:endParaRPr>
                    </a:p>
                  </a:txBody>
                  <a:tcPr marL="0" marR="0" marT="48895" marB="0">
                    <a:lnL w="12700">
                      <a:solidFill>
                        <a:srgbClr val="FFFFFF"/>
                      </a:solidFill>
                      <a:prstDash val="solid"/>
                    </a:lnL>
                    <a:lnR w="12700">
                      <a:solidFill>
                        <a:srgbClr val="FFFFFF"/>
                      </a:solidFill>
                      <a:prstDash val="solid"/>
                    </a:lnR>
                    <a:lnT w="12700">
                      <a:solidFill>
                        <a:srgbClr val="FFFFFF"/>
                      </a:solidFill>
                      <a:prstDash val="solid"/>
                    </a:lnT>
                    <a:solidFill>
                      <a:srgbClr val="16769D"/>
                    </a:solidFill>
                  </a:tcPr>
                </a:tc>
                <a:extLst>
                  <a:ext uri="{0D108BD9-81ED-4DB2-BD59-A6C34878D82A}">
                    <a16:rowId xmlns:a16="http://schemas.microsoft.com/office/drawing/2014/main" val="10000"/>
                  </a:ext>
                </a:extLst>
              </a:tr>
              <a:tr h="1152101">
                <a:tc>
                  <a:txBody>
                    <a:bodyPr/>
                    <a:lstStyle/>
                    <a:p>
                      <a:pPr>
                        <a:lnSpc>
                          <a:spcPct val="100000"/>
                        </a:lnSpc>
                        <a:spcBef>
                          <a:spcPts val="50"/>
                        </a:spcBef>
                      </a:pPr>
                      <a:endParaRPr sz="2100">
                        <a:latin typeface="Times New Roman"/>
                        <a:cs typeface="Times New Roman"/>
                      </a:endParaRPr>
                    </a:p>
                    <a:p>
                      <a:pPr marL="107314" marR="99060">
                        <a:lnSpc>
                          <a:spcPct val="100800"/>
                        </a:lnSpc>
                      </a:pPr>
                      <a:r>
                        <a:rPr sz="1200" spc="-50" dirty="0">
                          <a:solidFill>
                            <a:srgbClr val="585858"/>
                          </a:solidFill>
                          <a:latin typeface="微软雅黑"/>
                          <a:cs typeface="微软雅黑"/>
                        </a:rPr>
                        <a:t>优点</a:t>
                      </a:r>
                      <a:endParaRPr sz="1200">
                        <a:latin typeface="微软雅黑"/>
                        <a:cs typeface="微软雅黑"/>
                      </a:endParaRPr>
                    </a:p>
                  </a:txBody>
                  <a:tcPr marL="0" marR="0" marT="6351" marB="0">
                    <a:lnL w="12700">
                      <a:solidFill>
                        <a:srgbClr val="FFFFFF"/>
                      </a:solidFill>
                      <a:prstDash val="solid"/>
                    </a:lnL>
                    <a:lnR w="12700">
                      <a:solidFill>
                        <a:srgbClr val="FFFFFF"/>
                      </a:solidFill>
                      <a:prstDash val="solid"/>
                    </a:lnR>
                    <a:solidFill>
                      <a:srgbClr val="FFFFFF"/>
                    </a:solidFill>
                  </a:tcPr>
                </a:tc>
                <a:tc>
                  <a:txBody>
                    <a:bodyPr/>
                    <a:lstStyle/>
                    <a:p>
                      <a:pPr marL="263525" indent="-172720">
                        <a:lnSpc>
                          <a:spcPct val="100000"/>
                        </a:lnSpc>
                        <a:spcBef>
                          <a:spcPts val="325"/>
                        </a:spcBef>
                        <a:buFont typeface="Arial"/>
                        <a:buChar char="•"/>
                        <a:tabLst>
                          <a:tab pos="264160" algn="l"/>
                        </a:tabLst>
                      </a:pPr>
                      <a:r>
                        <a:rPr sz="1200" spc="-20" dirty="0">
                          <a:solidFill>
                            <a:srgbClr val="585858"/>
                          </a:solidFill>
                          <a:latin typeface="微软雅黑"/>
                          <a:cs typeface="微软雅黑"/>
                        </a:rPr>
                        <a:t>可靠性高</a:t>
                      </a:r>
                      <a:endParaRPr sz="1200" dirty="0">
                        <a:latin typeface="微软雅黑"/>
                        <a:cs typeface="微软雅黑"/>
                      </a:endParaRPr>
                    </a:p>
                    <a:p>
                      <a:pPr marL="263525" indent="-172720">
                        <a:lnSpc>
                          <a:spcPct val="100000"/>
                        </a:lnSpc>
                        <a:spcBef>
                          <a:spcPts val="5"/>
                        </a:spcBef>
                        <a:buFont typeface="Arial"/>
                        <a:buChar char="•"/>
                        <a:tabLst>
                          <a:tab pos="264160" algn="l"/>
                        </a:tabLst>
                      </a:pPr>
                      <a:r>
                        <a:rPr sz="1200" spc="-15" dirty="0">
                          <a:solidFill>
                            <a:srgbClr val="585858"/>
                          </a:solidFill>
                          <a:latin typeface="微软雅黑"/>
                          <a:cs typeface="微软雅黑"/>
                        </a:rPr>
                        <a:t>经济性高</a:t>
                      </a:r>
                      <a:endParaRPr sz="1200" dirty="0">
                        <a:latin typeface="微软雅黑"/>
                        <a:cs typeface="微软雅黑"/>
                      </a:endParaRPr>
                    </a:p>
                    <a:p>
                      <a:pPr marL="263525" indent="-172720">
                        <a:lnSpc>
                          <a:spcPct val="100000"/>
                        </a:lnSpc>
                        <a:buFont typeface="Arial"/>
                        <a:buChar char="•"/>
                        <a:tabLst>
                          <a:tab pos="264160" algn="l"/>
                        </a:tabLst>
                      </a:pPr>
                      <a:r>
                        <a:rPr sz="1200" spc="-20" dirty="0">
                          <a:solidFill>
                            <a:srgbClr val="585858"/>
                          </a:solidFill>
                          <a:latin typeface="微软雅黑"/>
                          <a:cs typeface="微软雅黑"/>
                        </a:rPr>
                        <a:t>寿命长</a:t>
                      </a:r>
                      <a:endParaRPr sz="1200" dirty="0">
                        <a:latin typeface="微软雅黑"/>
                        <a:cs typeface="微软雅黑"/>
                      </a:endParaRPr>
                    </a:p>
                    <a:p>
                      <a:pPr marL="263525" indent="-172720">
                        <a:lnSpc>
                          <a:spcPct val="100000"/>
                        </a:lnSpc>
                        <a:buFont typeface="Arial"/>
                        <a:buChar char="•"/>
                        <a:tabLst>
                          <a:tab pos="264160" algn="l"/>
                        </a:tabLst>
                      </a:pPr>
                      <a:r>
                        <a:rPr sz="1200" spc="-20" dirty="0">
                          <a:solidFill>
                            <a:srgbClr val="585858"/>
                          </a:solidFill>
                          <a:latin typeface="微软雅黑"/>
                          <a:cs typeface="微软雅黑"/>
                        </a:rPr>
                        <a:t>容量大</a:t>
                      </a:r>
                      <a:endParaRPr sz="1200" dirty="0">
                        <a:latin typeface="微软雅黑"/>
                        <a:cs typeface="微软雅黑"/>
                      </a:endParaRPr>
                    </a:p>
                    <a:p>
                      <a:pPr marL="263525" indent="-172720">
                        <a:lnSpc>
                          <a:spcPct val="100000"/>
                        </a:lnSpc>
                        <a:buFont typeface="Arial"/>
                        <a:buChar char="•"/>
                        <a:tabLst>
                          <a:tab pos="264160" algn="l"/>
                        </a:tabLst>
                      </a:pPr>
                      <a:r>
                        <a:rPr sz="1200" spc="-15" dirty="0">
                          <a:solidFill>
                            <a:srgbClr val="585858"/>
                          </a:solidFill>
                          <a:latin typeface="微软雅黑"/>
                          <a:cs typeface="微软雅黑"/>
                        </a:rPr>
                        <a:t>技术成熟</a:t>
                      </a:r>
                      <a:endParaRPr sz="1200" dirty="0">
                        <a:latin typeface="微软雅黑"/>
                        <a:cs typeface="微软雅黑"/>
                      </a:endParaRPr>
                    </a:p>
                  </a:txBody>
                  <a:tcPr marL="0" marR="0" marT="41275" marB="0">
                    <a:lnL w="12700">
                      <a:solidFill>
                        <a:srgbClr val="FFFFFF"/>
                      </a:solidFill>
                      <a:prstDash val="solid"/>
                    </a:lnL>
                    <a:lnR w="12700">
                      <a:solidFill>
                        <a:srgbClr val="FFFFFF"/>
                      </a:solidFill>
                      <a:prstDash val="solid"/>
                    </a:lnR>
                    <a:solidFill>
                      <a:srgbClr val="FFFFFF"/>
                    </a:solidFill>
                  </a:tcPr>
                </a:tc>
                <a:tc>
                  <a:txBody>
                    <a:bodyPr/>
                    <a:lstStyle/>
                    <a:p>
                      <a:pPr>
                        <a:lnSpc>
                          <a:spcPct val="100000"/>
                        </a:lnSpc>
                      </a:pPr>
                      <a:endParaRPr sz="1600" dirty="0">
                        <a:latin typeface="Times New Roman"/>
                        <a:cs typeface="Times New Roman"/>
                      </a:endParaRPr>
                    </a:p>
                    <a:p>
                      <a:pPr marL="263525" indent="-172720">
                        <a:lnSpc>
                          <a:spcPct val="100000"/>
                        </a:lnSpc>
                        <a:spcBef>
                          <a:spcPts val="1370"/>
                        </a:spcBef>
                        <a:buFont typeface="Arial"/>
                        <a:buChar char="•"/>
                        <a:tabLst>
                          <a:tab pos="264160" algn="l"/>
                        </a:tabLst>
                      </a:pPr>
                      <a:r>
                        <a:rPr sz="1200" spc="-15" dirty="0">
                          <a:solidFill>
                            <a:srgbClr val="585858"/>
                          </a:solidFill>
                          <a:latin typeface="微软雅黑"/>
                          <a:cs typeface="微软雅黑"/>
                        </a:rPr>
                        <a:t>经济性高</a:t>
                      </a:r>
                      <a:endParaRPr sz="1200" dirty="0">
                        <a:latin typeface="微软雅黑"/>
                        <a:cs typeface="微软雅黑"/>
                      </a:endParaRPr>
                    </a:p>
                  </a:txBody>
                  <a:tcPr marL="0" marR="0" marT="0" marB="0">
                    <a:lnL w="12700">
                      <a:solidFill>
                        <a:srgbClr val="FFFFFF"/>
                      </a:solidFill>
                      <a:prstDash val="solid"/>
                    </a:lnL>
                    <a:lnR w="12700">
                      <a:solidFill>
                        <a:srgbClr val="FFFFFF"/>
                      </a:solidFill>
                      <a:prstDash val="solid"/>
                    </a:lnR>
                    <a:solidFill>
                      <a:srgbClr val="FFFFFF"/>
                    </a:solidFill>
                  </a:tcPr>
                </a:tc>
                <a:tc>
                  <a:txBody>
                    <a:bodyPr/>
                    <a:lstStyle/>
                    <a:p>
                      <a:pPr marL="263525" indent="-172720">
                        <a:lnSpc>
                          <a:spcPct val="100000"/>
                        </a:lnSpc>
                        <a:spcBef>
                          <a:spcPts val="325"/>
                        </a:spcBef>
                        <a:buFont typeface="Arial"/>
                        <a:buChar char="•"/>
                        <a:tabLst>
                          <a:tab pos="264160" algn="l"/>
                        </a:tabLst>
                      </a:pPr>
                      <a:r>
                        <a:rPr sz="1200" spc="-20" dirty="0">
                          <a:solidFill>
                            <a:srgbClr val="585858"/>
                          </a:solidFill>
                          <a:latin typeface="微软雅黑"/>
                          <a:cs typeface="微软雅黑"/>
                        </a:rPr>
                        <a:t>寿命长</a:t>
                      </a:r>
                      <a:endParaRPr sz="1200">
                        <a:latin typeface="微软雅黑"/>
                        <a:cs typeface="微软雅黑"/>
                      </a:endParaRPr>
                    </a:p>
                    <a:p>
                      <a:pPr marL="263525" indent="-172720">
                        <a:lnSpc>
                          <a:spcPct val="100000"/>
                        </a:lnSpc>
                        <a:spcBef>
                          <a:spcPts val="5"/>
                        </a:spcBef>
                        <a:buFont typeface="Arial"/>
                        <a:buChar char="•"/>
                        <a:tabLst>
                          <a:tab pos="264160" algn="l"/>
                        </a:tabLst>
                      </a:pPr>
                      <a:r>
                        <a:rPr sz="1200" spc="-10" dirty="0">
                          <a:solidFill>
                            <a:srgbClr val="585858"/>
                          </a:solidFill>
                          <a:latin typeface="微软雅黑"/>
                          <a:cs typeface="微软雅黑"/>
                        </a:rPr>
                        <a:t>充放电次数高</a:t>
                      </a:r>
                      <a:endParaRPr sz="1200">
                        <a:latin typeface="微软雅黑"/>
                        <a:cs typeface="微软雅黑"/>
                      </a:endParaRPr>
                    </a:p>
                    <a:p>
                      <a:pPr marL="263525" indent="-172720">
                        <a:lnSpc>
                          <a:spcPts val="1435"/>
                        </a:lnSpc>
                        <a:buFont typeface="Arial"/>
                        <a:buChar char="•"/>
                        <a:tabLst>
                          <a:tab pos="264160" algn="l"/>
                        </a:tabLst>
                      </a:pPr>
                      <a:r>
                        <a:rPr sz="1200" spc="-10" dirty="0">
                          <a:solidFill>
                            <a:srgbClr val="585858"/>
                          </a:solidFill>
                          <a:latin typeface="微软雅黑"/>
                          <a:cs typeface="微软雅黑"/>
                        </a:rPr>
                        <a:t>响应速度快</a:t>
                      </a:r>
                      <a:endParaRPr sz="1200">
                        <a:latin typeface="微软雅黑"/>
                        <a:cs typeface="微软雅黑"/>
                      </a:endParaRPr>
                    </a:p>
                    <a:p>
                      <a:pPr marL="263525" marR="102870" indent="-172720">
                        <a:lnSpc>
                          <a:spcPts val="1450"/>
                        </a:lnSpc>
                        <a:spcBef>
                          <a:spcPts val="35"/>
                        </a:spcBef>
                        <a:buFont typeface="Arial"/>
                        <a:buChar char="•"/>
                        <a:tabLst>
                          <a:tab pos="264160" algn="l"/>
                        </a:tabLst>
                      </a:pPr>
                      <a:r>
                        <a:rPr sz="1200" spc="-10" dirty="0">
                          <a:solidFill>
                            <a:srgbClr val="585858"/>
                          </a:solidFill>
                          <a:latin typeface="微软雅黑"/>
                          <a:cs typeface="微软雅黑"/>
                        </a:rPr>
                        <a:t>功率变化能力</a:t>
                      </a:r>
                      <a:r>
                        <a:rPr sz="1200" spc="-50" dirty="0">
                          <a:solidFill>
                            <a:srgbClr val="585858"/>
                          </a:solidFill>
                          <a:latin typeface="微软雅黑"/>
                          <a:cs typeface="微软雅黑"/>
                        </a:rPr>
                        <a:t>快</a:t>
                      </a:r>
                      <a:endParaRPr sz="1200">
                        <a:latin typeface="微软雅黑"/>
                        <a:cs typeface="微软雅黑"/>
                      </a:endParaRPr>
                    </a:p>
                  </a:txBody>
                  <a:tcPr marL="0" marR="0" marT="41275" marB="0">
                    <a:lnL w="12700">
                      <a:solidFill>
                        <a:srgbClr val="FFFFFF"/>
                      </a:solidFill>
                      <a:prstDash val="solid"/>
                    </a:lnL>
                    <a:lnR w="12700">
                      <a:solidFill>
                        <a:srgbClr val="FFFFFF"/>
                      </a:solidFill>
                      <a:prstDash val="solid"/>
                    </a:lnR>
                    <a:solidFill>
                      <a:srgbClr val="FFFFFF"/>
                    </a:solidFill>
                  </a:tcPr>
                </a:tc>
                <a:tc>
                  <a:txBody>
                    <a:bodyPr/>
                    <a:lstStyle/>
                    <a:p>
                      <a:pPr marL="264160" indent="-172720">
                        <a:lnSpc>
                          <a:spcPct val="100000"/>
                        </a:lnSpc>
                        <a:spcBef>
                          <a:spcPts val="1045"/>
                        </a:spcBef>
                        <a:buFont typeface="Arial"/>
                        <a:buChar char="•"/>
                        <a:tabLst>
                          <a:tab pos="264795" algn="l"/>
                        </a:tabLst>
                      </a:pPr>
                      <a:r>
                        <a:rPr sz="1200" spc="-20" dirty="0">
                          <a:solidFill>
                            <a:srgbClr val="585858"/>
                          </a:solidFill>
                          <a:latin typeface="微软雅黑"/>
                          <a:cs typeface="微软雅黑"/>
                        </a:rPr>
                        <a:t>比能量高</a:t>
                      </a:r>
                      <a:endParaRPr sz="1200">
                        <a:latin typeface="微软雅黑"/>
                        <a:cs typeface="微软雅黑"/>
                      </a:endParaRPr>
                    </a:p>
                    <a:p>
                      <a:pPr marL="264160" indent="-172720">
                        <a:lnSpc>
                          <a:spcPct val="100000"/>
                        </a:lnSpc>
                        <a:spcBef>
                          <a:spcPts val="5"/>
                        </a:spcBef>
                        <a:buFont typeface="Arial"/>
                        <a:buChar char="•"/>
                        <a:tabLst>
                          <a:tab pos="264795" algn="l"/>
                        </a:tabLst>
                      </a:pPr>
                      <a:r>
                        <a:rPr sz="1200" spc="-15" dirty="0">
                          <a:solidFill>
                            <a:srgbClr val="585858"/>
                          </a:solidFill>
                          <a:latin typeface="微软雅黑"/>
                          <a:cs typeface="微软雅黑"/>
                        </a:rPr>
                        <a:t>技术成熟</a:t>
                      </a:r>
                      <a:endParaRPr sz="1200">
                        <a:latin typeface="微软雅黑"/>
                        <a:cs typeface="微软雅黑"/>
                      </a:endParaRPr>
                    </a:p>
                    <a:p>
                      <a:pPr marL="264160" indent="-172720">
                        <a:lnSpc>
                          <a:spcPct val="100000"/>
                        </a:lnSpc>
                        <a:buFont typeface="Arial"/>
                        <a:buChar char="•"/>
                        <a:tabLst>
                          <a:tab pos="264795" algn="l"/>
                        </a:tabLst>
                      </a:pPr>
                      <a:r>
                        <a:rPr sz="1200" spc="-10" dirty="0">
                          <a:solidFill>
                            <a:srgbClr val="585858"/>
                          </a:solidFill>
                          <a:latin typeface="微软雅黑"/>
                          <a:cs typeface="微软雅黑"/>
                        </a:rPr>
                        <a:t>响应速度快</a:t>
                      </a:r>
                      <a:endParaRPr sz="1200">
                        <a:latin typeface="微软雅黑"/>
                        <a:cs typeface="微软雅黑"/>
                      </a:endParaRPr>
                    </a:p>
                    <a:p>
                      <a:pPr marL="264160" indent="-172720">
                        <a:lnSpc>
                          <a:spcPct val="100000"/>
                        </a:lnSpc>
                        <a:buFont typeface="Arial"/>
                        <a:buChar char="•"/>
                        <a:tabLst>
                          <a:tab pos="264795" algn="l"/>
                        </a:tabLst>
                      </a:pPr>
                      <a:r>
                        <a:rPr sz="1200" spc="-20" dirty="0">
                          <a:solidFill>
                            <a:srgbClr val="585858"/>
                          </a:solidFill>
                          <a:latin typeface="微软雅黑"/>
                          <a:cs typeface="微软雅黑"/>
                        </a:rPr>
                        <a:t>效率高</a:t>
                      </a:r>
                      <a:endParaRPr sz="1200">
                        <a:latin typeface="微软雅黑"/>
                        <a:cs typeface="微软雅黑"/>
                      </a:endParaRPr>
                    </a:p>
                  </a:txBody>
                  <a:tcPr marL="0" marR="0" marT="132715" marB="0">
                    <a:lnL w="12700">
                      <a:solidFill>
                        <a:srgbClr val="FFFFFF"/>
                      </a:solidFill>
                      <a:prstDash val="solid"/>
                    </a:lnL>
                    <a:lnR w="12700">
                      <a:solidFill>
                        <a:srgbClr val="FFFFFF"/>
                      </a:solidFill>
                      <a:prstDash val="solid"/>
                    </a:lnR>
                    <a:solidFill>
                      <a:srgbClr val="FFFFFF"/>
                    </a:solidFill>
                  </a:tcPr>
                </a:tc>
                <a:extLst>
                  <a:ext uri="{0D108BD9-81ED-4DB2-BD59-A6C34878D82A}">
                    <a16:rowId xmlns:a16="http://schemas.microsoft.com/office/drawing/2014/main" val="10001"/>
                  </a:ext>
                </a:extLst>
              </a:tr>
              <a:tr h="678053">
                <a:tc>
                  <a:txBody>
                    <a:bodyPr/>
                    <a:lstStyle/>
                    <a:p>
                      <a:pPr marL="107314" marR="99060">
                        <a:lnSpc>
                          <a:spcPct val="100800"/>
                        </a:lnSpc>
                        <a:spcBef>
                          <a:spcPts val="975"/>
                        </a:spcBef>
                      </a:pPr>
                      <a:r>
                        <a:rPr sz="1200" spc="-50" dirty="0">
                          <a:solidFill>
                            <a:srgbClr val="585858"/>
                          </a:solidFill>
                          <a:latin typeface="微软雅黑"/>
                          <a:cs typeface="微软雅黑"/>
                        </a:rPr>
                        <a:t>缺点</a:t>
                      </a:r>
                      <a:endParaRPr sz="1200">
                        <a:latin typeface="微软雅黑"/>
                        <a:cs typeface="微软雅黑"/>
                      </a:endParaRPr>
                    </a:p>
                  </a:txBody>
                  <a:tcPr marL="0" marR="0" marT="123825" marB="0">
                    <a:lnL w="12700">
                      <a:solidFill>
                        <a:srgbClr val="FFFFFF"/>
                      </a:solidFill>
                      <a:prstDash val="solid"/>
                    </a:lnL>
                    <a:lnR w="12700">
                      <a:solidFill>
                        <a:srgbClr val="FFFFFF"/>
                      </a:solidFill>
                      <a:prstDash val="solid"/>
                    </a:lnR>
                    <a:solidFill>
                      <a:srgbClr val="F1F1F1"/>
                    </a:solidFill>
                  </a:tcPr>
                </a:tc>
                <a:tc>
                  <a:txBody>
                    <a:bodyPr/>
                    <a:lstStyle/>
                    <a:p>
                      <a:pPr marL="263525" marR="104775" indent="-172720">
                        <a:lnSpc>
                          <a:spcPct val="100800"/>
                        </a:lnSpc>
                        <a:spcBef>
                          <a:spcPts val="254"/>
                        </a:spcBef>
                        <a:buFont typeface="Arial"/>
                        <a:buChar char="•"/>
                        <a:tabLst>
                          <a:tab pos="264160" algn="l"/>
                        </a:tabLst>
                      </a:pPr>
                      <a:r>
                        <a:rPr sz="1200" spc="-10" dirty="0">
                          <a:solidFill>
                            <a:srgbClr val="585858"/>
                          </a:solidFill>
                          <a:latin typeface="微软雅黑"/>
                          <a:cs typeface="微软雅黑"/>
                        </a:rPr>
                        <a:t>选址依赖地理</a:t>
                      </a:r>
                      <a:r>
                        <a:rPr sz="1200" spc="-25" dirty="0">
                          <a:solidFill>
                            <a:srgbClr val="585858"/>
                          </a:solidFill>
                          <a:latin typeface="微软雅黑"/>
                          <a:cs typeface="微软雅黑"/>
                        </a:rPr>
                        <a:t>条件</a:t>
                      </a:r>
                      <a:endParaRPr sz="1200">
                        <a:latin typeface="微软雅黑"/>
                        <a:cs typeface="微软雅黑"/>
                      </a:endParaRPr>
                    </a:p>
                    <a:p>
                      <a:pPr marL="263525" indent="-172720">
                        <a:lnSpc>
                          <a:spcPct val="100000"/>
                        </a:lnSpc>
                        <a:buFont typeface="Arial"/>
                        <a:buChar char="•"/>
                        <a:tabLst>
                          <a:tab pos="264160" algn="l"/>
                        </a:tabLst>
                      </a:pPr>
                      <a:r>
                        <a:rPr sz="1200" spc="-20" dirty="0">
                          <a:solidFill>
                            <a:srgbClr val="585858"/>
                          </a:solidFill>
                          <a:latin typeface="微软雅黑"/>
                          <a:cs typeface="微软雅黑"/>
                        </a:rPr>
                        <a:t>投资额高</a:t>
                      </a:r>
                      <a:endParaRPr sz="1200">
                        <a:latin typeface="微软雅黑"/>
                        <a:cs typeface="微软雅黑"/>
                      </a:endParaRPr>
                    </a:p>
                  </a:txBody>
                  <a:tcPr marL="0" marR="0" marT="32384" marB="0">
                    <a:lnL w="12700">
                      <a:solidFill>
                        <a:srgbClr val="FFFFFF"/>
                      </a:solidFill>
                      <a:prstDash val="solid"/>
                    </a:lnL>
                    <a:lnR w="12700">
                      <a:solidFill>
                        <a:srgbClr val="FFFFFF"/>
                      </a:solidFill>
                      <a:prstDash val="solid"/>
                    </a:lnR>
                    <a:solidFill>
                      <a:srgbClr val="F1F1F1"/>
                    </a:solidFill>
                  </a:tcPr>
                </a:tc>
                <a:tc>
                  <a:txBody>
                    <a:bodyPr/>
                    <a:lstStyle/>
                    <a:p>
                      <a:pPr marL="263525" marR="104775" indent="-172720">
                        <a:lnSpc>
                          <a:spcPct val="100800"/>
                        </a:lnSpc>
                        <a:spcBef>
                          <a:spcPts val="975"/>
                        </a:spcBef>
                        <a:buFont typeface="Arial"/>
                        <a:buChar char="•"/>
                        <a:tabLst>
                          <a:tab pos="264160" algn="l"/>
                        </a:tabLst>
                      </a:pPr>
                      <a:r>
                        <a:rPr sz="1200" spc="-10" dirty="0">
                          <a:solidFill>
                            <a:srgbClr val="585858"/>
                          </a:solidFill>
                          <a:latin typeface="微软雅黑"/>
                          <a:cs typeface="微软雅黑"/>
                        </a:rPr>
                        <a:t>能量转换损耗导致效率偏低</a:t>
                      </a:r>
                      <a:endParaRPr sz="1200">
                        <a:latin typeface="微软雅黑"/>
                        <a:cs typeface="微软雅黑"/>
                      </a:endParaRPr>
                    </a:p>
                  </a:txBody>
                  <a:tcPr marL="0" marR="0" marT="123825" marB="0">
                    <a:lnL w="12700">
                      <a:solidFill>
                        <a:srgbClr val="FFFFFF"/>
                      </a:solidFill>
                      <a:prstDash val="solid"/>
                    </a:lnL>
                    <a:lnR w="12700">
                      <a:solidFill>
                        <a:srgbClr val="FFFFFF"/>
                      </a:solidFill>
                      <a:prstDash val="solid"/>
                    </a:lnR>
                    <a:solidFill>
                      <a:srgbClr val="F1F1F1"/>
                    </a:solidFill>
                  </a:tcPr>
                </a:tc>
                <a:tc>
                  <a:txBody>
                    <a:bodyPr/>
                    <a:lstStyle/>
                    <a:p>
                      <a:pPr>
                        <a:lnSpc>
                          <a:spcPct val="100000"/>
                        </a:lnSpc>
                        <a:spcBef>
                          <a:spcPts val="50"/>
                        </a:spcBef>
                      </a:pPr>
                      <a:endParaRPr sz="1500" dirty="0">
                        <a:latin typeface="Times New Roman"/>
                        <a:cs typeface="Times New Roman"/>
                      </a:endParaRPr>
                    </a:p>
                    <a:p>
                      <a:pPr marL="263525" indent="-172720">
                        <a:lnSpc>
                          <a:spcPct val="100000"/>
                        </a:lnSpc>
                        <a:buFont typeface="Arial"/>
                        <a:buChar char="•"/>
                        <a:tabLst>
                          <a:tab pos="264160" algn="l"/>
                        </a:tabLst>
                      </a:pPr>
                      <a:r>
                        <a:rPr sz="1200" spc="-10" dirty="0">
                          <a:solidFill>
                            <a:srgbClr val="585858"/>
                          </a:solidFill>
                          <a:latin typeface="微软雅黑"/>
                          <a:cs typeface="微软雅黑"/>
                        </a:rPr>
                        <a:t>度电成本高</a:t>
                      </a:r>
                      <a:endParaRPr sz="1200" dirty="0">
                        <a:latin typeface="微软雅黑"/>
                        <a:cs typeface="微软雅黑"/>
                      </a:endParaRPr>
                    </a:p>
                  </a:txBody>
                  <a:tcPr marL="0" marR="0" marT="6351" marB="0">
                    <a:lnL w="12700">
                      <a:solidFill>
                        <a:srgbClr val="FFFFFF"/>
                      </a:solidFill>
                      <a:prstDash val="solid"/>
                    </a:lnL>
                    <a:lnR w="12700">
                      <a:solidFill>
                        <a:srgbClr val="FFFFFF"/>
                      </a:solidFill>
                      <a:prstDash val="solid"/>
                    </a:lnR>
                    <a:solidFill>
                      <a:srgbClr val="F1F1F1"/>
                    </a:solidFill>
                  </a:tcPr>
                </a:tc>
                <a:tc>
                  <a:txBody>
                    <a:bodyPr/>
                    <a:lstStyle/>
                    <a:p>
                      <a:pPr marL="264160" indent="-172720">
                        <a:lnSpc>
                          <a:spcPct val="100000"/>
                        </a:lnSpc>
                        <a:spcBef>
                          <a:spcPts val="1000"/>
                        </a:spcBef>
                        <a:buFont typeface="Arial"/>
                        <a:buChar char="•"/>
                        <a:tabLst>
                          <a:tab pos="264795" algn="l"/>
                        </a:tabLst>
                      </a:pPr>
                      <a:r>
                        <a:rPr sz="1200" spc="-20" dirty="0">
                          <a:solidFill>
                            <a:srgbClr val="585858"/>
                          </a:solidFill>
                          <a:latin typeface="微软雅黑"/>
                          <a:cs typeface="微软雅黑"/>
                        </a:rPr>
                        <a:t>价格高</a:t>
                      </a:r>
                      <a:endParaRPr sz="1200">
                        <a:latin typeface="微软雅黑"/>
                        <a:cs typeface="微软雅黑"/>
                      </a:endParaRPr>
                    </a:p>
                    <a:p>
                      <a:pPr marL="264160" indent="-172720">
                        <a:lnSpc>
                          <a:spcPct val="100000"/>
                        </a:lnSpc>
                        <a:buFont typeface="Arial"/>
                        <a:buChar char="•"/>
                        <a:tabLst>
                          <a:tab pos="264795" algn="l"/>
                        </a:tabLst>
                      </a:pPr>
                      <a:r>
                        <a:rPr sz="1200" spc="-10" dirty="0">
                          <a:solidFill>
                            <a:srgbClr val="585858"/>
                          </a:solidFill>
                          <a:latin typeface="微软雅黑"/>
                          <a:cs typeface="微软雅黑"/>
                        </a:rPr>
                        <a:t>存在发热问题</a:t>
                      </a:r>
                      <a:endParaRPr sz="1200">
                        <a:latin typeface="微软雅黑"/>
                        <a:cs typeface="微软雅黑"/>
                      </a:endParaRPr>
                    </a:p>
                  </a:txBody>
                  <a:tcPr marL="0" marR="0" marT="127000" marB="0">
                    <a:lnL w="12700">
                      <a:solidFill>
                        <a:srgbClr val="FFFFFF"/>
                      </a:solidFill>
                      <a:prstDash val="solid"/>
                    </a:lnL>
                    <a:lnR w="12700">
                      <a:solidFill>
                        <a:srgbClr val="FFFFFF"/>
                      </a:solidFill>
                      <a:prstDash val="solid"/>
                    </a:lnR>
                    <a:solidFill>
                      <a:srgbClr val="F1F1F1"/>
                    </a:solidFill>
                  </a:tcPr>
                </a:tc>
                <a:extLst>
                  <a:ext uri="{0D108BD9-81ED-4DB2-BD59-A6C34878D82A}">
                    <a16:rowId xmlns:a16="http://schemas.microsoft.com/office/drawing/2014/main" val="10002"/>
                  </a:ext>
                </a:extLst>
              </a:tr>
              <a:tr h="839343">
                <a:tc>
                  <a:txBody>
                    <a:bodyPr/>
                    <a:lstStyle/>
                    <a:p>
                      <a:pPr marL="107314" marR="99060" algn="just">
                        <a:lnSpc>
                          <a:spcPct val="100299"/>
                        </a:lnSpc>
                        <a:spcBef>
                          <a:spcPts val="645"/>
                        </a:spcBef>
                      </a:pPr>
                      <a:r>
                        <a:rPr sz="1200" spc="-50" dirty="0">
                          <a:solidFill>
                            <a:srgbClr val="585858"/>
                          </a:solidFill>
                          <a:latin typeface="微软雅黑"/>
                          <a:cs typeface="微软雅黑"/>
                        </a:rPr>
                        <a:t>应用场景</a:t>
                      </a:r>
                      <a:endParaRPr sz="1200">
                        <a:latin typeface="微软雅黑"/>
                        <a:cs typeface="微软雅黑"/>
                      </a:endParaRPr>
                    </a:p>
                  </a:txBody>
                  <a:tcPr marL="0" marR="0" marT="81915" marB="0">
                    <a:lnL w="12700">
                      <a:solidFill>
                        <a:srgbClr val="FFFFFF"/>
                      </a:solidFill>
                      <a:prstDash val="solid"/>
                    </a:lnL>
                    <a:lnR w="12700">
                      <a:solidFill>
                        <a:srgbClr val="FFFFFF"/>
                      </a:solidFill>
                      <a:prstDash val="solid"/>
                    </a:lnR>
                    <a:lnB w="12700">
                      <a:solidFill>
                        <a:srgbClr val="000000"/>
                      </a:solidFill>
                      <a:prstDash val="solid"/>
                    </a:lnB>
                    <a:solidFill>
                      <a:srgbClr val="FFFFFF"/>
                    </a:solidFill>
                  </a:tcPr>
                </a:tc>
                <a:tc>
                  <a:txBody>
                    <a:bodyPr/>
                    <a:lstStyle/>
                    <a:p>
                      <a:pPr marL="263525" indent="-172720">
                        <a:lnSpc>
                          <a:spcPct val="100000"/>
                        </a:lnSpc>
                        <a:spcBef>
                          <a:spcPts val="1380"/>
                        </a:spcBef>
                        <a:buFont typeface="Arial"/>
                        <a:buChar char="•"/>
                        <a:tabLst>
                          <a:tab pos="264160" algn="l"/>
                        </a:tabLst>
                      </a:pPr>
                      <a:r>
                        <a:rPr sz="1200" spc="-25" dirty="0">
                          <a:solidFill>
                            <a:srgbClr val="585858"/>
                          </a:solidFill>
                          <a:latin typeface="微软雅黑"/>
                          <a:cs typeface="微软雅黑"/>
                        </a:rPr>
                        <a:t>调峰</a:t>
                      </a:r>
                      <a:endParaRPr sz="1200" dirty="0">
                        <a:latin typeface="微软雅黑"/>
                        <a:cs typeface="微软雅黑"/>
                      </a:endParaRPr>
                    </a:p>
                    <a:p>
                      <a:pPr marL="263525" indent="-172720">
                        <a:lnSpc>
                          <a:spcPct val="100000"/>
                        </a:lnSpc>
                        <a:buFont typeface="Arial"/>
                        <a:buChar char="•"/>
                        <a:tabLst>
                          <a:tab pos="264160" algn="l"/>
                        </a:tabLst>
                      </a:pPr>
                      <a:r>
                        <a:rPr sz="1200" spc="-25" dirty="0">
                          <a:solidFill>
                            <a:srgbClr val="585858"/>
                          </a:solidFill>
                          <a:latin typeface="微软雅黑"/>
                          <a:cs typeface="微软雅黑"/>
                        </a:rPr>
                        <a:t>调频</a:t>
                      </a:r>
                      <a:endParaRPr sz="1200" dirty="0">
                        <a:latin typeface="微软雅黑"/>
                        <a:cs typeface="微软雅黑"/>
                      </a:endParaRPr>
                    </a:p>
                    <a:p>
                      <a:pPr marL="263525" indent="-172720">
                        <a:lnSpc>
                          <a:spcPct val="100000"/>
                        </a:lnSpc>
                        <a:buFont typeface="Arial"/>
                        <a:buChar char="•"/>
                        <a:tabLst>
                          <a:tab pos="264160" algn="l"/>
                        </a:tabLst>
                      </a:pPr>
                      <a:r>
                        <a:rPr sz="1200" spc="-15" dirty="0">
                          <a:solidFill>
                            <a:srgbClr val="585858"/>
                          </a:solidFill>
                          <a:latin typeface="微软雅黑"/>
                          <a:cs typeface="微软雅黑"/>
                        </a:rPr>
                        <a:t>事故备用</a:t>
                      </a:r>
                      <a:endParaRPr sz="1200" dirty="0">
                        <a:latin typeface="微软雅黑"/>
                        <a:cs typeface="微软雅黑"/>
                      </a:endParaRPr>
                    </a:p>
                  </a:txBody>
                  <a:tcPr marL="0" marR="0" marT="175260" marB="0">
                    <a:lnL w="12700">
                      <a:solidFill>
                        <a:srgbClr val="FFFFFF"/>
                      </a:solidFill>
                      <a:prstDash val="solid"/>
                    </a:lnL>
                    <a:lnR w="12700">
                      <a:solidFill>
                        <a:srgbClr val="FFFFFF"/>
                      </a:solidFill>
                      <a:prstDash val="solid"/>
                    </a:lnR>
                    <a:lnB w="12700">
                      <a:solidFill>
                        <a:srgbClr val="000000"/>
                      </a:solidFill>
                      <a:prstDash val="solid"/>
                    </a:lnB>
                    <a:solidFill>
                      <a:srgbClr val="FFFFFF"/>
                    </a:solidFill>
                  </a:tcPr>
                </a:tc>
                <a:tc>
                  <a:txBody>
                    <a:bodyPr/>
                    <a:lstStyle/>
                    <a:p>
                      <a:pPr>
                        <a:lnSpc>
                          <a:spcPct val="100000"/>
                        </a:lnSpc>
                        <a:spcBef>
                          <a:spcPts val="5"/>
                        </a:spcBef>
                      </a:pPr>
                      <a:endParaRPr sz="1900">
                        <a:latin typeface="Times New Roman"/>
                        <a:cs typeface="Times New Roman"/>
                      </a:endParaRPr>
                    </a:p>
                    <a:p>
                      <a:pPr marL="263525" marR="104775" indent="-172720">
                        <a:lnSpc>
                          <a:spcPct val="100800"/>
                        </a:lnSpc>
                        <a:buFont typeface="Arial"/>
                        <a:buChar char="•"/>
                        <a:tabLst>
                          <a:tab pos="264160" algn="l"/>
                        </a:tabLst>
                      </a:pPr>
                      <a:r>
                        <a:rPr sz="1200" spc="-10" dirty="0">
                          <a:solidFill>
                            <a:srgbClr val="585858"/>
                          </a:solidFill>
                          <a:latin typeface="微软雅黑"/>
                          <a:cs typeface="微软雅黑"/>
                        </a:rPr>
                        <a:t>调峰且适用于大规模风场</a:t>
                      </a:r>
                      <a:endParaRPr sz="1200">
                        <a:latin typeface="微软雅黑"/>
                        <a:cs typeface="微软雅黑"/>
                      </a:endParaRPr>
                    </a:p>
                  </a:txBody>
                  <a:tcPr marL="0" marR="0" marT="635" marB="0">
                    <a:lnL w="12700">
                      <a:solidFill>
                        <a:srgbClr val="FFFFFF"/>
                      </a:solidFill>
                      <a:prstDash val="solid"/>
                    </a:lnL>
                    <a:lnR w="12700">
                      <a:solidFill>
                        <a:srgbClr val="FFFFFF"/>
                      </a:solidFill>
                      <a:prstDash val="solid"/>
                    </a:lnR>
                    <a:lnB w="12700">
                      <a:solidFill>
                        <a:srgbClr val="000000"/>
                      </a:solidFill>
                      <a:prstDash val="solid"/>
                    </a:lnB>
                    <a:solidFill>
                      <a:srgbClr val="FFFFFF"/>
                    </a:solidFill>
                  </a:tcPr>
                </a:tc>
                <a:tc>
                  <a:txBody>
                    <a:bodyPr/>
                    <a:lstStyle/>
                    <a:p>
                      <a:pPr>
                        <a:lnSpc>
                          <a:spcPct val="100000"/>
                        </a:lnSpc>
                        <a:spcBef>
                          <a:spcPts val="55"/>
                        </a:spcBef>
                      </a:pPr>
                      <a:endParaRPr sz="1900" dirty="0">
                        <a:latin typeface="Times New Roman"/>
                        <a:cs typeface="Times New Roman"/>
                      </a:endParaRPr>
                    </a:p>
                    <a:p>
                      <a:pPr marL="263525" indent="-172720">
                        <a:lnSpc>
                          <a:spcPts val="1430"/>
                        </a:lnSpc>
                        <a:buFont typeface="Arial"/>
                        <a:buChar char="•"/>
                        <a:tabLst>
                          <a:tab pos="264160" algn="l"/>
                        </a:tabLst>
                      </a:pPr>
                      <a:r>
                        <a:rPr sz="1200" spc="-25" dirty="0">
                          <a:solidFill>
                            <a:srgbClr val="585858"/>
                          </a:solidFill>
                          <a:latin typeface="Verdana"/>
                          <a:cs typeface="Verdana"/>
                        </a:rPr>
                        <a:t>UPS</a:t>
                      </a:r>
                      <a:endParaRPr sz="1200" dirty="0">
                        <a:latin typeface="Verdana"/>
                        <a:cs typeface="Verdana"/>
                      </a:endParaRPr>
                    </a:p>
                    <a:p>
                      <a:pPr marL="263525" indent="-172720">
                        <a:lnSpc>
                          <a:spcPts val="1430"/>
                        </a:lnSpc>
                        <a:buFont typeface="Arial"/>
                        <a:buChar char="•"/>
                        <a:tabLst>
                          <a:tab pos="264160" algn="l"/>
                        </a:tabLst>
                      </a:pPr>
                      <a:r>
                        <a:rPr sz="1200" spc="-15" dirty="0">
                          <a:solidFill>
                            <a:srgbClr val="585858"/>
                          </a:solidFill>
                          <a:latin typeface="微软雅黑"/>
                          <a:cs typeface="微软雅黑"/>
                        </a:rPr>
                        <a:t>电网调频</a:t>
                      </a:r>
                      <a:endParaRPr sz="1200" dirty="0">
                        <a:latin typeface="微软雅黑"/>
                        <a:cs typeface="微软雅黑"/>
                      </a:endParaRPr>
                    </a:p>
                  </a:txBody>
                  <a:tcPr marL="0" marR="0" marT="6985" marB="0">
                    <a:lnL w="12700">
                      <a:solidFill>
                        <a:srgbClr val="FFFFFF"/>
                      </a:solidFill>
                      <a:prstDash val="solid"/>
                    </a:lnL>
                    <a:lnR w="12700">
                      <a:solidFill>
                        <a:srgbClr val="FFFFFF"/>
                      </a:solidFill>
                      <a:prstDash val="solid"/>
                    </a:lnR>
                    <a:lnB w="12700">
                      <a:solidFill>
                        <a:srgbClr val="000000"/>
                      </a:solidFill>
                      <a:prstDash val="solid"/>
                    </a:lnB>
                    <a:solidFill>
                      <a:srgbClr val="FFFFFF"/>
                    </a:solidFill>
                  </a:tcPr>
                </a:tc>
                <a:tc>
                  <a:txBody>
                    <a:bodyPr/>
                    <a:lstStyle/>
                    <a:p>
                      <a:pPr marL="264160" indent="-172720">
                        <a:lnSpc>
                          <a:spcPct val="100000"/>
                        </a:lnSpc>
                        <a:spcBef>
                          <a:spcPts val="1380"/>
                        </a:spcBef>
                        <a:buFont typeface="Arial"/>
                        <a:buChar char="•"/>
                        <a:tabLst>
                          <a:tab pos="264795" algn="l"/>
                        </a:tabLst>
                      </a:pPr>
                      <a:r>
                        <a:rPr sz="1200" spc="-25" dirty="0">
                          <a:solidFill>
                            <a:srgbClr val="585858"/>
                          </a:solidFill>
                          <a:latin typeface="微软雅黑"/>
                          <a:cs typeface="微软雅黑"/>
                        </a:rPr>
                        <a:t>调峰</a:t>
                      </a:r>
                      <a:endParaRPr sz="1200" dirty="0">
                        <a:latin typeface="微软雅黑"/>
                        <a:cs typeface="微软雅黑"/>
                      </a:endParaRPr>
                    </a:p>
                    <a:p>
                      <a:pPr marL="264160" indent="-172720">
                        <a:lnSpc>
                          <a:spcPct val="100000"/>
                        </a:lnSpc>
                        <a:buFont typeface="Arial"/>
                        <a:buChar char="•"/>
                        <a:tabLst>
                          <a:tab pos="264795" algn="l"/>
                        </a:tabLst>
                      </a:pPr>
                      <a:r>
                        <a:rPr sz="1200" spc="-25" dirty="0">
                          <a:solidFill>
                            <a:srgbClr val="585858"/>
                          </a:solidFill>
                          <a:latin typeface="微软雅黑"/>
                          <a:cs typeface="微软雅黑"/>
                        </a:rPr>
                        <a:t>调频</a:t>
                      </a:r>
                      <a:endParaRPr sz="1200" dirty="0">
                        <a:latin typeface="微软雅黑"/>
                        <a:cs typeface="微软雅黑"/>
                      </a:endParaRPr>
                    </a:p>
                    <a:p>
                      <a:pPr marL="264160" indent="-172720">
                        <a:lnSpc>
                          <a:spcPct val="100000"/>
                        </a:lnSpc>
                        <a:buFont typeface="Arial"/>
                        <a:buChar char="•"/>
                        <a:tabLst>
                          <a:tab pos="264795" algn="l"/>
                        </a:tabLst>
                      </a:pPr>
                      <a:r>
                        <a:rPr sz="1200" spc="-15" dirty="0">
                          <a:solidFill>
                            <a:srgbClr val="585858"/>
                          </a:solidFill>
                          <a:latin typeface="微软雅黑"/>
                          <a:cs typeface="微软雅黑"/>
                        </a:rPr>
                        <a:t>备用容量</a:t>
                      </a:r>
                      <a:endParaRPr sz="1200" dirty="0">
                        <a:latin typeface="微软雅黑"/>
                        <a:cs typeface="微软雅黑"/>
                      </a:endParaRPr>
                    </a:p>
                  </a:txBody>
                  <a:tcPr marL="0" marR="0" marT="175260" marB="0">
                    <a:lnL w="12700">
                      <a:solidFill>
                        <a:srgbClr val="FFFFFF"/>
                      </a:solidFill>
                      <a:prstDash val="solid"/>
                    </a:lnL>
                    <a:lnR w="12700">
                      <a:solidFill>
                        <a:srgbClr val="FFFFFF"/>
                      </a:solidFill>
                      <a:prstDash val="solid"/>
                    </a:lnR>
                    <a:lnB w="12700">
                      <a:solidFill>
                        <a:srgbClr val="000000"/>
                      </a:solidFill>
                      <a:prstDash val="solid"/>
                    </a:lnB>
                    <a:solidFill>
                      <a:srgbClr val="FFFFFF"/>
                    </a:solidFill>
                  </a:tcPr>
                </a:tc>
                <a:extLst>
                  <a:ext uri="{0D108BD9-81ED-4DB2-BD59-A6C34878D82A}">
                    <a16:rowId xmlns:a16="http://schemas.microsoft.com/office/drawing/2014/main" val="10003"/>
                  </a:ext>
                </a:extLst>
              </a:tr>
            </a:tbl>
          </a:graphicData>
        </a:graphic>
      </p:graphicFrame>
      <p:grpSp>
        <p:nvGrpSpPr>
          <p:cNvPr id="44" name="object 10">
            <a:extLst>
              <a:ext uri="{FF2B5EF4-FFF2-40B4-BE49-F238E27FC236}">
                <a16:creationId xmlns:a16="http://schemas.microsoft.com/office/drawing/2014/main" id="{CC63D8EF-A029-49B9-A3E1-6C83CCC3ED11}"/>
              </a:ext>
            </a:extLst>
          </p:cNvPr>
          <p:cNvGrpSpPr/>
          <p:nvPr/>
        </p:nvGrpSpPr>
        <p:grpSpPr>
          <a:xfrm>
            <a:off x="457201" y="5559515"/>
            <a:ext cx="5544820" cy="1086684"/>
            <a:chOff x="457200" y="5184647"/>
            <a:chExt cx="5544820" cy="1236345"/>
          </a:xfrm>
        </p:grpSpPr>
        <p:sp>
          <p:nvSpPr>
            <p:cNvPr id="45" name="object 11">
              <a:extLst>
                <a:ext uri="{FF2B5EF4-FFF2-40B4-BE49-F238E27FC236}">
                  <a16:creationId xmlns:a16="http://schemas.microsoft.com/office/drawing/2014/main" id="{F21CE5CE-C98B-4C3F-B7F5-F130EF8977FE}"/>
                </a:ext>
              </a:extLst>
            </p:cNvPr>
            <p:cNvSpPr/>
            <p:nvPr/>
          </p:nvSpPr>
          <p:spPr>
            <a:xfrm>
              <a:off x="463295" y="5190743"/>
              <a:ext cx="5532120" cy="1224280"/>
            </a:xfrm>
            <a:custGeom>
              <a:avLst/>
              <a:gdLst/>
              <a:ahLst/>
              <a:cxnLst/>
              <a:rect l="l" t="t" r="r" b="b"/>
              <a:pathLst>
                <a:path w="5532120" h="1224279">
                  <a:moveTo>
                    <a:pt x="5532120" y="0"/>
                  </a:moveTo>
                  <a:lnTo>
                    <a:pt x="0" y="0"/>
                  </a:lnTo>
                  <a:lnTo>
                    <a:pt x="0" y="1223771"/>
                  </a:lnTo>
                  <a:lnTo>
                    <a:pt x="5532120" y="1223771"/>
                  </a:lnTo>
                  <a:lnTo>
                    <a:pt x="5532120" y="0"/>
                  </a:lnTo>
                  <a:close/>
                </a:path>
              </a:pathLst>
            </a:custGeom>
            <a:solidFill>
              <a:srgbClr val="FFFFFF"/>
            </a:solidFill>
          </p:spPr>
          <p:txBody>
            <a:bodyPr wrap="square" lIns="0" tIns="0" rIns="0" bIns="0" rtlCol="0"/>
            <a:lstStyle/>
            <a:p>
              <a:endParaRPr sz="1400"/>
            </a:p>
          </p:txBody>
        </p:sp>
        <p:sp>
          <p:nvSpPr>
            <p:cNvPr id="46" name="object 12">
              <a:extLst>
                <a:ext uri="{FF2B5EF4-FFF2-40B4-BE49-F238E27FC236}">
                  <a16:creationId xmlns:a16="http://schemas.microsoft.com/office/drawing/2014/main" id="{69504D51-BCD4-4097-B01E-8841B410BBFF}"/>
                </a:ext>
              </a:extLst>
            </p:cNvPr>
            <p:cNvSpPr/>
            <p:nvPr/>
          </p:nvSpPr>
          <p:spPr>
            <a:xfrm>
              <a:off x="463295" y="5190743"/>
              <a:ext cx="5532120" cy="1224280"/>
            </a:xfrm>
            <a:custGeom>
              <a:avLst/>
              <a:gdLst/>
              <a:ahLst/>
              <a:cxnLst/>
              <a:rect l="l" t="t" r="r" b="b"/>
              <a:pathLst>
                <a:path w="5532120" h="1224279">
                  <a:moveTo>
                    <a:pt x="0" y="1223771"/>
                  </a:moveTo>
                  <a:lnTo>
                    <a:pt x="5532120" y="1223771"/>
                  </a:lnTo>
                  <a:lnTo>
                    <a:pt x="5532120" y="0"/>
                  </a:lnTo>
                  <a:lnTo>
                    <a:pt x="0" y="0"/>
                  </a:lnTo>
                  <a:lnTo>
                    <a:pt x="0" y="1223771"/>
                  </a:lnTo>
                  <a:close/>
                </a:path>
              </a:pathLst>
            </a:custGeom>
            <a:ln w="12191">
              <a:solidFill>
                <a:srgbClr val="000000"/>
              </a:solidFill>
            </a:ln>
          </p:spPr>
          <p:txBody>
            <a:bodyPr wrap="square" lIns="0" tIns="0" rIns="0" bIns="0" rtlCol="0"/>
            <a:lstStyle/>
            <a:p>
              <a:endParaRPr sz="1400"/>
            </a:p>
          </p:txBody>
        </p:sp>
      </p:grpSp>
      <p:sp>
        <p:nvSpPr>
          <p:cNvPr id="47" name="object 13">
            <a:extLst>
              <a:ext uri="{FF2B5EF4-FFF2-40B4-BE49-F238E27FC236}">
                <a16:creationId xmlns:a16="http://schemas.microsoft.com/office/drawing/2014/main" id="{CAC2FF65-F17C-4EC2-9CBF-034970262E71}"/>
              </a:ext>
            </a:extLst>
          </p:cNvPr>
          <p:cNvSpPr txBox="1"/>
          <p:nvPr/>
        </p:nvSpPr>
        <p:spPr>
          <a:xfrm>
            <a:off x="644533" y="5631777"/>
            <a:ext cx="4971415" cy="197490"/>
          </a:xfrm>
          <a:prstGeom prst="rect">
            <a:avLst/>
          </a:prstGeom>
        </p:spPr>
        <p:txBody>
          <a:bodyPr vert="horz" wrap="square" lIns="0" tIns="12700" rIns="0" bIns="0" rtlCol="0">
            <a:spAutoFit/>
          </a:bodyPr>
          <a:lstStyle/>
          <a:p>
            <a:pPr>
              <a:spcBef>
                <a:spcPts val="100"/>
              </a:spcBef>
            </a:pPr>
            <a:r>
              <a:rPr sz="1200" dirty="0">
                <a:solidFill>
                  <a:srgbClr val="585858"/>
                </a:solidFill>
                <a:latin typeface="微软雅黑"/>
                <a:cs typeface="微软雅黑"/>
              </a:rPr>
              <a:t>机械储能存在一定外部制约因素，电化学储能经济性提升降低</a:t>
            </a:r>
            <a:r>
              <a:rPr sz="1200" spc="-25" dirty="0">
                <a:solidFill>
                  <a:srgbClr val="585858"/>
                </a:solidFill>
                <a:latin typeface="微软雅黑"/>
                <a:cs typeface="微软雅黑"/>
              </a:rPr>
              <a:t>LCOS</a:t>
            </a:r>
            <a:r>
              <a:rPr sz="1200" spc="-20" dirty="0">
                <a:solidFill>
                  <a:srgbClr val="585858"/>
                </a:solidFill>
                <a:latin typeface="微软雅黑"/>
                <a:cs typeface="微软雅黑"/>
              </a:rPr>
              <a:t>是关键</a:t>
            </a:r>
            <a:endParaRPr sz="1200" dirty="0">
              <a:latin typeface="微软雅黑"/>
              <a:cs typeface="微软雅黑"/>
            </a:endParaRPr>
          </a:p>
        </p:txBody>
      </p:sp>
      <p:sp>
        <p:nvSpPr>
          <p:cNvPr id="48" name="object 14">
            <a:extLst>
              <a:ext uri="{FF2B5EF4-FFF2-40B4-BE49-F238E27FC236}">
                <a16:creationId xmlns:a16="http://schemas.microsoft.com/office/drawing/2014/main" id="{FEF5431C-607D-4920-88FF-7A1C6FACC0A3}"/>
              </a:ext>
            </a:extLst>
          </p:cNvPr>
          <p:cNvSpPr txBox="1"/>
          <p:nvPr/>
        </p:nvSpPr>
        <p:spPr>
          <a:xfrm>
            <a:off x="1086511" y="5925277"/>
            <a:ext cx="2931795" cy="350865"/>
          </a:xfrm>
          <a:prstGeom prst="rect">
            <a:avLst/>
          </a:prstGeom>
        </p:spPr>
        <p:txBody>
          <a:bodyPr vert="horz" wrap="square" lIns="0" tIns="12065" rIns="0" bIns="0" rtlCol="0">
            <a:spAutoFit/>
          </a:bodyPr>
          <a:lstStyle/>
          <a:p>
            <a:pPr marL="25399">
              <a:lnSpc>
                <a:spcPct val="150000"/>
              </a:lnSpc>
              <a:spcBef>
                <a:spcPts val="95"/>
              </a:spcBef>
              <a:tabLst>
                <a:tab pos="1128366" algn="l"/>
                <a:tab pos="2892988" algn="l"/>
              </a:tabLst>
            </a:pPr>
            <a:r>
              <a:rPr sz="2133" baseline="-32986" dirty="0">
                <a:solidFill>
                  <a:srgbClr val="585858"/>
                </a:solidFill>
                <a:latin typeface="Verdana"/>
                <a:cs typeface="Verdana"/>
              </a:rPr>
              <a:t>LCOS</a:t>
            </a:r>
            <a:r>
              <a:rPr sz="2133" baseline="-32986" dirty="0">
                <a:solidFill>
                  <a:srgbClr val="585858"/>
                </a:solidFill>
                <a:latin typeface="Cambria Math"/>
                <a:cs typeface="Cambria Math"/>
              </a:rPr>
              <a:t>= </a:t>
            </a:r>
            <a:r>
              <a:rPr sz="1067" u="heavy" dirty="0">
                <a:solidFill>
                  <a:srgbClr val="585858"/>
                </a:solidFill>
                <a:uFill>
                  <a:solidFill>
                    <a:srgbClr val="585858"/>
                  </a:solidFill>
                </a:uFill>
                <a:latin typeface="Times New Roman"/>
                <a:cs typeface="Times New Roman"/>
              </a:rPr>
              <a:t>	</a:t>
            </a:r>
            <a:r>
              <a:rPr sz="1467" u="heavy" dirty="0">
                <a:solidFill>
                  <a:srgbClr val="585858"/>
                </a:solidFill>
                <a:uFill>
                  <a:solidFill>
                    <a:srgbClr val="585858"/>
                  </a:solidFill>
                </a:uFill>
                <a:latin typeface="微软雅黑"/>
                <a:cs typeface="微软雅黑"/>
              </a:rPr>
              <a:t>	</a:t>
            </a:r>
            <a:endParaRPr sz="1467" dirty="0">
              <a:latin typeface="微软雅黑"/>
              <a:cs typeface="微软雅黑"/>
            </a:endParaRPr>
          </a:p>
        </p:txBody>
      </p:sp>
      <p:sp>
        <p:nvSpPr>
          <p:cNvPr id="49" name="object 15">
            <a:extLst>
              <a:ext uri="{FF2B5EF4-FFF2-40B4-BE49-F238E27FC236}">
                <a16:creationId xmlns:a16="http://schemas.microsoft.com/office/drawing/2014/main" id="{C65A00CA-D86C-49D2-9134-E4F854DCBFBE}"/>
              </a:ext>
            </a:extLst>
          </p:cNvPr>
          <p:cNvSpPr txBox="1"/>
          <p:nvPr/>
        </p:nvSpPr>
        <p:spPr>
          <a:xfrm>
            <a:off x="1872361" y="6263457"/>
            <a:ext cx="2115185" cy="237950"/>
          </a:xfrm>
          <a:prstGeom prst="rect">
            <a:avLst/>
          </a:prstGeom>
        </p:spPr>
        <p:txBody>
          <a:bodyPr vert="horz" wrap="square" lIns="0" tIns="12065" rIns="0" bIns="0" rtlCol="0">
            <a:spAutoFit/>
          </a:bodyPr>
          <a:lstStyle/>
          <a:p>
            <a:pPr>
              <a:spcBef>
                <a:spcPts val="95"/>
              </a:spcBef>
            </a:pPr>
            <a:r>
              <a:rPr sz="1467" spc="-25" dirty="0">
                <a:solidFill>
                  <a:srgbClr val="585858"/>
                </a:solidFill>
                <a:latin typeface="微软雅黑"/>
                <a:cs typeface="微软雅黑"/>
              </a:rPr>
              <a:t>循环寿命</a:t>
            </a:r>
            <a:r>
              <a:rPr sz="1067" dirty="0">
                <a:solidFill>
                  <a:srgbClr val="585858"/>
                </a:solidFill>
                <a:latin typeface="Cambria Math"/>
                <a:cs typeface="Cambria Math"/>
              </a:rPr>
              <a:t>∗</a:t>
            </a:r>
            <a:r>
              <a:rPr sz="1467" spc="-35" dirty="0">
                <a:solidFill>
                  <a:srgbClr val="585858"/>
                </a:solidFill>
                <a:latin typeface="微软雅黑"/>
                <a:cs typeface="微软雅黑"/>
              </a:rPr>
              <a:t>系统能量效率</a:t>
            </a:r>
            <a:endParaRPr sz="1467" dirty="0">
              <a:latin typeface="微软雅黑"/>
              <a:cs typeface="微软雅黑"/>
            </a:endParaRPr>
          </a:p>
        </p:txBody>
      </p:sp>
      <p:sp>
        <p:nvSpPr>
          <p:cNvPr id="50" name="object 16">
            <a:extLst>
              <a:ext uri="{FF2B5EF4-FFF2-40B4-BE49-F238E27FC236}">
                <a16:creationId xmlns:a16="http://schemas.microsoft.com/office/drawing/2014/main" id="{C4AC1076-99CF-4F02-922F-8E33D7DE18E4}"/>
              </a:ext>
            </a:extLst>
          </p:cNvPr>
          <p:cNvSpPr txBox="1"/>
          <p:nvPr/>
        </p:nvSpPr>
        <p:spPr>
          <a:xfrm>
            <a:off x="4483608" y="5900065"/>
            <a:ext cx="1036328" cy="505459"/>
          </a:xfrm>
          <a:prstGeom prst="rect">
            <a:avLst/>
          </a:prstGeom>
        </p:spPr>
        <p:txBody>
          <a:bodyPr vert="horz" wrap="square" lIns="0" tIns="12700" rIns="0" bIns="0" rtlCol="0">
            <a:spAutoFit/>
          </a:bodyPr>
          <a:lstStyle/>
          <a:p>
            <a:pPr marR="5080" algn="just">
              <a:spcBef>
                <a:spcPts val="100"/>
              </a:spcBef>
            </a:pPr>
            <a:r>
              <a:rPr sz="1067" b="1" spc="-11" dirty="0">
                <a:solidFill>
                  <a:srgbClr val="F68B21"/>
                </a:solidFill>
                <a:latin typeface="微软雅黑"/>
                <a:cs typeface="微软雅黑"/>
              </a:rPr>
              <a:t>更长的循环寿命更高的系统效率更低的资本投入</a:t>
            </a:r>
            <a:endParaRPr sz="1067" dirty="0">
              <a:latin typeface="微软雅黑"/>
              <a:cs typeface="微软雅黑"/>
            </a:endParaRPr>
          </a:p>
        </p:txBody>
      </p:sp>
      <p:sp>
        <p:nvSpPr>
          <p:cNvPr id="41" name="文本框 40">
            <a:extLst>
              <a:ext uri="{FF2B5EF4-FFF2-40B4-BE49-F238E27FC236}">
                <a16:creationId xmlns:a16="http://schemas.microsoft.com/office/drawing/2014/main" id="{47AE4614-E34D-4520-A592-C772C88DEE07}"/>
              </a:ext>
            </a:extLst>
          </p:cNvPr>
          <p:cNvSpPr txBox="1"/>
          <p:nvPr/>
        </p:nvSpPr>
        <p:spPr>
          <a:xfrm>
            <a:off x="1775520" y="5864497"/>
            <a:ext cx="2135675" cy="318100"/>
          </a:xfrm>
          <a:prstGeom prst="rect">
            <a:avLst/>
          </a:prstGeom>
          <a:noFill/>
        </p:spPr>
        <p:txBody>
          <a:bodyPr wrap="square">
            <a:spAutoFit/>
          </a:bodyPr>
          <a:lstStyle/>
          <a:p>
            <a:r>
              <a:rPr lang="en-US" altLang="zh-CN" sz="1467" spc="65" dirty="0" err="1">
                <a:solidFill>
                  <a:srgbClr val="585858"/>
                </a:solidFill>
                <a:uFill>
                  <a:solidFill>
                    <a:srgbClr val="585858"/>
                  </a:solidFill>
                </a:uFill>
                <a:latin typeface="Verdana" panose="020B0604030504040204" pitchFamily="34" charset="0"/>
                <a:ea typeface="Verdana" panose="020B0604030504040204" pitchFamily="34" charset="0"/>
                <a:cs typeface="Cambria Math"/>
              </a:rPr>
              <a:t>Capex+Opex</a:t>
            </a:r>
            <a:r>
              <a:rPr lang="en-US" altLang="zh-CN" sz="1467" spc="65" dirty="0">
                <a:solidFill>
                  <a:srgbClr val="585858"/>
                </a:solidFill>
                <a:uFill>
                  <a:solidFill>
                    <a:srgbClr val="585858"/>
                  </a:solidFill>
                </a:uFill>
                <a:latin typeface="微软雅黑" panose="020B0503020204020204" pitchFamily="34" charset="-122"/>
                <a:ea typeface="微软雅黑" panose="020B0503020204020204" pitchFamily="34" charset="-122"/>
                <a:cs typeface="Cambria Math"/>
              </a:rPr>
              <a:t>−</a:t>
            </a:r>
            <a:r>
              <a:rPr lang="zh-CN" altLang="en-US" sz="1467" spc="-25" dirty="0">
                <a:solidFill>
                  <a:srgbClr val="585858"/>
                </a:solidFill>
                <a:uFill>
                  <a:solidFill>
                    <a:srgbClr val="585858"/>
                  </a:solidFill>
                </a:uFill>
                <a:latin typeface="微软雅黑" panose="020B0503020204020204" pitchFamily="34" charset="-122"/>
                <a:ea typeface="微软雅黑" panose="020B0503020204020204" pitchFamily="34" charset="-122"/>
                <a:cs typeface="微软雅黑"/>
              </a:rPr>
              <a:t>残</a:t>
            </a:r>
            <a:r>
              <a:rPr lang="zh-CN" altLang="en-US" sz="1467" spc="-51" dirty="0">
                <a:solidFill>
                  <a:srgbClr val="585858"/>
                </a:solidFill>
                <a:uFill>
                  <a:solidFill>
                    <a:srgbClr val="585858"/>
                  </a:solidFill>
                </a:uFill>
                <a:latin typeface="微软雅黑" panose="020B0503020204020204" pitchFamily="34" charset="-122"/>
                <a:ea typeface="微软雅黑" panose="020B0503020204020204" pitchFamily="34" charset="-122"/>
                <a:cs typeface="微软雅黑"/>
              </a:rPr>
              <a:t>值</a:t>
            </a:r>
            <a:endParaRPr lang="zh-CN" altLang="en-US" sz="1467"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9488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H_Other_8"/>
          <p:cNvPicPr>
            <a:picLocks/>
          </p:cNvPicPr>
          <p:nvPr>
            <p:custDataLst>
              <p:tags r:id="rId1"/>
            </p:custDataLst>
          </p:nvPr>
        </p:nvPicPr>
        <p:blipFill>
          <a:blip r:embed="rId5" cstate="print">
            <a:extLst>
              <a:ext uri="{28A0092B-C50C-407E-A947-70E740481C1C}">
                <a14:useLocalDpi xmlns:a14="http://schemas.microsoft.com/office/drawing/2010/main" val="0"/>
              </a:ext>
            </a:extLst>
          </a:blip>
          <a:srcRect l="50887"/>
          <a:stretch>
            <a:fillRect/>
          </a:stretch>
        </p:blipFill>
        <p:spPr bwMode="auto">
          <a:xfrm rot="5400000" flipH="1">
            <a:off x="6024000" y="-3004201"/>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H_Other_8"/>
          <p:cNvPicPr>
            <a:picLocks/>
          </p:cNvPicPr>
          <p:nvPr>
            <p:custDataLst>
              <p:tags r:id="rId2"/>
            </p:custDataLst>
          </p:nvPr>
        </p:nvPicPr>
        <p:blipFill>
          <a:blip r:embed="rId5" cstate="print">
            <a:extLst>
              <a:ext uri="{28A0092B-C50C-407E-A947-70E740481C1C}">
                <a14:useLocalDpi xmlns:a14="http://schemas.microsoft.com/office/drawing/2010/main" val="0"/>
              </a:ext>
            </a:extLst>
          </a:blip>
          <a:srcRect l="50887"/>
          <a:stretch>
            <a:fillRect/>
          </a:stretch>
        </p:blipFill>
        <p:spPr bwMode="auto">
          <a:xfrm rot="16200000" flipH="1" flipV="1">
            <a:off x="6024001" y="-192549"/>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2407298"/>
            <a:ext cx="12192000" cy="24539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文本框 14"/>
          <p:cNvSpPr txBox="1"/>
          <p:nvPr/>
        </p:nvSpPr>
        <p:spPr>
          <a:xfrm>
            <a:off x="2529515" y="3159272"/>
            <a:ext cx="9020331" cy="1015663"/>
          </a:xfrm>
          <a:prstGeom prst="rect">
            <a:avLst/>
          </a:prstGeom>
          <a:noFill/>
        </p:spPr>
        <p:txBody>
          <a:bodyPr wrap="square" rtlCol="0">
            <a:spAutoFit/>
          </a:bodyPr>
          <a:lstStyle/>
          <a:p>
            <a:pPr lvl="0" algn="ctr">
              <a:defRPr/>
            </a:pPr>
            <a:r>
              <a:rPr lang="zh-CN" altLang="en-US" sz="6000" b="1" dirty="0">
                <a:solidFill>
                  <a:prstClr val="white">
                    <a:lumMod val="95000"/>
                  </a:prstClr>
                </a:solidFill>
                <a:latin typeface="微软雅黑" panose="020B0503020204020204" pitchFamily="34" charset="-122"/>
                <a:ea typeface="微软雅黑" panose="020B0503020204020204" pitchFamily="34" charset="-122"/>
              </a:rPr>
              <a:t>制冷行业政策与发展思考</a:t>
            </a:r>
          </a:p>
        </p:txBody>
      </p:sp>
      <p:grpSp>
        <p:nvGrpSpPr>
          <p:cNvPr id="11" name="组合 10"/>
          <p:cNvGrpSpPr/>
          <p:nvPr/>
        </p:nvGrpSpPr>
        <p:grpSpPr>
          <a:xfrm>
            <a:off x="909092" y="3001571"/>
            <a:ext cx="1549400" cy="1378900"/>
            <a:chOff x="5127859" y="2518592"/>
            <a:chExt cx="1936282" cy="1723208"/>
          </a:xfrm>
        </p:grpSpPr>
        <p:sp>
          <p:nvSpPr>
            <p:cNvPr id="12" name="任意多边形 11"/>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2"/>
            </a:p>
          </p:txBody>
        </p:sp>
        <p:sp>
          <p:nvSpPr>
            <p:cNvPr id="16" name="任意多边形 15"/>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2"/>
            </a:p>
          </p:txBody>
        </p:sp>
      </p:grpSp>
      <p:sp>
        <p:nvSpPr>
          <p:cNvPr id="19" name="文本框 18"/>
          <p:cNvSpPr txBox="1"/>
          <p:nvPr/>
        </p:nvSpPr>
        <p:spPr>
          <a:xfrm>
            <a:off x="1347134" y="3208205"/>
            <a:ext cx="659155" cy="1015663"/>
          </a:xfrm>
          <a:prstGeom prst="rect">
            <a:avLst/>
          </a:prstGeom>
          <a:noFill/>
        </p:spPr>
        <p:txBody>
          <a:bodyPr wrap="none" rtlCol="0">
            <a:spAutoFit/>
          </a:bodyPr>
          <a:lstStyle/>
          <a:p>
            <a:r>
              <a:rPr lang="en-US" altLang="zh-CN" sz="6000" b="1" dirty="0" smtClean="0">
                <a:solidFill>
                  <a:prstClr val="white">
                    <a:lumMod val="95000"/>
                  </a:prstClr>
                </a:solidFill>
                <a:latin typeface="微软雅黑" panose="020B0503020204020204" pitchFamily="34" charset="-122"/>
                <a:ea typeface="微软雅黑" panose="020B0503020204020204" pitchFamily="34" charset="-122"/>
              </a:rPr>
              <a:t>3</a:t>
            </a:r>
            <a:endParaRPr lang="en-US" altLang="zh-CN" sz="6000"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13584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ADCE33C3-E620-4067-BD6B-D1C110DB3859}"/>
              </a:ext>
            </a:extLst>
          </p:cNvPr>
          <p:cNvCxnSpPr>
            <a:cxnSpLocks/>
          </p:cNvCxnSpPr>
          <p:nvPr/>
        </p:nvCxnSpPr>
        <p:spPr>
          <a:xfrm>
            <a:off x="929090" y="838719"/>
            <a:ext cx="112629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033093" y="271455"/>
            <a:ext cx="5989140" cy="502766"/>
          </a:xfrm>
          <a:prstGeom prst="rect">
            <a:avLst/>
          </a:prstGeom>
        </p:spPr>
        <p:txBody>
          <a:bodyPr wrap="none">
            <a:spAutoFit/>
          </a:bodyPr>
          <a:lstStyle/>
          <a:p>
            <a:r>
              <a:rPr lang="zh-CN" altLang="en-US" sz="2667" b="1" dirty="0" smtClean="0">
                <a:latin typeface="微软雅黑" pitchFamily="34" charset="-122"/>
                <a:ea typeface="微软雅黑" pitchFamily="34" charset="-122"/>
              </a:rPr>
              <a:t>碳中和背景下制冷行业的绿色转型发展</a:t>
            </a:r>
            <a:endParaRPr lang="zh-CN" altLang="en-US" sz="2667" dirty="0"/>
          </a:p>
        </p:txBody>
      </p:sp>
      <p:sp>
        <p:nvSpPr>
          <p:cNvPr id="4" name="矩形 1">
            <a:extLst>
              <a:ext uri="{FF2B5EF4-FFF2-40B4-BE49-F238E27FC236}">
                <a16:creationId xmlns:a16="http://schemas.microsoft.com/office/drawing/2014/main" id="{EE7C08E8-9907-4F55-8A87-8E217708FB8B}"/>
              </a:ext>
            </a:extLst>
          </p:cNvPr>
          <p:cNvSpPr>
            <a:spLocks noChangeArrowheads="1"/>
          </p:cNvSpPr>
          <p:nvPr/>
        </p:nvSpPr>
        <p:spPr bwMode="auto">
          <a:xfrm>
            <a:off x="344688" y="212426"/>
            <a:ext cx="350123"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5" name="矩形 1">
            <a:extLst>
              <a:ext uri="{FF2B5EF4-FFF2-40B4-BE49-F238E27FC236}">
                <a16:creationId xmlns:a16="http://schemas.microsoft.com/office/drawing/2014/main" id="{DFA12BA2-C945-4262-BB07-EA9F00F33EA7}"/>
              </a:ext>
            </a:extLst>
          </p:cNvPr>
          <p:cNvSpPr>
            <a:spLocks noChangeArrowheads="1"/>
          </p:cNvSpPr>
          <p:nvPr/>
        </p:nvSpPr>
        <p:spPr bwMode="auto">
          <a:xfrm>
            <a:off x="753039" y="212426"/>
            <a:ext cx="111559"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7" name="矩形 1">
            <a:extLst>
              <a:ext uri="{FF2B5EF4-FFF2-40B4-BE49-F238E27FC236}">
                <a16:creationId xmlns:a16="http://schemas.microsoft.com/office/drawing/2014/main" id="{C7A1176A-C006-4A97-A5C8-12C35D3E9DCB}"/>
              </a:ext>
            </a:extLst>
          </p:cNvPr>
          <p:cNvSpPr>
            <a:spLocks noChangeArrowheads="1"/>
          </p:cNvSpPr>
          <p:nvPr/>
        </p:nvSpPr>
        <p:spPr bwMode="auto">
          <a:xfrm>
            <a:off x="922823" y="212426"/>
            <a:ext cx="52044"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14" name="矩形 13">
            <a:extLst>
              <a:ext uri="{FF2B5EF4-FFF2-40B4-BE49-F238E27FC236}">
                <a16:creationId xmlns:a16="http://schemas.microsoft.com/office/drawing/2014/main" id="{B2977B0D-089C-48B2-AEE6-8E8F8679412D}"/>
              </a:ext>
            </a:extLst>
          </p:cNvPr>
          <p:cNvSpPr/>
          <p:nvPr/>
        </p:nvSpPr>
        <p:spPr>
          <a:xfrm>
            <a:off x="326222" y="903218"/>
            <a:ext cx="3233724" cy="369332"/>
          </a:xfrm>
          <a:prstGeom prst="rect">
            <a:avLst/>
          </a:prstGeom>
          <a:solidFill>
            <a:srgbClr val="1F4E79"/>
          </a:solidFill>
        </p:spPr>
        <p:txBody>
          <a:bodyPr wrap="square">
            <a:spAutoFit/>
          </a:bodyPr>
          <a:lstStyle/>
          <a:p>
            <a:pPr lvl="0" algn="ctr">
              <a:spcBef>
                <a:spcPct val="20000"/>
              </a:spcBef>
              <a:defRPr/>
            </a:pPr>
            <a:r>
              <a:rPr lang="zh-CN" altLang="en-US" b="1" dirty="0">
                <a:solidFill>
                  <a:schemeClr val="bg1"/>
                </a:solidFill>
                <a:latin typeface="微软雅黑" panose="020B0503020204020204" pitchFamily="34" charset="-122"/>
                <a:ea typeface="微软雅黑" panose="020B0503020204020204" pitchFamily="34" charset="-122"/>
              </a:rPr>
              <a:t>制冷行业是碳中和的重要</a:t>
            </a:r>
            <a:r>
              <a:rPr lang="zh-CN" altLang="en-US" b="1" dirty="0" smtClean="0">
                <a:solidFill>
                  <a:schemeClr val="bg1"/>
                </a:solidFill>
                <a:latin typeface="微软雅黑" panose="020B0503020204020204" pitchFamily="34" charset="-122"/>
                <a:ea typeface="微软雅黑" panose="020B0503020204020204" pitchFamily="34" charset="-122"/>
              </a:rPr>
              <a:t>环节</a:t>
            </a:r>
            <a:endParaRPr lang="zh-CN" altLang="en-US" sz="3600" b="1" kern="0" dirty="0">
              <a:solidFill>
                <a:schemeClr val="bg1"/>
              </a:solidFill>
              <a:latin typeface="微软雅黑" panose="020B0503020204020204" pitchFamily="34" charset="-122"/>
              <a:ea typeface="微软雅黑" panose="020B0503020204020204" pitchFamily="34" charset="-122"/>
            </a:endParaRPr>
          </a:p>
        </p:txBody>
      </p:sp>
      <p:sp>
        <p:nvSpPr>
          <p:cNvPr id="15" name="object 40">
            <a:extLst>
              <a:ext uri="{FF2B5EF4-FFF2-40B4-BE49-F238E27FC236}">
                <a16:creationId xmlns:a16="http://schemas.microsoft.com/office/drawing/2014/main" id="{67AF688D-165A-4CE2-A397-C3EA90FED783}"/>
              </a:ext>
            </a:extLst>
          </p:cNvPr>
          <p:cNvSpPr txBox="1"/>
          <p:nvPr/>
        </p:nvSpPr>
        <p:spPr>
          <a:xfrm>
            <a:off x="326223" y="1307010"/>
            <a:ext cx="11652251" cy="2099934"/>
          </a:xfrm>
          <a:prstGeom prst="rect">
            <a:avLst/>
          </a:prstGeom>
        </p:spPr>
        <p:txBody>
          <a:bodyPr vert="horz" wrap="square" lIns="0" tIns="9525" rIns="0" bIns="0" rtlCol="0">
            <a:spAutoFit/>
          </a:bodyPr>
          <a:lstStyle/>
          <a:p>
            <a:pPr marL="12700" marR="5080">
              <a:lnSpc>
                <a:spcPct val="150000"/>
              </a:lnSpc>
              <a:spcBef>
                <a:spcPts val="75"/>
              </a:spcBef>
              <a:buClr>
                <a:srgbClr val="1D9ED2"/>
              </a:buClr>
              <a:tabLst>
                <a:tab pos="241294" algn="l"/>
              </a:tabLst>
            </a:pPr>
            <a:r>
              <a:rPr lang="zh-CN" altLang="en-US" spc="-11" dirty="0">
                <a:latin typeface="微软雅黑" panose="020B0503020204020204" pitchFamily="34" charset="-122"/>
                <a:ea typeface="微软雅黑" panose="020B0503020204020204" pitchFamily="34" charset="-122"/>
                <a:cs typeface="Verdana"/>
              </a:rPr>
              <a:t>       </a:t>
            </a:r>
            <a:r>
              <a:rPr lang="zh-CN" altLang="en-US" spc="-11" dirty="0" smtClean="0">
                <a:latin typeface="微软雅黑" panose="020B0503020204020204" pitchFamily="34" charset="-122"/>
                <a:ea typeface="微软雅黑" panose="020B0503020204020204" pitchFamily="34" charset="-122"/>
                <a:cs typeface="Verdana"/>
              </a:rPr>
              <a:t>我国制冷</a:t>
            </a:r>
            <a:r>
              <a:rPr lang="zh-CN" altLang="en-US" spc="-11" dirty="0">
                <a:latin typeface="微软雅黑" panose="020B0503020204020204" pitchFamily="34" charset="-122"/>
                <a:ea typeface="微软雅黑" panose="020B0503020204020204" pitchFamily="34" charset="-122"/>
                <a:cs typeface="Verdana"/>
              </a:rPr>
              <a:t>行业是能耗大户，其</a:t>
            </a:r>
            <a:r>
              <a:rPr lang="zh-CN" altLang="en-US" b="1" spc="-11" dirty="0">
                <a:solidFill>
                  <a:srgbClr val="0070C0"/>
                </a:solidFill>
                <a:latin typeface="微软雅黑" panose="020B0503020204020204" pitchFamily="34" charset="-122"/>
                <a:ea typeface="微软雅黑" panose="020B0503020204020204" pitchFamily="34" charset="-122"/>
                <a:cs typeface="Verdana"/>
              </a:rPr>
              <a:t>用电量约占全社会总用电量的</a:t>
            </a:r>
            <a:r>
              <a:rPr lang="en-US" altLang="zh-CN" b="1" spc="-11" dirty="0">
                <a:solidFill>
                  <a:srgbClr val="0070C0"/>
                </a:solidFill>
                <a:latin typeface="微软雅黑" panose="020B0503020204020204" pitchFamily="34" charset="-122"/>
                <a:ea typeface="微软雅黑" panose="020B0503020204020204" pitchFamily="34" charset="-122"/>
                <a:cs typeface="Verdana"/>
              </a:rPr>
              <a:t>15%</a:t>
            </a:r>
            <a:r>
              <a:rPr lang="zh-CN" altLang="en-US" b="1" spc="-11" dirty="0">
                <a:solidFill>
                  <a:srgbClr val="0070C0"/>
                </a:solidFill>
                <a:latin typeface="微软雅黑" panose="020B0503020204020204" pitchFamily="34" charset="-122"/>
                <a:ea typeface="微软雅黑" panose="020B0503020204020204" pitchFamily="34" charset="-122"/>
                <a:cs typeface="Verdana"/>
              </a:rPr>
              <a:t>至</a:t>
            </a:r>
            <a:r>
              <a:rPr lang="en-US" altLang="zh-CN" b="1" spc="-11" dirty="0">
                <a:solidFill>
                  <a:srgbClr val="0070C0"/>
                </a:solidFill>
                <a:latin typeface="微软雅黑" panose="020B0503020204020204" pitchFamily="34" charset="-122"/>
                <a:ea typeface="微软雅黑" panose="020B0503020204020204" pitchFamily="34" charset="-122"/>
                <a:cs typeface="Verdana"/>
              </a:rPr>
              <a:t>20%</a:t>
            </a:r>
            <a:r>
              <a:rPr lang="zh-CN" altLang="en-US" spc="-11" dirty="0">
                <a:latin typeface="微软雅黑" panose="020B0503020204020204" pitchFamily="34" charset="-122"/>
                <a:ea typeface="微软雅黑" panose="020B0503020204020204" pitchFamily="34" charset="-122"/>
                <a:cs typeface="Verdana"/>
              </a:rPr>
              <a:t>，</a:t>
            </a:r>
            <a:r>
              <a:rPr lang="zh-CN" altLang="en-US" spc="-11" dirty="0" smtClean="0">
                <a:latin typeface="微软雅黑" panose="020B0503020204020204" pitchFamily="34" charset="-122"/>
                <a:ea typeface="微软雅黑" panose="020B0503020204020204" pitchFamily="34" charset="-122"/>
                <a:cs typeface="Verdana"/>
              </a:rPr>
              <a:t>且</a:t>
            </a:r>
            <a:r>
              <a:rPr lang="zh-CN" altLang="en-US" b="1" spc="-11" dirty="0" smtClean="0">
                <a:latin typeface="微软雅黑" panose="020B0503020204020204" pitchFamily="34" charset="-122"/>
                <a:ea typeface="微软雅黑" panose="020B0503020204020204" pitchFamily="34" charset="-122"/>
                <a:cs typeface="Verdana"/>
              </a:rPr>
              <a:t>以年均约</a:t>
            </a:r>
            <a:r>
              <a:rPr lang="en-US" altLang="zh-CN" b="1" spc="-11" dirty="0">
                <a:latin typeface="微软雅黑" panose="020B0503020204020204" pitchFamily="34" charset="-122"/>
                <a:ea typeface="微软雅黑" panose="020B0503020204020204" pitchFamily="34" charset="-122"/>
                <a:cs typeface="Verdana"/>
              </a:rPr>
              <a:t>20%</a:t>
            </a:r>
            <a:r>
              <a:rPr lang="zh-CN" altLang="en-US" b="1" spc="-11" dirty="0">
                <a:latin typeface="微软雅黑" panose="020B0503020204020204" pitchFamily="34" charset="-122"/>
                <a:ea typeface="微软雅黑" panose="020B0503020204020204" pitchFamily="34" charset="-122"/>
                <a:cs typeface="Verdana"/>
              </a:rPr>
              <a:t>的幅度快速</a:t>
            </a:r>
            <a:r>
              <a:rPr lang="zh-CN" altLang="en-US" b="1" spc="-11" dirty="0" smtClean="0">
                <a:latin typeface="微软雅黑" panose="020B0503020204020204" pitchFamily="34" charset="-122"/>
                <a:ea typeface="微软雅黑" panose="020B0503020204020204" pitchFamily="34" charset="-122"/>
                <a:cs typeface="Verdana"/>
              </a:rPr>
              <a:t>增长</a:t>
            </a:r>
            <a:r>
              <a:rPr lang="zh-CN" altLang="en-US" spc="-11" dirty="0" smtClean="0">
                <a:latin typeface="微软雅黑" panose="020B0503020204020204" pitchFamily="34" charset="-122"/>
                <a:ea typeface="微软雅黑" panose="020B0503020204020204" pitchFamily="34" charset="-122"/>
                <a:cs typeface="Verdana"/>
              </a:rPr>
              <a:t>。</a:t>
            </a:r>
            <a:endParaRPr lang="en-US" altLang="zh-CN" spc="-11" dirty="0" smtClean="0">
              <a:latin typeface="微软雅黑" panose="020B0503020204020204" pitchFamily="34" charset="-122"/>
              <a:ea typeface="微软雅黑" panose="020B0503020204020204" pitchFamily="34" charset="-122"/>
              <a:cs typeface="Verdana"/>
            </a:endParaRPr>
          </a:p>
          <a:p>
            <a:pPr marL="12700" marR="5080" algn="r">
              <a:lnSpc>
                <a:spcPct val="150000"/>
              </a:lnSpc>
              <a:spcBef>
                <a:spcPts val="75"/>
              </a:spcBef>
              <a:buClr>
                <a:srgbClr val="1D9ED2"/>
              </a:buClr>
              <a:tabLst>
                <a:tab pos="241294" algn="l"/>
              </a:tabLst>
            </a:pPr>
            <a:r>
              <a:rPr lang="en-US" altLang="zh-CN" spc="-11" dirty="0" smtClean="0">
                <a:latin typeface="微软雅黑" panose="020B0503020204020204" pitchFamily="34" charset="-122"/>
                <a:ea typeface="微软雅黑" panose="020B0503020204020204" pitchFamily="34" charset="-122"/>
                <a:cs typeface="Verdana"/>
              </a:rPr>
              <a:t>——</a:t>
            </a:r>
            <a:r>
              <a:rPr lang="zh-CN" altLang="en-US" spc="-11" dirty="0">
                <a:latin typeface="微软雅黑" panose="020B0503020204020204" pitchFamily="34" charset="-122"/>
                <a:ea typeface="微软雅黑" panose="020B0503020204020204" pitchFamily="34" charset="-122"/>
                <a:cs typeface="Verdana"/>
              </a:rPr>
              <a:t>中国制冷学会特邀副理事长孟庆国</a:t>
            </a:r>
            <a:endParaRPr lang="en-US" altLang="zh-CN" spc="-11" dirty="0" smtClean="0">
              <a:latin typeface="微软雅黑" panose="020B0503020204020204" pitchFamily="34" charset="-122"/>
              <a:ea typeface="微软雅黑" panose="020B0503020204020204" pitchFamily="34" charset="-122"/>
              <a:cs typeface="Verdana"/>
            </a:endParaRPr>
          </a:p>
          <a:p>
            <a:pPr marL="12700" marR="5080">
              <a:lnSpc>
                <a:spcPct val="150000"/>
              </a:lnSpc>
              <a:spcBef>
                <a:spcPts val="75"/>
              </a:spcBef>
              <a:buClr>
                <a:srgbClr val="1D9ED2"/>
              </a:buClr>
              <a:tabLst>
                <a:tab pos="241294" algn="l"/>
              </a:tabLst>
            </a:pPr>
            <a:r>
              <a:rPr lang="en-US" altLang="zh-CN" spc="-11" dirty="0">
                <a:latin typeface="微软雅黑" panose="020B0503020204020204" pitchFamily="34" charset="-122"/>
                <a:ea typeface="微软雅黑" panose="020B0503020204020204" pitchFamily="34" charset="-122"/>
                <a:cs typeface="Verdana"/>
              </a:rPr>
              <a:t> </a:t>
            </a:r>
            <a:r>
              <a:rPr lang="en-US" altLang="zh-CN" spc="-11" dirty="0" smtClean="0">
                <a:latin typeface="微软雅黑" panose="020B0503020204020204" pitchFamily="34" charset="-122"/>
                <a:ea typeface="微软雅黑" panose="020B0503020204020204" pitchFamily="34" charset="-122"/>
                <a:cs typeface="Verdana"/>
              </a:rPr>
              <a:t>      </a:t>
            </a:r>
            <a:r>
              <a:rPr lang="zh-CN" altLang="en-US" spc="-11" dirty="0" smtClean="0">
                <a:latin typeface="微软雅黑" panose="020B0503020204020204" pitchFamily="34" charset="-122"/>
                <a:ea typeface="微软雅黑" panose="020B0503020204020204" pitchFamily="34" charset="-122"/>
                <a:cs typeface="Verdana"/>
              </a:rPr>
              <a:t>以</a:t>
            </a:r>
            <a:r>
              <a:rPr lang="en-US" altLang="zh-CN" b="1" spc="-11" dirty="0" smtClean="0">
                <a:latin typeface="微软雅黑" panose="020B0503020204020204" pitchFamily="34" charset="-122"/>
                <a:ea typeface="微软雅黑" panose="020B0503020204020204" pitchFamily="34" charset="-122"/>
                <a:cs typeface="Verdana"/>
              </a:rPr>
              <a:t>2024</a:t>
            </a:r>
            <a:r>
              <a:rPr lang="zh-CN" altLang="en-US" b="1" spc="-11" dirty="0" smtClean="0">
                <a:latin typeface="微软雅黑" panose="020B0503020204020204" pitchFamily="34" charset="-122"/>
                <a:ea typeface="微软雅黑" panose="020B0503020204020204" pitchFamily="34" charset="-122"/>
                <a:cs typeface="Verdana"/>
              </a:rPr>
              <a:t>年</a:t>
            </a:r>
            <a:r>
              <a:rPr lang="zh-CN" altLang="en-US" spc="-11" dirty="0" smtClean="0">
                <a:latin typeface="微软雅黑" panose="020B0503020204020204" pitchFamily="34" charset="-122"/>
                <a:ea typeface="微软雅黑" panose="020B0503020204020204" pitchFamily="34" charset="-122"/>
                <a:cs typeface="Verdana"/>
              </a:rPr>
              <a:t>为</a:t>
            </a:r>
            <a:r>
              <a:rPr lang="zh-CN" altLang="en-US" spc="-11" dirty="0">
                <a:latin typeface="微软雅黑" panose="020B0503020204020204" pitchFamily="34" charset="-122"/>
                <a:ea typeface="微软雅黑" panose="020B0503020204020204" pitchFamily="34" charset="-122"/>
                <a:cs typeface="Verdana"/>
              </a:rPr>
              <a:t>例</a:t>
            </a:r>
            <a:r>
              <a:rPr lang="zh-CN" altLang="en-US" spc="-11" dirty="0" smtClean="0">
                <a:latin typeface="微软雅黑" panose="020B0503020204020204" pitchFamily="34" charset="-122"/>
                <a:ea typeface="微软雅黑" panose="020B0503020204020204" pitchFamily="34" charset="-122"/>
                <a:cs typeface="Verdana"/>
              </a:rPr>
              <a:t>，我国全社会</a:t>
            </a:r>
            <a:r>
              <a:rPr lang="zh-CN" altLang="en-US" spc="-11" dirty="0">
                <a:latin typeface="微软雅黑" panose="020B0503020204020204" pitchFamily="34" charset="-122"/>
                <a:ea typeface="微软雅黑" panose="020B0503020204020204" pitchFamily="34" charset="-122"/>
                <a:cs typeface="Verdana"/>
              </a:rPr>
              <a:t>用电量</a:t>
            </a:r>
            <a:r>
              <a:rPr lang="en-US" altLang="zh-CN" spc="-11" dirty="0">
                <a:latin typeface="微软雅黑" panose="020B0503020204020204" pitchFamily="34" charset="-122"/>
                <a:ea typeface="微软雅黑" panose="020B0503020204020204" pitchFamily="34" charset="-122"/>
                <a:cs typeface="Verdana"/>
              </a:rPr>
              <a:t>9.85</a:t>
            </a:r>
            <a:r>
              <a:rPr lang="zh-CN" altLang="en-US" spc="-11" dirty="0">
                <a:latin typeface="微软雅黑" panose="020B0503020204020204" pitchFamily="34" charset="-122"/>
                <a:ea typeface="微软雅黑" panose="020B0503020204020204" pitchFamily="34" charset="-122"/>
                <a:cs typeface="Verdana"/>
              </a:rPr>
              <a:t>万亿</a:t>
            </a:r>
            <a:r>
              <a:rPr lang="zh-CN" altLang="en-US" spc="-11" dirty="0" smtClean="0">
                <a:latin typeface="微软雅黑" panose="020B0503020204020204" pitchFamily="34" charset="-122"/>
                <a:ea typeface="微软雅黑" panose="020B0503020204020204" pitchFamily="34" charset="-122"/>
                <a:cs typeface="Verdana"/>
              </a:rPr>
              <a:t>千瓦时，火力发电占比为</a:t>
            </a:r>
            <a:r>
              <a:rPr lang="en-US" altLang="zh-CN" spc="-11" dirty="0" smtClean="0">
                <a:latin typeface="微软雅黑" panose="020B0503020204020204" pitchFamily="34" charset="-122"/>
                <a:ea typeface="微软雅黑" panose="020B0503020204020204" pitchFamily="34" charset="-122"/>
                <a:cs typeface="Verdana"/>
              </a:rPr>
              <a:t>67.36%</a:t>
            </a:r>
            <a:r>
              <a:rPr lang="zh-CN" altLang="en-US" spc="-11" dirty="0" smtClean="0">
                <a:latin typeface="微软雅黑" panose="020B0503020204020204" pitchFamily="34" charset="-122"/>
                <a:ea typeface="微软雅黑" panose="020B0503020204020204" pitchFamily="34" charset="-122"/>
                <a:cs typeface="Verdana"/>
              </a:rPr>
              <a:t>，全社会碳排放量为</a:t>
            </a:r>
            <a:r>
              <a:rPr lang="en-US" altLang="zh-CN" spc="-11" dirty="0" smtClean="0">
                <a:latin typeface="微软雅黑" panose="020B0503020204020204" pitchFamily="34" charset="-122"/>
                <a:ea typeface="微软雅黑" panose="020B0503020204020204" pitchFamily="34" charset="-122"/>
                <a:cs typeface="Verdana"/>
              </a:rPr>
              <a:t>126</a:t>
            </a:r>
            <a:r>
              <a:rPr lang="zh-CN" altLang="en-US" spc="-11" dirty="0" smtClean="0">
                <a:latin typeface="微软雅黑" panose="020B0503020204020204" pitchFamily="34" charset="-122"/>
                <a:ea typeface="微软雅黑" panose="020B0503020204020204" pitchFamily="34" charset="-122"/>
                <a:cs typeface="Verdana"/>
              </a:rPr>
              <a:t>亿吨。可粗略估计，</a:t>
            </a:r>
            <a:r>
              <a:rPr lang="en-US" altLang="zh-CN" spc="-11" dirty="0" smtClean="0">
                <a:latin typeface="微软雅黑" panose="020B0503020204020204" pitchFamily="34" charset="-122"/>
                <a:ea typeface="微软雅黑" panose="020B0503020204020204" pitchFamily="34" charset="-122"/>
                <a:cs typeface="Verdana"/>
              </a:rPr>
              <a:t>2024</a:t>
            </a:r>
            <a:r>
              <a:rPr lang="zh-CN" altLang="en-US" spc="-11" dirty="0" smtClean="0">
                <a:latin typeface="微软雅黑" panose="020B0503020204020204" pitchFamily="34" charset="-122"/>
                <a:ea typeface="微软雅黑" panose="020B0503020204020204" pitchFamily="34" charset="-122"/>
                <a:cs typeface="Verdana"/>
              </a:rPr>
              <a:t>年</a:t>
            </a:r>
            <a:r>
              <a:rPr lang="zh-CN" altLang="en-US" b="1" spc="-11" dirty="0" smtClean="0">
                <a:latin typeface="微软雅黑" panose="020B0503020204020204" pitchFamily="34" charset="-122"/>
                <a:ea typeface="微软雅黑" panose="020B0503020204020204" pitchFamily="34" charset="-122"/>
                <a:cs typeface="Verdana"/>
              </a:rPr>
              <a:t>制冷行业用电量约为</a:t>
            </a:r>
            <a:r>
              <a:rPr lang="en-US" altLang="zh-CN" b="1" spc="-11" dirty="0" smtClean="0">
                <a:latin typeface="微软雅黑" panose="020B0503020204020204" pitchFamily="34" charset="-122"/>
                <a:ea typeface="微软雅黑" panose="020B0503020204020204" pitchFamily="34" charset="-122"/>
                <a:cs typeface="Verdana"/>
              </a:rPr>
              <a:t>1.48~1.97</a:t>
            </a:r>
            <a:r>
              <a:rPr lang="zh-CN" altLang="en-US" b="1" spc="-11" dirty="0" smtClean="0">
                <a:latin typeface="微软雅黑" panose="020B0503020204020204" pitchFamily="34" charset="-122"/>
                <a:ea typeface="微软雅黑" panose="020B0503020204020204" pitchFamily="34" charset="-122"/>
                <a:cs typeface="Verdana"/>
              </a:rPr>
              <a:t>万亿千瓦时，需要消耗火电</a:t>
            </a:r>
            <a:r>
              <a:rPr lang="en-US" altLang="zh-CN" b="1" spc="-11" dirty="0" smtClean="0">
                <a:latin typeface="微软雅黑" panose="020B0503020204020204" pitchFamily="34" charset="-122"/>
                <a:ea typeface="微软雅黑" panose="020B0503020204020204" pitchFamily="34" charset="-122"/>
                <a:cs typeface="Verdana"/>
              </a:rPr>
              <a:t>0.996~1.327</a:t>
            </a:r>
            <a:r>
              <a:rPr lang="zh-CN" altLang="en-US" b="1" spc="-11" dirty="0" smtClean="0">
                <a:latin typeface="微软雅黑" panose="020B0503020204020204" pitchFamily="34" charset="-122"/>
                <a:ea typeface="微软雅黑" panose="020B0503020204020204" pitchFamily="34" charset="-122"/>
                <a:cs typeface="Verdana"/>
              </a:rPr>
              <a:t>万亿千瓦时，假设均为燃煤发电，相应</a:t>
            </a:r>
            <a:r>
              <a:rPr lang="zh-CN" altLang="en-US" b="1" spc="-11" dirty="0" smtClean="0">
                <a:solidFill>
                  <a:srgbClr val="FF0000"/>
                </a:solidFill>
                <a:latin typeface="微软雅黑" panose="020B0503020204020204" pitchFamily="34" charset="-122"/>
                <a:ea typeface="微软雅黑" panose="020B0503020204020204" pitchFamily="34" charset="-122"/>
                <a:cs typeface="Verdana"/>
              </a:rPr>
              <a:t>碳排放约为</a:t>
            </a:r>
            <a:r>
              <a:rPr lang="en-US" altLang="zh-CN" b="1" spc="-11" dirty="0" smtClean="0">
                <a:solidFill>
                  <a:srgbClr val="FF0000"/>
                </a:solidFill>
                <a:latin typeface="微软雅黑" panose="020B0503020204020204" pitchFamily="34" charset="-122"/>
                <a:ea typeface="微软雅黑" panose="020B0503020204020204" pitchFamily="34" charset="-122"/>
                <a:cs typeface="Verdana"/>
              </a:rPr>
              <a:t>9.4~12.5</a:t>
            </a:r>
            <a:r>
              <a:rPr lang="zh-CN" altLang="en-US" b="1" spc="-11" dirty="0" smtClean="0">
                <a:solidFill>
                  <a:srgbClr val="FF0000"/>
                </a:solidFill>
                <a:latin typeface="微软雅黑" panose="020B0503020204020204" pitchFamily="34" charset="-122"/>
                <a:ea typeface="微软雅黑" panose="020B0503020204020204" pitchFamily="34" charset="-122"/>
                <a:cs typeface="Verdana"/>
              </a:rPr>
              <a:t>亿吨</a:t>
            </a:r>
            <a:r>
              <a:rPr lang="en-US" altLang="zh-CN" b="1" spc="-11" dirty="0" smtClean="0">
                <a:solidFill>
                  <a:srgbClr val="FF0000"/>
                </a:solidFill>
                <a:latin typeface="微软雅黑" panose="020B0503020204020204" pitchFamily="34" charset="-122"/>
                <a:ea typeface="微软雅黑" panose="020B0503020204020204" pitchFamily="34" charset="-122"/>
                <a:cs typeface="Verdana"/>
              </a:rPr>
              <a:t>CO2</a:t>
            </a:r>
            <a:r>
              <a:rPr lang="zh-CN" altLang="en-US" b="1" spc="-11" dirty="0" smtClean="0">
                <a:solidFill>
                  <a:srgbClr val="FF0000"/>
                </a:solidFill>
                <a:latin typeface="微软雅黑" panose="020B0503020204020204" pitchFamily="34" charset="-122"/>
                <a:ea typeface="微软雅黑" panose="020B0503020204020204" pitchFamily="34" charset="-122"/>
                <a:cs typeface="Verdana"/>
              </a:rPr>
              <a:t>，约占全社会碳排放的</a:t>
            </a:r>
            <a:r>
              <a:rPr lang="en-US" altLang="zh-CN" b="1" spc="-11" dirty="0" smtClean="0">
                <a:solidFill>
                  <a:srgbClr val="FF0000"/>
                </a:solidFill>
                <a:latin typeface="微软雅黑" panose="020B0503020204020204" pitchFamily="34" charset="-122"/>
                <a:ea typeface="微软雅黑" panose="020B0503020204020204" pitchFamily="34" charset="-122"/>
                <a:cs typeface="Verdana"/>
              </a:rPr>
              <a:t>7.5%~10%</a:t>
            </a:r>
            <a:r>
              <a:rPr lang="zh-CN" altLang="en-US" spc="-11" dirty="0" smtClean="0">
                <a:latin typeface="微软雅黑" panose="020B0503020204020204" pitchFamily="34" charset="-122"/>
                <a:ea typeface="微软雅黑" panose="020B0503020204020204" pitchFamily="34" charset="-122"/>
                <a:cs typeface="Verdana"/>
              </a:rPr>
              <a:t>。</a:t>
            </a:r>
            <a:endParaRPr lang="zh-CN" altLang="en-US" spc="-11" dirty="0">
              <a:latin typeface="微软雅黑" panose="020B0503020204020204" pitchFamily="34" charset="-122"/>
              <a:ea typeface="微软雅黑" panose="020B0503020204020204" pitchFamily="34" charset="-122"/>
              <a:cs typeface="Verdana"/>
            </a:endParaRPr>
          </a:p>
        </p:txBody>
      </p:sp>
      <p:sp>
        <p:nvSpPr>
          <p:cNvPr id="16" name="矩形 15">
            <a:extLst>
              <a:ext uri="{FF2B5EF4-FFF2-40B4-BE49-F238E27FC236}">
                <a16:creationId xmlns:a16="http://schemas.microsoft.com/office/drawing/2014/main" id="{B2977B0D-089C-48B2-AEE6-8E8F8679412D}"/>
              </a:ext>
            </a:extLst>
          </p:cNvPr>
          <p:cNvSpPr/>
          <p:nvPr/>
        </p:nvSpPr>
        <p:spPr>
          <a:xfrm>
            <a:off x="344687" y="3471098"/>
            <a:ext cx="4635685" cy="369332"/>
          </a:xfrm>
          <a:prstGeom prst="rect">
            <a:avLst/>
          </a:prstGeom>
          <a:solidFill>
            <a:srgbClr val="1F4E79"/>
          </a:solidFill>
        </p:spPr>
        <p:txBody>
          <a:bodyPr wrap="square">
            <a:spAutoFit/>
          </a:bodyPr>
          <a:lstStyle/>
          <a:p>
            <a:pPr lvl="0" algn="ctr">
              <a:spcBef>
                <a:spcPct val="20000"/>
              </a:spcBef>
              <a:defRPr/>
            </a:pPr>
            <a:r>
              <a:rPr lang="zh-CN" altLang="en-US" b="1" dirty="0" smtClean="0">
                <a:solidFill>
                  <a:schemeClr val="bg1"/>
                </a:solidFill>
                <a:latin typeface="微软雅黑" panose="020B0503020204020204" pitchFamily="34" charset="-122"/>
                <a:ea typeface="微软雅黑" panose="020B0503020204020204" pitchFamily="34" charset="-122"/>
              </a:rPr>
              <a:t>清洁能源和技术创新助力制冷行业节能减排</a:t>
            </a:r>
            <a:endParaRPr lang="zh-CN" altLang="en-US" sz="3600" b="1" kern="0" dirty="0">
              <a:solidFill>
                <a:schemeClr val="bg1"/>
              </a:solidFill>
              <a:latin typeface="微软雅黑" panose="020B0503020204020204" pitchFamily="34" charset="-122"/>
              <a:ea typeface="微软雅黑" panose="020B0503020204020204" pitchFamily="34" charset="-122"/>
            </a:endParaRPr>
          </a:p>
        </p:txBody>
      </p:sp>
      <p:sp>
        <p:nvSpPr>
          <p:cNvPr id="17" name="object 40">
            <a:extLst>
              <a:ext uri="{FF2B5EF4-FFF2-40B4-BE49-F238E27FC236}">
                <a16:creationId xmlns:a16="http://schemas.microsoft.com/office/drawing/2014/main" id="{67AF688D-165A-4CE2-A397-C3EA90FED783}"/>
              </a:ext>
            </a:extLst>
          </p:cNvPr>
          <p:cNvSpPr txBox="1"/>
          <p:nvPr/>
        </p:nvSpPr>
        <p:spPr>
          <a:xfrm>
            <a:off x="326222" y="3840430"/>
            <a:ext cx="11652251" cy="840615"/>
          </a:xfrm>
          <a:prstGeom prst="rect">
            <a:avLst/>
          </a:prstGeom>
        </p:spPr>
        <p:txBody>
          <a:bodyPr vert="horz" wrap="square" lIns="0" tIns="9525" rIns="0" bIns="0" rtlCol="0">
            <a:spAutoFit/>
          </a:bodyPr>
          <a:lstStyle/>
          <a:p>
            <a:pPr marL="12700" marR="5080">
              <a:lnSpc>
                <a:spcPct val="150000"/>
              </a:lnSpc>
              <a:spcBef>
                <a:spcPts val="75"/>
              </a:spcBef>
              <a:buClr>
                <a:srgbClr val="1D9ED2"/>
              </a:buClr>
              <a:tabLst>
                <a:tab pos="241294" algn="l"/>
              </a:tabLst>
            </a:pPr>
            <a:r>
              <a:rPr lang="zh-CN" altLang="en-US" spc="-11" dirty="0" smtClean="0">
                <a:latin typeface="微软雅黑" panose="020B0503020204020204" pitchFamily="34" charset="-122"/>
                <a:ea typeface="微软雅黑" panose="020B0503020204020204" pitchFamily="34" charset="-122"/>
                <a:cs typeface="Verdana"/>
              </a:rPr>
              <a:t>       制冷</a:t>
            </a:r>
            <a:r>
              <a:rPr lang="zh-CN" altLang="en-US" spc="-11" dirty="0">
                <a:latin typeface="微软雅黑" panose="020B0503020204020204" pitchFamily="34" charset="-122"/>
                <a:ea typeface="微软雅黑" panose="020B0503020204020204" pitchFamily="34" charset="-122"/>
                <a:cs typeface="Verdana"/>
              </a:rPr>
              <a:t>行业需要</a:t>
            </a:r>
            <a:r>
              <a:rPr lang="zh-CN" altLang="en-US" spc="-11" dirty="0" smtClean="0">
                <a:latin typeface="微软雅黑" panose="020B0503020204020204" pitchFamily="34" charset="-122"/>
                <a:ea typeface="微软雅黑" panose="020B0503020204020204" pitchFamily="34" charset="-122"/>
                <a:cs typeface="Verdana"/>
              </a:rPr>
              <a:t>适应绿色低碳发展需求，</a:t>
            </a:r>
            <a:r>
              <a:rPr lang="zh-CN" altLang="en-US" spc="-11" dirty="0">
                <a:latin typeface="微软雅黑" panose="020B0503020204020204" pitchFamily="34" charset="-122"/>
                <a:ea typeface="微软雅黑" panose="020B0503020204020204" pitchFamily="34" charset="-122"/>
                <a:cs typeface="Verdana"/>
              </a:rPr>
              <a:t>例如通过提高制冷设备的能效、采用清洁能源制冷技术（如太阳能制冷、空气源热泵制冷等），以及优化制冷系统的运行管理等方式，减少对传统化石能源的依赖，降低碳排放。</a:t>
            </a:r>
          </a:p>
        </p:txBody>
      </p:sp>
      <p:pic>
        <p:nvPicPr>
          <p:cNvPr id="6" name="图片 5"/>
          <p:cNvPicPr>
            <a:picLocks noChangeAspect="1"/>
          </p:cNvPicPr>
          <p:nvPr/>
        </p:nvPicPr>
        <p:blipFill>
          <a:blip r:embed="rId3"/>
          <a:stretch>
            <a:fillRect/>
          </a:stretch>
        </p:blipFill>
        <p:spPr>
          <a:xfrm>
            <a:off x="648069" y="5047620"/>
            <a:ext cx="2818891" cy="1271035"/>
          </a:xfrm>
          <a:prstGeom prst="rect">
            <a:avLst/>
          </a:prstGeom>
        </p:spPr>
      </p:pic>
      <p:sp>
        <p:nvSpPr>
          <p:cNvPr id="8" name="文本框 7"/>
          <p:cNvSpPr txBox="1"/>
          <p:nvPr/>
        </p:nvSpPr>
        <p:spPr>
          <a:xfrm>
            <a:off x="378582" y="6408310"/>
            <a:ext cx="3357863" cy="338554"/>
          </a:xfrm>
          <a:prstGeom prst="rect">
            <a:avLst/>
          </a:prstGeom>
          <a:noFill/>
        </p:spPr>
        <p:txBody>
          <a:bodyPr wrap="square" rtlCol="0">
            <a:spAutoFit/>
          </a:bodyPr>
          <a:lstStyle/>
          <a:p>
            <a:pPr algn="ctr"/>
            <a:r>
              <a:rPr lang="zh-CN" altLang="en-US" sz="1600" dirty="0" smtClean="0">
                <a:latin typeface="微软雅黑" panose="020B0503020204020204" pitchFamily="34" charset="-122"/>
                <a:ea typeface="微软雅黑" panose="020B0503020204020204" pitchFamily="34" charset="-122"/>
              </a:rPr>
              <a:t>光伏直驱空调系统（格力全球首创）</a:t>
            </a:r>
            <a:endParaRPr lang="zh-CN" altLang="en-US" sz="16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4"/>
          <a:stretch>
            <a:fillRect/>
          </a:stretch>
        </p:blipFill>
        <p:spPr>
          <a:xfrm>
            <a:off x="4418320" y="4775470"/>
            <a:ext cx="3632169" cy="1632840"/>
          </a:xfrm>
          <a:prstGeom prst="rect">
            <a:avLst/>
          </a:prstGeom>
        </p:spPr>
      </p:pic>
      <p:sp>
        <p:nvSpPr>
          <p:cNvPr id="19" name="文本框 18"/>
          <p:cNvSpPr txBox="1"/>
          <p:nvPr/>
        </p:nvSpPr>
        <p:spPr>
          <a:xfrm>
            <a:off x="4555472" y="6408310"/>
            <a:ext cx="3357863" cy="338554"/>
          </a:xfrm>
          <a:prstGeom prst="rect">
            <a:avLst/>
          </a:prstGeom>
          <a:noFill/>
        </p:spPr>
        <p:txBody>
          <a:bodyPr wrap="square" rtlCol="0">
            <a:spAutoFit/>
          </a:bodyPr>
          <a:lstStyle/>
          <a:p>
            <a:pPr algn="ctr"/>
            <a:r>
              <a:rPr lang="zh-CN" altLang="en-US" sz="1600" dirty="0" smtClean="0">
                <a:latin typeface="微软雅黑" panose="020B0503020204020204" pitchFamily="34" charset="-122"/>
                <a:ea typeface="微软雅黑" panose="020B0503020204020204" pitchFamily="34" charset="-122"/>
              </a:rPr>
              <a:t>自然冷源利用</a:t>
            </a:r>
            <a:endParaRPr lang="zh-CN" altLang="en-US" sz="16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5"/>
          <a:stretch>
            <a:fillRect/>
          </a:stretch>
        </p:blipFill>
        <p:spPr>
          <a:xfrm>
            <a:off x="9001849" y="5004035"/>
            <a:ext cx="2479751" cy="1379270"/>
          </a:xfrm>
          <a:prstGeom prst="rect">
            <a:avLst/>
          </a:prstGeom>
        </p:spPr>
      </p:pic>
      <p:sp>
        <p:nvSpPr>
          <p:cNvPr id="21" name="文本框 20"/>
          <p:cNvSpPr txBox="1"/>
          <p:nvPr/>
        </p:nvSpPr>
        <p:spPr>
          <a:xfrm>
            <a:off x="8562792" y="6408310"/>
            <a:ext cx="3357863" cy="338554"/>
          </a:xfrm>
          <a:prstGeom prst="rect">
            <a:avLst/>
          </a:prstGeom>
          <a:noFill/>
        </p:spPr>
        <p:txBody>
          <a:bodyPr wrap="square" rtlCol="0">
            <a:spAutoFit/>
          </a:bodyPr>
          <a:lstStyle/>
          <a:p>
            <a:pPr algn="ctr"/>
            <a:r>
              <a:rPr lang="zh-CN" altLang="en-US" sz="1600" dirty="0" smtClean="0">
                <a:latin typeface="微软雅黑" panose="020B0503020204020204" pitchFamily="34" charset="-122"/>
                <a:ea typeface="微软雅黑" panose="020B0503020204020204" pitchFamily="34" charset="-122"/>
              </a:rPr>
              <a:t>低能耗制冷设备研发</a:t>
            </a:r>
            <a:endParaRPr lang="zh-CN" altLang="en-US" sz="1600" dirty="0">
              <a:latin typeface="微软雅黑" panose="020B0503020204020204" pitchFamily="34" charset="-122"/>
              <a:ea typeface="微软雅黑" panose="020B0503020204020204" pitchFamily="34" charset="-122"/>
            </a:endParaRPr>
          </a:p>
        </p:txBody>
      </p:sp>
      <p:sp>
        <p:nvSpPr>
          <p:cNvPr id="11" name="矩形 10"/>
          <p:cNvSpPr/>
          <p:nvPr/>
        </p:nvSpPr>
        <p:spPr>
          <a:xfrm>
            <a:off x="3633490" y="900568"/>
            <a:ext cx="1569660" cy="369332"/>
          </a:xfrm>
          <a:prstGeom prst="rect">
            <a:avLst/>
          </a:prstGeom>
        </p:spPr>
        <p:txBody>
          <a:bodyPr wrap="none">
            <a:spAutoFit/>
          </a:bodyPr>
          <a:lstStyle/>
          <a:p>
            <a:r>
              <a:rPr lang="zh-CN" altLang="en-US" b="1" dirty="0">
                <a:solidFill>
                  <a:srgbClr val="FF0000"/>
                </a:solidFill>
                <a:latin typeface="微软雅黑" panose="020B0503020204020204" pitchFamily="34" charset="-122"/>
                <a:ea typeface="微软雅黑" panose="020B0503020204020204" pitchFamily="34" charset="-122"/>
              </a:rPr>
              <a:t>减排潜力巨大</a:t>
            </a:r>
            <a:endParaRPr lang="zh-CN" altLang="en-US" dirty="0">
              <a:solidFill>
                <a:srgbClr val="FF0000"/>
              </a:solidFill>
            </a:endParaRPr>
          </a:p>
        </p:txBody>
      </p:sp>
    </p:spTree>
    <p:extLst>
      <p:ext uri="{BB962C8B-B14F-4D97-AF65-F5344CB8AC3E}">
        <p14:creationId xmlns:p14="http://schemas.microsoft.com/office/powerpoint/2010/main" val="624834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ADCE33C3-E620-4067-BD6B-D1C110DB3859}"/>
              </a:ext>
            </a:extLst>
          </p:cNvPr>
          <p:cNvCxnSpPr>
            <a:cxnSpLocks/>
          </p:cNvCxnSpPr>
          <p:nvPr/>
        </p:nvCxnSpPr>
        <p:spPr>
          <a:xfrm>
            <a:off x="929090" y="838719"/>
            <a:ext cx="112629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033093" y="271455"/>
            <a:ext cx="5647700" cy="502766"/>
          </a:xfrm>
          <a:prstGeom prst="rect">
            <a:avLst/>
          </a:prstGeom>
        </p:spPr>
        <p:txBody>
          <a:bodyPr wrap="none">
            <a:spAutoFit/>
          </a:bodyPr>
          <a:lstStyle/>
          <a:p>
            <a:r>
              <a:rPr lang="zh-CN" altLang="en-US" sz="2667" b="1" dirty="0">
                <a:latin typeface="微软雅黑" pitchFamily="34" charset="-122"/>
                <a:ea typeface="微软雅黑" pitchFamily="34" charset="-122"/>
              </a:rPr>
              <a:t>制冷行业的高质量发展高度依赖储能</a:t>
            </a:r>
          </a:p>
        </p:txBody>
      </p:sp>
      <p:sp>
        <p:nvSpPr>
          <p:cNvPr id="4" name="矩形 1">
            <a:extLst>
              <a:ext uri="{FF2B5EF4-FFF2-40B4-BE49-F238E27FC236}">
                <a16:creationId xmlns:a16="http://schemas.microsoft.com/office/drawing/2014/main" id="{EE7C08E8-9907-4F55-8A87-8E217708FB8B}"/>
              </a:ext>
            </a:extLst>
          </p:cNvPr>
          <p:cNvSpPr>
            <a:spLocks noChangeArrowheads="1"/>
          </p:cNvSpPr>
          <p:nvPr/>
        </p:nvSpPr>
        <p:spPr bwMode="auto">
          <a:xfrm>
            <a:off x="344688" y="212426"/>
            <a:ext cx="350123"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5" name="矩形 1">
            <a:extLst>
              <a:ext uri="{FF2B5EF4-FFF2-40B4-BE49-F238E27FC236}">
                <a16:creationId xmlns:a16="http://schemas.microsoft.com/office/drawing/2014/main" id="{DFA12BA2-C945-4262-BB07-EA9F00F33EA7}"/>
              </a:ext>
            </a:extLst>
          </p:cNvPr>
          <p:cNvSpPr>
            <a:spLocks noChangeArrowheads="1"/>
          </p:cNvSpPr>
          <p:nvPr/>
        </p:nvSpPr>
        <p:spPr bwMode="auto">
          <a:xfrm>
            <a:off x="753039" y="212426"/>
            <a:ext cx="111559"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7" name="矩形 1">
            <a:extLst>
              <a:ext uri="{FF2B5EF4-FFF2-40B4-BE49-F238E27FC236}">
                <a16:creationId xmlns:a16="http://schemas.microsoft.com/office/drawing/2014/main" id="{C7A1176A-C006-4A97-A5C8-12C35D3E9DCB}"/>
              </a:ext>
            </a:extLst>
          </p:cNvPr>
          <p:cNvSpPr>
            <a:spLocks noChangeArrowheads="1"/>
          </p:cNvSpPr>
          <p:nvPr/>
        </p:nvSpPr>
        <p:spPr bwMode="auto">
          <a:xfrm>
            <a:off x="922823" y="212426"/>
            <a:ext cx="52044"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12" name="文本框 11"/>
          <p:cNvSpPr txBox="1"/>
          <p:nvPr/>
        </p:nvSpPr>
        <p:spPr>
          <a:xfrm>
            <a:off x="344687" y="1242834"/>
            <a:ext cx="11329449" cy="1200329"/>
          </a:xfrm>
          <a:prstGeom prst="rect">
            <a:avLst/>
          </a:prstGeom>
          <a:noFill/>
        </p:spPr>
        <p:txBody>
          <a:bodyPr wrap="square" rtlCol="0">
            <a:spAutoFit/>
          </a:bodyPr>
          <a:lstStyle/>
          <a:p>
            <a:pPr marL="285750" indent="-285750">
              <a:buFont typeface="Wingdings" panose="05000000000000000000" pitchFamily="2" charset="2"/>
              <a:buChar char="u"/>
            </a:pPr>
            <a:r>
              <a:rPr lang="zh-CN" altLang="en-US" b="1" dirty="0">
                <a:latin typeface="微软雅黑" panose="020B0503020204020204" pitchFamily="34" charset="-122"/>
                <a:ea typeface="微软雅黑" panose="020B0503020204020204" pitchFamily="34" charset="-122"/>
              </a:rPr>
              <a:t>降低运行成本</a:t>
            </a:r>
            <a:r>
              <a:rPr lang="zh-CN" altLang="en-US" dirty="0">
                <a:latin typeface="微软雅黑" panose="020B0503020204020204" pitchFamily="34" charset="-122"/>
                <a:ea typeface="微软雅黑" panose="020B0503020204020204" pitchFamily="34" charset="-122"/>
              </a:rPr>
              <a:t>：在电力需求高峰时段，制冷系统往往需要消耗大量电力。通过储能技术，可以在电力价格较低的时段（如夜间）储存能量（如电能或冷量），在高峰时段释放，从而降低运行成本并减轻电网负担。</a:t>
            </a:r>
          </a:p>
          <a:p>
            <a:pPr marL="285750" indent="-285750">
              <a:buFont typeface="Wingdings" panose="05000000000000000000" pitchFamily="2" charset="2"/>
              <a:buChar char="u"/>
            </a:pPr>
            <a:r>
              <a:rPr lang="zh-CN" altLang="en-US" b="1" dirty="0">
                <a:latin typeface="微软雅黑" panose="020B0503020204020204" pitchFamily="34" charset="-122"/>
                <a:ea typeface="微软雅黑" panose="020B0503020204020204" pitchFamily="34" charset="-122"/>
              </a:rPr>
              <a:t>应急备用</a:t>
            </a:r>
            <a:r>
              <a:rPr lang="zh-CN" altLang="en-US" dirty="0">
                <a:latin typeface="微软雅黑" panose="020B0503020204020204" pitchFamily="34" charset="-122"/>
                <a:ea typeface="微软雅黑" panose="020B0503020204020204" pitchFamily="34" charset="-122"/>
              </a:rPr>
              <a:t>：在电网故障或突发情况下，储能系统可以为制冷设备提供应急电源或备用冷量，确保关键设备（如数据中心、医院、食品冷库等）的正常运行。</a:t>
            </a:r>
          </a:p>
        </p:txBody>
      </p:sp>
      <p:sp>
        <p:nvSpPr>
          <p:cNvPr id="20" name="矩形 19">
            <a:extLst>
              <a:ext uri="{FF2B5EF4-FFF2-40B4-BE49-F238E27FC236}">
                <a16:creationId xmlns:a16="http://schemas.microsoft.com/office/drawing/2014/main" id="{B2977B0D-089C-48B2-AEE6-8E8F8679412D}"/>
              </a:ext>
            </a:extLst>
          </p:cNvPr>
          <p:cNvSpPr/>
          <p:nvPr/>
        </p:nvSpPr>
        <p:spPr>
          <a:xfrm>
            <a:off x="344687" y="851926"/>
            <a:ext cx="2469533" cy="369332"/>
          </a:xfrm>
          <a:prstGeom prst="rect">
            <a:avLst/>
          </a:prstGeom>
          <a:solidFill>
            <a:srgbClr val="1F4E79"/>
          </a:solidFill>
        </p:spPr>
        <p:txBody>
          <a:bodyPr wrap="square">
            <a:spAutoFit/>
          </a:bodyPr>
          <a:lstStyle/>
          <a:p>
            <a:pPr lvl="0" algn="ctr">
              <a:spcBef>
                <a:spcPct val="20000"/>
              </a:spcBef>
              <a:defRPr/>
            </a:pPr>
            <a:r>
              <a:rPr lang="zh-CN" altLang="en-US" b="1" dirty="0" smtClean="0">
                <a:solidFill>
                  <a:schemeClr val="bg1"/>
                </a:solidFill>
                <a:latin typeface="微软雅黑" panose="020B0503020204020204" pitchFamily="34" charset="-122"/>
                <a:ea typeface="微软雅黑" panose="020B0503020204020204" pitchFamily="34" charset="-122"/>
              </a:rPr>
              <a:t>制冷行业对</a:t>
            </a:r>
            <a:r>
              <a:rPr lang="zh-CN" altLang="en-US" b="1" dirty="0">
                <a:solidFill>
                  <a:schemeClr val="bg1"/>
                </a:solidFill>
                <a:latin typeface="微软雅黑" panose="020B0503020204020204" pitchFamily="34" charset="-122"/>
                <a:ea typeface="微软雅黑" panose="020B0503020204020204" pitchFamily="34" charset="-122"/>
              </a:rPr>
              <a:t>储能的需求</a:t>
            </a:r>
            <a:endParaRPr lang="zh-CN" altLang="en-US" sz="3600" b="1" kern="0" dirty="0">
              <a:solidFill>
                <a:schemeClr val="bg1"/>
              </a:solidFill>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a16="http://schemas.microsoft.com/office/drawing/2014/main" id="{B2977B0D-089C-48B2-AEE6-8E8F8679412D}"/>
              </a:ext>
            </a:extLst>
          </p:cNvPr>
          <p:cNvSpPr/>
          <p:nvPr/>
        </p:nvSpPr>
        <p:spPr>
          <a:xfrm>
            <a:off x="344293" y="2443163"/>
            <a:ext cx="3277796" cy="369332"/>
          </a:xfrm>
          <a:prstGeom prst="rect">
            <a:avLst/>
          </a:prstGeom>
          <a:solidFill>
            <a:srgbClr val="1F4E79"/>
          </a:solidFill>
        </p:spPr>
        <p:txBody>
          <a:bodyPr wrap="square">
            <a:spAutoFit/>
          </a:bodyPr>
          <a:lstStyle/>
          <a:p>
            <a:pPr lvl="0" algn="ctr">
              <a:spcBef>
                <a:spcPct val="20000"/>
              </a:spcBef>
              <a:defRPr/>
            </a:pPr>
            <a:r>
              <a:rPr lang="zh-CN" altLang="en-US" b="1" dirty="0" smtClean="0">
                <a:solidFill>
                  <a:schemeClr val="bg1"/>
                </a:solidFill>
                <a:latin typeface="微软雅黑" panose="020B0503020204020204" pitchFamily="34" charset="-122"/>
                <a:ea typeface="微软雅黑" panose="020B0503020204020204" pitchFamily="34" charset="-122"/>
              </a:rPr>
              <a:t>储能技术的一大分支</a:t>
            </a: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smtClean="0">
                <a:solidFill>
                  <a:schemeClr val="bg1"/>
                </a:solidFill>
                <a:latin typeface="微软雅黑" panose="020B0503020204020204" pitchFamily="34" charset="-122"/>
                <a:ea typeface="微软雅黑" panose="020B0503020204020204" pitchFamily="34" charset="-122"/>
              </a:rPr>
              <a:t>储冷</a:t>
            </a:r>
            <a:endParaRPr lang="zh-CN" altLang="en-US" sz="3600" b="1" kern="0" dirty="0">
              <a:solidFill>
                <a:schemeClr val="bg1"/>
              </a:solidFill>
              <a:latin typeface="微软雅黑" panose="020B0503020204020204" pitchFamily="34" charset="-122"/>
              <a:ea typeface="微软雅黑" panose="020B0503020204020204" pitchFamily="34" charset="-122"/>
            </a:endParaRPr>
          </a:p>
        </p:txBody>
      </p:sp>
      <p:grpSp>
        <p:nvGrpSpPr>
          <p:cNvPr id="11" name="组合 10">
            <a:extLst>
              <a:ext uri="{FF2B5EF4-FFF2-40B4-BE49-F238E27FC236}">
                <a16:creationId xmlns:a16="http://schemas.microsoft.com/office/drawing/2014/main" id="{E27DBDCF-8FBF-4911-B18E-26CC792DF4BA}"/>
              </a:ext>
            </a:extLst>
          </p:cNvPr>
          <p:cNvGrpSpPr/>
          <p:nvPr/>
        </p:nvGrpSpPr>
        <p:grpSpPr>
          <a:xfrm>
            <a:off x="0" y="3062428"/>
            <a:ext cx="5024761" cy="3338372"/>
            <a:chOff x="4816856" y="1995686"/>
            <a:chExt cx="4305771" cy="2664295"/>
          </a:xfrm>
        </p:grpSpPr>
        <p:pic>
          <p:nvPicPr>
            <p:cNvPr id="13" name="图片 12">
              <a:extLst>
                <a:ext uri="{FF2B5EF4-FFF2-40B4-BE49-F238E27FC236}">
                  <a16:creationId xmlns:a16="http://schemas.microsoft.com/office/drawing/2014/main" id="{AFB2D4BB-9203-43CD-B976-C817B9995CD9}"/>
                </a:ext>
              </a:extLst>
            </p:cNvPr>
            <p:cNvPicPr>
              <a:picLocks noChangeAspect="1"/>
            </p:cNvPicPr>
            <p:nvPr/>
          </p:nvPicPr>
          <p:blipFill rotWithShape="1">
            <a:blip r:embed="rId3"/>
            <a:srcRect b="2218"/>
            <a:stretch/>
          </p:blipFill>
          <p:spPr>
            <a:xfrm>
              <a:off x="4816856" y="2211710"/>
              <a:ext cx="4305771" cy="2448271"/>
            </a:xfrm>
            <a:prstGeom prst="rect">
              <a:avLst/>
            </a:prstGeom>
          </p:spPr>
        </p:pic>
        <p:sp>
          <p:nvSpPr>
            <p:cNvPr id="14" name="object 43">
              <a:extLst>
                <a:ext uri="{FF2B5EF4-FFF2-40B4-BE49-F238E27FC236}">
                  <a16:creationId xmlns:a16="http://schemas.microsoft.com/office/drawing/2014/main" id="{F817C836-9CD3-4883-8CEC-5A241BD44016}"/>
                </a:ext>
              </a:extLst>
            </p:cNvPr>
            <p:cNvSpPr txBox="1"/>
            <p:nvPr/>
          </p:nvSpPr>
          <p:spPr>
            <a:xfrm>
              <a:off x="5580112" y="1995686"/>
              <a:ext cx="2463165" cy="194284"/>
            </a:xfrm>
            <a:prstGeom prst="rect">
              <a:avLst/>
            </a:prstGeom>
          </p:spPr>
          <p:txBody>
            <a:bodyPr vert="horz" wrap="square" lIns="0" tIns="12700" rIns="0" bIns="0" rtlCol="0">
              <a:spAutoFit/>
            </a:bodyPr>
            <a:lstStyle/>
            <a:p>
              <a:pPr marL="12700" algn="ctr">
                <a:spcBef>
                  <a:spcPts val="100"/>
                </a:spcBef>
              </a:pPr>
              <a:r>
                <a:rPr lang="zh-CN" altLang="en-US" sz="1600" b="1" dirty="0">
                  <a:solidFill>
                    <a:srgbClr val="585858"/>
                  </a:solidFill>
                  <a:latin typeface="微软雅黑" panose="020B0503020204020204" pitchFamily="34" charset="-122"/>
                  <a:ea typeface="微软雅黑" panose="020B0503020204020204" pitchFamily="34" charset="-122"/>
                  <a:cs typeface="微软雅黑"/>
                </a:rPr>
                <a:t>储能的分类</a:t>
              </a:r>
              <a:endParaRPr sz="1600" dirty="0">
                <a:latin typeface="微软雅黑" panose="020B0503020204020204" pitchFamily="34" charset="-122"/>
                <a:ea typeface="微软雅黑" panose="020B0503020204020204" pitchFamily="34" charset="-122"/>
                <a:cs typeface="微软雅黑"/>
              </a:endParaRPr>
            </a:p>
          </p:txBody>
        </p:sp>
      </p:grpSp>
      <p:sp>
        <p:nvSpPr>
          <p:cNvPr id="15" name="矩形 14">
            <a:extLst>
              <a:ext uri="{FF2B5EF4-FFF2-40B4-BE49-F238E27FC236}">
                <a16:creationId xmlns:a16="http://schemas.microsoft.com/office/drawing/2014/main" id="{B2977B0D-089C-48B2-AEE6-8E8F8679412D}"/>
              </a:ext>
            </a:extLst>
          </p:cNvPr>
          <p:cNvSpPr/>
          <p:nvPr/>
        </p:nvSpPr>
        <p:spPr>
          <a:xfrm>
            <a:off x="5024761" y="2443163"/>
            <a:ext cx="1157060" cy="369332"/>
          </a:xfrm>
          <a:prstGeom prst="rect">
            <a:avLst/>
          </a:prstGeom>
          <a:solidFill>
            <a:srgbClr val="1F4E79"/>
          </a:solidFill>
        </p:spPr>
        <p:txBody>
          <a:bodyPr wrap="square">
            <a:spAutoFit/>
          </a:bodyPr>
          <a:lstStyle/>
          <a:p>
            <a:pPr lvl="0" algn="ctr">
              <a:spcBef>
                <a:spcPct val="20000"/>
              </a:spcBef>
              <a:defRPr/>
            </a:pPr>
            <a:r>
              <a:rPr lang="zh-CN" altLang="en-US" b="1" dirty="0" smtClean="0">
                <a:solidFill>
                  <a:schemeClr val="bg1"/>
                </a:solidFill>
                <a:latin typeface="微软雅黑" panose="020B0503020204020204" pitchFamily="34" charset="-122"/>
                <a:ea typeface="微软雅黑" panose="020B0503020204020204" pitchFamily="34" charset="-122"/>
              </a:rPr>
              <a:t>典型案例</a:t>
            </a:r>
            <a:endParaRPr lang="zh-CN" altLang="en-US" sz="3600" b="1" kern="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999150" y="2801891"/>
            <a:ext cx="7192849" cy="3970318"/>
          </a:xfrm>
          <a:prstGeom prst="rect">
            <a:avLst/>
          </a:prstGeom>
          <a:noFill/>
        </p:spPr>
        <p:txBody>
          <a:bodyPr wrap="square" rtlCol="0">
            <a:spAutoFit/>
          </a:bodyPr>
          <a:lstStyle/>
          <a:p>
            <a:pPr marL="285750" indent="-285750">
              <a:buFont typeface="Wingdings" panose="05000000000000000000" pitchFamily="2" charset="2"/>
              <a:buChar char="u"/>
            </a:pPr>
            <a:r>
              <a:rPr lang="zh-CN" altLang="en-US" b="1" dirty="0">
                <a:latin typeface="微软雅黑" panose="020B0503020204020204" pitchFamily="34" charset="-122"/>
                <a:ea typeface="微软雅黑" panose="020B0503020204020204" pitchFamily="34" charset="-122"/>
              </a:rPr>
              <a:t>蓄冷技术</a:t>
            </a:r>
            <a:r>
              <a:rPr lang="zh-CN" altLang="en-US" dirty="0">
                <a:latin typeface="微软雅黑" panose="020B0503020204020204" pitchFamily="34" charset="-122"/>
                <a:ea typeface="微软雅黑" panose="020B0503020204020204" pitchFamily="34" charset="-122"/>
              </a:rPr>
              <a:t>：利用夜间低谷电价时段运行制冷设备，将冷量以冰、水或其他介质的形式储存起来，在白天高峰电价时段释放冷量，从而减少制冷设备在高峰时段的运行时间。</a:t>
            </a:r>
          </a:p>
          <a:p>
            <a:r>
              <a:rPr lang="zh-CN" altLang="en-US" dirty="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优势</a:t>
            </a:r>
            <a:r>
              <a:rPr lang="zh-CN" altLang="en-US" dirty="0">
                <a:latin typeface="微软雅黑" panose="020B0503020204020204" pitchFamily="34" charset="-122"/>
                <a:ea typeface="微软雅黑" panose="020B0503020204020204" pitchFamily="34" charset="-122"/>
              </a:rPr>
              <a:t>：降低运行成本，减少电网负荷高峰时段的压力；提高制冷系统的灵活性和可靠性。</a:t>
            </a:r>
          </a:p>
          <a:p>
            <a:pPr marL="285750" indent="-285750">
              <a:buFont typeface="Wingdings" panose="05000000000000000000" pitchFamily="2" charset="2"/>
              <a:buChar char="u"/>
            </a:pPr>
            <a:r>
              <a:rPr lang="zh-CN" altLang="en-US" b="1" dirty="0">
                <a:latin typeface="微软雅黑" panose="020B0503020204020204" pitchFamily="34" charset="-122"/>
                <a:ea typeface="微软雅黑" panose="020B0503020204020204" pitchFamily="34" charset="-122"/>
              </a:rPr>
              <a:t>热泵技术</a:t>
            </a:r>
            <a:r>
              <a:rPr lang="zh-CN" altLang="en-US" dirty="0">
                <a:latin typeface="微软雅黑" panose="020B0503020204020204" pitchFamily="34" charset="-122"/>
                <a:ea typeface="微软雅黑" panose="020B0503020204020204" pitchFamily="34" charset="-122"/>
              </a:rPr>
              <a:t>：可以利用低品位热源（如空气、水、土壤等）进行制冷或制热，通过与储能设备（如蓄热、蓄冷装置）结合，可以进一步优化能源利用效率。</a:t>
            </a:r>
          </a:p>
          <a:p>
            <a:r>
              <a:rPr lang="zh-CN" altLang="en-US" dirty="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优势</a:t>
            </a:r>
            <a:r>
              <a:rPr lang="zh-CN" altLang="en-US" dirty="0">
                <a:latin typeface="微软雅黑" panose="020B0503020204020204" pitchFamily="34" charset="-122"/>
                <a:ea typeface="微软雅黑" panose="020B0503020204020204" pitchFamily="34" charset="-122"/>
              </a:rPr>
              <a:t>：提高热泵系统的能效，减少对传统能源的依赖；实现能源的梯级利用，降低碳排放。</a:t>
            </a:r>
          </a:p>
          <a:p>
            <a:pPr marL="285750" indent="-285750">
              <a:buFont typeface="Wingdings" panose="05000000000000000000" pitchFamily="2" charset="2"/>
              <a:buChar char="u"/>
            </a:pPr>
            <a:r>
              <a:rPr lang="zh-CN" altLang="en-US" b="1" dirty="0">
                <a:latin typeface="微软雅黑" panose="020B0503020204020204" pitchFamily="34" charset="-122"/>
                <a:ea typeface="微软雅黑" panose="020B0503020204020204" pitchFamily="34" charset="-122"/>
              </a:rPr>
              <a:t>相变材料（</a:t>
            </a:r>
            <a:r>
              <a:rPr lang="en-US" altLang="zh-CN" b="1" dirty="0">
                <a:latin typeface="微软雅黑" panose="020B0503020204020204" pitchFamily="34" charset="-122"/>
                <a:ea typeface="微软雅黑" panose="020B0503020204020204" pitchFamily="34" charset="-122"/>
              </a:rPr>
              <a:t>PCM</a:t>
            </a:r>
            <a:r>
              <a:rPr lang="zh-CN" altLang="en-US"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：在相变过程中可以吸收或释放大量的热量，将其应用于制冷系统中，可以实现冷量的储存和释放。</a:t>
            </a:r>
          </a:p>
          <a:p>
            <a:r>
              <a:rPr lang="zh-CN" altLang="en-US" dirty="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优势</a:t>
            </a:r>
            <a:r>
              <a:rPr lang="zh-CN" altLang="en-US" dirty="0">
                <a:latin typeface="微软雅黑" panose="020B0503020204020204" pitchFamily="34" charset="-122"/>
                <a:ea typeface="微软雅黑" panose="020B0503020204020204" pitchFamily="34" charset="-122"/>
              </a:rPr>
              <a:t>：提高制冷系统的储能密度，减少储能设备的体积和成本；改善制冷系统的温度控制性能。</a:t>
            </a:r>
          </a:p>
        </p:txBody>
      </p:sp>
    </p:spTree>
    <p:extLst>
      <p:ext uri="{BB962C8B-B14F-4D97-AF65-F5344CB8AC3E}">
        <p14:creationId xmlns:p14="http://schemas.microsoft.com/office/powerpoint/2010/main" val="1359282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ADCE33C3-E620-4067-BD6B-D1C110DB3859}"/>
              </a:ext>
            </a:extLst>
          </p:cNvPr>
          <p:cNvCxnSpPr>
            <a:cxnSpLocks/>
          </p:cNvCxnSpPr>
          <p:nvPr/>
        </p:nvCxnSpPr>
        <p:spPr>
          <a:xfrm>
            <a:off x="929090" y="838719"/>
            <a:ext cx="112629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033093" y="271455"/>
            <a:ext cx="4222631" cy="502766"/>
          </a:xfrm>
          <a:prstGeom prst="rect">
            <a:avLst/>
          </a:prstGeom>
        </p:spPr>
        <p:txBody>
          <a:bodyPr wrap="none">
            <a:spAutoFit/>
          </a:bodyPr>
          <a:lstStyle/>
          <a:p>
            <a:r>
              <a:rPr lang="en-US" altLang="zh-CN" sz="2667" b="1" dirty="0" smtClean="0">
                <a:latin typeface="微软雅黑" pitchFamily="34" charset="-122"/>
                <a:ea typeface="微软雅黑" pitchFamily="34" charset="-122"/>
              </a:rPr>
              <a:t>3.1 </a:t>
            </a:r>
            <a:r>
              <a:rPr lang="zh-CN" altLang="en-US" sz="2667" b="1" dirty="0" smtClean="0">
                <a:latin typeface="微软雅黑" pitchFamily="34" charset="-122"/>
                <a:ea typeface="微软雅黑" pitchFamily="34" charset="-122"/>
              </a:rPr>
              <a:t>制冷</a:t>
            </a:r>
            <a:r>
              <a:rPr lang="zh-CN" altLang="en-US" sz="2667" b="1" dirty="0">
                <a:latin typeface="微软雅黑" pitchFamily="34" charset="-122"/>
                <a:ea typeface="微软雅黑" pitchFamily="34" charset="-122"/>
              </a:rPr>
              <a:t>行业</a:t>
            </a:r>
            <a:r>
              <a:rPr lang="zh-CN" altLang="en-US" sz="2667" b="1" dirty="0" smtClean="0">
                <a:latin typeface="微软雅黑" pitchFamily="34" charset="-122"/>
                <a:ea typeface="微软雅黑" pitchFamily="34" charset="-122"/>
              </a:rPr>
              <a:t>政策演进评估</a:t>
            </a:r>
            <a:endParaRPr lang="zh-CN" altLang="en-US" sz="2667" dirty="0"/>
          </a:p>
        </p:txBody>
      </p:sp>
      <p:sp>
        <p:nvSpPr>
          <p:cNvPr id="4" name="矩形 1">
            <a:extLst>
              <a:ext uri="{FF2B5EF4-FFF2-40B4-BE49-F238E27FC236}">
                <a16:creationId xmlns:a16="http://schemas.microsoft.com/office/drawing/2014/main" id="{EE7C08E8-9907-4F55-8A87-8E217708FB8B}"/>
              </a:ext>
            </a:extLst>
          </p:cNvPr>
          <p:cNvSpPr>
            <a:spLocks noChangeArrowheads="1"/>
          </p:cNvSpPr>
          <p:nvPr/>
        </p:nvSpPr>
        <p:spPr bwMode="auto">
          <a:xfrm>
            <a:off x="344688" y="212426"/>
            <a:ext cx="350123"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5" name="矩形 1">
            <a:extLst>
              <a:ext uri="{FF2B5EF4-FFF2-40B4-BE49-F238E27FC236}">
                <a16:creationId xmlns:a16="http://schemas.microsoft.com/office/drawing/2014/main" id="{DFA12BA2-C945-4262-BB07-EA9F00F33EA7}"/>
              </a:ext>
            </a:extLst>
          </p:cNvPr>
          <p:cNvSpPr>
            <a:spLocks noChangeArrowheads="1"/>
          </p:cNvSpPr>
          <p:nvPr/>
        </p:nvSpPr>
        <p:spPr bwMode="auto">
          <a:xfrm>
            <a:off x="753039" y="212426"/>
            <a:ext cx="111559"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7" name="矩形 1">
            <a:extLst>
              <a:ext uri="{FF2B5EF4-FFF2-40B4-BE49-F238E27FC236}">
                <a16:creationId xmlns:a16="http://schemas.microsoft.com/office/drawing/2014/main" id="{C7A1176A-C006-4A97-A5C8-12C35D3E9DCB}"/>
              </a:ext>
            </a:extLst>
          </p:cNvPr>
          <p:cNvSpPr>
            <a:spLocks noChangeArrowheads="1"/>
          </p:cNvSpPr>
          <p:nvPr/>
        </p:nvSpPr>
        <p:spPr bwMode="auto">
          <a:xfrm>
            <a:off x="922823" y="212426"/>
            <a:ext cx="52044"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37" name="文本框 36">
            <a:extLst>
              <a:ext uri="{FF2B5EF4-FFF2-40B4-BE49-F238E27FC236}">
                <a16:creationId xmlns:a16="http://schemas.microsoft.com/office/drawing/2014/main" id="{71724E33-E33C-4B00-A782-5A874762EA7A}"/>
              </a:ext>
            </a:extLst>
          </p:cNvPr>
          <p:cNvSpPr txBox="1"/>
          <p:nvPr/>
        </p:nvSpPr>
        <p:spPr>
          <a:xfrm>
            <a:off x="344689" y="894848"/>
            <a:ext cx="9500648" cy="535531"/>
          </a:xfrm>
          <a:prstGeom prst="rect">
            <a:avLst/>
          </a:prstGeom>
          <a:noFill/>
          <a:ln w="12700">
            <a:noFill/>
          </a:ln>
        </p:spPr>
        <p:txBody>
          <a:bodyPr wrap="square" rtlCol="0">
            <a:spAutoFit/>
          </a:bodyPr>
          <a:lstStyle/>
          <a:p>
            <a:pPr algn="just">
              <a:lnSpc>
                <a:spcPct val="120000"/>
              </a:lnSpc>
              <a:spcAft>
                <a:spcPts val="800"/>
              </a:spcAft>
              <a:buClr>
                <a:srgbClr val="0070C0"/>
              </a:buClr>
            </a:pPr>
            <a:r>
              <a:rPr lang="en-US" altLang="zh-CN" sz="2400" b="1" dirty="0" smtClean="0">
                <a:latin typeface="微软雅黑" panose="020B0503020204020204" pitchFamily="34" charset="-122"/>
                <a:ea typeface="微软雅黑" panose="020B0503020204020204" pitchFamily="34" charset="-122"/>
              </a:rPr>
              <a:t>2020</a:t>
            </a:r>
            <a:r>
              <a:rPr lang="zh-CN" altLang="en-US" sz="2400" b="1" dirty="0">
                <a:latin typeface="微软雅黑" panose="020B0503020204020204" pitchFamily="34" charset="-122"/>
                <a:ea typeface="微软雅黑" panose="020B0503020204020204" pitchFamily="34" charset="-122"/>
              </a:rPr>
              <a:t>年以来</a:t>
            </a:r>
            <a:r>
              <a:rPr lang="zh-CN" altLang="en-US" sz="2400" b="1" dirty="0" smtClean="0">
                <a:latin typeface="微软雅黑" panose="020B0503020204020204" pitchFamily="34" charset="-122"/>
                <a:ea typeface="微软雅黑" panose="020B0503020204020204" pitchFamily="34" charset="-122"/>
              </a:rPr>
              <a:t>，我国中央及地方政府</a:t>
            </a:r>
            <a:r>
              <a:rPr lang="zh-CN" altLang="en-US" sz="2400" b="1" dirty="0">
                <a:latin typeface="微软雅黑" panose="020B0503020204020204" pitchFamily="34" charset="-122"/>
                <a:ea typeface="微软雅黑" panose="020B0503020204020204" pitchFamily="34" charset="-122"/>
              </a:rPr>
              <a:t>发布</a:t>
            </a:r>
            <a:r>
              <a:rPr lang="zh-CN" altLang="en-US" sz="2400" b="1" dirty="0" smtClean="0">
                <a:latin typeface="微软雅黑" panose="020B0503020204020204" pitchFamily="34" charset="-122"/>
                <a:ea typeface="微软雅黑" panose="020B0503020204020204" pitchFamily="34" charset="-122"/>
              </a:rPr>
              <a:t>了多项同制冷</a:t>
            </a:r>
            <a:r>
              <a:rPr lang="zh-CN" altLang="en-US" sz="2400" b="1" dirty="0">
                <a:latin typeface="微软雅黑" panose="020B0503020204020204" pitchFamily="34" charset="-122"/>
                <a:ea typeface="微软雅黑" panose="020B0503020204020204" pitchFamily="34" charset="-122"/>
              </a:rPr>
              <a:t>行业相关的政策</a:t>
            </a:r>
            <a:endParaRPr lang="en-US" altLang="zh-CN" sz="2400" b="1" dirty="0">
              <a:latin typeface="微软雅黑" panose="020B0503020204020204" pitchFamily="34" charset="-122"/>
              <a:ea typeface="微软雅黑" panose="020B0503020204020204" pitchFamily="34" charset="-122"/>
            </a:endParaRPr>
          </a:p>
        </p:txBody>
      </p:sp>
      <p:sp>
        <p:nvSpPr>
          <p:cNvPr id="38" name="文本框 37">
            <a:extLst>
              <a:ext uri="{FF2B5EF4-FFF2-40B4-BE49-F238E27FC236}">
                <a16:creationId xmlns:a16="http://schemas.microsoft.com/office/drawing/2014/main" id="{53F2B329-9221-41DD-80E0-849C22D55054}"/>
              </a:ext>
            </a:extLst>
          </p:cNvPr>
          <p:cNvSpPr txBox="1"/>
          <p:nvPr/>
        </p:nvSpPr>
        <p:spPr>
          <a:xfrm>
            <a:off x="344688" y="1392805"/>
            <a:ext cx="11222916" cy="3289106"/>
          </a:xfrm>
          <a:prstGeom prst="rect">
            <a:avLst/>
          </a:prstGeom>
          <a:noFill/>
        </p:spPr>
        <p:txBody>
          <a:bodyPr wrap="square" rtlCol="0">
            <a:spAutoFit/>
          </a:bodyPr>
          <a:lstStyle/>
          <a:p>
            <a:pPr algn="just" defTabSz="914354">
              <a:lnSpc>
                <a:spcPct val="120000"/>
              </a:lnSpc>
              <a:spcAft>
                <a:spcPts val="800"/>
              </a:spcAft>
            </a:pPr>
            <a:r>
              <a:rPr lang="zh-CN" altLang="en-US" b="1" kern="0" dirty="0" smtClean="0">
                <a:solidFill>
                  <a:prstClr val="black"/>
                </a:solidFill>
                <a:latin typeface="微软雅黑" panose="020B0503020204020204" pitchFamily="34" charset="-122"/>
                <a:ea typeface="微软雅黑" panose="020B0503020204020204" pitchFamily="34" charset="-122"/>
              </a:rPr>
              <a:t>       </a:t>
            </a:r>
            <a:r>
              <a:rPr lang="zh-CN" altLang="en-US" kern="0" dirty="0" smtClean="0">
                <a:solidFill>
                  <a:prstClr val="black"/>
                </a:solidFill>
                <a:latin typeface="微软雅黑" panose="020B0503020204020204" pitchFamily="34" charset="-122"/>
                <a:ea typeface="微软雅黑" panose="020B0503020204020204" pitchFamily="34" charset="-122"/>
              </a:rPr>
              <a:t>据不完全统计，</a:t>
            </a:r>
            <a:r>
              <a:rPr lang="en-US" altLang="zh-CN" b="1" kern="0" dirty="0" smtClean="0">
                <a:solidFill>
                  <a:prstClr val="black"/>
                </a:solidFill>
                <a:latin typeface="微软雅黑" panose="020B0503020204020204" pitchFamily="34" charset="-122"/>
                <a:ea typeface="微软雅黑" panose="020B0503020204020204" pitchFamily="34" charset="-122"/>
              </a:rPr>
              <a:t>2020</a:t>
            </a:r>
            <a:r>
              <a:rPr lang="zh-CN" altLang="en-US" b="1" kern="0" dirty="0" smtClean="0">
                <a:solidFill>
                  <a:prstClr val="black"/>
                </a:solidFill>
                <a:latin typeface="微软雅黑" panose="020B0503020204020204" pitchFamily="34" charset="-122"/>
                <a:ea typeface="微软雅黑" panose="020B0503020204020204" pitchFamily="34" charset="-122"/>
              </a:rPr>
              <a:t>年</a:t>
            </a:r>
            <a:r>
              <a:rPr lang="zh-CN" altLang="en-US" kern="0" dirty="0" smtClean="0">
                <a:solidFill>
                  <a:prstClr val="black"/>
                </a:solidFill>
                <a:latin typeface="微软雅黑" panose="020B0503020204020204" pitchFamily="34" charset="-122"/>
                <a:ea typeface="微软雅黑" panose="020B0503020204020204" pitchFamily="34" charset="-122"/>
              </a:rPr>
              <a:t>国家</a:t>
            </a:r>
            <a:r>
              <a:rPr lang="zh-CN" altLang="en-US" kern="0" dirty="0">
                <a:solidFill>
                  <a:prstClr val="black"/>
                </a:solidFill>
                <a:latin typeface="微软雅黑" panose="020B0503020204020204" pitchFamily="34" charset="-122"/>
                <a:ea typeface="微软雅黑" panose="020B0503020204020204" pitchFamily="34" charset="-122"/>
              </a:rPr>
              <a:t>层面出台的冷链相关政策、规划超过</a:t>
            </a:r>
            <a:r>
              <a:rPr lang="en-US" altLang="zh-CN" kern="0" dirty="0">
                <a:solidFill>
                  <a:prstClr val="black"/>
                </a:solidFill>
                <a:latin typeface="微软雅黑" panose="020B0503020204020204" pitchFamily="34" charset="-122"/>
                <a:ea typeface="微软雅黑" panose="020B0503020204020204" pitchFamily="34" charset="-122"/>
              </a:rPr>
              <a:t>56</a:t>
            </a:r>
            <a:r>
              <a:rPr lang="zh-CN" altLang="en-US" kern="0" dirty="0">
                <a:solidFill>
                  <a:prstClr val="black"/>
                </a:solidFill>
                <a:latin typeface="微软雅黑" panose="020B0503020204020204" pitchFamily="34" charset="-122"/>
                <a:ea typeface="微软雅黑" panose="020B0503020204020204" pitchFamily="34" charset="-122"/>
              </a:rPr>
              <a:t>项，其中由国务院出台的超过</a:t>
            </a:r>
            <a:r>
              <a:rPr lang="en-US" altLang="zh-CN" kern="0" dirty="0">
                <a:solidFill>
                  <a:prstClr val="black"/>
                </a:solidFill>
                <a:latin typeface="微软雅黑" panose="020B0503020204020204" pitchFamily="34" charset="-122"/>
                <a:ea typeface="微软雅黑" panose="020B0503020204020204" pitchFamily="34" charset="-122"/>
              </a:rPr>
              <a:t>37</a:t>
            </a:r>
            <a:r>
              <a:rPr lang="zh-CN" altLang="en-US" kern="0" dirty="0">
                <a:solidFill>
                  <a:prstClr val="black"/>
                </a:solidFill>
                <a:latin typeface="微软雅黑" panose="020B0503020204020204" pitchFamily="34" charset="-122"/>
                <a:ea typeface="微软雅黑" panose="020B0503020204020204" pitchFamily="34" charset="-122"/>
              </a:rPr>
              <a:t>项。从发文时间来看，上半年达到</a:t>
            </a:r>
            <a:r>
              <a:rPr lang="en-US" altLang="zh-CN" kern="0" dirty="0">
                <a:solidFill>
                  <a:prstClr val="black"/>
                </a:solidFill>
                <a:latin typeface="微软雅黑" panose="020B0503020204020204" pitchFamily="34" charset="-122"/>
                <a:ea typeface="微软雅黑" panose="020B0503020204020204" pitchFamily="34" charset="-122"/>
              </a:rPr>
              <a:t>27</a:t>
            </a:r>
            <a:r>
              <a:rPr lang="zh-CN" altLang="en-US" kern="0" dirty="0">
                <a:solidFill>
                  <a:prstClr val="black"/>
                </a:solidFill>
                <a:latin typeface="微软雅黑" panose="020B0503020204020204" pitchFamily="34" charset="-122"/>
                <a:ea typeface="微软雅黑" panose="020B0503020204020204" pitchFamily="34" charset="-122"/>
              </a:rPr>
              <a:t>项，下半年为</a:t>
            </a:r>
            <a:r>
              <a:rPr lang="en-US" altLang="zh-CN" kern="0" dirty="0">
                <a:solidFill>
                  <a:prstClr val="black"/>
                </a:solidFill>
                <a:latin typeface="微软雅黑" panose="020B0503020204020204" pitchFamily="34" charset="-122"/>
                <a:ea typeface="微软雅黑" panose="020B0503020204020204" pitchFamily="34" charset="-122"/>
              </a:rPr>
              <a:t>29</a:t>
            </a:r>
            <a:r>
              <a:rPr lang="zh-CN" altLang="en-US" kern="0" dirty="0">
                <a:solidFill>
                  <a:prstClr val="black"/>
                </a:solidFill>
                <a:latin typeface="微软雅黑" panose="020B0503020204020204" pitchFamily="34" charset="-122"/>
                <a:ea typeface="微软雅黑" panose="020B0503020204020204" pitchFamily="34" charset="-122"/>
              </a:rPr>
              <a:t>项，</a:t>
            </a:r>
            <a:r>
              <a:rPr lang="en-US" altLang="zh-CN" kern="0" dirty="0">
                <a:solidFill>
                  <a:prstClr val="black"/>
                </a:solidFill>
                <a:latin typeface="微软雅黑" panose="020B0503020204020204" pitchFamily="34" charset="-122"/>
                <a:ea typeface="微软雅黑" panose="020B0503020204020204" pitchFamily="34" charset="-122"/>
              </a:rPr>
              <a:t>5</a:t>
            </a:r>
            <a:r>
              <a:rPr lang="zh-CN" altLang="en-US" kern="0" dirty="0">
                <a:solidFill>
                  <a:prstClr val="black"/>
                </a:solidFill>
                <a:latin typeface="微软雅黑" panose="020B0503020204020204" pitchFamily="34" charset="-122"/>
                <a:ea typeface="微软雅黑" panose="020B0503020204020204" pitchFamily="34" charset="-122"/>
              </a:rPr>
              <a:t>月发布冷链相关政策、法规数量最多，达到了</a:t>
            </a:r>
            <a:r>
              <a:rPr lang="en-US" altLang="zh-CN" kern="0" dirty="0">
                <a:solidFill>
                  <a:prstClr val="black"/>
                </a:solidFill>
                <a:latin typeface="微软雅黑" panose="020B0503020204020204" pitchFamily="34" charset="-122"/>
                <a:ea typeface="微软雅黑" panose="020B0503020204020204" pitchFamily="34" charset="-122"/>
              </a:rPr>
              <a:t>12</a:t>
            </a:r>
            <a:r>
              <a:rPr lang="zh-CN" altLang="en-US" kern="0" dirty="0">
                <a:solidFill>
                  <a:prstClr val="black"/>
                </a:solidFill>
                <a:latin typeface="微软雅黑" panose="020B0503020204020204" pitchFamily="34" charset="-122"/>
                <a:ea typeface="微软雅黑" panose="020B0503020204020204" pitchFamily="34" charset="-122"/>
              </a:rPr>
              <a:t>项，</a:t>
            </a:r>
            <a:r>
              <a:rPr lang="zh-CN" altLang="en-US" b="1" kern="0" dirty="0">
                <a:solidFill>
                  <a:prstClr val="black"/>
                </a:solidFill>
                <a:latin typeface="微软雅黑" panose="020B0503020204020204" pitchFamily="34" charset="-122"/>
                <a:ea typeface="微软雅黑" panose="020B0503020204020204" pitchFamily="34" charset="-122"/>
              </a:rPr>
              <a:t>多为</a:t>
            </a:r>
            <a:r>
              <a:rPr lang="zh-CN" altLang="en-US" b="1" kern="0" dirty="0">
                <a:solidFill>
                  <a:srgbClr val="FF0000"/>
                </a:solidFill>
                <a:latin typeface="微软雅黑" panose="020B0503020204020204" pitchFamily="34" charset="-122"/>
                <a:ea typeface="微软雅黑" panose="020B0503020204020204" pitchFamily="34" charset="-122"/>
              </a:rPr>
              <a:t>疫情期间</a:t>
            </a:r>
            <a:r>
              <a:rPr lang="zh-CN" altLang="en-US" b="1" kern="0" dirty="0">
                <a:solidFill>
                  <a:prstClr val="black"/>
                </a:solidFill>
                <a:latin typeface="微软雅黑" panose="020B0503020204020204" pitchFamily="34" charset="-122"/>
                <a:ea typeface="微软雅黑" panose="020B0503020204020204" pitchFamily="34" charset="-122"/>
              </a:rPr>
              <a:t>冷链流通防控相关</a:t>
            </a:r>
            <a:r>
              <a:rPr lang="zh-CN" altLang="en-US" b="1" kern="0" dirty="0" smtClean="0">
                <a:solidFill>
                  <a:prstClr val="black"/>
                </a:solidFill>
                <a:latin typeface="微软雅黑" panose="020B0503020204020204" pitchFamily="34" charset="-122"/>
                <a:ea typeface="微软雅黑" panose="020B0503020204020204" pitchFamily="34" charset="-122"/>
              </a:rPr>
              <a:t>政策</a:t>
            </a:r>
            <a:r>
              <a:rPr lang="zh-CN" altLang="en-US" kern="0" dirty="0" smtClean="0">
                <a:solidFill>
                  <a:prstClr val="black"/>
                </a:solidFill>
                <a:latin typeface="微软雅黑" panose="020B0503020204020204" pitchFamily="34" charset="-122"/>
                <a:ea typeface="微软雅黑" panose="020B0503020204020204" pitchFamily="34" charset="-122"/>
              </a:rPr>
              <a:t>。</a:t>
            </a:r>
            <a:endParaRPr lang="en-US" altLang="zh-CN" kern="0" dirty="0" smtClean="0">
              <a:solidFill>
                <a:prstClr val="black"/>
              </a:solidFill>
              <a:latin typeface="微软雅黑" panose="020B0503020204020204" pitchFamily="34" charset="-122"/>
              <a:ea typeface="微软雅黑" panose="020B0503020204020204" pitchFamily="34" charset="-122"/>
            </a:endParaRPr>
          </a:p>
          <a:p>
            <a:pPr algn="just" defTabSz="914354">
              <a:lnSpc>
                <a:spcPct val="120000"/>
              </a:lnSpc>
              <a:spcAft>
                <a:spcPts val="800"/>
              </a:spcAft>
            </a:pPr>
            <a:r>
              <a:rPr lang="zh-CN" altLang="en-US" kern="0" dirty="0" smtClean="0">
                <a:solidFill>
                  <a:prstClr val="black"/>
                </a:solidFill>
                <a:latin typeface="微软雅黑" panose="020B0503020204020204" pitchFamily="34" charset="-122"/>
                <a:ea typeface="微软雅黑" panose="020B0503020204020204" pitchFamily="34" charset="-122"/>
              </a:rPr>
              <a:t>       </a:t>
            </a:r>
            <a:r>
              <a:rPr lang="zh-CN" altLang="en-US" b="1" kern="0" dirty="0" smtClean="0">
                <a:solidFill>
                  <a:prstClr val="black"/>
                </a:solidFill>
                <a:latin typeface="微软雅黑" panose="020B0503020204020204" pitchFamily="34" charset="-122"/>
                <a:ea typeface="微软雅黑" panose="020B0503020204020204" pitchFamily="34" charset="-122"/>
              </a:rPr>
              <a:t>国家发改委</a:t>
            </a:r>
            <a:r>
              <a:rPr lang="en-US" altLang="zh-CN" kern="0" dirty="0" smtClean="0">
                <a:solidFill>
                  <a:prstClr val="black"/>
                </a:solidFill>
                <a:latin typeface="微软雅黑" panose="020B0503020204020204" pitchFamily="34" charset="-122"/>
                <a:ea typeface="微软雅黑" panose="020B0503020204020204" pitchFamily="34" charset="-122"/>
              </a:rPr>
              <a:t>《</a:t>
            </a:r>
            <a:r>
              <a:rPr lang="zh-CN" altLang="en-US" kern="0" dirty="0">
                <a:solidFill>
                  <a:prstClr val="black"/>
                </a:solidFill>
                <a:latin typeface="微软雅黑" panose="020B0503020204020204" pitchFamily="34" charset="-122"/>
                <a:ea typeface="微软雅黑" panose="020B0503020204020204" pitchFamily="34" charset="-122"/>
              </a:rPr>
              <a:t>关于做好</a:t>
            </a:r>
            <a:r>
              <a:rPr lang="en-US" altLang="zh-CN" kern="0" dirty="0">
                <a:solidFill>
                  <a:prstClr val="black"/>
                </a:solidFill>
                <a:latin typeface="微软雅黑" panose="020B0503020204020204" pitchFamily="34" charset="-122"/>
                <a:ea typeface="微软雅黑" panose="020B0503020204020204" pitchFamily="34" charset="-122"/>
              </a:rPr>
              <a:t>2020</a:t>
            </a:r>
            <a:r>
              <a:rPr lang="zh-CN" altLang="en-US" kern="0" dirty="0">
                <a:solidFill>
                  <a:prstClr val="black"/>
                </a:solidFill>
                <a:latin typeface="微软雅黑" panose="020B0503020204020204" pitchFamily="34" charset="-122"/>
                <a:ea typeface="微软雅黑" panose="020B0503020204020204" pitchFamily="34" charset="-122"/>
              </a:rPr>
              <a:t>年国家骨干冷链物流基地建设工作的通知</a:t>
            </a:r>
            <a:r>
              <a:rPr lang="en-US" altLang="zh-CN" kern="0" dirty="0" smtClean="0">
                <a:solidFill>
                  <a:prstClr val="black"/>
                </a:solidFill>
                <a:latin typeface="微软雅黑" panose="020B0503020204020204" pitchFamily="34" charset="-122"/>
                <a:ea typeface="微软雅黑" panose="020B0503020204020204" pitchFamily="34" charset="-122"/>
              </a:rPr>
              <a:t>》</a:t>
            </a:r>
            <a:r>
              <a:rPr lang="zh-CN" altLang="en-US" kern="0" dirty="0" smtClean="0">
                <a:solidFill>
                  <a:prstClr val="black"/>
                </a:solidFill>
                <a:latin typeface="微软雅黑" panose="020B0503020204020204" pitchFamily="34" charset="-122"/>
                <a:ea typeface="微软雅黑" panose="020B0503020204020204" pitchFamily="34" charset="-122"/>
              </a:rPr>
              <a:t>：为加强</a:t>
            </a:r>
            <a:r>
              <a:rPr lang="zh-CN" altLang="en-US" kern="0" dirty="0">
                <a:solidFill>
                  <a:prstClr val="black"/>
                </a:solidFill>
                <a:latin typeface="微软雅黑" panose="020B0503020204020204" pitchFamily="34" charset="-122"/>
                <a:ea typeface="微软雅黑" panose="020B0503020204020204" pitchFamily="34" charset="-122"/>
              </a:rPr>
              <a:t>冷链基础设施建设</a:t>
            </a:r>
            <a:r>
              <a:rPr lang="zh-CN" altLang="en-US" kern="0" dirty="0" smtClean="0">
                <a:solidFill>
                  <a:prstClr val="black"/>
                </a:solidFill>
                <a:latin typeface="微软雅黑" panose="020B0503020204020204" pitchFamily="34" charset="-122"/>
                <a:ea typeface="微软雅黑" panose="020B0503020204020204" pitchFamily="34" charset="-122"/>
              </a:rPr>
              <a:t>，国家</a:t>
            </a:r>
            <a:r>
              <a:rPr lang="zh-CN" altLang="en-US" kern="0" dirty="0">
                <a:solidFill>
                  <a:prstClr val="black"/>
                </a:solidFill>
                <a:latin typeface="微软雅黑" panose="020B0503020204020204" pitchFamily="34" charset="-122"/>
                <a:ea typeface="微软雅黑" panose="020B0503020204020204" pitchFamily="34" charset="-122"/>
              </a:rPr>
              <a:t>发展和改革委公布了</a:t>
            </a:r>
            <a:r>
              <a:rPr lang="en-US" altLang="zh-CN" kern="0" dirty="0">
                <a:solidFill>
                  <a:prstClr val="black"/>
                </a:solidFill>
                <a:latin typeface="微软雅黑" panose="020B0503020204020204" pitchFamily="34" charset="-122"/>
                <a:ea typeface="微软雅黑" panose="020B0503020204020204" pitchFamily="34" charset="-122"/>
              </a:rPr>
              <a:t>2020</a:t>
            </a:r>
            <a:r>
              <a:rPr lang="zh-CN" altLang="en-US" kern="0" dirty="0">
                <a:solidFill>
                  <a:prstClr val="black"/>
                </a:solidFill>
                <a:latin typeface="微软雅黑" panose="020B0503020204020204" pitchFamily="34" charset="-122"/>
                <a:ea typeface="微软雅黑" panose="020B0503020204020204" pitchFamily="34" charset="-122"/>
              </a:rPr>
              <a:t>年</a:t>
            </a:r>
            <a:r>
              <a:rPr lang="en-US" altLang="zh-CN" b="1" kern="0" dirty="0">
                <a:solidFill>
                  <a:prstClr val="black"/>
                </a:solidFill>
                <a:latin typeface="微软雅黑" panose="020B0503020204020204" pitchFamily="34" charset="-122"/>
                <a:ea typeface="微软雅黑" panose="020B0503020204020204" pitchFamily="34" charset="-122"/>
              </a:rPr>
              <a:t>17</a:t>
            </a:r>
            <a:r>
              <a:rPr lang="zh-CN" altLang="en-US" b="1" kern="0" dirty="0">
                <a:solidFill>
                  <a:prstClr val="black"/>
                </a:solidFill>
                <a:latin typeface="微软雅黑" panose="020B0503020204020204" pitchFamily="34" charset="-122"/>
                <a:ea typeface="微软雅黑" panose="020B0503020204020204" pitchFamily="34" charset="-122"/>
              </a:rPr>
              <a:t>个国家骨干冷链物流基地建设</a:t>
            </a:r>
            <a:r>
              <a:rPr lang="zh-CN" altLang="en-US" b="1" kern="0" dirty="0" smtClean="0">
                <a:solidFill>
                  <a:prstClr val="black"/>
                </a:solidFill>
                <a:latin typeface="微软雅黑" panose="020B0503020204020204" pitchFamily="34" charset="-122"/>
                <a:ea typeface="微软雅黑" panose="020B0503020204020204" pitchFamily="34" charset="-122"/>
              </a:rPr>
              <a:t>名单</a:t>
            </a:r>
            <a:r>
              <a:rPr lang="zh-CN" altLang="en-US" kern="0" dirty="0" smtClean="0">
                <a:solidFill>
                  <a:prstClr val="black"/>
                </a:solidFill>
                <a:latin typeface="微软雅黑" panose="020B0503020204020204" pitchFamily="34" charset="-122"/>
                <a:ea typeface="微软雅黑" panose="020B0503020204020204" pitchFamily="34" charset="-122"/>
              </a:rPr>
              <a:t>。</a:t>
            </a:r>
            <a:endParaRPr lang="en-US" altLang="zh-CN" kern="0" dirty="0" smtClean="0">
              <a:solidFill>
                <a:prstClr val="black"/>
              </a:solidFill>
              <a:latin typeface="微软雅黑" panose="020B0503020204020204" pitchFamily="34" charset="-122"/>
              <a:ea typeface="微软雅黑" panose="020B0503020204020204" pitchFamily="34" charset="-122"/>
            </a:endParaRPr>
          </a:p>
          <a:p>
            <a:pPr algn="just" defTabSz="914354">
              <a:lnSpc>
                <a:spcPct val="120000"/>
              </a:lnSpc>
              <a:spcAft>
                <a:spcPts val="800"/>
              </a:spcAft>
            </a:pPr>
            <a:r>
              <a:rPr lang="zh-CN" altLang="en-US" kern="0" dirty="0" smtClean="0">
                <a:solidFill>
                  <a:prstClr val="black"/>
                </a:solidFill>
                <a:latin typeface="微软雅黑" panose="020B0503020204020204" pitchFamily="34" charset="-122"/>
                <a:ea typeface="微软雅黑" panose="020B0503020204020204" pitchFamily="34" charset="-122"/>
              </a:rPr>
              <a:t>       </a:t>
            </a:r>
            <a:r>
              <a:rPr lang="zh-CN" altLang="en-US" b="1" kern="0" dirty="0" smtClean="0">
                <a:solidFill>
                  <a:prstClr val="black"/>
                </a:solidFill>
                <a:latin typeface="微软雅黑" panose="020B0503020204020204" pitchFamily="34" charset="-122"/>
                <a:ea typeface="微软雅黑" panose="020B0503020204020204" pitchFamily="34" charset="-122"/>
              </a:rPr>
              <a:t>国家发改委</a:t>
            </a:r>
            <a:r>
              <a:rPr lang="zh-CN" altLang="en-US" b="1" kern="0" dirty="0">
                <a:solidFill>
                  <a:prstClr val="black"/>
                </a:solidFill>
                <a:latin typeface="微软雅黑" panose="020B0503020204020204" pitchFamily="34" charset="-122"/>
                <a:ea typeface="微软雅黑" panose="020B0503020204020204" pitchFamily="34" charset="-122"/>
              </a:rPr>
              <a:t>等</a:t>
            </a:r>
            <a:r>
              <a:rPr lang="en-US" altLang="zh-CN" b="1" kern="0" dirty="0">
                <a:solidFill>
                  <a:prstClr val="black"/>
                </a:solidFill>
                <a:latin typeface="微软雅黑" panose="020B0503020204020204" pitchFamily="34" charset="-122"/>
                <a:ea typeface="微软雅黑" panose="020B0503020204020204" pitchFamily="34" charset="-122"/>
              </a:rPr>
              <a:t>12</a:t>
            </a:r>
            <a:r>
              <a:rPr lang="zh-CN" altLang="en-US" b="1" kern="0" dirty="0">
                <a:solidFill>
                  <a:prstClr val="black"/>
                </a:solidFill>
                <a:latin typeface="微软雅黑" panose="020B0503020204020204" pitchFamily="34" charset="-122"/>
                <a:ea typeface="微软雅黑" panose="020B0503020204020204" pitchFamily="34" charset="-122"/>
              </a:rPr>
              <a:t>部门联合</a:t>
            </a:r>
            <a:r>
              <a:rPr lang="zh-CN" altLang="en-US" b="1" kern="0" dirty="0" smtClean="0">
                <a:solidFill>
                  <a:prstClr val="black"/>
                </a:solidFill>
                <a:latin typeface="微软雅黑" panose="020B0503020204020204" pitchFamily="34" charset="-122"/>
                <a:ea typeface="微软雅黑" panose="020B0503020204020204" pitchFamily="34" charset="-122"/>
              </a:rPr>
              <a:t>发布</a:t>
            </a:r>
            <a:r>
              <a:rPr lang="en-US" altLang="zh-CN" kern="0" dirty="0" smtClean="0">
                <a:solidFill>
                  <a:prstClr val="black"/>
                </a:solidFill>
                <a:latin typeface="微软雅黑" panose="020B0503020204020204" pitchFamily="34" charset="-122"/>
                <a:ea typeface="微软雅黑" panose="020B0503020204020204" pitchFamily="34" charset="-122"/>
              </a:rPr>
              <a:t>《</a:t>
            </a:r>
            <a:r>
              <a:rPr lang="zh-CN" altLang="en-US" kern="0" dirty="0">
                <a:solidFill>
                  <a:prstClr val="black"/>
                </a:solidFill>
                <a:latin typeface="微软雅黑" panose="020B0503020204020204" pitchFamily="34" charset="-122"/>
                <a:ea typeface="微软雅黑" panose="020B0503020204020204" pitchFamily="34" charset="-122"/>
              </a:rPr>
              <a:t>关于进一步优化发展环境促进生鲜农产品流通的实施意见</a:t>
            </a:r>
            <a:r>
              <a:rPr lang="en-US" altLang="zh-CN" kern="0" dirty="0" smtClean="0">
                <a:solidFill>
                  <a:prstClr val="black"/>
                </a:solidFill>
                <a:latin typeface="微软雅黑" panose="020B0503020204020204" pitchFamily="34" charset="-122"/>
                <a:ea typeface="微软雅黑" panose="020B0503020204020204" pitchFamily="34" charset="-122"/>
              </a:rPr>
              <a:t>》</a:t>
            </a:r>
            <a:r>
              <a:rPr lang="zh-CN" altLang="en-US" kern="0" dirty="0" smtClean="0">
                <a:solidFill>
                  <a:prstClr val="black"/>
                </a:solidFill>
                <a:latin typeface="微软雅黑" panose="020B0503020204020204" pitchFamily="34" charset="-122"/>
                <a:ea typeface="微软雅黑" panose="020B0503020204020204" pitchFamily="34" charset="-122"/>
              </a:rPr>
              <a:t>：为</a:t>
            </a:r>
            <a:r>
              <a:rPr lang="zh-CN" altLang="en-US" kern="0" dirty="0">
                <a:solidFill>
                  <a:prstClr val="black"/>
                </a:solidFill>
                <a:latin typeface="微软雅黑" panose="020B0503020204020204" pitchFamily="34" charset="-122"/>
                <a:ea typeface="微软雅黑" panose="020B0503020204020204" pitchFamily="34" charset="-122"/>
              </a:rPr>
              <a:t>进一步优化发展环境，解决</a:t>
            </a:r>
            <a:r>
              <a:rPr lang="zh-CN" altLang="en-US" b="1" kern="0" dirty="0">
                <a:solidFill>
                  <a:prstClr val="black"/>
                </a:solidFill>
                <a:latin typeface="微软雅黑" panose="020B0503020204020204" pitchFamily="34" charset="-122"/>
                <a:ea typeface="微软雅黑" panose="020B0503020204020204" pitchFamily="34" charset="-122"/>
              </a:rPr>
              <a:t>生鲜农产品流通领</a:t>
            </a:r>
            <a:r>
              <a:rPr lang="zh-CN" altLang="en-US" kern="0" dirty="0">
                <a:solidFill>
                  <a:prstClr val="black"/>
                </a:solidFill>
                <a:latin typeface="微软雅黑" panose="020B0503020204020204" pitchFamily="34" charset="-122"/>
                <a:ea typeface="微软雅黑" panose="020B0503020204020204" pitchFamily="34" charset="-122"/>
              </a:rPr>
              <a:t>域制约企业尤其是民营企业发展的突出问题，促进生鲜农产品流通业健康发展，在降低企业经营成本、加大金融支持力度等五方面提出了共计</a:t>
            </a:r>
            <a:r>
              <a:rPr lang="en-US" altLang="zh-CN" kern="0" dirty="0">
                <a:solidFill>
                  <a:prstClr val="black"/>
                </a:solidFill>
                <a:latin typeface="微软雅黑" panose="020B0503020204020204" pitchFamily="34" charset="-122"/>
                <a:ea typeface="微软雅黑" panose="020B0503020204020204" pitchFamily="34" charset="-122"/>
              </a:rPr>
              <a:t>12</a:t>
            </a:r>
            <a:r>
              <a:rPr lang="zh-CN" altLang="en-US" kern="0" dirty="0">
                <a:solidFill>
                  <a:prstClr val="black"/>
                </a:solidFill>
                <a:latin typeface="微软雅黑" panose="020B0503020204020204" pitchFamily="34" charset="-122"/>
                <a:ea typeface="微软雅黑" panose="020B0503020204020204" pitchFamily="34" charset="-122"/>
              </a:rPr>
              <a:t>条实施意见实施意见，促进生鲜农产品流通业健康</a:t>
            </a:r>
            <a:r>
              <a:rPr lang="zh-CN" altLang="en-US" kern="0" dirty="0" smtClean="0">
                <a:solidFill>
                  <a:prstClr val="black"/>
                </a:solidFill>
                <a:latin typeface="微软雅黑" panose="020B0503020204020204" pitchFamily="34" charset="-122"/>
                <a:ea typeface="微软雅黑" panose="020B0503020204020204" pitchFamily="34" charset="-122"/>
              </a:rPr>
              <a:t>发展。</a:t>
            </a:r>
          </a:p>
        </p:txBody>
      </p:sp>
      <p:pic>
        <p:nvPicPr>
          <p:cNvPr id="12" name="图片 11"/>
          <p:cNvPicPr>
            <a:picLocks noChangeAspect="1"/>
          </p:cNvPicPr>
          <p:nvPr/>
        </p:nvPicPr>
        <p:blipFill>
          <a:blip r:embed="rId3"/>
          <a:stretch>
            <a:fillRect/>
          </a:stretch>
        </p:blipFill>
        <p:spPr>
          <a:xfrm>
            <a:off x="344687" y="4681911"/>
            <a:ext cx="4185220" cy="1878216"/>
          </a:xfrm>
          <a:prstGeom prst="rect">
            <a:avLst/>
          </a:prstGeom>
        </p:spPr>
      </p:pic>
      <p:pic>
        <p:nvPicPr>
          <p:cNvPr id="13" name="图片 12"/>
          <p:cNvPicPr>
            <a:picLocks noChangeAspect="1"/>
          </p:cNvPicPr>
          <p:nvPr/>
        </p:nvPicPr>
        <p:blipFill>
          <a:blip r:embed="rId4"/>
          <a:stretch>
            <a:fillRect/>
          </a:stretch>
        </p:blipFill>
        <p:spPr>
          <a:xfrm>
            <a:off x="6460481" y="4681911"/>
            <a:ext cx="5107123" cy="1878216"/>
          </a:xfrm>
          <a:prstGeom prst="rect">
            <a:avLst/>
          </a:prstGeom>
        </p:spPr>
      </p:pic>
      <p:pic>
        <p:nvPicPr>
          <p:cNvPr id="40" name="图片 39"/>
          <p:cNvPicPr>
            <a:picLocks noChangeAspect="1"/>
          </p:cNvPicPr>
          <p:nvPr/>
        </p:nvPicPr>
        <p:blipFill>
          <a:blip r:embed="rId5"/>
          <a:stretch>
            <a:fillRect/>
          </a:stretch>
        </p:blipFill>
        <p:spPr>
          <a:xfrm>
            <a:off x="4683673" y="4962393"/>
            <a:ext cx="1623042" cy="1317251"/>
          </a:xfrm>
          <a:prstGeom prst="rect">
            <a:avLst/>
          </a:prstGeom>
        </p:spPr>
      </p:pic>
    </p:spTree>
    <p:extLst>
      <p:ext uri="{BB962C8B-B14F-4D97-AF65-F5344CB8AC3E}">
        <p14:creationId xmlns:p14="http://schemas.microsoft.com/office/powerpoint/2010/main" val="3917149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ADCE33C3-E620-4067-BD6B-D1C110DB3859}"/>
              </a:ext>
            </a:extLst>
          </p:cNvPr>
          <p:cNvCxnSpPr>
            <a:cxnSpLocks/>
          </p:cNvCxnSpPr>
          <p:nvPr/>
        </p:nvCxnSpPr>
        <p:spPr>
          <a:xfrm>
            <a:off x="929090" y="838719"/>
            <a:ext cx="112629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033093" y="271455"/>
            <a:ext cx="4222631" cy="502766"/>
          </a:xfrm>
          <a:prstGeom prst="rect">
            <a:avLst/>
          </a:prstGeom>
        </p:spPr>
        <p:txBody>
          <a:bodyPr wrap="none">
            <a:spAutoFit/>
          </a:bodyPr>
          <a:lstStyle/>
          <a:p>
            <a:r>
              <a:rPr lang="en-US" altLang="zh-CN" sz="2667" b="1" dirty="0" smtClean="0">
                <a:latin typeface="微软雅黑" pitchFamily="34" charset="-122"/>
                <a:ea typeface="微软雅黑" pitchFamily="34" charset="-122"/>
              </a:rPr>
              <a:t>3.1 </a:t>
            </a:r>
            <a:r>
              <a:rPr lang="zh-CN" altLang="en-US" sz="2667" b="1" dirty="0" smtClean="0">
                <a:latin typeface="微软雅黑" pitchFamily="34" charset="-122"/>
                <a:ea typeface="微软雅黑" pitchFamily="34" charset="-122"/>
              </a:rPr>
              <a:t>制冷</a:t>
            </a:r>
            <a:r>
              <a:rPr lang="zh-CN" altLang="en-US" sz="2667" b="1" dirty="0">
                <a:latin typeface="微软雅黑" pitchFamily="34" charset="-122"/>
                <a:ea typeface="微软雅黑" pitchFamily="34" charset="-122"/>
              </a:rPr>
              <a:t>行业</a:t>
            </a:r>
            <a:r>
              <a:rPr lang="zh-CN" altLang="en-US" sz="2667" b="1" dirty="0" smtClean="0">
                <a:latin typeface="微软雅黑" pitchFamily="34" charset="-122"/>
                <a:ea typeface="微软雅黑" pitchFamily="34" charset="-122"/>
              </a:rPr>
              <a:t>政策演进评估</a:t>
            </a:r>
            <a:endParaRPr lang="zh-CN" altLang="en-US" sz="2667" dirty="0"/>
          </a:p>
        </p:txBody>
      </p:sp>
      <p:sp>
        <p:nvSpPr>
          <p:cNvPr id="4" name="矩形 1">
            <a:extLst>
              <a:ext uri="{FF2B5EF4-FFF2-40B4-BE49-F238E27FC236}">
                <a16:creationId xmlns:a16="http://schemas.microsoft.com/office/drawing/2014/main" id="{EE7C08E8-9907-4F55-8A87-8E217708FB8B}"/>
              </a:ext>
            </a:extLst>
          </p:cNvPr>
          <p:cNvSpPr>
            <a:spLocks noChangeArrowheads="1"/>
          </p:cNvSpPr>
          <p:nvPr/>
        </p:nvSpPr>
        <p:spPr bwMode="auto">
          <a:xfrm>
            <a:off x="344688" y="212426"/>
            <a:ext cx="350123"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5" name="矩形 1">
            <a:extLst>
              <a:ext uri="{FF2B5EF4-FFF2-40B4-BE49-F238E27FC236}">
                <a16:creationId xmlns:a16="http://schemas.microsoft.com/office/drawing/2014/main" id="{DFA12BA2-C945-4262-BB07-EA9F00F33EA7}"/>
              </a:ext>
            </a:extLst>
          </p:cNvPr>
          <p:cNvSpPr>
            <a:spLocks noChangeArrowheads="1"/>
          </p:cNvSpPr>
          <p:nvPr/>
        </p:nvSpPr>
        <p:spPr bwMode="auto">
          <a:xfrm>
            <a:off x="753039" y="212426"/>
            <a:ext cx="111559"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7" name="矩形 1">
            <a:extLst>
              <a:ext uri="{FF2B5EF4-FFF2-40B4-BE49-F238E27FC236}">
                <a16:creationId xmlns:a16="http://schemas.microsoft.com/office/drawing/2014/main" id="{C7A1176A-C006-4A97-A5C8-12C35D3E9DCB}"/>
              </a:ext>
            </a:extLst>
          </p:cNvPr>
          <p:cNvSpPr>
            <a:spLocks noChangeArrowheads="1"/>
          </p:cNvSpPr>
          <p:nvPr/>
        </p:nvSpPr>
        <p:spPr bwMode="auto">
          <a:xfrm>
            <a:off x="922823" y="212426"/>
            <a:ext cx="52044"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37" name="文本框 36">
            <a:extLst>
              <a:ext uri="{FF2B5EF4-FFF2-40B4-BE49-F238E27FC236}">
                <a16:creationId xmlns:a16="http://schemas.microsoft.com/office/drawing/2014/main" id="{71724E33-E33C-4B00-A782-5A874762EA7A}"/>
              </a:ext>
            </a:extLst>
          </p:cNvPr>
          <p:cNvSpPr txBox="1"/>
          <p:nvPr/>
        </p:nvSpPr>
        <p:spPr>
          <a:xfrm>
            <a:off x="344689" y="894848"/>
            <a:ext cx="9500648" cy="535531"/>
          </a:xfrm>
          <a:prstGeom prst="rect">
            <a:avLst/>
          </a:prstGeom>
          <a:noFill/>
          <a:ln w="12700">
            <a:noFill/>
          </a:ln>
        </p:spPr>
        <p:txBody>
          <a:bodyPr wrap="square" rtlCol="0">
            <a:spAutoFit/>
          </a:bodyPr>
          <a:lstStyle/>
          <a:p>
            <a:pPr algn="just">
              <a:lnSpc>
                <a:spcPct val="120000"/>
              </a:lnSpc>
              <a:spcAft>
                <a:spcPts val="800"/>
              </a:spcAft>
              <a:buClr>
                <a:srgbClr val="0070C0"/>
              </a:buClr>
            </a:pPr>
            <a:r>
              <a:rPr lang="en-US" altLang="zh-CN" sz="2400" b="1" dirty="0" smtClean="0">
                <a:latin typeface="微软雅黑" panose="020B0503020204020204" pitchFamily="34" charset="-122"/>
                <a:ea typeface="微软雅黑" panose="020B0503020204020204" pitchFamily="34" charset="-122"/>
              </a:rPr>
              <a:t>2020</a:t>
            </a:r>
            <a:r>
              <a:rPr lang="zh-CN" altLang="en-US" sz="2400" b="1" dirty="0">
                <a:latin typeface="微软雅黑" panose="020B0503020204020204" pitchFamily="34" charset="-122"/>
                <a:ea typeface="微软雅黑" panose="020B0503020204020204" pitchFamily="34" charset="-122"/>
              </a:rPr>
              <a:t>年以来</a:t>
            </a:r>
            <a:r>
              <a:rPr lang="zh-CN" altLang="en-US" sz="2400" b="1" dirty="0" smtClean="0">
                <a:latin typeface="微软雅黑" panose="020B0503020204020204" pitchFamily="34" charset="-122"/>
                <a:ea typeface="微软雅黑" panose="020B0503020204020204" pitchFamily="34" charset="-122"/>
              </a:rPr>
              <a:t>，我国中央及地方政府</a:t>
            </a:r>
            <a:r>
              <a:rPr lang="zh-CN" altLang="en-US" sz="2400" b="1" dirty="0">
                <a:latin typeface="微软雅黑" panose="020B0503020204020204" pitchFamily="34" charset="-122"/>
                <a:ea typeface="微软雅黑" panose="020B0503020204020204" pitchFamily="34" charset="-122"/>
              </a:rPr>
              <a:t>发布</a:t>
            </a:r>
            <a:r>
              <a:rPr lang="zh-CN" altLang="en-US" sz="2400" b="1" dirty="0" smtClean="0">
                <a:latin typeface="微软雅黑" panose="020B0503020204020204" pitchFamily="34" charset="-122"/>
                <a:ea typeface="微软雅黑" panose="020B0503020204020204" pitchFamily="34" charset="-122"/>
              </a:rPr>
              <a:t>了多项与</a:t>
            </a:r>
            <a:r>
              <a:rPr lang="zh-CN" altLang="en-US" sz="2400" b="1" dirty="0">
                <a:latin typeface="微软雅黑" panose="020B0503020204020204" pitchFamily="34" charset="-122"/>
                <a:ea typeface="微软雅黑" panose="020B0503020204020204" pitchFamily="34" charset="-122"/>
              </a:rPr>
              <a:t>制冷行业相关的政策</a:t>
            </a:r>
            <a:endParaRPr lang="en-US" altLang="zh-CN" sz="2400" b="1" dirty="0">
              <a:latin typeface="微软雅黑" panose="020B0503020204020204" pitchFamily="34" charset="-122"/>
              <a:ea typeface="微软雅黑" panose="020B0503020204020204" pitchFamily="34" charset="-122"/>
            </a:endParaRPr>
          </a:p>
        </p:txBody>
      </p:sp>
      <p:sp>
        <p:nvSpPr>
          <p:cNvPr id="38" name="文本框 37">
            <a:extLst>
              <a:ext uri="{FF2B5EF4-FFF2-40B4-BE49-F238E27FC236}">
                <a16:creationId xmlns:a16="http://schemas.microsoft.com/office/drawing/2014/main" id="{53F2B329-9221-41DD-80E0-849C22D55054}"/>
              </a:ext>
            </a:extLst>
          </p:cNvPr>
          <p:cNvSpPr txBox="1"/>
          <p:nvPr/>
        </p:nvSpPr>
        <p:spPr>
          <a:xfrm>
            <a:off x="344688" y="1392805"/>
            <a:ext cx="11222916" cy="2726900"/>
          </a:xfrm>
          <a:prstGeom prst="rect">
            <a:avLst/>
          </a:prstGeom>
          <a:noFill/>
        </p:spPr>
        <p:txBody>
          <a:bodyPr wrap="square" rtlCol="0">
            <a:spAutoFit/>
          </a:bodyPr>
          <a:lstStyle/>
          <a:p>
            <a:pPr algn="just" defTabSz="914354">
              <a:lnSpc>
                <a:spcPct val="120000"/>
              </a:lnSpc>
              <a:spcAft>
                <a:spcPts val="800"/>
              </a:spcAft>
            </a:pPr>
            <a:r>
              <a:rPr lang="en-US" altLang="zh-CN" kern="0" dirty="0" smtClean="0">
                <a:solidFill>
                  <a:prstClr val="black"/>
                </a:solidFill>
                <a:latin typeface="微软雅黑" panose="020B0503020204020204" pitchFamily="34" charset="-122"/>
                <a:ea typeface="微软雅黑" panose="020B0503020204020204" pitchFamily="34" charset="-122"/>
              </a:rPr>
              <a:t>       </a:t>
            </a:r>
            <a:r>
              <a:rPr lang="en-US" altLang="zh-CN" b="1" kern="0" dirty="0" smtClean="0">
                <a:solidFill>
                  <a:prstClr val="black"/>
                </a:solidFill>
                <a:latin typeface="微软雅黑" panose="020B0503020204020204" pitchFamily="34" charset="-122"/>
                <a:ea typeface="微软雅黑" panose="020B0503020204020204" pitchFamily="34" charset="-122"/>
              </a:rPr>
              <a:t>2021-2022</a:t>
            </a:r>
            <a:r>
              <a:rPr lang="zh-CN" altLang="en-US" b="1" kern="0" dirty="0">
                <a:solidFill>
                  <a:prstClr val="black"/>
                </a:solidFill>
                <a:latin typeface="微软雅黑" panose="020B0503020204020204" pitchFamily="34" charset="-122"/>
                <a:ea typeface="微软雅黑" panose="020B0503020204020204" pitchFamily="34" charset="-122"/>
              </a:rPr>
              <a:t>年</a:t>
            </a:r>
            <a:r>
              <a:rPr lang="zh-CN" altLang="en-US" kern="0" dirty="0">
                <a:solidFill>
                  <a:prstClr val="black"/>
                </a:solidFill>
                <a:latin typeface="微软雅黑" panose="020B0503020204020204" pitchFamily="34" charset="-122"/>
                <a:ea typeface="微软雅黑" panose="020B0503020204020204" pitchFamily="34" charset="-122"/>
              </a:rPr>
              <a:t>主要集中于</a:t>
            </a:r>
            <a:r>
              <a:rPr lang="en-US" altLang="zh-CN" kern="0" dirty="0">
                <a:solidFill>
                  <a:prstClr val="black"/>
                </a:solidFill>
                <a:latin typeface="微软雅黑" panose="020B0503020204020204" pitchFamily="34" charset="-122"/>
                <a:ea typeface="微软雅黑" panose="020B0503020204020204" pitchFamily="34" charset="-122"/>
              </a:rPr>
              <a:t>《“</a:t>
            </a:r>
            <a:r>
              <a:rPr lang="zh-CN" altLang="en-US" kern="0" dirty="0">
                <a:solidFill>
                  <a:prstClr val="black"/>
                </a:solidFill>
                <a:latin typeface="微软雅黑" panose="020B0503020204020204" pitchFamily="34" charset="-122"/>
                <a:ea typeface="微软雅黑" panose="020B0503020204020204" pitchFamily="34" charset="-122"/>
              </a:rPr>
              <a:t>十四五”冷链物流发展规划</a:t>
            </a:r>
            <a:r>
              <a:rPr lang="en-US" altLang="zh-CN" kern="0" dirty="0">
                <a:solidFill>
                  <a:prstClr val="black"/>
                </a:solidFill>
                <a:latin typeface="微软雅黑" panose="020B0503020204020204" pitchFamily="34" charset="-122"/>
                <a:ea typeface="微软雅黑" panose="020B0503020204020204" pitchFamily="34" charset="-122"/>
              </a:rPr>
              <a:t>》</a:t>
            </a:r>
            <a:r>
              <a:rPr lang="zh-CN" altLang="en-US" kern="0" dirty="0">
                <a:solidFill>
                  <a:prstClr val="black"/>
                </a:solidFill>
                <a:latin typeface="微软雅黑" panose="020B0503020204020204" pitchFamily="34" charset="-122"/>
                <a:ea typeface="微软雅黑" panose="020B0503020204020204" pitchFamily="34" charset="-122"/>
              </a:rPr>
              <a:t>及相关配套</a:t>
            </a:r>
            <a:r>
              <a:rPr lang="zh-CN" altLang="en-US" kern="0" dirty="0" smtClean="0">
                <a:solidFill>
                  <a:prstClr val="black"/>
                </a:solidFill>
                <a:latin typeface="微软雅黑" panose="020B0503020204020204" pitchFamily="34" charset="-122"/>
                <a:ea typeface="微软雅黑" panose="020B0503020204020204" pitchFamily="34" charset="-122"/>
              </a:rPr>
              <a:t>政策</a:t>
            </a:r>
            <a:endParaRPr lang="en-US" altLang="zh-CN" kern="0" dirty="0" smtClean="0">
              <a:solidFill>
                <a:prstClr val="black"/>
              </a:solidFill>
              <a:latin typeface="微软雅黑" panose="020B0503020204020204" pitchFamily="34" charset="-122"/>
              <a:ea typeface="微软雅黑" panose="020B0503020204020204" pitchFamily="34" charset="-122"/>
            </a:endParaRPr>
          </a:p>
          <a:p>
            <a:pPr algn="just" defTabSz="914354">
              <a:lnSpc>
                <a:spcPct val="120000"/>
              </a:lnSpc>
              <a:spcAft>
                <a:spcPts val="800"/>
              </a:spcAft>
            </a:pPr>
            <a:r>
              <a:rPr lang="zh-CN" altLang="en-US" kern="0" dirty="0" smtClean="0">
                <a:solidFill>
                  <a:prstClr val="black"/>
                </a:solidFill>
                <a:latin typeface="微软雅黑" panose="020B0503020204020204" pitchFamily="34" charset="-122"/>
                <a:ea typeface="微软雅黑" panose="020B0503020204020204" pitchFamily="34" charset="-122"/>
              </a:rPr>
              <a:t>       </a:t>
            </a:r>
            <a:r>
              <a:rPr lang="zh-CN" altLang="en-US" b="1" kern="0" dirty="0" smtClean="0">
                <a:solidFill>
                  <a:prstClr val="black"/>
                </a:solidFill>
                <a:latin typeface="微软雅黑" panose="020B0503020204020204" pitchFamily="34" charset="-122"/>
                <a:ea typeface="微软雅黑" panose="020B0503020204020204" pitchFamily="34" charset="-122"/>
              </a:rPr>
              <a:t>国家</a:t>
            </a:r>
            <a:r>
              <a:rPr lang="zh-CN" altLang="en-US" b="1" kern="0" dirty="0">
                <a:solidFill>
                  <a:prstClr val="black"/>
                </a:solidFill>
                <a:latin typeface="微软雅黑" panose="020B0503020204020204" pitchFamily="34" charset="-122"/>
                <a:ea typeface="微软雅黑" panose="020B0503020204020204" pitchFamily="34" charset="-122"/>
              </a:rPr>
              <a:t>发改</a:t>
            </a:r>
            <a:r>
              <a:rPr lang="zh-CN" altLang="en-US" b="1" kern="0" dirty="0" smtClean="0">
                <a:solidFill>
                  <a:prstClr val="black"/>
                </a:solidFill>
                <a:latin typeface="微软雅黑" panose="020B0503020204020204" pitchFamily="34" charset="-122"/>
                <a:ea typeface="微软雅黑" panose="020B0503020204020204" pitchFamily="34" charset="-122"/>
              </a:rPr>
              <a:t>委</a:t>
            </a:r>
            <a:r>
              <a:rPr lang="en-US" altLang="zh-CN" kern="0" dirty="0" smtClean="0">
                <a:solidFill>
                  <a:prstClr val="black"/>
                </a:solidFill>
                <a:latin typeface="微软雅黑" panose="020B0503020204020204" pitchFamily="34" charset="-122"/>
                <a:ea typeface="微软雅黑" panose="020B0503020204020204" pitchFamily="34" charset="-122"/>
              </a:rPr>
              <a:t>《“</a:t>
            </a:r>
            <a:r>
              <a:rPr lang="zh-CN" altLang="en-US" kern="0" dirty="0">
                <a:solidFill>
                  <a:prstClr val="black"/>
                </a:solidFill>
                <a:latin typeface="微软雅黑" panose="020B0503020204020204" pitchFamily="34" charset="-122"/>
                <a:ea typeface="微软雅黑" panose="020B0503020204020204" pitchFamily="34" charset="-122"/>
              </a:rPr>
              <a:t>十四五”冷链物流发展规划</a:t>
            </a:r>
            <a:r>
              <a:rPr lang="en-US" altLang="zh-CN" kern="0" dirty="0">
                <a:solidFill>
                  <a:prstClr val="black"/>
                </a:solidFill>
                <a:latin typeface="微软雅黑" panose="020B0503020204020204" pitchFamily="34" charset="-122"/>
                <a:ea typeface="微软雅黑" panose="020B0503020204020204" pitchFamily="34" charset="-122"/>
              </a:rPr>
              <a:t>》</a:t>
            </a:r>
            <a:r>
              <a:rPr lang="zh-CN" altLang="en-US" kern="0" dirty="0">
                <a:solidFill>
                  <a:prstClr val="black"/>
                </a:solidFill>
                <a:latin typeface="微软雅黑" panose="020B0503020204020204" pitchFamily="34" charset="-122"/>
                <a:ea typeface="微软雅黑" panose="020B0503020204020204" pitchFamily="34" charset="-122"/>
              </a:rPr>
              <a:t>提出形成衔接产地销地、覆盖城市乡村、联通国内国际的国家骨干冷链物流网络，打造“</a:t>
            </a:r>
            <a:r>
              <a:rPr lang="zh-CN" altLang="en-US" b="1" kern="0" dirty="0">
                <a:solidFill>
                  <a:prstClr val="black"/>
                </a:solidFill>
                <a:latin typeface="微软雅黑" panose="020B0503020204020204" pitchFamily="34" charset="-122"/>
                <a:ea typeface="微软雅黑" panose="020B0503020204020204" pitchFamily="34" charset="-122"/>
              </a:rPr>
              <a:t>四横四纵</a:t>
            </a:r>
            <a:r>
              <a:rPr lang="zh-CN" altLang="en-US" kern="0" dirty="0">
                <a:solidFill>
                  <a:prstClr val="black"/>
                </a:solidFill>
                <a:latin typeface="微软雅黑" panose="020B0503020204020204" pitchFamily="34" charset="-122"/>
                <a:ea typeface="微软雅黑" panose="020B0503020204020204" pitchFamily="34" charset="-122"/>
              </a:rPr>
              <a:t>”冷链物流骨干通道网络，建立“</a:t>
            </a:r>
            <a:r>
              <a:rPr lang="en-US" altLang="zh-CN" b="1" kern="0" dirty="0">
                <a:solidFill>
                  <a:prstClr val="black"/>
                </a:solidFill>
                <a:latin typeface="微软雅黑" panose="020B0503020204020204" pitchFamily="34" charset="-122"/>
                <a:ea typeface="微软雅黑" panose="020B0503020204020204" pitchFamily="34" charset="-122"/>
              </a:rPr>
              <a:t>321</a:t>
            </a:r>
            <a:r>
              <a:rPr lang="en-US" altLang="zh-CN" kern="0" dirty="0">
                <a:solidFill>
                  <a:prstClr val="black"/>
                </a:solidFill>
                <a:latin typeface="微软雅黑" panose="020B0503020204020204" pitchFamily="34" charset="-122"/>
                <a:ea typeface="微软雅黑" panose="020B0503020204020204" pitchFamily="34" charset="-122"/>
              </a:rPr>
              <a:t>”</a:t>
            </a:r>
            <a:r>
              <a:rPr lang="zh-CN" altLang="en-US" kern="0" dirty="0">
                <a:solidFill>
                  <a:prstClr val="black"/>
                </a:solidFill>
                <a:latin typeface="微软雅黑" panose="020B0503020204020204" pitchFamily="34" charset="-122"/>
                <a:ea typeface="微软雅黑" panose="020B0503020204020204" pitchFamily="34" charset="-122"/>
              </a:rPr>
              <a:t>冷链物流运行体系。</a:t>
            </a:r>
            <a:endParaRPr lang="en-US" altLang="zh-CN" kern="0" dirty="0">
              <a:solidFill>
                <a:prstClr val="black"/>
              </a:solidFill>
              <a:latin typeface="微软雅黑" panose="020B0503020204020204" pitchFamily="34" charset="-122"/>
              <a:ea typeface="微软雅黑" panose="020B0503020204020204" pitchFamily="34" charset="-122"/>
            </a:endParaRPr>
          </a:p>
          <a:p>
            <a:pPr algn="just" defTabSz="914354">
              <a:lnSpc>
                <a:spcPct val="120000"/>
              </a:lnSpc>
              <a:spcAft>
                <a:spcPts val="800"/>
              </a:spcAft>
            </a:pPr>
            <a:r>
              <a:rPr lang="en-US" altLang="zh-CN" kern="0" dirty="0">
                <a:solidFill>
                  <a:prstClr val="black"/>
                </a:solidFill>
                <a:latin typeface="微软雅黑" panose="020B0503020204020204" pitchFamily="34" charset="-122"/>
                <a:ea typeface="微软雅黑" panose="020B0503020204020204" pitchFamily="34" charset="-122"/>
              </a:rPr>
              <a:t>       </a:t>
            </a:r>
            <a:r>
              <a:rPr lang="zh-CN" altLang="en-US" b="1" kern="0" dirty="0">
                <a:solidFill>
                  <a:prstClr val="black"/>
                </a:solidFill>
                <a:latin typeface="微软雅黑" panose="020B0503020204020204" pitchFamily="34" charset="-122"/>
                <a:ea typeface="微软雅黑" panose="020B0503020204020204" pitchFamily="34" charset="-122"/>
              </a:rPr>
              <a:t>国家发改</a:t>
            </a:r>
            <a:r>
              <a:rPr lang="zh-CN" altLang="en-US" b="1" kern="0" dirty="0" smtClean="0">
                <a:solidFill>
                  <a:prstClr val="black"/>
                </a:solidFill>
                <a:latin typeface="微软雅黑" panose="020B0503020204020204" pitchFamily="34" charset="-122"/>
                <a:ea typeface="微软雅黑" panose="020B0503020204020204" pitchFamily="34" charset="-122"/>
              </a:rPr>
              <a:t>委</a:t>
            </a:r>
            <a:r>
              <a:rPr lang="en-US" altLang="zh-CN" kern="0" dirty="0" smtClean="0">
                <a:solidFill>
                  <a:prstClr val="black"/>
                </a:solidFill>
                <a:latin typeface="微软雅黑" panose="020B0503020204020204" pitchFamily="34" charset="-122"/>
                <a:ea typeface="微软雅黑" panose="020B0503020204020204" pitchFamily="34" charset="-122"/>
              </a:rPr>
              <a:t>《</a:t>
            </a:r>
            <a:r>
              <a:rPr lang="zh-CN" altLang="en-US" kern="0" dirty="0">
                <a:solidFill>
                  <a:prstClr val="black"/>
                </a:solidFill>
                <a:latin typeface="微软雅黑" panose="020B0503020204020204" pitchFamily="34" charset="-122"/>
                <a:ea typeface="微软雅黑" panose="020B0503020204020204" pitchFamily="34" charset="-122"/>
              </a:rPr>
              <a:t>关于“十四五”现代流通体系建设规划的批复</a:t>
            </a:r>
            <a:r>
              <a:rPr lang="en-US" altLang="zh-CN" kern="0" dirty="0">
                <a:solidFill>
                  <a:prstClr val="black"/>
                </a:solidFill>
                <a:latin typeface="微软雅黑" panose="020B0503020204020204" pitchFamily="34" charset="-122"/>
                <a:ea typeface="微软雅黑" panose="020B0503020204020204" pitchFamily="34" charset="-122"/>
              </a:rPr>
              <a:t>》</a:t>
            </a:r>
            <a:r>
              <a:rPr lang="zh-CN" altLang="en-US" kern="0" dirty="0">
                <a:solidFill>
                  <a:prstClr val="black"/>
                </a:solidFill>
                <a:latin typeface="微软雅黑" panose="020B0503020204020204" pitchFamily="34" charset="-122"/>
                <a:ea typeface="微软雅黑" panose="020B0503020204020204" pitchFamily="34" charset="-122"/>
              </a:rPr>
              <a:t>：加强销地</a:t>
            </a:r>
            <a:r>
              <a:rPr lang="zh-CN" altLang="en-US" b="1" kern="0" dirty="0">
                <a:solidFill>
                  <a:prstClr val="black"/>
                </a:solidFill>
                <a:latin typeface="微软雅黑" panose="020B0503020204020204" pitchFamily="34" charset="-122"/>
                <a:ea typeface="微软雅黑" panose="020B0503020204020204" pitchFamily="34" charset="-122"/>
              </a:rPr>
              <a:t>高标准冷库和冷链</a:t>
            </a:r>
            <a:r>
              <a:rPr lang="zh-CN" altLang="en-US" kern="0" dirty="0">
                <a:solidFill>
                  <a:prstClr val="black"/>
                </a:solidFill>
                <a:latin typeface="微软雅黑" panose="020B0503020204020204" pitchFamily="34" charset="-122"/>
                <a:ea typeface="微软雅黑" panose="020B0503020204020204" pitchFamily="34" charset="-122"/>
              </a:rPr>
              <a:t>分拨配送设施建设，推广新能源配送冷藏车，提高“</a:t>
            </a:r>
            <a:r>
              <a:rPr lang="zh-CN" altLang="en-US" b="1" kern="0" dirty="0">
                <a:solidFill>
                  <a:prstClr val="black"/>
                </a:solidFill>
                <a:latin typeface="微软雅黑" panose="020B0503020204020204" pitchFamily="34" charset="-122"/>
                <a:ea typeface="微软雅黑" panose="020B0503020204020204" pitchFamily="34" charset="-122"/>
              </a:rPr>
              <a:t>最后一公里</a:t>
            </a:r>
            <a:r>
              <a:rPr lang="zh-CN" altLang="en-US" kern="0" dirty="0">
                <a:solidFill>
                  <a:prstClr val="black"/>
                </a:solidFill>
                <a:latin typeface="微软雅黑" panose="020B0503020204020204" pitchFamily="34" charset="-122"/>
                <a:ea typeface="微软雅黑" panose="020B0503020204020204" pitchFamily="34" charset="-122"/>
              </a:rPr>
              <a:t>”冷链物流服务效率</a:t>
            </a:r>
            <a:r>
              <a:rPr lang="zh-CN" altLang="en-US" kern="0" dirty="0" smtClean="0">
                <a:solidFill>
                  <a:prstClr val="black"/>
                </a:solidFill>
                <a:latin typeface="微软雅黑" panose="020B0503020204020204" pitchFamily="34" charset="-122"/>
                <a:ea typeface="微软雅黑" panose="020B0503020204020204" pitchFamily="34" charset="-122"/>
              </a:rPr>
              <a:t>。</a:t>
            </a:r>
            <a:endParaRPr lang="en-US" altLang="zh-CN" kern="0" dirty="0" smtClean="0">
              <a:solidFill>
                <a:prstClr val="black"/>
              </a:solidFill>
              <a:latin typeface="微软雅黑" panose="020B0503020204020204" pitchFamily="34" charset="-122"/>
              <a:ea typeface="微软雅黑" panose="020B0503020204020204" pitchFamily="34" charset="-122"/>
            </a:endParaRPr>
          </a:p>
          <a:p>
            <a:pPr algn="just" defTabSz="914354">
              <a:lnSpc>
                <a:spcPct val="120000"/>
              </a:lnSpc>
              <a:spcAft>
                <a:spcPts val="800"/>
              </a:spcAft>
            </a:pPr>
            <a:r>
              <a:rPr lang="en-US" altLang="zh-CN" kern="0" dirty="0">
                <a:solidFill>
                  <a:prstClr val="black"/>
                </a:solidFill>
                <a:latin typeface="微软雅黑" panose="020B0503020204020204" pitchFamily="34" charset="-122"/>
                <a:ea typeface="微软雅黑" panose="020B0503020204020204" pitchFamily="34" charset="-122"/>
              </a:rPr>
              <a:t> </a:t>
            </a:r>
            <a:r>
              <a:rPr lang="en-US" altLang="zh-CN" kern="0" dirty="0" smtClean="0">
                <a:solidFill>
                  <a:prstClr val="black"/>
                </a:solidFill>
                <a:latin typeface="微软雅黑" panose="020B0503020204020204" pitchFamily="34" charset="-122"/>
                <a:ea typeface="微软雅黑" panose="020B0503020204020204" pitchFamily="34" charset="-122"/>
              </a:rPr>
              <a:t>      </a:t>
            </a:r>
            <a:r>
              <a:rPr lang="zh-CN" altLang="en-US" b="1" kern="0" dirty="0" smtClean="0">
                <a:solidFill>
                  <a:prstClr val="black"/>
                </a:solidFill>
                <a:latin typeface="微软雅黑" panose="020B0503020204020204" pitchFamily="34" charset="-122"/>
                <a:ea typeface="微软雅黑" panose="020B0503020204020204" pitchFamily="34" charset="-122"/>
              </a:rPr>
              <a:t>中共中央、国务院联合印发</a:t>
            </a:r>
            <a:r>
              <a:rPr lang="en-US" altLang="zh-CN" kern="0" dirty="0" smtClean="0">
                <a:solidFill>
                  <a:prstClr val="black"/>
                </a:solidFill>
                <a:latin typeface="微软雅黑" panose="020B0503020204020204" pitchFamily="34" charset="-122"/>
                <a:ea typeface="微软雅黑" panose="020B0503020204020204" pitchFamily="34" charset="-122"/>
              </a:rPr>
              <a:t>《</a:t>
            </a:r>
            <a:r>
              <a:rPr lang="zh-CN" altLang="en-US" kern="0" dirty="0">
                <a:solidFill>
                  <a:prstClr val="black"/>
                </a:solidFill>
                <a:latin typeface="微软雅黑" panose="020B0503020204020204" pitchFamily="34" charset="-122"/>
                <a:ea typeface="微软雅黑" panose="020B0503020204020204" pitchFamily="34" charset="-122"/>
              </a:rPr>
              <a:t>扩大内需战略规划纲要（</a:t>
            </a:r>
            <a:r>
              <a:rPr lang="en-US" altLang="zh-CN" kern="0" dirty="0">
                <a:solidFill>
                  <a:prstClr val="black"/>
                </a:solidFill>
                <a:latin typeface="微软雅黑" panose="020B0503020204020204" pitchFamily="34" charset="-122"/>
                <a:ea typeface="微软雅黑" panose="020B0503020204020204" pitchFamily="34" charset="-122"/>
              </a:rPr>
              <a:t>2022-2035</a:t>
            </a:r>
            <a:r>
              <a:rPr lang="zh-CN" altLang="en-US" kern="0" dirty="0">
                <a:solidFill>
                  <a:prstClr val="black"/>
                </a:solidFill>
                <a:latin typeface="微软雅黑" panose="020B0503020204020204" pitchFamily="34" charset="-122"/>
                <a:ea typeface="微软雅黑" panose="020B0503020204020204" pitchFamily="34" charset="-122"/>
              </a:rPr>
              <a:t>年）</a:t>
            </a:r>
            <a:r>
              <a:rPr lang="en-US" altLang="zh-CN" kern="0" dirty="0">
                <a:solidFill>
                  <a:prstClr val="black"/>
                </a:solidFill>
                <a:latin typeface="微软雅黑" panose="020B0503020204020204" pitchFamily="34" charset="-122"/>
                <a:ea typeface="微软雅黑" panose="020B0503020204020204" pitchFamily="34" charset="-122"/>
              </a:rPr>
              <a:t>》</a:t>
            </a:r>
            <a:r>
              <a:rPr lang="zh-CN" altLang="en-US" kern="0" dirty="0" smtClean="0">
                <a:solidFill>
                  <a:prstClr val="black"/>
                </a:solidFill>
                <a:latin typeface="微软雅黑" panose="020B0503020204020204" pitchFamily="34" charset="-122"/>
                <a:ea typeface="微软雅黑" panose="020B0503020204020204" pitchFamily="34" charset="-122"/>
              </a:rPr>
              <a:t>：提出</a:t>
            </a:r>
            <a:r>
              <a:rPr lang="zh-CN" altLang="en-US" kern="0" dirty="0">
                <a:solidFill>
                  <a:prstClr val="black"/>
                </a:solidFill>
                <a:latin typeface="微软雅黑" panose="020B0503020204020204" pitchFamily="34" charset="-122"/>
                <a:ea typeface="微软雅黑" panose="020B0503020204020204" pitchFamily="34" charset="-122"/>
              </a:rPr>
              <a:t>加快建设</a:t>
            </a:r>
            <a:r>
              <a:rPr lang="zh-CN" altLang="en-US" b="1" kern="0" dirty="0">
                <a:solidFill>
                  <a:prstClr val="black"/>
                </a:solidFill>
                <a:latin typeface="微软雅黑" panose="020B0503020204020204" pitchFamily="34" charset="-122"/>
                <a:ea typeface="微软雅黑" panose="020B0503020204020204" pitchFamily="34" charset="-122"/>
              </a:rPr>
              <a:t>农产品产地仓储保鲜冷链物流设施</a:t>
            </a:r>
            <a:r>
              <a:rPr lang="zh-CN" altLang="en-US" kern="0" dirty="0">
                <a:solidFill>
                  <a:prstClr val="black"/>
                </a:solidFill>
                <a:latin typeface="微软雅黑" panose="020B0503020204020204" pitchFamily="34" charset="-122"/>
                <a:ea typeface="微软雅黑" panose="020B0503020204020204" pitchFamily="34" charset="-122"/>
              </a:rPr>
              <a:t>，提高城乡冷链设施网络覆盖水平，推动</a:t>
            </a:r>
            <a:r>
              <a:rPr lang="zh-CN" altLang="en-US" b="1" kern="0" dirty="0">
                <a:solidFill>
                  <a:prstClr val="black"/>
                </a:solidFill>
                <a:latin typeface="微软雅黑" panose="020B0503020204020204" pitchFamily="34" charset="-122"/>
                <a:ea typeface="微软雅黑" panose="020B0503020204020204" pitchFamily="34" charset="-122"/>
              </a:rPr>
              <a:t>食品产销供的冷链全</a:t>
            </a:r>
            <a:r>
              <a:rPr lang="zh-CN" altLang="en-US" b="1" kern="0" dirty="0" smtClean="0">
                <a:solidFill>
                  <a:prstClr val="black"/>
                </a:solidFill>
                <a:latin typeface="微软雅黑" panose="020B0503020204020204" pitchFamily="34" charset="-122"/>
                <a:ea typeface="微软雅黑" panose="020B0503020204020204" pitchFamily="34" charset="-122"/>
              </a:rPr>
              <a:t>覆盖</a:t>
            </a:r>
            <a:endParaRPr lang="zh-CN" altLang="en-US" b="1" kern="0" dirty="0">
              <a:solidFill>
                <a:prstClr val="black"/>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a:stretch>
            <a:fillRect/>
          </a:stretch>
        </p:blipFill>
        <p:spPr>
          <a:xfrm>
            <a:off x="8570208" y="4403791"/>
            <a:ext cx="3562350" cy="2000250"/>
          </a:xfrm>
          <a:prstGeom prst="rect">
            <a:avLst/>
          </a:prstGeom>
        </p:spPr>
      </p:pic>
      <p:pic>
        <p:nvPicPr>
          <p:cNvPr id="8" name="图片 7"/>
          <p:cNvPicPr>
            <a:picLocks noChangeAspect="1"/>
          </p:cNvPicPr>
          <p:nvPr/>
        </p:nvPicPr>
        <p:blipFill>
          <a:blip r:embed="rId4"/>
          <a:stretch>
            <a:fillRect/>
          </a:stretch>
        </p:blipFill>
        <p:spPr>
          <a:xfrm>
            <a:off x="344687" y="4403791"/>
            <a:ext cx="4228158" cy="1964094"/>
          </a:xfrm>
          <a:prstGeom prst="rect">
            <a:avLst/>
          </a:prstGeom>
        </p:spPr>
      </p:pic>
      <p:pic>
        <p:nvPicPr>
          <p:cNvPr id="10" name="图片 9"/>
          <p:cNvPicPr>
            <a:picLocks noChangeAspect="1"/>
          </p:cNvPicPr>
          <p:nvPr/>
        </p:nvPicPr>
        <p:blipFill>
          <a:blip r:embed="rId5"/>
          <a:stretch>
            <a:fillRect/>
          </a:stretch>
        </p:blipFill>
        <p:spPr>
          <a:xfrm>
            <a:off x="4572846" y="4403791"/>
            <a:ext cx="3997362" cy="1624147"/>
          </a:xfrm>
          <a:prstGeom prst="rect">
            <a:avLst/>
          </a:prstGeom>
        </p:spPr>
      </p:pic>
    </p:spTree>
    <p:extLst>
      <p:ext uri="{BB962C8B-B14F-4D97-AF65-F5344CB8AC3E}">
        <p14:creationId xmlns:p14="http://schemas.microsoft.com/office/powerpoint/2010/main" val="1473247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ADCE33C3-E620-4067-BD6B-D1C110DB3859}"/>
              </a:ext>
            </a:extLst>
          </p:cNvPr>
          <p:cNvCxnSpPr>
            <a:cxnSpLocks/>
          </p:cNvCxnSpPr>
          <p:nvPr/>
        </p:nvCxnSpPr>
        <p:spPr>
          <a:xfrm>
            <a:off x="929090" y="838719"/>
            <a:ext cx="112629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033093" y="271455"/>
            <a:ext cx="4222631" cy="502766"/>
          </a:xfrm>
          <a:prstGeom prst="rect">
            <a:avLst/>
          </a:prstGeom>
        </p:spPr>
        <p:txBody>
          <a:bodyPr wrap="none">
            <a:spAutoFit/>
          </a:bodyPr>
          <a:lstStyle/>
          <a:p>
            <a:r>
              <a:rPr lang="en-US" altLang="zh-CN" sz="2667" b="1" dirty="0" smtClean="0">
                <a:latin typeface="微软雅黑" pitchFamily="34" charset="-122"/>
                <a:ea typeface="微软雅黑" pitchFamily="34" charset="-122"/>
              </a:rPr>
              <a:t>3.1 </a:t>
            </a:r>
            <a:r>
              <a:rPr lang="zh-CN" altLang="en-US" sz="2667" b="1" dirty="0" smtClean="0">
                <a:latin typeface="微软雅黑" pitchFamily="34" charset="-122"/>
                <a:ea typeface="微软雅黑" pitchFamily="34" charset="-122"/>
              </a:rPr>
              <a:t>制冷</a:t>
            </a:r>
            <a:r>
              <a:rPr lang="zh-CN" altLang="en-US" sz="2667" b="1" dirty="0">
                <a:latin typeface="微软雅黑" pitchFamily="34" charset="-122"/>
                <a:ea typeface="微软雅黑" pitchFamily="34" charset="-122"/>
              </a:rPr>
              <a:t>行业</a:t>
            </a:r>
            <a:r>
              <a:rPr lang="zh-CN" altLang="en-US" sz="2667" b="1" dirty="0" smtClean="0">
                <a:latin typeface="微软雅黑" pitchFamily="34" charset="-122"/>
                <a:ea typeface="微软雅黑" pitchFamily="34" charset="-122"/>
              </a:rPr>
              <a:t>政策演进评估</a:t>
            </a:r>
            <a:endParaRPr lang="zh-CN" altLang="en-US" sz="2667" dirty="0"/>
          </a:p>
        </p:txBody>
      </p:sp>
      <p:sp>
        <p:nvSpPr>
          <p:cNvPr id="4" name="矩形 1">
            <a:extLst>
              <a:ext uri="{FF2B5EF4-FFF2-40B4-BE49-F238E27FC236}">
                <a16:creationId xmlns:a16="http://schemas.microsoft.com/office/drawing/2014/main" id="{EE7C08E8-9907-4F55-8A87-8E217708FB8B}"/>
              </a:ext>
            </a:extLst>
          </p:cNvPr>
          <p:cNvSpPr>
            <a:spLocks noChangeArrowheads="1"/>
          </p:cNvSpPr>
          <p:nvPr/>
        </p:nvSpPr>
        <p:spPr bwMode="auto">
          <a:xfrm>
            <a:off x="344688" y="212426"/>
            <a:ext cx="350123"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5" name="矩形 1">
            <a:extLst>
              <a:ext uri="{FF2B5EF4-FFF2-40B4-BE49-F238E27FC236}">
                <a16:creationId xmlns:a16="http://schemas.microsoft.com/office/drawing/2014/main" id="{DFA12BA2-C945-4262-BB07-EA9F00F33EA7}"/>
              </a:ext>
            </a:extLst>
          </p:cNvPr>
          <p:cNvSpPr>
            <a:spLocks noChangeArrowheads="1"/>
          </p:cNvSpPr>
          <p:nvPr/>
        </p:nvSpPr>
        <p:spPr bwMode="auto">
          <a:xfrm>
            <a:off x="753039" y="212426"/>
            <a:ext cx="111559"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7" name="矩形 1">
            <a:extLst>
              <a:ext uri="{FF2B5EF4-FFF2-40B4-BE49-F238E27FC236}">
                <a16:creationId xmlns:a16="http://schemas.microsoft.com/office/drawing/2014/main" id="{C7A1176A-C006-4A97-A5C8-12C35D3E9DCB}"/>
              </a:ext>
            </a:extLst>
          </p:cNvPr>
          <p:cNvSpPr>
            <a:spLocks noChangeArrowheads="1"/>
          </p:cNvSpPr>
          <p:nvPr/>
        </p:nvSpPr>
        <p:spPr bwMode="auto">
          <a:xfrm>
            <a:off x="922823" y="212426"/>
            <a:ext cx="52044"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37" name="文本框 36">
            <a:extLst>
              <a:ext uri="{FF2B5EF4-FFF2-40B4-BE49-F238E27FC236}">
                <a16:creationId xmlns:a16="http://schemas.microsoft.com/office/drawing/2014/main" id="{71724E33-E33C-4B00-A782-5A874762EA7A}"/>
              </a:ext>
            </a:extLst>
          </p:cNvPr>
          <p:cNvSpPr txBox="1"/>
          <p:nvPr/>
        </p:nvSpPr>
        <p:spPr>
          <a:xfrm>
            <a:off x="344689" y="894848"/>
            <a:ext cx="9500648" cy="535531"/>
          </a:xfrm>
          <a:prstGeom prst="rect">
            <a:avLst/>
          </a:prstGeom>
          <a:noFill/>
          <a:ln w="12700">
            <a:noFill/>
          </a:ln>
        </p:spPr>
        <p:txBody>
          <a:bodyPr wrap="square" rtlCol="0">
            <a:spAutoFit/>
          </a:bodyPr>
          <a:lstStyle/>
          <a:p>
            <a:pPr algn="just">
              <a:lnSpc>
                <a:spcPct val="120000"/>
              </a:lnSpc>
              <a:spcAft>
                <a:spcPts val="800"/>
              </a:spcAft>
              <a:buClr>
                <a:srgbClr val="0070C0"/>
              </a:buClr>
            </a:pPr>
            <a:r>
              <a:rPr lang="en-US" altLang="zh-CN" sz="2400" b="1" dirty="0" smtClean="0">
                <a:latin typeface="微软雅黑" panose="020B0503020204020204" pitchFamily="34" charset="-122"/>
                <a:ea typeface="微软雅黑" panose="020B0503020204020204" pitchFamily="34" charset="-122"/>
              </a:rPr>
              <a:t>2020</a:t>
            </a:r>
            <a:r>
              <a:rPr lang="zh-CN" altLang="en-US" sz="2400" b="1" dirty="0">
                <a:latin typeface="微软雅黑" panose="020B0503020204020204" pitchFamily="34" charset="-122"/>
                <a:ea typeface="微软雅黑" panose="020B0503020204020204" pitchFamily="34" charset="-122"/>
              </a:rPr>
              <a:t>年以来</a:t>
            </a:r>
            <a:r>
              <a:rPr lang="zh-CN" altLang="en-US" sz="2400" b="1" dirty="0" smtClean="0">
                <a:latin typeface="微软雅黑" panose="020B0503020204020204" pitchFamily="34" charset="-122"/>
                <a:ea typeface="微软雅黑" panose="020B0503020204020204" pitchFamily="34" charset="-122"/>
              </a:rPr>
              <a:t>，我国中央及地方政府</a:t>
            </a:r>
            <a:r>
              <a:rPr lang="zh-CN" altLang="en-US" sz="2400" b="1" dirty="0">
                <a:latin typeface="微软雅黑" panose="020B0503020204020204" pitchFamily="34" charset="-122"/>
                <a:ea typeface="微软雅黑" panose="020B0503020204020204" pitchFamily="34" charset="-122"/>
              </a:rPr>
              <a:t>发布</a:t>
            </a:r>
            <a:r>
              <a:rPr lang="zh-CN" altLang="en-US" sz="2400" b="1" dirty="0" smtClean="0">
                <a:latin typeface="微软雅黑" panose="020B0503020204020204" pitchFamily="34" charset="-122"/>
                <a:ea typeface="微软雅黑" panose="020B0503020204020204" pitchFamily="34" charset="-122"/>
              </a:rPr>
              <a:t>了多项同制冷</a:t>
            </a:r>
            <a:r>
              <a:rPr lang="zh-CN" altLang="en-US" sz="2400" b="1" dirty="0">
                <a:latin typeface="微软雅黑" panose="020B0503020204020204" pitchFamily="34" charset="-122"/>
                <a:ea typeface="微软雅黑" panose="020B0503020204020204" pitchFamily="34" charset="-122"/>
              </a:rPr>
              <a:t>行业相关的政策</a:t>
            </a:r>
            <a:endParaRPr lang="en-US" altLang="zh-CN" sz="2400" b="1" dirty="0">
              <a:latin typeface="微软雅黑" panose="020B0503020204020204" pitchFamily="34" charset="-122"/>
              <a:ea typeface="微软雅黑" panose="020B0503020204020204" pitchFamily="34" charset="-122"/>
            </a:endParaRPr>
          </a:p>
        </p:txBody>
      </p:sp>
      <p:sp>
        <p:nvSpPr>
          <p:cNvPr id="38" name="文本框 37">
            <a:extLst>
              <a:ext uri="{FF2B5EF4-FFF2-40B4-BE49-F238E27FC236}">
                <a16:creationId xmlns:a16="http://schemas.microsoft.com/office/drawing/2014/main" id="{53F2B329-9221-41DD-80E0-849C22D55054}"/>
              </a:ext>
            </a:extLst>
          </p:cNvPr>
          <p:cNvSpPr txBox="1"/>
          <p:nvPr/>
        </p:nvSpPr>
        <p:spPr>
          <a:xfrm>
            <a:off x="344688" y="1392805"/>
            <a:ext cx="11222916" cy="3494290"/>
          </a:xfrm>
          <a:prstGeom prst="rect">
            <a:avLst/>
          </a:prstGeom>
          <a:noFill/>
        </p:spPr>
        <p:txBody>
          <a:bodyPr wrap="square" rtlCol="0">
            <a:spAutoFit/>
          </a:bodyPr>
          <a:lstStyle/>
          <a:p>
            <a:pPr algn="just" defTabSz="914354">
              <a:lnSpc>
                <a:spcPct val="120000"/>
              </a:lnSpc>
              <a:spcAft>
                <a:spcPts val="800"/>
              </a:spcAft>
            </a:pPr>
            <a:r>
              <a:rPr lang="en-US" altLang="zh-CN" kern="0" dirty="0" smtClean="0">
                <a:solidFill>
                  <a:prstClr val="black"/>
                </a:solidFill>
                <a:latin typeface="微软雅黑" panose="020B0503020204020204" pitchFamily="34" charset="-122"/>
                <a:ea typeface="微软雅黑" panose="020B0503020204020204" pitchFamily="34" charset="-122"/>
              </a:rPr>
              <a:t>       </a:t>
            </a:r>
            <a:r>
              <a:rPr lang="en-US" altLang="zh-CN" b="1" kern="0" dirty="0" smtClean="0">
                <a:solidFill>
                  <a:prstClr val="black"/>
                </a:solidFill>
                <a:latin typeface="微软雅黑" panose="020B0503020204020204" pitchFamily="34" charset="-122"/>
                <a:ea typeface="微软雅黑" panose="020B0503020204020204" pitchFamily="34" charset="-122"/>
              </a:rPr>
              <a:t>2023-2024</a:t>
            </a:r>
            <a:r>
              <a:rPr lang="zh-CN" altLang="en-US" b="1" kern="0" dirty="0" smtClean="0">
                <a:solidFill>
                  <a:prstClr val="black"/>
                </a:solidFill>
                <a:latin typeface="微软雅黑" panose="020B0503020204020204" pitchFamily="34" charset="-122"/>
                <a:ea typeface="微软雅黑" panose="020B0503020204020204" pitchFamily="34" charset="-122"/>
              </a:rPr>
              <a:t>年</a:t>
            </a:r>
            <a:r>
              <a:rPr lang="zh-CN" altLang="en-US" kern="0" dirty="0" smtClean="0">
                <a:solidFill>
                  <a:prstClr val="black"/>
                </a:solidFill>
                <a:latin typeface="微软雅黑" panose="020B0503020204020204" pitchFamily="34" charset="-122"/>
                <a:ea typeface="微软雅黑" panose="020B0503020204020204" pitchFamily="34" charset="-122"/>
              </a:rPr>
              <a:t>主要政策重心开始转向</a:t>
            </a:r>
            <a:r>
              <a:rPr lang="zh-CN" altLang="en-US" b="1" kern="0" dirty="0" smtClean="0">
                <a:solidFill>
                  <a:prstClr val="black"/>
                </a:solidFill>
                <a:latin typeface="微软雅黑" panose="020B0503020204020204" pitchFamily="34" charset="-122"/>
                <a:ea typeface="微软雅黑" panose="020B0503020204020204" pitchFamily="34" charset="-122"/>
              </a:rPr>
              <a:t>节能降碳和绿色升级</a:t>
            </a:r>
            <a:endParaRPr lang="en-US" altLang="zh-CN" b="1" kern="0" dirty="0" smtClean="0">
              <a:solidFill>
                <a:prstClr val="black"/>
              </a:solidFill>
              <a:latin typeface="微软雅黑" panose="020B0503020204020204" pitchFamily="34" charset="-122"/>
              <a:ea typeface="微软雅黑" panose="020B0503020204020204" pitchFamily="34" charset="-122"/>
            </a:endParaRPr>
          </a:p>
          <a:p>
            <a:pPr algn="just" defTabSz="914354">
              <a:lnSpc>
                <a:spcPct val="120000"/>
              </a:lnSpc>
              <a:spcAft>
                <a:spcPts val="800"/>
              </a:spcAft>
            </a:pPr>
            <a:r>
              <a:rPr lang="zh-CN" altLang="en-US" kern="0" dirty="0" smtClean="0">
                <a:solidFill>
                  <a:prstClr val="black"/>
                </a:solidFill>
                <a:latin typeface="微软雅黑" panose="020B0503020204020204" pitchFamily="34" charset="-122"/>
                <a:ea typeface="微软雅黑" panose="020B0503020204020204" pitchFamily="34" charset="-122"/>
              </a:rPr>
              <a:t>       </a:t>
            </a:r>
            <a:r>
              <a:rPr lang="zh-CN" altLang="en-US" b="1" kern="0" dirty="0" smtClean="0">
                <a:solidFill>
                  <a:prstClr val="black"/>
                </a:solidFill>
                <a:latin typeface="微软雅黑" panose="020B0503020204020204" pitchFamily="34" charset="-122"/>
                <a:ea typeface="微软雅黑" panose="020B0503020204020204" pitchFamily="34" charset="-122"/>
              </a:rPr>
              <a:t>国家</a:t>
            </a:r>
            <a:r>
              <a:rPr lang="zh-CN" altLang="en-US" b="1" kern="0" dirty="0">
                <a:solidFill>
                  <a:prstClr val="black"/>
                </a:solidFill>
                <a:latin typeface="微软雅黑" panose="020B0503020204020204" pitchFamily="34" charset="-122"/>
                <a:ea typeface="微软雅黑" panose="020B0503020204020204" pitchFamily="34" charset="-122"/>
              </a:rPr>
              <a:t>发改</a:t>
            </a:r>
            <a:r>
              <a:rPr lang="zh-CN" altLang="en-US" b="1" kern="0" dirty="0" smtClean="0">
                <a:solidFill>
                  <a:prstClr val="black"/>
                </a:solidFill>
                <a:latin typeface="微软雅黑" panose="020B0503020204020204" pitchFamily="34" charset="-122"/>
                <a:ea typeface="微软雅黑" panose="020B0503020204020204" pitchFamily="34" charset="-122"/>
              </a:rPr>
              <a:t>委</a:t>
            </a:r>
            <a:r>
              <a:rPr lang="en-US" altLang="zh-CN" kern="0" dirty="0" smtClean="0">
                <a:solidFill>
                  <a:prstClr val="black"/>
                </a:solidFill>
                <a:latin typeface="微软雅黑" panose="020B0503020204020204" pitchFamily="34" charset="-122"/>
                <a:ea typeface="微软雅黑" panose="020B0503020204020204" pitchFamily="34" charset="-122"/>
              </a:rPr>
              <a:t>《</a:t>
            </a:r>
            <a:r>
              <a:rPr lang="zh-CN" altLang="en-US" kern="0" dirty="0">
                <a:solidFill>
                  <a:prstClr val="black"/>
                </a:solidFill>
                <a:latin typeface="微软雅黑" panose="020B0503020204020204" pitchFamily="34" charset="-122"/>
                <a:ea typeface="微软雅黑" panose="020B0503020204020204" pitchFamily="34" charset="-122"/>
              </a:rPr>
              <a:t>关于统筹节能降碳和回收利用 加快重点领域产品设备更新改造的指导意见</a:t>
            </a:r>
            <a:r>
              <a:rPr lang="en-US" altLang="zh-CN" kern="0" dirty="0" smtClean="0">
                <a:solidFill>
                  <a:prstClr val="black"/>
                </a:solidFill>
                <a:latin typeface="微软雅黑" panose="020B0503020204020204" pitchFamily="34" charset="-122"/>
                <a:ea typeface="微软雅黑" panose="020B0503020204020204" pitchFamily="34" charset="-122"/>
              </a:rPr>
              <a:t>》</a:t>
            </a:r>
            <a:r>
              <a:rPr lang="zh-CN" altLang="en-US" kern="0" dirty="0" smtClean="0">
                <a:solidFill>
                  <a:prstClr val="black"/>
                </a:solidFill>
                <a:latin typeface="微软雅黑" panose="020B0503020204020204" pitchFamily="34" charset="-122"/>
                <a:ea typeface="微软雅黑" panose="020B0503020204020204" pitchFamily="34" charset="-122"/>
              </a:rPr>
              <a:t>提出</a:t>
            </a:r>
            <a:r>
              <a:rPr lang="zh-CN" altLang="en-US" kern="0" dirty="0">
                <a:solidFill>
                  <a:prstClr val="black"/>
                </a:solidFill>
                <a:latin typeface="微软雅黑" panose="020B0503020204020204" pitchFamily="34" charset="-122"/>
                <a:ea typeface="微软雅黑" panose="020B0503020204020204" pitchFamily="34" charset="-122"/>
              </a:rPr>
              <a:t>到</a:t>
            </a:r>
            <a:r>
              <a:rPr lang="en-US" altLang="zh-CN" kern="0" dirty="0">
                <a:solidFill>
                  <a:prstClr val="black"/>
                </a:solidFill>
                <a:latin typeface="微软雅黑" panose="020B0503020204020204" pitchFamily="34" charset="-122"/>
                <a:ea typeface="微软雅黑" panose="020B0503020204020204" pitchFamily="34" charset="-122"/>
              </a:rPr>
              <a:t>2025</a:t>
            </a:r>
            <a:r>
              <a:rPr lang="zh-CN" altLang="en-US" kern="0" dirty="0">
                <a:solidFill>
                  <a:prstClr val="black"/>
                </a:solidFill>
                <a:latin typeface="微软雅黑" panose="020B0503020204020204" pitchFamily="34" charset="-122"/>
                <a:ea typeface="微软雅黑" panose="020B0503020204020204" pitchFamily="34" charset="-122"/>
              </a:rPr>
              <a:t>年，在运工商业制冷设备、家用制冷设备中</a:t>
            </a:r>
            <a:r>
              <a:rPr lang="zh-CN" altLang="en-US" b="1" kern="0" dirty="0">
                <a:solidFill>
                  <a:prstClr val="black"/>
                </a:solidFill>
                <a:latin typeface="微软雅黑" panose="020B0503020204020204" pitchFamily="34" charset="-122"/>
                <a:ea typeface="微软雅黑" panose="020B0503020204020204" pitchFamily="34" charset="-122"/>
              </a:rPr>
              <a:t>高效节能产品</a:t>
            </a:r>
            <a:r>
              <a:rPr lang="zh-CN" altLang="en-US" kern="0" dirty="0">
                <a:solidFill>
                  <a:prstClr val="black"/>
                </a:solidFill>
                <a:latin typeface="微软雅黑" panose="020B0503020204020204" pitchFamily="34" charset="-122"/>
                <a:ea typeface="微软雅黑" panose="020B0503020204020204" pitchFamily="34" charset="-122"/>
              </a:rPr>
              <a:t>占比分别达到</a:t>
            </a:r>
            <a:r>
              <a:rPr lang="en-US" altLang="zh-CN" kern="0" dirty="0">
                <a:solidFill>
                  <a:prstClr val="black"/>
                </a:solidFill>
                <a:latin typeface="微软雅黑" panose="020B0503020204020204" pitchFamily="34" charset="-122"/>
                <a:ea typeface="微软雅黑" panose="020B0503020204020204" pitchFamily="34" charset="-122"/>
              </a:rPr>
              <a:t>40%</a:t>
            </a:r>
            <a:r>
              <a:rPr lang="zh-CN" altLang="en-US" kern="0" dirty="0">
                <a:solidFill>
                  <a:prstClr val="black"/>
                </a:solidFill>
                <a:latin typeface="微软雅黑" panose="020B0503020204020204" pitchFamily="34" charset="-122"/>
                <a:ea typeface="微软雅黑" panose="020B0503020204020204" pitchFamily="34" charset="-122"/>
              </a:rPr>
              <a:t>、</a:t>
            </a:r>
            <a:r>
              <a:rPr lang="en-US" altLang="zh-CN" kern="0" dirty="0">
                <a:solidFill>
                  <a:prstClr val="black"/>
                </a:solidFill>
                <a:latin typeface="微软雅黑" panose="020B0503020204020204" pitchFamily="34" charset="-122"/>
                <a:ea typeface="微软雅黑" panose="020B0503020204020204" pitchFamily="34" charset="-122"/>
              </a:rPr>
              <a:t>60%</a:t>
            </a:r>
            <a:r>
              <a:rPr lang="zh-CN" altLang="en-US" kern="0" dirty="0" smtClean="0">
                <a:solidFill>
                  <a:prstClr val="black"/>
                </a:solidFill>
                <a:latin typeface="微软雅黑" panose="020B0503020204020204" pitchFamily="34" charset="-122"/>
                <a:ea typeface="微软雅黑" panose="020B0503020204020204" pitchFamily="34" charset="-122"/>
              </a:rPr>
              <a:t>。</a:t>
            </a:r>
            <a:endParaRPr lang="en-US" altLang="zh-CN" kern="0" dirty="0" smtClean="0">
              <a:solidFill>
                <a:prstClr val="black"/>
              </a:solidFill>
              <a:latin typeface="微软雅黑" panose="020B0503020204020204" pitchFamily="34" charset="-122"/>
              <a:ea typeface="微软雅黑" panose="020B0503020204020204" pitchFamily="34" charset="-122"/>
            </a:endParaRPr>
          </a:p>
          <a:p>
            <a:pPr algn="just" defTabSz="914354">
              <a:lnSpc>
                <a:spcPct val="120000"/>
              </a:lnSpc>
              <a:spcAft>
                <a:spcPts val="800"/>
              </a:spcAft>
            </a:pPr>
            <a:r>
              <a:rPr lang="zh-CN" altLang="en-US" kern="0" dirty="0" smtClean="0">
                <a:solidFill>
                  <a:prstClr val="black"/>
                </a:solidFill>
                <a:latin typeface="微软雅黑" panose="020B0503020204020204" pitchFamily="34" charset="-122"/>
                <a:ea typeface="微软雅黑" panose="020B0503020204020204" pitchFamily="34" charset="-122"/>
              </a:rPr>
              <a:t>       </a:t>
            </a:r>
            <a:r>
              <a:rPr lang="zh-CN" altLang="en-US" b="1" kern="0" dirty="0" smtClean="0">
                <a:solidFill>
                  <a:prstClr val="black"/>
                </a:solidFill>
                <a:latin typeface="微软雅黑" panose="020B0503020204020204" pitchFamily="34" charset="-122"/>
                <a:ea typeface="微软雅黑" panose="020B0503020204020204" pitchFamily="34" charset="-122"/>
              </a:rPr>
              <a:t>国务院</a:t>
            </a:r>
            <a:r>
              <a:rPr lang="en-US" altLang="zh-CN" kern="0" dirty="0" smtClean="0">
                <a:solidFill>
                  <a:prstClr val="black"/>
                </a:solidFill>
                <a:latin typeface="微软雅黑" panose="020B0503020204020204" pitchFamily="34" charset="-122"/>
                <a:ea typeface="微软雅黑" panose="020B0503020204020204" pitchFamily="34" charset="-122"/>
              </a:rPr>
              <a:t>《</a:t>
            </a:r>
            <a:r>
              <a:rPr lang="en-US" altLang="zh-CN" kern="0" dirty="0">
                <a:solidFill>
                  <a:prstClr val="black"/>
                </a:solidFill>
                <a:latin typeface="微软雅黑" panose="020B0503020204020204" pitchFamily="34" charset="-122"/>
                <a:ea typeface="微软雅黑" panose="020B0503020204020204" pitchFamily="34" charset="-122"/>
              </a:rPr>
              <a:t>2024—2025</a:t>
            </a:r>
            <a:r>
              <a:rPr lang="zh-CN" altLang="en-US" kern="0" dirty="0">
                <a:solidFill>
                  <a:prstClr val="black"/>
                </a:solidFill>
                <a:latin typeface="微软雅黑" panose="020B0503020204020204" pitchFamily="34" charset="-122"/>
                <a:ea typeface="微软雅黑" panose="020B0503020204020204" pitchFamily="34" charset="-122"/>
              </a:rPr>
              <a:t>年节能降碳行动方案</a:t>
            </a:r>
            <a:r>
              <a:rPr lang="en-US" altLang="zh-CN" kern="0" dirty="0" smtClean="0">
                <a:solidFill>
                  <a:prstClr val="black"/>
                </a:solidFill>
                <a:latin typeface="微软雅黑" panose="020B0503020204020204" pitchFamily="34" charset="-122"/>
                <a:ea typeface="微软雅黑" panose="020B0503020204020204" pitchFamily="34" charset="-122"/>
              </a:rPr>
              <a:t>》</a:t>
            </a:r>
            <a:r>
              <a:rPr lang="zh-CN" altLang="en-US" kern="0" dirty="0" smtClean="0">
                <a:solidFill>
                  <a:prstClr val="black"/>
                </a:solidFill>
                <a:latin typeface="微软雅黑" panose="020B0503020204020204" pitchFamily="34" charset="-122"/>
                <a:ea typeface="微软雅黑" panose="020B0503020204020204" pitchFamily="34" charset="-122"/>
              </a:rPr>
              <a:t>提出</a:t>
            </a:r>
            <a:r>
              <a:rPr lang="zh-CN" altLang="en-US" kern="0" dirty="0">
                <a:solidFill>
                  <a:prstClr val="black"/>
                </a:solidFill>
                <a:latin typeface="微软雅黑" panose="020B0503020204020204" pitchFamily="34" charset="-122"/>
                <a:ea typeface="微软雅黑" panose="020B0503020204020204" pitchFamily="34" charset="-122"/>
              </a:rPr>
              <a:t>到</a:t>
            </a:r>
            <a:r>
              <a:rPr lang="en-US" altLang="zh-CN" kern="0" dirty="0">
                <a:solidFill>
                  <a:prstClr val="black"/>
                </a:solidFill>
                <a:latin typeface="微软雅黑" panose="020B0503020204020204" pitchFamily="34" charset="-122"/>
                <a:ea typeface="微软雅黑" panose="020B0503020204020204" pitchFamily="34" charset="-122"/>
              </a:rPr>
              <a:t>2025</a:t>
            </a:r>
            <a:r>
              <a:rPr lang="zh-CN" altLang="en-US" kern="0" dirty="0">
                <a:solidFill>
                  <a:prstClr val="black"/>
                </a:solidFill>
                <a:latin typeface="微软雅黑" panose="020B0503020204020204" pitchFamily="34" charset="-122"/>
                <a:ea typeface="微软雅黑" panose="020B0503020204020204" pitchFamily="34" charset="-122"/>
              </a:rPr>
              <a:t>年，在运工商业制冷设备、家用制冷设备中高效节能产品占比分别达到</a:t>
            </a:r>
            <a:r>
              <a:rPr lang="en-US" altLang="zh-CN" kern="0" dirty="0">
                <a:solidFill>
                  <a:prstClr val="black"/>
                </a:solidFill>
                <a:latin typeface="微软雅黑" panose="020B0503020204020204" pitchFamily="34" charset="-122"/>
                <a:ea typeface="微软雅黑" panose="020B0503020204020204" pitchFamily="34" charset="-122"/>
              </a:rPr>
              <a:t>40%</a:t>
            </a:r>
            <a:r>
              <a:rPr lang="zh-CN" altLang="en-US" kern="0" dirty="0">
                <a:solidFill>
                  <a:prstClr val="black"/>
                </a:solidFill>
                <a:latin typeface="微软雅黑" panose="020B0503020204020204" pitchFamily="34" charset="-122"/>
                <a:ea typeface="微软雅黑" panose="020B0503020204020204" pitchFamily="34" charset="-122"/>
              </a:rPr>
              <a:t>、</a:t>
            </a:r>
            <a:r>
              <a:rPr lang="en-US" altLang="zh-CN" kern="0" dirty="0" smtClean="0">
                <a:solidFill>
                  <a:prstClr val="black"/>
                </a:solidFill>
                <a:latin typeface="微软雅黑" panose="020B0503020204020204" pitchFamily="34" charset="-122"/>
                <a:ea typeface="微软雅黑" panose="020B0503020204020204" pitchFamily="34" charset="-122"/>
              </a:rPr>
              <a:t>60</a:t>
            </a:r>
            <a:r>
              <a:rPr lang="zh-CN" altLang="en-US" kern="0" dirty="0" smtClean="0">
                <a:solidFill>
                  <a:prstClr val="black"/>
                </a:solidFill>
                <a:latin typeface="微软雅黑" panose="020B0503020204020204" pitchFamily="34" charset="-122"/>
                <a:ea typeface="微软雅黑" panose="020B0503020204020204" pitchFamily="34" charset="-122"/>
              </a:rPr>
              <a:t>。</a:t>
            </a:r>
            <a:endParaRPr lang="en-US" altLang="zh-CN" kern="0" dirty="0">
              <a:solidFill>
                <a:prstClr val="black"/>
              </a:solidFill>
              <a:latin typeface="微软雅黑" panose="020B0503020204020204" pitchFamily="34" charset="-122"/>
              <a:ea typeface="微软雅黑" panose="020B0503020204020204" pitchFamily="34" charset="-122"/>
            </a:endParaRPr>
          </a:p>
          <a:p>
            <a:pPr algn="just" defTabSz="914354">
              <a:lnSpc>
                <a:spcPct val="120000"/>
              </a:lnSpc>
              <a:spcAft>
                <a:spcPts val="800"/>
              </a:spcAft>
            </a:pPr>
            <a:r>
              <a:rPr lang="zh-CN" altLang="en-US" kern="0" dirty="0" smtClean="0">
                <a:solidFill>
                  <a:prstClr val="black"/>
                </a:solidFill>
                <a:latin typeface="微软雅黑" panose="020B0503020204020204" pitchFamily="34" charset="-122"/>
                <a:ea typeface="微软雅黑" panose="020B0503020204020204" pitchFamily="34" charset="-122"/>
              </a:rPr>
              <a:t>       </a:t>
            </a:r>
            <a:r>
              <a:rPr lang="zh-CN" altLang="en-US" b="1" kern="0" dirty="0" smtClean="0">
                <a:solidFill>
                  <a:prstClr val="black"/>
                </a:solidFill>
                <a:latin typeface="微软雅黑" panose="020B0503020204020204" pitchFamily="34" charset="-122"/>
                <a:ea typeface="微软雅黑" panose="020B0503020204020204" pitchFamily="34" charset="-122"/>
              </a:rPr>
              <a:t>工业</a:t>
            </a:r>
            <a:r>
              <a:rPr lang="zh-CN" altLang="en-US" b="1" kern="0" dirty="0">
                <a:solidFill>
                  <a:prstClr val="black"/>
                </a:solidFill>
                <a:latin typeface="微软雅黑" panose="020B0503020204020204" pitchFamily="34" charset="-122"/>
                <a:ea typeface="微软雅黑" panose="020B0503020204020204" pitchFamily="34" charset="-122"/>
              </a:rPr>
              <a:t>和信息化部等七</a:t>
            </a:r>
            <a:r>
              <a:rPr lang="zh-CN" altLang="en-US" b="1" kern="0" dirty="0" smtClean="0">
                <a:solidFill>
                  <a:prstClr val="black"/>
                </a:solidFill>
                <a:latin typeface="微软雅黑" panose="020B0503020204020204" pitchFamily="34" charset="-122"/>
                <a:ea typeface="微软雅黑" panose="020B0503020204020204" pitchFamily="34" charset="-122"/>
              </a:rPr>
              <a:t>部门</a:t>
            </a:r>
            <a:r>
              <a:rPr lang="en-US" altLang="zh-CN" kern="0" dirty="0" smtClean="0">
                <a:solidFill>
                  <a:prstClr val="black"/>
                </a:solidFill>
                <a:latin typeface="微软雅黑" panose="020B0503020204020204" pitchFamily="34" charset="-122"/>
                <a:ea typeface="微软雅黑" panose="020B0503020204020204" pitchFamily="34" charset="-122"/>
              </a:rPr>
              <a:t>《</a:t>
            </a:r>
            <a:r>
              <a:rPr lang="zh-CN" altLang="en-US" kern="0" dirty="0">
                <a:solidFill>
                  <a:prstClr val="black"/>
                </a:solidFill>
                <a:latin typeface="微软雅黑" panose="020B0503020204020204" pitchFamily="34" charset="-122"/>
                <a:ea typeface="微软雅黑" panose="020B0503020204020204" pitchFamily="34" charset="-122"/>
              </a:rPr>
              <a:t>推动工业领域设备更新实施方案</a:t>
            </a:r>
            <a:r>
              <a:rPr lang="en-US" altLang="zh-CN" kern="0" dirty="0" smtClean="0">
                <a:solidFill>
                  <a:prstClr val="black"/>
                </a:solidFill>
                <a:latin typeface="微软雅黑" panose="020B0503020204020204" pitchFamily="34" charset="-122"/>
                <a:ea typeface="微软雅黑" panose="020B0503020204020204" pitchFamily="34" charset="-122"/>
              </a:rPr>
              <a:t>》</a:t>
            </a:r>
            <a:r>
              <a:rPr lang="zh-CN" altLang="en-US" kern="0" dirty="0" smtClean="0">
                <a:solidFill>
                  <a:prstClr val="black"/>
                </a:solidFill>
                <a:latin typeface="微软雅黑" panose="020B0503020204020204" pitchFamily="34" charset="-122"/>
                <a:ea typeface="微软雅黑" panose="020B0503020204020204" pitchFamily="34" charset="-122"/>
              </a:rPr>
              <a:t>提出推动</a:t>
            </a:r>
            <a:r>
              <a:rPr lang="zh-CN" altLang="en-US" kern="0" dirty="0">
                <a:solidFill>
                  <a:prstClr val="black"/>
                </a:solidFill>
                <a:latin typeface="微软雅黑" panose="020B0503020204020204" pitchFamily="34" charset="-122"/>
                <a:ea typeface="微软雅黑" panose="020B0503020204020204" pitchFamily="34" charset="-122"/>
              </a:rPr>
              <a:t>制冷供热空压机等重点用能</a:t>
            </a:r>
            <a:r>
              <a:rPr lang="zh-CN" altLang="en-US" b="1" kern="0" dirty="0">
                <a:solidFill>
                  <a:prstClr val="black"/>
                </a:solidFill>
                <a:latin typeface="微软雅黑" panose="020B0503020204020204" pitchFamily="34" charset="-122"/>
                <a:ea typeface="微软雅黑" panose="020B0503020204020204" pitchFamily="34" charset="-122"/>
              </a:rPr>
              <a:t>设备更新换代</a:t>
            </a:r>
            <a:r>
              <a:rPr lang="zh-CN" altLang="en-US" kern="0" dirty="0">
                <a:solidFill>
                  <a:prstClr val="black"/>
                </a:solidFill>
                <a:latin typeface="微软雅黑" panose="020B0503020204020204" pitchFamily="34" charset="-122"/>
                <a:ea typeface="微软雅黑" panose="020B0503020204020204" pitchFamily="34" charset="-122"/>
              </a:rPr>
              <a:t>。</a:t>
            </a:r>
            <a:endParaRPr lang="en-US" altLang="zh-CN" kern="0" dirty="0" smtClean="0">
              <a:solidFill>
                <a:prstClr val="black"/>
              </a:solidFill>
              <a:latin typeface="微软雅黑" panose="020B0503020204020204" pitchFamily="34" charset="-122"/>
              <a:ea typeface="微软雅黑" panose="020B0503020204020204" pitchFamily="34" charset="-122"/>
            </a:endParaRPr>
          </a:p>
          <a:p>
            <a:pPr algn="just" defTabSz="914354">
              <a:lnSpc>
                <a:spcPct val="120000"/>
              </a:lnSpc>
              <a:spcAft>
                <a:spcPts val="800"/>
              </a:spcAft>
            </a:pPr>
            <a:r>
              <a:rPr lang="zh-CN" altLang="en-US" kern="0" dirty="0" smtClean="0">
                <a:solidFill>
                  <a:prstClr val="black"/>
                </a:solidFill>
                <a:latin typeface="微软雅黑" panose="020B0503020204020204" pitchFamily="34" charset="-122"/>
                <a:ea typeface="微软雅黑" panose="020B0503020204020204" pitchFamily="34" charset="-122"/>
              </a:rPr>
              <a:t>       </a:t>
            </a:r>
            <a:r>
              <a:rPr lang="zh-CN" altLang="en-US" b="1" kern="0" dirty="0" smtClean="0">
                <a:solidFill>
                  <a:prstClr val="black"/>
                </a:solidFill>
                <a:latin typeface="微软雅黑" panose="020B0503020204020204" pitchFamily="34" charset="-122"/>
                <a:ea typeface="微软雅黑" panose="020B0503020204020204" pitchFamily="34" charset="-122"/>
              </a:rPr>
              <a:t>交通</a:t>
            </a:r>
            <a:r>
              <a:rPr lang="zh-CN" altLang="en-US" b="1" kern="0" dirty="0">
                <a:solidFill>
                  <a:prstClr val="black"/>
                </a:solidFill>
                <a:latin typeface="微软雅黑" panose="020B0503020204020204" pitchFamily="34" charset="-122"/>
                <a:ea typeface="微软雅黑" panose="020B0503020204020204" pitchFamily="34" charset="-122"/>
              </a:rPr>
              <a:t>运输部等十三</a:t>
            </a:r>
            <a:r>
              <a:rPr lang="zh-CN" altLang="en-US" b="1" kern="0" dirty="0" smtClean="0">
                <a:solidFill>
                  <a:prstClr val="black"/>
                </a:solidFill>
                <a:latin typeface="微软雅黑" panose="020B0503020204020204" pitchFamily="34" charset="-122"/>
                <a:ea typeface="微软雅黑" panose="020B0503020204020204" pitchFamily="34" charset="-122"/>
              </a:rPr>
              <a:t>部门</a:t>
            </a:r>
            <a:r>
              <a:rPr lang="en-US" altLang="zh-CN" kern="0" dirty="0" smtClean="0">
                <a:solidFill>
                  <a:prstClr val="black"/>
                </a:solidFill>
                <a:latin typeface="微软雅黑" panose="020B0503020204020204" pitchFamily="34" charset="-122"/>
                <a:ea typeface="微软雅黑" panose="020B0503020204020204" pitchFamily="34" charset="-122"/>
              </a:rPr>
              <a:t>《</a:t>
            </a:r>
            <a:r>
              <a:rPr lang="zh-CN" altLang="en-US" kern="0" dirty="0">
                <a:solidFill>
                  <a:prstClr val="black"/>
                </a:solidFill>
                <a:latin typeface="微软雅黑" panose="020B0503020204020204" pitchFamily="34" charset="-122"/>
                <a:ea typeface="微软雅黑" panose="020B0503020204020204" pitchFamily="34" charset="-122"/>
              </a:rPr>
              <a:t>交通运输大规模设备更新行动方案</a:t>
            </a:r>
            <a:r>
              <a:rPr lang="en-US" altLang="zh-CN" kern="0" dirty="0" smtClean="0">
                <a:solidFill>
                  <a:prstClr val="black"/>
                </a:solidFill>
                <a:latin typeface="微软雅黑" panose="020B0503020204020204" pitchFamily="34" charset="-122"/>
                <a:ea typeface="微软雅黑" panose="020B0503020204020204" pitchFamily="34" charset="-122"/>
              </a:rPr>
              <a:t>》</a:t>
            </a:r>
            <a:r>
              <a:rPr lang="zh-CN" altLang="en-US" kern="0" dirty="0" smtClean="0">
                <a:solidFill>
                  <a:prstClr val="black"/>
                </a:solidFill>
                <a:latin typeface="微软雅黑" panose="020B0503020204020204" pitchFamily="34" charset="-122"/>
                <a:ea typeface="微软雅黑" panose="020B0503020204020204" pitchFamily="34" charset="-122"/>
              </a:rPr>
              <a:t>提出支持</a:t>
            </a:r>
            <a:r>
              <a:rPr lang="zh-CN" altLang="en-US" kern="0" dirty="0">
                <a:solidFill>
                  <a:prstClr val="black"/>
                </a:solidFill>
                <a:latin typeface="微软雅黑" panose="020B0503020204020204" pitchFamily="34" charset="-122"/>
                <a:ea typeface="微软雅黑" panose="020B0503020204020204" pitchFamily="34" charset="-122"/>
              </a:rPr>
              <a:t>冷藏车等</a:t>
            </a:r>
            <a:r>
              <a:rPr lang="zh-CN" altLang="en-US" b="1" kern="0" dirty="0">
                <a:solidFill>
                  <a:prstClr val="black"/>
                </a:solidFill>
                <a:latin typeface="微软雅黑" panose="020B0503020204020204" pitchFamily="34" charset="-122"/>
                <a:ea typeface="微软雅黑" panose="020B0503020204020204" pitchFamily="34" charset="-122"/>
              </a:rPr>
              <a:t>冷链设施设备智能化绿色化升级</a:t>
            </a:r>
            <a:r>
              <a:rPr lang="zh-CN" altLang="en-US" b="1" kern="0" dirty="0" smtClean="0">
                <a:solidFill>
                  <a:prstClr val="black"/>
                </a:solidFill>
                <a:latin typeface="微软雅黑" panose="020B0503020204020204" pitchFamily="34" charset="-122"/>
                <a:ea typeface="微软雅黑" panose="020B0503020204020204" pitchFamily="34" charset="-122"/>
              </a:rPr>
              <a:t>改造</a:t>
            </a:r>
            <a:r>
              <a:rPr lang="zh-CN" altLang="en-US" kern="0" dirty="0" smtClean="0">
                <a:solidFill>
                  <a:prstClr val="black"/>
                </a:solidFill>
                <a:latin typeface="微软雅黑" panose="020B0503020204020204" pitchFamily="34" charset="-122"/>
                <a:ea typeface="微软雅黑" panose="020B0503020204020204" pitchFamily="34" charset="-122"/>
              </a:rPr>
              <a:t>。</a:t>
            </a:r>
            <a:endParaRPr lang="zh-CN" altLang="en-US" kern="0" dirty="0">
              <a:solidFill>
                <a:prstClr val="black"/>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300298" y="4885840"/>
            <a:ext cx="2591587" cy="1110680"/>
          </a:xfrm>
          <a:prstGeom prst="rect">
            <a:avLst/>
          </a:prstGeom>
        </p:spPr>
      </p:pic>
      <p:pic>
        <p:nvPicPr>
          <p:cNvPr id="11" name="图片 10"/>
          <p:cNvPicPr>
            <a:picLocks noChangeAspect="1"/>
          </p:cNvPicPr>
          <p:nvPr/>
        </p:nvPicPr>
        <p:blipFill>
          <a:blip r:embed="rId4"/>
          <a:stretch>
            <a:fillRect/>
          </a:stretch>
        </p:blipFill>
        <p:spPr>
          <a:xfrm>
            <a:off x="3402738" y="4895394"/>
            <a:ext cx="2527546" cy="1108309"/>
          </a:xfrm>
          <a:prstGeom prst="rect">
            <a:avLst/>
          </a:prstGeom>
        </p:spPr>
      </p:pic>
      <p:pic>
        <p:nvPicPr>
          <p:cNvPr id="12" name="图片 11"/>
          <p:cNvPicPr>
            <a:picLocks noChangeAspect="1"/>
          </p:cNvPicPr>
          <p:nvPr/>
        </p:nvPicPr>
        <p:blipFill>
          <a:blip r:embed="rId5"/>
          <a:stretch>
            <a:fillRect/>
          </a:stretch>
        </p:blipFill>
        <p:spPr>
          <a:xfrm>
            <a:off x="6441136" y="4895394"/>
            <a:ext cx="2338880" cy="1109068"/>
          </a:xfrm>
          <a:prstGeom prst="rect">
            <a:avLst/>
          </a:prstGeom>
        </p:spPr>
      </p:pic>
      <p:pic>
        <p:nvPicPr>
          <p:cNvPr id="13" name="图片 12"/>
          <p:cNvPicPr>
            <a:picLocks noChangeAspect="1"/>
          </p:cNvPicPr>
          <p:nvPr/>
        </p:nvPicPr>
        <p:blipFill>
          <a:blip r:embed="rId6"/>
          <a:stretch>
            <a:fillRect/>
          </a:stretch>
        </p:blipFill>
        <p:spPr>
          <a:xfrm>
            <a:off x="9290869" y="4895395"/>
            <a:ext cx="2276735" cy="1108309"/>
          </a:xfrm>
          <a:prstGeom prst="rect">
            <a:avLst/>
          </a:prstGeom>
        </p:spPr>
      </p:pic>
    </p:spTree>
    <p:extLst>
      <p:ext uri="{BB962C8B-B14F-4D97-AF65-F5344CB8AC3E}">
        <p14:creationId xmlns:p14="http://schemas.microsoft.com/office/powerpoint/2010/main" val="243427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ADCE33C3-E620-4067-BD6B-D1C110DB3859}"/>
              </a:ext>
            </a:extLst>
          </p:cNvPr>
          <p:cNvCxnSpPr>
            <a:cxnSpLocks/>
          </p:cNvCxnSpPr>
          <p:nvPr/>
        </p:nvCxnSpPr>
        <p:spPr>
          <a:xfrm>
            <a:off x="929090" y="838719"/>
            <a:ext cx="112629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033093" y="271455"/>
            <a:ext cx="5349541" cy="502766"/>
          </a:xfrm>
          <a:prstGeom prst="rect">
            <a:avLst/>
          </a:prstGeom>
        </p:spPr>
        <p:txBody>
          <a:bodyPr wrap="none">
            <a:spAutoFit/>
          </a:bodyPr>
          <a:lstStyle/>
          <a:p>
            <a:r>
              <a:rPr lang="en-US" altLang="zh-CN" sz="2667" b="1" dirty="0" smtClean="0">
                <a:latin typeface="微软雅黑" pitchFamily="34" charset="-122"/>
                <a:ea typeface="微软雅黑" pitchFamily="34" charset="-122"/>
              </a:rPr>
              <a:t>3.2  </a:t>
            </a:r>
            <a:r>
              <a:rPr lang="zh-CN" altLang="en-US" sz="2667" b="1" dirty="0" smtClean="0">
                <a:latin typeface="微软雅黑" pitchFamily="34" charset="-122"/>
                <a:ea typeface="微软雅黑" pitchFamily="34" charset="-122"/>
              </a:rPr>
              <a:t>两会以来制冷行业政策新动态</a:t>
            </a:r>
            <a:endParaRPr lang="zh-CN" altLang="en-US" sz="2667" dirty="0"/>
          </a:p>
        </p:txBody>
      </p:sp>
      <p:sp>
        <p:nvSpPr>
          <p:cNvPr id="4" name="矩形 1">
            <a:extLst>
              <a:ext uri="{FF2B5EF4-FFF2-40B4-BE49-F238E27FC236}">
                <a16:creationId xmlns:a16="http://schemas.microsoft.com/office/drawing/2014/main" id="{EE7C08E8-9907-4F55-8A87-8E217708FB8B}"/>
              </a:ext>
            </a:extLst>
          </p:cNvPr>
          <p:cNvSpPr>
            <a:spLocks noChangeArrowheads="1"/>
          </p:cNvSpPr>
          <p:nvPr/>
        </p:nvSpPr>
        <p:spPr bwMode="auto">
          <a:xfrm>
            <a:off x="344688" y="212426"/>
            <a:ext cx="350123"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5" name="矩形 1">
            <a:extLst>
              <a:ext uri="{FF2B5EF4-FFF2-40B4-BE49-F238E27FC236}">
                <a16:creationId xmlns:a16="http://schemas.microsoft.com/office/drawing/2014/main" id="{DFA12BA2-C945-4262-BB07-EA9F00F33EA7}"/>
              </a:ext>
            </a:extLst>
          </p:cNvPr>
          <p:cNvSpPr>
            <a:spLocks noChangeArrowheads="1"/>
          </p:cNvSpPr>
          <p:nvPr/>
        </p:nvSpPr>
        <p:spPr bwMode="auto">
          <a:xfrm>
            <a:off x="753039" y="212426"/>
            <a:ext cx="111559"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7" name="矩形 1">
            <a:extLst>
              <a:ext uri="{FF2B5EF4-FFF2-40B4-BE49-F238E27FC236}">
                <a16:creationId xmlns:a16="http://schemas.microsoft.com/office/drawing/2014/main" id="{C7A1176A-C006-4A97-A5C8-12C35D3E9DCB}"/>
              </a:ext>
            </a:extLst>
          </p:cNvPr>
          <p:cNvSpPr>
            <a:spLocks noChangeArrowheads="1"/>
          </p:cNvSpPr>
          <p:nvPr/>
        </p:nvSpPr>
        <p:spPr bwMode="auto">
          <a:xfrm>
            <a:off x="922823" y="212426"/>
            <a:ext cx="52044"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38" name="文本框 37">
            <a:extLst>
              <a:ext uri="{FF2B5EF4-FFF2-40B4-BE49-F238E27FC236}">
                <a16:creationId xmlns:a16="http://schemas.microsoft.com/office/drawing/2014/main" id="{53F2B329-9221-41DD-80E0-849C22D55054}"/>
              </a:ext>
            </a:extLst>
          </p:cNvPr>
          <p:cNvSpPr txBox="1"/>
          <p:nvPr/>
        </p:nvSpPr>
        <p:spPr>
          <a:xfrm>
            <a:off x="344688" y="838719"/>
            <a:ext cx="11222916" cy="6026265"/>
          </a:xfrm>
          <a:prstGeom prst="rect">
            <a:avLst/>
          </a:prstGeom>
          <a:noFill/>
        </p:spPr>
        <p:txBody>
          <a:bodyPr wrap="square" rtlCol="0">
            <a:spAutoFit/>
          </a:bodyPr>
          <a:lstStyle/>
          <a:p>
            <a:pPr algn="just" defTabSz="914354">
              <a:lnSpc>
                <a:spcPct val="120000"/>
              </a:lnSpc>
              <a:spcAft>
                <a:spcPts val="800"/>
              </a:spcAft>
            </a:pPr>
            <a:r>
              <a:rPr lang="zh-CN" altLang="en-US" kern="0" dirty="0" smtClean="0">
                <a:solidFill>
                  <a:prstClr val="black"/>
                </a:solidFill>
                <a:latin typeface="微软雅黑" panose="020B0503020204020204" pitchFamily="34" charset="-122"/>
                <a:ea typeface="微软雅黑" panose="020B0503020204020204" pitchFamily="34" charset="-122"/>
              </a:rPr>
              <a:t>       两会</a:t>
            </a:r>
            <a:r>
              <a:rPr lang="zh-CN" altLang="en-US" kern="0" dirty="0">
                <a:solidFill>
                  <a:prstClr val="black"/>
                </a:solidFill>
                <a:latin typeface="微软雅黑" panose="020B0503020204020204" pitchFamily="34" charset="-122"/>
                <a:ea typeface="微软雅黑" panose="020B0503020204020204" pitchFamily="34" charset="-122"/>
              </a:rPr>
              <a:t>代表李敏提出，需建立多部门协同机制，覆盖制冷剂生产、使用、回收全链条，构建电子追溯系统以减少非法排放。同时，推动新型低</a:t>
            </a:r>
            <a:r>
              <a:rPr lang="en-US" altLang="zh-CN" kern="0" dirty="0">
                <a:solidFill>
                  <a:prstClr val="black"/>
                </a:solidFill>
                <a:latin typeface="微软雅黑" panose="020B0503020204020204" pitchFamily="34" charset="-122"/>
                <a:ea typeface="微软雅黑" panose="020B0503020204020204" pitchFamily="34" charset="-122"/>
              </a:rPr>
              <a:t>GWP</a:t>
            </a:r>
            <a:r>
              <a:rPr lang="zh-CN" altLang="en-US" kern="0" dirty="0">
                <a:solidFill>
                  <a:prstClr val="black"/>
                </a:solidFill>
                <a:latin typeface="微软雅黑" panose="020B0503020204020204" pitchFamily="34" charset="-122"/>
                <a:ea typeface="微软雅黑" panose="020B0503020204020204" pitchFamily="34" charset="-122"/>
              </a:rPr>
              <a:t>（全球变暖潜能值）制冷剂研发，通过国家自然科学基金支持基础研究，降低天然工质应用成本。此提议与政府工作报告中“完善碳达峰标准体系”相呼应，预计</a:t>
            </a:r>
            <a:r>
              <a:rPr lang="en-US" altLang="zh-CN" kern="0" dirty="0">
                <a:solidFill>
                  <a:prstClr val="black"/>
                </a:solidFill>
                <a:latin typeface="微软雅黑" panose="020B0503020204020204" pitchFamily="34" charset="-122"/>
                <a:ea typeface="微软雅黑" panose="020B0503020204020204" pitchFamily="34" charset="-122"/>
              </a:rPr>
              <a:t>2025</a:t>
            </a:r>
            <a:r>
              <a:rPr lang="zh-CN" altLang="en-US" kern="0" dirty="0" smtClean="0">
                <a:solidFill>
                  <a:prstClr val="black"/>
                </a:solidFill>
                <a:latin typeface="微软雅黑" panose="020B0503020204020204" pitchFamily="34" charset="-122"/>
                <a:ea typeface="微软雅黑" panose="020B0503020204020204" pitchFamily="34" charset="-122"/>
              </a:rPr>
              <a:t>年修订</a:t>
            </a:r>
            <a:r>
              <a:rPr lang="zh-CN" altLang="en-US" kern="0" dirty="0">
                <a:solidFill>
                  <a:prstClr val="black"/>
                </a:solidFill>
                <a:latin typeface="微软雅黑" panose="020B0503020204020204" pitchFamily="34" charset="-122"/>
                <a:ea typeface="微软雅黑" panose="020B0503020204020204" pitchFamily="34" charset="-122"/>
              </a:rPr>
              <a:t>超</a:t>
            </a:r>
            <a:r>
              <a:rPr lang="en-US" altLang="zh-CN" kern="0" dirty="0">
                <a:solidFill>
                  <a:prstClr val="black"/>
                </a:solidFill>
                <a:latin typeface="微软雅黑" panose="020B0503020204020204" pitchFamily="34" charset="-122"/>
                <a:ea typeface="微软雅黑" panose="020B0503020204020204" pitchFamily="34" charset="-122"/>
              </a:rPr>
              <a:t>1000</a:t>
            </a:r>
            <a:r>
              <a:rPr lang="zh-CN" altLang="en-US" kern="0" dirty="0">
                <a:solidFill>
                  <a:prstClr val="black"/>
                </a:solidFill>
                <a:latin typeface="微软雅黑" panose="020B0503020204020204" pitchFamily="34" charset="-122"/>
                <a:ea typeface="微软雅黑" panose="020B0503020204020204" pitchFamily="34" charset="-122"/>
              </a:rPr>
              <a:t>项标准</a:t>
            </a:r>
            <a:r>
              <a:rPr lang="zh-CN" altLang="en-US" kern="0" dirty="0" smtClean="0">
                <a:solidFill>
                  <a:prstClr val="black"/>
                </a:solidFill>
                <a:latin typeface="微软雅黑" panose="020B0503020204020204" pitchFamily="34" charset="-122"/>
                <a:ea typeface="微软雅黑" panose="020B0503020204020204" pitchFamily="34" charset="-122"/>
              </a:rPr>
              <a:t>。</a:t>
            </a:r>
            <a:endParaRPr lang="en-US" altLang="zh-CN" kern="0" dirty="0" smtClean="0">
              <a:solidFill>
                <a:prstClr val="black"/>
              </a:solidFill>
              <a:latin typeface="微软雅黑" panose="020B0503020204020204" pitchFamily="34" charset="-122"/>
              <a:ea typeface="微软雅黑" panose="020B0503020204020204" pitchFamily="34" charset="-122"/>
            </a:endParaRPr>
          </a:p>
          <a:p>
            <a:pPr algn="just" defTabSz="914354">
              <a:lnSpc>
                <a:spcPct val="120000"/>
              </a:lnSpc>
              <a:spcAft>
                <a:spcPts val="800"/>
              </a:spcAft>
            </a:pPr>
            <a:r>
              <a:rPr lang="zh-CN" altLang="en-US" kern="0" dirty="0" smtClean="0">
                <a:solidFill>
                  <a:prstClr val="black"/>
                </a:solidFill>
                <a:latin typeface="微软雅黑" panose="020B0503020204020204" pitchFamily="34" charset="-122"/>
                <a:ea typeface="微软雅黑" panose="020B0503020204020204" pitchFamily="34" charset="-122"/>
              </a:rPr>
              <a:t>       两会</a:t>
            </a:r>
            <a:r>
              <a:rPr lang="zh-CN" altLang="en-US" kern="0" dirty="0">
                <a:solidFill>
                  <a:prstClr val="black"/>
                </a:solidFill>
                <a:latin typeface="微软雅黑" panose="020B0503020204020204" pitchFamily="34" charset="-122"/>
                <a:ea typeface="微软雅黑" panose="020B0503020204020204" pitchFamily="34" charset="-122"/>
              </a:rPr>
              <a:t>强调</a:t>
            </a:r>
            <a:r>
              <a:rPr lang="zh-CN" altLang="en-US" b="1" kern="0" dirty="0">
                <a:solidFill>
                  <a:prstClr val="black"/>
                </a:solidFill>
                <a:latin typeface="微软雅黑" panose="020B0503020204020204" pitchFamily="34" charset="-122"/>
                <a:ea typeface="微软雅黑" panose="020B0503020204020204" pitchFamily="34" charset="-122"/>
              </a:rPr>
              <a:t>大规模设备更新政策</a:t>
            </a:r>
            <a:r>
              <a:rPr lang="zh-CN" altLang="en-US" kern="0" dirty="0">
                <a:solidFill>
                  <a:prstClr val="black"/>
                </a:solidFill>
                <a:latin typeface="微软雅黑" panose="020B0503020204020204" pitchFamily="34" charset="-122"/>
                <a:ea typeface="微软雅黑" panose="020B0503020204020204" pitchFamily="34" charset="-122"/>
              </a:rPr>
              <a:t>，通过</a:t>
            </a:r>
            <a:r>
              <a:rPr lang="en-US" altLang="zh-CN" kern="0" dirty="0">
                <a:solidFill>
                  <a:prstClr val="black"/>
                </a:solidFill>
                <a:latin typeface="微软雅黑" panose="020B0503020204020204" pitchFamily="34" charset="-122"/>
                <a:ea typeface="微软雅黑" panose="020B0503020204020204" pitchFamily="34" charset="-122"/>
              </a:rPr>
              <a:t>1480</a:t>
            </a:r>
            <a:r>
              <a:rPr lang="zh-CN" altLang="en-US" kern="0" dirty="0">
                <a:solidFill>
                  <a:prstClr val="black"/>
                </a:solidFill>
                <a:latin typeface="微软雅黑" panose="020B0503020204020204" pitchFamily="34" charset="-122"/>
                <a:ea typeface="微软雅黑" panose="020B0503020204020204" pitchFamily="34" charset="-122"/>
              </a:rPr>
              <a:t>亿元专项资金支持工业领域节能改造，</a:t>
            </a:r>
            <a:r>
              <a:rPr lang="zh-CN" altLang="en-US" b="1" kern="0" dirty="0">
                <a:solidFill>
                  <a:prstClr val="black"/>
                </a:solidFill>
                <a:latin typeface="微软雅黑" panose="020B0503020204020204" pitchFamily="34" charset="-122"/>
                <a:ea typeface="微软雅黑" panose="020B0503020204020204" pitchFamily="34" charset="-122"/>
              </a:rPr>
              <a:t>推动高能效制冷设备普及</a:t>
            </a:r>
            <a:r>
              <a:rPr lang="zh-CN" altLang="en-US" kern="0" dirty="0">
                <a:solidFill>
                  <a:prstClr val="black"/>
                </a:solidFill>
                <a:latin typeface="微软雅黑" panose="020B0503020204020204" pitchFamily="34" charset="-122"/>
                <a:ea typeface="微软雅黑" panose="020B0503020204020204" pitchFamily="34" charset="-122"/>
              </a:rPr>
              <a:t>。例如，热泵技术因替代燃煤锅炉需求激增，福建省计划</a:t>
            </a:r>
            <a:r>
              <a:rPr lang="en-US" altLang="zh-CN" kern="0" dirty="0">
                <a:solidFill>
                  <a:prstClr val="black"/>
                </a:solidFill>
                <a:latin typeface="微软雅黑" panose="020B0503020204020204" pitchFamily="34" charset="-122"/>
                <a:ea typeface="微软雅黑" panose="020B0503020204020204" pitchFamily="34" charset="-122"/>
              </a:rPr>
              <a:t>2025</a:t>
            </a:r>
            <a:r>
              <a:rPr lang="zh-CN" altLang="en-US" kern="0" dirty="0">
                <a:solidFill>
                  <a:prstClr val="black"/>
                </a:solidFill>
                <a:latin typeface="微软雅黑" panose="020B0503020204020204" pitchFamily="34" charset="-122"/>
                <a:ea typeface="微软雅黑" panose="020B0503020204020204" pitchFamily="34" charset="-122"/>
              </a:rPr>
              <a:t>年前淘汰</a:t>
            </a:r>
            <a:r>
              <a:rPr lang="en-US" altLang="zh-CN" kern="0" dirty="0">
                <a:solidFill>
                  <a:prstClr val="black"/>
                </a:solidFill>
                <a:latin typeface="微软雅黑" panose="020B0503020204020204" pitchFamily="34" charset="-122"/>
                <a:ea typeface="微软雅黑" panose="020B0503020204020204" pitchFamily="34" charset="-122"/>
              </a:rPr>
              <a:t>35</a:t>
            </a:r>
            <a:r>
              <a:rPr lang="zh-CN" altLang="en-US" kern="0" dirty="0">
                <a:solidFill>
                  <a:prstClr val="black"/>
                </a:solidFill>
                <a:latin typeface="微软雅黑" panose="020B0503020204020204" pitchFamily="34" charset="-122"/>
                <a:ea typeface="微软雅黑" panose="020B0503020204020204" pitchFamily="34" charset="-122"/>
              </a:rPr>
              <a:t>蒸吨以下燃煤锅炉，而美的磁悬浮变频机组已</a:t>
            </a:r>
            <a:r>
              <a:rPr lang="zh-CN" altLang="en-US" kern="0" dirty="0" smtClean="0">
                <a:solidFill>
                  <a:prstClr val="black"/>
                </a:solidFill>
                <a:latin typeface="微软雅黑" panose="020B0503020204020204" pitchFamily="34" charset="-122"/>
                <a:ea typeface="微软雅黑" panose="020B0503020204020204" pitchFamily="34" charset="-122"/>
              </a:rPr>
              <a:t>实现</a:t>
            </a:r>
            <a:r>
              <a:rPr lang="zh-CN" altLang="en-US" kern="0" dirty="0">
                <a:solidFill>
                  <a:prstClr val="black"/>
                </a:solidFill>
                <a:latin typeface="微软雅黑" panose="020B0503020204020204" pitchFamily="34" charset="-122"/>
                <a:ea typeface="微软雅黑" panose="020B0503020204020204" pitchFamily="34" charset="-122"/>
              </a:rPr>
              <a:t>节能</a:t>
            </a:r>
            <a:r>
              <a:rPr lang="en-US" altLang="zh-CN" kern="0" dirty="0">
                <a:solidFill>
                  <a:prstClr val="black"/>
                </a:solidFill>
                <a:latin typeface="微软雅黑" panose="020B0503020204020204" pitchFamily="34" charset="-122"/>
                <a:ea typeface="微软雅黑" panose="020B0503020204020204" pitchFamily="34" charset="-122"/>
              </a:rPr>
              <a:t>40%</a:t>
            </a:r>
            <a:r>
              <a:rPr lang="zh-CN" altLang="en-US" kern="0" dirty="0" smtClean="0">
                <a:solidFill>
                  <a:prstClr val="black"/>
                </a:solidFill>
                <a:latin typeface="微软雅黑" panose="020B0503020204020204" pitchFamily="34" charset="-122"/>
                <a:ea typeface="微软雅黑" panose="020B0503020204020204" pitchFamily="34" charset="-122"/>
              </a:rPr>
              <a:t>。</a:t>
            </a:r>
            <a:endParaRPr lang="en-US" altLang="zh-CN" kern="0" dirty="0" smtClean="0">
              <a:solidFill>
                <a:prstClr val="black"/>
              </a:solidFill>
              <a:latin typeface="微软雅黑" panose="020B0503020204020204" pitchFamily="34" charset="-122"/>
              <a:ea typeface="微软雅黑" panose="020B0503020204020204" pitchFamily="34" charset="-122"/>
            </a:endParaRPr>
          </a:p>
          <a:p>
            <a:pPr algn="just" defTabSz="914354">
              <a:lnSpc>
                <a:spcPct val="120000"/>
              </a:lnSpc>
              <a:spcAft>
                <a:spcPts val="800"/>
              </a:spcAft>
            </a:pPr>
            <a:r>
              <a:rPr lang="zh-CN" altLang="en-US" kern="0" dirty="0">
                <a:solidFill>
                  <a:prstClr val="black"/>
                </a:solidFill>
                <a:latin typeface="微软雅黑" panose="020B0503020204020204" pitchFamily="34" charset="-122"/>
                <a:ea typeface="微软雅黑" panose="020B0503020204020204" pitchFamily="34" charset="-122"/>
              </a:rPr>
              <a:t> </a:t>
            </a:r>
            <a:r>
              <a:rPr lang="zh-CN" altLang="en-US" kern="0" dirty="0" smtClean="0">
                <a:solidFill>
                  <a:prstClr val="black"/>
                </a:solidFill>
                <a:latin typeface="微软雅黑" panose="020B0503020204020204" pitchFamily="34" charset="-122"/>
                <a:ea typeface="微软雅黑" panose="020B0503020204020204" pitchFamily="34" charset="-122"/>
              </a:rPr>
              <a:t>      政府工</a:t>
            </a:r>
            <a:r>
              <a:rPr lang="zh-CN" altLang="en-US" kern="0" dirty="0">
                <a:solidFill>
                  <a:prstClr val="black"/>
                </a:solidFill>
                <a:latin typeface="微软雅黑" panose="020B0503020204020204" pitchFamily="34" charset="-122"/>
                <a:ea typeface="微软雅黑" panose="020B0503020204020204" pitchFamily="34" charset="-122"/>
              </a:rPr>
              <a:t>作报告将“科技创新”列为核心驱动力，支持智能终端与节能设备研发。李敏代表建议通过国家工程中心或重点研发计划，加速低</a:t>
            </a:r>
            <a:r>
              <a:rPr lang="en-US" altLang="zh-CN" kern="0" dirty="0">
                <a:solidFill>
                  <a:prstClr val="black"/>
                </a:solidFill>
                <a:latin typeface="微软雅黑" panose="020B0503020204020204" pitchFamily="34" charset="-122"/>
                <a:ea typeface="微软雅黑" panose="020B0503020204020204" pitchFamily="34" charset="-122"/>
              </a:rPr>
              <a:t>GWP</a:t>
            </a:r>
            <a:r>
              <a:rPr lang="zh-CN" altLang="en-US" kern="0" dirty="0">
                <a:solidFill>
                  <a:prstClr val="black"/>
                </a:solidFill>
                <a:latin typeface="微软雅黑" panose="020B0503020204020204" pitchFamily="34" charset="-122"/>
                <a:ea typeface="微软雅黑" panose="020B0503020204020204" pitchFamily="34" charset="-122"/>
              </a:rPr>
              <a:t>制冷剂产业化，并推动区块链溯源、</a:t>
            </a:r>
            <a:r>
              <a:rPr lang="en-US" altLang="zh-CN" kern="0" dirty="0">
                <a:solidFill>
                  <a:prstClr val="black"/>
                </a:solidFill>
                <a:latin typeface="微软雅黑" panose="020B0503020204020204" pitchFamily="34" charset="-122"/>
                <a:ea typeface="微软雅黑" panose="020B0503020204020204" pitchFamily="34" charset="-122"/>
              </a:rPr>
              <a:t>AI</a:t>
            </a:r>
            <a:r>
              <a:rPr lang="zh-CN" altLang="en-US" kern="0" dirty="0">
                <a:solidFill>
                  <a:prstClr val="black"/>
                </a:solidFill>
                <a:latin typeface="微软雅黑" panose="020B0503020204020204" pitchFamily="34" charset="-122"/>
                <a:ea typeface="微软雅黑" panose="020B0503020204020204" pitchFamily="34" charset="-122"/>
              </a:rPr>
              <a:t>温控等技术在冷链物流中的</a:t>
            </a:r>
            <a:r>
              <a:rPr lang="zh-CN" altLang="en-US" kern="0" dirty="0" smtClean="0">
                <a:solidFill>
                  <a:prstClr val="black"/>
                </a:solidFill>
                <a:latin typeface="微软雅黑" panose="020B0503020204020204" pitchFamily="34" charset="-122"/>
                <a:ea typeface="微软雅黑" panose="020B0503020204020204" pitchFamily="34" charset="-122"/>
              </a:rPr>
              <a:t>应用。</a:t>
            </a:r>
            <a:endParaRPr lang="en-US" altLang="zh-CN" kern="0" dirty="0">
              <a:solidFill>
                <a:prstClr val="black"/>
              </a:solidFill>
              <a:latin typeface="微软雅黑" panose="020B0503020204020204" pitchFamily="34" charset="-122"/>
              <a:ea typeface="微软雅黑" panose="020B0503020204020204" pitchFamily="34" charset="-122"/>
            </a:endParaRPr>
          </a:p>
          <a:p>
            <a:pPr algn="just" defTabSz="914354">
              <a:lnSpc>
                <a:spcPct val="120000"/>
              </a:lnSpc>
              <a:spcAft>
                <a:spcPts val="800"/>
              </a:spcAft>
            </a:pPr>
            <a:r>
              <a:rPr lang="zh-CN" altLang="en-US" kern="0" dirty="0" smtClean="0">
                <a:solidFill>
                  <a:prstClr val="black"/>
                </a:solidFill>
                <a:latin typeface="微软雅黑" panose="020B0503020204020204" pitchFamily="34" charset="-122"/>
                <a:ea typeface="微软雅黑" panose="020B0503020204020204" pitchFamily="34" charset="-122"/>
              </a:rPr>
              <a:t>       国家</a:t>
            </a:r>
            <a:r>
              <a:rPr lang="zh-CN" altLang="en-US" kern="0" dirty="0">
                <a:solidFill>
                  <a:prstClr val="black"/>
                </a:solidFill>
                <a:latin typeface="微软雅黑" panose="020B0503020204020204" pitchFamily="34" charset="-122"/>
                <a:ea typeface="微软雅黑" panose="020B0503020204020204" pitchFamily="34" charset="-122"/>
              </a:rPr>
              <a:t>通过</a:t>
            </a:r>
            <a:r>
              <a:rPr lang="en-US" altLang="zh-CN" kern="0" dirty="0">
                <a:solidFill>
                  <a:prstClr val="black"/>
                </a:solidFill>
                <a:latin typeface="微软雅黑" panose="020B0503020204020204" pitchFamily="34" charset="-122"/>
                <a:ea typeface="微软雅黑" panose="020B0503020204020204" pitchFamily="34" charset="-122"/>
              </a:rPr>
              <a:t>3000</a:t>
            </a:r>
            <a:r>
              <a:rPr lang="zh-CN" altLang="en-US" kern="0" dirty="0">
                <a:solidFill>
                  <a:prstClr val="black"/>
                </a:solidFill>
                <a:latin typeface="微软雅黑" panose="020B0503020204020204" pitchFamily="34" charset="-122"/>
                <a:ea typeface="微软雅黑" panose="020B0503020204020204" pitchFamily="34" charset="-122"/>
              </a:rPr>
              <a:t>亿元专项资金撬动需求，超长期特别国债支持家电以旧换新，暖通空调领域受益显著。政策覆盖节能型产品，预计拉动存量设备更新需求，例如老旧空调替换为全铝换热器或高能效机型</a:t>
            </a:r>
            <a:r>
              <a:rPr lang="zh-CN" altLang="en-US" kern="0" dirty="0" smtClean="0">
                <a:solidFill>
                  <a:prstClr val="black"/>
                </a:solidFill>
                <a:latin typeface="微软雅黑" panose="020B0503020204020204" pitchFamily="34" charset="-122"/>
                <a:ea typeface="微软雅黑" panose="020B0503020204020204" pitchFamily="34" charset="-122"/>
              </a:rPr>
              <a:t>。</a:t>
            </a:r>
            <a:endParaRPr lang="en-US" altLang="zh-CN" kern="0" dirty="0" smtClean="0">
              <a:solidFill>
                <a:prstClr val="black"/>
              </a:solidFill>
              <a:latin typeface="微软雅黑" panose="020B0503020204020204" pitchFamily="34" charset="-122"/>
              <a:ea typeface="微软雅黑" panose="020B0503020204020204" pitchFamily="34" charset="-122"/>
            </a:endParaRPr>
          </a:p>
          <a:p>
            <a:pPr algn="just" defTabSz="914354">
              <a:lnSpc>
                <a:spcPct val="120000"/>
              </a:lnSpc>
              <a:spcAft>
                <a:spcPts val="800"/>
              </a:spcAft>
            </a:pPr>
            <a:r>
              <a:rPr lang="zh-CN" altLang="en-US" kern="0" dirty="0" smtClean="0">
                <a:solidFill>
                  <a:prstClr val="black"/>
                </a:solidFill>
                <a:latin typeface="微软雅黑" panose="020B0503020204020204" pitchFamily="34" charset="-122"/>
                <a:ea typeface="微软雅黑" panose="020B0503020204020204" pitchFamily="34" charset="-122"/>
              </a:rPr>
              <a:t>       到</a:t>
            </a:r>
            <a:r>
              <a:rPr lang="en-US" altLang="zh-CN" kern="0" dirty="0">
                <a:solidFill>
                  <a:prstClr val="black"/>
                </a:solidFill>
                <a:latin typeface="微软雅黑" panose="020B0503020204020204" pitchFamily="34" charset="-122"/>
                <a:ea typeface="微软雅黑" panose="020B0503020204020204" pitchFamily="34" charset="-122"/>
              </a:rPr>
              <a:t>2025</a:t>
            </a:r>
            <a:r>
              <a:rPr lang="zh-CN" altLang="en-US" kern="0" dirty="0">
                <a:solidFill>
                  <a:prstClr val="black"/>
                </a:solidFill>
                <a:latin typeface="微软雅黑" panose="020B0503020204020204" pitchFamily="34" charset="-122"/>
                <a:ea typeface="微软雅黑" panose="020B0503020204020204" pitchFamily="34" charset="-122"/>
              </a:rPr>
              <a:t>年新建超低能耗建筑将较</a:t>
            </a:r>
            <a:r>
              <a:rPr lang="en-US" altLang="zh-CN" kern="0" dirty="0">
                <a:solidFill>
                  <a:prstClr val="black"/>
                </a:solidFill>
                <a:latin typeface="微软雅黑" panose="020B0503020204020204" pitchFamily="34" charset="-122"/>
                <a:ea typeface="微软雅黑" panose="020B0503020204020204" pitchFamily="34" charset="-122"/>
              </a:rPr>
              <a:t>2023</a:t>
            </a:r>
            <a:r>
              <a:rPr lang="zh-CN" altLang="en-US" kern="0" dirty="0">
                <a:solidFill>
                  <a:prstClr val="black"/>
                </a:solidFill>
                <a:latin typeface="微软雅黑" panose="020B0503020204020204" pitchFamily="34" charset="-122"/>
                <a:ea typeface="微软雅黑" panose="020B0503020204020204" pitchFamily="34" charset="-122"/>
              </a:rPr>
              <a:t>年增长</a:t>
            </a:r>
            <a:r>
              <a:rPr lang="en-US" altLang="zh-CN" kern="0" dirty="0">
                <a:solidFill>
                  <a:prstClr val="black"/>
                </a:solidFill>
                <a:latin typeface="微软雅黑" panose="020B0503020204020204" pitchFamily="34" charset="-122"/>
                <a:ea typeface="微软雅黑" panose="020B0503020204020204" pitchFamily="34" charset="-122"/>
              </a:rPr>
              <a:t>0.2</a:t>
            </a:r>
            <a:r>
              <a:rPr lang="zh-CN" altLang="en-US" kern="0" dirty="0">
                <a:solidFill>
                  <a:prstClr val="black"/>
                </a:solidFill>
                <a:latin typeface="微软雅黑" panose="020B0503020204020204" pitchFamily="34" charset="-122"/>
                <a:ea typeface="微软雅黑" panose="020B0503020204020204" pitchFamily="34" charset="-122"/>
              </a:rPr>
              <a:t>亿平方米，既有建筑节能改造面积增加</a:t>
            </a:r>
            <a:r>
              <a:rPr lang="en-US" altLang="zh-CN" kern="0" dirty="0">
                <a:solidFill>
                  <a:prstClr val="black"/>
                </a:solidFill>
                <a:latin typeface="微软雅黑" panose="020B0503020204020204" pitchFamily="34" charset="-122"/>
                <a:ea typeface="微软雅黑" panose="020B0503020204020204" pitchFamily="34" charset="-122"/>
              </a:rPr>
              <a:t>2</a:t>
            </a:r>
            <a:r>
              <a:rPr lang="zh-CN" altLang="en-US" kern="0" dirty="0">
                <a:solidFill>
                  <a:prstClr val="black"/>
                </a:solidFill>
                <a:latin typeface="微软雅黑" panose="020B0503020204020204" pitchFamily="34" charset="-122"/>
                <a:ea typeface="微软雅黑" panose="020B0503020204020204" pitchFamily="34" charset="-122"/>
              </a:rPr>
              <a:t>亿平方米。楼宇自动化、工业余热回收等技术应用场景将进一步</a:t>
            </a:r>
            <a:r>
              <a:rPr lang="zh-CN" altLang="en-US" kern="0" dirty="0" smtClean="0">
                <a:solidFill>
                  <a:prstClr val="black"/>
                </a:solidFill>
                <a:latin typeface="微软雅黑" panose="020B0503020204020204" pitchFamily="34" charset="-122"/>
                <a:ea typeface="微软雅黑" panose="020B0503020204020204" pitchFamily="34" charset="-122"/>
              </a:rPr>
              <a:t>扩展等。</a:t>
            </a:r>
            <a:endParaRPr lang="zh-CN" altLang="en-US" kern="0" dirty="0">
              <a:solidFill>
                <a:prstClr val="black"/>
              </a:solidFill>
              <a:latin typeface="微软雅黑" panose="020B0503020204020204" pitchFamily="34" charset="-122"/>
              <a:ea typeface="微软雅黑" panose="020B0503020204020204" pitchFamily="34" charset="-122"/>
            </a:endParaRPr>
          </a:p>
          <a:p>
            <a:pPr algn="just" defTabSz="914354">
              <a:lnSpc>
                <a:spcPct val="120000"/>
              </a:lnSpc>
              <a:spcAft>
                <a:spcPts val="800"/>
              </a:spcAft>
            </a:pPr>
            <a:r>
              <a:rPr lang="zh-CN" altLang="en-US" kern="0" dirty="0" smtClean="0">
                <a:solidFill>
                  <a:prstClr val="black"/>
                </a:solidFill>
                <a:latin typeface="微软雅黑" panose="020B0503020204020204" pitchFamily="34" charset="-122"/>
                <a:ea typeface="微软雅黑" panose="020B0503020204020204" pitchFamily="34" charset="-122"/>
              </a:rPr>
              <a:t>   </a:t>
            </a:r>
            <a:r>
              <a:rPr lang="en-US" altLang="zh-CN" b="1" kern="0" dirty="0" smtClean="0">
                <a:solidFill>
                  <a:srgbClr val="FF0000"/>
                </a:solidFill>
                <a:latin typeface="微软雅黑" panose="020B0503020204020204" pitchFamily="34" charset="-122"/>
                <a:ea typeface="微软雅黑" panose="020B0503020204020204" pitchFamily="34" charset="-122"/>
              </a:rPr>
              <a:t>2025</a:t>
            </a:r>
            <a:r>
              <a:rPr lang="zh-CN" altLang="en-US" b="1" kern="0" dirty="0" smtClean="0">
                <a:solidFill>
                  <a:srgbClr val="FF0000"/>
                </a:solidFill>
                <a:latin typeface="微软雅黑" panose="020B0503020204020204" pitchFamily="34" charset="-122"/>
                <a:ea typeface="微软雅黑" panose="020B0503020204020204" pitchFamily="34" charset="-122"/>
              </a:rPr>
              <a:t>年</a:t>
            </a:r>
            <a:r>
              <a:rPr lang="zh-CN" altLang="en-US" kern="0" dirty="0" smtClean="0">
                <a:solidFill>
                  <a:srgbClr val="FF0000"/>
                </a:solidFill>
                <a:latin typeface="微软雅黑" panose="020B0503020204020204" pitchFamily="34" charset="-122"/>
                <a:ea typeface="微软雅黑" panose="020B0503020204020204" pitchFamily="34" charset="-122"/>
              </a:rPr>
              <a:t>政策</a:t>
            </a:r>
            <a:r>
              <a:rPr lang="zh-CN" altLang="en-US" kern="0" dirty="0">
                <a:solidFill>
                  <a:srgbClr val="FF0000"/>
                </a:solidFill>
                <a:latin typeface="微软雅黑" panose="020B0503020204020204" pitchFamily="34" charset="-122"/>
                <a:ea typeface="微软雅黑" panose="020B0503020204020204" pitchFamily="34" charset="-122"/>
              </a:rPr>
              <a:t>导向主要围绕</a:t>
            </a:r>
            <a:r>
              <a:rPr lang="zh-CN" altLang="en-US" b="1" kern="0" dirty="0">
                <a:solidFill>
                  <a:srgbClr val="FF0000"/>
                </a:solidFill>
                <a:latin typeface="微软雅黑" panose="020B0503020204020204" pitchFamily="34" charset="-122"/>
                <a:ea typeface="微软雅黑" panose="020B0503020204020204" pitchFamily="34" charset="-122"/>
              </a:rPr>
              <a:t>绿色转型、技术创新、产业链安全、市场扩容</a:t>
            </a:r>
            <a:r>
              <a:rPr lang="zh-CN" altLang="en-US" kern="0" dirty="0">
                <a:solidFill>
                  <a:srgbClr val="FF0000"/>
                </a:solidFill>
                <a:latin typeface="微软雅黑" panose="020B0503020204020204" pitchFamily="34" charset="-122"/>
                <a:ea typeface="微软雅黑" panose="020B0503020204020204" pitchFamily="34" charset="-122"/>
              </a:rPr>
              <a:t>四大方向展开，为行业高质量</a:t>
            </a:r>
            <a:r>
              <a:rPr lang="zh-CN" altLang="en-US" kern="0" dirty="0" smtClean="0">
                <a:solidFill>
                  <a:srgbClr val="FF0000"/>
                </a:solidFill>
                <a:latin typeface="微软雅黑" panose="020B0503020204020204" pitchFamily="34" charset="-122"/>
                <a:ea typeface="微软雅黑" panose="020B0503020204020204" pitchFamily="34" charset="-122"/>
              </a:rPr>
              <a:t>发展指明方向。</a:t>
            </a:r>
            <a:endParaRPr lang="en-US" altLang="zh-CN" kern="0" dirty="0" smtClean="0">
              <a:solidFill>
                <a:srgbClr val="FF0000"/>
              </a:solidFill>
              <a:latin typeface="微软雅黑" panose="020B0503020204020204" pitchFamily="34" charset="-122"/>
              <a:ea typeface="微软雅黑" panose="020B0503020204020204" pitchFamily="34" charset="-122"/>
            </a:endParaRPr>
          </a:p>
          <a:p>
            <a:pPr algn="just" defTabSz="914354">
              <a:lnSpc>
                <a:spcPct val="120000"/>
              </a:lnSpc>
              <a:spcAft>
                <a:spcPts val="800"/>
              </a:spcAft>
            </a:pPr>
            <a:r>
              <a:rPr lang="zh-CN" altLang="en-US" b="1" kern="0" dirty="0" smtClean="0">
                <a:solidFill>
                  <a:prstClr val="black"/>
                </a:solidFill>
                <a:latin typeface="微软雅黑" panose="020B0503020204020204" pitchFamily="34" charset="-122"/>
                <a:ea typeface="微软雅黑" panose="020B0503020204020204" pitchFamily="34" charset="-122"/>
              </a:rPr>
              <a:t>       </a:t>
            </a:r>
            <a:endParaRPr lang="zh-CN" altLang="en-US" b="1" kern="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08905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ADCE33C3-E620-4067-BD6B-D1C110DB3859}"/>
              </a:ext>
            </a:extLst>
          </p:cNvPr>
          <p:cNvCxnSpPr>
            <a:cxnSpLocks/>
          </p:cNvCxnSpPr>
          <p:nvPr/>
        </p:nvCxnSpPr>
        <p:spPr>
          <a:xfrm>
            <a:off x="929090" y="838719"/>
            <a:ext cx="112629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1">
            <a:extLst>
              <a:ext uri="{FF2B5EF4-FFF2-40B4-BE49-F238E27FC236}">
                <a16:creationId xmlns:a16="http://schemas.microsoft.com/office/drawing/2014/main" id="{EE7C08E8-9907-4F55-8A87-8E217708FB8B}"/>
              </a:ext>
            </a:extLst>
          </p:cNvPr>
          <p:cNvSpPr>
            <a:spLocks noChangeArrowheads="1"/>
          </p:cNvSpPr>
          <p:nvPr/>
        </p:nvSpPr>
        <p:spPr bwMode="auto">
          <a:xfrm>
            <a:off x="344688" y="212426"/>
            <a:ext cx="350123"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5" name="矩形 1">
            <a:extLst>
              <a:ext uri="{FF2B5EF4-FFF2-40B4-BE49-F238E27FC236}">
                <a16:creationId xmlns:a16="http://schemas.microsoft.com/office/drawing/2014/main" id="{DFA12BA2-C945-4262-BB07-EA9F00F33EA7}"/>
              </a:ext>
            </a:extLst>
          </p:cNvPr>
          <p:cNvSpPr>
            <a:spLocks noChangeArrowheads="1"/>
          </p:cNvSpPr>
          <p:nvPr/>
        </p:nvSpPr>
        <p:spPr bwMode="auto">
          <a:xfrm>
            <a:off x="753039" y="212426"/>
            <a:ext cx="111559"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7" name="矩形 1">
            <a:extLst>
              <a:ext uri="{FF2B5EF4-FFF2-40B4-BE49-F238E27FC236}">
                <a16:creationId xmlns:a16="http://schemas.microsoft.com/office/drawing/2014/main" id="{C7A1176A-C006-4A97-A5C8-12C35D3E9DCB}"/>
              </a:ext>
            </a:extLst>
          </p:cNvPr>
          <p:cNvSpPr>
            <a:spLocks noChangeArrowheads="1"/>
          </p:cNvSpPr>
          <p:nvPr/>
        </p:nvSpPr>
        <p:spPr bwMode="auto">
          <a:xfrm>
            <a:off x="922823" y="212426"/>
            <a:ext cx="52044" cy="617924"/>
          </a:xfrm>
          <a:prstGeom prst="rect">
            <a:avLst/>
          </a:prstGeom>
          <a:solidFill>
            <a:srgbClr val="0070C0"/>
          </a:solidFill>
          <a:ln>
            <a:noFill/>
          </a:ln>
        </p:spPr>
        <p:txBody>
          <a:bodyPr lIns="121904" tIns="60951" rIns="121904" bIns="60951" anchor="ctr"/>
          <a:lstStyle/>
          <a:p>
            <a:pPr algn="ctr" defTabSz="1219139"/>
            <a:endParaRPr lang="zh-CN" altLang="en-US" sz="2489">
              <a:solidFill>
                <a:srgbClr val="FFFFFF"/>
              </a:solidFill>
              <a:latin typeface="Arial"/>
              <a:ea typeface="微软雅黑"/>
              <a:cs typeface="+mn-ea"/>
              <a:sym typeface="+mn-lt"/>
            </a:endParaRPr>
          </a:p>
        </p:txBody>
      </p:sp>
      <p:sp>
        <p:nvSpPr>
          <p:cNvPr id="38" name="文本框 37">
            <a:extLst>
              <a:ext uri="{FF2B5EF4-FFF2-40B4-BE49-F238E27FC236}">
                <a16:creationId xmlns:a16="http://schemas.microsoft.com/office/drawing/2014/main" id="{53F2B329-9221-41DD-80E0-849C22D55054}"/>
              </a:ext>
            </a:extLst>
          </p:cNvPr>
          <p:cNvSpPr txBox="1"/>
          <p:nvPr/>
        </p:nvSpPr>
        <p:spPr>
          <a:xfrm>
            <a:off x="344688" y="1385360"/>
            <a:ext cx="11222916" cy="4979825"/>
          </a:xfrm>
          <a:prstGeom prst="rect">
            <a:avLst/>
          </a:prstGeom>
          <a:noFill/>
        </p:spPr>
        <p:txBody>
          <a:bodyPr wrap="square" rtlCol="0">
            <a:spAutoFit/>
          </a:bodyPr>
          <a:lstStyle/>
          <a:p>
            <a:pPr marL="360000" indent="-285750" algn="just" defTabSz="914354">
              <a:lnSpc>
                <a:spcPct val="120000"/>
              </a:lnSpc>
              <a:spcBef>
                <a:spcPts val="1200"/>
              </a:spcBef>
              <a:spcAft>
                <a:spcPts val="1200"/>
              </a:spcAft>
              <a:buFont typeface="Wingdings" panose="05000000000000000000" pitchFamily="2" charset="2"/>
              <a:buChar char="u"/>
            </a:pPr>
            <a:r>
              <a:rPr lang="zh-CN" altLang="en-US" b="1" kern="0" dirty="0">
                <a:solidFill>
                  <a:prstClr val="black"/>
                </a:solidFill>
                <a:latin typeface="微软雅黑" panose="020B0503020204020204" pitchFamily="34" charset="-122"/>
                <a:ea typeface="微软雅黑" panose="020B0503020204020204" pitchFamily="34" charset="-122"/>
              </a:rPr>
              <a:t>食品加工及物流</a:t>
            </a:r>
            <a:r>
              <a:rPr lang="zh-CN" altLang="en-US" kern="0" dirty="0">
                <a:solidFill>
                  <a:prstClr val="black"/>
                </a:solidFill>
                <a:latin typeface="微软雅黑" panose="020B0503020204020204" pitchFamily="34" charset="-122"/>
                <a:ea typeface="微软雅黑" panose="020B0503020204020204" pitchFamily="34" charset="-122"/>
              </a:rPr>
              <a:t>：食品加工及物流行业对低温运输和储存设备的需求同样旺盛。随着</a:t>
            </a:r>
            <a:r>
              <a:rPr lang="zh-CN" altLang="en-US" b="1" kern="0" dirty="0">
                <a:solidFill>
                  <a:prstClr val="black"/>
                </a:solidFill>
                <a:latin typeface="微软雅黑" panose="020B0503020204020204" pitchFamily="34" charset="-122"/>
                <a:ea typeface="微软雅黑" panose="020B0503020204020204" pitchFamily="34" charset="-122"/>
              </a:rPr>
              <a:t>生鲜电商</a:t>
            </a:r>
            <a:r>
              <a:rPr lang="zh-CN" altLang="en-US" kern="0" dirty="0">
                <a:solidFill>
                  <a:prstClr val="black"/>
                </a:solidFill>
                <a:latin typeface="微软雅黑" panose="020B0503020204020204" pitchFamily="34" charset="-122"/>
                <a:ea typeface="微软雅黑" panose="020B0503020204020204" pitchFamily="34" charset="-122"/>
              </a:rPr>
              <a:t>的兴起和消费者对食品新鲜度要求的提高，</a:t>
            </a:r>
            <a:r>
              <a:rPr lang="zh-CN" altLang="en-US" b="1" kern="0" dirty="0">
                <a:solidFill>
                  <a:prstClr val="black"/>
                </a:solidFill>
                <a:latin typeface="微软雅黑" panose="020B0503020204020204" pitchFamily="34" charset="-122"/>
                <a:ea typeface="微软雅黑" panose="020B0503020204020204" pitchFamily="34" charset="-122"/>
              </a:rPr>
              <a:t>低温冷藏和冷冻设备</a:t>
            </a:r>
            <a:r>
              <a:rPr lang="zh-CN" altLang="en-US" kern="0" dirty="0">
                <a:solidFill>
                  <a:prstClr val="black"/>
                </a:solidFill>
                <a:latin typeface="微软雅黑" panose="020B0503020204020204" pitchFamily="34" charset="-122"/>
                <a:ea typeface="微软雅黑" panose="020B0503020204020204" pitchFamily="34" charset="-122"/>
              </a:rPr>
              <a:t>在冷链物流领域的应用越来越广泛</a:t>
            </a:r>
            <a:r>
              <a:rPr lang="zh-CN" altLang="en-US" kern="0" dirty="0" smtClean="0">
                <a:solidFill>
                  <a:prstClr val="black"/>
                </a:solidFill>
                <a:latin typeface="微软雅黑" panose="020B0503020204020204" pitchFamily="34" charset="-122"/>
                <a:ea typeface="微软雅黑" panose="020B0503020204020204" pitchFamily="34" charset="-122"/>
              </a:rPr>
              <a:t>。</a:t>
            </a:r>
            <a:endParaRPr lang="en-US" altLang="zh-CN" b="1" kern="0" dirty="0" smtClean="0">
              <a:solidFill>
                <a:prstClr val="black"/>
              </a:solidFill>
              <a:latin typeface="微软雅黑" panose="020B0503020204020204" pitchFamily="34" charset="-122"/>
              <a:ea typeface="微软雅黑" panose="020B0503020204020204" pitchFamily="34" charset="-122"/>
            </a:endParaRPr>
          </a:p>
          <a:p>
            <a:pPr marL="360000" indent="-285750" algn="just" defTabSz="914354">
              <a:lnSpc>
                <a:spcPct val="120000"/>
              </a:lnSpc>
              <a:spcBef>
                <a:spcPts val="1200"/>
              </a:spcBef>
              <a:spcAft>
                <a:spcPts val="1200"/>
              </a:spcAft>
              <a:buFont typeface="Wingdings" panose="05000000000000000000" pitchFamily="2" charset="2"/>
              <a:buChar char="u"/>
            </a:pPr>
            <a:r>
              <a:rPr lang="zh-CN" altLang="en-US" b="1" kern="0" dirty="0" smtClean="0">
                <a:solidFill>
                  <a:prstClr val="black"/>
                </a:solidFill>
                <a:latin typeface="微软雅黑" panose="020B0503020204020204" pitchFamily="34" charset="-122"/>
                <a:ea typeface="微软雅黑" panose="020B0503020204020204" pitchFamily="34" charset="-122"/>
              </a:rPr>
              <a:t>生物医药</a:t>
            </a:r>
            <a:r>
              <a:rPr lang="zh-CN" altLang="en-US" kern="0" dirty="0" smtClean="0">
                <a:solidFill>
                  <a:prstClr val="black"/>
                </a:solidFill>
                <a:latin typeface="微软雅黑" panose="020B0503020204020204" pitchFamily="34" charset="-122"/>
                <a:ea typeface="微软雅黑" panose="020B0503020204020204" pitchFamily="34" charset="-122"/>
              </a:rPr>
              <a:t>：</a:t>
            </a:r>
            <a:r>
              <a:rPr lang="zh-CN" altLang="en-US" kern="0" dirty="0">
                <a:solidFill>
                  <a:prstClr val="black"/>
                </a:solidFill>
                <a:latin typeface="微软雅黑" panose="020B0503020204020204" pitchFamily="34" charset="-122"/>
                <a:ea typeface="微软雅黑" panose="020B0503020204020204" pitchFamily="34" charset="-122"/>
              </a:rPr>
              <a:t>随着生物医药产业的蓬勃发展，对冷藏设备的需求不断增加。</a:t>
            </a:r>
            <a:r>
              <a:rPr lang="zh-CN" altLang="en-US" b="1" kern="0" dirty="0">
                <a:solidFill>
                  <a:prstClr val="black"/>
                </a:solidFill>
                <a:latin typeface="微软雅黑" panose="020B0503020204020204" pitchFamily="34" charset="-122"/>
                <a:ea typeface="微软雅黑" panose="020B0503020204020204" pitchFamily="34" charset="-122"/>
              </a:rPr>
              <a:t>疫苗、生物样本、药品</a:t>
            </a:r>
            <a:r>
              <a:rPr lang="zh-CN" altLang="en-US" kern="0" dirty="0">
                <a:solidFill>
                  <a:prstClr val="black"/>
                </a:solidFill>
                <a:latin typeface="微软雅黑" panose="020B0503020204020204" pitchFamily="34" charset="-122"/>
                <a:ea typeface="微软雅黑" panose="020B0503020204020204" pitchFamily="34" charset="-122"/>
              </a:rPr>
              <a:t>等需要低温储存和运输的产品数量激增，推动了低温制冷设备市场的快速发展</a:t>
            </a:r>
            <a:r>
              <a:rPr lang="zh-CN" altLang="en-US" kern="0" dirty="0" smtClean="0">
                <a:solidFill>
                  <a:prstClr val="black"/>
                </a:solidFill>
                <a:latin typeface="微软雅黑" panose="020B0503020204020204" pitchFamily="34" charset="-122"/>
                <a:ea typeface="微软雅黑" panose="020B0503020204020204" pitchFamily="34" charset="-122"/>
              </a:rPr>
              <a:t>。</a:t>
            </a:r>
            <a:endParaRPr lang="zh-CN" altLang="en-US" kern="0" dirty="0">
              <a:solidFill>
                <a:prstClr val="black"/>
              </a:solidFill>
              <a:latin typeface="微软雅黑" panose="020B0503020204020204" pitchFamily="34" charset="-122"/>
              <a:ea typeface="微软雅黑" panose="020B0503020204020204" pitchFamily="34" charset="-122"/>
            </a:endParaRPr>
          </a:p>
          <a:p>
            <a:pPr marL="360000" indent="-285750" algn="just" defTabSz="914354">
              <a:lnSpc>
                <a:spcPct val="120000"/>
              </a:lnSpc>
              <a:spcBef>
                <a:spcPts val="1200"/>
              </a:spcBef>
              <a:spcAft>
                <a:spcPts val="1200"/>
              </a:spcAft>
              <a:buFont typeface="Wingdings" panose="05000000000000000000" pitchFamily="2" charset="2"/>
              <a:buChar char="u"/>
            </a:pPr>
            <a:r>
              <a:rPr lang="zh-CN" altLang="en-US" b="1" kern="0" dirty="0">
                <a:solidFill>
                  <a:prstClr val="black"/>
                </a:solidFill>
                <a:latin typeface="微软雅黑" panose="020B0503020204020204" pitchFamily="34" charset="-122"/>
                <a:ea typeface="微软雅黑" panose="020B0503020204020204" pitchFamily="34" charset="-122"/>
              </a:rPr>
              <a:t>电子信息及</a:t>
            </a:r>
            <a:r>
              <a:rPr lang="zh-CN" altLang="en-US" b="1" kern="0" dirty="0" smtClean="0">
                <a:solidFill>
                  <a:prstClr val="black"/>
                </a:solidFill>
                <a:latin typeface="微软雅黑" panose="020B0503020204020204" pitchFamily="34" charset="-122"/>
                <a:ea typeface="微软雅黑" panose="020B0503020204020204" pitchFamily="34" charset="-122"/>
              </a:rPr>
              <a:t>半导体</a:t>
            </a:r>
            <a:r>
              <a:rPr lang="zh-CN" altLang="en-US" kern="0" dirty="0" smtClean="0">
                <a:solidFill>
                  <a:prstClr val="black"/>
                </a:solidFill>
                <a:latin typeface="微软雅黑" panose="020B0503020204020204" pitchFamily="34" charset="-122"/>
                <a:ea typeface="微软雅黑" panose="020B0503020204020204" pitchFamily="34" charset="-122"/>
              </a:rPr>
              <a:t>：</a:t>
            </a:r>
            <a:r>
              <a:rPr lang="zh-CN" altLang="en-US" kern="0" dirty="0">
                <a:solidFill>
                  <a:prstClr val="black"/>
                </a:solidFill>
                <a:latin typeface="微软雅黑" panose="020B0503020204020204" pitchFamily="34" charset="-122"/>
                <a:ea typeface="微软雅黑" panose="020B0503020204020204" pitchFamily="34" charset="-122"/>
              </a:rPr>
              <a:t>在电子信息及半导体领域，低温制冷设备被广泛应用于</a:t>
            </a:r>
            <a:r>
              <a:rPr lang="zh-CN" altLang="en-US" b="1" kern="0" dirty="0">
                <a:solidFill>
                  <a:prstClr val="black"/>
                </a:solidFill>
                <a:latin typeface="微软雅黑" panose="020B0503020204020204" pitchFamily="34" charset="-122"/>
                <a:ea typeface="微软雅黑" panose="020B0503020204020204" pitchFamily="34" charset="-122"/>
              </a:rPr>
              <a:t>芯片制造、材料测试</a:t>
            </a:r>
            <a:r>
              <a:rPr lang="zh-CN" altLang="en-US" kern="0" dirty="0">
                <a:solidFill>
                  <a:prstClr val="black"/>
                </a:solidFill>
                <a:latin typeface="微软雅黑" panose="020B0503020204020204" pitchFamily="34" charset="-122"/>
                <a:ea typeface="微软雅黑" panose="020B0503020204020204" pitchFamily="34" charset="-122"/>
              </a:rPr>
              <a:t>等环节。随着电子信息产业的不断升级和半导体市场的持续扩大，对低温制冷设备的需求也在不断增加</a:t>
            </a:r>
            <a:r>
              <a:rPr lang="zh-CN" altLang="en-US" kern="0" dirty="0" smtClean="0">
                <a:solidFill>
                  <a:prstClr val="black"/>
                </a:solidFill>
                <a:latin typeface="微软雅黑" panose="020B0503020204020204" pitchFamily="34" charset="-122"/>
                <a:ea typeface="微软雅黑" panose="020B0503020204020204" pitchFamily="34" charset="-122"/>
              </a:rPr>
              <a:t>。</a:t>
            </a:r>
            <a:endParaRPr lang="zh-CN" altLang="en-US" kern="0" dirty="0">
              <a:solidFill>
                <a:prstClr val="black"/>
              </a:solidFill>
              <a:latin typeface="微软雅黑" panose="020B0503020204020204" pitchFamily="34" charset="-122"/>
              <a:ea typeface="微软雅黑" panose="020B0503020204020204" pitchFamily="34" charset="-122"/>
            </a:endParaRPr>
          </a:p>
          <a:p>
            <a:pPr marL="360000" indent="-285750" algn="just" defTabSz="914354">
              <a:lnSpc>
                <a:spcPct val="120000"/>
              </a:lnSpc>
              <a:spcBef>
                <a:spcPts val="1200"/>
              </a:spcBef>
              <a:spcAft>
                <a:spcPts val="1200"/>
              </a:spcAft>
              <a:buFont typeface="Wingdings" panose="05000000000000000000" pitchFamily="2" charset="2"/>
              <a:buChar char="u"/>
            </a:pPr>
            <a:r>
              <a:rPr lang="zh-CN" altLang="en-US" b="1" kern="0" dirty="0" smtClean="0">
                <a:solidFill>
                  <a:prstClr val="black"/>
                </a:solidFill>
                <a:latin typeface="微软雅黑" panose="020B0503020204020204" pitchFamily="34" charset="-122"/>
                <a:ea typeface="微软雅黑" panose="020B0503020204020204" pitchFamily="34" charset="-122"/>
              </a:rPr>
              <a:t>新能源及储能</a:t>
            </a:r>
            <a:r>
              <a:rPr lang="zh-CN" altLang="en-US" kern="0" dirty="0">
                <a:solidFill>
                  <a:prstClr val="black"/>
                </a:solidFill>
                <a:latin typeface="微软雅黑" panose="020B0503020204020204" pitchFamily="34" charset="-122"/>
                <a:ea typeface="微软雅黑" panose="020B0503020204020204" pitchFamily="34" charset="-122"/>
              </a:rPr>
              <a:t>：储能电池产热大且散热不均，对电池本身的安全和寿命产生极大地威胁</a:t>
            </a:r>
            <a:r>
              <a:rPr lang="zh-CN" altLang="en-US" kern="0" dirty="0" smtClean="0">
                <a:solidFill>
                  <a:prstClr val="black"/>
                </a:solidFill>
                <a:latin typeface="微软雅黑" panose="020B0503020204020204" pitchFamily="34" charset="-122"/>
                <a:ea typeface="微软雅黑" panose="020B0503020204020204" pitchFamily="34" charset="-122"/>
              </a:rPr>
              <a:t>，液冷技术可以通过</a:t>
            </a:r>
            <a:r>
              <a:rPr lang="zh-CN" altLang="en-US" b="1" kern="0" dirty="0">
                <a:solidFill>
                  <a:prstClr val="black"/>
                </a:solidFill>
                <a:latin typeface="微软雅黑" panose="020B0503020204020204" pitchFamily="34" charset="-122"/>
                <a:ea typeface="微软雅黑" panose="020B0503020204020204" pitchFamily="34" charset="-122"/>
              </a:rPr>
              <a:t>冷却液循环</a:t>
            </a:r>
            <a:r>
              <a:rPr lang="zh-CN" altLang="en-US" kern="0" dirty="0">
                <a:solidFill>
                  <a:prstClr val="black"/>
                </a:solidFill>
                <a:latin typeface="微软雅黑" panose="020B0503020204020204" pitchFamily="34" charset="-122"/>
                <a:ea typeface="微软雅黑" panose="020B0503020204020204" pitchFamily="34" charset="-122"/>
              </a:rPr>
              <a:t>带走电池产生的热量，确保电池在适宜温度下</a:t>
            </a:r>
            <a:r>
              <a:rPr lang="zh-CN" altLang="en-US" kern="0" dirty="0" smtClean="0">
                <a:solidFill>
                  <a:prstClr val="black"/>
                </a:solidFill>
                <a:latin typeface="微软雅黑" panose="020B0503020204020204" pitchFamily="34" charset="-122"/>
                <a:ea typeface="微软雅黑" panose="020B0503020204020204" pitchFamily="34" charset="-122"/>
              </a:rPr>
              <a:t>工作，保证</a:t>
            </a:r>
            <a:r>
              <a:rPr lang="zh-CN" altLang="en-US" kern="0" dirty="0">
                <a:solidFill>
                  <a:prstClr val="black"/>
                </a:solidFill>
                <a:latin typeface="微软雅黑" panose="020B0503020204020204" pitchFamily="34" charset="-122"/>
                <a:ea typeface="微软雅黑" panose="020B0503020204020204" pitchFamily="34" charset="-122"/>
              </a:rPr>
              <a:t>电池安全、延长电池寿命</a:t>
            </a:r>
            <a:r>
              <a:rPr lang="zh-CN" altLang="en-US" kern="0" dirty="0" smtClean="0">
                <a:solidFill>
                  <a:prstClr val="black"/>
                </a:solidFill>
                <a:latin typeface="微软雅黑" panose="020B0503020204020204" pitchFamily="34" charset="-122"/>
                <a:ea typeface="微软雅黑" panose="020B0503020204020204" pitchFamily="34" charset="-122"/>
              </a:rPr>
              <a:t>；氢</a:t>
            </a:r>
            <a:r>
              <a:rPr lang="zh-CN" altLang="en-US" kern="0" dirty="0">
                <a:solidFill>
                  <a:prstClr val="black"/>
                </a:solidFill>
                <a:latin typeface="微软雅黑" panose="020B0503020204020204" pitchFamily="34" charset="-122"/>
                <a:ea typeface="微软雅黑" panose="020B0503020204020204" pitchFamily="34" charset="-122"/>
              </a:rPr>
              <a:t>能冷链运输</a:t>
            </a:r>
            <a:r>
              <a:rPr lang="zh-CN" altLang="en-US" kern="0" dirty="0" smtClean="0">
                <a:solidFill>
                  <a:prstClr val="black"/>
                </a:solidFill>
                <a:latin typeface="微软雅黑" panose="020B0503020204020204" pitchFamily="34" charset="-122"/>
                <a:ea typeface="微软雅黑" panose="020B0503020204020204" pitchFamily="34" charset="-122"/>
              </a:rPr>
              <a:t>设备（高压低温液态储氢）</a:t>
            </a:r>
            <a:endParaRPr lang="en-US" altLang="zh-CN" kern="0" dirty="0" smtClean="0">
              <a:solidFill>
                <a:prstClr val="black"/>
              </a:solidFill>
              <a:latin typeface="微软雅黑" panose="020B0503020204020204" pitchFamily="34" charset="-122"/>
              <a:ea typeface="微软雅黑" panose="020B0503020204020204" pitchFamily="34" charset="-122"/>
            </a:endParaRPr>
          </a:p>
          <a:p>
            <a:pPr marL="360000" indent="-285750" algn="just" defTabSz="914354">
              <a:lnSpc>
                <a:spcPct val="120000"/>
              </a:lnSpc>
              <a:spcBef>
                <a:spcPts val="1200"/>
              </a:spcBef>
              <a:spcAft>
                <a:spcPts val="1200"/>
              </a:spcAft>
              <a:buFont typeface="Wingdings" panose="05000000000000000000" pitchFamily="2" charset="2"/>
              <a:buChar char="u"/>
            </a:pPr>
            <a:r>
              <a:rPr lang="zh-CN" altLang="en-US" b="1" kern="0" dirty="0">
                <a:solidFill>
                  <a:prstClr val="black"/>
                </a:solidFill>
                <a:latin typeface="微软雅黑" panose="020B0503020204020204" pitchFamily="34" charset="-122"/>
                <a:ea typeface="微软雅黑" panose="020B0503020204020204" pitchFamily="34" charset="-122"/>
              </a:rPr>
              <a:t>数字化</a:t>
            </a:r>
            <a:r>
              <a:rPr lang="zh-CN" altLang="en-US" b="1" kern="0" dirty="0" smtClean="0">
                <a:solidFill>
                  <a:prstClr val="black"/>
                </a:solidFill>
                <a:latin typeface="微软雅黑" panose="020B0503020204020204" pitchFamily="34" charset="-122"/>
                <a:ea typeface="微软雅黑" panose="020B0503020204020204" pitchFamily="34" charset="-122"/>
              </a:rPr>
              <a:t>产业</a:t>
            </a:r>
            <a:r>
              <a:rPr lang="zh-CN" altLang="en-US" kern="0" dirty="0">
                <a:solidFill>
                  <a:prstClr val="black"/>
                </a:solidFill>
                <a:latin typeface="微软雅黑" panose="020B0503020204020204" pitchFamily="34" charset="-122"/>
                <a:ea typeface="微软雅黑" panose="020B0503020204020204" pitchFamily="34" charset="-122"/>
              </a:rPr>
              <a:t>：数据中心的机房需要具备一定的湿度、温度等环境条件，随着</a:t>
            </a:r>
            <a:r>
              <a:rPr lang="en-US" altLang="zh-CN" kern="0" dirty="0">
                <a:solidFill>
                  <a:prstClr val="black"/>
                </a:solidFill>
                <a:latin typeface="微软雅黑" panose="020B0503020204020204" pitchFamily="34" charset="-122"/>
                <a:ea typeface="微软雅黑" panose="020B0503020204020204" pitchFamily="34" charset="-122"/>
              </a:rPr>
              <a:t>AI</a:t>
            </a:r>
            <a:r>
              <a:rPr lang="zh-CN" altLang="en-US" kern="0" dirty="0">
                <a:solidFill>
                  <a:prstClr val="black"/>
                </a:solidFill>
                <a:latin typeface="微软雅黑" panose="020B0503020204020204" pitchFamily="34" charset="-122"/>
                <a:ea typeface="微软雅黑" panose="020B0503020204020204" pitchFamily="34" charset="-122"/>
              </a:rPr>
              <a:t>大模型训练和推理需求激增，</a:t>
            </a:r>
            <a:r>
              <a:rPr lang="zh-CN" altLang="en-US" b="1" kern="0" dirty="0">
                <a:solidFill>
                  <a:prstClr val="black"/>
                </a:solidFill>
                <a:latin typeface="微软雅黑" panose="020B0503020204020204" pitchFamily="34" charset="-122"/>
                <a:ea typeface="微软雅黑" panose="020B0503020204020204" pitchFamily="34" charset="-122"/>
              </a:rPr>
              <a:t>数据中心</a:t>
            </a:r>
            <a:r>
              <a:rPr lang="zh-CN" altLang="en-US" kern="0" dirty="0">
                <a:solidFill>
                  <a:prstClr val="black"/>
                </a:solidFill>
                <a:latin typeface="微软雅黑" panose="020B0503020204020204" pitchFamily="34" charset="-122"/>
                <a:ea typeface="微软雅黑" panose="020B0503020204020204" pitchFamily="34" charset="-122"/>
              </a:rPr>
              <a:t>服务器功率密度持续攀升，</a:t>
            </a:r>
            <a:r>
              <a:rPr lang="zh-CN" altLang="en-US" b="1" kern="0" dirty="0">
                <a:solidFill>
                  <a:prstClr val="black"/>
                </a:solidFill>
                <a:latin typeface="微软雅黑" panose="020B0503020204020204" pitchFamily="34" charset="-122"/>
                <a:ea typeface="微软雅黑" panose="020B0503020204020204" pitchFamily="34" charset="-122"/>
              </a:rPr>
              <a:t>散热问题</a:t>
            </a:r>
            <a:r>
              <a:rPr lang="zh-CN" altLang="en-US" kern="0" dirty="0">
                <a:solidFill>
                  <a:prstClr val="black"/>
                </a:solidFill>
                <a:latin typeface="微软雅黑" panose="020B0503020204020204" pitchFamily="34" charset="-122"/>
                <a:ea typeface="微软雅黑" panose="020B0503020204020204" pitchFamily="34" charset="-122"/>
              </a:rPr>
              <a:t>日益凸显</a:t>
            </a:r>
            <a:r>
              <a:rPr lang="zh-CN" altLang="en-US" kern="0" dirty="0" smtClean="0">
                <a:solidFill>
                  <a:prstClr val="black"/>
                </a:solidFill>
                <a:latin typeface="微软雅黑" panose="020B0503020204020204" pitchFamily="34" charset="-122"/>
                <a:ea typeface="微软雅黑" panose="020B0503020204020204" pitchFamily="34" charset="-122"/>
              </a:rPr>
              <a:t>；物联网温控、智慧能源管理提升全链条效率</a:t>
            </a:r>
            <a:endParaRPr lang="en-US" altLang="zh-CN" kern="0" dirty="0">
              <a:solidFill>
                <a:prstClr val="black"/>
              </a:solidFill>
              <a:latin typeface="微软雅黑" panose="020B0503020204020204" pitchFamily="34" charset="-122"/>
              <a:ea typeface="微软雅黑" panose="020B0503020204020204" pitchFamily="34" charset="-122"/>
            </a:endParaRPr>
          </a:p>
        </p:txBody>
      </p:sp>
      <p:sp>
        <p:nvSpPr>
          <p:cNvPr id="10" name="矩形 9"/>
          <p:cNvSpPr/>
          <p:nvPr/>
        </p:nvSpPr>
        <p:spPr>
          <a:xfrm>
            <a:off x="1033093" y="271455"/>
            <a:ext cx="3539752" cy="502766"/>
          </a:xfrm>
          <a:prstGeom prst="rect">
            <a:avLst/>
          </a:prstGeom>
        </p:spPr>
        <p:txBody>
          <a:bodyPr wrap="none">
            <a:spAutoFit/>
          </a:bodyPr>
          <a:lstStyle/>
          <a:p>
            <a:r>
              <a:rPr lang="en-US" altLang="zh-CN" sz="2667" b="1" dirty="0" smtClean="0">
                <a:latin typeface="微软雅黑" pitchFamily="34" charset="-122"/>
                <a:ea typeface="微软雅黑" pitchFamily="34" charset="-122"/>
              </a:rPr>
              <a:t>3.3 </a:t>
            </a:r>
            <a:r>
              <a:rPr lang="zh-CN" altLang="en-US" sz="2667" b="1" dirty="0" smtClean="0">
                <a:latin typeface="微软雅黑" pitchFamily="34" charset="-122"/>
                <a:ea typeface="微软雅黑" pitchFamily="34" charset="-122"/>
              </a:rPr>
              <a:t>制冷行业</a:t>
            </a:r>
            <a:r>
              <a:rPr lang="zh-CN" altLang="en-US" sz="2667" b="1" dirty="0" smtClean="0">
                <a:latin typeface="微软雅黑" pitchFamily="34" charset="-122"/>
                <a:ea typeface="微软雅黑" pitchFamily="34" charset="-122"/>
              </a:rPr>
              <a:t>发展思考</a:t>
            </a:r>
            <a:endParaRPr lang="zh-CN" altLang="en-US" sz="2667" dirty="0"/>
          </a:p>
        </p:txBody>
      </p:sp>
      <p:sp>
        <p:nvSpPr>
          <p:cNvPr id="11" name="矩形 10">
            <a:extLst>
              <a:ext uri="{FF2B5EF4-FFF2-40B4-BE49-F238E27FC236}">
                <a16:creationId xmlns:a16="http://schemas.microsoft.com/office/drawing/2014/main" id="{B3B2E7CE-88C9-443C-9590-16C3792C3720}"/>
              </a:ext>
            </a:extLst>
          </p:cNvPr>
          <p:cNvSpPr/>
          <p:nvPr/>
        </p:nvSpPr>
        <p:spPr>
          <a:xfrm>
            <a:off x="354302" y="923189"/>
            <a:ext cx="1137148" cy="369332"/>
          </a:xfrm>
          <a:prstGeom prst="rect">
            <a:avLst/>
          </a:prstGeom>
          <a:solidFill>
            <a:srgbClr val="1F4E79"/>
          </a:solidFill>
        </p:spPr>
        <p:txBody>
          <a:bodyPr wrap="square">
            <a:spAutoFit/>
          </a:bodyPr>
          <a:lstStyle/>
          <a:p>
            <a:pPr defTabSz="685783">
              <a:spcBef>
                <a:spcPct val="20000"/>
              </a:spcBef>
              <a:defRPr/>
            </a:pPr>
            <a:r>
              <a:rPr lang="zh-CN" altLang="en-US" b="1" dirty="0" smtClean="0">
                <a:solidFill>
                  <a:prstClr val="white"/>
                </a:solidFill>
                <a:latin typeface="微软雅黑" panose="020B0503020204020204" pitchFamily="34" charset="-122"/>
                <a:ea typeface="微软雅黑" panose="020B0503020204020204" pitchFamily="34" charset="-122"/>
              </a:rPr>
              <a:t>重点领域</a:t>
            </a:r>
            <a:endParaRPr lang="zh-CN" altLang="en-US" sz="4400" b="1" kern="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407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1422" y="402592"/>
            <a:ext cx="5262979" cy="646331"/>
          </a:xfrm>
          <a:prstGeom prst="rect">
            <a:avLst/>
          </a:prstGeom>
        </p:spPr>
        <p:txBody>
          <a:bodyPr wrap="none">
            <a:spAutoFit/>
          </a:bodyPr>
          <a:lstStyle/>
          <a:p>
            <a:pPr lvl="0">
              <a:spcBef>
                <a:spcPct val="20000"/>
              </a:spcBef>
              <a:defRPr/>
            </a:pPr>
            <a:r>
              <a:rPr lang="zh-CN" altLang="en-US" sz="3600" b="1" kern="0" dirty="0">
                <a:solidFill>
                  <a:prstClr val="black"/>
                </a:solidFill>
                <a:latin typeface="微软雅黑" panose="020B0503020204020204" pitchFamily="34" charset="-122"/>
                <a:ea typeface="微软雅黑" panose="020B0503020204020204" pitchFamily="34" charset="-122"/>
              </a:rPr>
              <a:t>全球碳中和实践情况调查</a:t>
            </a:r>
          </a:p>
        </p:txBody>
      </p:sp>
      <p:graphicFrame>
        <p:nvGraphicFramePr>
          <p:cNvPr id="31" name="表格 30">
            <a:extLst>
              <a:ext uri="{FF2B5EF4-FFF2-40B4-BE49-F238E27FC236}">
                <a16:creationId xmlns:a16="http://schemas.microsoft.com/office/drawing/2014/main" id="{69A52EA3-0017-4C91-BE71-C395708DD92B}"/>
              </a:ext>
            </a:extLst>
          </p:cNvPr>
          <p:cNvGraphicFramePr>
            <a:graphicFrameLocks noGrp="1"/>
          </p:cNvGraphicFramePr>
          <p:nvPr>
            <p:extLst/>
          </p:nvPr>
        </p:nvGraphicFramePr>
        <p:xfrm>
          <a:off x="580118" y="6587404"/>
          <a:ext cx="10939583" cy="822960"/>
        </p:xfrm>
        <a:graphic>
          <a:graphicData uri="http://schemas.openxmlformats.org/drawingml/2006/table">
            <a:tbl>
              <a:tblPr firstRow="1" bandRow="1">
                <a:tableStyleId>{2D5ABB26-0587-4C30-8999-92F81FD0307C}</a:tableStyleId>
              </a:tblPr>
              <a:tblGrid>
                <a:gridCol w="10939583">
                  <a:extLst>
                    <a:ext uri="{9D8B030D-6E8A-4147-A177-3AD203B41FA5}">
                      <a16:colId xmlns:a16="http://schemas.microsoft.com/office/drawing/2014/main" val="3090740065"/>
                    </a:ext>
                  </a:extLst>
                </a:gridCol>
              </a:tblGrid>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0" dirty="0">
                        <a:solidFill>
                          <a:schemeClr val="tx1"/>
                        </a:solidFill>
                        <a:latin typeface="微软雅黑" panose="020B0503020204020204" pitchFamily="34" charset="-122"/>
                        <a:ea typeface="微软雅黑" panose="020B0503020204020204" pitchFamily="34" charset="-122"/>
                        <a:cs typeface="+mn-cs"/>
                      </a:endParaRPr>
                    </a:p>
                  </a:txBody>
                  <a:tcPr>
                    <a:lnL>
                      <a:noFill/>
                    </a:lnL>
                    <a:lnR>
                      <a:noFill/>
                    </a:lnR>
                    <a:lnT w="12700" cap="flat" cmpd="sng" algn="ctr">
                      <a:solidFill>
                        <a:srgbClr val="1F4E7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50769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0" dirty="0">
                        <a:solidFill>
                          <a:schemeClr val="tx1"/>
                        </a:solidFill>
                        <a:latin typeface="微软雅黑" panose="020B0503020204020204" pitchFamily="34" charset="-122"/>
                        <a:ea typeface="微软雅黑" panose="020B0503020204020204" pitchFamily="34" charset="-122"/>
                        <a:cs typeface="+mn-cs"/>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086543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0" dirty="0">
                        <a:solidFill>
                          <a:schemeClr val="tx1"/>
                        </a:solidFill>
                        <a:latin typeface="微软雅黑" panose="020B0503020204020204" pitchFamily="34" charset="-122"/>
                        <a:ea typeface="微软雅黑" panose="020B0503020204020204" pitchFamily="34" charset="-122"/>
                        <a:cs typeface="+mn-cs"/>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0893383"/>
                  </a:ext>
                </a:extLst>
              </a:tr>
            </a:tbl>
          </a:graphicData>
        </a:graphic>
      </p:graphicFrame>
      <p:graphicFrame>
        <p:nvGraphicFramePr>
          <p:cNvPr id="42" name="表格 41">
            <a:extLst>
              <a:ext uri="{FF2B5EF4-FFF2-40B4-BE49-F238E27FC236}">
                <a16:creationId xmlns:a16="http://schemas.microsoft.com/office/drawing/2014/main" id="{750A7955-D09E-4B07-A5AA-299CA6E8BE5F}"/>
              </a:ext>
            </a:extLst>
          </p:cNvPr>
          <p:cNvGraphicFramePr>
            <a:graphicFrameLocks noGrp="1"/>
          </p:cNvGraphicFramePr>
          <p:nvPr>
            <p:extLst>
              <p:ext uri="{D42A27DB-BD31-4B8C-83A1-F6EECF244321}">
                <p14:modId xmlns:p14="http://schemas.microsoft.com/office/powerpoint/2010/main" val="26254312"/>
              </p:ext>
            </p:extLst>
          </p:nvPr>
        </p:nvGraphicFramePr>
        <p:xfrm>
          <a:off x="373506" y="1214290"/>
          <a:ext cx="11352806" cy="2743200"/>
        </p:xfrm>
        <a:graphic>
          <a:graphicData uri="http://schemas.openxmlformats.org/drawingml/2006/table">
            <a:tbl>
              <a:tblPr firstRow="1" bandRow="1">
                <a:tableStyleId>{5A111915-BE36-4E01-A7E5-04B1672EAD32}</a:tableStyleId>
              </a:tblPr>
              <a:tblGrid>
                <a:gridCol w="2009771">
                  <a:extLst>
                    <a:ext uri="{9D8B030D-6E8A-4147-A177-3AD203B41FA5}">
                      <a16:colId xmlns:a16="http://schemas.microsoft.com/office/drawing/2014/main" val="3458929503"/>
                    </a:ext>
                  </a:extLst>
                </a:gridCol>
                <a:gridCol w="2976663">
                  <a:extLst>
                    <a:ext uri="{9D8B030D-6E8A-4147-A177-3AD203B41FA5}">
                      <a16:colId xmlns:a16="http://schemas.microsoft.com/office/drawing/2014/main" val="94507137"/>
                    </a:ext>
                  </a:extLst>
                </a:gridCol>
                <a:gridCol w="2850205">
                  <a:extLst>
                    <a:ext uri="{9D8B030D-6E8A-4147-A177-3AD203B41FA5}">
                      <a16:colId xmlns:a16="http://schemas.microsoft.com/office/drawing/2014/main" val="2835416045"/>
                    </a:ext>
                  </a:extLst>
                </a:gridCol>
                <a:gridCol w="3516167">
                  <a:extLst>
                    <a:ext uri="{9D8B030D-6E8A-4147-A177-3AD203B41FA5}">
                      <a16:colId xmlns:a16="http://schemas.microsoft.com/office/drawing/2014/main" val="139629316"/>
                    </a:ext>
                  </a:extLst>
                </a:gridCol>
              </a:tblGrid>
              <a:tr h="256944">
                <a:tc>
                  <a:txBody>
                    <a:bodyPr/>
                    <a:lstStyle/>
                    <a:p>
                      <a:pPr algn="ctr"/>
                      <a:r>
                        <a:rPr lang="zh-CN" altLang="en-US" sz="1800" dirty="0">
                          <a:latin typeface="微软雅黑" panose="020B0503020204020204" pitchFamily="34" charset="-122"/>
                          <a:ea typeface="微软雅黑" panose="020B0503020204020204" pitchFamily="34" charset="-122"/>
                        </a:rPr>
                        <a:t>碳中和时间</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solidFill>
                      <a:srgbClr val="1F4E79"/>
                    </a:solidFill>
                  </a:tcPr>
                </a:tc>
                <a:tc>
                  <a:txBody>
                    <a:bodyPr/>
                    <a:lstStyle/>
                    <a:p>
                      <a:pPr algn="ctr"/>
                      <a:r>
                        <a:rPr lang="zh-CN" altLang="en-US" sz="1800" dirty="0">
                          <a:latin typeface="微软雅黑" panose="020B0503020204020204" pitchFamily="34" charset="-122"/>
                          <a:ea typeface="微软雅黑" panose="020B0503020204020204" pitchFamily="34" charset="-122"/>
                        </a:rPr>
                        <a:t>正在立法</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solidFill>
                      <a:srgbClr val="1F4E79"/>
                    </a:solidFill>
                  </a:tcPr>
                </a:tc>
                <a:tc>
                  <a:txBody>
                    <a:bodyPr/>
                    <a:lstStyle/>
                    <a:p>
                      <a:pPr algn="ctr"/>
                      <a:r>
                        <a:rPr lang="zh-CN" altLang="en-US" sz="1800" dirty="0">
                          <a:latin typeface="微软雅黑" panose="020B0503020204020204" pitchFamily="34" charset="-122"/>
                          <a:ea typeface="微软雅黑" panose="020B0503020204020204" pitchFamily="34" charset="-122"/>
                        </a:rPr>
                        <a:t>立法规定</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solidFill>
                      <a:srgbClr val="1F4E79"/>
                    </a:solidFill>
                  </a:tcPr>
                </a:tc>
                <a:tc>
                  <a:txBody>
                    <a:bodyPr/>
                    <a:lstStyle/>
                    <a:p>
                      <a:pPr algn="ctr"/>
                      <a:r>
                        <a:rPr lang="zh-CN" altLang="en-US" sz="1800" dirty="0">
                          <a:latin typeface="微软雅黑" panose="020B0503020204020204" pitchFamily="34" charset="-122"/>
                          <a:ea typeface="微软雅黑" panose="020B0503020204020204" pitchFamily="34" charset="-122"/>
                        </a:rPr>
                        <a:t>国家承诺</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solidFill>
                      <a:srgbClr val="1F4E79"/>
                    </a:solidFill>
                  </a:tcPr>
                </a:tc>
                <a:extLst>
                  <a:ext uri="{0D108BD9-81ED-4DB2-BD59-A6C34878D82A}">
                    <a16:rowId xmlns:a16="http://schemas.microsoft.com/office/drawing/2014/main" val="1022543334"/>
                  </a:ext>
                </a:extLst>
              </a:tr>
              <a:tr h="256944">
                <a:tc>
                  <a:txBody>
                    <a:bodyPr/>
                    <a:lstStyle/>
                    <a:p>
                      <a:pPr algn="ctr"/>
                      <a:r>
                        <a:rPr lang="en-US" altLang="zh-CN" sz="1800" dirty="0">
                          <a:latin typeface="微软雅黑" panose="020B0503020204020204" pitchFamily="34" charset="-122"/>
                          <a:ea typeface="微软雅黑" panose="020B0503020204020204" pitchFamily="34" charset="-122"/>
                        </a:rPr>
                        <a:t>2035</a:t>
                      </a:r>
                      <a:r>
                        <a:rPr lang="zh-CN" altLang="en-US" sz="1800" dirty="0">
                          <a:latin typeface="微软雅黑" panose="020B0503020204020204" pitchFamily="34" charset="-122"/>
                          <a:ea typeface="微软雅黑" panose="020B0503020204020204" pitchFamily="34" charset="-122"/>
                        </a:rPr>
                        <a:t>年</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a:txBody>
                  <a:tcPr/>
                </a:tc>
                <a:tc>
                  <a:txBody>
                    <a:bodyP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a:txBody>
                  <a:tcPr/>
                </a:tc>
                <a:tc>
                  <a:txBody>
                    <a:bodyPr/>
                    <a:lstStyle/>
                    <a:p>
                      <a:pPr algn="ctr"/>
                      <a:r>
                        <a:rPr lang="zh-CN" altLang="en-US" sz="1800" dirty="0">
                          <a:latin typeface="微软雅黑" panose="020B0503020204020204" pitchFamily="34" charset="-122"/>
                          <a:ea typeface="微软雅黑" panose="020B0503020204020204" pitchFamily="34" charset="-122"/>
                        </a:rPr>
                        <a:t>芬兰</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625550708"/>
                  </a:ext>
                </a:extLst>
              </a:tr>
              <a:tr h="256944">
                <a:tc>
                  <a:txBody>
                    <a:bodyPr/>
                    <a:lstStyle/>
                    <a:p>
                      <a:pPr algn="ctr"/>
                      <a:r>
                        <a:rPr lang="en-US" altLang="zh-CN" sz="1800" dirty="0">
                          <a:latin typeface="微软雅黑" panose="020B0503020204020204" pitchFamily="34" charset="-122"/>
                          <a:ea typeface="微软雅黑" panose="020B0503020204020204" pitchFamily="34" charset="-122"/>
                        </a:rPr>
                        <a:t>2040</a:t>
                      </a:r>
                      <a:r>
                        <a:rPr lang="zh-CN" altLang="en-US" sz="1800" dirty="0">
                          <a:latin typeface="微软雅黑" panose="020B0503020204020204" pitchFamily="34" charset="-122"/>
                          <a:ea typeface="微软雅黑" panose="020B0503020204020204" pitchFamily="34" charset="-122"/>
                        </a:rPr>
                        <a:t>年</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endParaRPr lang="zh-CN" altLang="en-US" sz="180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endParaRPr lang="zh-CN" altLang="en-US" sz="180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r>
                        <a:rPr lang="zh-CN" altLang="en-US" sz="1800" dirty="0">
                          <a:latin typeface="微软雅黑" panose="020B0503020204020204" pitchFamily="34" charset="-122"/>
                          <a:ea typeface="微软雅黑" panose="020B0503020204020204" pitchFamily="34" charset="-122"/>
                        </a:rPr>
                        <a:t>奥地利、冰岛</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576593198"/>
                  </a:ext>
                </a:extLst>
              </a:tr>
              <a:tr h="256944">
                <a:tc>
                  <a:txBody>
                    <a:bodyPr/>
                    <a:lstStyle/>
                    <a:p>
                      <a:pPr algn="ctr"/>
                      <a:r>
                        <a:rPr lang="en-US" altLang="zh-CN" sz="1800" dirty="0">
                          <a:latin typeface="微软雅黑" panose="020B0503020204020204" pitchFamily="34" charset="-122"/>
                          <a:ea typeface="微软雅黑" panose="020B0503020204020204" pitchFamily="34" charset="-122"/>
                        </a:rPr>
                        <a:t>2045</a:t>
                      </a:r>
                      <a:r>
                        <a:rPr lang="zh-CN" altLang="en-US" sz="1800" dirty="0">
                          <a:latin typeface="微软雅黑" panose="020B0503020204020204" pitchFamily="34" charset="-122"/>
                          <a:ea typeface="微软雅黑" panose="020B0503020204020204" pitchFamily="34" charset="-122"/>
                        </a:rPr>
                        <a:t>年</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a:txBody>
                  <a:tcPr/>
                </a:tc>
                <a:tc>
                  <a:txBody>
                    <a:bodyPr/>
                    <a:lstStyle/>
                    <a:p>
                      <a:pPr algn="ctr"/>
                      <a:r>
                        <a:rPr lang="zh-CN" altLang="en-US" sz="1800" dirty="0">
                          <a:latin typeface="微软雅黑" panose="020B0503020204020204" pitchFamily="34" charset="-122"/>
                          <a:ea typeface="微软雅黑" panose="020B0503020204020204" pitchFamily="34" charset="-122"/>
                        </a:rPr>
                        <a:t>瑞典</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683145337"/>
                  </a:ext>
                </a:extLst>
              </a:tr>
              <a:tr h="823628">
                <a:tc>
                  <a:txBody>
                    <a:bodyPr/>
                    <a:lstStyle/>
                    <a:p>
                      <a:pPr algn="ctr"/>
                      <a:r>
                        <a:rPr lang="en-US" altLang="zh-CN" sz="1800" dirty="0">
                          <a:latin typeface="微软雅黑" panose="020B0503020204020204" pitchFamily="34" charset="-122"/>
                          <a:ea typeface="微软雅黑" panose="020B0503020204020204" pitchFamily="34" charset="-122"/>
                        </a:rPr>
                        <a:t>2050</a:t>
                      </a:r>
                      <a:r>
                        <a:rPr lang="zh-CN" altLang="en-US" sz="1800" dirty="0">
                          <a:latin typeface="微软雅黑" panose="020B0503020204020204" pitchFamily="34" charset="-122"/>
                          <a:ea typeface="微软雅黑" panose="020B0503020204020204" pitchFamily="34" charset="-122"/>
                        </a:rPr>
                        <a:t>年</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r>
                        <a:rPr lang="zh-CN" altLang="en-US" sz="1800" dirty="0">
                          <a:latin typeface="微软雅黑" panose="020B0503020204020204" pitchFamily="34" charset="-122"/>
                          <a:ea typeface="微软雅黑" panose="020B0503020204020204" pitchFamily="34" charset="-122"/>
                        </a:rPr>
                        <a:t>欧盟、加拿大、南韩、西班牙、智利、</a:t>
                      </a:r>
                      <a:r>
                        <a:rPr lang="zh-CN" altLang="en-US" sz="1800" dirty="0" smtClean="0">
                          <a:latin typeface="微软雅黑" panose="020B0503020204020204" pitchFamily="34" charset="-122"/>
                          <a:ea typeface="微软雅黑" panose="020B0503020204020204" pitchFamily="34" charset="-122"/>
                        </a:rPr>
                        <a:t>斐济 </a:t>
                      </a:r>
                      <a:r>
                        <a:rPr lang="en-US" altLang="zh-CN" sz="1800" dirty="0" smtClean="0">
                          <a:latin typeface="微软雅黑" panose="020B0503020204020204" pitchFamily="34" charset="-122"/>
                          <a:ea typeface="微软雅黑" panose="020B0503020204020204" pitchFamily="34" charset="-122"/>
                        </a:rPr>
                        <a:t>……</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r>
                        <a:rPr lang="zh-CN" altLang="en-US" sz="1800" dirty="0">
                          <a:latin typeface="微软雅黑" panose="020B0503020204020204" pitchFamily="34" charset="-122"/>
                          <a:ea typeface="微软雅黑" panose="020B0503020204020204" pitchFamily="34" charset="-122"/>
                        </a:rPr>
                        <a:t>英国、法国、丹麦、新西兰、</a:t>
                      </a:r>
                      <a:r>
                        <a:rPr lang="zh-CN" altLang="en-US" sz="1800" dirty="0" smtClean="0">
                          <a:latin typeface="微软雅黑" panose="020B0503020204020204" pitchFamily="34" charset="-122"/>
                          <a:ea typeface="微软雅黑" panose="020B0503020204020204" pitchFamily="34" charset="-122"/>
                        </a:rPr>
                        <a:t>匈牙利 </a:t>
                      </a:r>
                      <a:r>
                        <a:rPr lang="en-US" altLang="zh-CN" sz="1800" dirty="0" smtClean="0">
                          <a:latin typeface="微软雅黑" panose="020B0503020204020204" pitchFamily="34" charset="-122"/>
                          <a:ea typeface="微软雅黑" panose="020B0503020204020204" pitchFamily="34" charset="-122"/>
                        </a:rPr>
                        <a:t>……</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dirty="0">
                          <a:latin typeface="微软雅黑" panose="020B0503020204020204" pitchFamily="34" charset="-122"/>
                          <a:ea typeface="微软雅黑" panose="020B0503020204020204" pitchFamily="34" charset="-122"/>
                        </a:rPr>
                        <a:t>日本、德国、瑞士、挪威、爱尔兰、南非、葡萄牙、哥斯达黎加、斯洛文尼亚、马绍尔</a:t>
                      </a:r>
                      <a:r>
                        <a:rPr lang="zh-CN" altLang="en-US" sz="1800" dirty="0" smtClean="0">
                          <a:latin typeface="微软雅黑" panose="020B0503020204020204" pitchFamily="34" charset="-122"/>
                          <a:ea typeface="微软雅黑" panose="020B0503020204020204" pitchFamily="34" charset="-122"/>
                        </a:rPr>
                        <a:t>群岛</a:t>
                      </a:r>
                      <a:r>
                        <a:rPr lang="zh-CN" altLang="en-US" sz="1800" baseline="0" dirty="0" smtClean="0">
                          <a:latin typeface="微软雅黑" panose="020B0503020204020204" pitchFamily="34" charset="-122"/>
                          <a:ea typeface="微软雅黑" panose="020B0503020204020204" pitchFamily="34" charset="-122"/>
                        </a:rPr>
                        <a:t> </a:t>
                      </a:r>
                      <a:r>
                        <a:rPr lang="en-US" altLang="zh-CN" sz="1800" dirty="0" smtClean="0">
                          <a:latin typeface="微软雅黑" panose="020B0503020204020204" pitchFamily="34" charset="-122"/>
                          <a:ea typeface="微软雅黑" panose="020B0503020204020204" pitchFamily="34" charset="-122"/>
                        </a:rPr>
                        <a:t>……</a:t>
                      </a:r>
                      <a:endParaRPr lang="zh-CN" altLang="en-US" sz="1800" dirty="0" smtClean="0">
                        <a:solidFill>
                          <a:schemeClr val="tx1"/>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779814190"/>
                  </a:ext>
                </a:extLst>
              </a:tr>
              <a:tr h="256944">
                <a:tc>
                  <a:txBody>
                    <a:bodyPr/>
                    <a:lstStyle/>
                    <a:p>
                      <a:pPr algn="ctr"/>
                      <a:r>
                        <a:rPr lang="en-US" altLang="zh-CN" sz="1800" dirty="0">
                          <a:latin typeface="微软雅黑" panose="020B0503020204020204" pitchFamily="34" charset="-122"/>
                          <a:ea typeface="微软雅黑" panose="020B0503020204020204" pitchFamily="34" charset="-122"/>
                        </a:rPr>
                        <a:t>2060</a:t>
                      </a:r>
                      <a:r>
                        <a:rPr lang="zh-CN" altLang="en-US" sz="1800" dirty="0">
                          <a:latin typeface="微软雅黑" panose="020B0503020204020204" pitchFamily="34" charset="-122"/>
                          <a:ea typeface="微软雅黑" panose="020B0503020204020204" pitchFamily="34" charset="-122"/>
                        </a:rPr>
                        <a:t>年</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endParaRPr lang="zh-CN" altLang="en-US" sz="180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endParaRPr lang="zh-CN" altLang="en-US" sz="180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r>
                        <a:rPr lang="zh-CN" altLang="en-US" sz="1800" dirty="0">
                          <a:latin typeface="微软雅黑" panose="020B0503020204020204" pitchFamily="34" charset="-122"/>
                          <a:ea typeface="微软雅黑" panose="020B0503020204020204" pitchFamily="34" charset="-122"/>
                        </a:rPr>
                        <a:t>中国</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967537400"/>
                  </a:ext>
                </a:extLst>
              </a:tr>
            </a:tbl>
          </a:graphicData>
        </a:graphic>
      </p:graphicFrame>
      <p:sp>
        <p:nvSpPr>
          <p:cNvPr id="43" name="文本框 42">
            <a:extLst>
              <a:ext uri="{FF2B5EF4-FFF2-40B4-BE49-F238E27FC236}">
                <a16:creationId xmlns:a16="http://schemas.microsoft.com/office/drawing/2014/main" id="{FBE4DF8D-5963-4B05-A4EF-0829F6007286}"/>
              </a:ext>
            </a:extLst>
          </p:cNvPr>
          <p:cNvSpPr txBox="1"/>
          <p:nvPr/>
        </p:nvSpPr>
        <p:spPr>
          <a:xfrm>
            <a:off x="373506" y="4122857"/>
            <a:ext cx="11287048" cy="2246769"/>
          </a:xfrm>
          <a:prstGeom prst="rect">
            <a:avLst/>
          </a:prstGeom>
        </p:spPr>
        <p:txBody>
          <a:bodyPr wrap="square" rtlCol="0">
            <a:spAutoFit/>
          </a:bodyPr>
          <a:lstStyle>
            <a:defPPr>
              <a:defRPr lang="zh-CN"/>
            </a:defPPr>
            <a:lvl1pPr marL="285750" indent="-285750">
              <a:spcAft>
                <a:spcPts val="600"/>
              </a:spcAft>
              <a:buFont typeface="Arial" panose="020B0604020202020204" pitchFamily="34" charset="0"/>
              <a:buChar char="•"/>
              <a:defRPr kern="0">
                <a:latin typeface="微软雅黑" panose="020B0503020204020204" pitchFamily="34" charset="-122"/>
                <a:ea typeface="微软雅黑" panose="020B0503020204020204" pitchFamily="34" charset="-122"/>
              </a:defRPr>
            </a:lvl1pPr>
          </a:lstStyle>
          <a:p>
            <a:pPr>
              <a:lnSpc>
                <a:spcPct val="150000"/>
              </a:lnSpc>
            </a:pPr>
            <a:r>
              <a:rPr lang="zh-CN" altLang="en-US" dirty="0"/>
              <a:t>根据清华大学</a:t>
            </a:r>
            <a:r>
              <a:rPr lang="zh-CN" altLang="en-US" dirty="0" smtClean="0"/>
              <a:t>发布的</a:t>
            </a:r>
            <a:r>
              <a:rPr lang="en-US" altLang="zh-CN" dirty="0" smtClean="0"/>
              <a:t>《</a:t>
            </a:r>
            <a:r>
              <a:rPr lang="en-US" altLang="zh-CN" dirty="0"/>
              <a:t>2024</a:t>
            </a:r>
            <a:r>
              <a:rPr lang="zh-CN" altLang="en-US" dirty="0"/>
              <a:t>全球碳中和年度进展报告</a:t>
            </a:r>
            <a:r>
              <a:rPr lang="en-US" altLang="zh-CN" dirty="0" smtClean="0"/>
              <a:t>》</a:t>
            </a:r>
            <a:r>
              <a:rPr lang="zh-CN" altLang="en-US" dirty="0" smtClean="0"/>
              <a:t>，截至</a:t>
            </a:r>
            <a:r>
              <a:rPr lang="en-US" altLang="zh-CN" dirty="0"/>
              <a:t>2024</a:t>
            </a:r>
            <a:r>
              <a:rPr lang="zh-CN" altLang="en-US" dirty="0"/>
              <a:t>年</a:t>
            </a:r>
            <a:r>
              <a:rPr lang="en-US" altLang="zh-CN" dirty="0"/>
              <a:t>5</a:t>
            </a:r>
            <a:r>
              <a:rPr lang="zh-CN" altLang="en-US" dirty="0"/>
              <a:t>月，全球已有</a:t>
            </a:r>
            <a:r>
              <a:rPr lang="en-US" altLang="zh-CN" dirty="0"/>
              <a:t>151</a:t>
            </a:r>
            <a:r>
              <a:rPr lang="zh-CN" altLang="en-US" dirty="0"/>
              <a:t>个国家提出碳中和目标，其中</a:t>
            </a:r>
            <a:r>
              <a:rPr lang="en-US" altLang="zh-CN" dirty="0"/>
              <a:t>120</a:t>
            </a:r>
            <a:r>
              <a:rPr lang="zh-CN" altLang="en-US" dirty="0"/>
              <a:t>个国家以法律或政策</a:t>
            </a:r>
            <a:r>
              <a:rPr lang="zh-CN" altLang="en-US" dirty="0" smtClean="0"/>
              <a:t>文件确立目标</a:t>
            </a:r>
            <a:r>
              <a:rPr lang="zh-CN" altLang="en-US" dirty="0"/>
              <a:t>的法律地位，</a:t>
            </a:r>
            <a:r>
              <a:rPr lang="en-US" altLang="zh-CN" dirty="0"/>
              <a:t>86</a:t>
            </a:r>
            <a:r>
              <a:rPr lang="zh-CN" altLang="en-US" dirty="0"/>
              <a:t>个国家提出了详细的碳中和</a:t>
            </a:r>
            <a:r>
              <a:rPr lang="zh-CN" altLang="en-US" dirty="0" smtClean="0"/>
              <a:t>路线图。碳</a:t>
            </a:r>
            <a:r>
              <a:rPr lang="zh-CN" altLang="en-US" dirty="0"/>
              <a:t>中和的主要</a:t>
            </a:r>
            <a:r>
              <a:rPr lang="zh-CN" altLang="en-US" dirty="0" smtClean="0"/>
              <a:t>做法是：</a:t>
            </a:r>
            <a:endParaRPr lang="en-US" altLang="zh-CN" dirty="0"/>
          </a:p>
          <a:p>
            <a:pPr>
              <a:lnSpc>
                <a:spcPct val="150000"/>
              </a:lnSpc>
            </a:pPr>
            <a:r>
              <a:rPr lang="zh-CN" altLang="en-US" b="1" dirty="0">
                <a:solidFill>
                  <a:srgbClr val="1F4E79"/>
                </a:solidFill>
              </a:rPr>
              <a:t>逐步退出煤发电计划；加快太阳能、风电、氢能等新能源产业应用与推广；发展碳封存与碳转化技术；出台碳定价机制，增加碳排放成本</a:t>
            </a:r>
            <a:r>
              <a:rPr lang="zh-CN" altLang="en-US" dirty="0"/>
              <a:t>。</a:t>
            </a:r>
          </a:p>
        </p:txBody>
      </p:sp>
    </p:spTree>
    <p:extLst>
      <p:ext uri="{BB962C8B-B14F-4D97-AF65-F5344CB8AC3E}">
        <p14:creationId xmlns:p14="http://schemas.microsoft.com/office/powerpoint/2010/main" val="286382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H_Other_8"/>
          <p:cNvPicPr>
            <a:picLocks/>
          </p:cNvPicPr>
          <p:nvPr>
            <p:custDataLst>
              <p:tags r:id="rId1"/>
            </p:custDataLst>
          </p:nvPr>
        </p:nvPicPr>
        <p:blipFill>
          <a:blip r:embed="rId5" cstate="print">
            <a:extLst>
              <a:ext uri="{28A0092B-C50C-407E-A947-70E740481C1C}">
                <a14:useLocalDpi xmlns:a14="http://schemas.microsoft.com/office/drawing/2010/main" val="0"/>
              </a:ext>
            </a:extLst>
          </a:blip>
          <a:srcRect l="50887"/>
          <a:stretch>
            <a:fillRect/>
          </a:stretch>
        </p:blipFill>
        <p:spPr bwMode="auto">
          <a:xfrm rot="5400000" flipH="1">
            <a:off x="6024000" y="-3004201"/>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H_Other_8"/>
          <p:cNvPicPr>
            <a:picLocks/>
          </p:cNvPicPr>
          <p:nvPr>
            <p:custDataLst>
              <p:tags r:id="rId2"/>
            </p:custDataLst>
          </p:nvPr>
        </p:nvPicPr>
        <p:blipFill>
          <a:blip r:embed="rId5" cstate="print">
            <a:extLst>
              <a:ext uri="{28A0092B-C50C-407E-A947-70E740481C1C}">
                <a14:useLocalDpi xmlns:a14="http://schemas.microsoft.com/office/drawing/2010/main" val="0"/>
              </a:ext>
            </a:extLst>
          </a:blip>
          <a:srcRect l="50887"/>
          <a:stretch>
            <a:fillRect/>
          </a:stretch>
        </p:blipFill>
        <p:spPr bwMode="auto">
          <a:xfrm rot="16200000" flipH="1" flipV="1">
            <a:off x="6024001" y="-192549"/>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2407298"/>
            <a:ext cx="12192000" cy="24539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文本框 14"/>
          <p:cNvSpPr txBox="1"/>
          <p:nvPr/>
        </p:nvSpPr>
        <p:spPr>
          <a:xfrm>
            <a:off x="1850571" y="3048962"/>
            <a:ext cx="9470572" cy="1015663"/>
          </a:xfrm>
          <a:prstGeom prst="rect">
            <a:avLst/>
          </a:prstGeom>
          <a:noFill/>
        </p:spPr>
        <p:txBody>
          <a:bodyPr wrap="square" rtlCol="0">
            <a:spAutoFit/>
          </a:bodyPr>
          <a:lstStyle/>
          <a:p>
            <a:pPr lvl="0" algn="ctr">
              <a:defRPr/>
            </a:pPr>
            <a:r>
              <a:rPr lang="zh-CN" altLang="en-US" sz="6000" b="1" dirty="0">
                <a:solidFill>
                  <a:prstClr val="white">
                    <a:lumMod val="95000"/>
                  </a:prstClr>
                </a:solidFill>
                <a:latin typeface="微软雅黑" panose="020B0503020204020204" pitchFamily="34" charset="-122"/>
                <a:ea typeface="微软雅黑" panose="020B0503020204020204" pitchFamily="34" charset="-122"/>
              </a:rPr>
              <a:t>欢迎批评指导！</a:t>
            </a:r>
            <a:endParaRPr kumimoji="0" lang="zh-CN" altLang="en-US" sz="60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3978" y="507608"/>
            <a:ext cx="1040454" cy="1050516"/>
          </a:xfrm>
          <a:prstGeom prst="rect">
            <a:avLst/>
          </a:prstGeom>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4432" y="556629"/>
            <a:ext cx="3627718" cy="1050515"/>
          </a:xfrm>
          <a:prstGeom prst="rect">
            <a:avLst/>
          </a:prstGeom>
        </p:spPr>
      </p:pic>
    </p:spTree>
    <p:extLst>
      <p:ext uri="{BB962C8B-B14F-4D97-AF65-F5344CB8AC3E}">
        <p14:creationId xmlns:p14="http://schemas.microsoft.com/office/powerpoint/2010/main" val="21789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箭头: 右弧形 42">
            <a:extLst>
              <a:ext uri="{FF2B5EF4-FFF2-40B4-BE49-F238E27FC236}">
                <a16:creationId xmlns:a16="http://schemas.microsoft.com/office/drawing/2014/main" id="{FDD29EAA-EB8A-460D-86A4-CE477A9C1533}"/>
              </a:ext>
            </a:extLst>
          </p:cNvPr>
          <p:cNvSpPr/>
          <p:nvPr/>
        </p:nvSpPr>
        <p:spPr>
          <a:xfrm>
            <a:off x="7690377" y="2671531"/>
            <a:ext cx="541029" cy="7333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951422" y="402592"/>
            <a:ext cx="4339650" cy="646331"/>
          </a:xfrm>
          <a:prstGeom prst="rect">
            <a:avLst/>
          </a:prstGeom>
        </p:spPr>
        <p:txBody>
          <a:bodyPr wrap="none">
            <a:spAutoFit/>
          </a:bodyPr>
          <a:lstStyle/>
          <a:p>
            <a:pPr lvl="0">
              <a:spcBef>
                <a:spcPct val="20000"/>
              </a:spcBef>
              <a:defRPr/>
            </a:pPr>
            <a:r>
              <a:rPr lang="zh-CN" altLang="en-US" sz="3600" b="1" kern="0" dirty="0">
                <a:solidFill>
                  <a:prstClr val="black"/>
                </a:solidFill>
                <a:latin typeface="微软雅黑" panose="020B0503020204020204" pitchFamily="34" charset="-122"/>
                <a:ea typeface="微软雅黑" panose="020B0503020204020204" pitchFamily="34" charset="-122"/>
              </a:rPr>
              <a:t>中国碳中和转型战略</a:t>
            </a:r>
          </a:p>
        </p:txBody>
      </p:sp>
      <p:sp>
        <p:nvSpPr>
          <p:cNvPr id="27" name="文本框 26">
            <a:extLst>
              <a:ext uri="{FF2B5EF4-FFF2-40B4-BE49-F238E27FC236}">
                <a16:creationId xmlns:a16="http://schemas.microsoft.com/office/drawing/2014/main" id="{91E96ABB-F231-42FC-9361-AEEE2CBF4532}"/>
              </a:ext>
            </a:extLst>
          </p:cNvPr>
          <p:cNvSpPr txBox="1"/>
          <p:nvPr/>
        </p:nvSpPr>
        <p:spPr>
          <a:xfrm>
            <a:off x="242277" y="5720545"/>
            <a:ext cx="11628837" cy="923330"/>
          </a:xfrm>
          <a:prstGeom prst="rect">
            <a:avLst/>
          </a:prstGeom>
          <a:ln w="19050">
            <a:solidFill>
              <a:srgbClr val="1F4E79"/>
            </a:solidFill>
          </a:ln>
        </p:spPr>
        <p:txBody>
          <a:bodyPr wrap="square" rtlCol="0">
            <a:spAutoFit/>
          </a:bodyPr>
          <a:lstStyle/>
          <a:p>
            <a:pPr marL="285750" indent="-285750" algn="just">
              <a:lnSpc>
                <a:spcPct val="150000"/>
              </a:lnSpc>
              <a:spcAft>
                <a:spcPts val="600"/>
              </a:spcAft>
              <a:buFont typeface="Arial" panose="020B0604020202020204" pitchFamily="34" charset="0"/>
              <a:buChar char="•"/>
            </a:pPr>
            <a:r>
              <a:rPr lang="zh-CN" altLang="en-US" b="1" dirty="0">
                <a:solidFill>
                  <a:srgbClr val="1F4E79"/>
                </a:solidFill>
                <a:latin typeface="微软雅黑" panose="020B0503020204020204" pitchFamily="34" charset="-122"/>
                <a:ea typeface="微软雅黑" panose="020B0503020204020204" pitchFamily="34" charset="-122"/>
              </a:rPr>
              <a:t>十四五研判观点：</a:t>
            </a: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）构建</a:t>
            </a:r>
            <a:r>
              <a:rPr lang="zh-CN" altLang="en-US" b="1" dirty="0">
                <a:latin typeface="微软雅黑" panose="020B0503020204020204" pitchFamily="34" charset="-122"/>
                <a:ea typeface="微软雅黑" panose="020B0503020204020204" pitchFamily="34" charset="-122"/>
              </a:rPr>
              <a:t>以新能源为主体的新型电力</a:t>
            </a:r>
            <a:r>
              <a:rPr lang="zh-CN" altLang="en-US" b="1" dirty="0" smtClean="0">
                <a:latin typeface="微软雅黑" panose="020B0503020204020204" pitchFamily="34" charset="-122"/>
                <a:ea typeface="微软雅黑" panose="020B0503020204020204" pitchFamily="34" charset="-122"/>
              </a:rPr>
              <a:t>系统；（</a:t>
            </a: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）完善绿色低碳政策和市场</a:t>
            </a:r>
            <a:r>
              <a:rPr lang="zh-CN" altLang="en-US" b="1" dirty="0" smtClean="0">
                <a:latin typeface="微软雅黑" panose="020B0503020204020204" pitchFamily="34" charset="-122"/>
                <a:ea typeface="微软雅黑" panose="020B0503020204020204" pitchFamily="34" charset="-122"/>
              </a:rPr>
              <a:t>体系；（</a:t>
            </a: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）提升生态系统碳汇</a:t>
            </a:r>
            <a:r>
              <a:rPr lang="zh-CN" altLang="en-US" b="1" dirty="0" smtClean="0">
                <a:latin typeface="微软雅黑" panose="020B0503020204020204" pitchFamily="34" charset="-122"/>
                <a:ea typeface="微软雅黑" panose="020B0503020204020204" pitchFamily="34" charset="-122"/>
              </a:rPr>
              <a:t>增量；（</a:t>
            </a:r>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）加强应对气候变化国际</a:t>
            </a:r>
            <a:r>
              <a:rPr lang="zh-CN" altLang="en-US" b="1" dirty="0" smtClean="0">
                <a:latin typeface="微软雅黑" panose="020B0503020204020204" pitchFamily="34" charset="-122"/>
                <a:ea typeface="微软雅黑" panose="020B0503020204020204" pitchFamily="34" charset="-122"/>
              </a:rPr>
              <a:t>合作等</a:t>
            </a:r>
            <a:endParaRPr lang="zh-CN" altLang="en-US" b="1" dirty="0">
              <a:latin typeface="微软雅黑" panose="020B0503020204020204" pitchFamily="34" charset="-122"/>
              <a:ea typeface="微软雅黑" panose="020B0503020204020204" pitchFamily="34" charset="-122"/>
            </a:endParaRPr>
          </a:p>
        </p:txBody>
      </p:sp>
      <p:sp>
        <p:nvSpPr>
          <p:cNvPr id="29" name="圆角矩形 2">
            <a:extLst>
              <a:ext uri="{FF2B5EF4-FFF2-40B4-BE49-F238E27FC236}">
                <a16:creationId xmlns:a16="http://schemas.microsoft.com/office/drawing/2014/main" id="{2CCA3922-DC9D-483D-8CB1-1DBFAA9BA39C}"/>
              </a:ext>
            </a:extLst>
          </p:cNvPr>
          <p:cNvSpPr/>
          <p:nvPr/>
        </p:nvSpPr>
        <p:spPr>
          <a:xfrm>
            <a:off x="0" y="1542644"/>
            <a:ext cx="3745282" cy="389602"/>
          </a:xfrm>
          <a:prstGeom prst="roundRect">
            <a:avLst/>
          </a:prstGeom>
          <a:solidFill>
            <a:schemeClr val="bg1"/>
          </a:solidFill>
          <a:ln w="12700">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r>
              <a:rPr lang="zh-CN" altLang="zh-CN" sz="1600" dirty="0">
                <a:solidFill>
                  <a:srgbClr val="1F4E79"/>
                </a:solidFill>
                <a:latin typeface="微软雅黑" panose="020B0503020204020204" pitchFamily="34" charset="-122"/>
                <a:ea typeface="微软雅黑" panose="020B0503020204020204" pitchFamily="34" charset="-122"/>
              </a:rPr>
              <a:t>《能源发展</a:t>
            </a:r>
            <a:r>
              <a:rPr lang="en-US" altLang="zh-CN" sz="1600" dirty="0">
                <a:solidFill>
                  <a:srgbClr val="1F4E79"/>
                </a:solidFill>
                <a:latin typeface="微软雅黑" panose="020B0503020204020204" pitchFamily="34" charset="-122"/>
                <a:ea typeface="微软雅黑" panose="020B0503020204020204" pitchFamily="34" charset="-122"/>
              </a:rPr>
              <a:t>“</a:t>
            </a:r>
            <a:r>
              <a:rPr lang="zh-CN" altLang="zh-CN" sz="1600" dirty="0">
                <a:solidFill>
                  <a:srgbClr val="1F4E79"/>
                </a:solidFill>
                <a:latin typeface="微软雅黑" panose="020B0503020204020204" pitchFamily="34" charset="-122"/>
                <a:ea typeface="微软雅黑" panose="020B0503020204020204" pitchFamily="34" charset="-122"/>
              </a:rPr>
              <a:t>十一五</a:t>
            </a:r>
            <a:r>
              <a:rPr lang="en-US" altLang="zh-CN" sz="1600" dirty="0">
                <a:solidFill>
                  <a:srgbClr val="1F4E79"/>
                </a:solidFill>
                <a:latin typeface="微软雅黑" panose="020B0503020204020204" pitchFamily="34" charset="-122"/>
                <a:ea typeface="微软雅黑" panose="020B0503020204020204" pitchFamily="34" charset="-122"/>
              </a:rPr>
              <a:t>”</a:t>
            </a:r>
            <a:r>
              <a:rPr lang="zh-CN" altLang="zh-CN" sz="1600" dirty="0">
                <a:solidFill>
                  <a:srgbClr val="1F4E79"/>
                </a:solidFill>
                <a:latin typeface="微软雅黑" panose="020B0503020204020204" pitchFamily="34" charset="-122"/>
                <a:ea typeface="微软雅黑" panose="020B0503020204020204" pitchFamily="34" charset="-122"/>
              </a:rPr>
              <a:t>规划》</a:t>
            </a:r>
            <a:endParaRPr lang="zh-CN" altLang="en-US" sz="1600" dirty="0">
              <a:solidFill>
                <a:srgbClr val="1F4E79"/>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0403A54E-522E-4EBC-807A-327CCCD609EE}"/>
              </a:ext>
            </a:extLst>
          </p:cNvPr>
          <p:cNvSpPr/>
          <p:nvPr/>
        </p:nvSpPr>
        <p:spPr>
          <a:xfrm>
            <a:off x="3685975" y="1562914"/>
            <a:ext cx="4108817" cy="369332"/>
          </a:xfrm>
          <a:prstGeom prst="rect">
            <a:avLst/>
          </a:prstGeom>
        </p:spPr>
        <p:txBody>
          <a:bodyPr wrap="none">
            <a:spAutoFit/>
          </a:bodyPr>
          <a:lstStyle/>
          <a:p>
            <a:r>
              <a:rPr lang="zh-CN" altLang="zh-CN" dirty="0">
                <a:solidFill>
                  <a:schemeClr val="dk1"/>
                </a:solidFill>
                <a:latin typeface="微软雅黑" panose="020B0503020204020204" pitchFamily="34" charset="-122"/>
                <a:ea typeface="微软雅黑" panose="020B0503020204020204" pitchFamily="34" charset="-122"/>
              </a:rPr>
              <a:t>有序发展煤炭；加快开发石油天然气；</a:t>
            </a:r>
            <a:endParaRPr lang="zh-CN" altLang="en-US" dirty="0">
              <a:latin typeface="微软雅黑" panose="020B0503020204020204" pitchFamily="34" charset="-122"/>
              <a:ea typeface="微软雅黑" panose="020B0503020204020204" pitchFamily="34" charset="-122"/>
            </a:endParaRPr>
          </a:p>
        </p:txBody>
      </p:sp>
      <p:sp>
        <p:nvSpPr>
          <p:cNvPr id="3" name="箭头: 右弧形 2">
            <a:extLst>
              <a:ext uri="{FF2B5EF4-FFF2-40B4-BE49-F238E27FC236}">
                <a16:creationId xmlns:a16="http://schemas.microsoft.com/office/drawing/2014/main" id="{262287F3-91FF-4ED4-96AE-294C2BBF7554}"/>
              </a:ext>
            </a:extLst>
          </p:cNvPr>
          <p:cNvSpPr/>
          <p:nvPr/>
        </p:nvSpPr>
        <p:spPr>
          <a:xfrm>
            <a:off x="7690376" y="1677880"/>
            <a:ext cx="541030" cy="7193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矩形 33">
            <a:extLst>
              <a:ext uri="{FF2B5EF4-FFF2-40B4-BE49-F238E27FC236}">
                <a16:creationId xmlns:a16="http://schemas.microsoft.com/office/drawing/2014/main" id="{083E8884-876A-4B09-A91D-B14394E5528D}"/>
              </a:ext>
            </a:extLst>
          </p:cNvPr>
          <p:cNvSpPr/>
          <p:nvPr/>
        </p:nvSpPr>
        <p:spPr>
          <a:xfrm>
            <a:off x="8266917" y="1780347"/>
            <a:ext cx="3877985" cy="369332"/>
          </a:xfrm>
          <a:prstGeom prst="rect">
            <a:avLst/>
          </a:prstGeom>
        </p:spPr>
        <p:txBody>
          <a:bodyPr wrap="none">
            <a:spAutoFit/>
          </a:bodyPr>
          <a:lstStyle/>
          <a:p>
            <a:r>
              <a:rPr lang="zh-CN" altLang="en-US" b="1" dirty="0">
                <a:solidFill>
                  <a:srgbClr val="1F4E79"/>
                </a:solidFill>
                <a:latin typeface="微软雅黑" panose="020B0503020204020204" pitchFamily="34" charset="-122"/>
                <a:ea typeface="微软雅黑" panose="020B0503020204020204" pitchFamily="34" charset="-122"/>
              </a:rPr>
              <a:t>煤炭从分散型发展向集约型发展转型</a:t>
            </a:r>
            <a:endParaRPr lang="en-US" altLang="zh-CN" b="1" dirty="0">
              <a:solidFill>
                <a:srgbClr val="1F4E79"/>
              </a:solidFill>
              <a:latin typeface="微软雅黑" panose="020B0503020204020204" pitchFamily="34" charset="-122"/>
              <a:ea typeface="微软雅黑" panose="020B0503020204020204" pitchFamily="34" charset="-122"/>
            </a:endParaRPr>
          </a:p>
        </p:txBody>
      </p:sp>
      <p:sp>
        <p:nvSpPr>
          <p:cNvPr id="35" name="圆角矩形 2">
            <a:extLst>
              <a:ext uri="{FF2B5EF4-FFF2-40B4-BE49-F238E27FC236}">
                <a16:creationId xmlns:a16="http://schemas.microsoft.com/office/drawing/2014/main" id="{EBEE3562-F81F-4F2A-BD38-B8C0DC3BFD24}"/>
              </a:ext>
            </a:extLst>
          </p:cNvPr>
          <p:cNvSpPr/>
          <p:nvPr/>
        </p:nvSpPr>
        <p:spPr>
          <a:xfrm>
            <a:off x="0" y="2000587"/>
            <a:ext cx="3745282" cy="389602"/>
          </a:xfrm>
          <a:prstGeom prst="roundRect">
            <a:avLst/>
          </a:prstGeom>
          <a:solidFill>
            <a:schemeClr val="bg1"/>
          </a:solidFill>
          <a:ln w="12700">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r>
              <a:rPr lang="en-US" altLang="zh-CN" sz="1600" dirty="0">
                <a:solidFill>
                  <a:srgbClr val="1F4E79"/>
                </a:solidFill>
                <a:latin typeface="微软雅黑" panose="020B0503020204020204" pitchFamily="34" charset="-122"/>
                <a:ea typeface="微软雅黑" panose="020B0503020204020204" pitchFamily="34" charset="-122"/>
              </a:rPr>
              <a:t>《</a:t>
            </a:r>
            <a:r>
              <a:rPr lang="zh-CN" altLang="en-US" sz="1600" dirty="0">
                <a:solidFill>
                  <a:srgbClr val="1F4E79"/>
                </a:solidFill>
                <a:latin typeface="微软雅黑" panose="020B0503020204020204" pitchFamily="34" charset="-122"/>
                <a:ea typeface="微软雅黑" panose="020B0503020204020204" pitchFamily="34" charset="-122"/>
              </a:rPr>
              <a:t>煤炭深加工产业示范“十二五”规划</a:t>
            </a:r>
            <a:r>
              <a:rPr lang="en-US" altLang="zh-CN" sz="1600" dirty="0">
                <a:solidFill>
                  <a:srgbClr val="1F4E79"/>
                </a:solidFill>
                <a:latin typeface="微软雅黑" panose="020B0503020204020204" pitchFamily="34" charset="-122"/>
                <a:ea typeface="微软雅黑" panose="020B0503020204020204" pitchFamily="34" charset="-122"/>
              </a:rPr>
              <a:t>》</a:t>
            </a:r>
            <a:endParaRPr lang="zh-CN" altLang="en-US" sz="1600" dirty="0">
              <a:solidFill>
                <a:srgbClr val="1F4E79"/>
              </a:solidFill>
              <a:latin typeface="微软雅黑" panose="020B0503020204020204" pitchFamily="34" charset="-122"/>
              <a:ea typeface="微软雅黑" panose="020B0503020204020204" pitchFamily="34" charset="-122"/>
            </a:endParaRPr>
          </a:p>
        </p:txBody>
      </p:sp>
      <p:sp>
        <p:nvSpPr>
          <p:cNvPr id="36" name="矩形 35">
            <a:extLst>
              <a:ext uri="{FF2B5EF4-FFF2-40B4-BE49-F238E27FC236}">
                <a16:creationId xmlns:a16="http://schemas.microsoft.com/office/drawing/2014/main" id="{7C946260-FCD6-41DE-95DD-6A20DC73969B}"/>
              </a:ext>
            </a:extLst>
          </p:cNvPr>
          <p:cNvSpPr/>
          <p:nvPr/>
        </p:nvSpPr>
        <p:spPr>
          <a:xfrm>
            <a:off x="3685975" y="2027848"/>
            <a:ext cx="3647152" cy="369332"/>
          </a:xfrm>
          <a:prstGeom prst="rect">
            <a:avLst/>
          </a:prstGeom>
        </p:spPr>
        <p:txBody>
          <a:bodyPr wrap="none">
            <a:spAutoFit/>
          </a:bodyPr>
          <a:lstStyle/>
          <a:p>
            <a:r>
              <a:rPr lang="zh-CN" altLang="en-US" dirty="0">
                <a:solidFill>
                  <a:schemeClr val="dk1"/>
                </a:solidFill>
                <a:latin typeface="微软雅黑" panose="020B0503020204020204" pitchFamily="34" charset="-122"/>
                <a:ea typeface="微软雅黑" panose="020B0503020204020204" pitchFamily="34" charset="-122"/>
              </a:rPr>
              <a:t>生产进一步向大基地、大集团集中</a:t>
            </a:r>
            <a:endParaRPr lang="zh-CN" altLang="en-US" dirty="0">
              <a:latin typeface="微软雅黑" panose="020B0503020204020204" pitchFamily="34" charset="-122"/>
              <a:ea typeface="微软雅黑" panose="020B0503020204020204" pitchFamily="34" charset="-122"/>
            </a:endParaRPr>
          </a:p>
        </p:txBody>
      </p:sp>
      <p:sp>
        <p:nvSpPr>
          <p:cNvPr id="39" name="圆角矩形 2">
            <a:extLst>
              <a:ext uri="{FF2B5EF4-FFF2-40B4-BE49-F238E27FC236}">
                <a16:creationId xmlns:a16="http://schemas.microsoft.com/office/drawing/2014/main" id="{57C87245-ECAA-41BC-A1C2-9DBE23F4EAEA}"/>
              </a:ext>
            </a:extLst>
          </p:cNvPr>
          <p:cNvSpPr/>
          <p:nvPr/>
        </p:nvSpPr>
        <p:spPr>
          <a:xfrm>
            <a:off x="0" y="2483687"/>
            <a:ext cx="3745282" cy="389602"/>
          </a:xfrm>
          <a:prstGeom prst="roundRect">
            <a:avLst/>
          </a:prstGeom>
          <a:solidFill>
            <a:schemeClr val="bg1"/>
          </a:solidFill>
          <a:ln w="12700">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r>
              <a:rPr lang="en-US" altLang="zh-CN" sz="1600" dirty="0">
                <a:solidFill>
                  <a:srgbClr val="1F4E79"/>
                </a:solidFill>
                <a:latin typeface="微软雅黑" panose="020B0503020204020204" pitchFamily="34" charset="-122"/>
                <a:ea typeface="微软雅黑" panose="020B0503020204020204" pitchFamily="34" charset="-122"/>
              </a:rPr>
              <a:t>《</a:t>
            </a:r>
            <a:r>
              <a:rPr lang="zh-CN" altLang="en-US" sz="1600" dirty="0">
                <a:solidFill>
                  <a:srgbClr val="1F4E79"/>
                </a:solidFill>
                <a:latin typeface="微软雅黑" panose="020B0503020204020204" pitchFamily="34" charset="-122"/>
                <a:ea typeface="微软雅黑" panose="020B0503020204020204" pitchFamily="34" charset="-122"/>
              </a:rPr>
              <a:t>太阳能发电发展“十二五”规划</a:t>
            </a:r>
            <a:r>
              <a:rPr lang="en-US" altLang="zh-CN" sz="1600" dirty="0">
                <a:solidFill>
                  <a:srgbClr val="1F4E79"/>
                </a:solidFill>
                <a:latin typeface="微软雅黑" panose="020B0503020204020204" pitchFamily="34" charset="-122"/>
                <a:ea typeface="微软雅黑" panose="020B0503020204020204" pitchFamily="34" charset="-122"/>
              </a:rPr>
              <a:t>》</a:t>
            </a:r>
            <a:endParaRPr lang="zh-CN" altLang="en-US" sz="1600" dirty="0">
              <a:solidFill>
                <a:srgbClr val="1F4E79"/>
              </a:solidFill>
              <a:latin typeface="微软雅黑" panose="020B0503020204020204" pitchFamily="34" charset="-122"/>
              <a:ea typeface="微软雅黑" panose="020B0503020204020204" pitchFamily="34" charset="-122"/>
            </a:endParaRPr>
          </a:p>
        </p:txBody>
      </p:sp>
      <p:sp>
        <p:nvSpPr>
          <p:cNvPr id="40" name="圆角矩形 2">
            <a:extLst>
              <a:ext uri="{FF2B5EF4-FFF2-40B4-BE49-F238E27FC236}">
                <a16:creationId xmlns:a16="http://schemas.microsoft.com/office/drawing/2014/main" id="{F3B3FC4F-67AD-45BC-BA23-3CB19D6CA0B7}"/>
              </a:ext>
            </a:extLst>
          </p:cNvPr>
          <p:cNvSpPr/>
          <p:nvPr/>
        </p:nvSpPr>
        <p:spPr>
          <a:xfrm>
            <a:off x="0" y="2948921"/>
            <a:ext cx="3745282" cy="389602"/>
          </a:xfrm>
          <a:prstGeom prst="roundRect">
            <a:avLst/>
          </a:prstGeom>
          <a:solidFill>
            <a:schemeClr val="bg1"/>
          </a:solidFill>
          <a:ln w="12700">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r>
              <a:rPr lang="en-US" altLang="zh-CN" sz="1600" dirty="0">
                <a:solidFill>
                  <a:srgbClr val="1F4E79"/>
                </a:solidFill>
                <a:latin typeface="微软雅黑" panose="020B0503020204020204" pitchFamily="34" charset="-122"/>
                <a:ea typeface="微软雅黑" panose="020B0503020204020204" pitchFamily="34" charset="-122"/>
              </a:rPr>
              <a:t>《</a:t>
            </a:r>
            <a:r>
              <a:rPr lang="zh-CN" altLang="en-US" sz="1600" dirty="0">
                <a:solidFill>
                  <a:srgbClr val="1F4E79"/>
                </a:solidFill>
                <a:latin typeface="微软雅黑" panose="020B0503020204020204" pitchFamily="34" charset="-122"/>
                <a:ea typeface="微软雅黑" panose="020B0503020204020204" pitchFamily="34" charset="-122"/>
              </a:rPr>
              <a:t>太阳能发电发展“十三五”规划</a:t>
            </a:r>
            <a:r>
              <a:rPr lang="en-US" altLang="zh-CN" sz="1600" dirty="0">
                <a:solidFill>
                  <a:srgbClr val="1F4E79"/>
                </a:solidFill>
                <a:latin typeface="微软雅黑" panose="020B0503020204020204" pitchFamily="34" charset="-122"/>
                <a:ea typeface="微软雅黑" panose="020B0503020204020204" pitchFamily="34" charset="-122"/>
              </a:rPr>
              <a:t>》</a:t>
            </a:r>
            <a:endParaRPr lang="zh-CN" altLang="en-US" sz="1600" dirty="0">
              <a:solidFill>
                <a:srgbClr val="1F4E79"/>
              </a:solidFill>
              <a:latin typeface="微软雅黑" panose="020B0503020204020204" pitchFamily="34" charset="-122"/>
              <a:ea typeface="微软雅黑" panose="020B0503020204020204" pitchFamily="34" charset="-122"/>
            </a:endParaRPr>
          </a:p>
        </p:txBody>
      </p:sp>
      <p:sp>
        <p:nvSpPr>
          <p:cNvPr id="41" name="矩形 40">
            <a:extLst>
              <a:ext uri="{FF2B5EF4-FFF2-40B4-BE49-F238E27FC236}">
                <a16:creationId xmlns:a16="http://schemas.microsoft.com/office/drawing/2014/main" id="{F0D84DA5-D66B-4487-8D30-45BE1E5129F8}"/>
              </a:ext>
            </a:extLst>
          </p:cNvPr>
          <p:cNvSpPr/>
          <p:nvPr/>
        </p:nvSpPr>
        <p:spPr>
          <a:xfrm>
            <a:off x="3685975" y="2475556"/>
            <a:ext cx="4108817" cy="369332"/>
          </a:xfrm>
          <a:prstGeom prst="rect">
            <a:avLst/>
          </a:prstGeom>
        </p:spPr>
        <p:txBody>
          <a:bodyPr wrap="square">
            <a:spAutoFit/>
          </a:bodyPr>
          <a:lstStyle/>
          <a:p>
            <a:r>
              <a:rPr lang="zh-CN" altLang="en-US" dirty="0">
                <a:solidFill>
                  <a:schemeClr val="dk1"/>
                </a:solidFill>
                <a:latin typeface="微软雅黑" panose="020B0503020204020204" pitchFamily="34" charset="-122"/>
                <a:ea typeface="微软雅黑" panose="020B0503020204020204" pitchFamily="34" charset="-122"/>
              </a:rPr>
              <a:t>尽早实现太阳能发电用户侧“平价上网”</a:t>
            </a:r>
            <a:endParaRPr lang="zh-CN" altLang="en-US" dirty="0">
              <a:latin typeface="微软雅黑" panose="020B0503020204020204" pitchFamily="34" charset="-122"/>
              <a:ea typeface="微软雅黑" panose="020B0503020204020204" pitchFamily="34" charset="-122"/>
            </a:endParaRPr>
          </a:p>
        </p:txBody>
      </p:sp>
      <p:sp>
        <p:nvSpPr>
          <p:cNvPr id="42" name="矩形 41">
            <a:extLst>
              <a:ext uri="{FF2B5EF4-FFF2-40B4-BE49-F238E27FC236}">
                <a16:creationId xmlns:a16="http://schemas.microsoft.com/office/drawing/2014/main" id="{E6CC7270-FB42-48D6-9F15-72E18E91D992}"/>
              </a:ext>
            </a:extLst>
          </p:cNvPr>
          <p:cNvSpPr/>
          <p:nvPr/>
        </p:nvSpPr>
        <p:spPr>
          <a:xfrm>
            <a:off x="3685975" y="2861376"/>
            <a:ext cx="4108817" cy="646331"/>
          </a:xfrm>
          <a:prstGeom prst="rect">
            <a:avLst/>
          </a:prstGeom>
        </p:spPr>
        <p:txBody>
          <a:bodyPr wrap="square">
            <a:spAutoFit/>
          </a:bodyPr>
          <a:lstStyle/>
          <a:p>
            <a:r>
              <a:rPr lang="zh-CN" altLang="en-US" dirty="0">
                <a:solidFill>
                  <a:schemeClr val="dk1"/>
                </a:solidFill>
                <a:latin typeface="微软雅黑" panose="020B0503020204020204" pitchFamily="34" charset="-122"/>
                <a:ea typeface="微软雅黑" panose="020B0503020204020204" pitchFamily="34" charset="-122"/>
              </a:rPr>
              <a:t>推动光伏发电多元化应用；</a:t>
            </a:r>
            <a:endParaRPr lang="en-US" altLang="zh-CN" dirty="0">
              <a:solidFill>
                <a:schemeClr val="dk1"/>
              </a:solidFill>
              <a:latin typeface="微软雅黑" panose="020B0503020204020204" pitchFamily="34" charset="-122"/>
              <a:ea typeface="微软雅黑" panose="020B0503020204020204" pitchFamily="34" charset="-122"/>
            </a:endParaRPr>
          </a:p>
          <a:p>
            <a:r>
              <a:rPr lang="zh-CN" altLang="en-US" dirty="0">
                <a:solidFill>
                  <a:schemeClr val="dk1"/>
                </a:solidFill>
                <a:latin typeface="微软雅黑" panose="020B0503020204020204" pitchFamily="34" charset="-122"/>
                <a:ea typeface="微软雅黑" panose="020B0503020204020204" pitchFamily="34" charset="-122"/>
              </a:rPr>
              <a:t>极推进太阳能热发电产业化发展</a:t>
            </a:r>
            <a:endParaRPr lang="zh-CN" altLang="en-US" dirty="0">
              <a:latin typeface="微软雅黑" panose="020B0503020204020204" pitchFamily="34" charset="-122"/>
              <a:ea typeface="微软雅黑" panose="020B0503020204020204" pitchFamily="34" charset="-122"/>
            </a:endParaRPr>
          </a:p>
        </p:txBody>
      </p:sp>
      <p:sp>
        <p:nvSpPr>
          <p:cNvPr id="44" name="矩形 43">
            <a:extLst>
              <a:ext uri="{FF2B5EF4-FFF2-40B4-BE49-F238E27FC236}">
                <a16:creationId xmlns:a16="http://schemas.microsoft.com/office/drawing/2014/main" id="{EF830E64-1C36-4F01-BADD-5E1BB594D839}"/>
              </a:ext>
            </a:extLst>
          </p:cNvPr>
          <p:cNvSpPr/>
          <p:nvPr/>
        </p:nvSpPr>
        <p:spPr>
          <a:xfrm>
            <a:off x="8266917" y="2678877"/>
            <a:ext cx="2954655" cy="646331"/>
          </a:xfrm>
          <a:prstGeom prst="rect">
            <a:avLst/>
          </a:prstGeom>
        </p:spPr>
        <p:txBody>
          <a:bodyPr wrap="none">
            <a:spAutoFit/>
          </a:bodyPr>
          <a:lstStyle/>
          <a:p>
            <a:r>
              <a:rPr lang="zh-CN" altLang="en-US" b="1" dirty="0">
                <a:solidFill>
                  <a:srgbClr val="1F4E79"/>
                </a:solidFill>
                <a:latin typeface="微软雅黑" panose="020B0503020204020204" pitchFamily="34" charset="-122"/>
                <a:ea typeface="微软雅黑" panose="020B0503020204020204" pitchFamily="34" charset="-122"/>
              </a:rPr>
              <a:t>光伏基本实现“平价上网”</a:t>
            </a:r>
            <a:endParaRPr lang="en-US" altLang="zh-CN" b="1" dirty="0">
              <a:solidFill>
                <a:srgbClr val="1F4E79"/>
              </a:solidFill>
              <a:latin typeface="微软雅黑" panose="020B0503020204020204" pitchFamily="34" charset="-122"/>
              <a:ea typeface="微软雅黑" panose="020B0503020204020204" pitchFamily="34" charset="-122"/>
            </a:endParaRPr>
          </a:p>
          <a:p>
            <a:r>
              <a:rPr lang="zh-CN" altLang="en-US" b="1" dirty="0">
                <a:solidFill>
                  <a:srgbClr val="1F4E79"/>
                </a:solidFill>
                <a:latin typeface="微软雅黑" panose="020B0503020204020204" pitchFamily="34" charset="-122"/>
                <a:ea typeface="微软雅黑" panose="020B0503020204020204" pitchFamily="34" charset="-122"/>
              </a:rPr>
              <a:t>太阳能利用向多元化发展</a:t>
            </a:r>
          </a:p>
        </p:txBody>
      </p:sp>
      <p:sp>
        <p:nvSpPr>
          <p:cNvPr id="45" name="圆角矩形 2">
            <a:extLst>
              <a:ext uri="{FF2B5EF4-FFF2-40B4-BE49-F238E27FC236}">
                <a16:creationId xmlns:a16="http://schemas.microsoft.com/office/drawing/2014/main" id="{4F72892A-ADD9-4C00-BDD1-13D9A34EA6B8}"/>
              </a:ext>
            </a:extLst>
          </p:cNvPr>
          <p:cNvSpPr/>
          <p:nvPr/>
        </p:nvSpPr>
        <p:spPr>
          <a:xfrm>
            <a:off x="0" y="3449100"/>
            <a:ext cx="3745282" cy="571868"/>
          </a:xfrm>
          <a:prstGeom prst="roundRect">
            <a:avLst/>
          </a:prstGeom>
          <a:solidFill>
            <a:schemeClr val="bg1"/>
          </a:solidFill>
          <a:ln w="12700">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r>
              <a:rPr lang="en-US" altLang="zh-CN" sz="1600" dirty="0">
                <a:solidFill>
                  <a:srgbClr val="1F4E79"/>
                </a:solidFill>
                <a:latin typeface="微软雅黑" panose="020B0503020204020204" pitchFamily="34" charset="-122"/>
                <a:ea typeface="微软雅黑" panose="020B0503020204020204" pitchFamily="34" charset="-122"/>
              </a:rPr>
              <a:t>《</a:t>
            </a:r>
            <a:r>
              <a:rPr lang="zh-CN" altLang="en-US" sz="1600" dirty="0">
                <a:solidFill>
                  <a:srgbClr val="1F4E79"/>
                </a:solidFill>
                <a:latin typeface="微软雅黑" panose="020B0503020204020204" pitchFamily="34" charset="-122"/>
                <a:ea typeface="微软雅黑" panose="020B0503020204020204" pitchFamily="34" charset="-122"/>
              </a:rPr>
              <a:t>国家能源局关于可再生能源发展“十三五”规划实施的指导意见</a:t>
            </a:r>
            <a:r>
              <a:rPr lang="en-US" altLang="zh-CN" sz="1600" dirty="0">
                <a:solidFill>
                  <a:srgbClr val="1F4E79"/>
                </a:solidFill>
                <a:latin typeface="微软雅黑" panose="020B0503020204020204" pitchFamily="34" charset="-122"/>
                <a:ea typeface="微软雅黑" panose="020B0503020204020204" pitchFamily="34" charset="-122"/>
              </a:rPr>
              <a:t>》</a:t>
            </a:r>
            <a:endParaRPr lang="zh-CN" altLang="en-US" sz="1600" dirty="0">
              <a:solidFill>
                <a:srgbClr val="1F4E79"/>
              </a:solidFill>
              <a:latin typeface="微软雅黑" panose="020B0503020204020204" pitchFamily="34" charset="-122"/>
              <a:ea typeface="微软雅黑" panose="020B0503020204020204" pitchFamily="34" charset="-122"/>
            </a:endParaRPr>
          </a:p>
        </p:txBody>
      </p:sp>
      <p:sp>
        <p:nvSpPr>
          <p:cNvPr id="46" name="矩形 45">
            <a:extLst>
              <a:ext uri="{FF2B5EF4-FFF2-40B4-BE49-F238E27FC236}">
                <a16:creationId xmlns:a16="http://schemas.microsoft.com/office/drawing/2014/main" id="{457B4E56-6DCA-4C58-93EF-3484C34F8B90}"/>
              </a:ext>
            </a:extLst>
          </p:cNvPr>
          <p:cNvSpPr/>
          <p:nvPr/>
        </p:nvSpPr>
        <p:spPr>
          <a:xfrm>
            <a:off x="3685975" y="3570595"/>
            <a:ext cx="4108817" cy="369332"/>
          </a:xfrm>
          <a:prstGeom prst="rect">
            <a:avLst/>
          </a:prstGeom>
        </p:spPr>
        <p:txBody>
          <a:bodyPr wrap="square">
            <a:spAutoFit/>
          </a:bodyPr>
          <a:lstStyle/>
          <a:p>
            <a:r>
              <a:rPr lang="zh-CN" altLang="en-US" dirty="0">
                <a:solidFill>
                  <a:schemeClr val="dk1"/>
                </a:solidFill>
                <a:latin typeface="微软雅黑" panose="020B0503020204020204" pitchFamily="34" charset="-122"/>
                <a:ea typeface="微软雅黑" panose="020B0503020204020204" pitchFamily="34" charset="-122"/>
              </a:rPr>
              <a:t>加强电网接入和市场消纳条件落实；</a:t>
            </a:r>
            <a:endParaRPr lang="en-US" altLang="zh-CN" dirty="0">
              <a:solidFill>
                <a:schemeClr val="dk1"/>
              </a:solidFill>
              <a:latin typeface="微软雅黑" panose="020B0503020204020204" pitchFamily="34" charset="-122"/>
              <a:ea typeface="微软雅黑" panose="020B0503020204020204" pitchFamily="34" charset="-122"/>
            </a:endParaRPr>
          </a:p>
        </p:txBody>
      </p:sp>
      <p:sp>
        <p:nvSpPr>
          <p:cNvPr id="47" name="圆角矩形 2">
            <a:extLst>
              <a:ext uri="{FF2B5EF4-FFF2-40B4-BE49-F238E27FC236}">
                <a16:creationId xmlns:a16="http://schemas.microsoft.com/office/drawing/2014/main" id="{8436B6C4-C2A1-408C-AF96-5A6D9EB417E0}"/>
              </a:ext>
            </a:extLst>
          </p:cNvPr>
          <p:cNvSpPr/>
          <p:nvPr/>
        </p:nvSpPr>
        <p:spPr>
          <a:xfrm>
            <a:off x="0" y="4091581"/>
            <a:ext cx="3745282" cy="571868"/>
          </a:xfrm>
          <a:prstGeom prst="roundRect">
            <a:avLst/>
          </a:prstGeom>
          <a:solidFill>
            <a:schemeClr val="bg1"/>
          </a:solidFill>
          <a:ln w="12700">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r>
              <a:rPr lang="en-US" altLang="zh-CN" sz="1600" dirty="0">
                <a:solidFill>
                  <a:srgbClr val="1F4E79"/>
                </a:solidFill>
                <a:latin typeface="微软雅黑" panose="020B0503020204020204" pitchFamily="34" charset="-122"/>
                <a:ea typeface="微软雅黑" panose="020B0503020204020204" pitchFamily="34" charset="-122"/>
              </a:rPr>
              <a:t>《</a:t>
            </a:r>
            <a:r>
              <a:rPr lang="zh-CN" altLang="en-US" sz="1600" dirty="0">
                <a:solidFill>
                  <a:srgbClr val="1F4E79"/>
                </a:solidFill>
                <a:latin typeface="微软雅黑" panose="020B0503020204020204" pitchFamily="34" charset="-122"/>
                <a:ea typeface="微软雅黑" panose="020B0503020204020204" pitchFamily="34" charset="-122"/>
              </a:rPr>
              <a:t>国家发展改革委 国家能源局关于加快推动新型储能发展的指导意见</a:t>
            </a:r>
            <a:r>
              <a:rPr lang="en-US" altLang="zh-CN" sz="1600" dirty="0">
                <a:solidFill>
                  <a:srgbClr val="1F4E79"/>
                </a:solidFill>
                <a:latin typeface="微软雅黑" panose="020B0503020204020204" pitchFamily="34" charset="-122"/>
                <a:ea typeface="微软雅黑" panose="020B0503020204020204" pitchFamily="34" charset="-122"/>
              </a:rPr>
              <a:t>》</a:t>
            </a:r>
            <a:endParaRPr lang="zh-CN" altLang="en-US" sz="1600" dirty="0">
              <a:solidFill>
                <a:srgbClr val="1F4E79"/>
              </a:solidFill>
              <a:latin typeface="微软雅黑" panose="020B0503020204020204" pitchFamily="34" charset="-122"/>
              <a:ea typeface="微软雅黑" panose="020B0503020204020204" pitchFamily="34" charset="-122"/>
            </a:endParaRPr>
          </a:p>
        </p:txBody>
      </p:sp>
      <p:sp>
        <p:nvSpPr>
          <p:cNvPr id="48" name="矩形 47">
            <a:extLst>
              <a:ext uri="{FF2B5EF4-FFF2-40B4-BE49-F238E27FC236}">
                <a16:creationId xmlns:a16="http://schemas.microsoft.com/office/drawing/2014/main" id="{AD1E168A-8512-4EBD-BF7D-C5D75B0621D2}"/>
              </a:ext>
            </a:extLst>
          </p:cNvPr>
          <p:cNvSpPr/>
          <p:nvPr/>
        </p:nvSpPr>
        <p:spPr>
          <a:xfrm>
            <a:off x="3685975" y="4051127"/>
            <a:ext cx="4108817" cy="646331"/>
          </a:xfrm>
          <a:prstGeom prst="rect">
            <a:avLst/>
          </a:prstGeom>
        </p:spPr>
        <p:txBody>
          <a:bodyPr wrap="square">
            <a:spAutoFit/>
          </a:bodyPr>
          <a:lstStyle/>
          <a:p>
            <a:r>
              <a:rPr lang="zh-CN" altLang="en-US" dirty="0">
                <a:solidFill>
                  <a:schemeClr val="dk1"/>
                </a:solidFill>
                <a:latin typeface="微软雅黑" panose="020B0503020204020204" pitchFamily="34" charset="-122"/>
                <a:ea typeface="微软雅黑" panose="020B0503020204020204" pitchFamily="34" charset="-122"/>
              </a:rPr>
              <a:t>鼓励结合源、网、荷不同需求探索储能多元化发展模式</a:t>
            </a:r>
            <a:endParaRPr lang="en-US" altLang="zh-CN" dirty="0">
              <a:solidFill>
                <a:schemeClr val="dk1"/>
              </a:solidFill>
              <a:latin typeface="微软雅黑" panose="020B0503020204020204" pitchFamily="34" charset="-122"/>
              <a:ea typeface="微软雅黑" panose="020B0503020204020204" pitchFamily="34" charset="-122"/>
            </a:endParaRPr>
          </a:p>
        </p:txBody>
      </p:sp>
      <p:sp>
        <p:nvSpPr>
          <p:cNvPr id="49" name="箭头: 右弧形 48">
            <a:extLst>
              <a:ext uri="{FF2B5EF4-FFF2-40B4-BE49-F238E27FC236}">
                <a16:creationId xmlns:a16="http://schemas.microsoft.com/office/drawing/2014/main" id="{39C38A40-56FD-4AA1-BFA1-CBBBAC49FD2D}"/>
              </a:ext>
            </a:extLst>
          </p:cNvPr>
          <p:cNvSpPr/>
          <p:nvPr/>
        </p:nvSpPr>
        <p:spPr>
          <a:xfrm>
            <a:off x="7690375" y="3803763"/>
            <a:ext cx="541031" cy="6689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矩形 49">
            <a:extLst>
              <a:ext uri="{FF2B5EF4-FFF2-40B4-BE49-F238E27FC236}">
                <a16:creationId xmlns:a16="http://schemas.microsoft.com/office/drawing/2014/main" id="{C37DFA7E-0049-499D-8ECF-6E23D39D5B55}"/>
              </a:ext>
            </a:extLst>
          </p:cNvPr>
          <p:cNvSpPr/>
          <p:nvPr/>
        </p:nvSpPr>
        <p:spPr>
          <a:xfrm>
            <a:off x="8266917" y="3781947"/>
            <a:ext cx="3735942" cy="646331"/>
          </a:xfrm>
          <a:prstGeom prst="rect">
            <a:avLst/>
          </a:prstGeom>
        </p:spPr>
        <p:txBody>
          <a:bodyPr wrap="square">
            <a:spAutoFit/>
          </a:bodyPr>
          <a:lstStyle/>
          <a:p>
            <a:r>
              <a:rPr lang="zh-CN" altLang="en-US" b="1" dirty="0">
                <a:solidFill>
                  <a:srgbClr val="1F4E79"/>
                </a:solidFill>
                <a:latin typeface="微软雅黑" panose="020B0503020204020204" pitchFamily="34" charset="-122"/>
                <a:ea typeface="微软雅黑" panose="020B0503020204020204" pitchFamily="34" charset="-122"/>
              </a:rPr>
              <a:t>新能源消纳从电网单一侧压力向“源网荷储”一体化发展</a:t>
            </a:r>
          </a:p>
        </p:txBody>
      </p:sp>
      <p:sp>
        <p:nvSpPr>
          <p:cNvPr id="28" name="圆角矩形 2">
            <a:extLst>
              <a:ext uri="{FF2B5EF4-FFF2-40B4-BE49-F238E27FC236}">
                <a16:creationId xmlns:a16="http://schemas.microsoft.com/office/drawing/2014/main" id="{8436B6C4-C2A1-408C-AF96-5A6D9EB417E0}"/>
              </a:ext>
            </a:extLst>
          </p:cNvPr>
          <p:cNvSpPr/>
          <p:nvPr/>
        </p:nvSpPr>
        <p:spPr>
          <a:xfrm>
            <a:off x="0" y="4726663"/>
            <a:ext cx="3745282" cy="799640"/>
          </a:xfrm>
          <a:prstGeom prst="roundRect">
            <a:avLst/>
          </a:prstGeom>
          <a:solidFill>
            <a:schemeClr val="bg1"/>
          </a:solidFill>
          <a:ln w="12700">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r>
              <a:rPr lang="en-US" altLang="zh-CN" sz="1600" dirty="0" smtClean="0">
                <a:solidFill>
                  <a:srgbClr val="1F4E79"/>
                </a:solidFill>
                <a:latin typeface="微软雅黑" panose="020B0503020204020204" pitchFamily="34" charset="-122"/>
                <a:ea typeface="微软雅黑" panose="020B0503020204020204" pitchFamily="34" charset="-122"/>
              </a:rPr>
              <a:t>《</a:t>
            </a:r>
            <a:r>
              <a:rPr lang="zh-CN" altLang="en-US" sz="1600" dirty="0">
                <a:solidFill>
                  <a:srgbClr val="1F4E79"/>
                </a:solidFill>
                <a:latin typeface="微软雅黑" panose="020B0503020204020204" pitchFamily="34" charset="-122"/>
                <a:ea typeface="微软雅黑" panose="020B0503020204020204" pitchFamily="34" charset="-122"/>
              </a:rPr>
              <a:t>中华人民共和国国民经济和社会发展</a:t>
            </a:r>
            <a:r>
              <a:rPr lang="zh-CN" altLang="en-US" sz="1600" b="1" dirty="0">
                <a:solidFill>
                  <a:srgbClr val="1F4E79"/>
                </a:solidFill>
                <a:latin typeface="微软雅黑" panose="020B0503020204020204" pitchFamily="34" charset="-122"/>
                <a:ea typeface="微软雅黑" panose="020B0503020204020204" pitchFamily="34" charset="-122"/>
              </a:rPr>
              <a:t>第十四个五年规划</a:t>
            </a:r>
            <a:r>
              <a:rPr lang="zh-CN" altLang="en-US" sz="1600" dirty="0">
                <a:solidFill>
                  <a:srgbClr val="1F4E79"/>
                </a:solidFill>
                <a:latin typeface="微软雅黑" panose="020B0503020204020204" pitchFamily="34" charset="-122"/>
                <a:ea typeface="微软雅黑" panose="020B0503020204020204" pitchFamily="34" charset="-122"/>
              </a:rPr>
              <a:t>和</a:t>
            </a:r>
            <a:r>
              <a:rPr lang="en-US" altLang="zh-CN" sz="1600" dirty="0">
                <a:solidFill>
                  <a:srgbClr val="1F4E79"/>
                </a:solidFill>
                <a:latin typeface="微软雅黑" panose="020B0503020204020204" pitchFamily="34" charset="-122"/>
                <a:ea typeface="微软雅黑" panose="020B0503020204020204" pitchFamily="34" charset="-122"/>
              </a:rPr>
              <a:t>2035</a:t>
            </a:r>
            <a:r>
              <a:rPr lang="zh-CN" altLang="en-US" sz="1600" dirty="0">
                <a:solidFill>
                  <a:srgbClr val="1F4E79"/>
                </a:solidFill>
                <a:latin typeface="微软雅黑" panose="020B0503020204020204" pitchFamily="34" charset="-122"/>
                <a:ea typeface="微软雅黑" panose="020B0503020204020204" pitchFamily="34" charset="-122"/>
              </a:rPr>
              <a:t>年远景目标纲要</a:t>
            </a:r>
            <a:r>
              <a:rPr lang="en-US" altLang="zh-CN" sz="1600" dirty="0" smtClean="0">
                <a:solidFill>
                  <a:srgbClr val="1F4E79"/>
                </a:solidFill>
                <a:latin typeface="微软雅黑" panose="020B0503020204020204" pitchFamily="34" charset="-122"/>
                <a:ea typeface="微软雅黑" panose="020B0503020204020204" pitchFamily="34" charset="-122"/>
              </a:rPr>
              <a:t>》</a:t>
            </a:r>
            <a:endParaRPr lang="zh-CN" altLang="en-US" sz="1600" dirty="0">
              <a:solidFill>
                <a:srgbClr val="1F4E79"/>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AD1E168A-8512-4EBD-BF7D-C5D75B0621D2}"/>
              </a:ext>
            </a:extLst>
          </p:cNvPr>
          <p:cNvSpPr/>
          <p:nvPr/>
        </p:nvSpPr>
        <p:spPr>
          <a:xfrm>
            <a:off x="3745282" y="4692822"/>
            <a:ext cx="3945093" cy="923330"/>
          </a:xfrm>
          <a:prstGeom prst="rect">
            <a:avLst/>
          </a:prstGeom>
        </p:spPr>
        <p:txBody>
          <a:bodyPr wrap="square">
            <a:spAutoFit/>
          </a:bodyPr>
          <a:lstStyle/>
          <a:p>
            <a:r>
              <a:rPr lang="zh-CN" altLang="en-US" dirty="0">
                <a:solidFill>
                  <a:schemeClr val="dk1"/>
                </a:solidFill>
                <a:latin typeface="微软雅黑" panose="020B0503020204020204" pitchFamily="34" charset="-122"/>
                <a:ea typeface="微软雅黑" panose="020B0503020204020204" pitchFamily="34" charset="-122"/>
              </a:rPr>
              <a:t>构建新型电力系统</a:t>
            </a:r>
            <a:r>
              <a:rPr lang="zh-CN" altLang="en-US" dirty="0" smtClean="0">
                <a:solidFill>
                  <a:schemeClr val="dk1"/>
                </a:solidFill>
                <a:latin typeface="微软雅黑" panose="020B0503020204020204" pitchFamily="34" charset="-122"/>
                <a:ea typeface="微软雅黑" panose="020B0503020204020204" pitchFamily="34" charset="-122"/>
              </a:rPr>
              <a:t>，加快</a:t>
            </a:r>
            <a:r>
              <a:rPr lang="zh-CN" altLang="en-US" dirty="0">
                <a:solidFill>
                  <a:schemeClr val="dk1"/>
                </a:solidFill>
                <a:latin typeface="微软雅黑" panose="020B0503020204020204" pitchFamily="34" charset="-122"/>
                <a:ea typeface="微软雅黑" panose="020B0503020204020204" pitchFamily="34" charset="-122"/>
              </a:rPr>
              <a:t>能源领域关键核心技术和装备攻关，完善能耗双控与碳排放控制制度</a:t>
            </a:r>
            <a:endParaRPr lang="en-US" altLang="zh-CN" dirty="0">
              <a:solidFill>
                <a:schemeClr val="dk1"/>
              </a:solidFill>
              <a:latin typeface="微软雅黑" panose="020B0503020204020204" pitchFamily="34" charset="-122"/>
              <a:ea typeface="微软雅黑" panose="020B0503020204020204" pitchFamily="34" charset="-122"/>
            </a:endParaRPr>
          </a:p>
        </p:txBody>
      </p:sp>
      <p:sp>
        <p:nvSpPr>
          <p:cNvPr id="31" name="箭头: 右弧形 48">
            <a:extLst>
              <a:ext uri="{FF2B5EF4-FFF2-40B4-BE49-F238E27FC236}">
                <a16:creationId xmlns:a16="http://schemas.microsoft.com/office/drawing/2014/main" id="{39C38A40-56FD-4AA1-BFA1-CBBBAC49FD2D}"/>
              </a:ext>
            </a:extLst>
          </p:cNvPr>
          <p:cNvSpPr/>
          <p:nvPr/>
        </p:nvSpPr>
        <p:spPr>
          <a:xfrm>
            <a:off x="7690375" y="4744285"/>
            <a:ext cx="541031" cy="6689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矩形 50">
            <a:extLst>
              <a:ext uri="{FF2B5EF4-FFF2-40B4-BE49-F238E27FC236}">
                <a16:creationId xmlns:a16="http://schemas.microsoft.com/office/drawing/2014/main" id="{C37DFA7E-0049-499D-8ECF-6E23D39D5B55}"/>
              </a:ext>
            </a:extLst>
          </p:cNvPr>
          <p:cNvSpPr/>
          <p:nvPr/>
        </p:nvSpPr>
        <p:spPr>
          <a:xfrm>
            <a:off x="8231406" y="4538247"/>
            <a:ext cx="3913496" cy="1200329"/>
          </a:xfrm>
          <a:prstGeom prst="rect">
            <a:avLst/>
          </a:prstGeom>
        </p:spPr>
        <p:txBody>
          <a:bodyPr wrap="square">
            <a:spAutoFit/>
          </a:bodyPr>
          <a:lstStyle/>
          <a:p>
            <a:r>
              <a:rPr lang="zh-CN" altLang="en-US" b="1" dirty="0">
                <a:solidFill>
                  <a:srgbClr val="1F4E79"/>
                </a:solidFill>
                <a:latin typeface="微软雅黑" panose="020B0503020204020204" pitchFamily="34" charset="-122"/>
                <a:ea typeface="微软雅黑" panose="020B0503020204020204" pitchFamily="34" charset="-122"/>
              </a:rPr>
              <a:t>新能源消纳逐步从能耗双控向碳排放总量和强度双控</a:t>
            </a:r>
            <a:r>
              <a:rPr lang="zh-CN" altLang="en-US" b="1" dirty="0" smtClean="0">
                <a:solidFill>
                  <a:srgbClr val="1F4E79"/>
                </a:solidFill>
                <a:latin typeface="微软雅黑" panose="020B0503020204020204" pitchFamily="34" charset="-122"/>
                <a:ea typeface="微软雅黑" panose="020B0503020204020204" pitchFamily="34" charset="-122"/>
              </a:rPr>
              <a:t>转变</a:t>
            </a:r>
            <a:endParaRPr lang="en-US" altLang="zh-CN" b="1" dirty="0" smtClean="0">
              <a:solidFill>
                <a:srgbClr val="1F4E79"/>
              </a:solidFill>
              <a:latin typeface="微软雅黑" panose="020B0503020204020204" pitchFamily="34" charset="-122"/>
              <a:ea typeface="微软雅黑" panose="020B0503020204020204" pitchFamily="34" charset="-122"/>
            </a:endParaRPr>
          </a:p>
          <a:p>
            <a:r>
              <a:rPr lang="zh-CN" altLang="en-US" b="1" dirty="0" smtClean="0">
                <a:solidFill>
                  <a:srgbClr val="1F4E79"/>
                </a:solidFill>
                <a:latin typeface="微软雅黑" panose="020B0503020204020204" pitchFamily="34" charset="-122"/>
                <a:ea typeface="微软雅黑" panose="020B0503020204020204" pitchFamily="34" charset="-122"/>
              </a:rPr>
              <a:t>以技术进步为支撑提升能源</a:t>
            </a:r>
            <a:r>
              <a:rPr lang="zh-CN" altLang="en-US" b="1" dirty="0">
                <a:solidFill>
                  <a:srgbClr val="1F4E79"/>
                </a:solidFill>
                <a:latin typeface="微软雅黑" panose="020B0503020204020204" pitchFamily="34" charset="-122"/>
                <a:ea typeface="微软雅黑" panose="020B0503020204020204" pitchFamily="34" charset="-122"/>
              </a:rPr>
              <a:t>利用效率和</a:t>
            </a:r>
            <a:r>
              <a:rPr lang="zh-CN" altLang="en-US" b="1" dirty="0" smtClean="0">
                <a:solidFill>
                  <a:srgbClr val="1F4E79"/>
                </a:solidFill>
                <a:latin typeface="微软雅黑" panose="020B0503020204020204" pitchFamily="34" charset="-122"/>
                <a:ea typeface="微软雅黑" panose="020B0503020204020204" pitchFamily="34" charset="-122"/>
              </a:rPr>
              <a:t>可再生能源竞争力</a:t>
            </a:r>
            <a:endParaRPr lang="zh-CN" altLang="en-US" b="1" dirty="0">
              <a:solidFill>
                <a:srgbClr val="1F4E7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58100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1422" y="402592"/>
            <a:ext cx="4339650" cy="646331"/>
          </a:xfrm>
          <a:prstGeom prst="rect">
            <a:avLst/>
          </a:prstGeom>
        </p:spPr>
        <p:txBody>
          <a:bodyPr wrap="none">
            <a:spAutoFit/>
          </a:bodyPr>
          <a:lstStyle/>
          <a:p>
            <a:pPr lvl="0">
              <a:spcBef>
                <a:spcPct val="20000"/>
              </a:spcBef>
              <a:defRPr/>
            </a:pPr>
            <a:r>
              <a:rPr lang="zh-CN" altLang="en-US" sz="3600" b="1" kern="0" dirty="0" smtClean="0">
                <a:solidFill>
                  <a:prstClr val="black"/>
                </a:solidFill>
                <a:latin typeface="微软雅黑" panose="020B0503020204020204" pitchFamily="34" charset="-122"/>
                <a:ea typeface="微软雅黑" panose="020B0503020204020204" pitchFamily="34" charset="-122"/>
              </a:rPr>
              <a:t>中国碳中和转型战略</a:t>
            </a:r>
            <a:endParaRPr lang="zh-CN" altLang="en-US" sz="3600" b="1" kern="0" dirty="0">
              <a:solidFill>
                <a:prstClr val="black"/>
              </a:solidFill>
              <a:latin typeface="微软雅黑" panose="020B0503020204020204" pitchFamily="34" charset="-122"/>
              <a:ea typeface="微软雅黑" panose="020B0503020204020204" pitchFamily="34" charset="-122"/>
            </a:endParaRPr>
          </a:p>
        </p:txBody>
      </p:sp>
      <p:sp>
        <p:nvSpPr>
          <p:cNvPr id="101" name="矩形 100">
            <a:extLst>
              <a:ext uri="{FF2B5EF4-FFF2-40B4-BE49-F238E27FC236}">
                <a16:creationId xmlns:a16="http://schemas.microsoft.com/office/drawing/2014/main" id="{7CDA25FE-C9C7-47DB-8882-EF8162685DF5}"/>
              </a:ext>
            </a:extLst>
          </p:cNvPr>
          <p:cNvSpPr/>
          <p:nvPr/>
        </p:nvSpPr>
        <p:spPr>
          <a:xfrm>
            <a:off x="336798" y="1129621"/>
            <a:ext cx="8602592" cy="369332"/>
          </a:xfrm>
          <a:prstGeom prst="rect">
            <a:avLst/>
          </a:prstGeom>
          <a:solidFill>
            <a:srgbClr val="1F4E79"/>
          </a:solidFill>
        </p:spPr>
        <p:txBody>
          <a:bodyPr wrap="square">
            <a:spAutoFit/>
          </a:bodyPr>
          <a:lstStyle/>
          <a:p>
            <a:pPr lvl="0" algn="ctr">
              <a:spcBef>
                <a:spcPct val="20000"/>
              </a:spcBef>
              <a:defRPr/>
            </a:pPr>
            <a:r>
              <a:rPr lang="zh-CN" altLang="en-US" b="1" dirty="0" smtClean="0">
                <a:solidFill>
                  <a:schemeClr val="bg1"/>
                </a:solidFill>
                <a:latin typeface="微软雅黑" panose="020B0503020204020204" pitchFamily="34" charset="-122"/>
                <a:ea typeface="微软雅黑" panose="020B0503020204020204" pitchFamily="34" charset="-122"/>
              </a:rPr>
              <a:t>中共二十大提出</a:t>
            </a: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积极稳妥推进碳达峰碳中和（更加注重战略的系统性和阶段性）</a:t>
            </a:r>
          </a:p>
        </p:txBody>
      </p:sp>
      <p:sp>
        <p:nvSpPr>
          <p:cNvPr id="9" name="矩形 8"/>
          <p:cNvSpPr/>
          <p:nvPr/>
        </p:nvSpPr>
        <p:spPr>
          <a:xfrm>
            <a:off x="477768" y="1584264"/>
            <a:ext cx="11275060" cy="829499"/>
          </a:xfrm>
          <a:prstGeom prst="rect">
            <a:avLst/>
          </a:prstGeom>
          <a:solidFill>
            <a:srgbClr val="E7F1FA"/>
          </a:solidFill>
          <a:ln w="38100">
            <a:solidFill>
              <a:srgbClr val="1F4E79"/>
            </a:solidFill>
          </a:ln>
          <a:effectLst>
            <a:outerShdw blurRad="50800" dist="63500" dir="28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77768" y="1539356"/>
            <a:ext cx="11134090" cy="874407"/>
          </a:xfrm>
          <a:prstGeom prst="rect">
            <a:avLst/>
          </a:prstGeom>
          <a:noFill/>
        </p:spPr>
        <p:txBody>
          <a:bodyPr wrap="square" rtlCol="0" anchor="t">
            <a:spAutoFit/>
          </a:bodyPr>
          <a:lstStyle/>
          <a:p>
            <a:pPr>
              <a:lnSpc>
                <a:spcPct val="150000"/>
              </a:lnSpc>
              <a:spcBef>
                <a:spcPct val="20000"/>
              </a:spcBef>
              <a:defRPr/>
            </a:pPr>
            <a:r>
              <a:rPr lang="zh-CN" altLang="en-US" b="1" kern="0" noProof="0" dirty="0" smtClean="0">
                <a:ln>
                  <a:noFill/>
                </a:ln>
                <a:solidFill>
                  <a:srgbClr val="C00000"/>
                </a:solidFill>
                <a:effectLst/>
                <a:uLnTx/>
                <a:uFillTx/>
                <a:latin typeface="微软雅黑" panose="020B0503020204020204" pitchFamily="34" charset="-122"/>
                <a:ea typeface="微软雅黑" panose="020B0503020204020204" pitchFamily="34" charset="-122"/>
                <a:sym typeface="+mn-ea"/>
              </a:rPr>
              <a:t>关键点：立足</a:t>
            </a:r>
            <a:r>
              <a:rPr lang="zh-CN" altLang="en-US" b="1" kern="0" noProof="0" dirty="0">
                <a:ln>
                  <a:noFill/>
                </a:ln>
                <a:solidFill>
                  <a:srgbClr val="C00000"/>
                </a:solidFill>
                <a:effectLst/>
                <a:uLnTx/>
                <a:uFillTx/>
                <a:latin typeface="微软雅黑" panose="020B0503020204020204" pitchFamily="34" charset="-122"/>
                <a:ea typeface="微软雅黑" panose="020B0503020204020204" pitchFamily="34" charset="-122"/>
                <a:sym typeface="+mn-ea"/>
              </a:rPr>
              <a:t>我国能源资源禀赋，坚持先立后破</a:t>
            </a:r>
            <a:r>
              <a:rPr lang="zh-CN" altLang="en-US" kern="0" noProof="0" dirty="0">
                <a:ln>
                  <a:noFill/>
                </a:ln>
                <a:solidFill>
                  <a:srgbClr val="C00000"/>
                </a:solidFill>
                <a:effectLst/>
                <a:uLnTx/>
                <a:uFillTx/>
                <a:latin typeface="微软雅黑" panose="020B0503020204020204" pitchFamily="34" charset="-122"/>
                <a:ea typeface="微软雅黑" panose="020B0503020204020204" pitchFamily="34" charset="-122"/>
                <a:sym typeface="+mn-ea"/>
              </a:rPr>
              <a:t>，有计划分步骤实施碳达峰</a:t>
            </a:r>
            <a:r>
              <a:rPr lang="zh-CN" altLang="en-US" kern="0" noProof="0" dirty="0" smtClean="0">
                <a:ln>
                  <a:noFill/>
                </a:ln>
                <a:solidFill>
                  <a:srgbClr val="C00000"/>
                </a:solidFill>
                <a:effectLst/>
                <a:uLnTx/>
                <a:uFillTx/>
                <a:latin typeface="微软雅黑" panose="020B0503020204020204" pitchFamily="34" charset="-122"/>
                <a:ea typeface="微软雅黑" panose="020B0503020204020204" pitchFamily="34" charset="-122"/>
                <a:sym typeface="+mn-ea"/>
              </a:rPr>
              <a:t>行动；深入</a:t>
            </a:r>
            <a:r>
              <a:rPr lang="zh-CN" altLang="en-US" kern="0" noProof="0" dirty="0">
                <a:ln>
                  <a:noFill/>
                </a:ln>
                <a:solidFill>
                  <a:srgbClr val="C00000"/>
                </a:solidFill>
                <a:effectLst/>
                <a:uLnTx/>
                <a:uFillTx/>
                <a:latin typeface="微软雅黑" panose="020B0503020204020204" pitchFamily="34" charset="-122"/>
                <a:ea typeface="微软雅黑" panose="020B0503020204020204" pitchFamily="34" charset="-122"/>
                <a:sym typeface="+mn-ea"/>
              </a:rPr>
              <a:t>推进能源革命，</a:t>
            </a:r>
            <a:r>
              <a:rPr lang="zh-CN" altLang="en-US" b="1" kern="0" noProof="0" dirty="0">
                <a:ln>
                  <a:noFill/>
                </a:ln>
                <a:solidFill>
                  <a:srgbClr val="C00000"/>
                </a:solidFill>
                <a:effectLst/>
                <a:uLnTx/>
                <a:uFillTx/>
                <a:latin typeface="微软雅黑" panose="020B0503020204020204" pitchFamily="34" charset="-122"/>
                <a:ea typeface="微软雅黑" panose="020B0503020204020204" pitchFamily="34" charset="-122"/>
                <a:sym typeface="+mn-ea"/>
              </a:rPr>
              <a:t>加强煤炭清洁高效利用，加快规划建设新型能源体系</a:t>
            </a:r>
            <a:r>
              <a:rPr lang="zh-CN" altLang="en-US" kern="0" dirty="0">
                <a:solidFill>
                  <a:srgbClr val="C00000"/>
                </a:solidFill>
                <a:latin typeface="微软雅黑" panose="020B0503020204020204" pitchFamily="34" charset="-122"/>
                <a:ea typeface="微软雅黑" panose="020B0503020204020204" pitchFamily="34" charset="-122"/>
                <a:sym typeface="+mn-ea"/>
              </a:rPr>
              <a:t>，</a:t>
            </a:r>
            <a:r>
              <a:rPr lang="zh-CN" altLang="en-US" b="1" kern="0" dirty="0">
                <a:solidFill>
                  <a:srgbClr val="FF0000"/>
                </a:solidFill>
                <a:latin typeface="微软雅黑" panose="020B0503020204020204" pitchFamily="34" charset="-122"/>
                <a:ea typeface="微软雅黑" panose="020B0503020204020204" pitchFamily="34" charset="-122"/>
                <a:sym typeface="+mn-ea"/>
              </a:rPr>
              <a:t>确保能源</a:t>
            </a:r>
            <a:r>
              <a:rPr lang="zh-CN" altLang="en-US" b="1" kern="0" dirty="0" smtClean="0">
                <a:solidFill>
                  <a:srgbClr val="FF0000"/>
                </a:solidFill>
                <a:latin typeface="微软雅黑" panose="020B0503020204020204" pitchFamily="34" charset="-122"/>
                <a:ea typeface="微软雅黑" panose="020B0503020204020204" pitchFamily="34" charset="-122"/>
                <a:sym typeface="+mn-ea"/>
              </a:rPr>
              <a:t>安全</a:t>
            </a:r>
            <a:r>
              <a:rPr lang="zh-CN" altLang="en-US" kern="0" dirty="0" smtClean="0">
                <a:solidFill>
                  <a:srgbClr val="C00000"/>
                </a:solidFill>
                <a:latin typeface="微软雅黑" panose="020B0503020204020204" pitchFamily="34" charset="-122"/>
                <a:ea typeface="微软雅黑" panose="020B0503020204020204" pitchFamily="34" charset="-122"/>
                <a:sym typeface="+mn-ea"/>
              </a:rPr>
              <a:t>；</a:t>
            </a:r>
            <a:r>
              <a:rPr lang="zh-CN" altLang="en-US" b="1" kern="0" noProof="0" dirty="0" smtClean="0">
                <a:ln>
                  <a:noFill/>
                </a:ln>
                <a:solidFill>
                  <a:srgbClr val="C00000"/>
                </a:solidFill>
                <a:effectLst/>
                <a:uLnTx/>
                <a:uFillTx/>
                <a:latin typeface="微软雅黑" panose="020B0503020204020204" pitchFamily="34" charset="-122"/>
                <a:ea typeface="微软雅黑" panose="020B0503020204020204" pitchFamily="34" charset="-122"/>
                <a:sym typeface="+mn-ea"/>
              </a:rPr>
              <a:t>积极</a:t>
            </a:r>
            <a:r>
              <a:rPr lang="zh-CN" altLang="en-US" b="1" kern="0" noProof="0" dirty="0">
                <a:ln>
                  <a:noFill/>
                </a:ln>
                <a:solidFill>
                  <a:srgbClr val="C00000"/>
                </a:solidFill>
                <a:effectLst/>
                <a:uLnTx/>
                <a:uFillTx/>
                <a:latin typeface="微软雅黑" panose="020B0503020204020204" pitchFamily="34" charset="-122"/>
                <a:ea typeface="微软雅黑" panose="020B0503020204020204" pitchFamily="34" charset="-122"/>
                <a:sym typeface="+mn-ea"/>
              </a:rPr>
              <a:t>参与应对气候变化全球治理</a:t>
            </a:r>
            <a:r>
              <a:rPr lang="zh-CN" altLang="en-US" kern="0" noProof="0" dirty="0">
                <a:ln>
                  <a:noFill/>
                </a:ln>
                <a:solidFill>
                  <a:srgbClr val="C00000"/>
                </a:solidFill>
                <a:effectLst/>
                <a:uLnTx/>
                <a:uFillTx/>
                <a:latin typeface="微软雅黑" panose="020B0503020204020204" pitchFamily="34" charset="-122"/>
                <a:ea typeface="微软雅黑" panose="020B0503020204020204" pitchFamily="34" charset="-122"/>
                <a:sym typeface="+mn-ea"/>
              </a:rPr>
              <a:t>。</a:t>
            </a:r>
          </a:p>
        </p:txBody>
      </p:sp>
      <p:sp>
        <p:nvSpPr>
          <p:cNvPr id="11" name="矩形 10">
            <a:extLst>
              <a:ext uri="{FF2B5EF4-FFF2-40B4-BE49-F238E27FC236}">
                <a16:creationId xmlns:a16="http://schemas.microsoft.com/office/drawing/2014/main" id="{7CDA25FE-C9C7-47DB-8882-EF8162685DF5}"/>
              </a:ext>
            </a:extLst>
          </p:cNvPr>
          <p:cNvSpPr/>
          <p:nvPr/>
        </p:nvSpPr>
        <p:spPr>
          <a:xfrm>
            <a:off x="336798" y="2577845"/>
            <a:ext cx="9516993" cy="369332"/>
          </a:xfrm>
          <a:prstGeom prst="rect">
            <a:avLst/>
          </a:prstGeom>
          <a:solidFill>
            <a:srgbClr val="1F4E79"/>
          </a:solidFill>
        </p:spPr>
        <p:txBody>
          <a:bodyPr wrap="square">
            <a:spAutoFit/>
          </a:bodyPr>
          <a:lstStyle/>
          <a:p>
            <a:pPr lvl="0" algn="ctr">
              <a:spcBef>
                <a:spcPct val="20000"/>
              </a:spcBef>
              <a:defRPr/>
            </a:pPr>
            <a:r>
              <a:rPr lang="zh-CN" altLang="en-US" b="1" dirty="0" smtClean="0">
                <a:solidFill>
                  <a:schemeClr val="bg1"/>
                </a:solidFill>
                <a:latin typeface="微软雅黑" panose="020B0503020204020204" pitchFamily="34" charset="-122"/>
                <a:ea typeface="微软雅黑" panose="020B0503020204020204" pitchFamily="34" charset="-122"/>
              </a:rPr>
              <a:t>二十届三中全会</a:t>
            </a: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加快规划建设新型能源体系、健全绿色低碳发展机制（政策</a:t>
            </a:r>
            <a:r>
              <a:rPr lang="zh-CN" altLang="en-US" b="1" dirty="0" smtClean="0">
                <a:solidFill>
                  <a:schemeClr val="bg1"/>
                </a:solidFill>
                <a:latin typeface="微软雅黑" panose="020B0503020204020204" pitchFamily="34" charset="-122"/>
                <a:ea typeface="微软雅黑" panose="020B0503020204020204" pitchFamily="34" charset="-122"/>
              </a:rPr>
              <a:t>协同性增强</a:t>
            </a:r>
            <a:r>
              <a:rPr lang="zh-CN" altLang="en-US" b="1" dirty="0">
                <a:solidFill>
                  <a:schemeClr val="bg1"/>
                </a:solidFill>
                <a:latin typeface="微软雅黑" panose="020B0503020204020204" pitchFamily="34" charset="-122"/>
                <a:ea typeface="微软雅黑" panose="020B0503020204020204" pitchFamily="34" charset="-122"/>
              </a:rPr>
              <a:t>）</a:t>
            </a:r>
          </a:p>
        </p:txBody>
      </p:sp>
      <p:sp>
        <p:nvSpPr>
          <p:cNvPr id="12" name="矩形 11"/>
          <p:cNvSpPr/>
          <p:nvPr/>
        </p:nvSpPr>
        <p:spPr>
          <a:xfrm>
            <a:off x="477768" y="3000704"/>
            <a:ext cx="11275060" cy="1189559"/>
          </a:xfrm>
          <a:prstGeom prst="rect">
            <a:avLst/>
          </a:prstGeom>
          <a:solidFill>
            <a:srgbClr val="E7F1FA"/>
          </a:solidFill>
          <a:ln w="38100">
            <a:solidFill>
              <a:srgbClr val="1F4E79"/>
            </a:solidFill>
          </a:ln>
          <a:effectLst>
            <a:outerShdw blurRad="50800" dist="63500" dir="28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77768" y="2893650"/>
            <a:ext cx="11134090" cy="1338828"/>
          </a:xfrm>
          <a:prstGeom prst="rect">
            <a:avLst/>
          </a:prstGeom>
          <a:noFill/>
        </p:spPr>
        <p:txBody>
          <a:bodyPr wrap="square" rtlCol="0" anchor="t">
            <a:spAutoFit/>
          </a:bodyPr>
          <a:lstStyle/>
          <a:p>
            <a:pPr>
              <a:lnSpc>
                <a:spcPct val="150000"/>
              </a:lnSpc>
              <a:spcBef>
                <a:spcPct val="20000"/>
              </a:spcBef>
              <a:defRPr/>
            </a:pPr>
            <a:r>
              <a:rPr lang="zh-CN" altLang="en-US" b="1" kern="0" noProof="0" dirty="0" smtClean="0">
                <a:ln>
                  <a:noFill/>
                </a:ln>
                <a:effectLst/>
                <a:uLnTx/>
                <a:uFillTx/>
                <a:latin typeface="微软雅黑" panose="020B0503020204020204" pitchFamily="34" charset="-122"/>
                <a:ea typeface="微软雅黑" panose="020B0503020204020204" pitchFamily="34" charset="-122"/>
                <a:sym typeface="+mn-ea"/>
              </a:rPr>
              <a:t>关键点</a:t>
            </a:r>
            <a:r>
              <a:rPr lang="zh-CN" altLang="en-US" b="1" kern="0" dirty="0">
                <a:latin typeface="微软雅黑" panose="020B0503020204020204" pitchFamily="34" charset="-122"/>
                <a:ea typeface="微软雅黑" panose="020B0503020204020204" pitchFamily="34" charset="-122"/>
                <a:sym typeface="+mn-ea"/>
              </a:rPr>
              <a:t>：</a:t>
            </a:r>
            <a:r>
              <a:rPr lang="zh-CN" altLang="en-US" kern="0" dirty="0">
                <a:latin typeface="微软雅黑" panose="020B0503020204020204" pitchFamily="34" charset="-122"/>
                <a:ea typeface="微软雅黑" panose="020B0503020204020204" pitchFamily="34" charset="-122"/>
                <a:sym typeface="+mn-ea"/>
              </a:rPr>
              <a:t>构建以清洁能源为主、多能互补、产销协同的</a:t>
            </a:r>
            <a:r>
              <a:rPr lang="zh-CN" altLang="en-US" b="1" kern="0" dirty="0">
                <a:latin typeface="微软雅黑" panose="020B0503020204020204" pitchFamily="34" charset="-122"/>
                <a:ea typeface="微软雅黑" panose="020B0503020204020204" pitchFamily="34" charset="-122"/>
                <a:sym typeface="+mn-ea"/>
              </a:rPr>
              <a:t>分布式能源体系</a:t>
            </a:r>
            <a:r>
              <a:rPr lang="zh-CN" altLang="en-US" kern="0" dirty="0">
                <a:latin typeface="微软雅黑" panose="020B0503020204020204" pitchFamily="34" charset="-122"/>
                <a:ea typeface="微软雅黑" panose="020B0503020204020204" pitchFamily="34" charset="-122"/>
                <a:sym typeface="+mn-ea"/>
              </a:rPr>
              <a:t>，完善新能源消纳和调控政策措施；提出实施支持</a:t>
            </a:r>
            <a:r>
              <a:rPr lang="zh-CN" altLang="en-US" b="1" kern="0" dirty="0">
                <a:latin typeface="微软雅黑" panose="020B0503020204020204" pitchFamily="34" charset="-122"/>
                <a:ea typeface="微软雅黑" panose="020B0503020204020204" pitchFamily="34" charset="-122"/>
                <a:sym typeface="+mn-ea"/>
              </a:rPr>
              <a:t>绿色低碳发展</a:t>
            </a:r>
            <a:r>
              <a:rPr lang="zh-CN" altLang="en-US" kern="0" dirty="0">
                <a:latin typeface="微软雅黑" panose="020B0503020204020204" pitchFamily="34" charset="-122"/>
                <a:ea typeface="微软雅黑" panose="020B0503020204020204" pitchFamily="34" charset="-122"/>
                <a:sym typeface="+mn-ea"/>
              </a:rPr>
              <a:t>的财税、金融、投资、价格</a:t>
            </a:r>
            <a:r>
              <a:rPr lang="zh-CN" altLang="en-US" b="1" kern="0" dirty="0">
                <a:latin typeface="微软雅黑" panose="020B0503020204020204" pitchFamily="34" charset="-122"/>
                <a:ea typeface="微软雅黑" panose="020B0503020204020204" pitchFamily="34" charset="-122"/>
                <a:sym typeface="+mn-ea"/>
              </a:rPr>
              <a:t>政策和标准体系</a:t>
            </a:r>
            <a:r>
              <a:rPr lang="zh-CN" altLang="en-US" kern="0" dirty="0">
                <a:latin typeface="微软雅黑" panose="020B0503020204020204" pitchFamily="34" charset="-122"/>
                <a:ea typeface="微软雅黑" panose="020B0503020204020204" pitchFamily="34" charset="-122"/>
                <a:sym typeface="+mn-ea"/>
              </a:rPr>
              <a:t>，健全</a:t>
            </a:r>
            <a:r>
              <a:rPr lang="zh-CN" altLang="en-US" b="1" kern="0" dirty="0">
                <a:latin typeface="微软雅黑" panose="020B0503020204020204" pitchFamily="34" charset="-122"/>
                <a:ea typeface="微软雅黑" panose="020B0503020204020204" pitchFamily="34" charset="-122"/>
                <a:sym typeface="+mn-ea"/>
              </a:rPr>
              <a:t>碳市场交易制度和温室气体自愿减排交易制度</a:t>
            </a:r>
            <a:r>
              <a:rPr lang="zh-CN" altLang="en-US" kern="0" dirty="0">
                <a:latin typeface="微软雅黑" panose="020B0503020204020204" pitchFamily="34" charset="-122"/>
                <a:ea typeface="微软雅黑" panose="020B0503020204020204" pitchFamily="34" charset="-122"/>
                <a:sym typeface="+mn-ea"/>
              </a:rPr>
              <a:t>，以</a:t>
            </a:r>
            <a:r>
              <a:rPr lang="zh-CN" altLang="en-US" b="1" kern="0" dirty="0">
                <a:solidFill>
                  <a:srgbClr val="FF0000"/>
                </a:solidFill>
                <a:latin typeface="微软雅黑" panose="020B0503020204020204" pitchFamily="34" charset="-122"/>
                <a:ea typeface="微软雅黑" panose="020B0503020204020204" pitchFamily="34" charset="-122"/>
                <a:sym typeface="+mn-ea"/>
              </a:rPr>
              <a:t>市场机制推动碳减</a:t>
            </a:r>
            <a:r>
              <a:rPr lang="zh-CN" altLang="en-US" b="1" kern="0" dirty="0" smtClean="0">
                <a:solidFill>
                  <a:srgbClr val="FF0000"/>
                </a:solidFill>
                <a:latin typeface="微软雅黑" panose="020B0503020204020204" pitchFamily="34" charset="-122"/>
                <a:ea typeface="微软雅黑" panose="020B0503020204020204" pitchFamily="34" charset="-122"/>
                <a:sym typeface="+mn-ea"/>
              </a:rPr>
              <a:t>排</a:t>
            </a:r>
            <a:r>
              <a:rPr lang="zh-CN" altLang="en-US" kern="0" dirty="0" smtClean="0">
                <a:latin typeface="微软雅黑" panose="020B0503020204020204" pitchFamily="34" charset="-122"/>
                <a:ea typeface="微软雅黑" panose="020B0503020204020204" pitchFamily="34" charset="-122"/>
                <a:sym typeface="+mn-ea"/>
              </a:rPr>
              <a:t>。</a:t>
            </a:r>
            <a:endParaRPr lang="zh-CN" altLang="en-US" kern="0" noProof="0" dirty="0">
              <a:ln>
                <a:noFill/>
              </a:ln>
              <a:effectLst/>
              <a:uLnTx/>
              <a:uFillTx/>
              <a:latin typeface="微软雅黑" panose="020B0503020204020204" pitchFamily="34" charset="-122"/>
              <a:ea typeface="微软雅黑" panose="020B0503020204020204" pitchFamily="34" charset="-122"/>
              <a:sym typeface="+mn-ea"/>
            </a:endParaRPr>
          </a:p>
        </p:txBody>
      </p:sp>
      <p:sp>
        <p:nvSpPr>
          <p:cNvPr id="14" name="矩形 13">
            <a:extLst>
              <a:ext uri="{FF2B5EF4-FFF2-40B4-BE49-F238E27FC236}">
                <a16:creationId xmlns:a16="http://schemas.microsoft.com/office/drawing/2014/main" id="{7CDA25FE-C9C7-47DB-8882-EF8162685DF5}"/>
              </a:ext>
            </a:extLst>
          </p:cNvPr>
          <p:cNvSpPr/>
          <p:nvPr/>
        </p:nvSpPr>
        <p:spPr>
          <a:xfrm>
            <a:off x="336798" y="4395165"/>
            <a:ext cx="10111797" cy="369332"/>
          </a:xfrm>
          <a:prstGeom prst="rect">
            <a:avLst/>
          </a:prstGeom>
          <a:solidFill>
            <a:srgbClr val="1F4E79"/>
          </a:solidFill>
        </p:spPr>
        <p:txBody>
          <a:bodyPr wrap="square">
            <a:spAutoFit/>
          </a:bodyPr>
          <a:lstStyle/>
          <a:p>
            <a:pPr lvl="0" algn="ctr">
              <a:spcBef>
                <a:spcPct val="20000"/>
              </a:spcBef>
              <a:defRPr/>
            </a:pPr>
            <a:r>
              <a:rPr lang="en-US" altLang="zh-CN" b="1" dirty="0" smtClean="0">
                <a:solidFill>
                  <a:schemeClr val="bg1"/>
                </a:solidFill>
                <a:latin typeface="微软雅黑" panose="020B0503020204020204" pitchFamily="34" charset="-122"/>
                <a:ea typeface="微软雅黑" panose="020B0503020204020204" pitchFamily="34" charset="-122"/>
              </a:rPr>
              <a:t>2025</a:t>
            </a:r>
            <a:r>
              <a:rPr lang="zh-CN" altLang="en-US" b="1" dirty="0" smtClean="0">
                <a:solidFill>
                  <a:schemeClr val="bg1"/>
                </a:solidFill>
                <a:latin typeface="微软雅黑" panose="020B0503020204020204" pitchFamily="34" charset="-122"/>
                <a:ea typeface="微软雅黑" panose="020B0503020204020204" pitchFamily="34" charset="-122"/>
              </a:rPr>
              <a:t>年</a:t>
            </a: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政府工作报告</a:t>
            </a: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加快新能源体系建设、协同推进降碳减污扩绿增长</a:t>
            </a:r>
            <a:r>
              <a:rPr lang="zh-CN" altLang="en-US" b="1" dirty="0" smtClean="0">
                <a:solidFill>
                  <a:schemeClr val="bg1"/>
                </a:solidFill>
                <a:latin typeface="微软雅黑" panose="020B0503020204020204" pitchFamily="34" charset="-122"/>
                <a:ea typeface="微软雅黑" panose="020B0503020204020204" pitchFamily="34" charset="-122"/>
              </a:rPr>
              <a:t>（政策不断细化）</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477768" y="4875374"/>
            <a:ext cx="11275060" cy="1614203"/>
          </a:xfrm>
          <a:prstGeom prst="rect">
            <a:avLst/>
          </a:prstGeom>
          <a:solidFill>
            <a:srgbClr val="E7F1FA"/>
          </a:solidFill>
          <a:ln w="38100">
            <a:solidFill>
              <a:srgbClr val="1F4E79"/>
            </a:solidFill>
          </a:ln>
          <a:effectLst>
            <a:outerShdw blurRad="50800" dist="63500" dir="28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77768" y="4830466"/>
            <a:ext cx="11134090" cy="1754326"/>
          </a:xfrm>
          <a:prstGeom prst="rect">
            <a:avLst/>
          </a:prstGeom>
          <a:noFill/>
        </p:spPr>
        <p:txBody>
          <a:bodyPr wrap="square" rtlCol="0" anchor="t">
            <a:spAutoFit/>
          </a:bodyPr>
          <a:lstStyle/>
          <a:p>
            <a:pPr>
              <a:lnSpc>
                <a:spcPct val="150000"/>
              </a:lnSpc>
              <a:spcBef>
                <a:spcPct val="20000"/>
              </a:spcBef>
              <a:defRPr/>
            </a:pPr>
            <a:r>
              <a:rPr lang="zh-CN" altLang="en-US" b="1" kern="0" noProof="0" dirty="0" smtClean="0">
                <a:ln>
                  <a:noFill/>
                </a:ln>
                <a:effectLst/>
                <a:uLnTx/>
                <a:uFillTx/>
                <a:latin typeface="微软雅黑" panose="020B0503020204020204" pitchFamily="34" charset="-122"/>
                <a:ea typeface="微软雅黑" panose="020B0503020204020204" pitchFamily="34" charset="-122"/>
                <a:sym typeface="+mn-ea"/>
              </a:rPr>
              <a:t>关键点</a:t>
            </a:r>
            <a:r>
              <a:rPr lang="zh-CN" altLang="en-US" b="1" kern="0" dirty="0">
                <a:latin typeface="微软雅黑" panose="020B0503020204020204" pitchFamily="34" charset="-122"/>
                <a:ea typeface="微软雅黑" panose="020B0503020204020204" pitchFamily="34" charset="-122"/>
                <a:sym typeface="+mn-ea"/>
              </a:rPr>
              <a:t>：</a:t>
            </a:r>
            <a:r>
              <a:rPr lang="zh-CN" altLang="en-US" kern="0" dirty="0">
                <a:latin typeface="微软雅黑" panose="020B0503020204020204" pitchFamily="34" charset="-122"/>
                <a:ea typeface="微软雅黑" panose="020B0503020204020204" pitchFamily="34" charset="-122"/>
                <a:sym typeface="+mn-ea"/>
              </a:rPr>
              <a:t>扎实开展国家</a:t>
            </a:r>
            <a:r>
              <a:rPr lang="zh-CN" altLang="en-US" b="1" kern="0" dirty="0">
                <a:latin typeface="微软雅黑" panose="020B0503020204020204" pitchFamily="34" charset="-122"/>
                <a:ea typeface="微软雅黑" panose="020B0503020204020204" pitchFamily="34" charset="-122"/>
                <a:sym typeface="+mn-ea"/>
              </a:rPr>
              <a:t>碳达峰第二批试点</a:t>
            </a:r>
            <a:r>
              <a:rPr lang="zh-CN" altLang="en-US" kern="0" dirty="0">
                <a:latin typeface="微软雅黑" panose="020B0503020204020204" pitchFamily="34" charset="-122"/>
                <a:ea typeface="微软雅黑" panose="020B0503020204020204" pitchFamily="34" charset="-122"/>
                <a:sym typeface="+mn-ea"/>
              </a:rPr>
              <a:t>，建立一批零碳园区、零碳</a:t>
            </a:r>
            <a:r>
              <a:rPr lang="zh-CN" altLang="en-US" kern="0" dirty="0" smtClean="0">
                <a:latin typeface="微软雅黑" panose="020B0503020204020204" pitchFamily="34" charset="-122"/>
                <a:ea typeface="微软雅黑" panose="020B0503020204020204" pitchFamily="34" charset="-122"/>
                <a:sym typeface="+mn-ea"/>
              </a:rPr>
              <a:t>工厂；开展</a:t>
            </a:r>
            <a:r>
              <a:rPr lang="zh-CN" altLang="en-US" b="1" kern="0" dirty="0">
                <a:latin typeface="微软雅黑" panose="020B0503020204020204" pitchFamily="34" charset="-122"/>
                <a:ea typeface="微软雅黑" panose="020B0503020204020204" pitchFamily="34" charset="-122"/>
                <a:sym typeface="+mn-ea"/>
              </a:rPr>
              <a:t>碳排放统计</a:t>
            </a:r>
            <a:r>
              <a:rPr lang="zh-CN" altLang="en-US" b="1" kern="0" dirty="0" smtClean="0">
                <a:latin typeface="微软雅黑" panose="020B0503020204020204" pitchFamily="34" charset="-122"/>
                <a:ea typeface="微软雅黑" panose="020B0503020204020204" pitchFamily="34" charset="-122"/>
                <a:sym typeface="+mn-ea"/>
              </a:rPr>
              <a:t>核算</a:t>
            </a:r>
            <a:r>
              <a:rPr lang="zh-CN" altLang="en-US" kern="0" dirty="0" smtClean="0">
                <a:latin typeface="微软雅黑" panose="020B0503020204020204" pitchFamily="34" charset="-122"/>
                <a:ea typeface="微软雅黑" panose="020B0503020204020204" pitchFamily="34" charset="-122"/>
                <a:sym typeface="+mn-ea"/>
              </a:rPr>
              <a:t>，建立</a:t>
            </a:r>
            <a:r>
              <a:rPr lang="zh-CN" altLang="en-US" kern="0" dirty="0">
                <a:latin typeface="微软雅黑" panose="020B0503020204020204" pitchFamily="34" charset="-122"/>
                <a:ea typeface="微软雅黑" panose="020B0503020204020204" pitchFamily="34" charset="-122"/>
                <a:sym typeface="+mn-ea"/>
              </a:rPr>
              <a:t>产品碳足迹管理体系、碳标识认证制度，</a:t>
            </a:r>
            <a:r>
              <a:rPr lang="zh-CN" altLang="en-US" b="1" kern="0" dirty="0">
                <a:solidFill>
                  <a:srgbClr val="FF0000"/>
                </a:solidFill>
                <a:latin typeface="微软雅黑" panose="020B0503020204020204" pitchFamily="34" charset="-122"/>
                <a:ea typeface="微软雅黑" panose="020B0503020204020204" pitchFamily="34" charset="-122"/>
                <a:sym typeface="+mn-ea"/>
              </a:rPr>
              <a:t>积极应对绿色贸易</a:t>
            </a:r>
            <a:r>
              <a:rPr lang="zh-CN" altLang="en-US" b="1" kern="0" dirty="0" smtClean="0">
                <a:solidFill>
                  <a:srgbClr val="FF0000"/>
                </a:solidFill>
                <a:latin typeface="微软雅黑" panose="020B0503020204020204" pitchFamily="34" charset="-122"/>
                <a:ea typeface="微软雅黑" panose="020B0503020204020204" pitchFamily="34" charset="-122"/>
                <a:sym typeface="+mn-ea"/>
              </a:rPr>
              <a:t>壁垒</a:t>
            </a:r>
            <a:r>
              <a:rPr lang="zh-CN" altLang="en-US" kern="0" dirty="0">
                <a:latin typeface="微软雅黑" panose="020B0503020204020204" pitchFamily="34" charset="-122"/>
                <a:ea typeface="微软雅黑" panose="020B0503020204020204" pitchFamily="34" charset="-122"/>
                <a:sym typeface="+mn-ea"/>
              </a:rPr>
              <a:t>；加快建设“沙戈荒”新能源基地，发展海上风电，</a:t>
            </a:r>
            <a:r>
              <a:rPr lang="zh-CN" altLang="en-US" b="1" kern="0" dirty="0">
                <a:latin typeface="微软雅黑" panose="020B0503020204020204" pitchFamily="34" charset="-122"/>
                <a:ea typeface="微软雅黑" panose="020B0503020204020204" pitchFamily="34" charset="-122"/>
                <a:sym typeface="+mn-ea"/>
              </a:rPr>
              <a:t>统筹就地消纳和外送通道</a:t>
            </a:r>
            <a:r>
              <a:rPr lang="zh-CN" altLang="en-US" b="1" kern="0" dirty="0" smtClean="0">
                <a:latin typeface="微软雅黑" panose="020B0503020204020204" pitchFamily="34" charset="-122"/>
                <a:ea typeface="微软雅黑" panose="020B0503020204020204" pitchFamily="34" charset="-122"/>
                <a:sym typeface="+mn-ea"/>
              </a:rPr>
              <a:t>建设</a:t>
            </a:r>
            <a:r>
              <a:rPr lang="zh-CN" altLang="en-US" kern="0" dirty="0">
                <a:latin typeface="微软雅黑" panose="020B0503020204020204" pitchFamily="34" charset="-122"/>
                <a:ea typeface="微软雅黑" panose="020B0503020204020204" pitchFamily="34" charset="-122"/>
                <a:sym typeface="+mn-ea"/>
              </a:rPr>
              <a:t>；持续</a:t>
            </a:r>
            <a:r>
              <a:rPr lang="zh-CN" altLang="en-US" b="1" kern="0" dirty="0">
                <a:latin typeface="微软雅黑" panose="020B0503020204020204" pitchFamily="34" charset="-122"/>
                <a:ea typeface="微软雅黑" panose="020B0503020204020204" pitchFamily="34" charset="-122"/>
                <a:sym typeface="+mn-ea"/>
              </a:rPr>
              <a:t>构建碳排放双控制度体系</a:t>
            </a:r>
            <a:r>
              <a:rPr lang="zh-CN" altLang="en-US" kern="0" dirty="0">
                <a:latin typeface="微软雅黑" panose="020B0503020204020204" pitchFamily="34" charset="-122"/>
                <a:ea typeface="微软雅黑" panose="020B0503020204020204" pitchFamily="34" charset="-122"/>
                <a:sym typeface="+mn-ea"/>
              </a:rPr>
              <a:t>，推动全国碳排放权交易市场、温室气体自愿减排交易市场、绿色电力证书市场</a:t>
            </a:r>
            <a:r>
              <a:rPr lang="zh-CN" altLang="en-US" kern="0" dirty="0" smtClean="0">
                <a:latin typeface="微软雅黑" panose="020B0503020204020204" pitchFamily="34" charset="-122"/>
                <a:ea typeface="微软雅黑" panose="020B0503020204020204" pitchFamily="34" charset="-122"/>
                <a:sym typeface="+mn-ea"/>
              </a:rPr>
              <a:t>建设。</a:t>
            </a:r>
            <a:endParaRPr lang="zh-CN" altLang="en-US" kern="0" noProof="0" dirty="0">
              <a:ln>
                <a:noFill/>
              </a:ln>
              <a:effectLst/>
              <a:uLnTx/>
              <a:uFillTx/>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3482748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fscdn.dfcfw.com/download/D24948819517141940847.jpg">
            <a:extLst>
              <a:ext uri="{FF2B5EF4-FFF2-40B4-BE49-F238E27FC236}">
                <a16:creationId xmlns:a16="http://schemas.microsoft.com/office/drawing/2014/main" id="{3026DAED-904E-4218-888B-1C3DED4B4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1" y="1148862"/>
            <a:ext cx="5128178" cy="5709138"/>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a:extLst>
              <a:ext uri="{FF2B5EF4-FFF2-40B4-BE49-F238E27FC236}">
                <a16:creationId xmlns:a16="http://schemas.microsoft.com/office/drawing/2014/main" id="{C2D38D81-305C-4C0A-9EF6-46068F88009F}"/>
              </a:ext>
            </a:extLst>
          </p:cNvPr>
          <p:cNvSpPr txBox="1"/>
          <p:nvPr/>
        </p:nvSpPr>
        <p:spPr>
          <a:xfrm>
            <a:off x="266700" y="342758"/>
            <a:ext cx="7806592" cy="400110"/>
          </a:xfrm>
          <a:prstGeom prst="rect">
            <a:avLst/>
          </a:prstGeom>
          <a:solidFill>
            <a:srgbClr val="1F4E79"/>
          </a:solidFill>
          <a:ln w="28575">
            <a:noFill/>
          </a:ln>
        </p:spPr>
        <p:txBody>
          <a:bodyPr wrap="square" rtlCol="0">
            <a:spAutoFit/>
          </a:bodyPr>
          <a:lstStyle/>
          <a:p>
            <a:pPr>
              <a:spcAft>
                <a:spcPts val="600"/>
              </a:spcAft>
            </a:pPr>
            <a:r>
              <a:rPr lang="zh-CN" altLang="en-US" sz="2000" b="1" kern="0" dirty="0" smtClean="0">
                <a:solidFill>
                  <a:schemeClr val="bg1"/>
                </a:solidFill>
                <a:latin typeface="微软雅黑" panose="020B0503020204020204" pitchFamily="34" charset="-122"/>
                <a:ea typeface="微软雅黑" panose="020B0503020204020204" pitchFamily="34" charset="-122"/>
              </a:rPr>
              <a:t>    国家</a:t>
            </a:r>
            <a:r>
              <a:rPr lang="zh-CN" altLang="en-US" sz="2000" b="1" kern="0" dirty="0">
                <a:solidFill>
                  <a:schemeClr val="bg1"/>
                </a:solidFill>
                <a:latin typeface="微软雅黑" panose="020B0503020204020204" pitchFamily="34" charset="-122"/>
                <a:ea typeface="微软雅黑" panose="020B0503020204020204" pitchFamily="34" charset="-122"/>
              </a:rPr>
              <a:t>发展改革委印发</a:t>
            </a:r>
            <a:r>
              <a:rPr lang="en-US" altLang="zh-CN" sz="2000" b="1" kern="0" dirty="0" smtClean="0">
                <a:solidFill>
                  <a:schemeClr val="bg1"/>
                </a:solidFill>
                <a:latin typeface="微软雅黑" panose="020B0503020204020204" pitchFamily="34" charset="-122"/>
                <a:ea typeface="微软雅黑" panose="020B0503020204020204" pitchFamily="34" charset="-122"/>
              </a:rPr>
              <a:t>《</a:t>
            </a:r>
            <a:r>
              <a:rPr lang="zh-CN" altLang="en-US" sz="2000" b="1" kern="0" dirty="0" smtClean="0">
                <a:solidFill>
                  <a:schemeClr val="bg1"/>
                </a:solidFill>
                <a:latin typeface="微软雅黑" panose="020B0503020204020204" pitchFamily="34" charset="-122"/>
                <a:ea typeface="微软雅黑" panose="020B0503020204020204" pitchFamily="34" charset="-122"/>
              </a:rPr>
              <a:t>完善能源消费强度和总量双控制度方案</a:t>
            </a:r>
            <a:r>
              <a:rPr lang="en-US" altLang="zh-CN" sz="2000" b="1" kern="0" dirty="0" smtClean="0">
                <a:solidFill>
                  <a:schemeClr val="bg1"/>
                </a:solidFill>
                <a:latin typeface="微软雅黑" panose="020B0503020204020204" pitchFamily="34" charset="-122"/>
                <a:ea typeface="微软雅黑" panose="020B0503020204020204" pitchFamily="34" charset="-122"/>
              </a:rPr>
              <a:t>》</a:t>
            </a:r>
            <a:endParaRPr lang="zh-CN" altLang="en-US" sz="2000" kern="0" dirty="0">
              <a:solidFill>
                <a:schemeClr val="bg1"/>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D564A585-BB5D-4836-AE00-0EFE79EF5708}"/>
              </a:ext>
            </a:extLst>
          </p:cNvPr>
          <p:cNvSpPr/>
          <p:nvPr/>
        </p:nvSpPr>
        <p:spPr>
          <a:xfrm>
            <a:off x="190434" y="-37066"/>
            <a:ext cx="76266" cy="689506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C3BDDA6D-B8A8-4203-94EC-DD7157E1E8B8}"/>
              </a:ext>
            </a:extLst>
          </p:cNvPr>
          <p:cNvSpPr/>
          <p:nvPr/>
        </p:nvSpPr>
        <p:spPr>
          <a:xfrm>
            <a:off x="43901" y="358735"/>
            <a:ext cx="351612" cy="351612"/>
          </a:xfrm>
          <a:prstGeom prst="ellipse">
            <a:avLst/>
          </a:prstGeom>
          <a:solidFill>
            <a:srgbClr val="FFFFFF"/>
          </a:solidFill>
          <a:ln w="4762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2F4C0FE-0365-4F71-89E6-663973308F72}"/>
              </a:ext>
            </a:extLst>
          </p:cNvPr>
          <p:cNvSpPr/>
          <p:nvPr/>
        </p:nvSpPr>
        <p:spPr>
          <a:xfrm>
            <a:off x="8674145" y="358735"/>
            <a:ext cx="1819729" cy="369332"/>
          </a:xfrm>
          <a:prstGeom prst="rect">
            <a:avLst/>
          </a:prstGeom>
          <a:ln w="31750">
            <a:solidFill>
              <a:srgbClr val="1F4E79"/>
            </a:solidFill>
            <a:miter lim="800000"/>
          </a:ln>
        </p:spPr>
        <p:txBody>
          <a:bodyPr wrap="none">
            <a:spAutoFit/>
          </a:bodyPr>
          <a:lstStyle/>
          <a:p>
            <a:r>
              <a:rPr lang="en-US" altLang="zh-CN" kern="0" dirty="0">
                <a:latin typeface="微软雅黑" panose="020B0503020204020204" pitchFamily="34" charset="-122"/>
                <a:ea typeface="微软雅黑" panose="020B0503020204020204" pitchFamily="34" charset="-122"/>
              </a:rPr>
              <a:t>2021</a:t>
            </a:r>
            <a:r>
              <a:rPr lang="zh-CN" altLang="en-US" kern="0" dirty="0">
                <a:latin typeface="微软雅黑" panose="020B0503020204020204" pitchFamily="34" charset="-122"/>
                <a:ea typeface="微软雅黑" panose="020B0503020204020204" pitchFamily="34" charset="-122"/>
              </a:rPr>
              <a:t>年</a:t>
            </a:r>
            <a:r>
              <a:rPr lang="en-US" altLang="zh-CN" kern="0" dirty="0">
                <a:latin typeface="微软雅黑" panose="020B0503020204020204" pitchFamily="34" charset="-122"/>
                <a:ea typeface="微软雅黑" panose="020B0503020204020204" pitchFamily="34" charset="-122"/>
              </a:rPr>
              <a:t>9</a:t>
            </a:r>
            <a:r>
              <a:rPr lang="zh-CN" altLang="en-US" kern="0" dirty="0">
                <a:latin typeface="微软雅黑" panose="020B0503020204020204" pitchFamily="34" charset="-122"/>
                <a:ea typeface="微软雅黑" panose="020B0503020204020204" pitchFamily="34" charset="-122"/>
              </a:rPr>
              <a:t>月</a:t>
            </a:r>
            <a:r>
              <a:rPr lang="en-US" altLang="zh-CN" kern="0" dirty="0">
                <a:latin typeface="微软雅黑" panose="020B0503020204020204" pitchFamily="34" charset="-122"/>
                <a:ea typeface="微软雅黑" panose="020B0503020204020204" pitchFamily="34" charset="-122"/>
              </a:rPr>
              <a:t>11</a:t>
            </a:r>
            <a:r>
              <a:rPr lang="zh-CN" altLang="en-US" kern="0" dirty="0">
                <a:latin typeface="微软雅黑" panose="020B0503020204020204" pitchFamily="34" charset="-122"/>
                <a:ea typeface="微软雅黑" panose="020B0503020204020204" pitchFamily="34" charset="-122"/>
              </a:rPr>
              <a:t>日</a:t>
            </a:r>
            <a:endParaRPr lang="zh-CN" altLang="en-US" dirty="0"/>
          </a:p>
        </p:txBody>
      </p:sp>
      <p:sp>
        <p:nvSpPr>
          <p:cNvPr id="11" name="矩形 10">
            <a:extLst>
              <a:ext uri="{FF2B5EF4-FFF2-40B4-BE49-F238E27FC236}">
                <a16:creationId xmlns:a16="http://schemas.microsoft.com/office/drawing/2014/main" id="{B2977B0D-089C-48B2-AEE6-8E8F8679412D}"/>
              </a:ext>
            </a:extLst>
          </p:cNvPr>
          <p:cNvSpPr/>
          <p:nvPr/>
        </p:nvSpPr>
        <p:spPr>
          <a:xfrm>
            <a:off x="251242" y="938026"/>
            <a:ext cx="5692357" cy="369332"/>
          </a:xfrm>
          <a:prstGeom prst="rect">
            <a:avLst/>
          </a:prstGeom>
          <a:solidFill>
            <a:srgbClr val="1F4E79"/>
          </a:solidFill>
        </p:spPr>
        <p:txBody>
          <a:bodyPr wrap="square">
            <a:spAutoFit/>
          </a:bodyPr>
          <a:lstStyle/>
          <a:p>
            <a:pPr lvl="0" algn="ctr">
              <a:spcBef>
                <a:spcPct val="20000"/>
              </a:spcBef>
              <a:defRPr/>
            </a:pPr>
            <a:r>
              <a:rPr lang="en-US" altLang="zh-CN" b="1" dirty="0">
                <a:solidFill>
                  <a:schemeClr val="bg1"/>
                </a:solidFill>
                <a:latin typeface="微软雅黑" panose="020B0503020204020204" pitchFamily="34" charset="-122"/>
                <a:ea typeface="微软雅黑" panose="020B0503020204020204" pitchFamily="34" charset="-122"/>
              </a:rPr>
              <a:t>《2021</a:t>
            </a:r>
            <a:r>
              <a:rPr lang="zh-CN" altLang="en-US" b="1" dirty="0">
                <a:solidFill>
                  <a:schemeClr val="bg1"/>
                </a:solidFill>
                <a:latin typeface="微软雅黑" panose="020B0503020204020204" pitchFamily="34" charset="-122"/>
                <a:ea typeface="微软雅黑" panose="020B0503020204020204" pitchFamily="34" charset="-122"/>
              </a:rPr>
              <a:t>年上半年各地区能耗双控目标完成情况晴雨表</a:t>
            </a:r>
            <a:r>
              <a:rPr lang="en-US" altLang="zh-CN" b="1" dirty="0">
                <a:solidFill>
                  <a:schemeClr val="bg1"/>
                </a:solidFill>
                <a:latin typeface="微软雅黑" panose="020B0503020204020204" pitchFamily="34" charset="-122"/>
                <a:ea typeface="微软雅黑" panose="020B0503020204020204" pitchFamily="34" charset="-122"/>
              </a:rPr>
              <a:t>》</a:t>
            </a:r>
            <a:endParaRPr lang="zh-CN" altLang="en-US" sz="3600" b="1" kern="0" dirty="0">
              <a:solidFill>
                <a:schemeClr val="bg1"/>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C3F08743-33BC-4051-980E-FBCBB3D6BED7}"/>
              </a:ext>
            </a:extLst>
          </p:cNvPr>
          <p:cNvSpPr txBox="1"/>
          <p:nvPr/>
        </p:nvSpPr>
        <p:spPr>
          <a:xfrm>
            <a:off x="280066" y="1456976"/>
            <a:ext cx="6653393" cy="5032147"/>
          </a:xfrm>
          <a:prstGeom prst="rect">
            <a:avLst/>
          </a:prstGeom>
          <a:ln w="19050">
            <a:solidFill>
              <a:srgbClr val="1F4E79"/>
            </a:solidFill>
          </a:ln>
        </p:spPr>
        <p:txBody>
          <a:bodyPr wrap="square" rtlCol="0">
            <a:spAutoFit/>
          </a:bodyPr>
          <a:lstStyle/>
          <a:p>
            <a:pPr marL="285750" indent="-285750" algn="just">
              <a:spcAft>
                <a:spcPts val="600"/>
              </a:spcAft>
              <a:buFont typeface="Arial" panose="020B0604020202020204" pitchFamily="34" charset="0"/>
              <a:buChar char="•"/>
            </a:pPr>
            <a:r>
              <a:rPr lang="zh-CN" altLang="en-US" b="1" dirty="0">
                <a:solidFill>
                  <a:srgbClr val="1F4E79"/>
                </a:solidFill>
                <a:latin typeface="微软雅黑" panose="020B0503020204020204" pitchFamily="34" charset="-122"/>
                <a:ea typeface="微软雅黑" panose="020B0503020204020204" pitchFamily="34" charset="-122"/>
              </a:rPr>
              <a:t>研判观点</a:t>
            </a:r>
            <a:r>
              <a:rPr lang="zh-CN" altLang="en-US" kern="0" dirty="0">
                <a:latin typeface="微软雅黑" panose="020B0503020204020204" pitchFamily="34" charset="-122"/>
                <a:ea typeface="微软雅黑" panose="020B0503020204020204" pitchFamily="34" charset="-122"/>
              </a:rPr>
              <a:t>：</a:t>
            </a:r>
            <a:endParaRPr lang="en-US" altLang="zh-CN" kern="0" dirty="0">
              <a:latin typeface="微软雅黑" panose="020B0503020204020204" pitchFamily="34" charset="-122"/>
              <a:ea typeface="微软雅黑" panose="020B0503020204020204" pitchFamily="34" charset="-122"/>
            </a:endParaRPr>
          </a:p>
          <a:p>
            <a:pPr marL="342900" indent="-342900" algn="just">
              <a:lnSpc>
                <a:spcPct val="120000"/>
              </a:lnSpc>
              <a:spcAft>
                <a:spcPts val="600"/>
              </a:spcAft>
              <a:buFont typeface="+mj-ea"/>
              <a:buAutoNum type="circleNumDbPlain"/>
            </a:pP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晴雨表</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的发布给地方政府能耗“双控”工作带来巨大压力，特别对能耗强度</a:t>
            </a:r>
            <a:r>
              <a:rPr lang="zh-CN" altLang="en-US" sz="1600" b="1" dirty="0">
                <a:latin typeface="微软雅黑" panose="020B0503020204020204" pitchFamily="34" charset="-122"/>
                <a:ea typeface="微软雅黑" panose="020B0503020204020204" pitchFamily="34" charset="-122"/>
              </a:rPr>
              <a:t>不降反升的</a:t>
            </a:r>
            <a:r>
              <a:rPr lang="en-US" altLang="zh-CN" sz="1600" b="1" dirty="0">
                <a:latin typeface="微软雅黑" panose="020B0503020204020204" pitchFamily="34" charset="-122"/>
                <a:ea typeface="微软雅黑" panose="020B0503020204020204" pitchFamily="34" charset="-122"/>
              </a:rPr>
              <a:t>9</a:t>
            </a:r>
            <a:r>
              <a:rPr lang="zh-CN" altLang="en-US" sz="1600" b="1" dirty="0">
                <a:latin typeface="微软雅黑" panose="020B0503020204020204" pitchFamily="34" charset="-122"/>
                <a:ea typeface="微软雅黑" panose="020B0503020204020204" pitchFamily="34" charset="-122"/>
              </a:rPr>
              <a:t>个省</a:t>
            </a:r>
            <a:r>
              <a:rPr lang="zh-CN" altLang="en-US" sz="1600" dirty="0">
                <a:latin typeface="微软雅黑" panose="020B0503020204020204" pitchFamily="34" charset="-122"/>
                <a:ea typeface="微软雅黑" panose="020B0503020204020204" pitchFamily="34" charset="-122"/>
              </a:rPr>
              <a:t>（区）：青海、宁夏、广西、广东、福建、新疆、云南、陕西、江苏，</a:t>
            </a:r>
            <a:r>
              <a:rPr lang="en-US" altLang="zh-CN" sz="1600" b="1" dirty="0">
                <a:latin typeface="微软雅黑" panose="020B0503020204020204" pitchFamily="34" charset="-122"/>
                <a:ea typeface="微软雅黑" panose="020B0503020204020204" pitchFamily="34" charset="-122"/>
              </a:rPr>
              <a:t>2021</a:t>
            </a:r>
            <a:r>
              <a:rPr lang="zh-CN" altLang="en-US" sz="1600" b="1" dirty="0">
                <a:latin typeface="微软雅黑" panose="020B0503020204020204" pitchFamily="34" charset="-122"/>
                <a:ea typeface="微软雅黑" panose="020B0503020204020204" pitchFamily="34" charset="-122"/>
              </a:rPr>
              <a:t>年暂停“两高”项目节能审查</a:t>
            </a:r>
            <a:r>
              <a:rPr lang="zh-CN" altLang="en-US" sz="1600" dirty="0">
                <a:latin typeface="微软雅黑" panose="020B0503020204020204" pitchFamily="34" charset="-122"/>
                <a:ea typeface="微软雅黑" panose="020B0503020204020204" pitchFamily="34" charset="-122"/>
              </a:rPr>
              <a:t>（国家规划布局的重大项目除外）。</a:t>
            </a:r>
            <a:endParaRPr lang="en-US" altLang="zh-CN" sz="1600" dirty="0">
              <a:latin typeface="微软雅黑" panose="020B0503020204020204" pitchFamily="34" charset="-122"/>
              <a:ea typeface="微软雅黑" panose="020B0503020204020204" pitchFamily="34" charset="-122"/>
            </a:endParaRPr>
          </a:p>
          <a:p>
            <a:pPr marL="342900" indent="-342900" algn="just">
              <a:lnSpc>
                <a:spcPct val="120000"/>
              </a:lnSpc>
              <a:spcAft>
                <a:spcPts val="600"/>
              </a:spcAft>
              <a:buFont typeface="+mj-ea"/>
              <a:buAutoNum type="circleNumDbPlain"/>
            </a:pPr>
            <a:r>
              <a:rPr lang="zh-CN" altLang="en-US" sz="1600" dirty="0">
                <a:latin typeface="微软雅黑" panose="020B0503020204020204" pitchFamily="34" charset="-122"/>
                <a:ea typeface="微软雅黑" panose="020B0503020204020204" pitchFamily="34" charset="-122"/>
              </a:rPr>
              <a:t>以陕西省为例，</a:t>
            </a:r>
            <a:r>
              <a:rPr lang="en-US" altLang="zh-CN" sz="1600" dirty="0">
                <a:latin typeface="微软雅黑" panose="020B0503020204020204" pitchFamily="34" charset="-122"/>
                <a:ea typeface="微软雅黑" panose="020B0503020204020204" pitchFamily="34" charset="-122"/>
              </a:rPr>
              <a:t>2021</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9</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13</a:t>
            </a:r>
            <a:r>
              <a:rPr lang="zh-CN" altLang="en-US" sz="1600" dirty="0">
                <a:latin typeface="微软雅黑" panose="020B0503020204020204" pitchFamily="34" charset="-122"/>
                <a:ea typeface="微软雅黑" panose="020B0503020204020204" pitchFamily="34" charset="-122"/>
              </a:rPr>
              <a:t>日，陕西省榆林市发改委印发</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关于确保完成</a:t>
            </a:r>
            <a:r>
              <a:rPr lang="en-US" altLang="zh-CN" sz="1600" dirty="0">
                <a:latin typeface="微软雅黑" panose="020B0503020204020204" pitchFamily="34" charset="-122"/>
                <a:ea typeface="微软雅黑" panose="020B0503020204020204" pitchFamily="34" charset="-122"/>
              </a:rPr>
              <a:t>2021</a:t>
            </a:r>
            <a:r>
              <a:rPr lang="zh-CN" altLang="en-US" sz="1600" dirty="0">
                <a:latin typeface="微软雅黑" panose="020B0503020204020204" pitchFamily="34" charset="-122"/>
                <a:ea typeface="微软雅黑" panose="020B0503020204020204" pitchFamily="34" charset="-122"/>
              </a:rPr>
              <a:t>年度能耗双控目标任务的通知</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，要求榆林市自通知下发之日起</a:t>
            </a:r>
            <a:r>
              <a:rPr lang="zh-CN" altLang="en-US" sz="1600" b="1" dirty="0">
                <a:latin typeface="微软雅黑" panose="020B0503020204020204" pitchFamily="34" charset="-122"/>
                <a:ea typeface="微软雅黑" panose="020B0503020204020204" pitchFamily="34" charset="-122"/>
              </a:rPr>
              <a:t>新建的“两高”项目不得投入生产</a:t>
            </a:r>
            <a:r>
              <a:rPr lang="zh-CN" altLang="en-US" sz="1600" dirty="0">
                <a:latin typeface="微软雅黑" panose="020B0503020204020204" pitchFamily="34" charset="-122"/>
                <a:ea typeface="微软雅黑" panose="020B0503020204020204" pitchFamily="34" charset="-122"/>
              </a:rPr>
              <a:t>，本年度新建已投产的“两高”项目在</a:t>
            </a:r>
            <a:r>
              <a:rPr lang="zh-CN" altLang="en-US" sz="1600" b="1" dirty="0">
                <a:latin typeface="微软雅黑" panose="020B0503020204020204" pitchFamily="34" charset="-122"/>
                <a:ea typeface="微软雅黑" panose="020B0503020204020204" pitchFamily="34" charset="-122"/>
              </a:rPr>
              <a:t>上月产量基础上限产</a:t>
            </a:r>
            <a:r>
              <a:rPr lang="en-US" altLang="zh-CN" sz="1600" b="1" dirty="0">
                <a:latin typeface="微软雅黑" panose="020B0503020204020204" pitchFamily="34" charset="-122"/>
                <a:ea typeface="微软雅黑" panose="020B0503020204020204" pitchFamily="34" charset="-122"/>
              </a:rPr>
              <a:t>60%</a:t>
            </a:r>
            <a:r>
              <a:rPr lang="zh-CN" altLang="en-US" sz="1600" dirty="0">
                <a:latin typeface="微软雅黑" panose="020B0503020204020204" pitchFamily="34" charset="-122"/>
                <a:ea typeface="微软雅黑" panose="020B0503020204020204" pitchFamily="34" charset="-122"/>
              </a:rPr>
              <a:t>，对能效水平未达到先进值或未落实节能措施的企业立即</a:t>
            </a:r>
            <a:r>
              <a:rPr lang="zh-CN" altLang="en-US" sz="1600" b="1" dirty="0">
                <a:latin typeface="微软雅黑" panose="020B0503020204020204" pitchFamily="34" charset="-122"/>
                <a:ea typeface="微软雅黑" panose="020B0503020204020204" pitchFamily="34" charset="-122"/>
              </a:rPr>
              <a:t>停产整改</a:t>
            </a:r>
            <a:r>
              <a:rPr lang="zh-CN" altLang="en-US" sz="1600" dirty="0">
                <a:latin typeface="微软雅黑" panose="020B0503020204020204" pitchFamily="34" charset="-122"/>
                <a:ea typeface="微软雅黑" panose="020B0503020204020204" pitchFamily="34" charset="-122"/>
              </a:rPr>
              <a:t>，其他“两高”企业降低生产线运行负荷，压减产量</a:t>
            </a:r>
            <a:r>
              <a:rPr lang="en-US" altLang="zh-CN" sz="1600" b="1" dirty="0">
                <a:latin typeface="微软雅黑" panose="020B0503020204020204" pitchFamily="34" charset="-122"/>
                <a:ea typeface="微软雅黑" panose="020B0503020204020204" pitchFamily="34" charset="-122"/>
              </a:rPr>
              <a:t>50%</a:t>
            </a:r>
            <a:r>
              <a:rPr lang="zh-CN" altLang="en-US" sz="1600" b="1" dirty="0">
                <a:latin typeface="微软雅黑" panose="020B0503020204020204" pitchFamily="34" charset="-122"/>
                <a:ea typeface="微软雅黑" panose="020B0503020204020204" pitchFamily="34" charset="-122"/>
              </a:rPr>
              <a:t>至</a:t>
            </a:r>
            <a:r>
              <a:rPr lang="en-US" altLang="zh-CN" sz="1600" b="1" dirty="0">
                <a:latin typeface="微软雅黑" panose="020B0503020204020204" pitchFamily="34" charset="-122"/>
                <a:ea typeface="微软雅黑" panose="020B0503020204020204" pitchFamily="34" charset="-122"/>
              </a:rPr>
              <a:t>60%</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marL="342900" indent="-342900" algn="just">
              <a:lnSpc>
                <a:spcPct val="120000"/>
              </a:lnSpc>
              <a:spcAft>
                <a:spcPts val="600"/>
              </a:spcAft>
              <a:buFont typeface="+mj-ea"/>
              <a:buAutoNum type="circleNumDbPlain"/>
            </a:pP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晴雨表</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发布的目的是加强能耗双控形势分析预警，要求各地对上半年严峻的节能形势保持高度警醒，采取</a:t>
            </a:r>
            <a:r>
              <a:rPr lang="zh-CN" altLang="en-US" sz="1600" b="1" dirty="0">
                <a:latin typeface="微软雅黑" panose="020B0503020204020204" pitchFamily="34" charset="-122"/>
                <a:ea typeface="微软雅黑" panose="020B0503020204020204" pitchFamily="34" charset="-122"/>
              </a:rPr>
              <a:t>有力措施</a:t>
            </a:r>
            <a:r>
              <a:rPr lang="zh-CN" altLang="en-US" sz="1600" dirty="0">
                <a:latin typeface="微软雅黑" panose="020B0503020204020204" pitchFamily="34" charset="-122"/>
                <a:ea typeface="微软雅黑" panose="020B0503020204020204" pitchFamily="34" charset="-122"/>
              </a:rPr>
              <a:t>，确保完成全年能耗双控目标特别是能耗强度降低目标任务。但</a:t>
            </a:r>
            <a:r>
              <a:rPr lang="zh-CN" altLang="en-US" sz="1600" b="1" dirty="0">
                <a:solidFill>
                  <a:srgbClr val="FF0000"/>
                </a:solidFill>
                <a:latin typeface="微软雅黑" panose="020B0503020204020204" pitchFamily="34" charset="-122"/>
                <a:ea typeface="微软雅黑" panose="020B0503020204020204" pitchFamily="34" charset="-122"/>
              </a:rPr>
              <a:t>很大一部分地区将“有力措施”执行成了‘一刀切’管理和‘运动式’减碳，出现了拉闸限电的情况</a:t>
            </a:r>
            <a:r>
              <a:rPr lang="zh-CN" altLang="en-US" sz="1600" dirty="0" smtClean="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sp>
        <p:nvSpPr>
          <p:cNvPr id="9" name="Rectangle 13">
            <a:extLst>
              <a:ext uri="{FF2B5EF4-FFF2-40B4-BE49-F238E27FC236}">
                <a16:creationId xmlns:a16="http://schemas.microsoft.com/office/drawing/2014/main" id="{DA2BC853-9A97-4691-B07B-CB9354764EF1}"/>
              </a:ext>
            </a:extLst>
          </p:cNvPr>
          <p:cNvSpPr>
            <a:spLocks noChangeArrowheads="1"/>
          </p:cNvSpPr>
          <p:nvPr/>
        </p:nvSpPr>
        <p:spPr bwMode="auto">
          <a:xfrm>
            <a:off x="366528" y="6404105"/>
            <a:ext cx="6653393" cy="453895"/>
          </a:xfrm>
          <a:prstGeom prst="rect">
            <a:avLst/>
          </a:prstGeom>
          <a:solidFill>
            <a:schemeClr val="accent5">
              <a:lumMod val="20000"/>
              <a:lumOff val="80000"/>
            </a:schemeClr>
          </a:solidFill>
          <a:ln>
            <a:noFill/>
          </a:ln>
          <a:effectLst>
            <a:outerShdw blurRad="50800" dist="38100" dir="8100000" algn="tr" rotWithShape="0">
              <a:prstClr val="black">
                <a:alpha val="40000"/>
              </a:prstClr>
            </a:outerShdw>
          </a:effectLst>
        </p:spPr>
        <p:txBody>
          <a:bodyPr vert="horz" anchor="ctr"/>
          <a:lstStyle/>
          <a:p>
            <a:pPr marL="0" lvl="2">
              <a:spcBef>
                <a:spcPct val="20000"/>
              </a:spcBef>
              <a:spcAft>
                <a:spcPts val="600"/>
              </a:spcAft>
              <a:buClr>
                <a:srgbClr val="DD8739"/>
              </a:buClr>
              <a:buSzPct val="60000"/>
              <a:defRPr/>
            </a:pPr>
            <a:r>
              <a:rPr lang="en-US" altLang="zh-CN" sz="1600" kern="100" dirty="0" smtClean="0">
                <a:latin typeface="微软雅黑" panose="020B0503020204020204" pitchFamily="34" charset="-122"/>
                <a:ea typeface="微软雅黑" panose="020B0503020204020204" pitchFamily="34" charset="-122"/>
              </a:rPr>
              <a:t>2021</a:t>
            </a:r>
            <a:r>
              <a:rPr lang="zh-CN" altLang="en-US" sz="1600" kern="100" dirty="0" smtClean="0">
                <a:latin typeface="微软雅黑" panose="020B0503020204020204" pitchFamily="34" charset="-122"/>
                <a:ea typeface="微软雅黑" panose="020B0503020204020204" pitchFamily="34" charset="-122"/>
              </a:rPr>
              <a:t>年</a:t>
            </a:r>
            <a:r>
              <a:rPr lang="en-US" altLang="zh-CN" sz="1600" kern="100" dirty="0" smtClean="0">
                <a:latin typeface="微软雅黑" panose="020B0503020204020204" pitchFamily="34" charset="-122"/>
                <a:ea typeface="微软雅黑" panose="020B0503020204020204" pitchFamily="34" charset="-122"/>
              </a:rPr>
              <a:t>9</a:t>
            </a:r>
            <a:r>
              <a:rPr lang="zh-CN" altLang="en-US" sz="1600" kern="100" dirty="0" smtClean="0">
                <a:latin typeface="微软雅黑" panose="020B0503020204020204" pitchFamily="34" charset="-122"/>
                <a:ea typeface="微软雅黑" panose="020B0503020204020204" pitchFamily="34" charset="-122"/>
              </a:rPr>
              <a:t>月</a:t>
            </a:r>
            <a:r>
              <a:rPr lang="zh-CN" altLang="en-US" sz="1600" kern="100" dirty="0">
                <a:latin typeface="微软雅黑" panose="020B0503020204020204" pitchFamily="34" charset="-122"/>
                <a:ea typeface="微软雅黑" panose="020B0503020204020204" pitchFamily="34" charset="-122"/>
              </a:rPr>
              <a:t>下旬</a:t>
            </a:r>
            <a:r>
              <a:rPr lang="zh-CN" altLang="en-US" sz="1600" kern="100" dirty="0" smtClean="0">
                <a:latin typeface="微软雅黑" panose="020B0503020204020204" pitchFamily="34" charset="-122"/>
                <a:ea typeface="微软雅黑" panose="020B0503020204020204" pitchFamily="34" charset="-122"/>
              </a:rPr>
              <a:t>，我们团队撰写一份</a:t>
            </a:r>
            <a:r>
              <a:rPr lang="zh-CN" altLang="en-US" sz="1600" b="1" kern="100" dirty="0" smtClean="0">
                <a:latin typeface="微软雅黑" panose="020B0503020204020204" pitchFamily="34" charset="-122"/>
                <a:ea typeface="微软雅黑" panose="020B0503020204020204" pitchFamily="34" charset="-122"/>
              </a:rPr>
              <a:t>政策建议</a:t>
            </a:r>
            <a:r>
              <a:rPr lang="zh-CN" altLang="en-US" sz="1600" kern="100" dirty="0" smtClean="0">
                <a:latin typeface="微软雅黑" panose="020B0503020204020204" pitchFamily="34" charset="-122"/>
                <a:ea typeface="微软雅黑" panose="020B0503020204020204" pitchFamily="34" charset="-122"/>
              </a:rPr>
              <a:t>获陕西省委办公厅批示上报国家发改委。</a:t>
            </a:r>
            <a:endParaRPr lang="zh-CN" altLang="en-US" sz="1600" kern="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44974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DBA24A-0014-4B61-B06E-3BC0C64EDBD1}"/>
              </a:ext>
            </a:extLst>
          </p:cNvPr>
          <p:cNvSpPr/>
          <p:nvPr/>
        </p:nvSpPr>
        <p:spPr>
          <a:xfrm>
            <a:off x="190434" y="-37066"/>
            <a:ext cx="76266" cy="689506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51422" y="402592"/>
            <a:ext cx="7109639" cy="646331"/>
          </a:xfrm>
          <a:prstGeom prst="rect">
            <a:avLst/>
          </a:prstGeom>
        </p:spPr>
        <p:txBody>
          <a:bodyPr wrap="none">
            <a:spAutoFit/>
          </a:bodyPr>
          <a:lstStyle/>
          <a:p>
            <a:pPr lvl="0">
              <a:spcBef>
                <a:spcPct val="20000"/>
              </a:spcBef>
              <a:defRPr/>
            </a:pPr>
            <a:r>
              <a:rPr lang="zh-CN" altLang="en-US" sz="3600" b="1" kern="0" dirty="0">
                <a:solidFill>
                  <a:prstClr val="black"/>
                </a:solidFill>
                <a:latin typeface="微软雅黑" panose="020B0503020204020204" pitchFamily="34" charset="-122"/>
                <a:ea typeface="微软雅黑" panose="020B0503020204020204" pitchFamily="34" charset="-122"/>
              </a:rPr>
              <a:t>中国碳中和重要</a:t>
            </a:r>
            <a:r>
              <a:rPr lang="zh-CN" altLang="en-US" sz="3600" b="1" kern="0" dirty="0" smtClean="0">
                <a:solidFill>
                  <a:prstClr val="black"/>
                </a:solidFill>
                <a:latin typeface="微软雅黑" panose="020B0503020204020204" pitchFamily="34" charset="-122"/>
                <a:ea typeface="微软雅黑" panose="020B0503020204020204" pitchFamily="34" charset="-122"/>
              </a:rPr>
              <a:t>政策演进历程分析</a:t>
            </a:r>
            <a:endParaRPr lang="zh-CN" altLang="en-US" sz="3600" b="1" kern="0" dirty="0">
              <a:solidFill>
                <a:prstClr val="black"/>
              </a:solidFill>
              <a:latin typeface="微软雅黑" panose="020B0503020204020204" pitchFamily="34" charset="-122"/>
              <a:ea typeface="微软雅黑" panose="020B0503020204020204" pitchFamily="34" charset="-122"/>
            </a:endParaRPr>
          </a:p>
        </p:txBody>
      </p:sp>
      <p:sp>
        <p:nvSpPr>
          <p:cNvPr id="17" name="圆角矩形 2">
            <a:extLst>
              <a:ext uri="{FF2B5EF4-FFF2-40B4-BE49-F238E27FC236}">
                <a16:creationId xmlns:a16="http://schemas.microsoft.com/office/drawing/2014/main" id="{3223414B-6957-4B5C-902B-430C008E1E4C}"/>
              </a:ext>
            </a:extLst>
          </p:cNvPr>
          <p:cNvSpPr/>
          <p:nvPr/>
        </p:nvSpPr>
        <p:spPr>
          <a:xfrm>
            <a:off x="1510164" y="2113464"/>
            <a:ext cx="2596663" cy="1728766"/>
          </a:xfrm>
          <a:prstGeom prst="roundRect">
            <a:avLst>
              <a:gd name="adj" fmla="val 5910"/>
            </a:avLst>
          </a:prstGeom>
          <a:solidFill>
            <a:schemeClr val="bg1"/>
          </a:solidFill>
          <a:ln>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b"/>
          <a:lstStyle/>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主要矛盾发生变化</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b="1" u="sng" dirty="0">
                <a:solidFill>
                  <a:srgbClr val="1F4E79"/>
                </a:solidFill>
                <a:latin typeface="微软雅黑" panose="020B0503020204020204" pitchFamily="34" charset="-122"/>
                <a:ea typeface="微软雅黑" panose="020B0503020204020204" pitchFamily="34" charset="-122"/>
              </a:rPr>
              <a:t>高质量发展</a:t>
            </a:r>
            <a:endParaRPr lang="en-US" altLang="zh-CN" sz="1600" b="1" u="sng"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全面建设社会主义现代化国家</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统筹国际国内</a:t>
            </a:r>
            <a:r>
              <a:rPr lang="zh-CN" altLang="en-US" sz="1600" b="1" u="sng" dirty="0">
                <a:solidFill>
                  <a:srgbClr val="1F4E79"/>
                </a:solidFill>
                <a:latin typeface="微软雅黑" panose="020B0503020204020204" pitchFamily="34" charset="-122"/>
                <a:ea typeface="微软雅黑" panose="020B0503020204020204" pitchFamily="34" charset="-122"/>
              </a:rPr>
              <a:t>两个大局</a:t>
            </a:r>
          </a:p>
        </p:txBody>
      </p:sp>
      <p:sp>
        <p:nvSpPr>
          <p:cNvPr id="18" name="矩形 17">
            <a:extLst>
              <a:ext uri="{FF2B5EF4-FFF2-40B4-BE49-F238E27FC236}">
                <a16:creationId xmlns:a16="http://schemas.microsoft.com/office/drawing/2014/main" id="{74C41D02-9D95-4532-B1D1-2D59DF8E1D47}"/>
              </a:ext>
            </a:extLst>
          </p:cNvPr>
          <p:cNvSpPr/>
          <p:nvPr/>
        </p:nvSpPr>
        <p:spPr>
          <a:xfrm>
            <a:off x="266700" y="1688663"/>
            <a:ext cx="1218131" cy="369332"/>
          </a:xfrm>
          <a:prstGeom prst="rect">
            <a:avLst/>
          </a:prstGeom>
          <a:solidFill>
            <a:srgbClr val="1F4E79"/>
          </a:solidFill>
        </p:spPr>
        <p:txBody>
          <a:bodyPr wrap="square">
            <a:spAutoFit/>
          </a:bodyPr>
          <a:lstStyle/>
          <a:p>
            <a:pPr lvl="0" algn="ctr">
              <a:spcBef>
                <a:spcPct val="20000"/>
              </a:spcBef>
              <a:defRPr/>
            </a:pPr>
            <a:r>
              <a:rPr lang="zh-CN" altLang="en-US" b="1" dirty="0">
                <a:solidFill>
                  <a:schemeClr val="bg1"/>
                </a:solidFill>
                <a:latin typeface="微软雅黑" panose="020B0503020204020204" pitchFamily="34" charset="-122"/>
                <a:ea typeface="微软雅黑" panose="020B0503020204020204" pitchFamily="34" charset="-122"/>
              </a:rPr>
              <a:t>指导思想</a:t>
            </a:r>
            <a:endParaRPr lang="zh-CN" altLang="en-US" sz="3600" b="1" kern="0" dirty="0">
              <a:solidFill>
                <a:schemeClr val="bg1"/>
              </a:solidFill>
              <a:latin typeface="微软雅黑" panose="020B0503020204020204" pitchFamily="34" charset="-122"/>
              <a:ea typeface="微软雅黑" panose="020B0503020204020204" pitchFamily="34" charset="-122"/>
            </a:endParaRPr>
          </a:p>
        </p:txBody>
      </p:sp>
      <p:sp>
        <p:nvSpPr>
          <p:cNvPr id="19" name="Rectangle 13">
            <a:extLst>
              <a:ext uri="{FF2B5EF4-FFF2-40B4-BE49-F238E27FC236}">
                <a16:creationId xmlns:a16="http://schemas.microsoft.com/office/drawing/2014/main" id="{A6356CFA-062F-40F4-8361-9276844E37EC}"/>
              </a:ext>
            </a:extLst>
          </p:cNvPr>
          <p:cNvSpPr>
            <a:spLocks noChangeArrowheads="1"/>
          </p:cNvSpPr>
          <p:nvPr/>
        </p:nvSpPr>
        <p:spPr bwMode="auto">
          <a:xfrm>
            <a:off x="1550553" y="1694773"/>
            <a:ext cx="3510744" cy="354726"/>
          </a:xfrm>
          <a:prstGeom prst="rect">
            <a:avLst/>
          </a:prstGeom>
          <a:solidFill>
            <a:schemeClr val="accent5">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习近平新时代中国特色社会主义思想</a:t>
            </a:r>
          </a:p>
        </p:txBody>
      </p:sp>
      <p:sp>
        <p:nvSpPr>
          <p:cNvPr id="21" name="矩形 20">
            <a:extLst>
              <a:ext uri="{FF2B5EF4-FFF2-40B4-BE49-F238E27FC236}">
                <a16:creationId xmlns:a16="http://schemas.microsoft.com/office/drawing/2014/main" id="{29436628-DC54-4E80-AE70-D7DE84E11326}"/>
              </a:ext>
            </a:extLst>
          </p:cNvPr>
          <p:cNvSpPr/>
          <p:nvPr/>
        </p:nvSpPr>
        <p:spPr>
          <a:xfrm>
            <a:off x="372845" y="2127018"/>
            <a:ext cx="660758" cy="369332"/>
          </a:xfrm>
          <a:prstGeom prst="rect">
            <a:avLst/>
          </a:prstGeom>
        </p:spPr>
        <p:txBody>
          <a:bodyPr wrap="none">
            <a:spAutoFit/>
          </a:bodyPr>
          <a:lstStyle/>
          <a:p>
            <a:r>
              <a:rPr lang="zh-CN" altLang="en-US" b="1" kern="0" dirty="0">
                <a:solidFill>
                  <a:srgbClr val="1F4E79"/>
                </a:solidFill>
                <a:latin typeface="微软雅黑" panose="020B0503020204020204" pitchFamily="34" charset="-122"/>
                <a:ea typeface="微软雅黑" panose="020B0503020204020204" pitchFamily="34" charset="-122"/>
              </a:rPr>
              <a:t>立足</a:t>
            </a:r>
            <a:endParaRPr lang="zh-CN" altLang="en-US" dirty="0"/>
          </a:p>
        </p:txBody>
      </p:sp>
      <p:sp>
        <p:nvSpPr>
          <p:cNvPr id="22" name="文本框 21">
            <a:extLst>
              <a:ext uri="{FF2B5EF4-FFF2-40B4-BE49-F238E27FC236}">
                <a16:creationId xmlns:a16="http://schemas.microsoft.com/office/drawing/2014/main" id="{BB184EC3-880E-4A27-9710-D9237F7E509A}"/>
              </a:ext>
            </a:extLst>
          </p:cNvPr>
          <p:cNvSpPr txBox="1"/>
          <p:nvPr/>
        </p:nvSpPr>
        <p:spPr>
          <a:xfrm>
            <a:off x="266700" y="961883"/>
            <a:ext cx="9589194" cy="400110"/>
          </a:xfrm>
          <a:prstGeom prst="rect">
            <a:avLst/>
          </a:prstGeom>
          <a:solidFill>
            <a:srgbClr val="1F4E79"/>
          </a:solidFill>
          <a:ln w="28575">
            <a:noFill/>
          </a:ln>
        </p:spPr>
        <p:txBody>
          <a:bodyPr wrap="square" rtlCol="0">
            <a:spAutoFit/>
          </a:bodyPr>
          <a:lstStyle/>
          <a:p>
            <a:pPr>
              <a:spcAft>
                <a:spcPts val="600"/>
              </a:spcAft>
            </a:pPr>
            <a:r>
              <a:rPr lang="en-US" altLang="zh-CN" sz="2000" b="1" kern="0" dirty="0">
                <a:solidFill>
                  <a:schemeClr val="bg1"/>
                </a:solidFill>
                <a:latin typeface="微软雅黑" panose="020B0503020204020204" pitchFamily="34" charset="-122"/>
                <a:ea typeface="微软雅黑" panose="020B0503020204020204" pitchFamily="34" charset="-122"/>
              </a:rPr>
              <a:t>《</a:t>
            </a:r>
            <a:r>
              <a:rPr lang="zh-CN" altLang="en-US" sz="2000" b="1" kern="0" dirty="0">
                <a:solidFill>
                  <a:schemeClr val="bg1"/>
                </a:solidFill>
                <a:latin typeface="微软雅黑" panose="020B0503020204020204" pitchFamily="34" charset="-122"/>
                <a:ea typeface="微软雅黑" panose="020B0503020204020204" pitchFamily="34" charset="-122"/>
              </a:rPr>
              <a:t>中共中央 国务院关于完整准确全面贯彻新发展理念做好碳达峰碳中和工作的意见</a:t>
            </a:r>
            <a:r>
              <a:rPr lang="en-US" altLang="zh-CN" sz="2000" b="1" kern="0" dirty="0">
                <a:solidFill>
                  <a:schemeClr val="bg1"/>
                </a:solidFill>
                <a:latin typeface="微软雅黑" panose="020B0503020204020204" pitchFamily="34" charset="-122"/>
                <a:ea typeface="微软雅黑" panose="020B0503020204020204" pitchFamily="34" charset="-122"/>
              </a:rPr>
              <a:t>》</a:t>
            </a:r>
            <a:endParaRPr lang="zh-CN" altLang="en-US" sz="2000" kern="0" dirty="0">
              <a:solidFill>
                <a:schemeClr val="bg1"/>
              </a:solidFill>
              <a:latin typeface="微软雅黑" panose="020B0503020204020204" pitchFamily="34" charset="-122"/>
              <a:ea typeface="微软雅黑" panose="020B0503020204020204" pitchFamily="34" charset="-122"/>
            </a:endParaRPr>
          </a:p>
        </p:txBody>
      </p:sp>
      <p:sp>
        <p:nvSpPr>
          <p:cNvPr id="23" name="椭圆 22">
            <a:extLst>
              <a:ext uri="{FF2B5EF4-FFF2-40B4-BE49-F238E27FC236}">
                <a16:creationId xmlns:a16="http://schemas.microsoft.com/office/drawing/2014/main" id="{A55FF409-63F4-4988-AF29-B56248B86723}"/>
              </a:ext>
            </a:extLst>
          </p:cNvPr>
          <p:cNvSpPr/>
          <p:nvPr/>
        </p:nvSpPr>
        <p:spPr>
          <a:xfrm>
            <a:off x="43901" y="977860"/>
            <a:ext cx="351612" cy="351612"/>
          </a:xfrm>
          <a:prstGeom prst="ellipse">
            <a:avLst/>
          </a:prstGeom>
          <a:solidFill>
            <a:srgbClr val="FFFFFF"/>
          </a:solidFill>
          <a:ln w="4762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EF897020-8912-4C8F-AA88-F81B8CD5BA8B}"/>
              </a:ext>
            </a:extLst>
          </p:cNvPr>
          <p:cNvSpPr/>
          <p:nvPr/>
        </p:nvSpPr>
        <p:spPr>
          <a:xfrm>
            <a:off x="9855894" y="977860"/>
            <a:ext cx="1819729" cy="369332"/>
          </a:xfrm>
          <a:prstGeom prst="rect">
            <a:avLst/>
          </a:prstGeom>
          <a:ln w="31750">
            <a:solidFill>
              <a:srgbClr val="1F4E79"/>
            </a:solidFill>
            <a:miter lim="800000"/>
          </a:ln>
        </p:spPr>
        <p:txBody>
          <a:bodyPr wrap="none">
            <a:spAutoFit/>
          </a:bodyPr>
          <a:lstStyle/>
          <a:p>
            <a:r>
              <a:rPr lang="en-US" altLang="zh-CN" kern="0" dirty="0">
                <a:latin typeface="微软雅黑" panose="020B0503020204020204" pitchFamily="34" charset="-122"/>
                <a:ea typeface="微软雅黑" panose="020B0503020204020204" pitchFamily="34" charset="-122"/>
              </a:rPr>
              <a:t>2021</a:t>
            </a:r>
            <a:r>
              <a:rPr lang="zh-CN" altLang="en-US" kern="0" dirty="0">
                <a:latin typeface="微软雅黑" panose="020B0503020204020204" pitchFamily="34" charset="-122"/>
                <a:ea typeface="微软雅黑" panose="020B0503020204020204" pitchFamily="34" charset="-122"/>
              </a:rPr>
              <a:t>年</a:t>
            </a:r>
            <a:r>
              <a:rPr lang="en-US" altLang="zh-CN" kern="0" dirty="0">
                <a:latin typeface="微软雅黑" panose="020B0503020204020204" pitchFamily="34" charset="-122"/>
                <a:ea typeface="微软雅黑" panose="020B0503020204020204" pitchFamily="34" charset="-122"/>
              </a:rPr>
              <a:t>9</a:t>
            </a:r>
            <a:r>
              <a:rPr lang="zh-CN" altLang="en-US" kern="0" dirty="0">
                <a:latin typeface="微软雅黑" panose="020B0503020204020204" pitchFamily="34" charset="-122"/>
                <a:ea typeface="微软雅黑" panose="020B0503020204020204" pitchFamily="34" charset="-122"/>
              </a:rPr>
              <a:t>月</a:t>
            </a:r>
            <a:r>
              <a:rPr lang="en-US" altLang="zh-CN" kern="0" dirty="0">
                <a:latin typeface="微软雅黑" panose="020B0503020204020204" pitchFamily="34" charset="-122"/>
                <a:ea typeface="微软雅黑" panose="020B0503020204020204" pitchFamily="34" charset="-122"/>
              </a:rPr>
              <a:t>22</a:t>
            </a:r>
            <a:r>
              <a:rPr lang="zh-CN" altLang="en-US" kern="0" dirty="0">
                <a:latin typeface="微软雅黑" panose="020B0503020204020204" pitchFamily="34" charset="-122"/>
                <a:ea typeface="微软雅黑" panose="020B0503020204020204" pitchFamily="34" charset="-122"/>
              </a:rPr>
              <a:t>日</a:t>
            </a:r>
            <a:endParaRPr lang="zh-CN" altLang="en-US" dirty="0"/>
          </a:p>
        </p:txBody>
      </p:sp>
      <p:sp>
        <p:nvSpPr>
          <p:cNvPr id="25" name="Rectangle 13">
            <a:extLst>
              <a:ext uri="{FF2B5EF4-FFF2-40B4-BE49-F238E27FC236}">
                <a16:creationId xmlns:a16="http://schemas.microsoft.com/office/drawing/2014/main" id="{B253ADF0-95CA-4B81-90F6-05CDA8DE67CE}"/>
              </a:ext>
            </a:extLst>
          </p:cNvPr>
          <p:cNvSpPr>
            <a:spLocks noChangeArrowheads="1"/>
          </p:cNvSpPr>
          <p:nvPr/>
        </p:nvSpPr>
        <p:spPr bwMode="auto">
          <a:xfrm>
            <a:off x="5094902" y="1693330"/>
            <a:ext cx="5069547" cy="354726"/>
          </a:xfrm>
          <a:prstGeom prst="rect">
            <a:avLst/>
          </a:prstGeom>
          <a:solidFill>
            <a:schemeClr val="accent5">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党的十九大和十九届二中、三中、四中、五中全会精神</a:t>
            </a:r>
          </a:p>
        </p:txBody>
      </p:sp>
      <p:sp>
        <p:nvSpPr>
          <p:cNvPr id="26" name="Rectangle 13">
            <a:extLst>
              <a:ext uri="{FF2B5EF4-FFF2-40B4-BE49-F238E27FC236}">
                <a16:creationId xmlns:a16="http://schemas.microsoft.com/office/drawing/2014/main" id="{29B4E804-DC32-4421-A425-8533F8C80052}"/>
              </a:ext>
            </a:extLst>
          </p:cNvPr>
          <p:cNvSpPr>
            <a:spLocks noChangeArrowheads="1"/>
          </p:cNvSpPr>
          <p:nvPr/>
        </p:nvSpPr>
        <p:spPr bwMode="auto">
          <a:xfrm>
            <a:off x="10203736" y="1694773"/>
            <a:ext cx="2016642" cy="354726"/>
          </a:xfrm>
          <a:prstGeom prst="rect">
            <a:avLst/>
          </a:prstGeom>
          <a:solidFill>
            <a:schemeClr val="accent5">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习近平生态文明思想</a:t>
            </a:r>
          </a:p>
        </p:txBody>
      </p:sp>
      <p:sp>
        <p:nvSpPr>
          <p:cNvPr id="27" name="圆角矩形 2">
            <a:extLst>
              <a:ext uri="{FF2B5EF4-FFF2-40B4-BE49-F238E27FC236}">
                <a16:creationId xmlns:a16="http://schemas.microsoft.com/office/drawing/2014/main" id="{B4A80F56-4316-44E0-89D9-9B2F8DD1E011}"/>
              </a:ext>
            </a:extLst>
          </p:cNvPr>
          <p:cNvSpPr/>
          <p:nvPr/>
        </p:nvSpPr>
        <p:spPr>
          <a:xfrm>
            <a:off x="1510164" y="2113464"/>
            <a:ext cx="2596663" cy="396440"/>
          </a:xfrm>
          <a:prstGeom prst="roundRect">
            <a:avLst/>
          </a:prstGeom>
          <a:solidFill>
            <a:schemeClr val="accent1">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zh-CN" altLang="en-US" b="1" dirty="0">
                <a:latin typeface="微软雅黑" panose="020B0503020204020204" pitchFamily="34" charset="-122"/>
                <a:ea typeface="微软雅黑" panose="020B0503020204020204" pitchFamily="34" charset="-122"/>
              </a:rPr>
              <a:t>新发展阶段</a:t>
            </a:r>
          </a:p>
        </p:txBody>
      </p:sp>
      <p:sp>
        <p:nvSpPr>
          <p:cNvPr id="28" name="右箭头 234">
            <a:extLst>
              <a:ext uri="{FF2B5EF4-FFF2-40B4-BE49-F238E27FC236}">
                <a16:creationId xmlns:a16="http://schemas.microsoft.com/office/drawing/2014/main" id="{F043EA2F-E9B9-403D-A097-888B0FF57AFE}"/>
              </a:ext>
            </a:extLst>
          </p:cNvPr>
          <p:cNvSpPr/>
          <p:nvPr/>
        </p:nvSpPr>
        <p:spPr>
          <a:xfrm>
            <a:off x="994213" y="2201306"/>
            <a:ext cx="469377" cy="232682"/>
          </a:xfrm>
          <a:prstGeom prst="rightArrow">
            <a:avLst>
              <a:gd name="adj1" fmla="val 54029"/>
              <a:gd name="adj2" fmla="val 66065"/>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29" name="圆角矩形 2">
            <a:extLst>
              <a:ext uri="{FF2B5EF4-FFF2-40B4-BE49-F238E27FC236}">
                <a16:creationId xmlns:a16="http://schemas.microsoft.com/office/drawing/2014/main" id="{0FBE6DDB-9590-4067-8FA5-31665A9AF37F}"/>
              </a:ext>
            </a:extLst>
          </p:cNvPr>
          <p:cNvSpPr/>
          <p:nvPr/>
        </p:nvSpPr>
        <p:spPr>
          <a:xfrm>
            <a:off x="5309863" y="2113464"/>
            <a:ext cx="2596663" cy="1728766"/>
          </a:xfrm>
          <a:prstGeom prst="roundRect">
            <a:avLst>
              <a:gd name="adj" fmla="val 5910"/>
            </a:avLst>
          </a:prstGeom>
          <a:solidFill>
            <a:schemeClr val="bg1"/>
          </a:solidFill>
          <a:ln>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b"/>
          <a:lstStyle/>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创新</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协调</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绿色</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开放</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共享</a:t>
            </a:r>
          </a:p>
        </p:txBody>
      </p:sp>
      <p:sp>
        <p:nvSpPr>
          <p:cNvPr id="30" name="矩形 29">
            <a:extLst>
              <a:ext uri="{FF2B5EF4-FFF2-40B4-BE49-F238E27FC236}">
                <a16:creationId xmlns:a16="http://schemas.microsoft.com/office/drawing/2014/main" id="{A19CB4EC-44A7-4828-AA17-B8A7161717E6}"/>
              </a:ext>
            </a:extLst>
          </p:cNvPr>
          <p:cNvSpPr/>
          <p:nvPr/>
        </p:nvSpPr>
        <p:spPr>
          <a:xfrm>
            <a:off x="4172544" y="2127018"/>
            <a:ext cx="646331" cy="369332"/>
          </a:xfrm>
          <a:prstGeom prst="rect">
            <a:avLst/>
          </a:prstGeom>
        </p:spPr>
        <p:txBody>
          <a:bodyPr wrap="none">
            <a:spAutoFit/>
          </a:bodyPr>
          <a:lstStyle/>
          <a:p>
            <a:r>
              <a:rPr lang="zh-CN" altLang="en-US" b="1" kern="0" dirty="0">
                <a:solidFill>
                  <a:srgbClr val="1F4E79"/>
                </a:solidFill>
                <a:latin typeface="微软雅黑" panose="020B0503020204020204" pitchFamily="34" charset="-122"/>
                <a:ea typeface="微软雅黑" panose="020B0503020204020204" pitchFamily="34" charset="-122"/>
              </a:rPr>
              <a:t>贯彻</a:t>
            </a:r>
            <a:endParaRPr lang="zh-CN" altLang="en-US" dirty="0"/>
          </a:p>
        </p:txBody>
      </p:sp>
      <p:sp>
        <p:nvSpPr>
          <p:cNvPr id="31" name="圆角矩形 2">
            <a:extLst>
              <a:ext uri="{FF2B5EF4-FFF2-40B4-BE49-F238E27FC236}">
                <a16:creationId xmlns:a16="http://schemas.microsoft.com/office/drawing/2014/main" id="{6EB55AE3-2B88-4D16-A6EE-B37F219EDC41}"/>
              </a:ext>
            </a:extLst>
          </p:cNvPr>
          <p:cNvSpPr/>
          <p:nvPr/>
        </p:nvSpPr>
        <p:spPr>
          <a:xfrm>
            <a:off x="5309863" y="2113464"/>
            <a:ext cx="2596663" cy="396440"/>
          </a:xfrm>
          <a:prstGeom prst="roundRect">
            <a:avLst/>
          </a:prstGeom>
          <a:solidFill>
            <a:schemeClr val="accent1">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zh-CN" altLang="en-US" b="1" dirty="0">
                <a:latin typeface="微软雅黑" panose="020B0503020204020204" pitchFamily="34" charset="-122"/>
                <a:ea typeface="微软雅黑" panose="020B0503020204020204" pitchFamily="34" charset="-122"/>
              </a:rPr>
              <a:t>新发展理念</a:t>
            </a:r>
          </a:p>
        </p:txBody>
      </p:sp>
      <p:sp>
        <p:nvSpPr>
          <p:cNvPr id="32" name="右箭头 234">
            <a:extLst>
              <a:ext uri="{FF2B5EF4-FFF2-40B4-BE49-F238E27FC236}">
                <a16:creationId xmlns:a16="http://schemas.microsoft.com/office/drawing/2014/main" id="{54C9A96C-899E-413F-954E-190AC033FCF1}"/>
              </a:ext>
            </a:extLst>
          </p:cNvPr>
          <p:cNvSpPr/>
          <p:nvPr/>
        </p:nvSpPr>
        <p:spPr>
          <a:xfrm>
            <a:off x="4793912" y="2201306"/>
            <a:ext cx="469377" cy="232682"/>
          </a:xfrm>
          <a:prstGeom prst="rightArrow">
            <a:avLst>
              <a:gd name="adj1" fmla="val 54029"/>
              <a:gd name="adj2" fmla="val 66065"/>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8" name="圆角矩形 2">
            <a:extLst>
              <a:ext uri="{FF2B5EF4-FFF2-40B4-BE49-F238E27FC236}">
                <a16:creationId xmlns:a16="http://schemas.microsoft.com/office/drawing/2014/main" id="{308E95C4-0F50-48AF-B88A-DA09085AADBB}"/>
              </a:ext>
            </a:extLst>
          </p:cNvPr>
          <p:cNvSpPr/>
          <p:nvPr/>
        </p:nvSpPr>
        <p:spPr>
          <a:xfrm>
            <a:off x="9109562" y="2113464"/>
            <a:ext cx="2596663" cy="1728766"/>
          </a:xfrm>
          <a:prstGeom prst="roundRect">
            <a:avLst>
              <a:gd name="adj" fmla="val 5910"/>
            </a:avLst>
          </a:prstGeom>
          <a:solidFill>
            <a:schemeClr val="bg1"/>
          </a:solidFill>
          <a:ln>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b"/>
          <a:lstStyle/>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以国内大循环为主体</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国内国际双循环相互促进</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endParaRPr lang="zh-CN" altLang="en-US" sz="1600" dirty="0">
              <a:solidFill>
                <a:srgbClr val="1F4E79"/>
              </a:solidFill>
              <a:latin typeface="微软雅黑" panose="020B0503020204020204" pitchFamily="34" charset="-122"/>
              <a:ea typeface="微软雅黑" panose="020B0503020204020204" pitchFamily="34" charset="-122"/>
            </a:endParaRPr>
          </a:p>
        </p:txBody>
      </p:sp>
      <p:sp>
        <p:nvSpPr>
          <p:cNvPr id="39" name="矩形 38">
            <a:extLst>
              <a:ext uri="{FF2B5EF4-FFF2-40B4-BE49-F238E27FC236}">
                <a16:creationId xmlns:a16="http://schemas.microsoft.com/office/drawing/2014/main" id="{728CF8C1-C0A5-4DB4-A96F-BF2CB789A48D}"/>
              </a:ext>
            </a:extLst>
          </p:cNvPr>
          <p:cNvSpPr/>
          <p:nvPr/>
        </p:nvSpPr>
        <p:spPr>
          <a:xfrm>
            <a:off x="7972243" y="2127018"/>
            <a:ext cx="646331" cy="369332"/>
          </a:xfrm>
          <a:prstGeom prst="rect">
            <a:avLst/>
          </a:prstGeom>
        </p:spPr>
        <p:txBody>
          <a:bodyPr wrap="none">
            <a:spAutoFit/>
          </a:bodyPr>
          <a:lstStyle/>
          <a:p>
            <a:r>
              <a:rPr lang="zh-CN" altLang="en-US" b="1" kern="0" dirty="0">
                <a:solidFill>
                  <a:srgbClr val="1F4E79"/>
                </a:solidFill>
                <a:latin typeface="微软雅黑" panose="020B0503020204020204" pitchFamily="34" charset="-122"/>
                <a:ea typeface="微软雅黑" panose="020B0503020204020204" pitchFamily="34" charset="-122"/>
              </a:rPr>
              <a:t>构建</a:t>
            </a:r>
            <a:endParaRPr lang="zh-CN" altLang="en-US" dirty="0"/>
          </a:p>
        </p:txBody>
      </p:sp>
      <p:sp>
        <p:nvSpPr>
          <p:cNvPr id="40" name="圆角矩形 2">
            <a:extLst>
              <a:ext uri="{FF2B5EF4-FFF2-40B4-BE49-F238E27FC236}">
                <a16:creationId xmlns:a16="http://schemas.microsoft.com/office/drawing/2014/main" id="{F69447C8-A255-4531-B65A-02D83CDE3238}"/>
              </a:ext>
            </a:extLst>
          </p:cNvPr>
          <p:cNvSpPr/>
          <p:nvPr/>
        </p:nvSpPr>
        <p:spPr>
          <a:xfrm>
            <a:off x="9109562" y="2113464"/>
            <a:ext cx="2596663" cy="396440"/>
          </a:xfrm>
          <a:prstGeom prst="roundRect">
            <a:avLst/>
          </a:prstGeom>
          <a:solidFill>
            <a:schemeClr val="accent1">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zh-CN" altLang="en-US" b="1" dirty="0">
                <a:latin typeface="微软雅黑" panose="020B0503020204020204" pitchFamily="34" charset="-122"/>
                <a:ea typeface="微软雅黑" panose="020B0503020204020204" pitchFamily="34" charset="-122"/>
              </a:rPr>
              <a:t>新发展格局</a:t>
            </a:r>
          </a:p>
        </p:txBody>
      </p:sp>
      <p:sp>
        <p:nvSpPr>
          <p:cNvPr id="41" name="右箭头 234">
            <a:extLst>
              <a:ext uri="{FF2B5EF4-FFF2-40B4-BE49-F238E27FC236}">
                <a16:creationId xmlns:a16="http://schemas.microsoft.com/office/drawing/2014/main" id="{BF25958E-0A8B-4C39-820B-D02AC17FA36B}"/>
              </a:ext>
            </a:extLst>
          </p:cNvPr>
          <p:cNvSpPr/>
          <p:nvPr/>
        </p:nvSpPr>
        <p:spPr>
          <a:xfrm>
            <a:off x="8593611" y="2201306"/>
            <a:ext cx="469377" cy="232682"/>
          </a:xfrm>
          <a:prstGeom prst="rightArrow">
            <a:avLst>
              <a:gd name="adj1" fmla="val 54029"/>
              <a:gd name="adj2" fmla="val 66065"/>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2" name="箭头: 左右 41">
            <a:extLst>
              <a:ext uri="{FF2B5EF4-FFF2-40B4-BE49-F238E27FC236}">
                <a16:creationId xmlns:a16="http://schemas.microsoft.com/office/drawing/2014/main" id="{3ECD8163-B8A1-455D-9438-85107E4B9399}"/>
              </a:ext>
            </a:extLst>
          </p:cNvPr>
          <p:cNvSpPr/>
          <p:nvPr/>
        </p:nvSpPr>
        <p:spPr>
          <a:xfrm>
            <a:off x="4728678" y="4000366"/>
            <a:ext cx="607492" cy="232682"/>
          </a:xfrm>
          <a:prstGeom prst="leftRightArrow">
            <a:avLst>
              <a:gd name="adj1" fmla="val 42727"/>
              <a:gd name="adj2" fmla="val 53636"/>
            </a:avLst>
          </a:prstGeom>
          <a:solidFill>
            <a:schemeClr val="bg1"/>
          </a:solid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Rectangle 13">
            <a:extLst>
              <a:ext uri="{FF2B5EF4-FFF2-40B4-BE49-F238E27FC236}">
                <a16:creationId xmlns:a16="http://schemas.microsoft.com/office/drawing/2014/main" id="{1F9B4A96-8D38-48FD-8038-E2E925C3A65F}"/>
              </a:ext>
            </a:extLst>
          </p:cNvPr>
          <p:cNvSpPr>
            <a:spLocks noChangeArrowheads="1"/>
          </p:cNvSpPr>
          <p:nvPr/>
        </p:nvSpPr>
        <p:spPr bwMode="auto">
          <a:xfrm>
            <a:off x="3948091" y="3937502"/>
            <a:ext cx="780587" cy="354726"/>
          </a:xfrm>
          <a:prstGeom prst="rect">
            <a:avLst/>
          </a:prstGeom>
          <a:solidFill>
            <a:schemeClr val="accent5">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eaLnBrk="1" hangingPunct="1">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发展</a:t>
            </a:r>
          </a:p>
        </p:txBody>
      </p:sp>
      <p:sp>
        <p:nvSpPr>
          <p:cNvPr id="44" name="Rectangle 13">
            <a:extLst>
              <a:ext uri="{FF2B5EF4-FFF2-40B4-BE49-F238E27FC236}">
                <a16:creationId xmlns:a16="http://schemas.microsoft.com/office/drawing/2014/main" id="{627A6989-80F4-4621-B7B1-30879447C950}"/>
              </a:ext>
            </a:extLst>
          </p:cNvPr>
          <p:cNvSpPr>
            <a:spLocks noChangeArrowheads="1"/>
          </p:cNvSpPr>
          <p:nvPr/>
        </p:nvSpPr>
        <p:spPr bwMode="auto">
          <a:xfrm>
            <a:off x="5375915" y="3937502"/>
            <a:ext cx="780587" cy="354726"/>
          </a:xfrm>
          <a:prstGeom prst="rect">
            <a:avLst/>
          </a:prstGeom>
          <a:solidFill>
            <a:schemeClr val="accent5">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eaLnBrk="1" hangingPunct="1">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减排</a:t>
            </a:r>
          </a:p>
        </p:txBody>
      </p:sp>
      <p:sp>
        <p:nvSpPr>
          <p:cNvPr id="45" name="箭头: 左右 44">
            <a:extLst>
              <a:ext uri="{FF2B5EF4-FFF2-40B4-BE49-F238E27FC236}">
                <a16:creationId xmlns:a16="http://schemas.microsoft.com/office/drawing/2014/main" id="{772E1893-23CB-4F97-BF41-A545435790BA}"/>
              </a:ext>
            </a:extLst>
          </p:cNvPr>
          <p:cNvSpPr/>
          <p:nvPr/>
        </p:nvSpPr>
        <p:spPr>
          <a:xfrm>
            <a:off x="7200274" y="4000366"/>
            <a:ext cx="607492" cy="232682"/>
          </a:xfrm>
          <a:prstGeom prst="leftRightArrow">
            <a:avLst>
              <a:gd name="adj1" fmla="val 42727"/>
              <a:gd name="adj2" fmla="val 53636"/>
            </a:avLst>
          </a:prstGeom>
          <a:solidFill>
            <a:schemeClr val="bg1"/>
          </a:solid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Rectangle 13">
            <a:extLst>
              <a:ext uri="{FF2B5EF4-FFF2-40B4-BE49-F238E27FC236}">
                <a16:creationId xmlns:a16="http://schemas.microsoft.com/office/drawing/2014/main" id="{6FEBBE84-B893-45F3-AFFB-99B4970BDF55}"/>
              </a:ext>
            </a:extLst>
          </p:cNvPr>
          <p:cNvSpPr>
            <a:spLocks noChangeArrowheads="1"/>
          </p:cNvSpPr>
          <p:nvPr/>
        </p:nvSpPr>
        <p:spPr bwMode="auto">
          <a:xfrm>
            <a:off x="6419687" y="3937502"/>
            <a:ext cx="780587" cy="354726"/>
          </a:xfrm>
          <a:prstGeom prst="rect">
            <a:avLst/>
          </a:prstGeom>
          <a:solidFill>
            <a:schemeClr val="accent5">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eaLnBrk="1" hangingPunct="1">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整体</a:t>
            </a:r>
          </a:p>
        </p:txBody>
      </p:sp>
      <p:sp>
        <p:nvSpPr>
          <p:cNvPr id="47" name="Rectangle 13">
            <a:extLst>
              <a:ext uri="{FF2B5EF4-FFF2-40B4-BE49-F238E27FC236}">
                <a16:creationId xmlns:a16="http://schemas.microsoft.com/office/drawing/2014/main" id="{F5823616-89B0-49C0-B180-601151D16468}"/>
              </a:ext>
            </a:extLst>
          </p:cNvPr>
          <p:cNvSpPr>
            <a:spLocks noChangeArrowheads="1"/>
          </p:cNvSpPr>
          <p:nvPr/>
        </p:nvSpPr>
        <p:spPr bwMode="auto">
          <a:xfrm>
            <a:off x="7847511" y="3937502"/>
            <a:ext cx="780587" cy="354726"/>
          </a:xfrm>
          <a:prstGeom prst="rect">
            <a:avLst/>
          </a:prstGeom>
          <a:solidFill>
            <a:schemeClr val="accent5">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eaLnBrk="1" hangingPunct="1">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局部</a:t>
            </a:r>
          </a:p>
        </p:txBody>
      </p:sp>
      <p:sp>
        <p:nvSpPr>
          <p:cNvPr id="48" name="箭头: 左右 47">
            <a:extLst>
              <a:ext uri="{FF2B5EF4-FFF2-40B4-BE49-F238E27FC236}">
                <a16:creationId xmlns:a16="http://schemas.microsoft.com/office/drawing/2014/main" id="{BD78AF0A-7963-4043-8B1A-2D2F7FDA5B7A}"/>
              </a:ext>
            </a:extLst>
          </p:cNvPr>
          <p:cNvSpPr/>
          <p:nvPr/>
        </p:nvSpPr>
        <p:spPr>
          <a:xfrm>
            <a:off x="9667249" y="4000366"/>
            <a:ext cx="607492" cy="232682"/>
          </a:xfrm>
          <a:prstGeom prst="leftRightArrow">
            <a:avLst>
              <a:gd name="adj1" fmla="val 42727"/>
              <a:gd name="adj2" fmla="val 53636"/>
            </a:avLst>
          </a:prstGeom>
          <a:solidFill>
            <a:schemeClr val="bg1"/>
          </a:solid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Rectangle 13">
            <a:extLst>
              <a:ext uri="{FF2B5EF4-FFF2-40B4-BE49-F238E27FC236}">
                <a16:creationId xmlns:a16="http://schemas.microsoft.com/office/drawing/2014/main" id="{99CF7399-905B-42C4-95A0-AF63751EED6C}"/>
              </a:ext>
            </a:extLst>
          </p:cNvPr>
          <p:cNvSpPr>
            <a:spLocks noChangeArrowheads="1"/>
          </p:cNvSpPr>
          <p:nvPr/>
        </p:nvSpPr>
        <p:spPr bwMode="auto">
          <a:xfrm>
            <a:off x="8886662" y="3937502"/>
            <a:ext cx="780587" cy="354726"/>
          </a:xfrm>
          <a:prstGeom prst="rect">
            <a:avLst/>
          </a:prstGeom>
          <a:solidFill>
            <a:schemeClr val="accent5">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eaLnBrk="1" hangingPunct="1">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短期</a:t>
            </a:r>
          </a:p>
        </p:txBody>
      </p:sp>
      <p:sp>
        <p:nvSpPr>
          <p:cNvPr id="50" name="Rectangle 13">
            <a:extLst>
              <a:ext uri="{FF2B5EF4-FFF2-40B4-BE49-F238E27FC236}">
                <a16:creationId xmlns:a16="http://schemas.microsoft.com/office/drawing/2014/main" id="{D18B5048-77DB-4236-B638-CB9C0C8F31E5}"/>
              </a:ext>
            </a:extLst>
          </p:cNvPr>
          <p:cNvSpPr>
            <a:spLocks noChangeArrowheads="1"/>
          </p:cNvSpPr>
          <p:nvPr/>
        </p:nvSpPr>
        <p:spPr bwMode="auto">
          <a:xfrm>
            <a:off x="10314486" y="3937502"/>
            <a:ext cx="915632" cy="354726"/>
          </a:xfrm>
          <a:prstGeom prst="rect">
            <a:avLst/>
          </a:prstGeom>
          <a:solidFill>
            <a:schemeClr val="accent5">
              <a:lumMod val="20000"/>
              <a:lumOff val="80000"/>
            </a:schemeClr>
          </a:solidFill>
          <a:ln>
            <a:noFill/>
          </a:ln>
          <a:effectLst>
            <a:outerShdw blurRad="50800" dist="38100" dir="8100000" algn="tr" rotWithShape="0">
              <a:prstClr val="black">
                <a:alpha val="40000"/>
              </a:prstClr>
            </a:outerShdw>
          </a:effectLst>
        </p:spPr>
        <p:txBody>
          <a:bodyPr vert="horz"/>
          <a:lstStyle/>
          <a:p>
            <a:pPr marL="0" lvl="2" algn="ctr" eaLnBrk="1" hangingPunct="1">
              <a:spcBef>
                <a:spcPct val="20000"/>
              </a:spcBef>
              <a:spcAft>
                <a:spcPts val="600"/>
              </a:spcAft>
              <a:buClr>
                <a:srgbClr val="DD8739"/>
              </a:buClr>
              <a:buSzPct val="60000"/>
              <a:defRPr/>
            </a:pPr>
            <a:r>
              <a:rPr lang="zh-CN" altLang="en-US" sz="1600" b="1" kern="100" dirty="0">
                <a:latin typeface="微软雅黑" panose="020B0503020204020204" pitchFamily="34" charset="-122"/>
                <a:ea typeface="微软雅黑" panose="020B0503020204020204" pitchFamily="34" charset="-122"/>
              </a:rPr>
              <a:t>中长期</a:t>
            </a:r>
          </a:p>
        </p:txBody>
      </p:sp>
      <p:sp>
        <p:nvSpPr>
          <p:cNvPr id="51" name="矩形 50">
            <a:extLst>
              <a:ext uri="{FF2B5EF4-FFF2-40B4-BE49-F238E27FC236}">
                <a16:creationId xmlns:a16="http://schemas.microsoft.com/office/drawing/2014/main" id="{41B427CB-D8AC-48D1-BCAE-2B0F26CA8541}"/>
              </a:ext>
            </a:extLst>
          </p:cNvPr>
          <p:cNvSpPr/>
          <p:nvPr/>
        </p:nvSpPr>
        <p:spPr>
          <a:xfrm>
            <a:off x="372845" y="3951056"/>
            <a:ext cx="3647152" cy="369332"/>
          </a:xfrm>
          <a:prstGeom prst="rect">
            <a:avLst/>
          </a:prstGeom>
        </p:spPr>
        <p:txBody>
          <a:bodyPr wrap="none">
            <a:spAutoFit/>
          </a:bodyPr>
          <a:lstStyle/>
          <a:p>
            <a:pPr algn="ctr">
              <a:defRPr/>
            </a:pPr>
            <a:r>
              <a:rPr lang="zh-CN" altLang="en-US" b="1" dirty="0">
                <a:solidFill>
                  <a:srgbClr val="1F4E79"/>
                </a:solidFill>
                <a:latin typeface="微软雅黑" panose="020B0503020204020204" pitchFamily="34" charset="-122"/>
                <a:ea typeface="微软雅黑" panose="020B0503020204020204" pitchFamily="34" charset="-122"/>
              </a:rPr>
              <a:t>坚持</a:t>
            </a:r>
            <a:r>
              <a:rPr lang="zh-CN" altLang="en-US" b="1" u="sng" dirty="0">
                <a:solidFill>
                  <a:srgbClr val="1F4E79"/>
                </a:solidFill>
                <a:latin typeface="微软雅黑" panose="020B0503020204020204" pitchFamily="34" charset="-122"/>
                <a:ea typeface="微软雅黑" panose="020B0503020204020204" pitchFamily="34" charset="-122"/>
              </a:rPr>
              <a:t>系统观念</a:t>
            </a:r>
            <a:r>
              <a:rPr lang="zh-CN" altLang="en-US" b="1" dirty="0">
                <a:solidFill>
                  <a:srgbClr val="1F4E79"/>
                </a:solidFill>
                <a:latin typeface="微软雅黑" panose="020B0503020204020204" pitchFamily="34" charset="-122"/>
                <a:ea typeface="微软雅黑" panose="020B0503020204020204" pitchFamily="34" charset="-122"/>
              </a:rPr>
              <a:t>，处理好三种关系：</a:t>
            </a:r>
          </a:p>
        </p:txBody>
      </p:sp>
      <p:sp>
        <p:nvSpPr>
          <p:cNvPr id="61" name="矩形 60">
            <a:extLst>
              <a:ext uri="{FF2B5EF4-FFF2-40B4-BE49-F238E27FC236}">
                <a16:creationId xmlns:a16="http://schemas.microsoft.com/office/drawing/2014/main" id="{29FB65B8-7C57-44C6-BD36-D26E080E28BB}"/>
              </a:ext>
            </a:extLst>
          </p:cNvPr>
          <p:cNvSpPr/>
          <p:nvPr/>
        </p:nvSpPr>
        <p:spPr>
          <a:xfrm>
            <a:off x="6022737" y="1356663"/>
            <a:ext cx="5727850" cy="369332"/>
          </a:xfrm>
          <a:prstGeom prst="rect">
            <a:avLst/>
          </a:prstGeom>
        </p:spPr>
        <p:txBody>
          <a:bodyPr wrap="none">
            <a:spAutoFit/>
          </a:bodyPr>
          <a:lstStyle/>
          <a:p>
            <a:r>
              <a:rPr lang="en-US" altLang="zh-CN" b="1" kern="0" dirty="0">
                <a:solidFill>
                  <a:srgbClr val="1F4E79"/>
                </a:solidFill>
                <a:latin typeface="微软雅黑" panose="020B0503020204020204" pitchFamily="34" charset="-122"/>
                <a:ea typeface="微软雅黑" panose="020B0503020204020204" pitchFamily="34" charset="-122"/>
              </a:rPr>
              <a:t>——“1+N”</a:t>
            </a:r>
            <a:r>
              <a:rPr lang="zh-CN" altLang="en-US" b="1" kern="0" dirty="0">
                <a:solidFill>
                  <a:srgbClr val="1F4E79"/>
                </a:solidFill>
                <a:latin typeface="微软雅黑" panose="020B0503020204020204" pitchFamily="34" charset="-122"/>
                <a:ea typeface="微软雅黑" panose="020B0503020204020204" pitchFamily="34" charset="-122"/>
              </a:rPr>
              <a:t>中的“</a:t>
            </a:r>
            <a:r>
              <a:rPr lang="en-US" altLang="zh-CN" b="1" kern="0" dirty="0">
                <a:solidFill>
                  <a:srgbClr val="1F4E79"/>
                </a:solidFill>
                <a:latin typeface="微软雅黑" panose="020B0503020204020204" pitchFamily="34" charset="-122"/>
                <a:ea typeface="微软雅黑" panose="020B0503020204020204" pitchFamily="34" charset="-122"/>
              </a:rPr>
              <a:t>1</a:t>
            </a:r>
            <a:r>
              <a:rPr lang="zh-CN" altLang="en-US" b="1" kern="0" dirty="0">
                <a:solidFill>
                  <a:srgbClr val="1F4E79"/>
                </a:solidFill>
                <a:latin typeface="微软雅黑" panose="020B0503020204020204" pitchFamily="34" charset="-122"/>
                <a:ea typeface="微软雅黑" panose="020B0503020204020204" pitchFamily="34" charset="-122"/>
              </a:rPr>
              <a:t>”，管总管长远，发挥统领作用</a:t>
            </a:r>
            <a:endParaRPr lang="zh-CN" altLang="en-US" dirty="0"/>
          </a:p>
        </p:txBody>
      </p:sp>
      <p:grpSp>
        <p:nvGrpSpPr>
          <p:cNvPr id="78" name="组合 77">
            <a:extLst>
              <a:ext uri="{FF2B5EF4-FFF2-40B4-BE49-F238E27FC236}">
                <a16:creationId xmlns:a16="http://schemas.microsoft.com/office/drawing/2014/main" id="{12F9C295-4E30-4C0B-A282-40796DD750A2}"/>
              </a:ext>
            </a:extLst>
          </p:cNvPr>
          <p:cNvGrpSpPr/>
          <p:nvPr/>
        </p:nvGrpSpPr>
        <p:grpSpPr>
          <a:xfrm>
            <a:off x="286510" y="4674547"/>
            <a:ext cx="2274488" cy="1979547"/>
            <a:chOff x="1650053" y="1059952"/>
            <a:chExt cx="2596664" cy="1979547"/>
          </a:xfrm>
        </p:grpSpPr>
        <p:sp>
          <p:nvSpPr>
            <p:cNvPr id="79" name="圆角矩形 2">
              <a:extLst>
                <a:ext uri="{FF2B5EF4-FFF2-40B4-BE49-F238E27FC236}">
                  <a16:creationId xmlns:a16="http://schemas.microsoft.com/office/drawing/2014/main" id="{C298513D-95AD-4EC7-98F2-2A8B173661E6}"/>
                </a:ext>
              </a:extLst>
            </p:cNvPr>
            <p:cNvSpPr/>
            <p:nvPr/>
          </p:nvSpPr>
          <p:spPr>
            <a:xfrm>
              <a:off x="1650053" y="1059952"/>
              <a:ext cx="2596663" cy="1979547"/>
            </a:xfrm>
            <a:prstGeom prst="roundRect">
              <a:avLst>
                <a:gd name="adj" fmla="val 5910"/>
              </a:avLst>
            </a:prstGeom>
            <a:solidFill>
              <a:schemeClr val="bg1"/>
            </a:solidFill>
            <a:ln>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b"/>
            <a:lstStyle/>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强化</a:t>
              </a:r>
              <a:r>
                <a:rPr lang="zh-CN" altLang="en-US" sz="1600" b="1" u="sng" dirty="0">
                  <a:solidFill>
                    <a:srgbClr val="1F4E79"/>
                  </a:solidFill>
                  <a:latin typeface="微软雅黑" panose="020B0503020204020204" pitchFamily="34" charset="-122"/>
                  <a:ea typeface="微软雅黑" panose="020B0503020204020204" pitchFamily="34" charset="-122"/>
                </a:rPr>
                <a:t>顶层设计</a:t>
              </a:r>
              <a:endParaRPr lang="en-US" altLang="zh-CN" sz="1600" b="1" u="sng"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发挥制度优势</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实行党政同责</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压实各方责任</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b="1" u="sng" dirty="0">
                  <a:solidFill>
                    <a:srgbClr val="1F4E79"/>
                  </a:solidFill>
                  <a:latin typeface="微软雅黑" panose="020B0503020204020204" pitchFamily="34" charset="-122"/>
                  <a:ea typeface="微软雅黑" panose="020B0503020204020204" pitchFamily="34" charset="-122"/>
                </a:rPr>
                <a:t>分类施策</a:t>
              </a:r>
              <a:r>
                <a:rPr lang="zh-CN" altLang="en-US" sz="1600" dirty="0">
                  <a:solidFill>
                    <a:srgbClr val="1F4E79"/>
                  </a:solidFill>
                  <a:latin typeface="微软雅黑" panose="020B0503020204020204" pitchFamily="34" charset="-122"/>
                  <a:ea typeface="微软雅黑" panose="020B0503020204020204" pitchFamily="34" charset="-122"/>
                </a:rPr>
                <a:t>，鼓励主动作为、率先达峰</a:t>
              </a:r>
            </a:p>
          </p:txBody>
        </p:sp>
        <p:sp>
          <p:nvSpPr>
            <p:cNvPr id="80" name="圆角矩形 2">
              <a:extLst>
                <a:ext uri="{FF2B5EF4-FFF2-40B4-BE49-F238E27FC236}">
                  <a16:creationId xmlns:a16="http://schemas.microsoft.com/office/drawing/2014/main" id="{7BE10D24-31B8-48DC-A953-A3FEAAB4918A}"/>
                </a:ext>
              </a:extLst>
            </p:cNvPr>
            <p:cNvSpPr/>
            <p:nvPr/>
          </p:nvSpPr>
          <p:spPr>
            <a:xfrm>
              <a:off x="1650054" y="1059953"/>
              <a:ext cx="2596663" cy="396440"/>
            </a:xfrm>
            <a:prstGeom prst="roundRect">
              <a:avLst/>
            </a:prstGeom>
            <a:solidFill>
              <a:schemeClr val="accent1">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zh-CN" altLang="en-US" b="1" dirty="0">
                  <a:latin typeface="微软雅黑" panose="020B0503020204020204" pitchFamily="34" charset="-122"/>
                  <a:ea typeface="微软雅黑" panose="020B0503020204020204" pitchFamily="34" charset="-122"/>
                </a:rPr>
                <a:t>全国统筹</a:t>
              </a:r>
            </a:p>
          </p:txBody>
        </p:sp>
      </p:grpSp>
      <p:grpSp>
        <p:nvGrpSpPr>
          <p:cNvPr id="81" name="组合 80">
            <a:extLst>
              <a:ext uri="{FF2B5EF4-FFF2-40B4-BE49-F238E27FC236}">
                <a16:creationId xmlns:a16="http://schemas.microsoft.com/office/drawing/2014/main" id="{807EC937-6286-45DE-80BE-A71902B4C37B}"/>
              </a:ext>
            </a:extLst>
          </p:cNvPr>
          <p:cNvGrpSpPr/>
          <p:nvPr/>
        </p:nvGrpSpPr>
        <p:grpSpPr>
          <a:xfrm>
            <a:off x="2672563" y="4674547"/>
            <a:ext cx="2280649" cy="1979547"/>
            <a:chOff x="4364903" y="1059952"/>
            <a:chExt cx="2596663" cy="1979547"/>
          </a:xfrm>
        </p:grpSpPr>
        <p:sp>
          <p:nvSpPr>
            <p:cNvPr id="82" name="圆角矩形 2">
              <a:extLst>
                <a:ext uri="{FF2B5EF4-FFF2-40B4-BE49-F238E27FC236}">
                  <a16:creationId xmlns:a16="http://schemas.microsoft.com/office/drawing/2014/main" id="{56E9D998-2A46-4CF4-BB3C-54DD2D44F2CA}"/>
                </a:ext>
              </a:extLst>
            </p:cNvPr>
            <p:cNvSpPr/>
            <p:nvPr/>
          </p:nvSpPr>
          <p:spPr>
            <a:xfrm>
              <a:off x="4364903" y="1059952"/>
              <a:ext cx="2596663" cy="1979547"/>
            </a:xfrm>
            <a:prstGeom prst="roundRect">
              <a:avLst>
                <a:gd name="adj" fmla="val 5910"/>
              </a:avLst>
            </a:prstGeom>
            <a:solidFill>
              <a:schemeClr val="bg1"/>
            </a:solidFill>
            <a:ln>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b"/>
            <a:lstStyle/>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节约能源资源放在首位</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降低</a:t>
              </a:r>
              <a:r>
                <a:rPr lang="zh-CN" altLang="en-US" sz="1600" b="1" u="sng" dirty="0">
                  <a:solidFill>
                    <a:srgbClr val="1F4E79"/>
                  </a:solidFill>
                  <a:latin typeface="微软雅黑" panose="020B0503020204020204" pitchFamily="34" charset="-122"/>
                  <a:ea typeface="微软雅黑" panose="020B0503020204020204" pitchFamily="34" charset="-122"/>
                </a:rPr>
                <a:t>单位产出能源资源消耗和碳排放</a:t>
              </a:r>
              <a:endParaRPr lang="en-US" altLang="zh-CN" sz="1600" b="1" u="sng"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提高</a:t>
              </a:r>
              <a:r>
                <a:rPr lang="zh-CN" altLang="en-US" sz="1600" b="1" u="sng" dirty="0">
                  <a:solidFill>
                    <a:srgbClr val="1F4E79"/>
                  </a:solidFill>
                  <a:latin typeface="微软雅黑" panose="020B0503020204020204" pitchFamily="34" charset="-122"/>
                  <a:ea typeface="微软雅黑" panose="020B0503020204020204" pitchFamily="34" charset="-122"/>
                </a:rPr>
                <a:t>投入产出效率</a:t>
              </a:r>
              <a:endParaRPr lang="en-US" altLang="zh-CN" sz="1600" b="1" u="sng"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倡导生活方式</a:t>
              </a:r>
            </a:p>
          </p:txBody>
        </p:sp>
        <p:sp>
          <p:nvSpPr>
            <p:cNvPr id="83" name="圆角矩形 2">
              <a:extLst>
                <a:ext uri="{FF2B5EF4-FFF2-40B4-BE49-F238E27FC236}">
                  <a16:creationId xmlns:a16="http://schemas.microsoft.com/office/drawing/2014/main" id="{E3F96FAB-9215-4AAE-B8E6-2C9AA4505E75}"/>
                </a:ext>
              </a:extLst>
            </p:cNvPr>
            <p:cNvSpPr/>
            <p:nvPr/>
          </p:nvSpPr>
          <p:spPr>
            <a:xfrm>
              <a:off x="4364903" y="1059953"/>
              <a:ext cx="2596663" cy="396440"/>
            </a:xfrm>
            <a:prstGeom prst="roundRect">
              <a:avLst/>
            </a:prstGeom>
            <a:solidFill>
              <a:schemeClr val="accent1">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zh-CN" altLang="en-US" b="1" dirty="0">
                  <a:latin typeface="微软雅黑" panose="020B0503020204020204" pitchFamily="34" charset="-122"/>
                  <a:ea typeface="微软雅黑" panose="020B0503020204020204" pitchFamily="34" charset="-122"/>
                </a:rPr>
                <a:t>节约优先</a:t>
              </a:r>
            </a:p>
          </p:txBody>
        </p:sp>
      </p:grpSp>
      <p:grpSp>
        <p:nvGrpSpPr>
          <p:cNvPr id="84" name="组合 83">
            <a:extLst>
              <a:ext uri="{FF2B5EF4-FFF2-40B4-BE49-F238E27FC236}">
                <a16:creationId xmlns:a16="http://schemas.microsoft.com/office/drawing/2014/main" id="{51A4E828-03A1-446D-8569-7C829B532EA7}"/>
              </a:ext>
            </a:extLst>
          </p:cNvPr>
          <p:cNvGrpSpPr/>
          <p:nvPr/>
        </p:nvGrpSpPr>
        <p:grpSpPr>
          <a:xfrm>
            <a:off x="5064777" y="4674547"/>
            <a:ext cx="2280649" cy="1979547"/>
            <a:chOff x="4364903" y="1059952"/>
            <a:chExt cx="2596663" cy="1979547"/>
          </a:xfrm>
        </p:grpSpPr>
        <p:sp>
          <p:nvSpPr>
            <p:cNvPr id="85" name="圆角矩形 2">
              <a:extLst>
                <a:ext uri="{FF2B5EF4-FFF2-40B4-BE49-F238E27FC236}">
                  <a16:creationId xmlns:a16="http://schemas.microsoft.com/office/drawing/2014/main" id="{7316578C-CE9F-45F8-917F-873F17D9A4A8}"/>
                </a:ext>
              </a:extLst>
            </p:cNvPr>
            <p:cNvSpPr/>
            <p:nvPr/>
          </p:nvSpPr>
          <p:spPr>
            <a:xfrm>
              <a:off x="4364903" y="1059952"/>
              <a:ext cx="2596663" cy="1979547"/>
            </a:xfrm>
            <a:prstGeom prst="roundRect">
              <a:avLst>
                <a:gd name="adj" fmla="val 5910"/>
              </a:avLst>
            </a:prstGeom>
            <a:solidFill>
              <a:schemeClr val="bg1"/>
            </a:solidFill>
            <a:ln>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b"/>
            <a:lstStyle/>
            <a:p>
              <a:pPr marL="285750" indent="-285750">
                <a:buFont typeface="Arial" panose="020B0604020202020204" pitchFamily="34" charset="0"/>
                <a:buChar char="•"/>
                <a:defRPr/>
              </a:pPr>
              <a:r>
                <a:rPr lang="zh-CN" altLang="en-US" sz="1600" b="1" u="sng" dirty="0">
                  <a:solidFill>
                    <a:srgbClr val="1F4E79"/>
                  </a:solidFill>
                  <a:latin typeface="微软雅黑" panose="020B0503020204020204" pitchFamily="34" charset="-122"/>
                  <a:ea typeface="微软雅黑" panose="020B0503020204020204" pitchFamily="34" charset="-122"/>
                </a:rPr>
                <a:t>政府市场两手发力</a:t>
              </a:r>
              <a:endParaRPr lang="en-US" altLang="zh-CN" sz="1600" b="1" u="sng"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科技和制度创新</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b="1" u="sng" dirty="0">
                  <a:solidFill>
                    <a:srgbClr val="1F4E79"/>
                  </a:solidFill>
                  <a:latin typeface="微软雅黑" panose="020B0503020204020204" pitchFamily="34" charset="-122"/>
                  <a:ea typeface="微软雅黑" panose="020B0503020204020204" pitchFamily="34" charset="-122"/>
                </a:rPr>
                <a:t>绿色低碳科技革命</a:t>
              </a:r>
              <a:endParaRPr lang="en-US" altLang="zh-CN" sz="1600" b="1" u="sng"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深化能源和相关领域改革</a:t>
              </a:r>
            </a:p>
          </p:txBody>
        </p:sp>
        <p:sp>
          <p:nvSpPr>
            <p:cNvPr id="86" name="圆角矩形 2">
              <a:extLst>
                <a:ext uri="{FF2B5EF4-FFF2-40B4-BE49-F238E27FC236}">
                  <a16:creationId xmlns:a16="http://schemas.microsoft.com/office/drawing/2014/main" id="{19C5108A-F2B3-4FAB-9091-089048671745}"/>
                </a:ext>
              </a:extLst>
            </p:cNvPr>
            <p:cNvSpPr/>
            <p:nvPr/>
          </p:nvSpPr>
          <p:spPr>
            <a:xfrm>
              <a:off x="4364903" y="1059953"/>
              <a:ext cx="2596663" cy="396440"/>
            </a:xfrm>
            <a:prstGeom prst="roundRect">
              <a:avLst/>
            </a:prstGeom>
            <a:solidFill>
              <a:schemeClr val="accent1">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zh-CN" altLang="en-US" b="1" dirty="0">
                  <a:latin typeface="微软雅黑" panose="020B0503020204020204" pitchFamily="34" charset="-122"/>
                  <a:ea typeface="微软雅黑" panose="020B0503020204020204" pitchFamily="34" charset="-122"/>
                </a:rPr>
                <a:t>双轮驱动</a:t>
              </a:r>
            </a:p>
          </p:txBody>
        </p:sp>
      </p:grpSp>
      <p:grpSp>
        <p:nvGrpSpPr>
          <p:cNvPr id="87" name="组合 86">
            <a:extLst>
              <a:ext uri="{FF2B5EF4-FFF2-40B4-BE49-F238E27FC236}">
                <a16:creationId xmlns:a16="http://schemas.microsoft.com/office/drawing/2014/main" id="{ED72F5E5-DB2E-4777-9CCD-91A57633B5F9}"/>
              </a:ext>
            </a:extLst>
          </p:cNvPr>
          <p:cNvGrpSpPr/>
          <p:nvPr/>
        </p:nvGrpSpPr>
        <p:grpSpPr>
          <a:xfrm>
            <a:off x="7456991" y="4674547"/>
            <a:ext cx="2280650" cy="1979547"/>
            <a:chOff x="4364903" y="1059952"/>
            <a:chExt cx="2596664" cy="1979547"/>
          </a:xfrm>
        </p:grpSpPr>
        <p:sp>
          <p:nvSpPr>
            <p:cNvPr id="88" name="圆角矩形 2">
              <a:extLst>
                <a:ext uri="{FF2B5EF4-FFF2-40B4-BE49-F238E27FC236}">
                  <a16:creationId xmlns:a16="http://schemas.microsoft.com/office/drawing/2014/main" id="{F9AC6710-1F5B-4852-9CF5-D3DC3B1AEBF3}"/>
                </a:ext>
              </a:extLst>
            </p:cNvPr>
            <p:cNvSpPr/>
            <p:nvPr/>
          </p:nvSpPr>
          <p:spPr>
            <a:xfrm>
              <a:off x="4364903" y="1059952"/>
              <a:ext cx="2596663" cy="1979547"/>
            </a:xfrm>
            <a:prstGeom prst="roundRect">
              <a:avLst>
                <a:gd name="adj" fmla="val 5910"/>
              </a:avLst>
            </a:prstGeom>
            <a:solidFill>
              <a:schemeClr val="bg1"/>
            </a:solidFill>
            <a:ln>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b"/>
            <a:lstStyle/>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统筹能源资源</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推广先进技术经验</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做好应对气候变化对外</a:t>
              </a:r>
              <a:r>
                <a:rPr lang="zh-CN" altLang="en-US" sz="1600" b="1" u="sng" dirty="0">
                  <a:solidFill>
                    <a:srgbClr val="1F4E79"/>
                  </a:solidFill>
                  <a:latin typeface="微软雅黑" panose="020B0503020204020204" pitchFamily="34" charset="-122"/>
                  <a:ea typeface="微软雅黑" panose="020B0503020204020204" pitchFamily="34" charset="-122"/>
                </a:rPr>
                <a:t>斗争与合作</a:t>
              </a:r>
              <a:endParaRPr lang="en-US" altLang="zh-CN" sz="1600" b="1" u="sng"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b="1" u="sng" dirty="0">
                  <a:solidFill>
                    <a:srgbClr val="1F4E79"/>
                  </a:solidFill>
                  <a:latin typeface="微软雅黑" panose="020B0503020204020204" pitchFamily="34" charset="-122"/>
                  <a:ea typeface="微软雅黑" panose="020B0503020204020204" pitchFamily="34" charset="-122"/>
                </a:rPr>
                <a:t>坚决维护我国发展权益</a:t>
              </a:r>
            </a:p>
          </p:txBody>
        </p:sp>
        <p:sp>
          <p:nvSpPr>
            <p:cNvPr id="89" name="圆角矩形 2">
              <a:extLst>
                <a:ext uri="{FF2B5EF4-FFF2-40B4-BE49-F238E27FC236}">
                  <a16:creationId xmlns:a16="http://schemas.microsoft.com/office/drawing/2014/main" id="{ADCF2D51-C61B-42B6-9B91-F94290AC2030}"/>
                </a:ext>
              </a:extLst>
            </p:cNvPr>
            <p:cNvSpPr/>
            <p:nvPr/>
          </p:nvSpPr>
          <p:spPr>
            <a:xfrm>
              <a:off x="4364904" y="1059953"/>
              <a:ext cx="2596663" cy="396440"/>
            </a:xfrm>
            <a:prstGeom prst="roundRect">
              <a:avLst/>
            </a:prstGeom>
            <a:solidFill>
              <a:schemeClr val="accent1">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zh-CN" altLang="en-US" b="1" dirty="0">
                  <a:latin typeface="微软雅黑" panose="020B0503020204020204" pitchFamily="34" charset="-122"/>
                  <a:ea typeface="微软雅黑" panose="020B0503020204020204" pitchFamily="34" charset="-122"/>
                </a:rPr>
                <a:t>内外畅通</a:t>
              </a:r>
            </a:p>
          </p:txBody>
        </p:sp>
      </p:grpSp>
      <p:grpSp>
        <p:nvGrpSpPr>
          <p:cNvPr id="90" name="组合 89">
            <a:extLst>
              <a:ext uri="{FF2B5EF4-FFF2-40B4-BE49-F238E27FC236}">
                <a16:creationId xmlns:a16="http://schemas.microsoft.com/office/drawing/2014/main" id="{E6E4CB61-D766-4283-A636-B348100539C9}"/>
              </a:ext>
            </a:extLst>
          </p:cNvPr>
          <p:cNvGrpSpPr/>
          <p:nvPr/>
        </p:nvGrpSpPr>
        <p:grpSpPr>
          <a:xfrm>
            <a:off x="9849205" y="4674547"/>
            <a:ext cx="2280649" cy="1979547"/>
            <a:chOff x="4364903" y="1059952"/>
            <a:chExt cx="2596663" cy="1979547"/>
          </a:xfrm>
        </p:grpSpPr>
        <p:sp>
          <p:nvSpPr>
            <p:cNvPr id="91" name="圆角矩形 2">
              <a:extLst>
                <a:ext uri="{FF2B5EF4-FFF2-40B4-BE49-F238E27FC236}">
                  <a16:creationId xmlns:a16="http://schemas.microsoft.com/office/drawing/2014/main" id="{90711E2D-7CB1-4892-AE81-F476CDC5E19A}"/>
                </a:ext>
              </a:extLst>
            </p:cNvPr>
            <p:cNvSpPr/>
            <p:nvPr/>
          </p:nvSpPr>
          <p:spPr>
            <a:xfrm>
              <a:off x="4364903" y="1059952"/>
              <a:ext cx="2596663" cy="1979547"/>
            </a:xfrm>
            <a:prstGeom prst="roundRect">
              <a:avLst>
                <a:gd name="adj" fmla="val 5910"/>
              </a:avLst>
            </a:prstGeom>
            <a:solidFill>
              <a:schemeClr val="bg1"/>
            </a:solidFill>
            <a:ln>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b"/>
            <a:lstStyle/>
            <a:p>
              <a:pPr marL="285750" indent="-285750">
                <a:buFont typeface="Arial" panose="020B0604020202020204" pitchFamily="34" charset="0"/>
                <a:buChar char="•"/>
                <a:defRPr/>
              </a:pPr>
              <a:r>
                <a:rPr lang="zh-CN" altLang="en-US" sz="1600" b="1" u="sng" dirty="0">
                  <a:solidFill>
                    <a:srgbClr val="1F4E79"/>
                  </a:solidFill>
                  <a:latin typeface="微软雅黑" panose="020B0503020204020204" pitchFamily="34" charset="-122"/>
                  <a:ea typeface="微软雅黑" panose="020B0503020204020204" pitchFamily="34" charset="-122"/>
                </a:rPr>
                <a:t>能源安全</a:t>
              </a:r>
              <a:endParaRPr lang="en-US" altLang="zh-CN" sz="1600" b="1" u="sng"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产业链供应链安全</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粮食安全</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群众正常生活</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dirty="0">
                  <a:solidFill>
                    <a:srgbClr val="1F4E79"/>
                  </a:solidFill>
                  <a:latin typeface="微软雅黑" panose="020B0503020204020204" pitchFamily="34" charset="-122"/>
                  <a:ea typeface="微软雅黑" panose="020B0503020204020204" pitchFamily="34" charset="-122"/>
                </a:rPr>
                <a:t>经济金融社会风险</a:t>
              </a:r>
              <a:endParaRPr lang="en-US" altLang="zh-CN" sz="1600" dirty="0">
                <a:solidFill>
                  <a:srgbClr val="1F4E7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defRPr/>
              </a:pPr>
              <a:r>
                <a:rPr lang="zh-CN" altLang="en-US" sz="1600" b="1" u="sng" dirty="0">
                  <a:solidFill>
                    <a:srgbClr val="1F4E79"/>
                  </a:solidFill>
                  <a:latin typeface="微软雅黑" panose="020B0503020204020204" pitchFamily="34" charset="-122"/>
                  <a:ea typeface="微软雅黑" panose="020B0503020204020204" pitchFamily="34" charset="-122"/>
                </a:rPr>
                <a:t>防止过度反应</a:t>
              </a:r>
            </a:p>
          </p:txBody>
        </p:sp>
        <p:sp>
          <p:nvSpPr>
            <p:cNvPr id="92" name="圆角矩形 2">
              <a:extLst>
                <a:ext uri="{FF2B5EF4-FFF2-40B4-BE49-F238E27FC236}">
                  <a16:creationId xmlns:a16="http://schemas.microsoft.com/office/drawing/2014/main" id="{8720183E-5B41-44B0-97BE-F3F762FB07AE}"/>
                </a:ext>
              </a:extLst>
            </p:cNvPr>
            <p:cNvSpPr/>
            <p:nvPr/>
          </p:nvSpPr>
          <p:spPr>
            <a:xfrm>
              <a:off x="4364903" y="1059953"/>
              <a:ext cx="2596663" cy="396440"/>
            </a:xfrm>
            <a:prstGeom prst="roundRect">
              <a:avLst/>
            </a:prstGeom>
            <a:solidFill>
              <a:schemeClr val="accent1">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zh-CN" altLang="en-US" b="1" dirty="0">
                  <a:latin typeface="微软雅黑" panose="020B0503020204020204" pitchFamily="34" charset="-122"/>
                  <a:ea typeface="微软雅黑" panose="020B0503020204020204" pitchFamily="34" charset="-122"/>
                </a:rPr>
                <a:t>防范风险</a:t>
              </a:r>
            </a:p>
          </p:txBody>
        </p:sp>
      </p:grpSp>
      <p:sp>
        <p:nvSpPr>
          <p:cNvPr id="93" name="矩形 92">
            <a:extLst>
              <a:ext uri="{FF2B5EF4-FFF2-40B4-BE49-F238E27FC236}">
                <a16:creationId xmlns:a16="http://schemas.microsoft.com/office/drawing/2014/main" id="{74C41D02-9D95-4532-B1D1-2D59DF8E1D47}"/>
              </a:ext>
            </a:extLst>
          </p:cNvPr>
          <p:cNvSpPr/>
          <p:nvPr/>
        </p:nvSpPr>
        <p:spPr>
          <a:xfrm>
            <a:off x="267544" y="4288938"/>
            <a:ext cx="1218131" cy="369332"/>
          </a:xfrm>
          <a:prstGeom prst="rect">
            <a:avLst/>
          </a:prstGeom>
          <a:solidFill>
            <a:srgbClr val="1F4E79"/>
          </a:solidFill>
        </p:spPr>
        <p:txBody>
          <a:bodyPr wrap="square">
            <a:spAutoFit/>
          </a:bodyPr>
          <a:lstStyle/>
          <a:p>
            <a:pPr lvl="0" algn="ctr">
              <a:spcBef>
                <a:spcPct val="20000"/>
              </a:spcBef>
              <a:defRPr/>
            </a:pPr>
            <a:r>
              <a:rPr lang="zh-CN" altLang="en-US" b="1" dirty="0" smtClean="0">
                <a:solidFill>
                  <a:schemeClr val="bg1"/>
                </a:solidFill>
                <a:latin typeface="微软雅黑" panose="020B0503020204020204" pitchFamily="34" charset="-122"/>
                <a:ea typeface="微软雅黑" panose="020B0503020204020204" pitchFamily="34" charset="-122"/>
              </a:rPr>
              <a:t>关键点</a:t>
            </a:r>
            <a:endParaRPr lang="zh-CN" altLang="en-US" sz="3600" b="1" kern="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3154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C2D38D81-305C-4C0A-9EF6-46068F88009F}"/>
              </a:ext>
            </a:extLst>
          </p:cNvPr>
          <p:cNvSpPr txBox="1"/>
          <p:nvPr/>
        </p:nvSpPr>
        <p:spPr>
          <a:xfrm>
            <a:off x="266700" y="129693"/>
            <a:ext cx="3629025" cy="400110"/>
          </a:xfrm>
          <a:prstGeom prst="rect">
            <a:avLst/>
          </a:prstGeom>
          <a:solidFill>
            <a:srgbClr val="1F4E79"/>
          </a:solidFill>
          <a:ln w="28575">
            <a:noFill/>
          </a:ln>
        </p:spPr>
        <p:txBody>
          <a:bodyPr wrap="square" rtlCol="0">
            <a:spAutoFit/>
          </a:bodyPr>
          <a:lstStyle/>
          <a:p>
            <a:pPr>
              <a:spcAft>
                <a:spcPts val="600"/>
              </a:spcAft>
            </a:pPr>
            <a:r>
              <a:rPr lang="en-US" altLang="zh-CN" sz="2000" b="1" kern="0" dirty="0">
                <a:solidFill>
                  <a:schemeClr val="bg1"/>
                </a:solidFill>
                <a:latin typeface="微软雅黑" panose="020B0503020204020204" pitchFamily="34" charset="-122"/>
                <a:ea typeface="微软雅黑" panose="020B0503020204020204" pitchFamily="34" charset="-122"/>
              </a:rPr>
              <a:t>《2030</a:t>
            </a:r>
            <a:r>
              <a:rPr lang="zh-CN" altLang="en-US" sz="2000" b="1" kern="0" dirty="0">
                <a:solidFill>
                  <a:schemeClr val="bg1"/>
                </a:solidFill>
                <a:latin typeface="微软雅黑" panose="020B0503020204020204" pitchFamily="34" charset="-122"/>
                <a:ea typeface="微软雅黑" panose="020B0503020204020204" pitchFamily="34" charset="-122"/>
              </a:rPr>
              <a:t>年前碳达峰行动方案</a:t>
            </a:r>
            <a:r>
              <a:rPr lang="en-US" altLang="zh-CN" sz="2000" b="1" kern="0" dirty="0">
                <a:solidFill>
                  <a:schemeClr val="bg1"/>
                </a:solidFill>
                <a:latin typeface="微软雅黑" panose="020B0503020204020204" pitchFamily="34" charset="-122"/>
                <a:ea typeface="微软雅黑" panose="020B0503020204020204" pitchFamily="34" charset="-122"/>
              </a:rPr>
              <a:t>》</a:t>
            </a:r>
            <a:endParaRPr lang="zh-CN" altLang="en-US" sz="2000" kern="0" dirty="0">
              <a:solidFill>
                <a:schemeClr val="bg1"/>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D564A585-BB5D-4836-AE00-0EFE79EF5708}"/>
              </a:ext>
            </a:extLst>
          </p:cNvPr>
          <p:cNvSpPr/>
          <p:nvPr/>
        </p:nvSpPr>
        <p:spPr>
          <a:xfrm>
            <a:off x="190434" y="-37066"/>
            <a:ext cx="76266" cy="689506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C3BDDA6D-B8A8-4203-94EC-DD7157E1E8B8}"/>
              </a:ext>
            </a:extLst>
          </p:cNvPr>
          <p:cNvSpPr/>
          <p:nvPr/>
        </p:nvSpPr>
        <p:spPr>
          <a:xfrm>
            <a:off x="43901" y="145670"/>
            <a:ext cx="351612" cy="351612"/>
          </a:xfrm>
          <a:prstGeom prst="ellipse">
            <a:avLst/>
          </a:prstGeom>
          <a:solidFill>
            <a:srgbClr val="FFFFFF"/>
          </a:solidFill>
          <a:ln w="4762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2F4C0FE-0365-4F71-89E6-663973308F72}"/>
              </a:ext>
            </a:extLst>
          </p:cNvPr>
          <p:cNvSpPr/>
          <p:nvPr/>
        </p:nvSpPr>
        <p:spPr>
          <a:xfrm>
            <a:off x="3895725" y="145670"/>
            <a:ext cx="1954381" cy="369332"/>
          </a:xfrm>
          <a:prstGeom prst="rect">
            <a:avLst/>
          </a:prstGeom>
          <a:ln w="31750">
            <a:solidFill>
              <a:srgbClr val="1F4E79"/>
            </a:solidFill>
            <a:miter lim="800000"/>
          </a:ln>
        </p:spPr>
        <p:txBody>
          <a:bodyPr wrap="none">
            <a:spAutoFit/>
          </a:bodyPr>
          <a:lstStyle/>
          <a:p>
            <a:r>
              <a:rPr lang="en-US" altLang="zh-CN" kern="0" dirty="0">
                <a:latin typeface="微软雅黑" panose="020B0503020204020204" pitchFamily="34" charset="-122"/>
                <a:ea typeface="微软雅黑" panose="020B0503020204020204" pitchFamily="34" charset="-122"/>
              </a:rPr>
              <a:t>2021</a:t>
            </a:r>
            <a:r>
              <a:rPr lang="zh-CN" altLang="en-US" kern="0" dirty="0">
                <a:latin typeface="微软雅黑" panose="020B0503020204020204" pitchFamily="34" charset="-122"/>
                <a:ea typeface="微软雅黑" panose="020B0503020204020204" pitchFamily="34" charset="-122"/>
              </a:rPr>
              <a:t>年</a:t>
            </a:r>
            <a:r>
              <a:rPr lang="en-US" altLang="zh-CN" kern="0" dirty="0">
                <a:latin typeface="微软雅黑" panose="020B0503020204020204" pitchFamily="34" charset="-122"/>
                <a:ea typeface="微软雅黑" panose="020B0503020204020204" pitchFamily="34" charset="-122"/>
              </a:rPr>
              <a:t>10</a:t>
            </a:r>
            <a:r>
              <a:rPr lang="zh-CN" altLang="en-US" kern="0" dirty="0">
                <a:latin typeface="微软雅黑" panose="020B0503020204020204" pitchFamily="34" charset="-122"/>
                <a:ea typeface="微软雅黑" panose="020B0503020204020204" pitchFamily="34" charset="-122"/>
              </a:rPr>
              <a:t>月</a:t>
            </a:r>
            <a:r>
              <a:rPr lang="en-US" altLang="zh-CN" kern="0" dirty="0">
                <a:latin typeface="微软雅黑" panose="020B0503020204020204" pitchFamily="34" charset="-122"/>
                <a:ea typeface="微软雅黑" panose="020B0503020204020204" pitchFamily="34" charset="-122"/>
              </a:rPr>
              <a:t>24</a:t>
            </a:r>
            <a:r>
              <a:rPr lang="zh-CN" altLang="en-US" kern="0" dirty="0">
                <a:latin typeface="微软雅黑" panose="020B0503020204020204" pitchFamily="34" charset="-122"/>
                <a:ea typeface="微软雅黑" panose="020B0503020204020204" pitchFamily="34" charset="-122"/>
              </a:rPr>
              <a:t>日</a:t>
            </a:r>
            <a:endParaRPr lang="zh-CN" altLang="en-US" dirty="0"/>
          </a:p>
        </p:txBody>
      </p:sp>
      <p:sp>
        <p:nvSpPr>
          <p:cNvPr id="11" name="矩形 10">
            <a:extLst>
              <a:ext uri="{FF2B5EF4-FFF2-40B4-BE49-F238E27FC236}">
                <a16:creationId xmlns:a16="http://schemas.microsoft.com/office/drawing/2014/main" id="{B2977B0D-089C-48B2-AEE6-8E8F8679412D}"/>
              </a:ext>
            </a:extLst>
          </p:cNvPr>
          <p:cNvSpPr/>
          <p:nvPr/>
        </p:nvSpPr>
        <p:spPr>
          <a:xfrm>
            <a:off x="266700" y="639089"/>
            <a:ext cx="3629026" cy="1034129"/>
          </a:xfrm>
          <a:prstGeom prst="rect">
            <a:avLst/>
          </a:prstGeom>
          <a:solidFill>
            <a:srgbClr val="1F4E79"/>
          </a:solidFill>
        </p:spPr>
        <p:txBody>
          <a:bodyPr wrap="square">
            <a:spAutoFit/>
          </a:bodyPr>
          <a:lstStyle/>
          <a:p>
            <a:pPr algn="ctr">
              <a:spcBef>
                <a:spcPct val="20000"/>
              </a:spcBef>
              <a:defRPr/>
            </a:pPr>
            <a:r>
              <a:rPr lang="zh-CN" altLang="en-US" b="1" kern="0" dirty="0">
                <a:solidFill>
                  <a:schemeClr val="bg1"/>
                </a:solidFill>
                <a:latin typeface="微软雅黑" panose="020B0503020204020204" pitchFamily="34" charset="-122"/>
                <a:ea typeface="微软雅黑" panose="020B0503020204020204" pitchFamily="34" charset="-122"/>
              </a:rPr>
              <a:t>提出面向碳达峰</a:t>
            </a:r>
            <a:r>
              <a:rPr lang="zh-CN" altLang="en-US" b="1" kern="0" dirty="0" smtClean="0">
                <a:solidFill>
                  <a:schemeClr val="bg1"/>
                </a:solidFill>
                <a:latin typeface="微软雅黑" panose="020B0503020204020204" pitchFamily="34" charset="-122"/>
                <a:ea typeface="微软雅黑" panose="020B0503020204020204" pitchFamily="34" charset="-122"/>
              </a:rPr>
              <a:t>的十</a:t>
            </a:r>
            <a:r>
              <a:rPr lang="zh-CN" altLang="en-US" b="1" kern="0" dirty="0">
                <a:solidFill>
                  <a:schemeClr val="bg1"/>
                </a:solidFill>
                <a:latin typeface="微软雅黑" panose="020B0503020204020204" pitchFamily="34" charset="-122"/>
                <a:ea typeface="微软雅黑" panose="020B0503020204020204" pitchFamily="34" charset="-122"/>
              </a:rPr>
              <a:t>大行动方案</a:t>
            </a:r>
            <a:endParaRPr lang="zh-CN" altLang="en-US" dirty="0">
              <a:solidFill>
                <a:schemeClr val="bg1"/>
              </a:solidFill>
            </a:endParaRPr>
          </a:p>
          <a:p>
            <a:pPr lvl="0" algn="ctr">
              <a:spcBef>
                <a:spcPct val="20000"/>
              </a:spcBef>
              <a:defRPr/>
            </a:pPr>
            <a:endParaRPr lang="zh-CN" altLang="en-US" sz="3600" b="1" kern="0" dirty="0">
              <a:solidFill>
                <a:schemeClr val="bg1"/>
              </a:solidFill>
              <a:latin typeface="微软雅黑" panose="020B0503020204020204" pitchFamily="34" charset="-122"/>
              <a:ea typeface="微软雅黑" panose="020B0503020204020204" pitchFamily="34" charset="-122"/>
            </a:endParaRPr>
          </a:p>
        </p:txBody>
      </p:sp>
      <p:sp>
        <p:nvSpPr>
          <p:cNvPr id="12" name="圆角矩形 2">
            <a:extLst>
              <a:ext uri="{FF2B5EF4-FFF2-40B4-BE49-F238E27FC236}">
                <a16:creationId xmlns:a16="http://schemas.microsoft.com/office/drawing/2014/main" id="{80EDD651-F6BD-42D7-98C9-A68636480782}"/>
              </a:ext>
            </a:extLst>
          </p:cNvPr>
          <p:cNvSpPr/>
          <p:nvPr/>
        </p:nvSpPr>
        <p:spPr>
          <a:xfrm>
            <a:off x="228567" y="1112098"/>
            <a:ext cx="11875344" cy="2722529"/>
          </a:xfrm>
          <a:prstGeom prst="roundRect">
            <a:avLst>
              <a:gd name="adj" fmla="val 5910"/>
            </a:avLst>
          </a:prstGeom>
          <a:solidFill>
            <a:schemeClr val="bg1"/>
          </a:solidFill>
          <a:ln>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marL="342900" indent="-342900" algn="just">
              <a:spcAft>
                <a:spcPts val="600"/>
              </a:spcAft>
              <a:buFont typeface="+mj-lt"/>
              <a:buAutoNum type="arabicPeriod"/>
              <a:defRPr/>
            </a:pPr>
            <a:r>
              <a:rPr lang="zh-CN" altLang="en-US" sz="1600" b="1" dirty="0">
                <a:solidFill>
                  <a:srgbClr val="1F4E79"/>
                </a:solidFill>
                <a:latin typeface="微软雅黑" panose="020B0503020204020204" pitchFamily="34" charset="-122"/>
                <a:ea typeface="微软雅黑" panose="020B0503020204020204" pitchFamily="34" charset="-122"/>
              </a:rPr>
              <a:t>能源绿色低碳转型行动。</a:t>
            </a:r>
            <a:r>
              <a:rPr lang="zh-CN" altLang="en-US" sz="1600" dirty="0">
                <a:solidFill>
                  <a:srgbClr val="1F4E79"/>
                </a:solidFill>
                <a:latin typeface="微软雅黑" panose="020B0503020204020204" pitchFamily="34" charset="-122"/>
                <a:ea typeface="微软雅黑" panose="020B0503020204020204" pitchFamily="34" charset="-122"/>
              </a:rPr>
              <a:t>推进煤炭消费</a:t>
            </a:r>
            <a:r>
              <a:rPr lang="zh-CN" altLang="en-US" sz="1600" b="1" u="sng" dirty="0">
                <a:solidFill>
                  <a:srgbClr val="1F4E79"/>
                </a:solidFill>
                <a:latin typeface="微软雅黑" panose="020B0503020204020204" pitchFamily="34" charset="-122"/>
                <a:ea typeface="微软雅黑" panose="020B0503020204020204" pitchFamily="34" charset="-122"/>
              </a:rPr>
              <a:t>替代和转型升级</a:t>
            </a:r>
            <a:r>
              <a:rPr lang="zh-CN" altLang="en-US" sz="1600" dirty="0">
                <a:solidFill>
                  <a:srgbClr val="1F4E79"/>
                </a:solidFill>
                <a:latin typeface="微软雅黑" panose="020B0503020204020204" pitchFamily="34" charset="-122"/>
                <a:ea typeface="微软雅黑" panose="020B0503020204020204" pitchFamily="34" charset="-122"/>
              </a:rPr>
              <a:t>，大力发展新能源，</a:t>
            </a:r>
            <a:r>
              <a:rPr lang="zh-CN" altLang="en-US" sz="1600" b="1" u="sng" dirty="0">
                <a:solidFill>
                  <a:srgbClr val="1F4E79"/>
                </a:solidFill>
                <a:latin typeface="微软雅黑" panose="020B0503020204020204" pitchFamily="34" charset="-122"/>
                <a:ea typeface="微软雅黑" panose="020B0503020204020204" pitchFamily="34" charset="-122"/>
              </a:rPr>
              <a:t>因地制宜</a:t>
            </a:r>
            <a:r>
              <a:rPr lang="zh-CN" altLang="en-US" sz="1600" dirty="0">
                <a:solidFill>
                  <a:srgbClr val="1F4E79"/>
                </a:solidFill>
                <a:latin typeface="微软雅黑" panose="020B0503020204020204" pitchFamily="34" charset="-122"/>
                <a:ea typeface="微软雅黑" panose="020B0503020204020204" pitchFamily="34" charset="-122"/>
              </a:rPr>
              <a:t>开发水电，积极</a:t>
            </a:r>
            <a:r>
              <a:rPr lang="zh-CN" altLang="en-US" sz="1600" b="1" u="sng" dirty="0">
                <a:solidFill>
                  <a:srgbClr val="1F4E79"/>
                </a:solidFill>
                <a:latin typeface="微软雅黑" panose="020B0503020204020204" pitchFamily="34" charset="-122"/>
                <a:ea typeface="微软雅黑" panose="020B0503020204020204" pitchFamily="34" charset="-122"/>
              </a:rPr>
              <a:t>安全</a:t>
            </a:r>
            <a:r>
              <a:rPr lang="zh-CN" altLang="en-US" sz="1600" dirty="0">
                <a:solidFill>
                  <a:srgbClr val="1F4E79"/>
                </a:solidFill>
                <a:latin typeface="微软雅黑" panose="020B0503020204020204" pitchFamily="34" charset="-122"/>
                <a:ea typeface="微软雅黑" panose="020B0503020204020204" pitchFamily="34" charset="-122"/>
              </a:rPr>
              <a:t>有序发展核电，合理调控油气消费，加快建设</a:t>
            </a:r>
            <a:r>
              <a:rPr lang="zh-CN" altLang="en-US" sz="1600" b="1" u="sng" dirty="0">
                <a:solidFill>
                  <a:srgbClr val="1F4E79"/>
                </a:solidFill>
                <a:latin typeface="微软雅黑" panose="020B0503020204020204" pitchFamily="34" charset="-122"/>
                <a:ea typeface="微软雅黑" panose="020B0503020204020204" pitchFamily="34" charset="-122"/>
              </a:rPr>
              <a:t>新型电力系统</a:t>
            </a:r>
            <a:r>
              <a:rPr lang="zh-CN" altLang="en-US" sz="1600" dirty="0">
                <a:solidFill>
                  <a:srgbClr val="1F4E79"/>
                </a:solidFill>
                <a:latin typeface="微软雅黑" panose="020B0503020204020204" pitchFamily="34" charset="-122"/>
                <a:ea typeface="微软雅黑" panose="020B0503020204020204" pitchFamily="34" charset="-122"/>
              </a:rPr>
              <a:t>。</a:t>
            </a:r>
          </a:p>
          <a:p>
            <a:pPr marL="342900" indent="-342900" algn="just">
              <a:spcAft>
                <a:spcPts val="600"/>
              </a:spcAft>
              <a:buFont typeface="+mj-lt"/>
              <a:buAutoNum type="arabicPeriod"/>
              <a:defRPr/>
            </a:pPr>
            <a:r>
              <a:rPr lang="zh-CN" altLang="en-US" sz="1600" b="1" dirty="0">
                <a:solidFill>
                  <a:srgbClr val="1F4E79"/>
                </a:solidFill>
                <a:latin typeface="微软雅黑" panose="020B0503020204020204" pitchFamily="34" charset="-122"/>
                <a:ea typeface="微软雅黑" panose="020B0503020204020204" pitchFamily="34" charset="-122"/>
              </a:rPr>
              <a:t>节能降碳增效行动。</a:t>
            </a:r>
            <a:r>
              <a:rPr lang="zh-CN" altLang="en-US" sz="1600" dirty="0">
                <a:solidFill>
                  <a:srgbClr val="1F4E79"/>
                </a:solidFill>
                <a:latin typeface="微软雅黑" panose="020B0503020204020204" pitchFamily="34" charset="-122"/>
                <a:ea typeface="微软雅黑" panose="020B0503020204020204" pitchFamily="34" charset="-122"/>
              </a:rPr>
              <a:t>全面提升节能管理能力，实施节能降碳重点工程，推进重点用能设备节能增效，加强</a:t>
            </a:r>
            <a:r>
              <a:rPr lang="zh-CN" altLang="en-US" sz="1600" b="1" dirty="0">
                <a:solidFill>
                  <a:srgbClr val="1F4E79"/>
                </a:solidFill>
                <a:latin typeface="微软雅黑" panose="020B0503020204020204" pitchFamily="34" charset="-122"/>
                <a:ea typeface="微软雅黑" panose="020B0503020204020204" pitchFamily="34" charset="-122"/>
              </a:rPr>
              <a:t>新型基础设施</a:t>
            </a:r>
            <a:r>
              <a:rPr lang="zh-CN" altLang="en-US" sz="1600" dirty="0">
                <a:solidFill>
                  <a:srgbClr val="1F4E79"/>
                </a:solidFill>
                <a:latin typeface="微软雅黑" panose="020B0503020204020204" pitchFamily="34" charset="-122"/>
                <a:ea typeface="微软雅黑" panose="020B0503020204020204" pitchFamily="34" charset="-122"/>
              </a:rPr>
              <a:t>节能降碳。</a:t>
            </a:r>
          </a:p>
          <a:p>
            <a:pPr marL="342900" indent="-342900" algn="just">
              <a:spcAft>
                <a:spcPts val="600"/>
              </a:spcAft>
              <a:buFont typeface="+mj-lt"/>
              <a:buAutoNum type="arabicPeriod"/>
              <a:defRPr/>
            </a:pPr>
            <a:r>
              <a:rPr lang="zh-CN" altLang="en-US" sz="1600" b="1" dirty="0">
                <a:solidFill>
                  <a:srgbClr val="1F4E79"/>
                </a:solidFill>
                <a:latin typeface="微软雅黑" panose="020B0503020204020204" pitchFamily="34" charset="-122"/>
                <a:ea typeface="微软雅黑" panose="020B0503020204020204" pitchFamily="34" charset="-122"/>
              </a:rPr>
              <a:t>工业领域碳达峰行动。</a:t>
            </a:r>
            <a:r>
              <a:rPr lang="zh-CN" altLang="en-US" sz="1600" dirty="0">
                <a:solidFill>
                  <a:srgbClr val="1F4E79"/>
                </a:solidFill>
                <a:latin typeface="微软雅黑" panose="020B0503020204020204" pitchFamily="34" charset="-122"/>
                <a:ea typeface="微软雅黑" panose="020B0503020204020204" pitchFamily="34" charset="-122"/>
              </a:rPr>
              <a:t>推动工业领域绿色低碳发展，实现</a:t>
            </a:r>
            <a:r>
              <a:rPr lang="zh-CN" altLang="en-US" sz="1600" b="1" u="sng" dirty="0">
                <a:solidFill>
                  <a:srgbClr val="1F4E79"/>
                </a:solidFill>
                <a:latin typeface="微软雅黑" panose="020B0503020204020204" pitchFamily="34" charset="-122"/>
                <a:ea typeface="微软雅黑" panose="020B0503020204020204" pitchFamily="34" charset="-122"/>
              </a:rPr>
              <a:t>钢铁、有色金属、建材、石化化工</a:t>
            </a:r>
            <a:r>
              <a:rPr lang="zh-CN" altLang="en-US" sz="1600" dirty="0">
                <a:solidFill>
                  <a:srgbClr val="1F4E79"/>
                </a:solidFill>
                <a:latin typeface="微软雅黑" panose="020B0503020204020204" pitchFamily="34" charset="-122"/>
                <a:ea typeface="微软雅黑" panose="020B0503020204020204" pitchFamily="34" charset="-122"/>
              </a:rPr>
              <a:t>等行业碳达峰，坚决遏制高耗能高排放项目</a:t>
            </a:r>
            <a:r>
              <a:rPr lang="zh-CN" altLang="en-US" sz="1600" b="1" dirty="0">
                <a:solidFill>
                  <a:srgbClr val="1F4E79"/>
                </a:solidFill>
                <a:latin typeface="微软雅黑" panose="020B0503020204020204" pitchFamily="34" charset="-122"/>
                <a:ea typeface="微软雅黑" panose="020B0503020204020204" pitchFamily="34" charset="-122"/>
              </a:rPr>
              <a:t>盲目发展</a:t>
            </a:r>
            <a:r>
              <a:rPr lang="zh-CN" altLang="en-US" sz="1600" dirty="0">
                <a:solidFill>
                  <a:srgbClr val="1F4E79"/>
                </a:solidFill>
                <a:latin typeface="微软雅黑" panose="020B0503020204020204" pitchFamily="34" charset="-122"/>
                <a:ea typeface="微软雅黑" panose="020B0503020204020204" pitchFamily="34" charset="-122"/>
              </a:rPr>
              <a:t>。</a:t>
            </a:r>
          </a:p>
          <a:p>
            <a:pPr marL="342900" indent="-342900" algn="just">
              <a:spcAft>
                <a:spcPts val="600"/>
              </a:spcAft>
              <a:buFont typeface="+mj-lt"/>
              <a:buAutoNum type="arabicPeriod"/>
              <a:defRPr/>
            </a:pPr>
            <a:r>
              <a:rPr lang="zh-CN" altLang="en-US" sz="1600" b="1" dirty="0">
                <a:solidFill>
                  <a:srgbClr val="1F4E79"/>
                </a:solidFill>
                <a:latin typeface="微软雅黑" panose="020B0503020204020204" pitchFamily="34" charset="-122"/>
                <a:ea typeface="微软雅黑" panose="020B0503020204020204" pitchFamily="34" charset="-122"/>
              </a:rPr>
              <a:t>城乡建设碳达峰行动。</a:t>
            </a:r>
            <a:r>
              <a:rPr lang="zh-CN" altLang="en-US" sz="1600" dirty="0">
                <a:solidFill>
                  <a:srgbClr val="1F4E79"/>
                </a:solidFill>
                <a:latin typeface="微软雅黑" panose="020B0503020204020204" pitchFamily="34" charset="-122"/>
                <a:ea typeface="微软雅黑" panose="020B0503020204020204" pitchFamily="34" charset="-122"/>
              </a:rPr>
              <a:t>推进城乡建设绿色低碳转型，加快提升建筑能效水平，加快优化建筑用能结构，推进农村建设和用能低碳转型。</a:t>
            </a:r>
          </a:p>
          <a:p>
            <a:pPr marL="342900" indent="-342900" algn="just">
              <a:spcAft>
                <a:spcPts val="600"/>
              </a:spcAft>
              <a:buFont typeface="+mj-lt"/>
              <a:buAutoNum type="arabicPeriod"/>
              <a:defRPr/>
            </a:pPr>
            <a:r>
              <a:rPr lang="zh-CN" altLang="en-US" sz="1600" b="1" dirty="0">
                <a:solidFill>
                  <a:srgbClr val="1F4E79"/>
                </a:solidFill>
                <a:latin typeface="微软雅黑" panose="020B0503020204020204" pitchFamily="34" charset="-122"/>
                <a:ea typeface="微软雅黑" panose="020B0503020204020204" pitchFamily="34" charset="-122"/>
              </a:rPr>
              <a:t>交通运输绿色低碳行动。</a:t>
            </a:r>
            <a:r>
              <a:rPr lang="zh-CN" altLang="en-US" sz="1600" dirty="0">
                <a:solidFill>
                  <a:srgbClr val="1F4E79"/>
                </a:solidFill>
                <a:latin typeface="微软雅黑" panose="020B0503020204020204" pitchFamily="34" charset="-122"/>
                <a:ea typeface="微软雅黑" panose="020B0503020204020204" pitchFamily="34" charset="-122"/>
              </a:rPr>
              <a:t>推动运输工具装备低碳转型，构建绿色高效交通运输体系，加快绿色交通基础设施建设。</a:t>
            </a:r>
          </a:p>
        </p:txBody>
      </p:sp>
      <p:sp>
        <p:nvSpPr>
          <p:cNvPr id="14" name="文本框 13">
            <a:extLst>
              <a:ext uri="{FF2B5EF4-FFF2-40B4-BE49-F238E27FC236}">
                <a16:creationId xmlns:a16="http://schemas.microsoft.com/office/drawing/2014/main" id="{1D62CAEB-8198-4762-A474-968C21157566}"/>
              </a:ext>
            </a:extLst>
          </p:cNvPr>
          <p:cNvSpPr txBox="1"/>
          <p:nvPr/>
        </p:nvSpPr>
        <p:spPr>
          <a:xfrm>
            <a:off x="266700" y="3938304"/>
            <a:ext cx="11875344" cy="2849626"/>
          </a:xfrm>
          <a:prstGeom prst="rect">
            <a:avLst/>
          </a:prstGeom>
          <a:ln w="19050">
            <a:solidFill>
              <a:srgbClr val="1F4E79"/>
            </a:solidFill>
          </a:ln>
        </p:spPr>
        <p:txBody>
          <a:bodyPr wrap="square" rtlCol="0">
            <a:spAutoFit/>
          </a:bodyPr>
          <a:lstStyle/>
          <a:p>
            <a:pPr algn="just">
              <a:spcAft>
                <a:spcPts val="600"/>
              </a:spcAft>
            </a:pPr>
            <a:r>
              <a:rPr lang="zh-CN" altLang="en-US" b="1" dirty="0">
                <a:solidFill>
                  <a:srgbClr val="1F4E79"/>
                </a:solidFill>
                <a:latin typeface="微软雅黑" panose="020B0503020204020204" pitchFamily="34" charset="-122"/>
                <a:ea typeface="微软雅黑" panose="020B0503020204020204" pitchFamily="34" charset="-122"/>
              </a:rPr>
              <a:t>研判观点</a:t>
            </a:r>
            <a:r>
              <a:rPr lang="zh-CN" altLang="en-US" kern="0"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“两高”项目清单管理、</a:t>
            </a:r>
            <a:r>
              <a:rPr lang="zh-CN" altLang="en-US" b="1" dirty="0">
                <a:latin typeface="微软雅黑" panose="020B0503020204020204" pitchFamily="34" charset="-122"/>
                <a:ea typeface="微软雅黑" panose="020B0503020204020204" pitchFamily="34" charset="-122"/>
              </a:rPr>
              <a:t>分类处置</a:t>
            </a:r>
            <a:r>
              <a:rPr lang="zh-CN" altLang="en-US" dirty="0">
                <a:latin typeface="微软雅黑" panose="020B0503020204020204" pitchFamily="34" charset="-122"/>
                <a:ea typeface="微软雅黑" panose="020B0503020204020204" pitchFamily="34" charset="-122"/>
              </a:rPr>
              <a:t>、动态监控等</a:t>
            </a:r>
            <a:endParaRPr lang="en-US" altLang="zh-CN" kern="0" dirty="0">
              <a:latin typeface="微软雅黑" panose="020B0503020204020204" pitchFamily="34" charset="-122"/>
              <a:ea typeface="微软雅黑" panose="020B0503020204020204" pitchFamily="34" charset="-122"/>
            </a:endParaRPr>
          </a:p>
          <a:p>
            <a:pPr marL="342900" indent="-342900" algn="just">
              <a:lnSpc>
                <a:spcPct val="150000"/>
              </a:lnSpc>
              <a:spcAft>
                <a:spcPts val="600"/>
              </a:spcAft>
              <a:buFont typeface="+mj-ea"/>
              <a:buAutoNum type="circleNumDbPlain"/>
            </a:pPr>
            <a:r>
              <a:rPr lang="zh-CN" altLang="en-US" sz="1600" b="1" dirty="0" smtClean="0">
                <a:latin typeface="微软雅黑" panose="020B0503020204020204" pitchFamily="34" charset="-122"/>
                <a:ea typeface="微软雅黑" panose="020B0503020204020204" pitchFamily="34" charset="-122"/>
              </a:rPr>
              <a:t>煤炭转型发展路径</a:t>
            </a:r>
            <a:r>
              <a:rPr lang="zh-CN" altLang="en-US" sz="1600" dirty="0" smtClean="0">
                <a:latin typeface="微软雅黑" panose="020B0503020204020204" pitchFamily="34" charset="-122"/>
                <a:ea typeface="微软雅黑" panose="020B0503020204020204" pitchFamily="34" charset="-122"/>
              </a:rPr>
              <a:t>：煤</a:t>
            </a:r>
            <a:r>
              <a:rPr lang="zh-CN" altLang="en-US" sz="1600" dirty="0">
                <a:latin typeface="微软雅黑" panose="020B0503020204020204" pitchFamily="34" charset="-122"/>
                <a:ea typeface="微软雅黑" panose="020B0503020204020204" pitchFamily="34" charset="-122"/>
              </a:rPr>
              <a:t>电向</a:t>
            </a:r>
            <a:r>
              <a:rPr lang="zh-CN" altLang="en-US" sz="1600" b="1" dirty="0">
                <a:latin typeface="微软雅黑" panose="020B0503020204020204" pitchFamily="34" charset="-122"/>
                <a:ea typeface="微软雅黑" panose="020B0503020204020204" pitchFamily="34" charset="-122"/>
              </a:rPr>
              <a:t>基础保障性和系统调节性电源</a:t>
            </a:r>
            <a:r>
              <a:rPr lang="zh-CN" altLang="en-US" sz="1600" dirty="0">
                <a:latin typeface="微软雅黑" panose="020B0503020204020204" pitchFamily="34" charset="-122"/>
                <a:ea typeface="微软雅黑" panose="020B0503020204020204" pitchFamily="34" charset="-122"/>
              </a:rPr>
              <a:t>并重</a:t>
            </a:r>
            <a:r>
              <a:rPr lang="zh-CN" altLang="en-US" sz="1600" dirty="0" smtClean="0">
                <a:latin typeface="微软雅黑" panose="020B0503020204020204" pitchFamily="34" charset="-122"/>
                <a:ea typeface="微软雅黑" panose="020B0503020204020204" pitchFamily="34" charset="-122"/>
              </a:rPr>
              <a:t>转型</a:t>
            </a:r>
            <a:r>
              <a:rPr lang="zh-CN" altLang="en-US" sz="1600" dirty="0">
                <a:latin typeface="微软雅黑" panose="020B0503020204020204" pitchFamily="34" charset="-122"/>
                <a:ea typeface="微软雅黑" panose="020B0503020204020204" pitchFamily="34" charset="-122"/>
              </a:rPr>
              <a:t>’；煤炭作为</a:t>
            </a:r>
            <a:r>
              <a:rPr lang="zh-CN" altLang="en-US" sz="1600" dirty="0" smtClean="0">
                <a:latin typeface="微软雅黑" panose="020B0503020204020204" pitchFamily="34" charset="-122"/>
                <a:ea typeface="微软雅黑" panose="020B0503020204020204" pitchFamily="34" charset="-122"/>
              </a:rPr>
              <a:t>原料向</a:t>
            </a:r>
            <a:r>
              <a:rPr lang="zh-CN" altLang="en-US" sz="1600" b="1" dirty="0">
                <a:latin typeface="微软雅黑" panose="020B0503020204020204" pitchFamily="34" charset="-122"/>
                <a:ea typeface="微软雅黑" panose="020B0503020204020204" pitchFamily="34" charset="-122"/>
              </a:rPr>
              <a:t>现代煤化</a:t>
            </a:r>
            <a:r>
              <a:rPr lang="zh-CN" altLang="en-US" sz="1600" b="1" dirty="0" smtClean="0">
                <a:latin typeface="微软雅黑" panose="020B0503020204020204" pitchFamily="34" charset="-122"/>
                <a:ea typeface="微软雅黑" panose="020B0503020204020204" pitchFamily="34" charset="-122"/>
              </a:rPr>
              <a:t>工</a:t>
            </a:r>
            <a:r>
              <a:rPr lang="zh-CN" altLang="en-US" sz="1600" dirty="0" smtClean="0">
                <a:latin typeface="微软雅黑" panose="020B0503020204020204" pitchFamily="34" charset="-122"/>
                <a:ea typeface="微软雅黑" panose="020B0503020204020204" pitchFamily="34" charset="-122"/>
              </a:rPr>
              <a:t>利用发展；</a:t>
            </a:r>
            <a:endParaRPr lang="en-US" altLang="zh-CN" sz="1600" dirty="0">
              <a:latin typeface="微软雅黑" panose="020B0503020204020204" pitchFamily="34" charset="-122"/>
              <a:ea typeface="微软雅黑" panose="020B0503020204020204" pitchFamily="34" charset="-122"/>
            </a:endParaRPr>
          </a:p>
          <a:p>
            <a:pPr marL="342900" indent="-342900" algn="just">
              <a:lnSpc>
                <a:spcPct val="150000"/>
              </a:lnSpc>
              <a:spcAft>
                <a:spcPts val="600"/>
              </a:spcAft>
              <a:buFont typeface="+mj-ea"/>
              <a:buAutoNum type="circleNumDbPlain"/>
            </a:pPr>
            <a:r>
              <a:rPr lang="zh-CN" altLang="en-US" sz="1600" b="1" dirty="0" smtClean="0">
                <a:latin typeface="微软雅黑" panose="020B0503020204020204" pitchFamily="34" charset="-122"/>
                <a:ea typeface="微软雅黑" panose="020B0503020204020204" pitchFamily="34" charset="-122"/>
              </a:rPr>
              <a:t>多元化</a:t>
            </a:r>
            <a:r>
              <a:rPr lang="zh-CN" altLang="en-US" sz="1600" b="1" dirty="0">
                <a:latin typeface="微软雅黑" panose="020B0503020204020204" pitchFamily="34" charset="-122"/>
                <a:ea typeface="微软雅黑" panose="020B0503020204020204" pitchFamily="34" charset="-122"/>
              </a:rPr>
              <a:t>发展新能源</a:t>
            </a:r>
            <a:r>
              <a:rPr lang="zh-CN" altLang="en-US" sz="1600" b="1" dirty="0" smtClean="0">
                <a:latin typeface="微软雅黑" panose="020B0503020204020204" pitchFamily="34" charset="-122"/>
                <a:ea typeface="微软雅黑" panose="020B0503020204020204" pitchFamily="34" charset="-122"/>
              </a:rPr>
              <a:t>战略</a:t>
            </a:r>
            <a:r>
              <a:rPr lang="zh-CN" altLang="en-US" sz="1600" dirty="0" smtClean="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集中式与分布式并举，光伏发电多元布局，风电陆海并重，风光热综合可再生能源发电基地，生物质发电供暖和天然气，探索地热能、波浪能、潮流能、温差能等；</a:t>
            </a:r>
            <a:endParaRPr lang="en-US" altLang="zh-CN" sz="1600" dirty="0">
              <a:latin typeface="微软雅黑" panose="020B0503020204020204" pitchFamily="34" charset="-122"/>
              <a:ea typeface="微软雅黑" panose="020B0503020204020204" pitchFamily="34" charset="-122"/>
            </a:endParaRPr>
          </a:p>
          <a:p>
            <a:pPr marL="342900" indent="-342900" algn="just">
              <a:lnSpc>
                <a:spcPct val="150000"/>
              </a:lnSpc>
              <a:spcAft>
                <a:spcPts val="600"/>
              </a:spcAft>
              <a:buFont typeface="+mj-ea"/>
              <a:buAutoNum type="circleNumDbPlain"/>
            </a:pPr>
            <a:r>
              <a:rPr lang="zh-CN" altLang="en-US" sz="1600" b="1" dirty="0" smtClean="0">
                <a:latin typeface="微软雅黑" panose="020B0503020204020204" pitchFamily="34" charset="-122"/>
                <a:ea typeface="微软雅黑" panose="020B0503020204020204" pitchFamily="34" charset="-122"/>
              </a:rPr>
              <a:t>数据</a:t>
            </a:r>
            <a:r>
              <a:rPr lang="zh-CN" altLang="en-US" sz="1600" b="1" dirty="0">
                <a:latin typeface="微软雅黑" panose="020B0503020204020204" pitchFamily="34" charset="-122"/>
                <a:ea typeface="微软雅黑" panose="020B0503020204020204" pitchFamily="34" charset="-122"/>
              </a:rPr>
              <a:t>中心</a:t>
            </a:r>
            <a:r>
              <a:rPr lang="zh-CN" altLang="en-US" sz="1600" dirty="0" smtClean="0">
                <a:latin typeface="微软雅黑" panose="020B0503020204020204" pitchFamily="34" charset="-122"/>
                <a:ea typeface="微软雅黑" panose="020B0503020204020204" pitchFamily="34" charset="-122"/>
              </a:rPr>
              <a:t>新型</a:t>
            </a:r>
            <a:r>
              <a:rPr lang="zh-CN" altLang="en-US" sz="1600" dirty="0">
                <a:latin typeface="微软雅黑" panose="020B0503020204020204" pitchFamily="34" charset="-122"/>
                <a:ea typeface="微软雅黑" panose="020B0503020204020204" pitchFamily="34" charset="-122"/>
              </a:rPr>
              <a:t>基础</a:t>
            </a:r>
            <a:r>
              <a:rPr lang="zh-CN" altLang="en-US" sz="1600" dirty="0" smtClean="0">
                <a:latin typeface="微软雅黑" panose="020B0503020204020204" pitchFamily="34" charset="-122"/>
                <a:ea typeface="微软雅黑" panose="020B0503020204020204" pitchFamily="34" charset="-122"/>
              </a:rPr>
              <a:t>设施：指出</a:t>
            </a:r>
            <a:r>
              <a:rPr lang="zh-CN" altLang="en-US" sz="1600" dirty="0">
                <a:latin typeface="微软雅黑" panose="020B0503020204020204" pitchFamily="34" charset="-122"/>
                <a:ea typeface="微软雅黑" panose="020B0503020204020204" pitchFamily="34" charset="-122"/>
              </a:rPr>
              <a:t>将年综合能耗超过</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万吨标准煤的数据中心全部纳入重点用能单位能耗在线监测系统；</a:t>
            </a:r>
            <a:endParaRPr lang="en-US" altLang="zh-CN" sz="1600" dirty="0">
              <a:latin typeface="微软雅黑" panose="020B0503020204020204" pitchFamily="34" charset="-122"/>
              <a:ea typeface="微软雅黑" panose="020B0503020204020204" pitchFamily="34" charset="-122"/>
            </a:endParaRPr>
          </a:p>
          <a:p>
            <a:pPr marL="342900" indent="-342900" algn="just">
              <a:lnSpc>
                <a:spcPct val="150000"/>
              </a:lnSpc>
              <a:spcAft>
                <a:spcPts val="600"/>
              </a:spcAft>
              <a:buFont typeface="+mj-ea"/>
              <a:buAutoNum type="circleNumDbPlain"/>
            </a:pPr>
            <a:r>
              <a:rPr lang="zh-CN" altLang="en-US" sz="1600" b="1" dirty="0" smtClean="0">
                <a:latin typeface="微软雅黑" panose="020B0503020204020204" pitchFamily="34" charset="-122"/>
                <a:ea typeface="微软雅黑" panose="020B0503020204020204" pitchFamily="34" charset="-122"/>
              </a:rPr>
              <a:t>重点</a:t>
            </a:r>
            <a:r>
              <a:rPr lang="zh-CN" altLang="en-US" sz="1600" b="1" dirty="0">
                <a:latin typeface="微软雅黑" panose="020B0503020204020204" pitchFamily="34" charset="-122"/>
                <a:ea typeface="微软雅黑" panose="020B0503020204020204" pitchFamily="34" charset="-122"/>
              </a:rPr>
              <a:t>行业产能控制采取区别政策</a:t>
            </a:r>
            <a:r>
              <a:rPr lang="zh-CN" altLang="en-US" sz="1600" dirty="0">
                <a:latin typeface="微软雅黑" panose="020B0503020204020204" pitchFamily="34" charset="-122"/>
                <a:ea typeface="微软雅黑" panose="020B0503020204020204" pitchFamily="34" charset="-122"/>
              </a:rPr>
              <a:t>：钢铁行业</a:t>
            </a:r>
            <a:r>
              <a:rPr lang="zh-CN" altLang="en-US" sz="1600" b="1" dirty="0">
                <a:latin typeface="微软雅黑" panose="020B0503020204020204" pitchFamily="34" charset="-122"/>
                <a:ea typeface="微软雅黑" panose="020B0503020204020204" pitchFamily="34" charset="-122"/>
              </a:rPr>
              <a:t>严禁新增</a:t>
            </a:r>
            <a:r>
              <a:rPr lang="zh-CN" altLang="en-US" sz="1600" dirty="0">
                <a:latin typeface="微软雅黑" panose="020B0503020204020204" pitchFamily="34" charset="-122"/>
                <a:ea typeface="微软雅黑" panose="020B0503020204020204" pitchFamily="34" charset="-122"/>
              </a:rPr>
              <a:t>，存量</a:t>
            </a:r>
            <a:r>
              <a:rPr lang="zh-CN" altLang="en-US" sz="1600" dirty="0" smtClean="0">
                <a:latin typeface="微软雅黑" panose="020B0503020204020204" pitchFamily="34" charset="-122"/>
                <a:ea typeface="微软雅黑" panose="020B0503020204020204" pitchFamily="34" charset="-122"/>
              </a:rPr>
              <a:t>优化；</a:t>
            </a:r>
            <a:r>
              <a:rPr lang="zh-CN" altLang="en-US" sz="1600" dirty="0">
                <a:latin typeface="微软雅黑" panose="020B0503020204020204" pitchFamily="34" charset="-122"/>
                <a:ea typeface="微软雅黑" panose="020B0503020204020204" pitchFamily="34" charset="-122"/>
              </a:rPr>
              <a:t>有色金属行业化解过剩</a:t>
            </a:r>
            <a:r>
              <a:rPr lang="zh-CN" altLang="en-US" sz="1600"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严控</a:t>
            </a:r>
            <a:r>
              <a:rPr lang="zh-CN" altLang="en-US" sz="1600" b="1" dirty="0">
                <a:latin typeface="微软雅黑" panose="020B0503020204020204" pitchFamily="34" charset="-122"/>
                <a:ea typeface="微软雅黑" panose="020B0503020204020204" pitchFamily="34" charset="-122"/>
              </a:rPr>
              <a:t>新增</a:t>
            </a:r>
            <a:r>
              <a:rPr lang="zh-CN" altLang="en-US" sz="1600" dirty="0">
                <a:latin typeface="微软雅黑" panose="020B0503020204020204" pitchFamily="34" charset="-122"/>
                <a:ea typeface="微软雅黑" panose="020B0503020204020204" pitchFamily="34" charset="-122"/>
              </a:rPr>
              <a:t>；建材行业加强置换</a:t>
            </a:r>
            <a:r>
              <a:rPr lang="zh-CN" altLang="en-US" sz="1600"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严禁</a:t>
            </a:r>
            <a:r>
              <a:rPr lang="zh-CN" altLang="en-US" sz="1600" b="1" dirty="0">
                <a:latin typeface="微软雅黑" panose="020B0503020204020204" pitchFamily="34" charset="-122"/>
                <a:ea typeface="微软雅黑" panose="020B0503020204020204" pitchFamily="34" charset="-122"/>
              </a:rPr>
              <a:t>新增水泥熟料、平板玻璃</a:t>
            </a:r>
            <a:r>
              <a:rPr lang="zh-CN" altLang="en-US" sz="1600" dirty="0">
                <a:latin typeface="微软雅黑" panose="020B0503020204020204" pitchFamily="34" charset="-122"/>
                <a:ea typeface="微软雅黑" panose="020B0503020204020204" pitchFamily="34" charset="-122"/>
              </a:rPr>
              <a:t>；石化化工行业优化</a:t>
            </a:r>
            <a:r>
              <a:rPr lang="zh-CN" altLang="en-US" sz="1600" b="1" dirty="0">
                <a:latin typeface="微软雅黑" panose="020B0503020204020204" pitchFamily="34" charset="-122"/>
                <a:ea typeface="微软雅黑" panose="020B0503020204020204" pitchFamily="34" charset="-122"/>
              </a:rPr>
              <a:t>规模布局</a:t>
            </a:r>
            <a:r>
              <a:rPr lang="zh-CN" altLang="en-US" sz="1600" dirty="0" smtClean="0">
                <a:latin typeface="微软雅黑" panose="020B0503020204020204" pitchFamily="34" charset="-122"/>
                <a:ea typeface="微软雅黑" panose="020B0503020204020204" pitchFamily="34" charset="-122"/>
              </a:rPr>
              <a:t>，化解</a:t>
            </a:r>
            <a:r>
              <a:rPr lang="zh-CN" altLang="en-US" sz="1600" b="1" dirty="0">
                <a:latin typeface="微软雅黑" panose="020B0503020204020204" pitchFamily="34" charset="-122"/>
                <a:ea typeface="微软雅黑" panose="020B0503020204020204" pitchFamily="34" charset="-122"/>
              </a:rPr>
              <a:t>结构性过剩</a:t>
            </a:r>
            <a:r>
              <a:rPr lang="zh-CN" altLang="en-US" sz="1600" dirty="0">
                <a:latin typeface="微软雅黑" panose="020B0503020204020204" pitchFamily="34" charset="-122"/>
                <a:ea typeface="微软雅黑" panose="020B0503020204020204" pitchFamily="34" charset="-122"/>
              </a:rPr>
              <a:t>矛盾</a:t>
            </a:r>
            <a:r>
              <a:rPr lang="zh-CN" altLang="en-US" sz="1600" dirty="0" smtClean="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61482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C2D38D81-305C-4C0A-9EF6-46068F88009F}"/>
              </a:ext>
            </a:extLst>
          </p:cNvPr>
          <p:cNvSpPr txBox="1"/>
          <p:nvPr/>
        </p:nvSpPr>
        <p:spPr>
          <a:xfrm>
            <a:off x="266700" y="49790"/>
            <a:ext cx="3629025" cy="400110"/>
          </a:xfrm>
          <a:prstGeom prst="rect">
            <a:avLst/>
          </a:prstGeom>
          <a:solidFill>
            <a:srgbClr val="1F4E79"/>
          </a:solidFill>
          <a:ln w="28575">
            <a:noFill/>
          </a:ln>
        </p:spPr>
        <p:txBody>
          <a:bodyPr wrap="square" rtlCol="0">
            <a:spAutoFit/>
          </a:bodyPr>
          <a:lstStyle/>
          <a:p>
            <a:pPr>
              <a:spcAft>
                <a:spcPts val="600"/>
              </a:spcAft>
            </a:pPr>
            <a:r>
              <a:rPr lang="en-US" altLang="zh-CN" sz="2000" b="1" kern="0" dirty="0">
                <a:solidFill>
                  <a:schemeClr val="bg1"/>
                </a:solidFill>
                <a:latin typeface="微软雅黑" panose="020B0503020204020204" pitchFamily="34" charset="-122"/>
                <a:ea typeface="微软雅黑" panose="020B0503020204020204" pitchFamily="34" charset="-122"/>
              </a:rPr>
              <a:t>《2030</a:t>
            </a:r>
            <a:r>
              <a:rPr lang="zh-CN" altLang="en-US" sz="2000" b="1" kern="0" dirty="0">
                <a:solidFill>
                  <a:schemeClr val="bg1"/>
                </a:solidFill>
                <a:latin typeface="微软雅黑" panose="020B0503020204020204" pitchFamily="34" charset="-122"/>
                <a:ea typeface="微软雅黑" panose="020B0503020204020204" pitchFamily="34" charset="-122"/>
              </a:rPr>
              <a:t>年前碳达峰行动方案</a:t>
            </a:r>
            <a:r>
              <a:rPr lang="en-US" altLang="zh-CN" sz="2000" b="1" kern="0" dirty="0">
                <a:solidFill>
                  <a:schemeClr val="bg1"/>
                </a:solidFill>
                <a:latin typeface="微软雅黑" panose="020B0503020204020204" pitchFamily="34" charset="-122"/>
                <a:ea typeface="微软雅黑" panose="020B0503020204020204" pitchFamily="34" charset="-122"/>
              </a:rPr>
              <a:t>》</a:t>
            </a:r>
            <a:endParaRPr lang="zh-CN" altLang="en-US" sz="2000" kern="0" dirty="0">
              <a:solidFill>
                <a:schemeClr val="bg1"/>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D564A585-BB5D-4836-AE00-0EFE79EF5708}"/>
              </a:ext>
            </a:extLst>
          </p:cNvPr>
          <p:cNvSpPr/>
          <p:nvPr/>
        </p:nvSpPr>
        <p:spPr>
          <a:xfrm>
            <a:off x="190434" y="-37066"/>
            <a:ext cx="76266" cy="689506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C3BDDA6D-B8A8-4203-94EC-DD7157E1E8B8}"/>
              </a:ext>
            </a:extLst>
          </p:cNvPr>
          <p:cNvSpPr/>
          <p:nvPr/>
        </p:nvSpPr>
        <p:spPr>
          <a:xfrm>
            <a:off x="43901" y="65767"/>
            <a:ext cx="351612" cy="351612"/>
          </a:xfrm>
          <a:prstGeom prst="ellipse">
            <a:avLst/>
          </a:prstGeom>
          <a:solidFill>
            <a:srgbClr val="FFFFFF"/>
          </a:solidFill>
          <a:ln w="4762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2F4C0FE-0365-4F71-89E6-663973308F72}"/>
              </a:ext>
            </a:extLst>
          </p:cNvPr>
          <p:cNvSpPr/>
          <p:nvPr/>
        </p:nvSpPr>
        <p:spPr>
          <a:xfrm>
            <a:off x="3895725" y="65767"/>
            <a:ext cx="1954381" cy="369332"/>
          </a:xfrm>
          <a:prstGeom prst="rect">
            <a:avLst/>
          </a:prstGeom>
          <a:ln w="31750">
            <a:solidFill>
              <a:srgbClr val="1F4E79"/>
            </a:solidFill>
            <a:miter lim="800000"/>
          </a:ln>
        </p:spPr>
        <p:txBody>
          <a:bodyPr wrap="none">
            <a:spAutoFit/>
          </a:bodyPr>
          <a:lstStyle/>
          <a:p>
            <a:r>
              <a:rPr lang="en-US" altLang="zh-CN" kern="0" dirty="0">
                <a:latin typeface="微软雅黑" panose="020B0503020204020204" pitchFamily="34" charset="-122"/>
                <a:ea typeface="微软雅黑" panose="020B0503020204020204" pitchFamily="34" charset="-122"/>
              </a:rPr>
              <a:t>2021</a:t>
            </a:r>
            <a:r>
              <a:rPr lang="zh-CN" altLang="en-US" kern="0" dirty="0">
                <a:latin typeface="微软雅黑" panose="020B0503020204020204" pitchFamily="34" charset="-122"/>
                <a:ea typeface="微软雅黑" panose="020B0503020204020204" pitchFamily="34" charset="-122"/>
              </a:rPr>
              <a:t>年</a:t>
            </a:r>
            <a:r>
              <a:rPr lang="en-US" altLang="zh-CN" kern="0" dirty="0">
                <a:latin typeface="微软雅黑" panose="020B0503020204020204" pitchFamily="34" charset="-122"/>
                <a:ea typeface="微软雅黑" panose="020B0503020204020204" pitchFamily="34" charset="-122"/>
              </a:rPr>
              <a:t>10</a:t>
            </a:r>
            <a:r>
              <a:rPr lang="zh-CN" altLang="en-US" kern="0" dirty="0">
                <a:latin typeface="微软雅黑" panose="020B0503020204020204" pitchFamily="34" charset="-122"/>
                <a:ea typeface="微软雅黑" panose="020B0503020204020204" pitchFamily="34" charset="-122"/>
              </a:rPr>
              <a:t>月</a:t>
            </a:r>
            <a:r>
              <a:rPr lang="en-US" altLang="zh-CN" kern="0" dirty="0">
                <a:latin typeface="微软雅黑" panose="020B0503020204020204" pitchFamily="34" charset="-122"/>
                <a:ea typeface="微软雅黑" panose="020B0503020204020204" pitchFamily="34" charset="-122"/>
              </a:rPr>
              <a:t>24</a:t>
            </a:r>
            <a:r>
              <a:rPr lang="zh-CN" altLang="en-US" kern="0" dirty="0">
                <a:latin typeface="微软雅黑" panose="020B0503020204020204" pitchFamily="34" charset="-122"/>
                <a:ea typeface="微软雅黑" panose="020B0503020204020204" pitchFamily="34" charset="-122"/>
              </a:rPr>
              <a:t>日</a:t>
            </a:r>
            <a:endParaRPr lang="zh-CN" altLang="en-US" dirty="0"/>
          </a:p>
        </p:txBody>
      </p:sp>
      <p:sp>
        <p:nvSpPr>
          <p:cNvPr id="11" name="矩形 10">
            <a:extLst>
              <a:ext uri="{FF2B5EF4-FFF2-40B4-BE49-F238E27FC236}">
                <a16:creationId xmlns:a16="http://schemas.microsoft.com/office/drawing/2014/main" id="{B2977B0D-089C-48B2-AEE6-8E8F8679412D}"/>
              </a:ext>
            </a:extLst>
          </p:cNvPr>
          <p:cNvSpPr/>
          <p:nvPr/>
        </p:nvSpPr>
        <p:spPr>
          <a:xfrm>
            <a:off x="266700" y="480651"/>
            <a:ext cx="1743075" cy="369332"/>
          </a:xfrm>
          <a:prstGeom prst="rect">
            <a:avLst/>
          </a:prstGeom>
          <a:solidFill>
            <a:srgbClr val="1F4E79"/>
          </a:solidFill>
        </p:spPr>
        <p:txBody>
          <a:bodyPr wrap="square">
            <a:spAutoFit/>
          </a:bodyPr>
          <a:lstStyle/>
          <a:p>
            <a:pPr lvl="0" algn="ctr">
              <a:spcBef>
                <a:spcPct val="20000"/>
              </a:spcBef>
              <a:defRPr/>
            </a:pPr>
            <a:r>
              <a:rPr lang="zh-CN" altLang="en-US" b="1" dirty="0">
                <a:solidFill>
                  <a:schemeClr val="bg1"/>
                </a:solidFill>
                <a:latin typeface="微软雅黑" panose="020B0503020204020204" pitchFamily="34" charset="-122"/>
                <a:ea typeface="微软雅黑" panose="020B0503020204020204" pitchFamily="34" charset="-122"/>
              </a:rPr>
              <a:t>十大行动</a:t>
            </a:r>
            <a:endParaRPr lang="zh-CN" altLang="en-US" sz="3600" b="1" kern="0" dirty="0">
              <a:solidFill>
                <a:schemeClr val="bg1"/>
              </a:solidFill>
              <a:latin typeface="微软雅黑" panose="020B0503020204020204" pitchFamily="34" charset="-122"/>
              <a:ea typeface="微软雅黑" panose="020B0503020204020204" pitchFamily="34" charset="-122"/>
            </a:endParaRPr>
          </a:p>
        </p:txBody>
      </p:sp>
      <p:sp>
        <p:nvSpPr>
          <p:cNvPr id="12" name="圆角矩形 2">
            <a:extLst>
              <a:ext uri="{FF2B5EF4-FFF2-40B4-BE49-F238E27FC236}">
                <a16:creationId xmlns:a16="http://schemas.microsoft.com/office/drawing/2014/main" id="{80EDD651-F6BD-42D7-98C9-A68636480782}"/>
              </a:ext>
            </a:extLst>
          </p:cNvPr>
          <p:cNvSpPr/>
          <p:nvPr/>
        </p:nvSpPr>
        <p:spPr>
          <a:xfrm>
            <a:off x="228567" y="881832"/>
            <a:ext cx="11875344" cy="2703479"/>
          </a:xfrm>
          <a:prstGeom prst="roundRect">
            <a:avLst>
              <a:gd name="adj" fmla="val 5910"/>
            </a:avLst>
          </a:prstGeom>
          <a:solidFill>
            <a:schemeClr val="bg1"/>
          </a:solidFill>
          <a:ln>
            <a:solidFill>
              <a:srgbClr val="1F4E7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marL="342900" indent="-342900" algn="just">
              <a:spcAft>
                <a:spcPts val="600"/>
              </a:spcAft>
              <a:buFont typeface="+mj-lt"/>
              <a:buAutoNum type="arabicPeriod" startAt="6"/>
              <a:defRPr/>
            </a:pPr>
            <a:r>
              <a:rPr lang="zh-CN" altLang="en-US" sz="1600" b="1" dirty="0">
                <a:solidFill>
                  <a:srgbClr val="1F4E79"/>
                </a:solidFill>
                <a:latin typeface="微软雅黑" panose="020B0503020204020204" pitchFamily="34" charset="-122"/>
                <a:ea typeface="微软雅黑" panose="020B0503020204020204" pitchFamily="34" charset="-122"/>
              </a:rPr>
              <a:t>循环经济助力降碳行动。</a:t>
            </a:r>
            <a:r>
              <a:rPr lang="zh-CN" altLang="en-US" sz="1600" dirty="0">
                <a:solidFill>
                  <a:srgbClr val="1F4E79"/>
                </a:solidFill>
                <a:latin typeface="微软雅黑" panose="020B0503020204020204" pitchFamily="34" charset="-122"/>
                <a:ea typeface="微软雅黑" panose="020B0503020204020204" pitchFamily="34" charset="-122"/>
              </a:rPr>
              <a:t>推进产业园区循环化发展，加强大宗固废综合利用，</a:t>
            </a:r>
            <a:r>
              <a:rPr lang="zh-CN" altLang="en-US" sz="1600" b="1" u="sng" dirty="0">
                <a:solidFill>
                  <a:srgbClr val="1F4E79"/>
                </a:solidFill>
                <a:latin typeface="微软雅黑" panose="020B0503020204020204" pitchFamily="34" charset="-122"/>
                <a:ea typeface="微软雅黑" panose="020B0503020204020204" pitchFamily="34" charset="-122"/>
              </a:rPr>
              <a:t>健全资源循环利用体系</a:t>
            </a:r>
            <a:r>
              <a:rPr lang="zh-CN" altLang="en-US" sz="1600" dirty="0">
                <a:solidFill>
                  <a:srgbClr val="1F4E79"/>
                </a:solidFill>
                <a:latin typeface="微软雅黑" panose="020B0503020204020204" pitchFamily="34" charset="-122"/>
                <a:ea typeface="微软雅黑" panose="020B0503020204020204" pitchFamily="34" charset="-122"/>
              </a:rPr>
              <a:t>，大力推进生活垃圾减量化资源化。</a:t>
            </a:r>
          </a:p>
          <a:p>
            <a:pPr marL="342900" indent="-342900" algn="just">
              <a:spcAft>
                <a:spcPts val="600"/>
              </a:spcAft>
              <a:buFont typeface="+mj-lt"/>
              <a:buAutoNum type="arabicPeriod" startAt="6"/>
              <a:defRPr/>
            </a:pPr>
            <a:r>
              <a:rPr lang="zh-CN" altLang="en-US" sz="1600" b="1" dirty="0">
                <a:solidFill>
                  <a:srgbClr val="1F4E79"/>
                </a:solidFill>
                <a:latin typeface="微软雅黑" panose="020B0503020204020204" pitchFamily="34" charset="-122"/>
                <a:ea typeface="微软雅黑" panose="020B0503020204020204" pitchFamily="34" charset="-122"/>
              </a:rPr>
              <a:t>绿色低碳科技创新行动。</a:t>
            </a:r>
            <a:r>
              <a:rPr lang="zh-CN" altLang="en-US" sz="1600" dirty="0">
                <a:solidFill>
                  <a:srgbClr val="1F4E79"/>
                </a:solidFill>
                <a:latin typeface="微软雅黑" panose="020B0503020204020204" pitchFamily="34" charset="-122"/>
                <a:ea typeface="微软雅黑" panose="020B0503020204020204" pitchFamily="34" charset="-122"/>
              </a:rPr>
              <a:t>完善创新体制机制，加强创新能力建设和人才培养，强化应用基础研究，加快先进适用技术研发和推广应用。</a:t>
            </a:r>
          </a:p>
          <a:p>
            <a:pPr marL="342900" indent="-342900" algn="just">
              <a:spcAft>
                <a:spcPts val="600"/>
              </a:spcAft>
              <a:buFont typeface="+mj-lt"/>
              <a:buAutoNum type="arabicPeriod" startAt="6"/>
              <a:defRPr/>
            </a:pPr>
            <a:r>
              <a:rPr lang="zh-CN" altLang="en-US" sz="1600" b="1" dirty="0">
                <a:solidFill>
                  <a:srgbClr val="1F4E79"/>
                </a:solidFill>
                <a:latin typeface="微软雅黑" panose="020B0503020204020204" pitchFamily="34" charset="-122"/>
                <a:ea typeface="微软雅黑" panose="020B0503020204020204" pitchFamily="34" charset="-122"/>
              </a:rPr>
              <a:t>碳汇能力巩固提升行动。</a:t>
            </a:r>
            <a:r>
              <a:rPr lang="zh-CN" altLang="en-US" sz="1600" dirty="0">
                <a:solidFill>
                  <a:srgbClr val="1F4E79"/>
                </a:solidFill>
                <a:latin typeface="微软雅黑" panose="020B0503020204020204" pitchFamily="34" charset="-122"/>
                <a:ea typeface="微软雅黑" panose="020B0503020204020204" pitchFamily="34" charset="-122"/>
              </a:rPr>
              <a:t>巩固生态系统固碳作用，提升生态系统碳汇能力，加强生态系统碳汇基础支撑，推进</a:t>
            </a:r>
            <a:r>
              <a:rPr lang="zh-CN" altLang="en-US" sz="1600" b="1" u="sng" dirty="0">
                <a:solidFill>
                  <a:srgbClr val="1F4E79"/>
                </a:solidFill>
                <a:latin typeface="微软雅黑" panose="020B0503020204020204" pitchFamily="34" charset="-122"/>
                <a:ea typeface="微软雅黑" panose="020B0503020204020204" pitchFamily="34" charset="-122"/>
              </a:rPr>
              <a:t>农业农村减排固碳</a:t>
            </a:r>
            <a:r>
              <a:rPr lang="zh-CN" altLang="en-US" sz="1600" dirty="0">
                <a:solidFill>
                  <a:srgbClr val="1F4E79"/>
                </a:solidFill>
                <a:latin typeface="微软雅黑" panose="020B0503020204020204" pitchFamily="34" charset="-122"/>
                <a:ea typeface="微软雅黑" panose="020B0503020204020204" pitchFamily="34" charset="-122"/>
              </a:rPr>
              <a:t>。</a:t>
            </a:r>
          </a:p>
          <a:p>
            <a:pPr marL="342900" indent="-342900" algn="just">
              <a:spcAft>
                <a:spcPts val="600"/>
              </a:spcAft>
              <a:buFont typeface="+mj-lt"/>
              <a:buAutoNum type="arabicPeriod" startAt="6"/>
              <a:defRPr/>
            </a:pPr>
            <a:r>
              <a:rPr lang="zh-CN" altLang="en-US" sz="1600" b="1" dirty="0">
                <a:solidFill>
                  <a:srgbClr val="1F4E79"/>
                </a:solidFill>
                <a:latin typeface="微软雅黑" panose="020B0503020204020204" pitchFamily="34" charset="-122"/>
                <a:ea typeface="微软雅黑" panose="020B0503020204020204" pitchFamily="34" charset="-122"/>
              </a:rPr>
              <a:t>绿色低碳全民行动。</a:t>
            </a:r>
            <a:r>
              <a:rPr lang="zh-CN" altLang="en-US" sz="1600" dirty="0">
                <a:solidFill>
                  <a:srgbClr val="1F4E79"/>
                </a:solidFill>
                <a:latin typeface="微软雅黑" panose="020B0503020204020204" pitchFamily="34" charset="-122"/>
                <a:ea typeface="微软雅黑" panose="020B0503020204020204" pitchFamily="34" charset="-122"/>
              </a:rPr>
              <a:t>加强生态文明宣传教育，推广绿色低碳生活方式，</a:t>
            </a:r>
            <a:r>
              <a:rPr lang="zh-CN" altLang="en-US" sz="1600" b="1" u="sng" dirty="0">
                <a:solidFill>
                  <a:srgbClr val="1F4E79"/>
                </a:solidFill>
                <a:latin typeface="微软雅黑" panose="020B0503020204020204" pitchFamily="34" charset="-122"/>
                <a:ea typeface="微软雅黑" panose="020B0503020204020204" pitchFamily="34" charset="-122"/>
              </a:rPr>
              <a:t>引导企业履行社会责任</a:t>
            </a:r>
            <a:r>
              <a:rPr lang="zh-CN" altLang="en-US" sz="1600" dirty="0">
                <a:solidFill>
                  <a:srgbClr val="1F4E79"/>
                </a:solidFill>
                <a:latin typeface="微软雅黑" panose="020B0503020204020204" pitchFamily="34" charset="-122"/>
                <a:ea typeface="微软雅黑" panose="020B0503020204020204" pitchFamily="34" charset="-122"/>
              </a:rPr>
              <a:t>，强化领导干部培训。</a:t>
            </a:r>
          </a:p>
          <a:p>
            <a:pPr marL="342900" indent="-342900" algn="just">
              <a:spcAft>
                <a:spcPts val="600"/>
              </a:spcAft>
              <a:buFont typeface="+mj-lt"/>
              <a:buAutoNum type="arabicPeriod" startAt="6"/>
              <a:defRPr/>
            </a:pPr>
            <a:r>
              <a:rPr lang="zh-CN" altLang="en-US" sz="1600" b="1" dirty="0">
                <a:solidFill>
                  <a:srgbClr val="1F4E79"/>
                </a:solidFill>
                <a:latin typeface="微软雅黑" panose="020B0503020204020204" pitchFamily="34" charset="-122"/>
                <a:ea typeface="微软雅黑" panose="020B0503020204020204" pitchFamily="34" charset="-122"/>
              </a:rPr>
              <a:t>各地区梯次有序碳达峰行动。</a:t>
            </a:r>
            <a:r>
              <a:rPr lang="zh-CN" altLang="en-US" sz="1600" dirty="0">
                <a:solidFill>
                  <a:srgbClr val="1F4E79"/>
                </a:solidFill>
                <a:latin typeface="微软雅黑" panose="020B0503020204020204" pitchFamily="34" charset="-122"/>
                <a:ea typeface="微软雅黑" panose="020B0503020204020204" pitchFamily="34" charset="-122"/>
              </a:rPr>
              <a:t>科学合理确定有序达峰目标，</a:t>
            </a:r>
            <a:r>
              <a:rPr lang="zh-CN" altLang="en-US" sz="1600" b="1" u="sng" dirty="0">
                <a:solidFill>
                  <a:srgbClr val="1F4E79"/>
                </a:solidFill>
                <a:latin typeface="微软雅黑" panose="020B0503020204020204" pitchFamily="34" charset="-122"/>
                <a:ea typeface="微软雅黑" panose="020B0503020204020204" pitchFamily="34" charset="-122"/>
              </a:rPr>
              <a:t>因地制宜</a:t>
            </a:r>
            <a:r>
              <a:rPr lang="zh-CN" altLang="en-US" sz="1600" dirty="0">
                <a:solidFill>
                  <a:srgbClr val="1F4E79"/>
                </a:solidFill>
                <a:latin typeface="微软雅黑" panose="020B0503020204020204" pitchFamily="34" charset="-122"/>
                <a:ea typeface="微软雅黑" panose="020B0503020204020204" pitchFamily="34" charset="-122"/>
              </a:rPr>
              <a:t>推进绿色低碳发展，上下联动制定地方达峰方案，组织开展碳达峰试点建设。</a:t>
            </a:r>
          </a:p>
        </p:txBody>
      </p:sp>
      <p:sp>
        <p:nvSpPr>
          <p:cNvPr id="13" name="文本框 12">
            <a:extLst>
              <a:ext uri="{FF2B5EF4-FFF2-40B4-BE49-F238E27FC236}">
                <a16:creationId xmlns:a16="http://schemas.microsoft.com/office/drawing/2014/main" id="{B5F3F606-FC60-49BF-8E23-3D46B8FEDD1D}"/>
              </a:ext>
            </a:extLst>
          </p:cNvPr>
          <p:cNvSpPr txBox="1"/>
          <p:nvPr/>
        </p:nvSpPr>
        <p:spPr>
          <a:xfrm>
            <a:off x="304833" y="3613297"/>
            <a:ext cx="11875344" cy="2911182"/>
          </a:xfrm>
          <a:prstGeom prst="rect">
            <a:avLst/>
          </a:prstGeom>
          <a:ln w="19050">
            <a:solidFill>
              <a:srgbClr val="1F4E79"/>
            </a:solidFill>
          </a:ln>
        </p:spPr>
        <p:txBody>
          <a:bodyPr wrap="square" rtlCol="0">
            <a:spAutoFit/>
          </a:bodyPr>
          <a:lstStyle/>
          <a:p>
            <a:pPr algn="just">
              <a:lnSpc>
                <a:spcPct val="150000"/>
              </a:lnSpc>
              <a:spcAft>
                <a:spcPts val="600"/>
              </a:spcAft>
            </a:pPr>
            <a:r>
              <a:rPr lang="zh-CN" altLang="en-US" b="1" dirty="0">
                <a:solidFill>
                  <a:srgbClr val="1F4E79"/>
                </a:solidFill>
                <a:latin typeface="微软雅黑" panose="020B0503020204020204" pitchFamily="34" charset="-122"/>
                <a:ea typeface="微软雅黑" panose="020B0503020204020204" pitchFamily="34" charset="-122"/>
              </a:rPr>
              <a:t>研判观点</a:t>
            </a:r>
            <a:r>
              <a:rPr lang="zh-CN" altLang="en-US" kern="0"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坚持全国一盘棋</a:t>
            </a:r>
            <a:r>
              <a:rPr lang="zh-CN" altLang="en-US" dirty="0" smtClean="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不抢跑</a:t>
            </a:r>
            <a:r>
              <a:rPr lang="zh-CN" altLang="en-US" b="1" dirty="0" smtClean="0">
                <a:latin typeface="微软雅黑" panose="020B0503020204020204" pitchFamily="34" charset="-122"/>
                <a:ea typeface="微软雅黑" panose="020B0503020204020204" pitchFamily="34" charset="-122"/>
              </a:rPr>
              <a:t>分类</a:t>
            </a:r>
            <a:r>
              <a:rPr lang="zh-CN" altLang="en-US" b="1" dirty="0">
                <a:latin typeface="微软雅黑" panose="020B0503020204020204" pitchFamily="34" charset="-122"/>
                <a:ea typeface="微软雅黑" panose="020B0503020204020204" pitchFamily="34" charset="-122"/>
              </a:rPr>
              <a:t>施策、因地制宜、上下联动，梯次有序</a:t>
            </a:r>
            <a:r>
              <a:rPr lang="zh-CN" altLang="en-US" dirty="0">
                <a:latin typeface="微软雅黑" panose="020B0503020204020204" pitchFamily="34" charset="-122"/>
                <a:ea typeface="微软雅黑" panose="020B0503020204020204" pitchFamily="34" charset="-122"/>
              </a:rPr>
              <a:t>推进碳</a:t>
            </a:r>
            <a:r>
              <a:rPr lang="zh-CN" altLang="en-US" dirty="0" smtClean="0">
                <a:latin typeface="微软雅黑" panose="020B0503020204020204" pitchFamily="34" charset="-122"/>
                <a:ea typeface="微软雅黑" panose="020B0503020204020204" pitchFamily="34" charset="-122"/>
              </a:rPr>
              <a:t>达峰。</a:t>
            </a:r>
            <a:endParaRPr lang="en-US" altLang="zh-CN" kern="0" dirty="0">
              <a:latin typeface="微软雅黑" panose="020B0503020204020204" pitchFamily="34" charset="-122"/>
              <a:ea typeface="微软雅黑" panose="020B0503020204020204" pitchFamily="34" charset="-122"/>
            </a:endParaRPr>
          </a:p>
          <a:p>
            <a:pPr marL="342900" indent="-342900" algn="just">
              <a:lnSpc>
                <a:spcPct val="150000"/>
              </a:lnSpc>
              <a:spcAft>
                <a:spcPts val="600"/>
              </a:spcAft>
              <a:buFont typeface="+mj-ea"/>
              <a:buAutoNum type="circleNumDbPlain"/>
            </a:pPr>
            <a:r>
              <a:rPr lang="zh-CN" altLang="en-US" sz="1600" b="1" dirty="0" smtClean="0">
                <a:latin typeface="微软雅黑" panose="020B0503020204020204" pitchFamily="34" charset="-122"/>
                <a:ea typeface="微软雅黑" panose="020B0503020204020204" pitchFamily="34" charset="-122"/>
              </a:rPr>
              <a:t>分类</a:t>
            </a:r>
            <a:r>
              <a:rPr lang="zh-CN" altLang="en-US" sz="1600" b="1" dirty="0">
                <a:latin typeface="微软雅黑" panose="020B0503020204020204" pitchFamily="34" charset="-122"/>
                <a:ea typeface="微软雅黑" panose="020B0503020204020204" pitchFamily="34" charset="-122"/>
              </a:rPr>
              <a:t>施策</a:t>
            </a:r>
            <a:r>
              <a:rPr lang="zh-CN" altLang="en-US" sz="1600" b="1" dirty="0" smtClean="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重点用能单位“</a:t>
            </a:r>
            <a:r>
              <a:rPr lang="zh-CN" altLang="en-US" sz="1600" b="1" dirty="0">
                <a:latin typeface="微软雅黑" panose="020B0503020204020204" pitchFamily="34" charset="-122"/>
                <a:ea typeface="微软雅黑" panose="020B0503020204020204" pitchFamily="34" charset="-122"/>
              </a:rPr>
              <a:t>一企一策”</a:t>
            </a:r>
            <a:r>
              <a:rPr lang="zh-CN" altLang="en-US" sz="1600" dirty="0">
                <a:latin typeface="微软雅黑" panose="020B0503020204020204" pitchFamily="34" charset="-122"/>
                <a:ea typeface="微软雅黑" panose="020B0503020204020204" pitchFamily="34" charset="-122"/>
              </a:rPr>
              <a:t>制定专项工作方案，</a:t>
            </a:r>
            <a:r>
              <a:rPr lang="zh-CN" altLang="en-US" sz="1600" dirty="0" smtClean="0">
                <a:latin typeface="微软雅黑" panose="020B0503020204020204" pitchFamily="34" charset="-122"/>
                <a:ea typeface="微软雅黑" panose="020B0503020204020204" pitchFamily="34" charset="-122"/>
              </a:rPr>
              <a:t>提示精细</a:t>
            </a:r>
            <a:r>
              <a:rPr lang="zh-CN" altLang="en-US" sz="1600" dirty="0">
                <a:latin typeface="微软雅黑" panose="020B0503020204020204" pitchFamily="34" charset="-122"/>
                <a:ea typeface="微软雅黑" panose="020B0503020204020204" pitchFamily="34" charset="-122"/>
              </a:rPr>
              <a:t>化社会治理</a:t>
            </a:r>
            <a:r>
              <a:rPr lang="zh-CN" altLang="en-US" sz="1600" dirty="0" smtClean="0">
                <a:latin typeface="微软雅黑" panose="020B0503020204020204" pitchFamily="34" charset="-122"/>
                <a:ea typeface="微软雅黑" panose="020B0503020204020204" pitchFamily="34" charset="-122"/>
              </a:rPr>
              <a:t>模式；对</a:t>
            </a:r>
            <a:r>
              <a:rPr lang="zh-CN" altLang="en-US" sz="1600" dirty="0">
                <a:latin typeface="微软雅黑" panose="020B0503020204020204" pitchFamily="34" charset="-122"/>
                <a:ea typeface="微软雅黑" panose="020B0503020204020204" pitchFamily="34" charset="-122"/>
              </a:rPr>
              <a:t>产业结构轻</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重，能源结构优</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煤的区域做了区分，明确提出二者发展路径和</a:t>
            </a:r>
            <a:r>
              <a:rPr lang="zh-CN" altLang="en-US" sz="1600" dirty="0" smtClean="0">
                <a:latin typeface="微软雅黑" panose="020B0503020204020204" pitchFamily="34" charset="-122"/>
                <a:ea typeface="微软雅黑" panose="020B0503020204020204" pitchFamily="34" charset="-122"/>
              </a:rPr>
              <a:t>目标区别。</a:t>
            </a:r>
            <a:endParaRPr lang="en-US" altLang="zh-CN" sz="1600" dirty="0" smtClean="0">
              <a:latin typeface="微软雅黑" panose="020B0503020204020204" pitchFamily="34" charset="-122"/>
              <a:ea typeface="微软雅黑" panose="020B0503020204020204" pitchFamily="34" charset="-122"/>
            </a:endParaRPr>
          </a:p>
          <a:p>
            <a:pPr marL="342900" indent="-342900" algn="just">
              <a:lnSpc>
                <a:spcPct val="150000"/>
              </a:lnSpc>
              <a:spcAft>
                <a:spcPts val="600"/>
              </a:spcAft>
              <a:buFont typeface="+mj-ea"/>
              <a:buAutoNum type="circleNumDbPlain"/>
            </a:pPr>
            <a:r>
              <a:rPr lang="zh-CN" altLang="en-US" sz="1600" b="1" dirty="0" smtClean="0">
                <a:latin typeface="微软雅黑" panose="020B0503020204020204" pitchFamily="34" charset="-122"/>
                <a:ea typeface="微软雅黑" panose="020B0503020204020204" pitchFamily="34" charset="-122"/>
              </a:rPr>
              <a:t>因地制宜：</a:t>
            </a:r>
            <a:r>
              <a:rPr lang="zh-CN" altLang="en-US" sz="1600" dirty="0" smtClean="0">
                <a:latin typeface="微软雅黑" panose="020B0503020204020204" pitchFamily="34" charset="-122"/>
                <a:ea typeface="微软雅黑" panose="020B0503020204020204" pitchFamily="34" charset="-122"/>
              </a:rPr>
              <a:t>明确</a:t>
            </a:r>
            <a:r>
              <a:rPr lang="zh-CN" altLang="en-US" sz="1600" dirty="0">
                <a:latin typeface="微软雅黑" panose="020B0503020204020204" pitchFamily="34" charset="-122"/>
                <a:ea typeface="微软雅黑" panose="020B0503020204020204" pitchFamily="34" charset="-122"/>
              </a:rPr>
              <a:t>了</a:t>
            </a:r>
            <a:r>
              <a:rPr lang="zh-CN" altLang="en-US" sz="1600" b="1" dirty="0">
                <a:latin typeface="微软雅黑" panose="020B0503020204020204" pitchFamily="34" charset="-122"/>
                <a:ea typeface="微软雅黑" panose="020B0503020204020204" pitchFamily="34" charset="-122"/>
              </a:rPr>
              <a:t>典型区域</a:t>
            </a:r>
            <a:r>
              <a:rPr lang="zh-CN" altLang="en-US" sz="1600" b="1" dirty="0" smtClean="0">
                <a:latin typeface="微软雅黑" panose="020B0503020204020204" pitchFamily="34" charset="-122"/>
                <a:ea typeface="微软雅黑" panose="020B0503020204020204" pitchFamily="34" charset="-122"/>
              </a:rPr>
              <a:t>定位战略</a:t>
            </a:r>
            <a:r>
              <a:rPr lang="zh-CN" altLang="en-US" sz="1600" dirty="0">
                <a:latin typeface="微软雅黑" panose="020B0503020204020204" pitchFamily="34" charset="-122"/>
                <a:ea typeface="微软雅黑" panose="020B0503020204020204" pitchFamily="34" charset="-122"/>
              </a:rPr>
              <a:t>：京津冀、长三角、粤港澳大湾区</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高质量发展动力源和增长极，长江经济带、黄河流域和国家生态文明试验区</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生态优先、绿色发展，中西部和东北地区</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优化能源结构，</a:t>
            </a:r>
            <a:r>
              <a:rPr lang="zh-CN" altLang="en-US" sz="1600" b="1" dirty="0">
                <a:latin typeface="微软雅黑" panose="020B0503020204020204" pitchFamily="34" charset="-122"/>
                <a:ea typeface="微软雅黑" panose="020B0503020204020204" pitchFamily="34" charset="-122"/>
              </a:rPr>
              <a:t>推动高耗能行业向清洁能源优势地区集中</a:t>
            </a:r>
            <a:r>
              <a:rPr lang="zh-CN" altLang="en-US" sz="1600" dirty="0">
                <a:latin typeface="微软雅黑" panose="020B0503020204020204" pitchFamily="34" charset="-122"/>
                <a:ea typeface="微软雅黑" panose="020B0503020204020204" pitchFamily="34" charset="-122"/>
              </a:rPr>
              <a:t>，培育绿色发展动能；</a:t>
            </a:r>
            <a:endParaRPr lang="en-US" altLang="zh-CN" sz="1600" dirty="0">
              <a:latin typeface="微软雅黑" panose="020B0503020204020204" pitchFamily="34" charset="-122"/>
              <a:ea typeface="微软雅黑" panose="020B0503020204020204" pitchFamily="34" charset="-122"/>
            </a:endParaRPr>
          </a:p>
          <a:p>
            <a:pPr marL="342900" indent="-342900" algn="just">
              <a:lnSpc>
                <a:spcPct val="150000"/>
              </a:lnSpc>
              <a:spcAft>
                <a:spcPts val="600"/>
              </a:spcAft>
              <a:buFont typeface="+mj-ea"/>
              <a:buAutoNum type="circleNumDbPlain"/>
            </a:pPr>
            <a:r>
              <a:rPr lang="zh-CN" altLang="en-US" sz="1600" b="1" dirty="0">
                <a:latin typeface="微软雅黑" panose="020B0503020204020204" pitchFamily="34" charset="-122"/>
                <a:ea typeface="微软雅黑" panose="020B0503020204020204" pitchFamily="34" charset="-122"/>
              </a:rPr>
              <a:t>上下联动</a:t>
            </a:r>
            <a:r>
              <a:rPr lang="zh-CN" altLang="en-US" sz="1600" dirty="0">
                <a:latin typeface="微软雅黑" panose="020B0503020204020204" pitchFamily="34" charset="-122"/>
                <a:ea typeface="微软雅黑" panose="020B0503020204020204" pitchFamily="34" charset="-122"/>
              </a:rPr>
              <a:t>：提出</a:t>
            </a:r>
            <a:r>
              <a:rPr lang="zh-CN" altLang="en-US" sz="1600" b="1" dirty="0">
                <a:latin typeface="微软雅黑" panose="020B0503020204020204" pitchFamily="34" charset="-122"/>
                <a:ea typeface="微软雅黑" panose="020B0503020204020204" pitchFamily="34" charset="-122"/>
              </a:rPr>
              <a:t>符合实际、切实可行</a:t>
            </a:r>
            <a:r>
              <a:rPr lang="zh-CN" altLang="en-US" sz="1600" dirty="0">
                <a:latin typeface="微软雅黑" panose="020B0503020204020204" pitchFamily="34" charset="-122"/>
                <a:ea typeface="微软雅黑" panose="020B0503020204020204" pitchFamily="34" charset="-122"/>
              </a:rPr>
              <a:t>的方案，</a:t>
            </a:r>
            <a:r>
              <a:rPr lang="zh-CN" altLang="en-US" sz="1600" b="1" dirty="0" smtClean="0">
                <a:latin typeface="微软雅黑" panose="020B0503020204020204" pitchFamily="34" charset="-122"/>
                <a:ea typeface="微软雅黑" panose="020B0503020204020204" pitchFamily="34" charset="-122"/>
              </a:rPr>
              <a:t>避免</a:t>
            </a:r>
            <a:r>
              <a:rPr lang="zh-CN" altLang="en-US" sz="1600" dirty="0">
                <a:latin typeface="微软雅黑" panose="020B0503020204020204" pitchFamily="34" charset="-122"/>
                <a:ea typeface="微软雅黑" panose="020B0503020204020204" pitchFamily="34" charset="-122"/>
              </a:rPr>
              <a:t>“抢跑” </a:t>
            </a:r>
            <a:r>
              <a:rPr lang="zh-CN" altLang="en-US" sz="1600" b="1" dirty="0" smtClean="0">
                <a:latin typeface="微软雅黑" panose="020B0503020204020204" pitchFamily="34" charset="-122"/>
                <a:ea typeface="微软雅黑" panose="020B0503020204020204" pitchFamily="34" charset="-122"/>
              </a:rPr>
              <a:t>“一刀切”</a:t>
            </a:r>
            <a:r>
              <a:rPr lang="zh-CN" altLang="en-US" sz="1600" dirty="0">
                <a:latin typeface="微软雅黑" panose="020B0503020204020204" pitchFamily="34" charset="-122"/>
                <a:ea typeface="微软雅黑" panose="020B0503020204020204" pitchFamily="34" charset="-122"/>
              </a:rPr>
              <a:t>限电限产或</a:t>
            </a:r>
            <a:r>
              <a:rPr lang="zh-CN" altLang="en-US" sz="1600" b="1" dirty="0">
                <a:latin typeface="微软雅黑" panose="020B0503020204020204" pitchFamily="34" charset="-122"/>
                <a:ea typeface="微软雅黑" panose="020B0503020204020204" pitchFamily="34" charset="-122"/>
              </a:rPr>
              <a:t>运动式“减碳”</a:t>
            </a:r>
            <a:r>
              <a:rPr lang="zh-CN" altLang="en-US" sz="1600" b="1"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5782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10.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3911</TotalTime>
  <Words>7295</Words>
  <Application>Microsoft Office PowerPoint</Application>
  <PresentationFormat>宽屏</PresentationFormat>
  <Paragraphs>567</Paragraphs>
  <Slides>30</Slides>
  <Notes>19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等线</vt:lpstr>
      <vt:lpstr>等线 Light</vt:lpstr>
      <vt:lpstr>黑体</vt:lpstr>
      <vt:lpstr>宋体</vt:lpstr>
      <vt:lpstr>微软雅黑</vt:lpstr>
      <vt:lpstr>Arial</vt:lpstr>
      <vt:lpstr>Cambria Math</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NUOSEN</dc:creator>
  <cp:lastModifiedBy>Windows 用户</cp:lastModifiedBy>
  <cp:revision>241</cp:revision>
  <dcterms:created xsi:type="dcterms:W3CDTF">2025-04-02T11:42:34Z</dcterms:created>
  <dcterms:modified xsi:type="dcterms:W3CDTF">2025-05-17T01:21:55Z</dcterms:modified>
</cp:coreProperties>
</file>