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06" r:id="rId2"/>
    <p:sldId id="300" r:id="rId3"/>
    <p:sldId id="364" r:id="rId4"/>
    <p:sldId id="438" r:id="rId5"/>
    <p:sldId id="463" r:id="rId6"/>
    <p:sldId id="593" r:id="rId7"/>
    <p:sldId id="335" r:id="rId8"/>
    <p:sldId id="350" r:id="rId9"/>
    <p:sldId id="351" r:id="rId10"/>
    <p:sldId id="322" r:id="rId11"/>
    <p:sldId id="695" r:id="rId12"/>
    <p:sldId id="691" r:id="rId13"/>
    <p:sldId id="697" r:id="rId14"/>
    <p:sldId id="694" r:id="rId15"/>
    <p:sldId id="731" r:id="rId16"/>
    <p:sldId id="732" r:id="rId17"/>
    <p:sldId id="733" r:id="rId18"/>
    <p:sldId id="735" r:id="rId19"/>
    <p:sldId id="734" r:id="rId20"/>
    <p:sldId id="699" r:id="rId21"/>
    <p:sldId id="727" r:id="rId22"/>
    <p:sldId id="729" r:id="rId23"/>
    <p:sldId id="730" r:id="rId24"/>
    <p:sldId id="728" r:id="rId25"/>
    <p:sldId id="707" r:id="rId26"/>
    <p:sldId id="726" r:id="rId27"/>
    <p:sldId id="709" r:id="rId28"/>
    <p:sldId id="584" r:id="rId29"/>
    <p:sldId id="390" r:id="rId30"/>
    <p:sldId id="314" r:id="rId31"/>
  </p:sldIdLst>
  <p:sldSz cx="11522075" cy="6480175"/>
  <p:notesSz cx="6858000" cy="9144000"/>
  <p:custDataLst>
    <p:tags r:id="rId34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4" userDrawn="1">
          <p15:clr>
            <a:srgbClr val="A4A3A4"/>
          </p15:clr>
        </p15:guide>
        <p15:guide id="2" pos="388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 Li" initials="BL" lastIdx="1" clrIdx="0"/>
  <p:cmAuthor id="2" name="michael.lyu" initials="m" lastIdx="1" clrIdx="1"/>
  <p:cmAuthor id="75" name="作者" initials="A" lastIdx="0" clrIdx="2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B148"/>
    <a:srgbClr val="034A89"/>
    <a:srgbClr val="118C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/>
    <p:restoredTop sz="94660"/>
  </p:normalViewPr>
  <p:slideViewPr>
    <p:cSldViewPr showGuides="1">
      <p:cViewPr varScale="1">
        <p:scale>
          <a:sx n="87" d="100"/>
          <a:sy n="87" d="100"/>
        </p:scale>
        <p:origin x="710" y="58"/>
      </p:cViewPr>
      <p:guideLst>
        <p:guide orient="horz" pos="1964"/>
        <p:guide pos="388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0F9B84EA-7D68-4D60-9CB1-D50884785D1C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2025-05-19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8D4E0FC9-F1F8-4FAE-9988-3BA365CFD4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2A48B96-639E-45A3-A0BA-2464DFDB1FA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2025-05-19</a:t>
            </a:fld>
            <a:endParaRPr lang="zh-CN" altLang="en-US" strike="noStrike" noProof="1"/>
          </a:p>
        </p:txBody>
      </p:sp>
      <p:sp>
        <p:nvSpPr>
          <p:cNvPr id="11268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69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A6837353-30EB-4A48-80EB-173D804AEFBD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indent="-571500">
              <a:lnSpc>
                <a:spcPct val="12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HarmonyOS Sans SC" panose="00000500000000000000" pitchFamily="2" charset="-122"/>
                <a:sym typeface="Arial" panose="020B0604020202020204" pitchFamily="34" charset="0"/>
              </a:rPr>
              <a:t>创新性：</a:t>
            </a:r>
            <a:endParaRPr lang="en-US" altLang="zh-CN" b="1" dirty="0">
              <a:solidFill>
                <a:schemeClr val="accent1"/>
              </a:solidFill>
              <a:latin typeface="HarmonyOS Sans SC" panose="00000500000000000000" pitchFamily="2" charset="-122"/>
              <a:ea typeface="HarmonyOS Sans SC" panose="00000500000000000000" pitchFamily="2" charset="-122"/>
              <a:cs typeface="HarmonyOS Sans SC" panose="00000500000000000000" pitchFamily="2" charset="-122"/>
              <a:sym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HarmonyOS Sans SC" panose="00000500000000000000" pitchFamily="2" charset="-122"/>
                <a:ea typeface="HarmonyOS Sans SC" panose="00000500000000000000" pitchFamily="2" charset="-122"/>
                <a:cs typeface="HarmonyOS Sans SC" panose="00000500000000000000" pitchFamily="2" charset="-122"/>
                <a:sym typeface="Arial" panose="020B0604020202020204" pitchFamily="34" charset="0"/>
              </a:rPr>
              <a:t>实现不同应用场合的涡旋型线精准匹配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HarmonyOS Sans SC" panose="00000500000000000000" pitchFamily="2" charset="-122"/>
                <a:ea typeface="HarmonyOS Sans SC" panose="00000500000000000000" pitchFamily="2" charset="-122"/>
                <a:cs typeface="HarmonyOS Sans SC" panose="00000500000000000000" pitchFamily="2" charset="-122"/>
                <a:sym typeface="Arial" panose="020B0604020202020204" pitchFamily="34" charset="0"/>
              </a:rPr>
              <a:t>涡旋不同工作区域的受力分析以及设计补偿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HarmonyOS Sans SC" panose="00000500000000000000" pitchFamily="2" charset="-122"/>
                <a:ea typeface="HarmonyOS Sans SC" panose="00000500000000000000" pitchFamily="2" charset="-122"/>
                <a:cs typeface="HarmonyOS Sans SC" panose="00000500000000000000" pitchFamily="2" charset="-122"/>
                <a:sym typeface="Arial" panose="020B0604020202020204" pitchFamily="34" charset="0"/>
              </a:rPr>
              <a:t>精加工</a:t>
            </a:r>
            <a:r>
              <a:rPr lang="en-US" altLang="zh-CN" dirty="0">
                <a:latin typeface="HarmonyOS Sans SC" panose="00000500000000000000" pitchFamily="2" charset="-122"/>
                <a:ea typeface="HarmonyOS Sans SC" panose="00000500000000000000" pitchFamily="2" charset="-122"/>
                <a:cs typeface="HarmonyOS Sans SC" panose="00000500000000000000" pitchFamily="2" charset="-122"/>
                <a:sym typeface="Arial" panose="020B0604020202020204" pitchFamily="34" charset="0"/>
              </a:rPr>
              <a:t>G</a:t>
            </a:r>
            <a:r>
              <a:rPr lang="zh-CN" altLang="en-US" dirty="0">
                <a:latin typeface="HarmonyOS Sans SC" panose="00000500000000000000" pitchFamily="2" charset="-122"/>
                <a:ea typeface="HarmonyOS Sans SC" panose="00000500000000000000" pitchFamily="2" charset="-122"/>
                <a:cs typeface="HarmonyOS Sans SC" panose="00000500000000000000" pitchFamily="2" charset="-122"/>
                <a:sym typeface="Arial" panose="020B0604020202020204" pitchFamily="34" charset="0"/>
              </a:rPr>
              <a:t>代码分析优化，更高的加工精度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HarmonyOS Sans SC" panose="00000500000000000000" pitchFamily="2" charset="-122"/>
                <a:ea typeface="HarmonyOS Sans SC" panose="00000500000000000000" pitchFamily="2" charset="-122"/>
                <a:cs typeface="HarmonyOS Sans SC" panose="00000500000000000000" pitchFamily="2" charset="-122"/>
                <a:sym typeface="Arial" panose="020B0604020202020204" pitchFamily="34" charset="0"/>
              </a:rPr>
              <a:t>加工精度检测与分析，更好的产品一致性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图片 6" descr="1-05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0"/>
            <a:ext cx="11515725" cy="6480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4" name="文本框 7"/>
          <p:cNvSpPr txBox="1"/>
          <p:nvPr userDrawn="1"/>
        </p:nvSpPr>
        <p:spPr>
          <a:xfrm>
            <a:off x="9117013" y="6186488"/>
            <a:ext cx="186563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lvl="0" algn="l"/>
            <a:r>
              <a:rPr lang="en-US" altLang="zh-CN" sz="800" dirty="0">
                <a:solidFill>
                  <a:schemeClr val="bg1"/>
                </a:solidFill>
                <a:latin typeface="HarmonyOS Sans SC Thin" panose="00000200000000000000" pitchFamily="2" charset="-122"/>
                <a:ea typeface="HarmonyOS Sans SC Thin" panose="00000200000000000000" pitchFamily="2" charset="-122"/>
              </a:rPr>
              <a:t>©</a:t>
            </a:r>
            <a:r>
              <a:rPr lang="en-US" altLang="zh-CN" sz="800" dirty="0">
                <a:solidFill>
                  <a:schemeClr val="bg1"/>
                </a:solidFill>
                <a:latin typeface="HarmonyOS Sans SC Thin" panose="00000200000000000000" pitchFamily="2" charset="-122"/>
                <a:ea typeface="HarmonyOS Sans SC Thin" panose="00000200000000000000" pitchFamily="2" charset="-122"/>
                <a:sym typeface="+mn-ea"/>
              </a:rPr>
              <a:t>2025  </a:t>
            </a:r>
            <a:r>
              <a:rPr lang="zh-CN" altLang="en-US" sz="800" dirty="0">
                <a:solidFill>
                  <a:schemeClr val="bg1"/>
                </a:solidFill>
                <a:latin typeface="HarmonyOS Sans SC Thin" panose="00000200000000000000" pitchFamily="2" charset="-122"/>
                <a:ea typeface="HarmonyOS Sans SC Thin" panose="00000200000000000000" pitchFamily="2" charset="-122"/>
                <a:sym typeface="宋体" panose="02010600030101010101" pitchFamily="2" charset="-122"/>
              </a:rPr>
              <a:t>常州赛科为能源科技有限公司</a:t>
            </a:r>
            <a:endParaRPr lang="zh-CN" altLang="en-US" sz="800" dirty="0">
              <a:latin typeface="HarmonyOS Sans SC Thin" panose="00000200000000000000" pitchFamily="2" charset="-122"/>
              <a:ea typeface="HarmonyOS Sans SC Thin" panose="00000200000000000000" pitchFamily="2" charset="-122"/>
              <a:sym typeface="宋体" panose="02010600030101010101" pitchFamily="2" charset="-122"/>
            </a:endParaRPr>
          </a:p>
          <a:p>
            <a:pPr lvl="0"/>
            <a:endParaRPr lang="zh-CN" altLang="en-US" sz="800" dirty="0">
              <a:solidFill>
                <a:schemeClr val="bg1"/>
              </a:solidFill>
              <a:latin typeface="HarmonyOS Sans SC Thin" panose="00000200000000000000" pitchFamily="2" charset="-122"/>
              <a:ea typeface="HarmonyOS Sans SC Thin" panose="00000200000000000000" pitchFamily="2" charset="-122"/>
            </a:endParaRPr>
          </a:p>
        </p:txBody>
      </p:sp>
      <p:pic>
        <p:nvPicPr>
          <p:cNvPr id="2055" name="图片 13" descr="资源 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163" y="5230178"/>
            <a:ext cx="222250" cy="223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标题 14"/>
          <p:cNvSpPr txBox="1">
            <a:spLocks noGrp="1"/>
          </p:cNvSpPr>
          <p:nvPr>
            <p:ph type="title" hasCustomPrompt="1"/>
          </p:nvPr>
        </p:nvSpPr>
        <p:spPr>
          <a:xfrm>
            <a:off x="792689" y="2417228"/>
            <a:ext cx="9793764" cy="1076325"/>
          </a:xfrm>
          <a:noFill/>
        </p:spPr>
        <p:txBody>
          <a:bodyPr wrap="square" rtlCol="0" anchor="t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400" b="0" i="0" u="none" strike="noStrike" kern="1200" cap="none" spc="0" normalizeH="0" baseline="0" noProof="1" dirty="0">
                <a:solidFill>
                  <a:schemeClr val="bg1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+mn-cs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REPORTING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idx="13" hasCustomPrompt="1"/>
          </p:nvPr>
        </p:nvSpPr>
        <p:spPr>
          <a:xfrm>
            <a:off x="1080135" y="5153025"/>
            <a:ext cx="1919605" cy="39116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en-US" altLang="zh-CN" strike="noStrike" noProof="1"/>
              <a:t>Author, Title</a:t>
            </a:r>
          </a:p>
        </p:txBody>
      </p:sp>
      <p:pic>
        <p:nvPicPr>
          <p:cNvPr id="2" name="图片 1" descr="中英文商标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100" y="504825"/>
            <a:ext cx="1633538" cy="5318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25" descr="1-06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0"/>
            <a:ext cx="11515725" cy="6480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文本框 7"/>
          <p:cNvSpPr txBox="1"/>
          <p:nvPr userDrawn="1"/>
        </p:nvSpPr>
        <p:spPr>
          <a:xfrm>
            <a:off x="76200" y="6186488"/>
            <a:ext cx="1838325" cy="21399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lvl="0" algn="l"/>
            <a:r>
              <a:rPr lang="en-US" altLang="zh-CN" sz="800" dirty="0">
                <a:latin typeface="HarmonyOS Sans SC Thin" panose="00000200000000000000" pitchFamily="2" charset="-122"/>
                <a:ea typeface="HarmonyOS Sans SC Thin" panose="00000200000000000000" pitchFamily="2" charset="-122"/>
              </a:rPr>
              <a:t>©2025 </a:t>
            </a:r>
            <a:r>
              <a:rPr lang="zh-CN" altLang="en-US" sz="800" dirty="0">
                <a:latin typeface="HarmonyOS Sans SC Thin" panose="00000200000000000000" pitchFamily="2" charset="-122"/>
                <a:ea typeface="HarmonyOS Sans SC Thin" panose="00000200000000000000" pitchFamily="2" charset="-122"/>
                <a:sym typeface="+mn-ea"/>
              </a:rPr>
              <a:t>常州赛科为能源科技有限公司</a:t>
            </a:r>
            <a:endParaRPr lang="en-US" altLang="zh-CN" sz="800" dirty="0">
              <a:latin typeface="HarmonyOS Sans SC Thin" panose="00000200000000000000" pitchFamily="2" charset="-122"/>
              <a:ea typeface="HarmonyOS Sans SC Thin" panose="00000200000000000000" pitchFamily="2" charset="-122"/>
            </a:endParaRPr>
          </a:p>
        </p:txBody>
      </p:sp>
      <p:pic>
        <p:nvPicPr>
          <p:cNvPr id="3078" name="图片 24" descr="资源 7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388" y="3400425"/>
            <a:ext cx="3817937" cy="2430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9" name="TextBox 26"/>
          <p:cNvSpPr txBox="1"/>
          <p:nvPr userDrawn="1"/>
        </p:nvSpPr>
        <p:spPr>
          <a:xfrm>
            <a:off x="771525" y="2351088"/>
            <a:ext cx="1073150" cy="63023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lvl="0"/>
            <a:r>
              <a:rPr lang="zh-CN" altLang="en-US" sz="3500" dirty="0">
                <a:solidFill>
                  <a:srgbClr val="595959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日程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754063" y="1601788"/>
            <a:ext cx="2686050" cy="844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/>
            <a:r>
              <a:rPr lang="en-US" altLang="zh-CN" sz="4900" strike="noStrike" spc="-100" noProof="1">
                <a:solidFill>
                  <a:schemeClr val="tx1">
                    <a:lumMod val="65000"/>
                    <a:lumOff val="3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  <a:cs typeface="+mn-cs"/>
              </a:rPr>
              <a:t>AGENDA</a:t>
            </a:r>
            <a:endParaRPr lang="en-US" altLang="zh-CN" sz="4900" strike="noStrike" spc="-100" noProof="1">
              <a:solidFill>
                <a:schemeClr val="tx1">
                  <a:lumMod val="65000"/>
                  <a:lumOff val="35000"/>
                </a:schemeClr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593205" y="1511935"/>
            <a:ext cx="4352925" cy="4276725"/>
          </a:xfrm>
        </p:spPr>
        <p:txBody>
          <a:bodyPr/>
          <a:lstStyle>
            <a:lvl1pPr>
              <a:defRPr sz="24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sz="20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sz="18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sz="16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sz="18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 fontAlgn="auto"/>
            <a:r>
              <a:rPr lang="en-US" altLang="zh-CN" strike="noStrike" noProof="1"/>
              <a:t>xxx </a:t>
            </a:r>
            <a:endParaRPr lang="zh-CN" altLang="en-US" strike="noStrike" noProof="1"/>
          </a:p>
          <a:p>
            <a:pPr lvl="1" fontAlgn="auto"/>
            <a:r>
              <a:rPr lang="en-US" altLang="zh-CN" strike="noStrike" noProof="1"/>
              <a:t>xx</a:t>
            </a:r>
            <a:endParaRPr lang="zh-CN" altLang="en-US" strike="noStrike" noProof="1"/>
          </a:p>
          <a:p>
            <a:pPr lvl="2" fontAlgn="auto"/>
            <a:r>
              <a:rPr lang="en-US" altLang="zh-CN" strike="noStrike" noProof="1"/>
              <a:t>xx</a:t>
            </a:r>
            <a:endParaRPr lang="zh-CN" altLang="en-US" strike="noStrike" noProof="1"/>
          </a:p>
          <a:p>
            <a:pPr lvl="3" fontAlgn="auto"/>
            <a:r>
              <a:rPr lang="en-US" altLang="zh-CN" strike="noStrike" noProof="1"/>
              <a:t>xx</a:t>
            </a:r>
            <a:endParaRPr lang="zh-CN" altLang="en-US" strike="noStrike" noProof="1"/>
          </a:p>
          <a:p>
            <a:pPr lvl="4" fontAlgn="auto"/>
            <a:r>
              <a:rPr lang="en-US" altLang="zh-CN" strike="noStrike" noProof="1"/>
              <a:t>xx</a:t>
            </a:r>
          </a:p>
        </p:txBody>
      </p:sp>
      <p:pic>
        <p:nvPicPr>
          <p:cNvPr id="3080" name="图片 4" descr="赛科为XECOM Whit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07475" y="188913"/>
            <a:ext cx="1663700" cy="5413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图片 7" descr="1-07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0"/>
            <a:ext cx="11515725" cy="6480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1" name="文本框 10"/>
          <p:cNvSpPr txBox="1"/>
          <p:nvPr userDrawn="1"/>
        </p:nvSpPr>
        <p:spPr>
          <a:xfrm>
            <a:off x="76200" y="6186488"/>
            <a:ext cx="1838325" cy="21399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lvl="0" algn="l"/>
            <a:r>
              <a:rPr lang="en-US" altLang="zh-CN" sz="800" dirty="0">
                <a:latin typeface="HarmonyOS Sans SC Thin" panose="00000200000000000000" pitchFamily="2" charset="-122"/>
                <a:ea typeface="HarmonyOS Sans SC Thin" panose="00000200000000000000" pitchFamily="2" charset="-122"/>
              </a:rPr>
              <a:t>©</a:t>
            </a:r>
            <a:r>
              <a:rPr lang="en-US" altLang="zh-CN" sz="800" dirty="0">
                <a:latin typeface="HarmonyOS Sans SC Thin" panose="00000200000000000000" pitchFamily="2" charset="-122"/>
                <a:ea typeface="HarmonyOS Sans SC Thin" panose="00000200000000000000" pitchFamily="2" charset="-122"/>
                <a:sym typeface="+mn-ea"/>
              </a:rPr>
              <a:t>2025 </a:t>
            </a:r>
            <a:r>
              <a:rPr lang="zh-CN" altLang="en-US" sz="800" dirty="0">
                <a:latin typeface="HarmonyOS Sans SC Thin" panose="00000200000000000000" pitchFamily="2" charset="-122"/>
                <a:ea typeface="HarmonyOS Sans SC Thin" panose="00000200000000000000" pitchFamily="2" charset="-122"/>
                <a:sym typeface="宋体" panose="02010600030101010101" pitchFamily="2" charset="-122"/>
              </a:rPr>
              <a:t>常州赛科为能源科技有限公司</a:t>
            </a:r>
            <a:endParaRPr lang="en-US" altLang="zh-CN" sz="800" dirty="0">
              <a:latin typeface="HarmonyOS Sans SC Thin" panose="00000200000000000000" pitchFamily="2" charset="-122"/>
              <a:ea typeface="HarmonyOS Sans SC Thin" panose="00000200000000000000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75945" y="215900"/>
            <a:ext cx="8813165" cy="478790"/>
          </a:xfrm>
        </p:spPr>
        <p:txBody>
          <a:bodyPr/>
          <a:lstStyle>
            <a:lvl1pPr algn="l">
              <a:defRPr sz="24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pPr fontAlgn="auto"/>
            <a:r>
              <a:rPr lang="en-US" altLang="zh-CN" strike="noStrike" noProof="1"/>
              <a:t>HEADLINE - ONE TEXT FRAME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575945" y="1155700"/>
            <a:ext cx="10358755" cy="4810125"/>
          </a:xfrm>
        </p:spPr>
        <p:txBody>
          <a:bodyPr/>
          <a:lstStyle>
            <a:lvl1pPr>
              <a:defRPr sz="20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sz="18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sz="16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sz="14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sz="16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auto"/>
            <a:r>
              <a:rPr lang="en-US" altLang="zh-CN" strike="noStrike" noProof="1"/>
              <a:t>xxx </a:t>
            </a:r>
            <a:endParaRPr lang="zh-CN" altLang="en-US" strike="noStrike" noProof="1"/>
          </a:p>
          <a:p>
            <a:pPr lvl="1" fontAlgn="auto"/>
            <a:r>
              <a:rPr lang="en-US" altLang="zh-CN" strike="noStrike" noProof="1"/>
              <a:t>xx</a:t>
            </a:r>
            <a:endParaRPr lang="zh-CN" altLang="en-US" strike="noStrike" noProof="1"/>
          </a:p>
          <a:p>
            <a:pPr lvl="2" fontAlgn="auto"/>
            <a:r>
              <a:rPr lang="en-US" altLang="zh-CN" strike="noStrike" noProof="1"/>
              <a:t>xx</a:t>
            </a:r>
            <a:endParaRPr lang="zh-CN" altLang="en-US" strike="noStrike" noProof="1"/>
          </a:p>
          <a:p>
            <a:pPr lvl="3" fontAlgn="auto"/>
            <a:r>
              <a:rPr lang="en-US" altLang="zh-CN" strike="noStrike" noProof="1"/>
              <a:t>xx</a:t>
            </a:r>
            <a:endParaRPr lang="zh-CN" altLang="en-US" strike="noStrike" noProof="1"/>
          </a:p>
          <a:p>
            <a:pPr lvl="4" fontAlgn="auto"/>
            <a:r>
              <a:rPr lang="en-US" altLang="zh-CN" strike="noStrike" noProof="1"/>
              <a:t>xx</a:t>
            </a:r>
          </a:p>
        </p:txBody>
      </p:sp>
      <p:pic>
        <p:nvPicPr>
          <p:cNvPr id="4" name="图片 3" descr="中英文商标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77388" y="215900"/>
            <a:ext cx="1284287" cy="419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图片 7" descr="1-07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0"/>
            <a:ext cx="11515725" cy="6480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5" name="文本框 10"/>
          <p:cNvSpPr txBox="1"/>
          <p:nvPr userDrawn="1"/>
        </p:nvSpPr>
        <p:spPr>
          <a:xfrm>
            <a:off x="76200" y="6186488"/>
            <a:ext cx="1838325" cy="21399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lvl="0" algn="l"/>
            <a:r>
              <a:rPr lang="en-US" altLang="zh-CN" sz="800" dirty="0">
                <a:latin typeface="HarmonyOS Sans SC Thin" panose="00000200000000000000" pitchFamily="2" charset="-122"/>
                <a:ea typeface="HarmonyOS Sans SC Thin" panose="00000200000000000000" pitchFamily="2" charset="-122"/>
              </a:rPr>
              <a:t>©</a:t>
            </a:r>
            <a:r>
              <a:rPr lang="en-US" altLang="zh-CN" sz="800" dirty="0">
                <a:latin typeface="HarmonyOS Sans SC Thin" panose="00000200000000000000" pitchFamily="2" charset="-122"/>
                <a:ea typeface="HarmonyOS Sans SC Thin" panose="00000200000000000000" pitchFamily="2" charset="-122"/>
                <a:sym typeface="+mn-ea"/>
              </a:rPr>
              <a:t>2025 </a:t>
            </a:r>
            <a:r>
              <a:rPr lang="zh-CN" altLang="en-US" sz="800" dirty="0">
                <a:latin typeface="HarmonyOS Sans SC Thin" panose="00000200000000000000" pitchFamily="2" charset="-122"/>
                <a:ea typeface="HarmonyOS Sans SC Thin" panose="00000200000000000000" pitchFamily="2" charset="-122"/>
                <a:sym typeface="宋体" panose="02010600030101010101" pitchFamily="2" charset="-122"/>
              </a:rPr>
              <a:t>常州赛科为能源科技有限公司</a:t>
            </a:r>
            <a:endParaRPr lang="en-US" altLang="zh-CN" sz="800" dirty="0">
              <a:latin typeface="HarmonyOS Sans SC Thin" panose="00000200000000000000" pitchFamily="2" charset="-122"/>
              <a:ea typeface="HarmonyOS Sans SC Thin" panose="00000200000000000000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75945" y="215900"/>
            <a:ext cx="8804910" cy="478790"/>
          </a:xfrm>
        </p:spPr>
        <p:txBody>
          <a:bodyPr/>
          <a:lstStyle>
            <a:lvl1pPr algn="l">
              <a:defRPr sz="24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pPr fontAlgn="auto"/>
            <a:r>
              <a:rPr lang="en-US" altLang="zh-CN" strike="noStrike" noProof="1">
                <a:sym typeface="+mn-ea"/>
              </a:rPr>
              <a:t>HEADLINE - TWO TEXT FRAME</a:t>
            </a:r>
            <a:endParaRPr lang="en-US" altLang="zh-CN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575945" y="1155700"/>
            <a:ext cx="5088890" cy="4810125"/>
          </a:xfrm>
        </p:spPr>
        <p:txBody>
          <a:bodyPr/>
          <a:lstStyle>
            <a:lvl1pPr>
              <a:defRPr sz="20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sz="18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sz="16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sz="14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sz="16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auto"/>
            <a:r>
              <a:rPr lang="en-US" altLang="zh-CN" strike="noStrike" noProof="1"/>
              <a:t>xxx </a:t>
            </a:r>
            <a:endParaRPr lang="zh-CN" altLang="en-US" strike="noStrike" noProof="1"/>
          </a:p>
          <a:p>
            <a:pPr lvl="1" fontAlgn="auto"/>
            <a:r>
              <a:rPr lang="en-US" altLang="zh-CN" strike="noStrike" noProof="1"/>
              <a:t>xx</a:t>
            </a:r>
            <a:endParaRPr lang="zh-CN" altLang="en-US" strike="noStrike" noProof="1"/>
          </a:p>
          <a:p>
            <a:pPr lvl="2" fontAlgn="auto"/>
            <a:r>
              <a:rPr lang="en-US" altLang="zh-CN" strike="noStrike" noProof="1"/>
              <a:t>xx</a:t>
            </a:r>
            <a:endParaRPr lang="zh-CN" altLang="en-US" strike="noStrike" noProof="1"/>
          </a:p>
          <a:p>
            <a:pPr lvl="3" fontAlgn="auto"/>
            <a:r>
              <a:rPr lang="en-US" altLang="zh-CN" strike="noStrike" noProof="1"/>
              <a:t>xx</a:t>
            </a:r>
            <a:endParaRPr lang="zh-CN" altLang="en-US" strike="noStrike" noProof="1"/>
          </a:p>
          <a:p>
            <a:pPr lvl="4" fontAlgn="auto"/>
            <a:r>
              <a:rPr lang="en-US" altLang="zh-CN" strike="noStrike" noProof="1"/>
              <a:t>xx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5857240" y="1155065"/>
            <a:ext cx="5088890" cy="4820920"/>
          </a:xfrm>
        </p:spPr>
        <p:txBody>
          <a:bodyPr/>
          <a:lstStyle>
            <a:lvl1pPr>
              <a:defRPr sz="20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sz="18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sz="16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sz="14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sz="16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auto"/>
            <a:r>
              <a:rPr lang="en-US" altLang="zh-CN" strike="noStrike" noProof="1"/>
              <a:t>xxx</a:t>
            </a:r>
            <a:endParaRPr lang="zh-CN" altLang="en-US" strike="noStrike" noProof="1"/>
          </a:p>
          <a:p>
            <a:pPr lvl="1" fontAlgn="auto"/>
            <a:r>
              <a:rPr lang="en-US" altLang="zh-CN" strike="noStrike" noProof="1"/>
              <a:t>xx</a:t>
            </a:r>
            <a:endParaRPr lang="zh-CN" altLang="en-US" strike="noStrike" noProof="1"/>
          </a:p>
          <a:p>
            <a:pPr lvl="2" fontAlgn="auto"/>
            <a:r>
              <a:rPr lang="en-US" altLang="zh-CN" strike="noStrike" noProof="1"/>
              <a:t>xx</a:t>
            </a:r>
            <a:endParaRPr lang="zh-CN" altLang="en-US" strike="noStrike" noProof="1"/>
          </a:p>
          <a:p>
            <a:pPr lvl="3" fontAlgn="auto"/>
            <a:r>
              <a:rPr lang="en-US" altLang="zh-CN" strike="noStrike" noProof="1"/>
              <a:t>xx</a:t>
            </a:r>
            <a:endParaRPr lang="zh-CN" altLang="en-US" strike="noStrike" noProof="1"/>
          </a:p>
          <a:p>
            <a:pPr lvl="4" fontAlgn="auto"/>
            <a:r>
              <a:rPr lang="en-US" altLang="zh-CN" strike="noStrike" noProof="1"/>
              <a:t>xx</a:t>
            </a:r>
          </a:p>
        </p:txBody>
      </p:sp>
      <p:pic>
        <p:nvPicPr>
          <p:cNvPr id="5" name="图片 4" descr="中英文商标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77388" y="215900"/>
            <a:ext cx="1284287" cy="419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图片 7" descr="1-07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0"/>
            <a:ext cx="11515725" cy="6480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9" name="文本框 10"/>
          <p:cNvSpPr txBox="1"/>
          <p:nvPr userDrawn="1"/>
        </p:nvSpPr>
        <p:spPr>
          <a:xfrm>
            <a:off x="76200" y="6186488"/>
            <a:ext cx="1838325" cy="21399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lvl="0" algn="l"/>
            <a:r>
              <a:rPr lang="en-US" altLang="zh-CN" sz="800" dirty="0">
                <a:latin typeface="HarmonyOS Sans SC Thin" panose="00000200000000000000" pitchFamily="2" charset="-122"/>
                <a:ea typeface="HarmonyOS Sans SC Thin" panose="00000200000000000000" pitchFamily="2" charset="-122"/>
              </a:rPr>
              <a:t>©</a:t>
            </a:r>
            <a:r>
              <a:rPr lang="en-US" altLang="zh-CN" sz="800" dirty="0">
                <a:latin typeface="HarmonyOS Sans SC Thin" panose="00000200000000000000" pitchFamily="2" charset="-122"/>
                <a:ea typeface="HarmonyOS Sans SC Thin" panose="00000200000000000000" pitchFamily="2" charset="-122"/>
                <a:sym typeface="+mn-ea"/>
              </a:rPr>
              <a:t>2025 </a:t>
            </a:r>
            <a:r>
              <a:rPr lang="zh-CN" altLang="en-US" sz="800" dirty="0">
                <a:latin typeface="HarmonyOS Sans SC Thin" panose="00000200000000000000" pitchFamily="2" charset="-122"/>
                <a:ea typeface="HarmonyOS Sans SC Thin" panose="00000200000000000000" pitchFamily="2" charset="-122"/>
                <a:sym typeface="宋体" panose="02010600030101010101" pitchFamily="2" charset="-122"/>
              </a:rPr>
              <a:t>常州赛科为能源科技有限公司</a:t>
            </a:r>
            <a:endParaRPr lang="en-US" altLang="zh-CN" sz="800" dirty="0">
              <a:latin typeface="HarmonyOS Sans SC Thin" panose="00000200000000000000" pitchFamily="2" charset="-122"/>
              <a:ea typeface="HarmonyOS Sans SC Thin" panose="00000200000000000000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75945" y="215900"/>
            <a:ext cx="8804910" cy="478790"/>
          </a:xfrm>
        </p:spPr>
        <p:txBody>
          <a:bodyPr/>
          <a:lstStyle>
            <a:lvl1pPr algn="l">
              <a:defRPr sz="24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pPr fontAlgn="auto"/>
            <a:r>
              <a:rPr lang="en-US" altLang="zh-CN" strike="noStrike" noProof="1">
                <a:sym typeface="+mn-ea"/>
              </a:rPr>
              <a:t>HEADLINE - USING MULTI IMAGES</a:t>
            </a:r>
            <a:endParaRPr lang="en-US" altLang="zh-CN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575945" y="1155700"/>
            <a:ext cx="5088890" cy="4810125"/>
          </a:xfrm>
        </p:spPr>
        <p:txBody>
          <a:bodyPr/>
          <a:lstStyle>
            <a:lvl1pPr>
              <a:defRPr sz="20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sz="18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sz="16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sz="14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sz="16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auto"/>
            <a:r>
              <a:rPr lang="en-US" altLang="zh-CN" strike="noStrike" noProof="1"/>
              <a:t>xxx </a:t>
            </a:r>
            <a:endParaRPr lang="zh-CN" altLang="en-US" strike="noStrike" noProof="1"/>
          </a:p>
          <a:p>
            <a:pPr lvl="1" fontAlgn="auto"/>
            <a:r>
              <a:rPr lang="en-US" altLang="zh-CN" strike="noStrike" noProof="1"/>
              <a:t>xx</a:t>
            </a:r>
            <a:endParaRPr lang="zh-CN" altLang="en-US" strike="noStrike" noProof="1"/>
          </a:p>
          <a:p>
            <a:pPr lvl="2" fontAlgn="auto"/>
            <a:r>
              <a:rPr lang="en-US" altLang="zh-CN" strike="noStrike" noProof="1"/>
              <a:t>xx</a:t>
            </a:r>
            <a:endParaRPr lang="zh-CN" altLang="en-US" strike="noStrike" noProof="1"/>
          </a:p>
          <a:p>
            <a:pPr lvl="3" fontAlgn="auto"/>
            <a:r>
              <a:rPr lang="en-US" altLang="zh-CN" strike="noStrike" noProof="1"/>
              <a:t>xx</a:t>
            </a:r>
            <a:endParaRPr lang="zh-CN" altLang="en-US" strike="noStrike" noProof="1"/>
          </a:p>
          <a:p>
            <a:pPr lvl="4" fontAlgn="auto"/>
            <a:r>
              <a:rPr lang="en-US" altLang="zh-CN" strike="noStrike" noProof="1"/>
              <a:t>xx</a:t>
            </a:r>
          </a:p>
        </p:txBody>
      </p:sp>
      <p:pic>
        <p:nvPicPr>
          <p:cNvPr id="5" name="图片 4" descr="中英文商标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77388" y="215900"/>
            <a:ext cx="1284287" cy="419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图片 7" descr="1-07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0"/>
            <a:ext cx="11515725" cy="6480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3" name="文本框 10"/>
          <p:cNvSpPr txBox="1"/>
          <p:nvPr userDrawn="1"/>
        </p:nvSpPr>
        <p:spPr>
          <a:xfrm>
            <a:off x="76200" y="6186488"/>
            <a:ext cx="1838325" cy="21399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lvl="0" algn="l"/>
            <a:r>
              <a:rPr lang="en-US" altLang="zh-CN" sz="800" dirty="0">
                <a:latin typeface="HarmonyOS Sans SC Thin" panose="00000200000000000000" pitchFamily="2" charset="-122"/>
                <a:ea typeface="HarmonyOS Sans SC Thin" panose="00000200000000000000" pitchFamily="2" charset="-122"/>
              </a:rPr>
              <a:t>©</a:t>
            </a:r>
            <a:r>
              <a:rPr lang="en-US" altLang="zh-CN" sz="800" dirty="0">
                <a:latin typeface="HarmonyOS Sans SC Thin" panose="00000200000000000000" pitchFamily="2" charset="-122"/>
                <a:ea typeface="HarmonyOS Sans SC Thin" panose="00000200000000000000" pitchFamily="2" charset="-122"/>
                <a:sym typeface="+mn-ea"/>
              </a:rPr>
              <a:t>2025 </a:t>
            </a:r>
            <a:r>
              <a:rPr lang="zh-CN" altLang="en-US" sz="800" dirty="0">
                <a:latin typeface="HarmonyOS Sans SC Thin" panose="00000200000000000000" pitchFamily="2" charset="-122"/>
                <a:ea typeface="HarmonyOS Sans SC Thin" panose="00000200000000000000" pitchFamily="2" charset="-122"/>
                <a:sym typeface="宋体" panose="02010600030101010101" pitchFamily="2" charset="-122"/>
              </a:rPr>
              <a:t>常州赛科为能源科技有限公司</a:t>
            </a:r>
            <a:endParaRPr lang="en-US" altLang="zh-CN" sz="800" dirty="0">
              <a:latin typeface="HarmonyOS Sans SC Thin" panose="00000200000000000000" pitchFamily="2" charset="-122"/>
              <a:ea typeface="HarmonyOS Sans SC Thin" panose="00000200000000000000" pitchFamily="2" charset="-122"/>
            </a:endParaRPr>
          </a:p>
        </p:txBody>
      </p:sp>
      <p:sp>
        <p:nvSpPr>
          <p:cNvPr id="7174" name="文本框 3"/>
          <p:cNvSpPr txBox="1"/>
          <p:nvPr userDrawn="1"/>
        </p:nvSpPr>
        <p:spPr>
          <a:xfrm>
            <a:off x="936625" y="1368425"/>
            <a:ext cx="18415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lvl="0"/>
            <a:endParaRPr lang="zh-CN" altLang="en-US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504825" y="1079500"/>
            <a:ext cx="5126038" cy="369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kumimoji="1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onyOS Sans SC Medium" panose="00000600000000000000" pitchFamily="2" charset="-122"/>
                <a:ea typeface="HarmonyOS Sans SC Medium" panose="00000600000000000000" pitchFamily="2" charset="-122"/>
                <a:cs typeface="+mn-cs"/>
              </a:rPr>
              <a:t>Always using recommended color</a:t>
            </a:r>
            <a:endParaRPr kumimoji="1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</p:txBody>
      </p:sp>
      <p:pic>
        <p:nvPicPr>
          <p:cNvPr id="717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32450" y="1206500"/>
            <a:ext cx="5588000" cy="4230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 userDrawn="1"/>
        </p:nvSpPr>
        <p:spPr>
          <a:xfrm>
            <a:off x="1296988" y="3024188"/>
            <a:ext cx="792163" cy="503238"/>
          </a:xfrm>
          <a:prstGeom prst="rect">
            <a:avLst/>
          </a:prstGeom>
          <a:solidFill>
            <a:srgbClr val="034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7178" name="文本框 4"/>
          <p:cNvSpPr txBox="1"/>
          <p:nvPr userDrawn="1"/>
        </p:nvSpPr>
        <p:spPr>
          <a:xfrm>
            <a:off x="1041400" y="3705225"/>
            <a:ext cx="1335088" cy="7381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lvl="0"/>
            <a:r>
              <a:rPr lang="en-US" altLang="zh-CN" sz="1400" dirty="0"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XECOM BLUE</a:t>
            </a:r>
          </a:p>
          <a:p>
            <a:pPr lvl="0"/>
            <a:r>
              <a:rPr lang="en-US" altLang="zh-CN" sz="1400" dirty="0"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R3 G74 B137</a:t>
            </a:r>
          </a:p>
          <a:p>
            <a:pPr lvl="0"/>
            <a:r>
              <a:rPr lang="en-US" altLang="zh-CN" sz="1400" dirty="0"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#034A89</a:t>
            </a:r>
            <a:endParaRPr lang="zh-CN" altLang="en-US" sz="1400" dirty="0"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2890838" y="3024188"/>
            <a:ext cx="792163" cy="503238"/>
          </a:xfrm>
          <a:prstGeom prst="rect">
            <a:avLst/>
          </a:prstGeom>
          <a:solidFill>
            <a:srgbClr val="118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7180" name="文本框 16"/>
          <p:cNvSpPr txBox="1"/>
          <p:nvPr userDrawn="1"/>
        </p:nvSpPr>
        <p:spPr>
          <a:xfrm>
            <a:off x="2635250" y="3705225"/>
            <a:ext cx="1685925" cy="9540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lvl="0"/>
            <a:r>
              <a:rPr lang="en-US" altLang="zh-CN" sz="1400" dirty="0"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XECOM </a:t>
            </a:r>
          </a:p>
          <a:p>
            <a:pPr lvl="0"/>
            <a:r>
              <a:rPr lang="en-US" altLang="zh-CN" sz="1400" dirty="0"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DIAMOND GREEN</a:t>
            </a:r>
          </a:p>
          <a:p>
            <a:pPr lvl="0"/>
            <a:r>
              <a:rPr lang="en-US" altLang="zh-CN" sz="1400" dirty="0"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R17 G140 B115</a:t>
            </a:r>
          </a:p>
          <a:p>
            <a:pPr lvl="0"/>
            <a:r>
              <a:rPr lang="en-US" altLang="zh-CN" sz="1400" dirty="0"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#118C73</a:t>
            </a:r>
            <a:endParaRPr lang="zh-CN" altLang="en-US" sz="1400" dirty="0"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4540250" y="3014663"/>
            <a:ext cx="792163" cy="503238"/>
          </a:xfrm>
          <a:prstGeom prst="rect">
            <a:avLst/>
          </a:prstGeom>
          <a:solidFill>
            <a:srgbClr val="6CB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7182" name="文本框 20"/>
          <p:cNvSpPr txBox="1"/>
          <p:nvPr userDrawn="1"/>
        </p:nvSpPr>
        <p:spPr>
          <a:xfrm>
            <a:off x="4284663" y="3668713"/>
            <a:ext cx="1476375" cy="73818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lvl="0"/>
            <a:r>
              <a:rPr lang="en-US" altLang="zh-CN" sz="1400" dirty="0"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XECOM GREEN</a:t>
            </a:r>
          </a:p>
          <a:p>
            <a:pPr lvl="0"/>
            <a:r>
              <a:rPr lang="en-US" altLang="zh-CN" sz="1400" dirty="0"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R108 G177 B72</a:t>
            </a:r>
          </a:p>
          <a:p>
            <a:pPr lvl="0"/>
            <a:r>
              <a:rPr lang="en-US" altLang="zh-CN" sz="1400" dirty="0"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#6CB148</a:t>
            </a:r>
            <a:endParaRPr lang="zh-CN" altLang="en-US" sz="1400" dirty="0"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</p:txBody>
      </p:sp>
      <p:sp>
        <p:nvSpPr>
          <p:cNvPr id="7183" name="文本框 11"/>
          <p:cNvSpPr txBox="1"/>
          <p:nvPr userDrawn="1"/>
        </p:nvSpPr>
        <p:spPr>
          <a:xfrm>
            <a:off x="504825" y="219075"/>
            <a:ext cx="5291138" cy="4619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lvl="0"/>
            <a:r>
              <a:rPr lang="en-US" altLang="zh-CN" sz="2400" dirty="0"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RECOMMENDED COLOR PALETTE</a:t>
            </a:r>
            <a:endParaRPr lang="zh-CN" altLang="en-US" sz="2400" dirty="0"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</p:txBody>
      </p:sp>
      <p:pic>
        <p:nvPicPr>
          <p:cNvPr id="5" name="图片 4" descr="中英文商标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77388" y="215900"/>
            <a:ext cx="1284287" cy="419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文本框 10"/>
          <p:cNvSpPr txBox="1"/>
          <p:nvPr userDrawn="1"/>
        </p:nvSpPr>
        <p:spPr>
          <a:xfrm>
            <a:off x="76200" y="6186488"/>
            <a:ext cx="2433638" cy="2143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lvl="0"/>
            <a:r>
              <a:rPr lang="en-US" altLang="zh-CN" sz="800" dirty="0">
                <a:latin typeface="HarmonyOS Sans SC Thin" panose="00000200000000000000" pitchFamily="2" charset="-122"/>
                <a:ea typeface="HarmonyOS Sans SC Thin" panose="00000200000000000000" pitchFamily="2" charset="-122"/>
              </a:rPr>
              <a:t>©2022 XECOM ENERGY TECHNOLOGIES CO., LTD</a:t>
            </a:r>
          </a:p>
        </p:txBody>
      </p:sp>
      <p:pic>
        <p:nvPicPr>
          <p:cNvPr id="8196" name="图片 5" descr="1-08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0"/>
            <a:ext cx="11515725" cy="6480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7" name="TextBox 9"/>
          <p:cNvSpPr txBox="1"/>
          <p:nvPr userDrawn="1"/>
        </p:nvSpPr>
        <p:spPr>
          <a:xfrm>
            <a:off x="638175" y="2097088"/>
            <a:ext cx="5145088" cy="15081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lvl="0"/>
            <a:r>
              <a:rPr lang="en-US" altLang="zh-CN" sz="9200" dirty="0">
                <a:solidFill>
                  <a:schemeClr val="bg1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THANKS!</a:t>
            </a:r>
            <a:endParaRPr lang="zh-CN" altLang="en-US" sz="9200" dirty="0">
              <a:solidFill>
                <a:schemeClr val="bg1"/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5" name="TextBox 10"/>
          <p:cNvSpPr txBox="1"/>
          <p:nvPr userDrawn="1"/>
        </p:nvSpPr>
        <p:spPr>
          <a:xfrm>
            <a:off x="647700" y="4256088"/>
            <a:ext cx="1897063" cy="390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/>
            <a:r>
              <a:rPr lang="zh-CN" altLang="en-US" sz="1930" strike="noStrike" spc="300" noProof="1">
                <a:solidFill>
                  <a:schemeClr val="bg1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+mn-cs"/>
              </a:rPr>
              <a:t>谢谢您的聆听</a:t>
            </a:r>
            <a:endParaRPr lang="zh-CN" altLang="en-US" sz="1930" strike="noStrike" spc="300" noProof="1">
              <a:solidFill>
                <a:schemeClr val="bg1"/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pic>
        <p:nvPicPr>
          <p:cNvPr id="8199" name="图片 12" descr="资源 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163" y="3760788"/>
            <a:ext cx="444500" cy="6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01" name="文本框 8"/>
          <p:cNvSpPr txBox="1"/>
          <p:nvPr userDrawn="1"/>
        </p:nvSpPr>
        <p:spPr>
          <a:xfrm>
            <a:off x="9117013" y="6186488"/>
            <a:ext cx="1865630" cy="21399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lvl="0" algn="l"/>
            <a:r>
              <a:rPr lang="en-US" altLang="zh-CN" sz="800" dirty="0">
                <a:solidFill>
                  <a:schemeClr val="bg1"/>
                </a:solidFill>
                <a:latin typeface="HarmonyOS Sans SC Thin" panose="00000200000000000000" pitchFamily="2" charset="-122"/>
                <a:ea typeface="HarmonyOS Sans SC Thin" panose="00000200000000000000" pitchFamily="2" charset="-122"/>
              </a:rPr>
              <a:t>©</a:t>
            </a:r>
            <a:r>
              <a:rPr lang="en-US" altLang="zh-CN" sz="800" dirty="0">
                <a:solidFill>
                  <a:schemeClr val="bg1"/>
                </a:solidFill>
                <a:latin typeface="HarmonyOS Sans SC Thin" panose="00000200000000000000" pitchFamily="2" charset="-122"/>
                <a:ea typeface="HarmonyOS Sans SC Thin" panose="00000200000000000000" pitchFamily="2" charset="-122"/>
                <a:sym typeface="+mn-ea"/>
              </a:rPr>
              <a:t>2025  </a:t>
            </a:r>
            <a:r>
              <a:rPr lang="zh-CN" altLang="en-US" sz="800" dirty="0">
                <a:solidFill>
                  <a:schemeClr val="bg1"/>
                </a:solidFill>
                <a:latin typeface="HarmonyOS Sans SC Thin" panose="00000200000000000000" pitchFamily="2" charset="-122"/>
                <a:ea typeface="HarmonyOS Sans SC Thin" panose="00000200000000000000" pitchFamily="2" charset="-122"/>
                <a:sym typeface="宋体" panose="02010600030101010101" pitchFamily="2" charset="-122"/>
              </a:rPr>
              <a:t>常州赛科为能源科技有限公司</a:t>
            </a:r>
            <a:endParaRPr lang="zh-CN" altLang="en-US" sz="800" dirty="0">
              <a:solidFill>
                <a:schemeClr val="bg1"/>
              </a:solidFill>
              <a:latin typeface="HarmonyOS Sans SC Thin" panose="00000200000000000000" pitchFamily="2" charset="-122"/>
              <a:ea typeface="HarmonyOS Sans SC Thin" panose="00000200000000000000" pitchFamily="2" charset="-122"/>
            </a:endParaRPr>
          </a:p>
        </p:txBody>
      </p:sp>
      <p:pic>
        <p:nvPicPr>
          <p:cNvPr id="2" name="图片 1" descr="中英文商标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100" y="504825"/>
            <a:ext cx="1633538" cy="5318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2025-05-19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-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6276" y="129003"/>
            <a:ext cx="11269522" cy="1252534"/>
          </a:xfrm>
        </p:spPr>
        <p:txBody>
          <a:bodyPr/>
          <a:lstStyle>
            <a:lvl1pPr>
              <a:defRPr b="1" i="0">
                <a:solidFill>
                  <a:srgbClr val="1559D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/>
          </p:nvPr>
        </p:nvSpPr>
        <p:spPr>
          <a:xfrm>
            <a:off x="126276" y="2361064"/>
            <a:ext cx="11269522" cy="313958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0" i="0">
                <a:solidFill>
                  <a:srgbClr val="1559D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  <a:lvl2pPr>
              <a:defRPr b="0" i="0">
                <a:solidFill>
                  <a:srgbClr val="1559D5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2pPr>
            <a:lvl3pPr>
              <a:defRPr b="0" i="0">
                <a:solidFill>
                  <a:srgbClr val="1559D5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3pPr>
            <a:lvl4pPr>
              <a:defRPr b="0" i="0">
                <a:solidFill>
                  <a:srgbClr val="1559D5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4pPr>
            <a:lvl5pPr>
              <a:defRPr b="0" i="0">
                <a:solidFill>
                  <a:srgbClr val="1559D5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文本框 14"/>
          <p:cNvSpPr txBox="1"/>
          <p:nvPr/>
        </p:nvSpPr>
        <p:spPr>
          <a:xfrm>
            <a:off x="76200" y="6186488"/>
            <a:ext cx="2433638" cy="2143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lvl="0"/>
            <a:r>
              <a:rPr lang="en-US" altLang="zh-CN" sz="800" dirty="0">
                <a:latin typeface="HarmonyOS Sans SC Thin" panose="00000200000000000000" pitchFamily="2" charset="-122"/>
                <a:ea typeface="HarmonyOS Sans SC Thin" panose="00000200000000000000" pitchFamily="2" charset="-122"/>
              </a:rPr>
              <a:t>©2022 XECOM ENERGY TECHNOLOGIES CO., LTD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3" Type="http://schemas.openxmlformats.org/officeDocument/2006/relationships/tags" Target="../tags/tag6.xml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tags" Target="../tags/tag19.xml"/><Relationship Id="rId18" Type="http://schemas.openxmlformats.org/officeDocument/2006/relationships/image" Target="../media/image61.pn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image" Target="../media/image60.png"/><Relationship Id="rId2" Type="http://schemas.openxmlformats.org/officeDocument/2006/relationships/tags" Target="../tags/tag8.xml"/><Relationship Id="rId16" Type="http://schemas.openxmlformats.org/officeDocument/2006/relationships/image" Target="../media/image59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5" Type="http://schemas.openxmlformats.org/officeDocument/2006/relationships/tags" Target="../tags/tag11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16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73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76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75.jpg"/><Relationship Id="rId5" Type="http://schemas.openxmlformats.org/officeDocument/2006/relationships/image" Target="../media/image74.webp"/><Relationship Id="rId4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81.jpe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80.webp"/><Relationship Id="rId5" Type="http://schemas.openxmlformats.org/officeDocument/2006/relationships/image" Target="../media/image79.jpeg"/><Relationship Id="rId4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tags" Target="../tags/tag36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10" Type="http://schemas.openxmlformats.org/officeDocument/2006/relationships/image" Target="../media/image84.jpeg"/><Relationship Id="rId4" Type="http://schemas.openxmlformats.org/officeDocument/2006/relationships/tags" Target="../tags/tag37.xml"/><Relationship Id="rId9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3" Type="http://schemas.openxmlformats.org/officeDocument/2006/relationships/tags" Target="../tags/tag42.xml"/><Relationship Id="rId21" Type="http://schemas.openxmlformats.org/officeDocument/2006/relationships/image" Target="../media/image85.png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slideLayout" Target="../slideLayouts/slideLayout3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10" Type="http://schemas.openxmlformats.org/officeDocument/2006/relationships/image" Target="../media/image42.png"/><Relationship Id="rId4" Type="http://schemas.openxmlformats.org/officeDocument/2006/relationships/image" Target="../media/image36.emf"/><Relationship Id="rId9" Type="http://schemas.openxmlformats.org/officeDocument/2006/relationships/image" Target="../media/image4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76605" y="2088478"/>
            <a:ext cx="10009293" cy="9842376"/>
          </a:xfrm>
        </p:spPr>
        <p:txBody>
          <a:bodyPr wrap="square" rtlCol="0" anchor="t"/>
          <a:lstStyle/>
          <a:p>
            <a:pPr fontAlgn="auto">
              <a:lnSpc>
                <a:spcPct val="150000"/>
              </a:lnSpc>
            </a:pPr>
            <a:r>
              <a:rPr lang="zh-CN" altLang="en-US" sz="3600" strike="noStrike" noProof="1">
                <a:latin typeface="HarmonyOS Sans SC Light" panose="00000400000000000000" charset="-122"/>
                <a:ea typeface="HarmonyOS Sans SC Light" panose="00000400000000000000" charset="-122"/>
              </a:rPr>
              <a:t>赛科为数码涡旋压缩机技术与系统解决方案</a:t>
            </a:r>
            <a:br>
              <a:rPr lang="zh-CN" altLang="en-US" sz="3600" strike="noStrike" noProof="1">
                <a:latin typeface="HarmonyOS Sans SC Light" panose="00000400000000000000" charset="-122"/>
                <a:ea typeface="HarmonyOS Sans SC Light" panose="00000400000000000000" charset="-122"/>
              </a:rPr>
            </a:br>
            <a:r>
              <a:rPr sz="3600" strike="noStrike" noProof="1">
                <a:latin typeface="HarmonyOS Sans SC Light" panose="00000400000000000000" charset="-122"/>
                <a:ea typeface="HarmonyOS Sans SC Light" panose="00000400000000000000" charset="-122"/>
              </a:rPr>
              <a:t>    </a:t>
            </a:r>
            <a:endParaRPr lang="en-US" altLang="zh-CN" sz="3600" strike="noStrike" noProof="1"/>
          </a:p>
        </p:txBody>
      </p:sp>
      <p:sp>
        <p:nvSpPr>
          <p:cNvPr id="3" name="文本框 2"/>
          <p:cNvSpPr txBox="1"/>
          <p:nvPr/>
        </p:nvSpPr>
        <p:spPr>
          <a:xfrm>
            <a:off x="648335" y="4032250"/>
            <a:ext cx="2648585" cy="937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noProof="1">
                <a:solidFill>
                  <a:schemeClr val="bg1"/>
                </a:solidFill>
                <a:latin typeface="HarmonyOS Sans SC Light" panose="00000400000000000000" charset="-122"/>
                <a:ea typeface="HarmonyOS Sans SC Light" panose="00000400000000000000" charset="-122"/>
              </a:rPr>
              <a:t>高勇</a:t>
            </a:r>
            <a:r>
              <a:rPr lang="en-US" altLang="zh-CN" sz="2400" noProof="1">
                <a:solidFill>
                  <a:schemeClr val="bg1"/>
                </a:solidFill>
                <a:ea typeface="HarmonyOS Sans SC" panose="00000500000000000000" pitchFamily="2" charset="-122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zh-CN" altLang="en-US" sz="2400" noProof="1">
                <a:solidFill>
                  <a:schemeClr val="bg1"/>
                </a:solidFill>
              </a:rPr>
              <a:t>技术应用总监</a:t>
            </a:r>
          </a:p>
        </p:txBody>
      </p:sp>
      <p:sp>
        <p:nvSpPr>
          <p:cNvPr id="12291" name="文本占位符 3"/>
          <p:cNvSpPr>
            <a:spLocks noGrp="1"/>
          </p:cNvSpPr>
          <p:nvPr>
            <p:ph type="body" idx="13" hasCustomPrompt="1"/>
          </p:nvPr>
        </p:nvSpPr>
        <p:spPr>
          <a:xfrm>
            <a:off x="1080770" y="5112385"/>
            <a:ext cx="1920875" cy="392113"/>
          </a:xfrm>
          <a:prstGeom prst="rect">
            <a:avLst/>
          </a:prstGeom>
          <a:noFill/>
          <a:ln>
            <a:noFill/>
          </a:ln>
        </p:spPr>
        <p:txBody>
          <a:bodyPr anchor="ctr" anchorCtr="0"/>
          <a:lstStyle/>
          <a:p>
            <a:pPr algn="just" defTabSz="914400">
              <a:lnSpc>
                <a:spcPct val="130000"/>
              </a:lnSpc>
            </a:pPr>
            <a:r>
              <a:rPr lang="en-US" altLang="zh-CN" kern="1200" dirty="0">
                <a:latin typeface="HarmonyOS Sans SC Light" panose="00000400000000000000" charset="-122"/>
                <a:ea typeface="HarmonyOS Sans SC Light" panose="00000400000000000000" charset="-122"/>
                <a:cs typeface="+mn-cs"/>
              </a:rPr>
              <a:t>2025.05.23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 hasCustomPrompt="1"/>
          </p:nvPr>
        </p:nvSpPr>
        <p:spPr>
          <a:xfrm>
            <a:off x="576263" y="215900"/>
            <a:ext cx="8812212" cy="47942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defTabSz="914400">
              <a:buNone/>
            </a:pPr>
            <a:r>
              <a:rPr lang="zh-CN" altLang="en-US" kern="120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价值主张</a:t>
            </a:r>
            <a:br>
              <a:rPr lang="zh-CN" altLang="en-US" kern="120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</a:br>
            <a:endParaRPr lang="zh-CN" altLang="en-US" kern="1200">
              <a:latin typeface="HarmonyOS Sans SC" panose="00000500000000000000" pitchFamily="2" charset="-122"/>
              <a:ea typeface="HarmonyOS Sans SC" panose="00000500000000000000" pitchFamily="2" charset="-122"/>
              <a:cs typeface="+mj-cs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9121775" y="1713865"/>
            <a:ext cx="1849120" cy="368300"/>
          </a:xfrm>
          <a:prstGeom prst="rect">
            <a:avLst/>
          </a:prstGeom>
          <a:solidFill>
            <a:srgbClr val="118C7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安心应用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501736" y="4137575"/>
            <a:ext cx="1689241" cy="1229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34A89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客户定制</a:t>
            </a:r>
            <a:endParaRPr lang="en-US" altLang="zh-CN" sz="2000" b="1" dirty="0">
              <a:solidFill>
                <a:srgbClr val="034A89"/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  <a:p>
            <a:endParaRPr lang="en-US" altLang="zh-CN" sz="1800" dirty="0">
              <a:solidFill>
                <a:srgbClr val="034A89"/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  <a:p>
            <a:pPr algn="ctr"/>
            <a:r>
              <a:rPr lang="zh-CN" altLang="en-US" sz="1800" dirty="0">
                <a:solidFill>
                  <a:srgbClr val="034A89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基于应用场景优化设计涡旋</a:t>
            </a:r>
          </a:p>
        </p:txBody>
      </p:sp>
      <p:cxnSp>
        <p:nvCxnSpPr>
          <p:cNvPr id="39" name="Straight Connector 36"/>
          <p:cNvCxnSpPr/>
          <p:nvPr/>
        </p:nvCxnSpPr>
        <p:spPr>
          <a:xfrm>
            <a:off x="2521185" y="2160012"/>
            <a:ext cx="0" cy="35280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8"/>
          <p:cNvSpPr txBox="1"/>
          <p:nvPr/>
        </p:nvSpPr>
        <p:spPr>
          <a:xfrm>
            <a:off x="6934200" y="1713757"/>
            <a:ext cx="2167255" cy="368300"/>
          </a:xfrm>
          <a:prstGeom prst="rect">
            <a:avLst/>
          </a:prstGeom>
          <a:solidFill>
            <a:srgbClr val="118C7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双赢定价</a:t>
            </a:r>
          </a:p>
        </p:txBody>
      </p:sp>
      <p:sp>
        <p:nvSpPr>
          <p:cNvPr id="26" name="TextBox 28"/>
          <p:cNvSpPr txBox="1"/>
          <p:nvPr/>
        </p:nvSpPr>
        <p:spPr>
          <a:xfrm>
            <a:off x="4732020" y="1713122"/>
            <a:ext cx="2181860" cy="368300"/>
          </a:xfrm>
          <a:prstGeom prst="rect">
            <a:avLst/>
          </a:prstGeom>
          <a:solidFill>
            <a:srgbClr val="118C7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长寿命</a:t>
            </a:r>
          </a:p>
        </p:txBody>
      </p:sp>
      <p:sp>
        <p:nvSpPr>
          <p:cNvPr id="27" name="TextBox 23"/>
          <p:cNvSpPr txBox="1"/>
          <p:nvPr/>
        </p:nvSpPr>
        <p:spPr>
          <a:xfrm>
            <a:off x="2515870" y="1712487"/>
            <a:ext cx="2195830" cy="368300"/>
          </a:xfrm>
          <a:prstGeom prst="rect">
            <a:avLst/>
          </a:prstGeom>
          <a:solidFill>
            <a:srgbClr val="118C7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高性能</a:t>
            </a:r>
          </a:p>
        </p:txBody>
      </p:sp>
      <p:sp>
        <p:nvSpPr>
          <p:cNvPr id="28" name="TextBox 37"/>
          <p:cNvSpPr txBox="1"/>
          <p:nvPr/>
        </p:nvSpPr>
        <p:spPr>
          <a:xfrm>
            <a:off x="551815" y="1715770"/>
            <a:ext cx="1943735" cy="368300"/>
          </a:xfrm>
          <a:prstGeom prst="rect">
            <a:avLst/>
          </a:prstGeom>
          <a:solidFill>
            <a:srgbClr val="118C7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C2M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2801706" y="4140115"/>
            <a:ext cx="1689241" cy="1229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34A89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能效比</a:t>
            </a:r>
            <a:endParaRPr lang="en-US" altLang="zh-CN" sz="2000" b="1" dirty="0">
              <a:solidFill>
                <a:srgbClr val="034A89"/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  <a:p>
            <a:endParaRPr lang="en-US" altLang="zh-CN" sz="1800" dirty="0">
              <a:solidFill>
                <a:srgbClr val="034A89"/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  <a:p>
            <a:pPr algn="ctr"/>
            <a:r>
              <a:rPr lang="zh-CN" altLang="en-US" sz="1800" dirty="0">
                <a:solidFill>
                  <a:srgbClr val="034A89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业界领先</a:t>
            </a:r>
          </a:p>
          <a:p>
            <a:pPr algn="ctr"/>
            <a:r>
              <a:rPr lang="zh-CN" altLang="en-US" sz="1800" dirty="0">
                <a:solidFill>
                  <a:srgbClr val="034A89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制冷制热能效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4969596" y="4136940"/>
            <a:ext cx="1689241" cy="1229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34A89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 </a:t>
            </a:r>
            <a:r>
              <a:rPr lang="zh-CN" altLang="en-US" sz="2000" b="1" dirty="0">
                <a:solidFill>
                  <a:srgbClr val="034A89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耐久可靠性</a:t>
            </a:r>
            <a:endParaRPr lang="en-US" altLang="zh-CN" sz="2000" b="1" dirty="0">
              <a:solidFill>
                <a:srgbClr val="034A89"/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  <a:p>
            <a:endParaRPr lang="en-US" altLang="zh-CN" sz="1800" dirty="0">
              <a:solidFill>
                <a:srgbClr val="034A89"/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  <a:p>
            <a:pPr algn="ctr"/>
            <a:r>
              <a:rPr lang="zh-CN" altLang="en-US" sz="1800" dirty="0">
                <a:solidFill>
                  <a:srgbClr val="034A89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皮实可靠</a:t>
            </a:r>
          </a:p>
          <a:p>
            <a:pPr algn="ctr"/>
            <a:r>
              <a:rPr lang="zh-CN" altLang="en-US" sz="1800" dirty="0">
                <a:solidFill>
                  <a:srgbClr val="034A89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故障率低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7055485" y="4140200"/>
            <a:ext cx="1870075" cy="1229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34A89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  </a:t>
            </a:r>
            <a:r>
              <a:rPr lang="zh-CN" sz="2000" b="1" dirty="0">
                <a:solidFill>
                  <a:srgbClr val="034A89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合理的价格</a:t>
            </a:r>
            <a:endParaRPr sz="2000" b="1" dirty="0">
              <a:solidFill>
                <a:srgbClr val="034A89"/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  <a:p>
            <a:endParaRPr lang="en-US" altLang="zh-CN" sz="1800" dirty="0">
              <a:solidFill>
                <a:srgbClr val="034A89"/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  <a:p>
            <a:pPr algn="ctr"/>
            <a:r>
              <a:rPr lang="en-US" altLang="zh-CN" sz="1800" dirty="0">
                <a:solidFill>
                  <a:srgbClr val="034A89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 </a:t>
            </a:r>
            <a:r>
              <a:rPr lang="zh-CN" altLang="en-US" sz="1800" dirty="0">
                <a:solidFill>
                  <a:srgbClr val="034A89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追求合理</a:t>
            </a:r>
          </a:p>
          <a:p>
            <a:pPr algn="ctr"/>
            <a:r>
              <a:rPr lang="zh-CN" altLang="en-US" sz="1800" dirty="0">
                <a:solidFill>
                  <a:srgbClr val="034A89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利润与客户双赢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9297035" y="4140835"/>
            <a:ext cx="1870075" cy="1229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34A89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专业服务</a:t>
            </a:r>
            <a:endParaRPr sz="2000" b="1" dirty="0">
              <a:solidFill>
                <a:srgbClr val="034A89"/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  <a:p>
            <a:pPr algn="ctr"/>
            <a:endParaRPr lang="en-US" altLang="zh-CN" sz="1800" dirty="0">
              <a:solidFill>
                <a:srgbClr val="034A89"/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  <a:p>
            <a:pPr algn="ctr"/>
            <a:r>
              <a:rPr lang="zh-CN" altLang="en-US" sz="1800" dirty="0">
                <a:solidFill>
                  <a:srgbClr val="034A89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产品即服务</a:t>
            </a:r>
          </a:p>
          <a:p>
            <a:pPr algn="ctr"/>
            <a:r>
              <a:rPr lang="zh-CN" altLang="en-US" sz="1800" dirty="0">
                <a:solidFill>
                  <a:srgbClr val="034A89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致力于客户成功</a:t>
            </a:r>
          </a:p>
        </p:txBody>
      </p:sp>
      <p:pic>
        <p:nvPicPr>
          <p:cNvPr id="43" name="图片 42" descr="32303233343835343b32303235383238393bb9b9bda8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6775" y="2664460"/>
            <a:ext cx="914400" cy="914400"/>
          </a:xfrm>
          <a:prstGeom prst="rect">
            <a:avLst/>
          </a:prstGeom>
        </p:spPr>
      </p:pic>
      <p:pic>
        <p:nvPicPr>
          <p:cNvPr id="44" name="图片 43" descr="32303233343835343b32303235383238303bb9dabefc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53410" y="2658110"/>
            <a:ext cx="914400" cy="914400"/>
          </a:xfrm>
          <a:prstGeom prst="rect">
            <a:avLst/>
          </a:prstGeom>
        </p:spPr>
      </p:pic>
      <p:pic>
        <p:nvPicPr>
          <p:cNvPr id="47" name="图片 46" descr="32303233343835343b32303235383238363bb2d9d7f7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56860" y="2658110"/>
            <a:ext cx="914400" cy="914400"/>
          </a:xfrm>
          <a:prstGeom prst="rect">
            <a:avLst/>
          </a:prstGeom>
        </p:spPr>
      </p:pic>
      <p:pic>
        <p:nvPicPr>
          <p:cNvPr id="54" name="图片 53" descr="32303233343835343b32303235383237363bc8fdc8cbbacfd7f7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47250" y="2645410"/>
            <a:ext cx="914400" cy="914400"/>
          </a:xfrm>
          <a:prstGeom prst="rect">
            <a:avLst/>
          </a:prstGeom>
        </p:spPr>
      </p:pic>
      <p:pic>
        <p:nvPicPr>
          <p:cNvPr id="4" name="图片 3" descr="32303233343835343b32303235383238313bb9a6bca8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97140" y="2654300"/>
            <a:ext cx="914400" cy="914400"/>
          </a:xfrm>
          <a:prstGeom prst="rect">
            <a:avLst/>
          </a:prstGeom>
        </p:spPr>
      </p:pic>
      <p:sp>
        <p:nvSpPr>
          <p:cNvPr id="5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576580" y="1054735"/>
            <a:ext cx="7446010" cy="476250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defTabSz="914400">
              <a:buClrTx/>
              <a:buSzTx/>
            </a:pPr>
            <a:r>
              <a:rPr lang="zh-CN" kern="1200">
                <a:latin typeface="HarmonyOS Sans SC Light" panose="00000400000000000000" charset="-122"/>
                <a:ea typeface="HarmonyOS Sans SC Light" panose="00000400000000000000" charset="-122"/>
                <a:cs typeface="+mn-cs"/>
              </a:rPr>
              <a:t>以客户成功为核心目标，提供高性价比的涡旋压缩机</a:t>
            </a:r>
          </a:p>
        </p:txBody>
      </p:sp>
      <p:cxnSp>
        <p:nvCxnSpPr>
          <p:cNvPr id="2" name="Straight Connector 36"/>
          <p:cNvCxnSpPr/>
          <p:nvPr>
            <p:custDataLst>
              <p:tags r:id="rId1"/>
            </p:custDataLst>
          </p:nvPr>
        </p:nvCxnSpPr>
        <p:spPr>
          <a:xfrm>
            <a:off x="4730350" y="2160012"/>
            <a:ext cx="0" cy="35280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36"/>
          <p:cNvCxnSpPr/>
          <p:nvPr>
            <p:custDataLst>
              <p:tags r:id="rId2"/>
            </p:custDataLst>
          </p:nvPr>
        </p:nvCxnSpPr>
        <p:spPr>
          <a:xfrm>
            <a:off x="6939515" y="2160012"/>
            <a:ext cx="0" cy="35280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36"/>
          <p:cNvCxnSpPr/>
          <p:nvPr>
            <p:custDataLst>
              <p:tags r:id="rId3"/>
            </p:custDataLst>
          </p:nvPr>
        </p:nvCxnSpPr>
        <p:spPr>
          <a:xfrm>
            <a:off x="9125185" y="2160012"/>
            <a:ext cx="0" cy="35280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 hasCustomPrompt="1"/>
          </p:nvPr>
        </p:nvSpPr>
        <p:spPr>
          <a:xfrm>
            <a:off x="576263" y="215900"/>
            <a:ext cx="8812212" cy="47942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defTabSz="914400">
              <a:buNone/>
            </a:pPr>
            <a:r>
              <a:rPr lang="zh-CN" altLang="en-US">
                <a:sym typeface="+mn-ea"/>
              </a:rPr>
              <a:t>数码涡旋压缩机结构特点</a:t>
            </a:r>
            <a:br>
              <a:rPr lang="zh-CN" altLang="en-US" kern="120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</a:br>
            <a:endParaRPr lang="zh-CN" altLang="en-US" kern="1200">
              <a:latin typeface="HarmonyOS Sans SC" panose="00000500000000000000" pitchFamily="2" charset="-122"/>
              <a:ea typeface="HarmonyOS Sans SC" panose="00000500000000000000" pitchFamily="2" charset="-122"/>
              <a:cs typeface="+mj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18483"/>
          <a:stretch>
            <a:fillRect/>
          </a:stretch>
        </p:blipFill>
        <p:spPr>
          <a:xfrm>
            <a:off x="1194731" y="1230280"/>
            <a:ext cx="5753100" cy="453447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368236" y="1336363"/>
            <a:ext cx="142893" cy="21215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2000">
                <a:schemeClr val="accent4">
                  <a:lumMod val="0"/>
                  <a:lumOff val="100000"/>
                </a:schemeClr>
              </a:gs>
              <a:gs pos="58000">
                <a:schemeClr val="accent4">
                  <a:lumMod val="10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6110738" y="2151285"/>
            <a:ext cx="754903" cy="5046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SV</a:t>
            </a:r>
            <a:endParaRPr lang="zh-CN" altLang="en-US" dirty="0"/>
          </a:p>
        </p:txBody>
      </p:sp>
      <p:sp>
        <p:nvSpPr>
          <p:cNvPr id="5" name="TextBox 6"/>
          <p:cNvSpPr txBox="1"/>
          <p:nvPr/>
        </p:nvSpPr>
        <p:spPr>
          <a:xfrm>
            <a:off x="605790" y="1572895"/>
            <a:ext cx="1119505" cy="3683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静涡旋</a:t>
            </a:r>
          </a:p>
        </p:txBody>
      </p:sp>
      <p:sp>
        <p:nvSpPr>
          <p:cNvPr id="6" name="TextBox 9"/>
          <p:cNvSpPr txBox="1"/>
          <p:nvPr/>
        </p:nvSpPr>
        <p:spPr>
          <a:xfrm>
            <a:off x="608330" y="3441700"/>
            <a:ext cx="1065530" cy="3683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气缸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05790" y="4687570"/>
            <a:ext cx="1069340" cy="3683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dirty="0">
                <a:sym typeface="+mn-ea"/>
              </a:rPr>
              <a:t>动涡旋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605790" y="949960"/>
            <a:ext cx="1119505" cy="3683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低压腔</a:t>
            </a:r>
          </a:p>
        </p:txBody>
      </p:sp>
      <p:sp>
        <p:nvSpPr>
          <p:cNvPr id="9" name="TextBox 6"/>
          <p:cNvSpPr txBox="1"/>
          <p:nvPr/>
        </p:nvSpPr>
        <p:spPr>
          <a:xfrm>
            <a:off x="3455670" y="949960"/>
            <a:ext cx="1084580" cy="3683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高压腔</a:t>
            </a:r>
          </a:p>
        </p:txBody>
      </p:sp>
      <p:cxnSp>
        <p:nvCxnSpPr>
          <p:cNvPr id="10" name="直接连接符 9"/>
          <p:cNvCxnSpPr>
            <a:endCxn id="6" idx="3"/>
          </p:cNvCxnSpPr>
          <p:nvPr/>
        </p:nvCxnSpPr>
        <p:spPr>
          <a:xfrm flipH="1" flipV="1">
            <a:off x="1673815" y="3625535"/>
            <a:ext cx="631190" cy="118110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>
            <a:endCxn id="9" idx="2"/>
          </p:cNvCxnSpPr>
          <p:nvPr/>
        </p:nvCxnSpPr>
        <p:spPr>
          <a:xfrm flipH="1" flipV="1">
            <a:off x="3997945" y="1318165"/>
            <a:ext cx="899160" cy="841375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endCxn id="8" idx="3"/>
          </p:cNvCxnSpPr>
          <p:nvPr/>
        </p:nvCxnSpPr>
        <p:spPr>
          <a:xfrm flipH="1" flipV="1">
            <a:off x="1725454" y="1133818"/>
            <a:ext cx="1341755" cy="1810385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>
            <a:endCxn id="5" idx="3"/>
          </p:cNvCxnSpPr>
          <p:nvPr/>
        </p:nvCxnSpPr>
        <p:spPr>
          <a:xfrm flipH="1" flipV="1">
            <a:off x="1725160" y="1756985"/>
            <a:ext cx="1742440" cy="1801495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endCxn id="7" idx="3"/>
          </p:cNvCxnSpPr>
          <p:nvPr/>
        </p:nvCxnSpPr>
        <p:spPr>
          <a:xfrm flipH="1">
            <a:off x="1674928" y="4236938"/>
            <a:ext cx="1075084" cy="634646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0"/>
          <p:cNvSpPr txBox="1"/>
          <p:nvPr/>
        </p:nvSpPr>
        <p:spPr>
          <a:xfrm>
            <a:off x="613195" y="4064364"/>
            <a:ext cx="1061716" cy="3683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导向环</a:t>
            </a:r>
          </a:p>
        </p:txBody>
      </p:sp>
      <p:cxnSp>
        <p:nvCxnSpPr>
          <p:cNvPr id="16" name="直接连接符 15"/>
          <p:cNvCxnSpPr>
            <a:endCxn id="15" idx="3"/>
          </p:cNvCxnSpPr>
          <p:nvPr/>
        </p:nvCxnSpPr>
        <p:spPr>
          <a:xfrm flipH="1">
            <a:off x="1675407" y="4175744"/>
            <a:ext cx="774065" cy="73025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8"/>
          <p:cNvSpPr txBox="1"/>
          <p:nvPr/>
        </p:nvSpPr>
        <p:spPr>
          <a:xfrm>
            <a:off x="613410" y="2818765"/>
            <a:ext cx="1357630" cy="3683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气缸密封圈</a:t>
            </a:r>
          </a:p>
        </p:txBody>
      </p:sp>
      <p:sp>
        <p:nvSpPr>
          <p:cNvPr id="18" name="TextBox 8"/>
          <p:cNvSpPr txBox="1"/>
          <p:nvPr/>
        </p:nvSpPr>
        <p:spPr>
          <a:xfrm>
            <a:off x="608242" y="2195916"/>
            <a:ext cx="1091140" cy="3683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活塞</a:t>
            </a:r>
          </a:p>
        </p:txBody>
      </p:sp>
      <p:cxnSp>
        <p:nvCxnSpPr>
          <p:cNvPr id="19" name="直接连接符 18"/>
          <p:cNvCxnSpPr>
            <a:endCxn id="18" idx="3"/>
          </p:cNvCxnSpPr>
          <p:nvPr/>
        </p:nvCxnSpPr>
        <p:spPr>
          <a:xfrm flipH="1" flipV="1">
            <a:off x="1699206" y="2379669"/>
            <a:ext cx="749935" cy="788035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>
            <a:endCxn id="17" idx="3"/>
          </p:cNvCxnSpPr>
          <p:nvPr/>
        </p:nvCxnSpPr>
        <p:spPr>
          <a:xfrm flipH="1" flipV="1">
            <a:off x="1971257" y="3003120"/>
            <a:ext cx="403860" cy="394335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627742" y="3714435"/>
            <a:ext cx="0" cy="1840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10"/>
          <p:cNvSpPr txBox="1"/>
          <p:nvPr/>
        </p:nvSpPr>
        <p:spPr>
          <a:xfrm>
            <a:off x="5938520" y="949960"/>
            <a:ext cx="1119505" cy="3683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dirty="0"/>
              <a:t>来自排气</a:t>
            </a:r>
          </a:p>
        </p:txBody>
      </p:sp>
      <p:sp>
        <p:nvSpPr>
          <p:cNvPr id="25" name="矩形 24"/>
          <p:cNvSpPr/>
          <p:nvPr/>
        </p:nvSpPr>
        <p:spPr>
          <a:xfrm>
            <a:off x="2160905" y="5832475"/>
            <a:ext cx="3655060" cy="4984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轴向柔性驱使定涡旋上下自由移动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94" y="504025"/>
            <a:ext cx="4339396" cy="613967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 hasCustomPrompt="1"/>
          </p:nvPr>
        </p:nvSpPr>
        <p:spPr>
          <a:xfrm>
            <a:off x="576263" y="215900"/>
            <a:ext cx="8812212" cy="47942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defTabSz="914400">
              <a:buNone/>
            </a:pPr>
            <a:r>
              <a:rPr lang="zh-CN" altLang="en-US" kern="120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数码涡旋压缩机工作原理</a:t>
            </a:r>
            <a:br>
              <a:rPr lang="zh-CN" altLang="en-US" kern="120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</a:br>
            <a:endParaRPr lang="zh-CN" altLang="en-US" kern="1200">
              <a:latin typeface="HarmonyOS Sans SC" panose="00000500000000000000" pitchFamily="2" charset="-122"/>
              <a:ea typeface="HarmonyOS Sans SC" panose="00000500000000000000" pitchFamily="2" charset="-122"/>
              <a:cs typeface="+mj-cs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7" t="13217" r="11829" b="19804"/>
          <a:stretch>
            <a:fillRect/>
          </a:stretch>
        </p:blipFill>
        <p:spPr>
          <a:xfrm>
            <a:off x="5107940" y="1473200"/>
            <a:ext cx="4072255" cy="28530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1" t="13531" r="8381" b="16760"/>
          <a:stretch>
            <a:fillRect/>
          </a:stretch>
        </p:blipFill>
        <p:spPr>
          <a:xfrm>
            <a:off x="556895" y="1499870"/>
            <a:ext cx="4097655" cy="2827020"/>
          </a:xfrm>
          <a:prstGeom prst="rect">
            <a:avLst/>
          </a:prstGeom>
        </p:spPr>
      </p:pic>
      <p:sp>
        <p:nvSpPr>
          <p:cNvPr id="12" name="椭圆 11"/>
          <p:cNvSpPr/>
          <p:nvPr>
            <p:custDataLst>
              <p:tags r:id="rId3"/>
            </p:custDataLst>
          </p:nvPr>
        </p:nvSpPr>
        <p:spPr>
          <a:xfrm>
            <a:off x="7019290" y="3545840"/>
            <a:ext cx="848995" cy="568325"/>
          </a:xfrm>
          <a:prstGeom prst="ellipse">
            <a:avLst/>
          </a:prstGeom>
          <a:noFill/>
          <a:ln w="317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3"/>
          <a:stretch>
            <a:fillRect/>
          </a:stretch>
        </p:blipFill>
        <p:spPr>
          <a:xfrm>
            <a:off x="9179560" y="2066290"/>
            <a:ext cx="1655445" cy="1364615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4" name="直接箭头连接符 13"/>
          <p:cNvCxnSpPr/>
          <p:nvPr>
            <p:custDataLst>
              <p:tags r:id="rId4"/>
            </p:custDataLst>
          </p:nvPr>
        </p:nvCxnSpPr>
        <p:spPr>
          <a:xfrm flipV="1">
            <a:off x="7806690" y="3095625"/>
            <a:ext cx="1482725" cy="5473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1458595" y="1177290"/>
            <a:ext cx="1349375" cy="9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" dirty="0"/>
              <a:t>Loading</a:t>
            </a:r>
            <a:endParaRPr lang="zh-CN" altLang="en-US" sz="100" dirty="0"/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6094730" y="1177290"/>
            <a:ext cx="1349375" cy="9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" dirty="0"/>
              <a:t>Unloading</a:t>
            </a:r>
            <a:endParaRPr lang="zh-CN" altLang="en-US" sz="100" dirty="0"/>
          </a:p>
        </p:txBody>
      </p:sp>
      <p:sp>
        <p:nvSpPr>
          <p:cNvPr id="19" name="矩形 18"/>
          <p:cNvSpPr/>
          <p:nvPr>
            <p:custDataLst>
              <p:tags r:id="rId7"/>
            </p:custDataLst>
          </p:nvPr>
        </p:nvSpPr>
        <p:spPr>
          <a:xfrm>
            <a:off x="4415155" y="1127125"/>
            <a:ext cx="139700" cy="179514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2000">
                <a:schemeClr val="accent4">
                  <a:lumMod val="0"/>
                  <a:lumOff val="100000"/>
                </a:schemeClr>
              </a:gs>
              <a:gs pos="58000">
                <a:schemeClr val="accent4">
                  <a:lumMod val="10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1" name="禁止符 20"/>
          <p:cNvSpPr/>
          <p:nvPr>
            <p:custDataLst>
              <p:tags r:id="rId8"/>
            </p:custDataLst>
          </p:nvPr>
        </p:nvSpPr>
        <p:spPr>
          <a:xfrm rot="18687148">
            <a:off x="4102100" y="1622425"/>
            <a:ext cx="766445" cy="803275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 dirty="0">
              <a:solidFill>
                <a:schemeClr val="tx1"/>
              </a:solidFill>
            </a:endParaRPr>
          </a:p>
        </p:txBody>
      </p:sp>
      <p:sp>
        <p:nvSpPr>
          <p:cNvPr id="22" name="内容占位符 2"/>
          <p:cNvSpPr txBox="1"/>
          <p:nvPr>
            <p:custDataLst>
              <p:tags r:id="rId9"/>
            </p:custDataLst>
          </p:nvPr>
        </p:nvSpPr>
        <p:spPr>
          <a:xfrm>
            <a:off x="576580" y="4567555"/>
            <a:ext cx="4193540" cy="16821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700" dirty="0">
                <a:latin typeface="HarmonyOS Sans SC Light" panose="00000400000000000000" charset="-122"/>
                <a:ea typeface="HarmonyOS Sans SC Light" panose="00000400000000000000" charset="-122"/>
              </a:rPr>
              <a:t>电磁阀关闭</a:t>
            </a:r>
            <a:endParaRPr lang="en-US" altLang="zh-CN" sz="1700" dirty="0">
              <a:latin typeface="HarmonyOS Sans SC Light" panose="00000400000000000000" charset="-122"/>
              <a:ea typeface="HarmonyOS Sans SC Light" panose="00000400000000000000" charset="-122"/>
            </a:endParaRPr>
          </a:p>
          <a:p>
            <a:r>
              <a:rPr lang="zh-CN" altLang="en-US" sz="1700" dirty="0">
                <a:latin typeface="HarmonyOS Sans SC Light" panose="00000400000000000000" charset="-122"/>
                <a:ea typeface="HarmonyOS Sans SC Light" panose="00000400000000000000" charset="-122"/>
              </a:rPr>
              <a:t>静涡旋与动涡旋轴向密封</a:t>
            </a:r>
          </a:p>
          <a:p>
            <a:r>
              <a:rPr lang="zh-CN" altLang="en-US" sz="1700" dirty="0">
                <a:latin typeface="HarmonyOS Sans SC Light" panose="00000400000000000000" charset="-122"/>
                <a:ea typeface="HarmonyOS Sans SC Light" panose="00000400000000000000" charset="-122"/>
              </a:rPr>
              <a:t>像常规涡旋压缩机一样运行，传递全部容量和制冷剂流量。</a:t>
            </a:r>
          </a:p>
        </p:txBody>
      </p:sp>
      <p:sp>
        <p:nvSpPr>
          <p:cNvPr id="23" name="内容占位符 2"/>
          <p:cNvSpPr txBox="1"/>
          <p:nvPr>
            <p:custDataLst>
              <p:tags r:id="rId10"/>
            </p:custDataLst>
          </p:nvPr>
        </p:nvSpPr>
        <p:spPr>
          <a:xfrm>
            <a:off x="5323205" y="4567555"/>
            <a:ext cx="4193540" cy="18459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700" dirty="0">
                <a:latin typeface="HarmonyOS Sans SC Light" panose="00000400000000000000" charset="-122"/>
                <a:ea typeface="HarmonyOS Sans SC Light" panose="00000400000000000000" charset="-122"/>
              </a:rPr>
              <a:t>电磁阀打开</a:t>
            </a:r>
            <a:endParaRPr lang="en-US" altLang="zh-CN" sz="1700" dirty="0">
              <a:latin typeface="HarmonyOS Sans SC Light" panose="00000400000000000000" charset="-122"/>
              <a:ea typeface="HarmonyOS Sans SC Light" panose="00000400000000000000" charset="-122"/>
            </a:endParaRPr>
          </a:p>
          <a:p>
            <a:r>
              <a:rPr lang="zh-CN" altLang="en-US" sz="1700" dirty="0"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静涡旋与动涡旋轴向分离</a:t>
            </a:r>
          </a:p>
          <a:p>
            <a:r>
              <a:rPr lang="zh-CN" altLang="en-US" sz="1700" dirty="0">
                <a:latin typeface="HarmonyOS Sans SC Light" panose="00000400000000000000" charset="-122"/>
                <a:ea typeface="HarmonyOS Sans SC Light" panose="00000400000000000000" charset="-122"/>
              </a:rPr>
              <a:t>无容量和制冷剂流量通过压缩机，压缩机空载</a:t>
            </a:r>
            <a:r>
              <a:rPr lang="zh-CN" sz="1700" dirty="0">
                <a:latin typeface="HarmonyOS Sans SC Light" panose="00000400000000000000" charset="-122"/>
                <a:ea typeface="HarmonyOS Sans SC Light" panose="00000400000000000000" charset="-122"/>
              </a:rPr>
              <a:t>，压缩机功率很小。</a:t>
            </a:r>
          </a:p>
        </p:txBody>
      </p:sp>
      <p:sp>
        <p:nvSpPr>
          <p:cNvPr id="17" name="矩形 16"/>
          <p:cNvSpPr/>
          <p:nvPr>
            <p:custDataLst>
              <p:tags r:id="rId11"/>
            </p:custDataLst>
          </p:nvPr>
        </p:nvSpPr>
        <p:spPr>
          <a:xfrm>
            <a:off x="8914130" y="1118235"/>
            <a:ext cx="139700" cy="179514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2000">
                <a:schemeClr val="accent4">
                  <a:lumMod val="0"/>
                  <a:lumOff val="100000"/>
                </a:schemeClr>
              </a:gs>
              <a:gs pos="58000">
                <a:schemeClr val="accent4">
                  <a:lumMod val="10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8" name="禁止符 17"/>
          <p:cNvSpPr/>
          <p:nvPr>
            <p:custDataLst>
              <p:tags r:id="rId12"/>
            </p:custDataLst>
          </p:nvPr>
        </p:nvSpPr>
        <p:spPr>
          <a:xfrm rot="2586019">
            <a:off x="8600440" y="1779905"/>
            <a:ext cx="766445" cy="803275"/>
          </a:xfrm>
          <a:prstGeom prst="noSmoking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 dirty="0">
              <a:solidFill>
                <a:schemeClr val="tx1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9793605" y="2748915"/>
            <a:ext cx="14400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9792970" y="2807335"/>
            <a:ext cx="14400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H="1">
            <a:off x="11017250" y="2388870"/>
            <a:ext cx="0" cy="360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H="1" flipV="1">
            <a:off x="11017250" y="2807335"/>
            <a:ext cx="0" cy="360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内容占位符 2"/>
          <p:cNvSpPr txBox="1"/>
          <p:nvPr>
            <p:custDataLst>
              <p:tags r:id="rId13"/>
            </p:custDataLst>
          </p:nvPr>
        </p:nvSpPr>
        <p:spPr>
          <a:xfrm>
            <a:off x="1656715" y="1183640"/>
            <a:ext cx="1287145" cy="3594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700" b="1" dirty="0"/>
              <a:t>加载状态</a:t>
            </a:r>
          </a:p>
        </p:txBody>
      </p:sp>
      <p:sp>
        <p:nvSpPr>
          <p:cNvPr id="32" name="内容占位符 2"/>
          <p:cNvSpPr txBox="1"/>
          <p:nvPr>
            <p:custDataLst>
              <p:tags r:id="rId14"/>
            </p:custDataLst>
          </p:nvPr>
        </p:nvSpPr>
        <p:spPr>
          <a:xfrm>
            <a:off x="6264910" y="1183640"/>
            <a:ext cx="1287145" cy="3594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700" b="1" dirty="0"/>
              <a:t>卸载状态</a:t>
            </a:r>
          </a:p>
        </p:txBody>
      </p:sp>
      <p:sp>
        <p:nvSpPr>
          <p:cNvPr id="35" name="内容占位符 2"/>
          <p:cNvSpPr txBox="1"/>
          <p:nvPr/>
        </p:nvSpPr>
        <p:spPr>
          <a:xfrm>
            <a:off x="10297160" y="3225800"/>
            <a:ext cx="1287145" cy="35941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700" b="1" dirty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分离间隙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 hasCustomPrompt="1"/>
          </p:nvPr>
        </p:nvSpPr>
        <p:spPr>
          <a:xfrm>
            <a:off x="576263" y="215900"/>
            <a:ext cx="8812212" cy="47942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defTabSz="914400">
              <a:buNone/>
            </a:pPr>
            <a:r>
              <a:rPr lang="zh-CN" altLang="en-US">
                <a:sym typeface="+mn-ea"/>
              </a:rPr>
              <a:t>数码涡旋压缩机容调特性</a:t>
            </a:r>
            <a:br>
              <a:rPr lang="zh-CN" altLang="en-US" kern="120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</a:br>
            <a:endParaRPr lang="zh-CN" altLang="en-US" kern="1200">
              <a:latin typeface="HarmonyOS Sans SC" panose="00000500000000000000" pitchFamily="2" charset="-122"/>
              <a:ea typeface="HarmonyOS Sans SC" panose="00000500000000000000" pitchFamily="2" charset="-122"/>
              <a:cs typeface="+mj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25" y="1223645"/>
            <a:ext cx="5006250" cy="2880000"/>
          </a:xfrm>
          <a:prstGeom prst="rect">
            <a:avLst/>
          </a:prstGeom>
          <a:ln w="19050">
            <a:solidFill>
              <a:schemeClr val="accent1"/>
            </a:solidFill>
            <a:prstDash val="solid"/>
          </a:ln>
        </p:spPr>
      </p:pic>
      <p:sp>
        <p:nvSpPr>
          <p:cNvPr id="7" name="文本框 6"/>
          <p:cNvSpPr txBox="1"/>
          <p:nvPr/>
        </p:nvSpPr>
        <p:spPr>
          <a:xfrm>
            <a:off x="720725" y="4392930"/>
            <a:ext cx="5077460" cy="101473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 b="1">
                <a:ln>
                  <a:noFill/>
                </a:ln>
                <a:solidFill>
                  <a:srgbClr val="0070C0"/>
                </a:solidFill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通过改变负载状态时间和卸载状态时间，</a:t>
            </a: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 b="1">
                <a:ln>
                  <a:noFill/>
                </a:ln>
                <a:solidFill>
                  <a:srgbClr val="0070C0"/>
                </a:solidFill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压缩机可实现线性变容量调节(10%-100%)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977255" y="1223645"/>
            <a:ext cx="4897755" cy="4986020"/>
          </a:xfrm>
          <a:prstGeom prst="rect">
            <a:avLst/>
          </a:prstGeom>
          <a:ln w="19050"/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周期时间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1.“</a:t>
            </a:r>
            <a:r>
              <a:rPr lang="zh-CN" altLang="en-US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负载状态</a:t>
            </a:r>
            <a:r>
              <a:rPr lang="en-US" altLang="zh-CN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”</a:t>
            </a:r>
            <a:r>
              <a:rPr lang="zh-CN" altLang="en-US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时间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2.“</a:t>
            </a:r>
            <a:r>
              <a:rPr lang="zh-CN" altLang="en-US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卸载状态</a:t>
            </a:r>
            <a:r>
              <a:rPr lang="en-US" altLang="zh-CN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”</a:t>
            </a:r>
            <a:r>
              <a:rPr lang="zh-CN" altLang="en-US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时间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3.</a:t>
            </a:r>
            <a:r>
              <a:rPr lang="zh-CN" altLang="en-US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容量调节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两个时间阶段的组合决定压缩机的容量。容量为负载状态和卸载状态时间平均的总和。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100%:</a:t>
            </a:r>
            <a:r>
              <a:rPr lang="zh-CN" altLang="en-US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满负载状态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75%:</a:t>
            </a:r>
            <a:r>
              <a:rPr lang="zh-CN" altLang="en-US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负载状态时间为</a:t>
            </a:r>
            <a:r>
              <a:rPr lang="en-US" altLang="zh-CN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15</a:t>
            </a:r>
            <a:r>
              <a:rPr lang="zh-CN" altLang="en-US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秒而卸载状态时间为</a:t>
            </a:r>
            <a:r>
              <a:rPr lang="en-US" altLang="zh-CN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5</a:t>
            </a:r>
            <a:r>
              <a:rPr lang="zh-CN" altLang="en-US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秒，则压缩机调节量为</a:t>
            </a:r>
            <a:r>
              <a:rPr lang="en-US" altLang="zh-CN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75%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若负载状态时间为</a:t>
            </a:r>
            <a:r>
              <a:rPr lang="en-US" altLang="zh-CN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10</a:t>
            </a:r>
            <a:r>
              <a:rPr lang="zh-CN" altLang="en-US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秒，</a:t>
            </a:r>
            <a:r>
              <a:rPr lang="en-US" altLang="zh-CN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50%:</a:t>
            </a:r>
            <a:r>
              <a:rPr lang="zh-CN" altLang="en-US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卸载状态时间为</a:t>
            </a:r>
            <a:r>
              <a:rPr lang="en-US" altLang="zh-CN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10</a:t>
            </a:r>
            <a:r>
              <a:rPr lang="zh-CN" altLang="en-US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秒，压缩机调节量为</a:t>
            </a:r>
            <a:r>
              <a:rPr lang="en-US" altLang="zh-CN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(10</a:t>
            </a:r>
            <a:r>
              <a:rPr lang="zh-CN" altLang="en-US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秒</a:t>
            </a:r>
            <a:r>
              <a:rPr lang="en-US" altLang="zh-CN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x100%+10</a:t>
            </a:r>
            <a:r>
              <a:rPr lang="zh-CN" altLang="en-US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秒</a:t>
            </a:r>
            <a:r>
              <a:rPr lang="en-US" altLang="zh-CN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X0%)/20=50%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 hasCustomPrompt="1"/>
          </p:nvPr>
        </p:nvSpPr>
        <p:spPr>
          <a:xfrm>
            <a:off x="576263" y="215900"/>
            <a:ext cx="8812212" cy="47942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defTabSz="914400">
              <a:buNone/>
            </a:pPr>
            <a:r>
              <a:rPr lang="zh-CN" altLang="en-US">
                <a:sym typeface="+mn-ea"/>
              </a:rPr>
              <a:t>数码涡旋压缩机节能特性</a:t>
            </a:r>
            <a:br>
              <a:rPr lang="zh-CN" altLang="en-US" kern="120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</a:br>
            <a:endParaRPr lang="zh-CN" altLang="en-US" kern="1200">
              <a:latin typeface="HarmonyOS Sans SC" panose="00000500000000000000" pitchFamily="2" charset="-122"/>
              <a:ea typeface="HarmonyOS Sans SC" panose="00000500000000000000" pitchFamily="2" charset="-122"/>
              <a:cs typeface="+mj-cs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76580" y="1007745"/>
          <a:ext cx="6638290" cy="26460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3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9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3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273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50% </a:t>
                      </a:r>
                      <a:r>
                        <a:rPr lang="zh-CN" altLang="en-US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测试</a:t>
                      </a:r>
                      <a:endParaRPr lang="en-US" altLang="zh-CN" sz="1800" b="0" i="0" u="none" strike="noStrike" dirty="0">
                        <a:effectLst/>
                        <a:latin typeface="HarmonyOS Sans SC Light" panose="00000400000000000000" charset="-122"/>
                        <a:ea typeface="HarmonyOS Sans SC Light" panose="00000400000000000000" charset="-122"/>
                        <a:cs typeface="HarmonyOS Sans SC Light" panose="00000400000000000000" charset="-122"/>
                      </a:endParaRPr>
                    </a:p>
                  </a:txBody>
                  <a:tcPr marL="7620" marR="7620" marT="762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功率</a:t>
                      </a:r>
                      <a:r>
                        <a:rPr lang="en-US" altLang="zh-CN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(</a:t>
                      </a:r>
                      <a:r>
                        <a:rPr lang="en-US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W)</a:t>
                      </a:r>
                      <a:endParaRPr lang="en-US" sz="1800" b="0" i="0" u="none" strike="noStrike" dirty="0">
                        <a:effectLst/>
                        <a:latin typeface="HarmonyOS Sans SC Light" panose="00000400000000000000" charset="-122"/>
                        <a:ea typeface="HarmonyOS Sans SC Light" panose="00000400000000000000" charset="-122"/>
                        <a:cs typeface="HarmonyOS Sans SC Light" panose="00000400000000000000" charset="-122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9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条件</a:t>
                      </a:r>
                      <a:r>
                        <a:rPr lang="en-US" altLang="zh-CN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(ET/CT/SH)</a:t>
                      </a:r>
                      <a:endParaRPr lang="zh-CN" altLang="en-US" sz="1800" b="0" i="0" u="none" strike="noStrike" dirty="0">
                        <a:effectLst/>
                        <a:latin typeface="HarmonyOS Sans SC Light" panose="00000400000000000000" charset="-122"/>
                        <a:ea typeface="HarmonyOS Sans SC Light" panose="00000400000000000000" charset="-122"/>
                        <a:cs typeface="HarmonyOS Sans SC Light" panose="00000400000000000000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加载</a:t>
                      </a:r>
                      <a:endParaRPr lang="zh-CN" altLang="en-US" sz="1800" b="0" i="0" u="none" strike="noStrike" dirty="0">
                        <a:effectLst/>
                        <a:latin typeface="HarmonyOS Sans SC Light" panose="00000400000000000000" charset="-122"/>
                        <a:ea typeface="HarmonyOS Sans SC Light" panose="00000400000000000000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卸载</a:t>
                      </a:r>
                      <a:endParaRPr lang="zh-CN" altLang="en-US" sz="1800" b="0" i="0" u="none" strike="noStrike" dirty="0">
                        <a:effectLst/>
                        <a:latin typeface="HarmonyOS Sans SC Light" panose="00000400000000000000" charset="-122"/>
                        <a:ea typeface="HarmonyOS Sans SC Light" panose="00000400000000000000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比列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-6.7/48.9/25</a:t>
                      </a:r>
                      <a:endParaRPr lang="en-US" altLang="zh-CN" sz="1800" b="0" i="0" u="none" strike="noStrike" dirty="0">
                        <a:effectLst/>
                        <a:latin typeface="HarmonyOS Sans SC Light" panose="00000400000000000000" charset="-122"/>
                        <a:ea typeface="HarmonyOS Sans SC Light" panose="00000400000000000000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4334</a:t>
                      </a:r>
                      <a:endParaRPr lang="en-US" altLang="zh-CN" sz="1800" b="0" i="0" u="none" strike="noStrike" dirty="0">
                        <a:effectLst/>
                        <a:latin typeface="HarmonyOS Sans SC Light" panose="00000400000000000000" charset="-122"/>
                        <a:ea typeface="HarmonyOS Sans SC Light" panose="00000400000000000000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360</a:t>
                      </a:r>
                      <a:endParaRPr lang="en-US" altLang="zh-CN" sz="1800" b="0" i="0" u="none" strike="noStrike" dirty="0">
                        <a:effectLst/>
                        <a:latin typeface="HarmonyOS Sans SC Light" panose="00000400000000000000" charset="-122"/>
                        <a:ea typeface="HarmonyOS Sans SC Light" panose="00000400000000000000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8%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9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-10/30/10</a:t>
                      </a:r>
                      <a:endParaRPr lang="en-US" altLang="zh-CN" sz="1800" b="0" i="0" u="none" strike="noStrike" dirty="0">
                        <a:effectLst/>
                        <a:latin typeface="HarmonyOS Sans SC Light" panose="00000400000000000000" charset="-122"/>
                        <a:ea typeface="HarmonyOS Sans SC Light" panose="00000400000000000000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2953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HarmonyOS Sans SC Light" panose="00000400000000000000" charset="-122"/>
                        <a:ea typeface="HarmonyOS Sans SC Light" panose="00000400000000000000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360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HarmonyOS Sans SC Light" panose="00000400000000000000" charset="-122"/>
                        <a:ea typeface="HarmonyOS Sans SC Light" panose="00000400000000000000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12%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3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-15/65/10</a:t>
                      </a:r>
                      <a:endParaRPr lang="en-US" altLang="zh-CN" sz="1800" b="0" i="0" u="none" strike="noStrike" dirty="0">
                        <a:effectLst/>
                        <a:latin typeface="HarmonyOS Sans SC Light" panose="00000400000000000000" charset="-122"/>
                        <a:ea typeface="HarmonyOS Sans SC Light" panose="00000400000000000000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5184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HarmonyOS Sans SC Light" panose="00000400000000000000" charset="-122"/>
                        <a:ea typeface="HarmonyOS Sans SC Light" panose="00000400000000000000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347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HarmonyOS Sans SC Light" panose="00000400000000000000" charset="-122"/>
                        <a:ea typeface="HarmonyOS Sans SC Light" panose="00000400000000000000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7%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9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-30/30/10</a:t>
                      </a:r>
                      <a:endParaRPr lang="en-US" altLang="zh-CN" sz="1800" b="0" i="0" u="none" strike="noStrike" dirty="0">
                        <a:effectLst/>
                        <a:latin typeface="HarmonyOS Sans SC Light" panose="00000400000000000000" charset="-122"/>
                        <a:ea typeface="HarmonyOS Sans SC Light" panose="00000400000000000000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2318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HarmonyOS Sans SC Light" panose="00000400000000000000" charset="-122"/>
                        <a:ea typeface="HarmonyOS Sans SC Light" panose="00000400000000000000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332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HarmonyOS Sans SC Light" panose="00000400000000000000" charset="-122"/>
                        <a:ea typeface="HarmonyOS Sans SC Light" panose="00000400000000000000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14%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-40/55/10</a:t>
                      </a:r>
                      <a:endParaRPr lang="en-US" altLang="zh-CN" sz="1800" b="0" i="0" u="none" strike="noStrike" dirty="0">
                        <a:effectLst/>
                        <a:latin typeface="HarmonyOS Sans SC Light" panose="00000400000000000000" charset="-122"/>
                        <a:ea typeface="HarmonyOS Sans SC Light" panose="00000400000000000000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3268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HarmonyOS Sans SC Light" panose="00000400000000000000" charset="-122"/>
                        <a:ea typeface="HarmonyOS Sans SC Light" panose="00000400000000000000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335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HarmonyOS Sans SC Light" panose="00000400000000000000" charset="-122"/>
                        <a:ea typeface="HarmonyOS Sans SC Light" panose="00000400000000000000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10%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9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10/65/10</a:t>
                      </a:r>
                      <a:endParaRPr lang="en-US" altLang="zh-CN" sz="1800" b="0" i="0" u="none" strike="noStrike" dirty="0">
                        <a:effectLst/>
                        <a:latin typeface="HarmonyOS Sans SC Light" panose="00000400000000000000" charset="-122"/>
                        <a:ea typeface="HarmonyOS Sans SC Light" panose="00000400000000000000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6609</a:t>
                      </a:r>
                      <a:endParaRPr lang="en-US" altLang="zh-CN" sz="1800" b="0" i="0" u="none" strike="noStrike" dirty="0">
                        <a:effectLst/>
                        <a:latin typeface="HarmonyOS Sans SC Light" panose="00000400000000000000" charset="-122"/>
                        <a:ea typeface="HarmonyOS Sans SC Light" panose="00000400000000000000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428.00 </a:t>
                      </a:r>
                      <a:endParaRPr lang="en-US" altLang="zh-CN" sz="1800" b="0" i="0" u="none" strike="noStrike" dirty="0">
                        <a:effectLst/>
                        <a:latin typeface="HarmonyOS Sans SC Light" panose="00000400000000000000" charset="-122"/>
                        <a:ea typeface="HarmonyOS Sans SC Light" panose="00000400000000000000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6%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t="11924"/>
          <a:stretch>
            <a:fillRect/>
          </a:stretch>
        </p:blipFill>
        <p:spPr>
          <a:xfrm>
            <a:off x="576580" y="4176395"/>
            <a:ext cx="6675120" cy="1965325"/>
          </a:xfrm>
          <a:prstGeom prst="rect">
            <a:avLst/>
          </a:prstGeom>
        </p:spPr>
      </p:pic>
      <p:sp>
        <p:nvSpPr>
          <p:cNvPr id="6" name="爆炸形: 8 pt  5"/>
          <p:cNvSpPr/>
          <p:nvPr/>
        </p:nvSpPr>
        <p:spPr>
          <a:xfrm>
            <a:off x="7849235" y="1224280"/>
            <a:ext cx="3145155" cy="2584450"/>
          </a:xfrm>
          <a:prstGeom prst="irregularSeal1">
            <a:avLst/>
          </a:prstGeom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B050"/>
                </a:solidFill>
                <a:latin typeface="HarmonyOS Sans SC Light" panose="00000400000000000000" charset="-122"/>
                <a:ea typeface="HarmonyOS Sans SC Light" panose="00000400000000000000" charset="-122"/>
              </a:rPr>
              <a:t>卸载时</a:t>
            </a:r>
          </a:p>
          <a:p>
            <a:pPr algn="ctr"/>
            <a:r>
              <a:rPr lang="zh-CN" altLang="en-US" sz="2000" b="1" dirty="0">
                <a:solidFill>
                  <a:srgbClr val="00B050"/>
                </a:solidFill>
                <a:latin typeface="HarmonyOS Sans SC Light" panose="00000400000000000000" charset="-122"/>
                <a:ea typeface="HarmonyOS Sans SC Light" panose="00000400000000000000" charset="-122"/>
              </a:rPr>
              <a:t>消耗功率</a:t>
            </a:r>
          </a:p>
          <a:p>
            <a:pPr algn="ctr"/>
            <a:r>
              <a:rPr lang="zh-CN" altLang="en-US" sz="2000" b="1" dirty="0">
                <a:solidFill>
                  <a:srgbClr val="00B050"/>
                </a:solidFill>
                <a:latin typeface="HarmonyOS Sans SC Light" panose="00000400000000000000" charset="-122"/>
                <a:ea typeface="HarmonyOS Sans SC Light" panose="00000400000000000000" charset="-122"/>
              </a:rPr>
              <a:t>非常小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096895" y="3888105"/>
            <a:ext cx="1219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负载</a:t>
            </a:r>
            <a:r>
              <a:rPr lang="en-US" altLang="zh-CN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50%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96272-9221-E50B-589D-5EB6707DF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>
            <a:extLst>
              <a:ext uri="{FF2B5EF4-FFF2-40B4-BE49-F238E27FC236}">
                <a16:creationId xmlns:a16="http://schemas.microsoft.com/office/drawing/2014/main" id="{1172B35B-6C40-108D-3981-28DD6F9E43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263" y="215900"/>
            <a:ext cx="8812212" cy="47942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defTabSz="914400">
              <a:buNone/>
            </a:pPr>
            <a:r>
              <a:rPr lang="zh-CN" altLang="en-US" kern="1200" dirty="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数码涡旋压缩机技术优势与价值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01E6F13-5654-5DC6-1C1C-14059399094C}"/>
              </a:ext>
            </a:extLst>
          </p:cNvPr>
          <p:cNvSpPr txBox="1"/>
          <p:nvPr/>
        </p:nvSpPr>
        <p:spPr>
          <a:xfrm>
            <a:off x="2016725" y="1367931"/>
            <a:ext cx="8064672" cy="3351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ln>
                  <a:noFill/>
                </a:ln>
                <a:solidFill>
                  <a:srgbClr val="0070C0"/>
                </a:solidFill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无极容调</a:t>
            </a:r>
            <a:r>
              <a:rPr lang="en-US" altLang="zh-CN" b="1" dirty="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	</a:t>
            </a:r>
            <a:r>
              <a:rPr lang="zh-CN" altLang="en-US" sz="2000" dirty="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可实现</a:t>
            </a:r>
            <a:r>
              <a:rPr lang="en-US" altLang="zh-CN" sz="2000" dirty="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10-100%</a:t>
            </a:r>
            <a:r>
              <a:rPr lang="zh-CN" altLang="en-US" sz="2000" dirty="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能力调节，快速响应负荷变化</a:t>
            </a:r>
            <a:endParaRPr lang="en-US" altLang="zh-CN" sz="2000" dirty="0">
              <a:ln>
                <a:noFill/>
              </a:ln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70C0"/>
                </a:solidFill>
                <a:ea typeface="HarmonyOS Sans SC Light" panose="00000400000000000000" charset="-122"/>
              </a:rPr>
              <a:t>精确控温</a:t>
            </a:r>
            <a:r>
              <a:rPr lang="en-US" altLang="zh-CN" b="1" dirty="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	</a:t>
            </a:r>
            <a:r>
              <a:rPr lang="zh-CN" altLang="en-US" sz="2000" dirty="0">
                <a:ea typeface="HarmonyOS Sans SC Light" panose="00000400000000000000" charset="-122"/>
              </a:rPr>
              <a:t>温度可控</a:t>
            </a:r>
            <a:r>
              <a:rPr lang="en-US" altLang="zh-CN" sz="2000" dirty="0">
                <a:ea typeface="HarmonyOS Sans SC Light" panose="00000400000000000000" charset="-122"/>
              </a:rPr>
              <a:t>±0.5℃</a:t>
            </a:r>
            <a:r>
              <a:rPr lang="zh-CN" altLang="en-US" sz="2000" dirty="0">
                <a:ea typeface="HarmonyOS Sans SC Light" panose="00000400000000000000" charset="-122"/>
              </a:rPr>
              <a:t>以内，</a:t>
            </a:r>
            <a:r>
              <a:rPr lang="en-US" altLang="zh-CN" sz="2000" dirty="0">
                <a:ea typeface="HarmonyOS Sans SC Light" panose="00000400000000000000" charset="-122"/>
              </a:rPr>
              <a:t> </a:t>
            </a:r>
            <a:r>
              <a:rPr lang="zh-CN" altLang="en-US" sz="2000" dirty="0">
                <a:ea typeface="HarmonyOS Sans SC Light" panose="00000400000000000000" charset="-122"/>
              </a:rPr>
              <a:t>吸气压力波动小</a:t>
            </a:r>
            <a:r>
              <a:rPr lang="en-US" altLang="zh-CN" sz="2000" dirty="0">
                <a:ea typeface="HarmonyOS Sans SC Light" panose="00000400000000000000" charset="-122"/>
              </a:rPr>
              <a:t>,</a:t>
            </a:r>
            <a:r>
              <a:rPr lang="zh-CN" altLang="en-US" sz="2000" dirty="0">
                <a:ea typeface="HarmonyOS Sans SC Light" panose="00000400000000000000" charset="-122"/>
              </a:rPr>
              <a:t>蒸发温度稳定</a:t>
            </a:r>
            <a:endParaRPr lang="en-US" altLang="zh-CN" sz="2000" dirty="0">
              <a:ea typeface="HarmonyOS Sans SC Light" panose="000004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70C0"/>
                </a:solidFill>
                <a:ea typeface="HarmonyOS Sans SC Light" panose="00000400000000000000" charset="-122"/>
              </a:rPr>
              <a:t>安全运行</a:t>
            </a:r>
            <a:r>
              <a:rPr lang="en-US" altLang="zh-CN" b="1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	</a:t>
            </a:r>
            <a:r>
              <a:rPr lang="zh-CN" altLang="en-US" sz="2000" dirty="0">
                <a:ea typeface="HarmonyOS Sans SC Light" panose="00000400000000000000" charset="-122"/>
              </a:rPr>
              <a:t>减少压缩机启停次数，有效防止回液</a:t>
            </a:r>
            <a:endParaRPr lang="en-US" altLang="zh-CN" sz="2000" dirty="0">
              <a:ea typeface="HarmonyOS Sans SC Light" panose="000004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rgbClr val="0070C0"/>
                </a:solidFill>
                <a:ea typeface="HarmonyOS Sans SC Light" panose="00000400000000000000" charset="-122"/>
              </a:rPr>
              <a:t>高效节能</a:t>
            </a:r>
            <a:r>
              <a:rPr lang="en-US" altLang="zh-CN" b="1" dirty="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	</a:t>
            </a:r>
            <a:r>
              <a:rPr lang="zh-CN" altLang="en-US" sz="2000" dirty="0">
                <a:ea typeface="HarmonyOS Sans SC Light" panose="00000400000000000000" charset="-122"/>
              </a:rPr>
              <a:t>卸载时间输入功率低，降低运行费用</a:t>
            </a:r>
            <a:endParaRPr lang="en-US" altLang="zh-CN" sz="2000" dirty="0">
              <a:ea typeface="HarmonyOS Sans SC Light" panose="000004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rgbClr val="0070C0"/>
                </a:solidFill>
                <a:ea typeface="HarmonyOS Sans SC Light" panose="00000400000000000000" charset="-122"/>
              </a:rPr>
              <a:t>使用简单</a:t>
            </a:r>
            <a:r>
              <a:rPr lang="en-US" altLang="zh-CN" b="1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	</a:t>
            </a:r>
            <a:r>
              <a:rPr lang="zh-CN" altLang="en-US" sz="2000" dirty="0">
                <a:ea typeface="HarmonyOS Sans SC Light" panose="00000400000000000000" charset="-122"/>
              </a:rPr>
              <a:t>结构类似定频压缩机，使用及维护简单</a:t>
            </a:r>
            <a:endParaRPr lang="en-US" altLang="zh-CN" sz="2000" dirty="0">
              <a:ea typeface="HarmonyOS Sans SC Light" panose="000004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rgbClr val="0070C0"/>
                </a:solidFill>
                <a:ea typeface="HarmonyOS Sans SC Light" panose="00000400000000000000" charset="-122"/>
              </a:rPr>
              <a:t>稳定可靠</a:t>
            </a:r>
            <a:r>
              <a:rPr lang="en-US" altLang="zh-CN" b="1" dirty="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	</a:t>
            </a:r>
            <a:r>
              <a:rPr lang="zh-CN" altLang="en-US" sz="2000" dirty="0">
                <a:ea typeface="HarmonyOS Sans SC Light" panose="00000400000000000000" charset="-122"/>
              </a:rPr>
              <a:t>小负荷回油无衰减，全能力段润滑优异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8BC08608-1AF9-8A50-83F0-6C66811F1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659" y="5112244"/>
            <a:ext cx="9000000" cy="87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8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CD5E6-6473-9CA2-4911-C498C0A5C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>
            <a:extLst>
              <a:ext uri="{FF2B5EF4-FFF2-40B4-BE49-F238E27FC236}">
                <a16:creationId xmlns:a16="http://schemas.microsoft.com/office/drawing/2014/main" id="{2FE91EFC-1F69-2888-4455-3E2F607362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263" y="215900"/>
            <a:ext cx="8812212" cy="47942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defTabSz="914400">
              <a:buNone/>
            </a:pPr>
            <a:r>
              <a:rPr lang="zh-CN" altLang="en-US" kern="1200" dirty="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数码涡旋压缩机运行范围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194DA69-AF13-F67E-DCB4-64DD0BBA7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893" y="863889"/>
            <a:ext cx="591828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35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2857F-BD05-5D76-34ED-1A9C650F4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>
            <a:extLst>
              <a:ext uri="{FF2B5EF4-FFF2-40B4-BE49-F238E27FC236}">
                <a16:creationId xmlns:a16="http://schemas.microsoft.com/office/drawing/2014/main" id="{E8C852DA-0F72-B82A-008E-A44F1A0C8E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263" y="215900"/>
            <a:ext cx="8812212" cy="47942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defTabSz="914400">
              <a:buNone/>
            </a:pPr>
            <a:r>
              <a:rPr lang="zh-CN" altLang="en-US" kern="1200" dirty="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数码涡旋控制解决方案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75FC522-A2AA-1348-20DA-E35933225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93" y="1296285"/>
            <a:ext cx="6652800" cy="432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59DF44-B340-6D4D-D4CB-7336B530C8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210" y="864189"/>
            <a:ext cx="2401355" cy="360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6134CEB-6C9E-A38D-73AB-D4DF86D1B5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250" y="4716285"/>
            <a:ext cx="190527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87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9DE47-3178-FABA-1140-2C2CE99F8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>
            <a:extLst>
              <a:ext uri="{FF2B5EF4-FFF2-40B4-BE49-F238E27FC236}">
                <a16:creationId xmlns:a16="http://schemas.microsoft.com/office/drawing/2014/main" id="{9727588B-2527-96EC-B86F-9FFE08E60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263" y="215900"/>
            <a:ext cx="8812212" cy="47942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defTabSz="914400">
              <a:buNone/>
            </a:pPr>
            <a:r>
              <a:rPr lang="zh-CN" altLang="en-US" kern="1200" dirty="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数码涡旋压缩机应用系统流程示意图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209E2DA-FC59-BEEB-0991-350F99BF8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7" y="1260790"/>
            <a:ext cx="10800000" cy="42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26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6F1F8-ACE7-3E13-A3B9-334B16869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>
            <a:extLst>
              <a:ext uri="{FF2B5EF4-FFF2-40B4-BE49-F238E27FC236}">
                <a16:creationId xmlns:a16="http://schemas.microsoft.com/office/drawing/2014/main" id="{65F41975-3B99-1D5A-6904-9353F6BA0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263" y="215900"/>
            <a:ext cx="8812212" cy="47942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defTabSz="914400">
              <a:buNone/>
            </a:pPr>
            <a:r>
              <a:rPr lang="zh-CN" altLang="en-US" kern="1200" dirty="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数码涡旋压缩机技术参数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6CAB2E-3EDE-4789-0CF0-F504B1A6D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70" y="863889"/>
            <a:ext cx="8887133" cy="5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14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内容占位符 1"/>
          <p:cNvSpPr>
            <a:spLocks noGrp="1"/>
          </p:cNvSpPr>
          <p:nvPr>
            <p:ph idx="1" hasCustomPrompt="1"/>
          </p:nvPr>
        </p:nvSpPr>
        <p:spPr>
          <a:xfrm>
            <a:off x="6139180" y="1584325"/>
            <a:ext cx="4014470" cy="4238625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70000"/>
              </a:lnSpc>
            </a:pPr>
            <a:r>
              <a:rPr lang="zh-CN" altLang="en-US" dirty="0">
                <a:latin typeface="HarmonyOS Sans SC Light" panose="00000400000000000000" charset="-122"/>
                <a:ea typeface="HarmonyOS Sans SC Light" panose="00000400000000000000" charset="-122"/>
              </a:rPr>
              <a:t>赛科为公司与产品线</a:t>
            </a:r>
            <a:endParaRPr lang="en-US" altLang="zh-CN" dirty="0">
              <a:latin typeface="HarmonyOS Sans SC Light" panose="00000400000000000000" charset="-122"/>
              <a:ea typeface="HarmonyOS Sans SC Light" panose="00000400000000000000" charset="-122"/>
            </a:endParaRPr>
          </a:p>
          <a:p>
            <a:pPr algn="just">
              <a:lnSpc>
                <a:spcPct val="170000"/>
              </a:lnSpc>
            </a:pPr>
            <a:r>
              <a:rPr lang="zh-CN" altLang="en-US" dirty="0">
                <a:latin typeface="HarmonyOS Sans SC Light" panose="00000400000000000000" charset="-122"/>
                <a:ea typeface="HarmonyOS Sans SC Light" panose="00000400000000000000" charset="-122"/>
              </a:rPr>
              <a:t>数码涡旋压缩机技术</a:t>
            </a:r>
          </a:p>
          <a:p>
            <a:pPr algn="just">
              <a:lnSpc>
                <a:spcPct val="170000"/>
              </a:lnSpc>
            </a:pPr>
            <a:r>
              <a:rPr lang="zh-CN" altLang="en-US" dirty="0">
                <a:latin typeface="HarmonyOS Sans SC Light" panose="00000400000000000000" charset="-122"/>
                <a:ea typeface="HarmonyOS Sans SC Light" panose="00000400000000000000" charset="-122"/>
              </a:rPr>
              <a:t>数码涡旋压缩机特点</a:t>
            </a:r>
          </a:p>
          <a:p>
            <a:pPr algn="just">
              <a:lnSpc>
                <a:spcPct val="170000"/>
              </a:lnSpc>
            </a:pPr>
            <a:r>
              <a:rPr lang="zh-CN" altLang="en-US" dirty="0"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数码涡旋的解决方案</a:t>
            </a:r>
            <a:endParaRPr lang="en-US" altLang="zh-CN" dirty="0">
              <a:latin typeface="HarmonyOS Sans SC Light" panose="00000400000000000000" charset="-122"/>
              <a:ea typeface="HarmonyOS Sans SC Light" panose="00000400000000000000" charset="-122"/>
            </a:endParaRPr>
          </a:p>
          <a:p>
            <a:pPr algn="just">
              <a:lnSpc>
                <a:spcPct val="170000"/>
              </a:lnSpc>
            </a:pPr>
            <a:r>
              <a:rPr lang="zh-CN" altLang="en-US" dirty="0">
                <a:latin typeface="HarmonyOS Sans SC Light" panose="00000400000000000000" charset="-122"/>
                <a:ea typeface="HarmonyOS Sans SC Light" panose="00000400000000000000" charset="-122"/>
              </a:rPr>
              <a:t>数码应用场景与总结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20725" y="2376170"/>
            <a:ext cx="111760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议</a:t>
            </a:r>
            <a:r>
              <a:rPr lang="en-US" altLang="zh-CN" sz="2800" dirty="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 </a:t>
            </a:r>
            <a:r>
              <a:rPr lang="zh-CN" altLang="en-US" sz="2800" dirty="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程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 hasCustomPrompt="1"/>
          </p:nvPr>
        </p:nvSpPr>
        <p:spPr>
          <a:xfrm>
            <a:off x="576263" y="215900"/>
            <a:ext cx="8812212" cy="47942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defTabSz="914400">
              <a:buNone/>
            </a:pPr>
            <a:r>
              <a:rPr lang="zh-CN" altLang="en-US" kern="120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数码涡旋与直流变频技术对比分析</a:t>
            </a:r>
            <a:br>
              <a:rPr lang="zh-CN" altLang="en-US" kern="120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</a:br>
            <a:endParaRPr lang="zh-CN" altLang="en-US" kern="1200">
              <a:latin typeface="HarmonyOS Sans SC" panose="00000500000000000000" pitchFamily="2" charset="-122"/>
              <a:ea typeface="HarmonyOS Sans SC" panose="00000500000000000000" pitchFamily="2" charset="-122"/>
              <a:cs typeface="+mj-cs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600710" y="887095"/>
          <a:ext cx="10337800" cy="5266372"/>
        </p:xfrm>
        <a:graphic>
          <a:graphicData uri="http://schemas.openxmlformats.org/drawingml/2006/table">
            <a:tbl>
              <a:tblPr/>
              <a:tblGrid>
                <a:gridCol w="1552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5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9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703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FFFFFF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维度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FFFFFF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数码涡旋压缩机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FFFFFF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直流变频压缩机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145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容量调节方式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机械式轴向柔性调节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电机转速调节（电子变频）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510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容量调节速度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调节速度快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需要一定的响应周期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机组运行范围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10%-100%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30%-120%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510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调节特性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连续无极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分步分阶段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485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启动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启动时电流相对较大，等同于普通压缩机的启动特性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低频启动，启动电流较小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83920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系统结构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1.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无变频驱动装置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(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仅有一片控制板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)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；</a:t>
                      </a:r>
                      <a:b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2.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单压缩机系统不需要使用油分离器；</a:t>
                      </a:r>
                      <a:b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3.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系统回油较容易，基本油循环率低</a:t>
                      </a:r>
                      <a:endParaRPr lang="zh-CN" altLang="en-US" sz="1400" b="0" i="0">
                        <a:solidFill>
                          <a:srgbClr val="FF0000"/>
                        </a:solidFill>
                        <a:latin typeface="HarmonyOS Sans SC Light" panose="00000400000000000000" charset="-122"/>
                        <a:ea typeface="HarmonyOS Sans SC Light" panose="00000400000000000000" charset="-122"/>
                        <a:cs typeface="HarmonyOS Sans SC Light" panose="00000400000000000000" charset="-122"/>
                      </a:endParaRP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1.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需要变频器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(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需要多块控制板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,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并且主板的温度高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)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；</a:t>
                      </a:r>
                      <a:b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2.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单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/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多联制冷系统都需要油分离器；</a:t>
                      </a:r>
                      <a:b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3.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油循环率较高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,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需要回油运转</a:t>
                      </a:r>
                      <a:endParaRPr lang="zh-CN" altLang="en-US" sz="1400" b="0" i="0">
                        <a:solidFill>
                          <a:srgbClr val="FF0000"/>
                        </a:solidFill>
                        <a:latin typeface="HarmonyOS Sans SC Light" panose="00000400000000000000" charset="-122"/>
                        <a:ea typeface="HarmonyOS Sans SC Light" panose="00000400000000000000" charset="-122"/>
                        <a:cs typeface="HarmonyOS Sans SC Light" panose="00000400000000000000" charset="-122"/>
                      </a:endParaRPr>
                    </a:p>
                  </a:txBody>
                  <a:tcPr marL="7937" marR="7937" marT="7937" marB="0" anchor="ctr">
                    <a:lnL>
                      <a:noFill/>
                    </a:lnL>
                    <a:lnR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2195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电磁干扰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1.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无变频器，对电网的干扰小。更适合于通信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/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导航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/</a:t>
                      </a:r>
                    </a:p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医院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/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地铁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/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电厂等项目的应用。</a:t>
                      </a:r>
                      <a:b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2.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不产生电磁干扰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,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无须抑制电路，容易取得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EMC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及</a:t>
                      </a:r>
                    </a:p>
                    <a:p>
                      <a:pPr algn="l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3C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认证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1.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有变频器，对电网的干扰大；</a:t>
                      </a:r>
                      <a:b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2.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  <a:cs typeface="HarmonyOS Sans SC Light" panose="00000400000000000000" charset="-122"/>
                        </a:rPr>
                        <a:t>有电磁干扰，抑制电路复杂，增加成本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7820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可靠性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系统简易，控制简单，更加可靠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1.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电控复杂，安装及天气的不确定性，</a:t>
                      </a:r>
                    </a:p>
                    <a:p>
                      <a:pPr algn="l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2.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存在共振以及电机退磁风险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510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噪音水平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无高频电磁噪声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高频电磁噪音明显（需额外降噪）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510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维护成本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机械结构简单，维护成本低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变频模块故障率高，维修成本高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1145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环境适应性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耐高温、抗潮湿、防粉尘（工业场景）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电子元件敏感（需洁净环境）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应用产品开发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新产品开发时间大大缩短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HarmonyOS Sans SC Light" panose="00000400000000000000" charset="-122"/>
                          <a:ea typeface="HarmonyOS Sans SC Light" panose="00000400000000000000" charset="-122"/>
                        </a:rPr>
                        <a:t>验证项目多，测试周期长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91AAD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695B9-FB5C-628C-BAC7-6CCBF8498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>
            <a:extLst>
              <a:ext uri="{FF2B5EF4-FFF2-40B4-BE49-F238E27FC236}">
                <a16:creationId xmlns:a16="http://schemas.microsoft.com/office/drawing/2014/main" id="{A32B5ED1-E862-FEC4-95B8-F6B67AB43E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263" y="215900"/>
            <a:ext cx="8812212" cy="47942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r>
              <a:rPr lang="zh-CN" altLang="en-US" kern="1200" dirty="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数码涡旋压缩机的应用场景</a:t>
            </a:r>
            <a:br>
              <a:rPr lang="zh-CN" altLang="en-US" b="1" i="0" dirty="0">
                <a:solidFill>
                  <a:srgbClr val="404040"/>
                </a:solidFill>
                <a:effectLst/>
                <a:latin typeface="DeepSeek-CJK-patch"/>
              </a:rPr>
            </a:br>
            <a:endParaRPr lang="zh-CN" altLang="en-US" kern="1200" dirty="0">
              <a:latin typeface="HarmonyOS Sans SC" panose="00000500000000000000" pitchFamily="2" charset="-122"/>
              <a:ea typeface="HarmonyOS Sans SC" panose="00000500000000000000" pitchFamily="2" charset="-122"/>
              <a:cs typeface="+mj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AB92AB-0F99-9260-034A-6EC97078DC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76580" y="3470275"/>
            <a:ext cx="3386599" cy="2650052"/>
          </a:xfrm>
          <a:prstGeom prst="rect">
            <a:avLst/>
          </a:prstGeom>
          <a:noFill/>
          <a:ln>
            <a:solidFill>
              <a:srgbClr val="6CB1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n>
                  <a:noFill/>
                </a:ln>
                <a:solidFill>
                  <a:srgbClr val="6CB148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商用空调系统</a:t>
            </a: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应用场景：</a:t>
            </a:r>
            <a:endParaRPr lang="en-US" altLang="zh-CN" sz="1400" b="1" dirty="0">
              <a:ln>
                <a:noFill/>
              </a:ln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大型商场、写字楼、酒店、医院、工厂等需要集中供冷的场所。</a:t>
            </a:r>
            <a:endParaRPr lang="en-US" altLang="zh-CN" sz="1400" dirty="0">
              <a:ln>
                <a:noFill/>
              </a:ln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</a:endParaRPr>
          </a:p>
          <a:p>
            <a:pPr>
              <a:lnSpc>
                <a:spcPct val="150000"/>
              </a:lnSpc>
            </a:pPr>
            <a:endParaRPr lang="en-US" altLang="zh-CN" sz="1400" b="1" dirty="0">
              <a:ln>
                <a:noFill/>
              </a:ln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优势：</a:t>
            </a:r>
            <a:endParaRPr lang="en-US" altLang="zh-CN" sz="1400" b="1" dirty="0">
              <a:ln>
                <a:noFill/>
              </a:ln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可根据室内负荷变化实时调节制冷量，避免频繁启停，提升能效。</a:t>
            </a:r>
            <a:endParaRPr lang="en-US" altLang="zh-CN" sz="1400" dirty="0">
              <a:ln>
                <a:noFill/>
              </a:ln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81EFE61-58F1-F896-A05F-00AD890FB23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01278" y="3450590"/>
            <a:ext cx="3059909" cy="2669737"/>
          </a:xfrm>
          <a:prstGeom prst="rect">
            <a:avLst/>
          </a:prstGeom>
          <a:noFill/>
          <a:ln>
            <a:solidFill>
              <a:srgbClr val="6CB1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600" dirty="0">
                <a:solidFill>
                  <a:srgbClr val="6CB148"/>
                </a:solidFill>
                <a:ea typeface="HarmonyOS Sans SC Medium" panose="00000600000000000000" pitchFamily="2" charset="-122"/>
                <a:sym typeface="+mn-ea"/>
              </a:rPr>
              <a:t>多联机系统（</a:t>
            </a:r>
            <a:r>
              <a:rPr lang="en-US" altLang="zh-CN" sz="1600" dirty="0">
                <a:solidFill>
                  <a:srgbClr val="6CB148"/>
                </a:solidFill>
                <a:ea typeface="HarmonyOS Sans SC Medium" panose="00000600000000000000" pitchFamily="2" charset="-122"/>
                <a:sym typeface="+mn-ea"/>
              </a:rPr>
              <a:t>VRF/VRV</a:t>
            </a:r>
            <a:r>
              <a:rPr lang="zh-CN" altLang="en-US" sz="1600" dirty="0">
                <a:solidFill>
                  <a:srgbClr val="6CB148"/>
                </a:solidFill>
                <a:ea typeface="HarmonyOS Sans SC Medium" panose="00000600000000000000" pitchFamily="2" charset="-122"/>
                <a:sym typeface="+mn-ea"/>
              </a:rPr>
              <a:t>）</a:t>
            </a: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b="1" dirty="0">
                <a:ea typeface="HarmonyOS Sans SC Light" panose="00000400000000000000" charset="-122"/>
                <a:sym typeface="+mn-ea"/>
              </a:rPr>
              <a:t>应用场景：</a:t>
            </a: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dirty="0">
                <a:ea typeface="HarmonyOS Sans SC Light" panose="00000400000000000000" charset="-122"/>
                <a:sym typeface="+mn-ea"/>
              </a:rPr>
              <a:t>在需要分区域控温的场景中（如医院、学校）。</a:t>
            </a: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zh-CN" altLang="en-US" sz="1400" b="1" dirty="0">
              <a:ln>
                <a:noFill/>
              </a:ln>
              <a:sym typeface="+mn-ea"/>
            </a:endParaRP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b="1" dirty="0">
                <a:ea typeface="HarmonyOS Sans SC Light" panose="00000400000000000000" charset="-122"/>
                <a:sym typeface="+mn-ea"/>
              </a:rPr>
              <a:t>优势：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ea typeface="HarmonyOS Sans SC Light" panose="00000400000000000000" charset="-122"/>
                <a:sym typeface="+mn-ea"/>
              </a:rPr>
              <a:t>可灵活匹配不同区域的冷量需求，降低能耗。</a:t>
            </a: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zh-CN" altLang="en-US" sz="1400" dirty="0">
              <a:ln>
                <a:noFill/>
              </a:ln>
              <a:sym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4F532F5-1214-0348-AABD-FD2631F053A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94426" y="3450590"/>
            <a:ext cx="2707031" cy="2669737"/>
          </a:xfrm>
          <a:prstGeom prst="rect">
            <a:avLst/>
          </a:prstGeom>
          <a:noFill/>
          <a:ln>
            <a:solidFill>
              <a:srgbClr val="6CB1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6CB148"/>
                </a:solidFill>
                <a:ea typeface="HarmonyOS Sans SC Medium" panose="00000600000000000000" pitchFamily="2" charset="-122"/>
                <a:sym typeface="+mn-ea"/>
              </a:rPr>
              <a:t>洁净空调</a:t>
            </a: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b="1" dirty="0">
                <a:ea typeface="HarmonyOS Sans SC Light" panose="00000400000000000000" charset="-122"/>
                <a:sym typeface="+mn-ea"/>
              </a:rPr>
              <a:t>应用场景：</a:t>
            </a: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dirty="0">
                <a:ea typeface="HarmonyOS Sans SC Light" panose="00000400000000000000" charset="-122"/>
                <a:sym typeface="+mn-ea"/>
              </a:rPr>
              <a:t>实验室、手术室等。</a:t>
            </a: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zh-CN" altLang="en-US" sz="1400" b="1" dirty="0">
              <a:ln>
                <a:noFill/>
              </a:ln>
              <a:sym typeface="+mn-ea"/>
            </a:endParaRP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b="1" dirty="0">
                <a:ea typeface="HarmonyOS Sans SC Light" panose="00000400000000000000" charset="-122"/>
                <a:sym typeface="+mn-ea"/>
              </a:rPr>
              <a:t>优势：</a:t>
            </a: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dirty="0">
                <a:ea typeface="HarmonyOS Sans SC Light" panose="00000400000000000000" charset="-122"/>
              </a:rPr>
              <a:t>能实现温湿度控制高的精度要求，确保稳定运行。</a:t>
            </a:r>
            <a:endParaRPr lang="zh-CN" altLang="en-US" sz="1400" dirty="0">
              <a:ea typeface="HarmonyOS Sans SC Light" panose="00000400000000000000" charset="-122"/>
              <a:sym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953BCE1-F1E2-D35A-5A62-B72478D553C2}"/>
              </a:ext>
            </a:extLst>
          </p:cNvPr>
          <p:cNvSpPr txBox="1"/>
          <p:nvPr/>
        </p:nvSpPr>
        <p:spPr>
          <a:xfrm>
            <a:off x="576580" y="935355"/>
            <a:ext cx="1728169" cy="400110"/>
          </a:xfrm>
          <a:prstGeom prst="rect">
            <a:avLst/>
          </a:prstGeom>
          <a:ln>
            <a:solidFill>
              <a:srgbClr val="6CB148"/>
            </a:solidFill>
          </a:ln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HarmonyOS Sans SC Light" panose="00000400000000000000" charset="-122"/>
                <a:ea typeface="HarmonyOS Sans SC Light" panose="00000400000000000000" charset="-122"/>
              </a:rPr>
              <a:t>商用空调系统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E5EE150-56DC-15EB-0CDF-48CE303A94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26" y="1457649"/>
            <a:ext cx="2707031" cy="180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933436A-76C2-08F6-A243-E787CB1A59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932" y="1470025"/>
            <a:ext cx="3060255" cy="1800000"/>
          </a:xfrm>
          <a:prstGeom prst="rect">
            <a:avLst/>
          </a:prstGeom>
        </p:spPr>
      </p:pic>
      <p:pic>
        <p:nvPicPr>
          <p:cNvPr id="14336" name="图片 14335">
            <a:extLst>
              <a:ext uri="{FF2B5EF4-FFF2-40B4-BE49-F238E27FC236}">
                <a16:creationId xmlns:a16="http://schemas.microsoft.com/office/drawing/2014/main" id="{F5132372-5BBF-B570-D69D-DE8FB1EF8E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1507593"/>
            <a:ext cx="3386916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15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5A7D7-54C2-1631-D329-4F8A80511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>
            <a:extLst>
              <a:ext uri="{FF2B5EF4-FFF2-40B4-BE49-F238E27FC236}">
                <a16:creationId xmlns:a16="http://schemas.microsoft.com/office/drawing/2014/main" id="{B52CB204-A220-865A-85C9-FDA95C2A1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263" y="215900"/>
            <a:ext cx="8812212" cy="47942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defTabSz="914400">
              <a:buNone/>
            </a:pPr>
            <a:r>
              <a:rPr lang="zh-CN" altLang="en-US" kern="120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数码涡旋压缩机的应用场景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34AFB0D-1A71-E5B3-F713-34453A2D645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76580" y="3470275"/>
            <a:ext cx="2702841" cy="2650052"/>
          </a:xfrm>
          <a:prstGeom prst="rect">
            <a:avLst/>
          </a:prstGeom>
          <a:noFill/>
          <a:ln>
            <a:solidFill>
              <a:srgbClr val="6CB1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n>
                  <a:noFill/>
                </a:ln>
                <a:solidFill>
                  <a:srgbClr val="6CB148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工艺冷却</a:t>
            </a: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应用场景：</a:t>
            </a:r>
            <a:endParaRPr lang="en-US" altLang="zh-CN" sz="1400" b="1" dirty="0">
              <a:ln>
                <a:noFill/>
              </a:ln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在化工、塑料加工等行业中，为生产设备提供冷却。</a:t>
            </a:r>
            <a:endParaRPr lang="en-US" altLang="zh-CN" sz="1400" dirty="0">
              <a:ln>
                <a:noFill/>
              </a:ln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</a:endParaRPr>
          </a:p>
          <a:p>
            <a:pPr>
              <a:lnSpc>
                <a:spcPct val="150000"/>
              </a:lnSpc>
            </a:pPr>
            <a:endParaRPr lang="en-US" altLang="zh-CN" sz="1400" b="1" dirty="0"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优势：</a:t>
            </a:r>
            <a:endParaRPr lang="en-US" altLang="zh-CN" sz="1400" b="1" dirty="0">
              <a:ln>
                <a:noFill/>
              </a:ln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根据负荷变化动态调整冷量，避免能源浪费。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4627B76-9E50-5380-E62C-0665C3FF629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732643" y="3450590"/>
            <a:ext cx="3468513" cy="2669737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n>
                  <a:noFill/>
                </a:ln>
                <a:solidFill>
                  <a:srgbClr val="6CB148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  <a:sym typeface="+mn-ea"/>
              </a:rPr>
              <a:t>激光设备冷却</a:t>
            </a: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b="1" dirty="0">
                <a:ea typeface="HarmonyOS Sans SC Light" panose="00000400000000000000" charset="-122"/>
                <a:sym typeface="+mn-ea"/>
              </a:rPr>
              <a:t>应用场景：</a:t>
            </a: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dirty="0">
                <a:ea typeface="HarmonyOS Sans SC Light" panose="00000400000000000000" charset="-122"/>
                <a:sym typeface="+mn-ea"/>
              </a:rPr>
              <a:t>高精度激光切割机、医疗激光设备需要稳定冷却。</a:t>
            </a: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zh-CN" altLang="en-US" sz="1400" b="1" dirty="0">
              <a:ln>
                <a:noFill/>
              </a:ln>
              <a:sym typeface="+mn-ea"/>
            </a:endParaRP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b="1" dirty="0">
                <a:ea typeface="HarmonyOS Sans SC Light" panose="00000400000000000000" charset="-122"/>
                <a:sym typeface="+mn-ea"/>
              </a:rPr>
              <a:t>优势：</a:t>
            </a: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dirty="0">
                <a:ea typeface="HarmonyOS Sans SC Light" panose="00000400000000000000" charset="-122"/>
                <a:sym typeface="+mn-ea"/>
              </a:rPr>
              <a:t>可快速响应负载变化，</a:t>
            </a:r>
            <a:r>
              <a:rPr lang="zh-CN" altLang="en-US" sz="1400" dirty="0">
                <a:ea typeface="HarmonyOS Sans SC Light" panose="00000400000000000000" charset="-122"/>
              </a:rPr>
              <a:t>将温度波动控制在 </a:t>
            </a:r>
            <a:r>
              <a:rPr lang="en-US" altLang="zh-CN" sz="1400" dirty="0">
                <a:ea typeface="HarmonyOS Sans SC Light" panose="00000400000000000000" charset="-122"/>
              </a:rPr>
              <a:t>±0.5℃</a:t>
            </a:r>
            <a:r>
              <a:rPr lang="zh-CN" altLang="en-US" sz="1400" dirty="0">
                <a:ea typeface="HarmonyOS Sans SC Light" panose="00000400000000000000" charset="-122"/>
              </a:rPr>
              <a:t>以内。</a:t>
            </a:r>
            <a:endParaRPr lang="zh-CN" altLang="en-US" sz="1400" dirty="0">
              <a:ea typeface="HarmonyOS Sans SC Light" panose="00000400000000000000" charset="-122"/>
              <a:sym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46AA161-5AB7-2D21-E429-FD9D0F6B412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705199" y="3450590"/>
            <a:ext cx="3185433" cy="2669737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n>
                  <a:noFill/>
                </a:ln>
                <a:solidFill>
                  <a:srgbClr val="6CB148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  <a:sym typeface="+mn-ea"/>
              </a:rPr>
              <a:t>数据中心冷却</a:t>
            </a: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b="1" dirty="0">
                <a:ea typeface="HarmonyOS Sans SC Light" panose="00000400000000000000" charset="-122"/>
                <a:sym typeface="+mn-ea"/>
              </a:rPr>
              <a:t>应用场景：</a:t>
            </a: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dirty="0">
                <a:ea typeface="HarmonyOS Sans SC Light" panose="00000400000000000000" charset="-122"/>
                <a:sym typeface="+mn-ea"/>
              </a:rPr>
              <a:t>服务器机房的精密空调系统，需高效散热并降低能耗。</a:t>
            </a: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zh-CN" altLang="en-US" sz="1400" b="1" dirty="0">
              <a:ln>
                <a:noFill/>
              </a:ln>
              <a:sym typeface="+mn-ea"/>
            </a:endParaRP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b="1" dirty="0">
                <a:ea typeface="HarmonyOS Sans SC Light" panose="00000400000000000000" charset="-122"/>
                <a:sym typeface="+mn-ea"/>
              </a:rPr>
              <a:t>优势：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ea typeface="HarmonyOS Sans SC Light" panose="00000400000000000000" charset="-122"/>
                <a:sym typeface="+mn-ea"/>
              </a:rPr>
              <a:t>数码涡旋的变容量特性适合此类场景。</a:t>
            </a: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zh-CN" altLang="en-US" sz="1400" dirty="0">
              <a:ln>
                <a:noFill/>
              </a:ln>
              <a:sym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29F047C-A7FA-C6DD-434D-374BF2DF19FA}"/>
              </a:ext>
            </a:extLst>
          </p:cNvPr>
          <p:cNvSpPr txBox="1"/>
          <p:nvPr/>
        </p:nvSpPr>
        <p:spPr>
          <a:xfrm>
            <a:off x="576580" y="935355"/>
            <a:ext cx="1224127" cy="400110"/>
          </a:xfrm>
          <a:prstGeom prst="rect">
            <a:avLst/>
          </a:prstGeom>
          <a:ln>
            <a:solidFill>
              <a:srgbClr val="6CB148"/>
            </a:solidFill>
          </a:ln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sz="2000" b="1">
                <a:latin typeface="HarmonyOS Sans SC Light" panose="00000400000000000000" charset="-122"/>
                <a:ea typeface="HarmonyOS Sans SC Light" panose="00000400000000000000" charset="-122"/>
              </a:defRPr>
            </a:lvl1pPr>
          </a:lstStyle>
          <a:p>
            <a:r>
              <a:rPr lang="zh-CN" altLang="en-US" dirty="0"/>
              <a:t>工业制冷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284FC6D-3B11-739F-FE0F-2E485FBA0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1499224"/>
            <a:ext cx="2703158" cy="18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97DBCA6-A92F-0105-B7A9-7893CEC7C1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643" y="1486474"/>
            <a:ext cx="3468514" cy="180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0CDF0B2-72DB-AE80-DBDE-6219D35F32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199" y="1466030"/>
            <a:ext cx="318543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82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D6F35-5FBF-DC72-C74C-3FA35C82A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>
            <a:extLst>
              <a:ext uri="{FF2B5EF4-FFF2-40B4-BE49-F238E27FC236}">
                <a16:creationId xmlns:a16="http://schemas.microsoft.com/office/drawing/2014/main" id="{ED7E9C54-8F0A-2DD6-A027-2EC2EF6A1B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263" y="215900"/>
            <a:ext cx="8812212" cy="47942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defTabSz="914400">
              <a:buNone/>
            </a:pPr>
            <a:r>
              <a:rPr lang="zh-CN" altLang="en-US" kern="120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数码涡旋压缩机的应用场景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5C364B4-26D5-6367-0453-28738A5154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56311" y="3470275"/>
            <a:ext cx="2965263" cy="2574290"/>
          </a:xfrm>
          <a:prstGeom prst="rect">
            <a:avLst/>
          </a:prstGeom>
          <a:noFill/>
          <a:ln>
            <a:solidFill>
              <a:srgbClr val="6CB1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n>
                  <a:noFill/>
                </a:ln>
                <a:solidFill>
                  <a:srgbClr val="6CB148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MRI</a:t>
            </a:r>
            <a:r>
              <a:rPr lang="zh-CN" altLang="en-US" sz="1600" dirty="0">
                <a:ln>
                  <a:noFill/>
                </a:ln>
                <a:solidFill>
                  <a:srgbClr val="6CB148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冷却系统</a:t>
            </a: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应用场景：</a:t>
            </a:r>
            <a:endParaRPr lang="en-US" altLang="zh-CN" sz="1400" b="1" dirty="0">
              <a:ln>
                <a:noFill/>
              </a:ln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ea typeface="HarmonyOS Sans SC Light" panose="00000400000000000000" charset="-122"/>
              </a:rPr>
              <a:t>医疗磁共振成像设备需要持续稳定的低温环境。</a:t>
            </a:r>
            <a:endParaRPr lang="en-US" altLang="zh-CN" sz="1400" dirty="0">
              <a:ea typeface="HarmonyOS Sans SC Light" panose="00000400000000000000" charset="-122"/>
            </a:endParaRPr>
          </a:p>
          <a:p>
            <a:pPr>
              <a:lnSpc>
                <a:spcPct val="150000"/>
              </a:lnSpc>
            </a:pPr>
            <a:endParaRPr lang="en-US" altLang="zh-CN" sz="1400" b="1" dirty="0">
              <a:ln>
                <a:noFill/>
              </a:ln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优势：</a:t>
            </a:r>
            <a:endParaRPr lang="en-US" altLang="zh-CN" sz="1400" b="1" dirty="0">
              <a:ln>
                <a:noFill/>
              </a:ln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ea typeface="HarmonyOS Sans SC Light" panose="00000400000000000000" charset="-122"/>
              </a:rPr>
              <a:t>可精准控温。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A2E849C-1FE6-B2D1-D7D5-165A1351B48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495265" y="3450590"/>
            <a:ext cx="3010083" cy="2593975"/>
          </a:xfrm>
          <a:prstGeom prst="rect">
            <a:avLst/>
          </a:prstGeom>
          <a:noFill/>
          <a:ln>
            <a:solidFill>
              <a:srgbClr val="6CB1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n>
                  <a:noFill/>
                </a:ln>
                <a:solidFill>
                  <a:srgbClr val="6CB148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  <a:sym typeface="+mn-ea"/>
              </a:rPr>
              <a:t>实验室恒温箱</a:t>
            </a: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b="1" dirty="0">
                <a:ea typeface="HarmonyOS Sans SC Light" panose="00000400000000000000" charset="-122"/>
                <a:sym typeface="+mn-ea"/>
              </a:rPr>
              <a:t>应用场景：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ea typeface="HarmonyOS Sans SC Light" panose="00000400000000000000" charset="-122"/>
                <a:sym typeface="+mn-ea"/>
              </a:rPr>
              <a:t>生物培养箱、环境试验箱等对温度波动敏感的设备。</a:t>
            </a: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zh-CN" altLang="en-US" sz="1400" b="1" dirty="0">
              <a:ln>
                <a:noFill/>
              </a:ln>
              <a:sym typeface="+mn-ea"/>
            </a:endParaRP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b="1" dirty="0">
                <a:ea typeface="HarmonyOS Sans SC Light" panose="00000400000000000000" charset="-122"/>
                <a:sym typeface="+mn-ea"/>
              </a:rPr>
              <a:t>优势：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ea typeface="HarmonyOS Sans SC Light" panose="00000400000000000000" charset="-122"/>
                <a:sym typeface="+mn-ea"/>
              </a:rPr>
              <a:t>高精度调节能力。</a:t>
            </a: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zh-CN" altLang="en-US" sz="1400" dirty="0">
              <a:ln>
                <a:noFill/>
              </a:ln>
              <a:sym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1440A93-5604-BB5A-7EA3-809116079AEB}"/>
              </a:ext>
            </a:extLst>
          </p:cNvPr>
          <p:cNvSpPr txBox="1"/>
          <p:nvPr/>
        </p:nvSpPr>
        <p:spPr>
          <a:xfrm>
            <a:off x="576580" y="935355"/>
            <a:ext cx="2304217" cy="400110"/>
          </a:xfrm>
          <a:prstGeom prst="rect">
            <a:avLst/>
          </a:prstGeom>
          <a:ln>
            <a:solidFill>
              <a:srgbClr val="6CB148"/>
            </a:solidFill>
          </a:ln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HarmonyOS Sans SC Light" panose="00000400000000000000" charset="-122"/>
                <a:ea typeface="HarmonyOS Sans SC Light" panose="00000400000000000000" charset="-122"/>
              </a:rPr>
              <a:t>医疗与实验室设备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B818272-4026-B69C-CB03-BB87ED1CD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96" y="1541774"/>
            <a:ext cx="2965263" cy="180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24AE6DA-3BE0-03DF-E1F4-1C1033867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5265" y="1429437"/>
            <a:ext cx="301008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01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FEEF7-879F-3F97-302A-73E362D58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>
            <a:extLst>
              <a:ext uri="{FF2B5EF4-FFF2-40B4-BE49-F238E27FC236}">
                <a16:creationId xmlns:a16="http://schemas.microsoft.com/office/drawing/2014/main" id="{CA4DB533-D71B-9481-6A41-A84E767FC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263" y="215900"/>
            <a:ext cx="8812212" cy="47942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defTabSz="914400">
              <a:buNone/>
            </a:pPr>
            <a:r>
              <a:rPr lang="zh-CN" altLang="en-US" kern="120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数码涡旋压缩机的应用场景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80AB6B4-8F21-64EC-12C7-F24700B4897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76580" y="3470275"/>
            <a:ext cx="2710743" cy="265005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商用冷柜与超市冷链</a:t>
            </a: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应用场景：</a:t>
            </a:r>
            <a:endParaRPr lang="en-US" altLang="zh-CN" sz="1400" b="1" dirty="0">
              <a:ln>
                <a:noFill/>
              </a:ln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超市展示柜、冷库等需要恒定温度的场合。</a:t>
            </a:r>
            <a:endParaRPr lang="en-US" altLang="zh-CN" sz="1400" dirty="0">
              <a:ln>
                <a:noFill/>
              </a:ln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ln>
                <a:noFill/>
              </a:ln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优势：</a:t>
            </a:r>
            <a:endParaRPr lang="en-US" altLang="zh-CN" sz="1400" b="1" dirty="0">
              <a:ln>
                <a:noFill/>
              </a:ln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可减少温度波动，延长食品保鲜期。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9F0B64C-DC38-4A98-6E1B-C78B2926B1C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032893" y="3450590"/>
            <a:ext cx="3195722" cy="266973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  <a:sym typeface="+mn-ea"/>
              </a:rPr>
              <a:t>冷链物流</a:t>
            </a: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b="1" dirty="0">
                <a:ea typeface="HarmonyOS Sans SC Light" panose="00000400000000000000" charset="-122"/>
                <a:sym typeface="+mn-ea"/>
              </a:rPr>
              <a:t>应用场景：</a:t>
            </a: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dirty="0">
                <a:ea typeface="HarmonyOS Sans SC Light" panose="00000400000000000000" charset="-122"/>
                <a:sym typeface="+mn-ea"/>
              </a:rPr>
              <a:t>冷藏车、冷库中的制冷系统。</a:t>
            </a: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zh-CN" altLang="en-US" sz="1400" b="1" dirty="0">
              <a:ln>
                <a:noFill/>
              </a:ln>
              <a:sym typeface="+mn-ea"/>
            </a:endParaRP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b="1" dirty="0">
                <a:ea typeface="HarmonyOS Sans SC Light" panose="00000400000000000000" charset="-122"/>
                <a:sym typeface="+mn-ea"/>
              </a:rPr>
              <a:t>优势：</a:t>
            </a: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dirty="0">
                <a:ea typeface="HarmonyOS Sans SC Light" panose="00000400000000000000" charset="-122"/>
                <a:sym typeface="+mn-ea"/>
              </a:rPr>
              <a:t>适应外部环境变化，保持货物运输和存储中的温度稳定。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6E231D3-29EF-2806-474C-55B76BEBC76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849211" y="3450590"/>
            <a:ext cx="2722689" cy="266973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  <a:sym typeface="+mn-ea"/>
              </a:rPr>
              <a:t>医药冷藏</a:t>
            </a: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b="1" dirty="0">
                <a:ea typeface="HarmonyOS Sans SC Light" panose="00000400000000000000" charset="-122"/>
                <a:sym typeface="+mn-ea"/>
              </a:rPr>
              <a:t>应用场景：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ea typeface="HarmonyOS Sans SC Light" panose="00000400000000000000" charset="-122"/>
                <a:sym typeface="+mn-ea"/>
              </a:rPr>
              <a:t>疫苗、药品存储设备要求严格的温度控制。</a:t>
            </a:r>
            <a:endParaRPr lang="en-US" altLang="zh-CN" sz="1400" dirty="0">
              <a:ea typeface="HarmonyOS Sans SC Light" panose="000004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400" b="1" dirty="0">
              <a:ln>
                <a:noFill/>
              </a:ln>
              <a:sym typeface="+mn-ea"/>
            </a:endParaRP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b="1" dirty="0">
                <a:ea typeface="HarmonyOS Sans SC Light" panose="00000400000000000000" charset="-122"/>
                <a:sym typeface="+mn-ea"/>
              </a:rPr>
              <a:t>优势：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ea typeface="HarmonyOS Sans SC Light" panose="00000400000000000000" charset="-122"/>
              </a:rPr>
              <a:t>精准调节能力可满足此类需求。</a:t>
            </a:r>
            <a:endParaRPr lang="zh-CN" altLang="en-US" sz="1400" dirty="0">
              <a:ea typeface="HarmonyOS Sans SC Light" panose="00000400000000000000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zh-CN" altLang="en-US" sz="1400" dirty="0">
              <a:ln>
                <a:noFill/>
              </a:ln>
              <a:sym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10F4487-ECAB-0AD3-155E-906CEDC20B32}"/>
              </a:ext>
            </a:extLst>
          </p:cNvPr>
          <p:cNvSpPr txBox="1"/>
          <p:nvPr/>
        </p:nvSpPr>
        <p:spPr>
          <a:xfrm>
            <a:off x="576580" y="935355"/>
            <a:ext cx="1224127" cy="400110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HarmonyOS Sans SC Light" panose="00000400000000000000" charset="-122"/>
                <a:ea typeface="HarmonyOS Sans SC Light" panose="00000400000000000000" charset="-122"/>
              </a:rPr>
              <a:t>冷冻冷藏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39A18F7-B3E1-49AC-4639-1766419660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3" y="1502870"/>
            <a:ext cx="2700000" cy="180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0B0B416-A354-0B37-E69D-A099519310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893" y="1440087"/>
            <a:ext cx="3195722" cy="180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40B20C7-F3A4-4843-255B-C1FDA5A960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211" y="1440087"/>
            <a:ext cx="272268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3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 hasCustomPrompt="1"/>
          </p:nvPr>
        </p:nvSpPr>
        <p:spPr>
          <a:xfrm>
            <a:off x="576263" y="215900"/>
            <a:ext cx="8812212" cy="47942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defTabSz="914400">
              <a:buNone/>
            </a:pPr>
            <a:r>
              <a:rPr lang="zh-CN" altLang="en-US" kern="120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数码涡旋压缩机的应用场景</a:t>
            </a: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576580" y="3470275"/>
            <a:ext cx="3143885" cy="257429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高温热水系统</a:t>
            </a: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应用场景：</a:t>
            </a:r>
            <a:r>
              <a:rPr lang="zh-CN" altLang="en-US" sz="1400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酒店、医院、工业（化工、制药、食品加工）工艺热水（需</a:t>
            </a:r>
            <a:r>
              <a:rPr lang="en-US" altLang="zh-CN" sz="1400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80</a:t>
            </a:r>
            <a:r>
              <a:rPr lang="en-US" altLang="en-US" sz="1400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℃</a:t>
            </a:r>
            <a:r>
              <a:rPr lang="zh-CN" altLang="en-US" sz="1400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以上高温水）。</a:t>
            </a:r>
            <a:endParaRPr lang="en-US" altLang="zh-CN" sz="1400" dirty="0">
              <a:ln>
                <a:noFill/>
              </a:ln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ea typeface="HarmonyOS Sans SC Light" panose="00000400000000000000" charset="-122"/>
              </a:rPr>
              <a:t>优势：</a:t>
            </a:r>
            <a:r>
              <a:rPr lang="zh-CN" altLang="en-US" sz="1400" dirty="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数码涡旋可在高温工况下稳定运行，避免传统变频压缩机因高温降频导致的能力衰减。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20540" y="3450590"/>
            <a:ext cx="2854325" cy="2593975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  <a:sym typeface="+mn-ea"/>
              </a:rPr>
              <a:t>超低温采暖系统</a:t>
            </a: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b="1" dirty="0">
                <a:ea typeface="HarmonyOS Sans SC Light" panose="00000400000000000000" charset="-122"/>
                <a:sym typeface="+mn-ea"/>
              </a:rPr>
              <a:t>应用场景：</a:t>
            </a: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dirty="0">
                <a:ea typeface="HarmonyOS Sans SC Light" panose="00000400000000000000" charset="-122"/>
                <a:sym typeface="+mn-ea"/>
              </a:rPr>
              <a:t>北方寒冷地区（-</a:t>
            </a:r>
            <a:r>
              <a:rPr lang="en-US" altLang="zh-CN" sz="1400" dirty="0">
                <a:ea typeface="HarmonyOS Sans SC Light" panose="00000400000000000000" charset="-122"/>
                <a:sym typeface="+mn-ea"/>
              </a:rPr>
              <a:t>3</a:t>
            </a:r>
            <a:r>
              <a:rPr lang="zh-CN" altLang="en-US" sz="1400" dirty="0">
                <a:ea typeface="HarmonyOS Sans SC Light" panose="00000400000000000000" charset="-122"/>
                <a:sym typeface="+mn-ea"/>
              </a:rPr>
              <a:t>5℃环境温度）。</a:t>
            </a: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zh-CN" altLang="en-US" sz="1400" b="1" dirty="0">
              <a:ln>
                <a:noFill/>
              </a:ln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b="1" dirty="0">
                <a:ea typeface="HarmonyOS Sans SC Light" panose="00000400000000000000" charset="-122"/>
                <a:sym typeface="+mn-ea"/>
              </a:rPr>
              <a:t>优势：</a:t>
            </a: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dirty="0">
                <a:ea typeface="HarmonyOS Sans SC Light" panose="00000400000000000000" charset="-122"/>
                <a:sym typeface="+mn-ea"/>
              </a:rPr>
              <a:t>宽温域适应性，无需电辅热，降低能耗。</a:t>
            </a: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749540" y="3450590"/>
            <a:ext cx="3220085" cy="2593975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  <a:sym typeface="+mn-ea"/>
              </a:rPr>
              <a:t>多联机热泵系统</a:t>
            </a: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b="1" dirty="0">
                <a:ea typeface="HarmonyOS Sans SC Light" panose="00000400000000000000" charset="-122"/>
                <a:sym typeface="+mn-ea"/>
              </a:rPr>
              <a:t>应用场景：</a:t>
            </a: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dirty="0">
                <a:ea typeface="HarmonyOS Sans SC Light" panose="00000400000000000000" charset="-122"/>
                <a:sym typeface="+mn-ea"/>
              </a:rPr>
              <a:t>建筑冷</a:t>
            </a:r>
            <a:r>
              <a:rPr lang="en-US" altLang="zh-CN" sz="1400" dirty="0">
                <a:ea typeface="HarmonyOS Sans SC Light" panose="00000400000000000000" charset="-122"/>
                <a:sym typeface="+mn-ea"/>
              </a:rPr>
              <a:t>/</a:t>
            </a:r>
            <a:r>
              <a:rPr lang="zh-CN" altLang="en-US" sz="1400" dirty="0">
                <a:ea typeface="HarmonyOS Sans SC Light" panose="00000400000000000000" charset="-122"/>
                <a:sym typeface="+mn-ea"/>
              </a:rPr>
              <a:t>暖联供。</a:t>
            </a: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zh-CN" altLang="en-US" sz="1400" b="1" dirty="0">
              <a:ln>
                <a:noFill/>
              </a:ln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b="1" dirty="0">
                <a:ea typeface="HarmonyOS Sans SC Light" panose="00000400000000000000" charset="-122"/>
                <a:sym typeface="+mn-ea"/>
              </a:rPr>
              <a:t>优势：</a:t>
            </a:r>
          </a:p>
          <a:p>
            <a:pPr lvl="0">
              <a:lnSpc>
                <a:spcPct val="150000"/>
              </a:lnSpc>
              <a:buClrTx/>
              <a:buSzTx/>
            </a:pPr>
            <a:r>
              <a:rPr lang="zh-CN" altLang="en-US" sz="1400" dirty="0">
                <a:ea typeface="HarmonyOS Sans SC Light" panose="00000400000000000000" charset="-122"/>
                <a:sym typeface="+mn-ea"/>
              </a:rPr>
              <a:t>精准负荷匹配，提高多联机系统在部分负荷下的能效。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76580" y="935355"/>
            <a:ext cx="2491740" cy="398780"/>
          </a:xfrm>
          <a:prstGeom prst="rect">
            <a:avLst/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000" b="1">
                <a:solidFill>
                  <a:schemeClr val="tx1"/>
                </a:solidFill>
                <a:latin typeface="HarmonyOS Sans SC Light" panose="00000400000000000000" charset="-122"/>
                <a:ea typeface="HarmonyOS Sans SC Light" panose="00000400000000000000" charset="-122"/>
              </a:rPr>
              <a:t>高温热水与采暖领域</a:t>
            </a: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321175" y="1470025"/>
            <a:ext cx="2835275" cy="18002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757160" y="1470025"/>
            <a:ext cx="3211830" cy="18002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" y="1470025"/>
            <a:ext cx="3143885" cy="186436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 hasCustomPrompt="1"/>
          </p:nvPr>
        </p:nvSpPr>
        <p:spPr>
          <a:xfrm>
            <a:off x="576263" y="215900"/>
            <a:ext cx="8812212" cy="47942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defTabSz="914400">
              <a:buNone/>
            </a:pPr>
            <a:r>
              <a:rPr lang="zh-CN" altLang="en-US" kern="120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数码涡旋压缩机的应用场景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94360" y="3157855"/>
            <a:ext cx="3040380" cy="300228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600" b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农产品烘干</a:t>
            </a:r>
          </a:p>
          <a:p>
            <a:pPr>
              <a:lnSpc>
                <a:spcPct val="150000"/>
              </a:lnSpc>
            </a:pPr>
            <a:r>
              <a:rPr lang="zh-CN" altLang="en-US" sz="1400" b="1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  <a:sym typeface="+mn-ea"/>
              </a:rPr>
              <a:t>应用场景：</a:t>
            </a:r>
            <a:r>
              <a:rPr lang="zh-CN" sz="140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  <a:sym typeface="+mn-ea"/>
              </a:rPr>
              <a:t>烟草、粮食、果蔬等</a:t>
            </a:r>
            <a:r>
              <a:rPr lang="zh-CN" altLang="en-US" sz="140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  <a:sym typeface="+mn-ea"/>
              </a:rPr>
              <a:t>。</a:t>
            </a:r>
            <a:endParaRPr lang="en-US" altLang="zh-CN" sz="1400">
              <a:ln>
                <a:noFill/>
              </a:ln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</a:endParaRPr>
          </a:p>
          <a:p>
            <a:pPr>
              <a:lnSpc>
                <a:spcPct val="150000"/>
              </a:lnSpc>
            </a:pPr>
            <a:endParaRPr lang="zh-CN" altLang="en-US" sz="1400" b="1">
              <a:ln>
                <a:noFill/>
              </a:ln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b="1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  <a:sym typeface="+mn-ea"/>
              </a:rPr>
              <a:t>优势：</a:t>
            </a:r>
            <a:r>
              <a:rPr lang="zh-CN" altLang="en-US" sz="140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  <a:sym typeface="+mn-ea"/>
              </a:rPr>
              <a:t>能够提供稳定的热源，实现精准控温，提高农产品的烘干品质和成品等级。</a:t>
            </a:r>
            <a:r>
              <a:rPr lang="zh-CN" altLang="en-US" sz="140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快速响应湿度变化</a:t>
            </a:r>
            <a:r>
              <a:rPr lang="en-US" altLang="zh-CN" sz="140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(</a:t>
            </a:r>
            <a:r>
              <a:rPr lang="en-US" altLang="en-US" sz="140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±</a:t>
            </a:r>
            <a:r>
              <a:rPr lang="en-US" altLang="zh-CN" sz="140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3%</a:t>
            </a:r>
            <a:r>
              <a:rPr lang="zh-CN" altLang="en-US" sz="140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湿度控制精度</a:t>
            </a:r>
            <a:r>
              <a:rPr lang="en-US" altLang="zh-CN" sz="140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)</a:t>
            </a:r>
            <a:r>
              <a:rPr lang="zh-CN" altLang="en-US" sz="140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，避免物料过干或质变。</a:t>
            </a:r>
          </a:p>
          <a:p>
            <a:pPr indent="457200" algn="l">
              <a:lnSpc>
                <a:spcPct val="150000"/>
              </a:lnSpc>
              <a:buClrTx/>
              <a:buSzTx/>
              <a:buFontTx/>
            </a:pPr>
            <a:endParaRPr lang="zh-CN" altLang="en-US" sz="1400">
              <a:ln>
                <a:noFill/>
              </a:ln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51020" y="3163570"/>
            <a:ext cx="2854325" cy="2996565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600" b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中药材烘干</a:t>
            </a:r>
          </a:p>
          <a:p>
            <a:pPr>
              <a:lnSpc>
                <a:spcPct val="150000"/>
              </a:lnSpc>
            </a:pPr>
            <a:r>
              <a:rPr lang="zh-CN" altLang="en-US" sz="1400" b="1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应用场景：</a:t>
            </a:r>
            <a:r>
              <a:rPr lang="zh-CN" altLang="en-US" sz="140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人参、枸杞等名贵中药。</a:t>
            </a:r>
            <a:endParaRPr lang="en-US" altLang="zh-CN" sz="1400">
              <a:ln>
                <a:noFill/>
              </a:ln>
              <a:latin typeface="HarmonyOS Sans SC Light" panose="00000400000000000000" charset="-122"/>
              <a:ea typeface="HarmonyOS Sans SC Light" panose="00000400000000000000" charset="-122"/>
            </a:endParaRPr>
          </a:p>
          <a:p>
            <a:pPr>
              <a:lnSpc>
                <a:spcPct val="150000"/>
              </a:lnSpc>
            </a:pPr>
            <a:endParaRPr lang="zh-CN" altLang="en-US" sz="1400" b="1">
              <a:ln>
                <a:noFill/>
              </a:ln>
              <a:latin typeface="HarmonyOS Sans SC Light" panose="00000400000000000000" charset="-122"/>
              <a:ea typeface="HarmonyOS Sans SC Light" panose="000004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b="1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优势：</a:t>
            </a:r>
            <a:r>
              <a:rPr lang="zh-CN" altLang="en-US" sz="140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保证在低温环境下进行精准控温烘干，避免药材的有效成分损失，提高药材的品质和药效。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920990" y="3168650"/>
            <a:ext cx="2958465" cy="299339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600" b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工业物料烘干</a:t>
            </a:r>
          </a:p>
          <a:p>
            <a:pPr>
              <a:lnSpc>
                <a:spcPct val="150000"/>
              </a:lnSpc>
            </a:pPr>
            <a:r>
              <a:rPr lang="zh-CN" altLang="en-US" sz="1400" b="1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应用场景：</a:t>
            </a:r>
            <a:r>
              <a:rPr lang="zh-CN" altLang="en-US" sz="140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电镀件、污泥、化工原料、皮革、木材等。</a:t>
            </a:r>
          </a:p>
          <a:p>
            <a:pPr>
              <a:lnSpc>
                <a:spcPct val="150000"/>
              </a:lnSpc>
            </a:pPr>
            <a:r>
              <a:rPr lang="zh-CN" altLang="en-US" sz="1400" b="1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优势：</a:t>
            </a:r>
            <a:endParaRPr lang="zh-CN" altLang="en-US" sz="1400" b="1">
              <a:ln>
                <a:noFill/>
              </a:ln>
              <a:latin typeface="HarmonyOS Sans SC Light" panose="00000400000000000000" charset="-122"/>
              <a:ea typeface="HarmonyOS Sans SC Light" panose="00000400000000000000" charset="-122"/>
            </a:endParaRPr>
          </a:p>
          <a:p>
            <a:pPr marL="171450" lvl="0" indent="-17145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140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满足高冷凝温度、高蒸发温度的工况要求，提供稳定的热源。</a:t>
            </a:r>
          </a:p>
          <a:p>
            <a:pPr marL="171450" lvl="0" indent="-17145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140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耐腐蚀设计适应工业环境。</a:t>
            </a:r>
          </a:p>
          <a:p>
            <a:pPr marL="171450" lvl="0" indent="-17145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1400">
                <a:ln>
                  <a:noFill/>
                </a:ln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无电子变频模块，避免高温高湿环境下的电子元器件失效风险。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76580" y="935355"/>
            <a:ext cx="1242060" cy="398780"/>
          </a:xfrm>
          <a:prstGeom prst="rect">
            <a:avLst/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000" b="1">
                <a:latin typeface="HarmonyOS Sans SC Light" panose="00000400000000000000" charset="-122"/>
                <a:ea typeface="HarmonyOS Sans SC Light" panose="00000400000000000000" charset="-122"/>
              </a:rPr>
              <a:t>烘干领域</a:t>
            </a:r>
          </a:p>
        </p:txBody>
      </p:sp>
      <p:grpSp>
        <p:nvGrpSpPr>
          <p:cNvPr id="23" name="组合 22"/>
          <p:cNvGrpSpPr>
            <a:grpSpLocks noChangeAspect="1"/>
          </p:cNvGrpSpPr>
          <p:nvPr/>
        </p:nvGrpSpPr>
        <p:grpSpPr>
          <a:xfrm>
            <a:off x="2160905" y="956945"/>
            <a:ext cx="7152677" cy="2160476"/>
            <a:chOff x="2118" y="1435"/>
            <a:chExt cx="15014" cy="4535"/>
          </a:xfrm>
        </p:grpSpPr>
        <p:grpSp>
          <p:nvGrpSpPr>
            <p:cNvPr id="24" name="组合 6"/>
            <p:cNvGrpSpPr>
              <a:grpSpLocks noChangeAspect="1"/>
            </p:cNvGrpSpPr>
            <p:nvPr/>
          </p:nvGrpSpPr>
          <p:grpSpPr>
            <a:xfrm>
              <a:off x="10624" y="1435"/>
              <a:ext cx="6508" cy="4535"/>
              <a:chOff x="6088136" y="842899"/>
              <a:chExt cx="5784726" cy="3024865"/>
            </a:xfrm>
          </p:grpSpPr>
          <p:cxnSp>
            <p:nvCxnSpPr>
              <p:cNvPr id="25" name="直接连接符 24"/>
              <p:cNvCxnSpPr/>
              <p:nvPr>
                <p:custDataLst>
                  <p:tags r:id="rId15"/>
                </p:custDataLst>
              </p:nvPr>
            </p:nvCxnSpPr>
            <p:spPr>
              <a:xfrm>
                <a:off x="11139493" y="842899"/>
                <a:ext cx="733369" cy="0"/>
              </a:xfrm>
              <a:prstGeom prst="line">
                <a:avLst/>
              </a:prstGeom>
              <a:ln>
                <a:solidFill>
                  <a:srgbClr val="D767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>
                <p:custDataLst>
                  <p:tags r:id="rId16"/>
                </p:custDataLst>
              </p:nvPr>
            </p:nvCxnSpPr>
            <p:spPr>
              <a:xfrm rot="5400000">
                <a:off x="11501566" y="1209751"/>
                <a:ext cx="733705" cy="0"/>
              </a:xfrm>
              <a:prstGeom prst="line">
                <a:avLst/>
              </a:prstGeom>
              <a:ln>
                <a:solidFill>
                  <a:srgbClr val="D767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组合 9"/>
              <p:cNvGrpSpPr/>
              <p:nvPr/>
            </p:nvGrpSpPr>
            <p:grpSpPr>
              <a:xfrm rot="10800000">
                <a:off x="6088136" y="3133473"/>
                <a:ext cx="734291" cy="734291"/>
                <a:chOff x="4558146" y="1947144"/>
                <a:chExt cx="734291" cy="734291"/>
              </a:xfrm>
            </p:grpSpPr>
            <p:cxnSp>
              <p:nvCxnSpPr>
                <p:cNvPr id="28" name="直接连接符 27"/>
                <p:cNvCxnSpPr/>
                <p:nvPr>
                  <p:custDataLst>
                    <p:tags r:id="rId18"/>
                  </p:custDataLst>
                </p:nvPr>
              </p:nvCxnSpPr>
              <p:spPr>
                <a:xfrm>
                  <a:off x="4559069" y="1947144"/>
                  <a:ext cx="733368" cy="0"/>
                </a:xfrm>
                <a:prstGeom prst="line">
                  <a:avLst/>
                </a:prstGeom>
                <a:ln>
                  <a:solidFill>
                    <a:srgbClr val="D7673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>
                  <p:custDataLst>
                    <p:tags r:id="rId19"/>
                  </p:custDataLst>
                </p:nvPr>
              </p:nvCxnSpPr>
              <p:spPr>
                <a:xfrm rot="5400000">
                  <a:off x="4921141" y="2313996"/>
                  <a:ext cx="733705" cy="0"/>
                </a:xfrm>
                <a:prstGeom prst="line">
                  <a:avLst/>
                </a:prstGeom>
                <a:ln>
                  <a:solidFill>
                    <a:srgbClr val="D7673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0" name="Picture 3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21"/>
              <a:srcRect l="33189" t="20409" r="5882" b="22371"/>
              <a:stretch>
                <a:fillRect/>
              </a:stretch>
            </p:blipFill>
            <p:spPr>
              <a:xfrm>
                <a:off x="6189452" y="914400"/>
                <a:ext cx="5618123" cy="288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31" name="组合 30"/>
            <p:cNvGrpSpPr/>
            <p:nvPr/>
          </p:nvGrpSpPr>
          <p:grpSpPr>
            <a:xfrm>
              <a:off x="2118" y="2000"/>
              <a:ext cx="6187" cy="3402"/>
              <a:chOff x="2118" y="2000"/>
              <a:chExt cx="6187" cy="3402"/>
            </a:xfrm>
          </p:grpSpPr>
          <p:grpSp>
            <p:nvGrpSpPr>
              <p:cNvPr id="32" name="组合 13"/>
              <p:cNvGrpSpPr>
                <a:grpSpLocks noChangeAspect="1"/>
              </p:cNvGrpSpPr>
              <p:nvPr/>
            </p:nvGrpSpPr>
            <p:grpSpPr>
              <a:xfrm>
                <a:off x="2118" y="2000"/>
                <a:ext cx="6187" cy="3402"/>
                <a:chOff x="6540195" y="1755901"/>
                <a:chExt cx="4981592" cy="2738748"/>
              </a:xfrm>
            </p:grpSpPr>
            <p:grpSp>
              <p:nvGrpSpPr>
                <p:cNvPr id="33" name="组合 14"/>
                <p:cNvGrpSpPr/>
                <p:nvPr/>
              </p:nvGrpSpPr>
              <p:grpSpPr>
                <a:xfrm>
                  <a:off x="7661304" y="1755902"/>
                  <a:ext cx="1135200" cy="1134940"/>
                  <a:chOff x="7174429" y="1755902"/>
                  <a:chExt cx="1135200" cy="1134940"/>
                </a:xfrm>
              </p:grpSpPr>
              <p:sp>
                <p:nvSpPr>
                  <p:cNvPr id="34" name="矩形 33"/>
                  <p:cNvSpPr/>
                  <p:nvPr>
                    <p:custDataLst>
                      <p:tags r:id="rId13"/>
                    </p:custDataLst>
                  </p:nvPr>
                </p:nvSpPr>
                <p:spPr>
                  <a:xfrm rot="2700000">
                    <a:off x="7174559" y="1755772"/>
                    <a:ext cx="1134940" cy="1135200"/>
                  </a:xfrm>
                  <a:prstGeom prst="rect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文本框 14"/>
                  <p:cNvSpPr txBox="1"/>
                  <p:nvPr>
                    <p:custDataLst>
                      <p:tags r:id="rId14"/>
                    </p:custDataLst>
                  </p:nvPr>
                </p:nvSpPr>
                <p:spPr>
                  <a:xfrm>
                    <a:off x="7258966" y="2138448"/>
                    <a:ext cx="965981" cy="41419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仿宋_GB2312" pitchFamily="1" charset="-122"/>
                        <a:cs typeface="+mn-cs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宋体" panose="02010600030101010101" pitchFamily="2" charset="-122"/>
                        <a:cs typeface="+mn-cs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宋体" panose="02010600030101010101" pitchFamily="2" charset="-122"/>
                        <a:cs typeface="+mn-cs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宋体" panose="02010600030101010101" pitchFamily="2" charset="-122"/>
                        <a:cs typeface="+mn-cs"/>
                      </a:defRPr>
                    </a:lvl5pPr>
                  </a:lstStyle>
                  <a:p>
                    <a:pPr marL="0" lvl="0" indent="0" algn="ctr">
                      <a:spcBef>
                        <a:spcPct val="0"/>
                      </a:spcBef>
                      <a:buNone/>
                    </a:pPr>
                    <a:r>
                      <a:rPr lang="zh-CN" altLang="en-US" sz="1000" b="1" dirty="0">
                        <a:solidFill>
                          <a:schemeClr val="bg1"/>
                        </a:solidFill>
                        <a:latin typeface="微软雅黑" panose="020B0503020204020204" charset="-122"/>
                      </a:rPr>
                      <a:t>农产品</a:t>
                    </a:r>
                  </a:p>
                </p:txBody>
              </p:sp>
            </p:grpSp>
            <p:grpSp>
              <p:nvGrpSpPr>
                <p:cNvPr id="36" name="组合 15"/>
                <p:cNvGrpSpPr/>
                <p:nvPr/>
              </p:nvGrpSpPr>
              <p:grpSpPr>
                <a:xfrm>
                  <a:off x="9265479" y="1755901"/>
                  <a:ext cx="1135200" cy="1134940"/>
                  <a:chOff x="8778604" y="1755901"/>
                  <a:chExt cx="1135200" cy="1134940"/>
                </a:xfrm>
              </p:grpSpPr>
              <p:sp>
                <p:nvSpPr>
                  <p:cNvPr id="37" name="矩形 36"/>
                  <p:cNvSpPr/>
                  <p:nvPr>
                    <p:custDataLst>
                      <p:tags r:id="rId11"/>
                    </p:custDataLst>
                  </p:nvPr>
                </p:nvSpPr>
                <p:spPr>
                  <a:xfrm rot="2700000">
                    <a:off x="8778734" y="1755771"/>
                    <a:ext cx="1134940" cy="1135200"/>
                  </a:xfrm>
                  <a:prstGeom prst="rect">
                    <a:avLst/>
                  </a:prstGeom>
                  <a:solidFill>
                    <a:srgbClr val="CC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文本框 15"/>
                  <p:cNvSpPr txBox="1"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8954084" y="2138450"/>
                    <a:ext cx="784385" cy="41419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仿宋_GB2312" pitchFamily="1" charset="-122"/>
                        <a:cs typeface="+mn-cs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宋体" panose="02010600030101010101" pitchFamily="2" charset="-122"/>
                        <a:cs typeface="+mn-cs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宋体" panose="02010600030101010101" pitchFamily="2" charset="-122"/>
                        <a:cs typeface="+mn-cs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宋体" panose="02010600030101010101" pitchFamily="2" charset="-122"/>
                        <a:cs typeface="+mn-cs"/>
                      </a:defRPr>
                    </a:lvl5pPr>
                  </a:lstStyle>
                  <a:p>
                    <a:pPr marL="0" lvl="0" indent="0" algn="ctr">
                      <a:spcBef>
                        <a:spcPct val="0"/>
                      </a:spcBef>
                      <a:buNone/>
                    </a:pPr>
                    <a:r>
                      <a:rPr lang="zh-CN" altLang="en-US" sz="1000" b="1" dirty="0">
                        <a:solidFill>
                          <a:schemeClr val="bg1"/>
                        </a:solidFill>
                        <a:latin typeface="微软雅黑" panose="020B0503020204020204" charset="-122"/>
                      </a:rPr>
                      <a:t>食品</a:t>
                    </a:r>
                  </a:p>
                </p:txBody>
              </p:sp>
            </p:grpSp>
            <p:grpSp>
              <p:nvGrpSpPr>
                <p:cNvPr id="39" name="组合 16"/>
                <p:cNvGrpSpPr/>
                <p:nvPr/>
              </p:nvGrpSpPr>
              <p:grpSpPr>
                <a:xfrm>
                  <a:off x="7661304" y="3359709"/>
                  <a:ext cx="1135200" cy="1134940"/>
                  <a:chOff x="7174429" y="3359709"/>
                  <a:chExt cx="1135200" cy="1134940"/>
                </a:xfrm>
              </p:grpSpPr>
              <p:sp>
                <p:nvSpPr>
                  <p:cNvPr id="40" name="矩形 39"/>
                  <p:cNvSpPr/>
                  <p:nvPr>
                    <p:custDataLst>
                      <p:tags r:id="rId9"/>
                    </p:custDataLst>
                  </p:nvPr>
                </p:nvSpPr>
                <p:spPr>
                  <a:xfrm rot="2700000">
                    <a:off x="7174559" y="3359579"/>
                    <a:ext cx="1134940" cy="1135200"/>
                  </a:xfrm>
                  <a:prstGeom prst="rect">
                    <a:avLst/>
                  </a:prstGeom>
                  <a:solidFill>
                    <a:srgbClr val="E8BD8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文本框 16"/>
                  <p:cNvSpPr txBox="1"/>
                  <p:nvPr>
                    <p:custDataLst>
                      <p:tags r:id="rId10"/>
                    </p:custDataLst>
                  </p:nvPr>
                </p:nvSpPr>
                <p:spPr>
                  <a:xfrm>
                    <a:off x="7267318" y="3742768"/>
                    <a:ext cx="949276" cy="41419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仿宋_GB2312" pitchFamily="1" charset="-122"/>
                        <a:cs typeface="+mn-cs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宋体" panose="02010600030101010101" pitchFamily="2" charset="-122"/>
                        <a:cs typeface="+mn-cs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宋体" panose="02010600030101010101" pitchFamily="2" charset="-122"/>
                        <a:cs typeface="+mn-cs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宋体" panose="02010600030101010101" pitchFamily="2" charset="-122"/>
                        <a:cs typeface="+mn-cs"/>
                      </a:defRPr>
                    </a:lvl5pPr>
                  </a:lstStyle>
                  <a:p>
                    <a:pPr marL="0" lvl="0" indent="0" algn="ctr">
                      <a:spcBef>
                        <a:spcPct val="0"/>
                      </a:spcBef>
                      <a:buNone/>
                    </a:pPr>
                    <a:r>
                      <a:rPr lang="zh-CN" altLang="en-US" sz="1000" b="1" dirty="0">
                        <a:solidFill>
                          <a:schemeClr val="bg1"/>
                        </a:solidFill>
                        <a:latin typeface="微软雅黑" panose="020B0503020204020204" charset="-122"/>
                      </a:rPr>
                      <a:t>药材</a:t>
                    </a:r>
                  </a:p>
                </p:txBody>
              </p:sp>
            </p:grpSp>
            <p:grpSp>
              <p:nvGrpSpPr>
                <p:cNvPr id="42" name="组合 17"/>
                <p:cNvGrpSpPr/>
                <p:nvPr/>
              </p:nvGrpSpPr>
              <p:grpSpPr>
                <a:xfrm>
                  <a:off x="9265479" y="3359708"/>
                  <a:ext cx="1135200" cy="1134940"/>
                  <a:chOff x="8778604" y="3359708"/>
                  <a:chExt cx="1135200" cy="1134940"/>
                </a:xfrm>
              </p:grpSpPr>
              <p:sp>
                <p:nvSpPr>
                  <p:cNvPr id="43" name="矩形 42"/>
                  <p:cNvSpPr/>
                  <p:nvPr>
                    <p:custDataLst>
                      <p:tags r:id="rId7"/>
                    </p:custDataLst>
                  </p:nvPr>
                </p:nvSpPr>
                <p:spPr>
                  <a:xfrm rot="2700000">
                    <a:off x="8778734" y="3359578"/>
                    <a:ext cx="1134940" cy="113520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文本框 22"/>
                  <p:cNvSpPr txBox="1"/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8954084" y="3742769"/>
                    <a:ext cx="784385" cy="41419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仿宋_GB2312" pitchFamily="1" charset="-122"/>
                        <a:cs typeface="+mn-cs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宋体" panose="02010600030101010101" pitchFamily="2" charset="-122"/>
                        <a:cs typeface="+mn-cs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宋体" panose="02010600030101010101" pitchFamily="2" charset="-122"/>
                        <a:cs typeface="+mn-cs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宋体" panose="02010600030101010101" pitchFamily="2" charset="-122"/>
                        <a:cs typeface="+mn-cs"/>
                      </a:defRPr>
                    </a:lvl5pPr>
                  </a:lstStyle>
                  <a:p>
                    <a:pPr marL="0" lvl="0" indent="0" algn="ctr">
                      <a:spcBef>
                        <a:spcPct val="0"/>
                      </a:spcBef>
                      <a:buNone/>
                    </a:pPr>
                    <a:r>
                      <a:rPr lang="zh-CN" altLang="en-US" sz="1000" b="1" dirty="0">
                        <a:solidFill>
                          <a:schemeClr val="bg1"/>
                        </a:solidFill>
                        <a:latin typeface="微软雅黑" panose="020B0503020204020204" charset="-122"/>
                      </a:rPr>
                      <a:t>工业</a:t>
                    </a:r>
                  </a:p>
                </p:txBody>
              </p:sp>
            </p:grpSp>
            <p:grpSp>
              <p:nvGrpSpPr>
                <p:cNvPr id="45" name="组合 18"/>
                <p:cNvGrpSpPr/>
                <p:nvPr/>
              </p:nvGrpSpPr>
              <p:grpSpPr>
                <a:xfrm>
                  <a:off x="6540195" y="2776141"/>
                  <a:ext cx="784385" cy="698271"/>
                  <a:chOff x="6053320" y="2776141"/>
                  <a:chExt cx="784385" cy="698271"/>
                </a:xfrm>
              </p:grpSpPr>
              <p:sp>
                <p:nvSpPr>
                  <p:cNvPr id="46" name="矩形 45"/>
                  <p:cNvSpPr/>
                  <p:nvPr>
                    <p:custDataLst>
                      <p:tags r:id="rId5"/>
                    </p:custDataLst>
                  </p:nvPr>
                </p:nvSpPr>
                <p:spPr>
                  <a:xfrm rot="2700000">
                    <a:off x="6096674" y="2775055"/>
                    <a:ext cx="698271" cy="700442"/>
                  </a:xfrm>
                  <a:prstGeom prst="rect">
                    <a:avLst/>
                  </a:prstGeom>
                  <a:solidFill>
                    <a:srgbClr val="6633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文本框 23"/>
                  <p:cNvSpPr txBox="1"/>
                  <p:nvPr>
                    <p:custDataLst>
                      <p:tags r:id="rId6"/>
                    </p:custDataLst>
                  </p:nvPr>
                </p:nvSpPr>
                <p:spPr>
                  <a:xfrm>
                    <a:off x="6053320" y="2955996"/>
                    <a:ext cx="784385" cy="41419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仿宋_GB2312" pitchFamily="1" charset="-122"/>
                        <a:cs typeface="+mn-cs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宋体" panose="02010600030101010101" pitchFamily="2" charset="-122"/>
                        <a:cs typeface="+mn-cs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宋体" panose="02010600030101010101" pitchFamily="2" charset="-122"/>
                        <a:cs typeface="+mn-cs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宋体" panose="02010600030101010101" pitchFamily="2" charset="-122"/>
                        <a:cs typeface="+mn-cs"/>
                      </a:defRPr>
                    </a:lvl5pPr>
                  </a:lstStyle>
                  <a:p>
                    <a:pPr marL="0" lvl="0" indent="0" algn="ctr">
                      <a:spcBef>
                        <a:spcPct val="0"/>
                      </a:spcBef>
                      <a:buNone/>
                    </a:pPr>
                    <a:r>
                      <a:rPr lang="zh-CN" altLang="en-US" sz="1000" b="1" dirty="0">
                        <a:solidFill>
                          <a:schemeClr val="bg1"/>
                        </a:solidFill>
                        <a:latin typeface="微软雅黑" panose="020B0503020204020204" charset="-122"/>
                      </a:rPr>
                      <a:t>木材</a:t>
                    </a:r>
                  </a:p>
                </p:txBody>
              </p:sp>
            </p:grpSp>
            <p:grpSp>
              <p:nvGrpSpPr>
                <p:cNvPr id="48" name="组合 19"/>
                <p:cNvGrpSpPr/>
                <p:nvPr/>
              </p:nvGrpSpPr>
              <p:grpSpPr>
                <a:xfrm>
                  <a:off x="10737402" y="2776141"/>
                  <a:ext cx="784385" cy="698271"/>
                  <a:chOff x="10250527" y="2776141"/>
                  <a:chExt cx="784385" cy="698271"/>
                </a:xfrm>
              </p:grpSpPr>
              <p:sp>
                <p:nvSpPr>
                  <p:cNvPr id="49" name="矩形 48"/>
                  <p:cNvSpPr/>
                  <p:nvPr>
                    <p:custDataLst>
                      <p:tags r:id="rId3"/>
                    </p:custDataLst>
                  </p:nvPr>
                </p:nvSpPr>
                <p:spPr>
                  <a:xfrm rot="2700000">
                    <a:off x="10293288" y="2775055"/>
                    <a:ext cx="698271" cy="700442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文本框 24"/>
                  <p:cNvSpPr txBox="1"/>
                  <p:nvPr>
                    <p:custDataLst>
                      <p:tags r:id="rId4"/>
                    </p:custDataLst>
                  </p:nvPr>
                </p:nvSpPr>
                <p:spPr>
                  <a:xfrm>
                    <a:off x="10250527" y="2955996"/>
                    <a:ext cx="784385" cy="41419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仿宋_GB2312" pitchFamily="1" charset="-122"/>
                        <a:cs typeface="+mn-cs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宋体" panose="02010600030101010101" pitchFamily="2" charset="-122"/>
                        <a:cs typeface="+mn-cs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宋体" panose="02010600030101010101" pitchFamily="2" charset="-122"/>
                        <a:cs typeface="+mn-cs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宋体" panose="02010600030101010101" pitchFamily="2" charset="-122"/>
                        <a:cs typeface="+mn-cs"/>
                      </a:defRPr>
                    </a:lvl5pPr>
                  </a:lstStyle>
                  <a:p>
                    <a:pPr marL="0" lvl="0" indent="0" algn="ctr">
                      <a:spcBef>
                        <a:spcPct val="0"/>
                      </a:spcBef>
                      <a:buNone/>
                    </a:pPr>
                    <a:r>
                      <a:rPr lang="zh-CN" altLang="en-US" sz="1000" b="1" dirty="0">
                        <a:solidFill>
                          <a:schemeClr val="bg1"/>
                        </a:solidFill>
                        <a:latin typeface="微软雅黑" panose="020B0503020204020204" charset="-122"/>
                      </a:rPr>
                      <a:t>佛香</a:t>
                    </a:r>
                  </a:p>
                </p:txBody>
              </p:sp>
            </p:grpSp>
          </p:grpSp>
          <p:grpSp>
            <p:nvGrpSpPr>
              <p:cNvPr id="51" name="组合 32"/>
              <p:cNvGrpSpPr/>
              <p:nvPr/>
            </p:nvGrpSpPr>
            <p:grpSpPr>
              <a:xfrm>
                <a:off x="4575" y="3120"/>
                <a:ext cx="1235" cy="1132"/>
                <a:chOff x="1947520" y="2276872"/>
                <a:chExt cx="784385" cy="720002"/>
              </a:xfrm>
            </p:grpSpPr>
            <p:sp>
              <p:nvSpPr>
                <p:cNvPr id="52" name="文本框 13"/>
                <p:cNvSpPr txBox="1"/>
                <p:nvPr>
                  <p:custDataLst>
                    <p:tags r:id="rId1"/>
                  </p:custDataLst>
                </p:nvPr>
              </p:nvSpPr>
              <p:spPr>
                <a:xfrm>
                  <a:off x="1947520" y="2344486"/>
                  <a:ext cx="784385" cy="61464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仿宋_GB2312" pitchFamily="1" charset="-122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宋体" panose="02010600030101010101" pitchFamily="2" charset="-122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宋体" panose="02010600030101010101" pitchFamily="2" charset="-122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宋体" panose="02010600030101010101" pitchFamily="2" charset="-122"/>
                      <a:cs typeface="+mn-cs"/>
                    </a:defRPr>
                  </a:lvl5pPr>
                </a:lstStyle>
                <a:p>
                  <a:pPr marL="0" lvl="0" indent="0" algn="ctr">
                    <a:spcBef>
                      <a:spcPct val="0"/>
                    </a:spcBef>
                    <a:buNone/>
                  </a:pPr>
                  <a:r>
                    <a:rPr lang="zh-CN" altLang="en-US" sz="1200" b="1" dirty="0">
                      <a:solidFill>
                        <a:srgbClr val="D76739"/>
                      </a:solidFill>
                      <a:latin typeface="微软雅黑" panose="020B0503020204020204" charset="-122"/>
                    </a:rPr>
                    <a:t>热泵烘干</a:t>
                  </a:r>
                </a:p>
              </p:txBody>
            </p:sp>
            <p:sp>
              <p:nvSpPr>
                <p:cNvPr id="53" name="矩形 52"/>
                <p:cNvSpPr>
                  <a:spLocks noChangeAspect="1"/>
                </p:cNvSpPr>
                <p:nvPr>
                  <p:custDataLst>
                    <p:tags r:id="rId2"/>
                  </p:custDataLst>
                </p:nvPr>
              </p:nvSpPr>
              <p:spPr>
                <a:xfrm rot="2700000">
                  <a:off x="1979712" y="2276437"/>
                  <a:ext cx="720002" cy="720872"/>
                </a:xfrm>
                <a:prstGeom prst="rect">
                  <a:avLst/>
                </a:prstGeom>
                <a:noFill/>
                <a:ln>
                  <a:solidFill>
                    <a:srgbClr val="D767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 hasCustomPrompt="1"/>
          </p:nvPr>
        </p:nvSpPr>
        <p:spPr>
          <a:xfrm>
            <a:off x="576263" y="215900"/>
            <a:ext cx="8812212" cy="47942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defTabSz="914400">
              <a:buNone/>
            </a:pPr>
            <a:r>
              <a:rPr lang="zh-CN" altLang="en-US" kern="120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未来可能的新应用方向</a:t>
            </a:r>
            <a:br>
              <a:rPr lang="zh-CN" altLang="en-US" kern="120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</a:br>
            <a:endParaRPr lang="zh-CN" altLang="en-US" kern="1200">
              <a:latin typeface="HarmonyOS Sans SC" panose="00000500000000000000" pitchFamily="2" charset="-122"/>
              <a:ea typeface="HarmonyOS Sans SC" panose="00000500000000000000" pitchFamily="2" charset="-122"/>
              <a:cs typeface="+mj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5945" y="864235"/>
            <a:ext cx="10320655" cy="4892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>
                <a:solidFill>
                  <a:srgbClr val="0070C0"/>
                </a:solidFill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高温热泵的拓展应用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工业蒸汽预加热：</a:t>
            </a:r>
            <a:r>
              <a:rPr lang="zh-CN" altLang="en-US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利用数码涡旋热泵将水温提升至</a:t>
            </a:r>
            <a:r>
              <a:rPr lang="en-US" altLang="zh-CN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90</a:t>
            </a:r>
            <a:r>
              <a:rPr lang="en-US" altLang="en-US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℃</a:t>
            </a:r>
            <a:r>
              <a:rPr lang="zh-CN" altLang="en-US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以上，为锅炉蒸汽系统预加热，减少化石燃料消耗。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热回收系统：</a:t>
            </a:r>
            <a:r>
              <a:rPr lang="zh-CN" altLang="en-US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在工业废热回收中，结合数码涡旋压缩机实现余热梯级利用（如高温废水热能回收）。</a:t>
            </a:r>
          </a:p>
          <a:p>
            <a:pPr marL="342900" indent="-342900" algn="l">
              <a:lnSpc>
                <a:spcPct val="150000"/>
              </a:lnSpc>
              <a:buClrTx/>
              <a:buSzTx/>
              <a:buFont typeface="+mj-lt"/>
              <a:buAutoNum type="arabicPeriod"/>
            </a:pPr>
            <a:r>
              <a:rPr lang="zh-CN" altLang="en-US" sz="1600" b="1">
                <a:solidFill>
                  <a:srgbClr val="0070C0"/>
                </a:solidFill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智能化烘干工艺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AI+</a:t>
            </a:r>
            <a:r>
              <a:rPr lang="zh-CN" altLang="en-US" sz="1600" b="1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物联网集成：</a:t>
            </a:r>
            <a:r>
              <a:rPr lang="zh-CN" altLang="en-US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通过传感器实时监测物料含水率，自动调节压缩机容量和烘干曲线（如中药材烘干保留有效成分）。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多阶段烘干控制：</a:t>
            </a:r>
            <a:r>
              <a:rPr lang="zh-CN" altLang="en-US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根据物料特性分阶段调控温湿度，提升烘干品质（如茶叶烘干中的</a:t>
            </a:r>
            <a:r>
              <a:rPr lang="en-US" altLang="zh-CN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“</a:t>
            </a:r>
            <a:r>
              <a:rPr lang="zh-CN" altLang="en-US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杀青</a:t>
            </a:r>
            <a:r>
              <a:rPr lang="en-US" altLang="zh-CN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-</a:t>
            </a:r>
            <a:r>
              <a:rPr lang="zh-CN" altLang="en-US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回潮</a:t>
            </a:r>
            <a:r>
              <a:rPr lang="en-US" altLang="zh-CN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-</a:t>
            </a:r>
            <a:r>
              <a:rPr lang="zh-CN" altLang="en-US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定型</a:t>
            </a:r>
            <a:r>
              <a:rPr lang="en-US" altLang="zh-CN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“</a:t>
            </a:r>
            <a:r>
              <a:rPr lang="zh-CN" altLang="en-US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全流程优化）。</a:t>
            </a:r>
          </a:p>
          <a:p>
            <a:pPr lvl="0"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1600" b="1">
                <a:solidFill>
                  <a:srgbClr val="0070C0"/>
                </a:solidFill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3.</a:t>
            </a:r>
            <a:r>
              <a:rPr lang="zh-CN" altLang="en-US" sz="1600" b="1">
                <a:solidFill>
                  <a:srgbClr val="0070C0"/>
                </a:solidFill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环保冷媒适配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天然工质应用：</a:t>
            </a:r>
            <a:r>
              <a:rPr lang="zh-CN" altLang="en-US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数码涡旋压缩机适配</a:t>
            </a:r>
            <a:r>
              <a:rPr lang="en-US" altLang="zh-CN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R290(</a:t>
            </a:r>
            <a:r>
              <a:rPr lang="zh-CN" altLang="en-US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丙烷</a:t>
            </a:r>
            <a:r>
              <a:rPr lang="en-US" altLang="zh-CN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)</a:t>
            </a:r>
            <a:r>
              <a:rPr lang="zh-CN" altLang="en-US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、</a:t>
            </a:r>
            <a:r>
              <a:rPr lang="en-US" altLang="zh-CN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CO2</a:t>
            </a:r>
            <a:r>
              <a:rPr lang="zh-CN" altLang="en-US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等环保冷媒，满足欧盟</a:t>
            </a:r>
            <a:r>
              <a:rPr lang="en-US" altLang="zh-CN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F-gas</a:t>
            </a:r>
            <a:r>
              <a:rPr lang="zh-CN" altLang="en-US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法规及碳中和需求。</a:t>
            </a:r>
          </a:p>
          <a:p>
            <a:pPr lvl="0"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1600" b="1">
                <a:solidFill>
                  <a:srgbClr val="0070C0"/>
                </a:solidFill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4.</a:t>
            </a:r>
            <a:r>
              <a:rPr lang="zh-CN" altLang="en-US" sz="1600" b="1">
                <a:solidFill>
                  <a:srgbClr val="0070C0"/>
                </a:solidFill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多能互补系统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热泵</a:t>
            </a:r>
            <a:r>
              <a:rPr lang="en-US" altLang="zh-CN" sz="1600" b="1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+</a:t>
            </a:r>
            <a:r>
              <a:rPr lang="zh-CN" altLang="en-US" sz="1600" b="1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光伏储能：</a:t>
            </a:r>
            <a:r>
              <a:rPr lang="zh-CN" altLang="en-US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在烘干场景中，利用光伏发电驱动数码涡旋热泵，实现零碳烘干（适合光照资源丰富的农业地区）。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rtlCol="0" anchor="t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dirty="0">
                <a:sym typeface="+mn-ea"/>
              </a:rPr>
              <a:t>总结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03249" y="1871973"/>
            <a:ext cx="10315575" cy="2981714"/>
          </a:xfrm>
          <a:prstGeom prst="rect">
            <a:avLst/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HarmonyOS Sans SC Light" panose="00000400000000000000" charset="-122"/>
                <a:ea typeface="HarmonyOS Sans SC Light" panose="00000400000000000000" charset="-122"/>
              </a:rPr>
              <a:t>数码涡旋压缩机凭借</a:t>
            </a:r>
            <a:r>
              <a:rPr lang="zh-CN" altLang="en-US" sz="2800" b="1" dirty="0">
                <a:solidFill>
                  <a:srgbClr val="0070C0"/>
                </a:solidFill>
                <a:latin typeface="HarmonyOS Sans SC Light" panose="00000400000000000000" charset="-122"/>
                <a:ea typeface="HarmonyOS Sans SC Light" panose="00000400000000000000" charset="-122"/>
              </a:rPr>
              <a:t>快速能调、精确控温、宽温域适应性及高可靠性</a:t>
            </a:r>
            <a:r>
              <a:rPr lang="zh-CN" altLang="en-US" sz="2400" dirty="0">
                <a:solidFill>
                  <a:schemeClr val="tx1"/>
                </a:solidFill>
                <a:latin typeface="HarmonyOS Sans SC Light" panose="00000400000000000000" charset="-122"/>
                <a:ea typeface="HarmonyOS Sans SC Light" panose="00000400000000000000" charset="-122"/>
              </a:rPr>
              <a:t>，广泛应用于需要动态负载匹配、精准温控及节能需求的场景，尤其在商用空调、冷链物流、工业制冷和医疗设备、热泵及烘干领域表现突出。随着 “双碳” 目标的推进，其在绿色建筑、工业节能改造、工业高温热泵、智能化烘干等领域的应用将进一步扩大。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了解更多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75945" y="1083945"/>
            <a:ext cx="10358755" cy="852170"/>
          </a:xfrm>
        </p:spPr>
        <p:txBody>
          <a:bodyPr/>
          <a:lstStyle/>
          <a:p>
            <a:r>
              <a:rPr lang="zh-CN" altLang="en-US"/>
              <a:t>登录公司网站</a:t>
            </a:r>
            <a:r>
              <a:rPr lang="en-US" altLang="zh-CN"/>
              <a:t> www.xecom.com.cn</a:t>
            </a:r>
          </a:p>
          <a:p>
            <a:r>
              <a:rPr lang="zh-CN" altLang="en-US"/>
              <a:t>加公司微信公众号</a:t>
            </a:r>
            <a:r>
              <a:rPr lang="en-US" altLang="zh-CN"/>
              <a:t> “</a:t>
            </a:r>
            <a:r>
              <a:rPr lang="zh-CN" altLang="en-US"/>
              <a:t>赛科为能源</a:t>
            </a:r>
            <a:r>
              <a:rPr lang="en-US" altLang="zh-CN"/>
              <a:t>”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8970" y="1943735"/>
            <a:ext cx="9587230" cy="40989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 hasCustomPrompt="1"/>
          </p:nvPr>
        </p:nvSpPr>
        <p:spPr>
          <a:xfrm>
            <a:off x="576263" y="215900"/>
            <a:ext cx="8812212" cy="47942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defTabSz="914400">
              <a:buNone/>
            </a:pPr>
            <a:r>
              <a:rPr lang="zh-CN" altLang="en-US" kern="1200" dirty="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赛科为公司简介</a:t>
            </a:r>
          </a:p>
        </p:txBody>
      </p:sp>
      <p:sp>
        <p:nvSpPr>
          <p:cNvPr id="14338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63600" y="1080135"/>
            <a:ext cx="3312160" cy="481012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defTabSz="914400">
              <a:lnSpc>
                <a:spcPct val="140000"/>
              </a:lnSpc>
              <a:buClrTx/>
              <a:buSzTx/>
            </a:pPr>
            <a:r>
              <a:rPr lang="zh-CN" altLang="en-US" sz="1600" kern="12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专注于高性能涡旋压缩机研发与制造</a:t>
            </a:r>
          </a:p>
          <a:p>
            <a:pPr defTabSz="914400">
              <a:lnSpc>
                <a:spcPct val="140000"/>
              </a:lnSpc>
              <a:buClrTx/>
              <a:buSzTx/>
            </a:pPr>
            <a:r>
              <a:rPr lang="zh-CN" altLang="en-US" sz="1600" kern="12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服务空调、热泵和制冷行业</a:t>
            </a:r>
          </a:p>
          <a:p>
            <a:pPr defTabSz="914400">
              <a:lnSpc>
                <a:spcPct val="140000"/>
              </a:lnSpc>
              <a:buClrTx/>
              <a:buSzTx/>
            </a:pPr>
            <a:r>
              <a:rPr lang="zh-CN" altLang="en-US" sz="1600" kern="12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起步于</a:t>
            </a:r>
            <a:r>
              <a:rPr lang="en-US" altLang="zh-CN" sz="1600" kern="12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2021</a:t>
            </a:r>
            <a:r>
              <a:rPr lang="zh-CN" altLang="en-US" sz="1600" kern="12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年</a:t>
            </a:r>
          </a:p>
          <a:p>
            <a:pPr defTabSz="914400">
              <a:lnSpc>
                <a:spcPct val="140000"/>
              </a:lnSpc>
              <a:buClrTx/>
              <a:buSzTx/>
            </a:pPr>
            <a:r>
              <a:rPr lang="zh-CN" altLang="en-US" sz="1600" kern="12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坐落于江苏省常州市</a:t>
            </a:r>
          </a:p>
          <a:p>
            <a:pPr defTabSz="914400">
              <a:lnSpc>
                <a:spcPct val="140000"/>
              </a:lnSpc>
              <a:buClrTx/>
              <a:buSzTx/>
            </a:pPr>
            <a:r>
              <a:rPr lang="zh-CN" altLang="en-US" sz="1600" kern="12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国家科技型中小企业</a:t>
            </a:r>
          </a:p>
          <a:p>
            <a:pPr defTabSz="914400">
              <a:lnSpc>
                <a:spcPct val="140000"/>
              </a:lnSpc>
              <a:buClrTx/>
              <a:buSzTx/>
            </a:pPr>
            <a:r>
              <a:rPr lang="zh-CN" altLang="en-US" sz="1600" kern="12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江苏省民营科技企业</a:t>
            </a:r>
          </a:p>
          <a:p>
            <a:pPr defTabSz="914400">
              <a:lnSpc>
                <a:spcPct val="140000"/>
              </a:lnSpc>
              <a:buClrTx/>
              <a:buSzTx/>
            </a:pPr>
            <a:r>
              <a:rPr lang="zh-CN" altLang="en-US" sz="1600" kern="12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常州市领军人才创业企业</a:t>
            </a:r>
          </a:p>
          <a:p>
            <a:pPr defTabSz="914400">
              <a:lnSpc>
                <a:spcPct val="140000"/>
              </a:lnSpc>
              <a:buClrTx/>
              <a:buSzTx/>
            </a:pPr>
            <a:r>
              <a:rPr lang="zh-CN" altLang="en-US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  <a:sym typeface="+mn-ea"/>
              </a:rPr>
              <a:t>员工</a:t>
            </a:r>
            <a:r>
              <a:rPr lang="en-US" altLang="zh-CN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  <a:sym typeface="+mn-ea"/>
              </a:rPr>
              <a:t>100</a:t>
            </a:r>
            <a:r>
              <a:rPr lang="zh-CN" altLang="en-US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  <a:sym typeface="+mn-ea"/>
              </a:rPr>
              <a:t>人</a:t>
            </a:r>
            <a:r>
              <a:rPr lang="en-US" altLang="zh-CN" sz="16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  <a:sym typeface="+mn-ea"/>
              </a:rPr>
              <a:t>+</a:t>
            </a:r>
            <a:endParaRPr lang="zh-CN" altLang="en-US" sz="1600" kern="1200"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</a:endParaRPr>
          </a:p>
          <a:p>
            <a:pPr defTabSz="914400">
              <a:lnSpc>
                <a:spcPct val="140000"/>
              </a:lnSpc>
              <a:buClrTx/>
              <a:buSzTx/>
            </a:pPr>
            <a:r>
              <a:rPr lang="zh-CN" altLang="en-US" sz="1600" kern="12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厂房</a:t>
            </a:r>
            <a:r>
              <a:rPr lang="en-US" altLang="zh-CN" sz="1600" kern="12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9000</a:t>
            </a:r>
            <a:r>
              <a:rPr lang="zh-CN" altLang="en-US" sz="1600" kern="12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平方米</a:t>
            </a:r>
          </a:p>
          <a:p>
            <a:pPr defTabSz="914400">
              <a:lnSpc>
                <a:spcPct val="140000"/>
              </a:lnSpc>
              <a:buClrTx/>
              <a:buSzTx/>
            </a:pPr>
            <a:r>
              <a:rPr lang="zh-CN" altLang="en-US" sz="1600" kern="12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规划产能</a:t>
            </a:r>
            <a:r>
              <a:rPr lang="en-US" altLang="zh-CN" sz="1600" kern="12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20</a:t>
            </a:r>
            <a:r>
              <a:rPr lang="zh-CN" altLang="en-US" sz="1600" kern="12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万台</a:t>
            </a:r>
            <a:r>
              <a:rPr lang="en-US" altLang="zh-CN" sz="1600" kern="120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</a:rPr>
              <a:t>+</a:t>
            </a:r>
          </a:p>
          <a:p>
            <a:pPr defTabSz="914400">
              <a:buClrTx/>
              <a:buSzTx/>
            </a:pPr>
            <a:endParaRPr lang="en-US" altLang="zh-CN" sz="1600" kern="1200"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855" y="1224280"/>
            <a:ext cx="5993765" cy="399351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1501"/>
          <a:ext cx="1501" cy="1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715" imgH="5715" progId="TCLayout.ActiveDocument.1">
                  <p:embed/>
                </p:oleObj>
              </mc:Choice>
              <mc:Fallback>
                <p:oleObj name="think-cell Slide" r:id="rId5" imgW="5715" imgH="5715" progId="TCLayout.ActiveDocument.1">
                  <p:embed/>
                  <p:pic>
                    <p:nvPicPr>
                      <p:cNvPr id="0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1501"/>
                        <a:ext cx="1501" cy="15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/>
          <p:cNvSpPr/>
          <p:nvPr>
            <p:custDataLst>
              <p:tags r:id="rId2"/>
            </p:custDataLst>
          </p:nvPr>
        </p:nvSpPr>
        <p:spPr>
          <a:xfrm>
            <a:off x="882" y="0"/>
            <a:ext cx="150004" cy="150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0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思源黑体 CN Normal" panose="020B0400000000000000"/>
              <a:cs typeface="+mn-cs"/>
              <a:sym typeface="思源黑体 CN Normal" panose="020B0400000000000000"/>
            </a:endParaRPr>
          </a:p>
        </p:txBody>
      </p:sp>
      <p:sp>
        <p:nvSpPr>
          <p:cNvPr id="12" name="Rectangle: Single Corner Snipped 11"/>
          <p:cNvSpPr/>
          <p:nvPr/>
        </p:nvSpPr>
        <p:spPr>
          <a:xfrm>
            <a:off x="-635" y="445135"/>
            <a:ext cx="5281295" cy="1852930"/>
          </a:xfrm>
          <a:prstGeom prst="snip1Rect">
            <a:avLst>
              <a:gd name="adj" fmla="val 50000"/>
            </a:avLst>
          </a:prstGeom>
          <a:solidFill>
            <a:schemeClr val="bg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onyOS Sans SC Medium" panose="00000600000000000000" pitchFamily="2" charset="-122"/>
              <a:ea typeface="HarmonyOS Sans SC Medium" panose="00000600000000000000" pitchFamily="2" charset="-122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0540" y="1243850"/>
            <a:ext cx="4800985" cy="44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70" b="1" i="0" u="none" strike="noStrike" kern="1200" cap="none" spc="0" normalizeH="0" baseline="0" noProof="0" dirty="0">
                <a:ln>
                  <a:noFill/>
                </a:ln>
                <a:solidFill>
                  <a:srgbClr val="034A89"/>
                </a:solidFill>
                <a:effectLst/>
                <a:uLnTx/>
                <a:uFillTx/>
                <a:latin typeface="HarmonyOS Sans SC Medium" panose="00000600000000000000" pitchFamily="2" charset="-122"/>
                <a:ea typeface="HarmonyOS Sans SC Medium" panose="00000600000000000000" pitchFamily="2" charset="-122"/>
                <a:cs typeface="+mn-cs"/>
              </a:rPr>
              <a:t>一个更加</a:t>
            </a:r>
            <a:r>
              <a:rPr kumimoji="0" lang="zh-CN" altLang="en-US" sz="2270" b="1" i="0" u="none" strike="noStrike" kern="1200" cap="none" spc="0" normalizeH="0" baseline="0" noProof="0" dirty="0">
                <a:ln>
                  <a:noFill/>
                </a:ln>
                <a:solidFill>
                  <a:srgbClr val="6CB148"/>
                </a:solidFill>
                <a:effectLst/>
                <a:uLnTx/>
                <a:uFillTx/>
                <a:latin typeface="HarmonyOS Sans SC Medium" panose="00000600000000000000" pitchFamily="2" charset="-122"/>
                <a:ea typeface="HarmonyOS Sans SC Medium" panose="00000600000000000000" pitchFamily="2" charset="-122"/>
                <a:cs typeface="+mn-cs"/>
              </a:rPr>
              <a:t>生态、节能、优化</a:t>
            </a:r>
            <a:r>
              <a:rPr kumimoji="0" lang="zh-CN" altLang="en-US" sz="2270" b="1" i="0" u="none" strike="noStrike" kern="1200" cap="none" spc="0" normalizeH="0" baseline="0" noProof="0" dirty="0">
                <a:ln>
                  <a:noFill/>
                </a:ln>
                <a:solidFill>
                  <a:srgbClr val="034A89"/>
                </a:solidFill>
                <a:effectLst/>
                <a:uLnTx/>
                <a:uFillTx/>
                <a:latin typeface="HarmonyOS Sans SC Medium" panose="00000600000000000000" pitchFamily="2" charset="-122"/>
                <a:ea typeface="HarmonyOS Sans SC Medium" panose="00000600000000000000" pitchFamily="2" charset="-122"/>
                <a:cs typeface="+mn-cs"/>
              </a:rPr>
              <a:t>的世界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0540" y="1762559"/>
            <a:ext cx="4897417" cy="44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270" b="1" i="0" u="none" strike="noStrike" kern="1200" cap="none" spc="0" normalizeH="0" baseline="0" noProof="0" dirty="0">
                <a:ln>
                  <a:noFill/>
                </a:ln>
                <a:solidFill>
                  <a:srgbClr val="034A89"/>
                </a:solidFill>
                <a:effectLst/>
                <a:uLnTx/>
                <a:uFillTx/>
                <a:latin typeface="HarmonyOS Sans SC Medium" panose="00000600000000000000" pitchFamily="2" charset="-122"/>
                <a:ea typeface="HarmonyOS Sans SC Medium" panose="00000600000000000000" pitchFamily="2" charset="-122"/>
                <a:cs typeface="+mn-cs"/>
              </a:rPr>
              <a:t>A More </a:t>
            </a:r>
            <a:r>
              <a:rPr kumimoji="0" lang="en-US" altLang="zh-CN" sz="2270" b="1" i="0" u="none" strike="noStrike" kern="1200" cap="none" spc="0" normalizeH="0" baseline="0" noProof="0" dirty="0">
                <a:ln>
                  <a:noFill/>
                </a:ln>
                <a:solidFill>
                  <a:srgbClr val="6CB148"/>
                </a:solidFill>
                <a:effectLst/>
                <a:uLnTx/>
                <a:uFillTx/>
                <a:latin typeface="HarmonyOS Sans SC Medium" panose="00000600000000000000" pitchFamily="2" charset="-122"/>
                <a:ea typeface="HarmonyOS Sans SC Medium" panose="00000600000000000000" pitchFamily="2" charset="-122"/>
                <a:cs typeface="+mn-cs"/>
              </a:rPr>
              <a:t>ECO</a:t>
            </a:r>
            <a:r>
              <a:rPr kumimoji="0" lang="en-US" altLang="zh-CN" sz="2270" b="1" i="0" u="none" strike="noStrike" kern="1200" cap="none" spc="0" normalizeH="0" baseline="0" noProof="0" dirty="0">
                <a:ln>
                  <a:noFill/>
                </a:ln>
                <a:solidFill>
                  <a:srgbClr val="034A89"/>
                </a:solidFill>
                <a:effectLst/>
                <a:uLnTx/>
                <a:uFillTx/>
                <a:latin typeface="HarmonyOS Sans SC Medium" panose="00000600000000000000" pitchFamily="2" charset="-122"/>
                <a:ea typeface="HarmonyOS Sans SC Medium" panose="00000600000000000000" pitchFamily="2" charset="-122"/>
                <a:cs typeface="+mn-cs"/>
              </a:rPr>
              <a:t> World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0540" y="576024"/>
            <a:ext cx="4444408" cy="459124"/>
          </a:xfrm>
        </p:spPr>
        <p:txBody>
          <a:bodyPr>
            <a:noAutofit/>
          </a:bodyPr>
          <a:lstStyle/>
          <a:p>
            <a:pPr algn="l"/>
            <a:r>
              <a:rPr lang="zh-CN" altLang="en-US" sz="3025" dirty="0">
                <a:solidFill>
                  <a:srgbClr val="118C73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我们的愿景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1151890"/>
            <a:ext cx="5041265" cy="0"/>
          </a:xfrm>
          <a:prstGeom prst="line">
            <a:avLst/>
          </a:prstGeom>
          <a:ln>
            <a:solidFill>
              <a:srgbClr val="034A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2265" y="4694555"/>
            <a:ext cx="4554855" cy="11506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 Medium" panose="00000600000000000000" pitchFamily="2" charset="-122"/>
                <a:ea typeface="HarmonyOS Sans SC Medium" panose="00000600000000000000" pitchFamily="2" charset="-122"/>
                <a:cs typeface="+mn-cs"/>
              </a:rPr>
              <a:t>我们的使命是为商住、食品、农业、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 Medium" panose="00000600000000000000" pitchFamily="2" charset="-122"/>
                <a:ea typeface="HarmonyOS Sans SC Medium" panose="00000600000000000000" pitchFamily="2" charset="-122"/>
                <a:cs typeface="+mn-cs"/>
              </a:rPr>
              <a:t>工业和交通提供高效制冷制热解决方案</a:t>
            </a:r>
          </a:p>
        </p:txBody>
      </p:sp>
      <p:pic>
        <p:nvPicPr>
          <p:cNvPr id="3080" name="图片 4" descr="赛科为XECOM Whit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61170" y="287973"/>
            <a:ext cx="1663700" cy="5413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 hasCustomPrompt="1"/>
          </p:nvPr>
        </p:nvSpPr>
        <p:spPr>
          <a:xfrm>
            <a:off x="576263" y="215900"/>
            <a:ext cx="8812212" cy="47942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defTabSz="914400">
              <a:buNone/>
            </a:pPr>
            <a:r>
              <a:rPr lang="zh-CN" altLang="en-US" kern="120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产品型谱</a:t>
            </a:r>
            <a:r>
              <a:rPr lang="en-US" altLang="zh-CN" kern="120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 - </a:t>
            </a:r>
            <a:r>
              <a:rPr lang="zh-CN" altLang="en-US">
                <a:sym typeface="+mn-ea"/>
              </a:rPr>
              <a:t>全面覆盖家用和工商用涡旋</a:t>
            </a:r>
            <a:br>
              <a:rPr lang="en-US" altLang="zh-CN" kern="120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</a:br>
            <a:endParaRPr lang="en-US" altLang="zh-CN" kern="1200">
              <a:latin typeface="HarmonyOS Sans SC" panose="00000500000000000000" pitchFamily="2" charset="-122"/>
              <a:ea typeface="HarmonyOS Sans SC" panose="00000500000000000000" pitchFamily="2" charset="-122"/>
              <a:cs typeface="+mj-cs"/>
            </a:endParaRPr>
          </a:p>
        </p:txBody>
      </p:sp>
      <p:sp>
        <p:nvSpPr>
          <p:cNvPr id="5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008380" y="901065"/>
            <a:ext cx="4713605" cy="183324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defTabSz="914400">
              <a:lnSpc>
                <a:spcPct val="150000"/>
              </a:lnSpc>
              <a:buClrTx/>
              <a:buSzTx/>
            </a:pPr>
            <a:r>
              <a:rPr lang="en-US" altLang="zh-CN" sz="1600" dirty="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  <a:sym typeface="+mn-ea"/>
              </a:rPr>
              <a:t>1.2-40HP  4</a:t>
            </a:r>
            <a:r>
              <a:rPr lang="zh-CN" altLang="en-US" sz="1600" dirty="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  <a:sym typeface="+mn-ea"/>
              </a:rPr>
              <a:t>大平台全封涡旋压缩机</a:t>
            </a:r>
            <a:endParaRPr lang="zh-CN" altLang="en-US" sz="1600" kern="1200" dirty="0"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</a:endParaRPr>
          </a:p>
          <a:p>
            <a:pPr defTabSz="914400" fontAlgn="ctr">
              <a:lnSpc>
                <a:spcPct val="150000"/>
              </a:lnSpc>
              <a:buClrTx/>
              <a:buSzTx/>
            </a:pPr>
            <a:r>
              <a:rPr lang="zh-CN" altLang="en-US" sz="1600" dirty="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  <a:sym typeface="+mn-ea"/>
              </a:rPr>
              <a:t>定速全系列已量产</a:t>
            </a:r>
          </a:p>
          <a:p>
            <a:pPr defTabSz="914400">
              <a:lnSpc>
                <a:spcPct val="150000"/>
              </a:lnSpc>
              <a:buClrTx/>
              <a:buSzTx/>
            </a:pPr>
            <a:r>
              <a:rPr lang="zh-CN" altLang="en-US" sz="1600" dirty="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  <a:sym typeface="+mn-ea"/>
              </a:rPr>
              <a:t>数码涡旋、交流变频系列已上市</a:t>
            </a:r>
          </a:p>
          <a:p>
            <a:pPr defTabSz="914400">
              <a:lnSpc>
                <a:spcPct val="150000"/>
              </a:lnSpc>
              <a:buClrTx/>
              <a:buSzTx/>
            </a:pPr>
            <a:r>
              <a:rPr lang="zh-CN" altLang="en-US" sz="1600" dirty="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  <a:sym typeface="+mn-ea"/>
              </a:rPr>
              <a:t>直流变频将于</a:t>
            </a:r>
            <a:r>
              <a:rPr lang="en-US" altLang="zh-CN" sz="1600" dirty="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  <a:sym typeface="+mn-ea"/>
              </a:rPr>
              <a:t>2025</a:t>
            </a:r>
            <a:r>
              <a:rPr lang="zh-CN" altLang="en-US" sz="1600" dirty="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  <a:sym typeface="+mn-ea"/>
              </a:rPr>
              <a:t>年下半年上市</a:t>
            </a:r>
            <a:endParaRPr lang="zh-CN" altLang="en-US" sz="1600" kern="1200" dirty="0"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</a:endParaRPr>
          </a:p>
          <a:p>
            <a:pPr defTabSz="914400">
              <a:lnSpc>
                <a:spcPct val="150000"/>
              </a:lnSpc>
              <a:buClrTx/>
              <a:buSzTx/>
            </a:pPr>
            <a:r>
              <a:rPr lang="zh-CN" altLang="en-US" sz="1600" dirty="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  <a:sym typeface="+mn-ea"/>
              </a:rPr>
              <a:t>空调、热泵、冷藏冷冻</a:t>
            </a:r>
            <a:r>
              <a:rPr lang="en-US" altLang="zh-CN" sz="1600" dirty="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  <a:sym typeface="+mn-ea"/>
              </a:rPr>
              <a:t> 3</a:t>
            </a:r>
            <a:r>
              <a:rPr lang="zh-CN" altLang="en-US" sz="1600" dirty="0">
                <a:latin typeface="HarmonyOS Sans SC Light" panose="00000400000000000000" charset="-122"/>
                <a:ea typeface="HarmonyOS Sans SC Light" panose="00000400000000000000" charset="-122"/>
                <a:cs typeface="HarmonyOS Sans SC Light" panose="00000400000000000000" charset="-122"/>
                <a:sym typeface="+mn-ea"/>
              </a:rPr>
              <a:t>大核心应用</a:t>
            </a:r>
            <a:endParaRPr lang="zh-CN" altLang="en-US" sz="1600" kern="1200" dirty="0">
              <a:latin typeface="HarmonyOS Sans SC Light" panose="00000400000000000000" charset="-122"/>
              <a:ea typeface="HarmonyOS Sans SC Light" panose="00000400000000000000" charset="-122"/>
              <a:cs typeface="HarmonyOS Sans SC Light" panose="000004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015" y="3049905"/>
            <a:ext cx="9624695" cy="3066415"/>
          </a:xfrm>
          <a:prstGeom prst="rect">
            <a:avLst/>
          </a:prstGeom>
        </p:spPr>
      </p:pic>
      <p:pic>
        <p:nvPicPr>
          <p:cNvPr id="6" name="图片 5" descr="xfl35b-1 拷贝"/>
          <p:cNvPicPr>
            <a:picLocks noChangeAspect="1"/>
          </p:cNvPicPr>
          <p:nvPr/>
        </p:nvPicPr>
        <p:blipFill>
          <a:blip r:embed="rId3"/>
          <a:srcRect l="28139" t="16209" r="26849" b="20013"/>
          <a:stretch>
            <a:fillRect/>
          </a:stretch>
        </p:blipFill>
        <p:spPr>
          <a:xfrm>
            <a:off x="6187440" y="1550035"/>
            <a:ext cx="625475" cy="1329690"/>
          </a:xfrm>
          <a:prstGeom prst="rect">
            <a:avLst/>
          </a:prstGeom>
        </p:spPr>
      </p:pic>
      <p:pic>
        <p:nvPicPr>
          <p:cNvPr id="7" name="图片 6" descr="xa450d-1 拷贝"/>
          <p:cNvPicPr>
            <a:picLocks noChangeAspect="1"/>
          </p:cNvPicPr>
          <p:nvPr/>
        </p:nvPicPr>
        <p:blipFill>
          <a:blip r:embed="rId4"/>
          <a:srcRect l="23328" t="18883" r="25004" b="14444"/>
          <a:stretch>
            <a:fillRect/>
          </a:stretch>
        </p:blipFill>
        <p:spPr>
          <a:xfrm>
            <a:off x="8425180" y="1135380"/>
            <a:ext cx="901065" cy="1744345"/>
          </a:xfrm>
          <a:prstGeom prst="rect">
            <a:avLst/>
          </a:prstGeom>
        </p:spPr>
      </p:pic>
      <p:pic>
        <p:nvPicPr>
          <p:cNvPr id="9" name="图片 8" descr="xwv880c-1 拷贝"/>
          <p:cNvPicPr>
            <a:picLocks noChangeAspect="1"/>
          </p:cNvPicPr>
          <p:nvPr/>
        </p:nvPicPr>
        <p:blipFill>
          <a:blip r:embed="rId5"/>
          <a:srcRect l="26669" t="15012" r="21655" b="11112"/>
          <a:stretch>
            <a:fillRect/>
          </a:stretch>
        </p:blipFill>
        <p:spPr>
          <a:xfrm>
            <a:off x="9721215" y="922655"/>
            <a:ext cx="912495" cy="1957070"/>
          </a:xfrm>
          <a:prstGeom prst="rect">
            <a:avLst/>
          </a:prstGeom>
        </p:spPr>
      </p:pic>
      <p:pic>
        <p:nvPicPr>
          <p:cNvPr id="11" name="图片 10" descr="xw160b-2 拷贝"/>
          <p:cNvPicPr>
            <a:picLocks noChangeAspect="1"/>
          </p:cNvPicPr>
          <p:nvPr/>
        </p:nvPicPr>
        <p:blipFill>
          <a:blip r:embed="rId6"/>
          <a:srcRect l="26665" t="26663" r="23328" b="20000"/>
          <a:stretch>
            <a:fillRect/>
          </a:stretch>
        </p:blipFill>
        <p:spPr>
          <a:xfrm>
            <a:off x="7191375" y="1510665"/>
            <a:ext cx="855345" cy="13690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 hasCustomPrompt="1"/>
          </p:nvPr>
        </p:nvSpPr>
        <p:spPr>
          <a:xfrm>
            <a:off x="576263" y="215900"/>
            <a:ext cx="8812212" cy="47942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defTabSz="914400">
              <a:buNone/>
            </a:pPr>
            <a:r>
              <a:rPr lang="zh-CN" altLang="en-US" kern="120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产品型谱</a:t>
            </a:r>
            <a:r>
              <a:rPr lang="en-US" altLang="zh-CN" kern="120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 - </a:t>
            </a:r>
            <a:r>
              <a:rPr lang="zh-CN" altLang="en-US">
                <a:sym typeface="+mn-ea"/>
              </a:rPr>
              <a:t>全面覆盖家用和工商用涡旋</a:t>
            </a:r>
            <a:br>
              <a:rPr lang="en-US" altLang="zh-CN" kern="120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</a:br>
            <a:endParaRPr lang="en-US" altLang="zh-CN" kern="1200">
              <a:latin typeface="HarmonyOS Sans SC" panose="00000500000000000000" pitchFamily="2" charset="-122"/>
              <a:ea typeface="HarmonyOS Sans SC" panose="00000500000000000000" pitchFamily="2" charset="-122"/>
              <a:cs typeface="+mj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662" y="935673"/>
            <a:ext cx="3375025" cy="522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877" y="935673"/>
            <a:ext cx="3366135" cy="5220000"/>
          </a:xfrm>
          <a:prstGeom prst="rect">
            <a:avLst/>
          </a:prstGeom>
        </p:spPr>
      </p:pic>
      <p:pic>
        <p:nvPicPr>
          <p:cNvPr id="4" name="图片 3" descr="易拉宝-热泵25"/>
          <p:cNvPicPr>
            <a:picLocks noChangeAspect="1"/>
          </p:cNvPicPr>
          <p:nvPr/>
        </p:nvPicPr>
        <p:blipFill>
          <a:blip r:embed="rId4"/>
          <a:srcRect t="11112" b="26663"/>
          <a:stretch>
            <a:fillRect/>
          </a:stretch>
        </p:blipFill>
        <p:spPr>
          <a:xfrm>
            <a:off x="588010" y="935990"/>
            <a:ext cx="3366135" cy="52387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 hasCustomPrompt="1"/>
          </p:nvPr>
        </p:nvSpPr>
        <p:spPr>
          <a:xfrm>
            <a:off x="576263" y="215900"/>
            <a:ext cx="8812212" cy="47942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defTabSz="914400">
              <a:buNone/>
            </a:pPr>
            <a:r>
              <a:rPr lang="zh-CN" altLang="en-US" kern="120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精益运营</a:t>
            </a:r>
            <a:r>
              <a:rPr lang="en-US" altLang="zh-CN" kern="120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 - </a:t>
            </a:r>
            <a:r>
              <a:rPr lang="zh-CN" altLang="en-US">
                <a:sym typeface="+mn-ea"/>
              </a:rPr>
              <a:t>安全、高质量、高效的运营体系</a:t>
            </a:r>
            <a:br>
              <a:rPr lang="zh-CN" altLang="en-US" kern="120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</a:br>
            <a:endParaRPr lang="zh-CN" altLang="en-US" kern="1200">
              <a:latin typeface="HarmonyOS Sans SC" panose="00000500000000000000" pitchFamily="2" charset="-122"/>
              <a:ea typeface="HarmonyOS Sans SC" panose="00000500000000000000" pitchFamily="2" charset="-122"/>
              <a:cs typeface="+mj-cs"/>
            </a:endParaRPr>
          </a:p>
        </p:txBody>
      </p:sp>
      <p:grpSp>
        <p:nvGrpSpPr>
          <p:cNvPr id="30" name="组合 29"/>
          <p:cNvGrpSpPr>
            <a:grpSpLocks noChangeAspect="1"/>
          </p:cNvGrpSpPr>
          <p:nvPr/>
        </p:nvGrpSpPr>
        <p:grpSpPr>
          <a:xfrm>
            <a:off x="1215390" y="1672590"/>
            <a:ext cx="1776730" cy="3989705"/>
            <a:chOff x="1829" y="2985"/>
            <a:chExt cx="2798" cy="628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9" y="4560"/>
              <a:ext cx="2794" cy="1573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9" y="2985"/>
              <a:ext cx="2794" cy="1573"/>
            </a:xfrm>
            <a:prstGeom prst="rect">
              <a:avLst/>
            </a:prstGeom>
          </p:spPr>
        </p:pic>
        <p:pic>
          <p:nvPicPr>
            <p:cNvPr id="6" name="图片 5" descr="微信图片_202206151647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9" y="6135"/>
              <a:ext cx="2798" cy="1576"/>
            </a:xfrm>
            <a:prstGeom prst="rect">
              <a:avLst/>
            </a:prstGeom>
          </p:spPr>
        </p:pic>
        <p:pic>
          <p:nvPicPr>
            <p:cNvPr id="7" name="图片 6" descr="微信图片_202206151113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9" y="7696"/>
              <a:ext cx="2795" cy="1573"/>
            </a:xfrm>
            <a:prstGeom prst="rect">
              <a:avLst/>
            </a:prstGeom>
          </p:spPr>
        </p:pic>
      </p:grpSp>
      <p:pic>
        <p:nvPicPr>
          <p:cNvPr id="100" name="图片 99"/>
          <p:cNvPicPr>
            <a:picLocks noChangeAspect="1"/>
          </p:cNvPicPr>
          <p:nvPr/>
        </p:nvPicPr>
        <p:blipFill>
          <a:blip r:embed="rId6"/>
          <a:srcRect l="17754" t="2292" r="2485" b="720"/>
          <a:stretch>
            <a:fillRect/>
          </a:stretch>
        </p:blipFill>
        <p:spPr>
          <a:xfrm>
            <a:off x="3903980" y="1906270"/>
            <a:ext cx="2721610" cy="3572510"/>
          </a:xfrm>
          <a:prstGeom prst="snip2Diag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4460" y="4878705"/>
            <a:ext cx="1005840" cy="671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4955" y="3910965"/>
            <a:ext cx="789940" cy="7569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>
            <a:picLocks noChangeAspect="1"/>
          </p:cNvPicPr>
          <p:nvPr/>
        </p:nvPicPr>
        <p:blipFill>
          <a:blip r:embed="rId9"/>
          <a:srcRect l="20001" t="15569" r="17480" b="18853"/>
          <a:stretch>
            <a:fillRect/>
          </a:stretch>
        </p:blipFill>
        <p:spPr>
          <a:xfrm>
            <a:off x="5926455" y="1656715"/>
            <a:ext cx="974090" cy="766445"/>
          </a:xfrm>
          <a:prstGeom prst="snip2DiagRect">
            <a:avLst/>
          </a:prstGeom>
          <a:noFill/>
          <a:ln w="9525">
            <a:noFill/>
          </a:ln>
        </p:spPr>
      </p:pic>
      <p:sp>
        <p:nvSpPr>
          <p:cNvPr id="19" name="object 5"/>
          <p:cNvSpPr>
            <a:spLocks noChangeAspect="1"/>
          </p:cNvSpPr>
          <p:nvPr/>
        </p:nvSpPr>
        <p:spPr>
          <a:xfrm>
            <a:off x="8570595" y="1788795"/>
            <a:ext cx="478790" cy="4794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文本框 19"/>
          <p:cNvSpPr txBox="1"/>
          <p:nvPr/>
        </p:nvSpPr>
        <p:spPr>
          <a:xfrm>
            <a:off x="9550400" y="1873885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atin typeface="HarmonyOS Sans SC" panose="00000500000000000000" pitchFamily="2" charset="-122"/>
                <a:ea typeface="HarmonyOS Sans SC" panose="00000500000000000000" pitchFamily="2" charset="-122"/>
              </a:rPr>
              <a:t>全面质量</a:t>
            </a:r>
          </a:p>
        </p:txBody>
      </p:sp>
      <p:sp>
        <p:nvSpPr>
          <p:cNvPr id="21" name="object 5"/>
          <p:cNvSpPr>
            <a:spLocks noChangeAspect="1"/>
          </p:cNvSpPr>
          <p:nvPr/>
        </p:nvSpPr>
        <p:spPr>
          <a:xfrm>
            <a:off x="8559800" y="2725420"/>
            <a:ext cx="541655" cy="5314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文本框 21"/>
          <p:cNvSpPr txBox="1"/>
          <p:nvPr/>
        </p:nvSpPr>
        <p:spPr>
          <a:xfrm>
            <a:off x="9578340" y="2880995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400">
                <a:latin typeface="HarmonyOS Sans SC" panose="00000500000000000000" pitchFamily="2" charset="-122"/>
                <a:ea typeface="HarmonyOS Sans SC" panose="00000500000000000000" pitchFamily="2" charset="-122"/>
                <a:sym typeface="+mn-ea"/>
              </a:rPr>
              <a:t>持续改善</a:t>
            </a:r>
          </a:p>
        </p:txBody>
      </p:sp>
      <p:sp>
        <p:nvSpPr>
          <p:cNvPr id="23" name="object 4"/>
          <p:cNvSpPr>
            <a:spLocks noChangeAspect="1"/>
          </p:cNvSpPr>
          <p:nvPr/>
        </p:nvSpPr>
        <p:spPr>
          <a:xfrm>
            <a:off x="8456295" y="3714115"/>
            <a:ext cx="779780" cy="6350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文本框 23"/>
          <p:cNvSpPr txBox="1"/>
          <p:nvPr/>
        </p:nvSpPr>
        <p:spPr>
          <a:xfrm>
            <a:off x="9667240" y="3888740"/>
            <a:ext cx="7162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400">
                <a:latin typeface="HarmonyOS Sans SC" panose="00000500000000000000" pitchFamily="2" charset="-122"/>
                <a:ea typeface="HarmonyOS Sans SC" panose="00000500000000000000" pitchFamily="2" charset="-122"/>
                <a:sym typeface="+mn-ea"/>
              </a:rPr>
              <a:t>价值流</a:t>
            </a:r>
          </a:p>
        </p:txBody>
      </p:sp>
      <p:sp>
        <p:nvSpPr>
          <p:cNvPr id="25" name="object 5"/>
          <p:cNvSpPr>
            <a:spLocks noChangeAspect="1"/>
          </p:cNvSpPr>
          <p:nvPr/>
        </p:nvSpPr>
        <p:spPr>
          <a:xfrm>
            <a:off x="8497570" y="4784090"/>
            <a:ext cx="709930" cy="4660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文本框 25"/>
          <p:cNvSpPr txBox="1"/>
          <p:nvPr/>
        </p:nvSpPr>
        <p:spPr>
          <a:xfrm>
            <a:off x="9613900" y="4859020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400">
                <a:latin typeface="HarmonyOS Sans SC" panose="00000500000000000000" pitchFamily="2" charset="-122"/>
                <a:ea typeface="HarmonyOS Sans SC" panose="00000500000000000000" pitchFamily="2" charset="-122"/>
                <a:sym typeface="+mn-ea"/>
              </a:rPr>
              <a:t>目视工厂</a:t>
            </a:r>
            <a:endParaRPr lang="en-US" altLang="zh-CN" sz="1400">
              <a:latin typeface="HarmonyOS Sans SC" panose="00000500000000000000" pitchFamily="2" charset="-122"/>
              <a:ea typeface="HarmonyOS Sans SC" panose="00000500000000000000" pitchFamily="2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457325" y="1009650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u="sng">
                <a:latin typeface="HarmonyOS Sans SC" panose="00000500000000000000" pitchFamily="2" charset="-122"/>
                <a:ea typeface="HarmonyOS Sans SC" panose="00000500000000000000" pitchFamily="2" charset="-122"/>
              </a:rPr>
              <a:t>一流的设备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4895850" y="1014095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u="sng">
                <a:latin typeface="HarmonyOS Sans SC" panose="00000500000000000000" pitchFamily="2" charset="-122"/>
                <a:ea typeface="HarmonyOS Sans SC" panose="00000500000000000000" pitchFamily="2" charset="-122"/>
              </a:rPr>
              <a:t>稳定的供应链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8631555" y="1006475"/>
            <a:ext cx="151447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u="sng">
                <a:latin typeface="HarmonyOS Sans SC" panose="00000500000000000000" pitchFamily="2" charset="-122"/>
                <a:ea typeface="HarmonyOS Sans SC" panose="00000500000000000000" pitchFamily="2" charset="-122"/>
                <a:cs typeface="HarmonyOS Sans SC" panose="00000500000000000000" pitchFamily="2" charset="-122"/>
              </a:rPr>
              <a:t>XPS</a:t>
            </a:r>
            <a:r>
              <a:rPr lang="zh-CN" altLang="en-US" u="sng">
                <a:latin typeface="HarmonyOS Sans SC" panose="00000500000000000000" pitchFamily="2" charset="-122"/>
                <a:ea typeface="HarmonyOS Sans SC" panose="00000500000000000000" pitchFamily="2" charset="-122"/>
                <a:cs typeface="HarmonyOS Sans SC" panose="00000500000000000000" pitchFamily="2" charset="-122"/>
              </a:rPr>
              <a:t>生产系统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1282700" y="5715635"/>
            <a:ext cx="17068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>
                <a:latin typeface="HarmonyOS Sans SC" panose="00000500000000000000" pitchFamily="2" charset="-122"/>
                <a:ea typeface="HarmonyOS Sans SC" panose="00000500000000000000" pitchFamily="2" charset="-122"/>
              </a:rPr>
              <a:t>从涡旋加工到整机喷涂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4968240" y="5715635"/>
            <a:ext cx="209867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>
                <a:latin typeface="HarmonyOS Sans SC" panose="00000500000000000000" pitchFamily="2" charset="-122"/>
                <a:ea typeface="HarmonyOS Sans SC" panose="00000500000000000000" pitchFamily="2" charset="-122"/>
              </a:rPr>
              <a:t>核心部件长三角</a:t>
            </a:r>
            <a:r>
              <a:rPr lang="en-US" altLang="zh-CN" sz="1200">
                <a:latin typeface="HarmonyOS Sans SC" panose="00000500000000000000" pitchFamily="2" charset="-122"/>
                <a:ea typeface="HarmonyOS Sans SC" panose="00000500000000000000" pitchFamily="2" charset="-122"/>
              </a:rPr>
              <a:t>8</a:t>
            </a:r>
            <a:r>
              <a:rPr lang="zh-CN" altLang="en-US" sz="1200">
                <a:latin typeface="HarmonyOS Sans SC" panose="00000500000000000000" pitchFamily="2" charset="-122"/>
                <a:ea typeface="HarmonyOS Sans SC" panose="00000500000000000000" pitchFamily="2" charset="-122"/>
              </a:rPr>
              <a:t>小时物流圈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8617585" y="5711190"/>
            <a:ext cx="207391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latin typeface="HarmonyOS Sans SC" panose="00000500000000000000" pitchFamily="2" charset="-122"/>
                <a:ea typeface="HarmonyOS Sans SC" panose="00000500000000000000" pitchFamily="2" charset="-122"/>
              </a:rPr>
              <a:t>XECOM Production System</a:t>
            </a:r>
          </a:p>
        </p:txBody>
      </p:sp>
      <p:pic>
        <p:nvPicPr>
          <p:cNvPr id="2" name="图片 1" descr="壳体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97345" y="2468880"/>
            <a:ext cx="560070" cy="11918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 hasCustomPrompt="1"/>
          </p:nvPr>
        </p:nvSpPr>
        <p:spPr>
          <a:xfrm>
            <a:off x="576580" y="215900"/>
            <a:ext cx="10366375" cy="47942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defTabSz="914400">
              <a:buNone/>
            </a:pPr>
            <a:r>
              <a:rPr lang="zh-CN" altLang="en-US" kern="1200" dirty="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核心技术</a:t>
            </a:r>
            <a:r>
              <a:rPr lang="en-US" altLang="zh-CN" kern="1200" dirty="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 - </a:t>
            </a:r>
            <a:r>
              <a:rPr lang="zh-CN" altLang="en-US" kern="1200" dirty="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思飞</a:t>
            </a:r>
            <a:r>
              <a:rPr lang="zh-CN" kern="1200" dirty="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涡旋流体机械</a:t>
            </a:r>
            <a:r>
              <a:rPr lang="en-US" altLang="zh-CN" kern="1200" dirty="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SFM CAX</a:t>
            </a:r>
            <a:r>
              <a:rPr lang="zh-CN" altLang="en-US" kern="1200" dirty="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设计开发平台</a:t>
            </a:r>
            <a:r>
              <a:rPr lang="en-US" altLang="zh-CN" kern="1200" dirty="0">
                <a:latin typeface="HarmonyOS Sans SC" panose="00000500000000000000" pitchFamily="2" charset="-122"/>
                <a:ea typeface="HarmonyOS Sans SC" panose="00000500000000000000" pitchFamily="2" charset="-122"/>
                <a:cs typeface="+mj-cs"/>
              </a:rPr>
              <a:t> </a:t>
            </a:r>
          </a:p>
        </p:txBody>
      </p:sp>
      <p:sp>
        <p:nvSpPr>
          <p:cNvPr id="4" name="五边形 3"/>
          <p:cNvSpPr/>
          <p:nvPr/>
        </p:nvSpPr>
        <p:spPr>
          <a:xfrm>
            <a:off x="658934" y="1007266"/>
            <a:ext cx="2376198" cy="792066"/>
          </a:xfrm>
          <a:prstGeom prst="homePlate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基于渐开线方程</a:t>
            </a:r>
          </a:p>
          <a:p>
            <a:pPr algn="ctr"/>
            <a:r>
              <a:rPr lang="zh-CN" altLang="en-US" dirty="0"/>
              <a:t>和</a:t>
            </a:r>
            <a:r>
              <a:rPr lang="en-US" altLang="zh-CN" dirty="0"/>
              <a:t>CG</a:t>
            </a:r>
            <a:r>
              <a:rPr lang="zh-CN" altLang="en-US" dirty="0"/>
              <a:t>的</a:t>
            </a:r>
            <a:r>
              <a:rPr lang="en-US" altLang="zh-CN" dirty="0"/>
              <a:t>CAD</a:t>
            </a:r>
            <a:r>
              <a:rPr lang="zh-CN" altLang="en-US" dirty="0"/>
              <a:t>模块</a:t>
            </a:r>
          </a:p>
        </p:txBody>
      </p:sp>
      <p:sp>
        <p:nvSpPr>
          <p:cNvPr id="6" name="五边形 5"/>
          <p:cNvSpPr/>
          <p:nvPr/>
        </p:nvSpPr>
        <p:spPr>
          <a:xfrm>
            <a:off x="3169235" y="1007901"/>
            <a:ext cx="2448204" cy="792066"/>
          </a:xfrm>
          <a:prstGeom prst="homePlate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基于一维定常流动</a:t>
            </a:r>
          </a:p>
          <a:p>
            <a:pPr algn="ctr"/>
            <a:r>
              <a:rPr lang="zh-CN" altLang="en-US" dirty="0"/>
              <a:t>的流体分析模块</a:t>
            </a:r>
          </a:p>
        </p:txBody>
      </p:sp>
      <p:sp>
        <p:nvSpPr>
          <p:cNvPr id="7" name="五边形 6"/>
          <p:cNvSpPr/>
          <p:nvPr/>
        </p:nvSpPr>
        <p:spPr>
          <a:xfrm>
            <a:off x="5772364" y="1007266"/>
            <a:ext cx="2448204" cy="792066"/>
          </a:xfrm>
          <a:prstGeom prst="homePlate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涡旋压缩机</a:t>
            </a:r>
          </a:p>
          <a:p>
            <a:pPr algn="ctr"/>
            <a:r>
              <a:rPr lang="zh-CN" altLang="en-US" dirty="0"/>
              <a:t>力学分析模块</a:t>
            </a:r>
          </a:p>
        </p:txBody>
      </p:sp>
      <p:sp>
        <p:nvSpPr>
          <p:cNvPr id="8" name="五边形 7"/>
          <p:cNvSpPr/>
          <p:nvPr/>
        </p:nvSpPr>
        <p:spPr>
          <a:xfrm>
            <a:off x="8409281" y="1007266"/>
            <a:ext cx="2448204" cy="792066"/>
          </a:xfrm>
          <a:prstGeom prst="homePlate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涡旋压缩机效率分析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2" r="8223"/>
          <a:stretch>
            <a:fillRect/>
          </a:stretch>
        </p:blipFill>
        <p:spPr bwMode="auto">
          <a:xfrm>
            <a:off x="659130" y="2027555"/>
            <a:ext cx="1733550" cy="154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85" y="2027555"/>
            <a:ext cx="2000885" cy="155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305" y="2016125"/>
            <a:ext cx="224345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五边形 16"/>
          <p:cNvSpPr/>
          <p:nvPr/>
        </p:nvSpPr>
        <p:spPr>
          <a:xfrm>
            <a:off x="648026" y="3960147"/>
            <a:ext cx="2376198" cy="792066"/>
          </a:xfrm>
          <a:prstGeom prst="homePlate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涡旋加工</a:t>
            </a:r>
            <a:r>
              <a:rPr lang="en-US" altLang="zh-CN" dirty="0"/>
              <a:t>CAM</a:t>
            </a:r>
            <a:r>
              <a:rPr lang="zh-CN" altLang="en-US" dirty="0"/>
              <a:t>模块</a:t>
            </a:r>
          </a:p>
        </p:txBody>
      </p:sp>
      <p:sp>
        <p:nvSpPr>
          <p:cNvPr id="18" name="五边形 17"/>
          <p:cNvSpPr/>
          <p:nvPr/>
        </p:nvSpPr>
        <p:spPr>
          <a:xfrm>
            <a:off x="3169043" y="3967219"/>
            <a:ext cx="2376198" cy="792066"/>
          </a:xfrm>
          <a:prstGeom prst="homePlate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基于设计的</a:t>
            </a:r>
            <a:endParaRPr lang="en-US" altLang="zh-CN" dirty="0"/>
          </a:p>
          <a:p>
            <a:pPr algn="ctr"/>
            <a:r>
              <a:rPr lang="zh-CN" altLang="en-US" dirty="0"/>
              <a:t>加工精度分析模块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7" t="8603" r="6094"/>
          <a:stretch>
            <a:fillRect/>
          </a:stretch>
        </p:blipFill>
        <p:spPr bwMode="auto">
          <a:xfrm>
            <a:off x="3383942" y="4842109"/>
            <a:ext cx="1601438" cy="136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 descr="20220922132542"/>
          <p:cNvPicPr>
            <a:picLocks noChangeAspect="1"/>
          </p:cNvPicPr>
          <p:nvPr/>
        </p:nvPicPr>
        <p:blipFill>
          <a:blip r:embed="rId7"/>
          <a:srcRect r="10211"/>
          <a:stretch>
            <a:fillRect/>
          </a:stretch>
        </p:blipFill>
        <p:spPr>
          <a:xfrm>
            <a:off x="5758180" y="2027555"/>
            <a:ext cx="2259965" cy="15443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625" y="4824095"/>
            <a:ext cx="1363980" cy="12750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2150" y="3912870"/>
            <a:ext cx="2273935" cy="23063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14105" y="3816350"/>
            <a:ext cx="1672590" cy="24307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技术验证</a:t>
            </a:r>
            <a:r>
              <a:rPr lang="en-US" altLang="zh-CN" dirty="0">
                <a:sym typeface="+mn-ea"/>
              </a:rPr>
              <a:t> - </a:t>
            </a:r>
            <a:r>
              <a:rPr lang="zh-CN" altLang="en-US" dirty="0">
                <a:sym typeface="+mn-ea"/>
              </a:rPr>
              <a:t>完备的可靠性与性能实验</a:t>
            </a:r>
            <a:r>
              <a:rPr lang="en-US" altLang="zh-CN" dirty="0"/>
              <a:t>                                                                                                                      </a:t>
            </a:r>
            <a:endParaRPr lang="zh-CN" altLang="en-US" sz="18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hqprint"/>
          <a:srcRect t="11881"/>
          <a:stretch>
            <a:fillRect/>
          </a:stretch>
        </p:blipFill>
        <p:spPr>
          <a:xfrm>
            <a:off x="936625" y="4029710"/>
            <a:ext cx="4392930" cy="20910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hqprint"/>
          <a:stretch>
            <a:fillRect/>
          </a:stretch>
        </p:blipFill>
        <p:spPr>
          <a:xfrm>
            <a:off x="936383" y="1361469"/>
            <a:ext cx="4393025" cy="24551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hqprint"/>
          <a:srcRect/>
          <a:stretch>
            <a:fillRect/>
          </a:stretch>
        </p:blipFill>
        <p:spPr>
          <a:xfrm>
            <a:off x="6265329" y="1363794"/>
            <a:ext cx="4393026" cy="24551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t="34428" r="5941"/>
          <a:stretch>
            <a:fillRect/>
          </a:stretch>
        </p:blipFill>
        <p:spPr>
          <a:xfrm>
            <a:off x="6269990" y="4029710"/>
            <a:ext cx="4387850" cy="21139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39536" y="1224170"/>
            <a:ext cx="4393025" cy="7200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00FFFF"/>
              </a:highlight>
            </a:endParaRPr>
          </a:p>
        </p:txBody>
      </p:sp>
      <p:sp>
        <p:nvSpPr>
          <p:cNvPr id="7" name="矩形 6"/>
          <p:cNvSpPr/>
          <p:nvPr/>
        </p:nvSpPr>
        <p:spPr>
          <a:xfrm>
            <a:off x="6265330" y="1224170"/>
            <a:ext cx="4393025" cy="720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80396" y="850644"/>
            <a:ext cx="421300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HarmonyOS Sans SC Light" panose="00000400000000000000" charset="-122"/>
                <a:ea typeface="HarmonyOS Sans SC Light" panose="00000400000000000000" charset="-122"/>
              </a:rPr>
              <a:t>高精密性能测试台准确测量压缩机性能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175160" y="854838"/>
            <a:ext cx="457303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HarmonyOS Sans SC Light" panose="00000400000000000000" charset="-122"/>
                <a:ea typeface="HarmonyOS Sans SC Light" panose="00000400000000000000" charset="-122"/>
              </a:rPr>
              <a:t>稳定的可靠性测试台精准模拟所有极限工况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062770a4-7d0f-4237-89bb-de8747020edb"/>
  <p:tag name="COMMONDATA" val="eyJoZGlkIjoiZjc5YWZmMTlmY2Q5MjQ5NmZkZjY0Y2RjZDdlOGYyZD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95,&quot;left&quot;:43.85,&quot;top&quot;:88.05,&quot;width&quot;:707.166193460277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95,&quot;left&quot;:43.85,&quot;top&quot;:88.05,&quot;width&quot;:707.1661934602776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95,&quot;left&quot;:43.85,&quot;top&quot;:88.05,&quot;width&quot;:707.1661934602776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95,&quot;left&quot;:43.85,&quot;top&quot;:88.05,&quot;width&quot;:707.1661934602776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95,&quot;left&quot;:43.85,&quot;top&quot;:88.05,&quot;width&quot;:707.1661934602776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95,&quot;left&quot;:43.85,&quot;top&quot;:88.05,&quot;width&quot;:707.166193460277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95,&quot;left&quot;:43.85,&quot;top&quot;:88.05,&quot;width&quot;:707.1661934602776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95,&quot;left&quot;:43.85,&quot;top&quot;:88.05,&quot;width&quot;:707.1661934602776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95,&quot;left&quot;:43.85,&quot;top&quot;:88.05,&quot;width&quot;:707.1661934602776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95,&quot;left&quot;:43.85,&quot;top&quot;:88.05,&quot;width&quot;:707.166193460277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95,&quot;left&quot;:43.85,&quot;top&quot;:88.05,&quot;width&quot;:707.166193460277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22*208"/>
  <p:tag name="TABLE_ENDDRAG_RECT" val="45*79*522*20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14*407"/>
  <p:tag name="TABLE_ENDDRAG_RECT" val="47*69*814*40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975,&quot;left&quot;:39.75,&quot;top&quot;:113.225,&quot;width&quot;:824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975,&quot;left&quot;:39.75,&quot;top&quot;:113.225,&quot;width&quot;:824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975,&quot;left&quot;:39.75,&quot;top&quot;:113.225,&quot;width&quot;:824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975,&quot;left&quot;:39.75,&quot;top&quot;:113.225,&quot;width&quot;:824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975,&quot;left&quot;:39.75,&quot;top&quot;:113.225,&quot;width&quot;:824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975,&quot;left&quot;:39.75,&quot;top&quot;:113.225,&quot;width&quot;:824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975,&quot;left&quot;:39.75,&quot;top&quot;:113.225,&quot;width&quot;:82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EAzA.MInAKcIM1ha91ph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975,&quot;left&quot;:39.75,&quot;top&quot;:113.225,&quot;width&quot;:824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975,&quot;left&quot;:39.75,&quot;top&quot;:113.225,&quot;width&quot;:824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975,&quot;left&quot;:39.75,&quot;top&quot;:113.225,&quot;width&quot;:824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975,&quot;left&quot;:39.75,&quot;top&quot;:113.225,&quot;width&quot;:824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975,&quot;left&quot;:39.75,&quot;top&quot;:113.225,&quot;width&quot;:824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975,&quot;left&quot;:39.75,&quot;top&quot;:113.225,&quot;width&quot;:824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975,&quot;left&quot;:39.75,&quot;top&quot;:113.225,&quot;width&quot;:824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975,&quot;left&quot;:39.75,&quot;top&quot;:113.225,&quot;width&quot;:824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975,&quot;left&quot;:39.75,&quot;top&quot;:113.225,&quot;width&quot;:824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975,&quot;left&quot;:39.75,&quot;top&quot;:113.225,&quot;width&quot;:82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940,&quot;width&quot;:2091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95,&quot;left&quot;:43.85,&quot;top&quot;:88.05,&quot;width&quot;:707.166193460277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95,&quot;left&quot;:43.85,&quot;top&quot;:88.05,&quot;width&quot;:707.1661934602776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95,&quot;left&quot;:43.85,&quot;top&quot;:88.05,&quot;width&quot;:707.1661934602776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2180</Words>
  <Application>Microsoft Office PowerPoint</Application>
  <PresentationFormat>自定义</PresentationFormat>
  <Paragraphs>343</Paragraphs>
  <Slides>30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3" baseType="lpstr">
      <vt:lpstr>DeepSeek-CJK-patch</vt:lpstr>
      <vt:lpstr>HarmonyOS Sans SC</vt:lpstr>
      <vt:lpstr>HarmonyOS Sans SC Light</vt:lpstr>
      <vt:lpstr>HarmonyOS Sans SC Medium</vt:lpstr>
      <vt:lpstr>HarmonyOS Sans SC Thin</vt:lpstr>
      <vt:lpstr>思源黑体 CN Normal</vt:lpstr>
      <vt:lpstr>微软雅黑</vt:lpstr>
      <vt:lpstr>微软雅黑 Light</vt:lpstr>
      <vt:lpstr>Arial</vt:lpstr>
      <vt:lpstr>Calibri</vt:lpstr>
      <vt:lpstr>Wingdings</vt:lpstr>
      <vt:lpstr>Office 主题</vt:lpstr>
      <vt:lpstr>think-cell Slide</vt:lpstr>
      <vt:lpstr>赛科为数码涡旋压缩机技术与系统解决方案     </vt:lpstr>
      <vt:lpstr>PowerPoint 演示文稿</vt:lpstr>
      <vt:lpstr>赛科为公司简介</vt:lpstr>
      <vt:lpstr>我们的愿景</vt:lpstr>
      <vt:lpstr>产品型谱 - 全面覆盖家用和工商用涡旋 </vt:lpstr>
      <vt:lpstr>产品型谱 - 全面覆盖家用和工商用涡旋 </vt:lpstr>
      <vt:lpstr>精益运营 - 安全、高质量、高效的运营体系 </vt:lpstr>
      <vt:lpstr>核心技术 - 思飞涡旋流体机械SFM CAX设计开发平台 </vt:lpstr>
      <vt:lpstr>技术验证 - 完备的可靠性与性能实验                                                                                                                      </vt:lpstr>
      <vt:lpstr>价值主张 </vt:lpstr>
      <vt:lpstr>数码涡旋压缩机结构特点 </vt:lpstr>
      <vt:lpstr>数码涡旋压缩机工作原理 </vt:lpstr>
      <vt:lpstr>数码涡旋压缩机容调特性 </vt:lpstr>
      <vt:lpstr>数码涡旋压缩机节能特性 </vt:lpstr>
      <vt:lpstr>数码涡旋压缩机技术优势与价值</vt:lpstr>
      <vt:lpstr>数码涡旋压缩机运行范围</vt:lpstr>
      <vt:lpstr>数码涡旋控制解决方案</vt:lpstr>
      <vt:lpstr>数码涡旋压缩机应用系统流程示意图</vt:lpstr>
      <vt:lpstr>数码涡旋压缩机技术参数</vt:lpstr>
      <vt:lpstr>数码涡旋与直流变频技术对比分析 </vt:lpstr>
      <vt:lpstr>数码涡旋压缩机的应用场景 </vt:lpstr>
      <vt:lpstr>数码涡旋压缩机的应用场景</vt:lpstr>
      <vt:lpstr>数码涡旋压缩机的应用场景</vt:lpstr>
      <vt:lpstr>数码涡旋压缩机的应用场景</vt:lpstr>
      <vt:lpstr>数码涡旋压缩机的应用场景</vt:lpstr>
      <vt:lpstr>数码涡旋压缩机的应用场景</vt:lpstr>
      <vt:lpstr>未来可能的新应用方向 </vt:lpstr>
      <vt:lpstr>总结</vt:lpstr>
      <vt:lpstr>了解更多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Michael Lee</dc:creator>
  <cp:lastModifiedBy>18612260605@163.com</cp:lastModifiedBy>
  <cp:revision>349</cp:revision>
  <dcterms:created xsi:type="dcterms:W3CDTF">2021-10-18T08:39:00Z</dcterms:created>
  <dcterms:modified xsi:type="dcterms:W3CDTF">2025-05-18T18:09:48Z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B8A45C4662974031A5B4A086C62C60D6_13</vt:lpwstr>
  </property>
  <property fmtid="{D5CDD505-2E9C-101B-9397-08002B2CF9AE}" pid="3" name="KSOProductBuildVer">
    <vt:lpwstr>2052-12.1.0.20305</vt:lpwstr>
  </property>
</Properties>
</file>