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2"/>
  </p:sldMasterIdLst>
  <p:notesMasterIdLst>
    <p:notesMasterId r:id="rId38"/>
  </p:notesMasterIdLst>
  <p:handoutMasterIdLst>
    <p:handoutMasterId r:id="rId39"/>
  </p:handoutMasterIdLst>
  <p:sldIdLst>
    <p:sldId id="256" r:id="rId3"/>
    <p:sldId id="257" r:id="rId4"/>
    <p:sldId id="258" r:id="rId5"/>
    <p:sldId id="2115" r:id="rId6"/>
    <p:sldId id="2190" r:id="rId7"/>
    <p:sldId id="260" r:id="rId8"/>
    <p:sldId id="261" r:id="rId9"/>
    <p:sldId id="2124" r:id="rId10"/>
    <p:sldId id="2125" r:id="rId11"/>
    <p:sldId id="269" r:id="rId12"/>
    <p:sldId id="262" r:id="rId13"/>
    <p:sldId id="2127" r:id="rId14"/>
    <p:sldId id="2134" r:id="rId15"/>
    <p:sldId id="2130" r:id="rId16"/>
    <p:sldId id="2135" r:id="rId17"/>
    <p:sldId id="2139" r:id="rId18"/>
    <p:sldId id="2235" r:id="rId19"/>
    <p:sldId id="2145" r:id="rId20"/>
    <p:sldId id="2180" r:id="rId21"/>
    <p:sldId id="2128" r:id="rId22"/>
    <p:sldId id="2147" r:id="rId23"/>
    <p:sldId id="2149" r:id="rId24"/>
    <p:sldId id="2150" r:id="rId25"/>
    <p:sldId id="2185" r:id="rId26"/>
    <p:sldId id="2156" r:id="rId27"/>
    <p:sldId id="2152" r:id="rId28"/>
    <p:sldId id="2151" r:id="rId29"/>
    <p:sldId id="2158" r:id="rId30"/>
    <p:sldId id="2160" r:id="rId31"/>
    <p:sldId id="2237" r:id="rId32"/>
    <p:sldId id="2238" r:id="rId33"/>
    <p:sldId id="264" r:id="rId34"/>
    <p:sldId id="2239" r:id="rId35"/>
    <p:sldId id="265" r:id="rId36"/>
    <p:sldId id="266" r:id="rId37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45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ytm" initials="h" lastIdx="2" clrIdx="0"/>
  <p:cmAuthor id="1" name="幸全" initials="幸全" lastIdx="1" clrIdx="0"/>
  <p:cmAuthor id="2" name="作者" initials="A" lastIdx="0" clrIdx="1"/>
  <p:cmAuthor id="3" name="Windows 用户" initials="W用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70C0"/>
    <a:srgbClr val="5B9BD5"/>
    <a:srgbClr val="2A56A5"/>
    <a:srgbClr val="FFFFFF"/>
    <a:srgbClr val="0066B3"/>
    <a:srgbClr val="ED7D31"/>
    <a:srgbClr val="174073"/>
    <a:srgbClr val="FCFCFC"/>
    <a:srgbClr val="F1C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6" autoAdjust="0"/>
    <p:restoredTop sz="94639" autoAdjust="0"/>
  </p:normalViewPr>
  <p:slideViewPr>
    <p:cSldViewPr snapToGrid="0" showGuides="1">
      <p:cViewPr varScale="1">
        <p:scale>
          <a:sx n="83" d="100"/>
          <a:sy n="83" d="100"/>
        </p:scale>
        <p:origin x="48" y="-15"/>
      </p:cViewPr>
      <p:guideLst>
        <p:guide orient="horz" pos="1230"/>
        <p:guide pos="452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2025/5/22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image" Target="../media/image15.png"/><Relationship Id="rId4" Type="http://schemas.openxmlformats.org/officeDocument/2006/relationships/tags" Target="../tags/tag8.xml"/><Relationship Id="rId9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微信图片_20220328082656"/>
          <p:cNvPicPr>
            <a:picLocks noChangeAspect="1"/>
          </p:cNvPicPr>
          <p:nvPr userDrawn="1"/>
        </p:nvPicPr>
        <p:blipFill>
          <a:blip r:embed="rId2" cstate="print"/>
          <a:srcRect r="378"/>
          <a:stretch>
            <a:fillRect/>
          </a:stretch>
        </p:blipFill>
        <p:spPr>
          <a:xfrm>
            <a:off x="-11430" y="-54610"/>
            <a:ext cx="12215495" cy="6967855"/>
          </a:xfrm>
          <a:prstGeom prst="rect">
            <a:avLst/>
          </a:prstGeom>
        </p:spPr>
      </p:pic>
      <p:sp>
        <p:nvSpPr>
          <p:cNvPr id="9" name="平行四边形 8"/>
          <p:cNvSpPr/>
          <p:nvPr userDrawn="1"/>
        </p:nvSpPr>
        <p:spPr>
          <a:xfrm>
            <a:off x="-3265170" y="-54610"/>
            <a:ext cx="9462135" cy="6578600"/>
          </a:xfrm>
          <a:prstGeom prst="parallelogram">
            <a:avLst>
              <a:gd name="adj" fmla="val 95556"/>
            </a:avLst>
          </a:prstGeom>
          <a:gradFill>
            <a:gsLst>
              <a:gs pos="0">
                <a:srgbClr val="0066B3">
                  <a:alpha val="25000"/>
                </a:srgbClr>
              </a:gs>
              <a:gs pos="100000">
                <a:srgbClr val="213D6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3"/>
          <p:cNvSpPr/>
          <p:nvPr userDrawn="1"/>
        </p:nvSpPr>
        <p:spPr>
          <a:xfrm rot="16200000">
            <a:off x="1552802" y="5596663"/>
            <a:ext cx="287020" cy="1440000"/>
          </a:xfrm>
          <a:prstGeom prst="roundRect">
            <a:avLst>
              <a:gd name="adj" fmla="val 0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dirty="0">
              <a:solidFill>
                <a:srgbClr val="2B56A5"/>
              </a:solidFill>
            </a:endParaRPr>
          </a:p>
        </p:txBody>
      </p:sp>
      <p:sp>
        <p:nvSpPr>
          <p:cNvPr id="11" name="平行四边形 10"/>
          <p:cNvSpPr/>
          <p:nvPr userDrawn="1"/>
        </p:nvSpPr>
        <p:spPr>
          <a:xfrm>
            <a:off x="-411480" y="-54610"/>
            <a:ext cx="7145020" cy="7117080"/>
          </a:xfrm>
          <a:prstGeom prst="parallelogram">
            <a:avLst>
              <a:gd name="adj" fmla="val 95556"/>
            </a:avLst>
          </a:prstGeom>
          <a:gradFill>
            <a:gsLst>
              <a:gs pos="0">
                <a:srgbClr val="0066B3">
                  <a:alpha val="25000"/>
                </a:srgbClr>
              </a:gs>
              <a:gs pos="100000">
                <a:srgbClr val="213D6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3"/>
          <p:cNvSpPr/>
          <p:nvPr userDrawn="1"/>
        </p:nvSpPr>
        <p:spPr>
          <a:xfrm rot="16200000">
            <a:off x="912495" y="5988050"/>
            <a:ext cx="107950" cy="3600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dirty="0"/>
          </a:p>
        </p:txBody>
      </p:sp>
      <p:sp>
        <p:nvSpPr>
          <p:cNvPr id="14" name="文本框 13"/>
          <p:cNvSpPr txBox="1">
            <a:spLocks noChangeArrowheads="1"/>
          </p:cNvSpPr>
          <p:nvPr userDrawn="1"/>
        </p:nvSpPr>
        <p:spPr bwMode="auto">
          <a:xfrm>
            <a:off x="975995" y="6173470"/>
            <a:ext cx="1440180" cy="287655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endParaRPr lang="zh-CN" altLang="en-US" sz="1200" b="1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589915" y="3928110"/>
            <a:ext cx="22142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" name="图片 19" descr="2022.7.14冰轮LOGO新版-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610" y="526415"/>
            <a:ext cx="1647825" cy="4914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723" y="6082974"/>
            <a:ext cx="3359664" cy="377199"/>
          </a:xfrm>
          <a:prstGeom prst="rect">
            <a:avLst/>
          </a:prstGeom>
        </p:spPr>
      </p:pic>
      <p:sp>
        <p:nvSpPr>
          <p:cNvPr id="23" name="标题 1"/>
          <p:cNvSpPr>
            <a:spLocks noGrp="1"/>
          </p:cNvSpPr>
          <p:nvPr>
            <p:ph type="title" hasCustomPrompt="1"/>
          </p:nvPr>
        </p:nvSpPr>
        <p:spPr>
          <a:xfrm>
            <a:off x="589915" y="2337176"/>
            <a:ext cx="5640771" cy="149504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长标题分为两行</a:t>
            </a:r>
            <a:br>
              <a:rPr lang="en-US" altLang="zh-CN" dirty="0"/>
            </a:br>
            <a:r>
              <a:rPr lang="zh-CN" altLang="en-US" dirty="0"/>
              <a:t>点击此处编辑标题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590233" y="4023996"/>
            <a:ext cx="2349500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汇报人：</a:t>
            </a:r>
            <a:r>
              <a:rPr lang="en-US" altLang="zh-CN" dirty="0"/>
              <a:t>XXX</a:t>
            </a:r>
            <a:endParaRPr lang="zh-CN" altLang="en-US" dirty="0"/>
          </a:p>
        </p:txBody>
      </p:sp>
      <p:sp>
        <p:nvSpPr>
          <p:cNvPr id="28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975996" y="6164502"/>
            <a:ext cx="1440179" cy="3170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2024.4.4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 userDrawn="1">
            <p:custDataLst>
              <p:tags r:id="rId1"/>
            </p:custDataLst>
          </p:nvPr>
        </p:nvSpPr>
        <p:spPr>
          <a:xfrm>
            <a:off x="397504" y="86676"/>
            <a:ext cx="76200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2A56A5"/>
                </a:solidFill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+mn-ea"/>
              </a:rPr>
              <a:t>04</a:t>
            </a:r>
          </a:p>
        </p:txBody>
      </p:sp>
      <p:cxnSp>
        <p:nvCxnSpPr>
          <p:cNvPr id="29" name="直接连接符 28"/>
          <p:cNvCxnSpPr/>
          <p:nvPr userDrawn="1">
            <p:custDataLst>
              <p:tags r:id="rId2"/>
            </p:custDataLst>
          </p:nvPr>
        </p:nvCxnSpPr>
        <p:spPr>
          <a:xfrm flipV="1">
            <a:off x="527050" y="756285"/>
            <a:ext cx="1633855" cy="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3"/>
          <p:cNvSpPr/>
          <p:nvPr userDrawn="1">
            <p:custDataLst>
              <p:tags r:id="rId3"/>
            </p:custDataLst>
          </p:nvPr>
        </p:nvSpPr>
        <p:spPr>
          <a:xfrm>
            <a:off x="527050" y="831850"/>
            <a:ext cx="179705" cy="390525"/>
          </a:xfrm>
          <a:prstGeom prst="roundRect">
            <a:avLst>
              <a:gd name="adj" fmla="val 0"/>
            </a:avLst>
          </a:prstGeom>
          <a:solidFill>
            <a:srgbClr val="2A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" dirty="0"/>
          </a:p>
        </p:txBody>
      </p:sp>
      <p:sp>
        <p:nvSpPr>
          <p:cNvPr id="31" name="矩形: 圆角 3"/>
          <p:cNvSpPr/>
          <p:nvPr userDrawn="1">
            <p:custDataLst>
              <p:tags r:id="rId4"/>
            </p:custDataLst>
          </p:nvPr>
        </p:nvSpPr>
        <p:spPr>
          <a:xfrm>
            <a:off x="706755" y="831850"/>
            <a:ext cx="107950" cy="19558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9970135" y="365125"/>
            <a:ext cx="1780540" cy="751840"/>
            <a:chOff x="15701" y="575"/>
            <a:chExt cx="2804" cy="1184"/>
          </a:xfrm>
        </p:grpSpPr>
        <p:sp>
          <p:nvSpPr>
            <p:cNvPr id="33" name="矩形 32"/>
            <p:cNvSpPr/>
            <p:nvPr>
              <p:custDataLst>
                <p:tags r:id="rId5"/>
              </p:custDataLst>
            </p:nvPr>
          </p:nvSpPr>
          <p:spPr>
            <a:xfrm>
              <a:off x="18221" y="575"/>
              <a:ext cx="284" cy="901"/>
            </a:xfrm>
            <a:prstGeom prst="rect">
              <a:avLst/>
            </a:prstGeom>
            <a:solidFill>
              <a:srgbClr val="2A5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pic>
          <p:nvPicPr>
            <p:cNvPr id="34" name="图片 33" descr="标签-1-0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701" y="575"/>
              <a:ext cx="2090" cy="616"/>
            </a:xfrm>
            <a:prstGeom prst="rect">
              <a:avLst/>
            </a:prstGeom>
          </p:spPr>
        </p:pic>
        <p:sp>
          <p:nvSpPr>
            <p:cNvPr id="35" name="矩形 34"/>
            <p:cNvSpPr/>
            <p:nvPr>
              <p:custDataLst>
                <p:tags r:id="rId7"/>
              </p:custDataLst>
            </p:nvPr>
          </p:nvSpPr>
          <p:spPr>
            <a:xfrm rot="16200000">
              <a:off x="17757" y="1296"/>
              <a:ext cx="285" cy="643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sp>
          <p:nvSpPr>
            <p:cNvPr id="36" name="直角三角形 35"/>
            <p:cNvSpPr/>
            <p:nvPr/>
          </p:nvSpPr>
          <p:spPr>
            <a:xfrm rot="5400000">
              <a:off x="18221" y="1481"/>
              <a:ext cx="279" cy="279"/>
            </a:xfrm>
            <a:prstGeom prst="rtTriangle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文本占位符 53"/>
          <p:cNvSpPr>
            <a:spLocks noGrp="1"/>
          </p:cNvSpPr>
          <p:nvPr>
            <p:ph type="body" sz="quarter" idx="10" hasCustomPrompt="1"/>
          </p:nvPr>
        </p:nvSpPr>
        <p:spPr>
          <a:xfrm>
            <a:off x="1038873" y="233045"/>
            <a:ext cx="2291080" cy="523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61" name="文本占位符 53"/>
          <p:cNvSpPr>
            <a:spLocks noGrp="1"/>
          </p:cNvSpPr>
          <p:nvPr>
            <p:ph type="body" sz="quarter" idx="11" hasCustomPrompt="1"/>
          </p:nvPr>
        </p:nvSpPr>
        <p:spPr>
          <a:xfrm>
            <a:off x="1035698" y="740410"/>
            <a:ext cx="2291080" cy="4660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—— </a:t>
            </a:r>
            <a:r>
              <a:rPr lang="zh-CN" altLang="en-US" dirty="0"/>
              <a:t>编辑副标题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rcRect l="9302" t="-39" r="18885" b="39"/>
          <a:stretch>
            <a:fillRect/>
          </a:stretch>
        </p:blipFill>
        <p:spPr>
          <a:xfrm>
            <a:off x="-65848" y="-2163"/>
            <a:ext cx="6541147" cy="6862325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75775" y="-2015"/>
            <a:ext cx="6548062" cy="6862664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82000"/>
                </a:schemeClr>
              </a:gs>
              <a:gs pos="100000">
                <a:schemeClr val="accent1">
                  <a:lumMod val="75000"/>
                  <a:alpha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663603" y="6492406"/>
            <a:ext cx="202534" cy="1841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6866137" y="6684782"/>
            <a:ext cx="177138" cy="1758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475672" y="6676527"/>
            <a:ext cx="187931" cy="184122"/>
          </a:xfrm>
          <a:prstGeom prst="rect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2022.7.14冰轮LOGO新版-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610" y="526415"/>
            <a:ext cx="1647825" cy="4914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EB93632-23EF-4C69-FD70-60D1796F79BB}"/>
              </a:ext>
            </a:extLst>
          </p:cNvPr>
          <p:cNvSpPr txBox="1"/>
          <p:nvPr userDrawn="1"/>
        </p:nvSpPr>
        <p:spPr bwMode="auto">
          <a:xfrm rot="1152175">
            <a:off x="1489166" y="1628501"/>
            <a:ext cx="8856617" cy="372726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7200" b="1" spc="600" dirty="0">
                <a:solidFill>
                  <a:schemeClr val="bg2"/>
                </a:solidFill>
                <a:latin typeface="+mn-ea"/>
                <a:cs typeface="+mn-ea"/>
                <a:sym typeface="+mn-ea"/>
              </a:rPr>
              <a:t>冰轮环境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63" y="5079135"/>
            <a:ext cx="1402403" cy="1323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7" y="3614805"/>
            <a:ext cx="1420023" cy="13188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286" y="2192848"/>
            <a:ext cx="1401291" cy="13188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14" y="774118"/>
            <a:ext cx="1319521" cy="1315783"/>
          </a:xfrm>
          <a:prstGeom prst="rect">
            <a:avLst/>
          </a:prstGeom>
        </p:spPr>
      </p:pic>
      <p:sp>
        <p:nvSpPr>
          <p:cNvPr id="11" name="任意多边形: 形状 8"/>
          <p:cNvSpPr/>
          <p:nvPr userDrawn="1"/>
        </p:nvSpPr>
        <p:spPr>
          <a:xfrm>
            <a:off x="0" y="1"/>
            <a:ext cx="5669222" cy="6857999"/>
          </a:xfrm>
          <a:custGeom>
            <a:avLst/>
            <a:gdLst>
              <a:gd name="connsiteX0" fmla="*/ 0 w 5669222"/>
              <a:gd name="connsiteY0" fmla="*/ 0 h 6857999"/>
              <a:gd name="connsiteX1" fmla="*/ 3783888 w 5669222"/>
              <a:gd name="connsiteY1" fmla="*/ 0 h 6857999"/>
              <a:gd name="connsiteX2" fmla="*/ 5669222 w 5669222"/>
              <a:gd name="connsiteY2" fmla="*/ 1964820 h 6857999"/>
              <a:gd name="connsiteX3" fmla="*/ 973996 w 5669222"/>
              <a:gd name="connsiteY3" fmla="*/ 6857999 h 6857999"/>
              <a:gd name="connsiteX4" fmla="*/ 0 w 5669222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9222" h="6857999">
                <a:moveTo>
                  <a:pt x="0" y="0"/>
                </a:moveTo>
                <a:lnTo>
                  <a:pt x="3783888" y="0"/>
                </a:lnTo>
                <a:lnTo>
                  <a:pt x="5669222" y="1964820"/>
                </a:lnTo>
                <a:lnTo>
                  <a:pt x="973996" y="6857999"/>
                </a:lnTo>
                <a:lnTo>
                  <a:pt x="0" y="6857999"/>
                </a:lnTo>
                <a:close/>
              </a:path>
            </a:pathLst>
          </a:cu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 userDrawn="1"/>
        </p:nvSpPr>
        <p:spPr>
          <a:xfrm flipH="1">
            <a:off x="9492615" y="4194810"/>
            <a:ext cx="2708910" cy="2663190"/>
          </a:xfrm>
          <a:prstGeom prst="rtTriangle">
            <a:avLst/>
          </a:prstGeom>
          <a:gradFill>
            <a:gsLst>
              <a:gs pos="0">
                <a:srgbClr val="007BD3">
                  <a:alpha val="39000"/>
                </a:srgbClr>
              </a:gs>
              <a:gs pos="68000">
                <a:srgbClr val="1740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0"/>
          <p:cNvSpPr/>
          <p:nvPr userDrawn="1"/>
        </p:nvSpPr>
        <p:spPr>
          <a:xfrm>
            <a:off x="1" y="0"/>
            <a:ext cx="4862285" cy="6858000"/>
          </a:xfrm>
          <a:custGeom>
            <a:avLst/>
            <a:gdLst>
              <a:gd name="connsiteX0" fmla="*/ 0 w 4862285"/>
              <a:gd name="connsiteY0" fmla="*/ 0 h 6858000"/>
              <a:gd name="connsiteX1" fmla="*/ 2972720 w 4862285"/>
              <a:gd name="connsiteY1" fmla="*/ 0 h 6858000"/>
              <a:gd name="connsiteX2" fmla="*/ 4862285 w 4862285"/>
              <a:gd name="connsiteY2" fmla="*/ 1969230 h 6858000"/>
              <a:gd name="connsiteX3" fmla="*/ 171289 w 4862285"/>
              <a:gd name="connsiteY3" fmla="*/ 6858000 h 6858000"/>
              <a:gd name="connsiteX4" fmla="*/ 0 w 486228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285" h="6858000">
                <a:moveTo>
                  <a:pt x="0" y="0"/>
                </a:moveTo>
                <a:lnTo>
                  <a:pt x="2972720" y="0"/>
                </a:lnTo>
                <a:lnTo>
                  <a:pt x="4862285" y="1969230"/>
                </a:lnTo>
                <a:lnTo>
                  <a:pt x="17128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BADB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2"/>
          <p:cNvSpPr/>
          <p:nvPr userDrawn="1"/>
        </p:nvSpPr>
        <p:spPr>
          <a:xfrm>
            <a:off x="1" y="0"/>
            <a:ext cx="3657882" cy="5768097"/>
          </a:xfrm>
          <a:custGeom>
            <a:avLst/>
            <a:gdLst>
              <a:gd name="connsiteX0" fmla="*/ 0 w 3657882"/>
              <a:gd name="connsiteY0" fmla="*/ 0 h 5768097"/>
              <a:gd name="connsiteX1" fmla="*/ 1781013 w 3657882"/>
              <a:gd name="connsiteY1" fmla="*/ 0 h 5768097"/>
              <a:gd name="connsiteX2" fmla="*/ 3657882 w 3657882"/>
              <a:gd name="connsiteY2" fmla="*/ 1955999 h 5768097"/>
              <a:gd name="connsiteX3" fmla="*/ 0 w 3657882"/>
              <a:gd name="connsiteY3" fmla="*/ 5768097 h 576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882" h="5768097">
                <a:moveTo>
                  <a:pt x="0" y="0"/>
                </a:moveTo>
                <a:lnTo>
                  <a:pt x="1781013" y="0"/>
                </a:lnTo>
                <a:lnTo>
                  <a:pt x="3657882" y="1955999"/>
                </a:lnTo>
                <a:lnTo>
                  <a:pt x="0" y="5768097"/>
                </a:lnTo>
                <a:close/>
              </a:path>
            </a:pathLst>
          </a:custGeom>
          <a:gradFill>
            <a:gsLst>
              <a:gs pos="0">
                <a:srgbClr val="007BD3">
                  <a:alpha val="39000"/>
                </a:srgbClr>
              </a:gs>
              <a:gs pos="68000">
                <a:srgbClr val="17407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317957" y="1676364"/>
            <a:ext cx="32020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40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l"/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230494" y="2230156"/>
            <a:ext cx="1123673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目录</a:t>
            </a: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18135" y="2315210"/>
            <a:ext cx="2613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 flipH="1">
            <a:off x="10266680" y="3816985"/>
            <a:ext cx="1934845" cy="1935480"/>
          </a:xfrm>
          <a:prstGeom prst="line">
            <a:avLst/>
          </a:prstGeom>
          <a:ln w="12700">
            <a:solidFill>
              <a:srgbClr val="236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画板 2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0565418" y="6204582"/>
            <a:ext cx="1337368" cy="396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7915910" y="995680"/>
            <a:ext cx="1532255" cy="968375"/>
            <a:chOff x="10096" y="1753"/>
            <a:chExt cx="2413" cy="1525"/>
          </a:xfrm>
        </p:grpSpPr>
        <p:sp>
          <p:nvSpPr>
            <p:cNvPr id="23" name="矩形: 圆角 3"/>
            <p:cNvSpPr/>
            <p:nvPr/>
          </p:nvSpPr>
          <p:spPr>
            <a:xfrm rot="16200000">
              <a:off x="10521" y="2401"/>
              <a:ext cx="283" cy="113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4" name="矩形: 圆角 3"/>
            <p:cNvSpPr/>
            <p:nvPr/>
          </p:nvSpPr>
          <p:spPr>
            <a:xfrm rot="5400000">
              <a:off x="10860" y="2910"/>
              <a:ext cx="170" cy="56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1230" y="1753"/>
              <a:ext cx="2" cy="15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10101" y="2825"/>
              <a:ext cx="2408" cy="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6640830" y="2418715"/>
            <a:ext cx="1529080" cy="968375"/>
            <a:chOff x="10096" y="4327"/>
            <a:chExt cx="2408" cy="1525"/>
          </a:xfrm>
        </p:grpSpPr>
        <p:sp>
          <p:nvSpPr>
            <p:cNvPr id="30" name="矩形: 圆角 3"/>
            <p:cNvSpPr/>
            <p:nvPr/>
          </p:nvSpPr>
          <p:spPr>
            <a:xfrm rot="16200000">
              <a:off x="10525" y="4975"/>
              <a:ext cx="283" cy="113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矩形: 圆角 3"/>
            <p:cNvSpPr/>
            <p:nvPr/>
          </p:nvSpPr>
          <p:spPr>
            <a:xfrm rot="5400000">
              <a:off x="10860" y="5484"/>
              <a:ext cx="170" cy="56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11230" y="4327"/>
              <a:ext cx="2" cy="15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0096" y="5399"/>
              <a:ext cx="2408" cy="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5549265" y="3861435"/>
            <a:ext cx="1529080" cy="968375"/>
            <a:chOff x="10096" y="4327"/>
            <a:chExt cx="2408" cy="1525"/>
          </a:xfrm>
        </p:grpSpPr>
        <p:sp>
          <p:nvSpPr>
            <p:cNvPr id="37" name="矩形: 圆角 3"/>
            <p:cNvSpPr/>
            <p:nvPr/>
          </p:nvSpPr>
          <p:spPr>
            <a:xfrm rot="16200000">
              <a:off x="10525" y="4975"/>
              <a:ext cx="283" cy="113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矩形: 圆角 3"/>
            <p:cNvSpPr/>
            <p:nvPr/>
          </p:nvSpPr>
          <p:spPr>
            <a:xfrm rot="5400000">
              <a:off x="10860" y="5484"/>
              <a:ext cx="170" cy="56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11230" y="4327"/>
              <a:ext cx="2" cy="15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10096" y="5399"/>
              <a:ext cx="2408" cy="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4454525" y="5287010"/>
            <a:ext cx="1529080" cy="968375"/>
            <a:chOff x="10096" y="4327"/>
            <a:chExt cx="2408" cy="1525"/>
          </a:xfrm>
        </p:grpSpPr>
        <p:sp>
          <p:nvSpPr>
            <p:cNvPr id="44" name="矩形: 圆角 3"/>
            <p:cNvSpPr/>
            <p:nvPr/>
          </p:nvSpPr>
          <p:spPr>
            <a:xfrm rot="16200000">
              <a:off x="10525" y="4975"/>
              <a:ext cx="283" cy="113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5" name="矩形: 圆角 3"/>
            <p:cNvSpPr/>
            <p:nvPr/>
          </p:nvSpPr>
          <p:spPr>
            <a:xfrm rot="5400000">
              <a:off x="10860" y="5484"/>
              <a:ext cx="170" cy="56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11230" y="4327"/>
              <a:ext cx="2" cy="15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10096" y="5399"/>
              <a:ext cx="2408" cy="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文本占位符 53"/>
          <p:cNvSpPr>
            <a:spLocks noGrp="1"/>
          </p:cNvSpPr>
          <p:nvPr>
            <p:ph type="body" sz="quarter" idx="10" hasCustomPrompt="1"/>
          </p:nvPr>
        </p:nvSpPr>
        <p:spPr>
          <a:xfrm>
            <a:off x="8635048" y="1137284"/>
            <a:ext cx="1892300" cy="53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55" name="文本占位符 53"/>
          <p:cNvSpPr>
            <a:spLocks noGrp="1"/>
          </p:cNvSpPr>
          <p:nvPr>
            <p:ph type="body" sz="quarter" idx="11" hasCustomPrompt="1"/>
          </p:nvPr>
        </p:nvSpPr>
        <p:spPr>
          <a:xfrm>
            <a:off x="7359968" y="2546271"/>
            <a:ext cx="1892300" cy="53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56" name="文本占位符 53"/>
          <p:cNvSpPr>
            <a:spLocks noGrp="1"/>
          </p:cNvSpPr>
          <p:nvPr>
            <p:ph type="body" sz="quarter" idx="12" hasCustomPrompt="1"/>
          </p:nvPr>
        </p:nvSpPr>
        <p:spPr>
          <a:xfrm>
            <a:off x="6263111" y="4005878"/>
            <a:ext cx="1892300" cy="53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57" name="文本占位符 53"/>
          <p:cNvSpPr>
            <a:spLocks noGrp="1"/>
          </p:cNvSpPr>
          <p:nvPr>
            <p:ph type="body" sz="quarter" idx="13" hasCustomPrompt="1"/>
          </p:nvPr>
        </p:nvSpPr>
        <p:spPr>
          <a:xfrm>
            <a:off x="5187315" y="5413605"/>
            <a:ext cx="1892300" cy="53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67" y="1866168"/>
            <a:ext cx="2089349" cy="2083430"/>
          </a:xfrm>
          <a:prstGeom prst="rect">
            <a:avLst/>
          </a:prstGeom>
        </p:spPr>
      </p:pic>
      <p:pic>
        <p:nvPicPr>
          <p:cNvPr id="9" name="图片 8" descr="总部大楼"/>
          <p:cNvPicPr>
            <a:picLocks noChangeAspect="1"/>
          </p:cNvPicPr>
          <p:nvPr userDrawn="1"/>
        </p:nvPicPr>
        <p:blipFill>
          <a:blip r:embed="rId4"/>
          <a:srcRect t="-167"/>
          <a:stretch>
            <a:fillRect/>
          </a:stretch>
        </p:blipFill>
        <p:spPr>
          <a:xfrm>
            <a:off x="-19050" y="1143635"/>
            <a:ext cx="2446655" cy="5714365"/>
          </a:xfrm>
          <a:prstGeom prst="rect">
            <a:avLst/>
          </a:prstGeom>
        </p:spPr>
      </p:pic>
      <p:pic>
        <p:nvPicPr>
          <p:cNvPr id="10" name="图片 9" descr="总部大楼"/>
          <p:cNvPicPr>
            <a:picLocks noChangeAspect="1"/>
          </p:cNvPicPr>
          <p:nvPr userDrawn="1"/>
        </p:nvPicPr>
        <p:blipFill>
          <a:blip r:embed="rId5"/>
          <a:srcRect t="-167" r="-140"/>
          <a:stretch>
            <a:fillRect/>
          </a:stretch>
        </p:blipFill>
        <p:spPr>
          <a:xfrm>
            <a:off x="-19050" y="1143635"/>
            <a:ext cx="6847205" cy="5714365"/>
          </a:xfrm>
          <a:prstGeom prst="triangle">
            <a:avLst>
              <a:gd name="adj" fmla="val 33311"/>
            </a:avLst>
          </a:prstGeom>
        </p:spPr>
      </p:pic>
      <p:sp>
        <p:nvSpPr>
          <p:cNvPr id="11" name="直角三角形 10"/>
          <p:cNvSpPr/>
          <p:nvPr userDrawn="1"/>
        </p:nvSpPr>
        <p:spPr>
          <a:xfrm rot="5400000">
            <a:off x="0" y="0"/>
            <a:ext cx="4100830" cy="4100830"/>
          </a:xfrm>
          <a:prstGeom prst="rtTriangle">
            <a:avLst/>
          </a:prstGeom>
          <a:gradFill>
            <a:gsLst>
              <a:gs pos="0">
                <a:srgbClr val="007BD3">
                  <a:alpha val="39000"/>
                </a:srgbClr>
              </a:gs>
              <a:gs pos="68000">
                <a:srgbClr val="17407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2659380" y="1463040"/>
            <a:ext cx="4370070" cy="5439410"/>
          </a:xfrm>
          <a:prstGeom prst="line">
            <a:avLst/>
          </a:prstGeom>
          <a:ln w="254000">
            <a:solidFill>
              <a:srgbClr val="5A97D6">
                <a:alpha val="1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直角三角形 12"/>
          <p:cNvSpPr/>
          <p:nvPr userDrawn="1"/>
        </p:nvSpPr>
        <p:spPr>
          <a:xfrm rot="10800000">
            <a:off x="9753600" y="0"/>
            <a:ext cx="2447925" cy="2591435"/>
          </a:xfrm>
          <a:prstGeom prst="rtTriangle">
            <a:avLst/>
          </a:prstGeom>
          <a:gradFill>
            <a:gsLst>
              <a:gs pos="0">
                <a:srgbClr val="007BD3">
                  <a:alpha val="39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6482688" y="2633603"/>
            <a:ext cx="1532255" cy="968375"/>
            <a:chOff x="10096" y="1753"/>
            <a:chExt cx="2413" cy="1525"/>
          </a:xfrm>
        </p:grpSpPr>
        <p:sp>
          <p:nvSpPr>
            <p:cNvPr id="16" name="矩形: 圆角 3"/>
            <p:cNvSpPr/>
            <p:nvPr/>
          </p:nvSpPr>
          <p:spPr>
            <a:xfrm rot="16200000">
              <a:off x="10521" y="2401"/>
              <a:ext cx="283" cy="113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矩形: 圆角 3"/>
            <p:cNvSpPr/>
            <p:nvPr/>
          </p:nvSpPr>
          <p:spPr>
            <a:xfrm rot="5400000">
              <a:off x="10860" y="2910"/>
              <a:ext cx="170" cy="567"/>
            </a:xfrm>
            <a:prstGeom prst="roundRect">
              <a:avLst>
                <a:gd name="adj" fmla="val 0"/>
              </a:avLst>
            </a:prstGeom>
            <a:solidFill>
              <a:srgbClr val="2A5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1230" y="1753"/>
              <a:ext cx="2" cy="15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10101" y="2825"/>
              <a:ext cx="2408" cy="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接连接符 19"/>
          <p:cNvCxnSpPr/>
          <p:nvPr userDrawn="1"/>
        </p:nvCxnSpPr>
        <p:spPr>
          <a:xfrm>
            <a:off x="9962515" y="0"/>
            <a:ext cx="2014855" cy="211899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10000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画板 2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8620" y="483871"/>
            <a:ext cx="1944000" cy="575626"/>
          </a:xfrm>
          <a:prstGeom prst="rect">
            <a:avLst/>
          </a:prstGeom>
        </p:spPr>
      </p:pic>
      <p:sp>
        <p:nvSpPr>
          <p:cNvPr id="23" name="文本占位符 53"/>
          <p:cNvSpPr>
            <a:spLocks noGrp="1"/>
          </p:cNvSpPr>
          <p:nvPr>
            <p:ph type="body" sz="quarter" idx="10" hasCustomPrompt="1"/>
          </p:nvPr>
        </p:nvSpPr>
        <p:spPr>
          <a:xfrm>
            <a:off x="7363459" y="2591435"/>
            <a:ext cx="2291080" cy="72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 userDrawn="1">
            <p:custDataLst>
              <p:tags r:id="rId1"/>
            </p:custDataLst>
          </p:nvPr>
        </p:nvCxnSpPr>
        <p:spPr>
          <a:xfrm flipV="1">
            <a:off x="527050" y="756285"/>
            <a:ext cx="1633855" cy="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3"/>
          <p:cNvSpPr/>
          <p:nvPr userDrawn="1">
            <p:custDataLst>
              <p:tags r:id="rId2"/>
            </p:custDataLst>
          </p:nvPr>
        </p:nvSpPr>
        <p:spPr>
          <a:xfrm>
            <a:off x="527050" y="831850"/>
            <a:ext cx="179705" cy="390525"/>
          </a:xfrm>
          <a:prstGeom prst="roundRect">
            <a:avLst>
              <a:gd name="adj" fmla="val 0"/>
            </a:avLst>
          </a:prstGeom>
          <a:solidFill>
            <a:srgbClr val="2A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" dirty="0"/>
          </a:p>
        </p:txBody>
      </p:sp>
      <p:sp>
        <p:nvSpPr>
          <p:cNvPr id="13" name="矩形: 圆角 3"/>
          <p:cNvSpPr/>
          <p:nvPr userDrawn="1">
            <p:custDataLst>
              <p:tags r:id="rId3"/>
            </p:custDataLst>
          </p:nvPr>
        </p:nvSpPr>
        <p:spPr>
          <a:xfrm>
            <a:off x="706755" y="831850"/>
            <a:ext cx="107950" cy="19558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图片 13" descr="图片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1485" y="116840"/>
            <a:ext cx="708660" cy="715010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9970135" y="365125"/>
            <a:ext cx="1780540" cy="751840"/>
            <a:chOff x="15701" y="575"/>
            <a:chExt cx="2804" cy="1184"/>
          </a:xfrm>
        </p:grpSpPr>
        <p:sp>
          <p:nvSpPr>
            <p:cNvPr id="18" name="矩形 17"/>
            <p:cNvSpPr/>
            <p:nvPr>
              <p:custDataLst>
                <p:tags r:id="rId5"/>
              </p:custDataLst>
            </p:nvPr>
          </p:nvSpPr>
          <p:spPr>
            <a:xfrm>
              <a:off x="18221" y="575"/>
              <a:ext cx="284" cy="901"/>
            </a:xfrm>
            <a:prstGeom prst="rect">
              <a:avLst/>
            </a:prstGeom>
            <a:solidFill>
              <a:srgbClr val="2A5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pic>
          <p:nvPicPr>
            <p:cNvPr id="19" name="图片 18" descr="标签-1-0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5701" y="575"/>
              <a:ext cx="2090" cy="616"/>
            </a:xfrm>
            <a:prstGeom prst="rect">
              <a:avLst/>
            </a:prstGeom>
          </p:spPr>
        </p:pic>
        <p:sp>
          <p:nvSpPr>
            <p:cNvPr id="20" name="矩形 19"/>
            <p:cNvSpPr/>
            <p:nvPr>
              <p:custDataLst>
                <p:tags r:id="rId7"/>
              </p:custDataLst>
            </p:nvPr>
          </p:nvSpPr>
          <p:spPr>
            <a:xfrm rot="16200000">
              <a:off x="17757" y="1296"/>
              <a:ext cx="285" cy="643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sp>
          <p:nvSpPr>
            <p:cNvPr id="21" name="直角三角形 20"/>
            <p:cNvSpPr/>
            <p:nvPr/>
          </p:nvSpPr>
          <p:spPr>
            <a:xfrm rot="5400000">
              <a:off x="18221" y="1481"/>
              <a:ext cx="279" cy="279"/>
            </a:xfrm>
            <a:prstGeom prst="rtTriangle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占位符 53"/>
          <p:cNvSpPr>
            <a:spLocks noGrp="1"/>
          </p:cNvSpPr>
          <p:nvPr>
            <p:ph type="body" sz="quarter" idx="10" hasCustomPrompt="1"/>
          </p:nvPr>
        </p:nvSpPr>
        <p:spPr>
          <a:xfrm>
            <a:off x="1038873" y="233045"/>
            <a:ext cx="2291080" cy="523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24" name="文本占位符 53"/>
          <p:cNvSpPr>
            <a:spLocks noGrp="1"/>
          </p:cNvSpPr>
          <p:nvPr>
            <p:ph type="body" sz="quarter" idx="11" hasCustomPrompt="1"/>
          </p:nvPr>
        </p:nvSpPr>
        <p:spPr>
          <a:xfrm>
            <a:off x="1035698" y="740410"/>
            <a:ext cx="2291080" cy="4660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—— </a:t>
            </a:r>
            <a:r>
              <a:rPr lang="zh-CN" altLang="en-US" dirty="0"/>
              <a:t>编辑副标题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67" y="1878538"/>
            <a:ext cx="2187359" cy="2058689"/>
          </a:xfrm>
          <a:prstGeom prst="rect">
            <a:avLst/>
          </a:prstGeom>
        </p:spPr>
      </p:pic>
      <p:pic>
        <p:nvPicPr>
          <p:cNvPr id="9" name="图片 8" descr="总部大楼"/>
          <p:cNvPicPr>
            <a:picLocks noChangeAspect="1"/>
          </p:cNvPicPr>
          <p:nvPr userDrawn="1"/>
        </p:nvPicPr>
        <p:blipFill>
          <a:blip r:embed="rId4"/>
          <a:srcRect t="-167"/>
          <a:stretch>
            <a:fillRect/>
          </a:stretch>
        </p:blipFill>
        <p:spPr>
          <a:xfrm>
            <a:off x="-19050" y="1143635"/>
            <a:ext cx="2446655" cy="5714365"/>
          </a:xfrm>
          <a:prstGeom prst="rect">
            <a:avLst/>
          </a:prstGeom>
        </p:spPr>
      </p:pic>
      <p:pic>
        <p:nvPicPr>
          <p:cNvPr id="10" name="图片 9" descr="总部大楼"/>
          <p:cNvPicPr>
            <a:picLocks noChangeAspect="1"/>
          </p:cNvPicPr>
          <p:nvPr userDrawn="1"/>
        </p:nvPicPr>
        <p:blipFill>
          <a:blip r:embed="rId5"/>
          <a:srcRect t="-167" r="-140"/>
          <a:stretch>
            <a:fillRect/>
          </a:stretch>
        </p:blipFill>
        <p:spPr>
          <a:xfrm>
            <a:off x="-19050" y="1143635"/>
            <a:ext cx="6847205" cy="5714365"/>
          </a:xfrm>
          <a:prstGeom prst="triangle">
            <a:avLst>
              <a:gd name="adj" fmla="val 33311"/>
            </a:avLst>
          </a:prstGeom>
        </p:spPr>
      </p:pic>
      <p:sp>
        <p:nvSpPr>
          <p:cNvPr id="11" name="直角三角形 10"/>
          <p:cNvSpPr/>
          <p:nvPr userDrawn="1"/>
        </p:nvSpPr>
        <p:spPr>
          <a:xfrm rot="5400000">
            <a:off x="0" y="0"/>
            <a:ext cx="4100830" cy="4100830"/>
          </a:xfrm>
          <a:prstGeom prst="rtTriangle">
            <a:avLst/>
          </a:prstGeom>
          <a:gradFill>
            <a:gsLst>
              <a:gs pos="0">
                <a:srgbClr val="007BD3">
                  <a:alpha val="39000"/>
                </a:srgbClr>
              </a:gs>
              <a:gs pos="68000">
                <a:srgbClr val="17407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2659380" y="1463040"/>
            <a:ext cx="4370070" cy="5439410"/>
          </a:xfrm>
          <a:prstGeom prst="line">
            <a:avLst/>
          </a:prstGeom>
          <a:ln w="254000">
            <a:solidFill>
              <a:srgbClr val="5A97D6">
                <a:alpha val="1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直角三角形 12"/>
          <p:cNvSpPr/>
          <p:nvPr userDrawn="1"/>
        </p:nvSpPr>
        <p:spPr>
          <a:xfrm rot="10800000">
            <a:off x="9753600" y="0"/>
            <a:ext cx="2447925" cy="2591435"/>
          </a:xfrm>
          <a:prstGeom prst="rtTriangle">
            <a:avLst/>
          </a:prstGeom>
          <a:gradFill>
            <a:gsLst>
              <a:gs pos="0">
                <a:srgbClr val="007BD3">
                  <a:alpha val="39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6482688" y="2633603"/>
            <a:ext cx="1532255" cy="968375"/>
            <a:chOff x="10096" y="1753"/>
            <a:chExt cx="2413" cy="1525"/>
          </a:xfrm>
        </p:grpSpPr>
        <p:sp>
          <p:nvSpPr>
            <p:cNvPr id="16" name="矩形: 圆角 3"/>
            <p:cNvSpPr/>
            <p:nvPr/>
          </p:nvSpPr>
          <p:spPr>
            <a:xfrm rot="16200000">
              <a:off x="10521" y="2401"/>
              <a:ext cx="283" cy="113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矩形: 圆角 3"/>
            <p:cNvSpPr/>
            <p:nvPr/>
          </p:nvSpPr>
          <p:spPr>
            <a:xfrm rot="5400000">
              <a:off x="10860" y="2910"/>
              <a:ext cx="170" cy="567"/>
            </a:xfrm>
            <a:prstGeom prst="roundRect">
              <a:avLst>
                <a:gd name="adj" fmla="val 0"/>
              </a:avLst>
            </a:prstGeom>
            <a:solidFill>
              <a:srgbClr val="2A5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1230" y="1753"/>
              <a:ext cx="2" cy="15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10101" y="2825"/>
              <a:ext cx="2408" cy="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接连接符 19"/>
          <p:cNvCxnSpPr/>
          <p:nvPr userDrawn="1"/>
        </p:nvCxnSpPr>
        <p:spPr>
          <a:xfrm>
            <a:off x="9962515" y="0"/>
            <a:ext cx="2014855" cy="211899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10000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画板 2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8620" y="483871"/>
            <a:ext cx="1944000" cy="575626"/>
          </a:xfrm>
          <a:prstGeom prst="rect">
            <a:avLst/>
          </a:prstGeom>
        </p:spPr>
      </p:pic>
      <p:sp>
        <p:nvSpPr>
          <p:cNvPr id="25" name="文本占位符 53"/>
          <p:cNvSpPr>
            <a:spLocks noGrp="1"/>
          </p:cNvSpPr>
          <p:nvPr>
            <p:ph type="body" sz="quarter" idx="10" hasCustomPrompt="1"/>
          </p:nvPr>
        </p:nvSpPr>
        <p:spPr>
          <a:xfrm>
            <a:off x="7363459" y="2591435"/>
            <a:ext cx="2291080" cy="72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>
            <p:custDataLst>
              <p:tags r:id="rId1"/>
            </p:custDataLst>
          </p:nvPr>
        </p:nvSpPr>
        <p:spPr>
          <a:xfrm>
            <a:off x="397504" y="86676"/>
            <a:ext cx="7713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2A56A5"/>
                </a:solidFill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+mn-ea"/>
              </a:rPr>
              <a:t>02</a:t>
            </a:r>
          </a:p>
        </p:txBody>
      </p:sp>
      <p:cxnSp>
        <p:nvCxnSpPr>
          <p:cNvPr id="8" name="直接连接符 7"/>
          <p:cNvCxnSpPr/>
          <p:nvPr userDrawn="1">
            <p:custDataLst>
              <p:tags r:id="rId2"/>
            </p:custDataLst>
          </p:nvPr>
        </p:nvCxnSpPr>
        <p:spPr>
          <a:xfrm flipV="1">
            <a:off x="527050" y="756285"/>
            <a:ext cx="1633855" cy="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3"/>
          <p:cNvSpPr/>
          <p:nvPr userDrawn="1">
            <p:custDataLst>
              <p:tags r:id="rId3"/>
            </p:custDataLst>
          </p:nvPr>
        </p:nvSpPr>
        <p:spPr>
          <a:xfrm>
            <a:off x="527050" y="831850"/>
            <a:ext cx="179705" cy="390525"/>
          </a:xfrm>
          <a:prstGeom prst="roundRect">
            <a:avLst>
              <a:gd name="adj" fmla="val 0"/>
            </a:avLst>
          </a:prstGeom>
          <a:solidFill>
            <a:srgbClr val="2A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" dirty="0"/>
          </a:p>
        </p:txBody>
      </p:sp>
      <p:sp>
        <p:nvSpPr>
          <p:cNvPr id="10" name="矩形: 圆角 3"/>
          <p:cNvSpPr/>
          <p:nvPr userDrawn="1">
            <p:custDataLst>
              <p:tags r:id="rId4"/>
            </p:custDataLst>
          </p:nvPr>
        </p:nvSpPr>
        <p:spPr>
          <a:xfrm>
            <a:off x="706755" y="831850"/>
            <a:ext cx="107950" cy="19558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9970135" y="365125"/>
            <a:ext cx="1780540" cy="751840"/>
            <a:chOff x="15701" y="575"/>
            <a:chExt cx="2804" cy="1184"/>
          </a:xfrm>
        </p:grpSpPr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>
            <a:xfrm>
              <a:off x="18221" y="575"/>
              <a:ext cx="284" cy="901"/>
            </a:xfrm>
            <a:prstGeom prst="rect">
              <a:avLst/>
            </a:prstGeom>
            <a:solidFill>
              <a:srgbClr val="2A5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pic>
          <p:nvPicPr>
            <p:cNvPr id="14" name="图片 13" descr="标签-1-0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701" y="575"/>
              <a:ext cx="2090" cy="61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>
              <p:custDataLst>
                <p:tags r:id="rId7"/>
              </p:custDataLst>
            </p:nvPr>
          </p:nvSpPr>
          <p:spPr>
            <a:xfrm rot="16200000">
              <a:off x="17757" y="1296"/>
              <a:ext cx="285" cy="643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sp>
          <p:nvSpPr>
            <p:cNvPr id="16" name="直角三角形 15"/>
            <p:cNvSpPr/>
            <p:nvPr/>
          </p:nvSpPr>
          <p:spPr>
            <a:xfrm rot="5400000">
              <a:off x="18221" y="1481"/>
              <a:ext cx="279" cy="279"/>
            </a:xfrm>
            <a:prstGeom prst="rtTriangle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" name="文本占位符 53"/>
          <p:cNvSpPr>
            <a:spLocks noGrp="1"/>
          </p:cNvSpPr>
          <p:nvPr>
            <p:ph type="body" sz="quarter" idx="10" hasCustomPrompt="1"/>
          </p:nvPr>
        </p:nvSpPr>
        <p:spPr>
          <a:xfrm>
            <a:off x="1038873" y="233045"/>
            <a:ext cx="2291080" cy="523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72" name="文本占位符 53"/>
          <p:cNvSpPr>
            <a:spLocks noGrp="1"/>
          </p:cNvSpPr>
          <p:nvPr>
            <p:ph type="body" sz="quarter" idx="11" hasCustomPrompt="1"/>
          </p:nvPr>
        </p:nvSpPr>
        <p:spPr>
          <a:xfrm>
            <a:off x="1035698" y="740410"/>
            <a:ext cx="2291080" cy="4660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—— </a:t>
            </a:r>
            <a:r>
              <a:rPr lang="zh-CN" altLang="en-US" dirty="0"/>
              <a:t>编辑副标题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67" y="1864584"/>
            <a:ext cx="2244943" cy="2085014"/>
          </a:xfrm>
          <a:prstGeom prst="rect">
            <a:avLst/>
          </a:prstGeom>
        </p:spPr>
      </p:pic>
      <p:pic>
        <p:nvPicPr>
          <p:cNvPr id="9" name="图片 8" descr="总部大楼"/>
          <p:cNvPicPr>
            <a:picLocks noChangeAspect="1"/>
          </p:cNvPicPr>
          <p:nvPr userDrawn="1"/>
        </p:nvPicPr>
        <p:blipFill>
          <a:blip r:embed="rId4"/>
          <a:srcRect t="-167"/>
          <a:stretch>
            <a:fillRect/>
          </a:stretch>
        </p:blipFill>
        <p:spPr>
          <a:xfrm>
            <a:off x="-19050" y="1143635"/>
            <a:ext cx="2446655" cy="5714365"/>
          </a:xfrm>
          <a:prstGeom prst="rect">
            <a:avLst/>
          </a:prstGeom>
        </p:spPr>
      </p:pic>
      <p:pic>
        <p:nvPicPr>
          <p:cNvPr id="10" name="图片 9" descr="总部大楼"/>
          <p:cNvPicPr>
            <a:picLocks noChangeAspect="1"/>
          </p:cNvPicPr>
          <p:nvPr userDrawn="1"/>
        </p:nvPicPr>
        <p:blipFill>
          <a:blip r:embed="rId5"/>
          <a:srcRect t="-167" r="-140"/>
          <a:stretch>
            <a:fillRect/>
          </a:stretch>
        </p:blipFill>
        <p:spPr>
          <a:xfrm>
            <a:off x="-19050" y="1143635"/>
            <a:ext cx="6847205" cy="5714365"/>
          </a:xfrm>
          <a:prstGeom prst="triangle">
            <a:avLst>
              <a:gd name="adj" fmla="val 33311"/>
            </a:avLst>
          </a:prstGeom>
        </p:spPr>
      </p:pic>
      <p:sp>
        <p:nvSpPr>
          <p:cNvPr id="11" name="直角三角形 10"/>
          <p:cNvSpPr/>
          <p:nvPr userDrawn="1"/>
        </p:nvSpPr>
        <p:spPr>
          <a:xfrm rot="5400000">
            <a:off x="0" y="0"/>
            <a:ext cx="4100830" cy="4100830"/>
          </a:xfrm>
          <a:prstGeom prst="rtTriangle">
            <a:avLst/>
          </a:prstGeom>
          <a:gradFill>
            <a:gsLst>
              <a:gs pos="0">
                <a:srgbClr val="007BD3">
                  <a:alpha val="39000"/>
                </a:srgbClr>
              </a:gs>
              <a:gs pos="68000">
                <a:srgbClr val="17407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2659380" y="1463040"/>
            <a:ext cx="4370070" cy="5439410"/>
          </a:xfrm>
          <a:prstGeom prst="line">
            <a:avLst/>
          </a:prstGeom>
          <a:ln w="254000">
            <a:solidFill>
              <a:srgbClr val="5A97D6">
                <a:alpha val="1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直角三角形 12"/>
          <p:cNvSpPr/>
          <p:nvPr userDrawn="1"/>
        </p:nvSpPr>
        <p:spPr>
          <a:xfrm rot="10800000">
            <a:off x="9753600" y="0"/>
            <a:ext cx="2447925" cy="2591435"/>
          </a:xfrm>
          <a:prstGeom prst="rtTriangle">
            <a:avLst/>
          </a:prstGeom>
          <a:gradFill>
            <a:gsLst>
              <a:gs pos="0">
                <a:srgbClr val="007BD3">
                  <a:alpha val="39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6482688" y="2633603"/>
            <a:ext cx="1532255" cy="968375"/>
            <a:chOff x="10096" y="1753"/>
            <a:chExt cx="2413" cy="1525"/>
          </a:xfrm>
        </p:grpSpPr>
        <p:sp>
          <p:nvSpPr>
            <p:cNvPr id="16" name="矩形: 圆角 3"/>
            <p:cNvSpPr/>
            <p:nvPr/>
          </p:nvSpPr>
          <p:spPr>
            <a:xfrm rot="16200000">
              <a:off x="10521" y="2401"/>
              <a:ext cx="283" cy="113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矩形: 圆角 3"/>
            <p:cNvSpPr/>
            <p:nvPr/>
          </p:nvSpPr>
          <p:spPr>
            <a:xfrm rot="5400000">
              <a:off x="10860" y="2910"/>
              <a:ext cx="170" cy="567"/>
            </a:xfrm>
            <a:prstGeom prst="roundRect">
              <a:avLst>
                <a:gd name="adj" fmla="val 0"/>
              </a:avLst>
            </a:prstGeom>
            <a:solidFill>
              <a:srgbClr val="2A5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1230" y="1753"/>
              <a:ext cx="2" cy="15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10101" y="2825"/>
              <a:ext cx="2408" cy="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接连接符 19"/>
          <p:cNvCxnSpPr/>
          <p:nvPr userDrawn="1"/>
        </p:nvCxnSpPr>
        <p:spPr>
          <a:xfrm>
            <a:off x="9962515" y="0"/>
            <a:ext cx="2014855" cy="211899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10000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画板 2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8620" y="483871"/>
            <a:ext cx="1944000" cy="575626"/>
          </a:xfrm>
          <a:prstGeom prst="rect">
            <a:avLst/>
          </a:prstGeom>
        </p:spPr>
      </p:pic>
      <p:sp>
        <p:nvSpPr>
          <p:cNvPr id="25" name="文本占位符 53"/>
          <p:cNvSpPr>
            <a:spLocks noGrp="1"/>
          </p:cNvSpPr>
          <p:nvPr>
            <p:ph type="body" sz="quarter" idx="10" hasCustomPrompt="1"/>
          </p:nvPr>
        </p:nvSpPr>
        <p:spPr>
          <a:xfrm>
            <a:off x="7363459" y="2591435"/>
            <a:ext cx="2291080" cy="72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 userDrawn="1">
            <p:custDataLst>
              <p:tags r:id="rId1"/>
            </p:custDataLst>
          </p:nvPr>
        </p:nvSpPr>
        <p:spPr>
          <a:xfrm>
            <a:off x="397504" y="86676"/>
            <a:ext cx="77914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2A56A5"/>
                </a:solidFill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+mn-ea"/>
              </a:rPr>
              <a:t>03</a:t>
            </a:r>
          </a:p>
        </p:txBody>
      </p:sp>
      <p:cxnSp>
        <p:nvCxnSpPr>
          <p:cNvPr id="19" name="直接连接符 18"/>
          <p:cNvCxnSpPr/>
          <p:nvPr userDrawn="1">
            <p:custDataLst>
              <p:tags r:id="rId2"/>
            </p:custDataLst>
          </p:nvPr>
        </p:nvCxnSpPr>
        <p:spPr>
          <a:xfrm flipV="1">
            <a:off x="527050" y="756285"/>
            <a:ext cx="1633855" cy="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圆角 3"/>
          <p:cNvSpPr/>
          <p:nvPr userDrawn="1">
            <p:custDataLst>
              <p:tags r:id="rId3"/>
            </p:custDataLst>
          </p:nvPr>
        </p:nvSpPr>
        <p:spPr>
          <a:xfrm>
            <a:off x="527050" y="831850"/>
            <a:ext cx="179705" cy="390525"/>
          </a:xfrm>
          <a:prstGeom prst="roundRect">
            <a:avLst>
              <a:gd name="adj" fmla="val 0"/>
            </a:avLst>
          </a:prstGeom>
          <a:solidFill>
            <a:srgbClr val="2A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" dirty="0"/>
          </a:p>
        </p:txBody>
      </p:sp>
      <p:sp>
        <p:nvSpPr>
          <p:cNvPr id="21" name="矩形: 圆角 3"/>
          <p:cNvSpPr/>
          <p:nvPr userDrawn="1">
            <p:custDataLst>
              <p:tags r:id="rId4"/>
            </p:custDataLst>
          </p:nvPr>
        </p:nvSpPr>
        <p:spPr>
          <a:xfrm>
            <a:off x="706755" y="831850"/>
            <a:ext cx="107950" cy="19558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9970135" y="365125"/>
            <a:ext cx="1780540" cy="751840"/>
            <a:chOff x="15701" y="575"/>
            <a:chExt cx="2804" cy="1184"/>
          </a:xfrm>
        </p:grpSpPr>
        <p:sp>
          <p:nvSpPr>
            <p:cNvPr id="23" name="矩形 22"/>
            <p:cNvSpPr/>
            <p:nvPr>
              <p:custDataLst>
                <p:tags r:id="rId5"/>
              </p:custDataLst>
            </p:nvPr>
          </p:nvSpPr>
          <p:spPr>
            <a:xfrm>
              <a:off x="18221" y="575"/>
              <a:ext cx="284" cy="901"/>
            </a:xfrm>
            <a:prstGeom prst="rect">
              <a:avLst/>
            </a:prstGeom>
            <a:solidFill>
              <a:srgbClr val="2A5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pic>
          <p:nvPicPr>
            <p:cNvPr id="24" name="图片 23" descr="标签-1-0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701" y="575"/>
              <a:ext cx="2090" cy="616"/>
            </a:xfrm>
            <a:prstGeom prst="rect">
              <a:avLst/>
            </a:prstGeom>
          </p:spPr>
        </p:pic>
        <p:sp>
          <p:nvSpPr>
            <p:cNvPr id="25" name="矩形 24"/>
            <p:cNvSpPr/>
            <p:nvPr>
              <p:custDataLst>
                <p:tags r:id="rId7"/>
              </p:custDataLst>
            </p:nvPr>
          </p:nvSpPr>
          <p:spPr>
            <a:xfrm rot="16200000">
              <a:off x="17757" y="1296"/>
              <a:ext cx="285" cy="643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sp>
          <p:nvSpPr>
            <p:cNvPr id="26" name="直角三角形 25"/>
            <p:cNvSpPr/>
            <p:nvPr/>
          </p:nvSpPr>
          <p:spPr>
            <a:xfrm rot="5400000">
              <a:off x="18221" y="1481"/>
              <a:ext cx="279" cy="279"/>
            </a:xfrm>
            <a:prstGeom prst="rtTriangle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6" name="文本占位符 53"/>
          <p:cNvSpPr>
            <a:spLocks noGrp="1"/>
          </p:cNvSpPr>
          <p:nvPr>
            <p:ph type="body" sz="quarter" idx="10" hasCustomPrompt="1"/>
          </p:nvPr>
        </p:nvSpPr>
        <p:spPr>
          <a:xfrm>
            <a:off x="1038873" y="233045"/>
            <a:ext cx="2291080" cy="523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147" name="文本占位符 53"/>
          <p:cNvSpPr>
            <a:spLocks noGrp="1"/>
          </p:cNvSpPr>
          <p:nvPr>
            <p:ph type="body" sz="quarter" idx="11" hasCustomPrompt="1"/>
          </p:nvPr>
        </p:nvSpPr>
        <p:spPr>
          <a:xfrm>
            <a:off x="1035698" y="740410"/>
            <a:ext cx="2291080" cy="4660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—— </a:t>
            </a:r>
            <a:r>
              <a:rPr lang="zh-CN" altLang="en-US" dirty="0"/>
              <a:t>编辑副标题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67" y="1866168"/>
            <a:ext cx="2207726" cy="2083430"/>
          </a:xfrm>
          <a:prstGeom prst="rect">
            <a:avLst/>
          </a:prstGeom>
        </p:spPr>
      </p:pic>
      <p:pic>
        <p:nvPicPr>
          <p:cNvPr id="9" name="图片 8" descr="总部大楼"/>
          <p:cNvPicPr>
            <a:picLocks noChangeAspect="1"/>
          </p:cNvPicPr>
          <p:nvPr userDrawn="1"/>
        </p:nvPicPr>
        <p:blipFill>
          <a:blip r:embed="rId4"/>
          <a:srcRect t="-167"/>
          <a:stretch>
            <a:fillRect/>
          </a:stretch>
        </p:blipFill>
        <p:spPr>
          <a:xfrm>
            <a:off x="-19050" y="1143635"/>
            <a:ext cx="2446655" cy="5714365"/>
          </a:xfrm>
          <a:prstGeom prst="rect">
            <a:avLst/>
          </a:prstGeom>
        </p:spPr>
      </p:pic>
      <p:pic>
        <p:nvPicPr>
          <p:cNvPr id="10" name="图片 9" descr="总部大楼"/>
          <p:cNvPicPr>
            <a:picLocks noChangeAspect="1"/>
          </p:cNvPicPr>
          <p:nvPr userDrawn="1"/>
        </p:nvPicPr>
        <p:blipFill>
          <a:blip r:embed="rId5"/>
          <a:srcRect t="-167" r="-140"/>
          <a:stretch>
            <a:fillRect/>
          </a:stretch>
        </p:blipFill>
        <p:spPr>
          <a:xfrm>
            <a:off x="-19050" y="1143635"/>
            <a:ext cx="6847205" cy="5714365"/>
          </a:xfrm>
          <a:prstGeom prst="triangle">
            <a:avLst>
              <a:gd name="adj" fmla="val 33311"/>
            </a:avLst>
          </a:prstGeom>
        </p:spPr>
      </p:pic>
      <p:sp>
        <p:nvSpPr>
          <p:cNvPr id="11" name="直角三角形 10"/>
          <p:cNvSpPr/>
          <p:nvPr userDrawn="1"/>
        </p:nvSpPr>
        <p:spPr>
          <a:xfrm rot="5400000">
            <a:off x="0" y="0"/>
            <a:ext cx="4100830" cy="4100830"/>
          </a:xfrm>
          <a:prstGeom prst="rtTriangle">
            <a:avLst/>
          </a:prstGeom>
          <a:gradFill>
            <a:gsLst>
              <a:gs pos="0">
                <a:srgbClr val="007BD3">
                  <a:alpha val="39000"/>
                </a:srgbClr>
              </a:gs>
              <a:gs pos="68000">
                <a:srgbClr val="17407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2659380" y="1463040"/>
            <a:ext cx="4370070" cy="5439410"/>
          </a:xfrm>
          <a:prstGeom prst="line">
            <a:avLst/>
          </a:prstGeom>
          <a:ln w="254000">
            <a:solidFill>
              <a:srgbClr val="5A97D6">
                <a:alpha val="1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直角三角形 12"/>
          <p:cNvSpPr/>
          <p:nvPr userDrawn="1"/>
        </p:nvSpPr>
        <p:spPr>
          <a:xfrm rot="10800000">
            <a:off x="9753600" y="0"/>
            <a:ext cx="2447925" cy="2591435"/>
          </a:xfrm>
          <a:prstGeom prst="rtTriangle">
            <a:avLst/>
          </a:prstGeom>
          <a:gradFill>
            <a:gsLst>
              <a:gs pos="0">
                <a:srgbClr val="007BD3">
                  <a:alpha val="39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6482688" y="2633603"/>
            <a:ext cx="1532255" cy="968375"/>
            <a:chOff x="10096" y="1753"/>
            <a:chExt cx="2413" cy="1525"/>
          </a:xfrm>
        </p:grpSpPr>
        <p:sp>
          <p:nvSpPr>
            <p:cNvPr id="16" name="矩形: 圆角 3"/>
            <p:cNvSpPr/>
            <p:nvPr/>
          </p:nvSpPr>
          <p:spPr>
            <a:xfrm rot="16200000">
              <a:off x="10521" y="2401"/>
              <a:ext cx="283" cy="113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矩形: 圆角 3"/>
            <p:cNvSpPr/>
            <p:nvPr/>
          </p:nvSpPr>
          <p:spPr>
            <a:xfrm rot="5400000">
              <a:off x="10860" y="2910"/>
              <a:ext cx="170" cy="567"/>
            </a:xfrm>
            <a:prstGeom prst="roundRect">
              <a:avLst>
                <a:gd name="adj" fmla="val 0"/>
              </a:avLst>
            </a:prstGeom>
            <a:solidFill>
              <a:srgbClr val="2A5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 dirty="0"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1230" y="1753"/>
              <a:ext cx="2" cy="15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10101" y="2825"/>
              <a:ext cx="2408" cy="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接连接符 19"/>
          <p:cNvCxnSpPr/>
          <p:nvPr userDrawn="1"/>
        </p:nvCxnSpPr>
        <p:spPr>
          <a:xfrm>
            <a:off x="9962515" y="0"/>
            <a:ext cx="2014855" cy="211899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10000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画板 2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8620" y="483871"/>
            <a:ext cx="1944000" cy="575626"/>
          </a:xfrm>
          <a:prstGeom prst="rect">
            <a:avLst/>
          </a:prstGeom>
        </p:spPr>
      </p:pic>
      <p:sp>
        <p:nvSpPr>
          <p:cNvPr id="25" name="文本占位符 53"/>
          <p:cNvSpPr>
            <a:spLocks noGrp="1"/>
          </p:cNvSpPr>
          <p:nvPr>
            <p:ph type="body" sz="quarter" idx="10" hasCustomPrompt="1"/>
          </p:nvPr>
        </p:nvSpPr>
        <p:spPr>
          <a:xfrm>
            <a:off x="7363459" y="2591435"/>
            <a:ext cx="2291080" cy="72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D3BC031-9A0C-5646-B3E2-FFB4731BA30F}"/>
              </a:ext>
            </a:extLst>
          </p:cNvPr>
          <p:cNvSpPr txBox="1"/>
          <p:nvPr userDrawn="1"/>
        </p:nvSpPr>
        <p:spPr bwMode="auto">
          <a:xfrm rot="1492127">
            <a:off x="896340" y="1469571"/>
            <a:ext cx="10554638" cy="391885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6600" b="1" kern="2000" spc="600" baseline="0" dirty="0">
                <a:solidFill>
                  <a:schemeClr val="bg2"/>
                </a:solidFill>
                <a:latin typeface="+mn-ea"/>
                <a:cs typeface="+mn-ea"/>
                <a:sym typeface="+mn-ea"/>
              </a:rPr>
              <a:t>冰 轮 环 境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10" Type="http://schemas.openxmlformats.org/officeDocument/2006/relationships/image" Target="../media/image21.png"/><Relationship Id="rId4" Type="http://schemas.openxmlformats.org/officeDocument/2006/relationships/tags" Target="../tags/tag39.xml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image" Target="../media/image31.png"/><Relationship Id="rId39" Type="http://schemas.openxmlformats.org/officeDocument/2006/relationships/image" Target="../media/image44.svg"/><Relationship Id="rId21" Type="http://schemas.openxmlformats.org/officeDocument/2006/relationships/image" Target="../media/image26.jpe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slideLayout" Target="../slideLayouts/slideLayout6.xml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svg"/><Relationship Id="rId40" Type="http://schemas.openxmlformats.org/officeDocument/2006/relationships/image" Target="../media/image45.png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31" Type="http://schemas.openxmlformats.org/officeDocument/2006/relationships/image" Target="../media/image36.sv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image" Target="../media/image27.png"/><Relationship Id="rId27" Type="http://schemas.openxmlformats.org/officeDocument/2006/relationships/image" Target="../media/image32.svg"/><Relationship Id="rId30" Type="http://schemas.openxmlformats.org/officeDocument/2006/relationships/image" Target="../media/image35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2" Type="http://schemas.openxmlformats.org/officeDocument/2006/relationships/tags" Target="../tags/tag63.xml"/><Relationship Id="rId16" Type="http://schemas.openxmlformats.org/officeDocument/2006/relationships/image" Target="../media/image87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5" Type="http://schemas.openxmlformats.org/officeDocument/2006/relationships/tags" Target="../tags/tag66.xml"/><Relationship Id="rId15" Type="http://schemas.openxmlformats.org/officeDocument/2006/relationships/slideLayout" Target="../slideLayouts/slideLayout10.xml"/><Relationship Id="rId10" Type="http://schemas.openxmlformats.org/officeDocument/2006/relationships/tags" Target="../tags/tag71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24530" y="2337176"/>
            <a:ext cx="7318474" cy="1495049"/>
          </a:xfrm>
        </p:spPr>
        <p:txBody>
          <a:bodyPr/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工业全域热管理系统解决方案</a:t>
            </a:r>
          </a:p>
        </p:txBody>
      </p:sp>
      <p:pic>
        <p:nvPicPr>
          <p:cNvPr id="2" name="图片 1" descr="f802c6d3159d68cf7cf09235abe87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9292" y="223837"/>
            <a:ext cx="5095875" cy="109664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97B4D505-640E-269C-8C92-F7B557EF2387}"/>
              </a:ext>
            </a:extLst>
          </p:cNvPr>
          <p:cNvGrpSpPr/>
          <p:nvPr/>
        </p:nvGrpSpPr>
        <p:grpSpPr>
          <a:xfrm>
            <a:off x="332105" y="3321278"/>
            <a:ext cx="5763895" cy="635000"/>
            <a:chOff x="1068" y="6588"/>
            <a:chExt cx="9077" cy="1000"/>
          </a:xfrm>
        </p:grpSpPr>
        <p:sp>
          <p:nvSpPr>
            <p:cNvPr id="5" name="图形">
              <a:extLst>
                <a:ext uri="{FF2B5EF4-FFF2-40B4-BE49-F238E27FC236}">
                  <a16:creationId xmlns:a16="http://schemas.microsoft.com/office/drawing/2014/main" id="{04A55527-3EDC-A6FF-A135-4B9FF6E4B67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H="1">
              <a:off x="1607" y="6588"/>
              <a:ext cx="4630" cy="999"/>
            </a:xfrm>
            <a:prstGeom prst="roundRect">
              <a:avLst/>
            </a:prstGeom>
            <a:gradFill flip="none" rotWithShape="1">
              <a:gsLst>
                <a:gs pos="0">
                  <a:srgbClr val="08182C">
                    <a:alpha val="0"/>
                  </a:srgbClr>
                </a:gs>
                <a:gs pos="100000">
                  <a:srgbClr val="4C99F3">
                    <a:alpha val="4800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pitchFamily="34" charset="-122"/>
              </a:endParaRPr>
            </a:p>
          </p:txBody>
        </p:sp>
        <p:sp>
          <p:nvSpPr>
            <p:cNvPr id="6" name="图形">
              <a:extLst>
                <a:ext uri="{FF2B5EF4-FFF2-40B4-BE49-F238E27FC236}">
                  <a16:creationId xmlns:a16="http://schemas.microsoft.com/office/drawing/2014/main" id="{BE0F7F80-FE07-54C6-04F7-73B96ACB8E7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H="1">
              <a:off x="6777" y="6610"/>
              <a:ext cx="3070" cy="978"/>
            </a:xfrm>
            <a:prstGeom prst="roundRect">
              <a:avLst/>
            </a:prstGeom>
            <a:gradFill flip="none" rotWithShape="1">
              <a:gsLst>
                <a:gs pos="0">
                  <a:srgbClr val="08182C">
                    <a:alpha val="0"/>
                  </a:srgbClr>
                </a:gs>
                <a:gs pos="100000">
                  <a:srgbClr val="4C99F3">
                    <a:alpha val="4800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pitchFamily="34" charset="-122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34DA9FB9-B130-67F2-05D9-F1734F85CB12}"/>
                </a:ext>
              </a:extLst>
            </p:cNvPr>
            <p:cNvGrpSpPr/>
            <p:nvPr/>
          </p:nvGrpSpPr>
          <p:grpSpPr>
            <a:xfrm>
              <a:off x="1068" y="6588"/>
              <a:ext cx="999" cy="999"/>
              <a:chOff x="4661210" y="4716966"/>
              <a:chExt cx="379141" cy="379141"/>
            </a:xfrm>
          </p:grpSpPr>
          <p:sp>
            <p:nvSpPr>
              <p:cNvPr id="12" name="图形">
                <a:extLst>
                  <a:ext uri="{FF2B5EF4-FFF2-40B4-BE49-F238E27FC236}">
                    <a16:creationId xmlns:a16="http://schemas.microsoft.com/office/drawing/2014/main" id="{41172821-7576-AA9A-0335-52C35B5FAD08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4661210" y="4716966"/>
                <a:ext cx="379141" cy="379141"/>
              </a:xfrm>
              <a:prstGeom prst="ellipse">
                <a:avLst/>
              </a:prstGeom>
              <a:gradFill>
                <a:gsLst>
                  <a:gs pos="0">
                    <a:srgbClr val="1E6CB6"/>
                  </a:gs>
                  <a:gs pos="100000">
                    <a:srgbClr val="26A7EA"/>
                  </a:gs>
                </a:gsLst>
                <a:lin ang="2700000" scaled="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微软雅黑" panose="020B0503020204020204" pitchFamily="34" charset="-122"/>
                </a:endParaRPr>
              </a:p>
            </p:txBody>
          </p:sp>
          <p:sp>
            <p:nvSpPr>
              <p:cNvPr id="13" name="图形">
                <a:extLst>
                  <a:ext uri="{FF2B5EF4-FFF2-40B4-BE49-F238E27FC236}">
                    <a16:creationId xmlns:a16="http://schemas.microsoft.com/office/drawing/2014/main" id="{2C238456-DC68-37DC-E9C8-71B4E03AF04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749605" y="4806966"/>
                <a:ext cx="202350" cy="199142"/>
              </a:xfrm>
              <a:custGeom>
                <a:avLst/>
                <a:gdLst>
                  <a:gd name="connsiteX0" fmla="*/ 60025 w 605236"/>
                  <a:gd name="connsiteY0" fmla="*/ 344571 h 595643"/>
                  <a:gd name="connsiteX1" fmla="*/ 290527 w 605236"/>
                  <a:gd name="connsiteY1" fmla="*/ 344571 h 595643"/>
                  <a:gd name="connsiteX2" fmla="*/ 329370 w 605236"/>
                  <a:gd name="connsiteY2" fmla="*/ 376465 h 595643"/>
                  <a:gd name="connsiteX3" fmla="*/ 349814 w 605236"/>
                  <a:gd name="connsiteY3" fmla="*/ 479931 h 595643"/>
                  <a:gd name="connsiteX4" fmla="*/ 331031 w 605236"/>
                  <a:gd name="connsiteY4" fmla="*/ 528793 h 595643"/>
                  <a:gd name="connsiteX5" fmla="*/ 175276 w 605236"/>
                  <a:gd name="connsiteY5" fmla="*/ 595643 h 595643"/>
                  <a:gd name="connsiteX6" fmla="*/ 19393 w 605236"/>
                  <a:gd name="connsiteY6" fmla="*/ 528793 h 595643"/>
                  <a:gd name="connsiteX7" fmla="*/ 738 w 605236"/>
                  <a:gd name="connsiteY7" fmla="*/ 479931 h 595643"/>
                  <a:gd name="connsiteX8" fmla="*/ 21182 w 605236"/>
                  <a:gd name="connsiteY8" fmla="*/ 376465 h 595643"/>
                  <a:gd name="connsiteX9" fmla="*/ 60025 w 605236"/>
                  <a:gd name="connsiteY9" fmla="*/ 344571 h 595643"/>
                  <a:gd name="connsiteX10" fmla="*/ 357987 w 605236"/>
                  <a:gd name="connsiteY10" fmla="*/ 252695 h 595643"/>
                  <a:gd name="connsiteX11" fmla="*/ 553093 w 605236"/>
                  <a:gd name="connsiteY11" fmla="*/ 252695 h 595643"/>
                  <a:gd name="connsiteX12" fmla="*/ 587208 w 605236"/>
                  <a:gd name="connsiteY12" fmla="*/ 280762 h 595643"/>
                  <a:gd name="connsiteX13" fmla="*/ 604585 w 605236"/>
                  <a:gd name="connsiteY13" fmla="*/ 368409 h 595643"/>
                  <a:gd name="connsiteX14" fmla="*/ 588231 w 605236"/>
                  <a:gd name="connsiteY14" fmla="*/ 411020 h 595643"/>
                  <a:gd name="connsiteX15" fmla="*/ 455476 w 605236"/>
                  <a:gd name="connsiteY15" fmla="*/ 467920 h 595643"/>
                  <a:gd name="connsiteX16" fmla="*/ 402323 w 605236"/>
                  <a:gd name="connsiteY16" fmla="*/ 455928 h 595643"/>
                  <a:gd name="connsiteX17" fmla="*/ 388524 w 605236"/>
                  <a:gd name="connsiteY17" fmla="*/ 440618 h 595643"/>
                  <a:gd name="connsiteX18" fmla="*/ 388269 w 605236"/>
                  <a:gd name="connsiteY18" fmla="*/ 439725 h 595643"/>
                  <a:gd name="connsiteX19" fmla="*/ 371403 w 605236"/>
                  <a:gd name="connsiteY19" fmla="*/ 354503 h 595643"/>
                  <a:gd name="connsiteX20" fmla="*/ 334732 w 605236"/>
                  <a:gd name="connsiteY20" fmla="*/ 308064 h 595643"/>
                  <a:gd name="connsiteX21" fmla="*/ 322722 w 605236"/>
                  <a:gd name="connsiteY21" fmla="*/ 290458 h 595643"/>
                  <a:gd name="connsiteX22" fmla="*/ 322722 w 605236"/>
                  <a:gd name="connsiteY22" fmla="*/ 289693 h 595643"/>
                  <a:gd name="connsiteX23" fmla="*/ 324127 w 605236"/>
                  <a:gd name="connsiteY23" fmla="*/ 280762 h 595643"/>
                  <a:gd name="connsiteX24" fmla="*/ 357987 w 605236"/>
                  <a:gd name="connsiteY24" fmla="*/ 252695 h 595643"/>
                  <a:gd name="connsiteX25" fmla="*/ 175276 w 605236"/>
                  <a:gd name="connsiteY25" fmla="*/ 50313 h 595643"/>
                  <a:gd name="connsiteX26" fmla="*/ 303670 w 605236"/>
                  <a:gd name="connsiteY26" fmla="*/ 178531 h 595643"/>
                  <a:gd name="connsiteX27" fmla="*/ 175276 w 605236"/>
                  <a:gd name="connsiteY27" fmla="*/ 306749 h 595643"/>
                  <a:gd name="connsiteX28" fmla="*/ 46882 w 605236"/>
                  <a:gd name="connsiteY28" fmla="*/ 178531 h 595643"/>
                  <a:gd name="connsiteX29" fmla="*/ 175276 w 605236"/>
                  <a:gd name="connsiteY29" fmla="*/ 50313 h 595643"/>
                  <a:gd name="connsiteX30" fmla="*/ 455527 w 605236"/>
                  <a:gd name="connsiteY30" fmla="*/ 0 h 595643"/>
                  <a:gd name="connsiteX31" fmla="*/ 562928 w 605236"/>
                  <a:gd name="connsiteY31" fmla="*/ 107260 h 595643"/>
                  <a:gd name="connsiteX32" fmla="*/ 455527 w 605236"/>
                  <a:gd name="connsiteY32" fmla="*/ 214520 h 595643"/>
                  <a:gd name="connsiteX33" fmla="*/ 348126 w 605236"/>
                  <a:gd name="connsiteY33" fmla="*/ 107260 h 595643"/>
                  <a:gd name="connsiteX34" fmla="*/ 455527 w 605236"/>
                  <a:gd name="connsiteY34" fmla="*/ 0 h 595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5236" h="595643">
                    <a:moveTo>
                      <a:pt x="60025" y="344571"/>
                    </a:moveTo>
                    <a:lnTo>
                      <a:pt x="290527" y="344571"/>
                    </a:lnTo>
                    <a:cubicBezTo>
                      <a:pt x="308671" y="344571"/>
                      <a:pt x="325793" y="358605"/>
                      <a:pt x="329370" y="376465"/>
                    </a:cubicBezTo>
                    <a:lnTo>
                      <a:pt x="349814" y="479931"/>
                    </a:lnTo>
                    <a:cubicBezTo>
                      <a:pt x="353136" y="496898"/>
                      <a:pt x="344959" y="518331"/>
                      <a:pt x="331031" y="528793"/>
                    </a:cubicBezTo>
                    <a:cubicBezTo>
                      <a:pt x="327454" y="531472"/>
                      <a:pt x="241079" y="595643"/>
                      <a:pt x="175276" y="595643"/>
                    </a:cubicBezTo>
                    <a:cubicBezTo>
                      <a:pt x="109473" y="595643"/>
                      <a:pt x="23098" y="531472"/>
                      <a:pt x="19393" y="528793"/>
                    </a:cubicBezTo>
                    <a:cubicBezTo>
                      <a:pt x="5593" y="518331"/>
                      <a:pt x="-2584" y="496898"/>
                      <a:pt x="738" y="479931"/>
                    </a:cubicBezTo>
                    <a:lnTo>
                      <a:pt x="21182" y="376465"/>
                    </a:lnTo>
                    <a:cubicBezTo>
                      <a:pt x="24759" y="358605"/>
                      <a:pt x="41753" y="344571"/>
                      <a:pt x="60025" y="344571"/>
                    </a:cubicBezTo>
                    <a:close/>
                    <a:moveTo>
                      <a:pt x="357987" y="252695"/>
                    </a:moveTo>
                    <a:lnTo>
                      <a:pt x="553093" y="252695"/>
                    </a:lnTo>
                    <a:cubicBezTo>
                      <a:pt x="569065" y="252695"/>
                      <a:pt x="584142" y="265070"/>
                      <a:pt x="587208" y="280762"/>
                    </a:cubicBezTo>
                    <a:lnTo>
                      <a:pt x="604585" y="368409"/>
                    </a:lnTo>
                    <a:cubicBezTo>
                      <a:pt x="607524" y="383208"/>
                      <a:pt x="600241" y="401834"/>
                      <a:pt x="588231" y="411020"/>
                    </a:cubicBezTo>
                    <a:cubicBezTo>
                      <a:pt x="585164" y="413316"/>
                      <a:pt x="511696" y="467920"/>
                      <a:pt x="455476" y="467920"/>
                    </a:cubicBezTo>
                    <a:cubicBezTo>
                      <a:pt x="440272" y="467920"/>
                      <a:pt x="422384" y="463838"/>
                      <a:pt x="402323" y="455928"/>
                    </a:cubicBezTo>
                    <a:cubicBezTo>
                      <a:pt x="395679" y="453249"/>
                      <a:pt x="390824" y="447890"/>
                      <a:pt x="388524" y="440618"/>
                    </a:cubicBezTo>
                    <a:lnTo>
                      <a:pt x="388269" y="439725"/>
                    </a:lnTo>
                    <a:lnTo>
                      <a:pt x="371403" y="354503"/>
                    </a:lnTo>
                    <a:cubicBezTo>
                      <a:pt x="367697" y="335621"/>
                      <a:pt x="354537" y="318653"/>
                      <a:pt x="334732" y="308064"/>
                    </a:cubicBezTo>
                    <a:cubicBezTo>
                      <a:pt x="322722" y="301685"/>
                      <a:pt x="322722" y="291607"/>
                      <a:pt x="322722" y="290458"/>
                    </a:cubicBezTo>
                    <a:lnTo>
                      <a:pt x="322722" y="289693"/>
                    </a:lnTo>
                    <a:lnTo>
                      <a:pt x="324127" y="280762"/>
                    </a:lnTo>
                    <a:cubicBezTo>
                      <a:pt x="327194" y="265070"/>
                      <a:pt x="341888" y="252695"/>
                      <a:pt x="357987" y="252695"/>
                    </a:cubicBezTo>
                    <a:close/>
                    <a:moveTo>
                      <a:pt x="175276" y="50313"/>
                    </a:moveTo>
                    <a:cubicBezTo>
                      <a:pt x="246186" y="50313"/>
                      <a:pt x="303670" y="107718"/>
                      <a:pt x="303670" y="178531"/>
                    </a:cubicBezTo>
                    <a:cubicBezTo>
                      <a:pt x="303670" y="249344"/>
                      <a:pt x="246186" y="306749"/>
                      <a:pt x="175276" y="306749"/>
                    </a:cubicBezTo>
                    <a:cubicBezTo>
                      <a:pt x="104366" y="306749"/>
                      <a:pt x="46882" y="249344"/>
                      <a:pt x="46882" y="178531"/>
                    </a:cubicBezTo>
                    <a:cubicBezTo>
                      <a:pt x="46882" y="107718"/>
                      <a:pt x="104366" y="50313"/>
                      <a:pt x="175276" y="50313"/>
                    </a:cubicBezTo>
                    <a:close/>
                    <a:moveTo>
                      <a:pt x="455527" y="0"/>
                    </a:moveTo>
                    <a:cubicBezTo>
                      <a:pt x="514843" y="0"/>
                      <a:pt x="562928" y="48022"/>
                      <a:pt x="562928" y="107260"/>
                    </a:cubicBezTo>
                    <a:cubicBezTo>
                      <a:pt x="562928" y="166498"/>
                      <a:pt x="514843" y="214520"/>
                      <a:pt x="455527" y="214520"/>
                    </a:cubicBezTo>
                    <a:cubicBezTo>
                      <a:pt x="396211" y="214520"/>
                      <a:pt x="348126" y="166498"/>
                      <a:pt x="348126" y="107260"/>
                    </a:cubicBezTo>
                    <a:cubicBezTo>
                      <a:pt x="348126" y="48022"/>
                      <a:pt x="396211" y="0"/>
                      <a:pt x="4555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8" name="图形">
              <a:extLst>
                <a:ext uri="{FF2B5EF4-FFF2-40B4-BE49-F238E27FC236}">
                  <a16:creationId xmlns:a16="http://schemas.microsoft.com/office/drawing/2014/main" id="{C3400A24-3B76-5FE5-8322-DA88A430A89E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247" y="6588"/>
              <a:ext cx="3884" cy="8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b="1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汇报人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REPORTER</a:t>
              </a:r>
              <a:endParaRPr lang="zh-CN" altLang="en-US" sz="1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  <a:p>
              <a:pPr algn="l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毛国良</a:t>
              </a:r>
              <a:endParaRPr lang="en-US" altLang="zh-CN" sz="1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" name="图形">
              <a:extLst>
                <a:ext uri="{FF2B5EF4-FFF2-40B4-BE49-F238E27FC236}">
                  <a16:creationId xmlns:a16="http://schemas.microsoft.com/office/drawing/2014/main" id="{CC63B0FE-7D9A-78DC-EBEF-17D15B42021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294" y="6602"/>
              <a:ext cx="952" cy="952"/>
            </a:xfrm>
            <a:prstGeom prst="ellipse">
              <a:avLst/>
            </a:prstGeom>
            <a:gradFill>
              <a:gsLst>
                <a:gs pos="0">
                  <a:srgbClr val="1E6CB6"/>
                </a:gs>
                <a:gs pos="100000">
                  <a:srgbClr val="26A7EA"/>
                </a:gs>
              </a:gsLst>
              <a:lin ang="270000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pitchFamily="34" charset="-122"/>
              </a:endParaRPr>
            </a:p>
          </p:txBody>
        </p:sp>
        <p:sp>
          <p:nvSpPr>
            <p:cNvPr id="10" name="图形">
              <a:extLst>
                <a:ext uri="{FF2B5EF4-FFF2-40B4-BE49-F238E27FC236}">
                  <a16:creationId xmlns:a16="http://schemas.microsoft.com/office/drawing/2014/main" id="{5687277C-B752-356E-F99F-2308F1129364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7478" y="6665"/>
              <a:ext cx="2667" cy="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 hangingPunct="0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日期</a:t>
              </a:r>
              <a:r>
                <a:rPr lang="en-US" altLang="zh-CN" sz="1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DATE</a:t>
              </a:r>
              <a:r>
                <a:rPr lang="zh-CN" altLang="en-US" sz="1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：</a:t>
              </a:r>
            </a:p>
            <a:p>
              <a:pPr algn="l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2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025-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5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pic>
          <p:nvPicPr>
            <p:cNvPr id="11" name="图片 10" descr="日历">
              <a:extLst>
                <a:ext uri="{FF2B5EF4-FFF2-40B4-BE49-F238E27FC236}">
                  <a16:creationId xmlns:a16="http://schemas.microsoft.com/office/drawing/2014/main" id="{29BF009F-F290-F348-2D9D-88B2CFCAE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43" y="6756"/>
              <a:ext cx="630" cy="6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403825/AppData/Local/Temp/picturescale_20200529094400/output_20200529094409.jpgoutput_2020052909440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95960" y="3133268"/>
            <a:ext cx="10800000" cy="3042087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2"/>
            </p:custDataLst>
          </p:nvPr>
        </p:nvSpPr>
        <p:spPr>
          <a:xfrm>
            <a:off x="3486875" y="1549403"/>
            <a:ext cx="252000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charset="-122"/>
                <a:cs typeface="黑体" panose="02010609060101010101" charset="-122"/>
                <a:sym typeface="+mn-ea"/>
              </a:rPr>
              <a:t>储能蓄能系统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754280" y="2159003"/>
            <a:ext cx="251968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charset="-122"/>
                <a:cs typeface="黑体" panose="02010609060101010101" charset="-122"/>
                <a:sym typeface="+mn-ea"/>
              </a:rPr>
              <a:t>分布式能源运营系统</a:t>
            </a:r>
          </a:p>
        </p:txBody>
      </p:sp>
      <p:sp>
        <p:nvSpPr>
          <p:cNvPr id="37" name="文本框 36"/>
          <p:cNvSpPr txBox="1"/>
          <p:nvPr>
            <p:custDataLst>
              <p:tags r:id="rId3"/>
            </p:custDataLst>
          </p:nvPr>
        </p:nvSpPr>
        <p:spPr>
          <a:xfrm>
            <a:off x="8608470" y="1549403"/>
            <a:ext cx="251968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charset="-122"/>
                <a:cs typeface="黑体" panose="02010609060101010101" charset="-122"/>
                <a:sym typeface="+mn-ea"/>
              </a:rPr>
              <a:t>废弃物质资源化系统</a:t>
            </a:r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67835" y="1549403"/>
            <a:ext cx="251968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charset="-122"/>
                <a:cs typeface="黑体" panose="02010609060101010101" charset="-122"/>
                <a:sym typeface="+mn-ea"/>
              </a:rPr>
              <a:t>冷热汽耦合系统</a:t>
            </a:r>
          </a:p>
        </p:txBody>
      </p:sp>
      <p:sp>
        <p:nvSpPr>
          <p:cNvPr id="39" name="文本框 38"/>
          <p:cNvSpPr txBox="1"/>
          <p:nvPr>
            <p:custDataLst>
              <p:tags r:id="rId5"/>
            </p:custDataLst>
          </p:nvPr>
        </p:nvSpPr>
        <p:spPr>
          <a:xfrm>
            <a:off x="7308625" y="2159003"/>
            <a:ext cx="2519680" cy="4558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charset="-122"/>
                <a:cs typeface="黑体" panose="02010609060101010101" charset="-122"/>
                <a:sym typeface="+mn-ea"/>
              </a:rPr>
              <a:t>余热余压膨胀发电系</a:t>
            </a:r>
            <a:r>
              <a:rPr lang="zh-CN" altLang="en-US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统</a:t>
            </a: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759100" y="2159003"/>
            <a:ext cx="251968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charset="-122"/>
                <a:cs typeface="黑体" panose="02010609060101010101" charset="-122"/>
                <a:sym typeface="+mn-ea"/>
              </a:rPr>
              <a:t>可再生能源体系</a:t>
            </a:r>
          </a:p>
        </p:txBody>
      </p:sp>
      <p:pic>
        <p:nvPicPr>
          <p:cNvPr id="41" name="图片 40" descr="452739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28400" y="1540513"/>
            <a:ext cx="540000" cy="540000"/>
          </a:xfrm>
          <a:prstGeom prst="rect">
            <a:avLst/>
          </a:prstGeom>
        </p:spPr>
      </p:pic>
      <p:pic>
        <p:nvPicPr>
          <p:cNvPr id="42" name="图片 41" descr="3471130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291045" y="2159003"/>
            <a:ext cx="504000" cy="504000"/>
          </a:xfrm>
          <a:prstGeom prst="rect">
            <a:avLst/>
          </a:prstGeom>
        </p:spPr>
      </p:pic>
      <p:pic>
        <p:nvPicPr>
          <p:cNvPr id="43" name="图片 42" descr="412299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44450" y="2233933"/>
            <a:ext cx="396000" cy="396000"/>
          </a:xfrm>
          <a:prstGeom prst="rect">
            <a:avLst/>
          </a:prstGeom>
        </p:spPr>
      </p:pic>
      <p:pic>
        <p:nvPicPr>
          <p:cNvPr id="44" name="图片 43" descr="412298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2100000">
            <a:off x="8298858" y="1582003"/>
            <a:ext cx="396000" cy="396000"/>
          </a:xfrm>
          <a:prstGeom prst="rect">
            <a:avLst/>
          </a:prstGeom>
        </p:spPr>
      </p:pic>
      <p:pic>
        <p:nvPicPr>
          <p:cNvPr id="2" name="图片 1" descr="412256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27615" y="2254888"/>
            <a:ext cx="432000" cy="432000"/>
          </a:xfrm>
          <a:prstGeom prst="rect">
            <a:avLst/>
          </a:prstGeom>
        </p:spPr>
      </p:pic>
      <p:pic>
        <p:nvPicPr>
          <p:cNvPr id="46" name="图片 45" descr="2028873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265500" y="2123443"/>
            <a:ext cx="504000" cy="504000"/>
          </a:xfrm>
          <a:prstGeom prst="rect">
            <a:avLst/>
          </a:prstGeom>
        </p:spPr>
      </p:pic>
      <p:pic>
        <p:nvPicPr>
          <p:cNvPr id="47" name="图片 46" descr="20253801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968752" y="1575832"/>
            <a:ext cx="504000" cy="504000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2247720" y="2573023"/>
            <a:ext cx="8028305" cy="582930"/>
            <a:chOff x="3278" y="7518"/>
            <a:chExt cx="12643" cy="918"/>
          </a:xfrm>
        </p:grpSpPr>
        <p:cxnSp>
          <p:nvCxnSpPr>
            <p:cNvPr id="50" name="直线连接符 66"/>
            <p:cNvCxnSpPr/>
            <p:nvPr/>
          </p:nvCxnSpPr>
          <p:spPr>
            <a:xfrm flipV="1">
              <a:off x="3278" y="7972"/>
              <a:ext cx="12643" cy="0"/>
            </a:xfrm>
            <a:prstGeom prst="line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51" name="直线连接符 66"/>
            <p:cNvCxnSpPr/>
            <p:nvPr/>
          </p:nvCxnSpPr>
          <p:spPr>
            <a:xfrm>
              <a:off x="3297" y="7552"/>
              <a:ext cx="0" cy="454"/>
            </a:xfrm>
            <a:prstGeom prst="line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52" name="直线连接符 66"/>
            <p:cNvCxnSpPr/>
            <p:nvPr/>
          </p:nvCxnSpPr>
          <p:spPr>
            <a:xfrm>
              <a:off x="7409" y="7518"/>
              <a:ext cx="0" cy="454"/>
            </a:xfrm>
            <a:prstGeom prst="line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53" name="直线连接符 66"/>
            <p:cNvCxnSpPr/>
            <p:nvPr/>
          </p:nvCxnSpPr>
          <p:spPr>
            <a:xfrm>
              <a:off x="12083" y="7528"/>
              <a:ext cx="0" cy="454"/>
            </a:xfrm>
            <a:prstGeom prst="line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54" name="直线连接符 66"/>
            <p:cNvCxnSpPr/>
            <p:nvPr/>
          </p:nvCxnSpPr>
          <p:spPr>
            <a:xfrm>
              <a:off x="15921" y="7518"/>
              <a:ext cx="0" cy="454"/>
            </a:xfrm>
            <a:prstGeom prst="line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55" name="直线连接符 66"/>
            <p:cNvCxnSpPr/>
            <p:nvPr/>
          </p:nvCxnSpPr>
          <p:spPr>
            <a:xfrm>
              <a:off x="9301" y="7982"/>
              <a:ext cx="0" cy="454"/>
            </a:xfrm>
            <a:prstGeom prst="line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56" name="文本框 55"/>
          <p:cNvSpPr txBox="1"/>
          <p:nvPr>
            <p:custDataLst>
              <p:tags r:id="rId12"/>
            </p:custDataLst>
          </p:nvPr>
        </p:nvSpPr>
        <p:spPr>
          <a:xfrm>
            <a:off x="4546367" y="842450"/>
            <a:ext cx="114935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E48806"/>
                </a:solidFill>
                <a:latin typeface="微软雅黑" panose="020B0503020204020204" charset="-122"/>
                <a:cs typeface="黑体" panose="02010609060101010101" charset="-122"/>
                <a:sym typeface="+mn-ea"/>
              </a:rPr>
              <a:t>共生共用</a:t>
            </a:r>
          </a:p>
        </p:txBody>
      </p:sp>
      <p:sp>
        <p:nvSpPr>
          <p:cNvPr id="57" name="文本框 56"/>
          <p:cNvSpPr txBox="1"/>
          <p:nvPr>
            <p:custDataLst>
              <p:tags r:id="rId13"/>
            </p:custDataLst>
          </p:nvPr>
        </p:nvSpPr>
        <p:spPr>
          <a:xfrm>
            <a:off x="7888684" y="797289"/>
            <a:ext cx="1107996" cy="4589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E48806"/>
                </a:solidFill>
                <a:latin typeface="微软雅黑" panose="020B0503020204020204" charset="-122"/>
                <a:cs typeface="黑体" panose="02010609060101010101" charset="-122"/>
              </a:rPr>
              <a:t>清洁低碳</a:t>
            </a:r>
          </a:p>
        </p:txBody>
      </p:sp>
      <p:sp>
        <p:nvSpPr>
          <p:cNvPr id="58" name="文本框 57"/>
          <p:cNvSpPr txBox="1"/>
          <p:nvPr>
            <p:custDataLst>
              <p:tags r:id="rId14"/>
            </p:custDataLst>
          </p:nvPr>
        </p:nvSpPr>
        <p:spPr>
          <a:xfrm>
            <a:off x="6251098" y="833560"/>
            <a:ext cx="1107996" cy="4589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E48806"/>
                </a:solidFill>
                <a:latin typeface="微软雅黑" panose="020B0503020204020204" charset="-122"/>
                <a:cs typeface="黑体" panose="02010609060101010101" charset="-122"/>
                <a:sym typeface="+mn-ea"/>
              </a:rPr>
              <a:t>互补优化</a:t>
            </a:r>
          </a:p>
        </p:txBody>
      </p:sp>
      <p:sp>
        <p:nvSpPr>
          <p:cNvPr id="59" name="文本框 58"/>
          <p:cNvSpPr txBox="1"/>
          <p:nvPr>
            <p:custDataLst>
              <p:tags r:id="rId15"/>
            </p:custDataLst>
          </p:nvPr>
        </p:nvSpPr>
        <p:spPr>
          <a:xfrm>
            <a:off x="9648825" y="806761"/>
            <a:ext cx="1107996" cy="4589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E48806"/>
                </a:solidFill>
                <a:latin typeface="微软雅黑" panose="020B0503020204020204" charset="-122"/>
                <a:cs typeface="黑体" panose="02010609060101010101" charset="-122"/>
              </a:rPr>
              <a:t>智能互联</a:t>
            </a:r>
          </a:p>
        </p:txBody>
      </p:sp>
      <p:pic>
        <p:nvPicPr>
          <p:cNvPr id="60" name="图片 59" descr="2028831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180830" y="845496"/>
            <a:ext cx="468000" cy="468000"/>
          </a:xfrm>
          <a:prstGeom prst="rect">
            <a:avLst/>
          </a:prstGeom>
        </p:spPr>
      </p:pic>
      <p:pic>
        <p:nvPicPr>
          <p:cNvPr id="61" name="图片 60" descr="2028832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543244" y="836024"/>
            <a:ext cx="468000" cy="468000"/>
          </a:xfrm>
          <a:prstGeom prst="rect">
            <a:avLst/>
          </a:prstGeom>
        </p:spPr>
      </p:pic>
      <p:pic>
        <p:nvPicPr>
          <p:cNvPr id="62" name="图片 61" descr="2028799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879623" y="872295"/>
            <a:ext cx="468000" cy="468000"/>
          </a:xfrm>
          <a:prstGeom prst="rect">
            <a:avLst/>
          </a:prstGeom>
        </p:spPr>
      </p:pic>
      <p:pic>
        <p:nvPicPr>
          <p:cNvPr id="63" name="图片 62" descr="20288988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078372" y="861500"/>
            <a:ext cx="468000" cy="468000"/>
          </a:xfrm>
          <a:prstGeom prst="rect">
            <a:avLst/>
          </a:prstGeom>
        </p:spPr>
      </p:pic>
      <p:sp>
        <p:nvSpPr>
          <p:cNvPr id="1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2291080" cy="523240"/>
          </a:xfrm>
        </p:spPr>
        <p:txBody>
          <a:bodyPr/>
          <a:lstStyle/>
          <a:p>
            <a:r>
              <a:rPr lang="zh-CN" altLang="en-US" dirty="0"/>
              <a:t>解决方案概述</a:t>
            </a:r>
          </a:p>
        </p:txBody>
      </p:sp>
      <p:sp>
        <p:nvSpPr>
          <p:cNvPr id="15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7" y="740410"/>
            <a:ext cx="3032719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能源整体解决方案路线</a:t>
            </a:r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7363459" y="2591435"/>
            <a:ext cx="3960524" cy="722888"/>
          </a:xfrm>
        </p:spPr>
        <p:txBody>
          <a:bodyPr/>
          <a:lstStyle/>
          <a:p>
            <a:r>
              <a:rPr lang="zh-CN" altLang="en-US" dirty="0"/>
              <a:t>产品应用及场景探索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/>
          <p:cNvSpPr/>
          <p:nvPr/>
        </p:nvSpPr>
        <p:spPr>
          <a:xfrm>
            <a:off x="218457" y="3799401"/>
            <a:ext cx="9489883" cy="29154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产品应用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3708580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机械式热泵机组（中温热水型）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57528" y="3810172"/>
            <a:ext cx="2067960" cy="724922"/>
          </a:xfrm>
          <a:prstGeom prst="rect">
            <a:avLst/>
          </a:prstGeom>
          <a:noFill/>
        </p:spPr>
        <p:txBody>
          <a:bodyPr wrap="square" lIns="96756" tIns="48377" rIns="96756" bIns="48377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空气源热泵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r="5362"/>
          <a:stretch>
            <a:fillRect/>
          </a:stretch>
        </p:blipFill>
        <p:spPr>
          <a:xfrm>
            <a:off x="4302140" y="4685405"/>
            <a:ext cx="2476083" cy="14769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30205" y="3810172"/>
            <a:ext cx="2433704" cy="724922"/>
          </a:xfrm>
          <a:prstGeom prst="rect">
            <a:avLst/>
          </a:prstGeom>
          <a:noFill/>
        </p:spPr>
        <p:txBody>
          <a:bodyPr wrap="square" lIns="96756" tIns="48377" rIns="96756" bIns="48377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离心式水源热泵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TextBox 51"/>
          <p:cNvSpPr txBox="1"/>
          <p:nvPr/>
        </p:nvSpPr>
        <p:spPr>
          <a:xfrm>
            <a:off x="2048312" y="4489902"/>
            <a:ext cx="2212494" cy="2049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夏季制冷，冬季制热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最低环境温度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-35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℃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最高制取</a:t>
            </a:r>
            <a:r>
              <a:rPr lang="en-US" altLang="zh-CN" b="1" dirty="0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</a:rPr>
              <a:t>65</a:t>
            </a:r>
            <a:r>
              <a:rPr lang="zh-CN" altLang="en-US" b="1" dirty="0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</a:rPr>
              <a:t>℃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热水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最高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IPLV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值高达</a:t>
            </a:r>
            <a:r>
              <a:rPr lang="en-US" altLang="zh-CN" sz="1600" b="1" dirty="0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</a:rPr>
              <a:t>3.98</a:t>
            </a:r>
          </a:p>
        </p:txBody>
      </p:sp>
      <p:pic>
        <p:nvPicPr>
          <p:cNvPr id="8" name="Picture 2" descr="C:\Users\wangjing\Desktop\ACDS(HP)H_2013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1" y="4796316"/>
            <a:ext cx="1868999" cy="16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1"/>
          <p:cNvSpPr txBox="1"/>
          <p:nvPr/>
        </p:nvSpPr>
        <p:spPr>
          <a:xfrm>
            <a:off x="6769034" y="4670498"/>
            <a:ext cx="3048648" cy="1547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制热范围：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300~2500RT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COP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：最高</a:t>
            </a:r>
            <a:r>
              <a:rPr lang="en-US" altLang="zh-CN" sz="1600" b="1" dirty="0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</a:rPr>
              <a:t>7.08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热泵工况：最高</a:t>
            </a:r>
            <a:r>
              <a:rPr lang="en-US" altLang="zh-CN" b="1" dirty="0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</a:rPr>
              <a:t>75℃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热水出水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83352" y="2116391"/>
            <a:ext cx="2160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回收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空气源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水源</a:t>
            </a:r>
          </a:p>
        </p:txBody>
      </p:sp>
      <p:sp>
        <p:nvSpPr>
          <p:cNvPr id="11" name="矩形 10"/>
          <p:cNvSpPr/>
          <p:nvPr/>
        </p:nvSpPr>
        <p:spPr>
          <a:xfrm>
            <a:off x="9883353" y="3391083"/>
            <a:ext cx="2210380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产出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5BA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最高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75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℃热水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5BA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883352" y="4796510"/>
            <a:ext cx="1893923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ED7D3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典型用途</a:t>
            </a:r>
            <a:endParaRPr lang="en-US" altLang="zh-CN" sz="2400" b="1" dirty="0">
              <a:solidFill>
                <a:srgbClr val="ED7D31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供暖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生活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36" y="1550791"/>
            <a:ext cx="8602202" cy="205453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产品应用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3708580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机械式热泵机组（高温热水型）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24" y="1352053"/>
            <a:ext cx="3853844" cy="24873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3" y="1260392"/>
            <a:ext cx="3853844" cy="2579030"/>
          </a:xfrm>
          <a:prstGeom prst="rect">
            <a:avLst/>
          </a:prstGeom>
        </p:spPr>
      </p:pic>
      <p:sp>
        <p:nvSpPr>
          <p:cNvPr id="18" name="TextBox 51"/>
          <p:cNvSpPr txBox="1"/>
          <p:nvPr/>
        </p:nvSpPr>
        <p:spPr>
          <a:xfrm>
            <a:off x="5060872" y="3935171"/>
            <a:ext cx="3438227" cy="2726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大型水源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/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气源高温热泵机组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107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以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低品位温水、气体等作为热源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107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末端制取最高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120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℃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热媒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107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应用于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工艺用热端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107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机组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集成度高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综合效率高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193372" y="1699249"/>
            <a:ext cx="2699727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回收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循环冷却水余热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空气源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水源</a:t>
            </a:r>
          </a:p>
        </p:txBody>
      </p:sp>
      <p:sp>
        <p:nvSpPr>
          <p:cNvPr id="22" name="矩形 21"/>
          <p:cNvSpPr/>
          <p:nvPr/>
        </p:nvSpPr>
        <p:spPr>
          <a:xfrm>
            <a:off x="9193372" y="3603854"/>
            <a:ext cx="2371377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产出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5BA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最高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120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BA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℃热水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5BA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193372" y="4954461"/>
            <a:ext cx="2532264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典型用途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工业应用、供暖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TextBox 51"/>
          <p:cNvSpPr txBox="1"/>
          <p:nvPr/>
        </p:nvSpPr>
        <p:spPr>
          <a:xfrm>
            <a:off x="632945" y="3935171"/>
            <a:ext cx="3534792" cy="2726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循环冷却水余热回收热泵机组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107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回收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厂区循环冷却水余热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107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末端制取最高达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120℃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高温热水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107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用于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厂区工艺用水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107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综合能效高，适用范围广泛</a:t>
            </a:r>
          </a:p>
        </p:txBody>
      </p: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7467600" y="1350010"/>
            <a:ext cx="4424680" cy="486664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产品应用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3708580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机械式热泵机组（低温蒸汽型）</a:t>
            </a:r>
          </a:p>
        </p:txBody>
      </p:sp>
      <p:sp>
        <p:nvSpPr>
          <p:cNvPr id="2" name="TextBox 11"/>
          <p:cNvSpPr txBox="1"/>
          <p:nvPr/>
        </p:nvSpPr>
        <p:spPr>
          <a:xfrm>
            <a:off x="7756315" y="1723850"/>
            <a:ext cx="3792354" cy="398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高温离心热泵：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双级压缩，采用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R245fa/R1233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zd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）循环工质，制取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1~1.5barA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微压蒸汽；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75~110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℃高温热水；根据不同水源及用热需求配置换热器。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低温热源：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50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℃及以上的工业废水、污水、废气。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应用场景：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工业蒸汽、区域供热、工业伴热、生活热水。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20429" t="20092" r="20717" b="59245"/>
          <a:stretch>
            <a:fillRect/>
          </a:stretch>
        </p:blipFill>
        <p:spPr>
          <a:xfrm>
            <a:off x="440425" y="1552966"/>
            <a:ext cx="6799438" cy="32400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/>
          <a:srcRect t="15158" b="21498"/>
          <a:stretch>
            <a:fillRect/>
          </a:stretch>
        </p:blipFill>
        <p:spPr>
          <a:xfrm>
            <a:off x="440425" y="5049432"/>
            <a:ext cx="4379795" cy="1008000"/>
          </a:xfrm>
          <a:prstGeom prst="rect">
            <a:avLst/>
          </a:prstGeom>
          <a:ln>
            <a:solidFill>
              <a:srgbClr val="9AB7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21" y="5049432"/>
            <a:ext cx="2245742" cy="100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156846" y="4783649"/>
            <a:ext cx="11878308" cy="197275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产品应用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3708580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机械式热泵机组（低温蒸汽型）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59" y="1272767"/>
            <a:ext cx="6893202" cy="34181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161" y="1290041"/>
            <a:ext cx="5043509" cy="3383619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372939" y="4817517"/>
            <a:ext cx="11485747" cy="190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105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℃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大温升高温离心热泵：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四级压缩，三级补气，采用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R245fa/R1233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zd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）循环工质，制取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1~3.6barA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微压蒸汽；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90~140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℃高温热水；根据不同水源及用热需求配置换热器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低温热源：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℃及以上的工业循环水、工业废水、污水、废气。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应用场景：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工业蒸汽、区域供热、工业伴热、生活热水。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04803" y="1376357"/>
            <a:ext cx="5621364" cy="483523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产品应用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3708580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无油双螺杆增压机组</a:t>
            </a:r>
          </a:p>
        </p:txBody>
      </p:sp>
      <p:sp>
        <p:nvSpPr>
          <p:cNvPr id="2" name="矩形 1"/>
          <p:cNvSpPr/>
          <p:nvPr/>
        </p:nvSpPr>
        <p:spPr>
          <a:xfrm>
            <a:off x="479844" y="1442642"/>
            <a:ext cx="5344484" cy="476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产品特点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双螺杆压缩机，更适应复杂多变的工况，运行更可靠；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可湿压缩，对进气干度无特殊要求，系统简单；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单级升压能力强，流量调节手段灵活宽广。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应用场景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石化、化工、制药、印染等行业中精馏、蒸发、浓缩、干燥等工艺中二次低品位蒸汽的增压利用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工业废水、垃圾渗滤液、原料浓缩过程的二次闪蒸汽应用（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MVR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对无法满足工艺要求的管网蒸汽进行二次增压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工艺介质直接增压的热泵精馏系统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21667" r="15251" b="16852"/>
          <a:stretch>
            <a:fillRect/>
          </a:stretch>
        </p:blipFill>
        <p:spPr>
          <a:xfrm>
            <a:off x="5953874" y="1376356"/>
            <a:ext cx="5978236" cy="483523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/>
          <p:cNvSpPr/>
          <p:nvPr/>
        </p:nvSpPr>
        <p:spPr>
          <a:xfrm>
            <a:off x="391318" y="1705509"/>
            <a:ext cx="11286067" cy="41825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产品应用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3708580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制冷展工业热泵类金奖产品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8" y="2254008"/>
            <a:ext cx="3745423" cy="30855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741" y="1855470"/>
            <a:ext cx="3341617" cy="37422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5E56DA-6C8A-FCA0-3A1B-0C2C06ADB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558" y="1635314"/>
            <a:ext cx="4381124" cy="4182533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7987657" y="1456841"/>
            <a:ext cx="3971714" cy="481696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产品应用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3708580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吸收式产品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4" y="1385460"/>
            <a:ext cx="7548898" cy="5040000"/>
          </a:xfrm>
          <a:prstGeom prst="rect">
            <a:avLst/>
          </a:prstGeom>
        </p:spPr>
      </p:pic>
      <p:sp>
        <p:nvSpPr>
          <p:cNvPr id="5" name="内容占位符 2"/>
          <p:cNvSpPr>
            <a:spLocks noGrp="1"/>
          </p:cNvSpPr>
          <p:nvPr/>
        </p:nvSpPr>
        <p:spPr>
          <a:xfrm>
            <a:off x="8303826" y="1859512"/>
            <a:ext cx="3587810" cy="4326069"/>
          </a:xfrm>
          <a:prstGeom prst="rect">
            <a:avLst/>
          </a:prstGeom>
        </p:spPr>
        <p:txBody>
          <a:bodyPr vert="horz" lIns="119803" tIns="59903" rIns="119803" bIns="5990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198245">
              <a:lnSpc>
                <a:spcPct val="15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“热源”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“冷却水”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，输出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“空调冷水”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11982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吸收式冷水机组</a:t>
            </a: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</a:p>
          <a:p>
            <a:pPr lvl="0" defTabSz="1198245">
              <a:lnSpc>
                <a:spcPct val="15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“热源”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800" dirty="0">
                <a:solidFill>
                  <a:prstClr val="black"/>
                </a:solidFill>
                <a:cs typeface="微软雅黑" panose="020B0503020204020204" charset="-122"/>
                <a:sym typeface="+mn-ea"/>
              </a:rPr>
              <a:t>冷却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水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，输出“</a:t>
            </a:r>
            <a:r>
              <a:rPr lang="zh-CN" altLang="en-US" sz="1800" dirty="0">
                <a:solidFill>
                  <a:prstClr val="black"/>
                </a:solidFill>
                <a:sym typeface="+mn-ea"/>
              </a:rPr>
              <a:t>中温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冷却水”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 </a:t>
            </a:r>
          </a:p>
          <a:p>
            <a:pPr marL="0" marR="0" lvl="0" indent="0" algn="l" defTabSz="11982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增热型吸收式热泵机组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</a:p>
          <a:p>
            <a:pPr lvl="0" defTabSz="1198245">
              <a:lnSpc>
                <a:spcPct val="15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“冷水”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+</a:t>
            </a:r>
            <a:r>
              <a:rPr lang="zh-CN" altLang="en-US" sz="1800" dirty="0">
                <a:solidFill>
                  <a:prstClr val="black"/>
                </a:solidFill>
                <a:sym typeface="+mn-ea"/>
              </a:rPr>
              <a:t>“中温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charset="-122"/>
                <a:sym typeface="+mn-ea"/>
              </a:rPr>
              <a:t>冷却水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”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，输出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“热源”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11982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升温型吸收式热泵机组</a:t>
            </a:r>
            <a:r>
              <a:rPr lang="zh-CN" altLang="en-US" sz="18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产品应用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7" y="740410"/>
            <a:ext cx="4466605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热泵产品能力范围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38" y="1469296"/>
            <a:ext cx="5314932" cy="303363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/>
          <a:stretch>
            <a:fillRect/>
          </a:stretch>
        </p:blipFill>
        <p:spPr>
          <a:xfrm>
            <a:off x="3787" y="4662918"/>
            <a:ext cx="2732117" cy="174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1"/>
          <a:stretch>
            <a:fillRect/>
          </a:stretch>
        </p:blipFill>
        <p:spPr>
          <a:xfrm>
            <a:off x="2529655" y="4569164"/>
            <a:ext cx="3009929" cy="19392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84"/>
          <a:stretch>
            <a:fillRect/>
          </a:stretch>
        </p:blipFill>
        <p:spPr>
          <a:xfrm>
            <a:off x="5547494" y="1469296"/>
            <a:ext cx="4780406" cy="48600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0152349" y="2287524"/>
            <a:ext cx="2065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5BA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多源多级废热</a:t>
            </a:r>
          </a:p>
        </p:txBody>
      </p:sp>
      <p:sp>
        <p:nvSpPr>
          <p:cNvPr id="23" name="矩形 22"/>
          <p:cNvSpPr/>
          <p:nvPr/>
        </p:nvSpPr>
        <p:spPr>
          <a:xfrm>
            <a:off x="10152348" y="4636681"/>
            <a:ext cx="206505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2400" b="1" dirty="0">
                <a:solidFill>
                  <a:srgbClr val="005BA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≤</a:t>
            </a:r>
            <a:r>
              <a:rPr lang="en-US" altLang="zh-CN" sz="2400" b="1" dirty="0">
                <a:solidFill>
                  <a:srgbClr val="005BA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14barG</a:t>
            </a:r>
            <a:r>
              <a:rPr lang="zh-CN" altLang="en-US" sz="2400" b="1" dirty="0">
                <a:solidFill>
                  <a:srgbClr val="005BA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蒸汽</a:t>
            </a:r>
            <a:endParaRPr lang="zh-CN" altLang="zh-CN" sz="2400" b="1" dirty="0">
              <a:solidFill>
                <a:srgbClr val="005BAC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52347" y="4207699"/>
            <a:ext cx="1654424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 dirty="0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产出</a:t>
            </a:r>
            <a:endParaRPr lang="en-US" altLang="zh-CN" sz="2400" dirty="0">
              <a:solidFill>
                <a:srgbClr val="00B05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152348" y="1746650"/>
            <a:ext cx="1260723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回收</a:t>
            </a:r>
            <a:endParaRPr lang="en-US" altLang="zh-CN" sz="2400" dirty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635048" y="1137284"/>
            <a:ext cx="2717314" cy="530225"/>
          </a:xfrm>
        </p:spPr>
        <p:txBody>
          <a:bodyPr/>
          <a:lstStyle/>
          <a:p>
            <a:r>
              <a:rPr lang="zh-CN" altLang="en-US" dirty="0"/>
              <a:t>政策背景与市场需求</a:t>
            </a: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策背景与市场需求</a:t>
            </a:r>
          </a:p>
          <a:p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策背景与市场需求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359967" y="2546271"/>
            <a:ext cx="3808365" cy="530225"/>
          </a:xfrm>
        </p:spPr>
        <p:txBody>
          <a:bodyPr/>
          <a:lstStyle/>
          <a:p>
            <a:r>
              <a:rPr lang="zh-CN" altLang="en-US" dirty="0"/>
              <a:t>技术发展路线布局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6263110" y="4005878"/>
            <a:ext cx="3808365" cy="530225"/>
          </a:xfrm>
        </p:spPr>
        <p:txBody>
          <a:bodyPr/>
          <a:lstStyle/>
          <a:p>
            <a:r>
              <a:rPr lang="zh-CN" altLang="en-US" dirty="0"/>
              <a:t>产品应用及场景探索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5187315" y="5413605"/>
            <a:ext cx="2962772" cy="530225"/>
          </a:xfrm>
        </p:spPr>
        <p:txBody>
          <a:bodyPr/>
          <a:lstStyle/>
          <a:p>
            <a:r>
              <a:rPr lang="zh-CN" altLang="en-US" dirty="0"/>
              <a:t>未来方向与思考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场景探索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热泵精馏工艺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605" y="1151046"/>
            <a:ext cx="9538445" cy="5419879"/>
          </a:xfrm>
          <a:prstGeom prst="rect">
            <a:avLst/>
          </a:prstGeom>
        </p:spPr>
      </p:pic>
      <p:sp>
        <p:nvSpPr>
          <p:cNvPr id="5" name="五边形 27"/>
          <p:cNvSpPr/>
          <p:nvPr/>
        </p:nvSpPr>
        <p:spPr>
          <a:xfrm>
            <a:off x="736950" y="2297544"/>
            <a:ext cx="725813" cy="2769525"/>
          </a:xfrm>
          <a:prstGeom prst="homePlate">
            <a:avLst>
              <a:gd name="adj" fmla="val 3274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传统精馏工艺</a:t>
            </a:r>
          </a:p>
        </p:txBody>
      </p: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场景探索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热泵精馏工艺</a:t>
            </a:r>
          </a:p>
        </p:txBody>
      </p:sp>
      <p:sp>
        <p:nvSpPr>
          <p:cNvPr id="6" name="五边形 27"/>
          <p:cNvSpPr/>
          <p:nvPr/>
        </p:nvSpPr>
        <p:spPr>
          <a:xfrm>
            <a:off x="1063602" y="2226368"/>
            <a:ext cx="725813" cy="2769525"/>
          </a:xfrm>
          <a:prstGeom prst="homePlate">
            <a:avLst>
              <a:gd name="adj" fmla="val 3274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热泵精馏工艺</a:t>
            </a:r>
          </a:p>
        </p:txBody>
      </p:sp>
      <p:pic>
        <p:nvPicPr>
          <p:cNvPr id="7" name="Picture 2" descr="C:\Users\531847\AppData\Local\Temp\SNAGHTML66402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16" y="1127514"/>
            <a:ext cx="844299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9624185" y="2901901"/>
            <a:ext cx="1056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少量动力</a:t>
            </a:r>
            <a:endParaRPr kumimoji="0" lang="zh-CN" altLang="zh-CN" sz="16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场景探索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2621902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热泵精馏解决方案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8508733" y="1788544"/>
          <a:ext cx="3199933" cy="3035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2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25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工质名称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工质代号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容积制热量</a:t>
                      </a:r>
                      <a:endParaRPr lang="en-US" altLang="zh-CN" sz="160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16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60/120℃</a:t>
                      </a:r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）</a:t>
                      </a:r>
                      <a:endParaRPr lang="en-US" altLang="zh-CN" sz="160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16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kW/m</a:t>
                      </a:r>
                      <a:r>
                        <a:rPr lang="en-US" altLang="zh-CN" sz="1600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）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五氟丙烷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ea"/>
                          <a:ea typeface="+mn-ea"/>
                        </a:rPr>
                        <a:t>R245fa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+mn-ea"/>
                          <a:ea typeface="+mn-ea"/>
                        </a:rPr>
                        <a:t>0.89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  <a:latin typeface="+mn-ea"/>
                          <a:ea typeface="+mn-ea"/>
                        </a:rPr>
                        <a:t>正丁烷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ea"/>
                          <a:ea typeface="+mn-ea"/>
                        </a:rPr>
                        <a:t>R600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1.04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异丁烷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ea"/>
                          <a:ea typeface="+mn-ea"/>
                        </a:rPr>
                        <a:t>R600a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+mn-ea"/>
                          <a:ea typeface="+mn-ea"/>
                        </a:rPr>
                        <a:t>1.18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正戊烷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ea"/>
                          <a:ea typeface="+mn-ea"/>
                        </a:rPr>
                        <a:t>R601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+mn-ea"/>
                          <a:ea typeface="+mn-ea"/>
                        </a:rPr>
                        <a:t>0.46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甲醇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/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+mn-ea"/>
                          <a:ea typeface="+mn-ea"/>
                        </a:rPr>
                        <a:t>0.33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图片 1" descr="微信截图_202405151823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72" y="1424928"/>
            <a:ext cx="8067296" cy="400814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29064" y="5651500"/>
            <a:ext cx="230369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直接压缩式热泵精馏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191829" y="5683524"/>
            <a:ext cx="234660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间接压缩式热泵精馏</a:t>
            </a:r>
          </a:p>
        </p:txBody>
      </p:sp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场景探索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2621902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热泵精馏解决方案</a:t>
            </a:r>
          </a:p>
        </p:txBody>
      </p:sp>
      <p:sp>
        <p:nvSpPr>
          <p:cNvPr id="2" name="矩形 1"/>
          <p:cNvSpPr/>
          <p:nvPr/>
        </p:nvSpPr>
        <p:spPr>
          <a:xfrm>
            <a:off x="774729" y="1188495"/>
            <a:ext cx="10634133" cy="119888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457200" algn="just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某炼化企业，采用精馏工艺，对原料液进行组分分离。原先全部采用锅炉蒸汽作为再沸器热源，经改造，采用间接式热泵精馏流程，通过回收塔顶冷凝热量，经热泵工艺循环，在塔釜侧输出高品位热量用于再沸器，基本替代原有蒸汽加热及水冷工艺。根据成本测算，可实现年节省费用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4000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多万元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，减排二氧化碳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79530吨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29742" y="2754549"/>
            <a:ext cx="2561108" cy="3730380"/>
          </a:xfrm>
          <a:prstGeom prst="rect">
            <a:avLst/>
          </a:prstGeom>
          <a:gradFill>
            <a:gsLst>
              <a:gs pos="0">
                <a:srgbClr val="5B9BD5">
                  <a:lumMod val="0"/>
                  <a:lumOff val="100000"/>
                </a:srgbClr>
              </a:gs>
              <a:gs pos="35000">
                <a:srgbClr val="5B9BD5">
                  <a:lumMod val="0"/>
                  <a:lumOff val="100000"/>
                </a:srgbClr>
              </a:gs>
              <a:gs pos="100000">
                <a:srgbClr val="5B9BD5">
                  <a:lumMod val="100000"/>
                </a:srgbClr>
              </a:gs>
            </a:gsLst>
            <a:path path="circle">
              <a:fillToRect r="100000" b="100000"/>
            </a:path>
          </a:gradFill>
          <a:ln>
            <a:gradFill>
              <a:gsLst>
                <a:gs pos="0">
                  <a:srgbClr val="5B9BD5">
                    <a:lumMod val="5000"/>
                    <a:lumOff val="95000"/>
                  </a:srgbClr>
                </a:gs>
                <a:gs pos="74000">
                  <a:srgbClr val="5B9BD5">
                    <a:lumMod val="45000"/>
                    <a:lumOff val="55000"/>
                  </a:srgbClr>
                </a:gs>
                <a:gs pos="83000">
                  <a:srgbClr val="5B9BD5">
                    <a:lumMod val="45000"/>
                    <a:lumOff val="55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0" marR="0" lvl="0" indent="0" algn="l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热泵类型：间接式</a:t>
            </a:r>
            <a:endParaRPr kumimoji="0" lang="en-US" altLang="zh-CN" sz="159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59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热泵压缩机：喷油双螺杆</a:t>
            </a:r>
            <a:endParaRPr kumimoji="0" lang="en-US" altLang="zh-CN" sz="159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负荷调节方式：滑阀调节</a:t>
            </a:r>
            <a:endParaRPr kumimoji="0" lang="en-US" altLang="zh-CN" sz="159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59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工作介质：</a:t>
            </a:r>
            <a:r>
              <a:rPr kumimoji="0" lang="en-US" altLang="zh-CN" sz="15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R152A</a:t>
            </a:r>
          </a:p>
          <a:p>
            <a:pPr marL="0" marR="0" lvl="0" indent="0" algn="l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59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热负荷：</a:t>
            </a:r>
            <a:r>
              <a:rPr kumimoji="0" lang="en-US" altLang="zh-CN" sz="15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27.4MW</a:t>
            </a:r>
          </a:p>
          <a:p>
            <a:pPr marL="0" marR="0" lvl="0" indent="0" algn="l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59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冷负荷：</a:t>
            </a:r>
            <a:r>
              <a:rPr kumimoji="0" lang="en-US" altLang="zh-CN" sz="15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23.4MW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12931D4-0159-38BF-D175-6A56DD408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59" y="2681182"/>
            <a:ext cx="4929183" cy="3937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A4915D2-2C90-8089-A9F6-075E44DD7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29" y="3712832"/>
            <a:ext cx="2925830" cy="29121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8EBB97-97B6-2D1D-C36F-BE07553C2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" y="2671445"/>
            <a:ext cx="2921626" cy="194829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9CDDCF4-0210-57E9-8E17-583715E57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6592232" cy="4619206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场景探索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2621902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热泵精馏解决方案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FA47BF7-75D1-6E61-7CFA-1780FCD5A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479" y="1206500"/>
            <a:ext cx="6176513" cy="46192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D38640-AF72-6092-4CBD-8CCA16D9DAB0}"/>
              </a:ext>
            </a:extLst>
          </p:cNvPr>
          <p:cNvSpPr/>
          <p:nvPr/>
        </p:nvSpPr>
        <p:spPr>
          <a:xfrm>
            <a:off x="791982" y="6066825"/>
            <a:ext cx="9191655" cy="41819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457200" algn="just" defTabSz="5562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MTBE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装置异丁烷塔采用直接压缩式热泵精馏，每小时节省蒸汽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吨，年节省费用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1600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万元。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467070"/>
      </p:ext>
    </p:extLst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场景探索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7" y="740410"/>
            <a:ext cx="3324635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水蒸气热泵精馏应用案例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4837" y="1508433"/>
            <a:ext cx="3572933" cy="26765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某化工厂：采用闭式热泵精馏工艺，精馏塔的塔顶蒸汽在塔顶冷凝器中与水换热，产生约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108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℃的二次蒸汽，然后二次蒸汽经双螺杆水蒸气两级压缩加压升温后成为≥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165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最高温度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180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的饱和蒸汽，进入塔釜再沸器蒸汽管网，为塔釜提供热量。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438" y="1367833"/>
            <a:ext cx="7740358" cy="468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74837" y="4396364"/>
            <a:ext cx="3572933" cy="156845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系统经济性和节能性分析： 采用热泵精馏系统每年运行费用要比采用导热油炉燃气系统节省约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214.7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万元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（节省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75%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），减少碳排放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1666t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。</a:t>
            </a:r>
          </a:p>
        </p:txBody>
      </p:sp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场景探索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2875902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水蒸气增压应用案例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531" y="2013386"/>
            <a:ext cx="5226701" cy="360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75918" y="1128766"/>
            <a:ext cx="10546253" cy="56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某石化企业，将塔顶冷凝器产生的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0.3MPaG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二次蒸汽增压至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0.8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MPaG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后，送入低压蒸汽管网回用。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733948" y="2013386"/>
          <a:ext cx="5057254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1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项目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单位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数值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压缩机型号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/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MSW40T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机组数量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（两用一备）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蒸汽入口压力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latin typeface="+mn-ea"/>
                          <a:ea typeface="+mn-ea"/>
                        </a:rPr>
                        <a:t>MPaG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0.3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蒸汽入口温度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144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蒸汽出口压力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latin typeface="+mn-ea"/>
                          <a:ea typeface="+mn-ea"/>
                        </a:rPr>
                        <a:t>MPaG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0.8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蒸汽出口温度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176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单台蒸汽流量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t/h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18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单台输入功率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kW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1279</a:t>
                      </a:r>
                      <a:endParaRPr lang="zh-CN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场景探索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8" y="740410"/>
            <a:ext cx="2875902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低位工艺热回收利用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9" y="1264711"/>
            <a:ext cx="6883337" cy="5218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397496" y="1264711"/>
            <a:ext cx="4480560" cy="2346283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/>
            </a:lvl1pPr>
          </a:lstStyle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新装置生产蒸汽成本约为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86.84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元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吨，较现在蒸汽成本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236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元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吨，每吨可节省约150元（节省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64%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），年节约费用约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1164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万元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另未计入节省循环水量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910m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/h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CDA237-2167-2202-B3C4-E770A12EBA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96" y="3610994"/>
            <a:ext cx="4480560" cy="2872102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场景探索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5A175F2-5787-B980-91D9-96A4F6BF20BE}"/>
              </a:ext>
            </a:extLst>
          </p:cNvPr>
          <p:cNvSpPr txBox="1"/>
          <p:nvPr/>
        </p:nvSpPr>
        <p:spPr>
          <a:xfrm>
            <a:off x="966245" y="792163"/>
            <a:ext cx="81419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联合站热泵系统应用案例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828EE13-A9C2-4F97-8614-CCC513985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08" y="1482725"/>
            <a:ext cx="6145991" cy="46771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6C7D47-3B50-987E-7950-4C5B59F9B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2" y="3946035"/>
            <a:ext cx="5030616" cy="27325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826E9A2-4662-A333-1724-216167C96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t="33308" r="11796" b="18808"/>
          <a:stretch/>
        </p:blipFill>
        <p:spPr>
          <a:xfrm>
            <a:off x="6705601" y="1206500"/>
            <a:ext cx="5030615" cy="273953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3291" y="6073759"/>
            <a:ext cx="7305728" cy="472559"/>
          </a:xfrm>
          <a:prstGeom prst="rect">
            <a:avLst/>
          </a:prstGeom>
          <a:solidFill>
            <a:srgbClr val="2A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场景探索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6" y="740410"/>
            <a:ext cx="4349103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冷热耦合场景</a:t>
            </a:r>
          </a:p>
        </p:txBody>
      </p:sp>
      <p:sp>
        <p:nvSpPr>
          <p:cNvPr id="6" name="矩形 5"/>
          <p:cNvSpPr/>
          <p:nvPr/>
        </p:nvSpPr>
        <p:spPr>
          <a:xfrm>
            <a:off x="1866132" y="5920667"/>
            <a:ext cx="4240047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新能源行业除湿复热再生应用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91" y="1362711"/>
            <a:ext cx="7305728" cy="46374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05" y="1362711"/>
            <a:ext cx="4305331" cy="5183607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7363458" y="2591435"/>
            <a:ext cx="3839380" cy="722888"/>
          </a:xfrm>
        </p:spPr>
        <p:txBody>
          <a:bodyPr/>
          <a:lstStyle/>
          <a:p>
            <a:r>
              <a:rPr lang="zh-CN" altLang="en-US" dirty="0"/>
              <a:t>政策背景与市场需求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余热回收产品及应用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6" y="740410"/>
            <a:ext cx="4349103" cy="466090"/>
          </a:xfrm>
        </p:spPr>
        <p:txBody>
          <a:bodyPr/>
          <a:lstStyle/>
          <a:p>
            <a:r>
              <a:rPr lang="en-US" altLang="zh-CN" dirty="0"/>
              <a:t>—</a:t>
            </a:r>
            <a:r>
              <a:rPr lang="zh-CN" altLang="en-US" dirty="0"/>
              <a:t>低位商业场景</a:t>
            </a:r>
          </a:p>
        </p:txBody>
      </p:sp>
      <p:sp>
        <p:nvSpPr>
          <p:cNvPr id="6" name="矩形 5"/>
          <p:cNvSpPr/>
          <p:nvPr/>
        </p:nvSpPr>
        <p:spPr>
          <a:xfrm>
            <a:off x="1866132" y="5920667"/>
            <a:ext cx="4240047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新能源行业除湿复热再生应用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750D1A-0C5B-C7DC-57D3-3E42D22F6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27" y="1127184"/>
            <a:ext cx="9702945" cy="554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15780"/>
      </p:ext>
    </p:extLst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3" y="233045"/>
            <a:ext cx="3579510" cy="523240"/>
          </a:xfrm>
        </p:spPr>
        <p:txBody>
          <a:bodyPr/>
          <a:lstStyle/>
          <a:p>
            <a:r>
              <a:rPr lang="zh-CN" altLang="en-US" dirty="0"/>
              <a:t>余热回收产品及应用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6" y="740410"/>
            <a:ext cx="4349103" cy="466090"/>
          </a:xfrm>
        </p:spPr>
        <p:txBody>
          <a:bodyPr/>
          <a:lstStyle/>
          <a:p>
            <a:r>
              <a:rPr lang="en-US" altLang="zh-CN" dirty="0"/>
              <a:t>—</a:t>
            </a:r>
            <a:r>
              <a:rPr lang="zh-CN" altLang="en-US" dirty="0"/>
              <a:t>低位工业场景</a:t>
            </a:r>
          </a:p>
        </p:txBody>
      </p:sp>
      <p:sp>
        <p:nvSpPr>
          <p:cNvPr id="6" name="矩形 5"/>
          <p:cNvSpPr/>
          <p:nvPr/>
        </p:nvSpPr>
        <p:spPr>
          <a:xfrm>
            <a:off x="1866132" y="5920667"/>
            <a:ext cx="4240047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新能源行业除湿复热再生应用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BAD0F8D-8E2F-02D4-556F-90142051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85" y="1131739"/>
            <a:ext cx="11927457" cy="541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47676"/>
      </p:ext>
    </p:extLst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7363459" y="2591435"/>
            <a:ext cx="3948008" cy="722888"/>
          </a:xfrm>
        </p:spPr>
        <p:txBody>
          <a:bodyPr/>
          <a:lstStyle/>
          <a:p>
            <a:r>
              <a:rPr lang="zh-CN" altLang="en-US" dirty="0"/>
              <a:t>方向与思考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2" y="233045"/>
            <a:ext cx="3380727" cy="523240"/>
          </a:xfrm>
        </p:spPr>
        <p:txBody>
          <a:bodyPr/>
          <a:lstStyle/>
          <a:p>
            <a:r>
              <a:rPr lang="zh-CN" altLang="en-US" dirty="0"/>
              <a:t>方向与思考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7" y="740410"/>
            <a:ext cx="3760589" cy="466090"/>
          </a:xfrm>
        </p:spPr>
        <p:txBody>
          <a:bodyPr/>
          <a:lstStyle/>
          <a:p>
            <a:r>
              <a:rPr lang="en-US" altLang="zh-CN" dirty="0"/>
              <a:t>—</a:t>
            </a:r>
            <a:r>
              <a:rPr lang="zh-CN" altLang="en-US" dirty="0"/>
              <a:t>技术优化</a:t>
            </a:r>
          </a:p>
          <a:p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460523E-4032-85B1-FA39-4DE322219148}"/>
              </a:ext>
            </a:extLst>
          </p:cNvPr>
          <p:cNvSpPr/>
          <p:nvPr/>
        </p:nvSpPr>
        <p:spPr>
          <a:xfrm rot="16200000">
            <a:off x="11275695" y="699135"/>
            <a:ext cx="180975" cy="408305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869FBDF8-C00F-5E63-0C1B-5F31D2C75D92}"/>
              </a:ext>
            </a:extLst>
          </p:cNvPr>
          <p:cNvSpPr/>
          <p:nvPr/>
        </p:nvSpPr>
        <p:spPr>
          <a:xfrm rot="5400000">
            <a:off x="11570335" y="812800"/>
            <a:ext cx="180975" cy="180975"/>
          </a:xfrm>
          <a:prstGeom prst="rtTriangl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8BDFE42-2611-2D57-B219-757AFB7D566F}"/>
              </a:ext>
            </a:extLst>
          </p:cNvPr>
          <p:cNvGrpSpPr/>
          <p:nvPr/>
        </p:nvGrpSpPr>
        <p:grpSpPr>
          <a:xfrm>
            <a:off x="172025" y="1376208"/>
            <a:ext cx="4447290" cy="4801909"/>
            <a:chOff x="556260" y="1288381"/>
            <a:chExt cx="4202921" cy="4538054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0AD50C6-4FD5-6CAC-45FF-A98BA3EF5947}"/>
                </a:ext>
              </a:extLst>
            </p:cNvPr>
            <p:cNvSpPr/>
            <p:nvPr/>
          </p:nvSpPr>
          <p:spPr>
            <a:xfrm>
              <a:off x="556260" y="1524000"/>
              <a:ext cx="4182745" cy="4182745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CBCBA0B-4B87-E087-655F-06FDBB958AA6}"/>
                </a:ext>
              </a:extLst>
            </p:cNvPr>
            <p:cNvSpPr/>
            <p:nvPr/>
          </p:nvSpPr>
          <p:spPr>
            <a:xfrm>
              <a:off x="1169035" y="2067560"/>
              <a:ext cx="3096260" cy="3096260"/>
            </a:xfrm>
            <a:prstGeom prst="ellipse">
              <a:avLst/>
            </a:prstGeom>
            <a:solidFill>
              <a:srgbClr val="2A56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BAF99E7-E543-B095-8485-D9662F36C45A}"/>
                </a:ext>
              </a:extLst>
            </p:cNvPr>
            <p:cNvGrpSpPr/>
            <p:nvPr/>
          </p:nvGrpSpPr>
          <p:grpSpPr bwMode="auto">
            <a:xfrm rot="1608865">
              <a:off x="617377" y="1288381"/>
              <a:ext cx="4141804" cy="4538054"/>
              <a:chOff x="1148" y="811"/>
              <a:chExt cx="3271" cy="3267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D4A48D02-30AC-0B91-F5AF-A23A7A3725F2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 bwMode="gray">
              <a:xfrm>
                <a:off x="2347" y="811"/>
                <a:ext cx="1006" cy="1671"/>
              </a:xfrm>
              <a:custGeom>
                <a:avLst/>
                <a:gdLst>
                  <a:gd name="T0" fmla="*/ 1467 w 1470"/>
                  <a:gd name="T1" fmla="*/ 1246 h 2346"/>
                  <a:gd name="T2" fmla="*/ 1444 w 1470"/>
                  <a:gd name="T3" fmla="*/ 1390 h 2346"/>
                  <a:gd name="T4" fmla="*/ 1400 w 1470"/>
                  <a:gd name="T5" fmla="*/ 1529 h 2346"/>
                  <a:gd name="T6" fmla="*/ 1339 w 1470"/>
                  <a:gd name="T7" fmla="*/ 1662 h 2346"/>
                  <a:gd name="T8" fmla="*/ 1267 w 1470"/>
                  <a:gd name="T9" fmla="*/ 1784 h 2346"/>
                  <a:gd name="T10" fmla="*/ 1187 w 1470"/>
                  <a:gd name="T11" fmla="*/ 1898 h 2346"/>
                  <a:gd name="T12" fmla="*/ 1102 w 1470"/>
                  <a:gd name="T13" fmla="*/ 2002 h 2346"/>
                  <a:gd name="T14" fmla="*/ 1019 w 1470"/>
                  <a:gd name="T15" fmla="*/ 2094 h 2346"/>
                  <a:gd name="T16" fmla="*/ 939 w 1470"/>
                  <a:gd name="T17" fmla="*/ 2174 h 2346"/>
                  <a:gd name="T18" fmla="*/ 866 w 1470"/>
                  <a:gd name="T19" fmla="*/ 2239 h 2346"/>
                  <a:gd name="T20" fmla="*/ 806 w 1470"/>
                  <a:gd name="T21" fmla="*/ 2290 h 2346"/>
                  <a:gd name="T22" fmla="*/ 763 w 1470"/>
                  <a:gd name="T23" fmla="*/ 2325 h 2346"/>
                  <a:gd name="T24" fmla="*/ 739 w 1470"/>
                  <a:gd name="T25" fmla="*/ 2343 h 2346"/>
                  <a:gd name="T26" fmla="*/ 732 w 1470"/>
                  <a:gd name="T27" fmla="*/ 2343 h 2346"/>
                  <a:gd name="T28" fmla="*/ 709 w 1470"/>
                  <a:gd name="T29" fmla="*/ 2325 h 2346"/>
                  <a:gd name="T30" fmla="*/ 665 w 1470"/>
                  <a:gd name="T31" fmla="*/ 2290 h 2346"/>
                  <a:gd name="T32" fmla="*/ 604 w 1470"/>
                  <a:gd name="T33" fmla="*/ 2239 h 2346"/>
                  <a:gd name="T34" fmla="*/ 532 w 1470"/>
                  <a:gd name="T35" fmla="*/ 2174 h 2346"/>
                  <a:gd name="T36" fmla="*/ 452 w 1470"/>
                  <a:gd name="T37" fmla="*/ 2094 h 2346"/>
                  <a:gd name="T38" fmla="*/ 367 w 1470"/>
                  <a:gd name="T39" fmla="*/ 2002 h 2346"/>
                  <a:gd name="T40" fmla="*/ 284 w 1470"/>
                  <a:gd name="T41" fmla="*/ 1898 h 2346"/>
                  <a:gd name="T42" fmla="*/ 204 w 1470"/>
                  <a:gd name="T43" fmla="*/ 1784 h 2346"/>
                  <a:gd name="T44" fmla="*/ 131 w 1470"/>
                  <a:gd name="T45" fmla="*/ 1662 h 2346"/>
                  <a:gd name="T46" fmla="*/ 71 w 1470"/>
                  <a:gd name="T47" fmla="*/ 1529 h 2346"/>
                  <a:gd name="T48" fmla="*/ 27 w 1470"/>
                  <a:gd name="T49" fmla="*/ 1390 h 2346"/>
                  <a:gd name="T50" fmla="*/ 4 w 1470"/>
                  <a:gd name="T51" fmla="*/ 1246 h 2346"/>
                  <a:gd name="T52" fmla="*/ 4 w 1470"/>
                  <a:gd name="T53" fmla="*/ 1098 h 2346"/>
                  <a:gd name="T54" fmla="*/ 27 w 1470"/>
                  <a:gd name="T55" fmla="*/ 954 h 2346"/>
                  <a:gd name="T56" fmla="*/ 71 w 1470"/>
                  <a:gd name="T57" fmla="*/ 815 h 2346"/>
                  <a:gd name="T58" fmla="*/ 131 w 1470"/>
                  <a:gd name="T59" fmla="*/ 684 h 2346"/>
                  <a:gd name="T60" fmla="*/ 204 w 1470"/>
                  <a:gd name="T61" fmla="*/ 560 h 2346"/>
                  <a:gd name="T62" fmla="*/ 284 w 1470"/>
                  <a:gd name="T63" fmla="*/ 446 h 2346"/>
                  <a:gd name="T64" fmla="*/ 367 w 1470"/>
                  <a:gd name="T65" fmla="*/ 343 h 2346"/>
                  <a:gd name="T66" fmla="*/ 452 w 1470"/>
                  <a:gd name="T67" fmla="*/ 251 h 2346"/>
                  <a:gd name="T68" fmla="*/ 532 w 1470"/>
                  <a:gd name="T69" fmla="*/ 170 h 2346"/>
                  <a:gd name="T70" fmla="*/ 604 w 1470"/>
                  <a:gd name="T71" fmla="*/ 105 h 2346"/>
                  <a:gd name="T72" fmla="*/ 665 w 1470"/>
                  <a:gd name="T73" fmla="*/ 55 h 2346"/>
                  <a:gd name="T74" fmla="*/ 709 w 1470"/>
                  <a:gd name="T75" fmla="*/ 19 h 2346"/>
                  <a:gd name="T76" fmla="*/ 732 w 1470"/>
                  <a:gd name="T77" fmla="*/ 1 h 2346"/>
                  <a:gd name="T78" fmla="*/ 739 w 1470"/>
                  <a:gd name="T79" fmla="*/ 1 h 2346"/>
                  <a:gd name="T80" fmla="*/ 763 w 1470"/>
                  <a:gd name="T81" fmla="*/ 19 h 2346"/>
                  <a:gd name="T82" fmla="*/ 806 w 1470"/>
                  <a:gd name="T83" fmla="*/ 55 h 2346"/>
                  <a:gd name="T84" fmla="*/ 866 w 1470"/>
                  <a:gd name="T85" fmla="*/ 105 h 2346"/>
                  <a:gd name="T86" fmla="*/ 939 w 1470"/>
                  <a:gd name="T87" fmla="*/ 170 h 2346"/>
                  <a:gd name="T88" fmla="*/ 1019 w 1470"/>
                  <a:gd name="T89" fmla="*/ 251 h 2346"/>
                  <a:gd name="T90" fmla="*/ 1102 w 1470"/>
                  <a:gd name="T91" fmla="*/ 343 h 2346"/>
                  <a:gd name="T92" fmla="*/ 1187 w 1470"/>
                  <a:gd name="T93" fmla="*/ 446 h 2346"/>
                  <a:gd name="T94" fmla="*/ 1267 w 1470"/>
                  <a:gd name="T95" fmla="*/ 560 h 2346"/>
                  <a:gd name="T96" fmla="*/ 1339 w 1470"/>
                  <a:gd name="T97" fmla="*/ 684 h 2346"/>
                  <a:gd name="T98" fmla="*/ 1400 w 1470"/>
                  <a:gd name="T99" fmla="*/ 815 h 2346"/>
                  <a:gd name="T100" fmla="*/ 1444 w 1470"/>
                  <a:gd name="T101" fmla="*/ 954 h 2346"/>
                  <a:gd name="T102" fmla="*/ 1467 w 1470"/>
                  <a:gd name="T103" fmla="*/ 1098 h 234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470" h="2346">
                    <a:moveTo>
                      <a:pt x="1470" y="1173"/>
                    </a:moveTo>
                    <a:lnTo>
                      <a:pt x="1467" y="1246"/>
                    </a:lnTo>
                    <a:lnTo>
                      <a:pt x="1458" y="1319"/>
                    </a:lnTo>
                    <a:lnTo>
                      <a:pt x="1444" y="1390"/>
                    </a:lnTo>
                    <a:lnTo>
                      <a:pt x="1423" y="1462"/>
                    </a:lnTo>
                    <a:lnTo>
                      <a:pt x="1400" y="1529"/>
                    </a:lnTo>
                    <a:lnTo>
                      <a:pt x="1371" y="1596"/>
                    </a:lnTo>
                    <a:lnTo>
                      <a:pt x="1339" y="1662"/>
                    </a:lnTo>
                    <a:lnTo>
                      <a:pt x="1305" y="1724"/>
                    </a:lnTo>
                    <a:lnTo>
                      <a:pt x="1267" y="1784"/>
                    </a:lnTo>
                    <a:lnTo>
                      <a:pt x="1228" y="1843"/>
                    </a:lnTo>
                    <a:lnTo>
                      <a:pt x="1187" y="1898"/>
                    </a:lnTo>
                    <a:lnTo>
                      <a:pt x="1145" y="1952"/>
                    </a:lnTo>
                    <a:lnTo>
                      <a:pt x="1102" y="2002"/>
                    </a:lnTo>
                    <a:lnTo>
                      <a:pt x="1060" y="2050"/>
                    </a:lnTo>
                    <a:lnTo>
                      <a:pt x="1019" y="2094"/>
                    </a:lnTo>
                    <a:lnTo>
                      <a:pt x="978" y="2134"/>
                    </a:lnTo>
                    <a:lnTo>
                      <a:pt x="939" y="2174"/>
                    </a:lnTo>
                    <a:lnTo>
                      <a:pt x="901" y="2207"/>
                    </a:lnTo>
                    <a:lnTo>
                      <a:pt x="866" y="2239"/>
                    </a:lnTo>
                    <a:lnTo>
                      <a:pt x="835" y="2266"/>
                    </a:lnTo>
                    <a:lnTo>
                      <a:pt x="806" y="2290"/>
                    </a:lnTo>
                    <a:lnTo>
                      <a:pt x="783" y="2309"/>
                    </a:lnTo>
                    <a:lnTo>
                      <a:pt x="763" y="2325"/>
                    </a:lnTo>
                    <a:lnTo>
                      <a:pt x="748" y="2336"/>
                    </a:lnTo>
                    <a:lnTo>
                      <a:pt x="739" y="2343"/>
                    </a:lnTo>
                    <a:lnTo>
                      <a:pt x="735" y="2346"/>
                    </a:lnTo>
                    <a:lnTo>
                      <a:pt x="732" y="2343"/>
                    </a:lnTo>
                    <a:lnTo>
                      <a:pt x="723" y="2336"/>
                    </a:lnTo>
                    <a:lnTo>
                      <a:pt x="709" y="2325"/>
                    </a:lnTo>
                    <a:lnTo>
                      <a:pt x="688" y="2309"/>
                    </a:lnTo>
                    <a:lnTo>
                      <a:pt x="665" y="2290"/>
                    </a:lnTo>
                    <a:lnTo>
                      <a:pt x="636" y="2266"/>
                    </a:lnTo>
                    <a:lnTo>
                      <a:pt x="604" y="2239"/>
                    </a:lnTo>
                    <a:lnTo>
                      <a:pt x="570" y="2207"/>
                    </a:lnTo>
                    <a:lnTo>
                      <a:pt x="532" y="2174"/>
                    </a:lnTo>
                    <a:lnTo>
                      <a:pt x="493" y="2134"/>
                    </a:lnTo>
                    <a:lnTo>
                      <a:pt x="452" y="2094"/>
                    </a:lnTo>
                    <a:lnTo>
                      <a:pt x="410" y="2050"/>
                    </a:lnTo>
                    <a:lnTo>
                      <a:pt x="367" y="2002"/>
                    </a:lnTo>
                    <a:lnTo>
                      <a:pt x="325" y="1952"/>
                    </a:lnTo>
                    <a:lnTo>
                      <a:pt x="284" y="1898"/>
                    </a:lnTo>
                    <a:lnTo>
                      <a:pt x="243" y="1843"/>
                    </a:lnTo>
                    <a:lnTo>
                      <a:pt x="204" y="1784"/>
                    </a:lnTo>
                    <a:lnTo>
                      <a:pt x="166" y="1724"/>
                    </a:lnTo>
                    <a:lnTo>
                      <a:pt x="131" y="1662"/>
                    </a:lnTo>
                    <a:lnTo>
                      <a:pt x="100" y="1596"/>
                    </a:lnTo>
                    <a:lnTo>
                      <a:pt x="71" y="1529"/>
                    </a:lnTo>
                    <a:lnTo>
                      <a:pt x="48" y="1462"/>
                    </a:lnTo>
                    <a:lnTo>
                      <a:pt x="27" y="1390"/>
                    </a:lnTo>
                    <a:lnTo>
                      <a:pt x="13" y="1319"/>
                    </a:lnTo>
                    <a:lnTo>
                      <a:pt x="4" y="1246"/>
                    </a:lnTo>
                    <a:lnTo>
                      <a:pt x="0" y="1173"/>
                    </a:lnTo>
                    <a:lnTo>
                      <a:pt x="4" y="1098"/>
                    </a:lnTo>
                    <a:lnTo>
                      <a:pt x="13" y="1025"/>
                    </a:lnTo>
                    <a:lnTo>
                      <a:pt x="27" y="954"/>
                    </a:lnTo>
                    <a:lnTo>
                      <a:pt x="48" y="884"/>
                    </a:lnTo>
                    <a:lnTo>
                      <a:pt x="71" y="815"/>
                    </a:lnTo>
                    <a:lnTo>
                      <a:pt x="100" y="748"/>
                    </a:lnTo>
                    <a:lnTo>
                      <a:pt x="131" y="684"/>
                    </a:lnTo>
                    <a:lnTo>
                      <a:pt x="166" y="621"/>
                    </a:lnTo>
                    <a:lnTo>
                      <a:pt x="204" y="560"/>
                    </a:lnTo>
                    <a:lnTo>
                      <a:pt x="243" y="502"/>
                    </a:lnTo>
                    <a:lnTo>
                      <a:pt x="284" y="446"/>
                    </a:lnTo>
                    <a:lnTo>
                      <a:pt x="325" y="394"/>
                    </a:lnTo>
                    <a:lnTo>
                      <a:pt x="367" y="343"/>
                    </a:lnTo>
                    <a:lnTo>
                      <a:pt x="410" y="294"/>
                    </a:lnTo>
                    <a:lnTo>
                      <a:pt x="452" y="251"/>
                    </a:lnTo>
                    <a:lnTo>
                      <a:pt x="493" y="210"/>
                    </a:lnTo>
                    <a:lnTo>
                      <a:pt x="532" y="170"/>
                    </a:lnTo>
                    <a:lnTo>
                      <a:pt x="570" y="137"/>
                    </a:lnTo>
                    <a:lnTo>
                      <a:pt x="604" y="105"/>
                    </a:lnTo>
                    <a:lnTo>
                      <a:pt x="636" y="79"/>
                    </a:lnTo>
                    <a:lnTo>
                      <a:pt x="665" y="55"/>
                    </a:lnTo>
                    <a:lnTo>
                      <a:pt x="688" y="35"/>
                    </a:lnTo>
                    <a:lnTo>
                      <a:pt x="709" y="19"/>
                    </a:lnTo>
                    <a:lnTo>
                      <a:pt x="723" y="9"/>
                    </a:lnTo>
                    <a:lnTo>
                      <a:pt x="732" y="1"/>
                    </a:lnTo>
                    <a:lnTo>
                      <a:pt x="735" y="0"/>
                    </a:lnTo>
                    <a:lnTo>
                      <a:pt x="739" y="1"/>
                    </a:lnTo>
                    <a:lnTo>
                      <a:pt x="748" y="9"/>
                    </a:lnTo>
                    <a:lnTo>
                      <a:pt x="763" y="19"/>
                    </a:lnTo>
                    <a:lnTo>
                      <a:pt x="783" y="35"/>
                    </a:lnTo>
                    <a:lnTo>
                      <a:pt x="806" y="55"/>
                    </a:lnTo>
                    <a:lnTo>
                      <a:pt x="835" y="79"/>
                    </a:lnTo>
                    <a:lnTo>
                      <a:pt x="866" y="105"/>
                    </a:lnTo>
                    <a:lnTo>
                      <a:pt x="901" y="137"/>
                    </a:lnTo>
                    <a:lnTo>
                      <a:pt x="939" y="170"/>
                    </a:lnTo>
                    <a:lnTo>
                      <a:pt x="978" y="210"/>
                    </a:lnTo>
                    <a:lnTo>
                      <a:pt x="1019" y="251"/>
                    </a:lnTo>
                    <a:lnTo>
                      <a:pt x="1060" y="294"/>
                    </a:lnTo>
                    <a:lnTo>
                      <a:pt x="1102" y="343"/>
                    </a:lnTo>
                    <a:lnTo>
                      <a:pt x="1145" y="394"/>
                    </a:lnTo>
                    <a:lnTo>
                      <a:pt x="1187" y="446"/>
                    </a:lnTo>
                    <a:lnTo>
                      <a:pt x="1228" y="502"/>
                    </a:lnTo>
                    <a:lnTo>
                      <a:pt x="1267" y="560"/>
                    </a:lnTo>
                    <a:lnTo>
                      <a:pt x="1305" y="621"/>
                    </a:lnTo>
                    <a:lnTo>
                      <a:pt x="1339" y="684"/>
                    </a:lnTo>
                    <a:lnTo>
                      <a:pt x="1371" y="748"/>
                    </a:lnTo>
                    <a:lnTo>
                      <a:pt x="1400" y="815"/>
                    </a:lnTo>
                    <a:lnTo>
                      <a:pt x="1423" y="884"/>
                    </a:lnTo>
                    <a:lnTo>
                      <a:pt x="1444" y="954"/>
                    </a:lnTo>
                    <a:lnTo>
                      <a:pt x="1458" y="1025"/>
                    </a:lnTo>
                    <a:lnTo>
                      <a:pt x="1467" y="1098"/>
                    </a:lnTo>
                    <a:lnTo>
                      <a:pt x="1470" y="1173"/>
                    </a:lnTo>
                  </a:path>
                </a:pathLst>
              </a:custGeom>
              <a:gradFill rotWithShape="1">
                <a:gsLst>
                  <a:gs pos="2000">
                    <a:schemeClr val="tx2">
                      <a:lumMod val="60000"/>
                      <a:lumOff val="40000"/>
                    </a:schemeClr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9440000" scaled="0"/>
              </a:gradFill>
              <a:ln w="38100" cmpd="sng">
                <a:solidFill>
                  <a:srgbClr val="002060"/>
                </a:solidFill>
                <a:prstDash val="solid"/>
                <a:round/>
              </a:ln>
              <a:effectLst>
                <a:outerShdw dist="135003" dir="2928844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 sz="1905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11610C18-1520-155D-E7DF-A5EF72DD8991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gray">
              <a:xfrm rot="575181">
                <a:off x="1148" y="1575"/>
                <a:ext cx="1748" cy="924"/>
              </a:xfrm>
              <a:custGeom>
                <a:avLst/>
                <a:gdLst>
                  <a:gd name="T0" fmla="*/ 1451 w 2032"/>
                  <a:gd name="T1" fmla="*/ 175 h 1536"/>
                  <a:gd name="T2" fmla="*/ 1572 w 2032"/>
                  <a:gd name="T3" fmla="*/ 277 h 1536"/>
                  <a:gd name="T4" fmla="*/ 1676 w 2032"/>
                  <a:gd name="T5" fmla="*/ 395 h 1536"/>
                  <a:gd name="T6" fmla="*/ 1763 w 2032"/>
                  <a:gd name="T7" fmla="*/ 525 h 1536"/>
                  <a:gd name="T8" fmla="*/ 1835 w 2032"/>
                  <a:gd name="T9" fmla="*/ 660 h 1536"/>
                  <a:gd name="T10" fmla="*/ 1893 w 2032"/>
                  <a:gd name="T11" fmla="*/ 798 h 1536"/>
                  <a:gd name="T12" fmla="*/ 1940 w 2032"/>
                  <a:gd name="T13" fmla="*/ 929 h 1536"/>
                  <a:gd name="T14" fmla="*/ 1975 w 2032"/>
                  <a:gd name="T15" fmla="*/ 1053 h 1536"/>
                  <a:gd name="T16" fmla="*/ 2000 w 2032"/>
                  <a:gd name="T17" fmla="*/ 1161 h 1536"/>
                  <a:gd name="T18" fmla="*/ 2017 w 2032"/>
                  <a:gd name="T19" fmla="*/ 1250 h 1536"/>
                  <a:gd name="T20" fmla="*/ 2026 w 2032"/>
                  <a:gd name="T21" fmla="*/ 1316 h 1536"/>
                  <a:gd name="T22" fmla="*/ 2030 w 2032"/>
                  <a:gd name="T23" fmla="*/ 1349 h 1536"/>
                  <a:gd name="T24" fmla="*/ 2027 w 2032"/>
                  <a:gd name="T25" fmla="*/ 1356 h 1536"/>
                  <a:gd name="T26" fmla="*/ 1998 w 2032"/>
                  <a:gd name="T27" fmla="*/ 1368 h 1536"/>
                  <a:gd name="T28" fmla="*/ 1941 w 2032"/>
                  <a:gd name="T29" fmla="*/ 1390 h 1536"/>
                  <a:gd name="T30" fmla="*/ 1861 w 2032"/>
                  <a:gd name="T31" fmla="*/ 1419 h 1536"/>
                  <a:gd name="T32" fmla="*/ 1762 w 2032"/>
                  <a:gd name="T33" fmla="*/ 1450 h 1536"/>
                  <a:gd name="T34" fmla="*/ 1647 w 2032"/>
                  <a:gd name="T35" fmla="*/ 1480 h 1536"/>
                  <a:gd name="T36" fmla="*/ 1517 w 2032"/>
                  <a:gd name="T37" fmla="*/ 1507 h 1536"/>
                  <a:gd name="T38" fmla="*/ 1377 w 2032"/>
                  <a:gd name="T39" fmla="*/ 1527 h 1536"/>
                  <a:gd name="T40" fmla="*/ 1231 w 2032"/>
                  <a:gd name="T41" fmla="*/ 1536 h 1536"/>
                  <a:gd name="T42" fmla="*/ 1082 w 2032"/>
                  <a:gd name="T43" fmla="*/ 1532 h 1536"/>
                  <a:gd name="T44" fmla="*/ 933 w 2032"/>
                  <a:gd name="T45" fmla="*/ 1511 h 1536"/>
                  <a:gd name="T46" fmla="*/ 788 w 2032"/>
                  <a:gd name="T47" fmla="*/ 1469 h 1536"/>
                  <a:gd name="T48" fmla="*/ 648 w 2032"/>
                  <a:gd name="T49" fmla="*/ 1405 h 1536"/>
                  <a:gd name="T50" fmla="*/ 518 w 2032"/>
                  <a:gd name="T51" fmla="*/ 1313 h 1536"/>
                  <a:gd name="T52" fmla="*/ 405 w 2032"/>
                  <a:gd name="T53" fmla="*/ 1202 h 1536"/>
                  <a:gd name="T54" fmla="*/ 311 w 2032"/>
                  <a:gd name="T55" fmla="*/ 1076 h 1536"/>
                  <a:gd name="T56" fmla="*/ 230 w 2032"/>
                  <a:gd name="T57" fmla="*/ 944 h 1536"/>
                  <a:gd name="T58" fmla="*/ 166 w 2032"/>
                  <a:gd name="T59" fmla="*/ 806 h 1536"/>
                  <a:gd name="T60" fmla="*/ 114 w 2032"/>
                  <a:gd name="T61" fmla="*/ 672 h 1536"/>
                  <a:gd name="T62" fmla="*/ 73 w 2032"/>
                  <a:gd name="T63" fmla="*/ 542 h 1536"/>
                  <a:gd name="T64" fmla="*/ 44 w 2032"/>
                  <a:gd name="T65" fmla="*/ 427 h 1536"/>
                  <a:gd name="T66" fmla="*/ 22 w 2032"/>
                  <a:gd name="T67" fmla="*/ 326 h 1536"/>
                  <a:gd name="T68" fmla="*/ 9 w 2032"/>
                  <a:gd name="T69" fmla="*/ 249 h 1536"/>
                  <a:gd name="T70" fmla="*/ 3 w 2032"/>
                  <a:gd name="T71" fmla="*/ 199 h 1536"/>
                  <a:gd name="T72" fmla="*/ 0 w 2032"/>
                  <a:gd name="T73" fmla="*/ 182 h 1536"/>
                  <a:gd name="T74" fmla="*/ 16 w 2032"/>
                  <a:gd name="T75" fmla="*/ 175 h 1536"/>
                  <a:gd name="T76" fmla="*/ 58 w 2032"/>
                  <a:gd name="T77" fmla="*/ 157 h 1536"/>
                  <a:gd name="T78" fmla="*/ 127 w 2032"/>
                  <a:gd name="T79" fmla="*/ 131 h 1536"/>
                  <a:gd name="T80" fmla="*/ 217 w 2032"/>
                  <a:gd name="T81" fmla="*/ 102 h 1536"/>
                  <a:gd name="T82" fmla="*/ 325 w 2032"/>
                  <a:gd name="T83" fmla="*/ 70 h 1536"/>
                  <a:gd name="T84" fmla="*/ 449 w 2032"/>
                  <a:gd name="T85" fmla="*/ 42 h 1536"/>
                  <a:gd name="T86" fmla="*/ 583 w 2032"/>
                  <a:gd name="T87" fmla="*/ 17 h 1536"/>
                  <a:gd name="T88" fmla="*/ 726 w 2032"/>
                  <a:gd name="T89" fmla="*/ 2 h 1536"/>
                  <a:gd name="T90" fmla="*/ 875 w 2032"/>
                  <a:gd name="T91" fmla="*/ 0 h 1536"/>
                  <a:gd name="T92" fmla="*/ 1024 w 2032"/>
                  <a:gd name="T93" fmla="*/ 11 h 1536"/>
                  <a:gd name="T94" fmla="*/ 1173 w 2032"/>
                  <a:gd name="T95" fmla="*/ 43 h 1536"/>
                  <a:gd name="T96" fmla="*/ 1314 w 2032"/>
                  <a:gd name="T97" fmla="*/ 96 h 1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032" h="1536">
                    <a:moveTo>
                      <a:pt x="1383" y="131"/>
                    </a:moveTo>
                    <a:lnTo>
                      <a:pt x="1451" y="175"/>
                    </a:lnTo>
                    <a:lnTo>
                      <a:pt x="1514" y="223"/>
                    </a:lnTo>
                    <a:lnTo>
                      <a:pt x="1572" y="277"/>
                    </a:lnTo>
                    <a:lnTo>
                      <a:pt x="1626" y="334"/>
                    </a:lnTo>
                    <a:lnTo>
                      <a:pt x="1676" y="395"/>
                    </a:lnTo>
                    <a:lnTo>
                      <a:pt x="1721" y="459"/>
                    </a:lnTo>
                    <a:lnTo>
                      <a:pt x="1763" y="525"/>
                    </a:lnTo>
                    <a:lnTo>
                      <a:pt x="1801" y="592"/>
                    </a:lnTo>
                    <a:lnTo>
                      <a:pt x="1835" y="660"/>
                    </a:lnTo>
                    <a:lnTo>
                      <a:pt x="1866" y="729"/>
                    </a:lnTo>
                    <a:lnTo>
                      <a:pt x="1893" y="798"/>
                    </a:lnTo>
                    <a:lnTo>
                      <a:pt x="1918" y="865"/>
                    </a:lnTo>
                    <a:lnTo>
                      <a:pt x="1940" y="929"/>
                    </a:lnTo>
                    <a:lnTo>
                      <a:pt x="1957" y="993"/>
                    </a:lnTo>
                    <a:lnTo>
                      <a:pt x="1975" y="1053"/>
                    </a:lnTo>
                    <a:lnTo>
                      <a:pt x="1988" y="1108"/>
                    </a:lnTo>
                    <a:lnTo>
                      <a:pt x="2000" y="1161"/>
                    </a:lnTo>
                    <a:lnTo>
                      <a:pt x="2008" y="1209"/>
                    </a:lnTo>
                    <a:lnTo>
                      <a:pt x="2017" y="1250"/>
                    </a:lnTo>
                    <a:lnTo>
                      <a:pt x="2022" y="1286"/>
                    </a:lnTo>
                    <a:lnTo>
                      <a:pt x="2026" y="1316"/>
                    </a:lnTo>
                    <a:lnTo>
                      <a:pt x="2029" y="1336"/>
                    </a:lnTo>
                    <a:lnTo>
                      <a:pt x="2030" y="1349"/>
                    </a:lnTo>
                    <a:lnTo>
                      <a:pt x="2032" y="1355"/>
                    </a:lnTo>
                    <a:lnTo>
                      <a:pt x="2027" y="1356"/>
                    </a:lnTo>
                    <a:lnTo>
                      <a:pt x="2016" y="1361"/>
                    </a:lnTo>
                    <a:lnTo>
                      <a:pt x="1998" y="1368"/>
                    </a:lnTo>
                    <a:lnTo>
                      <a:pt x="1972" y="1378"/>
                    </a:lnTo>
                    <a:lnTo>
                      <a:pt x="1941" y="1390"/>
                    </a:lnTo>
                    <a:lnTo>
                      <a:pt x="1905" y="1405"/>
                    </a:lnTo>
                    <a:lnTo>
                      <a:pt x="1861" y="1419"/>
                    </a:lnTo>
                    <a:lnTo>
                      <a:pt x="1814" y="1434"/>
                    </a:lnTo>
                    <a:lnTo>
                      <a:pt x="1762" y="1450"/>
                    </a:lnTo>
                    <a:lnTo>
                      <a:pt x="1707" y="1466"/>
                    </a:lnTo>
                    <a:lnTo>
                      <a:pt x="1647" y="1480"/>
                    </a:lnTo>
                    <a:lnTo>
                      <a:pt x="1583" y="1495"/>
                    </a:lnTo>
                    <a:lnTo>
                      <a:pt x="1517" y="1507"/>
                    </a:lnTo>
                    <a:lnTo>
                      <a:pt x="1448" y="1518"/>
                    </a:lnTo>
                    <a:lnTo>
                      <a:pt x="1377" y="1527"/>
                    </a:lnTo>
                    <a:lnTo>
                      <a:pt x="1305" y="1533"/>
                    </a:lnTo>
                    <a:lnTo>
                      <a:pt x="1231" y="1536"/>
                    </a:lnTo>
                    <a:lnTo>
                      <a:pt x="1157" y="1536"/>
                    </a:lnTo>
                    <a:lnTo>
                      <a:pt x="1082" y="1532"/>
                    </a:lnTo>
                    <a:lnTo>
                      <a:pt x="1008" y="1524"/>
                    </a:lnTo>
                    <a:lnTo>
                      <a:pt x="933" y="1511"/>
                    </a:lnTo>
                    <a:lnTo>
                      <a:pt x="859" y="1494"/>
                    </a:lnTo>
                    <a:lnTo>
                      <a:pt x="788" y="1469"/>
                    </a:lnTo>
                    <a:lnTo>
                      <a:pt x="716" y="1440"/>
                    </a:lnTo>
                    <a:lnTo>
                      <a:pt x="648" y="1405"/>
                    </a:lnTo>
                    <a:lnTo>
                      <a:pt x="580" y="1361"/>
                    </a:lnTo>
                    <a:lnTo>
                      <a:pt x="518" y="1313"/>
                    </a:lnTo>
                    <a:lnTo>
                      <a:pt x="459" y="1259"/>
                    </a:lnTo>
                    <a:lnTo>
                      <a:pt x="405" y="1202"/>
                    </a:lnTo>
                    <a:lnTo>
                      <a:pt x="356" y="1141"/>
                    </a:lnTo>
                    <a:lnTo>
                      <a:pt x="311" y="1076"/>
                    </a:lnTo>
                    <a:lnTo>
                      <a:pt x="268" y="1011"/>
                    </a:lnTo>
                    <a:lnTo>
                      <a:pt x="230" y="944"/>
                    </a:lnTo>
                    <a:lnTo>
                      <a:pt x="197" y="875"/>
                    </a:lnTo>
                    <a:lnTo>
                      <a:pt x="166" y="806"/>
                    </a:lnTo>
                    <a:lnTo>
                      <a:pt x="138" y="738"/>
                    </a:lnTo>
                    <a:lnTo>
                      <a:pt x="114" y="672"/>
                    </a:lnTo>
                    <a:lnTo>
                      <a:pt x="92" y="607"/>
                    </a:lnTo>
                    <a:lnTo>
                      <a:pt x="73" y="542"/>
                    </a:lnTo>
                    <a:lnTo>
                      <a:pt x="57" y="482"/>
                    </a:lnTo>
                    <a:lnTo>
                      <a:pt x="44" y="427"/>
                    </a:lnTo>
                    <a:lnTo>
                      <a:pt x="32" y="375"/>
                    </a:lnTo>
                    <a:lnTo>
                      <a:pt x="22" y="326"/>
                    </a:lnTo>
                    <a:lnTo>
                      <a:pt x="15" y="286"/>
                    </a:lnTo>
                    <a:lnTo>
                      <a:pt x="9" y="249"/>
                    </a:lnTo>
                    <a:lnTo>
                      <a:pt x="4" y="220"/>
                    </a:lnTo>
                    <a:lnTo>
                      <a:pt x="3" y="199"/>
                    </a:lnTo>
                    <a:lnTo>
                      <a:pt x="0" y="186"/>
                    </a:lnTo>
                    <a:lnTo>
                      <a:pt x="0" y="182"/>
                    </a:lnTo>
                    <a:lnTo>
                      <a:pt x="4" y="179"/>
                    </a:lnTo>
                    <a:lnTo>
                      <a:pt x="16" y="175"/>
                    </a:lnTo>
                    <a:lnTo>
                      <a:pt x="33" y="167"/>
                    </a:lnTo>
                    <a:lnTo>
                      <a:pt x="58" y="157"/>
                    </a:lnTo>
                    <a:lnTo>
                      <a:pt x="90" y="145"/>
                    </a:lnTo>
                    <a:lnTo>
                      <a:pt x="127" y="131"/>
                    </a:lnTo>
                    <a:lnTo>
                      <a:pt x="169" y="116"/>
                    </a:lnTo>
                    <a:lnTo>
                      <a:pt x="217" y="102"/>
                    </a:lnTo>
                    <a:lnTo>
                      <a:pt x="270" y="86"/>
                    </a:lnTo>
                    <a:lnTo>
                      <a:pt x="325" y="70"/>
                    </a:lnTo>
                    <a:lnTo>
                      <a:pt x="385" y="55"/>
                    </a:lnTo>
                    <a:lnTo>
                      <a:pt x="449" y="42"/>
                    </a:lnTo>
                    <a:lnTo>
                      <a:pt x="515" y="29"/>
                    </a:lnTo>
                    <a:lnTo>
                      <a:pt x="583" y="17"/>
                    </a:lnTo>
                    <a:lnTo>
                      <a:pt x="653" y="8"/>
                    </a:lnTo>
                    <a:lnTo>
                      <a:pt x="726" y="2"/>
                    </a:lnTo>
                    <a:lnTo>
                      <a:pt x="801" y="0"/>
                    </a:lnTo>
                    <a:lnTo>
                      <a:pt x="875" y="0"/>
                    </a:lnTo>
                    <a:lnTo>
                      <a:pt x="949" y="4"/>
                    </a:lnTo>
                    <a:lnTo>
                      <a:pt x="1024" y="11"/>
                    </a:lnTo>
                    <a:lnTo>
                      <a:pt x="1098" y="24"/>
                    </a:lnTo>
                    <a:lnTo>
                      <a:pt x="1173" y="43"/>
                    </a:lnTo>
                    <a:lnTo>
                      <a:pt x="1244" y="67"/>
                    </a:lnTo>
                    <a:lnTo>
                      <a:pt x="1314" y="96"/>
                    </a:lnTo>
                    <a:lnTo>
                      <a:pt x="1383" y="131"/>
                    </a:lnTo>
                  </a:path>
                </a:pathLst>
              </a:custGeom>
              <a:gradFill rotWithShape="1">
                <a:gsLst>
                  <a:gs pos="2000">
                    <a:schemeClr val="tx2">
                      <a:lumMod val="50000"/>
                    </a:schemeClr>
                  </a:gs>
                  <a:gs pos="50000">
                    <a:srgbClr val="0066B3"/>
                  </a:gs>
                  <a:gs pos="100000">
                    <a:srgbClr val="00B0F0"/>
                  </a:gs>
                </a:gsLst>
                <a:lin ang="3660000" scaled="0"/>
              </a:gradFill>
              <a:ln w="38100" cmpd="sng">
                <a:solidFill>
                  <a:srgbClr val="002060"/>
                </a:solidFill>
                <a:prstDash val="solid"/>
                <a:round/>
              </a:ln>
              <a:effectLst>
                <a:outerShdw dist="135003" dir="2928844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 sz="1905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C41EB887-E169-33C7-F5CD-116767DE2B19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 bwMode="gray">
              <a:xfrm rot="-480829">
                <a:off x="1287" y="2482"/>
                <a:ext cx="1763" cy="920"/>
              </a:xfrm>
              <a:custGeom>
                <a:avLst/>
                <a:gdLst>
                  <a:gd name="T0" fmla="*/ 717 w 2032"/>
                  <a:gd name="T1" fmla="*/ 96 h 1536"/>
                  <a:gd name="T2" fmla="*/ 860 w 2032"/>
                  <a:gd name="T3" fmla="*/ 43 h 1536"/>
                  <a:gd name="T4" fmla="*/ 1008 w 2032"/>
                  <a:gd name="T5" fmla="*/ 11 h 1536"/>
                  <a:gd name="T6" fmla="*/ 1157 w 2032"/>
                  <a:gd name="T7" fmla="*/ 0 h 1536"/>
                  <a:gd name="T8" fmla="*/ 1306 w 2032"/>
                  <a:gd name="T9" fmla="*/ 3 h 1536"/>
                  <a:gd name="T10" fmla="*/ 1449 w 2032"/>
                  <a:gd name="T11" fmla="*/ 17 h 1536"/>
                  <a:gd name="T12" fmla="*/ 1583 w 2032"/>
                  <a:gd name="T13" fmla="*/ 42 h 1536"/>
                  <a:gd name="T14" fmla="*/ 1707 w 2032"/>
                  <a:gd name="T15" fmla="*/ 70 h 1536"/>
                  <a:gd name="T16" fmla="*/ 1815 w 2032"/>
                  <a:gd name="T17" fmla="*/ 102 h 1536"/>
                  <a:gd name="T18" fmla="*/ 1905 w 2032"/>
                  <a:gd name="T19" fmla="*/ 131 h 1536"/>
                  <a:gd name="T20" fmla="*/ 1972 w 2032"/>
                  <a:gd name="T21" fmla="*/ 157 h 1536"/>
                  <a:gd name="T22" fmla="*/ 2016 w 2032"/>
                  <a:gd name="T23" fmla="*/ 175 h 1536"/>
                  <a:gd name="T24" fmla="*/ 2032 w 2032"/>
                  <a:gd name="T25" fmla="*/ 182 h 1536"/>
                  <a:gd name="T26" fmla="*/ 2029 w 2032"/>
                  <a:gd name="T27" fmla="*/ 200 h 1536"/>
                  <a:gd name="T28" fmla="*/ 2022 w 2032"/>
                  <a:gd name="T29" fmla="*/ 249 h 1536"/>
                  <a:gd name="T30" fmla="*/ 2009 w 2032"/>
                  <a:gd name="T31" fmla="*/ 326 h 1536"/>
                  <a:gd name="T32" fmla="*/ 1989 w 2032"/>
                  <a:gd name="T33" fmla="*/ 427 h 1536"/>
                  <a:gd name="T34" fmla="*/ 1958 w 2032"/>
                  <a:gd name="T35" fmla="*/ 542 h 1536"/>
                  <a:gd name="T36" fmla="*/ 1919 w 2032"/>
                  <a:gd name="T37" fmla="*/ 672 h 1536"/>
                  <a:gd name="T38" fmla="*/ 1866 w 2032"/>
                  <a:gd name="T39" fmla="*/ 806 h 1536"/>
                  <a:gd name="T40" fmla="*/ 1802 w 2032"/>
                  <a:gd name="T41" fmla="*/ 944 h 1536"/>
                  <a:gd name="T42" fmla="*/ 1722 w 2032"/>
                  <a:gd name="T43" fmla="*/ 1076 h 1536"/>
                  <a:gd name="T44" fmla="*/ 1627 w 2032"/>
                  <a:gd name="T45" fmla="*/ 1202 h 1536"/>
                  <a:gd name="T46" fmla="*/ 1514 w 2032"/>
                  <a:gd name="T47" fmla="*/ 1313 h 1536"/>
                  <a:gd name="T48" fmla="*/ 1383 w 2032"/>
                  <a:gd name="T49" fmla="*/ 1405 h 1536"/>
                  <a:gd name="T50" fmla="*/ 1245 w 2032"/>
                  <a:gd name="T51" fmla="*/ 1469 h 1536"/>
                  <a:gd name="T52" fmla="*/ 1099 w 2032"/>
                  <a:gd name="T53" fmla="*/ 1511 h 1536"/>
                  <a:gd name="T54" fmla="*/ 950 w 2032"/>
                  <a:gd name="T55" fmla="*/ 1532 h 1536"/>
                  <a:gd name="T56" fmla="*/ 801 w 2032"/>
                  <a:gd name="T57" fmla="*/ 1536 h 1536"/>
                  <a:gd name="T58" fmla="*/ 654 w 2032"/>
                  <a:gd name="T59" fmla="*/ 1527 h 1536"/>
                  <a:gd name="T60" fmla="*/ 515 w 2032"/>
                  <a:gd name="T61" fmla="*/ 1507 h 1536"/>
                  <a:gd name="T62" fmla="*/ 385 w 2032"/>
                  <a:gd name="T63" fmla="*/ 1481 h 1536"/>
                  <a:gd name="T64" fmla="*/ 270 w 2032"/>
                  <a:gd name="T65" fmla="*/ 1450 h 1536"/>
                  <a:gd name="T66" fmla="*/ 170 w 2032"/>
                  <a:gd name="T67" fmla="*/ 1419 h 1536"/>
                  <a:gd name="T68" fmla="*/ 91 w 2032"/>
                  <a:gd name="T69" fmla="*/ 1390 h 1536"/>
                  <a:gd name="T70" fmla="*/ 34 w 2032"/>
                  <a:gd name="T71" fmla="*/ 1368 h 1536"/>
                  <a:gd name="T72" fmla="*/ 5 w 2032"/>
                  <a:gd name="T73" fmla="*/ 1357 h 1536"/>
                  <a:gd name="T74" fmla="*/ 0 w 2032"/>
                  <a:gd name="T75" fmla="*/ 1349 h 1536"/>
                  <a:gd name="T76" fmla="*/ 5 w 2032"/>
                  <a:gd name="T77" fmla="*/ 1316 h 1536"/>
                  <a:gd name="T78" fmla="*/ 15 w 2032"/>
                  <a:gd name="T79" fmla="*/ 1250 h 1536"/>
                  <a:gd name="T80" fmla="*/ 33 w 2032"/>
                  <a:gd name="T81" fmla="*/ 1161 h 1536"/>
                  <a:gd name="T82" fmla="*/ 57 w 2032"/>
                  <a:gd name="T83" fmla="*/ 1053 h 1536"/>
                  <a:gd name="T84" fmla="*/ 92 w 2032"/>
                  <a:gd name="T85" fmla="*/ 929 h 1536"/>
                  <a:gd name="T86" fmla="*/ 139 w 2032"/>
                  <a:gd name="T87" fmla="*/ 798 h 1536"/>
                  <a:gd name="T88" fmla="*/ 197 w 2032"/>
                  <a:gd name="T89" fmla="*/ 661 h 1536"/>
                  <a:gd name="T90" fmla="*/ 269 w 2032"/>
                  <a:gd name="T91" fmla="*/ 525 h 1536"/>
                  <a:gd name="T92" fmla="*/ 356 w 2032"/>
                  <a:gd name="T93" fmla="*/ 395 h 1536"/>
                  <a:gd name="T94" fmla="*/ 460 w 2032"/>
                  <a:gd name="T95" fmla="*/ 277 h 1536"/>
                  <a:gd name="T96" fmla="*/ 581 w 2032"/>
                  <a:gd name="T97" fmla="*/ 175 h 1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032" h="1536">
                    <a:moveTo>
                      <a:pt x="648" y="131"/>
                    </a:moveTo>
                    <a:lnTo>
                      <a:pt x="717" y="96"/>
                    </a:lnTo>
                    <a:lnTo>
                      <a:pt x="788" y="67"/>
                    </a:lnTo>
                    <a:lnTo>
                      <a:pt x="860" y="43"/>
                    </a:lnTo>
                    <a:lnTo>
                      <a:pt x="934" y="24"/>
                    </a:lnTo>
                    <a:lnTo>
                      <a:pt x="1008" y="11"/>
                    </a:lnTo>
                    <a:lnTo>
                      <a:pt x="1083" y="4"/>
                    </a:lnTo>
                    <a:lnTo>
                      <a:pt x="1157" y="0"/>
                    </a:lnTo>
                    <a:lnTo>
                      <a:pt x="1232" y="0"/>
                    </a:lnTo>
                    <a:lnTo>
                      <a:pt x="1306" y="3"/>
                    </a:lnTo>
                    <a:lnTo>
                      <a:pt x="1377" y="8"/>
                    </a:lnTo>
                    <a:lnTo>
                      <a:pt x="1449" y="17"/>
                    </a:lnTo>
                    <a:lnTo>
                      <a:pt x="1517" y="29"/>
                    </a:lnTo>
                    <a:lnTo>
                      <a:pt x="1583" y="42"/>
                    </a:lnTo>
                    <a:lnTo>
                      <a:pt x="1647" y="55"/>
                    </a:lnTo>
                    <a:lnTo>
                      <a:pt x="1707" y="70"/>
                    </a:lnTo>
                    <a:lnTo>
                      <a:pt x="1762" y="86"/>
                    </a:lnTo>
                    <a:lnTo>
                      <a:pt x="1815" y="102"/>
                    </a:lnTo>
                    <a:lnTo>
                      <a:pt x="1862" y="116"/>
                    </a:lnTo>
                    <a:lnTo>
                      <a:pt x="1905" y="131"/>
                    </a:lnTo>
                    <a:lnTo>
                      <a:pt x="1942" y="146"/>
                    </a:lnTo>
                    <a:lnTo>
                      <a:pt x="1972" y="157"/>
                    </a:lnTo>
                    <a:lnTo>
                      <a:pt x="1999" y="167"/>
                    </a:lnTo>
                    <a:lnTo>
                      <a:pt x="2016" y="175"/>
                    </a:lnTo>
                    <a:lnTo>
                      <a:pt x="2028" y="179"/>
                    </a:lnTo>
                    <a:lnTo>
                      <a:pt x="2032" y="182"/>
                    </a:lnTo>
                    <a:lnTo>
                      <a:pt x="2031" y="186"/>
                    </a:lnTo>
                    <a:lnTo>
                      <a:pt x="2029" y="200"/>
                    </a:lnTo>
                    <a:lnTo>
                      <a:pt x="2026" y="220"/>
                    </a:lnTo>
                    <a:lnTo>
                      <a:pt x="2022" y="249"/>
                    </a:lnTo>
                    <a:lnTo>
                      <a:pt x="2018" y="286"/>
                    </a:lnTo>
                    <a:lnTo>
                      <a:pt x="2009" y="326"/>
                    </a:lnTo>
                    <a:lnTo>
                      <a:pt x="2000" y="375"/>
                    </a:lnTo>
                    <a:lnTo>
                      <a:pt x="1989" y="427"/>
                    </a:lnTo>
                    <a:lnTo>
                      <a:pt x="1975" y="483"/>
                    </a:lnTo>
                    <a:lnTo>
                      <a:pt x="1958" y="542"/>
                    </a:lnTo>
                    <a:lnTo>
                      <a:pt x="1940" y="607"/>
                    </a:lnTo>
                    <a:lnTo>
                      <a:pt x="1919" y="672"/>
                    </a:lnTo>
                    <a:lnTo>
                      <a:pt x="1894" y="738"/>
                    </a:lnTo>
                    <a:lnTo>
                      <a:pt x="1866" y="806"/>
                    </a:lnTo>
                    <a:lnTo>
                      <a:pt x="1835" y="875"/>
                    </a:lnTo>
                    <a:lnTo>
                      <a:pt x="1802" y="944"/>
                    </a:lnTo>
                    <a:lnTo>
                      <a:pt x="1764" y="1011"/>
                    </a:lnTo>
                    <a:lnTo>
                      <a:pt x="1722" y="1076"/>
                    </a:lnTo>
                    <a:lnTo>
                      <a:pt x="1676" y="1141"/>
                    </a:lnTo>
                    <a:lnTo>
                      <a:pt x="1627" y="1202"/>
                    </a:lnTo>
                    <a:lnTo>
                      <a:pt x="1573" y="1259"/>
                    </a:lnTo>
                    <a:lnTo>
                      <a:pt x="1514" y="1313"/>
                    </a:lnTo>
                    <a:lnTo>
                      <a:pt x="1452" y="1361"/>
                    </a:lnTo>
                    <a:lnTo>
                      <a:pt x="1383" y="1405"/>
                    </a:lnTo>
                    <a:lnTo>
                      <a:pt x="1315" y="1440"/>
                    </a:lnTo>
                    <a:lnTo>
                      <a:pt x="1245" y="1469"/>
                    </a:lnTo>
                    <a:lnTo>
                      <a:pt x="1173" y="1494"/>
                    </a:lnTo>
                    <a:lnTo>
                      <a:pt x="1099" y="1511"/>
                    </a:lnTo>
                    <a:lnTo>
                      <a:pt x="1024" y="1524"/>
                    </a:lnTo>
                    <a:lnTo>
                      <a:pt x="950" y="1532"/>
                    </a:lnTo>
                    <a:lnTo>
                      <a:pt x="876" y="1536"/>
                    </a:lnTo>
                    <a:lnTo>
                      <a:pt x="801" y="1536"/>
                    </a:lnTo>
                    <a:lnTo>
                      <a:pt x="727" y="1533"/>
                    </a:lnTo>
                    <a:lnTo>
                      <a:pt x="654" y="1527"/>
                    </a:lnTo>
                    <a:lnTo>
                      <a:pt x="584" y="1518"/>
                    </a:lnTo>
                    <a:lnTo>
                      <a:pt x="515" y="1507"/>
                    </a:lnTo>
                    <a:lnTo>
                      <a:pt x="450" y="1495"/>
                    </a:lnTo>
                    <a:lnTo>
                      <a:pt x="385" y="1481"/>
                    </a:lnTo>
                    <a:lnTo>
                      <a:pt x="326" y="1466"/>
                    </a:lnTo>
                    <a:lnTo>
                      <a:pt x="270" y="1450"/>
                    </a:lnTo>
                    <a:lnTo>
                      <a:pt x="218" y="1434"/>
                    </a:lnTo>
                    <a:lnTo>
                      <a:pt x="170" y="1419"/>
                    </a:lnTo>
                    <a:lnTo>
                      <a:pt x="127" y="1405"/>
                    </a:lnTo>
                    <a:lnTo>
                      <a:pt x="91" y="1390"/>
                    </a:lnTo>
                    <a:lnTo>
                      <a:pt x="59" y="1378"/>
                    </a:lnTo>
                    <a:lnTo>
                      <a:pt x="34" y="1368"/>
                    </a:lnTo>
                    <a:lnTo>
                      <a:pt x="16" y="1361"/>
                    </a:lnTo>
                    <a:lnTo>
                      <a:pt x="5" y="1357"/>
                    </a:lnTo>
                    <a:lnTo>
                      <a:pt x="0" y="1355"/>
                    </a:lnTo>
                    <a:lnTo>
                      <a:pt x="0" y="1349"/>
                    </a:lnTo>
                    <a:lnTo>
                      <a:pt x="3" y="1336"/>
                    </a:lnTo>
                    <a:lnTo>
                      <a:pt x="5" y="1316"/>
                    </a:lnTo>
                    <a:lnTo>
                      <a:pt x="9" y="1287"/>
                    </a:lnTo>
                    <a:lnTo>
                      <a:pt x="15" y="1250"/>
                    </a:lnTo>
                    <a:lnTo>
                      <a:pt x="22" y="1209"/>
                    </a:lnTo>
                    <a:lnTo>
                      <a:pt x="33" y="1161"/>
                    </a:lnTo>
                    <a:lnTo>
                      <a:pt x="44" y="1109"/>
                    </a:lnTo>
                    <a:lnTo>
                      <a:pt x="57" y="1053"/>
                    </a:lnTo>
                    <a:lnTo>
                      <a:pt x="73" y="993"/>
                    </a:lnTo>
                    <a:lnTo>
                      <a:pt x="92" y="929"/>
                    </a:lnTo>
                    <a:lnTo>
                      <a:pt x="114" y="865"/>
                    </a:lnTo>
                    <a:lnTo>
                      <a:pt x="139" y="798"/>
                    </a:lnTo>
                    <a:lnTo>
                      <a:pt x="167" y="729"/>
                    </a:lnTo>
                    <a:lnTo>
                      <a:pt x="197" y="661"/>
                    </a:lnTo>
                    <a:lnTo>
                      <a:pt x="231" y="592"/>
                    </a:lnTo>
                    <a:lnTo>
                      <a:pt x="269" y="525"/>
                    </a:lnTo>
                    <a:lnTo>
                      <a:pt x="311" y="459"/>
                    </a:lnTo>
                    <a:lnTo>
                      <a:pt x="356" y="395"/>
                    </a:lnTo>
                    <a:lnTo>
                      <a:pt x="406" y="334"/>
                    </a:lnTo>
                    <a:lnTo>
                      <a:pt x="460" y="277"/>
                    </a:lnTo>
                    <a:lnTo>
                      <a:pt x="518" y="223"/>
                    </a:lnTo>
                    <a:lnTo>
                      <a:pt x="581" y="175"/>
                    </a:lnTo>
                    <a:lnTo>
                      <a:pt x="648" y="131"/>
                    </a:lnTo>
                  </a:path>
                </a:pathLst>
              </a:custGeom>
              <a:gradFill rotWithShape="1">
                <a:gsLst>
                  <a:gs pos="2000">
                    <a:schemeClr val="tx2">
                      <a:lumMod val="60000"/>
                      <a:lumOff val="40000"/>
                    </a:schemeClr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9440000" scaled="0"/>
              </a:gradFill>
              <a:ln w="38100" cmpd="sng">
                <a:solidFill>
                  <a:srgbClr val="002060"/>
                </a:solidFill>
                <a:prstDash val="solid"/>
                <a:round/>
              </a:ln>
              <a:effectLst>
                <a:outerShdw dist="135003" dir="2928844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 sz="1905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5F49608-3900-B229-10AB-FCC92B2FF9BD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gray">
              <a:xfrm>
                <a:off x="2345" y="2460"/>
                <a:ext cx="961" cy="1618"/>
              </a:xfrm>
              <a:custGeom>
                <a:avLst/>
                <a:gdLst>
                  <a:gd name="T0" fmla="*/ 1467 w 1470"/>
                  <a:gd name="T1" fmla="*/ 1246 h 2346"/>
                  <a:gd name="T2" fmla="*/ 1444 w 1470"/>
                  <a:gd name="T3" fmla="*/ 1390 h 2346"/>
                  <a:gd name="T4" fmla="*/ 1400 w 1470"/>
                  <a:gd name="T5" fmla="*/ 1529 h 2346"/>
                  <a:gd name="T6" fmla="*/ 1339 w 1470"/>
                  <a:gd name="T7" fmla="*/ 1662 h 2346"/>
                  <a:gd name="T8" fmla="*/ 1267 w 1470"/>
                  <a:gd name="T9" fmla="*/ 1784 h 2346"/>
                  <a:gd name="T10" fmla="*/ 1187 w 1470"/>
                  <a:gd name="T11" fmla="*/ 1898 h 2346"/>
                  <a:gd name="T12" fmla="*/ 1102 w 1470"/>
                  <a:gd name="T13" fmla="*/ 2002 h 2346"/>
                  <a:gd name="T14" fmla="*/ 1019 w 1470"/>
                  <a:gd name="T15" fmla="*/ 2094 h 2346"/>
                  <a:gd name="T16" fmla="*/ 939 w 1470"/>
                  <a:gd name="T17" fmla="*/ 2174 h 2346"/>
                  <a:gd name="T18" fmla="*/ 866 w 1470"/>
                  <a:gd name="T19" fmla="*/ 2240 h 2346"/>
                  <a:gd name="T20" fmla="*/ 806 w 1470"/>
                  <a:gd name="T21" fmla="*/ 2291 h 2346"/>
                  <a:gd name="T22" fmla="*/ 763 w 1470"/>
                  <a:gd name="T23" fmla="*/ 2326 h 2346"/>
                  <a:gd name="T24" fmla="*/ 739 w 1470"/>
                  <a:gd name="T25" fmla="*/ 2343 h 2346"/>
                  <a:gd name="T26" fmla="*/ 732 w 1470"/>
                  <a:gd name="T27" fmla="*/ 2343 h 2346"/>
                  <a:gd name="T28" fmla="*/ 709 w 1470"/>
                  <a:gd name="T29" fmla="*/ 2326 h 2346"/>
                  <a:gd name="T30" fmla="*/ 665 w 1470"/>
                  <a:gd name="T31" fmla="*/ 2291 h 2346"/>
                  <a:gd name="T32" fmla="*/ 604 w 1470"/>
                  <a:gd name="T33" fmla="*/ 2240 h 2346"/>
                  <a:gd name="T34" fmla="*/ 532 w 1470"/>
                  <a:gd name="T35" fmla="*/ 2174 h 2346"/>
                  <a:gd name="T36" fmla="*/ 452 w 1470"/>
                  <a:gd name="T37" fmla="*/ 2094 h 2346"/>
                  <a:gd name="T38" fmla="*/ 367 w 1470"/>
                  <a:gd name="T39" fmla="*/ 2002 h 2346"/>
                  <a:gd name="T40" fmla="*/ 284 w 1470"/>
                  <a:gd name="T41" fmla="*/ 1898 h 2346"/>
                  <a:gd name="T42" fmla="*/ 204 w 1470"/>
                  <a:gd name="T43" fmla="*/ 1784 h 2346"/>
                  <a:gd name="T44" fmla="*/ 131 w 1470"/>
                  <a:gd name="T45" fmla="*/ 1662 h 2346"/>
                  <a:gd name="T46" fmla="*/ 71 w 1470"/>
                  <a:gd name="T47" fmla="*/ 1529 h 2346"/>
                  <a:gd name="T48" fmla="*/ 27 w 1470"/>
                  <a:gd name="T49" fmla="*/ 1390 h 2346"/>
                  <a:gd name="T50" fmla="*/ 4 w 1470"/>
                  <a:gd name="T51" fmla="*/ 1246 h 2346"/>
                  <a:gd name="T52" fmla="*/ 4 w 1470"/>
                  <a:gd name="T53" fmla="*/ 1099 h 2346"/>
                  <a:gd name="T54" fmla="*/ 27 w 1470"/>
                  <a:gd name="T55" fmla="*/ 954 h 2346"/>
                  <a:gd name="T56" fmla="*/ 71 w 1470"/>
                  <a:gd name="T57" fmla="*/ 816 h 2346"/>
                  <a:gd name="T58" fmla="*/ 131 w 1470"/>
                  <a:gd name="T59" fmla="*/ 684 h 2346"/>
                  <a:gd name="T60" fmla="*/ 204 w 1470"/>
                  <a:gd name="T61" fmla="*/ 560 h 2346"/>
                  <a:gd name="T62" fmla="*/ 284 w 1470"/>
                  <a:gd name="T63" fmla="*/ 446 h 2346"/>
                  <a:gd name="T64" fmla="*/ 367 w 1470"/>
                  <a:gd name="T65" fmla="*/ 343 h 2346"/>
                  <a:gd name="T66" fmla="*/ 452 w 1470"/>
                  <a:gd name="T67" fmla="*/ 251 h 2346"/>
                  <a:gd name="T68" fmla="*/ 532 w 1470"/>
                  <a:gd name="T69" fmla="*/ 171 h 2346"/>
                  <a:gd name="T70" fmla="*/ 604 w 1470"/>
                  <a:gd name="T71" fmla="*/ 105 h 2346"/>
                  <a:gd name="T72" fmla="*/ 665 w 1470"/>
                  <a:gd name="T73" fmla="*/ 55 h 2346"/>
                  <a:gd name="T74" fmla="*/ 709 w 1470"/>
                  <a:gd name="T75" fmla="*/ 19 h 2346"/>
                  <a:gd name="T76" fmla="*/ 732 w 1470"/>
                  <a:gd name="T77" fmla="*/ 1 h 2346"/>
                  <a:gd name="T78" fmla="*/ 739 w 1470"/>
                  <a:gd name="T79" fmla="*/ 1 h 2346"/>
                  <a:gd name="T80" fmla="*/ 763 w 1470"/>
                  <a:gd name="T81" fmla="*/ 19 h 2346"/>
                  <a:gd name="T82" fmla="*/ 806 w 1470"/>
                  <a:gd name="T83" fmla="*/ 55 h 2346"/>
                  <a:gd name="T84" fmla="*/ 866 w 1470"/>
                  <a:gd name="T85" fmla="*/ 105 h 2346"/>
                  <a:gd name="T86" fmla="*/ 939 w 1470"/>
                  <a:gd name="T87" fmla="*/ 171 h 2346"/>
                  <a:gd name="T88" fmla="*/ 1019 w 1470"/>
                  <a:gd name="T89" fmla="*/ 251 h 2346"/>
                  <a:gd name="T90" fmla="*/ 1102 w 1470"/>
                  <a:gd name="T91" fmla="*/ 343 h 2346"/>
                  <a:gd name="T92" fmla="*/ 1187 w 1470"/>
                  <a:gd name="T93" fmla="*/ 446 h 2346"/>
                  <a:gd name="T94" fmla="*/ 1267 w 1470"/>
                  <a:gd name="T95" fmla="*/ 560 h 2346"/>
                  <a:gd name="T96" fmla="*/ 1339 w 1470"/>
                  <a:gd name="T97" fmla="*/ 684 h 2346"/>
                  <a:gd name="T98" fmla="*/ 1400 w 1470"/>
                  <a:gd name="T99" fmla="*/ 816 h 2346"/>
                  <a:gd name="T100" fmla="*/ 1444 w 1470"/>
                  <a:gd name="T101" fmla="*/ 954 h 2346"/>
                  <a:gd name="T102" fmla="*/ 1467 w 1470"/>
                  <a:gd name="T103" fmla="*/ 1099 h 234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470" h="2346">
                    <a:moveTo>
                      <a:pt x="1470" y="1173"/>
                    </a:moveTo>
                    <a:lnTo>
                      <a:pt x="1467" y="1246"/>
                    </a:lnTo>
                    <a:lnTo>
                      <a:pt x="1458" y="1319"/>
                    </a:lnTo>
                    <a:lnTo>
                      <a:pt x="1444" y="1390"/>
                    </a:lnTo>
                    <a:lnTo>
                      <a:pt x="1423" y="1462"/>
                    </a:lnTo>
                    <a:lnTo>
                      <a:pt x="1400" y="1529"/>
                    </a:lnTo>
                    <a:lnTo>
                      <a:pt x="1371" y="1596"/>
                    </a:lnTo>
                    <a:lnTo>
                      <a:pt x="1339" y="1662"/>
                    </a:lnTo>
                    <a:lnTo>
                      <a:pt x="1305" y="1725"/>
                    </a:lnTo>
                    <a:lnTo>
                      <a:pt x="1267" y="1784"/>
                    </a:lnTo>
                    <a:lnTo>
                      <a:pt x="1228" y="1843"/>
                    </a:lnTo>
                    <a:lnTo>
                      <a:pt x="1187" y="1898"/>
                    </a:lnTo>
                    <a:lnTo>
                      <a:pt x="1145" y="1952"/>
                    </a:lnTo>
                    <a:lnTo>
                      <a:pt x="1102" y="2002"/>
                    </a:lnTo>
                    <a:lnTo>
                      <a:pt x="1060" y="2050"/>
                    </a:lnTo>
                    <a:lnTo>
                      <a:pt x="1019" y="2094"/>
                    </a:lnTo>
                    <a:lnTo>
                      <a:pt x="978" y="2135"/>
                    </a:lnTo>
                    <a:lnTo>
                      <a:pt x="939" y="2174"/>
                    </a:lnTo>
                    <a:lnTo>
                      <a:pt x="901" y="2207"/>
                    </a:lnTo>
                    <a:lnTo>
                      <a:pt x="866" y="2240"/>
                    </a:lnTo>
                    <a:lnTo>
                      <a:pt x="835" y="2266"/>
                    </a:lnTo>
                    <a:lnTo>
                      <a:pt x="806" y="2291"/>
                    </a:lnTo>
                    <a:lnTo>
                      <a:pt x="783" y="2310"/>
                    </a:lnTo>
                    <a:lnTo>
                      <a:pt x="763" y="2326"/>
                    </a:lnTo>
                    <a:lnTo>
                      <a:pt x="748" y="2336"/>
                    </a:lnTo>
                    <a:lnTo>
                      <a:pt x="739" y="2343"/>
                    </a:lnTo>
                    <a:lnTo>
                      <a:pt x="735" y="2346"/>
                    </a:lnTo>
                    <a:lnTo>
                      <a:pt x="732" y="2343"/>
                    </a:lnTo>
                    <a:lnTo>
                      <a:pt x="723" y="2336"/>
                    </a:lnTo>
                    <a:lnTo>
                      <a:pt x="709" y="2326"/>
                    </a:lnTo>
                    <a:lnTo>
                      <a:pt x="688" y="2310"/>
                    </a:lnTo>
                    <a:lnTo>
                      <a:pt x="665" y="2291"/>
                    </a:lnTo>
                    <a:lnTo>
                      <a:pt x="636" y="2266"/>
                    </a:lnTo>
                    <a:lnTo>
                      <a:pt x="604" y="2240"/>
                    </a:lnTo>
                    <a:lnTo>
                      <a:pt x="570" y="2207"/>
                    </a:lnTo>
                    <a:lnTo>
                      <a:pt x="532" y="2174"/>
                    </a:lnTo>
                    <a:lnTo>
                      <a:pt x="493" y="2135"/>
                    </a:lnTo>
                    <a:lnTo>
                      <a:pt x="452" y="2094"/>
                    </a:lnTo>
                    <a:lnTo>
                      <a:pt x="410" y="2050"/>
                    </a:lnTo>
                    <a:lnTo>
                      <a:pt x="367" y="2002"/>
                    </a:lnTo>
                    <a:lnTo>
                      <a:pt x="325" y="1952"/>
                    </a:lnTo>
                    <a:lnTo>
                      <a:pt x="284" y="1898"/>
                    </a:lnTo>
                    <a:lnTo>
                      <a:pt x="243" y="1843"/>
                    </a:lnTo>
                    <a:lnTo>
                      <a:pt x="204" y="1784"/>
                    </a:lnTo>
                    <a:lnTo>
                      <a:pt x="166" y="1725"/>
                    </a:lnTo>
                    <a:lnTo>
                      <a:pt x="131" y="1662"/>
                    </a:lnTo>
                    <a:lnTo>
                      <a:pt x="100" y="1596"/>
                    </a:lnTo>
                    <a:lnTo>
                      <a:pt x="71" y="1529"/>
                    </a:lnTo>
                    <a:lnTo>
                      <a:pt x="48" y="1462"/>
                    </a:lnTo>
                    <a:lnTo>
                      <a:pt x="27" y="1390"/>
                    </a:lnTo>
                    <a:lnTo>
                      <a:pt x="13" y="1319"/>
                    </a:lnTo>
                    <a:lnTo>
                      <a:pt x="4" y="1246"/>
                    </a:lnTo>
                    <a:lnTo>
                      <a:pt x="0" y="1173"/>
                    </a:lnTo>
                    <a:lnTo>
                      <a:pt x="4" y="1099"/>
                    </a:lnTo>
                    <a:lnTo>
                      <a:pt x="13" y="1026"/>
                    </a:lnTo>
                    <a:lnTo>
                      <a:pt x="27" y="954"/>
                    </a:lnTo>
                    <a:lnTo>
                      <a:pt x="48" y="884"/>
                    </a:lnTo>
                    <a:lnTo>
                      <a:pt x="71" y="816"/>
                    </a:lnTo>
                    <a:lnTo>
                      <a:pt x="100" y="748"/>
                    </a:lnTo>
                    <a:lnTo>
                      <a:pt x="131" y="684"/>
                    </a:lnTo>
                    <a:lnTo>
                      <a:pt x="166" y="621"/>
                    </a:lnTo>
                    <a:lnTo>
                      <a:pt x="204" y="560"/>
                    </a:lnTo>
                    <a:lnTo>
                      <a:pt x="243" y="502"/>
                    </a:lnTo>
                    <a:lnTo>
                      <a:pt x="284" y="446"/>
                    </a:lnTo>
                    <a:lnTo>
                      <a:pt x="325" y="394"/>
                    </a:lnTo>
                    <a:lnTo>
                      <a:pt x="367" y="343"/>
                    </a:lnTo>
                    <a:lnTo>
                      <a:pt x="410" y="295"/>
                    </a:lnTo>
                    <a:lnTo>
                      <a:pt x="452" y="251"/>
                    </a:lnTo>
                    <a:lnTo>
                      <a:pt x="493" y="210"/>
                    </a:lnTo>
                    <a:lnTo>
                      <a:pt x="532" y="171"/>
                    </a:lnTo>
                    <a:lnTo>
                      <a:pt x="570" y="137"/>
                    </a:lnTo>
                    <a:lnTo>
                      <a:pt x="604" y="105"/>
                    </a:lnTo>
                    <a:lnTo>
                      <a:pt x="636" y="79"/>
                    </a:lnTo>
                    <a:lnTo>
                      <a:pt x="665" y="55"/>
                    </a:lnTo>
                    <a:lnTo>
                      <a:pt x="688" y="35"/>
                    </a:lnTo>
                    <a:lnTo>
                      <a:pt x="709" y="19"/>
                    </a:lnTo>
                    <a:lnTo>
                      <a:pt x="723" y="9"/>
                    </a:lnTo>
                    <a:lnTo>
                      <a:pt x="732" y="1"/>
                    </a:lnTo>
                    <a:lnTo>
                      <a:pt x="735" y="0"/>
                    </a:lnTo>
                    <a:lnTo>
                      <a:pt x="739" y="1"/>
                    </a:lnTo>
                    <a:lnTo>
                      <a:pt x="748" y="9"/>
                    </a:lnTo>
                    <a:lnTo>
                      <a:pt x="763" y="19"/>
                    </a:lnTo>
                    <a:lnTo>
                      <a:pt x="783" y="35"/>
                    </a:lnTo>
                    <a:lnTo>
                      <a:pt x="806" y="55"/>
                    </a:lnTo>
                    <a:lnTo>
                      <a:pt x="835" y="79"/>
                    </a:lnTo>
                    <a:lnTo>
                      <a:pt x="866" y="105"/>
                    </a:lnTo>
                    <a:lnTo>
                      <a:pt x="901" y="137"/>
                    </a:lnTo>
                    <a:lnTo>
                      <a:pt x="939" y="171"/>
                    </a:lnTo>
                    <a:lnTo>
                      <a:pt x="978" y="210"/>
                    </a:lnTo>
                    <a:lnTo>
                      <a:pt x="1019" y="251"/>
                    </a:lnTo>
                    <a:lnTo>
                      <a:pt x="1060" y="295"/>
                    </a:lnTo>
                    <a:lnTo>
                      <a:pt x="1102" y="343"/>
                    </a:lnTo>
                    <a:lnTo>
                      <a:pt x="1145" y="394"/>
                    </a:lnTo>
                    <a:lnTo>
                      <a:pt x="1187" y="446"/>
                    </a:lnTo>
                    <a:lnTo>
                      <a:pt x="1228" y="502"/>
                    </a:lnTo>
                    <a:lnTo>
                      <a:pt x="1267" y="560"/>
                    </a:lnTo>
                    <a:lnTo>
                      <a:pt x="1305" y="621"/>
                    </a:lnTo>
                    <a:lnTo>
                      <a:pt x="1339" y="684"/>
                    </a:lnTo>
                    <a:lnTo>
                      <a:pt x="1371" y="748"/>
                    </a:lnTo>
                    <a:lnTo>
                      <a:pt x="1400" y="816"/>
                    </a:lnTo>
                    <a:lnTo>
                      <a:pt x="1423" y="884"/>
                    </a:lnTo>
                    <a:lnTo>
                      <a:pt x="1444" y="954"/>
                    </a:lnTo>
                    <a:lnTo>
                      <a:pt x="1458" y="1026"/>
                    </a:lnTo>
                    <a:lnTo>
                      <a:pt x="1467" y="1099"/>
                    </a:lnTo>
                    <a:lnTo>
                      <a:pt x="1470" y="1173"/>
                    </a:lnTo>
                  </a:path>
                </a:pathLst>
              </a:custGeom>
              <a:gradFill rotWithShape="1">
                <a:gsLst>
                  <a:gs pos="2000">
                    <a:schemeClr val="tx2">
                      <a:lumMod val="50000"/>
                    </a:schemeClr>
                  </a:gs>
                  <a:gs pos="50000">
                    <a:srgbClr val="0066B3"/>
                  </a:gs>
                  <a:gs pos="100000">
                    <a:srgbClr val="00B0F0"/>
                  </a:gs>
                </a:gsLst>
                <a:lin ang="12240000" scaled="0"/>
              </a:gradFill>
              <a:ln w="38100" cmpd="sng">
                <a:solidFill>
                  <a:srgbClr val="002060"/>
                </a:solidFill>
                <a:prstDash val="solid"/>
                <a:round/>
              </a:ln>
              <a:effectLst>
                <a:outerShdw dist="135003" dir="2928844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 sz="1905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A09DA3A-27E4-3958-BA24-3EDBF85D4BF3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gray">
              <a:xfrm rot="521906">
                <a:off x="2683" y="2535"/>
                <a:ext cx="1681" cy="868"/>
              </a:xfrm>
              <a:custGeom>
                <a:avLst/>
                <a:gdLst>
                  <a:gd name="T0" fmla="*/ 1451 w 2032"/>
                  <a:gd name="T1" fmla="*/ 175 h 1536"/>
                  <a:gd name="T2" fmla="*/ 1572 w 2032"/>
                  <a:gd name="T3" fmla="*/ 277 h 1536"/>
                  <a:gd name="T4" fmla="*/ 1676 w 2032"/>
                  <a:gd name="T5" fmla="*/ 395 h 1536"/>
                  <a:gd name="T6" fmla="*/ 1763 w 2032"/>
                  <a:gd name="T7" fmla="*/ 525 h 1536"/>
                  <a:gd name="T8" fmla="*/ 1835 w 2032"/>
                  <a:gd name="T9" fmla="*/ 661 h 1536"/>
                  <a:gd name="T10" fmla="*/ 1893 w 2032"/>
                  <a:gd name="T11" fmla="*/ 798 h 1536"/>
                  <a:gd name="T12" fmla="*/ 1940 w 2032"/>
                  <a:gd name="T13" fmla="*/ 929 h 1536"/>
                  <a:gd name="T14" fmla="*/ 1975 w 2032"/>
                  <a:gd name="T15" fmla="*/ 1053 h 1536"/>
                  <a:gd name="T16" fmla="*/ 2000 w 2032"/>
                  <a:gd name="T17" fmla="*/ 1161 h 1536"/>
                  <a:gd name="T18" fmla="*/ 2017 w 2032"/>
                  <a:gd name="T19" fmla="*/ 1250 h 1536"/>
                  <a:gd name="T20" fmla="*/ 2026 w 2032"/>
                  <a:gd name="T21" fmla="*/ 1316 h 1536"/>
                  <a:gd name="T22" fmla="*/ 2030 w 2032"/>
                  <a:gd name="T23" fmla="*/ 1349 h 1536"/>
                  <a:gd name="T24" fmla="*/ 2027 w 2032"/>
                  <a:gd name="T25" fmla="*/ 1357 h 1536"/>
                  <a:gd name="T26" fmla="*/ 1998 w 2032"/>
                  <a:gd name="T27" fmla="*/ 1368 h 1536"/>
                  <a:gd name="T28" fmla="*/ 1941 w 2032"/>
                  <a:gd name="T29" fmla="*/ 1390 h 1536"/>
                  <a:gd name="T30" fmla="*/ 1861 w 2032"/>
                  <a:gd name="T31" fmla="*/ 1419 h 1536"/>
                  <a:gd name="T32" fmla="*/ 1762 w 2032"/>
                  <a:gd name="T33" fmla="*/ 1450 h 1536"/>
                  <a:gd name="T34" fmla="*/ 1647 w 2032"/>
                  <a:gd name="T35" fmla="*/ 1481 h 1536"/>
                  <a:gd name="T36" fmla="*/ 1517 w 2032"/>
                  <a:gd name="T37" fmla="*/ 1507 h 1536"/>
                  <a:gd name="T38" fmla="*/ 1377 w 2032"/>
                  <a:gd name="T39" fmla="*/ 1527 h 1536"/>
                  <a:gd name="T40" fmla="*/ 1231 w 2032"/>
                  <a:gd name="T41" fmla="*/ 1536 h 1536"/>
                  <a:gd name="T42" fmla="*/ 1082 w 2032"/>
                  <a:gd name="T43" fmla="*/ 1532 h 1536"/>
                  <a:gd name="T44" fmla="*/ 933 w 2032"/>
                  <a:gd name="T45" fmla="*/ 1511 h 1536"/>
                  <a:gd name="T46" fmla="*/ 787 w 2032"/>
                  <a:gd name="T47" fmla="*/ 1469 h 1536"/>
                  <a:gd name="T48" fmla="*/ 647 w 2032"/>
                  <a:gd name="T49" fmla="*/ 1405 h 1536"/>
                  <a:gd name="T50" fmla="*/ 518 w 2032"/>
                  <a:gd name="T51" fmla="*/ 1313 h 1536"/>
                  <a:gd name="T52" fmla="*/ 405 w 2032"/>
                  <a:gd name="T53" fmla="*/ 1202 h 1536"/>
                  <a:gd name="T54" fmla="*/ 311 w 2032"/>
                  <a:gd name="T55" fmla="*/ 1076 h 1536"/>
                  <a:gd name="T56" fmla="*/ 230 w 2032"/>
                  <a:gd name="T57" fmla="*/ 944 h 1536"/>
                  <a:gd name="T58" fmla="*/ 166 w 2032"/>
                  <a:gd name="T59" fmla="*/ 806 h 1536"/>
                  <a:gd name="T60" fmla="*/ 114 w 2032"/>
                  <a:gd name="T61" fmla="*/ 672 h 1536"/>
                  <a:gd name="T62" fmla="*/ 73 w 2032"/>
                  <a:gd name="T63" fmla="*/ 542 h 1536"/>
                  <a:gd name="T64" fmla="*/ 44 w 2032"/>
                  <a:gd name="T65" fmla="*/ 427 h 1536"/>
                  <a:gd name="T66" fmla="*/ 22 w 2032"/>
                  <a:gd name="T67" fmla="*/ 326 h 1536"/>
                  <a:gd name="T68" fmla="*/ 9 w 2032"/>
                  <a:gd name="T69" fmla="*/ 249 h 1536"/>
                  <a:gd name="T70" fmla="*/ 3 w 2032"/>
                  <a:gd name="T71" fmla="*/ 200 h 1536"/>
                  <a:gd name="T72" fmla="*/ 0 w 2032"/>
                  <a:gd name="T73" fmla="*/ 182 h 1536"/>
                  <a:gd name="T74" fmla="*/ 16 w 2032"/>
                  <a:gd name="T75" fmla="*/ 175 h 1536"/>
                  <a:gd name="T76" fmla="*/ 58 w 2032"/>
                  <a:gd name="T77" fmla="*/ 157 h 1536"/>
                  <a:gd name="T78" fmla="*/ 127 w 2032"/>
                  <a:gd name="T79" fmla="*/ 131 h 1536"/>
                  <a:gd name="T80" fmla="*/ 217 w 2032"/>
                  <a:gd name="T81" fmla="*/ 102 h 1536"/>
                  <a:gd name="T82" fmla="*/ 325 w 2032"/>
                  <a:gd name="T83" fmla="*/ 70 h 1536"/>
                  <a:gd name="T84" fmla="*/ 449 w 2032"/>
                  <a:gd name="T85" fmla="*/ 42 h 1536"/>
                  <a:gd name="T86" fmla="*/ 583 w 2032"/>
                  <a:gd name="T87" fmla="*/ 17 h 1536"/>
                  <a:gd name="T88" fmla="*/ 726 w 2032"/>
                  <a:gd name="T89" fmla="*/ 3 h 1536"/>
                  <a:gd name="T90" fmla="*/ 875 w 2032"/>
                  <a:gd name="T91" fmla="*/ 0 h 1536"/>
                  <a:gd name="T92" fmla="*/ 1024 w 2032"/>
                  <a:gd name="T93" fmla="*/ 11 h 1536"/>
                  <a:gd name="T94" fmla="*/ 1173 w 2032"/>
                  <a:gd name="T95" fmla="*/ 43 h 1536"/>
                  <a:gd name="T96" fmla="*/ 1314 w 2032"/>
                  <a:gd name="T97" fmla="*/ 96 h 1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032" h="1536">
                    <a:moveTo>
                      <a:pt x="1383" y="131"/>
                    </a:moveTo>
                    <a:lnTo>
                      <a:pt x="1451" y="175"/>
                    </a:lnTo>
                    <a:lnTo>
                      <a:pt x="1514" y="223"/>
                    </a:lnTo>
                    <a:lnTo>
                      <a:pt x="1572" y="277"/>
                    </a:lnTo>
                    <a:lnTo>
                      <a:pt x="1626" y="334"/>
                    </a:lnTo>
                    <a:lnTo>
                      <a:pt x="1676" y="395"/>
                    </a:lnTo>
                    <a:lnTo>
                      <a:pt x="1721" y="459"/>
                    </a:lnTo>
                    <a:lnTo>
                      <a:pt x="1763" y="525"/>
                    </a:lnTo>
                    <a:lnTo>
                      <a:pt x="1801" y="592"/>
                    </a:lnTo>
                    <a:lnTo>
                      <a:pt x="1835" y="661"/>
                    </a:lnTo>
                    <a:lnTo>
                      <a:pt x="1865" y="729"/>
                    </a:lnTo>
                    <a:lnTo>
                      <a:pt x="1893" y="798"/>
                    </a:lnTo>
                    <a:lnTo>
                      <a:pt x="1918" y="865"/>
                    </a:lnTo>
                    <a:lnTo>
                      <a:pt x="1940" y="929"/>
                    </a:lnTo>
                    <a:lnTo>
                      <a:pt x="1957" y="993"/>
                    </a:lnTo>
                    <a:lnTo>
                      <a:pt x="1975" y="1053"/>
                    </a:lnTo>
                    <a:lnTo>
                      <a:pt x="1988" y="1109"/>
                    </a:lnTo>
                    <a:lnTo>
                      <a:pt x="2000" y="1161"/>
                    </a:lnTo>
                    <a:lnTo>
                      <a:pt x="2008" y="1209"/>
                    </a:lnTo>
                    <a:lnTo>
                      <a:pt x="2017" y="1250"/>
                    </a:lnTo>
                    <a:lnTo>
                      <a:pt x="2021" y="1287"/>
                    </a:lnTo>
                    <a:lnTo>
                      <a:pt x="2026" y="1316"/>
                    </a:lnTo>
                    <a:lnTo>
                      <a:pt x="2029" y="1336"/>
                    </a:lnTo>
                    <a:lnTo>
                      <a:pt x="2030" y="1349"/>
                    </a:lnTo>
                    <a:lnTo>
                      <a:pt x="2032" y="1355"/>
                    </a:lnTo>
                    <a:lnTo>
                      <a:pt x="2027" y="1357"/>
                    </a:lnTo>
                    <a:lnTo>
                      <a:pt x="2016" y="1361"/>
                    </a:lnTo>
                    <a:lnTo>
                      <a:pt x="1998" y="1368"/>
                    </a:lnTo>
                    <a:lnTo>
                      <a:pt x="1972" y="1378"/>
                    </a:lnTo>
                    <a:lnTo>
                      <a:pt x="1941" y="1390"/>
                    </a:lnTo>
                    <a:lnTo>
                      <a:pt x="1905" y="1405"/>
                    </a:lnTo>
                    <a:lnTo>
                      <a:pt x="1861" y="1419"/>
                    </a:lnTo>
                    <a:lnTo>
                      <a:pt x="1814" y="1434"/>
                    </a:lnTo>
                    <a:lnTo>
                      <a:pt x="1762" y="1450"/>
                    </a:lnTo>
                    <a:lnTo>
                      <a:pt x="1706" y="1466"/>
                    </a:lnTo>
                    <a:lnTo>
                      <a:pt x="1647" y="1481"/>
                    </a:lnTo>
                    <a:lnTo>
                      <a:pt x="1582" y="1495"/>
                    </a:lnTo>
                    <a:lnTo>
                      <a:pt x="1517" y="1507"/>
                    </a:lnTo>
                    <a:lnTo>
                      <a:pt x="1448" y="1518"/>
                    </a:lnTo>
                    <a:lnTo>
                      <a:pt x="1377" y="1527"/>
                    </a:lnTo>
                    <a:lnTo>
                      <a:pt x="1305" y="1533"/>
                    </a:lnTo>
                    <a:lnTo>
                      <a:pt x="1231" y="1536"/>
                    </a:lnTo>
                    <a:lnTo>
                      <a:pt x="1157" y="1536"/>
                    </a:lnTo>
                    <a:lnTo>
                      <a:pt x="1082" y="1532"/>
                    </a:lnTo>
                    <a:lnTo>
                      <a:pt x="1008" y="1524"/>
                    </a:lnTo>
                    <a:lnTo>
                      <a:pt x="933" y="1511"/>
                    </a:lnTo>
                    <a:lnTo>
                      <a:pt x="859" y="1494"/>
                    </a:lnTo>
                    <a:lnTo>
                      <a:pt x="787" y="1469"/>
                    </a:lnTo>
                    <a:lnTo>
                      <a:pt x="716" y="1440"/>
                    </a:lnTo>
                    <a:lnTo>
                      <a:pt x="647" y="1405"/>
                    </a:lnTo>
                    <a:lnTo>
                      <a:pt x="580" y="1361"/>
                    </a:lnTo>
                    <a:lnTo>
                      <a:pt x="518" y="1313"/>
                    </a:lnTo>
                    <a:lnTo>
                      <a:pt x="459" y="1259"/>
                    </a:lnTo>
                    <a:lnTo>
                      <a:pt x="405" y="1202"/>
                    </a:lnTo>
                    <a:lnTo>
                      <a:pt x="356" y="1141"/>
                    </a:lnTo>
                    <a:lnTo>
                      <a:pt x="311" y="1076"/>
                    </a:lnTo>
                    <a:lnTo>
                      <a:pt x="268" y="1011"/>
                    </a:lnTo>
                    <a:lnTo>
                      <a:pt x="230" y="944"/>
                    </a:lnTo>
                    <a:lnTo>
                      <a:pt x="197" y="875"/>
                    </a:lnTo>
                    <a:lnTo>
                      <a:pt x="166" y="806"/>
                    </a:lnTo>
                    <a:lnTo>
                      <a:pt x="138" y="738"/>
                    </a:lnTo>
                    <a:lnTo>
                      <a:pt x="114" y="672"/>
                    </a:lnTo>
                    <a:lnTo>
                      <a:pt x="92" y="607"/>
                    </a:lnTo>
                    <a:lnTo>
                      <a:pt x="73" y="542"/>
                    </a:lnTo>
                    <a:lnTo>
                      <a:pt x="57" y="483"/>
                    </a:lnTo>
                    <a:lnTo>
                      <a:pt x="44" y="427"/>
                    </a:lnTo>
                    <a:lnTo>
                      <a:pt x="32" y="375"/>
                    </a:lnTo>
                    <a:lnTo>
                      <a:pt x="22" y="326"/>
                    </a:lnTo>
                    <a:lnTo>
                      <a:pt x="14" y="286"/>
                    </a:lnTo>
                    <a:lnTo>
                      <a:pt x="9" y="249"/>
                    </a:lnTo>
                    <a:lnTo>
                      <a:pt x="4" y="220"/>
                    </a:lnTo>
                    <a:lnTo>
                      <a:pt x="3" y="200"/>
                    </a:lnTo>
                    <a:lnTo>
                      <a:pt x="0" y="186"/>
                    </a:lnTo>
                    <a:lnTo>
                      <a:pt x="0" y="182"/>
                    </a:lnTo>
                    <a:lnTo>
                      <a:pt x="4" y="179"/>
                    </a:lnTo>
                    <a:lnTo>
                      <a:pt x="16" y="175"/>
                    </a:lnTo>
                    <a:lnTo>
                      <a:pt x="33" y="167"/>
                    </a:lnTo>
                    <a:lnTo>
                      <a:pt x="58" y="157"/>
                    </a:lnTo>
                    <a:lnTo>
                      <a:pt x="90" y="146"/>
                    </a:lnTo>
                    <a:lnTo>
                      <a:pt x="127" y="131"/>
                    </a:lnTo>
                    <a:lnTo>
                      <a:pt x="169" y="116"/>
                    </a:lnTo>
                    <a:lnTo>
                      <a:pt x="217" y="102"/>
                    </a:lnTo>
                    <a:lnTo>
                      <a:pt x="270" y="86"/>
                    </a:lnTo>
                    <a:lnTo>
                      <a:pt x="325" y="70"/>
                    </a:lnTo>
                    <a:lnTo>
                      <a:pt x="385" y="55"/>
                    </a:lnTo>
                    <a:lnTo>
                      <a:pt x="449" y="42"/>
                    </a:lnTo>
                    <a:lnTo>
                      <a:pt x="515" y="29"/>
                    </a:lnTo>
                    <a:lnTo>
                      <a:pt x="583" y="17"/>
                    </a:lnTo>
                    <a:lnTo>
                      <a:pt x="653" y="8"/>
                    </a:lnTo>
                    <a:lnTo>
                      <a:pt x="726" y="3"/>
                    </a:lnTo>
                    <a:lnTo>
                      <a:pt x="801" y="0"/>
                    </a:lnTo>
                    <a:lnTo>
                      <a:pt x="875" y="0"/>
                    </a:lnTo>
                    <a:lnTo>
                      <a:pt x="949" y="4"/>
                    </a:lnTo>
                    <a:lnTo>
                      <a:pt x="1024" y="11"/>
                    </a:lnTo>
                    <a:lnTo>
                      <a:pt x="1098" y="24"/>
                    </a:lnTo>
                    <a:lnTo>
                      <a:pt x="1173" y="43"/>
                    </a:lnTo>
                    <a:lnTo>
                      <a:pt x="1244" y="67"/>
                    </a:lnTo>
                    <a:lnTo>
                      <a:pt x="1314" y="96"/>
                    </a:lnTo>
                    <a:lnTo>
                      <a:pt x="1383" y="131"/>
                    </a:lnTo>
                  </a:path>
                </a:pathLst>
              </a:custGeom>
              <a:gradFill rotWithShape="1">
                <a:gsLst>
                  <a:gs pos="2000">
                    <a:schemeClr val="tx2">
                      <a:lumMod val="60000"/>
                      <a:lumOff val="40000"/>
                    </a:schemeClr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9440000" scaled="0"/>
              </a:gradFill>
              <a:ln w="38100" cmpd="sng">
                <a:solidFill>
                  <a:srgbClr val="002060"/>
                </a:solidFill>
                <a:prstDash val="solid"/>
                <a:round/>
              </a:ln>
              <a:effectLst>
                <a:outerShdw dist="135003" dir="2928844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 sz="1905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B3ABF566-FA04-EE26-E4F9-FAA6CAA03AE8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gray">
              <a:xfrm rot="21131375">
                <a:off x="2689" y="1634"/>
                <a:ext cx="1730" cy="912"/>
              </a:xfrm>
              <a:custGeom>
                <a:avLst/>
                <a:gdLst>
                  <a:gd name="T0" fmla="*/ 716 w 2032"/>
                  <a:gd name="T1" fmla="*/ 96 h 1536"/>
                  <a:gd name="T2" fmla="*/ 859 w 2032"/>
                  <a:gd name="T3" fmla="*/ 43 h 1536"/>
                  <a:gd name="T4" fmla="*/ 1008 w 2032"/>
                  <a:gd name="T5" fmla="*/ 11 h 1536"/>
                  <a:gd name="T6" fmla="*/ 1157 w 2032"/>
                  <a:gd name="T7" fmla="*/ 0 h 1536"/>
                  <a:gd name="T8" fmla="*/ 1305 w 2032"/>
                  <a:gd name="T9" fmla="*/ 3 h 1536"/>
                  <a:gd name="T10" fmla="*/ 1448 w 2032"/>
                  <a:gd name="T11" fmla="*/ 17 h 1536"/>
                  <a:gd name="T12" fmla="*/ 1582 w 2032"/>
                  <a:gd name="T13" fmla="*/ 42 h 1536"/>
                  <a:gd name="T14" fmla="*/ 1706 w 2032"/>
                  <a:gd name="T15" fmla="*/ 70 h 1536"/>
                  <a:gd name="T16" fmla="*/ 1814 w 2032"/>
                  <a:gd name="T17" fmla="*/ 102 h 1536"/>
                  <a:gd name="T18" fmla="*/ 1905 w 2032"/>
                  <a:gd name="T19" fmla="*/ 131 h 1536"/>
                  <a:gd name="T20" fmla="*/ 1972 w 2032"/>
                  <a:gd name="T21" fmla="*/ 157 h 1536"/>
                  <a:gd name="T22" fmla="*/ 2016 w 2032"/>
                  <a:gd name="T23" fmla="*/ 175 h 1536"/>
                  <a:gd name="T24" fmla="*/ 2032 w 2032"/>
                  <a:gd name="T25" fmla="*/ 182 h 1536"/>
                  <a:gd name="T26" fmla="*/ 2029 w 2032"/>
                  <a:gd name="T27" fmla="*/ 200 h 1536"/>
                  <a:gd name="T28" fmla="*/ 2021 w 2032"/>
                  <a:gd name="T29" fmla="*/ 249 h 1536"/>
                  <a:gd name="T30" fmla="*/ 2008 w 2032"/>
                  <a:gd name="T31" fmla="*/ 327 h 1536"/>
                  <a:gd name="T32" fmla="*/ 1988 w 2032"/>
                  <a:gd name="T33" fmla="*/ 427 h 1536"/>
                  <a:gd name="T34" fmla="*/ 1957 w 2032"/>
                  <a:gd name="T35" fmla="*/ 542 h 1536"/>
                  <a:gd name="T36" fmla="*/ 1918 w 2032"/>
                  <a:gd name="T37" fmla="*/ 672 h 1536"/>
                  <a:gd name="T38" fmla="*/ 1865 w 2032"/>
                  <a:gd name="T39" fmla="*/ 807 h 1536"/>
                  <a:gd name="T40" fmla="*/ 1801 w 2032"/>
                  <a:gd name="T41" fmla="*/ 944 h 1536"/>
                  <a:gd name="T42" fmla="*/ 1721 w 2032"/>
                  <a:gd name="T43" fmla="*/ 1076 h 1536"/>
                  <a:gd name="T44" fmla="*/ 1626 w 2032"/>
                  <a:gd name="T45" fmla="*/ 1202 h 1536"/>
                  <a:gd name="T46" fmla="*/ 1514 w 2032"/>
                  <a:gd name="T47" fmla="*/ 1313 h 1536"/>
                  <a:gd name="T48" fmla="*/ 1383 w 2032"/>
                  <a:gd name="T49" fmla="*/ 1405 h 1536"/>
                  <a:gd name="T50" fmla="*/ 1244 w 2032"/>
                  <a:gd name="T51" fmla="*/ 1469 h 1536"/>
                  <a:gd name="T52" fmla="*/ 1098 w 2032"/>
                  <a:gd name="T53" fmla="*/ 1511 h 1536"/>
                  <a:gd name="T54" fmla="*/ 949 w 2032"/>
                  <a:gd name="T55" fmla="*/ 1532 h 1536"/>
                  <a:gd name="T56" fmla="*/ 801 w 2032"/>
                  <a:gd name="T57" fmla="*/ 1536 h 1536"/>
                  <a:gd name="T58" fmla="*/ 653 w 2032"/>
                  <a:gd name="T59" fmla="*/ 1527 h 1536"/>
                  <a:gd name="T60" fmla="*/ 515 w 2032"/>
                  <a:gd name="T61" fmla="*/ 1507 h 1536"/>
                  <a:gd name="T62" fmla="*/ 385 w 2032"/>
                  <a:gd name="T63" fmla="*/ 1481 h 1536"/>
                  <a:gd name="T64" fmla="*/ 270 w 2032"/>
                  <a:gd name="T65" fmla="*/ 1450 h 1536"/>
                  <a:gd name="T66" fmla="*/ 169 w 2032"/>
                  <a:gd name="T67" fmla="*/ 1419 h 1536"/>
                  <a:gd name="T68" fmla="*/ 90 w 2032"/>
                  <a:gd name="T69" fmla="*/ 1390 h 1536"/>
                  <a:gd name="T70" fmla="*/ 33 w 2032"/>
                  <a:gd name="T71" fmla="*/ 1368 h 1536"/>
                  <a:gd name="T72" fmla="*/ 4 w 2032"/>
                  <a:gd name="T73" fmla="*/ 1357 h 1536"/>
                  <a:gd name="T74" fmla="*/ 0 w 2032"/>
                  <a:gd name="T75" fmla="*/ 1349 h 1536"/>
                  <a:gd name="T76" fmla="*/ 4 w 2032"/>
                  <a:gd name="T77" fmla="*/ 1316 h 1536"/>
                  <a:gd name="T78" fmla="*/ 14 w 2032"/>
                  <a:gd name="T79" fmla="*/ 1250 h 1536"/>
                  <a:gd name="T80" fmla="*/ 32 w 2032"/>
                  <a:gd name="T81" fmla="*/ 1161 h 1536"/>
                  <a:gd name="T82" fmla="*/ 57 w 2032"/>
                  <a:gd name="T83" fmla="*/ 1053 h 1536"/>
                  <a:gd name="T84" fmla="*/ 92 w 2032"/>
                  <a:gd name="T85" fmla="*/ 929 h 1536"/>
                  <a:gd name="T86" fmla="*/ 138 w 2032"/>
                  <a:gd name="T87" fmla="*/ 798 h 1536"/>
                  <a:gd name="T88" fmla="*/ 197 w 2032"/>
                  <a:gd name="T89" fmla="*/ 661 h 1536"/>
                  <a:gd name="T90" fmla="*/ 268 w 2032"/>
                  <a:gd name="T91" fmla="*/ 525 h 1536"/>
                  <a:gd name="T92" fmla="*/ 356 w 2032"/>
                  <a:gd name="T93" fmla="*/ 395 h 1536"/>
                  <a:gd name="T94" fmla="*/ 459 w 2032"/>
                  <a:gd name="T95" fmla="*/ 277 h 1536"/>
                  <a:gd name="T96" fmla="*/ 580 w 2032"/>
                  <a:gd name="T97" fmla="*/ 175 h 1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032" h="1536">
                    <a:moveTo>
                      <a:pt x="647" y="131"/>
                    </a:moveTo>
                    <a:lnTo>
                      <a:pt x="716" y="96"/>
                    </a:lnTo>
                    <a:lnTo>
                      <a:pt x="787" y="67"/>
                    </a:lnTo>
                    <a:lnTo>
                      <a:pt x="859" y="43"/>
                    </a:lnTo>
                    <a:lnTo>
                      <a:pt x="933" y="25"/>
                    </a:lnTo>
                    <a:lnTo>
                      <a:pt x="1008" y="11"/>
                    </a:lnTo>
                    <a:lnTo>
                      <a:pt x="1082" y="4"/>
                    </a:lnTo>
                    <a:lnTo>
                      <a:pt x="1157" y="0"/>
                    </a:lnTo>
                    <a:lnTo>
                      <a:pt x="1231" y="0"/>
                    </a:lnTo>
                    <a:lnTo>
                      <a:pt x="1305" y="3"/>
                    </a:lnTo>
                    <a:lnTo>
                      <a:pt x="1377" y="8"/>
                    </a:lnTo>
                    <a:lnTo>
                      <a:pt x="1448" y="17"/>
                    </a:lnTo>
                    <a:lnTo>
                      <a:pt x="1517" y="29"/>
                    </a:lnTo>
                    <a:lnTo>
                      <a:pt x="1582" y="42"/>
                    </a:lnTo>
                    <a:lnTo>
                      <a:pt x="1647" y="55"/>
                    </a:lnTo>
                    <a:lnTo>
                      <a:pt x="1706" y="70"/>
                    </a:lnTo>
                    <a:lnTo>
                      <a:pt x="1762" y="86"/>
                    </a:lnTo>
                    <a:lnTo>
                      <a:pt x="1814" y="102"/>
                    </a:lnTo>
                    <a:lnTo>
                      <a:pt x="1861" y="116"/>
                    </a:lnTo>
                    <a:lnTo>
                      <a:pt x="1905" y="131"/>
                    </a:lnTo>
                    <a:lnTo>
                      <a:pt x="1941" y="146"/>
                    </a:lnTo>
                    <a:lnTo>
                      <a:pt x="1972" y="157"/>
                    </a:lnTo>
                    <a:lnTo>
                      <a:pt x="1998" y="167"/>
                    </a:lnTo>
                    <a:lnTo>
                      <a:pt x="2016" y="175"/>
                    </a:lnTo>
                    <a:lnTo>
                      <a:pt x="2027" y="179"/>
                    </a:lnTo>
                    <a:lnTo>
                      <a:pt x="2032" y="182"/>
                    </a:lnTo>
                    <a:lnTo>
                      <a:pt x="2030" y="186"/>
                    </a:lnTo>
                    <a:lnTo>
                      <a:pt x="2029" y="200"/>
                    </a:lnTo>
                    <a:lnTo>
                      <a:pt x="2026" y="220"/>
                    </a:lnTo>
                    <a:lnTo>
                      <a:pt x="2021" y="249"/>
                    </a:lnTo>
                    <a:lnTo>
                      <a:pt x="2017" y="286"/>
                    </a:lnTo>
                    <a:lnTo>
                      <a:pt x="2008" y="327"/>
                    </a:lnTo>
                    <a:lnTo>
                      <a:pt x="2000" y="375"/>
                    </a:lnTo>
                    <a:lnTo>
                      <a:pt x="1988" y="427"/>
                    </a:lnTo>
                    <a:lnTo>
                      <a:pt x="1975" y="483"/>
                    </a:lnTo>
                    <a:lnTo>
                      <a:pt x="1957" y="542"/>
                    </a:lnTo>
                    <a:lnTo>
                      <a:pt x="1940" y="607"/>
                    </a:lnTo>
                    <a:lnTo>
                      <a:pt x="1918" y="672"/>
                    </a:lnTo>
                    <a:lnTo>
                      <a:pt x="1893" y="738"/>
                    </a:lnTo>
                    <a:lnTo>
                      <a:pt x="1865" y="807"/>
                    </a:lnTo>
                    <a:lnTo>
                      <a:pt x="1835" y="875"/>
                    </a:lnTo>
                    <a:lnTo>
                      <a:pt x="1801" y="944"/>
                    </a:lnTo>
                    <a:lnTo>
                      <a:pt x="1763" y="1011"/>
                    </a:lnTo>
                    <a:lnTo>
                      <a:pt x="1721" y="1076"/>
                    </a:lnTo>
                    <a:lnTo>
                      <a:pt x="1676" y="1141"/>
                    </a:lnTo>
                    <a:lnTo>
                      <a:pt x="1626" y="1202"/>
                    </a:lnTo>
                    <a:lnTo>
                      <a:pt x="1572" y="1259"/>
                    </a:lnTo>
                    <a:lnTo>
                      <a:pt x="1514" y="1313"/>
                    </a:lnTo>
                    <a:lnTo>
                      <a:pt x="1451" y="1361"/>
                    </a:lnTo>
                    <a:lnTo>
                      <a:pt x="1383" y="1405"/>
                    </a:lnTo>
                    <a:lnTo>
                      <a:pt x="1314" y="1440"/>
                    </a:lnTo>
                    <a:lnTo>
                      <a:pt x="1244" y="1469"/>
                    </a:lnTo>
                    <a:lnTo>
                      <a:pt x="1173" y="1494"/>
                    </a:lnTo>
                    <a:lnTo>
                      <a:pt x="1098" y="1511"/>
                    </a:lnTo>
                    <a:lnTo>
                      <a:pt x="1024" y="1524"/>
                    </a:lnTo>
                    <a:lnTo>
                      <a:pt x="949" y="1532"/>
                    </a:lnTo>
                    <a:lnTo>
                      <a:pt x="875" y="1536"/>
                    </a:lnTo>
                    <a:lnTo>
                      <a:pt x="801" y="1536"/>
                    </a:lnTo>
                    <a:lnTo>
                      <a:pt x="726" y="1533"/>
                    </a:lnTo>
                    <a:lnTo>
                      <a:pt x="653" y="1527"/>
                    </a:lnTo>
                    <a:lnTo>
                      <a:pt x="583" y="1519"/>
                    </a:lnTo>
                    <a:lnTo>
                      <a:pt x="515" y="1507"/>
                    </a:lnTo>
                    <a:lnTo>
                      <a:pt x="449" y="1495"/>
                    </a:lnTo>
                    <a:lnTo>
                      <a:pt x="385" y="1481"/>
                    </a:lnTo>
                    <a:lnTo>
                      <a:pt x="325" y="1466"/>
                    </a:lnTo>
                    <a:lnTo>
                      <a:pt x="270" y="1450"/>
                    </a:lnTo>
                    <a:lnTo>
                      <a:pt x="217" y="1434"/>
                    </a:lnTo>
                    <a:lnTo>
                      <a:pt x="169" y="1419"/>
                    </a:lnTo>
                    <a:lnTo>
                      <a:pt x="127" y="1405"/>
                    </a:lnTo>
                    <a:lnTo>
                      <a:pt x="90" y="1390"/>
                    </a:lnTo>
                    <a:lnTo>
                      <a:pt x="58" y="1379"/>
                    </a:lnTo>
                    <a:lnTo>
                      <a:pt x="33" y="1368"/>
                    </a:lnTo>
                    <a:lnTo>
                      <a:pt x="16" y="1361"/>
                    </a:lnTo>
                    <a:lnTo>
                      <a:pt x="4" y="1357"/>
                    </a:lnTo>
                    <a:lnTo>
                      <a:pt x="0" y="1355"/>
                    </a:lnTo>
                    <a:lnTo>
                      <a:pt x="0" y="1349"/>
                    </a:lnTo>
                    <a:lnTo>
                      <a:pt x="3" y="1336"/>
                    </a:lnTo>
                    <a:lnTo>
                      <a:pt x="4" y="1316"/>
                    </a:lnTo>
                    <a:lnTo>
                      <a:pt x="9" y="1287"/>
                    </a:lnTo>
                    <a:lnTo>
                      <a:pt x="14" y="1250"/>
                    </a:lnTo>
                    <a:lnTo>
                      <a:pt x="22" y="1209"/>
                    </a:lnTo>
                    <a:lnTo>
                      <a:pt x="32" y="1161"/>
                    </a:lnTo>
                    <a:lnTo>
                      <a:pt x="44" y="1109"/>
                    </a:lnTo>
                    <a:lnTo>
                      <a:pt x="57" y="1053"/>
                    </a:lnTo>
                    <a:lnTo>
                      <a:pt x="73" y="993"/>
                    </a:lnTo>
                    <a:lnTo>
                      <a:pt x="92" y="929"/>
                    </a:lnTo>
                    <a:lnTo>
                      <a:pt x="114" y="865"/>
                    </a:lnTo>
                    <a:lnTo>
                      <a:pt x="138" y="798"/>
                    </a:lnTo>
                    <a:lnTo>
                      <a:pt x="166" y="729"/>
                    </a:lnTo>
                    <a:lnTo>
                      <a:pt x="197" y="661"/>
                    </a:lnTo>
                    <a:lnTo>
                      <a:pt x="230" y="592"/>
                    </a:lnTo>
                    <a:lnTo>
                      <a:pt x="268" y="525"/>
                    </a:lnTo>
                    <a:lnTo>
                      <a:pt x="311" y="459"/>
                    </a:lnTo>
                    <a:lnTo>
                      <a:pt x="356" y="395"/>
                    </a:lnTo>
                    <a:lnTo>
                      <a:pt x="405" y="334"/>
                    </a:lnTo>
                    <a:lnTo>
                      <a:pt x="459" y="277"/>
                    </a:lnTo>
                    <a:lnTo>
                      <a:pt x="518" y="223"/>
                    </a:lnTo>
                    <a:lnTo>
                      <a:pt x="580" y="175"/>
                    </a:lnTo>
                    <a:lnTo>
                      <a:pt x="647" y="131"/>
                    </a:lnTo>
                  </a:path>
                </a:pathLst>
              </a:custGeom>
              <a:gradFill rotWithShape="1">
                <a:gsLst>
                  <a:gs pos="2000">
                    <a:schemeClr val="tx2">
                      <a:lumMod val="50000"/>
                    </a:schemeClr>
                  </a:gs>
                  <a:gs pos="50000">
                    <a:srgbClr val="0066B3"/>
                  </a:gs>
                  <a:gs pos="100000">
                    <a:srgbClr val="00B0F0"/>
                  </a:gs>
                </a:gsLst>
                <a:lin ang="8040000" scaled="0"/>
              </a:gradFill>
              <a:ln w="38100" cmpd="sng">
                <a:solidFill>
                  <a:srgbClr val="002060"/>
                </a:solidFill>
                <a:prstDash val="solid"/>
                <a:round/>
              </a:ln>
              <a:effectLst>
                <a:outerShdw dist="135003" dir="2928844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 sz="1905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4819284-DD9D-9A46-6561-672AD1B2C3AF}"/>
                  </a:ext>
                </a:extLst>
              </p:cNvPr>
              <p:cNvGrpSpPr/>
              <p:nvPr/>
            </p:nvGrpSpPr>
            <p:grpSpPr bwMode="auto">
              <a:xfrm>
                <a:off x="2406" y="2112"/>
                <a:ext cx="773" cy="768"/>
                <a:chOff x="2016" y="1920"/>
                <a:chExt cx="1680" cy="1680"/>
              </a:xfrm>
            </p:grpSpPr>
            <p:sp>
              <p:nvSpPr>
                <p:cNvPr id="35" name="Oval 28">
                  <a:extLst>
                    <a:ext uri="{FF2B5EF4-FFF2-40B4-BE49-F238E27FC236}">
                      <a16:creationId xmlns:a16="http://schemas.microsoft.com/office/drawing/2014/main" id="{524A4921-68F4-2B6D-ABC3-9462DAF41031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13"/>
                  </p:custDataLst>
                </p:nvPr>
              </p:nvSpPr>
              <p:spPr bwMode="gray">
                <a:xfrm>
                  <a:off x="1979" y="1917"/>
                  <a:ext cx="1681" cy="1680"/>
                </a:xfrm>
                <a:prstGeom prst="ellipse">
                  <a:avLst/>
                </a:prstGeom>
                <a:gradFill rotWithShape="1">
                  <a:gsLst>
                    <a:gs pos="2000">
                      <a:schemeClr val="tx2">
                        <a:lumMod val="50000"/>
                      </a:schemeClr>
                    </a:gs>
                    <a:gs pos="50000">
                      <a:srgbClr val="0066B3"/>
                    </a:gs>
                    <a:gs pos="100000">
                      <a:srgbClr val="00B0F0"/>
                    </a:gs>
                  </a:gsLst>
                  <a:lin ang="8040000" scaled="0"/>
                </a:gradFill>
                <a:ln w="38100">
                  <a:solidFill>
                    <a:srgbClr val="002060"/>
                  </a:solidFill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algn="r">
                    <a:defRPr/>
                  </a:pPr>
                  <a:endParaRPr lang="zh-CN" altLang="en-US" sz="1905" dirty="0">
                    <a:solidFill>
                      <a:srgbClr val="002060"/>
                    </a:solidFill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36" name="Freeform 29">
                  <a:extLst>
                    <a:ext uri="{FF2B5EF4-FFF2-40B4-BE49-F238E27FC236}">
                      <a16:creationId xmlns:a16="http://schemas.microsoft.com/office/drawing/2014/main" id="{13897D1B-E560-BB6A-6515-71FF432C029B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531 w 1321"/>
                    <a:gd name="T1" fmla="*/ 4 h 712"/>
                    <a:gd name="T2" fmla="*/ 536 w 1321"/>
                    <a:gd name="T3" fmla="*/ 4 h 712"/>
                    <a:gd name="T4" fmla="*/ 538 w 1321"/>
                    <a:gd name="T5" fmla="*/ 4 h 712"/>
                    <a:gd name="T6" fmla="*/ 535 w 1321"/>
                    <a:gd name="T7" fmla="*/ 4 h 712"/>
                    <a:gd name="T8" fmla="*/ 529 w 1321"/>
                    <a:gd name="T9" fmla="*/ 4 h 712"/>
                    <a:gd name="T10" fmla="*/ 518 w 1321"/>
                    <a:gd name="T11" fmla="*/ 4 h 712"/>
                    <a:gd name="T12" fmla="*/ 504 w 1321"/>
                    <a:gd name="T13" fmla="*/ 4 h 712"/>
                    <a:gd name="T14" fmla="*/ 486 w 1321"/>
                    <a:gd name="T15" fmla="*/ 4 h 712"/>
                    <a:gd name="T16" fmla="*/ 467 w 1321"/>
                    <a:gd name="T17" fmla="*/ 4 h 712"/>
                    <a:gd name="T18" fmla="*/ 444 w 1321"/>
                    <a:gd name="T19" fmla="*/ 4 h 712"/>
                    <a:gd name="T20" fmla="*/ 420 w 1321"/>
                    <a:gd name="T21" fmla="*/ 4 h 712"/>
                    <a:gd name="T22" fmla="*/ 393 w 1321"/>
                    <a:gd name="T23" fmla="*/ 4 h 712"/>
                    <a:gd name="T24" fmla="*/ 365 w 1321"/>
                    <a:gd name="T25" fmla="*/ 4 h 712"/>
                    <a:gd name="T26" fmla="*/ 336 w 1321"/>
                    <a:gd name="T27" fmla="*/ 4 h 712"/>
                    <a:gd name="T28" fmla="*/ 325 w 1321"/>
                    <a:gd name="T29" fmla="*/ 4 h 712"/>
                    <a:gd name="T30" fmla="*/ 194 w 1321"/>
                    <a:gd name="T31" fmla="*/ 4 h 712"/>
                    <a:gd name="T32" fmla="*/ 192 w 1321"/>
                    <a:gd name="T33" fmla="*/ 4 h 712"/>
                    <a:gd name="T34" fmla="*/ 167 w 1321"/>
                    <a:gd name="T35" fmla="*/ 4 h 712"/>
                    <a:gd name="T36" fmla="*/ 142 w 1321"/>
                    <a:gd name="T37" fmla="*/ 4 h 712"/>
                    <a:gd name="T38" fmla="*/ 120 w 1321"/>
                    <a:gd name="T39" fmla="*/ 4 h 712"/>
                    <a:gd name="T40" fmla="*/ 98 w 1321"/>
                    <a:gd name="T41" fmla="*/ 4 h 712"/>
                    <a:gd name="T42" fmla="*/ 76 w 1321"/>
                    <a:gd name="T43" fmla="*/ 4 h 712"/>
                    <a:gd name="T44" fmla="*/ 61 w 1321"/>
                    <a:gd name="T45" fmla="*/ 4 h 712"/>
                    <a:gd name="T46" fmla="*/ 43 w 1321"/>
                    <a:gd name="T47" fmla="*/ 4 h 712"/>
                    <a:gd name="T48" fmla="*/ 26 w 1321"/>
                    <a:gd name="T49" fmla="*/ 4 h 712"/>
                    <a:gd name="T50" fmla="*/ 26 w 1321"/>
                    <a:gd name="T51" fmla="*/ 4 h 712"/>
                    <a:gd name="T52" fmla="*/ 18 w 1321"/>
                    <a:gd name="T53" fmla="*/ 4 h 712"/>
                    <a:gd name="T54" fmla="*/ 6 w 1321"/>
                    <a:gd name="T55" fmla="*/ 4 h 712"/>
                    <a:gd name="T56" fmla="*/ 0 w 1321"/>
                    <a:gd name="T57" fmla="*/ 4 h 712"/>
                    <a:gd name="T58" fmla="*/ 0 w 1321"/>
                    <a:gd name="T59" fmla="*/ 4 h 712"/>
                    <a:gd name="T60" fmla="*/ 4 w 1321"/>
                    <a:gd name="T61" fmla="*/ 4 h 712"/>
                    <a:gd name="T62" fmla="*/ 16 w 1321"/>
                    <a:gd name="T63" fmla="*/ 4 h 712"/>
                    <a:gd name="T64" fmla="*/ 26 w 1321"/>
                    <a:gd name="T65" fmla="*/ 4 h 712"/>
                    <a:gd name="T66" fmla="*/ 39 w 1321"/>
                    <a:gd name="T67" fmla="*/ 4 h 712"/>
                    <a:gd name="T68" fmla="*/ 63 w 1321"/>
                    <a:gd name="T69" fmla="*/ 4 h 712"/>
                    <a:gd name="T70" fmla="*/ 82 w 1321"/>
                    <a:gd name="T71" fmla="*/ 4 h 712"/>
                    <a:gd name="T72" fmla="*/ 112 w 1321"/>
                    <a:gd name="T73" fmla="*/ 4 h 712"/>
                    <a:gd name="T74" fmla="*/ 139 w 1321"/>
                    <a:gd name="T75" fmla="*/ 4 h 712"/>
                    <a:gd name="T76" fmla="*/ 169 w 1321"/>
                    <a:gd name="T77" fmla="*/ 4 h 712"/>
                    <a:gd name="T78" fmla="*/ 203 w 1321"/>
                    <a:gd name="T79" fmla="*/ 4 h 712"/>
                    <a:gd name="T80" fmla="*/ 236 w 1321"/>
                    <a:gd name="T81" fmla="*/ 4 h 712"/>
                    <a:gd name="T82" fmla="*/ 273 w 1321"/>
                    <a:gd name="T83" fmla="*/ 0 h 712"/>
                    <a:gd name="T84" fmla="*/ 273 w 1321"/>
                    <a:gd name="T85" fmla="*/ 0 h 712"/>
                    <a:gd name="T86" fmla="*/ 310 w 1321"/>
                    <a:gd name="T87" fmla="*/ 4 h 712"/>
                    <a:gd name="T88" fmla="*/ 344 w 1321"/>
                    <a:gd name="T89" fmla="*/ 4 h 712"/>
                    <a:gd name="T90" fmla="*/ 379 w 1321"/>
                    <a:gd name="T91" fmla="*/ 4 h 712"/>
                    <a:gd name="T92" fmla="*/ 412 w 1321"/>
                    <a:gd name="T93" fmla="*/ 4 h 712"/>
                    <a:gd name="T94" fmla="*/ 441 w 1321"/>
                    <a:gd name="T95" fmla="*/ 4 h 712"/>
                    <a:gd name="T96" fmla="*/ 468 w 1321"/>
                    <a:gd name="T97" fmla="*/ 4 h 712"/>
                    <a:gd name="T98" fmla="*/ 492 w 1321"/>
                    <a:gd name="T99" fmla="*/ 4 h 712"/>
                    <a:gd name="T100" fmla="*/ 513 w 1321"/>
                    <a:gd name="T101" fmla="*/ 4 h 712"/>
                    <a:gd name="T102" fmla="*/ 531 w 1321"/>
                    <a:gd name="T103" fmla="*/ 4 h 712"/>
                    <a:gd name="T104" fmla="*/ 531 w 1321"/>
                    <a:gd name="T105" fmla="*/ 4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2000">
                      <a:schemeClr val="tx2">
                        <a:lumMod val="50000"/>
                      </a:schemeClr>
                    </a:gs>
                    <a:gs pos="50000">
                      <a:srgbClr val="0066B3"/>
                    </a:gs>
                    <a:gs pos="100000">
                      <a:srgbClr val="00B0F0"/>
                    </a:gs>
                  </a:gsLst>
                  <a:lin ang="17880000" scaled="0"/>
                </a:gradFill>
                <a:ln w="0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1905"/>
                </a:p>
              </p:txBody>
            </p:sp>
          </p:grpSp>
          <p:sp>
            <p:nvSpPr>
              <p:cNvPr id="29" name="Text Box 30">
                <a:extLst>
                  <a:ext uri="{FF2B5EF4-FFF2-40B4-BE49-F238E27FC236}">
                    <a16:creationId xmlns:a16="http://schemas.microsoft.com/office/drawing/2014/main" id="{C5B9C19F-994D-F230-C1DB-ED8E550D6040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gray">
              <a:xfrm rot="20100000">
                <a:off x="1771" y="1807"/>
                <a:ext cx="502" cy="462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zh-CN" altLang="en-US" sz="1905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印染</a:t>
                </a:r>
                <a:endParaRPr lang="en-US" altLang="zh-CN" sz="1905" dirty="0">
                  <a:solidFill>
                    <a:srgbClr val="00206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  <a:p>
                <a:pPr algn="ctr" eaLnBrk="0" hangingPunct="0"/>
                <a:endParaRPr lang="en-US" altLang="zh-CN" sz="1905" dirty="0">
                  <a:solidFill>
                    <a:srgbClr val="00206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0" name="Text Box 31">
                <a:extLst>
                  <a:ext uri="{FF2B5EF4-FFF2-40B4-BE49-F238E27FC236}">
                    <a16:creationId xmlns:a16="http://schemas.microsoft.com/office/drawing/2014/main" id="{173DCF38-DBA1-76B8-7BFC-2FA32EFE3877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gray">
              <a:xfrm rot="20100000">
                <a:off x="2591" y="1302"/>
                <a:ext cx="502" cy="262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905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禽业</a:t>
                </a:r>
              </a:p>
            </p:txBody>
          </p:sp>
          <p:sp>
            <p:nvSpPr>
              <p:cNvPr id="31" name="Text Box 32">
                <a:extLst>
                  <a:ext uri="{FF2B5EF4-FFF2-40B4-BE49-F238E27FC236}">
                    <a16:creationId xmlns:a16="http://schemas.microsoft.com/office/drawing/2014/main" id="{44EC2A5B-4A07-C7BD-8DDE-B8D981FF988A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gray">
              <a:xfrm rot="20100000">
                <a:off x="3275" y="1968"/>
                <a:ext cx="502" cy="262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905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化工</a:t>
                </a:r>
              </a:p>
            </p:txBody>
          </p:sp>
          <p:sp>
            <p:nvSpPr>
              <p:cNvPr id="32" name="Text Box 33">
                <a:extLst>
                  <a:ext uri="{FF2B5EF4-FFF2-40B4-BE49-F238E27FC236}">
                    <a16:creationId xmlns:a16="http://schemas.microsoft.com/office/drawing/2014/main" id="{12F28E7E-81D4-8E91-B068-747002CE0792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gray">
              <a:xfrm rot="20100000">
                <a:off x="1709" y="2907"/>
                <a:ext cx="502" cy="262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905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水产</a:t>
                </a:r>
              </a:p>
            </p:txBody>
          </p:sp>
          <p:sp>
            <p:nvSpPr>
              <p:cNvPr id="33" name="Text Box 34">
                <a:extLst>
                  <a:ext uri="{FF2B5EF4-FFF2-40B4-BE49-F238E27FC236}">
                    <a16:creationId xmlns:a16="http://schemas.microsoft.com/office/drawing/2014/main" id="{01555127-5D00-335D-CEE5-1F2E0951452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gray">
              <a:xfrm rot="20100000">
                <a:off x="3267" y="2861"/>
                <a:ext cx="683" cy="262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905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乳制品</a:t>
                </a:r>
              </a:p>
            </p:txBody>
          </p:sp>
          <p:sp>
            <p:nvSpPr>
              <p:cNvPr id="34" name="Text Box 35">
                <a:extLst>
                  <a:ext uri="{FF2B5EF4-FFF2-40B4-BE49-F238E27FC236}">
                    <a16:creationId xmlns:a16="http://schemas.microsoft.com/office/drawing/2014/main" id="{D0ED8A3D-FB19-6F3D-AC30-DB912DCF5067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gray">
              <a:xfrm rot="20100000">
                <a:off x="2585" y="3354"/>
                <a:ext cx="502" cy="262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905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石油</a:t>
                </a:r>
              </a:p>
            </p:txBody>
          </p:sp>
        </p:grp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ABB50702-E89C-5861-50B8-FCF354C297C8}"/>
              </a:ext>
            </a:extLst>
          </p:cNvPr>
          <p:cNvSpPr txBox="1"/>
          <p:nvPr/>
        </p:nvSpPr>
        <p:spPr>
          <a:xfrm>
            <a:off x="4826295" y="4256964"/>
            <a:ext cx="6946830" cy="276194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02352" indent="-30235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整合热泵模型数据资源，分析用户需求场景，进行智能化分析，为不同行业应用场景，提供多种可选择方案。从前期投入成本、维护费用、后期回报等多方面进行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自动优化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，节省人工成本并选取最优方案。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02352" indent="-302352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02352" indent="-30235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随着与化工企业的合作逐渐深入，化工方向产品复杂多样，其复杂的工艺流程中对热泵系统要求更高，利用智能算法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分析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精馏塔内部组分，分析生产过程中的温度变化曲线、关键组分收率、能源消耗等，选取最优方案。</a:t>
            </a:r>
            <a:endParaRPr lang="zh-CN" altLang="en-US" sz="1600" dirty="0"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40000"/>
              </a:lnSpc>
              <a:spcBef>
                <a:spcPct val="0"/>
              </a:spcBef>
            </a:pPr>
            <a:endParaRPr lang="zh-CN" altLang="en-US" sz="1481" b="1" dirty="0">
              <a:solidFill>
                <a:srgbClr val="005BAC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61B9DCB-BB6D-1539-9FAE-485A46537E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8359" y="1095239"/>
            <a:ext cx="6316095" cy="31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41708"/>
      </p:ext>
    </p:extLst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038872" y="233045"/>
            <a:ext cx="3380727" cy="523240"/>
          </a:xfrm>
        </p:spPr>
        <p:txBody>
          <a:bodyPr/>
          <a:lstStyle/>
          <a:p>
            <a:r>
              <a:rPr lang="zh-CN" altLang="en-US" dirty="0"/>
              <a:t>方向与思考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7" y="740410"/>
            <a:ext cx="3760589" cy="466090"/>
          </a:xfrm>
        </p:spPr>
        <p:txBody>
          <a:bodyPr/>
          <a:lstStyle/>
          <a:p>
            <a:r>
              <a:rPr lang="en-US" altLang="zh-CN" dirty="0"/>
              <a:t>—</a:t>
            </a:r>
            <a:r>
              <a:rPr lang="zh-CN" altLang="en-US" dirty="0"/>
              <a:t>工程优化</a:t>
            </a:r>
          </a:p>
          <a:p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70D1814-F19B-8A0F-9CE3-CB35619DF746}"/>
              </a:ext>
            </a:extLst>
          </p:cNvPr>
          <p:cNvGrpSpPr>
            <a:grpSpLocks noChangeAspect="1"/>
          </p:cNvGrpSpPr>
          <p:nvPr/>
        </p:nvGrpSpPr>
        <p:grpSpPr>
          <a:xfrm>
            <a:off x="5635768" y="1703917"/>
            <a:ext cx="5949391" cy="4265083"/>
            <a:chOff x="4092222" y="1130298"/>
            <a:chExt cx="6581183" cy="293836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879A157-B390-5AEE-4786-944B44D1B3AA}"/>
                </a:ext>
              </a:extLst>
            </p:cNvPr>
            <p:cNvGrpSpPr/>
            <p:nvPr/>
          </p:nvGrpSpPr>
          <p:grpSpPr>
            <a:xfrm>
              <a:off x="4092222" y="1130298"/>
              <a:ext cx="6581182" cy="499783"/>
              <a:chOff x="4092222" y="1001294"/>
              <a:chExt cx="6475884" cy="539971"/>
            </a:xfrm>
          </p:grpSpPr>
          <p:sp>
            <p:nvSpPr>
              <p:cNvPr id="16" name="Bullet1">
                <a:extLst>
                  <a:ext uri="{FF2B5EF4-FFF2-40B4-BE49-F238E27FC236}">
                    <a16:creationId xmlns:a16="http://schemas.microsoft.com/office/drawing/2014/main" id="{04CB5D01-F9A6-F45F-2490-8C8F328E02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8658" y="1001294"/>
                <a:ext cx="5999448" cy="539970"/>
              </a:xfrm>
              <a:prstGeom prst="rect">
                <a:avLst/>
              </a:prstGeom>
              <a:noFill/>
            </p:spPr>
            <p:txBody>
              <a:bodyPr wrap="square" rtlCol="0" anchor="ctr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algn="l" rtl="0" eaLnBrk="1" latinLnBrk="0" hangingPunct="1">
                  <a:lnSpc>
                    <a:spcPct val="120000"/>
                  </a:lnSpc>
                </a:pPr>
                <a:r>
                  <a:rPr lang="zh-CN" altLang="zh-CN" sz="1800" b="1" i="0" kern="1200" spc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故障预测与健康管理</a:t>
                </a:r>
                <a:endParaRPr lang="zh-CN" altLang="zh-CN" dirty="0">
                  <a:effectLst/>
                </a:endParaRPr>
              </a:p>
            </p:txBody>
          </p:sp>
          <p:sp>
            <p:nvSpPr>
              <p:cNvPr id="17" name="Number1">
                <a:extLst>
                  <a:ext uri="{FF2B5EF4-FFF2-40B4-BE49-F238E27FC236}">
                    <a16:creationId xmlns:a16="http://schemas.microsoft.com/office/drawing/2014/main" id="{2C030A4E-76FB-F47E-6F98-B6296AD89A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92222" y="1001295"/>
                <a:ext cx="476437" cy="5399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1"/>
                    </a:solidFill>
                  </a:rPr>
                  <a:t>1</a:t>
                </a:r>
                <a:endParaRPr lang="zh-CN" altLang="en-US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A8A17C6-CD9B-447B-6D9C-DB645BFADD53}"/>
                </a:ext>
              </a:extLst>
            </p:cNvPr>
            <p:cNvGrpSpPr/>
            <p:nvPr/>
          </p:nvGrpSpPr>
          <p:grpSpPr>
            <a:xfrm>
              <a:off x="4092222" y="1578394"/>
              <a:ext cx="6581183" cy="1380921"/>
              <a:chOff x="4092222" y="-350969"/>
              <a:chExt cx="6475885" cy="1491951"/>
            </a:xfrm>
          </p:grpSpPr>
          <p:sp>
            <p:nvSpPr>
              <p:cNvPr id="13" name="Text2">
                <a:extLst>
                  <a:ext uri="{FF2B5EF4-FFF2-40B4-BE49-F238E27FC236}">
                    <a16:creationId xmlns:a16="http://schemas.microsoft.com/office/drawing/2014/main" id="{DC8A17EF-9497-FE4C-4A87-0344A6195E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58065" y="-350969"/>
                <a:ext cx="6110041" cy="119340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异常检测：利用机器学习分析传感器数据（如振动、电流、压力），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识别</a:t>
                </a:r>
                <a:r>
                  <a:rPr lang="zh-CN" altLang="en-US" sz="16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压缩机磨损、冷媒泄漏等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早期故障</a:t>
                </a:r>
                <a:r>
                  <a:rPr lang="zh-CN" altLang="en-US" sz="16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。</a:t>
                </a:r>
              </a:p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寿命预测：通过历史运行数据训练模型，预测关键部件（如四通阀、膨胀阀）的剩余寿命，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规划预防性维护</a:t>
                </a:r>
                <a:r>
                  <a:rPr lang="zh-CN" altLang="en-US" sz="16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。</a:t>
                </a:r>
                <a:endParaRPr lang="pt-BR" altLang="zh-CN" sz="16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Bullet2">
                <a:extLst>
                  <a:ext uri="{FF2B5EF4-FFF2-40B4-BE49-F238E27FC236}">
                    <a16:creationId xmlns:a16="http://schemas.microsoft.com/office/drawing/2014/main" id="{D424EC9F-0AAE-324A-32B6-5F544067A4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8658" y="601012"/>
                <a:ext cx="5999449" cy="539970"/>
              </a:xfrm>
              <a:prstGeom prst="rect">
                <a:avLst/>
              </a:prstGeom>
              <a:noFill/>
            </p:spPr>
            <p:txBody>
              <a:bodyPr wrap="square" rtlCol="0" anchor="ctr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algn="l" rtl="0" eaLnBrk="1" latinLnBrk="0" hangingPunct="1">
                  <a:lnSpc>
                    <a:spcPct val="120000"/>
                  </a:lnSpc>
                </a:pPr>
                <a:r>
                  <a:rPr lang="zh-CN" altLang="zh-CN" sz="1800" b="1" i="0" kern="1200" spc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多能互补系统协同</a:t>
                </a:r>
                <a:endParaRPr lang="zh-CN" altLang="zh-CN" dirty="0">
                  <a:effectLst/>
                </a:endParaRPr>
              </a:p>
            </p:txBody>
          </p:sp>
          <p:sp>
            <p:nvSpPr>
              <p:cNvPr id="15" name="Number2">
                <a:extLst>
                  <a:ext uri="{FF2B5EF4-FFF2-40B4-BE49-F238E27FC236}">
                    <a16:creationId xmlns:a16="http://schemas.microsoft.com/office/drawing/2014/main" id="{254AEE20-6694-1B27-3FAC-58C6EBE72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92222" y="596041"/>
                <a:ext cx="476437" cy="5399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1"/>
                    </a:solidFill>
                  </a:rPr>
                  <a:t>2</a:t>
                </a:r>
                <a:endParaRPr lang="zh-CN" altLang="en-US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2" name="Text3">
              <a:extLst>
                <a:ext uri="{FF2B5EF4-FFF2-40B4-BE49-F238E27FC236}">
                  <a16:creationId xmlns:a16="http://schemas.microsoft.com/office/drawing/2014/main" id="{F571E778-8B2A-A4AE-F244-E1CC9ADB195A}"/>
                </a:ext>
              </a:extLst>
            </p:cNvPr>
            <p:cNvSpPr txBox="1">
              <a:spLocks/>
            </p:cNvSpPr>
            <p:nvPr/>
          </p:nvSpPr>
          <p:spPr>
            <a:xfrm>
              <a:off x="4464014" y="2964073"/>
              <a:ext cx="6209390" cy="110458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6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能源调度优化：在光伏、储电、热泵组成的综合能源系统中，</a:t>
              </a:r>
              <a:r>
                <a:rPr lang="zh-CN" altLang="en-US" sz="16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智能算法</a:t>
              </a:r>
              <a:r>
                <a:rPr lang="zh-CN" altLang="en-US" sz="16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动态分配电力与热能，降低对电网的依赖。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6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需求响应：结合电价信号和电网负荷，</a:t>
              </a:r>
              <a:r>
                <a:rPr lang="zh-CN" altLang="en-US" sz="16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自动调整</a:t>
              </a:r>
              <a:r>
                <a:rPr lang="zh-CN" altLang="en-US" sz="16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热泵运行模式（如调温优先级），参与电力市场辅助服务。</a:t>
              </a:r>
              <a:endParaRPr lang="pt-BR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8" name="图片 17" descr="触摸屏1">
            <a:extLst>
              <a:ext uri="{FF2B5EF4-FFF2-40B4-BE49-F238E27FC236}">
                <a16:creationId xmlns:a16="http://schemas.microsoft.com/office/drawing/2014/main" id="{B05252B5-C34B-ED7A-A268-2411DA4A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4" y="1906583"/>
            <a:ext cx="4780377" cy="360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802c6d3159d68cf7cf09235abe87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305" y="5691361"/>
            <a:ext cx="5095875" cy="10966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230" y="2263775"/>
            <a:ext cx="6460490" cy="1183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思源宋体 CN Heavy" panose="02020900000000000000"/>
              </a:rPr>
              <a:t>推动全球可持续发展</a:t>
            </a:r>
            <a:endParaRPr lang="en-US" altLang="zh-CN" sz="4000" dirty="0">
              <a:solidFill>
                <a:schemeClr val="bg1"/>
              </a:solidFill>
              <a:latin typeface="Times New Roman" panose="02020603050405020304" pitchFamily="18" charset="0"/>
              <a:ea typeface="思源宋体 CN Heavy" panose="02020900000000000000"/>
            </a:endParaRPr>
          </a:p>
          <a:p>
            <a:r>
              <a:rPr lang="en-US" altLang="zh-CN" sz="2700" dirty="0">
                <a:solidFill>
                  <a:schemeClr val="bg1"/>
                </a:solidFill>
                <a:latin typeface="Arial" panose="020B0604020202020204" pitchFamily="34" charset="0"/>
                <a:ea typeface="思源宋体 CN Heavy" panose="02020900000000000000"/>
                <a:cs typeface="Arial" panose="020B0604020202020204" pitchFamily="34" charset="0"/>
              </a:rPr>
              <a:t>Promote global sustainable development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859" y="1224518"/>
            <a:ext cx="3526635" cy="3163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政策背景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4CB7640-C168-1C73-2683-03464C18ED35}"/>
              </a:ext>
            </a:extLst>
          </p:cNvPr>
          <p:cNvGrpSpPr>
            <a:grpSpLocks noChangeAspect="1"/>
          </p:cNvGrpSpPr>
          <p:nvPr/>
        </p:nvGrpSpPr>
        <p:grpSpPr>
          <a:xfrm>
            <a:off x="544849" y="1486563"/>
            <a:ext cx="11108187" cy="4761642"/>
            <a:chOff x="660400" y="1308721"/>
            <a:chExt cx="10858498" cy="4654611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AE8CF062-7011-607F-5516-9E2881E6D297}"/>
                </a:ext>
              </a:extLst>
            </p:cNvPr>
            <p:cNvGrpSpPr/>
            <p:nvPr/>
          </p:nvGrpSpPr>
          <p:grpSpPr>
            <a:xfrm>
              <a:off x="660400" y="1308721"/>
              <a:ext cx="5350107" cy="4654611"/>
              <a:chOff x="660400" y="1308721"/>
              <a:chExt cx="5350107" cy="4654611"/>
            </a:xfrm>
          </p:grpSpPr>
          <p:sp>
            <p:nvSpPr>
              <p:cNvPr id="18" name="ComponentBackground1">
                <a:extLst>
                  <a:ext uri="{FF2B5EF4-FFF2-40B4-BE49-F238E27FC236}">
                    <a16:creationId xmlns:a16="http://schemas.microsoft.com/office/drawing/2014/main" id="{9DC1F109-72F1-C4F2-4122-2F01B41D4E58}"/>
                  </a:ext>
                </a:extLst>
              </p:cNvPr>
              <p:cNvSpPr/>
              <p:nvPr/>
            </p:nvSpPr>
            <p:spPr>
              <a:xfrm>
                <a:off x="660400" y="1602276"/>
                <a:ext cx="5350107" cy="4361056"/>
              </a:xfrm>
              <a:prstGeom prst="roundRect">
                <a:avLst>
                  <a:gd name="adj" fmla="val 6199"/>
                </a:avLst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0000"/>
                    </a:schemeClr>
                  </a:gs>
                </a:gsLst>
                <a:lin ang="5400000" scaled="1"/>
                <a:tileRect/>
              </a:gradFill>
              <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Text1">
                <a:extLst>
                  <a:ext uri="{FF2B5EF4-FFF2-40B4-BE49-F238E27FC236}">
                    <a16:creationId xmlns:a16="http://schemas.microsoft.com/office/drawing/2014/main" id="{7C5ECB14-0A4D-19A2-B604-EA7A5A5DCED7}"/>
                  </a:ext>
                </a:extLst>
              </p:cNvPr>
              <p:cNvSpPr txBox="1"/>
              <p:nvPr/>
            </p:nvSpPr>
            <p:spPr>
              <a:xfrm>
                <a:off x="838510" y="2189388"/>
                <a:ext cx="3858632" cy="3665002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marL="181411" indent="-181411">
                  <a:buFont typeface="Wingdings" panose="05000000000000000000" pitchFamily="2" charset="2"/>
                  <a:buChar char="Ø"/>
                </a:pPr>
                <a:r>
                  <a:rPr lang="zh-CN" altLang="en-US" sz="1200" b="1" dirty="0"/>
                  <a:t>第八章　深入实施制造强国战略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坚持自主可控、安全高效，推进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产业基础高级化</a:t>
                </a:r>
                <a:r>
                  <a:rPr lang="zh-CN" altLang="en-US" sz="1200" dirty="0"/>
                  <a:t>、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产业链现代化</a:t>
                </a:r>
                <a:r>
                  <a:rPr lang="zh-CN" altLang="en-US" sz="1200" dirty="0"/>
                  <a:t>，保持制造业比重基本稳定，增强制造业竞争优势，推动制造业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高质量发展</a:t>
                </a:r>
                <a:r>
                  <a:rPr lang="zh-CN" altLang="en-US" sz="1200" dirty="0"/>
                  <a:t>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endParaRPr lang="zh-CN" altLang="en-US" sz="1200" dirty="0"/>
              </a:p>
              <a:p>
                <a:pPr marL="181411" indent="-181411">
                  <a:buFont typeface="Wingdings" panose="05000000000000000000" pitchFamily="2" charset="2"/>
                  <a:buChar char="Ø"/>
                </a:pPr>
                <a:r>
                  <a:rPr lang="zh-CN" altLang="en-US" sz="1200" b="1" dirty="0"/>
                  <a:t>第三十八章　持续改善环境质量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因地制宜推动北方地区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清洁取暖</a:t>
                </a:r>
                <a:r>
                  <a:rPr lang="zh-CN" altLang="en-US" sz="1200" dirty="0"/>
                  <a:t>、工业窑炉治理、非电行业超低排放改造。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推动能源清洁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低碳</a:t>
                </a:r>
                <a:r>
                  <a:rPr lang="zh-CN" altLang="en-US" sz="1200" dirty="0"/>
                  <a:t>安全高效利用，深入推进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工业</a:t>
                </a:r>
                <a:r>
                  <a:rPr lang="zh-CN" altLang="en-US" sz="1200" dirty="0"/>
                  <a:t>、建筑、交通等领域低碳转型。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制定</a:t>
                </a:r>
                <a:r>
                  <a:rPr lang="en-US" altLang="zh-CN" sz="1200" dirty="0"/>
                  <a:t>2030</a:t>
                </a:r>
                <a:r>
                  <a:rPr lang="zh-CN" altLang="en-US" sz="1200" dirty="0"/>
                  <a:t>年前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碳排放达峰</a:t>
                </a:r>
                <a:r>
                  <a:rPr lang="zh-CN" altLang="en-US" sz="1200" dirty="0"/>
                  <a:t>行动方案；锚定努力争取</a:t>
                </a:r>
                <a:r>
                  <a:rPr lang="en-US" altLang="zh-CN" sz="1200" dirty="0"/>
                  <a:t>2060</a:t>
                </a:r>
                <a:r>
                  <a:rPr lang="zh-CN" altLang="en-US" sz="1200" dirty="0"/>
                  <a:t>年前实现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碳中和</a:t>
                </a:r>
                <a:r>
                  <a:rPr lang="zh-CN" altLang="en-US" sz="1200" dirty="0"/>
                  <a:t>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endParaRPr lang="zh-CN" altLang="en-US" sz="1200" dirty="0"/>
              </a:p>
              <a:p>
                <a:pPr marL="181411" indent="-181411">
                  <a:buFont typeface="Wingdings" panose="05000000000000000000" pitchFamily="2" charset="2"/>
                  <a:buChar char="Ø"/>
                </a:pPr>
                <a:r>
                  <a:rPr lang="zh-CN" altLang="en-US" sz="1200" b="1" dirty="0"/>
                  <a:t>第三十九章　加快发展方式绿色转型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坚持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节能优先</a:t>
                </a:r>
                <a:r>
                  <a:rPr lang="zh-CN" altLang="en-US" sz="1200" dirty="0"/>
                  <a:t>方针，深化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工业</a:t>
                </a:r>
                <a:r>
                  <a:rPr lang="zh-CN" altLang="en-US" sz="1200" dirty="0"/>
                  <a:t>、建筑、交通等领域和公共机构节能，推动</a:t>
                </a:r>
                <a:r>
                  <a:rPr lang="en-US" altLang="zh-CN" sz="1200" dirty="0"/>
                  <a:t>5G</a:t>
                </a:r>
                <a:r>
                  <a:rPr lang="zh-CN" altLang="en-US" sz="1200" dirty="0"/>
                  <a:t>、大数据中心等新兴领域能效提升，强化重点用能单位节能管理，实施能量系统优化、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节能技术改造</a:t>
                </a:r>
                <a:r>
                  <a:rPr lang="zh-CN" altLang="en-US" sz="1200" dirty="0"/>
                  <a:t>等重点工程，加快能耗限额、产品设备能效强制性国家标准制修订。</a:t>
                </a:r>
              </a:p>
            </p:txBody>
          </p:sp>
          <p:sp>
            <p:nvSpPr>
              <p:cNvPr id="20" name="Bullet1">
                <a:extLst>
                  <a:ext uri="{FF2B5EF4-FFF2-40B4-BE49-F238E27FC236}">
                    <a16:creationId xmlns:a16="http://schemas.microsoft.com/office/drawing/2014/main" id="{BFAB2601-8301-3F7D-5CFD-165E561F90E3}"/>
                  </a:ext>
                </a:extLst>
              </p:cNvPr>
              <p:cNvSpPr/>
              <p:nvPr/>
            </p:nvSpPr>
            <p:spPr>
              <a:xfrm>
                <a:off x="1322503" y="1308721"/>
                <a:ext cx="4025900" cy="587111"/>
              </a:xfrm>
              <a:prstGeom prst="roundRect">
                <a:avLst/>
              </a:prstGeom>
              <a:gradFill flip="none" rotWithShape="1">
                <a:gsLst>
                  <a:gs pos="5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zh-CN" altLang="en-US" b="1" dirty="0"/>
                  <a:t>低碳工业</a:t>
                </a: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A94610A-5918-71BA-2222-84E13ED91F82}"/>
                </a:ext>
              </a:extLst>
            </p:cNvPr>
            <p:cNvGrpSpPr/>
            <p:nvPr/>
          </p:nvGrpSpPr>
          <p:grpSpPr>
            <a:xfrm>
              <a:off x="6168791" y="1308721"/>
              <a:ext cx="5350107" cy="4654611"/>
              <a:chOff x="6168791" y="1308721"/>
              <a:chExt cx="5350107" cy="4654611"/>
            </a:xfrm>
          </p:grpSpPr>
          <p:sp>
            <p:nvSpPr>
              <p:cNvPr id="15" name="ComponentBackground2">
                <a:extLst>
                  <a:ext uri="{FF2B5EF4-FFF2-40B4-BE49-F238E27FC236}">
                    <a16:creationId xmlns:a16="http://schemas.microsoft.com/office/drawing/2014/main" id="{393E86BF-62A5-75D9-8C31-D592B9701448}"/>
                  </a:ext>
                </a:extLst>
              </p:cNvPr>
              <p:cNvSpPr/>
              <p:nvPr/>
            </p:nvSpPr>
            <p:spPr>
              <a:xfrm flipH="1">
                <a:off x="6168791" y="1602276"/>
                <a:ext cx="5350107" cy="4361056"/>
              </a:xfrm>
              <a:prstGeom prst="roundRect">
                <a:avLst>
                  <a:gd name="adj" fmla="val 6199"/>
                </a:avLst>
              </a:prstGeom>
              <a:gradFill flip="none" rotWithShape="1">
                <a:gsLst>
                  <a:gs pos="0">
                    <a:schemeClr val="accent2">
                      <a:lumMod val="5000"/>
                      <a:lumOff val="95000"/>
                      <a:alpha val="0"/>
                    </a:schemeClr>
                  </a:gs>
                  <a:gs pos="100000">
                    <a:schemeClr val="accent2">
                      <a:alpha val="20000"/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Text2">
                <a:extLst>
                  <a:ext uri="{FF2B5EF4-FFF2-40B4-BE49-F238E27FC236}">
                    <a16:creationId xmlns:a16="http://schemas.microsoft.com/office/drawing/2014/main" id="{D4DA306B-A931-0B4D-0F70-B84D24B3A12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82158" y="2189388"/>
                <a:ext cx="3847997" cy="3654900"/>
              </a:xfrm>
              <a:prstGeom prst="rect">
                <a:avLst/>
              </a:prstGeom>
              <a:noFill/>
            </p:spPr>
            <p:txBody>
              <a:bodyPr wrap="square" rtlCol="0">
                <a:normAutofit lnSpcReduction="10000"/>
              </a:bodyPr>
              <a:lstStyle/>
              <a:p>
                <a:pPr marL="181411" indent="-181411">
                  <a:buFont typeface="Wingdings" panose="05000000000000000000" pitchFamily="2" charset="2"/>
                  <a:buChar char="Ø"/>
                  <a:tabLst>
                    <a:tab pos="714231" algn="l"/>
                  </a:tabLst>
                </a:pPr>
                <a:r>
                  <a:rPr lang="zh-CN" altLang="en-US" sz="1200" b="1" dirty="0"/>
                  <a:t>第十一章　建设现代化基础设施体系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建设集成互联、安全高效的信息基础设施，增强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数据感知</a:t>
                </a:r>
                <a:r>
                  <a:rPr lang="zh-CN" altLang="en-US" sz="1200" dirty="0"/>
                  <a:t>、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传输</a:t>
                </a:r>
                <a:r>
                  <a:rPr lang="zh-CN" altLang="en-US" sz="1200" dirty="0"/>
                  <a:t>、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存储</a:t>
                </a:r>
                <a:r>
                  <a:rPr lang="zh-CN" altLang="en-US" sz="1200" dirty="0"/>
                  <a:t>和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运算能力</a:t>
                </a:r>
                <a:r>
                  <a:rPr lang="zh-CN" altLang="en-US" sz="1200" dirty="0"/>
                  <a:t>。推进能源革命，建设清洁低碳、安全高效的能源体系。</a:t>
                </a:r>
                <a:endParaRPr lang="en-US" altLang="zh-CN" sz="1200" dirty="0"/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endParaRPr lang="zh-CN" altLang="en-US" sz="1200" dirty="0"/>
              </a:p>
              <a:p>
                <a:pPr marL="181411" indent="-181411">
                  <a:buFont typeface="Wingdings" panose="05000000000000000000" pitchFamily="2" charset="2"/>
                  <a:buChar char="Ø"/>
                  <a:tabLst>
                    <a:tab pos="714231" algn="l"/>
                  </a:tabLst>
                </a:pPr>
                <a:r>
                  <a:rPr lang="zh-CN" altLang="en-US" sz="1200" b="1" dirty="0"/>
                  <a:t>第十五章　打造数字经济新优势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充分发挥海量数据和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丰富应用场景</a:t>
                </a:r>
                <a:r>
                  <a:rPr lang="zh-CN" altLang="en-US" sz="1200" dirty="0"/>
                  <a:t>优势，促进数字技术与实体经济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深度融合</a:t>
                </a:r>
                <a:r>
                  <a:rPr lang="zh-CN" altLang="en-US" sz="1200" dirty="0"/>
                  <a:t>，赋能传统产业转型升级。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聚焦操作系统、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人工智能关键算法</a:t>
                </a:r>
                <a:r>
                  <a:rPr lang="zh-CN" altLang="en-US" sz="1200" dirty="0"/>
                  <a:t>、传感器等关键领域，加快推进基础理论、基础算法、装备材料等研发突破与迭代应用。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培育壮大人工智能、大数据、区块链、云计算、网络安全等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新兴数字产业</a:t>
                </a:r>
                <a:r>
                  <a:rPr lang="zh-CN" altLang="en-US" sz="1200" dirty="0"/>
                  <a:t>，提升通信设备、核心电子元器件、关键软件等产业水平。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endParaRPr lang="en-US" altLang="zh-CN" sz="1200" dirty="0"/>
              </a:p>
              <a:p>
                <a:pPr marL="181411" indent="-181411">
                  <a:buFont typeface="Wingdings" panose="05000000000000000000" pitchFamily="2" charset="2"/>
                  <a:buChar char="Ø"/>
                  <a:tabLst>
                    <a:tab pos="714231" algn="l"/>
                  </a:tabLst>
                </a:pPr>
                <a:r>
                  <a:rPr lang="zh-CN" altLang="en-US" sz="1200" b="1" dirty="0"/>
                  <a:t>第十八章　营造良好数字生态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加强涉及国家利益、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商业秘密</a:t>
                </a:r>
                <a:r>
                  <a:rPr lang="zh-CN" altLang="en-US" sz="1200" dirty="0"/>
                  <a:t>、个人隐私的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数据保护</a:t>
                </a:r>
                <a:r>
                  <a:rPr lang="zh-CN" altLang="en-US" sz="1200" dirty="0"/>
                  <a:t>，加快推进数据安全、个人信息保护等领域基础性立法，强化数据资源全生命周期安全保护。完善适用于大数据环境下的数据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分类分级保护</a:t>
                </a:r>
                <a:r>
                  <a:rPr lang="zh-CN" altLang="en-US" sz="1200" dirty="0"/>
                  <a:t>制度。加强数据安全评估，推动数据跨境安全有序流动。</a:t>
                </a:r>
              </a:p>
            </p:txBody>
          </p:sp>
          <p:sp>
            <p:nvSpPr>
              <p:cNvPr id="17" name="Bullet2">
                <a:extLst>
                  <a:ext uri="{FF2B5EF4-FFF2-40B4-BE49-F238E27FC236}">
                    <a16:creationId xmlns:a16="http://schemas.microsoft.com/office/drawing/2014/main" id="{49751B7F-0E41-7E68-ADE0-1711EF28C34D}"/>
                  </a:ext>
                </a:extLst>
              </p:cNvPr>
              <p:cNvSpPr/>
              <p:nvPr/>
            </p:nvSpPr>
            <p:spPr>
              <a:xfrm>
                <a:off x="6830896" y="1308721"/>
                <a:ext cx="4025900" cy="587111"/>
              </a:xfrm>
              <a:prstGeom prst="roundRect">
                <a:avLst/>
              </a:prstGeom>
              <a:solidFill>
                <a:srgbClr val="C0514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zh-CN" altLang="en-US" b="1" dirty="0"/>
                  <a:t>数字经济</a:t>
                </a:r>
              </a:p>
            </p:txBody>
          </p:sp>
        </p:grpSp>
        <p:sp>
          <p:nvSpPr>
            <p:cNvPr id="14" name="Title">
              <a:extLst>
                <a:ext uri="{FF2B5EF4-FFF2-40B4-BE49-F238E27FC236}">
                  <a16:creationId xmlns:a16="http://schemas.microsoft.com/office/drawing/2014/main" id="{736EA3A6-F629-2222-9587-0ABE40266B47}"/>
                </a:ext>
              </a:extLst>
            </p:cNvPr>
            <p:cNvSpPr/>
            <p:nvPr/>
          </p:nvSpPr>
          <p:spPr>
            <a:xfrm>
              <a:off x="4953310" y="2646464"/>
              <a:ext cx="2272680" cy="2272680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2400" b="1" dirty="0"/>
                <a:t>政策背景</a:t>
              </a: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A9385829-8945-9FA9-0FF5-3907920C5EDB}"/>
              </a:ext>
            </a:extLst>
          </p:cNvPr>
          <p:cNvSpPr txBox="1"/>
          <p:nvPr/>
        </p:nvSpPr>
        <p:spPr>
          <a:xfrm>
            <a:off x="774500" y="817957"/>
            <a:ext cx="81419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《“</a:t>
            </a:r>
            <a:r>
              <a:rPr lang="zh-CN" altLang="en-US" dirty="0"/>
              <a:t>十四五”规划和</a:t>
            </a:r>
            <a:r>
              <a:rPr lang="en-US" altLang="zh-CN" dirty="0"/>
              <a:t>2035</a:t>
            </a:r>
            <a:r>
              <a:rPr lang="zh-CN" altLang="en-US" dirty="0"/>
              <a:t>年远景目标纲要</a:t>
            </a:r>
            <a:r>
              <a:rPr lang="en-US" altLang="zh-CN" dirty="0"/>
              <a:t>》</a:t>
            </a:r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政策背景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8FAD870-87BC-4EF7-F630-FBB5ABA3B052}"/>
              </a:ext>
            </a:extLst>
          </p:cNvPr>
          <p:cNvSpPr txBox="1"/>
          <p:nvPr/>
        </p:nvSpPr>
        <p:spPr>
          <a:xfrm>
            <a:off x="883513" y="815379"/>
            <a:ext cx="81419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低碳工业以及数字经济的市场需求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A8F7AE5-7293-FB46-A250-BE99CB6E788A}"/>
              </a:ext>
            </a:extLst>
          </p:cNvPr>
          <p:cNvSpPr/>
          <p:nvPr/>
        </p:nvSpPr>
        <p:spPr>
          <a:xfrm rot="16200000">
            <a:off x="10832872" y="808403"/>
            <a:ext cx="180975" cy="408305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DE983A59-36B9-CEE2-3042-106252F9A007}"/>
              </a:ext>
            </a:extLst>
          </p:cNvPr>
          <p:cNvSpPr/>
          <p:nvPr/>
        </p:nvSpPr>
        <p:spPr>
          <a:xfrm rot="5400000">
            <a:off x="11127512" y="922068"/>
            <a:ext cx="180975" cy="180975"/>
          </a:xfrm>
          <a:prstGeom prst="rtTriangl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883B896-7F29-882D-6AFF-6E833726557F}"/>
              </a:ext>
            </a:extLst>
          </p:cNvPr>
          <p:cNvGrpSpPr>
            <a:grpSpLocks noChangeAspect="1"/>
          </p:cNvGrpSpPr>
          <p:nvPr/>
        </p:nvGrpSpPr>
        <p:grpSpPr>
          <a:xfrm>
            <a:off x="541906" y="1503815"/>
            <a:ext cx="11108187" cy="4761642"/>
            <a:chOff x="660400" y="1308721"/>
            <a:chExt cx="10858498" cy="465461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402EA14-AE2C-A710-6186-DFFAC5524101}"/>
                </a:ext>
              </a:extLst>
            </p:cNvPr>
            <p:cNvGrpSpPr/>
            <p:nvPr/>
          </p:nvGrpSpPr>
          <p:grpSpPr>
            <a:xfrm>
              <a:off x="660400" y="1308721"/>
              <a:ext cx="5350107" cy="4654611"/>
              <a:chOff x="660400" y="1308721"/>
              <a:chExt cx="5350107" cy="4654611"/>
            </a:xfrm>
          </p:grpSpPr>
          <p:sp>
            <p:nvSpPr>
              <p:cNvPr id="25" name="ComponentBackground1">
                <a:extLst>
                  <a:ext uri="{FF2B5EF4-FFF2-40B4-BE49-F238E27FC236}">
                    <a16:creationId xmlns:a16="http://schemas.microsoft.com/office/drawing/2014/main" id="{68A683CA-0EF8-FF05-2BE6-A5CE153213E9}"/>
                  </a:ext>
                </a:extLst>
              </p:cNvPr>
              <p:cNvSpPr/>
              <p:nvPr/>
            </p:nvSpPr>
            <p:spPr>
              <a:xfrm>
                <a:off x="660400" y="1602276"/>
                <a:ext cx="5350107" cy="4361056"/>
              </a:xfrm>
              <a:prstGeom prst="roundRect">
                <a:avLst>
                  <a:gd name="adj" fmla="val 6199"/>
                </a:avLst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0000"/>
                    </a:schemeClr>
                  </a:gs>
                </a:gsLst>
                <a:lin ang="5400000" scaled="1"/>
                <a:tileRect/>
              </a:gradFill>
              <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Text1">
                <a:extLst>
                  <a:ext uri="{FF2B5EF4-FFF2-40B4-BE49-F238E27FC236}">
                    <a16:creationId xmlns:a16="http://schemas.microsoft.com/office/drawing/2014/main" id="{F7A73C8F-867B-EE99-8FBD-FD3AE8E0D56F}"/>
                  </a:ext>
                </a:extLst>
              </p:cNvPr>
              <p:cNvSpPr txBox="1"/>
              <p:nvPr/>
            </p:nvSpPr>
            <p:spPr>
              <a:xfrm>
                <a:off x="838510" y="2189388"/>
                <a:ext cx="3858632" cy="3665002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zh-CN" altLang="en-US" sz="1200" b="1" dirty="0"/>
                  <a:t>建筑供暖与制冷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户用市场：欧洲户用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热泵</a:t>
                </a:r>
                <a:r>
                  <a:rPr lang="zh-CN" altLang="en-US" sz="1200" dirty="0"/>
                  <a:t>渗透率超</a:t>
                </a:r>
                <a:r>
                  <a:rPr lang="en-US" altLang="zh-CN" sz="1200" dirty="0"/>
                  <a:t>40%</a:t>
                </a:r>
                <a:r>
                  <a:rPr lang="zh-CN" altLang="en-US" sz="1200" dirty="0"/>
                  <a:t>（瑞典达</a:t>
                </a:r>
                <a:r>
                  <a:rPr lang="en-US" altLang="zh-CN" sz="1200" dirty="0"/>
                  <a:t>60%</a:t>
                </a:r>
                <a:r>
                  <a:rPr lang="zh-CN" altLang="en-US" sz="1200" dirty="0"/>
                  <a:t>），中国北方“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煤改电</a:t>
                </a:r>
                <a:r>
                  <a:rPr lang="zh-CN" altLang="en-US" sz="1200" dirty="0"/>
                  <a:t>”项目持续释放需求。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商业建筑：酒店、医院等采用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热泵中央空调系统</a:t>
                </a:r>
                <a:r>
                  <a:rPr lang="zh-CN" altLang="en-US" sz="1200" dirty="0"/>
                  <a:t>，兼顾供暖、制冷和热水供应。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endParaRPr lang="zh-CN" altLang="en-US" sz="1200" dirty="0"/>
              </a:p>
              <a:p>
                <a:pPr marL="181411" indent="-181411">
                  <a:buFont typeface="Wingdings" panose="05000000000000000000" pitchFamily="2" charset="2"/>
                  <a:buChar char="Ø"/>
                </a:pPr>
                <a:r>
                  <a:rPr lang="zh-CN" altLang="en-US" sz="1200" b="1" dirty="0"/>
                  <a:t>工业流程低碳化</a:t>
                </a:r>
              </a:p>
              <a:p>
                <a:pPr marL="181411" indent="-181411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余热回收：钢铁厂、化工厂通过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热泵回收低温余热</a:t>
                </a:r>
                <a:r>
                  <a:rPr lang="zh-CN" altLang="en-US" sz="1200" dirty="0"/>
                  <a:t>（</a:t>
                </a:r>
                <a:r>
                  <a:rPr lang="en-US" altLang="zh-CN" sz="1200" dirty="0"/>
                  <a:t>80-150℃</a:t>
                </a:r>
                <a:r>
                  <a:rPr lang="zh-CN" altLang="en-US" sz="1200" dirty="0"/>
                  <a:t>），节能率超</a:t>
                </a:r>
                <a:r>
                  <a:rPr lang="en-US" altLang="zh-CN" sz="1200" dirty="0"/>
                  <a:t>50%</a:t>
                </a:r>
                <a:r>
                  <a:rPr lang="zh-CN" altLang="en-US" sz="1200" dirty="0"/>
                  <a:t>。</a:t>
                </a:r>
              </a:p>
              <a:p>
                <a:pPr marL="181411" indent="-181411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高温蒸汽替代：食品加工、纺织行业使用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高温热泵</a:t>
                </a:r>
                <a:r>
                  <a:rPr lang="zh-CN" altLang="en-US" sz="1200" dirty="0"/>
                  <a:t>替代燃气锅炉，碳排放减少</a:t>
                </a:r>
                <a:r>
                  <a:rPr lang="en-US" altLang="zh-CN" sz="1200" dirty="0"/>
                  <a:t>60%</a:t>
                </a:r>
                <a:r>
                  <a:rPr lang="zh-CN" altLang="en-US" sz="1200" dirty="0"/>
                  <a:t>以上。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endParaRPr lang="zh-CN" altLang="en-US" sz="1200" dirty="0"/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zh-CN" altLang="en-US" sz="1200" b="1" dirty="0"/>
                  <a:t>区域能源与综合能源系统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区域供热：丹麦哥本哈根利用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大型热泵</a:t>
                </a:r>
                <a:r>
                  <a:rPr lang="zh-CN" altLang="en-US" sz="1200" dirty="0"/>
                  <a:t>整合海水源、数据中心余热，供热网络覆盖</a:t>
                </a:r>
                <a:r>
                  <a:rPr lang="en-US" altLang="zh-CN" sz="1200" dirty="0"/>
                  <a:t>98%</a:t>
                </a:r>
                <a:r>
                  <a:rPr lang="zh-CN" altLang="en-US" sz="1200" dirty="0"/>
                  <a:t>家庭。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</a:pPr>
                <a:r>
                  <a:rPr lang="zh-CN" altLang="en-US" sz="1200" dirty="0"/>
                  <a:t>光储热一体化：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光伏</a:t>
                </a:r>
                <a:r>
                  <a:rPr lang="en-US" altLang="zh-CN" sz="1200" b="1" dirty="0">
                    <a:solidFill>
                      <a:srgbClr val="FF0000"/>
                    </a:solidFill>
                  </a:rPr>
                  <a:t>+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储能</a:t>
                </a:r>
                <a:r>
                  <a:rPr lang="en-US" altLang="zh-CN" sz="1200" b="1" dirty="0">
                    <a:solidFill>
                      <a:srgbClr val="FF0000"/>
                    </a:solidFill>
                  </a:rPr>
                  <a:t>+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热泵</a:t>
                </a:r>
                <a:r>
                  <a:rPr lang="zh-CN" altLang="en-US" sz="1200" dirty="0"/>
                  <a:t>的户用系统成为欧美零碳住宅标配。</a:t>
                </a:r>
              </a:p>
            </p:txBody>
          </p:sp>
          <p:sp>
            <p:nvSpPr>
              <p:cNvPr id="27" name="Bullet1">
                <a:extLst>
                  <a:ext uri="{FF2B5EF4-FFF2-40B4-BE49-F238E27FC236}">
                    <a16:creationId xmlns:a16="http://schemas.microsoft.com/office/drawing/2014/main" id="{E17A443D-B381-DA40-A70E-D949BF0960B9}"/>
                  </a:ext>
                </a:extLst>
              </p:cNvPr>
              <p:cNvSpPr/>
              <p:nvPr/>
            </p:nvSpPr>
            <p:spPr>
              <a:xfrm>
                <a:off x="1322503" y="1308721"/>
                <a:ext cx="4025900" cy="587111"/>
              </a:xfrm>
              <a:prstGeom prst="roundRect">
                <a:avLst/>
              </a:prstGeom>
              <a:gradFill flip="none" rotWithShape="1">
                <a:gsLst>
                  <a:gs pos="5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zh-CN" altLang="en-US" b="1" dirty="0"/>
                  <a:t>低碳工业</a:t>
                </a: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7F80CDA-C94D-22DC-F84F-DF3F87B8ED84}"/>
                </a:ext>
              </a:extLst>
            </p:cNvPr>
            <p:cNvGrpSpPr/>
            <p:nvPr/>
          </p:nvGrpSpPr>
          <p:grpSpPr>
            <a:xfrm>
              <a:off x="6168791" y="1308721"/>
              <a:ext cx="5350107" cy="4654611"/>
              <a:chOff x="6168791" y="1308721"/>
              <a:chExt cx="5350107" cy="4654611"/>
            </a:xfrm>
          </p:grpSpPr>
          <p:sp>
            <p:nvSpPr>
              <p:cNvPr id="22" name="ComponentBackground2">
                <a:extLst>
                  <a:ext uri="{FF2B5EF4-FFF2-40B4-BE49-F238E27FC236}">
                    <a16:creationId xmlns:a16="http://schemas.microsoft.com/office/drawing/2014/main" id="{16F462BF-65CE-BE41-B2DB-CF8F5CC94343}"/>
                  </a:ext>
                </a:extLst>
              </p:cNvPr>
              <p:cNvSpPr/>
              <p:nvPr/>
            </p:nvSpPr>
            <p:spPr>
              <a:xfrm flipH="1">
                <a:off x="6168791" y="1602276"/>
                <a:ext cx="5350107" cy="4361056"/>
              </a:xfrm>
              <a:prstGeom prst="roundRect">
                <a:avLst>
                  <a:gd name="adj" fmla="val 6199"/>
                </a:avLst>
              </a:prstGeom>
              <a:gradFill flip="none" rotWithShape="1">
                <a:gsLst>
                  <a:gs pos="0">
                    <a:schemeClr val="accent2">
                      <a:lumMod val="5000"/>
                      <a:lumOff val="95000"/>
                      <a:alpha val="0"/>
                    </a:schemeClr>
                  </a:gs>
                  <a:gs pos="100000">
                    <a:schemeClr val="accent2">
                      <a:alpha val="20000"/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Text2">
                <a:extLst>
                  <a:ext uri="{FF2B5EF4-FFF2-40B4-BE49-F238E27FC236}">
                    <a16:creationId xmlns:a16="http://schemas.microsoft.com/office/drawing/2014/main" id="{3D02D301-0160-0C7A-2372-2461EB393D8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82158" y="2189388"/>
                <a:ext cx="3847997" cy="3654900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Ø"/>
                  <a:tabLst>
                    <a:tab pos="714231" algn="l"/>
                  </a:tabLst>
                </a:pPr>
                <a:r>
                  <a:rPr lang="zh-CN" altLang="en-US" sz="1200" b="1" dirty="0"/>
                  <a:t>智能化运维与全生命周期管理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预测性维护：通过物联网传感器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采集</a:t>
                </a:r>
                <a:r>
                  <a:rPr lang="zh-CN" altLang="en-US" sz="1200" dirty="0"/>
                  <a:t>设备运行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数据</a:t>
                </a:r>
                <a:r>
                  <a:rPr lang="zh-CN" altLang="en-US" sz="1200" dirty="0"/>
                  <a:t>，结合</a:t>
                </a:r>
                <a:r>
                  <a:rPr lang="en-US" altLang="zh-CN" sz="1200" dirty="0"/>
                  <a:t>AI</a:t>
                </a:r>
                <a:r>
                  <a:rPr lang="zh-CN" altLang="en-US" sz="1200" dirty="0"/>
                  <a:t>算法预测故障，减少停机时间。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能效优化：大数据分析用户使用习惯和环境参数，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动态调整</a:t>
                </a:r>
                <a:r>
                  <a:rPr lang="zh-CN" altLang="en-US" sz="1200" dirty="0"/>
                  <a:t>热泵运行模式，节能效果可达</a:t>
                </a:r>
                <a:r>
                  <a:rPr lang="en-US" altLang="zh-CN" sz="1200" dirty="0"/>
                  <a:t>15%-20%</a:t>
                </a:r>
                <a:r>
                  <a:rPr lang="zh-CN" altLang="en-US" sz="1200" dirty="0"/>
                  <a:t>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endParaRPr lang="zh-CN" altLang="en-US" sz="1200" dirty="0"/>
              </a:p>
              <a:p>
                <a:pPr marL="171450" indent="-171450">
                  <a:buFont typeface="Wingdings" panose="05000000000000000000" pitchFamily="2" charset="2"/>
                  <a:buChar char="Ø"/>
                  <a:tabLst>
                    <a:tab pos="714231" algn="l"/>
                  </a:tabLst>
                </a:pPr>
                <a:r>
                  <a:rPr lang="zh-CN" altLang="en-US" sz="1200" b="1" dirty="0"/>
                  <a:t>供应链与生产流程数字化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智能制造：工业互联网平台实现热泵生产线的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柔性化定制</a:t>
                </a:r>
                <a:r>
                  <a:rPr lang="zh-CN" altLang="en-US" sz="1200" dirty="0"/>
                  <a:t>，缩短交货周期。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碳足迹管理：利用数字工具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量化</a:t>
                </a:r>
                <a:r>
                  <a:rPr lang="zh-CN" altLang="en-US" sz="1200" dirty="0"/>
                  <a:t>热泵全生命周期碳排放，支持企业申报绿色金融产品。</a:t>
                </a:r>
                <a:endParaRPr lang="en-US" altLang="zh-CN" sz="1200" dirty="0"/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endParaRPr lang="en-US" altLang="zh-CN" sz="1200" dirty="0"/>
              </a:p>
              <a:p>
                <a:pPr marL="171450" indent="-171450">
                  <a:buFont typeface="Wingdings" panose="05000000000000000000" pitchFamily="2" charset="2"/>
                  <a:buChar char="Ø"/>
                  <a:tabLst>
                    <a:tab pos="714231" algn="l"/>
                  </a:tabLst>
                </a:pPr>
                <a:r>
                  <a:rPr lang="zh-CN" altLang="en-US" sz="1200" b="1" dirty="0"/>
                  <a:t>用户端需求升级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智能家居集成：热泵系统与家庭能源管理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系统</a:t>
                </a:r>
                <a:r>
                  <a:rPr lang="zh-CN" altLang="en-US" sz="1200" dirty="0"/>
                  <a:t>（</a:t>
                </a:r>
                <a:r>
                  <a:rPr lang="en-US" altLang="zh-CN" sz="1200" dirty="0"/>
                  <a:t>HEMS</a:t>
                </a:r>
                <a:r>
                  <a:rPr lang="zh-CN" altLang="en-US" sz="1200" dirty="0"/>
                  <a:t>）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联动</a:t>
                </a:r>
                <a:r>
                  <a:rPr lang="zh-CN" altLang="en-US" sz="1200" dirty="0"/>
                  <a:t>，通过</a:t>
                </a:r>
                <a:r>
                  <a:rPr lang="en-US" altLang="zh-CN" sz="1200" dirty="0"/>
                  <a:t>APP</a:t>
                </a:r>
                <a:r>
                  <a:rPr lang="zh-CN" altLang="en-US" sz="1200" dirty="0"/>
                  <a:t>实现远程控制、分时电价优化，降低用户用电成本。</a:t>
                </a:r>
              </a:p>
              <a:p>
                <a:pPr marL="171415" indent="-171415">
                  <a:buFont typeface="Arial" panose="020B0604020202020204" pitchFamily="34" charset="0"/>
                  <a:buChar char="•"/>
                  <a:tabLst>
                    <a:tab pos="714231" algn="l"/>
                  </a:tabLst>
                </a:pPr>
                <a:r>
                  <a:rPr lang="zh-CN" altLang="en-US" sz="1200" dirty="0"/>
                  <a:t>共享经济模式：区域能源互联网中，热泵可作为分布式能源节点，通过数字平台实现</a:t>
                </a:r>
                <a:r>
                  <a:rPr lang="zh-CN" altLang="en-US" sz="1200" b="1" dirty="0">
                    <a:solidFill>
                      <a:srgbClr val="FF0000"/>
                    </a:solidFill>
                  </a:rPr>
                  <a:t>余热共享</a:t>
                </a:r>
                <a:r>
                  <a:rPr lang="zh-CN" altLang="en-US" sz="1200" dirty="0"/>
                  <a:t>。</a:t>
                </a:r>
              </a:p>
            </p:txBody>
          </p:sp>
          <p:sp>
            <p:nvSpPr>
              <p:cNvPr id="24" name="Bullet2">
                <a:extLst>
                  <a:ext uri="{FF2B5EF4-FFF2-40B4-BE49-F238E27FC236}">
                    <a16:creationId xmlns:a16="http://schemas.microsoft.com/office/drawing/2014/main" id="{17DD1B73-F99C-EF1B-788A-3648C6381EB5}"/>
                  </a:ext>
                </a:extLst>
              </p:cNvPr>
              <p:cNvSpPr/>
              <p:nvPr/>
            </p:nvSpPr>
            <p:spPr>
              <a:xfrm>
                <a:off x="6830896" y="1308721"/>
                <a:ext cx="4025900" cy="587111"/>
              </a:xfrm>
              <a:prstGeom prst="roundRect">
                <a:avLst/>
              </a:prstGeom>
              <a:solidFill>
                <a:srgbClr val="C0514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zh-CN" altLang="en-US" b="1" dirty="0"/>
                  <a:t>数字经济</a:t>
                </a:r>
              </a:p>
            </p:txBody>
          </p:sp>
        </p:grpSp>
        <p:sp>
          <p:nvSpPr>
            <p:cNvPr id="10" name="Title">
              <a:extLst>
                <a:ext uri="{FF2B5EF4-FFF2-40B4-BE49-F238E27FC236}">
                  <a16:creationId xmlns:a16="http://schemas.microsoft.com/office/drawing/2014/main" id="{9157EDAD-5EE8-CE5A-7333-14160AF20D3C}"/>
                </a:ext>
              </a:extLst>
            </p:cNvPr>
            <p:cNvSpPr/>
            <p:nvPr/>
          </p:nvSpPr>
          <p:spPr>
            <a:xfrm>
              <a:off x="4953310" y="2646464"/>
              <a:ext cx="2272680" cy="2272680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2400" b="1" dirty="0"/>
                <a:t>市场需求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6054997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7363459" y="2591435"/>
            <a:ext cx="5018322" cy="722888"/>
          </a:xfrm>
        </p:spPr>
        <p:txBody>
          <a:bodyPr/>
          <a:lstStyle/>
          <a:p>
            <a:r>
              <a:rPr lang="zh-CN" altLang="en-US" dirty="0"/>
              <a:t>技术发展路线布局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解决方案概述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产品图谱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769BD78-B83C-105D-A8B0-932E99865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962"/>
            <a:ext cx="12358778" cy="665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解决方案概述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7" y="740410"/>
            <a:ext cx="3032719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能源整体解决方案路线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2228" r="535" b="2080"/>
          <a:stretch>
            <a:fillRect/>
          </a:stretch>
        </p:blipFill>
        <p:spPr>
          <a:xfrm>
            <a:off x="303325" y="1345871"/>
            <a:ext cx="11573691" cy="540802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解决方案概述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35697" y="740410"/>
            <a:ext cx="3032719" cy="46609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能源整体解决方案路线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00" y="1440021"/>
            <a:ext cx="10314000" cy="396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01" y="5633542"/>
            <a:ext cx="10358797" cy="64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c9c63b3-f654-42b8-a8aa-2c7468776448"/>
  <p:tag name="COMMONDATA" val="eyJoZGlkIjoiMjYwOGE0ZWEwNmViODNkZWRlNzI1MDMyMWVlM2JlOW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8.04149606299214,&quot;left&quot;:274.5570866141732,&quot;top&quot;:36.22448818897637,&quot;width&quot;:601.6751968503937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</a:spPr>
      <a:bodyPr wrap="square" anchor="ctr" anchorCtr="0">
        <a:noAutofit/>
      </a:bodyPr>
      <a:lstStyle>
        <a:defPPr algn="ctr">
          <a:defRPr sz="1200" b="1" dirty="0" smtClean="0">
            <a:solidFill>
              <a:schemeClr val="bg1"/>
            </a:solidFill>
            <a:latin typeface="+mn-ea"/>
            <a:cs typeface="+mn-ea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AzMTk1NTU2MzExIiwKCSJHcm91cElkIiA6ICIyMjE4MzU5NDQiLAoJIkltYWdlIiA6ICJpVkJPUncwS0dnb0FBQUFOU1VoRVVnQUFCUjBBQUFPV0NBWUFBQUJpV3pYTEFBQUFDWEJJV1hNQUFBc1RBQUFMRXdFQW1wd1lBQUFnQUVsRVFWUjRuT3pkZDN5VjFlSEg4Yy9OM2dNeVNDQ0FnQU1IVnNVOSszTld4YlpTdFlyYnVxaWpqbUsxN2wxRnJYWGJLbXJGdW5EdlVVZXRvKzRGaW9KQWdEQ3pDVmszOS9mSGxVQWtoSXdIU01qbi9YcmxCZmU1NS9uZUUyclZmRDNuT2FGSUpCSkJraVJKa2lSSmt0b3BGQXFGMm5vL1ptMU5SSklrU1pJa1NWTHZZT2tvU1pJa1NaSWtLVkNXanBJa1NaSWtTWklDWmVrb1NaSWtTWklrS1ZDV2pwSWtTWklrU1pJQ1pla29TWklrU1pJa0tWQ1dqcElrU1pJa1NaSUNaZWtvU1pJa1NaSWtLVkNXanBJa1NaSWtTWklDWmVrb1NaSWtTWklrS1ZDV2pwSWtTWklrU1pJQ1pla29TWklrU1pJa0tWQ1dqcElrU1pJa1NaSUNaZWtvU1pJa1NaSWtLVkNXanBJa1NaSWtTWklDWmVrb1NaSWtTWklrS1ZDV2pwSWtTWklrU1pJQ1pla29TWklrU1pJa0tWQ1dqcElrU1pJa1NaSUNaZWtvU1pJa1NaSWtLVkNXanBJa1NaSWtTWklDWmVrb1NaSWtTWklrS1ZDV2pwSWtTWklrU1pJQ1pla29TWklrU1pJa0tWQ1dqcElrU1pJa1NaSUNaZWtvU1pJa1NaSWtLVkNXanBJa1NaSWtTWklDWmVrb1NaSWtTWklrS1ZDV2pwSWtTWklrU1pJQ1pla29TWklrU1pJa0tWQ1dqcElrU1pJa1NaSUNaZWtvU1pJa1NaSWtLVkNXanBJa1NaSWtTWklDWmVrb1NaSWtTWklrS1ZDV2pwSWtTWklrU1pJQ1pla29TWklrU1pJa0tWQ1dqcElrU1pJa1NaSUNaZWtvU1pJa1NaSWtLVkNXanBJa1NaSWtTWklDWmVrb1NaSWtTWklrS1ZDV2pwSWtTWklrU1pJQ1pla29TWklrU1pJa0tWQ1dqcElrU1pJa1NaSUNaZWtvU1pJa1NaSWtLVkNXanBJa1NaSWtTWklDWmVrb1NaSWtTWklrS1ZDV2pwSWtTWklrU1pJQ1pla29TWklrU1pJa0tWQ1dqcElrU1pJa1NaSUNaZWtvU1pJa1NaSWtLVkNXanBJa1NaSWtTWklDWmVrb1NaSWtTWklrS1ZDV2pwSWtTWklrU1pJQ1pla29TWklrU1pJa0tWQ1dqcElrU1pJa1NaSUNaZWtvU1pJa1NaSWtLVkNXanBJa1NaSWtTWklDWmVrb1NaSWtTWklrS1ZDV2pwSWtTWklrU1pJQ1pla29TVklQMGREWVNGTWtzc2J5NitzYm1EeDFPdE5uem1selhFMU5MWk9uVG1mMjNQbHJiQzZTSkVtU2VqWkxSMG1TdW9IYXVucEt5eXJhSFBQb1U2OHc2b2d6ZWZ2ZFQ5YklITzY4NzNHT0huc1JyNzMxZnB2ajd2N25KSTRlZXhIdmYvemxHcG1ISkVtU3BKNHZibDFQUUpLazlVMWRYVDFWUzJxb3JGcENkZlVTcXFwcnFLaXFwcnlpbXZMS0tzb3JvbDlsNVJVc0xxMWdVVms1TlRXMUZQWFA1OG43YjJ3MU14d084L0NUTDdOd2NSbURCeFlFUHVjcFUzOWc0cVFYeWN2SjVxaEREMXpsdU1xcUpUengvTC9KeThubW9IMTNEM3dla2lSSmt0WVBsbzZTSkhYQi96NzltdXYrZGg4MXRiWFUxTlJTczdTV3BxYW1kdDhmSHhkSGRsWTZSWVg5eU9tYlJTUVNJUlFLclRUdTVUZmVvMlQrSWc3YWIzY0dEbGhlT280KzdseG1GcGQwYU02RGlncVlOR0Y4OCt2S3FpV2NkL25OaE1OaEZpd3FZOWNEajIvMXZvZnV1cHFYL3YxdTlQdXNxV1duL1k5ZDVXY01HVHlBUi8veGx3N05TNUlrU2RMNnc5SlJrcVF1S016UFlVYnhYRUtoRU1uSmllVDB6U0k5TllYMHRGVFMwNksvdnZuZmo2aFpXc3RsNTUxQ1prWWFXUm5wWkdha2s1MlZUbHBxeW1vL295a1M0ZDZKVDVNUUg4L0p4NHh1ZGN5Z29wYXJIMmNXbHhBZkYwZGhRZTVLMTFlMHRMYU9QL3o1ZXViT1c4aitlKzNDc0NGRlBQWENtK3l6eHc2a3BpUzNHRHQzM2tJZWZPd0ZCZzRvNE5mNy81eDNQL3ljdE5Sa1JteTYwVXJ6eWNwTVgrMzNKVW1TSkduOVpla29TVklYOUMvSTQ0Mm4vazVxYWpJeHJheFFCQmcxNWt4cWx0Wnl3TjY3ZHVvelhuenRIV1lVeitXb1F3OGdQN2R2cTJOV1hMa0lNSEt2TVJRVzVMWjZmWm15aWtyT3VmZ212cGo4SFh2dnZnT1huWGNLVTc3N2dWdisvakJmVHZtZVc2NFpSMHhNREhWMTliejE3c2Q4OHNVVW1wcWErTk1aeHpKaXM0MTQ4UEVYcUt1cjUrUmpmc093RFlvNjliMUpraVJKV2o5NWtJd2tTVjBRQ29WSVQwdFpaZUhZVlhWMTlkeCs3Mk5rWnFSeC9CRy9BdURkRHovbjdJdHY0TnZ2WjNRcGU4SkR6L0RGMTFQWmRZZXR1T3k4VXdpRlFteTYwUkNPT3ZRQVB2ajRTKzc3MXpNQTNIREhnMXh3MWExc3MrV21YSHZSR1d5MzllWWtKU1p3ellXblViTzBsbkdYUmJkbVM1SWtTZEl5cm5TVUpLbWJxRmxhQ3hGSVNVbHF2bmJQUTA4emYrRmkvblRtY2FTbnBkRFUxTVJmNzNxSTZUTm1jOEJlblZzNXVjeHBKeHhHVmtZYXgveDJGTEd4c2MzWFR6M3VFS3FyYXhnOWFpOEFqanJrQUo1NjRRM3V1bjhTRSsrOHFubmMxaU9HYzhhSmg3UFpKa05iM0M5SmtpUkpsbzZTSkFXc3ZyNkJpcXBxS2lxalgzVjE5UUE4OE9oelZGWXVvYUt5aW9yS2Fzb3JxNXQvWDFGWlRVTmpJMGNmZGlCbm5IZzRBRk9uemVTQlI1NWwrRVliY1BBQi8wZGpZNWhKejczRzlCbXoyV25iTGRsenQrMjRmY0tqblo1blFrSTh6Ny8yRHJkUGVLelY5NTk0L3Q4dFhrK2ROcE50OXo1eXRiay9QYWhHa2lSSlV1OWo2U2hKVWhkTW56bUg2Mis5bjRyS0tzb3JxNm1zcktiMng1THhwLzUyOTc4QWlJMk5KVE05bGN5TWRESXowaWpxMzQvTWpEUXlNOUxZYnF2Tm04ZS84c2I3TkRhRytXNzZMSGJZNzVqbVU3R1RreEk1L3crdG56RGRXY2Y4ZGxRZ09mYy8vR3dnT1pJa1NaSjZOa3RIU1pLNklDWW14UHlGcFdSbHBMSFJrTDQvbG9lcFpLUkhTOFRNOURURzMvWUFwZVdWUFAzUG04ak1TR3ZYaWRVQS83ZmJ0aFRQblVkcVNqSnBxY204L3ZhSHpGKzRtTitmY0JnRitUbUJmaCtuLys2M2dlUllPa3FTSkVrQ1MwZEprcnBrY0ZFaFQ5elg5bGJpVy83eE1CQTk2Ym9qTnQxb0NIKzUrRXdBUHY1OEN2OTY0bVcySHJFSmgvMXFuNVhHamo3dTNKV3V6UzFaMk9yMUZlMnkvVlpzUEhRUTBQSms2NDc0NkxXSnpiLy94WjQ3azlzM3UxTTVraVJKa3RZZmxvNlNKSFZ6UzJxV2N0bjFkNUdjbE1pbDQ2S25UUC9Vek9LU2xhNDFORGEyZW4xRlo1M1NzbWpzazUzSnlVZVBidGU4N25wZ0VxVmxGUzJ1WFhIKzJIYmRLMG1TSkduOVp1a29TZEk2ME5UVVJIbEZGYVhsbFpTV1YxSldWaEg5dGJ5U25MN1pIUHJMdlp2SFhuWFRQY3lkdDVDTHp6Mkp3bjY1cmVhdHVOb1FvcXNXV3p2UVpYV3JHZFBUVWhnOWFzOTJmUThQUGZIaVNxV2pKRW1TSklHbG95UkpnYW1zV2tKWmVTVmxGY3VLeEVwS3l5dW9yRm9Dd01ublhFblpqeVZqWldVMVRaRklxem5iYnJWWmMrbjR3Q1BQOGNvYjc3SDlObHN3YklNaVhuajFIYWJQbk1QMFdiTTU2K1RWbnlUZFVmWDFEWHc1NWZ0Mmo1VWtTWktrMWxnNlNwTFVTZS8rNzNOdXZlZVI1cUt4c1RIYzV2aXk4a3F5TWpNWU1uZ0FmYkl5eU03S29FOVdKdG5aR2ZUSnl2anhXaWJwYWRHRFpoYVZsamMvRC9LRGo3L2tnNCsvYkpGM3lia25CLzQ5bGN4ZnhIR25YeEo0cmlSSmtxVGV4ZEpSa3FST2lvdUxKU1U1aVFFRmVXUmxMUzhPczVvTHhPalgwV012Wk42Q3hUeDZ6M1dyemF5b3JLYW1wcGFVbENUNlptZVNscHBNVW1JaVF3WVBZSU9CaFF3ZVdNZ0dBL3N6cUtpQXpJeTB3TCtud242NWpML3NySGFOZmVhbHQ2aW9yQTU4RHBJa1NaSjZQa3RIU1pJNmFidXROMmU3clRkZjdialdEbjVabGZjKytvS3IvM29QRjU1OUl2dnNzUU12UFhJYmlZa0pYWmxtaDhURnhURzRxTEJkWTg4NDhYQmcrVGJyaElUNE5UWXZTWklrU1QyTHBhTWtTZDNJck5rbDFOVFVFbWxxQW1pemNBeUgyOTdPM2RuUDMybi9ZenQxNzA4UHM1RWtTWkxVZTFrNlNwTFVqWHc1T1hxSXk4WWJEbTV4dldacExkOThONE12SjMvSEY1Ty80OHZKMzNINW44WUcvdmw5KzJSeDJnbUhkZWllVys5NWhNV2w1WUhQUlpJa1NWTFBaZWtvU2RJYXRtemI4YlFac3hrNmVNQXF4NzM5N2lkODhQR1haR2RtTUdoQUFXKy85d212dmYwQjMwejlnUm16NXJZNDdUb3ZKNXMrMlpuTnIwZnVOV2FsdkpuRkphMWViMHRhYWpLajl0MnRRL2ZjOS9BemxvNlNKRW1TV3JCMGxDUnBEZHRzazZITUxDN2g2TjlmUkwrOHZxMk9xYXF1b2JTc0FvQ0REL3cvUXFFUU0yYk41WVZYM3lFbUZHTFlrQ0sySGpHY0xUZmZpQzAzMjVpOG5Pd1c5dzhxS21qWFhHWVdsN1Q1Zm5sRkZiZFBlS3hkV1N2ZUkwbVNKRWtyc25TVUpHa05PL1BFd3lrcnErVGp6NmVzc3ZRTGhVTGs1V1J6NEw2N2M5TFJCd093OXg0N01LQXdqNUUvMjVTTTlMWlBxcDQwWVh5NzVySzZsWThWbGRYY08vR3BkbVZKa2lSSjBxcFlPa3FTdEliMTdaUEZMZGVlMStIN0N2SnpLTWpQYVRzN080dWxTMnZiblRtb3FJRCtCWGx0dnQvZUFuT1owY2VkdTlvVmxKSWtTWko2bDFBa3NzSURvaVJKVXErMVlHRXBjWEd4TFo0VjJSNVYxVFdFdzJHeU10UFgwTXdrU1pJa2RUZWhVQ2pVNXZ1V2pwSWtTWklrU1pJNlluV2xZOHphbW9na1NaSWtTWktrM3NIU1VaSWtTWklrU1ZLZ0xCMGxTWklrU1pJa0JjclNVWklrU1pJa1NWS2dMQjBsU1pJa1NaSWtCY3JTVVpJa1NaSWtTVktnTEIwbFNaSWtTWklrQmNyU1VaSWtTWklrU1ZLZ0xCMGxTWklrU1pJa0JjclNVWklrU1pJa1NWS2c0dGIxQkNSSmdnaUVxNkJ4QVRUTWc5cXZvT1p6V1BvNU5DNWMxNU5UVDdUWmQrdDZCcElrU1ZLdlp1a29TVnA3SW5WUTl3UFVUWU82NzZIbVkxankzcnFlbFNSSmtpUXBZSmFPa3FRMW82bjZ4OVdLbjhEU3I2TWxZLzNNZFQwclNaSWtTZEphWU9rb1NRcEFCT3BuUTgwbjBaS3g1aE9vblFvMGRUMDZyZzhrallERUlSQ1hDM0haRUp1MXdsZG05TmVRLzBpVEpFbVNwTzdDbjlBa1NaMFRyb0RxLzBEVkc3RGtYV2hjMUxtY1VEeGtIZ2dwMjBIeXBwQXdCR0tTZ3AyckpFbVNKR210c25TVUpMVlRKUG84eHFwL1EvVWIwZWN4UnNJZGk0ak5oUFE5SVhWN1NONGlXakNHWXRmTWRDVkpraVJKNjR5bG95U3BEUkZZK2dWVVBCdGQwVmcvcTJPM2h4SWdkVnRJMnhWU2Q0R2tqWURRR3BtcEpFbVNKS243c0hTVUpLMnNmaFpVUEFQbFQwUDlqSTdkRzVNTTZYdEh0MHluN2hCOUxVbVNKRW5xVlN3ZEpVbFI0WEtvZUFFcW5vS2FUenQyYnlnV1VuZUZySU1nZlMrTFJrbVNKRW5xNVN3ZEphbFhpMFNmemJqNGZxaDZEU0tOSGJzOWFUaGtId29aKzBkUG1aWWtTWklrQ1V0SFNlcWRJblZROFh5MGJLeWQzTUdiWXlCamIraDdMS1JzZzg5b2xDUkpraVQ5bEtXakpQVW1qUXVnZENLVVBReU5wUjI3TnpZVHNnK0RQbU1ndm5ETnpFK1NKRW1TdEY2d2RKU2szcUJ1S2l5OEV5cGZnRWk0WS9mR0YwRE9LWkQxYTUvVktFbVNKRWxxRjB0SFNWcWYxWDRMQzIrRnlwYzZmbTljSHVTT2hleERJSlFRL053a1NaSWtTZXN0UzBkSldoL1Zmdk5qMmZoeXgrK055NEdjVTZIUFlSQktESDV1a2lSSmtxVDFucVdqSksxUGFxZjhXRGErMHZGN1l6TWg5MVRJUHNKdDFKSWtTWktrTHJGMGxLVDFRY05jbUQ4ZUtwN3R4TTJoNkFFeCtXZERiSGJnVTVNa1NaSWs5VDZXanBMVWt6WFZ3S0s3WU5FOUVLbnIrUDBwMjBEQnhaQzBhZkJ6a3lSSmtpVDFXcGFPa3RRak5VSDVrekQvQm1oYzJQSGI0M0toMzU4Z2N4UVFDbngya2lSSmtxVGV6ZEpSa25xYW1nK2g1Q3FvL2JvVE40ZWc3ekdROXdlSVNRMThhcElrU1pJa2dhV2pKUFVjamFVdzc4cE9QcmNSU053QUNxK0ZsSzJEblpja1NaSWtTVDloNlNoSjNWNGt1cFY2M3RVUXJ1akUvVEdRY3dMa25nRXhTWUhQVHBJa1NaS2tuN0owbEtUdXJMNFk1bDRJUzk3dDNQMkpHMEwvYXlGNVJMRHpraVJKa2lTcERaYU9rdFFkUmNLd2VBSXN2Qm1hYWpzUkVJS2NFeUh2VEFnbEJENDlTWklrU1pMYVl1a29TZDFON2Jjd1p4elVUdTdjL1hGOW9mOE5rTFp6c1BPU0pFbVNKS21kTEIwbHFkdG9nc1gzdy96cklkTFF1WWkwbmFILzlSQ1hHK3pVSkVtU0pFbnFBRXRIU2VvT0doZEVWemRXLzdkejk0ZGlJZStzNkpacVlnS2RtaVJKa2lSSkhXWHBLRW5yV3VYTE1QZlBuVHlaR29ndmhBRTNRY3JXd2M1TGtpUkprcVJPc25TVXBIV2xhUW1VWEFIbGt6cWZrYm85Rk4wQ3NkbkJ6VXVTSkVtU3BDNnlkSlNrZGFGMkNoU2ZCdld6T3AvUjV5am9kd0dFL0Z1NUpFbVNKS2w3OFNkVlNWcmJ5cCtBdVJkRHBLNXo5NGZpb09CU3lENHMwR2xKa2lSSmtoUVVTMGRKV2xzaTlkSHQxR1VQZHo0anJpOFUzUW9wSTRPYmx5UkpraVJKQWJOMGxLUzFvV0V1Rko4T1M3L29mRWJTcGpEd2p1akJNWklrU1pJa2RXT1dqcEswcGxXL0E3UFBnbkI1NXpQUzlvQ2lteUVtSmJCcFNaSWtTWkswcGxnNlN0SWFFNEZGZDhQOEc2Sy83NnpzUTZIZ2NnakZCall6U1pJa1NaTFdKRXRIU1ZvVElnMHc5OExvb1RGZGtmY0h5QjBMaEFLWmxpUkpraVJKYTRPbG95UUZMVndPczhaQ3pZZWR6d2pGUXVGVmtEVTZ1SGxKa2lSSmtyU1dXRHBLVXBEcWZvQlpKMEw5ek01bnhLUkVUNmhPMnpXNGVVbVNKRW1TdEJaWk9rcFNVSmE4RDhXL2gzQmw1ek5pTTJEUUJFZ2VFZHk4SkVtU0pFbGF5MkxXOVFRa2FiMVE5aGpNUExhTGhXTTJESDdRd2xHU0pFbVMxT081MGxHU3VpUUNDMitEQlRkM0xTWXVGd1kvQUluRGdwbVdKRW1TSkVucmtLV2pKSFZhRTVSY0JhVVBkQzBtdmg4TS9pY2tEQTVrVnBJa1NaSWtyV3VXanBMVUdaRkdtRE1PS3A3dFdrN0NBQmoweitpdmtpUkpraVN0Snl3ZEphbWptcFpDOGVsUS9WYlhjaElHUlovaEdOOHZtSGxKa2lSSmt0Uk5XRHBLVWtlRUsyRFdTVkR6U2RkeTR2dEh0MVJiT0VxU0pFbVMxa09XanBMVVhvMExZY2F4VURlMWF6bngvWDVjNFZnUXlMUWtTWklrU2VwdUxCMGxxVDBhRjhBUFIwTDlEMTNMV1haS3RjOXdsQ1JKa2lTdHh5d2RKV2wxR3ViRGpDT2hma2JYY21LellmRDlrTEJCSU5PU0pFbVNKS203aWxuWEU1Q2ticTFoSHN3WUUwRGhtQkV0SEJNM0RHUmEwcXFVbGxWUVhsRzFycWZScXZyNkJpWlBuYzcwbVhQYUhGZFRVOHZrcWRPWlBYZitXcHFaSkVtU3BLQlpPa3JTcWpTVS9GZzR6dXhhVGt3S0RKb0FTY09EbVplNnZWRmp6bVRrWG1QYUhETnlyekdNR25ObXUvSmVmL3QvMU5jM3JIYmN0Qm16K2MzeDR6ajdvaHZhTlg2WjIrNTVoSE12dVluUzhzcDIzOU1aZDk3M09FZVB2WWpYM25xL3pYRjMvM01TUjQrOWlQYy8vbktOemtlU0pFblNtdVAyYWtscVRjUGNIN2RVRjNjdEp4UUhSYmREOG9oZzVxVmU1OVczM3VmOEsyNWhpK0hEdU9IeXMrbVRuYm5Lc1JzTTZzL1F3ZjM1OU10dnVmVDZ1N2o2ejZlMTZ6T2VmL1UvTkRTRXljcE1iM0c5ZWtrTmYvbmJmWjJhOXhYbmoyM3hlc3JVSDVnNDZVWHljckk1NnRBRFYzbGZaZFVTbm5qKzMrVGxaSFBRdnJ0MzZyTWxTWklrclh1V2pwTDBVdzF6ZjF6aE9MdnJXZjJ2aDdTZHU1NmpYbXVQblVleTUyN2I4ZnJiLytQWTB5L2gxbXZQWStDQTFrOCtqd21GdU9qY2t6amlwUE5KaUkranBxYVdsSlNrTnZPblRwdkpna1ZsSExUZjdzU0VRaTNlcTZ1cjU4WFgvOXVwZWE5WU9sWldMZUc4eTI4bUhBNnpZRkVadXg1NGZLdjNQSFRYMWJ6MDczZXBxYW1scHFhV25mWS9kcFg1UXdZUDRORi8vS1ZUYzVNa1NaSzA1b1Vpa1Voa1hVOUNrcnFOeG9Yd3cyK2hmbGJYcy9wZEFIMlA2M3FPdXEzUng1M2I2dlhaY3hjUURvY1pWTlI2T1Fnd3M3aUUyTmhZQmhUbXRmcitZL2RjUjB4TTlDa29UWkVJbDE5L0Y4Kzk4aCt5TXRPNTkyK1hjdkF4NTNScDdoKzlOaEdBZXljK3hlMFRIbVBFWmhzeHNIOStpekdiYkxnQnYvMzF2bDM2bktXMWRmeCszRFY4TWZrNzl0OXJGNFlOS2VLcEY5NWtuejEySURVbHVjWFlvdjc1akx2c1pnWVU1dlByL1gvT3V4OStUbHBxTWlNMjNXaWwzS3pNZEVidHUxdVg1aVpKa2lTcDgwS2huNnhhK0FsWE9rclNNdUVLbUhsY01JVmp6dThzSEh1Qm1jVWxYWG8vSEE2dmNzeUsvMDB3SmhUaTRqK2VURk5UaExyNmVnWVU1TFZhYUM0dXJhQnZuMVZ2djI3TlMyKzhCOEFYWDAvbGk2K250bml2cXJxbVM2VmpXVVVsNTF4OEUxOU0vbzY5ZDkrQnk4NDdoU25mL2NBdGYzK1lMNmQ4enkzWGpDTW1Kb2E2dW5yZWV2ZGpQdmxpQ2sxTlRmenBqR01ac2RsR1BQajRDOVRWMVhQeU1iOWgyQVpGblo2SEpFbVNwTFhQbFk2U0JOQlVBek9PZ2FXZmRUMHI2MWZRL3k5NFZsZnZOV3JNbVpUTVg5UzhtckExSS9jYVEwRitEczlPdkxuZHVVMU5UVFExUllpTGkxM3B2WW1QdjhCTmQwN2tpTkg3Y2ZhcFI3VXI3NU12dnVHa3M2OWcvNzEzNGZMelRtWGtYbU1ZVkZUQXBBbmpXNHk3OUxvNzJ6M0huRDdablBhN3d3QzQ4WTRIZVdqU2kreTZ3MWI4NWVJelNVaUlCK0J2Zi84WER6enlIR09QTzRUangveUtxLzk2TDA4ODl6bzNYSDQyRFEyTjdMWDc5ai9PYndxbm5IczFBd3J6ZWV5ZXZ4QWJ1L0wzTFVtU0pHbmRjS1dqSksxT3BBNW1uUnBNNFppMkt4UmVnNFdqZ3ZMUlo1UFpkS01ocEtRa0VSTVRRMHdyZjJtOThzWjcvUFd1aHlqc2w3dlNJUzMxRFEzYy8vQ3psTXhmeE1Ybm50VGl2Y2VmZVJXQUEvYmFwYzA1UFBmS2Y5bzkzMEZGQmMybDQya25IRVpXUmhySC9IWlVpOEx3MU9NT29icTZodEdqOWdMZ3FFTU80S2tYM3VDdSt5Y3g4YzZybXNkdFBXSTRaNXg0T0p0dE10VENVWklrU2VwaExCMGw5VzZSTUJTZkJVdmU3WHBXMHNaUWRFdjB4R3IxYW1PUFA1U2FtdG8yeDV4OTZsR2twU2EzT2VienI2YnkrL091SlQrM0Q1Zi82VlIrdHZuR0s0MTU3cFgvY01VTmZ5ZW5UeGEzL2VWOGN2dG10M2cvRkFyeDhlZFQrT2l6eVd3OGJCQ0gvV3I1ZHVsUVRBd0RCeFN3M2RhYnIvWjdhbTBGNUUrTjNHdE1pOWNKQ2ZFOC85bzczRDdoc1ZiSFAvSDh2MXU4bmpwdEp0dnVmV1FnYzVFa1NaSzBidm1Uc2FSZXJBbm1uZzlWcjNZOUtxNHZETHdMWWxLN25xVWU3eGQ3cnY3RThpTkc3N2ZhTVpzUEg4cm9VWHZ5NkZPdmNOTFpWM0xLTWFNNTdvaGZFZ3FGYUlwRXVPK2hwN25qdnNmcGw5ZVhPOGYvbWY0Rnl3K2xpVVFpMU5jM1VGZGZ6N2pUam1Ic3VHdTQ2YzZKYkRGOFF6YmRlQWdBVjEzd2V4b2FHMW5Ocm9oQUhQUGJVWUhrM1Avd3M0SGtTSklrU1ZxekxCMGw5Vjd6cm9YeUo3dWVFMHFBZ1hkQ2ZQK3VaNmxIK2ZqektaeDh6cFdCNWIwNjZRNnlNek9hWDhmR3hqTHV0R01ZWEZUSStGdnY1L1lKajVIVE41dUQ5dHVkazg2NmdzKysraGFBMnRwNlRqbjNLdXJxRzZoZjl0WFEwT3BuWEhqMWJVeTg2MnFTa3hJQmlJOWJPLzhxY1BydmZodElqcVdqSkVtUzFETllPa3JxblJiZkQ0c25CSlBWL3pwSS9sa3dXZXBSa2hJVFdqMUZHbURXN0hsRUlwRlZ2citpT1NVTGFHd01rNXJjK25iclEzKzVOM2s1MmJ6ODcvYzRjTi9kQU5oNDJPRG0wckdzb2hJcW92TkpTVTRpS3pPZGxPUkVrcE9TU0VsT0lqazVpWlRrUk9ZdFdNeEhuMDNtaHR2L3lZVm4vNDRyYi93SGpZMk5MVDVyMGVMeUZnZkhYRHJ1bEhiOVdhektMdHR2eGNaREJ3RXJiNzl1cnhVUDVQbkZuanV2dElWY2tpUkpVdmRqNlNpcDk2bDhCZVpkdGZweDdaRjNKbVFlRUV5V2Vwek5OaG02eW1jTDducmc4U3l0cld2WHN3ZjNQL3gwRnBkV05KL3UzSm85ZGg3SkhqdVBiSDU5NGxHL1p0K2Y3MEIrWGwvU1VsTklUazRpWmpYYnBKZlcxbkhNYVJjelpOQUFBRjU0OVoyVlZrUXVxVm5hNHVDWXJwYU9aNTNTc21qc2s1M0p5VWVQYnRlOWR6MHdpZEt5aWhiWHJqaC9iSmZtSTBtU0pHbnRzSFNVMUxzcy9ReG1udzFFdXA2VmVTRGsvcjdyT2VyMWFtdnJWM3VvekU5bFphYVRrWjdLZm9lZHh1Q2lRdTYrOFVJQWZ2ZUh5NWsxWng2dlBIWjc4OWlSZTQxcFBuemxYM2RkM1h3UzlMc3YzdGM4WnY3Q3hSeHcrQmxzUFdJVDdyN3hvcFUrYjJaeFNhZFhLcTRvUFMyRjBhUDJiTmZZaDU1NGNhWFNVWklrU1ZMUFlPa29xZmVvbndrelQ0SklYZGV6a2tkQS8ydUJOWDhBaDlaL3RYVjE1UFRKYW5QTWM2LzhoMWx6NXZHclgreEJZYjljQU9vYkdpa3RxeUF2Wi9sMjQ3S0t5amFMdW1XRjQwL05ucnNBZ1B6Y3Zpd3VMYWZ2Q3ZQcGs1MUpTbklTMjJ3NXZNMDUvdWY5VDFzOGs3STE5ZlVOZkRubCt6YkhyRGhXa2lSSlVzOWs2U2lwZHdpWHdjemZSWC90cXRnc0tMb0ZRb2xkejFLdjEvVGpLZE1aNlcyZmZQN21mei9pemY5K3hJQ0NQQTdhYjNjQWFtcVdBcENZa05EbGVjd3BpWmFPYjczM01XKzg4eUdQVHhoUHY3eStBTHp5Mk8wVXo1blByTmtsN0x4OTY4OHZmZnZkVHpobjdGR2tKQ2UxK1RrbDh4ZHgzT21YZEhtK2tpUkprcm8zUzBkSjY3K21XcGgxQ3RUUENDQXNCQU51aFBqQ0FMSWtxS3VyQnlBanJlM1M4Zk92cGdJdzhtZWJObDliVkJwZDBkZ251KzNWaGUzeDBlZVRBVGp5Tndkdzl3T1RHSC9iQTR5LzdDd0FLcXVxK2UxSmZ5SWhQbzRuNzcrUnJNejBGdmZPbmp1ZmN5KzVrZFRVWkI3NXgzVXRWbDcrVkdHLzNPYmMxWG5tcGJlb3FLenU1SGNrU1pJa2FWMnlkSlMwbm92QTNQT2g1cE5nNHZMT2dMUmRnOG1TZ0lXTFNnSEl5bHAxY1RpamVDNWxGWlVVOXN0dDNsb05NR1BXSEFEeWN2cDI2RE5yNitwSlNseStPcktwcVluL2Z2QVppWWtKSEhmRVFYejQ2VmU4K2QrUCtOOG5YN0hkMXB1VGtaN0dML2ZiblVlZmZwVTc3bnVNODg4OHZrWGV3MCsrVEZNa3dqWmJidHBtNFFnUUZ4Zkg0S0wybGZabm5IZzRzSHliZFZzSDdVaVNKRW5xWGl3ZEphM2ZGdDBGRmM4Rms1VzJPK1I2Y3E0NmIzRnBPZG5abWMyblREYzBOdkwzZno0SndKQkIvVmQ1MzJkZmZndTBYT1VJOE5sWDBlc2JEeHZVb1hsY2R0MWQxRFhVYzhObFp4TUtoWGozdzgrcHFLem01N3VNSkQ0dWp1T08rQ1dmbm44ZGY3M3JJU2JlZVJXaFVJZ1RqejZZWjE5K202ZGVlSk1qZjNNQVJmM3pBYWlxcnVHWmw5OGlMaTZXTTA3ODdXby9lOWJzRW5iYS85Z096WGVaajE2YjJLbjdKRW1TSksxOWxvNlMxbDlWcjhQOEc0UEppdThQQThZRE1jSGtxVmM2LzhwYitITHk5MlJtcEpHY25NamlzZ3BxYW1wSlNVN2lnTDFYdllMMnZZKytBR0RrbHN0THg1cWFXbDUrNHoxQ29kQktaZVRxVkZZdjRldHZwaEVLaFloRUl0eCs3Mk1BSEhMUTNnRHNPSElFZzRzS21UNXpObDkvTTQzTmh3OGpPek9EUTM2NU53ODg4aHovZVBCSkxqdnZGQUQrOWNTTDFOVFVjc1RvL1JnNG9HQzFuOTIzVHhhbm5YQlloK1o3NnoyUHNMaTB2RVAzU0pJa1NWcTNMQjBsclovcXBzTHNzNEZJMTdOQzhkR0RZMkxiUGwxWVdwM05odzlqNnJSWmxGVlVzYWkwbk9Ta1JMYmRhak4rZi95aEZPVG50SHBQUTJOamMrbTR6YytXbng1OTA1MFBVbEZaelU3YmJ0bGl5M1Y3TEM0dEo3ZHZkQnYwc3krL3pkUnBNOWxrdzhGc3U5Vm1BSVJDSWM3L3cvSGs1L1poUUdGKzgzMUhIM29nalkyTkhIdjRMd0ZZVXJPVWg1OThtYXpNZEU0OGFuUzdQanN0TlpsUisrN1dvZm5lOS9BemxvNlNKRWxTRDJQcEtHbjlFeTZEV1NkRFUwMHdlUVVYUS9JV3dXU3BWenZqeE1PYm4xUFlYaDkvTm9XYW1scjZGK1NSbjl1WCtvWUd4dC82QUUrKzhBWXBLVW1jZGVxWTFXYWtwNlZRV2xaQjlaSWFsdFFzWldaeENUdHVPNElwVTMvZ0w3ZmNSM3Z2RTQ0QUFDQUFTVVJCVkV3b3hBVi9PSUhRajl1K0FiYlpjamdYWFhON3EzazMzZkVnQVBNWExxYXlhZ2tEKy9manVsdnVhekhtbkxGSHJYVGdERUI1UlJXM1QzaXNBMzhDMFhza1NaSWs5U3lXanBMV0w1RkdLRDRkNm1jSGs1ZDFNR1IzYkN1b0ZLUzMzNDhlZ3JUTmxzT1pXVnpDSHk2OG51STU4MGxKU1dMOHBXZXh3Y0JWUHd0eW1lMjIzcHpYMy80ZmUvenl4T1pydSt5d0ZiZmQrd2gxZGZXY2VOVEJiTHJ4a0pYdWUvSDEvN1pyanJQbXpHUFduSGt0cnAxNjNDR3RsbzRWbGRYY08vR3BkdVZLa2lSSjZya3NIU1d0WCtaZEFVcytDQ1lyYVJNb3VCUUlyVzZrdE1ic3N2M1BXRnhhem83YmpxQ29mejc1dVgzSnlram40aitlMUdyaCtNdjk5cUMwdktMRnRZdk9PWkVoZ3dZd3AyUUJNVEVoTmg4K2pGL3QvM04yMkdZTEhuN3lKVTQrcHZXdDBXdmk0SlpCUlFWTW1qQytRL2VNUHU1Y1poYVhCRDRYU1pJa1NXdE9LQktKQlBEQU0wbnFCc3FmZ0RubkJaTVZtdzVEbm9TRWpwMEtMQzN6eGVUdmFHcHE0bWViYnh4b2J2V1NHbEpUa2x0c2hlNHBGaXdzSlM0dWxqN1ptUjI2cjZxNmhuQTQzT3JLU1VtU0pFbnJSbWcxUDVSWU9rcGFQOVI5QjlNUGhxYmFZUElHM2dIcGV3V1RKVW1TSkVuU2VtWjFwV1BNMnBxSUpLMHhUVFhSNXpnR1ZUam1uR3poS0VtU0pFbFNGMWc2U3VyaElsQnlDZFJOQ3lZdWRRZklPeXVZTEVtU0pFbVNlaWxMUjBrOVc5bmpVQjdRU2JoeGZXREFqUkNLRFNaUGtpUkprcVJleXRKUlVzOVYrdzJVWEJaY1h1SFZFSmNiWEo0a1NaSWtTYjJVcGFPa25xbHBDUlNmQVpHNllQS3lENFgwUFlQSmtpUkpraVNwbDdOMGxOUURSV0R1aFZEL1F6QnhDVVhRNzRKZ3NpUkpraVJKa3FXanBCNm83QkdvZUM2Z3NCam9QeDVpVWdQS2t5UkpraVJKbG82U2VwYmF5VkJ5UlhCNXVhZEF5dGJCNVVtU0pFbVNKRXRIU1QxSVUvV1B6M0dzRHlZdmVYUElQVDJZTEVtU0pFbVMxTXpTVVZJUEVZRTVGMEQ5ekdEaVFvblJiZFdodUdEeUpFbVNKRWxTTTMvYWx0UXpsRTZFeWhlRHkrczNEaEtIQnBlbnpvbEVvS3dlRnRaQlJRUE1xSVpwMWRGZlp5NkJjR1JkejFCcTNhdWVkaTlKa2lTMXhkSlJVdmUzOUN1WWQzVndlV203UUo4amc4dFQyNm9hWUhZTnpLdUZlVXVodUFZK1hBemxBVzJUbHlSSmtpUjFPNWFPa3JxM3BtcVlmUVpFR29MSmk4MkV3bXZ4NlJKclFHTVR6S3FCSDZxWGYwMnJoc1YxNjNwbWtpUkprcVMxek5KUlV2YzI3eHFvTHc0dXIvQUtpTThQTHErM2lrU2lLeGEvcm9ESkZmQnRKY3hhQTl1aDg1TmdjQm9NVElHOEpNaE1nSlJZU0kyRGxMam9yNmx4a0J3THNhRmdQMXVTSkVtUzFHbVdqcEs2citxM29PelI0UEt5ZmdrWnZ3Z3VyemVwQzBlTHhhOHJsaGVOVlYxY2ZacWZCTnYyaFUweVlVQUtGS1ZBUm53dzg1VWtTWklrclZPaFNDVGlVL29sZFQvaEN2aCtmMmhjRUV4ZWZDRU1mUTVpMDRQSlc5OUZpRzZQL25CeDlPdnJjbWpzNUQ4dU11TmgwMHdZbmdtYlpNREdHZEZWaXBJa1NaS2tIaXNVQ3JXNTNjeWYraVIxVC9PdUNxNXdKQVQ5cjdOd1hKM0tCdmk0RkQ1YUhQMHE3ZVJCTDMwVFlXUWYyS1p2dEd6TVN3SjNQa3VTSkVsU3IyTHBLS243cVhvZHlwOE1McS9Qa1pDNmZYQjU2NU5GZGZDZkJmRFcvT2lXNmM0c1preUlnUzJ5WUdUZjZOZWdWRXRHU1pJa1NlcmwzRjR0cVhzSmw4UDN2NERHUmNIa3hmZURZUzlCVEdvd2VldURGWXZHcnlzNmw1RVNDenZtd3U3NXNIVWZTUFEwY0VtU0pFbnFUZHhlTGFsbktia3N1TUlSb09CU0MwZUlicDErWXo2OE9ULzZmTWJPL09lbTVGalk2Y2VpY1pzKzBSV09raVJKa2lTMXd0SlJVdmRSK1JKVVBCZGNYc2Era0w1bmNIazlUVk1FUGltRkYrZkN1NHVnc2FuakdTR2lKMHovb2hDMnk3Rm9sQ1JKa2lTMWk5dXJKWFVQall1ajI2ckRaY0hreGFUQmhpOURYRjR3ZVQzSnZLWHdja24wYTJGdDV6SnlFMkcvd3VoWFhsS3c4NU1rU1pJazlYaHVyNWJVQTBTZzVPTGdDa2VBL0hHOXEzQnNpc0M3QytIcDJmQlpKLzhjUXlIWW9TOGMwRCs2dWpIRzAyQWtTWklrU1oxajZTaHAzYXQ0RGlwZkNTNHZaV3ZvYzFod2VkM1pra1o0YVM0OFdRenpPN21xTVRFRzlpMkUwUU9oTURuWStVbVNKRW1TZWlXM1YwdGF0eG9Yd1BmN1E3aVRweWovVkNnT2hqNERpUnNHazlkZHpWMEtUeFhEeTNPaEp0eTVqTXdFK05VQUdEVUFNdU9Eblo4a1NaSWthYjNtOW1wSjNWZ0U1djQ1dU1JUklPZms5YnR3bkZJQmo4eU1icVh1N0g4eUtraUdRd2ZCM2dYUlZZNlNKRW1TSkFYTTBsSFN1bFArSkZTOUdWeGV3Z2FRZTJwd2VkM0oxK1h3engvZzQ5TE9aK1Ftd1pHRFlaOUNpUE41alpJa1NaS2tOY2ZTVWRLNjBWQUNKVmNFbTFsNEpZUVNnODFjMTc0b2k1YU5uVDBjQnFCUEFoeXhBZXhmQ1BHdWJKUWtTWklrclhtV2pwTFdqWkxMb0trNnVMenNReUIxdStEeTFxVUk4SGtaUERBZHZpenZmRTVHUFB4Mk1CelVIeEpqZzVxZEpFbVNKRW1yWmVrb2FlMnJlajM2RlpTNHZwQi9YbkI1NjlKM1ZmRDM3K0hUTG15ampnM0JyNHRnekFhUTV0L21KVW1TSkVscm56K05TbHE3bXBZR3Y2MjYzNFVRbXhsczV0bzJ2eFltVElQWDUzVXRaL3NjT0hsREtFb0pabDZTSkVtU0pIV0NwYU9rdFd2aDdkQXdKN2k4dE4waDg0RGc4dGEyNmtaNDZBZDRjalkwTm5VK1oyQXFuTG9oak93YjNOd2tTWklrU2Vxa1VDUVNpYXpyU1VqcUplcW13YlFESWRJWVRGNU1NZ3g3RWVMN0I1TzNOalUyd2RPejRjRWZvc1ZqWnlYSHdyRkQ0YUFCbmtndFNaSWtTVnByUXFGUW16K0V1dEpSMGxvU2daSkxneXNjQVhKTzZabUY0MmRsY011M01HdEoxM0oyeklIVE40YmNwR0RtSlVtU0pFbFNRQ3dkSmEwZEZjL0JrdmVEeTR2dkR6a25CSmUzTml5dWc3dStnemZtZHkyblR5S2N2aEhzbkFjdWJwUWtTWklrZFVPV2pwTFd2SEFWekxzNjJNeCtGMEFvTWRqTU5hVXhBazhWd3dQVFlXbTQ4emtoNE1BQmNNSlFTUFZ2MzVJa1NaS2s3c3VmV2lXdGVRdHVnc1pGd2VXbDdnZ1pld2VYdHlaOVZRNDNmd3N6cXJ1V1U1QU00emFGemJPQ21aY2tTWklrU1d1UXBhT2tOV3ZwVjFBNk1iaThVQ3dVWEVpMzMxZThOQXozZkI4OUxLYXI5dThQSjI4SUtiRmR6NUlrU1pJa2FTMndkSlMwNWtUQ1VISUowQlJjWnZZUmtMaFJjSGxyd3FlbGNNTVVtRi9idFp5c0JEaG5PT3lRRTh5OEpFbVNKRWxhU3l3ZEphMDU1WS9CMGkrQ3k0dk5ncnd6ZzhzTFdrMGozUDA5UEQrbjYxazc1OEpabTBCbVF0ZXpKRW1TSkVsYXl5d2RKYTBaall0aC92aGdNL1BPZ3RqTVlET0Q4dEZpdVBFYldOakYxWTN4TVhENnhyQmZZYmZmUVM1SmtpUkowcXBZT2twYU0rWmZCK0dLNFBLU05vSHN3NExMQzBwZE9McTY4WmtBbnQyWW53U1hqSUFOMDd1ZUpVbVNKRW5TT21UcEtDbDROUjlCK1JQQlp2YTdNSHFJVEhjeXJRcXUvaHBtTGVsNjFuWjk0VStiUVhwODE3TWtTWklrU1ZySExCMGxCU3ZTQ0hNdkRqWXpZejlJM1Q3WXpLNklSR0JTY2ZSMDZzWkkxN0pDd05GRFlNeGdDTG1mV3BJa1NaSzBmckIwbEJTczBvbFE5MTF3ZWFGRTZQZW40UEs2YWxFZFhEYzVla0oxVjZYSHd3V2J3Y2krWGMrU0pFbVNKS2tic1hTVUZKeHdCU3k4SmRqTW5CTWh2bit3bVozMS9xSm80VmpWMFBXc2pUTGc0aTJpejNHVUpFbVNKR2s5WStrb0tUaUw3Z3oyOEpqNEFzZzVLYmk4emdwSDRMN3A4UENNWVBJTzZBOWpONEtFbUdEeUpFbVNKRW5xWml3ZEpRV2pmallzdmovWXpQenpJQ1k1Mk15T0txMkhxNytDejh1Nm5wVVFBMmR1QXZzVWREMUxraVJKa3FSdXpOSlJVakFXaklkSUFOdU9sMG5aRmpMM0R5NnZNNzRzaHl1L2d0SzZybWNWSk1NbFc4RFE5SzVuU1pJa1NaTFV6Vms2U3VxNnBaOUJ4ZlBCWnZhN2dPalJ6dXRBQkpnMEMvNytQVFIxOFhScWdDMno0ZElSa09iZmNpVkpraVJKdllNL0FVdnFvZ2pNdXliWXlNd0RJWG56WURQYnF6WU0xMCtHdHhjRWs3ZEhQb3piRk9KOWZxTWtTWklrcWZld2RKVFVOWld2UU0wbndlV0ZZaUh2ck9EeU9tSmhMVno4Qlh4ZkZVemU2SUZ3OGpBSXJhTVZtNUlrU1pJa3JTT1dqcEk2TDlJQTg2OExOalA3Q0VnWUdHeG1lMHlwZ0V1K2dMTDZZUEpPM2hCK3N3NitEMG1TSkVtU3VnRkxSMG1kVnpvUjZtY0ZseGVUQXJtL0R5NnZ2VjZiQnpkT2dZYW1ybWZGaFdEY1p2RHovSzVuU1pJa1NaTFVRMWs2U3VxY2NBVXN2RFhZekp6ZlFWemZZRFBiRW9uQVBkUGdrWm5CNUtYRVJnK00yYXBQTUhtU0pFbVNKUFZRbG82U09tZmg3ZEhpTVNoeGZhSHY4Y0hsclU1OUUxenpOYndUMElFeGZSTGc2cC9CMFBSZzhpUkpraVJKNnNFc0hTVjFYSDB4bEQ0UWJHYnVhUkNUR216bXFpeHBqRDYvOGZPeVlQS0tVdUNhclNBL0taZzhTWklrU1pKNk9FdEhTUjAzLzNxSU5BYVhsekFRc2c4TExxOHRwZlZ3d1djd0xhQVRxamZOaEN1MmhJejRZUElrU1pJa1NWb1B4S3pyQ1VqcVlXbytoY29YZzgzTU94dENhNkcwbTdzVS92QlJjSVhqampsdzNWWVdqbHF0cGtoa1hVOGhFQTJOalR3MDZTV2VlTzcxNW11VlZkWHJjRVpyejl4NUM5ZjFGQ1JKa3FRZXhkSlJVZ2RFWU43VndVWW1idzZadndnMnN6WFRxcUtGWThuU1lQTDI2Z2VYaklERTJHRHl0TjVhWEZyTzNxTlA0Zkx4ZHhOWnkrWGpXUmVPWjlTWU02bXZid2drTHh4dTRzWTcvc2x0OXo0S3dQU1pjemo0MkhPNTRvYS9VMWRYMzZYc0J4NTVqajBQUHJuTk1VMlJTSmMrNS9ZSmovR3ZKMTdxOEgwZmZ2bzFoNTR3anB2dW5OanB6NVlrU1pKNkc3ZFhTMnEveXBkZzZXZkJadWIva1RYKzN6OCtMNE9MdjRDYWdMYUU3OWtQL3JncHhJU0N5ZE42N2ZYL2ZFaEZaVFcxZGZXRVFwMzdhK1p2ZC8rTGhZdmI5d3pTZ3Z3Y3hoNS9LQUR6Rnk2bVpQNGlZbUtDK2Y5WVFuejBYeHVXbGFmWldla01IRkRBMHkrK3laU3AwN254aW5QcGw5ZnlCUG9GQzB0NTZJbVZWMGNmZk9DZURPemZyL2wxYlYwZEZaVnRyNXI4NXlQUDhmSWI3M0hMTmVQbzJ5Y0xpSzYrdk8yZVIxb2QzeWNyazZNUE83RDU5YjBUbjJKUVVRR0hIN3hmcStQckd4cVlQV2MrUXdZUGFIRzlxSDgvMGxKVG1QajRDNFREWWM3OS9kRUEzREhoTVY1Nys0TTI1OXlhU1JQR2QvZ2VTWklrcWFleGRKVFVQcEV3TExncDJNeTBYU0IxcDJBemYrcS9DK0dxcjZDaEtaaTgvK3NINHl3YzFYNHYvZnRkQUk1WVJkSFZIbSs5OXpFemkwdmFOWGFqb1FPYlM4ZW1wbWc1R0JzYlRPa1lFeE5EYkd3c2pZMWhBTEl6TTdoei9BVmNkTTN0dlA3Mi96ajVuQ3Q1Zk1MMXhNY3QvOWVMUldYbFBQallDeXRsN2JUdGxpMUt4OVdaL08xMDdyenZjVFljT3BDTWpMVG02dzBOamEzbUF3d3FLbWhST3JZbEhBNXovaFczOE9tWDN6RGhiNWN4cUtpZytiMStlWDM1MnpYak9PSE15M2o0eVplSmo0L2p6Sk9PWUZGcGVidi9kNUVrU1pKNkcwdEhTZTFUOFF6VS9SQnNadjRmZzgzN3FSZm53azNmUUZCYlduK2ViK0dvVlJwOTNMbXRYcDgxZXg2aFVJaExycnV6WFRsdHJZTDc2TFdPYmU4Tmg1dUlqWTN0OUFyTDFpUW14cmZZcnAwUUg4ODFGNTdPK052L3lUNTc3TkNpY0Z6UkcwLzluZlMwRklybnpPZlh4NXdOd01pOXhxdzBic1ZyRTI2NWpDMkdEMk5SYVRublhId2phYWtwWEh2UkdhMSt4a1pEQi9MUVhkZTBtck02RFkyTi9QbXEyM2pyM1kvWmFic3RLZWlYMDByK0lDNDY5eVF1dlBvMmhnNHVBdUNpYzA3a29uTk9iUGZuakQ3dVhFdEtTWklrOVJxV2pwSldMOUlJQzI4Sk5qUHpRRWphTk5qTVpTTEF3elBnM21uQlpmNDhIODdiREdJdEhOVzYxWlZKNjZKc0NvZkR4TVd0K3JtanF5cEsyMUs3dEk2bVNLVFZlei80K012bTN6OTJ6M1dyM2RaOTB0RUhOLy8rbzgrbThNa1hVMXBjeTgvcFExbEZKV1BIWFVORlZUVjNqdjh6aGYxeU96em50dFRVMVBMSHkvN0tCeDkveVM3YmI4VjFsNTVKUXZ6eXc2SGVlT2NqcXBmVU1HcmYzZGhuangwWU9uZ0FRd2NQb0hqT2ZLWk9tOG4vN2JvdG9WQ0lMNmQ4ejlMYU9yYmJhak9lZnZGTnd1RXdCeCs0WjZCemxTUkprbm9TUzBkSnExZitKTlFYQjVjWGlvdWVXTDBtUkNKd3gzZndaSUR6M2NQQ1VlMVRrSi9Ec3hOdjd0UzlvOGFjU2NuOFJWMmV3d3V2dmNQRjE5N1I0dHBQVi8zZGZ0MzViTGYxNWwwcVFsZDNiM3NPelRucDZORXJ2SnIwWSttNC9GckovRVdjZHM1VnpKNHpuL0dYbjhXSVRUZnM3SFJiTlh2dWZNNis2QWFtejV6REFYdnZ5c1hubmtoc2JNdVM5dFo3SG1abWNRbWo5dDBOZ0tFL1B1L3h3Y2VmNThubi9zMHpFMittWDE1ZnJycnhIMHliTVpzUFhuNkFTYysrenVTcDA1a3k5UWYrZE9aeEsyVktraVJKdllHbG82UzJSUnBnNFczQlptWWZBUWxGd1dZQ05FYmcrc253NzNuQlplNmVEMyt5Y0ZUM2NNS1psL0g1MTFQYkhIUGpGZWMwUDQ5dzl0d0ZSQ0lSaXZybkExQmFWa0ZWZFEzeFA2N2s2K2gyN1lXTHkvakZZYWV4eVlhRGVmQ09xenJ4SGJSVVhsSEZvMCsvRXAzTFoxTUF1UHVCU2MzdmYvWE5OT1l0V01TTlY1ekREaU8zQUdCcGJSMkpDZkZkUGh6bmxUZmY1NXEvM2tQMWtxV2NjdXh2K04yUnYyNzN2UXNYbC9IOEsvOWhseDIyYWo0NEp6WTJsaERSNTE3ZWRlT0ZYSFRON1R6NXdodHNQbndZdi96RkhsMmFxeVJKa3RRVFdUcEthbHZaWTlBd0o3aThtQ1RJUFRXNHZHWENFYmoyYTNocmZuQ1p1K1hCK1JhTzZqNTIzSFlFaGYxeWVmZkR6Nm1vckdhZm4rOUk3RS9LdDkxMjNKcmRkdHdhZ0gwT0dRc3NmMDdrRlRmOG5hZGZmSlA0TnJaY3R5VTFKUm1JYmtudXFEdnVlNHlFK0RpcXFtdWFyNVZYVm5IM0EwKzBHTGZpNjBmKzhSZkM0VEFiRFIzVWZPMmFtKzlsOXB6NTNINzlCU1FsSmpSZlg3aW9uTC9lMWI0Uzlhc3AzM1BCbGJlUWtaN0tEWmVkelc0N2JkMmg3K1dXZnp4TWJWMDlZMzZ6Zi9PMXhJUjRtaUlSbWlJUmtwTVN1ZTdTUC9ES0crK3gzLyt0NGNPeUpFbVNwRzdLMGxIU3FrWHFZTkh0d1dabWo0RzRsUTlwNkpLbUgxYzRCbGs0N3BvSDUyOXU0YWh1WmRscXZDTlAvVE1WbGRWY2Z0NnBiVDZ6c2JFeFRGTFM4bUt1b2JFUmdJU0UrRlhkMHFhVTVDVGk0bUtwckY3UzRYc2ZmZXFWbGE0TkxpcnMwR3JMZHo3NGxCZGVmWWNEOTltMVJlRUlVRlpSdWNwVHJIOXE4K0hET09ubzBSeTAzKzdOS3hYYjYzK2ZmczJMci8yWGd2d2N0dGx5ZVBQMXROUVVBQll0TG1maG9sS216NXpERDdQbThQSy8zeVVqUFkzTHpqdWxRNThqU1pJazlYU1dqcEpXcmZSaGFBaXd5SXRKZ3B6ZkJaY0gwV2M0M3ZRTnZCN2dsdXBkOHVDQ3pTSE93bEVkVXpKL1VZZE9UZTZzeHNZd29WQ296Y0l4T3E2UnVOams1dGNOOWRIU01XNFZKMHkzUjNabUJvdkxLbWlLUklqcHdLbllyWjFlWFZOVHk0TEZwYTJPNzV1ZFJYcGFTdlByT1NVTHVQamFPeGxRbU0rNDA0NWRhWHhIVDY5ZThjQ2E5cXFvck9hU2ErOGdFb21Ra0JEUDE5OU00NHZKMy9IRHpEbDhPMjBtQVB2LzlyUVc5K1RsWkxQVmlPR3R4VW1TSkVuck5VdEhTYTFyV2dxTDdndzJNK2hWamhIZ2xxbncwdHpnTW5mT2hUOWJPS3B6WW1OakdWQ1kxNmw3Wjg5ZFFEZ2NidGZZK29aRzR1TlgvNC93dXZvR2twSVNtMTgzaG45YzZmamp2VTFOVFJ4eXdyaDJ6M0hTaFBIazlzMW00ZUl5U3NzcXlPbVQxZTU3Vy9QZVIxOXczdVd0SDd4ei9wbkhNM3BVOVBUbnlxcHF6cjdvQmhyRGpkeHcrZG1rcENTMSt6UDJPV1FzcFdVVnphOW5GcGUwcXhqKzZRck1jRGpNK1ZmZXdzTEZaYzNYSG4zNlZaNS85VC9FaEVMTmY4Nzc3N1VMSTMrMktSc002cytRUWYyYnQ2UkxraVJKdlkybG82VFdsVTZFeHE2ZnBOc3M2RldPRWVET3FmRHM3T0F5dCs0REYxbzRxdlB5Y3JLYm41L1lVUjA1dmJxaG9ZSDYrb2FWeXJPZHR0MlN2MTBUTFJIcjZ4c0loOE9rSkM4djZPb2JscFdPMGUzVmtVaWt3eWRZOTh2UFlmTFU2Y3lkdDdETHBlTXlWMTd3K3hibDNGa1hMdjh6ckt4YXd0aHgxekNqdUlRYkxqK3IrZlRvOWhyWXYxL3ppc21aeFNYRXg4VlJXSkRMMHFXMUxGaFVSa0YrVHJ1Mm0xOTM2LzM4NzVPdk9HaS8zWG5tcGJjQU9QYndVWXo1emY0TUxpcmcyWmZmNXBxYjcyWFhIYmRpNzkxM0FPQ1psOTdpcGRmL3krWG5qdzNzejBxU0pFbnFLU3dkSmEyc2FRa3N1anZZekNCWE9VYUFlNzZISjRxRHlRTVlsZzZYaklDNHJwMklLNjBKVFUxTkxVNXJycXVySnpVbG1WOGY4UFBtYTQ4KzlTcUppY3ZMczJYUFhjek1TR3UrMWxEZkFFQjhRdlFmLzdHeHNTdXQ2TnZ6NEpPcHFLeGU1Yk1XQi9idkIwRHhuSG1NMkhURHJueGJ6WGJZWmd1eU10Tlh1ajVyZGdsblhYUUR4WFBtYzlXZmY4OHUyMi9WNGV4Ly9QWGk1dCtQM0dzTWhRVzVUSm93bnBuRkpZdys3bHgrZCtTdjIzVzZkRUYrRGhzTkhjaTQwNDl0TGgwM0dOaS8rZjFoR3hRQk1IM0dITmdkSG52bVZhNjc1WDc2RitSUi8rT2Z1eVJKa3RTYldEcEtXdG5pQnlCY3R2cHg3UlgwS3NjSHBzTWpNNFBMeTArQ3EzNEdLWjA3MFZkYTB4b2J3eTJlMzdoa2FTMkYrYm44NGVUbEt4MG5QZnM2aVFuTEQxZVp2MkF4QVBtNXl3OUsrZWxLeDg0WU1qaGF0SDMvUThkSy85Wk9yMTZtZU81OHlpdXJWcnIrNUF0dk1IL0JZcTY3NUV6MjJIbGttL2tkT2IwYVlGQlJBWVg5Y25uMXJmZmJWVG9lZGNnQjdML1h5Z2ZZTExQeGhvT0pqNHZqNDg4bk0vNjJKVHo4NU1zTUdUeUEyNjg3MzFXT2tpUko2cFVzSFNXMUZLNkN4ZmNFbXhua0tzZC96WUFIZndnbUN5QWpIcTdkQ3ZxMFhpUklIYkZnVVJtamp6dTMwL2V1eXBLYVdsS1RvOXVQR3h2RDFOWFZrNUdlMm1KTVhWMDlpU3NVWWpPS284ODZYZkVaazh0VzNMWG5lWkNyTW55akRRRDQrcHRwN1JvZmFZb0FyWjlldmN4eHAxL1M2dlhUVGppTVVmdnN4cEFWdGxUWExLM2xqNWYrbFZPTy9RMWJEQi9XZkwwanAxY3ZzOS8vN2NTRWZ6M0R6T0lTQmhVVnREazJOamFXdkp6c1ZiNmZsSmpBaU0wMjVPUFBwL0RKRjkrdzAzWmJjdldmVCtPSFdYTnBiQXgzK0pSc1NaSWtxYWV6ZEpUVTB1SUpFSzVZL2JqMkNuS1Y0K096NE43MkZSM3RraGdUWGVFNElHWDFZNlYyQ0lmREhYNUc0dW8wUlNKVUw2bGhRR0UrUVBPS3dEN1pHYzFqNmhzYWFJcEVTRXBjZm1qTU45L05BR0NUWVlPYnI5WFcxeE1LaGJxMDBuRndVU0ZabWVsOE5XVWF0WFgxcTF6NTEveVpkZlVBZlBqcWc0UkNvUmFuVnlja3hOTW5PNU56eHg1RjhnclBucnppaHIrVGxKUkFiR3hzaThJUjRJNEpqL0hCeDE4eWF0L2QyR0w0TU1MaHB1ajN1ZUZnSHJ6anF1Wng3VGtzNWxmNy81ejdIbjZXdSs1L25Lc3ZQTDE5ZndDdGFHd004OUFUTHpMNTIrbEE5Tm1hZjczcWo4U0VRdnhyMG91ODhjNUh2UFRvYlozT2x5Ukprbm9pUzBkSnk0VXJvcVZqa0lKYTVmaFVNZHoxWGRkemxnbUY0TUl0WUpPTTFZK1YycWtnUDRkbko3WitHdlBxck9vZ21iS3lDcHFhbXNqdEc5MmlPM2Zld2g4L0s3ZDVURzF0SFFCSlNjc0x3STgrbTB4c2JDeWJiVEsweGJpdXJISUVDSVZDN0xETkZyejAvK3pkZDNoVGRSZkE4VythN2tsYkNyUlE5dDU3ZzZBc1VWRkFFUVNSalNCRFVGR1dBb0lvS0Nxb2lJS0FMeWpLa0wxa0tIdlBzc3FtZE8rOWt0ejNqN1Nob2VtK3lEcWY1L0d4dmJrNTl5YTBTWFB1K1oyejV4Q0hqcC9sMmRaTnpHNWZ1V1lybmg3RmFOdWlJWTRPOXNRbkpHSnJZNE5HazMxQVU2dG05Um5jOTJXY25SMXAyYVFlQU1kT1g2QnJoMWEwYjlVazIvNW4vSzd3eC9xZHRHeFNqeTdQdGdRZ0lkRzRYRHZyMHZMODhpbmxSZWYyTGRpMit5QXZkWG1HRm8zckZ1aitpcUt3ZTk4eGZseTJobHNCUVhpWExJNk5qUTNuTDEwbElpSWFUdzgzanB3OFQ0VnlQbWE5TllVUVFnZ2hoSGdheU1RRUljUTlrVXZBa0tCZVBMV3FITGNFd3ZmK1JZK1QxYmpxMEZ5bEpkOUNQRUIzZzhJQVk0SU00T2J0UUFDektjNkpTU2tBcGtuVlFTSGhYTHNaUUwxYVZjeW1RdWVuTWpHcmRKMk8yd0hCSERoNm10L1dibWZ2Z1JNQWRIaW1HUUFidC8yYjdUNGJ0di9MbE0rK0p6RFllTjZSVWJFNE8xdXVKcmJTYU5pNGZSL3pmL29kUlRFdXc5Nnljejg3OWh3MlM2QUNSRVRGOE9HTStUZzdPVER4M1VHbTdhSGh4dDZWN3NVS2R3Rmg1S0JlMk5uWjhza1hQeEllV2JCZXRyTytYc0pIbjg0bk9DeUNJZjI2cythWHVZd1oycHY0aENSR2ZmUTVuMys3bExqNFJEcTFiMUdvY3hOQ0NDR0VFT0p4SnBXT1FnZ2pYUlJFTGl0NkhBWElMR2hTbzhweFh4aDhlN21vWjJXdWYwVjQza2ZkbUVJOElGZXVHNGNtVlNwdm5JNTg0c3hGQUJyV3JXSGFKM000aTRPOU1lbTRhY2MrRkVXaGMvdVdackZTVWxMTmtwQmc3QVVaR0J4R1FGQW9BWUdocHVYUTNmcTlTMGhZSkFhRHdiVHZHejJmcDMzcnhyUnUxb0FTeGQwNWVPd01GNi9jb0dhMWlvQnhtWEhBM1JCc2JXMU1rNTBEUThJbzd1R1c0K1ByMi9ONVB2NWlJWWVPbmFWeC9acnNPM3lTMTE3dVpEYXRPemtsbFE4KytacW82RmkrbnZrZTNpWHZ2YTVjdlhFSEFOL1NKWE4vSXU4VEZCTE9kNHRYTVd2eUtONFoxSXQ1QzFjdytxTXYrR25lRkZ4ZDhsZVYyTysxcmpnNjJER2dkemM4M0kyUDhaV3U3Ymw0NVFicnR1emh4dTFBSEIzdDZkYjVtUUtkbXhCQ0NDR0VFRThDU1RvS0lZeWlsb01odWVoeE1oT09hbFE1WG9pRnp5OFlFNWxxNlZvYStsVlFNYUFRRDlZWnZ5c0ExS2xSbWJTMGRBNGVPMHZWU3VYTWtteFIwY1krck01T0RpUWxwL0RuaHAwNE90clQrZGw3RlhacGFla2twNlRpbFdVWXlzZ0pzemwrK29LcHlqQ3JrTkFJU3BVc1Rya3kzdmlXS1VYNU10NDBibEFMQUd0ckxZUDZ2c0xuM3k1bDJ0eEZMSjAvRFNkSEIveHYzQ1pkcDZOZXJhcW1hZHZYYmdSUTJydEV0dmlabm12YmxPVi9iQ0l0WGNmdWZjZElTRXltYVlOYUhEbHhucHJWS21CcmE4dllTWE01ZitrYXc5L3FTZXRtRGN6dWYveTBNUWxibzJyRlhKL0h6T1JwZXJxT2hVdFhzMkxOVmxKVDB4ZzFwRGQ5ZW5UaHhObUw3RHQwaXNGalovRHRaeCtZS2t0elU5N1hoL0VqM3N5MmZkSzR3ZFN2WFkzemw2N3hRc2ZXcG9Sa1p2OUpJWVFRUWdnaG5nYVNkQlJDR0pkVVI2MVFOMlpScXh3RGsrRGpzNUN1NG9mMDVzVmhUTFY3aVZFaFZCWWNHcEd2QVNiNWxaYWV6dUhqWjNGMmNxUlc5VXBzK1hzL2NmRUp2RHY4RGRMUzByRzF0VUd2MTdOMTF3SEF1QVI3OFlxL2lJMUxZT2liUFVoTDF4R2ZrSVNUb3oyYmR4cXJIN01tQUN1VUxZM2Y1V3VVTCtORCtYSStsQy9qVFRsZkg4cVg5Y0hYcHlTMnRqa1BuT254NG5QOC9jOFJUcDY5eE5CeG4vTCtPLzM1YzROeFFuV1RqT1NrWHEvbi9LV3I5T25SeGV3eEFhU2twTEgveUdrQ2c4Tm8wcUFXRzdiOWc5L2xheWlLd3R2dkd3ZkNMRnN3bmZrL3IrTFV1VXYwZXFVVFE5L3NZWFlPc1hFSkhEaDZHcTFXUzdPR3RVM2JZMktOdzNhc05QZXFKVStldlFRWUt4eVhyRnlQVHlrdlBob3owSlJjbkRueEhVWjg4QmtYTGwrbjM0Z3ByRjAyRjNjM3kwdTJPN1ZyamxkeGp4eWZHNEN1SFZ2VHRXTnIwL2MzYnQwbDZjT2o4d0FBSUFCSlJFRlVPRFJDZWpzS0lZUVFRb2luaGlRZGhSQVF0UXIwY2VyRksycVZZMnc2VERvRGNlbnFuVk1OTjVoU0c3U1NjUlFQamxhcnBZeFB6bFY5dWJrYkZJWmVyemZidG1QUFllSVRrdWpXNVJuU2RUb1dMVjlEaGJLbGVhRmphOTRhOVRFMzd3UmgwQnRJMStud0xWMFNnOEhBaXRWYktlMWRndjZ2djhndks5ZXo5UGVOWmpFN3RHMW0rbnJzOEQ1OE1LcC9vYzdYU3FOaDdyUnhqSi82RldmOHJqQnMvS2VtN1ozYU5RZU1TOEhqRTVLb1g3c2FpMWY4eGUyQVlLN2ZDZ0RBMmRtQlllTm5Bc2JoTkY3RjNhbGN3UmRmbjVLVThTbEphbG82RTZaL1ExaEVOSzkwYmM4SDcyUS96MldyTnBLV2xrNzcxbzF4ZExTblk4OFJPRHJhbTVhYiszZ2JFNHFLb2pEMysxOU54M3F0V3dkR0QrMkRnLzI5YWQrT0R2WXNtUDBoNzA3NWtzYjFhK2FZY0FUeVBlbjZtMFVyMmZuUEVXeHRiQWdKaTBDdjE5TzBRZTI4N3lpRUVFSUlJY1FUUUpLT1FqenRsRlNJL0VYZG1FV3Bja3cxR0NzY2cxUlk2cDJwdENOOFdnL3N0T3JGRk1LQ0VzWGRXYnYweTBMZDE5TDBhaTlQZDV3Y0hlamR2VE42dlI2OVFXSEsrQ0ZvdFZwZTZkcWVZeWY5VUZEd0tWV0N2cTkyeGYvNkxheTFXajc5YUFRTzluYlVxVm1Gc21XODBlbDAyTmhZMDZGdE0xN3EzTllVMzlZbTUwckcvSEIxY1dMUlY1Tlp0MlVQdS80OVNycE9UKy91bmFtWU1lVEd6ZFVGbjFKZU5LaGJuVnNCd2Z4NzZDUnVyczRNNmRlZGhuVnJNR3ZTTzVUejlhR2NyN2RaQWhCZzMrRlR4TVFsOFBhQVZ4blNyN3ZGNDFjb1d4cHJheTFEMyt5QmpiVTF4ZHhjdUIwUWhGYXJwV2ExaW93WjJnY3dKaG8vSEQyQUQ2Wjl3OHlKSTJuWnRGNk9qK2ZIdVpQUWF0V1pzMWVoYkduQ3dxTk1zWnMyckYzb0pLOFFRZ2doaEJDUEc0MWlxWkdURU9McEViMEtncWFxRjgvS0hxcnNMVnpTVVZIZ1V6L1lINmJlK1RoYXczZU53ZGRKdlpoQ1dCQVFHSXExdGRac3lFbEJCSWRHb05QcHN3MUVDWStNeHN2VDNiUlBYdkV2WEw1T3JlcVZDblVPRDBKOFFoSXVPVXl2emt0WWVCUWx2SEpmeG56amRpQVZ5NVYrNE9kU0ZBYUR3V3d3amhCQ0NDR0VFRThDalVhVDYxSkNTVG9LOFRSVDlIQ3RFNlRkVVMrbTV5QW9OYkZ3OTExMEZkYW9lQzRhWUdaOWFPcXBYa3doaEJCQ0NDR0VFRUxrbVhTVXkrNUNQTTNpdHF1YmNOVFlRUEhCaGJ2dnhydnFKaHdCQmxlV2hLTVFRZ2doaEJCQ0NQRVFTTkpSaUtlV0FoR0wxQTFackR0WUYyS0l4cEVJK001ZjNYTnBYeEo2bFZNM3BoQkNDQ0dFRUVJSUlmSkZrbzVDUEswUzlrUEtKUlVEYWdvM3Nkby9EbWI2R2ZzNXFxV0tDN3hYdzdpOFdnZ2hoQkJDQ0NHRUVQODVTVG9LOGJSU3U4clJ0VFBZVmlqWWZVSlRZTXBaU05XcmR4N0ZiR0Y2WFpsVUxZUVFRZ2doaEJCQ1BFU1NkQlRpYVpSMEdoS1BxUnV6K0xDQzdaK2dnMGxuSURwTnZYT3cxc0FuZGNETFhyMllRZ2doaEJCQ0NDR0VLREJKT2dyeE5GSzd5dEdwSlRqVXlmLytCZ1ZtK2NHZFJIWFBZM1ExcUYxTTNaaENDQ0dFRUVJSUlZUW9NRWs2Q3ZHMFNmV0grTjNxeHZSNnUyRDdMNzhCSnlMVlBZZHVaYUJyYVhWakNpR0VFRUlJSVlRUW9sQWs2U2pFMHliaVozWGpPZFFGcCtiNTMvOVFPUHgyUzkxenFPY09JNnFxRzFNSUlZUVFRZ2doaEJDRkprbEhJWjRtNllFUXUwbmRtTVdIays4eDBYZVQ0SXVMNmg2L3BEMU1yV1BzNXlpRUVFSUlJWVFRUW9oSGdpUWRoWGlhUkN3QlJjVkowWFlWd0xWRC92Wk4xc08wYzVDa1UvSDRXcGhSRDl4czFJc3BoQkJDQ0NHRUVFS0lJck4rMkNjZ2hQaVA2Q0loK2s5MVkzb09JMS9YTGhUZ3k0dHd1NmlEWXhUTXFpckhWb09LemtXTUtmNXJpZ0hTRWlFMUFWTGpJU2tLNGdJaFBnUVNRaUVsN21HZm9SQlB2bTdmUE93ekVFSUlJWVFRVHpwSk9ncnh0SWhhQVVxcWV2RnNTa0t4bC9PMzc1bzdzQzlNaFlObVNUaDI4b2FPM2lyRUZHcFNESkFjWTB3a0prY1ovNThVQ2RHM0lDSDhZWitkRUVJSUlZUVFRb2ovaWlRZGhYZ2FLS2tRL2J1Nk1UMEhneVlmeTVyUFJNUFAxOVE5ZGprbkdGMU4zWmdpL3hSSWpyMVhtUmdmWWt3b1ppWWFoUkJDQ0NHRUVFSUlTVG9LOFRTSTNXSmNYcTBXclJ1NHY1NzNmdUVwTVBNOEtJcDZ4N2F6Z2lsMXdGNnJYa3lSbzdRa2lMMXIvQzgrQkJKQ0lENFVkQ29XemQ1UFl3V09IdURnZnUvL0RzWEExZ1ZzN0VGckMxcWJqUDluZm0xanZKOFFRZ2doaEJCQ2lFZURKQjJGZU9JcEVMbE0zWkFlYjRLVlkrNzdwQmxnK25tSVRWZjMyS09xUVhrbmRXTUt3TmhuTVNiQW1HQ01DWURZQUdQMW9scTB0dUJaQ1R3cWduTUpZeUxSb1JqWXVVakNVQWdoaEJCQ0NDR2VOSkowRk9KSmwzUUNVaTZwRjgvS0hqejc1NzNmOS81d1JlV0pJTStWZ3M0KzZzWjhXaW1RRUFhUk40ei9SZDB3OWw1VWczczVjUE9GWW1YQXVhUXh3V2dyZVdJaGhCQkNDQ0dFZUtwSTBsR0lKNTNhVlk3dXZVRHJudnMrMjRKZ2E2QzZ4L1YxaExIVnpXYkppUHhUREJBYkNKSFhqUW5HeUJ1UWxsQzBtQm9OdUpYSmttVDBCWmRTVXJVb2hCQkNDQ0dFRUVLU2prSTgyZEx1UXR3dUZRTmFnZWVnM0hlNUdnL3pyNmg0VE1BMm80K2pnL1J4TElqa0dBaS9ER0ZYSU1MZnVIeTZLS3kweGdTalI2V01aZExsd2RwZWxWTVZRZ2doaEJCQ0NQR0VrYVNqRUUreXFQOEJCdlhpdVhZR205STUzNTZzaDFsK29GUHhtQUFqcTBKRlozVmpQb0gwYVJCeDdWNmlNU0cwNkRIZFNrT0pHdUJWSFR6S2dWVStCcFlMSVlRUVFnZ2hoQkNTZEJUaVNXVkloSmpWNnNiMEhKRDc3VC80UTJDU3VzZHNWeEs2NXBMb2ZNcWxKVUxvUlFnK1owdzI2b3M0dDhmR0VVcFV1NWRvdEhkVjV6eUZFRUlJSVlRUVFqeGRKT2tveEpNcVpoM280OVdMNTFBWEhCdmtmUHUvb2JBOVNMM2pBZmc0d0RqcDQzaS81Q2dJOW9PUTg4WWVqVW9SQzB2dDNjQzdMbmpYQTgrSzBwTlJDQ0dFRUVJSUlVVFJTZEpSaUNlU0FTSi9WVGVrNTBCeXpQNkZwc0RYbDlVOW5yVVZUSzBEanZJeUJaQVNDMEZuNE81SmlMbFQ5SGdPSHVCVEYzenFRN0Z5eHFFd1FnZ2hoQkJDQ0NHRVd1VFR2QkJQb29SOWtIWkx2WGcycGNDMWkrWGJEQXA4ZmdFU2Rlb2REK0R0S2xEWlJkMllqNW0wSkFnK0M0R25qTDBhVVlvV1Qyc0xwUnRDdWViR2dUQlNRU3FFRUVJSUlZUVE0a0dScEtNUVQ2TElaZXJHOCtnUG1oeGVMbjY3Qlg0eDZoNnZpU2QwSzZOdXpNZUVZb0RRQzNEbkNJUmRCb08rNkRIZHkwSFpGbEM2QVZqYkZUMmVFRUlJSVlRUVFnaVJGMGs2Q3ZHa1NiMEtDUWZWaTJmbEFPNjlMTjkySVJiK2QxTzlZd0U0VzhON05aNjZLcnlVV0xoOTJQaGZTbXpSNDlrNlFwa21VTFk1dUhvWFBaNFFRZ2doaEJCQ0NGRVFrblFVNGttamRpL0hZajFCNjVaOWU2SU9adnNabDFlcmFXeDE4SHc2eXZFVUJTS3V3TTJEeHVyR29nNkVBU2hlMWJoODJyc09XTmtVUFo0UVFnZ2hoQkJDQ0ZFWWtuUVU0a21pajRYWTlTb0cxSURuVzlrM0s4QzNsNDBEWk5UVXZpUzBLNmx1ekVkUVdnTGNPUXEzRGtGU1pOSGoyYnRDMldiR3FrWkh6NkxIRTBJSUlZUVFRZ2doaWtxU2prSThTYUwvQUlPS2lVQ1g5bUJiUHZ2MjNTR3dOMVM5NDRDeHVuRjBOWFZqUGtvVWlMb0p0dzRhcDFDcjBhdlJ1UVJVZmc3S05BWXJiZEhqQ1NHRUVFSUlJWVFRYXBHa294QlBDa1VQVWY5VE42Ym53T3piZ3BKaC9tVjFqd1B3UVUxd2VmTFdBK3RTSU9DRU1ka1lINnhPVExjeVVLV2pjUW0xeGtxZG1FSUlJWVFRUWdnaGhKb2s2U2pFa3lKaEw2U0hxQmZQdmpvNE5UUGZwbE9NZlJ5VFZTalR5NnBiR1dqa29XN01oeXd0RVc3OEN6ZjJHUk9QYXZDc0RGVTdnRmMxbnJwQk8wSUlJWVFRUWdnaEhpK1NkQlRpU1JIMXU3cnhQQWVTTGJPMThpWmNqbFAzT0tVZFlXaGxkV00rUktseGNQMGZ1SGtBOUducXhDeFZ5MWpaNkY1ZW5YaENDQ0dFRUVJSUljU0RKa2xISVo0RWFRR1FzRis5ZU5iRndlMUY4MjNYNHVHM1crb2RBOEJLQXgvVkF2dkh2eUZoY2d4YzN3TzNEb01odmVqeE5Cb28zUkFxZHdCWDc2TEhFMElJSVlRUVFnZ2gva3VTZEJUaVNSRDlCOGFSMGlyeDZBY2EyM3ZmNnd3dzl5SVlWRHdHd0J2bG9icXJ1akgvWTBtUmNIVTNCQnhWWnppTVJtT2NSRjI1QXpnVkwzbzhJWVFRUWdnaGhCRGlZWkNrb3hDUE95VWRZbGFyRjA5akMrNjl6YmV0dWcwM0V0UTdCa0FWRitoYlFkMlkvNkdFTUxpNkMrNmVBTVdnVHN5U05hRm1OM0FwcFU0OElZUVFRZ2doaEJEaVlaR2tveENQdTdpZG9JdFNMMTZ4bDhIYTg5NzNOeE9NdlJ6VlpHTUZIOVlDNjhkdkdrcDhNUGovRFlHblVhMjQxTlVIYXIwQ1hsWFZpU2VFRUVJSUlZUVFRanhza25RVTRuRVhyZklBR1kvKzk3N1dLOFpsMVRxVmwxVVByZ1Rsbk5TTitZQWxSOEhGelJCNFNyMlk5cTVRL1FYd2JRSWFLL1hpQ2lHRUVFSUlJWVFRRDVza0hZVjRuS1hlZ01TajZzVnpiQVQyMWU5OXYvbzJYSTFYTHo1QVRUZm83cXR1ekFkSWx3cFgvelpPcERibzFJbXB0WVhLejBIbDlzYXZoUkJDQ0NHRUVFS0lKNDBrSFlWNG5LbGU1ZGp2M3RkM0VtRzV5c3VxcmExZ2ZBM2oxT3BIbkdLQU84Zmc4aFpJVlNudm1qa2twbHBYWTVXakVFSUlJWVFRUWdqeHBKS2tveENQSzBNS3hLeFRMNTYxSjdoMnpvaXR3SmVYakZPcjFkUzMvR094ckRyaUt2aXRoN2hBOVdKNlZZZGFMNE9ydDNveGhSQkNDQ0dFRUVLSVI1VWtIWVY0WE1WdEJYMmNldkhjWHdlTmpmSHJkUUZ3S1ZhOTJBRGxuYUYzT1hWanFpd2hIQzZ1aDVBTDZzVzBkNFU2cjRKM1hmVmlDaUdFRUVJSUlZUVFqenBKT2dyeHVJcFNjMm0xRmJqM05uNTVOd21XWGxjeE5xQUIzcXRoWEY3OUNFcExBdjhkY0hPL2NWbTFXc3ExaEpvdmdZMkRlakdGRUVJSUlZUVFRb2pIZ1NRZGhYZ2NwVnlDNURQcXhYUHRBRGJlb0NqdzFTVklVM2xaOVN1K1VQM1JhMkpvME1PdEEzQmxCNlFucVJmWHlRdnF2dzZlbGRXTEtZUVFRZ2doaEJCQ1BFNGs2U2pFNDBqMUFUSjlqZjlmZnhmOFl0U05YZEllQmxaU042WUtvbS9EbWQ4aFBrUzltQm9yNDFUcWFwM0F5a2E5dUVJSUlZUVFRZ2doeE9OR2tvNUNQRzRNaVJDelFiMTRkaFhBcVFXRUpNTVNsWmRWQTR5ckFRNWE5ZU1Xa2o0TkxtK0Y2LzhDaW5weGk1V0YrcjNCMVVlOW1FSUlJWVFRUWdnaHhPTktrbzVDUEc1aU40RkJ4YlhBN24xQjBjQjMvcENxVnk4dVFFZHZhT1NoYnN3aUNQZUhzMzlBVXFSNk1iVzJVT01GcU5ER1dPa29oQkJDQ0NHRUVFSUlTVG9LOFpoUklHcWxldUdzSEtCWWR6Z2NEa2NqMUlzTDRHWUxiMWRSTjJZaHBTZkJoUTF3NTZpNmNVdFVoN3E5d1BIUnlhc0tJWVFRUWdnaGhCQ1BCRWs2Q3ZFNFNmYURsTXZxeFhON0dYUk84TU41OVdKbUdsVVZYQjkrWThQZ2MzQnVEYVRHcVJkVGF3dTFlMEM1WmhnbmN3c2hoQkJDQ0NHRUVNS01KQjJGZUp6RXJGVTNua2RmV0hrTFFsUFVqZHU4T0R4VFV0MllCWlFhQitmWFF0QlpkZU82bFlGRy9jRzVoTHB4aFJCQ0NDR0VFRUtJSjRra0hZVjRYQ2lweG42T2FuRnNCT0crc0ZybE5jZU9XaGhUL2VGVkFDb1FjQno4MWh1WFZhdXBVbnRqLzBZcmVlVVVRZ2doaEJCQ0NDRnlKUitkaFhoY3hPMEN2WXByaE4zN3dXZitvRk54aERQQTRNcmdaYWR1ekh4S2lZWFR2ME80aWl2UUFleGNvR0ZmOEtxdWJsd2hoQkJDQ0NHRUVPSkpKVWxISVI0WGFpNnR0dmFFVXczZ3RNclp1Y291OEdKcGRXUG1VOGdGT1BNYnBDV3FHN2RrVGFqL0J0ZzVxeHRYQ0NHRUVFSUlJWVI0a2tuU1VZakhRWG9JSkJ4UUw1NTlIMWgwVTcxNG1jWlVBNnYvZGwyMVFRY1hOOEtOZmVyR3RiS0dXdDJnUWh0a1dJd1FRZ2doaEJCQ0NGRkFrblFVNG5FUTh4ZWcxakpvSzlqeURFUkZxaFF2dy9NK1VNTk4zWmg1U0FpRGs4c2hObERkdUM2bGpNTmlYSDNValN1RUVFSUlJWVFRUWp3dEpPa294Q05QVVhkcGRVdzMyQkNsWGp3QVoyc1lYRW5kbUxuSkdCWnpiZzNvMDlRTlhiNFYxSG9GdERicXhoVkNDQ0dFRUVJSUlaNG1rblFVNGxHWGRCTFNicXNUUzlIQXFzNWdlQUREWTl4czFZMlpBMTBxblBzVDdwNVVONjZWRGRUdkRXVWFxUnRYQ0NHRUVFSUlJWVI0R2tuU1VZaEhuWnBWanFjNndXV1ZHeFJXY1lHdS84MDY1SmdBNDNMcXhBaDE0enE0UTlQQjRGWkczYmhDQ0NHRUVFSUlJY1RUU3BLT1FqektETWtRdTFXZFdFbU9zUDRsZFdKbE5hYjZBeDhlb3lodzR4KzR0QmtNZW5WakY2OENqZDhDVzVsT0xZUVFRZ2doaEJCQ3FFYVNqa0k4eXVLMmdTRkpuVmpiWDRKNGxYL2xuL2VCNnE3cXhyeFBXaUtjV2dGaGw5U1BYZkVacVBVeWFLelVqeTJFRUVJSUlZUVFRanpOSk9rb3hLTk1yYVhWWVNYaFFEdDFZbVZ5dGpiMmNueUE0b1BoNkdKSVVublF0cFUxMUg4ZHlqUlJONjRRWi95dWtKU2NRc3NtOVhMY1orYy9SN0RTYU9qd1RETlZqbm5qZGlDS29sRGUxeHV0VnF0S3pNZFJVRWc0UHFXOEh2WnBDQ0dFRUVJSUlUSklmWThRajZxMEFFZzhwazZzRFQzQm9QSVM2TUdWd2UzQmpYZ09PUS83djFFLzRlaFFERnFQbFlTamVEQSsvZXBueGt5Y2srcytjeGNzNStzZlY2cDJ6RGRIVHVIMUlSOFNuNkJTVlhRT2Z2MWpNOC8xR0o3clBnWkZJVFcxOENQbGYxaTZtdC9YYlMvdy9ZNmZ2a0N2d1JOVWZWNkZFRUlJSVlRUVJTT1Zqa0k4cXRTcWN2U3ZEaGZxcWhNclUxWFhCelk4UmxIQWZ5ZGMyYVorYk05SzBIZ2cyRW4vUnZFUUdSUURXcTE2MS93TWVnTUFOamFGZTBzUEM0L2l0M1haZitGNnZQZ2NaVXVYTW4yZmtwcEtiRnhDcnJIKzk4ZG1kdXc5eklMWkUvRDBLQVpBdWs3SDkwditzTGkvUnpFMytyLytvdW43WDFhdXA1eXZOMzE2ZExHNGYxcDZPbmNEUTZsWTNuenFrMi9wVWpnN09iSnl6VmIwZWozdnY5TWZnSVZMVjdOcjM5RmN6OW1TdFV1L0xQQjloQkJDQ0NHRUVPWWs2U2pFSThrQU1YOFZQWXhpQmV0ZkxYcWNyRFRBbUdvUFpIaU1MaFZPL3diQloxVVBUWVcyeHY2TlZrL3Y2bFB4aU5EcDlGaXJ1QXhhYjhoSU9sb1g3aTA5SWpxR0ZhdXpENnhxMmFTZVdkSXhMeGV2M09ESFpXdW9VcWtzcnE3M012dnA2VHFMOFFISytYcWJKUjF6bzlmcm1manBBazZmdjh6UytkTXA1K3R0dXExVUNVL216NTdBNExIVFdmWFhEbXhzckJrNzdBMGlvbUs0SFJDYzc4Y2d4TU9pMSt0VmFZK2dWcHlIS1RnMEFqdGJHenpjM1I3MnFZZ255T1B3dXhFVUVrNUpMNDlIL2p5RkVLSWdKT2tveEtNbzhRaWtCeFU5enJIbUVGUW03LzBLb210cHFLYis4SmlrU0RpMkdPSlV6ZzlvcktEdWExQ3VoYnB4aGNqMHh2Q0pwcStEUXlMTXRoWDNkR2ZLK0tHTStHQ1dhWitrNUJUUzB0THBPZkQ5YkxFV2YvTXg3bTc1Ly8weUdBd1lNcEtPMW9Xc2RNeTBkLzNQdURnN0VoQVlTdmUzeGdQUXVFUGZiUHRsM2JaMHdYVHExS2hNUkZRTTczMDhEMmNuUno2Zk9zWmlBclJxcGJMOHRtaTJ4VGg1U2RmcG1EenJlLzQ5ZEpLV1RldmhYYXE0aGZqbG1QcitNS1o4OWoyVnl2c0NNUFc5b1V4OWIyaStqOU56NFB1U3BCVDVkdEgvQnYxSFR1V1B4VjlRcVh6aDMydjlyOS9tamVHVFdMTjBMdVY5QzcrS1lNNkNaVnowdjhrdjg2ZGhwU25jaGNHck4rNndZUEVxM2huVWkycVZ5eGY2WElwaTBmSTFYTGg4ZzlXL21MZXFVQlNGNU9SVVl1TVRpSXFPSlRJNmxwQ3dTSUpEdzNtcFU5dHNGZEJQSTBWUjBPbjFwS2ZyU0V0TEp6VXRqYVRrRkpLU1VraE1TaVl1UHBHNCtBU2lZdUtJaklvbEpUV1ZUejR3YjV2aGQra2FYLys0a3JIRCtsQzNWbFd6MnhLVGtobisza3dHdmZFeXo3WnBhdkVjN3R3Tlp1SFNOVXg5YnlpT2p2YlpidGZwOU1RbkpoS2ZrRVJjWEFJeGNmSEV4Q1lRR1JXRHM1TWpQVjk2THMvSHVXN3piaTVjdVpIdjEvZnpsNjR4Y1BRbmJGenhUWTY5Znh0MzZNdVU4VU40cFd2N2ZNVlVXMVJNSEs4Tm5zQ0lBYS9SNzdXdUQrVWNoQkRpUVpDa294Q1BvcGgxUlkrUmFnZGJYaTU2bkt5Y3JHRmdKWFZqQWhGWDRjUXk0NlJxTldsdG9mRUFLRmxUM2JoQ1pCVVFHR3I2T2wybk05dW0wK25SNlhUWkVsbnBGcllCYUswS3R1dzZQZDE0UEsxV1crZ2tRMjZHOWU5aCt2ckVtVXVjT25mSmJGdko0aDVFeDhZeGNzSnNZdU1UK1BITHlhb1BjMGxLU3VHRDZkOXc5T1I1V2pkcndKeHBZN0cxdWRkUGR1K0JFeVFrSnZGUzU3WjBhdGVjU3VYTFVLbDhHUUlDUS9HL2ZwdG4yelJCbzlGdy90STFrbE5TYWRxZ0ZodTIvWU5lcjZmSGkzbC91QlhpY1ZHcmVpWCszUEEzNjdmc0tmVFA5citIVG5MMHBCOGZ2ejlNNWJQTG43VDBkUFllT01IZ3ZxOFFGaDVGLzNlbW90Y2JTRXRQSnprNUJZT2ltUGExczdQRjNjMEZEM2MzS3BYM3paWjB2QlVReEtwMU96aDIrZ0xCSWVFb0tCUnpkYUZ5UlY5NnZ0aUI5cTBiTTJEMEovaGR1c2JxWCtaUW9XeHBzL3NiRklXT1BkOG1QaUdKM2VzVzRlTHNhSFo3WnRMNTJkWk5tRFB0WFNEN3hSUTdPMXQ4ZlVyU3FYMEwrcjNXMWV5MWEvM1d2ZWd6Mm1NVTFQMkp1YWFkM2tSUkZKUXN6OC85YkcxdGNIU3d4OUhCSG1jbkI1eWRuSEJ4ZGlRcU90YXNxblRqam4xY3Vub1QzekxaSzkwUEhEbk41YXUzOEhRdmx1TnhGTVg0Y3dRd2UrcG9BT2IvOUR1YmR1d2pNVG1adExSMDA3Nk9EdmE0dVRyajR1eUVxNHNUdmo0bDgvWDRiV3hzMkxEdEh4clZxMEhYRHEzemRSOUx4ay85aWlIOXVsT3pXc1ZjOTl0MzZCUWZmN0hRNG0wZmZ6Q01DZE8reWZOWSt6WXR3ZEVoZXhJMmswY3hWN284MjVMMVcvZnlSczh1V0JYdzd3RWhoSGhVU2RKUmlFZU5JUm5pZGhZOXpwNU9FS2Z5MHFSK0ZkUWRIcVBBelFQZzl4Y29oZnU3TzBkMnp0QnNPQlR6VlRldUVQZmJ2L2tYMDllWmxYSlp0d0djMkdVY2NLTFg2Mm5XdVQ5MWFsUm02WUxwcHR2ZkdENFIvK3Qzc2kycFNrNUo1Y1UzeHVSNURucTlQczhoTDVrKy9XZ2tMWnZtUEYwN3EySDllMmI1Ym0xRzB2SGV0dURRQ0VhOU40dTdnYUY4T1dNY2RXdFd5VmZjL0xvYkZNcjRxVjl4NDNZZ0wzUnN3OGZ2RDgzMkhIMjNaQlczQTRKNXFYTmJBRlBGMllvMVcvaHI4eDQycnZ5V1VpVThtVFZ2TWRkdjNlWG9qbDladTJrM0YvMXZjTW4vSmgrTkhTaEwyY1IvNGxhQTVSVU1RU0hoeHY4SGgrZDQzM0psdk5Ia2NXR2hhNGZXck4yOGgralkrRHpQSlNFeGlZaW9tR3piZC8xN2xMbzFLNU9RbUVSQ291WGhWTVU5aXVIczVHanh0cUw2KzU4anBLZnJlTEZ6VzFKU1VvbUlpbUh1dEhHNE9EdGliMmZMM2VBd1B2dDZDWCt2V1lpZG5XMk9jVmFzM3NxQ3hhdHdkTERqbVphTjZOYWxMUWE5Z2R0M1F6aDgvQ3piZGgra2Zldkd0R3hTRjc5TDF6aCs2a0sycE9ObC81dW1QclluejE2a1hhdkdacmVmT0hNUmdPYU42NWh0OXlubFJlL3V4cjYwc1hIeEhEcCtsaDkrK1pQRHg4K3ljTzVrcksyTnJ6ZHpGaXduTFQyZHdyZy82V2d3R0hpcjkwdDBmS1k1TmpiVzJOaFlZMnRqZzUyZERUcWRuaE5uTHRLc1VSMDhpdVZlU1orVWxNTDIzUWQ1cVhOYmkxWDNXM2NmcExSM0NTcVdMNU50ZUptVG96MVdWbGFVOC9WbVFKK1grT25YZFRSdFZKdnVYZHZ6eWd2dGFkT2lJUzdPampnN09hTFZXdkg4NjZPWThkR0liTTlyVmp2M0hyYTQzYzdXQmk5UGR3NGNQWk5qdTVKTzdYTmY0bkluTUlSOWgwOHhwRi8zWFBjRGFGeS9Kc3UrTTc1bkR4b3pqU0g5ZXRDeXFiRmZlZ2xQRDlZc25jdXJBejlnNXFSM3FGNmxQQUR4Q1VrTUhQMEpVOFlQb1g2ZGFqalkyeGxqNWFQS3YybW5OM084TGZQdkNTR0VlRnhJMGxHSVIwMzhMbVBpc1NoaTNHRlBSM1hPSjVPUEE3eXMzdElsZ3c3T3JZRTdSMVFMYWVKY0Fwb1BCMGRQOVdNTFVSUnhDY1p5M3F3OUQ4RllHUUtnUVhQZmRpWFA0UzJaOHJzZkJTaUlqSW1ONTg4Tnhvc2dKODVjQXVDblgrOE51Zks3ZkoyUXNBam1mZnFlNllOM2Nrb3FkclkyUmE3UzJQblBFV1ovczRTRXhHVGVIdkJxdmo0WVpncVBqR2JMenYyMGJ0NkFVaVdNTHdSYXJSWU5ZR1ZseGFKNVU1ZzYrd2YrMnJxWDJqVXE4L0x6N1lwMHJ1TEoxclRUbTZZMkJwYThQdVRESEcvTG1pQjRkZUFIdVI1bnpLUTVPZDZXV1NXVm40VEZ1UXYrTEZ5NjJ1SnR6azZPL0xQaFovWWVPTUgwdVl0eWpKSGJ1WDd5d1hCVGtsOXR2Ni9iVHRlT3JmRW81bXBLeHJacVdnOWJXK01GVDN0N085TFRkYmttSFAvYzhEZmZMRnBKNjJZTm1QN2gyN2pkOTNxcjArbTVlT1U2QUMyYTFPT25YOWR4N1BRRmVyM1N5V3kvSXlmUDQyQnZSMnBxR3NkTytXVkxqcDA4YTN4TmJON1lmRmlmbDZjN2IvUzhOd3pyN1FHdk1uM3VJamJ2M00rbW5mdm9uckY4OTlDMlpUaytoc1lkK3RMdnRhNjhPenovYlNoOFNucVpFbDVaM1FvSVl1cnNIMWowMVpSY2s0NVpmN2JXYnRyTjJrMjdUZCtmMkxXU3NQQW9EaDgvaDhGZ29QMHIyWmMxWjdiYkFCalF1eHViZCs1bndjK3I2UEpzUzhxV0xtWFdJemdwT1NWZmoyblNyTzl5dlgzbjNzTTVKaVl0SlIwbnovcU9nVys4VE5zV0RUbHk0anl1THM0V243UDdPVHJhVTk3Umg2Q1FjT0xpRTJuWnRLNVpLNFR5anNhdnZVc1VOMjJQeVVqK2wvRHl5TlkyWVZqL25uUnEzOXowZldKaU1rNU9EbWI3cEtTa1lXOS83K2Q4NTk0alp1Ky9RZ2p4dUpDa294Q1BtcGlOUlkreDVXVkl6L2tQOGtJWlZnVnMxRm5xa1o0TXg1WkE1RFZWd3BueHFBQk5oNEN0ay9xeGhjaXZHN2NET1hEa05EcWRqcTRkMnpEbnUyVU03ZGVEMUxRMEFEenZHNUNRVXdHVG80TjlybFVOZDROQ2VhWC9lTHc4M2RuMlIrNGZ6dnFQbk1wRi94dlk1L0JoZmVHeTFkamFXSnRWcjhURXhmUFRyK2J0SHJKKy84ZmlMOURyOVZTdFZNNjBiZmEzdjNBM01KUWY1azR5TzFaNFJBemZMTXBmaFliZnBXdE1tcmtBVnhjbnZwbytucll0RyticmZwa1dMRjVGU21vYWZWKzkxeGZMenRZR2c2SmdVQlFjN08yWU0rMWRkdTQ5VEpkbld4WW90bmo2ckY0eUI0WHN5MVp2M0xyTGhPbmZNdS9UOXlocllTbnEvVTdzV29sZXIyZi9rZE5tQ1N4TFBSMFZSV0hiN29OMGF0ZkNWQmtIc0dicFhMT1lsL3h2TW5YMkQzejgvakRxMXNxNzB2aitpd0VGclpvcVNDL1dnanA2OGp5WHI5NWkxcVJST2U3allHK0hUcTlIVVJTTGxaL0JvUkY4dlhBRk5hdFdaTzcwZHkzMmw3VzIxcHA2RmRhcVhnazNWMmRPbnIySXdXQXdlMzZPbkRoUHhmSmxDSStJNHRpcEMyWXhEQVlEWjg1ZndiZDB5VHhiU21nMEdnYjM3YzdtbmZzNWN1S2NLZW40SU9UMjd6UDh2WmtXdDJmOXVSdllweHZ0MnpReDNiWjMvM0dXL203OHUzVEZtcTI0dVRpejZLdkpXR252UFU4UmtURzgvZjRzcytmYTF0YUd5ZU1HNCtMc2hHSlFzbFg1cHFRWTN3dkRJcUl0VmdCblRkS05Hdkk2QTNwM3kvRng1V1hBNkU5NEplUENrbzJORFhPL1cwN3pSblhZZi9nVWNmRUpabFdGTStjdFp1YTh4V2IzWC96Tng5U3ZYUTB3SnBvZEhlMHBXOGFib3ZCMGR6TTl4aFdydDdKNHhWOHNYVEROVkczNzE5YTkvUHpyV2o0YU04ajAvbmYvM3cxQ0NQRzRrS1NqRUk4U1hSUWs3aTlhaklCeWNMeDUzdnNWUkYxM2FLbE9uN2F0UTVOdEFBQWdBRWxFUVZTVVdEanlvL29EWXdDODYwSERmcUJWY1FXNEVQbVJtSlRNMFpQblRkV0d2UVpQQUtCdHk0WTRPVGx3NFBCcDloOCtUWVZ5eGc4VTFTcVhNN3UvdGRiNGRxelQ2d3AwM016S3lmd3NkY3hjeG1kbmF6bnArT2Y2N0cwZHl2djZGQ2dwY2VEb2FiYitmWUFYTzdYSmx0eU1qbzNMY1lyMS9XclhxTXl3L2ozcDF1VVpVNlZpZmgwN2ZZRnR1dzdpWGJJNGplclZNRzNQZkk0aUltTUlqNGppeHUxQWJ0NEpaTWVlUTdpNk9EUDl3N2NMZEJ6eDlNZzZLVDJyekdxdDB0NGw4ajBBNXZMVlcweis3SHU2UHRlS2llTUc1OWlMOWN2di84ZWFUYnZ3ZEhlaldhTjd5M2Z2UDA1b1dLUnhlMW1mSWcyaFVadWlLQXdjTXcyOVhzL3k3MmJrV2Ztc0tBcmZML2tUeVBuNUJuQndzRWRSRkZMVDBpMWVRUGxqL1E3U2RUcEdEKzF0TWVGNFB5dU5obWFONnJCejcyRXUrZCtrVm5WajMrcmtsRlRPWDd4S254NWRDQW1QWk9mZXc0UkZSRk9pdUR0Z1RQWW1KaVh6L0hPdDhqd0dnSGRKNC9DcmZGZWtGOUw5U1drd0x0c2ZNMmtPMHo5ODIvVDRzaXJ0WGNMMGRha1N4YWxaOVY1L3cwdFhiZ0lRRVJYRFgxdjI4RmJ2bDdMMXpzenNVMmx6M3pDenpKL2JuWHNQNTFpeE9HZkJNb3ZiODNyZjhiOStoeDE3RHpGNlNHK3o3YWZPWGFaeWhUSzR1aGlyV3lPall2QzdkSTMrdlY0QVlQeUlmb3ljOEJsTGY5L0kwVk4rZkRaNUZGVXozbzlmSGZnQkl3YSt4bk50elFma2VKZTRON2hzNzRIak5LcGJvMGc5bEQrYlBJcWExU29TRVJYRGpDOS80dWhKUDhZTTdXMjJ2TDl6K3haYzhyL0plNS9NNDlrMlRmaHc5QUNhTmFyTlo1TnpUc2dMSWNTalNwS09RanhLNHJhQ29pLzgvUlVOckg5VnZmTUI0MUxNRVZVS3RDUXpKd21oY1BoSFNJNHVlcXo3VldvSE5WL091V0pNaUFmaGJsQW8wK2N1NHR6RmErajE5MzUzdTNkdFQ1dm1EV25hcURiMmRyYlVybDZabWZNV2MvWEdIWUJzdmJBeWx3Nm1waFdzdjFkRXBMRW5tNGQ3M2hPdjB6S0d6dVMwTE5IUzlPcWtwQlRDSXFNczd1L3BYc3hzc0VKZ2NCZ2ZmLzRqWlh4S01tSFVnR3o3RjNSNmRkYUJOZmtWRzVmQUo1OHZSRkVVYkcxdHVIRDVPdWN1WHVYbTdVQ3VYTDhOUU5mZTVoL2FTaFIzcDBIZEdwYkNDYUc2V3RVck1mZVRkeG4vOFZjQVRCNC94T3gyUlZHWXQzQUY2emJ2WnZhVVVXWUpSMHVTa2xNQlRQM2lDaXRkcHlNd09Dekgyd3VhMEZRVWhaRFFDQXdHQXpxOUh0czhrbzdiZGgza292OE5pN2ZwRFFiVDY2dGR4bXRsUW1JU05sa3FRRFVhRFZaV1ZodzVjUjRYWjBjYTFjLy9CTG1XVGVxeGMrOWhqcDIrWUVyS25UeDdrWFNkanFZTmF4TVdFY1hPdlljNWZ0cVBGenEyeWJnOWMybDE3djgrbVNLamphL1ZYcDd1K1Q2dndzanQzNmxVbHFXL0JiVnU4MjVzYlczbzA2Tkx0dHQwR1FQVWJLeTEvTFoyTy9NVy9zOTAyNGxkSytuVXZrVzJwYzVKeVNtMGZXa3dYMDRmbDJ0UHgweWJkKzduK09rTHBvdERkKzRHczN6VkpsNSt2cDFwMmJaT3AyZnNwRG0wYjkyRUdSK05BT0RxalFDY0hCM3dLdTRCZ0t1TEUvTS9tOERoRStmdzhuU25ZN3ZtWmhXeldTc1E3eGNURzgrUkUrZnAzYjJ6cVRxenRIY0pzK1IyZnY0R2ZiWk5VOVpzMnNYQ3BhdnhjSGRsNmZ4cDJOblpzbXpWUnZxLy9oSldHZzJPRHZaTWVuY1FIZG8yWmZyY24zaHQ4QVErSEQwZ3p6NlZRZ2p4S0pLa294Q1BrdGdpTHEzMnF3L1gxUjNrUUNkdnFPeFM1RERSdCtEb1Q1Qm11Uzk5NFdtZzFzdkdwS01RL3pWSEIzdE9uNzlDaGJLbGViWk5FemJ0K0pld2lPaHNpWVJhMVNzeDlmMmg5Qjg1RllBZmw2M2h5clZiVEJrL0ZEZFhaMU12cDRURUpMdzgzZmxpL2pMY2k3bmNOOGdsdTd0QnhpblptVlUwdVVuTFdOcWRVNldqSllkUG5PUERHZDlhdkczaTJFR21ZUVp4OFFtTW4vb1ZPcjJPcjJhTXg5RXg1d21kOSt2MDJraWlvbU5OMzk4T0NNN1hFczc3SzJIMGVqMFRaeTRnUFBMZVZZMC9OL3pObHIvM1k2WFJZSitSbE9uYW9UV042OWVrUXJuU1ZDeFhHaWRIOHo1YVFtU1YwL0FYZ0pEUUNNQ1ljTmRxTFNmVnJEU2FiRXN4V3phdHg4eUo3MURDeThQaWZieUt1ek4vOWdTYU5LaVY1L2tsSmhsN1FQY1pOakhYL1Y3czFJWnBFM0t1NWcwTURzdTFqMk5CbDJGYldWbXhidGxYS0NobUU1c3RpWW1OWjk2UEs2aFpyU0lYcjJSUFBMWjVjVkMyYlYxNnZXUDJ2WGZKNG14YStTMUJvZUg0K3BUS1Zva1dGUk5IU2txcTJiYk1aZEV0bTlSRm85Rnc3SlFmQS9zWWwvRWVPWEVlV3hzYjZ0ZXBSbHk4c2FMODZLbDdTY2NUWnkraTFXcno5VzhFc0hiekhnQ3pwY3RxeTN6STkvL01aZzRvQ2dtTHlIWmJmcE9RUTkvc1FZZTJ6Vmo2MjBhYU5xcE4weXlQVzVjeGdkdkd4b1lYTzdXaFpkTzZIRHg2aHE5L1ZHL2dTVkpTTXR0MkhXRHNzRDU0dUx0UnI3WnhlZnlKMHhkTVNjZnpsNjZSbkpKS3F5eUQwaTVldVo1dFpVR05xaFg0WU5vM3ZQeDh1enlITTJXMWJzc2UwdExUK2ZYUHpmejY1MllnZTJWcFNIZ1VyaG5QY2ViRnhiRHdLRzRGQk9IczVJaXRqVFVEUmsvamJsQW92YnQzWXVTZzE3RzNzMlhOcGwzOHVHeE50bVhrVFJ2VzV2ZWZQbVA2M0orWU5PczcvQzVmWi95SWZ2aytaeUdFZUJSSTBsR0lSMFZhQUNTZEx2ejk5VnJZa1A5QkMvbGlyNFZCMlpmaUZGVG9CVGl4RFBTRkc5S1lJeXRyYVBnbStPUnZFSzhRcXZOd2R6UHJoN1ZyMzlFYzkvMDVveGRpMXc2dHVYRGxPbnNQbk1EdjBuVldMSnhwR25RUUZSMUhoYktsT1hiYWo5aTRoRHlUanY0WjFYdmx5K2I5d1RFdG80b3lhMlA2L0pvNTZSMno1Tnk0S1YrYXZvNkxUMlRraE5uY0Nnam1xeG5qVE5Pajg2dHM2VkttaXNuYkFjSFlXRnZqNCsxRmNuSUtZUkhSZUpjc2Jxb0V6YzJjNzVaejdKUWYzYm84dzhidC93SXdvTTlMOUgyMUsrVjl2ZG0wWXgrenYvMkZOaTBhMFBFWll3dUtqZHYvWmZ2dWc4eVlPSkxpSHNVS2RON2k2WkRYOEJlQThWTy95dkUyV3hzYkRtMWJscTlFZWw3SHNwVDRDNCtNeGtxallkWFBuNXYxMmN2cXpSRlRjSExNMzdUcCs0K1IyOUxZdk9UMzRzUEpzNWV3dDdQbC9YZjZNMmpNdEd5My83bGtqbGsxMlZ1alB1YTlrZjJvVzdPcWFWdG0zOHYwTkozRkJQQ3NlWXY1OTlCSnMyMlpqOVhEM1kycWxjcHg5b0kvYVducDJOcmFjUFNrSDNWcVZzYmV6aFo3TzFzcWxDM044WXkram5xOW5qTitWNmhWdlpMRml4YnA2VHFDUXNKUkZJWElxQmkyN3puRTZvMjdhTmVxTWMrMlZqL3BtRG5rU0pzeHhUbW5uNk5QdnZneDI3YjcvNzBqbzJQTkVwT1JHUmVFTkJvTjVjdjZjTkgvQm1zMjdXTDVkek5NeStCMU9tTVZxcTJOTmE0dVRyaTZPT0YvN1hhMlkxbjZIWGovazYvTnZ2OTY1dnUwYWQ3QStMZ3lKcXhaV1ZuUnVua0Q1bnkzbkgySFQvRksxL1o0ZWJyalU4cUwwK2V2ME9ORjQ4V3ZJeWZPWVdWbFJZc205LzRvdkgwM2hPcFZLcGdkUTZ2Vk12eXRuclJza3Y4L0hwT1NVMWoxMXc0QWp1NzRGYTFXYTNvOFdaL3ZTVE1YWkx0dlpvL0k1NTlyeGFjVFJ6S3dUemVxVlM1bjFnczVMajR4eHd0Z3JpN09mRFZqUEgrdTMwbWRtaW9YRmdnaHhIOUFrbzVDUENwaU54WHQva2RiUVVTSnZQY3JpTjdsd0tOb1M3YnVISUd6ZjRLUzgrRFBRdEhhUXJPaFVGeisvaElQV1g0cVJkWnMyc1grSTZkeGRYRm13dWkzc0xLeVl2cmNSYVNuNi9EMEtFYVpqSjVhdCs0RTBiQnVkWUpESTZoV3FWd2VVZTh0OGF0eDM0Y3FTMUl5S2gzdDdRcitPOTI4VVIyS3VXV3ZlTDV6TjVoeFU3OGlJRENVV1pQZm9YV3pCZ1dPdmZpYmowMWZOKzdRRng5dkw5WXUvWkxiQWNIMEhQZytRL3AxejlkMGFlK1N4YWxhcVN3VFJnOHdKUjJ6OXNpcVhNRVhnQnUzQXVFWldMM3hiK1lzV0U1cDd4S21oS3dROTh1cHd1L2lsUnNNSGY4cHFhbHB1TG80c2VUYlQ4eCszdTVucWRjZUdBZWZUSjcxSFhIeGlaUXE0Y2tYSDQvTk5zVTJOemZ2QkZMQ3l5TmJuNzFNaXFLUW1wcG0xZ3JoVWRPaWNWMjhwNzJMbzRQbEpHVVo3eEptRng1S1psU0krcFl1bVcxZjkySXVoRWRrNytFeXNFODMwOFR0NzVmOHljMDdnV2EzdDJ4U2x5dlhibkhtZ2ovbHkzaHo4MDRneno5M2I4aFU4OFoxK0gzZGRtN2VDU1F4TVpta3BCU2E1N0QwL2FML0RicjFlOWYwdmIyZExRTjZ2OFR3dDFSdWY1TWhzeTFIMXRZWldTZU1Hd3dHb21QaWNITjFNU1ZuTiszWVozRjYrVSsvcnMxeFFyS1ZsUldmVHgxTnZ4RlRHRGYxSzM3OWZnYk9UbzZrWi9RTHRzbWpvaFZnL21jVDhQSE8zaU04SlNXTmZpTW1tMjB6WFNpenRjV25sQmNWeXBabTN4RmowaEdnVnJWS25MdDQxYlQvb2VObmFWQ25HcTR1OXlZSlR2L3diWkpUVXJsMk04QXNkdGVPclFrS0NjOVcrWGwvMGhXTTcvRy8vckdaNkpnNGk0L3B4SzZWUkVYSDB1bTFrYXorWlk3cGRTQW1OcDRPUGQ5bS91d0paZ25Pa2w0ZXZERjhrc1ZZbGhLem1hOUI5MDlYRjBLSXg0VWtIWVY0SkNnUXU2SHdkMCszaGUwdnFuYzZBRjcyOEdyZVNZOGNLZUQvTjF6TzM5eUlBckcyaCtiRGpaT3FoWGhVcEthbUVSVWRtKzJEODlaZEIvankrMThCbVByZVVOTkFreTgrSG1zYVJORXdvNmZnMy84ZW9WS0ZNcVNscFZPbFl0bGNqM2Z4eWcyQ1F5T3d0YldoWHNaa3pkeWs1Tkg3emRMMDZrd0JRYUhFeE1WbjIvN1gxcjJFaGtVeTU1T3hlZmJsS3NqMGFqQU9rL0FwNWNYZi94N0pWOUx4emRkZW9HdUg3QU5zTWxXclVoNGJhMnRPbnIzSWw5OG5zdXF2SFZRc1g0WWY1a3lVS2tkUklEZHVCekoyMGx4ZTZOQ2FkVnYyMEtwcGZjWk1uTU9TYjZlWkJvM2N6OUxGaVZzQlFjejhhakgxNjFSajM2RlRlSG9VNDZ1RksxZ3dlMEsrbHYwcmlzTEpNNWVvVTdOeWp2c2tKYWRnVUpSSE91bm82R2hQemFvVmMxM0tucFd2VDBsdTNiRzhiKzNxbGRsejREaTNBb0xNbnZQYU5lNDlSLy83YzB1Mis3Vm9VbytsdjIvazJFay8wN0w1Smcxcm0yNXYzc2lZZER4KzZnTEpHY3UwYytybldLRnNhZDRaM0FzcmpSVnVyczVVcjFJK3gxNjZhc2g4elhiSllhQllTRmdrM2ZxOXkwL3pwdEt3YnZWY1kyVnRtd0d3ZHROdVpuLzdpK2w3VnhkblBwODZob0ZqcGpGOTdpTG1UaHRIZWtaUHgveFVwUHQ0ZTFuOFhjaDhMOHdxTnVNOXh6VmpKVUNMSm5YNUsyT0pzNjJORFpVcit2TDN2MGVJaVkxSHI5ZHorZW90eHIyZGZlbXhwZmU4VzNlQ0xDYitGaTVkemNLbHE4MjJuZGkxa2dwbGZlalc1UmsyYlB2SDR1UEtyQWgxeXhoZ2s1dTZ0YXBtdXdqeDhleUZ1TGs2ODk0Nzl5WnBiOXQxa0NVcjErY1pUd2doSG5XU2RCVGlVWkJ5RVZJdE4xRFBsd1B0SUM3dlFSSUZNcmdTMk9YZStEMG5pZ0hPcjRWYkI5VTlKUUFiUjJneEFvcjVxaDliaU1Mb05YZ0NOalkyUkVYSEVwK1FaRW9nSmlZbHMzRHBhdjVZdnhORlVSZ3g4RFhhdHpaUHpHVW1LQnZVcVViWjBxVTRjZVlpUTk2ZEFlUTlvR0RGR21OR3YzV3pCamttMmpLbHBxWmhVQlJzcksxTmxTNlpGSU54Q1p1bDZkV1pCbzcreE9MMlVZTmY1NlZPYmMycXJKS1NVL2hnMmplOFBlQlY2bVQ1b0YrUTZkV1p1anpia3FXL2IrUjJRSEN1RTIzQnVHUXVwNFFQR0t1TjZ0YXF3c216bHpoMTdqSXRtOWJqczhtanVIa25DSjFPWCtBcDJlTHBkUDdTTmQ2ZFBKZFh1cmJudWJaTldaY3gwVmYvbTRHQm96L2htMW52NTNuQkFHRGY0Vk5NbmYwRG5kbzE1N1dYTzdMdjBDa21qaDNFbkFYTGVIUGtWTDZjOW02TzFZdVpUcDY5UkdoNEpDT2J2NWJqUHBuOUNOMWM4OWViK2Y3RVg5WWVxWStLS3BYS2N2cjhGWXUzdmRDcERYc09IR2ZKaXZWOE9uRmt2bVBXcTFVRlp5ZEhqcCs1UUVoWUJNNU9qdFNxZG0rS2M4TjZOYkN4dHViWTZRdWtwYVhqN09SSWJRdVRvTUU0ckNRL3cxSFVFaDVoSFBibGxjUHJYM3JHRUxIN3Awc1hWczFxRlhsMytCczQyTnVoS0lxcElqRS9TY2VDeUJ4czVKUFJzN2h4L1pyOHRuWWJaL3o4YWRxZ2xxbDYvZkxWV3dTRkdwZXozLzhlbTVPcWxjcGxxMkp1M0tFdlU4WVBNVlZTWnRYNTJaYlVxRm9oeDZUamxXdTNjWEowd01QZExjOWoyOXZabWlWZVUxTFR1QlVReElBKzNjeTJlK1lqbGhCQ1BBNGs2U2pFb3lDbUNBTmtVdXpoNyt6VEJJdWt1aXM4bTMzWlVuNFkwdUhrL3lENG5McW5CR0RuREMxR2dtdmhoaThLOFVDNE9EdHgvdUpWcksydHFWT2pNaCtOSFFnWUJ4SDh1WDRuV3EwVjQ5N3V5K3V2ZE00eGhsYXJaZWJrZDVndzdSdEN3aUo1cm0xVDJ1WFMrK3ZVdVV2OC9jOFJBSHAzenpsdXBzU01LaElIQzhzWFUxS055NjZQLzcwQ2pVWmpOcjNhMXRZR0QzYzMzaC81cHRsOVAvM3FaK3p0YmRGcXRka1NJd3VYcnVib3lmTzgxTGt0ZFdwVVJwOHhaS0I2bGZLc1dEakx0RjkrZXR5OTByVTl5MVp0WXRIeU5YdzJaWFNlKytkRXA5UHoyN3B0cGlFVkxadlU0NXRaSDJDbDBmRDcybTNzUFhDQzdYOStYK2o0NHVtd2Z1dGU1bnkzbkRkNlBNK29JYSticGkxck5CcG1mRGlDU1RNWE1IanNkTWFQNkpmamtJcTB0SFFXTGx2Tml0VmI2ZE9qQytQZTdtdWFhbTl2Yjh1Q3p6OWszSlF2NmYvT1ZJYTkxWk0zZWp5ZjdVSkJwc1VyL3NMVnhZbjJ1YnhXeE1RYXE4V0t1ZVZkZ1FYNTYySDVzQ1FrSm5FM0tJeEc5V3F3Yk5VbWtwSlRjSFN3SnlFeGljTW56dEcrVlJQYXRtaElpOFoxMmJiN0lLVzlTekNzZncrczhwaWNEY2JYNEtZTmFuSG8rRmxpNHhKb1ZLK0cyZjBjN08yb1c2c0tsL3h2a3BTY1RKTUdOZk1WOTc5d095QVlqVVpER1cvTGY3ZGxUczcyS0tiZXhlbXNVNnhUVXRLd3RiSEpOcnpIa29MOGZGMitlaHNyamNiMEhwUDViM0wwNUhtYU5xaEZ6V29WR1RId05jcjVlck55elZacVZxdVlyNkZxaGFYUjVQenZ2Zi9JS2VyVnFwcmo3Ym5ac25NL1Nja3BQSnVQSVVQTFZtMmtVbmxmVTk5TElZUjRIRWpTVVlpSFRkRVhyWi9qUHgwZ1NlVmxVMjlYdlRjR3NRRDBhWEJzQ1lSYkxrQW9FbnMzYURrU25BdVhDeFhpZ1ZueXJlVXF3T2ZhTm1YNlJ5T29YTUUzWDVWUDVYMTltRGgyRUEzcjFjaHhDVFJBV0VRMFV6NzdIa1ZSYU5lcWNaN0w1UUFTRTQwVGJwMHQ5SXFMVDBqRTFzYkdZb0trVmJQNkRPNzdNczdPanFhZVZNZE9YNkJyaDFhMGI1WDlBOUladnl2OHNYNG5MWnZVbzh1enhuNW9DWW5HcFg4Rm1acWR5YWVVRjUzYnQyRGI3b084MU9VWldqU3VXNkQ3SzRyQzduM0grSEhaR200RkJPRmRzamcyTmphY3YzU1ZpSWhvUEQzY09ITHlQQlhLK1ppRytRaHh2OGlvR0Q2ZnY1UjloMC96N3ZBM3pCSXVtYXl0dFh6K3lWZ1cvUHc3TStjdFp0dnVnNHg3dXgvVnE1UTM3WFBHN3dxejVpM2hibEFvRThjT05BM0F5TXJKMFlIdjUwemt5KzkvWmY1UHY3TngyNzhNZTZzbno3VnBZaG9VQXJCaDJ6K2NPSE9Sa1lONjVkZ0xFYkltblBKWE5WWFFLZFU1VVJTRmdXT21vZGZyV2Y3ZGpDSWw2TkoxT3RadTNzM2lGWC9SdGtWRHBvd2ZncE9EUGR2M0hLTEhDODhTRWhiSnhFOFhzUG0zK1pRcTRjbG5VMGJ6d2JTdldiemlMN2J0UGtqYkZnMHBVZHlENUpRVXpsNjR5cm1MVnkyKzNyVm9Xbzg5QjQ1ek55aVVQajJ5WDh4cDNyZ3UzeS81dy9oMW80SzlGajFJZnBldlVjYW5oR2x3ajRPOW5WbWkrdEF4NDFYZ1ZYL3RvTytyWFNsVndoTnJhMjJ1N3pNRmtaaWNiRGFnektBb2JOMWxYT3FTa0poa2Fpa0NCZXZwZU9qNEdhcFZLVys2djVPakF4UGZIVVQ5ak1uVlhwN3VETzc3Q2pHeDhSdy9jNEhSUTNxcjhuanljanNnMkd4b1UwaFlKUHNPbmVMRE1RTUtIQ3NvSkp3Zmx2N0pzMjJhNXFzLzlKbnovdmhmdXkxSlJ5SEVZMFdTamtJOGJFbEhRUmRldVBzbU9NUGVqdXFlVDd1U1VLdmdTenIwYVhEMFo0aTRtdmUrQmVYZ1lVdzRPajI0QzloQ0ZJbGVyMmZRMk9sMGF0ZWN2cTkyQmNELytoMHUrZC9ndVRaTnpmYTljZXN1UzM3YndOQTN1NXQ5eUJnMi9sUDhyOTloK1hjenFGSFZjc1BTNE5BSTN2bndjOElpb2lsUjNKMUo0d2JuNi96aTRoTUF5MG5IeUtoWW5IUG85MmFsMGJCeCt6NzBlajB0R3RkRm85R3daZWQranAzeVk4elFQbWI3UmtURjhPR00rVGc3R1Q4WVpnb05qd1RBdlpCVk5pTUg5V0xQZ2VOODhzV1ByUHh4Rmw2ZU9TK2h2dCtzcjVld2Z1dGU3T3hzR2RLdk93UDdkR1BiN29QTW5MZVlVUjk5VHIxYVZZbUxUNlQvNnlyM3hCVlBoTFQwZEZiOXRZTWxLOWJqNkdEUG9xOG1VeitYL3FsV0dnMWpoNzFCNDNvMW1mWDFZdnFObUV5THhuWDVhT3dndmwreWlwMy9IS0ZzR1c5K21UOHR4OTl4QUJ0cmF5YU9IVVNycHZYNVl2NHlKczFjZ0U4cEwxWXNuSW1yaXpPbnoxL2hpL25McUZLeExHLzJlaUhYeDNEdWd2Rk51VlFlRldDK1BpWForbnYyeWJ1RnBTZ0tvV0dSNkEwR2RIbzl0b1ZJT21aZXNIaDl5SWRFUnNYUzg2WG5lSzV0TTdSYUxhKzkzSkZGeTlmeVRJdUdCSWRHbUxWWGNIRjI1SWU1azlpeDV4Q2JkKzVuNjY0RHhDY2s0ZWhnVDluU3BlajNXbGRlNnZ4TXR1TzF5akxzbzJtV2ZvNlptamVxY3kvcG1FZjdpN3djTytXSFRxL1BkWitna0FnT0hUK2I0KzB0bTlSRFVSVDJIemx0ZGtGbS8rWjdQUmczYnYrWEZXdTIwUG5abGh3OTVjZWZHLzZtVTd2bXZObnJSYlA5TXMzKzloZXpIbzc1RVJJV2FaWlkvR241V2c0Y1BZMmpvejJmZjd1VUdSTkhZcVhSc0hUQmRLcFZLbWR4R2JaQlVWaTZZTHJwUFRFZ01KUmpKLzBZZFY4aXNidUZwYzg3OXg3R1lGRG8xTDVGZ2M2N3NIb04rZERzKzNrTFYrRHM1RWlYNTFvVktNN3RnR0RHVHA2THRiVTFINDUrSzl2dEdpdGpZdHlnS0tZcTBxam9XQ3FVcTFISU14ZENpSWREa281Q1BHeEZXVnE5dXpPa3FuT2xHZ0JyamJHWFl3SHAwK0RvVHhCeFRiMVR5ZVJVSEZxT0FnZVo4eUFlWWJ2K1BjcUZ5OWZOZWhodTMzT1EzOVp1cDdpSHUxbFNLem8ybmgxN0RnRXdhOUk3cHUxdjlYNkppWjh1WU1hWFAvRy9IMlptVzFKNTRzeEZKczM2anFqb1dGeGRuSmsvKzhOOEw1Znp1Mno4NVN4dUlXRVhHQkpHY1krY0x6VDA3Zms4SDMreGtFUEh6dEs0ZmszMkhUN0pheTkzTXF0Y1NrNUo1WU5QdmlZcU9wYXZaNzVudHNRdGMrbW9wVW16dVFrS0NlZTd4YXVZTlhrVTd3enF4YnlGS3hqOTBSZjhORzhLcnZsbzFnL1E3N1d1T0RyWU1hQjNOMU92clZlNnR1ZmlsUnVzMjdLSEc3Y0RjWFMwcDV1RkJJUVFCb1BDcm4rTzBxbGRjOFlPZjhNc3NaS2JWczNxczJicGx5eGZ0WW5rbEZTOFMzb1NGUk5ILzlkZlpIai9udmtlS3RLMlJVT2FOYXpONzM5dFI0TUdWeGRuOWg4NXpjUlBqY245cjJhTXg4YjYzcC95djYvYlRtaDRKSjd1eFhCeWNpQTBMSklWcTdkU3QyYVZQRjhydEZvdEpUS21RbWVsMCtrNWVmWWlqbzRPQkFTR0FPUnJ1cmFWbFJWcmwzNEpnRzArcGhwYnNuMjM4WFd5Yk9sUy9EQm5JbWY4L0JrejhRdCsvSEl5Yi9aNmtiLy9PY0xBTWRNb1ZjS1RjbVZLbWIwbVdXazBQUDljSzU0dlFDS29oSmRIcnBXZU5hcFd5TE1TTkwrVm91OTlQTTgwa0NZbmUvWWZZOC8rWTdrZWE5L2hVd1NIUnRDeFhYUFQ5b0RBVUE0ZU84UEc3Zjl3OVVZQWIvUjhubmVIdndIQTNvTW4rUG5YZGZSOWV4SnRXalJnU04vdTFNelN1M0pZLzU1MGFuOHYxczY5Ujh5bVdXL2JmWkFEUjgvUXJsVWp5cFh4SVR3aWlqL1g3NlJoUFdNaWJOK2hVeXhadVo1QmZWK2hXY1BhakprMGgySGpQcVYzOTg1VUtGZWFrUEJJckxWYXJLeXNzTEt5UW11bFFhODNrSmFlanBPakE4R2g0ZHdPU0dmUjhyVTRPTmp6OHZQdGVIUGtGQzc1Mzh6ek9YMys5VkZtMy8vNnc2ZlVyRm94MjM0cHFXbUVoRVZZakdGcGVqV1lENEk2dXVOWFU5WHhiMnUzczJmL01hYU1INUpuYitWTVNVa3ByUHByTzcvOHRnRTNWeGNXenAyRXA0VmhacG52bzl0MkhhQlc5VXBFUk1adzdWWUFyNzJzY3JHQkVFSThZSkowRk9KaFVsSWhia2ZoN2h2akR2dXpYL0V0a2hmTFFLbThQMHhrcFVzMUpod2pyNnQ3S2dBdXBZdzlITzFWbnBFamhKb1VSZUYvcTdlZzFXcE5WWTRBL1h1OXlPb05mN1AwOXcxMGYrRlowL1RZUnZWcTBLUkJMZjdlZTVoaGIvWXdEVWpwK0V4ek51L2N6OEdqWjFpeFpnc0RlbmNEakFtOWhVdFhzMnJkZGd5S1Fxa1Nuc3ovYkVLMlhvcHBhZW5jdkJPSXU1c3JMaTVPT05qYllWQVV6cHkvekpJVnhnbVlsbnBPWGJzUlFHbnZFamsrdnVmYU5tWDVINXRJUzlleGU5OHhFaEtUYWRxZ0ZrZE9uS2RtdFFyWTJ0b3lkdEpjemwrNnh2QzNldEs2bWZteXIrT25Md0pRdzhLSHY2d01CbVB2eC9SMEhRdVhybWJGbXEya3BxWXhha2h2K3ZUb3dvbXpGOWwzNkJTRHg4N2cyODgrd0tkVTlpVjY5eXZ2NjhQNEVXOW0yejVwM0dEcTE2N0crVXZYZUtGamExTkNNclAvcEJCZ0hQand5L3hwT2ZaVXpJMmpnejBqQnQ0YjhMSnc3aVNMUzNyelltZG5hM290dUJzVXlnZlR2cWE0UnpHKy8ySml0dCtCK0FUalZIYWR6bGhCcDlGb3FGT2pNak0rR2xIZzQyYXl0dGJ5MGFmelRST1NLNVl2UXpNTFZZQ1daQzczTGF6WHUzZWlWQWxQZXIzU0NZQ3laYnk1ZHZNTzArY3U0by9GWC9EZEZ4UDU5TXVmT0gzK011Ky8wNzlJeC9xdmJmNXRQb3FpRkRuTytxMTdxVmE1UEUwYTFPS3piMzdobndQSGlZcUp3ODdPbG1kYU5HVEtlMFBORW0vUHRtNUMrMWFOMmJuM01BdVhyYUgvTzFPWk4rTTkyclpzQ0JpSGwrUTJ6S1NrbHljNzlod3lYVGdENDJUd01VT05GWW5wT2gxdFdqUmd4SUJYMFdnMC9PK0htU3hidFpHdmYxeEpkR3djT3AzKy8remRkM2hUWmVQRzhXL1N2UWNkVVBiZWU0cktFZ1ZSRkJVSG9vaktxN2duVGx5b29DQytxSWpLQzI3OE9YRGlRQVVWVlBaZXNpa1VXbHBvQzNRM1RmTDdJelMwTkczVDlrVGFjbit1SzFlU2M1N3pQS2VuU2R2Y2ZZYnpaMzFwZW5ScFIyUjRLSGZkZWkxaG9jRk1mZVorOHZMekszeHQ0bUpkLzQ3WXVuMFB0ei8wZ3N0OXJsYXZCa2ZBRzFjM2l1OCtudUVNSEhOeTgvanR6MVZjTktDUHk4Vm5YUG45cnpVODgvSmI1T2JsTTN4SVArNjc3WHBDUTRKY2xqMm5SeWY2OSszT2M5Tm1ZN1BaTUp2TmRPM1ltc0g5ZTd2VmxvaElkV0d5Ry9FYlQwUXE1OFRQa0hCMytlVmMrWHcwTER2ZnVITUo4SUlQKzBLNCsvT3VGZVRCaW5jZ3JRb0xiNWNtckw0amNQUjEvYmVZU0xXeDhMZGxUSno4SnBjTjdjL1REOTlXYk4rcmIzM0VKMTh1Wk53TlZ6Qis3RWpuOWxYcnRuRG5JMU1ZTVd3Z0V4OGM1OXllY0NpWmEyNTlCQzh2TTUvUG5jcm1iYnQ0L1grZk9vY285Kzdla2VjZnY5TmxyNlhjdkh6T3YvUVc1d2Zad29DajhIbEVXQ2lmelgyNTJMRldxNVhCVjQxbjFKVkR1VzNNVlFEc2lUL0l0ZU1lNWRWSkQyRXltemlVbE1MQnhHUU9KcWF3WmZ0dTU4SVVBTysvOFJ5di8rOVQxbTM2aDJ0R1hNUWpkeGNmSW5iOFJDWVhYM2MzVnF1Tlg3Nlk1WnczOGRqeERBWmZOWjZtamVyenhidFRBVmk5Zml0M1RKanNQRGF1YmpTUDNYc3pmWHM1aGp4bTUrUnl4NFRKYk4yK2g5Q1FZTDU4ZnhvUllhRmNkZlBEN0U5SUt0YkQ2SWtYM2lBNktwSUh4cGUvV0UyaHZmRUhHWFg3RXdRSEJiRDRxM2ZjUGs3T1hsblpPV3pjdXBNdUhYZUV0bmdBQUNBQVNVUkJWRnFYT2E5aWVVNWtaUEhYeXZYMDc5dWRvTUN5Ly9IMzk4b05kR2pib3N3NVNDMEZCZVRuVy9EeDlpNTFSZUdNekd4U2pxYlJ2SndWc3NFUnJsZ3NCWmhNSnVjL1R6d2hKemVQOVp1M08rZVBkY1ZtdDNNNCthaGIvM1E0RzZTbEgrZElhanF0V3pSaDVkck5iTnk2aTQ3dFd0QzFZNXR5ZTk0VkZGajVjZEZmWEhMaGVYaDVlWkY0K0FqaG9TSGxoc1VGQlZiSGE2S2dBSDlmM3hMbEN4ZjRLWXZWYXNWcXRXRzEyVXFFcno0KzN0anQ5a3Iza0hYbFJFWVc2emI5UTU4ZW5kenVrZWdPdTkyTzFXb3I5UjhUVnFzVnM5bnMvSDJjYjdIdzZWYy9NN2gvYjcyR1JhVFdNSlh6WDFYMWRCUTVrNDVYY21qMTBSaFlYckc1WThvMXNsSEZBc2ZjazRGaitTTmVLaXlzUHZTOUMzdzg5OWxHeEJBMm00MVo3MzZPbjU4djQyOGFXV0wvZFZjTTVkT3ZmK0d2bGV1NS9hYXJuQjg4ZW5YclFJdW1EY25PemlsV3ZtSDlXRVpkTlpUbHF6ZVJtWlhENmczYlNENlNTb0MvSDNmZGVpM1hqcmlvMU41Uy9uNit4RVJGT2dQS3dnOXkzdDVlOU96U25nZnV1S0ZFV0xsbXd6WXlNclBwMHFFMWN6NyttdjBKU2V5SlR3QWdPRGlBMng1MDlBWXhtVXhFUjBYUW9tbERHc2JGMGlBdWxyeDhDNDg4TjRPVW8rbU1HRGFRQ1M1NkdyMy82WGZrNTFzWWVGNFBBZ1A5dWZDcU93Z005SGYybWlwY1VNQnV0elB0elErZGJWMTkyV0R1K2Mrb1lnc2RCQWI0ODhhVVI3bC80aXYwNk5LT2lMRFN1MEM3dTlMMWpIZm04Y3NmSy9EMThlRnd5bEdzVml1OXVyclhpMHNrS0RDZ3pJRE1YYUVoUVF3YmZKNWJaYy90M2FYY01qN2Uzc1dHWGJzU0Voem9kb0FZNE85bjJLSWo1YlZUM3ZVMG0wd0thNHFJakFoejl0VHUzYjBqdmJ1N1A5ZWt0N2NYbHcwOU5iV0V1OWZWMjl1cnpOZU9Pd0c4bDVkWHNZV1JQQzAwSklnQjUvWXd2RjZUeVZSbVQralR2MFpmSHgvTklTd2laeDJGamlKbmlpMExNcFpVN3RpZmhvTzk4aXRCbGhEbUN5TWJ1MTNja2dzcjNvYjBlT05Pb1ZEaGtHb0ZqbElUbU0xbXBqNXpQenYzN0hjNUgxcGMzV2crbXZVOHJabzNMaEVXZnZqbTh5NTdJWTIvYVNSMzMzb3Rack9aUis4ZFMzaG9DTmRjZnFITCtrLzN3Lys5VHI3RlFvSEZTb0cxQUhBRUk2Vjl1QXNMRFNHdWJqUmRPN1VoUGlHSkpjdldFaFlhekxnYnJxQmJwN2E4K01SZE5HNFlSK09HOVVxRURrdVhyK1BZaVV6R2p4M0p1QnV1Y0ZsLzAwYjE4ZmIyNGo4M1hvbVB0emZoWVNIc1QwakV5OHVMZHEyYk9SZWpNWmxNUEhyUFdDWThPNE1YSHIvVDJidnhkS0VoUWJ3OTdRbTh2SXo1K2RlMFVYMVNqcVE1Nis3VnJRTVQ3cTVad3pSRlJFUkVSS29yRGE4V09WT09mdzhISDZqNGNZa05ZTnFUWUsvNDNGQ2x1ck1WWE5IUXJhS1dIRmp4RnFRZk1LNzVRc0hSY080OTRLYzVIRVgrTlJtWjJaVWVNcGx5SkszY01IVHYva00wYTF6ZjQrZFNGWVh6WlltSWlJaUlpUHMwdkZxa3VqcnhVK1dPKzNHNHNZRmpyRDljNmw0Z1lNbUc1Vy9Cc1FUam1pOFVXQWZPdVV1Qm84aS9yU29obnp1OUw5ME5IS3Q2TGxXaHdGRkVSRVJFeEhqNksxdmtUTEJsVjI1b2RVSmoyRkwxK2FPS0dkc2NmTXIvVVZDUTV4aFM3WW5BTVNEY01ZZGpRTGp4ZFl1SWlJaUlpSWpJdjAraG84aVprUEViMlBNcWZ0elB3NHc5ajZiQk1DaTIzR0syQWxnMTF6TkRxdjFDSFlGallQa2Rwa1JFUkVSRVJFU2todER3YXBFem9USkRxeE1iR04vTDhkYm1ZQzU3cUxiZEJtcy9oS003alcwYXdEY0krdDRKUVZxSVVrUkVUc3F6d0xGTVNNK0E5RXc0bnVtNFQ4K0FqQnpIL3J6OGsvY25IK2NYZ05YbXVObHNZTE9mZXF6WnkwWGtiUGZOODJmNkRFVGtiS1hRVWVUZlZ0bWgxYjhZM011eFl6ajBpaXE3akIwMmZnWkptNHh0R3NBbndMRktkVWhkNCtzV0VaSHF5MjUzaElyN1V5QWgyWEdmZVBSazBKZ0pPWlVZQ0NBaUlpSWkxWTlDUjVGL1cyV0dWaWZGd1ladXhwN0h1QlpRVmlkSE8yejlGZzZzTkxaWkFHOC9PT2NPQ0hOL2ZRa1JFYW1CckRiWW53dzdEMEw4WVRpUURBZFNJRFBuVEorWmlJaUlpSGlhUWtlUmYxdGxobGIvZXJHeDU5QTNHdHFGbFZsazF5TFk4NGV4elFKNCtVQ2YyeUc4a2ZGMWk0akltWldlQVRzU1lNZEIySmtBdXc4NWhrQlhoSmNad29NZHQ0Z1FDQStDOEpQM29VSGc2dzArM3VEdDViajM4VHIxK1BSdDNpY2ZtOHFlU1VSRVJFUkVQRUNobzhpL3FUSkRxMU5pWVgwUDQ4N0JaSUpibXBkWkpQNXYrT2NINDVwME5tMkdIbU1oc3BueGRZdUl5TDhySXh2MkpEcUN4ZDJKc09zZ3BKNXc3MWgvWDJnVTQ3ZzFQSG1MRG5PRWpFSCtDZ2xGUkVSRWFnT0ZqaUwvcHNvTXJWNDBGT3dHZnZxNklCWWFCNVc2KzlBNjJEVGZ1T2FLNm5RTnhMYjNUTjBpSXVJWldibHdPTTF4UzBxRmZZY2RRV055dW52SDF3bUYxZzJoUlgxb0hPc0lHcVBDRkN5S2lJaUkxSFlLSFVYK1RSVWRXcDBhQmF0N0c5ZSsyUVEzTkMxMWQvSTJXUGN4NElHVlB0dGNESTM3R0YrdmlJaFVYb0hWTWI5aVJqYWN5SFlFaWM2QThlUjlScmI3OWZsNlEvTTRhTlVRMmpSMDNOY0o5ZHo1aTRpSWlFajFwZEJSNU45U21hSFZpNGFDM1d6Y09ReXVDL1VEWGU1S2o0ZlY3NEhkWmx4emhacjBoVllYR1YrdmlFaHRaTGVEelFZRk5yQmFYZHlmdkZsdEplK3RSZmJsNXA4S0ZETnlUajB1dWkwM3YvTG42ZU1OVGVvNlFzWVdjWTZlakEyandjdkx1R3NoSWlJaUlqV1hRa2VSZjB0RmgxYW5SOEtxYzR4cnY0eGVqdG1wc1BKL1lLdmdaUC91cU5zUk9vNms3Sld5cFZheTJ4MExTR1RsT2tLT3d2dlVFNUNZNmhpbWVUak44ZGptZ2JCYlJJemg2d1AxSXFGdUpOU3JBL1dqSENGam94Z0ZqQ0lpSWlKU09vV09JditXaWc2dFhqd0VyQVorbWh0U0Qrb0ZsTmhzeVlZVnN5RS95N2ltQ2tVMmhlNWpIQXZJU08yUW13OXBKeUExQTFLUE93TEV0Qk53TEF0UzBtRlBrZ0pFa1pyRWJJYVFBQWdKaE9BQXgxeUxSUVBHZXBHT1ZhUTEvNktJaUlpSVZKUkNSNUYvUTBXSFZoOFBneFhuR3RlK2x3bEdsK3psYUxNNmhsUm5KaHZYVktHUVdPajFIL0R5TWI1dU1aN2Q3cGpQN2VqeFU2RmkyZ2xIcUpoNjNQSDh5TEdxRGNVVUVmZVpUSTRPNmlhVEl4ZzBuL2JjWkFJdnMyTU9SVjhmeDcyUGQvRjdYeDlIbUZnWUtoWU5GME1DSGJjQVh3V0tJaUlpSXVJWkNoMUYvZzJaU3lvMnRQcjNpNkRBd0xmbnhYRVE2MTk4bXgwMmZRNUhkeG5YVENIL01PZ3pIbnhkVHg4cFoxQldMaHc2Q29sSFQ5Nm5ucnJQOThEd2VuZUZCVGtXbTRnTWRRUWkvcjRRNE9jSVJBb2YrL3VlZXU3dlc3eU1uNjhqZ0JFUkVSRVJFWkhxUWFHanlML2h4Qy91bDgwSmdtWG5HOWUydHhsR05TbXhlZGRpT0xEU3VHWUsrZmpET2VNaElNTDR1c1U5bG9KVGN5VTZBOGFUajA5NFlCajk2ZUxxUUxNNGFGclhNVlF6TkFoQ0EwL2Vnc0JQdlY5RlJFUkVSRVJxUFlXT0lwNW10MERHSCs2WC83c2Y1UHNhMS82d09JZ3Azc3N4Y1FQODg3MXhUUlF5bWFIbk9BaXBaM3pkNGxwNkJ1eEpoTDFKanR1K0pFZzU1aGd1N1FrUndWQzNEdFNOZ05qSTR2ZWE5MDFFUkVSRVJFUUtLWFFVOGJTc2xXRExkSytzeFFlV0RLeGlnM2FjUzBYN2xPemxtQjRQNitaVnNZbFNkTDRHb2xwNHB1NnpuZDN1bUcreE1HRGNrd2g3RXlIZHpaZFdSVVdHUUpONmp0NktUZXRDbzFoSHNPaXJYb29pSWlJaUlpTGlCb1dPSXA2VzhhdjdaZGYwaG96UUtqWllwS3ZacGZVaHlzLzVORHNWVnMwQm13Zm03bXMrRUJyMU1iN2VzNUhkRGttcGpwV2c5eVk1d3NVOWlaQ1pZM3hiWG1ab0dBTk5Ub2FMVGVzNUhvZHFQazRSRVJFUkVSR3BBb1dPSWg1bGd4T0wzQ3RxTjhIdkZ4clh0Szhacm12c2ZHckpnWld6SWM4RFBlTmkyME83NGNiWGU3YXcyaHpEb3JmR3c3YjlqbHRHdHZIdG1FelFyQjYwYVFUTlQ4NjUyQ0Rhc2RLdGlJaUlpSWlJaUpIMFVWUEVrM0kyUTBHS2UyVTNkNGFVV09QYXZxd0JSRHA2T2RydHNPNGp5RWcycnZwQ29YSFFmWXhqUGtkeFQzNEI3RHA0S21UY2ZnQnk4NDF2eDljSFdqV0FkbzBkdDFZTklkQ3YvT05FUkVSRVJFUkVxa3FobzRnbm5hakEwR29qZXpuNm1lR2FVNzBjZHl5RTVHM0dWZTlzSmhoNmp3TnZCVmxseXM1MUJJdmI5c1BXL1k3QXNjQnFmRHNoZ1k1d3NXMGphTmZFMGF2UjI4djRka1JFUkVSRVJFVEtvOUJSeEpQY25jOXhYM1BIelNqRDZrT0VZd1hzdzV0aDU4L0dWVjNJN0EyOXhrRkFwUEYxMTNRMkcreE9oTFU3WWQxT3gyTlByQ1lkNEFkZG1rT1hGdEMrQ2RTUDB1clJJaUlpSWlJaVVqMG9kQlR4bEx5OWpwczdmcnZJdUhhOVRYQzFvNWRqWmpLcys5aTRxb3ZxTWdvaW1uaW03cHJvUkRhczN3WHJUdDQ4TVNjak9GYVI3dDRLdXJkMHpNMm9ub3dpSWlJaUlpSlNIU2wwRlBHVUREY1hrRW1KaFMyZGpHdjNvamlJOXFNZ0YxYTlDd1Y1eGxWZHFOVVFhTkRkK0hwckVydmRzYUwwMnAyTzI2NURudW5ONk84TG5aczdnc1p1TFNFcXpQZzJSRVJFUkVSRVJJeW0wRkhFVTA3ODRsNjUzeTUwckZ4dEJMTUpybXZzV0RobW5xT25vOUhpdWtEcm9jYlhXeE5rNVo3c3lialRjWDg4eXpQdE5JaUdIcTBkUVdOYjlXWVVFUkVSRVJHUkdraWhvNGduRktSQXpzYnl5NTBJZzlYbkdOZnV3RmlvRjhDdVh4MXpPUm90ckQ1MHZmN3NtamN3S3hkV2JZZS90OEQ2M1dEMXdBSXc0QWdheitzQWZUdEFveGpQdENFaUlpSWlJaUx5YjFIb0tPSUpKeGE3VjI3cEFMQWEySTF0VkJOUy9vSHRQeHBYWlNHZlFPaDVDM2o1R2w5M2RaT2RDeXRQQm8wYmRudG1wV21BdUNoSDBIaGVCMmdZYzNhRnVTSWlJaUlpSWxLN0tYUVU4UVIzVnEyMitNS3kvc2ExZVY0TVdVRkJySDBiTUhwdVFSTjBId09CZFF5dXR4ckpQdG1qOFM4UEI0MzFJdUc4am5CdUIyZ2NxNkJSUkVSRVJFUkVhaWVGamlKR3MyWkExdkx5eTYzdENkbUJ4alY3ZFZOV3p3VkxqbUZWT3JXOUJHTGFHRi92bVphZEI2ditnYiszT2xhZTlsVFFHQjBHL1RvN2dzYW1kUlUwaW9pSWlJaUlTTzJuMEZIRWFKbEx3VjVRZGhtN0NaWU9OSzdOWG5YWXNpbVlFMG5HVlZtb1hpZG9lWUh4OVo0cGRqdHNpWWRGYTJINU5zaTNlS1lkYnkvbzB3NEdkNGRPVGNGczlrdzdJaUlpSWlJaUl0V1JRa2NSbzJYK1huNlp2UzBnc1lGaFRSN3EzWXI5dnhsV25WTndyR1BoR0dwQno3d2p4K0MzOVk1YmNycm4ybWxTRndaM2cvNmRJY1M0anF3aUlpSWlJaUlpTllwQ1J4RWoyYTJROFVmNTVaWVkxM1V3cTFOZE52NXRmTHJsN1FlOWJnRnZmOE9yL3Rma1cyREZQNDVlalp2M09YbzVla0tnSC9UcjVPalYyRHhPdzZkRlJFUkVSRVJFRkRxS0dDbG5BMWlQbDEwbXJRNXM3bXhJY3phVG1iWGhyU2xJTmFTNllycU9kdlIwckduc2R0aDlDQmF2ZzZXYkhRdkVlRXI3Sm5CaGR6aW5QZmo1ZUs0ZEVSRVJFUkVSa1pwR29hT0lrVExjR0ZyOWQzL0huSTRHMk5hbUhjZFNqWDhidHh6c21NdXhKc25OaHo4MndJOHI0VUNLNTlyeDg0R0JYZUhTUHRBZzJuUHRpSWlJaUlpSWlOUmtDaDFGakZSZTZHanhoV1huR3RMVTRaQW85cHFONzRvWTNRYmFERE84V285SlRuY0VqYit1OVd5dnhxZ3d1S1NQbzJkamNJRG4yaEVSRVJFUkVSR3BEUlE2aWhqRmNnanlkcFpkWm5WdnlBbXFjbE01UHY1c2FOaSt5dldjemo4TXV0OElwbXErMHJMZDdwaWo4WWNWc0dxNzUrWnFCR2pUQ0lhZjQxaUoycXVhWHhjUkVSRVJFUkdSNmtLaG80aFJ5dXZsYURmQm53T3IzSXpkWkdKdGcvYmttNHg5KzVyTTBPTW04SzE2SnVveGVSWllzaEcrWHdFSGtqM1hqcGNaenVzSWw1NERMZXQ3cmgwUkVSRVJFUkdSMmtxaG80aFJ5Z3NkZDdlR3BMZ3FON01qdWlscGdlRlZydWQwYlM2R3lHYUdWMnVJSThmaHA1WHd5eHJJelBGY084RUJjSEV2dUxnM1JJWjRyaDBSRVJFUkVSR1IyazZobzRnUmJObVF0YnpzTWt1cjJzdlJUbXBnQkR1am0xYXhucEtpVzBPTHdZWlhXMlVKS1RCL0tmeTVHV3cyejdVVEZnUWp6b09oUFNIQXozUHRpSWlJaUlpSWlKd3RGRHFLR0NGckdkZ3RwZTlQcXdOYnFySWN0SjBDc3cvckd4Zy9qNk5mS0hTN0FVekdMS2h0aUQySjhNVVNXTEhOcyszVUNZVXJ6NGZCM1IyclVvdUlpSWlJaUlpSU1SUTZpaGlodktIVnkvbzU1blNzTkJOYjZyWWsyOGUvQ25XNHJKYnVONEpmTlJsS3ZEVWU1aStCOWJzOTIwNXNCRnpWRHdaMkFSLzlGQlFSRVJFUkVSRXhuRDV1aTFTWnJlelEwZW9GSy9wV3FZWERJVkVjaUtqNmZKQ25hejBFb2xvYVhtMkYyTzJ3ZmhkOHNSVCsyZS9adGhwRXc4aCtjSDRuclVRdElpSWlJaUlpNGtrS0hVV3FLbWNiRkJ3cGZmK21McEJaK2E2RStWNitiSXhyVytualN4UFZBbHBkWkhpMWJyUGJIY09uNXk5MURLZjJwTWF4Y00wQU9LY2RtQlUyaW9pSWlJaUlpSGljUWtlUnFzcDBZMmgxRld5czM0WThiOThxMVhFNjMyRG9kaU9ZemtBQVo3ZkQycDN3MGErd1A5bXpiY1ZHd1BVWFFMOU8xV3ZPU2hFUkVSRVJFWkhhVHFHalNGV1ZOYlE2SlJaMnRhNTAxUW5oOVVnS2lhNzA4YVhwZGdQNGh4bGViYm0yN1llUGZvRi9EbmkybmJBZ3VHWWdET2tCM2w2ZWJVdEVSRVJFUkVSRVNsTG9LRklWQldtUXM2WDAvVlhvNVpqajQ4L21lcTBxZlh4cG1nK0VtRGFHVjF1bStNT09ubzFyZDNxMm5RQS9HSEV1WE5iWDhWaEVSRVJFUkVSRXpneUZqaUpWa2JVTXNMdmVaL0dGVmVkVXFsbzdKdGJYYjBlQjJkaTNhR2g5YUh1Sm9WV1c2WEFhZkxJWS90enNHRmJ0S2Q1ZWNIRnZ1TG9maEFaNXJoMFJFUkVSRVJFUmNZOUNSNUdxeVB5cjlIMGJ1MEYyWUtXcTNSZlpnS05CRVpVOEtkZk1QdEQ5UmpBNHgzUXBQUk0rL3gxK1dRTldtK2ZhTVpsZ1lCZTRiaERFaEh1dUhSRVJFUkVSRVJHcEdJV09JcFZtaDZ3eVFzZS96NjlVcmRtK0Fmd1QyNktTNTFTNjlwZEJTRjNEcXkwbTN3SmYvd1ZmL1FsNUZzKzIxYUVwakJzR1RUejhOWW1JaUlpSWlJaEl4U2wwRkttc3ZEMWdLV1g1NWNRR3NLOTVwYXJkRU5jV3E5bllaYVZqMmtMVDh3eXRzaGk3SFpadmcvZCtnaVBIUGRjT1FIUTQzRElVK3JUVGl0UWlJaUlpSWlJaTFaVkNSNUhLeXZ5NzlIM0xLdGZMOFVCRW5PSERxbjJEb2Vzb3dFTUIzZjVrK044UHNHV2ZaK292NU9jRFYvVnpMQlRqNitQWnRrUkVSRVJFUkVTa2FoUTZpbFJXYWZNNTV2bkJtdDRWcmk3WDI0K3RzUzJyZUZJbGRSMEZmcUdHVjB0R3RtT1JtSVdyUGJ0SURFQy9UbkRURUtqamdhOURSRVJFUkVSRVJJeW4wRkdrTXV6NWtMM1M5YjROM1NIWHY4SlZicTdYQ291WHNXL0pKdWRDYkh0RHE4UnFjeXdRTTI4UlpPWVlXL2ZwbXNmQnVFdWdiU1BQdGlNaUlpSWlJaUlpeGxMb0tGSVoyZXZBVmtyaXRxSnZoYXRMQ28waEtUU21paWRWWEhBTXRML2MwQ3JadGgvZVdlQVlVdTFKb1lFd1pnaGMwRlh6Tm9xSWlJaUlpSWpVUk1hdVZpRnl0aWh0YUhWS0xPeXIyTXJURnJNM20rcTFOdUNrVGpHWm9kdU40T1ZyVEgyWk9mRG1OL0RFSE04SGpoZDBnemZ2ZzhIZEZEaUtpRWoxODhHbkN6aVk2UGhsYUxQYmVYVFNhM3o5NCs5dUhidHQ1MTdzcDgxSkVwK1FTSS9CbzB1VTNiMHZvVVJab3lVZlNlWE9DWk5MYkQ5K0lwTWI3NXpJdGgxN0RXbG53T1gvNGZOdmY2MzA4VHYzN0dmeWpIZEpUVHVHM1c1bjA5YWRocHhYUlMxZnM0bkpNOTQxcEs1VjY3Ync5RXR2WWJQWmltM2Z0ZmNBanp3N2c4TXBxVzdYVlJ1dlQxRzE1ZlVqSW5JMlV1Z29VaGxacFN3aXM3TGl2UnkzMW10Rm5yZEI2ZUJKclM2QzhJWlZyOGR1aDc4Mnc5MnZ3NjlycTE1ZldlTHF3UE8zd0QxWFFFaWdaOXNTRVJHcGpGK1hyT0NOT1oreStaL2RBSmhOSnJ5OHZIanZrMi9KdDFqS1BEWXArU2kzM3ZzYzl6MHhqUk1aV1dXV1hiWnFJMlB1ZW9vdnZsdGsyTG03a3BPYng2cjFXMHRzdDFxdC9MTnpIOWs1dVdVZUg1K1FXT3F0YUdDYW1aV04xV3F0OUhrZVRrN2xxKzhYY3p3amkzV2J0alB1L2tsTW4vVlJpY0RPMDNic2p1ZXI3eGU3VlRiZllpSHg4QkdYTjRDNHV0R3NXTE9KNmJNK2RoNWpzOWw0ZnZyLzJIOHdpZENRSUxmUHF5WmVIemo3WGo4aUltY2pEYThXcWFpQ05NZ3ArUWM2TmpPczdsT2hxbzRFUjNJZ3ZKNUJKK1lRVWc5YVhsajFlbzRjZzdjWHdGb1AvelBZeXd0RzluT3NUTzJybjBnaUlsSk5wYVlkWTlyTUR6bW5SeWN1dnVCYzUvYnhZMGR5emEyUE1QZmpiN2pqNXF0TFBiNWViQlRUSnozSUV5L081S2E3bjJMR0N4Tm8zTERrM3dBL0xmNmI1NmE5US8rKzNSa3hiSUFudmhSbjhKVnlOTjM1M012TFRFUllLSW5KUjBoTFB3SEFrZFIwNGhNU25jZkZ4VWJqNit2amZEN3k1Z21sdHJGMHdWd0NBL3lkNFpHWHVmSjlIWHhPL29GZ3RWcnAzcmt0a3lmZXcxTlRacEdabGMwekUyNnZkTDJsS2ZvMUY1VitMS1BNL2VHaElZU0hoUUN3YmNkZXh0MC95V1c1Tll2bTBTQXVsbGNtUGNoejA5N2hjRW9xZFdQcU1IZmVOeHhPUHNyN015Y1JHT0QrL09BMThmcEE3WDM5aUlqSUtmcUlMMUpSV2NzQUY4T2R0cmVERTJGdVYyTXptZGxVcjQxeDU0VmpPSExYNjhIc1ZmazZyRGI0WVlWam9aaThzanR0VkZtN3huRG41ZEFnMnJQdGlJaUlWRVZCZ1pWSEo3Mk96V1pqNGtQaml1MXJWTDh1TjQrNm5Mbnp2cUZyeHpiMDZkR3gxSHI2OXVyTXU2ODl3OTJQdmNUWFAvN0cvYmNYSDFhZGNqU2Q1NmYvajJzdXY0ajd4NC9HN0tGNVJnckRuc0pBWitUTkU2Z1RHY2JraWZkdzh6M1BPTXM5TldWV3NlTSttdlVDYlZzMWRUNWZzMmhlcVczc08zQ0kvUWxKMkU2MnNUditJSC84dmFaWW1hNGQyNUIrL0VTNTU1dVdmaHlBQXdjUDQrUGpUWXRtRGJublA2Tm9VQytHK0lSRTZzWkU0ZTluM0tpUnNzS3dzdmJmTW5vRWQ1NE1ucnQwYU0yYVJmTklPM2FDSVZmZnlmVG5IcVJmMzI2OC8rbDNKWWJUWDNyOXZjV2VYM2JEL2M3SDg5K2JWdTc1MXNUckE3WDM5U01pSXFjb2RCU3BxTkxtYzF4eFhvV3EyUlhWbUN6ZkFBTk82SlRtZzZvMnJIcHZrbVB1eGoydS8wRnRtQ0IvR0R0VTh6YUtpRWoxWjdmYmVmRy9jOWkwZFNkdnZQUW9zZEYxU3BRWmQ4TUkxbS9lemlPVFp2RDY1RWZvMHVIVVhNMDJtNDBEaHc0N241dTl6RHo3NkIxRVJZUVJuNUJJWXBLajEyRmg3N0NYbjc2UGh2VmpPWEF3eVhsTW8vcDFNVmVocDlmcGx2MzB2clBOa1RkUGNENEhSeEMwSi80ZzE0NTdsTS9uVHFWWjQvb0E5THJ3QnJ5OTNmK3Y1aytMbC9IdXZHK2N6Ny82Zm5HSm9iZHpaenpEcmZjLzUzYWRqMDU2emVYMldWTWZwMWUzRG03WDQ0Njd4MTNMMk9zdUs3YnQvVSsvWSthY3oxeUdaUU11LzQvTGV0WnMyRWFBdjU4empMN3lra0VNT0xjSGF6WnNZOGJiODNqMzlXZWR2VWQvVzdxS3o3LzlsYmRlZVFMVHlUK1F5Z3Y0aXFxSjE2YzBOZjMxSXlJaURnb2RSU3JFRGxrdVFzZXNZTmpTeWUxYXNud0QyQlhkeExqVHdyRmFkZXVobFR1MndBcWYvd0h6bDRLbnA3YzVwejNjZmltRUIzdTJIUkVSa2FxeTIrMU0vdTljRnZ5OGxFZnV2b25lM1YzM1l2VHk4bUxxTS9keiswTXZjT2NqVTNqOHZsc1lQcVFmQUNjeXN0d0tqc29xOC9QbmIxSW5NcnpNODd6NTNtZXhXcTE4TUhOU2hRUEt6S3hzZHU5TG9ISERlaVFkUGtwbWRnNEFFZUVoeGNwVnBON2J4MXpKdU5FanlNM0xZOUFWdC9QMHc3Y3hkSkJqN3V2ZCt4SVljOWRUK1BoNGw5bmJyVkJoT1ByR1M0OXlUZy8zLzk2cUR2NWFzWjZCNS9WMEJvdWhJY0dFaGdUejl2dnpHWGJoK2JScTN0aFpkdjNtSFZ4KzhRQ2FOcXJ2M0ZiYnIwOXA5UG9SRWFrZEZEcUtWRVRlWHJDNFdMNTVkVy9Ibkk1dTJseTNOVGFUZ2VzNG1hRExLUER5S2IvbzZRNmt3SXo1amw2T25oUWNBT09IdzdrZDFMdFJSRVNxdjZ6c0hKNmFNb3VseTlkeDczOUdjYzJJaThvc0h4b1N4RHZUbitUQnAxN2x1V252OFB2ZnEzbmc5aHRvV0QrMlJEQmlzOW40NXFjLytOK0hYOUd2YnplK1hMQ1lPMjYrbWxiTkc5TzNaeWU4dkNvMlQ0cmRidWR3OGxGc05oc0ZWaXUrNVlTRE5wdU4zZnNTV0xMTXNVcmNoVmZkUWZjdWJlbmJzd3N6M3BsSHM4YjFpUXdQSlNJczFIbU0yY3VNMVhycVA1UEhUMlNXTzdTMVNjTTRjdlB5QVFnSThDczJIeVRnZHMvSjRDREhDbk9aV2RsdWxUZEMrckdNRW5NVGxqVm5vYzFlOHIrMitSWUxTNWF0NWZYSmp4VGJmaVExblNWL3IrV1QyWk5adlg0cmRTTERDUXIwWjgyR2JVeDhhQndyMTI0bUt6dUhRZWYzY3V0Y2ErTDFxZTJ2SHhFUmNWRG9LRklScm9aVzIwMnc4dHlTMjB1UkZCSk5Ta2pKb1ZsVjBhd2ZSRFl0djF4Uk5oc3NXQTRmTHdKTGdhR25VMEx2dGpEK01vaFE3MFlSRWFraHZ2N2hkNWF0M3NqRGQ0Mmgzem5kbkl1dmxPZjFLWS93djQrK1l0NFhQOUtsZld2R1hIdXBjOStKakV4K1d2dzM4K2IvUkdDQVA2ODg5d0JCUVFGOHVXQXg5ZXZGTUcvK2oweWFOcHNMQi9iaDBndlBwMTNyWm02MWFUYWIrZXI5NmRpeDQrdFQ5bjhnajZTbWMrVk5ENUdUbStkYzFPUE5xWS9ScFdNYnpDWVRiVm8yNXI0bnBtRXltZmh1NFJLR0QrbUh5V1RDejllWHZQeDhzckp6U0Q5MmdwOS9YODViNzMxUlpsdHJGczF6QmoyQi9xY1dSckdjL01QRHg4ZWIvSHdMUjlPT2xWbFBkRlFFSnBPSlk4Y3p5cjBXUnBrMy8wZm16Zi9SNVQ1M2h6ei85dWRxc3JKemlnMEJudi9lTkg3NDVVOTZkKzlJazRaeDNQZkVOQzRhY0E1bUx6TUR6dTFCYkhRZG5uN3BMWm8zYmNpZzgzdlYydXN6ZjhHaVd2MzZFUkVSQjRXT0loWGhLblJNYUF4SmNXNGRialY3c2FWZUswTlBLYkFPdEwya1lzY2twOFByWDhIV2VFTlBwWVFnZjdqdFV1alhTYjBiUlVTa1pybmg2bUdjMDdNVE8zYkhGMXZZb3p3ZnZ2azg5OTEyUFZkZWNnRU42OGVTZkNTVnBjdlhzV3pWUnBhdjJVU2RpSEJ1dW00NEk0ZGZnTmxzNW5CS0t0MDZ0V1hvb0w0TUhkU1grSVJFdnZoMkVlTWZmcEc2c1ZGY1ByUS9sMXg0ZnJGVmYxMEpESFJ2dGVPb3lIQWV2UE5HdW5Wc2d4MDdJMitlUUxkT2JaMzd2YjI4eU1uTm8wK1Bqa3g2WlRiZi83S1U2Wk1lSWlRNGtPTW5NdGkxOXdEajdwL0VMMS9NNHRiUkk3QmFyUXk1NWk2dUhYRVIvN254eWhMdEZTN2lFUlo2NmorUGxnSkhhT1RuNjh1R0xUdTQ4NUVwWlo3em1rWHpDQThONGNqSjFiYi9EVWJNV2ZqNU43OEFNUHZWaVRTb0Y4dXdVZmV3UHlHSi8vdHFJUzg4Y1JlL0xsbEo4cEUwQnZYcnlWMlBUR0htUzQ5eEtDbUZkWnUyOC9CZFl3QnE3Zlc1ZGZTSVd2MzZFUkVSQjRXT0l1Nnk1MFAyeXBMYlYvWjF1NG9kMFUzSjhYSHZRNEc3dWx3SFhtNHV1R2UzdytKMU1PZEh5TTAzOURSSzZONEs3aG9Ca1dWL1JoSVJFYW0ybWpkcFFOUEc5Um5jcnpmZ1dNVzYvK1hqZU9qT0c3bnlra0hGeWg1TVRPYWFjWS9pZDNJVjNJYjFZd0hJeXNwaDVwelA2Tkt4TmM4OU1wN0IvWHNYR3o2ZG41OVBpMmFuVm9GcjBqQ09DWGVQWWZ6WWtjeGZzSWozLzI4QkxaczNwbGZYOW9aOFRTYVRpU3VHRFFRY0t3UVhsWkdaemJOVDM2RlQrMWJNZk9reGxxM2V5Si9MMXhNU0hFaGMzV2oyeGg4aU1pS013QUIvZGVtdXBBQUFJQUJKUkVGVUlpUENBRmkxZml1WldkbGNjZko2Mk8xMjV5SW9BUHRQTG9qVElDN1d1YTB3TlBMeDhhWkgxL1lzKy9GOTU3Nit3OFp5OTdocnVmN0tpNHVkVzcyNlVSeE1kREhGVFRXMWF0MFc5dTUzWE4vSWlEQmlvaU1CK09Qdk5lVG01ZlB3TS84RllOaUY1N0YwMlRveU1yTVovL0NMNU9UbTBhVkRhMW8yYXdSUWE2OVBJYjErUkVScU40V09JdTdLWGdlMm5PTGJDcnhoWFk4aUcreUE2eTU5R1g1QjdLblR5TkJUYW5JdVJMVjByK3l4VEpqNURhelpZZWdwbEJEb0I3Y09nMEZkMWJ0UlJFUnFQclBKNUp4TEx2bElHbmE3bllaeHNTWG1sN1BaN1FENG5iYTlRZjFZUG5yckJieFBCbzNKUjlLSzdmOXp4WHFXL0wyV0cwWU9LOUgya0lIbk1PRGM3dFN2RjJQWTF3UHd3YWNMQ0Fqd1o5Mm1mNXp6Tmg1S1NtSENzLy9sMklrTTNuanBVUUQ2OXV4TTM1NmRBZWpUdlNPZmZQa1RFZUdoeFJZLytlR1hQN21nWDIraUlzT1pPKzhiTm0vYnpZd1hIM2J1Mzd4dE43SFJkWXIxMU16SnpRTWNQZFdLWHQ5Q1htYXZFdHVhTklwais2NTQ0eTZDaHgwNGRKaXJMeHZNZS8vM1hiSHRWMTU2QWFPdUhFcCt2b1ZiN251T01kZGNTbWhJTUozYXRTUThQSVI3SDUvS3RWZWNtaiswdGw2ZlFucjlpSWpVYmdvZFJkemxhbWoxdGc2UUUxaGtRK2twMitaNnJiRWJtTUlGaEVPNzRlNlYzYlFYL3ZzRnBHY2ExcnhMN1p2QS9TTWhPc3l6N1lpSWlKd0ptN2Z0QXFCMXl5WWw5aFVHSVlFQnhVYzA3Tmk5bjV2dmVhYmN1c3Nhd2oxbnh0TjA2ZEM2QW1kYXRyOVhiV1QzdmdNRUJ3WHkwRjAzWXJQWmVPQ3A2V1JtWnZIMkt4TmRocHpYWGpHRVAxZXNKejRoa1JlZnZCdUFZOGN6K08ydjFjeVo4VFFBVFJ2WDU2MzN2bURqbHAxMDd0RHFaRnNiNk42bGJiRzZjbkp5QWZEM2QzT29CdEMyWlZNV0x2cWJqTXhzUW9JRHl6K2dpbWJPK1l5WmN6NXp1YS9INE5IbEhqOXkrR0J5OC9KTGhJNGh3WUUwYVJqSGxOZmU1YncrWFdqUjFOSExOU1lxZ2ovK1hrT0F2eDhYdUxtQVRGRTE3ZnBBN1g3OWlJaUlnMEpIRVhkbC9WMXkyN3FlYmgyYUdCckQwYUFJUTArbjg3WGdYYzVJYlpzTlB2c0RQdi9ETWJUYVU4eG11RzRnak96bmVDd2lJbEliL2Z6SGNsbzFiMFJVWkhpSmZkblpqdEVRUVlFQnhiWjNhTk84MlBEUG9nNG1KblA5K0Nlb1h5K0d3QUIvM243bFNYeThTLzU1N3VOajdKL3NzMStkaU4xdUovSHdFV2ZBK05KVDl4SVZHVTVvU0JEZ0dPYWFuWlByL0hxeXNuSzRvRjl2YnJqNlZJL016Ny85aFM3dFc5R3VsV1BCbXdGOXV4TVRIY25zajc3aXpaY2ZZODJHYlNRbEgyWEMrYjJMdForVG00ZlpiQzUzMFp1aXVuZHVpODF1Wi9ucWpWdzA4QnpuOWk4WExHWlF2NTdGVnRvMnd1aVJ3N2ppa29IRnRuMzl3Ky9NbS84ajg5K2I1dktZOEZCSFQ4V3hveTZqVzZjMitQdTVEc1ZTMDQ2eDRPZWxUSDNtUGhZdFdjbmcvbzdyTTIvK2o0eTY4bUorL24wNTdWbzFvM0hEZW02ZmIwMjhQclg1OVNNaUlnNEtIVVhjVVpBR09WdUxiOHYxaDYyZHlqM1Vaakt6clc0TFEwK25ZUytJYVZ0Mm1iUU1tUDY1NXhlTGlRbUhoNjZCMWczTEx5c2lJbEpUclY2L2xXV3JOdkxvdldOZDdqK1JtWVczdDVkelRzZENKaGZEUHdHT244aGs0cFJadEd6V2lKa3ZQY2FOZDA3a3FaZG1NZm5KZTBvTnEwcGp0OXU1K2Q1bnNWcXRmREJ6RW1ZMy9nUDQyNStyZWZ5Rk4vam13MWNKQ3czbXpnbVRtZkhpQkdmbytNS3JjMGcra3NyTWx4NERJRFg5T0svUC9vU0c5V1BwMzdjNzZ6Yjl3L3VmTG1Ec2RaZXg4TGRscEtVZjUwaHFPdjYrdnF4Y3U1bnR1K0taOC9IWHhOV041cncrWFlxMW5aMlRTNEMvWDZubmxwT2J5ejg3OTNIZ1lCTHhDVWxFMXdubnlrc3ZJRGE2RHQ4dVhPSU1qVkxUampIbHRYZng5L2Zsa2d2UDU2K1Y2OW1ma01Sb0YwUFZLNkp6KzFhMGFkbUVKZzJMTHhRWUVlNFk0bnY2OXFKZjE3TFZHK25Ub3lQZE9yVTV0VDA3bDR6TWJPZnpEei8vZ1I2ZDI5R3NjUU91R3Zzd25kcTNJdW53RWZidVA4VHJVd1l5NWJWM1didnhIeVkrT0s3V1hoK3dWN3ZYajRpSUdFK2hvNGc3c3BiaG1LK3hpTTFkd0ZMK2YxajMxV2xBdGs5QXVlWGM1UmNLSFVhVVhXYmRMcGd4SDA1a2wxMnVxczd2QkhjTUJ6Y1h6QlFSRWFtUmR1OUw0TWtYWjlLMlZWUG5JaXdseXV4Tm9HNU1sRnYxL2JWeVBWUGYrQUNUeWNRNzB5Y1NGaHJNNjFNZTRZNkhKelBtem9sTXVQc21lbFpnNFJpNzNVNXlTaXBXbTQwQ3F4WGZja0xIZkl1Rm1YTS9aVURmN3NUVmpRYWdYWnRtekp6N3FUTmt2UEtTUWR4MDk5TXNXNzJSdmowNzA3WlZVeTYvZUFBdnZmWWVQYnUwSnpYOU9QbjVGdWJPKzRZNmtXRkUxNGtndWs0RVBicTBJeW41S00rOC9CWjc0Zy95OU1PM2xRaEJqNmFtTzRlNExsMjJqcjBIRHBKd0tKbUVRNGNCbVAzaFY4eis4Q3NBL1AxOHVmNWtTSGJscFlONDY3MHZXTEZtTTMxNmRHVFgzZ1FBV2paenpERzVaOTlCM3BqektYdmlEL0xrQTdjV1c3Q25JdWErNW5vNGZPSFhVVkJneGR1N1pOMDdkdThIS0RibkpjQ1l1NTV5UG80L2tNZ1gzLzNLVzFPZndHdzIwNmhCWGVZdldNUWZmNjBtS2pLY1YyZDl4TzY5Q2NRbkpITDNyZGV5YWV1dVdubDlxdVByUjBSRWpLZlFVY1FkcnVaelhGUCtmRHY1WGo3c2pHcHE2S2wwdmhwOFNwbUt4bXFGZVl2aHF6OE5iYklFZjErNGZUZ002S3pGWWtSRXBQYXkyKzBzK0hrcDAyZDlSR1JFS0s4OCt3QmVYbDZrcGgxajY0NjlSSVNINHUvblM4S2h3M3orN1MrTUtDV1F0RnF0N054emdKWHJOck53OFRKMjcwdmdvZ0Y5ZVBUZW13a0xEUVljdmNNK2Z1c0ZYbmgxRG5kTW1FeWJsazBZM0w4MzNUcTJvV25qQm1YT1EyYzJtL255dlZjQTNCcHlPdWZqYjBoS1BzcC9YemkxWU1lb0s0Wnl4NFRKck4rOGc2NGRXOU8rVFhONmRldkEyKy9OZHk0bU0zN3NTQmIrdG93NUgzL05IYmRjelUrZnphUk9aRGptMC80WUdIaCtUeVk4ODErNmRXckw4Q0g5T0pHUnhhZGZMeVE4TEpTczdCeSsvV2tKUGJxMEErQ1RyMzVpelladFJJYUgwcVJSZlVZT0gweVRSbkUwYmxpUEpnM2pxQnRUeDdtYThhZ3JoakwvdTBVOC9zTHJQUFhRZi9qbGp4VUUrUHZSdkVsOUFHNjZiamgxSXNPWjlNcHNqcVlkWTlvejk1Zm9lVm9WelJvNzJubjE3WS9wMHI1VnNYMjVlZmw4OXMwdkJBY0YwckZ0OFJFdW44OTUyVGxVZXViY3o4alB0M0RIaE1uRVJFY1NHT0RQZ29WTEdIYmhlZVRuVzRpckc4MjV2YnZ3NmxzZjgvMHZmL0xYeXZXMTh2cVl2Y3pWN3ZVaklpTEdNOW50bnB6cFRhUTJzTVBPODhHU2ZHcFRSaWc4L1RMWXkwN2N0dFp0YWVpSzFmVzdRZmN4cnZlbFpjRFVUMkg3QWNPYWM2bEZmY2R3Nm5xUm5tMUhSRVRrVE1yTnkrZlcrNTVqeCs1NEJwM2ZpeWNmdU5VWkVDWWxIK1dxbXg4bVA5OENPSUsrUWVmMzVNa0h4NVVZOXJsb3lVcWVtaklMUzBFQllhSEJERHl2SnlPSEQ2YU5pOFZvQ3EzWnNJMVB2LzZaWmFzMmttK3hjUC90bzR2TnBWZ1ZOcnVkYVc5OFFFaElFSGZlZkhXeGZXL08vWXhMTCtybkRNaTI3NG9uT3llMzJGRGhwY3ZXMGFsOXkyS3JDWjl1ekoxUGNTUTFuUTluUFU5MG5RaHNkanY5THIyRjNMeDh3QkZPVFgzMmZwbzBqQ01wK1NpQkFmN09hMXVlTGYvczVwN0hYM1lPVng1MGZpK21Qbk5mc1RJLy83YU1WOStleC85ZW5VaWpCdTdQaTFnZXU5M090SmtmOFAwdmY1SjljakdUUWlhVGlYcXhVVHg0eHcwTU9MZUhjM3QrdmdVZkgyOW44SldSbWMySmpFenF4VVpoTnB2SnlzNWh4dHZ6dU9jLzF4RWFjdW9hekhydkMxYXUzY3hMVDkxYnE2K1BLMmY2OVNNaUl1NHptY3J1aHFUUVVhUThlWHRnOTlEaTI1WU9oSyt1TGZPd0xOOEFmbTl4RGphRHVnTDZCc09neHh6M3Avdm5BRXo5UDgrdlRuMVpYeGh6RWJnWU1TTWlJbExyTEYremlVQi9mK2RLdXFlem5Sek83T045S2xSeVZlYTdoVXRvMWFJeGJWbzJMZEdycXl6Wk9ibHMrV2MzUGJxMGMydWV4dXJpVUZJS2Vma1daOCszUWdVRlZnQ1hRMjhySXVWSUdsOSt2NWpjdkh4dXV2WlNJaVBDU3BUSnpza3RzWko0VFpLUm1ZMmZyNC9MK1VETFU5T3ZUM1Y0L1lpSWlIc1VPb3BVVmVvSGNQaUY0dHRtUEFyeFpRK2JYdE9nSTRsaE1ZYWRSbytiSUs1cjhXMTJPL3k4QnY3M2cyTm90YWNFK01HOVY4QTU3azh2SlNJaUlpSWlJaUsxV0htaG8rWjBGQ2xQMXZMaXo0OUdseHM0cGdXR0dSbzQxdTBJY2NVWDdpTy9BR1ovRDR2V0d0YU1TMDNxd2lQWFFWd2R6N1lqSWlJaUlpSWlJcldIUWtlUk10a2dlMDN4VGV2S25vY0dISE01R3NYTEZ6cU5CSXI4L3lEMUJMejBmN0Ryb0dITnVEU29xMlBCR0wrS2ord1JFUkVSRVJFUmtiT1lRa2VSc3VUdUJPdnhVOC90SmxqVHA4eERFa05qU0E4d2JtNlkxa1BCdjBoMTIvYkR5LzhIeDdNTWE2SUVYMis0YlRnTTd1YTVOa1JFUkVSRVJFU2s5bExvS0ZLV3JGWEZueDlxQUNteHBSYTNtY3hzaTIxaFdQTWhzZENzLzZubmk5YkJXOStDMVdaWUV5WFVqWVJIcjRPbXhpMW1LQ0lpSWlJaUlpSm5HWVdPSW1YSlhsbjgrZHFlWlJiZlY2Y0IyYjRCaGpYZmNTU1l2UndMeG55OENMNWNhbGpWTG5WdEFROWZDMEhWY3pGREVSRVJFUkVSRWFraEZEcUtsTW9PV2F1TFBEWEJ1bDZsbHM3MzhtRm5WTmtMekZSRS9hNFExUkx5TFREalMxaTIxYkNxWFJwK0Rvd2RDbDVtejdZaklpSml0T01GZHRabUZyQTZvNEExR1JZTzV0azRWbUFucmNCeGI3V2Y2VE1Va2RwcWNhY3crb2RyQW5RUkVWY1VPb3FVSm04M1dOTlBQZC9iQW82SGwxcDhWM1FUTEY3R3ZLVzhmS0g5Q0RpV0NTL084K3lDTVY1bXgySXhGNVcvUG82SWlFaTFjYXpBenBkSDg1aVhuTWVmeHkwb1Z4UVJFUkdwWGhRNmlwVG05UGtjMS9RdXZhaHZBUHNpR3hyV2RPdWhrSklIejM4RVI0NFpWbTBKd1FIdzJDam9ZRndIVFJFUkVZK0t6N1h5L1A0Y1BqMlNSNTVOVWFPSWlJaElkYVhRVWFRMFJVUEhBbS9ZMExYVW92L0V0c0JtTWhuU2JFZ3NaRGFFcWJNaE84K1FLbDFxRUEwVGIzQXNIQ01pSWxMZEhiSFltSElnaDdjVGM4Zy9MV3YwTWtIbklHOTZoWHJUSzhTSE5vRmVSSGliQ1BjMkVlNXR4c2VZWDlFaUlpSWlVZ0VLSFVWY3NrTjJrZEJ4ZTN2SUNYSlpNaTB3ak1UUUdNTmF6dThGTDh5REFxdGhWWmJRclNVOGZBMEVhc0VZRVJHcEFYNU15K2ZXSFprY3NkaUtiZThZNU0zWXVuNk1pdkVqeGtlVEVvdUlpSWhVSndvZFJWekppNGVDbzZlZWw3RnE5YmJZbG9ZMWU3UTVMRmppV0szYVU0YjNoYkZEdEdDTWlJaFVmN2syTzQvdnkrYU5Rem5GdHZjTzllYWxwa0djSDZiRkcwUkVSRVNxSzRXT0lxNWtyenoxT05jZnRuUnlXZXhJVUNScGdXR0dOUGxQQUN4UE1hUXFsN3pNTVA0eXVMQzc1OW9RRVJFeFNucUJuUkZiVC9EM2NZdHpXd00vTS85dEhzeUlLRjgwWWxwRVJFU2tlbFBvS09KSzBma2N0M1FCaTYvTFl0dGptbFc1S1R1dzBRL1dlZkRkR0JMb1dEQ21mUlBQdFNFaUltS1VRM2syaG0wNXp0YXNVM09OaklqeVpYYXJFQ0s5RlRlS2lJaUkxQVFLSFVWS09HMCt4L1d1dXdZZUNZNGt2WXE5SE8zQWFqL1k0anJUTkVUREdNZUNNYkVSbm10RFJFVEVLQWw1TnZwdk9NYUJQTWY4aldiZzFlWkIzRlUvUUwwYlJVUkVSR29RaFk0aXA4dFBBRXV5NDNHdVAreG82N0xZanVpbVZXckdEdnp0RHpzOU9CMVZ0MWJ3OE5WYU1FWkVSR3FHWXdWMkx0bDgzQms0K3ByZzQ3WWhYQm5sZDRiUFRFUkVSRVFxU3FHanlPbXlUbHUxdXFEazIrUkljQ1JwZ2VHVmJzSUdMUEdIZlI0TUhDODd1V0NNV1F2R2lJaElEWkJuczNQbDFoTnN5M1lNcVE0d20vaTZmU2lESTdSWWpJaUlpRWhOcE5CUjVIUkZoMVp2NnVLeVNGVjZPUmFZNExjQU9PaFY2U3JLWkRMQmZ5NkJZYjA5VTcrSWlJZ24zTDA3aTZVbkY0MHg0ZWpocU1CUlJFUkVwT1pTNkNoeXVzS2VqZ1hlc0sxamlkMUhneUlxM2NzeDN3U0xBdUN3aHdKSEx6UGNQeExPTDNuYUlpSWkxZFpIeVhtOGR6algrWHg2OHlBdXIrUEJDWTlGUkVSRXhPTVVPb29VWlRua3VBSHNiT09ZMC9FME82SXJ0MkoxcmdsK0RvQlVEd1dPZmo3dzZDam8xdEl6OVl1SWlIakN0bXdyZCszS2RENy9UejEvN3EwZmNBYlBTRVJFUkVTTW9OQlJwS2lzc29kV0h3MktJRFdvNHIwY3M4MndNQUNPZVdoK3hlQUFlT3BHYU4zUU0vV0xpSWg0UW9FZHhtelBJTnRtQjZCamtEZXZOZzg2dzJjbElpSWlJa1pRNkNoU1ZPRjhqbll6YkM0Wk91NklxZmhjanZrbmV6aDZLbkNNQ0lIbmJvSkdzWjZwWDBSRXhGUGVTY3BsUTJZQkFJRm1FNSswRFNIQWJEckRaeVVpSWlJaVJxaVZvYVBkYmk5MW44bWtQMlNsRElVOUhmYzJnNnpnWXJ1T0JrV1FHaGhSb2Vvc3dNSkFTUGRRNEZndkVwNGRDN0VWTzYwcTAzdE1SRVNxS2puZnh0UHhXYzduazVzRzBqYlFRM09RaUlpSWlNaS9ybGFFanFjSElHVUZJaUtsc2lSRDNnSEg0MDFkZ2VLdm94M1JUYkRqL212TEN2d2FDRWM5RkRnMnJRdFBqNEh3WVBpM1gvSVZlWThwaEJRUkVWY2UzNWZGOFlKVHc2ckh4MmtlUnhFUkVaSGF4R1N2d1FsZDRhbmI3WFpuc0tHQVErVE0wM3RUUkVUSzh2ZHhDLzAzSG5jK1g5STVqSFBEZk03Z0dZbUlpSWhJUlpuSythQmZJM3M2RmcwMHdCRm1LTkFRcVQ2S3ZoOVAvNytHM3FzaUltZTNBanZjdmZ2VXNPclJNWDRLSEVWRVJFUnFJUThOL1BTYzB3TkhzOW1zRUVPa21qS1pUSmpOamg4enA3OTNSVVRrN0RRck1ZZk5XWTdGWTBLOFRMelVUS3RWaTRpSWlOUkdOUzUwQkVkb1liZmJuV0dHaUZSdlpyUForYjRWRVpHelY0YlZ6Z3Y3czUzUG4yNGNTRDFmL1QwbklpSWlVaHZWcUwveUNrTUxCWTRpTlUvUjRGSGhvNGpJMmVudHhGelNUaTRlMHliUWk3dnJhL0VZRVJFUmtkcXF4c3pwV0RTc0tMbzRoWWpVRENhVFNmTTdpb2ljeGJKdGR2NTdNTWY1L01sR2dmam8xNENJaUloSXJWWGp1Z3NxY0JTcHVWd0ZqeUlpY25iNFgxSXVLUlliQU0wRHZMZzYydThNbjVHSWlJaUllRktOQ0IyTDluQzAyV3dhV2kxU1E1bk5abXcybTRaWmk0aWNaWEp0ZHFZbm5PcmwrRWpEQUx6MVAyUVJFUkdSV3ExR3BYY2FXaTFTc3hYMmRGVFlLQ0p5ZG5uL2NCNkorWTVlamczOHpOd1k2MytHejBoRVJFUkVQSzNHaEk3cUdTVlNPK2k5TENKeWRzbTN3OVNFVXl0V1A5UWdBRi85LzFoRVJFU2sxcXN4b1NPZ29FS2tGdEQ3V0VUazdQSi9LYmtjeUhQMGNvejJNWE5yUGZWeUZEa2I2Tzg5cVFrS0Nxei9hbnRKeVVkSlN6L3VrYm90QlFXc1dMUFpJM1ZYRi8vMjkwdXFya2FFanZxRkpWSTc2YjB0SWxLNzJZRTNEdVU2bjkvZklJQkFzN281aXRRa0gzNzJQVTlObVZXaFl4Yit0b3liN25yYVpVQmdzOW00OVBwN1dmamJNcmZxU2ptU1JueENZckZ0V2RrNXBCeEpxOUE1ZVVwbHJvOFIzdm5nUzE1OTYrTXl5MnphdG90N0hudVp2THo4Zittc1Nxcm85VGx3TUluekw3Mmx6REk5Qm84dThab29xclRQR1BrV0MxZmQvREMvLzdVR2dFKy8vcG5SNDU4Z0p6ZlA3Zk9ycW5jK21NL3RENzFZWXJ2ZGJpYzdPNWVrNUtOczNiNkhwY3ZYOGZtM3YvTGE3RS9ZRzM4UXE5WEsweSs5eFY4cjE1ZGE5N0pWRzduM2lhbXMzN3pEazE5Q01kWHArN1ZyN3dHKy92RjNOOC9jUFFtSGt1a3hlRFNyMW0wcHR0MXF0ZEpqOEdpK01iaTkyc2o3VEo5QWVRcGZnS2ZmaTBqTlZQUzlYRGpIbytacEZSR3BuVmFlS0dCRFpnRUFBV1lUdDZtWG8waTFrNU9iUi9LUjFGTDMrL241c1BDM1pWdzJ0RC9SVVJHbGxtdlNNTTc1dUVPYjV1emFlNEJQdi82Wkc2NGVWcXpjbnZpREhFNUpKVGE2amx2bjk4Rm4zL1BGZDcveS9TZXZFM095L1huemYyVDJoMSt4WnRFOHQrcW9DcU92ei9EUjk1R1VmTFJDNS9ENGZiZHcxZkFMbk05ejgvS1ovOTBpcnJoa0lJbUhqNVFvSHhqZ1QzaFlDQ3ZXYkNiNWFCcCtmcjRWYXE4aWpMbytYbVl2UWtPQ3NObnR6bEFwOGZBUllxTWpTVTByMlRNd0xmMDRnZjdGZjZkRVIwV1FjalNOaDU1K2xVZnVHVXVuZGkyTDdWKzBaQ1VIRTFObzE3b3BBSDE3ZHVLTk9aOHliZVlIUFAzd2JXNS96WldWYjdIdysxOXJ1SFgwQ0ZLT3BESG1ycWV3V20za1d5ems1T1JpSzVKMStQbjVFaEVXUW1SRUdNMmJOS1JKb3pnQ0F2eDRjT0owN3IzdCtoTHZLNEQrZmJ2VHUxc0hsaXhiUTllT3JjczhGNnZWU3U4aFl3Z05DU3IzczFoQmdaWFFrQ0FXekh2TnVTM2hVSEsxKzM1dC9tYzNVMmE4aTlWcVplVHd3Y1FuSkRMeTVnbGxmbTJGNXI4M3JkalBNREZPdFE4ZGkxTGdLRkk3Nkwwc0luSjJtSlY0YXNYcVVURitSR2pKYXBGcVo4MkdiVHd3OFpWeXk5MHhZWEtaKzVkK054ZXJ6VEdWUWxob0NOZGRPUVF2THpNWm1hZm1kQTBKRG1UMStxMzQrZm5Tdm5XemN0dTBXcTM4OHZ0eStwM1R6Ums0bGlVdkw5L3dnTTJvNjFNWWtMNDE3UWtLck80UEVYVVZtbnp5NVUra0h6L0J1NTk4eTd1ZmZGdGkvNlVYbmMremo0eG41ZHJORE9qYjNlMjJLc09vNjlPaGJRdjY5ZW5Lb0g2OW5Oc21UcG5GdU5FanVQZUpxU1hLMy9iZ0N5VzJMVjB3bDdEUUVDeVdBaDUrK2xYZW56bUp1THJSZ09Qeng0ZWZmYy9RUVgyZGdYZWpCdlY0OUo2eHhFUkZsbnYrUnZqMWp4VllMQVZjT3FRZnVibDVIRTA3eHJSbkh5QWtPQkIvUDE4T0pxVXcrYjl6K1hYK1d5NWZ4NC9mZHdzeFVaSE1lR2NlVFJ2RmNkK1QwMXkyczN6TkpqNys0c2NTMjFmKy9DRmVYbDdGdG9VRUIrSHQ3VldpYkZHdWVoWSs5ZEtzYXZmOXV2S1NRUnhOVFdmcTYrOFRHaEpNcSthTkFFZWdXQ2dqTTV1ZkZ2M0ZOU011Y200citoNDd2VWZtNFdSSG9INDRKYlhZUHB2VjhiTXVOZjE0aVdQcXhrVGg3OEdndjZhcFVhR2ppSWlJaU5RTUtSWWI4NCtjK3FCeVI1eDZPWXBVUitmMzZlb014T3gyT3haTGdkdkgrdnI2T0IrUEdQTWdCeE9UUzVTWlB1c2o1K00xaStheGVPa3FXalpyUkdKeXlSNTZwMzlZLy9tMzVhUWZQOEYxVnd3cDkxeXNWaXYzUGpHVk9wSGhUSDd5YnJlL2h2SVlkWDBLTllpTHJkTDViTjhWejV5UHZ1YVpDYmN6ZkVpL1VzdWxIRTFuMDdaZGJOeTZzMFF3K2M3MGlYVHYzTFpLNTFISXFPdnoxZmVMK2ZEekg1d2hWc3FSTkk0Y1RhTnZyODc4L1BtYnhZNGJjczFkekpueE5BMkxYTXZ3c0JCbm9EYnR1UWU0OFk2SlBQVDBxN3o3K3JNRStQdXhhT2xLZHU5TFlQZStCSDc0OWM4eXordmlDODdsK2NmdmRQdnJjTmYvZmJXUVlSZWVSMlI0cUxPSDZybTlPanV2ZzcrL0h4WkxRWm5CK2EyalI5Q3phM3M2dFd0WkxFemJ1bjBQYjg3OWpDY2ZHRWY5dUJpWHg1NGVPQUxNZk9reEd0WXYrelc1YlBWR3BzeDR0OWkyeTRiMHE1YmZyOXZHWEFWQTI1Wk5zZG9jNFg3UkhvenhDWWw4L3UydlBITFBXSmQxbGRZemN0SXJzMTF1Zit1OUwzanJ2UytLYlRQeS9WVWJLSFFVRVJFUkVjUE5UY29sLzJUSDl0NmgzblFOMXArZEl0WGQvb05KYmc5SGhPSTlwOTUvNHptczVmVGcyeHQva0kxYmR3S3VQOXpQbXZvNHZicDFBQndCMWdlZkxhQkQyeGIwNk5LdTNIT1pOdk5EMW03OGh3ZnZ1Tkh0ODYrb3FseWZRZ3QrWHNwejA5NnBWUHQydTUwbko4OGtQRHlFNTZhOTQ3S2VHNis1aFB0dXU1NEZQeStoWG13VXIwOTV4TG52cHJ1ZTVwRjdicUo5bSthVmFyODhWYmsrZy92M1p1ck1EOWkwZFJjQTN5Nzhnd0huOWdBY29kWHB4dDAvcWRqenorYThUUE1tRFFCb1ZMOHVUejQ0amlkZWVJTUZDNWR3MmNVRGVIMzIvd0hGZTcyQjQzVjQxNjNYTXZDOEhzNXR3VUdCYm44TjdscTVkalBiZDhYejRoT2xCK0lCL240VVdLMHVwNS9LenNrbFA5OUNlRmlJY3hoeVlaaDJKRFdkTitkK1JuUlVKTDI2ZDhESDIvSDc5c1BQdnVmQ0FYMm9GeHRWYXBzMzMvc01ablBaUzMwVUZCUVFGQmhRYkZ0MS9uNFZCbzlGZXlEMkdEeTZXSm5DNTZmWGYvcVVEUW1Ia3JuaXBnZUwvV3lDVThQVEp6NDRqaEhEQnBiNGV1VVUvZlVuSWlJaUlvWXFzTVBzcEZNTHlOd1pGMUJHYVJHcGJuNy81bjlsN2s4OG5NTG84VThXMnhZZUZnTEF1NTk4UzRjMnplblZyUVAvN056SHhxMDduVDBWWjg3OURJQlhKejFFdjc3ZEFQajZ4OTk1NmJYM1dMN3dBOHhGZ3BaZi8xakJudmlEM0hYcnRlV2U3K3dQdjJMK2drVmNlY2tncnI5cWFMbmw3WFk3TjkvN0xGYXJsUTltVGlvM2REbGRaYTVQb1lIbjlhQmp1eFp1dDFVMHhET1pURHh4LzYzczNYK1FPUjkvdzd1dlBjTlhQL3pHNVVQNzQrM3R6VDJQdjR5ZnJ5LzVGZ3RmZlBzclZxdk5HVXpsV3l4a1plZlFvVTBMancvOXJNejFDUTBKWnQ3Yms1MWgyOGpMQm1PeE9FTHMwNE9nSG9OSGx6c0gzMFVEK3VEdjUwdS9jN294NDUxNXpuazBYUjBURlJudTBmbjg3SFk3Yjg3OUhJREdEZXVWV2k0Z3dCKzczVTVldnFYRTkyajZySTlZdFc0TDB5Yzk1QncyREhEc2VBWjNQL29TQUs4ODk0QXpjTXkzV1BqNng5LzRjZEZmdlBmR2N3VDQrN2xzODczWG42dFVUOGZxOXYxS09KVHM3TmxZdjE2TTh6b1UrdTdqR1FBY1RFcmh6Z21UbmMvTEcxb2ZFaHpJcUN1SFVqZW0rQnkwSnJPWmF5Ni9rR1luZzFNcG5VSkhFUkVSRVRIVUQybjVKT1E1NWp1SzhqRnpWWlRtTmhLcFNmTHp5MTd0T0wrVUliUXIxbXptcmZlKzRMbEh4Z09RbW42TVY5LzZHRjhmYjlxMmFzWVB2L3lKeVdRaStlaXBoVWVPSEUwak5qcXlXT0NZbTVmUGF5ZDdPcFczM3VEYjc4OW56c2RmYzlHQVBqeDJmOW1yNkJheTIrMGNUajZLeldhandHckZ0NEtoWTJXdkR6aDZaVldsSjEzM3ptM1p1V2MvNGFIQlJOZUo0S2RGZnhFVEZjRzFJNFpnd29TdnJ3K2ZmdjB6cWVuSHNkdnRaR1psRXh3VVNPTGhJNWhNSm1LaVBUOS9ZV1d1VCtMaEl3VDQrM0V3S1FXQW5Cekg5QndQVEh5RlAxZVVYTEhaVlkvSzA4T3VmdWQwWThXYXpjeWIveFB0MnpSbjYvWTlwS1lkSzNGY1psWjJzZTFGaC80YTRhZEZmN050NTE2WCs2dzJtN09Ic04vSllkYVpXZG40RkpsbjBXUXlNZWFhUzFtL2VRZmo3bitPbDU2K2w3NDlPNU53S0prSG41ck8wYlIwM3BuK0ZPRmhJV1JtWlpPWGwwOXVYajVYWG5JQnI4MytoRW5UWmpQbHFYc0FHSFhiNDg1cEVNeG1NNk51ZTZ6Y2hXUnNkanNGQlZibkt0VXZQM01mVFJyR1ZhdnYxOWg3bnViNGlVekE5YUl3aFhORjVsc3N4WjZmcnFEQXlzR2s0dE5FWERYOEFteDJlNG01R3d2bmhTemNIaFVaN3BGZXNqVmR0UThkQzk4QUpwUEplUk1SRVJHUjZxdm9BakszMXZYRDM2eS8zMFJxRWxmREk4dVRsbjZjWjZhK3pjVVhuTXV3Qzg4RDRMemVYYm4vOXRHODlQcjdqQmcya05ZdG14QVJGc3FlZlFlZHgrM2RmNGdtallvSEJMTS8rSklqUjlQS2JYUFNLN1A1YnVFU0xodmFuNGtQamlzV1hKYkZiRGJ6MWZ2VHNXUEgxNmZrdkl2bHFjejFBY2pQdDlCMzJOaEtIVnZVOFJPWmhJV0c0T3ZydzAzWERXZmUvSis0NXZLTHNOcXMrUG42OE5mS0RWell2emQvcmR6QXRwMzc2TlcxUFR2M0hLQit2WmhTZTd3WnFUTFg1N0liN25mNS9KTjNwdkQ0ZmU2RnlhNXMyN0dIYnAzYWNOblEvanl6ZlkvTGM1cys2Nk5pYzQ4V0hmcnphZG5qQUFBZ0FFbEVRVlJiVmNlT1ovRHEyeC9Ucm5VenR1MG9HVHdXQm5sRkRUM3RIT3ZGUnJGZzNtdTgvOGF6UERCeE9nc1hMNk52ejg1TWVQYS83RHR3Q0xQSnhPanhUeFJick5Oc05oTVk0RTlFV0NpL0xsbEI1dzZ0dU82S0lmemY3Q21HZkYybkQxYyswOSt2eFYrOTQvSzhBUGJFSCtUYWNZK1dlZjZGVW82bVZXaUtnS0tlZi94T0xyN2czRW9kVzV0Vis5QlJSRVJFUkdxT0hUbFdGcWM3ZWhLWWdOdnFhV2kxU0hWWHVBQklaSGdZczZZK1RwY09yY3NzbjV1WHo4YXRPeWtvc0dLMTJ2RHlNdlBFaXpNSkRRN2lzZnR1TGxiMndnRzlpVTlJcEZPN2x2dy9lL2NkM2xUMUJuRDhtNlF6SGV4Q21RVmtGbG1pYkJ5Z0FvSXN3UjlUa0tISTNyTDNIakpraUNCRFVLWnNFQVJCVUpheVpFK1pMZDEwTjIyUysvc2pORzFvMnFTRFZkN1A4L1RoNXQ1enp6MjVMVzN5NWozbjdkZWpMY3ZYYnVYazZRdm00NWV1M3FKaHNqZnFaODVmWmMzR1hiVDdwSkhWQ3J6SjdkaDdtQjZkV3ByWGNFc1ByZGIrNGxhWnZUK0poVUljSFIxU3JDRm5TK2ZlWTNGMFRIcmJIaEFVZ245QU1FNU9Edmc5REtKYVpWKzg4dWJCUHlDWXVMaDRZdU4wOU96OENWcXRLOEdoNFp3OWY0VzNxdmp5NzhWcmxDdFZQRjNYdGxkVzNKL0VyTGVGeTllejR1ZnRGdXM5M3I3blp6TVFaTzIrenZ4Mk5jMGJ2ME9iNWg5dytOaHBJT1hVNzNlYmQyZFkzODQwZkMvcFo5RE5MZXYrYnAwNmR4a1haeWNHOStyRTUzM0hwVGkrWWZrTWk2bkFuL1VldzZDdk9sQ3hmR256dnNUcTBwNGU3aXllT1FLTnhwU1pPMkpBVndLRFFzbWRLd2Z1YnE1b1hWM1FhbDF4YzNVeEY2UFI2dzE4M25jY3QyN2ZKN25FZTVyRDA5MWlmM2hFRkI3dVdvc2xCNHhHSTVGUk1SYVppUy9UOTZ0WVlXL3pkR3Bya2dlOEN4YklseUlEODhjTnU1aTM5S2NVK3hNRmhZVFI2TlBldUxuSzZ4MXJKT2dvaEJCQ0NDR3l6QksvcExVY1A4cmpSREdYOUUxYkZFSThlK2t0QVBLa1AzZXRvSkMzRjE5MWFjMkM3OWZSczhzbmVIcTRFeGdjUnZPT0E1ZzZ1Zzl2MTNvRGdLb1Z5L0xqaGwwRWhZUVJHUldEMzhNZ3FyNWUxdHpYN3QrTzRGT3NFRDA2dFVvUmRGUVVoVTA3OXJOMjB4NEFaazhZU0wyYVZUTThibnRsOXY0a0JpdFVLaFhoNFZGVUtGZlNZdnB1YUZnNHJic09aV0RQRG56MGZsMkxjNWZPR2MxcnhaT3k3dHA5TWNJOGpmVEo3RUF3VFRkZnNuSVQvK3hmUy9VM0tuRG9yMy9vMGFrVlIvLytsMDV0UHNyd2MwaExWdDJmMkRnZDIzNzlBNEMyWDR4Z3h1TnB2SWxTQ3h4WnV3OTM3dm16ZnV0ZUtwUXJTYWtTU1dzZ2VyaW5uUDdxNHV4c2RYOVdxRm10SXQ3aitxTjF0UjdrTHV6dFpWSEZPLy9qNmUrcHJiUG82T2hnbnYxWnNYd3Avanh4aHFsemYyRGpEek9JaklxaGM1OHhyRnd3QVdkbkorcTMvSUtWQ3lhd2JPNFlxNVhVQVhPR1lLSnFEZHF6WXNINEZCV2ZyWDEvWDRidmwwcWx3c0ZCZzFmZTNBUmF5WjVPYlpwMWVzVEVtRjczdUx0TDBORWFDVG9LSVlRUVFvZ3NFV1ZRV1BVd2VRRVorek9KaEJEUDM5NE5DOVBWL3A1ZkFOMzZUOERGMlluUmc3b1RHaGJPeVRNWE9IUCtDb3RualdEbHV1MjR1RGp6Wm1WZjh6bHZWQ3FQaTdNVGUvYi9SV1JVTkc1YVY2cFdTZ282dG03MlBtMWJOVEt2YjVmb243T1grSGI1ZWk1Y3ZvR25oeHZBTXdrNEpwZlIrNU1vTWlxR0FhTm44MVpWWDZhTTdHM09KanQ3OFJyaEVWRTRQakhWKzk5TDErazVaQXBmZEdwRnAwK2JBS1lnVVkrQms2ajhlaGxhTkg2WHJic1A4bVhuVDFDcFZOVDVxQXVqQm5XbjRYdTFBSGl2N3Bzc1hyR1JiWHNPY2YvQlErclVxSktacDI5VFp1L1B4bTIvVWFGc1NRNGZPMDNaVWo0TUhUK1AxUXNubW84LytUT1JsZ05IVHVMazVNamJOZCt3MlAva3Vud0F3YUdQTFBZWHpKOHYxU0JkZW1tMUxwUXZYY0xxZGEwcFVqQS90KyttM25iS044dFJhOVRtS2N5aFlSRThlR2hhVjlGZ01IRG5ucjk1amNqd2lDZ01Sa09hejZWVmw4RXA5dlVkUHNNaXV6WWhsVFZLWC9UdlYxeGN2TGtnejMzL0FMdldsY3lJeUtobzRPbFVQYzhPSk9nb2hCQkNDQ0d5eEUrQk9pSU1waldsWG5QVjBDQ1hGSkFSNG1XU0ozZE93UGIweU1SQ0RaSFJNUmI3YytmS3daSlpJK2srWUNKZCswM0E3MkVnQTc1c2J6R1YyZFhGbVFadlYyZmRsbCtKMDhYejRYdTFMTlpWTEYyeUdJQTVjQUt3NkljTi9QRFROZ29Yek0rczhRTzRkdk1PUzFmL1luVnNpcUk4dFRvQW1iMC9IdTVhWm8zdlQrOWgwNWs0KzN2R0RPNkJTcVZpMzhGakFDeGVzWUc2TmFyZzZ1TE14U3MzNlQ5eUpoWEtsalJYLzA0VUdoWk8zbHc1eU9IcHpwNERmNUVycHllZk52OEFYWHlDUlVaZDhhS0ZxT2hibXVuelYxS25SaFh5UGg3LzA1S1oreE1hRnM3cURUdVpPUHdyRGg4N3phZ0IzZWpjWnd6emwvNWtMdGlSbnJVaWZ6dDBuTnB2VlVveGpkN2F1Qll1WDgvQ3g1WFZBVll2bWtqNTBpWHN2bFpXS2xXeUtHZk9YMDMxK0tsemx5bGJPbW1hL0tPSVNEemQzVEo4dmMwclpsazhydGFnUGZPbkRyV1o2ZmdpZjcrTUJpUEwxbXpCMmNuSi9ET1pLREhJYU04VWNIdUZoVWNDcHVudklpVUpPZ29oaEJCQ2lFeFRnRVhKcGxaLzRlMkNUS3dXNHVWbUxYUE5WaUFoWDU1Y3pKOHloRTgrSDRwR3JlYjl0MnVrYVBQWi81cWFLbG1yMVhSbzNkam1PRm8ycVk5M2dYeDgvR0U5TkJvTjEyN2VTYlZ0MTM3anFWT2pDcCszYTJhejM4ekt5UDJwV3JFY293WjFZK0tzNy9tMCtZZW8xV3ArUC9JM2JWczJaTStCdnhnN2JUR1RSL1ZtL0t5bEZDOWFpRzhtRFU2UnhSWDZLSnc4dVhPaWRYVmg1SUN1UEF3TUlUWldoNklvdUQreHZ0MDd0ZDdnMzR2WHFQdU1zMEloZmZkbjJ2eVYxS3RaRmUvOGVRRndjbkprK3BqK3hNUW1GU1pMTFN2dHlhSWd0MjdmNS9xdHUzU3g4alB3WkIvVkdyUm43SkF2YVBwaHZiU2Z6Rk1XRlIzRGZiOUEzcWhVanBYcmRoQVRHNGZXMVlXbzZCaU8vZk12NzlaK2swY1JrZHg5OEpDT2o3TmV3VFF0dWNEamU1YVdvSkF3OHVYSmxXTC9CNjIvU3JHdlcvOEpLZFowZk5LTCtQMkswNW1xcGc4ZSt3MFBnMEtvVzZNS0pYd0tXUjFEVnJwKzh3NHFsWXJjT1QyZityVmVSaEowRkVJSUlZUVFtZlpYZUFJWG9rMVRzRnpWS2pvWGtLblZRcnlxVnE3YmdZdXpFdzRPRHZUK2VqcExabzAwVDRrR3VIYmpEa1pGd1VFRndTRmhGQzFVSU0zK0NuamxvVVhqZCsyNjl1MTcvaFF0bkhaL2lxTFFwZTg0REFZRHE3NjFETEE4QzQwYjFLRnloVEk0YURUMEdEU0ovUGx5MDdOemEycStXWkgrSTJmeDlZVDVUQnZWQis4QytWSlVtMDdRNjRtSWpHYlloSGtXK3lmT05oWGM2REZ3RW05VjhXWFJ6Qkg0UFF4aTVicnRhRjFkK0hIOVRocStWOHVpdno5UG5PSE9QWC9hZjJJNzhQczBCUWFIY2ZUa1dUYXZuRVZzbk02OFAzRmR3OFNwdEtsVkhIN1N6bjFIY0haMm9tNG1wNU0vaS91VG9OZXplZWNCbHEzWlFyMmFWUmsxc0J0dXJpNzgrdnRSV243MEhnOERReGcrY1FFN2Y1clB1UXVtRE1ocWxjb0RwbURnaVZQbjdWcG1ZUEdLalVSR1JUTnozQUFBOHVUS3lmQituOU9xYVgyTGR0VWF0R2ZaM0RFV21ZNlJVVEhtYkZ4NGNiOWZ2eDA2RHBqdTZmSzVZeGs3ZlRFdFBuclBvbzI5WTByTDhyVmJjWEYyd2szclNsQklHRDl1M01YcjVWN0xzaW41MlkwRUhZVVFRZ2doUktZbHozSnM2K1ZNTG9lbk03MVJDUEhzMk1yYVV4UWx4ZU9aMzY1aTU5N0R6QncvZ055NWN0Qno4R1Q2anBqQm9obkQwYnE2OE9lSk00eWI4UjF2VnZFbEtEaU1RV1BtOE8yMHIvRXRXeklkSXpQOWZqRXFDdXBrVTZuRHdpT0lpSXlpYUdGdm0rTU9DQXpCWURTaU54aHd5bURRTWIzM0o1RlJVVGg3NFNwemw2eEZVV0R4ckJGb3RTN1Vlck1TMDhmMFk4eTBSVnk1ZnB1ZVhWcnp3YnMxTEthZmF6UWFxd1U2cnQrNnk2QXhjL2orbXpFVUsxeUFvSkF3ZWcyYlNxNmNubnd6YVRDZGU0OWgzSXdsVEIzZDEzelBidjUzbndYTDFuSHo5bjFHRHVocVVkd21LOWg3Zjd6eTVtTG0rQUhrejVjbnpiVVBVMXN6TXZsMTlIb0RPL2NkcHZaYmxWTUViTUcrTlFJZE5Cb0tGOHovVk85UDFPT3A1WjkyRzBaSWFEaXRtdGFuZnIzcWFEUWFXamQ3bis5V2JlYnRtbFh4RHdoR285SGdsVGNYUi8vK0Y2OTh1YzNCdlo4Mi84ckR3QkFhTjZoajgzcGhqeUxRYWsxWnNQVmJmbUhldjJqRmhoUnR1L1FaYXpVUXYyakZCa1lON002N2RhcTlrTit2U3I2bHFGcXhITlBHOU9YY2hXdmNmZkNRRDk2eHpMUk9xNHExdmE3ZXVNT1JZNmRKME90eGNuS2trbTlwUnZUdm11bCtzeXNKT2dvaGhCQkNpRXg1R0cva2wrQ2tiSWVlVWtCR2lKZGFubHc1R2RyN00vUGFiTWx0MlBZYnQrLzZFUmtWdys5SFRwcXJ5SVpIUkRGMitoS09uanpMMktGZm1LdFZUeG5aaDYxN0RvSUNXM1lmWlByOEZaUjV6WWVaNC9yektEeVM3Z01tMG1QUUpFYjAvenhGNWViVWVPVTFUUlBkdUcwZmIxV3RnRXFsd21Bd3NtbjdmZ0NxSkt1R2JZMWFyVGF2WmVma21QN3NwSXpjbjdEd0NDNWYrNCsvejF6a3QwUEhlUmdZUXMxcUZSazFxQnY1OCtVeG4vOXVuV3FzV1R5WjZmTlhNRzdHRXVZc1hrT05OeXBRcm5RSlBuaTNCdm56NVRGWDNMMTY0elpHbzRLam93TjdmejlLemh3ZVZQSXR4YitYcmpOODRnSVVSV0g1dkxFVTh2WmkwdkJlOUI4MWkxRlRGakp1eUJjNE9UbnkyZitha2lkM1RpYk1Xa3B3NkNObWp1MlBzM1BtMStMTnlQMnBXYTJpN1g0ZnI4OTM1NTQvcnE0dU9EcHF1SEQ1SmdET1RxWnhCNFdFa1RkUEx0NS9wN3JWUHV4Wkk5QTdmMTUyckozMzFPNFB3SzhIamdKUXRGQUJGczBZenRrTDErZzczSlFWM0xGTkUzNDdkSnd1ZmNkUndDc1B4UW9YQUpXS295ZlBVZlBOaWhpTlJsYXQzOG5pSHpid2FmTVBxVkR1TmF2WDBHcGRPSHYrS2pwZFBCY3UzNlJOOC9lQmxCV3JrN05XdmRxYUYvSDdWYlN3TjB2bmpDSXdLSlJwODFmUXFra0Q4eGdLZVh1eGFjVk1DaGJJaDZJbzNQTUx3TjFOeTVYcnR3SFF1dGovdW1YRzJINTJ0eFVTZEJSQ0NDR0VFSm0wMUQ4Ty9lT0VudXFlRGxSeGw1ZVlRcnpNUE55MVZnTkdBTDhmT2NrL1p5OEJwdUJkcjgvYkVCa1Z3NmZkaGhFVEY4ZnNpWU1zcGtuV3ExV1Z1aldyTUdIV1VuYnNQVXl0TnlzeGRYUWYzTFN1dUx0cFdUWjNESDFIekdEczlDV29WQ3E3c3JZYTFhL04wWlBubUxmMForTGpFOHo3YytYd3BFZW5WbFI1dll6TlBwNHNXSkVlNmIwL0FEUG1yK0szUDQ3ajdxYWxibzBxdEd4U1A5VnhGaXZpemFLWkl6aC8rUWJiOXh6aXlQRXozTDdueC85YVdoYVUyZjdyWWRadjNRdVlpdmlNR3RpTlEwZFBNV3o4UElvVjltYisxS0htQUdXdHR5b3hka2dQSnMxZVJxYzJUU2hieWdlQUpoL1V4ZEZCdzV3bGF3a0lDckdaSmZxMDdrOTY5UDU2R3Y0QndlYkgxZDk0M2J5Mm9IZit2UHowM1JTTXFXU1pwcmRhOGRPNFB3Q2Z0dmlBQWw1NXpQZXBhR0Z2YnZ4M2wvRXp2MlA5c3VsOE8zMDRFMmN0NWN6NUt3enUxWW4vN2p3Z09qYVdxaFhMc25qRlJsYXQyMEhIVDV2UXErdW5xVjZqOC84K1pzYUNWY1FuSkZDMHNEY2Z2VitYdWswK1QzTmNyaTdPZE93NUtzMDJJd1owcFZIOTJuWS8xMmY1L1FMNC9jKy95ZUhwVHU5dVNmZkcwY0hCSEVoVnFWVDBIallOdjRkQmdDbUE2cFV2ZDdxdkkreWpVbExMK1g2QktJcUMwV2pFWURCZ01CaHdkWFcxZlpKNExnd0dBNXMyYmFKTm16WlpXalZPcDlOaE1CalFhcVVNL2NzdUppWUdqVWFEUnFOQnJWYWpVcW1lV29WQklZUVFUMSs4QWlWT2hQSXczclRRL09xeUhyVHpTamxGU2dqeDRvcVBUK0RHN1h0MlZleU5qZE1ScDlPaEdCVzBXbGRjSG1kKzdUbndGNVY4UzV1RFhFLzZaZGZ2aElhRjgzbjc1aFpUb2dHaVkyTDVjY011dW5kc1laN0NhbFFVdmxtOGhybzFxL0pXRmQ5TVBzUE15WXI3RXhZZXdjT0FFRXFYTEpxaGFibzZYYnpWTER0RlVWQVV4V0k2N0w2RHg2aGJzNnJWNmFvUC9BTXA1TzJWWW45aTRaS015SXI3WXg1SFRCeC9uampEQisvV3RCamJ5ZE1YZUtkMk5mTnpTQ3dhNHV6a1NDRnZMNXZ2Sis0K2VNamZweSttV01QUVhwbTVQMkI2M21mT1g2SFdtNVZTYldOVUZCNEdCS2Y2ZjBpbml5Y3hlSFBubmg5bFh2UEo4SGl5eW92Ni9ZcUlqTFpZUi9aSlJrVXgzVTlGc2ZsOWZlQWZ5SzA3RHpLOTVtUjJwYkx4elpTZzR3dXNiTm15WEwxcVdpeldubTlUZXR0YmMrUEdEVjU3elhwNnRqM25kdWpRZ1JNblRqQjU4bVJHakJpUm9YNmVGQjRlVHZQbXpRSFl1WE1uYm02cC8vSjQxbzRlUGNxUUlVUDQzLy8reDZlZmZvcVhWOG8vNEdsSi9QOVpwa3dacmx5NThqU0crTUtSb0tNUVFtUXY2d0oxZExnU0NVQUJKelczcXVmR1NYNnRDeUdFRUVKa2U3YUNqcysyVEpkNG9jMmRPNWV5WmNzeVo4NmNESjN2NE9EQXBVdW1WUG5SbzBlemI5KytMQmxYcDA2ZE9IVG9FSWNPSGFKeDQ4WkVSMGRuU2I5WllkT21UUnc5ZXBTK2ZmdG0yZk1WUWdnaFhpYmYrc1dhdDN0NHUwakFVUWdoaEJCQ0FCSjBGSTlkdVhLRndZTUhZekFZR0RSb0VKMDdkMGFuMDlrK01Sa2ZIeDl6d05Kb05OS3VYVHZ1M3IyYjZiRjk4ODAzRkN4b1duL2g4T0hETkdyVUtFWGdzVU9IRHVhTXVhejRLbHMyN2NXbkUyM1pzZ1V3clVmU3FGR2pGTWVQSFR2R3NXUEhNQnFObWJ3TFFnZ2h4SXZuZEpTZTR4RjZBQnhVME4xYkNzZ0lJWVFRUWdnVENUb0t3RFExZS9QbXplYXA2NnRXcmVMOTk5OG5ORFEwWGYxMDdkcVZ1blZOVmVmMGVqMm5UNS9POU5oS2xDakJ2bjM3eUpQSFZOWHR5SkVqTkduU2hOallXQnRuUGwyblRwM2k5dTNiQU5Tb1VjTTh2dVNtVEpsQ3JWcTF5SjgvUHp0MzduekdJeFJDQ0NHZXJtOGZKUDB0L2lTZk05NU84dEpTQ0NHRUVFS1lTR2xCWWRhc1dUTisvLzEzbWpadFNuQndNRWVPSEtGbXpacnMyYk9IRWlWS01HN2NPTHY2S1Z5NE1BNE9Ednp2Zi8vajdObXpuRDE3MXE3enhvd1pZN0VBY25LK3ZyNXMyN2FOK3ZYcm85UHBPSFRvRUZPbVRHSGl4SWtBMUs1dGYvV3N0S3hkYTM5MXJNMmJONXUzUC9yb294VEhEUVlEaHc4ZkJpQTRPSmdpUllwa2ZvQkNDQ0hFQ3lJb3djajZvSGp6NHo0Rlg0MDF0NFVRUWdnaGhIMmtrTXh6OFBYWFh6TjkrdlRuUFF6QWVzR1ppeGN2MHFCQkF4NCtmQWlZc2lBdlhMaUFnOFBUalZFbkpDVFl2TWJhdFd2cDBLRURIMzMwRVpzMmJjTEZKV3VuY2RsYjJNVm9ORkt5WkVsenB1UEZpeGNwWDc2OFJadmp4NDlUczZhcGlsZUJBZ1h3OC9OTFVUQkZDc2xJSVJueDZyaDI4dzVxdFpyWGlzc0hFRStEMzhPZ1ZLczlpcWRqNnQwWVJ0K09BZUFORHdlT1Y4bUovRFlYUWdnaGhIaDEyQ29rSTVtT0lnVmZYMS8rK09NUDZ0ZXZUMXhjSE92WHIwZWowVHp6Y1Z5L2Z0MjhybVNGQ2hVQWFOKytQVnF0bGlaTm11RG82QWlZMWxWczFLaVJ6UURrMnJWcmlZMk5wVnUzYnBrZTI3NTkrOHdCUjE5ZjN4UUJSNERkdTNlYnR4czFhaVNCTlNGZWNlMitHSUdyaXpOSGR2N3d2SWVTSWF2WDcyVFYraDBjK09XN1ZOc1lGWVdFK0FTY25aMHlkSTFGS3phU0s0Y0hiVnMyVE5kNWY1KzV5SUJSczJqVnRBRUR2bXlmb1d1TDlJazFLbnpyRjJkKzNMdWdxd1FjaFhpSzRvd0twNlAwbkkweThGK2M2ZXQybkpFd3ZaRVlBOFFZRldJTUNpOThOb2tRUWdpcjlQWHlQdThoUEJVU2RId082dFNwUTF4Y25NMTJxMWV2Sml3c0RJQisvZnBsZWZ1MGxDNWRtc09IRHhNZEhXME8rS1dWRlB2bGwxK3laY3NXZXZYcVJhOWV2YXl1YjVoZVRaczI1ZXJWcXltdTNhSkZDL1AyZ1FNSGFObXlKVGx6NXVTYmI3NmhjK2ZPQUF3ZlBweHAwNmFaejkyelp3K2RPM2RHcjlkejZOQWh2dnZ1Tzl6YzNESTh0cVZMbDVxM1AvMzBVNnR0Tm16WVlONXUxcXhaaHE4bGhCQUFyYm9NenBKK1JnL3FUdVVLWmN5UEE0TkMrZW1YUFNuYXRXeFNuNktGQ3BnZngrbDBoRWRFcGRuM2ordDNzdmZnTVJaTUhVcWUzRGtCU05EcldiaDh2ZFgydVhQbW9OT25UY3lQZjFpN2xXSkZ2Rk1OT3NZbkpIRC9RUUFsZkFwYjdDOVNxQUR1YmxyV2J0cU53V0JnY0s5T0FDeGVzWkg5aDAra09XWnJOcStZbGU1elhqVXJIK29JaURjVlNTdmtyS1pOdm93Rm1vVVExaW5BMlNnOW00TjAvUDRvZ1ROUmVoSWtvaWlFRU9JbEkwSEg1NkJKa3lZMGFkTEVacnRmZi8zVkhFU2NPM2R1bHJlM3BYang0bmExbXpWckZ0OTlaOHA4V2J4NE1aMDdkMDQxNktqVDZYQjJkczcwMkJJdFdMQUFnUER3Y0twVXFXTGVuNWlabWJoR1pQbnk1ZkgxOWVYY3VYT3NYYnVXOCtmUHMzWHJWcnVmWTNMKy92N3MyTEhEL0xoTm16WXAycHc3ZDg0Y01BWDQ5OTkvdVg3OWVxcDlob2FHTW10VzZtOXlQVHc4K09LTEw5STlWaUZFOW5Ibm5uK1c5Qk1UYS9taFYzRFlJOVpzM0oyaVhhMDNLMWtFSFcyNWRQVVdTMVp1b2xUSm9uaDZ1cHYzSnlUb3JmWVBVS3lJdDBYUU1TMEdnNEhoRXhkdzV2d1ZWc3dmVDdFaTN1WmpCYnp5TUgvcVVMcjJHOCs2TFh0eGRIU2dYNDkyQkljK3lyTDdKcElrS0REcmZvejU4YURDcmppckpjOVJpS3pnSDI5a3FYOGNhd04wM0lvelBPL2hDQ0dFRUpraVFVY0JRRUJBQUxHeHNmajQrS1RydkZXclZqRjA2RkFBM04zZDJibHpKMFdMRnJYYWR2LysvWFR2M3AxQmd3YlJ1M2Z2ekE2WjY5ZXZteXRDTjIvZW5FcVZLcG1QUFJsMExGYXNHSC85OVJjZE8zWmt5NVl0L1B2dnY5U3ZYNThyVjY3ZzVKUys3SXpseTVlajErdk5qOHVVS1pPaXpicDE2eXdlanhrekpzMCtnNEtDR0RKa1NLckhDeFVxSkVGSElWNWc5bVloeHVuaWJiWjFkWEZtemVMSktmYi9zOS8rUWxmSkhmMzdIQ01uZjB0a1ZBdzFxMVdra205cHErME9idjBlRDNjdDl4NEUwT0t6Z1FCVWE1Qnlxbkx5ZlNzV2pPZjFjcThSSFBxSVFXUG00TzZtWmRyb3ZqaGFXWiszZE1taS9QVGRWS3Y5MkpLZzF6Tnk4a0wrT0hxS1dtOVZ3cnRBeXVrbnBVc1dZL1RnSG95YXNwQ1NQcVoxTTBjUDZzN29RZDN0dms2ckxvTWxTR21IbndOMTNJa3paVG5tYzFUVHpUdHIxMWNXNGxWMEtjYkFqSHN4ckEvVXBaclJXTnBWUTNWUEI4cHFIZkJ4VWVQanJNSExTWVdiUm9WV3JjSlZyVUlqOFg4aGhCQXZFQWs2Q3FLaW9tamN1REUzYnR4ZzBhSkZ0Rzl2M3h2Qm4zLyttYTVkdTZJb0NrNU9UbXpac29VMzNuakRhbHMvUHorYU5XdEdURXdNL2Z2M3Azang0bFlyUHFmSHNHSERNQmdNYURRYUprMmFaSEhNV2tFYU56YzNObTNheEtCQmcxaTZkQ21yVnExS2Q4QXhPanFhK2ZQbnA5bEdwOU94ZlBueWRQVXJoSGk1MlJ1b1VoVEZabHRYbDZ6TEJsK3pjVGZ6di84Wm85RkltMmJ2TTdoWEovT0hNZmJvMGFtbGVmdWZzNWM1L2U5bGkzMzU4K1ltTER5Q3I0Wk9KVHd5aWlXelJtWjVNWmVZbURpR2pKL0xpVlBucVZPOUNqUEc5Y1BwOFpxK0FBZi8vSWVvNkJpYWZsaVBEOTZwUVVtZndwVDBLY3k5QndGY3UzbUg5K3EraVVxbDR2emxHOFRHNlhpcmlpL2I5aHpDWUREUXNrbjlMQjNycThDZ3dQUzdTVm1PL1F1N29wVXNSeUV5TENEZXlQZzdNU3p6ajhQNHhERlBqWW9tZVp4b2tkZVplamtjeWVNby85ZUVFRUs4WENUbytBTDc0NDgvU0VoSXNMdjl2bjM3aUkrUFQvZDFwazJieHVuVHB3SG8wS0VEdTNidFlzbVNKWGg2ZXFaNnpvb1ZLK2pldlRzR2d3RUhCd2ZXcjE5UGd3WU5VbTFmc0dCQmxpMWJScnQyN1RBWURMUnQyNVpqeDQ3aDYrdWI3dkVDSERseWhDMWJ0Z0RRbzBlUEZJVmNFdGRyMU92MTZQVjZjeEJTclZienpUZmYwTDkvZjRvVks1YnU2eTVhdElpZ29LQTAyNnhmdjk3Y3BrU0pFbHkvZmozVk4vbXZZdlZxSWJJcmR6Y3RoN1o5bityeGFnM2EyeXdrazU3c3Y3VEVKeVF3ZWM1eWR2MTJCTFZhemRBK25XblQ3UDEwOTlPalU2dGtqelkvRGpvbTdmTVBDS2Izb01uY2Z4REFyQWtEcUZpK1ZCYU1Qc2w5dndBR2pwN05yVHNQK09qOXVvd1ozRDFGWWJOdmw2L2p6ajEvbW41WUQ0Q1NqOWQ3WExOcEYxdDIvczcydGZNbzRKV0h5WE9XY2ZQMmZVN3NYYzNtSFFlNGRPMFdsNi85eDlmOXVqeVhZbWt2cTIwaE9xN0dtcVo4NW5SUTBiT2daRGtLa1ZFYmczUjhjUzJLQ0lObGFtUHRISTcwTGVSQ2s5eE9zblNCRUVLSWw1b0VIVjlnK2ZQblQxZjcxS1kxMnpKKy9Iamk0dUtZUFhzMllNcGdQSFhxRkpzM2J6WVhrVWxrTkJvWlAzNDhFeVpNQUV3WmhULzk5QlBObXplM2VaMjJiZHR5OHVSSjVzNmRTMlJrSkI5Ly9ERi8vLzAzdVhQblR0ZDRFeElTNk51M3I4WDRuNVE4WUJvVEUyTitIQjRlenBVclY3aHk1UXFYTDEvbTh1WExPRGc0c0huelpwdlhqWTJOTmQranRDU3VNd25RcDArZmRHVVZDU0ZFWmdXSFBtTHcyRys0Y1BtR2VicHpqV3F2WjZpdlIrR1JiTmkyRHpCbE9nSXNYWjMwKy9MQ2xaczhEQXhtenNSQjVtdkV4dWx3ZG5MTTlPKytmWWVPTTNYdWNxS2lZL215OHlkMDY5REM5a21QQllXRXNXdmZFZXJVcUVJQkw5TWF3eHFOQmhXbUQ1Kyttek9LMFZNWHNXWDNRU3FVZTQxbWpkN0oxRmhmRlFvdzlXNnMrWEh2Z3E1NHlseE9JZEl0MXFndzZHWTBTLzB0MTlodGtNdVJ5VDV1dk9FaGI5R0VFRUprRC9JWDdUbWFQSG15emF5NXJEWml4QWk4dkx3czltazBHbWJObWtYbHlwWHAxcTBiT3AyT2E5ZXVVYjE2ZFpZc1dVTEhqaDBCVXpHVVhyMTY4ZWVmZjVyUC9leXp6ekFhamF4YXRZcTR1RGhpWTJPdGZzWEV4QkFURTBORVJJVDUzRnUzYnRHdVhUdDI3OTZkcmplbjQ4YU40K3pacytiSCtmS2xuTXFYUEd1bGYvLyszTDE3bDh1WEwrUG41NWVpclZhclJWRVVjOVpoYXBZc1dVSkFRRUNhYlhidjNzMC8vL3dEbUlxL2ZQNzU1Mm0yRjBLSXJIVHA2aTBHalpsRFVFZ1loYnk5bUR0NU1NV0xGckxyM01Vck4rTGs2RUJrVk5MVTJVY1JrU3hkL1l0RnUrU1AxeStianNGZ29IVEpwTXp4cWZOKzRQNkRBQmJOSElHTGM5SVNGa0hCajVqN25YM3JVbDY0ZklNUmt4Ymc2ZUhHN1BFRHFWZXJxbDNuSlZxd2JCMXh1bmphZjlMWXZNL1p5Ukdqb21CVUZGeGRuSmt4cmovN0RoNmo0WHUxMHRYM3ErelgwSGpPUkpuV05IYlRxT2hUeVBVNWowaUlsOC9WV0FQL3V4VEorZWlrOWNGTHVtcVlWOUtORDNNN0lXRjhJWVFRMllrRUhaK2pGU3RXY1BQbXpXZDZ6VUdEQnFWNnJFT0hEdmo0K05DOGVYTkNRa0tJaVlreFYxdzJHbzAwYmRxVXUzZnZXcHl6ZlBueVRLMWZ1SGZ2WGthTkdzV1VLVlBzYW4vczJER21UNStlWXYraVJZczRjK1lNbHk1ZDR2TGx5K1lxM21DNno5WVVLVktFOHVYTFU2NWNPV0pqWTlGcXRhbGVOemc0MkdMZFNDY25weFJUMlJWRllkU29VZWJIWGJ0MlRYT0t1aEJDWkxWdUF5WVFINTlBbGRmTE1HdjhRSElrcXlKdHk0YXQrMUxzOHlsU01GMEZiUDQ4Y1liZHYvMUprdy9xV2dRY0FjTENJMUt0WXYya0N1VmVvMGVuVm56YzhHMXpwcUs5VHA2NXlKNzlmK0dkUHk5dlZDcG4zdS91WnZvZEh4enlpS0RnVUc3ZGVjQi9keCt3OS9lamVIcTRNMzdZbCttNnpxdEdyOEN3VzlIbXgxOTZ1OGo2Y2tLazArWmdIWjlmalNJNjJYVHFOdm1jV1ZMYVhiS0doUkJDWkpxYkt0WUFBQ0FBU1VSQlZFc1NkSHpGZUhoNHBIbThUcDA2SER0MmpFYU5HbEdqUmczejFHVzFXazMvL3YwWk9IQ2dYZGZSYURTNHU3dmo3dTZPaDRjSEhoNGV1TG01bWZjWmpVWTJiTmdBbU5hVXJGbXpKazJiTmsyeno4REFRTnEyYll2QllFaHg3TWNmZitUNDhlTld6eXRVcUJDVksxZW1mUG55RmwvdTd2YS9HZi82NjY4SkRRMEZUSld5TDErK3pOV3JWeTNhN055NWt6Tm56Z0NtU3Q3RGh3KzN1MzhoeE1zdktqckc1cHFNc1hHNkxGdTMwWnI0K0FUVWFqV0xabzZ3V2tFNkxkYXFWOGZFeEJFWUVtcTFmWjVjT2ZGd1QvcXc1b0YvSUdPbUxhRnd3ZndNN2QwNVJmdjBWcTlPWHJER1h1RVJVWXlkdHZoeGdUTkhMbDY1eWIrWHJ2UGZuUWRjdlhrSGdNYi82MjF4amxmZVhGU3BXTTVhZHlLWjcvemp1QlJqK3Z1YncwSEY0Q0tTNVNoRWV2d2NxT096SzVIbVlqRk9LcGhUMHAwdkNycElkcU1RUW9oc1M0S096OUdOR3pkc3RzbWJOeThoSVNHQUtaTXVJNnBXcldvUkRMT2xWS2xTbkRoeEFrOVBUNHNweHoxNjlPRG5uMyttU3BVcWxDdFhqdno1OCtQaDRZR25weWVlbnA3bTRLS0hod2V1cnJiZmpNVEZ4YkY5KzNZVVJXSG16SmxwQmgzajQrTnAwYUlGZCs2WTNqUjZlM3ZqNzU5VUFiWldyVnFFaDRmajYrdUxyNjh2UGo0K2RPblNCWUNoUTRkYXJBRUpwc3pON2R1MzgvSEhIOXNjNS9IangvbmhCMVBoQnhjWEYrYk1tVU9qUm8xU3RHdllzQ0hEaGcxanhvd1pEQnc0TU1VMGRpRkU5cVpXcVNoU3VFQ3F4Ky9jODBlbFVsSFVScHVza042QVkycU8vZk12d3liTXMzcHNlTC9QYWRYVVZQMDVJaktLZ2FObm96Zm9tVDFoSUZxdC9jVkZQbWo5RmFGaDRlYkhkKzc1MnhXWWZUSUQwMkF3TUh6U0FvSkNrakxkTjJ6N3pWUk1SNlhDNVhGVjhNWU42bEN0Y25tS0Z5dEVpV0tGY05OSzhNeVdrQVNGY2JlVHNoekhGTk9TejFIV0t4YkNYdXVETEFPT0pWMDFyQy9uUVdWM2VTc21oQkFpZTVPL2RLK0FxS2dvQUZ4ZFhjMVZuRzNKa3lmbGREWTNOemRPbmp5WlplUDY5dHR2K2YzMzMrblVxWlBOQWkzOSt2WGo2TkdqQUh6NDRZZFVxbFNKR1RObW1JL1BuajA3UlIvOSt2VWpJaUtDYTlldVdldzNHQXgwNnRTSm4zNzZpYVpObTdKaXhRcXJ6emZSNE1HRHpRSGZvVU9IVXJ4NGNhdnRIQjBkbVRadEd0V3JWMCt6a3JjUUludlNhbDNadkdKV3FzZXJOV2lQaTdPVHpUYkozYjdueHlkZGhxUnJIRWFqMGU1c1NudW5UazhhMGNzaU9EZGdWTkp6aUlpTTVxdWhVN2w5ejUvWkV3YVlxMGZicTJpaEF1YU15VHYzL0hGMGNLQ2dkejVpWStNSURBN0RPMzllbkp3Y2JmWXo0OXRWbkR4OWdZOGJ2czMyWC84QW9IUGJwclQvcERFK1JielpzZmN3VStmOVFOMmFWWGovN1JvQWJQLzFEMzQ5OEJjVGhuOUYzdHc1MHpYdVY4bUVPOUdFNlUxL0I4dHBOWHhWVUFLMVF0aHJVNUNPVHNrQ2p1VzFHdlpYeW9HWEJPNkZFRUs4QWlUbytBcElERHBtMWZxQ2lxTFF1blZyQUFvWExzemN1WFBOeHhZdVhNakJnd2NCMkxScGs4VjVsU3RYQnVDamp6NWk4dVRKRkNsU2hQUG56K1BqNDJQem1qVnExR0RKa2lVVUtsU0kxYXRYTTJmT0hKdm5sQ3RYamhNblRsaE1nNDZQajZkZHUzYm1hdFhYcmwwakppWW16YUJqcFVxVitPdXZ2NmhRb1FJalJveXdlZDBXTGV5dnNDcUVFR2x4Y25Ta1dCRnZ1OXNuWmtxbTV4eDcxSGpqZFhMbVNMazh4OTM3L2d3WVBadDdEd0tZUExJWGRhcFhTWGZmeSthT01XOVhhOUNlZ3Q3NTJMeGlGbmZ1K2RPcXkyQzZkV2hoVjNWcDcveDVLVjJ5S0VQN2REWUhIWk1YMFhtdGVCRUFidDErQUcvRHh1Mi9NV1BCS2dwNWV4RWZuNUR1Y2I4cUxzVVlXSktzd3U2Y2t1N0lVbzVDMkdkcmNEenRyMFNTdUlSak9hMkczeXBLd0ZFSUljU3JRNEtPcjRERW9pbzVjdVN3cTcyaUtCaU5Sb3NLME1rWkRBWnowSzVDaFFvV3gvNysrMi96c1NlZE8zY3V4VG4yQkJ6QlZDVjd3NFlOakIwNzF1NXB5eFVyVnVURWlST2NQSGtTZzhGQWFHZ29MVnUyTkZmZnJscTFLci8rK3F2VjZ0Zko5ZTNibDJYTGxyRjY5V3FjbloxVGJYZjc5bTBlUG54bzE5aWVGQmNYbCtxYWxNblZxRkVqUS8wTElWNU9CUXZrU3pNejhrblZHclJIclZhbjY1eEUxcXBYSjdybkY4Q2ppTWdVKzdmc1BraEFZQWd6eHZiam5kclYwdXcvUGRXcndSUTRMVmdnSDcvOWNkeXVvR1BIMWgvUnVFSEtBamFKeXBUeXdkSEJnVlBuTGpGcllUVHJ0dXlsaEU5aEZzMFlMbG1PcVZDQWdUZWp6QUdUcG5tY2VEK1g3YXhUSVFTY2lkTFRJVm5Bc1l5cktlQ1kzMGtDamtJSUlWNGRFblRNNW5RNkhYRnhwZ3lGbkRudGUxTjE4ZUpGR2pac1NKY3VYZWpRb1FObHlwU3hPSjdZSDVpcU9EOHIyN1p0czN0Nk9FRDE2dFg1L3Z2dmlZaUlZT1hLbFV5Y09ORzhKdVRiYjcvTjl1M2I3Y3IrTEZPbURGdTNicVZLbGJRemVHYk5tc1hDaFF2dEhsOXlkKzdjb1diTm1qYmJaWFJkVHlIRTB4Y1RFMHVyTG9QVGJCT25pN2ZaNWxsVGpLYmZLOWFxVnlmcTBtZXMxZjI5dTM1SzB3L3FVU0xabE9xWTJEaUdqSnZMbDUwLzRmVnlyNW4zcDZkNmRhS0c3OVZpeGMvYnVYUFAzMmIycGthandTdHZybFNQdXpnN1VkRzNGS2ZPWGViMHYxZW85VllscG96c3pYOTMvZERyRGVtdWt2MHEyQlVTei80d1V4YW9rd3BtbFhCN3ppTVM0dVVRbEdDazFjVUk0aDcvZm4zTlZjTnZsWEpRUUFLT1FnZ2hYakVTZE16bWdvS0N6TnU1Y3FYK1ppeTU0OGVQOCtEQkF5Wk5tc1NWSzFmWXVIR2p4ZkhFNmRwZ1d1ZnhXVWxQd0JGTWdjVkUzYnAxTTI5Mzc5NmRiNy85RmljbkovejgvQ2hZc0tETnZxd1ZqaEZDaU9TTWltS3pFSXhpUnhzQW5TNGVKeWRIaTJKZVQwdWNMaDZBdjM5YmcwcWxzcWhlN2VUa1NPNWNPUmo4VlVkY1haT0t3MHljL1QwdUxrNW9OQnFMZ0NQQTRoVWJPWEhxUEUwL3JNZnI1VjdEWURDdFpGYTJsQTlyRms4MnQ3Tm4zY25tamQ5bDVib2RmTGRxRTFORzljbndjOVRyRGZ6MHl4NHVYYjBGUUswM0t6RjM4aERVS2hVL2I5N0R3VC8vNGRjTkdmdlFLTHNLMHl2MHVwSDA5MzVBWVZkS3VscWZBU0dFU0pLZ1FOdkxrZHpWbVg3M2VXcFViSy9nU1VFSk9Bb2hoSGdGU2RBeG0wcyszVGQzN3R4Mm5YUHMyREh6OW52dnZaZmllR0kxYmJBL2UvSjUwR3ExdUx1N200T2tqbzZPekpzM2o1NDlld0p3Nzk0OVNwVXF4WmRmZnNuZ3dZTXBYRGg5eFErZTFLOWZQejc1NUpOMG5mUHV1KzhDVUtSSUVWYXZYcDJwNndzaG5pOTNOeTJIdG4yZjZ2RnFEZHJqNnVMTWtaMC8yT3pyOXovL1pzbUtqWHoxZVJ1YjA1WXpLeklxR2lkSDZ3SE8ydFVyMDdWOU05emR0ZFI2c3hJQUo4OWNwSEdEMnJ4Yis4MFU3YzlldU1yNnJmdW85V1lsR3I1WEM0Q29hTk4wYmVjTVpNWVhMSkNQRDkrdHlaNERmOUcwNGR2VXJGWXhYZWNyaXNLQnd5ZFpzbklUdCsvNTRaMC9MNDZPanB5L2ZKM2c0RER5NU03QjhWUG5LVjZzSURrODNkTTl2dXlzejQwb0hqd09taFJ5VnZOMVVlMXpIcEVRTDRkaHQ2STU5TWlVSWF3Q2Zpem5RV2tKMkFzaGhIaEZTZEF4bTd0Nzk2NTVPMi9ldkhhZGsxZ2xHcXdISFI4OGVHRGV0clVlNHZPZzErdFpzR0FCWThlT3RjaktuRGh4b2puZ0NIRHc0RUYwT2gzejVzMmphdFdxZE9yVUtWUFhMVldxRktWS2xjclF1VnF0bG5mZWVTZFQxeGRDWkI5Ky9rSGN1dk9Bc3hldVB2V2dZMGhvT083dTFnTkthcFdLN2I4ZXhtQXdVTE5hUlZRcUZidjJIZUhrNlF2MDdkN1dvbTF3NkNPR1RaaVB1NXNydy90L2J0NGZFR1Q2b0NwWHpvd1ZNL3ZxOHpiOC91ZmZqSjIraExWTEpwTXZqMzFaK3dDVHYxbk8xdDBIY1haMm9sdUhGblJwK3pGN0R2ekZwRG5MNlAzMU5DcjVsaVlpTXBwT256YkowTml5cTNXQk90WUY2c3lQVjVUeHdFTWoxV09Fc0dWRGtJNzVEMkxOajhmNmFQa285N05iaWtnSUlZUjQwVWllZnpiMzc3Ly9tcmZ0Q1JBR0JBUnc1Y29WQUFvV0xKaGlQVWVBbXpkdm1yZUxGQ21TQmFQTU9udjM3dVdOTjk1ZzRNQ0JSRWFhaWg0a1p1OHNXN2FNMk5pa0Y0TGJ0MjhIUUsxVzA3aHg0MmMvV0NGRXRuRjA5MHIyYlZwa3M1Mjk2N0pldW1hYUJsem1OWi9NRE1zdUR4NEdramQzNm9YRzJyZHF4STMvN25IMDVEbDB1bmdPSHp0RjA0WnZvMVludllTSWpkTXhaT3czaElhRk0rSHJubmpuVC9xUTYvb3QwNGRmUlFybFQ5ZTQvQjRHTVdMU0FncDQ1YUhYNTIwSURRdW56OWZUaVlpTXNuM3lZeDFhTjZaZHE0YnNXR05hWTlMWjJZbm1qZCtsNVVmdmNldk9BN2JzUG9oVzY4TEhINzV0dTdOWHhJMVlnOFcwNnY2RlhIa3ZweFNQRWNLV0J6b2p2YTRuL2Q5cGxzZUpFWkloTElRUTRoVW5RY2RzVEsvWHMyM2JOdlBqNHNXTDJ6em4wS0ZENXUzRXFiOVBPbjM2dEhuYldsQXl2VUpEUTFteVpJazVTSmdSQnc0Y29IYnQyalJzMk5BY2FDMVVxQkNiTjIvbXE2KytBdURHalJ0MDc5NGRvOUhJbzBlUDJMM2JWTkNnYnQyNmRtZUJDaUdFTlU1T2pqZzVwaDJZOGZSd0owNFh6K1ZyLzZYWjd0YnQrL3g1L0F3QWxYeEwyejJHK0lUSDAvblN1UTdralZ2M0tPVHRsZXJ4K3ZYZW9xUlBZZUlUOUJ3NGZKS282RmplcXVMTDhYL09FeEVaUlp3dW5uNGpabkwrOGcxNmRHcEpuZXFXUmJmK1BuTUpnSEtsUzZRNURxUFJOSlUzSVVIUDRoVWJhZDExS1BzT0hjYy9JSmkyTFJ0U3IxWlZidngzajY3OUp1RDNNQ2pOdmhMNUZDbkl3SjRkeVozTE1xZzZZa0JYSmd6clNldVAzMmZSOU9IbTQ0bnJUNzZxSWcwS0xTOUdFSzQzQmNkOTNUUk1LaTVCRXlGc1VZRHUxNklJZS94L3A1aUxtaFZsUGVTTmxoQkNpRmVlVEs5K2laMDRjUUpYVjFkOGZIeFNWR0gyOC9OajhPREJuRDE3MXJ5dlRwMDZOdnM4ZVBDZ2VUdTFvT09CQXdmTTIxV3JWazN2c0ZNSUNncWlaOCtlREJ3NGtIbno1dEc5ZS9kMG5SOFNFa0tuVHAzdzgvTURUQVZudnZ6eVN5WlBub3lucHlmMTY5ZG54NDRkM0wxN2w3VnIxM0wzN2wxME9wMDU2N0ZqeDQ2WmZnNUNDR0hMTzdYZllQdXZmOUM1ejFpODgrZEZvMG41ZGpRK1BvR0hnU0VvaWtMVml1VW9XTUI2aG5wQVVBaEdvNEtuaHh2T1RrNFlEQWJXYmRrTGdKdlcxZTR4R1F3R3psKytUdHVXRFpQRzhEaDRHUmNYejVIalozamdIOGliVlh6WnR1Y1FGNjdjUUZFVXZoeHNLZ2l6Y3NGNDVuKy9qdFAvWHFaTjh3L28zckdsUmYvaEVWSDhlZUlNR28yRzZsVXJtUGMvQ2pkOXlLUldKZDJEVStjdUE2WU14K1ZydDFLd1FENis3dHZGZkE4bURlOUZ6eUZUdUhqbEpoMTZqbUx6eXBua3ltRjl5dllINzlRZ1g5NjAxekZ1L0g0ZEdyK2Y5SGZ4MXUzNytBY0V2N0pyT3lwQTE2dFJYSW94QU9DdVVmRnpPVTljMURLdFdnaGJsdnJIc1MvTVZKUkxoV2xKQWs5WmtrQUlJWVNRb09QTDdJY2ZmbURwMHFXQXFZcTB1N3M3Ym01dVJFVkZFUmdZYU5HMmVmUG0rUGo0Mk94ei8vNzk1bTFyUWNjLy92aUQvLzR6WmVta052MDZ2UkxYWFl5TmpTVThQRHpkNStmSms0Y05HemJ3OXR0djA2SkZDeVpQbmt6cDBrblpRVGx5NUdETGxpM1VxVk9IMk5oWWpodzVZajZXTzNkdTJyUnBrK25uSUlRUXRneitxaE1hdFpwRGY1M2lnWDlncWxPdDNiU3UxSHl6SWtON2Y1WnFYNy9zL0ozbGE3ZGFQVmF2WmhXcis2MzU1K3dsSXFOaXFGeWhETXZXYk9IT1BYOXUzcjRIZ0x1N0t6MEdUZ0pNMlpQNTh1Yml0ZUpGS0ZJd1A0VUw1a2NYbjhEUThYTUpEQTZqZWVOM0dkSXI1YnE0SzlkdEp6NCtnWGZyVkVPcmRlSDlWajNSYWwySWpESVZseW5vYlFvb0tvckN6SVdyemRkcS9YRUQrblJ2aTZ1THM3a3ZyYXNMQzZZT28vK29XVlNyWEQ3VmdDTmdkNlhydWQrdFpkK2g0emc1T3ZJd01CaUR3Y0JiVlNyWVBqRWJHbmM3aGwrQ2s5WnhYRlhXZy9KYUtYNGhoQzAzWWcwTXVSbHRmanlnc0N2MWNzaVNCRUlJSVFSSTBQR2xWcVZLMGh2TDZPaG9vcU9qcmJhclZLa1MzMytmZWtYVlJOZXVYVE92MTFpMGFGRktsTENjQ3Fjb0NsOS8vYlg1Y1ZZRjZ3SUNBc3piQlFzV3pGQWZ0V3ZYNXZidDI2bFdvSzVhdFNwNzkrNmxaY3VXQkFjSG0vZlBuVHNYRHcrUERGMVRDQ0hTUTZ0MVllVEFib3djMkMzVGZaVW9Wb2djbnU0WURFYU1pbWxLY0U1UEQrclZyTXBYbjl2L3V6bUhwd2NGQytTalNzV3kzTDdueng5SFQ1SEQwNTF1SFZwUXRXSTVKby9vUmJFaUJTbFd4TnNpQUFodytOaHBIa1ZFOFdYblQraldvWVhWL29zWExZU0RnNGJ1SFZ2aTZPQkF6aHdlM0xubmgwYWpvWHlaRXVaaU5DcVZpbUY5T2pOazNGd21EZitLV205VnN0cWZwNGNiUzJhT3NKb2xtaEhGaXhZaU1DalUzUGRiVlNzd3BIZm1pb3E5akw2NUg4dmt1ekhteDJPS2FXbVdSNHBmQ0dHTFhvSE9WeU9KTVpvK1JDcXYxVERCUjVZa0VFSUlJUkpKMFBFbFZybHlaY3FXTFV0WVdCalIwZEhFeGNXaDErdFJxOVhrekptVDExOS9uZGF0VzlPOWUzZWNuR3kvZWRpelo0OTUrKzIzVXk2cVAyN2NPSTRmUHc2WXFpMFBIRGd3UzU2SHY3Ky9lYnRZc1dJWjdpZTFnR09pdW5YcmN2MzZkZGF1WGN2RGh3OXAxS2dSdFdyVk1oOVBlRHlsVUFnaFhuUWZ2bGVMRDkrclpidWhEV1ZMK2JCMnlSUWNIUnhvMCt4OTJqUjdQOFYxVWxPdlpsVzJycHFEVjc3VXB6Ri8zUEJ0S3BSN2pSTEZDZ0d3OFljWnFiWjlvMUk1dHYzNERSNnBWTkpPNU9Sa21VRzBlY1dzTk51bnBWbWpkMmpXNkIyTVJxTkZZWnhYeWZLSGNReTVsZlNoNVNmNW5CbFZUSUltUXRoajF2MVlqa2ZvQVhCVXdlcXlIcklrZ1JCQ0NKR01CQjFmWWpWcTFPRHk1Y3RaMXQrdVhidk0yOG1uVml1S3dvUUpFNWd3WVlKNTM4aVJJOU5kdWRyRnhZVzR1TGdVVTcrVFQzY3VWYXBVZW9lZExqbHo1cVJYcjE1V2oxMjhlTkc4N1dpaklJVEl1SkFFSS9rME1tVlBpQmVGclNCZld0SUtPQ1pLRERnKzdiRmt4cXNhY0Z6aUYwZWZaSldxRytWMllyVVV2eERDTHVlaTlJeS9uUlN3SDFOTVMyVjNlV3NsaEJCQ0pDZC9HUVVBWVdGaEZwV3IzM25uSFFEdTNMbkRsMTkreWErLy9tbysxcnAxYTRZUEg1N3VhNVF1WFpwLy8vMlhBd2NPMEs5ZlA0b1VLWUsvdno5cjFxd0JvR1RKa25oNXBWNUJOYmsrZmZyd3lTZWZwSHNNaWE1ZXZZcW5weWM1YytiRXdjR0JLMWV1MExOblQvUHhRb1hzZjVNczBxZjRpVEE4bkJ6dzBUcFNVdXRBU1ZjSGlyczZVTUpWVFhFWERjVmNORGhKa29BUVFqdzFSbUQwZjlGTXZ4ZHIzdmQyVGtjMmxQZVEzNzlDMkVGblZPaDBOWktFeDB2elZ2ZDBZRWdSeVJBV1FnZ2huaVJCUndIQWpoMDd6Tk9MaXhZdFN2SGl4ZG04ZVRNZE9uUWdMaTdPM0s1dDI3YXNXTEVDbFNyOTcwcTZkZXRHMzc1OU1ScU56SjgvUDhYeEhqMTYyTjFYb1VLRk1oVVk3TkdqQjRjUEgwNzFlT1BHalRQY3Q3QXQwcUJ3UGxyUCtSZ2pxQklnMmMrVEdpanNyS2FJaTRZaXptcUtPcXNwN0d5NW5kdFJoYnd2RmtLSTlJczFLbnh4TFlxZkFwT0t4dFRMNGNoV1gwOWNaVnFvRUhZWmR5ZUdpOUdtU3U5YXRZcVZaVHh3a1A4K1FnZ2hSQW9TZEJTQWFRcDFxVktsdUg3OXVuazl4dzgvL05DY25lanE2c3JreVpNWk1HQkFocS9SdTNkdndzUEQrZTY3NzNqdzRBR0tvcUJXcXlsYXRDaGR1blJoOE9EQldmVjBiS3BhdFdxcVFjZmF0V3Z6eFJkZlBMT3hDRXRHNEs3T3lGMmRNZFUycm1vVlJaelZGSEZSVStSeFFMS3dzNXFpemhwVHdOSlpqYnRHWHYwTElVUnk1NlAxdEw4Y3lhVVlnM2xmV3k5bmxwVjJ4MWtDamtMWTVVaDRBck9TWlFuUEtPRkdLVmRaTmtZSUlZU3dScVVvaXZLOEIyR0xvaWdZalVZTUJnTUdnd0ZYVjlmblBhUm5adkRnd1VSRm1kWmJXckpreVZPLzN0V3JWOUhyOWZqNitnSnc2ZElsSmt5WXdQVHAwek5WNUNVak5tM2F4S05IandCVGxtUlcycmh4STJQR2pNRmdNS0FvQ3M3T3poUXRXcFFtVFpyUXJWczNtNFYzRGh3NFFHUmtKQURObXpmUDhEajI3OThQZ0p1Ykd6VnIxc3h3UHk4VGgzMzNRS01CdFJwVWFsT1dZd1l5WjIzSjZhQ3lDRWdXY0ZLVDM4bjBid0ZITmZtZFZCUndVc3VDNzBLSWJFOEJGajZJWmRoL01laU1TUy83dmk3aXlvVGlicktHNHd2QVlEQ2d5WUwxanJPcUgyRmR1RjZoeXFrdzh3ZWpIK1J5WXRmcm50bHE5a1Y4UWdLMzcvcFJ1bVRLMS8zUk1iRTg4QStrcEUvaERQMmM2ZlVHSEJ6azUxTUlJYklUbFkxcHNCSjBGRUk4VTg4cTZHaXZuQTZxcElDazQrT2dwTVdYaXZ4T2F2STZxdVdOdVJEaXBYTXNJb0ZCTjZNNUdhazM3L1BVcUZoWXlwMjJYczdQY1dRdnYwdlhidEhwcTlHc1h6YWRrajZGTTl6UHRadDNhUGZGQ0RhdG1JbFBrWUlaN21mR2dwVmN1dllmUDh3Zmh6cURmMWV2MzdyTGdtWHI2UFY1RzhxODVwUGhzV1JYbjEySlpPM2pwUWx5TzZnNFd5MFhCWjJ5MTZ1RDIvZjgrS1RMRVA3WnZ6YkZzV1ZydHJCc3pSWjIvVFNmUExsenBxdmZvMytmWS9UVVJYd3pjUkFWZlV1bjY5ekFvRkJpNHVJcy9uOUV4OFFTSFIxclYwRXpJWVFRVDQrdG9LTk1yeFpDdk5JZTZSVWU2UTFjU1RiZDBCcU5DcnlTQlNYek82bko0NkFpdDZQcDN6eU9hbkk3cU1qam1MUlBwaXNLSVo2WEc3RUdSdjRYdytaZ25jWCtXcDZPckM3cmpvK0xaQnRsTjc1bFM3SmgyMjlzM2ZVN0xadlV6MUFmZnh3OXhZbFRGeGd6MlA1MXRsOFY2NE4wNW9BandIZWxQYkpkd0RFdG9XSGgvTGhoRjlYZmVCMWRmQUorRDRNQXlKc25KMDZPampiUHIrUmJHbzFhemFZZEI5SWRkRnkxZmljYnQvL0d6cC9tNDVVM0Z3QnJOKzFtNmVwZnJBWkhoUkJDdkRnazZDaUVFSFl3S09BZmI4US9QdlcxSnAva3BsRWxCU1lkVmVSeFNQbzN0Nk1wVUdrWnNGU1R3MEdLNUFnaE1zWUk3QXVOWjdGZkhMdEQ0MGsrbFVXclZqRzhxQ3REaW1pbDRNVnpjdnVlbjlYOWljRWJQLytnVk04dFZ0amJaaEcveGczcXNIbm43NFNGUjlvY1MxUjBETUdoajFMczMvL0hDU3FXZjQybzZCaWlvbU9zbnBzM2QwN2MzVjZ0U3MzM2RFWjZYWTh5UCs1Y3dJVVdlZE5laXVkbGN2am9hUWFQKzhaaTMxc2ZkRFJ2bjlpN21vbXp2eWM2SnBhL1Rwemw0eFA5emNkV0xCalA2K1ZlQTB3WmlZM2I5a256V3J2My84bnUvWDlhUFRabFpHOCtlTmR5dVNHRHdjQytnOGVvVjdPcU9lQ1lGcDB1SG1mbjdQTzlFVUtJbDUxTXJ4WkNQRk5Ucm9Yd1NGRVJhbFFUcW9jd0E0VG9GVUwxQ2lFSlJoSmUrTjlJVDVkR1pacnk3YWt4RmNQeGRGRGhxVkhoOFhqYjQ0bHR6OGRmSG8vYm1jNVI0NkZSNFNpQkJTR3lQU053S2xMUG50QjQxZ1RvdUJWbm1iV3RBajRyNE1MNFlsb0tPYjg2V1ZsWjZhMFBPbUkwMnYrQlUzTEpzN0NxTldpZjRURWMzckVjcmF0THB2b0FjSGZUY21qYjkrelllNWp4TTcvTFVCOWpoM3hCMHcvclpXb2NMNU40QlJxY0MrZG9SQUlBSlZ3MG5Ib2pKeDdacUdDZFhtOGdOczZVeFhudndVTTY5UnJOd2EzZm00K3ZXcmVEbjM3Wnc3ZlR2cVpxeGJJWUZZWGVRNmNTRTZkajZleFJPRG1aTWgwTkJnUDMvQUxNNSszOS9SZzVQTjJwVWUzMUZOZU1pSWhpK1UvYjZONmhCZTd1cGlDMlY1N2NhTFV1RnUxMi8vWW5ZNll2WnNtc2tWU3JYTjY4ZitucXpTa3lIUTBHQTE4Tm5VcWUzRG1aTXJKM0Z0d1pJWVFRdHNqMGFpSEVDNlYvWVZjMEdnMGFqUWExV28xS3BUSm5ieWhBbE1FVWZBelZLNFFtS0lUb2pZUWtLRHpTRzRuUUt6d3lLSVRySDM4WlRQdE0yd3JSaHBjL1ltbFFJQ1JCSVNRaDdlbmU2ZVdoVVpIYlVVVXVCMU5XcGFmRDR3RGw0eUNtVnFQQ1ZXMzZjbEdEU3lyYnprL3VmeHpjekQ1dnZZUjRzWVhxRmE3RTZMa1ViZUJ3ZUFMN3doSUlUa2daRUZNQkgrVnhZbnd4TFpYYzVlVmVabXhjUGdPRmxIOWZidDIrejlEeDg1Z3pjUkJGQ3hldzJjOC8rOWRpTUJnNGN2d003OVN1WnQ1dmJVMUhSVkhZYytBdlBuaW5wa1hoalUwclpscjBlZm5hZjR5ZXVvZ3hnM3RRMGJlVXpUR28xWmFCNS9ST1RjMXMwUE5sTlBobWxEbmdxQVpXbFhYUFZnRkhBUCtBWUZwOE50QmkzN3ZOdXdQd3phVEJHSXdHeGcvN2ttS0ZDeEFTK29pTjIvZHo0Nzk3TEp3eG5NaW9hSExsOUVTdFZxUFJhQ3pXWFR4LytUbzNidDNqby9mcjR1RnVtUjA3Wi9HUEhEMTVqdisxK0pBS2p6TWxuNlFvQ3F2Vzc2QkN1ZGNzQW82cG1mbnRhazZkdTh6QW5oMXR0aFZDQ1BGc3lLdFFJY1FMUXdXUE0vazArR1RnL0FRRlV4RHlpV0NrS1VocEpOeWdtQUtYNXYxR0lnd0swUWFJZmh5MGpESW94QmhmL3VEbGt5SU5DcEVHaFR0a0xGdEhDUEhzNUhSUTQrdW1SbTlVa1lCQ2doRmlqUXFCQ1FvUityVC9EK2QxVk5PMWdEUGR2VjFrM2NZc1VxeUl0OVg5TWJGeEFCVHk5cks3QU15VjY3Y1pPV1VoamV2WFp2aUFycWtXZkptMThFYzI3ZGhQbmx3NXFQNUdVcGJZazljSkNBd3g3UzlhTUZORmFES3FjNSt4VkhtOURQMTZ0SHZtMTM0V1ZnZm9XT1FYWjM0OHRZUWJOVDF0cjEvNHNpbGMwSXVqdTFjQ2NPZStQMjE3RERjL2RuQjBZUE9PQS95NFlWZUs4OXIyR0E1Z0RwZy91WVJBMnhZTkdUUjJEcjhmT1VtbENrbnJPUG9IQkxOdXl6NmFmRkFYNy94NUxjNHJXQ0NmZVkzSTN3NGQ1K2J0Ky9UcStxbk41N0IwOVM5czJyR2ZsaCs5Ujd0V0RkUDEvSVVRUWp3OUVuUVVRbVFiamlwTWF5WTZadTZOdGhHSWZSeUFqRFlxandPU1dEeU9laUpJbWJRUG9wSTlqbmw4anM0SWNVYUZXS05DTmtqSUZFSThSWS8wUnY0S1QvOEhCQTRxMHhJTk8wTGlPUnFoeDh0UlRYRVhOU1ZjTlpSMDBWRGNWVTFSWjQyczZmZ2MrWll0eWN5eC9SazRaallBSXdkMnN6aXVLQXB6RnEvaGw1MEhtRHFxdDBYQTBacVlXTk9VV0ZlWHpGVWlUOURyZWVBZm1PcngxQUthSWFHUENBa0x6OVMxWDFSbm92UjhsV3dkeHpiNW5CbFlPSHN1OGZSeGgvNzRCd1JiN0t2VnVMTjUrL2l2cTgxTEREd1psRXplN3BNdVE2ejJQM0gyOTFiMzc5aDdtQjE3RDF2cysrbTdLWlF1V1l3NFhUenpsdjRNZ0sxaTdFdFdibUxabWkxODhFNE52dTcvZWRxTmhSQkNQRk1TZEJSQ2lDZW9NUldCY1h0SzA2ZjBpaWtBYWZveVpURHBIbS9ISmZzMzFtSmY2bTFqa3gyUE15b2tLQkN2S0VUcVRkUFRReE9zVFF3VVFtUTNlZ1VDNG8wRXhBTllYNkxCUVFYRlhEU1VkdFZRemNPQmFoNE92T0h1UUlGWHFBcHZlcVJXL0FYZzRlTWd6UVAvUURRYTYvZFByVkpSdExCbHBtU3R0eW94YVhndnZQTGx0bnBPdnJ5NW1EOTFLRzlXOGJVNXZ1aVlXQ0FwNHl3MVRUNm95N2loWDZaNi9JRi9ZS29CSTBoOUd2YlBTNmRteTZJZFFRbEdQcmtVUWR6am1RKytiaHErTCsyZWJaY1NXZmY5Tkl4cHpQSXdUZkUzZmFEcjZHaDYrNWk0am1OeVdWbEpldW1xelFRRmg5cHNOMkhXVXJiLytnY2ZOM3liVVFPN3BabzlMSVFRNHZtUW9LTVFRanhqRGlwd2YxejA1VVZoQkJLTUNuckZORTA5UVVtMmJWVFFBM3BqOHYybTRHWmlBRFh5Y1ZabnJCRmlqS2J0dUdUOTZSWEw3UVNqNlZ4OXNuNFMrMzV5Mi9DNFRmSjlpWDBrSk90RGlPd2lwNE9hcXU0T2FGUUthbFNvVmFCV2diTUtITlVxOUViVEJ3dFJCbE1ScnJESDYrQkcyWkZHclZmZ1pxeUJtN0VHOW9UR20vY1hQTldiNmdBQUlBQkpSRUZVZGxaVHpjT0JXcDZPTk16dFJEbXRKdHNHV05JanJVQmNvb0dqWjZkNnpNblJrYU43VnRxMUZxS3RhMWtMNkFTRmhLRldxVmozL1RUVXFRUStPL1ljaFp2V3ZtclRUMTVqMzhGampKajhiYXJ0czJNVjYwZDZoVWJuSTdnVFo4cnN5K0dnWW5ONXo2ZjJRZVNMd0UzclNyc3ZyQWV1VnkyY2FQWG5OL20rVDdvTW9VSzUxMWk1WUR5UWRyQStOY216YWMrY3Y4cWFqYnRvOTBrajFtemNuZVo1Ty9ZZXBrZW5sdlRvMUNyZDF4UkNDUEgwU2RCUkNDRUVha3hGWXBJbTZHWGZOMWRDWkZmeENvU2FDM0VaZVJCdjVGYXNnZi9pak55S00vQmZuSUY3Y1Vhcks3dmUxeG01cjR0bmEzQThRMjlGVThSWnpZZTVuZmd3bHhNTmNqbG11OElaOWtvdGMrdlMxVnQwSHpnUm5TNGVUdzgzbHM4YlMvR2loVkx0NThrQ01JbjhBNElaT2ZsYklpS2pLZUNWaCtsait1SG1adjhVM3YvdVBzQXJYMjVLK0JTMmVseFJGSFM2K0JSRlBJUjFVUWFGcGhjaU9CdWxCMHgvRzM4czY4RnJydGwvZmRSck4rOHlZMncvQ3VUUEMwQnd5Q01HanA2TllsVFl2bWF1dWQxOS8wQytHakxGdk8vakR2MVpOSE1FSllvbC9memJFNngvVXZML2E3dC9PNEpQc1VMMDZOUXFSZEJSVVJRMjdkalAyazE3QUpnOVlTRDFhbFpOOS9XRUVFSThHeEowRkVJSUlZVElCcHhVVU1CSlRRRW5TSndLK2FSNEJXN0hHVGdYcGVkVXBKNS9vdlNjanRRVDhVU1c1RDJka1dYK2NTenpqOE5WcmFKWlhpYzZlamxUUDVmVEs3OG01SzA3RCtnM1lpWWZOYWpETDd0K3AvWmJsZWs3ZkFiTDU0M0RLMjh1cStkWVd4UHg5ajAvSnMxZVJ1WFh5M0Q0NkdueTVNN0o3TVZyV0RCMUtHNWEyNEZIUlZFNGRmWXlyNWUzWHZrWFRNVnVqSW9pUVVjN3hCa1ZXbHlNNE5qalN0VUF5OHQ0MERoMzlwcytucG9TUG9YTlA2dCtENFBNK3dzV3lHZmVqazlJU0xIUEsyOHU4dWJPYWRIWGxKRzkrZURkbWphdmVmdWVYNG9nWmV0bTc5TzJWU09jbjVqQy9jL1pTM3k3ZkQwWEx0L0EwOE1OUUFLT1FnanhncE9nb3hCQ0NDSEVLOEpKQmFWZFRXczZ0czVueW0wMkFqZGlEUnlMU09DM3NBVDJoY1lUcWs4S1FzWWFGZFlGNmxnWHFDTy9rNW9PWHM3MEt1UktVZWRYYngzSTg1ZHYwSC9rVEpvM2ZwZjY5ZDdpbDEyLzg5bi9tbUw0eVVpWFBtT1pPM2t3cFVvVXRkblA0V09uR1QxMUVSKzhVNFBXemQ3bjhOSFRETy8zT1RNV3JLVGpWNk9aTmE1L3F0bUxpVTZkdTB4QVVBaGYxV2lkYXB1SXlHZ0Fjbmg2MlBYOG5wd1dHeFFTWnRkNUw3dDRCZHBjaXVUZ282U0E0OEpTN25UTW43a0NQUytiTmwySFdkM2Z1YzlZTGx5K1liSFAxcElCUVNGaGRrMno5dk1QU3JHdmRNbGlBQmdNU1d2VEx2cGhBei84dEkzQ0JmTXphL3dBcnQyOHc5TFZ2MWp0VTFFVVZMSzJveEJDdkJCZStLQ2pvaWdwdm9RUVFnZ2hSTlpRa3hTSS9DeS9Dd1lGVGtYcCtUVTBubTBoOFp4N1BOVVVUSVZxWnQrUFpkNkRXTnA1T1RPNGlKYnkydXcvOVJSZzYrNkR6UGgyRmUxYU5xSjN0MCs1ZE8wV0FDcVZpZ25EZWpKaTBnSzY5aHZQd0o0ZGFOYm9IYXRCai9qNEJCYXYzTWlhamJ0cDI3SWhBNzVzei9WYmR3RndjWEZpd2JSaERCZzFpMDY5UnRQanMxYTBhOW5vY1JHUGxKYXQyWUtuaHh2djFua3oxVEUvQ284RUlHY09kN3VlWTNxbnhVWkZ4K0RzN0lTand3di9saUpWai9RSzdhOUVzamZaR3FlelNycnhoYmZMY3h6Vjg3RmgrWFNMVE1lUE8vUUhZTmI0QWNUSG13S3kxcVpYVy9QTmtyVjhzeVRyQ3N1MGJGSWY3d0w1K1BqRGVtZzBHcTdkdkpOcTI2Nzl4bE9uUmhVK2I5Y3N5NjR2aEJBaVkxN2VWd2hDQ0NHRUVDTExhVlR3bG9jRGIzazRNS2FZbG92UkJ0WUV4dkZUb0k0SE90T0trSG9GVmdmb1dCMmc0K004VGd3cm9xVzZaL1o4V1JrUytvaHA4MWR3K05nWituL1Jqcll0RzZabzQrQ2dZZHJZZml6NC9tY216Vm5HbmdOL01lRExEcFF0NVdOdWMvYkNWU2JQV2M1OXZ3Q0c5K3RDeXliMVUvVGpwblZsNFl6aHpGcTRtdmxMZjJiN25qL284Vm1yLzdOMzMrRlJsWGtieDc5blNub2xKSVRlQktRWEVRRkJSWXFJYlFWN1FWbFgxckpyNzd2dWlyM1gxMTVBMUFWWHNMSWdDSUtDRkVGQWl2UW1rUUNCOUV5bW4vZVBtRUFnZlU1SWd2Zm51cmh3emp6UDd6d1RJVXp1ZVFwREI1K00zWDRvZlB4aTFnSldyUDZGbS81OENWR1I1WWRqQjdPeUFXaVVFRitsMTFyZDA0Y3ZIMzgvZlhwMFpzSzk1WitNWFo5dGNBVVl2VDZYTFlXSFp0Uk5hQlBGYmMycnZxL204YVM4bVk2SEw1MCtjbm4xZjk1OHZOUlM2MktoTEs4dVMycEtFaGVPR2xKcHU2S2E2YlJxa1ZxbHRpSWlVcnVPejNlSElpSWlJbUtKcnRGMm5tZ2J6YU50b3ZrbXk4dXphWVVzT0d3WjZwY0h2WHg1ME12Z2VDZjN0b3prckVaaHg4VlJWRjZmajZtZnplYmREejhuS2pLQ041LzdCNzI2ZFNxM3ZjMHd1SFg4RmZUdDJZWEhYbmlIcTI3OEJ3UDY5dUMrVy8vTXErOU9aYzZDcGJScTBaVDNYbjZJemgzYmxsdkg2WEJ3LzYxLzV0Uit2WGpxNVVrODhPZ3JORXRONXNQWEh5VXVOb1pWYXpmeDFNdVQ2TkN1RlZkZmNrNkZyMkhOK2kwQUpZZURsS2Rsc3liTW5QSktoVzNLa3RRb2dVYUpjZFh1VngvTU9Pamw2bzE1NVAyK242a0JQTlkybXJ0Yi9qRURSeWgvcHVQaGdvSFNSMUVWTDRVKzlvcSt5d1JORTl0aHM0cXpjbkxKemN1blZZdW1kVFF1RVJFNVhJTU1IYlZQaDBqRHBPMFJSRVFhTHJzQkl4dUZNYkpSR0QvbStYbDZ0NHN2RG5ncC9zNitNTWZId2h3Zko4VTZlS2gxRkNNYmVQZ1lESnJNWGJDTUVXZjA1OWEvWGtGTWROVU9Zem4xbEY1TW0vZ3M3MC85aWtLM2g2Wk5rc2pNem1Yc3BlZnkxN0ZqQ0ErdjJzRWtwdzNvd3lsOXVqSGxzNjh4TUlpTGpXSGgwbFhjLzhqTHhFUkg4dHpEZDVSYTFqemwwNi9abDNHUXBNUUVvcU1qMmJmL0lCOStNcE1lWFRyUUtLSGlZTkJ1dDVPUzNPaW82MzUvZ0o5Ky9vV29xRWgyLzdZWG9OVHAycE5lbVZDbDExS2ZtTUFUdjdyNDkwNVh5Wi9kZUlmQmh5ZkdjdllmNk5DWWl2ajhmakt6Y3JEWmJEZ2NkdllmeU9MQXdTd2l3c1A0Y3ZaM2xmNTVBbmpnc2YvamdjZityOWJHV0h4bzB5ZGZ6S0ZmbjI0WWhrRWdFR1RhbDNNQjZOMzl4RnE3dDRpSVZKMUNSeEU1WmhRNmlvZ2NIL3JGT3BqV0pZNk5yZ0RQcFJYeTRUNDN2dCsveGYrVTUrZThkYm4waTNYd1VKc29oaWMyelBBeElqeU05MTUrcU53OUZTc1NGUm5CamVNT0hmRHkrak1QMU9pOWEzaDRHTmRlZGo0QWFYdjJjZmRETDlDNFVRS3ZQblgvVVV0YTgvSUxtUHJaYlB6K29xWENobUhRdmZNSlBIemZqZFcrYnpHSHc4NTlqN3hNWHI0TEtEcmQrSlErM1dwY3I2NXRLd3h3MDlaODVtVWRtcW5iT2NyTzlLNXhkSXo4WSt4TldoVVhYSDA3K3pNeUdURmtBRGFiamQyLzdlV0d1eDdETkUwUzRtTzUvWWFLRDVFQnVQMkdLem4xbEY2VnR0dVRuc0V0RHp4ZDdUR2VQZlJVRnYvNE15KzlOYVZrdjBtQXhQZzR4bzhkUSsvdTVjOUtGaEdSWThjdzYza0tVSHg0VERBWUpCZ000dmY3Y1RxZE9KM091aDZhaUZTVDErdkY3L2ZqY0RpdzJXelliRFlNdzlDSENDSWlEVnlhSjhpTGFZVzhrZTdHSFN6OTFySi9uSU1KcmFNNU05SFpJTVBIOGhTNEN2bDUvV1o2ZGV0VTRiNktsY25OSzJEUnNsV2NQdkFrb3FNcVh0cjd3N0xWZE90OEF2Rng1UjhNNC9QNzhYcDlPQjBPd3NMS2ZyK2NsKzlpLzRGTTJsZHlRalpBb2R1RHorZkhNQXhpWTZvMjI3Tys4UVJOWHZyTnpjTzdYS1grZko2WEZNYjdKOFlTWnorZS9tVFd6TGFkYWJScWtZclQ0U0Mvb0Noa3J1cnMzaU85KzlIbkRCbDBNdTFhTjYrMGJXNWVBVFBtTE9TS01VZnZsUm8wVFY1NC9VTUdEK2hEdjk1ZGF6UVdFUkdwWFVZbFA4elgrOUFSSUJnTVlwb21nVUNBUUtEbzA5dkl5RC91ZmlzaURWVmhZU0ZRdEl6TGJyZGpHQVkybTYyT1J5VWlJbFpKOXdaNVpuY2hiNmE3OFJ3UlBnNk1jM0o3aTBqT1R3cERHWThjQzBGZ3luNFAvOTdwWXFmNzBHRXhZUVk4MkRxS2UxdEZvWGNoSWlJaU5YZGNoSTdGTXgyTFE4ZEFJRUJFUkFRT1I0TmNIUzd5aCtUMyszRzczU1dCbzkxdUw1bnBLQ0lpeDVmZlBFR2UydTNpblhRMzNpUGVhYmFPc0hGVHMwakdwVWJReUtGL0E4UjZucURKZnpPOFBKZFd5TG9DZjZubkJzUTVlYXRqREoyanRKeGFSRVFrVk1kVjZIaDQ4QmdNQm9tSmlWRmdJZElBbUtaSmZuNCtOcHV0Vk9DbzBGRkU1UGoycXlmSWs3KzZlRyt2Ry84Ujd6aWR2eDlNYzNsS09PY21oUkZsMDc4SEVwcXRoUUUrMk9maHJYUTNHYjdTcHl3M0Q3ZnhyOVpSakV1TjBPeEdFUkVSaXh3M29lT1JzeDM5L3FLOVpSUThpdFJ2eFlHamFabzRISTZqWmpucTc2K0l5UEV2elJQa2pUMkZ2Slh1SnZQSTlCR0lzUnNNVDNSeVprSVlaeVk2NlJocFA2NzJmNVRhWVFJYlhRRStQK0JoMmdFdlArZjdqMnFUNkRDNHQxVVVOemVMSUZMQnRvaUlpS1dPcTlEeDhIMGREOS9mTVNvcVNnZkxpTlJEUHA4UGw2dG9NL0xEbDFVWDcrZW8wRkZFNUkvRkZUVDV6ejRQNysxMTgyUGUwUUZSc2ViaE5rNkxkOUk5MmtHM2FEdGRvdXkwaXJCcmh0b2ZuQ2Rvc3Jrd3dOSmNQd3V5Zlh5WDQyT3ZOMWhtMjA2UmR2N2VQSktybTRRVHJVMUVSVVJFYXNWeEVUcEMyYk1kaTVkWkJ3SUI3SFk3NGVIaE9KMU9MZGtVcVNQRmYwZDlQaDhlajZmazcrYmh5Nm8xeTFGRVJLQm9LZXlVL1I2bTdQZXd1VEJRYWZzWXU4R0pVWGFhaDlsSURiUFI1UGZmVThOc3BEaHRSTnNoekdZUWJrQzR6U0RDWmhCdWczREQwTUUxOVpRSitFeHdCMDNjUVJOUHNDaVkzdThOc3RjYkpQMzMzN2NXQnZuRjVXZExZWUJBQlQrNVJOc056azhLNDZxVWNJWTNDbE5JTFNJaVVzdU91OUN4dlAwZGkwKzRMdjVWM0Vla3lqNTVCL1BEMTJyVWRWWHJGOWdmZHpvQVp2SkdDaSs5c3NMMnpjTFBwSC9pTXpXNlYzMVYvTDNtOEJtTXhmczJscldQbzBKSEVSR0JvdUJwYzJHQWI3Tjh6TXYyc2lEYlIzWVpTN0JGUkk2VmVUM2lPVDFCSytsRVJDcFRXZWpZWUk1L1B2eDEyR3kybzU0ekRFT2hvNFNtVzEvTUdtWmdLZmxMT0JoL1p0R0RBMTF4Wkxjbm1MUzkzUFo3L2ZNNTZGOU9TbmovbXQyd0hxb3NkRlRnS0NJaVpURW9XZ3JiS2RMT2pjMGlDSmp3YzRHZjFmbCsxaFVFV0ZkUTlQdCtYOW5MYUVWRVJFU2tmbW93b1NPVUh6d1doeHZGc3lCQmdhUFVRSmRlbUU0bitIM1Y3dG8wL3djMjJlencrN2IzNFZ2UHc1dnlVb1Y5MXJpZVlIalVwOWlOOEpxTXRsNHEvanQ2ZUxoWUhEWXFjQlFSa2Fxd0c5QW54a0dmbU5KdlUvZjdndXdvUExUazl2RGx0L3Q5UWR4QjhBWk4zR2JSTXQzaTVicnVvSW5lRllxSWlJZ2NldzBxZEN4V1ZyQlJQTU94T0h3VXFUYUhBN056TDFpM290cGRZLzE3aVBmdEpqKzhIUUMyVFJmaUgvUXEyTXJmbzhyRmJyWjQzcVZiekMwMUhuSjlkSGl3V0J3Nkttd1VFWkZRcFRpTDltNlU0NGNKK0kvWTA3RWdhSkpSenA2T202dXdwK041disvcE9FSjdPb3FJaU5TNUJoYzZGZ2VNUnk3bFBISnBOV2kybzFTZjJiTmZqVUpIZ0NaNVArQ0s2RkQwb0tBWnpyU0JCTm91ckxEUEp0ZmJ0STRhUllLelU0M3VXWjhjSGlnZUdUd2UvcnlDUnhFUkVZR2k5U0ZPQTV4Mmc5akRUdnZwRkdrdnMzM3g2ZFhMY3Ywc3lQR3hJTHYwNmRVRkFaT3ArejFNM2UraDQyR25WOGZvSkNFUkVaRTYwV0FPa2luTGtYczNLbkNVa0sxWWlIblB0VFhxbWhFN21HWHRKNVU4OW5mNkdzOTVmNnUwWHlObkQ0WW5mNEpCMlcrd0c1SWpnOGV5ZmhjUkVSR3hnZ2xzY2dYNC9LQ1hhUmtlVnVmN2oycVQ2REM0cDJVVWYyc2VRYVJONzBWRVJFU3NkTnljWGwyUkkxL0NjZkNTcEs2NENqRFA3UWxtK2N1aXl4TTB3cGpkZlRVQlcyVFJCWnNmMTQwRE1hTU9WdHEzZC95RGRJcSt0dHIzckkrTy9KNmpzRkZFUkVTT2hhMkZBVDdZNStITmREY0hqamg0cUhtNGpYKzFqbUpjYW9TV1hZdUlpRmprRHhFNkh1azRmRWx5REprM1hBQWJmNjVSM3gvYlQyUmYzSkNTeDk0ekhzZDM4anVWOW5NWVVZeEsrWnBvZTRzYTNiYytVY2dvSWlJaWRja2RMRnBtL1h4YUliKzRTbitRM0QvT3dWc2RZK2tTMWZCWG1JaUlpTlMxUDJUb0tCSUs4N1ZINGVPM2E5UjNSK05yV2RkeXdxRmFTVnR4L1hrRUdKWC9OV3NhZmhwbkpFMmkrQVJzRVJFUkVhbTVnQWxUOW50NGFKZUxuZTVENFdPWUFRKzJqdUxlVmxHYTlTZ2lJaEtDeWtKSC9Uc3JjZ1NqNXlrMTdwdVN0NkIwcllNbllOdlRwMHA5MHozZnM3UHdpeHJmVzBSRVJFUU9zUnR3VlpOdzF2ZE40SW0yMFVUOHZxZWoxNFFIZDdvWXZUNlgzSXFPd3hZUkVaR1FLSFFVT1ZMM2sydmNOZHF6azJqUHpsTFhuR3N1clhML2xUa1A0d2xtMWZqK0lpSWlJbEphdU0zZzdwYVIvSHhTQWtNVG5TWFhaeHowTW5CVk5wc0xxNytYdDRpSWlGUk9vYVBJa2VJU29OMkpOZTZla3Z0ZHFjZU9qZWRpZUdLcTFOY1R6R0psemlNMXZyZUlpSWlJbEsxOXBKMnZ1OGZ6U0p1b2tzMXNOcm9DOUYrWnpheE1iNTJPVFVSRTVIaWswRkdrTEQzNzFiaHJjdTc4MGhkOGtkZzNubHZsL2pzTFB5UGQ4MzJON3k4aUlpSWlaVE9BKzF0RjhYbTNPR0x0UmRGamJzRGsvSFc1UEwyN3NHNEhKeUlpY3B4UjZDaFNobEQyZFd5Y3Z3U2I2U2wxclRwTHJBR1daLzhEdittcThSaEVSRVJFcEh6bk5BcGpjZThFT2tRV25XSnRBZy9zS09EeFgvWCtTMFJFeENvS0hVWEswcVBtTXgzdFFUZEorY3RLWGJPbDk4S1cwYkhLTlFvQ2Fhek5lNkhHWXhBUkVSR1JpbldPc3JPa2R3Sm5OUW9ydWZhdm5TNWUrazB6SGtWRVJLeWcwRkdrTEVrcDBLSnRqYnVuNUM0NDZwcGpiZlZtTzI3S2Y0OU0zNW9hajBGRVJFUkVLcGJnTVBpc2F4em5IQlk4M3JtdGdMZlQzWFU0S2hFUmtlT0RRa2VSOG9Td3IyUEtrZnM2QXM1MW95RVFWa2Jyc3BrRVdaWjlIMEhUWCtOeGlJaUlpRWpGd2d6NHVFc3NReElPbld4OTA1WjhQdHJ2cWFDWGlJaUlWRWFobzBnNVF0blhNY2E5blJqMzl0SVgzUW5ZdDR5b1ZwMXMzd1kyRnJ4ZDQzR0lpSWlJU09VaWJFVXpIZ2ZFRlFXUEp2RG5UWG5NMXFuV0lpSWlOYWJRVWFROElZU09BRTF5NXgxMXJib0h5Z0Nzelh1UlBQL09rTVlpSWlJaUloV0xzUnQ4MVMyTzNqRU9BQUltWExreGoyMkZnVG9lbVlpSVNNT2swRkdrUEUyYVEwcXptbmZQK2Vhb2EvYWRnekJ5V2xTclR0RDBzalQ3VGt6MGhsZEVSRVNrTmlVNERHWjJqNk4xUk5HUFNkbCtrekcvNUZFUU1PdDRaQ0lpSWcyUFFrZVI4aGhHU1BzNk5pcFlUbGdnNjZqcnpyVVhWN3ZXQWU5S2ZzbDd2Y1pqRVJFUkVaR3FTWGJhbU5ZbGpnaWJBY0M2QWovWGI4NUhzYU9JaUVqMUtIUVVxVUFvK3pvYVpyRE1BMlVjYXkrQm9MM2E5ZGJtdlVpbWIyMk54eU1pSWlJaVZkTTd4c0ZySFdKS0h2ODN3OE1MYVlWMU9DSVJFWkdHUjZHalNFVkMzZGV4akNYV1JsNHE5cDJEcWwzTEpNQ1NyTnNJbUhyREt5SWlJbExieGpZSjU2Wm1FU1dQNzl0ZXdPSmNYeDJPU0VSRXBHRlI2Q2hTa1pidElDR3B4dDFUY3I3RFpoNTk2cUZqYmZVUGxBSEk5VzluVmU0VE5SNlBpSWlJaUZUZHMrMWpHUGo3aWRaQjRKcU4rZVJwZjBjUkVaRXFVZWdvVXBFUTkzVjBCQXRvbkxmazZPdGJobU80YWhabWJpbjRnSFRQZ2hxUFNVUkVSRVNxSnN5QWp6ckhrdUFvMnQ5eGh6dkE3ZHNLNm5oVUlpSWlEWU5DUjVGS0dMMEdoTlMvU2M3Y295OEdIVGpXajY1eHphVlo5K0FKSG4xSWpZaUlpSWhZcTJXNHJkVCtqcFAydXZuMGdLY09SeVFpSXRJd0tIUVVxVXpmd1NGMWI1STdGOG80NzlDNStuSXdhL1pYMEIzTTRNZnMrOHVzS3lJaUlpTFd1aVE1bkN0VHdrc2UzN0E1bnozZVlCMk9TRVJFcFA1VDZDaFNtWlp0SWFWWmpidEhldmNRWDdqaHFPdEdWbHZzTzArdGNkMDA5MnkydTZiVnVMK0lpSWlJVk4zTEo4VFFLcnpveDZkTXY4bGZOdVhyNDE4UkVaRUtLSFFVcVl4aFFOL3Fuelo5dU5ReVRyRUdjSzY4SnFTNlArVThSSDdnMTVCcWlJaUlpRWpsNGgwRzc1OFlpL0g3NHpsWlh0N2M0NjdUTVltSWlOUm5DaDFGcXNBSU1YUk1LU2QwdEc4L0V5T25SWTNyK2swWFM3THV3Q1JRNHhvaUlpSWlValdENDUzYzFUS3k1UEU5Mnd2WVVuaDh2dzk3ZitwWFhQS1hlMnV0Zm1aV0RnODgrZ3BCcyt4NW8vc3pNdG01ZTArcGF3V3VRdlpuWk5iYW1FUkV4Qm9LSFVXcW9rOW9vV09DYXkyUnZ2U2puekFObkt1dkNxbjJBZTlQL0pMM2VrZzFSRVJFUktScUhtb2RSZGRvT3dDdW9NbTFtL0x3SDhmcnJBOWtack45WjFxbDdUWnYyMFhmWVZkVytndWc3N0FyUzRMRUFwZWJPUXVXWWdiTDNpUHovWTluY01sMTk3TC93S0ZERkQrYU5wTlJsLy9kZ2xjbklpSzFTYUdqU0ZVa0pzRUpYVUlxMFNSblhwblhuVDlmQ3Y2SWtHcXZ6WHVSVE4vYWtHcUlpSWlJU09YQ2JRYVRPOFhpL0gyZDliSmNQOC9zZHRYdG9PcUJOcTJhTVczaU03ejAyTjBBVEp2NEROTW1Qc1BMajk5VDZuRjFCQUlCNXN4Zndta0QrcERTT0xIUzloNlB0L29ERnhHUldxUFFVYVNxUWx4aTNhU2NKZGE0RTNCc09DK2syaVlCbG1UZFJzQXNES21PaUlpSWlGU3VaNHlEZjdlSkxuazhZWmVMMWZuK09oeFIzUXR6T21uVHNobk5taVpqR0FadFdqWXJlUXlVUEs2TzJkOHVJU3NubDhzdVBLdlN0b0ZBZ0ZzZWVKb0hIdnUvR28xZlJFU3NwOUJScElxTXZvTkQ2dDg0L3djY3dZSXluM091dkFaTW84em5xaXJYdjUxVnVVK0dWRU5FUkVSRXF1YXVGcEgwajNNQTREZGg3TVk4M01HR3ZjNDZFQWh3OVUzL1pNYWNoZVcybWZ6ZkdUejUwc1J5bnpkTkNPMWRiWEVkay9jLy9vcHVuVStnYjYvS1Z4dzk4MytUK2VubkRYUTc4UVFMN2k0aUlsWncxUFVBUkJxTUh2M0FHUWErbWkzYnNBVjlKT2N1SkQxaDVOSFA3ZXVLUGIwM2dXWXJReHJpbG9MSk5JODRrNmJocDRkVVIwUkVSRVFxNWpCZ1VxZFkrdnlValN0bzhvc3J3TDkydW5pNlhYVGxuZXVwUmN0V3MySHpEc0xDbk9XMjhYaThUSjh4anpIbkRhVkR1MVlsMTR2M2E2enM4Zml4bzZzMGxtOFdMR1hiempSdXZ1N1NTdHUrTmZsVHBuMDFsOUhubk1rVlk0NStyeTBpSW5WRE14MUZxaW84QXJyM0RhbEV1VXVzQWVmS3NTSFZMclkwNjI0OHdhektHNHFJaUloSVNFNkl0UE5NKzBNaDR3dHBoWHlmNDZ2REVZWG15NisvSXlZNmlqTUdubFJ1bXl2R25FMXNUQlN2dnZ2ZlV0ZUw5Mnk4N2E5WDBpdzF1ZHc5SFMrNVlFU2w0M0I3dkx6MDFoUUFqRXFtVGI0eGFScHZUWjdPaURQNmM5OXRmNjYwdG9pSUhEc0tIVVdxSWRRbDFrMXk1bUVRS1BNNSs4WnpNUEtUUTZvUDRBNW1zRHo3QWFCaEwrOFJFUkVSYVFqR040MWdSR0lZVVBUdWE5eW1QSElERGU5OTJONzlCMW00ZEJXamhnK3FjS1pqZEZRa2wxMTRGb3VXcmVMbmRadExyaGZ2MmJoNjNTWjZkZTlVN3A2T0NmR3h6UDd2cTdScW5scnVQZDU2ZnpvWkJ6SXJIZlBEejc3Rk94OSt4dmtqVCtmUkIyN0dWbGxDS1NJaXg1UkNSNUhxQ0RGMERBdGtrVmhRemhMcW9BUG5tc3RDcWw5c3QvdHJ0aGI4eDVKYUlpSWlJbEkrQTNpN1l3eUpqcUxBYTVjN3lMaU5lUVRyZGxqVk52MnJ1UVNEUVM0NmIxaWxiUys3Y0NSUlVSRzgrbDdwMlk1ZnpmNmU3eGIvVkdtTjJOaG9qTjhEd28xYmQyQzMyN0haaW40MFhiVjJFeDkrOGordXVPanNTc2Z4MWV6dkdUOTJOUCs2YTN4SmZ4RVJxVC8wblZta09qcDBoYmlFa0VwVXRNVGFzZnBLQ0ZxejFlcFB1UStUNVZ0dlNTMFJFUkVSS1YvemNCdXZkb2dwZWZ6RlFTK1AvK3Fxd3hGVmo4dmxadnFNZWZUcjNaVjJyWnRYMmo0dU5wb0xSNTNKeWpVYldMVjJFd0FyMTJ6Z2tXZmY0dEkvamFCSGx3NFY5bi9tbGZmcE4rSnFCb3k4aHZzZmVZVlRUdXBXRWtMTy9HWWhiVm8zWi96WU1VZjFNMDJUVDc3OGhvK216UUxndVlmdktMT2RpSWpVRHdvZFJhckRab00rcDRaVUlyV0MwTkhJYjRKalMrWDczRlJGMFBTeUtPdG1mTUU4UytxSmlJaUlTUGt1U1E3bmx1YVJKWThuN0hUeHY4eWFIVUI0ckUzN2FpNjVlUVZjZmVtNVZlNXo1Wml6Y1Rqc3ZEMTVPZ0I5ZW5UbXBTZnU0WTZicmk3VnJuV0xwa3lmK0N3RHo3NldsV3MyQW5EWjZKRTg5c0ROVExqdlJsNTc1Z0dlZi9qT2t2WVhYekNjSngrOGhmQWpsbml2V1AwTDQyNTVpS2Rlbm9UZFh2Umo3R2tEK3RUbzlZcUl5TEdoMEZHa21veVRRMXRpSGVQZVRveDdlN25QTzFaZUUxTDl3K1g3ZDdFczUxNjB2Nk9JaUloSTdYdXFYVFJuSkJTRlpTWnc5WVk4TmhlV3ZaOTNmWkZmNEdMeWYyZlFzWDFyQnZUdFVlVitLY21OR0g1NmYzNWN0WjQxdjJ3QjRKUSszZmcxTFoyZHUvZVUvTnFWbHM2K0E1bDRmVDdTOTJXd2MvY2U3SFliSFU5b1RjZjJyVWhwbkVoYStyNlN1aDNidHo1cXR1VnI3LzJYRys1NmpPeWNQSjZkY0R1WFhYaFd1ZU15VGIzdkZSR3BMNnhaeHlueVJ4TGl2bzRBVFhMbmtoOHh2c3puN0x2N1lUdlFpV0RqVFNIZkIyQjM0U3cyaDMxQXgyaHJUc2NXRVJFUmtiSTVEWmpTT1paVFZtYnpxeWRJYnNEay9IVzVmTnN6bm1aaDlYTyt4eWRmemlVN0o0OEg3N3krMm4ydkdITTJzK2I5d0pMbGEralJwUU81ZVFWY05PN3VjdHYvKzZrM3luMXV4ZHlQeW4xdTlMbERhWnFhelBsbm5ZYmRibWZ6dGwzbHRyM3UxZ2tNNnQrYlAxOXhRZFZlaElpSTFCcUZqaUxWbGRvQ21yV0dQZVcvMmFsTWs1eHYySlpTZHVnSTRQeHBMSjZ6L2xIaitrZGFsZnNJamNONjA4alozYkthSWlJaUluSzBaS2VONlYzakdMdzZCM2ZRWkd0aGdPRS81ekMzWnp4TjYySHdPUGFTYzJqYXBER25EenlwMm4wN2QyekxwNU9lcFZXTHBnQWt4TWVXR1I3dTJadkIrVmZkeHB2UC9aT1RlbmF1OW4xU1U1SzRjTlNRS3JYZHVUdWRWaTNLUHhsYlJFU09uZnIzcjU1SVF4RGlFdXRHQlNzSUMyU1YrN3pqbDlFWW5yaVE3bkc0b09ubmg4eWI4UVp6TGFzcElpSWlJbVhySGVQZ3d4TmpzUmVkamNLbXdnREQxK1N3ejF2L3pyUzIyKzJNUEhOZ3VjKzczWjRLK3hjSGpzZFcwUmMyZU1SUzZxeWNYSEx6OHV0b1RDSWljaVROZEJTcEFhUHZZTXd2UHF4NWZ6TklTdTU4MGhKSGw5M0FGNEZ6N2NWNCs3NWI0M3NjS1Qrd20yWFo5ekM0MGVzVXYxRVRFUkVSa2RyeHA4WmhmSFJpTEZkdXpDTmd3a1pYVWZBNHQyYzhLYzc2Ty9kajNZYXRmRFp6UHJFeFViamRYbWJOKzRHVTVFYVY5dXM3N01wSzIvejF6a2NyZkg3eWE0L1FwV083U3V1a05FNEU0Sk12NXRDdlQ5SEoxNEZBa0dsZnpnV2dkL2NUSzYwaElpSzFUNkdqU0UzMEhsQjBrbld3NXA5V3AyYlBLVDkwQktKVy94M3ZTUlBCc080VDhUVDNiRFlWVEtKVDlEakxhb3FJaUloSTJTNUtEaWNJWExVaGp5RHdpeXZBNE5VNVRPMGNTKytZK3ZtaldHUmtCRi9OL3A3ZzcrOXpVMU9TdU9mdjExYmFiOXJFWjBLK2Q3TW15VlZxZC9iUVUxbjg0OCs4OU5ZVXZGNWZ5ZlhFK0RqR2p4MUQ3KzZkUWg2TGlJaUV6akIxdkpkSWpaZzNYQUFiVnRlNGY4QVd5ZXp1S3duWW9zcHRFM241MHh4bytYcU43MUVXQXp2REduOU00N0RxNzl2Tnl2b21BQUFnQUVsRVFWUWpJaUlpSXRVM1piK0hhellXQlk4QVlRWTgxejZHRzVwRjFOdjFKNlpwWWdJMm8yNUdHRFJOWG5qOVF3WVA2RU8vM2wzclpBd2lJbEl4dzZqNEg0bjZPNjlmcEw0TDhSUnJlN0NRSmprTEttd1R2Zm8yd20yVkwyZXBEcE1BQ3pOdnBEQ3czOUs2SWlJaUlsSzJ5MVBDbWRJbGxwamZOM24wbXZEM3JmbGNzU0dQM0VEOW5BTmlHRWFkQlk1UUZIYmVlZFBWQ2h4RlJCb3doWTRpTldUMEhSUnlqZFNjbVJVK2YyQmpHTDJEMXM1MEJIQUhNMWlVZFJOQjAxZDVZeEVSRVJFSjJaakc0ZnpZSjRFZTBZZVdWWCtTNGVIa2xkbk15dlJTUDZOSEVSR1JtbFBvS0ZKVFhmdEFSR1JJSlZKejVtRVB1c3R2WUlKcmVUODZ4L3cxcFB1VTVZRDNKMWJtVnJ5WnQ0aUlpSWhZcDJPa25jVzk0L2xyMDRpU2E5c0tBNXkzTHBlejErYndVNTYvRGtjbklpSmlMWVdPSWpYbERJT2VwNFJVd2g1MGtaTDNYWVZ0ZmwwS1hjUHZJaW1zVjBqM0tzdVdnc25zY0UyM3ZLNklpSWlJbEMzQ1p2QnFoeGltZEk0bHpuNW8rZkxjTEIrbnJNcm10TlU1VE12dzRBbHE3cU9JaURSc0NoMUZRbUNFdUs4alFOT3MvMVg0dks4UTlxeDBjR3JpS3podHNTSGY3MGcvNWp4QXBtK3Q1WFZGUkVSRXBId1hKNGV6c1Y4aWYyMGFVZXFIc3NXNVBpN2JrRWZUSlpsY3ZUR1BUdzk0T09BTGxsdEhSRVNrdnRMcDFTS2gyTDRSYzl4WklaWHcyNktaM1dNVlFTTzgzRGF4VGVDTSt5RE5NNHRGbVRlRmRMK3lSTm1iTVRMNUs4c1ByUkVSRVJHUnl2M2lDdkRNYmhkVDkzdndsZlBUV1lkSU8vM2pISFNLY3RBbTNFYWJDRHROd2d5aWJBWlI5cUxmN2ZYMUtHd1JFVGt1VlhaNnRVSkhrVkNZSnVib2t5RXpJNlF5eTl1OXpkNzRFUlcyT1dVOE5Pa0NLM01lWmxQQnhKRHVWNVltNFFNWmtqUVpBN3ZsdFVWRVJFU2tjdW5lSUcrbHUvbG9uNGZ0N2tCZEQrY1BhMTZQZUU1UGNOYjFNRVJFNnIzS1FrY3RyeFlKaFdIQUtVTkNMdE0wdStJbDFnRGI1aGY5M2l2dUFaTERUZzc1bmtmYTUxbk02dHluTEs4cklpSWlJbFhUTk16R3YxdEhzYWxmSWl2NkpIQi9xeWhPaVhNUXBobU1JaUxTQUdtbW8waW9Gc3pFL1BlTklaWHcyNk9aM1gwMVFTT3N3bmFuM3dYeExjQWR6T0RyalBNb0RPd0w2YjVsR1pqNE1xMGp6N084cm9pSWlJalVqRHRvc2lyZno2cjhBRHZkQVhhNEEreHdCOG4ybTdnQ0pxNWcwZS9hK2RFYW11a29JbEkxV2w0dFV0c0s4akRQNndVQmYwaGxscmQ3bDczeHd5cHMwK0lrNkhOMTBYOGY4SzVrM3NGTENacS8zOWNFTFBnVTNHNkVNelJwYXEyY2xpMGlJaUlpSWlJaXh3Y3RyeGFwYmRHeDBDUDA1YzZwMlRNcmJmUGJLaWpNTHZydnhtRjk2QlAzNzBOUFdyVHNKbUI2K0Q3emVseUJQZFlVRkJFUkVSRVJFWkUvSElXT0loWXdCZ3dOdVVacXpoeHNwcmZDTm1ZUXRuOTM2SEdINkN0cEYzVlJ5UGMra2p0NGdPOHlyOE5uRmxoZVcwUkVSRVJFUkVTT2Z3b2RSYXpRUC9URFpKeUJQSkx6ZnFpMDNhN0Y0SE1YUHpMb0cvOElpYzV1SWQvL1NObStqU3pKdWhVVG5ad29JaUlpSWlJaUl0V2owRkhFQ3EzYVE5T1dJWmVweWluV2ZnLzh1dVRRWTdzUndlQkdieEJ1U3d6NS9rZjZ6VDFQSjFxTGlJaUlpSWlJU0xVcGRCU3hnbUhBZ0RORExwT2FQUnRiMEZkcHUrM2ZRZkN3Q1lqUjl1WU1USHdab3hiK1NtL01mNXR0cm84dHJ5c2lJaUlpSWlJaXh5K0ZqaUlXTVN3SUhaMkJYQm9YVkw3RXVqQWI5cXd1ZlMwMWZCQzk0LzhSOGhqS3NqejdIK3p6TEttOG9ZaUlpSWlJaUlnSUNoMUZyTk5yQUlSSGhGeW1hVmJsUzZ3QnRzMEh6TkxYT2tXUDQ0VG9LME1ldzVGTUFpekt1cEU4L3c3TGE0dUlpSWlJaUlqSThVZWhvNGhWd3NMaHBGTkRMbE4waXJXLzBuWTVhWEJnNjVGWERVNktlNGpVOEVFaGorTkkzbUFPMzJYK0dXOHcyL0xhSWlJaUlpSWlJbko4VWVnb1lpR2pmK2hMck1QODJTVGxMNjVTMjYzZkhuM05aamc0TmZGVjRoMGRRaDdMa2ZMOE8vays4M29DcHJ2eXhpSWlJaUlpSWlMeWg2WFFVY1JLRm9TT0FFMnpabGFwM2Y0TlJUTWVqeFJtaStPMHBIY0p0eld5WkR5SHkvQ3VZSEhXclpnRUttOHNJaUlpSWlJaUluOUlDaDFGck5Ta0diUTdNZVF5VFhObVkxUmhpVFhBbG5sbFg0K3h0K1MwUm05aE04SkNIcytSMHR4eitDbG5Ba2R0S2lraUlpSWlJaUlpZ2tKSEVldFpjSXAxbUQrVHBQeGxWV3FidmhvS01zcCtybkhZU2ZSUGVEcms4WlJsUzhFSHJNOS9yVlpxaTRpSWlJaUlpRWpEcHRCUnhHS0dCYUVqUU5Qc3FwMWliWnF3dFp6WmpnQ3RJeStnZSt4dGxvenBTR3R5bjJXN2ExcXQxQllSRVJFUkVSR1Joa3VobzRqVnV2YUJoS1NReXpUTC9ocWppdnNtN2w0TzdwenluKzhXZXd1dEl5OEllVXhsK1RIN1B0STlDMnFsdG9pSWlJaUlpSWcwVEFvZFJheG1zOE9Bb1NHWENmTWZKQ24veHlxMURRWmcyNEtLV2hqMFQzaWFKdUVEUXg3WGtVd0NMTXk4aVV6ZkdzdHJpNGlJaUlpSWlFakRwTkJScEJZWWc0WmJVcWRwVnRXV1dBUHMvQUc4cnZLZnR4bGhERzcwSm9uT2JoYU1yTFNBV2NpQ2crUEk4Kyt5dkxhSWlJaUlpSWlJTkR3S0hVVnFROS9CRUI0UmNwbW0yYk9xdk1RNjRJVWRDeXR1NHpSaU9DTnBFckdPMWlHUDdVaWVZQ1lMTXEvQkhUeG9lVzBSRVJFUkVSRVJhVmdVT29yVWhvaklvdUF4Uk9IK0F6VEtYMTdsOWp1K0x3b2ZLeEpoUytLTXBBK0l0S2VFT0xxajVmdDNzZURnV0x6QlhNdHJpNGlJaUlpSWlFakRvZEJScEpZWWcwWllVcWRwOXN3cXQvVVd3SzRsbGJlTHNiZmtqRWFUQ2JQRmhUQ3lzbVg1ZnVHN3pHdnhtUVdXMXhZUkVSRVJFUkdSaGtHaG8waHRHWEFtR0ViSVpacG16OEl3ZzFWdXYyMSswY0V5bFVsd2R1SzBSdTlpTjhKREdGM1pEbmhYOFgzbVh3aVlic3RyaTRpSWlJaUlpRWo5cDlCUnBMWWtOb2F1ZlVJdUUrSGJUNkxycHlxM0w4eUd0QlZWYTVzYzFwZFRFMS9Gd0Y3RDBaVnZ2MmNwQ3pOdkpHaFdzdDViUkVSRVJFUkVSSTQ3Q2gxRmFwRlZTNnliWlgxVnJmWmI1MEpWSjBjMmp4aktLUWxQMVdCVWxVdjNMR0J4MXEyWVZUd01SMFJFUkVSRVJFU09Ed29kUldyVHFSYUZqdGt6TUV4L2xkdm5aOENlbjZ0ZXYyM1VHSHJIUFZDRGtWVnV0L3RybG1iZGhVblZsNGlMaUlpSWlJaUlTTU9tMEZHa05yVnFWL1FyUk9HK2d5VG4vVkN0UHB0bmcybFd2ZjJKTWRmVFBmYjJhbzZzYW5ZV2ZzNks3SDhDMVJpUWlJaUlpSWlJaURSWUNoMUZhcHRWc3gyenZxaFcrN3k5a0Y2TjJZNEEzV0p2b1h2c2JkWHJWRVZiWFZOWW1mTW9DaDVGUkVSRVJFUkVqbjhLSFVWcW1WWDdPamJOL2hwN3NIcW5RVytxNW14SGdHNnh0OUl0OXBicWRhcnFlQXJlWTAzZTg3VlNXMFJFUkVSRVJFVHFENFdPSXJXdFN5OUlUQXE1akNOWVFKUGNlZFhxazVjT2U5ZFUvMTdkWTIramEremZxdCt4Q3Ribi9SL3I4bDVDTXg1RlJFUkVSRVJFamw4S0hVVnFtODBPQTRkWlVxcDVOWmRZUTgxbU80SkJqOWc3NkJwemM3WHZWeFZyODE3azU5eG5VZkFvSWlJaUlpSWljbnhTNkNoeURCaUR6cktrVGtydXR6Z0RPZFhxazdzSDlxMnJ5ZDBNZXNUZFNaZVlHMnZTdVZLLzVML0dxdHpIVWZBb0lpSWlJaUlpY3Z4UjZDaHlMUFFkQkpIUklaZXhCWDAweTVwVjdYNmJabFBEYk0rZ1o5emRkSTc1YTAwNlYycGovanY4bFBNUUpzRmFxUzhpSWlJaUlpSWlkVU9obzhpeEVCWnUyUkxyWmxtZlY3dFBUaHJzWFYvVE94cjBpcnVYempIamExcWdRcHNMSnJNOCt4OEtIa1ZFUkVSRVJFU09Jd29kUlk0UjQ0eFJsdFJwbkwrVUNOL2VhdmZiOURVaHJHUTI2QlYzSHlmR1hGL1RBaFhhNXByS3N1eDdNQW5VU24wUkVSRVJFUkVST2JZVU9vb2NLLzFPaDRoSUN3cVpOTS82cXRxOWN0SmczeStoM05lZ2Q5ejk5SWk5TTVRaTVkcmhtczZTckRzVVBJcUlpSWlJaUlnY0J4UTZpaHdyRVpIUS8weExTald2d1JKckNIVzJJNEJCMTlpLzBUZitFY0FJcFZDWmRoVit5UStaZnlkbytpeXZMU0lpSWlJaUlpTEhqa0pIa1dQSXFpWFc4YTUxeEhpMlZidGY5bTdZdHlIMCszZUl2b3FCaVM5aVlBKzkyQkYydTJleEtPdEdncWJYOHRvaUlpSWlJaUlpY213b2RCUTVsdm9QS1RwVXhnTE5NcitvVWIvTkljOTJMTkk2OG54T1Qzb0h1eEVSZXJFai9PYWV4NExNY2ZqTWZNdHJpNGlJaUlpSWlFanRVK2dvY2l4RlJzTXBaMWhTcWtYV0Y5UWtQY3o2MVpyWmpnQk53ODlnU05JSGhObmlyQ2w0bUgyZXhjdzdjQm51WUlibHRVVkVSRVJFUkVTa2RpbDBGRG5HakRQT3NhUk90R2NuaVFVLzE2anZoditCYWNGc1I0RGtzTDRNVGZxWUNGdGphd29lSnN1M25tOHl4cERuMzJsNWJSRVJFUkVSRVJHcFBRb2RSWTYxQVVQQjZiU2tWTE1hSGlpVCt4dnNXVzNKRUFCSWNKN0k4TWJUaUxHM3RLN283L0lEdS9ubXdCZ3lmV3N0cnkwaUlpSWlJaUlpdGNNd1Rhdm1PNGxJVlpuM1h3ZUw1NFpjeCt0STRwdHVQeEkwSE5YdUc1ME1aOTRQaG9VZlBSUUc5akgvNEZoeS9KdXRLL283aHhIRjRFWnZrQm8rMlBMYUlpSWlVbitZcG9uUDc4ZnI5ZUZ5dVNrb0xNVGxjcE9UbTA5MmJoN1pPZmxrWnVXdy8yQW1HUWV5T0cvRWFZd2FQcWpTdXAvT21NZjZUZHQ1OE03cksyMjdkc05XbHYyMGxyOWNkV0ZJcnlVM3I0Q2xLOVl3WXNpQWN0c1V1QXE1OEpvNytmaWRKMG1NdDM3TEdoRVJrZHBpR0laUjBmUFZUeXBFSkdURzZXZGpXaEE2aHZrUGtwSzdnTDN4dzZyZHR5QURkdjhJcmZxSFBJd1NrZlltREd2OE1RdXpibVMvWjZsMWhRRy82V0xCd1hIMFQzeVdOcEYvc3JTMmlJaUkxTDNaM3k3bXdTZGZKeGdNbHZtODArRWdPanFTMkpnb1lxT2ppWXVMSmlreEhyZkhVNlg2VHFlVEwyWXQ0S1NlblJrMXJPS1FjbjlHSm05TW1rWkNmQ3dYblRlTXIyWi96NFJuM3F6MEhpdm1mbFRxOFp3RlMzanlwWWtFVFpPUlp3NHNzMDh3YUpLWmxVTXdVUGJyRmhFUmFhZ1VPb3JVaFZPSGc5MEJBWC9JcFZwa1RxdFI2QWl3Nld0b2NSTFlyRm50RFVDWUxZRWhqU2F6SXVkQnRyayt0cTR3WUJKZ1NkYnR1QU1abkJoVCtTd0ZFUkVSYVRnQ3dTREJZSkIzWC93MzRlRmhoSWM3aVFnUEp5b3lncWlvQ0p5T3F2M29NbWYra2pLdmg0YzVTVTVLWk5HeTFUanM5akxiRk05SUhIcGFQOFplZWk3UHZmb0JuVHUwWmNpZ3ZuVHZjZ0lBRjQyN20vRmp4ekJpeUtGUGJ1Zk1YOHBiazZjZlZXL011VVA1ZHVGeUhubnViZHEzYVVGcVNtT0cvS25zOXpCblhYSnptZGVQRERKRlJFUWFDb1dPSW5VaE5oNU9HZ1EvTGdpNVZKUGN1WVQ1cy9FNkVxcmR0ekFiZGk2R2RxZUhQSXhTYklhVGZnbFBFT2RvejZyY0o2akpLZHNWV1pYN09JWEIvZlNLdXg5RFc5T0tpSWdjVjNwMjZ4aFMvd2NlKzc4S241OHpmMG01d2VUaHk2QnZHbmNKcTlkdFp0TzJYWFE5c1QweDBWRWx6eVVseHRPbVpiTlNqOHRpR0FiL3VtczhsMXgzRHhPZWVaUEpyejdDdEluUGxHcmpjcmtaZS9PRHZQUGl2MGlJajYzMDlZbUlpRFFVQ2gxRjZvaHh4aWhNQzBKSFc5QkhzK3l2Mk5uNDZocjEzL3hOMFJKclIzaklRem1Dd1lreDF4UHJhTXZpckZ2eG15NUxxMi9NZjRmQ1FBYjlFNTdHWm9SWldsdEVSRVFhdHIvOTVWS3V2ZXo4a0dvNEhIYmVlZkZmMkNyZXJxcFNxU2xKUFByQXpYUnMzeHFielVickZrMHBkQjlhRXA1ZlVBaEFjbElpaVFtSDluU01qQWlua3EyeVJFUkU2aldGamlKMVpkQndlTllPd1VESXBWcGtUcTl4Nk9qTmgrM2ZRY2NSSVEralRNMGpoakc4OFRTK3k3d09WeURkMHRxN0NyK2dJTENid1kzZUlNS1diR2x0RVJFUnFSczdkKytwVnZ2RFp4eFdaUE8yWDVrOWZ6Ri8vOHRscGE2dlhMT1JFOXEySUM0MjVxZytvUWFPeFU0YjBLZmt2M2VscFhQUnVMdVBhblBCMWJlWGVqeHQ0ak5WZm0waUlpTDFrVUpIa2JvUzN3aDZENENmRm9WY0tyRmdGVEh1N2VSSHRLdFIvNjNmUXB0QkVCWlZlZHVhU0hCMlprVGp6L2srODNveWZXc3NyWDNBdTVMWkdSZHdXcU8zU1hSMnRiUzJpSWlJSEh0bEJYSVZXVFo3TXZZeTltaWNNV2NoeTFldFo4SzlOd0R3YTFvNjcwLzlpZ3ZPUG9OV3pWTUI4UHNEM1ByQTB3d1pkRElQMzNjakFKL1BuTStqejc5VFVxY3FleW9hdHFKdzBqVE5rdG1KdVhrRlpHYm5sTFE1TWtDYy9kOVhnYUxUcTBkZmV4ZFQzMzZTeE4rWFY1ZTN2Nk9JaUVoRG90QlJwQTRaUTgvSHRDQjBoS0xaamh1YlZlOU5lakcvRzdiT2d5N25XVEtVTWtYYVV4alcrR09XWnQvRnI0WC9zN1MySzVET053Y3Vaa0RDYzdTTVBOdlMyaUlpSW5Kc3JaajdFUjlObThrYms2WXg2K1AvSzdXWFlqSFROQmt6N202aW95TEtEQndCWEs1Q1pzMWR4SzNqTDZkUlluekpYcEVyVnEwdkNSM1hidGhLb2R2RHFmMTZsdlFiZHZvcDlPcmVpUitXcmVhRk40b0N4NzdEcml4Vis0bVgzdU9KbDk0RDRKckx6cU50cStZQStIeCt3c0tLVHVpYk1XY2h6Ny8rUWFuWGRiaWtSa1g3Y1llRkZXMFRreGdmVzNKTlJFVGtlS0FUR0VUcTBta2p3V25OMGRFdHNqN0ZNSU0xN3IvamUzRG5XaktVY3RtTkNBWW12a3kzMkZzc3J4MHdDMW1VZFJOcjgxN0VwT1pmQnhFUkVha2JmbjhBbTYzb3g1TVJRd2JnOGZyNDh1dnZ5Mnk3YU5scWZrMUw1L0xSSTB0ZEQ1cEZoOWZaYkRZRzllOU4wRFQ1ZnNsS29HalB4R2FweWF4YXU2bWsvZElWYTdEWmJBdzQrVkRvR0JNZFJadVd6VWhPU2l5NU5tM2lNeVcvQU1hUEhWUHkrS3FMUnhFVEhRbEFmc0doUGF5dkdET1NGWE0vNHZGLy9LM00xOUIzMkpYMEhYWmx5V25XWjExeWM4azFFUkdSNDRGQ1I1RzZGQnNQcHd5eHBGU2tkdzlKK1V0cjNEL2dneTF6TEJsS2hReHNkSSs5bllHSkwySTNJa28vYWNFaDErdnlYdUtIekw5WmZuQ05pSWlJMUs1Q3Q1dUk4S0paZjhsSmlZd2NPcEJKVTc2Z3dGVllxcDNmSCtDbE4vL0RDVzFiTXZMTWdhV2U4M3A5QUVTRWhkRXNOWm0yclpyei9kS1ZKYzkzN2RTZU5iOXNLWG04ZVBuUDlPN2VpYmpZNkFySDFxWmxzNUpmY09qMDZqWXRtNUVZSDFjU1VPNC9rRVYyVGg2Zi91OWJQQjV2aFRVL2UvOTUvdlBtRXlXekxpZStNb0hQM24rZXo5NS92c0orSWlJaURZVkNSNUU2Wmd5N3dMSmFMVEtuaDlSLzF4SndIYlJvTUpWb0hYa0JaeVYvUVp6anNIMG9MVHFnY2JkN0ZuTVBYSXdyVUwyTjZFVkVSS1R1SE16S0plSDNQUTBCYnJqbUlnb0szVHovK29lbDJyMDI4Yi9zU2t2bjdyOWRVekl6c2xoT2JoNEFjWEZGaDhJTU9Ma0h5MWV1eCtzckNpTlBhTmVTMzlMM2s1MlR4OEhNYkRadTJjbnBBL3VHUFBiV0xadGlHQVpiZCt4bTk1NTlQUDdDdStRVmxQMEJhSnVXelZneDl5TVM0bU41OXRYMzhmbjlBTHp3K29kODg5MVNraHJGczJMdVJ6cEVSa1JFR2p5RmppSjFiY0JRaUt6NDAvV3FhcFk5RTBld29NYjlnd0hZT05PU29WUkp2S01qSTVLL3BGWGt1WmJYenZMOXd1eU04em5nL2NueTJpSWlJbUs5M1dsN2FaYWFYUEs0V1dveXQ5OXdKVi9NV3NDbk0rWUJNSFB1SWlaL1BJTnhWMXpBU1QwN0gxWGp0L1Q5UlgyYk5BYWdiNjh1RkxvOXJGNjNHWUFUMnJZRVlPT1duWHkzWkNXbWFUSmtVT2loWTB4MEZCM2F0V1RlOTh2WW5iYVhpUEF3a2hMankyMi80OWZmdU83V2g5aTcveUF2UEhvWEFIMTZkR2JTbEM4NS82cmIrUENUbVNXek5rVkVSQm9xaFk0aWRTMGlFZ2FQc0tTVVBlZ2lOV2QyU0RYU2ZvTHMzWllNcDBxY1JqU25KcjVNMy9nSjJBeHJ6N1p5Qnc4eTcrRGxiSGROczdTdWlJaUlXRy85cG0xMGFOZXExTFdMemh2RzZIT0g4c1JMRTNuNDJiZDQ2S2szR0hwYVAyNjRaa3laTlRadTJZWE5NR2pYcGdVQUovWHNqTTFtWTlsUGF3SG8wcWtkTjQ2N21OWXRtekovNFhLNmRHcEgwOThEeWxCZGVNNlpMRnk2aWlkZm5raTdOaTFLVHJFK1hEQVlaT3BuczduNnhuOWlHQWJ2dlBodm1pUW5BWEQ1NkxPWU52RlplblhyeEl0dmZzU0YxOXpKckhrL1dESTJFUkdSdXFEUVVhUWVNSVphdDhTNjVjSFFBN2IxWDJESi9vcFZaOUFoZWl6REcwOG4ydDdjMHNwQjA4ZXk3THY1TWZ0K0FxYmIwdG9pSWlKaWpWL1QwdG16TjRQZVBVNDg2cmxieDE5T1N1TkdmUG4xZDhURnhYRHZMZU9PV2xaZGJQSHkxWFRxMEtia3hPdm9xRWp1diszUG5EdGlNRkMwVitSMVYvNkp5SWh3bHE5ZXoxbERCcFE3cGdVL3JBRGdsMDNicS9RYXhwdzNqRCtOS3RxcisrcEx6aW01ZmlBekd5ZzY1R2JhbDNONTl0WEpuRGFnRHhOZm1VQks0OFJTTlZJYUovTHNoTnQ1K0w0YnNkdHRwS1pZRTRpS2lJalVCWVdPSXZWQjM4RVFsMWg1dXlwb25MZVlTRzlvZXhrZTNBcDcxMXN5bkdwcDVPekJ5T1FaTklzNDAvTGEyMXhUbVhQZ1F2TDhPeXl2TFNJaUlxSDU4dXZ2aVFnUFkwRGZIaVhYQW9FQVg4Mytua3V1dTVjRG1kbU1HallJdDl2RHhYKyttNGxUdmlRM0w3OVVqZDIvN2VQSG45WXgvUFQrcGE1Zk9Hb0liVnVWL2xCenp2d2xCSU1tSThvSkhULzhaQ2JmZkxlTXpoM2JjdDhqTDdOMy82Rk5yODhjM0k4V3pWS082bU16RFA1NXgxLzQvcXQzUzhhd2VQblB2UEwyVk1MQ25MejEvblF1K2RNSTNuN2hYenorejc4VEZSbHhWSTFpbzRZTjRvc1BYcUIzOTA3bHRoRVJFYW52RE5NMGorbDhKaEVwbS9uOFArQ0xEeXR2V0FVYm05N0RsdFNiUTZvUmt3eG4zQWMydXlWRHFoYVRJQnZ5MzJSTjdyT1lCQzJ0N1RDaTZKZndKSzBqejdPMHJvaUlpTlJNWmxZT2Y3cm1Ea1lOSGNSOXQ0NGpmZDhCWnMzN2djOW56bWZQM2d5NmRHckhmYmVPbzB2SGRxVHQyY2VMYi82SEJUK3N3T2x3Y0hMdnJndzR1UWZkTzUvQW0rOVBaODB2Vy9qeXd4ZjUyMzFQc21GejlUOW9uUHphSTdqZEhtNjQ2M0hHangzTkZhUFA1dVo3bjJCWFdqcVhqeDdKd0pONzBqZ3BBWWZkanMxdXcyNnpZUmcyZkg0L0hvOFhqOWVMMSt2RDdmSGk5Zm00OVlGbk9QK3Mwem5qMUpPNDdSL1Awcjl2ZDg0YmVUb3RtalloSXR5SllkZ29Yb1Z0bWtYTHJ3UEJJTUZnRUw4L2dOL3ZwMXZuRXl6K2lvdUlpRmpES0dzdmtjT2ZWK2dvVWsrcytSSHo3eGRiVWlvL29oM3pPMzlMcU1kQmQ3OEkyZzZ5WkVnMXN0KzdqQjh5LzQ0N21HRjU3Uk9pcjZSUDNJUFlqWERMYTR1SWlFalZ2VC8xSzk3OTZIT21UM3FXS1o5K3plU1Bad0RRdmZNSlhIWHhPWnc1K09TajlrZmN0SFVuVXo3OW1tKytXNGJINCtYNnEwZXphL2NlZW5VL2tVc3VHRTc2dmdONHZONXFqNlZaazJTMjd0ak5tNU9uOCtLamQyRVlCajYvbjArK21NdWNCVXZZc2VzM0NndmRCQ3Y1RWFwaisxYjg3YnJMK00rbnMzajU4WHV3Mld4czN2WXJrNloreWVxMUc4bk96Y2ZuODFQWmoySWQyN2ZpUDI4K1VlM1hJU0lpY2l3b2RCUnBLSUpCekVzR1FrYTZKZVVXZGZ5TXJPZytJZFVJaTRhaEQ0S3ovTlUvdGM0ZHpHQkoxcDNzOVN5MHZIYWlzd3VuSnI1R3JLTzE1YlZGUkVTa2F2eitBRCt2Mzh4SlBUdVRtWjNMeDUvTlp2Z1ovVXRPbXE1SW9kdkQwaFZyT1cxQWJ3TEJJR0ZPcHlWajh2cDhsZFlxbnBWb21pYUdZV0F6REd3Mlc2bUExRlhvcm5BWmRjbk14a0FRRXpCTnM2U2VZUmc0SFhiczlqcFlkaUlpSWxJRkNoMUZHaER6amNkaHlwdVcxUG8xNlZKK2J2VjB5SFU2RElQTzUxb3dvSkNZYkNuNGlGVzVqeE13Q3kydDdEU2k2WmZ3TkswaVIxbGFWMFJFUkVSRVJPUjRWbG5vcUlOa1JPb1JLMCt4YnA3MUZZNUFRY2gxdGkyQXdxelF4eE1hZ3c3UlYzRjI4aXlTdy9wYVd0bG5GdkJEMXMyc3lQazNRYlA2eTdCRVJFUkVSRVJFNUdnS0hVWHFreE82UUt2MmxwU3lCMTAweTU0UmNwMmdIemI4ejRJQldTRFcwWnFoamFmU0srNStiSVkxeTZlS2JTbVl6SndEWTNTNnRZaUlpSWlJaUlnRkZEcUsxQ2VHZ1RITXV0bU9yUTVPdGFSTzJnckkzbTFKcVpBWjJPa2NNNTZSeVROSWRIYTF0SGFXYngyek1rYXh1V0NTNWFkbWk0aUlpSWlJaVB5UktIUVVxVytHbm05WnFjU0NsY1M2dDFoU2EvMFhRRDNhQVRiZTBaRVJqVCtqVyt6Zk1iQnVnL1dBNmVhbm5BbDhlL0JLQ2dKcGx0VVZFUkVSRVJFUitTTlI2Q2hTMzdSb0M1MTZXRmF1NWNHUExhbHpjQ3ZzWFc5SktjdllEQ2ZkWSs5Z2VPUHB4RG1zV1paZWJMOW5LVFAzbjhWVzF4VHFWZG9xMGtEdDJadFIxMFA0dzlEWFdrUkVSRVRxQTRXT0l2V1FNZUpDeTJxMXpKeU96YUlEVW43NUVvSUJTMHBaS2ltc0p5T1RaOUFwK3MrVzF2V2JMcFpuUDhDQ2c5ZmlDdXkxdExiSVgyNTdtQkVYMzJSWnZja2Z6MkRvNkw5VzJDWm9tbmc4TmY5KzhOckVUNWp5NmRmVjdyZDgxWG91dWU0ZVhuampveHJmVzZwR1gyc1JFUkVScVM4Y2RUMEFFU25Ec0F2Z3RjY2c0QSs1VkpnL2s5U2NiOWlUY0U3SXRmTDN3ODRmb04xcElaZXluTjJJb0UvOGc3U0tQSmNWT1ErUzViTnVXbWE2NTN0bVpvemdwTGlIYUJ0MUlXQllWbHYrdUxKeWNzbk15cW0wM2Y2TVRQN3o2YXlqcm84K2R5aXRtcWVXUEhaN1BPVGs1bGRZNjRPUFp6QjcvaEplZWVJZWtob2xBT0R6KzNuMTNiSm5SRGRLaUdmc3BlZVdQSDd2bzg5cDNiSXBsNDhlV1daN3I4OUgybS83YU5lbVJhbnJMWnVuRWhNZHhVZlRaaElJQkxqcjVyRUF2RDd4RStaK3Y2ekNNWmRsK3NSbnE5M25jSHYyWmhBSUJHbmVOQm1iN2ZqNi9MVXV2dFpCMCtTM1BmdXgyMjAwUzAydTlqMmt2ak54QmZhUjQ5OUlsbThqZWY3dHVJTUg4UVFQNGdsazRUUHpDWnBlQW5nSld2UWhwNFR1OG1ZNkdFOUVST3FlUWtlUitpZ2hDUWFjQ1l2bVdGS3U1Y0dQTFFrZEFUYk5naFo5SUN6R2tuS1dheHpXbTdPU3YyQkx3VWVzeVgwR24xbHhDRk5Wdm1BZVM3UHZKTTM5TlNjblBFNkVyYkVsZGFWaDI3bDdEeGVOdTd2Q05oKy84eFR0andqaHF1TkFWallmZmpMenFPc0RUKzVaS25Tc3pDK2J0dlBHcEdsMGFOK0t1TGhEZjRGOVBuK1o5UUZhdDJ4YUtuU3NTQ0FRNFA1SFhtSFYybzFNZkhrQ3JWczJMWGt1TlNXSmw1KzRoK3R1bmNEVXoyYmpkRHE0ZGZ3VkhNak1adGZ1OUNxL0JpdDhQbk0rano3L0RxT0dEZUxoKzI2c1Z0KzBQZnVZOXRWY2ZseTVuclQwZmJnTFBZU0hoNUhVS0lFdUhkdHl5L2dyU0UxSkttbmZkOWlWbGRZY1AzWTA0OGVPNGJIbjMrR3ptZk9KaW9yZ20wOWVKenc4ck5LKzl6L3lDdDk4dDVSMmJWcnczM2VlQXVybWEyMHpEQ1pOL1pJdlppM2duM2Y4aFQrTkdsSXI5NUZqdzJjV3NNZjlMUWU4SzhqMmJTTGJ2eEZ2c1BJUFNFUkVSRVNPcE5CUnBKNHlSbDZFYVZIb21KTDdQWkcrM3loME5nKzVscThRTnN5QW5wZFpNTEJhWW1DblkvUllXa1dlemFxY3g5bForTGxsdGRQYzM1Q3hmd1Y5NHgraFZlUW9OT3Z4ankwK0xvYXJMaDRGd0o3MERMNWR0SnptVFZNWU1xaHZTWnVFdUJpZWUrMERQRjVmcWI3RnN4d2ZmL0c5bytyZU9PNGlFdVBqU2wyYi8vbmJ4TVpFc2Z1M2ZWeDR6UjFBMmFIVzRkY212aktCN3AxUDRFQm1ObmYrNjNsaW9xTjQ4c0ZiY0RxTy91ZS9ZL3RXL09mTko4cXNVeG1mMzg4L0hudVY3eGIveE1CK1BXbWFlblFvMzdGOWF4NjhhenovZlB4VjJyZHBDY0NEZDE3UGczZGVYK1g3akJsM1YwakIyU2VsTzNBQUFDQUFTVVJCVk5ZZHUzbnE1VW0wYk42RUIyNi9ybHA5cDN6Nk5TKy9OUVdmMzQ5aEdDUWx4aE1iSFUxMmJoNXBlL2FSdG1jZmZ4bzFwRlRvV0t4UllqeFJrUkZsMW8yTExRcUFSdzBmekdjejUrTnl1Vm0wYkRWRFQrdFg0WGhjTGpmZkwxMEp3TGtqQnBkNnJpNisxdmZlY2kxcjFtL2hxWmNuMGZYRTluUm8xNnJLZmFYdWVZTzU3UEhNNDlmQ21hUjd2dGVNUlJFUkViR0VRa2VSK3FyL21SQ1hDTGxaRmhRemFYWHdFemFsM21aQkxkaTFERnFmQ2drdExTbFhheUpzeVF4SWZJSDIwWmV4SXZ0QmN2elduT1R0Q1dieFE5YmYyRkU0aEQ1eC95YlcwZHFTdXRMd0pNYkhjZHRmaThLNTk2ZCt4YmVMbG5QTzhFR01IenVtVkx2UFo4Nm4wTzBwczhhbk0rWWRkZTNxaTg4NUtuUXN5L2l4bzB2K2U4WHFEYXhjczZIVXRTYU5HNUdWazh0Tjl6eEJUbDQrYnp6N0Q4dVh2N3BjYnU2ZThDTExmbHJMb0ZONjgvUkR0eExtZEpZOFAzL1JDdklMWEp4MzFtbU1PS00vN2R1MG9IMmJGdXorYlIrYnQrM2l6TUVuWXhnR2F6ZHNwZER0b1YvdnJud3hhd0dCUUlEUjV3NjFiSnltYWZMd3MyOFZCYVMzLzRXSUtzd2tMRGIzdTJVODk5b0gyQXlEdjF4MUlaZGVPS0xrLzAvUU5ObTZmVGN6NW54SFdKaXp6UDUzM1hRMUk0WU1xUEFldmJwMXBGbHFNbnYyWmpENzI4V1ZobzdmTGxxT3grUEZack54OXRCVGdicjlXb2M1bmZ6empyOXczVzBUbVBETW0zencycU1ZaGo2VXFlLzJlMzlrWS82YnZ3ZU41Vy9wRW1hTEo5N1JrUVRuaWNRN1RpRGMxaGluTFFhbkVZM1RGb3ZUaU1GaFJPTzB4V0JnUDRhdlFFUkVST296aFk0aTlaWFRXYlMzNDZlVExDblg4dURIYkU3OU82WVZQd3lZc0hZYURMb05Hc0xQbENsaHB6QXllU2FiQ3lheU51OUYvS2JMa3JwNzNQUFo2MWxFbDVnYjZCSnpJM1lqMHBLNjBqQ3RXcnNKZ1A1OWp6NTlmdUdNbzJjekZzOGtXekczNWdkK2xBNDNwLzhlT2g2NmxyN3ZBSCs3OHpIU2Z0dkhzdy9mVG84dUhXcDhyN0trN2RuSEhROCt4L1pkdjNITzhNSDg2Njdyc2R0TGY0LzV2M2Vuc210M091ZWRWYlFaYlBGUzh3K24vWS9QWm56TGx4KzlSR3BLRW84OS93N2JkcWF4YlBaa3BuODFqMTgyYjJmRDVoM2NkK3U0bzJyV3hEY0xsdkxMcHUwTTdOZVR2cjI2Vkt2dit4OS9CY0RGRjR6Z2htc3ZLdldjelREbzJMNFZkOXg0ZFVqak13eURzNGVleXJzZmZjNmlIMWRUNENva09xcjg3eW16NXYwQXdDbDl1cEdjbEFqVS9kZTZaN2VPbkQ3d0pMNWIvQk5mZjd1NEpBeVYrc1prcitjSDF1VzlUSVozZVprdEVwMWRhQkZ4Rm8zRGVoUHY2RWlrUFFYTjdCY1JFWkhxT3I1MlR4YzV6aGhuWDJ4WnJVanZIaHJuL1dCWnZheGRrRmIyenlyMWtzMXdjR0xNOVp5VE11LzNaZEhXQ0pvKzF1Vzl3di8yRHlmTi9RMWdXbFpiR2c2L1A4RHFkWnRJakkrajI0bnRqOWw5czNQeWVHdnlkTjZhUEowVnF6Y0FsRHgrYS9KMG5uanBQZmJ1UDhEemo5ekp3Sk43QWxEbzloQU1Ca08rOTV3RlM3bjZwbit5NDljOTNIRHRSVXk0OTRZcUIxWVpCN1A0MzV5RkRPcmZ1MlE1c3QxdXh3QnNOaHR2UHY5UHpqaTFMNS9Obk0rTU9RdERIaXZBQjUvOER5aWFSVnBkMjNha0FkQ2xVMXRMeGxLZWM0WVBBc0RyOVRGLzBZcHkyeDNNekdiNXFxTERzbzVjV24ya1kvMjF2dnFTb3E5dmVmdUVTdDNhNTFuQ25BT2ptWC93NnFNQ3g4Wmh2ZWtWZHovbnBTeGdaUEwvNkJaN0M2bmhnNG0wTjBHQm80aUlpTlNFWmpxSzFHY2R1a0xiVHJCamt5WGxXaDJjU2thc2RVZFAvL0lWcFBZQVo5bGJsZFZMVWZaVVRrMThsZlpSQzFtUjh5L3kvRHN0cVZzUStJMkZtZU5wR240R0o4VS9wQ1hYZnpBL3JscEhmb0dMUy85MFZxMmRodno2cEU4SWN6ckl5ejgwVXpjN040KzNKbjlhcXQzaGp6OSs1eWtDZ1FBZDJ4LzY4L2pFUysrUjl0cytYbnZtZ1ZKTGpETU9aUFBpbTFXYmRibHV3MVllZVBRVjRtS2plVzdDSFp3MnNFKzFYc3NyNzB6RjdmRnk1VVdIUGdBSUQzTVNORTJDcGtsa1JEaFBQM1FiYytZdlllU1pBNnRWdXl6YmRxYXhZZk1PbWlRbmNYTHZydFh1SHhVVmdUZkh4OG8xR3psbmVNVWhYeWhhdFdoSzF4UGJzMzdqTm1aL3U3amNRSEgyL0tVRWcwR2lveUk1NDlTK1piWXBkcXkvMXIyNmRhSjUweFEyYmQzSjlwMXBSNTFrTG5YRForYXpPdWR4dHJxbWxMcHVZS2R0MUJpNnhOeElyS05OM1F4T1JFUkVqbHNLSFVYcU04UEFPUHRpek5jZXRhUmMwNXpaaFBrejhUb2FXVkxQa3dlYnY0YXVmN0trM0RHVkdqNllVY2x6Mk9xYXd2cThsM0VIRDFwU045MnpnSmtadytrYzgxZTZ4dHlrSmRkL0VQTVhGczBZR2pXczlwYVQvdmZ6b3crV2F0T3lXYldXWnk5YXRvcVozeXppM0JHRGo5clRNQ3NudDhxejA3cDFQb0h4WThkdy9zalR5enc0cFNML3o5NTloMGRSdlcwYy8wNDIyUlNTUUNCQUVucVYzZ1VwZ3RKRTdDQld3SWFGWXVPbktOaXhZTU1Yc0dBREFVV2xLb2hTVktwU0ZLVDNUb0FVUWtKSUw3dnovckd3RU5PVFFVaTRQOWZGQlRzemU4OXhGR1NmUGVjOGYyM2N6c0xmL2lTMGNqQ3RtemQwSC9jdjR3ZEF6TWxUbklpSjVjRGhZeHc4Y296RlMxY1RHT0RQYTg4OVZxajduRy9sR2xmRGxTNkZMSTZlMWJsOUsrWXZXc0c4aGN1cEVGU1dRUU51eTdKdnBaVnU2TjZKN2J2Mjg5Zkc3Y1RGbjg1eGI4OUZaNVpXZCsvU0xzOHUxeGZqV1lQcmVYMDNkeEdyMW01VTBmRVNFSm0yaW5Xbm5pUFpjYTR4a0lmaFJSMi9PMm5vL3hobGJNVnZNaWNpSWlLU0V4VWRSUzUxUFc2RlQ4ZUEwMUhzS01PWlNjM0V1ZXdwTjhpQ2dia2NXQW5WMjBOQVpjc2kvek1laGhmMXl3eWt0dC90N0U2Y3pNN0V6OGd3RTR1ZDZ6UXoySjd3RVllU2Y2QlYyWmVwNnRNRExVMHJ2VkxUMHZsMXhUb0E3aHYyY3BaemZXN3N4cmFkZTltei8waXU3OCt0Uy9SYkx3ekwwbndrcCs3VnljbXBSSitNemZIOUZZTEtFZUR2NTM1OUxDS2FsOS8rbEtwaGxSa3g3UDVzMXhlMmUvWDVEV3NLS3Y1MElxKzhQUkhUTkxIYnZkaSthejliZHV6bDRPRmo3TjUvR0lEZWR3M0w4cDVLd1VHMGJOWXdwN2dDMjdKOUR3RE5HOWN2MHZ1SFBYUW5HemJ2NUZoRU5KTy9uY2VpcGF0NTlMNitYTit0bytVelczdGUyNTRQUHYyR3pFd0h2NjFZUjcrYmUyUTVmK1JZSkR2MkhBRGd4cDY1ejF5L1dNOGFvRm5qZW53M2R4RmJkbGpUdkV1S3htbG04TS9wTjlpYk5DM0w4U28rM1doVDluWDhiS0VYYVdRaUlpSnl1VkRSVWVSU1Y3NGl0TzBNYTVkWkVsYzdaUVo3eWoyRVZVVXcwd25iNWtEN3daWkYvdWM4RFQ4YUJ3eWpicGw3MlpuNEtYdVNwdUl3Yys0MFhCaXVKZGVQRXVyZGhaWmxYNkNzcDdWTlBPVFNzSGpwYWhLVFhFdWUrL2M3dDRUMTdLekI3cDNiMGFSaDRmL2RWNjJTZnlWL3pmb3RQRGQ2Zkk3blJqNzVJSDF2Y25Va1BwMlF5UENYeHBMcHlHVHM2T0g0K1JWOFQ0U2UvWVlRR3hmdmZuMDRQQ0xmZ2lTUWJRYW13K0ZnNUJzZmN1SmtuUHZZekhtLzh2T3ZxL0F3REh4OHZBSG8zYjBUYlZvMG9sYU5LdFN1VVNYUFppb0ZkZUR3TVlBaXo3b3JIMVNXS1IrOXhwc2ZUR0w1bitzNUhubUNWOTc1bEMrLytZRkg3N3M5MzJYSm85NzhpRkZ2ZnBUanVYOC9wM0psQStod1pYTldydm1IeFV2WFpDczZucDNsR0JaU2tSWk5jaTZpWHN4bkRWQ3J1bXZtM0tIdzQ1YmtTZUdsT21QNEkzWXdKOUxQN1EzcTdSRkU2N0t2VXNQM0prcnMvN0JGUkVTa1JGSFJVYVFFTUs3dmgybFIwZEVyY2c4MTZtL2djRUxlKzRBVnhvazlFTEVWUXJNMzdTMVJ2RDJDYUJFNGtpdktQTUMyaEFuc1Q1NkpTZkZubUVha3JTQWllaVcxL0c2alNjQlQrTnVxV1RCYXVSU1lwc21NSHhlN1h6LzE2TGxpM05taTQ0UDM1cnovd0RPdi9CL0hJNk96ekM0c3FqZEdEYzFTTUhyNnhmZmR2ejZka01TUUVXTTRGQjdCMk5GUHV6c2FGMVQxS2lIdUdaT0h3eVB3OHZRa0xMUWlLU21wUk1mRUVWbzVHTHM5LzZYRzczNDBsYi8rMmNiTnZib3dmOUVLQU82Lyt5YnV2YjAzTmF1Rjh0UGlsWXdaUDVtcjI3ZWtSNWVyQUppL2FBV0xmditUMFNPSEVGeStYS0hHZmI2b0U2N3RFeXBYTE54UzhQTUZsUTNrL2RlZVp0MkdyVXljTXB0dE8vY1JmaXlLRjkvNm1COS9XY1libzRibU9zYnlRV1h4OHkxNG9mZjY3aDFadWVZZk5tL2ZROVNKazFuR2ZiWnI5WTA5cjhZd2NpNGNYY3huRFZBcDJMV0Z4NG1ZdUh5dWxBc2hObU1ycTJJZklka1I2VDVXemFjWGJjcTlnWTlIMFg4UGlJaUlpQlNXaW80aUpVR0g3dUFmQ0ltbkxZbHI2UHlHdzBZYlN4c3RiLzhSS2pVRTI0WFo1dXcvNVdzTDRjcHliOUhBLzJHMkpJemxTTXJQRnFTYUhFeWV5K0dVK2RUeHU1dkcvc1B3dFZXeUlGY3VwbVYvcm1mUC9pUDRlTnRKVFVzdjFIc1BIam5HNGZDSS9DOHNnS3RhTjZWYzJZQnN4NDhjamVEcGw4WVNmaXlLTjE4WVNxZDJMUXVkL2VXNGMwdkcyM1MvbDdEUWlzejU2bjBPaDBmUTk0Rm5HTlQvTm02NS9wcDhjMElyQjFPL1RuVkdQSDYvdXhCMmRrWWNRTjFhcm1MOGdVUEhvQXZNbXY4cjczNDRsU3FobFVoUHp5ajB1TTlLejhnZ005UDE1VUZoQ24rNWFkZTZLZTFhTjJYTitpMU1uRHlMSFhzT3NIN1REaDU2OGpXbWZmdzZaUVA5czczbm1TRURzaXlWejArWDlxM3hMK05IWWxJeWk1ZXRZZUFkTndLd2ZkZCt3bzlGWVJoR25nMXRMdGF6UHV2c2MwNUpUY00welZ5TG8ySzlvNm0vc2pydThmTm02eHMwRHh4QkkvOUgwZXhHRVJFUithOWRtQmFiSW1JdHV6ZDB1OFd5T0s5MUM2amJLdWQ5NElvcU9SYjIvVzVwNUVVWDRGbUxqa0VmMGF2aVQ0UjZXOVAxMjJsbXNqZnBhMzZLN3NLbTAyK1Q1dFJNb0pMc3V6a0xDOVJCMkFvVHA4eGkzR2ZUbWZMOS9Hem53bzlIY1NqOHVQdkhXVC84c295bzZKTzgrOHFUN2hsdHVUbmJ2ZnJzai96VXFCWktXRWhGZmwyeHRrRGpIOUR2QnNhOU9TSmJBNXV6cnFoWEV5OVBUelpzM3NIN0gwL2puUWxUcUZXakNsK09lNW13a0lvRnVrZCtyS3g5dFcvVGpLa2ZqK2FKaCs4R1hIdG1manhwaGlYWmRyc1gzVHEzQldEeDBqWHU0MmRuT1RadlhKOHFvYmwvYVhHeG43VjU1aHN0QTFSdy9BOGRUcG5ISDdHRDNRVkhMOE9mTHVXL3BKSC9ZNmpnS0NJaUloZURaanFLbEJCR3I3Nlk4NzYySml3amd5dk1XUndwOHlqcFNkWkVBdXo5SGFxMUJUOXJtbU5mTW9LOG1uQk5oYWxFcDYxbGUrSkhSS2I5V2V4TWg1bkt6c1RQMkpjMG5RYitqM0NGLzRONEdXVXNHSzM4bHdZL2NBY2JOdS9neE1sVGVWNzMxcmpKMlk2ZDNTY3hwM09ESDdqZDNiWFlkTG9LT0RsMXJ6N3JnY2RmeWZINHNJZnU1S2FlbmJQc1paaWNrc3F6cjQ3anNmdHZwMm5EdXU3amhlbGVmVmF2cmgzNDZydjVIQTZQb0VhMXZKdFMyR3cyS2dVSDVYcmV4OXRPczhiMTJMQjVKLzlzMlVXSHRzMTU2NFZoSER4eW5NeE1SNkc3Wko5bDkvTENaclBoY0RoSVRrbkwwbHludUF6RFlPQ2ROM0xnOEZFV0xGbkZzai9XTStycGh5ekp2cUZISitZdFhNN3VmWWM0SEI1QnRTcVZXYkxjVmVDOXNXZnVzeHpoNGozcnM1S1RVd0h3czJpUFNNbmZ2dVR2K1B2VUM1eGR3bERHVnBWcktueEZvR2Zkdk44b0lpSWljZ0dwNkNoU1VqUnNBZFZydzVFRGxzUjVMSnhPdzJFUHMzbVdkUk9lblJtdzdRZG9hODFuN2t0T0plK3JxT1I5RlhFWjI5bVorQVZIVWhZVWU4L0hERE9SclFrZnNDZnBLeHI3RDZWdW1mN1lERytMUml3WFdxdG1EV2pWckVHT2hjUHp6VjJRK3pUZ25NNE42SGVEdStoNGR0bjIzNzkrZzJFWVdicFgyKzFlbEE4cXl6TkRCdUI3M3RMaDE4ZCtnWStQSFp2TmxxMTV5c1N2WnJGdXcxWnV1cTR6VFJ2V3hlRndBdENnWGsyK21maW0rN3FDTkl1NXRmZTFUUG4rSno2Yk9wdTNYbnc4Myt0ems1bnA0TnU1QzlteDIvWG5XNGNybXpQdXpXZnhNQXkrbTdPUVpYK3NaOUhNajR1Y1h5azRpSWlvR0tKT25MUzA2SGhXNithTldMQmtGVWtwS1pabHRtemFnTkRLd1VSRXhiQjQyV3FhTmFwUGJGdzgzdDUyZWx5VDk2elZ2RnpvWncwUUdSMERRS1dLcGV3YnFFdlVyc1F2MkhqNkxmZnJRTSs2ZEszd05iNjJrSXM0S2hFUkVSRVZIVVZLRHNQQTZOVVA4L04zck1rN2ZwanFYbjl3dUZwblRvVmJFd2tRdVJVaXRwVDhwako1Q2ZKcVRJZWdjYlFJSE1HdXBNbnNUL3FPVERPNVdKbHB6amorT2YwR3U1SytwTEgvNDlUeTY2dmlZeW55N3c3RkFIMGZlSWJENFJFNW5qdGZRbUlTZGkrdkhKZXBkbXpYZ29mdXZRVi9mejg2WE5rY2dMODJicWQzOTQ1YzIvSEtiTmR2MnJhYkdUOHVvY09WemQwZGw4OTIzdmEyNTd3VU55OWhJUlc1N3RyMkxQejlUMjdxMVlYMmJRcjNHOTgwVFg1ZitSZWZUcG5Ob2ZEamhGWU94c3ZMaTYwNzl4SVRFMGVGOG1WWnUyRXJ0V3FFNWJoWFlrSFZxbDZGaUtnWURodzY2dDdQc0RBT2hSK25acld3WE0vdlArVDZRN1JtUHJNOUM4TXdESzd2MXBISjM4NWo2YXEvaVRyaDJoS2pTNGZXUmVveS9WODlhNEQ5aDQ0Q1VMdEdsWHl1bE9JeDJaWXdnYTBKNDl4SHluczE1Wm9LVS9IMnlIMm1xNGlJaU1oL1JYczZpcFFrMS9VQkR3dC8yODcvaHFiOXJJczdhK3NjeUVpMVB2ZFM0MmNMbzFYZ2k5eFNlVFhOQTBkWTBoZ20yUkhKMy9Fdk1DK3FBMXNUeHBIcVBHbkJTS1VrT3hrYmozOHVzL004RElQNWkxWXk0ZlB2TUUzWHNzcWZsNnhpOGRJMStQaGtMU0xHeEo3aXVkRVQ4Qy9qeThpbkhuUWZQOXZaT2FoY1lKSEdOK1RCTy9EMnR2UEtPNTl5NG1UaDlpaDk4LzhtOGZ6ckU0aUlqbUZRLzl1WVBmazlubmo0TGhJU2t4bjIvTnU4UGY0clRpY2tGYW9KUzA2YU5hNEh3T2J0ZTR2MC9uc2VHY1dZOFpQNVo4c3VNakl6M2NlVFUxS1orZU1TWnZ6Z1d2cCsrODA5aWpYT2YrdmRveE1BQnc0ZFpkMkdyVUQrUzZ0ejgxODlhNEROMi9jQTBLeFIvV0puU1c1TU5wNGVrNlhnV05IZWhxNFZwcXZnS0NJaUlwY016WFFVS1VtQ1ErQ3FhMkcxUlIxYi92eVZvQ2NqcUg1VktFY0sxZ3VpUUZMallkY0NhSHE3ZFptWE1ydEhXUnI1RDZaQm1ZYzRsREtQWFlsZkVKOVp0T0xHV1duT1dMWWxqR2RINGtScStkN0dGZjRQVXRaVEgrQXZkUVZaa2x4WXh5S2pDUzVmTnRmejkvYTlucGZmbWNqcXZ6YlRwa1VqVnE3WlFMOWJldUp4M2hjVUthbHBQUHZLL3hFYkY4Ly92ZkUvUWlzSHU4L3RQWEFFZ0dwVktoZHFYTWNqVC9EUmw5L3o1Z3ZER1ByZ0hYd3c4UnNlZi80ZFB2L2dSUUlEQ2paVHJuKy8zdmo1ZW5QL1hUZFRQc2oxejNocjcydlpzZnNBYzM5ZXlvSER4L0R6OCtIbTY3b1VhbXovMXJsOUt6NmRNcHVWYXpidzdMQ0JoWDUvZWtZR2MzNzZuVGsvL1k2bnA0M3lad3EwTVNkUDRUelRuZm5lMjN0elcrOXJjM3ovKzU5OHpTZGZ6Y28xLzhkcEgrUjR2R2ExTUJyVnI4Mk9QUWVJakQ1SmNQbHlYTlc2YWFISEQvL2RzelpOazFWck53TFF1WDNodTZWTC9rd2NyRC8xTXZ1U3YzVWZDL1h1d3RYbEoySXp0SSttaUlpSVhEcFVkQlFwWVl5YjdzRzBxdWpvZEdMKzlCMk43aGhPeEdiSXNHNDdNZzcrQ1ZYYlFGQk42ekl2ZFI2R25kcCsvYWpsMTVlSTFPWHNUUHFDNkxUaVZYT2RaanI3azJld1Aza0dvZDVkYU9BL2lCRHZqcWdUNmFXcGY3L2VXVjQzYTFTdjJKbjdEb1RuMmFtNFcrZTJUSjN4RStrWm1meSs4aThTazFKbzI3SXhhOWR2cGRFVnRiRGI3VHc1NmoyMjd0ekhvL2YxcFZPN3JJV2d2emZ1QUtCaC9kcDVqc1BwZE8zOW1KR1J5Y1N2WnZITjdGOUlTMHRuMktDN3VMdFBMOVp2M3NISzFmL3cwSk9qR2YvV3N3WHFnbHl6V2hqREJ3L0lkbnpVMHcvUm9za1ZiTjI1anh0NmRISVh5Yzd1UDFsWTlldlVvSDZkNnV6WmY0VDFtM2JRcGtXalFyMS93cGdSTEZ2MU43djJIZUpZUkRReHNmSDRlTnVwV2FNS0xSclg1OWJlMTlMb2l0eWZYMnhjdkx0eFVHSDE3dEdKSFh0Yyt5OWUzNzFqbG1KeVlmeFh6L3F2ZjdZUmZTS1dabzNyVXpXc2NJVnN5Wi9UekdETnFhYzVrdkt6KzFnMTMrdnBVRzQ4SG9iWFJSeVppSWlJU0hZcU9vcVVOTzJ1Y2MxNGpJbTBKbS9CZDlnSFBrR0RHenpaT3R1YVNBQk0yRFFEdWp3REhqWUxjMHNBQXcvQ2ZMb1M1dE9WMkl5dDdFLzZqc01wODhrd2k5Y3FQQ0p0QlJGcEt5anJXWjhHL29PbzZYc0xIa2JoOStHVEMrZXBSN1BQZE14djltTnU1Kys3NnlhR1BOQ1ByVHYzY25lZlh1N2o2UmtaQUtTbXByTnE3VWFPUlVSelpjdkd6RnU0bkcyNzltR2FKbzg5NDJvSU0rWEQxNWp3eGZmOHMyVW5kOXphazRjSDlNbHlqL2pUaWZ5eGJpTTJtNDEyclpxNGo1K0tUd0RBd3poWDROcXdlU2ZnbXVFNGFmcVBoSVZVNVBrbkhuQVhGOThZT1pUQno3N0Y5bDM3NlQvNFJlWk1lYy9kRE9mZmVsNXpGUldEODI0eTBydEhKL2Z5WW5BdE1ZNklpaW55Zm9QOSs5M0F5MjlQNU90WlB4ZTY2TmpoeXVidVBUTUxJNy85T2d2aXJ0dXU0Njdicml2eSsvL3JaLzMxTEZjeDdOOEZlQ20rVERPWlZiR1BFWm0yeW4yc3RsOC8ycFliZzhGbDlqOWFFUkVSS1JGVWRCUXBhV3llY01PZE1IVzhOWGtubzJIMWI5VHMxSXVqZjBIY0VXdGlBUklpWVA4eXFOZmR1c3lTcHJ4WFU4cVhhMHFyc2k4Um5ycVlBOGt6aVVwYlU2ek0rTXc5ckRzMWdzMm4zNlZlbVlIVUszTXYzaDdxRW5zeGRlL2NsbXE1ek9ycWMyTzNJbVUyYlZpWDladDJrSkNZVElzbVYvRGxOejl3T0R6QzNiVEUzOStYUjRhL0FiaWFqbFFNRHFKdXJXcFVDNnRNMWJES3BLVm5NT0sxY1VUSHhIRnI3MnQ1ZG1qMlpjVlR2cDlQZW5vRzEzWnFnNStmRHozNkRzYlB6NGVFUkZkem1iQlFWMEhSTkUzZSszaWErMTc5YnU3TzR3L2ZqYS9QdVdaSGZyNCtmRGptT1o1NjhYM2F0R2lVYThFUktIQ242M0dmVFdmSjhyWFl2YnlJakk3QjRYRFF0bVdUL04rWWcxN2RPdkx0bklYOHVXNFRHemJ2cEhYemhrWEtLV24reTJmOTF6L2JXTHQrSzgwYTFhTnJwK3lOaktUbzBweHhySXg5aUpqMGplNWpEZndIMFNKd0pJYTJhQmNSRVpGTGxJcU9JaVdRY2NOZG1OTW13Sm5HRWNWbC92ZzFSdWRldExnYlZyd1BUb2Nsc1FEc1hneGhMYUJNY1A3WGxtWTJ3NWVhdnJkUzAvZFdFaDFIT0pnOG13UEpzMGwyUkJRNU05VVp3OWFFRDlpZU9JRXc3NjdVOHV0RG1QZTFtdjE0RWJSdDFZUzJyWEl1MEl3NnIybExZZTNhZTRpd2tJcTBiTmFBUStFUnJGaTlnYktCL2d6cWZ4dXRtalhrelZGRHFWRXRqQnJWUXJNVUFBRldydm1IVTZjVGVleisyeG5VLzdZYzgydFZyNEtucDQySEIvVEJ5OU9UY21VRE9CeCtISnZOUnFNcmF2UEV3M2NEcmtMamM0L2Z6N092anVPTmtVUG8wRGJuV1grQkFXWDQ5TDFSMkd6V0ZFRnFWYTlDOUptdXpZRUJaV2picWttUjltUUVWOU9kVjU1OWxJRkRYdUxORDc3a3U4L0g0TzJ0M3l0bkZmZFpwNmFsODlhNHlkaTl2SGpwbVljdjFEQXZTNmN6OTdFeWRoQUptWWZkeDVvRi9JL0dBVVBSVmhzaUlpSnlLVE5NMDZLcWhZajhwOHpuN29lMXl5ekxNNll2aDZxMTJMM1FWU2kwVW5COTZEQVlmVGI2RnhNSFVXbHJPSkE4ay9EVXhUak45R0puMmozS1VzUDNKbXI2M2thd3ZTVjY2Q1ZmUW1JeUFibDByODVQOUlsWUtsWE1leGJzZ2NQSHFGMmp5Z1VmUzNFNG5jNGk3Mlg0Yi9NWHJXRDArNS9UdTBjblJqODMySkxNMHFTb3ovcUZ0ejVtOGRMVnZEcmlzU0ozMkpic2pxY3VZM1hjNCtkdHoySFFwdXhvNnBYcGYxSEhKU0lpSWdKZ0dFYWVIemhWZEJRcHFmNVlndm1DaGJOSjdud1lZOGlMT0ROaHhYdVFFR1ZkTkVDcmU2R3FWdHZsS3QwWnorR1UrUnhJbmtWc3hsWkxNZ004YTFEVHR3ODEvVzdGMzFiZGtreVIwaURxeEVrY0RpY2hsWVB4eVB2dlNWSUFUcWVUeU9pVDJHd2VWSzVZNFdJUHA1UXcyWm40Qlp0T3Z3MjQvcXJ1YWZqUlB1Z0Rxdm9VZlk5UEVSRVJFU3VwNkNoU1dqa3lNZnUxZCszSmFJWEFjaGl6MTRHM0QzR0hZTlY0em43T3NZUzlESFFkNWZwWjhuWXFZeGVIVW40Z1BHVVJpUTVyTnRtc2FHOURUYjgrVlBmcGpkMmpyQ1daSWlKaXZSUkhGSC9GaitSNDZyblZER1ZzVmVoYy9rdktlVFc0aUNNVEVSRVJ5VXBGUjVGU3pKejBQa3o3MExJOFk5UUhjRjFmQUxiTmhRTXJMWXNHb0ZwYmFIbVB0Wm1sbTBsY3hnN0NVeFp5SlBVWEVqSVBGanZSdzdCVHhhY2IxWHl1Sjh6N0dydzhBaXdZcDRpSUZKL0o0WlFGckk5L2lYUm52UHRvSlh0Yk9wV2ZxSVpoSWlJaWNzbFIwVkdrTklzNmhubG5SOHNheXRDb0pjYkVId0hJVElObDcwQktyRFhSWjNVWTR0cmpVUXJMSkQ1ekwrRXBDem1hdW9TNGpCM0ZUalN3VWRuN0txcjQ5S1NxVDNmOGJHRVdqRk5FUkFvcjFSbkRodmhYT0pMeXkzbEhEUnI2UDB5emdHZndNTHd1MnRoRVJFUkVjcU9pbzBncFo0NjREOVl0dHl6UG1MUVE2allDSUhvWHJQM1VzbWpBMWNYNm11ZkFwczlQeFpMaWlPUjQybktPcHk0bE11MVBNczNrWW1jR2VUVW16T2RhUXV3ZENiYTNVaGRzRVpFTExOMTVtbDFKWDdBN2NYS1dQOGNEUEd0d1ZibXhCTnRiWDhUUlhkcE0weVNmenprNXZzZnBkR0t6MlFyMXZvaW9HTHp0WHBRUDB2WWtJaUlpNTFQUlVhUzBXN1VZODhWSHJNdTc4UzZNWjk5eHY5dzRIY0wvdGk0ZW9FNVhhSHl6dFptWE02ZVpUblQ2T282bExpVWliWVVseTdCdGhpK1Y3RzBKOGU1SWlQZlZsUFdxajRFMTNZTkZSQzUzbVdZeWU1S21zalB4VTlLZHA3T2NxMTltSU0wRG44UFQrTzg3eFYvS05tM2J6YUNuUmpQL20zRWtKQ2J4L09zVEdIeC9QM3BlMjc3QUdiLzg5Z2N2dnoyUmRZdW5GYXJ3K09xN243Sjkxd0ZtVFg0M3kzSFRORWxKU1NNK0laSFl1SGhPeHNVVEdYMlNpS2dUM05Tek03VnJWaTN3UFVSRVJFcWkvSXFPbnYvVlFFVGtBbW5mRFNwVXNxNmh6SklmNEpIbm9LeHI3NmpHdDBMVVRraFB0Q1llWVA4eUNHMEs1V3RabDNrNTh6RHNoSGhmVFlqMzFZQnJGbVJVK2xxaTB0WVFuYmFHUkVkNG9UTWRaZ29SYVN1SVNGc0JnTGRIRU1IMjFnVGJXMVBSM3ByeVhrMnhHVDZXL25PSWlKUjJTWTZqSEVpZXpiNmtiMGwxbnNoeUx0amVrdWFCejFQSjN2WWlqZTdTNW0xM3piNTNPcDNVcmxtVlhsMDc4dExiRTFtMGREWHZ2L1kwSGg0WDVvdXg5SXdNbHYyeG5vZnV2WlhvRTdFTUhQb1NEb2VUOUl3TVVsSlNjWjQzZjhQYjIwNVEyUURLQjVXbFRzMXFLanFLaU1obFQwVkhrWkxPMHhONjN3bGZXOVJRSmowTmZ2b08rZzhGWE4ybW0vV0Y5Vk90aVFmQWRNMmd2R1lFMkxTQzEzSyt0aEJxK3Q1S1RkOWJBZGVIM0tpME5VU2xyZUZreGo4a1pCNHVkR2FhTTQ1anFiOXhMUFUzQUR3TVQ0SzhHaFBzMVpyeTlxWUVlVFVpMExNT0JvVmJzaVlpVXRvNXpCVENVeGR6SUhrbVVXbHJzcDB2NjFtZlpvSFBVTlduTzFDNDVjS1hFeDhmMTE4WU1oME92RHc5ZWZTK3ZuUnMyNXc5K3c5ZnNJSWp3Sy9MMTVLUmtjbU4xM1VtTlRXTm1OaFR2UGZxMHdUNCsrSGpiZWRvUkRSdi9kOGtmcDA5RVc5di9hVkdSRVRrZkZwZUxWSWFSSVJqM24yMWRRMWxna013WnZ6cEttZ0NtUERYSklqY1prMzhXYlU2UTlNKzFtWksvdEtjY2NTa2IrUmt4a1ppMHYvaFE4Y2hlZ0FBSUFCSlJFRlVaUG9tUy9hRUJBanlha0tRVnlPQ3ZCcFN6cXNoQWJaYStOb3FvZy9TSW5JNVNYRkVFNTIranNpMFB3aFArWVVNTS90eWdUSzJxalFMSEU0TjM1djFoYzBaYmJyZlcrVDNEaDg4Z0h2NjlpcFdCa0RQYTY3aXJSY2ZkNy91UC9nRkd0U3J4WXZEQjNFODhnUTM5MytLMWI5TXdXNTNiVTY5NzJBNEF3YS95SnBGVm40N0t5SWlVakpvZWJYSTVTQzBHbHpaR2Y1YVlVMWVUQ1NzWEFoZGIzSzlOcUJaUDRqWkI1bXAxdHdDNE9CSzF6THI0SHJXWlVyK3ZEMkNxT0xUbFNvK1hRRXdjUkNmc1lmWWpHM0VaZXpnVk1ZTzRqSjI1UGdoT1Q5eEdkdUl5OGk1T2wzQjNvS0s5amFVODJ5QXYyZDFmRDBxNFd1cnJHWGFJbExpSlRzaWlVNWZTM1RhV3FMVDE1R1FlU2pINnp3TVQ2cjY5S1MyWHo5Q3ZLOVdzVEVIand6c1M4OXJyOHAyUERrNWxZRkRYK0wxa1VOb1dELzcvaXpseTdtYXZNeis2cjBjYzQ4ZGorYXBGOS9ITkUyYU5xekxLeU1lemZHNk1uNis3bCt2MjdDVlhYc1A4ZWFvWWJtTzE5ZkhtMHlIbzBpTmJVUkVSRW83RlIxRlNnbmpwbnN3clNvNkF1YXNTUmhuaTQ2QVQxblgvbzZidjdmc0ZnQnMrczdWemRyVDI5cGNLVGdERytYT3pFdzh4eVRSY2RSZGdEeVZzWlBUbVFkSWRCekdhV1lXNlQ0bjB6ZHhNbjFUdnRmWlBRTHhzNFhpNnhGS0dWc1lmclpRL0d5aGVIdVV4OHZESDV2aGc4M3d3ZFB3UGZOclh6d05IMzE0RjVFTHlDVFZHVXRpNW1FU0hVZEl6QXdueVhHRWhET3ZVeHhSZWI2N25GZEQ2dmpkUVEzZlcvRDJDUHFQeGx3eVZRZ3FTODFxWWRtT1oyWTZBQ2hYTmlESDgyZmxkbTdpVjdPb1dLRWMwVEZ4Uk1YRWNpbytnUlpOcnNnMXh6Uk5QcDQwRTRBYTFVSnp2YzdYMXdmVE5FbEx6OEJIeTZ0RlJFU3lVTkZScExUbzBOM2Foakk3TnNMT1RkQ3doZnRRalhZUXRjM2FaZGJKc2JCOUhqUy93N3BNc1lLQnY2MGEvclpxVlBXNXpuM1V4RUZpWmpnSm1RYzRuWG5nM00rT3c2UTRJaTI1Yzdyek5Pbk8wNXhpdHlWNUlpSjVxV1J2NS9xRkFaaGc0c1JwcHVNZ0RRY3BaRHBUU1hlZXdtR21GVGpUeXlPQVN2YTJWTEpmUllqMzFaVHp5cjI0SlFYajZXbkRidmNpSVNISmZlekkwUWdtZlBFOVR6eDhGOVdyNWw0WS9IUGRKdGI4dllWSEJ2WmwzR2ZUZVhoQUg5NzljQXBmZi9KR3JsMnNGLzcySnp2MkhNanhuTVBweE9Gd0ZVRzl6eXl6VGt4S3hzdnpYSlpoR0JkMHIwa1JFWkdTUUVWSGtkTEMweFBqbGdHWWs4ZGFGbW5Pbm96eDBvUnpCd3hvY1Jjc2V3ZlNFaXk3RFlkWFEyZ3pxTlRBdWt5NU1BeHNCSGpXSk1DekptRjB6WExPYVdhUzZvd215WEdjWk1jeGtoekhTWEljSXk1akd5ZlROMStrRVl1STVDMDZmVjJ4TXd6RFJobGJGWUk4RzFQWnV3TWhQaDN4dDFYWERPd2lHRE4rTW1QR1Q4NXk3SDlEQm5CM24xNlVDL1FuOXRScDkvRVpQLzdLSCtzMk1tTFlmYm5teFo5TzVJMFB2dVNoZTIrbGZGQWdBRGYwNk1SM2N4WXkrZHQ1UER3ZysrYlNwK0lUK09EVGIyaDBSVzEyN001ZWVMejZ4Z2V6SGV0MXg5QXNyME1yQi9QVDlQRjUvOE9LaUlpVWNpbzZpcFFtTjk4RFgwK0FqQXhyOHBiOURJTmZnT0RLN2tOMmYyaHhONno3M0pwYm5MWHBPN2oyZWZEeXpmOWF1VFI1R0o3NDJjTHdzNFVCYlhLNXlpVERtVWlxOHlTcHpoaFNuVEdjenRqSHFjeGRKR1FlNUhUbUFSeW1oUnVIaW9qOEIwelRRV0xtRVJJemp4Q2V1aERpWFYvU2xQR3NTcUJuYmNwN05hVzhWM01xMkp2aTQxSHhZZy8za25SMitmVGpnKzZpUzhmVzd1TjNQUFFjUGo2dVBWaUN5d2NSZGVJa0FMRng4Znk0Y0JtOXUzZWlVc1h5T1dhYXBzbExiMzlDVUxsQSt2ZnJ6ZUpscnU3aE5nOFBSajcxRUVPZWZZdld6UnZScWxuV2J6MDNiTjZKajdlZFo0WU81TUVuWHMyV08zUFN1M2g1bnZzWWRkK3dsL25ma1A0MGExVGZmY3pUVXdWbkVSRVJGUjFGU3BPZ1lPaDZNeXllWTAyZUl4TnozdGNZRHoyVDVYRGxSbEN6RXh6Nnc1cmJBS1RHdzdhNTBMSjRUU2Zsa21mZzVSR0FsMGNBQWRSMEhiS2dqOHgzeDdNM0ZSQVJ5VThsNzNhQUFhWjU1b2lKaVlsaGVHRGc0VHFIYXlaM3BwbEltdk1VNmM1VFpKckorV2E3dHFNNFRHTG1ZWTZuTG5NZjk3T0ZVTjZyT1JYdHJRbjE2VUpaejNydSsxek9VbEpkeTllclZRMXg3OHZvY0Rod09wMzRuaWs2aG9ZRWMrU29heXVQVDc2YWhXbWFQSHBmMzF3elAvenllelpzM3NuWEg3K2ViUmwxeTZaWGNNZXRQWG51dGZGODllR3JWQTA3OXdWcit6Yk5DSDMxS2Z4OGMvNGZWTlhRU3U3dTFRQ1Z6eFE5cTFXcG5PUDFJaUlpbHlzVkhVVktHYVB2QTVoV0ZSMEI1azJIQVkrRFBXdW5sOFkzUTh3ZVNMUm9DMG1BOEw4aHREbUVOTEV1VXk0UGQ0Y2R2TmhERUpITGlOUE1JTjA4NVM1Q0pqc2lTWFFjSVNrei9FeWptU01rT3lJd2NXWjdiN0lqa21SSEpFZFRGN1B4OUZ2NDJVSUo5ZTVDcUU4WFFyeXZ4c3NvY3hIK2lTNit1SGpYc3VrS1o3cFFBeVNudUFxUmZqNnU0bC9OYW1Fc1dMS0tUZHQyTTMvaGNoN3FmeHVWSzFiSU1XL212RitaTm1NQm81OGJUTzJhVlhPOFp1aURkN0J4Nnk2R1BmOE9uNDE5d1ozbDUrZERvL3ExT1JSK3ZFQmpyeFpXbVVOSENuYXRpSWpJNVVSRlI1SFM1b3FtMEtRMWJOdGdUVjU4TFB3MkQzcG43ZlJpczBPckFiRHEvOERNL3BtcXlEYlBnUEsxd0g1NWZ1WVNFWkVTd01Qd3dzZW9tT2RTYWFlWlFaTGpLSEVaTzRqTjJFSnN4bFppMDdlU1lTWm11UzdaRWNIKzVPL1puL3c5TnNPSHFqNDlxZVhYaHhEdlRwZlZucEJIajdzNmdJZUZubnVtaVVtdUdhWCsvcTY5VnhwZlVZZEowMzlreEd2anFWRXRqQWZ1dVRuSHJQbUxWdkRlUjFNWmVPZU45TzdSS2RkNzJ1MWVqSHZqR2U0YjlqS0RuaHJOK0xkR1VMdEdsVUtQdlY2ZDZtemNxdVpuSWlJaS82YVdhaUtsa05IbmZrdnp6Tm1UejF0NmRrNjVhdENndDZXM0lpMEJ0czYyTmxORVJPUy81bUY0RWVCWmkrcStOOUFpY0NSZEszeEwzOUROM0ZocEtlM0t2VWNOMzV1eGU1VEw4aDZIbWNyaGxQa3NQM2svUDBaZXhjYlRiNUhzdUR4bTBPM2FlNGl5Z2Y1VXJCRGtQaFliRnc5QVlJQS9BQzJhWG9HSFlaQ1VuTUtZbHg3SDd1VmE0anpqeDhXc1dPMzZzblgyVDcveCt0Z3Y2TjI5RS8xdjc4Mmg4T1B1SHpHeHB3QTRIQjdoUG5ZNk1Za0pZMGFRa1pISmcwKzh5dEkvL2k3d21CT1RrdG0xOXhDdG16ZGs4L1k5Sktla3VvLy91bUp0OFIrS2lJaElDYWVaamlLbFVaZmVFUHdHeEVSWms3ZC9KMnhlQnkydXluYXFibGVJMmdHeDJaczdGdG14alJEU0ZLcTBzaTVUUkVUa1lqUHdJTUN6RmdHZXRhanRkenNtRG1MVHR4S1J0b0tqcVV1SXk5amh2amJWR2NPdXhDL1luVGlabW42MzB0RC8wVFA3UDVaT2E5ZHZvV1hUQnNTZU9rM015VGo4eS9qeDR5L0w4UGEyVXkyc01rNm5rL2MvbVliVE5Ba280MGRZNVhNekluOWR2bzdLbFNwUXQxWTF4bi8yTFQyNnRPT1ZaeC9oL3o2ZHpuZHpGMlc3MXgyRG5zdnlldjF2MDVrODRWV0dQamVHWFhzUDBiWFRsWG1PTlNNemt6a0xmdWZMYjM2Z2MvdFd2RGg4RUdWOGZWaTBkRFY5YnVoS1pQUkpScjcrSVQyNlpQOTdrNGlJeU9WRVJVZVIwc2pURStPV0FaaVQzcmNzMHB3OUdTT0hvcVBoQWEzNncvSjNJZFBDcHNPYlowSlFEZkRMZWFzbUVSR1JFcy9BUmdWN0N5cllXOUFrNEVuaU0vZHdNSGt1aDFMbWtlSndOVXd4Y1hBd2VRNEhrK2RRMWFjSERmMEhFMnh2ZVpGSGJxMmp4NlBZdUhVM3I0NTRsSmlUcDdqbjBWR0FhL256MDQvZFM2YkR3WXRqUG1iNW54c1ljTWNOZkQ5M01hUEhmczViTHd3RFlPK0JJM1R1MElvcW9aWDRadUtiVkt0U0dROFBELzQzWkFEL0d6TEFmWjlmZnZ1RGw5K2V5THJGMDdJMWxna0xxY2kzbjQxeE42M0p5ZG5sM25jT2VvNlRzZkgwdmFrYjNUcTN3MmF6MGUrV0hudzJkUTVkMnJjaUlpb21XNzZJaU1qbFNFVkhrZExxcG50ZzJuakl5TEFtNzQ4bGNQd0loRlhQZHNxdlBEUzdIZjc1eHBwYmdhdUF1V0VhZEh3Q1BQVDNkaEVSdVF5VTlheFBpOERuYVI3NExKRnBxOWlaK0RsUmFXdmM1NCttL3NyUjFGK3BaRzlMbzREQmhIcDNvVFIwdnY1NDBrektCdnJUdlhNN3ZMM3RyUHhwRXFscDZmaVg4ZVZrYkR6OUI3OUExSWxZWGg4NWhGNWRPMUM3UmxWZWYvOXpIb2g2bFpCS0ZVaEtUcUZWMHdZQTFLZ1dXdVJ4NUZWd0JGajArMm9BcWxjSjRaTjNSN0pwMng2ZUdQa09uNzcvQWdQdXVKRmZsNi9sZ1NkY1k2cFJOYVRJNHhBUkVTa3R0S2VqU0drVlZBRzYzV0pkbm1saS9qQTExOU5WVzBNVml5ZGV4QjJHWGI5WW15a2lJbktwTTdBUjZuME5YU3Q4UzgvZ0g2anFjeDNuRnhlajAvOWkrY2tIV0h6aUZvNm5MZ095Nzd0Y2t2ajUrVEQ0L241NGU5dGRyMzE5S0Y4dUVMdVhGNVVyVmFCTGg5Wk0vV2cwdmJwMkFPQ202enJ6MFR2UFk1b21hLzdld3MyOXV0Q2tZZDBMUHM0N2IrdkppR0gzOGNsN282aGVOWlNiZTNYaHRodXU1YlgzUHNQYjdzVkg3NHlrUnRWUWR1dyt3RDE5cjcvZzR4RVJFYm5VR2FhWlEzY0lFU2tkZG0vRmZPUkc2L0xLK0dQTS9ndjhjbTR0blpIc1dtYWRjc3E2V3dLMGZ3d3FOckEyVTBSRXBDUTVuYm1mblltZmN5aGxMazR6TTh1NUN2WVdOQTE0bWxEdnF5bUpNeC9UTXpMdzh2VEVNQzdzMkk5SG5tRFR0dDFjMzYxamdlNlZrcHJHeHEyNzZIQmw4MXl2Y1pvbWtWRXhoSVhrM3NsY1JFU2t0REx5K1IrcWlvNGlwWnc1ckM5c1hXOVpudkg0SzNEN2c3bWVqOWtMcXovQjBra1gzdjV3elFqd0RyUXVVMFJFcENSS2RrU3lLK2xMOWlWOWc4Tk15M0l1Mk42S3BnSERDZkh1UUVrc1BvcUlpRWpKb3FLanlPVnUyUUxNVjRkYWwxYzVET1BiVmVDWis1YXdleGJEcm9YVzNSS2c0aFZ3MVdOd2dTZEJpSWlJbEFncGptaDJKbjdLM3VUcE9NMzBMT2NxMnR0d2hmOURWUFhwZ1lFMlJoWVJFWkVMUTBWSGtjdGRaaWJtblIwaEp0S3lTT1BGOGREajFselBteWFzK3h5aWQxcDJTd0FhM1FSMXUxbWJLU0lpVXBLbE9DTFpuamlSL2NuZjRUU3pObzhyWTZ0Qy9UTDNVZHV2SDNhUGNoZHBoQ0lpSWxKYXFlZ29JdkQxaDVoZnZtOWRYcDJHR0pNVzVqbnRNRDBaVnJ3UEtiSFczZGJ3Z0U1UFFGQk42ekpGUkVSS2cyVEhjYlluZk16KzVCbVlPTEtjOHpBOENmVytocHErdDFERnB4czJ3L2NpalZKRVJFUktFeFVkUlFST25jUzgvU3JJU00vLzJnSXkzcHNHYmJ2a2ZkdHcrR01jT0IxNVhsWW9mdVdoeTdQZ3BjOUxJaUlpMlNRN0l0bWI5RFg3a3I4bDNabTlzNXVuNFVlb2QyY3FlM2Vnc25kSEFqMXJvZjBmUlVSRXBDaFVkQlFSQU15M240R0ZzNndMYk5rZVk5ejMrVjUyZURWc25tbmRiUUhDV2tDYis5Qm5KQkVSa1Z3NHpCUU9wY3hqZi9JTVRxWnZ5dlU2WDFzSWxlenRLT2ZWZ0hLZTlTbnJWUjgvV3hnR0h2L2hhRVZFUktRa1V0RlJSRnoyN2NSOHFKZWxrY1puODZGQjg3d3ZNbUhqdHhEK3Q2VzNwdm1kVUtPOXRaa2lJaUtsVVVMbVlRNm56T05ReW84a1pCN005M3BQdzQ5QXo3cjQyVUx3c1ZYRTE2TWlQaDRWOGJGVnhNZWpBcDZHSHg2R0hadGh4d003TnNQYjlXdkRyc1kxSWlJaWx4RVZIVVhFelh4MklQeTF3cnJBYTI3QWVPMlRmQzl6cE1PcS80UFRFZGJkMnVZRm5mOEhBU0hXWllxSWlKUnVKcWN6RHhLVjlpZVJhWDhTbmI2R2RPZnBpejBveVVHM0N0OVJ5ZnVxaXowTUVSR1JQS25vS0NMbmJGeUQrZFJkMXVWNWVHQjhzd3lxMU16MzBxUVRzR0lzWktaYWQvdUFFT2c4SEd4MjZ6SkZSRVF1RnlZTzRqSjJFSmV4Zy9pTTNaekszRU44eGk1U25TY3Y5dEF1ZXlvNmlvaElTYUNpbzRpY1k1cVlqOTBDdXpaYmwzbExmNHpoYnhibzBvZ3Q4UGRrNjI0TlVLVWx0QjZJOW5jVUVSR3hTS3J6SkltWlIwaDFScFBpT0hIbTUyaFNuU2RJZFo3RVlhYmhOTk54bUdrNHpIU2N1SDUybUdtQVBscFlRVVZIRVJFcENWUjBGSkdzbHYrQytjcGc2L0s4N0JpejFrQlFjSUV1M3o0ZjlpKzE3dllBalcrR09sMnR6UlFSRVJFUkVSR1IzT1ZYZEZSYk9wSExUZWZyQ3JRY3VzQXkwakhuVGludzVZMXVoQXAxckxzOXdJNmY0TVFlYXpORlJFUkVSRVJFcE9oVWRCUzUzSGpZTU81NnhOck1INlpCU2xLQkxqVThvUFY5NEIxbzNlMU5FelpNZ1dSdFFTVWlJaUlpSWlKeVNWRFJVZVJ5MU90MkNLcGdYVjVDUEN6NHZzQ1grd1RDbGZlRGg4MjZJYVFudS9hTGRLUmJseWtpSWlJaUlpSWlSYU9pbzhqbHlPNk5jZnVEbGthYU03K0V6TXdDWDErK05yU3dzSkUyUVB3eDJEd0Q3V0V2SWlJaUlpSWljcEdwNkNoeXVicGxBUGlXc1M0ditqZ3NuVitvdDFTOUV1cGZaOTBRQUk1dWdBTXJyYzBVRVJFUkVSRVJrY0pSMFZIa2NoVlFGbTYreDlKSTg5dFBYUnNzRmtLRFhsQ2xsYVhEWVBzOGlObHJiYWFJaUlpSWlJaUlGSnlLamlLWE1hUGZRK0RwYVYzZ3dkM3cxNHBDRGdKYTNnMUJOYTBiaHVtRTlWTWdKYzY2VEJFUkVSRVJFUkVwT0JVZFJTNW5GVU9oeDIyV1JwcGZmMWpvMlk0ZVh0QnVFUGhaMk5zbVBlbE1ZNWtNNnpKRlJFUkVSRVJFcEdCVWRCUzV6QmwzUFdwdDROYjFzR2x0b2Q5bTk0ZDJqNENYajNWRE9SVU9XMmFpeGpJaUlpSWlJaUlpL3pFVkhVVXVkelhyUVlmdWxrYWFVOFlWNlgwQmxlSEtCOEd3OEUrbThML2g0Q3JyOGtSRVJFUkVSRVFrZnlvNmlnakdQWTlaRzdocExXeGVWNlMzQnRlSFp2MnNIYzYySHlGNnA3V1pJaUlpSWlJaUlwSTdGUjFGQkpwZUNVMWFXeHBwVHAxUTVQZldhQTkxdTFvNGxqT05aZUtQV3BjcElpSWlJaUlpSXJsVDBWRkVBRER1R1d4dDRJWS9ZTnVHSXIrOTRVMFEyc3k2NFdTbXdkclBJU1hXdWt3UkVSRVJFUkVSeVptS2ppTGkwcUU3MUcxa2FXUnhaanNhQnJUcUQrV3FXVGVldE5PdXdtTkdzbldaSWlJaUlpSWlJcEtkaW80aTRtSVlHQTg4YlczbVg4dGg1NllpdjkxbWg3WVBnMjk1NjRhVUVBbC9Ud1pucG5XWklpSWlJaUlpSXBLVmlvNGljazdISGxDdnNhV1I1clNpejNZRThBbUVEa05jUDFzbFpoOXMrZzVNMDdwTUVSRVJFUkVSRVRsSFJVY1JPZWRDekhaYy9UdnMyVmFzaURMQjBINEkyTXRZTkNiZzZBYlk5Yk4xZVNJaUlpSWlJaUp5am9xT0lwSlZoKzV3UlZOTEk0czcyeEVnSUFUYUR3WlBId3NHZE1iZTMrRFFhdXZ5UkVSRVJFUkVSTVJGUlVjUnljb3dNTzYzZUxianFzV3diMmV4WThwV2hhc2VkZTMxYUpXdHN5QnF1M1Y1SWlJaUlpSWlJcUtpbzRqa3BIMVh1S0tacFpIbXRQR1c1SlN2QmUwR2dZZW5KWEdZSnF5ZkNxZkNyY2tURVJFUkVSRVJFUlVkUlNRbkYySnZ4eFVMNGVCdVM2S0M2ME9iQjhDdzZFOHdSenFzK3d5U1QxcVRKeUlpSWlJaUluSzVVOUZSUkhKMjFiWFFzSVdsa2VhMER5M0xDbWtNclFhQVlWaVRsNVlJYXorRDlDUnI4a1JFUkVSRVJFUXVaeW82aWtqT0xzUnN4MlVMNFBBK3krS3F0SVRtZDFrV1IySTByUDBVTWxLc3l4UVJFUkVSRVJHNUhLbm9LQ0s1YTlzRkdyVzBMczgwTWIrMmJyWWpRUFYyMExTUGRYbW53bDB6SGpQVHJNc1VFUkVSRVJFUnVkeW82Q2dpdWJzUXN4MS9udzlIRGxnYVdhc3pOTHpSdXJ5NFE2N0NveVBkdWt3UkVSRVJFUkdSeTRtS2ppS1N0eXM3V3p2YjBlbkUvT29ENi9MT3FOY2Q2dld3TGkvMkFLejdBaHdaMW1XS2lJaUlpSWlJWEM1VWRCU1J2QmtHeG9QRHJjMWMraFBzM1c1dEp0Q3dOOVMzc1BBWXN4ZittZ1JPRlI1RlJFUkVSRVJFQ2tWRlJ4SEpYNXVyb1VsclN5UE56OSsxTkE4QUF4cmNBSTF2c1M3eXhDNzQreXR3T3F6TEZCRVJFUkVSRVNudFZIUVVrZnhkaU5tT2Z5MkhUV3V0elR5anpyWFE0bTR3REd2eW9uYkFocWtxUElxSWlJaUlpSWdVbElxT0lsSXdyVHBDMHlzdGpUUS9md2RNMDlMTXM2cTNnellQZ0lmTm1yeUlMYkR4R3pDZDF1U0ppSWlJaUlpSWxHWXFPb3BJd1JnR3hzUFBXcHU1L1I5WS9adTFtZWNKYlFidEhnV2IzWnE4WXh0aDQzY3FQSXFJaUlpSWlJamtSMFZIRVNtNDV1MmdvNFdkV2dEemkzY3Y2THJsaXZXaHcxRHc4ck1tNytqZnNIbm1CWnVnS1NJaUlpSWlJbElxcU9nb0lvVmlQUG84ZUZqNFI4ZkJQZkRiUE92eWNoQlVBem85RGo2QjF1UWRXUXRiWjZ2d0tDSWlJaUlpSXBJYkZSMUZwSEJxMUlVYjdySTAwcHcwRmpMU0xjMzh0NEJRNlBRaytGV3dKdS9RbjdEcFd6V1hFUkVSRVJFUkVjbUppbzRpVW1qR0EwK0RqNjkxZ1pGSDRhZHZyY3ZMaFY4RlYrRXhNTlNhdlBDLzRlOUo0TGl3OVZJUkVSRVJFUkdSRWtkRlJ4RXB2QXFWNE01SExJMDBwMDJBbENSTE0zUGlFd2dkSDRlZ210YmtSZTJBTlJNaFBkbWFQQkVSRVJFUkVaSFNRRVZIRVNrUzQ2NUhJU2pZdXNDNGt6QnJzblY1ZWZEeWd3NURvR0lEYS9KaUQ4S2ZFeURsbERWNUlpSWlJaUlpSWlXZGlvNGlValIrWlZ6THJDMWtmdjhwbkk2ek5ETTNOanUwZXhocXRMY21MeUVTL2hnUGlWSFc1SW1JaUlpSWlJaVVaQ282aWtqUjNYQVhWSzl0WFY1U0l1YjBUNnpMeTRlSERacmZBWTF2Qll6aTU2WEV3UjhUSU81SThiTkVSRVJFUkVSRVNqSVZIVVdrNkR3OU1SNTUzdHJNT1ZQZ1JJUzFtWGt4b000MTBIYVFhL1pqY2FVbndlcVA0TVN1NG1lSmlJaUlpSWlJbEZRcU9vcEk4WFRxQ1UzYldKZVhrWTQ1Wlp4MWVRVVUwaGl1ZmhKOHl4VS95NUVPNjc2QVkvOFVQMHRFUkVSRVJFU2tKRkxSVVVTS3h6QXdCcjlnYmVZdnMrRElBV3N6Q3lDd0NsdzlITXBWTDM2VzB3RWJwc0dCbGNYUEVoRVJFUkVSRVNscFZIUVVrZUpyM0FxdTZXMWRudE9CK2VsYjF1VVZnazhnZEh3Y3FyVzFKbS9iWE5qMU0yQmFreWNpSWlJaUlpSlNFaGltYWVxanNJZ1UzOUdEbUFPN2d5UFRza2pqZytuUXVwTmxlWVZpd3FIVnJxS2gwMUg4dUtxdG9mbGRZUE1xZnBhSWlJaUlpSWpJeFdZWVJwNHRXVFhUVVVTc1ViVVczSEt2cFpIbWg2TXRMV0lXaWdFMU83cG1QZnFVTFg3YzBRM3c1NGVRR2wvOExCRVJFUkVSRVpGTG5ZcU9JbUlaWStDVDRGZkd1c0NEdTJIQjk5YmxGVUZRVGVqeURGU29VL3lzVTBkZzVWaUlPMUw4TENsNXBzMVlRTGMraitaNWpkTTBTVXRMTC9JOVB2bHFGdC9OWFZUazkvZDk0Qm1lR1BWdWtkOHZJaUlpSWlKeWx1ZkZIb0NJbENKQkZURHVHWXo1NWZ1V1JacVR4bUowdXhuOEF5M0xMQ3p2QUdnL0JIYitCUHVYRnk4cjlUVDhPUUZhM08xYWNpMGxYL1NKV0w2ZHV6RGI4VDQzZHFONmxSRDM2OVMwTk9KUEorYVo5ZldNQlN4ZXRvWVB4NHlnUW5sWEsvV016RXcrbmpRangrdkxseXZMd0R0dmRMK2VQUDFIYWxRTDVlNCt2WEs4UGowamc2UEhvcWhkczJxTzV3K0hSK1E2dHI0UFBKUG4yT2Q4WmQzdmV4RVJFUkVSS2ZsVWRCUVJhOTN4c0d0Mll1UlJhL0xpWXpHbmpzY1krcEkxZVVYa1lZUEd0MEtGdXJEcFcwaFBMbnFXTXhQKytScE9INGVHTjRDaE9lY2xXa3pjS2I2WjlVdTI0eDJ1Yko2bDZKaWZIYnNQOE9tVTJkU3JVNTNBUUgvMzhZeU16Qnp6QVdwVUM4MVNkTXlMdytGZzVPc2ZzbkhyTHI2YThCbzFxb1VXZUd5UWQwRlM1R0p6T0J6WWJMWkxKa2RLUDlNMHlXY2JLeEVSa2N1ZVB1cUtpTFc4ZlRDZWVOWGF6RGxUSVB5QXRabEZGTklFcm5rT2d1c1dQMnZmNzdCbUlxUWxGRDlMTHI1bFAzN0IrdCttODhQVUQ5ekgyblMvMS8zajgybHpzeDNidW5NZkFER3hwL2pmeXgvZ1g4YVB0MTk2QWkvUDdOOEoxcTlUbmZXL1RYZi9LSXlNekV4R3Z2RVJLMVp2b0VuRHVvU0dCQmZwbnpHMGNuQ1dNYXovYlRxaGxZdVdKYkpqendIYWRMK1gvWWVLOXlYVm52MkhhWGZkUUE2Rkh5OVd6cnNmVHVHaHAwYmpMRWFQeGIwSGp2REVxSGZadmU5UXNjWmlwYW5mLzhRZGc1NjdZUG14Y2ZHTWV1UERYSjliOUluWWJQOXVrcEpUaUQ0UmU4SEdWQmpUWml6Z3BUR2ZGT285aTVhdTVyNmhMNU9abWIzVG5OUHA1TVo3bm1EUjB0VUZ5aXBOeitkMFFoSkxscTNKODVxazVCUjY5aHRDWFB6cEFtVmU2czlIUkVUeXBwbU9JbUs5RHQzaHFtdGg3VEpyOGh5Wm1KKzhnVEZtc2pWNXhlUlQxclhjZXQvdnNHc2htTTZpWjhYc2hSWHZRZXY3ck5rM1VpNHRqd3pzNC83MStrMDcrV2ZMeml6SEtnZVhKeTcrTkVOR2pDRStJWkZQMzMrQnNKQ0tsbzRoT1RtVloxOGJ4N29OVytuVXJpWHZ2dm9rZGk5WEcvVUZTMWF4WmNmZUxOZkh4c1h6MXJoenY5ZEdQZldncGVNUnVWUTFibENIbWZOKzVjZWZsOUxueG01RnlsaXhlZ1ByTm16ajVXY2VzWGgwUlJjVGU0b0RCU2pzN3RsL21Ic2VIWlh2ZGV0L20wNmI3dmN5KzZ2M3FGa3RqS1RrVkpZc1g4dnJJNGRBRHJORXA4NVl3S3o1djdMZzJ3bFVDZzRDWVByc1gvaDgydHhDZjRGU0ZDbXBhVVNkT0pucmVXOXZMeFl0WGMzTnZicFE4Y3o0Y2xLeldwajcxMDBhMUdIdmdTTjgvOE5pK3Zmcm5lVzYvWWVPRWhsOWtzb1ZLeFJvZktYcCtTeFp2b2EzeDMrRjB6VHAxYlZEanRjNW5TYXhjZkU0SFFYN3k5UEZmajRpSWxJOEtqcUtpUFVNQStQSjF6QTMvQWtaUlcrS2tjWHEzK0h2bFhCbFoydnlpc253Z0hvOUlMZ2VySjhHS2NYNHdqMzFOS3orMkxYVXVtNVhRS3UxU28xSEJ2WTk3OVdjTTBYSGM4Y2lvbUlZOXI4M09Yb3NpdmRIUDAyelJ2VXN2Zi9SNDFFTWYya3NCdzRmNDRZZVYvUHlNdzluV1RxNmZ0TjJGaXhabGVVOUNZbkp6RjN3dS91MWlvNXlxY2h0SnVQeHlCT3VueU5PNVByZUdsVkQ4MTBLMjd0N0orWXNXRXBjZlA3VHp4T1Rrb21KUFpYdCtHOHIxdEdzVVYwU2s1SkpUTXA1SDQ3Zzh1WHdMK09YN3ozK2F6V3Joekg3cS9jNGRqeWFKMTk0ajlsZnZRZTRudXNUbzk1MXZ5NE1oOFBCa21WcjZOeStsYnRnbEplMHRIUzh2ZTJGdms5ZTFtL2F3ZE12NXIvbjdPQm4zOHJ6L01yNWszQTRYWVd5c29FQjNOWG5PbXcyRHhJU3ovMTdEdkQzNCsrTjIvSDJ0dFA0aXRyNTNyTTBQWi8xdjAybjc0M2RXTHJxYjE0Zit3VjFhbFlscEZJdzE5NzZjSTdYWDNmSDBGeHp6cm9Vbm8rSWlCU1BpbzRpY21HRTFZQjdCc1BVOFpaRm1oK054cGk4Q0d5WHpoOWRRVFhobW1kaDZ4dzR1cjdvT2FZVGR2d0VzUWVoNVQzZ2RlbDlIcFVpT0JXZndNeDVTd0RYVEVlQXo2Zk5jWi9mdG1zL2tkRXhmUEQ2LzdpcVRWUEFOZXZFMis2RmgwZnhka0Jac253dFk4Wk5JakVwaGNmdXY1MUIvVy9MZHMyckl4N2oxUkdQQWJCeXpUOE1mMmtzTmFxRnFpbU1XS3B0endFNG5iblBhcm96ajZXLzV4Y2dibi9nMlR6dmsxZm45WlUvVGNMUDE0YzIzZS9OTXdOZ3kvWTlUUHhxVm83bi9NdjRzWHplRnl6N1l6MnZ2ZmRacmhsNWpmV1ZaeC9scHVzdWpTL1F6bWYzOHFKbXRURDNYb1hueit3RHNyMHVpTVZMMXhBWGY1cTdicnN1MzJzZERnZFBqSHFYQ3VYTDhkWUx3d3A5cjl4Y2ZWVkw5MzlIcG1tU2taRlo0UGZhN1Y3dVg5ODZjRGhIajBkbHUyYnNKMSs3ZjczK3Qrbjh2dkl2NnRXdXp2R283RVh3a0VyQitKeFhGQ3ROendmQU1BeGVmdVlSN25ob0JLKzk5eG5UUG40OVc3RTZPVG1WZ1VOZjRzdHhMMU91YkVDZStaZkM4eEVSa2VLNWRENjVpMGdydlV2WEFBQWdBRWxFUVZTcFk5dzdCSFB4SE91YXloemFDL08vaGRzR1dwTm5FUzlmYU5VZlFwdkJscG1RbG5lRDRqeEZib1BsNzBQci9sQSsvMGtTY2dtWk9HVVdkaS9QTExOZVRwMU9jTy9sZU5iNXIyZDgrUTRPaDRQNmRXcTRqNDBaUDVtang2TDQ1TDFSV1Q2Y25vZzV4YmpQQ3JhVWJOdk9mWXg2NDBNQ0E4b3c5clhoZE83UUt0LzMvUG5YcGdKbGl4VFdyRW52WXBKOXY3OERoNDR5NHJYeGZQRDYvNmhlTmYrbVMrdC9tNDdENFdEVjJvMWMwN0dOKy9qWlpjRm5sL3VDcTNpeThQYy82WGxOZXp3OXo4M3UvWGNCWk9lZWc3dzA1aE5lZnVZUm1qWE9mNmJ4djc4TUtPenl6b0lVUFl2RDRYQncvK092Y09ldDEzRmp6NnR6dkdiYXpBVWNqempCODA4K2tPTjUwN1Jtd3IxcG1reWQ4Uk5OR3RhbFRZdEcrVjcvM2tmVDJMQjVKOE1IRDdEZzdqazdmRFFpMytMMStkWXRudWFlSFQ3bHc5ZHdPTEx2NFhpK0E0ZU9zbm43SGlEbnd2TW43NDZrYmFzbVFPbDdQbWVGVktyQUc2T0dVcjlPRFR3OFBLaFJOWlNVMURUMytjU2tGQUFxVmdnaXFGeWcrN2l2ajNlVzJjaVg0dk1SRVpIQ1U5RlJSQzZjTTAxbHpGR0RMSXMwSjQvRjZIWXpCSmF6TE5NcW9jMWMrekp1bVEzSE54WTlKeVVXL3Z3UTZuV0grcjFjbmJQbDBqZnp4eVhaanRXc0ZsYW9vc1FmNnpieXk2OS9jR1BQcTdNVUhBSGk0ay9uMnNYNjM1bzByTXNqQS90eWM2OHVoRlRLZjE4eHAybXlhczAvQlI2blNHSGsxaWs5T1NVVmdDcWhsUW84aTI3WDNrTzg4TmJIOU83V2taRlBQNFJITGt1bTMvLzRhMmIvOUJzVmdzclNyblZUOS9GLzN5Y3EycldYWGMzcVlVV2F5WGVobUtiSkEwKzhpc1BoWU9wSG93czg4L21QZFp2WXVlZGd0aGxvNTB0TFMyZk9ndC9wZTFNMzZ0V3U3ajcrNzRKb2JxL1AzNWMyTDc4dVg4ditRMGNaK3RDZCtWNzcrYlM1elA3cE4vcmMwSlY3K3ZZcVVINXhMUHZ4aXp6UEg0K001dDdIWHNoeTdPeXN2TW5menFOSmd6cTBiZFdFblhzT3NubjdIdmRNdkk4bXpRRGdnOUgvYzMvWjg4TXZ5M2g3L0Zlc1dUUTF5Myt2cGUzNW5LOXorM05mZE9WV3lMeGx3Tk5aWHAvL3BRRmMyczlIUkVRS1RrVkhFYm13T25TSDlsMWh6VkpyOGs2ZndwdzZIdVB4VjZ6SnM1aTlETFM1RDQ0M2N4VWYwNU9LbG1PYXNPZFhpTjROclFhQXY3VzlSZVFDV1BiakZ3VDQreEYrTElyYjdoc091SmFSUlovTWVjUFBDa0hsQ1BBL3Q0NytXRVEwTDcvOUtWWERLak5pMlAzWnJxOWZwenJmZmpiRy9UcS9HVk1GTFF3QXJQMTdDOUV4Y1FCa1pHVHk1QXZ2Y1VQM1R2Uzh0bjJCTTBUK0M0MGIxT0c5VjU1aStNdGpBWGhoZU5ZdnRVelQ1SU9KM3pCM3dlK01lWEZZbG9KalRwSlRYRE93ZkgyOGl6V3VqTXhNamtWRTUzcStzQVZOMHpTSmpJckI2WFNTNlhCZ0wyRFJjZjZpRmZpWDhlT2FEcTF6dmVhZXZ0ZnozZHhGZkR4cEp1UGVmTVo5L093czBEL1dibUxtdkNWTUdETUN5TDZuWTduQWdHd3p1UDh0TlMyZDhaOS9CMEErVzJueTZaVFpmUG5ORC9TODVpcWUvNC8ya0UxUHozdS82ZlJjbGhpdlhiK1ZpVi9ONHJVejIxS2NqRHZGQnhPL3dlN2xTY1A2dGZsNXlTb013eUFxNWx4amxoTXhzVlN1V0Q1THdiRTBQcC9UQ1VuRW5vcDN2LzczZi9PTFozNE11RHBQOTduL0diNy80bTJDemhSeS83Mi80NlgrZkVSRXBPQlVkQlNSQzhzd1hMTWQxLzloWFZPWkg2YkJMZjJoK3FYYjdqbXNKVlNvQzF0bVFjU1dvdWVjT3VMcWJ0M2tOcWh4RldveVU4S3NXYitGNTBibnZLL3B5Q2NmcE85TnJnNjVweE1TR2Y3U1dESWRtWXdkUFJ3L1A1OEMzNk5udnlIRXhwMzdvSGM0UEtKQVN6alBuNEU1OStlbFZLOFN3cEZqa2FTblozRGthQVF2dnZVeENZbko3akVDK1RiaUVQbTMzSnEvQUVSR3hRQ3VncnZObG5OUnpjTXdxRjQxNjB6SkRtMmI4OGJJb1ZTcVdEN0g5MVFNRG1MQ21CRmMyYkp4dnVOTFNuWXQ5Yno3a1pGNVhuZGp6NnZkKzUvbTVGaEVkSjdMVWd1N0ROdkR3NE81VThaaVlycTd6ZWNuTXZva3E5WnU1UGFidStjNTA3R01ueTkzM1hZZG4wK2J5K1p0ZTJqZXBENXdya2owMFpjemFOSDBpanozZEZ3ODgrTXNTMlAvN2ZPcGN6Z1JrMytIdGRIdmY4NzhSU3U0dVZjWFhodytLTmVacTFiTHJZbEpYbUxqNG5ubDNVKzV2bHRIZXZmb0JFQ25kaTE1NnRGN2VYdkNGRzd0ZlMxWDFLdEpVTmxBOWg4OHQ2M01nY1BIcUZrOTY3TXNqYzlud1pKVmZEQXg2LzZXNTZ0UTNyVkN4VzUzemVJUEtodmdQdlp2bC9yekVSR1JnbFBSVVVRdVBLdWJ5amd5TVQ5K0hlT2RLZGJrWFNEZUFYRGxnNjU5R3JmT2daUzRvdVU0MG1IekRJamFCczN1QUoreTFvNVRMcnczUmcybGpKK3YrL1g1blVKUEp5UXhaTVFZRG9WSE1IYjAwOVNwV2JWUTJkV3JoTGhuVEI0T2o4REwwNU93MElxa3BLUVNIUk5IYU9YZ1BBc1ErdzZHczJMMUJnYjF2NDB2dnA1TG1USytmRGptT1I1NDRsWEdqSjlNVUxrQTkvNTVuamF0OVpmQ0tjaitjTU5mR3B2ck9idVhGNnNYVGlsUUlUMi9lK1ZVK0R0eE1nNFB3K0Q3TDk3R0k1ZkM1NERCTDFMR3IyRGR2ZjU5anlYTDFqRHF6WThLOU41L0s4eVhEd0J6ZnZvTnA5UEo3VGQxei9mYXUyN3J4VGV6ZitIanlUUDUvSU1YM2NkL1dyeVNGYXMzTUdsODNxc0pBZ0xLdUwrRTJMWHZJRGFiemIwRWZPUFczWHd6NjJmdXVmMzZmTGVFK0dueFNoNFoySWRIQnZiTmQ4ekZjYlpCU3ZseVpmbmszWkcwYVBMLzdkMTVtRTdsSDhmeHo1bk43SXQ5eWI3dlM3Sm5pV3lwRkpWSVFrUVJLcFV0VzVRMVcwaktFcVZRMlNNa2haS2Z0WWpzWTJlWTNhelArZjN4WkRKbW56bVk1ZjI2cnJtZW1mT2M4MzN1T2MyTTVqUDNmWC9MSjN0K1JHU1VEdngxVERFeHNZcU50Y25SMFVGRHg4MlN0NmRIZ3Iwd0gyMWFWNmY5TDZoYXBiSWEwUHQ1ZmJiMGUrM2UrMmZjODRlUG5sVHI1ZzNqUHM2Tzk4ZkZ4Vm1kTzdSVzV3NnRrL3lhdi9ON09LbGdNelBlSHdCQStoRTZBcmduTEc4cTg5dFAwdTV0VXAybTF0Uzdpd3BXa2ZLVms0NXVsRTc4Wk85VW5SNlgvcEt1ZlNCVmVrSXFYai9sSlVmSVBPbzlXRFhSTHAxbnoxM1VvQkZUNUgvK3NzWU5lMDJONnRaTWMrMzUwOTZMZTc5Mml5NHFYQ2lmVmk2WXJEUCtGOVdoKzF0NitZV245R1NicGtsZVAyL1JTaG1TSG0vVldKOStZVjh5V2JoZ1BzMFlQMWlMdjFtblJ2VnFLaUxTUGtzNTF4MzdUQUlwU1dxRzMrR2pKOVhyamJHS2pJeVN0NWVIUHBzK1VpV0xGVW15enAwTllHNjVlUG1haG8yYnBlQ1FNQlhNbjBjVDNoc2dEdyszUk05TnpLbXo1NVUvWDI2VlNpTHNOMDFUa1pGUjhiWkN5SXpDd3lPMGN1MFcxYWxaV2FXS0ozMGZiL0gyOHRCVGJSL1IwaFhydGUvUVVkV3NXbDU3RHg3UjJNbno5Rno3bHFwV0tmbW1PcE5tTHRMM0c3Ykp5ZEZSMFRFeGFsQ25lbHdJdWY3SFgxU2llQkgxZnJGRGd0RElORTJ0V0xOWlMxZHNrQ1JOR2ZOR3ZQMy83cGEwTmtpNTA2L3JGcWhJb2Z4NnRmc3ptdm5wTXZYdDNsSGVYcDY2Y3UyRzJuY2RwQTlHOUZlVGY1ZTAxNnBXUVY5OHMwNVhBMjRvSkRSY0Z5NWRWYTJxRmVKcVpjZjdrNXFadk44dG1xcWJFWkY2ZDh4MG5UMS9TUXRtanBhdnQvM2Z4VnRia2tpWjgvNEFBTktQMEJIQXZYRTNtc3JNSENQajg0WlNLcGVlM1UrT0xsS2x4NldpdGFVRHk2WHJKOU5YSnliQzNpSDcvRjZwK25QczlaaVpKTmE5K2hiL0M1Y1ZHQnlTNFBoMzYzL1M1U3NCbWpoeVFMeHV2SWxKUy9kcXlkNjhvM0RCZlByeDU5K1NEQjEzNy8xVFczLzlRODBhMVZiaGd2Ry9tTXFYS2FGeFExLzc5N1h0MDNSOXZEMVQvZnBBVWs2ZU9hOEJRKzM3aG42N2Jxc2ExcW1oMTRkTTFHZlRSeWwvWHI5RXIwbHNUOFRUL2hmMC9wVDVxbEcxdkxidjNLczh1WDAxWmM0U3pmemc3WGd6aTVOaW1xYit0LytJcWxZcWsrUTU0VGNqWkRQTlRCODZybGl6V2NFaFllcjZYTHRVWDlPbFF4dDkvZjFHZmJwNHBXWlBHcXBhMVNwcStnZHZKOWdIcy9nRGhiUnl3V1ExYVBPU1prMTRWN1dxVlZDbnAxdmJsNjhiaG54OXZPS0Zhczg4K2FpZTc5Qkd1ZTZZWWIxbi8ySE4rdXhyL1hua3VMeTlQQ1RwbmdkR3QvWVZUQzMvQzVmMThzQXhjczNsb2hGdjl0TDFHMEhhdmU5UDdUdjB0K1pNSHFxRnkxYkwxVFdYSHFyeDMxTCtCNnRYa21zdUYyM1l2RU1ob1dIeWNIZFRyZXJaKy80azUxWkR0WkRRY0kyZE1rL1JNZmI5SUQrYXMwU042dFZVcDZkYXhRc3RNL1A5QVFDa0hhRWpnSHZINnFZeVowOUlYOCtUWGtqNzNrUDNpMWNocVdGL3lYKzNkSGgxK2h2TkJCeVh0azJReXJlV1NqZWp3L1g5Wk5wTVNZbDNyNzZsZXhLTmovcjFmRTZQdDJ3Y2I1WlYrTTBJRFI0MVRYMWU2cWlxRmY4TFE5TFN2ZnFXMW84MDBJS3ZWdXVNLzhWRU93Z3YrR3ExSEF4RHIzVHJtR3lkV3cweWt0cEQ3M2FtYWJMM0k1SjA2TWh4RFJ3MlNlM2JObFB6eG5YMDdicXQ2dGJwY2NWK2FWUDMvaU0xYmR4YjhUb3FKMlg3cnIwYThjRnN0V3hhVDg4OCthaTI3OXlySVFONmFPTE1oZXI2NmdoTkhqVXd5ZG1MdC96dndCRmR2aHFnVitzOWsrUTV3U0gySDlJKzNnbG5LaWZtemowc3J3YWtjMStOTkFnTkM5ZmliOWFxWE9uaXFsKzdXcXF2eTU4dnR4NXRVazhidHV6UXdjUC9xRnFsc3FwYnE0ck9ucnVZNE53cjEyNG9LanBhRnk5ZjFXbC9iems2T3FoY21lSnh6NSs3ZURrdUdDNVgybjQ4TmpZMjd2blpuMytqejc5Y3BRY0tGOURrMFlOMDdNU1pKSnZSM00yZkliZjJFRHp0ZnlIWm1YMjNPaW1IaE1YL0kxSnVQeC9OblR4TXZRYU5WYzhCWTNUaDBoVU42dE1sM2xKNE45ZGNhdEdrcnBaOTk0TWlJcVBVNnBFRzhmYmx6TTczSnltbnpwN1hPNk9uS3lJeVNoKzkvNVk2OVhwWHRhcFYxTUt2VnV2TGxSdjBVcWNuOU95VGo4ckZ4VGxUM3g4QVFOb1JPZ0s0ZCs1Q1V4bHowWFFaajdTejd4dVpSUmlHVkt5dVZLaWF2VVAxcVo4bFcyeksxOTNKRmlNZFdXdWY5VmkxZzVRbjgvYlZ5ZFp1TFQzKzQ4Y2xNZ3dqWHZkcUZ4ZG41ZmJ6MFZ1dmRwV2IyMysvbEk2ZDhxbGNYVjNrNk9pWUlCaVpzMkM1ZnYvZklUM2VxckdxVml5ajJGajdldndLWlV0b3laeHhjZWVsWm8rNzltMmJhZUd5TmZwazBRcU5IOTQvd2ZNUDFheXNvb1VMcUV6Sm9zbldPWHpNUGpVM05jczIxMjc2UlQvdCtFUDllanlYWXVpRG5PWDc5VDlwNHF4RjZ2eDBHL1Y3K2JtNHJ5dkRNRFRtbmI0YSt2NU05Und3V20vMGZVRlB0bW1hYUhBUUZSV3RPUXVYYThueTlYcis2ZFlhMUtlTC9qbDVWcExrNnVxaW1SKytvMEhESit2RjEwYW9kN2NPNnZ4MEd6azVKZjVYbWZsTHZwTzNsNGVhTlhvb3lURUhCdGxuS1B2NnBHNldiMGFXcUtiWDh0V2JGUmdVb2hGdjlrcnp0WjA3dE5HR0xUdTA2NCtEcWxhcHJJSkR3cEw5SEVaT21KdmtjOGt0c1gyNlhYTVZLcGhQVDdScUxFZEhSeDA3Y1NiSmMzc09HSzFHOVdxcVIrY25VL2RKWkVCaU0vdFNhcUtTTDQrZlpvd2ZySTQ5M3Bhamc0TWViVkl2d1RuZE9qMXU3MlR0NEtBWG5tbWI0aml5MC8yNW5jMW0wemVyZnRTcytjdFVwRkIrelo4Mk1xNVQvUE5QdDlLejdWdHE0c3lGbXZiSlVuMzE3US9xOS9KemFuUGIvcGUzWk5iN0F3QklHYUVqZ0h2TDZxWXlVWkV5UHhvaFkrS2lMTGZKb2JPYlZQa0pxV1JENmZCYTZjSys5TlVKdmlEdG1Da1ZxV1hmNzlFdDhXYVF1RXRDUXNQazR1eWNhRURTc0c0TjllenlwRHc5M2RYZ29lcVNwTjM3L2xMYkZnM1ZyR0hDb0dQL24wZjE5ZmViMU9DaDZtcjlTQU5KOWxsTWtwVExKZTM3S1JZdW1FK3RtdFhYaGkwNzlIanJKZ2xtUVQzUnVrbmNMNERKMmJuYjNvSzlVcmxTS1o0YkVocW03VHYzNnRFbTlRZ2RJVWtLdUI2b0QyY3MwUFpkK3pUd2xjNTYvdW5XQ2M1eGNuTFVoeU1IYU9hblgrbjlxZk8xWWNzT0RlcnpnaXFVTFJGM3p2NC9qMnJjMU05MDdzSmxEUm5RWFUrM2E1Nmdqb2U3bXo2ZU9FU1RQMTZzR2ZPKzB1b05QNnQzdHc1cS92QkRjcnl0RWRLcURkdTBaLzlodmRyaldibTdKZDJ3SmVCR29DUXB0Mi9xT25pbHRVdDFVa3pUVlBmWFJ5azJObGFMWm8ySmE5S1NtQmVmZlV5RkN1U04yMU13TFNxV0s2bHZGMDZPNnhEdTYrT1Y2T2R3NGRKVlBmSENRSDB5WmJnZXJGNHh6YTlUTUg4ZVBkVzJXYXJPUGUxL1VjVWVLQ2hKK3ZYM2ZUcmpmMUZkT3FZYzNOMUxDNWV0a1dzdUZ6azVPYW5mdXhNMGQvS3d1Q1cva25UcytCblpURk5PaG5RdDRJYUtGU21ZYkwzc2RIK3VYYmQvejloTVV5dFdiOWJranhlclpkTjZHdjVtTDdtN3VjYmJnaVIvWGo5TkhqMUk2emYvcXJrTFY2aGcvcnlKMWt6di9RRUEzSCtFamdEdU9jdWJ5dXorV2RxNlJtcitoRFgxN2pIM1BGTHRidEtOSnRLZjMwczNUcWV2enZtOTlrN1paUitWeWpTVkhETC9WcGZaUXNEMUlIa21zZCtiZzJGbzlRL2JGUnNicS9xMXE4a3dESzNiOUl0MjcvMVRyL2Q2UHQ2NTE2NEg2cDB4TStUcDRhWWhBM3ZFSGI5OE5VQ1M1T2ZybmE3eHZkcmpXVzM5OVErTm5EQlhTK2VPVTc0OC8rMlpsemQzeWduMXhjdlh0UC9RMzNKenpaVmlSMU5KQ3JnUkpFbktuemZscGRqSTNxS2lvN1hzdTQzNmJNbjNjbmR6MVNkVGhpWDdOZVJnR0JyUXU3TnFWNitrY1IvTjF3dDloNmwrN1dwNmQwQVBmZnpaTW0zYTlwdUtQVkJJbjg4WXBZcmxTaVpaeDluSlNVTUc5RkRET2pVMFljWkNEWDEvcGdvWHpLY2xjOTZYdDVlbjloMDZxZ2t6RnFwc3FXTHErdXhqeVg0T0IvLzZSNUpVc0VEaVljZ3RSUXNYMFBxdlppWjdUbHFZcHFuTFZ3SVVhN01wSmpaV0xzbUVqbzZPam5GL3BFaE1SRVJrc3E5MUszQzh0K3gvcExHWnBoeHUrNFBOamFCZ0JZZUV4bzNweEtsem1qbC9tVTZjUHFkaGczckdDNDZ0a05Lc1BkTTBFM3c4YWRZaXJkMjRYWk5HRDFKdVB4LzFmV3VjWGg4NlViTW5EcEc3bTZ0Ky9YMmZSazM4UkEvVnJLeXIxMjdvemZlbWF0YUg3NnB5aGJRc1I4aWE5MmZuSHdjMDg5TmxjbkZ4MXJ4Rks5WG5wWTRxVzdxNGFsWk4vdCtPdGkwYXFVM3pobWxZRnAyNit3TUF1UDhJSFFIY2U3bGNaUXg2WCtZN0wxbFcwcHc1V2tiZHBwSm4rb0taek1DdmhQVHdBT25DZnVuSU9pbnNXdHByeEVaSmY2K1R6djRtVldsdjc1eXRyRFVCTk1zNWYrbUs4dVpPZWhaVWx3NXQ5TjZFT2RxNSs0QnExNmlrN2J2K3AyZWViQmx2NXRMTmlFZ05Idm1ScnQ4STBrZnZ2NmxDdHdVY3Q1YU9GaTFTSUUzanVuRHBxbWJOWDZaeHcvcnB0UjdQYXVxY0plci83Z1RObXpwYzNsNnBid2l6K091MXNwbW1IcTVmU3k0dUtTZlp0NXJPRkVqRi9vL0kzbXcyVTV1My9hNldUZXRwd0N1ZDVlbVJ1bVlzRGV2VzBJb0ZrN1ZvMlJyZGpJaFVvUUo1ZEQwd1dDOCsxMDZ2dk5naDFWM1VHOWV2cGJxMXF1aXI3MzZRSVVQZVhwNzY1YmQ5R2pMV0h1NVBHZk9HbkozKysxL2hyNzc5UVpldkJpaVBuNjg4UE54MCtVcUFsaXhmcjJxVnlpcDNDcUcvbzZOam9udWV4c1RFNm44SERzdmQzVTMrNXk5SlVxcTZhenM0T0dqbGdzbVNGRzgvd05UNDg4aHhmYmYrSjNsNXVpc2lJa29idHV4STFYNnNxZG15NFpVMzMwLzIrY1d6eDZacVJ2U3Roa0hMVjIxU25WcFZaQmlHWW1OdFdyRjZzeVNwNXIrTmFicDFlbHg1Y3Z0cXpPUjV1blk5VUpOR0RrejFmLy9rNVBIejFkdjl1dW5aOWkwVFBQZk5xaDkxK3V3RmhZU0dhK3N2dStPYUNBVUZoMnJraExuYXVYdS9Scjc5U3R6TTB2SEQrdXY3RFQ5SnByMDUySVFaQzFTK1RBbE5HalZRZ1VFaDZqVm9ySHEvK2I2R0R1eWh4eDU5T0ZYank0cjM1OENmeHpSNDFEUzFiOXRNVFJzK3FJSERKdXZvOGRONnZIVVRIVHR4VnE2NW5HVVlEaklNNmZ2RlV4VitNMUtoL2hjVmE3UEpack1wSmlaV01URXhLbGU2ZUlyLzFxVDIvZ0FBN2o5Q1J3RDNSNzFtVXFzTzBzYVYxdFM3Y1UzbXZBa3kzaGlYOHJtWm1TRVZyaWtWcWk2ZDJ5TWQyNVMrOERFOFFOcjltVDNJck5ST3lwTjBjMVprMFBHVC9pcFNLSCtTenpkdlhFZUx2bDZqcU9nWWJkbStXNkZoTjFXblptWDl0dWVRS3BVdktSY1hGdzBZT2ttSGpoelhLOTA2cUZIZG12R3UvMlBmWVVsU3hSUitrYmZaN0hzL1JrZkhhTTZDNVZxeVlyMGlJNlBVNytWT2V2N3AxdHB6NExDMjc5eXJuZ1BHYVByNHdRbTZWU2Ztcjc5UGFPWGFMWktrVGsrMVN2U2NXek5ycmwwUGxLKzNsL2IvZVZTT2pvNHFrRDlQaXZXUnZibm1jdEhuTTBZbHVhZGljdHpkWE5XMyszOE5YdVpNR3BxdTVoQzVjcm5vcFU3MldmRG5MbHpXNEZFZktXOXVYMzA4WVVpQzc0R1EwREF0KzI2alltTHNtK3dhaHFHcUZjdG96THQ5MC95NnR6ZzVPZXJkc1RQaWxwU1dLdkdBNnRhcWtxcHJiMjlPa2hadWJxNWFzM0Y3M00rRWd2bno2TzMrTDZWNDNZb0ZrOUwxZXJjclhDRGxueXVTMUtaNVErM2NmVURUNTMybHFLam91T04rUHQ3cS9XS0hlRFBqMnJWOFdNNU9qcG82ZDZrdVh3MndaQmFibDZkN29vR2FKRzM5WmJmMjdMZi8zSFZ3Y05CclBaNVZTR2k0bm52NUhZVkhSR2pLMkRmMWNMMy9mazQzYmxCTEQ5ZXZxVEdUNTJuTnh1MXE4RkIxZlRDaXZ6emMzZVRwNGE3NTA5N1Q2ME1uYXVTRXVUSU1RMjFiTkVweGZGbnQva2hTV1BoTjFheGFYb1A3dlNnSEJ3Y3QrbmlzRmk1YnJjbXpGaWt3T0ZUUjBURUpaa2JlcVZ6cFlsbzZkM3lLNDB2TC9RRUEzRitHbWRKUGZ3QzRXMEtDWkhacklRVmNzYWFlWWNqNCtGdXBjaTFyNm1VQ3BzMGVQaDdkYUE4UzB5dC9CYWxpTzhtSExmWXNGUnNicXhZZCt1ajVwMXVyOTRzZEpFa25UcC9UY3krL282bGozcFRoWU9qOHhTczZkK0d5emwyNG9qLy9QaDdYbUVLU0ZzNGNyUm1mTHRQZWcwZjBiUHVXZXJ0ZnQzajFnNEpEMWFaVFA4WEcyclJwK1d6NWVOdG5LQVlHaGFoRmh6NHFXYXlJbG44K1VaTDB4NzYvMUhmd2Y3K3NGUzZZVCsrKzNsME42dGoza2d5L0dhRytnOGZycjc5UHlOdkxVeXNYVHBLZlQvelpXN1ZiZEZIeG9vVzBjc0ZrWGJsNlhkMWZINlhMVndQVXBNR0RtakxtalVUdndZQmhrN1RqOS8zeTl2S1VpN09UcmwwUDFFTTFLMnZPcEtFWnZMdkk3c0xDYityQVg4ZFVvMHI1WlBkVlRFbHdTSmgrL1gyZm1qUjRVQjd1eWM4aTNQSDdmbFdwV0NidWV5a3gwVEV4aW9xS2xyT1RVNUl6cmtKQ3czWGwybldWVHNXK3BUY2pJaFVkSFNQRE1PSm1oZDBMcG1uS2xPSXRQNzJYYkthcGorWXMwY1AxYTZsT3pjb1pyaGQrTXlMZFh5ZFJVZEU2ZnRvL1ZiTXdiMFpFS2lJeVVxYk5sTHU3bTF6L25UbTRZY3NPVmE5Y0xzay8ySHk3YnF1dTN3aFNqeTd0RTl6enNQQ2IrdUtiZGVyVjlhbTRQOVJrdC91VG1qSFliRGI3ek1aWW0wejkrelg2YjdkcHd6RGs3T1I0MSs0UEFPRHVNRkw0cXpDaEk0RDdhK2RtbVVONldsZXZWQVVabjY2VG5MTFhSRzViN0g4ekh6TVNQaGF1SVZWb0sza21QVEVQYWZENy93N3B0WGMrMU95SlEzVHc4RDg2NDM5UkowNzc2OWlKczVvM2RiaDZ2MkZmaW1nWWh2TGw5Vk94SWdWVnRIQUJQVkM0Z0NLam92WDkrcTI2Y3UyRzJyZHRwbUdEZWlhWXlUVjkzcGY2NHB0MWF0YW90c1lQNzYrMnovV1h1N3Q5SS83Z2tGQTFyRnREMDhjTmxtbWFlcTdYdXpwNStwd013OUF6VDdSUS8xN1BKMmdTRXh3U3BvSERKNnQyalVwNjliWlpaTGZjSGpwMjd6OVNoNDRjbDUrUHQ1Yk9IWmZrOHN4ako4NXE2UHN6ZGViY1JVbFM2UklQNklNUi9WV3lXTXFkcmdFQUFBQmtYU21GanRucnQzSUFXVStERmxMTHA2Uk4zMWxUNytUZjB2TFBwT2Rmc2FaZUp1SGdLQldyS3oxUTI3N240NG1mcEtCMDlPRzVzRis2ZU1DK2hMdk1JOHg4ekNnZmJ5OFZMcGhQTmF0VjBHbi9pL3A1NS8vazQrMnBsMTk0U3JXcVZkUzRvYStwZU5IQ0tsNjBVSUlBY1B1dXZRb01EbFdmbHpycTVSZWVTclIreVdKRjVPVGtxRjVkbjVhems1TjhmYngweHYrQ0hCMGRWYWw4cWJobU5JWmg2SjMrTDJud3FHbDZmOGlyY2JNYjcrVHQ1YUc1azRiSzBUSHBwaFMzOUhtcG93YVBtcWFKb3dZbXV4OWN1ZExGTEZtV0NRQUFBQ0I3WWFZamdQc3ZPRkRtaTgybEcrbll2REF4cm00eUZtMldDbWJqUk0yVXJoMjNoNCtYRDZlL1RMNEtVdGxIcEx4bFJjT1pkQW9KRFUvM2tza3JWNituMk9EaDVKbnpLbFU4ZGJNR016S1d4S1JtZkFBQUFBQnlKcFpYQThnYWZ0MGtjMWd2NityVmYwVEdCNTlMOTJrdnEzc3A5TEowNG1mSi93L0pGcDN5K1lueExTcVZhUzRWcWlZWktVK0NBd0FBQUFEa2NJU09BTElNYyt6cjB1WlZsdFV6eHN5Vm1yU3hyRjVtRnhVcW5mbE5Pck1yL2ZzK3V2bEp4ZXRKeGVwSnJqN1dqZzhBQUFBQWtIMFFPZ0xJT29Kdi9Mdk1PZ09kVW02WHQ0Q014VnNsajZTN2xHWkhwaWtGSExlSGp4Y1AySnZRcEpYaElCV3NJaFZ2SU9Vcm55TW1qQUlBQUFBQTBvRFFFVURXOHN0R21jTjdXMWZ2Nlpka0RCaHRYYjBzSmlyTXZ1ejY3QzRwNUhMNmFyam5zYzkrTEZMTC9qNkF6QzAyU29vTWtTS0M3WStSSVZKa3NCUVJZditaRUJ0MTIxdjBmNCttVFRKajdYKzRNRzIzdmZGL2lnQnlnQ2VtM2U4UkFFRFdRK2dJSU1zeHgvU1h0cXkycHBoaHlKaTdTcXFRZURmZkhNT1VicHlWenUrMWQ3Q09DRXBmR2IvaTl2Q3hjQTJXWHdQM2pXa1BFRU11U2lHWHBPQ0xVdGdWKzdISVlDa204bjRQRUFDeUhrSkhBRWc3UWtjQVdVL1FkWmt2dHBBQ0xWcG1YYWFTakUvV1NFNU8xdFRMNGt4VHVuN3kzd0R5Z0gwdnlEUXpwTHlscGNLMTdNdXdYYjB0SHlZQTJXY2FCbCtRYnB5eFA0WmNsSUl2U2RIaDkzdGtBSkM5RURvQ1FOb1JPZ0xJbW43ZUlQTzlQdGJWNnpaQVJvODNyS3VYVFpnMjZkcHg2Y0plNmRKZjltV1k2ZUZUUk1wZlVjcGZRZklyS1RrNFdqdE9JS2VJQ0padW5MYUhqRGRPUzRIKzl1WFBhV0U0MlA4UWtNdnJ0cmQvUDNieGtCeWRKUWVuTzk0YzR6ODZPa21HaytUb2FIOWtYMWNBQUFEY2lkQVJRSlpsam5wTittbXROY1VjSEdYTStZNWwxc2t3VFNuNHZIVDVpSFRsc0Qzd1NNKy9FRTY1cEx6bHBQemxwZHdsSmE5QzloQUVRSHhSWVZLUXZ6MVlEUFNYQXM5S053TlRkNjFUTHNtcjRMOXZoU1N2QXZidTg3bThKUmMzU1lTRUFBQUF1TXNJSFFGa1hZRUI5bVhXUWRldHFWZXNsSXo1RzZSY3J0YlV5K2Fpd3FXclIrMEI1SlcvMHo4TDBqQ2tQR1hzKzBINmxiUS81c3BaRGNXUncwWGZsTUt1U2VIWDdJOUI1KzBoWTNncWQ1Qnc4N1YvMy9nV3N3ZU0zZ1h0QVNQQklnQUFBTzRuUWtjQVdkdTJkVEpIdm1wZHZZNDlaUFFmYVYyOW5NS1V3Z0xzZTBFR25MUS9obDdKV0Vsbk42bEFKU2wzS2NtemdPU1YzNzc4a3lBRldZa3QxcjYvWWxTWS9TMDh3UDY5RW41TkNydHFmejhxTFBYMUhKd2wzd2NrdnhKUzdoS1NiM0Y3NkFnQUFBQmtOb1NPQUxJOGM5d2dhZE8zbHRVenBpMlRhdGEzckY1T0ZSVXFYVDhsQlp5U0FrL2JtMXhFUjFqN0dybTg3Yk82UEF0SzdybnQrOUU1dTBwT3J2YlE4dlpIOXBGRUhGT3kyU1F6OXJiSDJJU1BjZThuY1U1TTFIK0JZblM0ZmZadlZIajhZeG5wRk8zZ0pQa1VsbnlLU3I3L3Zua1c1R3NaQUFBQVdRT2hJNENzNzJhWXpLZmYyYk1BQUJmUlNVUkJWRjd0SlArVDF0UXJVRmpHZ2syU2g1YzE5V0JuMnZlakM3NFEveTNrOHYwZUdIQi9PVHBMSG5rbDk3eVNSejdKTTc4OVlQUWlZQVFBQUVBV1J1Z0lJSHM0ZmxobW55ZWw2RFMyY1UxS20yZGt2RHZabWxwSVZtejB2MHROci8rNzlQU0tkUFZZeHBkbkE1bUI0U0M1dUV2T0h2WkhOOS80QWFOSFhzbVZiUU1BQUFDUURSRTZBc2crVm4waGMrcHd5OG9aNHo2VkdyVzByQjdTd2JRdlY3MFpLRVdIU1NGWHBPQnpVdkFsS2VSaXhwYXVJb2N6N0UyTURPUGY3dW4vUHQ3K3NZT0RmUTlGUjJmN1V1Y0VqeTYzQllyL2hvcTNCNHd1SHZZdTBnU0tBQUFBeUlrSUhRRmtINllwYzlTcjByYjExdFR6elNOajRZK1NYeDVyNmdFQUFBQUFrRU9rRkRvNjNLdUJBRUNHR1lhTXdST2tRa1d0cVJjWUlIUEtFSW0vdlFBQUFBQUFZQ2xDUndCWmk2ZTNqRkVmUzA1TzF0VDdaYU9sbmJFQkFBQUFBQUNoSTRDc3FFSjFHYThNc2F5Y09mMDk2Y29GeStvQkFBQUFBSkRURVRvQ3lKcWU2U2sxYUc1TnJiQlFtUisrSmRsczF0UURBQUFBQUNDSEkzUUVrRFVaaG93aFU2UjhoYXlwOTc4ZDB2ZUxyYWtGQUFBQUFFQU9SK2dJSU92eTlwTXhjcWJrNEdoSk9YUHVCOUtaNDViVUFnQUFBQUFnSnlOMEJKQzFWWDFJUnM4M3Jha1ZHU0Z6WkY4cEl0eWFlZ0FBQUFBQTVGQ0VqZ0N5dnM1OXBkb1BXMVByMURHWlU0ZExwbWxOUFFBQUFBQUFjaUJDUndCWm40T0RqT0hUSkwrODF0VGJ1RkphOTdVMXRRQUFBQUFBeUlFSUhRRmtEMzU1Wll5WUlSbUdKZVhNYVNPazQ0Y3RxUVVBQUFBQVFFNUQ2QWdnKzNpd29ZemU3MWhUS3pwSzVvZytVbGlJTmZVQUFBQUFBTWhCQ0IwQlpDL1A5NUdhUDJGTnJRdG5aSDc0RnZzN0FnQUFBQUNRUm9TT0FMSVh3NUR4OWtTcFRDVnI2bTMvUVZyeHVUVzFBQUFBQUFESUlRelRaQW9QZ0d6bzhubVp2ZHBKUWRjelhzdlJTY2JNNVZMbFdobXZCUUFBQUFCQU5tQVl5VGRWWUtZamdPeXBRQkVaWStaSWprNFpyeFViSTNQa3E5WUVtQUFBQUFBQTVBQ0VqZ0N5cnhyMVpQUWZhVTJ0cXhkbHZqOVFzdG1zcVFjQUFBQUFRRFpHNkFnZ2UydmZWV3JYeVpwYXUzK1dsbnhzVFMwQUFBQUFBTEl4OW5RRWtQMUZSOHQ4NndWcC8yOFpyK1hnSUdQS1VxbFdnNHpYQWdBQUFBQWdpMHBwVDBkQ1J3QTVRMGlRekZmYlMyZFBacnlXWHg0Wjh6ZEllUXRrdkJZQUFBQUFBRmtRaldRQVFKSzhmR1JNV0NUNTVzbDRyUnNCTWtmM2sySmlNbDRMQUFBQUFJQnNpTkFSUU01UnVKaU04Zk1sWjVlTTF6cTRXK2FNa1JLVHhRRUFBQUFBU0lEUUVVRE9Vcm1XakdFZldWTnIxUkxwdThYVzFBSUFBQUFBSUJzaGRBU1E4elJySjZQM081YVVNbWVPbHZiOFlra3RBQUFBQUFDeUMwSkhBRGxUNTc1U3UwNFpyMk9MbGZsZVgyc2ExQUFBQUFBQWtFMFFPZ0xJbVF4RHhodmpwRVl0TTE0ckxFVG1rQjVTY0dER2F3RUFBQUFBa0EwUU9nTEl1UnlkWkl5Y0pkV29sL0ZhNTA3SkhQVXFIYTBCQUFBQUFCQ2hJNENjemlXWGpQR2ZTZVdxWkx6Vy8zYkluUDRlSGEwQkFBQUFBRGtlb1NNQWVIakttTGhZS2xvcTQ3VldMNVdXZnB6eE9nQUFBQUFBWkdHRWpnQWdTWDU1WkV4Wkl1VXRtT0ZTNXFlVHBJMHJMUmdVQUFBQUFBQlprMkdhckFNRWdEaW4vNUhadjJQR204STRPc21Zc0VCNnFMRTE0d0lBQUFBQUlCTXhETU5JOW5sQ1J3QzR3OThIWkw3UldRb0x6VmdkTnc4Wk01ZExaU3RiTXk0QUFBQUFBREtKbEVKSGxsY0R3SjBxVkpjeGVZbms0Wm14T2pmRFpMN2RUYnAwenBweEFRQUFBQUNRUlJBNkFrQmlLdFdVTWVrTHljMGpZM1d1WDVVNXVLc1VkTjJhY1FFQUFBQUFrQVVRT2dKQVVpclhrakZwY2NhRHg3TW5aUTUrVVFvTHNXWmNBQUFBQUFCa2NvU09BSkNjcXJWbFRGb2t1YnBuck03UlF6TGY2UzVGaEZzekxnQUFBQUFBTWpGQ1J3QklTZFdIWkV4Y0tMbTZaYXpPb1Q5a0R1c3RSVWRaTWl3QUFBQUFBRElyUWtjQVNJM3FkV1ZNV0pqeHBkWjdmcEU1NmpVcEpzYVNZUUVBQUFBQWtCa1JPZ0pBYXRXb0orT2pMeVZ2MzR6VitYV1R6QS9la0d5eDFvd0xBQUFBQUlCTWh0QVJBTktpWWcwWk03NlI4dVRQV0ozTnEyUk9HU2JaYk5hTUN3QUFBQUNBVElUUUVRRFNxbVI1R2JOV1NJV0tacXpPMnE5a1RobEM4QWdBQUFBQXlIWU0welROK3owSUFNaVNybDJXK1dZWDZmUS9HYXZUcW9PTWR5ZEpEbzdXakFzQUFBQUFnTHZNTUF3anVlZVo2UWdBNlpXM2dJeVp5NlVLMVROV1orTkttZThQa21KcExnTUFBQUFBeUI0SUhRRWdJN3o5Wkh6MGxWVDc0WXpWMmJKSzVwaitkTFVHQUFBQUFHUUxoSTRBa0ZIdUhqSW1MSlRhZGNwWW5XM3JaWTdzSzBWSFdUSXNBQUFBQUFEdUYvWjBCQUNybUtiMDFWeVpuM3lZc1RwMW1zb1lPMGR5ZGJkbVhBQUFBQUFBV0l3OUhRSGdYakVNcVhOZkdhTm5TODR1NmEremU1dk1RWjJsb092V2pRMlp5bHNqUDFMblY0YWs2OXBkZXc2cTY2dkR0ZjdIWDlOMDNlU1BGK3Z0MGRQVDlab0FBQUFBa0ZaTzkzc0FBSkR0TkgxTVJyNUNNb2YwVEg5d2VIaWZ6SDRkWkV4ZUloVW9ZdTM0Y04rZE9udGVaL3d2cHV2YXJkdDM2OGl4VTNKMVRWdXd2V3ZQd1NSZmMvdXV2Y21PcDNUSkI5VGdvZW95VFZOTGxxOVA5blZ1blFzQUFBQWdaeU4wQklDN29YSXRHWE5YeVh6bkplbnNpZlRWT0h0U1p0LzJNaVl0bGtwWHRIUjRzTTcrUDQ4cS9HWkVndU1OSHFxdXFPaG9mYmx5UTRMbmdvUERKRWtMbDYxT3RPYXpUN1NVdTd0cmd1TlIwZEhhOHN0dTVjdmpweVlOSHN6Z3lQK3pkdE12MnZyTDdpU2ZiOWZ5WVRWNHFMcHNOcHVtei9zeTJWcTN6Z1VBQUFDUXN4RTZBc0RkVXJpWWpEbmZ5eHczVU5xNUpYMDFBcTdJN1ArTWpQSHpwUnIxckIwZkxERjJ5cWVKemhMY3MzbXBJaU9qTld2KzEwbGVtOVJ6YlpzM2loYzYxbTdSNVk0endsUzMxWXNKWGk4alhKeWR0WFBEd25qSFltTmpFN3lPWkE4V1I3M2RKMVhuQWdBQUFNaVpDQjBCNEc3eTlKWXhicjcweFV5WkN6NnlONXRKcTdBUW1XOTFsVEY4dXRTMHJmVmpoQ1dHdi9HeUpHbk93aFVLdUI0b1NmTDBjTlBtbFhNVG5Odjk5Wkh5UDM4NTBlY2t5ZHZiTThFeEgyOVBkWGk4UllMaks5ZHNWbEJ3YUVhR0RnQUFBQUNXSTNRRWdMdk53VUhxTmtCR3Vhb3l4NzR1aFlXa3ZVWjBsTXlSZldYMGZFdnEycy9ldEFhWlN2dTJ6U1JKWHl4ZkZ4YzZHb1loWHg4dlNkTE0rY3VVMjlkYlhUcTJsWU9EdlkvYnJlZVdybGl2NjRIQjZ2OXlweVRyKy9wNDZkWHV6eVE0dm1YNzd3b0tEdFhKMCtjMGVQUzBKSysvY1BHcUpLbEQ5N2ZpanExY01Ea3RueUlBQUFBQXBCcWhJd0RjSy9VZmtmSHBXcG5EZWt1bmpxYXJoUG5aWk9uME1SbHZUNVJjM1N3ZUlPNm1SY3ZXcUhqUlF1clNzYTBtalJ5b2lLaW91T2UrWGJkVlovd3ZKaHM2QmdlSEpib0g1SzM5SVNPaW9sTFZuQ2FwYzZLaW94Tlp4cDI0dFp0KzBkcE52NlRxWEFBQUFBQTVFNkVqQU54TFJVckltUHU5ekludlNGc1NieUtTb2kyclpaNDdaZC9uTVc5QmE4Y0hTMDM3SlA0K2l6Y0NRK0lkMi9UVHJyampkNTVmdmt3SnRXbmU4TDlyZzRLVDNSK3lVcmxTeWU3cjJLSDdXenJqZnpISmN4d2RIZFd2NTNQeGpwbW1xUm1mZmhYMy91MnY5V2pUZXRxMTU2RHExYTRxUTBhOGN3RUFBQUNBMEJFQTdqVlhkeGtqWmtoVmFzdWMvYjRVSFpYeU5YYzZla2htNzhkbGpQdFVxbGpEK2pIQ0VrdVdyNC8zY1hCSWFJSmpTWjNmc21tOWVLRmo4YUtGRWwwT2ZTdE16SWk2dGFySXo5ZExYWjk5TE41eDB6VGw1K3V0UEg0K2F2TEV5K3I5WWdlTkhQeUtpaFlwb1BNWHIyajMzajhWRVJHcGtZTmZVYkVIQ3NwbTJsU21aTkVNalFVQUFBQkE5a0RvQ0FEM2cyRklUM2VUVWFPdXpESDlwVlBIMGw3alZtZnJ0eWRJTForMmZveklzTnRuRmRadTBTWEY0RENqSGFqOXoxL1czRVVyOUdyM1oxU2tVUDVVWDlmaDhlYUpIamNNUTQrM2FxemQrLzVTK00wSTVjdmpxMWFQTkpBa1ZhdFVWdUUzSXpUNzgyL1VyZDk3V3JsZ2tsN3E5RVNHeGc4QUFBQWcreUIwQklEN3FWUUZHWitza1RsM3ZQVHRvclJmSHgwbGM5d2c2ZUFmTXZxUGxISzVXajlHV0NLM240LzhmTHdUZmM3UHgxc2hvZUhKWG4vRy8yS0tleTZHaElacDAwKzdGQklTcGhrZnZKMnFjVFY5c3BkQ3c1Si83VnVHamY5WXc4Wi9uT2h6clo1OUxkN0hHUTFRQVFBQUFHUnRoSTRBY0wvbGNwVXhZSXowVUJPWkg3NGxCVjFQZTQwMVg4bzh2RS9HcU5sU3NWTFdqeEhwdHZqcnRib2VHS1MyTGV4THBlL2M1MUdTcWxRc3JTb1ZTMnZhSjBzMThKWEVnMFUvSDI5MWVhWk5ndU5MbDIvUWphQmdTVktsOHZhOUZqZjl0RXMvL2JwSHpSclZUbkY4ejdWdnFjaW9wSmY0Ly9yYmZwMzJ2NkRhTlNycDczOU9Leno4cGg1djNVUmVudTRwMWdZQUFBQ1FjeEU2QWtCbTBhQzVqQVViWlk1L1E5cVRqczdBSjQ3STdQV1lqTGMra0I1dGIvMzRrQzZyZnRpV3BqMFhrd29kdmIwOUVsMit2R2JqOXJqUVVaTDY5WHhPVzMvWnJXbWZMRlhEdXRYbDR1eWM3T3YxN2Y1TWdtTTIwOVQrUTMvcnEyOS8wR24vQzZwWXJxUW1qeDZrUTBlTzY4MzNwbXIzM2ovVi8rVk9hdDY0amh3ZEhWUDl1UUVBQUFESU9RZ2RBU0F6eVpOZnhxVEYwdW9sTXVkK0tOME1TOXYxRWVFeTN4OGc3ZDhsNC9YUkxMZk9SRkphYnB4WVE1aGpKODVxOC9iZkpVbUJRU0dhdldCNWd1c0NnMExpZlZ5NFlENjFhOWxZMzYvL1NjdFgvYWd1SGR1bU9MYmdrRENkT25OZWZ4OC9wUU4vL2FNOSsvN1M5Y0JndWJnNHExdW54L1hLaXgzazR1S3MrcldyYWRHc01mcGcydWNhT202VzhzenhWY002MVZXdFVsbVZMRlpFK2ZQbGxyZVhoNXlkbk9UbzZFQWdDUUFBQU9SZ2hJNEFrTms0T0VqdFg1UlJ2NFhNS1VPazM3ZWx2Y2JhWlRMLzJpdGo2RWRTdVNxV0R4SHBGeEVacFJuenZsU2UzTDdxMlNYNUdhbkhUNTNWNTB1L2x5UUZCWWZHdlorU0hwMmYxSmJ0djZjWStzMWVzRnpmcmQwYWI2YWtnNE9EcWxZc281ZWVmMUtQUGRwSVB0NmU4YTRwVzZxWVBwOHhTbnYySDlhYWpkdTFmZGRlcmY3aDV3UzFwNDU5VTQzcjEwclZlQUVBQUFCa1A0U09BSkJaRlNnc1k4SkM2Y2Z2WmM0Y0pRVUhwdTM2VThkazlubFM2dHBQeGd2OXBCU1cyZUxlQ0F3SzBUZXJmbFNWaW1WU0RCM2J0bWlrdGkwYUpUaCs4SzlqNnZ2MkI2cFdxYXd1WGJrbS8vT1g0ejFmdUdBK3JWODJTMjZ1dVpLdDM2cFpmVzNlOXBzY0hCMFVHeHVyU3VWS3FXcWxNdkp3dCsvWHVPN0hYeVZKSllzWFZ2M2ExU1JKWDY3OEllNzY4bVZLcUh5WjRqcDU1cnlPSGordE0vNFg1ZW5wcm1xVnl1cmhlalZUdmhrQUFBQUFzaTFDUndESXpBeERhdm1VakljYXk1d3hVdHE2Sm0zWHg4WklDNmZKL0hXVGpLRlRwZElWNzg0NG9WRVQ1MHFTcmdVa0h3NWZ1SFJGa2xTNFFONTB2Yzd4VS80YU9IeXljdnQ2NjRQaC9kVno0T2hFejBzcGNKU2swaVVlMExlTHBtakVCN08xWWNzTzdmempnSGIrY1NEQmVXMmFONHdMSGFmTytTTFptazBhUEtpeFExNU54V2NDQUFBQUlEc2pkQVNBck1Bdmo0eVJzNlRtVDhpY1BsSzZjaUZ0MXg4L0xMTjNPeGt2RFpRNjk1VWMrZkZ2dGJXYlV0ZjhaOC8rSTVLa1N1VkxwL2sxOWgwNnFqZEdUSmFqbzZPbWp4c3NYeCt2Tk5kSXp1OGJGeWM0VnJmVml3bU90WDZrZ1VhLzB5ZFY1d0lBQUFESW1maXRFd0N5a2tZdFpkUitXUHA2bnN5bHM2WElpTlJmR3hNamMvNWs2WmVOTXQ0Y0w1V3ZkdmZHbVFPbDFDaEdrc0xESS9UZHVxMlNwRThXcmRDNUM1ZjEvTk90VmJ4b0liazRPeWZiYWZxNzlUOXAwcXhGY3MyVlM3TW5EbFdwRWc5WU52WmJVdHY0eFRBTW1zUUFBQUFBU0JhaEl3QmtOYTV1VXJjQk10bzhJL09URDZYTnE5SjIvZEZETWw5NVFtcjN2SXhlZ3lXZjNIZG5uRGxFa1VMNWszMytpNC9mVjZ6TnBwRFFjTDA3ZG9hdUJ0eFF3N28xRkJJU3BoVnJObXZsMmkxcTB1QkJEWC9qWlZXdWtIRDI0L1hBWUUyYXVVZy8vdnliSGloY1FOUEd2YVVTUlF1bmVad2hvZUVFaFFBQUFBRHVHVUpIQU1pcThoZVdNV0tHOUZRM21UTkdTVWNQcHY1YTA1VFdmQ2x6MnpwNzhQaDRaOG1CUUNvOVpveC9POW5uZzBKQ3RXSHpyMXIyM1VaZER3eFdsWXBsOU1Idy9uSjNjOVcrUTBjMWY4bDMyclpqajdidDJLUDZ0YXVwZDdjT3FscXhqQ1RwMTkvM2FmajQyUW9OQzFmdEdwWDA0WWpYNHkycGpvaU0wbzNBWURrNE9NUWRpNDJOMWRuemwrVHI0eVV2RHcvWmJEYXQzdml6cnQ4SVNqRWdyZDJpUzZvKzV3MWJkbWpEbGgycE9oY0FBQUJBemtUb0NBQlpYWlVIWmN4ZEpXMzZWdWFuazZScmwxSi9iVWlRektuRHBkVmZ5aGc0VnFwYSsrNk5NNGV3Mld6NmR0MVcvZjNQYVIzNDg1aE9uVDB2U1hKeGRsYlhaeDlUbjI0ZGxTdVhpeVNwWnRYeStuakN1enA0K0IvTm12KzFkdTA1cUYxN0RxcFIzWm9hMUtlTHFsWXNLejlmTDczOHdsUHEzTEdOSEF4RE40S0MxYlh2Y0xrNE95c29KRlRCSVdFcVZieEkzT3NiaHFFWCtnNVhaR1JVZ3JHMWI5c3MyYkVQNk4wNXdiSHA4NzVNY0t4QzJSSnExYXhCcXM0RkFBQUFrRE1ST2dKQWR1RGdJTFh1S09PUng2VzF5MlF1bVNVRlhFbjk5Y2NQeSt6WFFXcldUa2FQTjZWaXBlN2VXTE01QndjSEhUdCtSdCt2LzBrT2hxSEtGVXFyZWVNNmF0ZXlzWEw3ZWlkNlRiVktaVFZ2Nm5EdDNIMUEwejVacWdOL0hWV3VYQzd5OGZiVThzOG15Y25wdjFtb2ZqN2VpbzZKMWFVckFaS2tndm56YUhDL2J2RmV2MUhkR2pwNStyeGlZMk1sU2I0K1htclJwSjZlZjdwVm9xOWZJRjhlbFNyeGdMbysrMWlDNXpadDJ4VnZobVRGY2lYVnNFNk5STTlkczJtN0N1VExrNHE3QkFBQUFDQzdNMHpUTk8vM0lBQUFGb3VNc0MrZlhqcGJ1bjQxYmRjNk9FaXRPdGc3WFJlMHZsbEpUaEFZRktKRFI0NnJldVd5OHZieVROTzFOcHROWjg1ZFZNbGlSWkk5enpSTm1aSWNEQ01ESXdVQUFBQ0E5REdNNUg4WklYUUVnT3dzNHFhMGVxbk1MMmRMTndMU2RxMlRrOVN1czR5dS9hUzhCZTdPK0FBQUFBQUFXUktoSXdCQWlnaVhWbjhwYytVQzZkSzV0RjNya2t0cS82S01qajJrQW1udm1nd0FBQUFBeUg0SUhRRUEvN0hGU2pzMnkxeittWFRnOTdSZDYrQW9OVzRsbzJOUHFjcURFc3Q2QVFBQUFDREhJblFFQUNUdTZDR1pLejZYdHE2V1ltTFNkbTM1YXZhWmo4M2FTYzdPZDJkOEFBQUFBSUJNaTlBUkFKQzhnQ3N5VjMwaHJmdEd1bllwYmRmbXppZTFmVmJHbzA5SkpjcmVuZkVCQUFBQUFESWRRa2NBUU9yWVlxVjl1MlQrc0ZMYXZzSGVoQ1l0eWxXUjBmSnBxZmtUOWpBU0FBQUFBSkJ0RVRvQ0FOSXVQRXphdmtIbUR5dWtmYnZTZHEyRG8xVDdZUm1QUGluVmJTcjU1TDRyUXdRQUFBQUEzRCtFamdDQWpMbDhYdHF5V3ViT3pkSmZleVdiTGZYWEdvWlV2cHBVcDdHTU9rMmxTalVrUjZlN05sUUFBQUFBd0wxQjZBZ0FzRTdRZGVuM2JUSjNicEYyYjVQQ1F0TjJ2V0ZJalZ2THFObEFLbDlWS2xOSmNzbDFWNFlLQUFBQUFMaDdDQjBCQUhkSGRMUjA2QStadTdaSXUzK1dUditUL2xvUHQ1SlJ1NUY5Vm1UeHNwSzdoM1hqQkFBQUFBQllqdEFSQUhCdkJBZEtmKzJWZWVnUDZkQWU2Y2grS1RvcTQzVzlmS1NLTmFUaVpXVGt5Uzk1KzBuZXZwS1BuK1RsYTMvZjIwOXlkczc0YXdFQUFBQUFVb1hRRVFCd2YwUkhTY2YrbEE3K0lmUG9RZW5NY2VuazMvZDdWTWdoakovUDNPOGhBQUFBQU5rYW9TTUFJUE9JalpFdW5MVXZ4VDd6ajh3akI2UmZOOTN2VVNFYkluUUVBQUFBN2k1Q1J3QkExbkF6VEFxNElsMjdMQjAvTFBQd1BudTM3RXZuN3ZmSWtBVVJPZ0lBQUFCM0Y2RWpBQUFBQUFBQUFFdWxGRG82M0t1QkFBQUFBQUFBQU1nWkNCMEJBQUFBQUFBQVdJclFFUUFBQUFBQUFJQ2xDQjBCQUFBQUFBQUFXSXJRRVFBQUFBQUFBSUNsQ0IwQkFBQUFBQUFBV0lyUUVRQUFBQUFBQUlDbENCMEJBQUFBQUFBQVdJclFFUUFBQUFBQUFJQ2xDQjBCQUFBQUFBQUFXSXJRRVFBQUFBQUFBSUNsQ0IwQkFBQUFBQUFBV0lyUUVRQUFBQUFBQUlDbENCMEJBQUFBQUFBQVdJclFFUUFBQUFBQUFJQ2xDQjBCQUFBQUFBQUFXSXJRRVFBQUFBQUFBSUNsQ0IwQkFBQUFBQUFBV0lyUUVRQUFBQUFBQUlDbENCMEJBQUFBQUFBQVdJclFFUUFBQUFBQUFJQ2xDQjBCQUFBQUFBQUFXSXJRRVFBQUFBQUFBSUNsQ0IwQkFBQUFBQUFBV0lyUUVRQUFBQUFBQUlDbENCMEJBQUFBQUFBQVdJclFFUUFBQUFBQUFJQ2xDQjBCQUFBQUFBQUFXSXJRRVFBQUFBQUFBSUNsQ0IwQkFBQUFBQUFBV0lyUUVRQUFBQUFBQUlDbENCMEJBQUFBQUFBQVdJclFFUUFBQUFBQUFJQ2xDQjBCQUFBQUFBQUFXSXJRRVFBQUFBQUFBSUNsQ0IwQkFBQUFBQUFBV0lyUUVRQUFBQUFBQUlDbENCMEJBQUFBQUFBQVdJclFFUUFBQUFBQUFJQ2xDQjBCQUFBQUFBQUFXSXJRRVFBQUFBQUFBSUNsQ0IwQkFBQUFBQUFBV0lyUUVRQUFBQUFBQUlDbENCMEJBQUFBQUFBQUFBQUFBQUFBQUFBQUFBQUFBQUFBQUFBQUFBQUFBQUFBQUFBQUFBQUFBQUFBQUFBQUFBQUFBQUFBQUFBQUFFbjRQOXJKaVF6bGZwc2dBQUFBQUVsRlRrU3VRbUNDIiwKCSJUaGVtZSIgOiAiIiwKCSJUeXBlIiA6ICJtaW5kIiwKCSJWZXJzaW9uIiA6ICIiCn0K"/>
    </extobj>
    <extobj name="ECB019B1-382A-4266-B25C-5B523AA43C14-2">
      <extobjdata type="ECB019B1-382A-4266-B25C-5B523AA43C14" data="ewoJIkZpbGVJZCIgOiAiMjAzMjI4MjAxMzY2IiwKCSJHcm91cElkIiA6ICIyMjE4MzU5NDQiLAoJIkltYWdlIiA6ICJpVkJPUncwS0dnb0FBQUFOU1VoRVVnQUFDYXNBQUFUK0NBWUFBQURLcWUvTEFBQUFDWEJJV1hNQUFBc1RBQUFMRXdFQW1wd1lBQUFnQUVsRVFWUjRuT3pkZDNnVTVkb0c4SHQ3ZWs5STc0UU9oeUlxQ29LS2RGRXBVa1FwS2dyaXNYNHF4d0tLdlN0VnNOQVVGUXZkRG1LaENDZ2RFdEo3NzV2dDgvMFJDTm5zekdhVGJBcDQvNjdMUzNmZUtlOW1OM0YyNTU3bkFZ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NaDVaTzA5Z1pZU2x2WHdnRW85Q3hiWlZNaGtQUUI0dGZlY2lJaUlMajlDRllEVGtNbStnSURWc3JtSHk5dDdSa1IwZWVpeFRQQlFxekJMWnNGVW1RdzhueWNpSW1vRkFsQUY0TFJNaGk4Z1lQWGh1VEtlenhOUm14TVd3UU15eklLQXFRRFAvWW1JaUZwSjdYZjV3QmVvd1dyWnErQzVQeEVSZFRpWGRGaE5XTlUvRG9Ld0N6Slo1L2FlQ3hFUjBiK0dnRXdvWmFObGR4ODYwZDVUSWFKTFcvOVZRcHdnWUpkTUJwN1BFeEVSdFJVQm1USWxSaCs2VzhiemVTSnFNOExUaUlNU3V3Q2UreE1SRWJXaFRBQ2paWXZBYzM4aUl1cFFMdG13bXJDc2h3ZVVMb2NCSkxUM1hJaUlpUDUxQkdSQ1Z0cExOamVGZDJVUlViUDBXQ1o0dUNqQjgza2lJcUwySUNDelZJWmVLYXl3UmtSdFFGZ0VENERuL2tSRVJPMGtFelhveFFwclJFVFVrY2piZXdMTnBsVFBCai9jRWhFUnRROFpJaUI0UDlIZTB5Q2lTNWRhQ1o3UEV4RVJ0UmNaSXJ3RjhIeWVpTm9Lei8ySmlJamFUd1JjZWU1UFJFUWRpN0s5SjlCc2dteUtWVjI0RzE4QklvY0FTblc3VFltSWlPaXlaVFlBT1llQVhROWVYQ2FUandXd3NOM21SRVNYTkprQXEvUDVWMjRFaGtRQzZrdjNFd29SRVZHSFpUQURoM0tBQjNkZFhDYVhnZWZ6Uk5SV3BsZzltdlFGa0RBT1VMcTAwM1NJaUlndVl5WTlrTFliMkRpcS9sS2UreE1SVVlkeTZWWldrOG02V3oyT0hNeWdHaEVSVVd0UnFJSFFBUTBXQ2pIdE1oY2l1aXpJWkxBNm54L01vQm9SRVZHclVTdUFBYUhXeXdTQTUvTkUxRmFzdjh0blVJMklpS2oxS0RWQTlMQ0dTM251VDBSRUhjcWxHMVlEdkswZUtUWHROQTBpSXFKL0NVWERVTGpNbzEzbVFVU1hDNnZ6ZVEyRGFrUkVSSzFLcmJCK0xBTjRQazlFYmFYQmQva01xaEVSRWJVcTIrdm1QUGNuSXFJTzVWSU9xeEVSRVJFUkVSRVJFUkVSRVJFUkVSRVJFZEVsZ21FMUlpSWlJaUlpSWlJaUlpSWlJaUlpSWlJaWFuVnN0a05FN2NKWWxnTkJzSWlPcVgzRDIzZzJSRVJFUkVUVWxrd1dRWFM1UWlhRFROYkdreUVpSWlJaUlpSWlJaUtpTnNPd1dpdkkzTFFBVlNuN0pNYzEvakdJdVdjVFpISkZHODdLV3NYcG4yQW95VURBTmJQYmJRNU9KVmhncWk2UkhGWjZCSWd1TjFVVk5YbWI1akxYbENOdjE4c0lIdlVVRks3ZVR0MzNwZWprb3U0dzE1U0xqdlZmSlg3aHFxMVVwK3lEeWpzVWF2OG9wK3hQWDVBRVUxVVIzR092ZHNyKzdCSUVKTDV6STl4anJvUnYzOXZnRmpXZzlZOUpSRVRVQnRLTERUaVdYWU9qV1ZvY3k2ckJ5N2VHSVM1UTA2WnpNRnNFMUJnRmVHaWFWcUQ2VUxvV2IvMllqNW1EL0hGak55L0lteG5FS2RXYThmT1pDdEd4aWYxOG03ZFRPd1FCLy9yUVVKWGVnakt0U1hUTXoxMEpOM1hITEZadXNnaTQ1dFd6OEhGVG9IT1FCcDJEWE5DNVUrMi9vLzNWVUNuYTk0WFZHUzF3ZmVCdjBiSDFzMk53eDVWK0R1Mm5RbWRHN01JVG9tTTdGc1RqeWhqM1pzK3hLUjdibklVM2Y4d1hIZHU1SUI2amVqYi84OS9ZcGVldzQ3ajQ1NmExczZKeDUxWCt6ZDczNWVoLzMyWmpYMG8xeHZiMnh0aGUza2pvNU5MZVV5SWlJaUlpSWlJaUlxSUdHRlp6c3ZKajIxQ3dlNm4wQ2pJNUlpYS8wNjVCTlYzdWFhUjhNQWxtYlJrcVR1eEMxSXdQb0hCei9zV3R0bVFveWNEeGhUR1M0MUxocDZPUEJrcHUwM2RwRGVRcTUzeXhYWDVzRzlJMzNnZGpXUTYwV1VjUi84RDJkbjBQa0RSOXdUa2t2VDhHZ2ttUGtORlBvOVB3UnlGVHFwdThIMU4xTVVyLytoekZCOWFqT21VL2xPNys2UEg4R2FlSElCdXFTdjREbFdkK1FlV1pYNUMzNjJXb2ZTUGc4NTliNE5Qdk5uakVEMjcxOTUxZzBzTlFrZ2xEU1FZTUpSbFFlbldDZDg5UnJYcE1JaUs2ZkcwOFVJSlZ2eFhpV0ZZTnltdk1WbU05UTEzeDdOaVFWcDlEMmZtQTJLNFRGZGh5dEF4VHJ2REQrMU1pSE41ZWJ4SncxOGVwT0pXcncyZC9sU0RNUjRVWlYvbGo1aUIvZEdsaWlDSzVVSTlKcTFKRXg0UlYvWnUwcjhiVUdDMFk4LzQ1OUk5eXc0dmp3NkJXWHBxcHRkUWlQU2F1U3NGelkwTndjeCtmSm04L1lXVXlmamdsSGhBODlteDM5QXB6YmVrVVc4V1dmOHB3TUswYUFQRERLZXN4aFZ5R1JlTkM4UFRvMXYvOWFXMFdDMUJjTFI0bU5KcmI1Z2FZekZJRGx1MHBGQjJMOUZOalJJL21COVdTQ3ZUWWVVSThxT2FtbHVPMnZwZjI1M2huc3dqQUovdUtrVk5teE82emxYajB5eXgwRHRKZ2JHOGZUTG5DRndPajJ5YThTRVJFUkVSRVJFUkVSUFl4ck9aRVptMFpNajZkWjNjZG1VSUZ1ZHF0aldaa3kxQ2FpYVIzUjhDc0xRTUFsQjdaak9yVS9ZaVpzeEVlblllMDI3d3VWNmJxRW1SKy9sK1VITmhRdDZ6aTVIZkkvdXIvRUQ3cFRkRnREczl0M3d1QlFUZjhGeEdUMzJuWE9iUVhzNjRDNTViZkRMTzJGQUNRL2UxQ0ZPOWZoOGlweStEWjlYcUg5bEYrZkFlS2ZsK0Q4aE03SVpnTWRjdE4xY1hJL09KaHhNeGUzeXB6djZEMDBPZFdqdzJsbVNqWS9UNEtkcitQTG8vOTJxTGZjNHUrR3NieVhCaktzbUFzellhaExCdkcwaXdZU2pOaEtNMkVzVFFMeHNxQzJqSXM1N2xGOUdWWWpZaUltaTNFVzRYZmtxcEV4ellkS25GNldFMFFhZ05oQjlPcWNTQzFHcjhsVmVGb2xoYjF1eFd1MzErTVYyOExjN2lpMWpOYnNuRXFWMWYzT0x2TWlGZSt5OE1yMytYaDZsaDNiSmtYajBEUHR2dFlaaEhRYUdVM2cwbkFoSlVwMkgyMnN1NmZ6KzZPUmVjZzIwcDJHU1VHZkhwUXVzSnhXMW93TEFqdTlhcmU1VlVZTWZ5ZEpDUVg2akYrZVRMdXV0b2Y3OTRlQVc5WHg4TDdCMUtySllOcS9hUGNPbXhRRFFCVy9Db2VucnBnK2tESEtwZFI0NTdaa2dPZDBTSTZObmRJWUxNcktRTEF1ei9uMXorMXRqSjVnRytUcXp3NjArWWpwVzE2dkhHOWZhQnBKRFQ3MCtrSzVKUVpyWllsRmVqeDlrLzVpQS9VMklUVlB2bXpHTFBXcGpsN3FqWWVHQmJVcEpBekVSRVJFUkVSRVJIUjVZNWhOV2NSQktSK2RBY01wVm4yVnpQcGtieHlBcm8vZmFUTnE1a1p5M0tRK05iMU1KUm1XaTAzbEdZaDhhM3JFVEp1TVVKR1BRWElhci93TmxXWG9DcHBiNnZQeTZ2YmpaQnJQRnI5T0cydEt2a1BwS3ljQUdPRmJUdVkvSi9lZ2x0VWYvZ05uTllPTTNPZWd0MUxKVnVwaG81YjFMYVRhU0hCWWticW1tblE1WjYyV3E3TE80UEV0MitBM3hWVEVEN3BMYWk4N1Y4VTE2WWZRdGsvMzRxT2xSellBUCtyNzRKWHR4dWRObThyZ2dXbGh6ZUxEcWw4UXVFUmY2M05jb3V4QnFhcUlwZ3FDbUNzTElEcC9EL0c4bHdZeS9OZ3JNaXIvZSt5SEpoMTRoZHI3ZEZtSFlXcHVnUktkMTRRSlNLaXBodld4Uk94QVJxa0ZPbHR4azduNnBCVW9CY05VRFZHYnhLUVdxUkhTcEVlWi9OME9KT253NGtjSFk1bjE2QlNaN2E3YlhtTkdaLzlWWUk1MXpSZUxYVlBZcVZrYTBBQXVMNnJWNXNGMVU3azFPRHh6Vm53YzFkaTR4enBpc1JtaTRDcGExS3dxMTQxcDhQcFd2UmJjZ29ycGtmWnRHZE1LZExqcVcreVcyM2VUVEZ6a0g5ZFdLMU1hOGFJZDJ1RGFoZXMzVmVNUFltVldEOHJCb003Ti83NVkvSDJYTW14ZXdkTFYyaHViMmZ5ZFBqbGJLWGsrTzBEZkJFVDBMWXRkQzlYVzQrV1llMitZdEV4RjVVYzl3NXVmbFhsekZJRDF2d3UvbGtMQU9aZDE3ejNvTWtpUUhYL2tlWk9DMEJ0SlVlcEtvK3RKZmYxM2dqMlV0bGQ1Nk0veEg5ZXdWNHF6TDZtL2RxbCtybXpxam9SRVJFUkVSRVJFVkY5REtzNVNlNk81MUYrZklkRDZ4cUswNUR5d1dURVA3Q2pXZTBGbThOUWtvSEV0MitFdnVDYzZMaGdNU05ueTlPUXExM1I2Y1pIQUFDNjNGTklYbkZycTgrdHgrTFRjQW51MnVySGFXdWF3SGdJVXJmQkEwaGZmdzljUTN2QU5ieFBHODdLdVFwM0w0VXUvNnpvMktVV1ZzdlljSy9kMytIU3cxL0MvK3E3R2cycmRScitHQXIzcm9LeFhQemlac2FuOTZQN3M4ZWQxbUsydnNyRVgyR3N5Qk1kOCswL0NRQ1ErT1pRbUxTbE1GZVh3bFJWQkl1eHh1bnpzQ0pZVUpYNEszejZ0djdmRWlJaXVqU1ZsdFpXNTlrc2taM29FZW9pR2xZRGdOZC95TU5OM2IwazkrM25wc1QxWFQwQkFMZXRURVpXcVJGWnBRYmtWUmdscXhVNVl1V3ZoWTJHMVVxMVp0ejVVWnBWVmJiNkp2VHp4UXMzaDFvdEs2OHg0M1N1RGxmRk9xOVZYWHF4QVl1MzUyRGQvaEtZejA4bU5rQ0RGOGFIMnF3ckNNQ3N0ZW40K3U4eW03RXF2UVV6UGtyRnoyY3FzSHhhSkZ4VjdWZlJxVEZhZ3dWamxwN0RzU3piODV6MFlnT0d2bmtXL3hzZGdrWGpRaVdyWHUxSnJMUUs3TlhuNDZhd0NlMTFKTy84WEdEMy9mMS9JNExiYmpLWHNkeHlJK2FzUzVjYzF4a3RDSHowYUpQMnVXSjZKTzRiVWh0Q2UyNXJEdlFtNlJkeTRNdG5ITjZ2czlzRWQwVEYxU1o4KzQvdDN5NEFlSFI0SjdpMDQ5OHNQemQrOVVaRVJFUkVSRVJFUkZRZnZ6RnpndUo5YTVHemZYR1R0cWs0L1JQU1Bya0xNWE0yMWxVeWF5MjYvRVFrdlRNY2hwSU11K3Q1OVJpQm9HRUxXblV1L3lZcXIwNkltYlVXU2UrUGh0alZJb3RCaStTVkU5RHQ2U05RdUVoZlpQMDNPdlo0TXkrZ3laWG8vYXI5Nm9aaXNyOStBa1YvZkdSM25ZamIzNE5YajVHTlQwSGpqdENibjBmNitudEV4L1VGNTVDMzZ5V0Uzdng4aytmWm1JWXRRT3Z6RzNBN0JNR0N5c1Jmblg3Y3hsUW1NYXhHUkVUaUxCWUxVbEpxcS9OTVd0WDA3VmYvVm9UVnYwbFhIdW9mNVlaREM3c0JBTDRSQ1dBMTE2RjBMWTVrYU5FdjBrMXluWm1mcENHejFDQTYxai9LRGV0bVJVTjJQaWlsTTFxd2RIY2hYdjR1RDBhemdLUFBkR3R4NWF2TVVnTmUrUzRQYTM0dmdxRkI0R1hKemx6RUJXb3djNUIxcGFHeUdqUE81T2xnenlkL0Z1Tnd1aGFiNThZaW9aUHp3L2ZPOEd0aUpRNmxWMHVPV3dUZ2hSMjUrQ081Q3AvT2lVR25CdFdhakdZQjh6K1YvdXhVcGpYRGZjSGZUcHZ2QmZ1ZTZOcmlvR0pKdFFucjk0dFgrZ0tBa1QyODBDZTg0N1l2dlZSb0RSWk1XSm1Nb2lwVHErei9hRllOMXUzdkdPMTFMeFhyOWhXTGh2c0NQSlM0cjVsVjZKeUZsZFdJaUlpSWlJaUlpSWlzTWF6V1FtVkh0eUI5M1J6Uk1GSmpTdjdhQkxtTEo2S21yMnkxd0ZwMTZnR2NXenBXc2xYakJlN1JBeEUzOXl2SUZQYmJhbERUZVBVWWljRHI3a2ZobnVXaTQvckNaS1N2dXh1eDkzN1J4alByMk1SYXB6cENKbS82UllDODcxOUYzdmV2MlYwbjZJYi9JbkRvUElmMzZUOW9GdkovZXN1bXBlakZZNzRHLzZ2dWhDWW92a2x6dGNkaTBLSkVJcXltOW91RWU4eFZFQVQ3YmMxYVMxVmk2N2NUSmlJaWFtc3I5eGJpZ3p1aVJNZGUrejRQVzQrS2grTkNmVlRZTWk4ZWJtbzV6QllCNi9hWDRMbXRPVmJCdGpzK1NzUGV4eEtna0NyN1pVZEtrUjZ2ZkplSHRmdUtiVUpxOWQyN0lSMlJmdXE2eW5NQTRPdW13TjdIRWpCcmJUbzIvU1VkbERtZVhZTXJYanFEalhOaTRPSFM4U3FzamVycGpkOGU3NEpKcTFLUVVTSWVHQVNBWDg1VW90K0xwL0h0L1hHNEl2cGlTT3p0bi9KeEt0ZCthSzh0ZVR6NE42cjFGcWZzNjd1VEZaRE5QZXlVZlVscFdNVnI0YmZaK09KUXFmVTZkajQrUDdZNUM0dTI1Vmd0KytXUkJNaGt3TGlsMXBYQ3pYWitMTFBXcHNGZDdkajc4NzBwa1JqaVFHdFlvRGJNT0dGbE12YWxTQWNpVzhKc0VUQm5YVnBkSlVScW5DQUFLMzR0RkIxN2NtUXdQRFR0KzNmS3o1MWZ2UkVSRVJFUkVSRVJFZFhIYjh4YW9QellkcVI4Y0RzRWkzUUFKT2lHLzZMNGo0OWgxbFdJamhmOXRob1dmVFdpWjYyRlRPN2NsNlAweUZkSSsyaEdvMjMrWEVLNkkzN0JEc2cxem1zM1JCZUZUM2dkRmFkK2hMNGdTWFM4OVBDWEtOeTdDb0ZENWdJQUFvZk9kMmkvaHBKMGxCL2JManFtQ1lpQlY4L1J6WnF2Ui96Z1ptMTNLY3JkdVFRNVc1Nnh1NDUzNzdHSW1QUldrL1lya3lzUU9tNHhVajZZTERvdW1QVEkvUEpoeE0vZjFxVDkybE55WUNQTVd2R0w0cjRESmdNeUdkQ0cxN3RrQ2hYVXZ1RlErMFZCRXhnSENKWldyeUpKUkVUVTJwUnlHZnBGdW1GSWdvZGsrOUh2VDFiZ3FXK3lSY2RjVlhKc21SZVBNSi9hRzBRS0trMTQ1TXRNbEdtdFAwLzhtVnlGSlR2ejhOeFkrKzNINi9zblU0dFh2OC9IbDRkTEhRcTVHTTBDSnF4S3hvRW51MXBWU0hOUnlmSFozVEhvSHVLQzU3YmxTSWFLREdZQmJnNEdnZHJEd0doM0hIbTZHNlovbUlydlQ0cC9GZ09BbkRJamhyeVJpR1BQZGtmbklBMlNDL1Y0Zm9kNE8zZHFub0lLRTVJTHhWdjVpc212TUtMaHJTc1hncGRIUlZxN1NqbFg0UGd4YXd5T2hRSDFKZ0YzZkppSzcreThwMXJxelIvemNUaGQyMnI3dnh4OWY2b0NTU0t2ZDRpM0N2T0dTbGRWNnhYbWlpZWMxQlkzdVZDUHpVZEtSY2NZVmlNaUlpSWlJaUlpSXJMR2I4eWFxWGovZXFTdm5RM0JJdDMySStDYU9ZaVkvQTY4ZTR6Q3VhVmpKRU50SlFjL2hibW1IREYzZndhRmk2Zm9PazJWdCtzbFpHOTV1dEdLYjY2aFBaRHd5QzlRZWdRNDViaXRRaEJRZm1JbjFMN2hjQTN2MDk2emFUSzUyZzNSTXovQjJkY0gxd1oyUkdSOStRZzh1d3lGUzZjdWlKeTYxUDRPQlFHRnZ5NUg4YjYxb3NOcXYwZ2tQTG9IYXIvSWxrNzlzcGF6OVZuazduakI3am9lY2RjZzlwN1BteFd5OHUwM0VXNFIvNEUyOHgrYk1abFNBN25hSFJaOUZlUWF4eW80TktaZ3p6THhBWmtNQWRlS3R5UjFCdjlCTTZIMkNZZktPd1FxbjFDb2ZNS2c5ZzJIeWlzWWRiM05pSWlJTGtFK2Jnb2tCTG1nWjVncitrVzZvVitrRy9xRXU5b05hQjNOcXNIa0QxSWdsaFdUeVlDMXM2SXhJT3BpNjlBUWJ4WGVtUnlCbVorazJheS9aRWN1Um5UM2NyZ3RaTjhsNGhWZHBWd1Q1NEdIYnd4Q1hLQjR1OUZueG9TZ1c0Z0w3dmd3MWFhMW5rb2h3K2E1c2JpK3F5ZjJKRlpLSHFOaGhTMHhqMytWaFRkK3NLMnF1M1pXTk82OHl0OTJneWJ3ZDFkaTU0TE9XTElqRjR1MlN3ZnZIaDNlQ1oyRE5EQlpCRXhiaytxMEttWjA2VkFyR3o5dkxhazI0WllWeWZndHFVcDAzRlVseDk3SHU5VDlqczlhbTRaUC9yellrblZrRHkvNGU5ai9DcWFveW9UbnQwdUhKWDk5ckFzR3gzdGc0cXBrZkYydnRiRkdLY09FZnI0ZDR2UjczeE5kRWREZ2VYWis1b1RvdWh0bXgrREtHSGVIMXJYbnJSL0ZLM00vUFRvRXJxcmF2OW1KK1RwMERuS3graG4xajNKRC95anBkczVOOGVuQkVzbXdtcThiMjRBU0VSRVJFUkVSRVJIVng3QmFNK1QvOEFheXZ2NC91MEV3ajg2REVUbXR0dldqVjQ4UmlKanlQakkrbFc0aldINThCODY4Y2hYaTUyMXBVV3RBaTc0YWFldG1vL1JRNDIwbFhjTjZJZUhobjZIMGxMN1R1RDBKSmoyS0QyeEUvbzl2UUpkN0dyNzlKaUoyN3BmdFBTMEFRUG1KblNqWnZ3R0J3eDZBUjl5Z1J0ZjNpQnVFb09zWG9PRG5kMFhIRlc0K01KYm53YVZURjd2N3FjazZpb3hOQzFDVjlKdm91Q1l3RGdrUC8reHdVSzNrcjgvZzIyL2l2NnI5cTJBeEkrdUxoMUN3MjM0bzBEVzhEK0lmMkE2NXV2YmloYW02R05YSis1cDBMTTh1dzZ6Q2FqSzVBbDdkUjhCdjRGUW9YSDFRZVhhUFEvdnhpTDhXQ2pjZnlmR3E1RDlRazNWVVlnN1h3NlZUUXFQSDBBVEVRdTBYQ2FWbllPMC9Ib0ZRbmYrM3NUd0htVjg4TExwZDVMVGxrS3RjSFhvZVJFUkVIVkdmY0ZjTWl2TkFoSzhhNGI0cVJQdHJrTkJKZzA1ZVRUcy9PcHV2dzhoM2sxQ2hFNzlCWmRIWVVFenE3MnV6L0s2ci9iSHByeEtiU2swbWk0RHBINmJpNkxQZG5kYkN6bFVseCsxWCtHTCswQ0NyMEp5VWlmMThFZWloeFBqbHlTaXZxWDFlQ3JrTUcrZkVZRXd2YjZmTWFkdlJjcHRsVWY1cVRMM0N6eW43bDh1QVo4ZUdvRWVvQzJaOGxJWWFvM1VRN2Q3QkFWZ3lQaFFBOE96V0hCeE1hNTNXanRTeGFSd0lxOTIyTWtVeXFBWUFIOTRWVmZkNzljVFgyVlpCTlFBb3J6SGo2L3ZqNnNKVERWWHF6T2oyM0VrWXplTGZNOHk0eWg5RE9udGd5YzVjcTZBYVVGdnh6VlVseCtvWlVZMEcxcFJ5R1U0djdtRzFMTHZNaUJ2ZlRoUmQvNmVIRStxcVFUb2lPa0NOWUFmL2ZvYjVxaEFmSkI2WWRkU3hyQnI4ZU5xMjBsMlhUaTY0ZDBqdFRYa2wxU2IwZS9FMHduelV1UCs2UU15ODJoOCtUZzZRbFdxbEsrNnpzaG9SRVJFUkVSRVJFWkUxZm1QV0JCYWpEdW5yNzBISmdRMTIxM01ONzRQNGVWc2hVNnJybGdWZWR6L00ybEprZi9zL3llMTB1YWR3K3VXQmlKNzVDWHo2M056aytlbnlFNUd5Y2dKcWNocS9FOWt0b2k4NlAvU0QzWXBxSG5HRDBQYzk2VW9KemlKWFc5OUpiZGFXb3ZEWEZTajQ1WDBZSy9McWxwZjk4dzBNSlJrZG9tSlkwZDRQVUhaMEMwcisrZ3h1RVgwUmRQMEMrRjR4RlhLVmkrUTJZYmU4aFBLajI2QXZTckZhN2o5b0ZpSW12V1UzaktRdk9JZWNyYytpNU5BbXV5SEppTWx2USswZjFmZ1RFQVJrYkZxQXdqM0xVSlN3Q3JIM2ZRV2xlOHNxVjF3S0xQcHFwS3laSXRrKzlRSk5VR2QwL3UvM1ZxOUpUZlp4bkZzMnJrWEhGeXhtbEovWWlmSVRPNXUwWGRjbjlzRTk5aXJKOGNMZEVsWFZBQVFObFE3SjFoYzViUm04ZW93VUhkT21INUxlMEU0YlpDSWlvc2JJNVhMMDdOa1RBUERON1JlWFZ4c3MrUHhRQ1hMS2pIaDZ0SFFyekVxOUdkZStkaFpkZzEyd1lGZ1FybzIzcmxqcW9tbzhnREp6VUFBZXVpR29lVS9ndklOcDFiaDVXVEx5SzR5aTQxT3Y4TU96OVZwNm1pMEN0QVlMdEFZTHFnMFdQREFzQ0QrZXJyUnAzNWxTcE1mam03T3dZbnJMem44VE9ybmczc0VCbURYSXY4bWhpZXNTUExIM3NTNFkrVjRTOGlxTStQRE9LTkhRWFhNY3o2N0IyWHlkemZLblJnWkRwWEJ1aWFnSi9Yd1I1cVBHemN2UG9iRFNWTGRzeGZUYWMrZWZ6MVRpMWUveUpMZDNVY25SUDlJNUZaaWtlTG15K2xKN2NlVDk5dTd0RVJqNjVsbWJ0cjBBOE9USTRMcUFwZmI4MzYrRzlxVlVZOHJxVkh4emZ4ems5UTVYcGJmZ1ZHNE5UbVRYWUhRdmIzejdUMW5kZS9RQ0h6Y0YzcGdZRGdBWTJjTWJyMzJmajhvR3dkZ1AveWlDVWlIRGltbVJqUWJXdWdaYmYyNTFrUWpRQVVCY29BYlIvbXJKOGZiMmdrVGIzdGNuaGtONS9nZjkvdTVDVk9zdFNNelg0ZUV2TXZHL2I3TXhiYUFmNWcwTlJJaTNDaUdQSDJ2Vk9mcTU4M2ViaUlpSWlJaUlpSWlvUG9iVkhHUW95VUR5eXR1Z1RUOXNkejFOVUdja1BQU0RhUEFvZU5SQ0NHWWpjcll0a3R6ZXJDMUY4dkx4Q0J4eUg4SW52K1Z3eFNMQmJFVFN1emZCVUp6ZTZMcWVYYTlIM1AzZlFPSGlaWDlGbWR4cExRcWJJdSs3VjVEMy9XczJ5d1dMR1FXN2x5SjhndTFZV3pKVkZxRDgrSTY2eDlyTXY1RzJkamF5TmorT2dHdm5JR1RNTTZJL043bmFEWkhUVnlEcDNSRUFhdHQxUnMxWURhL3VOMGtlcXlicktQSi9maGNsKzlmYmJUbDdRY2FtQjlFOWZyRGQ0SnRnTVNOOS9kMG8vdk1UQUVCbDRxODQ4L0tWaUg5Z08xeUN1elo2akxiUWY1WDk5clhOZFc3cEdGUW0vbXAzSGJWdkJCSWUraEVxcjA2dE1nZG5NNWJsb1BUdnIwVEhWRDZoOEc1RzhMV2hDOVhseEZoTUJzaGJWZ3lCaUlqKzVUU2EyditSeEFjQmg5TzFXUDE3RVQ0OVdJSktuUmt5R1hEZmtFREpWcGlMdHVWQWE3RGdTSVlXczlhbW9VKzRLK1lQRGNMMEsvM3N0dXQwcHM4UGxlTE9qMU5oTUVtZnYreExxVUxrazhkUmZUNmdwak02M21aeTFXK0ZtTmpmRnpkMDlXelN2RnhVY2t6bzU0TjdyZzNBZFFtZXlDZ3g0SENHRnNPN05mSVpRRVR2Y0ZmOCtVUlgvSDZ1Q25kYzZaeUtad0N3ZGwreHpiSW9melZtRFpLK29hWWxyb3AxeC80bnUyTE0rK2NRNHEzQ3hqa3hrTXVBNUVLOVpQdldDLzQzT3RodWNKSXViWTZFMWZxRXUyTEx2SGpjOUU2aVZXdmNtWVA4OGVJdFlYV1AzZFJ5YkowWGoydGVPNE9xQmkxbHR4NHR3eU5mWnVLZHlSR1kvRUVLL2txclJucUpvZTUrcEt0aTNYSGl1UjZZdXlFZDMvNXpzWHJhNmhsUkNQS3MvZnBtUUpRYnRzMlB3NGgzazJ4YTlIN3dXeUhHOS9IR3FKN09xWHpZMFIzUHJzRlhmOXUyM2h6V3hSUGpldGYrRExRR0M1YnVMckFhMXhvc1dQTjdFVFljS01IQnAxcjNNN0NuaTZJdU5FZEVSRVJFUkVSRVJFUzFHRlp6UU9taHo1Rys4VDZZdFdWMjE5TUVkVWJDSXo5RDZTbGRtU0ZrN0hPQVRJNmNyYy9hM1ZmaDNwV29UTnlEcUR2WHdDUHVta2JuS0ZPb0VEVjlGWkxlSHcwSTBoZS9mQWRNUnN5czliVlYzd1FCamQ1eTNRNENCdCtMdkI5ZUY2MGdWdlQ3R29TT1cyUTNQTlBhaXZldEV3Mk9tYXFMVVh4Z0EwSnZlVkZ5VzYvdU44SHZ5anVnMEhnZ2JNSnJVTGpZWG5RVXpFYVVIZDJDZ2wvZWsyejNLY1ZRbklhMFQrNUMzUE5mUTZnQUFDQUFTVVJCVkx3dG91T0MyWWpVais2d2FST3JMMHpHbVZldlJ1eTlYOENyMi9BbUhmTlNvdktOc0R1dTlvOUd3aU8vT0ZhZHJvUEkzZlVTQkpOQmRDemcybnNnazdmOHo3eTkzemZCTEg1c0lpS2lwbnBzY3hiZS9ESGZhcGtnQUE5c3lzREJwN3FoNGJYKzNISWozbWl3L3RHc0d0eTdJUjFQZnBPTkU4OTFSNGgzNjdjNmQxWEo3QWJWQUNDdHVQbi92eFFFWU02Nk5CeC90cnRENi9lTGRNT3NRZjZZZnFVL2ZPdTF1ZnN6dVFwVDE2U2lkN2dyRmd3THdyU0JUUXYwUmZ1ckVlM2YvS0NhOHY0ak5zc3NJdWY3R1NVR3VDMzR1MG43TnEzbzUvQzZzUUVhL1BsRVZ5amx0YTBmSzNWbTNMenNIRXFxcFc4TTZSbnFpdis3S2JoSmMzS203RmQ3Mnl1dWpIWDdpL0hmenpORngyUXlZTzlqWGRBenRQM2F0cSs1TXdwcjdyUSt2OVlaTFhCOVFQeDFYajg3UmpRVUtRaEE1WHQ5clpiOW5hSEZrRGZPaXU2bjZLMCswQ2d2dnNmMUpnc0NIamtxdXE3U3dVcCtRenA3WVAzc0dOeStPZ1dDQU54L1hTQ1dUYld0Wk5ZNzNCWHJac1Znd3Fwa3E5Y3UwaytOMndmVVBqZVRSYkQ1MjNBZ3RScUNJT0NiKytQdzhaKzFyK3ZVSzN3eHNaOTFOY1ByRWp6eDhjeG9URnVUV3JjczJFdUZ0Yk9pY1ZQM3BnZFNuYW1rMnV4d09LdTh4b3lpcXNadnlwTHk1TmZaTnI4YlNya003MDI1K0xsdjFkNUN5V1BjT3pnQWdaNnQrN1VZcTZvUkVSRVJFUkVSRVJIWllsak5Eck91RXBtYkZxQjQzOXBHMTNVTjY0WE9EbFpqQ2huekRGUmV3Y2o0OUg0SWRscm82ZkxPNE96cmd4Rnc3ZDBJdisxVktOenN0OXZ4NmpFQ1llT1hJUHZiaGFMalFkYy9pSWpKYndPeTJpL3NVejZZREtWWEVNSnVmVVUwTk5WZU5JRng4T3ArRXlwT2ZtOHpadGFXb25qZldnUmVkMzg3ekt4VzBaOGZTNDQ1RWc2S21iVzI3aldvSTFoUWVYWVBTZzV0UXRtUnIyR3F0cTB5MFpCYzVRcUxzY1ptZWRuUnJTamNzeHlCRGRvL1d2VFZTUGxnc21RTFNyTzJET2ZlRzQzSU8xWWg0SnJaalI3L1V1UTNjSnBrRzE5TlFDd1NIdDFkMjJaV3NPRGNzcHZobVRBVW5ZWS9ZdnQ2ZFJDRzBrd1UvYjVhY3R3OWFvQlRqbU8zc3ByQjlqMUlSRVRVSFBkZkY0aWx1d3RzS2dVZFR0ZGk3YjVpekJwazNiTDhpYSt6VWEwWHYwbGo5algrYlJKVUE0RGgzYjNncHBaRGEzQzhXbHBUcFJjYjhQaFgyYmo3V3VtS1l3L2RFSVJaZ3dMUU8xdzhsSFFxdDdiZDVyR3NHdHl6UGgyUGJjN0M5Q3Y5TU9OS2Y5SEtkZC8rVTRhNFFBMTZoVGtuNU5Td3hha1VRUURNOXBKWlRWU3FOVU90a01GZGMvRjhybjZJYjg2NjlMcWZqWlFRYnhYKzcrc3NwODJwb1hjbTI3K2h3dHRPZTFDZDBZSTNmc2lYSEo4eXdNK21QZTZsU2lZRFBEVFc1K1hsTmVLZnAzM2NGUEJ2MFBKV2FlZVV2aW1WcnliMTkwVmlmaWhLdGVhNjFweGlidTNyZzJmSGhHRHg5dG8ybFRmMzhjRW5NNlByM24rVCsvdmltNyt0YjRnVEJHRG5pUXJNR3VTUFdZUDhNYVN6QjBKOXhQK1dUYjNDRCtjSzlIaDJhdzdHOWZiR1IzZEZJOENqL2IvaTZiSG9wTVByM3JJOHVkbkgyWFdpSER0UGxOc3NmL0Q2b0xwd3B0NGsySVNhTDNCVnlmSFVxTllQb2ZxNnRmOXJRa1JFUkVSRVJFUkUxTkh3V3pNSjVjZTJJK1BUZVRDVWl0K2hYcDk3ekpXSVg3QVRTbmZIS3cwRURMNEhTcThncEs2WkJvdEJLNzJpSUtEb3Q5VW8rK2RiaEk1YmpJREI5c05Rd2FPZVFuWHFBWlFkdlZoWlN5WlhJSHp5MndnYXRxQnVXZUdlNVNnOXNobEE3WE50ckIxbFd3dThicDVvV0EwQUNuNTVENEZEN211WHFuQlZ5WDlBbDN0S2RFd21WeUp3OEwyTjc4UW1xQ2Jnekd2WG9qcGxuOFB6OE80NUNwRjNmSUNzTHg1QzZSSGJGcEE1MjU2RDM1WFRvWEN0YlgxaXJNakR1YVZqRzIxajZ4WjlCYnk2WHUvd1BDNDFYdDJIUStudWJ4TUcxQVRGSStHUjNWRDcxbDVzeXRuK1BNcVA3MEQ1OFIwbysrZGJSTS84cEIxbTI3amNIVXNrcTZvNWsvMndtcDIvWDBSRVJFMFFGNmpCUXpkMHdxdmY1OW1NUGJjMUI5TUcra0dqckQzLyt6TzVDaHNPaUlmN2U0ZTdZc240TU5HeDF1Q3FrbU5FRHkrYjBJbXpyZHBiaUdoL3RlVDQyNDBFbm81bFdRZk15MnZNV0w2bkVHZnlkUGo1NFFTcnNiMUpWYmg5ZFFvVU1obVdUbzNBN0d0YXB5MW5hNnZTV3pEeTNTU1UxWmp4Nlp3WTlJK3lQYWY1VDRRYnZqeHMyMGJ3QW05WEJYNDhYWUVmVDFlMDJqd2JDNnZaOC83dVFtU1dpcDhQcXBVeXZIaExxT2pZNytlcVJKZTdhK1RvRzlGK1Zhd2JZekFKdU9PalZNd2JHb2loQ1o2U3p6MVVKS3dxcy9QNVVlRmdXTzJPajFLeDhVQkozZU9HMVNEdDJYcTBESDRQLzlQb2VyUFhwbUgyMmpTSDl3c0EyNDZWSS9CUjhhcHhmY0pkOGM4empsVm12RlJVNnkxNDREUGI3MnJDZkZSNGRtd0lLblZtVk9rdDJIaWdCRGxsUnRGOXpCOFdpR0F2RmZJcXhNZWRoWlhWaUlpSWlJaUlpSWlJYkRHczFvQ3hJaCtabi84WHBZYytkMmg5My82VEVEMXJMZVNxcGxjYzhPa3pIbDJmMklma0ZiZENYNVJpZDExVFpTRXlQcDJIZ3AvZlJkaUVWK0hUWjd6a3VsRjNya0gxOHdkaExNK0Z3czNIcHJWalRkWlJaRzErdE82eG9TUURTZStPZ1ArZ1dZaVk5QllVYmo1TmZpN081dE43TE5SK2tUQ1VaTmlNNmZMT29PTFU5L0RxTWJMTjUxVzRaN25rbU05L3hrUGxJMzR4eUM2WkRPRVRYOGZaMTRmWWJlRUtBRXJQSUlSUGVBMytWOThGQUlpWXVoUVZwMytDdWNiNmpuSlRWUkh5ZHIyTXNOdGVRVTNPU1p4Yk9nYUc0blE3YzVBalpOUkNoSXg3emlsdEl6c3FtVndKbjM0VFVQVGJCM1hMWE1ONm9mT0QzOVc5ZHBWbmZrYnVqaGZxeHF1Uy84Q3BKZitCYjcrSmJUNWZlL1JGcVNpMlUrWFBtZXlIMWFyYlpBNUVSUFR2OE5Tb1lIejRSNUZOeTdiTVVnT1c3aTdBbzhNN3dXd1JNUCt6VE5HMmlCcWxEQnRteDlTRjJ0cktMZi94YVhaWVRTWURQRFVLK0xrcjRPZXVoSis3RWdkU3ExR3BzNjRZTmJ5YkY4SjlwY05xMVhxTFZmV3doZzVuaUFmTWh5WllWMWcrbTYvRHJTdVN6N2MyRlRCblhUcCtUYXpDOG1tUmR2ZmYwZWhOQW01ZGtZeURhYlhuS2xlL2VnWXYzaEtHeDRaM3Nycm41WkViZzdCcWJ5RXlTbXhEVDNHQkdreTl3ZzlMZHVhMjFiU2JwRXhyeHN1N3BPYzJmMmdRWWdJMG9tT0RYeGR2bmRrajFCVW5udXM0d1NhRFNjRFpmQjI2QnJ0QXBaRGg4YSt5OE9YaFVueDV1QlN6cndtUXJOalgxTXFLVFNpc1JoM0FrcDI1U0NuUzJ5elBMVGZDNTZIR0E0R2VMZ284TWFLMnFscXdsd28xUy9zMnNrWGpCcjkrRm9mU2JmL08rckd5R2hFUkVSRVJFUkVSa1ExK2EzYWVZRGFpY004eTVHeGZETFBXc1F0TndhT2VRdGo0RjF0VTRjczF2RGU2L2U4UVV0Wk1ROFhKN3hwZFg1ZC9Gc25MYjRGYjFBQ0VqSGtHUHIzSDJSeGY2UkdBNkxzK1J1Ym5EeUp1L2xhNGRPcFNOMmJSVnlObDlSUllqTGF0Ym9yLy9CZ1ZKNzlEMTZjTzFsV1lhamN5T1FLdXZSczVXNThWSGM3LytaMDJENnVaS2d2cnF0R0pDUnc2djluNzlvaTdCa0hYTDBEQnorK0tqc3ZrU2dRT2V3Q2g0eGJWVlVzRFVGc3BUYUpGWmNFdjc4SWx0RHN5Tnoxb0UyYXJUKzBianVqWkcrQ1pjSjNvZU9LYlExR1orR3NUbmsydHczT2IvM3ZSa20wYjZyL0srZ0tXYi8rSmRXRTFqODVERUQ5L3ExVUZ1dFFQcDl1RUJpMzZhaFR2V3d1UCtHc1JlODhtcUh3YXI5Wmk3em4wWFZvRHVjcWxxVS9GU3U3MnhSRE1yVnNGb0k1TURwbFNBOEZrZTBISW9xdHNtemtRRWRGbDZmRGhpMVZmWlhQdHIvdlk1aXc4dHRsK0swYTlTVUR2NTYycjRGNFo0NDc5VDNhVjNPYmhMekx4OEJlTlYxTnVLTXhIaGF4WGV3TUF4dmJ5aHVwOHEway9ONlZWOE15LzNuLzd1U3RzeHYzY0ZUWXRDTi80SVIrUGYxWDdYT01DTlhoallqaHUrWThQVHVaSXQ5L2VtMVNKVVQyOVJjZk81T21RSlZHQmFsaVhpMkcxd2tvVFJyOTNEaVhWMW1IQmRmdUxjVGhEaTYzejR4QXJFWDdxU013V0FkUFdwT0NuZXRYUWpHWUIvL2RWRnI0L1dZNzFzMlBxd2t3dUtqbGV1UzBNMDlha1d1MURMZ00rbVJrdFdZR3NJM2psdXp5VWFxWGJZRDQ5dXZWYkhMYUdUWCtWNE50L3luQXlwd2JuQ3ZRd1dRUlV2dGNYMzUyc3dIdS9GTlN0OTlFZlJaTDdTT2pVdEhOdGh0VXVMV0VTclZFZDdEYU1oMjhNc21xWjZxSnFlUkMzV3FJVk5DdXJFUkVSRVJFUkVSRVIyV0pZRFVENThSM0krdkpSNlBMRjd5NlhrcmZyWmVUdGVybVZabVdmTnYwUWtwZVBoMnQ0SHlRODlBT1Vua0ZXNDE0OVJxRDdzOGNnVTlhN21DUUlTUDE0Qm5SNVp5VDM2eDU3RmRTKzRTajVhMU5yVFYyU1QrK3hrR3M4Nmg0SFhETzdOcEJqc2IwQVUzSHFCK2p5enNBbFdQckNvN01WL2ZHaFpNdEYxN0JlOE93eXJPNnhMajhSRlNkMk9yVGZnR3Z2aGx6amdiRHhTMUQ2MStjd1Z0UnJmU1dUdzIvZ1ZJU09Xd3hOWUZ6ZFlzRnNSUGEzQzVILzQ1c1FMU3NDd0dMVUllM2p1K3dlMjdmZkJFVE5XQTJGbTY5RGM3MGNlSFlaQnFXN0h6d1Nya1BNbkUvclFtT0NTWS9rRmJmQldHRy9sVS9EMzdYMlVKWDhCNHIzcjJ2VFl5bzA3akNKaE5YTU5hM1hFb3VJaU9oUzRlZXVoSDVaUDZkMXFYL3craUI4Y2JnVXR3L3d4WUpoUVZDZnJ4VG43eUg5OGUzdTllbDRhMUlFaG5YeFJKQm43WHFWT2pPT1pHanh5SmZpSVQ5dlZ3V3VpblVIQU9pTUZveGZmazYwV2hFQW5NeXB3Y0NYem1EemZiRTIxZGlhUzZPVVFiZXNuMFBybG1uTjhIV2doU0lBM0xzaEExOUxWTHI3K1V3bCtpMDVqYzMzeGVLYXVOclBIbE92OE1OYlArWmJWVVY2WkhnblhCdnYwV0hEYXVuRkJxdmdWa05Qanc2Qm4zdkgrN2lmVjJGRVVyNGVwL05zYjU2NllNZHgyeHR0U3FwTm1QVkptc1BINlJWbVcvbmMzcStudlJhaDFQSGMzTWNIQ3pZMVBXUU1BQUVlU3R3M0pCQlZldnRWelp1cVVpZStQdytOUXZSWUhwZFFwVW9pSWlJaUlpSWlJaUpuNjNqZlhyY3hZMFUrMGo2K0U2YnFrdmFlU3JPNFIvV1hETTlZQmRVQVpIKzdFR1YvZnlPNUw1VjNDS0ptckFZQXBLNlo2cnhKT3FqbkMwblFCTVZmbkk5UEdMeDZqa2I1c1cyMkt3c0NDbjlkZ1lqYnhTdVJPWjFnUWVIZVZaTERRVGY4MStxeE51TUlNcjk0MktGZCsvU2JDTFhHQTNLTkIwSnZYb3owRFhNaGt5dmhPMkF5Z2tjdGhHdG9EK3Q5cHg5Q3hxZnpVSjMyVjlPZngzbHl0UnNpSnIrTmdNSDNObnNmbHlxWlhJbW91ejZDZDYreGtNa3YzdVdldG00T3FsUDJTVzZuOWcxSDdOek5rQ21hMWxMSTJRU0xDUmtiN3BNTUtUWlgwbnVqbXJWZDhzcmJIRjQzZFB3TENCbjlkTE9PUTBSRTFOSEpaTENxNU5WU0w5MVMyNkpjWGErbGFiQ1hDaUhlS3VTVzIxWlh6U2t6WXNycWxDWWQ0NGF1bm5WVjNkUktPZnFFdTJGZmluU0w3K0pxRTRhL25ZVDNwa1RnL3VzQ20zU3N0cEpYWWNUZUpQdVZYL01xakJqMlppTGVteEtCKzRiVVBvOGw0OE13OHIwa0FNQ0FLRGU4T0w3eFNycnQ2WkV2TTFGakZBL0h4QVZxc0dCWSs5OWdjY0VkSDZYaVZJNE9TUVc2WmdlRVpueVVpdUlHRmYvczZSMXVHMVpyYllwMkxzOG0xUksxcmVXKzNodkJYdGFmbVdSekQ0dXV1L3ZSQkp2d3E5UzY5VVg2cWRFbjNCVkhzNlNyVFVwWk9Db1lmWmVjUm41RjIxU3BmdXVuZkx6MWsrME5VY0txL20xeWZDSWlJaUlpSWlJaW9vN29YeDlXVTNsMVFzemRuOVVHTlFUN1g1eDdkcjBCbFdkK2JwTjVCUTZkajZMZlYwdFc4Z0pxcTNsRlRGM3EwUDZLOTY5RDNuZXZTSzhna3lINnJvK2hkUGR2NmxSYlZlRGdlOFhEYXFoOVRtRzN2UUs1cXZVdlJKVDlzd1dHNGpUUk1hVm5JUHdHVG5mS2NmeXZuZ2xEU1FZQ0J0OEx0VitrMVppeElnL1ozeXhFOGI1UGJJSktNb1VLa01sRjJ6UTI1QnJlQjdIM2JHclRxblFkalUrZjhWYVBjM2N1UWNtQmpaTHJ5NVFheE43M05WUmVuVnA3YW8wcStPbHQxT1NjYU85cEVCRVJrWWpoN3lRNWZaOE5BdzNqKy9oZzVkNUNwK3g3OGdDL3V2K1d5NEFWMHlQUnlVdUp4ZHR6SmJjeFdRVE0relFEbllNMHVMR2JsMVBtNFV6Qlhpb2NXdGdOTXo1S3hiWmp0aFc2TGpDYUJkeS9NUU9IMDdWWU5qVVNJM3A0WVhCbkR4ek5yTUhuOThiV2hRU2ZIQm1NSjBkMnJIYWFQNTJ1a0t3Y0J3Q3ZUd2kzQ2ptMnR3T3AxVGhYMFBqbkZIdWVHQm1NdE9JTVpKUklmejUybHV2ZlNzVFVLL3d3NHlxL0pyV0hOSzF3ckVwZ2ErbTUrSlRkVnNIMWxUVm9IMXRSSTk1TzlzSlkvZlZkMVhKb09zRDc2K1krUGswT3EwWDVxekZ2YUJCZS9kNStOVzBpSWlJaUlpSWlJaUpxWGYvNnNCb0FlSFcvQ2FFM1A0K2NMZUlWZitRYUQwVGMvZzU4K296SDBVZmJwb0pBeUppbkVUUjBQdEkzemtWVjBtK2ljNHFkKzZWRFFhMnFwTitRdnY0ZSs4Y2J0UkJlUFVZMGU3NnR4YXZuS0toOXcyRW90VzFkWk5hV29mU3Z6K0UvYUdhcnp5UC94emNseHdJSHo2MXJKZGxTTXFVYW9lT1hXQzB6VnVTamNQZFM1UC84RGl4NjJ6WkVDamNmeE4zM05Zci8vQmpGKzlmYjJia01RZGMvaVBEYlhyV3B1dmR2Vm5yNFMrUnNmZGJ1T2xFelBvQjc5QlZ0TkNOcGhwSU01R3hmM043VElDSWlvbmIwK0loT1dIK2dHTlV0YkdIWFBjUUZ0L1gxc1ZtK2FGd29RcnhWbVBkcEJxUUtOYzIrSnNBcFFUVzlTWENvaWxKVGVic3FzR1ZlUEo3ZmtZdkYyM1BzRnFSZDgzc1JSdmJ3d29SK3ZuaHhmQmh5eTQySURlaTQ1OHBHczRBSFA1ZHVmM2hkZ2lkdUZYbGQyMU5zZ0tiRlliVkJzUjQ0OFZ4M1BQSmxGdGI4WHRUbytzUGVUTVQvalFqR00yTkM2b0pWOWpwOUN2WGVKSWZTdGRoOXRoSUx2ODNHckVIK21Ec2tFSEdCSGZjOTBSeU90dFFGZ0Q0dm5MSjYvUEt0WVIwaXdIbHpIeCs4c09OaXNGWWhseUhBUXdsQkVGQlFLVjZGNzZWYndqcEUwSTZJaUlpSWlJaUlpT2pmam1HMTgwSkdMVVIxNmdHYktsNGVjZGNnZXRaYWFBTGpZS3BxL0V0eFozSUo2WVl1ai82SzRuMXJrYjNsZnpDVzVkU05SVTU1RHk2ZHVqUzZEMjM2SVp4Yk90WnVoVGJQcmpjZzlPYm5uVEpuWjVQSkZmQy9laVp5ZHk0UkhTL2N1N0xWdzJyVmFRZFJsZnlINkpoTXFVYmcwSG10Y2x4ZDdtbmsvL2dtaWc5c2tLeVlwdmFQUnVjRk8rQVMwaDJDMldnM3JPWWExaHNoby83SG9GbzlGYWQvUk9wSE0reTIxQXdldFJEK1Y5M1pock9TVm5ya0sxajAwcTI1aUlpSUxqVmhZUmRiTFQ0d1VId2RnMG5BYzl0eVJNZG1YT1dQN2lIMmJ4b0k4Mm5mRnQ3T0ZodWd3Y1k1TVppNk9sV3lEV1JqZ3IxVStPcStPS2dVNHFHTnVVTUNFZUNoeExRUFUyRXdXWjhuRGU3c2dSWFRJa1czNjBoa011QzVzU0hvR2VxQ3V6NUprd3ozTFJvWGlnbjlmQUhVUHJlTzd2M2RCVGlkcXhNZGs4bUF0eWFGdC9HTUdoZlR6UENmbTFxT1htR3U2QnZoQnBrTThIUlJZUFdNS056YTF3ZHoxcVlqejA0YlI2Tlp3SXM3YzdINWNDbFd6NGhxOUxXOUVNd1VCS0JhWDF0RnJLaktoTmQveU1mSGZ4YWo4TTArQUlDUDc0ckdtaGxSVnRzdTJwWjcvdC9pZjZmYXlzMTl2REcybHpmbURRMUVrT2ZGcjNyazlsSjZsN0Qra1c3NDlPNFl4UGhyRU9XdlJpY3ZGZVF5NE9wWHo0aUcxUVpFdVdIcUZYNGlleUlpSWlJaUlpSWlJcUsyeHJEYUJUSVpZbWF0eGFrbC9XQW9Ub05jNDRHd1cxOUMwTkQ1Z016eDFoK3RNUy8vUVRQaDIzOFM4bjU0SGZrL3ZnSHZYbVBoUDJoV281dldaQjlIMHJzallOWlZTSzZqOUF4RTdOMmZ0ZTl6YklUL0lPbXdXblhxQVdnei80SFNyZldxQjlpcnF1WTNjQnBVM2lGT081WlpXNGJTSTV0UmN2QlRWQ2J1c1J1aTh1eDZBMkxtYkt4clRlbVpNQlJ5bFNzc1J2RldLRFZaUjNIcStWNkl1dXRqZVBjYzVmQ2NPai84TXdBNzVTZ3VVVlhKZnlCNStTMTJXNmY2OXB1SXNQSGk3NzMyNEJyU3ZiMm5RRVJFNUZUQndSZXI4enc1VW55ZEtyMUZNcXgyVzE4ZjNQS2ZscDBIVHVydmkrdTdldFk5dGxpQStaOWxOTHF1aDBiUm91TzJ4UGcrUGppNHNDc1diOHZGbHFObE1Kb2RPMWZ6ZGxWZytwVitlRzVzcUZXWVJjeUVmcjdZcWxIZzFoWEpkYUc0YUg4MXZyNHZ6cXJGcE1uQlk3ZVhDZjE4RVJPZ3daajN6OW1FbSs2L0xoRFBqYjE0THA5WFlVVEk0OGZhYkc0Tlc3dzZZdkUyNlJhdGdnRDBmL0YwUzZhRWt6azF6YXAybC9SQ1Q4UUhpWWZTWWdQVVRkclhRemNFNGQ3QmdlZ1M3QUs1U001cWVEY3ZlTGtxN0liVkxqaWJyOE4xYjU3RjNNR0JXSEpMcU9SNnB2TnB0VXE5MmFhaW9JL2J4ZDkxbFVKbUUvSjg5ZnU4UnVmUmx1NjR5ZytSZmszN21UdlRpbDhMNGVuZzM4ZlAveXJGb1RSdHM0NGprOEVtZkxiNVNDbjJwNGpmM1BQMjVBaTcxZldJaUlpSWlJaUlpSWlvN1RDc1ZvL0N6UmV4OTJ4QzdzNGxpSnl5RkdwLzZ6dW1GYTdlU0hoMGQ2UDdTWHh6bU9SWStNUTM0QmJWK0VVSnBadjFsNjV5alR0Q3h5MUM0SkM1a0t2ZEd0MWVsNStJcEhlR3cxUmRZbmM5VFVBc2xKNXQwOXEwdVRTQmNmRG9QRmkwSFNvQUZPMWRpZUNSVDdiS3NmVkZLU2c3OHBYNG9FeUdUc01mYzhweHF0UCtRdDZ1bDFCK1lxZmRLbmhBYlRXM3NQRkxhbzk5L3R0MnM3WU1hWi9NbEF5cVhXQ3N5TWU1OTBjamNPZzhoRTk4dzZFMnNqSjUweTdFV2d4YWg5Nmp4eGRHaXk3WEJNWWg0ZUdmbTNUTXB0Sm0vbzF6NzQrQnhTQjlZVVFUR0lmbzJldnM5d3RxWTI2UmZkdDdDa1JFUkplZFFYRWV1Ry9JeGZOaGswV1FES3MxWExjOTlReDF4WmR6WTFGanRPRHZEQzN5S2t5bzFKbHQ3blZReUd1RGRURUJhdlFNYzRWU0xQMGpZVVFQTDN6LzM4NFl1L1FjQkFEYkhvaEhnSWYxUjBpcG9KeFUxYmIyMEMvU0RmdWY3SXBSN3lmVlZTV2IyTThYUzZkMi9BcHhEVlhvek8wOWhTYUxiZEJDczVPWENuMGpYUEhkU2ZHYnF2cEh1YU9ibllxSnkvWVVJakZmdkxxY0dFRUFWdTR0eE82emxaTHJYSGdmbDJsdGY3NE4zL05rMy9QYnBRT1ZEYTNjVytpMDR4cE1BcDc0S2x0MDdQWUJ2cmcyL21KMXZYZHZqMENOb1RhRWF6QUxlR1pMTm1ZT0NrQzNZT24zM2F5MWFhTExSL2J3d3UwRHBDdTI1VmNhVVZKdHRydHZJaUlpSWlJaUlpS2lmeHQrNjlxQWU4eVZpSisvVFhSTXBsREJNMkZvaS9idkd0Nm5SZnR3cElxWEx2YzBFdDhaRG1ORmZyT1AwMzlWOHlva21LcUtjUFJSNlF0NHpkMXZ3S0Jaa21HMTRnTWJFVGgwZnJQMjI1aThYUzlEc0loZkVQTHVNUXF1b1QxRXgveXVtQUsvSzZaWUxUczhWL3FDblNZZ0J0V3BCeG9OcXJtRzlrVDByTFZ3aSt4WHQweWIrVGRTVms2RXZpakY3cmIxRmU1Wmpzb3p2eUJtemthcmZiVlU2WkhOeU5od0g2Sm5yNE4zejlGMjF6VVVwNHN1bHl0YjkwdDhiZWJmU0hybkpwaHJ5dTJ1cC9ZTkZ3M3oyWHNkSGZYM0E0MkhCQUhBcDg5NHhNMzd0dTZ4MGpNSUt1OFFHTXN2WGdDU2E5eWQwaG8wN3Y1djROWHRSc254cksrZlFPR2U1VGJMUFRvUFFlY0ZPeHc2Qmx2UUVoRlJRNElnUUsrdnJYSjZScUk0a2RZZzNlb3l1OHlJTTNuMlF5dGRPMEJBSVBmMTNnajJrbTVINm1oRnIwcWRHUWRTeGYrL2YxdmYxcWswUExpekIzNTVKQUVGbFViMERMVTloekZKdkR5T2hOVVVjaG1lSGgzYzZIb0FvRE1LTGFwZ0ZlV3Z4bStQZDhISWQ1UGc1YXJBaGpreG9sVzd5UG42UnJoaDRhaGdESWh5eDRCb04wVDRxcUV6V3VENndOOU4zbGRHaVFHTHR6ZXYzZVpqTjNYQ1BldkZQNE5jQ0M2SnRZKzA5N3RMSGNkYlArVWpwY2kyYXJhN1JvN1hKMXEzeDcxOVFHM3JYNk5ad0tSVktTaW9OR0hGcjRYNCtLNm91cmJBRFVtRjFYcUV1bUxtSUgvUnNlUkNQVzU2SndsbE5XYnNYQkNQSzJQY20vQ01pSWlJaUlpSWlJaUlMbDhNcTExbXF0TU80dHg3bzJHcUxtN3ZxVGlWYi85SnlOaTBRRFNVWTlGWG9lVGdwMDQvcHJFMEU4WDcxMG1PZDdySk9WWFZBRURwRVlESTZTdVF2UHdXMFhHRm13OUN4eTFHNE5CNWtNa3YvdG9XL2ZFaE1qOTdBQmFqNDVVRkx0RGxuY0daVjY1QzZMakZDQjc1Ukl0YndSYjl2Z2JwRytZQ2dnWEp5MjVHK09SM0VEVHNnUmJ0MDltcWt2L0F1ZmZITkJwVTY4amNJdnFpdkY1WUxmeTJWNUh4V2N0L3puS1ZDK1FhRDhseGxXZVE2SEt6dHRUdWRrUkVSUFlZalVhY1BIa1NBTkR0dWFadi80QkVCYlQ2R211MXFHalpLVkNiT3B1dngvQjNra1RISEdrcCtkV1JVdmk0S1hGRHZiYW5qdWdmSlYwMVZ5K1JWbk1rckthVUE0dkdTYmRtcks5TWEyNXh1MFYvZHlWK2VTUUJBS0JSTXFuV1Z1SUNOWGp4bHJBVzc4ZHNFVEQ5dzFUUjZtY0FvRmJLWURDSjN4dzF2SnNYN3I0MkFBOXV5cXhyYTF0ZldVM3RQak5LYkc4ZWl2QnR2NWFhNUppTUVnT1c3QlN2NlBiMDZCRFIxOUJrRVRCdFRTcTJIQzBEVUJzR25yZ3FCWS9kMUFtdjNCb0doWU5wMXF4UzhSdk8vc25VWXVSNzU1Qi92bDN0RFc4bjR1djc0bkJUZHkrSDlrdEVSRVRVWGl4bUU3S1RUeUR0eEVHa256NkVPLzczUVh0UGlZaUlpSWd1UXd5clhVWXFUditFNUJXM3dxS3ZhdStwT0oxYzR3SGZmaE5SdkcrdDZIalJIeDg1L1poNTM3OG1XZW5NTGFvL1BMdEl0M3R0RHA4KzQrSGRleXpLajIydld5YVRLK0Yveld5RWpWOWkxYTVWWDVTS3pFMExVSDdjc1lwV1VnU3pFZG5mTGtUNWlaMkltYjBlYXYvb1p1MG5kK2VMeU5ueTlNWDlXc3pJM0xRQStvSWtoRTk2cThtdFJCMmxMMHBGL285dklHTFMyNUFwN1Y5RXFqajFRKzN2aDUzV241Y0NsOUR1S0QreEV3RGcyZlY2QkY0M3p5bGh0Y1lvM01WYjI1Z3FDMXI5MkVSRVJDM1ZzRFZtZlJybEpaUldhNmFUT1RWNDhQTk0vSEttRWo1dUNoeDhxaHM2QnptbjRtbDVqWGh3cUNPMUFiMmdRbWVHbDB2cm5KZFM2M3Z5bTJ6OGZrNzZzKzZ6WTBJUTZhZkdQZXZUb2E4WFd2UFF5TEY2UmhRQXdOOURLUm91Mm55NEZJTmlQYkR4Z08xTlgzR0J6ZnRkbVg2bEh6Yk1qbW5XdG8wNWtWT0RYb3RQTlh2N2h1SFd0R0lEWWhZZUYxMDM5YVZlaVBidjJJRzkremRtb0ZwdkcwTHNHZXFLUjRkM3NsbHVFWUFaSDZWaDg1RlNtN0UzZnNqSHlSd2ROdDBUNDlEZmk2K09sQ0cxU0krWWdJdnZrOTFuSzNITDhtU3J0cjNWZWd2R0xUdUhEYk5qTUttL2VQVTJJaUlpWjVnN29Pbm40U3ExQzF3OXZPSHE0UTN2Z0JCRWR1Mkh5Rzc5MFczZ0RmRHlkNndTY21PMEZhVjRmRVF3VEViN25VV2lld3pFVTJzUE9PV1l6ZmxaeU9SeWFGdzk0T0x1Q1RjUEgzU0s3b0t3K0Y2STZURVFYUWZlQ0tYS3NmT2k1aHpiR1ZZZGFucG5tK0xjZEtTZU9JQzBrd2VSZXVJQU1zNGNnVUZYK3gyNlhLNWdXSTJJaUlpSVdnWERhcGNKYmVZL09MZDBUS050SkM5bC9sZk5rQXlydFVaZ1J1cFlBQkE4OGltbkh3OEFJaWE5allwVFAwQW1rOFAvbXRrSXZ1bi9vUGFQcWhzWFRBYmsvL2dHY25jc2djVlk0N1RqVnAzN0hhZWU3NE9JcWUvRC82bzdIZDdPWXRRaGZmM2RLRG13VVhTODRKZjNvQzlNUnV3OW01eGVmYXNtNXlTUzNyMEp4ckljR0lwU0VYdmYxNUNyeE50OENXYmpaUkZVQXdDWDRLNEFBSVdMRjZMdi9CQ1F0YzBYSDBvUDhmYSt4c3BDQ0JaenF3VVNpWWlJbkVFbjFhc1NiVk5oeTVFV242Mmh2TWFNUmR0eW1Mc3FvUUFBSUFCSlJFRlVzSFIzSVV5VzJvc1daVm96Ymw1MkRnZWU2dXBRRUdOL1NqV3VpSGFUckRJa1ZlWEtROVB4UW9DM2Y1QUNrd1Y0NU1ZZ2pPemhiWE1hcFZiSWNFMmNjODlaLzg3VTJtMWwrMjlWWTJ6YVJiUzNmOHJIR3ova1M0NUgrcW54eVBCT2NGWEpFUi9rZ2x0WEpOZFZ0SHB0UWppaXpvZXRvdnpVb21HMUQzNHJ3Z2UvRlludXUwZG8rN2NTSm1rZi9WR0VuU2RzSzJmTFpjQ3FPeUpGZzdOeUdkQTd6QlZmSEtvTnJqVzA2MFE1QnIxNkZ0dm14MW1GME1TWUxBS1c3TXpEaDNmV2ZtNWY4M3NSNW4yYUFhUFpkc2NHazRBcHExTmd0c1JneWhYaU53TVJFUkcxQjZOQkIyT0pEaFVsK2NqUFNFVGlrVjhCQUhLRkVyMnVIWVByYjErQXJnTnZhTkV4RHYzNGVhTkJOUUJJTzNrUUJabm5FQlFSMzZMak5aZGdzVUJYWFFGZGRRWEtDcktSazNJU2YvL3lOUURBemRNSC9XK2NoREYzUHdQZlRoSHRNcitXMGxhV0lmM1VYMGc5SDB4TE8zRVFGU1hTNTlsRVJFUkVSSzJGWVRVN0toUDNPSDJmTlZsSElWTTA3OGV1OW91RUppQldkTXdscURQa1NoZVlMK093bW1lWFlWRDVoTUZZbHQwbXh4UE1SdEhsTHNGZDRkdjMxbFk1cGlZb0hySDNmZ24zbUlGUWVWbmZ0Vlp4Nmdka2Z2NWY2UExPU0c3djBYa3dGSzQrS0QrMnpYWXMvbHFZS2d1Z3kwOFUzZGFzcTBEYXgzZWgvTmgyUkU1ZkNhVkVKYTBMakJWNVNGNXhLNnBUOXR0ZHo2eXJnR0EyMlYybnFhck8vWTdrNWJmVXRic3RQN0VMeWN0dVJ0ejhMWkNyWEczV2x5bFVjSXY0RDZxUy8zVHFQTnJEaGJCYTVCMnJtbDBKcnpuVVBoSXR1Z1FMVEJWNVVQbTB2TFVURVJGUmE5SFpDY1pjanUwZ2pXWUJxL1lXNG9VZHVTaW90RDBQTzVPbnc3UTFxZGc2UHg3Mk90MVpCR0RrZTBud2MxZmlnV0dCbURVb0FMNXUxZ0UzcWNwcVBtNk5mK2JSbXdUSTVoNXVkRDFucU5KYnNQdnMvN04zMytGTmxlMGZ3TDhudTBrem11NjlXNkNGVXZhbTdEMlZqYUtvZ0tBNFg5ZXJQOUJYM0FPM09IQXdIQ2dnSUNpZ2dDaDdyMElwTFlYdTNhWXJ6ZnI5VVZzSU9TZWpUYnE0UDlmRkJUM1BjODU1bXA2R2pHL3VXd090M29UZHllV0k4QkpqWGw5UHpPbXRicWljcFpZSjhQZFRzVTQ5Yi95TEYzQSsyM2tmTXRHOG4raVU0OGlYbm1UZDN0RmZnaVBQZG5UNGVES1JZK0hFcnc2d0I4TUE0TlpMOG9NOStYamlwMHlyeDN0N1doRGNoSFZyNkJzaHc1Rm5PMkRpUjZud2tBcXdhTkNORDExMENYTERQMWZzcjBUT01FQ1BVSm5kODI5MkpyTWF5N2RtTjJwZlc5aCtyNXViN3BOdWRzOFZQbmlDZGZ2dXgySXdPTWErZ0tpQTVjNnF2bW9rbTNsOVBTRVQ4N0hsZENtdUZ0VWlvNmdXVjR1MHlDaXV4WnA3dy9Ic0dEOTBEWGJEek0vVHpTcWczWHpzRVNzdkkvbkZPSnVWSXI4K1VJZ2xTZDVZZjZRWWIrK3kvbWJ2L1FPOE1MNkx5dW9jUWdnaHBMVXdHdlE0dmU4WG5ONzNDL3FNdXhzem5ud1BVbm5qL2g4NzlPc2F1K2NlM3JFV0V4WXNiOVI1WEtsS1U0cjltejdINFIzck1IN0JNb3k2KzZtV1hwSmQ5djc0VVVNNExmOWFDa3pXU284VFFnZ2hoQkRTVENpc1prWEsyODV0OHdnQW1UODkyZWg5L1VZOWpjQ3ByN0dPOGNReWVQYTlHL2w3UG16MDhWczloZ2ZQM25PUSsvc2JGa01TLzQ2b3lVbDI2dWxVQ1pOUWVtWXJZREt2aE9BMzZtbUFjVjJsQ0ZYQ3hCdGZtRXdvTzdzTk9kdFhvRExkZXZselZjSkVoRC93QTdLMy9COXJXQTBtSTJLZlBvZ3JuMHhHeGVYOW5NY3BPYjRCbFZlUEl1N0ZDNnpCTHdEUVhQd0Q2Vi9PZ2E3Yytndnhxb1JKQ0gvZ2U4NktaNDJSditjRFpHNTR3aUpNV0o2OEM2bnZqMFhVUTl2QUUxdStvU1R2T0x6ZGhOVzgrcytIdXVmTVpqMnZVTWtSVmdOUVczeU53bXFFRUVKYXRXb3JsYTBVYnUybk9xakpCSHgzdEJndi9KS050RUt0MWJtL25pM0RzNXV5OFBwVTd2L0R6MmRYbzZ6YWdMSnFBNTdZa0luL2JzN0dsSzRxek9tdHhvaU9Db2dFRExKTDJUL2dvV3BsdCt2djU4dk1Xa09tRldxeGJHczJsbTNOeHAzZFBMQmhJZnVIZ2xvYlYxZXM0ekdNMDgveHlvNWNmUEJuUHR3bFBBajVETXFxRFp6WERRQklid3ErUGJNeEM2Ly9ubXYxK0hON3EzRm5OL08yaWlGcUVmNTVxZ05LcXcxbUZmU0d4TXJ4eWI0Q3U5ZmVJMVFHbGJSeDEvTFpyR3FjelhKZVVMRzFZUXVQT1lyUGEveHhjc3AwR1BkaEttdjdUd0Q0NmtBUnZqcGcyZFlWQUx6YzYxNEtHeE92eE1Gbk9tRENoNmtXOTVseUNSOXI1b2REeUdkd0tLM1M2bHFNSm1EZ201ZXNWbEVNOGhEaHk3dERNYktUd3VxeENDR0VrTmJxMEsvZkl1UENVVHoxNVQrUUtoeHJhVjJRZVFWWHp0ai91dXlSSGV0YVpWaXRYbTFORlRhKy96VEtDbk13L2ZGM1czbzVObjMzeGtNdHZRUkNDQ0dFRUVJc1VGaXRIZkVhdEpBMXJPWTc0Z25rN1hxN0JWYmtmT3JlY3h2Q2FveEFESFdQNmZBZThqQ0VjbStjZlM3Y3FlY0tmK0I3NkVxdUkzZm5teWc2K0MxTWVpMUU2aENvZTg5eDZubFltWXdvT2I0Qk9UdGVRWFdtamJaUkRBTy8wYzhpY05ML0FJWUhub0M5VFltMktBTUNtUm94ais3QzFXL3Y0MnpkQ1FBK1NZdFpnMm9tb3dFNTIxNUV6dllWRmlHK1cza05mQUFoc3o5eFdudElRNDBHMTlZL2FIWGRtcFM5dVB6K2FFUTl2QjE4aWR4c1RCNDdCRG5iWG1yeU9xS1dzQVFCV2FSK05JRnpMSExSUmpCOG9jMWpDSlYrRnRzRU1rOEV6MnIrVUtwSUhWSVgwbVQ1dVd1TE1pQ0w2TnZzYXlLRUVOTDJDUVFDUkVaR0FnRGVHc2srcDBabnhLd3YwbG5IbmhudGg5N2h0cXNlNVd1NGd6RStjdHYvSjdjRnY1MHZ4N09ic25EcXV2MXR6Ny84dXhBTEJubzFWQmE3MVlGYktsRFY2SXo0N21neHZqdGFqTFFWOFFqM0V1TmFNWHRsNThZR2ZGeGx5Mm5MTm9IMVl2Mm96YU1yalkxWDRMK2JzNEJ5KytZSHEwVU4vL2FXVzMvSkl0UlRoQTluaGJDT3ljUTh5RzRKM28zdm9vU25USUNpU3ZzcWs4M3M2ZGdic2FUNTZJMG1aQlE1WGxsZUxHRE1ycXRPL2hJY2ZLWUR4bjF3R2NjeTZ1NC8zY1U4Ykg4NEN0MUNwSGgyVXhiZXROS0N0cDYxb05xOHZwNTRiMFl3bEswc3hFc0lJWVE0S2ljOUdSOCtPaDVQZkxZWGZJSDl6Nk1PYmJlL3Fob0E1RjlQUmZxNXd3aVA3KzNvRXB2VkgrdFhJakNxTS9wUG5OL1NTeUdFRUVJSUlhVE5vYkJhTytJV0VBOVpSRjlVcGgxczJCWXc4U1g0ajN1aDNZVFYzQUk3UTlsNUhHUVJmZUE5Y0FFRWNoOEFRRzNSVlplY1Qrd1RqZEM1bnlGZzRrdkkvK005aUgyaTdRb1pOVloxMWxrVUhWcUQ0aVByN1dwM0twQjVJblRlYXJOcWJJWnE5amZpOUpwOEFIVWh2L0Q1YXlIMmlrRE9yLyt6bUtlSUd3M2ZFWllWQUd2eVVwRHh6YjIycTVNeFBBUk9lUlYrbzV4WEJyMzgvTy9JV0xzQXRjWFhiRTltR0pnTWxtOWF5TUo3ZytFTHpTcXllZlNZZ1pKalB6aTBGbVdYOFE3Tlo2T0lIOU9rYW5OY0ZlOWNSVmVhRGFFcUFDSlZJR3BMTE52c2FBdFNMYmFaRERxa2ZqZ2VnVk5mZ3pUWU9lMnFDQ0dFdEQ4OEhnOHFWVjBibWVNWjJmQ1dDekM1cXdvaE40VlZLamlxNWdCQTczQVpKbmV0MjE5bk1PR3JBMFVROElENS9iM001bVZacWVMa1l5TU00d3dEbzkwaHN0SkdydFpnd3Y3TDlyY21aRFBtL2N0Mno0M3lFZVBSWWI2NHQ1K25XUldyV3gyNHdsNU5LRVF0UXJoWFhjRHRlZ2w3V01SUDBYcENnQWFqQ2R2UGNZZlZwblYzWFNDcC9UV1pkVnhDa0JRK2NvRmRyU3RWVWo2NkJONTRyUHZFQ0Y4VVYrcnh5ZzdMNm1weUNSOWJGa2M1RkFCeUUvTHc1cDFCbVAvTlZadHpROVFpTEJqb2JYUGU3ZXJSSDluYmJ6cml3ejBGMkh5cTFLNjVJenNwTURaZTJmQjFzSWNJQ1VGdU9KM3BXUFU2RDVZV3hUNXlBZlkrRVl2Sm4xekJnU3NWK1BYaGFBaDRESHFzU01hNUpyVHg5Vk1JOGRsZG9aalFSV2w3TWlHRUVOSkdYRGx6QVBzM2ZvYWs2VXZzM3VmdzlyVU9uK2Z3am5XdFBxd0dBQnZmZnhyZGh0NEJOM2Y2LzU0UVFnZ2hoQkJIVUZpdG5mRWFjRjlkV0kzaElXVG0rL0JPc3Y5Slkxc1I5ZEMyWmorblVPR0h3Q212dXVUWUpsMDE4bmEvZytKRGExQjEvWlRkKzZrU0ppRms3aW9JRmI1bTI2dXVuMlNkZjJ1RnM0Q0pMMEhzSFltTU5RODBCTGlFcWdDRTMvc3R6SHJsbUl6STIvMHVzbjk1QVVhZDlSZnFlV0ozaE4rM3pyeVZhUlBvS3dxUitmTlRLRHJ3bFYzelBmdmNqZEM3UGdjakVGbU04WVJ1a0laMGEyaW42dEZqT3NMdlcrdHdXTzEyWXRSVkkzZkhxOGovNHoxMFhWa0tpVjhzYTFpdEp2ZWl4VFpkZVI3S0wreEVlZkl1cUh2TWhOL1k1K0FXRU44Y3l5YUVFTklHR1kxR3ZMVXJEelU2SXg3NTRUcTZoMG94dWFzS2R5UjZtRlZaWXFNM212RHR3U0s4dkQwWDZZVmF1QWw1R0JndFI3VFBqV3BoWEdFMWhtbWVzTnFQQ3lLc2hyZHl5M1h3LzQrTmFycE9NQ1JXamtlRytXQkNGeFhzNmJ4M01JMDlRRGM0cHE2Q3JkNW80bXczZXV2UGpXL2poQWFqaVhVN2p3RVlwbW1ScjROcGxTaXNZQTlLUmZ1SWtSRGt1ZzhDOEsxMDFEU2FZTmZQb2ExakdHQkFsRHMybnJRZFNsbzgyQnNpZ2ZtTnNtSnlJSW9xRFZqMTE0MzJuWHdlZ3g4ZUNFZVhSdnpzN3UzbkNhUEpoSWUrdTQ0YUhYc1lWaTBUWVBQaVNKZTNYVzNMM3ZzanY4bkgrUGxFaWQxejNjVjhzN0FhQUl6dm9uSTRyQ1lXc3YvU3ljUThiSHNvQ3ZzdmE3RDJjQkcrK0xzUUp2YTdKYnZNNk9HQmoyYUh3Rk5HTDdzUlFnaHBQWGc4UGw3ZWJQNmhVMjExQmNxTDg1R1pjZ29uOTJ4QzZxbS9iUjduMXk5ZlJ2OUo4eUVVMjM0c2R1WE1BUlJrWG1FZDZ6eGdITTcrL1N2cjJMRmRQMkQ2NCsrQXgzZk4vNlZzdDRYSlpFUk5wUVpGdVJsSVAzc0loM2VzUTNHdTlROVBWNVFXNHRUZXplZzdmcDdaOWxlMnNGY0haL1BjUk82T01XenJKSVFRUWdnaHBEMmdWODNhR1kvdTA1SDE4OU1JdmV0enFCS250UFJ5aUIwWWdSZ2x4MzYwTzZnbVVvY2c2STQzNGRGanVzVllkZVlaenNwbmZLbGx4UWpQdnZNZ1VvZmd5cWRUWWFndVIvaDk2eUNRbTFjUHFNNDZpNnpOLzRWSnovNUdaRDJ4VnpnaUg5d0V0NkFFdTc0UGE0eTZhdVR2WG9uYzMxNkRvY2FPZmtFTWc0Q0ovNFAvMlA5YW5TYUw2SXZLOU1OUTk1cU5zSHUvQWNPanUwQXVKY2MzSVBQbi82QzJLQU1Bb05Qa1F4SVFqL0xrM1JaenE3UE9XbXpUbFdYWC9jTmtRdkhSNzFCODdIc29PNDlENUlPYjZIWW5oQkJpb2F5c3pDdzBjanlqQ3NjenFuQzFzQllyWndSejduY3Nvd3BQL3BTSkt3VTNIcWRVNjR4WXN2NGFkajRhM2JEdFBFZGxuQ0NWQ0JKaCt3NmpTRVU4ek82bHh0S2hQdWdjYUgrd0o2ZE1oOHY1N0kvL2ttTGNBUUFwZVZyVTZ0blRITUVlNXVFOC9TZmRySjVQc3VRRXRDekgrdlhoYUl5T1U1aHRLNjh4UUNHeHY1cldsdFBjSWFrN1hWaFZEUUFFVmlycTZRMG1pQVFNL2s2dFFJaGFaRlpSRUFCMko1ZGp4RXI3SytZNXcvbnNhakFManp2bFdLWlYzUnYrM1MvU2RsaHRiTHdTeThZSHNJNTlOQ3NZMmFXMTJIcW1EQUllZ3pYend6QW12dkhWSys3cjc0VXhjVXA4dURjZnY1MHJSMHArRFNxMVJuakxCWmpRUllYbEUvd1I3R0U5S0d2TG5ONXFySjNQL2NZamFicnhuWlZZc1QzSDd2a3FLUjhkT2RyK0dvd21mSDJnRU0vL2tzMFpiclZYaUZxRWoyZUhRRTFCTlVJSUlhMlFaMENZeGJhQVNLQkR6NkVZUHVkeFhEcTJCNnRmbUl2U2dtek9ZNVFYNWVMU3NUMkk3ei9XNXZrT2JmdVdjOHhhV0UxVG5JOExoM2NodnQ4WW0rZG9MTGJiQWdDQ1loS1FNR2dpeGord0REKy8veFQrL1A1OXE4YzUvZGNXaTdBYTE3RWJ3NW5IcWllV3VpTTh2amVpRXZwajIrY3ZPZjM0aEJCQ0NDR0UyRUt2bkxVemZJa2NuWmFmZzFEaDE5SkxJZlppZUFpZHV3ckpLM3JBWkxUK29yZ3NyQ2NDcDd3R2tUb1krc29pOEFRU01FSUpUTG9hYUM3dHdiWHZsZ0FtOXVvQUV0OFkxdTN5MkNIbzhOUUJhQzc5Q1hsTWtzVzRXMUFDUXVkOGlxdmYzTXU1TG1YbmNRaWZ2NFkxRU9jb1hYa3V6cjhRZzlxU1RMdm1DMlNlQ0wzN0M2aTZUclk1VnhiZUc5NUpTeEF5OHdQejZuR2tRZVhWbzhqODZVbFVYUDdMYkx1dUpCTlNqaUJpVGZZRkdHdXJ3Qk5KYjVwL1N4dGJrd21hNUQ4b3FFWUlJWVJWYVNsN2lHVktvc3JxZmhGZUloUlZXajUrMnBWY2pvMG5TekgxMy8xUFhxOWkzVCtXSTdUZ2JOTS9TN1BaQnRUWm9uekVlSEN3Tis3dDV3VVBLUjg2Z3drN0w1UmpSRWVGWFErRDlselNjSTdWVjFZN204VmQwWWl0SXQ3V00yVjRaMWNlM3A4WjdGQndybDV1dVE2di9aYUx6LzRxeEpyNVliaWptMzJQUGJlY2Jwa1dvQUFnRVhDSElXdi9EYXZ0UzlIZ3JWMTUrR1IyQ0diMlZMdDBQUzJsVzhpTng0bENQZ09GaEErVmxBOWZoUkFSWGlLTTc2TEN0TzRlbkpYbStEd0czejhRZ2RIdlg4Ymp3MzBiMnY4MlJZQktpRmNtQitLVnlZRUFnTFJDTGVSaVByeWJvZHBpVzJVd21uQW92Ukt4dnMxejMybExyM0NaV1l2WkFKVVFzYjRTeFBwS0VPTXJScENIQ1A1S0lRSlVRZ1FvaFp6aDVPM255dkNmbnpKeElhZkdLZXU2Vmx5TDRlOWV4dTdIb2ltd1JnZ2hwTTJKN1RFRWozeTBFNi9NN1FGZExmZi9qUmNPNzdJWlZ0UHJhbkZzOTQrYzQzSDlSc1BUUHhSRk9SbXM0NGUzcjNWcFdNMFdnVWlNR1UrK2g4S3NOSnpaejkzdEpTZnRRak91cW5FOGZJSVEyYlUvb2hMNkl6S2hQNEppRXNEN3R4TUxoZFVJSVlRUVFraExvRmZOck9pK3FuRnZHaDFmeVAzdVQvU2p1NkRvT0x5eFM3SUxCZFhhSHJlZ0JIZ25MVWIrbjVhZjB1S0ozZUU5K0VIQWFFRGU3bmVROHU2d1JwM0RQV29BNTVqRXZ5TWsvaDA1eHozNzNZUHFyTFBJMi8yTytRRERROERFRitFLzVyOU9DMzhacXN0Z3FPWitRL0ZtaXJqUkNKdTNHa0tsdjEzelBSS25RTjF6WmxPVzE2WVphN2pmZEs3S1BJUEN2NzlFeVltZldNZTFSZW1RaGZkbUhUTVo5YWk0OGc4VUhVYzBiR05yRnlyMENIUnd4WVFRUW00SEJvT0JOYXdtbC9BeHZLTUNPaXRCTHJWTWdHZEcrK0daalZrV1kwLzluSW54blpYZzg0QlQxOWxEVlIyYUtheTIveko3TzAxbjQvTVlqT3VzeElPRHZUR3FrM2tvTGJPa0ZxUGV1NHdJTHpIdUgrQ0ZlL3A1d2wvSjNacDBid3I3NDRZZ0R4RWl2ZXRhclA2VHl2MTkzVnE5S0s5Y2gvdSt2WW9DalI3ZFhrN0draUhlZUhGQ0FKUnV0aXVrNVpYcjhQcnZlZmgwWHdHcS82M0FkOC9YVjlIUjN3MmQvSzMvREMvbmEzRXBqLzFOdGtodk1SS0RwYXhqemlLejBrYXlSbWVFdTVpSHdnbzlTcXNNbVBWRk90WWZLY2JxZVdId2NtOWZUOVVIeDhoUjlsNVh1QWw1RVBJWmZIT3dDTjFDcEE2RkZxVWlIdlk5RVd2MzA0NGFuUkVwZVZxYnJVS1BaMVRoclYxNStPbDRDUllNOHNKSHMwTHNYcE0xWnpLcnNYd3JkMFVTVjFzK2diMUtuYU95UzJ1eDk1SUd2MThveDg0TDVTaXUxT1Bjc2s1T09YWlQ4UmpnNTBXUmNCUHlFT3NuY2JodDY4RzBTanovU3hiK3ZNajlQQWtBNGdMY09DdDBkZ3VSNHNRMXkwRDB5ZXRWR1BqbUpmeXlPQXBSTjdXbEpvUVFRdHFDZ0lnNERMcHpFZjVZdjVKelR2cTV3emFQYzNiL05sU1ZzN2Y5OWdtSmhsZEFPS0lUQjZFb1p3M3JuTlA3Zm9HMnVoSmlONWw5QzNlUkVYT2ZzQnBXS3kvT2E4YlZPTzdWYlJsUSt6bm5NUzRoaEJCQ0NDSE8wcjVlQVNla0RmTWYrendLLzFrTm83YnVUVCtCdXhlOEJ5MkN6L0JISVpCNW91cjZLY3V3bUwwWUhqejdjVmRHczBmZ0hXK2dNdU5ZUThVdGtUb0U0ZlBYd0QxNlVKT08yeGc4a1JSQmQ3d0o3NlRGRHUzSENHN3ZOd2wwbW56T3NheU5UMXZkVjV1ZkNvL0VPeUNRcWFHdkxMWVlMejIxMlR5c1ZuVFZZbzVJVFMrS0VFSUlzVlJhV2dxajBiSXk3Tmg0QmNRQ3htcFlEUUNXRHZYQmgzc0trRmxTYTdiOVNvRVduLzVWZ0s3QlVtaHFES3o3SmdZN1h0MnJ0Vm8yM2g4UERQUkdvSW85Z0paUlhIZjdwQlZxOGR6bUxMeXdKUnRqNHhXWTM5OExreEpVRmdFZ3JzcHFnLzl0QVFwd0I5cTgzQVh3VmR4WWg5RUV6UHU2THFnR0FIcWpDZS85a1kvdmpoVGptM3ZETGRwODNxeEdaMFNQVnk1YS9Id3J0RVpNL3l3TlI1N3RBS21JTzZDeStaU1ZGcUIyVm1ackNtdnRTaXUxUm5pNUEzbmxONm9EYmoxVGhzdjUybllYVnVNeE4yNkxmSTBlQzlkbVFLczNZVkMwT3g0YTRvTXBpU29JdU1xcW9lNGFPcFpSaVowWHluRm5Ody9Pb0dsUnBSNi9uaTNETDZkSzhmdUZjdkFaQmxsdmRMRUlNWmxNd0s5bnkvRFdyanpzdStrNi91THZRdnhucEIvQ1BKdldBaFNvcXp4b3JmcWdxemtyck5iL2pVc1cyMXBUKytRQlVlNjJKOTNpY0hvbGxtM054dS9ueTIzT25kYmRBNnZuaFVHKzlDVHIrSkJZT1JLQzNQRFZnU0tMc1FzNU5lajFhakxXM3g5aDlYNk9FRUlJYVkyNkQ3dlRhbGhOVTh6OU9tTzlROXZaUTJnQTBEV3Bya3RHd3VDSm5QTzAxWlU0dFdjVGVvK2RhL05jcmhUU3NidlY4ZHJxeW1aYVNlTlFVSTBRUWdnaGhMUkc3ZXNWY0VKYXFiSXozSis4TXRiV1Baa1Z5TDNoTytJSmxGL1lDWitreGZEb1BzMHNYQ1VON2dxaEtoQzZVc3ZLSWJiNEpDMkcyRHZTOFlYZmhPSHhFWEgvZDdqd2NsZklZNGNnZE00cThLV090ZDh4VkplaC9QenZLRHZMZlh2WW9vZ2JqWkNaNzBQc0U5M29ZOXl1S3E4Y2JQUysyb0lyQU1OQUhqdVV0ZnBhOGVGMUNKcjZPbmppdWplTGF2SlNMT2FJUGNNYmZYNUNDQ0h0VjJGaElldDJlOXN6dWdsNWVINnNIeGF0dTJZeHRtSjdqdFZXa1kwSk9iUld0b0lwVndxMFpsOGJqQ1pzUFZPR1B5NXFvSGsvRVRmSGhESkxhcEdhYno2LzN1RG91aGFnK1JvOXpuRlVHcnExV3RaeWpsQkllWTBSRVY3V1EwRVNJUThmekF6R2xFK3VXSXlkejY3RzB1K3Y0NHU3UXpuM1gzdllNa0JTejlVdFFBRkFMZU1PcTVWVTZSSHFLVUpXcVhrUXI3MEYxVzcxeWI0Q2FQVjFJZFMvTGxmZ3I4c1ZDRlFKc1hDUU54NGM3TjN3L2FjWGFyRXJXWU9kRjhyeDU4VnlsRlRWaFU3THFnMTQ4NDRnczJOZXp0ZmlnVFVaK0R1MUFnYWplY0QxbTRORldKTGtiYlp0eE1vVS9NRlNUYXRXYjhJck8zTHcyVnp1YTZxOUthN1VZNitWdHI5czNJUThtRlpaZjlQMlpzekM0NnpiOXp3Umc2Ui8yd3E3U25HbEhzbTVOVGliVlkwem1kVTRjYTBLaDlOdHY2RXM0REY0YldvZ25oamhhM1B1TzlPQzhkdjVjdVNVNlN6R1Nxb01HUFArWlN3WTZJVTM3d3l5R21BbGhCQkNXaE8vc0E1V3h5dEsyWi9IMWFzc0s4SzVmN1p6amljbVRRRUF4UFViQTZGSXd0bHk5UEJ2NjFvOHJDWVNXLytRazFUdSt1Y1ZoQkJDQ0NHRXREZnQrMVZ3MHV3TVZleGx2VzluQmZzK3dmWHZIK1ljejFqekFLSWYyUW1lVUlLQThjc1FNR0U1NTF4RmgyRW9PdlN0UStkWEpVeEMwSjF2T2JRUEY2RXFBSjJlUHdtaHlyNTJqaWFqQWRWWlo2QzV0QWRsWjdhaEl2VnZtQXlXTCtEYlErTGZDY0hUM29ZaWJuU2o5aWRBeWZFZkc3V2ZvdU1JK0F5cHU0YVZuY2V5aHRVTTFXWEkrMk1sL01jK0R3Q291bmJDWW83WUo2cFI1eWVFRU5KK1ZWVlZvYUxDc3BXa2w3c0FFN3JZSDRxL3A1OFhsbS9OUVc3NWpjY1pQQVlZMjFtSmRZY3RLNElDZ0xkY2dCamY1bWtEMmhvazU3Qy8rUk1mNElaYkMxcjlmb0c3MmxCU2JGMnc1T2NUSlRCeEZMM3JFWHFqdGViV00yVjRlWHNPNjd6bEUvenQraGxNN3FyQzRpUnZmTHkzd0dMc3kzOEtNYTZ6RWxNU0xhK1hNNWwxNFJRMllaNGlkQTkxYlF0UUFQQ3owbW8xdTB5SHJzRkFlcUY1V00xUDBYNmZwbGRvamZqZ1Q4c3FIRm1sT2l6Zm1vMXAzVDBhd21wVFBybUMweXcvdi9WSGl2SDYxQ0N6NnpiSVE0aFQxNnNzZ21vQThOSGVmSXV3MnBoNEpXdFlEYWdMdHkwYkg4QlpwYkN0dTFaY2k3OVRLN0QvY2dYK1RxM0ErWnhxenQ5bEx2eldVMWdOSmhPUXA5RWh2YkFXYVFWYXBCWFcvYm1jVjljQ3VMQkNielkveWtlTWNDOHgwZ3ZaQTdrQUVLZ1M0b2NGRWVnZmFWK2dXU1hsWTgzOGNJeCs3ekwwTE5jZ0FIeTJ2eEMvbmkzRGl4TURjRTlmVC9DdFZCSWtoQkJDV2dPSnpIcFZVTDJ1MXVyNDBaMC9jTTVSZXZranZITWZBSURZVFlaT2ZVYmk5RjliV09jbUg5NE5UWEUrNUdvZk8xYnRHb1ZaNlZiSHZZT2E5aUZ4UWdnaGhCQkNia2Z0OTFWdzBpS3FjeTQwN1FBbUkxSS9tdWp3YmthZDlmWXFxUitPZC9pWWFaOU9CUmpIWDRVUG12WTJKTDZ4QUlDc2pjOGc5L2ZYcmM2dnVMd2ZsOThkam9nRlAwS29zbDRSUTk1aHFOMWhOYkYzSlB4R1BRMnZBZmZEb3E5VEUxZ0xxdW5LY2xDVmNRd1ZhUWRSZWVVZ0tqT093cWh0V2hsMGdic1hBaVlzaDllZ2hXQjRkSmZWV0pwTGUxQjJib2ZEKy9tTmVRNkJrMWMwZkszcU9obk0yb1dzb2NQYzdTc2dDK3NGZldVUmRHV1diMHBMZkdNY1BqOGhoSkQycmFEQU1ud0VBSGYxOFlSSVVQZjRoUzE4Y2l1eGdNRmp3MzN3OU1hNkNyU0RvdDN4M294Z25MeGVqYTlaV3JNQndQQU96ZGVTTGVmTkx2QlRjQWRmY3N0MThQL1BtU2FkUTFOamdOeEt4WjVqR1ZXczI3dXl0RUxkY1k0OXJPYXZGQ0xhcDY3eTd3L0h1RCtrTXZqZlNrbkhNNm93NjRzMDFpQk1ud2dabnJTallsRzl0KzRNd2gvSkdsektzd3pkTFZpYmdiNlJNb3ZiZUkyVnFtcFRFNXVuK2tHUWlydHkzSm5NYWd5S2xpUHpwc3BxY2dtLzRlZVlGQ3RIeWJ0ZFhiSXVqOGRPc1c3djZDL0JnYWVzVjlGb2lvLzM1cU9vVXM4NmRtZDM4L2FlTTN1cWNUclRzcXAwZHFrT2Yxd3N4NGlPTjM2SDNZUTh6T3FweHFkL1dkNm5KT2ZVWU04bERZYkUzcWpndFhDUU4xN1prWXRpbHJYVTZrMTRjMmN1Vms0UGR1aDdheXVHdjV1Q3l4eVZFKzJsdCt6YzNLdzJueXJGdTd2emNMMUVoNnpTV3RUcTdVL2JoYXBGZUh0YU1QcStkaEhWT3N0dlpFeThFdC9lRzJaVzRkQ08vNFl3cklNYzc4MEl4cEx2TEt0ODFzc3ExZUgrYnpQdzg0bFNiSCtZUHNoRENDR2tkYXZTbEZvZGQzTlhXaDAvYktVRmFNTGdTV0J1ZXIwNmNlaFV6ckNhMGFESDBaM2ZZK2pNcFZiUDUwckhkMit3T2g3VmRVQXpyWVFRUWdnaGhKRDJnNUlmL3pMcWFsQ1pmc2psNTZuT1BBMkc3NXliWFJiZUJ6eGg2NmtHWVRMcWtidjlGYzd4K3ZhQVZvOWhNcUxzN0svT1hCWUFOT3FZalFuMkFJRC8yT2RoTXVxUjhlMzlLRHI0alYzN1ZGejVCK2RmaklQZjZHZmhQWGdSK0JMMk4wK1Y4V01SZE1jYk1KbE1nT25mRjlZWkJnekRBM2g4OEFRU0NCUStjQXZzM0JDWWN6WkRWUWxxUzdOUlczUVZOVG5KcU1sTlJ2Vy9meHVxckwrSTRRaVJSekI4aGo4Szc0RUw3THAyWE9uNFF1ZCs2djNrUTlaTHg3TlJKVXhDNU9MTmpUcWZVVmVEdE0rbU4ycmZvZ05md1hmNFl4QzRld0VBK0ZJUHFMcE9Sc2x4eXhkcGpMb2FYSDV2Rk9leEpBSHhqVm9ESVlTUTlxbTJ0aFpGUmV4aG92djZlemI4bTZzaTJLMFdEZmJHK2lQRitPOVlmMHpyN29FS3JSRVRQckpzSFZudmptNk90VE4zcGJKcWcxM3pKRUx1eHlRSDB5b3hzaFA3WThpU0tnTU9wVmxXc0FPQVBoSG1qN1AwUmhOMko3T0gxZXBEYU9lenE3RXZoYjBxRlkrcGE2K2FYcWpGK0E5VFVhbTFESVBJSlh5c3V5KzhvYktDM2hLckFBQWdBRWxFUVZSUXBkYUlXb1AxTklpYmtJYzE4OFBRNy9WTEZwV0xDaXYwZUhEZE5XeDY4RVpGQTZPcHJnSVhsNm5OOVBPUDlCWnpqdjF3ckFUaFhtS3pNRitZNTQxd200REhRQ1Z0M3BhQlBNWjE1NnpRR3ZIMnJqeldNWVlCbmgvcmI3WnRaazgxbnQxa0dWWURnRFdIaXMzQ2FnQXd2NzhuYTFnTkFEN2VXMkFXVm5NWDgvRHdFRys4dUkyOTZ0OFhmeGRpMmZnQWVEVGh0cGpUVzQyMTg4TWJ2Yjg5dmo5YWpGbGZXSy8wY2F1NEFMY21oOVYwTm41ZlhZM0gxTFdRYlF5MVRJQ0VJRGQ4ZmxjbzVxNitjZHNKZUF4ZW5oeUFwMGI2V1h6V0s2UEl2dHRyY1pJM0x1UlU0eU9XS3BEMVJBSUdMMDIwL2lFMVFnZ2hwRFhJVEdIL2NFTTk3OEFJenJIODY2bElPOHY5WGt1M29WUE52dTR5YUFKNGZBR01CdllQTlJ6ZXZyYkZ3bW9GbVZmdzJ6ZldQNHplYTh5Y1psb05JWVFRUWdnaDdRZUYxZjZsTDg5Rnl0dERYSDZlekorZWROcXhPcitTRHBGbm1OT094eVZ2NTFzd0dYVGdTMVhnUytUZ2lkM0JFMG5CRTByQThJVXc2bXBRazVlQ2dqMGZvanI3SE9keDZzTXV0NFBjMzE2ek82aFd6MUJWaXF5TlR5Tm42M0lvNGtkREhqMFkwcEJFaU5TaEVMaDdnU2R5ZzBEdURkK1IvM0hxV2sxR0EyRFV3MlEwd0dUVXcyVFFBMFlEQlBLNlZqblp2endQemVYOTBKVm1RVmVhYmJPS1hWTzVCU1hBYitTVDhPZzVreXFwT1FsUEtJRXFjU29LOTMvbThMNjZzaHhjL1dZK29wYmMrSFNqejlDbHJHRTFhL2dTQlNUVUJwUVFRc2hOY25OejZ3TDR0d2oyRUtHd1FvOGpWeXRSWEduQWZ6ZXpoMVZ1cFpEd2NlcUZUZzFmUDdzcEM1a2w3RzFucENJZXhzUmJyd1RRWEV3bVlOVmZoYXhqdHdZbTFGTHV4MFlQcnJ1R3orNEtSWjl3R1dUaXV1ckFWYlZHbk0ycXh2Ty9aRVBMVVhtb2Y2VE03T3NEVnlvNXczTkpNWFhCTnE3QUVWQVhmaXV0TW1ESU95bG1iVmx2OXNoUUgzaElCVEFZVGFqV21mRE14a3pPTm9RMzN3UTl3MlI0Y3FRdlh2c3QxMkxlNWxPbCtPRllDV2IwcUt1WXRqdTVITm1sN09mM1V3alJONko1UGd3UkY4RDk0YUpUMTZzdzgvTTBzMjMxbGV2YW8zZDI1U0Zmdy80RzVNUXVLblFPTlA5QVI1aW5DSDBpWkRpVVpsbXBlZFBKRXRUTURZRkVlS01TZHM4d0dUcjZTMWdEcnB0UGxTSzNYR2RXZlcvcFVCKzh2U3NQRlN5QnlrcXRFWi91SzhDelkvenMvdjdhaXJnQU4ydysxYmdQR2JrSmVhaldHZkhpdG13bzNab2Vhdnh3VDBHajF2S2ZrWTMvdVFqNWRmY3FjM3FyY1N5akVpdi95RWU0bHhnZnpRcEdZb2dVV3IyeDRib3ltWUNNNGxvODhWTW01L0hxcTREVysyQm1DQXhHY0FZbjM1Z2FaTllxbVJCQ1NQdFJrbmNkdTlldnhQa0RPMUNRZVFWZ0dQZ0VSYUh6d1BFWU51c1JLTDM4YlIra0ZUbTI2MGVyNC9WdFBOa2MrcFc3TTRoVXJrSk05eVN6YlRLRkdqSGRCK1Bpa1Q5WTk3bDY0U2p5cjEyR1QwaTAxVFU1Mi9WTEovSEprMU5RVThuK1lSNEE2TlJuSklLaXV6VGpxZ2doaEJCQ0NHa2ZLQWxDYktyT1B1ZHc4SXFOTkNUUkNhdHBHK1RSZzZ4UFlCaHd2U05uMUZXajlPUW1sSjdjeExvZncvQUJIcStobXByWjMyWnY1NWx1VkdBekdXRXlHUUZqL2Q4R21Fd0d6alhJd25xaXc3TkhBQUFTdnc3STJiNkNkWjZ6OEVSU3FCSW13YlAvZkNnNkRuZnB1VzVYUVZOZlErbXBUZEJyMk44MGNZOGFBSDFGSVdweUwxcU1sWjNaaW9LOUg4TTdhWEhEWEVYSDRTaFAzbTMzK1dVUmZSclZWcGNRUWtqN0paUEpVRmxaaWFvcTgvYVVXcjBSU1crbjJIV01tNE1xTi92eFdBayszSlBQdWQrMDdoNlFpcHIvLzZXbDMxL0huNWMwY0JmeklCWXcwQnVCOUVJdGNzcllRMVh1WXZNd1NJQktDRys1QUFVc2daKzBRaTJHdjJ2ZjdWWXZ3a3VNR0Yvek1OVXZWb0lqZzJQa3VKQlRneldIdUN1V1RldnVnYm1yMDVGUnhCNFVIQkRsanBlMzUrRGw3WFVWclhpTTlSWjdicmY4bkphTjk4ZkdrNlZJdWFVZHFFakE0T3BOMVkvV0hPSnVBVHFwcXdvODV4Yk81ZVNyRUNMSVE4UVpuTHhWZktEakZYamJnZ0tOSG05WkNUaytQNDc5emR0WlBkV3NZYlVLclJHL25TL0g1SzdtRmZMdTd1UEpXbzFOYnpUaHk3OEw4ZCticXJlcFpRSXNIT1ROR2I3OFlFOCtuaGpoYXhGR3NsZDZZUzNXSHViK1hYRUdyb3FKMXNSYkNWRGVTaXJpSVNsR2p0SHhDb3lPVStLSFk4VjQ0WmRzenZiS2p2cjVCSGM3WVd0V1RnK0dyMEtJUEk1QXJEVTNQd1YrODg0Z2VMb0xzSFNvRDNaZUtEZHJ4eXprTXpBWVRUWmJnSHJjRWlKbUdPQ1RPU0dRaVhrVzE5YTR6a284TXN6SDRUVVRRZ2hwL1E3dldJZTFLeGFndHNiOHVVMTIybmxrcDUzSHZnMGZZOTZ5MWVnMjdNNFdXcUZqcnA0L2dnTmJ2N1k2SjJId1JOYnRKcE1KaDdldjVkeXY4OER4NEF1RUZ0c1RrNlp3aHRVQTRQQ090Wml3OEVXcmEyb3FvMEdQaXJJaVhMdDRBa2QvL3g1SGYvOE9CajMzNHcyUlJJbzV6MzdpMGpVUlFnZ2hoQkRTWGxGWWpkaWs3RExlS1dFMVpkeG9KNnltYlhDUEdnaXhWemkwaFpZdFdjUmU0WWhZOURQU1A1K0ptanpIM2xDRXlRU1RTUThZQVZjMlh2RWF0S2poMytwZXM1SDcyK3RXcStZMUNzTkFIcE1Feno1M1FkWHRUdkFsY3R2N2tFYmpTejBRZE9kYnVQclZQTFB0UWxVQWdxZTlBNDhlTTFCeDVSOWNlbk1nYTRneDgrZi9RTjV4V0VONzJhRHBLNUc4b2h0TWV2dmVlRlhFY2JjSEpZUVFjbnZ5OVBTRXA2Y25LaW9xa0plWGg3S3lVZ1NwUkhobXRCK1dmSGZOcm1NRWUxaSt5YkUzUllON3Y3bHFkYitsUTFzbUxKQVlJc1VIVmtKMHQ3cTVKV1M5Y1oyVlRndUt6T210dHRpMjhTUjdlTVJYSVVRSFB3bkdmcEJxMFlhekhzUFVoZFZtOTFKajloZHArT09pZWF2UUxrRnUyTEUwR2dGUG5ZR21wcTU2bTYwZ3lLMC9ZNG1RaDgvbWhwZ0ZHa2ZGS2ZEK2pPQ0c0RjJsMW9oTlZrSjNVeE9idHdYczBGZzV2clVTbnJ0WnoxQ1o3VWx0MFBKdDJRMC84MXVONjZ6a3JEUTFKVkdGUjM2NHpqcTI0WGlKUlZodFZrODFudHVjeGZxWm5DLytMc1J6WS96TktoWXVIZXFEbFgva3c4QnlJZWFVNmZEVGlSTE03bVg1ZTJLUEExY3FjT0JLNDFwVnVsSmNnUFZBWkNkL0NVYkhLVEU2WG9GQjBYS0lHeG5XYzdWdUlWTHNPRmRtY3g2UEFhSjhKSWdQa0tCem9CdEczTlF1V2NCakd0clBEbzJWbTRWbjdXMTF5bFU5OGEwN2d4RHFLY0tUUDJXaVZtK0NRc0xIcXJtaGRoMlRFRUpJMjNMa3QvWDQ2di91WXEwYVhhK21Tb1BQbnAyQkJhLyswT29EYTJmLy9oVmZMWnZIMlpJVEFBSWk0aENkeVA1aDdTdW4vMEZoTm5lYjhzU2tLYXpidXc2Wmd1L2ZmSmp6ZGp6eTIzcW5odFdNUmdNVzltajg0eHdlWDRDRnIyK0FsNVYycUlRUVFnZ2hoQkJ1RkZZak5pazZqUUlqRU5rZFNtRWprUHRBM1d1T0UxZlZ5akVNMUwzbkl1ZlgvNWx0RnNqVWlGcTZBeExmV01RKzlRL1NQcDhCemNVL1cyaVI3UGh1U3FoN3pyeXhnZUVoWU5ML2NPVVQ5aGNTSE1FVHVzRTlaakNVOFdPZ1Nwd0NrVWR3azQ5SjdPZlo1MjRVL2JNYW1wUjlBQUR2UVlzUWVNZnI0RXZxM3JCeGord1A3NEVMVWZEWHB4YjdHbXVya1A3bFhIUjQ1aUFZbmdCdUFYRUludll1cm4yM3hPWjVHWjRBNmg0em5Qdk5FRUlJYVRmYzNkM2g3dTZPVmFPcWtGbGFpMmdmKzZyK0tDUjhSSGlidDB3MG1vRG5ObVdocXRheXJWKzlnZEh1NkJiU01pM1lSc2NwckJYWXRUQW8yckpWNWRPai9QRDkwUkxVNkxpL1IzdUVlWXJ3MkhCZnMyMG5ybFhoS2tkRnRNSC90Z0I5ODQ1QVpKYlU0bXlXWld2NGNaMlZDRlRWaGN0MlBocURaVnV5c1dKSERrd21RT25HeDA4TEkrRXU1cUZQdUF5N2tybGI2ZFFMOWhBaHpOT3lMZWJnR0RubTlGYmpuOVFLdkRNdEdGTnVDWjl0UEZtQ1NwYldqZ0Nna3ZJeEpMWjVQeVJ4UnplVlhXRTFBWS9CZ0tqbWFVL2FuTTVsVjNPMnV1VXh3Q3VUQXpuM0RmWVFvVnVJRkNldVZWbU1iVDFUaGhxZDBhekNZcWluQ0gwajNGbERZbGVMYXJFcnVSd2pid29yaGFoRm1KaWd4S2FUN09IR0QvZmtOenFzMWxyRitrb2c0REVOb1ZNQmo4SEFhSGRNNktMRXBLNHFSSGkxalZhMDNWbkNhdjVLSWVJRDNOQTU4TWFmVGdFU3VIRlU0YnlaV2laQXR4QXBqbVZZWG10YzNNVThETFR5Ty92d0VCLzBEcGRoK21kcCtPOFkvNGI3UjBJSUllMUhTWDRtMXE1WVlEV29WczlrTk9LYkYrY2pNcUYvaTdZRUxjcSthdmExdHJvQzVjWDV1SGJ4Qkk3djNvQ3I1NC9ZUE1hVWgxOER3N0FIdlE1dFg4TzVuMURzaHJoKzdCOW9WM2tISUR5K045TE9IbUlkejcrZWlyU3poeEJocGYxb2M1RXFQSERmeStzUTMyOU1TeStGRUVJSUlZU1FOb3ZDYXNRbXZrUU9XVmd2VktUKzNhajlHUjRmWWZOV2d5ZHVuMVVDdUhqMnVkc3NyTVlUU2hDNVpFdERaU3FCdXhkaUh0MkZncjlXSVh2TC8wRmZ3ZjRHVG5OVDk1NExuc2o4RFZ4VndpUzRCWFpHZGRaWmg0OG44WTJCSW00MEZIR2pJWTlOQWsvWVBsc2J0UlVoc3o5QnlydkRFRFp2TlJRczFRNERwNzZHa2hNL3NWNlBFcDhvR0dzMDRFczlBQURlU1l0aHFDNUYxdWIvV2oybjM5am5JRlJ4dndsSkNDR0VBRUQzVUNtNmgwcGhNZ0Z1UWg2cWJZU3hGZ3p5c2dnZzhCaGc5Mk14V0xBMkErczQydSs5T3FYbC9rL3lWd3JST2RBTlp6SXRnMTYzNHZNWVBEalkyMko3Qno4SnZyNG5ESGQvbFk1YWZlTnE3UWFxaE5qNFlDUThwT1p0UnM5bFYwTXE0ckdHL1FaSDF3Vzg0Z0xjY1BEcERyajNtNnZZY055OEN0dmpONFhmZUF6d3Ywa0I2Qi9sanJ0V3ArUEx1ME1SN1ZNWGd1a1hhVjlZYmVsUUgzQzhCNFlQWm9aQUltUllReWpIcjFWeGhnTEhkMVpDeUcvZVNsSGpPaXNSNVNOR2FyN1c2cnpoSGVWUTNmSXphUThlL3pHVHRYSVpBTXp1cFVhWElPdlBEeVozVmJHRzFUUTFCdXhPMW1COEY2WFo5aGs5UEN6Q2FtR2VJa3pyN29Gd2xpRFdRMGsrbkdHMWcybVZPSjFaalFRYmEyeExSQUlHUGNLa0NQTVVZMktDRW1QaWxHM3l1aHZSU1lFOGpjNHNtT1lwYTlwTFhQMmozQjBLcXoweXpCZHlpZlhicmxlWURHZityeE1VTnVZUlFnaHBtLzc4N2oxb3F5MWJsbk9wcWRMZ2ovVXJNWFhwNnk1Y0ZUZWowWURuSm9ZMzZSajlKOTJITGdQSHM0N3BhN1U0dnV0SHpuM2orbzZDU01MOXdhR3VRNlp3aHRVQTRNaU9kUzBhVm1NWUJ0MUhUTWZVaDErSHB6OVZUQ1dFRUVJSUlhUXBLS3hHN0NLUEdkeW9zSnJBM1F0aDgxWkQyWG1jWGZNWm5nRGRWN215d1dYekVmdEVRUmJSRjVWcEJ3R0dRZGo4TlhDUDdHOCtpZUhCZS9DRDhPdzdEMFdIdmtYeG9UV29TRHNFbUpwV0thTXB2QWJjYjdtUlllQTM1am1rZnpITDZyNThxUXF5MEo2UWhmZHUrQ09RVzc3SjJ0WkVMZG5hMGt1QVVPbm5sT05JL0RzaS91VlVpMEJpUGI2YkVnRVRsdVBhZHc4MWJKT0dkRVB3elBjdHIxOEFmbU9lZ3pTMEJ6STNQR0hSS3BiaEMrRTc0Z240ai9zL3A2eWRFRUxJN1lGaDZxb2RYY3FyNFp3ektrNkJseVlHc0k1SlJUeXNuUitPWG1FeVBMN0JQQ1J6UnpjUDlJOXMyY3BWd3pvb2JJYlYrRHdHSDgwSzVtelhONk9IQjJKOHhWaStOUWUvbmkzakRBTGRLa0FseFBUdUhsZzJQb0ExbkhKM0gwL002S0hHMzZrVitQMThHWDQ2VVlyMHdycUFWZEpOMWNoa1loNStlQ0FDb1o2WmVHdG5IZ0NnVDRTTXRXTFo2RGdGMGwvcERIZnhqVkJaUXBEdHluWXplNnJ4MkhEdWRxMjNCdTF1dG5KNk1KNFk0WXVmVDVSaXcvRVNzK0RTMUVRUG0rZDJOajZQd2NlelF6RDZ2Y3RXMjU0K082YmxLbXk0MHJJSi9xalJHN0gvc25tQVRDUmdPSCtQYnpZcFFZWC8yNUlOb082MjdCVW14ZGpPU295TlZ5SXgyUEphbXBLb3dxTS9Ya2VvV29RN3UzdGdXbmNQOUFyai91RFUwQTV5eEFXNDRYejJqZDlMQVkvQitDNUtMQnJralM2QjdTZW9WdS9nMHgxYWVnbE5OaWphbmJYNlpGTjBkNkRxNXVTdUtpd2JiOS92TEFYVkNDR2svVHF6ZjV2aisveTlyY1hDYWszVnFjOUl6SDdtWTg3eE0vdTNva3JEL2lFQUFFZ2NZcjF6UitLUXFkajQvdE9jNDhkMi9ZRHBUN3dMSHIvNTM5WkttcjRFU2RPV3dEKzhZN09mbXhCQ0NDR0VrUGFJd21yL0VubUd0WnVRbEN1NHh3d0d0cSt3YTY1UTRRdUpmeWNvdTB5QVYvLzU0THNwYmUvVVRubjJ2UnVWYVFjUmRPZmI4T2gySitjOG5rZ0s3MEdMNEQxb0VReFZKYWhJTzRTYTdQT29MYzJDb2JvVUpuMHRUQVlkVEVaOTNkK0d1cjloMURmODIyVFV3MlEwQUREVmxaRm9LQ1ZodXFrVVBkZFkzZGNTbnhoSWc3dXlydEdqK3pSa2Iza0IydnhVOEtVZWtQakdRT0liQTdGdkRDUytzWEFMNmdLSlR3dzR5MSswWWNvdTdKOFdiQzNFM3BHczI3bXFHWElGMWVwNURWcUkvRDgvZ0w2cUJJR1RWOENyLzN5QTRXNmRvK2cwRXAyV25VWFY5Vk9vdm40U0JtMEZoQW8veUdPUzJrVllrUkJDU1BNTDl4SWhKYjhHQWw1ZDVTeUZHeC9lN2dMRStra3dvNGNIeG5kUlFzQ3ovcGhqNlZBZlJIcUxNZlB6TkZSb2pWQkorWGgzZWxBemZRZmNSblZTWU8zaEloaU5kUStiQkR3R1lpRUR1WmdQSDRVQUNVRlMzTnZQRTUxdEJHUVNnNlg0WlhFa0tyVkduTHhlaGJ4eUhTcTBSb3RxWWdJK0ExK0ZBSUVxRVRyNlNXdytWQk1MR0F6cklNZXdEbks4Y1VjUURxZFg0cGZUcGVqa2I5NmVsV0dBTis4SWdyZTdBTTl1eXNJSE0wTTRqM2x6VUEwQXVnYWJmMjhNQThqRmZBUjZDTkUxU0lwWnZkU1kwS1ZwenlHQ1BVUjRkSmdQSGgzbWc3UkNMZFljS3NiR2t5VVlIYSt3dmJNTGpPaW93T3A1WVZpNE5nTmFsb3A0ancvM2RYcndwclhvSCttT3Y1Nk14WTV6WlhqK2wreUdLbW1MQm5telZqcTdWWmNnTnp3eXJLNmQ0cWhPQ3FodFZNOEs5aERoelA5MVFqeEgySlBOa2lSdkxGNS9EY0VlSXR3L3dBdjNEL0JDUUJOYk50N1J6UU1memdwdTBqRnMrZVZVS1JhdHUrYlNjOXpzK2JIK2VINXMrd3hWQWtEM1VPdlY0SlZ1ZkhRTGtlSysvbDZZM1V2ZEhwLzZFa0lJY1ZCaFZwckQreFJrWG5IQlNseXYzNFI3TU9lNVZSQUlSWnh6RHYzSzNRS1V4eGVnTTBkRnRubyt3VkVJaUl4SDlwVnpyT09ha2dKY09MUVQ4ZjNIMnJkb0p6cSs2MGZFOWhoQ1lUVkNDQ0dFRUVLY2hNSnF0NG1FdHd0WXR6TjgrMTZBZDQ4YWlPaEhmZ2ZERTREaEM4RHdoV0Q0SWpCQ01YZ0NDWGdpTi9ERTd1Qkw1RlpETGJjYmRZOFpxQzFNaCsvd3gremVoeS8xZ0RKK0RKVHhZMXk0TXNjeFBENWlIdjhUUElHa1hRV1FFdC9Yc0EvdzJzNm4zK05mVG5YcThSaWVBQkdMZm9MSUk5aWhzS2swdUN0bjJKRVFRZ2h4eEk2bDBVNDV6cmpPU3Z6MW4xaU0vekFWNzB3TFJyQUg5eHNyOWZnTWc2MUxvbGpINGdJa3JOdnJtVloxdDNuOFVYRUs1TCtWWUhPZXZXUmlIZ1pFdVM3azFEdGNodDdoM0FHT3AwYjVZWENNSEQxQzdhOUlGTzRsUnVVSGlUQVlUZUR6R0VpRVBOaklIalpKaEpjWXk4YjcyMTBGeVZYbTlmWEV3R2gzZkxpbkFIOWQxaUMvWEE5L3BSRDNEL0RDQXdPOVduUnR6V0ZNdkJLajQ1VFljTHdFYis3TWRTajB0SEs2WTZFdlI0SnFRRjFWd1NBUEVjYkdLOEIzOEdLTTlXVy9YNGp3RXNGUDBiVEFteTNCYWhIbitZbmpPdnBKVVBCMkFoZ0dZQUR3R0FZOFhsMm9XTWhubXIyRk1DR0VFTklheU5VK21QdmNLblJObW14MVhrVnBJYzRkMk1FNUh0TjlNR1FLdGMzemRSczZsVE9zQmdDSGQ2eHJrYkNhcHFRQXE1NjZFOU1mZnhmRFpqL2E3T2NuaEJCQ0NDR2t2YUd3Mm0xQzRONjBOejk0UWdrVW5VWTZhVFczRDc3VUE0RlQyMlpaZHpZaUQ5ZFdCbWdKUEhIN3JHRFJWRzRCOFMyOUJFSUlJY1FwRW9PbE9MOHNqclh0SlJ1R0FjWTNzYXJYN2NaYW1JMkxWSFI3ZnNBbHdrdU1kNmExZklVL2U0S1Zyc0F3d1BRZUhwamVvL25ic1ZvakUvTWFYYzN2NGt0eFRsNk4vY2JHMTdWREpjN0JNSUNYTzcxTVJnZ2h4SDVlZ1JISXZYclJvWDI4QXlOY3RCcm44Z29JeDVBWkQySEE1UHNoa2RtdVRueDA1L2N3NkhXYzR4ZVAvSUdGUFpvZS9ENjk3eGRvcXlzaGRuUDhPY2pOZUR3K1h0NWM5d0ZnZzBHUC9Hc3AyTC9wYzV6YXU5bnFmaHZlZlJ3S1QxLzBIRFdyU2VjbmhCQkNDQ0hrZGtldndoRkNDQ0dFRUVMYU5YdURhb1FRUWdnaGhCQmlyL2grWXh3T3EzVWVNTTVGcTJrY2dWQUVxVUlObVZJTjc4QUlSSFVkZ0tqRWdZaUk3d09HWi84SFRLeTFBSFVtYlhVbFR1M1poTjVqNXpiNVdKNEJZUTMvOWdtT1Fuei9zVGkwZlEyK1huNFBURVlqNno0bWt3bmYvdTkrQkVaM1FVQkV5MzFvZ1JCQ0NDR0VrTGFPd21xRUVFSUlJWVFRUWdnaGhCQkNDQ0VPR0RiN1VlejcrVlBvdE5WMnpSZTd5VEIwMWlNdVhoVTNIbytQVDQ3b25YN2N2R3NwdUhyK2lOT1B5K1h3anJWT0NhdXg2VFAyTHBRVlpHUGpCODl3enFtdHFjS1h6OC9CYzk4ZUJWL2cycmJ2aEJCQ0NDR0V0RmUzWis4VlFnZ2hoQkJDQ0NHRUVFSUlJWVNRUmxMN2hXRHVjNS9hTlpkaEdOejF3aGZ3OEduNWx2RE9kbWpidDgxNnZ1VER1MUZlbk9leTQ0KzgreWwwN0QzQzZwek1sTlA0L2RzM1hMWUdRZ2doaEJCQzJqc0txeEZDQ0NHRUVFSUlJWVFRUWdnaGhEaW96N2k3Y2MveXJ5RVV1M0hPRVV2ZGNmK0s3OUJ6NU14bVhGbnpNSmxNT0x4amJiT2UwMmcwNE9qdjM3dnMrQXpENEs3blA0ZFk2bTUxM3ZZdlY2QXdPOTFsNnlDRUVFSUlJYVE5bzdBYUlZUVFRZ2doaEJCQ0NDR0VFRUpJSS9RZFB3OHYvcFNNNGJNZmcyOW9MQVJDRVFSQ0VmekRPMkxrM2YvQlN6OWRSSStSTTFwNm1TNlJlbkkvaW5JeW12MjhSM2FzYytueFBmMURNWEhSUzFibjZMVFYrT0hOcFM1ZEJ5R0VFRUlJSWUyVm9LVVhRQWdoaEJCQ0NDR0VFRUlJSVlRUTBsWjUrb2RpMnVQdllOcmo3N1QwVXByVm9lMXJySTdIOXh1RDJjOTg3UEJ4THg3N0U5KytkQi9uK05VTFI1RjNMUVcrSVRFT0g5dGVRMmN1eGFGdDMrSjZ5aW5PT1dmMmI4UHB2N1lnWWRCRWw2MkRFRUlJSVlTUTlvZ3FxeEZDQ0NHRUVFSUlJWVFRUWdnaGhCQzc2V3ByY0h6M0JxdHp1ZytmQnMrQU1JZi85Qnc1MDJwclZjRDExZFY0UEQ3bS9uY1ZHSjcxdDlGK2VPc1I2TFRWTGwwTElZUVFRZ2doN1EyRjFRZ2hoQkJDQ0NHRUVFSUlJWVFRUW9qZFR1L2JndXFLTXM1eEhvK1BMb01tTk9yWUlva1VjWDFIV1oxejJNVmhOUUFJaSt1RlFWTVhXcDFUbEgwVjI3OWM0ZksxTkZaUjlsV3JmMXk5UHlHRUVFSUlJV3lvRFNnaGhCQkNDQ0dFRUVJSUlZUVFRZ2l4MjJFYkxVQWp1L2FIdThxcjBjZFBIRG9WcC9adTVod3Z5THlDdExPSEVORzVUNlBQWVk4cEQ3MktrM3Myb2J3b2wzUE96alZ2b3MvNHUxM2FsclN4bnBzWTN1aDlqVWFEemYxWEhUTTErdmlFRUVJSUllVDJSWlhWQ0NHRUVFSUlJWVFRUWdnaGhCQkNpRjAwSlFVNGQrQTNxM01TazZZMDZSeGRCazRBWHlDME91ZndqclZOT29jOTNOeVZtUDc0TzFibjZIVzErTzcxaDF5K0ZrSUlJWVFRUXRvTENxc1JRZ2doaEJCQ0NDR0VFRUlJSVlRUXV4ejkvVHNZRFhxcmM3b21UVzdTT2FSeUZXSzZKMW1kYzN6WGp6Ylg0UXc5UjgxQ3g5NGpyTTVKUHJ3THgzZHZjUGxhQ0NHRUVFSUlhUThvckVZSUlZUVFRZ2doaEJCQ0NDR0VFRUxzY3NoR0M5Q2dtQVI0Qm9RMStUemRoazYxT3E0cEtjRDVnNzgzK1R6Mm1QM014eENLSkZibi9Qak9ZOUJXVlRUTGVnZ2hoQkJDQ0duTEJDMjlBRUtJYTJSdlhjNjZYZDFyTmlTK01jMjdtS1l3bVpDeWNqaGs0YjNoa1RnVjB0QWVMYjBpUWh4ak1xTHM3SGJXSWJmQWVJZzh3NXg2T2tPTkJsWFhqck9PdVVjTkJNUGpPL1Y4aEJEUzNNcXFEYmh6VlJwRWZBWnFHUjlxbWVEZlAzeW9wUUpFZW92UkowTFcwc3ZrVktFMXdsMU1ueGxxS1NZVHdEQk5QNDdPWUlKV2IySWRhNG1mNysxNFhWM0lxVUY1dGNGaXU3WGYvOGJzWTgydlo4dXc0WGdKNjlqcWVXSGdOZUphMjN5cUZIcWo1YlhWUFVTS2NDK3g0d2RzZ3JaMlhSbU1KcXorcHdnR2srWHROeVpPaVZCUFVRdXNpaEJDQ0dsL2NxOWVSTWFGWTFibk5MV3FXcjJFd1pPdy9yWEZNTEg4LzE3djhJNTE2RHhnbkZQT1o0MVBjQlJHMy9zc3RxNWF4am1uTkQ4TDJ6NS9FWGM4OHFiTDEwTUlJWVFRUWtoYlJtRTFRdHFwbkcwdnNtNlhoZlpvVTJHMWlpdi9RSFB4VDJndS9vbmNIYTlDNUJFTVZkZkpVSFdiMml6Qkc1TmVpOXJpNjZndHZvYmE0bXNRS0h5aGpCL2owbk9TOXNXb3IwWHFSeE5ZeDRKbmZnQ2ZJUTg1OVh6YXZFdEllWHNJNjFqaSt4b3dZbmVubm84UVFwcmIweHV6c0R1NW5IUDg4N3RDVzIxWXJiQkNqOUJuejZKUGhBelR1M3RnYXFJSHZPWFduNUlKSGp6Qk9mYmpnZ2hNVFZRNWU1bnRXc3ovbllPZlFvaCtrZTdvSHlsRHYwaDNlTGs3L3JUNG83MEZlT3pINjZ4anBsWGRtN3BNaDdURjY2cTB5Z0NQeDA2eGp0bDcreTFlZnczN1VqUU83ZCtZZmF3NW0xV05idzRXc1k1OWNYY29lSTFJUnM3K0loM1ZPcVBGOXMvbWh1S0JnYzBYVm11TDE5Vm4rd3V4ZVAwMWkrMThIb09jTnp4Y2VtNUNDQ0hrZG1LcnFocmd2TENhMHNzZkVaMzc0c3FaQTV4elR1LzdCZHFxQ29pbHJuL05hL1E5eitESWIrdVJsM0dKYzg3dTlTdlJkOEk5Q0lpSWMvbDZDQ0dFRUVJSWFhc29yRVlJTVhQNmNTL29LOW5mY0drcWlYOUh4QzIvNE5BK0pjZCtNUHU2dHVRNjh2ZDhnUHc5SHlEMnlYMXdqeDdVNlBVWXRaWFFsZVdndGpRVHVwSXMxSlptUVZlU2lkcVM2Nmd0dVE1ZFNTWjBtdnk2RWh6L2tnWW5VbGlObUttNmZoSmxwN2ZBTFRnUjBwQnVFSGtFdGZTU0NDR2szZnJ6b2dhZjdTL2dITzhXSXNYOC9sN051Q0xIZkhXZ0NGVzFSdng1VVlNL0wycXc1THZyR0JJcngvVHVIcGlTcUdJTlRSbFlLaXpWTTFxcExrQXNuYzJxUm1xK0ZxbjVXdnlkZXFNMVQ0eXZCSzlPQ1d5endUKzZydG9YcnR1ZjM4d0Z6dHJhZGFXcE1XRDUxbXpXc2FHeGNwdEJPMElJSWFTOVdIWE05WS9sSmk5ZWdjbUxWN2o4UFBXZVd2MVBvL1p6eFcwaEVJcncwczhYblhwTVYvL01tdU9hSUlRUVFnZ2h4RkgwYXAwem1JeW95YitNMnNKMDFKWmt3bEJURG1OdEZSaUdENTVJQ3A1WUJxSFNIeUoxQ0VTZVllQkw1QzI5WWtKYUJOL1JpazRtSTBxTy84UTZKRlFGd0QxcWdNVjJvNjRhK29wQzZNdnpvZFBrUS8vdkgxMVpEblJsdWRDVjU5Yjl1elFiaGhydXFpeGNxakpQUTE5WkRJRk03ZkMrVnRIOVNKdFZlbUlqY3JhLzNQQzF3TjBMc3JCZWlIcG9tM1A2akJGQ0NBRUFGR2owbUxzNkhWeDVCeDREZkRvbnBGRnQ5NXFEeVFTTG9KM0JhTUx1NUhMc1RpN0hqdk5sMkxnb3NvVldkM3Y0N1R6N1k3K1V2QnI0SzRYTnZCcm5vT3VxL1RGWUZsVURVRmNkckxtMHhldnFoUzNaeU5mb1djZm05bW44Y3planFlNCt3bGxpZlNYMEZJRVFRZ2doaEJCQ0NDR0UzUFlvck5aSTJzSTBsSjdjaExLenY2THk2bEVZdFJXMmR3SUFob0hFcndOazRYMmc2RFFDeXM3aldVTW5sOTRhaElyTCs2MGNoNGV1SzB2QWx5Z2NXcmRKWDR0VGo2dGgxRlp5emhIN1JDSCtmNWNkT3E2dU5BdG5uclpTVFlqaG9lczdSZUJMemFzVkhGL28rS3UwUEtFRWZJeFZuYjhBQUNBQVNVUkJWRGNsK0c1S0NKWCtrSVowZ3pTa08rUWRoMEdvOEhQNGVLVDU4QndNcTJsUzlrRlhuc3M2NXRGOUdnQWc1ZTBrNkt0S1lLZ3NnYjZpRUVaZGRaUFhhWlhKaUlxVWZWQWxUbW55b2VoK3hGeGJ2Ui9SWFA3TDdHdDlSV0ZkUlQ0WHZRdDE5ZXQ3WU5SWnZtRVc4Y0QzTGprZklZUzBCZ2FqQ1hkOWxZNmNNaDNuSEtNSjZQVnEwei9oTGhZd3FQbW9XNU9QYzZzL0wybVFtcS9sSEY4ODJOdnA1eVRtZHB3clk5M3VMUmVnZDNqcmJCMXJTM3Uvcm1yMUpuUmJrY3c2bGw3SS9uM0h2OGhkeWJreCs1eGIxc25LQ3AyUHF3Slpjd1p4MjlwMWRTeWpDaC91NGE2Nk9lK3JxNWozMVZXSGpybHdrRGMrblJPQzhtb0RPaTQ3MzhRVjNxQjVQeEh1NG1ZdWswY0lJWVFRUWdnaGhCQkNTQ3REWVRVSGxWL1lpYnhkYjZNOGVSYzR5enBZWXpLaEppY1pOVG5KS0Ryd0ZYaENDU0lXYklDeXkzaXphWW9PdzZ5SFRFeEdWS1lmZ2FMamNJZE9YNUg2dDlXQUNRQm84MU9oSzgyQ1VCVm85M0VyMHc5YkhaZUZkcmNJbURTV1VWY0RvNjRHdXZJODFPU2xRSk95RHdEQThBUlFkaDRIbjZFUFE5NWhtRlBPUlp6TDBiRGFyUzFBYjZidU1RTW1rN0hoNTkrY05KZWJGbGFqK3hGMmJmRit4S1N2UmRYVkl4YmIzU1A3T1dXZGJFcE8vTVIrKzFOWWpSRFNqajM1VXlaKzU2aUsxVmFzK29zN1NOSEJUNExoSFIwTGp4UEhsRllac1A4eSt3Y0R4blZXdHRxS2ZMYTA5K3ZLYURMaGZMWmpIMFp4ZEg1ajkzRVZyazZhelZsWnJTMWRWNVZhSSs1YW5XNjFCU2toaEJCQ0NDR0VFRUlJSWFSMW9ZOXoycWttOXlJdXJ4eUp5KytOUXZtRm5ZMExtTEF3Nm1xZ3J5aTAyQzYzSXp4U21YYlE0Zk9WWDlocDF6ek5wYjBPSGRkV3lNU2U3NmVwVEVZOVNrLy9ncFIzaCtQcVYvTmdxQ3AxK1RtSll4eHBYV21zclVJeFIxaE5wQTZCTEx5UHM1YmxzSXFVdjJ4UFlrSDNJemJXMGdidlJ5cXZIbUd0Y2lhTDZPdXFKUkpDeUczbjQ3MEZXUGxIZmtzdm8wbnl5blhZZklyNy81UWxTYTJyU2xGN3RPTjhHZlFjWVpZSlhad1RobTl1ZEYyMVA5YWVIalJYV0sydFhWZUwxbVhnWXE3ejJuUVNRZ2doaEJCQ0NDR0VFRUpjanlxcjJhSGdyMCtSK2VQanJtOHZlQk5aZUcvd0pYSVlhalNjY3lyVERqbDhYTHRESmlsN29lNDl4KzdqMmdxWktEcTRQbVJ5czZKRDM2SXk0eWc2UFBVUCtGS1BaajEzYzJwTSs4UFVqeWF3Ym85ZXVnT0t1Tkh3SC85L01OWldtWTFWcGgxRTZla3RGdnVJdlNQaE5lQitpKzA1MjE1aS9YMXhKS3hXZkhnZFoxRElvOGYwdWhhTHpmamhlWVl2aE1nakNDSjFLTVRla1lESkNERDI1MzNwZnNTMnRuZy9VbkdaUGJpWS9zVXNwSDh4eStZNXJuLy9NSzUvLzdETmVUN0RIa0h3OUpVMjV4RkNTSHZ6M2RGaVBQejl0WlplUnBPOXZTc1BPZ1A3QXhlNWhJOTVmVDFkZXY3akdWVlF5L2dJOXhLNzlEeXQyZGJUN0MxQXhRSUdJenUxbmlwUmpxRHJxbTBxME9paDFSdFp4d3pzbXdFQXBWVjZaSmJVMm4wZWI3a1FZb0hqenhmYjBuVzFmR3MyMWg0dWR1bDZDQ0dFRUVJSUlZUVFRZ2doemtkaE5XdE1SbHo3ZmlrSzluN1U3S2RtZUFLNHh3eEcyWmx0bkhNcTB3L1ZmZlNhc2U4RmFMMm1BRldacCt5YXEwblphOWM4QUhXdEJET09jdzd6aEc1d2orcHYvL0djcENZbkdha2Zqa2ZNRTN2QjhJWE5mdjYyeW1mb1VvdHQxOVl0WXAwcmp4MEN2OUhQV0d6UCtmVi9yUE41RG9UVjhybCs3eGdHWGdNZXNQczRqdkxzZHc5RXFpQUlsZjRRcWdJZ1ZBVkM1QkVFb2NMUDd0ODFNM1EvWXA4MmVqK2k0UWlyRVVJSWFib2ZqNVhnN3RWWE9Wdml0UlVGR2owKzNzZmRVdStldnA2UVMvZ3VPLytGbkJxTWZPOHlqQ1lUdnIwM0hCTzZLRjEycnRhcVZtL0M5blBzWWJXUm5SUTRsMVdOdnE5ZmROcjVtSVhjajJtc3FmNHdFUktoZlIrR29PdXE3WnJ3VVNvT3A3TzBkTGRoMFRySGdydDdub2hCVW96OXo3K0F0bmRkL2NYUjJ0ZE55RU9JV3RUd2RWV3RFZGM1Z243UlBtTHdXSjRMK1NubzVUSkNDQ0dFRUVJSUlZUVFRbHlGWG4zallqTGg2dGYzb09qUW1oWmJncUxEY0tzaEUzMWxNV3J5VXlEeGpiWHJlT1hKdSt4dU82ak5UNFd1TkF0Q1ZhRE51ZFhaNTJIVXNyOUlEQUR1VVFQQUNGcm0wL1lWVnc2Z2NQOW44RTVhMGlMbmJ4ZE1KcFNkMjhFNjVCWVFiem5kYUxDb3pGYVBMN0d2YWtYRmxYOVFuWG1hZFV3ZU94UVMzeGlieHhCN1JVQ2tEb0ZBN2wzM3g5MGJ3bi8vMXBWbDQvcVBqN0h1RnpMN1kvQ0VibmF0MHlhNkgyblg5eU9HR28zRHJVNEpJWVRZNStzRFJiaC9UUVlNVnBKcThRRnVHTmZaOFlETUQ4ZUtjYldJdXpwUjUwQW5QUTc0MTF1NzhsQ3BaUytYSk9RemVIS2tyMVBQZDdPTW9scU1YSm1DNGtvOUFHRFN4Nmw0ZXBRZlhwNFUwR3d0QlZ1RFhjbmxLS3Myc0k3TjZxVnU1dFU0eCsxeVhVbUVQSmhXZFdjZFMzbzdCZnRTTENzSWM4MXY3RDYzazdaMlhhMjdMeHlKTHljanIxelhzRTBrWUxCbFNTU0dkN3p4M1BPWDA2V1kvUEVWaS8xNURIRGh4VGdJR25uZDZqN3B4amttZlBCRW80NUpDQ0dFRUVJSUlZUVFRc2p0Z01KcUhESi9ldEt4Z0FuRFFCclVGV0xmYUFqY3ZTR1FxbUNzcllaQld3RkRkUm0wQmFuUTVxVlliY2QzSzNsSDJ5M3ZLdE1PMlI4eXNiTjFYejNOSmZ0YStObHEzV2ZQOThHRzRmRVIvM0txMlRhRHRnTDY4bnhVWlo1QzZjbE5xRWo5MitaeGNuNTlHWjc5NXpzdmdIU2IwVno2RTdYRjdKL2lkNDhaYkxITlVGWENlU3krbTMxdktCZnM0YTVDNXBPMDJLNWpoTXorQ0lxNDBheGpWUm5IdUhjMHNyK1IyUmgwUDlLKzcwZkt6KzJBU2E5dDFMb0lJWVJ3VzdFOUJ5OXN5YmFhalE3ekZHSG5vOUh3VnpwV1BmZXovWVZXZzJxeHZoSnNmemphb1dOYVUxaWh4MGQ3OHpuSDcrcmphVmI5eDVueU5YcU1XSm1Dck5JYklRNlRDWGp0dDF3Y1NxdkVkdytFdzA5eGUxUWYvdmtFKytOVG1aaUhTUWtxbk1sc3ZqYnR6dERXcnFzQmIxeXlPSTdCeWkvNHJmTS9tQldNeEdCcEUxZE9iR2xyMXhVQStDdUZXRFUzcENHSUp1UXpXSDlmdUZsUURRRHl5dldzNS9WVENoc2RWQVBRcEgwSklZUVFRZ2doaEJCQ0NMbWRVVmlOUmNueERjamIvWTVkY3lYK0hlRTM2bWtvNDhkQ0lQZTJPYisyNkNyS0wreEUyYmtkS0QvL080dzY3amRHM0FMaUlGVDZRMWVXd3ptbk11MGdQUHZPczJ1dDVjbTc3SnBYVDVQaW5KQ0pvcEVoRXdBUWVZWlpiZ3dBNUIyR3duZjQ0OUJjMm9QMDFYT2hLODNtUElhdVBCZWFTM3VnakIvYjZIWGN6cmhhZWdvVmZwQUdKVmhzcnkyNXpua3N2dFRENXZsMHBka29PZmt6K3psVkFWQW1UTFI1REZ0NEl1NDN1NHo2V3ZDY1VNQ0w3a2ZxdE9mN2tkSlRteHE5SmtJSUlaYTBlaE1XcmN2QTF3ZUtyTTd6Y2hmZ3QwY2NENnB0T2xtS3hldTUyK2dGZTRpdzY3Rm9lTXVkOXhUcHJaM2NWWXI0UEFiUGp2Wnoycmx1Vmw1andPajNMdU55UG51b2VtK0tCb24vUzhZUEN5SXdLTnJkSld0b0xXcjFKbXcrVmNvNk5pbEJCYW5JdnJhYnJVbGJ1NjcrdWNKZFBaZk5yZk81cXVJUjUycHIxMVc5U1FrcXpPNmx4dVpUcGZoNVVTUkd4MWxXODA3SnEyRTlkZ2MvU2RNV1R3Z2hoQkJDQ0NHRUVFSUlhUlFLcTkxQ1gxR0lqTFVMYmM3alMrUUludkUrUFB2ZURURDJ2OEVoOGd5RDE4QUY4QnE0QVByS0loVHMrL1QvMmJ2djZDaksvUTNnei9iTmJuYlRFOUlJYVpEUUlVanZSQkJFUlZRc0lIcHRvTmgrS2hiczkxcnZ0U0RZc0RmRWl0SlZPaWk5ZHhKSUlJU0VoUFM2eWJiZkg2R0Z6TXp1SnB0TmV6N25jSTZadDh5YlpESnVzcys4WHlpTndhTDlEUW1qVUxEMU85SDJzclROVHAyM011dUFaQkJEU0duS2VxZjZTWVZNbFBvQTZDSjd1WFJlVnhnNmpVRDhJMy9oeUd0OVlETUwvd0VhQUVvT3JXeVZZVFc1UmkvYVpxc3FGeDZqMGdKeWhVQkQzZHRCM3QrZmlWNEgvdjJuQUxLNlQ1SlhaT3dXWFpQU08wQzA3YnpzRmEvQmJoSGU4U1J3OEwyUUNhelRWVkpoTmJ0VmZMY1ZaL0UrY2xGcnZZL1lMVlVvM3IrOFRoK1Ziemg4ZTA2b2ZkQm14ZGtOSHd2TzZSMC9GRjdoM1J5dTBUdHVpTU0rUkVRdFdYVjFOUWI5OXpoMm5oUXVKWDZldjE2SmxZL0dvMU9JYXdHRDlTbWx1TzN6ZE5HeW9rRUdKVmIrWHp3aS9keTNhOUNaRXJQa0xrVzNYT0dIdUdEM2w3ZzJtVzI0NXYxajJIMUsrbXQ1cHNTTUx6Zmx0ZnF3Mm9xRHhTaXNFQTQ3M2RZQ1M0RHl1cnBvM2VNZFBUTG12Q2QreWNUYkszT2M3aTlVQnJLNWxodHRpZGZWbmxNVjZQWEs0VnI5eHM1SmRlbjhhNDZVUWpadHAyU2Z3bmQ3dWpRbkVSRVJFUkVSRVJFUk9jYXcybVZPL3o1THNvd2hBR2dDb3hFN1l6Rzh3cm8yNkZ4S2ZRQkN4ejByMmNlWW1Dd1pNakZsSFlTdHFneHlqZlNiQVdLbCszVHRlNk15NjZCZ0tidXEzRlNZaTdLZzhnMFRuZGRXVlE1VDlpSFJka1BDU01GQWt6dDVoWFZCNE5EcHlGMDlXN1NQbzEyYldxcGVjOFIzS2RnNVRmanJIblBmei9EcFB0N2gzS1VwNjVDeDRFSGhScGtjZ1lQdXJuWElialdqUEgwcmN2NThVM1JPbFVFOFVBWFU3TXFXOS9lbm91MzZxRDZTNDUwbHViTmFkY1BMUVBFK2NsRnJ2WStVSEZrTnE2bWtUcCtBZnBNUlBySDJ6NEROYkJJTnEva2wzWVRnRVNJL1owUkViVVJoWVNFeU1qSmdzUWlYYVR2UFQ2ZkFxditMUjA4WHl3SHV6YXpFZFI4ZWg4a3N2R09RVWF2QW40KzRIb0J6NVBHZk0xRW1za3NSZ0ViWnBhakVaTVYxSHh6SGhsVEhPMWxONk9tTFQyK1BjdnNhbXBzRjJ3cEUyMFozcnJzRFUzUFhWcStyc2lvYkRBK0xQeFRUR0pwcnNLd3h0TlhyaW9pSWlJaUlpSWlJaUpvR3cycVhxQzdJUVA0L1gwcjJVUnFDMFBIeGRWRDd0L2ZJbWd3Sm95VGI3VFlyeXRPMzFZUTVKSWlGVERTQk1hZ3V6SVNsVlBncDZ0S1VkZkR2ZTV2b3ZPVW5kOEJ1RXkvTDBwRFNmYTd3UzdwUk1tUWk5dm1Sc0lLdDMrSGt0L2NLaG84QUlHakl2Y2o4ZFNhSzl5K0RUS0dHVEs2b0tVVnBGOTZ0QkFCa0NoVzBvWjBsejV1OTdCWFJYZFhjU1Rxc0p2MVV2eU84ajlUVkd1OGoxZmtuSVZOcTZ2eU0rSFMvcHRIV1IwVFUydGhzTm1Sa1pDQS9YN3JzNTNtRkZWYjB2bXdYSFhjb01UazNiNWN3THh4NFVmcTF6SG5yVTByeHZVUklDZ0JpZzl5N1MxRnVxUVZqNTZSaVY0YmoxekpYSmhyeHc3MHhVTW9iTnd6ZTFJb3FyRmkwdDFpMFhhV28rZnlUb25USS9sOTN5Ym4rdlRRYkg2MC82L0lha2hPTitQYXVEazcxMWFxa2Q5cmxkZFU2TEg4b0R0Vlc0ZCticXN4MmRKaTFYN0R0Mjd1aWtaeG9xSE04ZE9hK0JxMkgxeFVSRVJFUkVSRVJFUkY1R3NOcWw4aGRPeGQybS9pT0RqSzVBakgzL2VTeGdBa0FxUDBpb0EzcEJGUE9VZEUrWldtYkpVTW1ka3NWeWxJMkNMWnBRdUpSbFpkVy81Q0pneDNMREI0S21XamJKVWkyVzhyeVBMS09scTR5Y3k5T0wzb094ZnVXaXZaUkdvSVFkdDByS0V2ZGlPSjlTMkczVkVFOG9uYVJQbWFBWkVpc0tpOGQrWnVrUTE3dUloMVdFeTZmNml6ZVIrcHFqZmVSb0dIM3cvK0tXMUN3N1h2ay9mMFpLazd0Z2NvbkZONnhBeHQ3bVVSRXJZWk1Ka05abWVNZGRWb2FpODJPR1F0T2VmU2NKL09yY2VYc0ZLVG1DajlvY0tsQnNkNzQvWUZZYUpTdFAvaXhZSHVCNkk1NmwxSXBaR2huVkltMjIrekE0cjFGOVZyRHVxT2xrQUVJa1pqZkdieXVXZzkvdmZpZllRckt4WCtQQ1BWUlNWNm45Y0hyaW9pSWlJaUlpSWlJaUpvQ3cycm4yZTBvMkxaQXNvdC8vNmt3ZEJ6dW1mVmN3cENZTEJreUtVL2ZJam0rTkhWanphNVhBdlJSZldBcHlVVkZ4aTdoc1VmWFNjNHRGVExSQkVaREV4Z2pPZDVkRkZycEVqNmUySzJyTmFqSTNDc1pWSlBKbFlpNTd5Y292UVBoMDIwY0ZGcWpZQ2xFSWFGWFB5L1pucjMwWmRpdFpwZldXMjh5dWVDdVdBQmdNNVhXZjE3ZVI0VEh0dEw3aUVMbmg2RGhNeEEwZkFiS2p2K0Q2cndUZ0V4NlJ4UWlJcnBJSnBNaElpSUN4NDhmYitxbHVOWHNWYms0bU5Yd3N1TE9PcFJ0d3VqWktUaGQ1UGgxMUtCWWJ5eC9PQTQ2ZGR2NC85WG4vN2puZ1pWVmgwdWMrdm9Lc2RqcytHcHpQcDRhMDdBeWlpMzV1aElxcDlucGhZTkl5VEU1M1YrcVJHVnJVbWtXZnd6SVMrWCt3RlpMdnE1MGFqbVNvcVRMUWhlV1c1R1dKeDJLVXl0bDZCYnU1WEE5UXZMS3BNdFhFeEVSRVJFUkVSRVJrVENHMWM0cFA3RU41cUxUb3UweXVSS2hWei9ud1JWZFpFeE14dGwxSDRpMmw2ZEpoMHpFU3ZjQk5idGRXY29Ma1BmUDU0THRWYm1wTUJkbFFlVWJKdGhlY1dLYjZOeWUyZzBKQUt3VjBqc2RLTHg4UExRU3o3RGJMTmgxZi8yZXFqLzJnWGlad3VpN3ZrWGc0SHVROS9kbmRkcGtjZ1dpN3ZqOFF0QktwdFRBMkhVc0NuZjg2UENjN2NiT2tpemxXSGI4SCtSditjYng0dDFJb2RIREloQldzMVk2Rjc0VHd2dEkyN21QN0p3bS9HWmgraGRUWERybnFSOGV3cWtmSG5LcWI5RFFhV2cvK1dPWDVpY2lhdTU4ZlgxaE1CaFFXdHFBc0hnemtsbFlqWmVYWm5uc2ZGdlR5ekh0dXd6SjNaak9HNWxnd09JSDRxRFh0STJnMnRiMGN1dzgyYkR5N3VkOXVLNXUrYzl1NFY3WWYxbzQ1QlBwcDhhcHdvc2g5L2ZYbnNWanlTRVh5bzY2cXJWZFY5dFBsSXNHMWVyajI3dWk2ejIyb3RxR2FkK2RkTnRhR3Fxc3lpcmE1dTZRYVV1L3JqcUdhTEZqVnFKb3U4ME9YUFZlcXNPd1dyWEZqaWgvTlQ2YUhJVmdROTAva1JWVmlIOVBnaDdmS3prM0VSRVJFUkVSRVJFUkNXTlk3Wnl5MUkyUzdZYUVrUjdiM2FmT3VUdU5nRXl1Z04wbS9FZFNTMWtlcW5KVG9RbU9GMndYQzVsb1F6dEQ1Uk1xV2ZvUEVDL2haeTdLUW5WaHB1ZzRZNExuUWlZVm1Yc2syelZCVGZPOWE0a2liNW1MOGhQYlVKbTU3OEl4aGRhQURuZCtEZDllMTlmcWEreDhwWGhZVFNhSElYNG9na2MrWEdmY3BldzJDeksrbXc3WW5Ta202cnpVT1dQck5lNzR4eE9kN2h0MjNYOFFPdTVpK0l6M0VYRzhqeEFSa1ppSWlBZ2NQbnk0cVpmUllEWTdNUFhMRXg3ZEFlcXR2M0tjNmpldXF3OStuUjREcmFwdEJOVUE0WUJaZmFUblZXSEp2dHFCZHBtczVtc3FGbGFiME5NWGM5ZGVMSStlV1ZpTjc3Y1Y0STRCQVM2ZnZ6VmVWL08zRlVpMm04dzJsK2FjMHMvZnBmTmZxcWpDNm5SWWJYUm5JN3d2QzAvOWZhd01xNDhJaDIyZnZ6b1VjaGZ6aWFVbThlK3pYcU53YlRJSnJmRzZ1cFRORGt5ZmZ4SXJEenYzSU5MQzNVWFlrRnFHRDI5cmo1dVMvT3A5WGlJaUlpSWlJaUlpSW5JT3cycm5sSi9jSWRrdXRTdFVZMU40K1VBWDFVZXlWRjVaMmhiQmtJbTVKQWVWcC9jSmpBQ01DYU1BQUpyQUdHZ0NvMUdWbHk3WVR5eGtJclVleUdRd0pJNFNiM2V6d2gwL1NiYnJvL3Q3YUNVdG4xeWxSZlRkMytQSWEzMWdNNXZnSFRzSUhmNzFOVFJCc1hYNituUWRoL2FUUDRKY3FZRk1wWVZDWTREQ3l3ZEtZekRVL2xHUXE3UU96NWU3NmwxVVpoMW9qRS9GNDNnZjRYMkVpSWhjcDlQcDRPUGpnK0xpWW5ocjVLTGhDYTFLam1sREF4M085OTdxWE1IamtYNXFUT3p0VysveGpyenh4eG1zUGRyOGRvaWIyTXNYUDl3YlUrOWR2VnFpMDBWbUxOZ3VIWWh5MXB3MXViQmQ5a3hGcjBnZDJ2bUk3M0k4c1hmdHNCb0F2TDdpREtiMDg0ZkN4ZlJTYTd1dXFpMTJMSEFRVmh2Ly9qRXNudEg4eXRXTzdtekU2TTYxeThhLzhjY1owYkRhQytORG9YVHgreTIxczVyZWpWK1AxblpkWGVwc3FRVjNmblVDeXc4VUM3WjdhK1F3bWUyd1hQYURuVmRtd2FSUDBqQ3BqeDgrdUxVOUFyMzU1eklpSWlJaUlpSWlJcUxHd3IrK25WTjE5cmhrdTNmOFVJZHpISHE1S3lxekR0WjdEVW56eEhlV01pWW1TNFk2eXRNMkk2RC83WFdPbHg1ZUticGoxYVhsOVF5SnlhamErS2xndjlLajY0VFBLYkVlWFVSUEtQV3U3eHhRSCtVbnRpRi8wMWVTZlh4NlhPdVJ0YlFXWG1GZDBIN0tKNUNyZGZEcmZZTm9QNVZQS0lLR1RxLzNlYW9MTXBDMTlPVjZqMjl1ZUIvaGZZU0lpT29uTEN3TVlib3EvSHhmRExxK2ZFaXdqMTR0eCt4SmtRN25FZ3ViZFF6Uk5HaThsSzNwNVhoeHNlZks2VGxyK3RBZ3ZIOXJwTk1CcVVxekRYdFBDZThXMWhMMGo5RURBTjVkbFFPenRlRzc5dWFVbURGdlExNmQ0MWQzOHhIb2ZkR1FPRzhFR1pRNFczcXgzT0hSSEJNKy95Y2Y5dzF4SExnOHI3VmNWNWY2Y1VjQmNrdWx5MEN1UGxLS3ErYWtZdG1EY1RCb0hlOG1KcHUyMCtWMU5GZFNKU2VOWHU3WldhMDFYbGRBelc1cVgyL094MU1MTTJ2OTdGM3U4NmtkNEs5WDRNWjVhU2l1clB2MS9tbEhJZFlkTGNXOEtWR1kwTk54d0ptSWlJaUlpSWlJaUloY3g3RGFPZWJDVTVMdEtwOVFENjFFbUNFeEdkbkxYeFZ0TDAvYkxIaGNySFNmVEs2QW9lT3dDeDhiRTVLUkp4SXlxY3BOaGJrNHU4N1hvUHpFTnNuMWVrTHgvbVU0OGVVZHNOdkUveGp0RmRZRkJpZENRblNScFRRWDVxTFRBSUF6Zjd6aHRua0RCOTBGcFNINHdzZUZ1MzZGcmFyY2JmTTNOZDVIZUI4aElxTDYwZWwwMlB4UTV4YTUrMWVKeVlwYlAwdXZzMHRQVTVMSmdEZXVEOGVUWTlxNU5PNzQyU29NZVBOSUk2MnE4ZG5uSlNHbnhJeVAxcnVuQk9qLy9zcEJwYm51VG4vWDl2REYzOGZLUk1jcDVESmMxOE1Ybi8xZE8rajIwcElzM05iWHYwNHBTU0d0NmJxNjFOeTF6bjF2TnFhV0lmbmRWUHo1U0R4OGRlNHJmOW5jQ1lXbmdKcHJ5cG5yeHBIV2VGMVpiWFlzM0YyRWZ5L054b0VzNmJEdGsyUGFZVktmbWpLZm01OUt3UGozanlFdHI2cE92OXhTQzI3NU5BMEhYK3FDQUQzL2JFWkVSRVJFUkVSRVJPUnUvS3ZiT1ZhVGRBa01wU0hJUXlzUjVoMHpFSEsxRHJicUNzSDJ5dFA3WWFzcWgxeWpyM1c4NU5CS3dmNjZxRDVRZUYzY0VjQ1FNTExtcjhRaXV5ZVZwcXlEL3hXM1hqeGd0NkZDb3VTaHU4b2RWdWVmcVBXeHRhb01scEpjVkdUc1F1SE9ueVdETHVlRlgvOUd6ZWZXcXNnZ1UycWM3bTIzMVAwRFBJQzZjOGhyM2dpcUxzckM2ZCtlcWZmcXhCaTdYRlVyck9ZVjJ0bnQ1MmhLdkkrMG5mdEk4S2hIbkYrQXpZcmN0ZThMTmhrNkRvZFhaQStucHZHT0hlVDhPWW1JV3FDV0dGUURnSm0vWkNKZElPelFWRFJLR2I3NVYvU0ZRRVpiODk2YVhGUlVDNWVTZGNXcHdtcDh1SzV1c0NveFZJcytVVHJKc0JvQTNONC9vRTVZTGJ2WWpPY1huY2E3VHV6dzF4cXZxMDNIeTdEOWhQTVBxbXc3VVk0clo2ZGc1YU1kb1d5aDl3ZFg1WlVKUHp6aDU2YkFYbXU2cm5KTExmaHFVeDQrM3BEbjFPZjA0SWhndkRreC9NTEhpYUZhYkhtNkpyQzJUZUM2L0d4cUI4UUdhV0MzQTZmZTZPYnkrc1M0czV3ckVSRVJFUkVSRVJGUlM4V3cyamsyczBteVhlNUNNS2d4eUpScWVNY1BRY25CUHdYYjdUWXJ5azl1aDZIajhBdkhLalAzd1Z4eVJyRC81U0VRcFhjZ2RCRTlVSEZxajJELzBxTzFReWFWMllkRWd6a3lwUWJlOFVPa1BoMm4yRzFXN0o4VjNhQTVBZ2ZkRFovdTR4dThsdVpHSmxlZzl3ZlMxK3g1NXBJejJEZFRlRWN2Witkb0xMcjJ2WnIwL083RyswamJ1WTlFVHBydDlIaWIyU1FhVnZQdGZRT0NSenpZb1BVUkVWSFRramZpUXhGWlJXYVgrZ2Q2Sy9IYi9iRVlIT2ZkU0N0cS9uUnVDb0k4dmZDMDRLNXEveHJvWEJuUG9mSGU2QlNpeGRHYzJxOFA1NjQ5aXluOUFwQVVwWk1jM3hxdnE1ZVdaTHM4WnNmSkNveCtMeFcvM1I4cjJ1ZnVRYzZYVnIxY3RkV09iN2ZrMTN1OHM3S0t6TWdxZHZ4MVA1UXQvUHVFbDBxT0hTZUZIemdSYy9TTUNkNmFpeUczUGxHNlZuVmRIVDliaFJjV1o2SEtJcjFMbkZJdXc1czNoT094NUpBNmJVRUdKZFkrM2hHVFBrbkRzdjNGRjQ0L095NFVVL3I1QTZoNVhpWENUMTJ2TlJJUkVSRVJFUkVSRVpFd2h0WE9rU2xVb3J0UEFZQ2xvaEJLZllBSFYxU1hNV0dVYU1nRUFNcVBiNjRWTWhFcjNRY0Fob1JSZFk4bEpvdUdUTXBTMXRVK1YvcFcwYm05WXdkQ3J2SVNiZmNVWStmUmFIL2JoMDI5REpLZ05BUkQ1Uk1LYy9IRk42N2tHcjFiU29QRzN2K2I1TTVjbVF1Znd0bDFkYThQNy9paGlIOW9tVlBudUh4bk90NUhlQjhoSXFLMlozQ2NOejdlNEo2eWs1ZjZka3MrSHY1UnVzVDRwWHEzMTJIaDlGaEVCYlR0VUVYUENPa1FtRE0ycDVWandmYUNPc2NWY2hsdTcrL3Y5RHozREE3RXpGOHpheDJ6MnV5NDg2c1QyRDRyQVZxVmVMQ3V0VjFYL3h3dnc4ckRKZlVhdS8xRU9hNmVteXJhL3RuVXFQb3VDMFVWVm8rRTFUNWNmeGF2TG5jOXJIZmVxY0pxWFBIYVlaZkdUSitmVWV0ais3eWtWblZkRFlqUjQ1UGJvM0RIbHlkRSt3UVpsUGpvdHZib0Y2MUhabUcxYUwvM2IyMFBJQVBMOWhkalJDY0RwZzBObE96dktvYmRpSWlJaUlpSWlJaUlhbU5ZN1J5RlJnK0xWTWlrTEwvSlF5WUdCeVh4eXRPMzFQcFlMR1FpVjNuQk8zWmduZVBHaEdUay9QV1c0QmhUVGdyTXhkbFErWVNlTzVkNDJUeDNsZTVyaUlDQmR5SnE4anpJbEszL2o4Sjdud2lHM1ZMN0QrbUdqc01RKzhDaUpscVJhM1NSdlZCOFNWZ3RZdUtieUZqUThKMm01Q290NUJyeHAvUlZsNVFqdlpTMW9sQnluQlRlUjNnZklTS2l0bWRJdlBEcmhvbTlmTEZ3ZDVITDg1MHBNV1BhZHhsWXZOZjVzYmYzRDhDOEtlM2hKUkYrYWl0NlJEWXM3RzYyMm5IZnR5Y0ZxNXFQN1dwRU82UEs2Ym51R0JDQVp4ZWRSdlZsT3o4ZHlLckVrNytleHB4YnhNdUJ0cmJyNnZsRldVNzNqUS9XSURXMzltdnFRWEhlMkp0WjJlQjF0SFd0N2JxYTJqOEEyOUxMOFlGQXlWNEFPRnRxd1kzejBseWFjKzNSVXJSL2VuK0QxM1lwKzd3a3Q4NUhSRVJFUkVSRVJFVFUwakdzZG83S0p4U1c4cnBQejU5bnlqb0liVWhIeVRuaUgva0xkcXY0MDdjSG5vdUQzV2F0OXhwMUVUMmg5QTZFcFN4UHNMMHNiZk9GLzdhWksxRjJiS05nUCsrNHdYVjJoQUlBNy9naGtDazFvanREbGFaY0xPRW50U09Tb3pCTVkxSWFnaEUxWlI1OGUwNW9zalY0bXFVc0Q1ZS9tMmEzdWxhQ3BTbHB3enFqK01CeUFJQWhZU1NDaGozZ2xyQ2FJd3E5OEs0WWx0TGNlcy9KKzBqYnU0K2MvT1llaDMzc2R2SHZWOEcyNzFFcHNoTmRyVFVaZ3hFKzRUV0gvWWlJeVBQYSs2dlIzbCtOaklLTC8vK09DOWJneXpzN1lPRnV4L2Y0U3kzWVhvQUhGNXhDUWJuRnFmNHFoUXh2M3hTQmgwWUloL0Rib2tnL05meDBDaFJXWFB6L3Ixb3BxeE1ZRS9QNmlqTTRrQ1VjaW5wMFZOMHlnbEtDREVyYzJOc1AzMityKy9wdzd0cGNqRXd3WUVKUFg4R3hyZW02K25WWElkWWVGUzc5TG1UdUxlMXgxWnlMTzZtOU1URWNNNFlINDBPUlFKSnMyczRHcjdHdGFFM1gxWGx2M1JpQmRTbGxPSmhWNmRMUE9oRVJFUkVSRVJFUkVUVWRodFhPVVFkMFFHWFdRZEgyMHRRTjhPMTF2ZVFjS3Q4d2R5K3JOcGtNaG9TUktOenhrMkN6cGZRc3FzNGVoeVlvRm1VcEcyQXptd1Q3R1JMcmx1NERBTGxhQisrWUFTaTlyRlRmZWFWSGEwSW10cXB5bUxJT0NQWlI2SHloaityaitITnhNMDFnTklKR1BJakF3ZmRBb1RWNi9QeE54VzZ6MWdtcUFZQk0wWGc3UVNYTmsvN2p2OTFtd2E3N25kOXhRdHN1QVFDZzBCclJZZXJuZ0V6V29QVTVTK2tkSkhqY1hIb1dkcHNWTXJuQzVUbDVIMmw3UjhQbFhRQUFJQUJKUkVGVTk1RzhmejV2MERuTDB6YWovSktBb09qYWdtSVpWaU9pTmkrLzNOS2dVTXJxSTZXTkZtcnAyMEYvSWZ5aFZjbng4MzB4TUdxZGZ5MXhPTnVFaDM4OGhWVXVsa21jYzBza3BnOFZmazNUbG5XUDBHRjlTazA0NnNiZWZ0aDlxZ0xIejRydmZudmU5aFBsZUVXa1ZHUGZEbnFNU2pDNHZKYW5yMnFIQmRzTEJIZHF1LzJMZEd4NU9nRmR3b1IzZzJzTjE1WEpiTU1UdjJUV09hNVZ5V0V5MndUSGpPbGl4TVJldnZoOVR4SG1UWW5DUFlNRFVWWWwzSmRjMXhxdXEwdHBWWEw4ZEY4TXNvcXE4Y2ZCRXJ5OU1zZnQ1eUFpSWlJaUlpSWlJaUwzWWxqdEhLK0lIaWpldjB5MHZlVEFDdUNtZHp3V3BCRmpURWdXRFprQVFIbmFGbWlDWWtWTDk5WE1JUnd5QVdvQ0tHSWhrN0p6eHlzeWRvcnU3R1RvTkFLUU5WNzVJWmxTRGFYT0h3cTlQelJCTWZDT0d3enZ1Q0h3anVuZnFPZHRyc1IyVUhPMmJPR3VHZHBhSDZ2OUl0RDFsV01OWHBjcnpvZlYyaytaQjNWQUI0K2RWeTBXQ3JQYllDazVBNVZ2dU10ejhqNVNnL2NSSWlKcWE1S2lkUGhsVnlFQTRPUEo3ZEV6VXVmVXVPSktLMTVlbW8yNWEzSmhzYm0rRzFDZ3QzdC9uZXNhNWdYelI3M2RPbWRUNkJpaXdmcVVVbWhWY3J4MVl3Ukd2WnZpY0V4WmxRMjNmWjRPczFYNCsvRE0ySGIxV2t1M2NDK003K2FESmZ1S0JjOTUzWWZIc2ZtcEJBUVo2bjR2VzhOMTlkM1dBcHpJcjd0cjhLMVgrT0hMVGZtaTQ5NitLUktUK3dWZ1lpL2huZWVvL2xyRGRYVzV6cUZhZEE3VjRvK0RyZ1hvaUlpSWlJaUlpSWlJcUdrd3JIYU9kOHdBeVhaVHpsRVU3VnNDM3g3WGVtaEZ3aHlWeGl0TDJ3ei9mcE5SY21TVllMdEM1d2RkZS9FM29Jd0p5Y2hhOUx4Z215a25CZWJpYkpTbmI1TWM3eTR5dVFLOVAzS3VwRWhiWmFzdUZ6d3VWenYzaHNQbHBSckZkdEZxVE5wMkNRZ2NkQmY4cjdqRm8rZFYrWWp2WUZaZGtGR3ZzQnJ2SXpWNEh5RWlvclltS2FybXRkZFRZOXJoamdFQlRvMzVZWHNobnY3dE5ISktHcjk4ZTNwZUZhSUQ2NWJ2RnFLVU4yMm8zaDA2aGRROGtQSFVtQkJFQlRqM0VNZTkzNTdFc1Z6aDNkYzZoMnB4WFkvNmg2YWVIUmNxR0ZZRGdPTm5xekIyYmlyV1B0WVJoc3QydDJvTjExVTdZOTBkbCtVeTRNRVJ3WkpodFE0QmFuUnc4bnRIcm1rTjF4VVJFUkVSRVJFUkVSRzFiQXlybldOSUdBbTV5Z3MyYzZWb24reGwvNFpQdDNHUXladnV5NllKaklZbU1BWlZlV21DN2Fic1E3Q2FTbEY1V3JpOG5xTWRpM1Fkcm9EQ3l3ZldTdUUzVThyVHRxQWljNC9vZUVjaEdISXZXNVZ3V0swbGxVSlY2Z01RZWV2N0hqK3Yycjk5emMrQ3ZXNUpvYXI4azlBN0NKNEo0WDJrQnU4alJFVFUxaVMxMTJGQ1QxKzhmcjN6WVhlTHplNlI0SWZWWmtmc2N3ZVEyRTZMYTN2NDR0b2V2dWdYclVjcnlLU0o2aGlpUldLb0ZzK01EWFdxLzV0L25zRVAyd3RFMjErZEVONmdqWEg3UmVzeHRxc1BWaHdRZm0yMDgyUUZKbngwSE1zZWpJTldkZkUxVm11NHJucEcxaTF4T3E2YkQySmNEQ041cVdSWU1pUE9xYjcvL2VzTU5xYVcxVG4rN0xoUTlJL1d1M1JlZDNubHVqQzhjcDM0d3pKMk85RHBoUU5JRlFsTVhtcnJNd25vMjZIK24wZHJ1SzdxbzdGM2pYenExOU40WnhWTGtCSVJFUkVSRVJFUkVUbURZYlZ6NUdvZGZMcVBSK0hPbjBYN1ZKemNpY3hmWmlKeTByc2VYRmxkaHNSa1ZHMzhSTEN0NnV4eFZHVHNGQXpnQU5LbCs0Q2FYWWdNSFllamFPOGl3ZmFLVTd0aHlqb28yS2IyaTRRMnBLUGsvT1JlVnBOd21ST0ZWOHNKcXdHQVhGWDNUYXpHWkM3S2dzbzNER3JmY0ZRWG5xclRYblcyYmlsVXU5V01ZKytQUi9qRU42Q0w3Q1U0TCs4ak5YZ2ZJU0tpdHNaZnI4UVA5OGE0RkdpYTBzOGZLdzRVWStIdW9zWmJHSUNpU2l2c2R1QlF0Z21Ic3MvZ2pUL093Rit2UkhLaUFhTTdHM0ZOZDE4RUM1U2diTWtTMjJueDJlMVIwQ2dkZjBPVzdDdkdyTjlPaTdZbkp4b3hvV2ZEUzFHK2MxTUVWaDB1RVMwenV1WklLY2EvZnd5TFo4UkJwNjRKckxXRzZ5ckNUNDFBYnlYeXlpN3VkUHZRaUdDWHo2ZVF5ekMrdTQ5VGZkOWVLUndZR3RQWmlDSHgzaTZmMngxeVN5MVl1cThJZHcwS0ZHeGZlN1RVcWFBYUFNejhKUlBybitoVTc3VzBodXVxUGhwNzE4aUdCRnFKaUlpSWlJaUlpSWphbXRiMXJrUURCWTk0VURKa0FnQzVxMmREN1J1T2tORlBlR2hWZFJrVGs1RW5Fakt4VmhhajZxendia2tBWUVpVURwblU5RWtXRFpsVTVSNURkV0dtNkRqeUxFdVpjT2tjV1NPR3YrdzJCeVVWYmRaR08zZEQyY3lWT0xQaWRlU3VmZzg5WnhkQjI2NlRZRmpOZE9aSW5XUG1raHlVSFBvTEpZZFh3ci9QTFdnM2JoYTh3cnJXNmNmN3lQaytiZmMrb2dtS1JkZFhMZ1llYldZVGRqOG8vRE1aZWN0Y0JJOTRzTmF4bmRQNFRoY1JrUkN0U282N0J6bFhzczdkckRZZzBsKzZKS0V6d2FqTGZUUTVDaHRTeTJvRmVTN1ZLVVNMb3prTks5TXVOSGRCdVFVLzdTakVUenNLOGRsVTRHNlJBRTFMRlJlc1FWeXc0NTI3TnFlVjQrWlAwbUFUem85QktaZGg5cVFJdDZ3cG9aMFdENDBJbHR4NWFmV1JVdHp3OFhHc2VEait3ckhXY0YxMUMvZkMycU9sQUlERVVDMnVURFNpdUxMeGZtYzRsQzI4eTdHam4yRjN5eXcwWS9IZUl2eTZxeEIvSHl1RHpRNU02UmNBdGNEMzlOL0xzcDJlZDBOcUdiN2JXb0FwL2Z6cnZiYldjRjBSRVJFUkVSRVJFUkZSeThXdzJpVzg0NGZDMEhFWVNsUFdTL2JML0hVbUtyTU9JSExTYkNoMERYL0szbFdHaEpFMWorM2E2NzZyWXF1dWdLVXNUM0NjMmk4QzJoREhUMkJMN1pwVVhaQWh1cHVYc1JXRVRGb2FhN2x3V0sxNC8xS0VqbnUyVWM2NTYzNVZvOHpiMkFwMy9vek1YMmVpT3Y4a0FNQmNtZ3R0V0ZlVUhGNVZwMi9sNmYxMWpwbUxzMnIrdzI1SHdmWUZLTmp4QTN5NlhZM1krMytyVmRLVDk1RWF2SThRRVpHNzZkVnl2SDlyK3lZNTk5TUxUK1BQZzhVSThsYml4aVEvK09rVWJwazMyS0RFbkZzaWNkdG42YldPeTJYQVkxZUc0RC9YaHNIcndkME5Pb2RZc09TODZBRFh5akcySnVQZlA0WktzL0JPc2dCdy83QWdkQWx6MzBNZ0wxNFRpdm5iQ2lUTEtZNU1hUGdPeWMzdHV1b1JjVEdzOXRMNE1KZDJvSkpOMjFtdjlRbXVhVmJkMS9pT1BEc3VWTEo4cDZ2bks2aXdvSjJ4OXU5VHYrOHB3dnFVVXNFNU9vZHFjU2k3YmdEc29SOHlNS0tUQWVHK252dmRyTGxkVjY1S2ZqZWwzbU9kNGV6T2VFUkVSRVJFUkVSRVJNU3dXaDJSTjcrSHc2LzJjYmg3VlA3bXIxRzA1M2VFSlA4Zi9QdE9oaVk0VHJTdjNXcEcwZDVGc0l1VTFIT1ZVaDhBWFVSUFZKeXErNGRndTlXTXJOOW5DWTR6T0NqZGQ1NDJOQkVxMzNDWWkrcVd3eWxMMnlRWWJvRk01dlQ4elZIRnlSM1FSZlZwNm1XNHpGd3MvQVIrZWRvV2xLYXNnNkhqY01ueFNmTkV0cEZvUmNwUGJFZm1MMCtnTEhWRHJlUG13a3pvSW5vSWpqRmxIWUt0dWdKeXRlNlMvcGY5UE5qdEtEMjh1bFpRN1R6ZVI5cm1mWVNJaUZxdi9hY3JzU0cxREJ0U3kvRGdEeGtZM2RtSVNVbCtHTi9kdDhIQnRWdXY4TWUzV3dxdzRrQXhBS0JMbUJjK3V6MEsvV1AwN2xnNnpoU0xCNk1BSUNhbzdZYlZTazNTdTN2TlhadUx1V3R6WFo2M3ZnR3JYcEU2L0YreTZ5VXloVFNuNjZwcmVFM2dMeWxLaDV1Uy9OeHkvcFlxdjZ4MldDMm54SXpwOHpNRSt5cmxNaXg2SUE1SnJ4NUd5V1hYYWxHRkZaTStTY09heHpyV2E1ZTArbXBPMTVXclZoOFJEZ1FTRVJFUkVSRVJFUkdSNXpHc2RobXZpQjRJdS9iZk9DMFMxTGlVdGJJWVdVdGVRdGFTbDZBT2lJS3VmUkpVaGlBbzlBR0EzUVpyUlNGTU9Ta29QN0VOdHFweXQ2N1RrSmdzR0RJQkFMdElHVVpYUWlER2hGSEkzL0tOd09UQzRTYXZzSzVRR1VPY25yODVPZlBubXppOThHa0VETHdUVVpNL2hrelpjdDZ3RXl1bENBQ25GanlFaEZuYlBiZ2F6N09aeE45d3FNamNoN3kvUDBmaHJsOEUyNnZ5MDZHUDdpZllacmRaVUhiOEh4Z1RyN3h3VEtoY3FNb3ZYSEE4N3lNMTJ0SjloSWlJV3JmOXB5K1dGYXkyMkxGMFh6R1c3aXZHUFlNRDhlbnRVUTJlLzROYkk5SDcxVEk4bGh5Q3A2OXFCNVhDZmVHVHpFTHg4SWRLSVVPa1g4dmNOZGNkbmhyVERxOHNyL3Z3aDB3R1RCc1NoSTgzbkcyVTg0N3Q2bk1oN0hPZVFpN0RwN2RIUVNsMzMvZSt1VnhYWFVKcndtcHZYQi91MHE1cXpkV2hiQlArT0ZpTTVmdUxzZkZZbVV0alR4V2FMK3pXWjdiYU1mbnpkTkdkOXE3cjZZdTRZQTMrTlNnQTc2MnVHNXJjZEx3TTkzeHpBdC9lRmUzNko5RUF6ZVc2SWlJaUlpSWlJaUlpb3BhTFlUVUI3YTU2R2hXWmUxRzQ0MGVueDFUbm43eFFYdEFUakluSnlQbnJmNjZOY1NGa1lraE1GZzZaU0t5bkpjcGEvQUt5bC8wSEFKQy82U3RVNWFRZzlvRkZVSG9ITnZIS25DTjF6VlZtSFVER2QvY2hmT0tiSGx5Ulo1bEx4WGU2T0wzd0tjbXhWYm5INE5mckJpajEvckNVRjlScEw5cnplKzJ3V3Y2Sk9uM1UvdUtseUhnZmFUdjNFU0lpOG95bTJnKzJvTnlDVTRYVmdtMEQzTFNiVUhTZ0JobXZkNE5CNjU3eW9wYzZrUzllbXE1RGdCb0tONGFqV3BybnJ3N0Z3dDJGZGNvc1BuRmxDUHBHNnhzdHJQYmhiZTF4MVh1cE9KcHo4YndQREF0Q1VwUk9ZcFRybXN0MWxSaXFSWEtpRWNtSkRTOXgybFFPWjV2dzFzb2MvSFdvQkpraTl3Tm5wT2ZWZk4zc2R1Q09MMCtJN3ZZbGt3RXZYQjBLQUhqOHloRE0yNUFIazBESjJ1KzJGa0NubHVQanlWRWVDd0kybCt1S2lJaUlpQnF1MmxTQlV5bDdVSEFtQXhVbGhhZ29MWUpDcVlMZXh4OEd2MkIwNkhJRmpQNTh1SmlJaUlpSTNJOWhOU0V5R2FMditoWjJheldLZHYvVzFLc1I1QjAvQkRLbEJuYUwrQjl6TDFWVGtpL002ZmxkQ2FRQU5hR1VsaWJ6bHllUXMvTHRXc2ZLam0vQ2tUZjZJLzdoUHlSTE1qWVhwcHlqa3UzNVc3NkZwYUxRUTZ2eHZQTGptK3M5dHVyczhacXlrNTFHQ3U2K1ZyQjFQaUltdmdtNXhoc0FZTXBKcWROSEV5Q3hpd0h2STIzaVB0SVVlczF4YlFjUElxTFdvcVRTQ3F2Tjd2R3d3dllURmFKdEEyTzkzWGFlK2dRL3FpMk9JM3lIejVoRTIrS0R0UzZmc3pWUksyWDQ0bzRPR1BqbUVkak9mU243Uk9udzZvUndMTnBiMUdqbjlkYkk4Y3YwR0F4ODh5aEtUVllFR1pUNDk3WE92OFp5UlhPNHJueThGUGpvTnZHSFBLU01TakE0MVMram9CcXB1YzY5cGcwMktOSHRYR2xTUitMT2xaMlV5WUF2L3NsemFveVVnbklMekZZNzd2cjZCQlpzci92QXpIbTM5UEZIOTRpYU5VYjZxZkhRaUNEODc2OGN3YjZmYk14RGViVU5uMC90NExHU29NM2h1aUlpSWlKaDAvcTQvbnBBcGRiQ3k5c0hYdDQrOEFrTVJmdUUzbWlmbUlURXZxTmdER2pubG5WVmxCUmk1cGgyc0ppbGcvOGR1dlRGTTE5dmRjczU2L08xa01ubDBIaDVRNnMzUU9mdGk1QU9uUkFlMXczUlhmb2lvVzh5bENwMW81M2JIZWJ0Y1B5YUt6dnRFTFlzL3hZSC9sbU9yT01IWVJPcHNIRmVjR1FjK282ZGpHRTMzcy9nR2hFUkVSRzVEY05xSW1RS0ZXS24vWUxNWDJZaVo5VTdUYjJjT3VRcUwzakhEa1RwMGJWTzlYYzFOS0x5RFlNMk5CR203TU1PKzhvVUtoamloN2swZjVPeTI1R3hZQWJPcnY5SXNMbnE3SEVjK2U5QXhEKzBITHFvUGg1ZW5BdnNOb2RoTlFBbzNyZlU1YW5WdnVHSXVNRzFIYmVjbmRlZENuZitWSzl4eHNRckVUemlJUUNBVDdkeGdtRTFhMlV4Y2xiUFJ1aTQ1d0FBRlJtNzZ2UnhGR2prZmFRVjMwY2FpYzBzL2dhZHMreFdpeHRXUWtUVWRKUnlHU3kydW45Z3Q5anMySnhXanNGeDdndUlPV1BsNFJMQjQwRUdKUkxhTlcxNElxTkErbzBldXgzWUlSRzJhK3IxTndmOW92VjRjRVF3NXF6SlJiQkJpWVgzeDdxMXJLR1lybUZlK0hWNkRLNmVld3l2WHg4T1g1MzdkNm1xcjhhNHJ1S0NOZlZheTZyLzYraXd6K0ZzRTBhK1UvZkJFakZueXl4SWFLZkZteE1qb05mSW5ScVQwRTZMcm1GZU9KQlY2Ymp6WlRxSGFuRlRraDl1U3ZKRG1LOGFWODFKeFJxUkhkVUF3Rit2eEx1VEltb2RlMlpzS0w3Y2xJKzhNdUhYZWZPM0ZpQWxwd3EvVG85QnBKOXpiNkI2V2xQZnIrenpraG8wM3BFbmZzbkUyeXVGQTRWRVJFVE5uYm5hQkhPQkNTVUZPY2pKU0VIS3J2VUFBTGxDaVc2RHI4YklteDlDUWwvWC9pNTR1UjByZjNRWVZBT0FFd2UzSWZmVU1RUkhOczJENUhhYkRhYnlFcGpLUzFDVWV4cFphUWV4ZTgxQ0FJRE80SXVrNUp0dzlUM1B3eThrc2tuVzF4QUhOLzJCeGZOZXhJbUQyMXdhbDN2cUdKWis4akwrK09vTlhIUGZTeGd6OVVuSTVNNjlqaVlpSWlJaUVzT3dtaFNaSEJFM3ZRMWo1OUU0T1grNllCbEFkMUFaUXhBeWVxYkw0NHlKeVU2SFRPcXpZNUV4SWRtcGtJaytwai9rR3ZlVVFQSUVTMFVCU2xQV1MvY3BQWXVVZDBZaWRzWVNHRG8yendDTjZjd1IyS3JLRzJWdXBTRUlJYU9mYUpTNTNhWDA2Rm9VSDFqaDhyaDJZMmNoZk1LckZ6NzI3VGtCc3UrbXdXNDExK2w3WnZtcjBIZm9DMHQ1UHN6RjJYWGF0U0dPM3p6amZhUjEza2ZjeFc2dGhybmtESlE2UHdBeTBSQ3RLM1dkcWdzeTNMTTRJcUltNHFkWDRHeXBjQ0RqcVlXbnNlYXhqaDdiUGVod3Rna2ZyUmN1QlRrczNya2RueHBLTEx3SEFEL3RLTVJUWTlxSi9tL2k5ejFGeUM4WER6RjNEbU5ZRFFCZXVTNE1TL2NWNDV1N09uZzA2SE5sb2hITEg0ckRxQVRQbDhkc0xkZlZMN3NLY2ZmWEoxRmlFdDROWWt3WEkvNDhXRHR3YXJjREg2dzdpK1VIU3ZEcWhEQk1Tdkp6YXNmR0c1UDhuQTZyWFJwUTZ4SldzMFBhaHRReWpKMXpTTFNzOEhsemJvNUVpRkZWNjVpZlRvRVBiMnVQU1ora2lZN2JmcUljM2Y5OUNHL2RHSUc3QndVNnRVNTNheTNYRlJFUkVkV3dXUzNZdTM0UjlxNWZoUDVYVDhYTlQ3d0huY0czWG5OdFdmYXQwMzIzcnZnTzE5ejNVcjNPMDVncVNvdXc4YmRQc1hYRmZJeS83MFdNbWZwa1V5L0pLZVVsQmZqa3FadHdaUHVhQnMxanFhN0NiKzgvZzhQYlZtSEdPNHVoMXVyY3RFSWlJaUlpYW9zWVZuT0NzY3NZZFAzM1VaeGQveEZ5MTd5SHFyeDB0OHlyRGUyTW9DSDNJbkRvTk1oVnpwVWh1WlFoTVJuNC9WbUgvV1J5QlF3ZGg5ZHIvdHkxY3gzMk15YTByTko5U24wQU9zM2NpR1B2WDQzeXRDMmkvYXltVWh5Yk14YXhEL3dPWStmUkhseWhjOHJUWFhzQ1NralpzYitoQ1l5R1F1OWZyMnZRR1hhYkJYYXJCWGFydWRZL2xVODd5T1QxdXdYWnpDYWtmVEtwWG1Qek4zMkprT1QvZzlLNzVnMGNoYzRQdmowbm9IRG56NExuU1gxdmpPaGMyckN1VHArWDl4RnBMZTArNGk1MmN4WDJQeFVKdTAxNk56Um52N2QybXdWbk44NFQ3eURqVTQ5RTFQeEYrcWxGdzJxYmpwZWgzK3VIOGZSVjdUQTAzb0Jnb3hKS041WUZ0ZHVCd2dvTE1ncXFzV2h2TWQ1ZW1ZT0thcHRnM3lzN2V5WmdKQlhlMjMycUFyZDlubzducnc1RmZMQUdLb1VNZG52TnpsR0w5aFRoeVlXWmtuTjNEV3VjMTM4dGpVR3J3TTVuRTJ2dGJqYTJpdzlTL3lQK1d1K3J6Zmw0ZFhuZGh4a0FTSTREYW5iT09pODUwZk5CTmFEbFgxZUhzMDE0NXJmVGt1VmF4M2Yzd2FJSDRuRGw3QlRCbmN6Uzg2cHcyMmZwZUg1UkZwNGMwdzYzWHVFbldkN3lwaVEvdkxRa1M3UTlNVlNMbS92NDQ2WWtQM1FPdlJpc0tqVlo4ZUtTYkx5M09nY2lPYTRMN2g4V2hNbjkvRVhQZjNNZlAveTRvMUIwZkZHRkZmZDhjeEpmYjg3SEc5ZUh1N1ZVc1ROYStuVkZSRVJFNHJZcyt3WW5EMjNIazUvL0E1M1J6Nld4WnpPUDQvaStUVTczMzdaaWZyTU1xNTFYYmFyQXdqbFBvVGd2RzVNZWU3ZXBsK05ROGRtc0JnZlZMblZrMjJwODh2UWtQUEQyNzVBcitCWWpFUkVSRWRVUFgwazZTYVpVSTNqVUl3Z2UrUkJLanF4QjBaN2ZVWHA0SlV5NXFUWHZhamxCYVFpR0xxSTdESW5KOE8xNXZYTzdNa25RUi9XQlF1Y0xhNFg0SCtnQlFOYytDUW92SDVmbk4zUWFEcGxjNlRCRVVaL2RscHFhVXUrUGpvK3V3dkdQSnFEazhDclJmalp6Slk1OWNDMWk3MThJbjY3alBMaEN4MHFPQ0svYmtEQVNwVWVjKytYejZQK0dYUHhBSm9kYzdRVzVVZ09aUWdYSUZaREpGSURRbHQ0Mkd3QTc3SFliWUxQQmJyY0NOaXZzTm12TjlXS3oxb1RTYk1JN0hDaDBmdWp4VnYxTHBNaFZXdmoybW9pOGpaKzRQTlpjbkkwVFg5K0Z1Qm1MTHh3TEh2bXdZRmhOaWtKcmhOWkJHZERMOFQ0aTBhOEYza2ZjUWE0MVFCL2RGMlhIcGY5Z3A3cWtoRzdXb3VkUWNXb1BGRm9qNUZwdnlOVTZ5QlJxMk0yVktEMjZEcFZaQndUbmtNa1ZrS3Y1eENNUk5YOUQ0cjJ4SzBPOEZOemV6RXJjK3BsN1F0OE5NYTZyWjBKR0ViN2k0VDBBK0dGN0FYN1lYdUR5dkFxNUROMGpHUDQ0Ny9JeW5IcU5YTEowWmFDMytLL1M5UzE1NlVrdDhicXkyWUYxUjB2eHdicGNMTnBiREt0RThpdlVSNFZQcGtSQkxnTit2RGNHQTk4OGd0VGNLc0creDg5V1lkcDNKL0hJajZjd3VyTVJOeVg1WVZTQ0FhRSt0WGMzNnh5cVJXS29Gb2V6TDVadGp3N1U0T1krZnJqbENuLzB1T3p6dHRtQitWdno4ZFRDMDhndXJydUw4K1dHeEh2anZadWx5MGw5ZW5zVURtYVpITzd3dGpHMURJUCtleFJqdS9yZzBWSEJ1RExSNk1wR3ZmWFduSzhyMmJTZERScFBSRVJFUUhiNlliei82SGc4L3NrNktKUXF4d1BPMmJMYytWM1ZnSnF5aytrSHRpSzZhejlYbCtoUnE3K2ZqZkM0YmhoMDdWMU52UlNQMi8vM01xejk4WDJNdXUzUnBsNEtFUkVSRWJWUURLdTVTaWFITVRFWnhuUEJDcXVwQkthc1E2Z3VPQWx6U1E1czFSV3dXODJRYS9SUWFJMVFhQTFRR29MaEZkWVZTa09RMjlmUzgxM3hwNm9iU3FFMW92ZEhqditvM2hCSjg1d0w2RFFHdVVhUHVBZVhJdTNUVzFDMDUzZlJmblpMRlk1L05MRlpCZGJzTmd0S0R2MGwyTlpoNnVmSS9QVkpsOE5Yc050Z3F5cHZ0TktpbC9MdGZrMU5JSzRCSWlhK2dhSTl2OEZTS2x5YXl6dHVNQ3hsZVRDZE9WS25yWGpmRXB4ZDl5R0Noajl3b2E4eE1Wa3l1SGc1ZlV6Lyt1OVN4ZnVJV3pYbGZjUWREQW1qSEliVnZHTUdYUGh2bVVLTjR2M0xYRDZQMHRqTzVURkVSRTNoNWo3K2VHOTFibE12UTlMZ09HOUVlS2hjNUlCWVBYYWZFZy92MWRlZ1dEMjhWTnh4czYxcUtkZFZwZG1HamFsbFdMYS9HTC91S3NUcElzZXZLM1ZxT1g2ZEhuc2hiQmJvcmNTZmo4Umo2RnNweUpRb3dXa3kyN0I0YnhFV245dXRMZHhYaFNzNjZQRy9HeUl1QkJCdlN2TEQ1My9uNGFha21vQmF2MmpoTXZhLzdDckVDNHV6YWdYYnBQUnVyOE9TR1hGUUthUVRaUWF0QWtzZmpFUGYxdzhqVnlJVWR0NktBOFZZY2FBWTQ3djdZTWtNMXg2MHFZK1djbDBSRVJGUi9SM2Z0d2tiRjM2QzRaTm1PRDFtNi9MdlhEN1AxaFh6bTMxWURRQVd6bmtLdlVmZUFDOXYxeC95YlE2ME9nUEM0cnJDTHpnQ0NxVUtaVVY1T0hWME4wb0xoZi9tZnFsbG4vMEhBNi85VjR2OTNJbUlpSWlvYVRHczFrQUtyUkg2bVA0MXdSVnFjV1JLRFdLbS9Zd1RYMHhGd2ZZRm92M09COVlTbnQ0TVhXUXZENjVRV09uUmRZSWhMWlZ2R05RQkhSQjk5M3hBSmtQaGpwK2FZSFdPK2ZhZTJPQTVGRG8vUk56NEZrNThlVWV0NHlyZk1FVGU5QTc4K3R5TXN1UC8xT3dlSjdCcldlYXZNMkZJSEFWdFNDY0FRTVNrMlRqOGFtL1lMZUp2WUYzSzJFVzhQS2lyZUI5cDJ3d2RoeUY3Mlg5RTIrVXFMUUlHWEx6TzlkRjk2M1dlK280akl2SzBBVEY2ak9saXhKOEhTNXA2S1lKa011Q2xhOEk4ZHI0YmUvdmh3M1dPM3lodzFkUUJBVzZmazFxTzVuNWQyZTNBVFora1ljbStJbFJibkg4d3dVc2x4NUlaY1JnUVV6dEVGaDJvd2Q4ek95RjVkZ3FPaWV5d2RyblRSV2JvczAySURyd1lUSDFxVER1OE9ENE1qcW9QSHpsamNqcW8xaVBDQzM4OUdnOGZML0VTcEplS0NsQmp6V01ka2Z4dUtzNlVPQTd2cVpVeS9QdGF6OXl6bXZ0MVJVUkUxTmJKNVFxODh2dXhXc2VxS3N0UVVwQ0x6SlE5MkwzMk54emI4N2ZEZVpaOS9nb0dYWGNYVkJySE81OGUzN2NKWnpPUEM3WjFHM3cxOXY4dC9FRG1qcFUvWXRKajd6UmFtVW1ocjRYZGJvT3B2QlQ1WjA0aWZmOFdiRjB4SHdWbk1pVG5LU3ZLdzU1MXYyUEErTnAvbzM1dHNmTzdnYys2TnRxbGRUYVVVcVZHMzZ0dXc0QnI3a1JjajBGMXZzWjJ1eDM3Tmk3QmdqZG1vREJYdkZSN2VVa0I5cTVmaFA1WFQzWHIrb2lJaUlpb2JlQ2pxZFRteWVSS1JOLzlYYTB3aUJEL1BqZERGOUhEUTZ1UzVoMDNDTWJFSytzY055YlU3TlFsVTZnUWMrK1BpTHhsRHVRYTRhZjltNHBjcllPeHMzdUNYZ0g5cDhMUWNkaUZqNE9HVGtlWGx3L0RyOC9OQUFEdjJFRUlHakpOY0t5dHVnTHBuMCs1VUo3U0s2d0xJbTk2MTZuenl1UksrSjg3QjFGRDZUcjBGZCtsVHlaRDVNM3ZRUjBRZGJGLys5NzFPbzkvMzl2cU5ZNklxQ2w4ODY5b2RBand6TTVscm5yaituQ01TakI0N0h3ak9oa3dLTmJiclhQMml0VGhUb1kvMnJUbWZsM0paTUQ5dzRKZ3Rqb2ZWSXZ3VTJQRHpFNFlLZkx6R1JXZ3hwYW5FekNtaS9NbGZQOTliUmdVbHlUVGRHcTV3NkFhQUR3N05oVGp1anJlWVdKNFJ3UFdQOUVKQVhyWDNvVHRFdWFGRFRNN0lTYlFjY25abDY4SlE2OUl6NVNDYis3WEZSRVJFUUVCWVIxcS9RdUw3WXFFSzBZaWVmSmptUG5aUmp6MjhScjRCa2tIM1V2eXorRG9qclZPblcvTDBtOUUyN29OdmxxMHJiUWdGNGUycm5UcUhQVjErZGNpTUR3R0VSMTdvTWZRYXpGaHhtdjR6OElVakx6bFlZZno3TjJ3Mk9IY1V2OWNYV2RENXVwejVTVDg1N2RVM1BIaWwralllNWhnR0ZBbWs2SEgwR3Z4NUJmL1FPOGovVHJzd0Q4ckhKNlRpSWlJaUVnSXcycEVBQ0NUbzhNZFh5Qmc0SjJDelFFRC80VU9kMzVaLzdLUGJpWlhlU0YyeHFJNmdUV2ZiclhMbEFhUGVBamRYazFEeU9nbm9EUUVlM0tKb2d5ZFJrQ3UwcnB0dnZhM2ZRU1ZUeWppSDE2QjlwTS9na0piKzgybjhJbHZRT2tkS0RoV0d4d0htNm4wd3NkQnd4OUErSVJYSFo2ejNiaFpVUG1HTjJ6aDFDcm9vcExxL1BNSzcrYlNIQXF0QWZvT1YwRGg1UU9sSVFocXZ3aDRSWFJIUVArcFNIaHlFd0tIM0ZlcnY5SVFESldMSlQyOTR3YkR0K2YxTG8waEltcEt3UVlsTmorZGdOR2RuUStWTkxZT0FXb3NlaUFXVDQ3eGZGbmxCZmRHSThUWXNCTHE1OFVIYTdCNFJteXRBQTYxVGMzOXVocVZZTURNMGM3OXZGM1QzUWM3WmlXZ1Q1UjBLQ3RBcjhUeWgrTHgzeHNpSEphVjdCSGhoVWxKZms2djkxSXlHZkR0WFIwa1E3ZVQrL25qajBlYzMxSHRjdkhCR3V4OE5oSFhkQmNQeFEySTBYdjhudFhjcnlzaUlpS1MxcW5QQ0R6eXdWOVFxYVgvZnV0TWtNeGlyc2FPVmVLVlA3b012QW9Cb1ZHaTdmVXBIK3BPU3JVR056L3hIcm9QR1MvWkx6dnRrSWRXVkg4Nmd5K212Zmt6N24zOVIvaTNhKy9VR1A5MjdYSGxsTWNsKzJTbTduWEg4b2lJaUlpb0RXSVpVS0x6WkhKMG1QbzU3RllMQ3JaZS9FVTRjTWk5aUpvOHIrWWRoMmJrZkdEdDJQdmpVWHBrRGVScUhYeTYxZjNGV1drSVJzUU4vMFA0OVcrZ0xHVTl5bzV0UkhuNlZwaHlVbENkZi9MQ3ptS2U0dE4xckZ2bjA0WW1vdXNyeHlCWEM3OHhwZkR5UWRnMUx5Rmp3WU1YanVuYTkwYmtMWFBnSFR1b1R2OThUS0IzQUFBZ0FFbEVRVlIyWTJkQkY5VUhtVDgvanNxc0E3WGFaQW9WUXE1OEhLRlh2K0RXejRGYXJzUlpPOXd5VDhMVFcxenE3eFhlRmVhU00wNzExVWYzUSt6MFh5R1QxKytOVUNLaXB0TE9xTUtmajhSalkyb1p2dGlVaDcrUGxUbGR2czhkVkFvWllnSTFHQmlyeDRTZXZoalh6UWZLSmdwTVJQcXBzV05XQXFaOGNRTHJVMG9kRHhDZ1ZzcHcxOEJBdkhsRE9JeGEvaitCV3NaMTljcDFZVmkydnhnSHN5b0YyOXY3cS9IR3hIRGNlb1cvMDNQS1pjRE0wU0c0dnFjdkh2OGxFNHYzRmduMmUvN3EwQWI5Q3VpdlYyTEJQVEVZOHIranNOZ3U3aENuVXNqdzFvMFJlSGhrd3g4bTh0VXBzT2lCT0h5eThTeG0vWjZGZ3ZLTHY5dnAxSEo4L2E5b3AzYUNjNmZtZWwybHYrYmFBeVd1ZW0xRk5qN2RtTmVvNXlBaUl2S1VzSmd1R0hyamRLeitmclpvbi9RRFd4M09zMy9qVWxTVUZBcTJCYmVQUjJCWU5PSjdEVVYrOXJlQ2ZmYXVYNFNxeW5Kb3ZKcTJjc2lWVXg3SHZvMUxSZHRMQ25JOHVCclg2WDBDOFBUWFd4SFN2cVBMWTNzTXV4YS9mekJMdEwya0lMY2hTeU1pSWlLaU5veGhOYUpMeWVUb2NPZFhzSnNyVWJqclZ3UU51eC90Yi8yZzJRWFZ6cE9ydkJEM3dHS2t6aDBMYlhCSHlaS2ZNcmtDaG9TUk1DU012SERNYnJQQ1VwWUhhMFVockpYRnNGVlh3RzZwaHQxYURidk5DcnZOQXJ2VkF0aHRzTnVzZ04wRzJPMncyNjJBelFiQURydmREdURjbXk5MmU4Mi9jeC9YdE5YbTIvdEdoNStYSmloVytQTVYrZnpFZ21ybkJRNmRodHcxYzJHcEtFVDRoRmNST09ndXlWM3lqSjFIby9PTCsxRnhhZzhxVCsyR3Rhb01LbU03R0RvT2g5SVE1SEQ5UkkxTkU5SUpPTHhLdEYzcEhRaGQrOTd3NzNzYi9QdE5ZVkNOaUZxMElmSGVHQkpmVTFhdXJNcUdnbklMU2t4V1dGd29EK2dzdVV3R2pVb0dnMGFCZGo0cWo0YzhwRVQ0cWJIdThZNzQrMWdaZnQ1WmlDMXA1VGhWV0kyaUNpdXFML3RhcUJVeTZEVnloUHFvMERsVWkyRWREWmpRMHhlaFB1N1o3WWhhaitaK1hha1VNc3llRklFclo2ZldPaDdwcDhiL0pRZmpnZUhCMENqcjk0TWFGNnpCb2dkaXNTV3RISy8vY1FaTDl4WGhmS2FzUzVnWEp2YXEzNjVxbCtvZm84ZEwxNFRpdVVWWkFJQ1lRQTIrdXpzYUEyTGM5NGFyVEFaTUd4cUVHM3I3NGVXbDJmajg3enhVbW0xNGRVSTQ0b01kbHdsdERNM3h1bXJzMHRJTUFSTVJVV3VUTk9wR3liQmFxUk1ocFMzTGhVTm9BTkJ6K0FRQU5XRW9zWDVWbGVYWXMvWTM5QnMzeGVHNUdsUDd4Q1RKOXVyS2NnK3RwSDU4QWtQaGc5QjZqUTBLajVGc041V1gxR3RlSWlJaUlpS0cxWWd1STVNckVIMzM5ekFrZm9HZ29kT2JlamtPeVRWNnhEMjRETmJ5ZkpmSHl1UUtxSXdoVUJsREdtRmw5ZGYxbFdOdW5VOG1WeUptK2k5USswVkM0U1ZlSnVkeXVzaWUwRVgyZE90YWlOd2gvUHJYRVRyMm1aclFwVXdHbVV3Qm1VSUZtVklObVZMRGNCb1J0VnJlR2ptOE5ZMGJPSENudWJkRWlyYXBGUFVMMkF5Tzg4YmdPTy82THFsTkNqSW9VVlpsYStwbHVFMXJ1SzdrY2lEYzE3a3dVbktpRVJONittTEp2bUtNU2pEZ3JrR0J1S0czcjl0Mk91d2ZvOGVpQjJLUm5sZUZyemJuNDhmdGhYaHVYRHUzUGEvMHpOaFFyRHBjaWs3dHRIajd4Z2pvTmRMbFIrc3IwRnVKdWJkRTRzWHhvZmhwUnlHbUQzUHRJWnZXY0YxTkd4cUVxN28wVGZub3BqdzNFUkZSWTJqWElVR3l2YXhJZWtmUjh1SjhIUGhudVdoN3IrSFhBd0M2REJ3TGxWb0xjN1ZKc04vV1ArWTNlVmhOcmZHU2JOY1pHdjZRUTNPbFVFbi8vcTB6K0hwb0pVUkVSRVRVMmpDc1JpUkFwbFMzaUtEYWVRcXRBUXF0b2FtWDBheDVoWFZ0NmlWUUd5VlhhWkUwejcyNy8vQm5ub2lvWlhod1JNUEwvRkhEYlg1SytvMjIrbmgwVkRBZUhkVTAzOS9XY0YwWnRRcGt2dG5kNmY0ZlQyNlBqeWNESWNiRzI4VXRPbENEbDY4Snc4dlhoTGwxWHJrTStPdlIrSG9Idmx3VjZLM0VBOE5kM3cyNk5WeFg4Y0dhSnR0TnJpblBUVVJFMUJpMGV1a1F0c1ZjTGRtKy9hOGZSZnY0QklZaXVsdC9BSURHUzQvTy9VZGo3NGJGZ24wUGIxMkYwb0pjR1B5YjdyVkszdWwweWZhZ0NPRXFJYTFCU2I1MGlkUFcvTGtURVJFUlVlTnFuRWQ2aVlpSWlJaUlpSWpjSU1Tb2F0U2dXbVB6VkZDTmlJaUl5RjBxU29zazI3MjhwYXRYYkpVb0FkcGoySFdRWGJLTmJhK1JFMFg3MnF3V2JQL3JCOGx6TmJhZHEzNldiSS9yT2RoREsvRzh0UDJiSmR0anVnM3cwRXFJaUlpSXFMVmhXSTJJaUlpSWlJaUlpSWlJaUlnQUFKa3BleVRiZzhKalJOdHlUeDFEMnY0dG91MjlMd3VuZFI5NkRlUUs4U0pBVzVkL0o3bVd4blEyOHpqKytQcE55VDU5eDA3MjBHbzhiL3VmMGtIQm5pT3U5OUJLaUlpSWlLaTFZUmxRSWlJaUlpSWlJaUlpSWlLaWVpck1PWVZWMzgvR3dVMHJjRGJ6T0NDVElUZ2lEdDJHak1lb1d4K0JUMkJvVXkvUkpUdFcvaVRaZnI2TXA1QXR5NzRSYmRNWmZORXhhWGl0WTNxalB6b21EY09SYmFzRng1dzR0QjI1R2FrSWJoOHZ1U1ozTzNWME56NTY0bnFZeWt0RSszVHVQeG9SOGM2WHQyOUpzdE1QWTgvYTMwVGJneVBqV3ZXdWNrUkVSRVRVdUxpekdoRVJFUkVSRVJFUkVSRVJVVDFzWFRFZkw5eVFnRlh6MzBGMittRll6Tld3VkZjaEsrMGcvdno2VGJ3d3NSTjJyZjZscVpmcHRCTUh0MkhUa3E4aysvUVlkcTNnY2J2ZExya1RXcmNoNDZGUTFpM3YzbXU0OUE1ZFcxYzAvdTVxTnFzRkpRVTVPTEJwQmI1ODhRNjhma2MvNUdlZkZPMnYxdW93K1ptUEduMWRUY0Z1dDJQKzY5TmhzMWxGKzR6OTE2eGE1VnlKaUlpSWlGekJuZFdJaUlpSWlJaUlpSWlJaUloY3RPMlA3L0hsQzdmRGJyZUw5akZWbE9LVFoyN0dmYS8vaU42amJ2VGc2bHkzLys5bCtQTEZPMkN6V2tUN2hNVjBRWHl2b1lKdHgvZitnN3lzZE5HeFlxRzBuaU91eHcvL2UwajA2N2p0ais5eHpiU1hKVmJ1R3B2TmltbDk2aCswa2l1VW1QYm16d2lVS0lmYWtxMzQ4aldrN3RvZzJoNFcyeFg5cjc3ZGd5c2lJaUlpb3RhR1lUVWlJaUlpSWlJaUlpSWlJaUlYRk9abTRydFg3NU1NcXAxbnQ5bnc5Y3QzSWJiSG9DWXRDWnFmZGFMV3gxV1ZaU2dweUVYR2tWM1l1ZXBubkRpNHplRWMxei8waHVpT1dsdVdmeXM2VHFYeFFwZUJWd20yK1FhRklicHJQNlR0M3lMWW5udnFHTkwyYjBHTVJQbFJUOUVaL1hEM0svUFJkZURZcGw1S285aTNZUWtXZi95Q2FMdE1Mc2ZVNXorRFhNRzNGNG1JaUlpby92aHFrb2lJaUlpSWlJaUlpSWlJeUFWckZyeUhxc3B5cC91YktrcXgrdnZabVBqd200MjRLbkUybXhXenJvMXUwQnlEcnJzYjNZZU1GMnl6VkZkaDU4cWZSTWQyR1RBR2FxMU90TDNuaU90Rncyb0FzRzNGL0NZTnE4bGtNaVJkT1FrVEgzb1RBYUZSVGJhT3hwUzJmd3MrblhVTDdEYWJhSit4LzVxRjZLNzlQTGdxSWlJaUltcU41RTI5QUNJaUlpSWlJaUlpSWlJaW9wWmszOGFscm8vNTIvVXh6VVhuL3FOeDI5TWZpcmJ2MjdnRUZhVkZvdTI5UmdpWEFMM1lQbEd5ZmNmS0h5WExremFtNFpObTRNV2ZEdUxlMTM1b3RVRzFVMGQzWSs0ajQxQnRxaER0azlnM0dkZTZzUndyRVJFUkViVmRES3NSRVJFUkVSRVJFUkVSRVJHNUlPOTBtc3Rqem1ZZWI0U1ZOTDZCMTl5SkdlOHVnVktsRnUyelpabDRDVkM1UW9sdUlqdXluUmNjR1lldzJLNmk3YVdGWjNGb3kxK09GOXNJZHE3OENkbnBoNXJrM0o1d0ttVVAzcjAvR1JVbGhhSjl3bUs3NHI0M2Y0Wk16cmNWaVlpSWlLamgrS3FTaUlpSWlJaUlpSWlJaUlpSWFqSDRCK1ArdDM3REhTOStLUmxVS3l2S3c0Rk5LMFRiT3lZTmc5N283L0I4dlVkSzc2NjJkY1Y4aDNNMGh0TENzNWozNUkxWS9mM3NKamwvWThvNHNndnZUaCtGOHBJQzBUNEJZUjN3eU53L29EUDRlbkJsUkVSRVJOU2FLWnQ2QVVSRVJFUkVSRVJFUkVSRVJDMUpZSGdNenB3NDR0S1lvUENZUmxxTmV3V0dSV1BFelE5aThJUjdvTlViSGZiZi90Y1BzRnJNb3UxSHRxM0d0RDZ5QnE5cjcvcEZxS29zaDhaTDM2QjU1SElGWHZuOUdBREFhclVnTnlNRkczLzdGSHZXL1M0NTd1ZDNINE14SUFSWGpMbTFRZWR2TGs0YzJvNzNab3lXTE44YUZCR0x4ejVlQTkvZ2NBK3VqSWlJaUloYU80YlZpSWlJaUlpSWlJaUlpSWlJWE5CMTRGaVh3MnJkQmwvZFNLdXBINlZLRFozUkgzb2Zmd1NGeHlDdTUyREU5UnFDbUs3OVhTcjNLRlVDMUoycUtzdXhaKzF2NkRkdVNvUG5DZ2pyY09HL2d5UGowSFhRT0d4Wi9pMitldWxPMkcwMndURjJ1eDNmL09jZWhNZDNSMWhNbHdhdm9TbWw3ZCtDT1E5ZGhjcXlZdEUrb2RHSmVQU0RsUXlxRVJFUkVaSGJNYXptSWRYNUo1QzM2U3ZSZHJWZkJBSUgzK081QloxaktTOUE1YWs5cURpMUczYXJHZTJ1ZXJyUnptVXVPU040WEtuemgwd3B2b1U0QUZoTnBaQXBWSkNydEkyeE5DSWlJaUpxaG5hY3JNQTdLM053NThBQUpDY2FJYS9uZy9pRkZWYXNQbElpMkhaamI3OEdyTkIxWlZVMmVHdWNmOU9ucFRtY2JjSmJLM01RNUsxRWtPSGNQMjhsZ2d3cWhCaVZpUFNUZnQwUEFDYXpEVWZPbU5BelV1ZUJGUk1SRVJFUjFjK28yeDdGK2w4L2hybXEwcW4rR2k4OVJ0NzZTQ092U3B4Y3JzQkgyeXh1bnpjbkl3VW5EbTV6Kzd4aXRxNzR6aTFoTlNIOXg5Mk80ck5aV0RoWC9IMlNhbE1GUG45dU1tWjlzeDBLcGFwUjF0SFlqdS9iaERrUFhnVlRSYWxvbnc1ZCt1TGhPY3VoOXdudzRNcUlpSWlJcUsxZ1dNMURNbjU0R01YN2xvaTJ4OXo3ZzBmV1ljbzVpc0x0UDZBaVl6Y3FUdTFHZFVIR2hUYVpVbzJnWWZkRDRlWFRLT2ZlTnpOVThIakh4OWZDMEhHNDVOajB6eWVqZU44U3lGVmVVT2o5b05UNVE2SDNoMi8zOFFnWlBiTkI2eklYbmNhK3B5SUUyOVFCSGREdHRmUUd6ZDhjSFh3aFFmQjR4S1IzNE5OMW5JZFhRMFJFUkZSWGxjV09PNzVNeDZGc0V4WnNMMEM0cndxMzl3L0FuUU1EMENuRXRRY1lqcCt0d2szejBnVGI3UE9TM0xGY3ArU1ZXUkQxekg3MGo5RmpVcElmSnZieVE1QkIrbGN5NWYyN1JOdCt1aThHRTN2NXVudVpBSUR5S2h0U2NrMkk4RlU3WE9PbDFod3R4UmYvNUFtMkRZejF4ajlQZHBJY1gxWmx3M1VmSHNQRzFESzhPeWtTTTRZSHViUnVJaUlpSWlKUDhXL1hIbE5tZll3dlg3ekRZVitaVEliYm4vOE1mc0hDZjRkdXliWXMvY2FqNXp1OGRSVktDbkpnOUE5cGxQbEhUMzBTaDdldHh1R3RLMFg3Wktic3haL2YvQmZqN25xMlVkYlFtRkozYjhUY1I4YWhxcUpNdEUrWEFXTXc3YisvTnJqY0toRVJFUkdSR0liVkxtTXBMNEMxUEIrYTRIaTN6Vmx5OEUvSm9Cb0FWSnphQTc4K043dnRuS0pzTm1RdGVVbXd5VzZwUnZHK3BmRHZON254MStFaVU5WkJBSUROWEFsYlVTWE1SVmtBQUo4dVZ6VjQ3dklUMjBYYnZHUDZOMmp1MDcvUFFsVk9Tb1BtY0ViTXRGOWM2bS9LT1NwNDNGb3B2T01JRVJFUmthYzl2K2cwRG1XYkxueDh1c2lNTi80NGd6ZitPSU1CTVhvc2VpRE9wUkJWUTluc3FQZk9idWQ5dVNrZkZkVTJyRGxTaWpWSFNqRmp3U21NNkdUQXBDUS9YTi9MRjRIZWRUOGZxODB1c1NieHRvWmF2SzhJdDMxVzg5Q0dSaWxEdUs4YUVYNHFSUGlwY2VmQUFGeVphQlFjdHkyOVhIVE9nYkhTYjNRVVZsZ3hibTRxdHFUVnpQSGdnZ3hzU3kvSHZDbnRvVlhWZnplNmI3YmtRNlNLVDdQUkxkd0xTVkhjU1k2SWlJaW9wZWwvOVZUWTdYYk1mLzErMFIzV05EcHZUSDN1TS9RWjdZRy8vM3VZM1c3SDFoWGZlZlNjTnBzVjIvLzhBYU1hYVpjNm1VeUcyNS83RkMvZjNGVXkwTFg4ODFmUjk2cmJFQmdXM1NqcmFBd3BPOWZoL1VmSG82cFMvUGUySzhiY2luKzkvSFdMM1RXT2lJaUlpRm9HaHRVdVVaMS9FcWx6cm9LMXNoaWRubGp2bHNDYTFWU0NrL09uTyt5WDg5Zi80TmY3UnVpaUduZG5CMjFvSXJ6amg2SXNkWU5nZTlHZTM1cGRXTTFXWFlHcS9CT0NiZnJZQVEyZVh5cXNwbzl1V0ZpdDlNZ2FsS2R2YmRBY1JFUkVSRzNOdXBSU3ZMMHlSN1I5WklMUlkwRzFBMW1WbVBsTEp2ejFTc3kvdS81dlF0anR3Q2NiejlZNlpyWFpzZXB3Q1ZZZExzR0tnOFZZT0QyMm9jdDFtMVdITDVhRHFiTFlrWlpYaGJTOEtnREE1SDcrb3VPMlNvVFZCc1I0aTdibGxsb3dlbllLOW1iV2ZvUHZteTM1T0h6R2hOL3VqMFc0Yi8zZUxMbnI2NU9Tb2IvbTRLa3g3UmhXSXlJaUltcWhCb3kvQXgyVGhtUE5ndmV3LzUvbHlNK3FlZWdqS0NJVzNZYU14NmhiSG9GdmNIZ1RyN0p4SE51OUVmblpKejErM20wcjVqZGFXQTBBQWtLamNPMzBmK1BuZHg0VDdXT3Vxc1NQLzNzWU05NlYzcWlndVRpeWJUVStlT3hhVkpzcVJQdU11UGtoM1B6RWU1REpHdmlrRmhFUkVSR1JBd3lyblZOeGFnK096UjBIYzNFMkFPRG8yeVBRYWVZR2FBSmpHalR2cVFVUG9sb2thSFVwdTgySzlDOXZSK0l6MnlIWE5PN1d5b0dEN3hFTnE1VWMrZ3QyU3pWa1NuV2pyc0VWbFZrSEFYdmRyUkJrY2lYMFVWYzBlUDZLRTl0RTIvUU4zRm5OMHc0OEY0ZXFzOGZySEUrYTE3emZuQ01pSWlJNnI3RENpcWxmbklCWXR1aUczbjc0ejdWaHRZNFZWMXB4T051RS9qSHVleDE5TXI4YUx5L053amRiQ2k0RW5XSUNOZmpQZFdFT1JncGJjN1FVeDNLclJOc2ZHTmE4eWwydU9peTg0NjVTTHNPUU9PSFFXWDY1QlVkelRJSnRnUGpPYWpZN01IWk9hcDJnMm5uYlQ1VC9QM3YzSFIxVm5mNXgvSE5uTXBuMDNpR1FRdTlGQlVRRlJNQXVGblJkTEtBaVlFRlhBZXZQdHZiZWxiVWhxTGoyM3NDR0xvSlNMRWp2TFFra0pLVFhtZDhmS0REazNzbE1LdVg5T29jajgrMlR5VG5lNFQ3M2VYVFVmY3YxOFpYdDFLY05BVjBBQUFBNDhNUW10OVdvNng3VnFPc2ViZW1qTkt2NW44MzAydC90NkpQMHp4dWY5WHZkRlF1LzBZeTdMclhzMzdEc0YrVnNXcVhFTmgzOFh0dFh4Lzlqa3VaL01rT2JWLzFxT2ViM0h6N1JiM00vVXMvalRtK3ljelNHWmZPLzByUFhqN1RNL2lkSnAwKzRTNmRjOW4vTmVDb0FBQUFjenVwZlMrVVFVcmg4dGxZOWZOeWVRRFZKcWlyWXFsV1BEbFZsL3VaNnI1djMwNnZLbSsvOXk5cSt5ck9XYStQTWNmWGV6MWZSZmMrUlBUalN0SyttdkVoRks3L3hhejIzcTlyMFQyTXAyMnorWlRDa1RlK0dCL2E1M1NyWnVOQzB5d2h3S2lTMWQ4UFdCd0FBZ0YvR1ROK2d6Zm1WcG4xOTI0Wm94dGcwL2YyUWQzbVZTdzkvbGFPTVc1WnErQk9ydFQ3WE9oak1WNXZ6SzNYbHJFM3FjTnRTdlRJdnp5TWoxOTJmWlduNnZMeDZyVHR0N2c3THZrNUpRVHJCb3F4bVMxaVZVNjVOTzgwL2d5UFRRaFFlWkRmdCsybXRkVmExdE5oQUpVV1laMGF6R2RLVC8waFZaTEQ1dXBLMHJhQkt4ejYwVWgvK1Z1RGw1QUFBQUFDYVMxVmx1UmJOZWR2cm1MNG5qRkpzU3ByZmY0NGMvZzg1bk1GZTEvNzU4OWNiOCszVVlyUFpkY0V0MDJUWXZOOUcrKy9EMTNnTkFtdHBTK2Q5cm1ldk84UHlqSWJOcHRFM1BVZWdHZ0FBQUpyVllaOVpyV1REejFyejFDbHkxMVRWNnF2TTI2QlZqdzVWeHlsejVZaEk4bXZkNHJYenRQRzE4WmI5dHNBUXVTcHJwMXZlK2Nzc2hiVHBvOFRoay8zYTcyK0x4amM4UGZQcUowK3FjNHpOR2FyZVR4YkxWVkdzSlpQQ1RjYzBWamF2MGkyL21iYUh0VHZHcjNYeTVrMnYxVlpkbXErYVV2TWJYbzd3Qk8zOCtRMmYxNC91ZTQ1c1R1dlNSZ0FBQVBEdXdTK3o5WkZGTUZKS2xFTWZYdEZPSVlFMjFiamNtakYvcDI3L2FKdEhZTnNGTDIvUTNNa2RaTGY1ZjAyOExyZEM5MytSclZkL3lsTmx0ZlYxN09XdmJWU2JtRUFkMzhuOEd0aE1UbUdWUHZqVk9zanF5c0VIVmxhMXo1ZWFaMVdUcEdGZHJJUHE1cTR1c3V3N090UDdkZkxBekRCOWMxMEhqWGhpdFhLTHpSOThLYTEwNmF6bjF1cjUwVzAxN3RnNHIrc0JBQUFBYUZxL2ZmK1J5b3AzV2ZiYmJIYjFPTzYwZXEwZEdCU2lyZ05HNk5mdlByQWNzK0R6MTNYYStEdnJ0YjZ2MHJvZXBlUE9HcS92MzNuT2NremV0ZzM2N0tWN2RNWVZkemZwV2Vyajl4OCswYlFiemxGMXBmV0RYV2RlZForNkRqaFJlZHMyMUd1UDJKUzAraDBPQUFBQWg3WERQbGd0dE8wUml1bzFVdm1Meko4QXF0aStXcXNmSDY2T2s3K1hQU1RhcHpVcnRxL1cydWZPbEx2YS9BdEFjS3Z1YW5QK00xcjV5R0RUOHBaYjNwc3FSMVNLWW83NnA4L3Y0MUJSdG0ycGx0M1ozYWV4T1hNZVU4NmN4K29jMS9uV0pRcEo3YVVOcjQ3MTZ5eVYrWnY5bWhQZWNiQUNDVllEQUFDb2x5Ly9MTlJONzI4MTdRdDIyUFRoRmUzVUttcDNacTd0UmRXNjd1M05LaWl0OFJnM2IyMng3djRzVzdlZm11enp2cjl1THRVRFgrYm83VVg1SGxuVXJGVFZ1SFgydExWYWNHTW5kVWdNOG1tUFIyYm5xS3JHZk8zd0lMc3VIaERyODNuclk5SEdVc1dFMnBVZTUvUnAvUHRlQXV1R2Vja0E5OE9hWXN1K3VvTFZKS2xQbXhETm5keFJReDlicGF4ZHRSOG1rcVFnaDAzdEUzMTdId0FBQUFDYXpvSTZTb0JtOWhxb3NLajZQMlRTKy9penZBYXI3ZGl5VnV2K21LK003djNydlljdnpyenFQaTM1OW4wVjVtVmJqdmxxNWtQcWYrcEZUVnFXdEQ2bVRUMWIxVlhtV2JQLzl0NlROK2k5SjIrby94NExHeWRwQVFBQUFBNHZoMzJ3bWd5YjBpK1pxYXJDYkJXdi9zRjBTTm5XUDdUNnlaUFU0Vjl6NnN5Y1ZiRmpyVlkrTWtUVlJkc3Q5MnQ3NFFzS1RlK24rRUVUdE9PN1oydVBjYnUxWWZvWTJSekJpdXA5cHIvdkNBZVFUamZPcjlWbWxmM09MQlBka2tsaGNsWFVMcWZVV0ZuckFBQUFEZ1JsWldVNjl6L3JaQllyWmhqU3EyUFRkRVRia0QxdHlaRU9QWDV1cXNaTTMxQnIvTjJmWm1sRWx3ajF6L0N0WEh6dnU1ZjdkZGFCbVdINjF3a0p5b3ozTFdCcVIxRzFudjNldWdUb21BR3hsbVUxRzhPeXJISU5mMksxWEc2M1pveE4xMms5SXIyT3p5MnUxbzhXUVdjUlFYYkxuMnRSZVkwV2JxaWRPZnB2QTN6OFBEb25CK243eVIwMTlORlZ0Y3JCQmp0cyt1aktkaHJjd2Zlc2R0NE16QXpUajFNN05zcGF2akxHTDJyVy9RQUFBSUNtVUpTL1Ewdm5mZUYxVE8vQkRidTMwZVBZMDJRUGNLaW0ydnhCRmtsYThQbHJUUjZzRmh3V3FYT3ZlMVF2M21LZFhLQzZxbEt6SHJoSzF6N3pWWk9leFY5MUJhb0JBQUFBTGNYVzBnYzRFQmdCVG1WTy9FQkJpZFpQdlpTc1gvQlh0alRyaS92eW5KVmE5ZWp4cWlvd3p3Z2hTVWtuM3FqUTlINlNwRlpuM2lkblhMcnBPSGRObGRiOVo1VHk1bnQvT2drSEdUZEJaZ0FBQVBzcUx5L1g2dFdyVlZoZVk5cC94NmtwR3RXM2RvYmppd2ZFNnNTdXRiTjhWYnZjR3YzU2VoVlgxTTVnWEYvQkRwdkdIQjJyWDI3dXJCK25kdFRaZmFKOUxqWDY4T3djbFZpY3hXRTNOSGw0WXFPZGMzOGI4eW8xL1BGVjJsbFNyWUxTR3AzeDdCcmQ5UDVXcnhua1B2NTlsMlgvOFozQ0ZXRHh2dWV1TGxhMXhieFFwMDA5V3dmN2ZPNzJDVTU5UDdtRDBtSUQ5N1FGT1d6NjRJcE1EZldqL0NvQUFBQ0FwdkhMbDdQa3FxbjJPcWJYNEpFTjJpTWtQRW9kK2c3Mk9tYlI3TGZxUEVkak9ITEUrZXJjYjVqWE1jc1h6TmFpT2VZVmZBQUFBQUI0SXJQYVh3SkNZOVJ1MHVkYWNWOC9WUmZubW80cFhENUhHMThmcjdTTFg2blZWN3o2QjYxOWJxU3FTM1phN2hHYU1VQXBwOSs1NTdVOUtFTHBsODNTeWdlUGtkdFYrd3VWMjFXakRkTXZWbVhlQmlXZmZPdnV0Qkk0eUZuY0dPU3pCUUFBaDZHU2toS3RYYnRXVlZYbVQ4cWZmMlNNYnR1bnBHZU55NjNTU3BkS0sxMHFxWFRwcWlFSm1yMjhxRlp3MWJyY0NrMTVaNHVlRzkybVFlZnJrQmlreTQrTjA5aWpZeFVUNnY5WHA5emlhajN6blVYR1pVa1g5bzlWbTVoQXkvNkcyRjVVcldHUHI5TFdncjAvVzdkYnV2K0xiTTFmVjZKWjQ5S1ZGT0dvTlcveEp1dnNhQi84V2xDdnpHQWxGUzRGVEZ6czk3eDlsVmU1Tk9LSjFWN0h1S2YxYmRBZUFBQUFBSHd6djQ0U29LMDc5RlJzU2xxRDkrbHovRmxhdm1DMlpYOVIvZzc5K2RPWDZuN01LUTNlcXk3L3ZQRlozWFZlZDFWVmxsdU9lZXZSZjZuYjBTZkpHZUs5UWc4QUFBQnd1Q05ZYlIvT3VBeGxUbnhmcXg0YmFwcEJ6Um1YcnFUaFUycTE1Lzc0b2piTnVrcnU2Z3JMdFIwUlNjcTQvQzBaTnM4ZmVXaDZQNldNdkVkYjM3dkJmS0xiclcwZjNhYlN6VXVVZHZFcnNnZDdMOXVUZlBJdEhxOTMvanhMbFRzM0tYYmdXRG5DRTd6Ty9WdmVUNitxTW45THJmYUE4SGpGSDN1NXBOM1o2T0EvdDJWbU5ZTFZBQURBNFNVL1AxL3IxNi8zY24way9iU3VXRzF1L0VNbGZ3V29sVmY1bmkxdDJnODdkRTdmYUw4emNRVTViRHE3VDVUR0hST25RUjNDdFdsbnBSWnRLdFd3enJXenVOWGw0YStzczZyWmJZWnVPakhKN3pWOVVWaGVveE9mV0szVjI4Mi9uM3kzcWtpOS83MWMvNzA4UThlMTk3eUo0dTN6T05UOHZyVk0vZTlmMGRMSEFBQUFBQTRxMlJ0V2FPT3loVjdITkRTcjJ0OTZEanBEYjl4L2hkZnZLUXMrZjcxWmd0VVNVdHZweExFMzZlTnB0MXVPS2RpK1ZaKzhjS2ZPdnVhaEpqOFBBQUFBY0RBaldHMC9ZZTJPVWRzTFg5U0dWeTd5Yk04OFdwa1RQMUJBZVB5ZXRwcnlJbTE2YmJ4Mi9qTEw2NW8yUjdBeXIveElnZEd0SmUwdThXblk5Mll4U0JveFZXV2JmL1c2VHNHUzk3VnN3eTlxZTlGTGl1Z3kzSEpjeWhsMzcvbjdqcm5QcXlKM25TUXBmOUhiYW5YR1BZb2ZORUV5ckt1L0ZxMzRSbG1mM1dQYWx6UjhpaEpOZ3ZVYWt5MHdWR0daQS9lOExsay9YMjZYWjBrb3cyWlhhSHAvbjllME8zZmZnT3Z4VUpaSGUrN2NhZHIyOFIybWM1SlB2bFh4UTY3MGVROUpDZ2lMcjN1UTIveG1wZUhsTXdFQUFEZ1VHWVpSWjJEVWhyemFENUQ0eXUyV0xwMnhRWC9jMXNXbjhYM2FoR2pzMGJFYTNTOVcwU0gyUGUzejFoYnIvQmZYcTBmcllGMDlKRUgvUENwR0lZRjFYN3RsRjFaNXphcjJqeU9qMVM2aDhSOEFLYTl5NmJTbjEyakpadXNNYWRMdTg3MHlMN2RXc05yaHBLaThSZ3ZXbDdUME1RQUFBSUNEU2wxWjFhVEdDMWFMakV0V1J2Y0JXdnY3UE1zeHYzMy9vU3BLaTVzbG05bUpZMjdVejErOG9aeU5LeTNIekhuamNRMDRiWXhTTXJvMitYa0FBQUNBZ3hYQmFpWmkrMStvOHF4bHl2N2lma2xTekZIL1ZOckZMM3RrRXl2ODgwdHRlbU9pS25MWGUxM0xzQVVvZmR3c2hhWWRxY3I4emRvODYyckpNSlE1OFgyUGNXMHZmbGtWZWV0VnNtNis1VnFWK1Z1MCtva1JpdWwzZ1ZxZGVkK2U0RGN6K1l2ZTFxWTM5Z1piMVpRV2FOT3NLNVU3N3hXMUhmMmNRdG9lVVd1T3E3SlVHMmVPTTEzUEVaR28rTUgrQlcvVmh6TXVYUjJuL2locDkvdjk0OGJVV21OQ013ZXE0K1R2L1Y3YkVlR1p1YUlzYTVubDJQQk94OWNhM3hqTXlyMUtrbXdFcXdFQWdNTkxSRVNFYkRhYlhDN2ZzNlg1YTJOZXBhYTh1MVdYSFJObk9lYmFvUWthZTNTY2VyUU9OdTFmbHJXN3hNdnZXOG8wYnVaR1RYNW5pMGIzaTlHRi9XTFZQeVBVY3QzcjM5NmlZb3VzYXBLYUpLdGFZWG1Oem5obXJlYXVMcTV6N01oZVVYcmh3cmFOZmdZQUFBQUFMV2Zhd3FiUGxEenlpbnMwOGdyekI5NmJ3dFNYLzFldmVVM3hzd2h3Qk9xdWR4czNPM05UZm1iTjhmc0FBQUFBMUFjUk1oWmFqYnhYVWIxR0t1VzBPNVIrNmV0N0F0V3FDck8xL2dNL1hJWUFBQ0FBU1VSQlZPVUx0UHJKRStzTVZKTmhVOW9sTXhYWi9SVGxmUFd3L3J5OXN3cCsrMUFGdjM2ZzNCOWY5QmhxY3dTcDNWV2ZLcmhWOXpyUHRuUEJhL3J6dG83YStzSE5xaTZxbmEyaGNQa2NyWC81QXRNc1hxVWJGMnI1ZmYyMGFkYVZxaWt0Mk52aGRtdmp6SEY3TXJIdHI5VlpEOGdXR0ZMbjJScFQ0Ykt2VE5zanU1M1VLT3VYckRWL0dzdXcyUldhZG1TajdMRS9kMDJWK1o2RzNiUWRBQURnVUdXejJSUVI0WDlwVFg5Tm03dERjNVlYV3ZZL2RtNnFaYUNhdER0SWJWKzd5bXIwN0hjN2RNdUhXeTNuZkwrcVNHLzh2TlBydVRMakd6ZXIydmFpYWcxNVpKVytXMVZVNTloaG5TUDA1cmdNQmRnb1JROEFBQUFBQUFBQUFKb1htZFdzR0lZeUo3eTdwMlJtVFhtUmNyNThVRGxmUHlaWFJkMmxZZ3hiZ05MR3ZxcmdWdDIwL0o2K0t0dnl1MGYvNXJldVZYaUh3WEltdE52VEZoQWFvL2JYenRhcWh3ZXBQTWM2amJTME93dGE5dWYzYWZ1Y3g5WHE3QWVVTU9UcVBYM08rQXlGcGgybDRqVS9tazkydTdUanUyZVZ2K2dkdFQ3blljWDJ2MUJiUDd4Vk8zOSt3M1I0V0x0akZOdi9JdE8rcHVRdFdHM3ByZTFVc1dOdHJiNiswM3g3VXFneWY3TXE4N2VZOWdXMzdpbWJzK0Vwd3hlTjkvM21uNnVxeksveFptTzczMXRIOENRQUFNQUJKaW9xU2dVRkJYVVBOR0VZVXJqVHJwaFF1MkpDQXhRVEdxQUY2MHRVVk81WlFuNVk1d2kxamc2MFhLZWt3cVZRcC9VelBJczJtWmZUSE53aDNMUzkydVhXbGJNMisvQU9Hcy9HdkVvTmUzeVZWbSt2cUhQc3dNd3dmWEJGcHB3QkJLb0JBQUFBQUFBQUFJRG1SN0NhTjhiZW0xWTVzeDlSMW1kMyt6VE41Z2hXeG9SM0ZObnRaRlhtYnpZTnFuSlZsR2o5UzZQVjhZWjVNbXg3czJvNUloTFZjY3Bjclg3cVpKVnVYRlRuWHE2cU1nVW5kL1ZvYzhabHFPUGs3NVV6K3hGdC9mRC81SzQydjJsVlhiUmRHMTY1U0RsZlBxaXliVXROeDlpRHdwVTI5dFhkZHdPYms5dXRvaFZmMTJwMlJMVlNjT3VlZmkzMWR6blhmWlhuckxLZVlCaW1jM3lWT0h5S3gyY0tBQUFBYzVHUmtUSU1RemFiVFcyakF6d0N6MkwzK1h0TXFGMHhJWjc5TWFIMldwbkJIdjRxUjFQZTNmMUFRbWE4VXcrZjAxb2plMFhwejIxbFp0dExrdWF1THRKSjNTSk4rMVprbDJ0TGZxVnAzNUNPNXNGcWo4L1o3blcveHJZc3ExekRIMStsclFYbUdYejNOVEF6VEo5TmFxZVFRT3ZndktmUGI2T256Mi9qOC81VDN0MmloNy9LTWUzcm5ScWl4YmQyOW5tdDVuWk11ekQ5TUtXamFkOTNxNG8wNUJIejd3enVhWDB0MXpUR20zK0grL2I2RHBZQmpnQUFBQUFBQUFBQUhFNElWdk5SOGtrM3ErRFg5MnRsU051Zkl6SlptUlBmVjJoNlAwbFNZSFNxa2srNVRWdmZ1NkhXMkpJTlAydjduRWVWT0h5S1IzdEFlSUk2WFBldDFqMS90Z3FYei9hNlgxajdZeFhlNmZqYUhZWk5pY09uS0tMYnlkcnc4b1VxM2J6RWNnMnJRRFZKYXZQUForV015L0I2aHFaUXVtbXhxb3R6YTdWSGRqM1I3N1cydm4rVGYzdHZYT1JUb0tDVmhLSFhFcXdHQUFEZ2c0Q0FBUFhwMDBlU3RQRHlocTgzNmZnRXZiVW9YK2NkRWEycmh5UW84Sy9zWWJGaDFsOTdMcHU1VVkrT1N0V1FqdUZLQ044OXJxaThSb3MzbGVxNnQ4MHo4VVlHMjlVL0k3UlcrNWI4U3QzNXliYUd2eEVmTFZoZm92R3ZiZExPa3VvNnh4N2ZLVndmWGRIT2F4WTVmNVZVdVBUaWo3V3YyZjkyeWNEWVJ0dXJLVkFGRlFBQUFBQUFBQUNBNWtld21vK01nRUNsWC9xNmx0OXpoR1dtc3BDMlI2amRGUi9JRWRYS296M3hoSDhwNzZmcEtzOWFYbXZPdG85dVYxVHZzK1NNei9Sb3R3ZUZxOTJrejdYMS9SdVY4OVhEbHVkS09mVjJyK2NPVHVtcVRqY3RVTlluZHluN2kvdmtkdFY0SGU5eDd1R1RGZFB2QXAvSE42WmRmM3hxMmg3WjQ5Um1QZ2tBQUFDYVdtRmhvZWJVdmxTdWwzdEhwa2pTbmtBMVNVcUtjQ2c1MHFHc1hiV3pqMjBycU5JL1hsam4xeDVETzRYWHl1cm1ja3NYdmJKQnhSV3VlcHk2ZnF3eW11M3Y1RzZSZW5kQ2hvSWNqUmVvSmtrejV1ZXBvTlQ4KzBXd3c2YlIvUTZNWURXMzIyM2FibXZ1N05FQUFBQUFBQUFBQUlCZ05YOEVwM1JUeW1sM21HYnFTaGh5dFZxZjg1Q01BR2V0UHNQdVVKdnpuOUdxUjJ0blFITlZsV25qekhIcWNOMDN0ZWZaN0dwOTlrTUtUZSt2VGE5ZHJ1cVNuUjc5WVpsSEs3elQwRHJQYmRnZFNqbmozNHJzZVpvMnZIeVJ5bk5XMWpuSEhoS3RoT092cVhOY1U4bGYvRTZ0TnBzaldCRmRocmZBYVFBQUFOQ1VWcTllcldHUE4rNmErNWRxUEtObmxKNmZ1Nk5SMWo3M2lKaGFiZmQva2ExdlZ4WTF5dnFONmF6ZVVYcHpYSVljOXNZTnpLcDJ1ZldRbDJDNWM0K0lWblJJeTJjYmRydDNCeEthc1RWdTdCNEFBQUFBQUFBQUFQQUJ3V3ArU2h4MnZYWXVlRTFsMi82VUpBV0V4YW50UlM4cHF1ZnBYdWVGZHh5aTZEN25tQVpoVlJYbXFHcFhsaHlSeWFaem8vdWNyYkRNbzdWeDVqaVBqR05KSjkvcTE5a2RrY2tLYWRQYnAyQzFtdEo4L1hsN1p5V2Y4bjlLSEhxdGpJQkF2L1pxaUlydHExVzI5WTlhN1JGZGhza1dHTkpzNTJpbzZDUE84M2hkdVhPalN0Yk5OeDBiMWZNTUdZNmdXdTBGaTkrVjIxVzdyTlArYTB1U0xUQlVDY2RQcWhYVUNBQUFBR25LaUVUTlhKQ25rZ1ptUHV1U0hLU3pla2Q1dEMxWVg2TGJQMnErOHArK21uQmN2SjQrUDFYMkpxaDMrZXBQZVZxZmE1NXhXcEtXWlpYcm5HbitaYXp6eDF1WFovaFV4clBhS2xKTjBqY3JpbVNNWCtUMzN2V1pNK1NSVlhXTytlbUdUcWJsWlFFQUFBQUFBQUFBT0pRUXJPWW53KzVRbTlIUGErWER4eW02N3lpMStjZlRDZ2lQOTJsdTYzTWUxcTQvUHBXcnFreVNaQStKVXNxcGR5aCt5SlV5Yk40L0NrZGtzdHBkOVlueUY3MnRMZTlPVVVCSWpDSzduZVRUdmhXNTY3VDltNmVVTy9kNXVhcktmWm9qU2E2S1ltMTk3d2JsL2U4bHBaNzNoQ0s2bnVqejNJYklYL1MyYVh0a3p6T2FaZi9Ha2pIdVRZL1hhNTgvMjNSY1lIUnJaVjd4Z1duZmtrbGhjbGZVRGxiYmYrMi9KUncvcWM1elZlN2NWT2NZQUFDQVEwMUduRk92WDVxdTgxOVlyN0txK2dXc0pVVTQ5TzZFVEk4c1pZWGxOVHIveGZWZWc2S2FtMkZJOTUvWlNsTkhKRFhKK2xVMWJ0M3pXYmJYTWI5c0tORXZHMHFhWkg5SmNybmRQcFh4UEpBK0Z3QUFBQUFBQUFBQVFMQmF2WVMxTzBhZGIxbXNrTlJlZnMwTGpHMnJ4T0dUbGZYWlBZb2JlSWxhamJ6WDUwQzN2MFgzSGFYSUhxZXFNbStqMTNHdXlsTHRXdnE1OG42YXJsMS9mQ2E1NjU5Qm9qeG5sVlkvZVpLaWVwNnUxdWMrSm1kY1JyM1g4a1grNG5kck54bzJSZlU0clY3cjlaM21lWU5xMlozZFZiWnRxY2tlaG5vK2xPUDNaK0tMMHMxTFZQQ3JlVUJhVXdUaHVhcktaQXNJMm4ybmNoOVZCVnUxYWRhVmx2TnNKbVZzQVFBQURoVm45SXpTenpkMzBwMGZaK25EM3dwVVZlTmJJRk5rc0Yyais4WG85bE5UbEJEdStSVnF5anRidkdZWWEyN09BRU16eHFicjNDT2ltMnlQcDc3ZGZrQzlaMitxZmZ5TUFRQUFBQUFBQUFCQTh5Qll6VUxKK2dVS1RlOW4yUitVMEU0MXBRVityeHQvM0FTRmR4eWlrTlRla2xTdk5ld2hVUXBLNnVUWjZIYXBiT3NmS2xyOWc0cFdmSzNDUDcvY2s4R3RMb2Jkb1lEd0JGVVZiUFU2cnVDM2o3VHJ6eStWTkh5eWtrNjZ1Y2xLY3BadVdteDZ4blgvR2JYbnRkVlpWejB5dUZaYi9LQ0plOHBtVmhWc013OVVreFRTcGsrVEJLcTVYVFhhOVBwRXk0REI2TDZqVE5zYll1VURBMVc2ZVlsc2ptQVpkb2RrczB1dWF0V1VGM21kMXhUdkh3QUE0RURTTFNWWWI0L1BVRm1WUzBzMmxTcTdzRnBGNVRWeTd4ZlRaTGRKWVU2NzB1TUMxYTFWc0FJc2FrNzZrdDJydnJZVlZQazFQaTRzUU85UHpOUXg3Y0thNkVSU2JuRzE3dm9rcThuV2IyeWxsUTByK3dvQUFBQUFBQUFBQUJvWHdXb21xa3Z5dE9LQkFRcEs2S0M0NDhZcjd1Z3hzb2Q0WmlaWTgvU3BLbHIxZll1Y2IvOU1ZWktVTStjeGJYbG5zdDlyQlNWMlZQcWxyOG1aMkZGYjNyNU91VCsrNkhXOHU3cENXWi9kbzd5Zlppamo4cmNVM0txYjMzdldoN3U2d3FlZnQ5bVl5TzZuN3ZsNzRiS3ZMT2RHZHZXdHJLcS90bjE0cTByV0x6RHRDMm5iVitFZEJqWDZuc0dwdlZTNmVjbnVnRVZmZ3hadEFYNW5Dd1FBQUdoS1dRLzFVRktFdzdJL3U3Qkt5Vk4rcjNPZG92SWFMVmh2WHBMeXJONVI5VDZmSkIzVExrelB6OTNSb0RYTXpKeWZwMG4vM2V6eitENXRRdlRlaEV5MWpRMXM5TFBzNitZUHRtcFhXVTJUN3RHWVNyd0VxOFdFQmlnOXp2em5WVlR1MHFxY2N0Tyt2bTJ0SDlwWnRMSFV0TDFEWXBEQ2cyeGVUaXFGMWRFUEFBQUFBQUFBQU1DaGdHQTFFeVZyNTBsdXQ4cHpWbXJMMjlkcDJ3ZTNLUHJJOHhRL2FLSkMwNDVxNmVPWmlqdjJjbVYvZnErcVMzYjZOTjZ3MlJVL2FLSmFuZjJnYkk1Z1NWTGJDMTlRVk84enRYSEdaYXJhNVQxYmd1RUlVbEJLbHdhZnU3bDVEVmJyZm5Lajc1Zjd2NWVWL2VVRGx2MUp3NmZVYTkyOGVkTTlYc2NlUGNiamRVanJuc3J6YzgybzNtZks1bXk2TEJ3QUFBQXRaV1ZPaFlZOXZ0cTB6ejJ0YjUzejMxMmNyNmlRQUEzdEZGNnI3OWoyNXRkUFovV08wbnRML00raW5GMVlwZkd2YmRKSHYvays5OEwrc1pwMlFSc0ZPNW8yMk9tN1ZVVjY4Y2ZjSnQzREZ3RTJRNzdtc3l1cHNBNVdPNk5ucEY2K09NMjA3N3RWUlJyeXlDclR2b1UzZDdaYzB4aS95TFI5MmdWdE5MaEQ3ZDhmQUFBQUFBQUFBQUFPTndTcm1TaGU4eitQMTY2cU11WE5tNjY4ZWRPVmZzbHJpdWszdW9WT1pzMGVGSzZFb2RkcTIwZTMxVGsyb3VzSXRUN25ZUVduMU02S0Z0bnRaSFc1L1E5dGV1TUs1Uzk4eTNTK3pSbXF6SW52eVI0VUlWZEZjWVBQM3B3S1Y4eXg3RnZ4d05FTlhyLzMwMld5T1lJazdTNy91WFArVE5XcUtmV1gwSXorOVM0QnV1SFZzUjZ2OXc5V2N5WjI4R3M5ZTBpMFdwMWxIVlFIQUFCd09QcHpXNWttL1hlenZsbFJwS2dRdTM2K3FiUGFKemc5eHJTSkNWU2JtRUJ0MmxtNXA2MWRnbE92akVuVGUwdCs5V3UvV2IvczFGV3pObXRuU2JWUDR4MTJRNCtNYXEycmh5VDR0VTk5bEZXNU5HN21ScXRMVzFNekwwblhCZjFpL043cmh2ZTI2c0V2c3kzN3J4K1dLTHRGV2RiOWVRdFdjd2FReVF3QUFBQUFBQUFBZ09aR3NKcUo0alUvV3ZhRnBoK1ltZFVrS1dISTFjcis4a0hMQUxMd0RvT1VkTkxOaXVneTNPczZBYUd4eWhqM1grM3NOVktiM3JoU05hWDVIdjF0TDN6Qk5ORHRZRkJkMVBnbG1xd1lOcnZhLzJ1MnRyeDl2YlovODZSbm45Mmh0aGUrSUJsTmM0UE1HWnZtODlqZzFqMTNsNEtOUzIrU3N3QUFBTlNYTHlVK204S3VzaHJkOGZFMlBmM3REbFc3ZGtkbkZaVFc2UFJuMW1qQlRaMFVFV1QzR0g5VVd1aWVZTFVnaDAxdlg1NVJhNHczeTdQS05lbS9telZuZWFGZjUzenlINm1hY0Z5OFgzUHFhL0k3VzdSbWU0VmZjNjZhdFVtRE9vUXBOZHIzMHFUdkxzNzNHcWpXTHNHcE8wNUw5bm05UEMrQmZ5R0JCS3NCQUFBQUFBQUFBTkRjQ0ZiYmo3dTZRaVViRjVyMkJVYW55cG5RdnBsUDVEdDdTSlRpanJsVTI3OStZaytiWVhjb3VzODVTampoWHdwcDAxdVM1SFpWU3pKazJHcmZRTnZkdDF0MDMxRUt5eHlvalRNdVUrSHkyWktraE9NbktlYkk4NXYyalJ4Q0RGdUFVczk3UXFGcFIycmp6TXZscWlxVEpMVTY2MzZmQXY0NlhEdGJibGVOSkduVkk0UDMvTDB1Z1hGcENveE9sV3cyR1laTmh0MGhJOEFwSThBcFcyQ3dIT0VKY2laMlZFVG5FeFRlY1VqOTN5QUFBTUFocEtyR3JXbHpkK2pmbjJacGUxSHRJS2NWMmVYNjU0dnI5ZEdWN2JSdllxKytiVVAwenVMZEQzZzhQN3FOZXFXRytMVGZycklhM2ZsSmxwNzZadnVlb0RoL3hJVTF6OWU1OTVjVTZObnYvSC9vWTFkWmpjNzd6enA5ZTMxSE9RUHF6b1QyNDVwaVhmVEtCc3QrdzVEK2MwRmJCZmxSN3RSYnNGcFlFTUZxQUFBQUFBQUFBQUEwTjRMVjlsTzg3aWU1cTgwekJod0lRVDJHM2VHMVAzSG90ZHJ4L2ZNSzd6QkkwVWVjSjBkNGd0WThjNXAyL2pMTFk1d3pvWjI2L1h0MXJmbUxKNXF2bjN6eUxTcmQ4cnRhbi9Ody9RL3ZvNzdUNnI1UnQvVFdkcXJZc2JaZWMxdENUTDhMRkpUY1JXdWZPMU9SM1U1VzRnblgrVFF2TkdOQXZmYXpPWUxWL2Y1Tjlab0xBQUJ3dUhHN2Q1ZmcvTDhQdDJsZHJ2ZnNZWi8rc1VzM3ZiOVZENXpWYWs5YjM3YTdnOU51R0pHa2l3ZkUrclRubTcvazY4YjN0eXFuc0tyK0IvZlIrdHdLcGNjNTZ4NW9Za05lcFM2ZHNjSHJtR1BhaGVuSE5lYlpuWDlhVjZKeE16ZHF4dGcwcjJzczNGaXFVNTVhbzlKSzY3S2RONTZZcENFZHcrczRzYWZjWXV0Z3Ricyt5ZEpkbjJUNXRaNGtHZU1YK1QxbnlDT3JmQm8zL3JoNFBUKzZqZC9yQXdBQUFBQUFBQUJ3c0NCWWJUOUZLNyt6N0F2dmRQeWV2M2U0M25wY2ZlWDk5S28ydkRwMjk5MHlFNGJOcnZSTFgvZTZSbUJzbW5vOW1pdWJNMHlTOTVLbS9vanBkNEZTenVqVUtHc2Rya0xhOUZIbld4ZkxIaHpWMGtjQkFBREFYNzc0czFBM3ZiOVZ2MjR1OVhuT1N6L202dkpqNDVRWnZ6c0FyRytiRUkzc0ZhWDd6bXhWeDh5OXFsM3VaZ2xVcTNHNWxYbnJVblZPQ3RMcFBhTjBlczhvOVVzUDljZ01aNldrd3FVem5sMmovRkxyN0w0ZEU0UDAxYlh0TmVXZExYckdJdnZhelBsNVNvNTBlQVQ0N2V2ckZVVTY2N20xS2l5MzNtZG9wM0Q5Ky9TVXVnKzluKzJGMXNGcUFBQUFBQUFBQUFDZytSR3N0cC9pVmQ5Wjl1MGJyTmJZOGhlK3BZMHpMclVNVkpOaFU5cVk2WXJ1TzZyT3RmNE9WSlBrYzluSXcwV3JNKzlyMFB3ZDN6MnJ5dnpOcG4zaEhRYkxGbUNkc1dMUmVCL3VDTlpUWTZ6ZDQ2RXNPU0tTR3VFMEFBQUFqZVBZOW1FS3RGdGY1MVRXdVBYRGF2T01YcjQ2NmNuYTJZYXR0RXR3NnRxaGlScDdkS3hDQXZlV2tJd0pEZENiNHpKaytIRkpka0cvR0gyK2RKZmVXMUxnejNIOVZsQldJN2RiV3BaVnJtVloyYnIvaTJ6RmhBYm9oTTdoR3Q0bFFxZjFpRkpDZU8ydmhXNjNkTkVyNi9YN2xqTEx0ZTAyUTYrT1RWT3d3NlpIUnFWcS92b1NMZHBvSHZUMzRKZlpNaVRkdjEvQTJtc0xkdXJTR1J0VVdXMmRJVGsxT2xCdmpzdVEzWmNJdS8xczJsbnA5eHdBQUFBQUFBQUFBTkIwQ0ZiYmg2dXFYTVhyNXB2Mk9lTXpGUmlkYWpuWFhWMnh1MFNuWWJNY1kyWFg3eDlyL2NzWFdBZVdHWWJham41ZU1mMHU4SHZ0NnNJYzAzWnZRVlVIczExTFAxUGx6czJxeXQrc3lwMmJWWm0vKzAvN1NWL0lHWitwcEJOdnJQZmEyNzk5MmpKUXpSR1ZvdlJ4Yjhxdk81UUFBQUR3NnEzTE01UVVZVjZtWHBLeUM2dVVQT1gzSmovSGtJN2h1bVpvZ2s3ckVXV1prY3daNFA5MTRIT2oyMnJ1Nm1MTFVwVWRFNE8wTXFmYzczWDNaYmIyenBKcXZiVXdYMjh0ek5lTEYwbVhEb3lyTldieU8xdnFES1NiTWp4Ui9kSkRKZTErLzI5ZG5xRStkeS9YcmpMejd6VVBmSm10SGNYVmVuNTBHN25kMHBSM3QrakpiN1o3M1NNdUxFQmZYdE5lY1dIMSsrcTZPWjlnTlFBQUFBQUFBQUFBRGlRRXErMmpaUDE4dWFzclRQdkNPdzd4T25mYlI3ZXA0TmNQbFhUU1RZcnBOMXFHemJjZmJlSHlPVm83YlpUY05kWWxnRkxQZTBKeHg0N3phYjM5VmUzYVp0b2VFSkZZci9XYWpkdXRtcklDVlJmbnFibzRWMVZGT2FvdXpGSFZYMytxaTh4dmFxMTU2aFRUZG51SVorbE5WMVc1Ykk0Z240OVR1SHkydHJ6MUw5TSt3eGFnakhIL2xlTkEvNWtDQUFEQVp5R0JOdjN6cUJoTk9qNUIzVnNGTjhrZUNlRUJldklmcWZybmkrczkybTJHZE4yd1JQMzc5QlFGWDdXa1FYdFlCY0w5TFQyMjlrTXM5MytSclVmbm1ELzA4cmR1S2NHNjR6VFBzcHdaY1U3TnZDUmRaejYzVmpVdTgweHBMLzh2VjJ0M1ZLaTh5cVVGNjB1ODdoRVpiTmRYMTdaWDUyVGZyOXYzdHpIUE9sZ3RNY0toZ0wrZU5YSkwybFpnL3Awc1BNaXVpS0M5RHlWbDdhclMvbTl2L3pGV3lxdmN5aXZaKzVuWWJZYVNJdlorZDR3T3NkZTVCZ0FBQUFBQUFBQUFCek9DMWZaUnRIeU9aWiszWUxXSzNQWEsrZm9KdWFzcnRHSDZHRzM3K0hZbERaK3EySUdYZUEySUtsNzlnOVkrZTRabGdKd2t0VHJyQVNVTXVkcTNOMkNpZEl0NXBva0R0ZHhqNmNhRld2M1V5YW9wMmRsNEpVd05td0pDb3ZmWlk1RldQVFpVY1FNdlZlTHd5WEpFSm51ZFhwNnpVdXYrYzY3Y0x2TWJmYTNPZmxCaDdZNXBuTE1DQUFCZ2ozUC9zNjdPTXFDTnJWMkNVeE1IeFd2czBYR0tEckdycXNhdHI1WVZhbGpuaUNaSm9uditrVEdhT1grblBsKzZTNUxVTlNWWUwxN1lWdjB6UWh0bC9leGQxZy9GU0ZKR3ZHZXcyblBmNzlCTjcyLzFPaWM4eUs1M0ptU1lacE03clVla1hyNjRyY1pNM3lDM3hjZnovYW9pNzRlV0ZCRmsxNmRYdDFQdjFKQTZ4MW9wcm5CNXpheTI0czZ1aXZvck9LeTR3cVh3U2VhQmdkZWRrT0FSbUhmRkc1djAzUGM3UE1hRU9XMzZmbkpIWmNhYlo3Q3VjYm4xNG8rNXV1UGpMSTkybDl1dEZ5NXNxNU82UmZyMG5nQUFBQUFBQUFBQU9OZ1JyTGFQd21XekxmdThCYXR0ZlhlcVI4QlpaZDVHYlpwMXBiSSsvYmNTaDEyditFRVRaSE9HZWN3cFdiOUFhNTQrUmE3S1VzdDFVMDY3UTBranB2cnhEbW9yV2IvQXREMHdwazJEMW0wcXRzQVFWUmZ0cUh1Z0grekJFWHZLczdxcks3VmgraGpWbE8xU3pweEh0ZjI3WnhRMzhCSWxqWmlxd05pMFduTnJTdk8xNXVuVFZGTnFYZ0lwdXU4b0paNWdubkVOQUFBQURmUEQ2dUptMmNkdU0zUks5MGhOSEJTdkVWMDhnOUsyNUZkcXhCT3JsUkhuMUdYSHhHbk0wYkZLanJRdVRWb2Z6NXlmcWo3M0ZPdTZFeEoxNDRsSmNuZ0owUFBYbG56cllEV0gzVkJxOU43Mzh2UzMyelhwditabDcvZjE2cGcwZFV5MGZpam5vdjZ4S3FsdzZZbzNOdmwzMkwra1JEbjAyZFh0MWJOMXd6TGFMY3Nxcyt5TEN3dllFNmptcjMrZmthSTNmOW1wL05LOUQ5ZGs3YXJTME1kV2FlN2tqbW9URStneC9vTmZDM1RUKzF1MUlydDJTVmUzV3hvemZZTit2NjJMRXIyVXZBVUFBQUFBQUFBQTRGQkJzTnBmYWtvTFZMcHBrV2xmVUZJbnkreGJ4V3QrVlA3aWQwejdxZ3F6dGVYZEtjcis0ajRsSEgrTkVvNmZKSHRJbEVvM0xkYnFKMDlVVGJsMVJvR2tFVk9WZk9ydC9yK1JmVlRrcmxONTFqTFR2cERVM2cxYXU2a0VoTVUxK3ByMmZRSUZzejY5UzJYYmx1NTU3YTZ1MEk3dm4xUHVqeThxOXVneFNqN3BGZ1hHdHQzZDU2clcybW1qVkxGOXRlbTZRVW1kbEhieHl6NmZ3K1pzV0hZTVY0VjFtYVNHcmkxSmhsRjMyU0lBQUlCRHplMm5KbXZjc2ZGcUZXVWVLTFJ4NSs3TVhPdHlLM1R6QjF2MWZ4OXQwOG5kSW5USndEaWQwVE9xVWJLdHBjYzV0ZW0rN2dvUGF2d1NrQnZ5ckxNNHA4VUd5bTdiL1FiZVdaeXZxOStzTzFEdHhoT1RkR2J2cURySFRSd1VyK0lLbDZhK3U4WDN3MHJxa2h5a3p5ZTFyeFh3VlI5THQxb0hxM1h3RW14WGw5alFBTjExZWtxdG45Zkd2RXIxdjMrRlByd2lVMGVtaFdyZTJtSk5lWGVyNXEzMUhuUzV2YWhhWTEvZHFFK3ZhdGNrMmZzQUFBQUFBQUFBQURpUUVLejJsNktWMzFpV25RenZkTHo1SkxkYm05K3FPNnRXZGNsT2JmdjRkdVhNZmxpeEF5L1J6dm12V1dicWtxU0VJVmVyMVZrUCtIUnViM2IrUE11eUw2Uk5ud2F2TDBrMlo1ajZUbXU4OGt2MjBCakpNR1JaTTZnZWJJRzdBN2xLTnkxVzloZm1QMWQzVFpWeWYzaEJlZk9tNzg2MGR0TE55djdpZmhXdCtOcDhUV2VvTWllOFd5dGpuamU5bjJ4WVpwREZFd01zZjBjYnVqWUFBTURoYXQveWptYlc3dkFNOXFweHVmWHg3N3YwOVlvaUZUM1pXNDBWVzFTZlFMWEs2cnF2bVplYlpQUDZXL3VFdlFGYk1TRjFmelVjMWpsQzk0eHNWZWM0dDF2NmJPa3V6VjVXV09mWS9RVTViUHA2UlpITzdSdXRVR2ZESHFhWXY5NzZZWThPaWVibE9uMTF4ZUFFZmZqYkxzMVo3dmtlczNaVmFkRERxM1JzK3pCOTVlUDc3NTBhb2d2N3g4Z3ROZHJ2RXdBQUFBQUFBQUFBQnlxQzFmNVN1SHlPWlo5VkNkRHk3T1dxekYzbjh4NDE1VVhhL3ZVVFhzZkVIWE9aVXMvelBzWVhycW95N2ZqdUdkTStSMVNLblBHWkRkN0RMejRHbnhtMkFObURJNzBHODNrVDNLcTdIRkd0RkJqZGVzOS9neEk3eWwxVHBRMnZqcFhiVmUzOW1EVlYyakYzbW5KL2ZNbnIyTFlYdnFpZzVDNzFPaU1BQUFBT0hzdXp6SU85dXFVRXk5YkNrVVdiL3NyNlpzWHRsaFp1S0xYczc1UzBOMWp0MlBaaGlnaXlxN0RjNHVHSTFCQzlNeUhENjN2ZVdWS3QxeGJzMURQZjdkQ3FIT3NnT1c4V2J5clZKYTl1MERYLzNheXorMFRwdEI1Ukd0NGxRbUgxQ0Z5YnQ5WTZXSzFiU3NOS2pOb002ZlZMMDlYNzdtWGFWdUJaYXJXc3l1VlRvTnF3emhHYU9pSlJKM1NPYU5CWkFBQUFBQUFBQUFBNG1CQ3M5cGZDWlYrWmR4aUd3dHNQTXUwS1N1NmlidmR1MEk3dm5sSE9uRWRWWGJTalFXZUk2VGRhYlMrWXBzYW8vYkxqMjJkVXRTdkx0QytxMThoRzJjTWZsVHMzK2p3MklDeXVkckNhWWNnUmtTUm5YTG9DWTlPMDY0OVBWVk8ycTliY0xyZjlicnFtdTZaSzhjZE5VTlpuZDZ1cVlGdWRaL0FXcUpZdzVHckZIUG1QT3RjQUFBQkF3MlE5MUVOSkVlYmxPU1VwdTdCS3lWUE1yLzk4VlZSZTR6V3IyY0tONXNGZXZWSWJGdXprcXdDYm9XcVgrWU1mYnkzTTF3MGpraXd2N1QvNHRVQjVKZGJYdFYxUzlnYXJPZXlHaG5RTTE0ZS8xWDVvcEYyQ1UxOWMwMTRSSmo4bmwxdWFzN3hRTC84dlZ4LzhXcUFLSDdLOSthS292RWJUNStWcCtydzhPUU1NRGVvUXJzRWR3ald3WFppT1RBdFJzTU43OEZwT1laV1daVm1YQVQyMnZXZUdaRmM5TWp2SGhRWG91aE1TTmZYZExiTDRpR29Kc0JrNjc4aG9UUm1lcEo2dG0rZDNDQUFBQUFBQUFBQ0FBd25CYXBJcXRxOVd4WTYxcG4zQktkMFVFQjV2T2RjZUZLNmtFMjlVd3ZHVHRHUHVOT1hNZnRpbllLajkyWnloaWo5MnZHUTByTlNOSkpYbnJOUzJqMiszN0kvdWZYYUQ5L0NIdTdwQzJ6NjZ6Y3NJejd0ck1VZWVMM2RObFFKajArU01UVk5nWExxY3NXMWxCT3d0MWJQMDFuYW13V3FXTzlnZGloODBVYkZIajlXTzc1OVY5aGYzMXl1NE1EUmpnRnFQZXNUdmVRQUFBR2g4dThyTXM0RHRMOGhoL2FER1QrdEtOTHlMZVdhci9OSWF6VjluWG02OWY0YnY1ZUFiSWpyVXJoMUY1Z0ZuU3phWDZwOHZyZGYvblpLczlnbE9PZXlHM0c1cFIzRzFQdnkxUUZQZjIrSjE3ZjJ6aXczdkVsRXJXQzA1MHFHdnJtbXZoUEM5WHgzZGJtbmV1bUw5OTVkOHZiMG9YOW1GbnBuRkdsdEZ0VnRmTFN2Y2s2M01ZVGZVT3pWRXZWS0QxYTFWc0xxM0NsYTNsR0RGaGUwOTQ4ZS83N0pNN2h6bXRLbFBteENQdHVvYTM2TE50dVJYNnN0bGhmcnl6MExOV1Y2by9OSWF2WDVwdWk2YnNWRmxWYTQ2NTE4MUpGNVRSeVFwT2RJNkNCTUFBQUFBQUFBQWdFTVp3V3FTZHYzNXBXV2ZWUW5RL2RrQ1E1UjR3citVTVBnSzVmNzRrcksvZWxDVmViNW5FM05WbEdqbHc4Y3BOS08vRW9kZHI2aGVaOHF3V1dkNHNGSlR0a3ZyL25PdVhKWG1HU0NDVTdyNi9KNzh0ZUsrZnFvcEw1VE5HU3JEN3BCaEM1RGJWYU9LbkZXcUxzbXpuR2NMOUx4UmxITDZWd3Q0OFFBQUlBQkpSRUZVWFUxeVBrbXlPWUtVZU1KMWlqLzJjdVY4L1lSeVpqK2ltdEo4bitkWGJGK3Q3ZDg4cWZqQlY4cm1DUEk2ZHVtdDdScDZYQTl1bC9YTjJNYmVTNUk2M1RoZkFXRnhqYjR1QUFCQVkzQzdwV2x6YzAzNzlzODBGaE5pL2JWbjR1dWI5SjhMMjZwL2VxaEMveW8xV1ZycDBoOWJ5M1RyaDlzc000VU56QXl0MzhIOTFEb3EwREpZVFpMZS9HV24zdnhscDkvcjJtMkdldXlYMld0d3gzQ1Axd25oQWZyeW12WktqM09xb3RxdGIxY1c2ZVBmQy9UUmI3dTBKZDk3Q1ZKdkJtU0VLampRcG05V0ZOVnJmbFdOV3o5dktOSFBHL2FXK2V5VUZLUS9idStpZ0wvcWxMNjcyUG9hLytqTXNEM2ovcmFqMlBwbnZEeTdYRlBmM2FMUGx4WnE2YmJhMmRyTzZCbWwxR3NDZGVaemE3MW1zcE9reDcvZXJpZS8yYTUrNmFFYTFpVkNnenVFcTArYkVFVUcrLy9kRHdBQUFBQUFBQUNBZ3hIQmFwSUsvL3pDc3MvZndDNGp3S240d1Zjbzd0aHh5cHMvUTltZjMyZVp0YzFNeWJyNVdqZHRsSnh4R1VvY2RyMWlCNDZWemVGYmVSaFhSYkhXUEhXS3lyWllsMEpLSERHMXlVcUFCc2EyVmY2aXQvMmU1NGhJYklMVGVHZHpoaW41NUZ1VU1QaEs1Y3grV0RsZlB5RlhoWG5XakgxVkYrZHF5enVUbFRQbk1hV2NmcWRpQjR5eERDcjA1M052cUtiWXkxc3BWQUFBZ09ZMDZjM04rbVpsa2NLY05qa0RERlc3cFBXNUZjcmFaWjdSSzh6cGVYMldFdVZRZkhpQWFkRFh1dHdLbmZEWUtyL09reEhuVklkRTd3OHVOSllCbWFGYXN0bjhRWlNHR0pnWldxdVVacGZrSUNXRUIyaDdVYlhheEFScTlyWHQxU0V4U0xOKzJhbHhNemVxcEtMdXpHSGVkRW9LMHIwalcrbk0zbEdTcEE5L0s5Q1VkN1pvOWZhS0JxMHJTVS85STNWUEFOcjYzSW85V2RqTURPdGNPNVBleXV4eXkvRnZMZlQrY0l2VFllalk5bUg2NWVaT092TzV0ZnB0aTNYNVVXbDM2ZFNmMXBYb3AzVWx1a3RaTWd3cFBkYXA5b2xPOVU0TjBiMGpXelhWVnpZQUFBQUFBQUFBQUZwY3cydE9IdVRjMVJVcVd2V2RlYWRoVTNpSFFmVmExN0E3RkRmd1VuVzlhNlhTeHM1UVVGSW52K1pYNUs3VHBsbFg2bytiMGxTeTRXZWZ4cSs0ZjRDSzEvN1Bja3h3U2xmRkhIbStYK2Z3UjFqNzQveWVFeEFhcThDWU5rMXdHdC9ZUTZLVWNzYmQ2bjd2ZWlVT24xeG50clMvVlJWczFjWVpsMm5IdDA4MThRa0JBQURRdTAySS90eFdwZ1hyU3pSM2RiSG1yUzIyREZTVHBMVFl3RnB0cDNTUGJMVHpqTzRYMDJocjFlV2NQdEZOc3U1RkEySk4yd2UyQzFPbnBDRDliMnJIUFFGNXAzYVBiRkRtcjNZSlRyMTRVVnN0dmIzTG5rQTFhWGRHc2ovdjZLckh6MDFWcTZqNmw4VTh1MCswVHRnbkFHMXp2dlh2aHMyUS9uRms3Wi9wZTBzS1RFYjc1dSs0c3ZRNHB4YmMxRm4vT2lIUnIyQXp0M3QzME9TWGZ4YXFXMG93Z1dvQUFBQUFBQUFBZ0VQYVlSK3NWcnh1dmx3VkphWjlJYW05WkE5cDJNMGh3MlpYYlA4TDFmV09QNVV4N2swRnAzVHphMzVnVklwQzJ2U3BjMXg1OWtxVjU2ejBkaEMxdmZCRkdmYjYzd1NxUzNqN1kvMmVFOTMzbkNZNGlmOEN3dUxVK3V5SDFQWE9GWW8rNGp5ZjVnUzM3cUg0UVZjMDhja0FBQUJ3WXRjSXZ3SjRqbXNmVnF2dGhoRkpDbkkwL090UFdteWcvblZDODJVR0h0SXhYQU16YTcrZmh1aWRHcUl4RnNGcTQ0NkowdzlUT3FwMTlONkF2L0FndXg0ZGxlcjNQdjNTUS9YTytBeXR2S3ViTGgwWUo3dXQ5b2Zvc0J1NlptaUMxdC9iWFRQR3BxbDNhb2hmZXdRN2JIcDBWR3VQdHVQYWgrbWhjMXFiamgvVUlkemp2VW03ZzhYbUxMZk94T1lQWjRDaFIwZTExcnlwbmRTbmpYL3Y1WncrMGMwYUNBa0FBQUFBQUFBQVFFczQ3SVBWd2pzTVV1ZGJGeXRweEZRNW9sSTgrL3dzQWVxVllWUDBFZWVweTIyL0syUDhPd3BKN1ZYM0ZMdERhV09teTdEVlhhMDFzdHRKU3IvMGRjdVNsRWtqcGlvMG83L2Z4L1pIY0t2dXNnZUYrenplSGhTaHBKTnZiY0lUK1M4d3RxMHl4cjJwVGpmTVUyaDZQOHR4ZXo2YmdOcFpPd0FBQU5DNGtpTWQ2dDRxMktleGRwdWhpWVBpYTdWM1NnclM5REZwQ2d5b2Y5cXFWbEVPdlRjeFU5RWg5Yzh5VmgrenhxVXJNYUp4SGpwcG4rRFVSMWRtbWdhT1NkSkozU0lWRjFiNys4ZDVSMFJyYUtlNnIvV0RIRGFkZjJTTTVrN3VxUGszZHRMWmZhSmxzWlVIaDkzUWhmMWp0ZmpXenZyMitnNjZlRUNzSW9McS9qbFBIcDZvTmpHMXI4bXZPeUZSRTQ2ci9YdHdnVWt3bUdGSVZ4K2ZVUGNoVFhST0RwSmhFa25aUHlOVXY5emNXZFBIcENranpsbm5Pb2tSRGowM3V1VXlUZ01BQUFBQUFBQUEwRndPKzJBMVNRcEo3YTFXWnoyZzd2ZHRVcnVyUGxGa3Q1TWt3MmpjWUxXL0dZYWkrNXl0enJjdVVlWVZIeXFrN1JHV1E1Tk91bG5Cclh2NnZIUjAzMUZxZTlGTDJqL3RSRlR2czlScTVEMzFQckxQREp0QzBvN3lhV2hBZUlMYVhmMnBBcVBOTXg2MHROQ01BZXAwdzA5S3YvUjEwektseVNmZm9wRFUzaTF3TWdBQWdNUFQwRTRSZFk2eDJ3dzljMzZxdXFhWUI3YWRkMFMwNXQvWVNhZjNqTElNMWpLVEV1WFF0VU1UdFBUMnJuNW4vbW9NcWRHQlduaHpKdzNxNFB1RElmc0xEREEwNGJoNExieWxjNjNNWXI1NjdOeFV5NTliajliQmV1SzhWRzE3c0lmZXVDeGR4NXBrdC9QVjRBN2htajRtVFRrUDk5QzdFekoxVHA5b2hRVFcvdXFhSE9uUURTT1NMTmQ1NnZ4VWp5eDdzYUVCT3ZjSTg4eGxFNDZMOXlrNExpMDJVSmNPak5NYmw2VXIrNkVlV25aSFY4dGdQSnNoWFR3Z1Zpdi8zVld2WFpLdUk5TkNMZGVkZGtFYjB5QkJBQUFBQUFBQUFBQU9OZnhyK0Q0TW0xMlIzVTlSWlBkVFZMYnRUemxqMnpicGZsRTlUMWRVejlPMWErbG55dnJrTHBXc1g3Q25MN2gxVHlXZmZJdmZhOFlPdUZoVmhUbmErdDROa3FUd1RrT1Zmc2xNeVdpZXVNU3dqQUVxV3ZHMUpNbXdCY2h3T0dVTERKSGRHUzU3YUxRQ1k5b3F2UDF4aWgxd1VZTkxyRFk1dzFETVVmOVVWTyt6bERQN0VXVi9jYjljRmNVS1NlMnRKQjgrbTc3VDNNMXdTQUFBZ01QRGlDNFJlbTFCbmx5dTNjOW1CTmdNT1IyR3dwMTJKVVFFcUdmckVJMDlPcmJPREd5OVUwUDA0UldaS3Fsd2Fjbm1VdVVVVnFtNHdpWDNmcGR1QVhaRGlSRUJhaFVWcU01SlFYNlZJVzBLcmFNRDlkMzFIZlRqbW1LOXZTaGY4OWVWYUhOK3BRcEthMVJaNDNuNFFMdWhVS2ROeVpFT2RVa08wcUFPNFJyWkswckprUTNMenRhOVZiQXVPeVpPMCtidWtDUjFTQXpTT1gyaU5LcHZ0SG8xUVJCZmtNT21zM3BINmF6ZVVhcW9kbXZlMm1KOXZhSklYNjhvMUM4YlNuWHZ5RllLZFZwL3p3bXdHWnAxV1laNjNiMU1PNHFxZGQyd1JJVlpqSThNdG12OGNYRjY2S3Njai9aZ2gwM0hkd3JYU2QwaU5ieExoTm9uMUowbHpld2NvL3ZGYUhTL0dDM2VWS29aOC9QMDMxL3lsVjFZSlVtNnNIK3N6dWdaNWZlNkFBQUFBQUFBQUFBY2pGcjRsa3Y5dWFmMTlid2pjL25DRmpwSjR5bjg4MHRsZlhxWFN0Yi9yRTQzLzl5Z3pGMmIzN3BXMVVVN2xIYnhLMzZWcXR6KzdkT203Ykg5THBBOXhJY2JLRzZYM0s2YTNhVkxtL0NPM3NiWExsZFZ3YlphN2UydStxVEo5cXdxek5HMmoyNVR3cENyRk55cWU1UHRBd0FIdFA5NFpnUTF4aTg2YUs4bEFMU3N2dE04dzhNV1h0NVNKMms2VDMrNzNiSnY0cUI0djdLN0hTaDJGRlhycVcrMzY1dyswZXJSMnJmU3JFMmhzTHhHWVU2N1R5Vkd2L2l6VUJlOHRGN3I3KzJtY0MvWjA3WVZWQ245bGo4VUZHRFR5RjVST3J0UGxJWjFpVkN3by9FZi9IRzVwWi9YbCtpTFAzZnAycUdKaW1ybTBySUFEbDlIL01mejlhTHhMUjJPRGVCdzRMNURuditXZnpzUCtRSUEwT1R1OUx6VU4rNDRlT01DQUFDSG5vUDJmMHJ1YVgycnRHOW11SEUvTjF2MnNLWldzWDJObkFudEdyYkkzL2YrK0RkSEFFQmpjYnVrRnp6S1BkY1k0eGVScFJWQXZmU2Q1dmE0bnY5NW5Id0tQQUxxWTFsV3Vib2tCOVU1N3FkMUplcWRHcXlnSmdoUUE0Q1c1bkpMUjczZzBWU3phTHpCOVR5QUp1ZStRNTcvbG45YnpTSHpiL2tBQUJ5UTNDN3BMbzhINDJxTU82aTRCZ0E0Y0J6TTN3aXpQVjVWRkxiUU1ScGZnd1BWcE4xQmFnU3FBUUFhVTJYSmZnM3V2Qlk1QjRCRGhjZjFmR0ZGU3gwRGh3TmZBdFVrYVVCR0tJRnFBQTVaSlpXZXI5MFMxL01BbW92bnYrV1g3V3loWXdBQWNKaW9mZCtjYTM4QXdBSGw0STJnZHVzYkdicG96K3ZaVTZYRUhwTGQ5NUtYQUFEQVJ6V1ZVdTVLenpiRE9QaHJjQU5vT2Z0ZHowK2RMZlZJbEFLcGhnZ0FRS09yckpGVzVucTJHWWE0bmdmUVhMNlI5dm0zL0xmT2tWSUhTSFpueTUwSUFJQkRWVTJsbExWNC8xYXUvUUVBQjVTRE4xak43bjVPTG1QdkY5eXN4V2IvNHdVQUFFM0Y1WDZxcFk4QTRPRGx0dXM1dzdYM2h0WGlyTjEvQUFCQTgzQzd4UFU4Z09ieW5QWU5WdHY0L2U0L0FBQ2d1WER0RHdBNG9CeTA5VTJNY1l2blMrNTdXL29jQUFBY250elRqQW1MdjJqcFV3QTRlQzBlWjh4M1MxelBBd0RRQXR6U3RNVVRESzduQVRRTDR3N05GOWYrQUFDMGxHbkdIZUxhSHdCd1FEbG9nOVVreVJpLytCYTUzRmZMN2M1djZiTUFBSENZS0pUYmRhTXhmdkdFbGo0SWdJUGY0dkhHTFc2WHJuYTd4ZlU4QUFETm85RGwxbzJMeHh0Y3p3Tm9Wc1lkdWtYUzFSTFgvZ0FBTkpOQ3VYU2pjWWU0OWdjQUhIQ01sajVBWTNEUDZCR3Frb0Foc2hrZEpYZFlTNThIQUlCRGp0c29rYUUxcXRqMWpURnBUV0ZMSHdmQW9hWEhESGRvUUltR0dEWjFkRXRjendNQTBNZ010MHBrYU0ydUNuMnpacExCOVR5QUZ1T2VyRkNGYVloYzZpZzcxLzRBQURRNnQwb2tyWkgwalhHSHVQWUh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RnUkdTeDhBQUFBQUFBQWNDTnhHajZlVVpuT29oMTFLazZFTXQ5VGVrTnBJQ3BjVTVwYkNKQmx5cTlpUWl0MVNrYVROa3Y2ZnZYdVBzcnN1NzhYLy91eTVCRUlVQ0ZBdVVvUUlGZVFtQ1NCYVVWRlIyOVA2MDdLa3JhdDRWQnJDVFkrNmFtOWFIYStuMWE1NlBJZ1l2S0RWcGEyM1N1M3ZkMnpCZzlTS0YwZ0M0U0lxRWk0S0FTU2dJQW1abWYzNS9URVJJcmNNeVh6M2QrK1oxMnV0N1V3eTMvMzlQTXhhWnMzczU3MmY1N3JVL0RoRHVTSGp1WExsR2ZseFVtcXIvemtBQUFBQUFQUWRZVFhnQVRVcE9ldXdmVFBTT1N3WjJqY2xpNUo2UUZJZWFFNGw5WUhtVkZMdVRlb2pOcWR5eHNvZmwwUnpDZ0FBK3RqaXMrditaU2d2U25KOFNwNmRaTmVadUc5Tjdrck50MHJKQlVuK1k4V3ljdTFNM0JjQUFBQUFnTUVtckFaelhEMTc4ZjRaS2pQZW5FcnFYYW41VmtxNUlNbC9sR1VyTktjQUFLQVBMRmxlbjVMa2xUWDU0NUljMUlzemEzSmRxZm1uT3BuUHJqeWpmTDhYWndJQUFBQUEwSCtFMVdBT3FzdVhQQ1hKSzVQNngwbnBTWE1xcWRlbGxuL0taUDFzT1dPbDVoUUFBUFRTOGpxeXVPWWxLVG05SkM5cHM1U2FYRlM3T1h2amJmbnExV05sWTV1MUFBREFYRmVUa3JkbTMzUnlXSWF5YjJvV0pUa2d5V1liVnpLMWNTVzVkOVBqd1kwcjNmdzR5UTNwNU1xTXhjWVZBQUMyU0ZnTjVvaTZQQ09waTErU2t0T1QwbXB6S3FrWHBWdlB6bTBidjFyR3J0YWNBZ0NBcHJ5aURoMzVncnk4bHJ3bnlXKzFYYzZ2S2JteGR2UFdsUXZ6dVp4WUp0c3VCd0FBNW9vNmx2MlR2Q2gxcGpldVpOUEdsVXh0WEJtTGpTc0FBRHlNc0JyTWN2VVZHY29Mam54NVN1M0w1bFM2OWExWnVQSno1Y1JvVGdFQXdBdzZmSGw5MFZEeXZwSWMzbll0Vy9ERGJzbWJWNTFTL3JYdFFnQUFZTGFxNzhwVDBzMHJVL1BIU1hxemNhWG11aVQvbE1sOHRydzdOcTRBQUpCRVdBMW10YnI4OEJjbFErOUxTdDgzcDFLNmJ5Nm5yTktjQWdDQWJiUmtlZDIxSnY5UWtwUGFydVh4cU1tWDY4YThidFhyeWkxdDF3SUFBTE5CUFNVajJTTXZTU2VuSjJsNTQwb3VTamRucDVPdmxySFl1QUlBTUljSnE4RXNWSmN2MlRXcC81Q1VnV3BPSmZYTDJWaGZWMTYzU25NS0FBQzJ3aEhuMUJNNm5Yd2tNN2ZHcDlmdTdwYThmdFVwNWROdEZ3SUFBSU9xdmlKRE9UZ3ZUOUovRzFlU0c1TzhOVmZuYytVTE5xNEFBTXhGd21vd3k5UnpqamdobmM1QU42ZFN1cTh2cDZ6U25BSUFnT2xhWGtjVzE3eTNsUHhaMjZYTWhKb3N2Ly9XdlA3cXNXTGlBZ0FBUEE1MUxDOUs4cjRrL2IxeHBlYUhLWGx6R1l1Tkt3QUFjNHl3R3N3U2RYbEdVaGUvTjZYTWl1WlVVcGZuMXZ0Zlg4YXUxcHdDQUlESGNQU0g2aTZUdy9sY1NvNXZ1NWFaVkd1K1hVcE9XTEdzM05wMkxRQUEwTy9xV0haTjhnOUpCbXpqU3I2YzVIVmxMRGF1QUFETUVjSnFNQXZVRHgyOVM0WW5aMTF6S3JWK082V2NVSmF0MEp3Q0FJQkhjTVJaZGEvT2FMNmU1TUMyYTJsQ1RXNmM2T1M0MVV2TG1yWnJBUUNBZmxYZmxoUFN5V0J2WE9ubTllV2RzWEVGQUdBT0VGYURBVmZQT21LdmpIWm1iWE1xcVRlbU0zRmNXYnBhY3dvQUFEWnorRG4xU2NPZC9OOGt2OVYyTFEyN2FlTmtqcnZ5OUhKOTI0VUFBRUEvcWFka0pIdmx2VWxteWNhVkxFL3kraklXRzFjQUFHWXhZVFVZWVBXY3c1K1V6dkNjYUU1bGN1Tng1ZlFyTmFjQUFDREprdVYxenlUL21XVC90bXZwa1orTWQvSWNFOVlBQUdCSy9hdnNrbm41WERMTE5xNGszODdHbkZEZUd4dFhBQUJtS1dFMUdGQjErWkk1MTV4S1ovdzVKcXdCQUREWExWbGU1NmZtb3BRYzNYWXRQWGIxaG9rY2MvVVo1ZDYyQ3dFQWdEYlZzZXlWWkJadlhNbU5tY2h4NWQzUkR3QUFtSVU2YlJjQVBINTErWkw1cWZsSzVrNVFMVW4yVG5ma3EvWHNneGUwWFFnQUFMU25scHA4WkE0RzFaTGs0SGxEK1Z4U3ZmRU9BSUE1cTc0bFQwcHlVV1p2VUMxSm5wemhmS09PWlZIYmhRQUFNUE9FMVdEQTFLUWtkYzQycHpJMDczUFZWRWdBQU9hb3hjdnpocEtjMUhZZGJTa2x2N2Q0ZWQ3VmRoMEFBTkNHK3A3c21aRjhJOGx2dFYxTEQreVRtb3ZyVzdOZjI0VUFBREN6QkQ1Z3dOVGxpOStZbEg5b3U0NTIxZmVVWlN2ZjJuWVZBQURRUzRzL1dnOHEzVnlSWktUdFdsbzJNVG1SWjExK1JybTA3VUlBQUtCWDZsam1aMnFpMmx4N0kvdlZTWTRwWTdtMzdVSUFBSmdaSnF2QkFLa2ZYWHhRVXY2dTdUcmFWLzZpbnYzMG85cXVBZ0FBZW1hc0RxZWJqMFZRTFVtR2g0Yno4U3l2dmhjQUFNd0ptN2FOZkNSekw2aVdKQWVueHNZVkFJQlp4QTkyTUNEcVdJYXo1K0tMay9Lc3RtdnBFMWNtSzVhVVpSbHZ1eEFBQUdqYTR1WDF6SktjMWZRNWkzWk9qdHhyNnVOK095VjdMRWptanliemg1T2hUbkx2eHFuSEhmY2wzNzhqdWZabnlYZCtrcXhiMzNSbEQ5ZXRlZWVxVTh2YmUzOHlBQUQwVm4xSDNwaWFPYjV4SmU4cFk3RnhCUUJnRmhCV2d3RlJseTgrTXltTk42Y2V0d1Y3SnIveHRHUzNnNVB2L3UvZW5sMjc3eXlucnRLY0FnQmdWanY0WTNYaGRwTzVJY2tUbXJqL1Bqc21KeDZjUEcvZnFYRGE0elhaVGI1MWMvTEZhNUpMYnA3eDhoN0xmZmV2ejZLcjNsQnU2K21wQUFEUVEvV3RPU2pEdVNLbUxFOWtNczhxNzhxbGJSY0NBTUMyRVZhREFWQS9kdkRDVEc1M1F4cHFUazNiL0YybVFtbTdIYlRwNDlPUzdYWjY4T3ZuSHRucml1N0wrdnNYbFRkY3BUa0ZBTUNzdGVRajlXMHBlVWNUOS83clk1T1hIelJ6THc3ODEwM0ozMStTL09RWE0zVERMYWcxSDE1NWFqbWpONmNCQUVCdjFiRU1KN2s0aVkwclU2N01MVmxTenJWeEJRQmdrQTIzWFFBd0RSUGJuWm5TNDZEYXZDZHVGa3JiOUhHSDMraHBDZE13UDl1TnZpMko1aFFBQUxQU2dSK3F1OVNTTnpmMVRyT0RkcHZaZDdFOWU1OWs4WjdKVzc2ZWZQT21HYnp4b3lnbHJ6NzQ3UHF1cTg4b2E1cy9EUUFBZXU3VUNLcHQ3dERzbGJjbXNYRUZBR0NBbWF3R2ZhNSs2TUJkTWpML2hxUnN4VUtlYVJyZVB0bjF3QWZYZWU3MnRPU0plei8rKy9SK3NscVMzSmVKRFU4cFoxeXRPUVVBd0t5emVIbDlTMG5lM2RUOVAvMEh5VUc3enZ4OUo3ckpHNytXZlBzbk0zL3ZoNnJKMlN1WGxUT2JQd2tBQUhxbmptVmhraHZTMU1hVnQ5ZEdidnVBKzMrZS9PMU9XNzd1OGJzdkc3T292RGMycmdBQURDaVQxYURmamN3L3RiR2cycUxqa3lWTGs1MzJUVXFua1NONllINkc1NzAxaWVZVUFBQ3p5MWdkVG5KNjIyVnNqZUZPOHU3bko2LzRRckp1ZmVQSG5aamw5WTFaVnF3Q0FnQmdOamt6VFFYVkJ0djhqTVRHRlFDQUFUYXc2UlNZQytwWW1tMU83Ynhmc3ZPaVFRNnEvY3FKZFhsRzJpNENBQUJtMGhGNzVMa2wyYXZ0T3JiV2p0c2xTNWMwZjA1SmRsdVN2S3o1a3dBQW9EZnFYMldYSkc5dXU0NitWZkxxT3BZOTJpNERBSUN0WTdJYTlMTTlqbmh1VWdhMk9kVTdaYmRreWN1U0ZWOW91eElBQUpncG5VNWVsWVkzOHp6VStvbmtpclhKeWx1VG45NlQzTFYrYXFYbmd0RmswYzdKMFU5S2p0d3I2WlRwM2UvM2ZpdjU0SGVTRFJQTjFsMlQxeVR4K3dBQUFMUERkamsxTmMxc1hKa2Q1aWV4Y1FVQVlFQUpxMEUvNjNSNjNwd2FYRlZ6Q2dDQVdlT3BINjlQcU9QNXd6TE5VTmkydXY2dTVKK3ZUdjYvSDA0RjFoN0pmOTZZZlBMeTVMZDJtVnJ4dVdqbkxkOTMrK0ZrOFo3SkpUZlBiTDBQVlpJWFBQMjh1dFBscnlsM04zc1NBQUEwcTQ1bE9OMmNuaDc5TGpEQVRxeW41STNsM0l5M1hRZ0FBSS9Qd08vK2c5bXFmdnlwVDBpMy9tSGJkUXlPOG9KNjN0TjNhcnNLQUFDWUNUdU01N2RMeWJ5bXo3bDdRL0xlYnlaLzlNWGtTOWM4ZWxCdGN6KzhNem4xMzVKMTY2ZDN4djRMdDYzR2FSb3RHL0w3UFRrSkFBQ2ExTTF6VTJManlwYnRsaWZsWlcwWEFRREE0eWVzQnYxcWZJZmZUaW1OTjZlbXBkdnd6cDZaTVpvTlJYTUtBSUJab1NUSDkrS2NOMzB0K2ZMM2srN2puT2k4Ym4zeXFTdW1kKzNDN1I5L1hWdWpVL0k3dlRrSkFBQWExTW1yMmk1aFlOUzhwdTBTQUFCNC9Ld0JoYjVWZXRLY2VwakpqY25QcmsxdXV6SzUvY3JrdHRYSjAxK2RISHhpSytVOExxWHpPMGsrM1hZWkFBQ3dyV3JKQzN1eDlXZTh1L1hQL2ErYmtqY2VNM08xYkt0YWNtVGJOUUFBd0xhb2Y1NG5KT21QalNzZmYrYTJQYjgzYjRKL1FSM0xUbVVzZC9maU1BQUFab2F3R3ZTclVsK1k5S0E5ZGUrdFU4RzAyNjVNYmwrZC9Pd0hnekpKN2VGSzFad0NBR0RnTFZsZWQweHlhTnQxYk1uYWU2ZDMzUy91YjdhT3pleC80SWZxTHRlZVdlN3MyWWtBQURDVDV1ZTNrL1RIeHBXZmZLZnRDcVpqTk4zOGZyeUpIUUJnb0FpclFSK3F5NWYwcGptMTZoUEppbk1iUDZhSDlxOGZPbkNYY3VhMW1sTUFBQXlzT3BtRHlsQXYzcm15YlVZNjA3dHV1cUcyYlZXU01uODBSeWI1OTk2Y0NBQUFNNjZkalN1RHJCTWJWd0FBQnN3MFgxb0dlbXF5SHBSZWpGVWIxQWxxajZxVWpNNDNYUTBBZ0lGV2h2TFV0bXVZam4xMm5ONTFWOTNlYkIyL3BtWkpEMDhEQUlDWlZmUEN0a3NZUUhvQ0FBQURSbGdOK3RGUUdZam1WRi9TbkFJQVlORFY3TjkyQ2RQeHV3ZHMrWm9iNzA1dStubnp0V3htSUw1M0FBRHdVUFV2c21OS0R6YXV6RDc3MTcvS0xtMFhBUURBOUFtclFUOGFrT1pVbi9LOUF3QmcwRDJsN1FLMjVJZzlrbGM4YmN2WGZmNmE1bXZaWEVtZTFOc1RBUUJnaG15ZjNteGNtWDFLdGpOZERRQmdrQWlyUVgvcSsrWlUveXFhVXdBQURMUmE4dVMyYTNnMFE1M2toS2NsSC9yZHFjOGZ5NC9XSlYvcWNWaXRKbnYwOWtRQUFKZ2hKVGF1YkMwYlZ3QUFCc3B3MndVQWo2RFVKM3NEMWRhcW1sTUFBQXkybXQzNjRkZUJrVTZ5L1VpeTYveGszNTJTSS9aTWp0czMyV1BCbHAvNzh3M0pXNzZlVEhTYnJ2TFhsV1NuM3A0SUFBQXp4TWFWYmVGN0J3QXdRSVRWb0IvMVNYTnFNQlhOS1FBQUJsb3AyYVdOY3ovOUI4bEJ1Mjc3Zlc2N04zbmp2eWZYMzdYdDkzcmNxckFhQUFBRHk4YVZyV2ZqQ2dEQUFCRldnMzVVU2l2TnFWbEJjd29BZ0FGWGE3WXZBL2ptbFc1Ti91Mkh5UWUrbmR5enNhVWlTa1piT2hrQUFMWk56WlA3Nmszczg1Nll6Tjh0R1YyUURJMG1FK3VUOWV1UzlYZE5mZDVmYkZ3QkFCZ2d3bXJRajJyZFBvUFluZW9IbWxNQUFBeTRNbUEvMDY2OU4vbS9hNUovdmpyNTZTL2FyaVlqYlJjQUFBQmJwV1MzdGt2NE5YLzU4MGYvMmk5dlMyNitaT3B4N2ZuSnVoLzFycTVINWszc0FBQURwTk4yQWNBaktHV2dtbE45Um5NS0FBQjZaTjM2NVA5Y2wxeHhXL0tMRFcxWEF3QUFBMjF3TnE3c3NIdHk0TXVUNDkrZm5QbUQ1SlgvYjdMZjg5dXNTRmdOQUdDQW1Ld0dBQUFBL2FSbVkwcTJiN3VNNlZpNGZmS2FwMDk5dm5FeStjOGJrNCt0VEs1YjExcEo0NjJkREFBQTIyWWdmZ2Q0bUZLU0EzNTM2ckhxRThuWDNwQnN2S2ZYVlJnQUFBQXdRRXhXZzM1VXM3SHRFZ2FZNWhRQUFBT3RsZ3prakxMUm9lU0ZpNUxQbnBDODZabkpVRHV2T1BoZENnQ0FRVFg0Z2F0UE0vR0dBQUFnQUVsRVFWUWpYcHVjZW5teThJQmVuMnpqQ2dEQUFCRldnMzVVNmtBMnAvcUU1aFFBQUlQdXpyWUwyQmFka3J6eTBPU0RMMG5tOTc1bDlQT2Vud2dBQUR4bzUwWEpheTVPZHR5bjdVb0FBT2hUMW9CQ2Y3b3p5YzV0RnpHZ05LY0FBQmgwZHlUWnY5ZUhqbjBqbWIvWnF3U2RUckxEU0xKZ05ObG54K1NBaGNrejlwNzY4M1FjczNmeWp1T1NQLytQcERaUzhTTzZ1M2RIQVFEQWpOcVlRVjBGK2xBTDlreE8vRkx5c1dPU090bUxFMjFjQVFBWUlNSnEwSjlhYVU3TkVwcFRBQUFNdXB1U1BMUFhoLzU0M1phdkdlNGt6OXMzV1haa3N0OU9XNzcrdUgyVEV3OUovdm1xYlN4dW1tcHlXMjlPQWdDQUdiY2hzeVdzbGlSN0haa2NmV2J5M1EvMjRqUWJWd0FBQm9pd0d2U25WcHBUczBQVm5BSUFZTkQ5dU8wQ0hzMUVON253K3VRYk55Ui8rZXprWlFkdStUbC91amo1MTJ1VDlST05sNWVhL0xUNVV3QUFvQkc5M2JoeTRWOG05OXlTM0h0cjhzczdrdlYzSnZmZmsweXNUN29UeWNqOFpIVEIxRHJQWFE5SzludCs4dFRmVDdaN0hDVSsreStUU3orY2RCc2ZmR2JqQ2dEQUFCRldnLzdVdDgycC9sYzFwd0FBR0dpMTVNZWxoM3N6dDhaRU4zbjNmeVk3YjVjOGQ5L0h2bmJuN1pJWDdaK2NmMjN6ZFhYOExnVUF3T0RxN2NhVmIvM2RZMzk5NDcxVGozdlhKai85WG5MRnA1TGg3Wk5qL2tmeTNMY253OXR0K1l3RmV5VDd2eVQ1NFZkbnB1WkhaK01LQU1BQTZiUmRBUEFJU3RWZzJXb2QzenNBQUFaYVRYb1E2NW9aNzc4a21VNnU3bGw3TjE1S2txUjBzcUkzSndFQXdJeTdxZTBDdG1oaWZmSmZmNXQ4K3Zoay9KZlRlODcrTDJtMnBpazJyZ0FBREJCaE5laExkV0NhVTMyblV6U25BQUFZYUpNVCtYNm1sd0ZyM2RwN2t5dW4wUlo2NnE3TjExS1R1bkVpbHpWL0VnQUFOR0p3M29oOTAzOGxYLy9yNlYyNzE1Sm1hNWxpNHdvQXdBQVJWb04rTkRFNU1NMnAvbEpySmpacVRnRUFNTkN1UEwzY1ZaUHZ0MTNIZFAza0YxdStadUgyemRkUmtodFduMVp1Yi80a0FBQm94T0NFMVpKa3hibFRhMEszWktmOW1xK2xPMkRmT3dDQU9VNVlEZnBRT2YzS3U1STZNTTJwL2xGdUtLZXQxcHdDQUdEZ2xlVEN0bXVZcnNscHZNMW1kS2o1T2xKemFROU9BUUNBcGd6V3hwV0pEVk1UMXJaa3V4MmJyNlVURzFjQUFBYUlzQnIwclRJd3phbStvVGtGQU1Bc1VVc3VhTHVHNmRwOWh5MWZjOTk0ODNWMGEvNjkrVk1BQUtBaDh6SjRHMWZ1dVdYTDE1VEdXNUUxaVkwckFBQURSRmdOK2xXcEE5T2M2aHUxcXprRkFNQ3MwUDFsL2l2SnhyYnIySkx0aDVPbjc3SGw2MjY5cC9GU3hqdWQvR3ZqcHdBQVFFUEtYK1d1MUF6V3hwWGhlVnUrWmpxclFyZk5EV1VzTnE0QUFBd1FZVFhvVjcvc0RrUnpxbytNcDlQUm5BSUFZRmE0L0kzbDdwcjhTMVAzZitiZXlSNEx0djArSngwK3ZSV2ZQN2h6Mjg5NkxEVzVlTVd5OHJObVR3RUFnSWFWRE5iR2xaMFhiZm1hWC95azZTcHNYQUVBR0REQ2F0Q255aHN2dnp1cGpUV25acDk2Y1ZtMlFuTUtBSURabythVFRkMzYwTjJUejc4aStjTkRrdUd0ZkdYZ3Vmc21yemxpZXRkKzc2ZGJkOGEwMVh5cTRSTUFBS0FYQm1manlnNjdKMDk2eHBhdnU2UHhZWEUycmdBQURCaGhOZWhuRFRhblpoM05LUUFBWnBtVkpWK3Z5UjFOM1gvK1NQTG1aeVZmZldWeTh1SmtsL25UZTk0VFJwTTNISk84Ly9oa1pCcXZLdnh5WS9LTkc3YXAxTWRVazd2dVg1alBOM2NDQUFEMHpPQnNYRG51blVtWnhpOEVOMzJ6eVNyR2s5aTRBZ0F3WUliYkxnQjRER1hsMTVQRmR5Umx0OGJPK0kxRHQzek45cnZNM0wxdXYzSjY5M3BjNmwxWmVML21GQUFBczh1eU1sNCtVcGVuNUsxTkhyUGIvT1MwSTVOVGowelczSlZjdmpiNTBaM0ozUnVtSHBNMVdUQ2EvT2FPeVdHL2tSejc1T210L3Z5VmY3b3EyVERSWFAwbCtkTFZKNWJCYU9nQkFNQmpLR081dTQ3bFg1TDhZV09ISFBMSHljU0c1TnF2SktsYmQ0L0ZTNmNlVzFLN3liWG5iOTBaMDFGemNYbEhiRndCQUJnd3dtclF4OHF5ak5lUGxHYWJVeTg3cjdmM092ZkltVHZ2QWVWTDVjU3JOYWNBQUpoMU5rem03TzJHODZZazA1eDd0dlZLa2tVN1R6MW15aTMzSkorNll1YnU5d2cySkhsWG95Y0FBRUJ2ZlRKTmh0VjJmV3J5M0xjbmExY2wzenM3K2Y2WGtnMTNUKys1bzA5SVh2Q2U1S2d6azFLMmZQMTFYMHQrY2ZPMjFmdFlpbzByQUFDRHlCcFE2SGVURzg1T2NsL2JaZlF4elNrQUFHYXRxODhvYTFQendiYnIyQm9iSnBLL3ZEQzViN3k1TTJyeTJSWEx5azNOblFBQUFEMTJTNzZlNUk3R3o5bmppT1NsSDB2K2JHM3l5bjlMam4xTHN1ajRaT2VuSk5zdlRNcFFNdStKeWM2TGtvTk9TSDd2SThtYmZwSWMvYnJwQmRWcVRiNHgxdVIvd1YxSmJGd0JBQmhBSnF0Qm55dG5YTDIyZm1USkIxUHlWMjNYMHAvcVo4dXlsWnBUQUFETVd1TTEvMnVrNUgra0I5UFZac3A5NDhtZlg1QmMwMnlMYmNQR2lZdzFlZ0lBQVBSWU9UZmo5ZTFwZHVQSzVvYm1KUWY4dDZuSFRMcjA3T1NXUzJmMm5wdXIrVko1UjJ4Y0FRQVlRQ2Fyd1NDbzQvOHJwcXM5a2cyWjJEaldkaEVBQU5DazFhZVYyMnZ5anJicm1LNGYzcG44NmI4bTMvbEpzK2ZVbWc5ZGRVWnBjS2NRQUFDMHBHU3dONjc4NU52SkJXOXU4b1FOS1RhdUFBQU1LbUUxR0FEbHROVzNKM1ZnbWxNOVUrdUh5aGxYYVU0QkFERHJyVXcra09UeW1icmZuZXVUT2xNMzIyVERSUEsvdjV1YzlDOVRnYlVtMVpvZjNiOHdiMm4yRkFBQWFFY1p5OW9rSDJ5N2pxMXk2NHJrczcrZlRHeG83b3lhejVheDJMZ0NBRENnaE5WZ1lLeWMwZWJVd0t2MVIxbDR2K1lVQUFCenc3SXlYcnA1YlpLSm1iamRsNjVKVHZqbjVQTlhKM2RzNDd5R0g5Nlp2TzlieWU5OEp2bkhLNUxKN2t4VStKZ21heWRMcno2eFdQa0RBTUJzTm5nYlY3Ny81ZVNUeHlYckczejNTczJHVEdTc3VRTUFBR2phY05zRkFOTlRsbVc4bmxOZW0wNzlYdngvZHpLZHVyU2NlTFhtRkFBQWM4WmxwNVZWUzViWGR5WjU1MHpjNzZhZlQ0WE0zdmV0NUNrTGt5VjdKdnZ0bk96enhHVFBKeVFMUnBQdGhxY2U5MDhtOTI1TTdyay91WHREY3UzUGttdnVTSzYrUGJuNUZ6TlJ6ZlRWbWcrdFdsWXU3dTJwQUFEUVcyVXN0OWV4dkNQSjM3VmR5eGJkOTdQa2dqOVBMait2K2JOS1BsVGVFeHRYQUFBR1dHbTdBT0R4cWN1WC9FMW1xRGsxc0dyOVlEbDE1UnZhTGdNQUFIcXUxckxrM0h3NXljdmFMcVVsRjYyNE5TL01XR2wrZmhzQUFMU3NucEtSN0pYdkpYbjZqTjEwOThPU1o3MDVPZWdQa3BINTIzYXZ1OWNrbHkxUEx2MXdzdkdlbWFudnNmMG95U0ZsTE43SURnQXd3SVRWWU1EVW1wSnpsOHpwNWxSdVhmSENNaGJOS1FBQTVxU24vbDE5d29LZGNrbVNROXF1cGFkcXJwOWNueVdYdjdIYzNYWXBBQURRSy9XZE9TTGR6UHpHbGRFRnlUN0hKdnM4TzluN0djbk9UMG1ldUhmU2VZeGo3cnNqdVcxMWN2TWx5WFZmUzI3K2RwSTZvMlU5aHNsTTVnWGxYVEZsR1FCZ3dBbXJ3UUNxZi9mVUoyU25CWE95T1pYMWswdktHeS9YbkFJQVlFNDc3S3k2Mzhoby9qUEozbTNYMGd1MTV2YWFITGZxMUhKTjI3VUFBRUN2MVhma2IxSjdzSEdsRENVTGRrOUdkcGlhdWpZOEw1bmNtR3k4TjdubjFtVDhsNDJYOEJnK1dNWmk0d29Bd0N3Z3JBWURxcDUxMkg0Wkhaa3p6YW5VZW50U2p5dW5ydEtjQWdDQUpJZCt1QzRhSGNwRlNmWnB1NWFHM1RiZXpRdFhuMWF1YXJzUUFBQm9RMDFLeGpLM042NGtOcTRBQU13U25iWUxBTFpPZWQzcU5abmMrTndrTjdWZFN3L2NsanJ4QWtFMUFBQjQwSldubCt2SE8zbGVUVzVzdTVZRzNkcXRlYjZnR2dBQWMxbEphdTdMcTVMTXhaK0xyMC95QjRKcUFBQ3poN0FhRExCeStwWFhwelArdktUTzZ1WlVhdmY1NWJUVmMvR1hjQUFBZUV5cmw1WTFKWGxta3UrMlhVc0RycHpzNWxsV2Z3SUFRRkxlbDNzeWtaZW01aWR0MTlKRHR5ZjUvVEtXdTlzdUJBQ0FtU09zQmdPdUxGMjlKaW16dGptVjd1U3pURlFEQUlCSHQySlp1WFhEclhsT1RUN1JkaTB6cGRaOC9zN1JISDM1YWVXR3Rtc0JBSUIrVWQ2ZE5TbVpPeHRYa2hlVXNlZ1BBQURNTXFYdEFvQ1pVY2NPSHMyZTg4NUp5bXZicm1WRzFQcjV6RnYzMzh0cmJ0alFkaWtBQURBb0ZwOWJsNWFhOXlYWnFlMWF0a2F0dVRjMWIxdDVXdmxBMjdVQUFFQy9xbS9OZmhuT1JVbWUzSFl0RGJrMXlRc0YxUUFBWmlkaE5aaGw2cm1MbDZhV2dXMU9wZFo3VS9PMmN0cEt6U2tBQU5nS1I1eFY5K3FNNUtNcCtkMjJhM2s4YW5MUnhNYWN2UHAxWlUzYnRRQUFRTCtyZjUwOU01cC9TZktNdG11WllWY21lV2taeXcxdEZ3SUFRRE9FMVdBV3FtY2RzVmRHT2dQWG5FcnFSZGs0Y1hKNTNXck5LUUFBMkVaSG5Gdi9xTlM4c3lRSHRGM0xGdHpVTFhuSHFsUEtyRmxqQ2dBQXZWREhNcHJrbkNTelkrTks4dmtrLzcyTXhjWVZBSUJaVEZnTlpyRjY3aEYvbEZyZW1aUytiMDZsZE45UlRsbWxPUVVBQURQcDgzVm95Ym9zUzhsZkpObW43WEllWW0yMzV2MnJTczdLc2pMZWRqRUFBRENvNnR1eU5KME03c2FWNU41MDg3Ynl6dGk0QWdBd0J3aXJ3U3hYUDUraHJGdlN0ODJwMU83N1UxYWRWWlpGY3dvQUFCcHk4RmdkSGQwOWYxSktscGFTWTlxc3BaYXNLRFVmdjNNMDU5M3dtbUppQWdBQXpJQTZscjFTTTRBYlYzSlJKbkp5ZVhkc1hBRUFtQ09FMVdDT3FHTUhqMmIzMFQ5SktVdFRTcXZOcVpTNklyVjhQS04zbmxkZWM0UG1GQUFBOU5DUzVmWFFKS3ZiT0x0YmM5U3FVOHRsYlp3TkFBQnpRUjNMSHlWNVo1TCszN2lTdktPTXhjWVZBSUE1UmxnTjVxQzZmRWxyemFuVTdsSGwxRldhVXdBQTBLSWx5MnROa3RRMC84ckFabWVzV0ZhOERnRUFBQTJycjhoUURzNnlwRTgzcmlUdnp5MDVxNXhyNHdvQXdGemtSV0tZbytyeUphMDBwOHF5RmY3ZEFRQ0FsajBRVnR2Y3IzNXUzL1R4VnhjODdBZjRoMzZoSk9rKytKeXkrYjBlUWxnTkFBQjZwNDVsTk1tZnBHWnBTdHJkdUpLc1NNbkhVM05lR1l1Tkt3QUFjOWh3MndVQUxkdThWZlNRNXRTanRxY2Vvem4xYTUydDhwRHJBQUNBL3ZXUW45OGY5Y2Y0aDM1aDh6ZW5QTm8xQUFCQXo1V3hiRXp5aVNTZnFIK1RRelBVMHNhVjVLZ3lGaHRYQUFCSWtuVGFMZ0RvSXc4TGw1VThZcGZwb1gvOWExTVR0dFRaQWdBQUFBQUFlcW04SzFmMjlNRE5aamtMcWdFQXNEbGhOUUFBQUFBQUFKaUw2a00rYnVtNjZWN2pEZTBBQUR3S1lUVUFBQUFBQUFDWWl4NjJjV1VMMTIzck5RQUF6SG5DYWdBQUFBQUFBQUFBQURST1dBMEFBQUFBQUFBQUFJREdDYXNCQUFBQUFBQUFBQURRT0dFMUFBQUFBQUFBQUFBQUdpZXNCZ0FBQUFBQUFBQUFRT09FMVFBQUFBQUFBQUFBQUdpY3NCb0FBQUFBQUFBQUFBQ05FMVlEQUFBQUFBQUFBQUNnY2NKcUFBQUFBQUFBQUFBQU5FNVlEUUFBQUFBQUFBQUFnTVlKcXdFQUFBQUFBQUFBQU5BNFlUVUFBQUFBQUFBQUFBQWFKNndHQUFBQUFBQUFBQUJBNDRUVkFBQUFBQUFBQUFBQWFKeXdHZ0FBQUFBQUFBQUFBSTBUVmdNQUFBQUFBQUFBQUtCeHdtb0FBQUFBQUFBQUFBQTBUbGdOQUFBQUFBQUFBQUNBeGdtckFRQUFBQUFBQUFBQTBEaGhOUUFBQUFBQUFBQUFBQm9uckFZQUFBQUFBQUFBQUVEamhOVUFBQUFBQUFBQUFBQm9uTEFhQUFBQUFBQUFBQUFBalJOV0F3QUFBQUFBQUFBQW9ISENhZ0FBQUFBQUFBQUFBRFJPV0EwQUFBQUFBQUFBQUlER0Nhc0JBQUFBQUFBQUFBRFFPR0UxQUFBQUFBQUFBQUFBR2llc0JnQUFBQUFBQUFBQVFPT0UxUUFBQUFBQUFBQUFBR2ljc0JvQUFBQUFBQUFBQUFDTkUxWURBQUFBQUFBQUFBQ2djY0pxQUFBQUFBQUFBQUFBTkU1WURRQUFBQUFBQUFBQWdNWUpxd0VBQUFBQUFBQUFBTkE0WVRVQUFBQUFBQUFBQUFBYUo2d0dBQUFBQUFBQUFBQkE0NFRWQUFBQUFBQUFBQUFBYUp5d0dnQUFBQUFBQUFBQUFJMFRWZ01BQUFBQUFBQUFBS0J4d21vQUFBQUFBQUFBQUFBMFRsZ05BQUFBQUFBQUFBQ0F4Z21yQVFBQUFBQUFBQUFBMERoaE5RQUFBQUFBQUFBQUFCb25yQVlBQUFBQUFBQUFBRURqaE5VQUFBQUFBQUFBQUFCb25MQWFBQUFBQUFBQUFBQUFqUk5XQXdBQUFBQUFBQUFBb0hIQ2FnQUFBQUFBQUFBQUFEUk9XQTBBQUFBQUFBQUFBSURHQ2FzQkFBQUFBQUFBQUFEUU9HRTFBQUFBQUFBQUFBQUFHaWVzQmdBQUFBQUFBQUFBUU9PRTFRQUFBQUFBQUFBQUFHaWNzQm9BQUFBQUFBQUFBQUNORTFZREFBQUFBQUFBQUFDZ2NjSnFBQUFBQUFBQUFBQUFORTVZRFFBQUFBQUFBQUFBZ01ZSnF3RUFBQUFBQUFBQUFOQTRZVFVBQUFBQUFBQUFBQUFhSjZ3R0FBQUFBQUFBQUFCQTQ0VFZBQUFBQUFBQUFBQUFhSnl3R2dBQUFBQUFBQUFBQUkwVFZnTUFBQUFBQUFBQUFLQnh3bW9BQUFBQUFBQUFBQUEwVGxnTkFBQUFBQUFBQUFDQXhnbXJBUUFBQUFBQUFBQUEwRGhoTlFBQUFBQUFBQUFBQUJvbnJBWUFBQUFBQUFBQUFFRGpoTlVBQUFBQUFBQUFBQUJvbkxBYUFBQUFBQUFBQUFBQWpSTldBd0FBQUFBQUFBQUFvSEhDYWdBQUFBQUFBQUFBQURST1dBMEFBQUFBQUFBQUFJREdDYXNCQUFBQUFBQUFBQURRT0dFMUFBQUFBQUFBQUFBQUdpZXNCZ0FBQUFBQUFBQUFRT09FMVFBQUFBQUFBQUFBQUdpY3NCb0FBQUFBQUFBQUFBQ05FMVlEQUFBQUFBQUFBQUNnY2NKcUFBQUFBQUFBQUFBQU5FNVlEUUFBQUFBQUFBQUFnTVlKcXdFQUFBQUFBQUFBQU5BNFlUVUFBQUFBQUFBQUFBQWFKNndHQUFBQUFBQUFBQUJBNDRUVkFBQUFBQUFBQUFBQWFKeXdHZ0FBQUFBQUFBQUFBSTBUVmdNQUFBQUFBQUFBQUtCeHdtb0FBQUFBQUFBQUFBQTBUbGdOQUFBQUFBQUFBQUNBeGdtckFRQUFBQUFBQUFBQTBEaGhOUUFBQUFBQUFBQUFBQm9uckFZQUFBQUFBQUFBQUVEamhOVUFBQUFBQUFBQUFBQm9uTEFhQUFBQUFBQUFBQUFBalJOV0F3QUFBQUFBQUFBQW9ISENhZ0FBQUFBQUFBQUFBRFJPV0EwQUFBQUFBQUFBQUlER0Nhc0JBQUFBQUFBQUFBRFFPR0UxQUFBQUFBQUFBQUFBR2llc0JnQUFBQUFBQUFBQVFPT0UxUUFBQUFBQUFBQUFBR2ljc0JvQUFBQUFBQUFBQUFDTkUxWURBQUFBQUFBQUFBQ2djY0pxQUFBQUFBQUFBQUFBTkU1WURRQUFBQUFBQUFBQWdNWUpxd0VBQUFBQUFBQUFBTkE0WVRVQUFBQUFBQUFBQUFBYUo2d0dBQUFBQUFBQUFBQkE0NFRWQUFBQUFBQUFBQUFBYUp5d0dnQUFBQUFBQUFBQUFJMFRWZ01BQUFBQUFBQUFBS0J4d21vQUFBQUFBQUFBQUFBMFRsZ05BQUFBQUFBQUFBQ0F4Z21yQVFBQUFBQUFBQUFBMERoaE5RQUFBQUFBQUFBQUFCb25yQVlBQUFBQUFBQUFBRURqaE5VQUFBQUFBQUFBQUFCbzNIRGJCUUFBQUFBQTBLQ3hkSEw4U2J0bTN2YTdwOWJkVStzZTZYUVdwblIzVHUwc1RNM0NsTG93eWNLazdKeVNlYWwxTkNtanFSbE5NcHFTa1NRbE5SdFRzakhKeHRRNm5wS05xYmsveWQxSldaZFM3MHpOdXFTc1M2MTNwV1JkU3JrdHBiczI0N2t0ejlqN2pwU3hicXZmRHdBQUFLQTF3bW9BQUhQQldEb25IWjlkdDUrWDNXdk43clZtajA0bkM3c2xPM2RxRnFabVlTMVptR1JoU1haT3lieGFNMXFTeDJ4TzFacGZhMDZWWkYwdHVUTTE2MHF5cnRiY2xaSjFwZVMyYnNuYWpPZTJ2WitSTzhaS05LY0FBR0FtWFhIU0R0azR1bDlxOWt1bnN5ZzFCNlZURGt6eTVOUThLY2xJa3FTVXFVZVMxRTJMTjhvRC83UHA3emY3ODJaL3ZlblAyeVhaN29GN1BleWE4dUNmeStiMzdFeTlHcjNpbG9sY2Rzb3RLZlhHMVBLRDFGeVRkSy9QWk5aa29yc216LzdFUFZ2N0xRQUFBQUQ2bjdBYUFNQXNjZElWMldGMFkvWkx6WDZkVGhhbDVxRFN5Y09hVTV2M3BqcDEwNVBMUS9wTGRiTS9QMFp6Nm9IZVU5bjh5dy8rZWZQZVZLY21HVTV1V1pHSlV5N0xMYlhreGxMemc5UmMwMDJ1ejJUV2RDZXk1aFBQanVZVUFBQThtanJXeWNxYkY2VjBucFowRHN0a1BUb2xUODk0ZmpNbG13WEZzaWwwMW5lR2sreVRXdlpKY3V4VXZadUNiTU9kNUxLbHQ2U1VLOUxOOTlLcFY2UTdlVTNXM0hOZFR2ekNaS3RWQXdBQUFEUGlvYTFIWUk2b3k1ZTA4bkpsV2JiQ3Z6c0EyMmlzcG5QenlpenFsRHl0a3h4V0p6UFZuRXArcyszYVprSk5iaWtsVjZTYjc5Vk9ycGpzNXBwNzF1UzZMNXdZelNtQWJURldPNGZ0bmwxSE90bTlKcXRMTWhWaStOVnduVTJmMXBLVTdxYVB2M3J1NXRmVlRXSGtSM2h1Nm9QRGVFcmRkSTlOSDVNa25SeStNYm50cXAvbWpvd1ZVellCcG1QbGEvZktaT2VvbFBMTTFCeVRUbG1TbWdWdGw5Vmo2NU9zU1BMZGxISkpKamRlbXFQUHU3bnRvZ0FHVFIxcko4WmN4dlFqQVFCNGtCOE9ZUTZwWStsazk4TjJUV2RrOTZTdVRzcXZOWmdlK0VPcFNYZlR4NGQxbi9KZ2QrcVJubHMzZmY1QWwydXpEbFdTZEhKNHN2RzIvUFNxTzhxWUZYQUEwL0hhbGRtck01bWpTc2t6VTNOTTZXUk9ONmRLeVNVYkozUHBlVWRIY3dyZ0lRNTdmOTBoQzdMZmNNbCtKVmxVU3c1S3BxWnNsbXkyQXE1OUU4bURVelpyY2syMzV2cE9OMnQrT1M5cmZuQnlNV1VUbUt0S3ZydjBnQXpucUhUTGM1SzhNQ1dMMmk2cVQ5MlVXaTlNNnNYcDVOSXMvdGkxS1gwNlN3NmdUd2lyQVFEUUQveHdDTE5NZmY5aE8yUkI5a3NaM2k4cGkxTHFBODJwcFBSZGN5cWwzcGhhZnBEVWExSzcxNmZiV1pONXYxeFRUdjZCNWhRd1Y1V2wzODBCR2M1UnBSdk5xY2QyVTYyNXNDWVhwNU5MUDdZNG1sUEEzREZXTzR0M3k2STZrcWVsbThOS3lkRWxzMnZLWnBJcmtud3ZKVmRNVE9TYTFSZmx1bnlobUxJSnpENlhuYkpqSnV1eDZaUVhKL1ZsS1dYdnRrc2FVR3RUNi9rcDVXdVozUEROUE9NZjcyeTdJSUIrSTZ3R0FFQS84TU1oREtnNmxrNTJXN3dvSS9WcDZlYXdsSEowVW1aTmN5cXB2OWFjeXNURU5ibG85WFhsQzFiQUFiUFBLWmRseHpxWlkwc25MNjdKeTBxSjV0VFdXVnRyemk4bFg5c3dtVy8rNHpPaU9RWE1Ha2VjVmZlcUl6bHFLSGxtTFRrbXlaS1NPVFpsczJaOXl0U1V6VnB6eWRCa0xyMzBqR0xLSmpDWUxqMzVrR1RvK0pUNjBxUWNtMlNvN1pKbW1jbWtmaWVsbnAvSmNrR08vdWpsYlJjRTBKWTZsazZTWFRPWjNUT1UxWS92eVpzK2xqeGswOG9qWEpPSGZMMysydDhkbm8yNUxhT3hjUVVBQUdFMUdCVDFyQ1AyeWtnOUtobDZaa285SnNtU3BNelo1bFJxdlNTVFE1ZVdNeTdWbkFJRzBzbVg1cENoNVBoYTh0S1NhRTdOdk1tYWZLZVduRjhtYzhGSGo0N21GREJBYWpuODNCd3dOSm1qVXZLY1lzcm1ZN21wSmhkMmFpN3VEdVhTbFV0emJWSk0yUVQ2MDJXbkhKcVNsNmJtcENSUGJidWNPZWI2cEg0bUtlZm55SE5YdGwwTXdFeXJmNWFwalN2ZDdKZGtVVHJaYk9OSyttL2pTbkpqYW42UW1tdVNYSjlPMXVTK3JDbnZpNDByQUFCemdMQWE5S0dhbEp4NytBR1pIRG9xSmM5Sml1YlVvN3NwcVJlbWRpN09VUGZTTEYxNWJZa1ZjRUIvT3VXeWFFNjE1L3FhZktZazU1OTdaRFNuZ0w2elpIbmRzWFp6YkRwNWNVbGVscGl5dVpYVzF1VDhrbnp0bCtQNTVyVm5GbE0yZ1haZGNlb2hHZSsrUE1sSlNRNW91eHlTbE55UW1rOG4rWXJnR2pCb05rMUpXNVRrYVVrT1MzSjBrdG16Y2FYbWxwUk5HMWU2dVNMZFhKTWZ4TVlWZ0sxUU05YkpTWWZ0bXUzbjdaNWFkMCtkM0NPZHpzSjBzM002ZFdIU1daaGFGeVpabUpLZGt6b3Z0WXltWkRSNTRER1MxSktValVtbUhqWGptejYvUDhuZEtYVmRhcmt6cWV0U3lyclUzTFhwODl2U0hWNmJiTHd0ZTYrNm80eU5tYXdKUEVCWURmcEVYYjVreDNUcnNlbmt4VW5Sbk5wNmE1TjZmbEsrbHZGZmZyT2NlYTNtRk5DcVU2L0lJZDN4YUU3MWs4MmFVNEpyUUpzT082Y2VNcHdjWDRieTBsUlROaHN3bVRvMVpiTmJjc0hscHhSVE5vSGV1T1RraFJudW5KQk9saVZsU2R2bDhCaHFya3FwNTJSazZJczUvQ08zdDEwT3dFUFZzZXlWYm81S0o4OU1zbW5qU3ViV3hwVmtmYkpwNDBweVNjWnphWGxQYkZ3QlNGSlArc2NkTXJwZ3YyUmt2M1N5S0trSHBaUURrL0xrcFBiZlpNMmFHMVBxRDVKY2syNnVUK3FhZExPbWZPTC9NVmtUNWhoaE5XaFJQZWV3UTVMaDR6TlVOS2VhTVptYTc2VFU4MU82RjVSVEx0ZWNBbnJpNUV1eXNET2NFOUxKc2pMMUlpTDlxdWFxV25MTzBFaSsrSkhEb3prRk5PN1E1ZlhRa2VTbEphWnN0dUQ2YnMxbkprdk9YNzJzQ0NzRE0rdWk1dzFud1FIUFM4bXJrN3dpS2FOdGw4VGpNcDdrSzZuMXZKU1ZGK2JJRmVOdEZ3VE1QVFVwR2NzQjZXYlR4cFhZdVBMb2Jrck5oU201T0JPNU5PK09qU3ZBckZiSHhqcTUrWWhGNlF3OUxaMTZXT3Bzbkt4WnIwaks5MUp6UlNhNzErU2UrNjhyWHpqUlpFMllwWVRWb01mcThrTVBUVVplbWhUTnFkNjdQclg3bVpUSjg4dXkxWnBUd0l4NjNrVVpQbUJCSG1oT2xha1IyUXlPOFNSZnFUWG5yU3k1Y01XUjBad0Nac3hoNTlSRFJwS1gxNUtUU2pGbHN4L1U1SWFTZkhwOFBGOVpmYWJnR3JBTkxqbDVZVWJLcTFJNmI4cHNhUlN4TmlVZnlIRG5rNmF0QVUycmY1c2RzeUhIcHViRlNWNldZdVBLVmxxYjVQd2tYOHY5K1diNW43RnhCUmhvOWJYbjc1Vk9PU29sejB6S01TbHpjYkptWForVXFjbWFwVnlTalJPWGx2TmVackltekJMQ2F0QURVeFBVUmw2ZVVrOUtLWnBUZmFIZWtKUlBaM3o4SytWTXdUVmc2NTE4U1JhV2tieXFVNkk1Tlh1c1Rja0hPc1A1cEdscndOWTYrR04xNGJ6eG5GQTZXUlpUTnZ0YnpWVkp6aG12K2VMcTA0cC85NEhwdWV5VUExUHI2U25sVDVOczMzWTVOT0wrbEh3cUV4TWZ6ak0rY1VYYnhRQ3pSeDNMSWVubStIVHkwc1RHbFFaTUp2bE9TczVQelFWbExEYXVBSDJ0SmlWTHYzeEFNbkpVU24xT1VsNlltS3o1S0tZbWE5WmNuSlJMODdIZk0xa1RCcFN3R2pTa2Z1emdoUm1mZDBJNlJYT3EzMjFxVHFXT2Y3R2N0bHB6Q3BpV1V5N0xnYlhtOUZLaU9UVjczWitTVDAxTTVNT2ZlRVkwcDRBdEc2dkRSK3lWNTVWdVhsMUtYaEZUTmdmTmVKS3ZkRXZPVzFWellaWVZVemFCWDFkVGN0blNGNlJUM3BTYTMybTdISHJxb3RUeTl6bHkrZjlKMFF3REhyLzZOemswdzNscGFteGM2YjNyVS9PWmxKeGZ4dUtONjBCZnFLZGNzR1BxK21OVHlvdFRUZGJjQm10VDYva3A1V3ZaTVA3TjhvOS9ZTEltREFoaE5aaEJkU3pEMmV1STU2VmJYcDFTTktjR3ozaVNyNlIwejB0ZGRXRlpaZ1VjOEJBMVplbGxlVUhwUkhOcTdybW8xUHo5OGlPak9RVTh6TUgvVUJmTzJ5R3ZLalZ2U2pGbGM1WllXNU1QVEhUelNkUFdnSXlsay8rMjdDVkpkeXlsSE5WMk9iVHF5cFQ2OWl6KzZQa3A2YlpkRE5EZk5rMVFlM2s2T1NtSmpTdjk0WVlrbjA3eUZjRTFvTmZxeVY4K0pFUER4K2YvWisvT282T3U3LzJQUDkvZm1TeEFXQU9JaU1vaUNnYUZFTEJhcTJLcEZTMVg3Ukp1M1ZBa0JJcEwxZmE2WUpXeFZtOTdyOXBXRkVsQXE3MXFXNVJXUmRHZkxhVzFsbXVWUmF0Y3JTc1dSVlJrMzBubS9mdUQxb29razBreWsrOHNyOGM1bnFQei9jN015M004bU16N002KzMyMm1ZbWpYVG9CNzNaM0Y3QkF0K2E3Ty9vbVpOa1F5bXcyb2lLZUMzbG5XalE5RjQzTHNHc1NZQUFDQUFTVVJCVkRTY3loMXJ3SDlNdk80ZXRhMkpDREdDeVY5aFRCeGlabWc0bGQ5ZWNtUDY3T0ZvT0NVaVZOVDRJSnlwUUJXbWxzMWM1TEFUdU5lZG1jdW5tRm8yUmZMTjNNb0kvVHFQQll0aE5penNPSkpSWGlIdU1WWnVtTWU0Qit2RERpTWltY05qZENQTzF3blF4cFhNdDJmakNqeGtNVFFERUpHMDhPckhqNEQ2MDhEVXJObjIzc0w5UHN3ZXNkcC8wd0Zsa1F5ancyb2lyZUExRlJwTzVUemZDZHlMKzB5YnNsekRLWkU4VXptWFNPZCtqTFU5aDlRMG5KSlBlOFhqeERhc1pONkQ0OUJ3U2lTdnVKWFhNdHFjeXcyMWJPYVpSZWJjdkdRS1Q0Q3BaVk1rbHpuRzB1clRnUnVBSVdISGtVem1iK0JjeStPejV4TFRsMWxFOHBYSGlBS2pnUE1CYlZ6SlBuczJyc1Q1R1d2NG5kVnE0NHFJdEk1UGVXd0k4ZnF2UXFCbXpZeGhLOEgzTkd2cTRKcElSdEJoTlpGbWNqQnF5MGZqZGptWWhsUDVaUkZ1TnpObHlST0dWc0NKNURUSHFwZWk0WlEweWVFTm5HdG5QNDZHVXlLNUx1YkJzRjZNQ1l5WW9aYk5QUGVTeDVtKzdBTWVJV2I2czE4azF5eWJmQXoxZmd2R01XRkhrU3ppL2dKbWx6T2lkbEhZVVVTazdYaU1ic0I0NEhMUXhwVWNzUWI0TVhDUDJ0WkVwRGw4NHBQZENIWitIWUxKbUpvMU05ekx1TjlKcE9naG0zV3kvcXdYQ1lrT3E0a2t5V01FOUJvMkJndGlZQnBPNWJlWGlQdDBQbGoyaU9sZ2drak9tYnlNWTd3ZURhZWtXZHg1d1l6TGEwZWc0WlJJcnFuMHlMRFJqSTBZTVZETHB1emxGWThUVzFiS1BNYVpXalpGc3QyejV3OGtXbkFUMkRmQ2ppTFp6QmZnOFNzWmVkZkxZU2NSa2ZUeEdJUGdIeHRYME1hVkhMVVQ1MTdpekxRYjBNWVZFV21RajRwRkdUaHNGRVRPQnlveE5XdG1GOXZUck9ueG43SHMvZC9aMHNscTFoUnBRenFzSnRJRXJ5VEM2R0Zqc1VnTURhZGtiNjhROXhpbHkrYVpWc0NKWkwzem4yVmdRWlNiRERTY2toWnpXQkIzcnJ4ckpCcE9pV1E3ZDZ1b1ZjdW1OTTNoRFRldVhiNmF1V3BhRThsQ2Z4bGZTbEQ4UGZDTE1ZdUVIVWR5UWh4bkRrYU1FYlh2aHgxR1JGTER3WWd4bWowdGF0cTRrbDhXQVRjVFF4dFhSQVFBbnppM0cxWThub0RMd2RTc21SdjJOR3NHaGZlb2JVMmtiZWl3bWtnajNERnFLelNja2lUNEc1aGZ5K3JsYzlXMEpwSjl4ditGMHVLQTd6bGNiSWFHVTVJS253eW5ha2VnNFpSSUZpcWY1Y2VZY1l1aGxrMXBsaGVBeTVkT05yVnNpbVNER0FGZnFUb0hDMjRGU3NPT0l6bHBJL2hWdkxWaE51TWUxSmNjUmJLVXh3aUFNVUFNME1hVi9QWVN4blFjYlZ3UnlWTmVQWDhRN2xNeFU3Tm03dG9KZmk5MU50UHUvamMxYTRxa2tRNnJpVFRBWjVVZmc5a3RZQnBPU1hPOEFGeHVrNWRxT0NXU0RXSUVWVi9obk1EUWNFclNaYVBEVlJ2ZVl2YURhdUFVeVFyRFp2bkFDTnlFcVdWVFdzRlpZTTZWUzc1bGF0a1V5VlRQVFNyRGJDYkc4V0ZIa1h6Z1N6R2ZUTVdjcFdFbkVaSGtlU1VSaGpBV0o0WTJyc2plWGdGaXJHQ2VQYWpQZTBSeW5ZTXg2ZUhSV0VUTm12bG5FY2JOMUl4OXdqQTFhNHFrbUE2cmlYeUt6eG8yRUNJYVRrbnJPQXR3dTlLK3RVVERLWkVNTmVrNXlzelFjRXJhaE1OU055YlBxVURES1pFTU5laDJMMjBmNVh0bVhBeHEyWlRXY3ljT3pObHV4RjZaYkdyWkZNa1VpeXBMNk5obEd0Z1Y2TTk3YVZ0eDhCbGcweGxSdXpIc01DTFN1SCtzKzlUR0ZXbWE4d2JHdFlBMnJvamtJQ2NXTUxsaURIRmltSm8xODl4TE9OT1p2ZlFSSTZZLzcwVlNSSWZWUkFDL2ZWQXAwZmJmdzB6REtVa045emd3QjlzZXM4bXZhRGdsa2lFcUYxSFNwU1BURERTY2tyWVdkNWhoTUwxMkJCcE9pV1NLbUFmbHZUZ25nRnN4dFd4S1dteU1PMWN0WDhoc0hqUzFMb2lFNmJsSkp4QndMOWpCWVVlUlBPYXN3VzBDUjlVOEdYWVVFZG1YZjU5amlITUxvSTBya2p6bkJRSXV0K2xvNDRwSUR2REt1UkU2RjQvRkxJYXBXVlAyOGdydU1UYnNtR2NQanROblBDS3RwTU5xa3RjOFJrQ3Y4bk1nMEhCSzBtVWpIcitLaGN0bnF4SmNKRnlUbnVNRUF1NDEwSEJLd3VPc01XZEN6VkZvT0NVU3NxRzFYaGFKTTlQVXNpbHRZNm5YTTNuWlZGUExwa2hiVzFMZEh2Zys4SjJ3bzRqOGk4OWlSLzBWZk9IdXpXRW5FUkh3N3pHUUNOcTRJcTIxQUxqU1ltamppa2dXY3R5b2Zrek5tdEkwOXpjZ3VKYlpTK2FxYVUyazVYUllUZktXMXc0dEl4NlppWm1HVTlJV2xsTHZrMjNxTWcyblJOcFk5UkkwbkpLTTR6Q3JmZ2RYM1AwRk5Kd1NhV05sZDNoSllZUnBnYWxsVTlyV1AxYUR6akJqK3RMSnBwWk5rYmF3dEtvQ3QvdkFCb1VkUmFRQks2bVBqK2R6Yy80VWRoQ1JmT1ZYVTBvaDM4UFF4aFZKbFQwYlYzWVJzNXZReGhXUkxPR1Q1eCtEK3kxZ2F0YVU1RGt2WUhhNTFZNVZzNlpJQytpd211UWR2Nk9zaEVqaE5DelFjRXJhMXA3Vm9ETXdtMjZUbDJvNEpkSUdxcFpTWWM1OUJocE9TU1phR2E5bi9KelBvZUdVU0JzcG4ra25XRVF0bXhJeVo0M0RoR1ZUVEMyYkl1a3l0N0tRL2wydUFwc09CR0hIRVVrZ2puRXpuVlpkeDhBbmRvWWRSaVJmZUl3QU9BZTRGYlJ4UmRKaUkzQVZLOURHRlpFTTV1ZlBIMGlCbWpXbGxad0Z4TzFLdTJ1c21qVkZta0dIMVNTditNenlFNGpZdldBYVRrbDRuRFhnRTJ6S01nMm5STktrY2k2RlhmcHpsWUdHVTVMcDRoZzNyK3JFZFU4TVJNTXBrVFNwcUhHMWJFcm1jV1p0MmNnVmY3dlMxTElwa2txTHB4eEFZZjB2d0k0TE80cElNeXpENnlvWmVmZGJZUWNSeVhWK0xXVkVtQWxvNDRxMGhhWFVNOWx1UUJ0WFJES0lqLzkxS2NYUjcrRjJNYVppRTBrRjM5T3N5ZTZZMVg1ZHpab2lTZEJoTmNrTFhsT2g0WlJrSG1jV0c3ZGNZVmYrVGNNcGtSU2FzcGdENmd2NWhZR0dVNUpObHRVNWxYZVBSTU1wa1JRYlB0c3JpS3RsVXpLVE95dUpNMzdaVkZQTHBrZ3FQRC9wUzVqOUF1Z2VkaFNSRnRpQSszbU1uUDFvMkVGRWNwSEhLQUdtQWRxNEltMXR6OGFWWXFiYlZXamppa2lJbkZoQTFiQnpDQ0pxMXBRMHNZMjRYOFdHN2JQdHdYRnExaFJKUUlmVkpPZjU3T0VWeExrUFRNTXB5VHp1SzRrejNxWXUwM0JLSkFVbVBjK1h6TkJ3U3JMVkJuZk9tejBTRGFkRVVxQXM1b1hGdmJqS1licVpXallsYy9tZTRkWE5tM1p5M1J1WG1GbzJSVnBpMGFnb0hRWk9JN0FZK3J4VHNwdmozSXd0dllZUlMzZUhIVVlrVi9pMW5FQ0Vld0Z0WEpId09Hc3dKbGdNYlZ3UkNZRlBlclFNWXlhWW1qVWwvWnlsdUUyMk9XUFZyQ25TQ0gxNEl6bkxZMldGOUNxK0NudzZaaHBPU1Fiek9IQXpPemRkWjVlOG9lR1VTQXVNV2tSMFlBZW1XVUFNL1h3ajJjMXhibDVxWExOMEJCcE9pYlRRMER2OWdJanhDek8xYkVwV1diYXJuc3FYcHBwYU5rV2FZOW1FSHNRTDdnTytISFlVa1pReEZoTUp4akZzMW50aFJ4SEpaaDVERzFja0U4MWlHMWZZZjZHTkt5SnR3Q3ZubHRDbDNUUk16WnJTMWp5TzJ3eXNlTHJWbnFSbVRaSFAwREJYY3BMZk9mUUFMUElMekRTY2tteXlqUHBkbFRiMUpRMm5SSnBod2pKNkZNVFJjRXB5aTdFNGlEQnUxakEwbkJKcHB2S1ovcVVnb3BaTnlWb2I0c1o1eTZ0Tkxac2l5VmhhTlJnUEZnQjl3NDRpa25xK0d2UFRxSmlqTmdhUkZ2QnJxU0RnUGd4dFhKSE00K3padUhJRDJyZ2lra1krNmRFVHdPN0YxS3dwb1ZxRHhTZFl6ZWxxMWhUNUZCMVdrNXpqTTh1L1JDVFFjRXF5MVFZc2ZwNVZMOWR3U2lRSlZVc1pIRGdhVGtsT2NsanR4bWx6S3RCd1NpUVpNWTlXOUdJYXBwWk55WHJ1enMzTGpHdVliR3JaRkduTWt1b3ZBdzhCSGNPT0lwSkcyNGpIeitXb09iOE9PNGhJdHZBWWhjQlZ3SFJBRzFja2srM1p1UEl4MTlrTXRIRkZKSVc4ZXI2YU5TWHpPTE9vajE5aGQ1K3VaazBSOUFHKzVCQ1BFYVZYaFlaVGtnc2M5NXV4WmRmWVpLMkFFMmxNOVJJMG5KSjhzQzBlNTl3NVI2SGhsRWdDNVhkN2oyQzNXallsdHpnc3JvOHo3c1Z2bVZvMlJUNXJ5YVNwbU0zQWRRaEI4b0FSeDMwYUkyYi9LT3dvSXBuT3IrRUFDdmdGb0kwcmtrMldBWlVXUXh0WFJGTEFxeDZyd09MM1lhWm1UY2xBdnBKNGZMek5PVVBObXBMM2RLQkhjb0xmWGQ2RDNZR0dVNUpqZkRIeCtuSDJyUmMxbkJMNWpFbExtR3FHaGxPU0g0eTRPOU5tajBEREtaRUdESi90ZzZsbmdabGFOaVVucmZaNlRsczIxZFN5S1FLd3BMb0E5MXN3dXpqc0tDSnRMMzR2N1RaV1UvYmdyckNUaUdRaWovRWxRQnRYSkZ0dEFNNnpHTnE0SXRKQ1hqbTNrQzdGVjJGTUI5UGNRRExabm1iTlZaSHI3SWxUMWF3cGVVdUgxU1RyK2V6aGc2bG5BV1o5dzg0aWtnYXJxZmZUYk9veURhZEVnT29sRkxoeml4a2FUa25laWNPOUc5dFIvV0FaR2s2Si9FTkZqYXRsVS9MQk5uZk9YVGJGMUxJcCtXMXhaVHNLdXo0QW5CRjJGSkhRT0F2WnN2NE1Ubnh3UzloUlJES0Z4NGdDMDBBYlZ5VHJPWEF6cTduR2FyVnhSYVE1Zk1yOEE2am5GNWlhTlNXckxLTnVWNlhkL1hVMWEwcGUwZy91a3RXOHBrTERLY2tIMjNBLzE2WXMwM0JLOGxybFl0cDFMVVRES2NsdnpzTDFXempqd1JQUmNFcnlYa1d0VDNWbmhxR1dUY2w5enA2V3plVlRUQzJia3A5ZXZhQWptNk8vd1JnZGRoU1I4UGx6RkViSGNPU2Q2OE5PSWhJMnY1b2VGS0dOSzVKckZyT2JjWFlqMnJnaWtnU2Y5UENYc0lpYU5TVmJiY0R0UEpzOVZzMmFrbmQwV0UyeWx0ZFdUTVY5aHFwY0pUOTRIUGRwTm1XNWhsT1NseTU0bFk3UnpXZzRKUUk0UEJjdFpNeWRSNkxobE9TbGlob3Z3TGtGdFd4S0hvckR2YnZlcDNwRnpOU3lLWG1qM2VJcEIyd3ZqTThEUGhkMkZwRzIwakZTekdGRiszRlljUzk2RlhUaWxnOSsrOWxiWGlhKzZ5U091bWROR1BsRU1vSGZ3R0RxV0lEUk4rd3NJbW13bW9EVDdEcTBjVVdrRVQ0cUZtWGc4R21ZeGRDWkI4bHVlNW8xbDY2K3hwWk9Wck9tNUEzOXdTMVp4MnNxTkp5U1BCYS9sL2QzVlZ0c2hZWlRramZHLzRYUzRnaVBvK0dVeUtlOXZDdk9TZmNjaFlaVGtsZjYzT3J0ZW5iZ0FWUExwdVF4aDRVNzZ6aGp4WVdtbGszSktUMTc5dHp2aUNPT09Qend3dzh2R3p4NGNOa1JSeHhSTnZqbzhpRi8zN1d1M2ZCWGZsQWNkcjVVS0xRb3QvVDVCZ3MydmN6dk43M0tUcTlMeS9zOE8raXFoTmRuZmZRMDkzeThPQzN2TGMzVE9kS096NWNNK09SZzJtSEYrekdvdUJmN0YzVGU2Nzc5Ly9vZnJObTlhZThuTzI4UkRVWlRQbXRsMnlVV3lRd2VReHRYSkI5c0E4NjFHTnE0SXZJWlBtRkJEd3JxMWF3cHVXWXhBZU5zMXIrcFdWUHlnZzZyU1ZieFcvdTBvMFBQQjhBMG5KSTg1Z3VwMjNtR1hiaEN3eW5KZWRWTDJCOTRDaGdTZGhhUmpPTzhGVVFaUGF1Y2xXRkhFV2tMaDkzbEhUdlU4UnRETFpzaU9NL3RpalBtcGFtbWxrM0phdDI3ZCs4NGI5NjgrV1ZsWlVOS1MwdExHN3R2OElycHZMb2orOC9vbjlKNUNBc08yZlBkeXkzeG5UeTVjUVdQYm55Unh6ZSt4THE2clNsN0g2K29TWGo5MnRXUDhJUDNGNlRzL2FUbERpcnN4dHRIM0VUUXhNZjBaNzQ5aDErdWUzN2ZDOFo3UlB5TERKdjlXcG9paW1RY2p6RVZtQUZvNDRya2d6akdOSnVPTnE2SS9JTlhQVGFZSUw0QXJHL0lVVVJTejFtTjIyazJaNnlhTlNYbjZZZDV5UnArMTJFZDZkQnp2ZzZxaWRob0lzVUxmZVlSWGNOT0lwSk8xVXM0Q0hnR0hWUVRhWmpSUHg3bm1Va3ZjR2pZVVVUU2JkRHRYdHFoanQvcW9KcklQeGhIRlVaNHV1eG4zaXZzS0NLdHNYYnQyczFidDI3ZGx1aWdHc0JaM1k1cXEwaHBkWHJub1ovOGZVbFF4RGU2RHVmbmZTZnc0WkUzODRkRHY1TXovNTZTdkwvdldzZkNUYTgyZWQrSkhROXIrSUp6QUhXMmtMOVU5VXR4TkpHTTQ5VVVlSXpiZ0R2UWJFdnlSNER6UTQ5eGo4Y29ERHVNU05pOGV2NlhDZnd2T3FnbU9jdm9UZUJQZTlValh3czdpa2k2cVZsTnNvTGZQcWlVZ3ZhUGcya0ZuTWkvdkV6aGpwTnN3b3JzLzNxNXlHZGNzSXplMFRoUEF3UEN6aUtTQmQ2TjEzUDhuTS94ZHRoQlJOS2hvc2JWc2luU0dPZXRlbWYwQzkreWxXRkhFV21wTVdQR25QekVFMDg4bWVpZS85dnhQbVVyWWkxNi9hWmF4bHBpcDlkUnZPekNaajNITU40NzhrZjdySGY4dEJ2ZWY1enJWai9hMm5ocVZzc3laM1lieVFQOXFoTGU4L3JPRHpuMDVXc2J2OEg5YlFvaXh6RnNsbFlHU1U3eXkyaEhKeDdBMEJmWkpaOHRCTTZ3R05xNElubkpKejAyRlhNMWEwcStpT00reldhZnBtWk55Vm42dzF3eW50ZFU3RTlCaHovb29KcklQb2F3cy9qUGZ1ZXd2bUVIRVVtbENjdm9FWTN6VzNSUVRTUlpmU3hnNFpRWE9DRHNJQ0twVmxiamF0a1VTY1RvSHdROE03VFcxYklwV2V2Sko1OThhdFdxVlg5UGRNL2h4ZnZUdjZoN1cwVktpNk02OUUxNFVBM2dOeHVXNy9QWUxYMHFlWGpBVkM3ZjcwdU1hSDh3RWRQSHVibm00UTB2c0xsK1I4SjdCaGIxcEhkQmw4WnZNT3RIWGZ6M1BGdTFYNHJqaVlUT2YwUkhPak5mQjlWRUdJMnowSzlDRzFja3IzaDFUWUZQZXZRMnpOV3NLZmtrd095SFhqWC9IcStjcTJaTnlVbjZBMTB5bXRlVWFUZ2xrb2pSbnlCNHhtdUhhamdsT1dIaVlyb1Z4SGtLT0R6c0xDTFp4SXgrOFRwK1gvVXNHazVKemlpZjRiMkw0ZmRBLzdDemlHUXlnd09penNJalo3dFd3RW0yOG52dXVlZm5UZDMwYjU5YW9abU5LcnRXSkx6K3pxNlBXYjV0MVQ2UGY2WHpFWnplWlNpMzlLbmsrY0hUV0QvMHh6dzU4Qkt1N25VS3g1WU1vTkNpNllvc2JXUjdmRGZ6Tml4cjhyNUdWNEgreTZGRWJDRXJKblpMU1RDUkRPQlhVOHAyZmd1TURqdUxTRVl3anFLSXB6MUdyN0NqaUxRRnI1emJEdmFmaTluRllXY1JDVVhBZVhSdHQ4QXI1NWFFSFVVazFiUUdWREtXenlqdlRXR2dGWEFpeVhtWFlQZnhOdW12V2dFbldldnNaK25VSWNwVGdKbzBSVnJJblJYeDloeC9WeG5yd3M0aTBocmxkM3NQMjgwZlRJZVhSWnJqN2JvNHg3MzRMZE1LT01rSUJ4OThjTDlMTDczMDI4bmNlOERaeHg1WTJXUGsxeExkODlxT0QzaGkwOHRKdmZlbHErWis4dmVac2daMDVSRTNjWEJoYWFQWGYvTGhRaTc3Vkc2QTBtZ0hQaHA2QzViZ0k5eUxWLzJTMno5Y3ROZGpXZ09hZWwwaTdWay83TWRoeDBpYmZ2MzY5VnU1Y3VYS3NIT0lmSnJmeVA3czVpbjBSWGFSaHJ3RmpMWVlLOE1PSXBJdWZzRWpIWWtHdjBFSGxrWEFlWTZvamJFN3g2NFBPNHBJcXVpcmQ1S1IvTzd5SHV3MnJZQVRTVjRmNGdVTC9jNmh4OW0zWHRSd1NyTE8rWXNvTG96eU1EcW9KdElxWnBRRjIzbXFlZ25IMTQ1Z1c5aDVSRnFpN0ZidkZ1eFd5NlpJQy9TTEJ2eCt5R3cvL3VWSjlrSFlZVVFPUFBEQUE1STlySmFNUTR2MzQ5RGk1RXBrTC8zTW9hK3dIZFdoYjhLRGFnQy9XYi92Q3REUGR4aVE4S0Fhd0xOYjNtcFZOaEdSVE9ReERtSTNpMURMc2toaitnUFBlSXd2V296WHdnNGprbW8rL3RlbFJJUEgwYnhBWkEvaktPcjlhVC8vOFpQc25xK3NDVHVPU0Nwb0RhaGtITCsxckJ1N2c2ZkFOSndTYVo1K0JOSGYrK3doV2dFbjJTVkdVRmpDYk9ERXNLT0k1QUtEQ29kZjRmcFpYN0xQNTI3elRrVWRXQUFNQ3p1TFNKWTZ0Q2pPd3JJNXJoVndJbW0wSTc2N1dmZi9lOWVSQ2E5L1ZMZVpQMjk5YzUvSFAxK1MrRHVjMitPN2VYSDd1ODNLSWlLUzZUeEdiK0QzNktDYVNGTU9BQmI2OStnWGRoQ1JWUExxSi9lbnVPQVA2S0NheUdjTm9URCtaNS95Uk4rd2c0aWtnZ1pZa2xIOHRzOTFva09SaGxNaUxYY284YUtGUHFkTXd5bkpHcFBHTWgzam5MQnppT1FTZzdHVGx2RFRzSE9JTkVmZm4zbHhYUkVQbXo2TUZHbXRzcUo2bnFxbzhmWmhCeEhKZE8vdjNzalNiZS9zODllck94Si9VZjJSRFM4bS9SNEJ4amU3alVoNHo3ejF5Nm4zK0Q2UE4zVlliZW0yZDlqdDlVbG5FUkhKZEg0MVBRQnRYQkZKWGgraUxQUWZjRURZUVVSU3dhdm5Id1M3bjBFcm9FVWEwNTk0M1RNKzZmRkR3dzRpMGxvNnJDWVp3My9XdDVpaXVvZkJOSndTYVoweTZvdWU4cG9LRGFjazQxVXY0VHlENjhMT0laS0x6TGlvK25rdURUdUhTRkppSG5UYnBaWk5rVlF4cUhEblY4UmNuL3VJSkZDNzlrK01lT1dtZmY2NjQ2TS9KSHplUFI4dlR2bzlUdXg0R0wwTHVpUzg1eGZybnR2bnNVS0xNcko5MzRUUGUyYkxHMG5uRUJISmRCNmpHMFU4Qldqamlrano5S09PMy9zMHRIRkZzcHBmOElpYU5VV1Njd0RtQzczcVVUVnJTbGJUaDVhU0VUeEd3SzV1R2s2SnBJeFY0UDRyaituUGVjbGMxVXM0MFoyN3dzNGhrdE9NbTZ1ZTUvU3dZNGcwcGFJWDB3MjFiSXFra2hsamgrK3ZsazJSbHFqc1d0SG90Wlc3UHVZUG0xOUwrclhPTGszOG5jeDNkNjNuVHcwY09qdTJaQUR0Z29LRXozMTZ5K3RKNXhBUnlXUWVveE9nalNzaUxYY29oU3owR05xNElsbkpKeXpvUWRUVXJDbVNOTytEMlVLZk1sL05tcEsxZEloQk1rT3ZpdWxnR2s2SnBKTFpXUFlmcnVHVVpLVHpuMlVnOExBWmtiQ3ppT1M0aUJuM1gvQVhob1lkUktReEZUVitIcWFXVFpGME1MaG9lSTJyWlZPa0dYb1ZkT0lMSlljMGV2M3V0WC9HOGFSZXEwTlF4RGU2REU5NHo5ejFTeHQ4dlpNNkRVNzR2SHFQODJjMXE0bElEdkFZeGNERGdEYXVpTFJPR2ZDVXg5REdGY2txUG5GdU53cnFud0pUczZaSWN4ajlpUE43cjNwRXpacVNsU3pzQUNKZVUzRWVjRS9ZT1VSeWwxOW1rNWY5Sk93VUl2OVV1WWlTcmgxWkRCd1JkaGFSUFBJbVVGRTdnbzFoQnhINXRLRTFmbUlVZmdzNnZDeVNSdlgxenRkZm1HS1BoQjFFQk9Ed2w2OTcrS2NIZnZQMDBaMEc4ZFUzNytTUkRTOG05Ynppb0lDM2h0ekkvZ1dkV2JydEhlNzQ4QS84Y3YzemJJL3ZUdmc4cjZocDlOcjE3ejlHYlBYOHZSNjdzTWNvYmovb3pBYnZyL2M0ZlYrZXhydTcxaWVWK2J6U1k3aW43L2tKN3huNXlrMHMyZmJPUG84dkdUeU5pdllISi9VKzZYYjFlNy9oaDJ1ZUREdEdxQW90eWxuZGptclJjNHVDS0pmMkhNMmc0bDc4OU1PRnZMRHQzWlRsNmhadHo4MTl2c0dmdDd6Snp6OStsdDFlbitCdWY5RysvL1JQM1gyZjA1R1BQLzc0UXg5OTlOR1dsQVVUU1pMSENIRHV4ZFN5TEpJeXptTVlwMXVNZU5oUlJKcmlaeS9vUklmNnA5Q0JaWkdXYzE5QnZQQjR1MnZNdXJDamlEUkhOT3dBa3QrOFp1aUpvQlZ3SXVsbE4vdXNZVy9ibEJjMG5KS00wS1VqZDZDRGFpSnRiWUREZmNCcGtHUVZpRWlhRFp2bEF5TjdHaFIwVUUwa3ZTS0JjWC81TEQ5MitSUkw3bFNRU0JwMDdkcTE4N1d2UGpUdjRoNmpSa2R0ejdLSCsvcE41TmhYLzR1L2JtLzY4TTdFMG1QWnY2QXpBQlh0RCtidXZ1ZHhjNTl2OExPUEYzUG5SMy9relowZnBTVG5ON3VOYlBUYWs1dFdKSDFRRGVDQzdzY212UDdlN2cwTkhsUXJqWGFndlAxQlNiK1BwTjh1citPZWp4YzMrM2tuZFJyTUhRZWR4Y0NpbmdCOHRVczVONzMvQkIvV2JVNUpycC8xUFEvRCtFTEpJZlFwN01xTjd5L2czby8vdDdGRGEwT1pXdENia2JVM3B1VE5SVkpqdWc2cWlhU1lNUmI0S1hCeDJGRkVFdkh6RnhWVHVGWE5taUt0WlZaR3NQc3ByNTUvdk5YKzI3YXc0NGdrUzJ0QUpUUSthOWhBaUdvNEpaSitFU3k0MzJlVmF3V2NoSzU2S1pNTnhvZWRReVFmR1l5dGZwNXBZZWNRQVNpN3cwc0NZeDdRS2V3c0l2bkFvSU1aOHlwcXZIUFlXU1F2MmNTSkV5OTQ5WU9WYjEzVzg0dWZIRlFES0FtS2VIakF0K2dXN1pEd0JRb3N3aFc5VHQ3bjhXN1JEbnhudjVONGZjZ05QREh3RWc0czdOcXFvQWNWZHVQWWtnR05YcCs5OWs5SnY5WWhSVDA1THNFNlVZQXQ5VHNiZkh4MHg4RUVXb2lSMVhvWGRPRlgvU2Z4MU1CTFB6bW9CbnYrRy92MWdHOVJhSzMvRHZub2pvTTR2L1R6bi94ejM4SlNaaDk4THE4TnVZRkozWStqd0JyNnlOV3Y1N21KbzF2OTVpSXA0TmR4SG5CZDJEbEVjdFJGSHVQU3NFT0lOTWFKQlJSdW5nMStZdGhaUkhLQ1VZSHpLeWVtOHorU05mUWZxNFRDN3lncndRSU5wMFRhakhYQWJKN1hWR2c0SmFHNTRDK013SmtSZGc2UmZPWncvY1RuMEhCS1FsZGN3QjJtbGsyUk5tVXd3SjM3d0hVQ1J0clU5ZGRmZi8yY09YUHU2bG5RcVZ0RDEvc1ZkZWNYL2FvU0hzNGFYM28wQnhVMitIUUFES05IdElUVnUxdTM4ZnlzYmtkaGplUll2WHNEajIxOEtlblhtdExqK0VaZnF5a25kenE4UmMrVDhFVXM0TktlbzNtMTdIckdkUjNSNEQzSGxneGc1a0ZudGVwOTJnVUYxQnpjY0JsVjM4SlNhZzgraDllSDNFQjE5K1AyUGhobkZpR0lQTUF6Ri9SdVZRQ1JWdkxyT0pGQUcxZEUwdXhtdjQ3VHd3NGgwcUJKdzZlRHFWbFRKSldNc1V5cStHbllNVVNTcGNOcUVvNkM0anZBTkp3U2FWTTJBUGY3SEgwOVc5cmUrTDlRR28wd0R5Z0lPNHRJUGpNakVnbDQ0SUpuMEhCS1FqTzh4aWZqYXRrVUNZTVpZNGZYcUdWVDJ0YVBmL3pqVzkvWjlYSENWU1JmN25RNFYvVWEwK0MxUW90eWRhOVRFcjVIbmNlcGV1ZC9xUGQ0eTRNQ1p5WllBWHJYMmo4bi9mckZRUUVUUHRWNDFSd1JDeml0aTRyUnMxWDNhQW5mN2ZWbE9rYUtFOTQzc2Z1eGZMdG55NzlEY21Qdk14aFExQ1BoUFFjWGx2SmZmYjVPLzZMdW43M1VrNkxvejF2ODVpS3Q1TjlqSUFIYXVDS1NmaEVDN3ZkcjBROFdrbEc4K3BIek1GT3pwa2c2R0JkNTlhTnExcFNzb01OcTB1YThacmlHVXlKaE1SdEx6WEFOcDZUTkZVV1lDUndVZGc0UkFhQm50QWdOcHlRVTViTjhoS0dXVFpFd0dWeGZQc3ZWc2lsdFpzUHZ4cDE2OXR0M3RXL3FvTmYxdlUvanFBNTk5M244MHYxR04za281OVlQZnNzTDIxYTFKaWJEMmgvSWtlMzZOSGl0M3VQTldnRTZybXRGazZ0TkczTkN5YUYwajVhMDZMa1N2ZzkyYitLME4rNWdXM3hYay9mZTB1Y2JuTlJwY0xQZjQrZ08vZm4yZmszL01iN2I2L242bTdONGRjZWFmUzhhbzFsU2ZVbXozMXlrbFR4R0NWRzBjVVdrN1hRZ3dqeS9FbTFja1l6ZzFZK2NpQWRxMWhSSks3dlpxeDVYczZaa1BCMVdremJsczhwSGdHazRKUklxdTk1bmxXczRKVzJtZWdsbkdZd0xPNGVJZklveHVub0pHazVKbXhwMHU1Y0dwcFpOa1F3UU1YaWdmSWFyWlZQUzc3a0pCd0ozL25uTG05eTA1b21FdDBZdDRNZDk5djYxWWYrQ3pueXYxNmtKbi9mYWpnK0l2VCsvdFVrNXYvU1lScTg5c2VsbFZ1MWFuL1JyWGRMeml5M084Zld1NVMxK3JtU0daZHYrenJsdjM0M2pDZStMV01DditsY3pzS2huMHE5ZEhCVHdzNzduSlZ5YiswK1QzN21QaFp0ZlRYVExUU3lmUEREcE54ZEpqVHNBYlZ3UmFWc0RhSWMycmtqby9QejVBeUY0R0ZPenBraWFSYkQ0L1g3QmZEVnJTa2FMaGgxQThvZmZQcWdVQ3pTY0VnbGZCT3dCbjFGZWJoY3ZYeDEyR01sdEU1N2pRT0RPc0hPSVNJTnVtcnljSjJyS2VUM3NJSklmMmtmVnNpbVNLY3pvU1NFL0I3NFVkaGJKWVI0TFdMYjZibnhQZTg0UDNsL0FWN3VVTTZUZHZ1Y2s2enhPemRxbm1iNzYwYjBlLzY4K1gwKzRUakdPYzhFNzk3STl2cnRWVVFzc3dsbmRqbXIwK3AwZi9USHAxenF1WkNBVjdROXVVUTdET0tQTHNJVDNyTnExbmw5dldKYnducWJXUy83djFyZDRidXZiU2VkNmZ1dktwTytWUFg2OVlUbmZlKzhSYmp6Z2pJVDNkWTIwNTlGREx1VG9WMy9JeHZydFRiN3VqYjNQWUZCeHI2YnZlMzhCUC90NGNWTzNkU0R1OXpPMzhoakdQVmpmNUl1S3RKSmZqemF1aUlSbjl3OU50UUFBSUFCSlJFRlVMTmN6amVuY0dIWVF5VTllT2JlRVFqVnJpclFab3dOUjVubjEzQXFySGJjeDdEZ2lEZEZoTldrNzBmWWFUb2xrQ2pNTnB5VHRZazZ3ZWhtZkRLZEVKT04wOERqM1Y4N2xtQWZIb2VHVXBOV3dHbGZMcGtpR01SaGRVZU9YTEoxc3Q0V2RSWExVc3RWVDhYLzl6cm5MNjVpdzhoNmVIWFFWRWZ2WHNvY25ONjNnTzZzZTVQOTJ2TC9YMHo5Zk1vQ3pFeHdnQTVqeDRlLzU4NVkzV3gzMUs1MlBvRWUwWTRQWDN0NjVsaWMzcmtqNnRTNUxZajFqWTQ0cDZVL3ZnaTRKNzVtejlobSsvLzVqQ2U5cDZyRGFnbzB2OFlQM0Z6UTduelRQVFd1ZVlHajdQb3pyT2lMaGZZT0tlL0dMZmxXTWZlTjI0Z25hMkw1UWNnaVhKdkhmMXkvV1BjKzFuem40MlNobkpQMjdYQWRNVCs0SklpM2pNVWJnYU9PS1NKaWM2LzA2bnJYdnN6RHNLSktIdXJSVHM2WkkyeHVBdDd2UDRUU2ppZHBua1JEb3NKcTBDYThaZGhhWWhsTWlHY1ZHZTAzRkpUWjVxWVpUa2hhcmw3SFhjRXBFTXBBenNrdC9OSnlTdEJweWh4OFlVY3VtU0thNmFkZ3NmK0tGS2FhV1RVbXBsVHZYdm50d1lla0J5ZHc3cGxNWlk4cktXdlErMys0NXV0R0RXYlowY3RLdk02bjdjWTFlcTFuN2RNSURSSjgyc0tnbnB6ZlJqSmJJT2QwKzErUTljOWN2YWZIclM5dWJzUEplRGl2dXhkQjJmUkxldDY1K0t4MGlSV3l1MzlIZzlZNlJZbjdlZDBLVDZ6K2YyZklHRTFiZTArUUswcjNaMVN5dG1rZkZuTDgyNDBraVNmT2JLR1VYMnJnaUVyNEl4Z01lbzl4aWFPT0t0Qm12Zm5ReXFGbFRKQlRHV0tvZm5VYnRhV3JXbEl3VE5IMkxTT3Y0SFVNT2hJaUdVeUtaNlNhZk5XeGcyQ0VrOTB4Y3lpSEF6V0huRUpHbUdWeGR0WlFqdzg0aE9Tcm1RV0dVdTlHYUI1Rk0xU0V3N21ldVI4SU9Jam5GZ0c1aGgwaldRWVhkR05PNTRjTnlPNzJPdTliK09lblh1cXJYbUNZUEV6V21PQ2pnekc0akU5N3p3clpWdkxwalRZdGVYOEt4TGI2TE05Nll5ZHE2TFExZWYydm5Xcjc4K2s4NDUrMjdHejJvQm5EYmdmOU92Nkx1Q2QvcmpaMGZjc2FiTTlucGRjMk5XWUJiRGJUd1AxNlJwdXhFRzFkRU1vWFJFL2g1MkRFa2YvZ0ZqNHlBUU0yYUltRnl1OTRuem05NUJiaEltcWhaVGRMS1l3UkVDeldjRXNsY0hiRGdmcC9MTWFZVmNKSTZGb2t6QTZNbzdDQWlrcFFDYzJxQXo2TTZjRW14NGZzejFiUjJYQ1NqR1l3c1g4ZDF5OVd5S2FueS9LU3ZBZTNDanBHc3F1NWZhUFNBMmU4MnZkTG9JYVBQNmxQWWxYTkttMjVHYTh6WHV3eW5TNlI5d252K1o5MnpMWDU5U2IwM2h2eUFBVVU5V3ZVYS9ZdTY4OVRBUzFPUzU1Q2lucXdkZW11em56Znc1V3Q1WStlSFI3TjA4aVFxYW1wVEVrYmtIenpHV1lBMnJvaGtsdEVlNHhLTG9ZMHJrbFkrL3RlbFJJTjU0R3JXRkFtVEVTSGlEL2dGajVUYjNhZXJXVk15aHByVkpMMzJIejRWVE1NcGtZeG1JMWxYZmwzWUtTUjNUSHFlcjJHTUNUdUhpQ1RQNE9qSlM1a1VkZzdKTGNQdmNMVnNpbVNKd0xoNitFeFh5NmEwM3JObmQ4S3lhL0E1cUxoWG85ZkdkQ3JqNjEySEovVTZWK3gzTW9YVzh1OEZUK3grYk1McjlSN25nWFhQdGZqMVJacmtmaU9MSjJaTks2SmtQcitHQXdGdFhCSEpURGY1RFdqamlxUlhVVlRObWlJWnczb1NEZFNzS1JsRmg5VWtiZnlPNFJwT2lXUUxDNjcybWNNMW5KSldPL3Rac200NEpTSjd1SFBqeE1YWnM3SkxNcDFiRUdXR29aWk5rU3hSUUVBTnVGYkFTZXRFMjE4TDFqdnNHTTFSOWM3UGVYSDd1dzFlaTFqQUEvMG1jbUxId3hLK1JwL0NybFQzT0s3RkdYb1ZkT0tFam9jbXZPZXhqUyt4WnZlbUZyK0hTQks2VXhocGZqV2JTQU04UmtBQjJyZ2lrcms2VU0vOVhra2s3Q0NTbTd4Ni9sbVlxVmxUSkxPTTl1cjVsNFFkUXVTZmRGaE4wc0xCaUFZendEU2NFc2tPQlFUVU9JM3NQaEZKVXZzbzF4cGsxWEJLUkQ3UlBWS0lobE9TRXVXMWZNMVJ5NlpJTmpIajZPRTFhdG1VVm5pMjZraXd5OE9PMFZ5YjZuZHc2dXN6R2owSVZtaFI1dmF2NXFEQ3hzLzBmNi9YcVJTMW9sVnR6ZTVOREY0eG5Sa2ZMbUpUL1k0Rzc2bGQrM1NMWDEra0djN2x1VW1mRHp1RTVJU3BnRGF1aUdTMmtSeU9OcTVJeXZtRWg5V3NLWks1YnZMSjg5V3NLUm1oNVoraWlDUlNXLzQxM0RXY0Vza21aa2RUTTN3U2s1ZlZoaDFGc2xQVnN4eHBrSFhES1JIWnk3bVRucU4yOWxFc0RqdUlaSzlEYnZOTzVtclpGTWxHNXR4WU5zY2ZXbEZsNjhMT0lsbW9JTGdOMy9QRjJMdlhMcVpidEgzWWlaSzJldmNHeHIxVnk4SkRMNlBBOWkwWTZSNHQ0YUgray9uODMzNUVuY2YzdVg1OHg5Wi8xdi9hamcrNFpOVXZtZmJlYnppdjlCaitvOWVYT2Jpd0ZJQTNkMzdFa3h0WHRQbzlSSklRWUhZN1VBRjQyR0VrTzNrTWJWd1J5UmJHMVI1am5zWDRhOWhSSkRkNHpBTldQNlptVFpITTFRSG5mcStjZTR3OU9LNCs3RENTMzNSWVRWTE9ienVrRTI0YVRvbGtJN2NiZlU3WlExYTFRc01wYWJhZ2dFK0dVeUtTdFFJek5KeVNWdWxVcUpaTmtheGxkQytzNTFiZy9MQ2pTSlo1dnVwVW5CUCsrWS9mZi8reE1OTzB5Sisydk03MzMzK01HM3FmM3VEMWtSMzZjc1YrSjNQVG1pZjJ1YlowMjk4WlhMeC9TbkpzaWUva2pvLytRTzNhUHpHKzlHaXU3blVLTXo1Y1JGdy9ta2xiTWNwNWZ0STVqSno5UDJGSGtlenpqNjBOTXdCdFhCSEpEZ1U0TlE2Zk4zME9KS213K2pFMWE0cGt2cEYwS2I0T21CNTJFTWx2R2loTDZoVjJ1aFpNd3ltUmJHUjBwNzVRSytDazJhcWVaNi9obEloa01hTjgwdk9jRTNZTXlVN0RaL3FSbUZvMlJiS1p3Ym5EYWwwcjRDUjVpMFpGc2VCSFljZEloUit1ZVpLbDI5NXA5UHAxdmNjeW9LakhQby8vWmV2YktjK3kyK3U1YSsyZk9XekZkY3o2Nkk4cGYzMlJoTXltczZTNklPd1lrb1d1NDJ1QU5xNklaQlBqYUdKTUNqdUdaRCtmK0lpYU5VV3loZG5WWHZYSWtXSEhrUHltWmpWSktaODVYTU1wa2F4bjUzcnRzRnFyZmtFcjRDUXBveFlSRFl5Y0dFNkp5QjVtVEs5ZXdpOXJSN0E3N0N5U1pTTGNadnBTbEVoV013Z2ljVzRIcndCVHU0STByV1RnbWNDUXNHT2tRcDNIdWZqdnYyVHhvQ3NidkY1a1ViN2YrelRPZnZ1dXZSNWZ0dTN2RGQ2L2FQUGZPTEhqWVVtOTkwOE9ITmU4c0sxd2F1Y2o2QjR0YWZiekxsLzFvQnJla3ZSeDNWYSsrKzVEWWNkSXlnZDFteHA2ZUFDQlh3em9DNDJTTkkvUkNkREdGWkZzNU56b01SNnlHTnE0SWkzaVlFUWlNOERWckNtU0hRcXdRTTJhRWlvZFZwUFVpbkFibUlaVElsbk5BdUtSMngwcTlBT0tKR05nQ1Rrem5CS1JUd3p3QUEybnBGbUd6ZkpURGJWc2l1UUVvN3k4bG5PV1Y2TVZjSkxZcXN2YXNXYkxUV0hIU0tYLzNmb1dENjFmeGplNkRtL3crcG5kUnZLRDl4Znd5bzczUDNuc2hXMnJpT01FMkNlUDFYdWNiNi82Rlg4OS9McWszdmZiUFVlM0xuZ3pITk9oUDhkMDZOL3M1MzMzM1llSXV6NG0rS2VTb1BGWjdPYjREdTc1T011L0F4aTNLMWxSV1V2WmcxdkNqaUpad3JrV1F4dFhSTEtSMFowOW53R2RIM0lTeVZhVEh2MGF1Sm8xUmJLSmNUU1RINXRFemRqYXNLTklmdEpoTlVrWm56WHNWREFOcDBSeWdWRk9iZms1VkMvWGNFb1N1bXdWN2Jhc0lhZUdVeUt5aDhXNXNuSUZ0UStXb2VHVU5DM20wUWhxMlJUSkpZRXpuUnIvSlpOTkxadlN1RFZicDJEV3A3SExYeWc1aEQ4ZDloOXRGdWZjdCsvbXZuVi9hZlhyM1B6QlU0MGVWak9NeVQyTzQ5SlZjejk1YkZ0OEYzL2JzWWJCeGZ0Lzhsak4ycWQ1YWZ0N3JjNGltYXRMdEgyajEzYkc2OW93U2RyMFpIdlhhNENyd3c0aW1jOWpIQW5hdUNLUzVjNzFHTFVXSTh0UFcwdGI4N01YZElKNk5XdUtaQ09QMytnVG4zekk3aHFqWmsxcGMyckFrcFR3R0ZHSWFEZ2xra3M4bU80MUZJUWRRekxiMWpWTU1hUFI0WlNJWkxXZVhiZHpUZGdoSkR1VTkrWk1UQzJiSWpsbVFMbHhjZGdoSklNdHFleU1lWEsxWVZubUwxdmY1b1Z0cXhxOWZtNjNvNGwrWnJIQWk5dmUvZVR2MTlkdjQ3clZqNll0bjRTdlExQkVrVFgrUGZEdDhWMXRtQ2F0TG1MRnhHNWhoNUNzY0J1YU40bGt1d0M0M2ZsVVZheElNdHJIMWF3cGtyV3NPNUhkMnE0aW9kQXZENUlhdmNzMW5CTEpQUU93Y2cybnBGR1ZTK2pzUms0T3AwVGtFeGROWElHR1U1SlFuMXU5WGVCcTJSVEpSUmJueXJJN3ZDVHNISktoclBNRXNDNWh4MGlYZVJ1V05YcXRXN1FEeDNRWXNOZGpMMjcvMTJHMXE5LzdEUi9YYlUxYk5nbGZ2NkxTaE5lMzVjNWh0UksyQjFlRUhVSXltOGM0RmRER0ZaSGNVTTUxbkJOMkNNa2VYdlhJa1ZoY3pab2kyZTFjbi9UWTU4TU9JZmxIaDlXazFmeldQdTN3UU1NcGtWd1V0eXY5ampJTnA2UkJuWTBKQmprN25CSVJBRXFDN1dnNEpRbjFiTWNVVU11bVNDNHlvMmR4VkMyYjBvQzN6eS9HZ3l2RGpwRk9mOXo4ZXNMckozVWF2TmMvLzNQbDV4ODN2MGJ0UjM5S1d5N0pEQU9LZWlTOC9uRjlMaDFXdENwZVBMZEQyQ2trTSszWnVJSTJyb2pra29EcFhxMk5LNUtrSUxnTlRPY05STEpiZ01YVnJDbHRUdi96a05acjExUERLWkZjWmRhVGFMR0dVN0tQODkrbU9IQnllamdsSW5zWVZKMzdJaHBPU1lQNjEzaG5BclZzaXVReWR5NHFtK05xMlpTOXJTczZFK2dWZG94MGVtRjc0MnRBQVlhMjIvdWpzSmUzcjJaN2ZEZVQzdmtmSEU5bk5Na0FaY1dKTjEyOXUydDlHeVZwRTZYc2JxZm1mV2xZbkROQkcxZEVjc3dBZXFNLzk2VkpYalZmelpvaU9jUEttZlNvbWpXbFRlbXdtclNLMS9UWGNFb2sxN2xmNUhQS05KeVN2UlN0SStlSFV5THlpZEoydS9VaHBUU3NDMnJaRk1sMVpwUVUxNmxsVXo1bDBhZ29Icy81THpWdHJ0K1JjSlhqb09LOWZ4MTZaOWZIWFA3dVhGN2YrV0c2bzBrR0dObWhiOExycTNMcnNCckFoU3lwVnN1TzdNVXZveDBCMnJnaWtwdXU5QmphdUNLTjhsR0xvZ1JxMWhUSktSWk05K29hL2N3dmJTWWFkZ0RKZGwwbWdHazRKWkxMekVxb0s3NEN1Q3JzS0pJWlJpMGlHbmV1VVIrd1NGNjVzSG9KdDlTT1lIZllRU1J6OVAyWkY5c3V0V3lLNUltcUkvL2JiL2pyZjFndTdiV1RsaW9aZURyWWdGUzgxTTgvZnBiMXpWaVhhQmlYOVB4aUt0NDZLZlVlYi9SYTkraSs4OXRaSHozZDR2ZXlwWk5iL056UDhvcWFoTmV2WGYwSVAzaC9RY3JlTHg4ZDFjUmh0VGQzZnRRMlFkcE9IL0NKd0t5d2cwZ0c2Y0lVWEJ0WFJISlVUK0FhNE9xd2cwaUdHcmo1VERBMWE0cmtGQitBOTc0WXVEWHNKSklmZEZoTldzeC8xcmVZWGFiaGxFaCtxUEwvUHZJRys0Ky9hamdsREN6aGRJT1VES2RFSkd2MGNkQndTdmJTYlNkblltclpGTWtMUm1sQkp5NEdmaGgyRkFtWll5eTFsTFdxL2VlYUozaDF4NXFrNzQ5YTBHYUgxWHBHTzlJeFV0em85VVRYSkxjZFhydy92UXNTZjNmM3hTYld5R1lsNXpLY0dreDdiZ1g4U2pyajJyZ2lrdU11OGhqL2JUSFdoUjFFTW90ZnRyZ2RXejVXczZaSUxqSy8waXZuMXRxRDQ3YUVIVVZ5bjlhQVNzdnQ3S1lWY0NMNXdpaWxVNEZXd0FrNFprYk9yL3dSa1Fic0dVNnBWRkgyaUhsVS96OFF5VHNYVnRTNDFrSGt1K2NuSFFPVWh4MmpMWHg3djlFSnIrLzB1alpLa2gwQ2pKa0huY1daM1VhR0hTWHR4blF1UzNoOWEzd25yKy9Jd1hXd1pvZXlwT3FVc0dOSWhtakhCRUFiVjBSeVd3bHdSZGdoSkFOdFhUc0ZVN09tU0c2eW5uUnRwODk4cFUzb3NKcTBpTWVJWXFuN0pxMklaSVVMdmFaQ3c2azhOK2w1OG1ZNEpTSjdNK1BRcWlWb09DVUFsUGZtZE5TeUtaSnYrc1NOaVdHSGtKQUZUQW83UXFxZDNLbU1yM1VwWjBUN2d4bGN2RDhuZHlwanpzSGp1YnJYbUlUUCs3aE9YelQvcDZnRjNOOXZJdC9xY1FJUDlLdml2L3Q4blNDSHYrTndXdWVoQ2E4djM3YUtlSzZXajFrd05ld0lFajZQVVF4bzQ0cElmcWp5NzlJaDdCQ1NPYnh5Ym1mYzFLd3BrdFA4SXAvNFpMZXdVMGp1MHhwUWFabmU1YWZqR2s2SjVKaytXRndyNFBKZERnNm5SQ1I1Z1RFVldCQjJEZ21iV3hEbm1oeWVRWXRJSXdMbk12QWFzQnc5aFNFSkxhbnVEcHdWZG94VUc5SGhZSDdRKy9SbVArK05uUitsSVUzMktiSW9jL3RYYzFxWGZ4M2crdTUrWDJaUWNTKysrZFljdHNaM2hwZ3U5UTRzN01yeEhRY212R2ZSNXIrMVVab1FPQ2Z6ekFXOStjTGRxOE9PSWlHS2N5YUJOcTZJNUlsU1NyZ1krR0hZUVNSRGRHNC9BWE0xYTRya05Dc2gySFVGY0ZYWVNTUzNxVmxObXMzQmlBZHFWUlBKUng1YzVtZzBuYStxbDlEZGNuQTRKU0xONEp4OHdUUDBEanVHaEd0WUxjZGdhdGtVeVZPSERwdWxsczA4ZGhaUUdIYUlWSHR1NjlzdGV0NmZOcitlNGlUWnAzMVF5S09IWExqWFFiVi9HdHY1U0o0KzdMdjBLdWdVUXJMME9idmI1N0FtUGhiNTNhWlgyaWhOQ0l3b3hRVVhoUjFEd3VNeG9nUm9OaUNTWHk3MGFyUnhSZkR6RnhVVHVKbzFSZktCVWVYbi9sek5tcEpXT3F3bXpWYzdUTU1wa2Z4MUtMT0dhVGlWdjNKeU9DVWl6V0JFQzRyUmNDclBCYWhsVXlTZlJmYTBiRXEraVJHQVh4eDJqSFJZc3ZXZEZqM3YxeHVXcHpoSmR1a1lLZWJKZ1pmdzVVNkhOM3JQOFBZSHNmaXdLeGxZMUxNTms2VlB4QUttOURnKzRUMWI0anQ1dG9VSElMT0d4ODlsYm1VazdCZ1NramluZ3phdWlPU1pQdlJtWXRnaEpBTVViVGtUMUt3cGtoK3NsSGFsT2ZrWmdHUU9yUUdWRmdnMG5CTEpaeGJSQ3JoOEZDTnd1RmkxZWlJU2Q4NnRuTXUxRDQ2alB1d3MwdllxYXJ3N3JwWk5rYnptbkZ3K3czc3Z2OWkwQWk2ZmpLMCtBVGdrMVM5N2RhOVRXRisvTmVuN20ycTBhb24xOWR0NFkrZUhITktNQTFWUGJIeVpsN2EvbC9JczJlVGV2dWR6WEVuaWRaZ0EvWXE2ODh5Z0t6ajU5Wi95d3JaVmJaQXNmYzdvTW95REMwc1Qzak4vdzEvWjVYVnRsQ2drWm4zbzErVU1ZRjdZVWFSdE9aaGExVVR5bEhPWlE0MkJoeDFGd3VHakZrV0piN2xHZTNkRThrbjhRcSt1dWNWcUorOE9PNG5rSmgxV2syYnhtZ29OcDBUeW5YT3l6eWp2YlJjdjEzQXFqMVNQSlMzREtSSEpQbWIwNmRJUERhZnlWWnl6Q05TeUtaTFhqR2hRd0VYQXRMQ2pTRnZ5U2FSaE1qVys5T2lVdjJaTHZMcGpUZEtIMVRiVWIrT2lWYjlJYzZMTWQrbXF1UnhlM0p2RGl2ZHI4dDZlMFk3ODRkRHZjTXJydC9HL1c5OXFnM1RwOFIvN2ZibkplMzY1L3ZrMlNKSUJ6S3JSN3dQNUo4WXhvSTBySW5uSk9KUVlweERUbDlqejFzRE5wMk9tWmsyUi9OSUg3ejBSbUJWMkVNbE5XZ01xelJQWENqaVJ2R2RFS1FpMEFpN1B1RmEraWNpbm1GRWRkZ1lKUWN3REQxRDl1NGlBY1M2VnJoVncrZUxac3p1QmZTM3NHT24wMXM2MVNkMjNOYjZUYjc0MUorbjdjOW5mZDYzakMzLzdMNVp1UzI2TmF1ZElPNTQ2OUZKR2RUdzB6Y25TWTJ6bkkvbGNoMzRKNzlsUXY0My90M0ZGR3lVSzNTZ1dUK3dXZGdocGMvcHNTQ1MvVFEwN2dJVER3VEJUczZaSWZyck1jWFVxU2xyb3NKb2t6V01FQks3aGxJaUFjYTVYb3VGVW5qajdXVG9aNVBSd1NrU2FiZFRFeFdnNGxXY3E5dWNFVTh1bWlPelJwL3dremdnN2hMU1JndlpqZ0tLd1k2VFRtenMvU25oOXQ5Znp5M1hQTS9UL2J1RC9iY3FidzBoTldsdTNoUysrZGl0LzNQeGFVdmVYQkVVOGZzakZmTEhqb0RRblN5M0QrSDd2MDVxODc5NlAvNWVkdWI0QzlGOEtLUXpPRGp1RXRCMlAwUjIwY1VVa3o1M3NNWHFISFVKQ01Pa3hOV3VLNUN2alVLb2VPeVhzR0pLYmRGaE5rcmQveFFsZ0drNkpDRUFmVGlyWGNDcFB0QzhnNTRkVEl0SnNoVUVoR2s3bEcxZVRnb2o4UytCcTJjd2JudnVIRTE3YjhRRmI0anZaV0wrZDkzWnY0S1h0NzdGZzQ4dmMrc0h2K09aYnM5bnZ4ZTl5NXR0em1qelVsbzgyMWUvZ2xEZHU0NG1OTHlkMWYvdWdrTWNPdVNpckRxeE43SDRzNWUwUFRIaVA0OHo4Nkk5dGxDaER1SDBqN0FqU3ByUnhSVVNpZ0RhdTVDZDlIaVNTendJMWEwcDY2TENhSkUvREtSSDVOQTgwbk1vWGVUQ2NFcEhtTTBmRHFUeHl5RzNleVUwdG15S3lsMUZsdDdwYU5uUGQ0b25kY1B0SzJESFM3Y2xOSytpNC9CSzZ2SEFwZmY1NkpVZiszL2Y1eWhzeitNNjdEL0tyOVV0WVg3OHQ3SWdaYlh0OE4yZThlU2Z6MWk5TDZ2NTJRUUh6RDdtUUU3SmdKV2pYU0h2Kzg0Q3ZObm5mN3phOXltczdQbWlEUkpuRWorWFpxdjNDVGlIcDV6RUNRQnRYUkFUUXhwVjg0OVh6dTJPdStZQklmanZaTDNoRXpacVNjanFzSmtueDJ3N3BoTG1HVXlMeWFhUDgxaklOcDNMY3hNVjBNeWZuaDFNaTBud094MVk5aTRaVGVhSlRBV05NTFpzaXNyZkN3dlpxMmN4NVJkRlRNYUpoeDVETXQ4dnIrT2JiczNsZzNYTkozUisxZ0M2UmRtbE8xWHBGUVpUVnV6YzBlZDkvZmZELzJpQk5oakdMRUdGODJER2tEY1E1QWRER0ZSRUI2TU1RdEhFbHY2aFpVMFNpRkFScTFwU1UwNGROa3B5Q1RtUEFOSndTa1U4cnBIM2gyY0NNc0lOSStrU0xPTlZkUHkrSXlMN01pUGllNGRSL2g1MUYwczlNTFpzaXNpOHp2b0YrSDhodEhqOEhMRzB2UDNqRmRGN2RzU2JwKzZNV3NIdjRuV25MSTYxVDUzSE9mZnR1NGpqbmRQdGNvL2Z0OURxKzhXWU5qMjM4YXh1bWE1azF1emZ4aGIvOU53LzJyK2JrVG1VTjN2UG5MVy95dTAydnRIR3lER0gyTmZUN1FPNEx0SEZGUkQ3RnFRYm1oUjFEMHMrSkJUZ1hwL0hYQVJISkZuSE85Y3E1MTlxRDQrckRqaUs1UTgxcWtod3pEYWRFWkY5bVdnR1g0K0xPT1dGbkVKSE1aVm9MbVJmSzVuZzNVTXVtaU96TDROZ2hQM0cxYk9hcVpSTjZnSjBVZGd6SkxuR2M4OTcrR2ZldiswdUQxM2ZFZDNQR0d6T3o0cURhUDIydTM4SFlOMjduM28vL3Q4SHIxNzgvdjQwVFpSQ3pvMWc4L29Dd1kwajZlSXhPb04vN1JHUXZvenlHTnE3a2crb1JKMkJxMWhRUndPaERsMkkxYTBwSzZiQ2FOTW5ubEdrNEpTS05zR1A5SjBNMG5NcFJFNWJSdzBEREtSRnBsQmxIalYrTWhsTTVycWdPcllBVGtjWkVDdHRwQlZ6T2loZU1RcDhkU2d2RWNjNWJlUSsvV3I5a3I4ZTN4M2R6MnB0MzhPU21GU0VsYTdrNmozUCt5bnY0MFpxOTEzMHUzUHdxdjgzWFZqVUFKNkNnK0t0aHg1QzBHZ05vNDRxSWZGb2hjYzRPTzRTMEFZK3JXVk5FL3NXc091d0lrbHMwY0pDbTFSVnBPQ1VpalluUXJsQXI0SEpVUVp4UmFEZ2xJb2s0UVhFQlh3VnVEenVLcEpWYU5rV2tVZVpvQlZ5dWNrNXA3Y3FmRGZYYldMajUxVWF2YjQzdmJOYnIxYnN6WWVXOWpWNWZ2UFhOWnIyZXBFKzl4em5uN2J0b1p3V2MxbVVvMitLN0dQdkc3U3phL0xld283WEtWZS85bW8zMTI3bnBnRE9vOXppWHJ2cFYySkhDWjM0eStuMGdsMm5qaW9qc0srQWJ3SXl3WTBqNitOa0xPbUgxYXRZVWtVOGI1UlBuZHJPN3hxMExPNGprQmgxQWttUm9PQ1VpalhQVGNDcFhwV0E0SlNLNXp3ME5wM0pZK1czZUExUExwb2cwem8yamh0N3BCN3o0TFhzdjdDeVNRbk1ySThCcHJYMlpsN2V2NWt1di9UZ0ZnZlp3bkhzK1hweXkxMnNMRyt1M04zcHRVNEpydWFETzQvejcyN09aMjcrYW05Yzh4ZE5iWGc4N1Vrcjg1NW9uMk8zMTlDMHE1ZVh0cThPT2t3bU9ZOUdvS0NmK29TN3NJSkphLzFqenA0MHJJdEtRWTMwYSs5bE5mQkIyRUVtVDluVmp3TlNzS1NLZlZraFFmRFk2ckN3cG9zTnFrcERmVnE3aGxJZ2tabjZVM3puMEFQdldpeHBPNVpES3VhUmtPQ1VpZWVHNFVZdUkvdUZFTkp6S1FSNWxWS0NXVFJGSndDQ0lCR3JaekRrSGR5ekhLQTA3UmlyMGVQRTdqVjdiRnQrVjl2ZnY4c0tsYVgrUHo3S2xrOXY4UFJ1ekk3NmIwOTY0SSt3WUtYZnpCMDhSTmYySXRJZDFwdE1oeDhNZmZoOTJFa201VTlFTVNVUWFGaUdLTnE3a05qVnJpc2krVE0yYWtqcjZqVm9TaS9vbzBDY3ZJcEtJQlFTUnI0YWRRbEtyNDhIa3pIQktSTkxMb1BNaG5UZys3QnlTSGtIQUtXRm5FSkVzNEp3Y2RnUkpzV2owaTJGSFNKVzFkVnNhL2FzdERxdEo3cXJ6ZU5nUk1vY0hwNGNkUWRKQ0cxZEVwSEVCV2hHWm8zemlrOTB3VTdPbWlPekw3Vml2ZW1TL3NHTklidEFoSkVrc0NEU2NFcEdtYVRpVmM2SlJjbVk0SlNMcEZ6Z2FUdVdpdVI0eHRXeUtTQkxNT0k2WXEza2xsOFE1SSt3SUlwSlZUZ3c3Z0tTV1gwMFAwTVlWRVVub0tMK0dBOElPSVdrUXJWT3pwb2cwekloQU1EN3NHSkliZEZoTkd1VnppWUJwT0NVaVRUTTd6bVA2NVNXbmFEZ2xJczJqNFZRT0tsK25sazBSU1ZybjRmdXBaVE5udkhKaEtlWkhoeDFEUkxLSkQyRko5ZjVocDVBVUttQVVtaCtKU0dJQkJXampTaTZLdTVvMVJhUnhwbVpOU1EzOXNpR05XMWV1NFpTSUpLc3ordzNYY0NwSFhQZ0twVzVvT0NVaVNYTVlVcjBFRGFkeWpKbGFOa1VrZVJhb1pUTm5iS3NiQ1daaHh4Q1JiR0tHKzVmQ1RpRXBGS0NOS3lLU0RHMWN5VEUrWVc0UHpOV3NLU0tOTTQ3eThmUFZyQ210cHNOcTBqZ3pEYWRFSkhtQmFUaVZJK3EyTWRKQXd5a1JTWnFCdWFQaFZPNVJ5NmFJTklkYU5uTkZ2UDV6WVVjUWtTeGtwaTh4NWdpdkpBSm80NHFJSkVNYlYzSk5RZEVvTUowZkVKRkVBb3JWckNtdHAvL1pTQ0lhVG9sSWMyZzRsU1BxNDJnNEpTTE5acWIxYjdsazBPMWVhcWhsVTBTUzV6QmtjSTJyWlRNbm1INjNFNUdXcUFnN2dLUklHZVdnalNzaWtwVE9vTStEY2t1Z1prMFJhWnFyV1ZOYVQ0ZlZwRUYrKzZCU01BMm5SS1FaZklqWEROWndLZ2VZRGg2S1NNdG9PSlZEMmtjWmlWbzJSYVFaREt3NHJwYk5yTGZnbENKTW53ZUpTSXNNWVhGbHU3QkRTRXBvNDRxSU5JYzJydVFJcjV3YkFWZXpwb2drNHpnZkZWT3pwclNLRHF0Snc2THROWndTa1dZeUkxNnM0VlNXTzJVQlJXWnEwaEdSRmhsU3VSZ05wM0tGcVdWVFJKb3ZDTlNxa1BWNkhYUUVVQlIyREJISlNnVVVkRGsyN0JDU0V0cTRJaUxOb1M4KzU0cU9SZVZnYXRZVWthWVpuVGxrdUQ0RGtsYlJZVFZwbUlaVEl0SVNRYUFmVExMY1FiM1FjRXBFV3FxZ1N3RWFUdVVPZmRnc0lzM25hdG5NZXZINGlMQWppRWcyMHhyaGJPYzNVUXI2RXFPSU5Nc1FuNFkycnVTQ2FLQm1UUkZKWG1CcTFwUlcwV0UxYVl3K1dCQ1I1dE53S3V2RjQyZzRKU0l0cGpYQ3VlR1EyN3dJMTRCS1JGckFHTkxuVmxmTFpqWnp0ZU9KU0d2NFVXRW5rRmJhaFRhdWlFaHpHVkcwY1NVM3FGbFRSSnBCWDFTUjF0RmhOZG1IMzNhSWhsTWkwakxHRUwrMWo0WlQyVXpES1JGcEJRY05wM0pBeDBLT01GUExwb2kwU0VHUEVyVnNaald6TDRRZFFVU3ltTm5Rc0NOSUs4VzFjVVZFV3NEMG1YSzI4d3QvVjZyWnNJZzBpL3NRcjU2blprMXBNUjFXazMwVmRqd0NNdzJuUktRbENpanBvZUZVRmpORHd5a1JhVEV6Tkp6S0RXclpGSkVXTTFmTFp0YjYwMWxkZ1FQRGppRWlXYTBIejFidEYzWUlhWVZBL3g4WGtSWXdiVnpKZW5VN1IySnExaFNSWmpBTUwxQ3pwclNZRHF0SlF6U2NFcEdXYzlXK1pxdXovb1NHVXlMU1dqMnFua1hEcVN3WG9HOUVpMGlycUdVeld4VzBQeXpzQ0NLU0F5TEJUV0ZIa0pieGl5a0N0ZXFJU0lzTThjdlF4cFZzVmg5WHM2YUlOSithTmFVVmRGaE5HaERvRHhVUmFRME5wN0pVK3dJMG5CS1JWZ3NpYURpVjdkU3lLU0t0WUtobE0ydEZBLzArSUNLdFoxekFrc2xYaGgxRFdxQ1VJd0J0WEJHUmxpaWdNOXE0a3MxTXpab2kwaUtGZVVKT0FBQWdBRWxFUVZScTFwUVcwMkUxMlplR1V5TFNLcWJoVkpZS29qcXNKaUlwWUZ3d2VRa2FUbVdwSTJhNldqWkZwTFY2RFBtSnEyVXpPeDBSZGdBUnlSWCtRNVpVWHhWMkNtazJiVndSa2RiUVlhY3M1YWNzS01MVXJDa2lMV0ZEdkhLdW1qV2xSWFJZVGZiaU00L1FjRXBFV3F1SC8yU0lobFBaU2NNcEVVa0poeDlXTDBIRHFTeFVnQTR1aTBqckZiUlR5MmFXR2g1MkFCSEpBZWIvL0x2LzFJRzFyS09OS3lMU2NxNk5LMW5yb04xcTFoU1JsaXFnUzNzMWE4ci9aKys4dzZPcTBqLytPWk1lUW9BUVFpL1NwQWxDQXE0b2lyMTNiR3REbEFSM1hkMWQxL0piZHhYY1hRVUUxaTdOVlVIc3JIVkZwSWhkSUlTaUZPbTlRMElLYVpPNXZ6OU9JaWx6NzdRN004bmsvVHpQZlVqdU9mZWNseEJtNXB6M2U3NnZYMFNIT3dDaHZoRWp5U2xCRUFJbkllWko0SzV3aHlINGpDU25CRUVJR0VQOW1wOTZLak1icG1jd1Bzd2hDVDZnb2tTc0pnaEM0Q2dZbFQ3VjJMaGlqSm9RN2xnRXIxRmdEQUlWN2ppRUJzNGx6ZnF4SUg4ZFRzTVY3bERDemwycFp6QXdzWk5sbjN0M3Z1WFRtQzkwdXRteWZlWHhuYnh5K0R1ZnhyUWRRNEZCMWN2SlUyU1BWbVRNZUNxOFFRbGVJaFZYQkVId0g0VlVYR21vdUJ3WnNnd1FCTUZ2ZEJuaGhlRU9RMmg0aUZoTnFFbVVrdVNVSUFnMm9FWVpVOU0zcWpFckpEblZjRkFHREpJMXFmMmNtWHEzYWR2aDBtMXNLRmprODVpdDQzdVNFbXVlOUZpZkwrc0NJWHdvZ3hySnFkSFpxQmtaU0hLcWdlQ0NVOFIrV3hDRVFGSDZmV0I4K2pSRHJjaFNJbHB1Q0t3YTB3Nm5xMW00d3hBYUxxY2t0T2ZaampkeVR0T1RtYkIvUG8vcytXKzRRd283bHlUMzQ3b1cxbWZDZkJXci9iN1ZjTXYydWJrNTRSZXJBZFVYQktDZVpGbG1HVU9tVHc1blJJSTF4aU5JeFJWQkVBS2xsZkZYV3Fzbk9SRHVRQVJmTWM2U1F5dUNJUGlOWVlpenB1QVhJbFlUYXVFNlJhckRDb0lRTUlZQ3hYaGpXcnBTV1Nza09kVUFHTE9LZGk0bmtwd0tBcmQxbm1IYWxwTTcxeSt4MnRtdGZzZDVhZmVidG1ldGtNMEZJYnpVU0UzQms1bkxLSnMrQkVsT05RQWM5Y2hsTXo0YXVxWEE5andvS2d0M05QYlNKRGJ5L2s2Qzk1elVIQTRkaDhJSS9oMHdIQ2RjTnRPbkdZaGdyUUZRNnV4S1ZPajJnODVyMm91VDRsSkROcCsvYkNzOXpLS0NEZUVPbzE2VEV0MkVjVzJ2NEo1V1p4T2w5Ty9RUTIwdVpGSEJlaGJrcjNmN3pFMHBnM21obzdWRFdMaTRkOWRidkgxMGViakRhUGlvV210U0I1UEl6b1FNRWF6VlcrTEZZVmtRQkJ1SVFTcXVORVNVRW1kTlFSRDhSNXcxQlQ4UnNacFFDMGU5U1U0SkRZREVsaERsb1l5OXl3bEZCME1UajFCL2NCaGFzQVpQR2RQU0VjRmEvY2RaU2xkSFZMaWpFQVFoVXFpZG04TEJwTXFTb0pLY3F0Y1lZWFBaYk5jVXVxZEFqNWJRcy9MUERzbmdVREQrVzNoL1hSaUNjc1BKcVhCR1IzaHRGYmdNLzhaSVRZUjNyNGVkeCtEalgrQ0xMZmFJbGdhMmdVdDZtTGRQK0E0cWdseVJyWDlyMkpZTEJSRXN3Z3FVbG9udzlnaUljc0RSWWkzRzNIbE1YMVZmNzg0SFp3T3ZubGZiWlROOXFxRldqRkhpc2xtZmNhajJvWnp1bmxabmUzU2NxZy9NemMwUnNab0pVY3BCWnVvdy90SHVLbHBHTjZuUnBsRE03aktLVTlZOXdTRm5RWjFuNDFWTW5XZnFDL0VxSnR3aFJES1RLa3VDVGdwM0lJSWJYSndzWjlnRlFiQ0JVY1k0TnFySGtZb3JEUVRqdDUrMkFFT2NOUVZCQ0lSV3h0MGZ0Vll6cnhKblRjRW5SS3dtL0lvQkNveEJqZGJxOWVKL1E3c004L2IvREF0TkhMZDhadDcyMHh4WU15YzBjWGlpYVR1NDRYMklpclh1OTlPYjhNT1UwTVRraWJoa1NPMTE0bXJWRzFhK0NyOThITG9ZT2xuOEhoM2JBY2QyaGk2V1lHS29Hc2twWTJxNlVtTldTSEtxSHFNY2hEUTVKVFI4cHFYN3FkSm9BR3dyV3NyNERiOEpkeGlSeUtUS2txQ1NuS3FuREhpWmRvclF1MnpPdkJKT2JXUGVmbEgzOEluVmt1TmdVRnNZMmhGTzd3aHRrL1Q5elVmaDZ4MytqZm5YWVhyY2ZtbjYrc3RRV0x3TlB0a0l5L2Y0TDRMcm1nTFg5alp2bi9ROVZQZzN0RmRrdElQbkxvRWp4ZkMzeGJCNmZ4QW5hOEJjMlpOZnphdFNFdlExcUczTlBndTJ3djlGUWtWdlZlUHJKOU5mTnNwVzNLTkV0Rnh2TVRvMjJ2MGd3Uzh1YU5xYmx6cjkxclM5ZFV3eU16cmZ4dFZiWGdwaFZFTDlSejNOOHJzVmcyYytIZTVJaEZvNE9DWGNJUWlDRUFFb3dHQzhNUmFseGlJSDJCc0NpYTZUWlIwZ0NFTEFLRFVJbUJmdU1JU0doWWpWaEJPOFBLQWRxTVpiQWk0cURxSVR3aDBGTkVremI0dXBSNmRPVDMvQXMxQU5BMWJQQ2trNGJuRkV3NERiVDRqVG1yYXIyK2VrYzBNclZydjQzK1p0SzZicksxS29sWnd5WGs0dlUvZXNrT1JVUGNXQWpySWtGUVFoMkNoNCt1N2xxSm1Ea2VSVVBTVEtvR3M0NXYxOHM3Vlk3ZFEyMm8zczhQSGd4dUZRMExrWjlFM1QxNmx0dE51YnUvZkhHL3Y2SjFhN3ZDZWMxYm5tdmRnb3VMaTd2ZzRVd3F1cjZvK1RuTGYwYncxVEx0Si9sN1pKTU9NS21MRUNYbGxwTHI0N3JRT2MyU20wY2ZySzZ2MndjS3Q5NHluZzZsNmUrODFaWTkrYzlRb0hreXBMZ3NxYW9ENmlWRmplQTRTR3krZjVhM2t2ZHdYWHQwZzM3WE5WOHdIY25Yb21NdzkvRzhMSWhQckJpUk9NZFZDT2lTelBWQXllUGpHa0lRbWVxUDkybDRJZ05DU2VNc2FDQ05ZYUFBNUR4R3FDSUFTT1FzUnFncytJV0UwNGdSRVZnUnVUQ3M0ZkQ3bGI0TkJhT0xRZWlvK0dPNmpnMHFJckpIZUFIVjhIYjQ0T3AwR1hzNzNvcUdEUVhmQnRtQnlmWFU3b01oeGE5VEh2MDM0SXhDUkNlWkN6bndJNG1GUlpFbFNTVS9VUXBjSWpVQkFFSVRLeFNFM2hVRXpNWEk2YVBoaEpUdFV6akdqYXF6Q1lKczdiREgvOERjU2JyRTRWY0hZWG1HdVRnQ3ZLb1FWVm5adERsK1p3VW5Qb2tRTGRVc3hqcU0yUUR2cjVIWG5lejl1dUtUdzQxTHBQczNqNDZhRDNZd2FEeEJpNGJRREVSY0Z6U3ozM1B6a1ZucjFFUDFlRlEwRldoblpiKzl0aU9PVG1vM2EvTkxpNW4zMXhCNE80S0h2RmFrTTZRUHRrNno2cjlzUFBZZjRkc0F2RGNGTVdHaWFsVHpmVWlrd2xMcHYxajI3aERrQm9lUHgrNTF1YzAvUmtVcU9UVFB0TTZYQTlYK1N2WTJkWnc5MlBtOW41ZHIrZVMyL1MyV01mZjhlMm10T2ZNZWRYaWcvdHcwUFNXekdoc2lTb2xJbXJCK2lLS3lKV3M1MmVsOE5wOThHK25CUFgwUzNvRlhPUXVPbER2Ujl1eHZqbXdaczcyRnhvOGZGeHl4ZjZFdW9IMVN1dWpFT3B4NUdLSy9VYWh6aHJDb0lRT0FaOXd4MkMwUEFRc1pwd2dtaWpQVWFFcWVlYmRZU3U1d0hubmJoWGVBQU9yNE8xNzhHZVpXRUxMU2kwUzllTHR1Z0VXUGdJYkY5aS94eXhTWERXMzd6djMyY0ViRm1nRitQaFlQMEgxbUsxcUZqbzhCdll0amgwTVRVVzNHZW5KaG5UMDVYS1hDSEpxZnFISktjRVFiQU5qNThvRlJNcVM0SktjcW9lb1F3NmhtUGVvakpZdEJVdTYybmVaM2dYLzhScTEvYUd0Q2I2YXBNRUhaS2hkWk1UWlJqOVJhSGQxU1orNTExL2g0Si9uQU5OTEl5SkRXRHNFdmpsY0dDeCtVdVVBNjQ2R2JMU29XV2l2bmVnQ043NTJmeVprNXJEaTVkQ1U1Ty9WM283ZUdzRVBQWWxmTC9ML3BnYkdqZFlMRXVxbUIxQnJtcW03d1VHVHcrYVpxaWNMQ1V1bS9VS0plc0J3V2NPT1F1NGQrZGJ2TjExdEdtZnBsSHh6T2g4R3hkdGVqYUVrZG5MWGFsbk5KaXh1OFMyOUd2TXZJcmpOb3ZWdkVHTkozczBJbGlyQi95VGRqaHB2QlZYZ2tYM1M2RHJCZnFxb3ZRWTdGOEYrMWJDNGtlOU8wQWRIUStYdlF6cjU4TEdUNjM3eGlaQlhBRC9sSDF2MERtVHZPMytqeEVzVG4vQXZLMnMwRSt4bXE1WktRUVJneWVOeHloVFR5QUgyT3N0YXBEOFB4QUVJWEFjRmp1N2d1QWVFYXNKSnpCVVdKSlRRYVZWNzdyM2tscnJhM01JVDlwWWlhV09ib2FLc3NEbjZIWWhuRE1PSEpXV0J1Yy9CVjg4QkR1L0NYenM2cHo1TUNTMTllRUJCY1BId3R4Ym9LekEzbGk4WWN0OEdQcUFYdFNiMGVsTUVhc0ZCWlAwbE1IVHhyUkJTbVhsU0hLcUhxRkVyQ1lJUW9oUk1INTBOb2hncmY2Z0RMcmFYZm5oczF1MFVDeFFUdThBMlptZSszMjdFLzc0K1ludi96b3M4TG5OdUx3bnZMQU1qcGQ3N2pzNkhRWllsRG9GbUpuajNzVnJXQ2U0Y3lBOHVnajJGZm9YcXhVT3BVdVFacVpyTVY5MUhqZ2Q5aFc0TDNucVVERHBRbWh1OFRFYmRQdXpsOENySzJGcXRubFowRWluYlJJTTgyQ3dzL01ZZkwwOUpPR0VCRU9aQzlZVVRCejBzcUZ5N2xIaXNsa2YrSEo0TkZEUEMvTUs5WlYzY3JPNUlTK0RhNXNQTk8xellYSWZScVdld1g4T2U2bnlGaG8rQnVBdzhId3dXbzBuTzFPUk1WM0t4SVdUVXJvU0ZlNGdJaEIzRG1keHphRHoyZEMwUGN6L2srY3hranZDVFI5QTIzVG9keFBNdVNRNEI5UUJPcDRCMTc2aEJYU2ZaTUhhZDh6N0tnZmNGc1Q4eWh1WGdNdUxoVllnTkVtRDJ4ZkNzaGRneGZUZ3p0WFlxUDNTNzJDU01RN1U0eUpZcTI4WW9EQ01RVklGTkVqMFRvVU5oKzNSQW5aUGdTMjUyaVFpRVBxMjBqRlZOTkxOR1NGNEtLTm5wWVdKL0hJSlhpTmlOZUVFaHJJOU9SVjJVaTFFWWdkL0NsMGMxOHd5YjN0M1JPQW5sZnJmQnIrNWp4cXJBRWNNWERCQkwzcDNlMUcveHh1Nlg2eFBoUGxLMDNaYVNEZi9BVUwrSGxWK1hBdlJlbHhxM3FmVG1jZ3BxaUNncklyQXFZbkd5NE9VdWlkSGtsUDFnT0ZmSXNtcEFKa3k0REJOb2x2Ni9OeWdGdGN4TGIzdWE4KzRkYWV3dC9obi90eHpNVjJhREtuVEhxMHNySG1BNXdiNnJtYjQxL3BCSENqWjZQTnpndUFXQXd4SDVWdUJCUXJHWjJhanBtY2d5YW42Z0lOdThuSElleEpqdEdEdDNiWFcvWWEwaDd2TTgvY0FMTjRHMDdOcjNqc2xEZTc3RFF5c0ZMazljUzVrZldLZjJNdWg0S0p1TUdxUWRrZ3o2L092ODJEMHgzb3Zzem91QXg1WkNNOWNESzNOcTc4QitoUGhxSUZ3U212NDYwTElMYkhscnhBMnV2aFJQZW1HdnZybmFjV2liYnE4YktncGRzS0JJQWdoTFpjRGdISXdZZUJVUTYwY28wUzBIRzRTdXJkQjlnaUZBUGpkempjNXYybHZrcVBNRmN3VDIxL0h4M21yT2V6MC9JS2pWbVRaR1Y0Tm9wV0Q4a0V2QjIxOG9SS0ZGMEsxWDNtSzVabWxESjcrN3lCR0pGZ1JSZnR3aHhCeE5FbXpQc0MrNFFQUFkzUStDMjU0SHhKYjZlK2o0K0htaitIVnMySC9TbnZpckNLcERWei9yczRweERXREVXL3JYTUM4UDJqWHN0b29CNXgwWHQzN2R1R0lDcTVZTFNZUmJ2NEUwazZCeTZmcHYrdkhkME54d3kxWlhhOXd0dzR3bUdTTVJhbXhTTVdWK3NTWVQ5cmhFbWROMjJtUkFMZWNvamQyUHR3QTh6YjdQMVpzRk56VUY4N29CS3Yzd3lzcm9iVEN2N0ZPYWc3M25RWkhqdXVZZnRnTlRwZi9zUWxDVFpweXh3ZGRlZjJhTGVFT1JHZzR5RWFVY0lKSVRFNmxtWlJIUG40RUN2ZUhOcFpnb0J6YS9ycmZqZTdibzJMaHdza3c3NzdBeTNDMjZnTm4vZDMvNXp1ZkJhZU9oRld2QmhhSFAyejgxRnFzbHBBQ2FYM2dvSWRNWTIyc05oenl0bnRuNHg3SldGa3BBRGpVQkdQcVFLWEdySlRrVkpqcG5vQWtwK29wc1k1RTRoeStXeEw1ODB5RjRkc200SVFOcDN2ZDkrU201M0psdXlkd0tPdWoybVd1NDd5MmZTUzVaZUd0RlZmaUNvTVRhS1NoUEF2VnF2RlU1bkpLcHc5R2tsUGh4a1czaUR1OEVtUnU2R3N0Vm11ZEJQODgxMXFrdFBFSVBQN2xpV01UblpyQnZVUGczSk5xOWh2WUJrYWVDdjhKTUM4VjdZQkx1bXUzdGs1ZWJFa25SR3RCMmgwZjFoVTBiVHFxNzArNUNQcTA4anpXNEhZdysxb1k5WkYvc2RjWDNyOGhPT1BlZWFxK1FzMnlQZkM3LzlrL3JxZmxBSUJETVg3Z1ZBTVJySVdaR0ZyWHgvMmdZQXFXcWpEU3B3Vjlqc2JBZ2ZKOG50ei9HZVBiWDJ2YXAyVjBFeVoxR01ISTdhOEZQTitrRGlOTTJ5YnNuODhocDN5ZWIzQW9wcEE5V3BFeFkwcTRRMm1VdU9pSUk5eEJSQmp1WE5XcXMvNi8xdTFEN29XTC9nMk9XdHQxc1UzaDFubnd5bERJZFdQTDdBL1I4WERUaC9yQWVYVk9IUW1kem9EM2I0WjlvUzRUSEVSVWxCYmp0YTkyT0xUWE5kQnVNUHozVnRqeFZmaGlpeFRNRndGUEc0K2gxQk5JeFpYNmdyT2lLdzZ4MXJRTnBXQjRaN2ltRjhSVnZuNWZlVEpzeTZ0N0F0QWIyaldGekVIUXRxbitma0FiYllILy9ESW84S05pMTdXVjFjaGFKc0t0L2VHeUh2RDVGdmh1SjVTTGFFMndnZmpvUG9DSTFRU3ZrY1MwY0lKSVMwNDVZc3pGUkFkL0RtMHN3U0twRGZTMEVHR0JYbXhlL0F4OE9nWU9yZk52bnNSV2NORmtpSTZ6N3JjdkI5b09NbThmZkEvazc0S3RDLzJMbzRyTWJNOTlmT1hxMTczdnUraXZzT1VMYThlOC8vME85aXdMUEs2R2pDY3JCUURsR0c5TUhZZ0kxc0pNUFUxT0NhSEY2Zkp0Z2J1MTZFZVBmUlNLaTlzODRwVlFyZHhWd291YnIyQkRnWlJsYnBRb3Bvek9SczNJUUpKVDRXS3NFWTBTbDAxdk9Gb01xL1pEemo1OW1SRWJwY3RrcGlSWWovWG4rZHJacW9yYkI5UVZxbFdSbVE0LzdvWjFoM3lQT3lFR1J2VFJoM3M5T2FIVkpqVlJDOWJ1K3FodTJkUER4eUh6RS9qSHVYQk9GODlqL2JnYkRoYjVOci9RTUtreTFmRWtYbllveHFkUE05U0tMQ1V1bStIQ3FWS2wvSnNRS004Y1dNU1lWbWZUSmRhOTQvU3lvdTI4Zk1nZUFjQURyUzh3Ylp0NStGc1JxelZZMU9US2txQlNKaTdVT09nYTdoQWlEcXZxSkhuYlliZkZua3FMYm5EQjAzV0ZhbFUwYVEyM3pvZFhUb2ZqZm9nZmFuUGxUR2gvbXZ1MmxCN3cyMC9ndWU2UmN6RDdzaGVoNXhWMTd5ZDNnRHNXdzdkUHdaS3g0SExXN1NNRWpvT0psUTVyVW5HbFBxQ1VPR3ZhUmJ1bWNGdC82TnFpNW4ySGdyc0h3VCsvaGp3ZmJPYlA2Z3czOUlHWVdndTF6czNob1RQZzJhVjZROFpiK3FWQnoxcWYwMXNrd00zOTROSWU4TVVXK0dhSFo5ZTJ0Q2J3ajNPOG43ZWhrZlZwdUNObzJCaEc5M0NISURRc1JLd21BR0NNSmZLU1U2MTZhMmN4ZDZSMDFZNWoxV25adzNxODJ2MnRPUGh6YUJ6RUN2YnEwcHFYdm1EK2R3VnRhMzNKOC9ESmFOOVBYTVVsd3lYUG5yQWJOMlB6ZlBqbVgzRDllNURVMm4wZjVZQnpub0NTWE5nYlFhZXhCQk1xTTFPZXlqNG94M2hqV3JwU1dTc2tPUlVtbEJOSlRnazRqVkpieDJzU25jSWRuVjlsUVBNclBmWXRkeFh6MHBhclJhald5RkV3dWJJa3FDU253a0QvOXJUQkpldkQyaHdzZ3MxSDlRSFlxbXV2Ri9sdmg5SjdkNzFUemZ1VXUrREJCYkMvbGx2Wk16L0MwSTU2LzY4MjBRN3QxUGJidVZEaVkrN2t3NXVncVhVVmFWTU9Gc0g4emZxUXNEdEtuUERRRjdwczZXMzl6Y2RadkEyZS9NYTdPVStiQ1JWZUhPeU5pNFlGdCtteXJPNVljNkRoTzdrMVpIeHgyY3lZWnBSbVp5bHgyUXdIVWNyM2V2YUNVSXRTdzhuRHUvL0xPMTFIMTdpL3R6eVAvOXZ6QWJPUExNV1FVMUtDWnlhUm5Za0kxa0pPdDNBSEVGRTRZcURYVmVidGE5K3hmajUzQzN3MENxNTcwN3hQU25lNDZTT1lkUjQ0ZlJBLzFPYWNKK0NVVzh6YlhVNlkrOXZJRWFwZE1CSFNMWnhibFFPR1BRcEhOOE9xMTBJV1ZpTmtRcVhEbWh4Z0R6ZUdvMk5FbVppRWkwdDd3T1U5SWNya2g5azBGckxTWWRMM1VPSGg4N0JTY1BkQXlHaG4zaWV0Q1R3NEZKNVpDdnU4M0tTNnJyZDVlN000dUw2UHR1SC8xemY2WktVZytJUGhNRGwrS3dqdWtXU0VvR25mUC9LU1UyMHM2cWNrZDlTWEwzUTVPN0I0Z3NXK0hQanljVGovU1N4ZHJPS2J3V1V2d2NkM1FmNGU3OGFPVGRJbmpWcjJ0TzVYbWc4L1ROYUwxdThtd0VVV3BpaFJzWERoRlBqOGZ0aS95cnM0aElhTEo2SGFDWjR5cG1XVXFxeHNTVTZGQVJXRkpLY0VuSVlmMXVFbTlHdDJLYmQzbmttem1MWWUrNVpVNVBQQzVzdlpWT2lsZWtHSWRDWmxab01JMWtKUE5KaWNOb2hzanBmRGdTSTRXS2ovM0ZjQU8vTmhSeDdzUEZiWFJjeGIvaklVenZQZ1QvSFVON0I2ZjkzN2hXVzY3ZDhYdTMrdVV6UDQ4K25laTc2cThFZW90dVlBdlAwekxOcm1XVGhtQU0vK0NMbkZjSjhiWTRabGUrQnZpOEZsczA3aGpJN21RaldBTjliWU81L2dJMTZZTFZmck9pVjlxcUZXakZIaXNobHlqSlplLzBNSmdnWHY1bVp6ZitHNURFM3FSckdybk1rSEZqQisvK2NVdWV3OUdDTTBGSHg0RTZqSnBNcVNvSk5zRGtnd1I4UnFkdEwxUElodllkNSt4c1A2TW1QK24rREhaeUQxWkRqN2NmTitIWWZxeWgvdjNRaitpSUVIallhei9tN2RaOTRmWVBzUzM4ZXVqNXp6QkF4OTBITy9uSmtpVkFzRkRzWWJqNEVJMXNLTUVtZE5XeWl2TUJlcVZkRzFCVnpmVjIreVdHRVl1bXlvbFZnTm9IazgvT1YwN2JDMjg1aDEzek03YWVjM1QzeTlRNFJxUW9BWUhjSWRnZEN3aUN4eGtoQUEwWkdYbkxJcVJ4bHBiRjBBUzl2Q2FmZFo5MHRNaFV0ZmdvOUh3ZkVqMW4zamtyVWJXNnFGMnI2S2I4ZEQ4Vkg5OVk2dnRjdGE5NHZNKzhjMjBXNXdYL3pGMnZKY2FQajR0QzlwVERHbXBpczFab1VrcDBLTUFTMGxOU1ZVR0g0cU1xb1JIOVdVR3pyOG16TlM3L0w2bVVMbkVTNXZaN0g1R21UK3ZmSDhzTTBkNmZpZG1vSkpsU1ZCSlRrVlNweWs0ckIvMkE4M1FGT0xTdkpOWTdWYldLNFhaZ0E5VXVEVU50cWQ2NGpKM3RuV285N0h0bnd2M0dPenU3OEMvandVYnVocjNlL05uK0RqWDh6YnY5a0pDN2JDQlNiYnh0ZjJocTkyd0hjNy9RN1ZsQktuZGxGN2R4Mzg0a2RWb1ZtcjRWZ3BQRHBNSDk0RlhiYjBMMTlBbVlkcUV2NXdrVVZxZGVjeFdMTGQvamtGSC9EMWpVQXh1YklrcUlpV1E0clJTc1JxZ2wzOGFmZTcvQ250ZkI3ZTgxOTJsdm53eHV3R0kzMmF6OCtzN3p2TzdmMFZ4M2VRc2Y1SnYrSlFLeXhjZUN4NHYyc1cxN1d3M3AvMGRXeFBQNU81dVRtTTJPcjd6NjMrb1o1bStkMkt3VE9mRG5ja2tZNHhsbWlJc0lvcjRhYlA5ZmFNczJTc1BrVGU3MmJydWM3ZENJdi81dHZZSjErcEQ3WmJzZndseUo3cTI3ajFsVFAvejdNd0QyRHpQUGpmUGNHUFI5QTRHRjlaRWxRcXJvUU5vNXVzQTJ4ZzRWWmRack9YaGIwK3dEbGQ5RWJMU2pjbkYydVAxeVJHTzdaWmtSUUxmL3FORnF4dHozUGZKejRhcnZCZ1NBS3c5aEI4dk5GelAwR3dSa29MQ3o0aFlqVkJFNlRrVk5od1JEY3VzUnJBNmxtUTNBRjZYMnZkTDdrOVhQb2lmSktwSGRITStsejhIRFR2N0huZURSL0NsaTlxM3Z2MktXaDlDalMxVVA1SHg4UEYvNFlsVCtoRm9CQ1orSkdjcWl3SktzbXBFR0pBSzFtU0NpN0R4M3B5dFJpY2NoTWpPa3lpZVl4djY1SFV1Sk5JalJOM2FLRW1DcDYrZXpscTVtQWtPUlVpbENNNExwdlRUU3EvOTBxRkVYM2cvSzVhbURYNWU4OWp6YnhTQzl1R2Q0RjVtMkRPVDdBMTEvL1lESnNkdmhLaTRiSGg1Z0t6S3BidDBUK1hsQVM5WjFoMUpjUlUvbG41dmRrK1l4V1BEb01iM3ROT2JIYXc1U2pNWFErZmJRcDh6STgyUUVHcExsbTZyd0R1bStlL1M1MFZLUWx3ZGhmejl0ZFcyZS9rSnZpR244TGxTZW5UREVTd0ZrS1VvNFZVWnhUc1lsblJkbTdlTmpQY1lRajFBVU1GbHY5V2pvbXN5SVQwNmJJbUNDNXRrRHlSZlRpaXJVdUErc3BIbzZCNUYraHd1bm1mWVkvQ29mWHcweHp2eGp6cFhMaitYUjJyR2RzVzY4b28vdkN2Qk85TGt6NGVnZzhnWno0QzUza2hWdDYzQXQ2OVhwYytGVUxKVThZNFN0WGpTTVdWY0tDVU9HdmFnUUc4dGhvZU84dmEraDNndGdIYU9TM1B3K3ZrUjcvb3NZWjNzZTZYR0FOLy9BMzgrd2ZZNGNaaDdmS2VrR3h4aWhUMGlkQlhWdHEvVVNZMFBwU0kxUVRma0VXSW9IR295Q29CbDNZS3hDU0dPNHJRODkwRUxSRHI4QnZyZmdrcGtOVEd2Vmd0clo4dTQ1bVE0bm0rM0szd3ZSdlRrN0pDV1BSWHVQSVZjRVNaUCsrSWdYUC9BYWs5WWVuellIaW9MU1EwUVB4S1QwMHlwcVVqZ3JYUTRWQkljaXBBSGxyVEhxWGMvNjYvTU5EY09udGwzZ2U4c3UyM2RlNDdLOHZrUEx2cElxSlUzUVZ1VnRmMzZkblVmWG5xQXVkQnhxNnRhK2x6VnFzc3JtcjNUOU5ZL0hWV2E1OXdDamQxZk40MEhxSHhvZ0t3VmdOd0tDWm1yb0RwNlNKWUN3VXVnNWFPSUN1WFk2UGdnbTV3ZlI5OTRMU0tDN3JDVzYxMXlVa3poclRYcm1wVjQxelZDNjdzQlQvczBtVWVsM2xaNVQ1WVJEdmduZXU5cTZvd3BEMHNHUm40bkdsTjRJR2hNRzZKLzJNVU8vV0IzUS9Xbi9qNUQybXZoWE5mYi9lcm1OQ3ZMTjRHZjVnSGUvSTk3OEg2eTlXOTlNL2VIWHNMdFBCT2FMQk1xaXdKS2k2Ym9jQXdXb2lqZ2lBSXRoUG9nZ0RBWUNJck1oWHAweWZhRXBOUUZ3ZXRrUzFaK3pqNVNraXdNZFhpTElGM3JvT3NITDJmNzQ3Qy9YRFFRMW01S21LYmFxRmFsSVZ3NGZBR2VDOUNSRnZuajdjdXVWckYwVTB3NXpJb0x3cCtURUpkREtaVU9xeEp4WlVRWWd3Zks4NmFkcEpickczMDcvWmdwTklrQnU0OEZaNVo2bGtjOXZiUDJqM05VMG5RdFFmaG9KdlhyelpKY0s2SFErSk9sejVSV1dUVFNVaWhzZFBHR1A1bHRGcHlUZ1I4aUJCQ2dZalZCSTNoYW9tS0lHdTFEa1BDSFVGNGNGWEF3a2ZncXY5QUN4TkxoNk5iNFBNL1F1Ryt1bTM5Ym9UVDdvZW9XTTl6bGVUcWNjeE9TUjM4R1g1OEJvWSs0SG1zL3JkQmFpOXRiVjVva2FXc1lxT2JlazN4emFEVE1DMlUyL0cxNzhLM0xtZnJ4Ym83S3NwcXVzY1Y3UFZ0Yk1FZkpsV1dCSlhrVkFnd0RGcElhaW93bkVhcFh4bDl3M0JSN2pMUDRCZFh1RGtOQlNSRm0yOTg1cFh0cGRCWnQyNWJhWVg1aHB2TDhMMHVXOHZZemx6Vzl1K2MzbklrRG1VaFRCWWFMWUVhS2VoQm1KaTVBalU5SFVsT0JSdEZxMkFPSHhjTkg5eW9CVmJ1K1BQcGNPZUg1aStsOXd5dWUwOEJRenZxYTlGV2VIaWhYZEg2anRPbEJWbmVpTlhzNUlxZXNHQUxmTC9MdCtmV0h0U0hkT2R2cWJzZk9hd3ozTnhQbDlCOCsyZjRkS1Avcm1ncmJQcll2R3kwKy9zbU9uRUEyamFGNzcydlNsMkRDMmJETVF1QjNhVmVtRmFjMGhvbWVLZzBQV2VOZGdnTU44RW96MXBGUU84RGlxY0hUVE5VVHBZUzBYTHdhUkh1QU54eGQrcVo0UTVCY0VPaUk1YVhPdFU5Y0dQR3FPMnY0NUxUVVkwVW0zWWFEQ2FRUFZxUk1XT0NQUU1LTllpMGlpdmhadkR2N0IremNKOFdqOTJ4V0IvK3JrN3VWcGg5Z2Y3VEc4b0s0TDBiNGNiL1FseXkrN25ldUJpS0F5dmovQ3RELzFMMzNyRmRzUFlkZThZM1F6bDBkWm1NTVo3N0h0c0JyNThIUlY3a0pZUmdNdGtZaDFLUEl3ZllRMFgzVThSWjAyNlc3OVdiQWFkNU1KZnFsUW9YZHRXYk1sWVl3S3Vyb0ZrODlIQmpNRkphQWUrc2hlOTJ1bi8rcHI0UTVlSHoySHZyUEZ2N1YrZndjWGh3Z2ZmOTNmSDBCZVp0eS9ib21OeHhmUjk5d3RLTVFPTVM3Q0NLbnNXZFdZS0hYMjVCME1pYmtLQUpjbklxNUhScXhCdWFaWVZhUkhiTkxJaHZYck50MS9kYXpGWit2T2I5MktZdy9ESG9jbzUzYzdqSzRZdS9uQkJ0VmJuWTFSNzM1N2NncFJ2MHV0cnptTzBHdzRoMzRQdkpzUEVUNjc1THh0YjhQcjQ1WFA2eS9qbzJDWnAxZ20rZWhDTmUxbGR2UHdSNlhtN2V2djREK0Y3eUkvNFJ3TWFrNG1sajJpQ2xzbkxraHg5ODZtVnlTdEFvRkdueFBUbFE4c3V2OTVyRnREWHRmNnpjalJqWkF5Njh6MUkzajJuSEpXMGY1Y3pVdTRsV1hvaWJoVWFMYlNKWWd3bWpzMUV6TXBEa1ZCQlJRWDR2S0hWcTBkT29nZTdiKzZWcDE3VXYzR3hsbkhzU25BL3dkZDRBQUNBQVNVUkJWSkpXOTM0VkJscFVGVzZXYkljK1lWaFYvZTBzWFE3VUUwZUxkZm5VanpmcWtwOW1kS3Y4VGVqVURCNDZBKzRkQXA5dmhnODN3THBERnMrbFdJOGJDUDY0L2ltc3hXeWVuclhDM1lIbDJvem9ZOTFlVUFZemMvU2ZFVTJBcGpvS0pnNmFaaUNDdFNDalZQUDZxQ1dhMGZtMmNJY2d1Q0ZXUlhOSFM0dHlkTFc0ZThjc1hGSlNxSEZpR1A2L0dkZEJqV2Q1WmhtRHAwdVpPTHR4RUZrVlY4Skp5NTdRNWR6Z2pMM3pXNWovQUZ6eTNJbDdCMVpyWVZuaGZ0L0cycllJWGpzYmJ2a01rcXJ0TDVYbXd4dVhhUEdXWFZ6ZzVpUGNqcStDSzFhTGlvTnJYb2UrTjNydVc3Z1BacDBQK1Q2ZS9oRTg0ODg2d0dDU01RNUVzQllxNGxvSDVxY3V1T1d0bjdTd0xDWEJ1dDlWdldERFlmZWxPNnZqZE1GTHkrR2hvZnBVWGhVSGkrRGxiRzByNzQ3QjdhRzNoMDJxN0wxNk04c1hYQWJrbC9yMmpDK1VWNWlQWCs0aGh4SE11QVR2Y1RrN2c0alZCTzhRc1pwUWlZb2NvVUppSyszUzVZNE5IOExYSmlYUUxudEppNWJNbUo0UmVHeWhvbUF2ZlBFZ1hQN1NpZE5XYTkvVkpUdHJPNDUxT1FmT2ZFai8zTHpCY01IaXY4UCsxZnI3azg3Vko2VDJyZEQzYS9QdGVDMGVhK3ZCK2hhMDBHejQ0OUR6VXZoK2lyYmY5a1I4QzdoOHFoYkZWWkhXRDY2WnJjVnkyZFBBYVY2Q2orZzRHUFpYODNaWE9heCszWE1jZ25zQ3J2aWdKaHJUQmlHQ3RlQ2lGUFV5T1NWb3ptdjlSNjVyUDVFRkI2Ynd5YjZ4Ukt0WW1sZzRxNW1MMWN6L2tWMkc5NjdNUFpzT1ozaXJJSndVRmlJT08zTlRDc1puTHFkcyttQWtPUlVrbEVHTFlGZUFlM1VsWEhreXBDYTZieCtUb1V0U3VxcTlYRVU3dEZqS2lybnJZS1dQK1psZ3NHUTcvTTZOQTF5d1NXdWluZW5XV2dqSkFLNTZTNWY5OUVTUFdtOHhpVEZ3Ylc5OS9iZ2I3djJzN2pNRDI4QkxsK3ZEdkdPWFFHR2tDN0E4TUtROURQWlFwV1BXS25PaFdwUUhkNU9LQmxTcXl3Nlh6VXJCbXNySlV1S3lHU3dNVEh3dkJTRzhqTnZueGxrZmVMeXQrWUhERnc4dDRiQ3pzTTc5dldVK09FYll4SWl0MDJ3ZlU2M0lzbjNNb0dHYlVLMXFQS2FRbmFYSW1DWmw0dXhFMFZMMmhHd2k0eDd6My92amgrRW5MK3g1QWZhdGRIOS8yZlBRNFRRNDVSYlkrUTI4ZVFXVWVoQTVtTEYvRmJ3eUZHNzlIRnFlckN1THZIT05Gc0ExWkpxa3dVMGZRZ2N2Uk5YRlIyRFdCWEIwYy9EamFvejQreFpnTUtteUpLaFVYQWsyeXBrS1VpM0Rkb3FkTUdzTi9QRTA2MzVSQ2thZUNrOTg3YmtjNlBGeWVHNFpQSEltTkl1RG53L0NLeXZOYmZBVFkrQUdEeWZvRGhiQjdEWFdmUVRCSHh6S3BHNjVJTlJGeEdxQ3hsQkJUMDZGak03RE1QMGt2UDNMa0lZU1Z2YXZoRytlZ3JQK3BrVnFhOSt0MmQ0a0RjNTQwSHMzTlFBTStHb2NiRjBJVGR2QkdRK2RjTEhyZm9rKzRiVjVmczFIWEU2WS8yZnRmSmJhMjd0cDJnMkc2K2JBTHg5Qnppdm1wOE1TVXJSUXpWM0pVMGNVOUw4VnVwNFAzMDNVcFVIZGtURUdranVZeDdKdUxoUWQ5QzV1b1M0cVlMVWFsWUkxcGJKeUpEa1ZMQ1E1Vlc5b0d0Mks5Z245MlZMMFBlV3VZam9tbnNvMTdaL0NvYUs1cU0xRHBMY1l3VmVIWHJZYzQxaTU3elhYZkNrRHV1em9td3h2OVR1NkpaM2g4enpWeVZvUm1nOGVUL2ZmVDNKTTY1RE1KZFRFN3R3VWlpbFoyYWhwR1VoeUtoZzRhQkhzSkZXeEUxN0pnWWROVEpBN05ZTkxlMmdIdGlxdTc2UHZtM0d3Q0o1ZlptK2MvckkxRjNibFEwYzMxWFNDemVVOW9jU0RFSzNDaTMvZjFrblFJdDY4ZlU5KzNYdWRtc0hraXlER0FjTzd3QnZYd2tNTFlPTVJ6L05GS3A1RWkwZU93MXNXYm9CTDc3WisvdllQckYzdTZoTzIrZW5BaElIVERiVXlVNG5MWm5Bd2tSRUxRbmdadTllOTg3NlZXTzJGZzEreW9hUWVxTmdGR3c0d3VoMTBNdGxaaUdETlJvd0lxN2dTTG1LYXdLbDNtTGV2bUE2TEh3MThuazh5b1dBZmZQbDNjRnJVcmZlR3ZPM3d5aGx3ODhkYUNMZHRjZUR4aFpPMGZuRHpKOUM4aStlK3h3OXBSN1ZEYTRNZWx1QVhUeHVQb2RRVHlBSDJZS0tpeEZreldLdy9CTi90Z2pNNm12ZlplUXhlWDYyRmFtMlNZTnh3Nzhmdmx3Yi92aWl3R05PYXdMTVhXL2ZKY245d1JCQ3NVZVpsZ1FTaEZpSldFelFoU0U2RmpHTTdZZmRTYUQ4WVZMVWo2V1dGc0dkNStPSUtCNzk4ckU5RDVWV3o3bzVKaEFGM1FQL2ZRclFIRzlycUdDNHRmdHM4WHkrOEI0Mkc2RnFackRNZjBZNXJ0Y1ZsWllYdzJiMXcrZlNhRG1oV0tBZjB1Z1o2WGdtYlA0ZFZyMEhldGhQdDBRbHd4VFJvZnBMMU9FbHQ0S0lwc0gySkx1VlplT0JFVzlmenRhRE5qSkk4N2N3bUJJQnQ2YWtKeHZTQlNtV3VsT1JVY0pEa1ZKaG9GZGVONnpwTXBIMUNmem9rOVArMXZPZWZWclZBT1JSM25mUW0wU3J1MS82cGNWMjVyb1AxUHMzK2F1VkN2Y2UzRHdIdjdYNkFSM3I5Nk1jOFFxTWlDTWtwQXlablpZTUkxdXpITUdnZUNnbnBCeHZnMXY3UTNrVFFOWG9Rek51c25hT1M0MkIwdXZWNFQzNERSZlhJeFd2SmRyaXR2My9QdWd6dFNIYXNGUEpMOUovVnYyNlJvTVY3dFZtK0Y1NzVFZnA2U0RPMlNkSjdvVlpZbFZ1dG1xczZ6ZUxoMlV2MHYxVVZIWkxodGF0aDRuZTZkR2hqNDZ6T2V0L1lpbGRXZWhZWENuVnhHSXdmTk0wb3k4bFM0ckpwUDdJZUVBVEJmaHdFcWJxWU1abnNURVhHZENrVFp3K1JVM0VsbkF5NVYxY0FjWWZoZ2hVMjdUR1hINGNGRDlvekZtaDNzVmVIMWEzRzB0QndSTU5OSDNrblZDdmNEN1BPZzBQcmdoNVdveWJRUFNFSEV5dExnb3BnTFZnWVJrdjdUNW9Ldi9MZVdyMVIwN3hXSHRYcGd2OXRnczgzMXl3dDBOQVkwUWN1Y0dNa0VpaG5kTktYUDB3elA5Qml5YUp0OEs2SWwyM0RjSW16bXVBMUlsWVROSWJSUEFoSDNjTEQzbXg5SmJXR0hwZEI3MnUxWUduYlltMW4zZGlvTGxUcmVwNFdsSmt0bk0xd09lSEx4MkRMRjNEeWxURGtEKzc3eFRhRmM1NkFUOGZVWGVDV0hJUC8zUU9YdmdBdGUzby90eU1LZWw2bXJjbXJpOVdjeGJwVTZGbC9oU1F2Uk5wZGh1c3lyOWxUNGVlM2Rhblk0ZU93L0wxZjlpS1VtZFI3RjBLUDRSaHZUQnRVcHJKeUpEbGxQNUtjQ2hMeFVVMHQyenNtbmtySHhGUHIzQzl4RmZMYlRpL1NOdDVMUjhwcTdDMnhzR294d2ZBeGc3Q3RhQ2s1dWU4enFNVUl0KzFWWlVVZFNqNXFObXFDbEp3eVlISm1ObXA2QnBLY3NoT0RKbll2QjVhTWhLUlkzNTVwbit6WlZhbzZ6NWdjQXMyWTd2blpJZTBoTzlQN3VjdzRmeGJrVlpvYUxOa090NXdDQmFWMXhXYjVsVmRleVltdnE3Y1hsRnIvbDFGQWp4UTR0WExMWi9OUjdTcjMzVTc5L1VuTnJlTzhzQnZNekxIdWM1N0ZQcVBMZ094cVlyWFlLSmgwb1hzbnVkZ28rTnRaMEtlVkZxMDVHM2p1eTFzVWNJOEhWN1c5QmZEQitwQ0VVeSt3c3lRMGdJSXBBNmNhYXVVWUphSmxlNUgxZ0NCNHdXK2FkT1dIWGcrSE93eGJ1SGpUYzh6UEQzSlNMcmo1MTBsa1p5S0NOVnNRc1ZxZ3hEU0JvWDh4Yjkvd2dUNWc3eXVQQitFL2thOWpIdmtGWHVobGZ4eDI0M0xDM0p2aGppLzFZWDB6Q3ZiQTYrZnB2NWNRWE94WUF4aE1yQ3dKS2hWWGdvR2hXa1ZLV3JoZVV1eUVPVC9CNzZ0dEV1dzZCcSt1Z2oyU2R4UWlHWlVTN2dpRWhvTmtFQVZORUpKVFlhZndBS3o4ajNiazZud1dGUGhlRmkzaXlOc0pzVW0rUGVNc2hpOGVndDAvNk84M2ZncW4zQXdwUGR6M2J6dEl1NVd0bmxXM3JmaW90aXEvYUlydTV5MEZlMkdqbTlJUHUzK0E5MjdVSjlmNlhvL0hGVkJNSXB6K1oraDV1UzRoR2gxbjNuZjNqN0RoUSs5akZOeGpkM1lLTmNXWU9sQ3BNU3NsT1dVdmtwd0tnQmhIUEczaWU1RVcxME5mOGQxLy9kcmY4cE1EbWwzSnNGVGZGUlF1dzhtK1l2Y1pjRjhGYVo3NGVPL2pER3h4TFFwSGpmc0hTbjdobFcyM2NtLzNUNlg4Wm1NbnlNbXB6R3dRd1pxTktIa3ZzSVBWKytHMEdjSDU5VGZRVG5LVEx0VE9YUE0yMVR5RW0rZWhDbEJtT2pTTmhZODN3cjRDT0Y2dTd5ZkdRTWRtY0cwdjYwT3g2dy9Wbk9Qdlo4TkFEMmNscisydHk0USt0RUNMODRMQmlIZGhlNTV2ei9Sc0NXOWVaMzhzRjNYWGdrSXJYbDRPNVkxRXZBZkJPUkxuVUV3ZU9OVkFCR3UyRWhQdUFBU2hOa2E2Znk1RTYvdU9NMjFiVkxDQml6Yzk2MjlJRWNWeFYwUWM2SjNFOGt3SGc2ZUw2MDVnaUZndFVJYmNDNG1wNXUzZnk3STFKT3haQnU5ZHJ4M1dIRzVTbjhkMmFLRmE3cGJReHlZRXdnUmpIRW85amxSY3NSdUh2UDRIblRVSFlOa2VTRytuTjNFKzJ3UVZEZGhOVFJDOHc2U2VoaURVUmNScWdpYVNrbE9aMmZWbjNKWC9nZVV2MlIrTHZ4emRCTXRmaHRQdTg2NS80VDZZL3dBYzJYamlYbFU1MEt0ZXdUVDFrSjZsbmV6eWQ5ZHRxeW9KZXM0VHVneW5ONng4VlorT2NrZjVjZmh1b25aOU8vc3hhT2FGUGF3blo3ZlNmUGpxQ1lLZFpXOGNCQ0U5cFJ5VGpha0RFY0dhclVoeUtnRDZKVi9DbUc3L3RYWE15OXM5NXRkekIwbzM0VFFDVndPa3hwM0U0ZEp0bG4zMmxheGoyZEczT0MzbEZnQU1YQ3c1K0NKejl6eE11YXM0NEJnRXdRc21aUzdITVgyd2xJU3dpY2haRDRTWllINkMzSm9MMTczamZvNWZEbHMvNjFCd1MzOTkrY04zdTA1OG5SamoyY210aW94MjhQbzE4TWZQWVllUG9yS0dSRncwL0dHSWRaOWZEdXRLSDQwSlF3VlBzSlkrelZBcnNwUmtmKzBoS3R3QkNJSVFXaUpFckFhS2lTelBSQVJyQWVIbHB6ckJMWjVjMVFEdSt0Nzc4VDRaRFRrekE0dXBNYlBwTTEzZDVZb1pOZThmL0FuZXVGZ01EUm9xQnVPTmNaU3B4NUdLSzNaaTBDTGlURXpxSTIrdmhTKzJhbGMxUVdnY1dKY2JFb1JxaUZoTnFFS1NVNDJGTlc5QXB6TTlPNXZ0WDZrZDFVcHk2N1lkV0FPL2ZLSkxncm9qT2c3T2VoUSt2Y2Q5ZTBVWkxId0VCdHl1VDU0cGgvdCtBSVg3M2J1cTFZbDNGYngva3hiSzliOVZsdy8xQjhNRlh6NE9SUWY5ZTE2b2lUSUltbUJ0V3JwU1dTc2tPV1VQa3B3S2dNTmwxcUl1ZjNobTQ0VmMyMkVDUTF1TzlPbTVHQlZIYWx4WERwZHVEV2orUC9mOGtnTWx2ekIvLzBRMkZDd3k3VGR2Mzc4WWtuSXplNHAvWnM2T0xMWVcvZWoxSEgvcXVUQ2dHTDBsTVZvT0NVWTBpb21aeTBFRWF6WmdrQ2libFBaaFIzbFJUMVF2UHdxUVd3SWJqMmpYc0dDd1pQdUpyNCtYUStZbjJ1VnRTSHZQejNaTWh0ZXVoa2NXd2xJMzUxa2lnVnY3UTJzUEp0YlBMbTE4eDJHQy9MSXlLWDJhZ1FqV2JDSGsrNE1qdHZybm1pV0VuN3lLNDZnVldiOStmMi9hT1R6ZjhhWXdSaVQ0UTNFb3hHcEIyaEtxZzJJaTJhTWRaTXdRMXgzL2FCTHVBQm8wQ1NuV3JtcEM2TW1aQ1duOTRMVDc5ZmM3djRHM3JvU1NDRDQ1MHhnd21GSlpFbFFPc051SGJKcUdncUl5ZlFsQ1kwR0pXRTN3SGhHckNScEpUalVlcXNSWU43d0gwZkh1T3NEcTJkb1J6c3pOREdEcGM5QmxPTVNadUhtMkd3eTlyb0lOSDVtUHNYb1dIRm9QNS80VEVrMnlhcXRlczQ2ak9oVmxzT3g1MkxwQXU2eDVjbEJ6eC9LWDlBSldzSW1ndnJCTU1xYWxJNEkxVzVEUEF3RndLRUJobUR0Y1ZQRDY5anRabVR1WDJ6clA5THFjWm1wY1Z4N3JzNXIzZGozQU40ZW4xMml6S2dPcWF2MWZqWGNrMFNmNVF2b2tYOGp1NGpVc09mZ2l5NDdPb2RSVlZLUGZ2cEwxdkxqNVN0Ym16OGRsZVBsYVhVbXZwdWY1MUY5b2dJUXdPVFU2RzhlTURDa0pFUkJLWERZamdUay93YmpoOW8rNzVvQVd3bFhuZURuY1B3K2VPTmU2ZkdnVlRXT2hjelA3eFdxbnRvRjJQbTZEdGJkNTJ5dzFFZTRZWU4zbmg5MjYrb2RnTzVNR1RUTWNPVmxLUk1zQllVU0g1azFiRUlUNlFraWMxUnlFVUtXdHhwTTlHaEdzK1lVY1lnK0UvRjI2bWtsS2ozQkhJbFJuL2dPUTJndktpMkh1emVBczhmeU0wQkNZYkl3RkVhelpoRkxORzk5eEtpRmsvR0N4K1hONkIvTzJnMFd3eFkySkNrQzNGcEJtb2JIM2QwN0JYZ3dScXduZUk4bHBRU1BKcWNaRjRUNVlNYjF1T2REaW8xckl0dnNIejJPVTVFSDJWRGpqSWZNK0diK0RUZk8waU15TXZjdmgvUnZnekVlZzZ3VTEyNDRmZ2w4KzloeExiUTV2Z0E5dWcxTkh3c0M3SUNyV3UrY01sNTVUYUVoTU1xWU5jcWlzSEVsT0JZQUIwWkthOHArU2lueUtuRWRwRXAxaXkzaTVaYnVKZFNSUUJLdzU5aWxQckR1RjJ6clBZRUR6cTd4NlBzNlJ4SzJkcHpHd3hUWE0ybjRYZWVYZWxEaW8rUnNRRjNYQ0dxWkRRbjl1N1R5Tnk5citqVWQrcWx0cSthZGovL01xTHFFUkVzTGtsSUx4bzdOQkJHditvd3lpUktmUThKbTNDUzd1YnU4ZVhGa0ZUUGpPZlZ1NUN4NWRCTG5GY0VOZjYzSG1yb04zMTlvWFZ4Vi9POHYrTVgzbGQ0TjFhVlF6WEFZOHZ6UjA4ZFFuUXFGYlZqQngwRFFERWF3SmdpQjRUN0ZSSHU0UTdFZXBmdUVPb1lFaVlyVkEyYlpZeEdyMURhTUMzaDJoeFdwR1JiaWpFZXhsc2pFT3BSNUhEckFIakNIT212V0ZnMFh3d0JlK1B6ZitQSWl4S0pyejJTWllaSDlWR0s5NGJaVjVtOVdtMWFZak1HdU4rN2JiKzF1TDFmeWRVN0FYaFR1bkhFRndpNGpWQkkyaEpEblYyUGhwRHZTNERGSzY2ZSszTFladngydkJtcmVzZXg5NlgzZGlqT3JzK0JwK21HSXRWS3VpNUJncy9EL291Z2lHUGdDSnJmVDkxYk85ZTk0ZE1VMGdPa0VMMEx4Rk9XRDRPUDF6K2VZcGZUSk9DSkNRcEtjbUd0TUdJWUkxSVp3Y0x0dnFsMWl0cENLZmpZVmZzYU1vbSszSHM5bFJsRTJCczJZWjRnTG5JVjdhY2pWLzc3T0tEZ2tlYkZ1cTBUZjVZaDd2K3pOdjdieVhaVWZmdE96clVDY1d0ZEVxbG1nVlY2ZVBDOW5jRStvM1NpSEpxVUJROXE4TjMxOEhjVDZNZW1OZmNKaDhiTmllWjMxQVV0QzREUGkvaGZEa2VUQzBZK0RqRlpScE1kb3ZoNjNublBpZExrbWFtZTYrei9LOU1QSDd3T09wajV5Y0NwZDdNSFNldDZtdU0xMWpRWVhJWlZQQnhJRlREY2ZLTVVwRXkzNmhuQ0NIR0lYNnhiaDluOW8rNXRaU09hQllSVWljMVZ5RTBMVFJtTU9nR2JlSGFyWUlROFJxZ2JMOUswalA4dHpQVGd3RDdQcC9IRlYzRHlnaUtDc01kd1JDc0RDWVpJd0RFYXdGakx6KzF4ZGNCaFQ2OFpxdVBIelFLcTN3YjF4QkNBaER4R3FDMTRoWVRkQUVJVGtsMUhOY0ZmRHRrM0RCMC9EZDA3cDBwcThZTHZoaE1sejIwb2w3ZWR2Zys4bXcrMGZmeDl1NkVIWjlEd1B2MUlLeDlSLzRQa1pDaWhiUTliOEZZcE04OTNkSCt5RncvVHV3WWdhc21lMTlHVktoTG9ZSzBjYWttbWhNSGVoUVkxWktjc29QRkVoeUtrQU9sVzZsYzJLR3o4K3R5MS9BdEswalBQYnJtM3l4VDBLMUtoS2pXbkRYU1hNWTJQd2E5cGFzTSszblVDYytCc1JIdVMvdmZOeHBZcjh0Q0dhRU1EbGx3SndaZzVEa1ZBQUV3Mlh6aFdXKzliK3VOOFNhSEFoZGZ4Z20yeXgyT2xvTXEvYlh2WC91U2I0OVUxYlB0THlGWmJvODV5VTk0S1orMEtlVjcyUGtsY0RubTJIV2FuM0ExeHVtcjREaWNyai9Oelh2N3p3R0R5K0FpbHBuU0tJOC9NSVpEYVFheWVoQjVpTExLaTdycVMrN21IVk40R05rVFBmY3h3NUN0aHdBSElyeEE2Y2FpR0ROTDRLMkhtZ1RrOHkrL3NFOVY5UnE5UU1jZHA1SVNLZEdKM0ZvUUhCemwwMVgza2VocXpTb2N6UjJ4dTc5SkNqalJpdUgzODhlZE9ienltRVR1MUVUa3FQaXViNkZpWnE3R3I2T2EwYVVVb3hzT2RSanY1Q0kxVUwxQm1Ed0Joa3pia2RKTFRNL2tmMmdRTm41VGVqbnpOc0t6M1czWjZ6SDYrRi9uVWVMZmV0Lzl1UDZzcE5YaDhIT2IrMGRVN0FQZzBuR1l6alVFOGdCZHY4UnNWcWduTk5GYjd6NFNwWk5oekk4aWRVYXlzYUtFR0c0Y1VJUUJCTkVvQ1JVWWtTSDhLaGJjTm0yMkwvbjJweXFoVTUyam50MHMzK3hoSXI5cStHdEs4QVp3QWJybm1Xd2ZRbTB5OUNsUmRlK280VncvbEorSEphOUNEa3pmWWhMUWJ0QldxUjIwcm5nc09HbExTb1dodndldWw4RVgvOExEdjRVK0ppTmtWQlpLUUFveDNoajZrQkVzT1lYSWxZTGtDT2xOZTIwYzh0MnMrTjROdHVMbG5OMSszOEZOTFpEUlRHaXc2U0F4aGpVWWdTZFNyZWF0a2VwRS8vOGlWSE4zZmJKcitYNEpnZ2VDV0Z5YWtZR2twd1NmR2J6VVhqSXpYbU43RXpmbjZsdkdPaHFENTl0Z21ieDBDY1ZVaEtoU1F4RXU4blJHNFkrY0h1c0ZIYmt3ZFpjZmJEWFYyYXZnV0luUEh5bWZna29LSU0vellkOE54L3IzY1ZSSFgvbUR3Y3Q1THhvdlVKY052Mm1uc2x1aGNhTVVZOC8wbTB0UGN6ZE8yYjU5RXozdURTdnhHcStqbXRHMDZoNGoySzFVc05KaFMrVkNPb3ppdG1rVDc5RDFnSUJZVkUvVFBDSy9OMjZRa2R5cGJYeGxpK2djQjhNdU1QOG1kd3Q3b1ZRUnpZR0owWkJpRVFjVERRZUF4R3MrWTJJMVJvNm52WmV3N214TXZKVS81N3IwZEw4Mlc0dGdqT25ZRGV5VXlaNGpZalZoTWhqd1VQK1BYZlpTOXBSeSs1eHcwVnFMemk2QlZ6bDF2MENFYXBWOGUwRTdUNVdZcVByanFlNG9tSzFRSzdMY09oOE5pUzJ0Ry91NnFSMGg2dGVnZlZ6WWRrTFVPYWx0WVFRSHBTUzVKUi9TSElxUU5ZWExLVE1WZnlyUUsxNktjOUF4V29YdFg2WWRnbDlBeHBqVC9GUGZITjRPamQxZk41dHUwSVJyV0p4R21Va1JhZTY3Vk5RZmlDZ0dHcVR0Y0o2TlIzamlPZUZnZFluYVQyTjRZa29GY05sYmYvTzE0ZW0xU20vS2pRUUZMT25weVBKS1JzUWw4M1E4Y1lhK01tTGw1eHVMY3pMYXZyQ3NaTFFsbEI5ZjUwV3JEMDZUSmNrM1pIbnZwK1ZzNW96UXZMblFtalByaGdHYzNLeXVKMFFWK0dLRUR4c0hBaUN2VVJadUVDVUd5ZVdwLzlzZDVWdGMwNC8vQTA3eTQ3YU5sNTlKVVo1MWgwVlZZVElGZEF3UER0K0JEUytDTlZzUW5KRWRyRHpPK2gzRSt4ZERuTXVCYVBDV3F5MjgxdjRjR1RJd2hPRWlFVUwxaHpxQ2VRQXUrL0lIbEJEUmluUE51L2gzRnc1dllOL3o2VTEwVmNvNXhUc1JqNWJDbDRqdnl4Q0pVcVNVNUhHZVU5Q1hGUDQ1Uk5kVGpOL2wvdCt0MzFoN1NnWERxYWJsTkxyTkF6YURvVFdBNkJWYnkxWTg0ZlNmUGo1YmVoN1BjUjdVT0lES0FmMHVWNEw0NzU3Mm4vM3ZzWklLT3YrR01ZY3NuSWtPZVVma3B3S2tQWDVDMW1mdjlEMmNiczBHY0tWN2NZRk5JYkxxR0RXanJ0b0U5L2JzbDljVkZPY3ppTTBpMm5ydHYxb21jbjdpQW52N0xxZldFZUNUOC80U2thTEc4ak9mZGV2WjlQaWVuQjMxemZwbkpoQjk2UXplVzdUeGZYYXhhRWhFdXpjRklZSTFXd21LT3VCQnp4WG9mb1ZLNmV0M3FuZWpWWHE5TDM4YUtqNTZTQXNNamU3L0pXOGRyNk5lM1lYdUwyL2VmdVlUNkhjaDMxS0JYNy81L3JmUnNqWkMvc0t6ZnRFV2Z4NzF5NFpha1htSjdBNzMvditBRjFid0F1WCt2YU00QitoV2c0WThFWk9GcmVqbEx3bitJVlJETXFMeGJFZ0JFWnlWRHo1RlNYRUtmT1BITlhGYW8rMnRlL0YrdlA4dFkxQ3JCYW5QRy8zRjRXaUJDZ0U5dzNBTUdhUk1XT2tyQVZzUVhKRWRyQm5LZlM2V2d2UUREa1RLZ2doeGNINFNvYzFFYXo1aGpock5tUml2Q2h0THljQmhmQWdyeTJDMThoQ1JLaEN4R3FSUkVJS05PdWt2eDV3T3d5NERmWXNoM1h2dzQ2dkFpdlRHVTY2bmdjOUx3OXNqRjNmdzFmL2dPT0g5TS9qckw5QjU3TzhlemF4RlZ3d0VWYTlEc3ZjdXhNSnRRaVpsWUx4QmxrNXR5dlpwUFFMQTRvVlNIS3FucEVZMVlLN1RwcUR3ME95WVZ2UlV0YmxmOEZsYmYvdXRuM1J3V2ZZWHJTYzVPZzJsdU8wanV2SlZ1Y1BkRW9jNUxiOWNOazJ0L2ZOeU01OXg2ZisvbkJ6cHhmNXBXQ0pUNjVvQ3NYWnJlN2gyZzRUaVhQb1UxcDlraS9rd2pZUE1YKy83R25aU2pCTkZBeG16Y2hBa2xNMllrQkZNUDdKYnJiSjg3UkxjMzE1b3JETWU3RmFSWVQ5OXFRbXdnQ0xsM3B2eGFOdGt1RFBwME5CS2Z6amEvL2pzUktxQWNSYWJGMzVzcDk2dEJnTyttaCszRndLRW9TTUVBblZadWRrY29jSTFRTGllTGdERUNLZk01SzY4ZHVVSWZ4KzUxdkVPY3pYT09VaThnaUlXSy9FYWlGeVZndld1NEFJMVlUNnlKNWw4TVVEY0doZGFPWnIwUTBlbC84Q2d2QXJEcVRpaXMrb2FQK1BxQW0ya0J6bi83TUpYcVQwWTZJQ213TWdQMVNmRzRVSVFzUnFndGVJV0Uyb3hLZ0luZjJSRUhSYTE3WlVVTHJFYWZzaGxTS3R1WkF6TXl5aEJjU0s2ZEQ5WXJEWTFEU2xyQUNXUGcvci8zdmlYdkZSbVA5bjZIVU5uUDRuaUVuMFBFNUZHV3o2bisvek4xcENrcDZhVFdiT0hTSlVDd2hKVHRVelloengvTDc3eDZURmRiZnNaMkR3OXE3NzJGNjBqRDNGUHpHeXkydkVPazY4bGgwcTNjSkhlN1dJN1ZqNVBzdXhidWs4bFpXNWN6azM3VDYzN1FkS2Z2SHhieEY4a3FKVHVhWHp5MHpkY3AxWC9kUGllbkI3bDFmb2tUU3NUdHZWN2Y3SnhvSWxiQ3RhYW5lWWpaWmd2UU9JVUMxb1JKekxwcWRxQ0dYTzBNVFJVSWlOZ3RzR3dKMm5RbnpseCsyTlIrR2RuNE16WDVLRlNiSWMvaFc4UllScU5xRlVrYnlyQ3NGa1FFSUhQdTErTC9QenRZZ2oza3RuTmNGMzRyM1lNd3VaV0MwUW0xWnpYaWRqeHAyeUZyQVZPY1J1Qjd1WDZrUFNnaUNFZ3ptTTVmWndCOUhnTUl4b1NRdUhtYWZPc3k0ekVDZzM5dFZYSUdSOWFrOHNRbU1paUwvVVFxUWhZaldoaW9oTFRuSFpTNzcxVCsxbDczano3Z05YbURKZ2JRYVl0eVcyZ281REc2WllyV0F2L1BJeDlMN1crMmNxeW1EdHU3RHlQN3I4cHpzMmZBQjdsOE01VDdnUit0VmkyUXVRNjBYZEppRkVpRkRORHBSQ2tsTkJvbVZzRjUrZmNhZ283anJwVGJvbm5lbXg3OUlqczlsZXBDMkVWdVMreDhIU3pmeSsyMGUwaU8ySWdjR3NIWGRUN2lvR3RIRE5pZzRKL2VtUTRQNDEwTUJnYi9IYUd2ZGlIUEc4TUxEWW03K1NUMlN0OEcyWFpHRHphemt0NVJhV0hwMWoyaWRheFhGaG03OXdhWnRIaVRFcFRlcFEwWXp1K2piL1dIY3F4UlhIZklwQk1DRkl5YWtaR1VoeUtnZ29LQ2JDWERZOUhUSXRDNU1nYXNMNTRablhpbUdkZEpuVkRzazE3Ly81TjdEbEtHVHY5WDZzUVcxaDdTRmRrdFdLcGhhSGUwdEZweEF4Qk5WbldURXJaelFqUmFobUF5Nk9TNkpLQ0JiZDRscnhlWS83YVI2VlNLSkRLNVZiUlNlWjlpK29FUGVHUUVod1dLakJLeWtNMWMvWTdsZG5wVjVqMExSUnNoYXdIUkdyMllFSWJlMWwyUXQxZjZhbjNXL2VmODlTMlAyai9ucmdLSWh0YXQzSEcvTDNlTjlYQ0Nkdk1KYmJsVmlFQ1lJZ0NFS0RROFJxUWlVcTRwSlR0QjhTM3ZGVUdJWERyUzNFYWdCN3MwTVRSekJZK1FxY2ZBVTRQT3lodUNwZ3kzeFkvaklVV3JzSkFaQy9HejYrRzA0ZENlbVo3dDNiOWk2SG45N3lLK3pHU3hEVFU0cFpqTTRaS1VJMUc1RGtWTUNreG5XbHVPSVlaYTRpbks0eWxGSzBpdXZHalIyZnMzek9vS1pTSXNhUlFHYlhkK2pmN0FxUGN4WTREekozejBNMTd1MDZ2cEluTnd4bVROZi9zcmZrWnpZV0xQbTE3WGhGTGtmS2R0QXl0clAzZjdGS0RwWnM1SGhGcnMvUGhZcGJPazlqVC9GUDdDNWVVNmV0Yi9MRjNOVHBPZExpZW5nY3AyVnNGMjd2UEpOcFc2OFBScGlORDV0Zm5aWGl0V21Ea09SVWtERGdlS1M5RlNSNFdPMldTejZKcmkzZy90UGdqRTd1MjZNY1dseDMyd2V3dDhDN01mOXhqblptbTdzZS9yc2U5cHVVQTdWeVZpdndJWWYrL2czZTl3MEdrMyt3L3J2NHcwdVhXYmRQK0JaMk5CQmR0UXJXY3NCZzFvcE1FYXJaaDVFWFRyZjkzbXNmdDJ4ZjMzZGNTT2VNTjZwcUV3QUFJQUJKUkVGVVZkR3M3dk4zMitkc3JIemU0MzdheEdnMWRFS2xvMXBhakJzUlFTVjVGV0w4SFFoTnZCQ3JGYmhLUWhDSnpTaGpEbHR5N3laZDFnSkJRRDRWQjBKTW91K0gzQUU2blFsWHYxYjMvczl2dytiUEF3NnJ3YlBnUVhEV2VxMnlFcXR0L2h5V2pOVmZwL2FHYmhmVzdWTmFBSi8vMGJZUWhYckJiTVp5aHdqVi9FUXBKeGdpVmc2RW95V3c0WEROZTFFTzZKRVNubmhDeWZ2cjlDVUlkWkY2Q1lMWGlGaE5xTVE0TG1WQUk0VG9PR2pWMjdyUG51V2hpU1VZRkI2QVRmUGc1Q3ZkdDVjYzAwNXBhOStGb29PK2pXMjR0QVBicnUvZ25IOUFpNjRuMnNvSzRNdkhrWFdQanhncWFNa3BNbGVJVU0wbURNaVRkNERBR05ubFZYb2tuZVh6YzZXdUV4bjh4S2ptL0tISFozUnRjcnJINXd3TVh0cytrdnp5QTNYYThzc1BNR1hqT1VTcHVrbUtYd29XTTdUbG5UN0h1YjVna2MvUGhKSTRSeE4rMS8wam5sdy9tRUtuM2lCb0U5K0xhOXRQWUVCemsvY0xFd2ExR01HdzFFeStPVHc5R0tFS2ZtSW81dVJ1UVpKVHdhVW8zQUhZalNleFdra2pMZ1BhT2duR1pNQmxQVHlYUzIwV0Q1TXZnbEVmUXJHSG4xbkxSRDAyd0tpQk1QSlUrSDRYZkxJUnZ0a0JaZFZTb2NsV1lyVXk3LzRlOVlGMWgwSS81OXBENFpuWEg0S3hISERCNnl1enVGT0VhamFpVkZoUEpXd28yVit2NW96M2REaE84SWt1c1MxLy9icGxwYU5hNitoa3MrNGNxL0RzM3Z6ZzdybE1PdkJGbmZ1L2FkS1ZIM285N0VlVWtVTnlsSHNuNmVvMFBQYzZZdzViOHU3Z2h2ZEVWQlVjSXEvaVNpaUppb1VCZC9qK1hJdHUrcXJOd1o4alI2eW1vdHpmTjRLY3c5Nnp6TDFZcmN0d2lHOEJKZlgzTUtiZ0V5SlVDeGhEbkRVRFpmVitmVlVuT1E2ZXZpQTg4UWhDL1VBK3N3dGVJMkkxb1lxSVMwNDFXdEw2Vzd1T1ZaVEJ3YnJPTXcySzFhOUR6OHVydWRjWnNIODFITjBDKzNQQVdRcXQrdWlyaXVPSDRPRGF1bU1sdFhGZkFqWm5KcVNQaG1hZDlUemZQT1c3K0UwSWtwV0M2M1d5VnQ0cFFqWDdVQXJacFFtUW5OeTVmb25WanBidCt2WHJNdGR4U2l1OGV6dGVmUEE1Zmo0Mno3VGRhWlRoTk9wbStwY2ZmZHN2c2RySzNMaytQeE5xV3NaMllVeTN1Ynl5N1JZdWFmTlhocVdPeHFGOCs2aGI3aXJtcTBNdnN5cnZneUJGS2ZpREFYUHl0bkRIZXpmSVFqZW9HSkhuc3BrY2I5MmUxd0JOUlFJbE9RN3VIQWczOW9WWWs5eVJPM3Frd05qaDhNaEM2MHhBMzFZMXYzY29PTE9Udm82WHd6Ky9oaThxcTFLbm1WZUFhMUJpTmNFYXUxOVdESVBYVm1ZeFNvUnFObU9RRzJudkFVTDlwR3RjYXVXZnJVejdpTE5hWUxTTWF1S3hUNzRYZ3NCNmc4RWJiTXNiS1VLMUlHSlFqSXF3aWl0Qy9TRE9SSmhjMnpITmJ2WXNjMy9mRWEwUHdLOStQYmp6QzhISFlCYmpHQ2xDdFlDUjkxWkJFSUtCdkxZSVhpTmlOVUVUZ2NtcFJrdTdkT3YyQXo5cE1WY1ZDeDZHcUNBZm5vaExoclArQnJFV0dha3Exc3oyM0NkdkIyeGJESW1wc0hVQmJGMnN4V2puL2hQTy9aZjdaN1l2Z1MvK1V2ZCt1OEV3M0tMa3lNZWpvZE1ac0tYdWlWM0JHMngrWVRHTTE4aGFPVXFFYWpZanlhbUErZm5ZUEc3cytLelB6MjByK3ZIWHI1MUdHUzl2dVlZLzkxeE1seWFEVFovWlVMQ1kvKzUreUxUZGl2WDVDOWhXdEpTVG1wem05VE83aTlmd1M4R1hmczBYYW5va25jVlRwK3hBNFZzcGJxZFJ4cmVIWi9MWnZuOXlyTnlMMHRGQzZEQjRJMjhiSTBXb0ZnSVVlY0VZTnNNSGs4THY3eklYVU0zYkRIOWY3TnZjSGN4Tld3QTQyb0R5dEhad3h3RDRiWDlvNmtmSlNwZWhQZnlieFZ1TC9QcTNObTlMakRueE0wK01zWTZqVU1ScUVZTmhnTExwYzZhaG1KT3prTHNaSTBJMTIxRkdycmp0QzZHZ1dWUUM3V09hMHlXdXBXbWYvZVg1SVl3bzh1Z2VuK2F4VDE1REVhc3Back0xOTA0UnFnVWRVWWcyUkVweVllbHo5b3gxdG5VNWJyOHhFNnVWQi9rMWFNOVM4N1pCZDRsWXJhRWpRalU3RVdkTklUQ21YQWhOL05oa3FtOWtmUnJ1Q0NJTHc1RFA3b0xYaUZoTjBBUXBPU1dFQVU5aXRiM1pOYi9mdnpKNHNRREVKTUpsTDNzblZGdjdMdnpvcGRoajRmL2gyM3JFejdYTHdUWEIveGxGTW5abXA1UXhoNFU1ZDZzeHNoQzFHME9SSzZtcHdEaFl1b2tqWlR0b0dkdlo2MmVPbGU5amZmN0NHdmRLWFlVOHYvbFNIanI1VzFySG4xem5tZDNGYTNoNXl6VnVYZE84d2NEZ2xXMjM4SmVUdjZKNVRIdVAvY3RkSmN6YVBncWpBZjIzODBXbzVqS2MvSEJrRnYvYjl3Ukh5bllFTVNyQkx4U3pjN2R5cHdqVlFvTWl1QzZicVlrdzVTTDRlb2UrTmg0SmJMellLQmpSQndhMmhZY1hhREZWYmVxcldHM2RJVGpraFpGbTgzZ1kwTWErZWJNeWZIK21yQUkrK1FWbXI0SGRYbWdIck1ScVRoZjhYR2xVbk9iQjlDVzNnZVRRQlMrd1M2aG1NQ2RuSVhmd25wTDNoS0NnR2toaFdhRSs0dXQvODR1YjljVmg4ZFNlY3RtaTlCZUY0dXJtcDNyc2wrdWxvM2Q0TVdheEpXK1VDTlZDZ0pLS0t3MlM0cU93Wkt3OVl3VkxyQmJmelAzOThpRC95aFVkMU9WVTAvclZiZXMwREZKN3crSDF3WTFCQ0Jhdk00NDdSYWhtRTRaUmpGTGlyQ2tJZ3Myb1JsakxRdkFYRWFzSmxTZ3BBUmNKUk1kQnE3N1dmZll1RDAwc0FOSHhjTW16a09ZaEpvQU5IOEozVC9zd3VMdjFpTVVXcVNIcmw3Qmdsd0xLTU9hd01PY085WjRJRm9LQkFrbE8yY0Rtd205b21lSzlXTzJkWGZkVFlkUTl3RmJvUE15em15N21rVjQva2h4ekl1dC9wR3c3ejIrNmxKS0t3SndHRHBWdTRWL3JNN2l6eSt2MFNiN1F0RitwcTVCWHR0M0tqdU1yM0xhWHUwcDRjRTFicitkTmkrdk9IN3AvUm54VVU5TSthNDU5NHZWNGdlQTB5dmpoeU90OHZ2OHBEcGR1QzhtY2dtOFlNQ3R2QzZORXFCWTZESUlyWEQ2N0MvUnBwYTh4R2JDdkVMN2VEbC90Z0p4OVdzamtEYkZSY0hVdlhjcXlWYUsrZDlzQWVIMVYzYjRkNjZsWTdmWFZzR2lyNTM3cDdXRGE1Y0dQeHgzSFN1RDlkZkRPV3U5L1RsRU8vZTlyeHZyRFVPTFVYN2N6ZnlzQVlIOWh6ZS9kaVJIZG9aVDF4MDl2eDVHVmczM1k4YnBpd0JzNWl4Z3BRclVnb293akdISjh4VzRjS0Y3b2REUGZGRzdpcmFNaDNJc0pNYzJqRW4zcWYwRnlIOHYyUFdVaVZ2T1hCOXRjeUlDRURoNzdIU3d2Q0VFMGdXRE1ZcXNJMVVLSU9Lc0p3U0cxbC92N2hmdURQL2ZtZWU3RmFnQkRmZytmM1J2OEdBUzdlWTJ4akJLaG1xM0k2Mys0K2Yxbi9qM1h2aW44L1d6ckJmZjZRL0NNaGRPa0lBUUxoWWpWQks4UnNacFFTU01yK2ZES1VLaW81VXB6MlV2UWZvajVNOVBkV0JGa1p0ZTlGMDdTK2tPVWhlV3Fzd1FPcnZVOFRuSjdLRHdBTHFmL3NVVEZ3b1dUb2MxQXozMDNmUWJmUEVuQTY0ejQ1dVp0SWxZTEU3YWtwOTVnVWM1SUVhb0ZEME54UklvcEJjN1d3aDg0TGVWV2ovMmNSaW52N0xxZkZibnZtZlk1VXJhZEZ6WmZ6Z01uTHlITzBZUjlKZXQ1ZHRPRjVKWHZzU1hXL1BMOVBMdnBJcm9ubmNuZ2xKdnBtWFFXeldQYkUrdG9RbDdaSHRibWY4NkNBNU01VkxyRjR6amUwRHltSFhkMmVkMVNxRlpobFBQK2JqZmxtbTJrM0ZYTXQ0ZG5Ndi9BUkhMTGRnZDFMc0YvREppVnQxV0VhcUZHQmJrazlQQXVOYjl2bXdRMzl0UFhpOHZnVlRkaXMrcEVLZTJrTm1wZ1hWZXV6RUd3Y0N2c3FhWGw3ZWVoQ3BZM1RtR05qVjM1OE9ZYStHVGpDV0dadC9STWdYaUxIWVpWMWQ0eXVuazR1MzJ3bHRuQ2tCbmV4WkNacmk4enZCM0g5SG5QcHFRaG9XOHJTQXBDcFkyOGtzQmREMnRqRU5pS3dJRFpPUXU1VTRScVFhYkNkUVNIU1IxbXdTK2lsWVBaWFVaeFU4cGc3bWwxTm9NU08vSHc3di9paXNEOGFzZFk3dzA1SHR2N01aMWlVeXo3N0M3M2ZKNzI2UTdYOFhTSDY3eWV0NkV4S0xFVDV6YnR4U0ZuQVllZGhlUlZIQ2V2b3BqOGltSUtLMG9wTnNvcE55b3dESU5tVVFrTVRPeEVWcXRoM05EQ094dlZMYVgxK3J6YTY2UzNIMFhHREMrUE1nZzJJQXBSSVRpWWljWHlRdUJzditrekdQcWcrN2FCZDhIWC80TENmY0dQUTdDTE9hemxiaEdxMll4UzRxelpVTG1zcCtlRjlzbXBlb05rL21iWWNTd2tZUWxDSlNKV0U3eEd4R3FDeGxCQlRVNEpJY0pUQ2REOXE4SGxvUXk5SXdZdWZRRWNzYkJtTm16NEFKeWx2c1hoaUliengwT0gwenozM2JwSVc1WWJOdXhCTmJHd2NpaVJmWmZ3RUhCNmFqWUxjKzRVb1Zwd2NWVndKTXI3eW9tQ0NkVWR5QXdNeWx6SEthbkk1M2hGTG9YT3crU1c3V2JuOFJ5V0gzMkx2UEs5WG95WHpjeXROM0ZKMjBkNWNmTVZGRG9QMng3ejVzSnYyVno0N2EvZnA4WDFvS2ppQ0VYT283Yk4wVEsyQzMvcXVaRFV1SzZXL1pZY2Vva0RKUnQ5R252TnNVL3AzOHl6N1ZDNXE0UXZEejNQZ2dPVHlTOC80Tk1jUXNoNXZYMDZvMlprSU1tcFVLT0M1N0taRkFzWjdjemJGMi8zUEliTGdDdFBkbDgrTWk0YUhqNEQ3cHQzNGw1S0FuU3hPTWRRN0lRRGhlYnRqWTNzdmZEV3ovdy9lL2NkSDFXWk5YRDg5MHdxQkpDTzlDYUtvcWcwRWRRVkcydGRkVjEwcllnaXRyWHV1cjdyRm5aMUxXdGJYVmRwRmtDd29Hc0JSVkVFRkpXV0FKSFFTMGdDS2FUM1RMblArOGNGU1prK2s5eVp5Zm42bVk5azVwYVRFSks1OTV6bkhMN2I3My8zc2NaTzk5RnNjMk85WE5CeDN1c1VQUDdkM0RqYzdFcVhHNmEvdTVSRXVPMTA4M04rWlozdjdWKzlORHpuRGRVZnoycWU0LzZZQTc4TGNtRzNKeUhkWmxETVMvdUtLVktvMWhKc1lTNVRiTjJTVkR6dkQ3cURLenFlK3ZOenYrOXhFVU9UaitXNnZYT29NZ0s4eHhMaHhyYzd6cS90SHM1WnhBdjVYN04xMkhTdjIrMnNsZmZyQ3RWc3hYZ2F6WlphMzllakZwbkx5RjVUVU5QbFdxQmx5Y1NWVU5TV3d0ODl2T1A1bTVjMzFwdm53c2VUbXlXa2lORmp1UHZueTdLYS85eFpxNkd1REpMY2pDS05UNGF6SG9VdjdtLytPRnF6VU5NQ1J5MGdBNW00MGp5a3MxbzBHdDREUnZveDdjU216TzFHOWpSWHBYMjVCN1lVTkg5OFFraXhtZ2lBRktzSlV6TW1wMFFMOGxVY2R0Q1BUbkFuVDRJT2ZjMC9qL3M5akxnTjBoZkMxdmZCN3NkQ0MyV0Q4NTZBL3VmNDNqYnJPL2ptc2ZBVXFxRWdwWWZubDZ2RFgrUWgvQkhDRmFsaUhsK2xUWkVMMGVabkEwbE9oVUZtMVhvZTJ0d1ZoMUdEdzZoQm94blY2VnEyVnl3UHV0QXN2V3dKUDVWOWpnNmliaWNsdmd0VlR2LythZ2Vsak9XaVl4L2h0STYvWWxuZWMvenZ3QjhEUHA4N0ExSkdjL2ZnVHpnbXdmc0ZkR0hkWGo0NThPZUFqLy9tdnB0NDdNUlVuNFZ3OGJZazJzVjN4YVZENkJncVdzTGNYaU9aTWwxSm9ab1Z0RUdSYXFiQzVmTUhRWUtIWSs4cGh2MStyQ25Rd010cllZYUgrdFJ4ZmVHc2ZyRDZjTjdEVzNFY21PZTBha24yTXhkWWRPSkc3Qzc0WWplODh4UHNxbGVqM0w4am5ORWJsdTZDQ3J2bi9Sczc3VmpQcjJrYWRsWWI1S05ZcmZFWVVJQXorc0FEWTgweHNuUFM0TzEwLzhmSE5tWlRjUGtKY005b3M3QlJZNDZqL1NFN3VPT0pacUNabC9xMUZLcTFtRGJPUE9vU3JJNGlKclMxSmZMUjRMdTR5TTJveTh1T0djNjNKL3llUzNmL2h6eEhiTFQzUENObElDY2wrMDZXUFhyZ2Y3eVEveldEa3JweW9wZnRxNHc2c3UxU043T3BKcHR5VnkwZDRwTERmdXlOMWRrVU95T3lrY3BDS25iZWpwb2wxd0l0VC83UlJhTk9nNzBYdzFrdExoRUdudWYrdGJFUHdKNHZtMDYrQ1NmRENWcy9oTk9udUg5OTFEUlk5d29VNzJxK0dGcTc4QlNxdlUwR01uR2x1V2hLcFlsSmxPbWVBcmVjNm51N3hvN3ZZajZ5eTgyYlBXbDU0WmxHbFYwT2JlUTZValFoeTRPRjM2UllUWmdNWFlSTjNwVkV0Y1FVNkRiTSt6WUgxM3QvUGFtRDJRYTd2dVJPTU9ZZU9PMW0yUEkrYkZrSXRSNWF4aW9ibkRzZEJ2bVJnY3RaQzEvOU1iUlJvL1YxN0c5K0RUeVJZclhvb3BuSDE2bFNxTlpDbkczSVM0aXR4ZjJXMEJnTmlzTjZKSi9BN1lQZXdhWHRiQ2granhXSFhpR3p5c2ZQNFVhU2JDbjBhWHNhZXlxLzk3bXRRakVnWlF5bmRieVMwenBlU1VwOEZ4NU43NE5UdTcvNXAxQ2Njc3lsWEhUc0l3eHBkL2JQejUvYi9SNit5bitlQ21kb0s2M0dkYm1WNi91OVNvTE5lNEpGWS9CVzVtVHFqTUN2WWFwZHBieTI1Mm9lR2JxYUpGczdqOXNwRk9PNjNNcXB4MXpCaHdjZTRZZkN0NElxQUJUTmF1SE9DbTZmSllWcTFsSE5WN2g4NlJEUHIzMjkxLy9qYkRob0ZoT042K3YrOVFmSG1wMmhYSVpadU9iTnZsYmNkRGV2RWo3Y0NoOXROOGMrTmphNEV6d3lIdTQvQTVidGhZKzJRYm9mVFc2OEZhdnRLNEh5dys4MWt1TmhpSmRpdFVvN0hHcTB2anN4enV5ZWQyVC9lOGZBSlVQZzZkVm1rVmtnUnZTRWg4ODBKMkljb1lDL1Q0RHJQb0FpV1Z0dU9RUG1ic3hqQ291VS9FNW9LWFhwZVREU0JjZ3MwQkMwajB2bXMrUHU1ZXgybm4veGpXamJqeDlPK0NNVGQ3M0VycnJvNzJ6d0x6KzZmMDAvdUpobjhyNEU0T3FPSTd4dXU2TTJIeTBUdm5CcGd4K3I5akN4ZzQvN2ZFR1lXL1JqMkkvcGtkOWRkZFFDS25aTVpzSktXVjFrQlkxTVhCR0JNMXp3NFcvZHYrYXl3K0NKa05qZS9lc0R6NE1yMzRJUGI0QVhQVnpjT2NQUWxHWHpYTS9GYW5GSmNPbC9ZZjVGb1o5SE5KZjVaQ0FUVjVxVGttTGxxTktwRGR4M2hqbStJRmg5TzVpalFmTXI0WXM5c0RZSFhDRzg5MzV4VGZEN2lsaFdZWFVBSW5wSXNab3dOV055U3JTUVhxUE1ZakZQSE5WUXVNMzdNVVpPTXd2VzNFbHNiM1paRzM2OXVTb3AvZTFHQldBS3p2NFRETG5FZDZ5NWFiRHNvZkN1bmpyV3gycUN5Z0N6V01KQ3hsenlOazVSaTZSZ29hV2sxNUUzRWlRNUZXWVg5bmdZaFNKZUpURzJ5ODJNN1hJem1WWHJXWEhvRlRZVXY0ZFRONjBRVkNqNnREMk5ZUjBtY2xLSGl4amNianh4S3A3Lys2ay9KZmFjSnR2SHFRUk9hRCtCMHp0ZXhmQ09WOUF4b1dFcm9aR2Rmc1BhNGdWTjlqdXp5eTFNUFBZUmVpWTM3ZmlRWkV0aDRyR1A4RUhPNzRQNnZGUGlPM045djFjWjFlbGF2N2IvSXU5cGRsVitGOVM1QUhKcU5qTmp6Nis1OTdnbHhDbnZLN2xTNHJ0d2MvL1h1YkRId3l3NStBOVNTeFpKMFZwejhqTTVwV0RCamdvbXI1eUFKS2NzWkxnb2ltdUdxOE9lN2J5UGgxeStMN0RqdmJRV3h2YkI3VHFiL2gzaHFxR3dkRGVjTjlEN2NWcmo1SU1OQitIOURGaVo2WDNVWisvRE9hV2tlTGo4ZVBPeHJ4USszUTZmN1lMaW1xYjdET3BrZGlqenBINVh0ZUU5SU43TFpjdGVON2ZMSjU4Ry9ScE44Qm5VQ1daZERwL3RoR2UraDJxSDUyTWVjV0pYY3g5M09pWERuOCtCQjcvd2ZSelJmQXlZdXpHWEtVeVhRclVXTlNyVndZYVIyY0FBSzA3Zk5kN3pvZ01yenBta2d2dUZPSGZBWksrRmFrY01UT3JLNnFHUE1ISFhTMnlxanU2V2pxOFhydVljTDUvenl3WGY4UGZjSlQ5L1BLblRTSy9IUzY5cGVzM1RXbjFmR2Y1aXRZT09VdDRvOUwwUUttejhLb0RTQzZqWUtZVnFWcEtKS3lJb0dyYTg2L25sazY3eHZ2dkp2NFdLWEZqMmNIakRxbS8vZDFDeUZ6cDU2TVkvNkVJNDVRYjRxZWw5TTJHNWVXUWdDOW1ibnhTclJZdmU3YzFDdFk1aDZycmJvNTNab2UyeUlmRDVidmd4TzdTaU5TSHEwOFJHRzNIUklxUllUWmhjUmhIeFVxTVExWHI3R0FHYW0yYXVlUExrbUg1d2t1OFZzY1MzZ2VFM3dyQkpzT01UMkRRWEt2TmcvQjlnNkpXKzl5LzRDYjU0QUp4aGJ1UGs2L1AzVmFnbklvUXhsOXlOVTlSMHFSNXBTYW1qY0l6Y2dHWEpxVmpVSWVGWXhuYStxY256QTFKR2MydktYSzdwOHh4dlpkN0NscktsQVBSTVBwR0xlejdHU1IwdXBIMTg5eWI3bmRINVJyN0llN3JKODhNNlRPU2U0eFo3ak9NWDNlNXlXNngyYXNkZnVTMVVPK0tjYnROWW12Y2tWYzVpajl1NE02Yno5VXpxKzZMYno4R2Q5TElsZkhMZ0x3R2R3NTJ0NWN0NEszTXlVd2JPUitGN2ptSFA1Sk9ZT3VoZExxMzVDOHZ5bjJWRHlmczRERGZWRnlJMGZpU25OQ3pZS1lWcUVjRUplYzF4TlhERlVNL2ZDcnVMM1JjbWViT25HTDdjQXhjZjUvNzFxU1BNSXF0a0gxZTZHMXZoT29iN2xwcWpQMzNwNDJidHlzQ09jUDlZczZQWmVmT2dxdEdha3hFK0pzRFYvM3I3Mm5aUG8rK0o0N3ZBbE5NOWJ6K29NOVQ2K1JOa1c2Rlp6T2pwKytmc2ZuRGxVUGg0dTMvSEUyRzNjR011dDB1aG1rVVVlOURXWEE4Y092WDVtRGpuQTludmMxSnlMMDVJN3VGejIrN3g3Vmw1L01OY3ZPdGxmcXdLb00xb2hKbFh0SVlMMnAvSVRWM0dObmx0WWZFNkhzaCsvK2VQUjdidHoraVVBVjZQdDdiS3Z5cjI1UlhiV1ZNWjJOY3R5MjVlMjNTTzg5S1ZQNEtFKy92Q1FETnQvd0lxalFocXE2NTVtOHBkdDBxaG1zVU1pdnk0akJiQ2Z5azk0SlRyZlc5MzVrTlFuZ05yWG15bVFEUnNmQVBPZThMekpwZStDamxyb0dSUE04VWdnaUNGYWkxRkd5VmVHMkNJeURDK0wxeDNzdGx5UHR5NnRJV2Joc01seC9sWHREYW9VL2hqaUVRSEsveS8wU1NhVXRKWlRmaFBpdFhFWWM0OGFhalRqR2FOYXY1eitDcldPcmpCKyt0akh3QmJBRDhTNGhMaHBOL0EwS3ZnMEZib01kejNQb1U3NFBQN3pDNXY0WlNZQWdQTzlmeDZ4VUhQbzB0RDBSSi9yNjNMUW5JMzNpNkZhaGF4TURrVml5NCs5dis4anI5c0U5ZUJuT3JOUDM5c04ybzRvL01OSHJjZjIrVm10OFZxVzhxWFV1bzRRTWVFM203M0c5eHVQTDNibk1LQm1wOGFQUDlGM3RPYzN2RXFqK2RMc3JYanZPNzNzZmpnZEkvYjFEY281VXl1NmZNY2c5dU44MnQ3Z056YWJieSs3NGF3ZFRaYlY3d1FoWTNKQTk3Q3B2eDdUOU9yelRBbUQzaUxTWDMvemRxaXQxbGRPSnVjbXZTd3hDUDhvSGw3VnlXM1NxRmFaTmdTSC80dW0vRTJ1SHFvNTljL0NySWc2SzFOOE12ajNCZkI3U28ydTNCNVUyazNDK1dFZXdNNmVuNnRwTFpwb1JyQUdQZS9objYyc1Y1bnRUUDdlTjkyVDcyL213U2JPWjdUVXljMmx3R1ByL0xlS2E2eFo3K0hNYjNNZTdMdVBIU21PVTQyUC9EcDFNSWRmMGZBYVJhazVqR1o2VXArSjFqRllBK0s4NjBPSTVwbDJZczVhOGUvK0dMSWZZeHMyOS9uOXNmRXRXSFo4UTl3K2U1WFdGbXhzd1VpYkI1M1p5M2tqSlNCSEYrdlNHOVorVlltWjc3VllLVG52ZDNQOVhtc05YNFdxMzFSbHNGeitjc0NqaFhnL0E1ZTNweEVrQTFWKzlGb1ZCam1NN3Ewd1QzWjc3Q2tMSUt1ZFJUekdWbHlLMnFsRkNOWXpTWVRWeUpHcjFHKzcrRkhnN0VQUUx5ZjNYOHVlaDRxRGtERys3NjNEY2FHMStDc1J5SFJRMGZWcEE3d20vZmdqYlBDTTNwVWhHb3VJQk5YV29xeVNXZk5TTmE1RFZ3N0RFNDcxci90TmVaWXp4RTlBeTlzTzFLMDlzdmpZUEVPV0hjUXRKc2JMWDhjSDloeG85V3pQOGlOdzlESUYwLzRUVXFtaFNsK1N4N0lTb1dBSkhqSWJvUWkyRlVNN1hwQVJ4ODNRcjFkNkNaM2hNNGUyZ3Y0WW92M3IxQ3RaQzk4ZmcvWW02R2dldkJFczNqT2s0SXQ0VCtuOEkrL2lVUE5BbkpUYjFIVHBXREJNZ2F5aERCTU9pYjA0dXl1ZDNqZDVvZkNOeWwxSFB6NTR5SjdKdnVxMW5yY3ZtZnlpUXhJR2Qza2VVTzcrS0h3VGEvbitrVzN1NW84bDFtMWpwMFZLNzN1TjZIYjcwaXllUi9KTkxqZE9INTMzR2Y4Y2VnUEFSV3FGZGJ0NWQ4N0w2VFc1YmtqdEMySWVwbTF4Vzh6ZTk5MU9IVmdZNmJieG5Wa1F2ZDcrY3RKbTNuODVGMWMwK2M1aHJRN3grK2lOeEVFeGZ5U1VkSlJMYUpNVXc0TllaMUZkc0VnendWQmRVNzRQTWk4L0o1aStHNS93K2N5UytHQkw4d3hsNTE4NUVVMjVnVlczQlJ1V3cvQnFremZqODE1SGc4UkZPWGZXRjZHZFBIOCtvN0Nwcy9aRkl6cTFmVDVJL0lxelFlWVkyR0grV2krbVo1LzlNOTNqb0loblQxdk8zY3o3QXd3dlZwZUIwK3Y5dng2MndUNHY3TUNPNlp3VDRNVXFrVVRwYU8zdlZjRUtYUldjdDdPRjFqbFovRlpPMXNTbngzM084NXJIeDBGVk81VUduVmN0MjgyZGRyOEo3eXBPcHRyOXM3RW9ZL2VaaHlZMUpYck80L3hlcHdLVnkwLzFSd0lLWmEraVowNHJXMWZCaVoxcFZ0OGU5ckhKWk9rNGtsUzhmUk82TWhOWGNieVV0OXJ2UjZqVnZzeFY3b0ZsTHFxMlYwWGVnNDVvK1lnNSs5NmtabUh2ZzFEVkdHaTlYeEdsTnlLV2lUM29pT0JTNHJWTEpmU0E2NTVENjc5bjlXUmhLNURIeGh6ai8vYkt3Vlh6WVArNXpSUFBEWEZrRHJUK3pZOVI4TFZDNExQellod01RdlZaQ0Y3eTlIeTh6OGlKY2ZEcFVQZzcrZjZYNmdHOE1sMmVITVQvR1VGL0pEdHZ0ak1sMjV0emRiMmZ6MEhodnZ1RmkyRVcxcUYrWTZtaUdYU1dVMEFvS2JoMEROMU5xZ0JGb2NTdVJKVHdIQ2E0eXR0OGVZb3pIQkxDZktYdjYrdWF2WUtLUEp5bzdTMkZONjdDb1pjQ3FkTk5rZUNobE5aRm54MmwzbWVjSXRMaE5PbmVOOG15MHMycWtXRnZobzJ1bWovc3FLYUJlU2xUcFpDTld0cHhkN1c5aDNhWEM3dStaalhybW91N1hEYkpXMUR5ZnNNVFBIODgvek1McmVRV2JXK3lmT3JDMS9uNHA2UGVWeHhmMGJuRy9ndzV4SHFqSVl0WXI3SWU1cmoyNS9yOFh3cDhaMFoxL1ZXVmhUOHA4SHpjU3FCRVoxK3pZUnU5eks0WGVDcnFZcnRXYnl3OHp4S0hkNFRVVjJTQmdaOGJJQzBrZytvY0JSdzUrQVBhUmZmTmVEOXV5Y2R4NFU5SHVhTXpqZnkrTFpUS1hmays5NUpCRVJyNXBlTzVOWkZTaFpLUktBOWhIRWs5UFduZUg3dDY3MVFVYSt1dEYxaVlBcy8zOW9FNS9RM0M0OW1wOEw3VzgzN2NQTThONDM4MlFyL21yWTBtN21iWWJrZkpTRWplOEhNeS93L3JxLzdrRDFTSU10SHMrR0JuYUJEa3VmWHQ3b3BWanVoaS9kOU50VzdSWFhCSU8vbnIzYkE5c1BuR044UGJ2YlNKVzkzTWN4SjgzNDhUMVprbWdXQnZ4amcvdld6K3NIRTQrREwzUTJmSHpVcnVQTUZhb1AzbW5kdS9zZ3Nlb3g0Zm5SVjA1cTMwL0s0VlFyVklvQzJaYUVzck9TTkllV3VXaTdlL1RJZkRycVRpNDg1MmVmMmJXMkpMRG51WGk3Yi9RcmZWRVRuSE9LTjFkbjhJZWNEL3RCaklwZnVmb1VLVjhQdU5QL3NkU1dKeXZ0dDZPVVYyM0hwaHZucHU3SVd1TjMyUnc4alFIL1I3bmptRC9SeGo4aUhNbGROU1B1SDA2YnFiSVlrK2FqeVBzeEFVKzZxb2NCUlFaYTltQzIxQjFsU21zNDNGVHNhZExock9aNStDZWg1N0N1ZHdtZ3BWSXNZU2VUSkhUbUxLQnVNbkFiblAya3VKZzlra1hkMUlYejN6L0RFTVRHTVl6Z3Ztd21KN1FQYkp5NEpydnZZN0c1MmFHdDQ0bEEyT1AwMjZEZ0FmbmdleHR4cm5zZVRFNjgyUjRJdXVUTTg1eGVCV2dqSXhKV1daaGhGeEVtUlpzUm9FMi9lNkxwb3NIbVRMQkEvNXNEU3d6Y3dTbXZORzA5Zjc0VnJUelp2MmdTcVYzdm8yZ3dOVzBUcllITkpzWnJ3bXhTcmlmckNtcHlLT1VPdmhMRVB3cEViWjE1WDJtaXpzQzFRZmM4TUtqVDYraWdXT0poMk5HNVBEQmZzK0JSMkxvSEJGNW9YYzUxOFpKUDhZYStBeis2RzZtWmFwREZzRXJUenNyckFaWWY5cTVybjNJRnExOHBXSXZnejhrZnJ0OGxMdTFVSzFheG4wMlJwcVZZTFdZL2s0em5IUjFlMXRjVnZVMlRmMytUNWpTWC80emQ5bnZlNDMraE8xL0ZlOWdNWXV1RS9seUo3SmpzclZuSkMrd2x1OTB1TzY4RG96dGV4dW5CT2crY3p5cjhrdTNvVGZkdDZyZ1E0ci90OXJDejRiNE5SbmYzYWptREtnUG5ZZkNTYjNNbXQzY1ovZGwzaTl2TnZiR3huNzBYaDNoSXV1eXEvNWFudFk3aG44S2YwYXVNN1FlaUozWDRYQUFBZ0FFbEVRVlR1Mkc5azNpaUZhaUh3bUpxQ2VhWDdtTEpvdEJTcVJhZzlFSjRSY09QNndrbmRQTC8rdjBhNStITUhCSGI4OUh4NDdnZjRmSmRac0FadzNja3cxRWVOcXRPQWxabUJuY3NxUGIwM3QyeWkya2NqbUhNSHdMek4zcmY1cFk5bXl6KzUrYkY0Wmwvdis5UWZBWHI1Q2I2UGIyam8wUTcrY2E3bnQ1SjJGL3o1Ry9QLzlhVWtlRDkrZmM5OEQ2TjdtNTNVM0huNFRQZyt5eHdiSzRMa3ExQU41cWQxNWxidVZQSTdJUkxFY1VEU2crRlRZemk0Y3M5ckxCeDRHNy91Tk1MbjltMXNDU3crN2g0dTJmMGZ2N3V5UlpyL0ZLemdvOUpOSEhRMFhLZzR2dDFncnVzOHl1ZitTOHVhZHNXZkVXQTNzUFhWbVFGdDc4N3Uyb0tRanhFdUQrVXM0dG5ENDA2MU5xK0FYQmc0dFF1SGRtSFhMbW9NTzFXR25VcFhuVVZGYVFHWnk5N1MyNWdraFdvUkpZczhldUdDSU5xYmkrQjFIZ0pUMTVsZHZZNUlhR2ZtSEh6ZHh3ZW9LNE0xL3c1UExPRXFWanR0TWd5NXhQMXI5Z3JZODVWWkZPWk9jaWU0WVNuTUdRdVZ1YUhGMGU5c3VQZ2xPUFowMkR6UFBONlBMNXJqUUwwWk9jMHNhRnM4TmJqY2pnaldBa0FXc2x2QnBxU3pXaVJJam9lcmhzS1pmU0FwaUxLTk5Ua3czODNObmdNVjhNS1A1bGpRYTA2Q0xtMzhQK2FXQXV0WGVvb29aZ3Z4Rjdsb1RhUmtXdFFuSStDOHlkMW8vbC9aZkxlRXRsYzJ2S2hzMDlsY1VlUnR2ejVqWVhUVFVXME51Tnhrb0pRTituZ2ZwZUIxQkdoajJvRGRYOEtpYStHclI3eDNaUE5IWW51NDVCWHpRalRleStxbFlIUWNDS044ckhiS1dRUDJxdkNlTjFpREw3STZncGJscy9CSno2ZHptbHlJUm9vNFFwdTNJZ0M0dXZjelhvdTRETzFpYWU2VGJsOHJzbWVTVmUyNVJVeEtmQmRPYkgrQjI5ZCtLUEkrQ3RUVFdOSXY4NS94dWwvM3BPTVkzckZoVzU5OVZXdjU1T0Jmdk83bnpzNktWZnhyKzNocVhHVU1hWGNPdmR1Y1FwZkUvcVRFZHlIQjFnYUZqWGlWeExISlEvbDFuMzl4WVkvZmV6MmV0eEdpQUlWMSszaHkreGkrUGVSajNJTWIzeFM4eExieXJ3UGVUL2cwdDNRdlV4Wk5ra0sxU0tVMVlSc0JkN3VYdkx6RGdQRjk0WmJUNEliaDhPaFo4RmdRVTEvZTNYSzBVSzF2QjdpNzZiVGtKdFlkT0xxUDFXektMSlJ5OTVacFVDZVk3S1dyR0lDclVRNnJ0TmI5ZGtkTUd3azNEamVMNEd6MVRwb1laNTV2MmlpNDVWVHY1OXZrWm0ya3oySzF3N2VveHZVMXorUE5ob1BtZmRybkw0Smp2SXh6ZldXZDJWbXR2amJ4Y000QTc4ZXZyNkFLWm5pNVRPcmN4ci92S2VHRmw1b0pEZlBUT25Fcms2UlFMV0k0N1pLTkNETzdkbkxkdnRrc0xGN24xL2J4eWtiSHVBQ1NTQkVveDE3UzRPTVVXeEp6Qjl6cXNRdjBFUnJOMHZLbXhXcUIybGxiRUZKbnRFSm5aVmhHYjRaTGpyMkU5VldacksvS1pFUDFmbEtyOTdPcE9wc3ROUWZaVVp2UHZycEM4aHpsVkxocUk3QlFyY25mK1Z6MmxraWhXZ1JTczNBQTJWYkgwZXIwSGRld1VBM01DUlZ0T3Jkc0hPMTdoK2M0ZmNmRFpUTTh2LzdqQy9EUnpWQzB3L00yeC9TRDY1ZEFRa3B3TVhRNUhxNzlDRzc5MWl4VUEzTXFDOEMzVDBCNWp1OWpuRGJaUEVhZzNlRkVzS1JRelVyT0pPbCtaSlg2RTRscW5lWU5pb1FnYXNhWDdURkhEN2k4dkE5TXk0Vy9yWVFsTzgwVm5MNVUxSm1kMlNMdHJhV0lKbGxXQnlDaWgzUldFMGRwdmRldmtYMnRWZEVPY05aQXZCODNEa3NhM2VNOTQzNDQvbEx6ejg0Njh6ak9PakRzNXJ5ZXRsMGh3WStXcW5ZM2lma2VwL2krZUFxa1dPMW5Hdlo5WXo3Nm5RMGpib2Z1dzRJNERtYTc3YlAvWkJialpTd3lIN1VsUG5mektqNEpMbmdLNHIxa3NRQXkzZ3Z0UFA3bzBOc2M0ZXFzTlIrR0U3UUxEQVBRa05JZCt2OENobC92L1RpeHRtTExhMmMxUFo5T2FiY3FLVmlJR0hZbit4S2toRDBreDdVN2k5TTZYdWwxbXcwbDcxRlF0OXZqNnh0TC8wZS90cDRyUEVaMW5rUkcrUmRObms4citaRHIrNzFLa3MxOUc1NEJLYVBwMCtaVWNtb2FyckpLTFZuRVZiMmZva3ZpQUkvblBMLzdBMnd1L2JUQmMxL21QY1BROXVkellnZjN4WE9OclR6MEtvdXlIOFNwN2JTTDc4ckRKNnowbWJEeXhaK3VadzZqaGdWWmQ3S2xmQ2szOXB0Qmh3UXZuVGdQeTYvZHdVY0gvaStrMklUYkgvOXpTL1p5bXhTcVJiWTR5QXJIdlNnRnZKME9WNTBJWS9zMC9YNG9ySVlwcHdkMlRHLzMwOW9td1BNVFBYZklxdS9qQ0pxdUZtK0RaVGVaQzJkckhHYVhNRU9iM2NIOFdVeGIxV2dkeTA0ZmE2S1Q0dUdCc2VZakdPa0ZUYnUzdFV1RTRWNm1rNVhYd2I3RGIvdHZITzc3SEt2Mnd4UG5lZStRVitlRU5nbHd4UWxtMTdOYUp3em9DTDhaWmhZdGV1Snc4ejMwWGdaY09kUnpFZDAxSjhFbk8yQ0htL0dud2pkbHcvME5iczI4dE01TWtVSzFDRFBtelJ6V1Q2MUFLY25PaHBGVEc5eTA3dzBNTkRkMlBzUGpkblhheVRWN1pyS2tMTDBGbzJ0K3A3VHBUVnViN3pGR3F5dDNrMjBQOFQ0Ulp0RmJXblVXRTlyN2FPWHB3WUxpdFJGWTlCVVRGbEt4ODNZbXJaU2YrNUZMSnE2RVc3REZUdTE3bVNNK1c4cHh2d3o5R0oySHdHOC84VHhtczdyUUhNWHBxRElYeU4rK3h2TTkvWjRqNERmdndUdS9NdSt2SDVIc1k5WExLVGZBMlkrQnJkR0YxSkZpTlVjVkxQczlYUE91NzgvbitNdGdXaG9zbWdSNUczMXZMNXJ5WitJS3ZBM0l4QlVycFdmbU1iS1hkTllNcCtSNHVNbVBteDgzbmdMejY3M3ZYNzRQOHF0ZzZnanpHTDQ0REZpVVlkNUU4WWZEQll0M3d0b0RjUDBwY0tLWG15NXpOMGZPS2s4UmpWd1UxL2o1alNtRUZLdUpCdUt5cEZUYUM4TUYrVDlCYng5ZHpBQ3l2Mi80OGFHTW84VnE4VW5CZHhpcmNOTTVzODg0Ny92VWxrS3g1OElJdjJSOVp6NzZuR2tXclIzcnBlV0NOOG1kWU9RZGNPb3RzUE5UU0g4YnlvTm81aFNYQ0JjOUQ1MTl6Q2s2dEJWeTFnWVhheUM2RFlQejNYZEtDb2k5TXZSalJCS2I4cGljb25QYUZDbFVpeXh2amlGbjZub3FsRUtTVTBGUTJMaXU3OHRldHpHMGt5VzVmL2U2VFhycFluN1Y2d21QcjUvVzhTb1dxRHR4Nm9ZenlleEdOWnRLUCtHTXpqZDQzUGZzYmxONUordmVSakc1V0hWb0JsZjNmdHJqZmllMG4wRFA1QlBKcmQzMjgzTWF6VnVaay9uclNlbWt4SHRlOVZ2akttUGUvdHRJSy9udzUrY3FuWVhrVkcvMk9uN1VIL3VyL1MvRTNsejZDVHNyVm5KbDd5ZjVSYmM3VVI2YUMyc00zc3E4RllmaG96MlJDTlRDblJYY3ZsSis3a2M4Rnh3SVI5MnlCcjdaWno3NmQ0VHJUemJIUHliR1FWRTF2UGdqL092Q3dJNVo1dUdmWldJY1BIT2g3NDVkQUFjckltc0VxTjFsTG5BZDE5Y3N0UE9uMk82SS9FcXpzSzIrNGhyWVZReERtcWtadzlkdSt1Nk42d3R4WHI1cE51V1ozdy9qKzhFWUgwMGI5cGFZQlh4bjl2RzhUVkUxYk02SHUzeFBrMnVpd3MyOVZwZGhqcE45OVZMMys2ek9nbkw1bFJBMHJkMFhMNmQyNWpZcFZJdElHdFJHSUloZWw2SHB0dmxocjY4Zk92WDVGajFua29vblo3ajNEc1NCTU5EY3N1OU5GSENEbTRLMVdzUEJWWHRlNDR2eWpMQ2RNMUtzcWRyTGNWdit6SU05THVDUkhoUHBFT2UrT0dGZTBacXduWE5UZFhaUXhXckZ6aXFleW11Nk1FZ0VRZXY2SFVNV1VySHpGaWFzbEdLRXlMWUhPTi9xSUdKSys1NUI3dGNiOHNOUXVKellIbHgyY0hrb09JaHZBeWRlQlJjOTYvMDR2aFpYOXh3QjEzOEdiYnA0M3VhN0o4MHhvQUQ1bTJIWnczREpmejF2UCtSU3VQaGwrUHllbzg5MUhPQTlEazk1Z3NSNml6b3ozb09UcjRXaFYzay8xcEhqL2VvTm1Ea0N5WmtGd1hlaDJueE9RaGF5VzB5bFRuUG9rVXV5UVErd09wYVkwS01kM0RQSy9MOHZaL1V6YjRETVR6KzZPbk5MQVR6elBkdzdHcnA0YVc2U1V3NnZielJ2Y2dXcW9Bcit2Y2E4UVRQcEpHamZLRmU5TWhOK0t2QzgvMzBCdmxkT3NKbm5takFBdXFlWU4xbmUzK3A3djM5T2FCcWJQM0djMWdPTzcyTGViTnRURXZ5UGI3djhhQXBCZ1ZvMHllNTdNeUZNMGtORjFPT1NFWEMrRlBneGtzQmVCZHMrQ253L2Z4eHljK095NzVuZTl6bVlTdGd1cUhKK2hFOXZneVYzQnRtdDdiRDRKRGpwTjJaTDdlRTNCYmh2TWx6MG5EazIxWmUwT2NIRkY2aThUZUU1VG1XTWRWM1dici92NXRJNVZRclZJcE5XSU1zRmczUk90Mm4wYmV1OVRkRHF3dGZKci9VK1dqbW5KcDBpZTZiSDE5dkdkZVNrRHU1SENxOHJYdUQxMkdNNjMwQ0NyV2x5NlB2QzEzRnE3NnVsZnRIdDdpYlBsVG9Pc0NETDh5am1uOG8rNHg5Ymh6Y29WRHRpVzBYb0l6YlR5eFlIdEgyTnE0eDNzdTdobjl0R2tWSCtwZHR0bHVlL3hONnFIME9PcmJWcjlPTi80YzRLYmxrNVFWYktSb1A0Uk1JK0FtNS9LVHkxR3E1OEZ6N2RBZlBTelZHUGdiNDdiVHp5OFlqL085dDdjVk45NzI1cFd1Qmx0UitDSExpVTRXRkMyVHMvQlIrTE4yVzE4Sm1iWDJGbjlmTyszNlk4Yy8zQ3d6NHVXY0FzaHR0WkJGTVhtMFZwalJrYS92UU5yQWp5dTNSL21mdm4xeDJBYnh1dCtjd3FnL3VXd2tOZlFtNk1yU2V4Mk56VVRsS29GdUU4ejZSdlJvWE9TcStQbGo1bmthc3E3T2N6ME55UytSYnZsVFM4bDFKak9MaGl6Mzlqc2xEdGlHckR6ajl6UDJmUWxqL3g3NExsT0hUREh3RlZSaDJMU2xMRGRyNk5OWUgvY2kxMzFYTGxudGZJZDdpWmFDQUM5M09obWw0Z2hXcFJ3c0ROc2dRUmtqNSt2QUYycDBPWXhuTCtlZ0g4dVJiK2FzQmoxZkJvS1R4U0JIOG9nRDhjZ2o5VndkVUxmSGNzcS9OU0RESDRJcGk4Q3RwNTZXS2YvVDJzYmJTNGMvMnJzT01UNytjZGZUZU1mZkRveDhGMmdHdmJxSHZRSjdkQm1SOE5YNXkxOFBFdFNLRmFzNWhQaGhTcVJRNjl4K29JWXNJcDNlRlBaL2xYcUhiRTJEN3d5RGpvV2E5M3dNRUtlT3A3MkZmYWRIdERtMk0vbjFvZFhLRmFmZXNPbUtOQjE5UWJqNXhiQVI5czg3Z0xZTGE2OStmUlBoRXVIUUwvT0JldUhXWVdxb0Y1RTJsNGQ5LzcrL3JSNjI0ZmdLdFBOTTl4M3hud2p3bHc5VkRvZjR4WmZPWnY3SFZPVDdsTjRSY3R0U1lpSU5KWlRSeVZHTC9QN1d3VWNkUWhIeFhmMm9CVmY0ZWFSdG0wNHQxbVp6WmJDTjEwYzlaQ2JhTU1TM0pINkRyVSszNmhGSlY1TytiQkRkQmp1TmxwcmErUDdtNmV1Qnl3ZjVYLzJ4L1REeTU4RmpvUDlyM3QvbS9OUjB1b0tvQ0tnMmFiOWxBYzh2RkdNUHJOcFZQcWJYSWhHdEhTc0tDVFFyUkxpZS9pdFJzYW1KM1BmSFZWT3lLOWRERVR1di9PNCtzak8wMGl2V3hKaytlM2xuOUZsYk9JbFBpbXExa1AxbXhoZmNtN3hLbEVIRFJzRVZQcExHUkQ4ZnVNN2VLNWVQak1MamZ6MFlIL284NW9tQ3hNTFZsRVdza0hqT2gwemMvUGxUbHllUy83ZmxKTEZuazgzdmJ5NVZ6VTQvY2VYL2Vsc0c2djJ5STRmMlJYYitUbFhiOWtTTHV6dWF6WDN4amEzbHc4WG1UUDVOT0Rmd2s2Sm5IVWtkeVVoZ1c3S3Bnc2hXclJZLzBVY2tiT3BBTEMzMld6b0FyK1VlOXQzNzRTLzdxaGdYbFA2YnNzOTYvOWU0MTVEK3pjQWQ2UFVWZ2RXU05Bai9neHgvYzI3aXpkNWY3NUpUdmhsOGY1N21JV0NBMzg4enR6NUdaOThUYmZ4V29iYzgzN3FhK3ROd3NMTzNoWUdHdG9zNWdSWU9zaHVQbGorUGN2RzNhSm01a0txUWVoVjVEZm5ldTkzQzU3ZVMyTTd3dDJBMTVQZ3dYcDdzZUdpc0NvaHVOL0ZxYm1janZUcEZBdG90bU1kSFI0MTdWV3VPcjR5MEVmQ1drZmZPMWZaZFExK1RpVWN6cTB5K2YrZFRyd3R6Y3ViWERqdnRkcG94SzRvdU9wVkJ0Mkx0djlDaXNxZGdRYmFsUXBjbGJ4WVBiN3pDbGN6V3Y5cnVmc2RrTUFlTDN3ZThwY05XRTd6NlpxLzR2VnlsdzFmRmlTeHZUY3hXRVpReXJxMHd1bzJEVlpDdFdpUkJ4WlVwTVRac005ZDc3M3FDb2ZDc04wMGJMcmN6aitjdk1DUGI2TitRaEd4Y0dtejlrUzROenBjTllmUVhuSmQ5U1Z3WWMzTkJ6bmVjUW50NW50a3R0N3VYQzU0R25ZdXNpY0hIT0c1L3RrWGpVdVZxc3RnUTkrQzdkKzIzUmthSDNmUEJhZURuZWlzWGxrTUVVdGt2eEE1TkI3UUVsbnpWQk1IQXhYRGEzZlZkWi8vVHZDWDgrQjc3UE5GWHg1bFdaYitPZC9oTnRPaDlNUEZ3UC9WQUFmYkRWZkQ1Y3FCN3k1eVJ3TmV0MHdtTFBSSEJjYUxKc3lpL2JPNlEvRHVubitldHcwM093T0YrNlZnWmNmRHgzckxkUS9Kc204V1hqdUFQTnJ1akVQVW5QTlZaS1J0cEkxcHFnZzczU0sxa3FLMWNSUlU5Ym5NSE5rc3lTbllvYW5ZalY3QmVTc2cwMXZRS0dibTR3dU81VHU4ejIyMGlNTm05NXMrclN6RnI1OXdsekYxSHNNS0RjM2xadWpXTzJJL0hSWWVoOTBId1lqcGtLL3N3TGJmOE9yVU9ZaDgrak95R24rRmFyWksrQzdwd0tMSlZTNUcwTXJWc3ZiRE5VZVdtUkVLNjBhSktmSVRiMWRUWk1MMFVobTJFaTN5ZnYwZ01XcGVEYVZmc3laWFc3R3B0eS90VnBlOEcvS0hHNUdPYnZ4VTlublRZclZETzBpczNvZEdXVmZzTmxEUnpGRE85bFUrZ25qdTA0QnpJS3U5U1h2c3E3NEhRN1dlTy93dWVyUXF4NkwxZkpxdDdQeTBLc1lIdjc1dnBOOUx5ZDJNT2Y1TGN0L2x1WDUvNmJPOE42TllsOVY4Q09hSFVZTnIrKzdFWmQyQkgwTWdGMlYzL0hpemd2bzAyWTQ1L2Q0a1BYRjcvaU1XL2hQQ3RXaWxkSWF2VkcxUU9GeVRybi94V3B2YlBROEJyU3NGbjYvREs0OUdSNFlhMDRZY09lVmRWQWQybytOWnJHLzFDemtPN0xJMUI5cHVaN0htUm9hSHYwYW5yNGdQQVZyZFU2elVPMGJOOTNNUnZieVhIeDJaTjl0aGVhZnY5cHJkb043ZnFMN01hWGY3R3Q0enpXL0VtNzdCSjQ2M3h3aHVqb0wzampjNytsZ1JlQmZNN3NMRm51cEJja3NoY2UvTlJjWEY4aXZndkE1Y2kxZ3NEQTFuMXVZcnVSM1FxUnpxUjNobnNGUVpkVHhSTzduSVIwajBQMXJERWRJNTNScEkrU1lQWEZxZzJ2M3plYjlRWGZ3WE40eXZxMzBVSDBjd3pKcURuTE9qdWVZM0dVY1QvYStraGZ5USsrNlhOKzIybHlleVAwY2ZmZy9wemF3YXlkMWhwTWE3YURjVlVPUnM0b3NlekY3Nmc0MTZmUW13bUtGRktwRkdZMTB3UWluZm1mQndBc0MyMmZUbS9EbHcyWXhWVGpzQ3RQdnNjWVRSZHIzaHVzWHc3SGVwd3NBNW5RV1QxM01hb3JnbzF2Z3BxL2NGelE0YTJEUkpITVN5VFh2UWJzZ3g2bzJMbGFEbzlOamZ2V1crM1B2WHdVL3ZoamMrWVNwNGFLVkkrYVN3VzFTcUJaaE5IdjlHTnNxUExubFZCalhON1JqMkJTYzNjOThaSmFhTjFMMmw1cXJFY3ZyWUhzaHBPY2ZIUmNhTElYNU15L09CbkhLZk5oczVrMldsOWVaY2ZSc0QvRkh0ckdaZjQ2M3djNWl6NFZzM1ZQTXI4R1pmUm9XaTNtU0ZBOTNqb0luVngvdGlPWXUxa0QwYkEvbkQvVDhldnNrczRqdW5QNVFZVGRYVmtyaFduT1I5NVFpSUZLc0puNm1RR3YwUmxDeDBWVm4xcWp3SDdPcXdMeEkwaTZ6SzVqaEJFZVZPZnJUbCtJOXdSZXJiWHpUZmRHWnN4WjJmR28rMm5hRklaZkEwQ3ZORG1RQTFVVm1rVnh6SzhpQUx4NHd1N3lObUFvRHpzSG51NG44ZFBqcG5jRE9zL0t2WURqZytNdThiS1RoMnlkYnZ2QXJmek1jZjJudysyOThQWHl4UklwNnlTbnlVMjlSMDZWZ0lkSXBGMkZQVHJVRzVZNTg1dTIvamFWNVQzSlp6Nzh4cHZQMTJPcXRMSzF5RnZGbDNyLzhQdDdPeXBYWWpXcHFYZVZrbEgvSmxyS2xiQzFmUnJYTDl3M0xOY1h6cURYS1dWZjhEcGxWNi93KzU5NnFOV1JWcDlHdjdRZ0FOQWJwcFV0WWNlZ1Z0cFYvNVhYZmNrYysvOTE5T1Fkck02aHllcGpUMTBpMXE0U0N1dDEwVHdyczkySkIzUzdlM0hjemU2dldCTFNmTnprMTZjek52RFZzeHhNQXJKQkN0YWpXSWwwMi9abFlvSUdGNldhbksxL2Uyd0xwZWZDdmk2Qm5vNmtMV3crNUgyRVpLVFljaEV1RytML3RvMTk3bjRoUVhnZjNmbTVPWExqdVpEakJUWDdHbC9JNitHb1B2TFhKODJMWFhVWHd6Mi9oekw0d3VyZlo0YTYrTFFVTjc2VWVySUFwSDhNL3p6ZnZEOWEzME0zNDBtb0hQUGdsVERrZDNzOW8rRG52S0Fxc1dPMlZkYjRYN1M2SjRPK1JhUFJ6ZmtxeklEV2Z5VktvRmlWMDNRN3dJOEVnUWxKck9MaGk5Myt0RHNOeWJ4WDl3RHZGNjRMcVV1ZU5VeHNoZC9NTHA3MTFoK2kwNlVIZkc4YVVXaWxVaXpieDdKT3J0ekFhZXFYL0hYWktNMkh4Vk5nYjNzSmR5ckxnVUFaMEd4YmFjUnFQNjZ3K1pFNlg4V1gxVTdEbFhlL2I3RnNPYS8vZGNOd25tRk5yRmw1bUZwVWxIUVA5ZzdnODFScDJMWUhWejdoL2ZmTThTT2x1VG5HcHoxRnRkbjJUVm9PaGtVSzE2R0dMeS9McjM3UndMem5NWlJZRE9wcVArbjV4K0FhS0Jsd0d1TFQ1TTA3VGRGeWxVa2VMMG14SFBxNzM1MkRVT09HaEx4cysxeTRSUnZhRU0vckFZRDlYb3RaM2JEdXp3OW9jTnpmOEV1TE00d2ZpK3BQTllqdC90RTg4V3JoV1htZXVDRTNOaFYzRk12NHpITFNNbGhlQmtXSTEwWmlNZ1BPbEpNaWZzeVZCakg1MzFzTDZWK0duaGI2M3JTNDBMN0kyejRjK1o4RHdHNXVPRFcxdWhkdGgyY1BRNVhoelBPakFDYmd0V25QWnpYR3BnYjRKTmx5d2NycDV3WHJxemU2M1dmZGYyT3U5c0tKWmhOSVcvS2VGa1AxRCtHS0pDSWZUVTVvRjVLZE9sa0sxNkZDbjJTR3BxZUFkcXR2RG01azM4M25lUDdtODUzUkdkWjZFd3NibmVVOVM0L0wvNTdIRHFPWHZXMCttcUM0VEhlRE5zWjBWcTloWkVjQjQ1WHBXSG5xVnEzcy96ZmVGcjdQcTBHc1UyVDJzZm5WalYrVjNBWjl2ZjlWNmo4VnFobmJoMERYVXVpb29kUnpnWUUwRzZXVkwyRlQ2TVVhWWsxa2kvR3FSUXJXb3BrbHZpVlcxQnl1TzNsZHpHbERyTkl1VHltb2h2OG9zUnZwcUQrd05vTEhBdGtLNDhYL3c1SG5tL1RJd08ycjlmVlZrcHhwK3lEYUx2WTdVaTdzT2YwM3FYRkJ0aDVKYWMzSHREOWxtNXk5L0dCb1c3elFmSFpQaHBHN1FxUTJrSkppTFlodlQyaHlCV1ZvTFdhV3dwOFQzNHRMaUd2aG91L213S1RpMUIxdzRHQzRZQkozYm1CTVdHcXR4bXAzd0hqMExyajdSZk82N0xIT1JzS2ZQdzkyOXkxMUY1cUpqWDZyczhOSmErTjgyMzl1SzhGTG12Zk1GYVhsU3FCWlZ6cGhYeElhcHVhQ0NiRjhpUkdEQ1hhZ1dpUXcwcGE1cXE4Tm9PWnBpUnM4TFlJeUNpQWgvSm9mcHlNU1ZjRm54TjNPeGRaY1RQRytqTld4NERiNTZ4RndNM3h3eVY0VldyTFp2ZWRONzNpNDdmSEFkVE5zSWllM2M3N2YrdjdEOFQvNmQ0K3YvTTZmR0hJbXpQQWZlbm5oMHdrMWRHYXo4RzF6aVo1RzM0WUQwdCtIN1o2SFF4MFhBRDgrWnhYRG4vUG5vYzk4OEZsd2VSeHgxNURxeS9zUVZ1RjBLMVNLVjh3Q3llajE0YXc3QUNEOHVuUnlHNTFFQS9sS1lOM1JhdXJKamU2RjVjeVl4enV5Z2R0cXhjRUlYLzR2REdyTzdZSE1lZkw2NzZXdHhDcTQ4SWJEQ3VxNXR6YzVwd2VoUWIxUm8yZUhDdFIrellYOEw1OVpqaWJiSkwxRVJFQ2xXRXcyMVVIS3FWZkxVOHJvQkRUVWw1c3FuN0IvTWxVdlZSUUdlU0VQT0d2TVJIK1F2NkZBVjdUUXZ0RHNQUGx5MGRuN0RFYVViWmtDcC8wVVFUYXg5R1dwTDRZejdHajYvZFJGc2VpdjQ0NGFpWksrNThpcWhyZi83T0d2Tm14THBDNW92THF0b0JlZ0Y1S1ZKb1ZvVW1YY0dSVk0za0t0QWtsTWh5Sy9kd1p4OXYrWHp2Q2VZME8xM3JDd0l2R3RDWVYwTGRNVnNaRzNSZk5ZVkw4QmhlSmkxRjJZZjVQeWVML0tleHFudDVzT293NkZyc1J0VkxSYURhQWFhNG5tamtlUlVGRE5zN0locmdjcXVoVCs1NzZZVnFySmErTjFTY3lUbzlhZkFDei9DSHYrYVB2N3NUOHM5djFaVTQ5OHhSczN5LzN4ZjdEWWZ6YVcwMWl4MGEwNkdOb3ZUTnViQmN6K1l4WGNGSGpxWkdScWUvQTVxSEREcFpIZ2hpRFViMnc2WnhZMXh5c3lGSENsNHJMUkRVVFZrbDV2M1BwZnZpOHp4cjYyQlZxeEl5NVZDdFNpMUd2aU4xVUVJSWFLVVlyUFZJWWpBbVJOWDJJZ3NZZzhQUnhWODhGdTRmUTNFdWVrT1U1WUZuOXdLKzc1cDNqaHlmb1RSZHdlM2IyVWVMSjdtL3JYaTNmREYvWENGbTBraG0rZkI1Ny96L3p5dU92am9adk5yVmJ3YjVrK0U4a1lYTHh0bW1wK0h0OEk3bDkzTUMzejNwSjk1bU1OVy9BVXFjK0hpLzBCdXFwbDNFS0dwbjEvVUxFUWhFMWNpbVQxNUh3bDJxNk9JWGx2eXpWVnlLVjQ2Z1cwck5OdlczMzhHOUlyQ212Q3RoNmRZT1Z3d3FoY002UnpjY2NycllHVW1yTndQdnhzRGYvdUYrZTdEWVpnM2lsemE3RlFYNTZOSW9mRTQxTUpxbUw0U0JuVXlpK2xHOVlJMlFaUy9ISk1FRXdiQWdYSXBWZ3VGUXBhTGlvQklzWnBveUdic1FNZjUzazRFYnY5MzhNNFY1cCsxY2ZqaEFzTTRPbGJVVlJkNHR6RnZuSFhoTzFZd2l2ZVlxNk02RGpTTDFnWmZhSzZLU244NzlHTnZubWNXZTQzL0E2QWdkWmI1c0lvMm9HQUw5QjV6OUdPWC9mQ2pEaHcxWmpGYlhUbFVIRFJIcCs1YmJuNGNpNVJlUWE0VXFrVXBTVTZGeWNHYURCWmszV2wxR0g1emFudUx0aDRxZFJ5azFIR3c1VTRvV29Za3A2SmVyWjBkS1FsV1J4RWFRNXRGYXQvdGgvVkIvSmhaSm1zQVEySm9XSnZqZTdzWDE1akZaTmxCdkIxZWtRa3IzZ3g4djJneDRTM3ZyMWRGUVFGZVhhMFVxa1V0cFZhaDVYcEFDQkVrcmRkYkhZSUlraVlOSmNWcVlaTzNFYjcrSTB4OHNlSHpQeTJBeis0eE80WTF0NXcxd2UyM2I3bFpxT2F0dzlqR04rQ0VYOEVKVnh4OWJ1MUw4T1hEQkh4ektUY05Qcm9GOW54cFRsUnBUTHZneTRmZ3hpK2J2bVk0WWVQcjhPMC9teGE1K1d2OXEyWkh0N0tzOE9abXhBSVVraCtJZEc5T3pHSHFweFVvRllWVlZCSEFwV0ZEN3RGUm5ZMmw1OFBNVkxQQTZzVTFjUGRvR05qUi9iYVJhdHZoWWpVTnpOc01mem5IN0xMbXI3eEsrSG92L0poenROQnNlNkg1ZFZBcXNHT0J1VXJSbmIwbDV1TzlMWEI2VHppckh4emZ4ZTN3TDQ4eVMyRzFyTUVPbnE1bTlpVzdySTVDUkJjcFZoTU4yV3Qza0pCaWRSVFcrQ3pJVlViK2N0bk5JcVhXcUhTZjJVSTdiYlo1QVJtdWk3Nk05ODJDTmUyQ25aOEZkNHlkaTgxSE9Ddzl2R3JNa0k3VzFOYkpoV2lVVWdwSlRna2hncVkxa3B5S2N0dnZWVVVqWnVxWTZMSVpUS0dhYUZtZXhuKzJkaFhSdjdDOU9PTitKWGQ0bzVWbWc5VWhDQ0dpbURaV1dCMkNDSktOOUpaY3dOWXFySGtKQmwwSVF5NHhGekYvZGpkc251di8vb2N5UEw5VzVzZGJyZUxkWmdGWVFncWd6WHZ5aHF2ZXdubTdlVy9kVVEyMUplYmtrTDNMb1dpSGYvRXRtUWI5enphUC85bmRadEZZc0xhODQvMzFQY3RnMTJjdzVGTHpZNjNOS1N2Zi9CbUt3NUFYMy9GcDZNY1E5UzBBS1ZTTEJncTBWdEpaTXlScmN0d1hxMjNLZzFtcFprRWJtSjNGbnY4QnJqZ0JMaGdVL0JqTmxsUllEWWZxamJNdnFJS1B0c08xZm95WTNsVnNyZ2I5S2I5cERmT3VJcmo0dU9CaTJsZnEvWFdIQWVzT21JK3ViV0Y4WDdQaldzZGs3L3RwYlk2QWtQZEN3ZE5xcDBMSlYxQUVSSXJWUkFQcTN1MUZldWFJWEZCUm41d1NFYWcwTS96SGpLUUxTU2xTTzZKWTNaOGh5YWxvSmNrcElVUUlESTBrcDJLRGROa1VRb1JDdW14R00zdEpPb21kN0lDWFdUWkNDT0dXZ3lUN2QxWUhJWUtrOGJOQ1NmaFB3OGVUNGFabDhNa1VzOXRhSUY0OU9mUVEzdjVsNk1md3BETFBMRklyUHdCWkxmQlAvOHVIWWZCRmtMY0psdDRYZk9jNDBkeFdJSVZxMFNZTktWWUwzdDRTczRpcmU3MUdNQnZ6WUhhOVFyVWpIQVo4dUExK3lER0x0VWIyaEhoYnk4WWJpRzJGVFo5YmtRbGorMEQvWXpTYXlKQUFBQ0FBU1VSQlZKcStabWp6YzErMngreFM1c25lRXJNb0xKaDZ2ZThDR1BWY1dBMmY3SURGTytHVTduQk9meGpXemV6bzF1UzRXVEwrTTFSSzNrdUt3RW14bW5CSGtsTkNpRkJJY2lxS2xkaEo3NVNJSktlRUVNRncySk9RNUZSc1dJVmNEd2doZ3FTUkxwdFJiZHlpR2piY3NRNDR5K3BRaEJEUlJtL2oxUGxWVmtjaGdsVEhEcEtzRGlJR1ZSK0NXYVBNYm1heGFNdTdMWGV1b2gzd3hsbHdZRDNTK2lhaVNhRmF0REZVT2hGY0x4VVYxaDJBeTQ0My8zeWtvNXJoNWVkVWJnVzhzUkhlM1FLbjlvQVR1c0tBanRDdGJXUVZyMjEzVTZ5bXRSbjNJK09QRnB2VnVlQ0hiSFBjWjJGMTAzMGFxM0dhWDROZUFVNmZYWkVKR1ljQzJ3Zk12NHZOK2VhamN4dHpST2paL2FERDRUYytsWGI0ZUh2Z3h4VU5hYjNWNmhCRTlKRmlOZUdPSktlRUVDSFFrcHlLWW92R1VYUEhCaVE1SllRSW1JWnQ4MDlGa2xNeFFDRmROb1VRSVpBdW05SFAwQ3V4S2JrZUVFSUVScXRVcTBNUXdWTlBVYVNua3d2SXhKVndpOVZDTlNzY1dHZDFCTUliVGJINk96SnhKZG9vdFVNS1FFTzA5bkN4MnBZQ21KM212VkN0dm1vSC9KaGpQc0FzL3VxUUJNa0prR2d6Qzlkc05vaFQ1dGpReGcvRjRmOGZlUncreHBIT1lVZitySTU4Z09kdVpycmVINDc4T2FQQS9iWjdTOHppdEZPNnd6ZjdZTlYrODNNSlJHYXAvOFZxQnl2TWJtMUh2azZoS0s2QlQzZkFaenZoOUo1dzdnQnpsR3RWZ1BFTGQ5S3NEa0JFSHlsV0UyNG9TVTRKSVlJbnlhbW9wdzFXS3BzVXF3a2hBcU0wa3B5S0VmbFZwUGRJa1M2YlFvaWdPSnh0cGN0bTFMTXBtYXNsaEFpY1RYOXJkUWdpWkRKeFJRZ1JQQ1VUVjZKU25YMEh5UWxXUnhIZENxck1ZcXBQZDRMVENQNDRHaWlyTXgrUjdyME1XUGhUOEovdmQxbVFWMm4rV1dNVytMa004M2dPQSt3dXFLZ3p2N2JOOGZWd2FkaHcwSHlJOEhCcEtWWVRBWk5pTmRGVVZYNDZLVDBrT1NXRUNJYUR0azVKVGtVNVpVT1NVMEtJZ0drYmtweUtFVGtQcVpvZU03VjAyUlJDQkV6RHR2U2JsWFRaakhZSnR2VTRYUHJva253aGhQQkZhMXpPNVZaSElVS2tXSVdXWWpVaFJOQms0a29VVXZPdUx0SlRGK2VpcExObVNEN2NablVFTGFzdXhHbS9lMHZNaDRnVnhlcU5YMG5sbndoWUJBMCtGcEZDUFpSVEEwZy9aU0ZFRVBRMmRYTzZKS2VpbkMyQjlWcDZmd3NoQXFCQk8xMUljaXFXYUZaYUhZSVFJZ3BKbDgzWWNPcU1BaG5uSjRRSTBIYkd2Smx0ZFJBaVJFNWs0b29RSWhReWNTVjZyYlk2QUNGRVZKUE9taUlvVXF3bTNKUGtsQkFpR0pLY2lna3pUcVZBeHZrSklRSzAvYzB4U0hJcWxpanBzaW1FQ0lKMDJZd2ROajZ5T2dRaFJGU1JBb1ZZVUVrNllMYzZEQ0ZFVkhLUWdreGNpVmFLVlZhSElJU0lZbG82YTRyZ1NMR2FjRStTVTBLSVlFaHlLblpJY2tvSUVSaEpUc1VZaHlGZE5vVVFnZEdnN1E3cHNoa3p0UHhkQ2lFQzRPSlRxME1Rb1ZNdkloTlhoQkRCMFd4VGYwQW1ya1F0bDNUV0ZFSUV6ekFrTnlDQ0lzVnF3ajNEc1I2MEpLZUVFQUhRR29kZEVocXhRcEpUUW9oQVNISXE1cVRmcFFxa1k2b1FJa0RidDl5anBNdG1yS2pZbVFxVVdSMkdFQ0lxVkJLbnZyRTZDQkVtTW5GRkNCRU1KZmNQb2xxSlhUcHJDaUdDcEJ6WWs2V3pwZ2lLRktzSnQ5UmQ2WktjRWtJRWFydTZaNHNrcDJMRXpnb2tPU1dFOEZlbGlrT1NVN0ZJU1pkTklVUUF0SFRaakNrVFZqclJMTFk2RENGRUZOQ3NadFFzaDlWaGlERFJNbkZGQ0JFVW1iZ1N4ZFNpU2RKWlV3Z1JISzIzcWZrVHBiT21DSW9VcXduUEpEa2xoQWlFSktkaXlzb0pTSEpLQ09FZnplcFpvNURrVkF4U1NKZE5JVVFBdEhUWmpEbHgrak9yUXhCQ1JBRWJ5NndPUVlTUmpmV0FURndSUWdSQzQ1RDdCMUZQR3l1dERrRUlFWVdVbHVaSEltaFNyQ2E4VVBMbVVnamhQMGxPeFJ3ZGh5U25oQkMrU1hJcVpxWG1TcGROSVlSL05GU20yYVRMWnN3eDFDb1VodFZoQ0JHTUhna2RyQTZobGRBYXUxMFdQTWNRTlowQ2tJa3JRb2lBYkZmL1JDYXVSRHNsblRXRkVFSFFjZEpaVXdRdDN1b0FSQVRMVFUybDU4Z3k0QmlyUXhGQ1JEcGRpUzFOa2xNeFJobVl5U2t0eGUxQ0NQYzBhSWRkdXZIR3JPbktxV2ZveFVweG85V2hDQ0VpM21xbUtlbXlHV3RHemNwbHd4MnJnQWxXaHhMTi90cnpNdTd1OWd1UHJ4K2Ivb2V3bld0cTE3TjV2TmNWWHJjSjUvbWF5L1JlbC9PM25wZDUzVWFsVHZQNDJ1MWR6K0tWZnIvbG9leEZ2SHBvWlppakU0MmtjZVpibVZZSEljTHVJMkNVMVVFSUlhS0VURnlKRGJiazlianNHb1d5T2hRaFJKVFFhSndPYVg0a2dpYkpaK0dSbW80VHJXVUVuQkRDSDZ2Vk5Ca0JGMnRtalNJWHpTcXI0eEJDUkxTMHQ4NGswK29nUlBQUk51bXlLWVR3aTNUWmpGWEttRzkxQ05HdVExd3lQUkk2ZUh5RVU0b3QwZXU1V2tPM3NTbGR4ek9yLzQwa3FYaisyKyszekI4NGhiYTJSS3ZEaWwxSy84L3FFRVF6Y01rNFB5RkVBR1RpU2t4UU15WVd5RGcvSVVTQXRxczNyNVRPbWlKb1Vxd212TE5wU1U0Sklmd2h5YWtZWlNna09TV0U4RWdySkRrVjQyeFZyTkxJQ0RnaGhHY2F0R0ZJbDgyWVZWdjNHVnE3ckE1RENIL2MybVVjYy9yZjFLQWh5STJkejJETjBFY1prdFRkd3NoaWxnc0g4NndPUWpTRE9GS0JNcXZERUVKRWhVcnlrSWtyTWNNbTEzVkNpQUJvNmF3cFFpTEZhc0s3S3RzcTBKS2NFa0o0b1RXR0lSY3hNYXF1bHMrMFJwSlRRZ2gzSkRuVkNxUStxSElWMG1WVENPRlYycWE3VktiVlFZaG1NbjUrQWJJNFNVU0J5VjNHTVdmQXpXNG5WNTNTcGpjYlRueU15NDhaYmtGa01VeXhsckZ6Y3F3T1E0U2ZtbzRUa0lrclFnaC9yRmF6Wk9KSzdGRFNXVk1JRVFCRE9tdUtrRWl4bXZCS1BaaWFDMHFTVTBJSWI5TFVYWnN5clE1Q05JLzU0NUhrbEJEQ1BjWGFPV09SNUZRcm9MVjAyUlJDZUNWZE5tT2RVbTliSFlJUTNseDh6TW04UHVCbWJHNEsxWTdvRUpmTXg4ZmR6VU05TG1qQnlHS2MxaDlhSFlKb1ZqSnhSUWpobXlIM2pXUEt6cmJTV1ZNSTRTZGRpY3FYenBvaUpGS3NKbnpUV3BKVFFnaHZKRGtWNDVSQ2tsTkNpQ2EwUnBKVHJZUlQ4eGxJbDAwaGhGc3VaNTEwMll4NU5YRkxBYnZWWVFqaHlZcUtIWHhVc3RIbmRqWVV6L2Y1RGJQNjMwaThrdHZpSVhKUUZ5ZjNDbUtablZXQVRGd1JRbmlqc1NFVFYyS0lXam5CQ1ZvNmF3b2gvTEZhelpvbW5UVkZTT1NxWFBpbW5aS2NFa0o0NHFMT0tjbXBHQmRYZ3lTbmhCQ05PZUxxcEpDMXRVaS9TeFZvNmJJcGhIQkR3OXIwKzVSMDJZeDFaNzlXQWtyR2U0aUlWV3M0bUxSM0ZxOGVXdW5YOWxPN25zMFhRKzZuWTF6YjVnMHN0cTFtL0l3Q3E0TVF6VWM5U1M0Z0UxZUVFTjZrcWVsa1doMkVDRE50azg2YVFnaC95TDFpRVRJcFZoTStxYnZTQzBETER4d2hoQnQ2cmJvdlhaSlRNZTYxc3lsUklNa3BJVVI5cTJlWVk0SkZLNkdRNGtRaFJGTktTWmZOMWtQUHRqb0NJYnd4ME55VDlRNlA1L3FYWHoyLy9WRFdESDFVQ3RhQ044ZnFBRVFMVU1qRUZTR0VOekp4SlJhcE91bXNLWVR3VHFPeHU2U3pwZ2laRktzSlB5bEpUZ2tobWxKS2tsT3RoQVpKVGdraDZwUGtWQ3RqZDBtWFRTRkVFdzZIU3dwWlc0MjlKY3VCTEt2RGFFMFNWQnpKdG9TQUh2RXF6dWR4QXozbWtVZTArT3ZCVDNrZyszMDAydWUyaTBwU0tYVlZ0MEJVTVNlUGlwM3ZXeDJFYUFFYW1iZ2loUERFQmNqRWxSaWtadjFhT21zS0lYeEpVMjlkbFdsMUVDTDZ4VnNkZ0lnU0x2dFM0aEx0UUtMVm9RZ2hJb1lEbDBPU1U2MUV5VjZXZHhwRUZ0RFA2bGlFRUpiTDIxbUJKS2RhbVovdVZpVWpaK2hQVVZ4amRTeENpSWl4T3YwdUpWMDJXNHRKaTF4c3VPTmw0RG1yUTJrdFp2ZS9pVnU2bkJuMjQ5YWMva3BRKzZuVWFXR09wUG04VkxDY0txT09tZjF2eElaeXU4MHplVi95bDRPZnRIQmtNV01CRTFZNnJRNUNORDgxblFJOW5XWEF4VmJISW9TSU9HdlZkR1RpU3F3eW1JK05DVmFISVlTSVVGcExaMDBSRmxLc0p2eWk3djZwUk04WUtja3BJVVI5cTgweHdhSTFXRFFKMXgwYmtPU1VFQUpnd2NvSlNIS3FOVkxNQnJrZUVFS1lYTkpsc3pWYWlPWnBsTnhQYkt4RFhESXY5Sm5rOXJVeEtRTzg3anVuLzgxTm5ydDl2elFxQ2RXY3d0WFVHQTdtRHBoTW5HbzRYT1NGL0s5NTlJRGtWNExreEdFTHJ1SlJSS3Uza1dJMUlVUlRNbkVsbHRVNVBpTTV3WVhDZDl0ZUlVUnI0d0tIWExDS3NKQ2JTOEova3B3U1FqVGdrdVJVNnlQSktTR0UwK1pBa2xPdFZPclhMQjk1Z1hUWkZFSUFtcnhOZWRKbHM5VVpOU3VYOVZNL0FIV2QxYUZFbXJhMlJHN3JPajZvZmQzdEo4VnE0YkdnZUMwTzdXTEJ3TnVJUDF5dzlwK0NGVHljczhqaXlLS1kxaXM0YzBhbTFXR0lGbFRMVXBLUmlTdENpUG9jbUlXc0lrYXArVmNYNkttZkxnTWx4Y3BDaU1iV3FqbS9sczZhSWl4c3ZqY1I0ckN2VTVjRFdWYUhJWVNJQUpvOGNqZEpjcXFWbVRXS1hBMGZXQjJIRU1JNldyTml4cGxrV2gySHNNZ2k1UUpldGpvTUlVUUVVQ3hndXBJdW02MlNubWwxQkVJRTR2MlNEVnkzYnpaT2JURGowTGZjbC8ydTFTRkZOeHV2V1IyQ2FGbnFhVXFBVDYyT1F3Z1JVVmFyNmNqRWxWaW5sQlFrQ2lHYTB0SlpVNFNQZEVZUmZsT0xjT2tMWkFTY0VBSlFMRkRUWlFSY2E2UmhwZ0xwcENCRWF5WEpLU0ZkTm9VUTRIUVowbVd6MVJvMVp4V3BVN2VCT3RIcVVJVDFOcC8wRjVKVVF0aVAyelcrbmM5dHRnLzdSMERIck5NT3ptdC9nbC83RGMzNGEwREhia1V5R1RIN1k2dURFSmFRaVN0Q2lQcGs0a3ByRUtlVzR0TFNXVk1JVVk5eUVHZVhRbFlSTnBKZ0VJR1M1SlFRd29uaGt1UlVLelZuRkt1bXBySk5nU1NuaEdoOU1tZVBRSkpUclZ6cU5KVTdZcWIrUUFxWGhXakZOQ3MyM2FVeXJRNURXRVNoV2E4ZlI2bUZWb2NpckhkQzhyRWtLV3R1RVo2UTNDUGdmWTRQWWg5UmorSWxGTnJxTUlRRk1sak9NTEtBZmxhSElvU3dYQjRnRTFkYUFmWGFaU1Y2MnVKUDBWS3NMSVE0UXE5V002Nld6cG9pYkdRTXFBaUltcGFhaTlJeUFrNkkxa3l6UXQyMUtkUHFNSVJGRkZwckhyYzZEQ0dFQlNRNUpRNHpER1FFbkJDdG1KWXVtMExaUGdDeXJRNURDTkdpOHNuUGxwLy9yWlJhaEF2RnkxYkhJWVNJQ0RKeHBUWFJ6TFk2QkNGRVJKSE9taUtzcER1V0NKeGh6TVFXSjUwVWhHaXRiRnB1VHJaeU5zVUh3RE5BWDZ0akVVSzBtUHpzZkNsT0VLWk5kN0ZxeEV6cHNpbEVhNlExbVdsMzhERjNXQjJKc05Tb1dRNDJUSDBTbEx3M2FFYVRNOTlpY3VaYkFlM3pRUGZ6ZWJIdkpLL2JxTlJwSVVRbFdpM05EQzVaV21kMUdNSkNkU3dra2FlUm5KSVFyWmtUa0lrcnJVbEp6WEk2dFpIT21rSUlnRHgycGtwblRSRlcwbGxOQk82dVRhdEFiN002RENHRUJiVE9aR3FhaklCcjVXYU53cUhoU2F2akVFSzBJTTJNcFpjZ3lTbHhtTkxhSmwwMmhXaVZGQytobEhUWkZKQlFPeDhvc2pvTUlVU0xLTU5WOVlMVlFRaHJxU2ZKUlNNVFY0Um8zVmFvNldSYUhZUm9PV3JSSkJjbzZhd3BoQUJZb0ZaT2w4NmFJcXhrRll3SW1BS3RiZnB4RExYUTZsaUVFQzFNOFpLU0VYQUNxRTFnZmhzSFR3QmRySTVGQ05Ic3lxcGNTSEpLTkdBenBNdW1FSzFRZm5tZGROa1VoNTA2djRvTlU1OEY5YlRWb1VTQ1BFZTV4NDVsei9XNWhvZDdYT2h4WCtsMEppS2U0ZzNHTGlpM09nd1JBUlF6QVptNElrUnJwZVJhb0hXcVd3aUowbGxUaU5iTmljMHBuVFZGMkVsbk5SRWN3L1lCa0cxMUdFS0lGcFZQWGJsY2tBb0E1cDlLbFlabnJZNURDTkVDRkc4c0dJc2twMFFEcWRPVUF5MWROb1ZvVGJUQmpOMzNLZW15S1k2eUc3T0JDcXZERUVJMHEyb2N4ak5XQnlFaXhIUldBVEp4UllqV0taTy9JUk5YV2lFMTY5ZlNXVk9JMWs3ckZXckdWWmxXaHlGaWp4U3JpYUNvYWFtU25CS2l0VEgwREhYZmJrbE9pWjhaZGlRNUpVVHNxelljU0hKS3VPV29ZRDVhUnNBSjBVcVVsVHVreTZab1pOenJ4U0QzaG9TSWFacFpqSjJUYjNVWUlqSW8wQ2dldHpvT0lZUWxYbExJeEpWV1N6UFQ2aENFRUZaUzBzaEVOQXRwMlNtQ1YrR1lUL3VFSjFBeUFrNklWcUFNUjdra3AwUURyNCtqK0k0TlBBazhaWFVzUW9obW9wazFaeXlTbkJKdXBmOUJWWjArUXo5ckF4a0JKMFNNMC9ERzd2dVVkTmtVVGJVcGVZV2FUZzhDM2EwT1JiUzg1TFI3d25Zc1grTlNQYmw4OTM5WlVwWWV0amhFQThVb3Bsc2RoSWd3Qi9pQVhqd0Q5TFU2RkNGRWk4bW5TRWFBdG1wekxsdkYxQ1hiVUp4b2RTaENpSmFtTTVsOXVYVFdGTTFDaXRWRTBOUWYwcXYwak5PZkJac2twNFNJZWZvTmRkOXVTVTZKSmtyYThFcW5HaVE1SlVSc2t1U1U4TWtleit4a0Y0OEI3YTJPUlFqUmJLcnROdW15S1R3WXRxaVNEWGM4QnN5Mk9wUlk4OHNPdzFnNjVMNndIMWVQREx3eGhrcWRGdlk0Nmp1MVRSL3U3MzUrVVB1KzJ1OTZWbWJzb05LUVJ2QmhwM21CMGJQS3JBNURSQlkxQzRlZXpwTWdoU3RDdENJejFIK1FYN1N0bUVKcHJUOTdIR1VzdERvV0lVUkxzNzJrVU5KWlV6UUxHUU1xUWhOdmx4RndRc1MrYW14MlNVNEp0eFlOb3hKNHpPbzRoQkROUVBQQ3JGRklja3A0bFhHN2toRndRc1E0RGJPMlRGWFNaVk40TXhmMGJxdURFTkhKaG1KVy81dUlWOEhkcHU2YjJJa25lMThWNXFnRWtFM2JrbWV0RGtKRXFFcm1BMFZXaHlHRWFCRmxnRXhjRVdEcjhRR1FiWFVZUW9nV2xVKzJUUllvaUdZanhXb2lKT3IyREVsT0NSSHo5Q3cxZFlza3A0UTNjelZJY2txSTJKSmQwaFpKVGdtLzFEcDVSV3NLckk1RENORXNpaFhTWlZQNE1HcVdBOFVqVm9jaG90UGQzYzlsVE1xQWtJNXhUL2R6R2RkdWNIZ0NFaVp0UE1Hd1JYYXJ3eENSU1QxSEZZWmNMd3JSU3J5aHBpTVRWd1JxMWlnSFd2TEJRclF1eGd5MTlCTHByQ21halJTcmlkQTVhMTlCYTBsT0NSR2Jpa0ZOdHpvSUVkbG1qVUtTVTBMRUdFUHp4S0poU0hKSytDWGpIbFdwbEhUWkZDSVdhWGdoZFpxU0xwdkN0NUd6UHdhOXp1b3dZc0hncEc1MGpXOW5kUmd0WW1qeXNmeXI5NjlEUG80TnhZS0J0OUV4cm0wWW9oTEFWa2JOa2RHK3dqc2JNbkZGaU5oWGpSMlp1Q0tPcWkyWkQxbzZhd3JST3BSUmxTQ2ROVVd6a21JMUVUSjFUMFlsU2tseVNvaVlwRjlRMDFJbE9TVjhtajJTanpWSWNrcUkyTEIxemlna09TVUNraXBkTm9XSVJkbDFuYVJyaXZDYlJodS9Bd3lyQTRrMjU3Y2Z5bU05TDJIeGNmZFFjT3B6N0Q3NUNVNXUwOHZxc0pwZGdvcGp3Y0RiYUdOTENNdnhCaVIyWVhiL204SnlyRlpOWWFDTkIxQm9xME1Sa1UxTlJ5YXVDQkhyTkxQVWs4akVGZkV6TmYvbUtyUmNJd3JST3FnMzFJSkxwTE9tYUZaU3JDYkNKSFV1YUVsT0NSRmJzdWxVSnhjZXdsL2EwRWh5U29ob3B6QU1qU1NuUk9DbUtRZUdkTmtVSXBab2VDSmprcEl1bThKL28xOWZoK0kxcThPSU5sOGYveUJQOVBvVmx4MHpuRzd4N1FFb2Q5VmFIRlh6KzBldkt4alJ0bDlZajNsTnB4SGMyZTJjc0I2ekZWckU2RGxmV1IyRWlCcXZBREp4UllqWVZFd3QwNjBPUWtRZ28xWTZhd29SKzZveFhOSlpVelE3S1ZZVFlhR21JY2twSVdLT2ZrSk55cERrbFBEYjY2T1I1SlFRMFcvUm5ORklja29FSmUwdVBrWkxsMDBoWW9HR3JXblRwTXVtQ0VLZDY2OUFvZFZoV0sxSFFnY3U2bkFTanh3N2tRczduQmp3L3BWR1hUTkVGVGt1UGVZVS9uanN4R1k1OXIvN1hzdjRkb09iNWRpeFQ1ZmlNTzYzT2dvUlBkUjBLZ0dadUNKRUxESjRRVDJEVEZ3UlRhalhKMGxuVFNGaW5wNmw1dnhLT211S1poZHZkUUFpaHR5VjlqRXpScTVETWNicVVJUVFvZEpibVpZbXlTa1JNRmNkZjQxTDVGcWdxOVd4Q0NFQ282RlVPNURrbEFpQjBrNnRmeGVuK0ZISndpZ2hvcGJtY0pmTi8yZnYzc08wcnV2OGp6L2Y5d3lnS0I3V01yUVNNKzBnWlhMeVZEL1Bhd2RGelpKdHE1OFdBaU9vaGVWMjBBNjMyVm91Nm02V0JzTWhNcXRkeWRJMHE5KzZhbWJtYVFBVlBJSWljVklSVWM0emMzOC92ejlBMXhSaFpwaDd2dmZoK2JndXJ0aVorL0R1dWxyQisvV2UxNXV3WlZPZGQ5alVGYlNNSGsrS2EvSWVwU2NkMmU5ZGZHU245M0ZnMzdmeGdlM2ZUdjllTzIzVDY2M0xXcG0xN20rYyt1U2t6WDQvQ0E3ZTRSM2N2ZWJKYlhxZnorMTJHTWZ2L1A0dFBtYm0yb1hiOUI2dnRWK2YzZm41Tzg0Z2lHNTkzWmYxaVVaKzg4NnhIUFRJOTFqUStueFozcU5tUlZ6SUlaTU5wZFE1Uy9ncGUvSlZZTis4UjVIVWJmNUd3Vk9QMm9JWDF2MklYYmM3RjJMM3ZFZVIxTjFpQld4WHpIc0sxWWZ5ZkNxZ3VwVisvSUdES0RUOEZjSndTcXBhS1NObEg0a3paOXVzb3k0WjNjSm5JbEZYNFpSVUU0SnptNGZ3SDNtUG9lbzNlRkw2VWNCWmVjOGhxV3NTL05mTXB2aFUzbk9vcWdYM2pibWRvRzd1TVU0WmNCcG52T21EM2ZaNmIzN2d5eXh2WDczWjd4Mnl3ejc4Y0s5UE1ianZYaHo5K09YOGFkWGpYWHFQTnpYdXlMejNmWmVkRzdiZjR1TStNWDhpdjE0NXEwdnY4Vm83RnZwdzkzdSt4c0R0OTN6RHgyUWtibjd4SVU3WStZQXR2dGFhYkFNN0ZQcTg0ZmZucmx2Q1lZOWRVaGNuVmJ2SkxJWTBEeUZ3VVZtZGxyN0Z4eW53Njd6bmtOUnRtcUpJYzk1RHFMS2xNVGVPQXR1NHBkcVR2aEhOSi81cjNsT29QcmhRcEc0Vll4KzRGendCSjFXNUdTNnFhVnRNSHNJdlNOeVI5eHlTT21WVzgyQitrUGNRcWcwYjF2QXRraWZncEdxVVlHWHJPbHMydGMwU0tZMERXdk1lcEtjc2JldmVLMWx0cWZTNnIrM1JhMmV1M3Z2ejNQV2VyekMwN3dBS0JEL2QrM1BzMUxCZGw5N2ptM3NjdjlWRnRZZlhMK1UzSzJkMzZmVmZxekVLL09jK283ZTRxQVl3WmZtZHRIU2d6YTI0NUtZdGZuL2c5bnZ5MjNlZXhmYUZYcDJhczA2MVFkdFlGOVhVWmQvaGV1RGV2TWVRMUMwZXB1Z0NranBpeVU5SnpNdDdDa25kNm0rOHNONW1UZlVZbDlYVS9kWnNNSnlTcWxaYXlicFd3eWx0cTVRU2RSVk9TVld1clEwTXA5UnQ1bjRwVnFURStMem5rTlFsRjg0Wkg1NkEwN1k3YVBKY0V0L01lNHllc3FSdFpiZStYbnJWWDh0NlJ5TmY3ZjloSG4vZlJmemYzUTc1dS9PWkEzcnZ4dVFCLzdmVHJ6K2s3d0RHdnZtSXJUN3UrOHYrOEhlemJJdUplMzEycXlkSFY3U3Y0ZnpGdituUTYvM0hzN2Z3d0xwRlczek1FZjNleGZYdkhFZWZhT3p3blBVcC9ZQ2hQN2tuN3lsVXZRSVNjQTZRNVQyTHBHMlNrVEYrMC85UFMxc1V6VTF0d0ZmeW5rTlNOOHJTZDJQR0NITTk5UmlYMWRUdDRrdHpWNUNTNFpSVW5TNk04WE1NcDdUTkpoOUVYWVZUVWpWTDhJT2ZETVZ3U3QxcTVsaCtrV3pabEtyTnJKbE50bXlxR3ozMXdtVUVkK1U5Umsvb2ptYTE5cFJ4MzVvRlhQck0vMk45MWc3QWRvVmVQTEQvTi9uK1cwOWh4emM0ZVRsaTE2RmNzTWZIT3Z3KzJ4ZDZjYzA3UnRJckdyYjR1TG5ybHZETEZkMVRsSFRSbmlkMTZFenFseGJONFBuMk5SMTZ6ZmFVTWVicG4xRktXOTZOT1c2bi9mblZPNXUyK3QrM2pqM0VxaWUrbnZjUXFuNVJ4SXNyVXZXYkVkL0JpeXZxdU1uRHJ5ZlpyQ25WaG5pWUtjTnQxbFNQY2xsTjVURjI1aTlJeVhCS3FpNnphSnBwT0tWdTg4SlQxRTA0SlZXeGg1NVloZUdVeWlCU3FkMldUYW1LdEFGaklXeFJVUGNaTWFORTRqUklIZHMrcW1MYnNxeDI4YkxmODVFbnJtRFgyZU01Nk5IdjhTK0xycU0xYlZ4V1c1KzE4YlBuNzk3cWExeTA1NG1jdk11QkhYcS95OTUyS3UvWnJ2OFdINU5JakYzNEM5cTNzZ2pXRVYvcC8yRyswWUZsdXQrOStCQS9mZjZ2blhydGU5Y3M0SHZML3JEVng1Mnc4d0hjdU85WjdQQUdDMzkxYkIyUmZaYWpibS9QZXhEVkRDK3VTTlZySmExNGNVV2RFcERJMm0zV2xLcGZSbFlhSDM0bXBCN21zcHJLSWlEUlhqS2NrcXBIR3pEV2ltOTFweGtqS0pFNExVSE5oMU5TbFZxWEJaKzkvU2dNcDFRV0Q1d2RjMU5teTZaVURWTGlCeTFOWWN1bXV0L1E1dmtRTmQrK3Z5M0xhaGNzdnA0L3ZqU1gxZG1Helg3Lys4dit3RzJySHR2aWF3VEJMOTR4aWlQNnZXdUxqeHYzNWlNN2RQNXordk4vNWMrcm45anE0N2JtNi8wL3lpVnZQV1dyajF0WldzdVlwNi9wMG50OForbE4zTC8yNmEwKzdzTTdEZVMyZDMySk56WHUyS1gzcVUzcElvWk1lVER2S1ZRN29zZ0tFalgvejN5cFJsMFlGK1BGRlhWYVRQMjR6WnBTOVpzUlUwNnlXVk05em1VMWxVMmMvY0Jjc21RNEpWV0RsSDRRVFMyR1UrcDJ6VU9aSC9oQnBWU0pFbHcwWlFpR1V5cXJtYmR5V2NLV1RhbkNQVFJ6bVMyYktxT2h6Vk9BMytVOVJqa3RhM3ZwZFYvYmtOcTVmZFhqdEhSZ2tXcExNaEtmZldvYXoyem1QVjV0KzBJdmJ0cjNiQTdkWVovTmZuLzR6Z2R3eGR2L2FhdnY5M3o3R3Y1bDBhKzZOT3VyWGJESHg3ajRyU2QzNkxGbkxMaWFKVzBydS9RK2JhbkVaNSthK29iTGZxODJiSWU5K2N1N3Y4SytmWGJ2MG52VmxKVHVZdWprNytjOWhtclFkL2dGQ1MrdVNOVmxGa1c4dUtLdUs2MzdGaVNiTmFWcWxOSktzc3htVGVYQ1pUV1YxNjB6TDROa09DVlZ0b2RZTnROd1NtWFRQSlNhRDZla2FwTVNkMDBlaXVHVXltOUdsQUpiTnFVS3RpNFYrQ3pGc0dWVFpiWjJOQ25WYkZ0SGEycm5tYmFYdUh2TmsxeTg3UGNjKy9pL3M4dnM4UnoxK0dYY3Z1cnhiWDc5SlcwcitjU1RFMmxMcFMwK2JzZENIMzYvM3hmNDRJN3YvTHV2SDkzdlBmem5QcU5waUsxL0ZEeHU0Uzk0dnIzcmYyd1hDSDd3OW4vaXUzdWUxS0hILy9EWjIvajF5bGxkZmorQXg5WS93NmdGVjNmb3NlL2E3aTNjOTk2dmMvek83OSttOTZ4eUs4alNaN0ZkWDJXdzhTUWNYbHlScWtjYkpTK3VhTnZFMUJFclNNa2ZXSmVxVVhCaFREbXBadjlkWFpYTlpUV1ZWY3lnQkhFYUpNTXBxVEt0bzVBK0cwVlB3S204MXNMb2xLeVNseXJFaXBSaE9LVWUwOUlVdG14S2xTcTRhT2Jvc0dWVDVUZjBtcVUwWkNPZ2R2L2RjKzg1NTNQb281ZHd3ZUxyK1o5Vmo3SSthK3ZXMS8vTDZ2bWN2ZkNYVzMzY3pnM2JjOHQrNTNMS0xvTUFPSEdYRDNEemZ1ZlF0OUI3cTgrOTR0bGJ1ZmFGKzdzODQvYUZYdnpxblUxOFlmZWpPL1Q0KzljK3pYbmQwT0lHOEY4djNNOFBudjJmRGoxMmw0YSszTGp2V1JUM0hFNFEzZkwrVmFSRXlrWnk4SlNuOGg1RXRTc3VZaTdneFJXcEdpUitFQmZoeFJWdHU4a24vUUtTelpwU2RabEY4M0NiTlpVYmw5VlVkdEhVTWgvQ2NFcXFSTUZGTVhxbTRaVEs3cHFoTE0wYXFPbHdTcW9TcFN3eGNzckJHRTZwUjdVMGhTMmJVb1ZKY0ZmTEdGczIxWU1HVDcwRCtGcmVZNVJMZHkrbmJVN3o4ai96SHgxWXlOcXUwSXNaNzJ4aTJ0Nm5jOTArWjlJbkdyZjZuTCt1ZVhLYkZzZjI2TFV6dDc3clMzeDgwNUxjMWl4dGU1R1Q1MTFGYStxK2YwWDhsMFhYY2V1cVJ6djAyQ0Q0OWg0bjhOL3ZHczlldmYraDIyYW9BaE1ZTnVXR3ZJZFFIWmpMWllBWFY2VEs5aENCRjFmVUxRSVN5V1pOcVhwRUcyMmxzVUg0QSszS2pjdHE2aEhSMUdJNEpWV2NkQmRqV2d5bjFHT21EcWFtd3ltcFNreVlNZ3pES2VWaUxZd0dXemFsQ3JHaXZjQm44VU5KOWJTaHpaY1IvRHJ2TWFyWmwvNDJnLy9xUVB0WmdlRHp1eDFHWXdkT2Z6N1h2b29SVHpadjljem9Hemw4eC8yWTlkNXZTUEpFaUFBQUlBQkpSRUZVY01nTyszVG84ZXV6Tms2YWZ4V0wyMVoyNmYzZVNGc3E4WW41azNoNC9kSU9QK2VZZnUvaG9mMi96ZWQzTzZ4Ylo2bE02VmFHTnArZjl4U3FEekdERXUyY0JuaHhSYXBNNndBdnJxaGJ4ZVFUNTBKbXM2WlVEVkwyZy9qSnlUWnJLbGN1cTZrSHJUV2NraXJIQ2dydG53MVB3S21ITlEvRmNFcktTWUpibTRkaU9LWGNQTklVUzdOa3k2WlVBVXFseE1nSFI0Y3RtOHBIZW1Fa3BIbDVqMUd0RW9uVG52b0ovOVBCQnJHdGVhbTBubzg5OFVNV3RiN1FwZWQvK1MzL3lQKzg2MHU4cGRkT0hYcDhSdUwwQmRPNWI4MkNMcjNmMXF3c3JlWDRKMzdJc3JhWE92eWNuUnEyWTlyZXAvTzdmYzlobno1dktzdGN1VXRwRWFVTkkvQnpJUFdnK0M3ekFTK3VTSlVvdUNpS2VIRkYzZStGRFRaclNwWHZJWjdvWjdPbWN1ZXltbnBNTkQyeWxKUVpUa241SzVGS0kyUDBnNFpUeXNVTGlaRUpES2VrSHBRU2l6YVVNSnhTN21hZEdYZGt0bXhLZVpzdys4eXdaVlA1R1RyalJWTDJjWUxWZVk5U3JWcFRPeWZPdTVMYlZ6MitUYSt6TG12amhIay80djYxVDNmNnVXL3R0UXQvM08rTFhQcTJUM2FvdmUxbFp5LzhKZGQyb0JsdVd5eG9mWjdqbnZnUFZyUjNydERwWXp1L2o0Y0hYc2kvdnZWa2RpajBLZE4wdVZoSFEya0VCMS85Zk42RHFQNUVFUyt1U0pYbkxyNk5GMWRVRmpGalJBa2FUaVBackNsVnFIVmsyV2ZqOXFQYzExRHVYRlpUajRvelo5MEJtZUdVbEs4SmNlWnN3eW5sWnNaUVhzd1NobE5TejFsWGFtREUxUWRqT0tXS01Lc3BMa3ZZc2lubElyaTFwY21XVFZXQVlWUG4wSjcrR2VqYTNVbXhObXZsK0hrLzVMWlZqM1hwK2EycG5ZL1AvekYvWHYxRXA1LzdtWDg0bURrRHY4MXhPKzNmcWVkOWM4a04vUGk1UDNYNi9icmlvWFdMK2NpOEszaXB0TDVUeitzVGpaemYvNlBjL1o2djBUc2F5elJkanlxUlpXTVlQTzJ2ZVEraU90YUtGMWVreXJHQ0JyeTRvcktLNW8vTkoyeldsQ3BTNHFLWWNwTE5tcW9JTHF1cHgwWFRyTXNnR1U1SmVRaHVwYW5GY0VxNW16cU1PYWtkd3ltcC9FcFp4cGhwZ3pHY1VrVlppUzJiVWc0V3JXbGxCSVRCbENyRHdaTnZJdkhGdk1lb1pnMVJZTmJhdjNYcHVmZXZlWm9IMXkzcTlQTjJhdGlPQy9jY3ppNE5mVHYxdk84dXZabnZMcjI1MCsrM0xlNWJzNENQenJ1Q0YwdnJPdlc4MWRrR1JqMTlOYTJwRnNvR3NnczVhTW8xZVUraCtoWVhzeFR3NG9xVXZ4SVpJK09iZUhGRlpSZk53MjNXbENwTjRpNG1EN2RaVXhYRFpUWGxaT1ZJU0laVFVzOWFST3VhRWY3VWxDckY1SU14bkpMS0xJTUxweHlFNFpRcXpwTk44V0o3QXg5UDJMSXA5WWpFdWl3eDR0R3p3NVpOVlpaaHpWY1MvSHZlWTFTYnhpZ3c5czFITU85OTMrVkxiem0yUzY5eDJJN3ZaTjc3dnN0RmU1NUV2NGJ0T3Z5OGwwcnIrZWdUVjdDOHZlTi9oQmVYM01nM2wrUlQ4SDdYNnZrYzlmaGxQTmUrcWtPUGYvazA2ajFyYWlISFQ5TVpPdVdpdktlUUFLTElIV1I0Y1VYSzE0VDREbDVjVWM5WjJ6cWFaTE9tVkJsaUJTblpyS21LNHJLYWNoRk5UNzVJUS92SElSbE9TVDBoc1k2VWpZaXpIeldjVWtWcEhvYmhsRlFtQ2FaUEdZcmhsQ3JXZzZOaURwa3RtMUlQS0NVWU0rdk1zR1ZUbFdsdzgzbVFERTQ3b0U4MGN1YWJEK2Z4Z1JkeDFWNmZadmZHZnR2MGVuMEx2Zm5HSGg5andmc3U1c0k5aC9PbXhoMDc5THduTmp6TENmTit4TnFzZGF1UC9kcmlYM1BoMHB1MmFjNXROV3Z0M3pqOHNVdFoyTHBpaTQ5NytUVHFuMVk5M2tPVGxkVnRQTGx5Vk41RFNLOFczK0V5d0lzclVqNXVwWWdYVjlTajRwcFBMQ1VyMkt3cDVhOUVsbzJNS1NmV3drL2txSWE0cktiY3hLZ0hEYWVrbmxHQ05DYk9uR1U0cFlyVVBKanpFdjVVbjlUTmJsdjVKSVpUcW5neng4Wk5DVnMycFRLN2NPYVpZY3VtS2xlUVFYeWF4UDE1ajFJT2ZRdTl0L2sxZG0zb3kzbHZPWTZuM244eFA5N3JNN3lqejV1NlliTC85UStOTy9DdFBVN2c2ZmQvangvdDljOE0zSDdQclQ3bm5qVlA4YzlQVFNGN2d4L01iMHNsUHJkZ09wY3MrMk8zenRwVmo2NWZ4c0dQZm85NzF5elk3UGNUaWRPZStnbC9mR2x1enc1V0RzSERyRzgvaVJFei9NeFZsV2NkSTBsNGNVWHFTWWxGYk1DTEs4cEZURDMrRHNoczFwVHlOU0dtbkdnR3A0cmpzcHB5RldObjNnVEpjRW9xcnd2anpKbUdVNnBjUVJaUXMrR1UxT09DaDl2WGM5S01FZjVBZ0tyRHpLYTRNbUhMcGxRV3dmU1dwckJsVTVWdmFQTmErcFkrRE16SmU1VHU5dDd0OXVqeWM0ZjJIY0MwdlU5bjhRSC94b1MzZllJOWV1M2NqWk85WHQ5Q2I4NTY4NUhNMmYvYjNQbnVyM0RhYm9ld1E2SFBHejcrdHlzZjRJTEYxNy91NjZ1ekRReWZkeVUvZmI2eWZtWnVXZHRMSFBuNHBjeDRvZVYxMy92NjR0L3dYeS9VeEwrU3pxZlVlZ3dmbXRheHU2ZFNENHRMZUpIZzQ0QVhWNlNlc1k0R1JzVDM4T0tLY2hQTkoxMEd5V1pOS1ErSlcya2Vick9tS3BMTGFzcGROTTI4RXBMaGxGUU93ZlJvYWpHY1VzVnJIc3JhVWw5cU1weVNldGo4MWhMSFRQc1FobE9xS2pPWGNoN0psazJwbTkzV3Nvc3RtNm9pQTZldW9EMDdscFNxN2daanIyamdIWDNleEs0TmZla1RqUVRCemczYk0rWk4vNGNqKzcyclU2L1Z2OWRPblB1V1kybDU3d1hjOTk3eitmeHVoN0Y5b1ZlWDV0cVF1bjV4NllNN3ZwT2Y3djE1bnZ2QVpjellwNGxQN2pxWTdUWXp4L2VYL1lIL1hISGZLLy8za3h1V2MraWozNi9ZaHJKMVdSc2pubXptdkVXL29qMWxBRXg2N282S2FZRGJSZ3ZKMm83aW9Pbkw4aDVFMnBJb01nZTh1Q0wxZ0JJd0pyNUZaVzJQcXo2OXNONW1UYW1uSlJheG9jMW1UVldzeUhzQUNTQVZLZEIveUs4SlRzcDdGcW1HM01hdUxmOFlOdXVvaW95Nm03ZEVBM2RFMExsRVJ4TEF3cmFNRC8za0lQNlc5eUJTVnd5WmxQcW14SjhpR0pyM0xGSzFTL0R3bWtZT2VleU1jSGxaMVdmMm1XK2xyZlJuSXQ2Ujl5Z2QxVHNhV1hIZzVWdHNJZHVjRGFtZDdXYWVCY0NBM3JzeGVjRC81ZWgrNzZZaHR2M25pMy82L0Y4NWI5R3ZPR0huQS9qM3Q1L0tMZzE5dCtuMVZwYlc4bzZITG1CbGFlM3J2cmQ5b1JkM3Z2c3JQTisraGs4OU5aa1Y3V3UyNmIyS2V3N24yM3Vjc01YSFJFdlROcjBIYkZ6SU8rTk5IMkwwMHoranRHbHhyWHFsSlJDSE03UjVmdDZUU0IyVkx1UXNFai9LZXc2cFptVjhLNzZEUDhpdWlwSE91T2w5TktTL0Fqdm1QWXRVKzlJNjJ1T1ltRGJjaFdWVkxKdlZWQkdpU0Vid2FWS3FpYjU5S1gvcFlScFhuK1NpbXFyTmxFTjRwcUVYUjZmRVUzblBJbFdUQkV1QW8xMVVVelZyYVlxMUd4cHQyWlM2d2Z3TjdSempvcHFxMW9FVEY5UFljRFFwTGNwN2xJNXFUZTNjdnFyemhYQXZ0UC92NHRmZldsZXdXK01PMjd5bzl2ajZaemo2OGN2NTNJTHBMRzlmemZUbjcyTGczQXU1OGNVSHQrbDFMMW4yeDgwdXFzSEd0cklQUC9FRFBqcnZpbTFlVk90SmYxazluNUVMZmxvRGkybzhTNlJqWFZSVHRZbHZjeVhneFJXcFBLYTdxS1pLRTFOUG1FTktObXRLNVZjaVMyTmNWRk9sYzFsTkZTT2FXdGJTdU1Gd1N0cDI4Mm5mY0V5YzhaamhsS3JTeEFOWjNOREkwU2xSTmVHVWxMTm5VM0JzODFBTXAxVDE1bzZLRlJ2V2NTeFFkU2ZncEFxeHNORE9VWFBQQ2svQXFib05tcmlBeHJhamdjVjVqOUpSLy8zU0k1MSt6dHoxUzE3NWZVYmlySVcvSkhYeFFzdkswbHErdnZnM0hQRHdkN2h0MVdOLzk3MGxiU3M1Y2Q2Vm5QcmtKSjdhc0x6VHI3MjA3VVd1ZVBiV0xUNW1lZnZxV2xqNnFrTHBPUnJTaHhreXBmUC9BNVFxdzNuQURYa1BJZFdZMjVqTHFMeUhrRFluSnA5NEUvREZ2T2VRYWxvV0Y4YVVrNjdKZXd4cGExeFdVMFdKVVhOWHNHNkQ0WlRVZFF0cEx4d1ZaODAxbkZKVm16aUlCVzJOVkZVNEplVWh3WE9wZ1E5UEdZTGhsR3JHblBIeFRIdkcwV0RMcHRRWkNaWnNnS1B2T3l0czJWUnRHRFQ5Q2RwYVB3VFZzWkIvNjZwSE8vK2NsLzcrT1hldmVaS3JuNys3VTYreEliVnoyVFAvelR2bmZJUHZML3NERzFMN0d6NzJWeS9NNUwxenY4M1hGdithbDByck8vd2V4U1Uzc2pacjdkUmM2aEdMYUV0SE1Hank3THdIa2JvcWltVEFwd0V2cmtqZDQySFdjbExNc0xsS2xTdWFoMThKWWJPbVZBNHBwc2VVRTJ6V1ZGVndXVTBWSjhiUGVZYXMzWEJLNnJTMEJEWWNIV2ZkWnppbG1qQjlFRSswdGxFMTRaU1VnMFdwalNNbUQ4SndTalhuZ2JHeHVMUnhZYzJXVGFrRFV1SlpDaHc3cHluOGU1TnF5NkhURjVDMWZvZ3FhT0dmczI0Sno3VjN2T0I4YmRiSzVPVjN2dTdyWCszZ0l0bjZySTJKejkzQnUrWjhrL01XL2FyRDV6YzNwSFl1V2ZaSDlwM3pEZjc5bVZ0WWsyM1k0dU1mWGIrTWFjLy9wVU92clI0MW53MmxEM0dvaldxcWZsRmtMZURGRlduYnpRZU9pWC9EaXl1cWZNMzNuMGRLTm10SzNlczJWcTYxV1ZOVncyVTFWYVFZKzhCaXNwTGhsTlJSS1QxTGdXT2phWTdobEdySzlFTlowSnBSRmVHVTFNUG1semJ3b1NtSDJxaW0yalY3YkN3b0pZNU90bXhLVzVUZ3VhekFoMmVPRHY5TVVHMDZhUG95ZWpjY0R1bmV2RWZaa2tUaXp0WHpPdno0c1F0L3Z0bmx0bWZhWHVLN1MzLzNoczliV1ZyTDk1YjlucjNubk0vWWhUOW5ZZXVLTHMzN1hQc3F2clJvQm5zL2RENFhML3M5TDViV2JmWnhYMTM4YTlvOTcxbHA1dEJyM1dGOGNPclRlUThpZFpjb3NvSld2TGdpZGQxQzJqZ3Fpbmh4UlZVaEtHWkVmQnFTelpwU3Q0aUhhYzlPaWhramJOWlUxWEJaVFJVcnhzNWVRQ29kRGNsd1N0cWk5QnlGN01NeGVxYmhsR3JTOUlOWTF0Q2J3eE5VZERnbDlhQTU2M3B4Mk5RUFlqaWxtamY3ekhnaXkyelpsTFpnRWUwY01YdE0yTEtwMm5iQWoxOWcxY3BqSUc3TmU1UXQrY3ZxcmY5eGRmZWFKemwrM2crM2VPN3pCOC9leWhNYm52MjdyejI2Zmhubi91MWE5bnJvNjV5LytIcWVhWHRwbStjRldONittZ3NXWDgrQWg3N091WCs3bGtmV0wzM2xlN2V2ZXB6ZnJueWdXOTVIM1NYZEMzeUlEL3pzMmEwK1ZLb3ljVEhQMElZWFY2VE9XMEk3UjhlLzRzVVZWWlZvSHI2V1VtK2JOYVZ0RnZOcFhYdE1URHZKWmsxVmxjaDdBR2xyMG84UDNKdEN3eTNBTy9PZVJhcEFpMmhQeDhWWkxxcXA5cDE2R3p2K1F6OXVTSEIwM3JOSWVVbHdiOEJ4elVONU1lOVpwSjQwOE1yVWY3dEcvaHQ0WDk2elNCVmtmdGJHTWJQT0RwZVhWVC9tbnRxYmRidE1nL2hNM3FOc3pwQytBL2poWHAraVBaVlltN1h5VW1rOXo3V3Y0bSt0TC9EdytxWGN1K1lwbG5Wd3lleWtYVDdBZiswemhsKzkwRUx6YzMvbWp0VlBsSG42LzNWRXYzZlI5S2JEK2Jkbi9zanN0VDJmZXgvWTkrMGN1UDNidC9pWTZjL2YxVVBUVkpDVWJtQjEyNmM0YXZyVzc4UktWU3dWMlp2RW53bmVsdmNzVWhWNGxnYU9qRy9hdksvcWxVYmQ4QmFpY0FmQnUvS2VSYXBDQzJrcmZTaCtjcklMeTZvNkxxdXBLcVFyQi9hbmNUdkRLZW52emFjdE95Yk9ubVU0cGJweDZseDY3N0tPYVFFVkdVNUo1WlFTTjdTdDVsUFRqOEp3U25YcC9WZWxYWHMzOGdjU0IrVTlpNVM3eEp5MnhERVBqZzJiZFZTZldzWmNBSHlIVk50WEkzWnA2TXZLMHRxOHgxRHVVaUl4Z1dHVHY1cjNKRkpQU1JleEh5VnVBOTZhOXl4U0JYc09PQzZLMkxLc3FwZk92UEd0bFBnendUdnlua1dxR29rbFJQdmgwZnh4TDFLb0tybXNwcXFScm5yL3JqVDJOcHlTQUJKelNHM0h4TmdIRGFkVWw4YTBVQmZobEFTUUlKR1lNSGtZaGxPcWV3T3ZURHR1MThBTmhDMmJxbU9KZXdtT2Eya0tXelpWMys0YjlVbWk4Rk9nYjk2alNHV1QwbnJnTElaTm5wYjNLRkpQUzBYMkJyeTRJbTNlSXRvNUxyNXJvNXBxUnpyejkzdFRhcmRaVStxUTlDeFo0Y2lZY29KL0RxaHF1YXltcXBLdUhMZ2pEZHNaVHFtK2JRcW5vcW5GY0VwMWJkUjlmTElRR0U2cHBxWEVldUNzeWNNd25KSTJHVmhNdmZ2MFoxcUVMWnVxUTRrYm51L0RweFo4UG16WmxBRHVHVG1VaG9ZYklQYk1leFNwKzZYblNHa0V3NmJjbnZja1VsNVNrZjZBRjFla3Z6ZWZObzZKZjhXTEs2bzU2WE0zN2tkdm16V2xMVW84QjRYall2THhObXVxcXJtc3BxcVRpZ043MDcvUE5DSU1wMVIvRWpmUTUvbFB4ZWNYR0U1SndNaDdHTnJRd0EwQmhsT3FPUW1lUzRrUlU0WnhlOTZ6U0pWbzhLUjBBZkNkd0paTjFiNEVDWmd3c3lsczJaUmVhK2JJUGNrYXJvTTRKTzlScEc0VFBFRFdmZ3JEcGoyWjl5aFMzdExYMkpVKy9JSHc0b29FekFHT2lTSmVYRkhOU3AvN3pkNzBiclJaVTlxOFJXUnhuSTFxcWdVdXE2bHFwVW1ETjU2QUl3eW5WQWRTQWlaRTAwekRLZWsxUnM1a3o0YU02d0lNcDFRN2dnZmFNMDZaTmd6REtXa0xCazFNdG15cUhxelBnck5talFsYk5xVTNjdHVSamZUYjcxTGdDeEIrM3FrcWxoS0phVHkxY2h3alpyVG1QWTFVS1ZLUkhZRWJ3SXNycW1PSmUxblBjWEVKWGx4UnpVdWZ1N1kvdmJlM1dWUDZlL01wdFI0VFV6OWhzNlpxZ2gvZXFLcWxpWU0rU1JRTXAxVHIxaFBaV1RGbWx1R1U5QWFPdkkzRy9mcHhLZkNGOE84M3FtSUpFb2xwSzU5aTNJd1JHRTVKSFRCb1lob2FZY3VtYWxPQzU3S01FYlBIeHUxNXp5SlZoWmFtVTBqWlZJaGQ4aDVGNm9KVndEa01iZjVwM29OSWxTZ1Y2UTFNQTd5NG9ucDBBL0NwS09MRkZkV05OUGFtWFdsUE5tdEtHODFoWGRzeDhiTlRiTlpVelRETVZkVkxFd2NOSmVJR0NNTXAxYUQwSEZrMklzYk92ajN2U2FScTBOVENLVmxpYW9EaGxLclJLdUNjNXFFWVRrbWROR2hxMmpQYXVDN0NsazNWamdRUHRKVTQ1YUZ4WWN1bTFCbjNqZHlIYUxnTzRzQzhSNUU2TFBFWUtYMkNneWJQelhzVXFkS2xDN21BeEhjQUw2Nm9IaVFTRStKQ3ZMaWl1cFJPdlhaSC9tSDdHMGcyYTZxT0plNGwxaDBYelNOczFsUk44Uy96cW5weDVxejdhVXpEU09udXZHZVJ1bGQ2Z0ZMYklTNnFTUjAzYVFpL0xpV0dKSmlkOXl4U3B5UWVTeG1IdXFnbWRjMnNNMkxKekdYOEh4SS9BRkxlODBqYktKR1l1bUVwQjdtb0puWEJzR2xQc3ZOMmg1RFNqNEFzNzNHa3JjaElhUnB0THd4eVVVM3FtUGcyL3dyOEU3QTI3MW1rTWxzUGpISlJUZlVzWm94WXpZcDFIeVh4ODd4bmtYS1IwZzIwN1hpRWkycXFSVGFycVdha0lvMzBIM0lwd1Jmd2Y5dXFib25FTkphdEh4ZkZ1WjZBazdyZ25DZm9zMzRsbDBZd0RwZnpWZG15bEppK3NvMnpaeHpHdXJ5SGtXckI0SW5wbEFpbVlzdW1xdE9xRXB3enV5bGNYcGE2dzkwamo2S3hjUnF3ZDk2alNLK1hsaEEwTVdUeVRYbFBJbFdqVkdRb0cwOGplbkZGdGVnNVlFUVV1VDN2UWFSS2tjYjg5Z0lJbXpWVkh4SUptQkNUaDd1d3JKcmxRbzlxVHBvNCtCUWlES2RVclZaQjZaeG9tbTA0SlhXRGtYZHpWR01qaGxPcVNBbVdFRFJOSG9MaGxOVE4zbjlWMnFkM0E5Y0Jub0JUOVVnODF0N09KeDQ0TzJ6V2ticlRuU1A3c1Yydkt5Q2RqcCtGcWpJa1NETm9hR3RpMFBTVmVROGpWYk5VWkU4UzF4RWNrdmNzVWpkNkFEZ2xpdGl5TEwxR0duWGpKeW53VTZCdjNyTklaWk5ZRDNGV1RENWhXdDZqU09Ya0J6U3FTZW1xOSs5RFEyL0RLVldYeEdPMHQzOGl6bjdBY0VycVJpUHZwRit2N2JnaWdlR1VLa1ZLTUtPdGdhYnBnekNja3NwazN5dFNuNTM2Y0Nrd0x2eXBXMVd3dFBGTTRmUm5kK1hzUlNQQ2xrMnBYTzQ5WXppRndrUUlHM2lVcCtVVTBqa01udnlmZVE4aTFZcFVwQkc0Rkx5NG9xcVhnR25BdUNqaXhSWHBEYVNSTnd5bG9YQURZYk9tYWxEaU9SSWpZc3J3Mi9NZVJTbzMvK0t1bXBXdTJMY1BmWGE2RkJnSFlUaWxDcFl5WURxN1BudDJqRmhrT0NXVnlSbjNNcnhRWUdKNEhrTDVXcDRLbkRONU1JWlRVZzhaTWlrZGxSTFRJbXpaVk9WNXVXVno1cGl3WlZQcUNmZWZ1alBzTWdGaUpOQ1E5emlxS3htSlg1Q3RIOC9CVnorZjl6QlNMVXBGVGdHOHVLSnF0WXJnblBnMlhseVJPaUNOL0g5NzByRCtPaUpzMWxRdGVZRDJPQ1dtbldDenB1cUN5MnFxZVduU2tLTklhUm9SZStjOWkvUjZhUWxCVTR5WmFUZ2w5WUJUNzJmblhXQkNnT0dVZWxwRzRoZnJNOFpmZlRDR1UxSVBlL2NscWQrT08zTUZZY3VtS2taS2lSblpPcHBtbnh1MmJFbzliZGJvWWJUSEpJSkJlWStpZXBBZUlhVnhESnR5ZTk2VFNMVXVGZGtIOE9LS3FzMWpsUGhFWElRWFY2Uk9TRWZlMXNoK3F6YzJhNGFmOWFpS0pSS2thYXhjUHk1bWpMQlpVM1hEZjNDckxxUkwzdDJQblhjMG5GSWxTYVEwZzNWWlU1dzcyM0JLNm1Halp6RXMyakdjVW85SThFaEtqSnN5ak52em5rV3FkNE1ucHVFUlRNU1dUZVZyZVJhY00ydE0yTElwNVNrVkM3UXNIZy94TFdEbnZNZFJMVXBySUM1aHlBc1hFek5LZVU4ajFZdDBEbjNZalUwWFYvRGlpaXJaeG9zck8zRjJmQWt2cmtoZGxKcHVPb1VzVFNWczFsUlZXZ1Z4VGpTZllMT202bzVMTzZvcmFlTGc0VVFZVGlsdnk0bnNuQmd6eTNCS3lsRXhVVmpjd3ZnQXd5bVZSWUkxQVplOE1JU0xad1NHVTFLRjJHZFMybm1YeElRSVd6YlZzOUttbHMyMTdZeC85T3l3WlZPcUZIUEg5V2RkMjZVUW44SS9GOVE5TWhMWDA5ajZaUVpOWDVEM01GSzlTdC9pS0FwTUEvYk9leFpwTTVZQVRWSEVpeXRTTjBnamI5cUhoblFkWWJPbXFrbDZqTVFuWXZLSk5tdXFMcm1zcHJxVEp1MnpNMm1YQ1VRWVRxbUhwWXpFTDJoZk96N09mdFJ3U3FvUTQrYlN2MjBkbHdZWVRxbTdaQ1N1YjIza3k5TUhzU0R2WVNSdDNvSE5hVmhEWnN1bWVrYUNSN0tNY2JQSHh1MTV6eUxwRGJTTU9vQ3NjRG5CTVhtUG9tcVcva0trOHhneTVlNjhKNUVFNlN2MG95OVhnQmRYVkRFU01JT05pMnBlWEpHNlVUcm41ajZzTDExSzJLeXBpcGVSbU03S2RXZkhqQkUyYTZwdStaZHoxYTNVZk9Bd3NnYkRLZldROUFoWk5pN0d6cjQ5NzBra2JkNm9GZzRvWkJoT2Fac2srRXNLenBzeUJNTXBxUm9VVTJGUWY4WVh3cFpObFVlQ05Ra3VtYlVyRnpNaWJObVVxa0hMR1I4aEZTNkJPQ0R2VVZSVkhpUEx6dWVnS2IvT2V4QkpyNWN1WkRnSkw2NG9iOHVCYzZLSUYxZWtNa29qYnppS3hwZ0dzWGZPbzBpdmwxZ0NxU2ttbjJpenB1cWV5MnFxYTZsSWdmNkR4aE1Gd3ltVlNWb0Q2UkoyblhWeGpQQUVuRlFOem1qaEk0WEVKUUdHVStxTXg3S004NmNjaE9HVVZJVUdYcG42YjllTFMwbTJiS3A3YkRyNWVYMlcrUExzc2JFZzcza2tkVklpdUgvVVNDSytCckZ2M3VPb29pMGttTUNOelZkUkpNdDdHRWx2TEgyVm5kbWVDWUFYVjlUVE5sNWNhV1Y4ZkE4dnJrZzlJSTI4b1IrOUdxNGdKWnMxVlNrU0tXYlExdFlVMHo5dXM2YUUvM0NXQUVoWER1eFByKzBNcDlTTlVrYmllbEwyNVJnN2UwSGUwMGpxcEVTTXVwK1JFWHd0d0hCS1c3S1FZRUx6alJoT1NUVmc4T1IwQUJtWEI3WnNhaHNrL3BJeXpwczVMbXpabEtyZHRhYzJzTzh1cDVQRlY0QjM1ejJPS3NwVHBPd3lWcytieEZHM3QrYzlqS1NPUzk5a0dBMU1BaSt1cUVjOEFveUxJcmZuUFloVWo5SVpOdzZud0VUQ1prM2xhamtwem9uSko5aXNLYjJLeTJyU3E2VEpndzhnNDNJSXd5bDFYZUl2Wk9tOEdEZlRjRXFxY3FkZVM4TXUrM0o2WkJoTzZiV2V5aEtYelZ2TnBOdVB3bkJLcWpHREo2YVBFTFpzcXBNU2p5VTRmK2FaWWN1bVZHdUtGRGgrOUdjMk5xMnhmOTdqS0VmQlBMSnNBays5T0pVUk0yelFsNnBVS2xJQXhnTmVYRkc1ckNIakVoN2g0cGpoeFJVcFQrblVhM2RtbCswbkVEWnJxcWVsRFBnRjY5dkh4OVduMkt3cHZZYkxhdEptcEltRFAwSndDWVRobERvdThSaWs4K1BNbVlaVFVxMHBVaGg5UEorSndIQ3EzZ1h6c293Skx6N0YxQm1lZDVacVcwb3hhQklqQ3h2LzJXL0xwclprWVlJSk01ZHlGY1d3WlZPcVpZbmd2bEVqaU1JWENRN05leHoxcE5RQzhVTnVhdjZaamNwUzdVaEYrZ09YZ2hkWDFHMDJYbHdKdmh4RkZ1UTlqS1QvbFViL2RoakJKQWliTlZWK2lVZElqSXNwdzIvUGV4U3BVcm1zSnIyQmxBZ21EUnBKRkF5bnREVUxJVTFnNmN5cndnOHNwZHFXaUZIM01hSVFHRTdWbVFRdEFUOXN2Z25ES2FuZW5Kb2FCdjBqcHhlU0xadDZuYWNTWERaektaTW9oaTJiVXIxcEdUV0VyUEF2QkNjRGZmSWVSK1dRV29IZmtYRXBCMDIrSys5cEpKVlBLbklBY0RuZ3hSVnRpNzhBNTBVUkw2NUlGU29WaXdVV0R4bFAyS3lwTWttc0liSkxlR0hEeFRGamhEL3NMbTJCeTJyU1ZxUlRhZUFmQjUxT0toaE82YldlZ25RWlMyZE9pcUluNEtSNk02cUZJWVVNdzZrYWx1Q1ZjR3J5UVJoT1NmV3VtQXFEOXVRemtmRzFDRnMyNjFtQ2VjQ0VtYmN3bFJuaEI0OVN2WHZnek4xcHk4NEZUZ2YyeUhzY2RZdmxrSzZtc2VGeURweTRPTzloSlBXY1ZPUWpKQzRoOE9LS091TXg0UHdvNHNVVnFVcWtjYi9yVDF0MktXR3pwcnBMeW9EcmFTMTlPYVovZkVIZTAwalZ3R1UxcVlOU2tRSjdEdm9NV1h5TkNNT3B1cGJtQVJPNFplYlVtT0VKT0tuZW5ma0F1MmR0R0U3Vmx1VUpybTVvNVBLSkIySTRKZWsxVWd5ZXlBaUNMd2EyYk5hVGwxczJXNWJ5TTg5OVNucWQyNDVzWk1kOVQ0YkNHUVRIQUwzeUhrbWQwazdpVHhUU1QwaHhMVU9iMi9JZVNGSStFZ1RmWWlRRnZMaWlyVmtJVEFDOHVDSlZxVFRxaGdNb0ZHelcxTFpKOFJkU2RsNU1PZEZtVGFrVFhGYVRPaWxCTUhId0NJSXZRaGhPMVpYVUF2RkRscmI4ekgvNWxQUmFSOTVHNDc0N2NuSUJES2VxVXp1SlA2VUNQNG5FdGMxRE1aeVN0RldEcjBwREtQQXZ3TWtSdG16V29nU3RKSDdYVU9EUys4YUVMWnVTT21aajIxb1Q4R25nUFhtUG95MmFEK21YdEtkSkhESmxVZDdEU0tvYzZWUWFHTWpwZ0JkWDlGcFBrWEVaQmJ5NEl0V0lkTVlOSDZFUWx4QmhzNlk2NHpHeTdQeVljcExObWxJWHVLd21iWU4wMWVCWHdpa2lES2RxVW1vbDhUc0tEWmZHbVBzTXB5UjF5S2EyTmNPcDZqQS93UzlUTzVPbUhJTGhsS1F1T2VESGFmY0dPTGRRc0dXemhpd251THE5eE9VUGpBMWJOaVYxM1QwakQ2V2g0VFNJandGNzVUMk9BTklTaUp2SjBqVWNOUGxQZVU4anFiS2xJZ1V5UHJPcGFjMkxLL1Z0NDhXVnVYaHhSYXBCaVJTTXVuRWtFVjhqYk5iVUZtMXMxbXh1dVNvb1dtNGlkWkhMYWxJM1NEOCtZSGRvT0pkQ3dYQ3FkaXdudUpwUysrVXg5Z0hES1VsZE52SWVEbTFvNExRQXc2a0trV0JKd00wcDQ1ckpCMkU0SmFuN0ZGUGowTGR5Y2xiaWpMQmxzL29rMmxQd0p6SitFZ1d1YldrS1d6WWxkYTk3Umg1S1krTm5nT05KN0ozM09IVm1FY0hOUlB5Y3daUHV5SHNZU2RWbjAzblFFUlQ0SXVERmxmclNRc1lQS2VERkZha09wRk92YldDWHZxY1R5V1pOdmRiR1pzMTVPMDZLMjQreVdWUGFSaTZyU2Qwb0ZXbmtyVU5QcHBTZFFZVGhWTFZKdEJQcFQyVDhoRUpjRzAwdGhsT1N1dFhJZXppMHNSSERxWHdzSXJnNWdwOVBHb3pobEtTeTI5UzIxbFFvMkxKWkJlYVQrR1ZiSzVNZS9FTFlzaW1wWjl3N2VoZ1JweExwYUlnRGdZYThSNm94R2ZBZ3dXMWtwZXNZTnZVdmVROGtxWGFrYnpLRWhrMFhWOENMSzdXcEZmZ2RjR2tVOGVLS1ZJY1N4UUtqQjMrRzRHc1FObXZXdDNsa2FRSXZycDhhTTBiWXJDbDFFNWZWcERMWjFMYldSS0ZnT0ZYNTVwUDRKYTF0aytJTER4cE9TZW9Sbys5bFdBU25wdURvQU1QMEY2RlZBQUFnQUVsRVFWU3A3dmRLT0ZYS3VHN3FNQXluSk9WbTBNUjBhQUZPSTJ6WnJCUXZ0MnhtSmE2Wk5TNXMyWlNVcjN0TzI0M29mU0tGd2tlQkk0RGQ4eDZwU2owUDZRNkMzOU9XZnNzaFU1N0pleUJKdFMwVjJaM0V1UVJlWEtrZHk0R3JhZVR5K0FaZVhKRzA2VHpvVFRacjFxTkVDNUg5a09aWlAvUGNwOVQ5WEZhVGVrQ2FPT2hRS0JoT1ZaUzBCT0ptU3RrMU1XNlc0WlNrWEoxMkQ3djFEazRzRkRDYzJqYlBKN2lENFBlcGpkOU9PUVRES1VrVlo5REVkR2pFeHBiTndKYk5Icllvd2MwcDhmTlpaNFl0bTVJcVV5SzRiL1FIZ0dNcGNCaUpZVVM4TGUreEt0UlNndnRJL0pWQzNNS2dTUzBFS2UraEpOV2ZWS1FST0puRUdRUmVYS2srN2NER2l5dkx1RGFhOGVLS3BNMUtvMjRhUWlIWnJGbkwwc3ZObW5GcFREN0JaazJwakZ4V2szcFltampvVUNJMm5vQWo5czUzbXJxekNOTE5wUFR6T0hPVzRaU2t5cFNJMGZmeGQrRlVCSVpUbS9kS09CVUZicGswQ01NcFNWWGx3T1kwckpBNEZXelpMSWVVeUNKNE1NRnRoWXpyN2g4YnRteEtxazR6enhoQUtZNkZPSnhnSU1SN2diNTVqOVdqVWxvUFBBb3hod0oza3JpRm9jM3o4eDVMa2w0ckZkbWRqQ1lLZUhHbDhzMEhmZ2xNaWlKZVhKSFVZZW5NUCs1T3R1RmNLSndPeVdiTjJyQ2N4TlUwY0hsTUhHNnpwdFFEWEZhVGNwU2FEeHhHS3B3S0hBMWhPTlhkVXNxSWVCRFNiV1NGNjJMcy9ZWlRrcXJTR1RNWkVDV09EVGljWUdCQTNZVlRLYkVlZURUZ2xYQ3FlU2lHVTVKcXhrRS9TcnUxTjNJaXdVZEpIQkZoeTJhWHBFMHRtd1YrMzdxVzM4NFpIN1pzU3FvOXFWaWdaY2xBNEdCU0drckVRQkw3c2ZIUGptci92RGRCV2s2S2VRUnpDZTZubE81aDJNcUhpQm1sdkllVHBNNUkzK1JRQ25oeHBiSXNBVzZteERWeEVWNWNrYlJOMHBHM05iTHY2cE1wcERNZ2JOYXNQaHViTlJNL0lmYTROcHFIMnF3cDlhQnEvL0JDcWhucFJ3ZnRSbVA3SytFVUVZWlRYWkY0SHRJZEZQZzlhMXQvRytQbkdFNUpxam5GUkdGSkN3T0JnMU5pYUFRMUZVNGxXQjZKVjhLcFZPS2VsY040YUVaZ09DV3BUcVE0c0prUE5HUWNtK0N3Q0lhQkxadHZZR21DK3dMK21pVnVtZFZFQ3hHMmJFcXFUM2VPN01kMmpmc1RzVDhwMjU4VSt4QnBBTEFIeEp1cG5QQ3NIWGdPV0FZOERlbEppRWNveEZ4ZTNQQUlSMDFmbWZOOGt0VHQwamM1bEFZMlhWeGg3NXpIcVRlTGdKdUJuMGNSTDY1SUtvdU5iV3ZybTZCZ3MyYmxtMC9pbDZUV1NUSGxFelpyU2ptcDlqQlRxa2tKZ3VZRFAwRFdjQ3lrdzRnd25IcGpTeUhkQi9GWFVuWUxUYk5hd2hOd2t1clV5RHZwMTdnZCswZXdmNWJZUHhMN3BHQUFzRWRBeFlaVENaNE1lQ1FLek4zd0lvOU1Qd3JES1VsNmpVRS9TZ1BvdzdHRkVvZW5PbTNaaEkwdG13bm1BSGNHM05MU0ZMWnNTbEpIRkNsdzRzait0REdBUXNOZHhHcytGazZKMTMydEkyTFRjMS8rbVBtVjEzblYxOWowdFZMNklGbGF5TUZ2VzBJVXN5Ny9kNUdrS3BlK3d6QXlObDFjd1lzcjNTOERIZ1J1bzhCMThTMjh1Q0twUjZXUk54NUtnODJhRlNXeGhPQm1Vcm9tSnA5b3M2WlVBVnhXazZwRSt0R2dBZlRoV0VxRnc0azBFS0p1d3lsSWM0QTdJVzZKcGhiREtVbnFpQ0tGa1NmU256WUdOQlM0cTd1eUtXTFRjMS96T3ErSnBqWityY1FIVThiQ3R4M01rbUpnT0NWSjI2S1lDa1AyWUdBSkRpN0FVR0Jnd0g1UU95MmJ3THlBdVFudXo0SjdadS9DUTR3SVd6WWxhVnZkUHlhZkgvSWIybHp0Zno1SlVyZExYMmMzZW5FaUJUNEtITUhHdjgrcjg1NEg3aUQ0UFJ2NGJWeU1GMWNrVllRMDhzWkRhZVF6a0k2SDJEdm5jZXJOSWtnM0V3MC9qMG5IMjZ3cFZSZy9JSkNxVkNwU1lJOGhBNkYwTUJTR0FnTWhhaWFjZ3JRY21BY3hGOUw5UkhZUHU4eCtLRVo0QWs2U3R0V1krL05wb0d3ZVd2Vi9Qa2xTeFh2M0phbGZueDNZdjdHUi9ZSDlnWDJvNUpiTnhES0NwMGs4V1FvZWljVGN0STVIWnA4YnRteEtVcm00ckNaSkZTbEJVT1FEd0xIQVlZQVhWOTdZVXVBKzRLL0FMUlJwMmZTems1SlVzZExvM3c0ajRsUVNSeE0yYTNhL2xFRThDT2syU3VtNm1IcVN6WnBTQmZNREFxbkdwRXZlM1k4ZCt1eFBZK1Byd2ltSWlnNm5pTklqcEpqTHV2UkluRHZiY0VxU3lzUmxOVW1xVThWVUdQVDJqUzJiQVhzUjdCWHdGaEk3cFdBbllLZDQrZmVKZmdTOTRGVy9FcjBpYUV5SkFOb0kydUNWWCsxQWF5UldwK0FsRWk4Qkw4V20zMmZ3TEFXZVRyQXdDeFkrdUpnbEZNT1dUVW5LZzh0cWtsUTEwZ1VNb0RmSGtuRTR3VUFTN3lYcTdPSksyblJ4SlpoRHhwMWszQkxmeFlzcmtxcGFPdTNYdTlHNzE2Wm16WFFFaE0yYVhaS2VKOFVkd085SjJXOWp5a2syYTBwVndnOElwRHFTaWhSNCs2RCt0REVBWWkrQ3ZTRGVRbUluSXUwRTdFU0tqYjkvZzNDS2lFWlNlc053aWhTcmlmUktPRVhFcHQ5bnoxTGdhVWdMaVd3aGl4OWNFa1ZQd0VsU0hseFdreVJKa3VxWXkycVNWTFZTa1FJbEJ0TEF3Y0NtaXl2VTBNVVZObDVjU2N5bHdQMGs3bUV1RDhVTUw2NUlxbDBKZ3RHLytRQTBIQXV4c1ZremJOYmN2TmpVckpuK1NtUzNNT25FbGlCczFwU3FVTFgveFZXU0pFbWQ1TEthSkVtU1ZNZGNWcE9rbXBPK1FqLzZzRCtON0UvRy9nVDdBQU5JN0VGUWVSZFhZQm53TlBBazhBZ0Y1cEx4U0JUeDRvb2tBZW1NM3cwZ1NzY1NjVGd3a09DOVVLL05tbWtPY0NjMDNoTE5IN05aVTZvUmZrQWdTWkpVWjF4V2t5UkprdXFZeTJxU1ZGZFNrUUxRbnhJRE5sNWJZUzhLdkFYWTZYVy9ObmR4WmVPdlJoTHhtbXNyYlNUYUNWcEpySWFYcjYxcytrOTRpWXhORjFkWXVPbVhGMWNrcVF0U3NWaGd5WUVEb2VGZ1VocEt2TnlzR2JYUnJKbFlUakFQMGx6Z2ZsTERQYXhjODFETUdHR3pwbFNqcXYwZlhKSWtTZW9rbDlVa1NaS2tPdWF5bWlSSmtsUVQwc2diK3RIWXVEK1I3VStXTmpacnBoZ0FhUStpOEdaSUZkYXNtWlpCUEUzaVNZSkhDT2F5b2YyUm1QNXhteldsT3RPWTl3Q1NKRW1TSkVtU0pFbVNKRW5xdUpoMjBpcmduazIvL2s2aVdHRGtvUDVRR0VCRHVvdUkxejRBSXJHeDMramwvL3k3Yjc3bTk2LzZXa3FiZmh1dituYmlsZmQ0K2ZlcDlFRlM3NFc4N2Q0bFVTemFyQ25wRlM2clNaSWtTWklrU1pJa1NaSWsxWWlnbURHTkpjQ1NOT2JHelQyQS8xMUllMjBKY216bTk2LzYycXNYMzJKelg5djQrNWg4OGwyZEhGdFNuU2prUFlBa1NaSWtTWklrU1pJa1NaSWtxZmE1ckNaSmtpUkpraVJKa2lSSmtpUkpLanVYMVNSSmtpUkpraVJKa2lSSmtpUkpaZWV5bWlSSmtpUkpraVJKa2lSSmtpU3A3RnhXa3lSSmtpUkpraVJKa2lSSmtpU1ZuY3Rxa2lSSmtpUkpraVJKa2lSSmtxU3ljMWxOa2lSSmtpUkpraVJKa2lSSmtsUjJMcXRKa2lSSmtpUkpraVJKa2lSSmtzck9aVFZKa2lSSmtpUkpraVJKa2lSSlV0bTVyQ1pKa2lSSmtpUkpraVJKa2lSSktqdVgxU1JKa2lSSmtpUkpraVJKa2lSSlplZXltaVJKa2lSSmtpUkpraVJKa2lTcDdGeFdreVJKa2lSSmtpUkpraVJKa2lTVm5jdHFraVJKa2lSSmtpUkpraVJKa3FTeWMxbE5raVJKa2lSSmtpUkpraVJKa2xSMkxxdEpraVJKa2lSSmtpUkpraVJKa3NyT1pUVkpraVJKa2lSSmtpUkpraVJKVXRtNXJDWkpraVJKa2lSSmtpUkpraVJKS2p1WDFTUkpraVJKa2lSSmtpUkpraVJKWmVleW1pUkpraVJKa2lSSmtpUkpraVNwN0Z4V2t5UkpraVJKa2lSSmtpUkpraVNWbmN0cWtpUkpraVJKa2lSSmtpUkprcVN5YzFsTmtpUkpraVJKa2lSSmtpUkprbFIyTHF0SmtpUkpraVJKa2lSSmtpUkprc3JPWlRWSmtpUkpraVJKa2lSSmtpUkpVdG01ckNaSmtpUkpraVJKa2lSSmtpUkpLanVYMVNSSmtpUkpraVJKa2lSSmtpUkpaZWV5bWlSSmtpUkpraVJKa2lSSmtpU3A3RnhXa3lSSmtpUkpraVJKa2lSSmtpU1ZuY3Rxa2lSSmtpUkpraVJKa2lSSmtxU3ljMWxOa2lSSmtpUkpraVJKa2lSSmtsUjJMcXRKa2lSSmtpUkpraVJKa2lSSmtzck9aVFZKa2lSSmtpUkpraVJKa2lSSlV0bTVyQ1pKa2lSSmtpUkpraVJKa2lSSktqdVgxU1JKa2lSSmtpUkpraVJKa2lSSlplZXltaVJKa2lSSmtpUkpraVJKa2lTcDdGeFdreVJKa2lSSmtpUkpraVJKa2lTVm5jdHFraVJKa2lSSmtpUkpraVJKa3FTeWMxbE5raVJKa2lSSmtpUkpraVJKa2xSMkxxdEpraVJKa2lSSmtpUkpraVJKa3NyT1pUVkpraVJKa2lSSmtpUkpraVJKVXRtNXJDWkpraVJKa2lSSmtpUkpraVJKS2p1WDFTUkpraVJKa2lSSmtpUkpraVJKWmVleW1pUkpraVJKa2lSSmtpUkpraVNwN0Z4V2t5UkpraVJKa2lSSmtpUkpraVNWbmN0cWtpUkpraVJKa2lSSmtpUkprcVN5YzFsTmtpUkpraVJKa2lSSmtpUkprbFIyTHF0SmtpUkpraVJKa2lSSmtpUkprc3JPWlRWSmtpUkpraVJKa2lSSmtpUkpVdG01ckNaSmtpUkpraVJKa2lSSmtpUkpLanVYMVNSSmtpUkpraVJKa2lSSmtpUkpaZWV5bWlSSmtpUkpraVJKa2lSSmtpU3A3RnhXa3lSSmtpUkpraVJKa2lSSmtpU1ZuY3Rxa2lSSmtpUkpraVJKa2lSSmtxU3ljMWxOa2lSSmtpUkpraVJKa2lSSmtsUjJMcXRKa2lSSmtpUkpraVJKa2lSSmtzck9aVFZKa2lSSmtpUkpraVJKa2lSSlV0bTVyQ1pKa2lSSmtpUkpraVJKa2lSSktqdVgxU1JKa2lSSmtpUkpraVJKa2lSSlplZXltaVJKa2lSSmtpUkpraVJKa2lTcDdGeFdreVJKa2lSSmtpUkpraVJKa2lTVm5jdHFraVJKa2lSSmtpUkpraVJKa3FTeWMxbE5raVJKa2lSSmtpUkpraVJKa2xSMkxxdEpraVJKa2lSSmtpUkpraVJKa3NyT1pUVkpraVJKa2lSSmtpUkpraVJKVXRtNXJDWkpraVJKa2lSSmtpUkpraVJKS2p1WDFTUkpraVJKa2lSSmtpUkpraVJKWmVleW1pUkpraVJKa2lSSmtpUkpraVNwN0Z4V2t5UkpraVJKa2lSSmtpUkpraVNWbmN0cWtpUkpraVJKa2lSSmtpUkprcVN5YzFsTmtpUkpraVJKa2lSSmtpUkprbFIyTHF0SmtpUkpraVJKa2lSSmtpUkprc3JPWlRWSi81KzlPNC9XczZ6dmhmKzluejFrSmdsVFNKaG5FSUZDbUt3ZWxZSldMVkQxQ05wekxFSWttNWJXTHR2cTY2a3Z4em9jZTFacjMxcGZxMEtZUW50V2U5NVFzUWphWTJzTlVrUUQyZGlxREFVWnc0eVlFQ0FrMmNQMS9oRUh3Q1I3WU4vUC9leWR6MmV0a09SNXJuMWQzK1FQMW5Qbi91N2ZEUUFBQUFBQUFBQUF0Vk5XQXdBQUFBQUFBQUFBb0hiS2FnQUFBQUFBQUFBQUFOUk9XUTBBQUFBQUFBQUFBSURhS2FzQkFBQUFBQUFBQUFCUU8yVTFBQUFBQUFBQUFBQUFhcWVzQmdBQUFBQUFBQUFBUU8yVTFRQUFBQUFBQUFBQUFLaWRzaG9BQUFBQUFBQUFBQUMxVTFZREFBQUFBQUFBQUFDZ2RzcHFBQUFBQUFBQUFBQUExRTVaRFFBQUFBQUFBQUFBZ05vcHF3RUFBQUFBQUFBQUFGQTdaVFVBQUFBQUFBQUFBQUJxcDZ3R0FBQUFBQUFBQUFCQTdaVFZBQUFBQUFBQUFBQUFxSjJ5R2dBQUFBQUFBQUFBQUxWVFZnTUFBQUFBQUFBQUFLQjJ5bW9BQUFBQUFBQUFBQURVVGxrTkFBQUFBQUFBQUFDQTJpbXJBUUFBQUFBQUFBQUFVRHRsTlFBQUFBQUFBQUFBQUdxbnJBWUFBQUFBQUFBQUFFRHRsTlVBQUFBQUFBQUFBQUNvbmJJYUFBQUFBQUFBQUFBQXRWTldBd0FBQUFBQUFBQUFvSGJLYWdBQUFBQUFBQUFBQU5ST1dRMEFBQUFBQUFBQUFJRGFLYXNCQUFBQUFBQUFBQUJRTzJVMUFBQUFBQUFBQUFBQWFxZXNCZ0FBQUFBQUFBQUFRTzJVMVFBQUFBQUFBQUFBQUtpZHNob0FBQUFBQUFBQUFBQzFVMVlEQUFBQUFBQUFBQUNnZHNwcUFBQUFBQUFBQUFBQTFFNVpEUUFBQUFBQUFBQUFnTm9wcXdFQUFBQUFBQUFBQUZBN1pUVUFBQUFBQUFBQUFBQnFwNndHQUFBQUFBQUFBQUJBN1pUVkFBQUFBQUFBQUFBQXFKMnlHZ0FBQUFBQUFBQUFBTFZUVmdNQUFBQUFBQUFBQUtCMnltb0FBQUFBQUFBQUFBRFVUbGtOQUFBQUFHQkhWbjdoRjF0NXYvejgvVzBzMitickFBQUFBRCtockFZQUFBQUFzQ09yZnVFWFczbS8rdm43MjFqMjg5ZTExZ0FBQUlDdFUxWURBR0RFQVFrcEw1cWpZSklDQUFCTVJxdjdEdHp5aTdvL3VMK3d6ZmFUcy9yUE83em1Rd0VBQUlCSm9MdnBBQUFBZElBUkJpU2tlc2w3STB4U0tOdmJDd0FBYUovVmZUMFpIbnBUdXJvdVNNbWJ0cnpZemsvclA3MUlhTjJlMVgwclU4cm5NblBkdFRuaXFzMXREQUVBQUFCMENKUFZBQUIySUgycmMyRFN5QnlGbk5jZmt4UUFBS0JkVnB6WmxWdk9mMGVTSDZUVjllV2ZGOVVhZFhLcTZ1L3ovTHk3Y3ZQNTcwNDVzNnZwUUFBQUFFQjdHWGdCQURERjlhMU96OUJ3M3RUVmxRczY0QWJWeWxMeXVYVXpjKzFWUjhRa0JRQUFxTVBxdmplbXlwK2w1T2ltbzJ4WHlWMUorV0NPditUTFRVY0JBSUNwcXZSZFcvZjNyMjlWdGV4MGZSUmdxL3pQQVFCZ2lqcHpSYnAyM2o5dksxVSttZVNRcHZPOFVFa2VhQTNud2g4Zm43Kzdxc3BRMDNrQUFHQktXTjIzYTZyOFJVcCtzK2tvWTFKeWRib0czNWRqTDMrazZTZ0FBRERWS0tzQm5jWmpRQUVBcHFDKzFYbmovQVBUWDZwY2xRNHJxaVZKbGV4Yld2bWIrYXR6KzlKYmNrYlRlUUFBWU5LN1plbC9UbkxIcEN1cUpVbVZ0MmU0KzdiY3NuVHlaUWNBQUFER1JKTVZBR0FLNlZ1ZFNUdEpZYkFyNzd2ODJKaWtBQUFBWTdHNnJ5Y3BmNUpVSDJnNnlvUW81ZUxNWFBkN09lS3F6VTFIQVFDQXFjQmtOYURUbUt3R0FEQkZMTDBsazNxU1F2ZHdibHQ2eXlUTURnQUFUVmwxOWk0cDVTdFRwcWlXSkZWMWZqYk12ejZyK3hZMkhRVUFBS2F1OHFLZnRybWt2UFNGclgxUkkxMDRZQkpUVmdNQW1PVDZWcWRuNmVwOHFxcnk5MGwyYlRyUHl6Q3ZxdkxYUzIvSlJXZmVsdDZtd3dBQVFFZTdjY21pZEUyL01WWDFocWFqVExncXIwckt0N1BxdlAyYmpnSUFBRk5QeWM4ZXdyZTkyV2ZWUzkrdlh2THpDMTR2Q212QTZDbXJBUUJNWW1ldnlpNmw1Q3RWTW1VbUtWUlZ6cCsvSWRmM3JZNUpDZ0FBc0RVM25iMW5wbmV2VEhKWTAxSHFVKzJicnRiMXVXWEpBVTBuQVFDQXlhcjBmZlhBTGI5NDRhczFQSjJ6ZXNHZVpjdC95bm5YSFQ3eEJ3RlRnV2NFQXdCTVVrdHV6S0x1NmZtWFRORWJWQ1Y1b0F6bDVFdFB6SDFOWndFQWdJNnh1bTloVW01SXFvT2FqdElXcFR5VTRmTGFuSGlwNndJQUFCaUYwbmR4VDRZV3ZTbGQ1WUtrZWxPemFhcVZLY09meTdxTjExWlhuYlc1MlN4QXAxQldBd0NZaE02K0tYdE83ODAza2h6U2RKYWFQVGhZY3ZMbHgrZmVwb01BQUVEalZ2Zk5UTXJLcERxaDZTaHRkbHRtZEorVUl6Ny9iTk5CQUFDZ1U1VXpWM1JsNXhsdlM4a24wMm4zRGtvZVNHdjR3dng0MDk5VlY1MDExSFFjb0ZrZUF3b0FNTW4wcmM3Q2FiMjVQcDEyc1ZtUGZicVNiNTYzS3ZzM0hRUUFBQnBWVXFYa29oMndxSllrUitUNWdiOUw4YzNYQUFDd05hWHYyamRtL296K2xGeVZUcngzVUdYZmxOYmZaUDZNMjh2UzY4NW9PZzdRTEJmM0FBQ1RTTi9xekN6SnlpclowVzVRM2RZOUl5ZDkvb2lZcEFBQXdJN3BscjdmVDVXL2FEcEdvMG8rbWVPWFhkaDBEQUFBNkJTbDc5cGRrL3hGa3Q5c09zdllsS3N6V041WFhmN3JqelNkQkdnL2s5VUFBQ2FMbjB4UzJBR0xha2x5eE1Eek1Va0JBSUFkVS85NWg2ZktuellkbzNGVlBwU2JseDdmZEF3QUFPZ0VaZW1YLzNPU096THBpbXBKVXIwOTNhM2J5dEl2VDhMc3dNdmxaaDhBd0NUUmQwdE1VaWo1NUxMalk1SUNBQUE3anBXdjc4N3NRNzZaS3IvY2RKUU84ZjJrZjNHTzZ4OW9PZ2dBQURTaDlGM2NrN0x3VDFKVkgyZzZ5NFFvNWVLczIvaDcxVlZuYlc0NkN0QWVKcXNCQUV3QzUvWEhKSVVrcWZLaHBUZkhKQVVBQUhZY3N3LzVMVVcxRnpreU9kWTNzQUFBc0VNcVoxKzlTOHJDcjB5Wm9scVNWTlg1bVQvOSt0TDN4WVZOUndIYXcyUTFBSUFPOS9xVjZUNWtkdG95U1dGTzkrN1pmOVlKMldmbTR1dzdhM0htOSt5ZG1kM3pNck5yZnFhMVp1WDVvZlhaTUxRMnp3NytLQTl1dURYM1B2ZnQzUFhNTi9QanpRL1dIZTJGdnQrZkxPNC9MaVlwQUFBd3RkMzAzcDNUMDdvL1ZUV242U2hKY3ZqMGhmbnVLeTdNdEtwN3hMVlYvL2wxUnRtUXdlRURjdEtsajlkNUNBQUFkSkt5NUpwRjZXNzlTNUxEbXM1U2k1SUhVc3JKMWFWbjNOZDBGS0JlSS8rckFnQUFqVHBrZG1xZHBEQ3phMTZPbmYrT25ManpmODNCYzE2WGFqdmZ6ekNyZStmTTZ0NDV1MDA3TVB2UE9qR3YyKzIzVTFMeWc2ZS9tcFZQZkRhM3JmOWFYVEZmNk1oamt3djdrejl1eDJFQUFOQ1kzdGJ2SnAxUlZPdXFXcmx5djNOR1ZWUnJnNW5wcmo2UzVIZWFEZ0lBQU8xUXpyNTJ6M1RuRzBrT2FUcExiYXJzbTZxNnZpeTU3dVRxOHRQdWJUb09VQitUMVFBQU90aDdiOHJPclo3Y1gxV1o4QnRVczdwM3lWdjIrSEJldDlzRjZXbE5uNUE5di9mMHRmbWJCNVptL1VEdEF3NDJEQS9tZ0V0UGlra0tBQUJNVGF2TzNpVmQwKzlQTXJ2cEtFbnk0VDNlbkUvdStkWlJyNjk1c2xxU2JNanc1Z056d3ZMSDZqNElBQUNhVlByK3o4S1VnUnRTNWFDbXM3UkZ5VU1wNWJVbXJNSFUxV282QUFBQTI5YnF6ZS9XVVZRN2VmZjM1VTllZVc5T1hmQUhFMVpVUzVLajVwNmVqN3ppK3psZzFra1R0dWMyekt5Njg1RzZEd0VBZ01aMFQvK3RkRWhSN1pVekZ1V1BGNTNXZEl5WG1wbXE5OEttUXdBQVFKMUszN1V6VXdiK1lZY3BxaVZKbGIzU3FxNHRGNnpzaU9zaFlPSXBxd0VBZEtpelYyV1hLdmxnSFh1L2FwZjNaSHJYVG5Wc25UbmR1K1YzRC9wS0ZzMDRvcGI5ZjZwS3pqbm41dXhSNnlFQUFOQ0VsYS92VGlrWE5CMGpTYnFyVnE3Yzc5ejBkc2JqUDErc0ttZGw5ZUtlcG1NQUFFQWRTa3FWNUtKVU9hSHBMQTA0SWdQUC9OMVAvZzZBS1VaWkRRQ2dRMDN2VHNkTVVoaXJXZDA3NTMwSGZUVzlyWmwxSGpPenQ0cEpDZ0FBVEQyekRueGRVaTFxT2thU2ZIaVB0K1RZbWZzMEhXTWJxdDJTeGFOL05pa0FBRXdtZmRlK1A4bHZOaDJqTVZWMVd2cSs4b21tWXdBVFQxa05BS0FEdlg1bHVrdEpSMHhTR0srZGUvZkpHeGZVTWhqdVowcVZzeGF2amtrS0FBQk1MYTNXMlUxSFNKS2paK3lWQ3hlK3Bla1kyMWZLdVUxSEFBQ0FpVmJPdSs3d3BQV25UZWRvWHZsUVdmcmw0NXRPQVV5c0RwemREZ0RBZ2JQeXVpcHAreVNGa3BJSE45eWF1NTY1UG84OC80T3NIWGc0QThQUFozclhuT3pjdTI4T252MmZjc3k4dDZlbk5YMVUrNzF4ancvbTYwOThPaHVIMXRlU3QwcDJXNXk4dFQrNXFwWURBQUNnM1c1Y01pZXAzdGwwako2cUsxZnVmMjU2cXE2bW8yeGZWWjJTNzU0ekw4Y3NYOWQwRkFBQW1Bamw5Ui90VHF0Y21qVDBqZHBWbGV3N056bDgxMlR2dWNtQ1djbmNhY24wN3FTcmxRd09Kd05EeWZwTnlicU55U1BQSnZldFMyNS9Jbmx1WUtMVGRLZXFMaXVMTDE1YzlaOC80WnNEelZCV0F3RG9RSzFXMmpwSlljUFEybHoveE9kejQ0OHV6Vk9iNzkvbXVodWV2Q2h6dW5mUE9mdGRrVmZPSFhuQ3dyVFdyTHhpcHpmbTFyVi9QNEZwWDZ5VW5CdGxOUUFBcG9vWlBhOU9LZE9hanZIZkYvNWFqcDZ4VjlNeFJxTTNnejJuSi9tYnBvTUFBTUNFT0dUeGJ5WDU1YmFmTzNkYTh0cDlrOWZzazh6YnpqZXM5M1p0K1RHck4xazRKemw4dHkydkQ1ZmtzemNudHo4NTBjbU96TEVMTDB4Ly9uaWlOd2FhNFRHZ0FBQWRac21ObVZNbGJabWtNRlFHOHZYSC95SWYvdjcrdWVhUkM3ZGJWUHVwWndhZnlPZnZlV3Z1ZnZaZlIzWEdrWE4vN1dXbTNMNnF5aW5uZkRmemFqMEVBQURhcFF5L29la0l4ODdjSjMrMHg1dTMrdDdxRFErME9jMG9WTmw2V0FBQW1HVEtlMWZzbkpJL2FldWhQYTNrdEVPU1QvektscCszVjFUYm5sYTFaZnBhSGFycUErVzhheGJVc3puUWJzcHFBQUFkcG1kR1hwMms5a2tLajI2OEkzOTY1NnR5MVVOL21PZUhuaDdUMXc2VmdheFk4LzVScmQxcnhsSGppVGNXdlQyRE9iM3VRd0FBb0UxT2JmTHczcW83Vis1M2JycXJyZi9UOGVlZnVMNjlnVWFqcW81ck9nSUFBRXlJMXZUZlRaVTViVHR2d2V6a3Y3MG1PZjJRWkZwWDI0NGRoNW1wdWo3U2RBaGdZaWlyQVFCMG1PR1MyaWNwZkhmdDFmbWZkNXlRQnpiMGozdVBCemZjbWljMzNUUGl1am5kdTQvN2pGRXpTUUVBZ0tsZ2RkL2NKRWMyR2VHamkwN0xLMmNzMnVwNzkyeDZNdi9yeDZ2YW5HZ1VTamtvcTg3ZXBla1lBQUR3Y3BTenI5NGxWZlhCdGgxNDhNN0poMStUN0xWVDI0NThXYXB5VGpubkszczBIUU40K1pUVkFBQTZUKzJURlA3eHNUL0pwdUZuWC9ZK2F6WjhkOFExYzNwMmU5bm5qS1NxWXBJQ0FBQ1QzK0R3NFVsVk5YWDg4YlAyeS8rMTRGZTMrZjd2UFBoM0dTaERiVXcwV2xXVjdtbXVDUUFBbU55bWQvOVdrdGx0T2V1UVhaTGZPN0creDNiV1kyWjZoeTlzT2dUdzhpbXJBUUIwa0w3VmFYeVN3bGc4Ti9UakVkY01EbStxUFVjcE9lanNWVEZKQVFDQXlhMjdkV2hUUjArcnVyTjh2M1BTdFkzSGYxNytvMi9sYSt0dmEzT3FNUmd1aTV1T0FBQUE0MVZlLzlIdWxGelFsc04ybjVYODFuRkpiMGMvOW5QclNzNHFpeS91YVRvRzhQSk1xcG9zQU1CVU56eVl3MXZkYVd5U3dsajF0bWFPdU9hWndTZHJ6MUVsMWJUdUhKZmthN1VmQmdBQXRTa0hwYUhMZ1k4dk9pT3ZtTDV3cSsrdDJidzJ2Ly9RaWpZbkdxdldRVTBuQUFDQWNUdHc4ZXRTWlZIdDUzUzNrdDgrTHBrMXlyNVhTZkxESHllM1A1azgra3p5N09ha1ZTVXplNUxkWmlYNzdKUzhZcmRrVm0rdHNYK215bTVadk9kYjA1K3Iybk1nVUFkbE5RQ0FEdExxVG1PVEZNWmpsOTc5Umx6ejBQUGZxejlJa2pLY3hWRldBd0JnY2p1d2lVTlBuTFYvL25EQkc3YjUvbnNmdURMcmh6YTJNZEU0Vk5tejZRZ0FBREJ1clp6ZGxuTk9QeVJaTkdkMGE3LzNlSEwxSGNtanoyNS9YYXRLRHQ4MStkVTJmZjlJR1Q0M1VWYUR5VXhaRFFDZ2c1VGtvTWt5VnEybk5UMzd6RHgyeEhYM1BQdXROcVJKV29sSkNnQUFURzRsKzdaN3NOcjBWayt1M08vY2JUNytjOW1QL2pYL3ZQNk85b1lhbDdKSDB3a0FBR0E4eXBKcjVxVEtPMnMvYUkvWnlSdEg4ZjB4cFNULys3YmsrdnRIdCs5d1NXNTdjc3VQcmpaYzBGVFZLZVdjbGZPcTVTZXZxLzh3b0E1Yi94Y0lBQUNhMHNna2hmRTRldTZ2ai9nWTBKS1NXOWQrc1QyQlRGSUFBR0N5cTZyZDJuM2tKeGU5TllkT1g3RFY5eDdZL0ZRKzhORGZ0em5SZUZYem1rNEFBQURqMHRQOTZpVFRhai9uYllkdG1ZSTJrdVgvUHZxaTJrc05sZkY5M2RqMHB1ZVowOXR4RUZBUFpUVUFnRTVTc20vVEVVYnJqWHQ4WU1RMWR6OXpRNTdhZkgvOVlaS1V4Q1FGQUFBbXQxSjJhZWR4cjU1OVlONi80SlN0UjBuSmt2di9PczkwK3VNL2Y2cEVXUTBBZ01scGVQZ050Wit4NTV6a2wwYnhUK2pmdUMvNXprTzF4NWtBYjI0NkFEQit5bW9BQUIya3F0TDJTUXJqY2RJdVoyZmZtY2VOdU81cmovOXBHOUpzVWNYTktRQUFKcm1xbXRHdW8yYTJlblBGZnVla3RZM25qbjcreVcvbUc4L2MyYTQ0TDE5VmVwdU9BQUFBNDFOT3JmMklYOWwvNURWck55Yi84QisxUjVrUVZUWHlEUXFnWXltckFRQjBrRkxTMWtrSzQ3Rno3ejU1NTk2ZkdYSGR2Yzk5T3o5NCtoL2JrT0lQOG1ZQUFDQUFTVVJCVk9nblRGSUFBR0N5SzJsYjRlcC83dm0ySER4dDk2MitkOCttSi9PaGg2NXVWNVFKVXZVMG5RQUFBTWFxOUsyWW0xUkgxbnJJdEs3a2hEMUhYdmZGMjVOTmc3VkdtVEFsQjVXenIrNzQreW5BMWltckFRQjBrS3BLMnlZcGpFZFBhMForKzhBdlpXYlg5bnRodzJVd2Yvdmc3N1FwMVJhbGF0K05QUUFBcU1YV2g1eE51TmZPUGpqdjIvM2tyYjYzNWZHZlYrYTU0VTN0Q1FNQUFEdXk0ZW1IcDZyNVN1RElCVWx2MS9iWHJOK1U5RDlhYTR3SlZhWEt0RjdUMVdDU1VsWURBT2drYlp5a01GWlZXbG15MzE5bm41bkhqcmoyYTQ5L0ttczJmTGNOcVg2dVNreFNBQUJnc3R0Yzl3R3pXdE55eFg3bmJQTisyUC83eERkeXc3TjMxeDJqQm1XZzZRUUFBREJtcmRhaHRaOXh6QjRqci9uT1E4bHdxVDNLaENwWjNIUUVZSHk2bXc0QUFNQUx0R21Td25qOGwzMCtuMlBudjJQRWRmYys5NTFjOThoSDZ3OEVBQUJUejhhazNtbkxmN2JYMjNQQXRGMjMrdDdkbTU3SUh6MzhwVHFQcjFGVmU5RVBBQUFtWENrSDFYNWY0SkJSUEMzemU0OXYrNzJkcGlWemVwTldsVHl6ZWNzVXRrNG90clhLUVUxSEFNWkhXUTBBb0xOc1RzMDNwOGJqekwzK0lxL2Q3ZndSMTYwZmVEd1gzL09PREpiMjN5Y3FpVWtLQUFCTWN1V3BwSnBmMSs2L011ZXcvUFp1cjl2cWU4TXBPZWYrNVhsK2VOSitySDY2NlFBQUFEQjI1Y0JhdjR0OXdhd3RaYlB0UmlqSmcrdC8vdnNxeVN0MlMxNjFkM0w0cnNuc2x6d1FwaVI1OE9uazN4OUxibmtrZWVLNWlVNDlXbnMyZFREdzhpaXJBUUIwbHRvbktZelZXWHQvT3Fmcy92NFIxMjBhZmk2ZnYrZlhzMjdnNFRhaytrVlZHeDZaQkFBQXRTclZrNmxTeTNTQTJhMXB1V3kvczdmNStNOVBQLzcxM1BUc1BYVWMzUzdybWc0QUFBQmpWKzFiNi9iN3podDV6YVBQSnBzR3QveDYwWnprN0tPVC9iZnpkVldTZmVkdStmRnJoeVRmdUMrNTdxNWs0K0NFUkI2MWtsRTgzeFRvUksybUF3QUE4SE1sZWFycEREOVZwY3B2N1BPNVVSWFZCc3ZtWEhUUDIzUGZjNnZha0d5YlRGSUFBR0N5ZTdDdWpmOThyM2Rrdjk2dFAvN256bzJQNWNKSHJxbnI2UFlvMmM1eml3QUFvRU5WWmJkYTkxODRlK1ExNnpadStmbW9CY2wvZTgzMmkyb3YxVlVsYnpnZytmQnJrdm5UeDVkeHZLcU1JU2pRU1V4V0F3RG9JRlZKYlpNVXhwUWpyZnptdnBmazFic3VHWEh0WU5tY1MrOTlWMjVmLzA5dFNMWmRKaWtBQUREWjFUTGE3TlNkRHMvNXU3MTJtKzlmOU9RTithVVplMC9vbVNmTk91QVhYdnZPYy9kTzZCa3ZVcVdaRWM4QUFQQnlsR3FYT3A4Q21nV2pLS3R0R0VnTzJTVTVmM0hTUGM1NVJ3dG1KeC84NWVUUHY1MzgrUG54N1RGMnltb3dTU21yQVFCMGxnZVR2S3JKQUsycU8rZnVkMlZPMlBtL2pMaDJZUGo1Zk9HZXQrZTI5ZituRGNsR1lKSUNBQUNUWHJrbk5keXB1bXpmczdmNy9sL3VmZGFFbi9udHd6NzBDNjlWL2VkUCtEa3ZNS21mWVFvQXdBNnFLalBxdUFiNG1YbWptSGJXMjVXY2QrejRpMm8vdGN2TVpNa3h5Zi96N2FTVWw3ZlhhSlQwMW44SVVBZVBBUVVBNkN5TjNtRHBybnJUZDhEL042cWkydk5EVCtjemQ3K3BNNHBxaVVrS0FBQk1maVYzMXJIdFByMDcxN0Z0WnluRC9VMUhBQUNBc2F2cUxWek5uVGJ5bXFNV2pHN2RhQnk4YzNMcS9oT3oxMGlxOUxUbklHQ2lLYXNCQUhTUTBtQlpyYWMxUGI5OTRKZHl6THkzajdoMjNjREQrZFIvL0tmYy9ld05iVWcyYWlZcEFBQXd1VTN2dnFNOUl3aW1tbExTMjcyNjZSUUFBTkJ4WmpUUTUzckx3VnVtdFFGc2c4ZUFBZ0Iwa3BJNzY1ejR2UzNUV3JOeXdVSFg1TEE1cDR5NDl0R050K2N6ZDc4cGF6ZXZhVU95MFJzdU1Va0JBSURKN2FndnJNM3F2anVTdktMcEtKTkt5ZjA1K3FJbm1vNEJBQUJqVnpZbjFZemF0dThaNC95aW9aS3N2QzlaOVhEeStITmJYdHQxUm5MMEhza2JEa2htanFMOE5yTW5PV212NUlZSHhwNTNMRW8xVU84QlFGMlUxUUFBT2tqMzlOd3h1RG1sU3ZzcWE5Tzdkc3I3RHZwS0RwcjltaEhYL3ZEWkcvTzVINTZSRFVOcjI1QnM5RXBTdW50amtnSUFBRlBCMTZPc05qWlZibWs2QWdBQWpFKzFNVWw5WmJYdU1aVFZOZ3drZi9tZDVJR25YL3o2dzg5cytYSFRtdVFQWHBVc21EWHlYcS9ldS82eVdsVTIxM3NBVUJlUEFRVUE2Q0JmT0NwcnErU09kcDAzczJ0K2Z2L2dyNCtxcVBiZGRWZm5MKzkrUThjVjFaSWtKZmRmZEhSTVVnQUFZUEtyeWo4M0hXSFNLZmxhMHhFQUFHQmNTbm1xNlFnL2MrbXR2MWhVZTZGMUc1TmwvY2x3R1htdmZlYTI0MUdnMndrTGRESmxOUUNBenZQMWRod3lwM3UzL09HaEs3UGZyT05IWEh2OWs1L1B4ZmVjbVlIaGpXMUlOZzRtS1FBQU1GVzBCbTVNWWtMQTZBMmtxcjdjZEFnQUFCaVhxbnF5MXYySGhrZTM3dDhmVDI0YlJaU0gxaWZmZjN6a2RhMHEyVy9lNk00ZXYzVjFId0RVdzJOQUFRQTZUS255ejFYSjc5VjV4dHllaGZuOVE3NmVoZE5IZnJyUU5ZOWNtSzgrK3NrNjQ3eDhKaWtBQURCVkhMTjhYVzdwKzFLcXZIT2l0cXo2ejUrb3JaSWtaZkhGYlQ5em0wcjVabzYvNUVmdE9Rd0FBQ2JjZzBsZVZkdnVtNGFTbmxGTU9Mdnh3ZEh2ZWV0anlkRjdqTHh1d2F6a3Jsb0h4NDJpTlFkMElwUFZBQUE2ekVBcnRVNVNtTis3ZHo1dzZBMGpGdFdHeTJDdXZQL2N6aStxSlFOVkZaTVVBQUNZT2xyVjhxWWpUQnF0Y21YVEVRQUFZUHpLUGJWdS84d29ielg4OE1lajMzUE5LSisrT2F0MzlIdU96OE4xSHdEVVExa05BS0RETEQ4bTYxTHlwVHIyM25YYUFmbmdvZithM2FjZHROMTFnMlZUUG5mUEdibnBxZVYxeEpoUXBlU2J5NDZMU1FvQUFFd2RwZnhMVXVwOUhOQlVVR1Z0cGorOW91a1lBQUF3YnFWVmIxbHQvYWFSMTJ3YVNqWU1qSDdQZFJ0SHQyNVd6K2ozSEplcTNyODdvRFllQXdvQTBJR3FWcGFYTW5HUC9mbXBEeDU2UStiMTdEbml1dTVxV3Q1MzBGY243Tnp6KzZzSjIrdWxTaXNtS1FBQU1MVWN0MndnTnkrOU9LMWMySFNVamxieXhSeHhWVzFUcVFFQW9BM3VySFgzSjU5TER0MWwrMnNHaDhlMjUvT0RvMXZYcXUrK1FKSmt1UFRYZXdCUUY1UFZBQUE2VUNuNWw1Sk0rQ1NGMFJUVkpwVXFhNStlSHBNVUFBQ1lnZ1krbDJSRDB5azYyTVlrbjJnNkJBQUF2Q3pkdVNNbHBiYjlIM3QyNURVenhqampxS2RyZE9zMkQ0MXQzN0VvS2VrZVdGM2ZBVUNkbE5VQUFEclFzdU15a09GYzNIU09qbGZ5eGF1T2lFa0tBQUJNUFNjc2Z5d3BuMms2UnNjcTVXOXozTElIbTQ0QkFBQXZSL1dGMDlhbUtuZlVkc0Q5NjBaZTA2cVNYV2FNZnM4NXZhTmJOOXJIaFk1THViKzY2TzFQMUhnQVVDTmxOUUNBRGpXUW1LU3dmU1lwQUFBd3RmVjAvV1ZjRS95aVVqYW1ESDYwNlJnQUFEQXhxcS9YdHZYOTYwYjNtTS85NTQ5K3o3MTNHdDI2eDU4Yi9aNWoxcnFseHMyQm1pbXJBUUIwcU9VbjVMR1NtS1N3RGFYa2I1Y2RGNU1VQUFDWXVvNis2SW1VZkt6cEdCMm55bC9saEN2V05CMERBQUFtUkNuL1hOdmVBOFBKZnp3MThycmpGbzErejZNV2pMeW1sTkZOZFJ1L3I5VzVPVkF2WlRVQWdBN1cxUk9URkxhaWxHd2NMUGxvMHprQUFLQjJWZituay94YjB6RTZ5TjJac2U3L2Jqb0VBQUJNbUlHaEc1TnNybTMvN3o0NjhwcWpGeVFMWjQrOGJxZHB5ZUtGSTYrN2QyMnljWERrZGVOU0RhUXFYNjVwYzZBTmxOVUFBRHJZUlVmSEpJV3RxZkpYVjV3UWt4UUFBSmo2anVzZlNCbGFrcVN1T3oyVFJ5bERHUzVMYzhSVjlkM0lBd0NBTnF1V3YyMWRraS9WZHNBdGp5U2JScmljYUZYSmZ6MXF5OC9iYytZcmttbmRJNTk1OHlPanp6ZFdwWHl6V25iNmorbzdBS2piS1A0dkFnQkFrL3FyZkhweDhodEpmcW5wTEIzaTduVXpZcElDQUFBN2p1TXYrMjVXOTMwOHljZWJqcElrVmYvNURSMmN2OHJ4bDN5em1jTUJBS0JHMWZEeWxOWTdhOWw3NDJCeTQ1cmtsUDIzdis3Z25aTWx4eVIvL2UvSjVxRVh2OWVxa3JjZWxweXc1OGpuYlJoSXZ2M1ErUE9PcEZSWDFyYzUwQTRqMUdJQkFPZ0U3NzBseDNSVnVUazcrRGNibEpLaGxKeHl5UWx4Z3dvQWdCMUxTWlgrdnF1VHZMWHBLSTBvV1ptdkxEczFIODF3MDFFQUFHQ2lsYjZMZTFJV1Bad3F1OVZ5d0p4cHlTZC9KWm5XTmZMYUgyMUkvdlhCWk0zVHlYQkpGczVKWHIxM3N0ZE9venZyNzI5UC92bmVsNWQzMjlabTdmTjdWRmVkWmRveVRHSWVBd29BTUFsY2RueSttdzZab3RDb0tuK2xxQVlBd0E2cFNzbkd3Yk9UL0tEcEtBMjROOTJiMzY2b0JnREFWRlV0TzM4Z0diNjR0Z09lMlpSY2MrZm8xdTQ2TTNuYlljbnZuWmk4LzZUa25VZU12cWoyd05QSk4rNGJmODRSbFM4cXFzSGtwNndHQURCSkxGdWMvNUhrSDVyTzBaaVNsWmRjbHo5b09nWUFBRFRtTlpjL2s2SGhNMUpLamMvVTZUaFBaSERnOUJ5emZGM1RRUUFBb0ZZRDNaOUxzcUcyL2I5eGYzTG5qMnJiUHM4TkpKZmVtZ3lWbWc2b05pYlZKMnJhSEdnalpUVUFnTW1pU2huY21CMTJrc0xtN3Bpa0FBQUFKMTU2WHpMMHVpUVBOaDJsZHFVOG5qSjBTazY2NHZhbW93QUFRTjJxNWIvMldFbytVOXNCcFNUTCtwUEhuNXY0dlRjT0pwKzdKWG1paHIxL3FwUy9yWmFkUHZXdmcyQUhvS3dHQURDSlhQNmFQRE04bEROS3lRNDFTV0ZnTUtjdlB5WW1LUUFBUUpJY2YvbTlHUnArZlZJZWFEcEtqUjVOMStDdjVQakxkc1J2MWdFQVlFZlYxZnVYcVhPNjJuTUR5Wi9mbER5MGZ1TDJYTDhwK2ZSM2tudCtQSEY3dmxUSnhnd09mYlMrQTRCMlVsWURBSmhrTGoweDl3MGxPOFFraFZMeStGREpLVmVjRkpNVUFBRGdoVTY4OUw2a2VsV1NWVTFIbVhqbCt4blkvTXM1MWtRMUFBQjJMTlZGdi9wRWtvL1Zlc2o2VGNtZmZpdjUxZ1RjWXZqZTQ4a25ia2p1ci90N3phdS9xcTU0NjVxYUR3SGFwR282QUFBQTQzUGVxdXhmZFdWbGxlemJkSmFhUERyUXlxbFhIS3VvQmdBQTIzVGJtYjNaT1A4TEtWblNkSlNKVVZia21ZSDM1T1RsRzV0T0FnQUFUU2lMTCs3SjRrVTNKL21sMmcvYmYxNXkyaUhKRWJzbDFSanFJM2YvT1BuSHU1UGJucXd2Mnd0T3k5cm5YMWxkZGRibWRod0cxRTlaRFFCZ0V1dGJuWVZKdnBUa3hLYXpUS1NTZkg5Z0lHY3NmMVh1YnpvTEFBQk1DdjFMbDZaVWY1WmtYdE5SeHVuWmxId2t4eS83ZE5OQkFBQ2dhZVc5WHowbVhVTTNKK2x1eTRFN3owaU8zRDA1ZUpkazRleGsvb3hrZXZlV1JzbW1vV1R0ODhsanp5YjNyRTMrL2JIa3lmcWVWUG9pSlVOSk9hVzY1SXh2dHVkQW9CMlUxUUFBSnJremIwdnYvSTJaTXBNVVNySmk0Sm04Wi9uSk1Va0JBQURHNHRZbGl6TGNkVWxTdmFYcEtHTzBNa1BENzkzeWFGTUFBQ0JKU3Q5MS96MHBIMjg2UjZOS1BsTmRjdnI3bTQ0QlRDeGxOUUNBS1dKcGY1WldKWk4ra3NLeTQyT1NBZ0FBdkJ5M0xIMVhXdFhIVTNKdzAxRkc4R0JLK1ZpT3YrVHlwb01BQUVDbktTbFYrcTY3T3NsYm04N1NrSlZaMW45cWxZOE9OeDBFbUZqS2FnQUFVOGlTVzdPb2F6aVhWTW1rbTZRd1BKVDNYbnBpVEZJQUFJQ0pVTTdzeWkzenprK3IrbENTZlpxTzh4S1BKZVZUeWEyZnpYSDlBMDJIQVFDQVRsV1dYRE1uM2EyYmtyeXk2U3h0ZG04MkR5NnVscjl0WGROQmdJbW5yQVlBTUFVdHZTWHZxbHFaRkpNVVNzbkhMamsrSmlrQUFFQWRianV6Tnh2bXZUdFZsaWJWU2MyR0tmMUpkVm1lMlh4RlRsNitzZGtzQUFBd09aVHp2cngvcXVxR1ZObXI2U3p0VVo3SXdQREoxUlZ2dmIzcEpFQTlsTlVBQUthb00wdTY1dDJTODZ0V09uS1NRa2srZFd2eTJmN2pZcElDQUFDMHcrcHpqa3g2TGtpcVgwMnlmNXRPWFpPVWY4clEwRVU1OGZMVmJUb1RBQUNtbExMa3VnUFNYVmFtOC82dGYyS1Y4bmlHVzZkV2w1MzJnNmFqQVBWUlZnTUFtT0xPdkMyOTh6YmszYW15dEVvYW5hUlFrdjRxdVd6ek03bGkrY2t4U1FFQUFKcnluZk9PU2svcnJBeVgxNlRLMFVrMWI0SjJYcC9rZTZseVV6SzhJb3N2N1orZ2ZRRUFZSWYya3dscksxTmwzNmF6MUtONk5BT0RwNXFvQmxPZnNob0F3QTdrbk5VNXNpZTVvRXJhT2ttaEpQODBOSlNMTGo4eEppa0FBRURucWZLZGN3OVBUL2VyVTZwRGs3SjNTclYzcWl4SU1qUEpqQ1F6VTFLbHlvYVU4bnlTRGFueWVKS0hVbFZyVXNwZFNmV3RMRjcyZzFRcGpmNXBBQUJnaWlwOVgxeVk5SDRweVlsTlo1bFFKZC9Qd09BWjFmSzMzZDkwRktCK3ltb0FBRHVvODc2VG8xbzlPYXNNNXpXcGNuU1ZUUGdraGVGa3hhV0xZNUlDQUFBQUFBQk1nSExtaXQ3TW4vR0ZKRXVhempJaFNyVWlBMCsrcDFwK3JxZXh3QTVDV1EwQWdDU3B6djFPRHUvdXlhdXJra05Mc25kVnNzMUpDcVhrUlpNVXFpcHJTc2xkVmZLdFpZdGprZ0lBQUFBQUFOU29MTDEyYWFyOFdTYnVHOUhickR5YjVDUFZzak0rM1hRU29MMlUxUUFBQUFBQUFBQUFKcG15NUpwRjZXcGRraXB2YVRyTEdLM01jSGx2ZGVrWjl6VWRCR2cvWlRVQUFBQUFBQUFBZ0VtcUxMM3VYYW5LeDVNYzNIU1dFVHlZVW4yc3V1UzB5NXNPQWpSSFdRMEFBQUFBQUFBQVlCSXJaNjdveXJ6cDU2ZXFQcFJrbjZienZNUmpLZmxVYm4za3MxWC8rUU5OaHdHYXBhd0dBQUFBQUFBQUFEQUZsRE5YOUdiZXpIY25aV21xbk5Sc21QU25xaTdMNWxsWFZNdFAzdGhvRnFCaktLc0JBQUFBQUFBQUFFd3g1WngvT0RJOVhSZWt5cThtMmI5Tng2NUpxZjRwUTBNWFZaZi8rdW8yblFsTUlzcHFBQUFBQUFBQUFBQlRXRG52bXFQUzZqb3JwYndteWRHcE1tK0N0bDZmNUh0SmJzcnc0SXJxMHJmMVQ5Qyt3QlNsckFZQUFBQUFBQUFBc0lNb1NaVnovK0h3ZEhlOU9sVU9UYW4yVGxYMlRySWd5Y3lrbXBHVW1kblNLZG1Ra3VlVGJFanllSktIVWxWclVzcGRxVnJmeXJLMy9LQktWUnI4NHd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REFWRmMxSFFDQUhjekt6TTdjbkp1aC9FYXFISkZrcDZZakFjQVU5R3lxM0pHU0ZVa3V5WEY1dXVsQUFLT3k4c3pabVR2djNBeFZyaGNBb0Q3UHBpby91VjZvTHNseHkxd3ZBRzFWemx3eE8vTm1ucHVxL0ViaWN6OEExS004bTFMZGtWUXJVbTI0cEZwMlZzZDg3bGRXQTZCOXZwVURNeTMvbU9UZ3BxTUF3QTZqWkUyU3QrVDQvS0RwS0FEYjlhMzNISmhwMDF3dkFFQTdsYXhKaHQ2UzR5OXp2UUMwUlhuUGx3N010RzZmK3dHZ3JjcWFETFhlVWwxMldrZDg3bGRXQTZBOVZtWjI1cVEveVNGTlJ3R0FIVTdKbWxRNTBvUTFvR090UEhOMjVzeDN2UUFBVGZqWjlZSUphMEM5eXBrclptZit6UDZrK053UEFHMVgxaVFiait5RUNXdXRwZ01Bc0lPWWt5Vng0d2tBbWxGbDd5UWZham9Hd0RiTm1ldDZBUUNhVW1YdnBMaGVBT28zZDhZU1JUVUFhRXExZDhxTWp2amMzOTEwQUFCMkVDWHZldUU4enhVSHJNanBjMC9QOU5iMDVqSUJ3QlMxYVhoVFZqNnpNbS8rNFp0ZitQSnBTVDdjVUNTQTdTdXRsMXd2OU9YMHVVZGxlcXVudVV3QU1FVnRHaDdNeW1mdXpKdC8rTmtYdkZxNVhnRHExOHE3WHZUN3ZtT1RveFlrUFYwTkJRS0FLV3h3S0xuenFlU3pOLy84dGFvejdoT1lyQVpBZTFSNXhRdC9xNmdHQVBXWjFwcVdrK2VjL05LWDkyOGlDOENvL01MMWdxSWFBTlJsV3FzN0o4ODU3S1V2dTE0QTJxQjYwZWQrUlRVQXFGRjNWM0xZcmk5NXNYVEU1MzVsTlFEYVplNExmNk9vQmdEMW10YWE5dEtYWmplUkEyQ1VYbks5b0tnR0FIV2ExdnFGQisrNFhnRGFvTHpvYzcraUdnRFVyUHVsdGJDcUl6NzNLNnNCQUFBQUFBQUFBQUJRTzJVMUFBQUFBQUFBQUFBQWFxZXNCZ0FBQUFBQUFBQUFRTzJVMVFBQUFBQUFBQUFBQUtpZHNob0FBQUFBQUFBQUFBQzFVMVlEQUFBQUFBQUFBQUNnZHNwcUFBQUFBQUFBQUFBQTFFNVpEUUFBQUFBQUFBQUFnTm9wcXdFQUFBQUFBQUFBQUZBN1pUVUFBQUFBQUFBQUFBQnFwNndHQUFBQUFBQUFBQUJBN1pUVkFBQUFBQUFBQUFBQXFKMnlHZ0FBQUFBQUFBQUFBTFZUVmdNQUFBQUFBQUFBQUtCMnltb0FBQUFBQUFBQUFBRFVUbGtOQUFBQUFBQUFBQUNBMmltckFRQUFBQUFBQUFBQVVEdGxOUUFBQUFBQUFBQUFBR3FuckFZQUFBQUFBQUFBQUVEdGxOVUFBQUFBQUFBQUFBQ29uYklhQUFBQUFBQUFBQUFBdFZOV0F3QUFBQUFBQUFBQW9IYkthZ0FBQUFBQUFBQUFBTlJPV1EwQUFBQUFBQUFBQUlEYUthc0JBQUFBQUFBQUFBQlFPMlUxQUFBQUFBQUFBQUFBYXFlc0JnQUFBQUFBQUFBQVFPMlUxUUFBQUFBQUFBQUFBS2lkc2hvQUFBQUFBQUFBQUFDMVUxWURBQUFBQUFBQUFBQ2dkc3BxQUFBQUFBQUFBQUFBMUU1WkRRQUFBQUFBQUFBQWdOb3Bxd0VBQUFBQU1DcUR3NFA1dHpYL2xtWC91aXg5LzZ1djZUZ0FBRUJkQm9lVGYzc3NXZGFmOUYzYmRCcGdDdWx1T2dBQVRFVkR3NE5iZmIzVjZrcVZxczFweG0rcS9EbVkyalpzWHArWnZUczFIUU1BWUZLb3poLzc1L2pwUGRNemQ4YmN6SjB4Tnd2bkxzeXgreHlieGZzc3ppbUhuNUk5ZHRwalFuS3QzYkEyZTN4d2oyd2UzTHpkZFNmc2QwSlcvZEdxQ1RselBIOFhyYXFWMmRObVo4NzBPWmszYzE0T1hYQm9qdHp6eUp5dy93azU5YkJUMDl2ZFc5dlpFNkZjWE1iOE5RODg5VUJXM2JjcU45OS9jMWJkdHlxM1BuaHJObXpla0NUcGFuVmwyYnVYVFhSTUFBQW1Rdld4c1gvTjlPNWs3clJrN3ZSazRlemsySVhKNGtYSktmc25lOHllbUZ4ck55WjcvSG15ZVdqNzYwN1lNMWwxM3NTY09aNi9pMWFWek81TjV2UW04NlluaCs2YUhMbjdsbHluSHBEMGR0VjM5a1FvZnp6MnIzbmc2V1RWUThuTkR5ZXJIazV1ZlRUWk1MRGx2YTRxV1hiNnhHWUVkbGpLYWdCMHJIWFBQNTZkcHUrYVZqVzZEL3diQjU3ZDZ1dGRyWjcwZEUzYjV0Y05ERzNLMFBEQVZ0K2IzalAyaTYvTlF4dnpqc3RtYlBXOVB6ajViL0w2Zzk4OXFuMDJiRjZmcGYvN2dLMis5OGR2K2tvTzJmM0VNV2NiaTZueTUyQnFHQnplbkVlZi9tRWVmdnF1UEx6dVA3YjgvUFIvNUpGMWQyWDlwcWR5NlcvY2w5MW03OU9XTEhjKy91My9uNzM3anF1cWZ1TUEvcm1EalN3UkZ3SWk0a0p3aStMZWU1dWFwdG5RaG1sWjJiQnAyYktmYWRQU2xvSTV5cjIzT1FLY2lEaVFJYWlJREVIMnVPUDNCMEVpNTV4N0wzQzVqTSs3RjYvaysvMmU3M2tPS056eG5PZUJwM05IbUNzc3ErUjgxWTFHcTBiQ2d4dWk4NjRPcmFzd0d1UDY3c1JjRktyenk0eDNkUnVGQU05SkpvaUlpSWpJTlBJSzg1QlhtSWQ3R2ZjUWVTOFN4eU9QQXdDVWNpVkd0aCtKbHdhOGhJR3RCMWJvSEJ2UGJ0U1pxQVlBb1RkREVaVVVCUzhYcndxZHI3dzBXZzB5OGpLUWtaZUJPK2wzRUpFUWdTMFh0Z0FBSEt3ZE1MbnpaTHc3OGwwMGMyeG1rdmdxS2owbkhXZml6aUEwTnJRa1FlMWV4ajFUaDBWRVJFUkVWU1ZQVmZSeEx4dUlUQVdPeHhXTksrWEF5SmJBUzkyTEV0Y3FZdU5sM1lscVFGSENWTlI5d011cFl1Y3JMNDBXeU1ndityaVRDVVFrQTF1dUZzMDVXQUtUMndMdjlnV2ExZEFicWRQemdETUoveWFtL1p1Z2RpL2IxRkVSVVIzQlpEVWlJcXEydmpnMEJiR3BZZWpnT2dpZFhJZWhvK3NRT051S3YrRC8ySy8xQk1mN2VVM0h3Z0dCb3NkOWMveHBISXNLRXB6Yk1jZnd1ODRyaXhZYVpPYWxDczZwUkpMcnFxUGFjaDFrV3A4ZW1JZ3o4YnRFNXc5ZC94WFRPcGZqVGpFRG5ZM2ZqYVVIeHNQVm9UVVdEZHlBWm81dGpYN082aVlyUHcwdmJHb2pPbS9LbjV1VjdXamtXaFNvODhxTU85dTRNbG1OaUlnSVJlMGd0NGR0eC9hdzdaanBQeE1ycDZ5RWc3VkR1ZlphRjd4Tzc3V0JJWUg0WVBRSDVUcVBNYVhucEdQMWlkVUlDZ25DKzZQZXg2S2hpMHdka2w2K08vWmRTWEphWkZJa3ROcmE4M2lPaUlpSWlDcUpTZ05zdjE3ME1kTVBXRG1zS0dHclBOWmQwbjl0NENYZ2czN2xPNDh4cGVjQnE4OERRZUhBKzMyQlJRR21qa2cvMzUzNUx6a3RNaFhnUTM4aU1oRW1xeEVSVWJXVVhaQ09xL2RPUWExUjRWVE1uemdWOHljQW9KbGpXL1J1TVFWVE83MW40Z2lwT3JxU2VCSnY3dWh0NmpES1plbW9vMmpmcEorcHc2aTJ4clJmSUptc2RqanlOMHp0L0o1UjI5TmVTamlDenc1T2dscFRpTGo3NFhobGF4YzgyMk1GaHJhWkk3aGVyVkZoL0Jvem84VWpwRFlsaWxVSEdxMUdjRnpmaXA5RVJFUjF5ZHJndFRnVGR3YW5GcDJDbzdXalFjZEdKMGZqZFBScHZkY0hoUVpWeTJTMVlqa0ZPWGhqeXh1NCsrQXV2bnJzSzFPSG85TzhQK2FaT2dRaUlpSWlxa25XaGdGbjdnQ25uZ1ljRFV4WWkwNERUdC9TZjMxUWVQVk1WaXVXVXdpOGNRaTRtd1Y4TmRUVTBlZzJiNCtwSXlBaUFzQmtOU0lpcXFiTzM5b0h0VVpWWnZ4VzJoV2tadDh4UVVSRVZXL01UOFpMdkNxdnJjOFVRaUd2K29lUWZrMEh3ZFdoTlc2blh4T2NUOHE4aVlpN2Y4T25jVitqblAvYXZkUDRlTitZVWxXMkNsUzUrTzdFWEZ5NGZRRHorLzRNYTNON281eWJoQW45amlnUG1Vd21tbnltMFFxM0k1RExtYXhHUkVRazVPcmRxeGoxN1NnY2UvVVl6QlQ2SiswYlVsVU5BS0tTb2hBU0c0THV6YnNiR21LVlduRjRCZG8zYlkrbkFwNHlkU2hFUkVSRVJKWHJhZ293YWoxdzdFbkFUSzcvY2V2Q0REdFAxSDBnNUE3UXZhbGh4MVcxRmNGQWV4ZmdxWTZtam9TSXFFWmdzaG9SRVZWTElYRTdST2Y2ZVUydndraUlxTHltL3VhQXZNS3NTdHRQSzFMbHF0amlYUU1xdGJMYXRtZUxrcUh1UElqRUIzdEhJRStWTGJqdWRPeGZpRW05aURjSGJZYW5NMStNcUNxVkpoYnNkZ0FBSUFCSlJFRlVWYlhPcDNGZmZETDZtT0NjMk44NVZsWWpJaUlTZHpyNk5INDY4Uk5lN1BlaTNzY0VoZ1FhZko2Z2tLQnFuNndHQUc5c2VRTVRPMDJFdlJWdmJDQWlJaUtpV3ViMExlQ25jOENMWGZVL0p0Q0FGcURGZ2k1Vi8yUTFvS2pDMnNTMmdMMkZxU01oSXFyMm1LeEdSRVRWVG9FNkQyZmloTnY5TmJCMVE5dkdOYlBOSTFGZG85R29SQ3RUR1lOV3E0RXhtbUEydG1zQmY0K3hPQks1Vm5STllrWTBYdC9lQTgvMFdJSGhiWjh6UWhSVTFiVC8vaWVFeVdwRVJGUmJLZVFLUkgwY1ZXb3NLejhMU1JsSnVIajdJclplMklxVFVTZDE3dlB4N28veFZNQlRzREt6MHJuMmRQUnBSQ2RIQzg2TmJEOFN1OE4zQzg1dFBMc1J5eDliRHFXUnF2NEtmUzAwV2cweTh6SVJseHFINE5oZ0JJVUVJZjUrdk9RK0tWa3AySFp4RzJiMW1GVnFQUGFUV0wxamFmNTJjNFBpSkNJaUlpTFNTU0VEb3VhWEhzc3FBSkt5Z1l1SndOWnJ3RW5weDdvQWdJLy9McW9tWnFYSDQvTFR0NHJhZ0FvWjJSTFlmVU40Ym1NRXNId29vRFNnZ3BzaGhMNFdHaTJRV1FERXBRUEJ0NHZha2NZL2tONG5KUWZZZGcyWTVWZDZQSGFCL3JFMFgybFluRVJFTlJTVDFZaUlxTnE1Y0dzL2Nnc3pCZWY2ZWoxZXFaV1RLbXB0Nk5zNEdiUHBrVkh4ZEpsZmdsL0Qrbk1mbEJwYk91b0laSkRoby8yalM0MUxKZm1zUERZYmxtWTJlc1U0cCtmWGFOZTRqK1NhMm5JZFJNWWdseW13b045dnNEYTN4NjdMMzRpdUsxVG40NGVUenlNNUt4NHp1MzFTaFJFYVJxeVZxcjZ5QzlLTnVuOVRoMWJWNHVlOFZDVS9KcXNSRVZGdDVsSGZvK3hnRTJCQTZ3RllPR2doamw0L2lobS96RUJDZW9Mb0hva1ppVGg2L1NoRytJelFlYjYxd2VJM0JFZ2xxeVZsSnVIZ2xZTVk3ak5jNXpuS1MvQnJBY0RQMVE5ai9NYmcvVkh2WTlGZmkvRDFrYThsOTlrUnRxTk1zcHJZM3VWUm1Yc1ZzN1d3UmZmbTNSSGdGWUFsdTVaVSt2NUVSRVJFVkExNE9BaVBEMmdPTE93QkhMMEp6TmdDSkFpL1h3TUFTTXdDanNZQ0kxcnFQdDlhaVJhZ0k3M0ZrOVdTc29HRE1jQndMOTNuS0MreHI0VmZRMkJNSytEOWZzQ2lnOERYSWRMNzdMaGVObGxOYk8veXFNeTlpdG1hRjFXdUMzQURsaHl2L1AySmlBUXdXWTJJaUtxZHNrbFQvK25YY2tZVlJxTGJnN3drSkdZSVZ3RVFrcDU3RDhpOVYycE1wU2tBQU1TbVNqeFJlOFRkRFAzdm5NOVg1K3BjVTF1dXc5TzVJMVpNdkNDNVJxdlZZTjJaeFRoL2E1L29HbXR6ZTd3NWFEUHNyQnJvSFY5Rk5iRXo0aE50cWpBWlpKalQ4MnZZbU50ajQvbVBSZGZWczZ5UElhMmYxcmxmNE16a0NzVXpZMjM1L202cU5TcThzS2xOaGM2dFMwWDMvL1BwWEpnckxDc3Btdkpqc2hvUkVaR3cvcTM2NDhDQ0EranlTUmZrRmVhSnJqdDQ1YURPWkxVQ1ZRRTJuUlYvL2plczNUQzQxM2RIWEdxYzRIeGdTS0JSazlWMHNWQmFZT1dVbFloSmljR3VTOExWd1FIZ3l0MHJWUmhWK2JnNnVpS2dSUUFDdkFJUTBDSUFmcTUrVU1pTEh2TXdXWTJJaUlpb2p1cnZBUng0QXVqeUU1Q25FbDkzTUVaM3NscUJHdGdVSVQ0L3pBdHd0d2ZpUktxWEJWNHlickthTGhZS1lPVXdJQ1lOMkJVcHZ1NUt4VjczclJLdWRrQkFzNkxrdElCbWdGK2pvcXB0QUpQVmlLaktNRm1OaUlpcWxiekNMQVRmM0NZNDE4ckZIMjZPN2FvNG9wclBURzV1NmhBcWhUN1hZYW0wZ1dmOURxTHp1WVdaK1BMdzQ1S0phZ3E1RW04TTJvUU9yb1BMRldkdDV1M1NIUW9qdFZtcUthWjMrUWhXWm5iNExXUlJtVG1sM0J4dkQ5bUtSbll0ZE81alorbHNqUENvQWs3Ri9GbnFjN1dtVUhSdDNQM3dNdXQxYWVuU0ZTNjI3dVdLallpSXFMcHAxNlFkbnV2ekhGWWNYaUc2SmlSV1I4VUJBTHZDZHlFdFI3Z05VRXVYbG1qdTNCeDlXdmJCdXRSMWdtdTJoMjFIZG40MmJDejBxOVpzTEs4T2ZsVXlXZTFleGozUnVlb2c3dE00dURtNW1Ub01JaUlpSXFxTzJqVUFudXNDckFnV1h4TnlXL2MrdXlLQk5KR2JYVm82QWMwZGdEN3V3THBMd211Mlh3T3lDd0ViTTkzbk1xWlhlMGducTkzTHFycFl5aVB1WmNETjN0UlJFQkV4V1kySWlLcVgwN0Zia0svS0Vad2IzdmE1a2orSEp4elRlOCswM0h1UzY5Tnl4ZDg0RURyT3lhWUptdHA3NjMxK1V6TlRXSmc2aEVwUjBldTRsWDRWbngrY2pQZzBpYnUzQUx6WSswZDBkQjFTb1hOVmx0bit5eVRuZDRhdlJFcTI4QXNCTTd0OWFuQmkyWjMwU0J5NHRsbzhudTVmR0xUZnBxZXErUlB6Y3ByZzl6cFVtZ0lFbm5tbjFQaThQcXZScmxGdkUwVkZGZlg1b2NsNnJ6MGMrUnNPUi81bTBQNExCd1RDeFl2SmFrUkVWSHRNNmp4Sk1sa3RLVE5KNXg3cmdvV1QwQUJnWElkeEFJQXhmbU5FMTJYbloyUHJ4YTJZMGQyMEZiZzd1M1dXbk04dXlLNmlTTXFIaVdwRVJFUkVKR2xTVytsa3RTUTlIdStLSmFFQndMaldSZjhmMDBwOFhYWWhzUFVxTU1OWDk3bU1xWE1UNmZsczhSdGdxd1VtcWhGUk5jRmtOU0lpcWxhT1JQNHVPRzVyNFloZUxhYVVmTDU0VjMrOTl3eTdjd2hoZHc2Vkt4Nmg4d3hyTXhjdjlGNVZydjFNUVNFMzhaMUdsYVFpMTdILzJtcXNPZjJ5YUNKa3NhZjh2OFNnVmsrVit6eVZiYnp2YTVMeko2STJpQ2FyamZOZENLV0JWZldXN0JzcE90ZlZiUlRhTmU1ajBINjEyV01kRjZOUW5WZlNFblJ5eDdjeHdIdW1pYU9xV3o0YmM2SlM5ckV4cjVvWGFKUzE1R2N4RVJGUnNkYU5Xa3ZPcDJTbFNNNm5acWRpeitVOW92UGpPNDRIQUF4dk54eVdacGFpTFVlRFFvSk1ucXhtWlc0bE9lOW83VmhGa1JBUkVSRVJHVUZySFYwaVVxUmZkMGRxTHJEbmh2ajgrRFpGL3gvZUVyQlVpcmNjRFFvM2ZiS2FsWTcwQ2tmTHFvbURpS2lHWTdJYUVSRlZHd2tQYmlBODRhamczQUR2V1RCWDhFRitlZFRsWkxYMDNIdjQ0ZVFMK0NkMmkxN3Jmd2wrRGI4RVN5ZUlWWWJLU25nczFCU0l6c2tnTTJpdnNEdUhjVFplK00xQ3VVeUJXZDAvTTJnL1hjYjhaRmg4eHJKampyYmN4MDd2OGhFS1ZIbEl5cnFKR1YwL051alk2bkw5TlZuYlJyMU1IWUpCREUwZUpTSWlxdTdzTE8wazV3dFU0bzlWQVdEam1ZMmlheHJiTjRaL2MzOEFnSTJGRFlhMEhZSWRZVHNFMXg2NmVnaEptVWx3cWVlaVI5VEdFWnNTS3puZm9vSHVOdkZFUkVSRVJOV1duWTZ1SndWcTZmbU5sOFhYTkxZRi9Kc1cvZG5HREJqU0F0aHhYWGp0b1ppaUttNHVOdExuTTZiWWRPbjVGazVWRXdjUlVRM0haRFVpSXFvMkRseGJBeTJFRTBlR3QzbE9jTnpVWHVxekJpLzFXVk5xckVDZGgway9DOTladjdEL092UnJXZmF1ZnkyMDJEUTdzOVJZZE9vRnZMVkR1SkpWME15VVVtMHhDOVg1bUw1VytPNG1oVXozci92YWNoMFB4M0h3MnMvNExXUVJzdkxUOUQ2dXBpbFE1WXJPeVExb0FhclZhdkJMOEt1aTh3TzhaOEhOc1oxQnNkVVZzLzJYUWFVcE1EZzVrT29lVmxZaklxTGFKajFIK2swYWV5dnA2cVhyUXNSYmdJNzFHd3VaN0wvSFZ4TTZUaEJOVmxOcFZOaHdaZ1BtRDVndmVUNWoybnh1cytSOEw2K2FsV1JQUkVSRVJGUkt1bkNWNHhMMk9nb05TTFVBSGRzYWVPaXhQeWEwRVU5V1UybUFEWmVCK2QybHoyZE1teU9rNTN1NVZVMGNSRVExSEpQVmlJaW9XaWhRNWVMZzlaOUY1NXM2dEtyQ2FLcWVEREpZbXRtV0dzc3BlQ0M0MXNiY0FmVXM2NWNhazBwTVVoaVF0RlJSMWVFNmJpU2Z3Uy8vdklxSXhNcHBFVmlkRmFyRlh5UzRrUlFLYnhmOW5yUWZqdndkc2FsaGduUG1TaXM4M3VYRGNzVlhWOVNtaWxsYm55blUrVzh0SXk4Rk05WTJFSjNYcDFwZFhhd3NWMXVxWEJJUkVSVzdlUHVpNUx4bkEwL1J1YWlrS0FUSEJJdk9UK2cwb2RUbm8zMUhReWxYUXFVUmJnY1VHQkpvc21TMTZPUm9mTDd2YzhrMTA3dE5yNkpvaUlpSWlJaU00R0tpOUx5blJOdjdxUHRBOEczeCtRbHRTbjgrMmh0UXlvc1MwNFFFWGpKZHNscDBHdkQ1S2VrMTA5dFhUU3hFUkRXYzNOUUJFQkVSQWNDUkcydVJtWmRxNmpCTVNxVXB3T2VISGtONHdqRUFRRXJXTGNGMVRqWk55b3hKVlhXU3l4U1ZFWjdlVEhVZDl6SmpzZXp3Tkx5MnRYdWRTRlFEZ0h5MWVHVzFIWmRYNnJlSEtnZUJaOTRSblIvanN3RE9OcTRHeDFZYlJhZWN4Nkx0QVVoNGNNUFVvVkFOeE1wcVJFUjBLKzBXWHQzOEt0cCswQllXTDFyQThrVkwrSHpvZ3plM3ZJbTdEKzZhT2p5RGJUcTdTWEsrdUkybmtMWEJhMFhuSEt3ZDBNKzdYNmt4SnhzbjlQWHVLM3JNbVp0bmNDT3A2aCtqWGJoMUFRTy9Hb2lNdkF6Uk5VUGFEb0d2cTI4VlJrVkVSRVJFSm5jckEzajFBTkQyTzhEaVk4RHlZOERuZStETlE4RGRMRk5IWjdoTk9xcUorVXU4ZnJ4VytDWnBBSUNESmREUG8vU1lreFhRMTEzOG1ETUp3STM3MHZFWXc0VkVZT0R2UUVhKytKb2hMUURmaGxVWEV4RlJEY2JLYWtSRVpISmFhTEVqZklXcHc2aHlLazBCN3FSZmg2dERheWprWnZnMStIV2NpdG1NVXpHYk1halZVOUJvMVlMSE9WazNOdWc4Y3BseGM5T3J5M1hFM1EvSGllZ05CdTFaVE44S1pJYUtUQW94eXI3RkNsWGlsZFZPeGZ5SnAveS9oSk4xMmFUQWgyMjk5Q1h1NXlRSXp0V3pjTUtrRG05V0tFWkREZkNlaFZIdDVsWHFuanN1cjhTeEc0RVYyaU0xK3c0KzJqY2E5M01TOE1xV3puaXA3eHIwOG55czNQdDE5eGhib1hoQ2JtNnYwUEZVMXBwcHNhVSt2NXNSaFhkM0R4WmMrMkx2SDlIUmRVaVo4ZWlVOC9qMDRFVEJZMWhaallpb2Jnc0tDY0tjd0RuSUtjZ3BOUjZSRUlHSWhBaDhmL3g3L0RMckYwenFOTWxFRVJvbTlHWW9manY5bStTYU1YNWpCTWUxV2kwQ1E4UWZtNDFxUHdwbWlySy9OOGQzSEkvRDF3NkxIaGNZRW9nUFJ4dTNJckJLbzBKcVZpck94NS9IaGpNYjhNZVpQMUNvTGhSZGIyMXVqUittLzJEVW1JaUlpSWlvbWdrS0IrYnNCSEllZVp3WWtWejA4ZjBaNEpleHdLUzJwb25QVUtGM2dOK2txeXBqakVobkhLMjJxQkthbUZIZWdKbkE2LzdqMndDSFk4dU9Gd3U4Qkh6WVR6cW1pbEpwZ05SYzRQemRvdGFqZjRRRGhTTFYzZ0RBMmd6NFlhUnhZeUlpcWtXWXJFWkVSQ2IzVCt3VzNFNi9adEF4UW0zbXhOcks5Zk9ham9VRHhOOE1XWDVrQm81RkJlbDlub3I0TzNvRGdtOXVRM3hhQk81bVJFR3RVV0hUN0V5Y3U3VVBPeTkvWGJMdTBQVmZSUGRvWXU5dDBEbGxSa2hXcTQ3WDBjMTlESHliRE1DbGhDTUc3UXNBWDQ0VGIwRlVFY1pzZFZpZ3prT2VLbHQwWHEwcHhJN3dGWGl5K3hlaWF6THlVckFsYkpub2ZHZTNFWWhPdWFBemx2Wk4rdWxjb3k5SDYwYndhdENsMHZZREFBZXJpdDNObHFmS3hrZjdSNWNrOWVVV1p1S0xRMU53cmYwL21OMTlXYmxhN1M0ZXNxMUNNZFhGTnByRmpIWHRvMzBXNE5tZS95Vk81eGFLMytWYTM2WXBYT3A1bEJsUHlSWnZhVkNiMnNVU0VaRmgxb2V1eHhPL1BnR3RWdnk1UldaZUpxYjhOQVViNTJ5czlnbHJ1OE4zWTlhdnMwUmJjZ0pBdXlidDBLZGxIOEc1VTlHbkVKc2kvc2JUK0k3amhjYzdqTWRMRzE0Uy9UcXVEMTFmcWNscWFvMGFzcm5sZjl5aGxDdXhlZTVtZURxTHQwTWxJaUlpb2xwbWZUand4QlpBNm0yRnpBSmd5cC9BeGtuVlAyRnQ5dzFnMWxieGxwd0EwSzRCME1kTmVPN1VMU0EyWGZ6WThhM0Z4MS9hSS81MVhCOWV1Y2xxYWkwZ3E4QnpDYVVjMkR4WnVoMHFFUkdWd21RMUlpSXl1VTNuUHpaMUNKVWlMU2NSQ1JrM2NEdnRxdWlhcy9HN3k0eGw1dC9IeXVPejlUNlBoMVA3TW1NeW1maWJLRkt0TllYVTVPdDR1c2R5dkx5bEU3UmFpU2ZQdGNUOTdEczYxK3k5c2dxVE9yd0ZXd3ZoSjhrcDJiZVJKNUdRYyt4R29GNFZ5U296cVRNN1B4MTNNNklxYlQ4QXlDNlFlRUZFQjYxV2cvOGRtWTRZZ2FTOUhlRXJFSjE4RG04Ty9oUDJWaTRWQ2JIYVNNeUlobHd1M1hJM0t6OU5jcjZ5djMrbW9vWDR6eEd4eERPcG56MXNBMHBFVkRmZFRydU5PWUZ6SkJQVmltbTBHanoxKzFNSWFCR0F4dmFHVlNHdVREZFRiNWI2UENzL0Mwa1pTVGdmZng2YnoyMUc2TTFRblh0OE52NHowY2YyNjRMWGlSNW5aV2FGWWUyR0NjNDFjV2lDN3MyN0l6aEcrRWFUcUtRb0JNY0V3OTlUdlAxb1ZYRzBka1RRMDBFWTdqUGMxS0VRRVJFUlVWVzVuVkZVVVUyZmwwbzFXdUNwN1VDQUc5RFkxdWloaWJyNXlPdW1XUVZBVW5aUk5iSE5WNHFxcXVueTJTQkE3SFg5ZFJKVjFheVV3REF2NGJrbTlZRHVya0N3eUkyaFVmZUw1cVRhajFZVlIwc2dhQ0l3WE9SYWlJaElFSlBWaUlqSXBQNjV1UlV4cVRwS1NGZGp5NC9NUUh6NkZTUTh1Q0daOUNPNXg5RW5rSm1YcXZkNkR5ZmZjcDFITW9aYWNoM042L3Nob1Bra25JelpWR3A4VUt1blVLRE94ZDlSZjFUNk9VMGxWWTlrdGR6Q1RPeTgvRFdtZFg2L0NpS3FIUHV1L29oOVYzODBkUmdsdGw3Nm4yVEx6WWpFRTNobGF4Y3NIcklOTFp3N1ZXRmt4dkg4SnBHN0dRMHdkMFBMU29qRTlEUWE0UmJHQUdDbXNCQStScVR0TWNBMm9FUkVkZFhLSXl1Um5TOWVEZmRSbVhtWldIRjRCVDZmOExrUm94S24xcWpSL08zbUZkcmo2WUNuTWNwM2xPQmN2aW9mbTg1dEVwd0RnS0h0aHNMYTNGcDBmbnlIOGFMSmFnQVFGQnBrMG1RMW1VeUd4em8vaHM4bmZBNzMrdTRtaTRPSWlJaUlUR0JsQ0pBdDNpSytqTXdDWUVVdzhQa2c0OFVrUmEwRm1xK3MyQjVQZHl4cTVTa2tYdzFzaWhBL2RxaFhVZXRNTWVOYml5ZXJBVVh0VmsyWnJDWUQ4Rmc3NFBQQmdMdTk2ZUlnSXFxaG1LeEdSRVFtbzlHcXNUYjBMVk9IVVNIWGswSXFYRVZvb3Q4YlNNcThpZVNzK0VxS1N0emlYUVBReDJzYStyZDhBdVlLeTVMeDJuSWRBREMxODNzNEZiTVpXbWpoYk5zTUwvUmFoUzV1SS9EOWllZU1IbGRWMGlkWkRTaXEvalhhWjc1b2RUV1NOcXpOSEZ5OGN4QVhieDhVWFpPU2RRdHY3dWlOaFFNQzBjTkR1RzNWbytweUc4K2FRcVVwRUowemUrVG5UakVOSzZzUkVkRWpkbDNhVmE1alRKV3NWbEZEMmc3Qjk0OS9MenEvODlKT3BPZUlWNzBWYXdGYWJFTEhDWGhqeXh1aTh4dlBic1JYajMwRlpUbmF0RmZVaS8xZXhJdjlYa1NieG0ycS9OeEVSRVJFVkEzc2lpemZNYVpLVnF1b0lTMkE3MGVLeisrOERxVG5pYytMdFFBdE5xRU44TVloOGZtTmw0R3ZoaGExNEt4cUwzWUZYdXdHdEhHdStuTVRFZFVTVEZZaklpS1RPWEJ0RGU2a1h6ZDFHQlhTeU02endrbGViUnIxeExlVEwrUG5meGJpd0xVMU90ZS92YXMvSnZvdHdwUk83NVpVOTVGcWthbDlxTzU0VlBKWmhDY2N4YnJRdHpHbzFXd01hek1YamV4YTFKcnJBQUEzeDNibzR6VU5UdFpOTUszTEI3QlUydWlNcFNZbURxWG02SmVzbGwyUWpyL0NQc2VzYnA4Wk9hTGF5ZHJjSHU4UDI0TWZUODJUclBpV3I4ckI1Z3Vmb0x2N0dNaGwwbTAwcVdiSVU0bFh3YkZRV2dtT3E3VXEwV05ZV1kySXFHNktTWWt4K0pqbzVHZ2pSR0o4VC9aOEVqOU8veEhtU3VGMjJZQjBDMUNsWElsUjdZVXJzaFh6Y3ZHQ1R4TWZYRTY0TERpZm5KbU1BMWNPWUlUUENQMkNya1Niem0xQy8xYjltYXhHUkVSRVZGZkZwQmwrVFBUOXlvK2pLanpaQWZoeEZHQXU4VHFvVkF0UXBWeThJbHN4THlmQXh3VzRuQ1E4bjV3REhJZ0dScGlneThPbUNLQi9jeWFyRVJGVmdBbFNqWW1JaUlETS9QdFlkMmF4cWNPb3NJYjF5dGNpeDBKcERXK1g3aGplOWpuSUlJT1ZXVDNNNjdNYTd3M2JEVWZyUnBMSHFqV0YySFJoS2ViLzVZZUl4Qk02ejZYOXQ5S1BGdHFTNUl1TXZCUnNDVnVHMTdiNTE2cnJLTFp3UUNCbSt5L1RLMUd0cG9xL0wxRkMvUkc3TG4ramR5VTJRMW1aMVRQS3Z0V0pRcTdFQzcxWDRTbi9MMFVUS2wwZFd1UDk0WHVZcUZhTDVLdHlST2NzbE1MdHlUUWE4V1ExcFVMOGpYc2lJcUthektXZUM3WSt2eFcvenZwVk1sRXRKU3NGZXkvdkZaM3Y2OTBYVGpaT09zODNvZE1FeWZtZ2tDQ2RleGhEY21ZeUp2MDRDU3NPcnpESitZbUlpSWlJak03RkJ0ZzZCZmgxckhTaVdrb09zUGVHK0h4ZmQ4QkorR2JRVWlib3VCRWtLRnozSHNhUW5BTk0ybFRVeHBXSWlNcUZsZFdJaU1nazFwOTlINWw1cWFZT284SWEyWGthdEg1TSs1Y3h0TTBjdU5xM2dreFdObWU4byt0Z1dKdlpJUTJKT3ZlNmszNGRiKy9vaTJGdDUySkdsNDlGMTZuL1RaN0lMY2dzU2ZncVptUHVBS0QyWEVjeHFRcHR0VVhzL1RDOTErYXJjdkJieUNLOE9xRHkzN2diMnViWmNoMjNhWFptSlVkaWZPTjhYMFVEVzNkOGRmUUpGS2ovSzJIZndOWU5TMFllaEwxbEF4TkdWM2NzSFhXMHpGaDY3ajBzT3p4VmNMMmwwZ2J2RE5zQm1ZNzdkSnh0WFV0OW5sY29WVmxOSkZsTnF4WTlobTFBaVlqcUprOW5UMXhMdkdiWU1RME1lMnh1S3MyZG0yTmUvM2w0cHRjenNMTzAwN2wrdzVrTktGUVhpczRmdm5ZWXNya1ZmeHkvUFd3N3N2T3pZV05Sc1J0WEZISUZvajR1cWo2dFVxc1FtUlNKMVNkV1k5dkZiWkxITGR5OEVBM3RHbUphMTJrVk9qOFJFUkVSMVRDZWpzQzFGTU9QcVFtYU93RHp1Z0hQZEFMc0xIU3YzM0FaS05TSXp4K09CV1FmVmp5dTdkZUE3RUxBcG9LdnV5bGtRTlQ4b2orck5FQmtLckQ2UExCTngzTzVoZnVCaHJiQU5KK0tuWitJcUE1aXNob1JFWm1FUnFKVldrM1NzRjdwTjVJY3JCckMwN2tqenQvYUo3amV5N2t6bWptSTN3MjBPK0k3M0hrUXFmZjV0ZEJpNzVWVnVKUlFObm1qbUVwVDlJWlFka0Y2bVRrN3k2SXkxYlhsT3VvS3RhWVF0OUt1R0hUTThhajFHTkgyQmJScEZGQXk1bG0vQTNiTTBVb2NCYnk3ZXhEQzdod1duRlBJelRERzUyV0Q0aWhtYVdaYnJ1Tk1MY0J6RXB5c0crUGpBMk9SbVpjS0I2dUcrR2prSVRqYnVKWlpLNVBKU2xyY1V1VnAzNlJmbWJHak44UmJpblYyR3dIZkpnTU1QazlXdm5nYkJyR0tnbXFKWkRXMkFTVWlxcHVHK3d3M09GbHRaUHVSUm9xbWZNeVY1bkN5ZG9LVGpSTThHM2lpbDFjdjlQYnFEWDlQZjhnRmJsd1JJOVVDdERKbDUyZGo2OFd0bU5GOVJvWDM4cWp2VWZKbkx4Y3ZqUEFaZ1hYQjYvRGtiMDlDb3hWKzgwMnIxZUtadGMvQXQ2a3YyalZwVitFWWlJaUlpS2lHR081bGVMTGFTQjJ0TUt1YXVhS280cG1UVlZFaVhTODNvTGNiNE84S3lBMjRzVVNxQldobHlpNEV0bDRGWnZoV2ZDK1BoMjZJOTNJcWFpKzY3aEx3NURaQUkvSWF1aGJBTXpzQTM0WkFPOTdJVEVSa0NDYXJFUkdSU2ZnMDdvdTlWMWFaT293S2ErSGNFWk03dmcydkJsM1EwcmtMbkcyYm9VQ2RoMGsvNjFIQytoSEpXZkg0NDF6NTdpWWE3L3NhdnYxYnVNSlZnVG9YQVBBZ042bk1YSEdyenRweUhlWGw3ZEpkZE81TytuWEJCRGxkeDBreHRKTGRvMjZsWDBXaE90L2c0NzQvK1R4V1REaW5kOUxNeGRzSFJSUFZBS0JQaTZsd3RtMm1jNTlEMTMvQmhuTkw5STdUMU5ZOGZsTnl2azJqQUh3eDlqUytQRHdOOC92K2dpYjJMUVhYeVdVSy9QVjBudUJjZGJYMW1VSW81TkpQRVRMeVVqQmpyZmlMTDdvU0lBRmd6RStWVy8zd3dxMzlvbk85UENlWEdTdFE1YUpBblFkYkMvRzdWelB5aEY5Y2xFRUdDelBoU2kxcWpYaTFHRlpXSXlLcW0xNGUrREpXSFYrRjNNSmN2ZGJiV05oZ3dZQUZSbzVLbkVLdWdPcUh5cit4S1BKZUpFSnZobGI2dm1JQ1F3SXJKVmxOeUJQK1R5RGhRUUxlM1BLbTZKcWNnaHhNLzNrNnpyeDlCbVlLUGdZZ0lpSWlxaE5lOWdkV25RVnk5WHc4YldNR0xDamY2OHVWUWlFRFZPOVYvcjZScVVEb25jcmZWMHpncGNwSlZoUHloQytRa0FtOGVVaDhUVTRoTVAwdjRNd2N3RXovbTNtSWlPbzZKcXNSRVpGSitEVHVXMmJNMnR3ZU9RVVBUQkJOK1RXeWE0RW51aTZ0OEQ0YXJSci9PekpkTkNsS0tUZUhTbE1nT05mQmRUQ0d0SDRHUDUyZWp3SlYyVGZCc3ZPTDlrek9paTh6VjV4b1ZGdXVRNHE5bFFzYTJiVVFuUHR5WExEb2NVdjJqY0xaK04yQ2N4OE0zeXVaN0NKRXJWRmgwNFdQOGUzZnoySmVuOVVHSFZzc0t2bXM2SnlsbVMzeUNyTUU1K0x1aDJQenhVOHh0WlB1RnlFMFdqVitEeFYvQTA0R0dTYjR2YTQ3V0FBNUJSbEl5b3JUYTIxTjBkVGVHMTlOT0dmcU1BaUFWcXZCaFRzSEJlZk1sVmJvN0RZQ0FLRFNGT0Q4cmYwNEViMEJJWEU3TU5CN0Z1WUdmQ3U2YjRaSXEyb3JjenZSVnNNcWlXUTFWbFlqSXFxYjNKemNzR3JHS3N6NmRaYk90VEtaREd1ZVdBTlh4N0lWVzJ1NnRjRnJxL1I4aDY0ZXdyMk1lMmhvMTlBbyt5OGFzZ2lIcng3R3dhdkNqMEVBSU94MkdMN1kvd1VXajFoc2xCaUlpSWlJcUpweHN3ZFdqUUptU2JlTkJ3RElBS3daQTdqYUdUMnNLcmMyckdyUGR5Z0d1SmNOTkJTK3ViVENGdlVFRHNjQUIyUEUxNFRkQTc0NEJTenViWndZaUlocUlTYXJFUkdSU1RoYU4wWVQrNVpJZUhDalpHeDZsdyt4K3JSMFM4SHdoR01HbnlzdDk1N2tjV201OXd3K24wczlkelNzMTl6Z1dNVDhIdkltcmlTZUZKMmYydms5TkxCMXc3ZC9QMXVxb3BhbG1XMUp3cE9kUlgya3FHNlhPZlpVN0o5bzNhZ25qa1VGbFpsckxKSzhWVjdWK1RxbWQxbUM2VjBxdDdyWE4zOC9nN2NHLzZYMytyajdsN0h5MkpPSVNpbEtjdkpwM0JmOVdocGU4ZUhDYmZFM3hRYTBuSW1ZMUl1NGR1KzA0UHltODB2UjNYMHNtdGYza3p6SGxyQmxpRTQ1TDM0ZTcxbHdkMnF2WDhCMVRIWkJPcWI5WmxnU1kyWGJORHV6eHJaYU5WUmtjcWhneFVVQTZOSnNCT1NRNCt2alQrT2YyQzJsRW1tUFJLN0Z6RzZmaXJiMHZKOGpmQWVvVklLcVZHVTFNN201NkJ3UkVkVnVNLzFuUXF2VjR2bWc1MFVyck5sYTJHTE56RFdZMG1WS0ZVZG5mRnF0Rm9FaGdWVjZUclZHalExbk5tREJRT05VcVpQSlpGajl4R3I0Zk9pRHJIemhHMFVBWU9tZXBYaTgyK05vN2x4NXp4MkppSWlJcUJxYjZWZlVHdkw1WGVJVjFtek5peExWcHRUQ2x2RmFiVkdsczZxazFnSWJMaHV2U3AxTUJxd2VBL2g4RDJRSjM0Z1BBRmo2Ti9CNGU2QzVnL2dhSWlJcXdXUTFJaUl5bWJhTmVwY2txN2s3dGNlSXRpL3FURlpidkt1L3dlY0p1M01JWVhja3lqU1g0M3lQZFZ5TUdWMC9GcHdUcWdvbVpYdjRWOWg2NlV2UitRYTJiaGpYZmlITWxWWm9iT2VGVHc2TVIvcS9DWGF6dTM4QkYxdjNvblgxM0pHU1hUYkphLy9WbjdELzZrK0NlN3M1aWo4aHJxblhrYS9LUWI0cXg2RFloZGhaT3V0YzgwL3NGdXk5c2dyRDJ6NG51YTVBbFlzTjU1ZGc2NlgvbFVwbStmN2s4L0IyNlM3YVJsS0lWcXVSL1B2Y3VsRlBCSGhPRnYyN3E5SVU0TXZEMDdCOHdsbFlLSzBGMTl4S3Y0by96bjBnZWc1TE0xdk03UGFKM2pIWEpubXFiTHk5b3kvNnRweU9QaTJtVmJnRkxWVmNhTnhPMGJrQXowa3dWMW9oS3Zsc21ZcVB1WVdaT0hwakhVYTBmVUh3MktSTTRXcUFVajhieENxcnlXUnl5R1JzQTBCRVZKZk42akVML2J6N1llV1JsZGdUdmdleHFiRUFnQllOV21CVSsxRllNSEFCbWpvME5YR1V4bkVpNmdUaVVxdSt5bTVRYUpEUmt0VUF3TDIrTzVhTVdZS0ZteGVLcnNrdHpNWDhqZk94ODBYeHh5dEVSRVJFVk12TThnUDZlUUFyZzRFOU40RFlmMStUYXVFSWpQSUdGdmdEVFlWdm5xenhUc1FEY1Nib25oTjB5Ymd0VmQzdGdTWDlnWVg3eGRma3FvRDVlNEdkMDR3WEJ4RlJMY0prTlNJaU1wa1d6cDF3NlBvdkFJQzVBZDlBSWE4ZHY1WU9YZjlWZkZKV3VuWGNyc3ZmNEpkL1hwWGM3eW41bzh3dkFBQWdBRWxFUVZULy84RmNhUVVBYU4yd0IvNDNQaFFmN3g4RFd3dEhESHNvU2NyRHlSZFhFMC9wSGFjTU1uZzE2Q0k2WDFPdlk4UDVKZmpyNHVkNkh5OW14eHl0WHV0K0RsNklObzE2d3NQSlYzQSsrT1kyL0JMOEtoSXp5cFlKenl2TXdoZUhwMkRaMkg5Z3ByRFE2M3pSS2VlUmtaY2lPdCttWVU4MHJOY2NuVnlINHZ4dDRTZlB0OUt2NHNkVDh6Qy83eTlsNW5JS012RHBnUW1sS3Q4OTZyR09pK0ZvM1ZpdmVHdWJtSlFMaUVvNWg2aVVjL2cxK0hYNE5oMkFuczBud3Q5akhCeXNqTk5tcWlwcHRHcEFvOGNhQ1dxTnlGMmpSaElhdDBOdzNGeGhpYTV1b3dBQWcxck54cHAvWGltelprL0U5K0xKYWlLdGF4MnNYRVJqVWFtRjc2NVVzZ1VvRVJHaEtMbHArZVRsV0Q1NXVhbERxVkxyZ3RkSnpnLzNHWTd2SC8vZTRIMlBYRHVDcDljK0xUcC81dVlaUk42TGhIZERiNFAzMXRmOEFmT3hObmd0THQ2NktMcG0xNlZkMkJHMkEyUDh4aGd0RGlJaUlpS3FadHp0Z2VWRGl6N3FrblU2cXFvTjl3SytIMm40dmtkaWdhZUZYd01FQUp4SkFDSlRBZS82aHUrdHIvbmRpMXFjWGt3VVg3TXJFdGh4SFJqVHluaHhFQkhWRXJVaks0Q0lpR29rei9vZEFBQkRXajhEbjhaOVRSeE4rV3krOEFsMlJYd0RTNlV0bEhJelpCYzh3UDJjQk5IMUQxZXkrajMwVFoxSlZmMWF6a0NBNTZSU1l3MXMzZkQ1MkZQSXprK0hEUDhsamZrMjZZKzlWMzdRTzNhdkJsMWdZKzVRcTY3REZBcFV1Vml5ZHlTK0dQY1BuRzFjUzhadjNyK0VOYWRmd2FXRUk1TEh4NlJjd0s4aHIyTk96Ni8xT3QrNVcvdEU1eHl0RzVlMHAzMDI0R3ZNLzlOWE5PbnMwUFZmNFZtL0kwYjV2RlF5cG9VVy96c3lIYmZUcjRtZW80bDlTNHh0WHpicHA3ejBUUXFzYkR2Q1Z3Z21MK2tTbFh5MjVNOGFyUm9YYngvRXhkc0g4Y1BKRi9EVmhITWxQOWRxcW9rL1cxWjRqL0ZycWk0eDYwNzZkY1Rkdnl3NDE5bHRSRWtyMUg0dForRFhrRVZsMm5UR3AwVWdQT0VvMmpjcFhZa3dNLysrYUd0Ukorc21vdkdJL1h0VE1GbU5pSWpxcUx6Q1BHdyt0MWx5emVUT2srRlIzOFBndmFkMm5ZcDVmOHdUYmEwS0ZGVlgrM0QwaHdidnJTK0ZYSUVmWi95SUhwLzFnRVlybnZHL1lPTUNERzQ3R0ZabVZrYUxoWWlJaUlqSXBQSlV3T1lJNlRXVDJ3RWU1WGd0ZjZvUE1HK1BlR3RWQUFnS0J6N3NaL2plK2xMSWdCOUhBVDErQmpRU3Iya3YyQWNNYmdGWU1RMkRpRWdLZTlFUUVaSEpOSy92QjJjYlZ6emxMOTQ2c3JycjdEWUNhVG1KdUpzUmhWdnBWeVVUdkFDZ2dVMnprai9iV3phUVhPdGk2NDduQXI0Vm5MTlUycUMrVGVrMlFWM2RScUdlcGY1M0R2VnVNYlhrejdYbE9rd2xKZnMyUHR3N0hEa0ZENUNZRVlQbFI1L0Fncjg2Nmt4VUszWTcvWnJlYlZlUFJ3V0p6ajJjOU5uVTNodVRPcndsdWRmUHdRdHgvcUhrdDFVblg4Q1orRjJpNnhWeUpSYjJEOVM3Q2x4dDlIQ3kyc1BrTWpsYzdYbkhYRlU3R1NQKzVuZS9sak5LL214bjZZeHU3cU1GMSsyTytLN00yTTFVOGJ0QUcvemJzbGlJU3NQS2FrUkVSQS9iRWJZREQzTEYyd0FwNUFxTTloWCtIYTJMdGJrMWhyYVRybFFSRkNMKzJMbXlkUFBvaHJsOTVrcXV1Wmw2RTB2M0xEVjZMT1YxTS9XbTVJZXhqeWNpSWlLaVdtREhkZUNCZUxjT0tHVEE2SEpXUGJZMkE0WjZTYThKMGxIVnJUSjBhd3JNN1N5OTVtWTZzUFJ2NDhkU1hqZlRwVCtNZlR3UjBiK1kwa3RFUkNaamFXYUx4VU8zdzlyYzN0U2hsRnZ6K242d3QzSVJyY0R6TUJ0ekIzalUvNjlWNURqZlY1R1pmeCtiTDN4U1pxMlZXVDI4TTJ5SFFWOGJjNlVWWm5kZmhxK1BQNlZ6YlFOYk53eHJNNmZrODlweUhhWVVkLzh5WHRuU0JVbFpjV1dxTjRscDVlS1BtZDArS1ZQVlNjejFwR0RKcW1mK0htTkxmVDY1NDFzNEZiTVo4V25DZDdTcE5TcDhlbkFpUGhwNUVDZWlOMkh2bFZXUzU1L1crUU40dTNUVEs5YnltclBCQzRrWjBaVytiMlZWY0x1UklweXM1dTdvVTlMbVZrcmd6T1NTUDcrNW8zZVo3K2ZEOHdBd1kyM3BaTkRHZGw1WU51NGYwZm02NXUrbzlZTGp0aGFPNk9wV3VxWEFRTzhuOFUvc2xqSnJRK0sySXpYN1RxbkUyZGhVOFZaZXpSemJpTTZ4c2hvUkVWRnA2MEtrVzRBR3RBaUFzNjF6dWZlZjBIRUN0bDNjSmpvZm5SeU40SmhnK0h2Nmwvc2MrdmgwL0tmWWVtRXJFalBFV3dJdE83QU1NLzFuR3JVdGFYazFmN3Q1dVk5VmE5UTZqOWYrYUpwcXlrUkVSRVJVaFhTMUFBMXdBNXl0cGRkSW1kQUcyQ2IrMmppaTA0RGcyNEMvcS9pYXl2RHBJR0RyTlNBeFMzek5zdFBBVEQvanRpVXRyK1lyeTMrc1dxdjdlTzM3NWQrZmlPb1VWbFlqSWlLVGF1SGN5ZFFoVklnTU1yUnQxRXV2dFNQYXZRQ2wzTHpVMkJOZGwySlltOUozNGN0bENpd2F0QkVlVHI0dzFLQldzL0ZTbnpVd1Y0aTM4cXRuNFlURlE3YVZ0TWNEYXM5MW1OcmRqQ2k5RXRYY25YeXdlTWcyTEJ2M2o5Nkpha0JSNjA0eENya1pPamNiWG1wTUtUZkhva0ViSlpPbzhsVTVlR3RuUCt5OExQMGtzMTNqUHBpc28xSmJiWmRibUltRTlFakJPYThHWGZYYXc4N1N1ZVJETGxOSXp0dFpsbjNqVmk1WFNNN1hKVkhKWjNFci9hcmdYQy9QeDhyOG5PcmNiSmhnMVVhMVJvVjlWMHNuYWtiY0ZiLzcwZDJwdmVpY1dMS2EyU094RUJFUjFRWEptY25ZZDFtOGhUMEFqTzg0dmtMbkdPMDdHbVlLNmFUd3dKREFDcDFESC9aVzlsaisySExKTlFXcUFzejdZNTdSWXlFaUlpSWlxbkxKT2NDK0tPazE0MXRYN0J5anZRRXpIYWtOZ1ZWUVhjM2VBbGd1WGVFWkJlcWl0cVZFUkNTS2xkV0lpS2hHMGFjNlVtSkdEQnJXODRCTVpuaE9kb0VxVjYvcVNBOXIwN0NuWUxXZWgzVnhHNEZwbllYdktIbXUxM2U0bjVPQTBMaWQvN1paWEZjbTZjZ1FnMXMvamM1dXc3SHI4cmM0ZjNzZkV0SWprYWZLaHIxbEEzUjFINDNITzM4QVo5dG1aWTZyTGRjeHE5dG5tTlh0TThtOTFacENMRDB3RG1mamhaOHdCbmhPTG5mY1VqeWNmREdsMHp2bzZUa0pNc2dNT2paZmxZTVQwUnRGNTlzMzZTZFl3YzdOc1IzbTlQd2EzLzc5ck9peHVoTHNuS3liNE5VQlFlWDZOMVdiUktlY2h4YkNQNE5hdXVpWHJFYTZyVHI1SW9hMW1RTnZsKzZTNi9aZC9VbDA3dUVXb01VVWNqUDA4bndNZTYvOFVHWnUvOVhWbU5McFhTamw1dEJxTlloSVBDRzRyN1c1UFpyWWliY2NLRlRuQ1k2enNob1JFZFZGZjV6NUF5cU5TbkxOdUE3aktuUU9CMnNIOVBQdWg0TlhENHF1MlhSdUUxWk1XUUdsM0xndmcwN3JPZzIvbnZwVk1wYURWdzlpODduTm1OelpPTTgzaUlpSWlJaE00bzl3UUtXUlhqT3Vnc2xxRHBaQVB3L2dZSXo0bWswUndJcGhnTkxJcjJOUDh3Rit2U0FkeThFWVlQTVZZSEpiNDhaQ1JGUkRNVm1OaUlocWxiU2N1M2g5ZXc4MHF1ZUorZjErUVRNSDhYWnREOU5vMWZqejRtZllHYjRTSDQ0OEFNLzZIZlErNThQVjRSUnlNMWliMjhIRzNBRU9WZzNSeU00VFhkMUdvWmZuWk5GRUg3bE1nZGNIYnNBSGU0WmhyTzlDK0h0VTdBMGJvQ2k1YUdhM1R6Q3pXMUZyenNTTUdGaVoxNE85cFhqTHdOcHlIYnBvdEdvc096eE5ORkhOVEdHQko3dC9ydGRlNWdwTEZJZ2twenlzaFhNblBOYnBIZmg3akRNNFNhM1l2cXMvSXFmZ2dlaDhEdy94cWhSRFdqK0RHOGxuc0Y4aXVVZU1sVms5dkQ5OEQ1eHRqRncrdlFhSVNoWnVBUW9BTGZXc3JFYTZIYnIrQ3c1ZC93V043RnFnWi9PSjhQY1lDMitYN3FVcTBXWGxwK0Y0VkpEZzhRM3JOVWViUmdHQ2MvMWJ6aEJNVmt2UHZZZlRNWCtoajljMFJDU2VRRVplaXVEeGJSdjFra3phRlB0NW9HU3lHaEVSMVVIcmdxVmJnUHE1K3NHanZrZUZ6ek9oMHdUSkJMSGt6R1RzajlpUGtlMUhpcTZwTE44Ly9qM2FMMm1QdkVMeDV3aXZiSG9GdzMyR3c5YWkrbFNJSmlJaUlpS3FFRjB0UVAwYUFoNE9GVC9QaERiU0NXTEpPY0QrYUdCa3k0cWZTNWZ2UndMdGZ3RHlKRzdRZVdVZk1Od0xzR1hYQlNLaVJ6RlpqWWlJYWcyTlZvMHZEay9GZzl3a1BNaE53c3QvZGNTMHpoOWdndC9yZ3UzMmlpVmwzc1R5bzAvZ1N1SkpBTUI3dXdmajA5SEgwY3hSdnp0ZWZCcjN4WVluSDhCQ2FRV0YzQXhISW45SEMrZE9rcTNpSG1XaHRNWW5ZNDdybmNoVW9NNUR3b05JblMwMm8xTE9ZV3ZZbHpnZCt5ZUd0cDZENTNwOVYrdXZROWY1Vmg2YmpkT3hmNG11bWVDM0NBM3JOZGRydnhkNi80Z1Z4MlpKcm1ubDRvK1BSaDZzVUx2U0FuVWV0b1F0RTUwM1YxaWlkNHVwa25zOEYvQWRVckp1NGR5dHZYcWZWeUZYNHMzQmY2SjVmVCs5anpHVzMyZmMxV3ZkNjl0N0lDbnpwbEZpaUVvNUp6aHVyclNDdTZPUFVjNVoxWDU0N0Jya2N2R2ZsMEJSb3Rpclc3dUp6djg0OVVhNXpyM2gzQkljdmZIZm05cUpHZEhZRXZZRnRvUjlnVzd1by9ITzBCMGxjenZDVnlCZmxTTzRUNytXMHdWL0JtbTFHcmc1K3NEWnhoVXAyYmZMek8rKzhoMzZlRTJUckdEbzIyU0E1RFd3c2hvUkVWR1JhNG5YY0RaT1BORWZxSGhWdFdKai9jYmloZlV2UUtzVnI4SWRGQkpVSmNscVhpNWVlR3ZZVzNoL3AzQTFhZ0M0azM0SEgrNzZFTXNtaWorK0p5SWlJaUtxTWE2bEFHY1RwTmRVdEtwYXNiR3RnUmQyUTZUNVJaR2dTMVdUck9ibEJMelZDM2ovbVBpYU81bkFoOGVCWllPTkh3OFJVUTNEWkRVaUlxbzExcDFaaklpN2Y1ZDhYcWpPeDlyUXQzQTY1azhzNlBlcllOTFZrY2kxK09uMFM4Z3B5Q2daeThoTHdUdTdCK0h6TVNmUXlLNkZ6dlBLWkhKWW05c0JBQjdrSnVHN0UzTlJxTTVIdThaOU1LcmRQUGg3aklkQ291V01WcXZCamVTenVIRDdBQUk4SjhIVlFmaUpXMlplS3M3RTcwWkkzSFpjdUxVZmNya0N2MDIvVXlZSlNnc3R6c2J2eHRhd0wzSDU3dkdTOFFQWDFtQ0MzK3R3cWVkUnE2OURURkxtVFh4NmNDS2lVODZMcm1sZTN3OVRPNzJyOTU0RHZHY2lPdVVjZGw3K1duVE45YVJndkxpNUhaN3Y5VDI2dUpYdkRiSURWMWNqTFVjOFdTdkFjekpzTFJ3bDkxRElsWGkyNTBwYyt2TUlDdFg1ZXAzWDMyTWMvSm9PTkNoV1kzRzBicVRYT3FuRTFJcUtUaFpPVnZPczMwSHkzMFpOMHNpdWhjNXJFYXM2VnF5eFJKdE1LZmR6eEYvVWFsalBzOVM2SFpkWGlLNDlGZk1uenNUdlJvRXFGd1dxWE9TcmM1RlhtQ1dhM0Zic2F1SXBYRW80Z3FPUmEwWFgrSHVNbGR3anJ6QmJjRnlwNE4yVFJFUlV0K2lxcWdaVVhySmFZL3ZHNk9IWkE2ZWpUNHV1MlI2MkhWbjVXVlZTemV6TllXOWlmZWg2WEw5M1hYVE5pa01yOEdTUEo5R3VTVHVqeDBORVJFUkVaRlM2cXFvQmxaZXMxdGdXNk5FTU9IMUxmTTMyNjBCV1FkVlVNM3V6RjdBK0hMaWVLcjVtUlREd1pBZWdYZm03eFJBUjFVYTE0MTAxSWlLcTg0NUhyY2RmRjRWYk4wYWxuTVA3ZTRiaHAyblJNRmRZbG95ZmlkOGxXaFVyTGVjdUZ1OGFnTS9HbkVBRFd6ZTk0OWh6NVllU1JLQ0l1MzhqNHU3ZnFHL1RGTVBhek1Yd3RzL0R6dElaQUhBdk14WVhieC9FaGRzSGNDbmhDTEx5MHdBQU9RVVBNTnUvOUIzMkNROXU0TnUvbjhXVnhKUFFhTldsNWc1SC9vNlI3VjRzTmZiZTdzRUl1M080VEd3cVRRRTJYZmdFOC9yb2JnVlpXNjZqMk5uNFBmanEyRXhrNW9rL2FiUlFXbU5oLzNVR1YwQjZwc2RYU00yK0kxbXRMVGtySGt2MmpVSUgxOEdZMGVVamVMdDAxM3YvZkZVTy9ncVRia3M2dE0wY3lYbTFSb1hkRWQ5aS9ibjM5VTVVQTRxU2ZtNmwrV0ZXOTgvUTFXMlUzc2ZWUmhsNUtVaDRJRnd4akMxQUswZE15Z1hSdWViMWk2b3ZxaldGK09yb3JGSUp4bys2blg2dDNERjhkbkFTOGxUQ0NXY2VUcjQ2RTVqelZGbUM0dy8vN2lFaUlqSTE3WTlTWlFncXg5SnhTN0YwM0ZLam42ZllxVVdueW5XY01iNFc1a3B6WEZ0Uy9zY2pRb3o5UGF1S3Z4TkVSRVJFWkFKYThZcS9sV2JwZ0tLUHFuTHFxZklkWjR5dmhia0N1RGF2Y3ZjMDl2ZXNLdjVPRUJIcGdjbHFSRVJVNDBVbWhlQ2I0MCtMenN0a2NyelMvL2N5eVFKZDNVWmhuTzlDYkx1MFhQQzQ1S3g0dkxOcklENGI4emNjclJ2cmpDT3ZNQXU3SXI0cE01NmFmUWZyejMyQUFNL0pKVWxlbnh3WWo5alVzREpyajBldHg1UGRQNGRNSmk4WmM3WnhSVXpxeFRJSlhnQ3dKK0s3TWtsZW5ac05GMHp5QW9BamtiOWpXdWYzVWQrbWFhMi9EcURvZS9qelB3c2xFOG1LaVZYZjAwVW1rK08xZ2V2eDBiN1J1SEQ3Z09UYWk3Y1A0dUx0ZytqaU5nS2pmT2FqbytzUW5TMVQxNTk5SDZuWmQwVG5tem0yUmR0R3ZVVG56OGJ2eHUraGJ5SHVmcmowaFlpSVQ0dkFSL3RHbzIyalhoanYreHE2dVk4dTlYMnRLbU4rMHErMXJMRmNTVHdKclVoOStacVVyQ2FUeWVEbUtGN0JReWFyK05kWnJTazBPT256VnZwVlpPYmZGNTMzYXRDbGFHK3RHdkZwbHlzVW41VGloRnNoL1ZyTzBIbjhnOXhrd1hGemhWVzVZeUlpSWlJaUlpSWlJaUlpSXFwTnF2NmRSaUlpb2twMEx6TVdTdytNUTRFNlQzVE40NTAvaEYvVFFZSnpzLzIveEtCV3MwV1B2WnNSaGZmMkRFRjJRYnJPV1BaYytWNjBjbGRBODlKdE1YdTNtQ3E0N241T1Fwa0VMWE9sRmZwNlRSTmNmeXY5S3NJVGpwWWFHOVptTHVwWk9BbXVWMmtLc0NWc21lQmNzZHB3SFhtRldkaDBZU2xlMk5SR3IwUzFxWjNlUXkvUHgzU3VFNk9VbStPZG9UdlF6WDJNWHV2UHh1L0JCM3VHWWM0ZkxiRDV3aWU0a3k3Y0l1am0vVXVTN1E0QllMenZxNExqWVhjTzQvVnRQYkJrMzZoeUo2bzk3RXJpU1N3OU1BNXpOM3BqNStXVmtsWHFhZ0t4eERNeEQ3Y1lmbFJMbDI0VkRhZkt5R1VLZkR2NXN1aUhQbTFVZFNWWXh0N1hvL1QvSTdaSy9IdTJNWGVBdTZNUGdLSUtaZU45WHpONC80cFN5TTB3MEZ1NEVtZXgremtKaUVrVnJnNzNhSnRqSWlJaUlpSWlJaUlpSWlLaXVvckpha1JFVkdNOXlFM0NlN3VISUMwblVYUk5kNCt4ZUt6VFl0RjVHV1NZMTJlMVpKSlIzUDNMK0hqL1dNbUV1THpDTEd5OTlEL1JjMHpwOUU2cHNUNGlTVjRBY1BUR3VqSmpnMXFKbDdiZWMrWDdVcDlibXRsaWxNOUxvdXNQWGxzaldqMm9wbDlIV3M1ZHJBMTlHN09EbWlId3pEdklWK1dJSGw5c1RQdVg4WGlYRDBYbmN3c3pkZTRCQUdZS0M3dzErQzhNYWYyTVh1dUJvbVRMZFdjVzQvbE5yZkg4cHRhSVNEeFJNcWZWYXZEZDMzT2gxcWhFajI5azU0bitMV2VXZks3UnFuRXFaak1XYmUrSmQzY1B3dldrWUwxajBWZGlSalJXbjM0Wk13TWJZOG0ra1RoMkl4QjVoY0t0RDZ1emxLeGJndU1LdVhEaDRZZS9Odyt6TnJkSEUvdVdsUlpYVFdDdWxLNFM5dld4cDNBbDhhVE9mMzlaK1dtNGR1ODBsaDJlaGtQWGZ4VmQ1OU9rYjZscWZzUGFQbGRTM2JHcTlQQVlEd0FJVHppR3FKUnp1SlYrRmZjeVk1R1NkUXQzMHEvalZNeG12THQ3c09pL1YydHp1eXFNbG9pSWlJaUlpSWlJaUlpSXFQcGlHMUFpSXFxUmNnc3o4Y0hlNGJpYkVTVzZ4dDJwUFY3dEg2aXpDcEJjcHNEckEvL0EyenY3NFVieUdjRTFFWGYveHY4T1A0NDNCbThXckR5MExYdzVIdVFtQ1I3YnpXTk1tZmFTTHZVODBNckZYekNaNkorYlcvR2lPcTlVMjlLV0RicWltVU1iM0VxL1dtWjk4TTF0U010SmhLTjFvNUt4VVQ3enNmWFMvd1NUaVBKVTJkaDNkUlVtZFhpclZsMUhST0lKdkx0ckVGU2FBc0g0aFl4cC96S2U2ZkdWNkh4T1FZWkJWY2tVY2lYbTlWa05EeWRmL0J5OFVETFI3RkVXU211MGN1bGU4dm5taTUvcVREWjdyT05pS09SS1pPU2w0RWprNzloMStSc2taY1hwZmM1aTdadjB4NjIwSzBqUHZhZjNNV3BOSWM3Rzc4SForRDFReXMzUnBsRlArRFVkaEE1TkI2TmxneTRtYVJXcXJ3SjFIa0xqZGdyT1dablZLek9XVjVpRm1CVGhpbGt0RzNTQkRESzkyNVRxV3Fkci9rNzZkYjNPOWRpdi8xM0gxbWNLUlpQd3lzTkNhUTFMTTF2UkpNV2I5eS9oelIyOUsrMTgzUjlKSnJaVTJtQ2M3MEtzRFgyN1F2dktJSU90cFJOc3pSMGxmNWNBd0lRT2k1QlRtSUhGdS9xWDYxejFMT3FYNnpnaUlpSWlJaUlpSWlJaUlxTGFoc2xxUkVSVTQrUVZadUhEdlNNUW5YSmVkSTI5WlFPOE8zU0gzcTNYTEpUV2VHL1lMcnkyelIvM01tTUYxL3h6Y3l0V25Yd1JML1JlVldyOFFWNHl0b1o5S2JyM2xJN3ZDSTczOFpvbW1JeVVWNWlGODdmMndkOWpYS254L3Q0enNUYTBiSUtaV3FQQ3dlcy80N0dPLzFXUXEyZmhoR0Z0NW1LYlNKVzBuWmUvd1RqZlY2R1VtOWVhNjJqYnFCZjhtZzdFdVZ0N1JhK2htQXd5elBiL0VtUGJ2NHdieVdkZ1krNEFhM003V0pyWndseGhDWldtRUxmVHIrSDNrRGRFcTlCSi9kMGE1Zk1TdkJwMHdmS2pNNUNZRWFNekhqT0ZCUmIyWDFmeS9RaTdjd2hCWjkrVFBNYkYxaDMxTE9yanM0T1RFQnEzMDZBa3ZXS1dTaHZNOXY4U3c5cytoOHo4KzFoOWVnR08zUWcwZUIrVnBnRGhDY2NRbm5BTTI4Ty93cW9wa2FJdFhNdnI5eGwzOVY0YkVyY2RDcGtTZHBiT3NEYTNoNW5DSENuWnQ2RlNGK0RPZyt2WWZPRVQwZVNraHZXYWx4bTdldTgwTkZxMTRQcVdEYnJxSFZkdDBzcWxlNWxXdjhaZ29iUkd6K1lUeTR5UGJEY1BXOEtXbGZuM2FXUHVBQWNyRjloYnVjRGVza0hSLzYwYXdON3kzLzgvTkc1bjZReTVUSUVmVDgzRDdnanhaTFVPcm9QaDVkd1pBTkRBMWczSldmRUdYNGVUZFdPRGp5RWlJaUlpSWlJaUlpSWlJcXFObUt4R1JFUTFTbDVoRmo3WU94eFhFaytLcmpGWFdtSHgwTzF3cWVkaDBONzJWaTU0Yi9odXZMYTF1MmpyeDMxWGY0U2pkU05NNi94QnlkZ2ZaejhRWGQvRmJTUzhHblFSbk92aE1SNnJUeThRbkRzVnM3bE1rbGNmcjJsWUYvbzJ0TkNXV1gvZzJocE03dmgycVNweW8zM21ZMGY0Q3NFa203U2N1emdWOHlmNmVqMWVhNjVEQmhsZTd2Y2I1bTMyd1lPOFpNRjRnS0lFdUpmNy80NnVicU1BQUo4ZW5DamFFbEtLcnVTVDFnMTdZT1hFaS9ndFpCSDJYZjBKV3ExR2RPMlVUdS9DemJFZGdLTDJsTXNPVDVOY0R3QmQzVWZqMDRNVFJaT29kR25YcURjVzlQc1ZqZXhhQUNqNnVpenN2dzU5V2t6RER5ZWZMMWRDRGdETTdQWnBoUkxWK25vOUxsamQ3K0dLZTdwY3VIMEEvOFJ1S2RmNXZWMjZsUm03SXRJQ0ZLaTd5V3I5V3o1UkpjbHFnMXMvRFd0eit6TGpWbWIxTU1IdmRVVGNQWUdPcmtPS3FqWTZ0b1d0aGFOQisrKy8raE4yUjN3bk9pK0RETE82ZlZieWVmc20vWEVrOG5lRHpnRUFYZzA2RzN3TUVSRVJFUkVSRVJFUkVSRlJiVlI5K3pNUkVSRUorQ1g0TmNsRU5abE1qdGNHckVmcmhqM0t0WDh6aHpaNGRVQ1FaT3ZRVFJlVzRsYmFGUUJBM1AzTDJIZjFSOUZZWm5iN1JIUWZaOXRtYU9IY1NYQXVORzRuQ3RSNXBjWmNiTjNSU3VTNmtqSnY0dUx0ZzZYR0d0aTZsV21mOTdEZEVkK1cvTG0yWEllOWxRdm05Vmt0dXJadG8xNVlPZkZpU2FJYUFIUm9Pa2gwdlJUdmgxcDJpckV5cTRmbmUvMkFMOGNGQ3laQkFVWHRhaWY2TFNyNVBDemhNREx6VWlYMzlXczZDSE1EdnNIVFBaWWJGalFBWnh0WExCd1FpRS9IL0YyU3FQYXdMbTRqc0dwS0pKN3VzUngybHM0RzdkMnlRVmNNYWZXMHdURTliSHFYSlhpaDk2b3lINFpvMTZqOExTajdQSlRBV2V6eTNiOUYxOWZWWkxXK1h0UFJ1bUZQbzU3RDJjYTFWR0x3b3laMWVBdnZEOStETWUxZlJwdEdBUVlucW9YRzdjVDNKNStYWERQQWUxYXBuMi90bS9RejZCeEFVYnRrM3lZRERENk9pSWlJaUlpSWlJaUlpSWlvTm1LeUdoRVIxU2hQOTFpT1BsN1RST2ZuOVB5NlRDVXZRM1Z6SDQwWlhUOFduTE8zY3NHU0VRZlF6TEV0QU9EbjRJV2lsYTM2ZWowT0R5ZGZ5WE9KeFpwYm1JbXdPNGZLalBkdU1hWE1tRXM5RDB6d2UxMndmZUZJbjNtaTU3NTI3eC9FcG9ZQnFEM1hBUURkUGNhaVg4c1pwZFpZbTl0aGJzQzMrSFQwY1RqYk5pczExNkhwWU5HOXBmUnYrWVRlYTFzMjZJb3Z4NFhnclNGYjRPN1V2bVJjSnBQanBUNnJvWkNibFl3TjlINFM3dzdiQ1J0ekI4RzlsSEp6UE5lcnFCTFVhSi81R05MNkdiMWlzRlRhWUdxbjkvRERsT3ZvNXpWZGNxMlp3Z0pqMjcrQzFkTmlNSzN6QjNwVlNwTkJocmtCMzBJbU0vM0R5emFOQXNwMVhIZVBzV1VTM1ZTYUF0eElDaFZjNzJEVnNNemZwN3BDSVZmaW5hSGI0VmZPWkU5ZDJqWHVnMDlHSDYvMGRySVA4MjNTSDZQYXpSUDlPMnR2NVlMWi9zdEtqUm1hb0tlUUsvRkt2OStyeGI4TElpSWlJaUlpSWlJaUlpS2k2b0J0UUltSXFFYXhVRnJqdFFIcjBjSzVFMzRMZWFOVXE4U3BuZDdEeUhZdlZzcDVKbmQ4RzllVFFoQWF0Nk5rek51bE85NGMvQ2VjYlZ4THhxWjFlaCtGcWp4RVBOSW1VQ2szeC9RdVMzU2VwN3ZIV0FTZGZROEFJSmNwNE8zU0RaMmJqVUFYdHhId2RPNVlabjBQai9GWWMvcGxOS2puam9EbWt4RGdPVm0wWWhjQStEWVpBRGZIZG9oUGl5Z1pVOGlWNk9vMkNzUGFQZ2VQK3I2MTZqcUtQZHRqQmM3ZDJvdnMvSFFNOEo2RkdWMC9ncE4xRThHOTJ6YnFwZlA2SHRYTmZRdzZ1ZzR4K0xnZUh1UGg3ekVPNStMM1l1ZmxsV2hzNXlWWW9hMkwyMGdzbjNBR1MvZVBLM1hOUU5IZnphYjIzaVdmUDlmck84U25YY0cxZTZjRnoybHRibzlSN2VaaGJQdFhVTSt5dmtIeFdwblZ3N1RPNzJPaTN5SWNqMXFQM1ZlK1EwektCY0cxL2IyZmtQd2VWaVVQSjE4bzVHWlFhd3IxUHFaMXc1NTRwZC9hTXVPWmVmZmgyM1FncmlTZVJFN0JnMUp6RDFkVisyWlNlUGtETmpLRjNEZ1ArZTBzbmJGazVBR2NpOStMb3pmVzRYcFNNSkt6NG5XMnNCV2lrSnVoaVowWFdqWHNnYjVlajhPdjZVQWpSRnlhcFprdG51MjVFdjFhenNBM3g1L0J6ZnVYU3MyLzBPdUhNdFVGbTlwN3c4N1NHUmw1S1RyM2Q3SnVnbGNIQktGZDR6NlZHamNSRVJFUkVSRVJFUkVSRVZGTkp0N2pqSWlJcURLZGhmYmhUN1dkdFlMTHh2d2svS3RweDV5eTYwUGpkdUxMdzlPUXA4ckdhSi81ZUxibnlrb0k5RDlaK1dsNCthK09TTXFLdzlBMmN6QTM0QnNvNWVhQ2E4L2Qyb3ZBTSs4Z091VThBQmdVeityVEw2T1ZTM2QwYkRaVXJ5cENjZmN2dzkzSlIrL3IySHZsQi94dzhnVTQyemJEa05iUFlFanJaMFFUdDJyTGRRREErZHY3NFdMckRsZUgxanIzbmhYWUdHazVpWHJGMGJ2RlZDem8rd3ZNbFZaNngxNWUyUVhwV0xwL0hDN2ZQUTZnS0dIeTh6RW55eVFmcGVYY3hjdGJPaU10NTI3Sm1MTnRNd3h2OHh4R3Ruc1IxdWIybFJiVHRYdW5jVGp5ZHdUZjNJWUh1VWtBaXFxMnJab2FLZnI5MkJHK0FtditlVVY0VHVEZmRtVlk4RmVIVWhYM2hNaGtjbmpXNzRDQjNrOWllTnZuU2xXNGU1UkdxMFpNNmtXY2k5K0w0SnRiRVoxeUhvOTMrUkJUTzcxWDJhSFhhRnBva1YrWURiVldwZmN4U3JrNUxKVFdSb3hLTjVXbUFMK0Z2SUdkNFN1aGhSWWoycjVRVXNId1VSL3ZINFBRdUoyUXl4UlFLc3hoSnJlQWxaa3RiQ3djWUdmcGpJYjFtc08zNlVEMDhwd3MranVqS3NuT1BmSjd0UXVmQXhKUk5YVjJ6aVBQRjRSYjFCTVJFVkhsa1oyYlczcWdpOGdMYzBSRWxVUTdaMmZwRndOL0hHV2lTSWlJaU9xUXVidEtmU3I3YWJUSkgvZWJQQUFpSXFvajlFeFdPeHo1bStENFFPOG5CY2VqVXM3aCtJMGdQTlhqZjVBWjRkZGFaRklvNHRNdVkxQ3JwM1N1MVVLTFV6R2JzU1ZzR2Q0ZnZnZjJsZzBxUFo3eXlMQ3NWcEFBQUNBQVNVUkJWRk5sNDlLZEkramlOZ0p5bVVMbit0cHlIWVpZZW1BY1F1TjJ3a3hoOFcvaWpCVXNsTmF3VU5yQVVta0RCK3VHY0hmMFFZL21FOURDdVZPbG5sdVhRblUrVmh5YmhUUHh1L0gxeEl0b1pOZENjTjJWeEpONGIvZGdkSEFkaktGdDVxQkxzeEZHYlQybzFXb1FrWGdDcDJQL1FoTzdsaGpsODVMbzJyU2NSQ1JsM1JTY2ErWGliNVQ0d2hPT0lpa3JEakxJb1pBcm9aQXJZYTZ3aElYU0JsWm05V0JuV1I5T05rMWhyckFzMS81SldYR1FRMTVuMjREV1Z1ZHU3Y1dCcTZ1eGFOQkcwZVJGclZZRHlHUkcrWjFqREV4V0k2SWFnOGxxUkVSRVZZN0pha1JVMVppc1JrUkVaQUpNVmlNaW9qcEx6MlExSWxQUVFsdXRFMCswMENJMjVhSmdTOVdINVJWbXdkTE10b3FpSXFLYWdNbHFSRlJqTUZtTmlJaW95akZaallpcUdwUFZpSWlJVEtBYUpxc1pyOXdHRVJFUlVRMVJuUlBWZ0tMNGRDV3FBV0NpR2hFUkVSRVJFUkVSRVJFUkVSRlZhMHhXSXlJaUlpSWlJaUlpSWlJaUlpSWlJaUlpSXFOanNob1JFUkVSRVJFUkVSRVJFUkVSRVJFUkVSRVpIWlBWaUlpSWlJaUlpSWlJaUlpSWlJaUlpSWlJeU9pWXJFWkVSRVJFUkVSRVJFUkVSRVJFUkVSRVJFUkd4MlExSWlJaUlpSWlJaUlpSWlJaUlpSWlJaUlpTWpvbXF4RVJFUkVSRVJFUkVSRVJFUkVSRVJFUkVaSFJNVm1OaUlpSWlJaUlpSWlJaUlpSWlJaUlpSWlJakk3SmFrUkVSRVJFUkVSRVJFUkVSRVJFUkVSRVJHUjBURllqSWlJaUlpSWlJaUlpSWlJaUlpSWlJaUlpbzJPeUdoRVJFUkVSRVJFUkVSRVJFUkVSRVJFUkVSbWQwdFFCRUJFUlBVeXRVUW1PeStVS3lDQ3I0bWlJaUlpSWlJaUlpSWlJaU9qLzdOMTNXRlAzOXdmd2R4SVN3a1prZzRDSUNnSU9IT0RlQ2c0RXQzWFdXbXVyZHFqVjFnNUhxM1phclZiYmFtMnJVbGZyd0wyM01oUW5pb2pnUUZSQTJSQkN4dStQL09CcnpMMDNBMGlnUGEvbjRTbTVuM00vOXdSclM1Snp6eUdFRUVJSXFTbFVyRVlJSWFUT2tNb2xHUDZiQmVQYXJKNmIwS1BwT0ozMktaVVc0czJ0dm94ckM4TDNvNWx6cU1FNS9wY29sUW84TGtobFhITzBiZ1N4bVpYZWUwcGtKWUJTcVhGY0tCQkR3SytkWDB1a3NqTElGRkpZaXV4cWJFOUpSVEhTbjE5bFhHdmgycVhHcmxNZGovSnZZOWUxNzJCbjRRUTdzUk5zeFU1VjM5dGJ1TURSdXBIV1BhUnlDVEx6VStEYnNMVVJNaWFFRUVJSUlZUVFRZ2doaEJCQ0NDR0UvTnRSc1JvaGhKQi9IU1VVS0pJOFoxeVRLU3FNbkUzOVZWcFJpSGUyQnpDdUxZdzRpSkJHNFhydk9XNmpFNlN5TW8zajA3djlpdjcrYitxOUh4ZUZVbzVqZDM3SGxzc0xFZXplRTdONmJxcXh2VFB6VS9CUmJGZkd0ZGlwbXNWNDFTR1JsU0FyUHhVTnJUMWhKM2JTK2J6cmowL2cySjBOakd2K0xwM3d6WkR6M05ldEtNYVhoNGNnK2VsWlRPbjRBd1lHVHRjcmIwSUlJWVFRUWdnaGhCQkNDQ0dFRUVJSWVSVVZxeEZDQ0NIVmNPdnBPZGFpcGJwdXlhQ1RDSGJ2WWRScnNvMTVGZkJxOWxlU2l4azdzU254RTJUbXB3QUFUdDNkak43TkpxR1ZSKzhhdlk0eEpOeVB4WGNuWGdNQUNBWG1hR2psZ1laV25uQzA4a1R2WnBQUTJyTXY0M2wzY3hKWTl3eHc2Y1I1emVMeVBDdzZPQUIzc3VNQUFMK2NuNEc3T1FsNHArc3ZFQW5FQmo0VDRFVHFSaWloTVBoOFkvQjJDSWFmWTF0VHAwRUlJWVFRUWdnaGhCQkNDQ0dFRUVMSXZ4SVZxeEZDQ0NIRWFCUktPZVB4bWhvQldpakp4ZUpEZzVDYUhhK3g5dk81ZC9EajhPc1FDc3hyNUZyR2N2WHhzYXJ2SytUbGVGcVlqcWVGNlFDQTduNWpXYys3dy9BenFPVHYwcEYxcmFBc0c1OGY2SWVNNTlmVWpwOUkzWWhIZWJjeHY5OHVOTFR5MERWOU5UK2Vuc3o2NzBCZE1hejFQQ3BXSTRRUVFnZ2hoQkJDQ0NHRUVFSUlJYVNXOEUyZEFDR0VFRUwrTzVSSzVxNWFOZFZaelZic3lGcjQ5cmdnRlg5ZlhWWWoxekdtYXk4VnE3MU13RGREb0J0elY3OGl5WE04enIvRHVxYy9TMmMxcFZLQmhRY2pOQXJWS3QzTlNjVHNYUjF3THpkSlM5YUVFRUlJSVlRUVFnZ2hoQkJDQ0NHRUVLS0pPcXNSUWdnaHhDallSb0FDTmRkWkRRQ21kUHdCYzNhRlFnbWx4dHJmVjc5Q043L1g0R0hYck9yWWUvKzBaaTNPTWtUa3J6eTl6NG1kcXBrcm9DcXd5eWwreUxqVzFLazlMSVEyakdzcDJSZFpyK1ZzNDRNR2xxNk1hendlSDFNNy9ZaEZod2FpVkZyQUdQT2lOQXNmeFhiRm5GNS9JZFJuQ090MUNDR0VFRUlJSVlRUVFnZ2hoQkJDQ0NIa1ZWU3NSZ2doeENRMkpzekh1ZlR0cnh4bEx0Z0JnQTF4Yy9EWDVZVnF4NVlNT2dFZWVQamk4R0MxNDF4akJsZWVlaDFpb1pWT09VN3Q5Q01DM2JycEZFdTA0L3B6NGRkZ3NWcFRwL2JvM25Rc1R0M2RyTEZXSVMvSGJ4Yy93T2ZoKzJ2c2VyVXA2ZEZCMXJYV0huMVoxNUtmbkdGZEMyRHBxbGExN3RvWlN3YWR3SUlEL1ZFb3lXV01LWmVWWXVuUm9YaW42OC9vNy84bTUzNkVFRUlJSVlRUVFnZ2hoQkJDQ0NHRUVGS0ppdFVJSVlTWVJJRWtHMDhMNytrY24xLzJEQ2g3cG5aTXBwQUNnRjVkc1o0VXB1a2NXeTR2MHhyajY5Z0dLNFpkNFl4UktoWFlsUGdKa2g0ZFlvMnhGTm5ob3o0N1lHdmhwSE4rMWVWdTYxZWoreFdWdjBDNXJKUjFYU3BqLzNtV2xPY2p0eVJUNTJ2WmlaMGdGSml6cmsvb3NBd1hNM1l5NW5QcDRRRWtQVHFFa0ViaE9sL1BWQzVtN0dKZGErM0pWYXgybG5XTmJRVG95NW80aG1CWjVCbDh1cTgzOGtxZk1NYUlCR0s0MnpiVnVoY2hoQkJDQ0NHRUVFSUlJWVFRUWdnaGhGU2lZalZDQ0NHRWhaQXYwaG9qTnJPQ2I4UFdyT3RsRlVYNDd2aHJuSVZxQXI0WjV2WFp6bGw4VkIvOGRHWXFMbVQ4WTlDNVA1NmVyRmY4a2tFbkVlemVnM1hkMGNvVFVTMW5ZMXZTRjR6cjZ5OStnRlVldlNIZ0MvVzZyakVWU25KeDYrazV4alZMa1MyYU80Y3hycFZWRkNFdDl4THJ2djR1SFhXNmZpUDdBQ3diZkJxZjd1K04zT0pIYW1zaU13dDgyaitXODg5QUh3R3VuZkYxSlBOenJTMkdqR3NsaEJCQ0NDR0VFRUlJSVlRUVFnZ2hoRlFQRmFzUlFnZ2hMTGc2ZCtuaVVmNXRmSDEwQkI3bUpYUEdUZS82QzlwNDlxdld0VXpsY2Y0ZGVOZzNOM1VhaktKYnpzYSttNnRRSXMzWFdNdk1UOEcrNU5VWUV2eUJDVExUVGNLRHZheWpVMXU2OTRLQVpYUnE4cE16a0N0a2pHdGlNeXMwYnRoSzV4emM3WnBpMmVEVCtHUmZMMlFYM1FlZzZxajJTYi9kYU9YUlcrZDlDQ0dFRUVJSUlmVlRxYlFVVng5ZHhjTVhENUZYbW9mODBud0lCVUk0V0RuQTJjWVo3WDNhdzhYV3hkUnBFa0lJSVlRUVFxcXJ0QUs0K2hSNFdBRGtTWUI4Q1NEa0F3NFdnTE1WME40RGNMRXlkWmFFa0g4SktsWWpoQkJDV0ZTbjY5YmhsSFZZZitGOXpyR1lBREE1N0R2MGFhNWZWN0c2NE5LakEvZ3o0U05rNXFkZzFmQWJjTGVyZStNZ0xVVjJpR281Q3pHWFB0ZFlFd3JNVVNvdEJBQTRXWHVocktKWXI3MWw4bkxXc2FXdXRrMzBUNWJCdmR3azFyVzQrN3NONmd3bWtaVWdhbDMxZnYyVHlpVlljS0EvWjB6c1ZHVzFya0VJSVlRUVFtb1A3eTM5ZjQ4VUM4V3dzN0NEbllVZDNPemNFT0lWZ3JaZWJkRTdvRGRjYlYxckpLKzgwank0ZnVnS3FVektHZGZCcHdQaVA0NnZrV3NhOHJQZzgvaXdOcmVHamRnRzlwYjJhTzdTSE1FZXdlalF1QVA2K1BlQnlFeDdoMjVEcjEwVGxMOW8vMTM5MXBOYjJCUzNDUWR1SGtCeVZqTGtDdWFiYUNyNU9mdGhiSWV4ZUx2NzIxUzRSZ2doaEJCU2wvQVc2WCtPMkF5d013ZnN4SUNiTlJEaUJyUjFCM28zQmx5dGF5YXZQQW5nK2gwZzVmNDlFeDA4Z1BncE5YTk5RMzRXZkI1Z0xRSnNSSUM5R0dqdUNBUTdxL0xxNHd1SUJMVjM3WnFnWEtBOTVsWU9zT2s2Y09BdWtKd055TFc4WHZCekFNWUdBMiszcDhJMVFraTFVTEVhSVlRUXdzS1FZclg4c21kWWUrNGRYTXpZcVZQOGhyZzUyQkEzUisvcjZDczg0QzI4MC9WbnpwaWpLYitoUUpJTkIwdDNOTFR5UUFOTE45YllmVGRYVlgyLzl0emIrR0xnc1JyTHRTWU5Ebm9Qc1RkV29LajhCUUNBeCtPalo5UHhHTnR1TVp5c3ZRQUFuL2FQMVh2ZnRKeExtTFdyUGVQYXI2UFRERTlZelgrbjRPdis4K3VZczV0NXJDa2hoQkJDQ0RFOVNZVUVrZ29KbmhVK1ErcXpWSnhPUFEwQU1PT2JZV0R3UU16c05STzkvYXZYZVhmYnBXMWFDOVVBSU9GK0F0S3kwK0RuN0ZldDZ4bEtvVlNnVUZLSVFra2hIdWMvUm5KV01uWmVVYjMrczdlMHg0aTJJL0Rad00vUXFFRWprK1JYSFllU0QyRkI3QUlrM0UvUTY3eTA3RFFzMnJjSVh4MzZDZ3NITDhUYy9uUEI1L0ZyS1V0Q0NDR0VFRktySkRMVjE3TVNJUFU1Y1BxQjZyZ1pIeGpZRkpnWnFpcGNxNDV0TjdVWHFnRkF3bU1nN1lXcVFNb1VGRXFnc0Z6MTliZ0lTTTRCZHQ1V3JkbUxnUkV0Z00rNkE0MXNUWk5mZFJ4S0F4YWNVdjJNOVpIMkFsaDBHdmpxSExDd0J6QzNzNnFvanhCQzlFVEZhb1FRUWt4aVpyZjFtTmx0dmRveHFWeUM0YjlaTU1iUDZya0pQWnFPMHppdWhCTGJYeTlTTzNiditSVjhITnVOY1orWUNibHE0ejByNU9VWXU5R1JNVmJBMC8xL2swb29jVFRsTi93UlB4ZkY1WGs2bjFlWEhMcjlDKzdtSkZZOUhoUTBVNmZ6cmowK2pwTjNOOVZXV3RWaUtiSkZWTXZaMkpUNENVSTgrK1Axc0cvaDdSQnM2clRJSzhvcWlwQ2FYVFBkTVFnaGhCQkNpUEhJRkRMc3ViWUhlNjd0d1lTd0NWZzVhaVhzTGUwTjJtdFRuTzZ2S1RiSGI4YkN3UXNOdWs1dHlpL054N3F6NnhBVEg0TUZneFpnYnYrNXBrNUpKeTlLWG1ERXJ5TndJdVZFdGZZcGw1WGo0MTBmNDlqdFk0aWRIZ3RMa1dVTlpVZ0lJWVFRUWt4T3BnRDIzRkY5VFdnRnJBeFhGV3daWXROMTNXTTNYMWNWUmRVMStSSmdYUklRY3dOWTBGMVZ0RlVmdkNnRFJ1d0FUbVJVYjU5eU9mRHhjZUJZT2hBN0JyQTBmRklSSWVTL2lZclZDQ0dFMUdzODhDQVdxcmVlTHBVV01NWmFpZXhoSTI2b2RvelBaLzlmb1lCajdXVjNjeEt4NGVKc0pEODlxMU44WFpWZC9FRHRzWXVON25kSGJiZzRHMTRPUVRXZFVvMFlIUFF1L0p6YW9ZMW5QODY0UWttdXpudVdzUHc3cHU4K1lqTXJpTXlZQ3pRSklZUVFRZ2lwVHpiR2JVVGlnMFNjbjNzZURTd2I2SFh1dlp4N3VIRHZnczd4TVFreGRiSllyVktwdEJUemRzN0RrNEluK0dIa0Q2Wk9SNnVzZ3F4cUY2cTk3SGpLY1l6OGRTUjJ2N01iWmpxK3JpYUVFRUlJSWZYSXhtdEE0bVBnL0J0QUF6MEwxdTdsQVJjZTZSNGZjNk51RnF0VktxMEE1aDBEbmhRRFAvUTNkVGJhWlJWVnYxRHRaY2N6Z0pFN2dOMmpWZDMzQ0NGRVIvUnVBU0dFa0hwUHBwRGkreFBqTUtERk93aDI3NEhjWXVZWE9nNVc3aHJIZUdCdlQ4em5DVGl2KzZ3b0F4c1Q1dVBjdlcxUTF2T1JqWktLWWhTVVphc2Q0eXBXRS9ETklGZklxaDRYU0hKZ0szYkVuK09lY0Y1bnhvN0FxcEdjTHh2WjVoTU1ESnloY1h6aVp2WlJwTG9TQzYyMUZxb0J3TGlOVHRXK2xyNzdUT2l3RE1OYmYxUWoxeVdFRUVJSUljVFViais1alVHckIrSFU3Rk1RQ25TL3MxNmZybXFBYXV4a2ZFWThRaHVINnB1aVVhMDR2Z0xCSHNHWTNIbXlxVk14dXYwMzltUDF5ZFY0di9mN3BrNkZFRUlJSVlUVWh0dTV3S0MvZ0ZPVEFLRWVSVXFicnVsM25iUVhRUHhqSU5SRHYvT01iVVVjRU93TVRHNWo2a3lNYi85ZFlIVUM4SDZZcVRNaGhOUWpWS3hHQ0NHazNwRXBwSGljZndlZTl2NFE4SVg0UGU1RG5FL2ZnZlBwTzlDbitXUW9sSExHOHh3czlTdDg0dk80WDJBOWVIRURaKzl0MVd2UFNzMmNhK2RERlVOSEtUNHVTTlU0NW1icnh4cmZzK2w0SEx2enU5cXhDK2wvSTdybGJNN25WaUV2Wnp4dUtiSkZBMHRYSGJNbGhCQkNDQ0dFMUZVWDdsM0FyMmQveGZRZTAzVStaM1A4WnIydkV4TWZVK2VMMVFCZzNzNTVHQll5REhZV2RxWk94U0EyWWhzRXVRZkJzNEVuaEFJaGNvdHpjZVhSRmVRVTVXZzk5NHY5WCtEMVRxL1gyK2RPQ0NHRUVFSzB1UEFJK1BVeU1MMjk3dWRzMW1NRWFLV1k2M1cvV0ExUWRWZ2IxZ0t3TXpkMUpvYXhFUUZCem9DbkxTQVVBTG1sd0pVblFFNnA5bk8vT0FPODNxYitQbmRDaU5GUnNSb2hoSkI2NGN5OXJZaTd2eHNQODVMeHBEQU5jb1VNMjE4dnd1VkhoN0QzNW85VmNjZnViR0RkdzkydW1WN1g1R2twVnV2Z0hZbVc3cjF3UFV2L2NTbmZSY1hwZlk0dUluOWw3eFRISmV1VllqVnpNMHMwdEdKLzhkZlpkd1JTc3hQd01DKzU2cGdTU3F3NTl6YVdSeWV5ZHFXVHlpV014N1Yxc2ZzdmVxdnphcnpWZWJYTzhiL0hmWWhkMTc5alhQTjFiSU1WUTVOcUtyVWExOEsxQzc2S1pCNmpleVByRkQ3WjE1TnhMWFlxZTBkRHRyOExTd2FkUkxCN0QzMVRKSVFRUWdqNVR4RHdCVWo3TWszdFdIRjVNYklMczNFMTh5cDJYZG1GYzJubnRPN3o1ZjR2TWJuelpGZ0l0WSs4djNEdkF1N2wzR05jR3hnOEVQdHY3R2RjMjNacEc1YVBYRjVyWXlhWmZoWUtwUUpGa2lJOGVQNEFjUmx4aUltUHdjTVhEem4zeVMzT3hlNnJ1ekd4NDBTMTR4bExkUis5MDNnK1Y5ZHJ6VHlyUzJRbXdtc2RYc09ranBQUTJhK3p4czlZcVZSaTcvVzltTDVsT2pMek1sbjNlVkh5QW51dTdjR0VzQWsxbWg4aGhCQkNDS2tCQWg2UTlxNzZzV0lwa0YwQ1hIMEs3RW9Cem5IL3Jnc0ErUEtNcXB1WWhRNi9sMTk0cEJvRHltUmdVMVdITGliYmtvSGwvV3R2ekNUVHowS2hCSXFrd0lOOElDNVROWTcwWVFIM1BybWx3TzRVWUdJcjllTVo3K21lUytPVit1VlpYU0lCOEZvd01LazEwTG1SNXM5WXFRVDJwZ0xURHdDWmhlejd2Q2dEOXFRQUUxcXh4eEJDeUV1b1dJMFFRb2pKNVpVK1JWYmhYV1RtM1dhTnVmUlE4d09Lb3ZJWFdIbjZkWjJ2NCtNUXJIR014Mk12N3VJYUVWcnBqWTdMOGY3T0VDaVZDcDN6cUlzeTgxUFVIcnZaK21uOTJZeHUrem0rT1RaSzdYaDY3aFVjU0Y2RFFVRXpOYzZSS2FTc1hlK0VBckVCV2F0N1dwaXVjK0ZnZDcvWFlHNW1XZTFyMWhVU1dRbU9wS3huWGUvYnZHNlBIZEpXR0VvSUlZUVFRb3pIcDZHUDVrRjNvSmQvTDh6cU13c243NXpFdUEzamtKV2Z4YnJIMDhLbk9Ibm5KQVlFRGRCNnZZMXhHMW5YdUlyVnNvdXljZlRXVVVRRVJXaTlocUVZZnhZQVdubTJRbVNyU0N3WXRBQnovNW1MSDAvOHlCaFhLZlphckVheEd0dmVocWpKdlVhMkc0bHZoMzBMTHdjdjFoZ2VqNGZJVnBGbzNhZzFRcjRNd2ZPUzU2eXhCMjhlcEdJMVFnZ2hoSkM2eXNlZStYaXZ4c0NzanNESis4QzRuVUJXRWZzZVQ0dUJreG5BZ0tiYXI3ZVJZd1Rvd0dic3hXclpKY0RSZENDQ2ZScE10Ykg5TEZxNUFKSE5nUVU5Z0xsSGdSKzFUTGVKdmFOWnJNYTJ0eUZxY3ErUmdjQzNmUUV2ams3SVBKN3ErYmQyQlVKK0FaNlhzY2NlVEtOaU5VS0l6cWhZalJCQ2lFa3NQekVPRC9OdklhdmdMaVFWeFlidGNYSThpaVRzYjRxL3lzZWhwVUhYNGRLNFlTdDBiandjNTlLM3F4M3YwM3d5cFBJeW5FbmJVdVBYckEzM1g5eFFlOXlvUVlEV2N6cjdqb0JYZzhWcTNkVkNQUHV6ZHEyU1ZKU3c3bVZ1cHIzamdqWjNjeEt3K3N5Yk9zV0dOQXIvVnhXcm5VemRpQkpwUHVPYXlNd0MzZjNHR2pralprb3dkMExUTm5LWEVFSUlJWVRVSFQyYjk4U1I5NDZnM2RKMmtGUXdkMDRHZ0tPM2ptb3RWcFBLcE5oK2FUdnJlbmhnT0x3YmV1UEI4d2VNNjV2ak45ZHFzWm8yNW1ibVdEbHFKZEp6MDdIditqN1d1RnRQYmhreEs4UFlXOXBqM2ZoMUdCNHlYT2R6dkJ5OE1MdnZiTXpmUFo4MTVsb214d2VTaEJCQ0NDR2tidXZwQXh3WkQ3VDdGWkRJMk9PT3Btc3ZWcFBLZ2UzSjdPdmhmb0MzSGZDQXBYdlo1dXUxVzZ5bWpia0FXQmtPcE9jQisxTFo0MjdsR0M4blE5bUxnWFdEZ2VFdGREL0h5dzZZM1FtWWY1dzk1dHJUNnVkR0NQblBvRThHQ1NHRW1NU2Q3SGlrNTE0eHVGQU5BSWExbWdjbmEvYTd2V3ZTSi90NjRYREtPc1l4bHFQYmZsN1ZoYzNSdWhFK0Q5K1BkN3YvQmt1aHJWRnlxd2tQWGlsVzgyb1FxUFdjeXU1cWdLcG9iL0dBSTFnNDRCQzhHVHJZQVVDNXJKUjFMd3VoalI3WkdzK0VEc3NRTzFXcDhiVThPcEgxSEtaNHJuR1YxU1ZYeUxEejJyZXM2MTE4UjhMYXZFR3RYVjlYU2loWk94RHk2RmRTUWdnaGhKQjZKZEE5RU5PNlRlT01pYy9RMG5FQXdMNGIrNUJYeWp3R3FLbHpVelIyYkl4dVRidXhuci9uMmg2VWxMUGZGR01zcy92TzVseC9WdmpNU0prWXBxRlZROFIvRks5WG9WcWx5RmFSbk92WmhkbUdwa1VJSVlRUVF1cUNRQ2RnV2p2dW1IajIwZkJWOXFVQ2VTdzN1elIxQUJyYkE5MjgyYy9ma3dLVVZHaS9UbTJiM1pGNy9abmhuM2taUlVOTElINktmb1ZxbFNLYmM2OW5tLzYxR1NHay9xRE9hb1FRUWt6QzFkWVhUd3JUcXJWSGdHc25yQjV4RTc5ZG5NVTVBckhTL0gwOU1helZYSXdLK1F4Q2dUa0E3bEdmTDNlQlNzdTVoQnRaSjdFcFlUNzZOSDhkNFFGdndkVzJDUUJWWVZjM3Z6RndzSFRIbUhZTElUYXowcHBMNUsvYVI0d2FTN21zRkU4Szc2a2QwNlZZRFZCMVY1dlhoNDlPallkcUhlVllXbEhJdWxaWGk5WHFneE9wZitKWlVRYnIrcU84Vy9qcXFQNGZPdWxxWHAvdE9vM3hWQ2pZNzd5N25uWENvTDhUaHB6enliNmVXbU8ramJxSTVzNWhldTlOQ0NHRUVQSmZNcnp0Y0t3NHZvSjFQYnRJZTVIU3ByaE5yR3RScmFNQXFJcWgyT0pLeWt1dzYrb3VqQXNkcC9WYXRhbXRWMXZPOVJKcDNmN1F4czNPRFc1MmJnYWQ2K3ZreTdsZUtHRi9IVWdJSVlRUVF1cUo0UzJBRlhIczY3b1VLVzI2enI0VzVhLzZaMlJ6OXJpU0NtRFhiV0JjelUvUTBVdGJkKzcxdWxCUXg4WE5XdlZsQ0Y4dE44VVhsaHUyTHlIa1A0bUsxUWdoaEppRWkwMWpnODR6TjdPRXQwTXdtamkyQVE4OFdBaHRNS1BiT29UNVJHUFZtVGVRVjhyZVpsaXVxTUQySzB0d1B1TnZ6T2kyRG9HdVhUbXZWZGtGU2drbEpETFZpNjFDU1M1Mlh2c1d4Kzc4anMwVC90Zk9lVmF2elp5RmIzWFovUmZYTlRwZWVUa0U2WFF1RHp4MDl0V3RFS3BNV3NTNlppbXkwMmtQb3E3eTMya3VkM01TY1RlSHZSTmNkU21VQ2doMEtGYVRjeFNyRVVJSUlZU1Erc2ZmMVo5elBiYzRsM1A5ZWNsekhMaDVnSFU5dWswMEFDQWlNQUppb1poMTVHaE1mSXpKaTlVc1JCYWM2dzBzVGQvcHVMYUlCQ0xPZFh0TGV5TmxRZ2doaEJCQ2FvMi9JL2Q2THZ0VUZRREE4ekxnd0YzMjllZ0ExVDhqbWdKaU0vYVJvekUzVEYrc1pxR2x2S0tCMkRoNW1JSkl3TDF1L3k5KzdvU1FHa2ZGYW9RUVFrekMxWmI3N3V0WFJRYS9qLzRCVStGcDE1eXhpMU1iejc2d0ZOb2lEK3pGYXBVZTU5L0IvTmp1Q0cveEZzYTErNUkxcnJLNHBreGFwRkhNWlNWU2Y4Tzl2aGFxQWNDOTNDUzF4K1ptbG5DMzllUHNoR2FJRW1rKzY1cU51VU9OWHF1bWxNdEtVU2pSL0pDdFJGckFlZzVUZkczWmUzTVZaMWUxdWtTdXBHSTFRZ2doaEpCL0UxdXhMZWU2VkNibFhOK1d1STAxeHMzT0RXR05WWjF1cmN5dDBLOUZQOFJlaTJXTVBYYjdHTEtMc3VGczQ2eEQxclVqSTVmN2QvSW1UazJNbElueGFSdHgrbTkrN29RUVFnZ2gveG0yNXR6clVqbjMrcmFiN0RGdTFrQ1loK3A3S3lIUXJ3a1FlNGM1OWxpNnFvdWJzL2JwTnJVbWcvMXpEZ0JBazdyNVdVZU4wRGJpOU4vODNBa2hOWTZLMVFnaGhKaUVpNDE2c1pxOWhRdDhIZHNnNmRFaHhuZy94N1pvWkIvQXV0Lys1Si93dUNCVjUrc3JvY1RCV3ovamV0WkoxaGlaUXRXdW1hbkl5bGFzNVU2aWVpUTk5NHJhWTIrSFlKM0dPZ0pBcWJRQVdRVWNkMFM5NU5XaXVKZGxGejlBV1FWNzU3VlhQUzY0QXd2aC8xcFYrem0xMC9sY2ZXeEwrZ0xia3I3UTY1eHhHNTFxSlpkWEZVcHlzVFZwc1ZHdVZSUEtaVnJ1cmlPRUVFSUlJZlZLZmluM2h6UjJGdHpka3pmRnM0OEFIZEpxQ0hpOC85MFFOTFROVU5aaU5abENocTJKVy9GdXIzYzVyMWViZGx6ZXdibmV4YStMa1RJeHZvdnBGem5YTy9wMk5GSW1oQkJDQ0NHazF1UXpkem11WXFlbG94YlhDTkFoL3NCTHYvdGphQUI3c1pwTUFXeTlDYndieW4yOTJyUWptWHU5aTVkeDhqQ0ZpNW5jNngwOWpaTUhJZVJmZ1lyVkNDR0VtRVFUeHpZWTBXWSsvSnphb2Fsak96aGFONEpVTHNIdzM3akhwekRKS1g2SUxaY1hHWlJIZE1zNVdIM21UY1kxcWJ3TUFGQlFscTJ4MXNEUzFhRHJWV3JtelA1aTZuSCtIZFl1WkZ6bmNlSHFaRGVsMHdyMDgzOFREMTdjUVByekszQzI4ZEY1MytTblovSEZvY0VHNWZTeUJRZjY2eFcvNXV3MHRjZXhVNVhvMUhnWXRrektVenMrNW85Lzc3aWRqUW56VWNyUjRhMnVrVlNVc0s3Wm1EdXdqZ1l1cXloaUxVVDFjMnpMdW1kYTdtWEc0eDUyeldBaHRPSElGQkNiV1hPdUUwSUlJWVFRNEdybVZjNTFYeWYyMXlCcDJXbUlTNDlqWFI4YU1sVHQ4ZUNXZzJIR040T01aYlQ4NXZqTkppdFd1NWR6RDE4Zitwb3pabXlIc1ViS3h2aTJKbTdsWEk5dUhXMmtUQWdoaEJCQ1NLMjVxbVdpalMvSCsvQnBMNEE0amlLbm9hODBLUmpjREREanF3clRtR3krYnJwaXRYdDV3TmZudVdQR0Joc25GMVBZZXBON1BacTk0UVFoaEx5S2l0VUlJWVNZaEt0dEU0eHZ2NlRhK3lpVWNueC9ZaXhyY1pjWlh3U1pnbm0wVEd2UHZ1am5Qd1cvWG5nWFVsbVp4bnBKdVdyUG5PS0hHbXVPMW8yMDVtWm40UXhYVythUko5OUZzWDh3cy9qUUlGeDZ1Sjl4YldIRVFWaWI2MWVBSlZmSXNQM0tsMWg5NWszTTZMWk9ZMTFzWm9WbXpoM1F6TG1EWHZ2V05RSytVR004NjcvVmpheFRPSnF5M3RScFFNQTNVK3Q0d2FWY3hsNnNGdW96Qk85MjM4QzRkaVByRkQ3WjE1TnhiZm5RUzZ4N1J2N0tuTmM3WFg5QnNIc1Axdk1JSVlRUVFtckxvN3hIV0hGc0JRNG1IOFM5bkh2Z2dRYy9aejhNQ2g2RTkzcS9CemM3TjFPbnFKZnRsN1p6cmxlTzhXU3lNVzRqNjVxOXBUMTZOT3VoZHN6QnlnSGRtM1hIOFpUampPY2szay9FM2V5N2FPcmNsRE9ubW5ibDBSVkVyNDFHb2FTUU5hWmZpMzVvNmRuU2lGa1p6KzBudDdIcjZpN1dkVDludjM5MVZ6bENDQ0dFRUZhUENvRVZjY0RCdTZvQ0p4NEFQd2RnVURQZ3ZURFY2TXY2Wkx1V2JtSmhIQjIxTmw1alg3TVhBejE4MUk4NVdBRGR2WUhqR2N6bkpHWUJkMThBVFkwOGN2TEtVeUI2SzFCWXpoN1Ryd25RMHNWNE9SblQ3VnhnMTIzMmRUOEhvSXYyejgwSUlhUVNGYXNSUWdpcDEvNk0vd2kzbnA1alhSL2Q5bk00V1h0aDlaazNVU0gvMzRzSXNkQzZxbkRMMXJ3aGNtV2FkL2Fjei9nYi9xNmRjQ290Um1QTmphVUk3V1ZqMnkzRzJIWTFPNlp4MVprcCtManZQenJIUDNoeEV5dFBUYXJxTWhYazFoMDltbzZyMFp5SWNVbGxaVmg5NWswb29kVDVuRms5TnhuMDUvNUgvRHpzdlBZTjYzcFV5OW5nOHdRNjdTWGhLRllUQ3N6MXpvMFFRZ2docEQ2SmlZL0IxTTFUVVNwVkg0MmVuSldNNUt4a3JEbTlCaHNtYnNEd2tPRW15bEEvQ2ZjVDhNZUZQemhqSWx0Rk1oNVhLcFhZSEwrWjlieEJ3WU1nRkFnMWprZTNpV1l0VmdOVTNkVVdEVGFzNDdhdVpBb1puaGMvUjlMREpHeE4zSW90aVZ0UUlhOWdqYmNVV1dMdDJMVzFtcE9wS0pWS1RJdVpCcmxDemhvelAySyt6amUzRUVJSUlZVDhhOFRjQUtidUJVcGYrVDB4aE5YY0dnQUFJQUJKUkVGVU9VZjF0U1lSMkRBRUdON0NOUG5wSytFeDhBZDNWMlZFTm1jK3JsU3FPcUd4R2RRTUVQSTFqMGNIc0JlckFhbzlGL1hnenFtNlpBcmdlUm1ROUVUVlVXekxEYUNDcGRzYkFGZ0tnYlVEYXpjblUxRXFnV243QURuSFp4THp1NnFQY3lXRUVDMm9XSTBRUWtpZHdkVGRqTXVlR3o5ZzEvWHZXTmVkckwwUUZUd0xJak1MdU5uNlllbVJhT1NYUFFNQXZCNzZEWnl0dlZWeE50N0lMZEVzVmp0OCsxY2N2djByNDk1ZURRS3J2aStYbGFKY1Zzb1lwdzlic2FQV21Jc1pPM0h3MXMrSWFER05NMDRxSzhQV3BNWFlkZjE3eUJYL2UxRzg1dHpiYU9ZY0NuYzc0M1ljSURWblE5d2NQQ2xNMCt1Y244L1BRSkJiZDUwNkFsYTZrUEVQWjZHYW02MGZ4clJkcVBOK1JaTG5yR3ZtWnBZNjcwTUlJWVFRVXQvOGxmQVh4djgrSGtvbCt4djdSWklpalBwMUZMWk4zVmJuQzliMjM5aVBpYjlQWkIzSkNRQ0I3b0hvMXJRYjQ5cjVlK2VSa2N2K3dWTjBHK2F4a2RHdG96Rno2MHpXbitOZkNYL1ZhTEdhWENFSDd5M0RQMnd4NDV0aHgxczc0T3ZJUGc2MVBsdDZjQ25PM0QzRHVoN2tIb1R4WWVPTm1CRWhoQkJDU0IzdzF3MWcvRTV3M21kY0pBVkcvUTFzRzE3M0M5YjIzd1VtN21JZnlRa0FnVTVBTnkvbXRmT1BnQXptcVRnQWdHaC85dU16RDdEL0hQKzZVYlBGYW5JbHdLdkdhd2t6UHJCakJQYzQxUHBzNlRuZ3pBUDI5U0JuWVB5L3M1czBJYVQyVUxFYUlZU1FPdVBZbmQvWkYxKzVJMlBmelZYWWNIRTI1MzZUdzc2SHlNd0NBT0R2MGhIZlJ5Zmd5OE9Sc0RadmdQQ1hpcjE4SEZyaTl0UHpPdWZKQXc5K1R1MnFIbTlOV294L3JuNnQ4L2xzWXFmcTFpbnJ0N2haQ0hEdEJCOEg1bC8rNCs3dnhvYTQyWGhhbUs2eEpxa294amZIUitIYklSZXBtOVVydFAzOFM2VDVXSDVpUEJJZjd0TzZUMTdwVTl6TlNVQUhiK1p1RW9hNmVIOFhEdHhhby9kNXBkSUNmSE44RkpZTU9xblRuL3V0cCtmd3c4a0pyT3M4OERDajI2OFFDY1E2NTFESVVhd21OcXRuYmU4SklZUVFRblNVbVplSnFadW5jaGFxVlZJb0Zaajg1MlIwYnRMWnBDTkI3eisvci9hNHVMd1kyWVhaU0hxWWhCMlhkeURoZm9MV1BiNksvb3ExbzlhbXVFMnM1MWtJTFJBZUdNNjQ1bTd2anRER29ZaExqMk5jVDh0T1ExeDZITUo4MmNlUEdrc0R5d2FJZVNNR0VVRVJwazZsVnV5OXZoZWZ4MzdPdXM3bjhiRit3bnFZOGVtdFowSUlJWVQ4aDJRV3FqcXE2ZkkydjBJSlRONERkUFl5N1VqUSs2OFVraFZMZ2V3U1ZUZXhIYmRVWGRXMCthb1BlMGV0VFJ4ZDFTek1nSEEvNWpWM0d5RFVFNGpUYkRJQUFFaDdvVnJqR2o5cUxBM0VRTXd3SUlMbHVkUjNlMU9CejAreXIvTjV3UHBJVmNFZUlZVG9nZDR4SUlRUVloSTdyaXpGdnVSVkVKdFp3NHd2UkltMEFDOUtzMWpqWCs2ODlHZkNSMXFMdzNvMEhZZk92dW9kQ1p5c3ZmRDFrUE1vS2M4SEQvOTc4ZFRTdlNjTzN0SjlOSXVmVXp0WWlleDFqcTlwVWxrWkZoOGNpRytpTHNMUjZuOHZ4dTYvdUk3MUZ6N0E5YXdUbk9lbjUxN0I3L0VmWW1xbkgyczcxWCtOak9mWHNPem9NRHd0dktkVC9JYTQyVGlkOWhlYU9yWEgyUFpmSU1TemY3Vnp5QzY2ajFXbjMrQ01hZUhhaFhVc2JzcXppMWg5NWsxODBITWo1eDVwT1pldytOQkF6bTZCdzFwL2hHRDNudHFUZmttaEpKZDFiV3ZTWW14TjBuOWtidVN2K25lNitHU2Zibm1IQjd5RmQ3cityUGYraEJCQ0NDRXZXM2xpSlVySzJjZWh2NnBJVW9RVngxZmc2NkhWdnhuR0VIS0ZISTNuTjY3V0htOTBmZ09EV2c1aVhDdVhsV1A3NWUyczUvWVA3QTlMRVh2WDNlalcwYXpGYWdBUWt4QmowbUkxSG8rSGtXMUg0dXVoWDhPN29iZko4cWhOY2VseEdMMXVOQlJLOXU0YTh5UG1JN1J4cUJHeklvUVFRZ2lwQTFiR0F5WHNJK0kxRkVtQkZYSEExMzFxTHljdWNpWFFlR1gxOW5pampXcVVKNU55T2JBOW1mM2MvbjZxMFpsc292M1ppOVVBMWJoVlV4YXI4UUNNREFTKzdndDQyNWt1ajlvVWx3bU0vbHRWWE1sbWZsY2cxTU40T1JGQy9qV29XSTBRUW9oSnRQVWFnRTJKbitnYzcyVDF2L0dGZG1JbnpsaG5hMjlNNjd5YWNVMXNaZ1d4bVpYYXNmWmVnMkFqYnNnNXB2QmxYWnVNMWltdU51V1daR0xSd1FoOEhYa09oWkxuK092eUFweE8rd3RLamc4TVhwYVpud0twckt5cTg1eWgybnNOMHFrajNPb3pVM0VrWlozV3VPK2pFOURVcVgyMWNxcEpjb1VNZTIrdXhPWkxuK2s4cHZaRzFpbWNUdnNMQUhBM0p4RUxENFFqd0xVenhyWDdRdThDcjBvU1dRbStQRHdFeGVWNXJERWU5czJ4ZU1BUi9CNy9JZlluLzhRWWMvTHVKalN3ZE1Pa1VPWVBQNjg5UG81bFI0ZWlWRnJJZXAxV0hyMHhydjBYK2owQkFBV1NiTDNQSVlRUVFnaXA3L1pkNSs3S3kzYU9xWXJWcXF0ZmkzNVk4eHA3SitDOTEvY2l2NVI5REJEYkNOQktROXNNeGJ5ZDgxalh0MTNhaGg5Ry9tQ1NqbDdUZTB6SDlCN1RFZUFXWVBSckc4dVZSMWN3WU5VQWxFclpiMnpwRTlBSGl5SnJiaHdySVlRUVFraTlzUy9Wc0hOTVZheFdYZjJhQUdzR3NxL3Z2UVBrUzlqWDJVYUFWaG9hQU13N3hyNis3U2J3UTMvVGRQU2EzaDZZM2dFSWNEVCt0WTNseWxOZ1FBeFF5bEdBMmNlM1pzZXhFa0wrVTZnZkl5R0VFSk5vM0xBVjdDeWNkWXExRXRuRHArSC9SbDVHdFp5TkVXM21NOFphQ0czd2FYZ3NMRVc2MzhraU1yUEE2NkhmNmhUclpPMkY4SUNwT3U5ZG14Njh1SWtQZHJiRDI5djljZXJ1WnAwSzFabzdoMkhKb0JOWVBPQkl0UXZWZENXUmxlRHN2YTA2eGY0UnovN0JrN0hkeVk3RHJGM3RzQ0Z1anM2RmFnRHc4N2wzTkk3ZGZub2VuK3pyaFUvMjlVTEtzNHQ2NWFHRUVqK2NuSUQ3TDloYnB2TjVBbnpRNDArSXpDd3dPZXg3K0RtMlpZM2RlZTBiL0pud2tjYnhVM2MzWTlIQkFaeUZhbzdXamZCaDc2M2c4d1I2UFFjQXlDbCtxUGM1aEJCQ0NDSDFYWHB1dXQ3bjNNdlJyWnR2WFRPcDB5VHNuYjRYSWpNUmF3elhDRkF6dmhrR0JUTjNaS3ZrNSt5SElQY2cxdldjb2h3Y3VYVkVlN0sxWVB2bDdiajE1SlpKcm0wTVZ4OWRSWjhmK2lDdmxQMEdtaUQzSU95WXVnTjhIcjNsVEFnaGhKRC9vSFQyMzVOWTNYdFI4M2tZdzZUV3dONHhnSWpqZldLdUVhQm1mUGFPYkpYOEhJQWdqcytRY2txQkl5WjY3YlE5R2JpVlk1cHJHOFBWcDBDZmpVQWVSN0Zoa0RPd1k0UnFEQ2doaEJpQTNqa2doQkJpRWp6dzBNSzFpMDZ4QXdMZmdSbGYvUU9QOGUyWElEemdMYlZqZko0QWMvdHNnNDlEUytpclQvUFhNYlBiZW9nRVl0WVlHM01IZk5Kdk44UkNhNzMzcnkxUEN0TWdWMmh2TGU3dEVJUlArdTNHdDFFWERlN3VaYWdEeVQraHJLSklwOWdiV1NkeExwMTlMSkF4M010Tnd0ZkhSbUR1N2s3SWVINU43L01mNWQ5bVhidVJkUkp6OTNUQ1YwZUhJNnZncms3Ny9SNDNCeGN6ZG5MR0RHMzFJWm81cThic0NBWG1tTnRuTzJmQjVqOVh2OGFQcDkrQVhGRUJtVUtLZFJmZXcvS1Q0eUZUU0ZuUHNSVTdZdEdBdzdBVkczYTNXRzd4STRQT0k0UVFRZ2doZFp1empUTjJ2YjBMdjAvOG5iTlFMYmM0RndkdkhtUmQ3OTZzT3h5c0hMUmViMmpJVU03MW1QZ1lyWHZVaHB5aUhBei9aVGhXSEY5aGt1dlhwcVNIU2VqOVEyKzhLR0gvTU5Xbm9ROE92WGNJOXBiMlJzeU1FRUlJSVlRWWxiTVZzR3NVOFBzUTdrSzEzRkxnSU1mNzM5MjlBUWNkYnFZZnFxVnJjY3dON1h2VWhweFNZUGgyMVJqWGY1dWtKMER2amNBTGpodjRmZXlCUStNQWUvYlAwd2doUkJzYUEwb0lJY1JrQWx3NmFTM0NhZWMxQUdQYUxtQmNtOWJsSjd3b3pVTENnNzBROE0wd3ErY210RzBVWVhBK2ZmM2ZRRnV2Q095N3VScEptWWVRbFo4S2lhd0VkbUludFBjZWpOZmFMb1NqZFNPTjh5WjIrQW9UTzN6RnViZGNVWUVsUjZKdzZlRUJ4dlhPdmlNTXpwdUxqME5MakFyNUZKMThoNE1INDkvaFVpb3R3RDlYbVVjWTJZb2RVU2pKMVRqKzg3bnBDSGJyb1hQbnZab2dWOGh3OWZGUjdMMzVJNUllSGVLTUZRdXRNVHJrTTlZdWNDR2UvWkdVZVpoemp3c1oveUQrUVN3aVdrekQ2SkRQV1F2QS9yNzZGWFpmWDg2NWw3ZERFTWEwWGFoMnpOWFdGN042YnNMU0k5RlFLT1dNNXgyN3N3RlBDKzlCS3BjZ05UdWU4eHFXSWpzc0huQUVqZXdOSDJtVVhmeUFkYzNld2dXQy94L1ZwRlFxOGFJMGl6SE9RbWdEUzVGdDFlTVhwVTgwT2dxK0dzTkdLcGVvamY3bDh3Um9ZT2xhOWRqYXZJSFdQUWdoaEJCQ3RQRjE5RVhLMHhUOXpuSHlyYVZzYWxaang4YVkwWE1HcG5TWkFsdXg5dCsvdGladVJZV2MvVWFiNHluSHdYdXIrcTlaOWx6Ymc1THlFbGlaVzFWckh3RmZnTFF2MHdBQU1ya01xZG1wV0hkMkhYWmYzYzE1M3F3ZHMrQmk2NEl4N2NkVTYvcDFSZUw5UlBSYjJZOXpmR3NUcHlZNE1lc0VQT3c5akpnWklZUVFRa2dkNDlzQVNORjh2MXZyT2ZWQlkzdGdSZ2RnU2doZ2E2NDlmdXROb0lKakVzenhESUJYQTZQajk2UUFKUldBbGJCNit3aDRRTnE3cXU5bENpRDFPYkF1Q2RpdDViWGNyTU9BaXpVd2hyMzdjNzJTbUFYMDI4UTl2clZKQStERVJNRER4bmg1RVVMK2xhaFlqUkJDaU1rMGNReXArbDdBRjhKU1pBc3JrVDNzTFZ6Z2F1dUw5bDZEME1WM0JIZ3NJMFQ0UEFFKzdMMFZDdytFWTBqTFdRanppYXAyVGc2VzdwalFZU2ttZEZnS0FIaGFtQTRMa1Ezc3hFNEc3NmxReXZIdDhUR3NoV3BDZ1RrbWhUSVhkTDFLSkJCREt1ZDRvZkQvbWppR1lHVElwd2p6aVRKSmtWcWxEWEZ6VUZUT2ZQZjloQTdMc0QzcFM0MGlwa0pKTHI0L09RNExJdzRhTkc1U0gwOEw3MkhYOWU5d1B2MXZ4c0s1VjltWU8yQkJ4RUhPc1RZTEJ4eEMwcU5EMkJBM0J3L3prbG5qNUlvSzdMdTVDaWRTLzhTd1Z2TVEzV3FPV2dmQmc3ZldZbVBDeDV6NVdBaHQ4RkdmdnlFVWFMNUIwTUY3TU43dHZnRXJUMDJDRWtyRzgyOCtPYzI1UHdCWWlteXhJSHcvZkIzYmFJMWxJNmtvNXV5c3RuWlVDcXhFOWxXeEkzOW5mcUViMVhLV1dtSGUyblB2NE9DdHRXb3hZcUUxbGcwK0RWZmJKb3g3S0pSeUhFbFpqeTJYRjZvZFZ5b1ZtTkZ0WGJVS1hna2hoQkJDWGhVUkZLRjNzZHJBNElHMWxJMWhSR1lpT0ZnNndNSEtBYjVPdnVqaTF3VmQvYm9pekRkTXIzR1BYQ05BYTFKSmVRbDJYZDJGY2FIanFyMlhUME9mcXUvOW5QMHdJR2dBTnNWdHdxUS9Ka0doWlA3d1RhbFVZc3JHS1dqcDBSS0I3b0hWenNHVTR0TGpFUDVqT0FyS0NsaGpBdHdDY1BUOW8xU29SZ2doaEJBUzRhZC9zZHBBTGFNd2pVMGtVSFU4YzdCUUZkSjE4UUs2ZWdGaG52cU5lK1FhQVZxVFNpcUFYYmVCY2ZwUDI5SGc4MUtIWUQ4SFlFQlQxZk9ZdEJ0UU1MKy9EaVdBS2JGQVN4Y2cwUERQa09xRXVFd2dmRE5RVU00ZUUrQUlISjFBaFdxRWtCcEJ4V3FFRUVKTUpzaXRPN1pPS29DNW1RVUVmQ0ZPcFA2SkpvNGg4SFlJMW5rUGN6TkxMSTA4clhOQmxsUXVRVlpCcXRaUm9XbTVsN0hyMm5lNGtQRTMrdnRQeGJRdVArbWMwNnZYVzNucWRWekkrSWMxWm1pcnVYQ3hhYXpUZnU5MC9RVXJUazNrakdudUhJWXZCaDQxK2JqU3hJZjdjQ1JsUGVPYUdWK0V6cjdEVVZ6K2dyRkQyZFhNbzFoLzhRTk03ZlJqcmVab1orR01tMW1uZFNwVWE5U2dCZWIzM1FrUCsrWkl5N25FR1J2U0tCeXRQZnZpOE8xMStPdnlBaFNVWmJQR2xrb0xjUzU5TzRhMy9xanEyUDdrMWZqMS9MdGFjM3EvNTUvd3NHL091dDZyMlFTVXkwcXc5dHc3V3ZkaTRtRHBqZ1VSQjlDNFlTdUR6cS8wTU84VzY1cXQyTEdxVUUxZjQ5cDlnYlAzdHFLNFBLL3FXRjdwRTN5NnJ6ZVdSWjZCazdXWFduemMvZDNZbVBBeE12TTFQekJXUW9rVnB5WmgxZkRyc0xkd01TZ2ZRZ2doaEpCWHZkLzdmZng4K21lVVZYQ01VSG1KbGJrVjN1djFYaTFueFU3QUYwQzJWbGJqKzZZK1MwWEMvWVFhMzVmTjV2ak5OVktzeG1SODJIaGtGV1RobzUwZnNjYVVTa3N4OXJleFNKeWZDS0dnbWwwZVRPVEN2UXNJL3pFY1JaSWkxcGdPUGgxdzROMERhR2pWMElpWkVVSUlJWVRVVWUrSEFUOWZBc3AwL0gzYVNnaThGMXE3T1hFUjhBRFo1elcvYitweklPRnh6ZS9MWnZQMW1pbFdZeksrSlpCVkJIeDBqRDJtdEFJWSt3K1FPQlVRNm40elQ1MXk0WkdxVUsxSXloN1R3UU00TUJab3FNUDRWa0lJMFVFOS9TOG1JWVNRZndNZWp3OUxrUzBFZkNFS3lyTHgwOW0zTVBQdmx2aDRiM2VjVDk4QnVZTDdSWjFTcVVCcWRnSzJKeTFoTEQ2cFZDUjVqaE9wRzdIczZEQ00rOU1SSDhWMmhhU2lXSE0vS0pINGNCL203KzJCV1R2YjRleTlyWkFyWkRpU3NoN1pSZmYxZm43WlJmY3hiMDlubkwyM2xUV21jY05XR0IzeW1jNTc5bW8yQVlPRHVJdVk3bVRIWWZxT1FGeDZ1Ri9uZld2YW8vemIrUDdFV05iMUhrM0h3a3Brai80QlUxa0xsZmJkWElXWVM3WHdZdmtsRmtJYnpPKzNTK3ZZeU02K0kvQjlWRHhuWWRpcitEd0JJbHBNdzYrajB6Q3M5VHkxcm1tdm10THhoNm9PZ3VmVC84WXY1MmV5ZGtPck5MejFSK2pvRTYwMWo0Z1diMk5TNkRjNjUxMnBVWU1XK0RicVlyVUwxUURnWWQ1TjFqVjNPOFB2SHJRUk44VFlkb3Mxam1jWFA4Q2MzV0c0bTVNSUFFaDVkZ0Z6OTNURzBpUFJuUCt0S0NqTHhzcFRyMnY5MlJOQ0NDR0U2TXJMd1FzL2ovdFpwMWdlajRmMTQ5ZkRzNEZuTFdkbGZCdmpOaHIxZXNkdUg4T3p3bWUxdHYvY2ZuUFJONkF2Wjh5MXpHdjQ1ckQrdjRmWEJXZnZua1gvbGYwNUM5WDZCL2JIaVZrbnFGQ05FRUlJSWFTU2x4M3c4eURkWW5rQTFrY0NudHp2UzlkTEc2OFo5M3JIMG9GbkpiVzMvOXhPUUY5ZjdwaHJ6NEJ2enRkZURyWHA3RU9ndjVaQ3RmNU5WS00vcVZDTkVGS0RxRmlORUVKSW5YRGcxbHBVeUZYdGhaT2ZuTUhYeDBaaXloWWZiRXY2UXEzcjFiT2lEQnkrL1N1K09qb2NZemM2WXM3dVVNUmMrZ3hIVTM3VDJET3I0QzdtNysyQjhadGNzT0xVUkZ6TTJBbUpyQVNsMGtJY1QvMVRJLzd6L1gzeHhhSEJHcU1SWlFvcHRsOVpxdGZ6dWZUd0FEN1kxUTczY3BOWVk4ek5MREdyNXlZSStQcmRhVCtsNHcvbzFIZ1laMHhPOFVNc1BqUUlueC9vaDlUc2VMMzJyNjdzNGdkWWRIQUFTcVdGak9zODhCRFZjallBd0Vwa2oyR3ROVHVyVmRxVzlBVTJ4TTJCa21YRURoZGRDNDQ4N0p0alZrL21rVVNXSWp2TTdMWWU4L3BzTjdoVG5ZWFFCaE03ZklWVkkyNmdqV2MvamZWUW55RUlkdTlaOWRoRzdLQjF6OWFlZlRHKy9SS3RjVW9vY2VuaGZseDlmRlMvcEtFYU9YdnQ4WEZJWk5WL29aL3lMSTUxemFNYXhXb0FNS0RGTzJqbDBVZmplRjdwRTN5OHR6c1dIT2lQdVhzNkkrWFpCYTE3K1RxMlFjK200d0VsRmFzUlFnZ2hwT1pNQ0p1QVB5YjlBUXNoK3h2NzF1YlcyREpsQzBhM0gyM0V6SXhEcVZSaWMveG1vMTVUcnBCamF5TDdUVVBWeGVQeHNHNzhPbGliYzc5R1dISmdDVEp5TTJvdGo5cHdLdlVVSWxaRm9MaGM4d2F2U21QYWo4SGU2WHRoWlc1bHhNd0lJWVFRUXVxQkNhMkFQNklBQzQ3aFp0WWlZTXR3WUhTUThmSXlGcVZTMWVuTW1PUktZQ3Y3emRMVnh1TUI2eUpWZjI1Y2xwd0JNdkpyTDQvYWNPbytFTEVaS09Zb1ZCc1RCT3g5VGRVSmtCQkNhaEFWcXhGQ0NERTVTVVV4OWlXdjBqait2T1F4L3JxOFVLMVliZW1SYVB4MDlpMWN5UGhIYmZUZjZiUy9OQXFhSEswOGtmNzhLaFJLdWNiZUI1STF4M3EyYlJUQm11T0oxRC94dkVSNzYrcWM0b2Y0NnVod0xENDBFRVdTNTV5eDcvWDRYYStScDVWNFBEN205UDZMc2ZEcFZWY3pqMkxPN2pBc1BqUVFTWm1IYTcxajFKUENOSHdjMjQyekUxMlBwdVBnMVNDdzZuRmswSHRvYU9YQkdyLzcrdmY0NG5Ba1NxVUZPdWNoa1pWZzJaR2hyT3QvWDFtbTlyaURkeVQ2QjB4Vk94YnFNd1JyUnQ1Q1gvODNkTDR1RncrN1psZzA0REErNnZ0MzFYaEtBVitJMTBPL1ZZc0xkTzNLMmVuTjE3RU5QdXJ6ZDFVbk5pWkY1Uyt3OSthUGVHZWJQeFlmR29Tcm1mb1hxOTNMVGNLUHB5ZGo0aVkzckR6MXVxcllrNkVqb1M2NENzVzhIYXIzcGd5UHg4ZWNYakZ3c0hUWFdKUEt5bkFsODRqV1BWcDc5c1VYQTQ5aXhkQWtkUE1idy9tekpZUVFRZ2d4eE1TT0UzRjcwVzE4ME9jRE5IZHBEcEdaQ0NJekVRTGNBdkJodncrUnNqZ0ZvOXFOTW5XYXRlSnMybGs4ZVA3QTZOZU5TWWlwMWYyOUczcGpjYVJtbDkrWGxWV1U0ZDF0M0oyeDY1TGpLY2N4Y05WQWxKU3ozN0F5cytkTXhMd1JVMi9IbXhKQ0NDR0UxTHFKcllEYk00QVB3b0RtRFFHUlFQVVY0QWg4MkFsSW1RR01DdFMrVDMxMDlpSHdRUGYzOFd0TVRDMFh5SG5iQVl0N2NzZVV5WUIzRDladUhqWHBlQVl3OEMrZ3BJSTlabVlISUdaby9SMXZTZ2lwMHpqS3Vna2hoQkRqT0hCckRXdGhWK2ZHdytGcDcxLzF1R3VUMGNoNHJ0bEcra1ZwRnE0OVBvN1dudjhieFNJeXMwQjN2ekU0ZUV0ejdNNmovTnU0a1hWU3JhTlZlTUJiMkhGbEtZcktYMmpFeXhSUzdMejJMZDdzdElJeFQwbEZNV0p2cnNTT0swdFJMaXRsZjdML2IzVEk1K2ppTzFKckhCc3p2Z2lmOW8vRjE4ZEdJdUZCck5iNFN3OFA0TkxEQTNDeGFZeCsvbFBRcWZFd3ZVWmE2dUpxNWxGOGUzdzA0OCt2a2xob2pZbWhYNmtkRTVsWjRPMHVhL0RsNFNHczUxMTZ1Qi92L3QwSzczVDdCU0dlL1RuenlDM0p4SmVIQmlQOStWWFdtQU8zMWtBcWwyQmE1OVVRbWFrNlhMd1I5ajJ1Wmg2Rm5ZVXpKb1YralNDMzdwelhNVlNueHNQUXRsRUV0bDlaQXFWU0FYZTdwbXJyQXI0UXdlNDlFWDkvajhhNWJyWitXQlJ4aUxHWVRhbFU0T3JqWXpoMlp3UGk3dSt1NmxSWVhXVVZSVGllK2dlT3AvNEJvY0FjUVc3ZEVlemVBd0V1bmRIVXFYM1Z6NDlOZnRrelBNcTd4YnJld3JXcjJtT0ZBVjMwYk1XT2lHbzVDNy9IejlXNUM1K0FiNGF1dnFNUTNlckRHaGwxU2dnaGhCQ2lqWGREYnl3ZnNSekxSeXczZFNwR3RTbU91WXR4cFlpZ0NLeDViWTNlKzU1SU9ZRTNOckxmV0pKNFB4R3B6MUxSektWNm5YeTV2TnZyWFd5TTI0aXJqOWhmZSt5N3ZnK3gxMklSMlNxeTF2S29DVWR1SFVIVW1paVVWWlN4eGl5T1hJelBCbjVteEt3SUlZUVFRdW9wYnp0Z2VYL1YxMy9KSmkxRll4Rit3SnFCK3U5N0lnTjRnK056a01Rc0lQVTUwS3dXUjlTL0c2b2FjWHIxS1h2TXZsUWc5ZzRRV2JPZnZkUzRJL2VBcUsycUFqczJpM3NDbjNVelhrNkVrUDhjS2xZamhCQmlVcEtLWXV5Ni9qM2pHZzg4akFyNVZPMVl0eWFqc1RIaFk4YjRrM2MzcVJXckFVQ2Y1cE1aaTlVQVZjSFN5OFZxWXFFMUJnWE54SmJMaXhqamo2YXN4NWkyQzJCdDNxRHFXRjdwRSt5OXVRb0hiNjFGaVZTM0ZzK1J3ZS9qdFhiTTF3QlV4VUc2RUFyTThYSGZmN0QyM05zNGtySmVwM09lRldWZ1UrSW4ySlQ0Q1R6c20yTkd0M1VJZktWWVNGOXlSUVcySlgySjdWZVdNSGF4ZTlua3NPOFlPMkIxOEk1RUQ3K3hPSlhHM3YwZ3UvZ0JGaDRJUnplL01Salg3a3U0MnZwcXhLVGxYc1lYaHdZanIvU0oxcnlQM2RtQUcxa25NU3JrTTNUM2V3MWlvVFcraTRxRG5ZV3oxbk9yeTl6TWtuT01aeHZQZmhyRmFnMHMzYkI0NEJHMS9KUlFJdVhwQlp4TjM0Yno2VHVRVjhyeFFya0dWTWpMY1NYelNGVzNNZ0ZmaUNhT2JkQzRZV3Q0TndpQ3QwTXd2QjJDWUN0MnJEb240Y0ZlMW81K1lxRTFtamlHcUIyVEt6bGVJTDhrdHlRVFZ4NGRSbExtWVZ4N2ZBekY1WG1ZM1NzR3E4NU1nVlRHL2dGYnBZR0JNekNzMVZ3MHNIVFQ2WHFFRUVJSUlVUi9rZ29KZGx6ZXdSa3pvdTBJK0RUMDBYdnYwZTFIWThhV0daekZWVEVKTVZnMG1QMjFWM1VKK0FMOE11NFhkUHlxSStkTkYrOXRldzk5Vy9UbEhBVnJTZ2R2SHNUUW40ZENVaUZoWE9meitQanB0Wjh3cmRzMEkyZEdDQ0dFRUVMcURZa00ySkhNSFRNaUVQQ3gxMy92MFVIQWpBUGN4VlV4TjRCRlBmVGZXMWNDSHZETElLRGpiNENDWTRMTmU0ZUF2azI0UjhHYTBzRTBZT2cyMVo4WEV6NFArR2tBTUsyZGNmTWloUHpuMU5IL1NoSkNDUG12Mkgxak9RcktzaG5YT3ZoRWFvekpkTGJ4UVhQbk1OekpqdE9JdjNoL0Y2YkxKUkFKeEZYSG1qcTFSeVA3QUR6S3Y2MFJIM2QvTi9KS242S0JwV3ZWc1VGQjcyTFg5ZThaeHgxS1pDVTRkUHRuREcrdEtwWkxmbm9XbiszckE1bENxdHVUaGFwUWJVckhIMWpYUzZXRmVQRGloczc3Q2ZobW1ORnRIWHdjV3VLM3VGbVFLM1FyOUFGVUJWUE5uVU4xam1keU55Y1JQNTJaeXRuRnJGS1lUeFRDQTk1aVhaL1c1U2ZjemIyRXgvbDNPUGM1azdZRjU5UC9SdTlta3pBNDZOMnFNWkpYTTQ5aXlaRW9uVHJiVlhwV2xJRWZUMC9HdWd2dm9ZMW5QelIzQ1VNait4Wnd0UGFFcGRBV1FvRVlRb0U1aEFKem1QR0Y0UFBOd0FNUGZrN3RFRHRWdDVHcVNxVUNDcVVjY29VTWNxV3M2cDhLaFF3eVJRVmtDaWxraWdwWWlleXFDdm1DM1hxbzdXRm40WXpGQXc3RHhhWXhLdVRsdUpGMUVna1A5aUxoUVN4eVN6SjFmcjZ2OG5mcENKSEFBdGV6VGhoMHZseFJnZFRzQktSbUoxUWQ4N1QzeDZyaE55RGdxMzdOdkpEeEQrdjVBUzZkcXVJcUZaYmxzTVkveXJ1TlArTG40dktqZzNqdzRxYkdlcWpQRURoYU44TFNJOUZheC9ERzNsaUJ2VGQvUkhQblVMVDI2SXRnOXg1bzRoZ0NTNUVkNTNtRUVFSUlJVVIzc2RkaVVWREdQZ1pJd0JkZ2NNdkJCdTF0S2JKRS84RCsySDExTjJ0TVRIenRGcXNCUUFlZkRuaXIyMXRZZTNvdGE4ejk1L2V4NU1BU2ZEbmt5MXJOeFJEN3J1L0Q4RitHbzF6RzNwbDVXZlF5aEFlRzQvN3ord1pkdzVCaVJFSUlJWVFRVXMvRTNnRUtPS1o5Q0hqQVlBTzdIbHNLZ2Y1K3dPNFU5cGlZNjdWYnJBWUFIVHlBdDlvQ2F5K3h4OXpQQjVhY0FiN3NWYnU1R0dKZktqQjhPMURPMFhSZ1dXOGczRS8xUEF4aFNERWlJZVEvaVlyVkNDR0VtRXlCSkFlN3JuM0h1ajZxemFlTXg3djVqV0VzVnBOVUZDUHAwU0dFK1VTcEhlL1piQUpqTnphNVFvYWpkMzdEeURhZlZCMnpNWGRBZU1CYjJNM1M3VzN2elZXSWFqa2JabndSV3JoMlFTdVAzcmo4NkNEcmM2akVBdyt2aDMySEljSHY0MjVPSXF4RTlyQVUyVUlzdElaSUlJWk1VWUhNL0JUOEdUOFB4ZVY1akh1SWhkYXMrdzhLbWdrL3AzWllmbkljbmhhbWE4MUhLRERIcko2YllNWVhhWTFsVWxqK0hNdFBqc2ZwdXpHc1hiTmU1dFVnRU8vMytJTXp4bEpraDAvN3gyTE9ybEN0WGVya2lnb2NTVm1ISXlucjBMWEphSHpZZXd0S0t3cjFLbFI3V1ZsRkVTNWsvTU5aV0ZXSkJ4NzRmQUY0NElQUDQ2dXRLYUdFVXFtRUVnb29sVXF0bmVaZU5ydFhETHI3dlFZQWFOU2dCZXdzbkZGUWxnMG5heThzSG5nVUhuYk5jQ1p0QzFhZmVSTVNXWWwrVC9BVm52YitHTjloS1RyNlJBTUE0dS92d2UveEh5S3I0RzYxOWdXQXR6cXZxaXBBZTFhVVVkV0ZqY21yblJBQjRIRUJlN0hpdWZUdG5OY1c4czBSNk5vVnk2TVRzZlJJTk9QSTRKY3BsUXFrUEx1SWxHY1hzVFZwTVhqZ3djVzJNZHh0bThMWHNRM0dkMWdLSG5pY2V4QkNDQ0dFRUhhYjRybEhnSFp1MGhtTzFvNmNNVnlHdGhuS1dheDJMK2NlNHRMakVPWWJadkExZExFc2VobDJYZG1GcDRYc25ZNi9QZkl0Sm9STnFOVmNFdGVMQUFBUWtVbEVRVlN4cElZWTlzc3dTR1hjTjJETjJ6a1A4M2JPTS9nYXlsOTB1OUdIRUVJSUlZVFVZOXBHZ0hiMkFod3REZDkvYUFCM3NkcTlQQ0F1RXdqek5Qd2F1bGpXQjlpVkFqelZiSGhRNWRzTHdJUld0VHVXMUJERHRnTlNMWjlaekR1bStqS1Vjb0hoNXhKQy9sUDQya01JSVlTUTJySGwwa0xXa1pmdHZBYkN6NG01elhCbGdRMlQ4K21hSTJhNitZMWhMVGc1a3JKZW85aHFjTkM3NFBNRWpQRjVwVTl3UHYxdkFLcWlwZmQ3L0FFN3NSTnJQb0NxQU83VDhGaEV0WndGSG8rUFpVZUhZZHEyWnBpd3lSVWpOMWdqYXAwWmh2OW1nZmYvYWNOWjJPT2daVnlodjB0SHJCeDJGUkV0cG9ISDQvNWYvS2lReitEVklKQXpob3VsMEFaWkJhazZGYW8xc0hURjV4SDdkZXBZNVdIWERKK0Y3NFdGMEVhblBIamdvWi8vR3dDQUR0NkRZU05tZnZIWHdOSU5Td2FkaExPMXQwNzdjbEZDQ2JsQ0JwbENDcWxjb3ZaVklTK0hUQ0dGWENIVHExRE5VbVNyOGU5MUM1Zk84TFQzeDlkRHpzUERUdldCVm52dlFkWHEvT1ZtNjRlWjNkWmo5WWliYXRjTDlSbUNuMFlrNDgxT0s5RFF5c1BnL1RzMUhvWldIbjJxSHVjV1AyS041Zkg0Nk5wa3RNYnhDeGs3RGI0K2o2ZjZlKzVpMHhqZlJjVmpTUEFIZWhXYkthSEUwOEowSkdVZWhwZERFQldxRVVJSUlZUlVRMDVSRGc3ZFBNUVpFOTJHL2JXZExnYTNIQXloUU1nWnN6bCtjN1d1b1FzN0N6c3NIN21jTTBZcWsyTEdsaG0xbm91K3RCV3FFVUlJSVlRUW9sVk9LWEFvalRzbTJyOTYxeGpjREJCcUtXM1lyS1ZncmliWW1RUEwrM1BIU09XcXNhVjFqYlpDTlVJSU1TSXFWaU9FRUdJU0QxN2N4S0hidnpDdThYaDhUT2l3bFBWY1IrdEdhT0lZd3JpVzhHQXZwSEtKMmpGbmEyODBkK25JR0o5ZGRCOVhNNCtxSFhPeTlrS29keVRyOWZjbnI2NzYzczdDR1RPNnJXT05iZUhhQlN1SFhVVjdyMEZWeDFxL1ZNeWpqMlk2ak95MEVOcmc3UzVyOFYxVUhKbzVkMkNNOFhZSXhyQldjdzNLb1pJWlg0UjVmWGF3Rm9kVmFtRHBpaThIbmRDclNLeUZheGNzR25BWWxpSmJyYkVSTGQ2dUtvNHk0NHVxT3BPOVRDeTB4b0x3L1FoMjc0R3ZoNXpYNmVkb2JKMGFENGZJekVMdFdMK0FOL0ZWNUZrNFd2M3ZUakFMb1EzZTZNajlJUmlUWnM2aCtLanYzL2g1MUIzMDlYK0RzUmhUd0JkaWNOQjdXRDhtQXgvMDNBaGZ4elo2WFVOa1pxR1JXNkJiTjd3ZStpMWpmSkJiZDdYbkJxaUt4YTQ5cnNaZFd5OFJDc3p4UnNmbCtDYnFBdXQvTDloMDloMk9IbjVqYXlRUFFnZ2hoSkQvcWkySld5QlR5RGhqb2xwSGNhNXJZMjlwang3TmVuREdiTCs4WFdzZU5XRk0rekhvRzZEWk9maGxSMjhmeFk3TG1qZFlFVUlJSVlRUVVxOXR1UUhJRk53eFVkVXNWck1YQXoxOHVHTzJKMnZQb3lhTUNRTDYrbkxISEUwSGR0eXEvVndJSWFTZW9tSTFRZ2doSnZGYjNDeld6bFBkL1Y2RGowTkx6dk5mSGZWWnFheWlpTEhZcFd1VFVSckhuRzE4TUxUVmgzQ3hhYXl4TmpDSS9ZNzNsR2NYMWNZTGh2b01RWSttNDlSaUxFVzJlS3Z6YWl3YmZCcU8xbzNVMWxwN2NIK0F3YVpuMC9FNnh6WjFhby92b3VMeGNiK2Q4SFlJcmpyTzQvRXhzOXM2Q1BqYzNRZDA0V1R0aGRtOVlsaTd1RGxhTjhMU3dhZlJ5RDVBNzczOVhUcml1Nmg0ZU5xenY0QjF0dkhCcExCdjFJNzFhZmE2Mm1NQjN3d2Y5ZGxSVlhqVjBNb0RYMGVleGZqMlMyQnVWbzJXNHpXc1Y3TUpHc2ZhTm9xQXJWaHpKRkxYSnFQUXlxTzMxajFGQWpHNitZM0Jzc2d6K0M0cURwMGFEOVBhY1E5UUZhMzFiRG9lSzRZbVljbWdrK2pWYktKT2hZUFJMZWZBeWRwTDQzaFV5MW1JYURGTjQzalBWLzdPQUtwT2VZTUNaMnE5RnBORzlnR01uZENhTzRkaGVYUWkzdS94QjF4dHRieUJBTURld2dWdmQxbHJVQTZFRUVJSUllUi9Oc1Z4andCdDVka0tQZzE5cW4yZG9TRkRPZGR6aW5Kd09QbHd0YStqaXpXdnJZRllLT2FNK1dEN0J5Z3U1eGdaUkFnaGhCQkNTSDJqYlFSb0t4ZkF4Nzc2MXhtcTViT0duRkxnOEwzcVgwY1hhd1lDWWpQdW1BOE9BY1hVeVpnUVFwaFFzUm9oaEJDVEdCT3lBSUd1WFRXT20vRkZHTnR1c2RielEzMkdWSDNQNXduZzc5SVJZOXQ5Z1IrR1hrWTdyNEVhOFIxOW9zRUREODQyUG9odU9RZmZSY1ZqL1pnTVRBcjlCdTUyVFRYaVc3cjMwaGlUS2VDYkljd25DZ3NISElKUFEvVml1amM3cm9DTnVDSDRQQUg2TkorTU5TTnZZMkRnZE1iaW9CYXVYYlErdjFkMThJNUVHODkrZXAvWDBTY2FQdzYvaHMvRDk2T05aejlFQkV5cjBjNWlJWjc5TVNUNEE0M2p6WnhEOFgxVVF0WDRTa040MnZ2aisrZ0V4a0l1QUpqWmJSM0VabFpxeDN3ZDI2Z1ZPazd2K2d0Q0dvV3J4UWo0UW94b014Ky92ZllBcjdWYkJEZGJQNE56ckFsTzFsNElkT3VtMXpsVE92N0FPcXJXeDZFbDN1eTBFbitNeThLY1huOHgvajNUVmJCN0Q3emY0dzlzSFA4TUgvZjlCNTE5aHpNVytUV3dkTU93MXZOWTk1bmFhWlhhYzdRUk4wUVgzNUdNc1JFdHB1bFVIT2RzNDRPKy9tOWdUcSsvc0hIOFUvdzA4aFpyTVI2UHgwZXZaaE94ZHVRZHpPcTFHVTJkMnJQdU83M3JMNHhGZ29RUVFnZ2hSSGNwVDFOdzZjRWx6cGpxZGxXck5LVFZrS3B4OEd4aTRtTnE1RnJhK0RuNzRlUHdqemxqSHVjL3hxSjlpNHlTRHlHRUVFSUlJYlV1SlJlNGxNVWRVOTJ1YXBXRytJUGhmbVYxTVVZWUJRb0FmZzdBeDFvKzYzbGNCQ3c2Ylp4OENDR2tudEZTN2tzSUlZVFVqZ0RYemxnV2VRYVhIeDNFNXNSUGNTODNDWUNxVUlXcDA5bXJmQnhhWW5EUWUyanVISW8yamZyRHh0eUJNOTdSdWhGK0hINGQzZzVCT3VjNE1IQTYxcDU3QjQ3V2pkRFBmd3I2K1UrQmc2VTdZNnlOdUNGbTk0cUJzN1UzWnpld3lsd2FXTG9pci9TcFRubDBiVElhNzNYZm9IUGVyK0tCaDNaZUE5RE9hNERCZTNBWjMzNEpybVFld1lNWE53QUF2WnROd3R0ZDEwSWs0TzRvb0FzTG9RM2U3L0VuZWplYmhKL1BUY2VqL05zQWdEN05KMWVOLzN4Vm4rYXZZLzNGRHpDbTdVTDBhVDZaZFc5YnNTTkdoM3lPMFNHZjQzSCtIZHgrZGdHWitTbDRYcEtKc29vaVZNakxJVk5VUUs2b2dGd2hnMXhSQVptaUFncWxISEtsREFxRkhBcmxLMThLT1JSUUFFb2xGRW9GbEZCQW9WUTlWdjVmZTNjVVcrVlp4Z0g4ZjlyU0ZxaEJkR1poRXlkbGJsUEVNQUZEMlV6R2xpMEQ1MElRRTVjSjRZS0FYaGlOeVpJbWk1azM3c2FZWUV6TVlDd3hKa09OdW9Sc1Rsd2MzaWdqQ0NTZHhzQ0VUVU13RWh5VFprWG9XajR2bUJ1bmEybkJmdWNybk4vdnF0L2JOejNQeFduNlBEMy92RytLSkJldXVreng3dGQzMzdKKzFCUEJMdVdtRHl6TWZiZHRmT2NxM1J0bjNaTGwzV3R6Ui9jWDAvM0JSWmYxc3lhaXZiVXpQZlBXcEdmZW1ydzFmQzZIVHV4SjMvRVgwM2Y4eGZ6MTVCK3ovak9QdnljNGVMSFdsclk4Y3M5UDh2VmZMTXJwc3llemV1RTMwem10YTlTOU05cG41ZjZQYjg0emZmWFhoN2EzVGMrbmJyZzdpK2V1ek8wZnZtL1VrT2w0V2x2YWN0Zk5EK2V1bXgvTzBYOGR6TzVYZnB6ZnYvcXpkMzRYVjN4c1hWMFFGZ0NBS3pQZXFXcko1SVhWNXN5YWs1N3VudXc1dW1mTVBUdjdkdWJOYzIrbXEyUDBIblF5OWQ3Zm14MzdkdVR3aWNOajd0bnkyeTNaMExNaEMyNVlNT1llQUFDNEtveDNxbG95ZVdHMU9WMUp6OXhrejdHeDkrdzhmT0UwczY3MnlYbk5TK205TTlueHArVHc2MlB2MmJJMzJiQW9XZkNoOHVzQnVJcGMzaWVqQUhDbDlyK2QxSGxic2ZqZHh5SkYvdkRxei9OTTMzZnoyTXJuTTZ0emFqVHRaNGNHOHZMeDNWbnlrVlZqbm1KMXBiN3p3dXJzKy91em1kYmFrYmFXOW5TMFRVOUgyNHgwdE0xTVo5dk12SC9HOWJscDlpZlRNMjlONWwvMzZVbDk3WWthR1B4M0h2clI3RkcvOSsyVnY2NDdzZXh2cDE3T3QzNTFiell0LzM0K08vOUxwZFJURk9lejU3VmY1b1ZEMi9QSVBUOU5WOGZvdFowK2V6STc5aitXcjk3NXcxTHFtQ3BPbnoyWjUvNzhnOXpSdlhiY2EzUExkR2F3UDlPbmRVM29pdEdEeDNibGU3LzdjclkvOUZxbVQzdmZtUHRPbmZsSE51NllsL2Eyeml6NzZPb3NuL2VGTExyeDNyUzNUWi9NMHBOY2VGKzljbkpmRGg3YmxRY1hmaU16MnlmaE9IcVlRbW9IUm94OFM4eUF3QlMxZjlPSWVXRnJWWlVBUU5Pb0hkaGN2N0JrbTNrQktGV3g2ZG02dmo5Ykg2aW9FZ0JvSXB1ZnEzdXNiZnQ4NVgxLzVRVUEwQ1F1RVZaclJrV0t5ejVOYTZvYkhQcFBLV0VpcmkzSDN2aEw1czcreExqN0RwMTRLZDNYM1Q0cEovUkJNeE5XQTY0YXdtb0EwSERDYWtDakNhc0JRQVdtWUZqTk5hQUFVSUZyTGFpV1JGQ05DWmxJVUMxSmJydStwK1JLQUFBQUFBQUFnRVliLzc0bUFBQUFBQUFBQUFBQStEOEpxd0VBQUFBQUFBQUFBRkE2WVRVQUFBQUFBQUFBQUFCS0o2d0dBQUFBQUFBQUFBQkE2WVRWQUFBQUFBQUFBQUFBS0oyd0dnQUFBQUFBQUFBQUFLVVRWZ01BQUFBQUFBQUFBS0Iwd21vQUFBQUFBQUFBQUFDVVRsZ05BQUFBQUFBQUFBQ0EwZ21yQVFBQUFBQUFBQUFBVURwaE5RQUFBQUFBQUFBQUFFb25yQVlBQUFBQUFBQUFBRURwaE5VQUFBQUFBQUFBQUFBb25iQWFBQUFBQUFBQUFBQUFwUk5XQXdBQUFBQUFBQUFBb0hUQ2FnQUFBQUFBQUFBQUFKUk9XQTBBQUFBQUFBQUFBSURTQ2FzQkFBQUFBQUFBQUFCUU9tRTFBQUFBQUFBQUFBQUFTaWVzQmdBQUFBQUFBQUFBUU9tRTFRQUFBQUFBQUFBQUFDaWRzQm9BQUFBQUFBQUFBQUNsRTFZREFBQUFBQUFBQUFDZ2RNSnFBQUFBQUFBQUFBQUFsRTVZRFFBQUFBQUFBQUFBZ05JSnF3RUFBQUFBQUFBQUFGQTZZVFVBQUFBQUFBQUFBQUJLSjZ3R0FBQUFBQUFBQUFCQTZZVFZBQUFBQUFBQUFBQUFLSjJ3R2dDTk1uVHh3L25pZkZWMUFFQlRlTS9mMmlMRDFWUUNNQ0htQlFCb29QTkZVYjlnWGdBYW82N3Z6L2xpakcwQXdLUVkyZmRuYXZUOXdtb0FOTW8vTDM0NE5YeXFxam9Bb0NuMEQvZlhMOVR5ZWpXVkFFeEVNV0plT0ZOVklRRFFGUHFIejlZdm1CZUFSaWpxUHlmSW1iY3FLZ1FBbXNUWm9SRUx4WlRvKzl1cUxnQ0FwckU3eWZyL1Bhdzl1alk5WFQzcHFIVlVXQklBWEpzR2k4RWNQSE53NVBMK0ttb0JtS0FSODhJVDZlbWFuNDZhZjEwQndHUWJMSVp5OE15eEVhdUZlUUZvaExxK1AwL3NUK2JQVHRwYXE2c0lBSzVWUStlVFk2ZnIxNHJhbE9qN2ExVVhBRUNUT0pCbEtmSlMxV1VBUU5PcVpXVVdaMWZWWlFDTTZzREdaU2xhekFzQVVKWGE4TW9zZnNxOEFKU3EyUGo4c3JRTTYvc0JvQ3JETFN0clQzMnU4cjdmTmFBQU5NYmk3RTJSeDZzdUF3Q2FVcEd0Z21yQWxMWjR1M2tCQUtwU0ZGc0YxWUJHcUcxZnRUZXA2ZnNCb0FwRnNYVXFCTlVTWVRVQUdtbHBIazJScnlWNW8rcFNBS0JKOUNmcHpkSjhwZXBDQU1hMWRKdDVBUUFhcXo4cGVyUDBTZk1DMERDMWJRODhtdWo3QWFDQitsTVV2YlVuSDV3eWZiOXJRQUZvdkw3TXpGQldwTWl0cWFXcjZuSUE0SnBUWkNESmtReGxkNWFsditweUFDNUwzN3FaR2VwY2thSm1YZ0NBTWhURlFGSTdrcUdCM1ZuMnRIa0JxRVN4N2pjejAzbHVSV3JGclVtTHZoOEFKbHRSREtSV081S0IxdDIxcDFmcCt3R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XF2QmZGRFdzY1cxcWt3SUFBQUFBU1VWT1JLNUNZSUk9IiwKCSJUaGVtZSIgOiAiIiwKCSJUeXBlIiA6ICJmbG93IiwKCSJWZXJzaW9uIiA6ICIiCn0K"/>
    </extobj>
  </extobjs>
</s:customData>
</file>

<file path=customXml/itemProps1.xml><?xml version="1.0" encoding="utf-8"?>
<ds:datastoreItem xmlns:ds="http://schemas.openxmlformats.org/officeDocument/2006/customXml" ds:itemID="{0327A1BC-2C2E-4B1C-86C1-5F364F2B9CB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2161</Words>
  <Application>Microsoft Office PowerPoint</Application>
  <PresentationFormat>宽屏</PresentationFormat>
  <Paragraphs>275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黑体</vt:lpstr>
      <vt:lpstr>华文细黑</vt:lpstr>
      <vt:lpstr>微软雅黑</vt:lpstr>
      <vt:lpstr>Arial</vt:lpstr>
      <vt:lpstr>Impact</vt:lpstr>
      <vt:lpstr>Times New Roman</vt:lpstr>
      <vt:lpstr>Wingdings</vt:lpstr>
      <vt:lpstr>Office 主题​​</vt:lpstr>
      <vt:lpstr>工业全域热管理系统解决方案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gl M</cp:lastModifiedBy>
  <cp:revision>1361</cp:revision>
  <dcterms:created xsi:type="dcterms:W3CDTF">2019-06-19T02:08:00Z</dcterms:created>
  <dcterms:modified xsi:type="dcterms:W3CDTF">2025-05-22T14:15:15Z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2052-12.1.0.16399</vt:lpwstr>
  </property>
  <property fmtid="{D5CDD505-2E9C-101B-9397-08002B2CF9AE}" pid="3" name="ICV">
    <vt:lpwstr>75EACB0B378B428AAD2DA650D8FBAE3A_13</vt:lpwstr>
  </property>
</Properties>
</file>