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18" r:id="rId4"/>
  </p:sldMasterIdLst>
  <p:notesMasterIdLst>
    <p:notesMasterId r:id="rId27"/>
  </p:notesMasterIdLst>
  <p:handoutMasterIdLst>
    <p:handoutMasterId r:id="rId28"/>
  </p:handoutMasterIdLst>
  <p:sldIdLst>
    <p:sldId id="2147473254" r:id="rId5"/>
    <p:sldId id="2147482117" r:id="rId6"/>
    <p:sldId id="2147480862" r:id="rId7"/>
    <p:sldId id="2147481778" r:id="rId8"/>
    <p:sldId id="2147480881" r:id="rId9"/>
    <p:sldId id="2147480875" r:id="rId10"/>
    <p:sldId id="2147480869" r:id="rId11"/>
    <p:sldId id="2147480809" r:id="rId12"/>
    <p:sldId id="2147480886" r:id="rId13"/>
    <p:sldId id="2147472592" r:id="rId14"/>
    <p:sldId id="2147481770" r:id="rId15"/>
    <p:sldId id="2147481771" r:id="rId16"/>
    <p:sldId id="2147480882" r:id="rId17"/>
    <p:sldId id="2147480876" r:id="rId18"/>
    <p:sldId id="2147480877" r:id="rId19"/>
    <p:sldId id="2147480890" r:id="rId20"/>
    <p:sldId id="771" r:id="rId21"/>
    <p:sldId id="2147481785" r:id="rId22"/>
    <p:sldId id="2147481798" r:id="rId23"/>
    <p:sldId id="637" r:id="rId24"/>
    <p:sldId id="2147481791" r:id="rId25"/>
    <p:sldId id="2147480883" r:id="rId26"/>
  </p:sldIdLst>
  <p:sldSz cx="12192000" cy="6858000"/>
  <p:notesSz cx="6858000" cy="126682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2D9BDA-38DE-489D-88DF-34E588605626}">
          <p14:sldIdLst>
            <p14:sldId id="2147473254"/>
            <p14:sldId id="2147482117"/>
            <p14:sldId id="2147480862"/>
            <p14:sldId id="2147481778"/>
            <p14:sldId id="2147480881"/>
            <p14:sldId id="2147480875"/>
            <p14:sldId id="2147480869"/>
            <p14:sldId id="2147480809"/>
            <p14:sldId id="2147480886"/>
            <p14:sldId id="2147472592"/>
            <p14:sldId id="2147481770"/>
            <p14:sldId id="2147481771"/>
            <p14:sldId id="2147480882"/>
            <p14:sldId id="2147480876"/>
            <p14:sldId id="2147480877"/>
            <p14:sldId id="2147480890"/>
            <p14:sldId id="771"/>
            <p14:sldId id="2147481785"/>
            <p14:sldId id="2147481798"/>
            <p14:sldId id="637"/>
            <p14:sldId id="2147481791"/>
            <p14:sldId id="2147480883"/>
          </p14:sldIdLst>
        </p14:section>
      </p14:sectionLst>
    </p:ext>
    <p:ext uri="{EFAFB233-063F-42B5-8137-9DF3F51BA10A}">
      <p15:sldGuideLst xmlns:p15="http://schemas.microsoft.com/office/powerpoint/2012/main">
        <p15:guide id="1" orient="horz" pos="845" userDrawn="1">
          <p15:clr>
            <a:srgbClr val="A4A3A4"/>
          </p15:clr>
        </p15:guide>
        <p15:guide id="2" orient="horz" pos="3793" userDrawn="1">
          <p15:clr>
            <a:srgbClr val="A4A3A4"/>
          </p15:clr>
        </p15:guide>
        <p15:guide id="3" orient="horz" pos="186" userDrawn="1">
          <p15:clr>
            <a:srgbClr val="A4A3A4"/>
          </p15:clr>
        </p15:guide>
        <p15:guide id="4" pos="7331" userDrawn="1">
          <p15:clr>
            <a:srgbClr val="A4A3A4"/>
          </p15:clr>
        </p15:guide>
        <p15:guide id="5" pos="347" userDrawn="1">
          <p15:clr>
            <a:srgbClr val="A4A3A4"/>
          </p15:clr>
        </p15:guide>
        <p15:guide id="6" pos="3768" userDrawn="1">
          <p15:clr>
            <a:srgbClr val="A4A3A4"/>
          </p15:clr>
        </p15:guide>
        <p15:guide id="7" pos="39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0007"/>
    <a:srgbClr val="F1F3F5"/>
    <a:srgbClr val="273BF9"/>
    <a:srgbClr val="F2F4F6"/>
    <a:srgbClr val="B62025"/>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B2584-0A04-48A9-BAF4-99DF8DC39773}" v="2" dt="2025-05-13T05:12:11.30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247" autoAdjust="0"/>
  </p:normalViewPr>
  <p:slideViewPr>
    <p:cSldViewPr snapToGrid="0">
      <p:cViewPr varScale="1">
        <p:scale>
          <a:sx n="103" d="100"/>
          <a:sy n="103" d="100"/>
        </p:scale>
        <p:origin x="1230" y="114"/>
      </p:cViewPr>
      <p:guideLst>
        <p:guide orient="horz" pos="845"/>
        <p:guide orient="horz" pos="3793"/>
        <p:guide orient="horz" pos="186"/>
        <p:guide pos="7331"/>
        <p:guide pos="347"/>
        <p:guide pos="3768"/>
        <p:guide pos="3913"/>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5558" tIns="47779" rIns="95558" bIns="47779" rtlCol="0"/>
          <a:lstStyle>
            <a:lvl1pPr algn="r">
              <a:defRPr sz="1200"/>
            </a:lvl1pPr>
          </a:lstStyle>
          <a:p>
            <a:fld id="{68DDC775-D96C-47F1-A7F6-3BB2D8E76A25}" type="datetimeFigureOut">
              <a:rPr lang="en-GB" smtClean="0"/>
              <a:t>13/05/2025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5558" tIns="47779" rIns="95558" bIns="4777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5558" tIns="47779" rIns="95558" bIns="47779"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5558" tIns="47779" rIns="95558" bIns="47779" rtlCol="0"/>
          <a:lstStyle>
            <a:lvl1pPr algn="r">
              <a:defRPr sz="1200"/>
            </a:lvl1pPr>
          </a:lstStyle>
          <a:p>
            <a:fld id="{A271B8D7-5601-426C-90BB-417F03FCEA1A}" type="datetimeFigureOut">
              <a:rPr lang="en-GB" smtClean="0"/>
              <a:t>13/05/2025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8" tIns="47779" rIns="95558" bIns="4777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3722F-35B4-4043-BE95-E19593DF9A24}" type="slidenum">
              <a:rPr lang="da-DK" smtClean="0"/>
              <a:t>1</a:t>
            </a:fld>
            <a:endParaRPr lang="da-DK"/>
          </a:p>
        </p:txBody>
      </p:sp>
    </p:spTree>
    <p:extLst>
      <p:ext uri="{BB962C8B-B14F-4D97-AF65-F5344CB8AC3E}">
        <p14:creationId xmlns:p14="http://schemas.microsoft.com/office/powerpoint/2010/main" val="250016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91F1C-D7F3-1F75-4447-354FC2121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08FFD-1755-47D3-56E0-B77B0BD87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D1762-76D9-01D6-C879-BC46B253E495}"/>
              </a:ext>
            </a:extLst>
          </p:cNvPr>
          <p:cNvSpPr>
            <a:spLocks noGrp="1"/>
          </p:cNvSpPr>
          <p:nvPr>
            <p:ph type="body" idx="1"/>
          </p:nvPr>
        </p:nvSpPr>
        <p:spPr/>
        <p:txBody>
          <a:bodyPr/>
          <a:lstStyle/>
          <a:p>
            <a:endParaRPr lang="da-DK" dirty="0"/>
          </a:p>
        </p:txBody>
      </p:sp>
      <p:sp>
        <p:nvSpPr>
          <p:cNvPr id="4" name="Footer Placeholder 3">
            <a:extLst>
              <a:ext uri="{FF2B5EF4-FFF2-40B4-BE49-F238E27FC236}">
                <a16:creationId xmlns:a16="http://schemas.microsoft.com/office/drawing/2014/main" id="{EDDDFF88-B430-A0CE-1B90-FBB0F3AB3E06}"/>
              </a:ext>
            </a:extLst>
          </p:cNvPr>
          <p:cNvSpPr>
            <a:spLocks noGrp="1"/>
          </p:cNvSpPr>
          <p:nvPr>
            <p:ph type="ftr" sz="quarter" idx="4"/>
          </p:nvPr>
        </p:nvSpPr>
        <p:spPr/>
        <p:txBody>
          <a:bodyPr/>
          <a:lstStyle/>
          <a:p>
            <a:endParaRPr lang="en-GB" dirty="0"/>
          </a:p>
        </p:txBody>
      </p:sp>
      <p:sp>
        <p:nvSpPr>
          <p:cNvPr id="5" name="Slide Number Placeholder 4">
            <a:extLst>
              <a:ext uri="{FF2B5EF4-FFF2-40B4-BE49-F238E27FC236}">
                <a16:creationId xmlns:a16="http://schemas.microsoft.com/office/drawing/2014/main" id="{1C92D6B7-6441-20BD-E74E-F62DB2F36743}"/>
              </a:ext>
            </a:extLst>
          </p:cNvPr>
          <p:cNvSpPr>
            <a:spLocks noGrp="1"/>
          </p:cNvSpPr>
          <p:nvPr>
            <p:ph type="sldNum" sz="quarter" idx="5"/>
          </p:nvPr>
        </p:nvSpPr>
        <p:spPr/>
        <p:txBody>
          <a:bodyPr/>
          <a:lstStyle/>
          <a:p>
            <a:fld id="{95EEA1EF-E049-411F-95E8-50B58FEF4D87}" type="slidenum">
              <a:rPr lang="en-GB" smtClean="0"/>
              <a:t>13</a:t>
            </a:fld>
            <a:endParaRPr lang="en-GB" dirty="0"/>
          </a:p>
        </p:txBody>
      </p:sp>
    </p:spTree>
    <p:extLst>
      <p:ext uri="{BB962C8B-B14F-4D97-AF65-F5344CB8AC3E}">
        <p14:creationId xmlns:p14="http://schemas.microsoft.com/office/powerpoint/2010/main" val="276538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4792-0FD3-6760-077F-8F1CE1234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3B8D4-665A-8C54-1F60-CB3D08845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F4F39-A7FD-A26A-F959-09DFAA02A984}"/>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E7699C07-8B05-41F1-CF03-B70636C034B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3F38C247-F17F-B977-9CB0-B5AB09451EA8}"/>
              </a:ext>
            </a:extLst>
          </p:cNvPr>
          <p:cNvSpPr>
            <a:spLocks noGrp="1"/>
          </p:cNvSpPr>
          <p:nvPr>
            <p:ph type="sldNum" sz="quarter" idx="5"/>
          </p:nvPr>
        </p:nvSpPr>
        <p:spPr/>
        <p:txBody>
          <a:bodyPr/>
          <a:lstStyle/>
          <a:p>
            <a:fld id="{95EEA1EF-E049-411F-95E8-50B58FEF4D87}" type="slidenum">
              <a:rPr lang="en-GB" smtClean="0"/>
              <a:t>14</a:t>
            </a:fld>
            <a:endParaRPr lang="en-GB"/>
          </a:p>
        </p:txBody>
      </p:sp>
    </p:spTree>
    <p:extLst>
      <p:ext uri="{BB962C8B-B14F-4D97-AF65-F5344CB8AC3E}">
        <p14:creationId xmlns:p14="http://schemas.microsoft.com/office/powerpoint/2010/main" val="228640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19BD-AE96-9598-1360-407C96F0F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D875D-3BF4-D94B-7831-964AC0F65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F7A93-E16D-A8C1-9AE7-F2EA66BD327E}"/>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FBC59705-26CB-A908-19D9-0F678ECAF374}"/>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E50B1CA0-2A27-4403-A2A7-FF3136AF9864}"/>
              </a:ext>
            </a:extLst>
          </p:cNvPr>
          <p:cNvSpPr>
            <a:spLocks noGrp="1"/>
          </p:cNvSpPr>
          <p:nvPr>
            <p:ph type="sldNum" sz="quarter" idx="5"/>
          </p:nvPr>
        </p:nvSpPr>
        <p:spPr/>
        <p:txBody>
          <a:bodyPr/>
          <a:lstStyle/>
          <a:p>
            <a:fld id="{95EEA1EF-E049-411F-95E8-50B58FEF4D87}" type="slidenum">
              <a:rPr lang="en-GB" smtClean="0"/>
              <a:t>15</a:t>
            </a:fld>
            <a:endParaRPr lang="en-GB"/>
          </a:p>
        </p:txBody>
      </p:sp>
    </p:spTree>
    <p:extLst>
      <p:ext uri="{BB962C8B-B14F-4D97-AF65-F5344CB8AC3E}">
        <p14:creationId xmlns:p14="http://schemas.microsoft.com/office/powerpoint/2010/main" val="127055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91F1C-D7F3-1F75-4447-354FC2121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08FFD-1755-47D3-56E0-B77B0BD87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D1762-76D9-01D6-C879-BC46B253E495}"/>
              </a:ext>
            </a:extLst>
          </p:cNvPr>
          <p:cNvSpPr>
            <a:spLocks noGrp="1"/>
          </p:cNvSpPr>
          <p:nvPr>
            <p:ph type="body" idx="1"/>
          </p:nvPr>
        </p:nvSpPr>
        <p:spPr/>
        <p:txBody>
          <a:bodyPr/>
          <a:lstStyle/>
          <a:p>
            <a:endParaRPr lang="da-DK" dirty="0"/>
          </a:p>
        </p:txBody>
      </p:sp>
      <p:sp>
        <p:nvSpPr>
          <p:cNvPr id="4" name="Footer Placeholder 3">
            <a:extLst>
              <a:ext uri="{FF2B5EF4-FFF2-40B4-BE49-F238E27FC236}">
                <a16:creationId xmlns:a16="http://schemas.microsoft.com/office/drawing/2014/main" id="{EDDDFF88-B430-A0CE-1B90-FBB0F3AB3E06}"/>
              </a:ext>
            </a:extLst>
          </p:cNvPr>
          <p:cNvSpPr>
            <a:spLocks noGrp="1"/>
          </p:cNvSpPr>
          <p:nvPr>
            <p:ph type="ftr" sz="quarter" idx="4"/>
          </p:nvPr>
        </p:nvSpPr>
        <p:spPr/>
        <p:txBody>
          <a:bodyPr/>
          <a:lstStyle/>
          <a:p>
            <a:endParaRPr lang="en-GB" dirty="0"/>
          </a:p>
        </p:txBody>
      </p:sp>
      <p:sp>
        <p:nvSpPr>
          <p:cNvPr id="5" name="Slide Number Placeholder 4">
            <a:extLst>
              <a:ext uri="{FF2B5EF4-FFF2-40B4-BE49-F238E27FC236}">
                <a16:creationId xmlns:a16="http://schemas.microsoft.com/office/drawing/2014/main" id="{1C92D6B7-6441-20BD-E74E-F62DB2F36743}"/>
              </a:ext>
            </a:extLst>
          </p:cNvPr>
          <p:cNvSpPr>
            <a:spLocks noGrp="1"/>
          </p:cNvSpPr>
          <p:nvPr>
            <p:ph type="sldNum" sz="quarter" idx="5"/>
          </p:nvPr>
        </p:nvSpPr>
        <p:spPr/>
        <p:txBody>
          <a:bodyPr/>
          <a:lstStyle/>
          <a:p>
            <a:fld id="{95EEA1EF-E049-411F-95E8-50B58FEF4D87}" type="slidenum">
              <a:rPr lang="en-GB" smtClean="0"/>
              <a:t>19</a:t>
            </a:fld>
            <a:endParaRPr lang="en-GB" dirty="0"/>
          </a:p>
        </p:txBody>
      </p:sp>
    </p:spTree>
    <p:extLst>
      <p:ext uri="{BB962C8B-B14F-4D97-AF65-F5344CB8AC3E}">
        <p14:creationId xmlns:p14="http://schemas.microsoft.com/office/powerpoint/2010/main" val="210152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F464-FEE5-927E-0B08-B01FF5D21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F1E69-8829-4B58-B8C9-80D07281D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EB82B-4E17-968C-C63C-EC29EA080251}"/>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5CFB0AE9-EEAA-0F60-ECCA-67C98D221DEA}"/>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D7807721-56A8-2098-4D86-7FB2F5020034}"/>
              </a:ext>
            </a:extLst>
          </p:cNvPr>
          <p:cNvSpPr>
            <a:spLocks noGrp="1"/>
          </p:cNvSpPr>
          <p:nvPr>
            <p:ph type="sldNum" sz="quarter" idx="5"/>
          </p:nvPr>
        </p:nvSpPr>
        <p:spPr/>
        <p:txBody>
          <a:bodyPr/>
          <a:lstStyle/>
          <a:p>
            <a:fld id="{95EEA1EF-E049-411F-95E8-50B58FEF4D87}" type="slidenum">
              <a:rPr lang="en-GB" smtClean="0"/>
              <a:t>2</a:t>
            </a:fld>
            <a:endParaRPr lang="en-GB"/>
          </a:p>
        </p:txBody>
      </p:sp>
    </p:spTree>
    <p:extLst>
      <p:ext uri="{BB962C8B-B14F-4D97-AF65-F5344CB8AC3E}">
        <p14:creationId xmlns:p14="http://schemas.microsoft.com/office/powerpoint/2010/main" val="26840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95EEA1EF-E049-411F-95E8-50B58FEF4D87}" type="slidenum">
              <a:rPr lang="en-GB" smtClean="0"/>
              <a:t>3</a:t>
            </a:fld>
            <a:endParaRPr lang="en-GB"/>
          </a:p>
        </p:txBody>
      </p:sp>
    </p:spTree>
    <p:extLst>
      <p:ext uri="{BB962C8B-B14F-4D97-AF65-F5344CB8AC3E}">
        <p14:creationId xmlns:p14="http://schemas.microsoft.com/office/powerpoint/2010/main" val="134414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B95CD-E497-4D21-C93C-6F72D3849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4F2B4-41B7-5829-1627-9BBDB63C5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5A7C8-B051-1786-1F48-CD4F7221EA47}"/>
              </a:ext>
            </a:extLst>
          </p:cNvPr>
          <p:cNvSpPr>
            <a:spLocks noGrp="1"/>
          </p:cNvSpPr>
          <p:nvPr>
            <p:ph type="body" idx="1"/>
          </p:nvPr>
        </p:nvSpPr>
        <p:spPr/>
        <p:txBody>
          <a:bodyPr/>
          <a:lstStyle/>
          <a:p>
            <a:endParaRPr lang="da-DK" dirty="0"/>
          </a:p>
        </p:txBody>
      </p:sp>
      <p:sp>
        <p:nvSpPr>
          <p:cNvPr id="4" name="Footer Placeholder 3">
            <a:extLst>
              <a:ext uri="{FF2B5EF4-FFF2-40B4-BE49-F238E27FC236}">
                <a16:creationId xmlns:a16="http://schemas.microsoft.com/office/drawing/2014/main" id="{6D6E5980-F61D-C2ED-7146-924B3A5686FD}"/>
              </a:ext>
            </a:extLst>
          </p:cNvPr>
          <p:cNvSpPr>
            <a:spLocks noGrp="1"/>
          </p:cNvSpPr>
          <p:nvPr>
            <p:ph type="ftr" sz="quarter" idx="4"/>
          </p:nvPr>
        </p:nvSpPr>
        <p:spPr/>
        <p:txBody>
          <a:bodyPr/>
          <a:lstStyle/>
          <a:p>
            <a:endParaRPr lang="en-GB" dirty="0"/>
          </a:p>
        </p:txBody>
      </p:sp>
      <p:sp>
        <p:nvSpPr>
          <p:cNvPr id="5" name="Slide Number Placeholder 4">
            <a:extLst>
              <a:ext uri="{FF2B5EF4-FFF2-40B4-BE49-F238E27FC236}">
                <a16:creationId xmlns:a16="http://schemas.microsoft.com/office/drawing/2014/main" id="{FB03FED6-483B-8D65-19A7-BCC9A312C7DA}"/>
              </a:ext>
            </a:extLst>
          </p:cNvPr>
          <p:cNvSpPr>
            <a:spLocks noGrp="1"/>
          </p:cNvSpPr>
          <p:nvPr>
            <p:ph type="sldNum" sz="quarter" idx="5"/>
          </p:nvPr>
        </p:nvSpPr>
        <p:spPr/>
        <p:txBody>
          <a:bodyPr/>
          <a:lstStyle/>
          <a:p>
            <a:fld id="{95EEA1EF-E049-411F-95E8-50B58FEF4D87}" type="slidenum">
              <a:rPr lang="en-GB" smtClean="0"/>
              <a:t>5</a:t>
            </a:fld>
            <a:endParaRPr lang="en-GB" dirty="0"/>
          </a:p>
        </p:txBody>
      </p:sp>
    </p:spTree>
    <p:extLst>
      <p:ext uri="{BB962C8B-B14F-4D97-AF65-F5344CB8AC3E}">
        <p14:creationId xmlns:p14="http://schemas.microsoft.com/office/powerpoint/2010/main" val="89377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01C33-88C3-F685-2F62-5A345354F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1762D-B647-1341-CD75-4D7540C5F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4663A-99D4-52E1-F938-689A56CB7268}"/>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39C4F9A0-0146-42AA-0070-081A9E19AA30}"/>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4A898AEA-B013-408E-1A12-FDD8B1EDF8D0}"/>
              </a:ext>
            </a:extLst>
          </p:cNvPr>
          <p:cNvSpPr>
            <a:spLocks noGrp="1"/>
          </p:cNvSpPr>
          <p:nvPr>
            <p:ph type="sldNum" sz="quarter" idx="5"/>
          </p:nvPr>
        </p:nvSpPr>
        <p:spPr/>
        <p:txBody>
          <a:bodyPr/>
          <a:lstStyle/>
          <a:p>
            <a:fld id="{95EEA1EF-E049-411F-95E8-50B58FEF4D87}" type="slidenum">
              <a:rPr lang="en-GB" smtClean="0"/>
              <a:t>6</a:t>
            </a:fld>
            <a:endParaRPr lang="en-GB"/>
          </a:p>
        </p:txBody>
      </p:sp>
    </p:spTree>
    <p:extLst>
      <p:ext uri="{BB962C8B-B14F-4D97-AF65-F5344CB8AC3E}">
        <p14:creationId xmlns:p14="http://schemas.microsoft.com/office/powerpoint/2010/main" val="394296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246C4-407A-5DC1-912C-1D32C28B0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1E911-E75A-F62C-1EA7-89B6A70E0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21AEE-6FBE-7269-90F7-193C973C36AB}"/>
              </a:ext>
            </a:extLst>
          </p:cNvPr>
          <p:cNvSpPr>
            <a:spLocks noGrp="1"/>
          </p:cNvSpPr>
          <p:nvPr>
            <p:ph type="body" idx="1"/>
          </p:nvPr>
        </p:nvSpPr>
        <p:spPr/>
        <p:txBody>
          <a:bodyPr/>
          <a:lstStyle/>
          <a:p>
            <a:endParaRPr lang="nl-NL" dirty="0"/>
          </a:p>
        </p:txBody>
      </p:sp>
      <p:sp>
        <p:nvSpPr>
          <p:cNvPr id="4" name="Footer Placeholder 3">
            <a:extLst>
              <a:ext uri="{FF2B5EF4-FFF2-40B4-BE49-F238E27FC236}">
                <a16:creationId xmlns:a16="http://schemas.microsoft.com/office/drawing/2014/main" id="{E8269763-09F6-5BF8-1816-5FBC4BF549C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816D0865-228A-173A-33C6-00F1B342D27E}"/>
              </a:ext>
            </a:extLst>
          </p:cNvPr>
          <p:cNvSpPr>
            <a:spLocks noGrp="1"/>
          </p:cNvSpPr>
          <p:nvPr>
            <p:ph type="sldNum" sz="quarter" idx="5"/>
          </p:nvPr>
        </p:nvSpPr>
        <p:spPr/>
        <p:txBody>
          <a:bodyPr/>
          <a:lstStyle/>
          <a:p>
            <a:fld id="{95EEA1EF-E049-411F-95E8-50B58FEF4D87}" type="slidenum">
              <a:rPr lang="en-GB" smtClean="0"/>
              <a:t>7</a:t>
            </a:fld>
            <a:endParaRPr lang="en-GB"/>
          </a:p>
        </p:txBody>
      </p:sp>
    </p:spTree>
    <p:extLst>
      <p:ext uri="{BB962C8B-B14F-4D97-AF65-F5344CB8AC3E}">
        <p14:creationId xmlns:p14="http://schemas.microsoft.com/office/powerpoint/2010/main" val="34222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95EEA1EF-E049-411F-95E8-50B58FEF4D87}" type="slidenum">
              <a:rPr lang="en-GB" smtClean="0"/>
              <a:t>8</a:t>
            </a:fld>
            <a:endParaRPr lang="en-GB" dirty="0"/>
          </a:p>
        </p:txBody>
      </p:sp>
    </p:spTree>
    <p:extLst>
      <p:ext uri="{BB962C8B-B14F-4D97-AF65-F5344CB8AC3E}">
        <p14:creationId xmlns:p14="http://schemas.microsoft.com/office/powerpoint/2010/main" val="240661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95EEA1EF-E049-411F-95E8-50B58FEF4D87}" type="slidenum">
              <a:rPr lang="en-GB" smtClean="0"/>
              <a:t>9</a:t>
            </a:fld>
            <a:endParaRPr lang="en-GB" dirty="0"/>
          </a:p>
        </p:txBody>
      </p:sp>
    </p:spTree>
    <p:extLst>
      <p:ext uri="{BB962C8B-B14F-4D97-AF65-F5344CB8AC3E}">
        <p14:creationId xmlns:p14="http://schemas.microsoft.com/office/powerpoint/2010/main" val="186450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Verdana" panose="020B0604030504040204" pitchFamily="34" charset="0"/>
              </a:rPr>
              <a:t>R507</a:t>
            </a:r>
            <a:r>
              <a:rPr lang="zh-CN" altLang="en-US" sz="1800" b="1" i="0" u="none" strike="noStrike" dirty="0">
                <a:solidFill>
                  <a:srgbClr val="000000"/>
                </a:solidFill>
                <a:effectLst/>
                <a:latin typeface="Verdana" panose="020B0604030504040204" pitchFamily="34" charset="0"/>
              </a:rPr>
              <a:t>密度约为</a:t>
            </a:r>
            <a:r>
              <a:rPr lang="en-US" altLang="zh-CN" sz="1800" b="1" i="0" u="none" strike="noStrike" dirty="0">
                <a:solidFill>
                  <a:srgbClr val="000000"/>
                </a:solidFill>
                <a:effectLst/>
                <a:latin typeface="Verdana" panose="020B0604030504040204" pitchFamily="34" charset="0"/>
              </a:rPr>
              <a:t>1250</a:t>
            </a:r>
            <a:r>
              <a:rPr lang="en-US" sz="1800" b="1" i="0" u="none" strike="noStrike" dirty="0">
                <a:solidFill>
                  <a:srgbClr val="000000"/>
                </a:solidFill>
                <a:effectLst/>
                <a:latin typeface="Verdana" panose="020B0604030504040204" pitchFamily="34" charset="0"/>
              </a:rPr>
              <a:t>kg/</a:t>
            </a:r>
            <a:r>
              <a:rPr lang="zh-CN" altLang="en-US" sz="1800" b="1" i="0" u="none" strike="noStrike" dirty="0">
                <a:solidFill>
                  <a:srgbClr val="000000"/>
                </a:solidFill>
                <a:effectLst/>
                <a:latin typeface="Verdana" panose="020B0604030504040204" pitchFamily="34" charset="0"/>
              </a:rPr>
              <a:t>立米</a:t>
            </a:r>
            <a:r>
              <a:rPr lang="zh-CN" altLang="en-US" dirty="0"/>
              <a:t> </a:t>
            </a:r>
            <a:endParaRPr lang="en-US"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95EEA1EF-E049-411F-95E8-50B58FEF4D87}" type="slidenum">
              <a:rPr lang="en-GB" smtClean="0"/>
              <a:t>12</a:t>
            </a:fld>
            <a:endParaRPr lang="en-GB" dirty="0"/>
          </a:p>
        </p:txBody>
      </p:sp>
    </p:spTree>
    <p:extLst>
      <p:ext uri="{BB962C8B-B14F-4D97-AF65-F5344CB8AC3E}">
        <p14:creationId xmlns:p14="http://schemas.microsoft.com/office/powerpoint/2010/main" val="382808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58801" y="1629833"/>
            <a:ext cx="11078633" cy="437250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72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stavitev po meri">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6A34FC99-7806-52C7-77E5-E9F4B388DC6E}"/>
              </a:ext>
            </a:extLst>
          </p:cNvPr>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800" noProof="0" dirty="0" err="1"/>
          </a:p>
        </p:txBody>
      </p:sp>
    </p:spTree>
    <p:extLst>
      <p:ext uri="{BB962C8B-B14F-4D97-AF65-F5344CB8AC3E}">
        <p14:creationId xmlns:p14="http://schemas.microsoft.com/office/powerpoint/2010/main" val="381317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1L) and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6783A-7112-145E-C28A-A12E00157660}"/>
              </a:ext>
            </a:extLst>
          </p:cNvPr>
          <p:cNvSpPr>
            <a:spLocks noGrp="1"/>
          </p:cNvSpPr>
          <p:nvPr>
            <p:ph idx="1"/>
          </p:nvPr>
        </p:nvSpPr>
        <p:spPr>
          <a:xfrm>
            <a:off x="897468" y="1208694"/>
            <a:ext cx="10735732" cy="4440612"/>
          </a:xfrm>
          <a:prstGeom prst="rect">
            <a:avLst/>
          </a:prstGeom>
        </p:spPr>
        <p:txBody>
          <a:bodyPr/>
          <a:lstStyle>
            <a:lvl1pPr marL="0" indent="0">
              <a:lnSpc>
                <a:spcPct val="100000"/>
              </a:lnSpc>
              <a:buNone/>
              <a:defRPr/>
            </a:lvl1pPr>
            <a:lvl2pPr marL="188913" indent="0">
              <a:lnSpc>
                <a:spcPct val="100000"/>
              </a:lnSpc>
              <a:buFont typeface="Arial" panose="020B0604020202020204" pitchFamily="34" charset="0"/>
              <a:buNone/>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p:txBody>
      </p:sp>
      <p:cxnSp>
        <p:nvCxnSpPr>
          <p:cNvPr id="4" name="Straight Connector 3">
            <a:extLst>
              <a:ext uri="{FF2B5EF4-FFF2-40B4-BE49-F238E27FC236}">
                <a16:creationId xmlns:a16="http://schemas.microsoft.com/office/drawing/2014/main" id="{FA5DC817-4244-BAC6-7014-B6A8AD039CFB}"/>
              </a:ext>
            </a:extLst>
          </p:cNvPr>
          <p:cNvCxnSpPr>
            <a:cxnSpLocks/>
          </p:cNvCxnSpPr>
          <p:nvPr userDrawn="1"/>
        </p:nvCxnSpPr>
        <p:spPr>
          <a:xfrm flipV="1">
            <a:off x="558799" y="828726"/>
            <a:ext cx="0" cy="5585931"/>
          </a:xfrm>
          <a:prstGeom prst="line">
            <a:avLst/>
          </a:prstGeom>
          <a:solidFill>
            <a:schemeClr val="accent2"/>
          </a:solidFill>
          <a:ln>
            <a:solidFill>
              <a:srgbClr val="E2000F"/>
            </a:solidFill>
          </a:ln>
        </p:spPr>
        <p:style>
          <a:lnRef idx="1">
            <a:schemeClr val="accent1"/>
          </a:lnRef>
          <a:fillRef idx="0">
            <a:schemeClr val="accent1"/>
          </a:fillRef>
          <a:effectRef idx="0">
            <a:schemeClr val="accent1"/>
          </a:effectRef>
          <a:fontRef idx="minor">
            <a:schemeClr val="tx1"/>
          </a:fontRef>
        </p:style>
      </p:cxnSp>
      <p:sp>
        <p:nvSpPr>
          <p:cNvPr id="5" name="Title 14">
            <a:extLst>
              <a:ext uri="{FF2B5EF4-FFF2-40B4-BE49-F238E27FC236}">
                <a16:creationId xmlns:a16="http://schemas.microsoft.com/office/drawing/2014/main" id="{590CD32A-B582-C28E-0AC6-163B1518E90D}"/>
              </a:ext>
            </a:extLst>
          </p:cNvPr>
          <p:cNvSpPr>
            <a:spLocks noGrp="1"/>
          </p:cNvSpPr>
          <p:nvPr>
            <p:ph type="title"/>
          </p:nvPr>
        </p:nvSpPr>
        <p:spPr>
          <a:xfrm>
            <a:off x="558799" y="217128"/>
            <a:ext cx="11078633" cy="452429"/>
          </a:xfrm>
          <a:prstGeom prst="rect">
            <a:avLst/>
          </a:prstGeom>
        </p:spPr>
        <p:txBody>
          <a:bodyPr lIns="0" rIns="0"/>
          <a:lstStyle>
            <a:lvl1pPr>
              <a:defRPr lang="en-GB" sz="2670" dirty="0"/>
            </a:lvl1pPr>
          </a:lstStyle>
          <a:p>
            <a:r>
              <a:rPr lang="en-GB" dirty="0"/>
              <a:t>Click to edit Master title style</a:t>
            </a:r>
          </a:p>
        </p:txBody>
      </p:sp>
      <p:cxnSp>
        <p:nvCxnSpPr>
          <p:cNvPr id="6" name="Raven povezovalnik 34">
            <a:extLst>
              <a:ext uri="{FF2B5EF4-FFF2-40B4-BE49-F238E27FC236}">
                <a16:creationId xmlns:a16="http://schemas.microsoft.com/office/drawing/2014/main" id="{A974DDD5-325F-74EA-65E7-CDA47380F42E}"/>
              </a:ext>
            </a:extLst>
          </p:cNvPr>
          <p:cNvCxnSpPr>
            <a:cxnSpLocks/>
          </p:cNvCxnSpPr>
          <p:nvPr userDrawn="1"/>
        </p:nvCxnSpPr>
        <p:spPr>
          <a:xfrm>
            <a:off x="0" y="828726"/>
            <a:ext cx="12192000" cy="0"/>
          </a:xfrm>
          <a:prstGeom prst="line">
            <a:avLst/>
          </a:prstGeom>
          <a:ln>
            <a:solidFill>
              <a:srgbClr val="B4B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4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GHT_Title, subtitle (2L) and content, white">
    <p:spTree>
      <p:nvGrpSpPr>
        <p:cNvPr id="1" name=""/>
        <p:cNvGrpSpPr/>
        <p:nvPr/>
      </p:nvGrpSpPr>
      <p:grpSpPr>
        <a:xfrm>
          <a:off x="0" y="0"/>
          <a:ext cx="0" cy="0"/>
          <a:chOff x="0" y="0"/>
          <a:chExt cx="0" cy="0"/>
        </a:xfrm>
      </p:grpSpPr>
      <p:cxnSp>
        <p:nvCxnSpPr>
          <p:cNvPr id="3" name="Raven povezovalnik 34">
            <a:extLst>
              <a:ext uri="{FF2B5EF4-FFF2-40B4-BE49-F238E27FC236}">
                <a16:creationId xmlns:a16="http://schemas.microsoft.com/office/drawing/2014/main" id="{41432104-6960-F543-F080-2768CFB32AE4}"/>
              </a:ext>
            </a:extLst>
          </p:cNvPr>
          <p:cNvCxnSpPr>
            <a:cxnSpLocks/>
          </p:cNvCxnSpPr>
          <p:nvPr userDrawn="1"/>
        </p:nvCxnSpPr>
        <p:spPr>
          <a:xfrm>
            <a:off x="-10597" y="1006791"/>
            <a:ext cx="12192000" cy="0"/>
          </a:xfrm>
          <a:prstGeom prst="line">
            <a:avLst/>
          </a:prstGeom>
          <a:ln>
            <a:solidFill>
              <a:srgbClr val="B4BCC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62EAA50-0354-ADCB-DE3C-8BD95EED4FC0}"/>
              </a:ext>
            </a:extLst>
          </p:cNvPr>
          <p:cNvCxnSpPr>
            <a:cxnSpLocks/>
          </p:cNvCxnSpPr>
          <p:nvPr userDrawn="1"/>
        </p:nvCxnSpPr>
        <p:spPr>
          <a:xfrm flipV="1">
            <a:off x="558799" y="1006791"/>
            <a:ext cx="0" cy="5407866"/>
          </a:xfrm>
          <a:prstGeom prst="line">
            <a:avLst/>
          </a:prstGeom>
          <a:solidFill>
            <a:schemeClr val="accent2"/>
          </a:solidFill>
          <a:ln>
            <a:solidFill>
              <a:srgbClr val="E2000F"/>
            </a:solidFill>
          </a:ln>
        </p:spPr>
        <p:style>
          <a:lnRef idx="1">
            <a:schemeClr val="accent1"/>
          </a:lnRef>
          <a:fillRef idx="0">
            <a:schemeClr val="accent1"/>
          </a:fillRef>
          <a:effectRef idx="0">
            <a:schemeClr val="accent1"/>
          </a:effectRef>
          <a:fontRef idx="minor">
            <a:schemeClr val="tx1"/>
          </a:fontRef>
        </p:style>
      </p:cxnSp>
      <p:sp>
        <p:nvSpPr>
          <p:cNvPr id="5" name="Title 14">
            <a:extLst>
              <a:ext uri="{FF2B5EF4-FFF2-40B4-BE49-F238E27FC236}">
                <a16:creationId xmlns:a16="http://schemas.microsoft.com/office/drawing/2014/main" id="{7919C42A-0696-13DC-E685-4D17DD3A164A}"/>
              </a:ext>
            </a:extLst>
          </p:cNvPr>
          <p:cNvSpPr>
            <a:spLocks noGrp="1"/>
          </p:cNvSpPr>
          <p:nvPr>
            <p:ph type="title"/>
          </p:nvPr>
        </p:nvSpPr>
        <p:spPr>
          <a:xfrm>
            <a:off x="558799" y="151342"/>
            <a:ext cx="11078633" cy="452429"/>
          </a:xfrm>
          <a:prstGeom prst="rect">
            <a:avLst/>
          </a:prstGeom>
        </p:spPr>
        <p:txBody>
          <a:bodyPr lIns="0" rIns="0"/>
          <a:lstStyle>
            <a:lvl1pPr>
              <a:defRPr lang="en-GB" sz="2670" dirty="0"/>
            </a:lvl1pPr>
          </a:lstStyle>
          <a:p>
            <a:r>
              <a:rPr lang="en-GB" dirty="0"/>
              <a:t>Click to edit Master title style</a:t>
            </a:r>
          </a:p>
        </p:txBody>
      </p:sp>
    </p:spTree>
    <p:extLst>
      <p:ext uri="{BB962C8B-B14F-4D97-AF65-F5344CB8AC3E}">
        <p14:creationId xmlns:p14="http://schemas.microsoft.com/office/powerpoint/2010/main" val="343595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560917" y="1647826"/>
            <a:ext cx="5418667"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5"/>
          </p:nvPr>
        </p:nvSpPr>
        <p:spPr>
          <a:xfrm>
            <a:off x="6212418" y="1647826"/>
            <a:ext cx="5416549"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560918" y="427039"/>
            <a:ext cx="11070165" cy="795336"/>
          </a:xfrm>
        </p:spPr>
        <p:txBody>
          <a:bodyPr/>
          <a:lstStyle>
            <a:lvl1pPr>
              <a:defRPr/>
            </a:lvl1pPr>
          </a:lstStyle>
          <a:p>
            <a:r>
              <a:rPr lang="en-US" dirty="0"/>
              <a:t>Click to edit </a:t>
            </a:r>
            <a:br>
              <a:rPr lang="en-US" dirty="0"/>
            </a:br>
            <a:r>
              <a:rPr lang="en-US" dirty="0"/>
              <a:t>Master title style 2 lines</a:t>
            </a:r>
          </a:p>
        </p:txBody>
      </p:sp>
    </p:spTree>
    <p:extLst>
      <p:ext uri="{BB962C8B-B14F-4D97-AF65-F5344CB8AC3E}">
        <p14:creationId xmlns:p14="http://schemas.microsoft.com/office/powerpoint/2010/main" val="244085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9" name="White background">
            <a:extLst>
              <a:ext uri="{FF2B5EF4-FFF2-40B4-BE49-F238E27FC236}">
                <a16:creationId xmlns:a16="http://schemas.microsoft.com/office/drawing/2014/main" id="{1762A848-762F-10EF-40F1-B7629EAFA326}"/>
              </a:ext>
            </a:extLst>
          </p:cNvPr>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noProof="0" dirty="0"/>
          </a:p>
        </p:txBody>
      </p:sp>
      <p:grpSp>
        <p:nvGrpSpPr>
          <p:cNvPr id="10" name="Gruppe 1">
            <a:extLst>
              <a:ext uri="{FF2B5EF4-FFF2-40B4-BE49-F238E27FC236}">
                <a16:creationId xmlns:a16="http://schemas.microsoft.com/office/drawing/2014/main" id="{DA09C811-A01A-EFC5-580E-7011E7F7C766}"/>
              </a:ext>
            </a:extLst>
          </p:cNvPr>
          <p:cNvGrpSpPr/>
          <p:nvPr userDrawn="1"/>
        </p:nvGrpSpPr>
        <p:grpSpPr>
          <a:xfrm>
            <a:off x="4030526" y="1868103"/>
            <a:ext cx="4130947" cy="3121793"/>
            <a:chOff x="3009519" y="1350350"/>
            <a:chExt cx="3098210" cy="2341345"/>
          </a:xfrm>
        </p:grpSpPr>
        <p:pic>
          <p:nvPicPr>
            <p:cNvPr id="11" name="Boxlogo">
              <a:extLst>
                <a:ext uri="{FF2B5EF4-FFF2-40B4-BE49-F238E27FC236}">
                  <a16:creationId xmlns:a16="http://schemas.microsoft.com/office/drawing/2014/main" id="{8A28AB94-61FC-BF46-C9F8-B416D2FD55A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09519" y="1350350"/>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B4C55ECE-1B19-2814-7A21-670AD4E2C2B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47864" y="3048390"/>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3369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7" name="Content Placeholder 2"/>
          <p:cNvSpPr>
            <a:spLocks noGrp="1"/>
          </p:cNvSpPr>
          <p:nvPr>
            <p:ph sz="quarter" idx="14" hasCustomPrompt="1"/>
          </p:nvPr>
        </p:nvSpPr>
        <p:spPr>
          <a:xfrm>
            <a:off x="558801" y="1629834"/>
            <a:ext cx="5422900"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quarter" idx="15" hasCustomPrompt="1"/>
          </p:nvPr>
        </p:nvSpPr>
        <p:spPr>
          <a:xfrm>
            <a:off x="6212419" y="1629834"/>
            <a:ext cx="542501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9853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A137-43DC-45FD-AAFF-71966DEB8149}"/>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10459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169253-4452-4A84-8F8F-895B25896D95}"/>
              </a:ext>
            </a:extLst>
          </p:cNvPr>
          <p:cNvGraphicFramePr>
            <a:graphicFrameLocks noChangeAspect="1"/>
          </p:cNvGraphicFramePr>
          <p:nvPr userDrawn="1">
            <p:custDataLst>
              <p:tags r:id="rId10"/>
            </p:custDataLst>
            <p:extLst>
              <p:ext uri="{D42A27DB-BD31-4B8C-83A1-F6EECF244321}">
                <p14:modId xmlns:p14="http://schemas.microsoft.com/office/powerpoint/2010/main" val="4070758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83" imgH="384" progId="TCLayout.ActiveDocument.1">
                  <p:embed/>
                </p:oleObj>
              </mc:Choice>
              <mc:Fallback>
                <p:oleObj name="think-cell Slide" r:id="rId11" imgW="383" imgH="384" progId="TCLayout.ActiveDocument.1">
                  <p:embed/>
                  <p:pic>
                    <p:nvPicPr>
                      <p:cNvPr id="6" name="Object 5" hidden="1">
                        <a:extLst>
                          <a:ext uri="{FF2B5EF4-FFF2-40B4-BE49-F238E27FC236}">
                            <a16:creationId xmlns:a16="http://schemas.microsoft.com/office/drawing/2014/main" id="{62169253-4452-4A84-8F8F-895B25896D9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27"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94704"/>
            <a:ext cx="12192000" cy="463296"/>
          </a:xfrm>
          <a:prstGeom prst="rect">
            <a:avLst/>
          </a:prstGeom>
        </p:spPr>
      </p:pic>
      <p:sp>
        <p:nvSpPr>
          <p:cNvPr id="2" name="Title Placeholder 1"/>
          <p:cNvSpPr>
            <a:spLocks noGrp="1"/>
          </p:cNvSpPr>
          <p:nvPr>
            <p:ph type="title"/>
          </p:nvPr>
        </p:nvSpPr>
        <p:spPr>
          <a:xfrm>
            <a:off x="558799" y="295275"/>
            <a:ext cx="11078633" cy="1152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58801" y="1629833"/>
            <a:ext cx="11078633" cy="4391555"/>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4" name="Group 23"/>
          <p:cNvGrpSpPr/>
          <p:nvPr/>
        </p:nvGrpSpPr>
        <p:grpSpPr>
          <a:xfrm>
            <a:off x="-261257" y="290607"/>
            <a:ext cx="174172" cy="1339227"/>
            <a:chOff x="-478971" y="290606"/>
            <a:chExt cx="413657" cy="1339226"/>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29832"/>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11563654"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49560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605788"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37356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6145287"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591306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469295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4460727"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p:cNvSpPr txBox="1">
            <a:spLocks noChangeArrowheads="1"/>
          </p:cNvSpPr>
          <p:nvPr/>
        </p:nvSpPr>
        <p:spPr bwMode="auto">
          <a:xfrm>
            <a:off x="85908" y="6620799"/>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1067" b="1" smtClean="0">
                <a:solidFill>
                  <a:schemeClr val="bg1"/>
                </a:solidFill>
                <a:ea typeface="SimHei"/>
                <a:cs typeface="Arial" charset="0"/>
              </a:rPr>
              <a:pPr algn="r" fontAlgn="base">
                <a:spcBef>
                  <a:spcPct val="20000"/>
                </a:spcBef>
                <a:spcAft>
                  <a:spcPct val="0"/>
                </a:spcAft>
                <a:buClr>
                  <a:srgbClr val="808080"/>
                </a:buClr>
              </a:pPr>
              <a:t>‹#›</a:t>
            </a:fld>
            <a:r>
              <a:rPr lang="en-GB" sz="1067">
                <a:solidFill>
                  <a:schemeClr val="bg1"/>
                </a:solidFill>
                <a:ea typeface="SimHei"/>
                <a:cs typeface="Arial" charset="0"/>
              </a:rPr>
              <a:t> </a:t>
            </a:r>
            <a:r>
              <a:rPr lang="en-GB" sz="1200">
                <a:solidFill>
                  <a:schemeClr val="bg1"/>
                </a:solidFill>
                <a:ea typeface="SimHei"/>
                <a:cs typeface="Arial" charset="0"/>
              </a:rPr>
              <a:t>|</a:t>
            </a:r>
          </a:p>
        </p:txBody>
      </p:sp>
      <p:grpSp>
        <p:nvGrpSpPr>
          <p:cNvPr id="25" name="Group 24"/>
          <p:cNvGrpSpPr/>
          <p:nvPr/>
        </p:nvGrpSpPr>
        <p:grpSpPr>
          <a:xfrm>
            <a:off x="12306602" y="290598"/>
            <a:ext cx="174172" cy="1339236"/>
            <a:chOff x="-478971" y="290597"/>
            <a:chExt cx="413657" cy="133923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629833"/>
              <a:ext cx="413657"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8"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49384" y="6394704"/>
            <a:ext cx="2642616" cy="463296"/>
          </a:xfrm>
          <a:prstGeom prst="rect">
            <a:avLst/>
          </a:prstGeom>
        </p:spPr>
      </p:pic>
      <p:sp>
        <p:nvSpPr>
          <p:cNvPr id="4" name="MSIPCMContentMarking" descr="{&quot;HashCode&quot;:671526328,&quot;Placement&quot;:&quot;Footer&quot;,&quot;Top&quot;:519.343,&quot;Left&quot;:425.299774,&quot;SlideWidth&quot;:960,&quot;SlideHeight&quot;:540}">
            <a:extLst>
              <a:ext uri="{FF2B5EF4-FFF2-40B4-BE49-F238E27FC236}">
                <a16:creationId xmlns:a16="http://schemas.microsoft.com/office/drawing/2014/main" id="{6D19D037-C445-4832-965B-0B3B8816190C}"/>
              </a:ext>
            </a:extLst>
          </p:cNvPr>
          <p:cNvSpPr txBox="1"/>
          <p:nvPr userDrawn="1"/>
        </p:nvSpPr>
        <p:spPr>
          <a:xfrm>
            <a:off x="5401307" y="6595656"/>
            <a:ext cx="1389387"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0000"/>
                </a:solidFill>
                <a:latin typeface="Calibri" panose="020F0502020204030204" pitchFamily="34" charset="0"/>
              </a:rPr>
              <a:t>Classified as Business</a:t>
            </a:r>
            <a:endParaRPr lang="fr-FR"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60098767"/>
      </p:ext>
    </p:extLst>
  </p:cSld>
  <p:clrMap bg1="lt1" tx1="dk1" bg2="lt2" tx2="dk2" accent1="accent1" accent2="accent2" accent3="accent3" accent4="accent4" accent5="accent5" accent6="accent6" hlink="hlink" folHlink="folHlink"/>
  <p:sldLayoutIdLst>
    <p:sldLayoutId id="2147484120" r:id="rId1"/>
    <p:sldLayoutId id="2147484194" r:id="rId2"/>
    <p:sldLayoutId id="2147484195" r:id="rId3"/>
    <p:sldLayoutId id="2147484196" r:id="rId4"/>
    <p:sldLayoutId id="2147484198" r:id="rId5"/>
    <p:sldLayoutId id="2147484200" r:id="rId6"/>
    <p:sldLayoutId id="2147484201" r:id="rId7"/>
    <p:sldLayoutId id="2147484202" r:id="rId8"/>
  </p:sldLayoutIdLst>
  <p:hf sldNum="0" hdr="0" dt="0"/>
  <p:txStyles>
    <p:titleStyle>
      <a:lvl1pPr algn="l" defTabSz="1219170" rtl="0" eaLnBrk="1" latinLnBrk="0" hangingPunct="1">
        <a:spcBef>
          <a:spcPct val="0"/>
        </a:spcBef>
        <a:buNone/>
        <a:defRPr sz="3733" b="1" kern="1200">
          <a:solidFill>
            <a:schemeClr val="tx1"/>
          </a:solidFill>
          <a:latin typeface="+mj-lt"/>
          <a:ea typeface="+mj-ea"/>
          <a:cs typeface="+mj-cs"/>
        </a:defRPr>
      </a:lvl1pPr>
    </p:titleStyle>
    <p:bodyStyle>
      <a:lvl1pPr marL="243411"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28.png"/><Relationship Id="rId12" Type="http://schemas.openxmlformats.org/officeDocument/2006/relationships/image" Target="../media/image50.png"/><Relationship Id="rId17" Type="http://schemas.openxmlformats.org/officeDocument/2006/relationships/image" Target="../media/image14.png"/><Relationship Id="rId2" Type="http://schemas.openxmlformats.org/officeDocument/2006/relationships/image" Target="../media/image44.png"/><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8.png"/><Relationship Id="rId11" Type="http://schemas.microsoft.com/office/2007/relationships/hdphoto" Target="../media/hdphoto2.wdp"/><Relationship Id="rId5" Type="http://schemas.openxmlformats.org/officeDocument/2006/relationships/image" Target="../media/image47.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30.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13.sv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6">
            <a:extLst>
              <a:ext uri="{FF2B5EF4-FFF2-40B4-BE49-F238E27FC236}">
                <a16:creationId xmlns:a16="http://schemas.microsoft.com/office/drawing/2014/main" id="{26BD8C81-DBDA-3DAB-9605-5D1B382D5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055"/>
          <a:stretch/>
        </p:blipFill>
        <p:spPr>
          <a:xfrm>
            <a:off x="-1" y="0"/>
            <a:ext cx="5975137" cy="6866878"/>
          </a:xfrm>
          <a:prstGeom prst="rect">
            <a:avLst/>
          </a:prstGeom>
        </p:spPr>
      </p:pic>
      <p:sp>
        <p:nvSpPr>
          <p:cNvPr id="24" name="Picture Placeholder 3">
            <a:extLst>
              <a:ext uri="{FF2B5EF4-FFF2-40B4-BE49-F238E27FC236}">
                <a16:creationId xmlns:a16="http://schemas.microsoft.com/office/drawing/2014/main" id="{4DF089BA-5C54-0836-994C-6201EF00744D}"/>
              </a:ext>
            </a:extLst>
          </p:cNvPr>
          <p:cNvSpPr txBox="1">
            <a:spLocks/>
          </p:cNvSpPr>
          <p:nvPr/>
        </p:nvSpPr>
        <p:spPr>
          <a:xfrm>
            <a:off x="3690539" y="2213957"/>
            <a:ext cx="7986503" cy="4191355"/>
          </a:xfrm>
          <a:prstGeom prst="rect">
            <a:avLst/>
          </a:prstGeom>
          <a:blipFill dpi="0" rotWithShape="1">
            <a:blip r:embed="rId4"/>
            <a:srcRect/>
            <a:stretch>
              <a:fillRect b="-1000"/>
            </a:stretch>
          </a:blipFill>
        </p:spPr>
        <p:txBody>
          <a:bodyPr/>
          <a:lstStyle>
            <a:lvl1pPr marL="0" indent="0" algn="l" defTabSz="1219170" rtl="0" eaLnBrk="1" latinLnBrk="0" hangingPunct="1">
              <a:lnSpc>
                <a:spcPct val="100000"/>
              </a:lnSpc>
              <a:spcBef>
                <a:spcPts val="0"/>
              </a:spcBef>
              <a:spcAft>
                <a:spcPts val="800"/>
              </a:spcAft>
              <a:buClr>
                <a:schemeClr val="accent6"/>
              </a:buClr>
              <a:buFontTx/>
              <a:buNone/>
              <a:defRPr sz="1100" kern="1200">
                <a:solidFill>
                  <a:schemeClr val="bg2"/>
                </a:solidFill>
                <a:latin typeface="+mn-lt"/>
                <a:ea typeface="+mn-ea"/>
                <a:cs typeface="+mn-cs"/>
              </a:defRPr>
            </a:lvl1pPr>
            <a:lvl2pPr marL="480472" indent="-228594" algn="l" defTabSz="1219170" rtl="0" eaLnBrk="1" latinLnBrk="0" hangingPunct="1">
              <a:lnSpc>
                <a:spcPct val="100000"/>
              </a:lnSpc>
              <a:spcBef>
                <a:spcPts val="0"/>
              </a:spcBef>
              <a:spcAft>
                <a:spcPts val="800"/>
              </a:spcAft>
              <a:buClr>
                <a:schemeClr val="accent6"/>
              </a:buClr>
              <a:buFontTx/>
              <a:buBlip>
                <a:blip r:embed="rId5"/>
              </a:buBlip>
              <a:defRPr sz="1600" kern="1200">
                <a:solidFill>
                  <a:schemeClr val="bg2">
                    <a:lumMod val="50000"/>
                  </a:schemeClr>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accent6"/>
              </a:buClr>
              <a:buFontTx/>
              <a:buBlip>
                <a:blip r:embed="rId5"/>
              </a:buBlip>
              <a:tabLst/>
              <a:defRPr sz="1400" kern="1200">
                <a:solidFill>
                  <a:schemeClr val="bg2">
                    <a:lumMod val="50000"/>
                  </a:schemeClr>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accent6"/>
              </a:buClr>
              <a:buFontTx/>
              <a:buBlip>
                <a:blip r:embed="rId5"/>
              </a:buBlip>
              <a:defRPr sz="1200" kern="1200">
                <a:solidFill>
                  <a:schemeClr val="bg2">
                    <a:lumMod val="50000"/>
                  </a:schemeClr>
                </a:solidFill>
                <a:latin typeface="+mn-lt"/>
                <a:ea typeface="+mn-ea"/>
                <a:cs typeface="+mn-cs"/>
              </a:defRPr>
            </a:lvl4pPr>
            <a:lvl5pPr marL="958827"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1200" kern="1200">
                <a:solidFill>
                  <a:srgbClr val="575756"/>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GB" dirty="0">
              <a:latin typeface="微软雅黑" panose="020B0503020204020204" pitchFamily="34" charset="-122"/>
              <a:ea typeface="微软雅黑" panose="020B0503020204020204" pitchFamily="34" charset="-122"/>
            </a:endParaRPr>
          </a:p>
        </p:txBody>
      </p:sp>
      <p:pic>
        <p:nvPicPr>
          <p:cNvPr id="18" name="Slika 17">
            <a:extLst>
              <a:ext uri="{FF2B5EF4-FFF2-40B4-BE49-F238E27FC236}">
                <a16:creationId xmlns:a16="http://schemas.microsoft.com/office/drawing/2014/main" id="{6DA2654F-D1BA-3D38-8664-3ED7CDA92D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2457" y="296864"/>
            <a:ext cx="3348260" cy="1284115"/>
          </a:xfrm>
          <a:prstGeom prst="rect">
            <a:avLst/>
          </a:prstGeom>
        </p:spPr>
      </p:pic>
      <p:sp>
        <p:nvSpPr>
          <p:cNvPr id="3" name="Title 3">
            <a:extLst>
              <a:ext uri="{FF2B5EF4-FFF2-40B4-BE49-F238E27FC236}">
                <a16:creationId xmlns:a16="http://schemas.microsoft.com/office/drawing/2014/main" id="{0A892BDE-F6BE-B2C5-68BD-9E413D483AF3}"/>
              </a:ext>
            </a:extLst>
          </p:cNvPr>
          <p:cNvSpPr txBox="1">
            <a:spLocks/>
          </p:cNvSpPr>
          <p:nvPr/>
        </p:nvSpPr>
        <p:spPr>
          <a:xfrm>
            <a:off x="4129762" y="3137647"/>
            <a:ext cx="7116307" cy="1370742"/>
          </a:xfrm>
          <a:prstGeom prst="rect">
            <a:avLst/>
          </a:prstGeom>
        </p:spPr>
        <p:txBody>
          <a:bodyPr/>
          <a:lstStyle>
            <a:lvl1pPr algn="l" defTabSz="1219170" rtl="0" eaLnBrk="1" latinLnBrk="0" hangingPunct="1">
              <a:spcBef>
                <a:spcPct val="0"/>
              </a:spcBef>
              <a:buNone/>
              <a:defRPr sz="1800" kern="1200">
                <a:solidFill>
                  <a:schemeClr val="bg2">
                    <a:lumMod val="50000"/>
                  </a:schemeClr>
                </a:solidFill>
                <a:latin typeface="+mj-lt"/>
                <a:ea typeface="+mj-ea"/>
                <a:cs typeface="+mj-cs"/>
              </a:defRPr>
            </a:lvl1pPr>
          </a:lstStyle>
          <a:p>
            <a:pPr>
              <a:spcAft>
                <a:spcPts val="1800"/>
              </a:spcAft>
            </a:pPr>
            <a:r>
              <a:rPr lang="zh-CN" altLang="en-US" sz="3200" b="1" dirty="0">
                <a:solidFill>
                  <a:srgbClr val="FFFFFF"/>
                </a:solidFill>
                <a:latin typeface="微软雅黑" panose="020B0503020204020204" pitchFamily="34" charset="-122"/>
                <a:ea typeface="微软雅黑" panose="020B0503020204020204" pitchFamily="34" charset="-122"/>
              </a:rPr>
              <a:t>减少充注，提升效率</a:t>
            </a:r>
            <a:endParaRPr lang="en-US" altLang="zh-CN" sz="3200" b="1" dirty="0">
              <a:solidFill>
                <a:srgbClr val="FFFFFF"/>
              </a:solidFill>
              <a:latin typeface="微软雅黑" panose="020B0503020204020204" pitchFamily="34" charset="-122"/>
              <a:ea typeface="微软雅黑" panose="020B0503020204020204" pitchFamily="34" charset="-122"/>
            </a:endParaRPr>
          </a:p>
          <a:p>
            <a:pPr algn="r">
              <a:spcAft>
                <a:spcPts val="1800"/>
              </a:spcAft>
            </a:pPr>
            <a:r>
              <a:rPr lang="zh-CN" altLang="en-US" sz="3200" b="1" dirty="0">
                <a:solidFill>
                  <a:srgbClr val="FFFFFF"/>
                </a:solidFill>
                <a:latin typeface="微软雅黑" panose="020B0503020204020204" pitchFamily="34" charset="-122"/>
                <a:ea typeface="微软雅黑" panose="020B0503020204020204" pitchFamily="34" charset="-122"/>
              </a:rPr>
              <a:t>丹佛斯</a:t>
            </a:r>
            <a:r>
              <a:rPr lang="en-US" altLang="zh-CN" sz="3200" b="1" dirty="0">
                <a:solidFill>
                  <a:srgbClr val="FFFFFF"/>
                </a:solidFill>
                <a:latin typeface="微软雅黑" panose="020B0503020204020204" pitchFamily="34" charset="-122"/>
                <a:ea typeface="微软雅黑" panose="020B0503020204020204" pitchFamily="34" charset="-122"/>
              </a:rPr>
              <a:t>NeoCharge</a:t>
            </a:r>
            <a:r>
              <a:rPr lang="zh-CN" altLang="en-US" sz="3200" b="1" dirty="0">
                <a:solidFill>
                  <a:srgbClr val="FFFFFF"/>
                </a:solidFill>
                <a:latin typeface="微软雅黑" panose="020B0503020204020204" pitchFamily="34" charset="-122"/>
                <a:ea typeface="微软雅黑" panose="020B0503020204020204" pitchFamily="34" charset="-122"/>
              </a:rPr>
              <a:t>定量供液方案</a:t>
            </a:r>
            <a:endParaRPr lang="en-GB" sz="2400" b="1" dirty="0">
              <a:solidFill>
                <a:srgbClr val="FFFFFF"/>
              </a:solidFill>
              <a:latin typeface="微软雅黑" panose="020B0503020204020204" pitchFamily="34" charset="-122"/>
              <a:ea typeface="微软雅黑" panose="020B0503020204020204" pitchFamily="34" charset="-122"/>
            </a:endParaRPr>
          </a:p>
        </p:txBody>
      </p:sp>
      <p:sp>
        <p:nvSpPr>
          <p:cNvPr id="4" name="PoljeZBesedilom 3">
            <a:extLst>
              <a:ext uri="{FF2B5EF4-FFF2-40B4-BE49-F238E27FC236}">
                <a16:creationId xmlns:a16="http://schemas.microsoft.com/office/drawing/2014/main" id="{D98C1E08-CAC5-779C-7114-4A2F9511D719}"/>
              </a:ext>
            </a:extLst>
          </p:cNvPr>
          <p:cNvSpPr txBox="1"/>
          <p:nvPr/>
        </p:nvSpPr>
        <p:spPr>
          <a:xfrm>
            <a:off x="4129762" y="5314404"/>
            <a:ext cx="4974480" cy="338554"/>
          </a:xfrm>
          <a:prstGeom prst="rect">
            <a:avLst/>
          </a:prstGeom>
          <a:noFill/>
        </p:spPr>
        <p:txBody>
          <a:bodyPr wrap="square">
            <a:spAutoFit/>
          </a:bodyPr>
          <a:lstStyle/>
          <a:p>
            <a:pPr defTabSz="1219140">
              <a:spcAft>
                <a:spcPts val="800"/>
              </a:spcAft>
              <a:buClr>
                <a:srgbClr val="575757"/>
              </a:buClr>
              <a:defRPr/>
            </a:pPr>
            <a:r>
              <a:rPr lang="en-US" altLang="zh-CN" sz="1600" b="1" dirty="0">
                <a:solidFill>
                  <a:prstClr val="white"/>
                </a:solidFill>
                <a:latin typeface="微软雅黑" panose="020B0503020204020204" pitchFamily="34" charset="-122"/>
                <a:ea typeface="微软雅黑" panose="020B0503020204020204" pitchFamily="34" charset="-122"/>
              </a:rPr>
              <a:t>Alfred Huang</a:t>
            </a:r>
            <a:endParaRPr lang="en-GB" sz="16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710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C249F-E2B6-4D17-B4D6-5DD6500C6DAE}"/>
              </a:ext>
            </a:extLst>
          </p:cNvPr>
          <p:cNvSpPr>
            <a:spLocks noGrp="1"/>
          </p:cNvSpPr>
          <p:nvPr>
            <p:ph type="title"/>
          </p:nvPr>
        </p:nvSpPr>
        <p:spPr>
          <a:xfrm>
            <a:off x="335062" y="415847"/>
            <a:ext cx="11078633" cy="1407688"/>
          </a:xfrm>
        </p:spPr>
        <p:txBody>
          <a:bodyPr/>
          <a:lstStyle/>
          <a:p>
            <a:r>
              <a:rPr lang="zh-CN" altLang="en-US" sz="2400" dirty="0">
                <a:latin typeface="微软雅黑" panose="020B0503020204020204" pitchFamily="34" charset="-122"/>
                <a:ea typeface="微软雅黑" panose="020B0503020204020204" pitchFamily="34" charset="-122"/>
              </a:rPr>
              <a:t>控制循环倍率的</a:t>
            </a:r>
            <a:r>
              <a:rPr lang="en-US" sz="2400" dirty="0">
                <a:latin typeface="微软雅黑" panose="020B0503020204020204" pitchFamily="34" charset="-122"/>
                <a:ea typeface="微软雅黑" panose="020B0503020204020204" pitchFamily="34" charset="-122"/>
              </a:rPr>
              <a:t>CCR</a:t>
            </a:r>
            <a:r>
              <a:rPr lang="zh-CN" altLang="en-US" sz="2400" dirty="0">
                <a:latin typeface="微软雅黑" panose="020B0503020204020204" pitchFamily="34" charset="-122"/>
                <a:ea typeface="微软雅黑" panose="020B0503020204020204" pitchFamily="34" charset="-122"/>
              </a:rPr>
              <a:t>系统</a:t>
            </a:r>
            <a:endParaRPr lang="en-US" sz="2400" dirty="0">
              <a:latin typeface="微软雅黑" panose="020B0503020204020204" pitchFamily="34" charset="-122"/>
              <a:ea typeface="微软雅黑" panose="020B0503020204020204" pitchFamily="34" charset="-122"/>
            </a:endParaRPr>
          </a:p>
        </p:txBody>
      </p:sp>
      <p:pic>
        <p:nvPicPr>
          <p:cNvPr id="2" name="Picture 1">
            <a:extLst>
              <a:ext uri="{FF2B5EF4-FFF2-40B4-BE49-F238E27FC236}">
                <a16:creationId xmlns:a16="http://schemas.microsoft.com/office/drawing/2014/main" id="{171674CD-4D28-3019-3035-1C99EE034082}"/>
              </a:ext>
            </a:extLst>
          </p:cNvPr>
          <p:cNvPicPr>
            <a:picLocks noChangeAspect="1"/>
          </p:cNvPicPr>
          <p:nvPr/>
        </p:nvPicPr>
        <p:blipFill>
          <a:blip r:embed="rId2"/>
          <a:stretch>
            <a:fillRect/>
          </a:stretch>
        </p:blipFill>
        <p:spPr>
          <a:xfrm>
            <a:off x="250029" y="1862440"/>
            <a:ext cx="5664601" cy="3356800"/>
          </a:xfrm>
          <a:prstGeom prst="rect">
            <a:avLst/>
          </a:prstGeom>
        </p:spPr>
      </p:pic>
      <p:pic>
        <p:nvPicPr>
          <p:cNvPr id="3" name="Picture 2">
            <a:extLst>
              <a:ext uri="{FF2B5EF4-FFF2-40B4-BE49-F238E27FC236}">
                <a16:creationId xmlns:a16="http://schemas.microsoft.com/office/drawing/2014/main" id="{42F44F07-634E-C0FD-F527-F2B812E5BBEC}"/>
              </a:ext>
            </a:extLst>
          </p:cNvPr>
          <p:cNvPicPr>
            <a:picLocks noChangeAspect="1"/>
          </p:cNvPicPr>
          <p:nvPr/>
        </p:nvPicPr>
        <p:blipFill>
          <a:blip r:embed="rId3"/>
          <a:stretch>
            <a:fillRect/>
          </a:stretch>
        </p:blipFill>
        <p:spPr>
          <a:xfrm>
            <a:off x="9265801" y="1242928"/>
            <a:ext cx="2773676" cy="3791538"/>
          </a:xfrm>
          <a:prstGeom prst="rect">
            <a:avLst/>
          </a:prstGeom>
        </p:spPr>
      </p:pic>
      <p:sp>
        <p:nvSpPr>
          <p:cNvPr id="4" name="TextBox 3">
            <a:extLst>
              <a:ext uri="{FF2B5EF4-FFF2-40B4-BE49-F238E27FC236}">
                <a16:creationId xmlns:a16="http://schemas.microsoft.com/office/drawing/2014/main" id="{858B2FB6-47ED-CFA2-FA2B-E6D8B52097A7}"/>
              </a:ext>
            </a:extLst>
          </p:cNvPr>
          <p:cNvSpPr txBox="1"/>
          <p:nvPr/>
        </p:nvSpPr>
        <p:spPr>
          <a:xfrm>
            <a:off x="4531487" y="4962439"/>
            <a:ext cx="2445894" cy="246221"/>
          </a:xfrm>
          <a:prstGeom prst="rect">
            <a:avLst/>
          </a:prstGeom>
          <a:noFill/>
        </p:spPr>
        <p:txBody>
          <a:bodyPr wrap="square" rtlCol="0">
            <a:spAutoFit/>
          </a:bodyPr>
          <a:lstStyle/>
          <a:p>
            <a:r>
              <a:rPr lang="en-US" sz="1000" dirty="0">
                <a:solidFill>
                  <a:prstClr val="black"/>
                </a:solidFill>
                <a:latin typeface="微软雅黑" panose="020B0503020204020204" pitchFamily="34" charset="-122"/>
                <a:ea typeface="微软雅黑" panose="020B0503020204020204" pitchFamily="34" charset="-122"/>
              </a:rPr>
              <a:t>closest to HS </a:t>
            </a:r>
          </a:p>
        </p:txBody>
      </p:sp>
      <p:sp>
        <p:nvSpPr>
          <p:cNvPr id="5" name="TextBox 4">
            <a:extLst>
              <a:ext uri="{FF2B5EF4-FFF2-40B4-BE49-F238E27FC236}">
                <a16:creationId xmlns:a16="http://schemas.microsoft.com/office/drawing/2014/main" id="{EB192967-81F6-59EA-7D2F-FFAABDC2F483}"/>
              </a:ext>
            </a:extLst>
          </p:cNvPr>
          <p:cNvSpPr txBox="1"/>
          <p:nvPr/>
        </p:nvSpPr>
        <p:spPr>
          <a:xfrm>
            <a:off x="9580544" y="5153853"/>
            <a:ext cx="1833151" cy="502573"/>
          </a:xfrm>
          <a:prstGeom prst="rect">
            <a:avLst/>
          </a:prstGeom>
          <a:noFill/>
        </p:spPr>
        <p:txBody>
          <a:bodyPr wrap="square" rtlCol="0">
            <a:spAutoFit/>
          </a:bodyPr>
          <a:lstStyle/>
          <a:p>
            <a:r>
              <a:rPr lang="zh-CN" altLang="en-US" sz="1333">
                <a:solidFill>
                  <a:prstClr val="black"/>
                </a:solidFill>
                <a:latin typeface="微软雅黑" panose="020B0503020204020204" pitchFamily="34" charset="-122"/>
                <a:ea typeface="微软雅黑" panose="020B0503020204020204" pitchFamily="34" charset="-122"/>
              </a:rPr>
              <a:t>每个回路都应获得相同数量的液体</a:t>
            </a:r>
            <a:endParaRPr lang="en-US" sz="1333" dirty="0">
              <a:solidFill>
                <a:prstClr val="black"/>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8B2A5C14-EEFF-B9D0-C3DD-CA575B82C3AD}"/>
              </a:ext>
            </a:extLst>
          </p:cNvPr>
          <p:cNvPicPr>
            <a:picLocks noChangeAspect="1"/>
          </p:cNvPicPr>
          <p:nvPr/>
        </p:nvPicPr>
        <p:blipFill rotWithShape="1">
          <a:blip r:embed="rId4"/>
          <a:srcRect l="11379" r="9004"/>
          <a:stretch/>
        </p:blipFill>
        <p:spPr>
          <a:xfrm>
            <a:off x="6226988" y="1415146"/>
            <a:ext cx="3041198" cy="3804094"/>
          </a:xfrm>
          <a:prstGeom prst="rect">
            <a:avLst/>
          </a:prstGeom>
        </p:spPr>
      </p:pic>
      <p:sp>
        <p:nvSpPr>
          <p:cNvPr id="11" name="TextBox 10">
            <a:extLst>
              <a:ext uri="{FF2B5EF4-FFF2-40B4-BE49-F238E27FC236}">
                <a16:creationId xmlns:a16="http://schemas.microsoft.com/office/drawing/2014/main" id="{37D7ED26-7C16-D4C1-3648-CEED70796A91}"/>
              </a:ext>
            </a:extLst>
          </p:cNvPr>
          <p:cNvSpPr txBox="1"/>
          <p:nvPr/>
        </p:nvSpPr>
        <p:spPr>
          <a:xfrm>
            <a:off x="6277372" y="5145400"/>
            <a:ext cx="2813340" cy="297454"/>
          </a:xfrm>
          <a:prstGeom prst="rect">
            <a:avLst/>
          </a:prstGeom>
          <a:noFill/>
        </p:spPr>
        <p:txBody>
          <a:bodyPr wrap="square" rtlCol="0">
            <a:spAutoFit/>
          </a:bodyPr>
          <a:lstStyle/>
          <a:p>
            <a:pPr algn="ctr"/>
            <a:r>
              <a:rPr lang="zh-CN" altLang="en-US" sz="1333" dirty="0">
                <a:solidFill>
                  <a:prstClr val="black"/>
                </a:solidFill>
                <a:latin typeface="微软雅黑" panose="020B0503020204020204" pitchFamily="34" charset="-122"/>
                <a:ea typeface="微软雅黑" panose="020B0503020204020204" pitchFamily="34" charset="-122"/>
              </a:rPr>
              <a:t>整个蒸发器的总循环倍率约为 </a:t>
            </a:r>
            <a:r>
              <a:rPr lang="en-US" altLang="zh-CN" sz="1333" dirty="0">
                <a:solidFill>
                  <a:prstClr val="black"/>
                </a:solidFill>
                <a:latin typeface="微软雅黑" panose="020B0503020204020204" pitchFamily="34" charset="-122"/>
                <a:ea typeface="微软雅黑" panose="020B0503020204020204" pitchFamily="34" charset="-122"/>
              </a:rPr>
              <a:t>1,5</a:t>
            </a:r>
            <a:endParaRPr lang="en-US" sz="1333" dirty="0">
              <a:solidFill>
                <a:prstClr val="black"/>
              </a:solidFill>
              <a:latin typeface="微软雅黑" panose="020B0503020204020204" pitchFamily="34" charset="-122"/>
              <a:ea typeface="微软雅黑" panose="020B0503020204020204" pitchFamily="34" charset="-122"/>
            </a:endParaRPr>
          </a:p>
        </p:txBody>
      </p:sp>
      <p:cxnSp>
        <p:nvCxnSpPr>
          <p:cNvPr id="13" name="Straight Arrow Connector 12">
            <a:extLst>
              <a:ext uri="{FF2B5EF4-FFF2-40B4-BE49-F238E27FC236}">
                <a16:creationId xmlns:a16="http://schemas.microsoft.com/office/drawing/2014/main" id="{3A1A506A-9F70-3734-87D9-A23288F07B86}"/>
              </a:ext>
            </a:extLst>
          </p:cNvPr>
          <p:cNvCxnSpPr/>
          <p:nvPr/>
        </p:nvCxnSpPr>
        <p:spPr>
          <a:xfrm>
            <a:off x="8773706" y="1549190"/>
            <a:ext cx="884172" cy="0"/>
          </a:xfrm>
          <a:prstGeom prst="straightConnector1">
            <a:avLst/>
          </a:prstGeom>
          <a:ln w="5715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ACF42DC-8AA4-D638-6CFB-19E054D2F0FC}"/>
              </a:ext>
            </a:extLst>
          </p:cNvPr>
          <p:cNvSpPr txBox="1"/>
          <p:nvPr/>
        </p:nvSpPr>
        <p:spPr>
          <a:xfrm>
            <a:off x="8867484" y="1251736"/>
            <a:ext cx="556881" cy="246221"/>
          </a:xfrm>
          <a:prstGeom prst="rect">
            <a:avLst/>
          </a:prstGeom>
          <a:noFill/>
        </p:spPr>
        <p:txBody>
          <a:bodyPr wrap="square" lIns="0" tIns="0" rIns="0" bIns="0" rtlCol="0">
            <a:spAutoFit/>
          </a:bodyPr>
          <a:lstStyle/>
          <a:p>
            <a:r>
              <a:rPr lang="en-US" sz="1600" dirty="0">
                <a:latin typeface="微软雅黑" panose="020B0503020204020204" pitchFamily="34" charset="-122"/>
                <a:ea typeface="微软雅黑" panose="020B0503020204020204" pitchFamily="34" charset="-122"/>
              </a:rPr>
              <a:t>HS</a:t>
            </a:r>
          </a:p>
        </p:txBody>
      </p:sp>
      <p:cxnSp>
        <p:nvCxnSpPr>
          <p:cNvPr id="15" name="Straight Arrow Connector 14">
            <a:extLst>
              <a:ext uri="{FF2B5EF4-FFF2-40B4-BE49-F238E27FC236}">
                <a16:creationId xmlns:a16="http://schemas.microsoft.com/office/drawing/2014/main" id="{D0915F36-8347-296D-E3F5-08FD0D744C85}"/>
              </a:ext>
            </a:extLst>
          </p:cNvPr>
          <p:cNvCxnSpPr>
            <a:cxnSpLocks/>
          </p:cNvCxnSpPr>
          <p:nvPr/>
        </p:nvCxnSpPr>
        <p:spPr>
          <a:xfrm flipH="1">
            <a:off x="9864230" y="996453"/>
            <a:ext cx="317807" cy="567775"/>
          </a:xfrm>
          <a:prstGeom prst="straightConnector1">
            <a:avLst/>
          </a:prstGeom>
          <a:ln w="5715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335511E-7743-2287-8B62-4E2D3D7006C4}"/>
              </a:ext>
            </a:extLst>
          </p:cNvPr>
          <p:cNvSpPr txBox="1"/>
          <p:nvPr/>
        </p:nvSpPr>
        <p:spPr>
          <a:xfrm>
            <a:off x="10240984" y="811933"/>
            <a:ext cx="556881" cy="246221"/>
          </a:xfrm>
          <a:prstGeom prst="rect">
            <a:avLst/>
          </a:prstGeom>
          <a:noFill/>
        </p:spPr>
        <p:txBody>
          <a:bodyPr wrap="square" lIns="0" tIns="0" rIns="0" bIns="0" rtlCol="0">
            <a:spAutoFit/>
          </a:bodyPr>
          <a:lstStyle/>
          <a:p>
            <a:r>
              <a:rPr lang="en-US" sz="1600" dirty="0">
                <a:latin typeface="微软雅黑" panose="020B0503020204020204" pitchFamily="34" charset="-122"/>
                <a:ea typeface="微软雅黑" panose="020B0503020204020204" pitchFamily="34" charset="-122"/>
              </a:rPr>
              <a:t>Ts</a:t>
            </a:r>
          </a:p>
        </p:txBody>
      </p:sp>
      <p:sp>
        <p:nvSpPr>
          <p:cNvPr id="19" name="Arrow: Right 18">
            <a:extLst>
              <a:ext uri="{FF2B5EF4-FFF2-40B4-BE49-F238E27FC236}">
                <a16:creationId xmlns:a16="http://schemas.microsoft.com/office/drawing/2014/main" id="{4BB29126-638E-7A74-D370-DB6DB3ED1722}"/>
              </a:ext>
            </a:extLst>
          </p:cNvPr>
          <p:cNvSpPr/>
          <p:nvPr/>
        </p:nvSpPr>
        <p:spPr>
          <a:xfrm rot="19259433">
            <a:off x="831317" y="3584817"/>
            <a:ext cx="672575" cy="501056"/>
          </a:xfrm>
          <a:prstGeom prst="rightArrow">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a:latin typeface="微软雅黑" panose="020B0503020204020204" pitchFamily="34" charset="-122"/>
              <a:ea typeface="微软雅黑" panose="020B0503020204020204" pitchFamily="34" charset="-122"/>
            </a:endParaRPr>
          </a:p>
        </p:txBody>
      </p:sp>
      <p:cxnSp>
        <p:nvCxnSpPr>
          <p:cNvPr id="7" name="Straight Connector 6">
            <a:extLst>
              <a:ext uri="{FF2B5EF4-FFF2-40B4-BE49-F238E27FC236}">
                <a16:creationId xmlns:a16="http://schemas.microsoft.com/office/drawing/2014/main" id="{856008DF-EA17-CB9C-261B-90F814E33621}"/>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D451A18-803C-B627-64DD-FE9DB46285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95999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1888-67AF-6F46-4000-64785CBFC156}"/>
              </a:ext>
            </a:extLst>
          </p:cNvPr>
          <p:cNvSpPr>
            <a:spLocks noGrp="1"/>
          </p:cNvSpPr>
          <p:nvPr>
            <p:ph type="title"/>
          </p:nvPr>
        </p:nvSpPr>
        <p:spPr/>
        <p:txBody>
          <a:bodyPr/>
          <a:lstStyle/>
          <a:p>
            <a:r>
              <a:rPr lang="zh-CN" altLang="en-US" sz="2400" dirty="0">
                <a:latin typeface="微软雅黑" panose="020B0503020204020204" pitchFamily="34" charset="-122"/>
                <a:ea typeface="微软雅黑" panose="020B0503020204020204" pitchFamily="34" charset="-122"/>
              </a:rPr>
              <a:t>充注量减少分析 </a:t>
            </a:r>
            <a:r>
              <a:rPr lang="en-US" altLang="zh-CN" sz="2400" dirty="0">
                <a:latin typeface="微软雅黑" panose="020B0503020204020204" pitchFamily="34" charset="-122"/>
                <a:ea typeface="微软雅黑" panose="020B0503020204020204" pitchFamily="34" charset="-122"/>
              </a:rPr>
              <a:t>– R717</a:t>
            </a:r>
            <a:endParaRPr lang="en-US" sz="2400" dirty="0">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169DFECE-B902-DFC4-CFF1-9A2D687ADB26}"/>
              </a:ext>
            </a:extLst>
          </p:cNvPr>
          <p:cNvSpPr txBox="1"/>
          <p:nvPr/>
        </p:nvSpPr>
        <p:spPr>
          <a:xfrm>
            <a:off x="1131296" y="6064187"/>
            <a:ext cx="6373904" cy="430887"/>
          </a:xfrm>
          <a:prstGeom prst="rect">
            <a:avLst/>
          </a:prstGeom>
          <a:noFill/>
        </p:spPr>
        <p:txBody>
          <a:bodyPr wrap="square">
            <a:spAutoFit/>
          </a:bodyPr>
          <a:lstStyle/>
          <a:p>
            <a:r>
              <a:rPr lang="zh-CN" altLang="en-US" sz="1100" b="1" i="0" u="none" strike="noStrike" baseline="0" dirty="0">
                <a:latin typeface="微软雅黑" panose="020B0503020204020204" pitchFamily="34" charset="-122"/>
                <a:ea typeface="微软雅黑" panose="020B0503020204020204" pitchFamily="34" charset="-122"/>
              </a:rPr>
              <a:t>上述数据基于制冷量</a:t>
            </a:r>
            <a:r>
              <a:rPr lang="en-US" altLang="zh-CN" sz="1100" b="1" i="0" u="none" strike="noStrike" baseline="0" dirty="0">
                <a:latin typeface="微软雅黑" panose="020B0503020204020204" pitchFamily="34" charset="-122"/>
                <a:ea typeface="微软雅黑" panose="020B0503020204020204" pitchFamily="34" charset="-122"/>
              </a:rPr>
              <a:t>100KW</a:t>
            </a:r>
            <a:r>
              <a:rPr lang="zh-CN" altLang="en-US" sz="1100" b="1" i="0" u="none" strike="noStrike" baseline="0" dirty="0">
                <a:latin typeface="微软雅黑" panose="020B0503020204020204" pitchFamily="34" charset="-122"/>
                <a:ea typeface="微软雅黑" panose="020B0503020204020204" pitchFamily="34" charset="-122"/>
              </a:rPr>
              <a:t>，</a:t>
            </a:r>
            <a:r>
              <a:rPr lang="en-US" altLang="zh-CN" sz="1100" b="1" i="0" u="none" strike="noStrike" baseline="0" dirty="0">
                <a:latin typeface="微软雅黑" panose="020B0503020204020204" pitchFamily="34" charset="-122"/>
                <a:ea typeface="微软雅黑" panose="020B0503020204020204" pitchFamily="34" charset="-122"/>
              </a:rPr>
              <a:t>R717</a:t>
            </a:r>
            <a:r>
              <a:rPr lang="zh-CN" altLang="en-US" sz="1100" b="1" i="0" u="none" strike="noStrike" baseline="0" dirty="0">
                <a:latin typeface="微软雅黑" panose="020B0503020204020204" pitchFamily="34" charset="-122"/>
                <a:ea typeface="微软雅黑" panose="020B0503020204020204" pitchFamily="34" charset="-122"/>
              </a:rPr>
              <a:t>，蒸发温度</a:t>
            </a:r>
            <a:r>
              <a:rPr lang="en-US" altLang="zh-CN" sz="1100" b="1" i="0" u="none" strike="noStrike" baseline="0" dirty="0">
                <a:latin typeface="微软雅黑" panose="020B0503020204020204" pitchFamily="34" charset="-122"/>
                <a:ea typeface="微软雅黑" panose="020B0503020204020204" pitchFamily="34" charset="-122"/>
              </a:rPr>
              <a:t>-28</a:t>
            </a:r>
            <a:r>
              <a:rPr lang="zh-CN" altLang="en-US" sz="1100" b="1" i="0" u="none" strike="noStrike" baseline="0" dirty="0">
                <a:latin typeface="微软雅黑" panose="020B0503020204020204" pitchFamily="34" charset="-122"/>
                <a:ea typeface="微软雅黑" panose="020B0503020204020204" pitchFamily="34" charset="-122"/>
              </a:rPr>
              <a:t>℃，库温</a:t>
            </a:r>
            <a:r>
              <a:rPr lang="en-US" altLang="zh-CN" sz="1100" b="1" i="0" u="none" strike="noStrike" baseline="0" dirty="0">
                <a:latin typeface="微软雅黑" panose="020B0503020204020204" pitchFamily="34" charset="-122"/>
                <a:ea typeface="微软雅黑" panose="020B0503020204020204" pitchFamily="34" charset="-122"/>
              </a:rPr>
              <a:t>-20</a:t>
            </a:r>
            <a:r>
              <a:rPr lang="zh-CN" altLang="en-US" sz="1100" b="1" i="0" u="none" strike="noStrike" baseline="0" dirty="0">
                <a:latin typeface="微软雅黑" panose="020B0503020204020204" pitchFamily="34" charset="-122"/>
                <a:ea typeface="微软雅黑" panose="020B0503020204020204" pitchFamily="34" charset="-122"/>
              </a:rPr>
              <a:t>℃，冷凝温度</a:t>
            </a:r>
            <a:r>
              <a:rPr lang="en-US" altLang="zh-CN" sz="1100" b="1" i="0" u="none" strike="noStrike" baseline="0" dirty="0">
                <a:latin typeface="微软雅黑" panose="020B0503020204020204" pitchFamily="34" charset="-122"/>
                <a:ea typeface="微软雅黑" panose="020B0503020204020204" pitchFamily="34" charset="-122"/>
              </a:rPr>
              <a:t>35</a:t>
            </a:r>
            <a:r>
              <a:rPr lang="zh-CN" altLang="en-US" sz="1100" b="1" i="0" u="none" strike="noStrike" baseline="0" dirty="0">
                <a:latin typeface="微软雅黑" panose="020B0503020204020204" pitchFamily="34" charset="-122"/>
                <a:ea typeface="微软雅黑" panose="020B0503020204020204" pitchFamily="34" charset="-122"/>
              </a:rPr>
              <a:t>℃，管道长度</a:t>
            </a:r>
            <a:r>
              <a:rPr lang="en-US" altLang="zh-CN" sz="1100" b="1" i="0" u="none" strike="noStrike" baseline="0" dirty="0">
                <a:latin typeface="微软雅黑" panose="020B0503020204020204" pitchFamily="34" charset="-122"/>
                <a:ea typeface="微软雅黑" panose="020B0503020204020204" pitchFamily="34" charset="-122"/>
              </a:rPr>
              <a:t>100m</a:t>
            </a:r>
            <a:r>
              <a:rPr lang="zh-CN" altLang="en-US" sz="1100" b="1" i="0" u="none" strike="noStrike" baseline="0" dirty="0">
                <a:latin typeface="微软雅黑" panose="020B0503020204020204" pitchFamily="34" charset="-122"/>
                <a:ea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endParaRPr>
          </a:p>
        </p:txBody>
      </p:sp>
      <p:graphicFrame>
        <p:nvGraphicFramePr>
          <p:cNvPr id="8" name="Table 7">
            <a:extLst>
              <a:ext uri="{FF2B5EF4-FFF2-40B4-BE49-F238E27FC236}">
                <a16:creationId xmlns:a16="http://schemas.microsoft.com/office/drawing/2014/main" id="{850DA53B-C4C9-5947-F3C8-EF730FAC2F10}"/>
              </a:ext>
            </a:extLst>
          </p:cNvPr>
          <p:cNvGraphicFramePr>
            <a:graphicFrameLocks noGrp="1"/>
          </p:cNvGraphicFramePr>
          <p:nvPr>
            <p:extLst>
              <p:ext uri="{D42A27DB-BD31-4B8C-83A1-F6EECF244321}">
                <p14:modId xmlns:p14="http://schemas.microsoft.com/office/powerpoint/2010/main" val="2617962747"/>
              </p:ext>
            </p:extLst>
          </p:nvPr>
        </p:nvGraphicFramePr>
        <p:xfrm>
          <a:off x="1362635" y="1037741"/>
          <a:ext cx="9143998" cy="4783818"/>
        </p:xfrm>
        <a:graphic>
          <a:graphicData uri="http://schemas.openxmlformats.org/drawingml/2006/table">
            <a:tbl>
              <a:tblPr/>
              <a:tblGrid>
                <a:gridCol w="611298">
                  <a:extLst>
                    <a:ext uri="{9D8B030D-6E8A-4147-A177-3AD203B41FA5}">
                      <a16:colId xmlns:a16="http://schemas.microsoft.com/office/drawing/2014/main" val="3796454105"/>
                    </a:ext>
                  </a:extLst>
                </a:gridCol>
                <a:gridCol w="1337215">
                  <a:extLst>
                    <a:ext uri="{9D8B030D-6E8A-4147-A177-3AD203B41FA5}">
                      <a16:colId xmlns:a16="http://schemas.microsoft.com/office/drawing/2014/main" val="2588189484"/>
                    </a:ext>
                  </a:extLst>
                </a:gridCol>
                <a:gridCol w="929682">
                  <a:extLst>
                    <a:ext uri="{9D8B030D-6E8A-4147-A177-3AD203B41FA5}">
                      <a16:colId xmlns:a16="http://schemas.microsoft.com/office/drawing/2014/main" val="529804294"/>
                    </a:ext>
                  </a:extLst>
                </a:gridCol>
                <a:gridCol w="929682">
                  <a:extLst>
                    <a:ext uri="{9D8B030D-6E8A-4147-A177-3AD203B41FA5}">
                      <a16:colId xmlns:a16="http://schemas.microsoft.com/office/drawing/2014/main" val="3254934661"/>
                    </a:ext>
                  </a:extLst>
                </a:gridCol>
                <a:gridCol w="840534">
                  <a:extLst>
                    <a:ext uri="{9D8B030D-6E8A-4147-A177-3AD203B41FA5}">
                      <a16:colId xmlns:a16="http://schemas.microsoft.com/office/drawing/2014/main" val="4017504549"/>
                    </a:ext>
                  </a:extLst>
                </a:gridCol>
                <a:gridCol w="2063131">
                  <a:extLst>
                    <a:ext uri="{9D8B030D-6E8A-4147-A177-3AD203B41FA5}">
                      <a16:colId xmlns:a16="http://schemas.microsoft.com/office/drawing/2014/main" val="3194702483"/>
                    </a:ext>
                  </a:extLst>
                </a:gridCol>
                <a:gridCol w="2432456">
                  <a:extLst>
                    <a:ext uri="{9D8B030D-6E8A-4147-A177-3AD203B41FA5}">
                      <a16:colId xmlns:a16="http://schemas.microsoft.com/office/drawing/2014/main" val="3532363059"/>
                    </a:ext>
                  </a:extLst>
                </a:gridCol>
              </a:tblGrid>
              <a:tr h="367986">
                <a:tc>
                  <a:txBody>
                    <a:bodyPr/>
                    <a:lstStyle/>
                    <a:p>
                      <a:pPr algn="ctr" fontAlgn="ctr"/>
                      <a:r>
                        <a:rPr lang="zh-CN" altLang="en-US" sz="1000" b="1" i="0" u="none" strike="noStrike" dirty="0">
                          <a:solidFill>
                            <a:srgbClr val="9C0006"/>
                          </a:solidFill>
                          <a:effectLst/>
                          <a:highlight>
                            <a:srgbClr val="FFC7CE"/>
                          </a:highlight>
                          <a:latin typeface="Minion Pro" panose="02040503050201020203" pitchFamily="18" charset="0"/>
                        </a:rPr>
                        <a:t>序号</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1" i="0" u="none" strike="noStrike">
                          <a:solidFill>
                            <a:srgbClr val="9C0006"/>
                          </a:solidFill>
                          <a:effectLst/>
                          <a:highlight>
                            <a:srgbClr val="FFC7CE"/>
                          </a:highlight>
                          <a:latin typeface="Minion Pro" panose="02040503050201020203" pitchFamily="18" charset="0"/>
                        </a:rPr>
                        <a:t>项目</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altLang="zh-CN" sz="1000" b="1" i="0" u="none" strike="noStrike">
                          <a:solidFill>
                            <a:srgbClr val="9C0006"/>
                          </a:solidFill>
                          <a:effectLst/>
                          <a:highlight>
                            <a:srgbClr val="FFC7CE"/>
                          </a:highlight>
                          <a:latin typeface="Minion Pro" panose="02040503050201020203" pitchFamily="18" charset="0"/>
                        </a:rPr>
                        <a:t>3</a:t>
                      </a:r>
                      <a:r>
                        <a:rPr lang="zh-CN" altLang="en-US" sz="1000" b="1" i="0" u="none" strike="noStrike">
                          <a:solidFill>
                            <a:srgbClr val="9C0006"/>
                          </a:solidFill>
                          <a:effectLst/>
                          <a:highlight>
                            <a:srgbClr val="FFC7CE"/>
                          </a:highlight>
                          <a:latin typeface="Minion Pro" panose="02040503050201020203" pitchFamily="18" charset="0"/>
                        </a:rPr>
                        <a:t>倍循环倍率</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altLang="zh-CN" sz="1000" b="1" i="0" u="none" strike="noStrike">
                          <a:solidFill>
                            <a:srgbClr val="9C0006"/>
                          </a:solidFill>
                          <a:effectLst/>
                          <a:highlight>
                            <a:srgbClr val="FFC7CE"/>
                          </a:highlight>
                          <a:latin typeface="Minion Pro" panose="02040503050201020203" pitchFamily="18" charset="0"/>
                        </a:rPr>
                        <a:t>1.2</a:t>
                      </a:r>
                      <a:r>
                        <a:rPr lang="zh-CN" altLang="en-US" sz="1000" b="1" i="0" u="none" strike="noStrike">
                          <a:solidFill>
                            <a:srgbClr val="9C0006"/>
                          </a:solidFill>
                          <a:effectLst/>
                          <a:highlight>
                            <a:srgbClr val="FFC7CE"/>
                          </a:highlight>
                          <a:latin typeface="Minion Pro" panose="02040503050201020203" pitchFamily="18" charset="0"/>
                        </a:rPr>
                        <a:t>倍循环倍率</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1" i="0" u="none" strike="noStrike">
                          <a:solidFill>
                            <a:srgbClr val="9C0006"/>
                          </a:solidFill>
                          <a:effectLst/>
                          <a:highlight>
                            <a:srgbClr val="FFC7CE"/>
                          </a:highlight>
                          <a:latin typeface="Minion Pro" panose="02040503050201020203" pitchFamily="18" charset="0"/>
                        </a:rPr>
                        <a:t>差异</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1" i="0" u="none" strike="noStrike">
                          <a:solidFill>
                            <a:srgbClr val="9C0006"/>
                          </a:solidFill>
                          <a:effectLst/>
                          <a:highlight>
                            <a:srgbClr val="FFC7CE"/>
                          </a:highlight>
                          <a:latin typeface="Minion Pro" panose="02040503050201020203" pitchFamily="18" charset="0"/>
                        </a:rPr>
                        <a:t>好处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1" i="0" u="none" strike="noStrike">
                          <a:solidFill>
                            <a:srgbClr val="9C0006"/>
                          </a:solidFill>
                          <a:effectLst/>
                          <a:highlight>
                            <a:srgbClr val="FFC7CE"/>
                          </a:highlight>
                          <a:latin typeface="Minion Pro" panose="02040503050201020203" pitchFamily="18" charset="0"/>
                        </a:rPr>
                        <a:t>备注</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98751903"/>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1</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供液管</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DN25</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DN20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小一档</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46519081"/>
                  </a:ext>
                </a:extLst>
              </a:tr>
              <a:tr h="367986">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2</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回气管</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DN100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DN80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小一档</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3135551480"/>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阀门</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根据选型</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根据选型</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变小</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76531458"/>
                  </a:ext>
                </a:extLst>
              </a:tr>
              <a:tr h="367986">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4</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保温橡塑材料体积</a:t>
                      </a:r>
                      <a:br>
                        <a:rPr lang="zh-CN" altLang="en-US" sz="1000" b="1" i="0" u="none" strike="noStrike">
                          <a:solidFill>
                            <a:srgbClr val="9C5700"/>
                          </a:solidFill>
                          <a:effectLst/>
                          <a:highlight>
                            <a:srgbClr val="FFEB9C"/>
                          </a:highlight>
                          <a:latin typeface="Minion Pro" panose="02040503050201020203" pitchFamily="18" charset="0"/>
                        </a:rPr>
                      </a:br>
                      <a:r>
                        <a:rPr lang="zh-CN" altLang="en-US" sz="1000" b="1" i="0" u="none" strike="noStrike">
                          <a:solidFill>
                            <a:srgbClr val="9C5700"/>
                          </a:solidFill>
                          <a:effectLst/>
                          <a:highlight>
                            <a:srgbClr val="FFEB9C"/>
                          </a:highlight>
                          <a:latin typeface="Minion Pro" panose="02040503050201020203" pitchFamily="18" charset="0"/>
                        </a:rPr>
                        <a:t>（</a:t>
                      </a:r>
                      <a:r>
                        <a:rPr lang="en-US" altLang="zh-CN" sz="1000" b="1" i="0" u="none" strike="noStrike">
                          <a:solidFill>
                            <a:srgbClr val="9C5700"/>
                          </a:solidFill>
                          <a:effectLst/>
                          <a:highlight>
                            <a:srgbClr val="FFEB9C"/>
                          </a:highlight>
                          <a:latin typeface="Minion Pro" panose="02040503050201020203" pitchFamily="18" charset="0"/>
                        </a:rPr>
                        <a:t>m³</a:t>
                      </a:r>
                      <a:r>
                        <a:rPr lang="zh-CN" altLang="en-US" sz="1000" b="1" i="0" u="none" strike="noStrike">
                          <a:solidFill>
                            <a:srgbClr val="9C5700"/>
                          </a:solidFill>
                          <a:effectLst/>
                          <a:highlight>
                            <a:srgbClr val="FFEB9C"/>
                          </a:highlight>
                          <a:latin typeface="Minion Pro" panose="02040503050201020203" pitchFamily="18" charset="0"/>
                        </a:rPr>
                        <a: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8.4</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7.7</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减少</a:t>
                      </a:r>
                      <a:r>
                        <a:rPr lang="en-US" altLang="zh-CN" sz="1000" b="1" i="0" u="none" strike="noStrike">
                          <a:solidFill>
                            <a:srgbClr val="9C5700"/>
                          </a:solidFill>
                          <a:effectLst/>
                          <a:highlight>
                            <a:srgbClr val="FFEB9C"/>
                          </a:highlight>
                          <a:latin typeface="Minion Pro" panose="02040503050201020203" pitchFamily="18" charset="0"/>
                        </a:rPr>
                        <a:t>8.33%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fontAlgn="ctr"/>
                      <a:r>
                        <a:rPr lang="zh-CN" altLang="en-US" sz="1000" b="1" i="0" u="none" strike="noStrike">
                          <a:solidFill>
                            <a:srgbClr val="000000"/>
                          </a:solidFill>
                          <a:effectLst/>
                          <a:latin typeface="微软雅黑" panose="020B0503020204020204" pitchFamily="34" charset="-122"/>
                          <a:ea typeface="微软雅黑" panose="020B0503020204020204" pitchFamily="34" charset="-122"/>
                        </a:rPr>
                        <a:t>回气管保温厚度都按照</a:t>
                      </a:r>
                      <a:r>
                        <a:rPr lang="en-US" altLang="zh-CN" sz="1000" b="1" i="0" u="none" strike="noStrike">
                          <a:solidFill>
                            <a:srgbClr val="000000"/>
                          </a:solidFill>
                          <a:effectLst/>
                          <a:latin typeface="微软雅黑" panose="020B0503020204020204" pitchFamily="34" charset="-122"/>
                          <a:ea typeface="微软雅黑" panose="020B0503020204020204" pitchFamily="34" charset="-122"/>
                        </a:rPr>
                        <a:t>90mm</a:t>
                      </a:r>
                      <a:r>
                        <a:rPr lang="zh-CN" altLang="en-US" sz="1000" b="1" i="0" u="none" strike="noStrike">
                          <a:solidFill>
                            <a:srgbClr val="000000"/>
                          </a:solidFill>
                          <a:effectLst/>
                          <a:latin typeface="微软雅黑" panose="020B0503020204020204" pitchFamily="34" charset="-122"/>
                          <a:ea typeface="微软雅黑" panose="020B0503020204020204" pitchFamily="34" charset="-122"/>
                        </a:rPr>
                        <a:t>，供液管保温厚度按照</a:t>
                      </a:r>
                      <a:r>
                        <a:rPr lang="en-US" altLang="zh-CN" sz="1000" b="1" i="0" u="none" strike="noStrike">
                          <a:solidFill>
                            <a:srgbClr val="000000"/>
                          </a:solidFill>
                          <a:effectLst/>
                          <a:latin typeface="微软雅黑" panose="020B0503020204020204" pitchFamily="34" charset="-122"/>
                          <a:ea typeface="微软雅黑" panose="020B0503020204020204" pitchFamily="34" charset="-122"/>
                        </a:rPr>
                        <a:t>80mm</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269223"/>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5</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保温铝皮面积（㎡）</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151</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143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减少</a:t>
                      </a:r>
                      <a:r>
                        <a:rPr lang="en-US" altLang="zh-CN" sz="1000" b="1" i="0" u="none" strike="noStrike">
                          <a:solidFill>
                            <a:srgbClr val="006100"/>
                          </a:solidFill>
                          <a:effectLst/>
                          <a:highlight>
                            <a:srgbClr val="C6EFCE"/>
                          </a:highlight>
                          <a:latin typeface="Minion Pro" panose="02040503050201020203" pitchFamily="18" charset="0"/>
                        </a:rPr>
                        <a:t>5.33%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extLst>
                  <a:ext uri="{0D108BD9-81ED-4DB2-BD59-A6C34878D82A}">
                    <a16:rowId xmlns:a16="http://schemas.microsoft.com/office/drawing/2014/main" val="2437225865"/>
                  </a:ext>
                </a:extLst>
              </a:tr>
              <a:tr h="367986">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6</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dirty="0">
                          <a:solidFill>
                            <a:srgbClr val="9C5700"/>
                          </a:solidFill>
                          <a:effectLst/>
                          <a:highlight>
                            <a:srgbClr val="FFEB9C"/>
                          </a:highlight>
                          <a:latin typeface="Minion Pro" panose="02040503050201020203" pitchFamily="18" charset="0"/>
                        </a:rPr>
                        <a:t>管道材料重量（</a:t>
                      </a:r>
                      <a:r>
                        <a:rPr lang="en-US" sz="1000" b="1" i="0" u="none" strike="noStrike" dirty="0">
                          <a:solidFill>
                            <a:srgbClr val="9C5700"/>
                          </a:solidFill>
                          <a:effectLst/>
                          <a:highlight>
                            <a:srgbClr val="FFEB9C"/>
                          </a:highlight>
                          <a:latin typeface="Minion Pro" panose="02040503050201020203" pitchFamily="18" charset="0"/>
                        </a:rPr>
                        <a:t>kg）</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2002</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1376</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dirty="0">
                          <a:solidFill>
                            <a:srgbClr val="9C5700"/>
                          </a:solidFill>
                          <a:effectLst/>
                          <a:highlight>
                            <a:srgbClr val="FFEB9C"/>
                          </a:highlight>
                          <a:latin typeface="Minion Pro" panose="02040503050201020203" pitchFamily="18" charset="0"/>
                        </a:rPr>
                        <a:t>减少</a:t>
                      </a:r>
                      <a:r>
                        <a:rPr lang="en-US" altLang="zh-CN" sz="1000" b="1" i="0" u="none" strike="noStrike" dirty="0">
                          <a:solidFill>
                            <a:srgbClr val="9C5700"/>
                          </a:solidFill>
                          <a:effectLst/>
                          <a:highlight>
                            <a:srgbClr val="FFEB9C"/>
                          </a:highlight>
                          <a:latin typeface="Minion Pro" panose="02040503050201020203" pitchFamily="18" charset="0"/>
                        </a:rPr>
                        <a:t>31.33%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dirty="0">
                          <a:solidFill>
                            <a:srgbClr val="9C5700"/>
                          </a:solidFill>
                          <a:effectLst/>
                          <a:highlight>
                            <a:srgbClr val="FFEB9C"/>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918096824"/>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7</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供液循环泵流量</a:t>
                      </a:r>
                      <a:br>
                        <a:rPr lang="zh-CN" altLang="en-US" sz="1000" b="1" i="0" u="none" strike="noStrike">
                          <a:solidFill>
                            <a:srgbClr val="006100"/>
                          </a:solidFill>
                          <a:effectLst/>
                          <a:highlight>
                            <a:srgbClr val="C6EFCE"/>
                          </a:highlight>
                          <a:latin typeface="Minion Pro" panose="02040503050201020203" pitchFamily="18" charset="0"/>
                        </a:rPr>
                      </a:br>
                      <a:r>
                        <a:rPr lang="zh-CN" altLang="en-US" sz="1000" b="1" i="0" u="none" strike="noStrike">
                          <a:solidFill>
                            <a:srgbClr val="006100"/>
                          </a:solidFill>
                          <a:effectLst/>
                          <a:highlight>
                            <a:srgbClr val="C6EFCE"/>
                          </a:highlight>
                          <a:latin typeface="Minion Pro" panose="02040503050201020203" pitchFamily="18" charset="0"/>
                        </a:rPr>
                        <a:t>（</a:t>
                      </a:r>
                      <a:r>
                        <a:rPr lang="en-US" altLang="zh-CN" sz="1000" b="1" i="0" u="none" strike="noStrike">
                          <a:solidFill>
                            <a:srgbClr val="006100"/>
                          </a:solidFill>
                          <a:effectLst/>
                          <a:highlight>
                            <a:srgbClr val="C6EFCE"/>
                          </a:highlight>
                          <a:latin typeface="Minion Pro" panose="02040503050201020203" pitchFamily="18" charset="0"/>
                        </a:rPr>
                        <a:t>m³/h</a:t>
                      </a:r>
                      <a:r>
                        <a:rPr lang="zh-CN" altLang="en-US" sz="1000" b="1" i="0" u="none" strike="noStrike">
                          <a:solidFill>
                            <a:srgbClr val="006100"/>
                          </a:solidFill>
                          <a:effectLst/>
                          <a:highlight>
                            <a:srgbClr val="C6EFCE"/>
                          </a:highlight>
                          <a:latin typeface="Minion Pro" panose="02040503050201020203" pitchFamily="18" charset="0"/>
                        </a:rPr>
                        <a: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1.5</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0.6</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减少</a:t>
                      </a:r>
                      <a:r>
                        <a:rPr lang="en-US" altLang="zh-CN" sz="1000" b="1" i="0" u="none" strike="noStrike">
                          <a:solidFill>
                            <a:srgbClr val="006100"/>
                          </a:solidFill>
                          <a:effectLst/>
                          <a:highlight>
                            <a:srgbClr val="C6EFCE"/>
                          </a:highlight>
                          <a:latin typeface="Minion Pro" panose="02040503050201020203" pitchFamily="18" charset="0"/>
                        </a:rPr>
                        <a:t>60%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13888103"/>
                  </a:ext>
                </a:extLst>
              </a:tr>
              <a:tr h="367986">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8</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管道氨充注量</a:t>
                      </a:r>
                      <a:br>
                        <a:rPr lang="zh-CN" altLang="en-US" sz="1000" b="1" i="0" u="none" strike="noStrike">
                          <a:solidFill>
                            <a:srgbClr val="9C5700"/>
                          </a:solidFill>
                          <a:effectLst/>
                          <a:highlight>
                            <a:srgbClr val="FFEB9C"/>
                          </a:highlight>
                          <a:latin typeface="Minion Pro" panose="02040503050201020203" pitchFamily="18" charset="0"/>
                        </a:rPr>
                      </a:br>
                      <a:r>
                        <a:rPr lang="zh-CN" altLang="en-US" sz="1000" b="1" i="0" u="none" strike="noStrike">
                          <a:solidFill>
                            <a:srgbClr val="9C5700"/>
                          </a:solidFill>
                          <a:effectLst/>
                          <a:highlight>
                            <a:srgbClr val="FFEB9C"/>
                          </a:highlight>
                          <a:latin typeface="Minion Pro" panose="02040503050201020203" pitchFamily="18" charset="0"/>
                        </a:rPr>
                        <a:t>（</a:t>
                      </a:r>
                      <a:r>
                        <a:rPr lang="en-US" sz="1000" b="1" i="0" u="none" strike="noStrike">
                          <a:solidFill>
                            <a:srgbClr val="9C5700"/>
                          </a:solidFill>
                          <a:effectLst/>
                          <a:highlight>
                            <a:srgbClr val="FFEB9C"/>
                          </a:highlight>
                          <a:latin typeface="Minion Pro" panose="02040503050201020203" pitchFamily="18" charset="0"/>
                        </a:rPr>
                        <a:t>kg)</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425</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104</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减少</a:t>
                      </a:r>
                      <a:r>
                        <a:rPr lang="en-US" altLang="zh-CN" sz="1000" b="1" i="0" u="none" strike="noStrike">
                          <a:solidFill>
                            <a:srgbClr val="9C5700"/>
                          </a:solidFill>
                          <a:effectLst/>
                          <a:highlight>
                            <a:srgbClr val="FFEB9C"/>
                          </a:highlight>
                          <a:latin typeface="Minion Pro" panose="02040503050201020203" pitchFamily="18" charset="0"/>
                        </a:rPr>
                        <a:t>75.53%</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altLang="zh-CN" sz="1000" b="1" i="0" u="none" strike="noStrike">
                          <a:solidFill>
                            <a:srgbClr val="9C5700"/>
                          </a:solidFill>
                          <a:effectLst/>
                          <a:highlight>
                            <a:srgbClr val="FFEB9C"/>
                          </a:highlight>
                          <a:latin typeface="Minion Pro" panose="02040503050201020203" pitchFamily="18" charset="0"/>
                        </a:rPr>
                        <a:t>3</a:t>
                      </a:r>
                      <a:r>
                        <a:rPr lang="zh-CN" altLang="en-US" sz="1000" b="1" i="0" u="none" strike="noStrike">
                          <a:solidFill>
                            <a:srgbClr val="9C5700"/>
                          </a:solidFill>
                          <a:effectLst/>
                          <a:highlight>
                            <a:srgbClr val="FFEB9C"/>
                          </a:highlight>
                          <a:latin typeface="Minion Pro" panose="02040503050201020203" pitchFamily="18" charset="0"/>
                        </a:rPr>
                        <a:t>倍循环，回气管充注比例按</a:t>
                      </a:r>
                      <a:r>
                        <a:rPr lang="en-US" altLang="zh-CN" sz="1000" b="1" i="0" u="none" strike="noStrike">
                          <a:solidFill>
                            <a:srgbClr val="9C5700"/>
                          </a:solidFill>
                          <a:effectLst/>
                          <a:highlight>
                            <a:srgbClr val="FFEB9C"/>
                          </a:highlight>
                          <a:latin typeface="Minion Pro" panose="02040503050201020203" pitchFamily="18" charset="0"/>
                        </a:rPr>
                        <a:t>60%</a:t>
                      </a:r>
                      <a:br>
                        <a:rPr lang="en-US" altLang="zh-CN" sz="1000" b="1" i="0" u="none" strike="noStrike">
                          <a:solidFill>
                            <a:srgbClr val="9C5700"/>
                          </a:solidFill>
                          <a:effectLst/>
                          <a:highlight>
                            <a:srgbClr val="FFEB9C"/>
                          </a:highlight>
                          <a:latin typeface="Minion Pro" panose="02040503050201020203" pitchFamily="18" charset="0"/>
                        </a:rPr>
                      </a:br>
                      <a:r>
                        <a:rPr lang="en-US" altLang="zh-CN" sz="1000" b="1" i="0" u="none" strike="noStrike">
                          <a:solidFill>
                            <a:srgbClr val="9C5700"/>
                          </a:solidFill>
                          <a:effectLst/>
                          <a:highlight>
                            <a:srgbClr val="FFEB9C"/>
                          </a:highlight>
                          <a:latin typeface="Minion Pro" panose="02040503050201020203" pitchFamily="18" charset="0"/>
                        </a:rPr>
                        <a:t>1.2</a:t>
                      </a:r>
                      <a:r>
                        <a:rPr lang="zh-CN" altLang="en-US" sz="1000" b="1" i="0" u="none" strike="noStrike">
                          <a:solidFill>
                            <a:srgbClr val="9C5700"/>
                          </a:solidFill>
                          <a:effectLst/>
                          <a:highlight>
                            <a:srgbClr val="FFEB9C"/>
                          </a:highlight>
                          <a:latin typeface="Minion Pro" panose="02040503050201020203" pitchFamily="18" charset="0"/>
                        </a:rPr>
                        <a:t>倍循环，回气管充注比例按</a:t>
                      </a:r>
                      <a:r>
                        <a:rPr lang="en-US" altLang="zh-CN" sz="1000" b="1" i="0" u="none" strike="noStrike">
                          <a:solidFill>
                            <a:srgbClr val="9C5700"/>
                          </a:solidFill>
                          <a:effectLst/>
                          <a:highlight>
                            <a:srgbClr val="FFEB9C"/>
                          </a:highlight>
                          <a:latin typeface="Minion Pro" panose="02040503050201020203" pitchFamily="18" charset="0"/>
                        </a:rPr>
                        <a:t>17%</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269396893"/>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9</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冷风机充注比例</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60%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30%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减少</a:t>
                      </a:r>
                      <a:r>
                        <a:rPr lang="en-US" altLang="zh-CN" sz="1000" b="1" i="0" u="none" strike="noStrike">
                          <a:solidFill>
                            <a:srgbClr val="006100"/>
                          </a:solidFill>
                          <a:effectLst/>
                          <a:highlight>
                            <a:srgbClr val="C6EFCE"/>
                          </a:highlight>
                          <a:latin typeface="Minion Pro" panose="02040503050201020203" pitchFamily="18" charset="0"/>
                        </a:rPr>
                        <a:t>50%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endParaRPr lang="en-US" sz="1000" b="1" i="0" u="none" strike="noStrike" dirty="0">
                        <a:solidFill>
                          <a:srgbClr val="006100"/>
                        </a:solidFill>
                        <a:effectLst/>
                        <a:highlight>
                          <a:srgbClr val="C6EFCE"/>
                        </a:highlight>
                        <a:latin typeface="Minion Pro" panose="02040503050201020203" pitchFamily="18" charset="0"/>
                      </a:endParaRP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89029170"/>
                  </a:ext>
                </a:extLst>
              </a:tr>
              <a:tr h="367986">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10</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储液器容积（</a:t>
                      </a:r>
                      <a:r>
                        <a:rPr lang="en-US" altLang="zh-CN" sz="1000" b="1" i="0" u="none" strike="noStrike">
                          <a:solidFill>
                            <a:srgbClr val="9C5700"/>
                          </a:solidFill>
                          <a:effectLst/>
                          <a:highlight>
                            <a:srgbClr val="FFEB9C"/>
                          </a:highlight>
                          <a:latin typeface="Minion Pro" panose="02040503050201020203" pitchFamily="18" charset="0"/>
                        </a:rPr>
                        <a:t>m³</a:t>
                      </a:r>
                      <a:r>
                        <a:rPr lang="zh-CN" altLang="en-US" sz="1000" b="1" i="0" u="none" strike="noStrike">
                          <a:solidFill>
                            <a:srgbClr val="9C5700"/>
                          </a:solidFill>
                          <a:effectLst/>
                          <a:highlight>
                            <a:srgbClr val="FFEB9C"/>
                          </a:highlight>
                          <a:latin typeface="Minion Pro" panose="02040503050201020203" pitchFamily="18" charset="0"/>
                        </a:rPr>
                        <a: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保守设计</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设计优化</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变小</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121019858"/>
                  </a:ext>
                </a:extLst>
              </a:tr>
              <a:tr h="367986">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11</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低压循环桶容积</a:t>
                      </a:r>
                      <a:br>
                        <a:rPr lang="zh-CN" altLang="en-US" sz="1000" b="1" i="0" u="none" strike="noStrike">
                          <a:solidFill>
                            <a:srgbClr val="006100"/>
                          </a:solidFill>
                          <a:effectLst/>
                          <a:highlight>
                            <a:srgbClr val="C6EFCE"/>
                          </a:highlight>
                          <a:latin typeface="Minion Pro" panose="02040503050201020203" pitchFamily="18" charset="0"/>
                        </a:rPr>
                      </a:br>
                      <a:r>
                        <a:rPr lang="zh-CN" altLang="en-US" sz="1000" b="1" i="0" u="none" strike="noStrike">
                          <a:solidFill>
                            <a:srgbClr val="006100"/>
                          </a:solidFill>
                          <a:effectLst/>
                          <a:highlight>
                            <a:srgbClr val="C6EFCE"/>
                          </a:highlight>
                          <a:latin typeface="Minion Pro" panose="02040503050201020203" pitchFamily="18" charset="0"/>
                        </a:rPr>
                        <a:t>（</a:t>
                      </a:r>
                      <a:r>
                        <a:rPr lang="en-US" altLang="zh-CN" sz="1000" b="1" i="0" u="none" strike="noStrike">
                          <a:solidFill>
                            <a:srgbClr val="006100"/>
                          </a:solidFill>
                          <a:effectLst/>
                          <a:highlight>
                            <a:srgbClr val="C6EFCE"/>
                          </a:highlight>
                          <a:latin typeface="Minion Pro" panose="02040503050201020203" pitchFamily="18" charset="0"/>
                        </a:rPr>
                        <a:t>m³</a:t>
                      </a:r>
                      <a:r>
                        <a:rPr lang="zh-CN" altLang="en-US" sz="1000" b="1" i="0" u="none" strike="noStrike">
                          <a:solidFill>
                            <a:srgbClr val="006100"/>
                          </a:solidFill>
                          <a:effectLst/>
                          <a:highlight>
                            <a:srgbClr val="C6EFCE"/>
                          </a:highlight>
                          <a:latin typeface="Minion Pro" panose="02040503050201020203" pitchFamily="18" charset="0"/>
                        </a:rPr>
                        <a: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保守设计</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设计优化</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变小</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zh-CN" altLang="en-US" sz="1000" b="1" i="0" u="none" strike="noStrike">
                          <a:solidFill>
                            <a:srgbClr val="006100"/>
                          </a:solidFill>
                          <a:effectLst/>
                          <a:highlight>
                            <a:srgbClr val="C6EFCE"/>
                          </a:highlight>
                          <a:latin typeface="Minion Pro" panose="02040503050201020203" pitchFamily="18" charset="0"/>
                        </a:rPr>
                        <a:t>降低初始投资</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1" i="0" u="none" strike="noStrike">
                          <a:solidFill>
                            <a:srgbClr val="006100"/>
                          </a:solidFill>
                          <a:effectLst/>
                          <a:highlight>
                            <a:srgbClr val="C6EFCE"/>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87624069"/>
                  </a:ext>
                </a:extLst>
              </a:tr>
              <a:tr h="367986">
                <a:tc>
                  <a:txBody>
                    <a:bodyPr/>
                    <a:lstStyle/>
                    <a:p>
                      <a:pPr algn="ctr" fontAlgn="ctr"/>
                      <a:r>
                        <a:rPr lang="en-US" sz="1000" b="1" i="0" u="none" strike="noStrike">
                          <a:solidFill>
                            <a:srgbClr val="9C5700"/>
                          </a:solidFill>
                          <a:effectLst/>
                          <a:highlight>
                            <a:srgbClr val="FFEB9C"/>
                          </a:highlight>
                          <a:latin typeface="Minion Pro" panose="02040503050201020203" pitchFamily="18" charset="0"/>
                        </a:rPr>
                        <a:t>12</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冷风机换热系数</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依据选型</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依据选型</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变小</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zh-CN" altLang="en-US" sz="1000" b="1" i="0" u="none" strike="noStrike">
                          <a:solidFill>
                            <a:srgbClr val="9C5700"/>
                          </a:solidFill>
                          <a:effectLst/>
                          <a:highlight>
                            <a:srgbClr val="FFEB9C"/>
                          </a:highlight>
                          <a:latin typeface="Minion Pro" panose="02040503050201020203" pitchFamily="18" charset="0"/>
                        </a:rPr>
                        <a:t>制冷量变大</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n-US" sz="1000" b="1" i="0" u="none" strike="noStrike" dirty="0">
                          <a:solidFill>
                            <a:srgbClr val="9C5700"/>
                          </a:solidFill>
                          <a:effectLst/>
                          <a:highlight>
                            <a:srgbClr val="FFEB9C"/>
                          </a:highlight>
                          <a:latin typeface="Minion Pro" panose="02040503050201020203" pitchFamily="18"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9897006"/>
                  </a:ext>
                </a:extLst>
              </a:tr>
            </a:tbl>
          </a:graphicData>
        </a:graphic>
      </p:graphicFrame>
      <p:cxnSp>
        <p:nvCxnSpPr>
          <p:cNvPr id="3" name="Straight Connector 2">
            <a:extLst>
              <a:ext uri="{FF2B5EF4-FFF2-40B4-BE49-F238E27FC236}">
                <a16:creationId xmlns:a16="http://schemas.microsoft.com/office/drawing/2014/main" id="{BF4316D8-7B95-D054-93DC-C14F7FEE2858}"/>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77958A1-A0E6-005C-2A03-AD34FF638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405234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1888-67AF-6F46-4000-64785CBFC156}"/>
              </a:ext>
            </a:extLst>
          </p:cNvPr>
          <p:cNvSpPr>
            <a:spLocks noGrp="1"/>
          </p:cNvSpPr>
          <p:nvPr>
            <p:ph type="title"/>
          </p:nvPr>
        </p:nvSpPr>
        <p:spPr/>
        <p:txBody>
          <a:bodyPr/>
          <a:lstStyle/>
          <a:p>
            <a:r>
              <a:rPr lang="zh-CN" altLang="en-US" sz="2400" dirty="0">
                <a:latin typeface="微软雅黑" panose="020B0503020204020204" pitchFamily="34" charset="-122"/>
                <a:ea typeface="微软雅黑" panose="020B0503020204020204" pitchFamily="34" charset="-122"/>
              </a:rPr>
              <a:t>初始成本分析 </a:t>
            </a:r>
            <a:r>
              <a:rPr lang="en-US" altLang="zh-CN" sz="2400" dirty="0">
                <a:latin typeface="微软雅黑" panose="020B0503020204020204" pitchFamily="34" charset="-122"/>
                <a:ea typeface="微软雅黑" panose="020B0503020204020204" pitchFamily="34" charset="-122"/>
              </a:rPr>
              <a:t>– R507A</a:t>
            </a:r>
            <a:endParaRPr lang="en-US" sz="2400" dirty="0">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169DFECE-B902-DFC4-CFF1-9A2D687ADB26}"/>
              </a:ext>
            </a:extLst>
          </p:cNvPr>
          <p:cNvSpPr txBox="1"/>
          <p:nvPr/>
        </p:nvSpPr>
        <p:spPr>
          <a:xfrm>
            <a:off x="477272" y="5549179"/>
            <a:ext cx="6373904" cy="430887"/>
          </a:xfrm>
          <a:prstGeom prst="rect">
            <a:avLst/>
          </a:prstGeom>
          <a:noFill/>
        </p:spPr>
        <p:txBody>
          <a:bodyPr wrap="square">
            <a:spAutoFit/>
          </a:bodyPr>
          <a:lstStyle/>
          <a:p>
            <a:r>
              <a:rPr lang="zh-CN" altLang="en-US" sz="1100" b="1" i="0" u="none" strike="noStrike" baseline="0" dirty="0">
                <a:latin typeface="微软雅黑" panose="020B0503020204020204" pitchFamily="34" charset="-122"/>
                <a:ea typeface="微软雅黑" panose="020B0503020204020204" pitchFamily="34" charset="-122"/>
              </a:rPr>
              <a:t>上述数据基于制冷量</a:t>
            </a:r>
            <a:r>
              <a:rPr lang="en-US" altLang="zh-CN" sz="1100" b="1" i="0" u="none" strike="noStrike" baseline="0" dirty="0">
                <a:latin typeface="微软雅黑" panose="020B0503020204020204" pitchFamily="34" charset="-122"/>
                <a:ea typeface="微软雅黑" panose="020B0503020204020204" pitchFamily="34" charset="-122"/>
              </a:rPr>
              <a:t>500KW</a:t>
            </a:r>
            <a:r>
              <a:rPr lang="zh-CN" altLang="en-US" sz="1100" b="1" i="0" u="none" strike="noStrike" baseline="0" dirty="0">
                <a:latin typeface="微软雅黑" panose="020B0503020204020204" pitchFamily="34" charset="-122"/>
                <a:ea typeface="微软雅黑" panose="020B0503020204020204" pitchFamily="34" charset="-122"/>
              </a:rPr>
              <a:t>，</a:t>
            </a:r>
            <a:r>
              <a:rPr lang="en-US" altLang="zh-CN" sz="1100" b="1" i="0" u="none" strike="noStrike" baseline="0" dirty="0">
                <a:latin typeface="微软雅黑" panose="020B0503020204020204" pitchFamily="34" charset="-122"/>
                <a:ea typeface="微软雅黑" panose="020B0503020204020204" pitchFamily="34" charset="-122"/>
              </a:rPr>
              <a:t>R507A</a:t>
            </a:r>
            <a:r>
              <a:rPr lang="zh-CN" altLang="en-US" sz="1100" b="1" i="0" u="none" strike="noStrike" baseline="0" dirty="0">
                <a:latin typeface="微软雅黑" panose="020B0503020204020204" pitchFamily="34" charset="-122"/>
                <a:ea typeface="微软雅黑" panose="020B0503020204020204" pitchFamily="34" charset="-122"/>
              </a:rPr>
              <a:t>，蒸发温度</a:t>
            </a:r>
            <a:r>
              <a:rPr lang="en-US" altLang="zh-CN" sz="1100" b="1" i="0" u="none" strike="noStrike" baseline="0" dirty="0">
                <a:latin typeface="微软雅黑" panose="020B0503020204020204" pitchFamily="34" charset="-122"/>
                <a:ea typeface="微软雅黑" panose="020B0503020204020204" pitchFamily="34" charset="-122"/>
              </a:rPr>
              <a:t>-25</a:t>
            </a:r>
            <a:r>
              <a:rPr lang="zh-CN" altLang="en-US" sz="1100" b="1" i="0" u="none" strike="noStrike" baseline="0" dirty="0">
                <a:latin typeface="微软雅黑" panose="020B0503020204020204" pitchFamily="34" charset="-122"/>
                <a:ea typeface="微软雅黑" panose="020B0503020204020204" pitchFamily="34" charset="-122"/>
              </a:rPr>
              <a:t>℃，库温</a:t>
            </a:r>
            <a:r>
              <a:rPr lang="en-US" altLang="zh-CN" sz="1100" b="1" i="0" u="none" strike="noStrike" baseline="0" dirty="0">
                <a:latin typeface="微软雅黑" panose="020B0503020204020204" pitchFamily="34" charset="-122"/>
                <a:ea typeface="微软雅黑" panose="020B0503020204020204" pitchFamily="34" charset="-122"/>
              </a:rPr>
              <a:t>-18</a:t>
            </a:r>
            <a:r>
              <a:rPr lang="zh-CN" altLang="en-US" sz="1100" b="1" i="0" u="none" strike="noStrike" baseline="0" dirty="0">
                <a:latin typeface="微软雅黑" panose="020B0503020204020204" pitchFamily="34" charset="-122"/>
                <a:ea typeface="微软雅黑" panose="020B0503020204020204" pitchFamily="34" charset="-122"/>
              </a:rPr>
              <a:t>℃，冷凝温度</a:t>
            </a:r>
            <a:r>
              <a:rPr lang="en-US" altLang="zh-CN" sz="1100" b="1" i="0" u="none" strike="noStrike" baseline="0" dirty="0">
                <a:latin typeface="微软雅黑" panose="020B0503020204020204" pitchFamily="34" charset="-122"/>
                <a:ea typeface="微软雅黑" panose="020B0503020204020204" pitchFamily="34" charset="-122"/>
              </a:rPr>
              <a:t>35</a:t>
            </a:r>
            <a:r>
              <a:rPr lang="zh-CN" altLang="en-US" sz="1100" b="1" i="0" u="none" strike="noStrike" baseline="0" dirty="0">
                <a:latin typeface="微软雅黑" panose="020B0503020204020204" pitchFamily="34" charset="-122"/>
                <a:ea typeface="微软雅黑" panose="020B0503020204020204" pitchFamily="34" charset="-122"/>
              </a:rPr>
              <a:t>℃，管道长度</a:t>
            </a:r>
            <a:r>
              <a:rPr lang="en-US" altLang="zh-CN" sz="1100" b="1" i="0" u="none" strike="noStrike" baseline="0" dirty="0">
                <a:latin typeface="微软雅黑" panose="020B0503020204020204" pitchFamily="34" charset="-122"/>
                <a:ea typeface="微软雅黑" panose="020B0503020204020204" pitchFamily="34" charset="-122"/>
              </a:rPr>
              <a:t>100m</a:t>
            </a:r>
            <a:r>
              <a:rPr lang="zh-CN" altLang="en-US" sz="1100" b="1" i="0" u="none" strike="noStrike" baseline="0" dirty="0">
                <a:latin typeface="微软雅黑" panose="020B0503020204020204" pitchFamily="34" charset="-122"/>
                <a:ea typeface="微软雅黑" panose="020B0503020204020204" pitchFamily="34" charset="-122"/>
              </a:rPr>
              <a:t>。</a:t>
            </a:r>
            <a:endParaRPr lang="en-US" sz="1100" b="1" dirty="0">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81EADD9C-224E-2E9C-825A-687F45401122}"/>
              </a:ext>
            </a:extLst>
          </p:cNvPr>
          <p:cNvSpPr txBox="1"/>
          <p:nvPr/>
        </p:nvSpPr>
        <p:spPr>
          <a:xfrm>
            <a:off x="2049518" y="5880042"/>
            <a:ext cx="8933792" cy="369332"/>
          </a:xfrm>
          <a:prstGeom prst="rect">
            <a:avLst/>
          </a:prstGeom>
          <a:noFill/>
        </p:spPr>
        <p:txBody>
          <a:bodyPr wrap="square">
            <a:spAutoFit/>
          </a:bodyPr>
          <a:lstStyle/>
          <a:p>
            <a:r>
              <a:rPr lang="zh-CN" altLang="en-US" sz="1800" b="1" i="0" u="none" strike="noStrike" dirty="0">
                <a:solidFill>
                  <a:srgbClr val="000000"/>
                </a:solidFill>
                <a:effectLst/>
                <a:latin typeface="微软雅黑" panose="020B0503020204020204" pitchFamily="34" charset="-122"/>
                <a:ea typeface="微软雅黑" panose="020B0503020204020204" pitchFamily="34" charset="-122"/>
              </a:rPr>
              <a:t>如果回气总管还有</a:t>
            </a: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rPr>
              <a:t>5</a:t>
            </a:r>
            <a:r>
              <a:rPr lang="zh-CN" altLang="en-US" sz="1800" b="1" i="0" u="none" strike="noStrike" dirty="0">
                <a:solidFill>
                  <a:srgbClr val="000000"/>
                </a:solidFill>
                <a:effectLst/>
                <a:latin typeface="微软雅黑" panose="020B0503020204020204" pitchFamily="34" charset="-122"/>
                <a:ea typeface="微软雅黑" panose="020B0503020204020204" pitchFamily="34" charset="-122"/>
              </a:rPr>
              <a:t>米的上升段，那么</a:t>
            </a: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1800" b="1" i="0" u="none" strike="noStrike" dirty="0">
                <a:solidFill>
                  <a:srgbClr val="000000"/>
                </a:solidFill>
                <a:effectLst/>
                <a:latin typeface="微软雅黑" panose="020B0503020204020204" pitchFamily="34" charset="-122"/>
                <a:ea typeface="微软雅黑" panose="020B0503020204020204" pitchFamily="34" charset="-122"/>
              </a:rPr>
              <a:t>倍系统还将带来</a:t>
            </a: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rPr>
              <a:t>0.5K</a:t>
            </a:r>
            <a:r>
              <a:rPr lang="zh-CN" altLang="en-US" sz="1800" b="1" i="0" u="none" strike="noStrike" dirty="0">
                <a:solidFill>
                  <a:srgbClr val="000000"/>
                </a:solidFill>
                <a:effectLst/>
                <a:latin typeface="微软雅黑" panose="020B0503020204020204" pitchFamily="34" charset="-122"/>
                <a:ea typeface="微软雅黑" panose="020B0503020204020204" pitchFamily="34" charset="-122"/>
              </a:rPr>
              <a:t>的额外温度损失！</a:t>
            </a:r>
            <a:r>
              <a:rPr lang="zh-CN" altLang="en-US" dirty="0">
                <a:latin typeface="微软雅黑" panose="020B0503020204020204" pitchFamily="34" charset="-122"/>
                <a:ea typeface="微软雅黑" panose="020B0503020204020204" pitchFamily="34" charset="-122"/>
              </a:rPr>
              <a:t> </a:t>
            </a:r>
            <a:endParaRPr lang="en-US" dirty="0">
              <a:latin typeface="微软雅黑" panose="020B0503020204020204" pitchFamily="34" charset="-122"/>
              <a:ea typeface="微软雅黑" panose="020B0503020204020204" pitchFamily="34" charset="-122"/>
            </a:endParaRPr>
          </a:p>
        </p:txBody>
      </p:sp>
      <p:graphicFrame>
        <p:nvGraphicFramePr>
          <p:cNvPr id="9" name="Table 8">
            <a:extLst>
              <a:ext uri="{FF2B5EF4-FFF2-40B4-BE49-F238E27FC236}">
                <a16:creationId xmlns:a16="http://schemas.microsoft.com/office/drawing/2014/main" id="{42386B32-DA9B-2E5A-71C6-A4A1A8397509}"/>
              </a:ext>
            </a:extLst>
          </p:cNvPr>
          <p:cNvGraphicFramePr>
            <a:graphicFrameLocks noGrp="1"/>
          </p:cNvGraphicFramePr>
          <p:nvPr>
            <p:extLst>
              <p:ext uri="{D42A27DB-BD31-4B8C-83A1-F6EECF244321}">
                <p14:modId xmlns:p14="http://schemas.microsoft.com/office/powerpoint/2010/main" val="86041119"/>
              </p:ext>
            </p:extLst>
          </p:nvPr>
        </p:nvGraphicFramePr>
        <p:xfrm>
          <a:off x="572496" y="1168904"/>
          <a:ext cx="11194148" cy="4359255"/>
        </p:xfrm>
        <a:graphic>
          <a:graphicData uri="http://schemas.openxmlformats.org/drawingml/2006/table">
            <a:tbl>
              <a:tblPr/>
              <a:tblGrid>
                <a:gridCol w="451945">
                  <a:extLst>
                    <a:ext uri="{9D8B030D-6E8A-4147-A177-3AD203B41FA5}">
                      <a16:colId xmlns:a16="http://schemas.microsoft.com/office/drawing/2014/main" val="27118357"/>
                    </a:ext>
                  </a:extLst>
                </a:gridCol>
                <a:gridCol w="1519061">
                  <a:extLst>
                    <a:ext uri="{9D8B030D-6E8A-4147-A177-3AD203B41FA5}">
                      <a16:colId xmlns:a16="http://schemas.microsoft.com/office/drawing/2014/main" val="3057849368"/>
                    </a:ext>
                  </a:extLst>
                </a:gridCol>
                <a:gridCol w="872359">
                  <a:extLst>
                    <a:ext uri="{9D8B030D-6E8A-4147-A177-3AD203B41FA5}">
                      <a16:colId xmlns:a16="http://schemas.microsoft.com/office/drawing/2014/main" val="1142024436"/>
                    </a:ext>
                  </a:extLst>
                </a:gridCol>
                <a:gridCol w="966952">
                  <a:extLst>
                    <a:ext uri="{9D8B030D-6E8A-4147-A177-3AD203B41FA5}">
                      <a16:colId xmlns:a16="http://schemas.microsoft.com/office/drawing/2014/main" val="3163203008"/>
                    </a:ext>
                  </a:extLst>
                </a:gridCol>
                <a:gridCol w="956441">
                  <a:extLst>
                    <a:ext uri="{9D8B030D-6E8A-4147-A177-3AD203B41FA5}">
                      <a16:colId xmlns:a16="http://schemas.microsoft.com/office/drawing/2014/main" val="3419633672"/>
                    </a:ext>
                  </a:extLst>
                </a:gridCol>
                <a:gridCol w="987973">
                  <a:extLst>
                    <a:ext uri="{9D8B030D-6E8A-4147-A177-3AD203B41FA5}">
                      <a16:colId xmlns:a16="http://schemas.microsoft.com/office/drawing/2014/main" val="489847793"/>
                    </a:ext>
                  </a:extLst>
                </a:gridCol>
                <a:gridCol w="5439417">
                  <a:extLst>
                    <a:ext uri="{9D8B030D-6E8A-4147-A177-3AD203B41FA5}">
                      <a16:colId xmlns:a16="http://schemas.microsoft.com/office/drawing/2014/main" val="4169235828"/>
                    </a:ext>
                  </a:extLst>
                </a:gridCol>
              </a:tblGrid>
              <a:tr h="298703">
                <a:tc>
                  <a:txBody>
                    <a:bodyPr/>
                    <a:lstStyle/>
                    <a:p>
                      <a:pPr algn="ctr" rtl="0" fontAlgn="ctr"/>
                      <a:r>
                        <a:rPr lang="zh-CN" altLang="en-US" sz="1000" b="1" i="0" u="none" strike="noStrike">
                          <a:solidFill>
                            <a:srgbClr val="9C0006"/>
                          </a:solidFill>
                          <a:effectLst/>
                          <a:highlight>
                            <a:srgbClr val="FFC7CE"/>
                          </a:highlight>
                          <a:latin typeface="Verdana" panose="020B0604030504040204" pitchFamily="34" charset="0"/>
                        </a:rPr>
                        <a:t>序号</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zh-CN" altLang="en-US" sz="1000" b="1" i="0" u="none" strike="noStrike">
                          <a:solidFill>
                            <a:srgbClr val="9C0006"/>
                          </a:solidFill>
                          <a:effectLst/>
                          <a:highlight>
                            <a:srgbClr val="FFC7CE"/>
                          </a:highlight>
                          <a:latin typeface="Verdana" panose="020B0604030504040204" pitchFamily="34" charset="0"/>
                        </a:rPr>
                        <a:t>项目</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altLang="zh-CN" sz="1000" b="1" i="0" u="none" strike="noStrike" dirty="0">
                          <a:solidFill>
                            <a:srgbClr val="9C0006"/>
                          </a:solidFill>
                          <a:effectLst/>
                          <a:highlight>
                            <a:srgbClr val="FFC7CE"/>
                          </a:highlight>
                          <a:latin typeface="Verdana" panose="020B0604030504040204" pitchFamily="34" charset="0"/>
                        </a:rPr>
                        <a:t>3</a:t>
                      </a:r>
                      <a:r>
                        <a:rPr lang="zh-CN" altLang="en-US" sz="1000" b="1" i="0" u="none" strike="noStrike" dirty="0">
                          <a:solidFill>
                            <a:srgbClr val="9C0006"/>
                          </a:solidFill>
                          <a:effectLst/>
                          <a:highlight>
                            <a:srgbClr val="FFC7CE"/>
                          </a:highlight>
                          <a:latin typeface="Verdana" panose="020B0604030504040204" pitchFamily="34" charset="0"/>
                        </a:rPr>
                        <a:t>倍循环倍率</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altLang="zh-CN" sz="1000" b="1" i="0" u="none" strike="noStrike">
                          <a:solidFill>
                            <a:srgbClr val="9C0006"/>
                          </a:solidFill>
                          <a:effectLst/>
                          <a:highlight>
                            <a:srgbClr val="FFC7CE"/>
                          </a:highlight>
                          <a:latin typeface="Verdana" panose="020B0604030504040204" pitchFamily="34" charset="0"/>
                        </a:rPr>
                        <a:t>1.2</a:t>
                      </a:r>
                      <a:r>
                        <a:rPr lang="zh-CN" altLang="en-US" sz="1000" b="1" i="0" u="none" strike="noStrike">
                          <a:solidFill>
                            <a:srgbClr val="9C0006"/>
                          </a:solidFill>
                          <a:effectLst/>
                          <a:highlight>
                            <a:srgbClr val="FFC7CE"/>
                          </a:highlight>
                          <a:latin typeface="Verdana" panose="020B0604030504040204" pitchFamily="34" charset="0"/>
                        </a:rPr>
                        <a:t>倍循环倍率</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zh-CN" altLang="en-US" sz="1000" b="1" i="0" u="none" strike="noStrike">
                          <a:solidFill>
                            <a:srgbClr val="9C0006"/>
                          </a:solidFill>
                          <a:effectLst/>
                          <a:highlight>
                            <a:srgbClr val="FFC7CE"/>
                          </a:highlight>
                          <a:latin typeface="Verdana" panose="020B0604030504040204" pitchFamily="34" charset="0"/>
                        </a:rPr>
                        <a:t>差异</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zh-CN" altLang="en-US" sz="1000" b="1" i="0" u="none" strike="noStrike">
                          <a:solidFill>
                            <a:srgbClr val="9C0006"/>
                          </a:solidFill>
                          <a:effectLst/>
                          <a:highlight>
                            <a:srgbClr val="FFC7CE"/>
                          </a:highlight>
                          <a:latin typeface="Verdana" panose="020B0604030504040204" pitchFamily="34" charset="0"/>
                        </a:rPr>
                        <a:t>好处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zh-CN" altLang="en-US" sz="1000" b="1" i="0" u="none" strike="noStrike">
                          <a:solidFill>
                            <a:srgbClr val="9C0006"/>
                          </a:solidFill>
                          <a:effectLst/>
                          <a:highlight>
                            <a:srgbClr val="FFC7CE"/>
                          </a:highlight>
                          <a:latin typeface="Verdana" panose="020B0604030504040204" pitchFamily="34" charset="0"/>
                        </a:rPr>
                        <a:t>备注</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59568302"/>
                  </a:ext>
                </a:extLst>
              </a:tr>
              <a:tr h="280600">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1</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供液总管 </a:t>
                      </a:r>
                      <a:r>
                        <a:rPr lang="en-US" sz="1000" b="1" i="0" u="none" strike="noStrike">
                          <a:solidFill>
                            <a:srgbClr val="006100"/>
                          </a:solidFill>
                          <a:effectLst/>
                          <a:highlight>
                            <a:srgbClr val="C6EFCE"/>
                          </a:highlight>
                          <a:latin typeface="Verdana" panose="020B0604030504040204" pitchFamily="34" charset="0"/>
                        </a:rPr>
                        <a:t>DN，mm</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100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65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小二档</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流速</a:t>
                      </a:r>
                      <a:r>
                        <a:rPr lang="en-US" altLang="zh-CN" sz="1000" b="1" i="0" u="none" strike="noStrike">
                          <a:solidFill>
                            <a:srgbClr val="006100"/>
                          </a:solidFill>
                          <a:effectLst/>
                          <a:highlight>
                            <a:srgbClr val="C6EFCE"/>
                          </a:highlight>
                          <a:latin typeface="Verdana" panose="020B0604030504040204" pitchFamily="34" charset="0"/>
                        </a:rPr>
                        <a:t>&lt;1</a:t>
                      </a:r>
                      <a:r>
                        <a:rPr lang="en-US" sz="1000" b="1" i="0" u="none" strike="noStrike">
                          <a:solidFill>
                            <a:srgbClr val="006100"/>
                          </a:solidFill>
                          <a:effectLst/>
                          <a:highlight>
                            <a:srgbClr val="C6EFCE"/>
                          </a:highlight>
                          <a:latin typeface="Verdana" panose="020B0604030504040204" pitchFamily="34" charset="0"/>
                        </a:rPr>
                        <a:t>m/s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76448072"/>
                  </a:ext>
                </a:extLst>
              </a:tr>
              <a:tr h="327668">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2</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回气总管</a:t>
                      </a:r>
                      <a:r>
                        <a:rPr lang="en-US" sz="1000" b="1" i="0" u="none" strike="noStrike">
                          <a:solidFill>
                            <a:srgbClr val="9C5700"/>
                          </a:solidFill>
                          <a:effectLst/>
                          <a:highlight>
                            <a:srgbClr val="FFEB9C"/>
                          </a:highlight>
                          <a:latin typeface="Verdana" panose="020B0604030504040204" pitchFamily="34" charset="0"/>
                        </a:rPr>
                        <a:t>DN，mm</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200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150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小一档</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温度损失约</a:t>
                      </a:r>
                      <a:r>
                        <a:rPr lang="en-US" altLang="zh-CN" sz="1000" b="1" i="0" u="none" strike="noStrike">
                          <a:solidFill>
                            <a:srgbClr val="9C5700"/>
                          </a:solidFill>
                          <a:effectLst/>
                          <a:highlight>
                            <a:srgbClr val="FFEB9C"/>
                          </a:highlight>
                          <a:latin typeface="Verdana" panose="020B0604030504040204" pitchFamily="34" charset="0"/>
                        </a:rPr>
                        <a:t>0.01K/m (</a:t>
                      </a:r>
                      <a:r>
                        <a:rPr lang="zh-CN" altLang="en-US" sz="1000" b="1" i="0" u="none" strike="noStrike">
                          <a:solidFill>
                            <a:srgbClr val="9C5700"/>
                          </a:solidFill>
                          <a:effectLst/>
                          <a:highlight>
                            <a:srgbClr val="FFEB9C"/>
                          </a:highlight>
                          <a:latin typeface="Verdana" panose="020B0604030504040204" pitchFamily="34" charset="0"/>
                        </a:rPr>
                        <a:t>如果</a:t>
                      </a:r>
                      <a:r>
                        <a:rPr lang="en-US" altLang="zh-CN" sz="1000" b="1" i="0" u="none" strike="noStrike">
                          <a:solidFill>
                            <a:srgbClr val="9C5700"/>
                          </a:solidFill>
                          <a:effectLst/>
                          <a:highlight>
                            <a:srgbClr val="FFEB9C"/>
                          </a:highlight>
                          <a:latin typeface="Verdana" panose="020B0604030504040204" pitchFamily="34" charset="0"/>
                        </a:rPr>
                        <a:t>1.2</a:t>
                      </a:r>
                      <a:r>
                        <a:rPr lang="zh-CN" altLang="en-US" sz="1000" b="1" i="0" u="none" strike="noStrike">
                          <a:solidFill>
                            <a:srgbClr val="9C5700"/>
                          </a:solidFill>
                          <a:effectLst/>
                          <a:highlight>
                            <a:srgbClr val="FFEB9C"/>
                          </a:highlight>
                          <a:latin typeface="Verdana" panose="020B0604030504040204" pitchFamily="34" charset="0"/>
                        </a:rPr>
                        <a:t>倍循环倍率回气管适当放大</a:t>
                      </a:r>
                      <a:r>
                        <a:rPr lang="en-US" altLang="zh-CN" sz="1000" b="1" i="0" u="none" strike="noStrike">
                          <a:solidFill>
                            <a:srgbClr val="9C5700"/>
                          </a:solidFill>
                          <a:effectLst/>
                          <a:highlight>
                            <a:srgbClr val="FFEB9C"/>
                          </a:highlight>
                          <a:latin typeface="Verdana" panose="020B0604030504040204" pitchFamily="34" charset="0"/>
                        </a:rPr>
                        <a:t>1</a:t>
                      </a:r>
                      <a:r>
                        <a:rPr lang="zh-CN" altLang="en-US" sz="1000" b="1" i="0" u="none" strike="noStrike">
                          <a:solidFill>
                            <a:srgbClr val="9C5700"/>
                          </a:solidFill>
                          <a:effectLst/>
                          <a:highlight>
                            <a:srgbClr val="FFEB9C"/>
                          </a:highlight>
                          <a:latin typeface="Verdana" panose="020B0604030504040204" pitchFamily="34" charset="0"/>
                        </a:rPr>
                        <a:t>档，将带来约</a:t>
                      </a:r>
                      <a:r>
                        <a:rPr lang="en-US" altLang="zh-CN" sz="1100" b="1" i="0" u="none" strike="noStrike">
                          <a:solidFill>
                            <a:srgbClr val="FF0000"/>
                          </a:solidFill>
                          <a:effectLst/>
                          <a:highlight>
                            <a:srgbClr val="FFEB9C"/>
                          </a:highlight>
                          <a:latin typeface="Verdana" panose="020B0604030504040204" pitchFamily="34" charset="0"/>
                        </a:rPr>
                        <a:t>1.5%</a:t>
                      </a:r>
                      <a:r>
                        <a:rPr lang="zh-CN" altLang="en-US" sz="1000" b="1" i="0" u="none" strike="noStrike">
                          <a:solidFill>
                            <a:srgbClr val="9C5700"/>
                          </a:solidFill>
                          <a:effectLst/>
                          <a:highlight>
                            <a:srgbClr val="FFEB9C"/>
                          </a:highlight>
                          <a:latin typeface="Verdana" panose="020B0604030504040204" pitchFamily="34" charset="0"/>
                        </a:rPr>
                        <a:t>效率上升</a:t>
                      </a:r>
                      <a:r>
                        <a:rPr lang="en-US" altLang="zh-CN" sz="1000" b="1" i="0" u="none" strike="noStrike">
                          <a:solidFill>
                            <a:srgbClr val="9C5700"/>
                          </a:solidFill>
                          <a:effectLst/>
                          <a:highlight>
                            <a:srgbClr val="FFEB9C"/>
                          </a:highlight>
                          <a:latin typeface="Verdana" panose="020B0604030504040204" pitchFamily="34" charset="0"/>
                        </a:rPr>
                        <a:t>)</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3097796425"/>
                  </a:ext>
                </a:extLst>
              </a:tr>
              <a:tr h="280600">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3</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阀门</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根据选型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根据选型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700" b="1" i="0" u="none" strike="noStrike">
                          <a:solidFill>
                            <a:srgbClr val="0000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700" b="1" i="0" u="none" strike="noStrike">
                          <a:solidFill>
                            <a:srgbClr val="0000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17626157"/>
                  </a:ext>
                </a:extLst>
              </a:tr>
              <a:tr h="280600">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4</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dirty="0">
                          <a:solidFill>
                            <a:srgbClr val="9C5700"/>
                          </a:solidFill>
                          <a:effectLst/>
                          <a:highlight>
                            <a:srgbClr val="FFEB9C"/>
                          </a:highlight>
                          <a:latin typeface="Verdana" panose="020B0604030504040204" pitchFamily="34" charset="0"/>
                        </a:rPr>
                        <a:t>保温材料体积（</a:t>
                      </a:r>
                      <a:r>
                        <a:rPr lang="en-US" altLang="zh-CN" sz="1000" b="1" i="0" u="none" strike="noStrike" dirty="0">
                          <a:solidFill>
                            <a:srgbClr val="9C5700"/>
                          </a:solidFill>
                          <a:effectLst/>
                          <a:highlight>
                            <a:srgbClr val="FFEB9C"/>
                          </a:highlight>
                          <a:latin typeface="Verdana" panose="020B0604030504040204" pitchFamily="34" charset="0"/>
                        </a:rPr>
                        <a:t>m³</a:t>
                      </a:r>
                      <a:r>
                        <a:rPr lang="zh-CN" altLang="en-US" sz="1000" b="1" i="0" u="none" strike="noStrike" dirty="0">
                          <a:solidFill>
                            <a:srgbClr val="9C5700"/>
                          </a:solidFill>
                          <a:effectLst/>
                          <a:highlight>
                            <a:srgbClr val="FFEB9C"/>
                          </a:highlight>
                          <a:latin typeface="Verdana" panose="020B0604030504040204" pitchFamily="34" charset="0"/>
                        </a:rPr>
                        <a:t>）</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13.48</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10.70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减少</a:t>
                      </a:r>
                      <a:r>
                        <a:rPr lang="en-US" altLang="zh-CN" sz="1000" b="1" i="0" u="none" strike="noStrike">
                          <a:solidFill>
                            <a:srgbClr val="9C5700"/>
                          </a:solidFill>
                          <a:effectLst/>
                          <a:highlight>
                            <a:srgbClr val="FFEB9C"/>
                          </a:highlight>
                          <a:latin typeface="Verdana" panose="020B0604030504040204" pitchFamily="34" charset="0"/>
                        </a:rPr>
                        <a:t>20.62%</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rtl="0" fontAlgn="ctr"/>
                      <a:r>
                        <a:rPr lang="zh-CN" altLang="en-US" sz="1000" b="1" i="0" u="none" strike="noStrike">
                          <a:solidFill>
                            <a:srgbClr val="000000"/>
                          </a:solidFill>
                          <a:effectLst/>
                          <a:latin typeface="Verdana" panose="020B0604030504040204" pitchFamily="34" charset="0"/>
                        </a:rPr>
                        <a:t>回气管保温厚度都按照</a:t>
                      </a:r>
                      <a:r>
                        <a:rPr lang="en-US" altLang="zh-CN" sz="1000" b="1" i="0" u="none" strike="noStrike">
                          <a:solidFill>
                            <a:srgbClr val="000000"/>
                          </a:solidFill>
                          <a:effectLst/>
                          <a:latin typeface="Verdana" panose="020B0604030504040204" pitchFamily="34" charset="0"/>
                        </a:rPr>
                        <a:t>90mm</a:t>
                      </a:r>
                      <a:r>
                        <a:rPr lang="zh-CN" altLang="en-US" sz="1000" b="1" i="0" u="none" strike="noStrike">
                          <a:solidFill>
                            <a:srgbClr val="000000"/>
                          </a:solidFill>
                          <a:effectLst/>
                          <a:latin typeface="Verdana" panose="020B0604030504040204" pitchFamily="34" charset="0"/>
                        </a:rPr>
                        <a:t>，供液管保温厚度按照</a:t>
                      </a:r>
                      <a:r>
                        <a:rPr lang="en-US" altLang="zh-CN" sz="1000" b="1" i="0" u="none" strike="noStrike">
                          <a:solidFill>
                            <a:srgbClr val="000000"/>
                          </a:solidFill>
                          <a:effectLst/>
                          <a:latin typeface="Verdana" panose="020B0604030504040204" pitchFamily="34" charset="0"/>
                        </a:rPr>
                        <a:t>80mm</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03699"/>
                  </a:ext>
                </a:extLst>
              </a:tr>
              <a:tr h="280600">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保温铝皮面积（㎡）</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209</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181</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减少</a:t>
                      </a:r>
                      <a:r>
                        <a:rPr lang="en-US" altLang="zh-CN" sz="1000" b="1" i="0" u="none" strike="noStrike">
                          <a:solidFill>
                            <a:srgbClr val="006100"/>
                          </a:solidFill>
                          <a:effectLst/>
                          <a:highlight>
                            <a:srgbClr val="C6EFCE"/>
                          </a:highlight>
                          <a:latin typeface="Verdana" panose="020B0604030504040204" pitchFamily="34" charset="0"/>
                        </a:rPr>
                        <a:t>13.4%</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extLst>
                  <a:ext uri="{0D108BD9-81ED-4DB2-BD59-A6C34878D82A}">
                    <a16:rowId xmlns:a16="http://schemas.microsoft.com/office/drawing/2014/main" val="3512911675"/>
                  </a:ext>
                </a:extLst>
              </a:tr>
              <a:tr h="280600">
                <a:tc rowSpan="2">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6</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供液循环泵流量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rowSpan="2">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25.13</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10.12</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减少</a:t>
                      </a:r>
                      <a:r>
                        <a:rPr lang="en-US" altLang="zh-CN" sz="1000" b="1" i="0" u="none" strike="noStrike">
                          <a:solidFill>
                            <a:srgbClr val="9C5700"/>
                          </a:solidFill>
                          <a:effectLst/>
                          <a:highlight>
                            <a:srgbClr val="FFEB9C"/>
                          </a:highlight>
                          <a:latin typeface="Verdana" panose="020B0604030504040204" pitchFamily="34" charset="0"/>
                        </a:rPr>
                        <a:t>60%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rowSpan="2">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33496404"/>
                  </a:ext>
                </a:extLst>
              </a:tr>
              <a:tr h="280600">
                <a:tc vMerge="1">
                  <a:txBody>
                    <a:bodyPr/>
                    <a:lstStyle/>
                    <a:p>
                      <a:endParaRPr lang="en-US"/>
                    </a:p>
                  </a:txBody>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（m³/h）</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8767079"/>
                  </a:ext>
                </a:extLst>
              </a:tr>
              <a:tr h="280600">
                <a:tc rowSpan="2">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7</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管道充注量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rowSpan="2">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3336</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856</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减少</a:t>
                      </a:r>
                      <a:r>
                        <a:rPr lang="en-US" altLang="zh-CN" sz="1000" b="1" i="0" u="none" strike="noStrike">
                          <a:solidFill>
                            <a:srgbClr val="006100"/>
                          </a:solidFill>
                          <a:effectLst/>
                          <a:highlight>
                            <a:srgbClr val="C6EFCE"/>
                          </a:highlight>
                          <a:latin typeface="Verdana" panose="020B0604030504040204" pitchFamily="34" charset="0"/>
                        </a:rPr>
                        <a:t>74.34%</a:t>
                      </a:r>
                      <a:r>
                        <a:rPr lang="zh-CN" altLang="en-US" sz="1000" b="1" i="0" u="none" strike="noStrike">
                          <a:solidFill>
                            <a:srgbClr val="006100"/>
                          </a:solidFill>
                          <a:effectLst/>
                          <a:highlight>
                            <a:srgbClr val="C6EFCE"/>
                          </a:highlight>
                          <a:latin typeface="Verdana" panose="020B0604030504040204" pitchFamily="34" charset="0"/>
                        </a:rPr>
                        <a:t>，或者</a:t>
                      </a:r>
                      <a:r>
                        <a:rPr lang="en-US" altLang="zh-CN" sz="1000" b="1" i="0" u="none" strike="noStrike">
                          <a:solidFill>
                            <a:srgbClr val="006100"/>
                          </a:solidFill>
                          <a:effectLst/>
                          <a:highlight>
                            <a:srgbClr val="C6EFCE"/>
                          </a:highlight>
                          <a:latin typeface="Verdana" panose="020B0604030504040204" pitchFamily="34" charset="0"/>
                        </a:rPr>
                        <a:t>2480</a:t>
                      </a:r>
                      <a:r>
                        <a:rPr lang="en-US" sz="1000" b="1" i="0" u="none" strike="noStrike">
                          <a:solidFill>
                            <a:srgbClr val="006100"/>
                          </a:solidFill>
                          <a:effectLst/>
                          <a:highlight>
                            <a:srgbClr val="C6EFCE"/>
                          </a:highlight>
                          <a:latin typeface="Verdana" panose="020B0604030504040204" pitchFamily="34" charset="0"/>
                        </a:rPr>
                        <a:t>kg</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altLang="zh-CN" sz="1000" b="1" i="0" u="none" strike="noStrike">
                          <a:solidFill>
                            <a:srgbClr val="006100"/>
                          </a:solidFill>
                          <a:effectLst/>
                          <a:highlight>
                            <a:srgbClr val="C6EFCE"/>
                          </a:highlight>
                          <a:latin typeface="Verdana" panose="020B0604030504040204" pitchFamily="34" charset="0"/>
                        </a:rPr>
                        <a:t>3</a:t>
                      </a:r>
                      <a:r>
                        <a:rPr lang="zh-CN" altLang="en-US" sz="1000" b="1" i="0" u="none" strike="noStrike">
                          <a:solidFill>
                            <a:srgbClr val="006100"/>
                          </a:solidFill>
                          <a:effectLst/>
                          <a:highlight>
                            <a:srgbClr val="C6EFCE"/>
                          </a:highlight>
                          <a:latin typeface="Verdana" panose="020B0604030504040204" pitchFamily="34" charset="0"/>
                        </a:rPr>
                        <a:t>倍循环，回气管充注比例按</a:t>
                      </a:r>
                      <a:r>
                        <a:rPr lang="en-US" altLang="zh-CN" sz="1000" b="1" i="0" u="none" strike="noStrike">
                          <a:solidFill>
                            <a:srgbClr val="006100"/>
                          </a:solidFill>
                          <a:effectLst/>
                          <a:highlight>
                            <a:srgbClr val="C6EFCE"/>
                          </a:highlight>
                          <a:latin typeface="Verdana" panose="020B0604030504040204" pitchFamily="34" charset="0"/>
                        </a:rPr>
                        <a:t>60%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860107097"/>
                  </a:ext>
                </a:extLst>
              </a:tr>
              <a:tr h="365685">
                <a:tc vMerge="1">
                  <a:txBody>
                    <a:bodyPr/>
                    <a:lstStyle/>
                    <a:p>
                      <a:endParaRPr lang="en-US"/>
                    </a:p>
                  </a:txBody>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（kg)</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altLang="zh-CN" sz="1000" b="1" i="0" u="none" strike="noStrike">
                          <a:solidFill>
                            <a:srgbClr val="006100"/>
                          </a:solidFill>
                          <a:effectLst/>
                          <a:highlight>
                            <a:srgbClr val="C6EFCE"/>
                          </a:highlight>
                          <a:latin typeface="Verdana" panose="020B0604030504040204" pitchFamily="34" charset="0"/>
                        </a:rPr>
                        <a:t>1.2</a:t>
                      </a:r>
                      <a:r>
                        <a:rPr lang="zh-CN" altLang="en-US" sz="1000" b="1" i="0" u="none" strike="noStrike">
                          <a:solidFill>
                            <a:srgbClr val="006100"/>
                          </a:solidFill>
                          <a:effectLst/>
                          <a:highlight>
                            <a:srgbClr val="C6EFCE"/>
                          </a:highlight>
                          <a:latin typeface="Verdana" panose="020B0604030504040204" pitchFamily="34" charset="0"/>
                        </a:rPr>
                        <a:t>倍循环，回气管充注比例按</a:t>
                      </a:r>
                      <a:r>
                        <a:rPr lang="en-US" altLang="zh-CN" sz="1000" b="1" i="0" u="none" strike="noStrike">
                          <a:solidFill>
                            <a:srgbClr val="006100"/>
                          </a:solidFill>
                          <a:effectLst/>
                          <a:highlight>
                            <a:srgbClr val="C6EFCE"/>
                          </a:highlight>
                          <a:latin typeface="Verdana" panose="020B0604030504040204" pitchFamily="34" charset="0"/>
                        </a:rPr>
                        <a:t>20%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65255258"/>
                  </a:ext>
                </a:extLst>
              </a:tr>
              <a:tr h="561199">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8</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冷风机充注比例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60%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30%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dirty="0">
                          <a:solidFill>
                            <a:srgbClr val="9C5700"/>
                          </a:solidFill>
                          <a:effectLst/>
                          <a:highlight>
                            <a:srgbClr val="FFEB9C"/>
                          </a:highlight>
                          <a:latin typeface="Verdana" panose="020B0604030504040204" pitchFamily="34" charset="0"/>
                        </a:rPr>
                        <a:t>减少</a:t>
                      </a:r>
                      <a:r>
                        <a:rPr lang="en-US" altLang="zh-CN" sz="1000" b="1" i="0" u="none" strike="noStrike" dirty="0">
                          <a:solidFill>
                            <a:srgbClr val="9C5700"/>
                          </a:solidFill>
                          <a:effectLst/>
                          <a:highlight>
                            <a:srgbClr val="FFEB9C"/>
                          </a:highlight>
                          <a:latin typeface="Verdana" panose="020B0604030504040204" pitchFamily="34" charset="0"/>
                        </a:rPr>
                        <a:t>50%</a:t>
                      </a:r>
                      <a:r>
                        <a:rPr lang="zh-CN" altLang="en-US" sz="1000" b="1" i="0" u="none" strike="noStrike" dirty="0">
                          <a:solidFill>
                            <a:srgbClr val="9C5700"/>
                          </a:solidFill>
                          <a:effectLst/>
                          <a:highlight>
                            <a:srgbClr val="FFEB9C"/>
                          </a:highlight>
                          <a:latin typeface="Verdana" panose="020B0604030504040204" pitchFamily="34" charset="0"/>
                        </a:rPr>
                        <a:t>，</a:t>
                      </a:r>
                      <a:endParaRPr lang="en-US" altLang="zh-CN" sz="1000" b="1" i="0" u="none" strike="noStrike" dirty="0">
                        <a:solidFill>
                          <a:srgbClr val="9C5700"/>
                        </a:solidFill>
                        <a:effectLst/>
                        <a:highlight>
                          <a:srgbClr val="FFEB9C"/>
                        </a:highlight>
                        <a:latin typeface="Verdana" panose="020B0604030504040204" pitchFamily="34" charset="0"/>
                      </a:endParaRPr>
                    </a:p>
                    <a:p>
                      <a:pPr algn="ctr" rtl="0" fontAlgn="ctr"/>
                      <a:r>
                        <a:rPr lang="zh-CN" altLang="en-US" sz="1000" b="1" i="0" u="none" strike="noStrike" dirty="0">
                          <a:solidFill>
                            <a:srgbClr val="9C5700"/>
                          </a:solidFill>
                          <a:effectLst/>
                          <a:highlight>
                            <a:srgbClr val="FFEB9C"/>
                          </a:highlight>
                          <a:latin typeface="Verdana" panose="020B0604030504040204" pitchFamily="34" charset="0"/>
                        </a:rPr>
                        <a:t>或者</a:t>
                      </a:r>
                      <a:r>
                        <a:rPr lang="en-US" altLang="zh-CN" sz="1000" b="1" i="0" u="none" strike="noStrike" dirty="0">
                          <a:solidFill>
                            <a:srgbClr val="9C5700"/>
                          </a:solidFill>
                          <a:effectLst/>
                          <a:highlight>
                            <a:srgbClr val="FFEB9C"/>
                          </a:highlight>
                          <a:latin typeface="Verdana" panose="020B0604030504040204" pitchFamily="34" charset="0"/>
                        </a:rPr>
                        <a:t>750</a:t>
                      </a:r>
                      <a:r>
                        <a:rPr lang="en-US" sz="1000" b="1" i="0" u="none" strike="noStrike" dirty="0">
                          <a:solidFill>
                            <a:srgbClr val="9C5700"/>
                          </a:solidFill>
                          <a:effectLst/>
                          <a:highlight>
                            <a:srgbClr val="FFEB9C"/>
                          </a:highlight>
                          <a:latin typeface="Verdana" panose="020B0604030504040204" pitchFamily="34" charset="0"/>
                        </a:rPr>
                        <a:t>kg</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假设系统有</a:t>
                      </a:r>
                      <a:r>
                        <a:rPr lang="en-US" altLang="zh-CN" sz="1000" b="1" i="0" u="none" strike="noStrike">
                          <a:solidFill>
                            <a:srgbClr val="9C5700"/>
                          </a:solidFill>
                          <a:effectLst/>
                          <a:highlight>
                            <a:srgbClr val="FFEB9C"/>
                          </a:highlight>
                          <a:latin typeface="Verdana" panose="020B0604030504040204" pitchFamily="34" charset="0"/>
                        </a:rPr>
                        <a:t>10</a:t>
                      </a:r>
                      <a:r>
                        <a:rPr lang="zh-CN" altLang="en-US" sz="1000" b="1" i="0" u="none" strike="noStrike">
                          <a:solidFill>
                            <a:srgbClr val="9C5700"/>
                          </a:solidFill>
                          <a:effectLst/>
                          <a:highlight>
                            <a:srgbClr val="FFEB9C"/>
                          </a:highlight>
                          <a:latin typeface="Verdana" panose="020B0604030504040204" pitchFamily="34" charset="0"/>
                        </a:rPr>
                        <a:t>个冷风机，每个冷风机容积为</a:t>
                      </a:r>
                      <a:r>
                        <a:rPr lang="en-US" altLang="zh-CN" sz="1000" b="1" i="0" u="none" strike="noStrike">
                          <a:solidFill>
                            <a:srgbClr val="9C5700"/>
                          </a:solidFill>
                          <a:effectLst/>
                          <a:highlight>
                            <a:srgbClr val="FFEB9C"/>
                          </a:highlight>
                          <a:latin typeface="Verdana" panose="020B0604030504040204" pitchFamily="34" charset="0"/>
                        </a:rPr>
                        <a:t>200L</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752278914"/>
                  </a:ext>
                </a:extLst>
              </a:tr>
              <a:tr h="280600">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9</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储液器容积（</a:t>
                      </a:r>
                      <a:r>
                        <a:rPr lang="en-US" altLang="zh-CN" sz="1000" b="1" i="0" u="none" strike="noStrike">
                          <a:solidFill>
                            <a:srgbClr val="006100"/>
                          </a:solidFill>
                          <a:effectLst/>
                          <a:highlight>
                            <a:srgbClr val="C6EFCE"/>
                          </a:highlight>
                          <a:latin typeface="Verdana" panose="020B0604030504040204" pitchFamily="34" charset="0"/>
                        </a:rPr>
                        <a:t>m³</a:t>
                      </a:r>
                      <a:r>
                        <a:rPr lang="zh-CN" altLang="en-US" sz="1000" b="1" i="0" u="none" strike="noStrike">
                          <a:solidFill>
                            <a:srgbClr val="006100"/>
                          </a:solidFill>
                          <a:effectLst/>
                          <a:highlight>
                            <a:srgbClr val="C6EFCE"/>
                          </a:highlight>
                          <a:latin typeface="Verdana" panose="020B0604030504040204" pitchFamily="34" charset="0"/>
                        </a:rPr>
                        <a:t>）</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保守设计</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设计优化</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变小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525360830"/>
                  </a:ext>
                </a:extLst>
              </a:tr>
              <a:tr h="280600">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10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低压循环桶容积（</a:t>
                      </a:r>
                      <a:r>
                        <a:rPr lang="en-US" altLang="zh-CN" sz="1000" b="1" i="0" u="none" strike="noStrike">
                          <a:solidFill>
                            <a:srgbClr val="9C5700"/>
                          </a:solidFill>
                          <a:effectLst/>
                          <a:highlight>
                            <a:srgbClr val="FFEB9C"/>
                          </a:highlight>
                          <a:latin typeface="Verdana" panose="020B0604030504040204" pitchFamily="34" charset="0"/>
                        </a:rPr>
                        <a:t>m³</a:t>
                      </a:r>
                      <a:r>
                        <a:rPr lang="zh-CN" altLang="en-US" sz="1000" b="1" i="0" u="none" strike="noStrike">
                          <a:solidFill>
                            <a:srgbClr val="9C5700"/>
                          </a:solidFill>
                          <a:effectLst/>
                          <a:highlight>
                            <a:srgbClr val="FFEB9C"/>
                          </a:highlight>
                          <a:latin typeface="Verdana" panose="020B0604030504040204" pitchFamily="34" charset="0"/>
                        </a:rPr>
                        <a:t>）</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保守设计</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设计优化</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变小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zh-CN" altLang="en-US" sz="1000" b="1" i="0" u="none" strike="noStrike">
                          <a:solidFill>
                            <a:srgbClr val="9C5700"/>
                          </a:solidFill>
                          <a:effectLst/>
                          <a:highlight>
                            <a:srgbClr val="FFEB9C"/>
                          </a:highlight>
                          <a:latin typeface="Verdana" panose="020B0604030504040204" pitchFamily="34" charset="0"/>
                        </a:rPr>
                        <a:t>降低初始投资</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rtl="0" fontAlgn="ctr"/>
                      <a:r>
                        <a:rPr lang="en-US" sz="1000" b="1" i="0" u="none" strike="noStrike">
                          <a:solidFill>
                            <a:srgbClr val="9C5700"/>
                          </a:solidFill>
                          <a:effectLst/>
                          <a:highlight>
                            <a:srgbClr val="FFEB9C"/>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490073731"/>
                  </a:ext>
                </a:extLst>
              </a:tr>
              <a:tr h="280600">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11</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冷风机换热系数</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依据选型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a:solidFill>
                            <a:srgbClr val="006100"/>
                          </a:solidFill>
                          <a:effectLst/>
                          <a:highlight>
                            <a:srgbClr val="C6EFCE"/>
                          </a:highlight>
                          <a:latin typeface="Verdana" panose="020B0604030504040204" pitchFamily="34" charset="0"/>
                        </a:rPr>
                        <a:t>依据选型</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en-US" sz="1000" b="1" i="0" u="none" strike="noStrike">
                          <a:solidFill>
                            <a:srgbClr val="006100"/>
                          </a:solidFill>
                          <a:effectLst/>
                          <a:highlight>
                            <a:srgbClr val="C6EFCE"/>
                          </a:highlight>
                          <a:latin typeface="Verdana" panose="020B0604030504040204" pitchFamily="34" charset="0"/>
                        </a:rPr>
                        <a:t> </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zh-CN" altLang="en-US" sz="1000" b="1" i="0" u="none" strike="noStrike" dirty="0">
                          <a:solidFill>
                            <a:srgbClr val="006100"/>
                          </a:solidFill>
                          <a:effectLst/>
                          <a:highlight>
                            <a:srgbClr val="C6EFCE"/>
                          </a:highlight>
                          <a:latin typeface="Verdana" panose="020B0604030504040204" pitchFamily="34" charset="0"/>
                        </a:rPr>
                        <a:t>换热系数可以变大，优化后进一步减小冷风机并降低充注量</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91761507"/>
                  </a:ext>
                </a:extLst>
              </a:tr>
            </a:tbl>
          </a:graphicData>
        </a:graphic>
      </p:graphicFrame>
      <p:cxnSp>
        <p:nvCxnSpPr>
          <p:cNvPr id="3" name="Straight Connector 2">
            <a:extLst>
              <a:ext uri="{FF2B5EF4-FFF2-40B4-BE49-F238E27FC236}">
                <a16:creationId xmlns:a16="http://schemas.microsoft.com/office/drawing/2014/main" id="{A8A42333-6207-5F46-02A5-CEB2B805C040}"/>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6A044F-F532-8E82-42BB-833C3252B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8829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AA1D5-9E89-67F1-45FE-86E1951C3CF5}"/>
            </a:ext>
          </a:extLst>
        </p:cNvPr>
        <p:cNvGrpSpPr/>
        <p:nvPr/>
      </p:nvGrpSpPr>
      <p:grpSpPr>
        <a:xfrm>
          <a:off x="0" y="0"/>
          <a:ext cx="0" cy="0"/>
          <a:chOff x="0" y="0"/>
          <a:chExt cx="0" cy="0"/>
        </a:xfrm>
      </p:grpSpPr>
      <p:pic>
        <p:nvPicPr>
          <p:cNvPr id="2" name="Picture 1" descr="A city with trees and buildings in the background&#10;&#10;Description automatically generated">
            <a:extLst>
              <a:ext uri="{FF2B5EF4-FFF2-40B4-BE49-F238E27FC236}">
                <a16:creationId xmlns:a16="http://schemas.microsoft.com/office/drawing/2014/main" id="{C9CF2DF4-C671-4AC6-CE7E-7E5D5052AC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632"/>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F371D740-43B7-6151-F871-FE426EC18100}"/>
              </a:ext>
            </a:extLst>
          </p:cNvPr>
          <p:cNvSpPr/>
          <p:nvPr/>
        </p:nvSpPr>
        <p:spPr>
          <a:xfrm>
            <a:off x="0" y="-2"/>
            <a:ext cx="12192000" cy="6858002"/>
          </a:xfrm>
          <a:prstGeom prst="rect">
            <a:avLst/>
          </a:prstGeom>
          <a:solidFill>
            <a:schemeClr val="bg1">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B7141EEF-5E81-762B-9F2E-4D0BDCB58603}"/>
              </a:ext>
            </a:extLst>
          </p:cNvPr>
          <p:cNvSpPr/>
          <p:nvPr/>
        </p:nvSpPr>
        <p:spPr>
          <a:xfrm>
            <a:off x="0" y="1591952"/>
            <a:ext cx="12192000" cy="3123982"/>
          </a:xfrm>
          <a:prstGeom prst="rect">
            <a:avLst/>
          </a:prstGeom>
          <a:solidFill>
            <a:schemeClr val="bg1">
              <a:alpha val="8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C073C68-6AD1-4C07-F005-B8A1346B93A0}"/>
              </a:ext>
            </a:extLst>
          </p:cNvPr>
          <p:cNvSpPr txBox="1"/>
          <p:nvPr/>
        </p:nvSpPr>
        <p:spPr>
          <a:xfrm>
            <a:off x="1683815" y="2437700"/>
            <a:ext cx="9638124" cy="1569660"/>
          </a:xfrm>
          <a:prstGeom prst="rect">
            <a:avLst/>
          </a:prstGeom>
          <a:noFill/>
        </p:spPr>
        <p:txBody>
          <a:bodyPr wrap="square">
            <a:spAutoFit/>
          </a:bodyPr>
          <a:lstStyle/>
          <a:p>
            <a:pPr marL="0" marR="0" fontAlgn="base">
              <a:spcBef>
                <a:spcPts val="0"/>
              </a:spcBef>
              <a:spcAft>
                <a:spcPts val="0"/>
              </a:spcAft>
            </a:pPr>
            <a:r>
              <a:rPr lang="zh-CN" altLang="en-US" sz="4800" b="1" kern="100" spc="40" dirty="0">
                <a:solidFill>
                  <a:srgbClr val="E2000F"/>
                </a:solidFill>
                <a:latin typeface="微软雅黑" panose="020B0503020204020204" pitchFamily="34" charset="-122"/>
                <a:ea typeface="微软雅黑" panose="020B0503020204020204" pitchFamily="34" charset="-122"/>
              </a:rPr>
              <a:t>直膨系统</a:t>
            </a:r>
            <a:r>
              <a:rPr lang="en-US" sz="4800" b="1" kern="100" spc="40" dirty="0">
                <a:solidFill>
                  <a:srgbClr val="E2000F"/>
                </a:solidFill>
                <a:effectLst/>
                <a:latin typeface="微软雅黑" panose="020B0503020204020204" pitchFamily="34" charset="-122"/>
                <a:ea typeface="微软雅黑" panose="020B0503020204020204" pitchFamily="34" charset="-122"/>
              </a:rPr>
              <a:t>(DX)</a:t>
            </a:r>
            <a:r>
              <a:rPr lang="zh-CN" altLang="en-US" sz="4800" b="1" kern="100" spc="40" dirty="0">
                <a:solidFill>
                  <a:srgbClr val="E2000F"/>
                </a:solidFill>
                <a:effectLst/>
                <a:latin typeface="微软雅黑" panose="020B0503020204020204" pitchFamily="34" charset="-122"/>
                <a:ea typeface="微软雅黑" panose="020B0503020204020204" pitchFamily="34" charset="-122"/>
              </a:rPr>
              <a:t>中冷风机</a:t>
            </a:r>
            <a:endParaRPr lang="en-US" altLang="zh-CN" sz="4800" b="1" kern="100" spc="40" dirty="0">
              <a:solidFill>
                <a:srgbClr val="E2000F"/>
              </a:solidFill>
              <a:effectLst/>
              <a:latin typeface="微软雅黑" panose="020B0503020204020204" pitchFamily="34" charset="-122"/>
              <a:ea typeface="微软雅黑" panose="020B0503020204020204" pitchFamily="34" charset="-122"/>
            </a:endParaRPr>
          </a:p>
          <a:p>
            <a:pPr marL="0" marR="0" fontAlgn="base">
              <a:spcBef>
                <a:spcPts val="0"/>
              </a:spcBef>
              <a:spcAft>
                <a:spcPts val="0"/>
              </a:spcAft>
            </a:pPr>
            <a:r>
              <a:rPr lang="zh-CN" altLang="en-US" sz="4800" b="1" kern="100" spc="40" dirty="0">
                <a:solidFill>
                  <a:srgbClr val="E2000F"/>
                </a:solidFill>
                <a:effectLst/>
                <a:latin typeface="微软雅黑" panose="020B0503020204020204" pitchFamily="34" charset="-122"/>
                <a:ea typeface="微软雅黑" panose="020B0503020204020204" pitchFamily="34" charset="-122"/>
              </a:rPr>
              <a:t>的控制方案</a:t>
            </a:r>
            <a:endParaRPr lang="en-US" sz="4800" kern="100" spc="40" dirty="0">
              <a:solidFill>
                <a:srgbClr val="E2000F"/>
              </a:solidFill>
              <a:effectLst/>
              <a:latin typeface="微软雅黑" panose="020B0503020204020204" pitchFamily="34" charset="-122"/>
              <a:ea typeface="微软雅黑" panose="020B0503020204020204" pitchFamily="34" charset="-122"/>
            </a:endParaRPr>
          </a:p>
        </p:txBody>
      </p:sp>
      <p:cxnSp>
        <p:nvCxnSpPr>
          <p:cNvPr id="16" name="Straight Connector 15">
            <a:extLst>
              <a:ext uri="{FF2B5EF4-FFF2-40B4-BE49-F238E27FC236}">
                <a16:creationId xmlns:a16="http://schemas.microsoft.com/office/drawing/2014/main" id="{BF47A0F2-5591-510C-D18C-EF857B3D6F80}"/>
              </a:ext>
            </a:extLst>
          </p:cNvPr>
          <p:cNvCxnSpPr/>
          <p:nvPr/>
        </p:nvCxnSpPr>
        <p:spPr>
          <a:xfrm>
            <a:off x="93147" y="-1610322"/>
            <a:ext cx="12192000" cy="0"/>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13BEE6-AF2F-DA38-4A12-55C6EBBFDAD5}"/>
              </a:ext>
            </a:extLst>
          </p:cNvPr>
          <p:cNvCxnSpPr/>
          <p:nvPr/>
        </p:nvCxnSpPr>
        <p:spPr>
          <a:xfrm>
            <a:off x="752472" y="-3"/>
            <a:ext cx="0" cy="6858003"/>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DCF9A92-7885-A7B5-94F2-194624D62F2C}"/>
              </a:ext>
            </a:extLst>
          </p:cNvPr>
          <p:cNvGrpSpPr/>
          <p:nvPr/>
        </p:nvGrpSpPr>
        <p:grpSpPr>
          <a:xfrm>
            <a:off x="213051" y="2608647"/>
            <a:ext cx="1078842" cy="1090591"/>
            <a:chOff x="-3383228" y="2996932"/>
            <a:chExt cx="1232696" cy="1232696"/>
          </a:xfrm>
        </p:grpSpPr>
        <p:sp>
          <p:nvSpPr>
            <p:cNvPr id="7" name="Oval 6">
              <a:extLst>
                <a:ext uri="{FF2B5EF4-FFF2-40B4-BE49-F238E27FC236}">
                  <a16:creationId xmlns:a16="http://schemas.microsoft.com/office/drawing/2014/main" id="{9D6BF31F-26AB-6717-861C-BD028FA3D280}"/>
                </a:ext>
              </a:extLst>
            </p:cNvPr>
            <p:cNvSpPr/>
            <p:nvPr/>
          </p:nvSpPr>
          <p:spPr>
            <a:xfrm>
              <a:off x="-3383228" y="2996932"/>
              <a:ext cx="1232696" cy="123269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grpSp>
          <p:nvGrpSpPr>
            <p:cNvPr id="24" name="Graphic 22">
              <a:extLst>
                <a:ext uri="{FF2B5EF4-FFF2-40B4-BE49-F238E27FC236}">
                  <a16:creationId xmlns:a16="http://schemas.microsoft.com/office/drawing/2014/main" id="{26D81F79-A0F7-F63A-760C-E26E486FEE73}"/>
                </a:ext>
              </a:extLst>
            </p:cNvPr>
            <p:cNvGrpSpPr/>
            <p:nvPr/>
          </p:nvGrpSpPr>
          <p:grpSpPr>
            <a:xfrm>
              <a:off x="-3161210" y="3229559"/>
              <a:ext cx="800033" cy="846386"/>
              <a:chOff x="842695" y="3184204"/>
              <a:chExt cx="459475" cy="486097"/>
            </a:xfrm>
            <a:solidFill>
              <a:srgbClr val="E2000F"/>
            </a:solidFill>
          </p:grpSpPr>
          <p:sp>
            <p:nvSpPr>
              <p:cNvPr id="25" name="Freeform: Shape 24">
                <a:extLst>
                  <a:ext uri="{FF2B5EF4-FFF2-40B4-BE49-F238E27FC236}">
                    <a16:creationId xmlns:a16="http://schemas.microsoft.com/office/drawing/2014/main" id="{FF07EA4D-F65A-972F-CB97-793391E43D00}"/>
                  </a:ext>
                </a:extLst>
              </p:cNvPr>
              <p:cNvSpPr/>
              <p:nvPr/>
            </p:nvSpPr>
            <p:spPr>
              <a:xfrm>
                <a:off x="1005572" y="3348565"/>
                <a:ext cx="100541" cy="100542"/>
              </a:xfrm>
              <a:custGeom>
                <a:avLst/>
                <a:gdLst>
                  <a:gd name="connsiteX0" fmla="*/ 100542 w 100541"/>
                  <a:gd name="connsiteY0" fmla="*/ 50271 h 100542"/>
                  <a:gd name="connsiteX1" fmla="*/ 50271 w 100541"/>
                  <a:gd name="connsiteY1" fmla="*/ 100543 h 100542"/>
                  <a:gd name="connsiteX2" fmla="*/ 0 w 100541"/>
                  <a:gd name="connsiteY2" fmla="*/ 50271 h 100542"/>
                  <a:gd name="connsiteX3" fmla="*/ 50271 w 100541"/>
                  <a:gd name="connsiteY3" fmla="*/ 0 h 100542"/>
                  <a:gd name="connsiteX4" fmla="*/ 100542 w 100541"/>
                  <a:gd name="connsiteY4" fmla="*/ 50271 h 10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1" h="100542">
                    <a:moveTo>
                      <a:pt x="100542" y="50271"/>
                    </a:moveTo>
                    <a:cubicBezTo>
                      <a:pt x="100542" y="78035"/>
                      <a:pt x="78035" y="100543"/>
                      <a:pt x="50271" y="100543"/>
                    </a:cubicBezTo>
                    <a:cubicBezTo>
                      <a:pt x="22507" y="100543"/>
                      <a:pt x="0" y="78035"/>
                      <a:pt x="0" y="50271"/>
                    </a:cubicBezTo>
                    <a:cubicBezTo>
                      <a:pt x="0" y="22507"/>
                      <a:pt x="22507" y="0"/>
                      <a:pt x="50271" y="0"/>
                    </a:cubicBezTo>
                    <a:cubicBezTo>
                      <a:pt x="78035" y="0"/>
                      <a:pt x="100542" y="22507"/>
                      <a:pt x="100542" y="50271"/>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nvGrpSpPr>
              <p:cNvPr id="26" name="Graphic 22">
                <a:extLst>
                  <a:ext uri="{FF2B5EF4-FFF2-40B4-BE49-F238E27FC236}">
                    <a16:creationId xmlns:a16="http://schemas.microsoft.com/office/drawing/2014/main" id="{3260AB54-20C2-18E5-71BD-30785206B71B}"/>
                  </a:ext>
                </a:extLst>
              </p:cNvPr>
              <p:cNvGrpSpPr/>
              <p:nvPr/>
            </p:nvGrpSpPr>
            <p:grpSpPr>
              <a:xfrm>
                <a:off x="842695" y="3184204"/>
                <a:ext cx="459475" cy="486097"/>
                <a:chOff x="842695" y="3184204"/>
                <a:chExt cx="459475" cy="486097"/>
              </a:xfrm>
              <a:grpFill/>
            </p:grpSpPr>
            <p:sp>
              <p:nvSpPr>
                <p:cNvPr id="27" name="Freeform: Shape 26">
                  <a:extLst>
                    <a:ext uri="{FF2B5EF4-FFF2-40B4-BE49-F238E27FC236}">
                      <a16:creationId xmlns:a16="http://schemas.microsoft.com/office/drawing/2014/main" id="{D2F73F26-EFD3-8B17-5612-237FBB3B0853}"/>
                    </a:ext>
                  </a:extLst>
                </p:cNvPr>
                <p:cNvSpPr/>
                <p:nvPr/>
              </p:nvSpPr>
              <p:spPr>
                <a:xfrm>
                  <a:off x="842695" y="3184204"/>
                  <a:ext cx="459475" cy="422278"/>
                </a:xfrm>
                <a:custGeom>
                  <a:avLst/>
                  <a:gdLst>
                    <a:gd name="connsiteX0" fmla="*/ 21114 w 459475"/>
                    <a:gd name="connsiteY0" fmla="*/ 211139 h 422278"/>
                    <a:gd name="connsiteX1" fmla="*/ 213149 w 459475"/>
                    <a:gd name="connsiteY1" fmla="*/ 20109 h 422278"/>
                    <a:gd name="connsiteX2" fmla="*/ 403172 w 459475"/>
                    <a:gd name="connsiteY2" fmla="*/ 201085 h 422278"/>
                    <a:gd name="connsiteX3" fmla="*/ 366977 w 459475"/>
                    <a:gd name="connsiteY3" fmla="*/ 201085 h 422278"/>
                    <a:gd name="connsiteX4" fmla="*/ 413227 w 459475"/>
                    <a:gd name="connsiteY4" fmla="*/ 293584 h 422278"/>
                    <a:gd name="connsiteX5" fmla="*/ 459476 w 459475"/>
                    <a:gd name="connsiteY5" fmla="*/ 201085 h 422278"/>
                    <a:gd name="connsiteX6" fmla="*/ 422275 w 459475"/>
                    <a:gd name="connsiteY6" fmla="*/ 201085 h 422278"/>
                    <a:gd name="connsiteX7" fmla="*/ 211138 w 459475"/>
                    <a:gd name="connsiteY7" fmla="*/ 0 h 422278"/>
                    <a:gd name="connsiteX8" fmla="*/ 0 w 459475"/>
                    <a:gd name="connsiteY8" fmla="*/ 211139 h 422278"/>
                    <a:gd name="connsiteX9" fmla="*/ 211138 w 459475"/>
                    <a:gd name="connsiteY9" fmla="*/ 422279 h 422278"/>
                    <a:gd name="connsiteX10" fmla="*/ 211138 w 459475"/>
                    <a:gd name="connsiteY10" fmla="*/ 402170 h 422278"/>
                    <a:gd name="connsiteX11" fmla="*/ 21114 w 459475"/>
                    <a:gd name="connsiteY11" fmla="*/ 211139 h 4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75" h="422278">
                      <a:moveTo>
                        <a:pt x="21114" y="211139"/>
                      </a:moveTo>
                      <a:cubicBezTo>
                        <a:pt x="21114" y="105570"/>
                        <a:pt x="107580" y="20109"/>
                        <a:pt x="213149" y="20109"/>
                      </a:cubicBezTo>
                      <a:cubicBezTo>
                        <a:pt x="314696" y="20109"/>
                        <a:pt x="398145" y="100543"/>
                        <a:pt x="403172" y="201085"/>
                      </a:cubicBezTo>
                      <a:lnTo>
                        <a:pt x="366977" y="201085"/>
                      </a:lnTo>
                      <a:lnTo>
                        <a:pt x="413227" y="293584"/>
                      </a:lnTo>
                      <a:lnTo>
                        <a:pt x="459476" y="201085"/>
                      </a:lnTo>
                      <a:lnTo>
                        <a:pt x="422275" y="201085"/>
                      </a:lnTo>
                      <a:cubicBezTo>
                        <a:pt x="417248" y="89483"/>
                        <a:pt x="323744" y="0"/>
                        <a:pt x="211138" y="0"/>
                      </a:cubicBezTo>
                      <a:cubicBezTo>
                        <a:pt x="94509" y="0"/>
                        <a:pt x="0" y="94510"/>
                        <a:pt x="0" y="211139"/>
                      </a:cubicBezTo>
                      <a:cubicBezTo>
                        <a:pt x="0" y="327769"/>
                        <a:pt x="100542" y="422279"/>
                        <a:pt x="211138" y="422279"/>
                      </a:cubicBezTo>
                      <a:lnTo>
                        <a:pt x="211138" y="402170"/>
                      </a:lnTo>
                      <a:cubicBezTo>
                        <a:pt x="110596" y="402170"/>
                        <a:pt x="21114" y="316709"/>
                        <a:pt x="21114" y="21113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8" name="Freeform: Shape 27">
                  <a:extLst>
                    <a:ext uri="{FF2B5EF4-FFF2-40B4-BE49-F238E27FC236}">
                      <a16:creationId xmlns:a16="http://schemas.microsoft.com/office/drawing/2014/main" id="{7E096DEE-8F5F-540B-6F7F-CFB321860517}"/>
                    </a:ext>
                  </a:extLst>
                </p:cNvPr>
                <p:cNvSpPr/>
                <p:nvPr/>
              </p:nvSpPr>
              <p:spPr>
                <a:xfrm>
                  <a:off x="924133" y="3241989"/>
                  <a:ext cx="262413" cy="287551"/>
                </a:xfrm>
                <a:custGeom>
                  <a:avLst/>
                  <a:gdLst>
                    <a:gd name="connsiteX0" fmla="*/ 262414 w 262413"/>
                    <a:gd name="connsiteY0" fmla="*/ 156846 h 287551"/>
                    <a:gd name="connsiteX1" fmla="*/ 242306 w 262413"/>
                    <a:gd name="connsiteY1" fmla="*/ 156846 h 287551"/>
                    <a:gd name="connsiteX2" fmla="*/ 131710 w 262413"/>
                    <a:gd name="connsiteY2" fmla="*/ 267443 h 287551"/>
                    <a:gd name="connsiteX3" fmla="*/ 21114 w 262413"/>
                    <a:gd name="connsiteY3" fmla="*/ 156846 h 287551"/>
                    <a:gd name="connsiteX4" fmla="*/ 120650 w 262413"/>
                    <a:gd name="connsiteY4" fmla="*/ 47255 h 287551"/>
                    <a:gd name="connsiteX5" fmla="*/ 120650 w 262413"/>
                    <a:gd name="connsiteY5" fmla="*/ 73396 h 287551"/>
                    <a:gd name="connsiteX6" fmla="*/ 192035 w 262413"/>
                    <a:gd name="connsiteY6" fmla="*/ 36195 h 287551"/>
                    <a:gd name="connsiteX7" fmla="*/ 119645 w 262413"/>
                    <a:gd name="connsiteY7" fmla="*/ 0 h 287551"/>
                    <a:gd name="connsiteX8" fmla="*/ 119645 w 262413"/>
                    <a:gd name="connsiteY8" fmla="*/ 27146 h 287551"/>
                    <a:gd name="connsiteX9" fmla="*/ 0 w 262413"/>
                    <a:gd name="connsiteY9" fmla="*/ 156846 h 287551"/>
                    <a:gd name="connsiteX10" fmla="*/ 131710 w 262413"/>
                    <a:gd name="connsiteY10" fmla="*/ 287552 h 287551"/>
                    <a:gd name="connsiteX11" fmla="*/ 262414 w 262413"/>
                    <a:gd name="connsiteY11" fmla="*/ 156846 h 2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413" h="287551">
                      <a:moveTo>
                        <a:pt x="262414" y="156846"/>
                      </a:moveTo>
                      <a:lnTo>
                        <a:pt x="242306" y="156846"/>
                      </a:lnTo>
                      <a:cubicBezTo>
                        <a:pt x="242306" y="218177"/>
                        <a:pt x="192035" y="267443"/>
                        <a:pt x="131710" y="267443"/>
                      </a:cubicBezTo>
                      <a:cubicBezTo>
                        <a:pt x="71385" y="267443"/>
                        <a:pt x="21114" y="218177"/>
                        <a:pt x="21114" y="156846"/>
                      </a:cubicBezTo>
                      <a:cubicBezTo>
                        <a:pt x="21114" y="99537"/>
                        <a:pt x="65352" y="52282"/>
                        <a:pt x="120650" y="47255"/>
                      </a:cubicBezTo>
                      <a:lnTo>
                        <a:pt x="120650" y="73396"/>
                      </a:lnTo>
                      <a:lnTo>
                        <a:pt x="192035" y="36195"/>
                      </a:lnTo>
                      <a:lnTo>
                        <a:pt x="119645" y="0"/>
                      </a:lnTo>
                      <a:lnTo>
                        <a:pt x="119645" y="27146"/>
                      </a:lnTo>
                      <a:cubicBezTo>
                        <a:pt x="53287" y="32174"/>
                        <a:pt x="0" y="88477"/>
                        <a:pt x="0" y="156846"/>
                      </a:cubicBezTo>
                      <a:cubicBezTo>
                        <a:pt x="0" y="229237"/>
                        <a:pt x="59320" y="287552"/>
                        <a:pt x="131710" y="287552"/>
                      </a:cubicBezTo>
                      <a:cubicBezTo>
                        <a:pt x="204100" y="287552"/>
                        <a:pt x="262414" y="229237"/>
                        <a:pt x="262414" y="156846"/>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9" name="Freeform: Shape 28">
                  <a:extLst>
                    <a:ext uri="{FF2B5EF4-FFF2-40B4-BE49-F238E27FC236}">
                      <a16:creationId xmlns:a16="http://schemas.microsoft.com/office/drawing/2014/main" id="{5A6F5697-636B-122E-489E-62D804FCA25E}"/>
                    </a:ext>
                  </a:extLst>
                </p:cNvPr>
                <p:cNvSpPr/>
                <p:nvPr/>
              </p:nvSpPr>
              <p:spPr>
                <a:xfrm>
                  <a:off x="1146331" y="3549650"/>
                  <a:ext cx="120650" cy="120651"/>
                </a:xfrm>
                <a:custGeom>
                  <a:avLst/>
                  <a:gdLst>
                    <a:gd name="connsiteX0" fmla="*/ 60325 w 120650"/>
                    <a:gd name="connsiteY0" fmla="*/ 0 h 120651"/>
                    <a:gd name="connsiteX1" fmla="*/ 0 w 120650"/>
                    <a:gd name="connsiteY1" fmla="*/ 60326 h 120651"/>
                    <a:gd name="connsiteX2" fmla="*/ 60325 w 120650"/>
                    <a:gd name="connsiteY2" fmla="*/ 120651 h 120651"/>
                    <a:gd name="connsiteX3" fmla="*/ 120650 w 120650"/>
                    <a:gd name="connsiteY3" fmla="*/ 60326 h 120651"/>
                    <a:gd name="connsiteX4" fmla="*/ 60325 w 120650"/>
                    <a:gd name="connsiteY4" fmla="*/ 0 h 120651"/>
                    <a:gd name="connsiteX5" fmla="*/ 60325 w 120650"/>
                    <a:gd name="connsiteY5" fmla="*/ 100543 h 120651"/>
                    <a:gd name="connsiteX6" fmla="*/ 20108 w 120650"/>
                    <a:gd name="connsiteY6" fmla="*/ 60326 h 120651"/>
                    <a:gd name="connsiteX7" fmla="*/ 60325 w 120650"/>
                    <a:gd name="connsiteY7" fmla="*/ 20109 h 120651"/>
                    <a:gd name="connsiteX8" fmla="*/ 100542 w 120650"/>
                    <a:gd name="connsiteY8" fmla="*/ 60326 h 120651"/>
                    <a:gd name="connsiteX9" fmla="*/ 60325 w 120650"/>
                    <a:gd name="connsiteY9" fmla="*/ 100543 h 12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 h="120651">
                      <a:moveTo>
                        <a:pt x="60325" y="0"/>
                      </a:moveTo>
                      <a:cubicBezTo>
                        <a:pt x="27146" y="0"/>
                        <a:pt x="0" y="27146"/>
                        <a:pt x="0" y="60326"/>
                      </a:cubicBezTo>
                      <a:cubicBezTo>
                        <a:pt x="0" y="93505"/>
                        <a:pt x="27146" y="120651"/>
                        <a:pt x="60325" y="120651"/>
                      </a:cubicBezTo>
                      <a:cubicBezTo>
                        <a:pt x="93504" y="120651"/>
                        <a:pt x="120650" y="93505"/>
                        <a:pt x="120650" y="60326"/>
                      </a:cubicBezTo>
                      <a:cubicBezTo>
                        <a:pt x="120650" y="27146"/>
                        <a:pt x="93504" y="0"/>
                        <a:pt x="60325" y="0"/>
                      </a:cubicBezTo>
                      <a:close/>
                      <a:moveTo>
                        <a:pt x="60325" y="100543"/>
                      </a:moveTo>
                      <a:cubicBezTo>
                        <a:pt x="38206" y="100543"/>
                        <a:pt x="20108" y="82445"/>
                        <a:pt x="20108" y="60326"/>
                      </a:cubicBezTo>
                      <a:cubicBezTo>
                        <a:pt x="20108" y="38206"/>
                        <a:pt x="38206" y="20109"/>
                        <a:pt x="60325" y="20109"/>
                      </a:cubicBezTo>
                      <a:cubicBezTo>
                        <a:pt x="82444" y="20109"/>
                        <a:pt x="100542" y="38206"/>
                        <a:pt x="100542" y="60326"/>
                      </a:cubicBezTo>
                      <a:cubicBezTo>
                        <a:pt x="100542" y="82445"/>
                        <a:pt x="82444" y="100543"/>
                        <a:pt x="60325" y="100543"/>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30" name="Freeform: Shape 29">
                  <a:extLst>
                    <a:ext uri="{FF2B5EF4-FFF2-40B4-BE49-F238E27FC236}">
                      <a16:creationId xmlns:a16="http://schemas.microsoft.com/office/drawing/2014/main" id="{AF8400C5-E25D-BFE7-85D2-5732AAE2B882}"/>
                    </a:ext>
                  </a:extLst>
                </p:cNvPr>
                <p:cNvSpPr/>
                <p:nvPr/>
              </p:nvSpPr>
              <p:spPr>
                <a:xfrm>
                  <a:off x="1186547" y="3589867"/>
                  <a:ext cx="40216" cy="40217"/>
                </a:xfrm>
                <a:custGeom>
                  <a:avLst/>
                  <a:gdLst>
                    <a:gd name="connsiteX0" fmla="*/ 40217 w 40216"/>
                    <a:gd name="connsiteY0" fmla="*/ 20109 h 40217"/>
                    <a:gd name="connsiteX1" fmla="*/ 20108 w 40216"/>
                    <a:gd name="connsiteY1" fmla="*/ 40217 h 40217"/>
                    <a:gd name="connsiteX2" fmla="*/ 0 w 40216"/>
                    <a:gd name="connsiteY2" fmla="*/ 20109 h 40217"/>
                    <a:gd name="connsiteX3" fmla="*/ 20108 w 40216"/>
                    <a:gd name="connsiteY3" fmla="*/ 0 h 40217"/>
                    <a:gd name="connsiteX4" fmla="*/ 40217 w 40216"/>
                    <a:gd name="connsiteY4" fmla="*/ 20109 h 4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 h="40217">
                      <a:moveTo>
                        <a:pt x="40217" y="20109"/>
                      </a:moveTo>
                      <a:cubicBezTo>
                        <a:pt x="40217" y="31214"/>
                        <a:pt x="31214" y="40217"/>
                        <a:pt x="20108" y="40217"/>
                      </a:cubicBezTo>
                      <a:cubicBezTo>
                        <a:pt x="9003" y="40217"/>
                        <a:pt x="0" y="31214"/>
                        <a:pt x="0" y="20109"/>
                      </a:cubicBezTo>
                      <a:cubicBezTo>
                        <a:pt x="0" y="9003"/>
                        <a:pt x="9003" y="0"/>
                        <a:pt x="20108" y="0"/>
                      </a:cubicBezTo>
                      <a:cubicBezTo>
                        <a:pt x="31214" y="0"/>
                        <a:pt x="40217" y="9003"/>
                        <a:pt x="40217" y="2010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304568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7928-D7FD-E5EE-4292-7A9A2E2CBD7E}"/>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1E2DDE16-AA2A-DB8D-8336-90E302BD3A50}"/>
              </a:ext>
            </a:extLst>
          </p:cNvPr>
          <p:cNvSpPr/>
          <p:nvPr/>
        </p:nvSpPr>
        <p:spPr>
          <a:xfrm>
            <a:off x="6300646" y="838200"/>
            <a:ext cx="5891354" cy="5556251"/>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a:latin typeface="微软雅黑" panose="020B0503020204020204" pitchFamily="34" charset="-122"/>
              <a:ea typeface="微软雅黑" panose="020B0503020204020204" pitchFamily="34" charset="-122"/>
            </a:endParaRPr>
          </a:p>
        </p:txBody>
      </p:sp>
      <p:grpSp>
        <p:nvGrpSpPr>
          <p:cNvPr id="2083" name="Group 2082">
            <a:extLst>
              <a:ext uri="{FF2B5EF4-FFF2-40B4-BE49-F238E27FC236}">
                <a16:creationId xmlns:a16="http://schemas.microsoft.com/office/drawing/2014/main" id="{D2268632-91E8-27BA-A3A4-8DAD6C221155}"/>
              </a:ext>
            </a:extLst>
          </p:cNvPr>
          <p:cNvGrpSpPr/>
          <p:nvPr/>
        </p:nvGrpSpPr>
        <p:grpSpPr>
          <a:xfrm>
            <a:off x="6540406" y="1224434"/>
            <a:ext cx="5499194" cy="3222577"/>
            <a:chOff x="6626063" y="1177729"/>
            <a:chExt cx="5000947" cy="2863688"/>
          </a:xfrm>
        </p:grpSpPr>
        <p:pic>
          <p:nvPicPr>
            <p:cNvPr id="2071" name="Picture 2070">
              <a:extLst>
                <a:ext uri="{FF2B5EF4-FFF2-40B4-BE49-F238E27FC236}">
                  <a16:creationId xmlns:a16="http://schemas.microsoft.com/office/drawing/2014/main" id="{B47064D7-4DB9-841C-38AC-1B0BCE1BD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063" y="1177729"/>
              <a:ext cx="5000947" cy="2863688"/>
            </a:xfrm>
            <a:prstGeom prst="rect">
              <a:avLst/>
            </a:prstGeom>
          </p:spPr>
        </p:pic>
        <p:sp>
          <p:nvSpPr>
            <p:cNvPr id="2073" name="Oval 2072">
              <a:extLst>
                <a:ext uri="{FF2B5EF4-FFF2-40B4-BE49-F238E27FC236}">
                  <a16:creationId xmlns:a16="http://schemas.microsoft.com/office/drawing/2014/main" id="{C413417B-2C8D-0A2B-A674-3440E7B0FADF}"/>
                </a:ext>
              </a:extLst>
            </p:cNvPr>
            <p:cNvSpPr/>
            <p:nvPr/>
          </p:nvSpPr>
          <p:spPr>
            <a:xfrm>
              <a:off x="6751160" y="2136765"/>
              <a:ext cx="550539" cy="552450"/>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4" name="Oval 2073">
              <a:extLst>
                <a:ext uri="{FF2B5EF4-FFF2-40B4-BE49-F238E27FC236}">
                  <a16:creationId xmlns:a16="http://schemas.microsoft.com/office/drawing/2014/main" id="{8935589C-BF5D-F27E-7E18-AB7C6B3CEA82}"/>
                </a:ext>
              </a:extLst>
            </p:cNvPr>
            <p:cNvSpPr/>
            <p:nvPr/>
          </p:nvSpPr>
          <p:spPr>
            <a:xfrm>
              <a:off x="7925207" y="2124097"/>
              <a:ext cx="550539" cy="552450"/>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5" name="Oval 2074">
              <a:extLst>
                <a:ext uri="{FF2B5EF4-FFF2-40B4-BE49-F238E27FC236}">
                  <a16:creationId xmlns:a16="http://schemas.microsoft.com/office/drawing/2014/main" id="{FE77FEFD-E4B5-6297-ED0C-3BB1696E72E6}"/>
                </a:ext>
              </a:extLst>
            </p:cNvPr>
            <p:cNvSpPr/>
            <p:nvPr/>
          </p:nvSpPr>
          <p:spPr>
            <a:xfrm>
              <a:off x="7133186" y="1632936"/>
              <a:ext cx="372483" cy="37377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6" name="Oval 2075">
              <a:extLst>
                <a:ext uri="{FF2B5EF4-FFF2-40B4-BE49-F238E27FC236}">
                  <a16:creationId xmlns:a16="http://schemas.microsoft.com/office/drawing/2014/main" id="{C356206C-C7E2-3597-7859-6FBAECDE5122}"/>
                </a:ext>
              </a:extLst>
            </p:cNvPr>
            <p:cNvSpPr/>
            <p:nvPr/>
          </p:nvSpPr>
          <p:spPr>
            <a:xfrm>
              <a:off x="8289504" y="1632936"/>
              <a:ext cx="372483" cy="37377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7" name="Oval 2076">
              <a:extLst>
                <a:ext uri="{FF2B5EF4-FFF2-40B4-BE49-F238E27FC236}">
                  <a16:creationId xmlns:a16="http://schemas.microsoft.com/office/drawing/2014/main" id="{61D3F31B-90DE-289A-5196-67A75D884BEF}"/>
                </a:ext>
              </a:extLst>
            </p:cNvPr>
            <p:cNvSpPr/>
            <p:nvPr/>
          </p:nvSpPr>
          <p:spPr>
            <a:xfrm>
              <a:off x="8407400" y="2916451"/>
              <a:ext cx="703691" cy="706134"/>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8" name="Oval 2077">
              <a:extLst>
                <a:ext uri="{FF2B5EF4-FFF2-40B4-BE49-F238E27FC236}">
                  <a16:creationId xmlns:a16="http://schemas.microsoft.com/office/drawing/2014/main" id="{5A6014D6-0A15-37D8-B6C6-3929C232157A}"/>
                </a:ext>
              </a:extLst>
            </p:cNvPr>
            <p:cNvSpPr/>
            <p:nvPr/>
          </p:nvSpPr>
          <p:spPr>
            <a:xfrm>
              <a:off x="7244216" y="2916451"/>
              <a:ext cx="703691" cy="706134"/>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9" name="TextBox 2078">
              <a:extLst>
                <a:ext uri="{FF2B5EF4-FFF2-40B4-BE49-F238E27FC236}">
                  <a16:creationId xmlns:a16="http://schemas.microsoft.com/office/drawing/2014/main" id="{0B09D52C-1B05-EBCC-BF37-81D0A8CF15FE}"/>
                </a:ext>
              </a:extLst>
            </p:cNvPr>
            <p:cNvSpPr txBox="1"/>
            <p:nvPr/>
          </p:nvSpPr>
          <p:spPr>
            <a:xfrm>
              <a:off x="7737173" y="3267619"/>
              <a:ext cx="86009" cy="191451"/>
            </a:xfrm>
            <a:prstGeom prst="rect">
              <a:avLst/>
            </a:prstGeom>
            <a:noFill/>
          </p:spPr>
          <p:txBody>
            <a:bodyPr wrap="none" lIns="0" tIns="0" rIns="0" bIns="0" rtlCol="0">
              <a:spAutoFit/>
            </a:bodyPr>
            <a:lstStyle/>
            <a:p>
              <a:r>
                <a:rPr lang="en-US" sz="1400" dirty="0">
                  <a:latin typeface="微软雅黑" panose="020B0503020204020204" pitchFamily="34" charset="-122"/>
                  <a:ea typeface="微软雅黑" panose="020B0503020204020204" pitchFamily="34" charset="-122"/>
                </a:rPr>
                <a:t>y</a:t>
              </a:r>
              <a:endParaRPr lang="nl-NL" sz="1400" dirty="0" err="1">
                <a:latin typeface="微软雅黑" panose="020B0503020204020204" pitchFamily="34" charset="-122"/>
                <a:ea typeface="微软雅黑" panose="020B0503020204020204" pitchFamily="34" charset="-122"/>
              </a:endParaRPr>
            </a:p>
          </p:txBody>
        </p:sp>
        <p:sp>
          <p:nvSpPr>
            <p:cNvPr id="2080" name="TextBox 2079">
              <a:extLst>
                <a:ext uri="{FF2B5EF4-FFF2-40B4-BE49-F238E27FC236}">
                  <a16:creationId xmlns:a16="http://schemas.microsoft.com/office/drawing/2014/main" id="{C0510852-7E17-36E6-BCBB-B165D9AF6D4B}"/>
                </a:ext>
              </a:extLst>
            </p:cNvPr>
            <p:cNvSpPr txBox="1"/>
            <p:nvPr/>
          </p:nvSpPr>
          <p:spPr>
            <a:xfrm>
              <a:off x="8942233" y="3255253"/>
              <a:ext cx="86009" cy="191451"/>
            </a:xfrm>
            <a:prstGeom prst="rect">
              <a:avLst/>
            </a:prstGeom>
            <a:noFill/>
          </p:spPr>
          <p:txBody>
            <a:bodyPr wrap="none" lIns="0" tIns="0" rIns="0" bIns="0" rtlCol="0">
              <a:spAutoFit/>
            </a:bodyPr>
            <a:lstStyle/>
            <a:p>
              <a:r>
                <a:rPr lang="en-US" sz="1400" dirty="0">
                  <a:latin typeface="微软雅黑" panose="020B0503020204020204" pitchFamily="34" charset="-122"/>
                  <a:ea typeface="微软雅黑" panose="020B0503020204020204" pitchFamily="34" charset="-122"/>
                </a:rPr>
                <a:t>y</a:t>
              </a:r>
              <a:endParaRPr lang="nl-NL" sz="1400" dirty="0" err="1">
                <a:latin typeface="微软雅黑" panose="020B0503020204020204" pitchFamily="34" charset="-122"/>
                <a:ea typeface="微软雅黑" panose="020B0503020204020204" pitchFamily="34" charset="-122"/>
              </a:endParaRPr>
            </a:p>
          </p:txBody>
        </p:sp>
      </p:grpSp>
      <p:sp>
        <p:nvSpPr>
          <p:cNvPr id="5" name="Title 4">
            <a:extLst>
              <a:ext uri="{FF2B5EF4-FFF2-40B4-BE49-F238E27FC236}">
                <a16:creationId xmlns:a16="http://schemas.microsoft.com/office/drawing/2014/main" id="{AD487062-6605-E699-98DF-FDE56098B19B}"/>
              </a:ext>
            </a:extLst>
          </p:cNvPr>
          <p:cNvSpPr>
            <a:spLocks noGrp="1"/>
          </p:cNvSpPr>
          <p:nvPr>
            <p:ph type="title"/>
          </p:nvPr>
        </p:nvSpPr>
        <p:spPr/>
        <p:txBody>
          <a:bodyPr/>
          <a:lstStyle/>
          <a:p>
            <a:r>
              <a:rPr lang="zh-CN" altLang="en-US" sz="2400" b="1" dirty="0">
                <a:latin typeface="微软雅黑" panose="020B0503020204020204" pitchFamily="34" charset="-122"/>
                <a:ea typeface="微软雅黑" panose="020B0503020204020204" pitchFamily="34" charset="-122"/>
              </a:rPr>
              <a:t>传统的冷风机电子膨胀阀直膨控制</a:t>
            </a:r>
            <a:br>
              <a:rPr lang="en-US" sz="2400" dirty="0">
                <a:latin typeface="微软雅黑" panose="020B0503020204020204" pitchFamily="34" charset="-122"/>
                <a:ea typeface="微软雅黑" panose="020B0503020204020204" pitchFamily="34" charset="-122"/>
              </a:rPr>
            </a:br>
            <a:br>
              <a:rPr lang="en-US" sz="2400" dirty="0">
                <a:latin typeface="微软雅黑" panose="020B0503020204020204" pitchFamily="34" charset="-122"/>
                <a:ea typeface="微软雅黑" panose="020B0503020204020204" pitchFamily="34" charset="-122"/>
              </a:rPr>
            </a:br>
            <a:endParaRPr lang="da-DK" sz="1400" dirty="0">
              <a:solidFill>
                <a:schemeClr val="tx1"/>
              </a:solidFill>
              <a:latin typeface="微软雅黑" panose="020B0503020204020204" pitchFamily="34" charset="-122"/>
              <a:ea typeface="微软雅黑" panose="020B0503020204020204" pitchFamily="34" charset="-122"/>
            </a:endParaRPr>
          </a:p>
        </p:txBody>
      </p:sp>
      <p:sp>
        <p:nvSpPr>
          <p:cNvPr id="29" name="Oval 28">
            <a:extLst>
              <a:ext uri="{FF2B5EF4-FFF2-40B4-BE49-F238E27FC236}">
                <a16:creationId xmlns:a16="http://schemas.microsoft.com/office/drawing/2014/main" id="{393255FF-1C76-339B-BD4F-6FB350EA73FD}"/>
              </a:ext>
            </a:extLst>
          </p:cNvPr>
          <p:cNvSpPr/>
          <p:nvPr/>
        </p:nvSpPr>
        <p:spPr>
          <a:xfrm>
            <a:off x="498723" y="4643074"/>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0" name="Oval 49">
            <a:extLst>
              <a:ext uri="{FF2B5EF4-FFF2-40B4-BE49-F238E27FC236}">
                <a16:creationId xmlns:a16="http://schemas.microsoft.com/office/drawing/2014/main" id="{4B75A815-468A-EC62-C866-786C71427F15}"/>
              </a:ext>
            </a:extLst>
          </p:cNvPr>
          <p:cNvSpPr/>
          <p:nvPr/>
        </p:nvSpPr>
        <p:spPr>
          <a:xfrm>
            <a:off x="497453" y="5191099"/>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1" name="Oval 50">
            <a:extLst>
              <a:ext uri="{FF2B5EF4-FFF2-40B4-BE49-F238E27FC236}">
                <a16:creationId xmlns:a16="http://schemas.microsoft.com/office/drawing/2014/main" id="{C7B25409-4694-A814-958E-BD1D54819DB3}"/>
              </a:ext>
            </a:extLst>
          </p:cNvPr>
          <p:cNvSpPr/>
          <p:nvPr/>
        </p:nvSpPr>
        <p:spPr>
          <a:xfrm>
            <a:off x="498088" y="5767915"/>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cxnSp>
        <p:nvCxnSpPr>
          <p:cNvPr id="53" name="Straight Connector 52">
            <a:extLst>
              <a:ext uri="{FF2B5EF4-FFF2-40B4-BE49-F238E27FC236}">
                <a16:creationId xmlns:a16="http://schemas.microsoft.com/office/drawing/2014/main" id="{32805C12-A559-7FB3-BA43-B53AA9776C91}"/>
              </a:ext>
            </a:extLst>
          </p:cNvPr>
          <p:cNvCxnSpPr>
            <a:cxnSpLocks/>
          </p:cNvCxnSpPr>
          <p:nvPr/>
        </p:nvCxnSpPr>
        <p:spPr>
          <a:xfrm>
            <a:off x="6300646" y="838200"/>
            <a:ext cx="0" cy="5556251"/>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9F92043-220D-A09D-878A-7987FE681352}"/>
              </a:ext>
            </a:extLst>
          </p:cNvPr>
          <p:cNvSpPr txBox="1"/>
          <p:nvPr/>
        </p:nvSpPr>
        <p:spPr>
          <a:xfrm>
            <a:off x="7177646" y="4328912"/>
            <a:ext cx="3677665" cy="523220"/>
          </a:xfrm>
          <a:prstGeom prst="rect">
            <a:avLst/>
          </a:prstGeom>
          <a:noFill/>
        </p:spPr>
        <p:txBody>
          <a:bodyPr wrap="square">
            <a:spAutoFit/>
          </a:bodyPr>
          <a:lstStyle/>
          <a:p>
            <a:pPr>
              <a:spcAft>
                <a:spcPts val="600"/>
              </a:spcAft>
              <a:buClr>
                <a:schemeClr val="accent2"/>
              </a:buClr>
              <a:defRPr/>
            </a:pPr>
            <a:r>
              <a:rPr lang="zh-CN" altLang="en-US" sz="1400" dirty="0">
                <a:latin typeface="微软雅黑" panose="020B0503020204020204" pitchFamily="34" charset="-122"/>
                <a:ea typeface="微软雅黑" panose="020B0503020204020204" pitchFamily="34" charset="-122"/>
              </a:rPr>
              <a:t>过热度标准测量方案</a:t>
            </a:r>
            <a:br>
              <a:rPr lang="sl-SI" sz="1400" dirty="0">
                <a:latin typeface="微软雅黑" panose="020B0503020204020204" pitchFamily="34" charset="-122"/>
                <a:ea typeface="微软雅黑" panose="020B0503020204020204" pitchFamily="34" charset="-122"/>
              </a:rPr>
            </a:br>
            <a:r>
              <a:rPr lang="en-GB"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压力传感器</a:t>
            </a:r>
            <a:r>
              <a:rPr lang="en-GB" sz="1400" dirty="0">
                <a:latin typeface="微软雅黑" panose="020B0503020204020204" pitchFamily="34" charset="-122"/>
                <a:ea typeface="微软雅黑" panose="020B0503020204020204" pitchFamily="34" charset="-122"/>
              </a:rPr>
              <a:t> + </a:t>
            </a:r>
            <a:r>
              <a:rPr lang="zh-CN" altLang="en-US" sz="1400" dirty="0">
                <a:latin typeface="微软雅黑" panose="020B0503020204020204" pitchFamily="34" charset="-122"/>
                <a:ea typeface="微软雅黑" panose="020B0503020204020204" pitchFamily="34" charset="-122"/>
              </a:rPr>
              <a:t>温度传感器</a:t>
            </a:r>
            <a:r>
              <a:rPr lang="en-GB" sz="1400" dirty="0">
                <a:latin typeface="微软雅黑" panose="020B0503020204020204" pitchFamily="34" charset="-122"/>
                <a:ea typeface="微软雅黑" panose="020B0503020204020204" pitchFamily="34" charset="-122"/>
              </a:rPr>
              <a:t>)</a:t>
            </a:r>
          </a:p>
        </p:txBody>
      </p:sp>
      <p:sp>
        <p:nvSpPr>
          <p:cNvPr id="61" name="Oval 60">
            <a:extLst>
              <a:ext uri="{FF2B5EF4-FFF2-40B4-BE49-F238E27FC236}">
                <a16:creationId xmlns:a16="http://schemas.microsoft.com/office/drawing/2014/main" id="{12011DDD-E563-9AAE-9F46-0F7BB1DE6D4F}"/>
              </a:ext>
            </a:extLst>
          </p:cNvPr>
          <p:cNvSpPr/>
          <p:nvPr/>
        </p:nvSpPr>
        <p:spPr>
          <a:xfrm>
            <a:off x="6693619" y="4369239"/>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62" name="TextBox 61">
            <a:extLst>
              <a:ext uri="{FF2B5EF4-FFF2-40B4-BE49-F238E27FC236}">
                <a16:creationId xmlns:a16="http://schemas.microsoft.com/office/drawing/2014/main" id="{870D185D-5860-D3E9-A2DE-2B33A826C2B0}"/>
              </a:ext>
            </a:extLst>
          </p:cNvPr>
          <p:cNvSpPr txBox="1"/>
          <p:nvPr/>
        </p:nvSpPr>
        <p:spPr>
          <a:xfrm>
            <a:off x="6668309" y="4284758"/>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x</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63" name="Oval 62">
            <a:extLst>
              <a:ext uri="{FF2B5EF4-FFF2-40B4-BE49-F238E27FC236}">
                <a16:creationId xmlns:a16="http://schemas.microsoft.com/office/drawing/2014/main" id="{E751E78A-5C0C-2BAD-CE4A-127B76D37073}"/>
              </a:ext>
            </a:extLst>
          </p:cNvPr>
          <p:cNvSpPr/>
          <p:nvPr/>
        </p:nvSpPr>
        <p:spPr>
          <a:xfrm>
            <a:off x="6693619" y="4968663"/>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48" name="TextBox 2047">
            <a:extLst>
              <a:ext uri="{FF2B5EF4-FFF2-40B4-BE49-F238E27FC236}">
                <a16:creationId xmlns:a16="http://schemas.microsoft.com/office/drawing/2014/main" id="{F25CF954-B667-BD6F-B6B9-DB8C08ED92B3}"/>
              </a:ext>
            </a:extLst>
          </p:cNvPr>
          <p:cNvSpPr txBox="1"/>
          <p:nvPr/>
        </p:nvSpPr>
        <p:spPr>
          <a:xfrm>
            <a:off x="6668309" y="4884181"/>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c</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2062" name="Oval 2061">
            <a:extLst>
              <a:ext uri="{FF2B5EF4-FFF2-40B4-BE49-F238E27FC236}">
                <a16:creationId xmlns:a16="http://schemas.microsoft.com/office/drawing/2014/main" id="{A5B00048-6079-55B9-B778-C1C6E84D122D}"/>
              </a:ext>
            </a:extLst>
          </p:cNvPr>
          <p:cNvSpPr/>
          <p:nvPr/>
        </p:nvSpPr>
        <p:spPr>
          <a:xfrm>
            <a:off x="6693619" y="5551310"/>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63" name="TextBox 2062">
            <a:extLst>
              <a:ext uri="{FF2B5EF4-FFF2-40B4-BE49-F238E27FC236}">
                <a16:creationId xmlns:a16="http://schemas.microsoft.com/office/drawing/2014/main" id="{11734AA7-E258-906E-E17D-1BF4B717D156}"/>
              </a:ext>
            </a:extLst>
          </p:cNvPr>
          <p:cNvSpPr txBox="1"/>
          <p:nvPr/>
        </p:nvSpPr>
        <p:spPr>
          <a:xfrm>
            <a:off x="6668309" y="5466828"/>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y</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2067" name="TextBox 2066">
            <a:extLst>
              <a:ext uri="{FF2B5EF4-FFF2-40B4-BE49-F238E27FC236}">
                <a16:creationId xmlns:a16="http://schemas.microsoft.com/office/drawing/2014/main" id="{82E11FEC-F7FE-8725-325E-29CC37EF858F}"/>
              </a:ext>
            </a:extLst>
          </p:cNvPr>
          <p:cNvSpPr txBox="1"/>
          <p:nvPr/>
        </p:nvSpPr>
        <p:spPr>
          <a:xfrm>
            <a:off x="7177646" y="4988977"/>
            <a:ext cx="2524673" cy="307777"/>
          </a:xfrm>
          <a:prstGeom prst="rect">
            <a:avLst/>
          </a:prstGeom>
          <a:noFill/>
        </p:spPr>
        <p:txBody>
          <a:bodyPr wrap="square">
            <a:spAutoFit/>
          </a:bodyPr>
          <a:lstStyle/>
          <a:p>
            <a:pPr>
              <a:spcAft>
                <a:spcPts val="600"/>
              </a:spcAft>
              <a:buClr>
                <a:schemeClr val="accent2"/>
              </a:buClr>
              <a:defRPr/>
            </a:pPr>
            <a:r>
              <a:rPr lang="zh-CN" altLang="en-US" sz="1400" dirty="0">
                <a:latin typeface="微软雅黑" panose="020B0503020204020204" pitchFamily="34" charset="-122"/>
                <a:ea typeface="微软雅黑" panose="020B0503020204020204" pitchFamily="34" charset="-122"/>
              </a:rPr>
              <a:t>标准的过热度控制算法</a:t>
            </a:r>
            <a:endParaRPr lang="en-US" sz="1400" dirty="0">
              <a:latin typeface="微软雅黑" panose="020B0503020204020204" pitchFamily="34" charset="-122"/>
              <a:ea typeface="微软雅黑" panose="020B0503020204020204" pitchFamily="34" charset="-122"/>
            </a:endParaRPr>
          </a:p>
        </p:txBody>
      </p:sp>
      <p:sp>
        <p:nvSpPr>
          <p:cNvPr id="2082" name="TextBox 2081">
            <a:extLst>
              <a:ext uri="{FF2B5EF4-FFF2-40B4-BE49-F238E27FC236}">
                <a16:creationId xmlns:a16="http://schemas.microsoft.com/office/drawing/2014/main" id="{8EA34736-6939-EBF3-00D2-3659DF7A0D5D}"/>
              </a:ext>
            </a:extLst>
          </p:cNvPr>
          <p:cNvSpPr txBox="1"/>
          <p:nvPr/>
        </p:nvSpPr>
        <p:spPr>
          <a:xfrm>
            <a:off x="7177646" y="5526875"/>
            <a:ext cx="2849492" cy="307777"/>
          </a:xfrm>
          <a:prstGeom prst="rect">
            <a:avLst/>
          </a:prstGeom>
          <a:noFill/>
        </p:spPr>
        <p:txBody>
          <a:bodyPr wrap="square">
            <a:spAutoFit/>
          </a:bodyPr>
          <a:lstStyle/>
          <a:p>
            <a:pPr>
              <a:spcAft>
                <a:spcPts val="600"/>
              </a:spcAft>
              <a:buClr>
                <a:schemeClr val="accent2"/>
              </a:buClr>
              <a:defRPr/>
            </a:pPr>
            <a:r>
              <a:rPr 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电子</a:t>
            </a:r>
            <a:r>
              <a:rPr lang="en-US"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膨胀阀</a:t>
            </a:r>
            <a:endParaRPr lang="en-US" sz="1400" dirty="0">
              <a:latin typeface="微软雅黑" panose="020B0503020204020204" pitchFamily="34" charset="-122"/>
              <a:ea typeface="微软雅黑" panose="020B0503020204020204" pitchFamily="34" charset="-122"/>
            </a:endParaRPr>
          </a:p>
        </p:txBody>
      </p:sp>
      <p:sp>
        <p:nvSpPr>
          <p:cNvPr id="2072" name="TextBox 2071">
            <a:extLst>
              <a:ext uri="{FF2B5EF4-FFF2-40B4-BE49-F238E27FC236}">
                <a16:creationId xmlns:a16="http://schemas.microsoft.com/office/drawing/2014/main" id="{369EDA5E-6663-40FD-B620-DF76A0D755C3}"/>
              </a:ext>
            </a:extLst>
          </p:cNvPr>
          <p:cNvSpPr txBox="1"/>
          <p:nvPr/>
        </p:nvSpPr>
        <p:spPr>
          <a:xfrm>
            <a:off x="6867600" y="990914"/>
            <a:ext cx="4563679" cy="215444"/>
          </a:xfrm>
          <a:prstGeom prst="rect">
            <a:avLst/>
          </a:prstGeom>
          <a:noFill/>
        </p:spPr>
        <p:txBody>
          <a:bodyPr wrap="square" lIns="0" tIns="0" rIns="0" bIns="0">
            <a:spAutoFit/>
          </a:bodyPr>
          <a:lstStyle/>
          <a:p>
            <a:pPr>
              <a:spcBef>
                <a:spcPts val="200"/>
              </a:spcBef>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传统直膨控制基本配置</a:t>
            </a:r>
            <a:endParaRPr lang="fr-FR" sz="1400" b="1" dirty="0">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CE515F99-217E-17FB-C4BC-F5DCCF0954FD}"/>
              </a:ext>
            </a:extLst>
          </p:cNvPr>
          <p:cNvSpPr txBox="1"/>
          <p:nvPr/>
        </p:nvSpPr>
        <p:spPr>
          <a:xfrm>
            <a:off x="882063" y="4608692"/>
            <a:ext cx="5132022" cy="215444"/>
          </a:xfrm>
          <a:prstGeom prst="rect">
            <a:avLst/>
          </a:prstGeom>
          <a:noFill/>
        </p:spPr>
        <p:txBody>
          <a:bodyPr wrap="square" lIns="0" tIns="0" rIns="0" bIns="0">
            <a:spAutoFit/>
          </a:bodyPr>
          <a:lstStyle/>
          <a:p>
            <a:pPr>
              <a:spcBef>
                <a:spcPts val="200"/>
              </a:spcBef>
              <a:spcAft>
                <a:spcPts val="200"/>
              </a:spcAft>
              <a:buClr>
                <a:schemeClr val="accent2"/>
              </a:buClr>
            </a:pPr>
            <a:r>
              <a:rPr lang="zh-CN" altLang="en-US" sz="1400" dirty="0">
                <a:latin typeface="微软雅黑" panose="020B0503020204020204" pitchFamily="34" charset="-122"/>
                <a:ea typeface="微软雅黑" panose="020B0503020204020204" pitchFamily="34" charset="-122"/>
              </a:rPr>
              <a:t>通过最小稳定过热度</a:t>
            </a:r>
            <a:r>
              <a:rPr lang="en-US" altLang="zh-CN" sz="1400" dirty="0">
                <a:latin typeface="微软雅黑" panose="020B0503020204020204" pitchFamily="34" charset="-122"/>
                <a:ea typeface="微软雅黑" panose="020B0503020204020204" pitchFamily="34" charset="-122"/>
              </a:rPr>
              <a:t>MSS</a:t>
            </a:r>
            <a:r>
              <a:rPr lang="zh-CN" altLang="en-US" sz="1400" dirty="0">
                <a:latin typeface="微软雅黑" panose="020B0503020204020204" pitchFamily="34" charset="-122"/>
                <a:ea typeface="微软雅黑" panose="020B0503020204020204" pitchFamily="34" charset="-122"/>
              </a:rPr>
              <a:t>理论确保系统稳定运行</a:t>
            </a:r>
            <a:endParaRPr lang="en-US" sz="1400" dirty="0">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FE988D28-D43B-2823-46BE-8482893814FD}"/>
              </a:ext>
            </a:extLst>
          </p:cNvPr>
          <p:cNvSpPr txBox="1"/>
          <p:nvPr/>
        </p:nvSpPr>
        <p:spPr>
          <a:xfrm>
            <a:off x="878706" y="5157701"/>
            <a:ext cx="5148714" cy="215444"/>
          </a:xfrm>
          <a:prstGeom prst="rect">
            <a:avLst/>
          </a:prstGeom>
          <a:noFill/>
        </p:spPr>
        <p:txBody>
          <a:bodyPr wrap="square" lIns="0" tIns="0" rIns="0" bIns="0">
            <a:spAutoFit/>
          </a:bodyPr>
          <a:lstStyle/>
          <a:p>
            <a:pPr>
              <a:spcBef>
                <a:spcPts val="200"/>
              </a:spcBef>
              <a:spcAft>
                <a:spcPts val="200"/>
              </a:spcAft>
              <a:buClr>
                <a:schemeClr val="accent2"/>
              </a:buClr>
            </a:pPr>
            <a:r>
              <a:rPr lang="zh-CN" altLang="en-US" sz="1400" dirty="0">
                <a:latin typeface="微软雅黑" panose="020B0503020204020204" pitchFamily="34" charset="-122"/>
                <a:ea typeface="微软雅黑" panose="020B0503020204020204" pitchFamily="34" charset="-122"/>
              </a:rPr>
              <a:t>然而过热度的存在导致系统蒸发温度下降</a:t>
            </a:r>
            <a:endParaRPr lang="en-US" sz="1400" dirty="0">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64DFD513-74AE-7123-7616-F58E6F1D5DB1}"/>
              </a:ext>
            </a:extLst>
          </p:cNvPr>
          <p:cNvSpPr txBox="1"/>
          <p:nvPr/>
        </p:nvSpPr>
        <p:spPr>
          <a:xfrm>
            <a:off x="874715" y="5748679"/>
            <a:ext cx="3932322" cy="215444"/>
          </a:xfrm>
          <a:prstGeom prst="rect">
            <a:avLst/>
          </a:prstGeom>
          <a:noFill/>
        </p:spPr>
        <p:txBody>
          <a:bodyPr wrap="square" lIns="0" tIns="0" rIns="0" bIns="0">
            <a:spAutoFit/>
          </a:bodyPr>
          <a:lstStyle/>
          <a:p>
            <a:pPr>
              <a:spcBef>
                <a:spcPts val="200"/>
              </a:spcBef>
              <a:spcAft>
                <a:spcPts val="200"/>
              </a:spcAft>
              <a:buClr>
                <a:schemeClr val="accent2"/>
              </a:buClr>
            </a:pPr>
            <a:r>
              <a:rPr lang="zh-CN" altLang="en-US" sz="1400" dirty="0">
                <a:latin typeface="微软雅黑" panose="020B0503020204020204" pitchFamily="34" charset="-122"/>
                <a:ea typeface="微软雅黑" panose="020B0503020204020204" pitchFamily="34" charset="-122"/>
              </a:rPr>
              <a:t>这将导致系统</a:t>
            </a:r>
            <a:r>
              <a:rPr lang="en-US" altLang="zh-CN" sz="1400" dirty="0">
                <a:latin typeface="微软雅黑" panose="020B0503020204020204" pitchFamily="34" charset="-122"/>
                <a:ea typeface="微软雅黑" panose="020B0503020204020204" pitchFamily="34" charset="-122"/>
              </a:rPr>
              <a:t>~</a:t>
            </a:r>
            <a:r>
              <a:rPr lang="en-US"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的能耗上升</a:t>
            </a:r>
            <a:endParaRPr lang="en-US" sz="1400" dirty="0">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41BC11B2-213C-8625-C7FF-2B1AE45D35A5}"/>
              </a:ext>
            </a:extLst>
          </p:cNvPr>
          <p:cNvPicPr>
            <a:picLocks noChangeAspect="1"/>
          </p:cNvPicPr>
          <p:nvPr/>
        </p:nvPicPr>
        <p:blipFill>
          <a:blip r:embed="rId4"/>
          <a:stretch>
            <a:fillRect/>
          </a:stretch>
        </p:blipFill>
        <p:spPr>
          <a:xfrm>
            <a:off x="588767" y="861061"/>
            <a:ext cx="5486286" cy="3747631"/>
          </a:xfrm>
          <a:prstGeom prst="rect">
            <a:avLst/>
          </a:prstGeom>
        </p:spPr>
      </p:pic>
      <p:pic>
        <p:nvPicPr>
          <p:cNvPr id="3" name="Picture 2">
            <a:extLst>
              <a:ext uri="{FF2B5EF4-FFF2-40B4-BE49-F238E27FC236}">
                <a16:creationId xmlns:a16="http://schemas.microsoft.com/office/drawing/2014/main" id="{8B0B3F6F-382A-28E9-867F-E530E1BFA7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87390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5ECD-BB21-982E-8EB5-91310ED27F0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C1E8F29-F107-9B60-8226-2D9D10797BE6}"/>
              </a:ext>
            </a:extLst>
          </p:cNvPr>
          <p:cNvPicPr>
            <a:picLocks noChangeAspect="1"/>
          </p:cNvPicPr>
          <p:nvPr/>
        </p:nvPicPr>
        <p:blipFill>
          <a:blip r:embed="rId3"/>
          <a:stretch>
            <a:fillRect/>
          </a:stretch>
        </p:blipFill>
        <p:spPr>
          <a:xfrm>
            <a:off x="581363" y="1283832"/>
            <a:ext cx="5859429" cy="3640005"/>
          </a:xfrm>
          <a:prstGeom prst="rect">
            <a:avLst/>
          </a:prstGeom>
        </p:spPr>
      </p:pic>
      <p:sp>
        <p:nvSpPr>
          <p:cNvPr id="38" name="Rectangle 37">
            <a:extLst>
              <a:ext uri="{FF2B5EF4-FFF2-40B4-BE49-F238E27FC236}">
                <a16:creationId xmlns:a16="http://schemas.microsoft.com/office/drawing/2014/main" id="{DB0E1938-9151-3660-4789-EC6A46341EEE}"/>
              </a:ext>
            </a:extLst>
          </p:cNvPr>
          <p:cNvSpPr/>
          <p:nvPr/>
        </p:nvSpPr>
        <p:spPr>
          <a:xfrm>
            <a:off x="6470650" y="838200"/>
            <a:ext cx="5721350" cy="5556251"/>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a:latin typeface="微软雅黑" panose="020B0503020204020204" pitchFamily="34" charset="-122"/>
              <a:ea typeface="微软雅黑" panose="020B0503020204020204" pitchFamily="34" charset="-122"/>
            </a:endParaRPr>
          </a:p>
        </p:txBody>
      </p:sp>
      <p:sp>
        <p:nvSpPr>
          <p:cNvPr id="2049" name="Oval 2048">
            <a:extLst>
              <a:ext uri="{FF2B5EF4-FFF2-40B4-BE49-F238E27FC236}">
                <a16:creationId xmlns:a16="http://schemas.microsoft.com/office/drawing/2014/main" id="{66B9D168-935A-E86D-AFAC-8E706BA8CF04}"/>
              </a:ext>
            </a:extLst>
          </p:cNvPr>
          <p:cNvSpPr/>
          <p:nvPr/>
        </p:nvSpPr>
        <p:spPr>
          <a:xfrm>
            <a:off x="6693619" y="4968663"/>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50" name="TextBox 2049">
            <a:extLst>
              <a:ext uri="{FF2B5EF4-FFF2-40B4-BE49-F238E27FC236}">
                <a16:creationId xmlns:a16="http://schemas.microsoft.com/office/drawing/2014/main" id="{E5DD9569-F416-69E3-A467-39A986CE08FD}"/>
              </a:ext>
            </a:extLst>
          </p:cNvPr>
          <p:cNvSpPr txBox="1"/>
          <p:nvPr/>
        </p:nvSpPr>
        <p:spPr>
          <a:xfrm>
            <a:off x="6668309" y="4884181"/>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c</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2051" name="Oval 2050">
            <a:extLst>
              <a:ext uri="{FF2B5EF4-FFF2-40B4-BE49-F238E27FC236}">
                <a16:creationId xmlns:a16="http://schemas.microsoft.com/office/drawing/2014/main" id="{14CD2466-E089-70F5-D74C-C9A8A39D67EE}"/>
              </a:ext>
            </a:extLst>
          </p:cNvPr>
          <p:cNvSpPr/>
          <p:nvPr/>
        </p:nvSpPr>
        <p:spPr>
          <a:xfrm>
            <a:off x="6693619" y="5551310"/>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52" name="TextBox 2051">
            <a:extLst>
              <a:ext uri="{FF2B5EF4-FFF2-40B4-BE49-F238E27FC236}">
                <a16:creationId xmlns:a16="http://schemas.microsoft.com/office/drawing/2014/main" id="{0596A7B8-7ED8-F70F-2EF8-FEF526D769E3}"/>
              </a:ext>
            </a:extLst>
          </p:cNvPr>
          <p:cNvSpPr txBox="1"/>
          <p:nvPr/>
        </p:nvSpPr>
        <p:spPr>
          <a:xfrm>
            <a:off x="6668309" y="5466828"/>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y</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2053" name="TextBox 2052">
            <a:extLst>
              <a:ext uri="{FF2B5EF4-FFF2-40B4-BE49-F238E27FC236}">
                <a16:creationId xmlns:a16="http://schemas.microsoft.com/office/drawing/2014/main" id="{CBA367F6-579D-4218-DEA0-EA5D426F8839}"/>
              </a:ext>
            </a:extLst>
          </p:cNvPr>
          <p:cNvSpPr txBox="1"/>
          <p:nvPr/>
        </p:nvSpPr>
        <p:spPr>
          <a:xfrm>
            <a:off x="7177646" y="4996568"/>
            <a:ext cx="2809192" cy="276999"/>
          </a:xfrm>
          <a:prstGeom prst="rect">
            <a:avLst/>
          </a:prstGeom>
          <a:noFill/>
        </p:spPr>
        <p:txBody>
          <a:bodyPr wrap="square">
            <a:spAutoFit/>
          </a:bodyPr>
          <a:lstStyle/>
          <a:p>
            <a:pPr>
              <a:spcAft>
                <a:spcPts val="600"/>
              </a:spcAft>
              <a:buClr>
                <a:schemeClr val="accent2"/>
              </a:buClr>
              <a:defRPr/>
            </a:pPr>
            <a:r>
              <a:rPr lang="zh-CN" altLang="en-US" sz="1200" dirty="0">
                <a:latin typeface="微软雅黑" panose="020B0503020204020204" pitchFamily="34" charset="-122"/>
                <a:ea typeface="微软雅黑" panose="020B0503020204020204" pitchFamily="34" charset="-122"/>
              </a:rPr>
              <a:t>丹佛斯</a:t>
            </a:r>
            <a:r>
              <a:rPr lang="en-US" sz="1200" b="1" dirty="0">
                <a:latin typeface="微软雅黑" panose="020B0503020204020204" pitchFamily="34" charset="-122"/>
                <a:ea typeface="微软雅黑" panose="020B0503020204020204" pitchFamily="34" charset="-122"/>
              </a:rPr>
              <a:t>NeoCharge</a:t>
            </a:r>
            <a:r>
              <a:rPr lang="zh-CN" altLang="en-US" sz="1200" b="1" dirty="0">
                <a:latin typeface="微软雅黑" panose="020B0503020204020204" pitchFamily="34" charset="-122"/>
                <a:ea typeface="微软雅黑" panose="020B0503020204020204" pitchFamily="34" charset="-122"/>
              </a:rPr>
              <a:t>控制器</a:t>
            </a:r>
            <a:endParaRPr lang="en-US" sz="1200" b="1" dirty="0">
              <a:latin typeface="微软雅黑" panose="020B0503020204020204" pitchFamily="34" charset="-122"/>
              <a:ea typeface="微软雅黑" panose="020B0503020204020204" pitchFamily="34" charset="-122"/>
            </a:endParaRPr>
          </a:p>
        </p:txBody>
      </p:sp>
      <p:sp>
        <p:nvSpPr>
          <p:cNvPr id="2054" name="TextBox 2053">
            <a:extLst>
              <a:ext uri="{FF2B5EF4-FFF2-40B4-BE49-F238E27FC236}">
                <a16:creationId xmlns:a16="http://schemas.microsoft.com/office/drawing/2014/main" id="{31627ED8-FACA-DD4F-6C77-26E4DB60D96A}"/>
              </a:ext>
            </a:extLst>
          </p:cNvPr>
          <p:cNvSpPr txBox="1"/>
          <p:nvPr/>
        </p:nvSpPr>
        <p:spPr>
          <a:xfrm>
            <a:off x="7177645" y="5584970"/>
            <a:ext cx="3946229" cy="461665"/>
          </a:xfrm>
          <a:prstGeom prst="rect">
            <a:avLst/>
          </a:prstGeom>
          <a:noFill/>
        </p:spPr>
        <p:txBody>
          <a:bodyPr wrap="square">
            <a:spAutoFit/>
          </a:bodyPr>
          <a:lstStyle/>
          <a:p>
            <a:pPr>
              <a:spcAft>
                <a:spcPts val="600"/>
              </a:spcAft>
              <a:buClr>
                <a:schemeClr val="accent2"/>
              </a:buClr>
              <a:defRPr/>
            </a:pPr>
            <a:r>
              <a:rPr lang="zh-CN" altLang="en-US" sz="1200" dirty="0">
                <a:latin typeface="微软雅黑" panose="020B0503020204020204" pitchFamily="34" charset="-122"/>
                <a:ea typeface="微软雅黑" panose="020B0503020204020204" pitchFamily="34" charset="-122"/>
              </a:rPr>
              <a:t>丹佛斯</a:t>
            </a:r>
            <a:r>
              <a:rPr lang="en-US" sz="1200" b="1" dirty="0">
                <a:latin typeface="微软雅黑" panose="020B0503020204020204" pitchFamily="34" charset="-122"/>
                <a:ea typeface="微软雅黑" panose="020B0503020204020204" pitchFamily="34" charset="-122"/>
              </a:rPr>
              <a:t>NeoCharge</a:t>
            </a:r>
            <a:r>
              <a:rPr lang="zh-CN" altLang="en-US" sz="1200" b="1" dirty="0">
                <a:latin typeface="微软雅黑" panose="020B0503020204020204" pitchFamily="34" charset="-122"/>
                <a:ea typeface="微软雅黑" panose="020B0503020204020204" pitchFamily="34" charset="-122"/>
              </a:rPr>
              <a:t>控制阀 </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现有及即将推出的全新产品</a:t>
            </a:r>
            <a:endParaRPr lang="en-US" sz="1200" b="1" dirty="0">
              <a:solidFill>
                <a:srgbClr val="E2000F"/>
              </a:solidFill>
              <a:latin typeface="微软雅黑" panose="020B0503020204020204" pitchFamily="34" charset="-122"/>
              <a:ea typeface="微软雅黑" panose="020B0503020204020204" pitchFamily="34" charset="-122"/>
            </a:endParaRPr>
          </a:p>
        </p:txBody>
      </p:sp>
      <p:sp>
        <p:nvSpPr>
          <p:cNvPr id="2" name="Title 1">
            <a:extLst>
              <a:ext uri="{FF2B5EF4-FFF2-40B4-BE49-F238E27FC236}">
                <a16:creationId xmlns:a16="http://schemas.microsoft.com/office/drawing/2014/main" id="{C2533470-16C8-E0E6-594E-9DB522C1A562}"/>
              </a:ext>
            </a:extLst>
          </p:cNvPr>
          <p:cNvSpPr>
            <a:spLocks noGrp="1"/>
          </p:cNvSpPr>
          <p:nvPr>
            <p:ph type="title"/>
          </p:nvPr>
        </p:nvSpPr>
        <p:spPr>
          <a:xfrm>
            <a:off x="558800" y="217128"/>
            <a:ext cx="7739274" cy="452429"/>
          </a:xfrm>
        </p:spPr>
        <p:txBody>
          <a:bodyPr/>
          <a:lstStyle/>
          <a:p>
            <a:r>
              <a:rPr lang="zh-CN" altLang="en-US" sz="2400" b="1" dirty="0">
                <a:latin typeface="微软雅黑" panose="020B0503020204020204" pitchFamily="34" charset="-122"/>
                <a:ea typeface="微软雅黑" panose="020B0503020204020204" pitchFamily="34" charset="-122"/>
              </a:rPr>
              <a:t>从传统直膨</a:t>
            </a:r>
            <a:r>
              <a:rPr lang="en-US" sz="2400" b="1" dirty="0">
                <a:latin typeface="微软雅黑" panose="020B0503020204020204" pitchFamily="34" charset="-122"/>
                <a:ea typeface="微软雅黑" panose="020B0503020204020204" pitchFamily="34" charset="-122"/>
              </a:rPr>
              <a:t>DX</a:t>
            </a:r>
            <a:r>
              <a:rPr lang="zh-CN" altLang="en-US" sz="2400" b="1" dirty="0">
                <a:latin typeface="微软雅黑" panose="020B0503020204020204" pitchFamily="34" charset="-122"/>
                <a:ea typeface="微软雅黑" panose="020B0503020204020204" pitchFamily="34" charset="-122"/>
              </a:rPr>
              <a:t>到丹佛斯</a:t>
            </a:r>
            <a:r>
              <a:rPr lang="en-US" sz="2400" b="1" dirty="0">
                <a:latin typeface="微软雅黑" panose="020B0503020204020204" pitchFamily="34" charset="-122"/>
                <a:ea typeface="微软雅黑" panose="020B0503020204020204" pitchFamily="34" charset="-122"/>
              </a:rPr>
              <a:t>NeoCharge</a:t>
            </a:r>
            <a:r>
              <a:rPr lang="zh-CN" altLang="en-US" sz="2400" b="1" dirty="0">
                <a:latin typeface="微软雅黑" panose="020B0503020204020204" pitchFamily="34" charset="-122"/>
                <a:ea typeface="微软雅黑" panose="020B0503020204020204" pitchFamily="34" charset="-122"/>
              </a:rPr>
              <a:t>的湿直膨</a:t>
            </a:r>
            <a:r>
              <a:rPr lang="en-US" altLang="zh-CN" sz="2400" b="1" dirty="0">
                <a:latin typeface="微软雅黑" panose="020B0503020204020204" pitchFamily="34" charset="-122"/>
                <a:ea typeface="微软雅黑" panose="020B0503020204020204" pitchFamily="34" charset="-122"/>
              </a:rPr>
              <a:t>WDX</a:t>
            </a:r>
            <a:br>
              <a:rPr lang="en-US" sz="2400" dirty="0">
                <a:latin typeface="微软雅黑" panose="020B0503020204020204" pitchFamily="34" charset="-122"/>
                <a:ea typeface="微软雅黑" panose="020B0503020204020204" pitchFamily="34" charset="-122"/>
              </a:rPr>
            </a:br>
            <a:endParaRPr lang="da-DK" sz="2400" dirty="0">
              <a:latin typeface="微软雅黑" panose="020B0503020204020204" pitchFamily="34" charset="-122"/>
              <a:ea typeface="微软雅黑" panose="020B0503020204020204" pitchFamily="34" charset="-122"/>
            </a:endParaRPr>
          </a:p>
        </p:txBody>
      </p:sp>
      <p:sp>
        <p:nvSpPr>
          <p:cNvPr id="8" name="Content Placeholder 1">
            <a:extLst>
              <a:ext uri="{FF2B5EF4-FFF2-40B4-BE49-F238E27FC236}">
                <a16:creationId xmlns:a16="http://schemas.microsoft.com/office/drawing/2014/main" id="{8BCF6268-FC78-7C2B-216F-100B20FBB194}"/>
              </a:ext>
            </a:extLst>
          </p:cNvPr>
          <p:cNvSpPr txBox="1">
            <a:spLocks/>
          </p:cNvSpPr>
          <p:nvPr/>
        </p:nvSpPr>
        <p:spPr>
          <a:xfrm>
            <a:off x="1357854" y="1092693"/>
            <a:ext cx="4222390" cy="360234"/>
          </a:xfrm>
          <a:prstGeom prst="rect">
            <a:avLst/>
          </a:prstGeom>
        </p:spPr>
        <p:txBody>
          <a:bodyPr/>
          <a:lstStyle>
            <a:lvl1pPr marL="0" indent="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None/>
              <a:defRPr sz="1400" kern="1200">
                <a:solidFill>
                  <a:schemeClr val="tx1"/>
                </a:solidFill>
                <a:latin typeface="Verdana pro light" panose="020B0304030504040204" pitchFamily="34" charset="0"/>
                <a:ea typeface="+mn-ea"/>
                <a:cs typeface="+mn-cs"/>
              </a:defRPr>
            </a:lvl1pPr>
            <a:lvl2pPr marL="188913" indent="0" algn="l" defTabSz="914400" rtl="0" eaLnBrk="1" latinLnBrk="0" hangingPunct="1">
              <a:lnSpc>
                <a:spcPct val="100000"/>
              </a:lnSpc>
              <a:spcBef>
                <a:spcPts val="0"/>
              </a:spcBef>
              <a:spcAft>
                <a:spcPts val="600"/>
              </a:spcAft>
              <a:buClr>
                <a:schemeClr val="tx1">
                  <a:lumMod val="50000"/>
                  <a:lumOff val="50000"/>
                </a:schemeClr>
              </a:buClr>
              <a:buFont typeface="Arial" panose="020B0604020202020204" pitchFamily="34" charset="0"/>
              <a:buNone/>
              <a:defRPr sz="1400" kern="1200">
                <a:solidFill>
                  <a:schemeClr val="tx1"/>
                </a:solidFill>
                <a:latin typeface="Verdana pro light" panose="020B0304030504040204" pitchFamily="34" charset="0"/>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400" kern="1200">
                <a:solidFill>
                  <a:schemeClr val="tx1"/>
                </a:solidFill>
                <a:latin typeface="Verdana pro light" panose="020B0304030504040204" pitchFamily="34" charset="0"/>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400" kern="1200">
                <a:solidFill>
                  <a:schemeClr val="tx1"/>
                </a:solidFill>
                <a:latin typeface="Verdana pro light" panose="020B0304030504040204" pitchFamily="34" charset="0"/>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4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GB" b="1" dirty="0">
                <a:latin typeface="微软雅黑" panose="020B0503020204020204" pitchFamily="34" charset="-122"/>
                <a:ea typeface="微软雅黑" panose="020B0503020204020204" pitchFamily="34" charset="-122"/>
              </a:rPr>
              <a:t>DX / </a:t>
            </a:r>
            <a:r>
              <a:rPr lang="en-GB" b="1" dirty="0" err="1">
                <a:latin typeface="微软雅黑" panose="020B0503020204020204" pitchFamily="34" charset="-122"/>
                <a:ea typeface="微软雅黑" panose="020B0503020204020204" pitchFamily="34" charset="-122"/>
              </a:rPr>
              <a:t>NeoCharge</a:t>
            </a:r>
            <a:r>
              <a:rPr lang="zh-CN" altLang="en-US" b="1" dirty="0">
                <a:latin typeface="微软雅黑" panose="020B0503020204020204" pitchFamily="34" charset="-122"/>
                <a:ea typeface="微软雅黑" panose="020B0503020204020204" pitchFamily="34" charset="-122"/>
              </a:rPr>
              <a:t>的性能指数</a:t>
            </a:r>
            <a:endParaRPr lang="en-GB" b="1" dirty="0">
              <a:latin typeface="微软雅黑" panose="020B0503020204020204" pitchFamily="34" charset="-122"/>
              <a:ea typeface="微软雅黑" panose="020B0503020204020204" pitchFamily="34" charset="-122"/>
            </a:endParaRPr>
          </a:p>
        </p:txBody>
      </p:sp>
      <p:sp>
        <p:nvSpPr>
          <p:cNvPr id="20" name="Oval 19">
            <a:extLst>
              <a:ext uri="{FF2B5EF4-FFF2-40B4-BE49-F238E27FC236}">
                <a16:creationId xmlns:a16="http://schemas.microsoft.com/office/drawing/2014/main" id="{53CC2FBF-4FD3-DFD2-99E4-9A69F86FD163}"/>
              </a:ext>
            </a:extLst>
          </p:cNvPr>
          <p:cNvSpPr/>
          <p:nvPr/>
        </p:nvSpPr>
        <p:spPr>
          <a:xfrm>
            <a:off x="490908" y="5031457"/>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1" name="TextBox 20">
            <a:extLst>
              <a:ext uri="{FF2B5EF4-FFF2-40B4-BE49-F238E27FC236}">
                <a16:creationId xmlns:a16="http://schemas.microsoft.com/office/drawing/2014/main" id="{457DFFE4-CDB6-C267-7CB0-9585DEDFFE66}"/>
              </a:ext>
            </a:extLst>
          </p:cNvPr>
          <p:cNvSpPr txBox="1"/>
          <p:nvPr/>
        </p:nvSpPr>
        <p:spPr>
          <a:xfrm>
            <a:off x="786818" y="4983349"/>
            <a:ext cx="4152506" cy="584775"/>
          </a:xfrm>
          <a:prstGeom prst="rect">
            <a:avLst/>
          </a:prstGeom>
          <a:noFill/>
        </p:spPr>
        <p:txBody>
          <a:bodyPr wrap="square" lIns="0" tIns="0" rIns="0" bIns="0">
            <a:spAutoFit/>
          </a:bodyPr>
          <a:lstStyle/>
          <a:p>
            <a:pPr>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丹佛斯</a:t>
            </a:r>
            <a:r>
              <a:rPr lang="en-GB" sz="1400" dirty="0" err="1">
                <a:latin typeface="微软雅黑" panose="020B0503020204020204" pitchFamily="34" charset="-122"/>
                <a:ea typeface="微软雅黑" panose="020B0503020204020204" pitchFamily="34" charset="-122"/>
              </a:rPr>
              <a:t>Neocharge</a:t>
            </a:r>
            <a:r>
              <a:rPr lang="zh-CN" altLang="en-US" sz="1400" dirty="0">
                <a:latin typeface="微软雅黑" panose="020B0503020204020204" pitchFamily="34" charset="-122"/>
                <a:ea typeface="微软雅黑" panose="020B0503020204020204" pitchFamily="34" charset="-122"/>
              </a:rPr>
              <a:t>确保出口干度接近于</a:t>
            </a:r>
            <a:r>
              <a:rPr lang="en-US" altLang="zh-CN" sz="1400" dirty="0">
                <a:latin typeface="微软雅黑" panose="020B0503020204020204" pitchFamily="34" charset="-122"/>
                <a:ea typeface="微软雅黑" panose="020B0503020204020204" pitchFamily="34" charset="-122"/>
              </a:rPr>
              <a:t>1</a:t>
            </a:r>
            <a:endParaRPr lang="en-GB" sz="1400" dirty="0">
              <a:latin typeface="微软雅黑" panose="020B0503020204020204" pitchFamily="34" charset="-122"/>
              <a:ea typeface="微软雅黑" panose="020B0503020204020204" pitchFamily="34" charset="-122"/>
            </a:endParaRPr>
          </a:p>
          <a:p>
            <a:pPr>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丹佛斯</a:t>
            </a:r>
            <a:r>
              <a:rPr lang="en-GB" sz="1400" dirty="0" err="1">
                <a:latin typeface="微软雅黑" panose="020B0503020204020204" pitchFamily="34" charset="-122"/>
                <a:ea typeface="微软雅黑" panose="020B0503020204020204" pitchFamily="34" charset="-122"/>
              </a:rPr>
              <a:t>Neocharge</a:t>
            </a:r>
            <a:r>
              <a:rPr lang="zh-CN" altLang="en-US" sz="1400" dirty="0">
                <a:latin typeface="微软雅黑" panose="020B0503020204020204" pitchFamily="34" charset="-122"/>
                <a:ea typeface="微软雅黑" panose="020B0503020204020204" pitchFamily="34" charset="-122"/>
              </a:rPr>
              <a:t>减少系统能耗</a:t>
            </a:r>
            <a:endParaRPr lang="en-GB" sz="1400" dirty="0">
              <a:latin typeface="微软雅黑" panose="020B0503020204020204" pitchFamily="34" charset="-122"/>
              <a:ea typeface="微软雅黑" panose="020B0503020204020204" pitchFamily="34" charset="-122"/>
            </a:endParaRPr>
          </a:p>
        </p:txBody>
      </p:sp>
      <p:sp>
        <p:nvSpPr>
          <p:cNvPr id="22" name="Oval 21">
            <a:extLst>
              <a:ext uri="{FF2B5EF4-FFF2-40B4-BE49-F238E27FC236}">
                <a16:creationId xmlns:a16="http://schemas.microsoft.com/office/drawing/2014/main" id="{F20D3A54-E579-C510-EC7B-252C24D84B5E}"/>
              </a:ext>
            </a:extLst>
          </p:cNvPr>
          <p:cNvSpPr/>
          <p:nvPr/>
        </p:nvSpPr>
        <p:spPr>
          <a:xfrm>
            <a:off x="490908" y="5402932"/>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cxnSp>
        <p:nvCxnSpPr>
          <p:cNvPr id="30" name="Straight Connector 29">
            <a:extLst>
              <a:ext uri="{FF2B5EF4-FFF2-40B4-BE49-F238E27FC236}">
                <a16:creationId xmlns:a16="http://schemas.microsoft.com/office/drawing/2014/main" id="{0AFD315B-132F-07C3-3DAD-A478FCE4BFE8}"/>
              </a:ext>
            </a:extLst>
          </p:cNvPr>
          <p:cNvCxnSpPr/>
          <p:nvPr/>
        </p:nvCxnSpPr>
        <p:spPr>
          <a:xfrm>
            <a:off x="6470650" y="831850"/>
            <a:ext cx="0" cy="5553075"/>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grpSp>
        <p:nvGrpSpPr>
          <p:cNvPr id="2073" name="Group 2072">
            <a:extLst>
              <a:ext uri="{FF2B5EF4-FFF2-40B4-BE49-F238E27FC236}">
                <a16:creationId xmlns:a16="http://schemas.microsoft.com/office/drawing/2014/main" id="{C63D6221-0364-2F35-5BBD-1C4B6A643D64}"/>
              </a:ext>
            </a:extLst>
          </p:cNvPr>
          <p:cNvGrpSpPr/>
          <p:nvPr/>
        </p:nvGrpSpPr>
        <p:grpSpPr>
          <a:xfrm>
            <a:off x="6739679" y="1318983"/>
            <a:ext cx="4920691" cy="2817730"/>
            <a:chOff x="6739679" y="1457654"/>
            <a:chExt cx="4920691" cy="2817730"/>
          </a:xfrm>
        </p:grpSpPr>
        <p:pic>
          <p:nvPicPr>
            <p:cNvPr id="2060" name="Picture 2059">
              <a:extLst>
                <a:ext uri="{FF2B5EF4-FFF2-40B4-BE49-F238E27FC236}">
                  <a16:creationId xmlns:a16="http://schemas.microsoft.com/office/drawing/2014/main" id="{A09104C0-D4E5-3B56-8297-04FDBB02F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679" y="1457654"/>
              <a:ext cx="4920691" cy="2817730"/>
            </a:xfrm>
            <a:prstGeom prst="rect">
              <a:avLst/>
            </a:prstGeom>
          </p:spPr>
        </p:pic>
        <p:sp>
          <p:nvSpPr>
            <p:cNvPr id="2062" name="Oval 2061">
              <a:extLst>
                <a:ext uri="{FF2B5EF4-FFF2-40B4-BE49-F238E27FC236}">
                  <a16:creationId xmlns:a16="http://schemas.microsoft.com/office/drawing/2014/main" id="{46D4D506-0AE5-6F48-C723-C4932589ECAB}"/>
                </a:ext>
              </a:extLst>
            </p:cNvPr>
            <p:cNvSpPr/>
            <p:nvPr/>
          </p:nvSpPr>
          <p:spPr>
            <a:xfrm>
              <a:off x="7281904" y="1988354"/>
              <a:ext cx="301001" cy="309103"/>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63" name="Oval 2062">
              <a:extLst>
                <a:ext uri="{FF2B5EF4-FFF2-40B4-BE49-F238E27FC236}">
                  <a16:creationId xmlns:a16="http://schemas.microsoft.com/office/drawing/2014/main" id="{5C8AFFCC-B584-0E20-CEFF-A3C209E7D3E9}"/>
                </a:ext>
              </a:extLst>
            </p:cNvPr>
            <p:cNvSpPr/>
            <p:nvPr/>
          </p:nvSpPr>
          <p:spPr>
            <a:xfrm>
              <a:off x="8234404" y="1988354"/>
              <a:ext cx="301001" cy="309103"/>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64" name="Oval 2063">
              <a:extLst>
                <a:ext uri="{FF2B5EF4-FFF2-40B4-BE49-F238E27FC236}">
                  <a16:creationId xmlns:a16="http://schemas.microsoft.com/office/drawing/2014/main" id="{7BE88FB4-C714-61FB-2423-2C0670C74B91}"/>
                </a:ext>
              </a:extLst>
            </p:cNvPr>
            <p:cNvSpPr/>
            <p:nvPr/>
          </p:nvSpPr>
          <p:spPr>
            <a:xfrm>
              <a:off x="6980903" y="2376381"/>
              <a:ext cx="460061" cy="472444"/>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69" name="Oval 2068">
              <a:extLst>
                <a:ext uri="{FF2B5EF4-FFF2-40B4-BE49-F238E27FC236}">
                  <a16:creationId xmlns:a16="http://schemas.microsoft.com/office/drawing/2014/main" id="{B41804D4-1D0B-4293-03C5-3B8E507B5A03}"/>
                </a:ext>
              </a:extLst>
            </p:cNvPr>
            <p:cNvSpPr/>
            <p:nvPr/>
          </p:nvSpPr>
          <p:spPr>
            <a:xfrm>
              <a:off x="7924843" y="2376381"/>
              <a:ext cx="460061" cy="472444"/>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0" name="Oval 2069">
              <a:extLst>
                <a:ext uri="{FF2B5EF4-FFF2-40B4-BE49-F238E27FC236}">
                  <a16:creationId xmlns:a16="http://schemas.microsoft.com/office/drawing/2014/main" id="{E68BEBC4-ED39-33B4-AB61-8A7B81A5BAEB}"/>
                </a:ext>
              </a:extLst>
            </p:cNvPr>
            <p:cNvSpPr/>
            <p:nvPr/>
          </p:nvSpPr>
          <p:spPr>
            <a:xfrm>
              <a:off x="7345221" y="3037809"/>
              <a:ext cx="595512" cy="611543"/>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71" name="Oval 2070">
              <a:extLst>
                <a:ext uri="{FF2B5EF4-FFF2-40B4-BE49-F238E27FC236}">
                  <a16:creationId xmlns:a16="http://schemas.microsoft.com/office/drawing/2014/main" id="{22139B12-1AA9-6287-7F2C-AC314735CD0B}"/>
                </a:ext>
              </a:extLst>
            </p:cNvPr>
            <p:cNvSpPr/>
            <p:nvPr/>
          </p:nvSpPr>
          <p:spPr>
            <a:xfrm>
              <a:off x="8298074" y="3037809"/>
              <a:ext cx="595512" cy="611543"/>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grpSp>
      <p:sp>
        <p:nvSpPr>
          <p:cNvPr id="2072" name="TextBox 2071">
            <a:extLst>
              <a:ext uri="{FF2B5EF4-FFF2-40B4-BE49-F238E27FC236}">
                <a16:creationId xmlns:a16="http://schemas.microsoft.com/office/drawing/2014/main" id="{9CD70408-1E8A-F955-F62F-1414236C8A94}"/>
              </a:ext>
            </a:extLst>
          </p:cNvPr>
          <p:cNvSpPr txBox="1"/>
          <p:nvPr/>
        </p:nvSpPr>
        <p:spPr>
          <a:xfrm>
            <a:off x="7071447" y="3903741"/>
            <a:ext cx="3459489" cy="933589"/>
          </a:xfrm>
          <a:prstGeom prst="rect">
            <a:avLst/>
          </a:prstGeom>
          <a:noFill/>
        </p:spPr>
        <p:txBody>
          <a:bodyPr wrap="square">
            <a:spAutoFit/>
          </a:bodyPr>
          <a:lstStyle/>
          <a:p>
            <a:pPr>
              <a:spcAft>
                <a:spcPts val="600"/>
              </a:spcAft>
              <a:buClr>
                <a:schemeClr val="accent2"/>
              </a:buClr>
              <a:defRPr/>
            </a:pPr>
            <a:r>
              <a:rPr lang="zh-CN" altLang="en-US" sz="1200" b="1" dirty="0">
                <a:latin typeface="微软雅黑" panose="020B0503020204020204" pitchFamily="34" charset="-122"/>
                <a:ea typeface="微软雅黑" panose="020B0503020204020204" pitchFamily="34" charset="-122"/>
              </a:rPr>
              <a:t>传感器</a:t>
            </a:r>
            <a:r>
              <a:rPr lang="en-US" sz="1200" dirty="0">
                <a:latin typeface="微软雅黑" panose="020B0503020204020204" pitchFamily="34" charset="-122"/>
                <a:ea typeface="微软雅黑" panose="020B0503020204020204" pitchFamily="34" charset="-122"/>
              </a:rPr>
              <a:t> </a:t>
            </a:r>
          </a:p>
          <a:p>
            <a:pPr marL="180000" indent="-180000">
              <a:spcAft>
                <a:spcPts val="200"/>
              </a:spcAft>
              <a:buClr>
                <a:schemeClr val="accent2"/>
              </a:buClr>
              <a:buBlip>
                <a:blip r:embed="rId5">
                  <a:extLst>
                    <a:ext uri="{96DAC541-7B7A-43D3-8B79-37D633B846F1}">
                      <asvg:svgBlip xmlns:asvg="http://schemas.microsoft.com/office/drawing/2016/SVG/main" r:embed="rId6"/>
                    </a:ext>
                  </a:extLst>
                </a:blip>
              </a:buBlip>
              <a:defRPr/>
            </a:pPr>
            <a:r>
              <a:rPr lang="zh-CN" altLang="en-US" sz="1200" dirty="0">
                <a:latin typeface="微软雅黑" panose="020B0503020204020204" pitchFamily="34" charset="-122"/>
                <a:ea typeface="微软雅黑" panose="020B0503020204020204" pitchFamily="34" charset="-122"/>
              </a:rPr>
              <a:t>过热度标准测量方案</a:t>
            </a:r>
            <a:br>
              <a:rPr lang="zh-CN" altLang="en-US" sz="12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压力传感器 </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温度传感器</a:t>
            </a:r>
            <a:r>
              <a:rPr lang="en-US" altLang="zh-CN" sz="1200" dirty="0">
                <a:latin typeface="微软雅黑" panose="020B0503020204020204" pitchFamily="34" charset="-122"/>
                <a:ea typeface="微软雅黑" panose="020B0503020204020204" pitchFamily="34" charset="-122"/>
              </a:rPr>
              <a:t>)</a:t>
            </a:r>
          </a:p>
          <a:p>
            <a:pPr marL="180000" indent="-180000">
              <a:buClr>
                <a:schemeClr val="accent2"/>
              </a:buClr>
              <a:buBlip>
                <a:blip r:embed="rId5">
                  <a:extLst>
                    <a:ext uri="{96DAC541-7B7A-43D3-8B79-37D633B846F1}">
                      <asvg:svgBlip xmlns:asvg="http://schemas.microsoft.com/office/drawing/2016/SVG/main" r:embed="rId6"/>
                    </a:ext>
                  </a:extLst>
                </a:blip>
              </a:buBlip>
              <a:defRPr/>
            </a:pPr>
            <a:r>
              <a:rPr lang="zh-CN" altLang="en-US" sz="1200" dirty="0">
                <a:latin typeface="微软雅黑" panose="020B0503020204020204" pitchFamily="34" charset="-122"/>
                <a:ea typeface="微软雅黑" panose="020B0503020204020204" pitchFamily="34" charset="-122"/>
              </a:rPr>
              <a:t>丹佛斯</a:t>
            </a:r>
            <a:r>
              <a:rPr lang="zh-CN" altLang="en-US" sz="1200" b="1" dirty="0">
                <a:latin typeface="微软雅黑" panose="020B0503020204020204" pitchFamily="34" charset="-122"/>
                <a:ea typeface="微软雅黑" panose="020B0503020204020204" pitchFamily="34" charset="-122"/>
              </a:rPr>
              <a:t>电热传感器</a:t>
            </a:r>
            <a:endParaRPr lang="en-US" sz="1200" b="1" dirty="0">
              <a:latin typeface="微软雅黑" panose="020B0503020204020204" pitchFamily="34" charset="-122"/>
              <a:ea typeface="微软雅黑" panose="020B0503020204020204" pitchFamily="34" charset="-122"/>
            </a:endParaRPr>
          </a:p>
        </p:txBody>
      </p:sp>
      <p:sp>
        <p:nvSpPr>
          <p:cNvPr id="2055" name="TextBox 2054">
            <a:extLst>
              <a:ext uri="{FF2B5EF4-FFF2-40B4-BE49-F238E27FC236}">
                <a16:creationId xmlns:a16="http://schemas.microsoft.com/office/drawing/2014/main" id="{7FC3D15A-25BB-05B6-285E-F940B0953207}"/>
              </a:ext>
            </a:extLst>
          </p:cNvPr>
          <p:cNvSpPr txBox="1"/>
          <p:nvPr/>
        </p:nvSpPr>
        <p:spPr>
          <a:xfrm>
            <a:off x="6867601" y="963852"/>
            <a:ext cx="5386922" cy="215444"/>
          </a:xfrm>
          <a:prstGeom prst="rect">
            <a:avLst/>
          </a:prstGeom>
          <a:noFill/>
        </p:spPr>
        <p:txBody>
          <a:bodyPr wrap="square" lIns="0" tIns="0" rIns="0" bIns="0">
            <a:spAutoFit/>
          </a:bodyPr>
          <a:lstStyle/>
          <a:p>
            <a:pPr>
              <a:spcBef>
                <a:spcPts val="200"/>
              </a:spcBef>
              <a:spcAft>
                <a:spcPts val="1200"/>
              </a:spcAft>
              <a:buClr>
                <a:schemeClr val="accent2"/>
              </a:buClr>
            </a:pPr>
            <a:r>
              <a:rPr lang="zh-CN" altLang="en-US" sz="1400" b="1" dirty="0">
                <a:latin typeface="微软雅黑" panose="020B0503020204020204" pitchFamily="34" charset="-122"/>
                <a:ea typeface="微软雅黑" panose="020B0503020204020204" pitchFamily="34" charset="-122"/>
              </a:rPr>
              <a:t>丹佛斯</a:t>
            </a:r>
            <a:r>
              <a:rPr lang="en-US" altLang="zh-CN" sz="1400" b="1" dirty="0">
                <a:latin typeface="微软雅黑" panose="020B0503020204020204" pitchFamily="34" charset="-122"/>
                <a:ea typeface="微软雅黑" panose="020B0503020204020204" pitchFamily="34" charset="-122"/>
              </a:rPr>
              <a:t>NeoCharge</a:t>
            </a:r>
            <a:r>
              <a:rPr lang="zh-CN" altLang="en-US" sz="1400" b="1" dirty="0">
                <a:latin typeface="微软雅黑" panose="020B0503020204020204" pitchFamily="34" charset="-122"/>
                <a:ea typeface="微软雅黑" panose="020B0503020204020204" pitchFamily="34" charset="-122"/>
              </a:rPr>
              <a:t>直膨子系统方案配置</a:t>
            </a:r>
            <a:endParaRPr lang="en-US" sz="1400" b="1" dirty="0">
              <a:latin typeface="微软雅黑" panose="020B0503020204020204" pitchFamily="34" charset="-122"/>
              <a:ea typeface="微软雅黑" panose="020B0503020204020204" pitchFamily="34" charset="-122"/>
            </a:endParaRPr>
          </a:p>
        </p:txBody>
      </p:sp>
      <p:grpSp>
        <p:nvGrpSpPr>
          <p:cNvPr id="2074" name="Group 2073">
            <a:extLst>
              <a:ext uri="{FF2B5EF4-FFF2-40B4-BE49-F238E27FC236}">
                <a16:creationId xmlns:a16="http://schemas.microsoft.com/office/drawing/2014/main" id="{D543C52C-D853-08A4-0C1C-36E3A0F82BFF}"/>
              </a:ext>
            </a:extLst>
          </p:cNvPr>
          <p:cNvGrpSpPr/>
          <p:nvPr/>
        </p:nvGrpSpPr>
        <p:grpSpPr>
          <a:xfrm>
            <a:off x="6668309" y="3785317"/>
            <a:ext cx="377828" cy="417292"/>
            <a:chOff x="6668309" y="4284758"/>
            <a:chExt cx="377828" cy="417292"/>
          </a:xfrm>
        </p:grpSpPr>
        <p:sp>
          <p:nvSpPr>
            <p:cNvPr id="63" name="Oval 62">
              <a:extLst>
                <a:ext uri="{FF2B5EF4-FFF2-40B4-BE49-F238E27FC236}">
                  <a16:creationId xmlns:a16="http://schemas.microsoft.com/office/drawing/2014/main" id="{37F9FBC7-CCAA-12C0-D2A6-605B58B1A7D3}"/>
                </a:ext>
              </a:extLst>
            </p:cNvPr>
            <p:cNvSpPr/>
            <p:nvPr/>
          </p:nvSpPr>
          <p:spPr>
            <a:xfrm>
              <a:off x="6693619" y="4369239"/>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48" name="TextBox 2047">
              <a:extLst>
                <a:ext uri="{FF2B5EF4-FFF2-40B4-BE49-F238E27FC236}">
                  <a16:creationId xmlns:a16="http://schemas.microsoft.com/office/drawing/2014/main" id="{F962EAB4-D7BD-9CD2-F56E-65CB2EF09F8D}"/>
                </a:ext>
              </a:extLst>
            </p:cNvPr>
            <p:cNvSpPr txBox="1"/>
            <p:nvPr/>
          </p:nvSpPr>
          <p:spPr>
            <a:xfrm>
              <a:off x="6668309" y="4284758"/>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x</a:t>
              </a:r>
              <a:endParaRPr lang="en-GB" sz="1600" b="1" dirty="0">
                <a:solidFill>
                  <a:schemeClr val="bg1"/>
                </a:solidFill>
                <a:latin typeface="微软雅黑" panose="020B0503020204020204" pitchFamily="34" charset="-122"/>
                <a:ea typeface="微软雅黑" panose="020B0503020204020204" pitchFamily="34" charset="-122"/>
              </a:endParaRPr>
            </a:p>
          </p:txBody>
        </p:sp>
      </p:grpSp>
      <p:sp>
        <p:nvSpPr>
          <p:cNvPr id="3" name="TextBox 39">
            <a:extLst>
              <a:ext uri="{FF2B5EF4-FFF2-40B4-BE49-F238E27FC236}">
                <a16:creationId xmlns:a16="http://schemas.microsoft.com/office/drawing/2014/main" id="{B260FF48-A9A2-0631-B616-870E1C837633}"/>
              </a:ext>
            </a:extLst>
          </p:cNvPr>
          <p:cNvSpPr txBox="1"/>
          <p:nvPr/>
        </p:nvSpPr>
        <p:spPr>
          <a:xfrm>
            <a:off x="7802165" y="3121776"/>
            <a:ext cx="138568" cy="292168"/>
          </a:xfrm>
          <a:prstGeom prst="rect">
            <a:avLst/>
          </a:prstGeom>
        </p:spPr>
        <p:txBody>
          <a:bodyPr vert="horz" wrap="square" lIns="0" tIns="0" rIns="0" bIns="0" rtlCol="0" anchor="t" anchorCtr="0">
            <a:normAutofit/>
          </a:bodyPr>
          <a:lstStyle/>
          <a:p>
            <a:pPr marL="0" indent="0" algn="l">
              <a:lnSpc>
                <a:spcPct val="170000"/>
              </a:lnSpc>
              <a:buNone/>
            </a:pPr>
            <a:r>
              <a:rPr lang="sl-SI" sz="1100" dirty="0">
                <a:latin typeface="微软雅黑" panose="020B0503020204020204" pitchFamily="34" charset="-122"/>
                <a:ea typeface="微软雅黑" panose="020B0503020204020204" pitchFamily="34" charset="-122"/>
              </a:rPr>
              <a:t>y</a:t>
            </a:r>
            <a:endParaRPr lang="en-GB" sz="1100" dirty="0">
              <a:latin typeface="微软雅黑" panose="020B0503020204020204" pitchFamily="34" charset="-122"/>
              <a:ea typeface="微软雅黑" panose="020B0503020204020204" pitchFamily="34" charset="-122"/>
            </a:endParaRPr>
          </a:p>
        </p:txBody>
      </p:sp>
      <p:sp>
        <p:nvSpPr>
          <p:cNvPr id="4" name="TextBox 39">
            <a:extLst>
              <a:ext uri="{FF2B5EF4-FFF2-40B4-BE49-F238E27FC236}">
                <a16:creationId xmlns:a16="http://schemas.microsoft.com/office/drawing/2014/main" id="{7CA2D8D1-C0E3-2E54-E97F-6D084E028938}"/>
              </a:ext>
            </a:extLst>
          </p:cNvPr>
          <p:cNvSpPr txBox="1"/>
          <p:nvPr/>
        </p:nvSpPr>
        <p:spPr>
          <a:xfrm>
            <a:off x="8755019" y="3121776"/>
            <a:ext cx="138568" cy="292168"/>
          </a:xfrm>
          <a:prstGeom prst="rect">
            <a:avLst/>
          </a:prstGeom>
        </p:spPr>
        <p:txBody>
          <a:bodyPr vert="horz" wrap="square" lIns="0" tIns="0" rIns="0" bIns="0" rtlCol="0" anchor="t" anchorCtr="0">
            <a:normAutofit/>
          </a:bodyPr>
          <a:lstStyle/>
          <a:p>
            <a:pPr marL="0" indent="0" algn="l">
              <a:lnSpc>
                <a:spcPct val="170000"/>
              </a:lnSpc>
              <a:buNone/>
            </a:pPr>
            <a:r>
              <a:rPr lang="sl-SI" sz="1100" dirty="0">
                <a:latin typeface="微软雅黑" panose="020B0503020204020204" pitchFamily="34" charset="-122"/>
                <a:ea typeface="微软雅黑" panose="020B0503020204020204" pitchFamily="34" charset="-122"/>
              </a:rPr>
              <a:t>y</a:t>
            </a:r>
            <a:endParaRPr lang="en-GB" sz="1100" dirty="0">
              <a:latin typeface="微软雅黑" panose="020B0503020204020204" pitchFamily="34" charset="-122"/>
              <a:ea typeface="微软雅黑" panose="020B0503020204020204" pitchFamily="34" charset="-122"/>
            </a:endParaRPr>
          </a:p>
        </p:txBody>
      </p:sp>
      <p:pic>
        <p:nvPicPr>
          <p:cNvPr id="6" name="Picture 5">
            <a:extLst>
              <a:ext uri="{FF2B5EF4-FFF2-40B4-BE49-F238E27FC236}">
                <a16:creationId xmlns:a16="http://schemas.microsoft.com/office/drawing/2014/main" id="{594F7A94-FE62-E7C4-376A-748D1CED03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9800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C568-7A0E-7F28-004E-47C403D770F7}"/>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BC419F8-AEB2-8C20-EF10-9559A3E9E875}"/>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6ED00FC-8F8C-1F36-46AB-F8E6715EA152}"/>
              </a:ext>
            </a:extLst>
          </p:cNvPr>
          <p:cNvSpPr txBox="1">
            <a:spLocks/>
          </p:cNvSpPr>
          <p:nvPr/>
        </p:nvSpPr>
        <p:spPr>
          <a:xfrm>
            <a:off x="244105" y="253732"/>
            <a:ext cx="11337797" cy="645881"/>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fontAlgn="ctr">
              <a:lnSpc>
                <a:spcPct val="100000"/>
              </a:lnSpc>
              <a:spcBef>
                <a:spcPts val="0"/>
              </a:spcBef>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丹佛斯</a:t>
            </a:r>
            <a:r>
              <a:rPr kumimoji="0" lang="en-GB" sz="24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NeoCharge</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方案中传感器在直膨冷风机上的安装</a:t>
            </a:r>
            <a:endParaRPr lang="en-US" sz="1400" b="1" dirty="0">
              <a:solidFill>
                <a:sysClr val="windowText" lastClr="000000"/>
              </a:solidFill>
              <a:latin typeface="微软雅黑" panose="020B0503020204020204" pitchFamily="34" charset="-122"/>
              <a:ea typeface="微软雅黑" panose="020B0503020204020204" pitchFamily="34" charset="-122"/>
            </a:endParaRPr>
          </a:p>
        </p:txBody>
      </p:sp>
      <p:sp>
        <p:nvSpPr>
          <p:cNvPr id="25" name="TextBox 24">
            <a:extLst>
              <a:ext uri="{FF2B5EF4-FFF2-40B4-BE49-F238E27FC236}">
                <a16:creationId xmlns:a16="http://schemas.microsoft.com/office/drawing/2014/main" id="{59208222-EB63-289E-549C-D79774F7E8C6}"/>
              </a:ext>
            </a:extLst>
          </p:cNvPr>
          <p:cNvSpPr txBox="1"/>
          <p:nvPr/>
        </p:nvSpPr>
        <p:spPr>
          <a:xfrm>
            <a:off x="208387" y="866108"/>
            <a:ext cx="4245062" cy="276999"/>
          </a:xfrm>
          <a:prstGeom prst="rect">
            <a:avLst/>
          </a:prstGeom>
          <a:noFill/>
        </p:spPr>
        <p:txBody>
          <a:bodyPr wrap="square">
            <a:spAutoFit/>
          </a:bodyPr>
          <a:lstStyle/>
          <a:p>
            <a:pPr>
              <a:defRPr/>
            </a:pPr>
            <a:r>
              <a:rPr lang="zh-CN" altLang="en-US" sz="1200" b="1" kern="0" dirty="0">
                <a:solidFill>
                  <a:srgbClr val="000000"/>
                </a:solidFill>
                <a:latin typeface="微软雅黑" panose="020B0503020204020204" pitchFamily="34" charset="-122"/>
                <a:ea typeface="微软雅黑" panose="020B0503020204020204" pitchFamily="34" charset="-122"/>
              </a:rPr>
              <a:t>管翅式冷风机</a:t>
            </a:r>
            <a:endParaRPr lang="en-US" sz="1200" b="1" kern="0" dirty="0">
              <a:solidFill>
                <a:srgbClr val="000000"/>
              </a:solidFill>
              <a:latin typeface="微软雅黑" panose="020B0503020204020204" pitchFamily="34" charset="-122"/>
              <a:ea typeface="微软雅黑" panose="020B0503020204020204" pitchFamily="34" charset="-122"/>
            </a:endParaRPr>
          </a:p>
        </p:txBody>
      </p:sp>
      <p:sp>
        <p:nvSpPr>
          <p:cNvPr id="28" name="Arrow: Chevron 27">
            <a:extLst>
              <a:ext uri="{FF2B5EF4-FFF2-40B4-BE49-F238E27FC236}">
                <a16:creationId xmlns:a16="http://schemas.microsoft.com/office/drawing/2014/main" id="{5B0E3003-4430-1104-D92F-9EE2B4F84C38}"/>
              </a:ext>
            </a:extLst>
          </p:cNvPr>
          <p:cNvSpPr/>
          <p:nvPr/>
        </p:nvSpPr>
        <p:spPr>
          <a:xfrm>
            <a:off x="361800" y="1101853"/>
            <a:ext cx="112804" cy="109599"/>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solidFill>
                <a:schemeClr val="tx1"/>
              </a:solidFill>
              <a:latin typeface="微软雅黑" panose="020B0503020204020204" pitchFamily="34" charset="-122"/>
              <a:ea typeface="微软雅黑" panose="020B0503020204020204" pitchFamily="34" charset="-122"/>
            </a:endParaRPr>
          </a:p>
        </p:txBody>
      </p:sp>
      <p:pic>
        <p:nvPicPr>
          <p:cNvPr id="36" name="Picture 35">
            <a:extLst>
              <a:ext uri="{FF2B5EF4-FFF2-40B4-BE49-F238E27FC236}">
                <a16:creationId xmlns:a16="http://schemas.microsoft.com/office/drawing/2014/main" id="{869A2D9E-99D4-03E1-85D7-E6BF7D758C54}"/>
              </a:ext>
            </a:extLst>
          </p:cNvPr>
          <p:cNvPicPr>
            <a:picLocks noChangeAspect="1"/>
          </p:cNvPicPr>
          <p:nvPr/>
        </p:nvPicPr>
        <p:blipFill>
          <a:blip r:embed="rId2"/>
          <a:stretch>
            <a:fillRect/>
          </a:stretch>
        </p:blipFill>
        <p:spPr>
          <a:xfrm>
            <a:off x="6934200" y="799070"/>
            <a:ext cx="5257800" cy="5601730"/>
          </a:xfrm>
          <a:prstGeom prst="rect">
            <a:avLst/>
          </a:prstGeom>
        </p:spPr>
      </p:pic>
      <p:sp>
        <p:nvSpPr>
          <p:cNvPr id="21" name="TextBox 20">
            <a:extLst>
              <a:ext uri="{FF2B5EF4-FFF2-40B4-BE49-F238E27FC236}">
                <a16:creationId xmlns:a16="http://schemas.microsoft.com/office/drawing/2014/main" id="{2F5D8F11-D697-DA2F-B446-DB0FE53D7E1B}"/>
              </a:ext>
            </a:extLst>
          </p:cNvPr>
          <p:cNvSpPr txBox="1"/>
          <p:nvPr/>
        </p:nvSpPr>
        <p:spPr>
          <a:xfrm>
            <a:off x="6943639" y="1285999"/>
            <a:ext cx="4156162" cy="276999"/>
          </a:xfrm>
          <a:prstGeom prst="rect">
            <a:avLst/>
          </a:prstGeom>
          <a:noFill/>
        </p:spPr>
        <p:txBody>
          <a:bodyPr wrap="square">
            <a:spAutoFit/>
          </a:bodyPr>
          <a:lstStyle/>
          <a:p>
            <a:pPr>
              <a:defRPr/>
            </a:pPr>
            <a:r>
              <a:rPr lang="zh-CN" altLang="en-US" sz="1200" kern="0" dirty="0">
                <a:latin typeface="微软雅黑" panose="020B0503020204020204" pitchFamily="34" charset="-122"/>
                <a:ea typeface="微软雅黑" panose="020B0503020204020204" pitchFamily="34" charset="-122"/>
              </a:rPr>
              <a:t>电热传感器安装与蒸发盘管</a:t>
            </a:r>
            <a:r>
              <a:rPr lang="en-US" altLang="zh-CN" sz="1200" kern="0" dirty="0">
                <a:latin typeface="微软雅黑" panose="020B0503020204020204" pitchFamily="34" charset="-122"/>
                <a:ea typeface="微软雅黑" panose="020B0503020204020204" pitchFamily="34" charset="-122"/>
              </a:rPr>
              <a:t>150°</a:t>
            </a:r>
            <a:r>
              <a:rPr lang="zh-CN" altLang="en-US" sz="1200" kern="0" dirty="0">
                <a:latin typeface="微软雅黑" panose="020B0503020204020204" pitchFamily="34" charset="-122"/>
                <a:ea typeface="微软雅黑" panose="020B0503020204020204" pitchFamily="34" charset="-122"/>
              </a:rPr>
              <a:t>的位置，如下图：</a:t>
            </a:r>
            <a:endParaRPr lang="en-US" sz="1200" kern="0" dirty="0">
              <a:latin typeface="微软雅黑" panose="020B0503020204020204" pitchFamily="34" charset="-122"/>
              <a:ea typeface="微软雅黑" panose="020B0503020204020204" pitchFamily="34" charset="-122"/>
            </a:endParaRPr>
          </a:p>
        </p:txBody>
      </p:sp>
      <p:pic>
        <p:nvPicPr>
          <p:cNvPr id="34" name="Picture 33">
            <a:extLst>
              <a:ext uri="{FF2B5EF4-FFF2-40B4-BE49-F238E27FC236}">
                <a16:creationId xmlns:a16="http://schemas.microsoft.com/office/drawing/2014/main" id="{618EB4A9-CA5D-3399-A877-1793903368F6}"/>
              </a:ext>
            </a:extLst>
          </p:cNvPr>
          <p:cNvPicPr>
            <a:picLocks noChangeAspect="1"/>
          </p:cNvPicPr>
          <p:nvPr/>
        </p:nvPicPr>
        <p:blipFill>
          <a:blip r:embed="rId3"/>
          <a:stretch>
            <a:fillRect/>
          </a:stretch>
        </p:blipFill>
        <p:spPr>
          <a:xfrm>
            <a:off x="7289240" y="1956708"/>
            <a:ext cx="1748223" cy="1707947"/>
          </a:xfrm>
          <a:prstGeom prst="rect">
            <a:avLst/>
          </a:prstGeom>
        </p:spPr>
      </p:pic>
      <p:pic>
        <p:nvPicPr>
          <p:cNvPr id="35" name="Picture 34">
            <a:extLst>
              <a:ext uri="{FF2B5EF4-FFF2-40B4-BE49-F238E27FC236}">
                <a16:creationId xmlns:a16="http://schemas.microsoft.com/office/drawing/2014/main" id="{9C2528C6-492E-6601-405C-F4E8682F1B31}"/>
              </a:ext>
            </a:extLst>
          </p:cNvPr>
          <p:cNvPicPr>
            <a:picLocks noChangeAspect="1"/>
          </p:cNvPicPr>
          <p:nvPr/>
        </p:nvPicPr>
        <p:blipFill>
          <a:blip r:embed="rId4"/>
          <a:stretch>
            <a:fillRect/>
          </a:stretch>
        </p:blipFill>
        <p:spPr>
          <a:xfrm>
            <a:off x="9388749" y="1873392"/>
            <a:ext cx="1711051" cy="1812950"/>
          </a:xfrm>
          <a:prstGeom prst="rect">
            <a:avLst/>
          </a:prstGeom>
        </p:spPr>
      </p:pic>
      <p:pic>
        <p:nvPicPr>
          <p:cNvPr id="4" name="Picture 3" descr="A close-up of a mechanical device&#10;&#10;Description automatically generated">
            <a:extLst>
              <a:ext uri="{FF2B5EF4-FFF2-40B4-BE49-F238E27FC236}">
                <a16:creationId xmlns:a16="http://schemas.microsoft.com/office/drawing/2014/main" id="{F51DC70D-F091-CCA3-60FF-81E1A43DDA38}"/>
              </a:ext>
            </a:extLst>
          </p:cNvPr>
          <p:cNvPicPr>
            <a:picLocks noChangeAspect="1"/>
          </p:cNvPicPr>
          <p:nvPr/>
        </p:nvPicPr>
        <p:blipFill rotWithShape="1">
          <a:blip r:embed="rId5">
            <a:extLst>
              <a:ext uri="{28A0092B-C50C-407E-A947-70E740481C1C}">
                <a14:useLocalDpi xmlns:a14="http://schemas.microsoft.com/office/drawing/2010/main" val="0"/>
              </a:ext>
            </a:extLst>
          </a:blip>
          <a:srcRect t="4378" b="1"/>
          <a:stretch/>
        </p:blipFill>
        <p:spPr bwMode="auto">
          <a:xfrm>
            <a:off x="7521388" y="3887927"/>
            <a:ext cx="3997512" cy="2292662"/>
          </a:xfrm>
          <a:prstGeom prst="rect">
            <a:avLst/>
          </a:prstGeom>
          <a:noFill/>
          <a:ln>
            <a:noFill/>
          </a:ln>
        </p:spPr>
      </p:pic>
      <p:pic>
        <p:nvPicPr>
          <p:cNvPr id="42" name="Picture 41">
            <a:extLst>
              <a:ext uri="{FF2B5EF4-FFF2-40B4-BE49-F238E27FC236}">
                <a16:creationId xmlns:a16="http://schemas.microsoft.com/office/drawing/2014/main" id="{3DFBFA56-E177-84EB-6F59-F906E340FF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275" b="21333"/>
          <a:stretch/>
        </p:blipFill>
        <p:spPr bwMode="auto">
          <a:xfrm>
            <a:off x="254768" y="1280375"/>
            <a:ext cx="3626038" cy="1701800"/>
          </a:xfrm>
          <a:prstGeom prst="rect">
            <a:avLst/>
          </a:prstGeom>
          <a:noFill/>
        </p:spPr>
      </p:pic>
      <p:sp>
        <p:nvSpPr>
          <p:cNvPr id="51" name="TextBox 50">
            <a:extLst>
              <a:ext uri="{FF2B5EF4-FFF2-40B4-BE49-F238E27FC236}">
                <a16:creationId xmlns:a16="http://schemas.microsoft.com/office/drawing/2014/main" id="{74E31D2E-FBE7-9969-4C91-545FA347533B}"/>
              </a:ext>
            </a:extLst>
          </p:cNvPr>
          <p:cNvSpPr txBox="1"/>
          <p:nvPr/>
        </p:nvSpPr>
        <p:spPr>
          <a:xfrm>
            <a:off x="3704062" y="1280375"/>
            <a:ext cx="3273425" cy="1446102"/>
          </a:xfrm>
          <a:prstGeom prst="rect">
            <a:avLst/>
          </a:prstGeom>
          <a:noFill/>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湿直膨供液</a:t>
            </a:r>
            <a:r>
              <a:rPr lang="en-US" sz="1200" b="1" dirty="0">
                <a:latin typeface="微软雅黑" panose="020B0503020204020204" pitchFamily="34" charset="-122"/>
                <a:ea typeface="微软雅黑" panose="020B0503020204020204" pitchFamily="34" charset="-122"/>
              </a:rPr>
              <a:t> (</a:t>
            </a:r>
            <a:r>
              <a:rPr lang="en-US" altLang="zh-CN" sz="1200" b="1" dirty="0">
                <a:latin typeface="微软雅黑" panose="020B0503020204020204" pitchFamily="34" charset="-122"/>
                <a:ea typeface="微软雅黑" panose="020B0503020204020204" pitchFamily="34" charset="-122"/>
              </a:rPr>
              <a:t>W</a:t>
            </a:r>
            <a:r>
              <a:rPr lang="en-US" sz="1200" b="1" dirty="0">
                <a:latin typeface="微软雅黑" panose="020B0503020204020204" pitchFamily="34" charset="-122"/>
                <a:ea typeface="微软雅黑" panose="020B0503020204020204" pitchFamily="34" charset="-122"/>
              </a:rPr>
              <a:t>DX)</a:t>
            </a:r>
          </a:p>
          <a:p>
            <a:pPr marL="171450" indent="-171450">
              <a:lnSpc>
                <a:spcPct val="150000"/>
              </a:lnSpc>
              <a:buClr>
                <a:schemeClr val="accent1"/>
              </a:buClr>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电热传感器 </a:t>
            </a:r>
            <a:r>
              <a:rPr lang="en-US" altLang="zh-CN" sz="1200" dirty="0">
                <a:latin typeface="微软雅黑" panose="020B0503020204020204" pitchFamily="34" charset="-122"/>
                <a:ea typeface="微软雅黑" panose="020B0503020204020204" pitchFamily="34" charset="-122"/>
              </a:rPr>
              <a:t>(HS)</a:t>
            </a:r>
            <a:r>
              <a:rPr lang="zh-CN" altLang="en-US" sz="1200" dirty="0">
                <a:latin typeface="微软雅黑" panose="020B0503020204020204" pitchFamily="34" charset="-122"/>
                <a:ea typeface="微软雅黑" panose="020B0503020204020204" pitchFamily="34" charset="-122"/>
              </a:rPr>
              <a:t>安装在最低负荷的一路盘管出口处</a:t>
            </a:r>
          </a:p>
          <a:p>
            <a:pPr marL="171450" indent="-171450">
              <a:lnSpc>
                <a:spcPct val="150000"/>
              </a:lnSpc>
              <a:buClr>
                <a:schemeClr val="accent1"/>
              </a:buClr>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用于过热度测量的温度、压力传感器安装在传统位置</a:t>
            </a:r>
          </a:p>
        </p:txBody>
      </p:sp>
      <p:sp>
        <p:nvSpPr>
          <p:cNvPr id="3" name="Arrow: Left 2">
            <a:extLst>
              <a:ext uri="{FF2B5EF4-FFF2-40B4-BE49-F238E27FC236}">
                <a16:creationId xmlns:a16="http://schemas.microsoft.com/office/drawing/2014/main" id="{499209A8-AB39-0913-7D0E-24B55A629739}"/>
              </a:ext>
            </a:extLst>
          </p:cNvPr>
          <p:cNvSpPr/>
          <p:nvPr/>
        </p:nvSpPr>
        <p:spPr>
          <a:xfrm rot="19544712">
            <a:off x="1290882" y="1455065"/>
            <a:ext cx="320998" cy="120373"/>
          </a:xfrm>
          <a:prstGeom prst="leftArrow">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0461D297-C221-E0C8-7A9D-9F49C99BA1D5}"/>
              </a:ext>
            </a:extLst>
          </p:cNvPr>
          <p:cNvPicPr>
            <a:picLocks noChangeAspect="1"/>
          </p:cNvPicPr>
          <p:nvPr/>
        </p:nvPicPr>
        <p:blipFill rotWithShape="1">
          <a:blip r:embed="rId7"/>
          <a:srcRect r="12174"/>
          <a:stretch/>
        </p:blipFill>
        <p:spPr>
          <a:xfrm>
            <a:off x="2892272" y="3945609"/>
            <a:ext cx="652364" cy="519953"/>
          </a:xfrm>
          <a:prstGeom prst="rect">
            <a:avLst/>
          </a:prstGeom>
        </p:spPr>
      </p:pic>
      <p:pic>
        <p:nvPicPr>
          <p:cNvPr id="6" name="Picture 5">
            <a:extLst>
              <a:ext uri="{FF2B5EF4-FFF2-40B4-BE49-F238E27FC236}">
                <a16:creationId xmlns:a16="http://schemas.microsoft.com/office/drawing/2014/main" id="{E0653626-6C9D-0FCB-7E2E-4DF0556BF5E5}"/>
              </a:ext>
            </a:extLst>
          </p:cNvPr>
          <p:cNvPicPr>
            <a:picLocks noChangeAspect="1"/>
          </p:cNvPicPr>
          <p:nvPr/>
        </p:nvPicPr>
        <p:blipFill>
          <a:blip r:embed="rId8"/>
          <a:stretch>
            <a:fillRect/>
          </a:stretch>
        </p:blipFill>
        <p:spPr>
          <a:xfrm>
            <a:off x="3305630" y="4869045"/>
            <a:ext cx="874923" cy="491078"/>
          </a:xfrm>
          <a:prstGeom prst="rect">
            <a:avLst/>
          </a:prstGeom>
        </p:spPr>
      </p:pic>
      <p:pic>
        <p:nvPicPr>
          <p:cNvPr id="7" name="Picture 6">
            <a:extLst>
              <a:ext uri="{FF2B5EF4-FFF2-40B4-BE49-F238E27FC236}">
                <a16:creationId xmlns:a16="http://schemas.microsoft.com/office/drawing/2014/main" id="{342F24AB-673B-CAE6-57BB-A12FA7618924}"/>
              </a:ext>
            </a:extLst>
          </p:cNvPr>
          <p:cNvPicPr>
            <a:picLocks noChangeAspect="1"/>
          </p:cNvPicPr>
          <p:nvPr/>
        </p:nvPicPr>
        <p:blipFill>
          <a:blip r:embed="rId9"/>
          <a:stretch>
            <a:fillRect/>
          </a:stretch>
        </p:blipFill>
        <p:spPr>
          <a:xfrm>
            <a:off x="4688778" y="5020751"/>
            <a:ext cx="283954" cy="519953"/>
          </a:xfrm>
          <a:prstGeom prst="rect">
            <a:avLst/>
          </a:prstGeom>
        </p:spPr>
      </p:pic>
      <p:pic>
        <p:nvPicPr>
          <p:cNvPr id="8" name="Picture 7">
            <a:extLst>
              <a:ext uri="{FF2B5EF4-FFF2-40B4-BE49-F238E27FC236}">
                <a16:creationId xmlns:a16="http://schemas.microsoft.com/office/drawing/2014/main" id="{C908F02B-822D-BF87-87BB-D9A0007F3D3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8781" t="17591" r="22208" b="26989"/>
          <a:stretch/>
        </p:blipFill>
        <p:spPr>
          <a:xfrm>
            <a:off x="3764325" y="2863745"/>
            <a:ext cx="2730993" cy="1923578"/>
          </a:xfrm>
          <a:prstGeom prst="rect">
            <a:avLst/>
          </a:prstGeom>
        </p:spPr>
      </p:pic>
      <p:sp>
        <p:nvSpPr>
          <p:cNvPr id="9" name="TextBox 8">
            <a:extLst>
              <a:ext uri="{FF2B5EF4-FFF2-40B4-BE49-F238E27FC236}">
                <a16:creationId xmlns:a16="http://schemas.microsoft.com/office/drawing/2014/main" id="{383DBD81-5F48-E01F-E102-5B0403476602}"/>
              </a:ext>
            </a:extLst>
          </p:cNvPr>
          <p:cNvSpPr txBox="1"/>
          <p:nvPr/>
        </p:nvSpPr>
        <p:spPr>
          <a:xfrm>
            <a:off x="5228781" y="4899140"/>
            <a:ext cx="900888" cy="215444"/>
          </a:xfrm>
          <a:prstGeom prst="rect">
            <a:avLst/>
          </a:prstGeom>
          <a:noFill/>
        </p:spPr>
        <p:txBody>
          <a:bodyPr wrap="none" lIns="0" tIns="0" rIns="0" bIns="0" rtlCol="0">
            <a:spAutoFit/>
          </a:bodyPr>
          <a:lstStyle/>
          <a:p>
            <a:r>
              <a:rPr lang="en-US" sz="1400" dirty="0">
                <a:latin typeface="微软雅黑" panose="020B0503020204020204" pitchFamily="34" charset="-122"/>
                <a:ea typeface="微软雅黑" panose="020B0503020204020204" pitchFamily="34" charset="-122"/>
              </a:rPr>
              <a:t>Neo</a:t>
            </a:r>
            <a:r>
              <a:rPr lang="zh-CN" altLang="en-US" sz="1400" dirty="0">
                <a:latin typeface="微软雅黑" panose="020B0503020204020204" pitchFamily="34" charset="-122"/>
                <a:ea typeface="微软雅黑" panose="020B0503020204020204" pitchFamily="34" charset="-122"/>
              </a:rPr>
              <a:t>控制器</a:t>
            </a:r>
            <a:endParaRPr lang="en-US" sz="1400" dirty="0">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7C01595D-0C59-44DA-E306-BFACA2CC6C5A}"/>
              </a:ext>
            </a:extLst>
          </p:cNvPr>
          <p:cNvSpPr txBox="1"/>
          <p:nvPr/>
        </p:nvSpPr>
        <p:spPr>
          <a:xfrm>
            <a:off x="2809891" y="4465562"/>
            <a:ext cx="771045" cy="184666"/>
          </a:xfrm>
          <a:prstGeom prst="rect">
            <a:avLst/>
          </a:prstGeom>
          <a:noFill/>
        </p:spPr>
        <p:txBody>
          <a:bodyPr wrap="none" lIns="0" tIns="0" rIns="0" bIns="0" rtlCol="0">
            <a:spAutoFit/>
          </a:bodyPr>
          <a:lstStyle/>
          <a:p>
            <a:r>
              <a:rPr lang="en-US" sz="1200" dirty="0">
                <a:latin typeface="微软雅黑" panose="020B0503020204020204" pitchFamily="34" charset="-122"/>
                <a:ea typeface="微软雅黑" panose="020B0503020204020204" pitchFamily="34" charset="-122"/>
              </a:rPr>
              <a:t>Neo</a:t>
            </a:r>
            <a:r>
              <a:rPr lang="zh-CN" altLang="en-US" sz="1200" dirty="0">
                <a:latin typeface="微软雅黑" panose="020B0503020204020204" pitchFamily="34" charset="-122"/>
                <a:ea typeface="微软雅黑" panose="020B0503020204020204" pitchFamily="34" charset="-122"/>
              </a:rPr>
              <a:t>传感器</a:t>
            </a:r>
            <a:endParaRPr lang="en-US" sz="1200" dirty="0">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EB33CF7F-0753-3E10-E388-1096B0718D62}"/>
              </a:ext>
            </a:extLst>
          </p:cNvPr>
          <p:cNvSpPr txBox="1"/>
          <p:nvPr/>
        </p:nvSpPr>
        <p:spPr>
          <a:xfrm>
            <a:off x="3218454" y="5416416"/>
            <a:ext cx="769441" cy="184666"/>
          </a:xfrm>
          <a:prstGeom prst="rect">
            <a:avLst/>
          </a:prstGeom>
          <a:noFill/>
        </p:spPr>
        <p:txBody>
          <a:bodyPr wrap="none" lIns="0" tIns="0" rIns="0" bIns="0" rtlCol="0">
            <a:spAutoFit/>
          </a:bodyPr>
          <a:lstStyle/>
          <a:p>
            <a:r>
              <a:rPr lang="zh-CN" altLang="en-US" sz="1200" dirty="0">
                <a:latin typeface="微软雅黑" panose="020B0503020204020204" pitchFamily="34" charset="-122"/>
                <a:ea typeface="微软雅黑" panose="020B0503020204020204" pitchFamily="34" charset="-122"/>
              </a:rPr>
              <a:t>温度传感器</a:t>
            </a:r>
            <a:endParaRPr lang="en-US" sz="12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036B0CEA-A249-535F-4108-F373D1B9D015}"/>
              </a:ext>
            </a:extLst>
          </p:cNvPr>
          <p:cNvSpPr txBox="1"/>
          <p:nvPr/>
        </p:nvSpPr>
        <p:spPr>
          <a:xfrm>
            <a:off x="4539684" y="5601082"/>
            <a:ext cx="769441" cy="184666"/>
          </a:xfrm>
          <a:prstGeom prst="rect">
            <a:avLst/>
          </a:prstGeom>
          <a:noFill/>
        </p:spPr>
        <p:txBody>
          <a:bodyPr wrap="none" lIns="0" tIns="0" rIns="0" bIns="0" rtlCol="0">
            <a:spAutoFit/>
          </a:bodyPr>
          <a:lstStyle/>
          <a:p>
            <a:r>
              <a:rPr lang="zh-CN" altLang="en-US" sz="1200" dirty="0">
                <a:latin typeface="微软雅黑" panose="020B0503020204020204" pitchFamily="34" charset="-122"/>
                <a:ea typeface="微软雅黑" panose="020B0503020204020204" pitchFamily="34" charset="-122"/>
              </a:rPr>
              <a:t>压力传感器</a:t>
            </a:r>
            <a:endParaRPr lang="en-US" sz="1200" dirty="0">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2035263E-DC92-83AD-CD44-40B35B72290C}"/>
              </a:ext>
            </a:extLst>
          </p:cNvPr>
          <p:cNvSpPr txBox="1"/>
          <p:nvPr/>
        </p:nvSpPr>
        <p:spPr>
          <a:xfrm>
            <a:off x="612824" y="4318897"/>
            <a:ext cx="992884" cy="230832"/>
          </a:xfrm>
          <a:prstGeom prst="rect">
            <a:avLst/>
          </a:prstGeom>
          <a:noFill/>
        </p:spPr>
        <p:txBody>
          <a:bodyPr wrap="square">
            <a:spAutoFit/>
          </a:bodyPr>
          <a:lstStyle/>
          <a:p>
            <a:r>
              <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ICFA 20 B – C</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a:extLst>
              <a:ext uri="{FF2B5EF4-FFF2-40B4-BE49-F238E27FC236}">
                <a16:creationId xmlns:a16="http://schemas.microsoft.com/office/drawing/2014/main" id="{FEF8F3A1-1A35-F93C-8D71-0CD284D66280}"/>
              </a:ext>
            </a:extLst>
          </p:cNvPr>
          <p:cNvSpPr txBox="1"/>
          <p:nvPr/>
        </p:nvSpPr>
        <p:spPr>
          <a:xfrm>
            <a:off x="1706664" y="4327063"/>
            <a:ext cx="817397" cy="230832"/>
          </a:xfrm>
          <a:prstGeom prst="rect">
            <a:avLst/>
          </a:prstGeom>
          <a:noFill/>
        </p:spPr>
        <p:txBody>
          <a:bodyPr wrap="square">
            <a:spAutoFit/>
          </a:bodyPr>
          <a:lstStyle/>
          <a:p>
            <a:pPr marL="71438" lvl="1">
              <a:spcAft>
                <a:spcPts val="0"/>
              </a:spcAft>
              <a:defRPr/>
            </a:pPr>
            <a:r>
              <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ICFL 20</a:t>
            </a:r>
          </a:p>
        </p:txBody>
      </p:sp>
      <p:pic>
        <p:nvPicPr>
          <p:cNvPr id="30" name="Picture 29">
            <a:extLst>
              <a:ext uri="{FF2B5EF4-FFF2-40B4-BE49-F238E27FC236}">
                <a16:creationId xmlns:a16="http://schemas.microsoft.com/office/drawing/2014/main" id="{1AA653DB-FAD5-72BC-29ED-16D0C9277786}"/>
              </a:ext>
            </a:extLst>
          </p:cNvPr>
          <p:cNvPicPr>
            <a:picLocks noChangeAspect="1"/>
          </p:cNvPicPr>
          <p:nvPr/>
        </p:nvPicPr>
        <p:blipFill>
          <a:blip r:embed="rId12"/>
          <a:stretch>
            <a:fillRect/>
          </a:stretch>
        </p:blipFill>
        <p:spPr>
          <a:xfrm>
            <a:off x="553063" y="4668924"/>
            <a:ext cx="495096" cy="644303"/>
          </a:xfrm>
          <a:prstGeom prst="rect">
            <a:avLst/>
          </a:prstGeom>
        </p:spPr>
      </p:pic>
      <p:pic>
        <p:nvPicPr>
          <p:cNvPr id="31" name="Picture 30">
            <a:extLst>
              <a:ext uri="{FF2B5EF4-FFF2-40B4-BE49-F238E27FC236}">
                <a16:creationId xmlns:a16="http://schemas.microsoft.com/office/drawing/2014/main" id="{82E96014-C9C3-4CA6-9B8C-FD627BBD0E4D}"/>
              </a:ext>
            </a:extLst>
          </p:cNvPr>
          <p:cNvPicPr>
            <a:picLocks noChangeAspect="1"/>
          </p:cNvPicPr>
          <p:nvPr/>
        </p:nvPicPr>
        <p:blipFill>
          <a:blip r:embed="rId13"/>
          <a:stretch>
            <a:fillRect/>
          </a:stretch>
        </p:blipFill>
        <p:spPr>
          <a:xfrm>
            <a:off x="1874754" y="3571890"/>
            <a:ext cx="482616" cy="723923"/>
          </a:xfrm>
          <a:prstGeom prst="rect">
            <a:avLst/>
          </a:prstGeom>
        </p:spPr>
      </p:pic>
      <p:pic>
        <p:nvPicPr>
          <p:cNvPr id="32" name="Picture 31">
            <a:extLst>
              <a:ext uri="{FF2B5EF4-FFF2-40B4-BE49-F238E27FC236}">
                <a16:creationId xmlns:a16="http://schemas.microsoft.com/office/drawing/2014/main" id="{15FF493C-A67B-FEFB-BF30-4DEF7AC54BE3}"/>
              </a:ext>
            </a:extLst>
          </p:cNvPr>
          <p:cNvPicPr>
            <a:picLocks noChangeAspect="1"/>
          </p:cNvPicPr>
          <p:nvPr/>
        </p:nvPicPr>
        <p:blipFill>
          <a:blip r:embed="rId14"/>
          <a:stretch>
            <a:fillRect/>
          </a:stretch>
        </p:blipFill>
        <p:spPr>
          <a:xfrm>
            <a:off x="491257" y="3535368"/>
            <a:ext cx="518709" cy="764414"/>
          </a:xfrm>
          <a:prstGeom prst="rect">
            <a:avLst/>
          </a:prstGeom>
        </p:spPr>
      </p:pic>
      <p:pic>
        <p:nvPicPr>
          <p:cNvPr id="33" name="Picture 32">
            <a:extLst>
              <a:ext uri="{FF2B5EF4-FFF2-40B4-BE49-F238E27FC236}">
                <a16:creationId xmlns:a16="http://schemas.microsoft.com/office/drawing/2014/main" id="{9126DE01-4C96-8087-6966-0B6121B72267}"/>
              </a:ext>
            </a:extLst>
          </p:cNvPr>
          <p:cNvPicPr>
            <a:picLocks noChangeAspect="1"/>
          </p:cNvPicPr>
          <p:nvPr/>
        </p:nvPicPr>
        <p:blipFill rotWithShape="1">
          <a:blip r:embed="rId15"/>
          <a:srcRect l="8702"/>
          <a:stretch/>
        </p:blipFill>
        <p:spPr>
          <a:xfrm>
            <a:off x="1145870" y="3531399"/>
            <a:ext cx="464449" cy="764414"/>
          </a:xfrm>
          <a:prstGeom prst="rect">
            <a:avLst/>
          </a:prstGeom>
        </p:spPr>
      </p:pic>
      <p:sp>
        <p:nvSpPr>
          <p:cNvPr id="37" name="TextBox 36">
            <a:extLst>
              <a:ext uri="{FF2B5EF4-FFF2-40B4-BE49-F238E27FC236}">
                <a16:creationId xmlns:a16="http://schemas.microsoft.com/office/drawing/2014/main" id="{B04E3A8C-4D0B-D93F-80D1-9F25F3EB4A1D}"/>
              </a:ext>
            </a:extLst>
          </p:cNvPr>
          <p:cNvSpPr txBox="1"/>
          <p:nvPr/>
        </p:nvSpPr>
        <p:spPr>
          <a:xfrm>
            <a:off x="461521" y="5372059"/>
            <a:ext cx="684349" cy="230832"/>
          </a:xfrm>
          <a:prstGeom prst="rect">
            <a:avLst/>
          </a:prstGeom>
          <a:noFill/>
        </p:spPr>
        <p:txBody>
          <a:bodyPr wrap="square">
            <a:spAutoFit/>
          </a:bodyPr>
          <a:lstStyle/>
          <a:p>
            <a:pPr algn="ctr"/>
            <a:r>
              <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ICFA 25</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9" name="Picture 38">
            <a:extLst>
              <a:ext uri="{FF2B5EF4-FFF2-40B4-BE49-F238E27FC236}">
                <a16:creationId xmlns:a16="http://schemas.microsoft.com/office/drawing/2014/main" id="{D7CB1AEA-281B-69B9-1A01-77A80209018D}"/>
              </a:ext>
            </a:extLst>
          </p:cNvPr>
          <p:cNvPicPr>
            <a:picLocks noChangeAspect="1"/>
          </p:cNvPicPr>
          <p:nvPr/>
        </p:nvPicPr>
        <p:blipFill>
          <a:blip r:embed="rId16"/>
          <a:stretch>
            <a:fillRect/>
          </a:stretch>
        </p:blipFill>
        <p:spPr>
          <a:xfrm>
            <a:off x="1473831" y="4624363"/>
            <a:ext cx="994175" cy="764998"/>
          </a:xfrm>
          <a:prstGeom prst="rect">
            <a:avLst/>
          </a:prstGeom>
        </p:spPr>
      </p:pic>
      <p:sp>
        <p:nvSpPr>
          <p:cNvPr id="40" name="TextBox 39">
            <a:extLst>
              <a:ext uri="{FF2B5EF4-FFF2-40B4-BE49-F238E27FC236}">
                <a16:creationId xmlns:a16="http://schemas.microsoft.com/office/drawing/2014/main" id="{3295EE13-198F-A4CD-391E-BB6EDA50F8A3}"/>
              </a:ext>
            </a:extLst>
          </p:cNvPr>
          <p:cNvSpPr txBox="1"/>
          <p:nvPr/>
        </p:nvSpPr>
        <p:spPr>
          <a:xfrm>
            <a:off x="1605634" y="5354499"/>
            <a:ext cx="684349" cy="230832"/>
          </a:xfrm>
          <a:prstGeom prst="rect">
            <a:avLst/>
          </a:prstGeom>
          <a:noFill/>
        </p:spPr>
        <p:txBody>
          <a:bodyPr wrap="square">
            <a:spAutoFit/>
          </a:bodyPr>
          <a:lstStyle/>
          <a:p>
            <a:pPr algn="ctr"/>
            <a:r>
              <a:rPr lang="en-US" sz="9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AKVA</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Picture 15">
            <a:extLst>
              <a:ext uri="{FF2B5EF4-FFF2-40B4-BE49-F238E27FC236}">
                <a16:creationId xmlns:a16="http://schemas.microsoft.com/office/drawing/2014/main" id="{964DE635-C427-658C-87E0-F993F6D3DC1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04633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132FA0-1B64-40B8-83C0-0627A8475371}"/>
              </a:ext>
            </a:extLst>
          </p:cNvPr>
          <p:cNvSpPr/>
          <p:nvPr/>
        </p:nvSpPr>
        <p:spPr>
          <a:xfrm>
            <a:off x="6352540" y="1935361"/>
            <a:ext cx="5228443" cy="3699083"/>
          </a:xfrm>
          <a:prstGeom prst="rect">
            <a:avLst/>
          </a:prstGeom>
          <a:solidFill>
            <a:schemeClr val="bg1">
              <a:lumMod val="95000"/>
            </a:schemeClr>
          </a:solidFill>
          <a:ln w="9525">
            <a:solidFill>
              <a:srgbClr val="E60A1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err="1">
              <a:latin typeface="微软雅黑" panose="020B0503020204020204" pitchFamily="34" charset="-122"/>
              <a:ea typeface="微软雅黑" panose="020B0503020204020204" pitchFamily="34" charset="-122"/>
            </a:endParaRPr>
          </a:p>
        </p:txBody>
      </p:sp>
      <p:pic>
        <p:nvPicPr>
          <p:cNvPr id="2" name="Content Placeholder 1">
            <a:extLst>
              <a:ext uri="{FF2B5EF4-FFF2-40B4-BE49-F238E27FC236}">
                <a16:creationId xmlns:a16="http://schemas.microsoft.com/office/drawing/2014/main" id="{A35BC9F0-82E4-4935-8146-8A5D46C3B4FF}"/>
              </a:ext>
            </a:extLst>
          </p:cNvPr>
          <p:cNvPicPr>
            <a:picLocks noGrp="1" noChangeAspect="1"/>
          </p:cNvPicPr>
          <p:nvPr>
            <p:ph sz="quarter" idx="14"/>
          </p:nvPr>
        </p:nvPicPr>
        <p:blipFill>
          <a:blip r:embed="rId2"/>
          <a:stretch>
            <a:fillRect/>
          </a:stretch>
        </p:blipFill>
        <p:spPr>
          <a:xfrm>
            <a:off x="1070553" y="2492463"/>
            <a:ext cx="4121009" cy="2846957"/>
          </a:xfrm>
          <a:prstGeom prst="rect">
            <a:avLst/>
          </a:prstGeom>
        </p:spPr>
      </p:pic>
      <p:sp>
        <p:nvSpPr>
          <p:cNvPr id="87" name="TextBox 86">
            <a:extLst>
              <a:ext uri="{FF2B5EF4-FFF2-40B4-BE49-F238E27FC236}">
                <a16:creationId xmlns:a16="http://schemas.microsoft.com/office/drawing/2014/main" id="{D35E534C-B3D7-4DDE-8876-D6099E4771DD}"/>
              </a:ext>
            </a:extLst>
          </p:cNvPr>
          <p:cNvSpPr txBox="1">
            <a:spLocks noChangeAspect="1"/>
          </p:cNvSpPr>
          <p:nvPr/>
        </p:nvSpPr>
        <p:spPr>
          <a:xfrm>
            <a:off x="780286" y="2024592"/>
            <a:ext cx="5550101" cy="384721"/>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经典直膨系统 </a:t>
            </a:r>
            <a:r>
              <a:rPr lang="en-US" altLang="zh-CN" sz="1400" b="1" dirty="0">
                <a:latin typeface="微软雅黑" panose="020B0503020204020204" pitchFamily="34" charset="-122"/>
                <a:ea typeface="微软雅黑" panose="020B0503020204020204" pitchFamily="34" charset="-122"/>
              </a:rPr>
              <a:t>DX</a:t>
            </a:r>
            <a:r>
              <a:rPr lang="zh-CN" altLang="en-US" sz="1400" b="1" dirty="0">
                <a:latin typeface="微软雅黑" panose="020B0503020204020204" pitchFamily="34" charset="-122"/>
                <a:ea typeface="微软雅黑" panose="020B0503020204020204" pitchFamily="34" charset="-122"/>
              </a:rPr>
              <a:t>系统</a:t>
            </a:r>
            <a:endParaRPr lang="en-US" altLang="zh-CN" sz="1400" b="1" dirty="0">
              <a:latin typeface="微软雅黑" panose="020B0503020204020204" pitchFamily="34" charset="-122"/>
              <a:ea typeface="微软雅黑" panose="020B0503020204020204" pitchFamily="34" charset="-122"/>
            </a:endParaRPr>
          </a:p>
          <a:p>
            <a:r>
              <a:rPr lang="en-US"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过热度控制</a:t>
            </a:r>
            <a:r>
              <a:rPr lang="en-US" sz="1100" dirty="0">
                <a:latin typeface="微软雅黑" panose="020B0503020204020204" pitchFamily="34" charset="-122"/>
                <a:ea typeface="微软雅黑" panose="020B0503020204020204" pitchFamily="34" charset="-122"/>
              </a:rPr>
              <a:t>)</a:t>
            </a:r>
          </a:p>
        </p:txBody>
      </p:sp>
      <p:sp>
        <p:nvSpPr>
          <p:cNvPr id="88" name="TextBox 87">
            <a:extLst>
              <a:ext uri="{FF2B5EF4-FFF2-40B4-BE49-F238E27FC236}">
                <a16:creationId xmlns:a16="http://schemas.microsoft.com/office/drawing/2014/main" id="{8DD4F6D6-9EC5-445B-BC8A-540A2FDF55C1}"/>
              </a:ext>
            </a:extLst>
          </p:cNvPr>
          <p:cNvSpPr txBox="1">
            <a:spLocks noChangeAspect="1"/>
          </p:cNvSpPr>
          <p:nvPr/>
        </p:nvSpPr>
        <p:spPr>
          <a:xfrm>
            <a:off x="6616806" y="2024596"/>
            <a:ext cx="4915409" cy="646331"/>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增强型 氨直膨系统</a:t>
            </a:r>
            <a:endParaRPr lang="en-US" altLang="zh-CN" sz="1400" b="1" dirty="0">
              <a:latin typeface="微软雅黑" panose="020B0503020204020204" pitchFamily="34" charset="-122"/>
              <a:ea typeface="微软雅黑" panose="020B0503020204020204" pitchFamily="34" charset="-122"/>
            </a:endParaRPr>
          </a:p>
          <a:p>
            <a:r>
              <a:rPr lang="en-US" sz="1400" b="1" dirty="0">
                <a:latin typeface="微软雅黑" panose="020B0503020204020204" pitchFamily="34" charset="-122"/>
                <a:ea typeface="微软雅黑" panose="020B0503020204020204" pitchFamily="34" charset="-122"/>
              </a:rPr>
              <a:t>WDX-</a:t>
            </a:r>
            <a:r>
              <a:rPr lang="zh-CN" altLang="en-US" sz="1400" b="1" dirty="0">
                <a:latin typeface="微软雅黑" panose="020B0503020204020204" pitchFamily="34" charset="-122"/>
                <a:ea typeface="微软雅黑" panose="020B0503020204020204" pitchFamily="34" charset="-122"/>
              </a:rPr>
              <a:t>系统</a:t>
            </a:r>
            <a:r>
              <a:rPr lang="en-US" sz="1100" dirty="0">
                <a:latin typeface="微软雅黑" panose="020B0503020204020204" pitchFamily="34" charset="-122"/>
                <a:ea typeface="微软雅黑" panose="020B0503020204020204" pitchFamily="34" charset="-122"/>
              </a:rPr>
              <a:t>(wet return)</a:t>
            </a:r>
          </a:p>
          <a:p>
            <a:endParaRPr lang="en-US" sz="1400" b="1" dirty="0">
              <a:latin typeface="微软雅黑" panose="020B0503020204020204" pitchFamily="34" charset="-122"/>
              <a:ea typeface="微软雅黑" panose="020B0503020204020204" pitchFamily="34" charset="-122"/>
            </a:endParaRPr>
          </a:p>
        </p:txBody>
      </p:sp>
      <p:sp>
        <p:nvSpPr>
          <p:cNvPr id="17" name="Rectangle 16">
            <a:extLst>
              <a:ext uri="{FF2B5EF4-FFF2-40B4-BE49-F238E27FC236}">
                <a16:creationId xmlns:a16="http://schemas.microsoft.com/office/drawing/2014/main" id="{AF99FA09-99FB-4900-B179-991BC4B34B50}"/>
              </a:ext>
            </a:extLst>
          </p:cNvPr>
          <p:cNvSpPr/>
          <p:nvPr/>
        </p:nvSpPr>
        <p:spPr>
          <a:xfrm>
            <a:off x="585216" y="1935361"/>
            <a:ext cx="5091685" cy="3699081"/>
          </a:xfrm>
          <a:prstGeom prst="rect">
            <a:avLst/>
          </a:prstGeom>
          <a:noFill/>
          <a:ln w="9525">
            <a:solidFill>
              <a:srgbClr val="E60A1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err="1">
              <a:latin typeface="微软雅黑" panose="020B0503020204020204" pitchFamily="34" charset="-122"/>
              <a:ea typeface="微软雅黑" panose="020B0503020204020204" pitchFamily="34" charset="-122"/>
            </a:endParaRPr>
          </a:p>
        </p:txBody>
      </p:sp>
      <p:sp>
        <p:nvSpPr>
          <p:cNvPr id="22" name="Title 1">
            <a:extLst>
              <a:ext uri="{FF2B5EF4-FFF2-40B4-BE49-F238E27FC236}">
                <a16:creationId xmlns:a16="http://schemas.microsoft.com/office/drawing/2014/main" id="{41AC49CB-2162-4F98-B58A-6D6FDF19FCB2}"/>
              </a:ext>
            </a:extLst>
          </p:cNvPr>
          <p:cNvSpPr txBox="1">
            <a:spLocks/>
          </p:cNvSpPr>
          <p:nvPr/>
        </p:nvSpPr>
        <p:spPr>
          <a:xfrm>
            <a:off x="585216" y="4917"/>
            <a:ext cx="9771320" cy="97689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ctr">
              <a:lnSpc>
                <a:spcPct val="100000"/>
              </a:lnSpc>
              <a:spcBef>
                <a:spcPts val="0"/>
              </a:spcBef>
              <a:defRPr/>
            </a:pPr>
            <a:r>
              <a:rPr lang="zh-CN" altLang="en-US" sz="2400" b="1" dirty="0">
                <a:solidFill>
                  <a:sysClr val="windowText" lastClr="000000"/>
                </a:solidFill>
                <a:latin typeface="微软雅黑" panose="020B0503020204020204" pitchFamily="34" charset="-122"/>
                <a:ea typeface="微软雅黑" panose="020B0503020204020204" pitchFamily="34" charset="-122"/>
              </a:rPr>
              <a:t>直膨系统：过热控制</a:t>
            </a:r>
            <a:r>
              <a:rPr lang="en-US" altLang="zh-CN" sz="2400" b="1" dirty="0">
                <a:solidFill>
                  <a:sysClr val="windowText" lastClr="000000"/>
                </a:solidFill>
                <a:latin typeface="微软雅黑" panose="020B0503020204020204" pitchFamily="34" charset="-122"/>
                <a:ea typeface="微软雅黑" panose="020B0503020204020204" pitchFamily="34" charset="-122"/>
              </a:rPr>
              <a:t>DX</a:t>
            </a:r>
            <a:r>
              <a:rPr lang="zh-CN" altLang="en-US" sz="2400" b="1" dirty="0">
                <a:solidFill>
                  <a:sysClr val="windowText" lastClr="000000"/>
                </a:solidFill>
                <a:latin typeface="微软雅黑" panose="020B0503020204020204" pitchFamily="34" charset="-122"/>
                <a:ea typeface="微软雅黑" panose="020B0503020204020204" pitchFamily="34" charset="-122"/>
              </a:rPr>
              <a:t>系统 </a:t>
            </a:r>
            <a:r>
              <a:rPr lang="en-US" sz="2400" b="1" dirty="0">
                <a:solidFill>
                  <a:sysClr val="windowText" lastClr="000000"/>
                </a:solidFill>
                <a:latin typeface="微软雅黑" panose="020B0503020204020204" pitchFamily="34" charset="-122"/>
                <a:ea typeface="微软雅黑" panose="020B0503020204020204" pitchFamily="34" charset="-122"/>
              </a:rPr>
              <a:t>vs. WDX</a:t>
            </a:r>
            <a:r>
              <a:rPr lang="zh-CN" altLang="en-US" sz="2400" b="1" dirty="0">
                <a:solidFill>
                  <a:sysClr val="windowText" lastClr="000000"/>
                </a:solidFill>
                <a:latin typeface="微软雅黑" panose="020B0503020204020204" pitchFamily="34" charset="-122"/>
                <a:ea typeface="微软雅黑" panose="020B0503020204020204" pitchFamily="34" charset="-122"/>
              </a:rPr>
              <a:t>系统</a:t>
            </a:r>
            <a:endParaRPr lang="en-US" sz="2400" b="1" dirty="0">
              <a:solidFill>
                <a:sysClr val="windowText" lastClr="000000"/>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F8F618AF-D36B-4FC7-BBF5-C7F709E798D5}"/>
              </a:ext>
            </a:extLst>
          </p:cNvPr>
          <p:cNvPicPr>
            <a:picLocks noChangeAspect="1"/>
          </p:cNvPicPr>
          <p:nvPr/>
        </p:nvPicPr>
        <p:blipFill>
          <a:blip r:embed="rId3"/>
          <a:stretch>
            <a:fillRect/>
          </a:stretch>
        </p:blipFill>
        <p:spPr>
          <a:xfrm>
            <a:off x="6812004" y="2670925"/>
            <a:ext cx="4720211" cy="2880643"/>
          </a:xfrm>
          <a:prstGeom prst="rect">
            <a:avLst/>
          </a:prstGeom>
        </p:spPr>
      </p:pic>
      <p:sp>
        <p:nvSpPr>
          <p:cNvPr id="12" name="Arrow: Right 11">
            <a:extLst>
              <a:ext uri="{FF2B5EF4-FFF2-40B4-BE49-F238E27FC236}">
                <a16:creationId xmlns:a16="http://schemas.microsoft.com/office/drawing/2014/main" id="{6EAC4FFC-3A18-402A-ACC4-FD9203656ECE}"/>
              </a:ext>
            </a:extLst>
          </p:cNvPr>
          <p:cNvSpPr/>
          <p:nvPr/>
        </p:nvSpPr>
        <p:spPr>
          <a:xfrm>
            <a:off x="5909134" y="3767543"/>
            <a:ext cx="272769" cy="456464"/>
          </a:xfrm>
          <a:prstGeom prst="rightArrow">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err="1">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FC94E883-227D-5B49-1EA1-0ABDCF5F9EB9}"/>
              </a:ext>
            </a:extLst>
          </p:cNvPr>
          <p:cNvSpPr txBox="1"/>
          <p:nvPr/>
        </p:nvSpPr>
        <p:spPr>
          <a:xfrm>
            <a:off x="611018" y="5820626"/>
            <a:ext cx="2122376" cy="430887"/>
          </a:xfrm>
          <a:prstGeom prst="rect">
            <a:avLst/>
          </a:prstGeom>
          <a:noFill/>
        </p:spPr>
        <p:txBody>
          <a:bodyPr wrap="none" lIns="0" tIns="0" rIns="0" bIns="0" rtlCol="0">
            <a:spAutoFit/>
          </a:bodyPr>
          <a:lstStyle/>
          <a:p>
            <a:pPr marL="285744" indent="-285744">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效率较低（指数</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
低充注量（指数 ≤</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2CC66BD1-1456-0D4D-30C0-7D37668FDADA}"/>
              </a:ext>
            </a:extLst>
          </p:cNvPr>
          <p:cNvSpPr txBox="1"/>
          <p:nvPr/>
        </p:nvSpPr>
        <p:spPr>
          <a:xfrm>
            <a:off x="6418745" y="5781015"/>
            <a:ext cx="4767987" cy="430887"/>
          </a:xfrm>
          <a:prstGeom prst="rect">
            <a:avLst/>
          </a:prstGeom>
          <a:noFill/>
        </p:spPr>
        <p:txBody>
          <a:bodyPr wrap="square" lIns="0" tIns="0" rIns="0" bIns="0" rtlCol="0">
            <a:spAutoFit/>
          </a:bodyPr>
          <a:lstStyle/>
          <a:p>
            <a:pPr marL="285744" indent="-285744">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效率显著提高（指数 ≥</a:t>
            </a:r>
            <a:r>
              <a:rPr lang="en-US" altLang="zh-CN" sz="1400" b="1" dirty="0">
                <a:latin typeface="微软雅黑" panose="020B0503020204020204" pitchFamily="34" charset="-122"/>
                <a:ea typeface="微软雅黑" panose="020B0503020204020204" pitchFamily="34" charset="-122"/>
              </a:rPr>
              <a:t>100</a:t>
            </a:r>
            <a:r>
              <a:rPr lang="zh-CN" altLang="en-US" sz="1400" b="1"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充注量基本不变（指数 ≤</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1CB3BE6B-1926-2528-EE12-80E96F1217ED}"/>
              </a:ext>
            </a:extLst>
          </p:cNvPr>
          <p:cNvSpPr txBox="1"/>
          <p:nvPr/>
        </p:nvSpPr>
        <p:spPr>
          <a:xfrm>
            <a:off x="8480966" y="1654545"/>
            <a:ext cx="692497" cy="276999"/>
          </a:xfrm>
          <a:prstGeom prst="rect">
            <a:avLst/>
          </a:prstGeom>
          <a:noFill/>
        </p:spPr>
        <p:txBody>
          <a:bodyPr wrap="none" lIns="0" tIns="0" rIns="0" bIns="0" rtlCol="0">
            <a:spAutoFit/>
          </a:bodyPr>
          <a:lstStyle/>
          <a:p>
            <a:r>
              <a:rPr lang="zh-CN" altLang="en-US" sz="1800" b="1">
                <a:solidFill>
                  <a:srgbClr val="FF0000"/>
                </a:solidFill>
                <a:latin typeface="微软雅黑" panose="020B0503020204020204" pitchFamily="34" charset="-122"/>
                <a:ea typeface="微软雅黑" panose="020B0503020204020204" pitchFamily="34" charset="-122"/>
              </a:rPr>
              <a:t>新概念</a:t>
            </a:r>
            <a:endParaRPr lang="da-DK" sz="1800" b="1" dirty="0">
              <a:solidFill>
                <a:srgbClr val="FF0000"/>
              </a:solidFill>
              <a:latin typeface="微软雅黑" panose="020B0503020204020204" pitchFamily="34" charset="-122"/>
              <a:ea typeface="微软雅黑" panose="020B0503020204020204" pitchFamily="34" charset="-122"/>
            </a:endParaRPr>
          </a:p>
        </p:txBody>
      </p:sp>
      <p:cxnSp>
        <p:nvCxnSpPr>
          <p:cNvPr id="7" name="Straight Connector 6">
            <a:extLst>
              <a:ext uri="{FF2B5EF4-FFF2-40B4-BE49-F238E27FC236}">
                <a16:creationId xmlns:a16="http://schemas.microsoft.com/office/drawing/2014/main" id="{1910ADD9-1C12-2BE5-290C-BAC0695A5F3D}"/>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8CC9A3-4E7E-FC54-16BB-2C566B9FC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56195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8" grpId="0"/>
      <p:bldP spid="12" grpId="0" animBg="1"/>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41AC49CB-2162-4F98-B58A-6D6FDF19FCB2}"/>
              </a:ext>
            </a:extLst>
          </p:cNvPr>
          <p:cNvSpPr txBox="1">
            <a:spLocks/>
          </p:cNvSpPr>
          <p:nvPr/>
        </p:nvSpPr>
        <p:spPr>
          <a:xfrm>
            <a:off x="585216" y="4917"/>
            <a:ext cx="9771320" cy="97689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ctr">
              <a:lnSpc>
                <a:spcPct val="100000"/>
              </a:lnSpc>
              <a:spcBef>
                <a:spcPts val="0"/>
              </a:spcBef>
              <a:defRPr/>
            </a:pPr>
            <a:r>
              <a:rPr lang="en-US" altLang="zh-CN" sz="2400" b="1" dirty="0">
                <a:solidFill>
                  <a:sysClr val="windowText" lastClr="000000"/>
                </a:solidFill>
                <a:latin typeface="微软雅黑" panose="020B0503020204020204" pitchFamily="34" charset="-122"/>
                <a:ea typeface="微软雅黑" panose="020B0503020204020204" pitchFamily="34" charset="-122"/>
              </a:rPr>
              <a:t>NeoCharge</a:t>
            </a:r>
            <a:r>
              <a:rPr lang="zh-CN" altLang="en-US" sz="2400" b="1" dirty="0">
                <a:solidFill>
                  <a:sysClr val="windowText" lastClr="000000"/>
                </a:solidFill>
                <a:latin typeface="微软雅黑" panose="020B0503020204020204" pitchFamily="34" charset="-122"/>
                <a:ea typeface="微软雅黑" panose="020B0503020204020204" pitchFamily="34" charset="-122"/>
              </a:rPr>
              <a:t>的湿直膨</a:t>
            </a:r>
            <a:r>
              <a:rPr lang="en-US" sz="2400" b="1" dirty="0">
                <a:solidFill>
                  <a:sysClr val="windowText" lastClr="000000"/>
                </a:solidFill>
                <a:latin typeface="微软雅黑" panose="020B0503020204020204" pitchFamily="34" charset="-122"/>
                <a:ea typeface="微软雅黑" panose="020B0503020204020204" pitchFamily="34" charset="-122"/>
              </a:rPr>
              <a:t>WDX</a:t>
            </a:r>
            <a:r>
              <a:rPr lang="zh-CN" altLang="en-US" sz="2400" b="1" dirty="0">
                <a:solidFill>
                  <a:sysClr val="windowText" lastClr="000000"/>
                </a:solidFill>
                <a:latin typeface="微软雅黑" panose="020B0503020204020204" pitchFamily="34" charset="-122"/>
                <a:ea typeface="微软雅黑" panose="020B0503020204020204" pitchFamily="34" charset="-122"/>
              </a:rPr>
              <a:t>用于</a:t>
            </a:r>
            <a:r>
              <a:rPr lang="en-US" altLang="zh-CN" sz="2400" b="1" dirty="0">
                <a:solidFill>
                  <a:sysClr val="windowText" lastClr="000000"/>
                </a:solidFill>
                <a:latin typeface="微软雅黑" panose="020B0503020204020204" pitchFamily="34" charset="-122"/>
                <a:ea typeface="微软雅黑" panose="020B0503020204020204" pitchFamily="34" charset="-122"/>
              </a:rPr>
              <a:t>HFC</a:t>
            </a:r>
            <a:r>
              <a:rPr lang="zh-CN" altLang="en-US" sz="2400" b="1" dirty="0">
                <a:solidFill>
                  <a:sysClr val="windowText" lastClr="000000"/>
                </a:solidFill>
                <a:latin typeface="微软雅黑" panose="020B0503020204020204" pitchFamily="34" charset="-122"/>
                <a:ea typeface="微软雅黑" panose="020B0503020204020204" pitchFamily="34" charset="-122"/>
              </a:rPr>
              <a:t>系统改造</a:t>
            </a:r>
            <a:endParaRPr lang="en-US" sz="2400" b="1" dirty="0">
              <a:solidFill>
                <a:sysClr val="windowText" lastClr="000000"/>
              </a:solidFill>
              <a:latin typeface="微软雅黑" panose="020B0503020204020204" pitchFamily="34" charset="-122"/>
              <a:ea typeface="微软雅黑" panose="020B0503020204020204" pitchFamily="34" charset="-122"/>
            </a:endParaRPr>
          </a:p>
        </p:txBody>
      </p:sp>
      <p:cxnSp>
        <p:nvCxnSpPr>
          <p:cNvPr id="7" name="Straight Connector 6">
            <a:extLst>
              <a:ext uri="{FF2B5EF4-FFF2-40B4-BE49-F238E27FC236}">
                <a16:creationId xmlns:a16="http://schemas.microsoft.com/office/drawing/2014/main" id="{1910ADD9-1C12-2BE5-290C-BAC0695A5F3D}"/>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87DB71D-2F13-9DF7-5F9F-B25F3551B400}"/>
              </a:ext>
            </a:extLst>
          </p:cNvPr>
          <p:cNvSpPr>
            <a:spLocks noGrp="1"/>
          </p:cNvSpPr>
          <p:nvPr>
            <p:ph sz="quarter" idx="14"/>
          </p:nvPr>
        </p:nvSpPr>
        <p:spPr>
          <a:xfrm>
            <a:off x="463918" y="1091684"/>
            <a:ext cx="11491169" cy="5253132"/>
          </a:xfrm>
        </p:spPr>
        <p:txBody>
          <a:bodyPr/>
          <a:lstStyle/>
          <a:p>
            <a:pPr marL="0" indent="0">
              <a:lnSpc>
                <a:spcPct val="150000"/>
              </a:lnSpc>
              <a:buNone/>
            </a:pPr>
            <a:r>
              <a:rPr lang="zh-CN" altLang="en-US" sz="2000" dirty="0">
                <a:latin typeface="微软雅黑" panose="020B0503020204020204" pitchFamily="34" charset="-122"/>
                <a:ea typeface="微软雅黑" panose="020B0503020204020204" pitchFamily="34" charset="-122"/>
              </a:rPr>
              <a:t>一万吨冷库，制冷量约为</a:t>
            </a:r>
            <a:r>
              <a:rPr lang="en-US" altLang="zh-CN" sz="2000" dirty="0">
                <a:latin typeface="微软雅黑" panose="020B0503020204020204" pitchFamily="34" charset="-122"/>
                <a:ea typeface="微软雅黑" panose="020B0503020204020204" pitchFamily="34" charset="-122"/>
              </a:rPr>
              <a:t>600KW</a:t>
            </a:r>
            <a:r>
              <a:rPr lang="zh-CN" altLang="en-US" sz="2000" dirty="0">
                <a:latin typeface="微软雅黑" panose="020B0503020204020204" pitchFamily="34" charset="-122"/>
                <a:ea typeface="微软雅黑" panose="020B0503020204020204" pitchFamily="34" charset="-122"/>
              </a:rPr>
              <a:t>，机房综合效率</a:t>
            </a:r>
            <a:r>
              <a:rPr lang="en-US" altLang="zh-CN" sz="2000" dirty="0">
                <a:latin typeface="微软雅黑" panose="020B0503020204020204" pitchFamily="34" charset="-122"/>
                <a:ea typeface="微软雅黑" panose="020B0503020204020204" pitchFamily="34" charset="-122"/>
              </a:rPr>
              <a:t>COP=1.50</a:t>
            </a:r>
            <a:r>
              <a:rPr lang="zh-CN" altLang="en-US" sz="2000" dirty="0">
                <a:latin typeface="微软雅黑" panose="020B0503020204020204" pitchFamily="34" charset="-122"/>
                <a:ea typeface="微软雅黑" panose="020B0503020204020204" pitchFamily="34" charset="-122"/>
              </a:rPr>
              <a:t>（全年平均，设计为</a:t>
            </a:r>
            <a:r>
              <a:rPr lang="en-US" altLang="zh-CN" sz="2000" dirty="0">
                <a:latin typeface="微软雅黑" panose="020B0503020204020204" pitchFamily="34" charset="-122"/>
                <a:ea typeface="微软雅黑" panose="020B0503020204020204" pitchFamily="34" charset="-122"/>
              </a:rPr>
              <a:t>-32/35C</a:t>
            </a:r>
            <a:r>
              <a:rPr lang="zh-CN" altLang="en-US" sz="2000" dirty="0">
                <a:latin typeface="微软雅黑" panose="020B0503020204020204" pitchFamily="34" charset="-122"/>
                <a:ea typeface="微软雅黑" panose="020B0503020204020204" pitchFamily="34" charset="-122"/>
              </a:rPr>
              <a:t>带经济器，</a:t>
            </a:r>
            <a:r>
              <a:rPr lang="en-US" altLang="zh-CN" sz="2000" dirty="0">
                <a:latin typeface="微软雅黑" panose="020B0503020204020204" pitchFamily="34" charset="-122"/>
                <a:ea typeface="微软雅黑" panose="020B0503020204020204" pitchFamily="34" charset="-122"/>
              </a:rPr>
              <a:t>R507A</a:t>
            </a:r>
            <a:r>
              <a:rPr lang="zh-CN" altLang="en-US" sz="2000" dirty="0">
                <a:latin typeface="微软雅黑" panose="020B0503020204020204" pitchFamily="34" charset="-122"/>
                <a:ea typeface="微软雅黑" panose="020B0503020204020204" pitchFamily="34" charset="-122"/>
              </a:rPr>
              <a:t>制冷剂），每天开机</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小时，全年用电量：</a:t>
            </a:r>
            <a:r>
              <a:rPr lang="en-US" altLang="zh-CN" sz="2000" dirty="0">
                <a:latin typeface="微软雅黑" panose="020B0503020204020204" pitchFamily="34" charset="-122"/>
                <a:ea typeface="微软雅黑" panose="020B0503020204020204" pitchFamily="34" charset="-122"/>
              </a:rPr>
              <a:t>146</a:t>
            </a:r>
            <a:r>
              <a:rPr lang="zh-CN" altLang="en-US" sz="2000" dirty="0">
                <a:latin typeface="微软雅黑" panose="020B0503020204020204" pitchFamily="34" charset="-122"/>
                <a:ea typeface="微软雅黑" panose="020B0503020204020204" pitchFamily="34" charset="-122"/>
              </a:rPr>
              <a:t>万度</a:t>
            </a:r>
            <a:endParaRPr lang="en-US" altLang="zh-CN" sz="20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a:latin typeface="微软雅黑" panose="020B0503020204020204" pitchFamily="34" charset="-122"/>
                <a:ea typeface="微软雅黑" panose="020B0503020204020204" pitchFamily="34" charset="-122"/>
              </a:rPr>
              <a:t>采用</a:t>
            </a:r>
            <a:r>
              <a:rPr lang="en-US" altLang="zh-CN" sz="2000" dirty="0">
                <a:latin typeface="微软雅黑" panose="020B0503020204020204" pitchFamily="34" charset="-122"/>
                <a:ea typeface="微软雅黑" panose="020B0503020204020204" pitchFamily="34" charset="-122"/>
              </a:rPr>
              <a:t>NeoCharge</a:t>
            </a:r>
            <a:r>
              <a:rPr lang="zh-CN" altLang="en-US" sz="2000" dirty="0">
                <a:latin typeface="微软雅黑" panose="020B0503020204020204" pitchFamily="34" charset="-122"/>
                <a:ea typeface="微软雅黑" panose="020B0503020204020204" pitchFamily="34" charset="-122"/>
              </a:rPr>
              <a:t>方案后，机房综合效率</a:t>
            </a:r>
            <a:r>
              <a:rPr lang="en-US" altLang="zh-CN" sz="2000" dirty="0">
                <a:latin typeface="微软雅黑" panose="020B0503020204020204" pitchFamily="34" charset="-122"/>
                <a:ea typeface="微软雅黑" panose="020B0503020204020204" pitchFamily="34" charset="-122"/>
              </a:rPr>
              <a:t>COP=1.75</a:t>
            </a:r>
            <a:r>
              <a:rPr lang="zh-CN" altLang="en-US" sz="2000" dirty="0">
                <a:latin typeface="微软雅黑" panose="020B0503020204020204" pitchFamily="34" charset="-122"/>
                <a:ea typeface="微软雅黑" panose="020B0503020204020204" pitchFamily="34" charset="-122"/>
              </a:rPr>
              <a:t>（全年平均，设计为</a:t>
            </a:r>
            <a:r>
              <a:rPr lang="en-US" altLang="zh-CN" sz="2000" dirty="0">
                <a:latin typeface="微软雅黑" panose="020B0503020204020204" pitchFamily="34" charset="-122"/>
                <a:ea typeface="微软雅黑" panose="020B0503020204020204" pitchFamily="34" charset="-122"/>
              </a:rPr>
              <a:t>-27/35C</a:t>
            </a:r>
            <a:r>
              <a:rPr lang="zh-CN" altLang="en-US" sz="2000" dirty="0">
                <a:latin typeface="微软雅黑" panose="020B0503020204020204" pitchFamily="34" charset="-122"/>
                <a:ea typeface="微软雅黑" panose="020B0503020204020204" pitchFamily="34" charset="-122"/>
              </a:rPr>
              <a:t>带经济器，</a:t>
            </a:r>
            <a:r>
              <a:rPr lang="en-US" altLang="zh-CN" sz="2000" dirty="0">
                <a:latin typeface="微软雅黑" panose="020B0503020204020204" pitchFamily="34" charset="-122"/>
                <a:ea typeface="微软雅黑" panose="020B0503020204020204" pitchFamily="34" charset="-122"/>
              </a:rPr>
              <a:t>R507A</a:t>
            </a:r>
            <a:r>
              <a:rPr lang="zh-CN" altLang="en-US" sz="2000" dirty="0">
                <a:latin typeface="微软雅黑" panose="020B0503020204020204" pitchFamily="34" charset="-122"/>
                <a:ea typeface="微软雅黑" panose="020B0503020204020204" pitchFamily="34" charset="-122"/>
              </a:rPr>
              <a:t>制冷剂） ，每天开机</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小时，全年用电量：</a:t>
            </a:r>
            <a:r>
              <a:rPr lang="en-US" altLang="zh-CN" sz="2000" dirty="0">
                <a:latin typeface="微软雅黑" panose="020B0503020204020204" pitchFamily="34" charset="-122"/>
                <a:ea typeface="微软雅黑" panose="020B0503020204020204" pitchFamily="34" charset="-122"/>
              </a:rPr>
              <a:t>125</a:t>
            </a:r>
            <a:r>
              <a:rPr lang="zh-CN" altLang="en-US" sz="2000" dirty="0">
                <a:latin typeface="微软雅黑" panose="020B0503020204020204" pitchFamily="34" charset="-122"/>
                <a:ea typeface="微软雅黑" panose="020B0503020204020204" pitchFamily="34" charset="-122"/>
              </a:rPr>
              <a:t>万度，每年节约</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万度电</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需要增加：</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回热器一套（含回油装置）</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套</a:t>
            </a:r>
            <a:r>
              <a:rPr lang="en-US" altLang="zh-CN" sz="2000" dirty="0">
                <a:latin typeface="微软雅黑" panose="020B0503020204020204" pitchFamily="34" charset="-122"/>
                <a:ea typeface="微软雅黑" panose="020B0503020204020204" pitchFamily="34" charset="-122"/>
              </a:rPr>
              <a:t>NeoCharge</a:t>
            </a:r>
            <a:r>
              <a:rPr lang="zh-CN" altLang="en-US" sz="2000" dirty="0">
                <a:latin typeface="微软雅黑" panose="020B0503020204020204" pitchFamily="34" charset="-122"/>
                <a:ea typeface="微软雅黑" panose="020B0503020204020204" pitchFamily="34" charset="-122"/>
              </a:rPr>
              <a:t>子系统（假设</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个冷风机</a:t>
            </a:r>
            <a:r>
              <a:rPr lang="en-US" altLang="zh-CN" sz="2000" dirty="0">
                <a:latin typeface="微软雅黑" panose="020B0503020204020204" pitchFamily="34" charset="-122"/>
                <a:ea typeface="微软雅黑" panose="020B0503020204020204" pitchFamily="34" charset="-122"/>
              </a:rPr>
              <a:t>@40KW/</a:t>
            </a:r>
            <a:r>
              <a:rPr lang="zh-CN" altLang="en-US" sz="2000" dirty="0">
                <a:latin typeface="微软雅黑" panose="020B0503020204020204" pitchFamily="34" charset="-122"/>
                <a:ea typeface="微软雅黑" panose="020B0503020204020204" pitchFamily="34" charset="-122"/>
              </a:rPr>
              <a:t>台）</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管道施工</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可能</a:t>
            </a:r>
            <a:r>
              <a:rPr lang="en-US" altLang="zh-CN" sz="2000" dirty="0">
                <a:latin typeface="微软雅黑" panose="020B0503020204020204" pitchFamily="34" charset="-122"/>
                <a:ea typeface="微软雅黑" panose="020B0503020204020204" pitchFamily="34" charset="-122"/>
              </a:rPr>
              <a:t>500kg</a:t>
            </a:r>
            <a:r>
              <a:rPr lang="zh-CN" altLang="en-US" sz="2000" dirty="0">
                <a:latin typeface="微软雅黑" panose="020B0503020204020204" pitchFamily="34" charset="-122"/>
                <a:ea typeface="微软雅黑" panose="020B0503020204020204" pitchFamily="34" charset="-122"/>
              </a:rPr>
              <a:t>的额外</a:t>
            </a:r>
            <a:r>
              <a:rPr lang="en-US" altLang="zh-CN" sz="2000" dirty="0">
                <a:latin typeface="微软雅黑" panose="020B0503020204020204" pitchFamily="34" charset="-122"/>
                <a:ea typeface="微软雅黑" panose="020B0503020204020204" pitchFamily="34" charset="-122"/>
              </a:rPr>
              <a:t>R507A</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8D0C197A-4AB8-9804-6E25-A8D4FE0F12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73311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A1D5-9E89-67F1-45FE-86E1951C3CF5}"/>
            </a:ext>
          </a:extLst>
        </p:cNvPr>
        <p:cNvGrpSpPr/>
        <p:nvPr/>
      </p:nvGrpSpPr>
      <p:grpSpPr>
        <a:xfrm>
          <a:off x="0" y="0"/>
          <a:ext cx="0" cy="0"/>
          <a:chOff x="0" y="0"/>
          <a:chExt cx="0" cy="0"/>
        </a:xfrm>
      </p:grpSpPr>
      <p:pic>
        <p:nvPicPr>
          <p:cNvPr id="2" name="Picture 1" descr="A city with trees and buildings in the background&#10;&#10;Description automatically generated">
            <a:extLst>
              <a:ext uri="{FF2B5EF4-FFF2-40B4-BE49-F238E27FC236}">
                <a16:creationId xmlns:a16="http://schemas.microsoft.com/office/drawing/2014/main" id="{C9CF2DF4-C671-4AC6-CE7E-7E5D5052AC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632"/>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F371D740-43B7-6151-F871-FE426EC18100}"/>
              </a:ext>
            </a:extLst>
          </p:cNvPr>
          <p:cNvSpPr/>
          <p:nvPr/>
        </p:nvSpPr>
        <p:spPr>
          <a:xfrm>
            <a:off x="0" y="-2"/>
            <a:ext cx="12192000" cy="6858002"/>
          </a:xfrm>
          <a:prstGeom prst="rect">
            <a:avLst/>
          </a:prstGeom>
          <a:solidFill>
            <a:schemeClr val="bg1">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B7141EEF-5E81-762B-9F2E-4D0BDCB58603}"/>
              </a:ext>
            </a:extLst>
          </p:cNvPr>
          <p:cNvSpPr/>
          <p:nvPr/>
        </p:nvSpPr>
        <p:spPr>
          <a:xfrm>
            <a:off x="0" y="1591952"/>
            <a:ext cx="12192000" cy="3123982"/>
          </a:xfrm>
          <a:prstGeom prst="rect">
            <a:avLst/>
          </a:prstGeom>
          <a:solidFill>
            <a:schemeClr val="bg1">
              <a:alpha val="8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C073C68-6AD1-4C07-F005-B8A1346B93A0}"/>
              </a:ext>
            </a:extLst>
          </p:cNvPr>
          <p:cNvSpPr txBox="1"/>
          <p:nvPr/>
        </p:nvSpPr>
        <p:spPr>
          <a:xfrm>
            <a:off x="1683815" y="2709455"/>
            <a:ext cx="9638124" cy="830997"/>
          </a:xfrm>
          <a:prstGeom prst="rect">
            <a:avLst/>
          </a:prstGeom>
          <a:noFill/>
        </p:spPr>
        <p:txBody>
          <a:bodyPr wrap="square">
            <a:spAutoFit/>
          </a:bodyPr>
          <a:lstStyle/>
          <a:p>
            <a:pPr marL="0" marR="0" fontAlgn="base">
              <a:spcBef>
                <a:spcPts val="0"/>
              </a:spcBef>
              <a:spcAft>
                <a:spcPts val="0"/>
              </a:spcAft>
            </a:pPr>
            <a:r>
              <a:rPr lang="zh-CN" altLang="en-US" sz="4800" b="1" kern="100" spc="40" dirty="0">
                <a:solidFill>
                  <a:srgbClr val="E2000F"/>
                </a:solidFill>
                <a:effectLst/>
                <a:latin typeface="微软雅黑" panose="020B0503020204020204" pitchFamily="34" charset="-122"/>
                <a:ea typeface="微软雅黑" panose="020B0503020204020204" pitchFamily="34" charset="-122"/>
              </a:rPr>
              <a:t>案例介绍</a:t>
            </a:r>
            <a:endParaRPr lang="en-US" sz="4800" kern="100" spc="40" dirty="0">
              <a:solidFill>
                <a:srgbClr val="E2000F"/>
              </a:solidFill>
              <a:effectLst/>
              <a:latin typeface="微软雅黑" panose="020B0503020204020204" pitchFamily="34" charset="-122"/>
              <a:ea typeface="微软雅黑" panose="020B0503020204020204" pitchFamily="34" charset="-122"/>
            </a:endParaRPr>
          </a:p>
        </p:txBody>
      </p:sp>
      <p:cxnSp>
        <p:nvCxnSpPr>
          <p:cNvPr id="16" name="Straight Connector 15">
            <a:extLst>
              <a:ext uri="{FF2B5EF4-FFF2-40B4-BE49-F238E27FC236}">
                <a16:creationId xmlns:a16="http://schemas.microsoft.com/office/drawing/2014/main" id="{BF47A0F2-5591-510C-D18C-EF857B3D6F80}"/>
              </a:ext>
            </a:extLst>
          </p:cNvPr>
          <p:cNvCxnSpPr/>
          <p:nvPr/>
        </p:nvCxnSpPr>
        <p:spPr>
          <a:xfrm>
            <a:off x="93147" y="-1610322"/>
            <a:ext cx="12192000" cy="0"/>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13BEE6-AF2F-DA38-4A12-55C6EBBFDAD5}"/>
              </a:ext>
            </a:extLst>
          </p:cNvPr>
          <p:cNvCxnSpPr/>
          <p:nvPr/>
        </p:nvCxnSpPr>
        <p:spPr>
          <a:xfrm>
            <a:off x="752472" y="-3"/>
            <a:ext cx="0" cy="6858003"/>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DCF9A92-7885-A7B5-94F2-194624D62F2C}"/>
              </a:ext>
            </a:extLst>
          </p:cNvPr>
          <p:cNvGrpSpPr/>
          <p:nvPr/>
        </p:nvGrpSpPr>
        <p:grpSpPr>
          <a:xfrm>
            <a:off x="213051" y="2608647"/>
            <a:ext cx="1078842" cy="1090591"/>
            <a:chOff x="-3383228" y="2996932"/>
            <a:chExt cx="1232696" cy="1232696"/>
          </a:xfrm>
        </p:grpSpPr>
        <p:sp>
          <p:nvSpPr>
            <p:cNvPr id="7" name="Oval 6">
              <a:extLst>
                <a:ext uri="{FF2B5EF4-FFF2-40B4-BE49-F238E27FC236}">
                  <a16:creationId xmlns:a16="http://schemas.microsoft.com/office/drawing/2014/main" id="{9D6BF31F-26AB-6717-861C-BD028FA3D280}"/>
                </a:ext>
              </a:extLst>
            </p:cNvPr>
            <p:cNvSpPr/>
            <p:nvPr/>
          </p:nvSpPr>
          <p:spPr>
            <a:xfrm>
              <a:off x="-3383228" y="2996932"/>
              <a:ext cx="1232696" cy="123269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grpSp>
          <p:nvGrpSpPr>
            <p:cNvPr id="24" name="Graphic 22">
              <a:extLst>
                <a:ext uri="{FF2B5EF4-FFF2-40B4-BE49-F238E27FC236}">
                  <a16:creationId xmlns:a16="http://schemas.microsoft.com/office/drawing/2014/main" id="{26D81F79-A0F7-F63A-760C-E26E486FEE73}"/>
                </a:ext>
              </a:extLst>
            </p:cNvPr>
            <p:cNvGrpSpPr/>
            <p:nvPr/>
          </p:nvGrpSpPr>
          <p:grpSpPr>
            <a:xfrm>
              <a:off x="-3161210" y="3229559"/>
              <a:ext cx="800033" cy="846386"/>
              <a:chOff x="842695" y="3184204"/>
              <a:chExt cx="459475" cy="486097"/>
            </a:xfrm>
            <a:solidFill>
              <a:srgbClr val="E2000F"/>
            </a:solidFill>
          </p:grpSpPr>
          <p:sp>
            <p:nvSpPr>
              <p:cNvPr id="25" name="Freeform: Shape 24">
                <a:extLst>
                  <a:ext uri="{FF2B5EF4-FFF2-40B4-BE49-F238E27FC236}">
                    <a16:creationId xmlns:a16="http://schemas.microsoft.com/office/drawing/2014/main" id="{FF07EA4D-F65A-972F-CB97-793391E43D00}"/>
                  </a:ext>
                </a:extLst>
              </p:cNvPr>
              <p:cNvSpPr/>
              <p:nvPr/>
            </p:nvSpPr>
            <p:spPr>
              <a:xfrm>
                <a:off x="1005572" y="3348565"/>
                <a:ext cx="100541" cy="100542"/>
              </a:xfrm>
              <a:custGeom>
                <a:avLst/>
                <a:gdLst>
                  <a:gd name="connsiteX0" fmla="*/ 100542 w 100541"/>
                  <a:gd name="connsiteY0" fmla="*/ 50271 h 100542"/>
                  <a:gd name="connsiteX1" fmla="*/ 50271 w 100541"/>
                  <a:gd name="connsiteY1" fmla="*/ 100543 h 100542"/>
                  <a:gd name="connsiteX2" fmla="*/ 0 w 100541"/>
                  <a:gd name="connsiteY2" fmla="*/ 50271 h 100542"/>
                  <a:gd name="connsiteX3" fmla="*/ 50271 w 100541"/>
                  <a:gd name="connsiteY3" fmla="*/ 0 h 100542"/>
                  <a:gd name="connsiteX4" fmla="*/ 100542 w 100541"/>
                  <a:gd name="connsiteY4" fmla="*/ 50271 h 10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1" h="100542">
                    <a:moveTo>
                      <a:pt x="100542" y="50271"/>
                    </a:moveTo>
                    <a:cubicBezTo>
                      <a:pt x="100542" y="78035"/>
                      <a:pt x="78035" y="100543"/>
                      <a:pt x="50271" y="100543"/>
                    </a:cubicBezTo>
                    <a:cubicBezTo>
                      <a:pt x="22507" y="100543"/>
                      <a:pt x="0" y="78035"/>
                      <a:pt x="0" y="50271"/>
                    </a:cubicBezTo>
                    <a:cubicBezTo>
                      <a:pt x="0" y="22507"/>
                      <a:pt x="22507" y="0"/>
                      <a:pt x="50271" y="0"/>
                    </a:cubicBezTo>
                    <a:cubicBezTo>
                      <a:pt x="78035" y="0"/>
                      <a:pt x="100542" y="22507"/>
                      <a:pt x="100542" y="50271"/>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nvGrpSpPr>
              <p:cNvPr id="26" name="Graphic 22">
                <a:extLst>
                  <a:ext uri="{FF2B5EF4-FFF2-40B4-BE49-F238E27FC236}">
                    <a16:creationId xmlns:a16="http://schemas.microsoft.com/office/drawing/2014/main" id="{3260AB54-20C2-18E5-71BD-30785206B71B}"/>
                  </a:ext>
                </a:extLst>
              </p:cNvPr>
              <p:cNvGrpSpPr/>
              <p:nvPr/>
            </p:nvGrpSpPr>
            <p:grpSpPr>
              <a:xfrm>
                <a:off x="842695" y="3184204"/>
                <a:ext cx="459475" cy="486097"/>
                <a:chOff x="842695" y="3184204"/>
                <a:chExt cx="459475" cy="486097"/>
              </a:xfrm>
              <a:grpFill/>
            </p:grpSpPr>
            <p:sp>
              <p:nvSpPr>
                <p:cNvPr id="27" name="Freeform: Shape 26">
                  <a:extLst>
                    <a:ext uri="{FF2B5EF4-FFF2-40B4-BE49-F238E27FC236}">
                      <a16:creationId xmlns:a16="http://schemas.microsoft.com/office/drawing/2014/main" id="{D2F73F26-EFD3-8B17-5612-237FBB3B0853}"/>
                    </a:ext>
                  </a:extLst>
                </p:cNvPr>
                <p:cNvSpPr/>
                <p:nvPr/>
              </p:nvSpPr>
              <p:spPr>
                <a:xfrm>
                  <a:off x="842695" y="3184204"/>
                  <a:ext cx="459475" cy="422278"/>
                </a:xfrm>
                <a:custGeom>
                  <a:avLst/>
                  <a:gdLst>
                    <a:gd name="connsiteX0" fmla="*/ 21114 w 459475"/>
                    <a:gd name="connsiteY0" fmla="*/ 211139 h 422278"/>
                    <a:gd name="connsiteX1" fmla="*/ 213149 w 459475"/>
                    <a:gd name="connsiteY1" fmla="*/ 20109 h 422278"/>
                    <a:gd name="connsiteX2" fmla="*/ 403172 w 459475"/>
                    <a:gd name="connsiteY2" fmla="*/ 201085 h 422278"/>
                    <a:gd name="connsiteX3" fmla="*/ 366977 w 459475"/>
                    <a:gd name="connsiteY3" fmla="*/ 201085 h 422278"/>
                    <a:gd name="connsiteX4" fmla="*/ 413227 w 459475"/>
                    <a:gd name="connsiteY4" fmla="*/ 293584 h 422278"/>
                    <a:gd name="connsiteX5" fmla="*/ 459476 w 459475"/>
                    <a:gd name="connsiteY5" fmla="*/ 201085 h 422278"/>
                    <a:gd name="connsiteX6" fmla="*/ 422275 w 459475"/>
                    <a:gd name="connsiteY6" fmla="*/ 201085 h 422278"/>
                    <a:gd name="connsiteX7" fmla="*/ 211138 w 459475"/>
                    <a:gd name="connsiteY7" fmla="*/ 0 h 422278"/>
                    <a:gd name="connsiteX8" fmla="*/ 0 w 459475"/>
                    <a:gd name="connsiteY8" fmla="*/ 211139 h 422278"/>
                    <a:gd name="connsiteX9" fmla="*/ 211138 w 459475"/>
                    <a:gd name="connsiteY9" fmla="*/ 422279 h 422278"/>
                    <a:gd name="connsiteX10" fmla="*/ 211138 w 459475"/>
                    <a:gd name="connsiteY10" fmla="*/ 402170 h 422278"/>
                    <a:gd name="connsiteX11" fmla="*/ 21114 w 459475"/>
                    <a:gd name="connsiteY11" fmla="*/ 211139 h 4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75" h="422278">
                      <a:moveTo>
                        <a:pt x="21114" y="211139"/>
                      </a:moveTo>
                      <a:cubicBezTo>
                        <a:pt x="21114" y="105570"/>
                        <a:pt x="107580" y="20109"/>
                        <a:pt x="213149" y="20109"/>
                      </a:cubicBezTo>
                      <a:cubicBezTo>
                        <a:pt x="314696" y="20109"/>
                        <a:pt x="398145" y="100543"/>
                        <a:pt x="403172" y="201085"/>
                      </a:cubicBezTo>
                      <a:lnTo>
                        <a:pt x="366977" y="201085"/>
                      </a:lnTo>
                      <a:lnTo>
                        <a:pt x="413227" y="293584"/>
                      </a:lnTo>
                      <a:lnTo>
                        <a:pt x="459476" y="201085"/>
                      </a:lnTo>
                      <a:lnTo>
                        <a:pt x="422275" y="201085"/>
                      </a:lnTo>
                      <a:cubicBezTo>
                        <a:pt x="417248" y="89483"/>
                        <a:pt x="323744" y="0"/>
                        <a:pt x="211138" y="0"/>
                      </a:cubicBezTo>
                      <a:cubicBezTo>
                        <a:pt x="94509" y="0"/>
                        <a:pt x="0" y="94510"/>
                        <a:pt x="0" y="211139"/>
                      </a:cubicBezTo>
                      <a:cubicBezTo>
                        <a:pt x="0" y="327769"/>
                        <a:pt x="100542" y="422279"/>
                        <a:pt x="211138" y="422279"/>
                      </a:cubicBezTo>
                      <a:lnTo>
                        <a:pt x="211138" y="402170"/>
                      </a:lnTo>
                      <a:cubicBezTo>
                        <a:pt x="110596" y="402170"/>
                        <a:pt x="21114" y="316709"/>
                        <a:pt x="21114" y="21113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8" name="Freeform: Shape 27">
                  <a:extLst>
                    <a:ext uri="{FF2B5EF4-FFF2-40B4-BE49-F238E27FC236}">
                      <a16:creationId xmlns:a16="http://schemas.microsoft.com/office/drawing/2014/main" id="{7E096DEE-8F5F-540B-6F7F-CFB321860517}"/>
                    </a:ext>
                  </a:extLst>
                </p:cNvPr>
                <p:cNvSpPr/>
                <p:nvPr/>
              </p:nvSpPr>
              <p:spPr>
                <a:xfrm>
                  <a:off x="924133" y="3241989"/>
                  <a:ext cx="262413" cy="287551"/>
                </a:xfrm>
                <a:custGeom>
                  <a:avLst/>
                  <a:gdLst>
                    <a:gd name="connsiteX0" fmla="*/ 262414 w 262413"/>
                    <a:gd name="connsiteY0" fmla="*/ 156846 h 287551"/>
                    <a:gd name="connsiteX1" fmla="*/ 242306 w 262413"/>
                    <a:gd name="connsiteY1" fmla="*/ 156846 h 287551"/>
                    <a:gd name="connsiteX2" fmla="*/ 131710 w 262413"/>
                    <a:gd name="connsiteY2" fmla="*/ 267443 h 287551"/>
                    <a:gd name="connsiteX3" fmla="*/ 21114 w 262413"/>
                    <a:gd name="connsiteY3" fmla="*/ 156846 h 287551"/>
                    <a:gd name="connsiteX4" fmla="*/ 120650 w 262413"/>
                    <a:gd name="connsiteY4" fmla="*/ 47255 h 287551"/>
                    <a:gd name="connsiteX5" fmla="*/ 120650 w 262413"/>
                    <a:gd name="connsiteY5" fmla="*/ 73396 h 287551"/>
                    <a:gd name="connsiteX6" fmla="*/ 192035 w 262413"/>
                    <a:gd name="connsiteY6" fmla="*/ 36195 h 287551"/>
                    <a:gd name="connsiteX7" fmla="*/ 119645 w 262413"/>
                    <a:gd name="connsiteY7" fmla="*/ 0 h 287551"/>
                    <a:gd name="connsiteX8" fmla="*/ 119645 w 262413"/>
                    <a:gd name="connsiteY8" fmla="*/ 27146 h 287551"/>
                    <a:gd name="connsiteX9" fmla="*/ 0 w 262413"/>
                    <a:gd name="connsiteY9" fmla="*/ 156846 h 287551"/>
                    <a:gd name="connsiteX10" fmla="*/ 131710 w 262413"/>
                    <a:gd name="connsiteY10" fmla="*/ 287552 h 287551"/>
                    <a:gd name="connsiteX11" fmla="*/ 262414 w 262413"/>
                    <a:gd name="connsiteY11" fmla="*/ 156846 h 2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413" h="287551">
                      <a:moveTo>
                        <a:pt x="262414" y="156846"/>
                      </a:moveTo>
                      <a:lnTo>
                        <a:pt x="242306" y="156846"/>
                      </a:lnTo>
                      <a:cubicBezTo>
                        <a:pt x="242306" y="218177"/>
                        <a:pt x="192035" y="267443"/>
                        <a:pt x="131710" y="267443"/>
                      </a:cubicBezTo>
                      <a:cubicBezTo>
                        <a:pt x="71385" y="267443"/>
                        <a:pt x="21114" y="218177"/>
                        <a:pt x="21114" y="156846"/>
                      </a:cubicBezTo>
                      <a:cubicBezTo>
                        <a:pt x="21114" y="99537"/>
                        <a:pt x="65352" y="52282"/>
                        <a:pt x="120650" y="47255"/>
                      </a:cubicBezTo>
                      <a:lnTo>
                        <a:pt x="120650" y="73396"/>
                      </a:lnTo>
                      <a:lnTo>
                        <a:pt x="192035" y="36195"/>
                      </a:lnTo>
                      <a:lnTo>
                        <a:pt x="119645" y="0"/>
                      </a:lnTo>
                      <a:lnTo>
                        <a:pt x="119645" y="27146"/>
                      </a:lnTo>
                      <a:cubicBezTo>
                        <a:pt x="53287" y="32174"/>
                        <a:pt x="0" y="88477"/>
                        <a:pt x="0" y="156846"/>
                      </a:cubicBezTo>
                      <a:cubicBezTo>
                        <a:pt x="0" y="229237"/>
                        <a:pt x="59320" y="287552"/>
                        <a:pt x="131710" y="287552"/>
                      </a:cubicBezTo>
                      <a:cubicBezTo>
                        <a:pt x="204100" y="287552"/>
                        <a:pt x="262414" y="229237"/>
                        <a:pt x="262414" y="156846"/>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9" name="Freeform: Shape 28">
                  <a:extLst>
                    <a:ext uri="{FF2B5EF4-FFF2-40B4-BE49-F238E27FC236}">
                      <a16:creationId xmlns:a16="http://schemas.microsoft.com/office/drawing/2014/main" id="{5A6F5697-636B-122E-489E-62D804FCA25E}"/>
                    </a:ext>
                  </a:extLst>
                </p:cNvPr>
                <p:cNvSpPr/>
                <p:nvPr/>
              </p:nvSpPr>
              <p:spPr>
                <a:xfrm>
                  <a:off x="1146331" y="3549650"/>
                  <a:ext cx="120650" cy="120651"/>
                </a:xfrm>
                <a:custGeom>
                  <a:avLst/>
                  <a:gdLst>
                    <a:gd name="connsiteX0" fmla="*/ 60325 w 120650"/>
                    <a:gd name="connsiteY0" fmla="*/ 0 h 120651"/>
                    <a:gd name="connsiteX1" fmla="*/ 0 w 120650"/>
                    <a:gd name="connsiteY1" fmla="*/ 60326 h 120651"/>
                    <a:gd name="connsiteX2" fmla="*/ 60325 w 120650"/>
                    <a:gd name="connsiteY2" fmla="*/ 120651 h 120651"/>
                    <a:gd name="connsiteX3" fmla="*/ 120650 w 120650"/>
                    <a:gd name="connsiteY3" fmla="*/ 60326 h 120651"/>
                    <a:gd name="connsiteX4" fmla="*/ 60325 w 120650"/>
                    <a:gd name="connsiteY4" fmla="*/ 0 h 120651"/>
                    <a:gd name="connsiteX5" fmla="*/ 60325 w 120650"/>
                    <a:gd name="connsiteY5" fmla="*/ 100543 h 120651"/>
                    <a:gd name="connsiteX6" fmla="*/ 20108 w 120650"/>
                    <a:gd name="connsiteY6" fmla="*/ 60326 h 120651"/>
                    <a:gd name="connsiteX7" fmla="*/ 60325 w 120650"/>
                    <a:gd name="connsiteY7" fmla="*/ 20109 h 120651"/>
                    <a:gd name="connsiteX8" fmla="*/ 100542 w 120650"/>
                    <a:gd name="connsiteY8" fmla="*/ 60326 h 120651"/>
                    <a:gd name="connsiteX9" fmla="*/ 60325 w 120650"/>
                    <a:gd name="connsiteY9" fmla="*/ 100543 h 12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 h="120651">
                      <a:moveTo>
                        <a:pt x="60325" y="0"/>
                      </a:moveTo>
                      <a:cubicBezTo>
                        <a:pt x="27146" y="0"/>
                        <a:pt x="0" y="27146"/>
                        <a:pt x="0" y="60326"/>
                      </a:cubicBezTo>
                      <a:cubicBezTo>
                        <a:pt x="0" y="93505"/>
                        <a:pt x="27146" y="120651"/>
                        <a:pt x="60325" y="120651"/>
                      </a:cubicBezTo>
                      <a:cubicBezTo>
                        <a:pt x="93504" y="120651"/>
                        <a:pt x="120650" y="93505"/>
                        <a:pt x="120650" y="60326"/>
                      </a:cubicBezTo>
                      <a:cubicBezTo>
                        <a:pt x="120650" y="27146"/>
                        <a:pt x="93504" y="0"/>
                        <a:pt x="60325" y="0"/>
                      </a:cubicBezTo>
                      <a:close/>
                      <a:moveTo>
                        <a:pt x="60325" y="100543"/>
                      </a:moveTo>
                      <a:cubicBezTo>
                        <a:pt x="38206" y="100543"/>
                        <a:pt x="20108" y="82445"/>
                        <a:pt x="20108" y="60326"/>
                      </a:cubicBezTo>
                      <a:cubicBezTo>
                        <a:pt x="20108" y="38206"/>
                        <a:pt x="38206" y="20109"/>
                        <a:pt x="60325" y="20109"/>
                      </a:cubicBezTo>
                      <a:cubicBezTo>
                        <a:pt x="82444" y="20109"/>
                        <a:pt x="100542" y="38206"/>
                        <a:pt x="100542" y="60326"/>
                      </a:cubicBezTo>
                      <a:cubicBezTo>
                        <a:pt x="100542" y="82445"/>
                        <a:pt x="82444" y="100543"/>
                        <a:pt x="60325" y="100543"/>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30" name="Freeform: Shape 29">
                  <a:extLst>
                    <a:ext uri="{FF2B5EF4-FFF2-40B4-BE49-F238E27FC236}">
                      <a16:creationId xmlns:a16="http://schemas.microsoft.com/office/drawing/2014/main" id="{AF8400C5-E25D-BFE7-85D2-5732AAE2B882}"/>
                    </a:ext>
                  </a:extLst>
                </p:cNvPr>
                <p:cNvSpPr/>
                <p:nvPr/>
              </p:nvSpPr>
              <p:spPr>
                <a:xfrm>
                  <a:off x="1186547" y="3589867"/>
                  <a:ext cx="40216" cy="40217"/>
                </a:xfrm>
                <a:custGeom>
                  <a:avLst/>
                  <a:gdLst>
                    <a:gd name="connsiteX0" fmla="*/ 40217 w 40216"/>
                    <a:gd name="connsiteY0" fmla="*/ 20109 h 40217"/>
                    <a:gd name="connsiteX1" fmla="*/ 20108 w 40216"/>
                    <a:gd name="connsiteY1" fmla="*/ 40217 h 40217"/>
                    <a:gd name="connsiteX2" fmla="*/ 0 w 40216"/>
                    <a:gd name="connsiteY2" fmla="*/ 20109 h 40217"/>
                    <a:gd name="connsiteX3" fmla="*/ 20108 w 40216"/>
                    <a:gd name="connsiteY3" fmla="*/ 0 h 40217"/>
                    <a:gd name="connsiteX4" fmla="*/ 40217 w 40216"/>
                    <a:gd name="connsiteY4" fmla="*/ 20109 h 4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 h="40217">
                      <a:moveTo>
                        <a:pt x="40217" y="20109"/>
                      </a:moveTo>
                      <a:cubicBezTo>
                        <a:pt x="40217" y="31214"/>
                        <a:pt x="31214" y="40217"/>
                        <a:pt x="20108" y="40217"/>
                      </a:cubicBezTo>
                      <a:cubicBezTo>
                        <a:pt x="9003" y="40217"/>
                        <a:pt x="0" y="31214"/>
                        <a:pt x="0" y="20109"/>
                      </a:cubicBezTo>
                      <a:cubicBezTo>
                        <a:pt x="0" y="9003"/>
                        <a:pt x="9003" y="0"/>
                        <a:pt x="20108" y="0"/>
                      </a:cubicBezTo>
                      <a:cubicBezTo>
                        <a:pt x="31214" y="0"/>
                        <a:pt x="40217" y="9003"/>
                        <a:pt x="40217" y="2010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403721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53035-A704-1506-17C9-0AB040634AA7}"/>
            </a:ext>
          </a:extLst>
        </p:cNvPr>
        <p:cNvGrpSpPr/>
        <p:nvPr/>
      </p:nvGrpSpPr>
      <p:grpSpPr>
        <a:xfrm>
          <a:off x="0" y="0"/>
          <a:ext cx="0" cy="0"/>
          <a:chOff x="0" y="0"/>
          <a:chExt cx="0" cy="0"/>
        </a:xfrm>
      </p:grpSpPr>
      <p:sp>
        <p:nvSpPr>
          <p:cNvPr id="281" name="Rectangle 280">
            <a:extLst>
              <a:ext uri="{FF2B5EF4-FFF2-40B4-BE49-F238E27FC236}">
                <a16:creationId xmlns:a16="http://schemas.microsoft.com/office/drawing/2014/main" id="{F80CA3C8-A4E0-3AFA-DE6B-BEA7546351DA}"/>
              </a:ext>
            </a:extLst>
          </p:cNvPr>
          <p:cNvSpPr/>
          <p:nvPr/>
        </p:nvSpPr>
        <p:spPr>
          <a:xfrm>
            <a:off x="6264471" y="1015678"/>
            <a:ext cx="5918006" cy="5371871"/>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微软雅黑" panose="020B0503020204020204" pitchFamily="34" charset="-122"/>
              <a:ea typeface="微软雅黑" panose="020B0503020204020204" pitchFamily="34" charset="-122"/>
            </a:endParaRPr>
          </a:p>
        </p:txBody>
      </p:sp>
      <p:pic>
        <p:nvPicPr>
          <p:cNvPr id="13" name="Picture 37" descr="C:\Users\ProBookA\AppData\Local\Microsoft\Windows\Temporary Internet Files\Content.Outlook\35LAG1K8\iceberg1-2.jpg">
            <a:extLst>
              <a:ext uri="{FF2B5EF4-FFF2-40B4-BE49-F238E27FC236}">
                <a16:creationId xmlns:a16="http://schemas.microsoft.com/office/drawing/2014/main" id="{CAEACF52-D7F4-4210-BCB3-4D2C17B9D7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70" r="1664"/>
          <a:stretch/>
        </p:blipFill>
        <p:spPr bwMode="auto">
          <a:xfrm>
            <a:off x="1406811" y="4594097"/>
            <a:ext cx="2922359" cy="177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TextBox 509">
            <a:extLst>
              <a:ext uri="{FF2B5EF4-FFF2-40B4-BE49-F238E27FC236}">
                <a16:creationId xmlns:a16="http://schemas.microsoft.com/office/drawing/2014/main" id="{65CFF636-C596-8D79-095A-F5FCD7FFFB59}"/>
              </a:ext>
            </a:extLst>
          </p:cNvPr>
          <p:cNvSpPr txBox="1"/>
          <p:nvPr/>
        </p:nvSpPr>
        <p:spPr>
          <a:xfrm>
            <a:off x="751525" y="1090389"/>
            <a:ext cx="2610484" cy="307777"/>
          </a:xfrm>
          <a:prstGeom prst="rect">
            <a:avLst/>
          </a:prstGeom>
          <a:noFill/>
        </p:spPr>
        <p:txBody>
          <a:bodyPr wrap="square">
            <a:spAutoFit/>
          </a:bodyPr>
          <a:lstStyle/>
          <a:p>
            <a:pPr>
              <a:defRPr/>
            </a:pPr>
            <a:r>
              <a:rPr lang="zh-CN" altLang="en-US" sz="1400" b="1" dirty="0">
                <a:latin typeface="微软雅黑" panose="020B0503020204020204" pitchFamily="34" charset="-122"/>
                <a:ea typeface="微软雅黑" panose="020B0503020204020204" pitchFamily="34" charset="-122"/>
              </a:rPr>
              <a:t>安全和稳定可靠的制冷系统</a:t>
            </a:r>
            <a:endParaRPr lang="en-US" sz="1400" dirty="0">
              <a:latin typeface="微软雅黑" panose="020B0503020204020204" pitchFamily="34" charset="-122"/>
              <a:ea typeface="微软雅黑" panose="020B0503020204020204" pitchFamily="34" charset="-122"/>
            </a:endParaRPr>
          </a:p>
        </p:txBody>
      </p:sp>
      <p:sp>
        <p:nvSpPr>
          <p:cNvPr id="274" name="TextBox 273">
            <a:extLst>
              <a:ext uri="{FF2B5EF4-FFF2-40B4-BE49-F238E27FC236}">
                <a16:creationId xmlns:a16="http://schemas.microsoft.com/office/drawing/2014/main" id="{55E4C9BC-980F-210B-A2E4-465A3233D49B}"/>
              </a:ext>
            </a:extLst>
          </p:cNvPr>
          <p:cNvSpPr txBox="1"/>
          <p:nvPr/>
        </p:nvSpPr>
        <p:spPr>
          <a:xfrm>
            <a:off x="751525" y="2745973"/>
            <a:ext cx="2610484" cy="307777"/>
          </a:xfrm>
          <a:prstGeom prst="rect">
            <a:avLst/>
          </a:prstGeom>
          <a:noFill/>
        </p:spPr>
        <p:txBody>
          <a:bodyPr wrap="square">
            <a:spAutoFit/>
          </a:bodyPr>
          <a:lstStyle/>
          <a:p>
            <a:pPr>
              <a:defRPr/>
            </a:pPr>
            <a:r>
              <a:rPr lang="zh-CN" altLang="en-US" sz="1400" b="1" dirty="0">
                <a:latin typeface="微软雅黑" panose="020B0503020204020204" pitchFamily="34" charset="-122"/>
                <a:ea typeface="微软雅黑" panose="020B0503020204020204" pitchFamily="34" charset="-122"/>
              </a:rPr>
              <a:t>节能</a:t>
            </a:r>
            <a:endParaRPr lang="en-US" sz="1400" dirty="0">
              <a:latin typeface="微软雅黑" panose="020B0503020204020204" pitchFamily="34" charset="-122"/>
              <a:ea typeface="微软雅黑" panose="020B0503020204020204" pitchFamily="34" charset="-122"/>
            </a:endParaRPr>
          </a:p>
        </p:txBody>
      </p:sp>
      <p:sp>
        <p:nvSpPr>
          <p:cNvPr id="275" name="TextBox 274">
            <a:extLst>
              <a:ext uri="{FF2B5EF4-FFF2-40B4-BE49-F238E27FC236}">
                <a16:creationId xmlns:a16="http://schemas.microsoft.com/office/drawing/2014/main" id="{BC02AB04-8A21-D472-58E1-1CDB96EDCDFC}"/>
              </a:ext>
            </a:extLst>
          </p:cNvPr>
          <p:cNvSpPr txBox="1"/>
          <p:nvPr/>
        </p:nvSpPr>
        <p:spPr>
          <a:xfrm>
            <a:off x="797476" y="3071235"/>
            <a:ext cx="4980659" cy="1044581"/>
          </a:xfrm>
          <a:prstGeom prst="rect">
            <a:avLst/>
          </a:prstGeom>
          <a:noFill/>
        </p:spPr>
        <p:txBody>
          <a:bodyPr wrap="square">
            <a:spAutoFit/>
          </a:bodyPr>
          <a:lstStyle/>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1200" dirty="0">
                <a:latin typeface="微软雅黑" panose="020B0503020204020204" pitchFamily="34" charset="-122"/>
                <a:ea typeface="微软雅黑" panose="020B0503020204020204" pitchFamily="34" charset="-122"/>
              </a:rPr>
              <a:t>冷库和食品加工中制冷系统的能耗比例巨大</a:t>
            </a:r>
            <a:endParaRPr lang="en-US" altLang="zh-CN" sz="12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1200" dirty="0">
                <a:latin typeface="微软雅黑" panose="020B0503020204020204" pitchFamily="34" charset="-122"/>
                <a:ea typeface="微软雅黑" panose="020B0503020204020204" pitchFamily="34" charset="-122"/>
              </a:rPr>
              <a:t>再满足工艺需求和安全性可靠性的前提下提升系统效率</a:t>
            </a:r>
            <a:endParaRPr lang="en-US" altLang="zh-CN" sz="12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1200" dirty="0">
                <a:latin typeface="微软雅黑" panose="020B0503020204020204" pitchFamily="34" charset="-122"/>
                <a:ea typeface="微软雅黑" panose="020B0503020204020204" pitchFamily="34" charset="-122"/>
              </a:rPr>
              <a:t>节能的成本 </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初始投资和运维成本的综合 </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考虑全寿命周期总成本</a:t>
            </a:r>
            <a:endParaRPr lang="en-US" sz="1200" dirty="0">
              <a:latin typeface="微软雅黑" panose="020B0503020204020204" pitchFamily="34" charset="-122"/>
              <a:ea typeface="微软雅黑" panose="020B0503020204020204" pitchFamily="34" charset="-122"/>
            </a:endParaRPr>
          </a:p>
        </p:txBody>
      </p:sp>
      <p:sp>
        <p:nvSpPr>
          <p:cNvPr id="2" name="Title 1">
            <a:extLst>
              <a:ext uri="{FF2B5EF4-FFF2-40B4-BE49-F238E27FC236}">
                <a16:creationId xmlns:a16="http://schemas.microsoft.com/office/drawing/2014/main" id="{998DC2AF-D99B-0929-4776-D6F9066A7EDA}"/>
              </a:ext>
            </a:extLst>
          </p:cNvPr>
          <p:cNvSpPr>
            <a:spLocks noGrp="1"/>
          </p:cNvSpPr>
          <p:nvPr>
            <p:ph type="title"/>
          </p:nvPr>
        </p:nvSpPr>
        <p:spPr>
          <a:xfrm>
            <a:off x="498725" y="284967"/>
            <a:ext cx="11078633" cy="452429"/>
          </a:xfrm>
        </p:spPr>
        <p:txBody>
          <a:bodyPr/>
          <a:lstStyle/>
          <a:p>
            <a:r>
              <a:rPr lang="zh-CN" altLang="en-US" sz="2400" dirty="0">
                <a:latin typeface="微软雅黑" panose="020B0503020204020204" pitchFamily="34" charset="-122"/>
                <a:ea typeface="微软雅黑" panose="020B0503020204020204" pitchFamily="34" charset="-122"/>
              </a:rPr>
              <a:t>大中型制冷系统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安全，效率和全寿命周期总成本</a:t>
            </a:r>
            <a:endParaRPr lang="en-GB" sz="1800" dirty="0">
              <a:latin typeface="微软雅黑" panose="020B0503020204020204" pitchFamily="34" charset="-122"/>
              <a:ea typeface="微软雅黑" panose="020B0503020204020204" pitchFamily="34" charset="-122"/>
            </a:endParaRPr>
          </a:p>
        </p:txBody>
      </p:sp>
      <p:sp>
        <p:nvSpPr>
          <p:cNvPr id="6" name="Oval 5">
            <a:extLst>
              <a:ext uri="{FF2B5EF4-FFF2-40B4-BE49-F238E27FC236}">
                <a16:creationId xmlns:a16="http://schemas.microsoft.com/office/drawing/2014/main" id="{0FBA1B04-C8C7-0A69-5E75-F0879CD225F7}"/>
              </a:ext>
            </a:extLst>
          </p:cNvPr>
          <p:cNvSpPr/>
          <p:nvPr/>
        </p:nvSpPr>
        <p:spPr>
          <a:xfrm>
            <a:off x="496471" y="1200691"/>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微软雅黑" panose="020B0503020204020204" pitchFamily="34" charset="-122"/>
              <a:ea typeface="微软雅黑" panose="020B0503020204020204" pitchFamily="34" charset="-122"/>
            </a:endParaRPr>
          </a:p>
        </p:txBody>
      </p:sp>
      <p:sp>
        <p:nvSpPr>
          <p:cNvPr id="3" name="Content Placeholder 1">
            <a:extLst>
              <a:ext uri="{FF2B5EF4-FFF2-40B4-BE49-F238E27FC236}">
                <a16:creationId xmlns:a16="http://schemas.microsoft.com/office/drawing/2014/main" id="{E4B8D682-34D2-336E-964B-E254E2FF5542}"/>
              </a:ext>
            </a:extLst>
          </p:cNvPr>
          <p:cNvSpPr txBox="1">
            <a:spLocks/>
          </p:cNvSpPr>
          <p:nvPr/>
        </p:nvSpPr>
        <p:spPr>
          <a:xfrm>
            <a:off x="751526" y="1375731"/>
            <a:ext cx="4668095" cy="2001164"/>
          </a:xfrm>
          <a:prstGeom prst="rect">
            <a:avLst/>
          </a:prstGeom>
        </p:spPr>
        <p:txBody>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400" kern="1200">
                <a:solidFill>
                  <a:schemeClr val="tx1"/>
                </a:solidFill>
                <a:latin typeface="Verdana pro light" panose="020B0304030504040204" pitchFamily="34" charset="0"/>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Tx/>
              <a:buBlip>
                <a:blip r:embed="rId4">
                  <a:extLst>
                    <a:ext uri="{96DAC541-7B7A-43D3-8B79-37D633B846F1}">
                      <asvg:svgBlip xmlns:asvg="http://schemas.microsoft.com/office/drawing/2016/SVG/main" r:embed="rId5"/>
                    </a:ext>
                  </a:extLst>
                </a:blip>
              </a:buBlip>
              <a:defRPr sz="1400" kern="1200">
                <a:solidFill>
                  <a:schemeClr val="tx1"/>
                </a:solidFill>
                <a:latin typeface="Verdana pro light" panose="020B0304030504040204" pitchFamily="34" charset="0"/>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400" kern="1200">
                <a:solidFill>
                  <a:schemeClr val="tx1"/>
                </a:solidFill>
                <a:latin typeface="Verdana pro light" panose="020B0304030504040204" pitchFamily="34" charset="0"/>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400" kern="1200">
                <a:solidFill>
                  <a:schemeClr val="tx1"/>
                </a:solidFill>
                <a:latin typeface="Verdana pro light" panose="020B0304030504040204" pitchFamily="34" charset="0"/>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4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Aft>
                <a:spcPts val="300"/>
              </a:spcAft>
              <a:buNone/>
            </a:pPr>
            <a:r>
              <a:rPr lang="zh-CN" altLang="en-US" sz="1200" dirty="0">
                <a:latin typeface="微软雅黑" panose="020B0503020204020204" pitchFamily="34" charset="-122"/>
                <a:ea typeface="微软雅黑" panose="020B0503020204020204" pitchFamily="34" charset="-122"/>
              </a:rPr>
              <a:t>安全的系统，可靠运行的系统，便于运维管理的系统</a:t>
            </a:r>
            <a:endParaRPr lang="en-US" altLang="zh-CN" sz="1200" dirty="0">
              <a:latin typeface="微软雅黑" panose="020B0503020204020204" pitchFamily="34" charset="-122"/>
              <a:ea typeface="微软雅黑" panose="020B0503020204020204" pitchFamily="34" charset="-122"/>
            </a:endParaRPr>
          </a:p>
          <a:p>
            <a:pPr marL="179996" indent="-179996">
              <a:lnSpc>
                <a:spcPct val="150000"/>
              </a:lnSpc>
              <a:spcAft>
                <a:spcPts val="300"/>
              </a:spcAft>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人的安全</a:t>
            </a:r>
            <a:endParaRPr lang="en-US" altLang="zh-CN" sz="1200" dirty="0">
              <a:latin typeface="微软雅黑" panose="020B0503020204020204" pitchFamily="34" charset="-122"/>
              <a:ea typeface="微软雅黑" panose="020B0503020204020204" pitchFamily="34" charset="-122"/>
            </a:endParaRPr>
          </a:p>
          <a:p>
            <a:pPr marL="179996" indent="-179996">
              <a:lnSpc>
                <a:spcPct val="150000"/>
              </a:lnSpc>
              <a:spcAft>
                <a:spcPts val="300"/>
              </a:spcAft>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系统安全</a:t>
            </a:r>
            <a:endParaRPr lang="en-US" altLang="zh-CN" sz="1200" dirty="0">
              <a:latin typeface="微软雅黑" panose="020B0503020204020204" pitchFamily="34" charset="-122"/>
              <a:ea typeface="微软雅黑" panose="020B0503020204020204" pitchFamily="34" charset="-122"/>
            </a:endParaRPr>
          </a:p>
          <a:p>
            <a:pPr marL="179996" indent="-179996">
              <a:lnSpc>
                <a:spcPct val="150000"/>
              </a:lnSpc>
              <a:spcAft>
                <a:spcPts val="300"/>
              </a:spcAft>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食品（产品）安全</a:t>
            </a:r>
            <a:endParaRPr lang="en-US" altLang="zh-CN" sz="1200" dirty="0">
              <a:latin typeface="微软雅黑" panose="020B0503020204020204" pitchFamily="34" charset="-122"/>
              <a:ea typeface="微软雅黑" panose="020B0503020204020204" pitchFamily="34" charset="-122"/>
            </a:endParaRPr>
          </a:p>
          <a:p>
            <a:pPr marL="0" indent="0">
              <a:spcAft>
                <a:spcPts val="300"/>
              </a:spcAft>
              <a:buNone/>
            </a:pPr>
            <a:endParaRPr lang="en-GB" sz="1200" dirty="0">
              <a:latin typeface="微软雅黑" panose="020B0503020204020204" pitchFamily="34" charset="-122"/>
              <a:ea typeface="微软雅黑" panose="020B0503020204020204" pitchFamily="34" charset="-122"/>
            </a:endParaRPr>
          </a:p>
        </p:txBody>
      </p:sp>
      <p:sp>
        <p:nvSpPr>
          <p:cNvPr id="4" name="Oval 3">
            <a:extLst>
              <a:ext uri="{FF2B5EF4-FFF2-40B4-BE49-F238E27FC236}">
                <a16:creationId xmlns:a16="http://schemas.microsoft.com/office/drawing/2014/main" id="{D779FF1D-644D-69DD-A3A0-317A5798066B}"/>
              </a:ext>
            </a:extLst>
          </p:cNvPr>
          <p:cNvSpPr/>
          <p:nvPr/>
        </p:nvSpPr>
        <p:spPr>
          <a:xfrm>
            <a:off x="493506" y="2856274"/>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微软雅黑" panose="020B0503020204020204" pitchFamily="34" charset="-122"/>
              <a:ea typeface="微软雅黑" panose="020B0503020204020204" pitchFamily="34" charset="-122"/>
            </a:endParaRPr>
          </a:p>
        </p:txBody>
      </p:sp>
      <p:cxnSp>
        <p:nvCxnSpPr>
          <p:cNvPr id="8" name="Straight Connector 7">
            <a:extLst>
              <a:ext uri="{FF2B5EF4-FFF2-40B4-BE49-F238E27FC236}">
                <a16:creationId xmlns:a16="http://schemas.microsoft.com/office/drawing/2014/main" id="{9DF5530C-39CF-90FE-C889-557F2DF2063F}"/>
              </a:ext>
            </a:extLst>
          </p:cNvPr>
          <p:cNvCxnSpPr/>
          <p:nvPr/>
        </p:nvCxnSpPr>
        <p:spPr>
          <a:xfrm>
            <a:off x="6264471" y="1015677"/>
            <a:ext cx="0" cy="5411627"/>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D88BA7D-80B9-0857-A720-B60C8624E12C}"/>
              </a:ext>
            </a:extLst>
          </p:cNvPr>
          <p:cNvSpPr/>
          <p:nvPr/>
        </p:nvSpPr>
        <p:spPr>
          <a:xfrm>
            <a:off x="6205494" y="1238479"/>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AAB4E940-FFAE-FBA6-0A36-0678841627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7880" y="21305"/>
            <a:ext cx="2674120" cy="844075"/>
          </a:xfrm>
          <a:prstGeom prst="rect">
            <a:avLst/>
          </a:prstGeom>
        </p:spPr>
      </p:pic>
      <p:sp>
        <p:nvSpPr>
          <p:cNvPr id="11" name="Oval 10">
            <a:extLst>
              <a:ext uri="{FF2B5EF4-FFF2-40B4-BE49-F238E27FC236}">
                <a16:creationId xmlns:a16="http://schemas.microsoft.com/office/drawing/2014/main" id="{DBA339CD-EF72-F4E1-9BAB-3D0601777D5B}"/>
              </a:ext>
            </a:extLst>
          </p:cNvPr>
          <p:cNvSpPr/>
          <p:nvPr/>
        </p:nvSpPr>
        <p:spPr>
          <a:xfrm>
            <a:off x="493506" y="4322458"/>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33A24252-3F04-A822-3529-9DB7F25151D3}"/>
              </a:ext>
            </a:extLst>
          </p:cNvPr>
          <p:cNvSpPr txBox="1"/>
          <p:nvPr/>
        </p:nvSpPr>
        <p:spPr>
          <a:xfrm>
            <a:off x="647528" y="4212156"/>
            <a:ext cx="4229595" cy="307777"/>
          </a:xfrm>
          <a:prstGeom prst="rect">
            <a:avLst/>
          </a:prstGeom>
          <a:noFill/>
        </p:spPr>
        <p:txBody>
          <a:bodyPr wrap="square">
            <a:spAutoFit/>
          </a:bodyPr>
          <a:lstStyle/>
          <a:p>
            <a:pPr>
              <a:defRPr/>
            </a:pPr>
            <a:r>
              <a:rPr lang="zh-CN" altLang="en-US" sz="1400" b="1" dirty="0">
                <a:latin typeface="微软雅黑" panose="020B0503020204020204" pitchFamily="34" charset="-122"/>
                <a:ea typeface="微软雅黑" panose="020B0503020204020204" pitchFamily="34" charset="-122"/>
              </a:rPr>
              <a:t>全寿命周期成本确保长期主义得以实现</a:t>
            </a:r>
            <a:endParaRPr lang="en-US" sz="1400" dirty="0">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CC9A8789-C8C1-FBA9-773E-FCF87017F6AE}"/>
              </a:ext>
            </a:extLst>
          </p:cNvPr>
          <p:cNvSpPr txBox="1"/>
          <p:nvPr/>
        </p:nvSpPr>
        <p:spPr>
          <a:xfrm>
            <a:off x="6634559" y="1143662"/>
            <a:ext cx="2610484" cy="461665"/>
          </a:xfrm>
          <a:prstGeom prst="rect">
            <a:avLst/>
          </a:prstGeom>
          <a:noFill/>
        </p:spPr>
        <p:txBody>
          <a:bodyPr wrap="square">
            <a:spAutoFit/>
          </a:bodyPr>
          <a:lstStyle/>
          <a:p>
            <a:pPr>
              <a:defRPr/>
            </a:pPr>
            <a:r>
              <a:rPr lang="zh-CN" altLang="en-US" sz="2400" b="1" dirty="0">
                <a:latin typeface="微软雅黑" panose="020B0503020204020204" pitchFamily="34" charset="-122"/>
                <a:ea typeface="微软雅黑" panose="020B0503020204020204" pitchFamily="34" charset="-122"/>
              </a:rPr>
              <a:t>如何实现？</a:t>
            </a:r>
            <a:endParaRPr lang="en-US" sz="24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7208F30A-8822-1992-1798-0834B3C4B197}"/>
              </a:ext>
            </a:extLst>
          </p:cNvPr>
          <p:cNvSpPr txBox="1"/>
          <p:nvPr/>
        </p:nvSpPr>
        <p:spPr>
          <a:xfrm>
            <a:off x="6806969" y="1759220"/>
            <a:ext cx="4980659" cy="2654060"/>
          </a:xfrm>
          <a:prstGeom prst="rect">
            <a:avLst/>
          </a:prstGeom>
          <a:noFill/>
        </p:spPr>
        <p:txBody>
          <a:bodyPr wrap="square">
            <a:spAutoFit/>
          </a:bodyPr>
          <a:lstStyle/>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2000" dirty="0">
                <a:latin typeface="微软雅黑" panose="020B0503020204020204" pitchFamily="34" charset="-122"/>
                <a:ea typeface="微软雅黑" panose="020B0503020204020204" pitchFamily="34" charset="-122"/>
              </a:rPr>
              <a:t>制冷剂的选择</a:t>
            </a:r>
            <a:endParaRPr lang="en-US" altLang="zh-CN" sz="20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2000" dirty="0">
                <a:latin typeface="微软雅黑" panose="020B0503020204020204" pitchFamily="34" charset="-122"/>
                <a:ea typeface="微软雅黑" panose="020B0503020204020204" pitchFamily="34" charset="-122"/>
              </a:rPr>
              <a:t>制冷系统的规划</a:t>
            </a:r>
            <a:endParaRPr lang="en-US" altLang="zh-CN" sz="20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2000" dirty="0">
                <a:latin typeface="微软雅黑" panose="020B0503020204020204" pitchFamily="34" charset="-122"/>
                <a:ea typeface="微软雅黑" panose="020B0503020204020204" pitchFamily="34" charset="-122"/>
              </a:rPr>
              <a:t>实现的方案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子系统及产品</a:t>
            </a:r>
            <a:endParaRPr lang="en-US" altLang="zh-CN" sz="20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2000" dirty="0">
                <a:latin typeface="微软雅黑" panose="020B0503020204020204" pitchFamily="34" charset="-122"/>
                <a:ea typeface="微软雅黑" panose="020B0503020204020204" pitchFamily="34" charset="-122"/>
              </a:rPr>
              <a:t>安装调试</a:t>
            </a:r>
            <a:endParaRPr lang="en-US" altLang="zh-CN" sz="2000" dirty="0">
              <a:latin typeface="微软雅黑" panose="020B0503020204020204" pitchFamily="34" charset="-122"/>
              <a:ea typeface="微软雅黑" panose="020B0503020204020204" pitchFamily="34" charset="-122"/>
            </a:endParaRPr>
          </a:p>
          <a:p>
            <a:pPr marL="171446" indent="-171446">
              <a:lnSpc>
                <a:spcPct val="150000"/>
              </a:lnSpc>
              <a:spcAft>
                <a:spcPts val="600"/>
              </a:spcAft>
              <a:buClr>
                <a:schemeClr val="accent1"/>
              </a:buClr>
              <a:buBlip>
                <a:blip r:embed="rId4">
                  <a:extLst>
                    <a:ext uri="{96DAC541-7B7A-43D3-8B79-37D633B846F1}">
                      <asvg:svgBlip xmlns:asvg="http://schemas.microsoft.com/office/drawing/2016/SVG/main" r:embed="rId5"/>
                    </a:ext>
                  </a:extLst>
                </a:blip>
              </a:buBlip>
              <a:defRPr/>
            </a:pPr>
            <a:r>
              <a:rPr lang="zh-CN" altLang="en-US" sz="2000" dirty="0">
                <a:latin typeface="微软雅黑" panose="020B0503020204020204" pitchFamily="34" charset="-122"/>
                <a:ea typeface="微软雅黑" panose="020B0503020204020204" pitchFamily="34" charset="-122"/>
              </a:rPr>
              <a:t>运维与管理</a:t>
            </a:r>
            <a:endParaRPr 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619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C2F83-13F2-4D28-B136-125FB2262933}"/>
              </a:ext>
            </a:extLst>
          </p:cNvPr>
          <p:cNvSpPr>
            <a:spLocks noGrp="1"/>
          </p:cNvSpPr>
          <p:nvPr>
            <p:ph type="title"/>
          </p:nvPr>
        </p:nvSpPr>
        <p:spPr>
          <a:xfrm>
            <a:off x="578194" y="218542"/>
            <a:ext cx="11070165" cy="795336"/>
          </a:xfrm>
        </p:spPr>
        <p:txBody>
          <a:bodyPr/>
          <a:lstStyle/>
          <a:p>
            <a:r>
              <a:rPr lang="zh-CN" altLang="en-US" sz="2400" dirty="0">
                <a:latin typeface="微软雅黑" panose="020B0503020204020204" pitchFamily="34" charset="-122"/>
                <a:ea typeface="微软雅黑" panose="020B0503020204020204" pitchFamily="34" charset="-122"/>
              </a:rPr>
              <a:t>案例：物流冷库改造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氨低充注量桶泵循环系统（</a:t>
            </a:r>
            <a:r>
              <a:rPr lang="en-US" altLang="zh-CN" sz="2400" dirty="0">
                <a:latin typeface="微软雅黑" panose="020B0503020204020204" pitchFamily="34" charset="-122"/>
                <a:ea typeface="微软雅黑" panose="020B0503020204020204" pitchFamily="34" charset="-122"/>
              </a:rPr>
              <a:t>CCR</a:t>
            </a:r>
            <a:r>
              <a:rPr lang="zh-CN" altLang="en-US" sz="2400" dirty="0">
                <a:latin typeface="微软雅黑" panose="020B0503020204020204" pitchFamily="34" charset="-122"/>
                <a:ea typeface="微软雅黑" panose="020B0503020204020204" pitchFamily="34" charset="-122"/>
              </a:rPr>
              <a:t>方案）</a:t>
            </a:r>
            <a:endParaRPr lang="da-DK" sz="2400" dirty="0">
              <a:latin typeface="微软雅黑" panose="020B0503020204020204" pitchFamily="34" charset="-122"/>
              <a:ea typeface="微软雅黑" panose="020B0503020204020204" pitchFamily="34" charset="-122"/>
            </a:endParaRPr>
          </a:p>
        </p:txBody>
      </p:sp>
      <p:grpSp>
        <p:nvGrpSpPr>
          <p:cNvPr id="9" name="Group 8">
            <a:extLst>
              <a:ext uri="{FF2B5EF4-FFF2-40B4-BE49-F238E27FC236}">
                <a16:creationId xmlns:a16="http://schemas.microsoft.com/office/drawing/2014/main" id="{F6DF5574-A463-EB21-65A9-24E53D5FDC88}"/>
              </a:ext>
            </a:extLst>
          </p:cNvPr>
          <p:cNvGrpSpPr/>
          <p:nvPr/>
        </p:nvGrpSpPr>
        <p:grpSpPr>
          <a:xfrm>
            <a:off x="560918" y="1590753"/>
            <a:ext cx="5902930" cy="4284385"/>
            <a:chOff x="796378" y="1267618"/>
            <a:chExt cx="5902930" cy="4284385"/>
          </a:xfrm>
        </p:grpSpPr>
        <p:sp>
          <p:nvSpPr>
            <p:cNvPr id="5" name="Rectangle 4">
              <a:extLst>
                <a:ext uri="{FF2B5EF4-FFF2-40B4-BE49-F238E27FC236}">
                  <a16:creationId xmlns:a16="http://schemas.microsoft.com/office/drawing/2014/main" id="{600B30E1-9E70-50AB-9031-0608E7737A87}"/>
                </a:ext>
              </a:extLst>
            </p:cNvPr>
            <p:cNvSpPr>
              <a:spLocks noChangeAspect="1"/>
            </p:cNvSpPr>
            <p:nvPr/>
          </p:nvSpPr>
          <p:spPr>
            <a:xfrm>
              <a:off x="796378" y="1267618"/>
              <a:ext cx="5442055" cy="3335783"/>
            </a:xfrm>
            <a:prstGeom prst="rect">
              <a:avLst/>
            </a:prstGeom>
            <a:solidFill>
              <a:srgbClr val="EBEBEB"/>
            </a:solidFill>
            <a:ln w="9525">
              <a:solidFill>
                <a:srgbClr val="E60A1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err="1">
                <a:latin typeface="微软雅黑" panose="020B0503020204020204" pitchFamily="34" charset="-122"/>
                <a:ea typeface="微软雅黑" panose="020B0503020204020204" pitchFamily="34" charset="-122"/>
              </a:endParaRPr>
            </a:p>
          </p:txBody>
        </p:sp>
        <p:pic>
          <p:nvPicPr>
            <p:cNvPr id="6" name="Picture 5">
              <a:extLst>
                <a:ext uri="{FF2B5EF4-FFF2-40B4-BE49-F238E27FC236}">
                  <a16:creationId xmlns:a16="http://schemas.microsoft.com/office/drawing/2014/main" id="{47187B9F-28D9-1B93-E61A-CECB9B32C54E}"/>
                </a:ext>
              </a:extLst>
            </p:cNvPr>
            <p:cNvPicPr>
              <a:picLocks noChangeAspect="1"/>
            </p:cNvPicPr>
            <p:nvPr/>
          </p:nvPicPr>
          <p:blipFill>
            <a:blip r:embed="rId2"/>
            <a:stretch>
              <a:fillRect/>
            </a:stretch>
          </p:blipFill>
          <p:spPr>
            <a:xfrm>
              <a:off x="926264" y="1685888"/>
              <a:ext cx="5169735" cy="2825151"/>
            </a:xfrm>
            <a:prstGeom prst="rect">
              <a:avLst/>
            </a:prstGeom>
          </p:spPr>
        </p:pic>
        <p:sp>
          <p:nvSpPr>
            <p:cNvPr id="7" name="TextBox 6">
              <a:extLst>
                <a:ext uri="{FF2B5EF4-FFF2-40B4-BE49-F238E27FC236}">
                  <a16:creationId xmlns:a16="http://schemas.microsoft.com/office/drawing/2014/main" id="{A5029382-8AA1-147B-3A78-622EA3DD0165}"/>
                </a:ext>
              </a:extLst>
            </p:cNvPr>
            <p:cNvSpPr txBox="1">
              <a:spLocks noChangeAspect="1"/>
            </p:cNvSpPr>
            <p:nvPr/>
          </p:nvSpPr>
          <p:spPr>
            <a:xfrm>
              <a:off x="1051449" y="1329092"/>
              <a:ext cx="5647859" cy="384721"/>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循环倍率精确控制的氨桶泵系统</a:t>
              </a:r>
              <a:br>
                <a:rPr lang="en-US" sz="1400" b="1" dirty="0">
                  <a:latin typeface="微软雅黑" panose="020B0503020204020204" pitchFamily="34" charset="-122"/>
                  <a:ea typeface="微软雅黑" panose="020B0503020204020204" pitchFamily="34" charset="-122"/>
                </a:rPr>
              </a:br>
              <a:endParaRPr lang="en-US" sz="1100" dirty="0">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68D5ECB3-7346-3B1C-C108-9ECF4CA728EE}"/>
                </a:ext>
              </a:extLst>
            </p:cNvPr>
            <p:cNvSpPr txBox="1"/>
            <p:nvPr/>
          </p:nvSpPr>
          <p:spPr>
            <a:xfrm>
              <a:off x="796378" y="4862968"/>
              <a:ext cx="5442055" cy="689035"/>
            </a:xfrm>
            <a:prstGeom prst="rect">
              <a:avLst/>
            </a:prstGeom>
            <a:noFill/>
          </p:spPr>
          <p:txBody>
            <a:bodyPr wrap="square" lIns="0" tIns="0" rIns="0" bIns="0" rtlCol="0">
              <a:spAutoFit/>
            </a:bodyPr>
            <a:lstStyle/>
            <a:p>
              <a:pPr marL="285744" indent="-285744">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优化后效率高于传统桶泵系统</a:t>
              </a:r>
              <a:r>
                <a:rPr lang="en-US" altLang="zh-CN" sz="1600" b="1" dirty="0">
                  <a:latin typeface="微软雅黑" panose="020B0503020204020204" pitchFamily="34" charset="-122"/>
                  <a:ea typeface="微软雅黑" panose="020B0503020204020204" pitchFamily="34" charset="-122"/>
                </a:rPr>
                <a:t>15%</a:t>
              </a:r>
              <a:endParaRPr lang="en-US" sz="1400" b="1" dirty="0">
                <a:latin typeface="微软雅黑" panose="020B0503020204020204" pitchFamily="34" charset="-122"/>
                <a:ea typeface="微软雅黑" panose="020B0503020204020204" pitchFamily="34" charset="-122"/>
              </a:endParaRPr>
            </a:p>
            <a:p>
              <a:pPr marL="285744" indent="-285744">
                <a:lnSpc>
                  <a:spcPct val="15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显著减少氨充注量 </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降低</a:t>
              </a:r>
              <a:r>
                <a:rPr lang="en-US" altLang="zh-CN" sz="1600" b="1" dirty="0">
                  <a:latin typeface="微软雅黑" panose="020B0503020204020204" pitchFamily="34" charset="-122"/>
                  <a:ea typeface="微软雅黑" panose="020B0503020204020204" pitchFamily="34" charset="-122"/>
                </a:rPr>
                <a:t>50%</a:t>
              </a:r>
              <a:r>
                <a:rPr lang="zh-CN" altLang="en-US" sz="1400" b="1" dirty="0">
                  <a:latin typeface="微软雅黑" panose="020B0503020204020204" pitchFamily="34" charset="-122"/>
                  <a:ea typeface="微软雅黑" panose="020B0503020204020204" pitchFamily="34" charset="-122"/>
                </a:rPr>
                <a:t>以上</a:t>
              </a:r>
              <a:endParaRPr lang="en-US" sz="1400" dirty="0">
                <a:latin typeface="微软雅黑" panose="020B0503020204020204" pitchFamily="34" charset="-122"/>
                <a:ea typeface="微软雅黑" panose="020B0503020204020204" pitchFamily="34" charset="-122"/>
              </a:endParaRPr>
            </a:p>
          </p:txBody>
        </p:sp>
      </p:grpSp>
      <p:grpSp>
        <p:nvGrpSpPr>
          <p:cNvPr id="18" name="Group 17">
            <a:extLst>
              <a:ext uri="{FF2B5EF4-FFF2-40B4-BE49-F238E27FC236}">
                <a16:creationId xmlns:a16="http://schemas.microsoft.com/office/drawing/2014/main" id="{6E8B8637-F4D1-616B-3CD6-FC1369239864}"/>
              </a:ext>
            </a:extLst>
          </p:cNvPr>
          <p:cNvGrpSpPr/>
          <p:nvPr/>
        </p:nvGrpSpPr>
        <p:grpSpPr>
          <a:xfrm>
            <a:off x="6189029" y="1287144"/>
            <a:ext cx="5580366" cy="3163433"/>
            <a:chOff x="6171752" y="1743941"/>
            <a:chExt cx="5580366" cy="3163433"/>
          </a:xfrm>
        </p:grpSpPr>
        <p:pic>
          <p:nvPicPr>
            <p:cNvPr id="11" name="Picture 10">
              <a:extLst>
                <a:ext uri="{FF2B5EF4-FFF2-40B4-BE49-F238E27FC236}">
                  <a16:creationId xmlns:a16="http://schemas.microsoft.com/office/drawing/2014/main" id="{FD7AC2F1-23C1-AD29-58F8-00BEAC06828D}"/>
                </a:ext>
              </a:extLst>
            </p:cNvPr>
            <p:cNvPicPr>
              <a:picLocks noChangeAspect="1"/>
            </p:cNvPicPr>
            <p:nvPr/>
          </p:nvPicPr>
          <p:blipFill>
            <a:blip r:embed="rId3"/>
            <a:stretch>
              <a:fillRect/>
            </a:stretch>
          </p:blipFill>
          <p:spPr>
            <a:xfrm>
              <a:off x="6189029" y="2238083"/>
              <a:ext cx="5563089" cy="2381834"/>
            </a:xfrm>
            <a:prstGeom prst="rect">
              <a:avLst/>
            </a:prstGeom>
          </p:spPr>
        </p:pic>
        <p:sp>
          <p:nvSpPr>
            <p:cNvPr id="12" name="TextBox 11">
              <a:extLst>
                <a:ext uri="{FF2B5EF4-FFF2-40B4-BE49-F238E27FC236}">
                  <a16:creationId xmlns:a16="http://schemas.microsoft.com/office/drawing/2014/main" id="{2F8215B4-18AA-0CB6-9FFA-B2990C4A0766}"/>
                </a:ext>
              </a:extLst>
            </p:cNvPr>
            <p:cNvSpPr txBox="1"/>
            <p:nvPr/>
          </p:nvSpPr>
          <p:spPr>
            <a:xfrm>
              <a:off x="7223760" y="1743941"/>
              <a:ext cx="3769360" cy="276999"/>
            </a:xfrm>
            <a:prstGeom prst="rect">
              <a:avLst/>
            </a:prstGeom>
            <a:noFill/>
          </p:spPr>
          <p:txBody>
            <a:bodyPr wrap="square" lIns="0" tIns="0" rIns="0" bIns="0" rtlCol="0">
              <a:spAutoFit/>
            </a:bodyPr>
            <a:lstStyle/>
            <a:p>
              <a:r>
                <a:rPr lang="zh-CN" altLang="en-US" dirty="0">
                  <a:latin typeface="微软雅黑" panose="020B0503020204020204" pitchFamily="34" charset="-122"/>
                  <a:ea typeface="微软雅黑" panose="020B0503020204020204" pitchFamily="34" charset="-122"/>
                </a:rPr>
                <a:t>丹麦</a:t>
              </a:r>
              <a:r>
                <a:rPr lang="en-US" altLang="zh-CN" dirty="0">
                  <a:latin typeface="微软雅黑" panose="020B0503020204020204" pitchFamily="34" charset="-122"/>
                  <a:ea typeface="微软雅黑" panose="020B0503020204020204" pitchFamily="34" charset="-122"/>
                </a:rPr>
                <a:t>1380KW</a:t>
              </a:r>
              <a:r>
                <a:rPr lang="zh-CN" altLang="en-US" dirty="0">
                  <a:latin typeface="微软雅黑" panose="020B0503020204020204" pitchFamily="34" charset="-122"/>
                  <a:ea typeface="微软雅黑" panose="020B0503020204020204" pitchFamily="34" charset="-122"/>
                </a:rPr>
                <a:t>氨系统充注量变化</a:t>
              </a:r>
              <a:endParaRPr lang="en-US" dirty="0" err="1">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7E573B58-B93D-09A6-1473-B5A55F8DD9A5}"/>
                </a:ext>
              </a:extLst>
            </p:cNvPr>
            <p:cNvSpPr txBox="1"/>
            <p:nvPr/>
          </p:nvSpPr>
          <p:spPr>
            <a:xfrm>
              <a:off x="9997440" y="2682240"/>
              <a:ext cx="1633642" cy="246221"/>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充注量降低</a:t>
              </a:r>
              <a:r>
                <a:rPr lang="en-US" altLang="zh-CN" sz="1600" dirty="0">
                  <a:latin typeface="微软雅黑" panose="020B0503020204020204" pitchFamily="34" charset="-122"/>
                  <a:ea typeface="微软雅黑" panose="020B0503020204020204" pitchFamily="34" charset="-122"/>
                </a:rPr>
                <a:t>50%</a:t>
              </a:r>
              <a:endParaRPr lang="en-US" sz="16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09ABCEEC-5F61-F47A-91E8-B61BC52B9CB5}"/>
                </a:ext>
              </a:extLst>
            </p:cNvPr>
            <p:cNvSpPr txBox="1"/>
            <p:nvPr/>
          </p:nvSpPr>
          <p:spPr>
            <a:xfrm>
              <a:off x="7471064" y="2636035"/>
              <a:ext cx="883228" cy="461665"/>
            </a:xfrm>
            <a:prstGeom prst="rect">
              <a:avLst/>
            </a:prstGeom>
            <a:noFill/>
          </p:spPr>
          <p:txBody>
            <a:bodyPr wrap="square" lIns="0" tIns="0" rIns="0" bIns="0" rtlCol="0">
              <a:spAutoFit/>
            </a:bodyPr>
            <a:lstStyle/>
            <a:p>
              <a:r>
                <a:rPr lang="zh-CN" altLang="en-US" sz="1000" dirty="0">
                  <a:latin typeface="微软雅黑" panose="020B0503020204020204" pitchFamily="34" charset="-122"/>
                  <a:ea typeface="微软雅黑" panose="020B0503020204020204" pitchFamily="34" charset="-122"/>
                </a:rPr>
                <a:t>用于缓冲系统工况波动带来的额外充注量</a:t>
              </a:r>
              <a:endParaRPr lang="en-US" sz="1000" dirty="0" err="1">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F7236134-FD39-AB5C-026D-5F5EDE63510C}"/>
                </a:ext>
              </a:extLst>
            </p:cNvPr>
            <p:cNvSpPr txBox="1"/>
            <p:nvPr/>
          </p:nvSpPr>
          <p:spPr>
            <a:xfrm>
              <a:off x="6171752" y="1967471"/>
              <a:ext cx="883228" cy="307777"/>
            </a:xfrm>
            <a:prstGeom prst="rect">
              <a:avLst/>
            </a:prstGeom>
            <a:noFill/>
          </p:spPr>
          <p:txBody>
            <a:bodyPr wrap="square" lIns="0" tIns="0" rIns="0" bIns="0" rtlCol="0">
              <a:spAutoFit/>
            </a:bodyPr>
            <a:lstStyle/>
            <a:p>
              <a:pPr algn="ctr"/>
              <a:r>
                <a:rPr lang="zh-CN" altLang="en-US" sz="1000" dirty="0">
                  <a:latin typeface="微软雅黑" panose="020B0503020204020204" pitchFamily="34" charset="-122"/>
                  <a:ea typeface="微软雅黑" panose="020B0503020204020204" pitchFamily="34" charset="-122"/>
                </a:rPr>
                <a:t>系统充注量</a:t>
              </a:r>
              <a:endParaRPr lang="en-US" altLang="zh-CN" sz="1000" dirty="0">
                <a:latin typeface="微软雅黑" panose="020B0503020204020204" pitchFamily="34" charset="-122"/>
                <a:ea typeface="微软雅黑" panose="020B0503020204020204" pitchFamily="34" charset="-122"/>
              </a:endParaRPr>
            </a:p>
            <a:p>
              <a:pPr algn="ctr"/>
              <a:r>
                <a:rPr lang="en-US" altLang="zh-CN" sz="1000" dirty="0">
                  <a:latin typeface="微软雅黑" panose="020B0503020204020204" pitchFamily="34" charset="-122"/>
                  <a:ea typeface="微软雅黑" panose="020B0503020204020204" pitchFamily="34" charset="-122"/>
                </a:rPr>
                <a:t>kg</a:t>
              </a:r>
              <a:endParaRPr lang="en-US" sz="1000" dirty="0">
                <a:latin typeface="微软雅黑" panose="020B0503020204020204" pitchFamily="34" charset="-122"/>
                <a:ea typeface="微软雅黑" panose="020B0503020204020204" pitchFamily="34" charset="-122"/>
              </a:endParaRPr>
            </a:p>
          </p:txBody>
        </p:sp>
        <p:sp>
          <p:nvSpPr>
            <p:cNvPr id="16" name="TextBox 15">
              <a:extLst>
                <a:ext uri="{FF2B5EF4-FFF2-40B4-BE49-F238E27FC236}">
                  <a16:creationId xmlns:a16="http://schemas.microsoft.com/office/drawing/2014/main" id="{AF327AD2-2026-28EC-B6F4-E12163C7A136}"/>
                </a:ext>
              </a:extLst>
            </p:cNvPr>
            <p:cNvSpPr txBox="1"/>
            <p:nvPr/>
          </p:nvSpPr>
          <p:spPr>
            <a:xfrm>
              <a:off x="7513090" y="4582752"/>
              <a:ext cx="799176" cy="307777"/>
            </a:xfrm>
            <a:prstGeom prst="rect">
              <a:avLst/>
            </a:prstGeom>
            <a:noFill/>
          </p:spPr>
          <p:txBody>
            <a:bodyPr wrap="square" lIns="0" tIns="0" rIns="0" bIns="0" rtlCol="0">
              <a:spAutoFit/>
            </a:bodyPr>
            <a:lstStyle/>
            <a:p>
              <a:r>
                <a:rPr lang="zh-CN" altLang="en-US" sz="1000" dirty="0">
                  <a:latin typeface="微软雅黑" panose="020B0503020204020204" pitchFamily="34" charset="-122"/>
                  <a:ea typeface="微软雅黑" panose="020B0503020204020204" pitchFamily="34" charset="-122"/>
                </a:rPr>
                <a:t>改造前，</a:t>
              </a:r>
              <a:r>
                <a:rPr lang="en-US" altLang="zh-CN" sz="1000" dirty="0">
                  <a:latin typeface="微软雅黑" panose="020B0503020204020204" pitchFamily="34" charset="-122"/>
                  <a:ea typeface="微软雅黑" panose="020B0503020204020204" pitchFamily="34" charset="-122"/>
                </a:rPr>
                <a:t>3~4</a:t>
              </a:r>
              <a:r>
                <a:rPr lang="zh-CN" altLang="en-US" sz="1000" dirty="0">
                  <a:latin typeface="微软雅黑" panose="020B0503020204020204" pitchFamily="34" charset="-122"/>
                  <a:ea typeface="微软雅黑" panose="020B0503020204020204" pitchFamily="34" charset="-122"/>
                </a:rPr>
                <a:t>倍循环倍率</a:t>
              </a:r>
              <a:endParaRPr lang="en-US" sz="1000" dirty="0" err="1">
                <a:latin typeface="微软雅黑" panose="020B0503020204020204" pitchFamily="34" charset="-122"/>
                <a:ea typeface="微软雅黑" panose="020B0503020204020204" pitchFamily="34" charset="-122"/>
              </a:endParaRPr>
            </a:p>
          </p:txBody>
        </p:sp>
        <p:sp>
          <p:nvSpPr>
            <p:cNvPr id="17" name="TextBox 16">
              <a:extLst>
                <a:ext uri="{FF2B5EF4-FFF2-40B4-BE49-F238E27FC236}">
                  <a16:creationId xmlns:a16="http://schemas.microsoft.com/office/drawing/2014/main" id="{FC604EE7-5BDC-C44D-F179-7B73F11B085A}"/>
                </a:ext>
              </a:extLst>
            </p:cNvPr>
            <p:cNvSpPr txBox="1"/>
            <p:nvPr/>
          </p:nvSpPr>
          <p:spPr>
            <a:xfrm>
              <a:off x="10035405" y="4599597"/>
              <a:ext cx="799176" cy="307777"/>
            </a:xfrm>
            <a:prstGeom prst="rect">
              <a:avLst/>
            </a:prstGeom>
            <a:noFill/>
          </p:spPr>
          <p:txBody>
            <a:bodyPr wrap="square" lIns="0" tIns="0" rIns="0" bIns="0" rtlCol="0">
              <a:spAutoFit/>
            </a:bodyPr>
            <a:lstStyle/>
            <a:p>
              <a:r>
                <a:rPr lang="zh-CN" altLang="en-US" sz="1000" dirty="0">
                  <a:latin typeface="微软雅黑" panose="020B0503020204020204" pitchFamily="34" charset="-122"/>
                  <a:ea typeface="微软雅黑" panose="020B0503020204020204" pitchFamily="34" charset="-122"/>
                </a:rPr>
                <a:t>改造后，</a:t>
              </a:r>
              <a:r>
                <a:rPr lang="en-US" altLang="zh-CN" sz="1000" dirty="0">
                  <a:latin typeface="微软雅黑" panose="020B0503020204020204" pitchFamily="34" charset="-122"/>
                  <a:ea typeface="微软雅黑" panose="020B0503020204020204" pitchFamily="34" charset="-122"/>
                </a:rPr>
                <a:t>1.5</a:t>
              </a:r>
              <a:r>
                <a:rPr lang="zh-CN" altLang="en-US" sz="1000" dirty="0">
                  <a:latin typeface="微软雅黑" panose="020B0503020204020204" pitchFamily="34" charset="-122"/>
                  <a:ea typeface="微软雅黑" panose="020B0503020204020204" pitchFamily="34" charset="-122"/>
                </a:rPr>
                <a:t>倍循环倍率</a:t>
              </a:r>
              <a:endParaRPr lang="en-US" sz="1000" dirty="0" err="1">
                <a:latin typeface="微软雅黑" panose="020B0503020204020204" pitchFamily="34" charset="-122"/>
                <a:ea typeface="微软雅黑" panose="020B0503020204020204" pitchFamily="34" charset="-122"/>
              </a:endParaRPr>
            </a:p>
          </p:txBody>
        </p:sp>
      </p:grpSp>
      <p:sp>
        <p:nvSpPr>
          <p:cNvPr id="20" name="TextBox 19">
            <a:extLst>
              <a:ext uri="{FF2B5EF4-FFF2-40B4-BE49-F238E27FC236}">
                <a16:creationId xmlns:a16="http://schemas.microsoft.com/office/drawing/2014/main" id="{7E8A240D-2098-37DA-5487-C38758969859}"/>
              </a:ext>
            </a:extLst>
          </p:cNvPr>
          <p:cNvSpPr txBox="1"/>
          <p:nvPr/>
        </p:nvSpPr>
        <p:spPr>
          <a:xfrm>
            <a:off x="6216466" y="4512649"/>
            <a:ext cx="6375400" cy="134690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Arial"/>
              </a:rPr>
              <a:t>容量：</a:t>
            </a:r>
            <a:r>
              <a:rPr lang="en-US" altLang="zh-CN" sz="1400" dirty="0">
                <a:latin typeface="微软雅黑" panose="020B0503020204020204" pitchFamily="34" charset="-122"/>
                <a:ea typeface="微软雅黑" panose="020B0503020204020204" pitchFamily="34" charset="-122"/>
                <a:cs typeface="Arial"/>
              </a:rPr>
              <a:t>20,000</a:t>
            </a:r>
            <a:r>
              <a:rPr lang="zh-CN" altLang="en-US" sz="1400" dirty="0">
                <a:latin typeface="微软雅黑" panose="020B0503020204020204" pitchFamily="34" charset="-122"/>
                <a:ea typeface="微软雅黑" panose="020B0503020204020204" pitchFamily="34" charset="-122"/>
                <a:cs typeface="Arial"/>
              </a:rPr>
              <a:t>欧标托盘，总制冷量</a:t>
            </a:r>
            <a:r>
              <a:rPr lang="en-US" altLang="zh-CN" sz="1400" dirty="0">
                <a:latin typeface="微软雅黑" panose="020B0503020204020204" pitchFamily="34" charset="-122"/>
                <a:ea typeface="微软雅黑" panose="020B0503020204020204" pitchFamily="34" charset="-122"/>
                <a:cs typeface="Arial"/>
              </a:rPr>
              <a:t>1380KW</a:t>
            </a:r>
            <a:r>
              <a:rPr lang="zh-CN" altLang="en-US" sz="1400" dirty="0">
                <a:latin typeface="微软雅黑" panose="020B0503020204020204" pitchFamily="34" charset="-122"/>
                <a:ea typeface="微软雅黑" panose="020B0503020204020204" pitchFamily="34" charset="-122"/>
                <a:cs typeface="Arial"/>
              </a:rPr>
              <a:t>（含低温和中温存储）</a:t>
            </a:r>
            <a:endParaRPr lang="en-US" altLang="zh-CN" sz="1400" dirty="0">
              <a:latin typeface="微软雅黑" panose="020B0503020204020204" pitchFamily="34" charset="-122"/>
              <a:ea typeface="微软雅黑" panose="020B0503020204020204" pitchFamily="34" charset="-122"/>
              <a:cs typeface="Arial"/>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Arial"/>
              </a:rPr>
              <a:t>年托盘吞吐量：</a:t>
            </a:r>
            <a:r>
              <a:rPr lang="en-US" altLang="zh-CN" sz="1400" dirty="0">
                <a:latin typeface="微软雅黑" panose="020B0503020204020204" pitchFamily="34" charset="-122"/>
                <a:ea typeface="微软雅黑" panose="020B0503020204020204" pitchFamily="34" charset="-122"/>
                <a:cs typeface="Arial"/>
              </a:rPr>
              <a:t>800,000</a:t>
            </a:r>
            <a:endParaRPr lang="en-GB" altLang="zh-CN" sz="1400" dirty="0">
              <a:latin typeface="微软雅黑" panose="020B0503020204020204" pitchFamily="34" charset="-122"/>
              <a:ea typeface="微软雅黑" panose="020B0503020204020204" pitchFamily="34" charset="-122"/>
              <a:cs typeface="Arial"/>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Arial"/>
              </a:rPr>
              <a:t>改造前氨的充注量：</a:t>
            </a:r>
            <a:r>
              <a:rPr lang="en-US" altLang="zh-CN" sz="1400" dirty="0">
                <a:latin typeface="微软雅黑" panose="020B0503020204020204" pitchFamily="34" charset="-122"/>
                <a:ea typeface="微软雅黑" panose="020B0503020204020204" pitchFamily="34" charset="-122"/>
                <a:cs typeface="Arial"/>
              </a:rPr>
              <a:t>4379kg</a:t>
            </a: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Arial"/>
              </a:rPr>
              <a:t>改造后氨充注量：</a:t>
            </a:r>
            <a:r>
              <a:rPr lang="en-US" altLang="zh-CN" sz="1400" dirty="0">
                <a:latin typeface="微软雅黑" panose="020B0503020204020204" pitchFamily="34" charset="-122"/>
                <a:ea typeface="微软雅黑" panose="020B0503020204020204" pitchFamily="34" charset="-122"/>
                <a:cs typeface="Arial"/>
              </a:rPr>
              <a:t>2299kg</a:t>
            </a:r>
          </a:p>
        </p:txBody>
      </p:sp>
      <p:pic>
        <p:nvPicPr>
          <p:cNvPr id="3" name="Picture 2">
            <a:extLst>
              <a:ext uri="{FF2B5EF4-FFF2-40B4-BE49-F238E27FC236}">
                <a16:creationId xmlns:a16="http://schemas.microsoft.com/office/drawing/2014/main" id="{5E6477F1-2DCF-AAD6-F8BF-DF845B543A61}"/>
              </a:ext>
            </a:extLst>
          </p:cNvPr>
          <p:cNvPicPr>
            <a:picLocks noChangeAspect="1"/>
          </p:cNvPicPr>
          <p:nvPr/>
        </p:nvPicPr>
        <p:blipFill>
          <a:blip r:embed="rId4"/>
          <a:stretch>
            <a:fillRect/>
          </a:stretch>
        </p:blipFill>
        <p:spPr>
          <a:xfrm>
            <a:off x="4057273" y="4864896"/>
            <a:ext cx="1600271" cy="1072595"/>
          </a:xfrm>
          <a:prstGeom prst="rect">
            <a:avLst/>
          </a:prstGeom>
        </p:spPr>
      </p:pic>
      <p:cxnSp>
        <p:nvCxnSpPr>
          <p:cNvPr id="2" name="Straight Connector 1">
            <a:extLst>
              <a:ext uri="{FF2B5EF4-FFF2-40B4-BE49-F238E27FC236}">
                <a16:creationId xmlns:a16="http://schemas.microsoft.com/office/drawing/2014/main" id="{72D8FCB0-A485-9156-D92D-F78FA7D0F126}"/>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D389E6-600B-82CF-4B84-FB96E926B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grpSp>
        <p:nvGrpSpPr>
          <p:cNvPr id="19" name="Group 18">
            <a:extLst>
              <a:ext uri="{FF2B5EF4-FFF2-40B4-BE49-F238E27FC236}">
                <a16:creationId xmlns:a16="http://schemas.microsoft.com/office/drawing/2014/main" id="{158B78DC-0210-F98D-B3C5-F7FA1A0DACCC}"/>
              </a:ext>
            </a:extLst>
          </p:cNvPr>
          <p:cNvGrpSpPr/>
          <p:nvPr/>
        </p:nvGrpSpPr>
        <p:grpSpPr>
          <a:xfrm>
            <a:off x="4439757" y="713065"/>
            <a:ext cx="1740633" cy="1595217"/>
            <a:chOff x="6943643" y="3257174"/>
            <a:chExt cx="1800000" cy="1800000"/>
          </a:xfrm>
        </p:grpSpPr>
        <p:sp>
          <p:nvSpPr>
            <p:cNvPr id="21" name="Rectangle 20">
              <a:extLst>
                <a:ext uri="{FF2B5EF4-FFF2-40B4-BE49-F238E27FC236}">
                  <a16:creationId xmlns:a16="http://schemas.microsoft.com/office/drawing/2014/main" id="{C8B2E729-7F22-7F7B-CA96-45D743A1D054}"/>
                </a:ext>
              </a:extLst>
            </p:cNvPr>
            <p:cNvSpPr/>
            <p:nvPr/>
          </p:nvSpPr>
          <p:spPr>
            <a:xfrm>
              <a:off x="6943643" y="3257174"/>
              <a:ext cx="1800000" cy="1800000"/>
            </a:xfrm>
            <a:prstGeom prst="rect">
              <a:avLst/>
            </a:prstGeom>
            <a:noFill/>
            <a:ln w="762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endParaRPr lang="en-US" sz="675" b="1" dirty="0">
                <a:solidFill>
                  <a:srgbClr val="FFFFFF"/>
                </a:solidFill>
                <a:latin typeface="+mn-ea"/>
              </a:endParaRPr>
            </a:p>
          </p:txBody>
        </p:sp>
        <p:sp>
          <p:nvSpPr>
            <p:cNvPr id="22" name="TextBox 11">
              <a:extLst>
                <a:ext uri="{FF2B5EF4-FFF2-40B4-BE49-F238E27FC236}">
                  <a16:creationId xmlns:a16="http://schemas.microsoft.com/office/drawing/2014/main" id="{D30DDFE2-ED57-C53C-561D-FF439EAC7A4A}"/>
                </a:ext>
              </a:extLst>
            </p:cNvPr>
            <p:cNvSpPr txBox="1"/>
            <p:nvPr/>
          </p:nvSpPr>
          <p:spPr>
            <a:xfrm>
              <a:off x="7072203" y="3382078"/>
              <a:ext cx="1470996" cy="67917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zh-CN" altLang="en-US" sz="1800" b="1" dirty="0">
                  <a:solidFill>
                    <a:srgbClr val="B6000F"/>
                  </a:solidFill>
                  <a:latin typeface="+mn-ea"/>
                </a:rPr>
                <a:t>能耗下降高达</a:t>
              </a:r>
              <a:endParaRPr lang="en-US" altLang="zh-CN" sz="1800" b="1" dirty="0">
                <a:solidFill>
                  <a:srgbClr val="B6000F"/>
                </a:solidFill>
                <a:latin typeface="+mn-ea"/>
              </a:endParaRPr>
            </a:p>
            <a:p>
              <a:pPr algn="ctr" defTabSz="685800"/>
              <a:r>
                <a:rPr lang="en-US" sz="2800" b="1" dirty="0">
                  <a:solidFill>
                    <a:srgbClr val="B6000F"/>
                  </a:solidFill>
                  <a:latin typeface="+mn-ea"/>
                </a:rPr>
                <a:t>7%</a:t>
              </a:r>
            </a:p>
          </p:txBody>
        </p:sp>
        <p:sp>
          <p:nvSpPr>
            <p:cNvPr id="23" name="TextBox 12">
              <a:extLst>
                <a:ext uri="{FF2B5EF4-FFF2-40B4-BE49-F238E27FC236}">
                  <a16:creationId xmlns:a16="http://schemas.microsoft.com/office/drawing/2014/main" id="{8224D83F-5CC5-EDF6-4321-8719FB8864C5}"/>
                </a:ext>
              </a:extLst>
            </p:cNvPr>
            <p:cNvSpPr txBox="1"/>
            <p:nvPr/>
          </p:nvSpPr>
          <p:spPr>
            <a:xfrm>
              <a:off x="7081712" y="4204095"/>
              <a:ext cx="1526662" cy="67917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685800"/>
              <a:r>
                <a:rPr lang="zh-CN" altLang="en-US" sz="1800" b="1" dirty="0">
                  <a:solidFill>
                    <a:srgbClr val="B6000F"/>
                  </a:solidFill>
                  <a:latin typeface="+mn-ea"/>
                </a:rPr>
                <a:t>充注量下降</a:t>
              </a:r>
              <a:endParaRPr lang="en-US" altLang="zh-CN" sz="1800" b="1" dirty="0">
                <a:solidFill>
                  <a:srgbClr val="B6000F"/>
                </a:solidFill>
                <a:latin typeface="+mn-ea"/>
              </a:endParaRPr>
            </a:p>
            <a:p>
              <a:pPr algn="ctr" defTabSz="685800"/>
              <a:r>
                <a:rPr lang="en-US" sz="2800" b="1" dirty="0">
                  <a:solidFill>
                    <a:srgbClr val="B6000F"/>
                  </a:solidFill>
                  <a:latin typeface="+mn-ea"/>
                </a:rPr>
                <a:t>47%</a:t>
              </a:r>
            </a:p>
          </p:txBody>
        </p:sp>
      </p:grpSp>
    </p:spTree>
    <p:extLst>
      <p:ext uri="{BB962C8B-B14F-4D97-AF65-F5344CB8AC3E}">
        <p14:creationId xmlns:p14="http://schemas.microsoft.com/office/powerpoint/2010/main" val="267750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AF3F-F2F3-4B20-22F5-4322697254BC}"/>
              </a:ext>
            </a:extLst>
          </p:cNvPr>
          <p:cNvSpPr>
            <a:spLocks noGrp="1"/>
          </p:cNvSpPr>
          <p:nvPr>
            <p:ph type="title"/>
          </p:nvPr>
        </p:nvSpPr>
        <p:spPr/>
        <p:txBody>
          <a:bodyPr/>
          <a:lstStyle/>
          <a:p>
            <a:r>
              <a:rPr lang="zh-CN" altLang="en-US" sz="2400" dirty="0">
                <a:latin typeface="微软雅黑" panose="020B0503020204020204" pitchFamily="34" charset="-122"/>
                <a:ea typeface="微软雅黑" panose="020B0503020204020204" pitchFamily="34" charset="-122"/>
              </a:rPr>
              <a:t>丹佛斯</a:t>
            </a:r>
            <a:r>
              <a:rPr lang="en-US" altLang="zh-CN" sz="2400" dirty="0">
                <a:latin typeface="微软雅黑" panose="020B0503020204020204" pitchFamily="34" charset="-122"/>
                <a:ea typeface="微软雅黑" panose="020B0503020204020204" pitchFamily="34" charset="-122"/>
              </a:rPr>
              <a:t>NeoCharge</a:t>
            </a:r>
            <a:r>
              <a:rPr lang="zh-CN" altLang="en-US" sz="2400" dirty="0">
                <a:latin typeface="微软雅黑" panose="020B0503020204020204" pitchFamily="34" charset="-122"/>
                <a:ea typeface="微软雅黑" panose="020B0503020204020204" pitchFamily="34" charset="-122"/>
              </a:rPr>
              <a:t>方案助力节能降碳</a:t>
            </a:r>
            <a:endParaRPr lang="en-US" sz="2400" dirty="0">
              <a:latin typeface="微软雅黑" panose="020B0503020204020204" pitchFamily="34" charset="-122"/>
              <a:ea typeface="微软雅黑" panose="020B0503020204020204" pitchFamily="34" charset="-122"/>
            </a:endParaRPr>
          </a:p>
        </p:txBody>
      </p:sp>
      <p:cxnSp>
        <p:nvCxnSpPr>
          <p:cNvPr id="5" name="Straight Connector 4">
            <a:extLst>
              <a:ext uri="{FF2B5EF4-FFF2-40B4-BE49-F238E27FC236}">
                <a16:creationId xmlns:a16="http://schemas.microsoft.com/office/drawing/2014/main" id="{941CDFFF-7520-4791-C69E-79B1A4C66DDE}"/>
              </a:ext>
            </a:extLst>
          </p:cNvPr>
          <p:cNvCxnSpPr>
            <a:cxnSpLocks/>
          </p:cNvCxnSpPr>
          <p:nvPr/>
        </p:nvCxnSpPr>
        <p:spPr>
          <a:xfrm>
            <a:off x="0" y="78422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A6CD8FF-89B7-0FE8-AFA7-37BDFCE4612B}"/>
              </a:ext>
            </a:extLst>
          </p:cNvPr>
          <p:cNvPicPr>
            <a:picLocks noChangeAspect="1"/>
          </p:cNvPicPr>
          <p:nvPr/>
        </p:nvPicPr>
        <p:blipFill>
          <a:blip r:embed="rId2"/>
          <a:stretch>
            <a:fillRect/>
          </a:stretch>
        </p:blipFill>
        <p:spPr>
          <a:xfrm>
            <a:off x="2732648" y="1047138"/>
            <a:ext cx="9339276" cy="5515587"/>
          </a:xfrm>
          <a:prstGeom prst="rect">
            <a:avLst/>
          </a:prstGeom>
        </p:spPr>
      </p:pic>
      <p:sp>
        <p:nvSpPr>
          <p:cNvPr id="7" name="TextBox 6">
            <a:extLst>
              <a:ext uri="{FF2B5EF4-FFF2-40B4-BE49-F238E27FC236}">
                <a16:creationId xmlns:a16="http://schemas.microsoft.com/office/drawing/2014/main" id="{77710026-BB41-6E70-D115-9E05DAA27002}"/>
              </a:ext>
            </a:extLst>
          </p:cNvPr>
          <p:cNvSpPr txBox="1"/>
          <p:nvPr/>
        </p:nvSpPr>
        <p:spPr>
          <a:xfrm>
            <a:off x="894704" y="1022161"/>
            <a:ext cx="1834069" cy="4154920"/>
          </a:xfrm>
          <a:prstGeom prst="rect">
            <a:avLst/>
          </a:prstGeom>
          <a:noFill/>
        </p:spPr>
        <p:txBody>
          <a:bodyPr wrap="square" lIns="0" tIns="0" rIns="0" bIns="0" rtlCol="0">
            <a:spAutoFit/>
          </a:bodyPr>
          <a:lstStyle>
            <a:defPPr>
              <a:defRPr lang="en-US"/>
            </a:defPPr>
            <a:lvl1pPr marL="285750" indent="-285750">
              <a:buFont typeface="Arial" panose="020B0604020202020204" pitchFamily="34" charset="0"/>
              <a:buChar char="•"/>
              <a:defRPr/>
            </a:lvl1pPr>
            <a:lvl2pPr marL="742950" lvl="1" indent="-285750">
              <a:buFont typeface="Arial" panose="020B0604020202020204" pitchFamily="34" charset="0"/>
              <a:buChar char="•"/>
              <a:defRPr/>
            </a:lvl2pPr>
          </a:lstStyle>
          <a:p>
            <a:pPr>
              <a:lnSpc>
                <a:spcPct val="150000"/>
              </a:lnSpc>
            </a:pPr>
            <a:r>
              <a:rPr lang="zh-CN" altLang="en-US" sz="1600" dirty="0">
                <a:latin typeface="微软雅黑" panose="020B0503020204020204" pitchFamily="34" charset="-122"/>
                <a:ea typeface="微软雅黑" panose="020B0503020204020204" pitchFamily="34" charset="-122"/>
              </a:rPr>
              <a:t>定量供液</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子系统闭环</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a:latin typeface="微软雅黑" panose="020B0503020204020204" pitchFamily="34" charset="-122"/>
                <a:ea typeface="微软雅黑" panose="020B0503020204020204" pitchFamily="34" charset="-122"/>
              </a:rPr>
              <a:t>供液</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a:latin typeface="微软雅黑" panose="020B0503020204020204" pitchFamily="34" charset="-122"/>
                <a:ea typeface="微软雅黑" panose="020B0503020204020204" pitchFamily="34" charset="-122"/>
              </a:rPr>
              <a:t>除霜</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a:latin typeface="微软雅黑" panose="020B0503020204020204" pitchFamily="34" charset="-122"/>
                <a:ea typeface="微软雅黑" panose="020B0503020204020204" pitchFamily="34" charset="-122"/>
              </a:rPr>
              <a:t>温控</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a:latin typeface="微软雅黑" panose="020B0503020204020204" pitchFamily="34" charset="-122"/>
                <a:ea typeface="微软雅黑" panose="020B0503020204020204" pitchFamily="34" charset="-122"/>
              </a:rPr>
              <a:t>群控</a:t>
            </a:r>
            <a:endParaRPr lang="en-US" altLang="zh-CN" sz="1600" dirty="0">
              <a:latin typeface="微软雅黑" panose="020B0503020204020204" pitchFamily="34" charset="-122"/>
              <a:ea typeface="微软雅黑" panose="020B0503020204020204" pitchFamily="34" charset="-122"/>
            </a:endParaRPr>
          </a:p>
          <a:p>
            <a:pPr marL="288925" lvl="1" indent="-288925">
              <a:lnSpc>
                <a:spcPct val="150000"/>
              </a:lnSpc>
            </a:pPr>
            <a:r>
              <a:rPr lang="zh-CN" altLang="en-US" sz="1600" dirty="0">
                <a:latin typeface="微软雅黑" panose="020B0503020204020204" pitchFamily="34" charset="-122"/>
                <a:ea typeface="微软雅黑" panose="020B0503020204020204" pitchFamily="34" charset="-122"/>
              </a:rPr>
              <a:t>可靠</a:t>
            </a:r>
            <a:endParaRPr lang="en-US" altLang="zh-CN" sz="1600" dirty="0">
              <a:latin typeface="微软雅黑" panose="020B0503020204020204" pitchFamily="34" charset="-122"/>
              <a:ea typeface="微软雅黑" panose="020B0503020204020204" pitchFamily="34" charset="-122"/>
            </a:endParaRPr>
          </a:p>
          <a:p>
            <a:pPr marL="288925" lvl="1" indent="-288925">
              <a:lnSpc>
                <a:spcPct val="150000"/>
              </a:lnSpc>
            </a:pPr>
            <a:r>
              <a:rPr lang="zh-CN" altLang="en-US" sz="1600" dirty="0">
                <a:latin typeface="微软雅黑" panose="020B0503020204020204" pitchFamily="34" charset="-122"/>
                <a:ea typeface="微软雅黑" panose="020B0503020204020204" pitchFamily="34" charset="-122"/>
              </a:rPr>
              <a:t>成熟</a:t>
            </a:r>
            <a:endParaRPr lang="en-US" altLang="zh-CN" sz="1600" dirty="0">
              <a:latin typeface="微软雅黑" panose="020B0503020204020204" pitchFamily="34" charset="-122"/>
              <a:ea typeface="微软雅黑" panose="020B0503020204020204" pitchFamily="34" charset="-122"/>
            </a:endParaRPr>
          </a:p>
          <a:p>
            <a:pPr marL="288925" lvl="1" indent="-288925">
              <a:lnSpc>
                <a:spcPct val="150000"/>
              </a:lnSpc>
            </a:pPr>
            <a:r>
              <a:rPr lang="zh-CN" altLang="en-US" sz="1600" dirty="0">
                <a:latin typeface="微软雅黑" panose="020B0503020204020204" pitchFamily="34" charset="-122"/>
                <a:ea typeface="微软雅黑" panose="020B0503020204020204" pitchFamily="34" charset="-122"/>
              </a:rPr>
              <a:t>高效</a:t>
            </a:r>
            <a:endParaRPr lang="en-US" altLang="zh-CN" sz="1600" dirty="0">
              <a:latin typeface="微软雅黑" panose="020B0503020204020204" pitchFamily="34" charset="-122"/>
              <a:ea typeface="微软雅黑" panose="020B0503020204020204" pitchFamily="34" charset="-122"/>
            </a:endParaRPr>
          </a:p>
          <a:p>
            <a:pPr marL="288925" lvl="1" indent="-288925">
              <a:lnSpc>
                <a:spcPct val="150000"/>
              </a:lnSpc>
            </a:pPr>
            <a:r>
              <a:rPr lang="zh-CN" altLang="en-US" sz="1600" dirty="0">
                <a:latin typeface="微软雅黑" panose="020B0503020204020204" pitchFamily="34" charset="-122"/>
                <a:ea typeface="微软雅黑" panose="020B0503020204020204" pitchFamily="34" charset="-122"/>
              </a:rPr>
              <a:t>智能</a:t>
            </a:r>
            <a:endParaRPr lang="en-US" altLang="zh-CN" sz="1600" dirty="0">
              <a:latin typeface="微软雅黑" panose="020B0503020204020204" pitchFamily="34" charset="-122"/>
              <a:ea typeface="微软雅黑" panose="020B0503020204020204" pitchFamily="34" charset="-122"/>
            </a:endParaRPr>
          </a:p>
          <a:p>
            <a:pPr lvl="1">
              <a:lnSpc>
                <a:spcPct val="150000"/>
              </a:lnSpc>
            </a:pPr>
            <a:endParaRPr lang="en-US" altLang="zh-CN" sz="1600" dirty="0">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AF90294F-F05F-3E61-46D3-F155A0138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grpSp>
        <p:nvGrpSpPr>
          <p:cNvPr id="4" name="Group 3">
            <a:extLst>
              <a:ext uri="{FF2B5EF4-FFF2-40B4-BE49-F238E27FC236}">
                <a16:creationId xmlns:a16="http://schemas.microsoft.com/office/drawing/2014/main" id="{6AF5F73F-3A01-3BAC-1632-538C4E004DC0}"/>
              </a:ext>
            </a:extLst>
          </p:cNvPr>
          <p:cNvGrpSpPr/>
          <p:nvPr/>
        </p:nvGrpSpPr>
        <p:grpSpPr>
          <a:xfrm>
            <a:off x="1948298" y="4411864"/>
            <a:ext cx="1981352" cy="1876104"/>
            <a:chOff x="6943643" y="3257174"/>
            <a:chExt cx="1800000" cy="1800000"/>
          </a:xfrm>
        </p:grpSpPr>
        <p:sp>
          <p:nvSpPr>
            <p:cNvPr id="8" name="Rectangle 7">
              <a:extLst>
                <a:ext uri="{FF2B5EF4-FFF2-40B4-BE49-F238E27FC236}">
                  <a16:creationId xmlns:a16="http://schemas.microsoft.com/office/drawing/2014/main" id="{361BB8B4-A83A-18AE-0F0A-797EDAA1753B}"/>
                </a:ext>
              </a:extLst>
            </p:cNvPr>
            <p:cNvSpPr/>
            <p:nvPr/>
          </p:nvSpPr>
          <p:spPr>
            <a:xfrm>
              <a:off x="6943643" y="3257174"/>
              <a:ext cx="1800000" cy="1800000"/>
            </a:xfrm>
            <a:prstGeom prst="rect">
              <a:avLst/>
            </a:prstGeom>
            <a:noFill/>
            <a:ln w="762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endParaRPr lang="en-US" sz="675" b="1" dirty="0">
                <a:solidFill>
                  <a:srgbClr val="FFFFFF"/>
                </a:solidFill>
                <a:latin typeface="微软雅黑" panose="020B0503020204020204" pitchFamily="34" charset="-122"/>
                <a:ea typeface="微软雅黑" panose="020B0503020204020204" pitchFamily="34" charset="-122"/>
              </a:endParaRPr>
            </a:p>
          </p:txBody>
        </p:sp>
        <p:sp>
          <p:nvSpPr>
            <p:cNvPr id="9" name="TextBox 11">
              <a:extLst>
                <a:ext uri="{FF2B5EF4-FFF2-40B4-BE49-F238E27FC236}">
                  <a16:creationId xmlns:a16="http://schemas.microsoft.com/office/drawing/2014/main" id="{45B7DFF4-D537-B04E-A35A-7E1E583524BA}"/>
                </a:ext>
              </a:extLst>
            </p:cNvPr>
            <p:cNvSpPr txBox="1"/>
            <p:nvPr/>
          </p:nvSpPr>
          <p:spPr>
            <a:xfrm>
              <a:off x="7020027" y="3402245"/>
              <a:ext cx="1523172" cy="67917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zh-CN" altLang="en-US" sz="1800" b="1" dirty="0">
                  <a:solidFill>
                    <a:srgbClr val="B6000F"/>
                  </a:solidFill>
                  <a:latin typeface="微软雅黑" panose="020B0503020204020204" pitchFamily="34" charset="-122"/>
                  <a:ea typeface="微软雅黑" panose="020B0503020204020204" pitchFamily="34" charset="-122"/>
                </a:rPr>
                <a:t>能耗下降高达</a:t>
              </a:r>
              <a:endParaRPr lang="en-US" altLang="zh-CN" sz="1800" b="1" dirty="0">
                <a:solidFill>
                  <a:srgbClr val="B6000F"/>
                </a:solidFill>
                <a:latin typeface="微软雅黑" panose="020B0503020204020204" pitchFamily="34" charset="-122"/>
                <a:ea typeface="微软雅黑" panose="020B0503020204020204" pitchFamily="34" charset="-122"/>
              </a:endParaRPr>
            </a:p>
            <a:p>
              <a:pPr algn="ctr" defTabSz="685800"/>
              <a:r>
                <a:rPr lang="en-US" sz="2800" b="1" dirty="0">
                  <a:solidFill>
                    <a:srgbClr val="B6000F"/>
                  </a:solidFill>
                  <a:latin typeface="微软雅黑" panose="020B0503020204020204" pitchFamily="34" charset="-122"/>
                  <a:ea typeface="微软雅黑" panose="020B0503020204020204" pitchFamily="34" charset="-122"/>
                </a:rPr>
                <a:t>20~25%</a:t>
              </a:r>
            </a:p>
          </p:txBody>
        </p:sp>
        <p:sp>
          <p:nvSpPr>
            <p:cNvPr id="10" name="TextBox 12">
              <a:extLst>
                <a:ext uri="{FF2B5EF4-FFF2-40B4-BE49-F238E27FC236}">
                  <a16:creationId xmlns:a16="http://schemas.microsoft.com/office/drawing/2014/main" id="{914C6BE8-4E96-173A-96FA-C2D8D40F088A}"/>
                </a:ext>
              </a:extLst>
            </p:cNvPr>
            <p:cNvSpPr txBox="1"/>
            <p:nvPr/>
          </p:nvSpPr>
          <p:spPr>
            <a:xfrm>
              <a:off x="7020027" y="4183929"/>
              <a:ext cx="1664731" cy="8268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685800"/>
              <a:r>
                <a:rPr lang="zh-CN" altLang="en-US" sz="1800" b="1" dirty="0">
                  <a:solidFill>
                    <a:srgbClr val="B6000F"/>
                  </a:solidFill>
                  <a:latin typeface="微软雅黑" panose="020B0503020204020204" pitchFamily="34" charset="-122"/>
                  <a:ea typeface="微软雅黑" panose="020B0503020204020204" pitchFamily="34" charset="-122"/>
                </a:rPr>
                <a:t>充注量维持</a:t>
              </a:r>
              <a:endParaRPr lang="en-US" altLang="zh-CN" sz="1800" b="1" dirty="0">
                <a:solidFill>
                  <a:srgbClr val="B6000F"/>
                </a:solidFill>
                <a:latin typeface="微软雅黑" panose="020B0503020204020204" pitchFamily="34" charset="-122"/>
                <a:ea typeface="微软雅黑" panose="020B0503020204020204" pitchFamily="34" charset="-122"/>
              </a:endParaRPr>
            </a:p>
            <a:p>
              <a:pPr algn="just" defTabSz="685800"/>
              <a:endParaRPr lang="en-US" altLang="zh-CN" sz="200" b="1" dirty="0">
                <a:solidFill>
                  <a:srgbClr val="B6000F"/>
                </a:solidFill>
                <a:latin typeface="微软雅黑" panose="020B0503020204020204" pitchFamily="34" charset="-122"/>
                <a:ea typeface="微软雅黑" panose="020B0503020204020204" pitchFamily="34" charset="-122"/>
              </a:endParaRPr>
            </a:p>
            <a:p>
              <a:pPr algn="ctr" defTabSz="685800"/>
              <a:r>
                <a:rPr lang="zh-CN" altLang="en-US" sz="3600" b="1" dirty="0">
                  <a:solidFill>
                    <a:srgbClr val="B6000F"/>
                  </a:solidFill>
                  <a:latin typeface="微软雅黑" panose="020B0503020204020204" pitchFamily="34" charset="-122"/>
                  <a:ea typeface="微软雅黑" panose="020B0503020204020204" pitchFamily="34" charset="-122"/>
                </a:rPr>
                <a:t>直膨水平</a:t>
              </a:r>
              <a:endParaRPr lang="en-US" sz="3600" b="1" dirty="0">
                <a:solidFill>
                  <a:srgbClr val="B6000F"/>
                </a:solidFill>
                <a:latin typeface="微软雅黑" panose="020B0503020204020204" pitchFamily="34" charset="-122"/>
                <a:ea typeface="微软雅黑" panose="020B0503020204020204" pitchFamily="34" charset="-122"/>
              </a:endParaRPr>
            </a:p>
          </p:txBody>
        </p:sp>
      </p:grpSp>
      <p:grpSp>
        <p:nvGrpSpPr>
          <p:cNvPr id="11" name="Group 10">
            <a:extLst>
              <a:ext uri="{FF2B5EF4-FFF2-40B4-BE49-F238E27FC236}">
                <a16:creationId xmlns:a16="http://schemas.microsoft.com/office/drawing/2014/main" id="{B12D9D81-8017-22F6-6EBD-F1589422E5CF}"/>
              </a:ext>
            </a:extLst>
          </p:cNvPr>
          <p:cNvGrpSpPr/>
          <p:nvPr/>
        </p:nvGrpSpPr>
        <p:grpSpPr>
          <a:xfrm>
            <a:off x="10022307" y="4439750"/>
            <a:ext cx="1981352" cy="1876104"/>
            <a:chOff x="6943643" y="3257174"/>
            <a:chExt cx="1800000" cy="1800000"/>
          </a:xfrm>
        </p:grpSpPr>
        <p:sp>
          <p:nvSpPr>
            <p:cNvPr id="12" name="Rectangle 11">
              <a:extLst>
                <a:ext uri="{FF2B5EF4-FFF2-40B4-BE49-F238E27FC236}">
                  <a16:creationId xmlns:a16="http://schemas.microsoft.com/office/drawing/2014/main" id="{35E357E6-D873-3341-FB4A-924BF72BC08D}"/>
                </a:ext>
              </a:extLst>
            </p:cNvPr>
            <p:cNvSpPr/>
            <p:nvPr/>
          </p:nvSpPr>
          <p:spPr>
            <a:xfrm>
              <a:off x="6943643" y="3257174"/>
              <a:ext cx="1800000" cy="1800000"/>
            </a:xfrm>
            <a:prstGeom prst="rect">
              <a:avLst/>
            </a:prstGeom>
            <a:noFill/>
            <a:ln w="762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endParaRPr lang="en-US" sz="675" b="1" dirty="0">
                <a:solidFill>
                  <a:srgbClr val="FFFFFF"/>
                </a:solidFill>
                <a:latin typeface="微软雅黑" panose="020B0503020204020204" pitchFamily="34" charset="-122"/>
                <a:ea typeface="微软雅黑" panose="020B0503020204020204" pitchFamily="34" charset="-122"/>
              </a:endParaRPr>
            </a:p>
          </p:txBody>
        </p:sp>
        <p:sp>
          <p:nvSpPr>
            <p:cNvPr id="13" name="TextBox 11">
              <a:extLst>
                <a:ext uri="{FF2B5EF4-FFF2-40B4-BE49-F238E27FC236}">
                  <a16:creationId xmlns:a16="http://schemas.microsoft.com/office/drawing/2014/main" id="{33850409-235C-87A8-E9B9-2E57F7308538}"/>
                </a:ext>
              </a:extLst>
            </p:cNvPr>
            <p:cNvSpPr txBox="1"/>
            <p:nvPr/>
          </p:nvSpPr>
          <p:spPr>
            <a:xfrm>
              <a:off x="7068390" y="3322640"/>
              <a:ext cx="1523172" cy="67917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zh-CN" altLang="en-US" sz="1800" b="1" dirty="0">
                  <a:solidFill>
                    <a:srgbClr val="B6000F"/>
                  </a:solidFill>
                  <a:latin typeface="微软雅黑" panose="020B0503020204020204" pitchFamily="34" charset="-122"/>
                  <a:ea typeface="微软雅黑" panose="020B0503020204020204" pitchFamily="34" charset="-122"/>
                </a:rPr>
                <a:t>充注量下降高达</a:t>
              </a:r>
              <a:endParaRPr lang="en-US" altLang="zh-CN" sz="1800" b="1" dirty="0">
                <a:solidFill>
                  <a:srgbClr val="B6000F"/>
                </a:solidFill>
                <a:latin typeface="微软雅黑" panose="020B0503020204020204" pitchFamily="34" charset="-122"/>
                <a:ea typeface="微软雅黑" panose="020B0503020204020204" pitchFamily="34" charset="-122"/>
              </a:endParaRPr>
            </a:p>
            <a:p>
              <a:pPr algn="ctr" defTabSz="685800"/>
              <a:r>
                <a:rPr lang="en-US" sz="2800" b="1" dirty="0">
                  <a:solidFill>
                    <a:srgbClr val="B6000F"/>
                  </a:solidFill>
                  <a:latin typeface="微软雅黑" panose="020B0503020204020204" pitchFamily="34" charset="-122"/>
                  <a:ea typeface="微软雅黑" panose="020B0503020204020204" pitchFamily="34" charset="-122"/>
                </a:rPr>
                <a:t>40%</a:t>
              </a:r>
              <a:r>
                <a:rPr lang="zh-CN" altLang="en-US" sz="2800" b="1" dirty="0">
                  <a:solidFill>
                    <a:srgbClr val="B6000F"/>
                  </a:solidFill>
                  <a:latin typeface="微软雅黑" panose="020B0503020204020204" pitchFamily="34" charset="-122"/>
                  <a:ea typeface="微软雅黑" panose="020B0503020204020204" pitchFamily="34" charset="-122"/>
                </a:rPr>
                <a:t>以上</a:t>
              </a:r>
              <a:endParaRPr lang="en-US" sz="2800" b="1" dirty="0">
                <a:solidFill>
                  <a:srgbClr val="B6000F"/>
                </a:solidFill>
                <a:latin typeface="微软雅黑" panose="020B0503020204020204" pitchFamily="34" charset="-122"/>
                <a:ea typeface="微软雅黑" panose="020B0503020204020204" pitchFamily="34" charset="-122"/>
              </a:endParaRPr>
            </a:p>
          </p:txBody>
        </p:sp>
        <p:sp>
          <p:nvSpPr>
            <p:cNvPr id="14" name="TextBox 12">
              <a:extLst>
                <a:ext uri="{FF2B5EF4-FFF2-40B4-BE49-F238E27FC236}">
                  <a16:creationId xmlns:a16="http://schemas.microsoft.com/office/drawing/2014/main" id="{7475F48A-1BE0-AEA5-070F-1A5869D9EFD7}"/>
                </a:ext>
              </a:extLst>
            </p:cNvPr>
            <p:cNvSpPr txBox="1"/>
            <p:nvPr/>
          </p:nvSpPr>
          <p:spPr>
            <a:xfrm>
              <a:off x="7070351" y="3964595"/>
              <a:ext cx="1567630" cy="109257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defTabSz="685800"/>
              <a:r>
                <a:rPr lang="zh-CN" altLang="en-US" sz="1800" b="1" dirty="0">
                  <a:solidFill>
                    <a:srgbClr val="B6000F"/>
                  </a:solidFill>
                  <a:latin typeface="微软雅黑" panose="020B0503020204020204" pitchFamily="34" charset="-122"/>
                  <a:ea typeface="微软雅黑" panose="020B0503020204020204" pitchFamily="34" charset="-122"/>
                </a:rPr>
                <a:t>能效维持桶泵水平，甚至</a:t>
              </a:r>
              <a:r>
                <a:rPr lang="zh-CN" altLang="en-US" sz="2800" b="1" dirty="0">
                  <a:solidFill>
                    <a:srgbClr val="B6000F"/>
                  </a:solidFill>
                  <a:latin typeface="微软雅黑" panose="020B0503020204020204" pitchFamily="34" charset="-122"/>
                  <a:ea typeface="微软雅黑" panose="020B0503020204020204" pitchFamily="34" charset="-122"/>
                </a:rPr>
                <a:t>略有上升</a:t>
              </a:r>
              <a:endParaRPr lang="en-US" sz="3600" b="1" dirty="0">
                <a:solidFill>
                  <a:srgbClr val="B6000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4339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402AE-AA55-A6E3-1687-9B69AFF8CEB6}"/>
              </a:ext>
            </a:extLst>
          </p:cNvPr>
          <p:cNvSpPr>
            <a:spLocks noGrp="1"/>
          </p:cNvSpPr>
          <p:nvPr>
            <p:ph idx="1"/>
          </p:nvPr>
        </p:nvSpPr>
        <p:spPr>
          <a:xfrm>
            <a:off x="918521" y="1361097"/>
            <a:ext cx="6334155" cy="5053560"/>
          </a:xfrm>
        </p:spPr>
        <p:txBody>
          <a:bodyPr/>
          <a:lstStyle/>
          <a:p>
            <a:pPr>
              <a:spcAft>
                <a:spcPts val="1200"/>
              </a:spcAft>
            </a:pPr>
            <a:r>
              <a:rPr lang="en-GB" sz="1600" b="1" dirty="0">
                <a:latin typeface="微软雅黑" panose="020B0503020204020204" pitchFamily="34" charset="-122"/>
                <a:ea typeface="微软雅黑" panose="020B0503020204020204" pitchFamily="34" charset="-122"/>
              </a:rPr>
              <a:t>NH</a:t>
            </a:r>
            <a:r>
              <a:rPr lang="en-GB" sz="1600" b="1" baseline="-25000" dirty="0">
                <a:latin typeface="微软雅黑" panose="020B0503020204020204" pitchFamily="34" charset="-122"/>
                <a:ea typeface="微软雅黑" panose="020B0503020204020204" pitchFamily="34" charset="-122"/>
              </a:rPr>
              <a:t>3</a:t>
            </a:r>
          </a:p>
          <a:p>
            <a:pPr marL="180000"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减少充注意味着降低系统风险</a:t>
            </a:r>
            <a:r>
              <a:rPr lang="en-GB" sz="1600" dirty="0">
                <a:latin typeface="微软雅黑" panose="020B0503020204020204" pitchFamily="34" charset="-122"/>
                <a:ea typeface="微软雅黑" panose="020B0503020204020204" pitchFamily="34" charset="-122"/>
              </a:rPr>
              <a:t> </a:t>
            </a:r>
          </a:p>
          <a:p>
            <a:pPr marL="180000"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充分发挥氨组为天然工质的高效性</a:t>
            </a:r>
            <a:endParaRPr lang="en-US" altLang="zh-CN" sz="1600" dirty="0">
              <a:latin typeface="微软雅黑" panose="020B0503020204020204" pitchFamily="34" charset="-122"/>
              <a:ea typeface="微软雅黑" panose="020B0503020204020204" pitchFamily="34" charset="-122"/>
            </a:endParaRPr>
          </a:p>
          <a:p>
            <a:r>
              <a:rPr lang="en-GB" sz="1600" dirty="0">
                <a:latin typeface="微软雅黑" panose="020B0503020204020204" pitchFamily="34" charset="-122"/>
                <a:ea typeface="微软雅黑" panose="020B0503020204020204" pitchFamily="34" charset="-122"/>
              </a:rPr>
              <a:t> </a:t>
            </a:r>
          </a:p>
          <a:p>
            <a:pPr>
              <a:spcAft>
                <a:spcPts val="1200"/>
              </a:spcAft>
            </a:pPr>
            <a:r>
              <a:rPr lang="en-US" altLang="zh-CN" sz="1600" b="1" dirty="0">
                <a:latin typeface="微软雅黑" panose="020B0503020204020204" pitchFamily="34" charset="-122"/>
                <a:ea typeface="微软雅黑" panose="020B0503020204020204" pitchFamily="34" charset="-122"/>
              </a:rPr>
              <a:t>HFC</a:t>
            </a:r>
            <a:endParaRPr lang="en-GB" sz="1600" b="1" dirty="0">
              <a:latin typeface="微软雅黑" panose="020B0503020204020204" pitchFamily="34" charset="-122"/>
              <a:ea typeface="微软雅黑" panose="020B0503020204020204" pitchFamily="34" charset="-122"/>
            </a:endParaRPr>
          </a:p>
          <a:p>
            <a:pPr marL="180000"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减少充注意味着降低系统成本 </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初始成本和运行成本</a:t>
            </a:r>
            <a:r>
              <a:rPr lang="en-GB" sz="1600" dirty="0">
                <a:latin typeface="微软雅黑" panose="020B0503020204020204" pitchFamily="34" charset="-122"/>
                <a:ea typeface="微软雅黑" panose="020B0503020204020204" pitchFamily="34" charset="-122"/>
              </a:rPr>
              <a:t> </a:t>
            </a:r>
          </a:p>
          <a:p>
            <a:pPr marL="180000"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降低充注意味着更加绿色环保</a:t>
            </a:r>
            <a:endParaRPr lang="en-US" altLang="zh-CN" sz="1600" dirty="0">
              <a:latin typeface="微软雅黑" panose="020B0503020204020204" pitchFamily="34" charset="-122"/>
              <a:ea typeface="微软雅黑" panose="020B0503020204020204" pitchFamily="34" charset="-122"/>
            </a:endParaRPr>
          </a:p>
          <a:p>
            <a:pPr marL="180000" indent="-180000">
              <a:buBlip>
                <a:blip r:embed="rId3">
                  <a:extLst>
                    <a:ext uri="{96DAC541-7B7A-43D3-8B79-37D633B846F1}">
                      <asvg:svgBlip xmlns:asvg="http://schemas.microsoft.com/office/drawing/2016/SVG/main" r:embed="rId4"/>
                    </a:ext>
                  </a:extLst>
                </a:blip>
              </a:buBlip>
            </a:pPr>
            <a:endParaRPr lang="en-US" sz="1600" dirty="0">
              <a:latin typeface="微软雅黑" panose="020B0503020204020204" pitchFamily="34" charset="-122"/>
              <a:ea typeface="微软雅黑" panose="020B0503020204020204" pitchFamily="34" charset="-122"/>
            </a:endParaRPr>
          </a:p>
          <a:p>
            <a:pPr>
              <a:spcAft>
                <a:spcPts val="1200"/>
              </a:spcAft>
            </a:pPr>
            <a:r>
              <a:rPr lang="en-US" altLang="zh-CN" sz="1600" b="1" dirty="0">
                <a:latin typeface="微软雅黑" panose="020B0503020204020204" pitchFamily="34" charset="-122"/>
                <a:ea typeface="微软雅黑" panose="020B0503020204020204" pitchFamily="34" charset="-122"/>
              </a:rPr>
              <a:t>CO</a:t>
            </a:r>
            <a:r>
              <a:rPr lang="en-US" altLang="zh-CN" sz="1600" b="1" baseline="-25000" dirty="0">
                <a:latin typeface="微软雅黑" panose="020B0503020204020204" pitchFamily="34" charset="-122"/>
                <a:ea typeface="微软雅黑" panose="020B0503020204020204" pitchFamily="34" charset="-122"/>
              </a:rPr>
              <a:t>2</a:t>
            </a:r>
            <a:endParaRPr lang="en-GB" sz="1600" b="1" baseline="-25000" dirty="0">
              <a:latin typeface="微软雅黑" panose="020B0503020204020204" pitchFamily="34" charset="-122"/>
              <a:ea typeface="微软雅黑" panose="020B0503020204020204" pitchFamily="34" charset="-122"/>
            </a:endParaRPr>
          </a:p>
          <a:p>
            <a:pPr marL="180000"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虽然没有硬性要求，但是：</a:t>
            </a:r>
            <a:endParaRPr lang="en-US" altLang="zh-CN" sz="1600" dirty="0">
              <a:latin typeface="微软雅黑" panose="020B0503020204020204" pitchFamily="34" charset="-122"/>
              <a:ea typeface="微软雅黑" panose="020B0503020204020204" pitchFamily="34" charset="-122"/>
            </a:endParaRPr>
          </a:p>
          <a:p>
            <a:pPr marL="368913" lvl="1"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更少的充注依然有助于提升系统安全性并降低初始成本</a:t>
            </a:r>
            <a:endParaRPr lang="en-US" altLang="zh-CN" sz="1600" dirty="0">
              <a:latin typeface="微软雅黑" panose="020B0503020204020204" pitchFamily="34" charset="-122"/>
              <a:ea typeface="微软雅黑" panose="020B0503020204020204" pitchFamily="34" charset="-122"/>
            </a:endParaRPr>
          </a:p>
          <a:p>
            <a:pPr marL="368913" lvl="1" indent="-180000">
              <a:buBlip>
                <a:blip r:embed="rId3">
                  <a:extLst>
                    <a:ext uri="{96DAC541-7B7A-43D3-8B79-37D633B846F1}">
                      <asvg:svgBlip xmlns:asvg="http://schemas.microsoft.com/office/drawing/2016/SVG/main" r:embed="rId4"/>
                    </a:ext>
                  </a:extLst>
                </a:blip>
              </a:buBlip>
            </a:pPr>
            <a:r>
              <a:rPr lang="zh-CN" altLang="en-US" sz="1600" dirty="0">
                <a:latin typeface="微软雅黑" panose="020B0503020204020204" pitchFamily="34" charset="-122"/>
                <a:ea typeface="微软雅黑" panose="020B0503020204020204" pitchFamily="34" charset="-122"/>
              </a:rPr>
              <a:t>利用</a:t>
            </a:r>
            <a:r>
              <a:rPr lang="en-US" altLang="zh-CN" sz="1600" dirty="0">
                <a:latin typeface="微软雅黑" panose="020B0503020204020204" pitchFamily="34" charset="-122"/>
                <a:ea typeface="微软雅黑" panose="020B0503020204020204" pitchFamily="34" charset="-122"/>
              </a:rPr>
              <a:t>NeoCharge</a:t>
            </a:r>
            <a:r>
              <a:rPr lang="zh-CN" altLang="en-US" sz="1600" dirty="0">
                <a:latin typeface="微软雅黑" panose="020B0503020204020204" pitchFamily="34" charset="-122"/>
                <a:ea typeface="微软雅黑" panose="020B0503020204020204" pitchFamily="34" charset="-122"/>
              </a:rPr>
              <a:t>技术提升干式直膨系统效率</a:t>
            </a:r>
            <a:endParaRPr lang="en-GB" sz="1600" dirty="0">
              <a:latin typeface="微软雅黑" panose="020B0503020204020204" pitchFamily="34" charset="-122"/>
              <a:ea typeface="微软雅黑" panose="020B0503020204020204" pitchFamily="34" charset="-122"/>
            </a:endParaRPr>
          </a:p>
        </p:txBody>
      </p:sp>
      <p:sp>
        <p:nvSpPr>
          <p:cNvPr id="5" name="Title 4">
            <a:extLst>
              <a:ext uri="{FF2B5EF4-FFF2-40B4-BE49-F238E27FC236}">
                <a16:creationId xmlns:a16="http://schemas.microsoft.com/office/drawing/2014/main" id="{8986DEED-5575-619D-6902-9BB2176B3A7A}"/>
              </a:ext>
            </a:extLst>
          </p:cNvPr>
          <p:cNvSpPr>
            <a:spLocks noGrp="1"/>
          </p:cNvSpPr>
          <p:nvPr>
            <p:ph type="title"/>
          </p:nvPr>
        </p:nvSpPr>
        <p:spPr/>
        <p:txBody>
          <a:bodyPr/>
          <a:lstStyle/>
          <a:p>
            <a:r>
              <a:rPr lang="zh-CN" altLang="en-US" sz="2400" dirty="0">
                <a:latin typeface="微软雅黑" panose="020B0503020204020204" pitchFamily="34" charset="-122"/>
                <a:ea typeface="微软雅黑" panose="020B0503020204020204" pitchFamily="34" charset="-122"/>
              </a:rPr>
              <a:t>制冷系统的充注量减少成为主流趋势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但需要保持系统的效率</a:t>
            </a:r>
            <a:endParaRPr lang="da-DK" sz="1400" b="1" dirty="0">
              <a:solidFill>
                <a:schemeClr val="tx1"/>
              </a:solidFill>
              <a:latin typeface="微软雅黑" panose="020B0503020204020204" pitchFamily="34" charset="-122"/>
              <a:ea typeface="微软雅黑" panose="020B0503020204020204" pitchFamily="34" charset="-122"/>
            </a:endParaRPr>
          </a:p>
        </p:txBody>
      </p:sp>
      <p:sp>
        <p:nvSpPr>
          <p:cNvPr id="28" name="Arrow: Chevron 27">
            <a:extLst>
              <a:ext uri="{FF2B5EF4-FFF2-40B4-BE49-F238E27FC236}">
                <a16:creationId xmlns:a16="http://schemas.microsoft.com/office/drawing/2014/main" id="{9916F723-FA01-60B7-6DE0-D7253CC9977E}"/>
              </a:ext>
            </a:extLst>
          </p:cNvPr>
          <p:cNvSpPr/>
          <p:nvPr/>
        </p:nvSpPr>
        <p:spPr>
          <a:xfrm>
            <a:off x="586207" y="1396418"/>
            <a:ext cx="137775" cy="137774"/>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solidFill>
                <a:schemeClr val="tx1"/>
              </a:solidFill>
              <a:latin typeface="微软雅黑" panose="020B0503020204020204" pitchFamily="34" charset="-122"/>
              <a:ea typeface="微软雅黑" panose="020B0503020204020204" pitchFamily="34" charset="-122"/>
            </a:endParaRPr>
          </a:p>
        </p:txBody>
      </p:sp>
      <p:sp>
        <p:nvSpPr>
          <p:cNvPr id="20" name="Arrow: Chevron 19">
            <a:extLst>
              <a:ext uri="{FF2B5EF4-FFF2-40B4-BE49-F238E27FC236}">
                <a16:creationId xmlns:a16="http://schemas.microsoft.com/office/drawing/2014/main" id="{C11440F1-77D5-D484-8483-B097726D52FE}"/>
              </a:ext>
            </a:extLst>
          </p:cNvPr>
          <p:cNvSpPr/>
          <p:nvPr/>
        </p:nvSpPr>
        <p:spPr>
          <a:xfrm>
            <a:off x="586207" y="3253793"/>
            <a:ext cx="137775" cy="137774"/>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solidFill>
                <a:schemeClr val="tx1"/>
              </a:solidFill>
              <a:latin typeface="微软雅黑" panose="020B0503020204020204" pitchFamily="34" charset="-122"/>
              <a:ea typeface="微软雅黑" panose="020B0503020204020204" pitchFamily="34" charset="-122"/>
            </a:endParaRPr>
          </a:p>
        </p:txBody>
      </p:sp>
      <p:sp>
        <p:nvSpPr>
          <p:cNvPr id="38" name="Arrow: Chevron 37">
            <a:extLst>
              <a:ext uri="{FF2B5EF4-FFF2-40B4-BE49-F238E27FC236}">
                <a16:creationId xmlns:a16="http://schemas.microsoft.com/office/drawing/2014/main" id="{6445E2BE-3F66-DA15-1CCF-68BBFF705F43}"/>
              </a:ext>
            </a:extLst>
          </p:cNvPr>
          <p:cNvSpPr/>
          <p:nvPr/>
        </p:nvSpPr>
        <p:spPr>
          <a:xfrm>
            <a:off x="586207" y="5215943"/>
            <a:ext cx="137775" cy="137774"/>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solidFill>
                <a:schemeClr val="tx1"/>
              </a:solidFill>
              <a:latin typeface="微软雅黑" panose="020B0503020204020204" pitchFamily="34" charset="-122"/>
              <a:ea typeface="微软雅黑" panose="020B0503020204020204" pitchFamily="34" charset="-122"/>
            </a:endParaRPr>
          </a:p>
        </p:txBody>
      </p:sp>
      <p:cxnSp>
        <p:nvCxnSpPr>
          <p:cNvPr id="10" name="Straight Connector 9">
            <a:extLst>
              <a:ext uri="{FF2B5EF4-FFF2-40B4-BE49-F238E27FC236}">
                <a16:creationId xmlns:a16="http://schemas.microsoft.com/office/drawing/2014/main" id="{1D4AA090-CA94-1F77-9A40-8BE792AC6E0F}"/>
              </a:ext>
            </a:extLst>
          </p:cNvPr>
          <p:cNvCxnSpPr>
            <a:cxnSpLocks/>
          </p:cNvCxnSpPr>
          <p:nvPr/>
        </p:nvCxnSpPr>
        <p:spPr>
          <a:xfrm flipV="1">
            <a:off x="7033183" y="828726"/>
            <a:ext cx="0" cy="5585931"/>
          </a:xfrm>
          <a:prstGeom prst="line">
            <a:avLst/>
          </a:prstGeom>
          <a:solidFill>
            <a:schemeClr val="accent2"/>
          </a:solidFill>
          <a:ln>
            <a:solidFill>
              <a:srgbClr val="E2000F"/>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DEBE170-5CB6-832C-1815-04AB20648180}"/>
              </a:ext>
            </a:extLst>
          </p:cNvPr>
          <p:cNvSpPr/>
          <p:nvPr/>
        </p:nvSpPr>
        <p:spPr>
          <a:xfrm>
            <a:off x="498723" y="1458798"/>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4" name="Oval 13">
            <a:extLst>
              <a:ext uri="{FF2B5EF4-FFF2-40B4-BE49-F238E27FC236}">
                <a16:creationId xmlns:a16="http://schemas.microsoft.com/office/drawing/2014/main" id="{13C3664F-0BA8-7040-C99C-263E0815AEAD}"/>
              </a:ext>
            </a:extLst>
          </p:cNvPr>
          <p:cNvSpPr/>
          <p:nvPr/>
        </p:nvSpPr>
        <p:spPr>
          <a:xfrm>
            <a:off x="500005" y="4216438"/>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5" name="Oval 14">
            <a:extLst>
              <a:ext uri="{FF2B5EF4-FFF2-40B4-BE49-F238E27FC236}">
                <a16:creationId xmlns:a16="http://schemas.microsoft.com/office/drawing/2014/main" id="{4994FA1D-10E2-3143-C73D-8DFE95D6943E}"/>
              </a:ext>
            </a:extLst>
          </p:cNvPr>
          <p:cNvSpPr/>
          <p:nvPr/>
        </p:nvSpPr>
        <p:spPr>
          <a:xfrm>
            <a:off x="498723" y="2847530"/>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6C919C3E-0E56-508B-9862-096E768791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pic>
        <p:nvPicPr>
          <p:cNvPr id="4" name="Picture 3">
            <a:extLst>
              <a:ext uri="{FF2B5EF4-FFF2-40B4-BE49-F238E27FC236}">
                <a16:creationId xmlns:a16="http://schemas.microsoft.com/office/drawing/2014/main" id="{2834F46D-EC57-B2BE-DB1A-575227997CE9}"/>
              </a:ext>
            </a:extLst>
          </p:cNvPr>
          <p:cNvPicPr>
            <a:picLocks noChangeAspect="1"/>
          </p:cNvPicPr>
          <p:nvPr/>
        </p:nvPicPr>
        <p:blipFill>
          <a:blip r:embed="rId6"/>
          <a:stretch>
            <a:fillRect/>
          </a:stretch>
        </p:blipFill>
        <p:spPr>
          <a:xfrm>
            <a:off x="7180432" y="976895"/>
            <a:ext cx="4200945" cy="2696268"/>
          </a:xfrm>
          <a:prstGeom prst="rect">
            <a:avLst/>
          </a:prstGeom>
        </p:spPr>
      </p:pic>
      <p:pic>
        <p:nvPicPr>
          <p:cNvPr id="8" name="Picture 7">
            <a:extLst>
              <a:ext uri="{FF2B5EF4-FFF2-40B4-BE49-F238E27FC236}">
                <a16:creationId xmlns:a16="http://schemas.microsoft.com/office/drawing/2014/main" id="{B58CE9B3-2F06-3AB9-98B7-7EBF7A8EEE8C}"/>
              </a:ext>
            </a:extLst>
          </p:cNvPr>
          <p:cNvPicPr>
            <a:picLocks noChangeAspect="1"/>
          </p:cNvPicPr>
          <p:nvPr/>
        </p:nvPicPr>
        <p:blipFill>
          <a:blip r:embed="rId7"/>
          <a:stretch>
            <a:fillRect/>
          </a:stretch>
        </p:blipFill>
        <p:spPr>
          <a:xfrm>
            <a:off x="7180432" y="3588858"/>
            <a:ext cx="4348192" cy="2741357"/>
          </a:xfrm>
          <a:prstGeom prst="rect">
            <a:avLst/>
          </a:prstGeom>
        </p:spPr>
      </p:pic>
    </p:spTree>
    <p:extLst>
      <p:ext uri="{BB962C8B-B14F-4D97-AF65-F5344CB8AC3E}">
        <p14:creationId xmlns:p14="http://schemas.microsoft.com/office/powerpoint/2010/main" val="96335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198C-ADCE-9FC5-E808-B670479BA1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46BA04-2119-F8DA-F536-BA3D18BBE3A0}"/>
              </a:ext>
            </a:extLst>
          </p:cNvPr>
          <p:cNvPicPr>
            <a:picLocks noChangeAspect="1"/>
          </p:cNvPicPr>
          <p:nvPr/>
        </p:nvPicPr>
        <p:blipFill>
          <a:blip r:embed="rId2"/>
          <a:stretch>
            <a:fillRect/>
          </a:stretch>
        </p:blipFill>
        <p:spPr>
          <a:xfrm>
            <a:off x="1130463" y="4313290"/>
            <a:ext cx="4311782" cy="2066224"/>
          </a:xfrm>
          <a:prstGeom prst="rect">
            <a:avLst/>
          </a:prstGeom>
        </p:spPr>
      </p:pic>
      <p:sp>
        <p:nvSpPr>
          <p:cNvPr id="84" name="TextBox 83">
            <a:extLst>
              <a:ext uri="{FF2B5EF4-FFF2-40B4-BE49-F238E27FC236}">
                <a16:creationId xmlns:a16="http://schemas.microsoft.com/office/drawing/2014/main" id="{C0CDD764-BF9B-ADB4-D035-5B512D6F0ED2}"/>
              </a:ext>
            </a:extLst>
          </p:cNvPr>
          <p:cNvSpPr txBox="1"/>
          <p:nvPr/>
        </p:nvSpPr>
        <p:spPr>
          <a:xfrm>
            <a:off x="4849275" y="2503972"/>
            <a:ext cx="977266" cy="187285"/>
          </a:xfrm>
          <a:prstGeom prst="roundRect">
            <a:avLst/>
          </a:prstGeom>
          <a:solidFill>
            <a:srgbClr val="E2000F"/>
          </a:solidFill>
        </p:spPr>
        <p:txBody>
          <a:bodyPr wrap="square" lIns="0" tIns="0" rIns="0" bIns="0" rtlCol="0">
            <a:spAutoFit/>
          </a:bodyPr>
          <a:lstStyle/>
          <a:p>
            <a:pPr algn="ctr"/>
            <a:r>
              <a:rPr lang="en-US" sz="1100" dirty="0">
                <a:solidFill>
                  <a:schemeClr val="bg1"/>
                </a:solidFill>
                <a:latin typeface="微软雅黑" panose="020B0503020204020204" pitchFamily="34" charset="-122"/>
                <a:ea typeface="微软雅黑" panose="020B0503020204020204" pitchFamily="34" charset="-122"/>
              </a:rPr>
              <a:t>&lt;- DX</a:t>
            </a:r>
            <a:r>
              <a:rPr lang="zh-CN" altLang="en-US" sz="1100" dirty="0">
                <a:solidFill>
                  <a:schemeClr val="bg1"/>
                </a:solidFill>
                <a:latin typeface="微软雅黑" panose="020B0503020204020204" pitchFamily="34" charset="-122"/>
                <a:ea typeface="微软雅黑" panose="020B0503020204020204" pitchFamily="34" charset="-122"/>
              </a:rPr>
              <a:t>供液</a:t>
            </a:r>
            <a:r>
              <a:rPr lang="en-US" sz="1100" dirty="0">
                <a:solidFill>
                  <a:schemeClr val="bg1"/>
                </a:solidFill>
                <a:latin typeface="微软雅黑" panose="020B0503020204020204" pitchFamily="34" charset="-122"/>
                <a:ea typeface="微软雅黑" panose="020B0503020204020204" pitchFamily="34" charset="-122"/>
              </a:rPr>
              <a:t> -&gt;</a:t>
            </a:r>
            <a:endParaRPr lang="nl-NL" sz="1100" dirty="0" err="1">
              <a:solidFill>
                <a:schemeClr val="bg1"/>
              </a:solidFill>
              <a:latin typeface="微软雅黑" panose="020B0503020204020204" pitchFamily="34" charset="-122"/>
              <a:ea typeface="微软雅黑" panose="020B0503020204020204" pitchFamily="34" charset="-122"/>
            </a:endParaRPr>
          </a:p>
        </p:txBody>
      </p:sp>
      <p:sp>
        <p:nvSpPr>
          <p:cNvPr id="86" name="TextBox 85">
            <a:extLst>
              <a:ext uri="{FF2B5EF4-FFF2-40B4-BE49-F238E27FC236}">
                <a16:creationId xmlns:a16="http://schemas.microsoft.com/office/drawing/2014/main" id="{63871FF0-AA92-32F4-8D42-59E498FFF2CE}"/>
              </a:ext>
            </a:extLst>
          </p:cNvPr>
          <p:cNvSpPr txBox="1"/>
          <p:nvPr/>
        </p:nvSpPr>
        <p:spPr>
          <a:xfrm>
            <a:off x="4188593" y="2689103"/>
            <a:ext cx="1321363" cy="187285"/>
          </a:xfrm>
          <a:prstGeom prst="roundRect">
            <a:avLst/>
          </a:prstGeom>
          <a:solidFill>
            <a:srgbClr val="E2000F"/>
          </a:solidFill>
        </p:spPr>
        <p:txBody>
          <a:bodyPr wrap="square" lIns="0" tIns="0" rIns="0" bIns="0" rtlCol="0">
            <a:spAutoFit/>
          </a:bodyPr>
          <a:lstStyle/>
          <a:p>
            <a:pPr algn="ctr"/>
            <a:r>
              <a:rPr lang="en-US" sz="1100" dirty="0">
                <a:solidFill>
                  <a:schemeClr val="bg1"/>
                </a:solidFill>
                <a:latin typeface="微软雅黑" panose="020B0503020204020204" pitchFamily="34" charset="-122"/>
                <a:ea typeface="微软雅黑" panose="020B0503020204020204" pitchFamily="34" charset="-122"/>
              </a:rPr>
              <a:t>&lt;-  </a:t>
            </a:r>
            <a:r>
              <a:rPr lang="zh-CN" altLang="en-US" sz="1100" dirty="0">
                <a:solidFill>
                  <a:schemeClr val="bg1"/>
                </a:solidFill>
                <a:latin typeface="微软雅黑" panose="020B0503020204020204" pitchFamily="34" charset="-122"/>
                <a:ea typeface="微软雅黑" panose="020B0503020204020204" pitchFamily="34" charset="-122"/>
              </a:rPr>
              <a:t>超倍供液</a:t>
            </a:r>
            <a:r>
              <a:rPr lang="en-US" sz="1100" dirty="0">
                <a:solidFill>
                  <a:schemeClr val="bg1"/>
                </a:solidFill>
                <a:latin typeface="微软雅黑" panose="020B0503020204020204" pitchFamily="34" charset="-122"/>
                <a:ea typeface="微软雅黑" panose="020B0503020204020204" pitchFamily="34" charset="-122"/>
              </a:rPr>
              <a:t>  -&gt;</a:t>
            </a:r>
            <a:endParaRPr lang="nl-NL" sz="1100" dirty="0" err="1">
              <a:solidFill>
                <a:schemeClr val="bg1"/>
              </a:solidFill>
              <a:latin typeface="微软雅黑" panose="020B0503020204020204" pitchFamily="34" charset="-122"/>
              <a:ea typeface="微软雅黑" panose="020B0503020204020204" pitchFamily="34" charset="-122"/>
            </a:endParaRPr>
          </a:p>
        </p:txBody>
      </p:sp>
      <p:sp>
        <p:nvSpPr>
          <p:cNvPr id="90" name="TextBox 89">
            <a:extLst>
              <a:ext uri="{FF2B5EF4-FFF2-40B4-BE49-F238E27FC236}">
                <a16:creationId xmlns:a16="http://schemas.microsoft.com/office/drawing/2014/main" id="{B48DFB53-A8E7-ADFA-4CA9-016355C540D1}"/>
              </a:ext>
            </a:extLst>
          </p:cNvPr>
          <p:cNvSpPr txBox="1"/>
          <p:nvPr/>
        </p:nvSpPr>
        <p:spPr>
          <a:xfrm>
            <a:off x="286940" y="2943420"/>
            <a:ext cx="3897631" cy="307777"/>
          </a:xfrm>
          <a:prstGeom prst="rect">
            <a:avLst/>
          </a:prstGeom>
          <a:noFill/>
        </p:spPr>
        <p:txBody>
          <a:bodyPr wrap="square">
            <a:spAutoFit/>
          </a:bodyPr>
          <a:lstStyle/>
          <a:p>
            <a:pPr lvl="1"/>
            <a:r>
              <a:rPr lang="zh-CN" altLang="en-US" sz="1400" b="1" dirty="0">
                <a:latin typeface="微软雅黑" panose="020B0503020204020204" pitchFamily="34" charset="-122"/>
                <a:ea typeface="微软雅黑" panose="020B0503020204020204" pitchFamily="34" charset="-122"/>
              </a:rPr>
              <a:t>丹佛斯电热传感器</a:t>
            </a:r>
            <a:endParaRPr lang="en-US" sz="1400" b="1" dirty="0">
              <a:latin typeface="微软雅黑" panose="020B0503020204020204" pitchFamily="34" charset="-122"/>
              <a:ea typeface="微软雅黑" panose="020B0503020204020204" pitchFamily="34" charset="-122"/>
            </a:endParaRPr>
          </a:p>
        </p:txBody>
      </p:sp>
      <p:sp>
        <p:nvSpPr>
          <p:cNvPr id="92" name="TextBox 91">
            <a:extLst>
              <a:ext uri="{FF2B5EF4-FFF2-40B4-BE49-F238E27FC236}">
                <a16:creationId xmlns:a16="http://schemas.microsoft.com/office/drawing/2014/main" id="{CF0E8E72-F9A0-22B2-A015-AE2554F149E5}"/>
              </a:ext>
            </a:extLst>
          </p:cNvPr>
          <p:cNvSpPr txBox="1"/>
          <p:nvPr/>
        </p:nvSpPr>
        <p:spPr>
          <a:xfrm>
            <a:off x="776287" y="3231628"/>
            <a:ext cx="6228476" cy="1061188"/>
          </a:xfrm>
          <a:prstGeom prst="rect">
            <a:avLst/>
          </a:prstGeom>
          <a:noFill/>
        </p:spPr>
        <p:txBody>
          <a:bodyPr wrap="square">
            <a:spAutoFit/>
          </a:bodyPr>
          <a:lstStyle/>
          <a:p>
            <a:pPr marL="180000" lvl="1" indent="-180000">
              <a:lnSpc>
                <a:spcPct val="150000"/>
              </a:lnSpc>
              <a:spcAft>
                <a:spcPts val="300"/>
              </a:spcAft>
              <a:buClr>
                <a:schemeClr val="tx1">
                  <a:lumMod val="50000"/>
                  <a:lumOff val="50000"/>
                </a:schemeClr>
              </a:buClr>
              <a:buBlip>
                <a:blip r:embed="rId3">
                  <a:extLst>
                    <a:ext uri="{96DAC541-7B7A-43D3-8B79-37D633B846F1}">
                      <asvg:svgBlip xmlns:asvg="http://schemas.microsoft.com/office/drawing/2016/SVG/main" r:embed="rId4"/>
                    </a:ext>
                  </a:extLst>
                </a:blip>
              </a:buBlip>
            </a:pPr>
            <a:r>
              <a:rPr lang="zh-CN" altLang="en-US" sz="1400" dirty="0">
                <a:latin typeface="微软雅黑" panose="020B0503020204020204" pitchFamily="34" charset="-122"/>
                <a:ea typeface="微软雅黑" panose="020B0503020204020204" pitchFamily="34" charset="-122"/>
              </a:rPr>
              <a:t>测量液体和气体之间不同的传热系数</a:t>
            </a:r>
            <a:endParaRPr lang="en-US" sz="14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Clr>
                <a:schemeClr val="tx1">
                  <a:lumMod val="50000"/>
                  <a:lumOff val="50000"/>
                </a:schemeClr>
              </a:buClr>
              <a:buBlip>
                <a:blip r:embed="rId3">
                  <a:extLst>
                    <a:ext uri="{96DAC541-7B7A-43D3-8B79-37D633B846F1}">
                      <asvg:svgBlip xmlns:asvg="http://schemas.microsoft.com/office/drawing/2016/SVG/main" r:embed="rId4"/>
                    </a:ext>
                  </a:extLst>
                </a:blip>
              </a:buBlip>
            </a:pPr>
            <a:r>
              <a:rPr lang="zh-CN" altLang="en-US" sz="1400" dirty="0">
                <a:latin typeface="微软雅黑" panose="020B0503020204020204" pitchFamily="34" charset="-122"/>
                <a:ea typeface="微软雅黑" panose="020B0503020204020204" pitchFamily="34" charset="-122"/>
              </a:rPr>
              <a:t>丹佛斯电热传感器通过辅助电热实现“额外过热度信号”的提供，该信号和蒸发器盘管中的液体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气体含量关联</a:t>
            </a:r>
            <a:endParaRPr lang="en-US" sz="1400" dirty="0">
              <a:latin typeface="微软雅黑" panose="020B0503020204020204" pitchFamily="34" charset="-122"/>
              <a:ea typeface="微软雅黑" panose="020B0503020204020204" pitchFamily="34" charset="-122"/>
            </a:endParaRPr>
          </a:p>
        </p:txBody>
      </p:sp>
      <p:sp>
        <p:nvSpPr>
          <p:cNvPr id="50" name="Text Placeholder 2">
            <a:extLst>
              <a:ext uri="{FF2B5EF4-FFF2-40B4-BE49-F238E27FC236}">
                <a16:creationId xmlns:a16="http://schemas.microsoft.com/office/drawing/2014/main" id="{B5577030-C4C3-6538-6AD0-1EC457507E59}"/>
              </a:ext>
            </a:extLst>
          </p:cNvPr>
          <p:cNvSpPr txBox="1">
            <a:spLocks/>
          </p:cNvSpPr>
          <p:nvPr/>
        </p:nvSpPr>
        <p:spPr>
          <a:xfrm>
            <a:off x="6788018" y="4688747"/>
            <a:ext cx="4311782" cy="276999"/>
          </a:xfrm>
          <a:prstGeom prst="rect">
            <a:avLst/>
          </a:prstGeom>
        </p:spPr>
        <p:txBody>
          <a:bodyPr>
            <a:normAutofit/>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zh-CN" altLang="en-US" sz="1200" b="1" dirty="0">
                <a:latin typeface="微软雅黑" panose="020B0503020204020204" pitchFamily="34" charset="-122"/>
                <a:ea typeface="微软雅黑" panose="020B0503020204020204" pitchFamily="34" charset="-122"/>
              </a:rPr>
              <a:t>子系统初始化 </a:t>
            </a:r>
            <a:r>
              <a:rPr lang="en-US"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在系统调试降温期间完成</a:t>
            </a:r>
            <a:r>
              <a:rPr lang="en-US" sz="1200" b="1" dirty="0">
                <a:latin typeface="微软雅黑" panose="020B0503020204020204" pitchFamily="34" charset="-122"/>
                <a:ea typeface="微软雅黑" panose="020B0503020204020204" pitchFamily="34" charset="-122"/>
              </a:rPr>
              <a:t>)</a:t>
            </a:r>
          </a:p>
        </p:txBody>
      </p:sp>
      <p:sp>
        <p:nvSpPr>
          <p:cNvPr id="102" name="Text Placeholder 2">
            <a:extLst>
              <a:ext uri="{FF2B5EF4-FFF2-40B4-BE49-F238E27FC236}">
                <a16:creationId xmlns:a16="http://schemas.microsoft.com/office/drawing/2014/main" id="{C8F54C7A-56E7-96B2-60CA-73DCFD5E29C0}"/>
              </a:ext>
            </a:extLst>
          </p:cNvPr>
          <p:cNvSpPr txBox="1">
            <a:spLocks/>
          </p:cNvSpPr>
          <p:nvPr/>
        </p:nvSpPr>
        <p:spPr>
          <a:xfrm>
            <a:off x="7232519" y="4928027"/>
            <a:ext cx="5123808" cy="1195711"/>
          </a:xfrm>
          <a:prstGeom prst="rect">
            <a:avLst/>
          </a:prstGeom>
        </p:spPr>
        <p:txBody>
          <a:bodyPr>
            <a:normAutofit fontScale="92500"/>
          </a:bodyPr>
          <a:lst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a:lnSpc>
                <a:spcPct val="150000"/>
              </a:lnSpc>
              <a:spcAft>
                <a:spcPts val="300"/>
              </a:spcAft>
              <a:buBlip>
                <a:blip r:embed="rId3">
                  <a:extLst>
                    <a:ext uri="{96DAC541-7B7A-43D3-8B79-37D633B846F1}">
                      <asvg:svgBlip xmlns:asvg="http://schemas.microsoft.com/office/drawing/2016/SVG/main" r:embed="rId4"/>
                    </a:ext>
                  </a:extLst>
                </a:blip>
              </a:buBlip>
            </a:pPr>
            <a:r>
              <a:rPr lang="zh-CN" altLang="en-US" sz="1200" dirty="0">
                <a:latin typeface="微软雅黑" panose="020B0503020204020204" pitchFamily="34" charset="-122"/>
                <a:ea typeface="微软雅黑" panose="020B0503020204020204" pitchFamily="34" charset="-122"/>
              </a:rPr>
              <a:t>从过热度控制开始，实现对系统过热度控制</a:t>
            </a:r>
            <a:r>
              <a:rPr lang="en-US" sz="1200" dirty="0">
                <a:latin typeface="微软雅黑" panose="020B0503020204020204" pitchFamily="34" charset="-122"/>
                <a:ea typeface="微软雅黑" panose="020B0503020204020204" pitchFamily="34" charset="-122"/>
              </a:rPr>
              <a:t> </a:t>
            </a:r>
            <a:r>
              <a:rPr lang="en-US"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温度</a:t>
            </a:r>
            <a:r>
              <a:rPr lang="en-US" altLang="zh-CN" sz="800" dirty="0">
                <a:latin typeface="微软雅黑" panose="020B0503020204020204" pitchFamily="34" charset="-122"/>
                <a:ea typeface="微软雅黑" panose="020B0503020204020204" pitchFamily="34" charset="-122"/>
              </a:rPr>
              <a:t> – </a:t>
            </a:r>
            <a:r>
              <a:rPr lang="zh-CN" altLang="en-US" sz="800" dirty="0">
                <a:latin typeface="微软雅黑" panose="020B0503020204020204" pitchFamily="34" charset="-122"/>
                <a:ea typeface="微软雅黑" panose="020B0503020204020204" pitchFamily="34" charset="-122"/>
              </a:rPr>
              <a:t>压力</a:t>
            </a:r>
            <a:r>
              <a:rPr lang="en-US" sz="800" dirty="0">
                <a:latin typeface="微软雅黑" panose="020B0503020204020204" pitchFamily="34" charset="-122"/>
                <a:ea typeface="微软雅黑" panose="020B0503020204020204" pitchFamily="34" charset="-122"/>
              </a:rPr>
              <a:t>)</a:t>
            </a:r>
          </a:p>
          <a:p>
            <a:pPr marL="180000" lvl="1" indent="-180000">
              <a:lnSpc>
                <a:spcPct val="150000"/>
              </a:lnSpc>
              <a:spcAft>
                <a:spcPts val="300"/>
              </a:spcAft>
              <a:buBlip>
                <a:blip r:embed="rId3">
                  <a:extLst>
                    <a:ext uri="{96DAC541-7B7A-43D3-8B79-37D633B846F1}">
                      <asvg:svgBlip xmlns:asvg="http://schemas.microsoft.com/office/drawing/2016/SVG/main" r:embed="rId4"/>
                    </a:ext>
                  </a:extLst>
                </a:blip>
              </a:buBlip>
            </a:pPr>
            <a:r>
              <a:rPr lang="zh-CN" altLang="en-US" sz="1200" dirty="0">
                <a:latin typeface="微软雅黑" panose="020B0503020204020204" pitchFamily="34" charset="-122"/>
                <a:ea typeface="微软雅黑" panose="020B0503020204020204" pitchFamily="34" charset="-122"/>
              </a:rPr>
              <a:t>寻找电热传感器合适的加热功率</a:t>
            </a:r>
            <a:endParaRPr lang="en-US" sz="12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Blip>
                <a:blip r:embed="rId3">
                  <a:extLst>
                    <a:ext uri="{96DAC541-7B7A-43D3-8B79-37D633B846F1}">
                      <asvg:svgBlip xmlns:asvg="http://schemas.microsoft.com/office/drawing/2016/SVG/main" r:embed="rId4"/>
                    </a:ext>
                  </a:extLst>
                </a:blip>
              </a:buBlip>
            </a:pPr>
            <a:r>
              <a:rPr lang="zh-CN" altLang="en-US" sz="1200" dirty="0">
                <a:latin typeface="微软雅黑" panose="020B0503020204020204" pitchFamily="34" charset="-122"/>
                <a:ea typeface="微软雅黑" panose="020B0503020204020204" pitchFamily="34" charset="-122"/>
              </a:rPr>
              <a:t>补偿计算并实现标定</a:t>
            </a:r>
            <a:endParaRPr lang="en-US" altLang="zh-CN" sz="12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Blip>
                <a:blip r:embed="rId3">
                  <a:extLst>
                    <a:ext uri="{96DAC541-7B7A-43D3-8B79-37D633B846F1}">
                      <asvg:svgBlip xmlns:asvg="http://schemas.microsoft.com/office/drawing/2016/SVG/main" r:embed="rId4"/>
                    </a:ext>
                  </a:extLst>
                </a:blip>
              </a:buBlip>
            </a:pPr>
            <a:r>
              <a:rPr lang="zh-CN" altLang="en-US" sz="1200" dirty="0">
                <a:latin typeface="微软雅黑" panose="020B0503020204020204" pitchFamily="34" charset="-122"/>
                <a:ea typeface="微软雅黑" panose="020B0503020204020204" pitchFamily="34" charset="-122"/>
              </a:rPr>
              <a:t>进入</a:t>
            </a:r>
            <a:r>
              <a:rPr lang="en-US" altLang="zh-CN" sz="1200" dirty="0">
                <a:latin typeface="微软雅黑" panose="020B0503020204020204" pitchFamily="34" charset="-122"/>
                <a:ea typeface="微软雅黑" panose="020B0503020204020204" pitchFamily="34" charset="-122"/>
              </a:rPr>
              <a:t>NeoCharge</a:t>
            </a:r>
            <a:r>
              <a:rPr lang="zh-CN" altLang="en-US" sz="1200" dirty="0">
                <a:latin typeface="微软雅黑" panose="020B0503020204020204" pitchFamily="34" charset="-122"/>
                <a:ea typeface="微软雅黑" panose="020B0503020204020204" pitchFamily="34" charset="-122"/>
              </a:rPr>
              <a:t>控制状态 </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轻微带液</a:t>
            </a:r>
            <a:endParaRPr lang="en-US" sz="1200" dirty="0">
              <a:latin typeface="微软雅黑" panose="020B0503020204020204" pitchFamily="34" charset="-122"/>
              <a:ea typeface="微软雅黑" panose="020B0503020204020204" pitchFamily="34" charset="-122"/>
            </a:endParaRPr>
          </a:p>
        </p:txBody>
      </p:sp>
      <p:sp>
        <p:nvSpPr>
          <p:cNvPr id="2" name="Title 1">
            <a:extLst>
              <a:ext uri="{FF2B5EF4-FFF2-40B4-BE49-F238E27FC236}">
                <a16:creationId xmlns:a16="http://schemas.microsoft.com/office/drawing/2014/main" id="{97CDCD39-C47F-41FF-88CE-AE799B3B8979}"/>
              </a:ext>
            </a:extLst>
          </p:cNvPr>
          <p:cNvSpPr>
            <a:spLocks noGrp="1"/>
          </p:cNvSpPr>
          <p:nvPr>
            <p:ph type="title"/>
          </p:nvPr>
        </p:nvSpPr>
        <p:spPr>
          <a:xfrm>
            <a:off x="444933" y="349068"/>
            <a:ext cx="11078633" cy="724069"/>
          </a:xfrm>
        </p:spPr>
        <p:txBody>
          <a:bodyPr/>
          <a:lstStyle/>
          <a:p>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丹佛斯</a:t>
            </a:r>
            <a:r>
              <a:rPr lang="en-GB" sz="2400" b="1" dirty="0" err="1">
                <a:solidFill>
                  <a:srgbClr val="000000"/>
                </a:solidFill>
                <a:latin typeface="微软雅黑" panose="020B0503020204020204" pitchFamily="34" charset="-122"/>
                <a:ea typeface="微软雅黑" panose="020B0503020204020204" pitchFamily="34" charset="-122"/>
              </a:rPr>
              <a:t>NeoCharge</a:t>
            </a:r>
            <a:r>
              <a:rPr lang="zh-CN" altLang="en-US" sz="2400" b="1" dirty="0">
                <a:solidFill>
                  <a:srgbClr val="000000"/>
                </a:solidFill>
                <a:latin typeface="微软雅黑" panose="020B0503020204020204" pitchFamily="34" charset="-122"/>
                <a:ea typeface="微软雅黑" panose="020B0503020204020204" pitchFamily="34" charset="-122"/>
              </a:rPr>
              <a:t>子系统控制方案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控制原理</a:t>
            </a:r>
            <a:endParaRPr lang="en-GB" sz="2400" b="1" dirty="0">
              <a:latin typeface="微软雅黑" panose="020B0503020204020204" pitchFamily="34" charset="-122"/>
              <a:ea typeface="微软雅黑" panose="020B0503020204020204" pitchFamily="34" charset="-122"/>
            </a:endParaRPr>
          </a:p>
        </p:txBody>
      </p:sp>
      <p:sp>
        <p:nvSpPr>
          <p:cNvPr id="5" name="Oval 4">
            <a:extLst>
              <a:ext uri="{FF2B5EF4-FFF2-40B4-BE49-F238E27FC236}">
                <a16:creationId xmlns:a16="http://schemas.microsoft.com/office/drawing/2014/main" id="{D34BF527-8E2C-6245-B18A-E46C792B71FD}"/>
              </a:ext>
            </a:extLst>
          </p:cNvPr>
          <p:cNvSpPr/>
          <p:nvPr/>
        </p:nvSpPr>
        <p:spPr>
          <a:xfrm>
            <a:off x="498723" y="3037538"/>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cxnSp>
        <p:nvCxnSpPr>
          <p:cNvPr id="20" name="Straight Connector 19">
            <a:extLst>
              <a:ext uri="{FF2B5EF4-FFF2-40B4-BE49-F238E27FC236}">
                <a16:creationId xmlns:a16="http://schemas.microsoft.com/office/drawing/2014/main" id="{968334F5-D7AE-B006-2787-D8C39CCF525B}"/>
              </a:ext>
            </a:extLst>
          </p:cNvPr>
          <p:cNvCxnSpPr/>
          <p:nvPr/>
        </p:nvCxnSpPr>
        <p:spPr>
          <a:xfrm>
            <a:off x="7063740" y="1001546"/>
            <a:ext cx="0" cy="5393012"/>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CEEF2D4-1F33-59C3-6C74-0CCA1FD6F0CB}"/>
              </a:ext>
            </a:extLst>
          </p:cNvPr>
          <p:cNvSpPr/>
          <p:nvPr/>
        </p:nvSpPr>
        <p:spPr>
          <a:xfrm>
            <a:off x="7004763" y="4740646"/>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8501A8B6-884F-3E97-81B2-75A971A90AF7}"/>
              </a:ext>
            </a:extLst>
          </p:cNvPr>
          <p:cNvPicPr>
            <a:picLocks noChangeAspect="1"/>
          </p:cNvPicPr>
          <p:nvPr/>
        </p:nvPicPr>
        <p:blipFill>
          <a:blip r:embed="rId5"/>
          <a:stretch>
            <a:fillRect/>
          </a:stretch>
        </p:blipFill>
        <p:spPr>
          <a:xfrm>
            <a:off x="771695" y="1032044"/>
            <a:ext cx="5029319" cy="1636615"/>
          </a:xfrm>
          <a:prstGeom prst="rect">
            <a:avLst/>
          </a:prstGeom>
        </p:spPr>
      </p:pic>
      <p:pic>
        <p:nvPicPr>
          <p:cNvPr id="10" name="Picture 9">
            <a:extLst>
              <a:ext uri="{FF2B5EF4-FFF2-40B4-BE49-F238E27FC236}">
                <a16:creationId xmlns:a16="http://schemas.microsoft.com/office/drawing/2014/main" id="{C2A5B181-1129-92FE-84F1-C9D21D2B68EC}"/>
              </a:ext>
            </a:extLst>
          </p:cNvPr>
          <p:cNvPicPr>
            <a:picLocks noChangeAspect="1"/>
          </p:cNvPicPr>
          <p:nvPr/>
        </p:nvPicPr>
        <p:blipFill>
          <a:blip r:embed="rId6"/>
          <a:stretch>
            <a:fillRect/>
          </a:stretch>
        </p:blipFill>
        <p:spPr>
          <a:xfrm>
            <a:off x="7131451" y="1177451"/>
            <a:ext cx="4950385" cy="3388889"/>
          </a:xfrm>
          <a:prstGeom prst="rect">
            <a:avLst/>
          </a:prstGeom>
        </p:spPr>
      </p:pic>
      <p:sp>
        <p:nvSpPr>
          <p:cNvPr id="3" name="TextBox 2">
            <a:extLst>
              <a:ext uri="{FF2B5EF4-FFF2-40B4-BE49-F238E27FC236}">
                <a16:creationId xmlns:a16="http://schemas.microsoft.com/office/drawing/2014/main" id="{3E9AF427-641E-79EE-AB1B-BE791B79199F}"/>
              </a:ext>
            </a:extLst>
          </p:cNvPr>
          <p:cNvSpPr txBox="1"/>
          <p:nvPr/>
        </p:nvSpPr>
        <p:spPr>
          <a:xfrm>
            <a:off x="7422509" y="1054885"/>
            <a:ext cx="6382380" cy="184666"/>
          </a:xfrm>
          <a:prstGeom prst="rect">
            <a:avLst/>
          </a:prstGeom>
          <a:noFill/>
        </p:spPr>
        <p:txBody>
          <a:bodyPr wrap="square" lIns="0" tIns="0" rIns="0" bIns="0" rtlCol="0">
            <a:spAutoFit/>
          </a:bodyPr>
          <a:lstStyle/>
          <a:p>
            <a:pPr>
              <a:buClr>
                <a:schemeClr val="accent1"/>
              </a:buClr>
            </a:pPr>
            <a:r>
              <a:rPr lang="zh-CN" altLang="en-US" sz="1200" b="1" dirty="0">
                <a:latin typeface="微软雅黑" panose="020B0503020204020204" pitchFamily="34" charset="-122"/>
                <a:ea typeface="微软雅黑" panose="020B0503020204020204" pitchFamily="34" charset="-122"/>
              </a:rPr>
              <a:t>丹佛斯</a:t>
            </a:r>
            <a:r>
              <a:rPr lang="en-GB" sz="1200" b="1" dirty="0" err="1">
                <a:latin typeface="微软雅黑" panose="020B0503020204020204" pitchFamily="34" charset="-122"/>
                <a:ea typeface="微软雅黑" panose="020B0503020204020204" pitchFamily="34" charset="-122"/>
              </a:rPr>
              <a:t>NeoCharge</a:t>
            </a:r>
            <a:r>
              <a:rPr lang="en-GB"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根据系统需求针对每个蒸发器进行定量供液 </a:t>
            </a:r>
            <a:endParaRPr lang="en-GB" sz="1200" b="1" dirty="0">
              <a:latin typeface="微软雅黑" panose="020B0503020204020204" pitchFamily="34" charset="-122"/>
              <a:ea typeface="微软雅黑" panose="020B0503020204020204" pitchFamily="34" charset="-122"/>
            </a:endParaRPr>
          </a:p>
        </p:txBody>
      </p:sp>
      <p:pic>
        <p:nvPicPr>
          <p:cNvPr id="7" name="Picture 6">
            <a:extLst>
              <a:ext uri="{FF2B5EF4-FFF2-40B4-BE49-F238E27FC236}">
                <a16:creationId xmlns:a16="http://schemas.microsoft.com/office/drawing/2014/main" id="{F6A42255-CB71-4233-6E98-808250259B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9925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E216-DE04-2C63-C045-4B7F6D160AF0}"/>
            </a:ext>
          </a:extLst>
        </p:cNvPr>
        <p:cNvGrpSpPr/>
        <p:nvPr/>
      </p:nvGrpSpPr>
      <p:grpSpPr>
        <a:xfrm>
          <a:off x="0" y="0"/>
          <a:ext cx="0" cy="0"/>
          <a:chOff x="0" y="0"/>
          <a:chExt cx="0" cy="0"/>
        </a:xfrm>
      </p:grpSpPr>
      <p:pic>
        <p:nvPicPr>
          <p:cNvPr id="2" name="Picture 1" descr="A city with trees and buildings in the background&#10;&#10;Description automatically generated">
            <a:extLst>
              <a:ext uri="{FF2B5EF4-FFF2-40B4-BE49-F238E27FC236}">
                <a16:creationId xmlns:a16="http://schemas.microsoft.com/office/drawing/2014/main" id="{869DBCA3-8EF2-C43B-E861-946ECFEF65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632"/>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0612D768-96EC-1C98-B572-6AD47B3E186E}"/>
              </a:ext>
            </a:extLst>
          </p:cNvPr>
          <p:cNvSpPr/>
          <p:nvPr/>
        </p:nvSpPr>
        <p:spPr>
          <a:xfrm>
            <a:off x="0" y="-2"/>
            <a:ext cx="12192000" cy="6858002"/>
          </a:xfrm>
          <a:prstGeom prst="rect">
            <a:avLst/>
          </a:prstGeom>
          <a:solidFill>
            <a:schemeClr val="bg1">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1457C262-FB41-E245-A024-128D240A0E9D}"/>
              </a:ext>
            </a:extLst>
          </p:cNvPr>
          <p:cNvSpPr/>
          <p:nvPr/>
        </p:nvSpPr>
        <p:spPr>
          <a:xfrm>
            <a:off x="0" y="1591952"/>
            <a:ext cx="12192000" cy="3123982"/>
          </a:xfrm>
          <a:prstGeom prst="rect">
            <a:avLst/>
          </a:prstGeom>
          <a:solidFill>
            <a:schemeClr val="bg1">
              <a:alpha val="8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C93C8CD-0149-0450-DD40-901818DD5480}"/>
              </a:ext>
            </a:extLst>
          </p:cNvPr>
          <p:cNvSpPr txBox="1"/>
          <p:nvPr/>
        </p:nvSpPr>
        <p:spPr>
          <a:xfrm>
            <a:off x="1683815" y="2369112"/>
            <a:ext cx="9638124" cy="1569660"/>
          </a:xfrm>
          <a:prstGeom prst="rect">
            <a:avLst/>
          </a:prstGeom>
          <a:noFill/>
        </p:spPr>
        <p:txBody>
          <a:bodyPr wrap="square">
            <a:spAutoFit/>
          </a:bodyPr>
          <a:lstStyle/>
          <a:p>
            <a:pPr marL="0" marR="0" fontAlgn="base">
              <a:spcBef>
                <a:spcPts val="0"/>
              </a:spcBef>
              <a:spcAft>
                <a:spcPts val="0"/>
              </a:spcAft>
            </a:pPr>
            <a:r>
              <a:rPr lang="zh-CN" altLang="en-US" sz="4800" b="1" kern="100" spc="40" dirty="0">
                <a:solidFill>
                  <a:srgbClr val="E2000F"/>
                </a:solidFill>
                <a:latin typeface="微软雅黑" panose="020B0503020204020204" pitchFamily="34" charset="-122"/>
                <a:ea typeface="微软雅黑" panose="020B0503020204020204" pitchFamily="34" charset="-122"/>
              </a:rPr>
              <a:t>超倍供液系统</a:t>
            </a:r>
            <a:br>
              <a:rPr lang="en-US" sz="4800" b="1" kern="100" spc="40" dirty="0">
                <a:solidFill>
                  <a:srgbClr val="E2000F"/>
                </a:solidFill>
                <a:effectLst/>
                <a:latin typeface="微软雅黑" panose="020B0503020204020204" pitchFamily="34" charset="-122"/>
                <a:ea typeface="微软雅黑" panose="020B0503020204020204" pitchFamily="34" charset="-122"/>
              </a:rPr>
            </a:br>
            <a:r>
              <a:rPr lang="en-US" sz="4800" kern="100" spc="40" dirty="0">
                <a:effectLst/>
                <a:latin typeface="微软雅黑" panose="020B0503020204020204" pitchFamily="34" charset="-122"/>
                <a:ea typeface="微软雅黑" panose="020B0503020204020204" pitchFamily="34" charset="-122"/>
              </a:rPr>
              <a:t>(</a:t>
            </a:r>
            <a:r>
              <a:rPr lang="zh-CN" altLang="en-US" sz="4800" kern="100" spc="40" dirty="0">
                <a:effectLst/>
                <a:latin typeface="微软雅黑" panose="020B0503020204020204" pitchFamily="34" charset="-122"/>
                <a:ea typeface="微软雅黑" panose="020B0503020204020204" pitchFamily="34" charset="-122"/>
              </a:rPr>
              <a:t>桶泵循环</a:t>
            </a:r>
            <a:r>
              <a:rPr lang="en-US" sz="4800" kern="100" spc="40" dirty="0">
                <a:effectLst/>
                <a:latin typeface="微软雅黑" panose="020B0503020204020204" pitchFamily="34" charset="-122"/>
                <a:ea typeface="微软雅黑" panose="020B0503020204020204" pitchFamily="34" charset="-122"/>
              </a:rPr>
              <a:t>)</a:t>
            </a:r>
          </a:p>
        </p:txBody>
      </p:sp>
      <p:cxnSp>
        <p:nvCxnSpPr>
          <p:cNvPr id="16" name="Straight Connector 15">
            <a:extLst>
              <a:ext uri="{FF2B5EF4-FFF2-40B4-BE49-F238E27FC236}">
                <a16:creationId xmlns:a16="http://schemas.microsoft.com/office/drawing/2014/main" id="{D8CC8599-4890-6601-73A9-F6B3F53E3422}"/>
              </a:ext>
            </a:extLst>
          </p:cNvPr>
          <p:cNvCxnSpPr/>
          <p:nvPr/>
        </p:nvCxnSpPr>
        <p:spPr>
          <a:xfrm>
            <a:off x="93147" y="-1610322"/>
            <a:ext cx="12192000" cy="0"/>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A14940-27F6-E293-B9D9-99BF6C3C7688}"/>
              </a:ext>
            </a:extLst>
          </p:cNvPr>
          <p:cNvCxnSpPr/>
          <p:nvPr/>
        </p:nvCxnSpPr>
        <p:spPr>
          <a:xfrm>
            <a:off x="752472" y="-3"/>
            <a:ext cx="0" cy="6858003"/>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291E696-B5BD-D2E6-EFB1-E1B23C414DF1}"/>
              </a:ext>
            </a:extLst>
          </p:cNvPr>
          <p:cNvGrpSpPr/>
          <p:nvPr/>
        </p:nvGrpSpPr>
        <p:grpSpPr>
          <a:xfrm>
            <a:off x="213051" y="2608647"/>
            <a:ext cx="1078842" cy="1090591"/>
            <a:chOff x="-3383228" y="2996932"/>
            <a:chExt cx="1232696" cy="1232696"/>
          </a:xfrm>
        </p:grpSpPr>
        <p:sp>
          <p:nvSpPr>
            <p:cNvPr id="7" name="Oval 6">
              <a:extLst>
                <a:ext uri="{FF2B5EF4-FFF2-40B4-BE49-F238E27FC236}">
                  <a16:creationId xmlns:a16="http://schemas.microsoft.com/office/drawing/2014/main" id="{5E1BE391-82DA-767F-EC9F-CCE3B36A7E18}"/>
                </a:ext>
              </a:extLst>
            </p:cNvPr>
            <p:cNvSpPr/>
            <p:nvPr/>
          </p:nvSpPr>
          <p:spPr>
            <a:xfrm>
              <a:off x="-3383228" y="2996932"/>
              <a:ext cx="1232696" cy="123269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grpSp>
          <p:nvGrpSpPr>
            <p:cNvPr id="24" name="Graphic 22">
              <a:extLst>
                <a:ext uri="{FF2B5EF4-FFF2-40B4-BE49-F238E27FC236}">
                  <a16:creationId xmlns:a16="http://schemas.microsoft.com/office/drawing/2014/main" id="{986CA2B6-74CE-26C5-5D98-728B6C757675}"/>
                </a:ext>
              </a:extLst>
            </p:cNvPr>
            <p:cNvGrpSpPr/>
            <p:nvPr/>
          </p:nvGrpSpPr>
          <p:grpSpPr>
            <a:xfrm>
              <a:off x="-3161210" y="3229559"/>
              <a:ext cx="800033" cy="846386"/>
              <a:chOff x="842695" y="3184204"/>
              <a:chExt cx="459475" cy="486097"/>
            </a:xfrm>
            <a:solidFill>
              <a:srgbClr val="E2000F"/>
            </a:solidFill>
          </p:grpSpPr>
          <p:sp>
            <p:nvSpPr>
              <p:cNvPr id="25" name="Freeform: Shape 24">
                <a:extLst>
                  <a:ext uri="{FF2B5EF4-FFF2-40B4-BE49-F238E27FC236}">
                    <a16:creationId xmlns:a16="http://schemas.microsoft.com/office/drawing/2014/main" id="{A82DA282-0E0D-11D6-7A83-5147CA1A260C}"/>
                  </a:ext>
                </a:extLst>
              </p:cNvPr>
              <p:cNvSpPr/>
              <p:nvPr/>
            </p:nvSpPr>
            <p:spPr>
              <a:xfrm>
                <a:off x="1005572" y="3348565"/>
                <a:ext cx="100541" cy="100542"/>
              </a:xfrm>
              <a:custGeom>
                <a:avLst/>
                <a:gdLst>
                  <a:gd name="connsiteX0" fmla="*/ 100542 w 100541"/>
                  <a:gd name="connsiteY0" fmla="*/ 50271 h 100542"/>
                  <a:gd name="connsiteX1" fmla="*/ 50271 w 100541"/>
                  <a:gd name="connsiteY1" fmla="*/ 100543 h 100542"/>
                  <a:gd name="connsiteX2" fmla="*/ 0 w 100541"/>
                  <a:gd name="connsiteY2" fmla="*/ 50271 h 100542"/>
                  <a:gd name="connsiteX3" fmla="*/ 50271 w 100541"/>
                  <a:gd name="connsiteY3" fmla="*/ 0 h 100542"/>
                  <a:gd name="connsiteX4" fmla="*/ 100542 w 100541"/>
                  <a:gd name="connsiteY4" fmla="*/ 50271 h 10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1" h="100542">
                    <a:moveTo>
                      <a:pt x="100542" y="50271"/>
                    </a:moveTo>
                    <a:cubicBezTo>
                      <a:pt x="100542" y="78035"/>
                      <a:pt x="78035" y="100543"/>
                      <a:pt x="50271" y="100543"/>
                    </a:cubicBezTo>
                    <a:cubicBezTo>
                      <a:pt x="22507" y="100543"/>
                      <a:pt x="0" y="78035"/>
                      <a:pt x="0" y="50271"/>
                    </a:cubicBezTo>
                    <a:cubicBezTo>
                      <a:pt x="0" y="22507"/>
                      <a:pt x="22507" y="0"/>
                      <a:pt x="50271" y="0"/>
                    </a:cubicBezTo>
                    <a:cubicBezTo>
                      <a:pt x="78035" y="0"/>
                      <a:pt x="100542" y="22507"/>
                      <a:pt x="100542" y="50271"/>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nvGrpSpPr>
              <p:cNvPr id="26" name="Graphic 22">
                <a:extLst>
                  <a:ext uri="{FF2B5EF4-FFF2-40B4-BE49-F238E27FC236}">
                    <a16:creationId xmlns:a16="http://schemas.microsoft.com/office/drawing/2014/main" id="{E297C185-A7C8-C0D7-5EAC-F37139DE0B5B}"/>
                  </a:ext>
                </a:extLst>
              </p:cNvPr>
              <p:cNvGrpSpPr/>
              <p:nvPr/>
            </p:nvGrpSpPr>
            <p:grpSpPr>
              <a:xfrm>
                <a:off x="842695" y="3184204"/>
                <a:ext cx="459475" cy="486097"/>
                <a:chOff x="842695" y="3184204"/>
                <a:chExt cx="459475" cy="486097"/>
              </a:xfrm>
              <a:grpFill/>
            </p:grpSpPr>
            <p:sp>
              <p:nvSpPr>
                <p:cNvPr id="27" name="Freeform: Shape 26">
                  <a:extLst>
                    <a:ext uri="{FF2B5EF4-FFF2-40B4-BE49-F238E27FC236}">
                      <a16:creationId xmlns:a16="http://schemas.microsoft.com/office/drawing/2014/main" id="{CEC1A2CE-75A2-0ED3-8852-AA3797A912C2}"/>
                    </a:ext>
                  </a:extLst>
                </p:cNvPr>
                <p:cNvSpPr/>
                <p:nvPr/>
              </p:nvSpPr>
              <p:spPr>
                <a:xfrm>
                  <a:off x="842695" y="3184204"/>
                  <a:ext cx="459475" cy="422278"/>
                </a:xfrm>
                <a:custGeom>
                  <a:avLst/>
                  <a:gdLst>
                    <a:gd name="connsiteX0" fmla="*/ 21114 w 459475"/>
                    <a:gd name="connsiteY0" fmla="*/ 211139 h 422278"/>
                    <a:gd name="connsiteX1" fmla="*/ 213149 w 459475"/>
                    <a:gd name="connsiteY1" fmla="*/ 20109 h 422278"/>
                    <a:gd name="connsiteX2" fmla="*/ 403172 w 459475"/>
                    <a:gd name="connsiteY2" fmla="*/ 201085 h 422278"/>
                    <a:gd name="connsiteX3" fmla="*/ 366977 w 459475"/>
                    <a:gd name="connsiteY3" fmla="*/ 201085 h 422278"/>
                    <a:gd name="connsiteX4" fmla="*/ 413227 w 459475"/>
                    <a:gd name="connsiteY4" fmla="*/ 293584 h 422278"/>
                    <a:gd name="connsiteX5" fmla="*/ 459476 w 459475"/>
                    <a:gd name="connsiteY5" fmla="*/ 201085 h 422278"/>
                    <a:gd name="connsiteX6" fmla="*/ 422275 w 459475"/>
                    <a:gd name="connsiteY6" fmla="*/ 201085 h 422278"/>
                    <a:gd name="connsiteX7" fmla="*/ 211138 w 459475"/>
                    <a:gd name="connsiteY7" fmla="*/ 0 h 422278"/>
                    <a:gd name="connsiteX8" fmla="*/ 0 w 459475"/>
                    <a:gd name="connsiteY8" fmla="*/ 211139 h 422278"/>
                    <a:gd name="connsiteX9" fmla="*/ 211138 w 459475"/>
                    <a:gd name="connsiteY9" fmla="*/ 422279 h 422278"/>
                    <a:gd name="connsiteX10" fmla="*/ 211138 w 459475"/>
                    <a:gd name="connsiteY10" fmla="*/ 402170 h 422278"/>
                    <a:gd name="connsiteX11" fmla="*/ 21114 w 459475"/>
                    <a:gd name="connsiteY11" fmla="*/ 211139 h 4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75" h="422278">
                      <a:moveTo>
                        <a:pt x="21114" y="211139"/>
                      </a:moveTo>
                      <a:cubicBezTo>
                        <a:pt x="21114" y="105570"/>
                        <a:pt x="107580" y="20109"/>
                        <a:pt x="213149" y="20109"/>
                      </a:cubicBezTo>
                      <a:cubicBezTo>
                        <a:pt x="314696" y="20109"/>
                        <a:pt x="398145" y="100543"/>
                        <a:pt x="403172" y="201085"/>
                      </a:cubicBezTo>
                      <a:lnTo>
                        <a:pt x="366977" y="201085"/>
                      </a:lnTo>
                      <a:lnTo>
                        <a:pt x="413227" y="293584"/>
                      </a:lnTo>
                      <a:lnTo>
                        <a:pt x="459476" y="201085"/>
                      </a:lnTo>
                      <a:lnTo>
                        <a:pt x="422275" y="201085"/>
                      </a:lnTo>
                      <a:cubicBezTo>
                        <a:pt x="417248" y="89483"/>
                        <a:pt x="323744" y="0"/>
                        <a:pt x="211138" y="0"/>
                      </a:cubicBezTo>
                      <a:cubicBezTo>
                        <a:pt x="94509" y="0"/>
                        <a:pt x="0" y="94510"/>
                        <a:pt x="0" y="211139"/>
                      </a:cubicBezTo>
                      <a:cubicBezTo>
                        <a:pt x="0" y="327769"/>
                        <a:pt x="100542" y="422279"/>
                        <a:pt x="211138" y="422279"/>
                      </a:cubicBezTo>
                      <a:lnTo>
                        <a:pt x="211138" y="402170"/>
                      </a:lnTo>
                      <a:cubicBezTo>
                        <a:pt x="110596" y="402170"/>
                        <a:pt x="21114" y="316709"/>
                        <a:pt x="21114" y="21113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8" name="Freeform: Shape 27">
                  <a:extLst>
                    <a:ext uri="{FF2B5EF4-FFF2-40B4-BE49-F238E27FC236}">
                      <a16:creationId xmlns:a16="http://schemas.microsoft.com/office/drawing/2014/main" id="{5561E606-C6AF-54C1-C497-D191D60E2DCA}"/>
                    </a:ext>
                  </a:extLst>
                </p:cNvPr>
                <p:cNvSpPr/>
                <p:nvPr/>
              </p:nvSpPr>
              <p:spPr>
                <a:xfrm>
                  <a:off x="924133" y="3241989"/>
                  <a:ext cx="262413" cy="287551"/>
                </a:xfrm>
                <a:custGeom>
                  <a:avLst/>
                  <a:gdLst>
                    <a:gd name="connsiteX0" fmla="*/ 262414 w 262413"/>
                    <a:gd name="connsiteY0" fmla="*/ 156846 h 287551"/>
                    <a:gd name="connsiteX1" fmla="*/ 242306 w 262413"/>
                    <a:gd name="connsiteY1" fmla="*/ 156846 h 287551"/>
                    <a:gd name="connsiteX2" fmla="*/ 131710 w 262413"/>
                    <a:gd name="connsiteY2" fmla="*/ 267443 h 287551"/>
                    <a:gd name="connsiteX3" fmla="*/ 21114 w 262413"/>
                    <a:gd name="connsiteY3" fmla="*/ 156846 h 287551"/>
                    <a:gd name="connsiteX4" fmla="*/ 120650 w 262413"/>
                    <a:gd name="connsiteY4" fmla="*/ 47255 h 287551"/>
                    <a:gd name="connsiteX5" fmla="*/ 120650 w 262413"/>
                    <a:gd name="connsiteY5" fmla="*/ 73396 h 287551"/>
                    <a:gd name="connsiteX6" fmla="*/ 192035 w 262413"/>
                    <a:gd name="connsiteY6" fmla="*/ 36195 h 287551"/>
                    <a:gd name="connsiteX7" fmla="*/ 119645 w 262413"/>
                    <a:gd name="connsiteY7" fmla="*/ 0 h 287551"/>
                    <a:gd name="connsiteX8" fmla="*/ 119645 w 262413"/>
                    <a:gd name="connsiteY8" fmla="*/ 27146 h 287551"/>
                    <a:gd name="connsiteX9" fmla="*/ 0 w 262413"/>
                    <a:gd name="connsiteY9" fmla="*/ 156846 h 287551"/>
                    <a:gd name="connsiteX10" fmla="*/ 131710 w 262413"/>
                    <a:gd name="connsiteY10" fmla="*/ 287552 h 287551"/>
                    <a:gd name="connsiteX11" fmla="*/ 262414 w 262413"/>
                    <a:gd name="connsiteY11" fmla="*/ 156846 h 2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413" h="287551">
                      <a:moveTo>
                        <a:pt x="262414" y="156846"/>
                      </a:moveTo>
                      <a:lnTo>
                        <a:pt x="242306" y="156846"/>
                      </a:lnTo>
                      <a:cubicBezTo>
                        <a:pt x="242306" y="218177"/>
                        <a:pt x="192035" y="267443"/>
                        <a:pt x="131710" y="267443"/>
                      </a:cubicBezTo>
                      <a:cubicBezTo>
                        <a:pt x="71385" y="267443"/>
                        <a:pt x="21114" y="218177"/>
                        <a:pt x="21114" y="156846"/>
                      </a:cubicBezTo>
                      <a:cubicBezTo>
                        <a:pt x="21114" y="99537"/>
                        <a:pt x="65352" y="52282"/>
                        <a:pt x="120650" y="47255"/>
                      </a:cubicBezTo>
                      <a:lnTo>
                        <a:pt x="120650" y="73396"/>
                      </a:lnTo>
                      <a:lnTo>
                        <a:pt x="192035" y="36195"/>
                      </a:lnTo>
                      <a:lnTo>
                        <a:pt x="119645" y="0"/>
                      </a:lnTo>
                      <a:lnTo>
                        <a:pt x="119645" y="27146"/>
                      </a:lnTo>
                      <a:cubicBezTo>
                        <a:pt x="53287" y="32174"/>
                        <a:pt x="0" y="88477"/>
                        <a:pt x="0" y="156846"/>
                      </a:cubicBezTo>
                      <a:cubicBezTo>
                        <a:pt x="0" y="229237"/>
                        <a:pt x="59320" y="287552"/>
                        <a:pt x="131710" y="287552"/>
                      </a:cubicBezTo>
                      <a:cubicBezTo>
                        <a:pt x="204100" y="287552"/>
                        <a:pt x="262414" y="229237"/>
                        <a:pt x="262414" y="156846"/>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29" name="Freeform: Shape 28">
                  <a:extLst>
                    <a:ext uri="{FF2B5EF4-FFF2-40B4-BE49-F238E27FC236}">
                      <a16:creationId xmlns:a16="http://schemas.microsoft.com/office/drawing/2014/main" id="{C6F71826-29FF-3512-A30E-9BF24B86A011}"/>
                    </a:ext>
                  </a:extLst>
                </p:cNvPr>
                <p:cNvSpPr/>
                <p:nvPr/>
              </p:nvSpPr>
              <p:spPr>
                <a:xfrm>
                  <a:off x="1146331" y="3549650"/>
                  <a:ext cx="120650" cy="120651"/>
                </a:xfrm>
                <a:custGeom>
                  <a:avLst/>
                  <a:gdLst>
                    <a:gd name="connsiteX0" fmla="*/ 60325 w 120650"/>
                    <a:gd name="connsiteY0" fmla="*/ 0 h 120651"/>
                    <a:gd name="connsiteX1" fmla="*/ 0 w 120650"/>
                    <a:gd name="connsiteY1" fmla="*/ 60326 h 120651"/>
                    <a:gd name="connsiteX2" fmla="*/ 60325 w 120650"/>
                    <a:gd name="connsiteY2" fmla="*/ 120651 h 120651"/>
                    <a:gd name="connsiteX3" fmla="*/ 120650 w 120650"/>
                    <a:gd name="connsiteY3" fmla="*/ 60326 h 120651"/>
                    <a:gd name="connsiteX4" fmla="*/ 60325 w 120650"/>
                    <a:gd name="connsiteY4" fmla="*/ 0 h 120651"/>
                    <a:gd name="connsiteX5" fmla="*/ 60325 w 120650"/>
                    <a:gd name="connsiteY5" fmla="*/ 100543 h 120651"/>
                    <a:gd name="connsiteX6" fmla="*/ 20108 w 120650"/>
                    <a:gd name="connsiteY6" fmla="*/ 60326 h 120651"/>
                    <a:gd name="connsiteX7" fmla="*/ 60325 w 120650"/>
                    <a:gd name="connsiteY7" fmla="*/ 20109 h 120651"/>
                    <a:gd name="connsiteX8" fmla="*/ 100542 w 120650"/>
                    <a:gd name="connsiteY8" fmla="*/ 60326 h 120651"/>
                    <a:gd name="connsiteX9" fmla="*/ 60325 w 120650"/>
                    <a:gd name="connsiteY9" fmla="*/ 100543 h 12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50" h="120651">
                      <a:moveTo>
                        <a:pt x="60325" y="0"/>
                      </a:moveTo>
                      <a:cubicBezTo>
                        <a:pt x="27146" y="0"/>
                        <a:pt x="0" y="27146"/>
                        <a:pt x="0" y="60326"/>
                      </a:cubicBezTo>
                      <a:cubicBezTo>
                        <a:pt x="0" y="93505"/>
                        <a:pt x="27146" y="120651"/>
                        <a:pt x="60325" y="120651"/>
                      </a:cubicBezTo>
                      <a:cubicBezTo>
                        <a:pt x="93504" y="120651"/>
                        <a:pt x="120650" y="93505"/>
                        <a:pt x="120650" y="60326"/>
                      </a:cubicBezTo>
                      <a:cubicBezTo>
                        <a:pt x="120650" y="27146"/>
                        <a:pt x="93504" y="0"/>
                        <a:pt x="60325" y="0"/>
                      </a:cubicBezTo>
                      <a:close/>
                      <a:moveTo>
                        <a:pt x="60325" y="100543"/>
                      </a:moveTo>
                      <a:cubicBezTo>
                        <a:pt x="38206" y="100543"/>
                        <a:pt x="20108" y="82445"/>
                        <a:pt x="20108" y="60326"/>
                      </a:cubicBezTo>
                      <a:cubicBezTo>
                        <a:pt x="20108" y="38206"/>
                        <a:pt x="38206" y="20109"/>
                        <a:pt x="60325" y="20109"/>
                      </a:cubicBezTo>
                      <a:cubicBezTo>
                        <a:pt x="82444" y="20109"/>
                        <a:pt x="100542" y="38206"/>
                        <a:pt x="100542" y="60326"/>
                      </a:cubicBezTo>
                      <a:cubicBezTo>
                        <a:pt x="100542" y="82445"/>
                        <a:pt x="82444" y="100543"/>
                        <a:pt x="60325" y="100543"/>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sp>
              <p:nvSpPr>
                <p:cNvPr id="30" name="Freeform: Shape 29">
                  <a:extLst>
                    <a:ext uri="{FF2B5EF4-FFF2-40B4-BE49-F238E27FC236}">
                      <a16:creationId xmlns:a16="http://schemas.microsoft.com/office/drawing/2014/main" id="{B548FA19-CDE7-B9EE-C5C1-1D562F7B9BF3}"/>
                    </a:ext>
                  </a:extLst>
                </p:cNvPr>
                <p:cNvSpPr/>
                <p:nvPr/>
              </p:nvSpPr>
              <p:spPr>
                <a:xfrm>
                  <a:off x="1186547" y="3589867"/>
                  <a:ext cx="40216" cy="40217"/>
                </a:xfrm>
                <a:custGeom>
                  <a:avLst/>
                  <a:gdLst>
                    <a:gd name="connsiteX0" fmla="*/ 40217 w 40216"/>
                    <a:gd name="connsiteY0" fmla="*/ 20109 h 40217"/>
                    <a:gd name="connsiteX1" fmla="*/ 20108 w 40216"/>
                    <a:gd name="connsiteY1" fmla="*/ 40217 h 40217"/>
                    <a:gd name="connsiteX2" fmla="*/ 0 w 40216"/>
                    <a:gd name="connsiteY2" fmla="*/ 20109 h 40217"/>
                    <a:gd name="connsiteX3" fmla="*/ 20108 w 40216"/>
                    <a:gd name="connsiteY3" fmla="*/ 0 h 40217"/>
                    <a:gd name="connsiteX4" fmla="*/ 40217 w 40216"/>
                    <a:gd name="connsiteY4" fmla="*/ 20109 h 4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 h="40217">
                      <a:moveTo>
                        <a:pt x="40217" y="20109"/>
                      </a:moveTo>
                      <a:cubicBezTo>
                        <a:pt x="40217" y="31214"/>
                        <a:pt x="31214" y="40217"/>
                        <a:pt x="20108" y="40217"/>
                      </a:cubicBezTo>
                      <a:cubicBezTo>
                        <a:pt x="9003" y="40217"/>
                        <a:pt x="0" y="31214"/>
                        <a:pt x="0" y="20109"/>
                      </a:cubicBezTo>
                      <a:cubicBezTo>
                        <a:pt x="0" y="9003"/>
                        <a:pt x="9003" y="0"/>
                        <a:pt x="20108" y="0"/>
                      </a:cubicBezTo>
                      <a:cubicBezTo>
                        <a:pt x="31214" y="0"/>
                        <a:pt x="40217" y="9003"/>
                        <a:pt x="40217" y="20109"/>
                      </a:cubicBezTo>
                      <a:close/>
                    </a:path>
                  </a:pathLst>
                </a:custGeom>
                <a:grpFill/>
                <a:ln w="9939" cap="flat">
                  <a:noFill/>
                  <a:prstDash val="solid"/>
                  <a:miter/>
                </a:ln>
              </p:spPr>
              <p:txBody>
                <a:bodyPr rtlCol="0" anchor="ctr"/>
                <a:lstStyle/>
                <a:p>
                  <a:endParaRPr lang="en-US">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345064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1FD5-583E-9D3C-787A-49074CA96BDE}"/>
            </a:ext>
          </a:extLst>
        </p:cNvPr>
        <p:cNvGrpSpPr/>
        <p:nvPr/>
      </p:nvGrpSpPr>
      <p:grpSpPr>
        <a:xfrm>
          <a:off x="0" y="0"/>
          <a:ext cx="0" cy="0"/>
          <a:chOff x="0" y="0"/>
          <a:chExt cx="0" cy="0"/>
        </a:xfrm>
      </p:grpSpPr>
      <p:sp>
        <p:nvSpPr>
          <p:cNvPr id="2105" name="Rectangle 2104">
            <a:extLst>
              <a:ext uri="{FF2B5EF4-FFF2-40B4-BE49-F238E27FC236}">
                <a16:creationId xmlns:a16="http://schemas.microsoft.com/office/drawing/2014/main" id="{3569CA88-FFD6-DFE4-074C-C77F51647B43}"/>
              </a:ext>
            </a:extLst>
          </p:cNvPr>
          <p:cNvSpPr/>
          <p:nvPr/>
        </p:nvSpPr>
        <p:spPr>
          <a:xfrm>
            <a:off x="6572250" y="838201"/>
            <a:ext cx="5619750" cy="5556250"/>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a:latin typeface="微软雅黑" panose="020B0503020204020204" pitchFamily="34" charset="-122"/>
              <a:ea typeface="微软雅黑" panose="020B0503020204020204" pitchFamily="34" charset="-122"/>
            </a:endParaRPr>
          </a:p>
        </p:txBody>
      </p:sp>
      <p:pic>
        <p:nvPicPr>
          <p:cNvPr id="29" name="Picture 28">
            <a:extLst>
              <a:ext uri="{FF2B5EF4-FFF2-40B4-BE49-F238E27FC236}">
                <a16:creationId xmlns:a16="http://schemas.microsoft.com/office/drawing/2014/main" id="{92AB6A21-53F9-B51C-CDA6-26FC40FD3C05}"/>
              </a:ext>
            </a:extLst>
          </p:cNvPr>
          <p:cNvPicPr>
            <a:picLocks noChangeAspect="1"/>
          </p:cNvPicPr>
          <p:nvPr/>
        </p:nvPicPr>
        <p:blipFill rotWithShape="1">
          <a:blip r:embed="rId3">
            <a:extLst>
              <a:ext uri="{28A0092B-C50C-407E-A947-70E740481C1C}">
                <a14:useLocalDpi xmlns:a14="http://schemas.microsoft.com/office/drawing/2010/main" val="0"/>
              </a:ext>
            </a:extLst>
          </a:blip>
          <a:srcRect l="29548" t="16141" r="29902" b="45280"/>
          <a:stretch/>
        </p:blipFill>
        <p:spPr>
          <a:xfrm>
            <a:off x="6720942" y="1267743"/>
            <a:ext cx="5322366" cy="2848349"/>
          </a:xfrm>
          <a:prstGeom prst="rect">
            <a:avLst/>
          </a:prstGeom>
        </p:spPr>
      </p:pic>
      <p:sp>
        <p:nvSpPr>
          <p:cNvPr id="5" name="Title 4">
            <a:extLst>
              <a:ext uri="{FF2B5EF4-FFF2-40B4-BE49-F238E27FC236}">
                <a16:creationId xmlns:a16="http://schemas.microsoft.com/office/drawing/2014/main" id="{AFBEE825-1EF3-69D9-8BE4-C2BEEB27B7E0}"/>
              </a:ext>
            </a:extLst>
          </p:cNvPr>
          <p:cNvSpPr>
            <a:spLocks noGrp="1"/>
          </p:cNvSpPr>
          <p:nvPr>
            <p:ph type="title"/>
          </p:nvPr>
        </p:nvSpPr>
        <p:spPr/>
        <p:txBody>
          <a:bodyPr/>
          <a:lstStyle/>
          <a:p>
            <a:r>
              <a:rPr lang="zh-CN" altLang="en-US" sz="2400" dirty="0">
                <a:solidFill>
                  <a:schemeClr val="tx1"/>
                </a:solidFill>
                <a:latin typeface="微软雅黑" panose="020B0503020204020204" pitchFamily="34" charset="-122"/>
                <a:ea typeface="微软雅黑" panose="020B0503020204020204" pitchFamily="34" charset="-122"/>
              </a:rPr>
              <a:t>不受控的循环倍率导致充注量远超理想水平</a:t>
            </a:r>
            <a:endParaRPr lang="da-DK" dirty="0">
              <a:solidFill>
                <a:schemeClr val="tx1"/>
              </a:solidFill>
              <a:latin typeface="微软雅黑" panose="020B0503020204020204" pitchFamily="34" charset="-122"/>
              <a:ea typeface="微软雅黑" panose="020B0503020204020204" pitchFamily="34" charset="-122"/>
            </a:endParaRPr>
          </a:p>
        </p:txBody>
      </p:sp>
      <p:sp>
        <p:nvSpPr>
          <p:cNvPr id="2" name="TextBox 1">
            <a:extLst>
              <a:ext uri="{FF2B5EF4-FFF2-40B4-BE49-F238E27FC236}">
                <a16:creationId xmlns:a16="http://schemas.microsoft.com/office/drawing/2014/main" id="{ED155C81-F98C-AC05-B847-D89150D8F785}"/>
              </a:ext>
            </a:extLst>
          </p:cNvPr>
          <p:cNvSpPr txBox="1"/>
          <p:nvPr/>
        </p:nvSpPr>
        <p:spPr>
          <a:xfrm>
            <a:off x="803594" y="4525979"/>
            <a:ext cx="5131540" cy="1561325"/>
          </a:xfrm>
          <a:prstGeom prst="rect">
            <a:avLst/>
          </a:prstGeom>
          <a:noFill/>
        </p:spPr>
        <p:txBody>
          <a:bodyPr wrap="square" lIns="0" tIns="0" rIns="0" bIns="0">
            <a:spAutoFit/>
          </a:bodyPr>
          <a:lstStyle/>
          <a:p>
            <a:pPr>
              <a:lnSpc>
                <a:spcPct val="150000"/>
              </a:lnSpc>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传统桶泵系统无法控制实际运行过程中的循环倍率，导致系统实际上以远高于设计条件的循环倍率运行</a:t>
            </a:r>
            <a:endParaRPr lang="en-US" sz="1400" dirty="0">
              <a:latin typeface="微软雅黑" panose="020B0503020204020204" pitchFamily="34" charset="-122"/>
              <a:ea typeface="微软雅黑" panose="020B0503020204020204" pitchFamily="34" charset="-122"/>
            </a:endParaRPr>
          </a:p>
          <a:p>
            <a:pPr>
              <a:lnSpc>
                <a:spcPct val="150000"/>
              </a:lnSpc>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这导致制冷剂充注居高不下</a:t>
            </a:r>
            <a:endParaRPr lang="en-US" sz="1400" dirty="0">
              <a:latin typeface="微软雅黑" panose="020B0503020204020204" pitchFamily="34" charset="-122"/>
              <a:ea typeface="微软雅黑" panose="020B0503020204020204" pitchFamily="34" charset="-122"/>
            </a:endParaRPr>
          </a:p>
          <a:p>
            <a:pPr>
              <a:lnSpc>
                <a:spcPct val="150000"/>
              </a:lnSpc>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甚至进一步影响系统制冷效果和运行能效</a:t>
            </a:r>
            <a:endParaRPr lang="en-US" sz="1400" dirty="0">
              <a:latin typeface="微软雅黑" panose="020B0503020204020204" pitchFamily="34" charset="-122"/>
              <a:ea typeface="微软雅黑" panose="020B0503020204020204" pitchFamily="34" charset="-122"/>
            </a:endParaRPr>
          </a:p>
        </p:txBody>
      </p:sp>
      <p:sp>
        <p:nvSpPr>
          <p:cNvPr id="2058" name="TextBox 2057">
            <a:extLst>
              <a:ext uri="{FF2B5EF4-FFF2-40B4-BE49-F238E27FC236}">
                <a16:creationId xmlns:a16="http://schemas.microsoft.com/office/drawing/2014/main" id="{0636C877-7E44-76CD-8BBC-A20B934B0C3B}"/>
              </a:ext>
            </a:extLst>
          </p:cNvPr>
          <p:cNvSpPr txBox="1"/>
          <p:nvPr/>
        </p:nvSpPr>
        <p:spPr>
          <a:xfrm>
            <a:off x="6892417" y="1187336"/>
            <a:ext cx="3538516" cy="215444"/>
          </a:xfrm>
          <a:prstGeom prst="rect">
            <a:avLst/>
          </a:prstGeom>
          <a:noFill/>
        </p:spPr>
        <p:txBody>
          <a:bodyPr wrap="square" lIns="0" tIns="0" rIns="0" bIns="0">
            <a:spAutoFit/>
          </a:bodyPr>
          <a:lstStyle/>
          <a:p>
            <a:pPr>
              <a:spcBef>
                <a:spcPts val="200"/>
              </a:spcBef>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传统桶泵循环</a:t>
            </a:r>
            <a:r>
              <a:rPr lang="zh-CN" altLang="en-US" sz="1400" b="1" dirty="0">
                <a:latin typeface="微软雅黑" panose="020B0503020204020204" pitchFamily="34" charset="-122"/>
                <a:ea typeface="微软雅黑" panose="020B0503020204020204" pitchFamily="34" charset="-122"/>
              </a:rPr>
              <a:t>无法控制</a:t>
            </a:r>
            <a:r>
              <a:rPr lang="zh-CN" altLang="en-US" sz="1400" dirty="0">
                <a:latin typeface="微软雅黑" panose="020B0503020204020204" pitchFamily="34" charset="-122"/>
                <a:ea typeface="微软雅黑" panose="020B0503020204020204" pitchFamily="34" charset="-122"/>
              </a:rPr>
              <a:t>循环倍率</a:t>
            </a:r>
            <a:endParaRPr lang="en-US" sz="1400" dirty="0">
              <a:latin typeface="微软雅黑" panose="020B0503020204020204" pitchFamily="34" charset="-122"/>
              <a:ea typeface="微软雅黑" panose="020B0503020204020204" pitchFamily="34" charset="-122"/>
            </a:endParaRPr>
          </a:p>
        </p:txBody>
      </p:sp>
      <p:sp>
        <p:nvSpPr>
          <p:cNvPr id="2065" name="Oval 2064">
            <a:extLst>
              <a:ext uri="{FF2B5EF4-FFF2-40B4-BE49-F238E27FC236}">
                <a16:creationId xmlns:a16="http://schemas.microsoft.com/office/drawing/2014/main" id="{D4750987-A65A-2CCB-B3F1-C90CA066A753}"/>
              </a:ext>
            </a:extLst>
          </p:cNvPr>
          <p:cNvSpPr/>
          <p:nvPr/>
        </p:nvSpPr>
        <p:spPr>
          <a:xfrm>
            <a:off x="6892417" y="2887500"/>
            <a:ext cx="554177" cy="535289"/>
          </a:xfrm>
          <a:prstGeom prst="ellipse">
            <a:avLst/>
          </a:prstGeom>
          <a:noFill/>
          <a:ln w="9525">
            <a:solidFill>
              <a:srgbClr val="E2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2066" name="Oval 2065">
            <a:extLst>
              <a:ext uri="{FF2B5EF4-FFF2-40B4-BE49-F238E27FC236}">
                <a16:creationId xmlns:a16="http://schemas.microsoft.com/office/drawing/2014/main" id="{BF289090-C576-3F7E-2571-81B6EE3B6C9C}"/>
              </a:ext>
            </a:extLst>
          </p:cNvPr>
          <p:cNvSpPr/>
          <p:nvPr/>
        </p:nvSpPr>
        <p:spPr>
          <a:xfrm>
            <a:off x="7900208" y="2902383"/>
            <a:ext cx="554177" cy="535289"/>
          </a:xfrm>
          <a:prstGeom prst="ellipse">
            <a:avLst/>
          </a:prstGeom>
          <a:noFill/>
          <a:ln w="9525">
            <a:solidFill>
              <a:srgbClr val="E2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8" name="TextBox 37">
            <a:extLst>
              <a:ext uri="{FF2B5EF4-FFF2-40B4-BE49-F238E27FC236}">
                <a16:creationId xmlns:a16="http://schemas.microsoft.com/office/drawing/2014/main" id="{BAA7D7E8-F35D-6233-AE6D-718FD8A8A5B4}"/>
              </a:ext>
            </a:extLst>
          </p:cNvPr>
          <p:cNvSpPr txBox="1"/>
          <p:nvPr/>
        </p:nvSpPr>
        <p:spPr>
          <a:xfrm>
            <a:off x="6892417" y="3752961"/>
            <a:ext cx="1813997" cy="184666"/>
          </a:xfrm>
          <a:prstGeom prst="rect">
            <a:avLst/>
          </a:prstGeom>
          <a:noFill/>
        </p:spPr>
        <p:txBody>
          <a:bodyPr wrap="square" lIns="0" tIns="0" rIns="0" bIns="0">
            <a:spAutoFit/>
          </a:bodyPr>
          <a:lstStyle/>
          <a:p>
            <a:pPr>
              <a:spcBef>
                <a:spcPts val="200"/>
              </a:spcBef>
              <a:spcAft>
                <a:spcPts val="1200"/>
              </a:spcAft>
              <a:buClr>
                <a:schemeClr val="accent2"/>
              </a:buClr>
            </a:pPr>
            <a:r>
              <a:rPr lang="zh-CN" altLang="en-US" sz="1200" dirty="0">
                <a:latin typeface="微软雅黑" panose="020B0503020204020204" pitchFamily="34" charset="-122"/>
                <a:ea typeface="微软雅黑" panose="020B0503020204020204" pitchFamily="34" charset="-122"/>
              </a:rPr>
              <a:t>手动调节阀固定开度</a:t>
            </a:r>
            <a:endParaRPr lang="en-US" sz="1200" dirty="0">
              <a:latin typeface="微软雅黑" panose="020B0503020204020204" pitchFamily="34" charset="-122"/>
              <a:ea typeface="微软雅黑" panose="020B0503020204020204" pitchFamily="34" charset="-122"/>
            </a:endParaRPr>
          </a:p>
        </p:txBody>
      </p:sp>
      <p:sp>
        <p:nvSpPr>
          <p:cNvPr id="22" name="TextBox 21">
            <a:extLst>
              <a:ext uri="{FF2B5EF4-FFF2-40B4-BE49-F238E27FC236}">
                <a16:creationId xmlns:a16="http://schemas.microsoft.com/office/drawing/2014/main" id="{B8E66770-321C-0E04-ACE2-B51ABF526128}"/>
              </a:ext>
            </a:extLst>
          </p:cNvPr>
          <p:cNvSpPr txBox="1"/>
          <p:nvPr/>
        </p:nvSpPr>
        <p:spPr>
          <a:xfrm>
            <a:off x="6833890" y="4568611"/>
            <a:ext cx="4554516" cy="1109919"/>
          </a:xfrm>
          <a:prstGeom prst="rect">
            <a:avLst/>
          </a:prstGeom>
          <a:noFill/>
        </p:spPr>
        <p:txBody>
          <a:bodyPr wrap="square" lIns="0" tIns="0" rIns="0" bIns="0" anchor="t">
            <a:spAutoFit/>
          </a:bodyPr>
          <a:lstStyle/>
          <a:p>
            <a:pPr>
              <a:lnSpc>
                <a:spcPct val="150000"/>
              </a:lnSpc>
              <a:spcBef>
                <a:spcPts val="200"/>
              </a:spcBef>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手动调节阀设定完毕后无法随着工况变化进行调节</a:t>
            </a:r>
            <a:endParaRPr lang="en-US" sz="1400" dirty="0">
              <a:latin typeface="微软雅黑" panose="020B0503020204020204" pitchFamily="34" charset="-122"/>
              <a:ea typeface="微软雅黑" panose="020B0503020204020204" pitchFamily="34" charset="-122"/>
            </a:endParaRPr>
          </a:p>
          <a:p>
            <a:pPr>
              <a:lnSpc>
                <a:spcPct val="150000"/>
              </a:lnSpc>
              <a:spcBef>
                <a:spcPts val="200"/>
              </a:spcBef>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为了满足系统各个工况运行的需求，最终导致系统实际循环倍率</a:t>
            </a:r>
            <a:r>
              <a:rPr lang="zh-CN" altLang="en-US" sz="1400" b="1" dirty="0">
                <a:latin typeface="微软雅黑" panose="020B0503020204020204" pitchFamily="34" charset="-122"/>
                <a:ea typeface="微软雅黑" panose="020B0503020204020204" pitchFamily="34" charset="-122"/>
              </a:rPr>
              <a:t>大幅增加</a:t>
            </a:r>
            <a:endParaRPr lang="en-US" sz="1400" b="1" dirty="0">
              <a:latin typeface="微软雅黑" panose="020B0503020204020204" pitchFamily="34" charset="-122"/>
              <a:ea typeface="微软雅黑" panose="020B0503020204020204" pitchFamily="34" charset="-122"/>
            </a:endParaRPr>
          </a:p>
        </p:txBody>
      </p:sp>
      <p:sp>
        <p:nvSpPr>
          <p:cNvPr id="9" name="Oval 8">
            <a:extLst>
              <a:ext uri="{FF2B5EF4-FFF2-40B4-BE49-F238E27FC236}">
                <a16:creationId xmlns:a16="http://schemas.microsoft.com/office/drawing/2014/main" id="{74E7BEAE-F9BF-345E-59EC-DC7EB29232AF}"/>
              </a:ext>
            </a:extLst>
          </p:cNvPr>
          <p:cNvSpPr/>
          <p:nvPr/>
        </p:nvSpPr>
        <p:spPr>
          <a:xfrm>
            <a:off x="498723" y="4624127"/>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0" name="Oval 9">
            <a:extLst>
              <a:ext uri="{FF2B5EF4-FFF2-40B4-BE49-F238E27FC236}">
                <a16:creationId xmlns:a16="http://schemas.microsoft.com/office/drawing/2014/main" id="{F079FAAE-DE27-5EBB-C88C-061302965796}"/>
              </a:ext>
            </a:extLst>
          </p:cNvPr>
          <p:cNvSpPr/>
          <p:nvPr/>
        </p:nvSpPr>
        <p:spPr>
          <a:xfrm>
            <a:off x="498723" y="5913830"/>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1" name="Oval 10">
            <a:extLst>
              <a:ext uri="{FF2B5EF4-FFF2-40B4-BE49-F238E27FC236}">
                <a16:creationId xmlns:a16="http://schemas.microsoft.com/office/drawing/2014/main" id="{DA9D7971-5D27-D644-856D-AADC7DB94E2C}"/>
              </a:ext>
            </a:extLst>
          </p:cNvPr>
          <p:cNvSpPr/>
          <p:nvPr/>
        </p:nvSpPr>
        <p:spPr>
          <a:xfrm>
            <a:off x="498723" y="5445235"/>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cxnSp>
        <p:nvCxnSpPr>
          <p:cNvPr id="14" name="Straight Connector 13">
            <a:extLst>
              <a:ext uri="{FF2B5EF4-FFF2-40B4-BE49-F238E27FC236}">
                <a16:creationId xmlns:a16="http://schemas.microsoft.com/office/drawing/2014/main" id="{1027CF15-7F75-5042-C8FA-88BAA952B0AF}"/>
              </a:ext>
            </a:extLst>
          </p:cNvPr>
          <p:cNvCxnSpPr/>
          <p:nvPr/>
        </p:nvCxnSpPr>
        <p:spPr>
          <a:xfrm>
            <a:off x="6572250" y="838201"/>
            <a:ext cx="0" cy="5556250"/>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F433D36-1A40-9019-F3A6-591A40DE6503}"/>
              </a:ext>
            </a:extLst>
          </p:cNvPr>
          <p:cNvSpPr/>
          <p:nvPr/>
        </p:nvSpPr>
        <p:spPr>
          <a:xfrm>
            <a:off x="6513273" y="4624126"/>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0" name="Oval 29">
            <a:extLst>
              <a:ext uri="{FF2B5EF4-FFF2-40B4-BE49-F238E27FC236}">
                <a16:creationId xmlns:a16="http://schemas.microsoft.com/office/drawing/2014/main" id="{0D6399C3-2BA6-AF4D-54CD-42B3BE99F5DC}"/>
              </a:ext>
            </a:extLst>
          </p:cNvPr>
          <p:cNvSpPr/>
          <p:nvPr/>
        </p:nvSpPr>
        <p:spPr>
          <a:xfrm>
            <a:off x="6513273" y="5190526"/>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grpSp>
        <p:nvGrpSpPr>
          <p:cNvPr id="3" name="Group 2">
            <a:extLst>
              <a:ext uri="{FF2B5EF4-FFF2-40B4-BE49-F238E27FC236}">
                <a16:creationId xmlns:a16="http://schemas.microsoft.com/office/drawing/2014/main" id="{A3EF6F68-D8C3-D513-614C-37400C91F0F0}"/>
              </a:ext>
            </a:extLst>
          </p:cNvPr>
          <p:cNvGrpSpPr/>
          <p:nvPr/>
        </p:nvGrpSpPr>
        <p:grpSpPr>
          <a:xfrm>
            <a:off x="699623" y="1144541"/>
            <a:ext cx="3022100" cy="3082527"/>
            <a:chOff x="1198674" y="783464"/>
            <a:chExt cx="4393539" cy="4297174"/>
          </a:xfrm>
        </p:grpSpPr>
        <p:pic>
          <p:nvPicPr>
            <p:cNvPr id="4" name="Picture 3">
              <a:extLst>
                <a:ext uri="{FF2B5EF4-FFF2-40B4-BE49-F238E27FC236}">
                  <a16:creationId xmlns:a16="http://schemas.microsoft.com/office/drawing/2014/main" id="{D5C25843-E40B-4E7B-ED1D-D299FC162059}"/>
                </a:ext>
              </a:extLst>
            </p:cNvPr>
            <p:cNvPicPr>
              <a:picLocks noChangeAspect="1"/>
            </p:cNvPicPr>
            <p:nvPr/>
          </p:nvPicPr>
          <p:blipFill rotWithShape="1">
            <a:blip r:embed="rId4"/>
            <a:srcRect r="58336"/>
            <a:stretch/>
          </p:blipFill>
          <p:spPr>
            <a:xfrm>
              <a:off x="1198674" y="857203"/>
              <a:ext cx="3826064" cy="4223435"/>
            </a:xfrm>
            <a:prstGeom prst="rect">
              <a:avLst/>
            </a:prstGeom>
            <a:noFill/>
          </p:spPr>
        </p:pic>
        <p:sp>
          <p:nvSpPr>
            <p:cNvPr id="6" name="Rectangle 5">
              <a:extLst>
                <a:ext uri="{FF2B5EF4-FFF2-40B4-BE49-F238E27FC236}">
                  <a16:creationId xmlns:a16="http://schemas.microsoft.com/office/drawing/2014/main" id="{9EADA58E-22A8-E8D2-0494-22903C303D5D}"/>
                </a:ext>
              </a:extLst>
            </p:cNvPr>
            <p:cNvSpPr/>
            <p:nvPr/>
          </p:nvSpPr>
          <p:spPr>
            <a:xfrm>
              <a:off x="1246759" y="783464"/>
              <a:ext cx="4345454" cy="29658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noProof="0" dirty="0">
                  <a:solidFill>
                    <a:schemeClr val="tx1"/>
                  </a:solidFill>
                  <a:latin typeface="微软雅黑" panose="020B0503020204020204" pitchFamily="34" charset="-122"/>
                  <a:ea typeface="微软雅黑" panose="020B0503020204020204" pitchFamily="34" charset="-122"/>
                </a:rPr>
                <a:t>循环倍率（未调节）</a:t>
              </a:r>
            </a:p>
          </p:txBody>
        </p:sp>
      </p:grpSp>
      <p:sp>
        <p:nvSpPr>
          <p:cNvPr id="12" name="TextBox 11">
            <a:extLst>
              <a:ext uri="{FF2B5EF4-FFF2-40B4-BE49-F238E27FC236}">
                <a16:creationId xmlns:a16="http://schemas.microsoft.com/office/drawing/2014/main" id="{83FB30B1-E035-35BD-B6FE-4B8A6B798F7C}"/>
              </a:ext>
            </a:extLst>
          </p:cNvPr>
          <p:cNvSpPr txBox="1"/>
          <p:nvPr/>
        </p:nvSpPr>
        <p:spPr>
          <a:xfrm>
            <a:off x="3069274" y="1561995"/>
            <a:ext cx="3496581" cy="2923429"/>
          </a:xfrm>
          <a:prstGeom prst="rect">
            <a:avLst/>
          </a:prstGeom>
          <a:noFill/>
        </p:spPr>
        <p:txBody>
          <a:bodyPr wrap="square">
            <a:spAutoFit/>
          </a:bodyPr>
          <a:lstStyle/>
          <a:p>
            <a:pPr marL="342900" indent="-342900">
              <a:lnSpc>
                <a:spcPct val="150000"/>
              </a:lnSpc>
              <a:buFont typeface="+mj-lt"/>
              <a:buAutoNum type="arabicPeriod"/>
            </a:pPr>
            <a:r>
              <a:rPr lang="zh-CN" altLang="en-US" sz="1200" noProof="0" dirty="0">
                <a:solidFill>
                  <a:schemeClr val="tx1"/>
                </a:solidFill>
                <a:latin typeface="微软雅黑" panose="020B0503020204020204" pitchFamily="34" charset="-122"/>
                <a:ea typeface="微软雅黑" panose="020B0503020204020204" pitchFamily="34" charset="-122"/>
              </a:rPr>
              <a:t>循环倍率本身的误差存在导致设计时倾向于选择更高的循环倍率以确保足够的制冷量</a:t>
            </a:r>
            <a:endParaRPr lang="en-US" altLang="zh-CN" sz="12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200" noProof="0" dirty="0">
                <a:solidFill>
                  <a:schemeClr val="tx1"/>
                </a:solidFill>
                <a:latin typeface="微软雅黑" panose="020B0503020204020204" pitchFamily="34" charset="-122"/>
                <a:ea typeface="微软雅黑" panose="020B0503020204020204" pitchFamily="34" charset="-122"/>
              </a:rPr>
              <a:t>高负荷的影响（例：高温货物进入冷间）</a:t>
            </a:r>
            <a:endParaRPr lang="en-US" altLang="zh-CN" sz="12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200" noProof="0" dirty="0">
                <a:solidFill>
                  <a:schemeClr val="tx1"/>
                </a:solidFill>
                <a:latin typeface="微软雅黑" panose="020B0503020204020204" pitchFamily="34" charset="-122"/>
                <a:ea typeface="微软雅黑" panose="020B0503020204020204" pitchFamily="34" charset="-122"/>
              </a:rPr>
              <a:t>温度范围内温度变化的影响（例如</a:t>
            </a:r>
            <a:r>
              <a:rPr lang="en-US" altLang="zh-CN" sz="1200" noProof="0" dirty="0">
                <a:solidFill>
                  <a:schemeClr val="tx1"/>
                </a:solidFill>
                <a:latin typeface="微软雅黑" panose="020B0503020204020204" pitchFamily="34" charset="-122"/>
                <a:ea typeface="微软雅黑" panose="020B0503020204020204" pitchFamily="34" charset="-122"/>
              </a:rPr>
              <a:t>±1.5°C</a:t>
            </a:r>
            <a:r>
              <a:rPr lang="zh-CN" altLang="en-US" sz="1200" noProof="0" dirty="0">
                <a:solidFill>
                  <a:schemeClr val="tx1"/>
                </a:solidFill>
                <a:latin typeface="微软雅黑" panose="020B0503020204020204" pitchFamily="34" charset="-122"/>
                <a:ea typeface="微软雅黑" panose="020B0503020204020204" pitchFamily="34" charset="-122"/>
              </a:rPr>
              <a:t>）</a:t>
            </a:r>
            <a:endParaRPr lang="en-US" altLang="zh-CN" sz="12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endParaRPr lang="en-US" altLang="zh-CN" sz="4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200" noProof="0" dirty="0">
                <a:solidFill>
                  <a:schemeClr val="tx1"/>
                </a:solidFill>
                <a:latin typeface="微软雅黑" panose="020B0503020204020204" pitchFamily="34" charset="-122"/>
                <a:ea typeface="微软雅黑" panose="020B0503020204020204" pitchFamily="34" charset="-122"/>
              </a:rPr>
              <a:t>由于同一个制冷剂泵系统上的并联蒸发器关闭</a:t>
            </a:r>
            <a:r>
              <a:rPr lang="en-US" altLang="zh-CN" sz="1200" noProof="0" dirty="0">
                <a:solidFill>
                  <a:schemeClr val="tx1"/>
                </a:solidFill>
                <a:latin typeface="微软雅黑" panose="020B0503020204020204" pitchFamily="34" charset="-122"/>
                <a:ea typeface="微软雅黑" panose="020B0503020204020204" pitchFamily="34" charset="-122"/>
              </a:rPr>
              <a:t>/</a:t>
            </a:r>
            <a:r>
              <a:rPr lang="zh-CN" altLang="en-US" sz="1200" noProof="0" dirty="0">
                <a:solidFill>
                  <a:schemeClr val="tx1"/>
                </a:solidFill>
                <a:latin typeface="微软雅黑" panose="020B0503020204020204" pitchFamily="34" charset="-122"/>
                <a:ea typeface="微软雅黑" panose="020B0503020204020204" pitchFamily="34" charset="-122"/>
              </a:rPr>
              <a:t>除霜而引起的压力变化的影响</a:t>
            </a:r>
            <a:endParaRPr lang="en-US" altLang="zh-CN" sz="12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200" noProof="0" dirty="0">
                <a:solidFill>
                  <a:schemeClr val="tx1"/>
                </a:solidFill>
                <a:latin typeface="微软雅黑" panose="020B0503020204020204" pitchFamily="34" charset="-122"/>
                <a:ea typeface="微软雅黑" panose="020B0503020204020204" pitchFamily="34" charset="-122"/>
              </a:rPr>
              <a:t>蒸发器表面结冰导致的制冷量减少的影响</a:t>
            </a:r>
            <a:endParaRPr lang="en-US" altLang="zh-CN" sz="12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endParaRPr lang="en-US" altLang="zh-CN" sz="800" noProof="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200" dirty="0">
                <a:solidFill>
                  <a:schemeClr val="tx1"/>
                </a:solidFill>
                <a:latin typeface="微软雅黑" panose="020B0503020204020204" pitchFamily="34" charset="-122"/>
                <a:ea typeface="微软雅黑" panose="020B0503020204020204" pitchFamily="34" charset="-122"/>
              </a:rPr>
              <a:t>预估</a:t>
            </a:r>
            <a:r>
              <a:rPr lang="zh-CN" altLang="en-US" sz="1200" noProof="0" dirty="0">
                <a:solidFill>
                  <a:schemeClr val="tx1"/>
                </a:solidFill>
                <a:latin typeface="微软雅黑" panose="020B0503020204020204" pitchFamily="34" charset="-122"/>
                <a:ea typeface="微软雅黑" panose="020B0503020204020204" pitchFamily="34" charset="-122"/>
              </a:rPr>
              <a:t>累积循环倍率变</a:t>
            </a:r>
            <a:r>
              <a:rPr lang="zh-CN" altLang="en-US" sz="1200" dirty="0">
                <a:solidFill>
                  <a:schemeClr val="tx1"/>
                </a:solidFill>
                <a:latin typeface="微软雅黑" panose="020B0503020204020204" pitchFamily="34" charset="-122"/>
                <a:ea typeface="微软雅黑" panose="020B0503020204020204" pitchFamily="34" charset="-122"/>
              </a:rPr>
              <a:t>化导致循环倍率进一步上升   </a:t>
            </a:r>
            <a:endParaRPr lang="en-US" altLang="zh-CN" sz="1200" dirty="0">
              <a:solidFill>
                <a:schemeClr val="tx1"/>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1D3333B2-2382-3783-A6EA-19FB4609A9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31979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D002-E767-4488-3106-31E1E1A9D94B}"/>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D610667D-0329-F96E-835D-1DF9767C3D3D}"/>
              </a:ext>
            </a:extLst>
          </p:cNvPr>
          <p:cNvSpPr/>
          <p:nvPr/>
        </p:nvSpPr>
        <p:spPr>
          <a:xfrm>
            <a:off x="6300646" y="1012825"/>
            <a:ext cx="5891354" cy="5381625"/>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err="1">
              <a:latin typeface="微软雅黑" panose="020B0503020204020204" pitchFamily="34" charset="-122"/>
              <a:ea typeface="微软雅黑" panose="020B0503020204020204" pitchFamily="34" charset="-122"/>
            </a:endParaRPr>
          </a:p>
        </p:txBody>
      </p:sp>
      <p:cxnSp>
        <p:nvCxnSpPr>
          <p:cNvPr id="24" name="Straight Connector 23">
            <a:extLst>
              <a:ext uri="{FF2B5EF4-FFF2-40B4-BE49-F238E27FC236}">
                <a16:creationId xmlns:a16="http://schemas.microsoft.com/office/drawing/2014/main" id="{17EB429D-4455-BA3D-6890-0ECFC3DE3A2F}"/>
              </a:ext>
            </a:extLst>
          </p:cNvPr>
          <p:cNvCxnSpPr>
            <a:cxnSpLocks/>
          </p:cNvCxnSpPr>
          <p:nvPr/>
        </p:nvCxnSpPr>
        <p:spPr>
          <a:xfrm>
            <a:off x="6300646" y="1012825"/>
            <a:ext cx="0" cy="5381626"/>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A4C7767-81AD-C051-765A-B46811CF5C81}"/>
              </a:ext>
            </a:extLst>
          </p:cNvPr>
          <p:cNvGrpSpPr/>
          <p:nvPr/>
        </p:nvGrpSpPr>
        <p:grpSpPr>
          <a:xfrm>
            <a:off x="666009" y="1176398"/>
            <a:ext cx="329045" cy="313171"/>
            <a:chOff x="3390900" y="4346575"/>
            <a:chExt cx="361950" cy="344488"/>
          </a:xfrm>
          <a:solidFill>
            <a:schemeClr val="bg1"/>
          </a:solidFill>
        </p:grpSpPr>
        <p:sp>
          <p:nvSpPr>
            <p:cNvPr id="15" name="Freeform 1228">
              <a:extLst>
                <a:ext uri="{FF2B5EF4-FFF2-40B4-BE49-F238E27FC236}">
                  <a16:creationId xmlns:a16="http://schemas.microsoft.com/office/drawing/2014/main" id="{A772608A-DA1E-9E0E-43EC-322143D85513}"/>
                </a:ext>
              </a:extLst>
            </p:cNvPr>
            <p:cNvSpPr>
              <a:spLocks/>
            </p:cNvSpPr>
            <p:nvPr/>
          </p:nvSpPr>
          <p:spPr bwMode="auto">
            <a:xfrm>
              <a:off x="3390900" y="4676775"/>
              <a:ext cx="361950" cy="14288"/>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16" name="Freeform 1229">
              <a:extLst>
                <a:ext uri="{FF2B5EF4-FFF2-40B4-BE49-F238E27FC236}">
                  <a16:creationId xmlns:a16="http://schemas.microsoft.com/office/drawing/2014/main" id="{879223DB-2A48-605A-6EE9-62ED636212B8}"/>
                </a:ext>
              </a:extLst>
            </p:cNvPr>
            <p:cNvSpPr>
              <a:spLocks noEditPoints="1"/>
            </p:cNvSpPr>
            <p:nvPr/>
          </p:nvSpPr>
          <p:spPr bwMode="auto">
            <a:xfrm>
              <a:off x="3676650" y="4630738"/>
              <a:ext cx="60325" cy="60325"/>
            </a:xfrm>
            <a:custGeom>
              <a:avLst/>
              <a:gdLst>
                <a:gd name="T0" fmla="*/ 14 w 16"/>
                <a:gd name="T1" fmla="*/ 16 h 16"/>
                <a:gd name="T2" fmla="*/ 2 w 16"/>
                <a:gd name="T3" fmla="*/ 16 h 16"/>
                <a:gd name="T4" fmla="*/ 0 w 16"/>
                <a:gd name="T5" fmla="*/ 14 h 16"/>
                <a:gd name="T6" fmla="*/ 0 w 16"/>
                <a:gd name="T7" fmla="*/ 2 h 16"/>
                <a:gd name="T8" fmla="*/ 2 w 16"/>
                <a:gd name="T9" fmla="*/ 0 h 16"/>
                <a:gd name="T10" fmla="*/ 14 w 16"/>
                <a:gd name="T11" fmla="*/ 0 h 16"/>
                <a:gd name="T12" fmla="*/ 16 w 16"/>
                <a:gd name="T13" fmla="*/ 2 h 16"/>
                <a:gd name="T14" fmla="*/ 16 w 16"/>
                <a:gd name="T15" fmla="*/ 14 h 16"/>
                <a:gd name="T16" fmla="*/ 14 w 16"/>
                <a:gd name="T17" fmla="*/ 16 h 16"/>
                <a:gd name="T18" fmla="*/ 4 w 16"/>
                <a:gd name="T19" fmla="*/ 12 h 16"/>
                <a:gd name="T20" fmla="*/ 12 w 16"/>
                <a:gd name="T21" fmla="*/ 12 h 16"/>
                <a:gd name="T22" fmla="*/ 12 w 16"/>
                <a:gd name="T23" fmla="*/ 4 h 16"/>
                <a:gd name="T24" fmla="*/ 4 w 16"/>
                <a:gd name="T25" fmla="*/ 4 h 16"/>
                <a:gd name="T26" fmla="*/ 4 w 16"/>
                <a:gd name="T2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4" y="16"/>
                  </a:moveTo>
                  <a:cubicBezTo>
                    <a:pt x="2" y="16"/>
                    <a:pt x="2" y="16"/>
                    <a:pt x="2" y="16"/>
                  </a:cubicBezTo>
                  <a:cubicBezTo>
                    <a:pt x="1" y="16"/>
                    <a:pt x="0" y="15"/>
                    <a:pt x="0" y="14"/>
                  </a:cubicBezTo>
                  <a:cubicBezTo>
                    <a:pt x="0" y="2"/>
                    <a:pt x="0" y="2"/>
                    <a:pt x="0" y="2"/>
                  </a:cubicBezTo>
                  <a:cubicBezTo>
                    <a:pt x="0" y="1"/>
                    <a:pt x="1" y="0"/>
                    <a:pt x="2" y="0"/>
                  </a:cubicBezTo>
                  <a:cubicBezTo>
                    <a:pt x="14" y="0"/>
                    <a:pt x="14" y="0"/>
                    <a:pt x="14" y="0"/>
                  </a:cubicBezTo>
                  <a:cubicBezTo>
                    <a:pt x="15" y="0"/>
                    <a:pt x="16" y="1"/>
                    <a:pt x="16" y="2"/>
                  </a:cubicBezTo>
                  <a:cubicBezTo>
                    <a:pt x="16" y="14"/>
                    <a:pt x="16" y="14"/>
                    <a:pt x="16" y="14"/>
                  </a:cubicBezTo>
                  <a:cubicBezTo>
                    <a:pt x="16" y="15"/>
                    <a:pt x="15" y="16"/>
                    <a:pt x="14" y="16"/>
                  </a:cubicBezTo>
                  <a:close/>
                  <a:moveTo>
                    <a:pt x="4" y="12"/>
                  </a:moveTo>
                  <a:cubicBezTo>
                    <a:pt x="12" y="12"/>
                    <a:pt x="12" y="12"/>
                    <a:pt x="12" y="12"/>
                  </a:cubicBezTo>
                  <a:cubicBezTo>
                    <a:pt x="12" y="4"/>
                    <a:pt x="12" y="4"/>
                    <a:pt x="12" y="4"/>
                  </a:cubicBezTo>
                  <a:cubicBezTo>
                    <a:pt x="4" y="4"/>
                    <a:pt x="4" y="4"/>
                    <a:pt x="4" y="4"/>
                  </a:cubicBezTo>
                  <a:lnTo>
                    <a:pt x="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17" name="Freeform 1230">
              <a:extLst>
                <a:ext uri="{FF2B5EF4-FFF2-40B4-BE49-F238E27FC236}">
                  <a16:creationId xmlns:a16="http://schemas.microsoft.com/office/drawing/2014/main" id="{58D48F16-018A-7C25-A4DD-C2E392FF05F3}"/>
                </a:ext>
              </a:extLst>
            </p:cNvPr>
            <p:cNvSpPr>
              <a:spLocks noEditPoints="1"/>
            </p:cNvSpPr>
            <p:nvPr/>
          </p:nvSpPr>
          <p:spPr bwMode="auto">
            <a:xfrm>
              <a:off x="3586163" y="4572000"/>
              <a:ext cx="60325" cy="119063"/>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19" name="Freeform 1231">
              <a:extLst>
                <a:ext uri="{FF2B5EF4-FFF2-40B4-BE49-F238E27FC236}">
                  <a16:creationId xmlns:a16="http://schemas.microsoft.com/office/drawing/2014/main" id="{7F51FA88-8BD7-EC8B-5CC9-C473B919A0EE}"/>
                </a:ext>
              </a:extLst>
            </p:cNvPr>
            <p:cNvSpPr>
              <a:spLocks noEditPoints="1"/>
            </p:cNvSpPr>
            <p:nvPr/>
          </p:nvSpPr>
          <p:spPr bwMode="auto">
            <a:xfrm>
              <a:off x="3497263" y="4511675"/>
              <a:ext cx="60325" cy="179388"/>
            </a:xfrm>
            <a:custGeom>
              <a:avLst/>
              <a:gdLst>
                <a:gd name="T0" fmla="*/ 14 w 16"/>
                <a:gd name="T1" fmla="*/ 48 h 48"/>
                <a:gd name="T2" fmla="*/ 2 w 16"/>
                <a:gd name="T3" fmla="*/ 48 h 48"/>
                <a:gd name="T4" fmla="*/ 0 w 16"/>
                <a:gd name="T5" fmla="*/ 46 h 48"/>
                <a:gd name="T6" fmla="*/ 0 w 16"/>
                <a:gd name="T7" fmla="*/ 2 h 48"/>
                <a:gd name="T8" fmla="*/ 2 w 16"/>
                <a:gd name="T9" fmla="*/ 0 h 48"/>
                <a:gd name="T10" fmla="*/ 14 w 16"/>
                <a:gd name="T11" fmla="*/ 0 h 48"/>
                <a:gd name="T12" fmla="*/ 16 w 16"/>
                <a:gd name="T13" fmla="*/ 2 h 48"/>
                <a:gd name="T14" fmla="*/ 16 w 16"/>
                <a:gd name="T15" fmla="*/ 46 h 48"/>
                <a:gd name="T16" fmla="*/ 14 w 16"/>
                <a:gd name="T17" fmla="*/ 48 h 48"/>
                <a:gd name="T18" fmla="*/ 4 w 16"/>
                <a:gd name="T19" fmla="*/ 44 h 48"/>
                <a:gd name="T20" fmla="*/ 12 w 16"/>
                <a:gd name="T21" fmla="*/ 44 h 48"/>
                <a:gd name="T22" fmla="*/ 12 w 16"/>
                <a:gd name="T23" fmla="*/ 4 h 48"/>
                <a:gd name="T24" fmla="*/ 4 w 16"/>
                <a:gd name="T25" fmla="*/ 4 h 48"/>
                <a:gd name="T26" fmla="*/ 4 w 16"/>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8">
                  <a:moveTo>
                    <a:pt x="14" y="48"/>
                  </a:moveTo>
                  <a:cubicBezTo>
                    <a:pt x="2" y="48"/>
                    <a:pt x="2" y="48"/>
                    <a:pt x="2" y="48"/>
                  </a:cubicBezTo>
                  <a:cubicBezTo>
                    <a:pt x="1" y="48"/>
                    <a:pt x="0" y="47"/>
                    <a:pt x="0" y="46"/>
                  </a:cubicBezTo>
                  <a:cubicBezTo>
                    <a:pt x="0" y="2"/>
                    <a:pt x="0" y="2"/>
                    <a:pt x="0" y="2"/>
                  </a:cubicBezTo>
                  <a:cubicBezTo>
                    <a:pt x="0" y="1"/>
                    <a:pt x="1" y="0"/>
                    <a:pt x="2" y="0"/>
                  </a:cubicBezTo>
                  <a:cubicBezTo>
                    <a:pt x="14" y="0"/>
                    <a:pt x="14" y="0"/>
                    <a:pt x="14" y="0"/>
                  </a:cubicBezTo>
                  <a:cubicBezTo>
                    <a:pt x="15" y="0"/>
                    <a:pt x="16" y="1"/>
                    <a:pt x="16" y="2"/>
                  </a:cubicBezTo>
                  <a:cubicBezTo>
                    <a:pt x="16" y="46"/>
                    <a:pt x="16" y="46"/>
                    <a:pt x="16" y="46"/>
                  </a:cubicBezTo>
                  <a:cubicBezTo>
                    <a:pt x="16" y="47"/>
                    <a:pt x="15" y="48"/>
                    <a:pt x="14" y="48"/>
                  </a:cubicBezTo>
                  <a:close/>
                  <a:moveTo>
                    <a:pt x="4" y="44"/>
                  </a:moveTo>
                  <a:cubicBezTo>
                    <a:pt x="12" y="44"/>
                    <a:pt x="12" y="44"/>
                    <a:pt x="12" y="44"/>
                  </a:cubicBezTo>
                  <a:cubicBezTo>
                    <a:pt x="12" y="4"/>
                    <a:pt x="12" y="4"/>
                    <a:pt x="12"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1" name="Freeform 1232">
              <a:extLst>
                <a:ext uri="{FF2B5EF4-FFF2-40B4-BE49-F238E27FC236}">
                  <a16:creationId xmlns:a16="http://schemas.microsoft.com/office/drawing/2014/main" id="{A6F76067-98EA-A40E-C548-FF970C818433}"/>
                </a:ext>
              </a:extLst>
            </p:cNvPr>
            <p:cNvSpPr>
              <a:spLocks noEditPoints="1"/>
            </p:cNvSpPr>
            <p:nvPr/>
          </p:nvSpPr>
          <p:spPr bwMode="auto">
            <a:xfrm>
              <a:off x="3406775" y="4451350"/>
              <a:ext cx="60325" cy="239713"/>
            </a:xfrm>
            <a:custGeom>
              <a:avLst/>
              <a:gdLst>
                <a:gd name="T0" fmla="*/ 14 w 16"/>
                <a:gd name="T1" fmla="*/ 64 h 64"/>
                <a:gd name="T2" fmla="*/ 2 w 16"/>
                <a:gd name="T3" fmla="*/ 64 h 64"/>
                <a:gd name="T4" fmla="*/ 0 w 16"/>
                <a:gd name="T5" fmla="*/ 62 h 64"/>
                <a:gd name="T6" fmla="*/ 0 w 16"/>
                <a:gd name="T7" fmla="*/ 2 h 64"/>
                <a:gd name="T8" fmla="*/ 2 w 16"/>
                <a:gd name="T9" fmla="*/ 0 h 64"/>
                <a:gd name="T10" fmla="*/ 14 w 16"/>
                <a:gd name="T11" fmla="*/ 0 h 64"/>
                <a:gd name="T12" fmla="*/ 16 w 16"/>
                <a:gd name="T13" fmla="*/ 2 h 64"/>
                <a:gd name="T14" fmla="*/ 16 w 16"/>
                <a:gd name="T15" fmla="*/ 62 h 64"/>
                <a:gd name="T16" fmla="*/ 14 w 16"/>
                <a:gd name="T17" fmla="*/ 64 h 64"/>
                <a:gd name="T18" fmla="*/ 4 w 16"/>
                <a:gd name="T19" fmla="*/ 60 h 64"/>
                <a:gd name="T20" fmla="*/ 12 w 16"/>
                <a:gd name="T21" fmla="*/ 60 h 64"/>
                <a:gd name="T22" fmla="*/ 12 w 16"/>
                <a:gd name="T23" fmla="*/ 4 h 64"/>
                <a:gd name="T24" fmla="*/ 4 w 16"/>
                <a:gd name="T25" fmla="*/ 4 h 64"/>
                <a:gd name="T26" fmla="*/ 4 w 1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4">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2" name="Freeform 1233">
              <a:extLst>
                <a:ext uri="{FF2B5EF4-FFF2-40B4-BE49-F238E27FC236}">
                  <a16:creationId xmlns:a16="http://schemas.microsoft.com/office/drawing/2014/main" id="{7A6A4331-9DCC-E41D-9961-0008CCFF2E9D}"/>
                </a:ext>
              </a:extLst>
            </p:cNvPr>
            <p:cNvSpPr>
              <a:spLocks/>
            </p:cNvSpPr>
            <p:nvPr/>
          </p:nvSpPr>
          <p:spPr bwMode="auto">
            <a:xfrm>
              <a:off x="3429000" y="4346575"/>
              <a:ext cx="285750" cy="195263"/>
            </a:xfrm>
            <a:custGeom>
              <a:avLst/>
              <a:gdLst>
                <a:gd name="T0" fmla="*/ 74 w 76"/>
                <a:gd name="T1" fmla="*/ 52 h 52"/>
                <a:gd name="T2" fmla="*/ 73 w 76"/>
                <a:gd name="T3" fmla="*/ 52 h 52"/>
                <a:gd name="T4" fmla="*/ 1 w 76"/>
                <a:gd name="T5" fmla="*/ 4 h 52"/>
                <a:gd name="T6" fmla="*/ 0 w 76"/>
                <a:gd name="T7" fmla="*/ 1 h 52"/>
                <a:gd name="T8" fmla="*/ 3 w 76"/>
                <a:gd name="T9" fmla="*/ 0 h 52"/>
                <a:gd name="T10" fmla="*/ 75 w 76"/>
                <a:gd name="T11" fmla="*/ 48 h 52"/>
                <a:gd name="T12" fmla="*/ 76 w 76"/>
                <a:gd name="T13" fmla="*/ 51 h 52"/>
                <a:gd name="T14" fmla="*/ 74 w 7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2">
                  <a:moveTo>
                    <a:pt x="74" y="52"/>
                  </a:moveTo>
                  <a:cubicBezTo>
                    <a:pt x="74" y="52"/>
                    <a:pt x="73" y="52"/>
                    <a:pt x="73" y="52"/>
                  </a:cubicBezTo>
                  <a:cubicBezTo>
                    <a:pt x="1" y="4"/>
                    <a:pt x="1" y="4"/>
                    <a:pt x="1" y="4"/>
                  </a:cubicBezTo>
                  <a:cubicBezTo>
                    <a:pt x="0" y="3"/>
                    <a:pt x="0" y="2"/>
                    <a:pt x="0" y="1"/>
                  </a:cubicBezTo>
                  <a:cubicBezTo>
                    <a:pt x="1" y="0"/>
                    <a:pt x="2" y="0"/>
                    <a:pt x="3" y="0"/>
                  </a:cubicBezTo>
                  <a:cubicBezTo>
                    <a:pt x="75" y="48"/>
                    <a:pt x="75" y="48"/>
                    <a:pt x="75" y="48"/>
                  </a:cubicBezTo>
                  <a:cubicBezTo>
                    <a:pt x="76" y="49"/>
                    <a:pt x="76" y="50"/>
                    <a:pt x="76" y="51"/>
                  </a:cubicBezTo>
                  <a:cubicBezTo>
                    <a:pt x="75" y="52"/>
                    <a:pt x="75" y="52"/>
                    <a:pt x="7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3" name="Freeform 1234">
              <a:extLst>
                <a:ext uri="{FF2B5EF4-FFF2-40B4-BE49-F238E27FC236}">
                  <a16:creationId xmlns:a16="http://schemas.microsoft.com/office/drawing/2014/main" id="{C72BC302-8FB1-B274-0624-B8F1C1C223A6}"/>
                </a:ext>
              </a:extLst>
            </p:cNvPr>
            <p:cNvSpPr>
              <a:spLocks/>
            </p:cNvSpPr>
            <p:nvPr/>
          </p:nvSpPr>
          <p:spPr bwMode="auto">
            <a:xfrm>
              <a:off x="3640138" y="4465638"/>
              <a:ext cx="74613" cy="82550"/>
            </a:xfrm>
            <a:custGeom>
              <a:avLst/>
              <a:gdLst>
                <a:gd name="T0" fmla="*/ 2 w 20"/>
                <a:gd name="T1" fmla="*/ 22 h 22"/>
                <a:gd name="T2" fmla="*/ 0 w 20"/>
                <a:gd name="T3" fmla="*/ 20 h 22"/>
                <a:gd name="T4" fmla="*/ 2 w 20"/>
                <a:gd name="T5" fmla="*/ 18 h 22"/>
                <a:gd name="T6" fmla="*/ 16 w 20"/>
                <a:gd name="T7" fmla="*/ 16 h 22"/>
                <a:gd name="T8" fmla="*/ 14 w 20"/>
                <a:gd name="T9" fmla="*/ 2 h 22"/>
                <a:gd name="T10" fmla="*/ 16 w 20"/>
                <a:gd name="T11" fmla="*/ 0 h 22"/>
                <a:gd name="T12" fmla="*/ 18 w 20"/>
                <a:gd name="T13" fmla="*/ 2 h 22"/>
                <a:gd name="T14" fmla="*/ 20 w 20"/>
                <a:gd name="T15" fmla="*/ 18 h 22"/>
                <a:gd name="T16" fmla="*/ 18 w 20"/>
                <a:gd name="T17" fmla="*/ 20 h 22"/>
                <a:gd name="T18" fmla="*/ 2 w 20"/>
                <a:gd name="T19" fmla="*/ 22 h 22"/>
                <a:gd name="T20" fmla="*/ 2 w 2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2" y="22"/>
                  </a:moveTo>
                  <a:cubicBezTo>
                    <a:pt x="1" y="22"/>
                    <a:pt x="0" y="21"/>
                    <a:pt x="0" y="20"/>
                  </a:cubicBezTo>
                  <a:cubicBezTo>
                    <a:pt x="0" y="19"/>
                    <a:pt x="1" y="18"/>
                    <a:pt x="2" y="18"/>
                  </a:cubicBezTo>
                  <a:cubicBezTo>
                    <a:pt x="16" y="16"/>
                    <a:pt x="16" y="16"/>
                    <a:pt x="16" y="16"/>
                  </a:cubicBezTo>
                  <a:cubicBezTo>
                    <a:pt x="14" y="2"/>
                    <a:pt x="14" y="2"/>
                    <a:pt x="14" y="2"/>
                  </a:cubicBezTo>
                  <a:cubicBezTo>
                    <a:pt x="14" y="1"/>
                    <a:pt x="15" y="0"/>
                    <a:pt x="16" y="0"/>
                  </a:cubicBezTo>
                  <a:cubicBezTo>
                    <a:pt x="17" y="0"/>
                    <a:pt x="18" y="1"/>
                    <a:pt x="18" y="2"/>
                  </a:cubicBezTo>
                  <a:cubicBezTo>
                    <a:pt x="20" y="18"/>
                    <a:pt x="20" y="18"/>
                    <a:pt x="20" y="18"/>
                  </a:cubicBezTo>
                  <a:cubicBezTo>
                    <a:pt x="20" y="19"/>
                    <a:pt x="19" y="20"/>
                    <a:pt x="18" y="20"/>
                  </a:cubicBezTo>
                  <a:cubicBezTo>
                    <a:pt x="2" y="22"/>
                    <a:pt x="2" y="22"/>
                    <a:pt x="2" y="22"/>
                  </a:cubicBezTo>
                  <a:cubicBezTo>
                    <a:pt x="2" y="22"/>
                    <a:pt x="2"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sp>
        <p:nvSpPr>
          <p:cNvPr id="2127" name="TextBox 2126">
            <a:extLst>
              <a:ext uri="{FF2B5EF4-FFF2-40B4-BE49-F238E27FC236}">
                <a16:creationId xmlns:a16="http://schemas.microsoft.com/office/drawing/2014/main" id="{DC5E5FAC-BB59-7375-F627-3E5785BB6183}"/>
              </a:ext>
            </a:extLst>
          </p:cNvPr>
          <p:cNvSpPr txBox="1"/>
          <p:nvPr/>
        </p:nvSpPr>
        <p:spPr>
          <a:xfrm>
            <a:off x="7071447" y="3952021"/>
            <a:ext cx="3459489" cy="1043684"/>
          </a:xfrm>
          <a:prstGeom prst="rect">
            <a:avLst/>
          </a:prstGeom>
          <a:noFill/>
        </p:spPr>
        <p:txBody>
          <a:bodyPr wrap="square">
            <a:spAutoFit/>
          </a:bodyPr>
          <a:lstStyle/>
          <a:p>
            <a:pPr>
              <a:lnSpc>
                <a:spcPct val="150000"/>
              </a:lnSpc>
              <a:spcAft>
                <a:spcPts val="600"/>
              </a:spcAft>
              <a:buClr>
                <a:schemeClr val="accent2"/>
              </a:buClr>
              <a:defRPr/>
            </a:pPr>
            <a:r>
              <a:rPr lang="zh-CN" altLang="en-US" sz="1200" b="1" dirty="0">
                <a:latin typeface="微软雅黑" panose="020B0503020204020204" pitchFamily="34" charset="-122"/>
                <a:ea typeface="微软雅黑" panose="020B0503020204020204" pitchFamily="34" charset="-122"/>
              </a:rPr>
              <a:t>传感器</a:t>
            </a:r>
            <a:r>
              <a:rPr lang="en-US" sz="1200" dirty="0">
                <a:latin typeface="微软雅黑" panose="020B0503020204020204" pitchFamily="34" charset="-122"/>
                <a:ea typeface="微软雅黑" panose="020B0503020204020204" pitchFamily="34" charset="-122"/>
              </a:rPr>
              <a:t> </a:t>
            </a:r>
          </a:p>
          <a:p>
            <a:pPr marL="180000" indent="-180000">
              <a:lnSpc>
                <a:spcPct val="150000"/>
              </a:lnSpc>
              <a:spcAft>
                <a:spcPts val="600"/>
              </a:spcAft>
              <a:buClr>
                <a:schemeClr val="accent2"/>
              </a:buClr>
              <a:buBlip>
                <a:blip r:embed="rId3">
                  <a:extLst>
                    <a:ext uri="{96DAC541-7B7A-43D3-8B79-37D633B846F1}">
                      <asvg:svgBlip xmlns:asvg="http://schemas.microsoft.com/office/drawing/2016/SVG/main" r:embed="rId4"/>
                    </a:ext>
                  </a:extLst>
                </a:blip>
              </a:buBlip>
              <a:defRPr/>
            </a:pPr>
            <a:r>
              <a:rPr lang="zh-CN" altLang="en-US" sz="1200" dirty="0">
                <a:latin typeface="微软雅黑" panose="020B0503020204020204" pitchFamily="34" charset="-122"/>
                <a:ea typeface="微软雅黑" panose="020B0503020204020204" pitchFamily="34" charset="-122"/>
              </a:rPr>
              <a:t>采用温度和压力传感器进行标准的过热度测量</a:t>
            </a:r>
            <a:endParaRPr lang="en-US" sz="1200" dirty="0">
              <a:latin typeface="微软雅黑" panose="020B0503020204020204" pitchFamily="34" charset="-122"/>
              <a:ea typeface="微软雅黑" panose="020B0503020204020204" pitchFamily="34" charset="-122"/>
            </a:endParaRPr>
          </a:p>
          <a:p>
            <a:pPr marL="180000" indent="-180000">
              <a:lnSpc>
                <a:spcPct val="150000"/>
              </a:lnSpc>
              <a:buClr>
                <a:schemeClr val="accent2"/>
              </a:buClr>
              <a:buBlip>
                <a:blip r:embed="rId3">
                  <a:extLst>
                    <a:ext uri="{96DAC541-7B7A-43D3-8B79-37D633B846F1}">
                      <asvg:svgBlip xmlns:asvg="http://schemas.microsoft.com/office/drawing/2016/SVG/main" r:embed="rId4"/>
                    </a:ext>
                  </a:extLst>
                </a:blip>
              </a:buBlip>
              <a:defRPr/>
            </a:pPr>
            <a:r>
              <a:rPr lang="zh-CN" altLang="en-US" sz="1200" b="1" dirty="0">
                <a:latin typeface="微软雅黑" panose="020B0503020204020204" pitchFamily="34" charset="-122"/>
                <a:ea typeface="微软雅黑" panose="020B0503020204020204" pitchFamily="34" charset="-122"/>
              </a:rPr>
              <a:t>丹佛斯电热传感器</a:t>
            </a:r>
            <a:endParaRPr lang="en-US" sz="1200" dirty="0">
              <a:latin typeface="微软雅黑" panose="020B0503020204020204" pitchFamily="34" charset="-122"/>
              <a:ea typeface="微软雅黑" panose="020B0503020204020204" pitchFamily="34" charset="-122"/>
            </a:endParaRPr>
          </a:p>
        </p:txBody>
      </p:sp>
      <p:sp>
        <p:nvSpPr>
          <p:cNvPr id="2" name="Title 1">
            <a:extLst>
              <a:ext uri="{FF2B5EF4-FFF2-40B4-BE49-F238E27FC236}">
                <a16:creationId xmlns:a16="http://schemas.microsoft.com/office/drawing/2014/main" id="{89427F92-9B94-52E2-688A-DC0E4C1399D8}"/>
              </a:ext>
            </a:extLst>
          </p:cNvPr>
          <p:cNvSpPr>
            <a:spLocks noGrp="1"/>
          </p:cNvSpPr>
          <p:nvPr>
            <p:ph type="title"/>
          </p:nvPr>
        </p:nvSpPr>
        <p:spPr>
          <a:xfrm>
            <a:off x="557698" y="249666"/>
            <a:ext cx="10008483" cy="826347"/>
          </a:xfrm>
        </p:spPr>
        <p:txBody>
          <a:bodyPr/>
          <a:lstStyle/>
          <a:p>
            <a:r>
              <a:rPr lang="zh-CN" altLang="en-US" sz="2400" b="1" dirty="0">
                <a:latin typeface="微软雅黑" panose="020B0503020204020204" pitchFamily="34" charset="-122"/>
                <a:ea typeface="微软雅黑" panose="020B0503020204020204" pitchFamily="34" charset="-122"/>
              </a:rPr>
              <a:t>通过丹佛斯</a:t>
            </a:r>
            <a:r>
              <a:rPr lang="en-US" altLang="zh-CN" sz="2400" b="1" dirty="0">
                <a:latin typeface="微软雅黑" panose="020B0503020204020204" pitchFamily="34" charset="-122"/>
                <a:ea typeface="微软雅黑" panose="020B0503020204020204" pitchFamily="34" charset="-122"/>
              </a:rPr>
              <a:t>NeoCharge</a:t>
            </a:r>
            <a:r>
              <a:rPr lang="zh-CN" altLang="en-US" sz="2400" b="1" dirty="0">
                <a:latin typeface="微软雅黑" panose="020B0503020204020204" pitchFamily="34" charset="-122"/>
                <a:ea typeface="微软雅黑" panose="020B0503020204020204" pitchFamily="34" charset="-122"/>
              </a:rPr>
              <a:t>有效控制桶泵系统中的循环倍率</a:t>
            </a:r>
            <a:r>
              <a:rPr lang="en-US" altLang="zh-CN" sz="2400" b="1" dirty="0">
                <a:latin typeface="微软雅黑" panose="020B0503020204020204" pitchFamily="34" charset="-122"/>
                <a:ea typeface="微软雅黑" panose="020B0503020204020204" pitchFamily="34" charset="-122"/>
              </a:rPr>
              <a:t>CCR</a:t>
            </a:r>
            <a:endParaRPr lang="en-GB" sz="2400" dirty="0">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D939CB34-57CC-0997-C1A4-AC2D2B842492}"/>
              </a:ext>
            </a:extLst>
          </p:cNvPr>
          <p:cNvSpPr txBox="1"/>
          <p:nvPr/>
        </p:nvSpPr>
        <p:spPr>
          <a:xfrm>
            <a:off x="803594" y="4638061"/>
            <a:ext cx="4542180" cy="1238737"/>
          </a:xfrm>
          <a:prstGeom prst="rect">
            <a:avLst/>
          </a:prstGeom>
          <a:noFill/>
        </p:spPr>
        <p:txBody>
          <a:bodyPr wrap="square" lIns="0" tIns="0" rIns="0" bIns="0">
            <a:spAutoFit/>
          </a:bodyPr>
          <a:lstStyle/>
          <a:p>
            <a:pPr>
              <a:lnSpc>
                <a:spcPct val="150000"/>
              </a:lnSpc>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对泵循环系统进行循环倍率控制，实现低循环倍率运行</a:t>
            </a:r>
            <a:endParaRPr lang="en-GB" sz="1400" dirty="0">
              <a:latin typeface="微软雅黑" panose="020B0503020204020204" pitchFamily="34" charset="-122"/>
              <a:ea typeface="微软雅黑" panose="020B0503020204020204" pitchFamily="34" charset="-122"/>
            </a:endParaRPr>
          </a:p>
          <a:p>
            <a:pPr>
              <a:lnSpc>
                <a:spcPct val="150000"/>
              </a:lnSpc>
              <a:spcAft>
                <a:spcPts val="1200"/>
              </a:spcAft>
              <a:buClr>
                <a:schemeClr val="accent2"/>
              </a:buClr>
            </a:pPr>
            <a:r>
              <a:rPr lang="zh-CN" altLang="en-US" sz="1400" b="1" dirty="0">
                <a:latin typeface="微软雅黑" panose="020B0503020204020204" pitchFamily="34" charset="-122"/>
                <a:ea typeface="微软雅黑" panose="020B0503020204020204" pitchFamily="34" charset="-122"/>
              </a:rPr>
              <a:t>大幅降低系</a:t>
            </a:r>
            <a:r>
              <a:rPr lang="zh-CN" altLang="en-US" sz="1400" dirty="0">
                <a:latin typeface="微软雅黑" panose="020B0503020204020204" pitchFamily="34" charset="-122"/>
                <a:ea typeface="微软雅黑" panose="020B0503020204020204" pitchFamily="34" charset="-122"/>
              </a:rPr>
              <a:t>统中的制冷剂</a:t>
            </a:r>
            <a:r>
              <a:rPr lang="zh-CN" altLang="en-US" sz="1400" b="1" dirty="0">
                <a:latin typeface="微软雅黑" panose="020B0503020204020204" pitchFamily="34" charset="-122"/>
                <a:ea typeface="微软雅黑" panose="020B0503020204020204" pitchFamily="34" charset="-122"/>
              </a:rPr>
              <a:t>充注</a:t>
            </a:r>
            <a:endParaRPr lang="en-GB" sz="1400" b="1" dirty="0">
              <a:latin typeface="微软雅黑" panose="020B0503020204020204" pitchFamily="34" charset="-122"/>
              <a:ea typeface="微软雅黑" panose="020B0503020204020204" pitchFamily="34" charset="-122"/>
            </a:endParaRPr>
          </a:p>
          <a:p>
            <a:pPr>
              <a:lnSpc>
                <a:spcPct val="150000"/>
              </a:lnSpc>
              <a:spcAft>
                <a:spcPts val="1200"/>
              </a:spcAft>
              <a:buClr>
                <a:schemeClr val="accent2"/>
              </a:buClr>
            </a:pPr>
            <a:r>
              <a:rPr lang="zh-CN" altLang="en-US" sz="1400" dirty="0">
                <a:latin typeface="微软雅黑" panose="020B0503020204020204" pitchFamily="34" charset="-122"/>
                <a:ea typeface="微软雅黑" panose="020B0503020204020204" pitchFamily="34" charset="-122"/>
              </a:rPr>
              <a:t>初始成本</a:t>
            </a:r>
            <a:r>
              <a:rPr lang="zh-CN" altLang="en-US" sz="1400" b="1" dirty="0">
                <a:latin typeface="微软雅黑" panose="020B0503020204020204" pitchFamily="34" charset="-122"/>
                <a:ea typeface="微软雅黑" panose="020B0503020204020204" pitchFamily="34" charset="-122"/>
              </a:rPr>
              <a:t>优化</a:t>
            </a:r>
            <a:r>
              <a:rPr lang="zh-CN" altLang="en-US" sz="1400" dirty="0">
                <a:latin typeface="微软雅黑" panose="020B0503020204020204" pitchFamily="34" charset="-122"/>
                <a:ea typeface="微软雅黑" panose="020B0503020204020204" pitchFamily="34" charset="-122"/>
              </a:rPr>
              <a:t>并带来能耗</a:t>
            </a:r>
            <a:r>
              <a:rPr lang="zh-CN" altLang="en-US" sz="1400" b="1" dirty="0">
                <a:latin typeface="微软雅黑" panose="020B0503020204020204" pitchFamily="34" charset="-122"/>
                <a:ea typeface="微软雅黑" panose="020B0503020204020204" pitchFamily="34" charset="-122"/>
              </a:rPr>
              <a:t>降低</a:t>
            </a:r>
            <a:endParaRPr lang="en-GB" sz="1400" b="1" dirty="0">
              <a:latin typeface="微软雅黑" panose="020B0503020204020204" pitchFamily="34" charset="-122"/>
              <a:ea typeface="微软雅黑" panose="020B0503020204020204" pitchFamily="34" charset="-122"/>
            </a:endParaRPr>
          </a:p>
        </p:txBody>
      </p:sp>
      <p:sp>
        <p:nvSpPr>
          <p:cNvPr id="18" name="Oval 17">
            <a:extLst>
              <a:ext uri="{FF2B5EF4-FFF2-40B4-BE49-F238E27FC236}">
                <a16:creationId xmlns:a16="http://schemas.microsoft.com/office/drawing/2014/main" id="{AC66FE79-21EB-5C52-C18B-FB37C2DD23CE}"/>
              </a:ext>
            </a:extLst>
          </p:cNvPr>
          <p:cNvSpPr/>
          <p:nvPr/>
        </p:nvSpPr>
        <p:spPr>
          <a:xfrm>
            <a:off x="498723" y="4700349"/>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6" name="Oval 25">
            <a:extLst>
              <a:ext uri="{FF2B5EF4-FFF2-40B4-BE49-F238E27FC236}">
                <a16:creationId xmlns:a16="http://schemas.microsoft.com/office/drawing/2014/main" id="{435C3B92-8E20-437C-1DF7-B125F8FFC058}"/>
              </a:ext>
            </a:extLst>
          </p:cNvPr>
          <p:cNvSpPr/>
          <p:nvPr/>
        </p:nvSpPr>
        <p:spPr>
          <a:xfrm>
            <a:off x="6693619" y="3955521"/>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42" name="TextBox 41">
            <a:extLst>
              <a:ext uri="{FF2B5EF4-FFF2-40B4-BE49-F238E27FC236}">
                <a16:creationId xmlns:a16="http://schemas.microsoft.com/office/drawing/2014/main" id="{D09C8925-EE47-E865-1A5F-22CC31CFDFE6}"/>
              </a:ext>
            </a:extLst>
          </p:cNvPr>
          <p:cNvSpPr txBox="1"/>
          <p:nvPr/>
        </p:nvSpPr>
        <p:spPr>
          <a:xfrm>
            <a:off x="6668309" y="3871040"/>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x</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61" name="Oval 60">
            <a:extLst>
              <a:ext uri="{FF2B5EF4-FFF2-40B4-BE49-F238E27FC236}">
                <a16:creationId xmlns:a16="http://schemas.microsoft.com/office/drawing/2014/main" id="{3FC86BFB-92C6-0BF2-CCBC-E163793A9E52}"/>
              </a:ext>
            </a:extLst>
          </p:cNvPr>
          <p:cNvSpPr/>
          <p:nvPr/>
        </p:nvSpPr>
        <p:spPr>
          <a:xfrm>
            <a:off x="6693619" y="5222837"/>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62" name="TextBox 61">
            <a:extLst>
              <a:ext uri="{FF2B5EF4-FFF2-40B4-BE49-F238E27FC236}">
                <a16:creationId xmlns:a16="http://schemas.microsoft.com/office/drawing/2014/main" id="{8E854D09-63BE-D004-DA2D-A4E76B979700}"/>
              </a:ext>
            </a:extLst>
          </p:cNvPr>
          <p:cNvSpPr txBox="1"/>
          <p:nvPr/>
        </p:nvSpPr>
        <p:spPr>
          <a:xfrm>
            <a:off x="6668309" y="5138355"/>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c</a:t>
            </a:r>
            <a:endParaRPr lang="en-GB" sz="1600" b="1" dirty="0">
              <a:solidFill>
                <a:schemeClr val="bg1"/>
              </a:solidFill>
              <a:latin typeface="微软雅黑" panose="020B0503020204020204" pitchFamily="34" charset="-122"/>
              <a:ea typeface="微软雅黑" panose="020B0503020204020204" pitchFamily="34" charset="-122"/>
            </a:endParaRPr>
          </a:p>
        </p:txBody>
      </p:sp>
      <p:grpSp>
        <p:nvGrpSpPr>
          <p:cNvPr id="51" name="Group 50">
            <a:extLst>
              <a:ext uri="{FF2B5EF4-FFF2-40B4-BE49-F238E27FC236}">
                <a16:creationId xmlns:a16="http://schemas.microsoft.com/office/drawing/2014/main" id="{F2534A4E-906C-7F2F-CE98-4C7947116374}"/>
              </a:ext>
            </a:extLst>
          </p:cNvPr>
          <p:cNvGrpSpPr/>
          <p:nvPr/>
        </p:nvGrpSpPr>
        <p:grpSpPr>
          <a:xfrm>
            <a:off x="6559290" y="1258972"/>
            <a:ext cx="4882804" cy="2678624"/>
            <a:chOff x="6559290" y="1211831"/>
            <a:chExt cx="4882804" cy="2678624"/>
          </a:xfrm>
        </p:grpSpPr>
        <p:pic>
          <p:nvPicPr>
            <p:cNvPr id="29" name="Picture 28">
              <a:extLst>
                <a:ext uri="{FF2B5EF4-FFF2-40B4-BE49-F238E27FC236}">
                  <a16:creationId xmlns:a16="http://schemas.microsoft.com/office/drawing/2014/main" id="{4C734310-54D0-3ECE-D358-ECF3E8AAECBF}"/>
                </a:ext>
              </a:extLst>
            </p:cNvPr>
            <p:cNvPicPr>
              <a:picLocks noChangeAspect="1"/>
            </p:cNvPicPr>
            <p:nvPr/>
          </p:nvPicPr>
          <p:blipFill rotWithShape="1">
            <a:blip r:embed="rId5">
              <a:extLst>
                <a:ext uri="{28A0092B-C50C-407E-A947-70E740481C1C}">
                  <a14:useLocalDpi xmlns:a14="http://schemas.microsoft.com/office/drawing/2010/main" val="0"/>
                </a:ext>
              </a:extLst>
            </a:blip>
            <a:srcRect l="39531" t="15736" r="31856" b="58870"/>
            <a:stretch/>
          </p:blipFill>
          <p:spPr>
            <a:xfrm>
              <a:off x="6559290" y="1452831"/>
              <a:ext cx="4882804" cy="2437624"/>
            </a:xfrm>
            <a:prstGeom prst="rect">
              <a:avLst/>
            </a:prstGeom>
          </p:spPr>
        </p:pic>
        <p:sp>
          <p:nvSpPr>
            <p:cNvPr id="30" name="Oval 29">
              <a:extLst>
                <a:ext uri="{FF2B5EF4-FFF2-40B4-BE49-F238E27FC236}">
                  <a16:creationId xmlns:a16="http://schemas.microsoft.com/office/drawing/2014/main" id="{939A6AD9-EF69-3456-77E1-DC133DE3E65D}"/>
                </a:ext>
              </a:extLst>
            </p:cNvPr>
            <p:cNvSpPr/>
            <p:nvPr/>
          </p:nvSpPr>
          <p:spPr>
            <a:xfrm>
              <a:off x="6911369" y="1783578"/>
              <a:ext cx="346950" cy="335125"/>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4" name="Oval 33">
              <a:extLst>
                <a:ext uri="{FF2B5EF4-FFF2-40B4-BE49-F238E27FC236}">
                  <a16:creationId xmlns:a16="http://schemas.microsoft.com/office/drawing/2014/main" id="{4A618B64-556E-FF20-B29C-B180495568DD}"/>
                </a:ext>
              </a:extLst>
            </p:cNvPr>
            <p:cNvSpPr/>
            <p:nvPr/>
          </p:nvSpPr>
          <p:spPr>
            <a:xfrm>
              <a:off x="7803562" y="1783578"/>
              <a:ext cx="346950" cy="335125"/>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5" name="Oval 34">
              <a:extLst>
                <a:ext uri="{FF2B5EF4-FFF2-40B4-BE49-F238E27FC236}">
                  <a16:creationId xmlns:a16="http://schemas.microsoft.com/office/drawing/2014/main" id="{D0865C1F-C1F9-9E0C-D721-03CE7CA0BDBF}"/>
                </a:ext>
              </a:extLst>
            </p:cNvPr>
            <p:cNvSpPr/>
            <p:nvPr/>
          </p:nvSpPr>
          <p:spPr>
            <a:xfrm>
              <a:off x="6599586" y="2183218"/>
              <a:ext cx="521500" cy="50372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6" name="Oval 35">
              <a:extLst>
                <a:ext uri="{FF2B5EF4-FFF2-40B4-BE49-F238E27FC236}">
                  <a16:creationId xmlns:a16="http://schemas.microsoft.com/office/drawing/2014/main" id="{E60C5F2D-1584-CDA1-95CA-EDEFCF6F90FA}"/>
                </a:ext>
              </a:extLst>
            </p:cNvPr>
            <p:cNvSpPr/>
            <p:nvPr/>
          </p:nvSpPr>
          <p:spPr>
            <a:xfrm>
              <a:off x="7504461" y="2183218"/>
              <a:ext cx="521500" cy="50372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7" name="Oval 36">
              <a:extLst>
                <a:ext uri="{FF2B5EF4-FFF2-40B4-BE49-F238E27FC236}">
                  <a16:creationId xmlns:a16="http://schemas.microsoft.com/office/drawing/2014/main" id="{44BD3455-7EA9-2365-ADDD-DF9EDE74821D}"/>
                </a:ext>
              </a:extLst>
            </p:cNvPr>
            <p:cNvSpPr/>
            <p:nvPr/>
          </p:nvSpPr>
          <p:spPr>
            <a:xfrm>
              <a:off x="7046137" y="2896693"/>
              <a:ext cx="521500" cy="50372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8" name="Oval 37">
              <a:extLst>
                <a:ext uri="{FF2B5EF4-FFF2-40B4-BE49-F238E27FC236}">
                  <a16:creationId xmlns:a16="http://schemas.microsoft.com/office/drawing/2014/main" id="{D6D24482-2C5C-9CD0-4C71-D9B648CF7AB0}"/>
                </a:ext>
              </a:extLst>
            </p:cNvPr>
            <p:cNvSpPr/>
            <p:nvPr/>
          </p:nvSpPr>
          <p:spPr>
            <a:xfrm>
              <a:off x="7924794" y="2897502"/>
              <a:ext cx="521500" cy="503726"/>
            </a:xfrm>
            <a:prstGeom prst="ellipse">
              <a:avLst/>
            </a:pr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9" name="TextBox 38">
              <a:extLst>
                <a:ext uri="{FF2B5EF4-FFF2-40B4-BE49-F238E27FC236}">
                  <a16:creationId xmlns:a16="http://schemas.microsoft.com/office/drawing/2014/main" id="{514A2AB0-68A0-6AE2-7267-B372179A6043}"/>
                </a:ext>
              </a:extLst>
            </p:cNvPr>
            <p:cNvSpPr txBox="1"/>
            <p:nvPr/>
          </p:nvSpPr>
          <p:spPr>
            <a:xfrm>
              <a:off x="7452369" y="2965450"/>
              <a:ext cx="138568" cy="292168"/>
            </a:xfrm>
            <a:prstGeom prst="rect">
              <a:avLst/>
            </a:prstGeom>
          </p:spPr>
          <p:txBody>
            <a:bodyPr vert="horz" wrap="square" lIns="0" tIns="0" rIns="0" bIns="0" rtlCol="0" anchor="t" anchorCtr="0">
              <a:normAutofit/>
            </a:bodyPr>
            <a:lstStyle/>
            <a:p>
              <a:pPr marL="0" indent="0" algn="l">
                <a:lnSpc>
                  <a:spcPct val="170000"/>
                </a:lnSpc>
                <a:buNone/>
              </a:pPr>
              <a:r>
                <a:rPr lang="sl-SI" sz="1100" dirty="0">
                  <a:latin typeface="微软雅黑" panose="020B0503020204020204" pitchFamily="34" charset="-122"/>
                  <a:ea typeface="微软雅黑" panose="020B0503020204020204" pitchFamily="34" charset="-122"/>
                </a:rPr>
                <a:t>y</a:t>
              </a:r>
              <a:endParaRPr lang="en-GB" sz="1100" dirty="0">
                <a:latin typeface="微软雅黑" panose="020B0503020204020204" pitchFamily="34" charset="-122"/>
                <a:ea typeface="微软雅黑" panose="020B0503020204020204" pitchFamily="34" charset="-122"/>
              </a:endParaRPr>
            </a:p>
          </p:txBody>
        </p:sp>
        <p:sp>
          <p:nvSpPr>
            <p:cNvPr id="40" name="TextBox 39">
              <a:extLst>
                <a:ext uri="{FF2B5EF4-FFF2-40B4-BE49-F238E27FC236}">
                  <a16:creationId xmlns:a16="http://schemas.microsoft.com/office/drawing/2014/main" id="{70DD371C-E7FC-64DD-81B1-3BF07B8D7F2A}"/>
                </a:ext>
              </a:extLst>
            </p:cNvPr>
            <p:cNvSpPr txBox="1"/>
            <p:nvPr/>
          </p:nvSpPr>
          <p:spPr>
            <a:xfrm>
              <a:off x="8340189" y="2965450"/>
              <a:ext cx="138568" cy="292168"/>
            </a:xfrm>
            <a:prstGeom prst="rect">
              <a:avLst/>
            </a:prstGeom>
          </p:spPr>
          <p:txBody>
            <a:bodyPr vert="horz" wrap="square" lIns="0" tIns="0" rIns="0" bIns="0" rtlCol="0" anchor="t" anchorCtr="0">
              <a:normAutofit/>
            </a:bodyPr>
            <a:lstStyle/>
            <a:p>
              <a:pPr marL="0" indent="0" algn="l">
                <a:lnSpc>
                  <a:spcPct val="170000"/>
                </a:lnSpc>
                <a:buNone/>
              </a:pPr>
              <a:r>
                <a:rPr lang="sl-SI" sz="1100" dirty="0">
                  <a:latin typeface="微软雅黑" panose="020B0503020204020204" pitchFamily="34" charset="-122"/>
                  <a:ea typeface="微软雅黑" panose="020B0503020204020204" pitchFamily="34" charset="-122"/>
                </a:rPr>
                <a:t>y</a:t>
              </a:r>
              <a:endParaRPr lang="en-GB" sz="1100" dirty="0">
                <a:latin typeface="微软雅黑" panose="020B0503020204020204" pitchFamily="34" charset="-122"/>
                <a:ea typeface="微软雅黑" panose="020B0503020204020204" pitchFamily="34" charset="-122"/>
              </a:endParaRPr>
            </a:p>
          </p:txBody>
        </p:sp>
        <p:sp>
          <p:nvSpPr>
            <p:cNvPr id="27" name="TextBox 26">
              <a:extLst>
                <a:ext uri="{FF2B5EF4-FFF2-40B4-BE49-F238E27FC236}">
                  <a16:creationId xmlns:a16="http://schemas.microsoft.com/office/drawing/2014/main" id="{E63F60BF-8386-D81A-57B4-E9FB975336E3}"/>
                </a:ext>
              </a:extLst>
            </p:cNvPr>
            <p:cNvSpPr txBox="1"/>
            <p:nvPr/>
          </p:nvSpPr>
          <p:spPr>
            <a:xfrm>
              <a:off x="6878416" y="1211831"/>
              <a:ext cx="3459384" cy="215444"/>
            </a:xfrm>
            <a:prstGeom prst="rect">
              <a:avLst/>
            </a:prstGeom>
            <a:noFill/>
          </p:spPr>
          <p:txBody>
            <a:bodyPr wrap="square" lIns="0" tIns="0" rIns="0" bIns="0">
              <a:spAutoFit/>
            </a:bodyPr>
            <a:lstStyle/>
            <a:p>
              <a:pPr>
                <a:spcBef>
                  <a:spcPts val="200"/>
                </a:spcBef>
                <a:spcAft>
                  <a:spcPts val="1200"/>
                </a:spcAft>
                <a:buClr>
                  <a:schemeClr val="accent2"/>
                </a:buClr>
              </a:pPr>
              <a:r>
                <a:rPr lang="zh-CN" altLang="en-US" sz="1400" b="1" dirty="0">
                  <a:latin typeface="微软雅黑" panose="020B0503020204020204" pitchFamily="34" charset="-122"/>
                  <a:ea typeface="微软雅黑" panose="020B0503020204020204" pitchFamily="34" charset="-122"/>
                </a:rPr>
                <a:t>丹佛斯</a:t>
              </a:r>
              <a:r>
                <a:rPr lang="en-US" altLang="zh-CN" sz="1400" b="1" dirty="0">
                  <a:latin typeface="微软雅黑" panose="020B0503020204020204" pitchFamily="34" charset="-122"/>
                  <a:ea typeface="微软雅黑" panose="020B0503020204020204" pitchFamily="34" charset="-122"/>
                </a:rPr>
                <a:t>NeoCharge</a:t>
              </a:r>
              <a:r>
                <a:rPr lang="zh-CN" altLang="en-US" sz="1400" b="1" dirty="0">
                  <a:latin typeface="微软雅黑" panose="020B0503020204020204" pitchFamily="34" charset="-122"/>
                  <a:ea typeface="微软雅黑" panose="020B0503020204020204" pitchFamily="34" charset="-122"/>
                </a:rPr>
                <a:t>桶泵子系统方案配置</a:t>
              </a:r>
              <a:endParaRPr lang="en-US" sz="1400" b="1" dirty="0">
                <a:latin typeface="微软雅黑" panose="020B0503020204020204" pitchFamily="34" charset="-122"/>
                <a:ea typeface="微软雅黑" panose="020B0503020204020204" pitchFamily="34" charset="-122"/>
              </a:endParaRPr>
            </a:p>
          </p:txBody>
        </p:sp>
      </p:grpSp>
      <p:sp>
        <p:nvSpPr>
          <p:cNvPr id="63" name="Oval 62">
            <a:extLst>
              <a:ext uri="{FF2B5EF4-FFF2-40B4-BE49-F238E27FC236}">
                <a16:creationId xmlns:a16="http://schemas.microsoft.com/office/drawing/2014/main" id="{0610B9FB-96E2-4C54-BBA4-65E23A36A9EF}"/>
              </a:ext>
            </a:extLst>
          </p:cNvPr>
          <p:cNvSpPr/>
          <p:nvPr/>
        </p:nvSpPr>
        <p:spPr>
          <a:xfrm>
            <a:off x="6693619" y="5745394"/>
            <a:ext cx="332811" cy="33281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2048" name="TextBox 2047">
            <a:extLst>
              <a:ext uri="{FF2B5EF4-FFF2-40B4-BE49-F238E27FC236}">
                <a16:creationId xmlns:a16="http://schemas.microsoft.com/office/drawing/2014/main" id="{F8438930-FF0F-2C6F-2913-24D401169F31}"/>
              </a:ext>
            </a:extLst>
          </p:cNvPr>
          <p:cNvSpPr txBox="1"/>
          <p:nvPr/>
        </p:nvSpPr>
        <p:spPr>
          <a:xfrm>
            <a:off x="6668309" y="5660912"/>
            <a:ext cx="377828" cy="407919"/>
          </a:xfrm>
          <a:prstGeom prst="rect">
            <a:avLst/>
          </a:prstGeom>
        </p:spPr>
        <p:txBody>
          <a:bodyPr vert="horz" wrap="square" lIns="0" tIns="0" rIns="0" bIns="0" rtlCol="0" anchor="t" anchorCtr="0">
            <a:normAutofit/>
          </a:bodyPr>
          <a:lstStyle/>
          <a:p>
            <a:pPr marL="0" indent="0" algn="ctr">
              <a:lnSpc>
                <a:spcPct val="170000"/>
              </a:lnSpc>
              <a:buNone/>
            </a:pPr>
            <a:r>
              <a:rPr lang="sl-SI" sz="1600" b="1" dirty="0">
                <a:solidFill>
                  <a:schemeClr val="bg1"/>
                </a:solidFill>
                <a:latin typeface="微软雅黑" panose="020B0503020204020204" pitchFamily="34" charset="-122"/>
                <a:ea typeface="微软雅黑" panose="020B0503020204020204" pitchFamily="34" charset="-122"/>
              </a:rPr>
              <a:t>y</a:t>
            </a:r>
            <a:endParaRPr lang="en-GB" sz="1600" b="1" dirty="0">
              <a:solidFill>
                <a:schemeClr val="bg1"/>
              </a:solidFill>
              <a:latin typeface="微软雅黑" panose="020B0503020204020204" pitchFamily="34" charset="-122"/>
              <a:ea typeface="微软雅黑" panose="020B0503020204020204" pitchFamily="34" charset="-122"/>
            </a:endParaRPr>
          </a:p>
        </p:txBody>
      </p:sp>
      <p:sp>
        <p:nvSpPr>
          <p:cNvPr id="2050" name="TextBox 2049">
            <a:extLst>
              <a:ext uri="{FF2B5EF4-FFF2-40B4-BE49-F238E27FC236}">
                <a16:creationId xmlns:a16="http://schemas.microsoft.com/office/drawing/2014/main" id="{5A4AA310-C9D1-D0B4-2973-EC35AFA9A05F}"/>
              </a:ext>
            </a:extLst>
          </p:cNvPr>
          <p:cNvSpPr txBox="1"/>
          <p:nvPr/>
        </p:nvSpPr>
        <p:spPr>
          <a:xfrm>
            <a:off x="7071447" y="5791832"/>
            <a:ext cx="3459489" cy="276999"/>
          </a:xfrm>
          <a:prstGeom prst="rect">
            <a:avLst/>
          </a:prstGeom>
          <a:noFill/>
        </p:spPr>
        <p:txBody>
          <a:bodyPr wrap="square">
            <a:spAutoFit/>
          </a:bodyPr>
          <a:lstStyle/>
          <a:p>
            <a:pPr>
              <a:spcAft>
                <a:spcPts val="600"/>
              </a:spcAft>
              <a:buClr>
                <a:schemeClr val="accent2"/>
              </a:buClr>
              <a:defRPr/>
            </a:pPr>
            <a:r>
              <a:rPr lang="zh-CN" altLang="en-US" sz="1200" b="1" dirty="0">
                <a:latin typeface="微软雅黑" panose="020B0503020204020204" pitchFamily="34" charset="-122"/>
                <a:ea typeface="微软雅黑" panose="020B0503020204020204" pitchFamily="34" charset="-122"/>
              </a:rPr>
              <a:t>丹佛斯控制阀</a:t>
            </a:r>
            <a:endParaRPr lang="en-US" sz="1200" b="1" dirty="0">
              <a:latin typeface="微软雅黑" panose="020B0503020204020204" pitchFamily="34" charset="-122"/>
              <a:ea typeface="微软雅黑" panose="020B0503020204020204" pitchFamily="34" charset="-122"/>
            </a:endParaRPr>
          </a:p>
        </p:txBody>
      </p:sp>
      <p:sp>
        <p:nvSpPr>
          <p:cNvPr id="2051" name="TextBox 2050">
            <a:extLst>
              <a:ext uri="{FF2B5EF4-FFF2-40B4-BE49-F238E27FC236}">
                <a16:creationId xmlns:a16="http://schemas.microsoft.com/office/drawing/2014/main" id="{C594BE91-4D8E-615A-92D6-7630283A39EA}"/>
              </a:ext>
            </a:extLst>
          </p:cNvPr>
          <p:cNvSpPr txBox="1"/>
          <p:nvPr/>
        </p:nvSpPr>
        <p:spPr>
          <a:xfrm>
            <a:off x="7071447" y="5249994"/>
            <a:ext cx="3745045" cy="276999"/>
          </a:xfrm>
          <a:prstGeom prst="rect">
            <a:avLst/>
          </a:prstGeom>
          <a:noFill/>
        </p:spPr>
        <p:txBody>
          <a:bodyPr wrap="square">
            <a:spAutoFit/>
          </a:bodyPr>
          <a:lstStyle/>
          <a:p>
            <a:pPr>
              <a:spcAft>
                <a:spcPts val="600"/>
              </a:spcAft>
              <a:buClr>
                <a:schemeClr val="accent2"/>
              </a:buClr>
              <a:defRPr/>
            </a:pPr>
            <a:r>
              <a:rPr lang="zh-CN" altLang="en-US" sz="1200" b="1" dirty="0">
                <a:latin typeface="微软雅黑" panose="020B0503020204020204" pitchFamily="34" charset="-122"/>
                <a:ea typeface="微软雅黑" panose="020B0503020204020204" pitchFamily="34" charset="-122"/>
              </a:rPr>
              <a:t>丹佛斯</a:t>
            </a:r>
            <a:r>
              <a:rPr lang="en-US" sz="1200" b="1" dirty="0">
                <a:latin typeface="微软雅黑" panose="020B0503020204020204" pitchFamily="34" charset="-122"/>
                <a:ea typeface="微软雅黑" panose="020B0503020204020204" pitchFamily="34" charset="-122"/>
              </a:rPr>
              <a:t> NeoCharge</a:t>
            </a:r>
            <a:r>
              <a:rPr lang="zh-CN" altLang="en-US" sz="1200" b="1" dirty="0">
                <a:latin typeface="微软雅黑" panose="020B0503020204020204" pitchFamily="34" charset="-122"/>
                <a:ea typeface="微软雅黑" panose="020B0503020204020204" pitchFamily="34" charset="-122"/>
              </a:rPr>
              <a:t>控制器</a:t>
            </a:r>
            <a:endParaRPr lang="en-US" sz="1200" dirty="0">
              <a:latin typeface="微软雅黑" panose="020B0503020204020204" pitchFamily="34" charset="-122"/>
              <a:ea typeface="微软雅黑" panose="020B0503020204020204" pitchFamily="34" charset="-122"/>
            </a:endParaRPr>
          </a:p>
        </p:txBody>
      </p:sp>
      <p:sp>
        <p:nvSpPr>
          <p:cNvPr id="7" name="Oval 6">
            <a:extLst>
              <a:ext uri="{FF2B5EF4-FFF2-40B4-BE49-F238E27FC236}">
                <a16:creationId xmlns:a16="http://schemas.microsoft.com/office/drawing/2014/main" id="{80F4343F-EA34-DE41-0429-582B6E03CD60}"/>
              </a:ext>
            </a:extLst>
          </p:cNvPr>
          <p:cNvSpPr/>
          <p:nvPr/>
        </p:nvSpPr>
        <p:spPr>
          <a:xfrm>
            <a:off x="498723" y="5229323"/>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8" name="Oval 7">
            <a:extLst>
              <a:ext uri="{FF2B5EF4-FFF2-40B4-BE49-F238E27FC236}">
                <a16:creationId xmlns:a16="http://schemas.microsoft.com/office/drawing/2014/main" id="{5D335E29-57AF-AA91-0E60-C57B16F43954}"/>
              </a:ext>
            </a:extLst>
          </p:cNvPr>
          <p:cNvSpPr/>
          <p:nvPr/>
        </p:nvSpPr>
        <p:spPr>
          <a:xfrm>
            <a:off x="498723" y="5690758"/>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87E04E56-D17B-7759-C5DA-47DAF4F3F474}"/>
              </a:ext>
            </a:extLst>
          </p:cNvPr>
          <p:cNvSpPr txBox="1"/>
          <p:nvPr/>
        </p:nvSpPr>
        <p:spPr>
          <a:xfrm>
            <a:off x="1097279" y="1073426"/>
            <a:ext cx="4778734" cy="302149"/>
          </a:xfrm>
          <a:prstGeom prst="rect">
            <a:avLst/>
          </a:prstGeom>
        </p:spPr>
        <p:txBody>
          <a:bodyPr vert="horz" wrap="none" lIns="0" tIns="0" rIns="0" bIns="0" rtlCol="0" anchor="t" anchorCtr="0">
            <a:normAutofit/>
          </a:bodyPr>
          <a:lstStyle/>
          <a:p>
            <a:pPr marL="0" indent="0" algn="l">
              <a:lnSpc>
                <a:spcPct val="170000"/>
              </a:lnSpc>
              <a:buNone/>
            </a:pPr>
            <a:r>
              <a:rPr lang="zh-CN" altLang="en-US" sz="1100" dirty="0">
                <a:latin typeface="微软雅黑" panose="020B0503020204020204" pitchFamily="34" charset="-122"/>
                <a:ea typeface="微软雅黑" panose="020B0503020204020204" pitchFamily="34" charset="-122"/>
              </a:rPr>
              <a:t>底部供液冷风机，蒸发温度： </a:t>
            </a:r>
            <a:r>
              <a:rPr lang="en-US" sz="1100" dirty="0">
                <a:latin typeface="微软雅黑" panose="020B0503020204020204" pitchFamily="34" charset="-122"/>
                <a:ea typeface="微软雅黑" panose="020B0503020204020204" pitchFamily="34" charset="-122"/>
              </a:rPr>
              <a:t>-22°F/-30°C</a:t>
            </a:r>
            <a:endParaRPr lang="nl-NL" sz="1100" dirty="0">
              <a:latin typeface="微软雅黑" panose="020B0503020204020204" pitchFamily="34" charset="-122"/>
              <a:ea typeface="微软雅黑" panose="020B0503020204020204" pitchFamily="34" charset="-122"/>
            </a:endParaRPr>
          </a:p>
        </p:txBody>
      </p:sp>
      <p:pic>
        <p:nvPicPr>
          <p:cNvPr id="11" name="Picture 10">
            <a:extLst>
              <a:ext uri="{FF2B5EF4-FFF2-40B4-BE49-F238E27FC236}">
                <a16:creationId xmlns:a16="http://schemas.microsoft.com/office/drawing/2014/main" id="{1ACD9383-C2CC-28FB-A399-209ECCA783D4}"/>
              </a:ext>
            </a:extLst>
          </p:cNvPr>
          <p:cNvPicPr>
            <a:picLocks noChangeAspect="1"/>
          </p:cNvPicPr>
          <p:nvPr/>
        </p:nvPicPr>
        <p:blipFill>
          <a:blip r:embed="rId6"/>
          <a:stretch>
            <a:fillRect/>
          </a:stretch>
        </p:blipFill>
        <p:spPr>
          <a:xfrm>
            <a:off x="722665" y="1377917"/>
            <a:ext cx="5253393" cy="3036944"/>
          </a:xfrm>
          <a:prstGeom prst="rect">
            <a:avLst/>
          </a:prstGeom>
        </p:spPr>
      </p:pic>
      <p:pic>
        <p:nvPicPr>
          <p:cNvPr id="9" name="Picture 8">
            <a:extLst>
              <a:ext uri="{FF2B5EF4-FFF2-40B4-BE49-F238E27FC236}">
                <a16:creationId xmlns:a16="http://schemas.microsoft.com/office/drawing/2014/main" id="{D8777B10-C7CC-FF33-C45F-12F2AA4F36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142638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D09A729-F1A7-1079-7FE2-EBBBED2EE222}"/>
              </a:ext>
            </a:extLst>
          </p:cNvPr>
          <p:cNvSpPr/>
          <p:nvPr/>
        </p:nvSpPr>
        <p:spPr>
          <a:xfrm rot="16200000">
            <a:off x="7452427" y="1659767"/>
            <a:ext cx="5373621" cy="4105522"/>
          </a:xfrm>
          <a:prstGeom prst="rect">
            <a:avLst/>
          </a:prstGeom>
          <a:solidFill>
            <a:srgbClr val="F1F3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grpSp>
        <p:nvGrpSpPr>
          <p:cNvPr id="41" name="Group 40">
            <a:extLst>
              <a:ext uri="{FF2B5EF4-FFF2-40B4-BE49-F238E27FC236}">
                <a16:creationId xmlns:a16="http://schemas.microsoft.com/office/drawing/2014/main" id="{413349B0-9382-8982-08DD-C558CA9A20F9}"/>
              </a:ext>
            </a:extLst>
          </p:cNvPr>
          <p:cNvGrpSpPr/>
          <p:nvPr/>
        </p:nvGrpSpPr>
        <p:grpSpPr>
          <a:xfrm>
            <a:off x="3287790" y="2198983"/>
            <a:ext cx="76104" cy="76104"/>
            <a:chOff x="3459163" y="5703888"/>
            <a:chExt cx="239713" cy="239713"/>
          </a:xfrm>
        </p:grpSpPr>
        <p:sp>
          <p:nvSpPr>
            <p:cNvPr id="42" name="Line 290">
              <a:extLst>
                <a:ext uri="{FF2B5EF4-FFF2-40B4-BE49-F238E27FC236}">
                  <a16:creationId xmlns:a16="http://schemas.microsoft.com/office/drawing/2014/main" id="{780D7DA2-3E5E-4A4F-E98F-8390E19283C6}"/>
                </a:ext>
              </a:extLst>
            </p:cNvPr>
            <p:cNvSpPr>
              <a:spLocks noChangeShapeType="1"/>
            </p:cNvSpPr>
            <p:nvPr/>
          </p:nvSpPr>
          <p:spPr bwMode="auto">
            <a:xfrm flipH="1" flipV="1">
              <a:off x="3459163" y="5703888"/>
              <a:ext cx="239713" cy="23971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43" name="Freeform 291">
              <a:extLst>
                <a:ext uri="{FF2B5EF4-FFF2-40B4-BE49-F238E27FC236}">
                  <a16:creationId xmlns:a16="http://schemas.microsoft.com/office/drawing/2014/main" id="{DDFCAAA6-154A-EE32-91EF-891BEEC83A0C}"/>
                </a:ext>
              </a:extLst>
            </p:cNvPr>
            <p:cNvSpPr>
              <a:spLocks/>
            </p:cNvSpPr>
            <p:nvPr/>
          </p:nvSpPr>
          <p:spPr bwMode="auto">
            <a:xfrm>
              <a:off x="3459163" y="5703888"/>
              <a:ext cx="239713" cy="239713"/>
            </a:xfrm>
            <a:custGeom>
              <a:avLst/>
              <a:gdLst>
                <a:gd name="T0" fmla="*/ 151 w 151"/>
                <a:gd name="T1" fmla="*/ 0 h 151"/>
                <a:gd name="T2" fmla="*/ 151 w 151"/>
                <a:gd name="T3" fmla="*/ 151 h 151"/>
                <a:gd name="T4" fmla="*/ 0 w 151"/>
                <a:gd name="T5" fmla="*/ 151 h 151"/>
              </a:gdLst>
              <a:ahLst/>
              <a:cxnLst>
                <a:cxn ang="0">
                  <a:pos x="T0" y="T1"/>
                </a:cxn>
                <a:cxn ang="0">
                  <a:pos x="T2" y="T3"/>
                </a:cxn>
                <a:cxn ang="0">
                  <a:pos x="T4" y="T5"/>
                </a:cxn>
              </a:cxnLst>
              <a:rect l="0" t="0" r="r" b="b"/>
              <a:pathLst>
                <a:path w="151" h="151">
                  <a:moveTo>
                    <a:pt x="151" y="0"/>
                  </a:moveTo>
                  <a:lnTo>
                    <a:pt x="151" y="151"/>
                  </a:lnTo>
                  <a:lnTo>
                    <a:pt x="0" y="15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sp>
        <p:nvSpPr>
          <p:cNvPr id="2" name="Title 1">
            <a:extLst>
              <a:ext uri="{FF2B5EF4-FFF2-40B4-BE49-F238E27FC236}">
                <a16:creationId xmlns:a16="http://schemas.microsoft.com/office/drawing/2014/main" id="{0B91E082-BD48-AB53-D141-D7F20451B389}"/>
              </a:ext>
            </a:extLst>
          </p:cNvPr>
          <p:cNvSpPr>
            <a:spLocks noGrp="1"/>
          </p:cNvSpPr>
          <p:nvPr>
            <p:ph type="title"/>
          </p:nvPr>
        </p:nvSpPr>
        <p:spPr>
          <a:xfrm>
            <a:off x="557698" y="308217"/>
            <a:ext cx="11078633" cy="452429"/>
          </a:xfrm>
        </p:spPr>
        <p:txBody>
          <a:bodyPr/>
          <a:lstStyle/>
          <a:p>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丹佛斯</a:t>
            </a:r>
            <a:r>
              <a:rPr kumimoji="0" lang="en-GB" sz="240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NeoCharge</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方案用于桶泵供液蒸发器 </a:t>
            </a:r>
            <a:r>
              <a:rPr kumimoji="0" lang="en-US" alt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控制循环倍率</a:t>
            </a:r>
            <a:r>
              <a:rPr kumimoji="0" lang="en-US" alt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CCR</a:t>
            </a:r>
            <a:endParaRPr lang="en-GB" sz="2400" dirty="0">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6CA336C2-5936-E57E-E740-FE5355232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10" y="1033339"/>
            <a:ext cx="3078493" cy="971712"/>
          </a:xfrm>
          <a:prstGeom prst="rect">
            <a:avLst/>
          </a:prstGeom>
        </p:spPr>
      </p:pic>
      <p:sp>
        <p:nvSpPr>
          <p:cNvPr id="5" name="Oval 4">
            <a:extLst>
              <a:ext uri="{FF2B5EF4-FFF2-40B4-BE49-F238E27FC236}">
                <a16:creationId xmlns:a16="http://schemas.microsoft.com/office/drawing/2014/main" id="{0A02A1FE-51A3-771C-FDE7-29E48F1CD366}"/>
              </a:ext>
            </a:extLst>
          </p:cNvPr>
          <p:cNvSpPr/>
          <p:nvPr/>
        </p:nvSpPr>
        <p:spPr>
          <a:xfrm>
            <a:off x="498723" y="2165942"/>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68571038-D17D-FD85-7DFD-DD4CB5296A7C}"/>
              </a:ext>
            </a:extLst>
          </p:cNvPr>
          <p:cNvSpPr txBox="1"/>
          <p:nvPr/>
        </p:nvSpPr>
        <p:spPr>
          <a:xfrm>
            <a:off x="754612" y="2084722"/>
            <a:ext cx="2221007" cy="276999"/>
          </a:xfrm>
          <a:prstGeom prst="rect">
            <a:avLst/>
          </a:prstGeom>
          <a:noFill/>
        </p:spPr>
        <p:txBody>
          <a:bodyPr wrap="square">
            <a:spAutoFit/>
          </a:bodyPr>
          <a:lstStyle/>
          <a:p>
            <a:pPr marL="0" lvl="1"/>
            <a:r>
              <a:rPr lang="zh-CN" altLang="en-US" sz="1200" dirty="0">
                <a:latin typeface="微软雅黑" panose="020B0503020204020204" pitchFamily="34" charset="-122"/>
                <a:ea typeface="微软雅黑" panose="020B0503020204020204" pitchFamily="34" charset="-122"/>
              </a:rPr>
              <a:t>制冷剂</a:t>
            </a:r>
            <a:r>
              <a:rPr lang="zh-CN" altLang="en-US" sz="1200" b="1" dirty="0">
                <a:latin typeface="微软雅黑" panose="020B0503020204020204" pitchFamily="34" charset="-122"/>
                <a:ea typeface="微软雅黑" panose="020B0503020204020204" pitchFamily="34" charset="-122"/>
              </a:rPr>
              <a:t>充注减少</a:t>
            </a:r>
            <a:endParaRPr lang="en-US" sz="1200" b="1" dirty="0">
              <a:latin typeface="微软雅黑" panose="020B0503020204020204" pitchFamily="34" charset="-122"/>
              <a:ea typeface="微软雅黑" panose="020B0503020204020204" pitchFamily="34" charset="-122"/>
            </a:endParaRPr>
          </a:p>
        </p:txBody>
      </p:sp>
      <p:sp>
        <p:nvSpPr>
          <p:cNvPr id="9" name="TextBox 8">
            <a:extLst>
              <a:ext uri="{FF2B5EF4-FFF2-40B4-BE49-F238E27FC236}">
                <a16:creationId xmlns:a16="http://schemas.microsoft.com/office/drawing/2014/main" id="{940508A5-532D-F2D2-C498-E5BAA9A3102F}"/>
              </a:ext>
            </a:extLst>
          </p:cNvPr>
          <p:cNvSpPr txBox="1"/>
          <p:nvPr/>
        </p:nvSpPr>
        <p:spPr>
          <a:xfrm>
            <a:off x="826938" y="2323464"/>
            <a:ext cx="2886482" cy="966740"/>
          </a:xfrm>
          <a:prstGeom prst="rect">
            <a:avLst/>
          </a:prstGeom>
          <a:noFill/>
        </p:spPr>
        <p:txBody>
          <a:bodyPr wrap="square">
            <a:spAutoFit/>
          </a:bodyPr>
          <a:lstStyle/>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减少制冷剂使用量</a:t>
            </a:r>
            <a:endParaRPr lang="en-GB" sz="12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减小系统体量</a:t>
            </a:r>
            <a:endParaRPr lang="en-GB" sz="1200" dirty="0">
              <a:latin typeface="微软雅黑" panose="020B0503020204020204" pitchFamily="34" charset="-122"/>
              <a:ea typeface="微软雅黑" panose="020B0503020204020204" pitchFamily="34" charset="-122"/>
            </a:endParaRPr>
          </a:p>
          <a:p>
            <a:pPr marL="457200" lvl="2">
              <a:lnSpc>
                <a:spcPct val="150000"/>
              </a:lnSpc>
              <a:spcAft>
                <a:spcPts val="300"/>
              </a:spcAft>
              <a:buClr>
                <a:schemeClr val="tx1">
                  <a:lumMod val="50000"/>
                  <a:lumOff val="50000"/>
                </a:schemeClr>
              </a:buClr>
            </a:pPr>
            <a:r>
              <a:rPr lang="zh-CN" altLang="en-US" sz="1200" dirty="0">
                <a:latin typeface="微软雅黑" panose="020B0503020204020204" pitchFamily="34" charset="-122"/>
                <a:ea typeface="微软雅黑" panose="020B0503020204020204" pitchFamily="34" charset="-122"/>
              </a:rPr>
              <a:t>更小的管道，容器及保温</a:t>
            </a:r>
            <a:endParaRPr lang="en-GB" sz="1200" dirty="0">
              <a:latin typeface="微软雅黑" panose="020B0503020204020204" pitchFamily="34" charset="-122"/>
              <a:ea typeface="微软雅黑" panose="020B0503020204020204" pitchFamily="34" charset="-122"/>
            </a:endParaRPr>
          </a:p>
        </p:txBody>
      </p:sp>
      <p:sp>
        <p:nvSpPr>
          <p:cNvPr id="12" name="Oval 11">
            <a:extLst>
              <a:ext uri="{FF2B5EF4-FFF2-40B4-BE49-F238E27FC236}">
                <a16:creationId xmlns:a16="http://schemas.microsoft.com/office/drawing/2014/main" id="{9B1A94E6-637A-4423-0785-63115B8DB079}"/>
              </a:ext>
            </a:extLst>
          </p:cNvPr>
          <p:cNvSpPr/>
          <p:nvPr/>
        </p:nvSpPr>
        <p:spPr>
          <a:xfrm>
            <a:off x="498723" y="3387591"/>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A5F16FD1-4F76-EB0A-BBDA-A3D9D7025D4F}"/>
              </a:ext>
            </a:extLst>
          </p:cNvPr>
          <p:cNvSpPr txBox="1"/>
          <p:nvPr/>
        </p:nvSpPr>
        <p:spPr>
          <a:xfrm>
            <a:off x="754612" y="3270064"/>
            <a:ext cx="3403920" cy="612796"/>
          </a:xfrm>
          <a:prstGeom prst="rect">
            <a:avLst/>
          </a:prstGeom>
          <a:noFill/>
        </p:spPr>
        <p:txBody>
          <a:bodyPr wrap="square">
            <a:spAutoFit/>
          </a:bodyPr>
          <a:lstStyle/>
          <a:p>
            <a:pPr marL="0" lvl="1">
              <a:lnSpc>
                <a:spcPct val="150000"/>
              </a:lnSpc>
            </a:pPr>
            <a:r>
              <a:rPr lang="zh-CN" altLang="en-US" sz="1200" b="1" dirty="0">
                <a:latin typeface="微软雅黑" panose="020B0503020204020204" pitchFamily="34" charset="-122"/>
                <a:ea typeface="微软雅黑" panose="020B0503020204020204" pitchFamily="34" charset="-122"/>
              </a:rPr>
              <a:t>连续稳定的针对系统运行循环倍率进行实时精确控制</a:t>
            </a:r>
            <a:endParaRPr lang="en-GB" sz="12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70DA13B7-D21F-6B83-56AB-B4A105D1D3CC}"/>
              </a:ext>
            </a:extLst>
          </p:cNvPr>
          <p:cNvSpPr txBox="1"/>
          <p:nvPr/>
        </p:nvSpPr>
        <p:spPr>
          <a:xfrm>
            <a:off x="754612" y="4013818"/>
            <a:ext cx="3221040" cy="276999"/>
          </a:xfrm>
          <a:prstGeom prst="rect">
            <a:avLst/>
          </a:prstGeom>
          <a:noFill/>
        </p:spPr>
        <p:txBody>
          <a:bodyPr wrap="square">
            <a:spAutoFit/>
          </a:bodyPr>
          <a:lstStyle/>
          <a:p>
            <a:pPr marL="0" lvl="1"/>
            <a:r>
              <a:rPr lang="zh-CN" altLang="en-US" sz="1200" b="1" dirty="0">
                <a:latin typeface="微软雅黑" panose="020B0503020204020204" pitchFamily="34" charset="-122"/>
                <a:ea typeface="微软雅黑" panose="020B0503020204020204" pitchFamily="34" charset="-122"/>
              </a:rPr>
              <a:t>更低的</a:t>
            </a:r>
            <a:r>
              <a:rPr lang="zh-CN" altLang="en-US" sz="1200" dirty="0">
                <a:latin typeface="微软雅黑" panose="020B0503020204020204" pitchFamily="34" charset="-122"/>
                <a:ea typeface="微软雅黑" panose="020B0503020204020204" pitchFamily="34" charset="-122"/>
              </a:rPr>
              <a:t>压缩机和循环泵</a:t>
            </a:r>
            <a:r>
              <a:rPr lang="zh-CN" altLang="en-US" sz="1200" b="1" dirty="0">
                <a:latin typeface="微软雅黑" panose="020B0503020204020204" pitchFamily="34" charset="-122"/>
                <a:ea typeface="微软雅黑" panose="020B0503020204020204" pitchFamily="34" charset="-122"/>
              </a:rPr>
              <a:t>能耗</a:t>
            </a:r>
            <a:endParaRPr lang="en-GB" sz="1200" b="1" dirty="0">
              <a:latin typeface="微软雅黑" panose="020B0503020204020204" pitchFamily="34" charset="-122"/>
              <a:ea typeface="微软雅黑" panose="020B0503020204020204" pitchFamily="34" charset="-122"/>
            </a:endParaRPr>
          </a:p>
        </p:txBody>
      </p:sp>
      <p:sp>
        <p:nvSpPr>
          <p:cNvPr id="16" name="Oval 15">
            <a:extLst>
              <a:ext uri="{FF2B5EF4-FFF2-40B4-BE49-F238E27FC236}">
                <a16:creationId xmlns:a16="http://schemas.microsoft.com/office/drawing/2014/main" id="{764FA17A-CA38-9699-9A93-2F5C358C990D}"/>
              </a:ext>
            </a:extLst>
          </p:cNvPr>
          <p:cNvSpPr/>
          <p:nvPr/>
        </p:nvSpPr>
        <p:spPr>
          <a:xfrm>
            <a:off x="498723" y="4066753"/>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8" name="TextBox 17">
            <a:extLst>
              <a:ext uri="{FF2B5EF4-FFF2-40B4-BE49-F238E27FC236}">
                <a16:creationId xmlns:a16="http://schemas.microsoft.com/office/drawing/2014/main" id="{9E2DDD19-B3AA-EA9F-3A83-EF5C4A6F6BEA}"/>
              </a:ext>
            </a:extLst>
          </p:cNvPr>
          <p:cNvSpPr txBox="1"/>
          <p:nvPr/>
        </p:nvSpPr>
        <p:spPr>
          <a:xfrm>
            <a:off x="754612" y="4685122"/>
            <a:ext cx="2221007" cy="276999"/>
          </a:xfrm>
          <a:prstGeom prst="rect">
            <a:avLst/>
          </a:prstGeom>
          <a:noFill/>
        </p:spPr>
        <p:txBody>
          <a:bodyPr wrap="square">
            <a:spAutoFit/>
          </a:bodyPr>
          <a:lstStyle/>
          <a:p>
            <a:pPr marL="0" lvl="1"/>
            <a:r>
              <a:rPr lang="zh-CN" altLang="en-US" sz="1200" b="1" dirty="0">
                <a:latin typeface="微软雅黑" panose="020B0503020204020204" pitchFamily="34" charset="-122"/>
                <a:ea typeface="微软雅黑" panose="020B0503020204020204" pitchFamily="34" charset="-122"/>
              </a:rPr>
              <a:t>技术特点</a:t>
            </a:r>
            <a:endParaRPr lang="en-US" sz="1200" b="1" dirty="0">
              <a:latin typeface="微软雅黑" panose="020B0503020204020204" pitchFamily="34" charset="-122"/>
              <a:ea typeface="微软雅黑" panose="020B0503020204020204" pitchFamily="34" charset="-122"/>
            </a:endParaRPr>
          </a:p>
        </p:txBody>
      </p:sp>
      <p:sp>
        <p:nvSpPr>
          <p:cNvPr id="22" name="TextBox 21">
            <a:extLst>
              <a:ext uri="{FF2B5EF4-FFF2-40B4-BE49-F238E27FC236}">
                <a16:creationId xmlns:a16="http://schemas.microsoft.com/office/drawing/2014/main" id="{502B6764-4F1D-D011-B10D-A2EAEDCA5607}"/>
              </a:ext>
            </a:extLst>
          </p:cNvPr>
          <p:cNvSpPr txBox="1"/>
          <p:nvPr/>
        </p:nvSpPr>
        <p:spPr>
          <a:xfrm>
            <a:off x="826937" y="4995581"/>
            <a:ext cx="3148714" cy="1161857"/>
          </a:xfrm>
          <a:prstGeom prst="rect">
            <a:avLst/>
          </a:prstGeom>
          <a:noFill/>
        </p:spPr>
        <p:txBody>
          <a:bodyPr wrap="square">
            <a:spAutoFit/>
          </a:bodyPr>
          <a:lstStyle/>
          <a:p>
            <a:pPr marL="180000" lvl="1" indent="-180000">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b="1" dirty="0">
                <a:latin typeface="微软雅黑" panose="020B0503020204020204" pitchFamily="34" charset="-122"/>
                <a:ea typeface="微软雅黑" panose="020B0503020204020204" pitchFamily="34" charset="-122"/>
              </a:rPr>
              <a:t>自适应</a:t>
            </a:r>
            <a:endParaRPr lang="en-GB" sz="1200" b="1" dirty="0">
              <a:latin typeface="微软雅黑" panose="020B0503020204020204" pitchFamily="34" charset="-122"/>
              <a:ea typeface="微软雅黑" panose="020B0503020204020204" pitchFamily="34" charset="-122"/>
            </a:endParaRPr>
          </a:p>
          <a:p>
            <a:pPr marL="180000" lvl="1" indent="-180000">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安全模式</a:t>
            </a:r>
            <a:endParaRPr lang="en-GB" sz="1200" dirty="0">
              <a:latin typeface="微软雅黑" panose="020B0503020204020204" pitchFamily="34" charset="-122"/>
              <a:ea typeface="微软雅黑" panose="020B0503020204020204" pitchFamily="34" charset="-122"/>
            </a:endParaRPr>
          </a:p>
          <a:p>
            <a:pPr marL="180000" lvl="1" indent="-180000">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即插即用</a:t>
            </a:r>
            <a:endParaRPr lang="en-GB" sz="1200" dirty="0">
              <a:latin typeface="微软雅黑" panose="020B0503020204020204" pitchFamily="34" charset="-122"/>
              <a:ea typeface="微软雅黑" panose="020B0503020204020204" pitchFamily="34" charset="-122"/>
            </a:endParaRPr>
          </a:p>
          <a:p>
            <a:pPr marL="180000" lvl="1" indent="-180000">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b="1" dirty="0">
                <a:latin typeface="微软雅黑" panose="020B0503020204020204" pitchFamily="34" charset="-122"/>
                <a:ea typeface="微软雅黑" panose="020B0503020204020204" pitchFamily="34" charset="-122"/>
              </a:rPr>
              <a:t>丹佛斯电热传感器便于安装，调试</a:t>
            </a:r>
            <a:r>
              <a:rPr lang="en-GB"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和运维</a:t>
            </a:r>
            <a:r>
              <a:rPr lang="en-GB" sz="1200" b="1" dirty="0">
                <a:latin typeface="微软雅黑" panose="020B0503020204020204" pitchFamily="34" charset="-122"/>
                <a:ea typeface="微软雅黑" panose="020B0503020204020204" pitchFamily="34" charset="-122"/>
              </a:rPr>
              <a:t> </a:t>
            </a:r>
            <a:r>
              <a:rPr lang="en-GB"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安装在管道外部</a:t>
            </a:r>
            <a:r>
              <a:rPr lang="en-GB" sz="1400" b="1" dirty="0">
                <a:solidFill>
                  <a:srgbClr val="FF0000"/>
                </a:solidFill>
                <a:latin typeface="微软雅黑" panose="020B0503020204020204" pitchFamily="34" charset="-122"/>
                <a:ea typeface="微软雅黑" panose="020B0503020204020204" pitchFamily="34" charset="-122"/>
              </a:rPr>
              <a:t>)</a:t>
            </a:r>
            <a:endParaRPr lang="en-GB" sz="1200" b="1" dirty="0">
              <a:solidFill>
                <a:srgbClr val="FF0000"/>
              </a:solidFill>
              <a:latin typeface="微软雅黑" panose="020B0503020204020204" pitchFamily="34" charset="-122"/>
              <a:ea typeface="微软雅黑" panose="020B0503020204020204" pitchFamily="34" charset="-122"/>
            </a:endParaRPr>
          </a:p>
        </p:txBody>
      </p:sp>
      <p:sp>
        <p:nvSpPr>
          <p:cNvPr id="23" name="Oval 22">
            <a:extLst>
              <a:ext uri="{FF2B5EF4-FFF2-40B4-BE49-F238E27FC236}">
                <a16:creationId xmlns:a16="http://schemas.microsoft.com/office/drawing/2014/main" id="{8B52406D-A65F-8629-762D-A791F0F1235C}"/>
              </a:ext>
            </a:extLst>
          </p:cNvPr>
          <p:cNvSpPr/>
          <p:nvPr/>
        </p:nvSpPr>
        <p:spPr>
          <a:xfrm>
            <a:off x="498723" y="4777825"/>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6" name="TextBox 55">
            <a:extLst>
              <a:ext uri="{FF2B5EF4-FFF2-40B4-BE49-F238E27FC236}">
                <a16:creationId xmlns:a16="http://schemas.microsoft.com/office/drawing/2014/main" id="{B8C59FB0-01C6-193B-588C-639F520CE1AD}"/>
              </a:ext>
            </a:extLst>
          </p:cNvPr>
          <p:cNvSpPr txBox="1"/>
          <p:nvPr/>
        </p:nvSpPr>
        <p:spPr>
          <a:xfrm>
            <a:off x="4498689" y="2086271"/>
            <a:ext cx="3194621" cy="276999"/>
          </a:xfrm>
          <a:prstGeom prst="rect">
            <a:avLst/>
          </a:prstGeom>
          <a:noFill/>
        </p:spPr>
        <p:txBody>
          <a:bodyPr wrap="square">
            <a:spAutoFit/>
          </a:bodyPr>
          <a:lstStyle/>
          <a:p>
            <a:pPr marL="0" lvl="1"/>
            <a:r>
              <a:rPr lang="zh-CN" altLang="en-US" sz="1200" dirty="0">
                <a:latin typeface="微软雅黑" panose="020B0503020204020204" pitchFamily="34" charset="-122"/>
                <a:ea typeface="微软雅黑" panose="020B0503020204020204" pitchFamily="34" charset="-122"/>
              </a:rPr>
              <a:t>适合于</a:t>
            </a:r>
            <a:r>
              <a:rPr lang="zh-CN" altLang="en-US" sz="1200" b="1" dirty="0">
                <a:latin typeface="微软雅黑" panose="020B0503020204020204" pitchFamily="34" charset="-122"/>
                <a:ea typeface="微软雅黑" panose="020B0503020204020204" pitchFamily="34" charset="-122"/>
              </a:rPr>
              <a:t>新建</a:t>
            </a:r>
            <a:r>
              <a:rPr lang="zh-CN" altLang="en-US" sz="1200" dirty="0">
                <a:latin typeface="微软雅黑" panose="020B0503020204020204" pitchFamily="34" charset="-122"/>
                <a:ea typeface="微软雅黑" panose="020B0503020204020204" pitchFamily="34" charset="-122"/>
              </a:rPr>
              <a:t>系统及</a:t>
            </a:r>
            <a:r>
              <a:rPr lang="zh-CN" altLang="en-US" sz="1200" b="1" dirty="0">
                <a:latin typeface="微软雅黑" panose="020B0503020204020204" pitchFamily="34" charset="-122"/>
                <a:ea typeface="微软雅黑" panose="020B0503020204020204" pitchFamily="34" charset="-122"/>
              </a:rPr>
              <a:t>改造</a:t>
            </a:r>
            <a:r>
              <a:rPr lang="zh-CN" altLang="en-US" sz="1200" dirty="0">
                <a:latin typeface="微软雅黑" panose="020B0503020204020204" pitchFamily="34" charset="-122"/>
                <a:ea typeface="微软雅黑" panose="020B0503020204020204" pitchFamily="34" charset="-122"/>
              </a:rPr>
              <a:t>系统</a:t>
            </a:r>
            <a:endParaRPr lang="en-GB" sz="1200" dirty="0">
              <a:latin typeface="微软雅黑" panose="020B0503020204020204" pitchFamily="34" charset="-122"/>
              <a:ea typeface="微软雅黑" panose="020B0503020204020204" pitchFamily="34" charset="-122"/>
            </a:endParaRPr>
          </a:p>
        </p:txBody>
      </p:sp>
      <p:sp>
        <p:nvSpPr>
          <p:cNvPr id="59" name="TextBox 58">
            <a:extLst>
              <a:ext uri="{FF2B5EF4-FFF2-40B4-BE49-F238E27FC236}">
                <a16:creationId xmlns:a16="http://schemas.microsoft.com/office/drawing/2014/main" id="{C3FE9306-91C7-5E54-51EF-29790F95BB3C}"/>
              </a:ext>
            </a:extLst>
          </p:cNvPr>
          <p:cNvSpPr txBox="1"/>
          <p:nvPr/>
        </p:nvSpPr>
        <p:spPr>
          <a:xfrm>
            <a:off x="4538746" y="2704503"/>
            <a:ext cx="3669912" cy="615553"/>
          </a:xfrm>
          <a:prstGeom prst="rect">
            <a:avLst/>
          </a:prstGeom>
          <a:noFill/>
        </p:spPr>
        <p:txBody>
          <a:bodyPr wrap="square">
            <a:spAutoFit/>
          </a:bodyPr>
          <a:lstStyle/>
          <a:p>
            <a:pPr marL="180000" lvl="1" indent="-180000">
              <a:spcAft>
                <a:spcPts val="12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b="1" dirty="0">
                <a:latin typeface="微软雅黑" panose="020B0503020204020204" pitchFamily="34" charset="-122"/>
                <a:ea typeface="微软雅黑" panose="020B0503020204020204" pitchFamily="34" charset="-122"/>
              </a:rPr>
              <a:t>蒸发器侧制冷剂充注量下降高达</a:t>
            </a:r>
            <a:r>
              <a:rPr lang="en-US" altLang="zh-CN" sz="1200" b="1" dirty="0">
                <a:latin typeface="微软雅黑" panose="020B0503020204020204" pitchFamily="34" charset="-122"/>
                <a:ea typeface="微软雅黑" panose="020B0503020204020204" pitchFamily="34" charset="-122"/>
              </a:rPr>
              <a:t>40%</a:t>
            </a:r>
            <a:endParaRPr lang="en-GB" sz="1200" b="1" dirty="0">
              <a:latin typeface="微软雅黑" panose="020B0503020204020204" pitchFamily="34" charset="-122"/>
              <a:ea typeface="微软雅黑" panose="020B0503020204020204" pitchFamily="34" charset="-122"/>
            </a:endParaRPr>
          </a:p>
          <a:p>
            <a:pPr marL="180000" lvl="1" indent="-180000">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在同样充注量的现有系统中实现更高的制冷量</a:t>
            </a:r>
            <a:endParaRPr lang="en-GB" sz="1200" b="1" dirty="0">
              <a:latin typeface="微软雅黑" panose="020B0503020204020204" pitchFamily="34" charset="-122"/>
              <a:ea typeface="微软雅黑" panose="020B0503020204020204" pitchFamily="34" charset="-122"/>
            </a:endParaRPr>
          </a:p>
        </p:txBody>
      </p:sp>
      <p:cxnSp>
        <p:nvCxnSpPr>
          <p:cNvPr id="27" name="Straight Connector 26">
            <a:extLst>
              <a:ext uri="{FF2B5EF4-FFF2-40B4-BE49-F238E27FC236}">
                <a16:creationId xmlns:a16="http://schemas.microsoft.com/office/drawing/2014/main" id="{A0A2D597-9E19-3715-7C22-92685E9CC38B}"/>
              </a:ext>
            </a:extLst>
          </p:cNvPr>
          <p:cNvCxnSpPr>
            <a:cxnSpLocks/>
          </p:cNvCxnSpPr>
          <p:nvPr/>
        </p:nvCxnSpPr>
        <p:spPr>
          <a:xfrm>
            <a:off x="4373880" y="1010697"/>
            <a:ext cx="0" cy="5390103"/>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CDD98D5-6171-884A-91B4-68DDCA20418A}"/>
              </a:ext>
            </a:extLst>
          </p:cNvPr>
          <p:cNvSpPr/>
          <p:nvPr/>
        </p:nvSpPr>
        <p:spPr>
          <a:xfrm>
            <a:off x="4314904" y="2176375"/>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57" name="Oval 56">
            <a:extLst>
              <a:ext uri="{FF2B5EF4-FFF2-40B4-BE49-F238E27FC236}">
                <a16:creationId xmlns:a16="http://schemas.microsoft.com/office/drawing/2014/main" id="{7D74602D-A63D-8585-F5D4-A70A9070A39D}"/>
              </a:ext>
            </a:extLst>
          </p:cNvPr>
          <p:cNvSpPr/>
          <p:nvPr/>
        </p:nvSpPr>
        <p:spPr>
          <a:xfrm>
            <a:off x="4314904" y="2777706"/>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11" name="Text Placeholder 2">
            <a:extLst>
              <a:ext uri="{FF2B5EF4-FFF2-40B4-BE49-F238E27FC236}">
                <a16:creationId xmlns:a16="http://schemas.microsoft.com/office/drawing/2014/main" id="{3227437F-1986-99DC-9AE7-4B0FA7004B39}"/>
              </a:ext>
            </a:extLst>
          </p:cNvPr>
          <p:cNvSpPr txBox="1">
            <a:spLocks/>
          </p:cNvSpPr>
          <p:nvPr/>
        </p:nvSpPr>
        <p:spPr>
          <a:xfrm>
            <a:off x="8104627" y="3820566"/>
            <a:ext cx="3784820" cy="38045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799"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399"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999"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799" b="0" i="0" u="none" strike="noStrike" cap="none">
                <a:solidFill>
                  <a:schemeClr val="dk1"/>
                </a:solidFill>
                <a:latin typeface="Calibri"/>
                <a:ea typeface="Calibri"/>
                <a:cs typeface="Calibri"/>
                <a:sym typeface="Calibri"/>
              </a:defRPr>
            </a:lvl9pPr>
          </a:lstStyle>
          <a:p>
            <a:pPr marL="114300" indent="0">
              <a:buNone/>
            </a:pPr>
            <a:r>
              <a:rPr lang="zh-CN" altLang="en-US" sz="1200" b="1" dirty="0">
                <a:latin typeface="微软雅黑" panose="020B0503020204020204" pitchFamily="34" charset="-122"/>
                <a:ea typeface="微软雅黑" panose="020B0503020204020204" pitchFamily="34" charset="-122"/>
              </a:rPr>
              <a:t>桶泵循环冷风机</a:t>
            </a:r>
            <a:r>
              <a:rPr lang="en-US"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底部供液</a:t>
            </a:r>
            <a:r>
              <a:rPr lang="en-US" sz="1200" b="1" dirty="0">
                <a:latin typeface="微软雅黑" panose="020B0503020204020204" pitchFamily="34" charset="-122"/>
                <a:ea typeface="微软雅黑" panose="020B0503020204020204" pitchFamily="34" charset="-122"/>
              </a:rPr>
              <a:t>)</a:t>
            </a:r>
          </a:p>
        </p:txBody>
      </p:sp>
      <p:sp>
        <p:nvSpPr>
          <p:cNvPr id="25" name="TextBox 24">
            <a:extLst>
              <a:ext uri="{FF2B5EF4-FFF2-40B4-BE49-F238E27FC236}">
                <a16:creationId xmlns:a16="http://schemas.microsoft.com/office/drawing/2014/main" id="{6BBAAD52-6A6D-049C-D548-E546799C5F78}"/>
              </a:ext>
            </a:extLst>
          </p:cNvPr>
          <p:cNvSpPr txBox="1"/>
          <p:nvPr/>
        </p:nvSpPr>
        <p:spPr>
          <a:xfrm>
            <a:off x="8260643" y="4231574"/>
            <a:ext cx="3658362" cy="276999"/>
          </a:xfrm>
          <a:prstGeom prst="rect">
            <a:avLst/>
          </a:prstGeom>
          <a:noFill/>
        </p:spPr>
        <p:txBody>
          <a:bodyPr wrap="square">
            <a:spAutoFit/>
          </a:bodyPr>
          <a:lstStyle/>
          <a:p>
            <a:pPr marL="0" lvl="1"/>
            <a:r>
              <a:rPr lang="zh-CN" altLang="en-US" sz="1200" b="1" dirty="0">
                <a:latin typeface="微软雅黑" panose="020B0503020204020204" pitchFamily="34" charset="-122"/>
                <a:ea typeface="微软雅黑" panose="020B0503020204020204" pitchFamily="34" charset="-122"/>
              </a:rPr>
              <a:t>建议的传感器安装位置</a:t>
            </a:r>
            <a:endParaRPr lang="en-US" sz="1200" b="1" dirty="0">
              <a:latin typeface="微软雅黑" panose="020B0503020204020204" pitchFamily="34" charset="-122"/>
              <a:ea typeface="微软雅黑" panose="020B0503020204020204" pitchFamily="34" charset="-122"/>
            </a:endParaRPr>
          </a:p>
        </p:txBody>
      </p:sp>
      <p:sp>
        <p:nvSpPr>
          <p:cNvPr id="26" name="TextBox 25">
            <a:extLst>
              <a:ext uri="{FF2B5EF4-FFF2-40B4-BE49-F238E27FC236}">
                <a16:creationId xmlns:a16="http://schemas.microsoft.com/office/drawing/2014/main" id="{F958DE0B-9F3B-F92F-2833-BE225370A7D7}"/>
              </a:ext>
            </a:extLst>
          </p:cNvPr>
          <p:cNvSpPr txBox="1"/>
          <p:nvPr/>
        </p:nvSpPr>
        <p:spPr>
          <a:xfrm>
            <a:off x="8364773" y="4518179"/>
            <a:ext cx="3609891" cy="1793953"/>
          </a:xfrm>
          <a:prstGeom prst="rect">
            <a:avLst/>
          </a:prstGeom>
          <a:noFill/>
        </p:spPr>
        <p:txBody>
          <a:bodyPr wrap="square">
            <a:spAutoFit/>
          </a:bodyPr>
          <a:lstStyle/>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丹佛斯电热传感器 </a:t>
            </a:r>
            <a:r>
              <a:rPr lang="en-GB" sz="1200" dirty="0">
                <a:latin typeface="微软雅黑" panose="020B0503020204020204" pitchFamily="34" charset="-122"/>
                <a:ea typeface="微软雅黑" panose="020B0503020204020204" pitchFamily="34" charset="-122"/>
              </a:rPr>
              <a:t>(HS)</a:t>
            </a:r>
            <a:r>
              <a:rPr lang="zh-CN" altLang="en-US" sz="1200" dirty="0">
                <a:latin typeface="微软雅黑" panose="020B0503020204020204" pitchFamily="34" charset="-122"/>
                <a:ea typeface="微软雅黑" panose="020B0503020204020204" pitchFamily="34" charset="-122"/>
              </a:rPr>
              <a:t>安装在负荷最高的一路盘管上，</a:t>
            </a:r>
            <a:r>
              <a:rPr lang="en-US" altLang="zh-CN" sz="1200" dirty="0">
                <a:latin typeface="微软雅黑" panose="020B0503020204020204" pitchFamily="34" charset="-122"/>
                <a:ea typeface="微软雅黑" panose="020B0503020204020204" pitchFamily="34" charset="-122"/>
              </a:rPr>
              <a:t>5/7</a:t>
            </a:r>
            <a:r>
              <a:rPr lang="zh-CN" altLang="en-US" sz="1200" dirty="0">
                <a:latin typeface="微软雅黑" panose="020B0503020204020204" pitchFamily="34" charset="-122"/>
                <a:ea typeface="微软雅黑" panose="020B0503020204020204" pitchFamily="34" charset="-122"/>
              </a:rPr>
              <a:t>点的位置</a:t>
            </a:r>
            <a:endParaRPr lang="en-GB" sz="12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测量过热度的温度传感器</a:t>
            </a:r>
            <a:r>
              <a:rPr lang="en-GB" sz="1200" dirty="0">
                <a:latin typeface="微软雅黑" panose="020B0503020204020204" pitchFamily="34" charset="-122"/>
                <a:ea typeface="微软雅黑" panose="020B0503020204020204" pitchFamily="34" charset="-122"/>
              </a:rPr>
              <a:t>(TS)</a:t>
            </a:r>
            <a:r>
              <a:rPr lang="zh-CN" altLang="en-US" sz="1200" dirty="0">
                <a:latin typeface="微软雅黑" panose="020B0503020204020204" pitchFamily="34" charset="-122"/>
                <a:ea typeface="微软雅黑" panose="020B0503020204020204" pitchFamily="34" charset="-122"/>
              </a:rPr>
              <a:t>安装在临近的一路盘管上</a:t>
            </a:r>
            <a:endParaRPr lang="en-GB" sz="1200" dirty="0">
              <a:latin typeface="微软雅黑" panose="020B0503020204020204" pitchFamily="34" charset="-122"/>
              <a:ea typeface="微软雅黑" panose="020B0503020204020204" pitchFamily="34" charset="-122"/>
            </a:endParaRPr>
          </a:p>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测量过热度的压力传感器（）安装在回气集管后的回气管上</a:t>
            </a:r>
            <a:endParaRPr lang="en-GB" sz="1200" dirty="0">
              <a:latin typeface="微软雅黑" panose="020B0503020204020204" pitchFamily="34" charset="-122"/>
              <a:ea typeface="微软雅黑" panose="020B0503020204020204" pitchFamily="34" charset="-122"/>
            </a:endParaRPr>
          </a:p>
        </p:txBody>
      </p:sp>
      <p:cxnSp>
        <p:nvCxnSpPr>
          <p:cNvPr id="28" name="Straight Connector 27">
            <a:extLst>
              <a:ext uri="{FF2B5EF4-FFF2-40B4-BE49-F238E27FC236}">
                <a16:creationId xmlns:a16="http://schemas.microsoft.com/office/drawing/2014/main" id="{5277BE99-CCB1-EC2B-2F1B-4885E6F4244D}"/>
              </a:ext>
            </a:extLst>
          </p:cNvPr>
          <p:cNvCxnSpPr>
            <a:cxnSpLocks/>
          </p:cNvCxnSpPr>
          <p:nvPr/>
        </p:nvCxnSpPr>
        <p:spPr>
          <a:xfrm>
            <a:off x="8095090" y="1002746"/>
            <a:ext cx="0" cy="5390103"/>
          </a:xfrm>
          <a:prstGeom prst="line">
            <a:avLst/>
          </a:prstGeom>
          <a:ln>
            <a:solidFill>
              <a:srgbClr val="E2000F"/>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0B7A4E7-8FB0-1FF7-4B91-38C0014F5194}"/>
              </a:ext>
            </a:extLst>
          </p:cNvPr>
          <p:cNvSpPr/>
          <p:nvPr/>
        </p:nvSpPr>
        <p:spPr>
          <a:xfrm>
            <a:off x="8044065" y="4267569"/>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0" name="Oval 29">
            <a:extLst>
              <a:ext uri="{FF2B5EF4-FFF2-40B4-BE49-F238E27FC236}">
                <a16:creationId xmlns:a16="http://schemas.microsoft.com/office/drawing/2014/main" id="{72551917-A14F-39D7-2821-46D012D6F56E}"/>
              </a:ext>
            </a:extLst>
          </p:cNvPr>
          <p:cNvSpPr/>
          <p:nvPr/>
        </p:nvSpPr>
        <p:spPr>
          <a:xfrm>
            <a:off x="4314904" y="3859084"/>
            <a:ext cx="117951" cy="117951"/>
          </a:xfrm>
          <a:prstGeom prst="ellipse">
            <a:avLst/>
          </a:prstGeom>
          <a:solidFill>
            <a:srgbClr val="E60A1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err="1">
              <a:latin typeface="微软雅黑" panose="020B0503020204020204" pitchFamily="34" charset="-122"/>
              <a:ea typeface="微软雅黑" panose="020B0503020204020204" pitchFamily="34" charset="-122"/>
            </a:endParaRPr>
          </a:p>
        </p:txBody>
      </p:sp>
      <p:sp>
        <p:nvSpPr>
          <p:cNvPr id="31" name="TextBox 30">
            <a:extLst>
              <a:ext uri="{FF2B5EF4-FFF2-40B4-BE49-F238E27FC236}">
                <a16:creationId xmlns:a16="http://schemas.microsoft.com/office/drawing/2014/main" id="{40320400-766C-9F1A-A234-F64683F2D1B4}"/>
              </a:ext>
            </a:extLst>
          </p:cNvPr>
          <p:cNvSpPr txBox="1"/>
          <p:nvPr/>
        </p:nvSpPr>
        <p:spPr>
          <a:xfrm>
            <a:off x="4506940" y="3801783"/>
            <a:ext cx="3669912" cy="276999"/>
          </a:xfrm>
          <a:prstGeom prst="rect">
            <a:avLst/>
          </a:prstGeom>
          <a:noFill/>
        </p:spPr>
        <p:txBody>
          <a:bodyPr wrap="square">
            <a:spAutoFit/>
          </a:bodyPr>
          <a:lstStyle/>
          <a:p>
            <a:pPr marL="0" lvl="1">
              <a:spcAft>
                <a:spcPts val="1200"/>
              </a:spcAft>
              <a:buClr>
                <a:schemeClr val="tx1">
                  <a:lumMod val="50000"/>
                  <a:lumOff val="50000"/>
                </a:schemeClr>
              </a:buClr>
            </a:pPr>
            <a:r>
              <a:rPr lang="zh-CN" altLang="en-US" sz="1200" dirty="0">
                <a:latin typeface="微软雅黑" panose="020B0503020204020204" pitchFamily="34" charset="-122"/>
                <a:ea typeface="微软雅黑" panose="020B0503020204020204" pitchFamily="34" charset="-122"/>
              </a:rPr>
              <a:t>供液阀门的选择丰富</a:t>
            </a:r>
            <a:r>
              <a:rPr lang="en-GB" sz="1200" dirty="0">
                <a:latin typeface="微软雅黑" panose="020B0503020204020204" pitchFamily="34" charset="-122"/>
                <a:ea typeface="微软雅黑" panose="020B0503020204020204" pitchFamily="34" charset="-122"/>
              </a:rPr>
              <a:t> </a:t>
            </a:r>
          </a:p>
        </p:txBody>
      </p:sp>
      <p:sp>
        <p:nvSpPr>
          <p:cNvPr id="32" name="TextBox 31">
            <a:extLst>
              <a:ext uri="{FF2B5EF4-FFF2-40B4-BE49-F238E27FC236}">
                <a16:creationId xmlns:a16="http://schemas.microsoft.com/office/drawing/2014/main" id="{F15A62E6-E114-8466-EC34-D68727A46E6C}"/>
              </a:ext>
            </a:extLst>
          </p:cNvPr>
          <p:cNvSpPr txBox="1"/>
          <p:nvPr/>
        </p:nvSpPr>
        <p:spPr>
          <a:xfrm>
            <a:off x="4538745" y="4111884"/>
            <a:ext cx="3046799" cy="651269"/>
          </a:xfrm>
          <a:prstGeom prst="rect">
            <a:avLst/>
          </a:prstGeom>
          <a:noFill/>
        </p:spPr>
        <p:txBody>
          <a:bodyPr wrap="square">
            <a:spAutoFit/>
          </a:bodyPr>
          <a:lstStyle/>
          <a:p>
            <a:pPr marL="180000" lvl="1" indent="-180000">
              <a:lnSpc>
                <a:spcPct val="150000"/>
              </a:lnSpc>
              <a:spcAft>
                <a:spcPts val="3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采用新型</a:t>
            </a:r>
            <a:r>
              <a:rPr lang="en-US" altLang="zh-CN" sz="1200" dirty="0">
                <a:latin typeface="微软雅黑" panose="020B0503020204020204" pitchFamily="34" charset="-122"/>
                <a:ea typeface="微软雅黑" panose="020B0503020204020204" pitchFamily="34" charset="-122"/>
              </a:rPr>
              <a:t>ICADB</a:t>
            </a:r>
            <a:r>
              <a:rPr lang="zh-CN" altLang="en-US" sz="1200" dirty="0">
                <a:latin typeface="微软雅黑" panose="020B0503020204020204" pitchFamily="34" charset="-122"/>
                <a:ea typeface="微软雅黑" panose="020B0503020204020204" pitchFamily="34" charset="-122"/>
              </a:rPr>
              <a:t>驱动器的电动阀</a:t>
            </a:r>
            <a:r>
              <a:rPr lang="en-GB" sz="1200" dirty="0">
                <a:latin typeface="微软雅黑" panose="020B0503020204020204" pitchFamily="34" charset="-122"/>
                <a:ea typeface="微软雅黑" panose="020B0503020204020204" pitchFamily="34" charset="-122"/>
              </a:rPr>
              <a:t>ICM</a:t>
            </a:r>
          </a:p>
          <a:p>
            <a:pPr marL="180000" lvl="1" indent="-180000">
              <a:lnSpc>
                <a:spcPct val="150000"/>
              </a:lnSpc>
              <a:spcAft>
                <a:spcPts val="1200"/>
              </a:spcAft>
              <a:buClr>
                <a:schemeClr val="tx1">
                  <a:lumMod val="50000"/>
                  <a:lumOff val="50000"/>
                </a:schemeClr>
              </a:buClr>
              <a:buBlip>
                <a:blip r:embed="rId4">
                  <a:extLst>
                    <a:ext uri="{96DAC541-7B7A-43D3-8B79-37D633B846F1}">
                      <asvg:svgBlip xmlns:asvg="http://schemas.microsoft.com/office/drawing/2016/SVG/main" r:embed="rId5"/>
                    </a:ext>
                  </a:extLst>
                </a:blip>
              </a:buBlip>
            </a:pPr>
            <a:r>
              <a:rPr lang="zh-CN" altLang="en-US" sz="1200" dirty="0">
                <a:latin typeface="微软雅黑" panose="020B0503020204020204" pitchFamily="34" charset="-122"/>
                <a:ea typeface="微软雅黑" panose="020B0503020204020204" pitchFamily="34" charset="-122"/>
              </a:rPr>
              <a:t>或者丹佛斯</a:t>
            </a:r>
            <a:r>
              <a:rPr lang="en-GB" sz="1200" b="1" dirty="0">
                <a:latin typeface="微软雅黑" panose="020B0503020204020204" pitchFamily="34" charset="-122"/>
                <a:ea typeface="微软雅黑" panose="020B0503020204020204" pitchFamily="34" charset="-122"/>
              </a:rPr>
              <a:t>PWM</a:t>
            </a:r>
            <a:r>
              <a:rPr lang="zh-CN" altLang="en-US" sz="1200" b="1" dirty="0">
                <a:latin typeface="微软雅黑" panose="020B0503020204020204" pitchFamily="34" charset="-122"/>
                <a:ea typeface="微软雅黑" panose="020B0503020204020204" pitchFamily="34" charset="-122"/>
              </a:rPr>
              <a:t>脉冲控制阀</a:t>
            </a:r>
            <a:r>
              <a:rPr lang="en-GB" sz="1200" dirty="0">
                <a:latin typeface="微软雅黑" panose="020B0503020204020204" pitchFamily="34" charset="-122"/>
                <a:ea typeface="微软雅黑" panose="020B0503020204020204" pitchFamily="34" charset="-122"/>
              </a:rPr>
              <a:t> </a:t>
            </a:r>
          </a:p>
        </p:txBody>
      </p:sp>
      <p:sp>
        <p:nvSpPr>
          <p:cNvPr id="33" name="TextBox 32">
            <a:extLst>
              <a:ext uri="{FF2B5EF4-FFF2-40B4-BE49-F238E27FC236}">
                <a16:creationId xmlns:a16="http://schemas.microsoft.com/office/drawing/2014/main" id="{666EF91F-23FF-73EB-D6F8-234F472FB6CD}"/>
              </a:ext>
            </a:extLst>
          </p:cNvPr>
          <p:cNvSpPr txBox="1"/>
          <p:nvPr/>
        </p:nvSpPr>
        <p:spPr>
          <a:xfrm>
            <a:off x="4522842" y="4801079"/>
            <a:ext cx="3309193" cy="461665"/>
          </a:xfrm>
          <a:prstGeom prst="rect">
            <a:avLst/>
          </a:prstGeom>
          <a:noFill/>
        </p:spPr>
        <p:txBody>
          <a:bodyPr wrap="square">
            <a:spAutoFit/>
          </a:bodyPr>
          <a:lstStyle/>
          <a:p>
            <a:pPr marL="0" lvl="1">
              <a:spcAft>
                <a:spcPts val="1200"/>
              </a:spcAft>
              <a:buClr>
                <a:schemeClr val="tx1">
                  <a:lumMod val="50000"/>
                  <a:lumOff val="50000"/>
                </a:schemeClr>
              </a:buClr>
            </a:pPr>
            <a:r>
              <a:rPr lang="zh-CN" altLang="en-US" sz="1200" dirty="0">
                <a:latin typeface="微软雅黑" panose="020B0503020204020204" pitchFamily="34" charset="-122"/>
                <a:ea typeface="微软雅黑" panose="020B0503020204020204" pitchFamily="34" charset="-122"/>
              </a:rPr>
              <a:t>两种阀门均具备</a:t>
            </a:r>
            <a:r>
              <a:rPr lang="en-US" altLang="zh-CN" sz="1200" dirty="0">
                <a:latin typeface="微软雅黑" panose="020B0503020204020204" pitchFamily="34" charset="-122"/>
                <a:ea typeface="微软雅黑" panose="020B0503020204020204" pitchFamily="34" charset="-122"/>
              </a:rPr>
              <a:t>ICF</a:t>
            </a:r>
            <a:r>
              <a:rPr lang="zh-CN" altLang="en-US" sz="1200" dirty="0">
                <a:latin typeface="微软雅黑" panose="020B0503020204020204" pitchFamily="34" charset="-122"/>
                <a:ea typeface="微软雅黑" panose="020B0503020204020204" pitchFamily="34" charset="-122"/>
              </a:rPr>
              <a:t>组合阀或者分体阀形式的多种选择</a:t>
            </a:r>
            <a:endParaRPr lang="en-GB" sz="1200" b="1" dirty="0">
              <a:latin typeface="微软雅黑" panose="020B0503020204020204" pitchFamily="34" charset="-122"/>
              <a:ea typeface="微软雅黑" panose="020B0503020204020204" pitchFamily="34" charset="-122"/>
            </a:endParaRPr>
          </a:p>
        </p:txBody>
      </p:sp>
      <p:pic>
        <p:nvPicPr>
          <p:cNvPr id="34" name="Picture 33">
            <a:extLst>
              <a:ext uri="{FF2B5EF4-FFF2-40B4-BE49-F238E27FC236}">
                <a16:creationId xmlns:a16="http://schemas.microsoft.com/office/drawing/2014/main" id="{E8C4E5CF-4825-565D-FFC9-806E69861E4E}"/>
              </a:ext>
            </a:extLst>
          </p:cNvPr>
          <p:cNvPicPr>
            <a:picLocks noChangeAspect="1"/>
          </p:cNvPicPr>
          <p:nvPr/>
        </p:nvPicPr>
        <p:blipFill>
          <a:blip r:embed="rId6"/>
          <a:stretch>
            <a:fillRect/>
          </a:stretch>
        </p:blipFill>
        <p:spPr>
          <a:xfrm>
            <a:off x="7296492" y="4937682"/>
            <a:ext cx="770116" cy="1400596"/>
          </a:xfrm>
          <a:prstGeom prst="rect">
            <a:avLst/>
          </a:prstGeom>
        </p:spPr>
      </p:pic>
      <p:pic>
        <p:nvPicPr>
          <p:cNvPr id="7" name="Picture 6">
            <a:extLst>
              <a:ext uri="{FF2B5EF4-FFF2-40B4-BE49-F238E27FC236}">
                <a16:creationId xmlns:a16="http://schemas.microsoft.com/office/drawing/2014/main" id="{52B3F29D-C018-8C11-D5FA-C3082156568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8781" t="17591" r="22208" b="26989"/>
          <a:stretch/>
        </p:blipFill>
        <p:spPr>
          <a:xfrm>
            <a:off x="6551684" y="5084937"/>
            <a:ext cx="641682" cy="451969"/>
          </a:xfrm>
          <a:prstGeom prst="rect">
            <a:avLst/>
          </a:prstGeom>
        </p:spPr>
      </p:pic>
      <p:pic>
        <p:nvPicPr>
          <p:cNvPr id="17" name="Picture 16">
            <a:extLst>
              <a:ext uri="{FF2B5EF4-FFF2-40B4-BE49-F238E27FC236}">
                <a16:creationId xmlns:a16="http://schemas.microsoft.com/office/drawing/2014/main" id="{F2EB5C8E-05F8-5A5F-12E8-27604702CBCA}"/>
              </a:ext>
            </a:extLst>
          </p:cNvPr>
          <p:cNvPicPr>
            <a:picLocks noChangeAspect="1"/>
          </p:cNvPicPr>
          <p:nvPr/>
        </p:nvPicPr>
        <p:blipFill rotWithShape="1">
          <a:blip r:embed="rId9"/>
          <a:srcRect r="12174"/>
          <a:stretch/>
        </p:blipFill>
        <p:spPr>
          <a:xfrm>
            <a:off x="5980387" y="5266745"/>
            <a:ext cx="482160" cy="384296"/>
          </a:xfrm>
          <a:prstGeom prst="rect">
            <a:avLst/>
          </a:prstGeom>
        </p:spPr>
      </p:pic>
      <p:pic>
        <p:nvPicPr>
          <p:cNvPr id="19" name="Picture 18">
            <a:extLst>
              <a:ext uri="{FF2B5EF4-FFF2-40B4-BE49-F238E27FC236}">
                <a16:creationId xmlns:a16="http://schemas.microsoft.com/office/drawing/2014/main" id="{A9666626-E4AD-BE49-5E6C-E19C3B87E2A4}"/>
              </a:ext>
            </a:extLst>
          </p:cNvPr>
          <p:cNvPicPr>
            <a:picLocks noChangeAspect="1"/>
          </p:cNvPicPr>
          <p:nvPr/>
        </p:nvPicPr>
        <p:blipFill>
          <a:blip r:embed="rId10"/>
          <a:stretch>
            <a:fillRect/>
          </a:stretch>
        </p:blipFill>
        <p:spPr>
          <a:xfrm>
            <a:off x="6554767" y="5722431"/>
            <a:ext cx="597953" cy="335620"/>
          </a:xfrm>
          <a:prstGeom prst="rect">
            <a:avLst/>
          </a:prstGeom>
        </p:spPr>
      </p:pic>
      <p:pic>
        <p:nvPicPr>
          <p:cNvPr id="20" name="Picture 19">
            <a:extLst>
              <a:ext uri="{FF2B5EF4-FFF2-40B4-BE49-F238E27FC236}">
                <a16:creationId xmlns:a16="http://schemas.microsoft.com/office/drawing/2014/main" id="{82D52DC6-7179-3893-8363-8310F1CD438E}"/>
              </a:ext>
            </a:extLst>
          </p:cNvPr>
          <p:cNvPicPr>
            <a:picLocks noChangeAspect="1"/>
          </p:cNvPicPr>
          <p:nvPr/>
        </p:nvPicPr>
        <p:blipFill>
          <a:blip r:embed="rId11"/>
          <a:stretch>
            <a:fillRect/>
          </a:stretch>
        </p:blipFill>
        <p:spPr>
          <a:xfrm>
            <a:off x="6091363" y="5722431"/>
            <a:ext cx="252636" cy="462605"/>
          </a:xfrm>
          <a:prstGeom prst="rect">
            <a:avLst/>
          </a:prstGeom>
        </p:spPr>
      </p:pic>
      <p:pic>
        <p:nvPicPr>
          <p:cNvPr id="24" name="Picture 23">
            <a:extLst>
              <a:ext uri="{FF2B5EF4-FFF2-40B4-BE49-F238E27FC236}">
                <a16:creationId xmlns:a16="http://schemas.microsoft.com/office/drawing/2014/main" id="{4AE36F54-7361-3A14-7ED6-D553C8836431}"/>
              </a:ext>
            </a:extLst>
          </p:cNvPr>
          <p:cNvPicPr>
            <a:picLocks noChangeAspect="1"/>
          </p:cNvPicPr>
          <p:nvPr/>
        </p:nvPicPr>
        <p:blipFill>
          <a:blip r:embed="rId12"/>
          <a:stretch>
            <a:fillRect/>
          </a:stretch>
        </p:blipFill>
        <p:spPr>
          <a:xfrm>
            <a:off x="8123348" y="1077693"/>
            <a:ext cx="4247543" cy="2637713"/>
          </a:xfrm>
          <a:prstGeom prst="rect">
            <a:avLst/>
          </a:prstGeom>
        </p:spPr>
      </p:pic>
      <p:grpSp>
        <p:nvGrpSpPr>
          <p:cNvPr id="35" name="Group 34">
            <a:extLst>
              <a:ext uri="{FF2B5EF4-FFF2-40B4-BE49-F238E27FC236}">
                <a16:creationId xmlns:a16="http://schemas.microsoft.com/office/drawing/2014/main" id="{EF840DC0-6D03-8787-BADF-A8309A0DF4D1}"/>
              </a:ext>
            </a:extLst>
          </p:cNvPr>
          <p:cNvGrpSpPr/>
          <p:nvPr/>
        </p:nvGrpSpPr>
        <p:grpSpPr>
          <a:xfrm>
            <a:off x="9022240" y="1469056"/>
            <a:ext cx="591147" cy="248284"/>
            <a:chOff x="9344969" y="1466081"/>
            <a:chExt cx="591147" cy="248284"/>
          </a:xfrm>
        </p:grpSpPr>
        <p:sp>
          <p:nvSpPr>
            <p:cNvPr id="15" name="Arrow: Right 14">
              <a:extLst>
                <a:ext uri="{FF2B5EF4-FFF2-40B4-BE49-F238E27FC236}">
                  <a16:creationId xmlns:a16="http://schemas.microsoft.com/office/drawing/2014/main" id="{FA580969-5AA8-E212-C89A-30316C3F4254}"/>
                </a:ext>
              </a:extLst>
            </p:cNvPr>
            <p:cNvSpPr/>
            <p:nvPr/>
          </p:nvSpPr>
          <p:spPr>
            <a:xfrm rot="19458988">
              <a:off x="9498794" y="1564545"/>
              <a:ext cx="437322" cy="149820"/>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err="1">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45C9B491-01A9-D010-ED45-003E9457FF54}"/>
                </a:ext>
              </a:extLst>
            </p:cNvPr>
            <p:cNvSpPr txBox="1"/>
            <p:nvPr/>
          </p:nvSpPr>
          <p:spPr>
            <a:xfrm rot="19409058">
              <a:off x="9344969" y="1466081"/>
              <a:ext cx="492981" cy="190832"/>
            </a:xfrm>
            <a:prstGeom prst="rect">
              <a:avLst/>
            </a:prstGeom>
          </p:spPr>
          <p:txBody>
            <a:bodyPr vert="horz" wrap="none" lIns="0" tIns="0" rIns="0" bIns="0" rtlCol="0" anchor="t" anchorCtr="0">
              <a:normAutofit/>
            </a:bodyPr>
            <a:lstStyle/>
            <a:p>
              <a:pPr marL="0" indent="0" algn="ctr">
                <a:lnSpc>
                  <a:spcPct val="170000"/>
                </a:lnSpc>
                <a:buNone/>
              </a:pPr>
              <a:r>
                <a:rPr lang="zh-CN" altLang="en-US" sz="800" b="1" dirty="0">
                  <a:latin typeface="微软雅黑" panose="020B0503020204020204" pitchFamily="34" charset="-122"/>
                  <a:ea typeface="微软雅黑" panose="020B0503020204020204" pitchFamily="34" charset="-122"/>
                </a:rPr>
                <a:t>风向</a:t>
              </a:r>
              <a:endParaRPr lang="nl-NL" sz="800" b="1" dirty="0">
                <a:latin typeface="微软雅黑" panose="020B0503020204020204" pitchFamily="34" charset="-122"/>
                <a:ea typeface="微软雅黑" panose="020B0503020204020204" pitchFamily="34" charset="-122"/>
              </a:endParaRPr>
            </a:p>
          </p:txBody>
        </p:sp>
      </p:grpSp>
      <p:pic>
        <p:nvPicPr>
          <p:cNvPr id="37" name="Picture 36">
            <a:extLst>
              <a:ext uri="{FF2B5EF4-FFF2-40B4-BE49-F238E27FC236}">
                <a16:creationId xmlns:a16="http://schemas.microsoft.com/office/drawing/2014/main" id="{1D87D510-206E-173B-57F0-D97818D1ABAE}"/>
              </a:ext>
            </a:extLst>
          </p:cNvPr>
          <p:cNvPicPr>
            <a:picLocks noChangeAspect="1"/>
          </p:cNvPicPr>
          <p:nvPr/>
        </p:nvPicPr>
        <p:blipFill>
          <a:blip r:embed="rId13"/>
          <a:stretch>
            <a:fillRect/>
          </a:stretch>
        </p:blipFill>
        <p:spPr>
          <a:xfrm>
            <a:off x="10145600" y="3107292"/>
            <a:ext cx="1938957" cy="1657113"/>
          </a:xfrm>
          <a:prstGeom prst="rect">
            <a:avLst/>
          </a:prstGeom>
        </p:spPr>
      </p:pic>
      <p:pic>
        <p:nvPicPr>
          <p:cNvPr id="10" name="Picture 9">
            <a:extLst>
              <a:ext uri="{FF2B5EF4-FFF2-40B4-BE49-F238E27FC236}">
                <a16:creationId xmlns:a16="http://schemas.microsoft.com/office/drawing/2014/main" id="{AB251A17-05BC-AB97-EB31-E8CF3AC3AEA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17068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E082-BD48-AB53-D141-D7F20451B389}"/>
              </a:ext>
            </a:extLst>
          </p:cNvPr>
          <p:cNvSpPr>
            <a:spLocks noGrp="1"/>
          </p:cNvSpPr>
          <p:nvPr>
            <p:ph type="title"/>
          </p:nvPr>
        </p:nvSpPr>
        <p:spPr>
          <a:xfrm>
            <a:off x="277284" y="253931"/>
            <a:ext cx="11078633" cy="452429"/>
          </a:xfrm>
        </p:spPr>
        <p:txBody>
          <a:bodyPr/>
          <a:lstStyle/>
          <a:p>
            <a:r>
              <a:rPr kumimoji="0" lang="en-GB"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NeoCharge</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方案中传感器在各种桶泵循环冷风机上的安装</a:t>
            </a:r>
            <a:endParaRPr lang="en-GB" sz="2400" dirty="0">
              <a:latin typeface="微软雅黑" panose="020B0503020204020204" pitchFamily="34" charset="-122"/>
              <a:ea typeface="微软雅黑" panose="020B0503020204020204" pitchFamily="34" charset="-122"/>
            </a:endParaRPr>
          </a:p>
        </p:txBody>
      </p:sp>
      <p:grpSp>
        <p:nvGrpSpPr>
          <p:cNvPr id="20" name="Group 19">
            <a:extLst>
              <a:ext uri="{FF2B5EF4-FFF2-40B4-BE49-F238E27FC236}">
                <a16:creationId xmlns:a16="http://schemas.microsoft.com/office/drawing/2014/main" id="{06A18A58-40F8-D83B-252E-4BC6C0FB1817}"/>
              </a:ext>
            </a:extLst>
          </p:cNvPr>
          <p:cNvGrpSpPr/>
          <p:nvPr/>
        </p:nvGrpSpPr>
        <p:grpSpPr>
          <a:xfrm>
            <a:off x="4445875" y="3428999"/>
            <a:ext cx="3993931" cy="2616489"/>
            <a:chOff x="8694007" y="3525128"/>
            <a:chExt cx="3347641" cy="2406571"/>
          </a:xfrm>
        </p:grpSpPr>
        <p:pic>
          <p:nvPicPr>
            <p:cNvPr id="4" name="Picture 3" descr="Diagram of a pipe with text&#10;&#10;Description automatically generated">
              <a:extLst>
                <a:ext uri="{FF2B5EF4-FFF2-40B4-BE49-F238E27FC236}">
                  <a16:creationId xmlns:a16="http://schemas.microsoft.com/office/drawing/2014/main" id="{1151A74A-E81C-C496-C249-17BB59671495}"/>
                </a:ext>
              </a:extLst>
            </p:cNvPr>
            <p:cNvPicPr>
              <a:picLocks noChangeAspect="1"/>
            </p:cNvPicPr>
            <p:nvPr/>
          </p:nvPicPr>
          <p:blipFill rotWithShape="1">
            <a:blip r:embed="rId3"/>
            <a:srcRect l="8044" t="6358" r="3952" b="17033"/>
            <a:stretch/>
          </p:blipFill>
          <p:spPr>
            <a:xfrm>
              <a:off x="8694007" y="3525128"/>
              <a:ext cx="3347641" cy="2329734"/>
            </a:xfrm>
            <a:prstGeom prst="rect">
              <a:avLst/>
            </a:prstGeom>
          </p:spPr>
        </p:pic>
        <p:sp>
          <p:nvSpPr>
            <p:cNvPr id="5" name="TextBox 4">
              <a:extLst>
                <a:ext uri="{FF2B5EF4-FFF2-40B4-BE49-F238E27FC236}">
                  <a16:creationId xmlns:a16="http://schemas.microsoft.com/office/drawing/2014/main" id="{66295D6B-5575-FD50-BE10-4D0973207955}"/>
                </a:ext>
              </a:extLst>
            </p:cNvPr>
            <p:cNvSpPr txBox="1"/>
            <p:nvPr/>
          </p:nvSpPr>
          <p:spPr>
            <a:xfrm>
              <a:off x="10867699" y="3693302"/>
              <a:ext cx="894002" cy="141542"/>
            </a:xfrm>
            <a:prstGeom prst="rect">
              <a:avLst/>
            </a:prstGeom>
            <a:solidFill>
              <a:srgbClr val="FFFFFF"/>
            </a:solid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夹具</a:t>
              </a:r>
              <a:endParaRPr lang="en-US" sz="1000" b="1" dirty="0" err="1">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E7CF5D13-D354-CD48-682D-6A80D228ABC6}"/>
                </a:ext>
              </a:extLst>
            </p:cNvPr>
            <p:cNvSpPr txBox="1"/>
            <p:nvPr/>
          </p:nvSpPr>
          <p:spPr>
            <a:xfrm>
              <a:off x="10074169" y="5598551"/>
              <a:ext cx="894002" cy="141542"/>
            </a:xfrm>
            <a:prstGeom prst="rect">
              <a:avLst/>
            </a:prstGeom>
            <a:solidFill>
              <a:srgbClr val="FFFFFF"/>
            </a:solid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电热传感器</a:t>
              </a:r>
              <a:endParaRPr lang="en-US" sz="1000" b="1" dirty="0" err="1">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E916AB23-78AC-03E8-5D9C-CB3B04EE28D7}"/>
                </a:ext>
              </a:extLst>
            </p:cNvPr>
            <p:cNvSpPr txBox="1"/>
            <p:nvPr/>
          </p:nvSpPr>
          <p:spPr>
            <a:xfrm>
              <a:off x="8694008" y="4715679"/>
              <a:ext cx="545229" cy="283084"/>
            </a:xfrm>
            <a:prstGeom prst="rect">
              <a:avLst/>
            </a:prstGeom>
            <a:solidFill>
              <a:srgbClr val="FFFFFF"/>
            </a:solid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前往</a:t>
              </a:r>
              <a:endParaRPr lang="en-US" altLang="zh-CN" sz="1000" b="1" dirty="0">
                <a:latin typeface="微软雅黑" panose="020B0503020204020204" pitchFamily="34" charset="-122"/>
                <a:ea typeface="微软雅黑" panose="020B0503020204020204" pitchFamily="34" charset="-122"/>
              </a:endParaRPr>
            </a:p>
            <a:p>
              <a:pPr algn="ctr"/>
              <a:r>
                <a:rPr lang="zh-CN" altLang="en-US" sz="1000" b="1" dirty="0">
                  <a:latin typeface="微软雅黑" panose="020B0503020204020204" pitchFamily="34" charset="-122"/>
                  <a:ea typeface="微软雅黑" panose="020B0503020204020204" pitchFamily="34" charset="-122"/>
                </a:rPr>
                <a:t>集管</a:t>
              </a:r>
              <a:endParaRPr lang="en-US" sz="1000" b="1" dirty="0" err="1">
                <a:latin typeface="微软雅黑" panose="020B0503020204020204" pitchFamily="34" charset="-122"/>
                <a:ea typeface="微软雅黑" panose="020B0503020204020204" pitchFamily="34" charset="-122"/>
              </a:endParaRPr>
            </a:p>
          </p:txBody>
        </p:sp>
        <p:sp>
          <p:nvSpPr>
            <p:cNvPr id="9" name="TextBox 8">
              <a:extLst>
                <a:ext uri="{FF2B5EF4-FFF2-40B4-BE49-F238E27FC236}">
                  <a16:creationId xmlns:a16="http://schemas.microsoft.com/office/drawing/2014/main" id="{6AFC885C-95B4-0738-F008-892D0D00FF10}"/>
                </a:ext>
              </a:extLst>
            </p:cNvPr>
            <p:cNvSpPr txBox="1"/>
            <p:nvPr/>
          </p:nvSpPr>
          <p:spPr>
            <a:xfrm>
              <a:off x="8966807" y="5507073"/>
              <a:ext cx="1107362" cy="424626"/>
            </a:xfrm>
            <a:prstGeom prst="rect">
              <a:avLst/>
            </a:prstGeom>
            <a:solidFill>
              <a:srgbClr val="FFFFFF"/>
            </a:solidFill>
          </p:spPr>
          <p:txBody>
            <a:bodyPr wrap="square" lIns="0" tIns="0" rIns="0" bIns="0" rtlCol="0">
              <a:spAutoFit/>
            </a:bodyPr>
            <a:lstStyle/>
            <a:p>
              <a:pPr algn="ctr"/>
              <a:r>
                <a:rPr lang="zh-CN" altLang="en-US" sz="1000" b="1" dirty="0">
                  <a:latin typeface="微软雅黑" panose="020B0503020204020204" pitchFamily="34" charset="-122"/>
                  <a:ea typeface="微软雅黑" panose="020B0503020204020204" pitchFamily="34" charset="-122"/>
                </a:rPr>
                <a:t>通过确保示</a:t>
              </a:r>
              <a:endParaRPr lang="en-US" altLang="zh-CN" sz="1000" b="1" dirty="0">
                <a:latin typeface="微软雅黑" panose="020B0503020204020204" pitchFamily="34" charset="-122"/>
                <a:ea typeface="微软雅黑" panose="020B0503020204020204" pitchFamily="34" charset="-122"/>
              </a:endParaRPr>
            </a:p>
            <a:p>
              <a:pPr algn="ctr"/>
              <a:r>
                <a:rPr lang="zh-CN" altLang="en-US" sz="1000" b="1" dirty="0">
                  <a:latin typeface="微软雅黑" panose="020B0503020204020204" pitchFamily="34" charset="-122"/>
                  <a:ea typeface="微软雅黑" panose="020B0503020204020204" pitchFamily="34" charset="-122"/>
                </a:rPr>
                <a:t>意箭头竖直</a:t>
              </a:r>
              <a:endParaRPr lang="en-US" altLang="zh-CN" sz="1000" b="1" dirty="0">
                <a:latin typeface="微软雅黑" panose="020B0503020204020204" pitchFamily="34" charset="-122"/>
                <a:ea typeface="微软雅黑" panose="020B0503020204020204" pitchFamily="34" charset="-122"/>
              </a:endParaRPr>
            </a:p>
            <a:p>
              <a:pPr algn="ctr"/>
              <a:r>
                <a:rPr lang="zh-CN" altLang="en-US" sz="1000" b="1" dirty="0">
                  <a:latin typeface="微软雅黑" panose="020B0503020204020204" pitchFamily="34" charset="-122"/>
                  <a:ea typeface="微软雅黑" panose="020B0503020204020204" pitchFamily="34" charset="-122"/>
                </a:rPr>
                <a:t>向上进行安装</a:t>
              </a:r>
              <a:endParaRPr lang="en-US" sz="1000" b="1" dirty="0" err="1">
                <a:latin typeface="微软雅黑" panose="020B0503020204020204" pitchFamily="34" charset="-122"/>
                <a:ea typeface="微软雅黑" panose="020B0503020204020204" pitchFamily="34" charset="-122"/>
              </a:endParaRPr>
            </a:p>
          </p:txBody>
        </p:sp>
      </p:grpSp>
      <p:pic>
        <p:nvPicPr>
          <p:cNvPr id="39" name="Picture 38">
            <a:extLst>
              <a:ext uri="{FF2B5EF4-FFF2-40B4-BE49-F238E27FC236}">
                <a16:creationId xmlns:a16="http://schemas.microsoft.com/office/drawing/2014/main" id="{1D87D510-206E-173B-57F0-D97818D1ABAE}"/>
              </a:ext>
            </a:extLst>
          </p:cNvPr>
          <p:cNvPicPr>
            <a:picLocks noChangeAspect="1"/>
          </p:cNvPicPr>
          <p:nvPr/>
        </p:nvPicPr>
        <p:blipFill>
          <a:blip r:embed="rId4"/>
          <a:stretch>
            <a:fillRect/>
          </a:stretch>
        </p:blipFill>
        <p:spPr>
          <a:xfrm>
            <a:off x="810920" y="3142278"/>
            <a:ext cx="3775423" cy="3226632"/>
          </a:xfrm>
          <a:prstGeom prst="rect">
            <a:avLst/>
          </a:prstGeom>
        </p:spPr>
      </p:pic>
      <p:pic>
        <p:nvPicPr>
          <p:cNvPr id="6" name="Picture 5">
            <a:extLst>
              <a:ext uri="{FF2B5EF4-FFF2-40B4-BE49-F238E27FC236}">
                <a16:creationId xmlns:a16="http://schemas.microsoft.com/office/drawing/2014/main" id="{116EAC45-B7BC-E960-E944-142EB36CB0F9}"/>
              </a:ext>
            </a:extLst>
          </p:cNvPr>
          <p:cNvPicPr>
            <a:picLocks noChangeAspect="1"/>
          </p:cNvPicPr>
          <p:nvPr/>
        </p:nvPicPr>
        <p:blipFill rotWithShape="1">
          <a:blip r:embed="rId5"/>
          <a:srcRect r="19367"/>
          <a:stretch/>
        </p:blipFill>
        <p:spPr>
          <a:xfrm>
            <a:off x="8645170" y="1053409"/>
            <a:ext cx="3213922" cy="5315501"/>
          </a:xfrm>
          <a:prstGeom prst="rect">
            <a:avLst/>
          </a:prstGeom>
        </p:spPr>
      </p:pic>
      <p:pic>
        <p:nvPicPr>
          <p:cNvPr id="12" name="Picture 11">
            <a:extLst>
              <a:ext uri="{FF2B5EF4-FFF2-40B4-BE49-F238E27FC236}">
                <a16:creationId xmlns:a16="http://schemas.microsoft.com/office/drawing/2014/main" id="{6F570E39-5D1E-EBEE-05C3-4155BF87A936}"/>
              </a:ext>
            </a:extLst>
          </p:cNvPr>
          <p:cNvPicPr>
            <a:picLocks noChangeAspect="1"/>
          </p:cNvPicPr>
          <p:nvPr/>
        </p:nvPicPr>
        <p:blipFill>
          <a:blip r:embed="rId6"/>
          <a:stretch>
            <a:fillRect/>
          </a:stretch>
        </p:blipFill>
        <p:spPr>
          <a:xfrm>
            <a:off x="340295" y="1051036"/>
            <a:ext cx="5492829" cy="2134785"/>
          </a:xfrm>
          <a:prstGeom prst="rect">
            <a:avLst/>
          </a:prstGeom>
        </p:spPr>
      </p:pic>
      <p:pic>
        <p:nvPicPr>
          <p:cNvPr id="23" name="Picture 22">
            <a:extLst>
              <a:ext uri="{FF2B5EF4-FFF2-40B4-BE49-F238E27FC236}">
                <a16:creationId xmlns:a16="http://schemas.microsoft.com/office/drawing/2014/main" id="{419A7912-D594-5AEE-A5B6-91776458F61F}"/>
              </a:ext>
            </a:extLst>
          </p:cNvPr>
          <p:cNvPicPr>
            <a:picLocks noChangeAspect="1"/>
          </p:cNvPicPr>
          <p:nvPr/>
        </p:nvPicPr>
        <p:blipFill rotWithShape="1">
          <a:blip r:embed="rId7"/>
          <a:srcRect b="25668"/>
          <a:stretch/>
        </p:blipFill>
        <p:spPr>
          <a:xfrm>
            <a:off x="5512289" y="1555532"/>
            <a:ext cx="3209169" cy="1480614"/>
          </a:xfrm>
          <a:prstGeom prst="rect">
            <a:avLst/>
          </a:prstGeom>
        </p:spPr>
      </p:pic>
      <p:pic>
        <p:nvPicPr>
          <p:cNvPr id="10" name="Picture 9">
            <a:extLst>
              <a:ext uri="{FF2B5EF4-FFF2-40B4-BE49-F238E27FC236}">
                <a16:creationId xmlns:a16="http://schemas.microsoft.com/office/drawing/2014/main" id="{5080EB40-9141-CB25-6088-86E9D2DB56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7880" y="21305"/>
            <a:ext cx="2674120" cy="844074"/>
          </a:xfrm>
          <a:prstGeom prst="rect">
            <a:avLst/>
          </a:prstGeom>
        </p:spPr>
      </p:pic>
    </p:spTree>
    <p:extLst>
      <p:ext uri="{BB962C8B-B14F-4D97-AF65-F5344CB8AC3E}">
        <p14:creationId xmlns:p14="http://schemas.microsoft.com/office/powerpoint/2010/main" val="1084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DNEW" val="True"/>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Heating Segment 16_9 (widescreen only)">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Custom 7">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b98e880-3246-4ee9-b04b-66ffe8ea9199" xsi:nil="true"/>
    <lcf76f155ced4ddcb4097134ff3c332f xmlns="68deb290-5fe6-4185-a1a6-0895891a3bee">
      <Terms xmlns="http://schemas.microsoft.com/office/infopath/2007/PartnerControls"/>
    </lcf76f155ced4ddcb4097134ff3c332f>
    <SharedWithUsers xmlns="bb98e880-3246-4ee9-b04b-66ffe8ea9199">
      <UserInfo>
        <DisplayName>Anatoly Mikhailov</DisplayName>
        <AccountId>65</AccountId>
        <AccountType/>
      </UserInfo>
      <UserInfo>
        <DisplayName>Paolo Quagliotti</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6118620DE1D04790E23CFF2202786B" ma:contentTypeVersion="15" ma:contentTypeDescription="Create a new document." ma:contentTypeScope="" ma:versionID="ca7c2058a418965112f6b9a08c782a7a">
  <xsd:schema xmlns:xsd="http://www.w3.org/2001/XMLSchema" xmlns:xs="http://www.w3.org/2001/XMLSchema" xmlns:p="http://schemas.microsoft.com/office/2006/metadata/properties" xmlns:ns2="68deb290-5fe6-4185-a1a6-0895891a3bee" xmlns:ns3="bb98e880-3246-4ee9-b04b-66ffe8ea9199" targetNamespace="http://schemas.microsoft.com/office/2006/metadata/properties" ma:root="true" ma:fieldsID="7f4d702337cd28b09b589a4d4a25aa27" ns2:_="" ns3:_="">
    <xsd:import namespace="68deb290-5fe6-4185-a1a6-0895891a3bee"/>
    <xsd:import namespace="bb98e880-3246-4ee9-b04b-66ffe8ea919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eb290-5fe6-4185-a1a6-0895891a3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c5abc1a-b827-4379-b6d7-11c969e250d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98e880-3246-4ee9-b04b-66ffe8ea919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0643eb2-7a7d-4ebf-8bff-dc5eaf6ebbf6}" ma:internalName="TaxCatchAll" ma:showField="CatchAllData" ma:web="bb98e880-3246-4ee9-b04b-66ffe8ea91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E2FBB-BAC6-4015-92F9-B407E54E3F29}">
  <ds:schemaRefs>
    <ds:schemaRef ds:uri="http://schemas.microsoft.com/sharepoint/v3/contenttype/forms"/>
  </ds:schemaRefs>
</ds:datastoreItem>
</file>

<file path=customXml/itemProps2.xml><?xml version="1.0" encoding="utf-8"?>
<ds:datastoreItem xmlns:ds="http://schemas.openxmlformats.org/officeDocument/2006/customXml" ds:itemID="{0225F191-590C-441F-A244-6257941CB324}">
  <ds:schemaRefs>
    <ds:schemaRef ds:uri="http://purl.org/dc/terms/"/>
    <ds:schemaRef ds:uri="http://schemas.openxmlformats.org/package/2006/metadata/core-properties"/>
    <ds:schemaRef ds:uri="68deb290-5fe6-4185-a1a6-0895891a3bee"/>
    <ds:schemaRef ds:uri="http://purl.org/dc/elements/1.1/"/>
    <ds:schemaRef ds:uri="bb98e880-3246-4ee9-b04b-66ffe8ea9199"/>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4F98955-0B46-4496-9C01-B898B621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deb290-5fe6-4185-a1a6-0895891a3bee"/>
    <ds:schemaRef ds:uri="bb98e880-3246-4ee9-b04b-66ffe8ea9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d6a82de-332f-43b8-a8a7-1928fd67507f}" enabled="1" method="Standard" siteId="{097464b8-069c-453e-9254-c17ec707310d}" removed="0"/>
</clbl:labelList>
</file>

<file path=docProps/app.xml><?xml version="1.0" encoding="utf-8"?>
<Properties xmlns="http://schemas.openxmlformats.org/officeDocument/2006/extended-properties" xmlns:vt="http://schemas.openxmlformats.org/officeDocument/2006/docPropsVTypes">
  <Template>Danfoss 4_3_template</Template>
  <TotalTime>0</TotalTime>
  <Words>3377</Words>
  <Application>Microsoft Office PowerPoint</Application>
  <PresentationFormat>Widescreen</PresentationFormat>
  <Paragraphs>412</Paragraphs>
  <Slides>22</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微软雅黑</vt:lpstr>
      <vt:lpstr>Arial</vt:lpstr>
      <vt:lpstr>Calibri</vt:lpstr>
      <vt:lpstr>Minion Pro</vt:lpstr>
      <vt:lpstr>Myriad Pro</vt:lpstr>
      <vt:lpstr>Verdana</vt:lpstr>
      <vt:lpstr>1_Heating Segment 16_9 (widescreen only)</vt:lpstr>
      <vt:lpstr>think-cell Slide</vt:lpstr>
      <vt:lpstr>PowerPoint Presentation</vt:lpstr>
      <vt:lpstr>大中型制冷系统 – 安全，效率和全寿命周期总成本</vt:lpstr>
      <vt:lpstr>制冷系统的充注量减少成为主流趋势 – 但需要保持系统的效率</vt:lpstr>
      <vt:lpstr>丹佛斯NeoCharge子系统控制方案 – 控制原理</vt:lpstr>
      <vt:lpstr>PowerPoint Presentation</vt:lpstr>
      <vt:lpstr>不受控的循环倍率导致充注量远超理想水平</vt:lpstr>
      <vt:lpstr>通过丹佛斯NeoCharge有效控制桶泵系统中的循环倍率CCR</vt:lpstr>
      <vt:lpstr>丹佛斯NeoCharge方案用于桶泵供液蒸发器 – 控制循环倍率CCR</vt:lpstr>
      <vt:lpstr>NeoCharge方案中传感器在各种桶泵循环冷风机上的安装</vt:lpstr>
      <vt:lpstr>控制循环倍率的CCR系统</vt:lpstr>
      <vt:lpstr>充注量减少分析 – R717</vt:lpstr>
      <vt:lpstr>初始成本分析 – R507A</vt:lpstr>
      <vt:lpstr>PowerPoint Presentation</vt:lpstr>
      <vt:lpstr>传统的冷风机电子膨胀阀直膨控制  </vt:lpstr>
      <vt:lpstr>从传统直膨DX到丹佛斯NeoCharge的湿直膨WDX </vt:lpstr>
      <vt:lpstr>PowerPoint Presentation</vt:lpstr>
      <vt:lpstr>PowerPoint Presentation</vt:lpstr>
      <vt:lpstr>PowerPoint Presentation</vt:lpstr>
      <vt:lpstr>PowerPoint Presentation</vt:lpstr>
      <vt:lpstr>案例：物流冷库改造 - 氨低充注量桶泵循环系统（CCR方案）</vt:lpstr>
      <vt:lpstr>丹佛斯NeoCharge方案助力节能降碳</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2018-11-21T07:58:39Z</dcterms:created>
  <dcterms:modified xsi:type="dcterms:W3CDTF">2025-05-13T05:18:49Z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ontentTypeId">
    <vt:lpwstr>0x010100F46118620DE1D04790E23CFF2202786B</vt:lpwstr>
  </property>
  <property fmtid="{D5CDD505-2E9C-101B-9397-08002B2CF9AE}" pid="4" name="AuthorIds_UIVersion_512">
    <vt:lpwstr>436</vt:lpwstr>
  </property>
  <property fmtid="{D5CDD505-2E9C-101B-9397-08002B2CF9AE}" pid="5" name="MSIP_Label_8d6a82de-332f-43b8-a8a7-1928fd67507f_Enabled">
    <vt:lpwstr>true</vt:lpwstr>
  </property>
  <property fmtid="{D5CDD505-2E9C-101B-9397-08002B2CF9AE}" pid="6" name="MSIP_Label_8d6a82de-332f-43b8-a8a7-1928fd67507f_SetDate">
    <vt:lpwstr>2022-01-26T13:24:22Z</vt:lpwstr>
  </property>
  <property fmtid="{D5CDD505-2E9C-101B-9397-08002B2CF9AE}" pid="7" name="MSIP_Label_8d6a82de-332f-43b8-a8a7-1928fd67507f_Method">
    <vt:lpwstr>Standard</vt:lpwstr>
  </property>
  <property fmtid="{D5CDD505-2E9C-101B-9397-08002B2CF9AE}" pid="8" name="MSIP_Label_8d6a82de-332f-43b8-a8a7-1928fd67507f_Name">
    <vt:lpwstr>1. Business</vt:lpwstr>
  </property>
  <property fmtid="{D5CDD505-2E9C-101B-9397-08002B2CF9AE}" pid="9" name="MSIP_Label_8d6a82de-332f-43b8-a8a7-1928fd67507f_SiteId">
    <vt:lpwstr>097464b8-069c-453e-9254-c17ec707310d</vt:lpwstr>
  </property>
  <property fmtid="{D5CDD505-2E9C-101B-9397-08002B2CF9AE}" pid="10" name="MSIP_Label_8d6a82de-332f-43b8-a8a7-1928fd67507f_ActionId">
    <vt:lpwstr>d0f486f4-b27c-4f01-9119-fd1818771f75</vt:lpwstr>
  </property>
  <property fmtid="{D5CDD505-2E9C-101B-9397-08002B2CF9AE}" pid="11" name="MSIP_Label_8d6a82de-332f-43b8-a8a7-1928fd67507f_ContentBits">
    <vt:lpwstr>2</vt:lpwstr>
  </property>
  <property fmtid="{D5CDD505-2E9C-101B-9397-08002B2CF9AE}" pid="12" name="MediaServiceImageTags">
    <vt:lpwstr/>
  </property>
</Properties>
</file>