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9"/>
  </p:notesMasterIdLst>
  <p:handoutMasterIdLst>
    <p:handoutMasterId r:id="rId30"/>
  </p:handoutMasterIdLst>
  <p:sldIdLst>
    <p:sldId id="268" r:id="rId2"/>
    <p:sldId id="276" r:id="rId3"/>
    <p:sldId id="2001" r:id="rId4"/>
    <p:sldId id="2009" r:id="rId5"/>
    <p:sldId id="2002" r:id="rId6"/>
    <p:sldId id="1977" r:id="rId7"/>
    <p:sldId id="1961" r:id="rId8"/>
    <p:sldId id="1984" r:id="rId9"/>
    <p:sldId id="1946" r:id="rId10"/>
    <p:sldId id="1969" r:id="rId11"/>
    <p:sldId id="1978" r:id="rId12"/>
    <p:sldId id="1982" r:id="rId13"/>
    <p:sldId id="1970" r:id="rId14"/>
    <p:sldId id="2007" r:id="rId15"/>
    <p:sldId id="2008" r:id="rId16"/>
    <p:sldId id="1983" r:id="rId17"/>
    <p:sldId id="1990" r:id="rId18"/>
    <p:sldId id="1998" r:id="rId19"/>
    <p:sldId id="1940" r:id="rId20"/>
    <p:sldId id="292" r:id="rId21"/>
    <p:sldId id="2003" r:id="rId22"/>
    <p:sldId id="2004" r:id="rId23"/>
    <p:sldId id="2005" r:id="rId24"/>
    <p:sldId id="2006" r:id="rId25"/>
    <p:sldId id="1979" r:id="rId26"/>
    <p:sldId id="293" r:id="rId27"/>
    <p:sldId id="1987"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少斌 段" initials="少段" lastIdx="1" clrIdx="0">
    <p:extLst>
      <p:ext uri="{19B8F6BF-5375-455C-9EA6-DF929625EA0E}">
        <p15:presenceInfo xmlns:p15="http://schemas.microsoft.com/office/powerpoint/2012/main" userId="8c4778fb8c75c6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A1"/>
    <a:srgbClr val="ECF9DD"/>
    <a:srgbClr val="D7E1F1"/>
    <a:srgbClr val="B4C7E7"/>
    <a:srgbClr val="F5F5F7"/>
    <a:srgbClr val="CBDEEF"/>
    <a:srgbClr val="EEEEEE"/>
    <a:srgbClr val="FCFCFC"/>
    <a:srgbClr val="69BC8D"/>
    <a:srgbClr val="497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6" autoAdjust="0"/>
    <p:restoredTop sz="90575" autoAdjust="0"/>
  </p:normalViewPr>
  <p:slideViewPr>
    <p:cSldViewPr snapToGrid="0">
      <p:cViewPr varScale="1">
        <p:scale>
          <a:sx n="87" d="100"/>
          <a:sy n="87" d="100"/>
        </p:scale>
        <p:origin x="192" y="40"/>
      </p:cViewPr>
      <p:guideLst>
        <p:guide orient="horz" pos="2160"/>
        <p:guide pos="3840"/>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75" d="100"/>
          <a:sy n="75" d="100"/>
        </p:scale>
        <p:origin x="242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1410475864429988"/>
          <c:y val="0.13949295595975306"/>
          <c:w val="0.29449579672106202"/>
          <c:h val="0.71168914021388363"/>
        </c:manualLayout>
      </c:layout>
      <c:pieChart>
        <c:varyColors val="1"/>
        <c:ser>
          <c:idx val="0"/>
          <c:order val="0"/>
          <c:tx>
            <c:strRef>
              <c:f>Sheet1!$B$1</c:f>
              <c:strCache>
                <c:ptCount val="1"/>
                <c:pt idx="0">
                  <c:v>列1</c:v>
                </c:pt>
              </c:strCache>
            </c:strRef>
          </c:tx>
          <c:dPt>
            <c:idx val="0"/>
            <c:bubble3D val="0"/>
            <c:spPr>
              <a:solidFill>
                <a:schemeClr val="accent1">
                  <a:lumMod val="50000"/>
                </a:schemeClr>
              </a:solidFill>
              <a:ln>
                <a:noFill/>
              </a:ln>
              <a:effectLst/>
            </c:spPr>
            <c:extLst>
              <c:ext xmlns:c16="http://schemas.microsoft.com/office/drawing/2014/chart" uri="{C3380CC4-5D6E-409C-BE32-E72D297353CC}">
                <c16:uniqueId val="{00000001-F575-4231-AC94-4E334410D3BE}"/>
              </c:ext>
            </c:extLst>
          </c:dPt>
          <c:dPt>
            <c:idx val="1"/>
            <c:bubble3D val="0"/>
            <c:spPr>
              <a:solidFill>
                <a:schemeClr val="accent1">
                  <a:lumMod val="75000"/>
                </a:schemeClr>
              </a:solidFill>
              <a:ln>
                <a:noFill/>
              </a:ln>
              <a:effectLst/>
            </c:spPr>
            <c:extLst>
              <c:ext xmlns:c16="http://schemas.microsoft.com/office/drawing/2014/chart" uri="{C3380CC4-5D6E-409C-BE32-E72D297353CC}">
                <c16:uniqueId val="{00000003-F575-4231-AC94-4E334410D3BE}"/>
              </c:ext>
            </c:extLst>
          </c:dPt>
          <c:dPt>
            <c:idx val="2"/>
            <c:bubble3D val="0"/>
            <c:spPr>
              <a:solidFill>
                <a:schemeClr val="accent1">
                  <a:lumMod val="60000"/>
                  <a:lumOff val="40000"/>
                </a:schemeClr>
              </a:solidFill>
              <a:ln>
                <a:noFill/>
              </a:ln>
              <a:effectLst/>
            </c:spPr>
            <c:extLst>
              <c:ext xmlns:c16="http://schemas.microsoft.com/office/drawing/2014/chart" uri="{C3380CC4-5D6E-409C-BE32-E72D297353CC}">
                <c16:uniqueId val="{00000005-F575-4231-AC94-4E334410D3BE}"/>
              </c:ext>
            </c:extLst>
          </c:dPt>
          <c:dPt>
            <c:idx val="3"/>
            <c:bubble3D val="0"/>
            <c:spPr>
              <a:solidFill>
                <a:schemeClr val="accent5">
                  <a:lumMod val="20000"/>
                  <a:lumOff val="80000"/>
                </a:schemeClr>
              </a:solidFill>
              <a:ln>
                <a:noFill/>
              </a:ln>
              <a:effectLst/>
            </c:spPr>
            <c:extLst>
              <c:ext xmlns:c16="http://schemas.microsoft.com/office/drawing/2014/chart" uri="{C3380CC4-5D6E-409C-BE32-E72D297353CC}">
                <c16:uniqueId val="{00000007-F575-4231-AC94-4E334410D3BE}"/>
              </c:ext>
            </c:extLst>
          </c:dPt>
          <c:dLbls>
            <c:dLbl>
              <c:idx val="0"/>
              <c:layout>
                <c:manualLayout>
                  <c:x val="-0.10558368729042647"/>
                  <c:y val="4.7640186780991654E-2"/>
                </c:manualLayout>
              </c:layout>
              <c:tx>
                <c:rich>
                  <a:bodyPr/>
                  <a:lstStyle/>
                  <a:p>
                    <a:fld id="{8520BB4E-2CC8-49D1-BBC7-E2E65AB48CD2}" type="CATEGORYNAME">
                      <a:rPr lang="zh-CN" altLang="en-US" sz="1400" b="1" baseline="0">
                        <a:latin typeface="Times New Roman" panose="02020603050405020304" pitchFamily="18" charset="0"/>
                      </a:rPr>
                      <a:pPr/>
                      <a:t>[类别名称]</a:t>
                    </a:fld>
                    <a:r>
                      <a:rPr lang="zh-CN" altLang="en-US" sz="1400" b="1" baseline="0" dirty="0"/>
                      <a:t>
</a:t>
                    </a:r>
                    <a:fld id="{D7F0BCAE-A546-4BAF-ABC4-1F2C8F862D01}" type="PERCENTAGE">
                      <a:rPr lang="en-US" altLang="zh-CN" sz="1400" b="1" baseline="0">
                        <a:latin typeface="Times New Roman" panose="02020603050405020304" pitchFamily="18" charset="0"/>
                        <a:cs typeface="Times New Roman" panose="02020603050405020304" pitchFamily="18" charset="0"/>
                      </a:rPr>
                      <a:pPr/>
                      <a:t>[百分比]</a:t>
                    </a:fld>
                    <a:endParaRPr lang="zh-CN" altLang="en-US" sz="1400"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75-4231-AC94-4E334410D3BE}"/>
                </c:ext>
              </c:extLst>
            </c:dLbl>
            <c:dLbl>
              <c:idx val="1"/>
              <c:layout>
                <c:manualLayout>
                  <c:x val="0.10580908335216681"/>
                  <c:y val="-0.1598867997877896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60000"/>
                          <a:lumOff val="40000"/>
                        </a:schemeClr>
                      </a:solidFill>
                      <a:latin typeface="微软雅黑" panose="020B0503020204020204" pitchFamily="34" charset="-122"/>
                      <a:ea typeface="微软雅黑" panose="020B0503020204020204" pitchFamily="34" charset="-122"/>
                      <a:cs typeface="+mn-cs"/>
                    </a:defRPr>
                  </a:pPr>
                  <a:endParaRPr lang="zh-C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75-4231-AC94-4E334410D3BE}"/>
                </c:ext>
              </c:extLst>
            </c:dLbl>
            <c:dLbl>
              <c:idx val="2"/>
              <c:layout>
                <c:manualLayout>
                  <c:x val="5.5693439046794059E-2"/>
                  <c:y val="0.15749975462381746"/>
                </c:manualLayout>
              </c:layout>
              <c:tx>
                <c:rich>
                  <a:bodyPr/>
                  <a:lstStyle/>
                  <a:p>
                    <a:fld id="{940412C5-1E58-409D-9E41-AC5C8A439AF2}" type="CATEGORYNAME">
                      <a:rPr lang="zh-CN" altLang="en-US"/>
                      <a:pPr/>
                      <a:t>[类别名称]</a:t>
                    </a:fld>
                    <a:r>
                      <a:rPr lang="zh-CN" altLang="en-US" baseline="0" dirty="0"/>
                      <a:t>
       </a:t>
                    </a:r>
                    <a:fld id="{E0E97D59-7CE3-46C8-9684-1DA2E1378438}" type="PERCENTAGE">
                      <a:rPr lang="en-US" altLang="zh-CN" sz="1400" baseline="0" smtClean="0">
                        <a:latin typeface="Times New Roman" panose="02020603050405020304" pitchFamily="18" charset="0"/>
                        <a:cs typeface="Times New Roman" panose="02020603050405020304" pitchFamily="18" charset="0"/>
                      </a:rPr>
                      <a:pPr/>
                      <a:t>[百分比]</a:t>
                    </a:fld>
                    <a:endParaRPr lang="zh-CN" alt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575-4231-AC94-4E334410D3BE}"/>
                </c:ext>
              </c:extLst>
            </c:dLbl>
            <c:dLbl>
              <c:idx val="3"/>
              <c:layout>
                <c:manualLayout>
                  <c:x val="6.0665610696019105E-2"/>
                  <c:y val="0.16222605272797372"/>
                </c:manualLayout>
              </c:layout>
              <c:tx>
                <c:rich>
                  <a:bodyPr/>
                  <a:lstStyle/>
                  <a:p>
                    <a:fld id="{55C9244F-C8BE-4594-80CA-810020CF9020}" type="CATEGORYNAME">
                      <a:rPr lang="zh-CN" altLang="en-US"/>
                      <a:pPr/>
                      <a:t>[类别名称]</a:t>
                    </a:fld>
                    <a:r>
                      <a:rPr lang="zh-CN" altLang="en-US" baseline="0" dirty="0"/>
                      <a:t>
</a:t>
                    </a:r>
                    <a:fld id="{C2F5F954-0F64-401F-8BA9-31A430D751D4}" type="PERCENTAGE">
                      <a:rPr lang="en-US" altLang="zh-CN" sz="1400" baseline="0">
                        <a:latin typeface="Times New Roman" panose="02020603050405020304" pitchFamily="18" charset="0"/>
                        <a:cs typeface="Times New Roman" panose="02020603050405020304" pitchFamily="18" charset="0"/>
                      </a:rPr>
                      <a:pPr/>
                      <a:t>[百分比]</a:t>
                    </a:fld>
                    <a:endParaRPr lang="zh-CN" alt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75-4231-AC94-4E334410D3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IT设备</c:v>
                </c:pt>
                <c:pt idx="1">
                  <c:v>空调系统</c:v>
                </c:pt>
                <c:pt idx="2">
                  <c:v>照明</c:v>
                </c:pt>
                <c:pt idx="3">
                  <c:v>电源系统</c:v>
                </c:pt>
              </c:strCache>
            </c:strRef>
          </c:cat>
          <c:val>
            <c:numRef>
              <c:f>Sheet1!$B$2:$B$5</c:f>
              <c:numCache>
                <c:formatCode>0%</c:formatCode>
                <c:ptCount val="4"/>
                <c:pt idx="0">
                  <c:v>0.45</c:v>
                </c:pt>
                <c:pt idx="1">
                  <c:v>0.4</c:v>
                </c:pt>
                <c:pt idx="2">
                  <c:v>0.05</c:v>
                </c:pt>
                <c:pt idx="3">
                  <c:v>0.1</c:v>
                </c:pt>
              </c:numCache>
            </c:numRef>
          </c:val>
          <c:extLst>
            <c:ext xmlns:c16="http://schemas.microsoft.com/office/drawing/2014/chart" uri="{C3380CC4-5D6E-409C-BE32-E72D297353CC}">
              <c16:uniqueId val="{00000008-F575-4231-AC94-4E334410D3B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031DE1C-6A47-6E01-7A73-0C116413DE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BFFC7D0-0ED9-4104-6197-3D8F15F7E2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F3EFA2-3493-4B49-9925-8495B9781C89}" type="datetimeFigureOut">
              <a:rPr lang="zh-CN" altLang="en-US" smtClean="0"/>
              <a:t>2025/5/23</a:t>
            </a:fld>
            <a:endParaRPr lang="zh-CN" altLang="en-US"/>
          </a:p>
        </p:txBody>
      </p:sp>
      <p:sp>
        <p:nvSpPr>
          <p:cNvPr id="4" name="页脚占位符 3">
            <a:extLst>
              <a:ext uri="{FF2B5EF4-FFF2-40B4-BE49-F238E27FC236}">
                <a16:creationId xmlns:a16="http://schemas.microsoft.com/office/drawing/2014/main" id="{86F34D81-678C-34EE-54DB-2EB2AB55A0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BE358B0-DCF1-F9A4-1C14-B126C3DD1C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992E8-7A8D-4258-9B0E-D364980CF725}" type="slidenum">
              <a:rPr lang="zh-CN" altLang="en-US" smtClean="0"/>
              <a:t>‹#›</a:t>
            </a:fld>
            <a:endParaRPr lang="zh-CN" altLang="en-US"/>
          </a:p>
        </p:txBody>
      </p:sp>
    </p:spTree>
    <p:extLst>
      <p:ext uri="{BB962C8B-B14F-4D97-AF65-F5344CB8AC3E}">
        <p14:creationId xmlns:p14="http://schemas.microsoft.com/office/powerpoint/2010/main" val="4001732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552A8-ECE7-49AA-8726-BE90DBC11947}" type="datetimeFigureOut">
              <a:rPr lang="zh-CN" altLang="en-US" smtClean="0"/>
              <a:pPr/>
              <a:t>2025/5/23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EAD77-486C-432B-9EE9-E6FD5C91EB8A}" type="slidenum">
              <a:rPr lang="zh-CN" altLang="en-US" smtClean="0"/>
              <a:pPr/>
              <a:t>‹#›</a:t>
            </a:fld>
            <a:endParaRPr lang="zh-CN" altLang="en-US"/>
          </a:p>
        </p:txBody>
      </p:sp>
    </p:spTree>
    <p:extLst>
      <p:ext uri="{BB962C8B-B14F-4D97-AF65-F5344CB8AC3E}">
        <p14:creationId xmlns:p14="http://schemas.microsoft.com/office/powerpoint/2010/main" val="394150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ct val="120000"/>
              </a:lnSpc>
            </a:pPr>
            <a:r>
              <a:rPr lang="zh-CN" altLang="en-US" dirty="0">
                <a:solidFill>
                  <a:schemeClr val="bg1"/>
                </a:solidFill>
                <a:latin typeface="微软雅黑" panose="020B0503020204020204" pitchFamily="34" charset="-122"/>
                <a:ea typeface="微软雅黑" panose="020B0503020204020204" pitchFamily="34" charset="-122"/>
                <a:sym typeface="+mn-ea"/>
              </a:rPr>
              <a:t>尊敬的各位专家，下午好！</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我是长安大学谷雅秀</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dirty="0">
                <a:solidFill>
                  <a:schemeClr val="bg1"/>
                </a:solidFill>
                <a:latin typeface="微软雅黑" panose="020B0503020204020204" pitchFamily="34" charset="-122"/>
                <a:ea typeface="微软雅黑" panose="020B0503020204020204" pitchFamily="34" charset="-122"/>
                <a:sym typeface="+mn-ea"/>
              </a:rPr>
              <a:t>非常有幸，参加</a:t>
            </a:r>
            <a:r>
              <a:rPr lang="zh-CN" altLang="en-US" b="1" dirty="0">
                <a:solidFill>
                  <a:schemeClr val="bg1"/>
                </a:solidFill>
                <a:latin typeface="微软雅黑" panose="020B0503020204020204" pitchFamily="34" charset="-122"/>
                <a:ea typeface="微软雅黑" panose="020B0503020204020204" pitchFamily="34" charset="-122"/>
                <a:sym typeface="+mn-ea"/>
              </a:rPr>
              <a:t>本次大会</a:t>
            </a:r>
            <a:r>
              <a:rPr kumimoji="1" lang="zh-CN" altLang="en-US" sz="1200" b="1" dirty="0">
                <a:solidFill>
                  <a:schemeClr val="accent1"/>
                </a:solidFill>
                <a:latin typeface="Microsoft YaHei" panose="020B0503020204020204" pitchFamily="34" charset="-122"/>
                <a:ea typeface="Microsoft YaHei" panose="020B0503020204020204" pitchFamily="34" charset="-122"/>
              </a:rPr>
              <a:t>，感谢组委会给我上台汇报的机会，</a:t>
            </a:r>
            <a:r>
              <a:rPr lang="zh-CN" altLang="en-US" dirty="0">
                <a:solidFill>
                  <a:schemeClr val="bg1"/>
                </a:solidFill>
                <a:latin typeface="微软雅黑" panose="020B0503020204020204" pitchFamily="34" charset="-122"/>
                <a:ea typeface="微软雅黑" panose="020B0503020204020204" pitchFamily="34" charset="-122"/>
                <a:sym typeface="+mn-ea"/>
              </a:rPr>
              <a:t>在此向各位专家汇报我们课题组在蒸发式冷凝器方面的研究工作。我的汇报题目为“</a:t>
            </a:r>
            <a:r>
              <a:rPr lang="zh-CN" altLang="en-US" b="1" dirty="0">
                <a:solidFill>
                  <a:schemeClr val="bg1"/>
                </a:solidFill>
                <a:latin typeface="微软雅黑" panose="020B0503020204020204" pitchFamily="34" charset="-122"/>
                <a:ea typeface="微软雅黑" panose="020B0503020204020204" pitchFamily="34" charset="-122"/>
                <a:sym typeface="+mn-ea"/>
              </a:rPr>
              <a:t>翅片式椭圆套管蒸发式冷凝器性能分析与应用</a:t>
            </a:r>
            <a:r>
              <a:rPr lang="zh-CN" altLang="en-US" dirty="0">
                <a:solidFill>
                  <a:schemeClr val="bg1"/>
                </a:solidFill>
                <a:latin typeface="微软雅黑" panose="020B0503020204020204" pitchFamily="34" charset="-122"/>
                <a:ea typeface="微软雅黑" panose="020B0503020204020204" pitchFamily="34" charset="-122"/>
                <a:sym typeface="+mn-ea"/>
              </a:rPr>
              <a:t>”。</a:t>
            </a:r>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pPr/>
              <a:t>1</a:t>
            </a:fld>
            <a:endParaRPr lang="zh-CN" altLang="en-US"/>
          </a:p>
        </p:txBody>
      </p:sp>
    </p:spTree>
    <p:extLst>
      <p:ext uri="{BB962C8B-B14F-4D97-AF65-F5344CB8AC3E}">
        <p14:creationId xmlns:p14="http://schemas.microsoft.com/office/powerpoint/2010/main" val="1698070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xfrm>
            <a:off x="685800" y="1143000"/>
            <a:ext cx="5486400" cy="3086100"/>
          </a:xfrm>
        </p:spPr>
      </p:sp>
      <p:sp>
        <p:nvSpPr>
          <p:cNvPr id="8909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rPr>
              <a:t>该翅片式椭圆套管蒸发式冷凝器流动及传热传质过程的动画演示如下！</a:t>
            </a:r>
            <a:endParaRPr lang="zh-CN" altLang="en-US" dirty="0"/>
          </a:p>
          <a:p>
            <a:r>
              <a:rPr lang="zh-CN" altLang="en-US" sz="1200" dirty="0"/>
              <a:t>可以看到：冷却水在圆管内管中流动，进入蛇形盘管后与制冷剂进行热量交换</a:t>
            </a:r>
            <a:endParaRPr lang="en-US" altLang="zh-CN" sz="1200" dirty="0"/>
          </a:p>
          <a:p>
            <a:r>
              <a:rPr lang="zh-CN" altLang="en-US" sz="1200" dirty="0"/>
              <a:t>制冷剂在内管与外管间的类环形即弦月型区域流动，可同时与内管中的冷却水以及掠过外管外的冷却空气及喷淋水进行热量交换，实现“内外夹击”，传热性能大幅提高。</a:t>
            </a:r>
          </a:p>
        </p:txBody>
      </p:sp>
      <p:sp>
        <p:nvSpPr>
          <p:cNvPr id="49156" name="灯片编号占位符 3"/>
          <p:cNvSpPr>
            <a:spLocks noGrp="1"/>
          </p:cNvSpPr>
          <p:nvPr>
            <p:ph type="sldNum" sz="quarter" idx="5"/>
          </p:nvPr>
        </p:nvSpPr>
        <p:spPr bwMode="auto">
          <a:ln>
            <a:miter lim="800000"/>
          </a:ln>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CE986AF3-4903-483A-AA28-7778677DB58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0309E-DA76-3F26-018A-267F211450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D9EEB0-9B8B-4140-BA01-6006EF00D1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D200ABC-7D22-EBC9-17D0-7695A637AFE7}"/>
              </a:ext>
            </a:extLst>
          </p:cNvPr>
          <p:cNvSpPr>
            <a:spLocks noGrp="1"/>
          </p:cNvSpPr>
          <p:nvPr>
            <p:ph type="body" idx="1"/>
          </p:nvPr>
        </p:nvSpPr>
        <p:spPr/>
        <p:txBody>
          <a:bodyPr/>
          <a:lstStyle/>
          <a:p>
            <a:r>
              <a:rPr lang="zh-CN" altLang="en-US" dirty="0"/>
              <a:t>研究结果与分析如下：</a:t>
            </a:r>
          </a:p>
        </p:txBody>
      </p:sp>
      <p:sp>
        <p:nvSpPr>
          <p:cNvPr id="4" name="灯片编号占位符 3">
            <a:extLst>
              <a:ext uri="{FF2B5EF4-FFF2-40B4-BE49-F238E27FC236}">
                <a16:creationId xmlns:a16="http://schemas.microsoft.com/office/drawing/2014/main" id="{A0DA828B-C15C-48E2-FFE8-530656978247}"/>
              </a:ext>
            </a:extLst>
          </p:cNvPr>
          <p:cNvSpPr>
            <a:spLocks noGrp="1"/>
          </p:cNvSpPr>
          <p:nvPr>
            <p:ph type="sldNum" sz="quarter" idx="10"/>
          </p:nvPr>
        </p:nvSpPr>
        <p:spPr/>
        <p:txBody>
          <a:bodyPr/>
          <a:lstStyle/>
          <a:p>
            <a:fld id="{B18EAD77-486C-432B-9EE9-E6FD5C91EB8A}" type="slidenum">
              <a:rPr lang="zh-CN" altLang="en-US" smtClean="0"/>
              <a:pPr/>
              <a:t>11</a:t>
            </a:fld>
            <a:endParaRPr lang="zh-CN" altLang="en-US"/>
          </a:p>
        </p:txBody>
      </p:sp>
    </p:spTree>
    <p:extLst>
      <p:ext uri="{BB962C8B-B14F-4D97-AF65-F5344CB8AC3E}">
        <p14:creationId xmlns:p14="http://schemas.microsoft.com/office/powerpoint/2010/main" val="336120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8A656-8189-CF60-F2D5-6FC2D913E1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D3B59C8-00BA-7303-84FA-71F067A318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F54F38-6CA1-219F-C8C0-DD39A272F5A5}"/>
              </a:ext>
            </a:extLst>
          </p:cNvPr>
          <p:cNvSpPr>
            <a:spLocks noGrp="1"/>
          </p:cNvSpPr>
          <p:nvPr>
            <p:ph type="body" idx="1"/>
          </p:nvPr>
        </p:nvSpPr>
        <p:spPr/>
        <p:txBody>
          <a:bodyPr/>
          <a:lstStyle/>
          <a:p>
            <a:r>
              <a:rPr lang="zh-CN" altLang="en-US" sz="1200" b="0" dirty="0">
                <a:latin typeface="微软雅黑" panose="020B0503020204020204" pitchFamily="34" charset="-122"/>
                <a:ea typeface="微软雅黑" panose="020B0503020204020204" pitchFamily="34" charset="-122"/>
              </a:rPr>
              <a:t>首先，本研究</a:t>
            </a:r>
            <a:r>
              <a:rPr lang="zh-CN" altLang="en-US" b="0" dirty="0"/>
              <a:t>采用数值模拟的方法，</a:t>
            </a:r>
            <a:r>
              <a:rPr lang="zh-CN" altLang="en-US" sz="1200" b="0" dirty="0">
                <a:latin typeface="微软雅黑" panose="020B0503020204020204" pitchFamily="34" charset="-122"/>
                <a:ea typeface="微软雅黑" panose="020B0503020204020204" pitchFamily="34" charset="-122"/>
              </a:rPr>
              <a:t>系统探究了翅片式椭圆套管蒸发式冷凝器中，</a:t>
            </a:r>
            <a:r>
              <a:rPr lang="zh-CN" altLang="en-US" sz="1200" b="0" dirty="0">
                <a:solidFill>
                  <a:srgbClr val="C00000"/>
                </a:solidFill>
                <a:latin typeface="微软雅黑" panose="020B0503020204020204" pitchFamily="34" charset="-122"/>
                <a:ea typeface="微软雅黑" panose="020B0503020204020204" pitchFamily="34" charset="-122"/>
              </a:rPr>
              <a:t>不同翅片高度、翅片间距和翅片厚度</a:t>
            </a:r>
            <a:r>
              <a:rPr lang="zh-CN" altLang="en-US" sz="1200" b="0" dirty="0">
                <a:latin typeface="微软雅黑" panose="020B0503020204020204" pitchFamily="34" charset="-122"/>
                <a:ea typeface="微软雅黑" panose="020B0503020204020204" pitchFamily="34" charset="-122"/>
              </a:rPr>
              <a:t>对其</a:t>
            </a:r>
            <a:r>
              <a:rPr lang="zh-CN" altLang="en-US" sz="1200" b="0" dirty="0">
                <a:solidFill>
                  <a:srgbClr val="C00000"/>
                </a:solidFill>
                <a:latin typeface="微软雅黑" panose="020B0503020204020204" pitchFamily="34" charset="-122"/>
                <a:ea typeface="微软雅黑" panose="020B0503020204020204" pitchFamily="34" charset="-122"/>
              </a:rPr>
              <a:t>传热性能</a:t>
            </a:r>
            <a:r>
              <a:rPr lang="zh-CN" altLang="en-US" sz="1200" b="0" dirty="0">
                <a:latin typeface="微软雅黑" panose="020B0503020204020204" pitchFamily="34" charset="-122"/>
                <a:ea typeface="微软雅黑" panose="020B0503020204020204" pitchFamily="34" charset="-122"/>
              </a:rPr>
              <a:t>及</a:t>
            </a:r>
            <a:r>
              <a:rPr lang="zh-CN" altLang="en-US" sz="1200" b="0" dirty="0">
                <a:solidFill>
                  <a:srgbClr val="C00000"/>
                </a:solidFill>
                <a:latin typeface="微软雅黑" panose="020B0503020204020204" pitchFamily="34" charset="-122"/>
                <a:ea typeface="微软雅黑" panose="020B0503020204020204" pitchFamily="34" charset="-122"/>
              </a:rPr>
              <a:t>流动特性</a:t>
            </a:r>
            <a:r>
              <a:rPr lang="zh-CN" altLang="en-US" sz="1200" b="0" dirty="0">
                <a:latin typeface="微软雅黑" panose="020B0503020204020204" pitchFamily="34" charset="-122"/>
                <a:ea typeface="微软雅黑" panose="020B0503020204020204" pitchFamily="34" charset="-122"/>
              </a:rPr>
              <a:t>的影响规律。</a:t>
            </a:r>
            <a:endParaRPr lang="en-US" altLang="zh-CN" sz="1200" b="0" dirty="0">
              <a:latin typeface="微软雅黑" panose="020B0503020204020204" pitchFamily="34" charset="-122"/>
              <a:ea typeface="微软雅黑" panose="020B0503020204020204" pitchFamily="34" charset="-122"/>
            </a:endParaRPr>
          </a:p>
          <a:p>
            <a:r>
              <a:rPr lang="zh-CN" altLang="en-US" b="0" i="0" dirty="0">
                <a:effectLst/>
                <a:latin typeface="Inter"/>
              </a:rPr>
              <a:t>模拟过程涵盖的计算域三维模型构建、网格划分如图中展示。</a:t>
            </a:r>
            <a:endParaRPr lang="en-US" altLang="zh-CN" b="0" i="0" dirty="0">
              <a:effectLst/>
              <a:latin typeface="Inter"/>
            </a:endParaRPr>
          </a:p>
          <a:p>
            <a:r>
              <a:rPr lang="zh-CN" altLang="en-US" b="1" dirty="0">
                <a:latin typeface="微软雅黑" panose="020B0503020204020204" pitchFamily="34" charset="-122"/>
                <a:ea typeface="微软雅黑" panose="020B0503020204020204" pitchFamily="34" charset="-122"/>
              </a:rPr>
              <a:t>在</a:t>
            </a:r>
            <a:r>
              <a:rPr lang="zh-CN" altLang="en-US" b="1" dirty="0">
                <a:solidFill>
                  <a:srgbClr val="C00000"/>
                </a:solidFill>
                <a:latin typeface="微软雅黑" panose="020B0503020204020204" pitchFamily="34" charset="-122"/>
                <a:ea typeface="微软雅黑" panose="020B0503020204020204" pitchFamily="34" charset="-122"/>
              </a:rPr>
              <a:t>评估</a:t>
            </a:r>
            <a:r>
              <a:rPr lang="zh-CN" altLang="en-US" b="1" dirty="0">
                <a:latin typeface="微软雅黑" panose="020B0503020204020204" pitchFamily="34" charset="-122"/>
                <a:ea typeface="微软雅黑" panose="020B0503020204020204" pitchFamily="34" charset="-122"/>
              </a:rPr>
              <a:t>翅片结构参数对换热器</a:t>
            </a:r>
            <a:r>
              <a:rPr lang="zh-CN" altLang="en-US" b="1" dirty="0">
                <a:solidFill>
                  <a:srgbClr val="C00000"/>
                </a:solidFill>
                <a:latin typeface="微软雅黑" panose="020B0503020204020204" pitchFamily="34" charset="-122"/>
                <a:ea typeface="微软雅黑" panose="020B0503020204020204" pitchFamily="34" charset="-122"/>
              </a:rPr>
              <a:t>传热性能</a:t>
            </a:r>
            <a:r>
              <a:rPr lang="zh-CN" altLang="en-US" b="1" dirty="0">
                <a:latin typeface="微软雅黑" panose="020B0503020204020204" pitchFamily="34" charset="-122"/>
                <a:ea typeface="微软雅黑" panose="020B0503020204020204" pitchFamily="34" charset="-122"/>
              </a:rPr>
              <a:t>和</a:t>
            </a:r>
            <a:r>
              <a:rPr lang="zh-CN" altLang="en-US" b="1" dirty="0">
                <a:solidFill>
                  <a:srgbClr val="C00000"/>
                </a:solidFill>
                <a:latin typeface="微软雅黑" panose="020B0503020204020204" pitchFamily="34" charset="-122"/>
                <a:ea typeface="微软雅黑" panose="020B0503020204020204" pitchFamily="34" charset="-122"/>
              </a:rPr>
              <a:t>流动特性</a:t>
            </a:r>
            <a:r>
              <a:rPr lang="zh-CN" altLang="en-US" b="1" dirty="0">
                <a:latin typeface="微软雅黑" panose="020B0503020204020204" pitchFamily="34" charset="-122"/>
                <a:ea typeface="微软雅黑" panose="020B0503020204020204" pitchFamily="34" charset="-122"/>
              </a:rPr>
              <a:t>的影响时，</a:t>
            </a:r>
            <a:r>
              <a:rPr lang="zh-CN" altLang="en-US" b="0" i="0" dirty="0">
                <a:effectLst/>
                <a:latin typeface="Inter"/>
                <a:ea typeface="微软雅黑" panose="020B0503020204020204" pitchFamily="34" charset="-122"/>
              </a:rPr>
              <a:t>采用</a:t>
            </a:r>
            <a:r>
              <a:rPr lang="en-US" altLang="zh-CN" b="0" i="0" dirty="0">
                <a:effectLst/>
                <a:latin typeface="Inter"/>
                <a:ea typeface="微软雅黑" panose="020B0503020204020204" pitchFamily="34" charset="-122"/>
              </a:rPr>
              <a:t>Nu</a:t>
            </a:r>
            <a:r>
              <a:rPr lang="zh-CN" altLang="en-US" b="0" i="0" dirty="0">
                <a:effectLst/>
                <a:latin typeface="Inter"/>
                <a:ea typeface="微软雅黑" panose="020B0503020204020204" pitchFamily="34" charset="-122"/>
              </a:rPr>
              <a:t>、摩擦系数和综合评价因子</a:t>
            </a:r>
            <a:r>
              <a:rPr lang="en-US" altLang="zh-CN" b="0" i="0" dirty="0">
                <a:effectLst/>
                <a:latin typeface="Inter"/>
                <a:ea typeface="微软雅黑" panose="020B0503020204020204" pitchFamily="34" charset="-122"/>
              </a:rPr>
              <a:t>PEC</a:t>
            </a:r>
            <a:r>
              <a:rPr lang="zh-CN" altLang="en-US" b="0" i="0" dirty="0">
                <a:effectLst/>
                <a:latin typeface="Inter"/>
                <a:ea typeface="微软雅黑" panose="020B0503020204020204" pitchFamily="34" charset="-122"/>
              </a:rPr>
              <a:t>进行评价。</a:t>
            </a:r>
            <a:endParaRPr lang="zh-CN" altLang="en-US" b="0" dirty="0"/>
          </a:p>
        </p:txBody>
      </p:sp>
      <p:sp>
        <p:nvSpPr>
          <p:cNvPr id="4" name="灯片编号占位符 3">
            <a:extLst>
              <a:ext uri="{FF2B5EF4-FFF2-40B4-BE49-F238E27FC236}">
                <a16:creationId xmlns:a16="http://schemas.microsoft.com/office/drawing/2014/main" id="{BC7EF398-0F63-C487-9728-0702A517F4B3}"/>
              </a:ext>
            </a:extLst>
          </p:cNvPr>
          <p:cNvSpPr>
            <a:spLocks noGrp="1"/>
          </p:cNvSpPr>
          <p:nvPr>
            <p:ph type="sldNum" sz="quarter" idx="10"/>
          </p:nvPr>
        </p:nvSpPr>
        <p:spPr/>
        <p:txBody>
          <a:bodyPr/>
          <a:lstStyle/>
          <a:p>
            <a:fld id="{B18EAD77-486C-432B-9EE9-E6FD5C91EB8A}" type="slidenum">
              <a:rPr lang="zh-CN" altLang="en-US" smtClean="0"/>
              <a:pPr/>
              <a:t>12</a:t>
            </a:fld>
            <a:endParaRPr lang="zh-CN" altLang="en-US"/>
          </a:p>
        </p:txBody>
      </p:sp>
    </p:spTree>
    <p:extLst>
      <p:ext uri="{BB962C8B-B14F-4D97-AF65-F5344CB8AC3E}">
        <p14:creationId xmlns:p14="http://schemas.microsoft.com/office/powerpoint/2010/main" val="3258874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BFD8-FE0B-01F6-8EFE-2731B8BEF8D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52BF40-8060-D3AB-5D39-37849322E13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CB18CA-BBDF-6A89-5442-8A24C8B6B6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为探究翅片高度对流动传热性能的影响，本研究选取了四种不同翅片高度进行研究。</a:t>
            </a:r>
            <a:endParaRPr lang="en-US" altLang="zh-CN" sz="1200" b="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从温度分布云图中可以看出，随着翅片高度的增加，翅片温度呈下降趋势。</a:t>
            </a:r>
            <a:r>
              <a:rPr lang="zh-CN" altLang="en-US" b="0" dirty="0">
                <a:solidFill>
                  <a:schemeClr val="tx1"/>
                </a:solidFill>
              </a:rPr>
              <a:t>在相同风速下，</a:t>
            </a:r>
            <a:r>
              <a:rPr lang="zh-CN" altLang="en-US" b="0" i="0" dirty="0">
                <a:effectLst/>
                <a:latin typeface="Inter"/>
              </a:rPr>
              <a:t>翅片高度增加能增强湍流强度、增大换热面积，但因流道长度增加将会显著增大流动阻力，致使 </a:t>
            </a:r>
            <a:r>
              <a:rPr lang="en-US" altLang="zh-CN" b="0" i="1" dirty="0">
                <a:effectLst/>
                <a:latin typeface="Inter"/>
              </a:rPr>
              <a:t>f</a:t>
            </a:r>
            <a:r>
              <a:rPr lang="en-US" altLang="zh-CN" b="0" i="0" dirty="0">
                <a:effectLst/>
                <a:latin typeface="Inter"/>
              </a:rPr>
              <a:t> </a:t>
            </a:r>
            <a:r>
              <a:rPr lang="zh-CN" altLang="en-US" b="0" i="0" dirty="0">
                <a:effectLst/>
                <a:latin typeface="Inter"/>
              </a:rPr>
              <a:t>与 </a:t>
            </a:r>
            <a:r>
              <a:rPr lang="en-US" altLang="zh-CN" b="0" i="1" dirty="0">
                <a:effectLst/>
                <a:latin typeface="Inter"/>
              </a:rPr>
              <a:t>Nu</a:t>
            </a:r>
            <a:r>
              <a:rPr lang="en-US" altLang="zh-CN" b="0" i="0" dirty="0">
                <a:effectLst/>
                <a:latin typeface="Inter"/>
              </a:rPr>
              <a:t> </a:t>
            </a:r>
            <a:r>
              <a:rPr lang="zh-CN" altLang="en-US" b="0" i="0" dirty="0">
                <a:effectLst/>
                <a:latin typeface="Inter"/>
              </a:rPr>
              <a:t>均增大。</a:t>
            </a:r>
            <a:endParaRPr lang="en-US" altLang="zh-CN"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chemeClr val="tx1"/>
                </a:solidFill>
              </a:rPr>
              <a:t>因此，</a:t>
            </a:r>
            <a:r>
              <a:rPr lang="zh-CN" altLang="en-US" b="0" dirty="0">
                <a:solidFill>
                  <a:srgbClr val="C00000"/>
                </a:solidFill>
              </a:rPr>
              <a:t>在增加翅片高度提升传热性能的同时，需兼顾摩擦系数</a:t>
            </a:r>
            <a:r>
              <a:rPr lang="en-US" altLang="zh-CN" b="0" i="1" dirty="0">
                <a:solidFill>
                  <a:srgbClr val="C00000"/>
                </a:solidFill>
              </a:rPr>
              <a:t>f </a:t>
            </a:r>
            <a:r>
              <a:rPr lang="zh-CN" altLang="en-US" b="0" dirty="0">
                <a:solidFill>
                  <a:srgbClr val="C00000"/>
                </a:solidFill>
              </a:rPr>
              <a:t>增大所产生的不利影响。</a:t>
            </a:r>
          </a:p>
          <a:p>
            <a:endParaRPr lang="en-US" altLang="zh-CN" sz="1200" dirty="0"/>
          </a:p>
        </p:txBody>
      </p:sp>
      <p:sp>
        <p:nvSpPr>
          <p:cNvPr id="4" name="灯片编号占位符 3">
            <a:extLst>
              <a:ext uri="{FF2B5EF4-FFF2-40B4-BE49-F238E27FC236}">
                <a16:creationId xmlns:a16="http://schemas.microsoft.com/office/drawing/2014/main" id="{3895B8FC-8DC4-0BD4-34A7-71B6DFCDD8D8}"/>
              </a:ext>
            </a:extLst>
          </p:cNvPr>
          <p:cNvSpPr>
            <a:spLocks noGrp="1"/>
          </p:cNvSpPr>
          <p:nvPr>
            <p:ph type="sldNum" sz="quarter" idx="10"/>
          </p:nvPr>
        </p:nvSpPr>
        <p:spPr/>
        <p:txBody>
          <a:bodyPr/>
          <a:lstStyle/>
          <a:p>
            <a:fld id="{B18EAD77-486C-432B-9EE9-E6FD5C91EB8A}" type="slidenum">
              <a:rPr lang="zh-CN" altLang="en-US" smtClean="0"/>
              <a:pPr/>
              <a:t>13</a:t>
            </a:fld>
            <a:endParaRPr lang="zh-CN" altLang="en-US"/>
          </a:p>
        </p:txBody>
      </p:sp>
    </p:spTree>
    <p:extLst>
      <p:ext uri="{BB962C8B-B14F-4D97-AF65-F5344CB8AC3E}">
        <p14:creationId xmlns:p14="http://schemas.microsoft.com/office/powerpoint/2010/main" val="288022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C349E-06F3-39AA-C4A0-A7BF9D9322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820C01-19A2-BB05-7769-D0215B8CAF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242F9B-E55A-CFA0-BFF2-1FF620B5C0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为探究翅片厚度对流动传热性能的影响，同样选取了四组不同翅片厚度进行研究。</a:t>
            </a:r>
            <a:endParaRPr lang="en-US" altLang="zh-CN" sz="1200" b="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从温度分布云图中可以看出，随着翅片厚度的增加，翅片温度同样呈现下降趋势。</a:t>
            </a:r>
            <a:r>
              <a:rPr lang="zh-CN" altLang="en-US" dirty="0"/>
              <a:t>空气进口流速一定时，</a:t>
            </a:r>
            <a:r>
              <a:rPr lang="zh-CN" altLang="en-US" b="0" i="0" dirty="0">
                <a:effectLst/>
                <a:latin typeface="Inter"/>
              </a:rPr>
              <a:t>翅片厚度增加会使翅片侧面积增大，一方面导致流动过程中的流动阻力增加， </a:t>
            </a:r>
            <a:r>
              <a:rPr lang="en-US" altLang="zh-CN" b="0" i="1" dirty="0">
                <a:effectLst/>
                <a:latin typeface="Inter"/>
              </a:rPr>
              <a:t>f</a:t>
            </a:r>
            <a:r>
              <a:rPr lang="en-US" altLang="zh-CN" b="0" i="0" dirty="0">
                <a:effectLst/>
                <a:latin typeface="Inter"/>
              </a:rPr>
              <a:t> </a:t>
            </a:r>
            <a:r>
              <a:rPr lang="zh-CN" altLang="en-US" b="0" i="0" dirty="0">
                <a:effectLst/>
                <a:latin typeface="Inter"/>
              </a:rPr>
              <a:t>逐渐增大；另一方面，因翅片侧面积增大，单位面积内翅片数量减少，换热面积缩小，进而致使传热性能降低。</a:t>
            </a:r>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C00000"/>
                </a:solidFill>
              </a:rPr>
              <a:t>因此，通过改变翅片厚度来增强传热性能的方式收益很小。</a:t>
            </a:r>
            <a:endParaRPr lang="en-US" altLang="zh-CN" sz="1200" dirty="0"/>
          </a:p>
        </p:txBody>
      </p:sp>
      <p:sp>
        <p:nvSpPr>
          <p:cNvPr id="4" name="灯片编号占位符 3">
            <a:extLst>
              <a:ext uri="{FF2B5EF4-FFF2-40B4-BE49-F238E27FC236}">
                <a16:creationId xmlns:a16="http://schemas.microsoft.com/office/drawing/2014/main" id="{56513CDA-BED3-FB73-5AEE-6B973E7A3566}"/>
              </a:ext>
            </a:extLst>
          </p:cNvPr>
          <p:cNvSpPr>
            <a:spLocks noGrp="1"/>
          </p:cNvSpPr>
          <p:nvPr>
            <p:ph type="sldNum" sz="quarter" idx="10"/>
          </p:nvPr>
        </p:nvSpPr>
        <p:spPr/>
        <p:txBody>
          <a:bodyPr/>
          <a:lstStyle/>
          <a:p>
            <a:fld id="{B18EAD77-486C-432B-9EE9-E6FD5C91EB8A}" type="slidenum">
              <a:rPr lang="zh-CN" altLang="en-US" smtClean="0"/>
              <a:pPr/>
              <a:t>14</a:t>
            </a:fld>
            <a:endParaRPr lang="zh-CN" altLang="en-US"/>
          </a:p>
        </p:txBody>
      </p:sp>
    </p:spTree>
    <p:extLst>
      <p:ext uri="{BB962C8B-B14F-4D97-AF65-F5344CB8AC3E}">
        <p14:creationId xmlns:p14="http://schemas.microsoft.com/office/powerpoint/2010/main" val="98090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0CB3-C789-6C84-93C8-A69949D9AB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058862-17AB-7D1C-7731-DDAC352D9D9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C3DEFA1-AED0-0831-DBF3-259E36BFA2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为探究翅片间距对流动传热性能的影响，本研究选取了四组不同翅片间距进行研究。</a:t>
            </a:r>
            <a:endParaRPr lang="en-US" altLang="zh-CN" sz="1200" b="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cs typeface="Times New Roman" panose="02020603050405020304" pitchFamily="18" charset="0"/>
              </a:rPr>
              <a:t>从温度分布云图中可以看出，随着翅片间距的增加，翅片温度逐渐增加。</a:t>
            </a:r>
            <a:r>
              <a:rPr lang="zh-CN" altLang="en-US" b="0" i="0" dirty="0">
                <a:effectLst/>
                <a:latin typeface="Inter"/>
              </a:rPr>
              <a:t>翅片间距增大，会使空气流域扩大，进而降低空气流动阻力，致使 </a:t>
            </a:r>
            <a:r>
              <a:rPr lang="en-US" altLang="zh-CN" b="0" i="1" dirty="0">
                <a:effectLst/>
                <a:latin typeface="Inter"/>
              </a:rPr>
              <a:t>f </a:t>
            </a:r>
            <a:r>
              <a:rPr lang="zh-CN" altLang="en-US" b="0" i="0" dirty="0">
                <a:effectLst/>
                <a:latin typeface="Inter"/>
              </a:rPr>
              <a:t>逐渐减小；然而，较大的翅片间距会减少单位空间内翅片的排列数量，导致换热面积缩小， </a:t>
            </a:r>
            <a:r>
              <a:rPr lang="en-US" altLang="zh-CN" b="0" i="1" dirty="0">
                <a:effectLst/>
                <a:latin typeface="Inter"/>
              </a:rPr>
              <a:t>Nu</a:t>
            </a:r>
            <a:r>
              <a:rPr lang="en-US" altLang="zh-CN" b="0" i="0" dirty="0">
                <a:effectLst/>
                <a:latin typeface="Inter"/>
              </a:rPr>
              <a:t> </a:t>
            </a:r>
            <a:r>
              <a:rPr lang="zh-CN" altLang="en-US" b="0" i="0" dirty="0">
                <a:effectLst/>
                <a:latin typeface="Inter"/>
              </a:rPr>
              <a:t>亦随之减小。</a:t>
            </a:r>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因此</a:t>
            </a:r>
            <a:r>
              <a:rPr lang="zh-CN" altLang="en-US" dirty="0">
                <a:solidFill>
                  <a:srgbClr val="C00000"/>
                </a:solidFill>
              </a:rPr>
              <a:t>应综合考虑各个因素，选取合适的翅片间距。</a:t>
            </a:r>
            <a:endParaRPr lang="en-US" altLang="zh-CN"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p:txBody>
      </p:sp>
      <p:sp>
        <p:nvSpPr>
          <p:cNvPr id="4" name="灯片编号占位符 3">
            <a:extLst>
              <a:ext uri="{FF2B5EF4-FFF2-40B4-BE49-F238E27FC236}">
                <a16:creationId xmlns:a16="http://schemas.microsoft.com/office/drawing/2014/main" id="{F2DB0F35-DAAE-4577-BA70-461DED130E05}"/>
              </a:ext>
            </a:extLst>
          </p:cNvPr>
          <p:cNvSpPr>
            <a:spLocks noGrp="1"/>
          </p:cNvSpPr>
          <p:nvPr>
            <p:ph type="sldNum" sz="quarter" idx="10"/>
          </p:nvPr>
        </p:nvSpPr>
        <p:spPr/>
        <p:txBody>
          <a:bodyPr/>
          <a:lstStyle/>
          <a:p>
            <a:fld id="{B18EAD77-486C-432B-9EE9-E6FD5C91EB8A}" type="slidenum">
              <a:rPr lang="zh-CN" altLang="en-US" smtClean="0"/>
              <a:pPr/>
              <a:t>15</a:t>
            </a:fld>
            <a:endParaRPr lang="zh-CN" altLang="en-US"/>
          </a:p>
        </p:txBody>
      </p:sp>
    </p:spTree>
    <p:extLst>
      <p:ext uri="{BB962C8B-B14F-4D97-AF65-F5344CB8AC3E}">
        <p14:creationId xmlns:p14="http://schemas.microsoft.com/office/powerpoint/2010/main" val="3010326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2194-AB2E-144A-82DA-2A70F15224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B99F79-F28D-4FBA-4A09-FC4A010B095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B7F2F7C-EBF7-15AC-E3A5-E67D0BDD0258}"/>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zh-CN" altLang="en-US" sz="2800" b="0" i="0" dirty="0">
                <a:effectLst/>
                <a:latin typeface="微软雅黑" panose="020B0503020204020204" pitchFamily="34" charset="-122"/>
                <a:ea typeface="微软雅黑" panose="020B0503020204020204" pitchFamily="34" charset="-122"/>
              </a:rPr>
              <a:t>同时本研究</a:t>
            </a:r>
            <a:r>
              <a:rPr lang="zh-CN" altLang="en-US" sz="4000" b="0" i="0" dirty="0">
                <a:effectLst/>
                <a:latin typeface="微软雅黑" panose="020B0503020204020204" pitchFamily="34" charset="-122"/>
                <a:ea typeface="微软雅黑" panose="020B0503020204020204" pitchFamily="34" charset="-122"/>
              </a:rPr>
              <a:t>以 </a:t>
            </a:r>
            <a:r>
              <a:rPr lang="en-US" altLang="zh-CN" sz="4000" b="0" i="0" dirty="0">
                <a:solidFill>
                  <a:srgbClr val="C00000"/>
                </a:solidFill>
                <a:effectLst/>
                <a:latin typeface="微软雅黑" panose="020B0503020204020204" pitchFamily="34" charset="-122"/>
                <a:ea typeface="微软雅黑" panose="020B0503020204020204" pitchFamily="34" charset="-122"/>
              </a:rPr>
              <a:t>ΔP</a:t>
            </a:r>
            <a:r>
              <a:rPr lang="zh-CN" altLang="en-US" sz="4000" b="0" i="0" dirty="0">
                <a:solidFill>
                  <a:srgbClr val="C00000"/>
                </a:solidFill>
                <a:effectLst/>
                <a:latin typeface="微软雅黑" panose="020B0503020204020204" pitchFamily="34" charset="-122"/>
                <a:ea typeface="微软雅黑" panose="020B0503020204020204" pitchFamily="34" charset="-122"/>
              </a:rPr>
              <a:t>（压降）最小化</a:t>
            </a:r>
            <a:r>
              <a:rPr lang="zh-CN" altLang="en-US" sz="4000" b="0" i="0" dirty="0">
                <a:effectLst/>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 </a:t>
            </a:r>
            <a:r>
              <a:rPr lang="en-US" altLang="zh-CN" sz="4000" b="0" i="0" dirty="0">
                <a:solidFill>
                  <a:srgbClr val="C00000"/>
                </a:solidFill>
                <a:effectLst/>
                <a:latin typeface="微软雅黑" panose="020B0503020204020204" pitchFamily="34" charset="-122"/>
                <a:ea typeface="微软雅黑" panose="020B0503020204020204" pitchFamily="34" charset="-122"/>
              </a:rPr>
              <a:t>Q</a:t>
            </a:r>
            <a:r>
              <a:rPr lang="zh-CN" altLang="en-US" sz="4000" b="0" i="0" dirty="0">
                <a:solidFill>
                  <a:srgbClr val="C00000"/>
                </a:solidFill>
                <a:effectLst/>
                <a:latin typeface="微软雅黑" panose="020B0503020204020204" pitchFamily="34" charset="-122"/>
                <a:ea typeface="微软雅黑" panose="020B0503020204020204" pitchFamily="34" charset="-122"/>
              </a:rPr>
              <a:t>（换热量）最大化作</a:t>
            </a:r>
            <a:r>
              <a:rPr lang="zh-CN" altLang="en-US" sz="4000" b="0" i="0" dirty="0">
                <a:effectLst/>
                <a:latin typeface="微软雅黑" panose="020B0503020204020204" pitchFamily="34" charset="-122"/>
                <a:ea typeface="微软雅黑" panose="020B0503020204020204" pitchFamily="34" charset="-122"/>
              </a:rPr>
              <a:t>为优化目标，基于 </a:t>
            </a:r>
            <a:r>
              <a:rPr lang="en-US" altLang="zh-CN" sz="4000" b="0" i="0" dirty="0">
                <a:solidFill>
                  <a:srgbClr val="C00000"/>
                </a:solidFill>
                <a:effectLst/>
                <a:latin typeface="微软雅黑" panose="020B0503020204020204" pitchFamily="34" charset="-122"/>
                <a:ea typeface="微软雅黑" panose="020B0503020204020204" pitchFamily="34" charset="-122"/>
              </a:rPr>
              <a:t>BP </a:t>
            </a:r>
            <a:r>
              <a:rPr lang="zh-CN" altLang="en-US" sz="4000" b="0" i="0" dirty="0">
                <a:solidFill>
                  <a:srgbClr val="C00000"/>
                </a:solidFill>
                <a:effectLst/>
                <a:latin typeface="微软雅黑" panose="020B0503020204020204" pitchFamily="34" charset="-122"/>
                <a:ea typeface="微软雅黑" panose="020B0503020204020204" pitchFamily="34" charset="-122"/>
              </a:rPr>
              <a:t>神经网络</a:t>
            </a:r>
            <a:r>
              <a:rPr lang="zh-CN" altLang="en-US" sz="4000" b="0" i="0" dirty="0">
                <a:effectLst/>
                <a:latin typeface="微软雅黑" panose="020B0503020204020204" pitchFamily="34" charset="-122"/>
                <a:ea typeface="微软雅黑" panose="020B0503020204020204" pitchFamily="34" charset="-122"/>
              </a:rPr>
              <a:t>建立翅片高度</a:t>
            </a:r>
            <a:r>
              <a:rPr lang="en-US" altLang="zh-CN" sz="4000" b="0" i="0" dirty="0">
                <a:effectLst/>
                <a:latin typeface="微软雅黑" panose="020B0503020204020204" pitchFamily="34" charset="-122"/>
                <a:ea typeface="微软雅黑" panose="020B0503020204020204" pitchFamily="34" charset="-122"/>
              </a:rPr>
              <a:t>-</a:t>
            </a:r>
            <a:r>
              <a:rPr lang="zh-CN" altLang="en-US" sz="4000" b="0" i="0" dirty="0">
                <a:effectLst/>
                <a:latin typeface="微软雅黑" panose="020B0503020204020204" pitchFamily="34" charset="-122"/>
                <a:ea typeface="微软雅黑" panose="020B0503020204020204" pitchFamily="34" charset="-122"/>
              </a:rPr>
              <a:t>厚度</a:t>
            </a:r>
            <a:r>
              <a:rPr lang="en-US" altLang="zh-CN" sz="4000" b="0" i="0" dirty="0">
                <a:effectLst/>
                <a:latin typeface="微软雅黑" panose="020B0503020204020204" pitchFamily="34" charset="-122"/>
                <a:ea typeface="微软雅黑" panose="020B0503020204020204" pitchFamily="34" charset="-122"/>
              </a:rPr>
              <a:t>-</a:t>
            </a:r>
            <a:r>
              <a:rPr lang="zh-CN" altLang="en-US" sz="4000" b="0" i="0" dirty="0">
                <a:effectLst/>
                <a:latin typeface="微软雅黑" panose="020B0503020204020204" pitchFamily="34" charset="-122"/>
                <a:ea typeface="微软雅黑" panose="020B0503020204020204" pitchFamily="34" charset="-122"/>
              </a:rPr>
              <a:t>间距的</a:t>
            </a:r>
            <a:r>
              <a:rPr lang="zh-CN" altLang="en-US" sz="4000" b="0" i="0" dirty="0">
                <a:solidFill>
                  <a:srgbClr val="C00000"/>
                </a:solidFill>
                <a:effectLst/>
                <a:latin typeface="微软雅黑" panose="020B0503020204020204" pitchFamily="34" charset="-122"/>
                <a:ea typeface="微软雅黑" panose="020B0503020204020204" pitchFamily="34" charset="-122"/>
              </a:rPr>
              <a:t>多目标优化模型</a:t>
            </a:r>
            <a:r>
              <a:rPr lang="zh-CN" altLang="en-US" sz="4000" b="0" dirty="0">
                <a:solidFill>
                  <a:srgbClr val="C00000"/>
                </a:solidFill>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同时</a:t>
            </a:r>
            <a:r>
              <a:rPr lang="zh-CN" altLang="en-US" sz="4000" b="0" dirty="0">
                <a:latin typeface="微软雅黑" panose="020B0503020204020204" pitchFamily="34" charset="-122"/>
                <a:ea typeface="微软雅黑" panose="020B0503020204020204" pitchFamily="34" charset="-122"/>
              </a:rPr>
              <a:t>借助</a:t>
            </a:r>
            <a:r>
              <a:rPr lang="en-US" altLang="zh-CN" sz="4000" b="0" i="0" dirty="0">
                <a:solidFill>
                  <a:srgbClr val="C00000"/>
                </a:solidFill>
                <a:effectLst/>
                <a:latin typeface="微软雅黑" panose="020B0503020204020204" pitchFamily="34" charset="-122"/>
                <a:ea typeface="微软雅黑" panose="020B0503020204020204" pitchFamily="34" charset="-122"/>
              </a:rPr>
              <a:t>NSGA-II (</a:t>
            </a:r>
            <a:r>
              <a:rPr lang="zh-CN" altLang="en-US" sz="5400" b="0" i="0" dirty="0">
                <a:solidFill>
                  <a:srgbClr val="1B1C21"/>
                </a:solidFill>
                <a:effectLst/>
                <a:latin typeface="PingFang SC"/>
              </a:rPr>
              <a:t>第二代非支配排序遗传算法</a:t>
            </a:r>
            <a:r>
              <a:rPr lang="en-US" altLang="zh-CN" sz="4000" b="0" i="0" dirty="0">
                <a:solidFill>
                  <a:srgbClr val="C00000"/>
                </a:solidFill>
                <a:effectLst/>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遗传算法</a:t>
            </a:r>
            <a:r>
              <a:rPr lang="zh-CN" altLang="en-US" sz="4000" b="0" i="0" dirty="0">
                <a:effectLst/>
                <a:latin typeface="微软雅黑" panose="020B0503020204020204" pitchFamily="34" charset="-122"/>
                <a:ea typeface="微软雅黑" panose="020B0503020204020204" pitchFamily="34" charset="-122"/>
              </a:rPr>
              <a:t>进行多目标优化得出</a:t>
            </a:r>
            <a:r>
              <a:rPr lang="en-US" altLang="zh-CN" sz="4000" b="0" i="0" dirty="0">
                <a:solidFill>
                  <a:srgbClr val="C00000"/>
                </a:solidFill>
                <a:effectLst/>
                <a:latin typeface="微软雅黑" panose="020B0503020204020204" pitchFamily="34" charset="-122"/>
                <a:ea typeface="微软雅黑" panose="020B0503020204020204" pitchFamily="34" charset="-122"/>
              </a:rPr>
              <a:t>Pareto(</a:t>
            </a:r>
            <a:r>
              <a:rPr lang="zh-CN" altLang="en-US" sz="4000" b="0" i="0" dirty="0">
                <a:solidFill>
                  <a:srgbClr val="C00000"/>
                </a:solidFill>
                <a:effectLst/>
                <a:latin typeface="微软雅黑" panose="020B0503020204020204" pitchFamily="34" charset="-122"/>
                <a:ea typeface="微软雅黑" panose="020B0503020204020204" pitchFamily="34" charset="-122"/>
              </a:rPr>
              <a:t>帕累托</a:t>
            </a:r>
            <a:r>
              <a:rPr lang="en-US" altLang="zh-CN" sz="4000" b="0" i="0" dirty="0">
                <a:solidFill>
                  <a:srgbClr val="C00000"/>
                </a:solidFill>
                <a:effectLst/>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最优解集</a:t>
            </a:r>
            <a:r>
              <a:rPr lang="zh-CN" altLang="en-US" sz="4000" b="0" i="0" dirty="0">
                <a:effectLst/>
                <a:latin typeface="微软雅黑" panose="020B0503020204020204" pitchFamily="34" charset="-122"/>
                <a:ea typeface="微软雅黑" panose="020B0503020204020204" pitchFamily="34" charset="-122"/>
              </a:rPr>
              <a:t>，采用 </a:t>
            </a:r>
            <a:r>
              <a:rPr lang="en-US" altLang="zh-CN" sz="4000" b="0" i="0" dirty="0">
                <a:solidFill>
                  <a:srgbClr val="C00000"/>
                </a:solidFill>
                <a:effectLst/>
                <a:latin typeface="微软雅黑" panose="020B0503020204020204" pitchFamily="34" charset="-122"/>
                <a:ea typeface="微软雅黑" panose="020B0503020204020204" pitchFamily="34" charset="-122"/>
              </a:rPr>
              <a:t>TOPSIS </a:t>
            </a:r>
            <a:r>
              <a:rPr lang="zh-CN" altLang="en-US" sz="4000" b="0" i="0" dirty="0">
                <a:solidFill>
                  <a:srgbClr val="C00000"/>
                </a:solidFill>
                <a:effectLst/>
                <a:latin typeface="微软雅黑" panose="020B0503020204020204" pitchFamily="34" charset="-122"/>
                <a:ea typeface="微软雅黑" panose="020B0503020204020204" pitchFamily="34" charset="-122"/>
              </a:rPr>
              <a:t>决策算法</a:t>
            </a:r>
            <a:r>
              <a:rPr lang="zh-CN" altLang="en-US" sz="4000" b="0" i="0" dirty="0">
                <a:effectLst/>
                <a:latin typeface="微软雅黑" panose="020B0503020204020204" pitchFamily="34" charset="-122"/>
                <a:ea typeface="微软雅黑" panose="020B0503020204020204" pitchFamily="34" charset="-122"/>
              </a:rPr>
              <a:t>，得出翅片式椭圆套管蒸发式冷凝器</a:t>
            </a:r>
            <a:r>
              <a:rPr lang="zh-CN" altLang="en-US" sz="4000" b="0" i="0" dirty="0">
                <a:solidFill>
                  <a:srgbClr val="C00000"/>
                </a:solidFill>
                <a:effectLst/>
                <a:latin typeface="微软雅黑" panose="020B0503020204020204" pitchFamily="34" charset="-122"/>
                <a:ea typeface="微软雅黑" panose="020B0503020204020204" pitchFamily="34" charset="-122"/>
              </a:rPr>
              <a:t>最优翅片高度</a:t>
            </a:r>
            <a:r>
              <a:rPr lang="en-US" altLang="zh-CN" sz="4000" b="0" i="0" dirty="0">
                <a:solidFill>
                  <a:srgbClr val="C00000"/>
                </a:solidFill>
                <a:effectLst/>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厚度</a:t>
            </a:r>
            <a:r>
              <a:rPr lang="en-US" altLang="zh-CN" sz="4000" b="0" i="0" dirty="0">
                <a:solidFill>
                  <a:srgbClr val="C00000"/>
                </a:solidFill>
                <a:effectLst/>
                <a:latin typeface="微软雅黑" panose="020B0503020204020204" pitchFamily="34" charset="-122"/>
                <a:ea typeface="微软雅黑" panose="020B0503020204020204" pitchFamily="34" charset="-122"/>
              </a:rPr>
              <a:t>-</a:t>
            </a:r>
            <a:r>
              <a:rPr lang="zh-CN" altLang="en-US" sz="4000" b="0" i="0" dirty="0">
                <a:solidFill>
                  <a:srgbClr val="C00000"/>
                </a:solidFill>
                <a:effectLst/>
                <a:latin typeface="微软雅黑" panose="020B0503020204020204" pitchFamily="34" charset="-122"/>
                <a:ea typeface="微软雅黑" panose="020B0503020204020204" pitchFamily="34" charset="-122"/>
              </a:rPr>
              <a:t>间距参数组合</a:t>
            </a:r>
            <a:r>
              <a:rPr lang="zh-CN" altLang="en-US" sz="4000" b="0" i="0" dirty="0">
                <a:effectLst/>
                <a:latin typeface="微软雅黑" panose="020B0503020204020204" pitchFamily="34" charset="-122"/>
                <a:ea typeface="微软雅黑" panose="020B0503020204020204" pitchFamily="34" charset="-122"/>
              </a:rPr>
              <a:t>。</a:t>
            </a:r>
            <a:endParaRPr lang="en-US" altLang="zh-CN" sz="4000" b="0" i="0" dirty="0">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zh-CN" altLang="en-US" sz="4000" b="0" i="0" dirty="0">
                <a:effectLst/>
                <a:latin typeface="微软雅黑" panose="020B0503020204020204" pitchFamily="34" charset="-122"/>
                <a:ea typeface="微软雅黑" panose="020B0503020204020204" pitchFamily="34" charset="-122"/>
              </a:rPr>
              <a:t>优化结果表明</a:t>
            </a:r>
            <a:r>
              <a:rPr lang="zh-CN" altLang="en-US" sz="4000" b="0" dirty="0">
                <a:latin typeface="微软雅黑" panose="020B0503020204020204" pitchFamily="34" charset="-122"/>
                <a:ea typeface="微软雅黑" panose="020B0503020204020204" pitchFamily="34" charset="-122"/>
              </a:rPr>
              <a:t>，优化后换热器的综合评价因子</a:t>
            </a:r>
            <a:r>
              <a:rPr lang="en-US" altLang="zh-CN" sz="4000" b="0" dirty="0">
                <a:solidFill>
                  <a:srgbClr val="C00000"/>
                </a:solidFill>
                <a:latin typeface="微软雅黑" panose="020B0503020204020204" pitchFamily="34" charset="-122"/>
                <a:ea typeface="微软雅黑" panose="020B0503020204020204" pitchFamily="34" charset="-122"/>
              </a:rPr>
              <a:t>PEC</a:t>
            </a:r>
            <a:r>
              <a:rPr lang="zh-CN" altLang="en-US" sz="4000" b="0" dirty="0">
                <a:latin typeface="微软雅黑" panose="020B0503020204020204" pitchFamily="34" charset="-122"/>
                <a:ea typeface="微软雅黑" panose="020B0503020204020204" pitchFamily="34" charset="-122"/>
              </a:rPr>
              <a:t>相比于优化前提升了</a:t>
            </a:r>
            <a:r>
              <a:rPr lang="en-US" altLang="zh-CN" sz="4000" b="0" dirty="0">
                <a:solidFill>
                  <a:srgbClr val="C00000"/>
                </a:solidFill>
                <a:latin typeface="微软雅黑" panose="020B0503020204020204" pitchFamily="34" charset="-122"/>
                <a:ea typeface="微软雅黑" panose="020B0503020204020204" pitchFamily="34" charset="-122"/>
              </a:rPr>
              <a:t>6.41%</a:t>
            </a:r>
            <a:r>
              <a:rPr lang="zh-CN" altLang="en-US" sz="4000" b="0" dirty="0">
                <a:latin typeface="微软雅黑" panose="020B0503020204020204" pitchFamily="34" charset="-122"/>
                <a:ea typeface="微软雅黑" panose="020B0503020204020204" pitchFamily="34" charset="-122"/>
              </a:rPr>
              <a:t>，综合性能</a:t>
            </a:r>
            <a:r>
              <a:rPr lang="zh-CN" altLang="en-US" sz="4000" b="0" dirty="0">
                <a:solidFill>
                  <a:srgbClr val="C00000"/>
                </a:solidFill>
                <a:latin typeface="微软雅黑" panose="020B0503020204020204" pitchFamily="34" charset="-122"/>
                <a:ea typeface="微软雅黑" panose="020B0503020204020204" pitchFamily="34" charset="-122"/>
              </a:rPr>
              <a:t>最佳</a:t>
            </a:r>
            <a:r>
              <a:rPr lang="zh-CN" altLang="en-US" sz="5400" b="0" dirty="0">
                <a:latin typeface="微软雅黑" panose="020B0503020204020204" pitchFamily="34" charset="-122"/>
                <a:ea typeface="微软雅黑" panose="020B0503020204020204" pitchFamily="34" charset="-122"/>
              </a:rPr>
              <a:t>。 </a:t>
            </a:r>
          </a:p>
          <a:p>
            <a:pPr marL="0" indent="0">
              <a:lnSpc>
                <a:spcPct val="90000"/>
              </a:lnSpc>
              <a:buFont typeface="Wingdings" panose="05000000000000000000" pitchFamily="2" charset="2"/>
              <a:buNone/>
            </a:pPr>
            <a:endParaRPr lang="zh-CN" altLang="zh-CN" sz="4000" b="0" dirty="0">
              <a:latin typeface="微软雅黑" panose="020B0503020204020204" pitchFamily="34" charset="-122"/>
              <a:ea typeface="微软雅黑" panose="020B0503020204020204" pitchFamily="34" charset="-122"/>
            </a:endParaRPr>
          </a:p>
          <a:p>
            <a:pPr marL="0" indent="0">
              <a:lnSpc>
                <a:spcPct val="90000"/>
              </a:lnSpc>
              <a:buFont typeface="Wingdings" panose="05000000000000000000" pitchFamily="2" charset="2"/>
              <a:buNone/>
            </a:pPr>
            <a:endParaRPr lang="zh-CN" altLang="zh-CN" sz="2800" b="1"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AAA232F-8E88-7C80-1C49-5CC26D94E67F}"/>
              </a:ext>
            </a:extLst>
          </p:cNvPr>
          <p:cNvSpPr>
            <a:spLocks noGrp="1"/>
          </p:cNvSpPr>
          <p:nvPr>
            <p:ph type="sldNum" sz="quarter" idx="10"/>
          </p:nvPr>
        </p:nvSpPr>
        <p:spPr/>
        <p:txBody>
          <a:bodyPr/>
          <a:lstStyle/>
          <a:p>
            <a:fld id="{B18EAD77-486C-432B-9EE9-E6FD5C91EB8A}" type="slidenum">
              <a:rPr lang="zh-CN" altLang="en-US" smtClean="0"/>
              <a:pPr/>
              <a:t>16</a:t>
            </a:fld>
            <a:endParaRPr lang="zh-CN" altLang="en-US"/>
          </a:p>
        </p:txBody>
      </p:sp>
    </p:spTree>
    <p:extLst>
      <p:ext uri="{BB962C8B-B14F-4D97-AF65-F5344CB8AC3E}">
        <p14:creationId xmlns:p14="http://schemas.microsoft.com/office/powerpoint/2010/main" val="412719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3662-07C4-320A-23C1-BF37148A79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B6DFDB-AFD5-3070-71FA-ABE531973A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251609-597B-BC2C-9E9A-DF96B34D38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为进一步测试</a:t>
            </a:r>
            <a:r>
              <a:rPr lang="zh-CN" altLang="en-US" sz="1200" b="0" dirty="0">
                <a:latin typeface="微软雅黑" panose="020B0503020204020204" pitchFamily="34" charset="-122"/>
                <a:ea typeface="微软雅黑" panose="020B0503020204020204" pitchFamily="34" charset="-122"/>
              </a:rPr>
              <a:t>优化后的翅片式椭圆套管蒸发式冷凝器</a:t>
            </a:r>
            <a:r>
              <a:rPr lang="zh-CN" altLang="en-US" b="0" dirty="0"/>
              <a:t>实际传热性能，</a:t>
            </a:r>
            <a:r>
              <a:rPr lang="zh-CN" altLang="en-US" sz="1200" b="0" dirty="0">
                <a:latin typeface="微软雅黑" panose="020B0503020204020204" pitchFamily="34" charset="-122"/>
                <a:ea typeface="微软雅黑" panose="020B0503020204020204" pitchFamily="34" charset="-122"/>
              </a:rPr>
              <a:t>采用</a:t>
            </a:r>
            <a:r>
              <a:rPr lang="zh-CN" altLang="en-US" sz="1200" b="0" dirty="0">
                <a:solidFill>
                  <a:srgbClr val="C00000"/>
                </a:solidFill>
                <a:latin typeface="微软雅黑" panose="020B0503020204020204" pitchFamily="34" charset="-122"/>
                <a:ea typeface="微软雅黑" panose="020B0503020204020204" pitchFamily="34" charset="-122"/>
              </a:rPr>
              <a:t>控制变量法</a:t>
            </a:r>
            <a:r>
              <a:rPr lang="zh-CN" altLang="en-US" sz="1200" b="0" dirty="0">
                <a:latin typeface="微软雅黑" panose="020B0503020204020204" pitchFamily="34" charset="-122"/>
                <a:ea typeface="微软雅黑" panose="020B0503020204020204" pitchFamily="34" charset="-122"/>
              </a:rPr>
              <a:t>，系统探究了</a:t>
            </a:r>
            <a:r>
              <a:rPr lang="zh-CN" altLang="en-US" sz="1200" b="0" dirty="0">
                <a:solidFill>
                  <a:srgbClr val="C00000"/>
                </a:solidFill>
                <a:latin typeface="微软雅黑" panose="020B0503020204020204" pitchFamily="34" charset="-122"/>
                <a:ea typeface="微软雅黑" panose="020B0503020204020204" pitchFamily="34" charset="-122"/>
              </a:rPr>
              <a:t>优化前后</a:t>
            </a:r>
            <a:r>
              <a:rPr lang="zh-CN" altLang="en-US" sz="1200" b="0" dirty="0">
                <a:latin typeface="微软雅黑" panose="020B0503020204020204" pitchFamily="34" charset="-122"/>
                <a:ea typeface="微软雅黑" panose="020B0503020204020204" pitchFamily="34" charset="-122"/>
              </a:rPr>
              <a:t>换热器</a:t>
            </a:r>
            <a:r>
              <a:rPr lang="zh-CN" altLang="en-US" sz="1200" b="0" dirty="0">
                <a:solidFill>
                  <a:srgbClr val="C00000"/>
                </a:solidFill>
                <a:latin typeface="微软雅黑" panose="020B0503020204020204" pitchFamily="34" charset="-122"/>
                <a:ea typeface="微软雅黑" panose="020B0503020204020204" pitchFamily="34" charset="-122"/>
              </a:rPr>
              <a:t>传热性能</a:t>
            </a:r>
            <a:r>
              <a:rPr lang="zh-CN" altLang="en-US" sz="1200" b="0" dirty="0">
                <a:latin typeface="微软雅黑" panose="020B0503020204020204" pitchFamily="34" charset="-122"/>
                <a:ea typeface="微软雅黑" panose="020B0503020204020204" pitchFamily="34" charset="-122"/>
              </a:rPr>
              <a:t>随</a:t>
            </a:r>
            <a:r>
              <a:rPr lang="zh-CN" altLang="en-US" sz="1200" b="0" dirty="0">
                <a:solidFill>
                  <a:srgbClr val="C00000"/>
                </a:solidFill>
                <a:latin typeface="微软雅黑" panose="020B0503020204020204" pitchFamily="34" charset="-122"/>
                <a:ea typeface="微软雅黑" panose="020B0503020204020204" pitchFamily="34" charset="-122"/>
              </a:rPr>
              <a:t>迎面风速、喷淋密度、空气湿球温度</a:t>
            </a:r>
            <a:r>
              <a:rPr lang="zh-CN" altLang="en-US" sz="1200" b="0" dirty="0">
                <a:latin typeface="微软雅黑" panose="020B0503020204020204" pitchFamily="34" charset="-122"/>
                <a:ea typeface="微软雅黑" panose="020B0503020204020204" pitchFamily="34" charset="-122"/>
              </a:rPr>
              <a:t>及</a:t>
            </a:r>
            <a:r>
              <a:rPr lang="zh-CN" altLang="en-US" sz="1200" b="0" dirty="0">
                <a:solidFill>
                  <a:srgbClr val="C00000"/>
                </a:solidFill>
                <a:latin typeface="微软雅黑" panose="020B0503020204020204" pitchFamily="34" charset="-122"/>
                <a:ea typeface="微软雅黑" panose="020B0503020204020204" pitchFamily="34" charset="-122"/>
              </a:rPr>
              <a:t>冷却水流量</a:t>
            </a:r>
            <a:r>
              <a:rPr lang="zh-CN" altLang="en-US" sz="1200" b="0" dirty="0">
                <a:latin typeface="微软雅黑" panose="020B0503020204020204" pitchFamily="34" charset="-122"/>
                <a:ea typeface="微软雅黑" panose="020B0503020204020204" pitchFamily="34" charset="-122"/>
              </a:rPr>
              <a:t>的变化规律。</a:t>
            </a: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rPr>
              <a:t>具体的实验方案见表！</a:t>
            </a:r>
            <a:endParaRPr lang="zh-CN" altLang="en-US" sz="1200" b="0" dirty="0"/>
          </a:p>
        </p:txBody>
      </p:sp>
      <p:sp>
        <p:nvSpPr>
          <p:cNvPr id="4" name="灯片编号占位符 3">
            <a:extLst>
              <a:ext uri="{FF2B5EF4-FFF2-40B4-BE49-F238E27FC236}">
                <a16:creationId xmlns:a16="http://schemas.microsoft.com/office/drawing/2014/main" id="{21B63CD6-5600-A4A5-B9E5-7DEB06B33064}"/>
              </a:ext>
            </a:extLst>
          </p:cNvPr>
          <p:cNvSpPr>
            <a:spLocks noGrp="1"/>
          </p:cNvSpPr>
          <p:nvPr>
            <p:ph type="sldNum" sz="quarter" idx="5"/>
          </p:nvPr>
        </p:nvSpPr>
        <p:spPr/>
        <p:txBody>
          <a:bodyPr/>
          <a:lstStyle/>
          <a:p>
            <a:fld id="{AAD7BDD6-142A-4554-828C-62CB363D5F7B}" type="slidenum">
              <a:rPr lang="zh-CN" altLang="en-US" smtClean="0"/>
              <a:t>17</a:t>
            </a:fld>
            <a:endParaRPr lang="zh-CN" altLang="en-US"/>
          </a:p>
        </p:txBody>
      </p:sp>
    </p:spTree>
    <p:extLst>
      <p:ext uri="{BB962C8B-B14F-4D97-AF65-F5344CB8AC3E}">
        <p14:creationId xmlns:p14="http://schemas.microsoft.com/office/powerpoint/2010/main" val="84302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1C04-D083-3511-D611-1B6D7D6CE7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270CDB-2ADB-1597-3739-6032DBAA8F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BDCF8D-2D0D-D001-010A-86C8748C3531}"/>
              </a:ext>
            </a:extLst>
          </p:cNvPr>
          <p:cNvSpPr>
            <a:spLocks noGrp="1"/>
          </p:cNvSpPr>
          <p:nvPr>
            <p:ph type="body" idx="1"/>
          </p:nvPr>
        </p:nvSpPr>
        <p:spPr/>
        <p:txBody>
          <a:bodyPr/>
          <a:lstStyle/>
          <a:p>
            <a:r>
              <a:rPr lang="zh-CN" altLang="en-US" dirty="0"/>
              <a:t>本研究搭建了一套完整的蒸发式冷凝器性能测试实验系统，其结构示意图如图所示。</a:t>
            </a:r>
            <a:endParaRPr lang="en-US" altLang="zh-CN" dirty="0"/>
          </a:p>
          <a:p>
            <a:r>
              <a:rPr lang="zh-CN" altLang="en-US" dirty="0"/>
              <a:t>该蒸发式冷凝器性能测试实验系统，由</a:t>
            </a:r>
            <a:r>
              <a:rPr lang="zh-CN" altLang="en-US" sz="1200" dirty="0"/>
              <a:t>空气处理系统、循环水系统、</a:t>
            </a:r>
            <a:r>
              <a:rPr lang="zh-CN" altLang="zh-CN" sz="1200" kern="1200" dirty="0">
                <a:solidFill>
                  <a:schemeClr val="tx1"/>
                </a:solidFill>
                <a:effectLst/>
                <a:latin typeface="+mn-lt"/>
                <a:ea typeface="+mn-ea"/>
                <a:cs typeface="+mn-cs"/>
              </a:rPr>
              <a:t>制冷系统</a:t>
            </a:r>
            <a:r>
              <a:rPr lang="zh-CN" altLang="en-US" sz="1200" kern="1200" dirty="0">
                <a:solidFill>
                  <a:schemeClr val="tx1"/>
                </a:solidFill>
                <a:effectLst/>
                <a:latin typeface="+mn-lt"/>
                <a:ea typeface="+mn-ea"/>
                <a:cs typeface="+mn-cs"/>
              </a:rPr>
              <a:t>三部分组成，并配备了</a:t>
            </a:r>
            <a:r>
              <a:rPr lang="zh-CN" altLang="en-US" sz="1200" dirty="0"/>
              <a:t>自动控制与实时监测系统，便于对实验参数进行调节和实验数据的自动采集记录。</a:t>
            </a:r>
            <a:endParaRPr lang="en-US" altLang="zh-CN" sz="1200" dirty="0"/>
          </a:p>
          <a:p>
            <a:r>
              <a:rPr lang="zh-CN" altLang="en-US" sz="1200" dirty="0"/>
              <a:t>实验系统的测点位置如图所示。</a:t>
            </a:r>
            <a:endParaRPr lang="en-US" altLang="zh-CN" sz="1200" dirty="0"/>
          </a:p>
        </p:txBody>
      </p:sp>
      <p:sp>
        <p:nvSpPr>
          <p:cNvPr id="4" name="灯片编号占位符 3">
            <a:extLst>
              <a:ext uri="{FF2B5EF4-FFF2-40B4-BE49-F238E27FC236}">
                <a16:creationId xmlns:a16="http://schemas.microsoft.com/office/drawing/2014/main" id="{0548DC19-70B6-722C-3A03-EEC27558CC05}"/>
              </a:ext>
            </a:extLst>
          </p:cNvPr>
          <p:cNvSpPr>
            <a:spLocks noGrp="1"/>
          </p:cNvSpPr>
          <p:nvPr>
            <p:ph type="sldNum" sz="quarter" idx="10"/>
          </p:nvPr>
        </p:nvSpPr>
        <p:spPr/>
        <p:txBody>
          <a:bodyPr/>
          <a:lstStyle/>
          <a:p>
            <a:fld id="{B18EAD77-486C-432B-9EE9-E6FD5C91EB8A}" type="slidenum">
              <a:rPr lang="zh-CN" altLang="en-US" smtClean="0"/>
              <a:pPr/>
              <a:t>18</a:t>
            </a:fld>
            <a:endParaRPr lang="zh-CN" altLang="en-US"/>
          </a:p>
        </p:txBody>
      </p:sp>
    </p:spTree>
    <p:extLst>
      <p:ext uri="{BB962C8B-B14F-4D97-AF65-F5344CB8AC3E}">
        <p14:creationId xmlns:p14="http://schemas.microsoft.com/office/powerpoint/2010/main" val="2040776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C697-64FC-A905-C3CF-DCA83543CA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C084C1-F1B1-C1F7-9227-EEF048F2261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F72F52-14A6-6243-2504-F6F9A483D9A3}"/>
              </a:ext>
            </a:extLst>
          </p:cNvPr>
          <p:cNvSpPr>
            <a:spLocks noGrp="1"/>
          </p:cNvSpPr>
          <p:nvPr>
            <p:ph type="body" idx="1"/>
          </p:nvPr>
        </p:nvSpPr>
        <p:spPr/>
        <p:txBody>
          <a:bodyPr/>
          <a:lstStyle/>
          <a:p>
            <a:r>
              <a:rPr lang="zh-CN" altLang="en-US" sz="1200" dirty="0"/>
              <a:t>左侧为实验监测系统所用到的仪器设备</a:t>
            </a:r>
            <a:endParaRPr lang="en-US" altLang="zh-CN" sz="1200" dirty="0"/>
          </a:p>
          <a:p>
            <a:r>
              <a:rPr lang="zh-CN" altLang="en-US" dirty="0"/>
              <a:t>右上图为蒸发式冷凝器性能测试实验系统的实物图，</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右下表是</a:t>
            </a:r>
            <a:r>
              <a:rPr lang="zh-CN" altLang="en-US" b="1" dirty="0">
                <a:latin typeface="微软雅黑" panose="020B0503020204020204" pitchFamily="34" charset="-122"/>
                <a:ea typeface="微软雅黑" panose="020B0503020204020204" pitchFamily="34" charset="-122"/>
              </a:rPr>
              <a:t>蒸发式冷凝器性能测试实验系统运行模式</a:t>
            </a:r>
            <a:r>
              <a:rPr lang="zh-CN" altLang="en-US" dirty="0"/>
              <a:t>。</a:t>
            </a:r>
            <a:endParaRPr lang="en-US" altLang="zh-CN" dirty="0"/>
          </a:p>
          <a:p>
            <a:r>
              <a:rPr lang="zh-CN" altLang="en-US" dirty="0"/>
              <a:t>基于所搭建的蒸发式冷凝器实验系统，在实验过程中可以通过</a:t>
            </a:r>
            <a:r>
              <a:rPr lang="zh-CN" altLang="zh-CN" sz="1200" kern="100" dirty="0">
                <a:effectLst/>
                <a:latin typeface="Times New Roman" panose="02020603050405020304" pitchFamily="18" charset="0"/>
                <a:ea typeface="宋体" panose="02010600030101010101" pitchFamily="2" charset="-122"/>
              </a:rPr>
              <a:t>控制风机、冷却水</a:t>
            </a:r>
            <a:r>
              <a:rPr lang="zh-CN" altLang="en-US" sz="1200" kern="100" dirty="0">
                <a:effectLst/>
                <a:latin typeface="Times New Roman" panose="02020603050405020304" pitchFamily="18" charset="0"/>
                <a:ea typeface="宋体" panose="02010600030101010101" pitchFamily="2" charset="-122"/>
              </a:rPr>
              <a:t>泵</a:t>
            </a:r>
            <a:r>
              <a:rPr lang="zh-CN" altLang="zh-CN" sz="1200" kern="100" dirty="0">
                <a:effectLst/>
                <a:latin typeface="Times New Roman" panose="02020603050405020304" pitchFamily="18" charset="0"/>
                <a:ea typeface="宋体" panose="02010600030101010101" pitchFamily="2" charset="-122"/>
              </a:rPr>
              <a:t>、喷淋水</a:t>
            </a:r>
            <a:r>
              <a:rPr lang="zh-CN" altLang="en-US" sz="1200" kern="100" dirty="0">
                <a:effectLst/>
                <a:latin typeface="Times New Roman" panose="02020603050405020304" pitchFamily="18" charset="0"/>
                <a:ea typeface="宋体" panose="02010600030101010101" pitchFamily="2" charset="-122"/>
              </a:rPr>
              <a:t>泵</a:t>
            </a:r>
            <a:r>
              <a:rPr lang="zh-CN" altLang="zh-CN" sz="1200" kern="100" dirty="0">
                <a:effectLst/>
                <a:latin typeface="Times New Roman" panose="02020603050405020304" pitchFamily="18" charset="0"/>
                <a:ea typeface="宋体" panose="02010600030101010101" pitchFamily="2" charset="-122"/>
              </a:rPr>
              <a:t>的启停组合</a:t>
            </a:r>
            <a:r>
              <a:rPr lang="zh-CN" altLang="en-US" sz="1200" kern="100" dirty="0">
                <a:effectLst/>
                <a:latin typeface="Times New Roman" panose="02020603050405020304" pitchFamily="18" charset="0"/>
                <a:ea typeface="宋体" panose="02010600030101010101" pitchFamily="2" charset="-122"/>
              </a:rPr>
              <a:t>，</a:t>
            </a:r>
            <a:r>
              <a:rPr lang="zh-CN" altLang="zh-CN" sz="1200" kern="100" dirty="0">
                <a:effectLst/>
                <a:latin typeface="Times New Roman" panose="02020603050405020304" pitchFamily="18" charset="0"/>
                <a:ea typeface="宋体" panose="02010600030101010101" pitchFamily="2" charset="-122"/>
              </a:rPr>
              <a:t>可以</a:t>
            </a:r>
            <a:r>
              <a:rPr lang="zh-CN" altLang="en-US" dirty="0"/>
              <a:t>实现</a:t>
            </a:r>
            <a:r>
              <a:rPr lang="zh-CN" altLang="zh-CN" sz="1200" kern="100" dirty="0">
                <a:effectLst/>
                <a:latin typeface="Times New Roman" panose="02020603050405020304" pitchFamily="18" charset="0"/>
                <a:ea typeface="宋体" panose="02010600030101010101" pitchFamily="2" charset="-122"/>
              </a:rPr>
              <a:t>四种运行模式</a:t>
            </a:r>
            <a:r>
              <a:rPr lang="zh-CN" altLang="en-US" sz="1200" kern="100" dirty="0">
                <a:effectLst/>
                <a:latin typeface="Times New Roman" panose="02020603050405020304" pitchFamily="18" charset="0"/>
                <a:ea typeface="宋体" panose="02010600030101010101" pitchFamily="2" charset="-122"/>
              </a:rPr>
              <a:t>：</a:t>
            </a:r>
            <a:r>
              <a:rPr lang="zh-CN" altLang="zh-CN" sz="1200" kern="100" dirty="0">
                <a:effectLst/>
                <a:latin typeface="Times New Roman" panose="02020603050405020304" pitchFamily="18" charset="0"/>
                <a:ea typeface="宋体" panose="02010600030101010101" pitchFamily="2" charset="-122"/>
              </a:rPr>
              <a:t>“风冷”、“水冷”、</a:t>
            </a:r>
            <a:r>
              <a:rPr lang="zh-CN" altLang="en-US" sz="1200" kern="100" dirty="0">
                <a:effectLst/>
                <a:latin typeface="Times New Roman" panose="02020603050405020304" pitchFamily="18" charset="0"/>
                <a:ea typeface="宋体" panose="02010600030101010101" pitchFamily="2" charset="-122"/>
              </a:rPr>
              <a:t>传统</a:t>
            </a:r>
            <a:r>
              <a:rPr lang="zh-CN" altLang="zh-CN" sz="1200" kern="100" dirty="0">
                <a:effectLst/>
                <a:latin typeface="Times New Roman" panose="02020603050405020304" pitchFamily="18" charset="0"/>
                <a:ea typeface="宋体" panose="02010600030101010101" pitchFamily="2" charset="-122"/>
              </a:rPr>
              <a:t>“蒸发冷</a:t>
            </a:r>
            <a:r>
              <a:rPr lang="zh-CN" altLang="en-US" sz="1200" kern="100" dirty="0">
                <a:effectLst/>
                <a:latin typeface="Times New Roman" panose="02020603050405020304" pitchFamily="18" charset="0"/>
                <a:ea typeface="宋体" panose="02010600030101010101" pitchFamily="2" charset="-122"/>
              </a:rPr>
              <a:t>凝</a:t>
            </a:r>
            <a:r>
              <a:rPr lang="zh-CN" altLang="zh-CN" sz="1200" kern="100" dirty="0">
                <a:effectLst/>
                <a:latin typeface="Times New Roman" panose="02020603050405020304" pitchFamily="18" charset="0"/>
                <a:ea typeface="宋体" panose="02010600030101010101" pitchFamily="2" charset="-122"/>
              </a:rPr>
              <a:t>”</a:t>
            </a:r>
            <a:r>
              <a:rPr lang="zh-CN" altLang="en-US" sz="1200" kern="100" dirty="0">
                <a:effectLst/>
                <a:latin typeface="Times New Roman" panose="02020603050405020304" pitchFamily="18" charset="0"/>
                <a:ea typeface="宋体" panose="02010600030101010101" pitchFamily="2" charset="-122"/>
              </a:rPr>
              <a:t>和</a:t>
            </a:r>
            <a:r>
              <a:rPr lang="zh-CN" altLang="zh-CN" sz="1200" kern="100" dirty="0">
                <a:effectLst/>
                <a:latin typeface="Times New Roman" panose="02020603050405020304" pitchFamily="18" charset="0"/>
                <a:ea typeface="宋体" panose="02010600030101010101" pitchFamily="2" charset="-122"/>
              </a:rPr>
              <a:t>“</a:t>
            </a:r>
            <a:r>
              <a:rPr lang="zh-CN" altLang="en-US" sz="1200" kern="100" dirty="0">
                <a:effectLst/>
                <a:latin typeface="Times New Roman" panose="02020603050405020304" pitchFamily="18" charset="0"/>
                <a:ea typeface="宋体" panose="02010600030101010101" pitchFamily="2" charset="-122"/>
              </a:rPr>
              <a:t>蒸发冷凝</a:t>
            </a:r>
            <a:r>
              <a:rPr lang="zh-CN" altLang="zh-CN" sz="1200" kern="100" dirty="0">
                <a:effectLst/>
                <a:latin typeface="Times New Roman" panose="02020603050405020304" pitchFamily="18" charset="0"/>
                <a:ea typeface="宋体" panose="02010600030101010101" pitchFamily="2" charset="-122"/>
              </a:rPr>
              <a:t>全工况” </a:t>
            </a:r>
            <a:r>
              <a:rPr lang="zh-CN" altLang="en-US" sz="1200" kern="100" dirty="0">
                <a:effectLst/>
                <a:latin typeface="Times New Roman" panose="02020603050405020304" pitchFamily="18" charset="0"/>
                <a:ea typeface="宋体" panose="02010600030101010101" pitchFamily="2" charset="-122"/>
              </a:rPr>
              <a:t>，进而</a:t>
            </a:r>
            <a:r>
              <a:rPr lang="zh-CN" altLang="zh-CN" sz="1200" kern="100" dirty="0">
                <a:effectLst/>
                <a:latin typeface="Times New Roman" panose="02020603050405020304" pitchFamily="18" charset="0"/>
                <a:ea typeface="宋体" panose="02010600030101010101" pitchFamily="2" charset="-122"/>
              </a:rPr>
              <a:t>对各个模式不同工况下的运行特性进行测试</a:t>
            </a:r>
            <a:endParaRPr lang="en-US" altLang="zh-CN" sz="1200" kern="100" dirty="0">
              <a:effectLst/>
              <a:latin typeface="Times New Roman" panose="02020603050405020304" pitchFamily="18" charset="0"/>
              <a:ea typeface="宋体" panose="02010600030101010101" pitchFamily="2" charset="-122"/>
            </a:endParaRPr>
          </a:p>
        </p:txBody>
      </p:sp>
      <p:sp>
        <p:nvSpPr>
          <p:cNvPr id="4" name="灯片编号占位符 3">
            <a:extLst>
              <a:ext uri="{FF2B5EF4-FFF2-40B4-BE49-F238E27FC236}">
                <a16:creationId xmlns:a16="http://schemas.microsoft.com/office/drawing/2014/main" id="{4A9FF1A4-F35A-C4A7-EEAE-CA9CFB6BB50D}"/>
              </a:ext>
            </a:extLst>
          </p:cNvPr>
          <p:cNvSpPr>
            <a:spLocks noGrp="1"/>
          </p:cNvSpPr>
          <p:nvPr>
            <p:ph type="sldNum" sz="quarter" idx="10"/>
          </p:nvPr>
        </p:nvSpPr>
        <p:spPr/>
        <p:txBody>
          <a:bodyPr/>
          <a:lstStyle/>
          <a:p>
            <a:fld id="{B18EAD77-486C-432B-9EE9-E6FD5C91EB8A}" type="slidenum">
              <a:rPr lang="zh-CN" altLang="en-US" smtClean="0"/>
              <a:pPr/>
              <a:t>19</a:t>
            </a:fld>
            <a:endParaRPr lang="zh-CN" altLang="en-US"/>
          </a:p>
        </p:txBody>
      </p:sp>
    </p:spTree>
    <p:extLst>
      <p:ext uri="{BB962C8B-B14F-4D97-AF65-F5344CB8AC3E}">
        <p14:creationId xmlns:p14="http://schemas.microsoft.com/office/powerpoint/2010/main" val="118443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接下来，我将从以下</a:t>
            </a:r>
            <a:r>
              <a:rPr lang="zh-CN" altLang="en-US" sz="1200" kern="1200" dirty="0">
                <a:solidFill>
                  <a:schemeClr val="tx1"/>
                </a:solidFill>
                <a:latin typeface="+mn-lt"/>
                <a:ea typeface="+mn-ea"/>
                <a:cs typeface="+mn-cs"/>
                <a:sym typeface="+mn-ea"/>
              </a:rPr>
              <a:t>四个方面</a:t>
            </a:r>
            <a:r>
              <a:rPr lang="zh-CN" altLang="en-US" dirty="0"/>
              <a:t>进行汇报</a:t>
            </a:r>
            <a:endParaRPr lang="en-US" altLang="zh-CN" dirty="0"/>
          </a:p>
          <a:p>
            <a:r>
              <a:rPr lang="zh-CN" altLang="en-US" dirty="0"/>
              <a:t>首先是研究背景！</a:t>
            </a:r>
          </a:p>
        </p:txBody>
      </p:sp>
      <p:sp>
        <p:nvSpPr>
          <p:cNvPr id="4" name="灯片编号占位符 3"/>
          <p:cNvSpPr>
            <a:spLocks noGrp="1"/>
          </p:cNvSpPr>
          <p:nvPr>
            <p:ph type="sldNum" sz="quarter" idx="10"/>
          </p:nvPr>
        </p:nvSpPr>
        <p:spPr/>
        <p:txBody>
          <a:bodyPr/>
          <a:lstStyle/>
          <a:p>
            <a:fld id="{B18EAD77-486C-432B-9EE9-E6FD5C91EB8A}" type="slidenum">
              <a:rPr lang="zh-CN" altLang="en-US" smtClean="0"/>
              <a:pPr/>
              <a:t>2</a:t>
            </a:fld>
            <a:endParaRPr lang="zh-CN" altLang="en-US"/>
          </a:p>
        </p:txBody>
      </p:sp>
    </p:spTree>
    <p:extLst>
      <p:ext uri="{BB962C8B-B14F-4D97-AF65-F5344CB8AC3E}">
        <p14:creationId xmlns:p14="http://schemas.microsoft.com/office/powerpoint/2010/main" val="237678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在“蒸发冷凝全工况”模式下运行系统，首先分析</a:t>
            </a:r>
            <a:r>
              <a:rPr lang="zh-CN" altLang="en-US" b="0" baseline="0" dirty="0">
                <a:latin typeface="微软雅黑" panose="020B0503020204020204" pitchFamily="34" charset="-122"/>
                <a:ea typeface="微软雅黑" panose="020B0503020204020204" pitchFamily="34" charset="-122"/>
              </a:rPr>
              <a:t>迎面风速</a:t>
            </a:r>
            <a:r>
              <a:rPr lang="zh-CN" altLang="en-US" sz="1200" b="0" dirty="0">
                <a:solidFill>
                  <a:schemeClr val="bg1"/>
                </a:solidFill>
                <a:latin typeface="微软雅黑" panose="020B0503020204020204" pitchFamily="34" charset="-122"/>
                <a:ea typeface="微软雅黑" panose="020B0503020204020204" pitchFamily="34" charset="-122"/>
              </a:rPr>
              <a:t>对换热量的影响。</a:t>
            </a:r>
            <a:endParaRPr lang="zh-CN" altLang="en-US" sz="1200" b="0"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a:p>
            <a:r>
              <a:rPr lang="zh-CN" altLang="en-US" b="0" dirty="0"/>
              <a:t>当迎面风速从</a:t>
            </a:r>
            <a:r>
              <a:rPr lang="en-US" altLang="zh-CN" b="0" dirty="0"/>
              <a:t>2.2 m·s</a:t>
            </a:r>
            <a:r>
              <a:rPr lang="en-US" altLang="zh-CN" b="0" baseline="30000" dirty="0"/>
              <a:t>-1</a:t>
            </a:r>
            <a:r>
              <a:rPr lang="zh-CN" altLang="en-US" b="0" dirty="0"/>
              <a:t>增大至</a:t>
            </a:r>
            <a:r>
              <a:rPr lang="en-US" altLang="zh-CN" b="0" dirty="0"/>
              <a:t>2.8 m·s</a:t>
            </a:r>
            <a:r>
              <a:rPr lang="en-US" altLang="zh-CN" b="0" baseline="30000" dirty="0"/>
              <a:t>-1</a:t>
            </a:r>
            <a:r>
              <a:rPr lang="zh-CN" altLang="en-US" b="0" dirty="0"/>
              <a:t>时，优化后的换热器的</a:t>
            </a:r>
            <a:r>
              <a:rPr lang="zh-CN" altLang="en-US" b="0" dirty="0">
                <a:solidFill>
                  <a:srgbClr val="C00000"/>
                </a:solidFill>
              </a:rPr>
              <a:t>总换热量和外换热量均增加</a:t>
            </a:r>
            <a:r>
              <a:rPr lang="zh-CN" altLang="en-US" b="0" dirty="0"/>
              <a:t>， 增幅分别为</a:t>
            </a:r>
            <a:r>
              <a:rPr lang="en-US" altLang="zh-CN" b="0" dirty="0">
                <a:solidFill>
                  <a:srgbClr val="C00000"/>
                </a:solidFill>
              </a:rPr>
              <a:t>38.35%</a:t>
            </a:r>
            <a:r>
              <a:rPr lang="zh-CN" altLang="en-US" b="0" dirty="0">
                <a:solidFill>
                  <a:srgbClr val="C00000"/>
                </a:solidFill>
              </a:rPr>
              <a:t>和</a:t>
            </a:r>
            <a:r>
              <a:rPr lang="en-US" altLang="zh-CN" b="0" dirty="0">
                <a:solidFill>
                  <a:srgbClr val="C00000"/>
                </a:solidFill>
              </a:rPr>
              <a:t>79.37%</a:t>
            </a:r>
            <a:r>
              <a:rPr lang="zh-CN" altLang="en-US" b="0" dirty="0"/>
              <a:t>。</a:t>
            </a:r>
            <a:endParaRPr lang="en-US" altLang="zh-CN" b="0" dirty="0">
              <a:solidFill>
                <a:srgbClr val="C00000"/>
              </a:solidFill>
              <a:latin typeface="+mn-lt"/>
              <a:ea typeface="+mn-ea"/>
              <a:cs typeface="+mn-cs"/>
            </a:endParaRPr>
          </a:p>
          <a:p>
            <a:r>
              <a:rPr lang="zh-CN" altLang="en-US" b="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当迎面风速为</a:t>
            </a:r>
            <a:r>
              <a:rPr lang="en-US" altLang="zh-CN" b="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2.8 m·s</a:t>
            </a:r>
            <a:r>
              <a:rPr lang="en-US" altLang="zh-CN" b="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0" baseline="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其换热量达到</a:t>
            </a:r>
            <a:r>
              <a:rPr lang="zh-CN" altLang="en-US" b="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峰值，但随着迎面风速过大， 会破坏翅片表面水膜完整性，出现光管换热情况，致使换热量减小。 </a:t>
            </a:r>
            <a:endParaRPr lang="en-US" altLang="zh-CN" b="0" dirty="0"/>
          </a:p>
        </p:txBody>
      </p:sp>
      <p:sp>
        <p:nvSpPr>
          <p:cNvPr id="4" name="灯片编号占位符 3"/>
          <p:cNvSpPr>
            <a:spLocks noGrp="1"/>
          </p:cNvSpPr>
          <p:nvPr>
            <p:ph type="sldNum" sz="quarter" idx="5"/>
          </p:nvPr>
        </p:nvSpPr>
        <p:spPr/>
        <p:txBody>
          <a:bodyPr/>
          <a:lstStyle/>
          <a:p>
            <a:fld id="{AAD7BDD6-142A-4554-828C-62CB363D5F7B}" type="slidenum">
              <a:rPr lang="zh-CN" altLang="en-US" smtClean="0"/>
              <a:t>20</a:t>
            </a:fld>
            <a:endParaRPr lang="zh-CN" altLang="en-US"/>
          </a:p>
        </p:txBody>
      </p:sp>
    </p:spTree>
    <p:extLst>
      <p:ext uri="{BB962C8B-B14F-4D97-AF65-F5344CB8AC3E}">
        <p14:creationId xmlns:p14="http://schemas.microsoft.com/office/powerpoint/2010/main" val="4106315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21BC-1BBD-7E94-5CCD-DB96E84704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D78C59-5E49-3665-C43F-0C82C97C82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68DA02-F709-CFF7-0E63-53E36050B7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accent1"/>
                </a:solidFill>
                <a:latin typeface="华文中宋" panose="02010600040101010101" pitchFamily="2" charset="-122"/>
                <a:ea typeface="华文中宋" panose="02010600040101010101" pitchFamily="2" charset="-122"/>
              </a:rPr>
              <a:t>同时进一步研究了</a:t>
            </a:r>
            <a:r>
              <a:rPr kumimoji="1" lang="zh-CN" altLang="en-US" sz="1200" b="0" dirty="0">
                <a:solidFill>
                  <a:schemeClr val="accent1"/>
                </a:solidFill>
                <a:latin typeface="Microsoft YaHei" panose="020B0503020204020204" pitchFamily="34" charset="-122"/>
                <a:ea typeface="Microsoft YaHei" panose="020B0503020204020204" pitchFamily="34" charset="-122"/>
              </a:rPr>
              <a:t>迎面风速</a:t>
            </a:r>
            <a:r>
              <a:rPr kumimoji="1" lang="zh-CN" altLang="en-US" sz="1200" b="0" dirty="0">
                <a:latin typeface="Microsoft YaHei" panose="020B0503020204020204" pitchFamily="34" charset="-122"/>
                <a:ea typeface="Microsoft YaHei" panose="020B0503020204020204" pitchFamily="34" charset="-122"/>
              </a:rPr>
              <a:t>对</a:t>
            </a:r>
            <a:r>
              <a:rPr kumimoji="1" lang="zh-CN" altLang="en-US" sz="1200" b="0" dirty="0">
                <a:solidFill>
                  <a:schemeClr val="accent1"/>
                </a:solidFill>
                <a:latin typeface="Microsoft YaHei" panose="020B0503020204020204" pitchFamily="34" charset="-122"/>
                <a:ea typeface="Microsoft YaHei" panose="020B0503020204020204" pitchFamily="34" charset="-122"/>
              </a:rPr>
              <a:t>压降</a:t>
            </a:r>
            <a:r>
              <a:rPr kumimoji="1" lang="zh-CN" altLang="en-US" sz="1200" b="0" dirty="0">
                <a:latin typeface="Microsoft YaHei" panose="020B0503020204020204" pitchFamily="34" charset="-122"/>
                <a:ea typeface="Microsoft YaHei" panose="020B0503020204020204" pitchFamily="34" charset="-122"/>
              </a:rPr>
              <a:t>的影响。</a:t>
            </a:r>
            <a:endParaRPr kumimoji="1" lang="en-US" altLang="zh-CN" sz="1200" b="0" dirty="0">
              <a:latin typeface="Microsoft YaHei" panose="020B0503020204020204" pitchFamily="34" charset="-122"/>
              <a:ea typeface="Microsoft YaHei" panose="020B0503020204020204" pitchFamily="34" charset="-122"/>
            </a:endParaRPr>
          </a:p>
          <a:p>
            <a:r>
              <a:rPr lang="zh-CN" altLang="en-US" dirty="0"/>
              <a:t>当迎面风速从</a:t>
            </a:r>
            <a:r>
              <a:rPr lang="en-US" altLang="zh-CN" dirty="0"/>
              <a:t>2.2 m·s</a:t>
            </a:r>
            <a:r>
              <a:rPr lang="en-US" altLang="zh-CN" baseline="30000" dirty="0"/>
              <a:t>-1</a:t>
            </a:r>
            <a:r>
              <a:rPr lang="zh-CN" altLang="en-US" dirty="0"/>
              <a:t>增大至 </a:t>
            </a:r>
            <a:r>
              <a:rPr lang="en-US" altLang="zh-CN" dirty="0"/>
              <a:t>3.7m·s</a:t>
            </a:r>
            <a:r>
              <a:rPr lang="en-US" altLang="zh-CN" baseline="30000" dirty="0"/>
              <a:t>-1</a:t>
            </a:r>
            <a:r>
              <a:rPr lang="zh-CN" altLang="en-US" dirty="0"/>
              <a:t>时，优化前后换热器压降分别从</a:t>
            </a:r>
            <a:r>
              <a:rPr lang="en-US" altLang="zh-CN" dirty="0">
                <a:solidFill>
                  <a:srgbClr val="C00000"/>
                </a:solidFill>
              </a:rPr>
              <a:t>2.49 Pa</a:t>
            </a:r>
            <a:r>
              <a:rPr lang="zh-CN" altLang="en-US" dirty="0">
                <a:solidFill>
                  <a:srgbClr val="C00000"/>
                </a:solidFill>
              </a:rPr>
              <a:t>、</a:t>
            </a:r>
            <a:r>
              <a:rPr lang="en-US" altLang="zh-CN" dirty="0">
                <a:solidFill>
                  <a:srgbClr val="C00000"/>
                </a:solidFill>
              </a:rPr>
              <a:t>2.13 Pa</a:t>
            </a:r>
            <a:r>
              <a:rPr lang="zh-CN" altLang="en-US" dirty="0"/>
              <a:t>提升至</a:t>
            </a:r>
            <a:r>
              <a:rPr lang="en-US" altLang="zh-CN" dirty="0">
                <a:solidFill>
                  <a:srgbClr val="C00000"/>
                </a:solidFill>
              </a:rPr>
              <a:t>38.50 Pa</a:t>
            </a:r>
            <a:r>
              <a:rPr lang="zh-CN" altLang="en-US" dirty="0">
                <a:solidFill>
                  <a:srgbClr val="C00000"/>
                </a:solidFill>
              </a:rPr>
              <a:t>、</a:t>
            </a:r>
            <a:r>
              <a:rPr lang="en-US" altLang="zh-CN" dirty="0">
                <a:solidFill>
                  <a:srgbClr val="C00000"/>
                </a:solidFill>
              </a:rPr>
              <a:t>29.70 Pa</a:t>
            </a:r>
            <a:r>
              <a:rPr lang="zh-CN" altLang="en-US" dirty="0"/>
              <a:t>；但相较优化前平均</a:t>
            </a:r>
            <a:r>
              <a:rPr lang="zh-CN" altLang="en-US" dirty="0">
                <a:solidFill>
                  <a:srgbClr val="C00000"/>
                </a:solidFill>
              </a:rPr>
              <a:t>下降</a:t>
            </a:r>
            <a:r>
              <a:rPr lang="zh-CN" altLang="en-US" dirty="0"/>
              <a:t>了</a:t>
            </a:r>
            <a:r>
              <a:rPr lang="en-US" altLang="zh-CN" dirty="0">
                <a:solidFill>
                  <a:srgbClr val="C00000"/>
                </a:solidFill>
              </a:rPr>
              <a:t>11.86%~26.87%</a:t>
            </a:r>
            <a:r>
              <a:rPr lang="zh-CN" alt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可见</a:t>
            </a:r>
            <a:r>
              <a:rPr lang="zh-CN" altLang="en-US" dirty="0"/>
              <a:t>合理设计</a:t>
            </a:r>
            <a:r>
              <a:rPr lang="zh-CN" altLang="en-US" dirty="0">
                <a:solidFill>
                  <a:srgbClr val="C00000"/>
                </a:solidFill>
              </a:rPr>
              <a:t>翅片结构参数</a:t>
            </a:r>
            <a:r>
              <a:rPr lang="zh-CN" altLang="en-US" dirty="0"/>
              <a:t>能够降低管外</a:t>
            </a:r>
            <a:r>
              <a:rPr lang="zh-CN" altLang="en-US" dirty="0">
                <a:solidFill>
                  <a:srgbClr val="C00000"/>
                </a:solidFill>
              </a:rPr>
              <a:t>流动阻力</a:t>
            </a:r>
            <a:r>
              <a:rPr lang="zh-CN" altLang="en-US" dirty="0"/>
              <a:t>，节约</a:t>
            </a:r>
            <a:r>
              <a:rPr lang="zh-CN" altLang="en-US" dirty="0">
                <a:solidFill>
                  <a:srgbClr val="C00000"/>
                </a:solidFill>
              </a:rPr>
              <a:t>风机能耗</a:t>
            </a:r>
            <a:r>
              <a:rPr lang="zh-CN" altLang="en-US" dirty="0"/>
              <a:t>，</a:t>
            </a:r>
            <a:r>
              <a:rPr lang="zh-CN" altLang="en-US" dirty="0">
                <a:solidFill>
                  <a:srgbClr val="C00000"/>
                </a:solidFill>
              </a:rPr>
              <a:t>强化传热传质</a:t>
            </a:r>
            <a:r>
              <a:rPr lang="zh-CN" altLang="en-US" dirty="0"/>
              <a:t>。</a:t>
            </a:r>
            <a:endParaRPr lang="zh-CN" altLang="en-US" b="0" dirty="0"/>
          </a:p>
        </p:txBody>
      </p:sp>
      <p:sp>
        <p:nvSpPr>
          <p:cNvPr id="4" name="灯片编号占位符 3">
            <a:extLst>
              <a:ext uri="{FF2B5EF4-FFF2-40B4-BE49-F238E27FC236}">
                <a16:creationId xmlns:a16="http://schemas.microsoft.com/office/drawing/2014/main" id="{9351821F-7151-9338-BBE1-5AD83CE7EE43}"/>
              </a:ext>
            </a:extLst>
          </p:cNvPr>
          <p:cNvSpPr>
            <a:spLocks noGrp="1"/>
          </p:cNvSpPr>
          <p:nvPr>
            <p:ph type="sldNum" sz="quarter" idx="5"/>
          </p:nvPr>
        </p:nvSpPr>
        <p:spPr/>
        <p:txBody>
          <a:bodyPr/>
          <a:lstStyle/>
          <a:p>
            <a:fld id="{AAD7BDD6-142A-4554-828C-62CB363D5F7B}" type="slidenum">
              <a:rPr lang="zh-CN" altLang="en-US" smtClean="0"/>
              <a:t>21</a:t>
            </a:fld>
            <a:endParaRPr lang="zh-CN" altLang="en-US"/>
          </a:p>
        </p:txBody>
      </p:sp>
    </p:spTree>
    <p:extLst>
      <p:ext uri="{BB962C8B-B14F-4D97-AF65-F5344CB8AC3E}">
        <p14:creationId xmlns:p14="http://schemas.microsoft.com/office/powerpoint/2010/main" val="2363214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111A-5156-4A81-DC4E-74E34042E8D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603FC1-C4D3-B42B-F474-22B0A9605E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A27191-0BC8-CCC5-DE61-1B972FD3A6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关于</a:t>
            </a:r>
            <a:r>
              <a:rPr lang="zh-CN" altLang="en-US" b="0" baseline="0" dirty="0">
                <a:latin typeface="微软雅黑" panose="020B0503020204020204" pitchFamily="34" charset="-122"/>
                <a:ea typeface="微软雅黑" panose="020B0503020204020204" pitchFamily="34" charset="-122"/>
              </a:rPr>
              <a:t>喷淋密度</a:t>
            </a:r>
            <a:r>
              <a:rPr lang="zh-CN" altLang="en-US" sz="1200" b="0" dirty="0">
                <a:solidFill>
                  <a:schemeClr val="bg1"/>
                </a:solidFill>
                <a:latin typeface="微软雅黑" panose="020B0503020204020204" pitchFamily="34" charset="-122"/>
                <a:ea typeface="微软雅黑" panose="020B0503020204020204" pitchFamily="34" charset="-122"/>
              </a:rPr>
              <a:t>对换热量的影响：</a:t>
            </a:r>
            <a:r>
              <a:rPr lang="zh-CN" altLang="en-US" sz="1200" b="0" dirty="0"/>
              <a:t>当喷淋密度从</a:t>
            </a:r>
            <a:r>
              <a:rPr lang="en-US" altLang="zh-CN" sz="1200" b="0" dirty="0"/>
              <a:t>2.8 g·m</a:t>
            </a:r>
            <a:r>
              <a:rPr lang="en-US" altLang="zh-CN" sz="1200" b="0" baseline="30000" dirty="0"/>
              <a:t>-1</a:t>
            </a:r>
            <a:r>
              <a:rPr lang="en-US" altLang="zh-CN" sz="1200" b="0" dirty="0"/>
              <a:t>·s</a:t>
            </a:r>
            <a:r>
              <a:rPr lang="en-US" altLang="zh-CN" sz="1200" b="0" baseline="30000" dirty="0"/>
              <a:t>-1</a:t>
            </a:r>
            <a:r>
              <a:rPr lang="zh-CN" altLang="en-US" sz="1200" b="0" dirty="0"/>
              <a:t>增大至 </a:t>
            </a:r>
            <a:r>
              <a:rPr lang="en-US" altLang="zh-CN" sz="1200" b="0" dirty="0"/>
              <a:t>8.4 g·m</a:t>
            </a:r>
            <a:r>
              <a:rPr lang="en-US" altLang="zh-CN" sz="1200" b="0" baseline="30000" dirty="0"/>
              <a:t>-1</a:t>
            </a:r>
            <a:r>
              <a:rPr lang="en-US" altLang="zh-CN" sz="1200" b="0" dirty="0"/>
              <a:t>·s</a:t>
            </a:r>
            <a:r>
              <a:rPr lang="en-US" altLang="zh-CN" sz="1200" b="0" baseline="30000" dirty="0"/>
              <a:t>-1</a:t>
            </a:r>
            <a:r>
              <a:rPr lang="zh-CN" altLang="en-US" sz="1200" b="0" dirty="0"/>
              <a:t>时，</a:t>
            </a:r>
            <a:r>
              <a:rPr lang="zh-CN" altLang="en-US" dirty="0"/>
              <a:t>优化后换热器的</a:t>
            </a:r>
            <a:r>
              <a:rPr lang="zh-CN" altLang="en-US" sz="1200" b="0" dirty="0">
                <a:solidFill>
                  <a:srgbClr val="C00000"/>
                </a:solidFill>
              </a:rPr>
              <a:t>总换热量和外换热量均增大，分别</a:t>
            </a:r>
            <a:r>
              <a:rPr lang="zh-CN" altLang="en-US" sz="1200" b="0" dirty="0"/>
              <a:t>增大了</a:t>
            </a:r>
            <a:r>
              <a:rPr lang="en-US" altLang="zh-CN" sz="1200" b="0" dirty="0">
                <a:solidFill>
                  <a:srgbClr val="C00000"/>
                </a:solidFill>
              </a:rPr>
              <a:t>0.52</a:t>
            </a:r>
            <a:r>
              <a:rPr lang="zh-CN" altLang="en-US" sz="1200" b="0" dirty="0">
                <a:solidFill>
                  <a:srgbClr val="C00000"/>
                </a:solidFill>
              </a:rPr>
              <a:t>倍和</a:t>
            </a:r>
            <a:r>
              <a:rPr lang="en-US" altLang="zh-CN" sz="1200" b="0" dirty="0">
                <a:solidFill>
                  <a:srgbClr val="C00000"/>
                </a:solidFill>
              </a:rPr>
              <a:t>1.93</a:t>
            </a:r>
            <a:r>
              <a:rPr lang="zh-CN" altLang="en-US" sz="1200" b="0" dirty="0">
                <a:solidFill>
                  <a:srgbClr val="C00000"/>
                </a:solidFill>
              </a:rPr>
              <a:t>倍</a:t>
            </a:r>
            <a:r>
              <a:rPr lang="zh-CN" altLang="en-US" sz="1200" b="0" dirty="0"/>
              <a:t>，同时较优化前分别提升了 </a:t>
            </a:r>
            <a:r>
              <a:rPr lang="en-US" altLang="zh-CN" sz="1200" b="0" dirty="0">
                <a:solidFill>
                  <a:srgbClr val="C00000"/>
                </a:solidFill>
              </a:rPr>
              <a:t>0.46%~16.79%</a:t>
            </a:r>
            <a:r>
              <a:rPr lang="zh-CN" altLang="en-US" sz="1200" b="0" dirty="0">
                <a:solidFill>
                  <a:srgbClr val="C00000"/>
                </a:solidFill>
              </a:rPr>
              <a:t>和</a:t>
            </a:r>
            <a:r>
              <a:rPr lang="en-US" altLang="zh-CN" sz="1200" b="0" dirty="0">
                <a:solidFill>
                  <a:srgbClr val="C00000"/>
                </a:solidFill>
              </a:rPr>
              <a:t>2.13%~33.67%</a:t>
            </a:r>
            <a:r>
              <a:rPr lang="zh-CN" altLang="en-US" sz="1200" b="0" dirty="0">
                <a:solidFill>
                  <a:srgbClr val="C00000"/>
                </a:solidFill>
              </a:rPr>
              <a:t>。</a:t>
            </a:r>
            <a:endParaRPr lang="en-US" altLang="zh-CN" sz="1200" b="0" dirty="0">
              <a:solidFill>
                <a:srgbClr val="C00000"/>
              </a:solidFill>
            </a:endParaRPr>
          </a:p>
          <a:p>
            <a:r>
              <a:rPr lang="zh-CN" altLang="en-US" b="0" dirty="0"/>
              <a:t>当喷淋密度为</a:t>
            </a:r>
            <a:r>
              <a:rPr lang="en-US" altLang="zh-CN" b="0" dirty="0">
                <a:solidFill>
                  <a:srgbClr val="C00000"/>
                </a:solidFill>
              </a:rPr>
              <a:t>5.6 g·m</a:t>
            </a:r>
            <a:r>
              <a:rPr lang="en-US" altLang="zh-CN" b="0" baseline="30000" dirty="0">
                <a:solidFill>
                  <a:srgbClr val="C00000"/>
                </a:solidFill>
              </a:rPr>
              <a:t>-1</a:t>
            </a:r>
            <a:r>
              <a:rPr lang="en-US" altLang="zh-CN" b="0" dirty="0">
                <a:solidFill>
                  <a:srgbClr val="C00000"/>
                </a:solidFill>
              </a:rPr>
              <a:t>·s</a:t>
            </a:r>
            <a:r>
              <a:rPr lang="en-US" altLang="zh-CN" b="0" baseline="30000" dirty="0">
                <a:solidFill>
                  <a:srgbClr val="C00000"/>
                </a:solidFill>
              </a:rPr>
              <a:t>-1</a:t>
            </a:r>
            <a:r>
              <a:rPr lang="zh-CN" altLang="en-US" b="0" dirty="0"/>
              <a:t>时其换热量达到</a:t>
            </a:r>
            <a:r>
              <a:rPr lang="zh-CN" altLang="en-US" b="0" dirty="0">
                <a:solidFill>
                  <a:srgbClr val="C00000"/>
                </a:solidFill>
              </a:rPr>
              <a:t>峰值</a:t>
            </a:r>
            <a:r>
              <a:rPr lang="zh-CN" altLang="en-US" b="0" dirty="0"/>
              <a:t>；但当喷淋密度进一步</a:t>
            </a:r>
            <a:r>
              <a:rPr lang="zh-CN" altLang="en-US" dirty="0">
                <a:solidFill>
                  <a:srgbClr val="C00000"/>
                </a:solidFill>
              </a:rPr>
              <a:t>增大</a:t>
            </a:r>
            <a:r>
              <a:rPr lang="zh-CN" altLang="en-US" dirty="0"/>
              <a:t>时，管外水膜厚度增加，相应</a:t>
            </a:r>
            <a:r>
              <a:rPr lang="zh-CN" altLang="en-US" dirty="0">
                <a:solidFill>
                  <a:srgbClr val="C00000"/>
                </a:solidFill>
              </a:rPr>
              <a:t>水膜热阻增大</a:t>
            </a:r>
            <a:r>
              <a:rPr lang="zh-CN" altLang="en-US" dirty="0"/>
              <a:t>，致使换热量出现下降趋势。</a:t>
            </a:r>
            <a:endParaRPr lang="zh-CN" altLang="en-US" b="0" dirty="0"/>
          </a:p>
        </p:txBody>
      </p:sp>
      <p:sp>
        <p:nvSpPr>
          <p:cNvPr id="4" name="灯片编号占位符 3">
            <a:extLst>
              <a:ext uri="{FF2B5EF4-FFF2-40B4-BE49-F238E27FC236}">
                <a16:creationId xmlns:a16="http://schemas.microsoft.com/office/drawing/2014/main" id="{636B5AD8-3D1D-B09D-F0D0-663E26ED106A}"/>
              </a:ext>
            </a:extLst>
          </p:cNvPr>
          <p:cNvSpPr>
            <a:spLocks noGrp="1"/>
          </p:cNvSpPr>
          <p:nvPr>
            <p:ph type="sldNum" sz="quarter" idx="5"/>
          </p:nvPr>
        </p:nvSpPr>
        <p:spPr/>
        <p:txBody>
          <a:bodyPr/>
          <a:lstStyle/>
          <a:p>
            <a:fld id="{AAD7BDD6-142A-4554-828C-62CB363D5F7B}" type="slidenum">
              <a:rPr lang="zh-CN" altLang="en-US" smtClean="0"/>
              <a:t>22</a:t>
            </a:fld>
            <a:endParaRPr lang="zh-CN" altLang="en-US"/>
          </a:p>
        </p:txBody>
      </p:sp>
    </p:spTree>
    <p:extLst>
      <p:ext uri="{BB962C8B-B14F-4D97-AF65-F5344CB8AC3E}">
        <p14:creationId xmlns:p14="http://schemas.microsoft.com/office/powerpoint/2010/main" val="15104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0C1E-0B06-40F2-52E2-6B7FC4797B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7C9E413-A76C-FBAA-9D20-10D112B64E5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86B0215-DB9D-4064-B684-349EA38B50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微软雅黑" panose="020B0503020204020204" pitchFamily="34" charset="-122"/>
                <a:ea typeface="微软雅黑" panose="020B0503020204020204" pitchFamily="34" charset="-122"/>
              </a:rPr>
              <a:t>再看空气湿球温度对换热量的影响：</a:t>
            </a:r>
            <a:endParaRPr lang="zh-CN" altLang="en-US" sz="1200" b="0"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a:p>
            <a:r>
              <a:rPr lang="zh-CN" altLang="en-US" b="0" dirty="0"/>
              <a:t>当湿球温度从</a:t>
            </a:r>
            <a:r>
              <a:rPr lang="en-US" altLang="zh-CN" b="0" dirty="0"/>
              <a:t>12.9 ℃</a:t>
            </a:r>
            <a:r>
              <a:rPr lang="zh-CN" altLang="en-US" b="0" dirty="0"/>
              <a:t>提升至 </a:t>
            </a:r>
            <a:r>
              <a:rPr lang="en-US" altLang="zh-CN" b="0" dirty="0"/>
              <a:t>26.9 ℃</a:t>
            </a:r>
            <a:r>
              <a:rPr lang="zh-CN" altLang="en-US" b="0" dirty="0"/>
              <a:t>时，</a:t>
            </a:r>
            <a:r>
              <a:rPr lang="zh-CN" altLang="en-US" b="0" dirty="0">
                <a:solidFill>
                  <a:srgbClr val="C00000"/>
                </a:solidFill>
              </a:rPr>
              <a:t>总换热量和外换热量均减小</a:t>
            </a:r>
            <a:r>
              <a:rPr lang="zh-CN" altLang="en-US" b="0" dirty="0"/>
              <a:t>，降幅分别为</a:t>
            </a:r>
            <a:r>
              <a:rPr lang="en-US" altLang="zh-CN" b="0" dirty="0">
                <a:solidFill>
                  <a:srgbClr val="C00000"/>
                </a:solidFill>
              </a:rPr>
              <a:t>42.10%</a:t>
            </a:r>
            <a:r>
              <a:rPr lang="zh-CN" altLang="en-US" b="0" dirty="0">
                <a:solidFill>
                  <a:srgbClr val="C00000"/>
                </a:solidFill>
              </a:rPr>
              <a:t>和</a:t>
            </a:r>
            <a:r>
              <a:rPr lang="en-US" altLang="zh-CN" b="0" dirty="0">
                <a:solidFill>
                  <a:srgbClr val="C00000"/>
                </a:solidFill>
              </a:rPr>
              <a:t>64.20%</a:t>
            </a:r>
            <a:r>
              <a:rPr lang="zh-CN" altLang="en-US" b="0" dirty="0"/>
              <a:t>，但相较于改进前分别提升了 </a:t>
            </a:r>
            <a:r>
              <a:rPr lang="en-US" altLang="zh-CN" b="0" dirty="0">
                <a:solidFill>
                  <a:srgbClr val="C00000"/>
                </a:solidFill>
              </a:rPr>
              <a:t>2.50%~5.10%</a:t>
            </a:r>
            <a:r>
              <a:rPr lang="zh-CN" altLang="en-US" b="0" dirty="0">
                <a:solidFill>
                  <a:srgbClr val="C00000"/>
                </a:solidFill>
              </a:rPr>
              <a:t>和</a:t>
            </a:r>
            <a:r>
              <a:rPr lang="en-US" altLang="zh-CN" b="0" dirty="0">
                <a:solidFill>
                  <a:srgbClr val="C00000"/>
                </a:solidFill>
              </a:rPr>
              <a:t>3.10%~12.20%</a:t>
            </a:r>
            <a:r>
              <a:rPr lang="zh-CN" altLang="en-US" b="0" dirty="0">
                <a:solidFill>
                  <a:srgbClr val="C00000"/>
                </a:solidFill>
              </a:rPr>
              <a:t>。</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可见，空气湿球温度</a:t>
            </a:r>
            <a:r>
              <a:rPr lang="zh-CN" altLang="en-US" b="0" dirty="0">
                <a:solidFill>
                  <a:srgbClr val="C00000"/>
                </a:solidFill>
              </a:rPr>
              <a:t>升高</a:t>
            </a:r>
            <a:r>
              <a:rPr lang="zh-CN" altLang="en-US" b="0" dirty="0"/>
              <a:t>会抑制换热器</a:t>
            </a:r>
            <a:r>
              <a:rPr lang="zh-CN" altLang="en-US" b="0" dirty="0">
                <a:solidFill>
                  <a:srgbClr val="C00000"/>
                </a:solidFill>
              </a:rPr>
              <a:t>外换热过程，但实验结果表明，</a:t>
            </a:r>
            <a:r>
              <a:rPr lang="zh-CN" altLang="en-US" b="0" dirty="0"/>
              <a:t>优化后结构使得</a:t>
            </a:r>
            <a:r>
              <a:rPr lang="zh-CN" altLang="en-US" b="0" dirty="0">
                <a:solidFill>
                  <a:srgbClr val="C00000"/>
                </a:solidFill>
              </a:rPr>
              <a:t>管外热湿交换过程</a:t>
            </a:r>
            <a:r>
              <a:rPr lang="zh-CN" altLang="en-US" b="0" dirty="0"/>
              <a:t>更为</a:t>
            </a:r>
            <a:r>
              <a:rPr lang="zh-CN" altLang="en-US" b="0" dirty="0">
                <a:solidFill>
                  <a:srgbClr val="C00000"/>
                </a:solidFill>
              </a:rPr>
              <a:t>高效</a:t>
            </a:r>
            <a:r>
              <a:rPr lang="zh-CN" altLang="en-US" b="0" dirty="0"/>
              <a:t>，减轻了空气湿球温度对外换热过程的</a:t>
            </a:r>
            <a:r>
              <a:rPr lang="zh-CN" altLang="en-US" b="0" dirty="0">
                <a:solidFill>
                  <a:srgbClr val="C00000"/>
                </a:solidFill>
              </a:rPr>
              <a:t>抑制作用</a:t>
            </a:r>
            <a:r>
              <a:rPr lang="zh-CN" altLang="en-US" b="0" dirty="0"/>
              <a:t>。</a:t>
            </a:r>
          </a:p>
        </p:txBody>
      </p:sp>
      <p:sp>
        <p:nvSpPr>
          <p:cNvPr id="4" name="灯片编号占位符 3">
            <a:extLst>
              <a:ext uri="{FF2B5EF4-FFF2-40B4-BE49-F238E27FC236}">
                <a16:creationId xmlns:a16="http://schemas.microsoft.com/office/drawing/2014/main" id="{AAC01C44-51FB-CD78-D01A-97B95C8D7AD3}"/>
              </a:ext>
            </a:extLst>
          </p:cNvPr>
          <p:cNvSpPr>
            <a:spLocks noGrp="1"/>
          </p:cNvSpPr>
          <p:nvPr>
            <p:ph type="sldNum" sz="quarter" idx="5"/>
          </p:nvPr>
        </p:nvSpPr>
        <p:spPr/>
        <p:txBody>
          <a:bodyPr/>
          <a:lstStyle/>
          <a:p>
            <a:fld id="{AAD7BDD6-142A-4554-828C-62CB363D5F7B}" type="slidenum">
              <a:rPr lang="zh-CN" altLang="en-US" smtClean="0"/>
              <a:t>23</a:t>
            </a:fld>
            <a:endParaRPr lang="zh-CN" altLang="en-US"/>
          </a:p>
        </p:txBody>
      </p:sp>
    </p:spTree>
    <p:extLst>
      <p:ext uri="{BB962C8B-B14F-4D97-AF65-F5344CB8AC3E}">
        <p14:creationId xmlns:p14="http://schemas.microsoft.com/office/powerpoint/2010/main" val="3238617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30178-759A-D9D3-647F-BC14F62370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245EE8-99C1-E11E-B562-DA2BE779E4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216EDF-5AD2-54B5-8A89-83234FC6E7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latin typeface="微软雅黑" panose="020B0503020204020204" pitchFamily="34" charset="-122"/>
                <a:ea typeface="微软雅黑" panose="020B0503020204020204" pitchFamily="34" charset="-122"/>
              </a:rPr>
              <a:t>最后，冷却水流量</a:t>
            </a:r>
            <a:r>
              <a:rPr lang="zh-CN" altLang="en-US" sz="1200" b="0" dirty="0">
                <a:solidFill>
                  <a:schemeClr val="bg1"/>
                </a:solidFill>
                <a:latin typeface="微软雅黑" panose="020B0503020204020204" pitchFamily="34" charset="-122"/>
                <a:ea typeface="微软雅黑" panose="020B0503020204020204" pitchFamily="34" charset="-122"/>
              </a:rPr>
              <a:t>对换热量的影响：</a:t>
            </a:r>
            <a:r>
              <a:rPr lang="zh-CN" altLang="en-US" b="0" dirty="0"/>
              <a:t>当冷却水流量从</a:t>
            </a:r>
            <a:r>
              <a:rPr lang="en-US" altLang="zh-CN" b="0" dirty="0"/>
              <a:t>0.8 L·min</a:t>
            </a:r>
            <a:r>
              <a:rPr lang="en-US" altLang="zh-CN" b="0" baseline="30000" dirty="0"/>
              <a:t>-1</a:t>
            </a:r>
            <a:r>
              <a:rPr lang="zh-CN" altLang="en-US" b="0" dirty="0"/>
              <a:t>提升至</a:t>
            </a:r>
            <a:r>
              <a:rPr lang="en-US" altLang="zh-CN" b="0" dirty="0"/>
              <a:t>3.2 L·min</a:t>
            </a:r>
            <a:r>
              <a:rPr lang="en-US" altLang="zh-CN" b="0" baseline="30000" dirty="0"/>
              <a:t>-1</a:t>
            </a:r>
            <a:r>
              <a:rPr lang="en-US" altLang="zh-CN" b="0" dirty="0"/>
              <a:t> </a:t>
            </a:r>
            <a:r>
              <a:rPr lang="zh-CN" altLang="en-US" b="0" dirty="0"/>
              <a:t>时，</a:t>
            </a:r>
            <a:r>
              <a:rPr lang="zh-CN" altLang="en-US" b="0" dirty="0">
                <a:solidFill>
                  <a:srgbClr val="C00000"/>
                </a:solidFill>
              </a:rPr>
              <a:t>总换热量增加，</a:t>
            </a:r>
            <a:r>
              <a:rPr lang="zh-CN" altLang="en-US" b="0" dirty="0"/>
              <a:t>增幅为 </a:t>
            </a:r>
            <a:r>
              <a:rPr lang="en-US" altLang="zh-CN" b="0" dirty="0">
                <a:solidFill>
                  <a:srgbClr val="C00000"/>
                </a:solidFill>
              </a:rPr>
              <a:t>24.10%</a:t>
            </a:r>
            <a:r>
              <a:rPr lang="zh-CN" altLang="en-US" b="0" dirty="0"/>
              <a:t>，较优化前提升 </a:t>
            </a:r>
            <a:r>
              <a:rPr lang="en-US" altLang="zh-CN" b="0" dirty="0">
                <a:solidFill>
                  <a:srgbClr val="C00000"/>
                </a:solidFill>
              </a:rPr>
              <a:t>6.42%~10.50%</a:t>
            </a:r>
            <a:r>
              <a:rPr lang="zh-CN" altLang="en-US" b="0" dirty="0"/>
              <a:t>；</a:t>
            </a:r>
            <a:r>
              <a:rPr lang="zh-CN" altLang="en-US" b="0" dirty="0">
                <a:solidFill>
                  <a:srgbClr val="C00000"/>
                </a:solidFill>
              </a:rPr>
              <a:t>外换热量降低，</a:t>
            </a:r>
            <a:r>
              <a:rPr lang="zh-CN" altLang="en-US" b="0" dirty="0"/>
              <a:t>降幅为 </a:t>
            </a:r>
            <a:r>
              <a:rPr lang="en-US" altLang="zh-CN" b="0" dirty="0">
                <a:solidFill>
                  <a:srgbClr val="C00000"/>
                </a:solidFill>
              </a:rPr>
              <a:t>26.20%</a:t>
            </a:r>
            <a:r>
              <a:rPr lang="zh-CN" altLang="en-US" b="0" dirty="0"/>
              <a:t>，但较优化前提升 </a:t>
            </a:r>
            <a:r>
              <a:rPr lang="en-US" altLang="zh-CN" b="0" dirty="0">
                <a:solidFill>
                  <a:srgbClr val="C00000"/>
                </a:solidFill>
              </a:rPr>
              <a:t>9.33%~12.25%</a:t>
            </a:r>
            <a:r>
              <a:rPr lang="zh-CN" altLang="en-US" b="0" dirty="0"/>
              <a:t>。</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可见，增大冷却水流量同样会抑制换热器的</a:t>
            </a:r>
            <a:r>
              <a:rPr lang="zh-CN" altLang="en-US" b="0" dirty="0">
                <a:solidFill>
                  <a:srgbClr val="C00000"/>
                </a:solidFill>
              </a:rPr>
              <a:t>外传热过程</a:t>
            </a:r>
            <a:r>
              <a:rPr lang="zh-CN" altLang="en-US" b="0" dirty="0"/>
              <a:t>；但由于该换热器为</a:t>
            </a:r>
            <a:r>
              <a:rPr lang="zh-CN" altLang="en-US" b="0" dirty="0">
                <a:solidFill>
                  <a:srgbClr val="C00000"/>
                </a:solidFill>
              </a:rPr>
              <a:t>套管结构</a:t>
            </a:r>
            <a:r>
              <a:rPr lang="zh-CN" altLang="en-US" b="0" dirty="0"/>
              <a:t>，当冷却水流量增加时，内传热过程换热量的</a:t>
            </a:r>
            <a:r>
              <a:rPr lang="zh-CN" altLang="en-US" b="0" dirty="0">
                <a:solidFill>
                  <a:srgbClr val="C00000"/>
                </a:solidFill>
              </a:rPr>
              <a:t>增加量</a:t>
            </a:r>
            <a:r>
              <a:rPr lang="zh-CN" altLang="en-US" b="0" dirty="0"/>
              <a:t>超过了外换热过程换热量的</a:t>
            </a:r>
            <a:r>
              <a:rPr lang="zh-CN" altLang="en-US" b="0" dirty="0">
                <a:solidFill>
                  <a:srgbClr val="C00000"/>
                </a:solidFill>
              </a:rPr>
              <a:t>减少量</a:t>
            </a:r>
            <a:r>
              <a:rPr lang="zh-CN" altLang="en-US" b="0" dirty="0"/>
              <a:t>，致使总换热量呈现</a:t>
            </a:r>
            <a:r>
              <a:rPr lang="zh-CN" altLang="en-US" b="0" dirty="0">
                <a:solidFill>
                  <a:srgbClr val="C00000"/>
                </a:solidFill>
              </a:rPr>
              <a:t>上升趋势</a:t>
            </a:r>
            <a:r>
              <a:rPr lang="zh-CN" altLang="en-US" b="0" dirty="0"/>
              <a:t>。</a:t>
            </a:r>
          </a:p>
          <a:p>
            <a:endParaRPr lang="zh-CN"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200" baseline="0" dirty="0">
              <a:solidFill>
                <a:schemeClr val="tx1"/>
              </a:solidFill>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kern="1200" baseline="0" dirty="0">
              <a:solidFill>
                <a:schemeClr val="tx1"/>
              </a:solidFill>
              <a:latin typeface="微软雅黑" panose="020B0503020204020204" pitchFamily="34" charset="-122"/>
              <a:ea typeface="微软雅黑" panose="020B0503020204020204" pitchFamily="34" charset="-122"/>
              <a:cs typeface="+mn-cs"/>
            </a:endParaRPr>
          </a:p>
        </p:txBody>
      </p:sp>
      <p:sp>
        <p:nvSpPr>
          <p:cNvPr id="4" name="灯片编号占位符 3">
            <a:extLst>
              <a:ext uri="{FF2B5EF4-FFF2-40B4-BE49-F238E27FC236}">
                <a16:creationId xmlns:a16="http://schemas.microsoft.com/office/drawing/2014/main" id="{76A392FA-EE31-5E0A-7225-BA720C35C70B}"/>
              </a:ext>
            </a:extLst>
          </p:cNvPr>
          <p:cNvSpPr>
            <a:spLocks noGrp="1"/>
          </p:cNvSpPr>
          <p:nvPr>
            <p:ph type="sldNum" sz="quarter" idx="5"/>
          </p:nvPr>
        </p:nvSpPr>
        <p:spPr/>
        <p:txBody>
          <a:bodyPr/>
          <a:lstStyle/>
          <a:p>
            <a:fld id="{AAD7BDD6-142A-4554-828C-62CB363D5F7B}" type="slidenum">
              <a:rPr lang="zh-CN" altLang="en-US" smtClean="0"/>
              <a:t>24</a:t>
            </a:fld>
            <a:endParaRPr lang="zh-CN" altLang="en-US"/>
          </a:p>
        </p:txBody>
      </p:sp>
    </p:spTree>
    <p:extLst>
      <p:ext uri="{BB962C8B-B14F-4D97-AF65-F5344CB8AC3E}">
        <p14:creationId xmlns:p14="http://schemas.microsoft.com/office/powerpoint/2010/main" val="2835799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FB49-EC3A-A0A1-0244-CC148A44D2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410D728-97F0-A036-CD5F-2BF2274F986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5C6FAD-D768-E8EA-ABD6-C2E6FFEC40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最后为研究结论与展望，</a:t>
            </a:r>
          </a:p>
          <a:p>
            <a:endParaRPr lang="zh-CN" altLang="en-US" dirty="0"/>
          </a:p>
        </p:txBody>
      </p:sp>
      <p:sp>
        <p:nvSpPr>
          <p:cNvPr id="4" name="灯片编号占位符 3">
            <a:extLst>
              <a:ext uri="{FF2B5EF4-FFF2-40B4-BE49-F238E27FC236}">
                <a16:creationId xmlns:a16="http://schemas.microsoft.com/office/drawing/2014/main" id="{4333546B-AEF0-26D3-38AB-E43B1A16569B}"/>
              </a:ext>
            </a:extLst>
          </p:cNvPr>
          <p:cNvSpPr>
            <a:spLocks noGrp="1"/>
          </p:cNvSpPr>
          <p:nvPr>
            <p:ph type="sldNum" sz="quarter" idx="10"/>
          </p:nvPr>
        </p:nvSpPr>
        <p:spPr/>
        <p:txBody>
          <a:bodyPr/>
          <a:lstStyle/>
          <a:p>
            <a:fld id="{B18EAD77-486C-432B-9EE9-E6FD5C91EB8A}" type="slidenum">
              <a:rPr lang="zh-CN" altLang="en-US" smtClean="0"/>
              <a:pPr/>
              <a:t>25</a:t>
            </a:fld>
            <a:endParaRPr lang="zh-CN" altLang="en-US"/>
          </a:p>
        </p:txBody>
      </p:sp>
    </p:spTree>
    <p:extLst>
      <p:ext uri="{BB962C8B-B14F-4D97-AF65-F5344CB8AC3E}">
        <p14:creationId xmlns:p14="http://schemas.microsoft.com/office/powerpoint/2010/main" val="68179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微软雅黑" panose="020B0503020204020204" pitchFamily="34" charset="-122"/>
                <a:ea typeface="微软雅黑" panose="020B0503020204020204" pitchFamily="34" charset="-122"/>
              </a:rPr>
              <a:t>本研究开发设计了地铁和</a:t>
            </a:r>
            <a:r>
              <a:rPr lang="zh-CN" altLang="en-US" sz="1200" b="0" dirty="0">
                <a:solidFill>
                  <a:srgbClr val="FFFF00"/>
                </a:solidFill>
                <a:latin typeface="微软雅黑" panose="020B0503020204020204" pitchFamily="34" charset="-122"/>
                <a:ea typeface="微软雅黑" panose="020B0503020204020204" pitchFamily="34" charset="-122"/>
              </a:rPr>
              <a:t>数据中心</a:t>
            </a:r>
            <a:r>
              <a:rPr lang="zh-CN" altLang="en-US" sz="1200" b="1" dirty="0">
                <a:solidFill>
                  <a:srgbClr val="FFFF00"/>
                </a:solidFill>
                <a:latin typeface="微软雅黑" panose="020B0503020204020204" pitchFamily="34" charset="-122"/>
                <a:ea typeface="微软雅黑" panose="020B0503020204020204" pitchFamily="34" charset="-122"/>
              </a:rPr>
              <a:t>专用型蒸发式冷凝器</a:t>
            </a:r>
            <a:r>
              <a:rPr lang="zh-CN" altLang="en-US" sz="1200" b="0" dirty="0">
                <a:solidFill>
                  <a:schemeClr val="bg1"/>
                </a:solidFill>
                <a:latin typeface="微软雅黑" panose="020B0503020204020204" pitchFamily="34" charset="-122"/>
                <a:ea typeface="微软雅黑" panose="020B0503020204020204" pitchFamily="34" charset="-122"/>
              </a:rPr>
              <a:t>，本项目所设计翅片式椭圆套管蒸发式冷凝器在节能性及传热传质性能方面得到了改进，总传热系数比圆管</a:t>
            </a:r>
            <a:r>
              <a:rPr lang="en-US" altLang="zh-CN" sz="1200" b="0" dirty="0">
                <a:solidFill>
                  <a:schemeClr val="bg1"/>
                </a:solidFill>
                <a:latin typeface="微软雅黑" panose="020B0503020204020204" pitchFamily="34" charset="-122"/>
                <a:ea typeface="微软雅黑" panose="020B0503020204020204" pitchFamily="34" charset="-122"/>
              </a:rPr>
              <a:t>-</a:t>
            </a:r>
            <a:r>
              <a:rPr lang="zh-CN" altLang="en-US" sz="1200" b="0" dirty="0">
                <a:solidFill>
                  <a:schemeClr val="bg1"/>
                </a:solidFill>
                <a:latin typeface="微软雅黑" panose="020B0503020204020204" pitchFamily="34" charset="-122"/>
                <a:ea typeface="微软雅黑" panose="020B0503020204020204" pitchFamily="34" charset="-122"/>
              </a:rPr>
              <a:t>管翅式换热器提高了</a:t>
            </a:r>
            <a:r>
              <a:rPr lang="en-US" altLang="zh-CN" sz="1200" b="0" dirty="0">
                <a:solidFill>
                  <a:schemeClr val="bg1"/>
                </a:solidFill>
                <a:latin typeface="微软雅黑" panose="020B0503020204020204" pitchFamily="34" charset="-122"/>
                <a:ea typeface="微软雅黑" panose="020B0503020204020204" pitchFamily="34" charset="-122"/>
              </a:rPr>
              <a:t>47.42%</a:t>
            </a:r>
            <a:r>
              <a:rPr lang="zh-CN" altLang="en-US" sz="1200" b="0" dirty="0">
                <a:solidFill>
                  <a:schemeClr val="bg1"/>
                </a:solidFill>
                <a:latin typeface="微软雅黑" panose="020B0503020204020204" pitchFamily="34" charset="-122"/>
                <a:ea typeface="微软雅黑" panose="020B0503020204020204" pitchFamily="34" charset="-122"/>
              </a:rPr>
              <a:t>，相较于目前国内外同类技术而言，具有优势。</a:t>
            </a:r>
            <a:endParaRPr lang="en-US" altLang="zh-CN" sz="1200" b="0"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微软雅黑" panose="020B0503020204020204" pitchFamily="34" charset="-122"/>
                <a:ea typeface="微软雅黑" panose="020B0503020204020204" pitchFamily="34" charset="-122"/>
              </a:rPr>
              <a:t>借助</a:t>
            </a:r>
            <a:r>
              <a:rPr lang="en-US" altLang="zh-CN" sz="1200" b="0" dirty="0">
                <a:solidFill>
                  <a:srgbClr val="FFFF00"/>
                </a:solidFill>
                <a:latin typeface="微软雅黑" panose="020B0503020204020204" pitchFamily="34" charset="-122"/>
                <a:ea typeface="微软雅黑" panose="020B0503020204020204" pitchFamily="34" charset="-122"/>
              </a:rPr>
              <a:t>AI</a:t>
            </a:r>
            <a:r>
              <a:rPr lang="zh-CN" altLang="en-US" sz="1200" b="0" dirty="0">
                <a:solidFill>
                  <a:srgbClr val="FFFF00"/>
                </a:solidFill>
                <a:latin typeface="微软雅黑" panose="020B0503020204020204" pitchFamily="34" charset="-122"/>
                <a:ea typeface="微软雅黑" panose="020B0503020204020204" pitchFamily="34" charset="-122"/>
              </a:rPr>
              <a:t>技术</a:t>
            </a:r>
            <a:r>
              <a:rPr lang="zh-CN" altLang="en-US" sz="1200" b="0" dirty="0">
                <a:solidFill>
                  <a:schemeClr val="bg1"/>
                </a:solidFill>
                <a:latin typeface="微软雅黑" panose="020B0503020204020204" pitchFamily="34" charset="-122"/>
                <a:ea typeface="微软雅黑" panose="020B0503020204020204" pitchFamily="34" charset="-122"/>
              </a:rPr>
              <a:t>对其翅片结构</a:t>
            </a:r>
            <a:r>
              <a:rPr lang="zh-CN" altLang="en-US" sz="1200" b="0" dirty="0">
                <a:solidFill>
                  <a:srgbClr val="FFFF00"/>
                </a:solidFill>
                <a:latin typeface="微软雅黑" panose="020B0503020204020204" pitchFamily="34" charset="-122"/>
                <a:ea typeface="微软雅黑" panose="020B0503020204020204" pitchFamily="34" charset="-122"/>
              </a:rPr>
              <a:t>多目标优化</a:t>
            </a:r>
            <a:r>
              <a:rPr lang="zh-CN" altLang="en-US" sz="1200" b="0" dirty="0">
                <a:solidFill>
                  <a:schemeClr val="bg1"/>
                </a:solidFill>
                <a:latin typeface="微软雅黑" panose="020B0503020204020204" pitchFamily="34" charset="-122"/>
                <a:ea typeface="微软雅黑" panose="020B0503020204020204" pitchFamily="34" charset="-122"/>
              </a:rPr>
              <a:t>，优化后综合评价因子</a:t>
            </a:r>
            <a:r>
              <a:rPr lang="en-US" altLang="zh-CN" sz="1200" b="0" dirty="0">
                <a:solidFill>
                  <a:schemeClr val="bg1"/>
                </a:solidFill>
                <a:latin typeface="微软雅黑" panose="020B0503020204020204" pitchFamily="34" charset="-122"/>
                <a:ea typeface="微软雅黑" panose="020B0503020204020204" pitchFamily="34" charset="-122"/>
              </a:rPr>
              <a:t>PEC</a:t>
            </a:r>
            <a:r>
              <a:rPr lang="zh-CN" altLang="en-US" sz="1200" b="0" dirty="0">
                <a:solidFill>
                  <a:schemeClr val="bg1"/>
                </a:solidFill>
                <a:latin typeface="微软雅黑" panose="020B0503020204020204" pitchFamily="34" charset="-122"/>
                <a:ea typeface="微软雅黑" panose="020B0503020204020204" pitchFamily="34" charset="-122"/>
              </a:rPr>
              <a:t>提升了</a:t>
            </a:r>
            <a:r>
              <a:rPr lang="en-US" altLang="zh-CN" sz="1200" b="0" dirty="0">
                <a:solidFill>
                  <a:srgbClr val="FFFF00"/>
                </a:solidFill>
                <a:latin typeface="微软雅黑" panose="020B0503020204020204" pitchFamily="34" charset="-122"/>
                <a:ea typeface="微软雅黑" panose="020B0503020204020204" pitchFamily="34" charset="-122"/>
              </a:rPr>
              <a:t>6.41%</a:t>
            </a:r>
            <a:r>
              <a:rPr lang="zh-CN" altLang="en-US" sz="1200" b="0" dirty="0">
                <a:solidFill>
                  <a:schemeClr val="bg1"/>
                </a:solidFill>
                <a:latin typeface="微软雅黑" panose="020B0503020204020204" pitchFamily="34" charset="-122"/>
                <a:ea typeface="微软雅黑" panose="020B0503020204020204" pitchFamily="34" charset="-122"/>
              </a:rPr>
              <a:t>，提升效果显著。同时通过实验研究得出了该蒸发式冷凝器最佳运行工况，并给出相关</a:t>
            </a:r>
            <a:r>
              <a:rPr lang="zh-CN" altLang="zh-CN" sz="1800" b="0" dirty="0">
                <a:effectLst/>
                <a:ea typeface="等线" panose="02010600030101010101" pitchFamily="2" charset="-122"/>
                <a:cs typeface="Times New Roman" panose="02020603050405020304" pitchFamily="18" charset="0"/>
              </a:rPr>
              <a:t>工程实际</a:t>
            </a:r>
            <a:r>
              <a:rPr lang="zh-CN" altLang="en-US" sz="1800" b="0" dirty="0">
                <a:effectLst/>
                <a:ea typeface="等线" panose="02010600030101010101" pitchFamily="2" charset="-122"/>
                <a:cs typeface="Times New Roman" panose="02020603050405020304" pitchFamily="18" charset="0"/>
              </a:rPr>
              <a:t>应用</a:t>
            </a:r>
            <a:r>
              <a:rPr lang="zh-CN" altLang="zh-CN" sz="1800" b="0" dirty="0">
                <a:effectLst/>
                <a:ea typeface="等线" panose="02010600030101010101" pitchFamily="2" charset="-122"/>
                <a:cs typeface="Times New Roman" panose="02020603050405020304" pitchFamily="18" charset="0"/>
              </a:rPr>
              <a:t>的指导性建议</a:t>
            </a:r>
            <a:r>
              <a:rPr lang="zh-CN" altLang="en-US" sz="1800" b="0" dirty="0">
                <a:effectLst/>
                <a:ea typeface="等线" panose="02010600030101010101" pitchFamily="2" charset="-122"/>
                <a:cs typeface="Times New Roman" panose="02020603050405020304" pitchFamily="18" charset="0"/>
              </a:rPr>
              <a:t>，</a:t>
            </a:r>
            <a:r>
              <a:rPr lang="zh-CN" altLang="zh-CN" sz="1200" b="0" dirty="0">
                <a:solidFill>
                  <a:schemeClr val="bg1"/>
                </a:solidFill>
                <a:latin typeface="微软雅黑" panose="020B0503020204020204" pitchFamily="34" charset="-122"/>
                <a:ea typeface="微软雅黑" panose="020B0503020204020204" pitchFamily="34" charset="-122"/>
              </a:rPr>
              <a:t>为</a:t>
            </a:r>
            <a:r>
              <a:rPr lang="zh-CN" altLang="en-US" sz="1200" b="0" dirty="0">
                <a:solidFill>
                  <a:schemeClr val="bg1"/>
                </a:solidFill>
                <a:latin typeface="微软雅黑" panose="020B0503020204020204" pitchFamily="34" charset="-122"/>
                <a:ea typeface="微软雅黑" panose="020B0503020204020204" pitchFamily="34" charset="-122"/>
              </a:rPr>
              <a:t>地铁站厅站台空调系统和</a:t>
            </a:r>
            <a:r>
              <a:rPr lang="zh-CN" altLang="zh-CN" sz="1200" b="0" dirty="0">
                <a:solidFill>
                  <a:srgbClr val="FFFF00"/>
                </a:solidFill>
                <a:latin typeface="微软雅黑" panose="020B0503020204020204" pitchFamily="34" charset="-122"/>
                <a:ea typeface="微软雅黑" panose="020B0503020204020204" pitchFamily="34" charset="-122"/>
              </a:rPr>
              <a:t>数据中心冷却节能优化</a:t>
            </a:r>
            <a:r>
              <a:rPr lang="zh-CN" altLang="zh-CN" sz="1200" b="0" dirty="0">
                <a:solidFill>
                  <a:schemeClr val="bg1"/>
                </a:solidFill>
                <a:latin typeface="微软雅黑" panose="020B0503020204020204" pitchFamily="34" charset="-122"/>
                <a:ea typeface="微软雅黑" panose="020B0503020204020204" pitchFamily="34" charset="-122"/>
              </a:rPr>
              <a:t>提供了新</a:t>
            </a:r>
            <a:r>
              <a:rPr lang="zh-CN" altLang="en-US" sz="1200" b="0" dirty="0">
                <a:solidFill>
                  <a:schemeClr val="bg1"/>
                </a:solidFill>
                <a:latin typeface="微软雅黑" panose="020B0503020204020204" pitchFamily="34" charset="-122"/>
                <a:ea typeface="微软雅黑" panose="020B0503020204020204" pitchFamily="34" charset="-122"/>
              </a:rPr>
              <a:t>思路与新方法</a:t>
            </a:r>
            <a:r>
              <a:rPr lang="zh-CN" altLang="zh-CN" sz="1200" b="0" dirty="0">
                <a:solidFill>
                  <a:schemeClr val="bg1"/>
                </a:solidFill>
                <a:latin typeface="微软雅黑" panose="020B0503020204020204" pitchFamily="34" charset="-122"/>
                <a:ea typeface="微软雅黑" panose="020B0503020204020204" pitchFamily="34" charset="-122"/>
              </a:rPr>
              <a:t>，对推动</a:t>
            </a:r>
            <a:r>
              <a:rPr lang="zh-CN" altLang="en-US" sz="1200" b="0" dirty="0">
                <a:solidFill>
                  <a:schemeClr val="bg1"/>
                </a:solidFill>
                <a:latin typeface="微软雅黑" panose="020B0503020204020204" pitchFamily="34" charset="-122"/>
                <a:ea typeface="微软雅黑" panose="020B0503020204020204" pitchFamily="34" charset="-122"/>
              </a:rPr>
              <a:t>地铁和</a:t>
            </a:r>
            <a:r>
              <a:rPr lang="zh-CN" altLang="zh-CN" sz="1200" b="0" dirty="0">
                <a:solidFill>
                  <a:srgbClr val="FFFF00"/>
                </a:solidFill>
                <a:latin typeface="微软雅黑" panose="020B0503020204020204" pitchFamily="34" charset="-122"/>
                <a:ea typeface="微软雅黑" panose="020B0503020204020204" pitchFamily="34" charset="-122"/>
              </a:rPr>
              <a:t>数据中心绿色低碳</a:t>
            </a:r>
            <a:r>
              <a:rPr lang="zh-CN" altLang="zh-CN" sz="1200" b="0" dirty="0">
                <a:solidFill>
                  <a:schemeClr val="bg1"/>
                </a:solidFill>
                <a:latin typeface="微软雅黑" panose="020B0503020204020204" pitchFamily="34" charset="-122"/>
                <a:ea typeface="微软雅黑" panose="020B0503020204020204" pitchFamily="34" charset="-122"/>
              </a:rPr>
              <a:t>发展具有重要意义。</a:t>
            </a:r>
            <a:endParaRPr lang="zh-CN" altLang="en-US" sz="1200" b="0" dirty="0">
              <a:solidFill>
                <a:schemeClr val="bg1"/>
              </a:solidFill>
              <a:latin typeface="微软雅黑" panose="020B0503020204020204" pitchFamily="34" charset="-122"/>
              <a:ea typeface="微软雅黑" panose="020B0503020204020204" pitchFamily="34" charset="-122"/>
            </a:endParaRPr>
          </a:p>
          <a:p>
            <a:endParaRPr lang="zh-CN" altLang="en-US" b="0" dirty="0"/>
          </a:p>
        </p:txBody>
      </p:sp>
      <p:sp>
        <p:nvSpPr>
          <p:cNvPr id="4" name="灯片编号占位符 3"/>
          <p:cNvSpPr>
            <a:spLocks noGrp="1"/>
          </p:cNvSpPr>
          <p:nvPr>
            <p:ph type="sldNum" sz="quarter" idx="10"/>
          </p:nvPr>
        </p:nvSpPr>
        <p:spPr/>
        <p:txBody>
          <a:bodyPr/>
          <a:lstStyle/>
          <a:p>
            <a:fld id="{AAD7BDD6-142A-4554-828C-62CB363D5F7B}" type="slidenum">
              <a:rPr lang="zh-CN" altLang="en-US" smtClean="0"/>
              <a:t>26</a:t>
            </a:fld>
            <a:endParaRPr lang="zh-CN" altLang="en-US"/>
          </a:p>
        </p:txBody>
      </p:sp>
    </p:spTree>
    <p:extLst>
      <p:ext uri="{BB962C8B-B14F-4D97-AF65-F5344CB8AC3E}">
        <p14:creationId xmlns:p14="http://schemas.microsoft.com/office/powerpoint/2010/main" val="395017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FC26-61A2-494B-3F44-15DB95AF63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70C53F-D5DC-EEE1-A4A3-033C47068D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2085A78-6ED2-06E6-CA48-870EB696388D}"/>
              </a:ext>
            </a:extLst>
          </p:cNvPr>
          <p:cNvSpPr>
            <a:spLocks noGrp="1"/>
          </p:cNvSpPr>
          <p:nvPr>
            <p:ph type="body" idx="1"/>
          </p:nvPr>
        </p:nvSpPr>
        <p:spPr/>
        <p:txBody>
          <a:bodyPr/>
          <a:lstStyle/>
          <a:p>
            <a:r>
              <a:rPr lang="zh-CN" altLang="en-US" dirty="0"/>
              <a:t>我的汇报到此结束，恳请各位专家批评指正！自</a:t>
            </a:r>
            <a:r>
              <a:rPr lang="en-US" altLang="zh-CN" dirty="0"/>
              <a:t>2016</a:t>
            </a:r>
            <a:r>
              <a:rPr lang="zh-CN" altLang="en-US" dirty="0"/>
              <a:t>年至今本课题组从蒸发式冷凝器的设计、模拟、实验以及地铁空调系统的实测到不断优化，有多位硕博研究生的共同努力，也非常感谢各位专家长期以来的支持与帮助！</a:t>
            </a:r>
            <a:endParaRPr lang="en-US" altLang="zh-CN" dirty="0"/>
          </a:p>
        </p:txBody>
      </p:sp>
      <p:sp>
        <p:nvSpPr>
          <p:cNvPr id="4" name="灯片编号占位符 3">
            <a:extLst>
              <a:ext uri="{FF2B5EF4-FFF2-40B4-BE49-F238E27FC236}">
                <a16:creationId xmlns:a16="http://schemas.microsoft.com/office/drawing/2014/main" id="{C98609F4-7930-87E1-AAAE-EDB0C63F9134}"/>
              </a:ext>
            </a:extLst>
          </p:cNvPr>
          <p:cNvSpPr>
            <a:spLocks noGrp="1"/>
          </p:cNvSpPr>
          <p:nvPr>
            <p:ph type="sldNum" sz="quarter" idx="10"/>
          </p:nvPr>
        </p:nvSpPr>
        <p:spPr/>
        <p:txBody>
          <a:bodyPr/>
          <a:lstStyle/>
          <a:p>
            <a:fld id="{B18EAD77-486C-432B-9EE9-E6FD5C91EB8A}" type="slidenum">
              <a:rPr lang="zh-CN" altLang="en-US" smtClean="0"/>
              <a:pPr/>
              <a:t>27</a:t>
            </a:fld>
            <a:endParaRPr lang="zh-CN" altLang="en-US"/>
          </a:p>
        </p:txBody>
      </p:sp>
    </p:spTree>
    <p:extLst>
      <p:ext uri="{BB962C8B-B14F-4D97-AF65-F5344CB8AC3E}">
        <p14:creationId xmlns:p14="http://schemas.microsoft.com/office/powerpoint/2010/main" val="384978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4000" b="0" i="0" dirty="0"/>
              <a:t>为实现</a:t>
            </a:r>
            <a:r>
              <a:rPr lang="zh-CN" altLang="en-US" sz="4000" b="0" dirty="0"/>
              <a:t>“碳达峰”、“碳中和”的目标，减少碳排放，降低能耗尤为重要。</a:t>
            </a:r>
            <a:r>
              <a:rPr lang="zh-CN" altLang="en-US" sz="7200" b="0" dirty="0"/>
              <a:t>   </a:t>
            </a:r>
            <a:endParaRPr lang="en-US" altLang="zh-CN" sz="7200" b="0" dirty="0"/>
          </a:p>
          <a:p>
            <a:r>
              <a:rPr lang="zh-CN" altLang="en-US" sz="9600" b="0" i="0" dirty="0">
                <a:effectLst/>
                <a:latin typeface="微软雅黑" panose="020B0503020204020204" pitchFamily="34" charset="-122"/>
              </a:rPr>
              <a:t>随着信息技术的飞速发展，互联网</a:t>
            </a:r>
            <a:r>
              <a:rPr lang="en-US" altLang="zh-CN" sz="9600" b="0" i="0" dirty="0">
                <a:effectLst/>
                <a:latin typeface="微软雅黑" panose="020B0503020204020204" pitchFamily="34" charset="-122"/>
              </a:rPr>
              <a:t>+</a:t>
            </a:r>
            <a:r>
              <a:rPr lang="zh-CN" altLang="en-US" sz="9600" b="0" i="0" dirty="0">
                <a:effectLst/>
                <a:latin typeface="微软雅黑" panose="020B0503020204020204" pitchFamily="34" charset="-122"/>
              </a:rPr>
              <a:t>、电子商务、网络购物、等，与我们的工作与日常生活息息相关！数据中心的规模和数量不断增长，大量的服务器、存储设备等</a:t>
            </a:r>
            <a:r>
              <a:rPr lang="en-US" altLang="zh-CN" sz="9600" b="0" i="0" dirty="0">
                <a:effectLst/>
                <a:latin typeface="微软雅黑" panose="020B0503020204020204" pitchFamily="34" charset="-122"/>
              </a:rPr>
              <a:t>IT</a:t>
            </a:r>
            <a:r>
              <a:rPr lang="zh-CN" altLang="en-US" sz="9600" b="0" i="0" dirty="0">
                <a:effectLst/>
                <a:latin typeface="微软雅黑" panose="020B0503020204020204" pitchFamily="34" charset="-122"/>
              </a:rPr>
              <a:t>设备在运行过程中会产生巨大的热量，为了保证这些设备的正常运行和性能稳定，对机房空调系统提出了极高的散热要求，从而有巨大的耗电量和耗水量。数据中心作为能耗大户，其能源消耗问题备受关注。</a:t>
            </a:r>
            <a:r>
              <a:rPr lang="zh-CN" altLang="en-US" sz="4000" b="0" dirty="0"/>
              <a:t>据调查，在数据中心能耗占比中，</a:t>
            </a:r>
            <a:r>
              <a:rPr lang="en-US" altLang="zh-CN" sz="4000" b="0" dirty="0"/>
              <a:t>IT</a:t>
            </a:r>
            <a:r>
              <a:rPr lang="zh-CN" altLang="en-US" sz="4000" b="0" dirty="0"/>
              <a:t>设备能耗占比最大，达到</a:t>
            </a:r>
            <a:r>
              <a:rPr lang="en-US" altLang="zh-CN" sz="4000" b="0" dirty="0"/>
              <a:t>45%</a:t>
            </a:r>
            <a:r>
              <a:rPr lang="zh-CN" altLang="en-US" sz="4000" b="0" dirty="0"/>
              <a:t>。其次就是空调系统，它所产生的功耗约占数据中心总功耗的</a:t>
            </a:r>
            <a:r>
              <a:rPr lang="en-US" altLang="zh-CN" sz="4000" b="0" dirty="0"/>
              <a:t>40%</a:t>
            </a:r>
            <a:r>
              <a:rPr lang="zh-CN" altLang="en-US" sz="4000" b="0" dirty="0"/>
              <a:t>。可见空调系统是数据中心提高能源效率的重点环节，同样也是数据中心节能减排的突破口。</a:t>
            </a:r>
            <a:endParaRPr lang="en-US" altLang="zh-CN" sz="4000" b="0" dirty="0"/>
          </a:p>
          <a:p>
            <a:r>
              <a:rPr lang="zh-CN" altLang="en-US" sz="5400" b="0" i="0" dirty="0">
                <a:effectLst/>
                <a:latin typeface="微软雅黑" panose="020B0503020204020204" pitchFamily="34" charset="-122"/>
              </a:rPr>
              <a:t>蒸发冷凝空调系统利用水的蒸发潜热进行散热，同时又可以充分利用制冷剂进行全年供冷，</a:t>
            </a:r>
            <a:r>
              <a:rPr lang="zh-CN" altLang="en-US" sz="4000" b="0" dirty="0"/>
              <a:t>相较于传统的风冷式冷凝器和水冷式冷凝器换热效率更高、运行能耗更低，能够有效提高数据中心空调系统的</a:t>
            </a:r>
            <a:r>
              <a:rPr lang="en-US" altLang="zh-CN" sz="4000" b="0" dirty="0"/>
              <a:t>PUE</a:t>
            </a:r>
            <a:r>
              <a:rPr lang="zh-CN" altLang="en-US" sz="4000" b="0" dirty="0"/>
              <a:t>和</a:t>
            </a:r>
            <a:r>
              <a:rPr lang="en-US" altLang="zh-CN" sz="4000" b="0" dirty="0"/>
              <a:t>WUE</a:t>
            </a:r>
            <a:r>
              <a:rPr lang="zh-CN" altLang="en-US" sz="4000" b="0" dirty="0"/>
              <a:t>，</a:t>
            </a:r>
            <a:r>
              <a:rPr lang="zh-CN" altLang="en-US" sz="5400" b="0" i="0" dirty="0">
                <a:effectLst/>
                <a:latin typeface="微软雅黑" panose="020B0503020204020204" pitchFamily="34" charset="-122"/>
              </a:rPr>
              <a:t>保障机房设备稳定运行，推动数据中心绿色健康发展。</a:t>
            </a:r>
            <a:endParaRPr lang="en-US" altLang="zh-CN" sz="4000" b="0" i="0" dirty="0">
              <a:effectLst/>
              <a:latin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dirty="0"/>
              <a:t>与此同时，承载交通的地铁，其能耗也不仅仅体现在其牵引系统，站厅站台通风及空调系统能耗在地铁总能耗中占</a:t>
            </a:r>
            <a:r>
              <a:rPr lang="en-US" altLang="zh-CN" sz="4000" dirty="0"/>
              <a:t>30%</a:t>
            </a:r>
            <a:r>
              <a:rPr lang="zh-CN" altLang="en-US" sz="4000" dirty="0"/>
              <a:t>到</a:t>
            </a:r>
            <a:r>
              <a:rPr lang="en-US" altLang="zh-CN" sz="4000" dirty="0"/>
              <a:t>40%</a:t>
            </a:r>
            <a:r>
              <a:rPr lang="zh-CN" altLang="en-US" sz="4000" dirty="0"/>
              <a:t>。传统为“水冷式冷水机组</a:t>
            </a:r>
            <a:r>
              <a:rPr lang="en-US" altLang="zh-CN" sz="4000" dirty="0"/>
              <a:t>+</a:t>
            </a:r>
            <a:r>
              <a:rPr lang="zh-CN" altLang="en-US" sz="4000" dirty="0"/>
              <a:t>冷却塔”的组合，该系统换热量及换热效率较高，但耗水量大，而且，由于地下空间有限，导致冷却塔设备难于布置而放置于地面，占据地面寸土寸金的空间的同时，冷却塔或风亭运行对周围环境造成噪声、飘水、排风和景观影响。因此目前最常用的方式是采用下沉式冷却塔，并控制冷却塔与周边敏感建筑的间距来达到噪声和景观的要求。对于设置冷却塔条件紧张的车站，其处理措施是采用消声设备将冷却塔围闭，但该措施增加造价的同时也降低了冷却塔的效率。为解决以上问题，蒸发冷凝空调系统在地铁站厅站台空调系统中的应用就此提出。</a:t>
            </a:r>
          </a:p>
          <a:p>
            <a:r>
              <a:rPr lang="zh-CN" altLang="en-US" sz="4000" dirty="0"/>
              <a:t>蒸发式冷凝器将蒸发器与冷凝器即冷却塔合二为一，结构更加紧凑</a:t>
            </a:r>
            <a:r>
              <a:rPr lang="zh-CN" altLang="en-US" sz="2800" dirty="0"/>
              <a:t>、</a:t>
            </a:r>
            <a:r>
              <a:rPr lang="zh-CN" altLang="en-US" sz="4000" dirty="0"/>
              <a:t>提高了地铁车站空间的综合利用率，有效降低地铁车站空调系统的能耗与运营成本，契合绿色交通发展理念，</a:t>
            </a:r>
            <a:r>
              <a:rPr lang="zh-CN" altLang="en-US" sz="2800" dirty="0"/>
              <a:t>为解决地铁车站空调系统所面临的问题提供了新的方案。</a:t>
            </a:r>
            <a:endParaRPr lang="en-US" altLang="zh-CN" sz="4000" b="0" i="0" dirty="0"/>
          </a:p>
          <a:p>
            <a:r>
              <a:rPr lang="zh-CN" altLang="en-US" sz="4000" b="0" i="0" dirty="0"/>
              <a:t>因此</a:t>
            </a:r>
            <a:r>
              <a:rPr lang="zh-CN" altLang="en-US" sz="4000" b="1" dirty="0">
                <a:solidFill>
                  <a:schemeClr val="bg1"/>
                </a:solidFill>
                <a:latin typeface="微软雅黑" panose="020B0503020204020204" pitchFamily="34" charset="-122"/>
                <a:ea typeface="微软雅黑" panose="020B0503020204020204" pitchFamily="34" charset="-122"/>
                <a:sym typeface="+mn-ea"/>
              </a:rPr>
              <a:t>蒸发式冷凝器</a:t>
            </a:r>
            <a:r>
              <a:rPr lang="zh-CN" altLang="en-US" sz="4000" b="0" i="0" dirty="0"/>
              <a:t>研究意义重大！</a:t>
            </a:r>
            <a:endParaRPr lang="en-US" altLang="zh-CN" sz="4000" b="0" i="0" dirty="0"/>
          </a:p>
        </p:txBody>
      </p:sp>
      <p:sp>
        <p:nvSpPr>
          <p:cNvPr id="4" name="灯片编号占位符 3"/>
          <p:cNvSpPr>
            <a:spLocks noGrp="1"/>
          </p:cNvSpPr>
          <p:nvPr>
            <p:ph type="sldNum" sz="quarter" idx="10"/>
          </p:nvPr>
        </p:nvSpPr>
        <p:spPr/>
        <p:txBody>
          <a:bodyPr/>
          <a:lstStyle/>
          <a:p>
            <a:fld id="{AAD7BDD6-142A-4554-828C-62CB363D5F7B}" type="slidenum">
              <a:rPr lang="zh-CN" altLang="en-US" smtClean="0"/>
              <a:t>3</a:t>
            </a:fld>
            <a:endParaRPr lang="zh-CN" altLang="en-US"/>
          </a:p>
        </p:txBody>
      </p:sp>
    </p:spTree>
    <p:extLst>
      <p:ext uri="{BB962C8B-B14F-4D97-AF65-F5344CB8AC3E}">
        <p14:creationId xmlns:p14="http://schemas.microsoft.com/office/powerpoint/2010/main" val="217056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7D5C-5E63-575D-B289-63431C4A84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EFBE05-7C6F-71FB-6F8B-1B4EE97B29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84DD7F-67CE-319B-7A69-A9FFDFCDC14A}"/>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zh-CN" sz="1200" kern="100" dirty="0">
                <a:effectLst/>
                <a:latin typeface="Times New Roman" panose="02020603050405020304" pitchFamily="18" charset="0"/>
                <a:ea typeface="宋体" panose="02010600030101010101" pitchFamily="2" charset="-122"/>
              </a:rPr>
              <a:t>在空调系统中，常用的冷凝器可分为</a:t>
            </a:r>
            <a:r>
              <a:rPr lang="zh-CN" altLang="en-US" sz="1200" kern="100" dirty="0">
                <a:effectLst/>
                <a:latin typeface="Times New Roman" panose="02020603050405020304" pitchFamily="18" charset="0"/>
                <a:ea typeface="宋体" panose="02010600030101010101" pitchFamily="2" charset="-122"/>
              </a:rPr>
              <a:t>风</a:t>
            </a:r>
            <a:r>
              <a:rPr lang="zh-CN" altLang="zh-CN" sz="1200" kern="100" dirty="0">
                <a:effectLst/>
                <a:latin typeface="Times New Roman" panose="02020603050405020304" pitchFamily="18" charset="0"/>
                <a:ea typeface="宋体" panose="02010600030101010101" pitchFamily="2" charset="-122"/>
              </a:rPr>
              <a:t>冷式、水冷式和蒸发式冷凝器三种，三种冷凝器各有自己的特点和优势，其中，蒸发式冷凝器</a:t>
            </a:r>
            <a:r>
              <a:rPr lang="zh-CN" altLang="zh-CN" sz="1200" b="1" kern="100" dirty="0">
                <a:effectLst/>
                <a:latin typeface="Times New Roman" panose="02020603050405020304" pitchFamily="18" charset="0"/>
                <a:ea typeface="宋体" panose="02010600030101010101" pitchFamily="2" charset="-122"/>
              </a:rPr>
              <a:t>传热性能最优</a:t>
            </a:r>
            <a:r>
              <a:rPr lang="zh-CN" altLang="en-US" sz="1200" b="1" kern="100" dirty="0">
                <a:effectLst/>
                <a:latin typeface="Times New Roman" panose="02020603050405020304" pitchFamily="18" charset="0"/>
                <a:ea typeface="宋体" panose="02010600030101010101" pitchFamily="2" charset="-122"/>
              </a:rPr>
              <a:t>，综合性能更好</a:t>
            </a:r>
            <a:r>
              <a:rPr lang="zh-CN" altLang="en-US" sz="1200" b="0" kern="100" dirty="0">
                <a:effectLst/>
                <a:latin typeface="Times New Roman" panose="02020603050405020304" pitchFamily="18" charset="0"/>
                <a:ea typeface="宋体" panose="02010600030101010101" pitchFamily="2" charset="-122"/>
              </a:rPr>
              <a:t>。</a:t>
            </a:r>
            <a:endParaRPr lang="en-US" altLang="zh-CN" sz="1200" b="0" kern="100" dirty="0">
              <a:effectLst/>
              <a:latin typeface="Times New Roman" panose="02020603050405020304" pitchFamily="18" charset="0"/>
              <a:ea typeface="宋体" panose="02010600030101010101" pitchFamily="2"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相比于常规的蒸发式冷凝器，</a:t>
            </a:r>
            <a:r>
              <a:rPr lang="zh-CN" altLang="en-US" sz="1200" kern="1200" dirty="0">
                <a:solidFill>
                  <a:schemeClr val="tx1"/>
                </a:solidFill>
                <a:effectLst/>
                <a:latin typeface="+mn-lt"/>
                <a:ea typeface="+mn-ea"/>
                <a:cs typeface="+mn-cs"/>
              </a:rPr>
              <a:t>普通的单圆管管内流通制冷剂、管外喷淋水和外掠空气，进行换热，有专家学者研发了套管式结构以强化换热，本课题组进一步对套管式冷凝器进行结构优化改进，设计了</a:t>
            </a:r>
            <a:r>
              <a:rPr lang="zh-CN" altLang="en-US" sz="1200" b="0" kern="1200" spc="100" baseline="0" dirty="0">
                <a:solidFill>
                  <a:schemeClr val="tx1"/>
                </a:solidFill>
                <a:effectLst/>
                <a:latin typeface="+mn-lt"/>
                <a:ea typeface="+mn-ea"/>
                <a:cs typeface="+mn-cs"/>
              </a:rPr>
              <a:t>套管外管为椭圆管，并辅以波纹型翅片，内管为圆管。</a:t>
            </a:r>
            <a:endParaRPr lang="zh-CN" altLang="zh-CN" sz="1200" b="1" kern="100" dirty="0">
              <a:effectLst/>
              <a:latin typeface="Times New Roman" panose="02020603050405020304" pitchFamily="18" charset="0"/>
              <a:ea typeface="宋体" panose="02010600030101010101" pitchFamily="2" charset="-122"/>
            </a:endParaRPr>
          </a:p>
        </p:txBody>
      </p:sp>
      <p:sp>
        <p:nvSpPr>
          <p:cNvPr id="4" name="灯片编号占位符 3">
            <a:extLst>
              <a:ext uri="{FF2B5EF4-FFF2-40B4-BE49-F238E27FC236}">
                <a16:creationId xmlns:a16="http://schemas.microsoft.com/office/drawing/2014/main" id="{F8D05B9E-5AE9-3814-8C06-E854C7D5B652}"/>
              </a:ext>
            </a:extLst>
          </p:cNvPr>
          <p:cNvSpPr>
            <a:spLocks noGrp="1"/>
          </p:cNvSpPr>
          <p:nvPr>
            <p:ph type="sldNum" sz="quarter" idx="10"/>
          </p:nvPr>
        </p:nvSpPr>
        <p:spPr/>
        <p:txBody>
          <a:bodyPr/>
          <a:lstStyle/>
          <a:p>
            <a:fld id="{AAD7BDD6-142A-4554-828C-62CB363D5F7B}" type="slidenum">
              <a:rPr lang="zh-CN" altLang="en-US" smtClean="0"/>
              <a:t>4</a:t>
            </a:fld>
            <a:endParaRPr lang="zh-CN" altLang="en-US"/>
          </a:p>
        </p:txBody>
      </p:sp>
    </p:spTree>
    <p:extLst>
      <p:ext uri="{BB962C8B-B14F-4D97-AF65-F5344CB8AC3E}">
        <p14:creationId xmlns:p14="http://schemas.microsoft.com/office/powerpoint/2010/main" val="409542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kern="100" dirty="0">
                <a:effectLst/>
                <a:latin typeface="Times New Roman" panose="02020603050405020304" pitchFamily="18" charset="0"/>
                <a:ea typeface="+mn-ea"/>
              </a:rPr>
              <a:t>而蒸发式冷凝器应用于数据中心冷却时，目前，数据中心常用的冷却技术包括机械制冷、蒸发冷却、和蒸发冷凝技术。由于机械制冷</a:t>
            </a:r>
            <a:r>
              <a:rPr lang="zh-CN" altLang="zh-CN" sz="1200" b="1" kern="100" dirty="0">
                <a:effectLst/>
                <a:latin typeface="Times New Roman" panose="02020603050405020304" pitchFamily="18" charset="0"/>
                <a:ea typeface="+mn-ea"/>
              </a:rPr>
              <a:t>能耗高</a:t>
            </a:r>
            <a:r>
              <a:rPr lang="zh-CN" altLang="en-US" sz="1200" b="0" kern="100" dirty="0">
                <a:effectLst/>
                <a:latin typeface="Times New Roman" panose="02020603050405020304" pitchFamily="18" charset="0"/>
                <a:ea typeface="+mn-ea"/>
              </a:rPr>
              <a:t>、蒸发冷却空调虽节能环保但湿度依赖性强、</a:t>
            </a:r>
            <a:r>
              <a:rPr lang="zh-CN" altLang="en-US" sz="1200" b="1" kern="100" dirty="0">
                <a:effectLst/>
                <a:latin typeface="Times New Roman" panose="02020603050405020304" pitchFamily="18" charset="0"/>
                <a:ea typeface="+mn-ea"/>
              </a:rPr>
              <a:t>适用范围有限，因此蒸发冷凝技术应用于数据中心全年冷却具有现实意义，</a:t>
            </a:r>
            <a:r>
              <a:rPr lang="zh-CN" altLang="en-US" b="0" i="0" dirty="0">
                <a:effectLst/>
                <a:latin typeface="Inter"/>
              </a:rPr>
              <a:t>研发更加高效、节能且适应性广泛的蒸发冷凝系统尤为重要，而蒸发式冷凝器是蒸发冷凝空调系统的核心换热单元，本课题着眼于蒸发式冷凝器的强化传热传质性能展开研究。</a:t>
            </a:r>
            <a:endParaRPr lang="en-US" altLang="zh-CN" sz="1200" b="0" kern="1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fld id="{AAD7BDD6-142A-4554-828C-62CB363D5F7B}" type="slidenum">
              <a:rPr lang="zh-CN" altLang="en-US" smtClean="0"/>
              <a:t>5</a:t>
            </a:fld>
            <a:endParaRPr lang="zh-CN" altLang="en-US"/>
          </a:p>
        </p:txBody>
      </p:sp>
    </p:spTree>
    <p:extLst>
      <p:ext uri="{BB962C8B-B14F-4D97-AF65-F5344CB8AC3E}">
        <p14:creationId xmlns:p14="http://schemas.microsoft.com/office/powerpoint/2010/main" val="348945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123D9-4EB5-80A4-61EF-3BCF04CB46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A06343-E90A-E3D4-FAF9-EE9C0B38E7E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F13B7DB-8FEE-E06A-620B-2FE68212A4CE}"/>
              </a:ext>
            </a:extLst>
          </p:cNvPr>
          <p:cNvSpPr>
            <a:spLocks noGrp="1"/>
          </p:cNvSpPr>
          <p:nvPr>
            <p:ph type="body" idx="1"/>
          </p:nvPr>
        </p:nvSpPr>
        <p:spPr/>
        <p:txBody>
          <a:bodyPr/>
          <a:lstStyle/>
          <a:p>
            <a:r>
              <a:rPr lang="zh-CN" altLang="en-US" dirty="0"/>
              <a:t>主要研究内容即特色与创新点如下</a:t>
            </a:r>
          </a:p>
        </p:txBody>
      </p:sp>
      <p:sp>
        <p:nvSpPr>
          <p:cNvPr id="4" name="灯片编号占位符 3">
            <a:extLst>
              <a:ext uri="{FF2B5EF4-FFF2-40B4-BE49-F238E27FC236}">
                <a16:creationId xmlns:a16="http://schemas.microsoft.com/office/drawing/2014/main" id="{C81EB74E-89F1-B06C-81FA-E3328699BE82}"/>
              </a:ext>
            </a:extLst>
          </p:cNvPr>
          <p:cNvSpPr>
            <a:spLocks noGrp="1"/>
          </p:cNvSpPr>
          <p:nvPr>
            <p:ph type="sldNum" sz="quarter" idx="10"/>
          </p:nvPr>
        </p:nvSpPr>
        <p:spPr/>
        <p:txBody>
          <a:bodyPr/>
          <a:lstStyle/>
          <a:p>
            <a:fld id="{B18EAD77-486C-432B-9EE9-E6FD5C91EB8A}" type="slidenum">
              <a:rPr lang="zh-CN" altLang="en-US" smtClean="0"/>
              <a:pPr/>
              <a:t>6</a:t>
            </a:fld>
            <a:endParaRPr lang="zh-CN" altLang="en-US"/>
          </a:p>
        </p:txBody>
      </p:sp>
    </p:spTree>
    <p:extLst>
      <p:ext uri="{BB962C8B-B14F-4D97-AF65-F5344CB8AC3E}">
        <p14:creationId xmlns:p14="http://schemas.microsoft.com/office/powerpoint/2010/main" val="319314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74E6-C0E8-EFF2-D878-6BA0C1F76C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1C9BB5-7D3E-E26B-E42A-1C6C6021EC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FBBEED-B5CA-C68A-A5BB-A277C56732DD}"/>
              </a:ext>
            </a:extLst>
          </p:cNvPr>
          <p:cNvSpPr>
            <a:spLocks noGrp="1"/>
          </p:cNvSpPr>
          <p:nvPr>
            <p:ph type="body" idx="1"/>
          </p:nvPr>
        </p:nvSpPr>
        <p:spPr/>
        <p:txBody>
          <a:bodyPr/>
          <a:lstStyle/>
          <a:p>
            <a:pPr>
              <a:lnSpc>
                <a:spcPct val="120000"/>
              </a:lnSpc>
            </a:pPr>
            <a:r>
              <a:rPr lang="zh-CN" altLang="en-US" dirty="0">
                <a:latin typeface="微软雅黑" panose="020B0503020204020204" pitchFamily="34" charset="-122"/>
                <a:ea typeface="微软雅黑" panose="020B0503020204020204" pitchFamily="34" charset="-122"/>
              </a:rPr>
              <a:t>本研究针对</a:t>
            </a:r>
            <a:r>
              <a:rPr lang="zh-CN" altLang="en-US" sz="1200" b="1" kern="100" dirty="0">
                <a:effectLst/>
                <a:latin typeface="微软雅黑" panose="020B0503020204020204" pitchFamily="34" charset="-122"/>
                <a:ea typeface="微软雅黑" panose="020B0503020204020204" pitchFamily="34" charset="-122"/>
                <a:cs typeface="宋体" panose="02010600030101010101" pitchFamily="2" charset="-122"/>
              </a:rPr>
              <a:t>地铁站厅站台空调系统</a:t>
            </a:r>
            <a:r>
              <a:rPr lang="zh-CN" altLang="en-US"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能耗高</a:t>
            </a:r>
            <a:r>
              <a:rPr lang="zh-CN" altLang="en-US" sz="1200" b="1" kern="100" dirty="0">
                <a:effectLst/>
                <a:latin typeface="微软雅黑" panose="020B0503020204020204" pitchFamily="34" charset="-122"/>
                <a:ea typeface="微软雅黑" panose="020B0503020204020204" pitchFamily="34" charset="-122"/>
                <a:cs typeface="宋体" panose="02010600030101010101" pitchFamily="2" charset="-122"/>
              </a:rPr>
              <a:t>、有</a:t>
            </a:r>
            <a:r>
              <a:rPr lang="zh-CN" altLang="en-US"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环境影响</a:t>
            </a:r>
            <a:r>
              <a:rPr lang="zh-CN" altLang="en-US" sz="1200" b="1"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冷却塔布置困难</a:t>
            </a:r>
            <a:r>
              <a:rPr lang="zh-CN" altLang="en-US" sz="1200" b="1" kern="100" dirty="0">
                <a:effectLst/>
                <a:latin typeface="微软雅黑" panose="020B0503020204020204" pitchFamily="34" charset="-122"/>
                <a:ea typeface="微软雅黑" panose="020B0503020204020204" pitchFamily="34" charset="-122"/>
                <a:cs typeface="宋体" panose="02010600030101010101" pitchFamily="2" charset="-122"/>
              </a:rPr>
              <a:t>及</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针对数据中心机房</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高功率密度散热需求</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和</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冷却系统高能耗</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问题，提出基于</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换热设备本身优化</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的设计方案，以</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椭圆套管蒸发式冷凝器</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为研究对象，采用数值模拟对其</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翅片结构参数</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进行多目标优化。同时</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实验研究</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多种工况参数对优化前后</a:t>
            </a:r>
            <a:r>
              <a:rPr lang="zh-CN" altLang="zh-CN" sz="12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传热性能</a:t>
            </a:r>
            <a:r>
              <a:rPr lang="zh-CN" altLang="zh-CN" sz="1200" b="1" kern="100" dirty="0">
                <a:effectLst/>
                <a:latin typeface="微软雅黑" panose="020B0503020204020204" pitchFamily="34" charset="-122"/>
                <a:ea typeface="微软雅黑" panose="020B0503020204020204" pitchFamily="34" charset="-122"/>
                <a:cs typeface="宋体" panose="02010600030101010101" pitchFamily="2" charset="-122"/>
              </a:rPr>
              <a:t>的影响</a:t>
            </a:r>
            <a:r>
              <a:rPr lang="zh-CN" altLang="en-US" sz="1200" b="1" kern="100" dirty="0">
                <a:effectLst/>
                <a:latin typeface="微软雅黑" panose="020B0503020204020204" pitchFamily="34" charset="-122"/>
                <a:ea typeface="微软雅黑" panose="020B0503020204020204" pitchFamily="34" charset="-122"/>
                <a:cs typeface="宋体" panose="02010600030101010101" pitchFamily="2" charset="-122"/>
              </a:rPr>
              <a:t>规律</a:t>
            </a:r>
            <a:r>
              <a:rPr lang="zh-CN" altLang="zh-CN" sz="12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其创新点体现在：</a:t>
            </a:r>
            <a:endParaRPr lang="en-US" altLang="zh-CN"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首先</a:t>
            </a:r>
            <a:r>
              <a:rPr lang="zh-CN" altLang="en-US" sz="1200" b="1" dirty="0">
                <a:latin typeface="微软雅黑" panose="020B0503020204020204" pitchFamily="34" charset="-122"/>
                <a:ea typeface="微软雅黑" panose="020B0503020204020204" pitchFamily="34" charset="-122"/>
              </a:rPr>
              <a:t>结构得到优化：</a:t>
            </a:r>
            <a:r>
              <a:rPr lang="zh-CN" altLang="en-US" dirty="0"/>
              <a:t>采用“</a:t>
            </a:r>
            <a:r>
              <a:rPr lang="zh-CN" altLang="en-US" dirty="0">
                <a:solidFill>
                  <a:srgbClr val="C00000"/>
                </a:solidFill>
              </a:rPr>
              <a:t>圆形内管</a:t>
            </a:r>
            <a:r>
              <a:rPr lang="en-US" altLang="zh-CN" dirty="0">
                <a:solidFill>
                  <a:srgbClr val="C00000"/>
                </a:solidFill>
              </a:rPr>
              <a:t>+</a:t>
            </a:r>
            <a:r>
              <a:rPr lang="zh-CN" altLang="en-US" dirty="0">
                <a:solidFill>
                  <a:srgbClr val="C00000"/>
                </a:solidFill>
              </a:rPr>
              <a:t>椭圆形外管”耦合式套管结构</a:t>
            </a:r>
            <a:r>
              <a:rPr lang="zh-CN" altLang="en-US" dirty="0"/>
              <a:t>，增大传热传质面积，实现制冷剂与套管内外气液多介质同步换热，强化传热传质性能显著提升。</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rPr>
              <a:t>其次</a:t>
            </a:r>
            <a:r>
              <a:rPr lang="zh-CN" altLang="en-US" sz="1200" b="1" dirty="0">
                <a:latin typeface="微软雅黑" panose="020B0503020204020204" pitchFamily="34" charset="-122"/>
                <a:ea typeface="微软雅黑" panose="020B0503020204020204" pitchFamily="34" charset="-122"/>
              </a:rPr>
              <a:t>借助</a:t>
            </a:r>
            <a:r>
              <a:rPr lang="en-US" altLang="zh-CN" sz="1200" b="1" dirty="0">
                <a:latin typeface="微软雅黑" panose="020B0503020204020204" pitchFamily="34" charset="-122"/>
                <a:ea typeface="微软雅黑" panose="020B0503020204020204" pitchFamily="34" charset="-122"/>
              </a:rPr>
              <a:t>AI</a:t>
            </a:r>
            <a:r>
              <a:rPr lang="zh-CN" altLang="en-US" sz="1200" b="1" dirty="0">
                <a:latin typeface="微软雅黑" panose="020B0503020204020204" pitchFamily="34" charset="-122"/>
                <a:ea typeface="微软雅黑" panose="020B0503020204020204" pitchFamily="34" charset="-122"/>
              </a:rPr>
              <a:t>技术对系统进行多目标优化</a:t>
            </a:r>
            <a:r>
              <a:rPr lang="zh-CN" altLang="en-US" sz="1200" b="0" dirty="0">
                <a:latin typeface="微软雅黑" panose="020B0503020204020204" pitchFamily="34" charset="-122"/>
                <a:ea typeface="微软雅黑" panose="020B0503020204020204" pitchFamily="34" charset="-122"/>
              </a:rPr>
              <a:t>：</a:t>
            </a:r>
            <a:r>
              <a:rPr lang="zh-CN" altLang="zh-CN" sz="1200" b="0" dirty="0"/>
              <a:t>开发</a:t>
            </a:r>
            <a:r>
              <a:rPr lang="zh-CN" altLang="en-US" sz="1200" b="0" dirty="0"/>
              <a:t>地铁和</a:t>
            </a:r>
            <a:r>
              <a:rPr lang="zh-CN" altLang="zh-CN" sz="1200" b="0" dirty="0"/>
              <a:t>数据中心</a:t>
            </a:r>
            <a:r>
              <a:rPr lang="zh-CN" altLang="zh-CN" sz="1200" b="0" dirty="0">
                <a:solidFill>
                  <a:srgbClr val="C00000"/>
                </a:solidFill>
              </a:rPr>
              <a:t>专用型蒸发冷凝设备</a:t>
            </a:r>
            <a:r>
              <a:rPr lang="zh-CN" altLang="zh-CN" sz="1200" b="0" dirty="0"/>
              <a:t>，借助</a:t>
            </a:r>
            <a:r>
              <a:rPr lang="en-US" altLang="zh-CN" sz="1200" b="0" dirty="0">
                <a:solidFill>
                  <a:srgbClr val="C00000"/>
                </a:solidFill>
              </a:rPr>
              <a:t>AI</a:t>
            </a:r>
            <a:r>
              <a:rPr lang="zh-CN" altLang="zh-CN" sz="1200" b="0" dirty="0">
                <a:solidFill>
                  <a:srgbClr val="C00000"/>
                </a:solidFill>
              </a:rPr>
              <a:t>技术</a:t>
            </a:r>
            <a:r>
              <a:rPr lang="zh-CN" altLang="zh-CN" sz="1200" b="0" dirty="0"/>
              <a:t>进行多目标优化</a:t>
            </a:r>
            <a:r>
              <a:rPr lang="en-US" altLang="zh-CN" sz="1200" b="0" dirty="0"/>
              <a:t>,</a:t>
            </a:r>
            <a:r>
              <a:rPr lang="zh-CN" altLang="zh-CN" sz="1200" b="0" dirty="0"/>
              <a:t> 基于</a:t>
            </a:r>
            <a:r>
              <a:rPr lang="zh-CN" altLang="zh-CN" sz="1200" b="0" dirty="0">
                <a:solidFill>
                  <a:srgbClr val="C00000"/>
                </a:solidFill>
              </a:rPr>
              <a:t>神经网络</a:t>
            </a:r>
            <a:r>
              <a:rPr lang="zh-CN" altLang="zh-CN" sz="1200" b="0" dirty="0"/>
              <a:t>建立预测模型，借助</a:t>
            </a:r>
            <a:r>
              <a:rPr lang="zh-CN" altLang="zh-CN" sz="1200" b="0" dirty="0">
                <a:solidFill>
                  <a:srgbClr val="C00000"/>
                </a:solidFill>
              </a:rPr>
              <a:t>遗传算法</a:t>
            </a:r>
            <a:r>
              <a:rPr lang="zh-CN" altLang="zh-CN" sz="1200" b="0" dirty="0"/>
              <a:t>求解，得出</a:t>
            </a:r>
            <a:r>
              <a:rPr lang="zh-CN" altLang="zh-CN" sz="1200" b="0" dirty="0">
                <a:solidFill>
                  <a:srgbClr val="C00000"/>
                </a:solidFill>
              </a:rPr>
              <a:t>最优翅片高度</a:t>
            </a:r>
            <a:r>
              <a:rPr lang="en-US" altLang="zh-CN" sz="1200" b="0" dirty="0">
                <a:solidFill>
                  <a:srgbClr val="C00000"/>
                </a:solidFill>
              </a:rPr>
              <a:t>-</a:t>
            </a:r>
            <a:r>
              <a:rPr lang="zh-CN" altLang="zh-CN" sz="1200" b="0" dirty="0">
                <a:solidFill>
                  <a:srgbClr val="C00000"/>
                </a:solidFill>
              </a:rPr>
              <a:t>间距</a:t>
            </a:r>
            <a:r>
              <a:rPr lang="en-US" altLang="zh-CN" sz="1200" b="0" dirty="0">
                <a:solidFill>
                  <a:srgbClr val="C00000"/>
                </a:solidFill>
              </a:rPr>
              <a:t>-</a:t>
            </a:r>
            <a:r>
              <a:rPr lang="zh-CN" altLang="zh-CN" sz="1200" b="0" dirty="0">
                <a:solidFill>
                  <a:srgbClr val="C00000"/>
                </a:solidFill>
              </a:rPr>
              <a:t>厚度参数组合</a:t>
            </a:r>
            <a:r>
              <a:rPr lang="zh-CN" altLang="zh-CN" sz="1200" b="0" dirty="0"/>
              <a:t>。</a:t>
            </a:r>
            <a:endParaRPr lang="zh-CN"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latin typeface="微软雅黑" panose="020B0503020204020204" pitchFamily="34" charset="-122"/>
                <a:ea typeface="微软雅黑" panose="020B0503020204020204" pitchFamily="34" charset="-122"/>
              </a:rPr>
              <a:t>同时，本研究采用</a:t>
            </a:r>
            <a:r>
              <a:rPr lang="zh-CN" altLang="en-US" b="1" dirty="0"/>
              <a:t>数值模拟</a:t>
            </a:r>
            <a:r>
              <a:rPr lang="en-US" altLang="zh-CN" b="1" dirty="0"/>
              <a:t>+</a:t>
            </a:r>
            <a:r>
              <a:rPr lang="zh-CN" altLang="en-US" b="1" dirty="0"/>
              <a:t>实验研究</a:t>
            </a:r>
            <a:r>
              <a:rPr lang="zh-CN" altLang="en-US" b="0" dirty="0"/>
              <a:t>的研究方法：</a:t>
            </a:r>
            <a:r>
              <a:rPr lang="zh-CN" altLang="en-US" sz="1200" b="0" dirty="0"/>
              <a:t>搭建</a:t>
            </a:r>
            <a:r>
              <a:rPr lang="zh-CN" altLang="en-US" sz="1200" b="0" dirty="0">
                <a:solidFill>
                  <a:srgbClr val="C00000"/>
                </a:solidFill>
              </a:rPr>
              <a:t>实验系统</a:t>
            </a:r>
            <a:r>
              <a:rPr lang="zh-CN" altLang="en-US" sz="1200" b="0" dirty="0"/>
              <a:t>，模拟不同工况参数，通过</a:t>
            </a:r>
            <a:r>
              <a:rPr lang="zh-CN" altLang="en-US" sz="1200" b="0" dirty="0">
                <a:solidFill>
                  <a:srgbClr val="C00000"/>
                </a:solidFill>
              </a:rPr>
              <a:t>数值模拟</a:t>
            </a:r>
            <a:r>
              <a:rPr lang="zh-CN" altLang="en-US" sz="1200" b="0" dirty="0"/>
              <a:t>及</a:t>
            </a:r>
            <a:r>
              <a:rPr lang="zh-CN" altLang="en-US" sz="1200" b="0" dirty="0">
                <a:solidFill>
                  <a:srgbClr val="C00000"/>
                </a:solidFill>
              </a:rPr>
              <a:t>实验验证</a:t>
            </a:r>
            <a:r>
              <a:rPr lang="zh-CN" altLang="en-US" sz="1200" b="0" dirty="0"/>
              <a:t>，深入探究翅片结构参数对椭圆套管蒸发式冷凝器的</a:t>
            </a:r>
            <a:r>
              <a:rPr lang="zh-CN" altLang="en-US" sz="1200" b="0" dirty="0">
                <a:solidFill>
                  <a:srgbClr val="C00000"/>
                </a:solidFill>
              </a:rPr>
              <a:t>流动传热特性</a:t>
            </a:r>
            <a:r>
              <a:rPr lang="zh-CN" altLang="en-US" sz="1200" b="0" dirty="0"/>
              <a:t>的影响，优化其</a:t>
            </a:r>
            <a:r>
              <a:rPr lang="zh-CN" altLang="en-US" sz="1200" b="0" dirty="0">
                <a:solidFill>
                  <a:srgbClr val="C00000"/>
                </a:solidFill>
              </a:rPr>
              <a:t>性能与能效</a:t>
            </a:r>
            <a:r>
              <a:rPr lang="zh-CN" altLang="en-US" sz="1200" b="0" dirty="0"/>
              <a:t>。</a:t>
            </a:r>
          </a:p>
        </p:txBody>
      </p:sp>
      <p:sp>
        <p:nvSpPr>
          <p:cNvPr id="4" name="灯片编号占位符 3">
            <a:extLst>
              <a:ext uri="{FF2B5EF4-FFF2-40B4-BE49-F238E27FC236}">
                <a16:creationId xmlns:a16="http://schemas.microsoft.com/office/drawing/2014/main" id="{1BF1C95E-E9A7-D331-880E-D40F8B21C7D4}"/>
              </a:ext>
            </a:extLst>
          </p:cNvPr>
          <p:cNvSpPr>
            <a:spLocks noGrp="1"/>
          </p:cNvSpPr>
          <p:nvPr>
            <p:ph type="sldNum" sz="quarter" idx="10"/>
          </p:nvPr>
        </p:nvSpPr>
        <p:spPr/>
        <p:txBody>
          <a:bodyPr/>
          <a:lstStyle/>
          <a:p>
            <a:fld id="{B18EAD77-486C-432B-9EE9-E6FD5C91EB8A}" type="slidenum">
              <a:rPr lang="zh-CN" altLang="en-US" smtClean="0"/>
              <a:pPr/>
              <a:t>7</a:t>
            </a:fld>
            <a:endParaRPr lang="zh-CN" altLang="en-US"/>
          </a:p>
        </p:txBody>
      </p:sp>
    </p:spTree>
    <p:extLst>
      <p:ext uri="{BB962C8B-B14F-4D97-AF65-F5344CB8AC3E}">
        <p14:creationId xmlns:p14="http://schemas.microsoft.com/office/powerpoint/2010/main" val="345174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F7B31-A022-BCAA-8E0A-24D34AA209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D11A77-8153-E381-0820-7AD98F928B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DD8985-7F08-C0A3-5217-D5BC0CEE6933}"/>
              </a:ext>
            </a:extLst>
          </p:cNvPr>
          <p:cNvSpPr>
            <a:spLocks noGrp="1"/>
          </p:cNvSpPr>
          <p:nvPr>
            <p:ph type="body" idx="1"/>
          </p:nvPr>
        </p:nvSpPr>
        <p:spPr/>
        <p:txBody>
          <a:bodyPr/>
          <a:lstStyle/>
          <a:p>
            <a:r>
              <a:rPr lang="zh-CN" altLang="en-US" dirty="0"/>
              <a:t>这是本研究的技术路线图！</a:t>
            </a:r>
          </a:p>
        </p:txBody>
      </p:sp>
      <p:sp>
        <p:nvSpPr>
          <p:cNvPr id="4" name="灯片编号占位符 3">
            <a:extLst>
              <a:ext uri="{FF2B5EF4-FFF2-40B4-BE49-F238E27FC236}">
                <a16:creationId xmlns:a16="http://schemas.microsoft.com/office/drawing/2014/main" id="{BBF720E7-21F9-E07F-6EC6-0C6B168860A1}"/>
              </a:ext>
            </a:extLst>
          </p:cNvPr>
          <p:cNvSpPr>
            <a:spLocks noGrp="1"/>
          </p:cNvSpPr>
          <p:nvPr>
            <p:ph type="sldNum" sz="quarter" idx="10"/>
          </p:nvPr>
        </p:nvSpPr>
        <p:spPr/>
        <p:txBody>
          <a:bodyPr/>
          <a:lstStyle/>
          <a:p>
            <a:fld id="{B18EAD77-486C-432B-9EE9-E6FD5C91EB8A}" type="slidenum">
              <a:rPr lang="zh-CN" altLang="en-US" smtClean="0"/>
              <a:pPr/>
              <a:t>8</a:t>
            </a:fld>
            <a:endParaRPr lang="zh-CN" altLang="en-US"/>
          </a:p>
        </p:txBody>
      </p:sp>
    </p:spTree>
    <p:extLst>
      <p:ext uri="{BB962C8B-B14F-4D97-AF65-F5344CB8AC3E}">
        <p14:creationId xmlns:p14="http://schemas.microsoft.com/office/powerpoint/2010/main" val="188936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BF161-BB96-F28E-3977-376CBF9755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C04C91-F2DB-DC21-E5EC-27BBBE112D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C741DA3-6209-F885-EA07-C429C32C04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左图为翅片式椭圆套管蒸发式冷凝器结构示意图，右图为</a:t>
            </a:r>
            <a:r>
              <a:rPr lang="zh-CN" altLang="en-US" sz="1200" b="0" dirty="0">
                <a:latin typeface="微软雅黑" panose="020B0503020204020204" pitchFamily="34" charset="-122"/>
                <a:ea typeface="微软雅黑" panose="020B0503020204020204" pitchFamily="34" charset="-122"/>
              </a:rPr>
              <a:t>翅片式椭圆套管蒸发式冷凝器实物剖解图。</a:t>
            </a:r>
            <a:endParaRPr lang="zh-CN" altLang="en-US" sz="14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其具体的流动过程为图中所示：</a:t>
            </a:r>
            <a:r>
              <a:rPr lang="zh-CN" altLang="en-US" sz="1200" dirty="0">
                <a:solidFill>
                  <a:srgbClr val="C00000"/>
                </a:solidFill>
                <a:latin typeface="微软雅黑" panose="020B0503020204020204" pitchFamily="34" charset="-122"/>
                <a:ea typeface="微软雅黑" panose="020B0503020204020204" pitchFamily="34" charset="-122"/>
              </a:rPr>
              <a:t>高温气态</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的制冷剂从</a:t>
            </a:r>
            <a:r>
              <a:rPr lang="zh-CN" altLang="en-US" sz="1200" dirty="0">
                <a:solidFill>
                  <a:srgbClr val="C00000"/>
                </a:solidFill>
                <a:latin typeface="微软雅黑" panose="020B0503020204020204" pitchFamily="34" charset="-122"/>
                <a:ea typeface="微软雅黑" panose="020B0503020204020204" pitchFamily="34" charset="-122"/>
              </a:rPr>
              <a:t>入口</a:t>
            </a:r>
            <a:r>
              <a:rPr lang="en-US" altLang="zh-CN" sz="1200" dirty="0">
                <a:solidFill>
                  <a:srgbClr val="C00000"/>
                </a:solidFill>
                <a:latin typeface="微软雅黑" panose="020B0503020204020204" pitchFamily="34" charset="-122"/>
                <a:ea typeface="微软雅黑" panose="020B0503020204020204" pitchFamily="34" charset="-122"/>
              </a:rPr>
              <a:t>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流进冷凝器，经过</a:t>
            </a:r>
            <a:r>
              <a:rPr lang="zh-CN" altLang="en-US" sz="1200" dirty="0">
                <a:solidFill>
                  <a:srgbClr val="C00000"/>
                </a:solidFill>
                <a:latin typeface="微软雅黑" panose="020B0503020204020204" pitchFamily="34" charset="-122"/>
                <a:ea typeface="微软雅黑" panose="020B0503020204020204" pitchFamily="34" charset="-122"/>
              </a:rPr>
              <a:t>分气管</a:t>
            </a:r>
            <a:r>
              <a:rPr lang="en-US" altLang="zh-CN" sz="1200" dirty="0">
                <a:solidFill>
                  <a:srgbClr val="C00000"/>
                </a:solidFill>
                <a:latin typeface="微软雅黑" panose="020B0503020204020204" pitchFamily="34" charset="-122"/>
                <a:ea typeface="微软雅黑" panose="020B0503020204020204" pitchFamily="34" charset="-122"/>
              </a:rPr>
              <a:t>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分别进入左侧的三根</a:t>
            </a:r>
            <a:r>
              <a:rPr lang="zh-CN" altLang="en-US" sz="1200" dirty="0">
                <a:solidFill>
                  <a:srgbClr val="C00000"/>
                </a:solidFill>
                <a:latin typeface="微软雅黑" panose="020B0503020204020204" pitchFamily="34" charset="-122"/>
                <a:ea typeface="微软雅黑" panose="020B0503020204020204" pitchFamily="34" charset="-122"/>
              </a:rPr>
              <a:t>椭圆管</a:t>
            </a:r>
            <a:r>
              <a:rPr lang="en-US" altLang="zh-CN" sz="1200" dirty="0">
                <a:solidFill>
                  <a:srgbClr val="C00000"/>
                </a:solidFill>
                <a:latin typeface="微软雅黑" panose="020B0503020204020204" pitchFamily="34" charset="-122"/>
                <a:ea typeface="微软雅黑" panose="020B0503020204020204" pitchFamily="34" charset="-122"/>
              </a:rPr>
              <a:t>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a:t>
            </a:r>
            <a:r>
              <a:rPr lang="zh-CN" altLang="en-US" sz="1200" dirty="0">
                <a:solidFill>
                  <a:srgbClr val="C00000"/>
                </a:solidFill>
                <a:latin typeface="微软雅黑" panose="020B0503020204020204" pitchFamily="34" charset="-122"/>
                <a:ea typeface="微软雅黑" panose="020B0503020204020204" pitchFamily="34" charset="-122"/>
              </a:rPr>
              <a:t>降温冷凝</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，之后在</a:t>
            </a:r>
            <a:r>
              <a:rPr lang="zh-CN" altLang="en-US" sz="1200" dirty="0">
                <a:solidFill>
                  <a:srgbClr val="C00000"/>
                </a:solidFill>
                <a:latin typeface="微软雅黑" panose="020B0503020204020204" pitchFamily="34" charset="-122"/>
                <a:ea typeface="微软雅黑" panose="020B0503020204020204" pitchFamily="34" charset="-122"/>
              </a:rPr>
              <a:t>分集管</a:t>
            </a:r>
            <a:r>
              <a:rPr lang="en-US" altLang="zh-CN" sz="1200" dirty="0">
                <a:solidFill>
                  <a:srgbClr val="C00000"/>
                </a:solidFill>
                <a:latin typeface="微软雅黑" panose="020B0503020204020204" pitchFamily="34" charset="-122"/>
                <a:ea typeface="微软雅黑" panose="020B0503020204020204" pitchFamily="34" charset="-122"/>
              </a:rPr>
              <a:t>4</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中反向流进右侧的三根椭圆管</a:t>
            </a:r>
            <a:r>
              <a:rPr lang="zh-CN" altLang="en-US" sz="1200" dirty="0">
                <a:solidFill>
                  <a:srgbClr val="C00000"/>
                </a:solidFill>
                <a:latin typeface="微软雅黑" panose="020B0503020204020204" pitchFamily="34" charset="-122"/>
                <a:ea typeface="微软雅黑" panose="020B0503020204020204" pitchFamily="34" charset="-122"/>
              </a:rPr>
              <a:t>继续冷凝放热</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rgbClr val="C00000"/>
                </a:solidFill>
                <a:latin typeface="微软雅黑" panose="020B0503020204020204" pitchFamily="34" charset="-122"/>
                <a:ea typeface="微软雅黑" panose="020B0503020204020204" pitchFamily="34" charset="-122"/>
              </a:rPr>
              <a:t>液态</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的制冷剂从出口</a:t>
            </a:r>
            <a:r>
              <a:rPr lang="zh-CN" altLang="en-US" sz="1200" dirty="0">
                <a:solidFill>
                  <a:srgbClr val="C00000"/>
                </a:solidFill>
                <a:latin typeface="微软雅黑" panose="020B0503020204020204" pitchFamily="34" charset="-122"/>
                <a:ea typeface="微软雅黑" panose="020B0503020204020204" pitchFamily="34" charset="-122"/>
              </a:rPr>
              <a:t>集液管</a:t>
            </a:r>
            <a:r>
              <a:rPr lang="en-US" altLang="zh-CN" sz="1200" dirty="0">
                <a:solidFill>
                  <a:srgbClr val="C00000"/>
                </a:solidFill>
                <a:latin typeface="微软雅黑" panose="020B0503020204020204" pitchFamily="34" charset="-122"/>
                <a:ea typeface="微软雅黑" panose="020B0503020204020204" pitchFamily="34" charset="-122"/>
              </a:rPr>
              <a:t>5</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经由</a:t>
            </a:r>
            <a:r>
              <a:rPr lang="zh-CN" altLang="en-US" sz="1200" dirty="0">
                <a:solidFill>
                  <a:srgbClr val="C00000"/>
                </a:solidFill>
                <a:latin typeface="微软雅黑" panose="020B0503020204020204" pitchFamily="34" charset="-122"/>
                <a:ea typeface="微软雅黑" panose="020B0503020204020204" pitchFamily="34" charset="-122"/>
              </a:rPr>
              <a:t>出口</a:t>
            </a:r>
            <a:r>
              <a:rPr lang="en-US" altLang="zh-CN" sz="1200" dirty="0">
                <a:solidFill>
                  <a:srgbClr val="C00000"/>
                </a:solidFill>
                <a:latin typeface="微软雅黑" panose="020B0503020204020204" pitchFamily="34" charset="-122"/>
                <a:ea typeface="微软雅黑" panose="020B0503020204020204" pitchFamily="34" charset="-122"/>
              </a:rPr>
              <a:t>6</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流出蒸发式冷凝器；同时，</a:t>
            </a:r>
            <a:r>
              <a:rPr lang="zh-CN" altLang="en-US" sz="1200" dirty="0">
                <a:solidFill>
                  <a:srgbClr val="C00000"/>
                </a:solidFill>
                <a:latin typeface="微软雅黑" panose="020B0503020204020204" pitchFamily="34" charset="-122"/>
                <a:ea typeface="微软雅黑" panose="020B0503020204020204" pitchFamily="34" charset="-122"/>
              </a:rPr>
              <a:t>循环冷却水</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从入口</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流进冷凝器，在蛇形盘管内圆管</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中与制冷剂进行换热，升温后经冷却水出口</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离开冷凝器。</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18EC75A-6209-9874-48AB-9A51AE03A1F8}"/>
              </a:ext>
            </a:extLst>
          </p:cNvPr>
          <p:cNvSpPr>
            <a:spLocks noGrp="1"/>
          </p:cNvSpPr>
          <p:nvPr>
            <p:ph type="sldNum" sz="quarter" idx="10"/>
          </p:nvPr>
        </p:nvSpPr>
        <p:spPr/>
        <p:txBody>
          <a:bodyPr/>
          <a:lstStyle/>
          <a:p>
            <a:fld id="{B18EAD77-486C-432B-9EE9-E6FD5C91EB8A}" type="slidenum">
              <a:rPr lang="zh-CN" altLang="en-US" smtClean="0"/>
              <a:pPr/>
              <a:t>9</a:t>
            </a:fld>
            <a:endParaRPr lang="zh-CN" altLang="en-US"/>
          </a:p>
        </p:txBody>
      </p:sp>
    </p:spTree>
    <p:extLst>
      <p:ext uri="{BB962C8B-B14F-4D97-AF65-F5344CB8AC3E}">
        <p14:creationId xmlns:p14="http://schemas.microsoft.com/office/powerpoint/2010/main" val="246481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171C2A1-6F58-483E-9AD0-306A49F06DB8}" type="datetime1">
              <a:rPr lang="zh-CN" altLang="en-US" smtClean="0"/>
              <a:t>2025/5/23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D79A90-D0DE-47AD-8183-0814CE1B836E}" type="datetime1">
              <a:rPr lang="zh-CN" altLang="en-US" smtClean="0"/>
              <a:t>2025/5/23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71032-246A-404C-B435-432E132F21C3}" type="datetime1">
              <a:rPr lang="zh-CN" altLang="en-US" smtClean="0"/>
              <a:t>2025/5/23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E4C36F01-DFC8-482F-843C-4EFF61061372}" type="datetime1">
              <a:rPr lang="zh-CN" altLang="en-US" smtClean="0"/>
              <a:t>2025/5/23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249FC47-AA47-4FFD-A0C6-6D29094D9DD4}" type="datetime1">
              <a:rPr lang="zh-CN" altLang="en-US" smtClean="0"/>
              <a:t>2025/5/23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pPr/>
              <a:t>‹#›</a:t>
            </a:fld>
            <a:endParaRPr lang="zh-CN" altLang="en-US"/>
          </a:p>
        </p:txBody>
      </p:sp>
      <p:grpSp>
        <p:nvGrpSpPr>
          <p:cNvPr id="7"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D801541-9A98-D071-99A0-DA3953E27731}"/>
              </a:ext>
            </a:extLst>
          </p:cNvPr>
          <p:cNvGrpSpPr>
            <a:grpSpLocks noChangeAspect="1"/>
          </p:cNvGrpSpPr>
          <p:nvPr userDrawn="1">
            <p:custDataLst>
              <p:tags r:id="rId1"/>
            </p:custDataLst>
          </p:nvPr>
        </p:nvGrpSpPr>
        <p:grpSpPr>
          <a:xfrm>
            <a:off x="10373022" y="35065"/>
            <a:ext cx="1666185" cy="550995"/>
            <a:chOff x="2629947" y="2501424"/>
            <a:chExt cx="5609900" cy="1855152"/>
          </a:xfrm>
          <a:solidFill>
            <a:srgbClr val="005CA1"/>
          </a:solidFill>
        </p:grpSpPr>
        <p:grpSp>
          <p:nvGrpSpPr>
            <p:cNvPr id="8" name="iSľîďê">
              <a:extLst>
                <a:ext uri="{FF2B5EF4-FFF2-40B4-BE49-F238E27FC236}">
                  <a16:creationId xmlns:a16="http://schemas.microsoft.com/office/drawing/2014/main" id="{61A69AF9-F278-7F65-CC66-E1F7574974D2}"/>
                </a:ext>
              </a:extLst>
            </p:cNvPr>
            <p:cNvGrpSpPr/>
            <p:nvPr/>
          </p:nvGrpSpPr>
          <p:grpSpPr>
            <a:xfrm>
              <a:off x="2629947" y="2501424"/>
              <a:ext cx="1847550" cy="1855152"/>
              <a:chOff x="3216275" y="2651125"/>
              <a:chExt cx="1543050" cy="1549400"/>
            </a:xfrm>
            <a:grpFill/>
          </p:grpSpPr>
          <p:sp>
            <p:nvSpPr>
              <p:cNvPr id="39" name="îśľíḓè">
                <a:extLst>
                  <a:ext uri="{FF2B5EF4-FFF2-40B4-BE49-F238E27FC236}">
                    <a16:creationId xmlns:a16="http://schemas.microsoft.com/office/drawing/2014/main" id="{577BB2A0-BA96-FD7A-CE9D-1A3837479391}"/>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işḷïďe">
                <a:extLst>
                  <a:ext uri="{FF2B5EF4-FFF2-40B4-BE49-F238E27FC236}">
                    <a16:creationId xmlns:a16="http://schemas.microsoft.com/office/drawing/2014/main" id="{8F5A4F29-715E-24CB-6F60-85C0C585CB18}"/>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şľïďê">
                <a:extLst>
                  <a:ext uri="{FF2B5EF4-FFF2-40B4-BE49-F238E27FC236}">
                    <a16:creationId xmlns:a16="http://schemas.microsoft.com/office/drawing/2014/main" id="{4BCA40F9-95FD-DE01-B833-680ECD1FEB6D}"/>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ŝľíḍê">
                <a:extLst>
                  <a:ext uri="{FF2B5EF4-FFF2-40B4-BE49-F238E27FC236}">
                    <a16:creationId xmlns:a16="http://schemas.microsoft.com/office/drawing/2014/main" id="{B9680BAC-70C6-15C3-8986-3098C8EB8B3F}"/>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ṥḻiḓe">
                <a:extLst>
                  <a:ext uri="{FF2B5EF4-FFF2-40B4-BE49-F238E27FC236}">
                    <a16:creationId xmlns:a16="http://schemas.microsoft.com/office/drawing/2014/main" id="{FDAABAFC-64B0-C1EA-9184-01C4F46020E8}"/>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Sľíḓè">
                <a:extLst>
                  <a:ext uri="{FF2B5EF4-FFF2-40B4-BE49-F238E27FC236}">
                    <a16:creationId xmlns:a16="http://schemas.microsoft.com/office/drawing/2014/main" id="{1215339C-C5FF-32B8-C413-375E7B2C42EC}"/>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S1îdè">
                <a:extLst>
                  <a:ext uri="{FF2B5EF4-FFF2-40B4-BE49-F238E27FC236}">
                    <a16:creationId xmlns:a16="http://schemas.microsoft.com/office/drawing/2014/main" id="{59147582-1227-887E-FA9D-7663DAA75445}"/>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ïṣḷîḓe">
                <a:extLst>
                  <a:ext uri="{FF2B5EF4-FFF2-40B4-BE49-F238E27FC236}">
                    <a16:creationId xmlns:a16="http://schemas.microsoft.com/office/drawing/2014/main" id="{A8BE64CE-78CA-1251-76E5-AF12EC760938}"/>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ŝḻiḑe">
                <a:extLst>
                  <a:ext uri="{FF2B5EF4-FFF2-40B4-BE49-F238E27FC236}">
                    <a16:creationId xmlns:a16="http://schemas.microsoft.com/office/drawing/2014/main" id="{D63E021B-CB20-627C-F22C-5D36760BB2B3}"/>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îďe">
                <a:extLst>
                  <a:ext uri="{FF2B5EF4-FFF2-40B4-BE49-F238E27FC236}">
                    <a16:creationId xmlns:a16="http://schemas.microsoft.com/office/drawing/2014/main" id="{D0DE0602-B378-4C4D-B14D-4799429E047F}"/>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î$1îḓê">
                <a:extLst>
                  <a:ext uri="{FF2B5EF4-FFF2-40B4-BE49-F238E27FC236}">
                    <a16:creationId xmlns:a16="http://schemas.microsoft.com/office/drawing/2014/main" id="{2A2D9A4B-FFA9-B712-A2EC-0A7561854D8E}"/>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Slïďê">
                <a:extLst>
                  <a:ext uri="{FF2B5EF4-FFF2-40B4-BE49-F238E27FC236}">
                    <a16:creationId xmlns:a16="http://schemas.microsoft.com/office/drawing/2014/main" id="{9917AF2D-47E4-1CB8-5386-345C0F3CAC09}"/>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ṡļiḑê">
                <a:extLst>
                  <a:ext uri="{FF2B5EF4-FFF2-40B4-BE49-F238E27FC236}">
                    <a16:creationId xmlns:a16="http://schemas.microsoft.com/office/drawing/2014/main" id="{D3D34EDE-81B3-6678-61E1-1EA95AB60283}"/>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Sḷïde">
                <a:extLst>
                  <a:ext uri="{FF2B5EF4-FFF2-40B4-BE49-F238E27FC236}">
                    <a16:creationId xmlns:a16="http://schemas.microsoft.com/office/drawing/2014/main" id="{5C71DEAB-9B5A-AC29-EED5-4E1F362F61FC}"/>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íšļiďè">
                <a:extLst>
                  <a:ext uri="{FF2B5EF4-FFF2-40B4-BE49-F238E27FC236}">
                    <a16:creationId xmlns:a16="http://schemas.microsoft.com/office/drawing/2014/main" id="{1F794D03-771A-9DAA-B51F-9D0CBC579405}"/>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ṡ1ïdê">
                <a:extLst>
                  <a:ext uri="{FF2B5EF4-FFF2-40B4-BE49-F238E27FC236}">
                    <a16:creationId xmlns:a16="http://schemas.microsoft.com/office/drawing/2014/main" id="{EA7E4819-1566-C1C1-6E51-8B4D2908E12C}"/>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sḻiḓê">
                <a:extLst>
                  <a:ext uri="{FF2B5EF4-FFF2-40B4-BE49-F238E27FC236}">
                    <a16:creationId xmlns:a16="http://schemas.microsoft.com/office/drawing/2014/main" id="{4B1B4971-4800-F47C-E8B3-62A24BE66A8C}"/>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Sḷiḍe">
                <a:extLst>
                  <a:ext uri="{FF2B5EF4-FFF2-40B4-BE49-F238E27FC236}">
                    <a16:creationId xmlns:a16="http://schemas.microsoft.com/office/drawing/2014/main" id="{38EA4C66-F681-4C2A-F851-6972BDB43275}"/>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ṩḷiḑê">
                <a:extLst>
                  <a:ext uri="{FF2B5EF4-FFF2-40B4-BE49-F238E27FC236}">
                    <a16:creationId xmlns:a16="http://schemas.microsoft.com/office/drawing/2014/main" id="{BEDCC072-CB7A-95F9-BC77-7D812B2BE52B}"/>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íṧliḋê">
                <a:extLst>
                  <a:ext uri="{FF2B5EF4-FFF2-40B4-BE49-F238E27FC236}">
                    <a16:creationId xmlns:a16="http://schemas.microsoft.com/office/drawing/2014/main" id="{95F5AA14-742B-BE9C-AA72-CAB439BCA34E}"/>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ŝ1îḍé">
                <a:extLst>
                  <a:ext uri="{FF2B5EF4-FFF2-40B4-BE49-F238E27FC236}">
                    <a16:creationId xmlns:a16="http://schemas.microsoft.com/office/drawing/2014/main" id="{55FF496A-3CA2-A04C-E3C3-6E50DF2D06C8}"/>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šlîďè">
                <a:extLst>
                  <a:ext uri="{FF2B5EF4-FFF2-40B4-BE49-F238E27FC236}">
                    <a16:creationId xmlns:a16="http://schemas.microsoft.com/office/drawing/2014/main" id="{F741E9E6-1039-4D73-8763-009680C62DD4}"/>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şliďe">
                <a:extLst>
                  <a:ext uri="{FF2B5EF4-FFF2-40B4-BE49-F238E27FC236}">
                    <a16:creationId xmlns:a16="http://schemas.microsoft.com/office/drawing/2014/main" id="{D0489D14-E187-A1DD-0514-230A140A9520}"/>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śļíḑè">
                <a:extLst>
                  <a:ext uri="{FF2B5EF4-FFF2-40B4-BE49-F238E27FC236}">
                    <a16:creationId xmlns:a16="http://schemas.microsoft.com/office/drawing/2014/main" id="{EC33A624-61BF-934B-18DA-E819E4B8370B}"/>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ṥḷíḍè">
                <a:extLst>
                  <a:ext uri="{FF2B5EF4-FFF2-40B4-BE49-F238E27FC236}">
                    <a16:creationId xmlns:a16="http://schemas.microsoft.com/office/drawing/2014/main" id="{46BCF078-95B4-7EF7-A2CB-CCAC5E1477F7}"/>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Sḻiḓe">
                <a:extLst>
                  <a:ext uri="{FF2B5EF4-FFF2-40B4-BE49-F238E27FC236}">
                    <a16:creationId xmlns:a16="http://schemas.microsoft.com/office/drawing/2014/main" id="{05C90D1A-5A60-4EEA-51C5-AE887F718EB8}"/>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sļiḋé">
                <a:extLst>
                  <a:ext uri="{FF2B5EF4-FFF2-40B4-BE49-F238E27FC236}">
                    <a16:creationId xmlns:a16="http://schemas.microsoft.com/office/drawing/2014/main" id="{605062AE-C58E-C898-BB00-DABDCCE98E10}"/>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şľídé">
                <a:extLst>
                  <a:ext uri="{FF2B5EF4-FFF2-40B4-BE49-F238E27FC236}">
                    <a16:creationId xmlns:a16="http://schemas.microsoft.com/office/drawing/2014/main" id="{C8FB9EE4-245D-CB41-B77F-4F273B8892A7}"/>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9" name="îṡḻiḓê">
              <a:extLst>
                <a:ext uri="{FF2B5EF4-FFF2-40B4-BE49-F238E27FC236}">
                  <a16:creationId xmlns:a16="http://schemas.microsoft.com/office/drawing/2014/main" id="{E6F35CE7-285F-B372-7887-B9A6DA4BE495}"/>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š1îďê">
              <a:extLst>
                <a:ext uri="{FF2B5EF4-FFF2-40B4-BE49-F238E27FC236}">
                  <a16:creationId xmlns:a16="http://schemas.microsoft.com/office/drawing/2014/main" id="{87D97640-FC76-1DD6-C639-1CD886C64107}"/>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1" name="íṩlíḍe">
              <a:extLst>
                <a:ext uri="{FF2B5EF4-FFF2-40B4-BE49-F238E27FC236}">
                  <a16:creationId xmlns:a16="http://schemas.microsoft.com/office/drawing/2014/main" id="{2EA80ECE-0AAC-27CA-0898-9A2FD6E948C3}"/>
                </a:ext>
              </a:extLst>
            </p:cNvPr>
            <p:cNvGrpSpPr/>
            <p:nvPr/>
          </p:nvGrpSpPr>
          <p:grpSpPr>
            <a:xfrm>
              <a:off x="4589708" y="2583543"/>
              <a:ext cx="742163" cy="1193232"/>
              <a:chOff x="4691308" y="2684429"/>
              <a:chExt cx="679414" cy="1092346"/>
            </a:xfrm>
            <a:grpFill/>
          </p:grpSpPr>
          <p:sp>
            <p:nvSpPr>
              <p:cNvPr id="36" name="ïṡľïďê">
                <a:extLst>
                  <a:ext uri="{FF2B5EF4-FFF2-40B4-BE49-F238E27FC236}">
                    <a16:creationId xmlns:a16="http://schemas.microsoft.com/office/drawing/2014/main" id="{97C5E9DE-2A67-7222-7C66-46D0EF68B097}"/>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šlíḍé">
                <a:extLst>
                  <a:ext uri="{FF2B5EF4-FFF2-40B4-BE49-F238E27FC236}">
                    <a16:creationId xmlns:a16="http://schemas.microsoft.com/office/drawing/2014/main" id="{BADC7FA0-7F49-C08B-E7A8-E47A3C46FB37}"/>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íS1ïḍé">
                <a:extLst>
                  <a:ext uri="{FF2B5EF4-FFF2-40B4-BE49-F238E27FC236}">
                    <a16:creationId xmlns:a16="http://schemas.microsoft.com/office/drawing/2014/main" id="{7C043C0B-43F5-A9C3-51F6-9AB103A78E36}"/>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2" name="î$1idè">
              <a:extLst>
                <a:ext uri="{FF2B5EF4-FFF2-40B4-BE49-F238E27FC236}">
                  <a16:creationId xmlns:a16="http://schemas.microsoft.com/office/drawing/2014/main" id="{2066C537-35EC-712F-139B-0B34D342454C}"/>
                </a:ext>
              </a:extLst>
            </p:cNvPr>
            <p:cNvGrpSpPr/>
            <p:nvPr/>
          </p:nvGrpSpPr>
          <p:grpSpPr>
            <a:xfrm>
              <a:off x="7561942" y="2580837"/>
              <a:ext cx="677905" cy="1186334"/>
              <a:chOff x="7344147" y="2674826"/>
              <a:chExt cx="624197" cy="1092345"/>
            </a:xfrm>
            <a:grpFill/>
          </p:grpSpPr>
          <p:sp>
            <p:nvSpPr>
              <p:cNvPr id="32" name="ïṩľiḓe">
                <a:extLst>
                  <a:ext uri="{FF2B5EF4-FFF2-40B4-BE49-F238E27FC236}">
                    <a16:creationId xmlns:a16="http://schemas.microsoft.com/office/drawing/2014/main" id="{4590F873-8648-AA72-9AB9-20F4135E368E}"/>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ṣlïḓê">
                <a:extLst>
                  <a:ext uri="{FF2B5EF4-FFF2-40B4-BE49-F238E27FC236}">
                    <a16:creationId xmlns:a16="http://schemas.microsoft.com/office/drawing/2014/main" id="{C11D74D2-6797-6BA0-129D-973AE33C18FE}"/>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ïšlîḍê">
                <a:extLst>
                  <a:ext uri="{FF2B5EF4-FFF2-40B4-BE49-F238E27FC236}">
                    <a16:creationId xmlns:a16="http://schemas.microsoft.com/office/drawing/2014/main" id="{4420C0E0-4F38-584F-C581-E6EE484FC815}"/>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iS1îḓe">
                <a:extLst>
                  <a:ext uri="{FF2B5EF4-FFF2-40B4-BE49-F238E27FC236}">
                    <a16:creationId xmlns:a16="http://schemas.microsoft.com/office/drawing/2014/main" id="{C91CE34B-5BAF-C0CF-6C84-387D39CF7CA7}"/>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 name="ïŝḻïdè">
              <a:extLst>
                <a:ext uri="{FF2B5EF4-FFF2-40B4-BE49-F238E27FC236}">
                  <a16:creationId xmlns:a16="http://schemas.microsoft.com/office/drawing/2014/main" id="{49ACBEDE-CC9E-00EC-E6DE-BDA77C38EBA3}"/>
                </a:ext>
              </a:extLst>
            </p:cNvPr>
            <p:cNvGrpSpPr/>
            <p:nvPr/>
          </p:nvGrpSpPr>
          <p:grpSpPr>
            <a:xfrm>
              <a:off x="4649513" y="3946051"/>
              <a:ext cx="3567404" cy="243887"/>
              <a:chOff x="4649503" y="3967974"/>
              <a:chExt cx="3246722" cy="221964"/>
            </a:xfrm>
            <a:grpFill/>
          </p:grpSpPr>
          <p:sp>
            <p:nvSpPr>
              <p:cNvPr id="14" name="í$ḻiḓé">
                <a:extLst>
                  <a:ext uri="{FF2B5EF4-FFF2-40B4-BE49-F238E27FC236}">
                    <a16:creationId xmlns:a16="http://schemas.microsoft.com/office/drawing/2014/main" id="{0773FF96-76F0-DA00-DFEC-80ABFB075114}"/>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ṡľîḓé">
                <a:extLst>
                  <a:ext uri="{FF2B5EF4-FFF2-40B4-BE49-F238E27FC236}">
                    <a16:creationId xmlns:a16="http://schemas.microsoft.com/office/drawing/2014/main" id="{ACD064AF-49CD-DE61-6ED8-0D5C6D996511}"/>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ṥļíḑè">
                <a:extLst>
                  <a:ext uri="{FF2B5EF4-FFF2-40B4-BE49-F238E27FC236}">
                    <a16:creationId xmlns:a16="http://schemas.microsoft.com/office/drawing/2014/main" id="{CC0AF7E2-66D7-842F-25FD-C5C914FA38F0}"/>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liḍé">
                <a:extLst>
                  <a:ext uri="{FF2B5EF4-FFF2-40B4-BE49-F238E27FC236}">
                    <a16:creationId xmlns:a16="http://schemas.microsoft.com/office/drawing/2014/main" id="{D13C56C5-4F0A-B178-6E34-E9FFF2C11A52}"/>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îŝļiďè">
                <a:extLst>
                  <a:ext uri="{FF2B5EF4-FFF2-40B4-BE49-F238E27FC236}">
                    <a16:creationId xmlns:a16="http://schemas.microsoft.com/office/drawing/2014/main" id="{86ABD3EF-5CD6-17C2-66B6-DFA5F0795B44}"/>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ṩḷiḓé">
                <a:extLst>
                  <a:ext uri="{FF2B5EF4-FFF2-40B4-BE49-F238E27FC236}">
                    <a16:creationId xmlns:a16="http://schemas.microsoft.com/office/drawing/2014/main" id="{5ABF5C51-C1E5-1937-B6D4-B18AB1E9469F}"/>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i$ḷíďè">
                <a:extLst>
                  <a:ext uri="{FF2B5EF4-FFF2-40B4-BE49-F238E27FC236}">
                    <a16:creationId xmlns:a16="http://schemas.microsoft.com/office/drawing/2014/main" id="{D020FFA2-369B-A48B-BFFC-E7B85BD96DB0}"/>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ś1îdê">
                <a:extLst>
                  <a:ext uri="{FF2B5EF4-FFF2-40B4-BE49-F238E27FC236}">
                    <a16:creationId xmlns:a16="http://schemas.microsoft.com/office/drawing/2014/main" id="{5DE10B9E-B9DA-A352-B30C-077A47C84BB9}"/>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íṧļîḓe">
                <a:extLst>
                  <a:ext uri="{FF2B5EF4-FFF2-40B4-BE49-F238E27FC236}">
                    <a16:creationId xmlns:a16="http://schemas.microsoft.com/office/drawing/2014/main" id="{1D6BCDB2-B342-9664-FD1D-040179A6FAB5}"/>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ï$ḷíḑe">
                <a:extLst>
                  <a:ext uri="{FF2B5EF4-FFF2-40B4-BE49-F238E27FC236}">
                    <a16:creationId xmlns:a16="http://schemas.microsoft.com/office/drawing/2014/main" id="{FB62AEE9-0AD0-88D3-045F-C193641DC957}"/>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išļiďè">
                <a:extLst>
                  <a:ext uri="{FF2B5EF4-FFF2-40B4-BE49-F238E27FC236}">
                    <a16:creationId xmlns:a16="http://schemas.microsoft.com/office/drawing/2014/main" id="{F2680F35-5F15-B3F1-9680-A35C74C73B5B}"/>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ṡḷïdè">
                <a:extLst>
                  <a:ext uri="{FF2B5EF4-FFF2-40B4-BE49-F238E27FC236}">
                    <a16:creationId xmlns:a16="http://schemas.microsoft.com/office/drawing/2014/main" id="{7E5E1ED5-094F-B838-0947-41EFA022325F}"/>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śḻïḓe">
                <a:extLst>
                  <a:ext uri="{FF2B5EF4-FFF2-40B4-BE49-F238E27FC236}">
                    <a16:creationId xmlns:a16="http://schemas.microsoft.com/office/drawing/2014/main" id="{8581B213-9EB0-EDF7-A48E-3927E2CBF2A6}"/>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šļîḓe">
                <a:extLst>
                  <a:ext uri="{FF2B5EF4-FFF2-40B4-BE49-F238E27FC236}">
                    <a16:creationId xmlns:a16="http://schemas.microsoft.com/office/drawing/2014/main" id="{5D47ABAF-AE45-E2DC-C090-413F302F7BE6}"/>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ïšḷîḋé">
                <a:extLst>
                  <a:ext uri="{FF2B5EF4-FFF2-40B4-BE49-F238E27FC236}">
                    <a16:creationId xmlns:a16="http://schemas.microsoft.com/office/drawing/2014/main" id="{C6E3EC8C-55FB-9997-1111-B0BC507C6788}"/>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šļïḋê">
                <a:extLst>
                  <a:ext uri="{FF2B5EF4-FFF2-40B4-BE49-F238E27FC236}">
                    <a16:creationId xmlns:a16="http://schemas.microsoft.com/office/drawing/2014/main" id="{1C0601DE-A833-BA79-466D-A3CBCC6944A2}"/>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śľïḓê">
                <a:extLst>
                  <a:ext uri="{FF2B5EF4-FFF2-40B4-BE49-F238E27FC236}">
                    <a16:creationId xmlns:a16="http://schemas.microsoft.com/office/drawing/2014/main" id="{328E092B-E64E-4AC0-B471-8D24A36BDC16}"/>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ṩḷiḋé">
                <a:extLst>
                  <a:ext uri="{FF2B5EF4-FFF2-40B4-BE49-F238E27FC236}">
                    <a16:creationId xmlns:a16="http://schemas.microsoft.com/office/drawing/2014/main" id="{FCE44838-3BBA-53C0-77BE-C4E7A370B794}"/>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F5B6A7-642D-49E2-8081-5AD9690159D0}" type="datetime1">
              <a:rPr lang="zh-CN" altLang="en-US" smtClean="0"/>
              <a:t>2025/5/23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AB19E9E-A1C5-4323-9ED8-DA921C1F8677}" type="datetime1">
              <a:rPr lang="zh-CN" altLang="en-US" smtClean="0"/>
              <a:t>2025/5/23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62F9A8-8790-4223-8F00-5AC9983CBD47}" type="datetime1">
              <a:rPr lang="zh-CN" altLang="en-US" smtClean="0"/>
              <a:t>2025/5/23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52BE3A-E40B-4E3E-B805-AD067A862D0A}" type="datetime1">
              <a:rPr lang="zh-CN" altLang="en-US" smtClean="0"/>
              <a:t>2025/5/23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3A2E09A-AB4D-44D5-BC49-F0FA60B10F1B}" type="datetime1">
              <a:rPr lang="zh-CN" altLang="en-US" smtClean="0"/>
              <a:t>2025/5/23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9A0B8E-C1C7-4ED4-9917-B646B2BD4272}" type="datetime1">
              <a:rPr lang="zh-CN" altLang="en-US" smtClean="0"/>
              <a:t>2025/5/23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A5092-9F95-4F2B-AB87-434B7C6BC6CC}" type="datetime1">
              <a:rPr lang="zh-CN" altLang="en-US" smtClean="0"/>
              <a:t>2025/5/23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35508-54A0-4FB0-A4C5-6467DE85E92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2.xml"/><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oleObject" Target="../embeddings/oleObject1.bin"/><Relationship Id="rId11" Type="http://schemas.openxmlformats.org/officeDocument/2006/relationships/image" Target="../media/image26.wmf"/><Relationship Id="rId5" Type="http://schemas.openxmlformats.org/officeDocument/2006/relationships/image" Target="../media/image23.png"/><Relationship Id="rId10" Type="http://schemas.openxmlformats.org/officeDocument/2006/relationships/oleObject" Target="../embeddings/oleObject3.bin"/><Relationship Id="rId4" Type="http://schemas.openxmlformats.org/officeDocument/2006/relationships/image" Target="../media/image22.png"/><Relationship Id="rId9" Type="http://schemas.openxmlformats.org/officeDocument/2006/relationships/image" Target="../media/image25.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oleObject" Target="../embeddings/oleObject5.bin"/><Relationship Id="rId5" Type="http://schemas.openxmlformats.org/officeDocument/2006/relationships/image" Target="../media/image36.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xml"/><Relationship Id="rId7" Type="http://schemas.openxmlformats.org/officeDocument/2006/relationships/image" Target="../media/image42.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g"/><Relationship Id="rId4" Type="http://schemas.openxmlformats.org/officeDocument/2006/relationships/notesSlide" Target="../notesSlides/notesSlide19.xml"/><Relationship Id="rId9"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eg"/><Relationship Id="rId3" Type="http://schemas.openxmlformats.org/officeDocument/2006/relationships/notesSlide" Target="../notesSlides/notesSlide27.xml"/><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3.xml"/><Relationship Id="rId7"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chart" Target="../charts/chart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628E518-E85E-1E51-A344-3F0C94250CAC}"/>
              </a:ext>
            </a:extLst>
          </p:cNvPr>
          <p:cNvSpPr/>
          <p:nvPr/>
        </p:nvSpPr>
        <p:spPr>
          <a:xfrm>
            <a:off x="-8232" y="2814518"/>
            <a:ext cx="12208463" cy="2211328"/>
          </a:xfrm>
          <a:prstGeom prst="rect">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2D19E4FC-766C-0D53-B541-69A48AD9CB42}"/>
              </a:ext>
            </a:extLst>
          </p:cNvPr>
          <p:cNvSpPr txBox="1"/>
          <p:nvPr/>
        </p:nvSpPr>
        <p:spPr>
          <a:xfrm>
            <a:off x="1513399" y="3134036"/>
            <a:ext cx="9369354" cy="2123658"/>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翅片式椭圆套管蒸发式冷凝器</a:t>
            </a:r>
          </a:p>
          <a:p>
            <a:pPr algn="ctr"/>
            <a:r>
              <a:rPr lang="zh-CN" altLang="en-US" sz="4400" b="1" dirty="0">
                <a:solidFill>
                  <a:schemeClr val="bg1"/>
                </a:solidFill>
                <a:latin typeface="微软雅黑" panose="020B0503020204020204" pitchFamily="34" charset="-122"/>
                <a:ea typeface="微软雅黑" panose="020B0503020204020204" pitchFamily="34" charset="-122"/>
              </a:rPr>
              <a:t>性能分析与应用</a:t>
            </a:r>
          </a:p>
          <a:p>
            <a:pPr algn="ctr"/>
            <a:endParaRPr lang="en-US" altLang="zh-CN" sz="4400" b="1" dirty="0">
              <a:solidFill>
                <a:schemeClr val="bg1"/>
              </a:solidFill>
              <a:latin typeface="微软雅黑" panose="020B0503020204020204" pitchFamily="34" charset="-122"/>
              <a:ea typeface="微软雅黑" panose="020B0503020204020204" pitchFamily="34" charset="-122"/>
            </a:endParaRPr>
          </a:p>
        </p:txBody>
      </p:sp>
      <p:grpSp>
        <p:nvGrpSpPr>
          <p:cNvPr id="12"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D7444E3-2990-0FBF-1B8A-D3814955AF96}"/>
              </a:ext>
            </a:extLst>
          </p:cNvPr>
          <p:cNvGrpSpPr>
            <a:grpSpLocks noChangeAspect="1"/>
          </p:cNvGrpSpPr>
          <p:nvPr>
            <p:custDataLst>
              <p:tags r:id="rId1"/>
            </p:custDataLst>
          </p:nvPr>
        </p:nvGrpSpPr>
        <p:grpSpPr>
          <a:xfrm>
            <a:off x="304892" y="118685"/>
            <a:ext cx="2353748" cy="778367"/>
            <a:chOff x="2629947" y="2501424"/>
            <a:chExt cx="5609900" cy="1855152"/>
          </a:xfrm>
          <a:solidFill>
            <a:srgbClr val="005CA1"/>
          </a:solidFill>
        </p:grpSpPr>
        <p:grpSp>
          <p:nvGrpSpPr>
            <p:cNvPr id="13" name="iSľîďê">
              <a:extLst>
                <a:ext uri="{FF2B5EF4-FFF2-40B4-BE49-F238E27FC236}">
                  <a16:creationId xmlns:a16="http://schemas.microsoft.com/office/drawing/2014/main" id="{CB976DC1-581C-7FE0-93E7-296556417BAA}"/>
                </a:ext>
              </a:extLst>
            </p:cNvPr>
            <p:cNvGrpSpPr/>
            <p:nvPr/>
          </p:nvGrpSpPr>
          <p:grpSpPr>
            <a:xfrm>
              <a:off x="2629947" y="2501424"/>
              <a:ext cx="1847550" cy="1855152"/>
              <a:chOff x="3216275" y="2651125"/>
              <a:chExt cx="1543050" cy="1549400"/>
            </a:xfrm>
            <a:grpFill/>
          </p:grpSpPr>
          <p:sp>
            <p:nvSpPr>
              <p:cNvPr id="80" name="îśľíḓè">
                <a:extLst>
                  <a:ext uri="{FF2B5EF4-FFF2-40B4-BE49-F238E27FC236}">
                    <a16:creationId xmlns:a16="http://schemas.microsoft.com/office/drawing/2014/main" id="{BAD9F54E-F067-5BBA-F126-46A8BF6C591A}"/>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şḷïďe">
                <a:extLst>
                  <a:ext uri="{FF2B5EF4-FFF2-40B4-BE49-F238E27FC236}">
                    <a16:creationId xmlns:a16="http://schemas.microsoft.com/office/drawing/2014/main" id="{E341EC78-87C9-3489-5B8F-4EE6C8131FE2}"/>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şľïďê">
                <a:extLst>
                  <a:ext uri="{FF2B5EF4-FFF2-40B4-BE49-F238E27FC236}">
                    <a16:creationId xmlns:a16="http://schemas.microsoft.com/office/drawing/2014/main" id="{FA6BFD35-3FE3-657D-9B4D-43260D031CE5}"/>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ŝľíḍê">
                <a:extLst>
                  <a:ext uri="{FF2B5EF4-FFF2-40B4-BE49-F238E27FC236}">
                    <a16:creationId xmlns:a16="http://schemas.microsoft.com/office/drawing/2014/main" id="{8E1C2DF8-762D-2A3F-F87A-E6AA18BA9098}"/>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ṥḻiḓe">
                <a:extLst>
                  <a:ext uri="{FF2B5EF4-FFF2-40B4-BE49-F238E27FC236}">
                    <a16:creationId xmlns:a16="http://schemas.microsoft.com/office/drawing/2014/main" id="{9BE1F07F-B0ED-5F58-04A0-76A88D8382E7}"/>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Sľíḓè">
                <a:extLst>
                  <a:ext uri="{FF2B5EF4-FFF2-40B4-BE49-F238E27FC236}">
                    <a16:creationId xmlns:a16="http://schemas.microsoft.com/office/drawing/2014/main" id="{C5B818BE-21A9-6A16-9CDF-B19B5DA29C3B}"/>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S1îdè">
                <a:extLst>
                  <a:ext uri="{FF2B5EF4-FFF2-40B4-BE49-F238E27FC236}">
                    <a16:creationId xmlns:a16="http://schemas.microsoft.com/office/drawing/2014/main" id="{0A18EC57-2745-7389-BD05-3F7085E4A509}"/>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ṣḷîḓe">
                <a:extLst>
                  <a:ext uri="{FF2B5EF4-FFF2-40B4-BE49-F238E27FC236}">
                    <a16:creationId xmlns:a16="http://schemas.microsoft.com/office/drawing/2014/main" id="{59EA71AF-4BC0-8120-8893-3008BEEC5198}"/>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ŝḻiḑe">
                <a:extLst>
                  <a:ext uri="{FF2B5EF4-FFF2-40B4-BE49-F238E27FC236}">
                    <a16:creationId xmlns:a16="http://schemas.microsoft.com/office/drawing/2014/main" id="{3762D02E-07A9-EB4A-FE86-87AE19556BF2}"/>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îśḻîďe">
                <a:extLst>
                  <a:ext uri="{FF2B5EF4-FFF2-40B4-BE49-F238E27FC236}">
                    <a16:creationId xmlns:a16="http://schemas.microsoft.com/office/drawing/2014/main" id="{A9774C97-0FD3-722B-B014-12CE03421C95}"/>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1îḓê">
                <a:extLst>
                  <a:ext uri="{FF2B5EF4-FFF2-40B4-BE49-F238E27FC236}">
                    <a16:creationId xmlns:a16="http://schemas.microsoft.com/office/drawing/2014/main" id="{9678ADEF-F870-09DD-C56E-AF08858A86F7}"/>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lïďê">
                <a:extLst>
                  <a:ext uri="{FF2B5EF4-FFF2-40B4-BE49-F238E27FC236}">
                    <a16:creationId xmlns:a16="http://schemas.microsoft.com/office/drawing/2014/main" id="{1014EBC2-3D41-5913-DFB9-F9E5F1AE9D7C}"/>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ṡļiḑê">
                <a:extLst>
                  <a:ext uri="{FF2B5EF4-FFF2-40B4-BE49-F238E27FC236}">
                    <a16:creationId xmlns:a16="http://schemas.microsoft.com/office/drawing/2014/main" id="{11D15DC1-5596-5DF0-BA2C-FD6B151B4C0C}"/>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Sḷïde">
                <a:extLst>
                  <a:ext uri="{FF2B5EF4-FFF2-40B4-BE49-F238E27FC236}">
                    <a16:creationId xmlns:a16="http://schemas.microsoft.com/office/drawing/2014/main" id="{674AA2EE-935B-2CF6-E38B-B6392B49214E}"/>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šļiďè">
                <a:extLst>
                  <a:ext uri="{FF2B5EF4-FFF2-40B4-BE49-F238E27FC236}">
                    <a16:creationId xmlns:a16="http://schemas.microsoft.com/office/drawing/2014/main" id="{7D40C42F-6212-6ECC-457C-33DA05F3B687}"/>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ṡ1ïdê">
                <a:extLst>
                  <a:ext uri="{FF2B5EF4-FFF2-40B4-BE49-F238E27FC236}">
                    <a16:creationId xmlns:a16="http://schemas.microsoft.com/office/drawing/2014/main" id="{DDDB8261-C950-C7C2-C1F8-46CAFCA55BCE}"/>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sḻiḓê">
                <a:extLst>
                  <a:ext uri="{FF2B5EF4-FFF2-40B4-BE49-F238E27FC236}">
                    <a16:creationId xmlns:a16="http://schemas.microsoft.com/office/drawing/2014/main" id="{CA6612DB-DDEF-6373-A3A8-416D68E82388}"/>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Sḷiḍe">
                <a:extLst>
                  <a:ext uri="{FF2B5EF4-FFF2-40B4-BE49-F238E27FC236}">
                    <a16:creationId xmlns:a16="http://schemas.microsoft.com/office/drawing/2014/main" id="{CD38D535-9A8B-C79B-C651-CE8A025D3E0D}"/>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ṩḷiḑê">
                <a:extLst>
                  <a:ext uri="{FF2B5EF4-FFF2-40B4-BE49-F238E27FC236}">
                    <a16:creationId xmlns:a16="http://schemas.microsoft.com/office/drawing/2014/main" id="{E4D6F7D6-E341-D199-CDAE-289CD4ED55C3}"/>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ṧliḋê">
                <a:extLst>
                  <a:ext uri="{FF2B5EF4-FFF2-40B4-BE49-F238E27FC236}">
                    <a16:creationId xmlns:a16="http://schemas.microsoft.com/office/drawing/2014/main" id="{3B81ECCD-CE47-9E3C-279F-AD60D5C44B3D}"/>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ŝ1îḍé">
                <a:extLst>
                  <a:ext uri="{FF2B5EF4-FFF2-40B4-BE49-F238E27FC236}">
                    <a16:creationId xmlns:a16="http://schemas.microsoft.com/office/drawing/2014/main" id="{FD74A02D-1B2E-A19B-0A3D-10983B0DDAFF}"/>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šlîďè">
                <a:extLst>
                  <a:ext uri="{FF2B5EF4-FFF2-40B4-BE49-F238E27FC236}">
                    <a16:creationId xmlns:a16="http://schemas.microsoft.com/office/drawing/2014/main" id="{52432567-D3D9-7552-05E8-FEC71BE69EFD}"/>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ïşliďe">
                <a:extLst>
                  <a:ext uri="{FF2B5EF4-FFF2-40B4-BE49-F238E27FC236}">
                    <a16:creationId xmlns:a16="http://schemas.microsoft.com/office/drawing/2014/main" id="{0EA455DC-5FF5-599E-657B-BB8ABDAAE16F}"/>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śļíḑè">
                <a:extLst>
                  <a:ext uri="{FF2B5EF4-FFF2-40B4-BE49-F238E27FC236}">
                    <a16:creationId xmlns:a16="http://schemas.microsoft.com/office/drawing/2014/main" id="{C938930A-7DDC-CE6B-9A51-9F94DDEDF4CC}"/>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ṥḷíḍè">
                <a:extLst>
                  <a:ext uri="{FF2B5EF4-FFF2-40B4-BE49-F238E27FC236}">
                    <a16:creationId xmlns:a16="http://schemas.microsoft.com/office/drawing/2014/main" id="{C6900D0D-15E9-3081-6717-715960B2913A}"/>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Sḻiḓe">
                <a:extLst>
                  <a:ext uri="{FF2B5EF4-FFF2-40B4-BE49-F238E27FC236}">
                    <a16:creationId xmlns:a16="http://schemas.microsoft.com/office/drawing/2014/main" id="{93AD8EB2-66A9-C65E-C4E9-CC78A770FD3D}"/>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sļiḋé">
                <a:extLst>
                  <a:ext uri="{FF2B5EF4-FFF2-40B4-BE49-F238E27FC236}">
                    <a16:creationId xmlns:a16="http://schemas.microsoft.com/office/drawing/2014/main" id="{5A3B3526-5D16-4991-53D4-A0FD4264BBF2}"/>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şľídé">
                <a:extLst>
                  <a:ext uri="{FF2B5EF4-FFF2-40B4-BE49-F238E27FC236}">
                    <a16:creationId xmlns:a16="http://schemas.microsoft.com/office/drawing/2014/main" id="{762DBD5F-0281-50BD-2E5C-032A49F54C41}"/>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7" name="îṡḻiḓê">
              <a:extLst>
                <a:ext uri="{FF2B5EF4-FFF2-40B4-BE49-F238E27FC236}">
                  <a16:creationId xmlns:a16="http://schemas.microsoft.com/office/drawing/2014/main" id="{BC89CA33-839E-FFEE-E890-92D0FAAB441B}"/>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š1îďê">
              <a:extLst>
                <a:ext uri="{FF2B5EF4-FFF2-40B4-BE49-F238E27FC236}">
                  <a16:creationId xmlns:a16="http://schemas.microsoft.com/office/drawing/2014/main" id="{D231D76E-9549-7F23-0D0E-5760C31BE2E9}"/>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1" name="íṩlíḍe">
              <a:extLst>
                <a:ext uri="{FF2B5EF4-FFF2-40B4-BE49-F238E27FC236}">
                  <a16:creationId xmlns:a16="http://schemas.microsoft.com/office/drawing/2014/main" id="{F749A5A0-653E-AB6E-D93D-48820FC09AD0}"/>
                </a:ext>
              </a:extLst>
            </p:cNvPr>
            <p:cNvGrpSpPr/>
            <p:nvPr/>
          </p:nvGrpSpPr>
          <p:grpSpPr>
            <a:xfrm>
              <a:off x="4589708" y="2583543"/>
              <a:ext cx="742163" cy="1193232"/>
              <a:chOff x="4691308" y="2684429"/>
              <a:chExt cx="679414" cy="1092346"/>
            </a:xfrm>
            <a:grpFill/>
          </p:grpSpPr>
          <p:sp>
            <p:nvSpPr>
              <p:cNvPr id="77" name="ïṡľïďê">
                <a:extLst>
                  <a:ext uri="{FF2B5EF4-FFF2-40B4-BE49-F238E27FC236}">
                    <a16:creationId xmlns:a16="http://schemas.microsoft.com/office/drawing/2014/main" id="{14F07C54-FA12-AAEA-5988-110F25AB7A6A}"/>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îšlíḍé">
                <a:extLst>
                  <a:ext uri="{FF2B5EF4-FFF2-40B4-BE49-F238E27FC236}">
                    <a16:creationId xmlns:a16="http://schemas.microsoft.com/office/drawing/2014/main" id="{BD1F26E8-66A1-6FA0-4EBE-21190345FEB2}"/>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S1ïḍé">
                <a:extLst>
                  <a:ext uri="{FF2B5EF4-FFF2-40B4-BE49-F238E27FC236}">
                    <a16:creationId xmlns:a16="http://schemas.microsoft.com/office/drawing/2014/main" id="{09CEE82B-B862-CCF7-6EB6-10315614DE4D}"/>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4" name="î$1idè">
              <a:extLst>
                <a:ext uri="{FF2B5EF4-FFF2-40B4-BE49-F238E27FC236}">
                  <a16:creationId xmlns:a16="http://schemas.microsoft.com/office/drawing/2014/main" id="{A433D0C5-96EF-B620-F023-B280AAA9946D}"/>
                </a:ext>
              </a:extLst>
            </p:cNvPr>
            <p:cNvGrpSpPr/>
            <p:nvPr/>
          </p:nvGrpSpPr>
          <p:grpSpPr>
            <a:xfrm>
              <a:off x="7561942" y="2580837"/>
              <a:ext cx="677905" cy="1186334"/>
              <a:chOff x="7344147" y="2674826"/>
              <a:chExt cx="624197" cy="1092345"/>
            </a:xfrm>
            <a:grpFill/>
          </p:grpSpPr>
          <p:sp>
            <p:nvSpPr>
              <p:cNvPr id="73" name="ïṩľiḓe">
                <a:extLst>
                  <a:ext uri="{FF2B5EF4-FFF2-40B4-BE49-F238E27FC236}">
                    <a16:creationId xmlns:a16="http://schemas.microsoft.com/office/drawing/2014/main" id="{FB4A6586-BBAC-ECEF-8E67-32BC9ABAEA77}"/>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ṣlïḓê">
                <a:extLst>
                  <a:ext uri="{FF2B5EF4-FFF2-40B4-BE49-F238E27FC236}">
                    <a16:creationId xmlns:a16="http://schemas.microsoft.com/office/drawing/2014/main" id="{0AD214B9-6071-09A2-C5BE-345ED5C2C466}"/>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ïšlîḍê">
                <a:extLst>
                  <a:ext uri="{FF2B5EF4-FFF2-40B4-BE49-F238E27FC236}">
                    <a16:creationId xmlns:a16="http://schemas.microsoft.com/office/drawing/2014/main" id="{0B77C0FF-467C-AC8B-3519-58754305D9D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S1îḓe">
                <a:extLst>
                  <a:ext uri="{FF2B5EF4-FFF2-40B4-BE49-F238E27FC236}">
                    <a16:creationId xmlns:a16="http://schemas.microsoft.com/office/drawing/2014/main" id="{1EB98077-2D85-97C8-B4AA-22E41B501AB6}"/>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4" name="ïŝḻïdè">
              <a:extLst>
                <a:ext uri="{FF2B5EF4-FFF2-40B4-BE49-F238E27FC236}">
                  <a16:creationId xmlns:a16="http://schemas.microsoft.com/office/drawing/2014/main" id="{6ABE0B2F-FDCF-587E-D509-8C28FC0C9B67}"/>
                </a:ext>
              </a:extLst>
            </p:cNvPr>
            <p:cNvGrpSpPr/>
            <p:nvPr/>
          </p:nvGrpSpPr>
          <p:grpSpPr>
            <a:xfrm>
              <a:off x="4649513" y="3946051"/>
              <a:ext cx="3567404" cy="243887"/>
              <a:chOff x="4649503" y="3967974"/>
              <a:chExt cx="3246722" cy="221964"/>
            </a:xfrm>
            <a:grpFill/>
          </p:grpSpPr>
          <p:sp>
            <p:nvSpPr>
              <p:cNvPr id="55" name="í$ḻiḓé">
                <a:extLst>
                  <a:ext uri="{FF2B5EF4-FFF2-40B4-BE49-F238E27FC236}">
                    <a16:creationId xmlns:a16="http://schemas.microsoft.com/office/drawing/2014/main" id="{F3590FB8-45DF-9E62-D402-0EAFA927C112}"/>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ṡľîḓé">
                <a:extLst>
                  <a:ext uri="{FF2B5EF4-FFF2-40B4-BE49-F238E27FC236}">
                    <a16:creationId xmlns:a16="http://schemas.microsoft.com/office/drawing/2014/main" id="{C8039D2C-F410-D26C-750E-16866D60A08D}"/>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ṥļíḑè">
                <a:extLst>
                  <a:ext uri="{FF2B5EF4-FFF2-40B4-BE49-F238E27FC236}">
                    <a16:creationId xmlns:a16="http://schemas.microsoft.com/office/drawing/2014/main" id="{FCBE0F65-EFF9-2BB7-3FC3-E52D6DC79A95}"/>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ŝliḍé">
                <a:extLst>
                  <a:ext uri="{FF2B5EF4-FFF2-40B4-BE49-F238E27FC236}">
                    <a16:creationId xmlns:a16="http://schemas.microsoft.com/office/drawing/2014/main" id="{91BDA6CB-282F-7BD2-FEF3-76D23CA6CE49}"/>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ŝļiďè">
                <a:extLst>
                  <a:ext uri="{FF2B5EF4-FFF2-40B4-BE49-F238E27FC236}">
                    <a16:creationId xmlns:a16="http://schemas.microsoft.com/office/drawing/2014/main" id="{7A5243F5-6430-CF12-109F-EB056F8DB672}"/>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ṩḷiḓé">
                <a:extLst>
                  <a:ext uri="{FF2B5EF4-FFF2-40B4-BE49-F238E27FC236}">
                    <a16:creationId xmlns:a16="http://schemas.microsoft.com/office/drawing/2014/main" id="{839F98D5-68B2-42AA-3269-30BF14778EE8}"/>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ḷíďè">
                <a:extLst>
                  <a:ext uri="{FF2B5EF4-FFF2-40B4-BE49-F238E27FC236}">
                    <a16:creationId xmlns:a16="http://schemas.microsoft.com/office/drawing/2014/main" id="{158E8C7F-9AFD-5586-74E5-1B3BA62A350A}"/>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ś1îdê">
                <a:extLst>
                  <a:ext uri="{FF2B5EF4-FFF2-40B4-BE49-F238E27FC236}">
                    <a16:creationId xmlns:a16="http://schemas.microsoft.com/office/drawing/2014/main" id="{6F1EFE88-2D36-245C-A595-C42F01469216}"/>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ṧļîḓe">
                <a:extLst>
                  <a:ext uri="{FF2B5EF4-FFF2-40B4-BE49-F238E27FC236}">
                    <a16:creationId xmlns:a16="http://schemas.microsoft.com/office/drawing/2014/main" id="{EEA53324-E9E9-4CDF-1F53-593EF00E216A}"/>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ḷíḑe">
                <a:extLst>
                  <a:ext uri="{FF2B5EF4-FFF2-40B4-BE49-F238E27FC236}">
                    <a16:creationId xmlns:a16="http://schemas.microsoft.com/office/drawing/2014/main" id="{4E969CDB-0DE8-0FC9-0229-706B707A1E83}"/>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šļiďè">
                <a:extLst>
                  <a:ext uri="{FF2B5EF4-FFF2-40B4-BE49-F238E27FC236}">
                    <a16:creationId xmlns:a16="http://schemas.microsoft.com/office/drawing/2014/main" id="{6A296341-268D-3C2D-6CB9-3E8954EF1EAF}"/>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ṡḷïdè">
                <a:extLst>
                  <a:ext uri="{FF2B5EF4-FFF2-40B4-BE49-F238E27FC236}">
                    <a16:creationId xmlns:a16="http://schemas.microsoft.com/office/drawing/2014/main" id="{21AA5513-73EA-7693-A51B-D0BB85029616}"/>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îśḻïḓe">
                <a:extLst>
                  <a:ext uri="{FF2B5EF4-FFF2-40B4-BE49-F238E27FC236}">
                    <a16:creationId xmlns:a16="http://schemas.microsoft.com/office/drawing/2014/main" id="{DBC19365-258D-ED1A-EF8A-AA1BFAFB50D1}"/>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šļîḓe">
                <a:extLst>
                  <a:ext uri="{FF2B5EF4-FFF2-40B4-BE49-F238E27FC236}">
                    <a16:creationId xmlns:a16="http://schemas.microsoft.com/office/drawing/2014/main" id="{D1D47757-8921-72C1-3485-F1A30F815590}"/>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šḷîḋé">
                <a:extLst>
                  <a:ext uri="{FF2B5EF4-FFF2-40B4-BE49-F238E27FC236}">
                    <a16:creationId xmlns:a16="http://schemas.microsoft.com/office/drawing/2014/main" id="{27F7E8AC-9CE0-0963-A295-BEE8E312250A}"/>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šļïḋê">
                <a:extLst>
                  <a:ext uri="{FF2B5EF4-FFF2-40B4-BE49-F238E27FC236}">
                    <a16:creationId xmlns:a16="http://schemas.microsoft.com/office/drawing/2014/main" id="{84984A71-EFDA-678D-D6BB-4FF7DE902294}"/>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śľïḓê">
                <a:extLst>
                  <a:ext uri="{FF2B5EF4-FFF2-40B4-BE49-F238E27FC236}">
                    <a16:creationId xmlns:a16="http://schemas.microsoft.com/office/drawing/2014/main" id="{8335D396-3DF8-AA1F-BADD-3837E79ADEF9}"/>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ṩḷiḋé">
                <a:extLst>
                  <a:ext uri="{FF2B5EF4-FFF2-40B4-BE49-F238E27FC236}">
                    <a16:creationId xmlns:a16="http://schemas.microsoft.com/office/drawing/2014/main" id="{5B4AA78F-BCFA-3D44-CCF5-645F702429ED}"/>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14" name="组合 113">
            <a:extLst>
              <a:ext uri="{FF2B5EF4-FFF2-40B4-BE49-F238E27FC236}">
                <a16:creationId xmlns:a16="http://schemas.microsoft.com/office/drawing/2014/main" id="{62C3E972-C194-4FBB-4BC2-0AD2AF257D46}"/>
              </a:ext>
            </a:extLst>
          </p:cNvPr>
          <p:cNvGrpSpPr/>
          <p:nvPr/>
        </p:nvGrpSpPr>
        <p:grpSpPr>
          <a:xfrm>
            <a:off x="4800301" y="5114531"/>
            <a:ext cx="2693472" cy="1613359"/>
            <a:chOff x="4788871" y="4429581"/>
            <a:chExt cx="2693472" cy="1613359"/>
          </a:xfrm>
        </p:grpSpPr>
        <p:grpSp>
          <p:nvGrpSpPr>
            <p:cNvPr id="112" name="组合 111">
              <a:extLst>
                <a:ext uri="{FF2B5EF4-FFF2-40B4-BE49-F238E27FC236}">
                  <a16:creationId xmlns:a16="http://schemas.microsoft.com/office/drawing/2014/main" id="{1844831F-1C08-1FCA-C317-E5E07AEB3DFF}"/>
                </a:ext>
              </a:extLst>
            </p:cNvPr>
            <p:cNvGrpSpPr/>
            <p:nvPr/>
          </p:nvGrpSpPr>
          <p:grpSpPr>
            <a:xfrm>
              <a:off x="4788871" y="4429581"/>
              <a:ext cx="2591395" cy="1046011"/>
              <a:chOff x="5635329" y="4500434"/>
              <a:chExt cx="2591395" cy="1046011"/>
            </a:xfrm>
          </p:grpSpPr>
          <p:sp>
            <p:nvSpPr>
              <p:cNvPr id="109" name="文本框 108">
                <a:extLst>
                  <a:ext uri="{FF2B5EF4-FFF2-40B4-BE49-F238E27FC236}">
                    <a16:creationId xmlns:a16="http://schemas.microsoft.com/office/drawing/2014/main" id="{05E9B5F9-5875-84D5-0CEC-DA186E945013}"/>
                  </a:ext>
                </a:extLst>
              </p:cNvPr>
              <p:cNvSpPr txBox="1"/>
              <p:nvPr/>
            </p:nvSpPr>
            <p:spPr>
              <a:xfrm>
                <a:off x="5635329" y="4500434"/>
                <a:ext cx="2591395"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汇 报 人：谷雅秀 </a:t>
                </a:r>
              </a:p>
            </p:txBody>
          </p:sp>
          <p:sp>
            <p:nvSpPr>
              <p:cNvPr id="110" name="文本框 109">
                <a:extLst>
                  <a:ext uri="{FF2B5EF4-FFF2-40B4-BE49-F238E27FC236}">
                    <a16:creationId xmlns:a16="http://schemas.microsoft.com/office/drawing/2014/main" id="{3880415B-7A1B-631E-EDE0-7762005A7D61}"/>
                  </a:ext>
                </a:extLst>
              </p:cNvPr>
              <p:cNvSpPr txBox="1"/>
              <p:nvPr/>
            </p:nvSpPr>
            <p:spPr>
              <a:xfrm>
                <a:off x="5745498" y="5084780"/>
                <a:ext cx="237105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单位：长安大学</a:t>
                </a:r>
              </a:p>
            </p:txBody>
          </p:sp>
        </p:grpSp>
        <p:sp>
          <p:nvSpPr>
            <p:cNvPr id="113" name="文本框 112">
              <a:extLst>
                <a:ext uri="{FF2B5EF4-FFF2-40B4-BE49-F238E27FC236}">
                  <a16:creationId xmlns:a16="http://schemas.microsoft.com/office/drawing/2014/main" id="{A29C647A-D5B9-CFC9-C393-DA9768C9546E}"/>
                </a:ext>
              </a:extLst>
            </p:cNvPr>
            <p:cNvSpPr txBox="1"/>
            <p:nvPr/>
          </p:nvSpPr>
          <p:spPr>
            <a:xfrm>
              <a:off x="4890948" y="5581275"/>
              <a:ext cx="2591395"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时间：</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2025.05.23</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文本框 6">
            <a:extLst>
              <a:ext uri="{FF2B5EF4-FFF2-40B4-BE49-F238E27FC236}">
                <a16:creationId xmlns:a16="http://schemas.microsoft.com/office/drawing/2014/main" id="{122E0A73-66E2-A567-E450-38571BFCC452}"/>
              </a:ext>
            </a:extLst>
          </p:cNvPr>
          <p:cNvSpPr txBox="1"/>
          <p:nvPr/>
        </p:nvSpPr>
        <p:spPr>
          <a:xfrm>
            <a:off x="0" y="1378201"/>
            <a:ext cx="12192000" cy="769441"/>
          </a:xfrm>
          <a:prstGeom prst="rect">
            <a:avLst/>
          </a:prstGeom>
          <a:noFill/>
        </p:spPr>
        <p:txBody>
          <a:bodyPr wrap="square">
            <a:spAutoFit/>
          </a:bodyPr>
          <a:lstStyle/>
          <a:p>
            <a:pPr algn="ctr">
              <a:buNone/>
            </a:pPr>
            <a:r>
              <a:rPr lang="zh-CN" altLang="en-US" sz="4400" b="1" kern="100" dirty="0">
                <a:effectLst/>
                <a:latin typeface="Times New Roman" panose="02020603050405020304" pitchFamily="18" charset="0"/>
                <a:ea typeface="微软雅黑" panose="020B0503020204020204" pitchFamily="34" charset="-122"/>
                <a:cs typeface="Times New Roman" panose="02020603050405020304" pitchFamily="18" charset="0"/>
              </a:rPr>
              <a:t>节能降碳与环保技术论坛</a:t>
            </a:r>
            <a:endParaRPr lang="zh-CN" altLang="zh-CN" sz="4000" kern="1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文本框 1">
            <a:extLst>
              <a:ext uri="{FF2B5EF4-FFF2-40B4-BE49-F238E27FC236}">
                <a16:creationId xmlns:a16="http://schemas.microsoft.com/office/drawing/2014/main" id="{5AD9D069-68EB-5533-D31A-6B5DBADAB6FF}"/>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3" name="图片 2" descr="中国制冷学会">
            <a:extLst>
              <a:ext uri="{FF2B5EF4-FFF2-40B4-BE49-F238E27FC236}">
                <a16:creationId xmlns:a16="http://schemas.microsoft.com/office/drawing/2014/main" id="{A0FF5955-BDE9-6DF1-97B8-2DCE106B401A}"/>
              </a:ext>
            </a:extLst>
          </p:cNvPr>
          <p:cNvPicPr>
            <a:picLocks noChangeAspect="1"/>
          </p:cNvPicPr>
          <p:nvPr/>
        </p:nvPicPr>
        <p:blipFill>
          <a:blip r:embed="rId4"/>
          <a:stretch>
            <a:fillRect/>
          </a:stretch>
        </p:blipFill>
        <p:spPr>
          <a:xfrm>
            <a:off x="7375936" y="123912"/>
            <a:ext cx="780660" cy="7806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005" y="270901"/>
            <a:ext cx="7962363" cy="6076755"/>
          </a:xfrm>
          <a:prstGeom prst="rect">
            <a:avLst/>
          </a:prstGeom>
        </p:spPr>
      </p:pic>
      <p:sp>
        <p:nvSpPr>
          <p:cNvPr id="25" name="上箭头 2"/>
          <p:cNvSpPr/>
          <p:nvPr/>
        </p:nvSpPr>
        <p:spPr>
          <a:xfrm>
            <a:off x="5000559" y="877966"/>
            <a:ext cx="245336" cy="495300"/>
          </a:xfrm>
          <a:prstGeom prst="upArrow">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文本框 25"/>
          <p:cNvSpPr txBox="1"/>
          <p:nvPr/>
        </p:nvSpPr>
        <p:spPr>
          <a:xfrm>
            <a:off x="3853109" y="730268"/>
            <a:ext cx="9541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冷却水</a:t>
            </a:r>
            <a:endPar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入口</a:t>
            </a:r>
          </a:p>
        </p:txBody>
      </p:sp>
      <p:sp>
        <p:nvSpPr>
          <p:cNvPr id="27" name="下箭头 6"/>
          <p:cNvSpPr/>
          <p:nvPr/>
        </p:nvSpPr>
        <p:spPr>
          <a:xfrm>
            <a:off x="3705234" y="3925049"/>
            <a:ext cx="254771" cy="514350"/>
          </a:xfrm>
          <a:prstGeom prst="downArrow">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8" name="文本框 27"/>
          <p:cNvSpPr txBox="1"/>
          <p:nvPr/>
        </p:nvSpPr>
        <p:spPr>
          <a:xfrm>
            <a:off x="3559496" y="4588864"/>
            <a:ext cx="9541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冷却水</a:t>
            </a:r>
            <a:endPar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出口</a:t>
            </a:r>
          </a:p>
        </p:txBody>
      </p:sp>
      <p:sp>
        <p:nvSpPr>
          <p:cNvPr id="29" name="上箭头 14"/>
          <p:cNvSpPr/>
          <p:nvPr/>
        </p:nvSpPr>
        <p:spPr>
          <a:xfrm rot="-600000">
            <a:off x="10327214" y="4889619"/>
            <a:ext cx="245336" cy="4953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文本框 29"/>
          <p:cNvSpPr txBox="1"/>
          <p:nvPr/>
        </p:nvSpPr>
        <p:spPr>
          <a:xfrm>
            <a:off x="10299628" y="5466273"/>
            <a:ext cx="9541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制冷剂</a:t>
            </a:r>
            <a:endPar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入口</a:t>
            </a:r>
          </a:p>
        </p:txBody>
      </p:sp>
      <p:sp>
        <p:nvSpPr>
          <p:cNvPr id="31" name="下箭头 16"/>
          <p:cNvSpPr/>
          <p:nvPr/>
        </p:nvSpPr>
        <p:spPr>
          <a:xfrm rot="-420000">
            <a:off x="10854283" y="3707925"/>
            <a:ext cx="254771" cy="5143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2" name="文本框 31"/>
          <p:cNvSpPr txBox="1"/>
          <p:nvPr/>
        </p:nvSpPr>
        <p:spPr>
          <a:xfrm>
            <a:off x="11174671" y="3598266"/>
            <a:ext cx="9541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制冷剂</a:t>
            </a:r>
            <a:endPar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出口</a:t>
            </a:r>
          </a:p>
        </p:txBody>
      </p:sp>
      <p:grpSp>
        <p:nvGrpSpPr>
          <p:cNvPr id="33" name="组合 32"/>
          <p:cNvGrpSpPr/>
          <p:nvPr/>
        </p:nvGrpSpPr>
        <p:grpSpPr>
          <a:xfrm>
            <a:off x="3998819" y="3797139"/>
            <a:ext cx="5612432" cy="1037783"/>
            <a:chOff x="2225883" y="3993424"/>
            <a:chExt cx="5612432" cy="1037783"/>
          </a:xfrm>
        </p:grpSpPr>
        <p:sp>
          <p:nvSpPr>
            <p:cNvPr id="35" name="矩形 34"/>
            <p:cNvSpPr/>
            <p:nvPr/>
          </p:nvSpPr>
          <p:spPr>
            <a:xfrm rot="1111101">
              <a:off x="2225883" y="4889706"/>
              <a:ext cx="5612432"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7" name="椭圆 36"/>
            <p:cNvSpPr/>
            <p:nvPr/>
          </p:nvSpPr>
          <p:spPr>
            <a:xfrm>
              <a:off x="2305377" y="3993424"/>
              <a:ext cx="169138" cy="169138"/>
            </a:xfrm>
            <a:prstGeom prst="ellipse">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8" name="空心弧 37"/>
          <p:cNvSpPr/>
          <p:nvPr/>
        </p:nvSpPr>
        <p:spPr>
          <a:xfrm rot="6201423">
            <a:off x="9169929" y="4879026"/>
            <a:ext cx="807193" cy="933179"/>
          </a:xfrm>
          <a:prstGeom prst="blockArc">
            <a:avLst>
              <a:gd name="adj1" fmla="val 10902751"/>
              <a:gd name="adj2" fmla="val 392405"/>
              <a:gd name="adj3" fmla="val 18070"/>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矩形 38"/>
          <p:cNvSpPr/>
          <p:nvPr/>
        </p:nvSpPr>
        <p:spPr>
          <a:xfrm rot="1111101">
            <a:off x="4667332" y="4143577"/>
            <a:ext cx="5122718"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0" name="空心弧 39"/>
          <p:cNvSpPr/>
          <p:nvPr/>
        </p:nvSpPr>
        <p:spPr>
          <a:xfrm rot="17337276">
            <a:off x="4502239" y="2627151"/>
            <a:ext cx="807193" cy="933179"/>
          </a:xfrm>
          <a:prstGeom prst="blockArc">
            <a:avLst>
              <a:gd name="adj1" fmla="val 10902751"/>
              <a:gd name="adj2" fmla="val 392405"/>
              <a:gd name="adj3" fmla="val 18070"/>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矩形 40"/>
          <p:cNvSpPr/>
          <p:nvPr/>
        </p:nvSpPr>
        <p:spPr>
          <a:xfrm rot="1111101">
            <a:off x="4917156" y="3556072"/>
            <a:ext cx="5228266"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2" name="空心弧 41"/>
          <p:cNvSpPr/>
          <p:nvPr/>
        </p:nvSpPr>
        <p:spPr>
          <a:xfrm rot="6201423">
            <a:off x="9690488" y="3669264"/>
            <a:ext cx="807193" cy="933179"/>
          </a:xfrm>
          <a:prstGeom prst="blockArc">
            <a:avLst>
              <a:gd name="adj1" fmla="val 10902751"/>
              <a:gd name="adj2" fmla="val 392405"/>
              <a:gd name="adj3" fmla="val 18070"/>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矩形 43"/>
          <p:cNvSpPr/>
          <p:nvPr/>
        </p:nvSpPr>
        <p:spPr>
          <a:xfrm rot="1111101">
            <a:off x="5233140" y="2938466"/>
            <a:ext cx="5073486"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5" name="空心弧 44"/>
          <p:cNvSpPr/>
          <p:nvPr/>
        </p:nvSpPr>
        <p:spPr>
          <a:xfrm rot="16848188">
            <a:off x="5026093" y="1411679"/>
            <a:ext cx="807193" cy="933179"/>
          </a:xfrm>
          <a:prstGeom prst="blockArc">
            <a:avLst>
              <a:gd name="adj1" fmla="val 10902751"/>
              <a:gd name="adj2" fmla="val 392405"/>
              <a:gd name="adj3" fmla="val 18070"/>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矩形 45"/>
          <p:cNvSpPr/>
          <p:nvPr/>
        </p:nvSpPr>
        <p:spPr>
          <a:xfrm rot="1111101">
            <a:off x="5399735" y="2327922"/>
            <a:ext cx="5249631"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7" name="空心弧 46"/>
          <p:cNvSpPr/>
          <p:nvPr/>
        </p:nvSpPr>
        <p:spPr>
          <a:xfrm rot="6201423">
            <a:off x="10231378" y="2457236"/>
            <a:ext cx="807193" cy="933179"/>
          </a:xfrm>
          <a:prstGeom prst="blockArc">
            <a:avLst>
              <a:gd name="adj1" fmla="val 10902751"/>
              <a:gd name="adj2" fmla="val 392405"/>
              <a:gd name="adj3" fmla="val 18070"/>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8" name="组合 47"/>
          <p:cNvGrpSpPr/>
          <p:nvPr/>
        </p:nvGrpSpPr>
        <p:grpSpPr>
          <a:xfrm>
            <a:off x="5356812" y="769628"/>
            <a:ext cx="5499086" cy="1032506"/>
            <a:chOff x="3583876" y="965913"/>
            <a:chExt cx="5499086" cy="1032506"/>
          </a:xfrm>
        </p:grpSpPr>
        <p:sp>
          <p:nvSpPr>
            <p:cNvPr id="49" name="矩形 48"/>
            <p:cNvSpPr/>
            <p:nvPr/>
          </p:nvSpPr>
          <p:spPr>
            <a:xfrm rot="1111101">
              <a:off x="3583876" y="1856918"/>
              <a:ext cx="5499086" cy="141501"/>
            </a:xfrm>
            <a:prstGeom prst="rect">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0" name="椭圆 49"/>
            <p:cNvSpPr/>
            <p:nvPr/>
          </p:nvSpPr>
          <p:spPr>
            <a:xfrm>
              <a:off x="3640245" y="965913"/>
              <a:ext cx="169138" cy="169138"/>
            </a:xfrm>
            <a:prstGeom prst="ellipse">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51" name="组合 50"/>
          <p:cNvGrpSpPr/>
          <p:nvPr/>
        </p:nvGrpSpPr>
        <p:grpSpPr>
          <a:xfrm>
            <a:off x="9519412" y="4630660"/>
            <a:ext cx="651442" cy="321689"/>
            <a:chOff x="7746476" y="4826945"/>
            <a:chExt cx="651442" cy="321689"/>
          </a:xfrm>
        </p:grpSpPr>
        <p:sp>
          <p:nvSpPr>
            <p:cNvPr id="52" name="椭圆 51"/>
            <p:cNvSpPr/>
            <p:nvPr/>
          </p:nvSpPr>
          <p:spPr>
            <a:xfrm>
              <a:off x="8093118" y="4843834"/>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3" name="矩形 52"/>
            <p:cNvSpPr/>
            <p:nvPr/>
          </p:nvSpPr>
          <p:spPr>
            <a:xfrm rot="1115604">
              <a:off x="7746476" y="4826945"/>
              <a:ext cx="387565" cy="1481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4" name="矩形 53"/>
          <p:cNvSpPr/>
          <p:nvPr/>
        </p:nvSpPr>
        <p:spPr>
          <a:xfrm rot="1413817">
            <a:off x="9530305" y="4423169"/>
            <a:ext cx="131016" cy="23231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矩形 54"/>
          <p:cNvSpPr/>
          <p:nvPr/>
        </p:nvSpPr>
        <p:spPr>
          <a:xfrm rot="1391298">
            <a:off x="9435538" y="4641929"/>
            <a:ext cx="131016" cy="2369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6" name="矩形 55"/>
          <p:cNvSpPr/>
          <p:nvPr/>
        </p:nvSpPr>
        <p:spPr>
          <a:xfrm rot="1391298">
            <a:off x="9692267" y="4058235"/>
            <a:ext cx="131016" cy="2153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7" name="矩形 56"/>
          <p:cNvSpPr/>
          <p:nvPr/>
        </p:nvSpPr>
        <p:spPr>
          <a:xfrm rot="1391298">
            <a:off x="9221134" y="5010781"/>
            <a:ext cx="131016" cy="4797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8" name="矩形 57"/>
          <p:cNvSpPr/>
          <p:nvPr/>
        </p:nvSpPr>
        <p:spPr>
          <a:xfrm rot="1391298">
            <a:off x="9009057" y="5620758"/>
            <a:ext cx="131016" cy="21907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9" name="矩形 58"/>
          <p:cNvSpPr/>
          <p:nvPr/>
        </p:nvSpPr>
        <p:spPr>
          <a:xfrm rot="1111101">
            <a:off x="5005991" y="3429906"/>
            <a:ext cx="4855976"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0" name="矩形 59"/>
          <p:cNvSpPr/>
          <p:nvPr/>
        </p:nvSpPr>
        <p:spPr>
          <a:xfrm rot="1111101">
            <a:off x="4915558" y="3660556"/>
            <a:ext cx="4902783"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1" name="矩形 60"/>
          <p:cNvSpPr/>
          <p:nvPr/>
        </p:nvSpPr>
        <p:spPr>
          <a:xfrm rot="1111101">
            <a:off x="4785347" y="4045092"/>
            <a:ext cx="4854390"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2" name="矩形 61"/>
          <p:cNvSpPr/>
          <p:nvPr/>
        </p:nvSpPr>
        <p:spPr>
          <a:xfrm rot="1111101">
            <a:off x="4702991" y="4271179"/>
            <a:ext cx="4851878"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3" name="矩形 62"/>
          <p:cNvSpPr/>
          <p:nvPr/>
        </p:nvSpPr>
        <p:spPr>
          <a:xfrm rot="1111101">
            <a:off x="4527186" y="4647403"/>
            <a:ext cx="4847205"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4" name="矩形 63"/>
          <p:cNvSpPr/>
          <p:nvPr/>
        </p:nvSpPr>
        <p:spPr>
          <a:xfrm rot="1111101">
            <a:off x="4397517" y="4865041"/>
            <a:ext cx="4869729"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5" name="矩形 64"/>
          <p:cNvSpPr/>
          <p:nvPr/>
        </p:nvSpPr>
        <p:spPr>
          <a:xfrm rot="1391298">
            <a:off x="4442685" y="4098671"/>
            <a:ext cx="131016" cy="21907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6" name="矩形 65"/>
          <p:cNvSpPr/>
          <p:nvPr/>
        </p:nvSpPr>
        <p:spPr>
          <a:xfrm rot="1391298">
            <a:off x="4658111" y="3483465"/>
            <a:ext cx="131016" cy="4750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7" name="矩形 66"/>
          <p:cNvSpPr/>
          <p:nvPr/>
        </p:nvSpPr>
        <p:spPr>
          <a:xfrm rot="1391298">
            <a:off x="4917380" y="2886048"/>
            <a:ext cx="131016" cy="471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8" name="矩形 67"/>
          <p:cNvSpPr/>
          <p:nvPr/>
        </p:nvSpPr>
        <p:spPr>
          <a:xfrm rot="1391298">
            <a:off x="5180387" y="2277446"/>
            <a:ext cx="131016" cy="48129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9" name="矩形 68"/>
          <p:cNvSpPr/>
          <p:nvPr/>
        </p:nvSpPr>
        <p:spPr>
          <a:xfrm rot="1391298">
            <a:off x="5448453" y="1665543"/>
            <a:ext cx="131016" cy="4853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0" name="矩形 69"/>
          <p:cNvSpPr/>
          <p:nvPr/>
        </p:nvSpPr>
        <p:spPr>
          <a:xfrm rot="1391298">
            <a:off x="5717877" y="1054746"/>
            <a:ext cx="131016" cy="4916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1" name="矩形 70"/>
          <p:cNvSpPr/>
          <p:nvPr/>
        </p:nvSpPr>
        <p:spPr>
          <a:xfrm rot="1391298">
            <a:off x="5922195" y="711850"/>
            <a:ext cx="131016" cy="21840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2" name="矩形 71"/>
          <p:cNvSpPr/>
          <p:nvPr/>
        </p:nvSpPr>
        <p:spPr>
          <a:xfrm rot="1111101">
            <a:off x="5151982" y="3035291"/>
            <a:ext cx="4829626"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3" name="矩形 72"/>
          <p:cNvSpPr/>
          <p:nvPr/>
        </p:nvSpPr>
        <p:spPr>
          <a:xfrm rot="1111101">
            <a:off x="5259959" y="2811384"/>
            <a:ext cx="4830977"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4" name="矩形 73"/>
          <p:cNvSpPr/>
          <p:nvPr/>
        </p:nvSpPr>
        <p:spPr>
          <a:xfrm rot="1111101">
            <a:off x="5429367" y="2426668"/>
            <a:ext cx="4818755"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5" name="矩形 74"/>
          <p:cNvSpPr/>
          <p:nvPr/>
        </p:nvSpPr>
        <p:spPr>
          <a:xfrm rot="1111101">
            <a:off x="5521424" y="2201491"/>
            <a:ext cx="4818755"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6" name="矩形 75"/>
          <p:cNvSpPr/>
          <p:nvPr/>
        </p:nvSpPr>
        <p:spPr>
          <a:xfrm rot="1111101">
            <a:off x="5741828" y="1829992"/>
            <a:ext cx="4776005"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7" name="矩形 76"/>
          <p:cNvSpPr/>
          <p:nvPr/>
        </p:nvSpPr>
        <p:spPr>
          <a:xfrm rot="1111101">
            <a:off x="5834582" y="1605556"/>
            <a:ext cx="4776005" cy="732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8" name="矩形 77"/>
          <p:cNvSpPr/>
          <p:nvPr/>
        </p:nvSpPr>
        <p:spPr>
          <a:xfrm rot="1391298">
            <a:off x="9802411" y="3809419"/>
            <a:ext cx="131016" cy="21907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9" name="矩形 78"/>
          <p:cNvSpPr/>
          <p:nvPr/>
        </p:nvSpPr>
        <p:spPr>
          <a:xfrm rot="1391298">
            <a:off x="9962100" y="3431454"/>
            <a:ext cx="131016" cy="2382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0" name="矩形 79"/>
          <p:cNvSpPr/>
          <p:nvPr/>
        </p:nvSpPr>
        <p:spPr>
          <a:xfrm rot="1391298">
            <a:off x="10061546" y="3203081"/>
            <a:ext cx="131016" cy="2407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1" name="矩形 80"/>
          <p:cNvSpPr/>
          <p:nvPr/>
        </p:nvSpPr>
        <p:spPr>
          <a:xfrm rot="1391298">
            <a:off x="10281573" y="2586082"/>
            <a:ext cx="131016" cy="4911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2" name="矩形 81"/>
          <p:cNvSpPr/>
          <p:nvPr/>
        </p:nvSpPr>
        <p:spPr>
          <a:xfrm rot="1391298">
            <a:off x="10494239" y="2233038"/>
            <a:ext cx="131016" cy="2286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83" name="组合 82"/>
          <p:cNvGrpSpPr/>
          <p:nvPr/>
        </p:nvGrpSpPr>
        <p:grpSpPr>
          <a:xfrm>
            <a:off x="10121009" y="3421339"/>
            <a:ext cx="584868" cy="311567"/>
            <a:chOff x="7808312" y="4837067"/>
            <a:chExt cx="584868" cy="311567"/>
          </a:xfrm>
        </p:grpSpPr>
        <p:sp>
          <p:nvSpPr>
            <p:cNvPr id="84" name="椭圆 83"/>
            <p:cNvSpPr/>
            <p:nvPr/>
          </p:nvSpPr>
          <p:spPr>
            <a:xfrm>
              <a:off x="8088380" y="4843834"/>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5" name="矩形 84"/>
            <p:cNvSpPr/>
            <p:nvPr/>
          </p:nvSpPr>
          <p:spPr>
            <a:xfrm rot="1115604">
              <a:off x="7808312" y="4837067"/>
              <a:ext cx="324071" cy="1481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6" name="文本框 85"/>
          <p:cNvSpPr txBox="1"/>
          <p:nvPr/>
        </p:nvSpPr>
        <p:spPr>
          <a:xfrm>
            <a:off x="5599446" y="6025392"/>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冷却空气</a:t>
            </a:r>
          </a:p>
        </p:txBody>
      </p:sp>
      <p:sp>
        <p:nvSpPr>
          <p:cNvPr id="87" name="文本框 86"/>
          <p:cNvSpPr txBox="1"/>
          <p:nvPr/>
        </p:nvSpPr>
        <p:spPr>
          <a:xfrm>
            <a:off x="10100751" y="558243"/>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喷淋水</a:t>
            </a:r>
          </a:p>
        </p:txBody>
      </p:sp>
      <p:sp>
        <p:nvSpPr>
          <p:cNvPr id="88" name="下箭头 10"/>
          <p:cNvSpPr/>
          <p:nvPr/>
        </p:nvSpPr>
        <p:spPr>
          <a:xfrm>
            <a:off x="9755714" y="548992"/>
            <a:ext cx="329540" cy="6652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89" name="组合 88"/>
          <p:cNvGrpSpPr/>
          <p:nvPr/>
        </p:nvGrpSpPr>
        <p:grpSpPr>
          <a:xfrm>
            <a:off x="6036830" y="1987645"/>
            <a:ext cx="3850762" cy="566893"/>
            <a:chOff x="4511307" y="1202340"/>
            <a:chExt cx="3850762" cy="566893"/>
          </a:xfrm>
        </p:grpSpPr>
        <p:grpSp>
          <p:nvGrpSpPr>
            <p:cNvPr id="90" name="组合 89"/>
            <p:cNvGrpSpPr/>
            <p:nvPr/>
          </p:nvGrpSpPr>
          <p:grpSpPr>
            <a:xfrm>
              <a:off x="4957691" y="1229656"/>
              <a:ext cx="3404378" cy="539577"/>
              <a:chOff x="7882229" y="1707070"/>
              <a:chExt cx="3404378" cy="539577"/>
            </a:xfrm>
          </p:grpSpPr>
          <p:grpSp>
            <p:nvGrpSpPr>
              <p:cNvPr id="92" name="组合 91"/>
              <p:cNvGrpSpPr/>
              <p:nvPr/>
            </p:nvGrpSpPr>
            <p:grpSpPr>
              <a:xfrm>
                <a:off x="7882229" y="1707070"/>
                <a:ext cx="3404378" cy="539577"/>
                <a:chOff x="7011525" y="2606006"/>
                <a:chExt cx="3404378" cy="539577"/>
              </a:xfrm>
            </p:grpSpPr>
            <p:sp>
              <p:nvSpPr>
                <p:cNvPr id="96" name="椭圆 95"/>
                <p:cNvSpPr/>
                <p:nvPr/>
              </p:nvSpPr>
              <p:spPr>
                <a:xfrm>
                  <a:off x="7011525" y="2798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7" name="椭圆 96"/>
                <p:cNvSpPr/>
                <p:nvPr/>
              </p:nvSpPr>
              <p:spPr>
                <a:xfrm>
                  <a:off x="7349473" y="260600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8" name="椭圆 97"/>
                <p:cNvSpPr/>
                <p:nvPr/>
              </p:nvSpPr>
              <p:spPr>
                <a:xfrm>
                  <a:off x="7761888" y="2771259"/>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9" name="椭圆 98"/>
                <p:cNvSpPr/>
                <p:nvPr/>
              </p:nvSpPr>
              <p:spPr>
                <a:xfrm>
                  <a:off x="9617364" y="2708748"/>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0" name="椭圆 99"/>
                <p:cNvSpPr/>
                <p:nvPr/>
              </p:nvSpPr>
              <p:spPr>
                <a:xfrm>
                  <a:off x="9938220" y="303758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1" name="椭圆 100"/>
                <p:cNvSpPr/>
                <p:nvPr/>
              </p:nvSpPr>
              <p:spPr>
                <a:xfrm>
                  <a:off x="10307903" y="2818274"/>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3" name="椭圆 92"/>
              <p:cNvSpPr/>
              <p:nvPr/>
            </p:nvSpPr>
            <p:spPr>
              <a:xfrm>
                <a:off x="9128490" y="196647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4" name="椭圆 93"/>
              <p:cNvSpPr/>
              <p:nvPr/>
            </p:nvSpPr>
            <p:spPr>
              <a:xfrm>
                <a:off x="9534806" y="1765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5" name="椭圆 94"/>
              <p:cNvSpPr/>
              <p:nvPr/>
            </p:nvSpPr>
            <p:spPr>
              <a:xfrm>
                <a:off x="9972857" y="193926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1" name="椭圆 90"/>
            <p:cNvSpPr/>
            <p:nvPr/>
          </p:nvSpPr>
          <p:spPr>
            <a:xfrm>
              <a:off x="4511307" y="120234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02" name="组合 101"/>
          <p:cNvGrpSpPr/>
          <p:nvPr/>
        </p:nvGrpSpPr>
        <p:grpSpPr>
          <a:xfrm>
            <a:off x="6284243" y="715628"/>
            <a:ext cx="3850762" cy="857320"/>
            <a:chOff x="4511307" y="911913"/>
            <a:chExt cx="3850762" cy="857320"/>
          </a:xfrm>
        </p:grpSpPr>
        <p:grpSp>
          <p:nvGrpSpPr>
            <p:cNvPr id="103" name="组合 102"/>
            <p:cNvGrpSpPr/>
            <p:nvPr/>
          </p:nvGrpSpPr>
          <p:grpSpPr>
            <a:xfrm>
              <a:off x="4511307" y="1202340"/>
              <a:ext cx="3850762" cy="566893"/>
              <a:chOff x="4511307" y="1202340"/>
              <a:chExt cx="3850762" cy="566893"/>
            </a:xfrm>
          </p:grpSpPr>
          <p:grpSp>
            <p:nvGrpSpPr>
              <p:cNvPr id="106" name="组合 105"/>
              <p:cNvGrpSpPr/>
              <p:nvPr/>
            </p:nvGrpSpPr>
            <p:grpSpPr>
              <a:xfrm>
                <a:off x="4957691" y="1229656"/>
                <a:ext cx="3404378" cy="539577"/>
                <a:chOff x="7882229" y="1707070"/>
                <a:chExt cx="3404378" cy="539577"/>
              </a:xfrm>
            </p:grpSpPr>
            <p:grpSp>
              <p:nvGrpSpPr>
                <p:cNvPr id="108" name="组合 107"/>
                <p:cNvGrpSpPr/>
                <p:nvPr/>
              </p:nvGrpSpPr>
              <p:grpSpPr>
                <a:xfrm>
                  <a:off x="7882229" y="1707070"/>
                  <a:ext cx="3404378" cy="539577"/>
                  <a:chOff x="7011525" y="2606006"/>
                  <a:chExt cx="3404378" cy="539577"/>
                </a:xfrm>
              </p:grpSpPr>
              <p:sp>
                <p:nvSpPr>
                  <p:cNvPr id="112" name="椭圆 111"/>
                  <p:cNvSpPr/>
                  <p:nvPr/>
                </p:nvSpPr>
                <p:spPr>
                  <a:xfrm>
                    <a:off x="7011525" y="2798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3" name="椭圆 112"/>
                  <p:cNvSpPr/>
                  <p:nvPr/>
                </p:nvSpPr>
                <p:spPr>
                  <a:xfrm>
                    <a:off x="7349473" y="260600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4" name="椭圆 113"/>
                  <p:cNvSpPr/>
                  <p:nvPr/>
                </p:nvSpPr>
                <p:spPr>
                  <a:xfrm>
                    <a:off x="7761888" y="2771259"/>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5" name="椭圆 114"/>
                  <p:cNvSpPr/>
                  <p:nvPr/>
                </p:nvSpPr>
                <p:spPr>
                  <a:xfrm>
                    <a:off x="9617364" y="2708748"/>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6" name="椭圆 115"/>
                  <p:cNvSpPr/>
                  <p:nvPr/>
                </p:nvSpPr>
                <p:spPr>
                  <a:xfrm>
                    <a:off x="9938220" y="303758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7" name="椭圆 116"/>
                  <p:cNvSpPr/>
                  <p:nvPr/>
                </p:nvSpPr>
                <p:spPr>
                  <a:xfrm>
                    <a:off x="10307903" y="2818274"/>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9" name="椭圆 108"/>
                <p:cNvSpPr/>
                <p:nvPr/>
              </p:nvSpPr>
              <p:spPr>
                <a:xfrm>
                  <a:off x="9128490" y="196647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0" name="椭圆 109"/>
                <p:cNvSpPr/>
                <p:nvPr/>
              </p:nvSpPr>
              <p:spPr>
                <a:xfrm>
                  <a:off x="9534806" y="1765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1" name="椭圆 110"/>
                <p:cNvSpPr/>
                <p:nvPr/>
              </p:nvSpPr>
              <p:spPr>
                <a:xfrm>
                  <a:off x="9972857" y="193926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7" name="椭圆 106"/>
              <p:cNvSpPr/>
              <p:nvPr/>
            </p:nvSpPr>
            <p:spPr>
              <a:xfrm>
                <a:off x="4511307" y="120234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4" name="椭圆 103"/>
            <p:cNvSpPr/>
            <p:nvPr/>
          </p:nvSpPr>
          <p:spPr>
            <a:xfrm>
              <a:off x="5117465" y="91191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5" name="椭圆 104"/>
            <p:cNvSpPr/>
            <p:nvPr/>
          </p:nvSpPr>
          <p:spPr>
            <a:xfrm>
              <a:off x="5987047" y="1047505"/>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18" name="组合 117"/>
          <p:cNvGrpSpPr/>
          <p:nvPr/>
        </p:nvGrpSpPr>
        <p:grpSpPr>
          <a:xfrm>
            <a:off x="5804403" y="3028826"/>
            <a:ext cx="3850762" cy="566893"/>
            <a:chOff x="4511307" y="1202340"/>
            <a:chExt cx="3850762" cy="566893"/>
          </a:xfrm>
        </p:grpSpPr>
        <p:grpSp>
          <p:nvGrpSpPr>
            <p:cNvPr id="119" name="组合 118"/>
            <p:cNvGrpSpPr/>
            <p:nvPr/>
          </p:nvGrpSpPr>
          <p:grpSpPr>
            <a:xfrm>
              <a:off x="4957691" y="1229656"/>
              <a:ext cx="3404378" cy="539577"/>
              <a:chOff x="7882229" y="1707070"/>
              <a:chExt cx="3404378" cy="539577"/>
            </a:xfrm>
          </p:grpSpPr>
          <p:grpSp>
            <p:nvGrpSpPr>
              <p:cNvPr id="121" name="组合 120"/>
              <p:cNvGrpSpPr/>
              <p:nvPr/>
            </p:nvGrpSpPr>
            <p:grpSpPr>
              <a:xfrm>
                <a:off x="7882229" y="1707070"/>
                <a:ext cx="3404378" cy="539577"/>
                <a:chOff x="7011525" y="2606006"/>
                <a:chExt cx="3404378" cy="539577"/>
              </a:xfrm>
            </p:grpSpPr>
            <p:sp>
              <p:nvSpPr>
                <p:cNvPr id="125" name="椭圆 124"/>
                <p:cNvSpPr/>
                <p:nvPr/>
              </p:nvSpPr>
              <p:spPr>
                <a:xfrm>
                  <a:off x="7011525" y="2798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6" name="椭圆 125"/>
                <p:cNvSpPr/>
                <p:nvPr/>
              </p:nvSpPr>
              <p:spPr>
                <a:xfrm>
                  <a:off x="7349473" y="260600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7" name="椭圆 126"/>
                <p:cNvSpPr/>
                <p:nvPr/>
              </p:nvSpPr>
              <p:spPr>
                <a:xfrm>
                  <a:off x="7761888" y="2771259"/>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8" name="椭圆 127"/>
                <p:cNvSpPr/>
                <p:nvPr/>
              </p:nvSpPr>
              <p:spPr>
                <a:xfrm>
                  <a:off x="9617364" y="2708748"/>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9" name="椭圆 128"/>
                <p:cNvSpPr/>
                <p:nvPr/>
              </p:nvSpPr>
              <p:spPr>
                <a:xfrm>
                  <a:off x="9938220" y="303758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0" name="椭圆 129"/>
                <p:cNvSpPr/>
                <p:nvPr/>
              </p:nvSpPr>
              <p:spPr>
                <a:xfrm>
                  <a:off x="10307903" y="2818274"/>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22" name="椭圆 121"/>
              <p:cNvSpPr/>
              <p:nvPr/>
            </p:nvSpPr>
            <p:spPr>
              <a:xfrm>
                <a:off x="9128490" y="196647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3" name="椭圆 122"/>
              <p:cNvSpPr/>
              <p:nvPr/>
            </p:nvSpPr>
            <p:spPr>
              <a:xfrm>
                <a:off x="9534806" y="1765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4" name="椭圆 123"/>
              <p:cNvSpPr/>
              <p:nvPr/>
            </p:nvSpPr>
            <p:spPr>
              <a:xfrm>
                <a:off x="9972857" y="193926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20" name="椭圆 119"/>
            <p:cNvSpPr/>
            <p:nvPr/>
          </p:nvSpPr>
          <p:spPr>
            <a:xfrm>
              <a:off x="4511307" y="120234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31" name="组合 130"/>
          <p:cNvGrpSpPr/>
          <p:nvPr/>
        </p:nvGrpSpPr>
        <p:grpSpPr>
          <a:xfrm>
            <a:off x="5391268" y="4240541"/>
            <a:ext cx="3850762" cy="566893"/>
            <a:chOff x="4511307" y="1202340"/>
            <a:chExt cx="3850762" cy="566893"/>
          </a:xfrm>
        </p:grpSpPr>
        <p:grpSp>
          <p:nvGrpSpPr>
            <p:cNvPr id="132" name="组合 131"/>
            <p:cNvGrpSpPr/>
            <p:nvPr/>
          </p:nvGrpSpPr>
          <p:grpSpPr>
            <a:xfrm>
              <a:off x="4957691" y="1229656"/>
              <a:ext cx="3404378" cy="539577"/>
              <a:chOff x="7882229" y="1707070"/>
              <a:chExt cx="3404378" cy="539577"/>
            </a:xfrm>
          </p:grpSpPr>
          <p:grpSp>
            <p:nvGrpSpPr>
              <p:cNvPr id="134" name="组合 133"/>
              <p:cNvGrpSpPr/>
              <p:nvPr/>
            </p:nvGrpSpPr>
            <p:grpSpPr>
              <a:xfrm>
                <a:off x="7882229" y="1707070"/>
                <a:ext cx="3404378" cy="539577"/>
                <a:chOff x="7011525" y="2606006"/>
                <a:chExt cx="3404378" cy="539577"/>
              </a:xfrm>
            </p:grpSpPr>
            <p:sp>
              <p:nvSpPr>
                <p:cNvPr id="138" name="椭圆 137"/>
                <p:cNvSpPr/>
                <p:nvPr/>
              </p:nvSpPr>
              <p:spPr>
                <a:xfrm>
                  <a:off x="7011525" y="2798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9" name="椭圆 138"/>
                <p:cNvSpPr/>
                <p:nvPr/>
              </p:nvSpPr>
              <p:spPr>
                <a:xfrm>
                  <a:off x="7349473" y="260600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0" name="椭圆 139"/>
                <p:cNvSpPr/>
                <p:nvPr/>
              </p:nvSpPr>
              <p:spPr>
                <a:xfrm>
                  <a:off x="7761888" y="2771259"/>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1" name="椭圆 140"/>
                <p:cNvSpPr/>
                <p:nvPr/>
              </p:nvSpPr>
              <p:spPr>
                <a:xfrm>
                  <a:off x="9617364" y="2708748"/>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2" name="椭圆 141"/>
                <p:cNvSpPr/>
                <p:nvPr/>
              </p:nvSpPr>
              <p:spPr>
                <a:xfrm>
                  <a:off x="9938220" y="303758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3" name="椭圆 142"/>
                <p:cNvSpPr/>
                <p:nvPr/>
              </p:nvSpPr>
              <p:spPr>
                <a:xfrm>
                  <a:off x="10307903" y="2818274"/>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35" name="椭圆 134"/>
              <p:cNvSpPr/>
              <p:nvPr/>
            </p:nvSpPr>
            <p:spPr>
              <a:xfrm>
                <a:off x="9128490" y="196647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6" name="椭圆 135"/>
              <p:cNvSpPr/>
              <p:nvPr/>
            </p:nvSpPr>
            <p:spPr>
              <a:xfrm>
                <a:off x="9534806" y="1765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7" name="椭圆 136"/>
              <p:cNvSpPr/>
              <p:nvPr/>
            </p:nvSpPr>
            <p:spPr>
              <a:xfrm>
                <a:off x="9972857" y="193926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33" name="椭圆 132"/>
            <p:cNvSpPr/>
            <p:nvPr/>
          </p:nvSpPr>
          <p:spPr>
            <a:xfrm>
              <a:off x="4511307" y="120234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44" name="组合 143"/>
          <p:cNvGrpSpPr/>
          <p:nvPr/>
        </p:nvGrpSpPr>
        <p:grpSpPr>
          <a:xfrm>
            <a:off x="4767883" y="5093166"/>
            <a:ext cx="4198161" cy="1096487"/>
            <a:chOff x="3794225" y="672746"/>
            <a:chExt cx="4198161" cy="1096487"/>
          </a:xfrm>
        </p:grpSpPr>
        <p:grpSp>
          <p:nvGrpSpPr>
            <p:cNvPr id="145" name="组合 144"/>
            <p:cNvGrpSpPr/>
            <p:nvPr/>
          </p:nvGrpSpPr>
          <p:grpSpPr>
            <a:xfrm>
              <a:off x="3794225" y="672746"/>
              <a:ext cx="4198161" cy="1096487"/>
              <a:chOff x="6718763" y="1150160"/>
              <a:chExt cx="4198161" cy="1096487"/>
            </a:xfrm>
          </p:grpSpPr>
          <p:grpSp>
            <p:nvGrpSpPr>
              <p:cNvPr id="147" name="组合 146"/>
              <p:cNvGrpSpPr/>
              <p:nvPr/>
            </p:nvGrpSpPr>
            <p:grpSpPr>
              <a:xfrm>
                <a:off x="6718763" y="1150160"/>
                <a:ext cx="4198161" cy="1096487"/>
                <a:chOff x="5848059" y="2049096"/>
                <a:chExt cx="4198161" cy="1096487"/>
              </a:xfrm>
            </p:grpSpPr>
            <p:sp>
              <p:nvSpPr>
                <p:cNvPr id="151" name="椭圆 150"/>
                <p:cNvSpPr/>
                <p:nvPr/>
              </p:nvSpPr>
              <p:spPr>
                <a:xfrm>
                  <a:off x="7020243" y="240560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2" name="椭圆 151"/>
                <p:cNvSpPr/>
                <p:nvPr/>
              </p:nvSpPr>
              <p:spPr>
                <a:xfrm>
                  <a:off x="6067668" y="2522627"/>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3" name="椭圆 152"/>
                <p:cNvSpPr/>
                <p:nvPr/>
              </p:nvSpPr>
              <p:spPr>
                <a:xfrm>
                  <a:off x="7761888" y="2771259"/>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4" name="椭圆 153"/>
                <p:cNvSpPr/>
                <p:nvPr/>
              </p:nvSpPr>
              <p:spPr>
                <a:xfrm>
                  <a:off x="9617364" y="2708748"/>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5" name="椭圆 154"/>
                <p:cNvSpPr/>
                <p:nvPr/>
              </p:nvSpPr>
              <p:spPr>
                <a:xfrm>
                  <a:off x="9938220" y="303758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6" name="椭圆 155"/>
                <p:cNvSpPr/>
                <p:nvPr/>
              </p:nvSpPr>
              <p:spPr>
                <a:xfrm>
                  <a:off x="5848059" y="204909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48" name="椭圆 147"/>
              <p:cNvSpPr/>
              <p:nvPr/>
            </p:nvSpPr>
            <p:spPr>
              <a:xfrm>
                <a:off x="9066248" y="164161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9" name="椭圆 148"/>
              <p:cNvSpPr/>
              <p:nvPr/>
            </p:nvSpPr>
            <p:spPr>
              <a:xfrm>
                <a:off x="9534806" y="1765466"/>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0" name="椭圆 149"/>
              <p:cNvSpPr/>
              <p:nvPr/>
            </p:nvSpPr>
            <p:spPr>
              <a:xfrm>
                <a:off x="9972857" y="1939263"/>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46" name="椭圆 145"/>
            <p:cNvSpPr/>
            <p:nvPr/>
          </p:nvSpPr>
          <p:spPr>
            <a:xfrm>
              <a:off x="4511307" y="1202340"/>
              <a:ext cx="108000" cy="108000"/>
            </a:xfrm>
            <a:prstGeom prst="ellipse">
              <a:avLst/>
            </a:prstGeom>
            <a:gradFill>
              <a:gsLst>
                <a:gs pos="0">
                  <a:schemeClr val="bg1"/>
                </a:gs>
                <a:gs pos="75000">
                  <a:srgbClr val="00FF00"/>
                </a:gs>
              </a:gsLst>
              <a:path path="circle">
                <a:fillToRect l="50000" t="50000" r="50000" b="50000"/>
              </a:path>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57" name="组合 156"/>
          <p:cNvGrpSpPr/>
          <p:nvPr/>
        </p:nvGrpSpPr>
        <p:grpSpPr>
          <a:xfrm>
            <a:off x="5074217" y="4744045"/>
            <a:ext cx="3568558" cy="1770008"/>
            <a:chOff x="3407268" y="5044313"/>
            <a:chExt cx="3568558" cy="1770008"/>
          </a:xfrm>
        </p:grpSpPr>
        <p:grpSp>
          <p:nvGrpSpPr>
            <p:cNvPr id="158" name="组合 157"/>
            <p:cNvGrpSpPr/>
            <p:nvPr/>
          </p:nvGrpSpPr>
          <p:grpSpPr>
            <a:xfrm>
              <a:off x="4560852" y="5468831"/>
              <a:ext cx="261082" cy="601645"/>
              <a:chOff x="3407268" y="5044313"/>
              <a:chExt cx="292382" cy="673774"/>
            </a:xfrm>
          </p:grpSpPr>
          <p:grpSp>
            <p:nvGrpSpPr>
              <p:cNvPr id="204" name="组合 203"/>
              <p:cNvGrpSpPr/>
              <p:nvPr/>
            </p:nvGrpSpPr>
            <p:grpSpPr>
              <a:xfrm>
                <a:off x="3407268" y="5044313"/>
                <a:ext cx="292382" cy="673774"/>
                <a:chOff x="10972099" y="1858573"/>
                <a:chExt cx="443753" cy="1022598"/>
              </a:xfrm>
            </p:grpSpPr>
            <p:grpSp>
              <p:nvGrpSpPr>
                <p:cNvPr id="207" name="组合 206"/>
                <p:cNvGrpSpPr/>
                <p:nvPr/>
              </p:nvGrpSpPr>
              <p:grpSpPr>
                <a:xfrm>
                  <a:off x="10972099" y="1858573"/>
                  <a:ext cx="443753" cy="1022598"/>
                  <a:chOff x="10972099" y="1858573"/>
                  <a:chExt cx="443753" cy="1022598"/>
                </a:xfrm>
              </p:grpSpPr>
              <p:grpSp>
                <p:nvGrpSpPr>
                  <p:cNvPr id="209" name="组合 208"/>
                  <p:cNvGrpSpPr/>
                  <p:nvPr/>
                </p:nvGrpSpPr>
                <p:grpSpPr>
                  <a:xfrm>
                    <a:off x="10972099" y="1858573"/>
                    <a:ext cx="443753" cy="1022598"/>
                    <a:chOff x="10972099" y="1858573"/>
                    <a:chExt cx="443753" cy="1022598"/>
                  </a:xfrm>
                </p:grpSpPr>
                <p:sp>
                  <p:nvSpPr>
                    <p:cNvPr id="211" name="等腰三角形 210"/>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12" name="组合 211"/>
                    <p:cNvGrpSpPr/>
                    <p:nvPr/>
                  </p:nvGrpSpPr>
                  <p:grpSpPr>
                    <a:xfrm>
                      <a:off x="10992201" y="2276121"/>
                      <a:ext cx="412295" cy="605050"/>
                      <a:chOff x="10991010" y="2237930"/>
                      <a:chExt cx="412295" cy="605050"/>
                    </a:xfrm>
                    <a:solidFill>
                      <a:srgbClr val="EAEAEA"/>
                    </a:solidFill>
                  </p:grpSpPr>
                  <p:grpSp>
                    <p:nvGrpSpPr>
                      <p:cNvPr id="213" name="组合 212"/>
                      <p:cNvGrpSpPr/>
                      <p:nvPr/>
                    </p:nvGrpSpPr>
                    <p:grpSpPr>
                      <a:xfrm>
                        <a:off x="10991010" y="2361147"/>
                        <a:ext cx="412295" cy="481833"/>
                        <a:chOff x="10981026" y="2409519"/>
                        <a:chExt cx="412295" cy="481833"/>
                      </a:xfrm>
                      <a:grpFill/>
                    </p:grpSpPr>
                    <p:sp>
                      <p:nvSpPr>
                        <p:cNvPr id="215" name="新月形 214"/>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16" name="新月形 215"/>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14" name="矩形 213"/>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210" name="矩形 209"/>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08" name="矩形 207"/>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05" name="直接连接符 204"/>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flipH="1">
                <a:off x="3613570"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59" name="组合 158"/>
            <p:cNvGrpSpPr/>
            <p:nvPr/>
          </p:nvGrpSpPr>
          <p:grpSpPr>
            <a:xfrm>
              <a:off x="5577513" y="5891910"/>
              <a:ext cx="261082" cy="601645"/>
              <a:chOff x="3407268" y="5044313"/>
              <a:chExt cx="292382" cy="673774"/>
            </a:xfrm>
          </p:grpSpPr>
          <p:grpSp>
            <p:nvGrpSpPr>
              <p:cNvPr id="191" name="组合 190"/>
              <p:cNvGrpSpPr/>
              <p:nvPr/>
            </p:nvGrpSpPr>
            <p:grpSpPr>
              <a:xfrm>
                <a:off x="3407268" y="5044313"/>
                <a:ext cx="292382" cy="673774"/>
                <a:chOff x="10972099" y="1858573"/>
                <a:chExt cx="443753" cy="1022598"/>
              </a:xfrm>
            </p:grpSpPr>
            <p:grpSp>
              <p:nvGrpSpPr>
                <p:cNvPr id="194" name="组合 193"/>
                <p:cNvGrpSpPr/>
                <p:nvPr/>
              </p:nvGrpSpPr>
              <p:grpSpPr>
                <a:xfrm>
                  <a:off x="10972099" y="1858573"/>
                  <a:ext cx="443753" cy="1022598"/>
                  <a:chOff x="10972099" y="1858573"/>
                  <a:chExt cx="443753" cy="1022598"/>
                </a:xfrm>
              </p:grpSpPr>
              <p:grpSp>
                <p:nvGrpSpPr>
                  <p:cNvPr id="196" name="组合 195"/>
                  <p:cNvGrpSpPr/>
                  <p:nvPr/>
                </p:nvGrpSpPr>
                <p:grpSpPr>
                  <a:xfrm>
                    <a:off x="10972099" y="1858573"/>
                    <a:ext cx="443753" cy="1022598"/>
                    <a:chOff x="10972099" y="1858573"/>
                    <a:chExt cx="443753" cy="1022598"/>
                  </a:xfrm>
                </p:grpSpPr>
                <p:sp>
                  <p:nvSpPr>
                    <p:cNvPr id="198" name="等腰三角形 197"/>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99" name="组合 198"/>
                    <p:cNvGrpSpPr/>
                    <p:nvPr/>
                  </p:nvGrpSpPr>
                  <p:grpSpPr>
                    <a:xfrm>
                      <a:off x="10992201" y="2276121"/>
                      <a:ext cx="412295" cy="605050"/>
                      <a:chOff x="10991010" y="2237930"/>
                      <a:chExt cx="412295" cy="605050"/>
                    </a:xfrm>
                    <a:solidFill>
                      <a:srgbClr val="EAEAEA"/>
                    </a:solidFill>
                  </p:grpSpPr>
                  <p:grpSp>
                    <p:nvGrpSpPr>
                      <p:cNvPr id="200" name="组合 199"/>
                      <p:cNvGrpSpPr/>
                      <p:nvPr/>
                    </p:nvGrpSpPr>
                    <p:grpSpPr>
                      <a:xfrm>
                        <a:off x="10991010" y="2361147"/>
                        <a:ext cx="412295" cy="481833"/>
                        <a:chOff x="10981026" y="2409519"/>
                        <a:chExt cx="412295" cy="481833"/>
                      </a:xfrm>
                      <a:grpFill/>
                    </p:grpSpPr>
                    <p:sp>
                      <p:nvSpPr>
                        <p:cNvPr id="202" name="新月形 201"/>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03" name="新月形 202"/>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01" name="矩形 200"/>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197" name="矩形 196"/>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95" name="矩形 194"/>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192" name="直接连接符 191"/>
              <p:cNvCxnSpPr/>
              <p:nvPr/>
            </p:nvCxnSpPr>
            <p:spPr>
              <a:xfrm>
                <a:off x="3497940" y="5312269"/>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flipH="1">
                <a:off x="3613570" y="5312760"/>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60" name="组合 159"/>
            <p:cNvGrpSpPr/>
            <p:nvPr/>
          </p:nvGrpSpPr>
          <p:grpSpPr>
            <a:xfrm>
              <a:off x="6714744" y="6212676"/>
              <a:ext cx="261082" cy="601645"/>
              <a:chOff x="3407268" y="5044313"/>
              <a:chExt cx="292382" cy="673774"/>
            </a:xfrm>
          </p:grpSpPr>
          <p:grpSp>
            <p:nvGrpSpPr>
              <p:cNvPr id="178" name="组合 177"/>
              <p:cNvGrpSpPr/>
              <p:nvPr/>
            </p:nvGrpSpPr>
            <p:grpSpPr>
              <a:xfrm>
                <a:off x="3407268" y="5044313"/>
                <a:ext cx="292382" cy="673774"/>
                <a:chOff x="10972099" y="1858573"/>
                <a:chExt cx="443753" cy="1022598"/>
              </a:xfrm>
            </p:grpSpPr>
            <p:grpSp>
              <p:nvGrpSpPr>
                <p:cNvPr id="181" name="组合 180"/>
                <p:cNvGrpSpPr/>
                <p:nvPr/>
              </p:nvGrpSpPr>
              <p:grpSpPr>
                <a:xfrm>
                  <a:off x="10972099" y="1858573"/>
                  <a:ext cx="443753" cy="1022598"/>
                  <a:chOff x="10972099" y="1858573"/>
                  <a:chExt cx="443753" cy="1022598"/>
                </a:xfrm>
              </p:grpSpPr>
              <p:grpSp>
                <p:nvGrpSpPr>
                  <p:cNvPr id="183" name="组合 182"/>
                  <p:cNvGrpSpPr/>
                  <p:nvPr/>
                </p:nvGrpSpPr>
                <p:grpSpPr>
                  <a:xfrm>
                    <a:off x="10972099" y="1858573"/>
                    <a:ext cx="443753" cy="1022598"/>
                    <a:chOff x="10972099" y="1858573"/>
                    <a:chExt cx="443753" cy="1022598"/>
                  </a:xfrm>
                </p:grpSpPr>
                <p:sp>
                  <p:nvSpPr>
                    <p:cNvPr id="185" name="等腰三角形 184"/>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86" name="组合 185"/>
                    <p:cNvGrpSpPr/>
                    <p:nvPr/>
                  </p:nvGrpSpPr>
                  <p:grpSpPr>
                    <a:xfrm>
                      <a:off x="10992201" y="2276121"/>
                      <a:ext cx="412295" cy="605050"/>
                      <a:chOff x="10991010" y="2237930"/>
                      <a:chExt cx="412295" cy="605050"/>
                    </a:xfrm>
                    <a:solidFill>
                      <a:srgbClr val="EAEAEA"/>
                    </a:solidFill>
                  </p:grpSpPr>
                  <p:grpSp>
                    <p:nvGrpSpPr>
                      <p:cNvPr id="187" name="组合 186"/>
                      <p:cNvGrpSpPr/>
                      <p:nvPr/>
                    </p:nvGrpSpPr>
                    <p:grpSpPr>
                      <a:xfrm>
                        <a:off x="10991010" y="2361147"/>
                        <a:ext cx="412295" cy="481833"/>
                        <a:chOff x="10981026" y="2409519"/>
                        <a:chExt cx="412295" cy="481833"/>
                      </a:xfrm>
                      <a:grpFill/>
                    </p:grpSpPr>
                    <p:sp>
                      <p:nvSpPr>
                        <p:cNvPr id="189" name="新月形 188"/>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190" name="新月形 189"/>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188" name="矩形 187"/>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184" name="矩形 183"/>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82" name="矩形 181"/>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179" name="直接连接符 178"/>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3613570"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61" name="组合 160"/>
            <p:cNvGrpSpPr/>
            <p:nvPr/>
          </p:nvGrpSpPr>
          <p:grpSpPr>
            <a:xfrm>
              <a:off x="3407268" y="5044313"/>
              <a:ext cx="261082" cy="601645"/>
              <a:chOff x="3407268" y="5044313"/>
              <a:chExt cx="261082" cy="601645"/>
            </a:xfrm>
          </p:grpSpPr>
          <p:grpSp>
            <p:nvGrpSpPr>
              <p:cNvPr id="163" name="组合 162"/>
              <p:cNvGrpSpPr/>
              <p:nvPr/>
            </p:nvGrpSpPr>
            <p:grpSpPr>
              <a:xfrm>
                <a:off x="3407268" y="5044313"/>
                <a:ext cx="261082" cy="601645"/>
                <a:chOff x="3407268" y="5044313"/>
                <a:chExt cx="292382" cy="673774"/>
              </a:xfrm>
            </p:grpSpPr>
            <p:grpSp>
              <p:nvGrpSpPr>
                <p:cNvPr id="165" name="组合 164"/>
                <p:cNvGrpSpPr/>
                <p:nvPr/>
              </p:nvGrpSpPr>
              <p:grpSpPr>
                <a:xfrm>
                  <a:off x="3407268" y="5044313"/>
                  <a:ext cx="292382" cy="673774"/>
                  <a:chOff x="10972099" y="1858573"/>
                  <a:chExt cx="443753" cy="1022598"/>
                </a:xfrm>
              </p:grpSpPr>
              <p:grpSp>
                <p:nvGrpSpPr>
                  <p:cNvPr id="168" name="组合 167"/>
                  <p:cNvGrpSpPr/>
                  <p:nvPr/>
                </p:nvGrpSpPr>
                <p:grpSpPr>
                  <a:xfrm>
                    <a:off x="10972099" y="1858573"/>
                    <a:ext cx="443753" cy="1022598"/>
                    <a:chOff x="10972099" y="1858573"/>
                    <a:chExt cx="443753" cy="1022598"/>
                  </a:xfrm>
                </p:grpSpPr>
                <p:grpSp>
                  <p:nvGrpSpPr>
                    <p:cNvPr id="170" name="组合 169"/>
                    <p:cNvGrpSpPr/>
                    <p:nvPr/>
                  </p:nvGrpSpPr>
                  <p:grpSpPr>
                    <a:xfrm>
                      <a:off x="10972099" y="1858573"/>
                      <a:ext cx="443753" cy="1022598"/>
                      <a:chOff x="10972099" y="1858573"/>
                      <a:chExt cx="443753" cy="1022598"/>
                    </a:xfrm>
                  </p:grpSpPr>
                  <p:sp>
                    <p:nvSpPr>
                      <p:cNvPr id="172" name="等腰三角形 171"/>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73" name="组合 172"/>
                      <p:cNvGrpSpPr/>
                      <p:nvPr/>
                    </p:nvGrpSpPr>
                    <p:grpSpPr>
                      <a:xfrm>
                        <a:off x="10992201" y="2276121"/>
                        <a:ext cx="412295" cy="605050"/>
                        <a:chOff x="10991010" y="2237930"/>
                        <a:chExt cx="412295" cy="605050"/>
                      </a:xfrm>
                      <a:solidFill>
                        <a:srgbClr val="EAEAEA"/>
                      </a:solidFill>
                    </p:grpSpPr>
                    <p:grpSp>
                      <p:nvGrpSpPr>
                        <p:cNvPr id="174" name="组合 173"/>
                        <p:cNvGrpSpPr/>
                        <p:nvPr/>
                      </p:nvGrpSpPr>
                      <p:grpSpPr>
                        <a:xfrm>
                          <a:off x="10991010" y="2361147"/>
                          <a:ext cx="412295" cy="481833"/>
                          <a:chOff x="10981026" y="2409519"/>
                          <a:chExt cx="412295" cy="481833"/>
                        </a:xfrm>
                        <a:grpFill/>
                      </p:grpSpPr>
                      <p:sp>
                        <p:nvSpPr>
                          <p:cNvPr id="176" name="新月形 175"/>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177" name="新月形 176"/>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175" name="矩形 174"/>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171" name="矩形 170"/>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9" name="矩形 168"/>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166" name="直接连接符 165"/>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64" name="等腰三角形 163"/>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2" name="等腰三角形 161"/>
            <p:cNvSpPr/>
            <p:nvPr/>
          </p:nvSpPr>
          <p:spPr>
            <a:xfrm>
              <a:off x="5659185" y="6148836"/>
              <a:ext cx="100876" cy="126202"/>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17" name="组合 216"/>
          <p:cNvGrpSpPr/>
          <p:nvPr/>
        </p:nvGrpSpPr>
        <p:grpSpPr>
          <a:xfrm>
            <a:off x="5420574" y="1253223"/>
            <a:ext cx="4777176" cy="3805484"/>
            <a:chOff x="3647638" y="1449508"/>
            <a:chExt cx="4777176" cy="3805484"/>
          </a:xfrm>
        </p:grpSpPr>
        <p:grpSp>
          <p:nvGrpSpPr>
            <p:cNvPr id="218" name="组合 217"/>
            <p:cNvGrpSpPr/>
            <p:nvPr/>
          </p:nvGrpSpPr>
          <p:grpSpPr>
            <a:xfrm>
              <a:off x="4026838" y="4026500"/>
              <a:ext cx="183755" cy="423450"/>
              <a:chOff x="3407268" y="5044313"/>
              <a:chExt cx="261082" cy="601645"/>
            </a:xfrm>
          </p:grpSpPr>
          <p:grpSp>
            <p:nvGrpSpPr>
              <p:cNvPr id="475" name="组合 474"/>
              <p:cNvGrpSpPr/>
              <p:nvPr/>
            </p:nvGrpSpPr>
            <p:grpSpPr>
              <a:xfrm>
                <a:off x="3407268" y="5044313"/>
                <a:ext cx="261082" cy="601645"/>
                <a:chOff x="3407268" y="5044313"/>
                <a:chExt cx="292382" cy="673774"/>
              </a:xfrm>
            </p:grpSpPr>
            <p:grpSp>
              <p:nvGrpSpPr>
                <p:cNvPr id="477" name="组合 476"/>
                <p:cNvGrpSpPr/>
                <p:nvPr/>
              </p:nvGrpSpPr>
              <p:grpSpPr>
                <a:xfrm>
                  <a:off x="3407268" y="5044313"/>
                  <a:ext cx="292382" cy="673774"/>
                  <a:chOff x="10972099" y="1858573"/>
                  <a:chExt cx="443753" cy="1022598"/>
                </a:xfrm>
              </p:grpSpPr>
              <p:grpSp>
                <p:nvGrpSpPr>
                  <p:cNvPr id="480" name="组合 479"/>
                  <p:cNvGrpSpPr/>
                  <p:nvPr/>
                </p:nvGrpSpPr>
                <p:grpSpPr>
                  <a:xfrm>
                    <a:off x="10972099" y="1858573"/>
                    <a:ext cx="443753" cy="1022598"/>
                    <a:chOff x="10972099" y="1858573"/>
                    <a:chExt cx="443753" cy="1022598"/>
                  </a:xfrm>
                </p:grpSpPr>
                <p:grpSp>
                  <p:nvGrpSpPr>
                    <p:cNvPr id="482" name="组合 481"/>
                    <p:cNvGrpSpPr/>
                    <p:nvPr/>
                  </p:nvGrpSpPr>
                  <p:grpSpPr>
                    <a:xfrm>
                      <a:off x="10972099" y="1858573"/>
                      <a:ext cx="443753" cy="1022598"/>
                      <a:chOff x="10972099" y="1858573"/>
                      <a:chExt cx="443753" cy="1022598"/>
                    </a:xfrm>
                  </p:grpSpPr>
                  <p:sp>
                    <p:nvSpPr>
                      <p:cNvPr id="484" name="等腰三角形 48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85" name="组合 484"/>
                      <p:cNvGrpSpPr/>
                      <p:nvPr/>
                    </p:nvGrpSpPr>
                    <p:grpSpPr>
                      <a:xfrm>
                        <a:off x="10992201" y="2276121"/>
                        <a:ext cx="412295" cy="605050"/>
                        <a:chOff x="10991010" y="2237930"/>
                        <a:chExt cx="412295" cy="605050"/>
                      </a:xfrm>
                      <a:solidFill>
                        <a:srgbClr val="EAEAEA"/>
                      </a:solidFill>
                    </p:grpSpPr>
                    <p:grpSp>
                      <p:nvGrpSpPr>
                        <p:cNvPr id="486" name="组合 485"/>
                        <p:cNvGrpSpPr/>
                        <p:nvPr/>
                      </p:nvGrpSpPr>
                      <p:grpSpPr>
                        <a:xfrm>
                          <a:off x="10991010" y="2361147"/>
                          <a:ext cx="412295" cy="481833"/>
                          <a:chOff x="10981026" y="2409519"/>
                          <a:chExt cx="412295" cy="481833"/>
                        </a:xfrm>
                        <a:grpFill/>
                      </p:grpSpPr>
                      <p:sp>
                        <p:nvSpPr>
                          <p:cNvPr id="488" name="新月形 48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89" name="新月形 48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87" name="矩形 48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83" name="矩形 48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81" name="矩形 48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78" name="直接连接符 47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9" name="直接连接符 47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76" name="等腰三角形 47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19" name="组合 218"/>
            <p:cNvGrpSpPr/>
            <p:nvPr/>
          </p:nvGrpSpPr>
          <p:grpSpPr>
            <a:xfrm>
              <a:off x="5066678" y="4365698"/>
              <a:ext cx="183755" cy="423450"/>
              <a:chOff x="3407268" y="5044313"/>
              <a:chExt cx="261082" cy="601645"/>
            </a:xfrm>
          </p:grpSpPr>
          <p:grpSp>
            <p:nvGrpSpPr>
              <p:cNvPr id="460" name="组合 459"/>
              <p:cNvGrpSpPr/>
              <p:nvPr/>
            </p:nvGrpSpPr>
            <p:grpSpPr>
              <a:xfrm>
                <a:off x="3407268" y="5044313"/>
                <a:ext cx="261082" cy="601645"/>
                <a:chOff x="3407268" y="5044313"/>
                <a:chExt cx="292382" cy="673774"/>
              </a:xfrm>
            </p:grpSpPr>
            <p:grpSp>
              <p:nvGrpSpPr>
                <p:cNvPr id="462" name="组合 461"/>
                <p:cNvGrpSpPr/>
                <p:nvPr/>
              </p:nvGrpSpPr>
              <p:grpSpPr>
                <a:xfrm>
                  <a:off x="3407268" y="5044313"/>
                  <a:ext cx="292382" cy="673774"/>
                  <a:chOff x="10972099" y="1858573"/>
                  <a:chExt cx="443753" cy="1022598"/>
                </a:xfrm>
              </p:grpSpPr>
              <p:grpSp>
                <p:nvGrpSpPr>
                  <p:cNvPr id="465" name="组合 464"/>
                  <p:cNvGrpSpPr/>
                  <p:nvPr/>
                </p:nvGrpSpPr>
                <p:grpSpPr>
                  <a:xfrm>
                    <a:off x="10972099" y="1858573"/>
                    <a:ext cx="443753" cy="1022598"/>
                    <a:chOff x="10972099" y="1858573"/>
                    <a:chExt cx="443753" cy="1022598"/>
                  </a:xfrm>
                </p:grpSpPr>
                <p:grpSp>
                  <p:nvGrpSpPr>
                    <p:cNvPr id="467" name="组合 466"/>
                    <p:cNvGrpSpPr/>
                    <p:nvPr/>
                  </p:nvGrpSpPr>
                  <p:grpSpPr>
                    <a:xfrm>
                      <a:off x="10972099" y="1858573"/>
                      <a:ext cx="443753" cy="1022598"/>
                      <a:chOff x="10972099" y="1858573"/>
                      <a:chExt cx="443753" cy="1022598"/>
                    </a:xfrm>
                  </p:grpSpPr>
                  <p:sp>
                    <p:nvSpPr>
                      <p:cNvPr id="469" name="等腰三角形 46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70" name="组合 469"/>
                      <p:cNvGrpSpPr/>
                      <p:nvPr/>
                    </p:nvGrpSpPr>
                    <p:grpSpPr>
                      <a:xfrm>
                        <a:off x="10992201" y="2276121"/>
                        <a:ext cx="412295" cy="605050"/>
                        <a:chOff x="10991010" y="2237930"/>
                        <a:chExt cx="412295" cy="605050"/>
                      </a:xfrm>
                      <a:solidFill>
                        <a:srgbClr val="EAEAEA"/>
                      </a:solidFill>
                    </p:grpSpPr>
                    <p:grpSp>
                      <p:nvGrpSpPr>
                        <p:cNvPr id="471" name="组合 470"/>
                        <p:cNvGrpSpPr/>
                        <p:nvPr/>
                      </p:nvGrpSpPr>
                      <p:grpSpPr>
                        <a:xfrm>
                          <a:off x="10991010" y="2361147"/>
                          <a:ext cx="412295" cy="481833"/>
                          <a:chOff x="10981026" y="2409519"/>
                          <a:chExt cx="412295" cy="481833"/>
                        </a:xfrm>
                        <a:grpFill/>
                      </p:grpSpPr>
                      <p:sp>
                        <p:nvSpPr>
                          <p:cNvPr id="473" name="新月形 47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74" name="新月形 47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72" name="矩形 47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68" name="矩形 46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66" name="矩形 46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63" name="直接连接符 46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4" name="直接连接符 46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61" name="等腰三角形 46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0" name="组合 219"/>
            <p:cNvGrpSpPr/>
            <p:nvPr/>
          </p:nvGrpSpPr>
          <p:grpSpPr>
            <a:xfrm>
              <a:off x="6437318" y="4831542"/>
              <a:ext cx="183755" cy="423450"/>
              <a:chOff x="3407268" y="5044313"/>
              <a:chExt cx="261082" cy="601645"/>
            </a:xfrm>
          </p:grpSpPr>
          <p:grpSp>
            <p:nvGrpSpPr>
              <p:cNvPr id="445" name="组合 444"/>
              <p:cNvGrpSpPr/>
              <p:nvPr/>
            </p:nvGrpSpPr>
            <p:grpSpPr>
              <a:xfrm>
                <a:off x="3407268" y="5044313"/>
                <a:ext cx="261082" cy="601645"/>
                <a:chOff x="3407268" y="5044313"/>
                <a:chExt cx="292382" cy="673774"/>
              </a:xfrm>
            </p:grpSpPr>
            <p:grpSp>
              <p:nvGrpSpPr>
                <p:cNvPr id="447" name="组合 446"/>
                <p:cNvGrpSpPr/>
                <p:nvPr/>
              </p:nvGrpSpPr>
              <p:grpSpPr>
                <a:xfrm>
                  <a:off x="3407268" y="5044313"/>
                  <a:ext cx="292382" cy="673774"/>
                  <a:chOff x="10972099" y="1858573"/>
                  <a:chExt cx="443753" cy="1022598"/>
                </a:xfrm>
              </p:grpSpPr>
              <p:grpSp>
                <p:nvGrpSpPr>
                  <p:cNvPr id="450" name="组合 449"/>
                  <p:cNvGrpSpPr/>
                  <p:nvPr/>
                </p:nvGrpSpPr>
                <p:grpSpPr>
                  <a:xfrm>
                    <a:off x="10972099" y="1858573"/>
                    <a:ext cx="443753" cy="1022598"/>
                    <a:chOff x="10972099" y="1858573"/>
                    <a:chExt cx="443753" cy="1022598"/>
                  </a:xfrm>
                </p:grpSpPr>
                <p:grpSp>
                  <p:nvGrpSpPr>
                    <p:cNvPr id="452" name="组合 451"/>
                    <p:cNvGrpSpPr/>
                    <p:nvPr/>
                  </p:nvGrpSpPr>
                  <p:grpSpPr>
                    <a:xfrm>
                      <a:off x="10972099" y="1858573"/>
                      <a:ext cx="443753" cy="1022598"/>
                      <a:chOff x="10972099" y="1858573"/>
                      <a:chExt cx="443753" cy="1022598"/>
                    </a:xfrm>
                  </p:grpSpPr>
                  <p:sp>
                    <p:nvSpPr>
                      <p:cNvPr id="454" name="等腰三角形 45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55" name="组合 454"/>
                      <p:cNvGrpSpPr/>
                      <p:nvPr/>
                    </p:nvGrpSpPr>
                    <p:grpSpPr>
                      <a:xfrm>
                        <a:off x="10992201" y="2276121"/>
                        <a:ext cx="412295" cy="605050"/>
                        <a:chOff x="10991010" y="2237930"/>
                        <a:chExt cx="412295" cy="605050"/>
                      </a:xfrm>
                      <a:solidFill>
                        <a:srgbClr val="EAEAEA"/>
                      </a:solidFill>
                    </p:grpSpPr>
                    <p:grpSp>
                      <p:nvGrpSpPr>
                        <p:cNvPr id="456" name="组合 455"/>
                        <p:cNvGrpSpPr/>
                        <p:nvPr/>
                      </p:nvGrpSpPr>
                      <p:grpSpPr>
                        <a:xfrm>
                          <a:off x="10991010" y="2361147"/>
                          <a:ext cx="412295" cy="481833"/>
                          <a:chOff x="10981026" y="2409519"/>
                          <a:chExt cx="412295" cy="481833"/>
                        </a:xfrm>
                        <a:grpFill/>
                      </p:grpSpPr>
                      <p:sp>
                        <p:nvSpPr>
                          <p:cNvPr id="458" name="新月形 45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59" name="新月形 45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57" name="矩形 45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53" name="矩形 45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51" name="矩形 45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48" name="直接连接符 44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9" name="直接连接符 44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46" name="等腰三角形 44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1" name="组合 220"/>
            <p:cNvGrpSpPr/>
            <p:nvPr/>
          </p:nvGrpSpPr>
          <p:grpSpPr>
            <a:xfrm>
              <a:off x="3647638" y="3200941"/>
              <a:ext cx="183755" cy="423450"/>
              <a:chOff x="3407268" y="5044313"/>
              <a:chExt cx="261082" cy="601645"/>
            </a:xfrm>
          </p:grpSpPr>
          <p:grpSp>
            <p:nvGrpSpPr>
              <p:cNvPr id="430" name="组合 429"/>
              <p:cNvGrpSpPr/>
              <p:nvPr/>
            </p:nvGrpSpPr>
            <p:grpSpPr>
              <a:xfrm>
                <a:off x="3407268" y="5044313"/>
                <a:ext cx="261082" cy="601645"/>
                <a:chOff x="3407268" y="5044313"/>
                <a:chExt cx="292382" cy="673774"/>
              </a:xfrm>
            </p:grpSpPr>
            <p:grpSp>
              <p:nvGrpSpPr>
                <p:cNvPr id="432" name="组合 431"/>
                <p:cNvGrpSpPr/>
                <p:nvPr/>
              </p:nvGrpSpPr>
              <p:grpSpPr>
                <a:xfrm>
                  <a:off x="3407268" y="5044313"/>
                  <a:ext cx="292382" cy="673774"/>
                  <a:chOff x="10972099" y="1858573"/>
                  <a:chExt cx="443753" cy="1022598"/>
                </a:xfrm>
              </p:grpSpPr>
              <p:grpSp>
                <p:nvGrpSpPr>
                  <p:cNvPr id="435" name="组合 434"/>
                  <p:cNvGrpSpPr/>
                  <p:nvPr/>
                </p:nvGrpSpPr>
                <p:grpSpPr>
                  <a:xfrm>
                    <a:off x="10972099" y="1858573"/>
                    <a:ext cx="443753" cy="1022598"/>
                    <a:chOff x="10972099" y="1858573"/>
                    <a:chExt cx="443753" cy="1022598"/>
                  </a:xfrm>
                </p:grpSpPr>
                <p:grpSp>
                  <p:nvGrpSpPr>
                    <p:cNvPr id="437" name="组合 436"/>
                    <p:cNvGrpSpPr/>
                    <p:nvPr/>
                  </p:nvGrpSpPr>
                  <p:grpSpPr>
                    <a:xfrm>
                      <a:off x="10972099" y="1858573"/>
                      <a:ext cx="443753" cy="1022598"/>
                      <a:chOff x="10972099" y="1858573"/>
                      <a:chExt cx="443753" cy="1022598"/>
                    </a:xfrm>
                  </p:grpSpPr>
                  <p:sp>
                    <p:nvSpPr>
                      <p:cNvPr id="439" name="等腰三角形 43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40" name="组合 439"/>
                      <p:cNvGrpSpPr/>
                      <p:nvPr/>
                    </p:nvGrpSpPr>
                    <p:grpSpPr>
                      <a:xfrm>
                        <a:off x="10992201" y="2276121"/>
                        <a:ext cx="412295" cy="605050"/>
                        <a:chOff x="10991010" y="2237930"/>
                        <a:chExt cx="412295" cy="605050"/>
                      </a:xfrm>
                      <a:solidFill>
                        <a:srgbClr val="EAEAEA"/>
                      </a:solidFill>
                    </p:grpSpPr>
                    <p:grpSp>
                      <p:nvGrpSpPr>
                        <p:cNvPr id="441" name="组合 440"/>
                        <p:cNvGrpSpPr/>
                        <p:nvPr/>
                      </p:nvGrpSpPr>
                      <p:grpSpPr>
                        <a:xfrm>
                          <a:off x="10991010" y="2361147"/>
                          <a:ext cx="412295" cy="481833"/>
                          <a:chOff x="10981026" y="2409519"/>
                          <a:chExt cx="412295" cy="481833"/>
                        </a:xfrm>
                        <a:grpFill/>
                      </p:grpSpPr>
                      <p:sp>
                        <p:nvSpPr>
                          <p:cNvPr id="443" name="新月形 44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44" name="新月形 44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42" name="矩形 44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38" name="矩形 43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36" name="矩形 43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33" name="直接连接符 43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31" name="等腰三角形 43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2" name="组合 221"/>
            <p:cNvGrpSpPr/>
            <p:nvPr/>
          </p:nvGrpSpPr>
          <p:grpSpPr>
            <a:xfrm>
              <a:off x="4757632" y="3568307"/>
              <a:ext cx="183755" cy="423450"/>
              <a:chOff x="3407268" y="5044313"/>
              <a:chExt cx="261082" cy="601645"/>
            </a:xfrm>
          </p:grpSpPr>
          <p:grpSp>
            <p:nvGrpSpPr>
              <p:cNvPr id="415" name="组合 414"/>
              <p:cNvGrpSpPr/>
              <p:nvPr/>
            </p:nvGrpSpPr>
            <p:grpSpPr>
              <a:xfrm>
                <a:off x="3407268" y="5044313"/>
                <a:ext cx="261082" cy="601645"/>
                <a:chOff x="3407268" y="5044313"/>
                <a:chExt cx="292382" cy="673774"/>
              </a:xfrm>
            </p:grpSpPr>
            <p:grpSp>
              <p:nvGrpSpPr>
                <p:cNvPr id="417" name="组合 416"/>
                <p:cNvGrpSpPr/>
                <p:nvPr/>
              </p:nvGrpSpPr>
              <p:grpSpPr>
                <a:xfrm>
                  <a:off x="3407268" y="5044313"/>
                  <a:ext cx="292382" cy="673774"/>
                  <a:chOff x="10972099" y="1858573"/>
                  <a:chExt cx="443753" cy="1022598"/>
                </a:xfrm>
              </p:grpSpPr>
              <p:grpSp>
                <p:nvGrpSpPr>
                  <p:cNvPr id="420" name="组合 419"/>
                  <p:cNvGrpSpPr/>
                  <p:nvPr/>
                </p:nvGrpSpPr>
                <p:grpSpPr>
                  <a:xfrm>
                    <a:off x="10972099" y="1858573"/>
                    <a:ext cx="443753" cy="1022598"/>
                    <a:chOff x="10972099" y="1858573"/>
                    <a:chExt cx="443753" cy="1022598"/>
                  </a:xfrm>
                </p:grpSpPr>
                <p:grpSp>
                  <p:nvGrpSpPr>
                    <p:cNvPr id="422" name="组合 421"/>
                    <p:cNvGrpSpPr/>
                    <p:nvPr/>
                  </p:nvGrpSpPr>
                  <p:grpSpPr>
                    <a:xfrm>
                      <a:off x="10972099" y="1858573"/>
                      <a:ext cx="443753" cy="1022598"/>
                      <a:chOff x="10972099" y="1858573"/>
                      <a:chExt cx="443753" cy="1022598"/>
                    </a:xfrm>
                  </p:grpSpPr>
                  <p:sp>
                    <p:nvSpPr>
                      <p:cNvPr id="424" name="等腰三角形 42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25" name="组合 424"/>
                      <p:cNvGrpSpPr/>
                      <p:nvPr/>
                    </p:nvGrpSpPr>
                    <p:grpSpPr>
                      <a:xfrm>
                        <a:off x="10992201" y="2276121"/>
                        <a:ext cx="412295" cy="605050"/>
                        <a:chOff x="10991010" y="2237930"/>
                        <a:chExt cx="412295" cy="605050"/>
                      </a:xfrm>
                      <a:solidFill>
                        <a:srgbClr val="EAEAEA"/>
                      </a:solidFill>
                    </p:grpSpPr>
                    <p:grpSp>
                      <p:nvGrpSpPr>
                        <p:cNvPr id="426" name="组合 425"/>
                        <p:cNvGrpSpPr/>
                        <p:nvPr/>
                      </p:nvGrpSpPr>
                      <p:grpSpPr>
                        <a:xfrm>
                          <a:off x="10991010" y="2361147"/>
                          <a:ext cx="412295" cy="481833"/>
                          <a:chOff x="10981026" y="2409519"/>
                          <a:chExt cx="412295" cy="481833"/>
                        </a:xfrm>
                        <a:grpFill/>
                      </p:grpSpPr>
                      <p:sp>
                        <p:nvSpPr>
                          <p:cNvPr id="428" name="新月形 42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29" name="新月形 42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27" name="矩形 42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23" name="矩形 42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21" name="矩形 42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18" name="直接连接符 41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16" name="等腰三角形 41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3" name="组合 222"/>
            <p:cNvGrpSpPr/>
            <p:nvPr/>
          </p:nvGrpSpPr>
          <p:grpSpPr>
            <a:xfrm>
              <a:off x="5927751" y="3966522"/>
              <a:ext cx="183755" cy="423450"/>
              <a:chOff x="3407268" y="5044313"/>
              <a:chExt cx="261082" cy="601645"/>
            </a:xfrm>
          </p:grpSpPr>
          <p:grpSp>
            <p:nvGrpSpPr>
              <p:cNvPr id="400" name="组合 399"/>
              <p:cNvGrpSpPr/>
              <p:nvPr/>
            </p:nvGrpSpPr>
            <p:grpSpPr>
              <a:xfrm>
                <a:off x="3407268" y="5044313"/>
                <a:ext cx="261082" cy="601645"/>
                <a:chOff x="3407268" y="5044313"/>
                <a:chExt cx="292382" cy="673774"/>
              </a:xfrm>
            </p:grpSpPr>
            <p:grpSp>
              <p:nvGrpSpPr>
                <p:cNvPr id="402" name="组合 401"/>
                <p:cNvGrpSpPr/>
                <p:nvPr/>
              </p:nvGrpSpPr>
              <p:grpSpPr>
                <a:xfrm>
                  <a:off x="3407268" y="5044313"/>
                  <a:ext cx="292382" cy="673774"/>
                  <a:chOff x="10972099" y="1858573"/>
                  <a:chExt cx="443753" cy="1022598"/>
                </a:xfrm>
              </p:grpSpPr>
              <p:grpSp>
                <p:nvGrpSpPr>
                  <p:cNvPr id="405" name="组合 404"/>
                  <p:cNvGrpSpPr/>
                  <p:nvPr/>
                </p:nvGrpSpPr>
                <p:grpSpPr>
                  <a:xfrm>
                    <a:off x="10972099" y="1858573"/>
                    <a:ext cx="443753" cy="1022598"/>
                    <a:chOff x="10972099" y="1858573"/>
                    <a:chExt cx="443753" cy="1022598"/>
                  </a:xfrm>
                </p:grpSpPr>
                <p:grpSp>
                  <p:nvGrpSpPr>
                    <p:cNvPr id="407" name="组合 406"/>
                    <p:cNvGrpSpPr/>
                    <p:nvPr/>
                  </p:nvGrpSpPr>
                  <p:grpSpPr>
                    <a:xfrm>
                      <a:off x="10972099" y="1858573"/>
                      <a:ext cx="443753" cy="1022598"/>
                      <a:chOff x="10972099" y="1858573"/>
                      <a:chExt cx="443753" cy="1022598"/>
                    </a:xfrm>
                  </p:grpSpPr>
                  <p:sp>
                    <p:nvSpPr>
                      <p:cNvPr id="409" name="等腰三角形 40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10" name="组合 409"/>
                      <p:cNvGrpSpPr/>
                      <p:nvPr/>
                    </p:nvGrpSpPr>
                    <p:grpSpPr>
                      <a:xfrm>
                        <a:off x="10992201" y="2276121"/>
                        <a:ext cx="412295" cy="605050"/>
                        <a:chOff x="10991010" y="2237930"/>
                        <a:chExt cx="412295" cy="605050"/>
                      </a:xfrm>
                      <a:solidFill>
                        <a:srgbClr val="EAEAEA"/>
                      </a:solidFill>
                    </p:grpSpPr>
                    <p:grpSp>
                      <p:nvGrpSpPr>
                        <p:cNvPr id="411" name="组合 410"/>
                        <p:cNvGrpSpPr/>
                        <p:nvPr/>
                      </p:nvGrpSpPr>
                      <p:grpSpPr>
                        <a:xfrm>
                          <a:off x="10991010" y="2361147"/>
                          <a:ext cx="412295" cy="481833"/>
                          <a:chOff x="10981026" y="2409519"/>
                          <a:chExt cx="412295" cy="481833"/>
                        </a:xfrm>
                        <a:grpFill/>
                      </p:grpSpPr>
                      <p:sp>
                        <p:nvSpPr>
                          <p:cNvPr id="413" name="新月形 41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414" name="新月形 41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412" name="矩形 41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408" name="矩形 40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06" name="矩形 40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403" name="直接连接符 40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01" name="等腰三角形 40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4" name="组合 223"/>
            <p:cNvGrpSpPr/>
            <p:nvPr/>
          </p:nvGrpSpPr>
          <p:grpSpPr>
            <a:xfrm>
              <a:off x="7053767" y="4355647"/>
              <a:ext cx="183755" cy="423450"/>
              <a:chOff x="3407268" y="5044313"/>
              <a:chExt cx="261082" cy="601645"/>
            </a:xfrm>
          </p:grpSpPr>
          <p:grpSp>
            <p:nvGrpSpPr>
              <p:cNvPr id="385" name="组合 384"/>
              <p:cNvGrpSpPr/>
              <p:nvPr/>
            </p:nvGrpSpPr>
            <p:grpSpPr>
              <a:xfrm>
                <a:off x="3407268" y="5044313"/>
                <a:ext cx="261082" cy="601645"/>
                <a:chOff x="3407268" y="5044313"/>
                <a:chExt cx="292382" cy="673774"/>
              </a:xfrm>
            </p:grpSpPr>
            <p:grpSp>
              <p:nvGrpSpPr>
                <p:cNvPr id="387" name="组合 386"/>
                <p:cNvGrpSpPr/>
                <p:nvPr/>
              </p:nvGrpSpPr>
              <p:grpSpPr>
                <a:xfrm>
                  <a:off x="3407268" y="5044313"/>
                  <a:ext cx="292382" cy="673774"/>
                  <a:chOff x="10972099" y="1858573"/>
                  <a:chExt cx="443753" cy="1022598"/>
                </a:xfrm>
              </p:grpSpPr>
              <p:grpSp>
                <p:nvGrpSpPr>
                  <p:cNvPr id="390" name="组合 389"/>
                  <p:cNvGrpSpPr/>
                  <p:nvPr/>
                </p:nvGrpSpPr>
                <p:grpSpPr>
                  <a:xfrm>
                    <a:off x="10972099" y="1858573"/>
                    <a:ext cx="443753" cy="1022598"/>
                    <a:chOff x="10972099" y="1858573"/>
                    <a:chExt cx="443753" cy="1022598"/>
                  </a:xfrm>
                </p:grpSpPr>
                <p:grpSp>
                  <p:nvGrpSpPr>
                    <p:cNvPr id="392" name="组合 391"/>
                    <p:cNvGrpSpPr/>
                    <p:nvPr/>
                  </p:nvGrpSpPr>
                  <p:grpSpPr>
                    <a:xfrm>
                      <a:off x="10972099" y="1858573"/>
                      <a:ext cx="443753" cy="1022598"/>
                      <a:chOff x="10972099" y="1858573"/>
                      <a:chExt cx="443753" cy="1022598"/>
                    </a:xfrm>
                  </p:grpSpPr>
                  <p:sp>
                    <p:nvSpPr>
                      <p:cNvPr id="394" name="等腰三角形 39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95" name="组合 394"/>
                      <p:cNvGrpSpPr/>
                      <p:nvPr/>
                    </p:nvGrpSpPr>
                    <p:grpSpPr>
                      <a:xfrm>
                        <a:off x="10992201" y="2276121"/>
                        <a:ext cx="412295" cy="605050"/>
                        <a:chOff x="10991010" y="2237930"/>
                        <a:chExt cx="412295" cy="605050"/>
                      </a:xfrm>
                      <a:solidFill>
                        <a:srgbClr val="EAEAEA"/>
                      </a:solidFill>
                    </p:grpSpPr>
                    <p:grpSp>
                      <p:nvGrpSpPr>
                        <p:cNvPr id="396" name="组合 395"/>
                        <p:cNvGrpSpPr/>
                        <p:nvPr/>
                      </p:nvGrpSpPr>
                      <p:grpSpPr>
                        <a:xfrm>
                          <a:off x="10991010" y="2361147"/>
                          <a:ext cx="412295" cy="481833"/>
                          <a:chOff x="10981026" y="2409519"/>
                          <a:chExt cx="412295" cy="481833"/>
                        </a:xfrm>
                        <a:grpFill/>
                      </p:grpSpPr>
                      <p:sp>
                        <p:nvSpPr>
                          <p:cNvPr id="398" name="新月形 39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99" name="新月形 39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97" name="矩形 39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93" name="矩形 39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91" name="矩形 39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88" name="直接连接符 38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86" name="等腰三角形 38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5" name="组合 224"/>
            <p:cNvGrpSpPr/>
            <p:nvPr/>
          </p:nvGrpSpPr>
          <p:grpSpPr>
            <a:xfrm>
              <a:off x="4294096" y="2727578"/>
              <a:ext cx="183755" cy="423450"/>
              <a:chOff x="3407268" y="5044313"/>
              <a:chExt cx="261082" cy="601645"/>
            </a:xfrm>
          </p:grpSpPr>
          <p:grpSp>
            <p:nvGrpSpPr>
              <p:cNvPr id="370" name="组合 369"/>
              <p:cNvGrpSpPr/>
              <p:nvPr/>
            </p:nvGrpSpPr>
            <p:grpSpPr>
              <a:xfrm>
                <a:off x="3407268" y="5044313"/>
                <a:ext cx="261082" cy="601645"/>
                <a:chOff x="3407268" y="5044313"/>
                <a:chExt cx="292382" cy="673774"/>
              </a:xfrm>
            </p:grpSpPr>
            <p:grpSp>
              <p:nvGrpSpPr>
                <p:cNvPr id="372" name="组合 371"/>
                <p:cNvGrpSpPr/>
                <p:nvPr/>
              </p:nvGrpSpPr>
              <p:grpSpPr>
                <a:xfrm>
                  <a:off x="3407268" y="5044313"/>
                  <a:ext cx="292382" cy="673774"/>
                  <a:chOff x="10972099" y="1858573"/>
                  <a:chExt cx="443753" cy="1022598"/>
                </a:xfrm>
              </p:grpSpPr>
              <p:grpSp>
                <p:nvGrpSpPr>
                  <p:cNvPr id="375" name="组合 374"/>
                  <p:cNvGrpSpPr/>
                  <p:nvPr/>
                </p:nvGrpSpPr>
                <p:grpSpPr>
                  <a:xfrm>
                    <a:off x="10972099" y="1858573"/>
                    <a:ext cx="443753" cy="1022598"/>
                    <a:chOff x="10972099" y="1858573"/>
                    <a:chExt cx="443753" cy="1022598"/>
                  </a:xfrm>
                </p:grpSpPr>
                <p:grpSp>
                  <p:nvGrpSpPr>
                    <p:cNvPr id="377" name="组合 376"/>
                    <p:cNvGrpSpPr/>
                    <p:nvPr/>
                  </p:nvGrpSpPr>
                  <p:grpSpPr>
                    <a:xfrm>
                      <a:off x="10972099" y="1858573"/>
                      <a:ext cx="443753" cy="1022598"/>
                      <a:chOff x="10972099" y="1858573"/>
                      <a:chExt cx="443753" cy="1022598"/>
                    </a:xfrm>
                  </p:grpSpPr>
                  <p:sp>
                    <p:nvSpPr>
                      <p:cNvPr id="379" name="等腰三角形 37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80" name="组合 379"/>
                      <p:cNvGrpSpPr/>
                      <p:nvPr/>
                    </p:nvGrpSpPr>
                    <p:grpSpPr>
                      <a:xfrm>
                        <a:off x="10992201" y="2276121"/>
                        <a:ext cx="412295" cy="605050"/>
                        <a:chOff x="10991010" y="2237930"/>
                        <a:chExt cx="412295" cy="605050"/>
                      </a:xfrm>
                      <a:solidFill>
                        <a:srgbClr val="EAEAEA"/>
                      </a:solidFill>
                    </p:grpSpPr>
                    <p:grpSp>
                      <p:nvGrpSpPr>
                        <p:cNvPr id="381" name="组合 380"/>
                        <p:cNvGrpSpPr/>
                        <p:nvPr/>
                      </p:nvGrpSpPr>
                      <p:grpSpPr>
                        <a:xfrm>
                          <a:off x="10991010" y="2361147"/>
                          <a:ext cx="412295" cy="481833"/>
                          <a:chOff x="10981026" y="2409519"/>
                          <a:chExt cx="412295" cy="481833"/>
                        </a:xfrm>
                        <a:grpFill/>
                      </p:grpSpPr>
                      <p:sp>
                        <p:nvSpPr>
                          <p:cNvPr id="383" name="新月形 38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84" name="新月形 38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82" name="矩形 38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78" name="矩形 37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76" name="矩形 37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73" name="直接连接符 37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71" name="等腰三角形 37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6" name="组合 225"/>
            <p:cNvGrpSpPr/>
            <p:nvPr/>
          </p:nvGrpSpPr>
          <p:grpSpPr>
            <a:xfrm>
              <a:off x="5453217" y="3099671"/>
              <a:ext cx="183755" cy="423450"/>
              <a:chOff x="3407268" y="5044313"/>
              <a:chExt cx="261082" cy="601645"/>
            </a:xfrm>
          </p:grpSpPr>
          <p:grpSp>
            <p:nvGrpSpPr>
              <p:cNvPr id="355" name="组合 354"/>
              <p:cNvGrpSpPr/>
              <p:nvPr/>
            </p:nvGrpSpPr>
            <p:grpSpPr>
              <a:xfrm>
                <a:off x="3407268" y="5044313"/>
                <a:ext cx="261082" cy="601645"/>
                <a:chOff x="3407268" y="5044313"/>
                <a:chExt cx="292382" cy="673774"/>
              </a:xfrm>
            </p:grpSpPr>
            <p:grpSp>
              <p:nvGrpSpPr>
                <p:cNvPr id="357" name="组合 356"/>
                <p:cNvGrpSpPr/>
                <p:nvPr/>
              </p:nvGrpSpPr>
              <p:grpSpPr>
                <a:xfrm>
                  <a:off x="3407268" y="5044313"/>
                  <a:ext cx="292382" cy="673774"/>
                  <a:chOff x="10972099" y="1858573"/>
                  <a:chExt cx="443753" cy="1022598"/>
                </a:xfrm>
              </p:grpSpPr>
              <p:grpSp>
                <p:nvGrpSpPr>
                  <p:cNvPr id="360" name="组合 359"/>
                  <p:cNvGrpSpPr/>
                  <p:nvPr/>
                </p:nvGrpSpPr>
                <p:grpSpPr>
                  <a:xfrm>
                    <a:off x="10972099" y="1858573"/>
                    <a:ext cx="443753" cy="1022598"/>
                    <a:chOff x="10972099" y="1858573"/>
                    <a:chExt cx="443753" cy="1022598"/>
                  </a:xfrm>
                </p:grpSpPr>
                <p:grpSp>
                  <p:nvGrpSpPr>
                    <p:cNvPr id="362" name="组合 361"/>
                    <p:cNvGrpSpPr/>
                    <p:nvPr/>
                  </p:nvGrpSpPr>
                  <p:grpSpPr>
                    <a:xfrm>
                      <a:off x="10972099" y="1858573"/>
                      <a:ext cx="443753" cy="1022598"/>
                      <a:chOff x="10972099" y="1858573"/>
                      <a:chExt cx="443753" cy="1022598"/>
                    </a:xfrm>
                  </p:grpSpPr>
                  <p:sp>
                    <p:nvSpPr>
                      <p:cNvPr id="364" name="等腰三角形 36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65" name="组合 364"/>
                      <p:cNvGrpSpPr/>
                      <p:nvPr/>
                    </p:nvGrpSpPr>
                    <p:grpSpPr>
                      <a:xfrm>
                        <a:off x="10992201" y="2276121"/>
                        <a:ext cx="412295" cy="605050"/>
                        <a:chOff x="10991010" y="2237930"/>
                        <a:chExt cx="412295" cy="605050"/>
                      </a:xfrm>
                      <a:solidFill>
                        <a:srgbClr val="EAEAEA"/>
                      </a:solidFill>
                    </p:grpSpPr>
                    <p:grpSp>
                      <p:nvGrpSpPr>
                        <p:cNvPr id="366" name="组合 365"/>
                        <p:cNvGrpSpPr/>
                        <p:nvPr/>
                      </p:nvGrpSpPr>
                      <p:grpSpPr>
                        <a:xfrm>
                          <a:off x="10991010" y="2361147"/>
                          <a:ext cx="412295" cy="481833"/>
                          <a:chOff x="10981026" y="2409519"/>
                          <a:chExt cx="412295" cy="481833"/>
                        </a:xfrm>
                        <a:grpFill/>
                      </p:grpSpPr>
                      <p:sp>
                        <p:nvSpPr>
                          <p:cNvPr id="368" name="新月形 36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69" name="新月形 36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67" name="矩形 36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63" name="矩形 36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61" name="矩形 36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58" name="直接连接符 35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56" name="等腰三角形 35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7" name="组合 226"/>
            <p:cNvGrpSpPr/>
            <p:nvPr/>
          </p:nvGrpSpPr>
          <p:grpSpPr>
            <a:xfrm>
              <a:off x="6778555" y="3559566"/>
              <a:ext cx="183755" cy="423450"/>
              <a:chOff x="3407268" y="5044313"/>
              <a:chExt cx="261082" cy="601645"/>
            </a:xfrm>
          </p:grpSpPr>
          <p:grpSp>
            <p:nvGrpSpPr>
              <p:cNvPr id="340" name="组合 339"/>
              <p:cNvGrpSpPr/>
              <p:nvPr/>
            </p:nvGrpSpPr>
            <p:grpSpPr>
              <a:xfrm>
                <a:off x="3407268" y="5044313"/>
                <a:ext cx="261082" cy="601645"/>
                <a:chOff x="3407268" y="5044313"/>
                <a:chExt cx="292382" cy="673774"/>
              </a:xfrm>
            </p:grpSpPr>
            <p:grpSp>
              <p:nvGrpSpPr>
                <p:cNvPr id="342" name="组合 341"/>
                <p:cNvGrpSpPr/>
                <p:nvPr/>
              </p:nvGrpSpPr>
              <p:grpSpPr>
                <a:xfrm>
                  <a:off x="3407268" y="5044313"/>
                  <a:ext cx="292382" cy="673774"/>
                  <a:chOff x="10972099" y="1858573"/>
                  <a:chExt cx="443753" cy="1022598"/>
                </a:xfrm>
              </p:grpSpPr>
              <p:grpSp>
                <p:nvGrpSpPr>
                  <p:cNvPr id="345" name="组合 344"/>
                  <p:cNvGrpSpPr/>
                  <p:nvPr/>
                </p:nvGrpSpPr>
                <p:grpSpPr>
                  <a:xfrm>
                    <a:off x="10972099" y="1858573"/>
                    <a:ext cx="443753" cy="1022598"/>
                    <a:chOff x="10972099" y="1858573"/>
                    <a:chExt cx="443753" cy="1022598"/>
                  </a:xfrm>
                </p:grpSpPr>
                <p:grpSp>
                  <p:nvGrpSpPr>
                    <p:cNvPr id="347" name="组合 346"/>
                    <p:cNvGrpSpPr/>
                    <p:nvPr/>
                  </p:nvGrpSpPr>
                  <p:grpSpPr>
                    <a:xfrm>
                      <a:off x="10972099" y="1858573"/>
                      <a:ext cx="443753" cy="1022598"/>
                      <a:chOff x="10972099" y="1858573"/>
                      <a:chExt cx="443753" cy="1022598"/>
                    </a:xfrm>
                  </p:grpSpPr>
                  <p:sp>
                    <p:nvSpPr>
                      <p:cNvPr id="349" name="等腰三角形 34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50" name="组合 349"/>
                      <p:cNvGrpSpPr/>
                      <p:nvPr/>
                    </p:nvGrpSpPr>
                    <p:grpSpPr>
                      <a:xfrm>
                        <a:off x="10992201" y="2276121"/>
                        <a:ext cx="412295" cy="605050"/>
                        <a:chOff x="10991010" y="2237930"/>
                        <a:chExt cx="412295" cy="605050"/>
                      </a:xfrm>
                      <a:solidFill>
                        <a:srgbClr val="EAEAEA"/>
                      </a:solidFill>
                    </p:grpSpPr>
                    <p:grpSp>
                      <p:nvGrpSpPr>
                        <p:cNvPr id="351" name="组合 350"/>
                        <p:cNvGrpSpPr/>
                        <p:nvPr/>
                      </p:nvGrpSpPr>
                      <p:grpSpPr>
                        <a:xfrm>
                          <a:off x="10991010" y="2361147"/>
                          <a:ext cx="412295" cy="481833"/>
                          <a:chOff x="10981026" y="2409519"/>
                          <a:chExt cx="412295" cy="481833"/>
                        </a:xfrm>
                        <a:grpFill/>
                      </p:grpSpPr>
                      <p:sp>
                        <p:nvSpPr>
                          <p:cNvPr id="353" name="新月形 35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54" name="新月形 35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52" name="矩形 35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48" name="矩形 34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46" name="矩形 34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43" name="直接连接符 34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41" name="等腰三角形 34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8" name="组合 227"/>
            <p:cNvGrpSpPr/>
            <p:nvPr/>
          </p:nvGrpSpPr>
          <p:grpSpPr>
            <a:xfrm>
              <a:off x="5129403" y="2310336"/>
              <a:ext cx="183755" cy="423450"/>
              <a:chOff x="3407268" y="5044313"/>
              <a:chExt cx="261082" cy="601645"/>
            </a:xfrm>
          </p:grpSpPr>
          <p:grpSp>
            <p:nvGrpSpPr>
              <p:cNvPr id="325" name="组合 324"/>
              <p:cNvGrpSpPr/>
              <p:nvPr/>
            </p:nvGrpSpPr>
            <p:grpSpPr>
              <a:xfrm>
                <a:off x="3407268" y="5044313"/>
                <a:ext cx="261082" cy="601645"/>
                <a:chOff x="3407268" y="5044313"/>
                <a:chExt cx="292382" cy="673774"/>
              </a:xfrm>
            </p:grpSpPr>
            <p:grpSp>
              <p:nvGrpSpPr>
                <p:cNvPr id="327" name="组合 326"/>
                <p:cNvGrpSpPr/>
                <p:nvPr/>
              </p:nvGrpSpPr>
              <p:grpSpPr>
                <a:xfrm>
                  <a:off x="3407268" y="5044313"/>
                  <a:ext cx="292382" cy="673774"/>
                  <a:chOff x="10972099" y="1858573"/>
                  <a:chExt cx="443753" cy="1022598"/>
                </a:xfrm>
              </p:grpSpPr>
              <p:grpSp>
                <p:nvGrpSpPr>
                  <p:cNvPr id="330" name="组合 329"/>
                  <p:cNvGrpSpPr/>
                  <p:nvPr/>
                </p:nvGrpSpPr>
                <p:grpSpPr>
                  <a:xfrm>
                    <a:off x="10972099" y="1858573"/>
                    <a:ext cx="443753" cy="1022598"/>
                    <a:chOff x="10972099" y="1858573"/>
                    <a:chExt cx="443753" cy="1022598"/>
                  </a:xfrm>
                </p:grpSpPr>
                <p:grpSp>
                  <p:nvGrpSpPr>
                    <p:cNvPr id="332" name="组合 331"/>
                    <p:cNvGrpSpPr/>
                    <p:nvPr/>
                  </p:nvGrpSpPr>
                  <p:grpSpPr>
                    <a:xfrm>
                      <a:off x="10972099" y="1858573"/>
                      <a:ext cx="443753" cy="1022598"/>
                      <a:chOff x="10972099" y="1858573"/>
                      <a:chExt cx="443753" cy="1022598"/>
                    </a:xfrm>
                  </p:grpSpPr>
                  <p:sp>
                    <p:nvSpPr>
                      <p:cNvPr id="334" name="等腰三角形 33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35" name="组合 334"/>
                      <p:cNvGrpSpPr/>
                      <p:nvPr/>
                    </p:nvGrpSpPr>
                    <p:grpSpPr>
                      <a:xfrm>
                        <a:off x="10992201" y="2276121"/>
                        <a:ext cx="412295" cy="605050"/>
                        <a:chOff x="10991010" y="2237930"/>
                        <a:chExt cx="412295" cy="605050"/>
                      </a:xfrm>
                      <a:solidFill>
                        <a:srgbClr val="EAEAEA"/>
                      </a:solidFill>
                    </p:grpSpPr>
                    <p:grpSp>
                      <p:nvGrpSpPr>
                        <p:cNvPr id="336" name="组合 335"/>
                        <p:cNvGrpSpPr/>
                        <p:nvPr/>
                      </p:nvGrpSpPr>
                      <p:grpSpPr>
                        <a:xfrm>
                          <a:off x="10991010" y="2361147"/>
                          <a:ext cx="412295" cy="481833"/>
                          <a:chOff x="10981026" y="2409519"/>
                          <a:chExt cx="412295" cy="481833"/>
                        </a:xfrm>
                        <a:grpFill/>
                      </p:grpSpPr>
                      <p:sp>
                        <p:nvSpPr>
                          <p:cNvPr id="338" name="新月形 33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39" name="新月形 33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37" name="矩形 33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33" name="矩形 33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31" name="矩形 33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28" name="直接连接符 32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9" name="直接连接符 32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26" name="等腰三角形 32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29" name="组合 228"/>
            <p:cNvGrpSpPr/>
            <p:nvPr/>
          </p:nvGrpSpPr>
          <p:grpSpPr>
            <a:xfrm>
              <a:off x="6455038" y="2747803"/>
              <a:ext cx="183755" cy="423450"/>
              <a:chOff x="3407268" y="5044313"/>
              <a:chExt cx="261082" cy="601645"/>
            </a:xfrm>
          </p:grpSpPr>
          <p:grpSp>
            <p:nvGrpSpPr>
              <p:cNvPr id="310" name="组合 309"/>
              <p:cNvGrpSpPr/>
              <p:nvPr/>
            </p:nvGrpSpPr>
            <p:grpSpPr>
              <a:xfrm>
                <a:off x="3407268" y="5044313"/>
                <a:ext cx="261082" cy="601645"/>
                <a:chOff x="3407268" y="5044313"/>
                <a:chExt cx="292382" cy="673774"/>
              </a:xfrm>
            </p:grpSpPr>
            <p:grpSp>
              <p:nvGrpSpPr>
                <p:cNvPr id="312" name="组合 311"/>
                <p:cNvGrpSpPr/>
                <p:nvPr/>
              </p:nvGrpSpPr>
              <p:grpSpPr>
                <a:xfrm>
                  <a:off x="3407268" y="5044313"/>
                  <a:ext cx="292382" cy="673774"/>
                  <a:chOff x="10972099" y="1858573"/>
                  <a:chExt cx="443753" cy="1022598"/>
                </a:xfrm>
              </p:grpSpPr>
              <p:grpSp>
                <p:nvGrpSpPr>
                  <p:cNvPr id="315" name="组合 314"/>
                  <p:cNvGrpSpPr/>
                  <p:nvPr/>
                </p:nvGrpSpPr>
                <p:grpSpPr>
                  <a:xfrm>
                    <a:off x="10972099" y="1858573"/>
                    <a:ext cx="443753" cy="1022598"/>
                    <a:chOff x="10972099" y="1858573"/>
                    <a:chExt cx="443753" cy="1022598"/>
                  </a:xfrm>
                </p:grpSpPr>
                <p:grpSp>
                  <p:nvGrpSpPr>
                    <p:cNvPr id="317" name="组合 316"/>
                    <p:cNvGrpSpPr/>
                    <p:nvPr/>
                  </p:nvGrpSpPr>
                  <p:grpSpPr>
                    <a:xfrm>
                      <a:off x="10972099" y="1858573"/>
                      <a:ext cx="443753" cy="1022598"/>
                      <a:chOff x="10972099" y="1858573"/>
                      <a:chExt cx="443753" cy="1022598"/>
                    </a:xfrm>
                  </p:grpSpPr>
                  <p:sp>
                    <p:nvSpPr>
                      <p:cNvPr id="319" name="等腰三角形 31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20" name="组合 319"/>
                      <p:cNvGrpSpPr/>
                      <p:nvPr/>
                    </p:nvGrpSpPr>
                    <p:grpSpPr>
                      <a:xfrm>
                        <a:off x="10992201" y="2276121"/>
                        <a:ext cx="412295" cy="605050"/>
                        <a:chOff x="10991010" y="2237930"/>
                        <a:chExt cx="412295" cy="605050"/>
                      </a:xfrm>
                      <a:solidFill>
                        <a:srgbClr val="EAEAEA"/>
                      </a:solidFill>
                    </p:grpSpPr>
                    <p:grpSp>
                      <p:nvGrpSpPr>
                        <p:cNvPr id="321" name="组合 320"/>
                        <p:cNvGrpSpPr/>
                        <p:nvPr/>
                      </p:nvGrpSpPr>
                      <p:grpSpPr>
                        <a:xfrm>
                          <a:off x="10991010" y="2361147"/>
                          <a:ext cx="412295" cy="481833"/>
                          <a:chOff x="10981026" y="2409519"/>
                          <a:chExt cx="412295" cy="481833"/>
                        </a:xfrm>
                        <a:grpFill/>
                      </p:grpSpPr>
                      <p:sp>
                        <p:nvSpPr>
                          <p:cNvPr id="323" name="新月形 32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24" name="新月形 32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22" name="矩形 32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18" name="矩形 31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16" name="矩形 31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313" name="直接连接符 31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11" name="等腰三角形 31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30" name="组合 229"/>
            <p:cNvGrpSpPr/>
            <p:nvPr/>
          </p:nvGrpSpPr>
          <p:grpSpPr>
            <a:xfrm>
              <a:off x="7537983" y="3131614"/>
              <a:ext cx="183755" cy="423450"/>
              <a:chOff x="3407268" y="5044313"/>
              <a:chExt cx="261082" cy="601645"/>
            </a:xfrm>
          </p:grpSpPr>
          <p:grpSp>
            <p:nvGrpSpPr>
              <p:cNvPr id="295" name="组合 294"/>
              <p:cNvGrpSpPr/>
              <p:nvPr/>
            </p:nvGrpSpPr>
            <p:grpSpPr>
              <a:xfrm>
                <a:off x="3407268" y="5044313"/>
                <a:ext cx="261082" cy="601645"/>
                <a:chOff x="3407268" y="5044313"/>
                <a:chExt cx="292382" cy="673774"/>
              </a:xfrm>
            </p:grpSpPr>
            <p:grpSp>
              <p:nvGrpSpPr>
                <p:cNvPr id="297" name="组合 296"/>
                <p:cNvGrpSpPr/>
                <p:nvPr/>
              </p:nvGrpSpPr>
              <p:grpSpPr>
                <a:xfrm>
                  <a:off x="3407268" y="5044313"/>
                  <a:ext cx="292382" cy="673774"/>
                  <a:chOff x="10972099" y="1858573"/>
                  <a:chExt cx="443753" cy="1022598"/>
                </a:xfrm>
              </p:grpSpPr>
              <p:grpSp>
                <p:nvGrpSpPr>
                  <p:cNvPr id="300" name="组合 299"/>
                  <p:cNvGrpSpPr/>
                  <p:nvPr/>
                </p:nvGrpSpPr>
                <p:grpSpPr>
                  <a:xfrm>
                    <a:off x="10972099" y="1858573"/>
                    <a:ext cx="443753" cy="1022598"/>
                    <a:chOff x="10972099" y="1858573"/>
                    <a:chExt cx="443753" cy="1022598"/>
                  </a:xfrm>
                </p:grpSpPr>
                <p:grpSp>
                  <p:nvGrpSpPr>
                    <p:cNvPr id="302" name="组合 301"/>
                    <p:cNvGrpSpPr/>
                    <p:nvPr/>
                  </p:nvGrpSpPr>
                  <p:grpSpPr>
                    <a:xfrm>
                      <a:off x="10972099" y="1858573"/>
                      <a:ext cx="443753" cy="1022598"/>
                      <a:chOff x="10972099" y="1858573"/>
                      <a:chExt cx="443753" cy="1022598"/>
                    </a:xfrm>
                  </p:grpSpPr>
                  <p:sp>
                    <p:nvSpPr>
                      <p:cNvPr id="304" name="等腰三角形 30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05" name="组合 304"/>
                      <p:cNvGrpSpPr/>
                      <p:nvPr/>
                    </p:nvGrpSpPr>
                    <p:grpSpPr>
                      <a:xfrm>
                        <a:off x="10992201" y="2276121"/>
                        <a:ext cx="412295" cy="605050"/>
                        <a:chOff x="10991010" y="2237930"/>
                        <a:chExt cx="412295" cy="605050"/>
                      </a:xfrm>
                      <a:solidFill>
                        <a:srgbClr val="EAEAEA"/>
                      </a:solidFill>
                    </p:grpSpPr>
                    <p:grpSp>
                      <p:nvGrpSpPr>
                        <p:cNvPr id="306" name="组合 305"/>
                        <p:cNvGrpSpPr/>
                        <p:nvPr/>
                      </p:nvGrpSpPr>
                      <p:grpSpPr>
                        <a:xfrm>
                          <a:off x="10991010" y="2361147"/>
                          <a:ext cx="412295" cy="481833"/>
                          <a:chOff x="10981026" y="2409519"/>
                          <a:chExt cx="412295" cy="481833"/>
                        </a:xfrm>
                        <a:grpFill/>
                      </p:grpSpPr>
                      <p:sp>
                        <p:nvSpPr>
                          <p:cNvPr id="308" name="新月形 30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309" name="新月形 30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307" name="矩形 30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303" name="矩形 30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01" name="矩形 30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98" name="直接连接符 29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9" name="直接连接符 29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96" name="等腰三角形 29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31" name="组合 230"/>
            <p:cNvGrpSpPr/>
            <p:nvPr/>
          </p:nvGrpSpPr>
          <p:grpSpPr>
            <a:xfrm>
              <a:off x="4618400" y="1449508"/>
              <a:ext cx="183755" cy="423450"/>
              <a:chOff x="3407268" y="5044313"/>
              <a:chExt cx="261082" cy="601645"/>
            </a:xfrm>
          </p:grpSpPr>
          <p:grpSp>
            <p:nvGrpSpPr>
              <p:cNvPr id="280" name="组合 279"/>
              <p:cNvGrpSpPr/>
              <p:nvPr/>
            </p:nvGrpSpPr>
            <p:grpSpPr>
              <a:xfrm>
                <a:off x="3407268" y="5044313"/>
                <a:ext cx="261082" cy="601645"/>
                <a:chOff x="3407268" y="5044313"/>
                <a:chExt cx="292382" cy="673774"/>
              </a:xfrm>
            </p:grpSpPr>
            <p:grpSp>
              <p:nvGrpSpPr>
                <p:cNvPr id="282" name="组合 281"/>
                <p:cNvGrpSpPr/>
                <p:nvPr/>
              </p:nvGrpSpPr>
              <p:grpSpPr>
                <a:xfrm>
                  <a:off x="3407268" y="5044313"/>
                  <a:ext cx="292382" cy="673774"/>
                  <a:chOff x="10972099" y="1858573"/>
                  <a:chExt cx="443753" cy="1022598"/>
                </a:xfrm>
              </p:grpSpPr>
              <p:grpSp>
                <p:nvGrpSpPr>
                  <p:cNvPr id="285" name="组合 284"/>
                  <p:cNvGrpSpPr/>
                  <p:nvPr/>
                </p:nvGrpSpPr>
                <p:grpSpPr>
                  <a:xfrm>
                    <a:off x="10972099" y="1858573"/>
                    <a:ext cx="443753" cy="1022598"/>
                    <a:chOff x="10972099" y="1858573"/>
                    <a:chExt cx="443753" cy="1022598"/>
                  </a:xfrm>
                </p:grpSpPr>
                <p:grpSp>
                  <p:nvGrpSpPr>
                    <p:cNvPr id="287" name="组合 286"/>
                    <p:cNvGrpSpPr/>
                    <p:nvPr/>
                  </p:nvGrpSpPr>
                  <p:grpSpPr>
                    <a:xfrm>
                      <a:off x="10972099" y="1858573"/>
                      <a:ext cx="443753" cy="1022598"/>
                      <a:chOff x="10972099" y="1858573"/>
                      <a:chExt cx="443753" cy="1022598"/>
                    </a:xfrm>
                  </p:grpSpPr>
                  <p:sp>
                    <p:nvSpPr>
                      <p:cNvPr id="289" name="等腰三角形 28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90" name="组合 289"/>
                      <p:cNvGrpSpPr/>
                      <p:nvPr/>
                    </p:nvGrpSpPr>
                    <p:grpSpPr>
                      <a:xfrm>
                        <a:off x="10992201" y="2276121"/>
                        <a:ext cx="412295" cy="605050"/>
                        <a:chOff x="10991010" y="2237930"/>
                        <a:chExt cx="412295" cy="605050"/>
                      </a:xfrm>
                      <a:solidFill>
                        <a:srgbClr val="EAEAEA"/>
                      </a:solidFill>
                    </p:grpSpPr>
                    <p:grpSp>
                      <p:nvGrpSpPr>
                        <p:cNvPr id="291" name="组合 290"/>
                        <p:cNvGrpSpPr/>
                        <p:nvPr/>
                      </p:nvGrpSpPr>
                      <p:grpSpPr>
                        <a:xfrm>
                          <a:off x="10991010" y="2361147"/>
                          <a:ext cx="412295" cy="481833"/>
                          <a:chOff x="10981026" y="2409519"/>
                          <a:chExt cx="412295" cy="481833"/>
                        </a:xfrm>
                        <a:grpFill/>
                      </p:grpSpPr>
                      <p:sp>
                        <p:nvSpPr>
                          <p:cNvPr id="293" name="新月形 29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94" name="新月形 29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92" name="矩形 29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288" name="矩形 28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86" name="矩形 28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83" name="直接连接符 28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81" name="等腰三角形 28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32" name="组合 231"/>
            <p:cNvGrpSpPr/>
            <p:nvPr/>
          </p:nvGrpSpPr>
          <p:grpSpPr>
            <a:xfrm>
              <a:off x="5829926" y="1865839"/>
              <a:ext cx="183755" cy="423450"/>
              <a:chOff x="3407268" y="5044313"/>
              <a:chExt cx="261082" cy="601645"/>
            </a:xfrm>
          </p:grpSpPr>
          <p:grpSp>
            <p:nvGrpSpPr>
              <p:cNvPr id="265" name="组合 264"/>
              <p:cNvGrpSpPr/>
              <p:nvPr/>
            </p:nvGrpSpPr>
            <p:grpSpPr>
              <a:xfrm>
                <a:off x="3407268" y="5044313"/>
                <a:ext cx="261082" cy="601645"/>
                <a:chOff x="3407268" y="5044313"/>
                <a:chExt cx="292382" cy="673774"/>
              </a:xfrm>
            </p:grpSpPr>
            <p:grpSp>
              <p:nvGrpSpPr>
                <p:cNvPr id="267" name="组合 266"/>
                <p:cNvGrpSpPr/>
                <p:nvPr/>
              </p:nvGrpSpPr>
              <p:grpSpPr>
                <a:xfrm>
                  <a:off x="3407268" y="5044313"/>
                  <a:ext cx="292382" cy="673774"/>
                  <a:chOff x="10972099" y="1858573"/>
                  <a:chExt cx="443753" cy="1022598"/>
                </a:xfrm>
              </p:grpSpPr>
              <p:grpSp>
                <p:nvGrpSpPr>
                  <p:cNvPr id="270" name="组合 269"/>
                  <p:cNvGrpSpPr/>
                  <p:nvPr/>
                </p:nvGrpSpPr>
                <p:grpSpPr>
                  <a:xfrm>
                    <a:off x="10972099" y="1858573"/>
                    <a:ext cx="443753" cy="1022598"/>
                    <a:chOff x="10972099" y="1858573"/>
                    <a:chExt cx="443753" cy="1022598"/>
                  </a:xfrm>
                </p:grpSpPr>
                <p:grpSp>
                  <p:nvGrpSpPr>
                    <p:cNvPr id="272" name="组合 271"/>
                    <p:cNvGrpSpPr/>
                    <p:nvPr/>
                  </p:nvGrpSpPr>
                  <p:grpSpPr>
                    <a:xfrm>
                      <a:off x="10972099" y="1858573"/>
                      <a:ext cx="443753" cy="1022598"/>
                      <a:chOff x="10972099" y="1858573"/>
                      <a:chExt cx="443753" cy="1022598"/>
                    </a:xfrm>
                  </p:grpSpPr>
                  <p:sp>
                    <p:nvSpPr>
                      <p:cNvPr id="274" name="等腰三角形 27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75" name="组合 274"/>
                      <p:cNvGrpSpPr/>
                      <p:nvPr/>
                    </p:nvGrpSpPr>
                    <p:grpSpPr>
                      <a:xfrm>
                        <a:off x="10992201" y="2276121"/>
                        <a:ext cx="412295" cy="605050"/>
                        <a:chOff x="10991010" y="2237930"/>
                        <a:chExt cx="412295" cy="605050"/>
                      </a:xfrm>
                      <a:solidFill>
                        <a:srgbClr val="EAEAEA"/>
                      </a:solidFill>
                    </p:grpSpPr>
                    <p:grpSp>
                      <p:nvGrpSpPr>
                        <p:cNvPr id="276" name="组合 275"/>
                        <p:cNvGrpSpPr/>
                        <p:nvPr/>
                      </p:nvGrpSpPr>
                      <p:grpSpPr>
                        <a:xfrm>
                          <a:off x="10991010" y="2361147"/>
                          <a:ext cx="412295" cy="481833"/>
                          <a:chOff x="10981026" y="2409519"/>
                          <a:chExt cx="412295" cy="481833"/>
                        </a:xfrm>
                        <a:grpFill/>
                      </p:grpSpPr>
                      <p:sp>
                        <p:nvSpPr>
                          <p:cNvPr id="278" name="新月形 27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79" name="新月形 27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77" name="矩形 27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273" name="矩形 27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71" name="矩形 27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68" name="直接连接符 26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66" name="等腰三角形 26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33" name="组合 232"/>
            <p:cNvGrpSpPr/>
            <p:nvPr/>
          </p:nvGrpSpPr>
          <p:grpSpPr>
            <a:xfrm>
              <a:off x="7154806" y="2308826"/>
              <a:ext cx="183755" cy="423450"/>
              <a:chOff x="3407268" y="5044313"/>
              <a:chExt cx="261082" cy="601645"/>
            </a:xfrm>
          </p:grpSpPr>
          <p:grpSp>
            <p:nvGrpSpPr>
              <p:cNvPr id="250" name="组合 249"/>
              <p:cNvGrpSpPr/>
              <p:nvPr/>
            </p:nvGrpSpPr>
            <p:grpSpPr>
              <a:xfrm>
                <a:off x="3407268" y="5044313"/>
                <a:ext cx="261082" cy="601645"/>
                <a:chOff x="3407268" y="5044313"/>
                <a:chExt cx="292382" cy="673774"/>
              </a:xfrm>
            </p:grpSpPr>
            <p:grpSp>
              <p:nvGrpSpPr>
                <p:cNvPr id="252" name="组合 251"/>
                <p:cNvGrpSpPr/>
                <p:nvPr/>
              </p:nvGrpSpPr>
              <p:grpSpPr>
                <a:xfrm>
                  <a:off x="3407268" y="5044313"/>
                  <a:ext cx="292382" cy="673774"/>
                  <a:chOff x="10972099" y="1858573"/>
                  <a:chExt cx="443753" cy="1022598"/>
                </a:xfrm>
              </p:grpSpPr>
              <p:grpSp>
                <p:nvGrpSpPr>
                  <p:cNvPr id="255" name="组合 254"/>
                  <p:cNvGrpSpPr/>
                  <p:nvPr/>
                </p:nvGrpSpPr>
                <p:grpSpPr>
                  <a:xfrm>
                    <a:off x="10972099" y="1858573"/>
                    <a:ext cx="443753" cy="1022598"/>
                    <a:chOff x="10972099" y="1858573"/>
                    <a:chExt cx="443753" cy="1022598"/>
                  </a:xfrm>
                </p:grpSpPr>
                <p:grpSp>
                  <p:nvGrpSpPr>
                    <p:cNvPr id="257" name="组合 256"/>
                    <p:cNvGrpSpPr/>
                    <p:nvPr/>
                  </p:nvGrpSpPr>
                  <p:grpSpPr>
                    <a:xfrm>
                      <a:off x="10972099" y="1858573"/>
                      <a:ext cx="443753" cy="1022598"/>
                      <a:chOff x="10972099" y="1858573"/>
                      <a:chExt cx="443753" cy="1022598"/>
                    </a:xfrm>
                  </p:grpSpPr>
                  <p:sp>
                    <p:nvSpPr>
                      <p:cNvPr id="259" name="等腰三角形 258"/>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60" name="组合 259"/>
                      <p:cNvGrpSpPr/>
                      <p:nvPr/>
                    </p:nvGrpSpPr>
                    <p:grpSpPr>
                      <a:xfrm>
                        <a:off x="10992201" y="2276121"/>
                        <a:ext cx="412295" cy="605050"/>
                        <a:chOff x="10991010" y="2237930"/>
                        <a:chExt cx="412295" cy="605050"/>
                      </a:xfrm>
                      <a:solidFill>
                        <a:srgbClr val="EAEAEA"/>
                      </a:solidFill>
                    </p:grpSpPr>
                    <p:grpSp>
                      <p:nvGrpSpPr>
                        <p:cNvPr id="261" name="组合 260"/>
                        <p:cNvGrpSpPr/>
                        <p:nvPr/>
                      </p:nvGrpSpPr>
                      <p:grpSpPr>
                        <a:xfrm>
                          <a:off x="10991010" y="2361147"/>
                          <a:ext cx="412295" cy="481833"/>
                          <a:chOff x="10981026" y="2409519"/>
                          <a:chExt cx="412295" cy="481833"/>
                        </a:xfrm>
                        <a:grpFill/>
                      </p:grpSpPr>
                      <p:sp>
                        <p:nvSpPr>
                          <p:cNvPr id="263" name="新月形 262"/>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64" name="新月形 263"/>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62" name="矩形 261"/>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258" name="矩形 257"/>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56" name="矩形 255"/>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53" name="直接连接符 252"/>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51" name="等腰三角形 250"/>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34" name="组合 233"/>
            <p:cNvGrpSpPr/>
            <p:nvPr/>
          </p:nvGrpSpPr>
          <p:grpSpPr>
            <a:xfrm>
              <a:off x="8241059" y="2654614"/>
              <a:ext cx="183755" cy="423450"/>
              <a:chOff x="3407268" y="5044313"/>
              <a:chExt cx="261082" cy="601645"/>
            </a:xfrm>
          </p:grpSpPr>
          <p:grpSp>
            <p:nvGrpSpPr>
              <p:cNvPr id="235" name="组合 234"/>
              <p:cNvGrpSpPr/>
              <p:nvPr/>
            </p:nvGrpSpPr>
            <p:grpSpPr>
              <a:xfrm>
                <a:off x="3407268" y="5044313"/>
                <a:ext cx="261082" cy="601645"/>
                <a:chOff x="3407268" y="5044313"/>
                <a:chExt cx="292382" cy="673774"/>
              </a:xfrm>
            </p:grpSpPr>
            <p:grpSp>
              <p:nvGrpSpPr>
                <p:cNvPr id="237" name="组合 236"/>
                <p:cNvGrpSpPr/>
                <p:nvPr/>
              </p:nvGrpSpPr>
              <p:grpSpPr>
                <a:xfrm>
                  <a:off x="3407268" y="5044313"/>
                  <a:ext cx="292382" cy="673774"/>
                  <a:chOff x="10972099" y="1858573"/>
                  <a:chExt cx="443753" cy="1022598"/>
                </a:xfrm>
              </p:grpSpPr>
              <p:grpSp>
                <p:nvGrpSpPr>
                  <p:cNvPr id="240" name="组合 239"/>
                  <p:cNvGrpSpPr/>
                  <p:nvPr/>
                </p:nvGrpSpPr>
                <p:grpSpPr>
                  <a:xfrm>
                    <a:off x="10972099" y="1858573"/>
                    <a:ext cx="443753" cy="1022598"/>
                    <a:chOff x="10972099" y="1858573"/>
                    <a:chExt cx="443753" cy="1022598"/>
                  </a:xfrm>
                </p:grpSpPr>
                <p:grpSp>
                  <p:nvGrpSpPr>
                    <p:cNvPr id="242" name="组合 241"/>
                    <p:cNvGrpSpPr/>
                    <p:nvPr/>
                  </p:nvGrpSpPr>
                  <p:grpSpPr>
                    <a:xfrm>
                      <a:off x="10972099" y="1858573"/>
                      <a:ext cx="443753" cy="1022598"/>
                      <a:chOff x="10972099" y="1858573"/>
                      <a:chExt cx="443753" cy="1022598"/>
                    </a:xfrm>
                  </p:grpSpPr>
                  <p:sp>
                    <p:nvSpPr>
                      <p:cNvPr id="244" name="等腰三角形 243"/>
                      <p:cNvSpPr/>
                      <p:nvPr/>
                    </p:nvSpPr>
                    <p:spPr>
                      <a:xfrm>
                        <a:off x="10972099" y="1858573"/>
                        <a:ext cx="443753" cy="414006"/>
                      </a:xfrm>
                      <a:prstGeom prst="triangle">
                        <a:avLst/>
                      </a:prstGeom>
                      <a:solidFill>
                        <a:srgbClr val="EAEAEA"/>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45" name="组合 244"/>
                      <p:cNvGrpSpPr/>
                      <p:nvPr/>
                    </p:nvGrpSpPr>
                    <p:grpSpPr>
                      <a:xfrm>
                        <a:off x="10992201" y="2276121"/>
                        <a:ext cx="412295" cy="605050"/>
                        <a:chOff x="10991010" y="2237930"/>
                        <a:chExt cx="412295" cy="605050"/>
                      </a:xfrm>
                      <a:solidFill>
                        <a:srgbClr val="EAEAEA"/>
                      </a:solidFill>
                    </p:grpSpPr>
                    <p:grpSp>
                      <p:nvGrpSpPr>
                        <p:cNvPr id="246" name="组合 245"/>
                        <p:cNvGrpSpPr/>
                        <p:nvPr/>
                      </p:nvGrpSpPr>
                      <p:grpSpPr>
                        <a:xfrm>
                          <a:off x="10991010" y="2361147"/>
                          <a:ext cx="412295" cy="481833"/>
                          <a:chOff x="10981026" y="2409519"/>
                          <a:chExt cx="412295" cy="481833"/>
                        </a:xfrm>
                        <a:grpFill/>
                      </p:grpSpPr>
                      <p:sp>
                        <p:nvSpPr>
                          <p:cNvPr id="248" name="新月形 247"/>
                          <p:cNvSpPr/>
                          <p:nvPr/>
                        </p:nvSpPr>
                        <p:spPr>
                          <a:xfrm rot="1630752" flipH="1">
                            <a:off x="10981026" y="2412222"/>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sp>
                        <p:nvSpPr>
                          <p:cNvPr id="249" name="新月形 248"/>
                          <p:cNvSpPr/>
                          <p:nvPr/>
                        </p:nvSpPr>
                        <p:spPr>
                          <a:xfrm rot="19969248">
                            <a:off x="11180390" y="2409519"/>
                            <a:ext cx="212931" cy="479130"/>
                          </a:xfrm>
                          <a:prstGeom prst="moon">
                            <a:avLst>
                              <a:gd name="adj" fmla="val 78599"/>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sp>
                      <p:nvSpPr>
                        <p:cNvPr id="247" name="矩形 246"/>
                        <p:cNvSpPr/>
                        <p:nvPr/>
                      </p:nvSpPr>
                      <p:spPr>
                        <a:xfrm>
                          <a:off x="11113478" y="2237930"/>
                          <a:ext cx="163946" cy="41385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EAEA"/>
                            </a:solidFill>
                            <a:effectLst/>
                            <a:uLnTx/>
                            <a:uFillTx/>
                            <a:latin typeface="Calibri" panose="020F0502020204030204"/>
                            <a:ea typeface="等线" panose="02010600030101010101" pitchFamily="2" charset="-122"/>
                            <a:cs typeface="+mn-cs"/>
                          </a:endParaRPr>
                        </a:p>
                      </p:txBody>
                    </p:sp>
                  </p:grpSp>
                </p:grpSp>
                <p:sp>
                  <p:nvSpPr>
                    <p:cNvPr id="243" name="矩形 242"/>
                    <p:cNvSpPr/>
                    <p:nvPr/>
                  </p:nvSpPr>
                  <p:spPr>
                    <a:xfrm>
                      <a:off x="11122750" y="2141220"/>
                      <a:ext cx="148722" cy="182422"/>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41" name="矩形 240"/>
                  <p:cNvSpPr/>
                  <p:nvPr/>
                </p:nvSpPr>
                <p:spPr>
                  <a:xfrm>
                    <a:off x="11110914" y="2440782"/>
                    <a:ext cx="177442" cy="249196"/>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238" name="直接连接符 237"/>
                <p:cNvCxnSpPr/>
                <p:nvPr/>
              </p:nvCxnSpPr>
              <p:spPr>
                <a:xfrm>
                  <a:off x="3497940" y="5309335"/>
                  <a:ext cx="2962" cy="150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flipH="1">
                  <a:off x="3610636" y="5309826"/>
                  <a:ext cx="1" cy="15727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36" name="等腰三角形 235"/>
              <p:cNvSpPr/>
              <p:nvPr/>
            </p:nvSpPr>
            <p:spPr>
              <a:xfrm>
                <a:off x="3496389" y="5291461"/>
                <a:ext cx="84743" cy="129163"/>
              </a:xfrm>
              <a:prstGeom prst="triangl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sp>
        <p:nvSpPr>
          <p:cNvPr id="2" name="灯片编号占位符 1">
            <a:extLst>
              <a:ext uri="{FF2B5EF4-FFF2-40B4-BE49-F238E27FC236}">
                <a16:creationId xmlns:a16="http://schemas.microsoft.com/office/drawing/2014/main" id="{8165D01E-2A71-3CD6-6847-54E02307C404}"/>
              </a:ext>
            </a:extLst>
          </p:cNvPr>
          <p:cNvSpPr>
            <a:spLocks noGrp="1"/>
          </p:cNvSpPr>
          <p:nvPr>
            <p:ph type="sldNum" sz="quarter" idx="12"/>
          </p:nvPr>
        </p:nvSpPr>
        <p:spPr>
          <a:xfrm>
            <a:off x="9421810" y="6471590"/>
            <a:ext cx="2743200" cy="365125"/>
          </a:xfrm>
        </p:spPr>
        <p:txBody>
          <a:bodyPr/>
          <a:lstStyle/>
          <a:p>
            <a:fld id="{01635508-54A0-4FB0-A4C5-6467DE85E924}" type="slidenum">
              <a:rPr lang="zh-CN" altLang="en-US" b="1" smtClean="0">
                <a:latin typeface="Times New Roman" panose="02020603050405020304" pitchFamily="18" charset="0"/>
                <a:cs typeface="Times New Roman" panose="02020603050405020304" pitchFamily="18" charset="0"/>
              </a:rPr>
              <a:pPr/>
              <a:t>10</a:t>
            </a:fld>
            <a:endParaRPr lang="zh-CN" altLang="en-US"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1237E158-2E7F-74D3-26CA-AD142F380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9" y="1944206"/>
            <a:ext cx="3518162" cy="4041788"/>
          </a:xfrm>
          <a:prstGeom prst="rect">
            <a:avLst/>
          </a:prstGeom>
          <a:ln w="19050">
            <a:solidFill>
              <a:schemeClr val="accent5">
                <a:lumMod val="50000"/>
              </a:schemeClr>
            </a:solidFill>
          </a:ln>
          <a:effectLst>
            <a:outerShdw blurRad="50800" dist="38100" dir="2700000" algn="tl" rotWithShape="0">
              <a:prstClr val="black">
                <a:alpha val="40000"/>
              </a:prstClr>
            </a:outerShdw>
          </a:effectLst>
        </p:spPr>
      </p:pic>
      <p:sp>
        <p:nvSpPr>
          <p:cNvPr id="6" name="文本框 5">
            <a:extLst>
              <a:ext uri="{FF2B5EF4-FFF2-40B4-BE49-F238E27FC236}">
                <a16:creationId xmlns:a16="http://schemas.microsoft.com/office/drawing/2014/main" id="{519C5322-BFFE-2E17-8193-A8505F4F64EA}"/>
              </a:ext>
            </a:extLst>
          </p:cNvPr>
          <p:cNvSpPr txBox="1"/>
          <p:nvPr/>
        </p:nvSpPr>
        <p:spPr>
          <a:xfrm>
            <a:off x="98472" y="1085052"/>
            <a:ext cx="3471434" cy="646331"/>
          </a:xfrm>
          <a:prstGeom prst="rect">
            <a:avLst/>
          </a:prstGeom>
          <a:solidFill>
            <a:schemeClr val="bg1">
              <a:lumMod val="95000"/>
            </a:schemeClr>
          </a:solidFill>
          <a:ln w="28575">
            <a:solidFill>
              <a:schemeClr val="accent1"/>
            </a:solidFill>
            <a:prstDash val="sysDot"/>
          </a:ln>
        </p:spPr>
        <p:txBody>
          <a:bodyPr wrap="square">
            <a:spAutoFit/>
          </a:bodyPr>
          <a:lstStyle/>
          <a:p>
            <a:pPr marL="285750" indent="-285750" algn="just">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buFont typeface="Wingdings" panose="05000000000000000000" pitchFamily="2" charset="2"/>
              <a:buChar char="Ø"/>
            </a:pP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6AD42A13-89A5-D18F-F9BD-93C312576D44}"/>
              </a:ext>
            </a:extLst>
          </p:cNvPr>
          <p:cNvSpPr txBox="1"/>
          <p:nvPr/>
        </p:nvSpPr>
        <p:spPr>
          <a:xfrm>
            <a:off x="187228" y="1238096"/>
            <a:ext cx="3262424" cy="400105"/>
          </a:xfrm>
          <a:prstGeom prst="rect">
            <a:avLst/>
          </a:prstGeom>
          <a:noFill/>
        </p:spPr>
        <p:txBody>
          <a:bodyPr wrap="none" lIns="91436" tIns="45718" rIns="91436" bIns="45718" rtlCol="0">
            <a:spAutoFit/>
          </a:bodyPr>
          <a:lstStyle/>
          <a:p>
            <a:pPr algn="ctr" fontAlgn="base">
              <a:spcBef>
                <a:spcPct val="0"/>
              </a:spcBef>
              <a:spcAft>
                <a:spcPct val="0"/>
              </a:spcAft>
              <a:defRPr/>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蒸发式冷凝器传热传质过程</a:t>
            </a:r>
          </a:p>
        </p:txBody>
      </p:sp>
      <p:sp>
        <p:nvSpPr>
          <p:cNvPr id="3" name="文本框 2">
            <a:extLst>
              <a:ext uri="{FF2B5EF4-FFF2-40B4-BE49-F238E27FC236}">
                <a16:creationId xmlns:a16="http://schemas.microsoft.com/office/drawing/2014/main" id="{F77EAC34-2CC3-ED9B-B98A-64EF45EC5A93}"/>
              </a:ext>
            </a:extLst>
          </p:cNvPr>
          <p:cNvSpPr txBox="1"/>
          <p:nvPr/>
        </p:nvSpPr>
        <p:spPr>
          <a:xfrm>
            <a:off x="112485" y="6382111"/>
            <a:ext cx="11781970" cy="461665"/>
          </a:xfrm>
          <a:prstGeom prst="rect">
            <a:avLst/>
          </a:prstGeom>
          <a:noFill/>
        </p:spPr>
        <p:txBody>
          <a:bodyPr wrap="square" rtlCol="0">
            <a:spAutoFit/>
          </a:bodyPr>
          <a:lstStyle/>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Gu Y.,</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WANG J., WANG X., et al. Theoretical Analysis of Annular Elliptic Finned Tube Evaporative Condenser Based on Field Measurement[J]. Journal of Thermal Science, 2020, 29(05): 1355-1369.</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00"/>
                                        <p:tgtEl>
                                          <p:spTgt spid="25"/>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up)">
                                      <p:cBhvr>
                                        <p:cTn id="13" dur="500"/>
                                        <p:tgtEl>
                                          <p:spTgt spid="4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up)">
                                      <p:cBhvr>
                                        <p:cTn id="17" dur="250"/>
                                        <p:tgtEl>
                                          <p:spTgt spid="4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500"/>
                                        <p:tgtEl>
                                          <p:spTgt spid="46"/>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250"/>
                                        <p:tgtEl>
                                          <p:spTgt spid="4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250"/>
                                        <p:tgtEl>
                                          <p:spTgt spid="42"/>
                                        </p:tgtEl>
                                      </p:cBhvr>
                                    </p:animEffect>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right)">
                                      <p:cBhvr>
                                        <p:cTn id="37" dur="500"/>
                                        <p:tgtEl>
                                          <p:spTgt spid="41"/>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250"/>
                                        <p:tgtEl>
                                          <p:spTgt spid="40"/>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500"/>
                                        <p:tgtEl>
                                          <p:spTgt spid="39"/>
                                        </p:tgtEl>
                                      </p:cBhvr>
                                    </p:animEffect>
                                  </p:childTnLst>
                                </p:cTn>
                              </p:par>
                            </p:childTnLst>
                          </p:cTn>
                        </p:par>
                        <p:par>
                          <p:cTn id="46" fill="hold">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250"/>
                                        <p:tgtEl>
                                          <p:spTgt spid="38"/>
                                        </p:tgtEl>
                                      </p:cBhvr>
                                    </p:animEffect>
                                  </p:childTnLst>
                                </p:cTn>
                              </p:par>
                            </p:childTnLst>
                          </p:cTn>
                        </p:par>
                        <p:par>
                          <p:cTn id="50" fill="hold">
                            <p:stCondLst>
                              <p:cond delay="5000"/>
                            </p:stCondLst>
                            <p:childTnLst>
                              <p:par>
                                <p:cTn id="51" presetID="22" presetClass="entr" presetSubtype="4"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par>
                          <p:cTn id="54" fill="hold">
                            <p:stCondLst>
                              <p:cond delay="5500"/>
                            </p:stCondLst>
                            <p:childTnLst>
                              <p:par>
                                <p:cTn id="55" presetID="22" presetClass="entr" presetSubtype="1"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up)">
                                      <p:cBhvr>
                                        <p:cTn id="57" dur="500"/>
                                        <p:tgtEl>
                                          <p:spTgt spid="27"/>
                                        </p:tgtEl>
                                      </p:cBhvr>
                                    </p:animEffect>
                                  </p:child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childTnLst>
                          </p:cTn>
                        </p:par>
                        <p:par>
                          <p:cTn id="64" fill="hold">
                            <p:stCondLst>
                              <p:cond delay="6000"/>
                            </p:stCondLst>
                            <p:childTnLst>
                              <p:par>
                                <p:cTn id="65" presetID="22" presetClass="entr" presetSubtype="4"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par>
                          <p:cTn id="68" fill="hold">
                            <p:stCondLst>
                              <p:cond delay="6500"/>
                            </p:stCondLst>
                            <p:childTnLst>
                              <p:par>
                                <p:cTn id="69" presetID="22" presetClass="entr" presetSubtype="2"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right)">
                                      <p:cBhvr>
                                        <p:cTn id="71" dur="150"/>
                                        <p:tgtEl>
                                          <p:spTgt spid="51"/>
                                        </p:tgtEl>
                                      </p:cBhvr>
                                    </p:animEffect>
                                  </p:childTnLst>
                                </p:cTn>
                              </p:par>
                            </p:childTnLst>
                          </p:cTn>
                        </p:par>
                        <p:par>
                          <p:cTn id="72" fill="hold">
                            <p:stCondLst>
                              <p:cond delay="7000"/>
                            </p:stCondLst>
                            <p:childTnLst>
                              <p:par>
                                <p:cTn id="73" presetID="22" presetClass="entr" presetSubtype="4"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down)">
                                      <p:cBhvr>
                                        <p:cTn id="75" dur="150"/>
                                        <p:tgtEl>
                                          <p:spTgt spid="54"/>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up)">
                                      <p:cBhvr>
                                        <p:cTn id="78" dur="150"/>
                                        <p:tgtEl>
                                          <p:spTgt spid="55"/>
                                        </p:tgtEl>
                                      </p:cBhvr>
                                    </p:animEffect>
                                  </p:childTnLst>
                                </p:cTn>
                              </p:par>
                            </p:childTnLst>
                          </p:cTn>
                        </p:par>
                        <p:par>
                          <p:cTn id="79" fill="hold">
                            <p:stCondLst>
                              <p:cond delay="7500"/>
                            </p:stCondLst>
                            <p:childTnLst>
                              <p:par>
                                <p:cTn id="80" presetID="22" presetClass="entr" presetSubtype="4" fill="hold" grpId="0" nodeType="after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150"/>
                                        <p:tgtEl>
                                          <p:spTgt spid="56"/>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wipe(up)">
                                      <p:cBhvr>
                                        <p:cTn id="85" dur="150"/>
                                        <p:tgtEl>
                                          <p:spTgt spid="57"/>
                                        </p:tgtEl>
                                      </p:cBhvr>
                                    </p:animEffect>
                                  </p:childTnLst>
                                </p:cTn>
                              </p:par>
                            </p:childTnLst>
                          </p:cTn>
                        </p:par>
                        <p:par>
                          <p:cTn id="86" fill="hold">
                            <p:stCondLst>
                              <p:cond delay="8000"/>
                            </p:stCondLst>
                            <p:childTnLst>
                              <p:par>
                                <p:cTn id="87" presetID="22" presetClass="entr" presetSubtype="1"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wipe(up)">
                                      <p:cBhvr>
                                        <p:cTn id="89" dur="150"/>
                                        <p:tgtEl>
                                          <p:spTgt spid="58"/>
                                        </p:tgtEl>
                                      </p:cBhvr>
                                    </p:animEffect>
                                  </p:childTnLst>
                                </p:cTn>
                              </p:par>
                            </p:childTnLst>
                          </p:cTn>
                        </p:par>
                        <p:par>
                          <p:cTn id="90" fill="hold">
                            <p:stCondLst>
                              <p:cond delay="8500"/>
                            </p:stCondLst>
                            <p:childTnLst>
                              <p:par>
                                <p:cTn id="91" presetID="22" presetClass="entr" presetSubtype="2"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wipe(right)">
                                      <p:cBhvr>
                                        <p:cTn id="93" dur="1000"/>
                                        <p:tgtEl>
                                          <p:spTgt spid="59"/>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right)">
                                      <p:cBhvr>
                                        <p:cTn id="96" dur="1000"/>
                                        <p:tgtEl>
                                          <p:spTgt spid="60"/>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wipe(right)">
                                      <p:cBhvr>
                                        <p:cTn id="99" dur="1000"/>
                                        <p:tgtEl>
                                          <p:spTgt spid="61"/>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right)">
                                      <p:cBhvr>
                                        <p:cTn id="102" dur="1000"/>
                                        <p:tgtEl>
                                          <p:spTgt spid="62"/>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right)">
                                      <p:cBhvr>
                                        <p:cTn id="105" dur="1000"/>
                                        <p:tgtEl>
                                          <p:spTgt spid="63"/>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wipe(right)">
                                      <p:cBhvr>
                                        <p:cTn id="108" dur="1000"/>
                                        <p:tgtEl>
                                          <p:spTgt spid="64"/>
                                        </p:tgtEl>
                                      </p:cBhvr>
                                    </p:animEffect>
                                  </p:childTnLst>
                                </p:cTn>
                              </p:par>
                            </p:childTnLst>
                          </p:cTn>
                        </p:par>
                        <p:par>
                          <p:cTn id="109" fill="hold">
                            <p:stCondLst>
                              <p:cond delay="9500"/>
                            </p:stCondLst>
                            <p:childTnLst>
                              <p:par>
                                <p:cTn id="110" presetID="22" presetClass="entr" presetSubtype="4" fill="hold" grpId="0" nodeType="after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wipe(down)">
                                      <p:cBhvr>
                                        <p:cTn id="112" dur="150"/>
                                        <p:tgtEl>
                                          <p:spTgt spid="65"/>
                                        </p:tgtEl>
                                      </p:cBhvr>
                                    </p:animEffect>
                                  </p:childTnLst>
                                </p:cTn>
                              </p:par>
                            </p:childTnLst>
                          </p:cTn>
                        </p:par>
                        <p:par>
                          <p:cTn id="113" fill="hold">
                            <p:stCondLst>
                              <p:cond delay="10000"/>
                            </p:stCondLst>
                            <p:childTnLst>
                              <p:par>
                                <p:cTn id="114" presetID="22" presetClass="entr" presetSubtype="4" fill="hold" grpId="0" nodeType="after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wipe(down)">
                                      <p:cBhvr>
                                        <p:cTn id="116" dur="150"/>
                                        <p:tgtEl>
                                          <p:spTgt spid="66"/>
                                        </p:tgtEl>
                                      </p:cBhvr>
                                    </p:animEffect>
                                  </p:childTnLst>
                                </p:cTn>
                              </p:par>
                            </p:childTnLst>
                          </p:cTn>
                        </p:par>
                        <p:par>
                          <p:cTn id="117" fill="hold">
                            <p:stCondLst>
                              <p:cond delay="10500"/>
                            </p:stCondLst>
                            <p:childTnLst>
                              <p:par>
                                <p:cTn id="118" presetID="22" presetClass="entr" presetSubtype="4" fill="hold" grpId="0" nodeType="afterEffect">
                                  <p:stCondLst>
                                    <p:cond delay="0"/>
                                  </p:stCondLst>
                                  <p:childTnLst>
                                    <p:set>
                                      <p:cBhvr>
                                        <p:cTn id="119" dur="1" fill="hold">
                                          <p:stCondLst>
                                            <p:cond delay="0"/>
                                          </p:stCondLst>
                                        </p:cTn>
                                        <p:tgtEl>
                                          <p:spTgt spid="67"/>
                                        </p:tgtEl>
                                        <p:attrNameLst>
                                          <p:attrName>style.visibility</p:attrName>
                                        </p:attrNameLst>
                                      </p:cBhvr>
                                      <p:to>
                                        <p:strVal val="visible"/>
                                      </p:to>
                                    </p:set>
                                    <p:animEffect transition="in" filter="wipe(down)">
                                      <p:cBhvr>
                                        <p:cTn id="120" dur="150"/>
                                        <p:tgtEl>
                                          <p:spTgt spid="67"/>
                                        </p:tgtEl>
                                      </p:cBhvr>
                                    </p:animEffect>
                                  </p:childTnLst>
                                </p:cTn>
                              </p:par>
                            </p:childTnLst>
                          </p:cTn>
                        </p:par>
                        <p:par>
                          <p:cTn id="121" fill="hold">
                            <p:stCondLst>
                              <p:cond delay="11000"/>
                            </p:stCondLst>
                            <p:childTnLst>
                              <p:par>
                                <p:cTn id="122" presetID="22" presetClass="entr" presetSubtype="4" fill="hold" grpId="0" nodeType="after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wipe(down)">
                                      <p:cBhvr>
                                        <p:cTn id="124" dur="150"/>
                                        <p:tgtEl>
                                          <p:spTgt spid="68"/>
                                        </p:tgtEl>
                                      </p:cBhvr>
                                    </p:animEffect>
                                  </p:childTnLst>
                                </p:cTn>
                              </p:par>
                            </p:childTnLst>
                          </p:cTn>
                        </p:par>
                        <p:par>
                          <p:cTn id="125" fill="hold">
                            <p:stCondLst>
                              <p:cond delay="11500"/>
                            </p:stCondLst>
                            <p:childTnLst>
                              <p:par>
                                <p:cTn id="126" presetID="22" presetClass="entr" presetSubtype="4" fill="hold" grpId="0" nodeType="afterEffect">
                                  <p:stCondLst>
                                    <p:cond delay="0"/>
                                  </p:stCondLst>
                                  <p:childTnLst>
                                    <p:set>
                                      <p:cBhvr>
                                        <p:cTn id="127" dur="1" fill="hold">
                                          <p:stCondLst>
                                            <p:cond delay="0"/>
                                          </p:stCondLst>
                                        </p:cTn>
                                        <p:tgtEl>
                                          <p:spTgt spid="69"/>
                                        </p:tgtEl>
                                        <p:attrNameLst>
                                          <p:attrName>style.visibility</p:attrName>
                                        </p:attrNameLst>
                                      </p:cBhvr>
                                      <p:to>
                                        <p:strVal val="visible"/>
                                      </p:to>
                                    </p:set>
                                    <p:animEffect transition="in" filter="wipe(down)">
                                      <p:cBhvr>
                                        <p:cTn id="128" dur="150"/>
                                        <p:tgtEl>
                                          <p:spTgt spid="69"/>
                                        </p:tgtEl>
                                      </p:cBhvr>
                                    </p:animEffect>
                                  </p:childTnLst>
                                </p:cTn>
                              </p:par>
                            </p:childTnLst>
                          </p:cTn>
                        </p:par>
                        <p:par>
                          <p:cTn id="129" fill="hold">
                            <p:stCondLst>
                              <p:cond delay="12000"/>
                            </p:stCondLst>
                            <p:childTnLst>
                              <p:par>
                                <p:cTn id="130" presetID="22" presetClass="entr" presetSubtype="4" fill="hold" grpId="0" nodeType="after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wipe(down)">
                                      <p:cBhvr>
                                        <p:cTn id="132" dur="150"/>
                                        <p:tgtEl>
                                          <p:spTgt spid="70"/>
                                        </p:tgtEl>
                                      </p:cBhvr>
                                    </p:animEffect>
                                  </p:childTnLst>
                                </p:cTn>
                              </p:par>
                            </p:childTnLst>
                          </p:cTn>
                        </p:par>
                        <p:par>
                          <p:cTn id="133" fill="hold">
                            <p:stCondLst>
                              <p:cond delay="12500"/>
                            </p:stCondLst>
                            <p:childTnLst>
                              <p:par>
                                <p:cTn id="134" presetID="22" presetClass="entr" presetSubtype="4" fill="hold" grpId="0" nodeType="afterEffect">
                                  <p:stCondLst>
                                    <p:cond delay="0"/>
                                  </p:stCondLst>
                                  <p:childTnLst>
                                    <p:set>
                                      <p:cBhvr>
                                        <p:cTn id="135" dur="1" fill="hold">
                                          <p:stCondLst>
                                            <p:cond delay="0"/>
                                          </p:stCondLst>
                                        </p:cTn>
                                        <p:tgtEl>
                                          <p:spTgt spid="71"/>
                                        </p:tgtEl>
                                        <p:attrNameLst>
                                          <p:attrName>style.visibility</p:attrName>
                                        </p:attrNameLst>
                                      </p:cBhvr>
                                      <p:to>
                                        <p:strVal val="visible"/>
                                      </p:to>
                                    </p:set>
                                    <p:animEffect transition="in" filter="wipe(down)">
                                      <p:cBhvr>
                                        <p:cTn id="136" dur="150"/>
                                        <p:tgtEl>
                                          <p:spTgt spid="71"/>
                                        </p:tgtEl>
                                      </p:cBhvr>
                                    </p:animEffect>
                                  </p:childTnLst>
                                </p:cTn>
                              </p:par>
                            </p:childTnLst>
                          </p:cTn>
                        </p:par>
                        <p:par>
                          <p:cTn id="137" fill="hold">
                            <p:stCondLst>
                              <p:cond delay="13000"/>
                            </p:stCondLst>
                            <p:childTnLst>
                              <p:par>
                                <p:cTn id="138" presetID="22" presetClass="entr" presetSubtype="8" fill="hold" grpId="0" nodeType="afterEffect">
                                  <p:stCondLst>
                                    <p:cond delay="0"/>
                                  </p:stCondLst>
                                  <p:childTnLst>
                                    <p:set>
                                      <p:cBhvr>
                                        <p:cTn id="139" dur="1" fill="hold">
                                          <p:stCondLst>
                                            <p:cond delay="0"/>
                                          </p:stCondLst>
                                        </p:cTn>
                                        <p:tgtEl>
                                          <p:spTgt spid="77"/>
                                        </p:tgtEl>
                                        <p:attrNameLst>
                                          <p:attrName>style.visibility</p:attrName>
                                        </p:attrNameLst>
                                      </p:cBhvr>
                                      <p:to>
                                        <p:strVal val="visible"/>
                                      </p:to>
                                    </p:set>
                                    <p:animEffect transition="in" filter="wipe(left)">
                                      <p:cBhvr>
                                        <p:cTn id="140" dur="1000"/>
                                        <p:tgtEl>
                                          <p:spTgt spid="77"/>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wipe(left)">
                                      <p:cBhvr>
                                        <p:cTn id="143" dur="1000"/>
                                        <p:tgtEl>
                                          <p:spTgt spid="76"/>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75"/>
                                        </p:tgtEl>
                                        <p:attrNameLst>
                                          <p:attrName>style.visibility</p:attrName>
                                        </p:attrNameLst>
                                      </p:cBhvr>
                                      <p:to>
                                        <p:strVal val="visible"/>
                                      </p:to>
                                    </p:set>
                                    <p:animEffect transition="in" filter="wipe(left)">
                                      <p:cBhvr>
                                        <p:cTn id="146" dur="1000"/>
                                        <p:tgtEl>
                                          <p:spTgt spid="75"/>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wipe(left)">
                                      <p:cBhvr>
                                        <p:cTn id="149" dur="1000"/>
                                        <p:tgtEl>
                                          <p:spTgt spid="74"/>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73"/>
                                        </p:tgtEl>
                                        <p:attrNameLst>
                                          <p:attrName>style.visibility</p:attrName>
                                        </p:attrNameLst>
                                      </p:cBhvr>
                                      <p:to>
                                        <p:strVal val="visible"/>
                                      </p:to>
                                    </p:set>
                                    <p:animEffect transition="in" filter="wipe(left)">
                                      <p:cBhvr>
                                        <p:cTn id="152" dur="1000"/>
                                        <p:tgtEl>
                                          <p:spTgt spid="73"/>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72"/>
                                        </p:tgtEl>
                                        <p:attrNameLst>
                                          <p:attrName>style.visibility</p:attrName>
                                        </p:attrNameLst>
                                      </p:cBhvr>
                                      <p:to>
                                        <p:strVal val="visible"/>
                                      </p:to>
                                    </p:set>
                                    <p:animEffect transition="in" filter="wipe(left)">
                                      <p:cBhvr>
                                        <p:cTn id="155" dur="1000"/>
                                        <p:tgtEl>
                                          <p:spTgt spid="72"/>
                                        </p:tgtEl>
                                      </p:cBhvr>
                                    </p:animEffect>
                                  </p:childTnLst>
                                </p:cTn>
                              </p:par>
                            </p:childTnLst>
                          </p:cTn>
                        </p:par>
                        <p:par>
                          <p:cTn id="156" fill="hold">
                            <p:stCondLst>
                              <p:cond delay="14000"/>
                            </p:stCondLst>
                            <p:childTnLst>
                              <p:par>
                                <p:cTn id="157" presetID="22" presetClass="entr" presetSubtype="4" fill="hold" grpId="0" nodeType="afterEffect">
                                  <p:stCondLst>
                                    <p:cond delay="0"/>
                                  </p:stCondLst>
                                  <p:childTnLst>
                                    <p:set>
                                      <p:cBhvr>
                                        <p:cTn id="158" dur="1" fill="hold">
                                          <p:stCondLst>
                                            <p:cond delay="0"/>
                                          </p:stCondLst>
                                        </p:cTn>
                                        <p:tgtEl>
                                          <p:spTgt spid="78"/>
                                        </p:tgtEl>
                                        <p:attrNameLst>
                                          <p:attrName>style.visibility</p:attrName>
                                        </p:attrNameLst>
                                      </p:cBhvr>
                                      <p:to>
                                        <p:strVal val="visible"/>
                                      </p:to>
                                    </p:set>
                                    <p:animEffect transition="in" filter="wipe(down)">
                                      <p:cBhvr>
                                        <p:cTn id="159" dur="150"/>
                                        <p:tgtEl>
                                          <p:spTgt spid="78"/>
                                        </p:tgtEl>
                                      </p:cBhvr>
                                    </p:animEffect>
                                  </p:childTnLst>
                                </p:cTn>
                              </p:par>
                              <p:par>
                                <p:cTn id="160" presetID="22" presetClass="entr" presetSubtype="1" fill="hold" grpId="0" nodeType="withEffect">
                                  <p:stCondLst>
                                    <p:cond delay="0"/>
                                  </p:stCondLst>
                                  <p:childTnLst>
                                    <p:set>
                                      <p:cBhvr>
                                        <p:cTn id="161" dur="1" fill="hold">
                                          <p:stCondLst>
                                            <p:cond delay="0"/>
                                          </p:stCondLst>
                                        </p:cTn>
                                        <p:tgtEl>
                                          <p:spTgt spid="82"/>
                                        </p:tgtEl>
                                        <p:attrNameLst>
                                          <p:attrName>style.visibility</p:attrName>
                                        </p:attrNameLst>
                                      </p:cBhvr>
                                      <p:to>
                                        <p:strVal val="visible"/>
                                      </p:to>
                                    </p:set>
                                    <p:animEffect transition="in" filter="wipe(up)">
                                      <p:cBhvr>
                                        <p:cTn id="162" dur="150"/>
                                        <p:tgtEl>
                                          <p:spTgt spid="82"/>
                                        </p:tgtEl>
                                      </p:cBhvr>
                                    </p:animEffect>
                                  </p:childTnLst>
                                </p:cTn>
                              </p:par>
                            </p:childTnLst>
                          </p:cTn>
                        </p:par>
                        <p:par>
                          <p:cTn id="163" fill="hold">
                            <p:stCondLst>
                              <p:cond delay="14500"/>
                            </p:stCondLst>
                            <p:childTnLst>
                              <p:par>
                                <p:cTn id="164" presetID="22" presetClass="entr" presetSubtype="4" fill="hold" grpId="0" nodeType="afterEffect">
                                  <p:stCondLst>
                                    <p:cond delay="0"/>
                                  </p:stCondLst>
                                  <p:childTnLst>
                                    <p:set>
                                      <p:cBhvr>
                                        <p:cTn id="165" dur="1" fill="hold">
                                          <p:stCondLst>
                                            <p:cond delay="0"/>
                                          </p:stCondLst>
                                        </p:cTn>
                                        <p:tgtEl>
                                          <p:spTgt spid="79"/>
                                        </p:tgtEl>
                                        <p:attrNameLst>
                                          <p:attrName>style.visibility</p:attrName>
                                        </p:attrNameLst>
                                      </p:cBhvr>
                                      <p:to>
                                        <p:strVal val="visible"/>
                                      </p:to>
                                    </p:set>
                                    <p:animEffect transition="in" filter="wipe(down)">
                                      <p:cBhvr>
                                        <p:cTn id="166" dur="150"/>
                                        <p:tgtEl>
                                          <p:spTgt spid="79"/>
                                        </p:tgtEl>
                                      </p:cBhvr>
                                    </p:animEffect>
                                  </p:childTnLst>
                                </p:cTn>
                              </p:par>
                              <p:par>
                                <p:cTn id="167" presetID="22" presetClass="entr" presetSubtype="1" fill="hold" grpId="0" nodeType="withEffect">
                                  <p:stCondLst>
                                    <p:cond delay="0"/>
                                  </p:stCondLst>
                                  <p:childTnLst>
                                    <p:set>
                                      <p:cBhvr>
                                        <p:cTn id="168" dur="1" fill="hold">
                                          <p:stCondLst>
                                            <p:cond delay="0"/>
                                          </p:stCondLst>
                                        </p:cTn>
                                        <p:tgtEl>
                                          <p:spTgt spid="81"/>
                                        </p:tgtEl>
                                        <p:attrNameLst>
                                          <p:attrName>style.visibility</p:attrName>
                                        </p:attrNameLst>
                                      </p:cBhvr>
                                      <p:to>
                                        <p:strVal val="visible"/>
                                      </p:to>
                                    </p:set>
                                    <p:animEffect transition="in" filter="wipe(up)">
                                      <p:cBhvr>
                                        <p:cTn id="169" dur="150"/>
                                        <p:tgtEl>
                                          <p:spTgt spid="81"/>
                                        </p:tgtEl>
                                      </p:cBhvr>
                                    </p:animEffect>
                                  </p:childTnLst>
                                </p:cTn>
                              </p:par>
                            </p:childTnLst>
                          </p:cTn>
                        </p:par>
                        <p:par>
                          <p:cTn id="170" fill="hold">
                            <p:stCondLst>
                              <p:cond delay="15000"/>
                            </p:stCondLst>
                            <p:childTnLst>
                              <p:par>
                                <p:cTn id="171" presetID="22" presetClass="entr" presetSubtype="1" fill="hold" grpId="0" nodeType="afterEffect">
                                  <p:stCondLst>
                                    <p:cond delay="0"/>
                                  </p:stCondLst>
                                  <p:childTnLst>
                                    <p:set>
                                      <p:cBhvr>
                                        <p:cTn id="172" dur="1" fill="hold">
                                          <p:stCondLst>
                                            <p:cond delay="0"/>
                                          </p:stCondLst>
                                        </p:cTn>
                                        <p:tgtEl>
                                          <p:spTgt spid="80"/>
                                        </p:tgtEl>
                                        <p:attrNameLst>
                                          <p:attrName>style.visibility</p:attrName>
                                        </p:attrNameLst>
                                      </p:cBhvr>
                                      <p:to>
                                        <p:strVal val="visible"/>
                                      </p:to>
                                    </p:set>
                                    <p:animEffect transition="in" filter="wipe(up)">
                                      <p:cBhvr>
                                        <p:cTn id="173" dur="150"/>
                                        <p:tgtEl>
                                          <p:spTgt spid="80"/>
                                        </p:tgtEl>
                                      </p:cBhvr>
                                    </p:animEffect>
                                  </p:childTnLst>
                                </p:cTn>
                              </p:par>
                            </p:childTnLst>
                          </p:cTn>
                        </p:par>
                        <p:par>
                          <p:cTn id="174" fill="hold">
                            <p:stCondLst>
                              <p:cond delay="15500"/>
                            </p:stCondLst>
                            <p:childTnLst>
                              <p:par>
                                <p:cTn id="175" presetID="22" presetClass="entr" presetSubtype="8" fill="hold" nodeType="afterEffect">
                                  <p:stCondLst>
                                    <p:cond delay="0"/>
                                  </p:stCondLst>
                                  <p:childTnLst>
                                    <p:set>
                                      <p:cBhvr>
                                        <p:cTn id="176" dur="1" fill="hold">
                                          <p:stCondLst>
                                            <p:cond delay="0"/>
                                          </p:stCondLst>
                                        </p:cTn>
                                        <p:tgtEl>
                                          <p:spTgt spid="83"/>
                                        </p:tgtEl>
                                        <p:attrNameLst>
                                          <p:attrName>style.visibility</p:attrName>
                                        </p:attrNameLst>
                                      </p:cBhvr>
                                      <p:to>
                                        <p:strVal val="visible"/>
                                      </p:to>
                                    </p:set>
                                    <p:animEffect transition="in" filter="wipe(left)">
                                      <p:cBhvr>
                                        <p:cTn id="177" dur="150"/>
                                        <p:tgtEl>
                                          <p:spTgt spid="83"/>
                                        </p:tgtEl>
                                      </p:cBhvr>
                                    </p:animEffect>
                                  </p:childTnLst>
                                </p:cTn>
                              </p:par>
                            </p:childTnLst>
                          </p:cTn>
                        </p:par>
                        <p:par>
                          <p:cTn id="178" fill="hold">
                            <p:stCondLst>
                              <p:cond delay="16000"/>
                            </p:stCondLst>
                            <p:childTnLst>
                              <p:par>
                                <p:cTn id="179" presetID="22" presetClass="entr" presetSubtype="1" fill="hold" grpId="0" nodeType="afterEffect">
                                  <p:stCondLst>
                                    <p:cond delay="0"/>
                                  </p:stCondLst>
                                  <p:childTnLst>
                                    <p:set>
                                      <p:cBhvr>
                                        <p:cTn id="180" dur="1" fill="hold">
                                          <p:stCondLst>
                                            <p:cond delay="0"/>
                                          </p:stCondLst>
                                        </p:cTn>
                                        <p:tgtEl>
                                          <p:spTgt spid="31"/>
                                        </p:tgtEl>
                                        <p:attrNameLst>
                                          <p:attrName>style.visibility</p:attrName>
                                        </p:attrNameLst>
                                      </p:cBhvr>
                                      <p:to>
                                        <p:strVal val="visible"/>
                                      </p:to>
                                    </p:set>
                                    <p:animEffect transition="in" filter="wipe(up)">
                                      <p:cBhvr>
                                        <p:cTn id="181" dur="750"/>
                                        <p:tgtEl>
                                          <p:spTgt spid="31"/>
                                        </p:tgtEl>
                                      </p:cBhvr>
                                    </p:animEffect>
                                  </p:childTnLst>
                                </p:cTn>
                              </p:par>
                              <p:par>
                                <p:cTn id="182" presetID="1" presetClass="entr" presetSubtype="0" fill="hold" grpId="0" nodeType="withEffect">
                                  <p:stCondLst>
                                    <p:cond delay="0"/>
                                  </p:stCondLst>
                                  <p:childTnLst>
                                    <p:set>
                                      <p:cBhvr>
                                        <p:cTn id="183" dur="1" fill="hold">
                                          <p:stCondLst>
                                            <p:cond delay="0"/>
                                          </p:stCondLst>
                                        </p:cTn>
                                        <p:tgtEl>
                                          <p:spTgt spid="32"/>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86"/>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157"/>
                                        </p:tgtEl>
                                        <p:attrNameLst>
                                          <p:attrName>style.visibility</p:attrName>
                                        </p:attrNameLst>
                                      </p:cBhvr>
                                      <p:to>
                                        <p:strVal val="visible"/>
                                      </p:to>
                                    </p:set>
                                  </p:childTnLst>
                                </p:cTn>
                              </p:par>
                              <p:par>
                                <p:cTn id="188" presetID="1" presetClass="entr" presetSubtype="0" fill="hold" nodeType="withEffect">
                                  <p:stCondLst>
                                    <p:cond delay="0"/>
                                  </p:stCondLst>
                                  <p:childTnLst>
                                    <p:set>
                                      <p:cBhvr>
                                        <p:cTn id="189" dur="1" fill="hold">
                                          <p:stCondLst>
                                            <p:cond delay="0"/>
                                          </p:stCondLst>
                                        </p:cTn>
                                        <p:tgtEl>
                                          <p:spTgt spid="217"/>
                                        </p:tgtEl>
                                        <p:attrNameLst>
                                          <p:attrName>style.visibility</p:attrName>
                                        </p:attrNameLst>
                                      </p:cBhvr>
                                      <p:to>
                                        <p:strVal val="visible"/>
                                      </p:to>
                                    </p:set>
                                  </p:childTnLst>
                                </p:cTn>
                              </p:par>
                            </p:childTnLst>
                          </p:cTn>
                        </p:par>
                        <p:par>
                          <p:cTn id="190" fill="hold">
                            <p:stCondLst>
                              <p:cond delay="17000"/>
                            </p:stCondLst>
                            <p:childTnLst>
                              <p:par>
                                <p:cTn id="191" presetID="35" presetClass="emph" presetSubtype="0" fill="hold" nodeType="afterEffect">
                                  <p:stCondLst>
                                    <p:cond delay="0"/>
                                  </p:stCondLst>
                                  <p:childTnLst>
                                    <p:anim calcmode="discrete" valueType="str">
                                      <p:cBhvr>
                                        <p:cTn id="192" dur="500" fill="hold"/>
                                        <p:tgtEl>
                                          <p:spTgt spid="217"/>
                                        </p:tgtEl>
                                        <p:attrNameLst>
                                          <p:attrName>style.visibility</p:attrName>
                                        </p:attrNameLst>
                                      </p:cBhvr>
                                      <p:tavLst>
                                        <p:tav tm="0">
                                          <p:val>
                                            <p:strVal val="hidden"/>
                                          </p:val>
                                        </p:tav>
                                        <p:tav tm="50000">
                                          <p:val>
                                            <p:strVal val="visible"/>
                                          </p:val>
                                        </p:tav>
                                      </p:tavLst>
                                    </p:anim>
                                  </p:childTnLst>
                                </p:cTn>
                              </p:par>
                            </p:childTnLst>
                          </p:cTn>
                        </p:par>
                        <p:par>
                          <p:cTn id="193" fill="hold">
                            <p:stCondLst>
                              <p:cond delay="17500"/>
                            </p:stCondLst>
                            <p:childTnLst>
                              <p:par>
                                <p:cTn id="194" presetID="35" presetClass="emph" presetSubtype="0" fill="hold" nodeType="afterEffect">
                                  <p:stCondLst>
                                    <p:cond delay="0"/>
                                  </p:stCondLst>
                                  <p:childTnLst>
                                    <p:anim calcmode="discrete" valueType="str">
                                      <p:cBhvr>
                                        <p:cTn id="195" dur="500" fill="hold"/>
                                        <p:tgtEl>
                                          <p:spTgt spid="217"/>
                                        </p:tgtEl>
                                        <p:attrNameLst>
                                          <p:attrName>style.visibility</p:attrName>
                                        </p:attrNameLst>
                                      </p:cBhvr>
                                      <p:tavLst>
                                        <p:tav tm="0">
                                          <p:val>
                                            <p:strVal val="hidden"/>
                                          </p:val>
                                        </p:tav>
                                        <p:tav tm="50000">
                                          <p:val>
                                            <p:strVal val="visible"/>
                                          </p:val>
                                        </p:tav>
                                      </p:tavLst>
                                    </p:anim>
                                  </p:childTnLst>
                                </p:cTn>
                              </p:par>
                            </p:childTnLst>
                          </p:cTn>
                        </p:par>
                        <p:par>
                          <p:cTn id="196" fill="hold">
                            <p:stCondLst>
                              <p:cond delay="18000"/>
                            </p:stCondLst>
                            <p:childTnLst>
                              <p:par>
                                <p:cTn id="197" presetID="35" presetClass="emph" presetSubtype="0" fill="hold" nodeType="afterEffect">
                                  <p:stCondLst>
                                    <p:cond delay="0"/>
                                  </p:stCondLst>
                                  <p:childTnLst>
                                    <p:anim calcmode="discrete" valueType="str">
                                      <p:cBhvr>
                                        <p:cTn id="198" dur="500" fill="hold"/>
                                        <p:tgtEl>
                                          <p:spTgt spid="217"/>
                                        </p:tgtEl>
                                        <p:attrNameLst>
                                          <p:attrName>style.visibility</p:attrName>
                                        </p:attrNameLst>
                                      </p:cBhvr>
                                      <p:tavLst>
                                        <p:tav tm="0">
                                          <p:val>
                                            <p:strVal val="hidden"/>
                                          </p:val>
                                        </p:tav>
                                        <p:tav tm="50000">
                                          <p:val>
                                            <p:strVal val="visible"/>
                                          </p:val>
                                        </p:tav>
                                      </p:tavLst>
                                    </p:anim>
                                  </p:childTnLst>
                                </p:cTn>
                              </p:par>
                              <p:par>
                                <p:cTn id="199" presetID="1" presetClass="entr" presetSubtype="0" fill="hold" grpId="0" nodeType="withEffect">
                                  <p:stCondLst>
                                    <p:cond delay="0"/>
                                  </p:stCondLst>
                                  <p:childTnLst>
                                    <p:set>
                                      <p:cBhvr>
                                        <p:cTn id="200" dur="1" fill="hold">
                                          <p:stCondLst>
                                            <p:cond delay="0"/>
                                          </p:stCondLst>
                                        </p:cTn>
                                        <p:tgtEl>
                                          <p:spTgt spid="87"/>
                                        </p:tgtEl>
                                        <p:attrNameLst>
                                          <p:attrName>style.visibility</p:attrName>
                                        </p:attrNameLst>
                                      </p:cBhvr>
                                      <p:to>
                                        <p:strVal val="visible"/>
                                      </p:to>
                                    </p:set>
                                  </p:childTnLst>
                                </p:cTn>
                              </p:par>
                              <p:par>
                                <p:cTn id="201" presetID="22" presetClass="entr" presetSubtype="1" fill="hold" grpId="0" nodeType="withEffect">
                                  <p:stCondLst>
                                    <p:cond delay="0"/>
                                  </p:stCondLst>
                                  <p:childTnLst>
                                    <p:set>
                                      <p:cBhvr>
                                        <p:cTn id="202" dur="1" fill="hold">
                                          <p:stCondLst>
                                            <p:cond delay="0"/>
                                          </p:stCondLst>
                                        </p:cTn>
                                        <p:tgtEl>
                                          <p:spTgt spid="88"/>
                                        </p:tgtEl>
                                        <p:attrNameLst>
                                          <p:attrName>style.visibility</p:attrName>
                                        </p:attrNameLst>
                                      </p:cBhvr>
                                      <p:to>
                                        <p:strVal val="visible"/>
                                      </p:to>
                                    </p:set>
                                    <p:animEffect transition="in" filter="wipe(up)">
                                      <p:cBhvr>
                                        <p:cTn id="203" dur="500"/>
                                        <p:tgtEl>
                                          <p:spTgt spid="88"/>
                                        </p:tgtEl>
                                      </p:cBhvr>
                                    </p:animEffect>
                                  </p:childTnLst>
                                </p:cTn>
                              </p:par>
                            </p:childTnLst>
                          </p:cTn>
                        </p:par>
                        <p:par>
                          <p:cTn id="204" fill="hold">
                            <p:stCondLst>
                              <p:cond delay="18500"/>
                            </p:stCondLst>
                            <p:childTnLst>
                              <p:par>
                                <p:cTn id="205" presetID="22" presetClass="entr" presetSubtype="1" fill="hold" nodeType="afterEffect">
                                  <p:stCondLst>
                                    <p:cond delay="0"/>
                                  </p:stCondLst>
                                  <p:childTnLst>
                                    <p:set>
                                      <p:cBhvr>
                                        <p:cTn id="206" dur="1" fill="hold">
                                          <p:stCondLst>
                                            <p:cond delay="0"/>
                                          </p:stCondLst>
                                        </p:cTn>
                                        <p:tgtEl>
                                          <p:spTgt spid="102"/>
                                        </p:tgtEl>
                                        <p:attrNameLst>
                                          <p:attrName>style.visibility</p:attrName>
                                        </p:attrNameLst>
                                      </p:cBhvr>
                                      <p:to>
                                        <p:strVal val="visible"/>
                                      </p:to>
                                    </p:set>
                                    <p:animEffect transition="in" filter="wipe(up)">
                                      <p:cBhvr>
                                        <p:cTn id="207" dur="500"/>
                                        <p:tgtEl>
                                          <p:spTgt spid="102"/>
                                        </p:tgtEl>
                                      </p:cBhvr>
                                    </p:animEffect>
                                  </p:childTnLst>
                                </p:cTn>
                              </p:par>
                            </p:childTnLst>
                          </p:cTn>
                        </p:par>
                        <p:par>
                          <p:cTn id="208" fill="hold">
                            <p:stCondLst>
                              <p:cond delay="19000"/>
                            </p:stCondLst>
                            <p:childTnLst>
                              <p:par>
                                <p:cTn id="209" presetID="22" presetClass="entr" presetSubtype="1" fill="hold" nodeType="afterEffect">
                                  <p:stCondLst>
                                    <p:cond delay="0"/>
                                  </p:stCondLst>
                                  <p:childTnLst>
                                    <p:set>
                                      <p:cBhvr>
                                        <p:cTn id="210" dur="1" fill="hold">
                                          <p:stCondLst>
                                            <p:cond delay="0"/>
                                          </p:stCondLst>
                                        </p:cTn>
                                        <p:tgtEl>
                                          <p:spTgt spid="89"/>
                                        </p:tgtEl>
                                        <p:attrNameLst>
                                          <p:attrName>style.visibility</p:attrName>
                                        </p:attrNameLst>
                                      </p:cBhvr>
                                      <p:to>
                                        <p:strVal val="visible"/>
                                      </p:to>
                                    </p:set>
                                    <p:animEffect transition="in" filter="wipe(up)">
                                      <p:cBhvr>
                                        <p:cTn id="211" dur="500"/>
                                        <p:tgtEl>
                                          <p:spTgt spid="89"/>
                                        </p:tgtEl>
                                      </p:cBhvr>
                                    </p:animEffect>
                                  </p:childTnLst>
                                </p:cTn>
                              </p:par>
                            </p:childTnLst>
                          </p:cTn>
                        </p:par>
                        <p:par>
                          <p:cTn id="212" fill="hold">
                            <p:stCondLst>
                              <p:cond delay="19500"/>
                            </p:stCondLst>
                            <p:childTnLst>
                              <p:par>
                                <p:cTn id="213" presetID="22" presetClass="entr" presetSubtype="1" fill="hold" nodeType="afterEffect">
                                  <p:stCondLst>
                                    <p:cond delay="0"/>
                                  </p:stCondLst>
                                  <p:childTnLst>
                                    <p:set>
                                      <p:cBhvr>
                                        <p:cTn id="214" dur="1" fill="hold">
                                          <p:stCondLst>
                                            <p:cond delay="0"/>
                                          </p:stCondLst>
                                        </p:cTn>
                                        <p:tgtEl>
                                          <p:spTgt spid="118"/>
                                        </p:tgtEl>
                                        <p:attrNameLst>
                                          <p:attrName>style.visibility</p:attrName>
                                        </p:attrNameLst>
                                      </p:cBhvr>
                                      <p:to>
                                        <p:strVal val="visible"/>
                                      </p:to>
                                    </p:set>
                                    <p:animEffect transition="in" filter="wipe(up)">
                                      <p:cBhvr>
                                        <p:cTn id="215" dur="500"/>
                                        <p:tgtEl>
                                          <p:spTgt spid="118"/>
                                        </p:tgtEl>
                                      </p:cBhvr>
                                    </p:animEffect>
                                  </p:childTnLst>
                                </p:cTn>
                              </p:par>
                            </p:childTnLst>
                          </p:cTn>
                        </p:par>
                        <p:par>
                          <p:cTn id="216" fill="hold">
                            <p:stCondLst>
                              <p:cond delay="20000"/>
                            </p:stCondLst>
                            <p:childTnLst>
                              <p:par>
                                <p:cTn id="217" presetID="22" presetClass="entr" presetSubtype="1" fill="hold" nodeType="afterEffect">
                                  <p:stCondLst>
                                    <p:cond delay="0"/>
                                  </p:stCondLst>
                                  <p:childTnLst>
                                    <p:set>
                                      <p:cBhvr>
                                        <p:cTn id="218" dur="1" fill="hold">
                                          <p:stCondLst>
                                            <p:cond delay="0"/>
                                          </p:stCondLst>
                                        </p:cTn>
                                        <p:tgtEl>
                                          <p:spTgt spid="131"/>
                                        </p:tgtEl>
                                        <p:attrNameLst>
                                          <p:attrName>style.visibility</p:attrName>
                                        </p:attrNameLst>
                                      </p:cBhvr>
                                      <p:to>
                                        <p:strVal val="visible"/>
                                      </p:to>
                                    </p:set>
                                    <p:animEffect transition="in" filter="wipe(up)">
                                      <p:cBhvr>
                                        <p:cTn id="219" dur="500"/>
                                        <p:tgtEl>
                                          <p:spTgt spid="131"/>
                                        </p:tgtEl>
                                      </p:cBhvr>
                                    </p:animEffect>
                                  </p:childTnLst>
                                </p:cTn>
                              </p:par>
                            </p:childTnLst>
                          </p:cTn>
                        </p:par>
                        <p:par>
                          <p:cTn id="220" fill="hold">
                            <p:stCondLst>
                              <p:cond delay="20500"/>
                            </p:stCondLst>
                            <p:childTnLst>
                              <p:par>
                                <p:cTn id="221" presetID="22" presetClass="entr" presetSubtype="1" fill="hold" nodeType="afterEffect">
                                  <p:stCondLst>
                                    <p:cond delay="0"/>
                                  </p:stCondLst>
                                  <p:childTnLst>
                                    <p:set>
                                      <p:cBhvr>
                                        <p:cTn id="222" dur="1" fill="hold">
                                          <p:stCondLst>
                                            <p:cond delay="0"/>
                                          </p:stCondLst>
                                        </p:cTn>
                                        <p:tgtEl>
                                          <p:spTgt spid="144"/>
                                        </p:tgtEl>
                                        <p:attrNameLst>
                                          <p:attrName>style.visibility</p:attrName>
                                        </p:attrNameLst>
                                      </p:cBhvr>
                                      <p:to>
                                        <p:strVal val="visible"/>
                                      </p:to>
                                    </p:set>
                                    <p:animEffect transition="in" filter="wipe(up)">
                                      <p:cBhvr>
                                        <p:cTn id="223"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animBg="1"/>
      <p:bldP spid="30" grpId="0"/>
      <p:bldP spid="31" grpId="0" animBg="1"/>
      <p:bldP spid="32" grpId="0"/>
      <p:bldP spid="38" grpId="0" animBg="1"/>
      <p:bldP spid="39" grpId="0" animBg="1"/>
      <p:bldP spid="40" grpId="0" animBg="1"/>
      <p:bldP spid="41" grpId="0" animBg="1"/>
      <p:bldP spid="42" grpId="0" animBg="1"/>
      <p:bldP spid="44" grpId="0" animBg="1"/>
      <p:bldP spid="45" grpId="0" animBg="1"/>
      <p:bldP spid="46" grpId="0" animBg="1"/>
      <p:bldP spid="47"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6" grpId="0"/>
      <p:bldP spid="87" grpId="0"/>
      <p:bldP spid="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45E0D-F4E0-6287-F4DA-1EDE57C51415}"/>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457E7639-C87A-28BD-EA3D-3293AE9D2648}"/>
              </a:ext>
            </a:extLst>
          </p:cNvPr>
          <p:cNvSpPr/>
          <p:nvPr/>
        </p:nvSpPr>
        <p:spPr>
          <a:xfrm rot="5400000">
            <a:off x="-2112263" y="2112265"/>
            <a:ext cx="6857998" cy="2633472"/>
          </a:xfrm>
          <a:prstGeom prst="rect">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a:extLst>
              <a:ext uri="{FF2B5EF4-FFF2-40B4-BE49-F238E27FC236}">
                <a16:creationId xmlns:a16="http://schemas.microsoft.com/office/drawing/2014/main" id="{FE1D574E-B032-17F4-4A97-A8C8FF9389A2}"/>
              </a:ext>
            </a:extLst>
          </p:cNvPr>
          <p:cNvGrpSpPr/>
          <p:nvPr/>
        </p:nvGrpSpPr>
        <p:grpSpPr>
          <a:xfrm>
            <a:off x="258935" y="2380832"/>
            <a:ext cx="2220480" cy="1701316"/>
            <a:chOff x="383293" y="2578342"/>
            <a:chExt cx="2220480" cy="1701316"/>
          </a:xfrm>
        </p:grpSpPr>
        <p:sp>
          <p:nvSpPr>
            <p:cNvPr id="149" name="文本框 148">
              <a:extLst>
                <a:ext uri="{FF2B5EF4-FFF2-40B4-BE49-F238E27FC236}">
                  <a16:creationId xmlns:a16="http://schemas.microsoft.com/office/drawing/2014/main" id="{C85EC6A5-4452-1D88-8373-1BAC0E21A4E4}"/>
                </a:ext>
              </a:extLst>
            </p:cNvPr>
            <p:cNvSpPr txBox="1"/>
            <p:nvPr/>
          </p:nvSpPr>
          <p:spPr>
            <a:xfrm>
              <a:off x="420162" y="2578342"/>
              <a:ext cx="214674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目    录</a:t>
              </a:r>
            </a:p>
          </p:txBody>
        </p:sp>
        <p:sp>
          <p:nvSpPr>
            <p:cNvPr id="150" name="文本框 149">
              <a:extLst>
                <a:ext uri="{FF2B5EF4-FFF2-40B4-BE49-F238E27FC236}">
                  <a16:creationId xmlns:a16="http://schemas.microsoft.com/office/drawing/2014/main" id="{022FB37D-5919-FB62-2B6D-022D14175AA1}"/>
                </a:ext>
              </a:extLst>
            </p:cNvPr>
            <p:cNvSpPr txBox="1"/>
            <p:nvPr/>
          </p:nvSpPr>
          <p:spPr>
            <a:xfrm>
              <a:off x="383293" y="3782296"/>
              <a:ext cx="2220480"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1" name="直接连接符 150">
              <a:extLst>
                <a:ext uri="{FF2B5EF4-FFF2-40B4-BE49-F238E27FC236}">
                  <a16:creationId xmlns:a16="http://schemas.microsoft.com/office/drawing/2014/main" id="{2784CBCD-C2AD-E218-B6FF-799C94E0C871}"/>
                </a:ext>
              </a:extLst>
            </p:cNvPr>
            <p:cNvCxnSpPr/>
            <p:nvPr/>
          </p:nvCxnSpPr>
          <p:spPr>
            <a:xfrm>
              <a:off x="449533" y="4279658"/>
              <a:ext cx="2088000" cy="0"/>
            </a:xfrm>
            <a:prstGeom prst="line">
              <a:avLst/>
            </a:prstGeom>
            <a:noFill/>
            <a:ln w="19050" cap="flat" cmpd="sng" algn="ctr">
              <a:solidFill>
                <a:sysClr val="window" lastClr="FFFFFF"/>
              </a:solidFill>
              <a:prstDash val="solid"/>
              <a:miter lim="800000"/>
            </a:ln>
            <a:effectLst/>
          </p:spPr>
        </p:cxnSp>
        <p:cxnSp>
          <p:nvCxnSpPr>
            <p:cNvPr id="152" name="直接连接符 151">
              <a:extLst>
                <a:ext uri="{FF2B5EF4-FFF2-40B4-BE49-F238E27FC236}">
                  <a16:creationId xmlns:a16="http://schemas.microsoft.com/office/drawing/2014/main" id="{706139C7-F0FF-4B72-BC90-689ED1166EB8}"/>
                </a:ext>
              </a:extLst>
            </p:cNvPr>
            <p:cNvCxnSpPr/>
            <p:nvPr/>
          </p:nvCxnSpPr>
          <p:spPr>
            <a:xfrm>
              <a:off x="449533" y="3777377"/>
              <a:ext cx="2088000" cy="0"/>
            </a:xfrm>
            <a:prstGeom prst="line">
              <a:avLst/>
            </a:prstGeom>
            <a:noFill/>
            <a:ln w="19050" cap="flat" cmpd="sng" algn="ctr">
              <a:solidFill>
                <a:sysClr val="window" lastClr="FFFFFF"/>
              </a:solidFill>
              <a:prstDash val="solid"/>
              <a:miter lim="800000"/>
            </a:ln>
            <a:effectLst/>
          </p:spPr>
        </p:cxnSp>
      </p:grpSp>
      <p:pic>
        <p:nvPicPr>
          <p:cNvPr id="249" name="图片 248">
            <a:extLst>
              <a:ext uri="{FF2B5EF4-FFF2-40B4-BE49-F238E27FC236}">
                <a16:creationId xmlns:a16="http://schemas.microsoft.com/office/drawing/2014/main" id="{7DA3FFE0-DC1B-13DE-2162-60DDD4DD877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0106" y="1530741"/>
            <a:ext cx="2353260" cy="774259"/>
          </a:xfrm>
          <a:prstGeom prst="rect">
            <a:avLst/>
          </a:prstGeom>
        </p:spPr>
      </p:pic>
      <p:grpSp>
        <p:nvGrpSpPr>
          <p:cNvPr id="2" name="组合 1">
            <a:extLst>
              <a:ext uri="{FF2B5EF4-FFF2-40B4-BE49-F238E27FC236}">
                <a16:creationId xmlns:a16="http://schemas.microsoft.com/office/drawing/2014/main" id="{FECC6DAC-D177-856C-DFFE-839CBEC19620}"/>
              </a:ext>
            </a:extLst>
          </p:cNvPr>
          <p:cNvGrpSpPr/>
          <p:nvPr/>
        </p:nvGrpSpPr>
        <p:grpSpPr>
          <a:xfrm>
            <a:off x="3808802" y="3117407"/>
            <a:ext cx="7554685" cy="755543"/>
            <a:chOff x="3867694" y="1440453"/>
            <a:chExt cx="7554685" cy="755543"/>
          </a:xfrm>
        </p:grpSpPr>
        <p:sp>
          <p:nvSpPr>
            <p:cNvPr id="250" name="矩形 249">
              <a:extLst>
                <a:ext uri="{FF2B5EF4-FFF2-40B4-BE49-F238E27FC236}">
                  <a16:creationId xmlns:a16="http://schemas.microsoft.com/office/drawing/2014/main" id="{F216716E-DFDC-4109-76DD-D0C60B6C1AAE}"/>
                </a:ext>
              </a:extLst>
            </p:cNvPr>
            <p:cNvSpPr/>
            <p:nvPr/>
          </p:nvSpPr>
          <p:spPr>
            <a:xfrm>
              <a:off x="3867694" y="1440453"/>
              <a:ext cx="7554685" cy="755543"/>
            </a:xfrm>
            <a:prstGeom prst="rect">
              <a:avLst/>
            </a:prstGeom>
            <a:solidFill>
              <a:srgbClr val="005CA1"/>
            </a:solidFill>
            <a:ln>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Shape 589">
              <a:extLst>
                <a:ext uri="{FF2B5EF4-FFF2-40B4-BE49-F238E27FC236}">
                  <a16:creationId xmlns:a16="http://schemas.microsoft.com/office/drawing/2014/main" id="{1B835169-29E6-31EE-22E2-802337B9C7F9}"/>
                </a:ext>
              </a:extLst>
            </p:cNvPr>
            <p:cNvSpPr txBox="1"/>
            <p:nvPr/>
          </p:nvSpPr>
          <p:spPr>
            <a:xfrm>
              <a:off x="4017645" y="1483138"/>
              <a:ext cx="4730292"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chemeClr val="bg1"/>
                  </a:solidFill>
                  <a:latin typeface="Times New Roman" panose="02020603050405020304" pitchFamily="18" charset="0"/>
                  <a:ea typeface="微软雅黑"/>
                  <a:cs typeface="Times New Roman" panose="02020603050405020304" pitchFamily="18" charset="0"/>
                  <a:sym typeface="+mn-ea"/>
                </a:rPr>
                <a:t>03</a:t>
              </a:r>
              <a:r>
                <a:rPr lang="en-US" altLang="zh-CN" sz="3200" b="1" spc="150" dirty="0">
                  <a:solidFill>
                    <a:schemeClr val="bg1"/>
                  </a:solidFill>
                  <a:latin typeface="微软雅黑"/>
                  <a:ea typeface="微软雅黑"/>
                  <a:sym typeface="+mn-ea"/>
                </a:rPr>
                <a:t>.</a:t>
              </a:r>
              <a:r>
                <a:rPr lang="zh-CN" altLang="en-US" sz="3200" b="1" spc="150" dirty="0">
                  <a:solidFill>
                    <a:schemeClr val="bg1"/>
                  </a:solidFill>
                  <a:latin typeface="微软雅黑"/>
                  <a:ea typeface="微软雅黑"/>
                  <a:sym typeface="+mn-ea"/>
                </a:rPr>
                <a:t>研究结果与分析</a:t>
              </a:r>
              <a:endParaRPr lang="en-US" sz="3200" dirty="0">
                <a:solidFill>
                  <a:schemeClr val="bg1"/>
                </a:solidFill>
                <a:latin typeface="微软雅黑"/>
                <a:ea typeface="微软雅黑"/>
                <a:cs typeface="+mn-ea"/>
                <a:sym typeface="字魂59号-创粗黑" panose="00000500000000000000" pitchFamily="2" charset="-122"/>
              </a:endParaRPr>
            </a:p>
          </p:txBody>
        </p:sp>
      </p:grpSp>
      <p:sp>
        <p:nvSpPr>
          <p:cNvPr id="139" name="Shape 589">
            <a:extLst>
              <a:ext uri="{FF2B5EF4-FFF2-40B4-BE49-F238E27FC236}">
                <a16:creationId xmlns:a16="http://schemas.microsoft.com/office/drawing/2014/main" id="{7AF4570C-728C-D9CC-9EEF-EE17D46E455E}"/>
              </a:ext>
            </a:extLst>
          </p:cNvPr>
          <p:cNvSpPr txBox="1"/>
          <p:nvPr/>
        </p:nvSpPr>
        <p:spPr>
          <a:xfrm>
            <a:off x="3943303" y="1389451"/>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01</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研究背景</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141" name="Shape 589">
            <a:extLst>
              <a:ext uri="{FF2B5EF4-FFF2-40B4-BE49-F238E27FC236}">
                <a16:creationId xmlns:a16="http://schemas.microsoft.com/office/drawing/2014/main" id="{F9117448-0D13-8E62-D334-D0E746E3D964}"/>
              </a:ext>
            </a:extLst>
          </p:cNvPr>
          <p:cNvSpPr txBox="1"/>
          <p:nvPr/>
        </p:nvSpPr>
        <p:spPr>
          <a:xfrm>
            <a:off x="3959881" y="4176018"/>
            <a:ext cx="5974080"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04</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研究结论与展望</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8" name="Shape 589">
            <a:extLst>
              <a:ext uri="{FF2B5EF4-FFF2-40B4-BE49-F238E27FC236}">
                <a16:creationId xmlns:a16="http://schemas.microsoft.com/office/drawing/2014/main" id="{2B7411A1-A2D5-DCB9-3099-89E79CA9DFDA}"/>
              </a:ext>
            </a:extLst>
          </p:cNvPr>
          <p:cNvSpPr txBox="1"/>
          <p:nvPr/>
        </p:nvSpPr>
        <p:spPr>
          <a:xfrm>
            <a:off x="3943304" y="2247640"/>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02</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研究内容与创新</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3" name="文本框 2">
            <a:extLst>
              <a:ext uri="{FF2B5EF4-FFF2-40B4-BE49-F238E27FC236}">
                <a16:creationId xmlns:a16="http://schemas.microsoft.com/office/drawing/2014/main" id="{D0B10DAB-DFD7-FDF8-FC3E-55C5D3D571C1}"/>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4" name="图片 3" descr="中国制冷学会">
            <a:extLst>
              <a:ext uri="{FF2B5EF4-FFF2-40B4-BE49-F238E27FC236}">
                <a16:creationId xmlns:a16="http://schemas.microsoft.com/office/drawing/2014/main" id="{FA494569-4E42-FB03-851B-4FA9A8D4F8D7}"/>
              </a:ext>
            </a:extLst>
          </p:cNvPr>
          <p:cNvPicPr>
            <a:picLocks noChangeAspect="1"/>
          </p:cNvPicPr>
          <p:nvPr/>
        </p:nvPicPr>
        <p:blipFill>
          <a:blip r:embed="rId4"/>
          <a:stretch>
            <a:fillRect/>
          </a:stretch>
        </p:blipFill>
        <p:spPr>
          <a:xfrm>
            <a:off x="7375936" y="123912"/>
            <a:ext cx="780660" cy="780660"/>
          </a:xfrm>
          <a:prstGeom prst="rect">
            <a:avLst/>
          </a:prstGeom>
        </p:spPr>
      </p:pic>
    </p:spTree>
    <p:extLst>
      <p:ext uri="{BB962C8B-B14F-4D97-AF65-F5344CB8AC3E}">
        <p14:creationId xmlns:p14="http://schemas.microsoft.com/office/powerpoint/2010/main" val="42659288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01B27-2996-8080-07C3-64490F95206A}"/>
            </a:ext>
          </a:extLst>
        </p:cNvPr>
        <p:cNvGrpSpPr/>
        <p:nvPr/>
      </p:nvGrpSpPr>
      <p:grpSpPr>
        <a:xfrm>
          <a:off x="0" y="0"/>
          <a:ext cx="0" cy="0"/>
          <a:chOff x="0" y="0"/>
          <a:chExt cx="0" cy="0"/>
        </a:xfrm>
      </p:grpSpPr>
      <p:sp>
        <p:nvSpPr>
          <p:cNvPr id="132" name="矩形 131">
            <a:extLst>
              <a:ext uri="{FF2B5EF4-FFF2-40B4-BE49-F238E27FC236}">
                <a16:creationId xmlns:a16="http://schemas.microsoft.com/office/drawing/2014/main" id="{479BB7FC-A2AE-740B-2928-0B067F64A79B}"/>
              </a:ext>
            </a:extLst>
          </p:cNvPr>
          <p:cNvSpPr/>
          <p:nvPr/>
        </p:nvSpPr>
        <p:spPr>
          <a:xfrm>
            <a:off x="8334374" y="1978626"/>
            <a:ext cx="3575311" cy="4345064"/>
          </a:xfrm>
          <a:prstGeom prst="rect">
            <a:avLst/>
          </a:prstGeom>
          <a:solidFill>
            <a:schemeClr val="accent1">
              <a:lumMod val="20000"/>
              <a:lumOff val="80000"/>
              <a:alpha val="68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9979F076-3AFC-6EF4-5686-F59660CAC88E}"/>
              </a:ext>
            </a:extLst>
          </p:cNvPr>
          <p:cNvSpPr/>
          <p:nvPr/>
        </p:nvSpPr>
        <p:spPr>
          <a:xfrm>
            <a:off x="4530949" y="1978625"/>
            <a:ext cx="3353065" cy="4345064"/>
          </a:xfrm>
          <a:prstGeom prst="rect">
            <a:avLst/>
          </a:prstGeom>
          <a:solidFill>
            <a:schemeClr val="accent1">
              <a:lumMod val="20000"/>
              <a:lumOff val="80000"/>
              <a:alpha val="68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4461058D-87AA-0CCE-DF6A-EE5D50E09ECA}"/>
              </a:ext>
            </a:extLst>
          </p:cNvPr>
          <p:cNvSpPr>
            <a:spLocks noGrp="1"/>
          </p:cNvSpPr>
          <p:nvPr>
            <p:ph type="sldNum" sz="quarter" idx="12"/>
          </p:nvPr>
        </p:nvSpPr>
        <p:spPr>
          <a:xfrm>
            <a:off x="9448843" y="6480688"/>
            <a:ext cx="2743200" cy="365125"/>
          </a:xfrm>
        </p:spPr>
        <p:txBody>
          <a:bodyPr/>
          <a:lstStyle/>
          <a:p>
            <a:fld id="{01635508-54A0-4FB0-A4C5-6467DE85E924}" type="slidenum">
              <a:rPr lang="zh-CN" altLang="en-US" b="1" smtClean="0"/>
              <a:pPr/>
              <a:t>12</a:t>
            </a:fld>
            <a:endParaRPr lang="zh-CN" altLang="en-US" b="1"/>
          </a:p>
        </p:txBody>
      </p:sp>
      <p:cxnSp>
        <p:nvCxnSpPr>
          <p:cNvPr id="7" name="直线连接符 9">
            <a:extLst>
              <a:ext uri="{FF2B5EF4-FFF2-40B4-BE49-F238E27FC236}">
                <a16:creationId xmlns:a16="http://schemas.microsoft.com/office/drawing/2014/main" id="{BD7D2595-5CD1-E4E3-FFEE-03D784E77A9C}"/>
              </a:ext>
            </a:extLst>
          </p:cNvPr>
          <p:cNvCxnSpPr/>
          <p:nvPr/>
        </p:nvCxnSpPr>
        <p:spPr>
          <a:xfrm>
            <a:off x="0" y="603746"/>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梯形 7">
            <a:extLst>
              <a:ext uri="{FF2B5EF4-FFF2-40B4-BE49-F238E27FC236}">
                <a16:creationId xmlns:a16="http://schemas.microsoft.com/office/drawing/2014/main" id="{996A1D4C-F594-106B-C14F-338F2D9211A5}"/>
              </a:ext>
            </a:extLst>
          </p:cNvPr>
          <p:cNvSpPr/>
          <p:nvPr/>
        </p:nvSpPr>
        <p:spPr>
          <a:xfrm rot="10800000">
            <a:off x="20123" y="618375"/>
            <a:ext cx="3361251" cy="461659"/>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ym typeface="汉仪旗黑-55简" panose="00020600040101010101" pitchFamily="18" charset="-122"/>
            </a:endParaRPr>
          </a:p>
        </p:txBody>
      </p:sp>
      <p:grpSp>
        <p:nvGrpSpPr>
          <p:cNvPr id="11"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136BA00-A5E5-CD23-5ABC-4EE8A260628C}"/>
              </a:ext>
            </a:extLst>
          </p:cNvPr>
          <p:cNvGrpSpPr>
            <a:grpSpLocks noChangeAspect="1"/>
          </p:cNvGrpSpPr>
          <p:nvPr>
            <p:custDataLst>
              <p:tags r:id="rId1"/>
            </p:custDataLst>
          </p:nvPr>
        </p:nvGrpSpPr>
        <p:grpSpPr>
          <a:xfrm>
            <a:off x="10495094" y="47860"/>
            <a:ext cx="1587581" cy="525001"/>
            <a:chOff x="2629947" y="2501424"/>
            <a:chExt cx="5609900" cy="1855152"/>
          </a:xfrm>
          <a:solidFill>
            <a:srgbClr val="005CA1"/>
          </a:solidFill>
        </p:grpSpPr>
        <p:grpSp>
          <p:nvGrpSpPr>
            <p:cNvPr id="12" name="iSľîďê">
              <a:extLst>
                <a:ext uri="{FF2B5EF4-FFF2-40B4-BE49-F238E27FC236}">
                  <a16:creationId xmlns:a16="http://schemas.microsoft.com/office/drawing/2014/main" id="{65821F8E-4F29-CB57-C990-45C0BD400357}"/>
                </a:ext>
              </a:extLst>
            </p:cNvPr>
            <p:cNvGrpSpPr/>
            <p:nvPr/>
          </p:nvGrpSpPr>
          <p:grpSpPr>
            <a:xfrm>
              <a:off x="2629947" y="2501424"/>
              <a:ext cx="1847550" cy="1855152"/>
              <a:chOff x="3216275" y="2651125"/>
              <a:chExt cx="1543050" cy="1549400"/>
            </a:xfrm>
            <a:grpFill/>
          </p:grpSpPr>
          <p:sp>
            <p:nvSpPr>
              <p:cNvPr id="46" name="îśľíḓè">
                <a:extLst>
                  <a:ext uri="{FF2B5EF4-FFF2-40B4-BE49-F238E27FC236}">
                    <a16:creationId xmlns:a16="http://schemas.microsoft.com/office/drawing/2014/main" id="{8D968318-D8AA-70AA-ADD3-5162C10282C1}"/>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şḷïďe">
                <a:extLst>
                  <a:ext uri="{FF2B5EF4-FFF2-40B4-BE49-F238E27FC236}">
                    <a16:creationId xmlns:a16="http://schemas.microsoft.com/office/drawing/2014/main" id="{55006B78-C10D-314F-355B-5C9324643164}"/>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şľïďê">
                <a:extLst>
                  <a:ext uri="{FF2B5EF4-FFF2-40B4-BE49-F238E27FC236}">
                    <a16:creationId xmlns:a16="http://schemas.microsoft.com/office/drawing/2014/main" id="{2CD18B70-DBC7-019D-FC67-7DDFF49657C9}"/>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iŝľíḍê">
                <a:extLst>
                  <a:ext uri="{FF2B5EF4-FFF2-40B4-BE49-F238E27FC236}">
                    <a16:creationId xmlns:a16="http://schemas.microsoft.com/office/drawing/2014/main" id="{E3D2E5CA-D8A8-0229-168C-D53DD525C8CC}"/>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ṥḻiḓe">
                <a:extLst>
                  <a:ext uri="{FF2B5EF4-FFF2-40B4-BE49-F238E27FC236}">
                    <a16:creationId xmlns:a16="http://schemas.microsoft.com/office/drawing/2014/main" id="{56098640-7F59-5869-F0F2-B3EF7C1C1081}"/>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iSľíḓè">
                <a:extLst>
                  <a:ext uri="{FF2B5EF4-FFF2-40B4-BE49-F238E27FC236}">
                    <a16:creationId xmlns:a16="http://schemas.microsoft.com/office/drawing/2014/main" id="{51A6D67E-45EC-C103-1E5B-8E306500013C}"/>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S1îdè">
                <a:extLst>
                  <a:ext uri="{FF2B5EF4-FFF2-40B4-BE49-F238E27FC236}">
                    <a16:creationId xmlns:a16="http://schemas.microsoft.com/office/drawing/2014/main" id="{312454C1-BA3A-DCAD-90FE-25377B4BD152}"/>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ṣḷîḓe">
                <a:extLst>
                  <a:ext uri="{FF2B5EF4-FFF2-40B4-BE49-F238E27FC236}">
                    <a16:creationId xmlns:a16="http://schemas.microsoft.com/office/drawing/2014/main" id="{325907DD-6856-488F-E5E9-B980784A2937}"/>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ŝḻiḑe">
                <a:extLst>
                  <a:ext uri="{FF2B5EF4-FFF2-40B4-BE49-F238E27FC236}">
                    <a16:creationId xmlns:a16="http://schemas.microsoft.com/office/drawing/2014/main" id="{16822C3A-6E5A-C8D8-DBBF-D0CCF59C9522}"/>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śḻîďe">
                <a:extLst>
                  <a:ext uri="{FF2B5EF4-FFF2-40B4-BE49-F238E27FC236}">
                    <a16:creationId xmlns:a16="http://schemas.microsoft.com/office/drawing/2014/main" id="{BD3F5B2F-7E09-C869-067F-575995A3A8BC}"/>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î$1îḓê">
                <a:extLst>
                  <a:ext uri="{FF2B5EF4-FFF2-40B4-BE49-F238E27FC236}">
                    <a16:creationId xmlns:a16="http://schemas.microsoft.com/office/drawing/2014/main" id="{19F920BA-5914-45DE-F7BD-49DB2C196AAA}"/>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Slïďê">
                <a:extLst>
                  <a:ext uri="{FF2B5EF4-FFF2-40B4-BE49-F238E27FC236}">
                    <a16:creationId xmlns:a16="http://schemas.microsoft.com/office/drawing/2014/main" id="{664B26A1-77E1-82DE-7D8A-6108FD22AB0F}"/>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ṡļiḑê">
                <a:extLst>
                  <a:ext uri="{FF2B5EF4-FFF2-40B4-BE49-F238E27FC236}">
                    <a16:creationId xmlns:a16="http://schemas.microsoft.com/office/drawing/2014/main" id="{9286993A-26F8-425C-F209-411D76B3C5E4}"/>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Sḷïde">
                <a:extLst>
                  <a:ext uri="{FF2B5EF4-FFF2-40B4-BE49-F238E27FC236}">
                    <a16:creationId xmlns:a16="http://schemas.microsoft.com/office/drawing/2014/main" id="{505F15A8-49C3-238F-90A3-538F741B30B9}"/>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šļiďè">
                <a:extLst>
                  <a:ext uri="{FF2B5EF4-FFF2-40B4-BE49-F238E27FC236}">
                    <a16:creationId xmlns:a16="http://schemas.microsoft.com/office/drawing/2014/main" id="{3A3145D3-DFDE-03D3-A816-066429F42DFD}"/>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ṡ1ïdê">
                <a:extLst>
                  <a:ext uri="{FF2B5EF4-FFF2-40B4-BE49-F238E27FC236}">
                    <a16:creationId xmlns:a16="http://schemas.microsoft.com/office/drawing/2014/main" id="{837AC256-CB67-6808-BE9C-B6437ADE2A14}"/>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sḻiḓê">
                <a:extLst>
                  <a:ext uri="{FF2B5EF4-FFF2-40B4-BE49-F238E27FC236}">
                    <a16:creationId xmlns:a16="http://schemas.microsoft.com/office/drawing/2014/main" id="{E3998C08-4707-B89F-92E1-03A1333370E9}"/>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Sḷiḍe">
                <a:extLst>
                  <a:ext uri="{FF2B5EF4-FFF2-40B4-BE49-F238E27FC236}">
                    <a16:creationId xmlns:a16="http://schemas.microsoft.com/office/drawing/2014/main" id="{F5566B4A-A990-C656-461C-80C05CE37B20}"/>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ṩḷiḑê">
                <a:extLst>
                  <a:ext uri="{FF2B5EF4-FFF2-40B4-BE49-F238E27FC236}">
                    <a16:creationId xmlns:a16="http://schemas.microsoft.com/office/drawing/2014/main" id="{D5911541-2D5E-9FBC-3C39-A343664B56C8}"/>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ṧliḋê">
                <a:extLst>
                  <a:ext uri="{FF2B5EF4-FFF2-40B4-BE49-F238E27FC236}">
                    <a16:creationId xmlns:a16="http://schemas.microsoft.com/office/drawing/2014/main" id="{DB44EC8A-EE1B-FD32-811A-062E34BF26A6}"/>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iŝ1îḍé">
                <a:extLst>
                  <a:ext uri="{FF2B5EF4-FFF2-40B4-BE49-F238E27FC236}">
                    <a16:creationId xmlns:a16="http://schemas.microsoft.com/office/drawing/2014/main" id="{37EDB8ED-19B4-B9BE-31FD-3CB0B8465F5F}"/>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îšlîďè">
                <a:extLst>
                  <a:ext uri="{FF2B5EF4-FFF2-40B4-BE49-F238E27FC236}">
                    <a16:creationId xmlns:a16="http://schemas.microsoft.com/office/drawing/2014/main" id="{B130B0CC-C64E-58AA-8218-08D2CBAA6B12}"/>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ïşliďe">
                <a:extLst>
                  <a:ext uri="{FF2B5EF4-FFF2-40B4-BE49-F238E27FC236}">
                    <a16:creationId xmlns:a16="http://schemas.microsoft.com/office/drawing/2014/main" id="{F136BA2E-08E7-148B-D976-2CADF5682DD4}"/>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śļíḑè">
                <a:extLst>
                  <a:ext uri="{FF2B5EF4-FFF2-40B4-BE49-F238E27FC236}">
                    <a16:creationId xmlns:a16="http://schemas.microsoft.com/office/drawing/2014/main" id="{FD458725-4EA2-D7C5-CEE5-E23583403676}"/>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ṥḷíḍè">
                <a:extLst>
                  <a:ext uri="{FF2B5EF4-FFF2-40B4-BE49-F238E27FC236}">
                    <a16:creationId xmlns:a16="http://schemas.microsoft.com/office/drawing/2014/main" id="{1601841F-CD01-66FA-EAB7-2B4693462AC1}"/>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Sḻiḓe">
                <a:extLst>
                  <a:ext uri="{FF2B5EF4-FFF2-40B4-BE49-F238E27FC236}">
                    <a16:creationId xmlns:a16="http://schemas.microsoft.com/office/drawing/2014/main" id="{88349F50-E696-EE51-9FC2-6624271D819E}"/>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îsļiḋé">
                <a:extLst>
                  <a:ext uri="{FF2B5EF4-FFF2-40B4-BE49-F238E27FC236}">
                    <a16:creationId xmlns:a16="http://schemas.microsoft.com/office/drawing/2014/main" id="{77D78D90-818D-C868-C4CA-20B331434193}"/>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şľídé">
                <a:extLst>
                  <a:ext uri="{FF2B5EF4-FFF2-40B4-BE49-F238E27FC236}">
                    <a16:creationId xmlns:a16="http://schemas.microsoft.com/office/drawing/2014/main" id="{6CFF7118-AA56-42AE-E812-70A0B6AA825C}"/>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 name="îṡḻiḓê">
              <a:extLst>
                <a:ext uri="{FF2B5EF4-FFF2-40B4-BE49-F238E27FC236}">
                  <a16:creationId xmlns:a16="http://schemas.microsoft.com/office/drawing/2014/main" id="{61F23968-CC1F-E054-B8E6-2909D2B776EB}"/>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íš1îďê">
              <a:extLst>
                <a:ext uri="{FF2B5EF4-FFF2-40B4-BE49-F238E27FC236}">
                  <a16:creationId xmlns:a16="http://schemas.microsoft.com/office/drawing/2014/main" id="{5ED96D48-2CE5-9E4D-24C8-593EA51F62DA}"/>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5" name="íṩlíḍe">
              <a:extLst>
                <a:ext uri="{FF2B5EF4-FFF2-40B4-BE49-F238E27FC236}">
                  <a16:creationId xmlns:a16="http://schemas.microsoft.com/office/drawing/2014/main" id="{DE13CAAC-6677-4256-765D-8C37122B1065}"/>
                </a:ext>
              </a:extLst>
            </p:cNvPr>
            <p:cNvGrpSpPr/>
            <p:nvPr/>
          </p:nvGrpSpPr>
          <p:grpSpPr>
            <a:xfrm>
              <a:off x="4589708" y="2583543"/>
              <a:ext cx="742163" cy="1193232"/>
              <a:chOff x="4691308" y="2684429"/>
              <a:chExt cx="679414" cy="1092346"/>
            </a:xfrm>
            <a:grpFill/>
          </p:grpSpPr>
          <p:sp>
            <p:nvSpPr>
              <p:cNvPr id="43" name="ïṡľïďê">
                <a:extLst>
                  <a:ext uri="{FF2B5EF4-FFF2-40B4-BE49-F238E27FC236}">
                    <a16:creationId xmlns:a16="http://schemas.microsoft.com/office/drawing/2014/main" id="{248BC53B-AB3E-DD28-4546-FDAB7EA1A691}"/>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šlíḍé">
                <a:extLst>
                  <a:ext uri="{FF2B5EF4-FFF2-40B4-BE49-F238E27FC236}">
                    <a16:creationId xmlns:a16="http://schemas.microsoft.com/office/drawing/2014/main" id="{EB6695A5-D3C7-A0BF-61FB-1AB7461351FD}"/>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S1ïḍé">
                <a:extLst>
                  <a:ext uri="{FF2B5EF4-FFF2-40B4-BE49-F238E27FC236}">
                    <a16:creationId xmlns:a16="http://schemas.microsoft.com/office/drawing/2014/main" id="{CDCCDADA-3870-E570-2EB5-519FDC2C7D6D}"/>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6" name="î$1idè">
              <a:extLst>
                <a:ext uri="{FF2B5EF4-FFF2-40B4-BE49-F238E27FC236}">
                  <a16:creationId xmlns:a16="http://schemas.microsoft.com/office/drawing/2014/main" id="{A375B0B9-E894-7B40-243B-33F3E61F5D82}"/>
                </a:ext>
              </a:extLst>
            </p:cNvPr>
            <p:cNvGrpSpPr/>
            <p:nvPr/>
          </p:nvGrpSpPr>
          <p:grpSpPr>
            <a:xfrm>
              <a:off x="7561942" y="2580837"/>
              <a:ext cx="677905" cy="1186334"/>
              <a:chOff x="7344147" y="2674826"/>
              <a:chExt cx="624197" cy="1092345"/>
            </a:xfrm>
            <a:grpFill/>
          </p:grpSpPr>
          <p:sp>
            <p:nvSpPr>
              <p:cNvPr id="38" name="ïṩľiḓe">
                <a:extLst>
                  <a:ext uri="{FF2B5EF4-FFF2-40B4-BE49-F238E27FC236}">
                    <a16:creationId xmlns:a16="http://schemas.microsoft.com/office/drawing/2014/main" id="{77241376-1AAD-97E3-A976-17159F4DEDA8}"/>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ṣlïḓê">
                <a:extLst>
                  <a:ext uri="{FF2B5EF4-FFF2-40B4-BE49-F238E27FC236}">
                    <a16:creationId xmlns:a16="http://schemas.microsoft.com/office/drawing/2014/main" id="{67E171D4-04E6-CDF2-D1A5-B83FB53282F4}"/>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ïšlîḍê">
                <a:extLst>
                  <a:ext uri="{FF2B5EF4-FFF2-40B4-BE49-F238E27FC236}">
                    <a16:creationId xmlns:a16="http://schemas.microsoft.com/office/drawing/2014/main" id="{11E7EF3A-8F18-9602-725F-343978DDDE12}"/>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S1îḓe">
                <a:extLst>
                  <a:ext uri="{FF2B5EF4-FFF2-40B4-BE49-F238E27FC236}">
                    <a16:creationId xmlns:a16="http://schemas.microsoft.com/office/drawing/2014/main" id="{4CEED20C-F7AD-770E-8B16-394C37BCE873}"/>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7" name="ïŝḻïdè">
              <a:extLst>
                <a:ext uri="{FF2B5EF4-FFF2-40B4-BE49-F238E27FC236}">
                  <a16:creationId xmlns:a16="http://schemas.microsoft.com/office/drawing/2014/main" id="{65720A13-06DA-A3E7-3296-7E4DC1806153}"/>
                </a:ext>
              </a:extLst>
            </p:cNvPr>
            <p:cNvGrpSpPr/>
            <p:nvPr/>
          </p:nvGrpSpPr>
          <p:grpSpPr>
            <a:xfrm>
              <a:off x="4649513" y="3946051"/>
              <a:ext cx="3567404" cy="243887"/>
              <a:chOff x="4649503" y="3967974"/>
              <a:chExt cx="3246722" cy="221964"/>
            </a:xfrm>
            <a:grpFill/>
          </p:grpSpPr>
          <p:sp>
            <p:nvSpPr>
              <p:cNvPr id="18" name="í$ḻiḓé">
                <a:extLst>
                  <a:ext uri="{FF2B5EF4-FFF2-40B4-BE49-F238E27FC236}">
                    <a16:creationId xmlns:a16="http://schemas.microsoft.com/office/drawing/2014/main" id="{E9C126E4-216F-54CB-37CB-BB4CB18405CA}"/>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ṡľîḓé">
                <a:extLst>
                  <a:ext uri="{FF2B5EF4-FFF2-40B4-BE49-F238E27FC236}">
                    <a16:creationId xmlns:a16="http://schemas.microsoft.com/office/drawing/2014/main" id="{8C00707A-5288-43D0-60A7-E26B315BC29B}"/>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ṥļíḑè">
                <a:extLst>
                  <a:ext uri="{FF2B5EF4-FFF2-40B4-BE49-F238E27FC236}">
                    <a16:creationId xmlns:a16="http://schemas.microsoft.com/office/drawing/2014/main" id="{766632A6-5AFA-CE04-38D9-FBBF38F48146}"/>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îŝliḍé">
                <a:extLst>
                  <a:ext uri="{FF2B5EF4-FFF2-40B4-BE49-F238E27FC236}">
                    <a16:creationId xmlns:a16="http://schemas.microsoft.com/office/drawing/2014/main" id="{E03554A3-49D0-1FAC-A807-2273897239AD}"/>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ŝļiďè">
                <a:extLst>
                  <a:ext uri="{FF2B5EF4-FFF2-40B4-BE49-F238E27FC236}">
                    <a16:creationId xmlns:a16="http://schemas.microsoft.com/office/drawing/2014/main" id="{11266F6E-80B1-CF39-AF91-5327AAD4DEC2}"/>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ḷiḓé">
                <a:extLst>
                  <a:ext uri="{FF2B5EF4-FFF2-40B4-BE49-F238E27FC236}">
                    <a16:creationId xmlns:a16="http://schemas.microsoft.com/office/drawing/2014/main" id="{CDF300DE-D942-1E87-20C3-3ACF346918C3}"/>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i$ḷíďè">
                <a:extLst>
                  <a:ext uri="{FF2B5EF4-FFF2-40B4-BE49-F238E27FC236}">
                    <a16:creationId xmlns:a16="http://schemas.microsoft.com/office/drawing/2014/main" id="{867CFD8F-44A5-528F-F374-9C585B406524}"/>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ś1îdê">
                <a:extLst>
                  <a:ext uri="{FF2B5EF4-FFF2-40B4-BE49-F238E27FC236}">
                    <a16:creationId xmlns:a16="http://schemas.microsoft.com/office/drawing/2014/main" id="{0C69B6E7-5E3F-483E-94EE-D317AAFB441A}"/>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íṧļîḓe">
                <a:extLst>
                  <a:ext uri="{FF2B5EF4-FFF2-40B4-BE49-F238E27FC236}">
                    <a16:creationId xmlns:a16="http://schemas.microsoft.com/office/drawing/2014/main" id="{C7AAD63D-D435-BBBE-3916-EF42FE2784D2}"/>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ḷíḑe">
                <a:extLst>
                  <a:ext uri="{FF2B5EF4-FFF2-40B4-BE49-F238E27FC236}">
                    <a16:creationId xmlns:a16="http://schemas.microsoft.com/office/drawing/2014/main" id="{145443B6-2E47-2018-31C6-45D9ED2CA459}"/>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šļiďè">
                <a:extLst>
                  <a:ext uri="{FF2B5EF4-FFF2-40B4-BE49-F238E27FC236}">
                    <a16:creationId xmlns:a16="http://schemas.microsoft.com/office/drawing/2014/main" id="{5F96CB73-5413-0EB3-41D2-3C18EB00FE8F}"/>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ṡḷïdè">
                <a:extLst>
                  <a:ext uri="{FF2B5EF4-FFF2-40B4-BE49-F238E27FC236}">
                    <a16:creationId xmlns:a16="http://schemas.microsoft.com/office/drawing/2014/main" id="{222C1D56-5216-0891-940F-A20A6191680E}"/>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îśḻïḓe">
                <a:extLst>
                  <a:ext uri="{FF2B5EF4-FFF2-40B4-BE49-F238E27FC236}">
                    <a16:creationId xmlns:a16="http://schemas.microsoft.com/office/drawing/2014/main" id="{80634213-EEF8-4472-ECD9-8C12F52F0D2A}"/>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šļîḓe">
                <a:extLst>
                  <a:ext uri="{FF2B5EF4-FFF2-40B4-BE49-F238E27FC236}">
                    <a16:creationId xmlns:a16="http://schemas.microsoft.com/office/drawing/2014/main" id="{0D5F822E-4B86-C0B7-0047-A4E5A77AEF85}"/>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ïšḷîḋé">
                <a:extLst>
                  <a:ext uri="{FF2B5EF4-FFF2-40B4-BE49-F238E27FC236}">
                    <a16:creationId xmlns:a16="http://schemas.microsoft.com/office/drawing/2014/main" id="{B4C67F43-3E9B-1F56-2054-F19E10B217EF}"/>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ïšļïḋê">
                <a:extLst>
                  <a:ext uri="{FF2B5EF4-FFF2-40B4-BE49-F238E27FC236}">
                    <a16:creationId xmlns:a16="http://schemas.microsoft.com/office/drawing/2014/main" id="{17A77486-E4E3-620A-B7C3-5B000521EC54}"/>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śľïḓê">
                <a:extLst>
                  <a:ext uri="{FF2B5EF4-FFF2-40B4-BE49-F238E27FC236}">
                    <a16:creationId xmlns:a16="http://schemas.microsoft.com/office/drawing/2014/main" id="{A1466720-CDDF-4524-9AA6-7A43000B882C}"/>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ṩḷiḋé">
                <a:extLst>
                  <a:ext uri="{FF2B5EF4-FFF2-40B4-BE49-F238E27FC236}">
                    <a16:creationId xmlns:a16="http://schemas.microsoft.com/office/drawing/2014/main" id="{23B0A54B-80AF-ADC1-D266-256A7AC9E6BB}"/>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2" name="文本框 1">
            <a:extLst>
              <a:ext uri="{FF2B5EF4-FFF2-40B4-BE49-F238E27FC236}">
                <a16:creationId xmlns:a16="http://schemas.microsoft.com/office/drawing/2014/main" id="{E6204F8B-8DFC-3D0F-40B0-20B054A7B996}"/>
              </a:ext>
            </a:extLst>
          </p:cNvPr>
          <p:cNvSpPr txBox="1"/>
          <p:nvPr/>
        </p:nvSpPr>
        <p:spPr>
          <a:xfrm>
            <a:off x="49594" y="10230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3" name="文本框 2">
            <a:extLst>
              <a:ext uri="{FF2B5EF4-FFF2-40B4-BE49-F238E27FC236}">
                <a16:creationId xmlns:a16="http://schemas.microsoft.com/office/drawing/2014/main" id="{BDEF18CC-9CC9-868C-E5A1-833BAD45C3D6}"/>
              </a:ext>
            </a:extLst>
          </p:cNvPr>
          <p:cNvSpPr txBox="1"/>
          <p:nvPr/>
        </p:nvSpPr>
        <p:spPr>
          <a:xfrm>
            <a:off x="883404" y="601553"/>
            <a:ext cx="1415772" cy="461665"/>
          </a:xfrm>
          <a:prstGeom prst="rect">
            <a:avLst/>
          </a:prstGeom>
          <a:noFill/>
        </p:spPr>
        <p:txBody>
          <a:bodyPr wrap="none" rtlCol="0">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数值模拟</a:t>
            </a:r>
          </a:p>
        </p:txBody>
      </p:sp>
      <p:grpSp>
        <p:nvGrpSpPr>
          <p:cNvPr id="125" name="组合 124">
            <a:extLst>
              <a:ext uri="{FF2B5EF4-FFF2-40B4-BE49-F238E27FC236}">
                <a16:creationId xmlns:a16="http://schemas.microsoft.com/office/drawing/2014/main" id="{46B318AB-32AE-62B7-7766-2B1B32F80729}"/>
              </a:ext>
            </a:extLst>
          </p:cNvPr>
          <p:cNvGrpSpPr/>
          <p:nvPr/>
        </p:nvGrpSpPr>
        <p:grpSpPr>
          <a:xfrm>
            <a:off x="181348" y="1950756"/>
            <a:ext cx="3885828" cy="4372933"/>
            <a:chOff x="181348" y="1950755"/>
            <a:chExt cx="3885828" cy="4879351"/>
          </a:xfrm>
        </p:grpSpPr>
        <p:sp>
          <p:nvSpPr>
            <p:cNvPr id="76" name="矩形 75">
              <a:extLst>
                <a:ext uri="{FF2B5EF4-FFF2-40B4-BE49-F238E27FC236}">
                  <a16:creationId xmlns:a16="http://schemas.microsoft.com/office/drawing/2014/main" id="{B8700A4F-117C-D9D2-25C0-6CE02D7771CB}"/>
                </a:ext>
              </a:extLst>
            </p:cNvPr>
            <p:cNvSpPr/>
            <p:nvPr/>
          </p:nvSpPr>
          <p:spPr>
            <a:xfrm>
              <a:off x="181348" y="1950755"/>
              <a:ext cx="3885828" cy="4879351"/>
            </a:xfrm>
            <a:prstGeom prst="rect">
              <a:avLst/>
            </a:prstGeom>
            <a:solidFill>
              <a:schemeClr val="accent1">
                <a:lumMod val="20000"/>
                <a:lumOff val="80000"/>
                <a:alpha val="68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a:extLst>
                <a:ext uri="{FF2B5EF4-FFF2-40B4-BE49-F238E27FC236}">
                  <a16:creationId xmlns:a16="http://schemas.microsoft.com/office/drawing/2014/main" id="{04DBF9B3-C237-E973-F428-850EB6743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66" y="2432295"/>
              <a:ext cx="3763887" cy="2940555"/>
            </a:xfrm>
            <a:prstGeom prst="rect">
              <a:avLst/>
            </a:prstGeom>
          </p:spPr>
        </p:pic>
      </p:grpSp>
      <p:grpSp>
        <p:nvGrpSpPr>
          <p:cNvPr id="115" name="组合 114">
            <a:extLst>
              <a:ext uri="{FF2B5EF4-FFF2-40B4-BE49-F238E27FC236}">
                <a16:creationId xmlns:a16="http://schemas.microsoft.com/office/drawing/2014/main" id="{EAA67F57-ED89-5FD7-B742-A8A026CF8416}"/>
              </a:ext>
            </a:extLst>
          </p:cNvPr>
          <p:cNvGrpSpPr/>
          <p:nvPr/>
        </p:nvGrpSpPr>
        <p:grpSpPr>
          <a:xfrm>
            <a:off x="200398" y="1969101"/>
            <a:ext cx="3835277" cy="371204"/>
            <a:chOff x="2540217" y="2004895"/>
            <a:chExt cx="3835277" cy="371204"/>
          </a:xfrm>
        </p:grpSpPr>
        <p:sp>
          <p:nvSpPr>
            <p:cNvPr id="82" name="矩形 81">
              <a:extLst>
                <a:ext uri="{FF2B5EF4-FFF2-40B4-BE49-F238E27FC236}">
                  <a16:creationId xmlns:a16="http://schemas.microsoft.com/office/drawing/2014/main" id="{933CACCA-5851-4DA3-9477-4414BAC43BDC}"/>
                </a:ext>
              </a:extLst>
            </p:cNvPr>
            <p:cNvSpPr/>
            <p:nvPr/>
          </p:nvSpPr>
          <p:spPr>
            <a:xfrm>
              <a:off x="2540217" y="2004895"/>
              <a:ext cx="383527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975D96F3-FF6D-1A85-5AAE-D3550028BA90}"/>
                </a:ext>
              </a:extLst>
            </p:cNvPr>
            <p:cNvSpPr txBox="1"/>
            <p:nvPr/>
          </p:nvSpPr>
          <p:spPr>
            <a:xfrm>
              <a:off x="2885495" y="2006767"/>
              <a:ext cx="3124780"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计算域三维模型</a:t>
              </a:r>
            </a:p>
          </p:txBody>
        </p:sp>
      </p:grpSp>
      <p:pic>
        <p:nvPicPr>
          <p:cNvPr id="91" name="图片 90">
            <a:extLst>
              <a:ext uri="{FF2B5EF4-FFF2-40B4-BE49-F238E27FC236}">
                <a16:creationId xmlns:a16="http://schemas.microsoft.com/office/drawing/2014/main" id="{C4AAA1FA-7BF2-4F66-E97E-02748185E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788" y="2461448"/>
            <a:ext cx="3261832" cy="1308970"/>
          </a:xfrm>
          <a:prstGeom prst="rect">
            <a:avLst/>
          </a:prstGeom>
        </p:spPr>
      </p:pic>
      <p:grpSp>
        <p:nvGrpSpPr>
          <p:cNvPr id="90" name="组合 89">
            <a:extLst>
              <a:ext uri="{FF2B5EF4-FFF2-40B4-BE49-F238E27FC236}">
                <a16:creationId xmlns:a16="http://schemas.microsoft.com/office/drawing/2014/main" id="{F6A7AD55-9C4D-CC49-1D4B-327CC95278A8}"/>
              </a:ext>
            </a:extLst>
          </p:cNvPr>
          <p:cNvGrpSpPr/>
          <p:nvPr/>
        </p:nvGrpSpPr>
        <p:grpSpPr>
          <a:xfrm>
            <a:off x="5121536" y="6452425"/>
            <a:ext cx="7099039" cy="414788"/>
            <a:chOff x="6115824" y="6443212"/>
            <a:chExt cx="6441504" cy="414788"/>
          </a:xfrm>
        </p:grpSpPr>
        <p:sp>
          <p:nvSpPr>
            <p:cNvPr id="92" name="矩形 91">
              <a:extLst>
                <a:ext uri="{FF2B5EF4-FFF2-40B4-BE49-F238E27FC236}">
                  <a16:creationId xmlns:a16="http://schemas.microsoft.com/office/drawing/2014/main" id="{2F8EB33A-6F1C-008C-837F-B2BCC199058D}"/>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95" name="组合 94">
              <a:extLst>
                <a:ext uri="{FF2B5EF4-FFF2-40B4-BE49-F238E27FC236}">
                  <a16:creationId xmlns:a16="http://schemas.microsoft.com/office/drawing/2014/main" id="{49608CA4-E5BC-E9FD-FC96-750F36520ADB}"/>
                </a:ext>
              </a:extLst>
            </p:cNvPr>
            <p:cNvGrpSpPr/>
            <p:nvPr/>
          </p:nvGrpSpPr>
          <p:grpSpPr>
            <a:xfrm>
              <a:off x="6115824" y="6443212"/>
              <a:ext cx="6441504" cy="407555"/>
              <a:chOff x="6115824" y="6443212"/>
              <a:chExt cx="6441504" cy="407555"/>
            </a:xfrm>
          </p:grpSpPr>
          <p:sp>
            <p:nvSpPr>
              <p:cNvPr id="96" name="矩形 95">
                <a:extLst>
                  <a:ext uri="{FF2B5EF4-FFF2-40B4-BE49-F238E27FC236}">
                    <a16:creationId xmlns:a16="http://schemas.microsoft.com/office/drawing/2014/main" id="{91D400A3-91B6-30AB-ABB5-BC239D9CCE61}"/>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97" name="文本框 96">
                <a:extLst>
                  <a:ext uri="{FF2B5EF4-FFF2-40B4-BE49-F238E27FC236}">
                    <a16:creationId xmlns:a16="http://schemas.microsoft.com/office/drawing/2014/main" id="{F11C98B8-2EC1-62E1-563A-04A242E28A61}"/>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98" name="矩形 97">
                <a:extLst>
                  <a:ext uri="{FF2B5EF4-FFF2-40B4-BE49-F238E27FC236}">
                    <a16:creationId xmlns:a16="http://schemas.microsoft.com/office/drawing/2014/main" id="{B4B8E0DF-53EA-7F9E-7B40-872A45775ED5}"/>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9" name="文本框 98">
                <a:extLst>
                  <a:ext uri="{FF2B5EF4-FFF2-40B4-BE49-F238E27FC236}">
                    <a16:creationId xmlns:a16="http://schemas.microsoft.com/office/drawing/2014/main" id="{22149B86-BCF2-A3BD-DD40-374C04FC3012}"/>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100" name="文本框 99">
                <a:extLst>
                  <a:ext uri="{FF2B5EF4-FFF2-40B4-BE49-F238E27FC236}">
                    <a16:creationId xmlns:a16="http://schemas.microsoft.com/office/drawing/2014/main" id="{A4CEED14-9DA1-6EB1-0EE0-1B4E76A16E6F}"/>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101" name="文本框 100">
                <a:extLst>
                  <a:ext uri="{FF2B5EF4-FFF2-40B4-BE49-F238E27FC236}">
                    <a16:creationId xmlns:a16="http://schemas.microsoft.com/office/drawing/2014/main" id="{1E6D6CE0-BDFD-C426-7382-5C4D6E347277}"/>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121" name="文本框 120">
            <a:extLst>
              <a:ext uri="{FF2B5EF4-FFF2-40B4-BE49-F238E27FC236}">
                <a16:creationId xmlns:a16="http://schemas.microsoft.com/office/drawing/2014/main" id="{AA2D7623-E603-4F53-DCBC-D3B85559CBFE}"/>
              </a:ext>
            </a:extLst>
          </p:cNvPr>
          <p:cNvSpPr txBox="1"/>
          <p:nvPr/>
        </p:nvSpPr>
        <p:spPr>
          <a:xfrm>
            <a:off x="4625027" y="4224772"/>
            <a:ext cx="3273913" cy="2031325"/>
          </a:xfrm>
          <a:prstGeom prst="rect">
            <a:avLst/>
          </a:prstGeom>
          <a:noFill/>
        </p:spPr>
        <p:txBody>
          <a:bodyPr wrap="square">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使用</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ICEM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对换热管外流域进行</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三维结构化网格划分</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。为提高网格质量和计算精度， 对流体与管壁面的接触面进行网格加密，距离壁面的第一层网格高度设置为</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0.05 mm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，共设置</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层</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 增长率为</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p>
        </p:txBody>
      </p:sp>
      <p:grpSp>
        <p:nvGrpSpPr>
          <p:cNvPr id="122" name="组合 121">
            <a:extLst>
              <a:ext uri="{FF2B5EF4-FFF2-40B4-BE49-F238E27FC236}">
                <a16:creationId xmlns:a16="http://schemas.microsoft.com/office/drawing/2014/main" id="{0033B888-FD35-9F28-4A91-25DCBECD1469}"/>
              </a:ext>
            </a:extLst>
          </p:cNvPr>
          <p:cNvGrpSpPr/>
          <p:nvPr/>
        </p:nvGrpSpPr>
        <p:grpSpPr>
          <a:xfrm>
            <a:off x="4553314" y="1999195"/>
            <a:ext cx="3302306" cy="371204"/>
            <a:chOff x="2540217" y="2004895"/>
            <a:chExt cx="3835277" cy="371204"/>
          </a:xfrm>
        </p:grpSpPr>
        <p:sp>
          <p:nvSpPr>
            <p:cNvPr id="123" name="矩形 122">
              <a:extLst>
                <a:ext uri="{FF2B5EF4-FFF2-40B4-BE49-F238E27FC236}">
                  <a16:creationId xmlns:a16="http://schemas.microsoft.com/office/drawing/2014/main" id="{0CDB9A84-9BF7-E354-8218-0D14C0C43594}"/>
                </a:ext>
              </a:extLst>
            </p:cNvPr>
            <p:cNvSpPr/>
            <p:nvPr/>
          </p:nvSpPr>
          <p:spPr>
            <a:xfrm>
              <a:off x="2540217" y="2004895"/>
              <a:ext cx="383527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123">
              <a:extLst>
                <a:ext uri="{FF2B5EF4-FFF2-40B4-BE49-F238E27FC236}">
                  <a16:creationId xmlns:a16="http://schemas.microsoft.com/office/drawing/2014/main" id="{75EC91B0-6C53-EEFD-51D4-A9005804ED7A}"/>
                </a:ext>
              </a:extLst>
            </p:cNvPr>
            <p:cNvSpPr txBox="1"/>
            <p:nvPr/>
          </p:nvSpPr>
          <p:spPr>
            <a:xfrm>
              <a:off x="2885495" y="2006767"/>
              <a:ext cx="3124780"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网格划分</a:t>
              </a:r>
            </a:p>
          </p:txBody>
        </p:sp>
      </p:grpSp>
      <p:sp>
        <p:nvSpPr>
          <p:cNvPr id="128" name="文本框 127">
            <a:extLst>
              <a:ext uri="{FF2B5EF4-FFF2-40B4-BE49-F238E27FC236}">
                <a16:creationId xmlns:a16="http://schemas.microsoft.com/office/drawing/2014/main" id="{C8463B1E-530D-2589-BFF9-1370D10B2501}"/>
              </a:ext>
            </a:extLst>
          </p:cNvPr>
          <p:cNvSpPr txBox="1"/>
          <p:nvPr/>
        </p:nvSpPr>
        <p:spPr>
          <a:xfrm>
            <a:off x="181348" y="5048773"/>
            <a:ext cx="3964980" cy="1200329"/>
          </a:xfrm>
          <a:prstGeom prst="rect">
            <a:avLst/>
          </a:prstGeom>
          <a:noFill/>
        </p:spPr>
        <p:txBody>
          <a:bodyPr wrap="square">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计算域的</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前、后表面</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为</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周期面</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上、下表面</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为</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对称面</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 为确保来流的均匀性和避免</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出口回流</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，入口及出口长度均设置为</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椭圆管长轴</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倍。 </a:t>
            </a:r>
          </a:p>
        </p:txBody>
      </p:sp>
      <p:grpSp>
        <p:nvGrpSpPr>
          <p:cNvPr id="129" name="组合 128">
            <a:extLst>
              <a:ext uri="{FF2B5EF4-FFF2-40B4-BE49-F238E27FC236}">
                <a16:creationId xmlns:a16="http://schemas.microsoft.com/office/drawing/2014/main" id="{2A928102-3A66-AC0D-0FD0-F9616B9FCF58}"/>
              </a:ext>
            </a:extLst>
          </p:cNvPr>
          <p:cNvGrpSpPr/>
          <p:nvPr/>
        </p:nvGrpSpPr>
        <p:grpSpPr>
          <a:xfrm>
            <a:off x="8334374" y="1998189"/>
            <a:ext cx="3540406" cy="389901"/>
            <a:chOff x="2540217" y="2004895"/>
            <a:chExt cx="3835277" cy="389901"/>
          </a:xfrm>
        </p:grpSpPr>
        <p:sp>
          <p:nvSpPr>
            <p:cNvPr id="130" name="矩形 129">
              <a:extLst>
                <a:ext uri="{FF2B5EF4-FFF2-40B4-BE49-F238E27FC236}">
                  <a16:creationId xmlns:a16="http://schemas.microsoft.com/office/drawing/2014/main" id="{18A2C26E-7145-DFEB-825B-E17ACEEE805E}"/>
                </a:ext>
              </a:extLst>
            </p:cNvPr>
            <p:cNvSpPr/>
            <p:nvPr/>
          </p:nvSpPr>
          <p:spPr>
            <a:xfrm>
              <a:off x="2540217" y="2004895"/>
              <a:ext cx="383527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文本框 130">
              <a:extLst>
                <a:ext uri="{FF2B5EF4-FFF2-40B4-BE49-F238E27FC236}">
                  <a16:creationId xmlns:a16="http://schemas.microsoft.com/office/drawing/2014/main" id="{D8B07204-E65A-B4DD-526F-0E4168254C51}"/>
                </a:ext>
              </a:extLst>
            </p:cNvPr>
            <p:cNvSpPr txBox="1"/>
            <p:nvPr/>
          </p:nvSpPr>
          <p:spPr>
            <a:xfrm>
              <a:off x="2895465" y="2025464"/>
              <a:ext cx="312478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评估参数</a:t>
              </a:r>
            </a:p>
          </p:txBody>
        </p:sp>
      </p:grpSp>
      <p:sp>
        <p:nvSpPr>
          <p:cNvPr id="134" name="文本框 133">
            <a:extLst>
              <a:ext uri="{FF2B5EF4-FFF2-40B4-BE49-F238E27FC236}">
                <a16:creationId xmlns:a16="http://schemas.microsoft.com/office/drawing/2014/main" id="{E6D70612-9AB7-9130-D0B2-17B7D9B78433}"/>
              </a:ext>
            </a:extLst>
          </p:cNvPr>
          <p:cNvSpPr txBox="1"/>
          <p:nvPr/>
        </p:nvSpPr>
        <p:spPr>
          <a:xfrm>
            <a:off x="8334374" y="2351990"/>
            <a:ext cx="3708634" cy="1200329"/>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在</a:t>
            </a:r>
            <a:r>
              <a:rPr lang="zh-CN" altLang="en-US" b="1" dirty="0">
                <a:solidFill>
                  <a:srgbClr val="C00000"/>
                </a:solidFill>
                <a:latin typeface="微软雅黑" panose="020B0503020204020204" pitchFamily="34" charset="-122"/>
                <a:ea typeface="微软雅黑" panose="020B0503020204020204" pitchFamily="34" charset="-122"/>
              </a:rPr>
              <a:t>评估</a:t>
            </a:r>
            <a:r>
              <a:rPr lang="zh-CN" altLang="en-US" b="1" dirty="0">
                <a:latin typeface="微软雅黑" panose="020B0503020204020204" pitchFamily="34" charset="-122"/>
                <a:ea typeface="微软雅黑" panose="020B0503020204020204" pitchFamily="34" charset="-122"/>
              </a:rPr>
              <a:t>翅片结构参数对换热器</a:t>
            </a:r>
            <a:r>
              <a:rPr lang="zh-CN" altLang="en-US" b="1" dirty="0">
                <a:solidFill>
                  <a:srgbClr val="C00000"/>
                </a:solidFill>
                <a:latin typeface="微软雅黑" panose="020B0503020204020204" pitchFamily="34" charset="-122"/>
                <a:ea typeface="微软雅黑" panose="020B0503020204020204" pitchFamily="34" charset="-122"/>
              </a:rPr>
              <a:t>传热性能</a:t>
            </a:r>
            <a:r>
              <a:rPr lang="zh-CN" altLang="en-US" b="1" dirty="0">
                <a:latin typeface="微软雅黑" panose="020B0503020204020204" pitchFamily="34" charset="-122"/>
                <a:ea typeface="微软雅黑" panose="020B0503020204020204" pitchFamily="34" charset="-122"/>
              </a:rPr>
              <a:t>和</a:t>
            </a:r>
            <a:r>
              <a:rPr lang="zh-CN" altLang="en-US" b="1" dirty="0">
                <a:solidFill>
                  <a:srgbClr val="C00000"/>
                </a:solidFill>
                <a:latin typeface="微软雅黑" panose="020B0503020204020204" pitchFamily="34" charset="-122"/>
                <a:ea typeface="微软雅黑" panose="020B0503020204020204" pitchFamily="34" charset="-122"/>
              </a:rPr>
              <a:t>流动特性</a:t>
            </a:r>
            <a:r>
              <a:rPr lang="zh-CN" altLang="en-US" b="1" dirty="0">
                <a:latin typeface="微软雅黑" panose="020B0503020204020204" pitchFamily="34" charset="-122"/>
                <a:ea typeface="微软雅黑" panose="020B0503020204020204" pitchFamily="34" charset="-122"/>
              </a:rPr>
              <a:t>的影响时，需依赖量化的</a:t>
            </a:r>
            <a:r>
              <a:rPr lang="zh-CN" altLang="en-US" b="1" dirty="0">
                <a:solidFill>
                  <a:srgbClr val="C00000"/>
                </a:solidFill>
                <a:latin typeface="微软雅黑" panose="020B0503020204020204" pitchFamily="34" charset="-122"/>
                <a:ea typeface="微软雅黑" panose="020B0503020204020204" pitchFamily="34" charset="-122"/>
              </a:rPr>
              <a:t>评价标准</a:t>
            </a:r>
            <a:r>
              <a:rPr lang="zh-CN" altLang="en-US" b="1" dirty="0">
                <a:latin typeface="微软雅黑" panose="020B0503020204020204" pitchFamily="34" charset="-122"/>
                <a:ea typeface="微软雅黑" panose="020B0503020204020204" pitchFamily="34" charset="-122"/>
              </a:rPr>
              <a:t>来进行全面而准确的衡量</a:t>
            </a:r>
            <a:r>
              <a:rPr lang="zh-CN" altLang="en-US" sz="1600" b="1" dirty="0">
                <a:latin typeface="微软雅黑" panose="020B0503020204020204" pitchFamily="34" charset="-122"/>
                <a:ea typeface="微软雅黑" panose="020B0503020204020204" pitchFamily="34" charset="-122"/>
              </a:rPr>
              <a:t>。 </a:t>
            </a:r>
          </a:p>
        </p:txBody>
      </p:sp>
      <p:sp>
        <p:nvSpPr>
          <p:cNvPr id="136" name="文本框 135">
            <a:extLst>
              <a:ext uri="{FF2B5EF4-FFF2-40B4-BE49-F238E27FC236}">
                <a16:creationId xmlns:a16="http://schemas.microsoft.com/office/drawing/2014/main" id="{12B2E1B5-1F7C-8379-6C22-CA7BB46CE88F}"/>
              </a:ext>
            </a:extLst>
          </p:cNvPr>
          <p:cNvSpPr txBox="1"/>
          <p:nvPr/>
        </p:nvSpPr>
        <p:spPr>
          <a:xfrm>
            <a:off x="8351826" y="3476044"/>
            <a:ext cx="1916124" cy="369332"/>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solidFill>
                  <a:srgbClr val="C00000"/>
                </a:solidFill>
                <a:latin typeface="微软雅黑" panose="020B0503020204020204" pitchFamily="34" charset="-122"/>
                <a:ea typeface="微软雅黑" panose="020B0503020204020204" pitchFamily="34" charset="-122"/>
              </a:rPr>
              <a:t>努塞尔数</a:t>
            </a:r>
          </a:p>
        </p:txBody>
      </p:sp>
      <p:graphicFrame>
        <p:nvGraphicFramePr>
          <p:cNvPr id="137" name="对象 136">
            <a:extLst>
              <a:ext uri="{FF2B5EF4-FFF2-40B4-BE49-F238E27FC236}">
                <a16:creationId xmlns:a16="http://schemas.microsoft.com/office/drawing/2014/main" id="{8DC1D146-F484-A9D1-1652-09A3010CE32D}"/>
              </a:ext>
            </a:extLst>
          </p:cNvPr>
          <p:cNvGraphicFramePr>
            <a:graphicFrameLocks noChangeAspect="1"/>
          </p:cNvGraphicFramePr>
          <p:nvPr>
            <p:extLst>
              <p:ext uri="{D42A27DB-BD31-4B8C-83A1-F6EECF244321}">
                <p14:modId xmlns:p14="http://schemas.microsoft.com/office/powerpoint/2010/main" val="1124692533"/>
              </p:ext>
            </p:extLst>
          </p:nvPr>
        </p:nvGraphicFramePr>
        <p:xfrm>
          <a:off x="9625173" y="3693326"/>
          <a:ext cx="958807" cy="646152"/>
        </p:xfrm>
        <a:graphic>
          <a:graphicData uri="http://schemas.openxmlformats.org/presentationml/2006/ole">
            <mc:AlternateContent xmlns:mc="http://schemas.openxmlformats.org/markup-compatibility/2006">
              <mc:Choice xmlns:v="urn:schemas-microsoft-com:vml" Requires="v">
                <p:oleObj name="Equation" r:id="rId6" imgW="583920" imgH="393480" progId="Equation.DSMT4">
                  <p:embed/>
                </p:oleObj>
              </mc:Choice>
              <mc:Fallback>
                <p:oleObj name="Equation" r:id="rId6" imgW="583920" imgH="393480" progId="Equation.DSMT4">
                  <p:embed/>
                  <p:pic>
                    <p:nvPicPr>
                      <p:cNvPr id="0" name=""/>
                      <p:cNvPicPr/>
                      <p:nvPr/>
                    </p:nvPicPr>
                    <p:blipFill>
                      <a:blip r:embed="rId7"/>
                      <a:stretch>
                        <a:fillRect/>
                      </a:stretch>
                    </p:blipFill>
                    <p:spPr>
                      <a:xfrm>
                        <a:off x="9625173" y="3693326"/>
                        <a:ext cx="958807" cy="646152"/>
                      </a:xfrm>
                      <a:prstGeom prst="rect">
                        <a:avLst/>
                      </a:prstGeom>
                    </p:spPr>
                  </p:pic>
                </p:oleObj>
              </mc:Fallback>
            </mc:AlternateContent>
          </a:graphicData>
        </a:graphic>
      </p:graphicFrame>
      <p:sp>
        <p:nvSpPr>
          <p:cNvPr id="139" name="文本框 138">
            <a:extLst>
              <a:ext uri="{FF2B5EF4-FFF2-40B4-BE49-F238E27FC236}">
                <a16:creationId xmlns:a16="http://schemas.microsoft.com/office/drawing/2014/main" id="{6FF239C4-E7FA-B50B-3868-35D3461D11C5}"/>
              </a:ext>
            </a:extLst>
          </p:cNvPr>
          <p:cNvSpPr txBox="1"/>
          <p:nvPr/>
        </p:nvSpPr>
        <p:spPr>
          <a:xfrm>
            <a:off x="8351826" y="4277824"/>
            <a:ext cx="1916124" cy="369332"/>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solidFill>
                  <a:srgbClr val="C00000"/>
                </a:solidFill>
                <a:latin typeface="微软雅黑" panose="020B0503020204020204" pitchFamily="34" charset="-122"/>
                <a:ea typeface="微软雅黑" panose="020B0503020204020204" pitchFamily="34" charset="-122"/>
              </a:rPr>
              <a:t>摩擦系数</a:t>
            </a:r>
          </a:p>
        </p:txBody>
      </p:sp>
      <p:graphicFrame>
        <p:nvGraphicFramePr>
          <p:cNvPr id="140" name="对象 139">
            <a:extLst>
              <a:ext uri="{FF2B5EF4-FFF2-40B4-BE49-F238E27FC236}">
                <a16:creationId xmlns:a16="http://schemas.microsoft.com/office/drawing/2014/main" id="{18C9870D-D9AF-BA8F-45F5-D251CFDB100B}"/>
              </a:ext>
            </a:extLst>
          </p:cNvPr>
          <p:cNvGraphicFramePr>
            <a:graphicFrameLocks noChangeAspect="1"/>
          </p:cNvGraphicFramePr>
          <p:nvPr>
            <p:extLst>
              <p:ext uri="{D42A27DB-BD31-4B8C-83A1-F6EECF244321}">
                <p14:modId xmlns:p14="http://schemas.microsoft.com/office/powerpoint/2010/main" val="4239858162"/>
              </p:ext>
            </p:extLst>
          </p:nvPr>
        </p:nvGraphicFramePr>
        <p:xfrm>
          <a:off x="9625172" y="4493848"/>
          <a:ext cx="1135661" cy="646152"/>
        </p:xfrm>
        <a:graphic>
          <a:graphicData uri="http://schemas.openxmlformats.org/presentationml/2006/ole">
            <mc:AlternateContent xmlns:mc="http://schemas.openxmlformats.org/markup-compatibility/2006">
              <mc:Choice xmlns:v="urn:schemas-microsoft-com:vml" Requires="v">
                <p:oleObj name="Equation" r:id="rId8" imgW="736560" imgH="419040" progId="Equation.DSMT4">
                  <p:embed/>
                </p:oleObj>
              </mc:Choice>
              <mc:Fallback>
                <p:oleObj name="Equation" r:id="rId8" imgW="736560" imgH="419040" progId="Equation.DSMT4">
                  <p:embed/>
                  <p:pic>
                    <p:nvPicPr>
                      <p:cNvPr id="0" name=""/>
                      <p:cNvPicPr/>
                      <p:nvPr/>
                    </p:nvPicPr>
                    <p:blipFill>
                      <a:blip r:embed="rId9"/>
                      <a:stretch>
                        <a:fillRect/>
                      </a:stretch>
                    </p:blipFill>
                    <p:spPr>
                      <a:xfrm>
                        <a:off x="9625172" y="4493848"/>
                        <a:ext cx="1135661" cy="646152"/>
                      </a:xfrm>
                      <a:prstGeom prst="rect">
                        <a:avLst/>
                      </a:prstGeom>
                    </p:spPr>
                  </p:pic>
                </p:oleObj>
              </mc:Fallback>
            </mc:AlternateContent>
          </a:graphicData>
        </a:graphic>
      </p:graphicFrame>
      <p:sp>
        <p:nvSpPr>
          <p:cNvPr id="142" name="文本框 141">
            <a:extLst>
              <a:ext uri="{FF2B5EF4-FFF2-40B4-BE49-F238E27FC236}">
                <a16:creationId xmlns:a16="http://schemas.microsoft.com/office/drawing/2014/main" id="{A4740082-EF9A-DB93-DA1D-31E7C9F9ECA5}"/>
              </a:ext>
            </a:extLst>
          </p:cNvPr>
          <p:cNvSpPr txBox="1"/>
          <p:nvPr/>
        </p:nvSpPr>
        <p:spPr>
          <a:xfrm>
            <a:off x="8305979" y="5205118"/>
            <a:ext cx="2472573" cy="369332"/>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solidFill>
                  <a:srgbClr val="C00000"/>
                </a:solidFill>
                <a:latin typeface="微软雅黑" panose="020B0503020204020204" pitchFamily="34" charset="-122"/>
                <a:ea typeface="微软雅黑" panose="020B0503020204020204" pitchFamily="34" charset="-122"/>
              </a:rPr>
              <a:t>综合评价因子</a:t>
            </a:r>
            <a:r>
              <a:rPr lang="en-US" altLang="zh-CN"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PEC</a:t>
            </a:r>
            <a:endParaRPr lang="zh-CN" altLang="en-US"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43" name="对象 142">
            <a:extLst>
              <a:ext uri="{FF2B5EF4-FFF2-40B4-BE49-F238E27FC236}">
                <a16:creationId xmlns:a16="http://schemas.microsoft.com/office/drawing/2014/main" id="{9C924FD2-092D-96AE-B052-94851F045E1C}"/>
              </a:ext>
            </a:extLst>
          </p:cNvPr>
          <p:cNvGraphicFramePr>
            <a:graphicFrameLocks noChangeAspect="1"/>
          </p:cNvGraphicFramePr>
          <p:nvPr>
            <p:extLst>
              <p:ext uri="{D42A27DB-BD31-4B8C-83A1-F6EECF244321}">
                <p14:modId xmlns:p14="http://schemas.microsoft.com/office/powerpoint/2010/main" val="3910455900"/>
              </p:ext>
            </p:extLst>
          </p:nvPr>
        </p:nvGraphicFramePr>
        <p:xfrm>
          <a:off x="9625173" y="5515097"/>
          <a:ext cx="1135661" cy="816879"/>
        </p:xfrm>
        <a:graphic>
          <a:graphicData uri="http://schemas.openxmlformats.org/presentationml/2006/ole">
            <mc:AlternateContent xmlns:mc="http://schemas.openxmlformats.org/markup-compatibility/2006">
              <mc:Choice xmlns:v="urn:schemas-microsoft-com:vml" Requires="v">
                <p:oleObj name="Equation" r:id="rId10" imgW="723600" imgH="520560" progId="Equation.DSMT4">
                  <p:embed/>
                </p:oleObj>
              </mc:Choice>
              <mc:Fallback>
                <p:oleObj name="Equation" r:id="rId10" imgW="723600" imgH="520560" progId="Equation.DSMT4">
                  <p:embed/>
                  <p:pic>
                    <p:nvPicPr>
                      <p:cNvPr id="0" name=""/>
                      <p:cNvPicPr/>
                      <p:nvPr/>
                    </p:nvPicPr>
                    <p:blipFill>
                      <a:blip r:embed="rId11"/>
                      <a:stretch>
                        <a:fillRect/>
                      </a:stretch>
                    </p:blipFill>
                    <p:spPr>
                      <a:xfrm>
                        <a:off x="9625173" y="5515097"/>
                        <a:ext cx="1135661" cy="816879"/>
                      </a:xfrm>
                      <a:prstGeom prst="rect">
                        <a:avLst/>
                      </a:prstGeom>
                    </p:spPr>
                  </p:pic>
                </p:oleObj>
              </mc:Fallback>
            </mc:AlternateContent>
          </a:graphicData>
        </a:graphic>
      </p:graphicFrame>
      <p:sp>
        <p:nvSpPr>
          <p:cNvPr id="144" name="文本框 143">
            <a:extLst>
              <a:ext uri="{FF2B5EF4-FFF2-40B4-BE49-F238E27FC236}">
                <a16:creationId xmlns:a16="http://schemas.microsoft.com/office/drawing/2014/main" id="{2AB9F74A-BD73-B319-C38C-B17F2763A4FA}"/>
              </a:ext>
            </a:extLst>
          </p:cNvPr>
          <p:cNvSpPr txBox="1"/>
          <p:nvPr/>
        </p:nvSpPr>
        <p:spPr>
          <a:xfrm>
            <a:off x="10919802" y="3816034"/>
            <a:ext cx="761747" cy="369332"/>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46" name="文本框 145">
            <a:extLst>
              <a:ext uri="{FF2B5EF4-FFF2-40B4-BE49-F238E27FC236}">
                <a16:creationId xmlns:a16="http://schemas.microsoft.com/office/drawing/2014/main" id="{5B23B0A6-ACAD-9D36-2F6D-64CDB24D96A5}"/>
              </a:ext>
            </a:extLst>
          </p:cNvPr>
          <p:cNvSpPr txBox="1"/>
          <p:nvPr/>
        </p:nvSpPr>
        <p:spPr>
          <a:xfrm>
            <a:off x="10925007" y="4691303"/>
            <a:ext cx="723900" cy="369332"/>
          </a:xfrm>
          <a:prstGeom prst="rect">
            <a:avLst/>
          </a:prstGeom>
          <a:noFill/>
        </p:spPr>
        <p:txBody>
          <a:bodyPr wrap="square">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48" name="文本框 147">
            <a:extLst>
              <a:ext uri="{FF2B5EF4-FFF2-40B4-BE49-F238E27FC236}">
                <a16:creationId xmlns:a16="http://schemas.microsoft.com/office/drawing/2014/main" id="{07EDB922-22B7-4131-F3CC-98F5996AB6A2}"/>
              </a:ext>
            </a:extLst>
          </p:cNvPr>
          <p:cNvSpPr txBox="1"/>
          <p:nvPr/>
        </p:nvSpPr>
        <p:spPr>
          <a:xfrm>
            <a:off x="10929327" y="5662257"/>
            <a:ext cx="832564" cy="369332"/>
          </a:xfrm>
          <a:prstGeom prst="rect">
            <a:avLst/>
          </a:prstGeom>
          <a:noFill/>
        </p:spPr>
        <p:txBody>
          <a:bodyPr wrap="square">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49" name="箭头: 右 148">
            <a:extLst>
              <a:ext uri="{FF2B5EF4-FFF2-40B4-BE49-F238E27FC236}">
                <a16:creationId xmlns:a16="http://schemas.microsoft.com/office/drawing/2014/main" id="{20EA05C3-5B55-87F4-C2AA-B60324F3E599}"/>
              </a:ext>
            </a:extLst>
          </p:cNvPr>
          <p:cNvSpPr/>
          <p:nvPr/>
        </p:nvSpPr>
        <p:spPr>
          <a:xfrm>
            <a:off x="4064605" y="3803268"/>
            <a:ext cx="498025" cy="1005190"/>
          </a:xfrm>
          <a:prstGeom prst="rightArrow">
            <a:avLst/>
          </a:prstGeom>
          <a:solidFill>
            <a:srgbClr val="005C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箭头: 右 149">
            <a:extLst>
              <a:ext uri="{FF2B5EF4-FFF2-40B4-BE49-F238E27FC236}">
                <a16:creationId xmlns:a16="http://schemas.microsoft.com/office/drawing/2014/main" id="{76BCCE44-62CB-333A-1A23-200D2CCB19D8}"/>
              </a:ext>
            </a:extLst>
          </p:cNvPr>
          <p:cNvSpPr/>
          <p:nvPr/>
        </p:nvSpPr>
        <p:spPr>
          <a:xfrm>
            <a:off x="7864744" y="3814452"/>
            <a:ext cx="498025" cy="1005190"/>
          </a:xfrm>
          <a:prstGeom prst="rightArrow">
            <a:avLst/>
          </a:prstGeom>
          <a:solidFill>
            <a:srgbClr val="005C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a:extLst>
              <a:ext uri="{FF2B5EF4-FFF2-40B4-BE49-F238E27FC236}">
                <a16:creationId xmlns:a16="http://schemas.microsoft.com/office/drawing/2014/main" id="{ABC5D57D-5885-DF80-BD89-C29DC0004F25}"/>
              </a:ext>
            </a:extLst>
          </p:cNvPr>
          <p:cNvGrpSpPr/>
          <p:nvPr/>
        </p:nvGrpSpPr>
        <p:grpSpPr>
          <a:xfrm>
            <a:off x="181348" y="1109493"/>
            <a:ext cx="11953320" cy="791457"/>
            <a:chOff x="288532" y="1716235"/>
            <a:chExt cx="12388225" cy="791457"/>
          </a:xfrm>
        </p:grpSpPr>
        <p:sp>
          <p:nvSpPr>
            <p:cNvPr id="80" name="矩形 79">
              <a:extLst>
                <a:ext uri="{FF2B5EF4-FFF2-40B4-BE49-F238E27FC236}">
                  <a16:creationId xmlns:a16="http://schemas.microsoft.com/office/drawing/2014/main" id="{D14077A0-69C0-CDE8-D747-8BC991DDF4D1}"/>
                </a:ext>
              </a:extLst>
            </p:cNvPr>
            <p:cNvSpPr/>
            <p:nvPr/>
          </p:nvSpPr>
          <p:spPr>
            <a:xfrm>
              <a:off x="288532" y="1716235"/>
              <a:ext cx="12371861" cy="791457"/>
            </a:xfrm>
            <a:prstGeom prst="rect">
              <a:avLst/>
            </a:prstGeom>
            <a:solidFill>
              <a:srgbClr val="E7E7E7"/>
            </a:solidFill>
            <a:ln w="38100">
              <a:solidFill>
                <a:srgbClr val="005CA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8F61BD4D-3027-0419-F0B2-1953070871D1}"/>
                </a:ext>
              </a:extLst>
            </p:cNvPr>
            <p:cNvSpPr txBox="1"/>
            <p:nvPr/>
          </p:nvSpPr>
          <p:spPr>
            <a:xfrm>
              <a:off x="288532" y="1792254"/>
              <a:ext cx="12388225" cy="682238"/>
            </a:xfrm>
            <a:prstGeom prst="rect">
              <a:avLst/>
            </a:prstGeom>
            <a:noFill/>
          </p:spPr>
          <p:txBody>
            <a:bodyPr wrap="square">
              <a:spAutoFit/>
            </a:bodyPr>
            <a:lstStyle/>
            <a:p>
              <a:pPr>
                <a:lnSpc>
                  <a:spcPts val="2270"/>
                </a:lnSpc>
              </a:pPr>
              <a:r>
                <a:rPr lang="zh-CN" altLang="en-US" sz="2000" b="1" dirty="0">
                  <a:latin typeface="微软雅黑" panose="020B0503020204020204" pitchFamily="34" charset="-122"/>
                  <a:ea typeface="微软雅黑" panose="020B0503020204020204" pitchFamily="34" charset="-122"/>
                </a:rPr>
                <a:t>本研究采用</a:t>
              </a:r>
              <a:r>
                <a:rPr lang="zh-CN" altLang="en-US" sz="2000" b="1" dirty="0">
                  <a:solidFill>
                    <a:srgbClr val="C00000"/>
                  </a:solidFill>
                  <a:latin typeface="微软雅黑" panose="020B0503020204020204" pitchFamily="34" charset="-122"/>
                  <a:ea typeface="微软雅黑" panose="020B0503020204020204" pitchFamily="34" charset="-122"/>
                </a:rPr>
                <a:t>数值模拟</a:t>
              </a:r>
              <a:r>
                <a:rPr lang="zh-CN" altLang="en-US" sz="2000" b="1" dirty="0">
                  <a:latin typeface="微软雅黑" panose="020B0503020204020204" pitchFamily="34" charset="-122"/>
                  <a:ea typeface="微软雅黑" panose="020B0503020204020204" pitchFamily="34" charset="-122"/>
                </a:rPr>
                <a:t>的方法，系统探究了翅片式椭圆套管蒸发式冷凝器中，</a:t>
              </a:r>
              <a:r>
                <a:rPr lang="zh-CN" altLang="en-US" sz="2000" b="1" dirty="0">
                  <a:solidFill>
                    <a:srgbClr val="C00000"/>
                  </a:solidFill>
                  <a:latin typeface="微软雅黑" panose="020B0503020204020204" pitchFamily="34" charset="-122"/>
                  <a:ea typeface="微软雅黑" panose="020B0503020204020204" pitchFamily="34" charset="-122"/>
                </a:rPr>
                <a:t>不同翅片高度、翅片间距和翅片厚度</a:t>
              </a:r>
              <a:r>
                <a:rPr lang="zh-CN" altLang="en-US" sz="2000" b="1" dirty="0">
                  <a:latin typeface="微软雅黑" panose="020B0503020204020204" pitchFamily="34" charset="-122"/>
                  <a:ea typeface="微软雅黑" panose="020B0503020204020204" pitchFamily="34" charset="-122"/>
                </a:rPr>
                <a:t>对其</a:t>
              </a:r>
              <a:r>
                <a:rPr lang="zh-CN" altLang="en-US" sz="2000" b="1" dirty="0">
                  <a:solidFill>
                    <a:srgbClr val="C00000"/>
                  </a:solidFill>
                  <a:latin typeface="微软雅黑" panose="020B0503020204020204" pitchFamily="34" charset="-122"/>
                  <a:ea typeface="微软雅黑" panose="020B0503020204020204" pitchFamily="34" charset="-122"/>
                </a:rPr>
                <a:t>传热性能</a:t>
              </a:r>
              <a:r>
                <a:rPr lang="zh-CN" altLang="en-US" sz="2000" b="1" dirty="0">
                  <a:latin typeface="微软雅黑" panose="020B0503020204020204" pitchFamily="34" charset="-122"/>
                  <a:ea typeface="微软雅黑" panose="020B0503020204020204" pitchFamily="34" charset="-122"/>
                </a:rPr>
                <a:t>及</a:t>
              </a:r>
              <a:r>
                <a:rPr lang="zh-CN" altLang="en-US" sz="2000" b="1" dirty="0">
                  <a:solidFill>
                    <a:srgbClr val="C00000"/>
                  </a:solidFill>
                  <a:latin typeface="微软雅黑" panose="020B0503020204020204" pitchFamily="34" charset="-122"/>
                  <a:ea typeface="微软雅黑" panose="020B0503020204020204" pitchFamily="34" charset="-122"/>
                </a:rPr>
                <a:t>流动特性</a:t>
              </a:r>
              <a:r>
                <a:rPr lang="zh-CN" altLang="en-US" sz="2000" b="1" dirty="0">
                  <a:latin typeface="微软雅黑" panose="020B0503020204020204" pitchFamily="34" charset="-122"/>
                  <a:ea typeface="微软雅黑" panose="020B0503020204020204" pitchFamily="34" charset="-122"/>
                </a:rPr>
                <a:t>的影响规律。</a:t>
              </a:r>
            </a:p>
          </p:txBody>
        </p:sp>
      </p:grpSp>
      <p:sp>
        <p:nvSpPr>
          <p:cNvPr id="4" name="文本框 3">
            <a:extLst>
              <a:ext uri="{FF2B5EF4-FFF2-40B4-BE49-F238E27FC236}">
                <a16:creationId xmlns:a16="http://schemas.microsoft.com/office/drawing/2014/main" id="{DBBA69D4-4787-C2D3-F65F-E54C74CF8707}"/>
              </a:ext>
            </a:extLst>
          </p:cNvPr>
          <p:cNvSpPr txBox="1"/>
          <p:nvPr/>
        </p:nvSpPr>
        <p:spPr>
          <a:xfrm>
            <a:off x="133658" y="6349611"/>
            <a:ext cx="4987878"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段少斌</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谷雅秀</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任现超</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等</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椭圆套管蒸发式冷凝器翅片结构优化对传热性能的影响研究</a:t>
            </a:r>
            <a:r>
              <a:rPr lang="en-US" altLang="zh-CN" sz="1200" dirty="0">
                <a:latin typeface="微软雅黑" panose="020B0503020204020204" pitchFamily="34" charset="-122"/>
                <a:ea typeface="微软雅黑" panose="020B0503020204020204" pitchFamily="34" charset="-122"/>
              </a:rPr>
              <a:t>[J]. </a:t>
            </a:r>
            <a:r>
              <a:rPr lang="zh-CN" altLang="en-US" sz="1200" dirty="0">
                <a:latin typeface="微软雅黑" panose="020B0503020204020204" pitchFamily="34" charset="-122"/>
                <a:ea typeface="微软雅黑" panose="020B0503020204020204" pitchFamily="34" charset="-122"/>
              </a:rPr>
              <a:t>西安交通大学学报，</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2025(</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二审</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80813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B77E-63A2-17B0-2F46-BB8FA718A2D3}"/>
            </a:ext>
          </a:extLst>
        </p:cNvPr>
        <p:cNvGrpSpPr/>
        <p:nvPr/>
      </p:nvGrpSpPr>
      <p:grpSpPr>
        <a:xfrm>
          <a:off x="0" y="0"/>
          <a:ext cx="0" cy="0"/>
          <a:chOff x="0" y="0"/>
          <a:chExt cx="0" cy="0"/>
        </a:xfrm>
      </p:grpSpPr>
      <p:sp>
        <p:nvSpPr>
          <p:cNvPr id="30" name="矩形 29">
            <a:extLst>
              <a:ext uri="{FF2B5EF4-FFF2-40B4-BE49-F238E27FC236}">
                <a16:creationId xmlns:a16="http://schemas.microsoft.com/office/drawing/2014/main" id="{836467B1-C600-7AF2-7F8C-8506E7DEC215}"/>
              </a:ext>
            </a:extLst>
          </p:cNvPr>
          <p:cNvSpPr/>
          <p:nvPr/>
        </p:nvSpPr>
        <p:spPr>
          <a:xfrm>
            <a:off x="5954211" y="607079"/>
            <a:ext cx="6173680" cy="3023434"/>
          </a:xfrm>
          <a:prstGeom prst="rect">
            <a:avLst/>
          </a:prstGeom>
          <a:solidFill>
            <a:srgbClr val="CBD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50A93D62-28BF-F658-35BF-94BC5F9ACE33}"/>
              </a:ext>
            </a:extLst>
          </p:cNvPr>
          <p:cNvSpPr>
            <a:spLocks noGrp="1"/>
          </p:cNvSpPr>
          <p:nvPr>
            <p:ph type="sldNum" sz="quarter" idx="12"/>
          </p:nvPr>
        </p:nvSpPr>
        <p:spPr>
          <a:xfrm>
            <a:off x="9461911" y="6548192"/>
            <a:ext cx="2743200" cy="365125"/>
          </a:xfrm>
        </p:spPr>
        <p:txBody>
          <a:bodyPr/>
          <a:lstStyle/>
          <a:p>
            <a:fld id="{01635508-54A0-4FB0-A4C5-6467DE85E924}" type="slidenum">
              <a:rPr lang="zh-CN" altLang="en-US" b="1" smtClean="0"/>
              <a:pPr/>
              <a:t>13</a:t>
            </a:fld>
            <a:endParaRPr lang="zh-CN" altLang="en-US" b="1" dirty="0"/>
          </a:p>
        </p:txBody>
      </p:sp>
      <p:cxnSp>
        <p:nvCxnSpPr>
          <p:cNvPr id="136" name="直线连接符 9">
            <a:extLst>
              <a:ext uri="{FF2B5EF4-FFF2-40B4-BE49-F238E27FC236}">
                <a16:creationId xmlns:a16="http://schemas.microsoft.com/office/drawing/2014/main" id="{5D5F09B8-8EB0-D497-CCFD-C3ADE27720F1}"/>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7" name="梯形 136">
            <a:extLst>
              <a:ext uri="{FF2B5EF4-FFF2-40B4-BE49-F238E27FC236}">
                <a16:creationId xmlns:a16="http://schemas.microsoft.com/office/drawing/2014/main" id="{2DD2B2B5-0BB3-25FE-80E7-54DD6FC20E69}"/>
              </a:ext>
            </a:extLst>
          </p:cNvPr>
          <p:cNvSpPr/>
          <p:nvPr/>
        </p:nvSpPr>
        <p:spPr>
          <a:xfrm rot="10800000">
            <a:off x="19772" y="537006"/>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38" name="文本框 137">
            <a:extLst>
              <a:ext uri="{FF2B5EF4-FFF2-40B4-BE49-F238E27FC236}">
                <a16:creationId xmlns:a16="http://schemas.microsoft.com/office/drawing/2014/main" id="{15B7207D-274A-AA00-91FE-6FF12AD1FBE2}"/>
              </a:ext>
            </a:extLst>
          </p:cNvPr>
          <p:cNvSpPr txBox="1"/>
          <p:nvPr/>
        </p:nvSpPr>
        <p:spPr>
          <a:xfrm>
            <a:off x="308731" y="564178"/>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rPr>
              <a:t>翅片</a:t>
            </a:r>
            <a:r>
              <a:rPr lang="zh-CN" altLang="en-US" sz="2400" b="1" dirty="0">
                <a:solidFill>
                  <a:srgbClr val="C00000"/>
                </a:solidFill>
                <a:latin typeface="微软雅黑" panose="020B0503020204020204" pitchFamily="34" charset="-122"/>
                <a:ea typeface="微软雅黑" panose="020B0503020204020204" pitchFamily="34" charset="-122"/>
              </a:rPr>
              <a:t>高度</a:t>
            </a:r>
            <a:r>
              <a:rPr lang="zh-CN" altLang="en-US" sz="2400" b="1" dirty="0">
                <a:solidFill>
                  <a:schemeClr val="bg1"/>
                </a:solidFill>
                <a:latin typeface="微软雅黑" panose="020B0503020204020204" pitchFamily="34" charset="-122"/>
                <a:ea typeface="微软雅黑" panose="020B0503020204020204" pitchFamily="34" charset="-122"/>
              </a:rPr>
              <a:t>对流动传热特性的影响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grpSp>
        <p:nvGrpSpPr>
          <p:cNvPr id="129"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F958621-1870-9D43-CD40-99CE0B05DFC2}"/>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130" name="iSľîďê">
              <a:extLst>
                <a:ext uri="{FF2B5EF4-FFF2-40B4-BE49-F238E27FC236}">
                  <a16:creationId xmlns:a16="http://schemas.microsoft.com/office/drawing/2014/main" id="{A179A1BD-B177-20C4-8947-0AD0FD22A366}"/>
                </a:ext>
              </a:extLst>
            </p:cNvPr>
            <p:cNvGrpSpPr/>
            <p:nvPr/>
          </p:nvGrpSpPr>
          <p:grpSpPr>
            <a:xfrm>
              <a:off x="2629947" y="2501424"/>
              <a:ext cx="1847550" cy="1855152"/>
              <a:chOff x="3216275" y="2651125"/>
              <a:chExt cx="1543050" cy="1549400"/>
            </a:xfrm>
            <a:grpFill/>
          </p:grpSpPr>
          <p:sp>
            <p:nvSpPr>
              <p:cNvPr id="168" name="îśľíḓè">
                <a:extLst>
                  <a:ext uri="{FF2B5EF4-FFF2-40B4-BE49-F238E27FC236}">
                    <a16:creationId xmlns:a16="http://schemas.microsoft.com/office/drawing/2014/main" id="{8E832CD9-9635-2D05-2C9E-38480A22F407}"/>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şḷïďe">
                <a:extLst>
                  <a:ext uri="{FF2B5EF4-FFF2-40B4-BE49-F238E27FC236}">
                    <a16:creationId xmlns:a16="http://schemas.microsoft.com/office/drawing/2014/main" id="{1C049B76-31FE-0A79-B09D-6B632AF552C8}"/>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şľïďê">
                <a:extLst>
                  <a:ext uri="{FF2B5EF4-FFF2-40B4-BE49-F238E27FC236}">
                    <a16:creationId xmlns:a16="http://schemas.microsoft.com/office/drawing/2014/main" id="{E005B7A5-CB94-3B8B-265A-7F34E70379F3}"/>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ŝľíḍê">
                <a:extLst>
                  <a:ext uri="{FF2B5EF4-FFF2-40B4-BE49-F238E27FC236}">
                    <a16:creationId xmlns:a16="http://schemas.microsoft.com/office/drawing/2014/main" id="{CC652DF9-EAD7-2E22-AF42-1AF065A7D0AA}"/>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ṥḻiḓe">
                <a:extLst>
                  <a:ext uri="{FF2B5EF4-FFF2-40B4-BE49-F238E27FC236}">
                    <a16:creationId xmlns:a16="http://schemas.microsoft.com/office/drawing/2014/main" id="{28D7FED9-E75B-548C-3436-47407A73FC1E}"/>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Sľíḓè">
                <a:extLst>
                  <a:ext uri="{FF2B5EF4-FFF2-40B4-BE49-F238E27FC236}">
                    <a16:creationId xmlns:a16="http://schemas.microsoft.com/office/drawing/2014/main" id="{36CBABC7-AA42-D759-A733-F2ED79336627}"/>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S1îdè">
                <a:extLst>
                  <a:ext uri="{FF2B5EF4-FFF2-40B4-BE49-F238E27FC236}">
                    <a16:creationId xmlns:a16="http://schemas.microsoft.com/office/drawing/2014/main" id="{95AD024C-8D24-6F20-D52C-622D861F4EF9}"/>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ṣḷîḓe">
                <a:extLst>
                  <a:ext uri="{FF2B5EF4-FFF2-40B4-BE49-F238E27FC236}">
                    <a16:creationId xmlns:a16="http://schemas.microsoft.com/office/drawing/2014/main" id="{1EA5B45A-7F89-E1A4-6861-C054492F1984}"/>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ŝḻiḑe">
                <a:extLst>
                  <a:ext uri="{FF2B5EF4-FFF2-40B4-BE49-F238E27FC236}">
                    <a16:creationId xmlns:a16="http://schemas.microsoft.com/office/drawing/2014/main" id="{39F32228-BF6D-55EF-1FC6-2487C6680F8D}"/>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śḻîďe">
                <a:extLst>
                  <a:ext uri="{FF2B5EF4-FFF2-40B4-BE49-F238E27FC236}">
                    <a16:creationId xmlns:a16="http://schemas.microsoft.com/office/drawing/2014/main" id="{D1B41699-5E17-8A63-B974-195B7F8C4DF9}"/>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1îḓê">
                <a:extLst>
                  <a:ext uri="{FF2B5EF4-FFF2-40B4-BE49-F238E27FC236}">
                    <a16:creationId xmlns:a16="http://schemas.microsoft.com/office/drawing/2014/main" id="{B0906040-3916-D96F-7539-7FF427E831AB}"/>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Slïďê">
                <a:extLst>
                  <a:ext uri="{FF2B5EF4-FFF2-40B4-BE49-F238E27FC236}">
                    <a16:creationId xmlns:a16="http://schemas.microsoft.com/office/drawing/2014/main" id="{47C25F9A-4018-5EAC-8FA3-08A95468BC49}"/>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ṡļiḑê">
                <a:extLst>
                  <a:ext uri="{FF2B5EF4-FFF2-40B4-BE49-F238E27FC236}">
                    <a16:creationId xmlns:a16="http://schemas.microsoft.com/office/drawing/2014/main" id="{6E2BF43F-4836-FC25-C0AB-E6B0563C33E1}"/>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Sḷïde">
                <a:extLst>
                  <a:ext uri="{FF2B5EF4-FFF2-40B4-BE49-F238E27FC236}">
                    <a16:creationId xmlns:a16="http://schemas.microsoft.com/office/drawing/2014/main" id="{55D08389-A449-2D1A-A232-3AAA619B8096}"/>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šļiďè">
                <a:extLst>
                  <a:ext uri="{FF2B5EF4-FFF2-40B4-BE49-F238E27FC236}">
                    <a16:creationId xmlns:a16="http://schemas.microsoft.com/office/drawing/2014/main" id="{8F456D49-11AB-418A-E3AA-F304EACBC511}"/>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ṡ1ïdê">
                <a:extLst>
                  <a:ext uri="{FF2B5EF4-FFF2-40B4-BE49-F238E27FC236}">
                    <a16:creationId xmlns:a16="http://schemas.microsoft.com/office/drawing/2014/main" id="{0A98E168-B96F-F17E-0671-93AC0761B7E3}"/>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sḻiḓê">
                <a:extLst>
                  <a:ext uri="{FF2B5EF4-FFF2-40B4-BE49-F238E27FC236}">
                    <a16:creationId xmlns:a16="http://schemas.microsoft.com/office/drawing/2014/main" id="{8755D590-6C78-A499-74AF-BA85F5BD7BFA}"/>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ïSḷiḍe">
                <a:extLst>
                  <a:ext uri="{FF2B5EF4-FFF2-40B4-BE49-F238E27FC236}">
                    <a16:creationId xmlns:a16="http://schemas.microsoft.com/office/drawing/2014/main" id="{00D910BE-E130-CE63-4D42-8DBCE786CDDF}"/>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ṩḷiḑê">
                <a:extLst>
                  <a:ext uri="{FF2B5EF4-FFF2-40B4-BE49-F238E27FC236}">
                    <a16:creationId xmlns:a16="http://schemas.microsoft.com/office/drawing/2014/main" id="{A1D27DB1-49CE-6DBA-9031-F139802DBCC1}"/>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ṧliḋê">
                <a:extLst>
                  <a:ext uri="{FF2B5EF4-FFF2-40B4-BE49-F238E27FC236}">
                    <a16:creationId xmlns:a16="http://schemas.microsoft.com/office/drawing/2014/main" id="{56D1EE2D-C4FC-00F7-EBDB-60764C3323A2}"/>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ŝ1îḍé">
                <a:extLst>
                  <a:ext uri="{FF2B5EF4-FFF2-40B4-BE49-F238E27FC236}">
                    <a16:creationId xmlns:a16="http://schemas.microsoft.com/office/drawing/2014/main" id="{690B4FFA-DDD9-0972-FCB2-FBB4045F5FA0}"/>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šlîďè">
                <a:extLst>
                  <a:ext uri="{FF2B5EF4-FFF2-40B4-BE49-F238E27FC236}">
                    <a16:creationId xmlns:a16="http://schemas.microsoft.com/office/drawing/2014/main" id="{CF26283F-7E22-F503-FFFE-D23ACFC90AE2}"/>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şliďe">
                <a:extLst>
                  <a:ext uri="{FF2B5EF4-FFF2-40B4-BE49-F238E27FC236}">
                    <a16:creationId xmlns:a16="http://schemas.microsoft.com/office/drawing/2014/main" id="{BDC2C0B9-8147-93DA-5508-884F9DA70753}"/>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śļíḑè">
                <a:extLst>
                  <a:ext uri="{FF2B5EF4-FFF2-40B4-BE49-F238E27FC236}">
                    <a16:creationId xmlns:a16="http://schemas.microsoft.com/office/drawing/2014/main" id="{2EB86E2D-C278-E647-2C89-720EF082D07C}"/>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ṥḷíḍè">
                <a:extLst>
                  <a:ext uri="{FF2B5EF4-FFF2-40B4-BE49-F238E27FC236}">
                    <a16:creationId xmlns:a16="http://schemas.microsoft.com/office/drawing/2014/main" id="{46934974-3AE9-F5AE-80FE-20959DCE6B2C}"/>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Sḻiḓe">
                <a:extLst>
                  <a:ext uri="{FF2B5EF4-FFF2-40B4-BE49-F238E27FC236}">
                    <a16:creationId xmlns:a16="http://schemas.microsoft.com/office/drawing/2014/main" id="{C0D2F5E8-3DED-2201-E7F2-338A8213F654}"/>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îsļiḋé">
                <a:extLst>
                  <a:ext uri="{FF2B5EF4-FFF2-40B4-BE49-F238E27FC236}">
                    <a16:creationId xmlns:a16="http://schemas.microsoft.com/office/drawing/2014/main" id="{FA7FFB7F-DFC1-BF8A-9F0D-B5C899B4B97F}"/>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ľídé">
                <a:extLst>
                  <a:ext uri="{FF2B5EF4-FFF2-40B4-BE49-F238E27FC236}">
                    <a16:creationId xmlns:a16="http://schemas.microsoft.com/office/drawing/2014/main" id="{71D6B5E1-2AD5-7C1D-4EF1-25E251D813D4}"/>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1" name="îṡḻiḓê">
              <a:extLst>
                <a:ext uri="{FF2B5EF4-FFF2-40B4-BE49-F238E27FC236}">
                  <a16:creationId xmlns:a16="http://schemas.microsoft.com/office/drawing/2014/main" id="{7D57FC07-ED77-2EBA-8A70-9ECBF0C3BCDC}"/>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š1îďê">
              <a:extLst>
                <a:ext uri="{FF2B5EF4-FFF2-40B4-BE49-F238E27FC236}">
                  <a16:creationId xmlns:a16="http://schemas.microsoft.com/office/drawing/2014/main" id="{A1FA9823-AD04-8AA6-1DC8-7D2C2923D209}"/>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33" name="íṩlíḍe">
              <a:extLst>
                <a:ext uri="{FF2B5EF4-FFF2-40B4-BE49-F238E27FC236}">
                  <a16:creationId xmlns:a16="http://schemas.microsoft.com/office/drawing/2014/main" id="{0431B99D-E1C0-C067-B2AE-1A6B77E33579}"/>
                </a:ext>
              </a:extLst>
            </p:cNvPr>
            <p:cNvGrpSpPr/>
            <p:nvPr/>
          </p:nvGrpSpPr>
          <p:grpSpPr>
            <a:xfrm>
              <a:off x="4589708" y="2583543"/>
              <a:ext cx="742163" cy="1193232"/>
              <a:chOff x="4691308" y="2684429"/>
              <a:chExt cx="679414" cy="1092346"/>
            </a:xfrm>
            <a:grpFill/>
          </p:grpSpPr>
          <p:sp>
            <p:nvSpPr>
              <p:cNvPr id="165" name="ïṡľïďê">
                <a:extLst>
                  <a:ext uri="{FF2B5EF4-FFF2-40B4-BE49-F238E27FC236}">
                    <a16:creationId xmlns:a16="http://schemas.microsoft.com/office/drawing/2014/main" id="{28D43D16-4CFC-D15B-3C97-C7B6AB84DDD6}"/>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šlíḍé">
                <a:extLst>
                  <a:ext uri="{FF2B5EF4-FFF2-40B4-BE49-F238E27FC236}">
                    <a16:creationId xmlns:a16="http://schemas.microsoft.com/office/drawing/2014/main" id="{7EB870A6-EB0C-2283-8BA7-A4040F3FB8A2}"/>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S1ïḍé">
                <a:extLst>
                  <a:ext uri="{FF2B5EF4-FFF2-40B4-BE49-F238E27FC236}">
                    <a16:creationId xmlns:a16="http://schemas.microsoft.com/office/drawing/2014/main" id="{F740AC1F-65A3-1F26-7ECC-7354EDA38FC1}"/>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4" name="î$1idè">
              <a:extLst>
                <a:ext uri="{FF2B5EF4-FFF2-40B4-BE49-F238E27FC236}">
                  <a16:creationId xmlns:a16="http://schemas.microsoft.com/office/drawing/2014/main" id="{E198E06A-EAAF-AD19-507E-BFC17F8572AB}"/>
                </a:ext>
              </a:extLst>
            </p:cNvPr>
            <p:cNvGrpSpPr/>
            <p:nvPr/>
          </p:nvGrpSpPr>
          <p:grpSpPr>
            <a:xfrm>
              <a:off x="7561942" y="2580837"/>
              <a:ext cx="677905" cy="1186334"/>
              <a:chOff x="7344147" y="2674826"/>
              <a:chExt cx="624197" cy="1092345"/>
            </a:xfrm>
            <a:grpFill/>
          </p:grpSpPr>
          <p:sp>
            <p:nvSpPr>
              <p:cNvPr id="161" name="ïṩľiḓe">
                <a:extLst>
                  <a:ext uri="{FF2B5EF4-FFF2-40B4-BE49-F238E27FC236}">
                    <a16:creationId xmlns:a16="http://schemas.microsoft.com/office/drawing/2014/main" id="{048E0F6D-ED19-0A12-E195-DA022621FDE9}"/>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ṣlïḓê">
                <a:extLst>
                  <a:ext uri="{FF2B5EF4-FFF2-40B4-BE49-F238E27FC236}">
                    <a16:creationId xmlns:a16="http://schemas.microsoft.com/office/drawing/2014/main" id="{04DF24B2-4583-8E6C-68F7-A68D8BE0DF0A}"/>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šlîḍê">
                <a:extLst>
                  <a:ext uri="{FF2B5EF4-FFF2-40B4-BE49-F238E27FC236}">
                    <a16:creationId xmlns:a16="http://schemas.microsoft.com/office/drawing/2014/main" id="{A03A0B16-D23A-4371-B519-2FA3CFE5A915}"/>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S1îḓe">
                <a:extLst>
                  <a:ext uri="{FF2B5EF4-FFF2-40B4-BE49-F238E27FC236}">
                    <a16:creationId xmlns:a16="http://schemas.microsoft.com/office/drawing/2014/main" id="{5E156C61-B5E3-6D6A-FE05-D155A025E89A}"/>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5" name="ïŝḻïdè">
              <a:extLst>
                <a:ext uri="{FF2B5EF4-FFF2-40B4-BE49-F238E27FC236}">
                  <a16:creationId xmlns:a16="http://schemas.microsoft.com/office/drawing/2014/main" id="{6BA82FE1-93B1-CF80-A439-07487409E560}"/>
                </a:ext>
              </a:extLst>
            </p:cNvPr>
            <p:cNvGrpSpPr/>
            <p:nvPr/>
          </p:nvGrpSpPr>
          <p:grpSpPr>
            <a:xfrm>
              <a:off x="4649513" y="3946051"/>
              <a:ext cx="3567404" cy="243887"/>
              <a:chOff x="4649503" y="3967974"/>
              <a:chExt cx="3246722" cy="221964"/>
            </a:xfrm>
            <a:grpFill/>
          </p:grpSpPr>
          <p:sp>
            <p:nvSpPr>
              <p:cNvPr id="143" name="í$ḻiḓé">
                <a:extLst>
                  <a:ext uri="{FF2B5EF4-FFF2-40B4-BE49-F238E27FC236}">
                    <a16:creationId xmlns:a16="http://schemas.microsoft.com/office/drawing/2014/main" id="{80BCDF40-E913-9A42-95C6-AB0E346353E2}"/>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ľîḓé">
                <a:extLst>
                  <a:ext uri="{FF2B5EF4-FFF2-40B4-BE49-F238E27FC236}">
                    <a16:creationId xmlns:a16="http://schemas.microsoft.com/office/drawing/2014/main" id="{9119F4BF-9893-144F-24F4-3FDCB1D039DD}"/>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ṥļíḑè">
                <a:extLst>
                  <a:ext uri="{FF2B5EF4-FFF2-40B4-BE49-F238E27FC236}">
                    <a16:creationId xmlns:a16="http://schemas.microsoft.com/office/drawing/2014/main" id="{6FE956AF-418C-56A1-45C4-F31B842C0DD9}"/>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ŝliḍé">
                <a:extLst>
                  <a:ext uri="{FF2B5EF4-FFF2-40B4-BE49-F238E27FC236}">
                    <a16:creationId xmlns:a16="http://schemas.microsoft.com/office/drawing/2014/main" id="{39C8542C-8767-D0C1-B1F9-0AFB90C188DF}"/>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ŝļiďè">
                <a:extLst>
                  <a:ext uri="{FF2B5EF4-FFF2-40B4-BE49-F238E27FC236}">
                    <a16:creationId xmlns:a16="http://schemas.microsoft.com/office/drawing/2014/main" id="{5466B916-7D67-AFD5-C29E-9D6B3ECE21D6}"/>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ṩḷiḓé">
                <a:extLst>
                  <a:ext uri="{FF2B5EF4-FFF2-40B4-BE49-F238E27FC236}">
                    <a16:creationId xmlns:a16="http://schemas.microsoft.com/office/drawing/2014/main" id="{F8752C3F-487E-65EA-378B-3F42DAC842AB}"/>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ḷíďè">
                <a:extLst>
                  <a:ext uri="{FF2B5EF4-FFF2-40B4-BE49-F238E27FC236}">
                    <a16:creationId xmlns:a16="http://schemas.microsoft.com/office/drawing/2014/main" id="{0F4A10A4-494C-4CA7-7842-14124FD689B6}"/>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ś1îdê">
                <a:extLst>
                  <a:ext uri="{FF2B5EF4-FFF2-40B4-BE49-F238E27FC236}">
                    <a16:creationId xmlns:a16="http://schemas.microsoft.com/office/drawing/2014/main" id="{218E00F6-0497-DD9F-655B-E0C049C230EF}"/>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ṧļîḓe">
                <a:extLst>
                  <a:ext uri="{FF2B5EF4-FFF2-40B4-BE49-F238E27FC236}">
                    <a16:creationId xmlns:a16="http://schemas.microsoft.com/office/drawing/2014/main" id="{F2BB5E23-826C-FE61-1D5F-B08DFBB199CD}"/>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ḷíḑe">
                <a:extLst>
                  <a:ext uri="{FF2B5EF4-FFF2-40B4-BE49-F238E27FC236}">
                    <a16:creationId xmlns:a16="http://schemas.microsoft.com/office/drawing/2014/main" id="{A40D609D-C1D6-22FB-1870-ADD0E6B3AC2C}"/>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šļiďè">
                <a:extLst>
                  <a:ext uri="{FF2B5EF4-FFF2-40B4-BE49-F238E27FC236}">
                    <a16:creationId xmlns:a16="http://schemas.microsoft.com/office/drawing/2014/main" id="{3DAB3BDC-B07C-3156-2952-9FF887ABF62D}"/>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ṡḷïdè">
                <a:extLst>
                  <a:ext uri="{FF2B5EF4-FFF2-40B4-BE49-F238E27FC236}">
                    <a16:creationId xmlns:a16="http://schemas.microsoft.com/office/drawing/2014/main" id="{92C49128-2A57-AD14-094E-45B7DB448DBE}"/>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śḻïḓe">
                <a:extLst>
                  <a:ext uri="{FF2B5EF4-FFF2-40B4-BE49-F238E27FC236}">
                    <a16:creationId xmlns:a16="http://schemas.microsoft.com/office/drawing/2014/main" id="{DA15B2DC-2277-D034-EA05-7D12DB2F9251}"/>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ļîḓe">
                <a:extLst>
                  <a:ext uri="{FF2B5EF4-FFF2-40B4-BE49-F238E27FC236}">
                    <a16:creationId xmlns:a16="http://schemas.microsoft.com/office/drawing/2014/main" id="{9EB0A5E2-05D7-0705-C94B-7BD0086C4389}"/>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šḷîḋé">
                <a:extLst>
                  <a:ext uri="{FF2B5EF4-FFF2-40B4-BE49-F238E27FC236}">
                    <a16:creationId xmlns:a16="http://schemas.microsoft.com/office/drawing/2014/main" id="{99C45B2D-40AC-A833-0293-399F89232817}"/>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šļïḋê">
                <a:extLst>
                  <a:ext uri="{FF2B5EF4-FFF2-40B4-BE49-F238E27FC236}">
                    <a16:creationId xmlns:a16="http://schemas.microsoft.com/office/drawing/2014/main" id="{BD568CE8-2007-85E7-EF1B-166CA41C5E9A}"/>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śľïḓê">
                <a:extLst>
                  <a:ext uri="{FF2B5EF4-FFF2-40B4-BE49-F238E27FC236}">
                    <a16:creationId xmlns:a16="http://schemas.microsoft.com/office/drawing/2014/main" id="{E2B5AF8D-35AF-2694-D16E-E2A845228FB4}"/>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ṩḷiḋé">
                <a:extLst>
                  <a:ext uri="{FF2B5EF4-FFF2-40B4-BE49-F238E27FC236}">
                    <a16:creationId xmlns:a16="http://schemas.microsoft.com/office/drawing/2014/main" id="{0747CE19-F44D-1662-4356-11EB11E9E72A}"/>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81" name="文本框 80">
            <a:extLst>
              <a:ext uri="{FF2B5EF4-FFF2-40B4-BE49-F238E27FC236}">
                <a16:creationId xmlns:a16="http://schemas.microsoft.com/office/drawing/2014/main" id="{870551E1-923F-4620-77CE-87B2D3A9942E}"/>
              </a:ext>
            </a:extLst>
          </p:cNvPr>
          <p:cNvSpPr txBox="1"/>
          <p:nvPr/>
        </p:nvSpPr>
        <p:spPr>
          <a:xfrm>
            <a:off x="0" y="33138"/>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pic>
        <p:nvPicPr>
          <p:cNvPr id="85" name="图片 84">
            <a:extLst>
              <a:ext uri="{FF2B5EF4-FFF2-40B4-BE49-F238E27FC236}">
                <a16:creationId xmlns:a16="http://schemas.microsoft.com/office/drawing/2014/main" id="{06FD1A2C-0D0C-4186-99DD-A9BA50EDF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47" y="1649654"/>
            <a:ext cx="5651351" cy="2479981"/>
          </a:xfrm>
          <a:prstGeom prst="rect">
            <a:avLst/>
          </a:prstGeom>
        </p:spPr>
      </p:pic>
      <p:grpSp>
        <p:nvGrpSpPr>
          <p:cNvPr id="23" name="组合 22">
            <a:extLst>
              <a:ext uri="{FF2B5EF4-FFF2-40B4-BE49-F238E27FC236}">
                <a16:creationId xmlns:a16="http://schemas.microsoft.com/office/drawing/2014/main" id="{293EF998-C2C0-1E1E-1EBB-45D753D890FD}"/>
              </a:ext>
            </a:extLst>
          </p:cNvPr>
          <p:cNvGrpSpPr/>
          <p:nvPr/>
        </p:nvGrpSpPr>
        <p:grpSpPr>
          <a:xfrm>
            <a:off x="6167099" y="1127195"/>
            <a:ext cx="5821682" cy="2228725"/>
            <a:chOff x="5939843" y="624870"/>
            <a:chExt cx="6374940" cy="2592000"/>
          </a:xfrm>
        </p:grpSpPr>
        <p:pic>
          <p:nvPicPr>
            <p:cNvPr id="88" name="图片 87">
              <a:extLst>
                <a:ext uri="{FF2B5EF4-FFF2-40B4-BE49-F238E27FC236}">
                  <a16:creationId xmlns:a16="http://schemas.microsoft.com/office/drawing/2014/main" id="{FD3919BB-DFC3-5C94-D2CE-DB1D14E26119}"/>
                </a:ext>
              </a:extLst>
            </p:cNvPr>
            <p:cNvPicPr>
              <a:picLocks/>
            </p:cNvPicPr>
            <p:nvPr/>
          </p:nvPicPr>
          <p:blipFill>
            <a:blip r:embed="rId5" cstate="print">
              <a:extLst>
                <a:ext uri="{28A0092B-C50C-407E-A947-70E740481C1C}">
                  <a14:useLocalDpi xmlns:a14="http://schemas.microsoft.com/office/drawing/2010/main" val="0"/>
                </a:ext>
              </a:extLst>
            </a:blip>
            <a:srcRect l="8385" t="10845" r="12601" b="4886"/>
            <a:stretch/>
          </p:blipFill>
          <p:spPr>
            <a:xfrm>
              <a:off x="5939843" y="624870"/>
              <a:ext cx="3108497" cy="2592000"/>
            </a:xfrm>
            <a:prstGeom prst="rect">
              <a:avLst/>
            </a:prstGeom>
          </p:spPr>
        </p:pic>
        <p:pic>
          <p:nvPicPr>
            <p:cNvPr id="90" name="图片 89">
              <a:extLst>
                <a:ext uri="{FF2B5EF4-FFF2-40B4-BE49-F238E27FC236}">
                  <a16:creationId xmlns:a16="http://schemas.microsoft.com/office/drawing/2014/main" id="{7BF475FB-2921-6C2E-9CFE-99BA8FBAC4F3}"/>
                </a:ext>
              </a:extLst>
            </p:cNvPr>
            <p:cNvPicPr>
              <a:picLocks noChangeAspect="1"/>
            </p:cNvPicPr>
            <p:nvPr/>
          </p:nvPicPr>
          <p:blipFill>
            <a:blip r:embed="rId6" cstate="print">
              <a:extLst>
                <a:ext uri="{28A0092B-C50C-407E-A947-70E740481C1C}">
                  <a14:useLocalDpi xmlns:a14="http://schemas.microsoft.com/office/drawing/2010/main" val="0"/>
                </a:ext>
              </a:extLst>
            </a:blip>
            <a:srcRect l="2814" t="4319" r="9313"/>
            <a:stretch/>
          </p:blipFill>
          <p:spPr>
            <a:xfrm>
              <a:off x="9206284" y="641293"/>
              <a:ext cx="3108499" cy="2575087"/>
            </a:xfrm>
            <a:prstGeom prst="rect">
              <a:avLst/>
            </a:prstGeom>
          </p:spPr>
        </p:pic>
      </p:grpSp>
      <p:grpSp>
        <p:nvGrpSpPr>
          <p:cNvPr id="22" name="组合 21">
            <a:extLst>
              <a:ext uri="{FF2B5EF4-FFF2-40B4-BE49-F238E27FC236}">
                <a16:creationId xmlns:a16="http://schemas.microsoft.com/office/drawing/2014/main" id="{B024F221-F6B6-1E31-4728-0717D293E3DB}"/>
              </a:ext>
            </a:extLst>
          </p:cNvPr>
          <p:cNvGrpSpPr/>
          <p:nvPr/>
        </p:nvGrpSpPr>
        <p:grpSpPr>
          <a:xfrm>
            <a:off x="99113" y="1119995"/>
            <a:ext cx="5748749" cy="5260583"/>
            <a:chOff x="166029" y="3266717"/>
            <a:chExt cx="5748749" cy="5260583"/>
          </a:xfrm>
        </p:grpSpPr>
        <p:sp>
          <p:nvSpPr>
            <p:cNvPr id="96" name="矩形 95">
              <a:extLst>
                <a:ext uri="{FF2B5EF4-FFF2-40B4-BE49-F238E27FC236}">
                  <a16:creationId xmlns:a16="http://schemas.microsoft.com/office/drawing/2014/main" id="{ADF8013C-5BC3-C799-CF1F-3340FF2A47CD}"/>
                </a:ext>
              </a:extLst>
            </p:cNvPr>
            <p:cNvSpPr/>
            <p:nvPr/>
          </p:nvSpPr>
          <p:spPr>
            <a:xfrm>
              <a:off x="166029" y="3266717"/>
              <a:ext cx="5748749" cy="5260583"/>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B9D96D85-D319-A78A-D22F-DDE7928C96BB}"/>
                </a:ext>
              </a:extLst>
            </p:cNvPr>
            <p:cNvSpPr txBox="1"/>
            <p:nvPr/>
          </p:nvSpPr>
          <p:spPr>
            <a:xfrm>
              <a:off x="192135" y="3391721"/>
              <a:ext cx="3239487"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highlight>
                    <a:srgbClr val="CBDEEF"/>
                  </a:highlight>
                  <a:latin typeface="微软雅黑" panose="020B0503020204020204" pitchFamily="34" charset="-122"/>
                  <a:ea typeface="微软雅黑" panose="020B0503020204020204" pitchFamily="34" charset="-122"/>
                </a:rPr>
                <a:t>不同翅片</a:t>
              </a:r>
              <a:r>
                <a:rPr lang="zh-CN" altLang="en-US" sz="1600" b="1" dirty="0">
                  <a:solidFill>
                    <a:srgbClr val="C00000"/>
                  </a:solidFill>
                  <a:highlight>
                    <a:srgbClr val="CBDEEF"/>
                  </a:highlight>
                  <a:latin typeface="微软雅黑" panose="020B0503020204020204" pitchFamily="34" charset="-122"/>
                  <a:ea typeface="微软雅黑" panose="020B0503020204020204" pitchFamily="34" charset="-122"/>
                </a:rPr>
                <a:t>高度</a:t>
              </a:r>
              <a:r>
                <a:rPr lang="zh-CN" altLang="en-US" sz="1600" b="1" dirty="0">
                  <a:highlight>
                    <a:srgbClr val="CBDEEF"/>
                  </a:highlight>
                  <a:latin typeface="微软雅黑" panose="020B0503020204020204" pitchFamily="34" charset="-122"/>
                  <a:ea typeface="微软雅黑" panose="020B0503020204020204" pitchFamily="34" charset="-122"/>
                </a:rPr>
                <a:t>的温度分布云图 </a:t>
              </a:r>
            </a:p>
          </p:txBody>
        </p:sp>
      </p:grpSp>
      <p:grpSp>
        <p:nvGrpSpPr>
          <p:cNvPr id="5" name="组合 4">
            <a:extLst>
              <a:ext uri="{FF2B5EF4-FFF2-40B4-BE49-F238E27FC236}">
                <a16:creationId xmlns:a16="http://schemas.microsoft.com/office/drawing/2014/main" id="{22162754-5843-8051-DB6F-BDFC17DAE2BB}"/>
              </a:ext>
            </a:extLst>
          </p:cNvPr>
          <p:cNvGrpSpPr/>
          <p:nvPr/>
        </p:nvGrpSpPr>
        <p:grpSpPr>
          <a:xfrm>
            <a:off x="5121536" y="6452425"/>
            <a:ext cx="7099039" cy="414788"/>
            <a:chOff x="6115824" y="6443212"/>
            <a:chExt cx="6441504" cy="414788"/>
          </a:xfrm>
        </p:grpSpPr>
        <p:sp>
          <p:nvSpPr>
            <p:cNvPr id="6" name="矩形 5">
              <a:extLst>
                <a:ext uri="{FF2B5EF4-FFF2-40B4-BE49-F238E27FC236}">
                  <a16:creationId xmlns:a16="http://schemas.microsoft.com/office/drawing/2014/main" id="{FD7B0F9F-2D8F-123A-0CB9-F2B7B51669F3}"/>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 name="组合 6">
              <a:extLst>
                <a:ext uri="{FF2B5EF4-FFF2-40B4-BE49-F238E27FC236}">
                  <a16:creationId xmlns:a16="http://schemas.microsoft.com/office/drawing/2014/main" id="{3260B9CD-C2DC-7089-3B4D-97594F9EA19D}"/>
                </a:ext>
              </a:extLst>
            </p:cNvPr>
            <p:cNvGrpSpPr/>
            <p:nvPr/>
          </p:nvGrpSpPr>
          <p:grpSpPr>
            <a:xfrm>
              <a:off x="6115824" y="6443212"/>
              <a:ext cx="6441504" cy="407555"/>
              <a:chOff x="6115824" y="6443212"/>
              <a:chExt cx="6441504" cy="407555"/>
            </a:xfrm>
          </p:grpSpPr>
          <p:sp>
            <p:nvSpPr>
              <p:cNvPr id="8" name="矩形 7">
                <a:extLst>
                  <a:ext uri="{FF2B5EF4-FFF2-40B4-BE49-F238E27FC236}">
                    <a16:creationId xmlns:a16="http://schemas.microsoft.com/office/drawing/2014/main" id="{DD55BA82-D3C9-C365-1048-B65D8570AAEB}"/>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9" name="文本框 8">
                <a:extLst>
                  <a:ext uri="{FF2B5EF4-FFF2-40B4-BE49-F238E27FC236}">
                    <a16:creationId xmlns:a16="http://schemas.microsoft.com/office/drawing/2014/main" id="{44201052-19A0-6CB8-D053-F26FBD66B71C}"/>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0" name="矩形 9">
                <a:extLst>
                  <a:ext uri="{FF2B5EF4-FFF2-40B4-BE49-F238E27FC236}">
                    <a16:creationId xmlns:a16="http://schemas.microsoft.com/office/drawing/2014/main" id="{CF393756-9367-B603-3954-35AE1D01C94D}"/>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文本框 10">
                <a:extLst>
                  <a:ext uri="{FF2B5EF4-FFF2-40B4-BE49-F238E27FC236}">
                    <a16:creationId xmlns:a16="http://schemas.microsoft.com/office/drawing/2014/main" id="{F727D4E1-9CDF-025C-45AD-4FF69EF7D04A}"/>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14" name="文本框 13">
                <a:extLst>
                  <a:ext uri="{FF2B5EF4-FFF2-40B4-BE49-F238E27FC236}">
                    <a16:creationId xmlns:a16="http://schemas.microsoft.com/office/drawing/2014/main" id="{68433DC1-45DC-1EC9-F39F-D7C62FBB9420}"/>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15" name="文本框 14">
                <a:extLst>
                  <a:ext uri="{FF2B5EF4-FFF2-40B4-BE49-F238E27FC236}">
                    <a16:creationId xmlns:a16="http://schemas.microsoft.com/office/drawing/2014/main" id="{4974E62F-A0DF-5810-055F-AD3AB5ED2DB5}"/>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grpSp>
        <p:nvGrpSpPr>
          <p:cNvPr id="20" name="组合 19">
            <a:extLst>
              <a:ext uri="{FF2B5EF4-FFF2-40B4-BE49-F238E27FC236}">
                <a16:creationId xmlns:a16="http://schemas.microsoft.com/office/drawing/2014/main" id="{9E241C41-DACC-1BE1-CB77-F9BDDF57784B}"/>
              </a:ext>
            </a:extLst>
          </p:cNvPr>
          <p:cNvGrpSpPr/>
          <p:nvPr/>
        </p:nvGrpSpPr>
        <p:grpSpPr>
          <a:xfrm>
            <a:off x="171021" y="4229505"/>
            <a:ext cx="5582298" cy="2091490"/>
            <a:chOff x="127857" y="1386794"/>
            <a:chExt cx="5420503" cy="2004936"/>
          </a:xfrm>
        </p:grpSpPr>
        <p:sp>
          <p:nvSpPr>
            <p:cNvPr id="19" name="矩形 18">
              <a:extLst>
                <a:ext uri="{FF2B5EF4-FFF2-40B4-BE49-F238E27FC236}">
                  <a16:creationId xmlns:a16="http://schemas.microsoft.com/office/drawing/2014/main" id="{11B0A1AF-A9B2-1BFF-DDB1-5A3E8C425273}"/>
                </a:ext>
              </a:extLst>
            </p:cNvPr>
            <p:cNvSpPr/>
            <p:nvPr/>
          </p:nvSpPr>
          <p:spPr>
            <a:xfrm>
              <a:off x="138610" y="1389393"/>
              <a:ext cx="5409750" cy="2002337"/>
            </a:xfrm>
            <a:prstGeom prst="rect">
              <a:avLst/>
            </a:prstGeom>
            <a:solidFill>
              <a:srgbClr val="FDF3D5"/>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a:extLst>
                <a:ext uri="{FF2B5EF4-FFF2-40B4-BE49-F238E27FC236}">
                  <a16:creationId xmlns:a16="http://schemas.microsoft.com/office/drawing/2014/main" id="{E30F4B6C-3A76-5552-EC72-6BC2775A1006}"/>
                </a:ext>
              </a:extLst>
            </p:cNvPr>
            <p:cNvSpPr txBox="1"/>
            <p:nvPr/>
          </p:nvSpPr>
          <p:spPr>
            <a:xfrm>
              <a:off x="127857" y="1386794"/>
              <a:ext cx="5409600" cy="1843997"/>
            </a:xfrm>
            <a:prstGeom prst="rect">
              <a:avLst/>
            </a:prstGeom>
            <a:noFill/>
          </p:spPr>
          <p:txBody>
            <a:bodyPr wrap="square">
              <a:spAutoFit/>
            </a:bodyPr>
            <a:lstStyle/>
            <a:p>
              <a:pPr indent="266700" algn="just"/>
              <a:r>
                <a:rPr lang="en-US" altLang="zh-CN" sz="17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700" b="1" dirty="0">
                  <a:latin typeface="Times New Roman" panose="02020603050405020304" pitchFamily="18" charset="0"/>
                  <a:ea typeface="微软雅黑" panose="020B0503020204020204" pitchFamily="34" charset="-122"/>
                  <a:cs typeface="Times New Roman" panose="02020603050405020304" pitchFamily="18" charset="0"/>
                </a:rPr>
                <a:t>选取翅片厚度</a:t>
              </a:r>
              <a:r>
                <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rPr>
                <a:t>0.8 mm</a:t>
              </a:r>
              <a:r>
                <a:rPr lang="zh-CN" altLang="zh-CN" sz="1700" b="1" dirty="0">
                  <a:latin typeface="Times New Roman" panose="02020603050405020304" pitchFamily="18" charset="0"/>
                  <a:ea typeface="微软雅黑" panose="020B0503020204020204" pitchFamily="34" charset="-122"/>
                  <a:cs typeface="Times New Roman" panose="02020603050405020304" pitchFamily="18" charset="0"/>
                </a:rPr>
                <a:t>，翅片间距</a:t>
              </a:r>
              <a:r>
                <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rPr>
                <a:t>3 mm</a:t>
              </a:r>
              <a:r>
                <a:rPr lang="zh-CN" altLang="zh-CN" sz="1700" b="1" dirty="0">
                  <a:latin typeface="Times New Roman" panose="02020603050405020304" pitchFamily="18" charset="0"/>
                  <a:ea typeface="微软雅黑" panose="020B0503020204020204" pitchFamily="34" charset="-122"/>
                  <a:cs typeface="Times New Roman" panose="02020603050405020304" pitchFamily="18" charset="0"/>
                </a:rPr>
                <a:t>的换热器几何尺寸，分析不同翅片</a:t>
              </a:r>
              <a:r>
                <a:rPr lang="zh-CN"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高度</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15 mm</a:t>
              </a:r>
              <a:r>
                <a:rPr lang="zh-CN"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18 mm</a:t>
              </a:r>
              <a:r>
                <a:rPr lang="zh-CN"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21 mm</a:t>
              </a:r>
              <a:r>
                <a:rPr lang="zh-CN"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24 mm</a:t>
              </a:r>
              <a:r>
                <a:rPr lang="zh-CN" altLang="zh-CN" sz="1700" b="1" dirty="0">
                  <a:latin typeface="Times New Roman" panose="02020603050405020304" pitchFamily="18" charset="0"/>
                  <a:ea typeface="微软雅黑" panose="020B0503020204020204" pitchFamily="34" charset="-122"/>
                  <a:cs typeface="Times New Roman" panose="02020603050405020304" pitchFamily="18" charset="0"/>
                </a:rPr>
                <a:t>对换热器流动传热特性的影响。</a:t>
              </a:r>
              <a:endPar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   温度分布云图显示，</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随着翅片高度的增加</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翅片温度呈下降趋势</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。同时，沿</a:t>
              </a:r>
              <a:r>
                <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rPr>
                <a:t>Y</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方向上</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翅片温度降幅</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分别为</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3.28%</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4.14%</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4.64%</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4.98%</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。翅片高度为</a:t>
              </a:r>
              <a:r>
                <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rPr>
                <a:t>24 mm</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时，相比于翅片高度</a:t>
              </a:r>
              <a:r>
                <a:rPr lang="en-US" altLang="zh-CN" sz="1700" b="1" dirty="0">
                  <a:latin typeface="Times New Roman" panose="02020603050405020304" pitchFamily="18" charset="0"/>
                  <a:ea typeface="微软雅黑" panose="020B0503020204020204" pitchFamily="34" charset="-122"/>
                  <a:cs typeface="Times New Roman" panose="02020603050405020304" pitchFamily="18" charset="0"/>
                </a:rPr>
                <a:t>15 mm</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的出口面平均温度降低了</a:t>
              </a:r>
              <a:r>
                <a:rPr lang="en-US" altLang="zh-CN"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2.48 ℃</a:t>
              </a:r>
              <a:r>
                <a:rPr lang="zh-CN" altLang="en-US" sz="17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700" b="1"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17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4" name="矩形 23">
            <a:extLst>
              <a:ext uri="{FF2B5EF4-FFF2-40B4-BE49-F238E27FC236}">
                <a16:creationId xmlns:a16="http://schemas.microsoft.com/office/drawing/2014/main" id="{3DDE7D19-57BE-BACA-2791-AB0DFA5497F3}"/>
              </a:ext>
            </a:extLst>
          </p:cNvPr>
          <p:cNvSpPr/>
          <p:nvPr/>
        </p:nvSpPr>
        <p:spPr>
          <a:xfrm>
            <a:off x="5954211" y="594593"/>
            <a:ext cx="6173680" cy="5814071"/>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795642A9-A6EA-BF8E-0A16-C331868D6DAF}"/>
              </a:ext>
            </a:extLst>
          </p:cNvPr>
          <p:cNvSpPr txBox="1"/>
          <p:nvPr/>
        </p:nvSpPr>
        <p:spPr>
          <a:xfrm>
            <a:off x="5992135" y="751021"/>
            <a:ext cx="3201873" cy="338554"/>
          </a:xfrm>
          <a:prstGeom prst="rect">
            <a:avLst/>
          </a:prstGeom>
          <a:noFill/>
        </p:spPr>
        <p:txBody>
          <a:bodyPr wrap="square">
            <a:spAutoFit/>
          </a:bodyPr>
          <a:lstStyle/>
          <a:p>
            <a:pPr marL="285750" indent="-285750">
              <a:buFont typeface="Wingdings" panose="05000000000000000000" pitchFamily="2" charset="2"/>
              <a:buChar char="Ø"/>
            </a:pPr>
            <a:r>
              <a:rPr lang="en-US"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sz="1600" b="1" dirty="0">
                <a:effectLst/>
                <a:highlight>
                  <a:srgbClr val="FFBA00"/>
                </a:highlight>
                <a:latin typeface="微软雅黑" panose="020B0503020204020204" pitchFamily="34" charset="-122"/>
                <a:ea typeface="微软雅黑" panose="020B0503020204020204" pitchFamily="34" charset="-122"/>
              </a:rPr>
              <a:t>-</a:t>
            </a:r>
            <a:r>
              <a:rPr lang="zh-CN" altLang="zh-CN" sz="1600" b="1" dirty="0">
                <a:effectLst/>
                <a:highlight>
                  <a:srgbClr val="FFBA00"/>
                </a:highlight>
                <a:latin typeface="微软雅黑" panose="020B0503020204020204" pitchFamily="34" charset="-122"/>
                <a:ea typeface="微软雅黑" panose="020B0503020204020204" pitchFamily="34" charset="-122"/>
                <a:cs typeface="Times New Roman" panose="02020603050405020304" pitchFamily="18" charset="0"/>
              </a:rPr>
              <a:t>不同翅片</a:t>
            </a:r>
            <a:r>
              <a:rPr lang="zh-CN" altLang="zh-CN" sz="1600" b="1" dirty="0">
                <a:solidFill>
                  <a:srgbClr val="C00000"/>
                </a:solidFill>
                <a:effectLst/>
                <a:highlight>
                  <a:srgbClr val="FFBA00"/>
                </a:highlight>
                <a:latin typeface="微软雅黑" panose="020B0503020204020204" pitchFamily="34" charset="-122"/>
                <a:ea typeface="微软雅黑" panose="020B0503020204020204" pitchFamily="34" charset="-122"/>
                <a:cs typeface="Times New Roman" panose="02020603050405020304" pitchFamily="18" charset="0"/>
              </a:rPr>
              <a:t>高度</a:t>
            </a:r>
            <a:r>
              <a:rPr lang="zh-CN" altLang="zh-CN" sz="1600" b="1" dirty="0">
                <a:effectLst/>
                <a:highlight>
                  <a:srgbClr val="FFBA00"/>
                </a:highlight>
                <a:latin typeface="微软雅黑" panose="020B0503020204020204" pitchFamily="34" charset="-122"/>
                <a:ea typeface="微软雅黑" panose="020B0503020204020204" pitchFamily="34" charset="-122"/>
                <a:cs typeface="Times New Roman" panose="02020603050405020304" pitchFamily="18" charset="0"/>
              </a:rPr>
              <a:t>的温度变化图</a:t>
            </a:r>
            <a:endParaRPr lang="zh-CN" altLang="en-US" sz="1600" b="1" dirty="0">
              <a:highlight>
                <a:srgbClr val="FFBA00"/>
              </a:highlight>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9C1C44AD-A001-34AC-75F7-1B6C33880F17}"/>
              </a:ext>
            </a:extLst>
          </p:cNvPr>
          <p:cNvSpPr/>
          <p:nvPr/>
        </p:nvSpPr>
        <p:spPr>
          <a:xfrm>
            <a:off x="5954211" y="3621881"/>
            <a:ext cx="6173680" cy="2698444"/>
          </a:xfrm>
          <a:prstGeom prst="rect">
            <a:avLst/>
          </a:prstGeom>
          <a:solidFill>
            <a:srgbClr val="FDF3D5"/>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a:extLst>
              <a:ext uri="{FF2B5EF4-FFF2-40B4-BE49-F238E27FC236}">
                <a16:creationId xmlns:a16="http://schemas.microsoft.com/office/drawing/2014/main" id="{6594B803-8A96-3AFC-4CD3-C7A46801EC7B}"/>
              </a:ext>
            </a:extLst>
          </p:cNvPr>
          <p:cNvSpPr txBox="1"/>
          <p:nvPr/>
        </p:nvSpPr>
        <p:spPr>
          <a:xfrm>
            <a:off x="6004173" y="3796179"/>
            <a:ext cx="5984608" cy="2446824"/>
          </a:xfrm>
          <a:prstGeom prst="rect">
            <a:avLst/>
          </a:prstGeom>
          <a:noFill/>
        </p:spPr>
        <p:txBody>
          <a:bodyPr wrap="square">
            <a:spAutoFit/>
          </a:bodyPr>
          <a:lstStyle>
            <a:defPPr>
              <a:defRPr lang="zh-CN"/>
            </a:defPPr>
            <a:lvl1pPr indent="266700" algn="just">
              <a:defRPr sz="17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solidFill>
                  <a:schemeClr val="tx1"/>
                </a:solidFill>
                <a:latin typeface="Times New Roman" panose="02020603050405020304" pitchFamily="18" charset="0"/>
              </a:rPr>
              <a:t>在</a:t>
            </a:r>
            <a:r>
              <a:rPr lang="zh-CN" altLang="en-US" dirty="0">
                <a:solidFill>
                  <a:srgbClr val="C00000"/>
                </a:solidFill>
                <a:latin typeface="Times New Roman" panose="02020603050405020304" pitchFamily="18" charset="0"/>
              </a:rPr>
              <a:t>相同风速</a:t>
            </a:r>
            <a:r>
              <a:rPr lang="zh-CN" altLang="en-US" dirty="0">
                <a:solidFill>
                  <a:schemeClr val="tx1"/>
                </a:solidFill>
                <a:latin typeface="Times New Roman" panose="02020603050405020304" pitchFamily="18" charset="0"/>
              </a:rPr>
              <a:t>下，</a:t>
            </a:r>
            <a:r>
              <a:rPr lang="zh-CN" altLang="en-US" dirty="0">
                <a:solidFill>
                  <a:srgbClr val="C00000"/>
                </a:solidFill>
                <a:latin typeface="Times New Roman" panose="02020603050405020304" pitchFamily="18" charset="0"/>
              </a:rPr>
              <a:t>翅片高度的增加</a:t>
            </a:r>
            <a:r>
              <a:rPr lang="zh-CN" altLang="en-US" dirty="0">
                <a:solidFill>
                  <a:schemeClr val="tx1"/>
                </a:solidFill>
                <a:latin typeface="Times New Roman" panose="02020603050405020304" pitchFamily="18" charset="0"/>
              </a:rPr>
              <a:t>，</a:t>
            </a:r>
            <a:r>
              <a:rPr lang="zh-CN" altLang="en-US" dirty="0">
                <a:solidFill>
                  <a:srgbClr val="C00000"/>
                </a:solidFill>
                <a:latin typeface="Times New Roman" panose="02020603050405020304" pitchFamily="18" charset="0"/>
              </a:rPr>
              <a:t>增强了湍流强度</a:t>
            </a:r>
            <a:r>
              <a:rPr lang="zh-CN" altLang="en-US" dirty="0">
                <a:solidFill>
                  <a:schemeClr val="tx1"/>
                </a:solidFill>
                <a:latin typeface="Times New Roman" panose="02020603050405020304" pitchFamily="18" charset="0"/>
              </a:rPr>
              <a:t>；同时也</a:t>
            </a:r>
            <a:r>
              <a:rPr lang="zh-CN" altLang="en-US" dirty="0">
                <a:solidFill>
                  <a:srgbClr val="C00000"/>
                </a:solidFill>
                <a:latin typeface="Times New Roman" panose="02020603050405020304" pitchFamily="18" charset="0"/>
              </a:rPr>
              <a:t>增加了换热面积</a:t>
            </a:r>
            <a:r>
              <a:rPr lang="zh-CN" altLang="en-US" dirty="0">
                <a:solidFill>
                  <a:schemeClr val="tx1"/>
                </a:solidFill>
                <a:latin typeface="Times New Roman" panose="02020603050405020304" pitchFamily="18" charset="0"/>
              </a:rPr>
              <a:t>，强化了换热器的传热性能。</a:t>
            </a:r>
            <a:endParaRPr lang="en-US" altLang="zh-CN" dirty="0">
              <a:solidFill>
                <a:schemeClr val="tx1"/>
              </a:solidFill>
              <a:latin typeface="Times New Roman" panose="02020603050405020304" pitchFamily="18" charset="0"/>
            </a:endParaRPr>
          </a:p>
          <a:p>
            <a:r>
              <a:rPr lang="zh-CN" altLang="en-US" dirty="0">
                <a:solidFill>
                  <a:schemeClr val="tx1"/>
                </a:solidFill>
                <a:latin typeface="Times New Roman" panose="02020603050405020304" pitchFamily="18" charset="0"/>
              </a:rPr>
              <a:t>与此同时，</a:t>
            </a:r>
            <a:r>
              <a:rPr lang="zh-CN" altLang="en-US" dirty="0">
                <a:solidFill>
                  <a:srgbClr val="C00000"/>
                </a:solidFill>
                <a:latin typeface="Times New Roman" panose="02020603050405020304" pitchFamily="18" charset="0"/>
              </a:rPr>
              <a:t>流道长度增加会显著提升流动阻力</a:t>
            </a:r>
            <a:r>
              <a:rPr lang="zh-CN" altLang="en-US" dirty="0">
                <a:solidFill>
                  <a:schemeClr val="tx1"/>
                </a:solidFill>
                <a:latin typeface="Times New Roman" panose="02020603050405020304" pitchFamily="18" charset="0"/>
              </a:rPr>
              <a:t>，导致进出口压降上升。因此，随着翅片高度的增加，</a:t>
            </a:r>
            <a:r>
              <a:rPr lang="en-US" altLang="zh-CN" i="1" dirty="0">
                <a:solidFill>
                  <a:srgbClr val="C00000"/>
                </a:solidFill>
                <a:latin typeface="Times New Roman" panose="02020603050405020304" pitchFamily="18" charset="0"/>
              </a:rPr>
              <a:t>f </a:t>
            </a:r>
            <a:r>
              <a:rPr lang="zh-CN" altLang="en-US" dirty="0">
                <a:solidFill>
                  <a:srgbClr val="C00000"/>
                </a:solidFill>
                <a:latin typeface="Times New Roman" panose="02020603050405020304" pitchFamily="18" charset="0"/>
              </a:rPr>
              <a:t>和</a:t>
            </a:r>
            <a:r>
              <a:rPr lang="en-US" altLang="zh-CN" i="1" dirty="0">
                <a:solidFill>
                  <a:srgbClr val="C00000"/>
                </a:solidFill>
                <a:latin typeface="Times New Roman" panose="02020603050405020304" pitchFamily="18" charset="0"/>
              </a:rPr>
              <a:t>Nu </a:t>
            </a:r>
            <a:r>
              <a:rPr lang="zh-CN" altLang="en-US" dirty="0">
                <a:solidFill>
                  <a:srgbClr val="C00000"/>
                </a:solidFill>
                <a:latin typeface="Times New Roman" panose="02020603050405020304" pitchFamily="18" charset="0"/>
              </a:rPr>
              <a:t>均增大</a:t>
            </a:r>
            <a:r>
              <a:rPr lang="zh-CN" altLang="en-US" dirty="0">
                <a:solidFill>
                  <a:schemeClr val="tx1"/>
                </a:solidFill>
                <a:latin typeface="Times New Roman" panose="02020603050405020304" pitchFamily="18" charset="0"/>
              </a:rPr>
              <a:t>。不同翅片高度下的</a:t>
            </a:r>
            <a:r>
              <a:rPr lang="en-US" altLang="zh-CN" i="1" dirty="0">
                <a:solidFill>
                  <a:schemeClr val="tx1"/>
                </a:solidFill>
                <a:latin typeface="Times New Roman" panose="02020603050405020304" pitchFamily="18" charset="0"/>
              </a:rPr>
              <a:t>Nu</a:t>
            </a:r>
            <a:r>
              <a:rPr lang="zh-CN" altLang="en-US" dirty="0">
                <a:solidFill>
                  <a:schemeClr val="tx1"/>
                </a:solidFill>
                <a:latin typeface="Times New Roman" panose="02020603050405020304" pitchFamily="18" charset="0"/>
              </a:rPr>
              <a:t>均随着空气进口流速的增加而增大，这是由于较高的进口流速，使得流动边界层厚度减小，强化了流体与壁面的传热过程。同时，</a:t>
            </a:r>
            <a:r>
              <a:rPr lang="en-US" altLang="zh-CN" i="1" dirty="0">
                <a:solidFill>
                  <a:schemeClr val="tx1"/>
                </a:solidFill>
                <a:latin typeface="Times New Roman" panose="02020603050405020304" pitchFamily="18" charset="0"/>
              </a:rPr>
              <a:t>f</a:t>
            </a:r>
            <a:r>
              <a:rPr lang="zh-CN" altLang="en-US" dirty="0">
                <a:solidFill>
                  <a:schemeClr val="tx1"/>
                </a:solidFill>
                <a:latin typeface="Times New Roman" panose="02020603050405020304" pitchFamily="18" charset="0"/>
              </a:rPr>
              <a:t>随风速增加而减小。</a:t>
            </a:r>
            <a:endParaRPr lang="en-US" altLang="zh-CN" dirty="0">
              <a:solidFill>
                <a:schemeClr val="tx1"/>
              </a:solidFill>
              <a:latin typeface="Times New Roman" panose="02020603050405020304" pitchFamily="18" charset="0"/>
            </a:endParaRPr>
          </a:p>
          <a:p>
            <a:r>
              <a:rPr lang="zh-CN" altLang="en-US" dirty="0">
                <a:solidFill>
                  <a:srgbClr val="C00000"/>
                </a:solidFill>
                <a:latin typeface="Times New Roman" panose="02020603050405020304" pitchFamily="18" charset="0"/>
              </a:rPr>
              <a:t>总体而言，增加翅片高度有利于增强换热器的传热性能，但需兼顾 </a:t>
            </a:r>
            <a:r>
              <a:rPr lang="en-US" altLang="zh-CN" i="1" dirty="0">
                <a:solidFill>
                  <a:srgbClr val="C00000"/>
                </a:solidFill>
                <a:latin typeface="Times New Roman" panose="02020603050405020304" pitchFamily="18" charset="0"/>
              </a:rPr>
              <a:t>f </a:t>
            </a:r>
            <a:r>
              <a:rPr lang="zh-CN" altLang="en-US" dirty="0">
                <a:solidFill>
                  <a:srgbClr val="C00000"/>
                </a:solidFill>
                <a:latin typeface="Times New Roman" panose="02020603050405020304" pitchFamily="18" charset="0"/>
              </a:rPr>
              <a:t>增大所产生的不利影响。</a:t>
            </a:r>
          </a:p>
        </p:txBody>
      </p:sp>
      <p:sp>
        <p:nvSpPr>
          <p:cNvPr id="29" name="文本框 28">
            <a:extLst>
              <a:ext uri="{FF2B5EF4-FFF2-40B4-BE49-F238E27FC236}">
                <a16:creationId xmlns:a16="http://schemas.microsoft.com/office/drawing/2014/main" id="{EBC618A4-8CE7-3A7C-F687-3E6F47DF80B1}"/>
              </a:ext>
            </a:extLst>
          </p:cNvPr>
          <p:cNvSpPr txBox="1"/>
          <p:nvPr/>
        </p:nvSpPr>
        <p:spPr>
          <a:xfrm>
            <a:off x="9198959" y="748855"/>
            <a:ext cx="2956380"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翅片</a:t>
            </a:r>
            <a:r>
              <a:rPr lang="zh-CN" altLang="en-US" sz="1600" b="1" dirty="0">
                <a:solidFill>
                  <a:srgbClr val="C00000"/>
                </a:solidFill>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高度</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Nu</a:t>
            </a:r>
            <a:r>
              <a:rPr lang="zh-CN" altLang="en-US"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的影响</a:t>
            </a:r>
          </a:p>
        </p:txBody>
      </p:sp>
    </p:spTree>
    <p:extLst>
      <p:ext uri="{BB962C8B-B14F-4D97-AF65-F5344CB8AC3E}">
        <p14:creationId xmlns:p14="http://schemas.microsoft.com/office/powerpoint/2010/main" val="20638158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9F71-EE2F-D2EF-981D-D106938002EC}"/>
            </a:ext>
          </a:extLst>
        </p:cNvPr>
        <p:cNvGrpSpPr/>
        <p:nvPr/>
      </p:nvGrpSpPr>
      <p:grpSpPr>
        <a:xfrm>
          <a:off x="0" y="0"/>
          <a:ext cx="0" cy="0"/>
          <a:chOff x="0" y="0"/>
          <a:chExt cx="0" cy="0"/>
        </a:xfrm>
      </p:grpSpPr>
      <p:sp>
        <p:nvSpPr>
          <p:cNvPr id="30" name="矩形 29">
            <a:extLst>
              <a:ext uri="{FF2B5EF4-FFF2-40B4-BE49-F238E27FC236}">
                <a16:creationId xmlns:a16="http://schemas.microsoft.com/office/drawing/2014/main" id="{75E5033B-3AB8-938C-E94B-7905847F72F4}"/>
              </a:ext>
            </a:extLst>
          </p:cNvPr>
          <p:cNvSpPr/>
          <p:nvPr/>
        </p:nvSpPr>
        <p:spPr>
          <a:xfrm>
            <a:off x="5954211" y="607079"/>
            <a:ext cx="6173680" cy="3023434"/>
          </a:xfrm>
          <a:prstGeom prst="rect">
            <a:avLst/>
          </a:prstGeom>
          <a:solidFill>
            <a:srgbClr val="CBD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EEC17818-2B26-023E-2401-2B68B151380C}"/>
              </a:ext>
            </a:extLst>
          </p:cNvPr>
          <p:cNvSpPr>
            <a:spLocks noGrp="1"/>
          </p:cNvSpPr>
          <p:nvPr>
            <p:ph type="sldNum" sz="quarter" idx="12"/>
          </p:nvPr>
        </p:nvSpPr>
        <p:spPr>
          <a:xfrm>
            <a:off x="9461911" y="6548192"/>
            <a:ext cx="2743200" cy="365125"/>
          </a:xfrm>
        </p:spPr>
        <p:txBody>
          <a:bodyPr/>
          <a:lstStyle/>
          <a:p>
            <a:fld id="{01635508-54A0-4FB0-A4C5-6467DE85E924}" type="slidenum">
              <a:rPr lang="zh-CN" altLang="en-US" b="1" smtClean="0"/>
              <a:pPr/>
              <a:t>14</a:t>
            </a:fld>
            <a:endParaRPr lang="zh-CN" altLang="en-US" b="1" dirty="0"/>
          </a:p>
        </p:txBody>
      </p:sp>
      <p:cxnSp>
        <p:nvCxnSpPr>
          <p:cNvPr id="136" name="直线连接符 9">
            <a:extLst>
              <a:ext uri="{FF2B5EF4-FFF2-40B4-BE49-F238E27FC236}">
                <a16:creationId xmlns:a16="http://schemas.microsoft.com/office/drawing/2014/main" id="{8B4F5000-148B-EC62-89CD-5DC9EAC6CB43}"/>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7" name="梯形 136">
            <a:extLst>
              <a:ext uri="{FF2B5EF4-FFF2-40B4-BE49-F238E27FC236}">
                <a16:creationId xmlns:a16="http://schemas.microsoft.com/office/drawing/2014/main" id="{29063942-951C-AD91-34AF-6A04C881C6D1}"/>
              </a:ext>
            </a:extLst>
          </p:cNvPr>
          <p:cNvSpPr/>
          <p:nvPr/>
        </p:nvSpPr>
        <p:spPr>
          <a:xfrm rot="10800000">
            <a:off x="19772" y="537006"/>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38" name="文本框 137">
            <a:extLst>
              <a:ext uri="{FF2B5EF4-FFF2-40B4-BE49-F238E27FC236}">
                <a16:creationId xmlns:a16="http://schemas.microsoft.com/office/drawing/2014/main" id="{55E480FF-2CC9-F99D-C182-092027CD1D0E}"/>
              </a:ext>
            </a:extLst>
          </p:cNvPr>
          <p:cNvSpPr txBox="1"/>
          <p:nvPr/>
        </p:nvSpPr>
        <p:spPr>
          <a:xfrm>
            <a:off x="308731" y="564178"/>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rPr>
              <a:t>翅片</a:t>
            </a:r>
            <a:r>
              <a:rPr lang="zh-CN" altLang="en-US" sz="2400" b="1" dirty="0">
                <a:solidFill>
                  <a:srgbClr val="C00000"/>
                </a:solidFill>
                <a:latin typeface="微软雅黑" panose="020B0503020204020204" pitchFamily="34" charset="-122"/>
                <a:ea typeface="微软雅黑" panose="020B0503020204020204" pitchFamily="34" charset="-122"/>
              </a:rPr>
              <a:t>厚度</a:t>
            </a:r>
            <a:r>
              <a:rPr lang="zh-CN" altLang="en-US" sz="2400" b="1" dirty="0">
                <a:solidFill>
                  <a:schemeClr val="bg1"/>
                </a:solidFill>
                <a:latin typeface="微软雅黑" panose="020B0503020204020204" pitchFamily="34" charset="-122"/>
                <a:ea typeface="微软雅黑" panose="020B0503020204020204" pitchFamily="34" charset="-122"/>
              </a:rPr>
              <a:t>对流动传热特性的影响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grpSp>
        <p:nvGrpSpPr>
          <p:cNvPr id="129"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B02CEB0-21B1-30F7-55B2-A4DB0956477D}"/>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130" name="iSľîďê">
              <a:extLst>
                <a:ext uri="{FF2B5EF4-FFF2-40B4-BE49-F238E27FC236}">
                  <a16:creationId xmlns:a16="http://schemas.microsoft.com/office/drawing/2014/main" id="{C450EE15-2760-18A4-39A4-850DA37F6361}"/>
                </a:ext>
              </a:extLst>
            </p:cNvPr>
            <p:cNvGrpSpPr/>
            <p:nvPr/>
          </p:nvGrpSpPr>
          <p:grpSpPr>
            <a:xfrm>
              <a:off x="2629947" y="2501424"/>
              <a:ext cx="1847550" cy="1855152"/>
              <a:chOff x="3216275" y="2651125"/>
              <a:chExt cx="1543050" cy="1549400"/>
            </a:xfrm>
            <a:grpFill/>
          </p:grpSpPr>
          <p:sp>
            <p:nvSpPr>
              <p:cNvPr id="168" name="îśľíḓè">
                <a:extLst>
                  <a:ext uri="{FF2B5EF4-FFF2-40B4-BE49-F238E27FC236}">
                    <a16:creationId xmlns:a16="http://schemas.microsoft.com/office/drawing/2014/main" id="{8F6D4DE8-D363-6150-775E-3389CAC3109F}"/>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şḷïďe">
                <a:extLst>
                  <a:ext uri="{FF2B5EF4-FFF2-40B4-BE49-F238E27FC236}">
                    <a16:creationId xmlns:a16="http://schemas.microsoft.com/office/drawing/2014/main" id="{CCAD90A5-612E-68FF-2B69-0B771E81B05B}"/>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şľïďê">
                <a:extLst>
                  <a:ext uri="{FF2B5EF4-FFF2-40B4-BE49-F238E27FC236}">
                    <a16:creationId xmlns:a16="http://schemas.microsoft.com/office/drawing/2014/main" id="{C4262516-E041-E882-87AB-8A4D6267EA50}"/>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ŝľíḍê">
                <a:extLst>
                  <a:ext uri="{FF2B5EF4-FFF2-40B4-BE49-F238E27FC236}">
                    <a16:creationId xmlns:a16="http://schemas.microsoft.com/office/drawing/2014/main" id="{02F00535-71AD-E497-964E-6FF1BBD574DE}"/>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ṥḻiḓe">
                <a:extLst>
                  <a:ext uri="{FF2B5EF4-FFF2-40B4-BE49-F238E27FC236}">
                    <a16:creationId xmlns:a16="http://schemas.microsoft.com/office/drawing/2014/main" id="{C9F02AFD-9F1E-02D6-EC9D-C73C075FAB8C}"/>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Sľíḓè">
                <a:extLst>
                  <a:ext uri="{FF2B5EF4-FFF2-40B4-BE49-F238E27FC236}">
                    <a16:creationId xmlns:a16="http://schemas.microsoft.com/office/drawing/2014/main" id="{E69E0B12-6999-EE0C-C786-D89EC9D298B0}"/>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S1îdè">
                <a:extLst>
                  <a:ext uri="{FF2B5EF4-FFF2-40B4-BE49-F238E27FC236}">
                    <a16:creationId xmlns:a16="http://schemas.microsoft.com/office/drawing/2014/main" id="{AC5ED93F-1734-3A55-F530-797557F4772C}"/>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ṣḷîḓe">
                <a:extLst>
                  <a:ext uri="{FF2B5EF4-FFF2-40B4-BE49-F238E27FC236}">
                    <a16:creationId xmlns:a16="http://schemas.microsoft.com/office/drawing/2014/main" id="{B0B9308A-4F4D-3A93-EF7F-437783EFFC26}"/>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ŝḻiḑe">
                <a:extLst>
                  <a:ext uri="{FF2B5EF4-FFF2-40B4-BE49-F238E27FC236}">
                    <a16:creationId xmlns:a16="http://schemas.microsoft.com/office/drawing/2014/main" id="{C3585FB1-EC87-DB3F-F87C-EC8125A9E246}"/>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śḻîďe">
                <a:extLst>
                  <a:ext uri="{FF2B5EF4-FFF2-40B4-BE49-F238E27FC236}">
                    <a16:creationId xmlns:a16="http://schemas.microsoft.com/office/drawing/2014/main" id="{30B3E80C-259E-74BB-FF8B-8DD0B76DDD28}"/>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1îḓê">
                <a:extLst>
                  <a:ext uri="{FF2B5EF4-FFF2-40B4-BE49-F238E27FC236}">
                    <a16:creationId xmlns:a16="http://schemas.microsoft.com/office/drawing/2014/main" id="{5F3A3C66-861C-CD8D-31DA-11A92907C48C}"/>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Slïďê">
                <a:extLst>
                  <a:ext uri="{FF2B5EF4-FFF2-40B4-BE49-F238E27FC236}">
                    <a16:creationId xmlns:a16="http://schemas.microsoft.com/office/drawing/2014/main" id="{FD9C64C9-8BF7-06C6-532E-3D46A59C5D84}"/>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ṡļiḑê">
                <a:extLst>
                  <a:ext uri="{FF2B5EF4-FFF2-40B4-BE49-F238E27FC236}">
                    <a16:creationId xmlns:a16="http://schemas.microsoft.com/office/drawing/2014/main" id="{C543F75D-351A-4775-5DA7-715951D8FE5B}"/>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Sḷïde">
                <a:extLst>
                  <a:ext uri="{FF2B5EF4-FFF2-40B4-BE49-F238E27FC236}">
                    <a16:creationId xmlns:a16="http://schemas.microsoft.com/office/drawing/2014/main" id="{4C22E157-2456-857C-2C3E-4E1A99936773}"/>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šļiďè">
                <a:extLst>
                  <a:ext uri="{FF2B5EF4-FFF2-40B4-BE49-F238E27FC236}">
                    <a16:creationId xmlns:a16="http://schemas.microsoft.com/office/drawing/2014/main" id="{C20630B2-6F63-98E1-E7C1-6D2B1A761B22}"/>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ṡ1ïdê">
                <a:extLst>
                  <a:ext uri="{FF2B5EF4-FFF2-40B4-BE49-F238E27FC236}">
                    <a16:creationId xmlns:a16="http://schemas.microsoft.com/office/drawing/2014/main" id="{68C9F2D9-AFBB-373C-D446-55C9069338E3}"/>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sḻiḓê">
                <a:extLst>
                  <a:ext uri="{FF2B5EF4-FFF2-40B4-BE49-F238E27FC236}">
                    <a16:creationId xmlns:a16="http://schemas.microsoft.com/office/drawing/2014/main" id="{15462200-7298-2461-AFC2-3F8EBAAF40B3}"/>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ïSḷiḍe">
                <a:extLst>
                  <a:ext uri="{FF2B5EF4-FFF2-40B4-BE49-F238E27FC236}">
                    <a16:creationId xmlns:a16="http://schemas.microsoft.com/office/drawing/2014/main" id="{5D342DD0-678E-E612-96A8-ABC80941D4E8}"/>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ṩḷiḑê">
                <a:extLst>
                  <a:ext uri="{FF2B5EF4-FFF2-40B4-BE49-F238E27FC236}">
                    <a16:creationId xmlns:a16="http://schemas.microsoft.com/office/drawing/2014/main" id="{2D21AE84-274F-CF6E-88FE-EE33230636EA}"/>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ṧliḋê">
                <a:extLst>
                  <a:ext uri="{FF2B5EF4-FFF2-40B4-BE49-F238E27FC236}">
                    <a16:creationId xmlns:a16="http://schemas.microsoft.com/office/drawing/2014/main" id="{F2C9C890-DFCE-FA9E-E731-1F3DCF5AA687}"/>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ŝ1îḍé">
                <a:extLst>
                  <a:ext uri="{FF2B5EF4-FFF2-40B4-BE49-F238E27FC236}">
                    <a16:creationId xmlns:a16="http://schemas.microsoft.com/office/drawing/2014/main" id="{76BE61B4-8545-387A-B874-51B59011F5D8}"/>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šlîďè">
                <a:extLst>
                  <a:ext uri="{FF2B5EF4-FFF2-40B4-BE49-F238E27FC236}">
                    <a16:creationId xmlns:a16="http://schemas.microsoft.com/office/drawing/2014/main" id="{EE6AC4DD-3052-6732-3E4B-446DECAD3CFB}"/>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şliďe">
                <a:extLst>
                  <a:ext uri="{FF2B5EF4-FFF2-40B4-BE49-F238E27FC236}">
                    <a16:creationId xmlns:a16="http://schemas.microsoft.com/office/drawing/2014/main" id="{5001F791-0BF0-4C6A-258E-601709B686FA}"/>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śļíḑè">
                <a:extLst>
                  <a:ext uri="{FF2B5EF4-FFF2-40B4-BE49-F238E27FC236}">
                    <a16:creationId xmlns:a16="http://schemas.microsoft.com/office/drawing/2014/main" id="{73E16659-0AFA-65C2-A81E-9185E16E8D0A}"/>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ṥḷíḍè">
                <a:extLst>
                  <a:ext uri="{FF2B5EF4-FFF2-40B4-BE49-F238E27FC236}">
                    <a16:creationId xmlns:a16="http://schemas.microsoft.com/office/drawing/2014/main" id="{FFB7AF7B-AE8E-DA36-AD47-EAC0472EF25A}"/>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Sḻiḓe">
                <a:extLst>
                  <a:ext uri="{FF2B5EF4-FFF2-40B4-BE49-F238E27FC236}">
                    <a16:creationId xmlns:a16="http://schemas.microsoft.com/office/drawing/2014/main" id="{F8AC6836-762A-0466-026C-F3CEDED8F6C8}"/>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îsļiḋé">
                <a:extLst>
                  <a:ext uri="{FF2B5EF4-FFF2-40B4-BE49-F238E27FC236}">
                    <a16:creationId xmlns:a16="http://schemas.microsoft.com/office/drawing/2014/main" id="{33593126-5591-4020-A089-E9EAD60B791B}"/>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ľídé">
                <a:extLst>
                  <a:ext uri="{FF2B5EF4-FFF2-40B4-BE49-F238E27FC236}">
                    <a16:creationId xmlns:a16="http://schemas.microsoft.com/office/drawing/2014/main" id="{AE00A943-046E-2E8F-F3A4-805DAF4AEE80}"/>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1" name="îṡḻiḓê">
              <a:extLst>
                <a:ext uri="{FF2B5EF4-FFF2-40B4-BE49-F238E27FC236}">
                  <a16:creationId xmlns:a16="http://schemas.microsoft.com/office/drawing/2014/main" id="{1B57D10D-9242-846A-6B87-98191232E7E2}"/>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š1îďê">
              <a:extLst>
                <a:ext uri="{FF2B5EF4-FFF2-40B4-BE49-F238E27FC236}">
                  <a16:creationId xmlns:a16="http://schemas.microsoft.com/office/drawing/2014/main" id="{297E133C-692A-7E5B-211F-5F83ACABE979}"/>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33" name="íṩlíḍe">
              <a:extLst>
                <a:ext uri="{FF2B5EF4-FFF2-40B4-BE49-F238E27FC236}">
                  <a16:creationId xmlns:a16="http://schemas.microsoft.com/office/drawing/2014/main" id="{D2E50ECD-D25A-6DE5-65FC-C9BFB13E29D5}"/>
                </a:ext>
              </a:extLst>
            </p:cNvPr>
            <p:cNvGrpSpPr/>
            <p:nvPr/>
          </p:nvGrpSpPr>
          <p:grpSpPr>
            <a:xfrm>
              <a:off x="4589708" y="2583543"/>
              <a:ext cx="742163" cy="1193232"/>
              <a:chOff x="4691308" y="2684429"/>
              <a:chExt cx="679414" cy="1092346"/>
            </a:xfrm>
            <a:grpFill/>
          </p:grpSpPr>
          <p:sp>
            <p:nvSpPr>
              <p:cNvPr id="165" name="ïṡľïďê">
                <a:extLst>
                  <a:ext uri="{FF2B5EF4-FFF2-40B4-BE49-F238E27FC236}">
                    <a16:creationId xmlns:a16="http://schemas.microsoft.com/office/drawing/2014/main" id="{0B12D68C-6834-6B7A-2EE0-27F37E10C18E}"/>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šlíḍé">
                <a:extLst>
                  <a:ext uri="{FF2B5EF4-FFF2-40B4-BE49-F238E27FC236}">
                    <a16:creationId xmlns:a16="http://schemas.microsoft.com/office/drawing/2014/main" id="{F58659B9-BCE6-C187-37EA-58DCC9A1DE4F}"/>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S1ïḍé">
                <a:extLst>
                  <a:ext uri="{FF2B5EF4-FFF2-40B4-BE49-F238E27FC236}">
                    <a16:creationId xmlns:a16="http://schemas.microsoft.com/office/drawing/2014/main" id="{467EF560-1E29-CA02-132D-F07A7B17DC2E}"/>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4" name="î$1idè">
              <a:extLst>
                <a:ext uri="{FF2B5EF4-FFF2-40B4-BE49-F238E27FC236}">
                  <a16:creationId xmlns:a16="http://schemas.microsoft.com/office/drawing/2014/main" id="{CBFA5553-F6EA-7D96-C943-908C91963289}"/>
                </a:ext>
              </a:extLst>
            </p:cNvPr>
            <p:cNvGrpSpPr/>
            <p:nvPr/>
          </p:nvGrpSpPr>
          <p:grpSpPr>
            <a:xfrm>
              <a:off x="7561942" y="2580837"/>
              <a:ext cx="677905" cy="1186334"/>
              <a:chOff x="7344147" y="2674826"/>
              <a:chExt cx="624197" cy="1092345"/>
            </a:xfrm>
            <a:grpFill/>
          </p:grpSpPr>
          <p:sp>
            <p:nvSpPr>
              <p:cNvPr id="161" name="ïṩľiḓe">
                <a:extLst>
                  <a:ext uri="{FF2B5EF4-FFF2-40B4-BE49-F238E27FC236}">
                    <a16:creationId xmlns:a16="http://schemas.microsoft.com/office/drawing/2014/main" id="{1B3E8EBF-CCCF-B4FA-70A2-4BF9D9CBF423}"/>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ṣlïḓê">
                <a:extLst>
                  <a:ext uri="{FF2B5EF4-FFF2-40B4-BE49-F238E27FC236}">
                    <a16:creationId xmlns:a16="http://schemas.microsoft.com/office/drawing/2014/main" id="{196F0231-B725-2F12-EE79-406FCB174264}"/>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šlîḍê">
                <a:extLst>
                  <a:ext uri="{FF2B5EF4-FFF2-40B4-BE49-F238E27FC236}">
                    <a16:creationId xmlns:a16="http://schemas.microsoft.com/office/drawing/2014/main" id="{3EE1FD67-7073-6E95-81D4-9BC98F5EC995}"/>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S1îḓe">
                <a:extLst>
                  <a:ext uri="{FF2B5EF4-FFF2-40B4-BE49-F238E27FC236}">
                    <a16:creationId xmlns:a16="http://schemas.microsoft.com/office/drawing/2014/main" id="{8DF0F235-902B-690F-F1A0-697DBC7B8162}"/>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5" name="ïŝḻïdè">
              <a:extLst>
                <a:ext uri="{FF2B5EF4-FFF2-40B4-BE49-F238E27FC236}">
                  <a16:creationId xmlns:a16="http://schemas.microsoft.com/office/drawing/2014/main" id="{E73ACA89-053D-0CAE-5ED5-ECB3404A6377}"/>
                </a:ext>
              </a:extLst>
            </p:cNvPr>
            <p:cNvGrpSpPr/>
            <p:nvPr/>
          </p:nvGrpSpPr>
          <p:grpSpPr>
            <a:xfrm>
              <a:off x="4649513" y="3946051"/>
              <a:ext cx="3567404" cy="243887"/>
              <a:chOff x="4649503" y="3967974"/>
              <a:chExt cx="3246722" cy="221964"/>
            </a:xfrm>
            <a:grpFill/>
          </p:grpSpPr>
          <p:sp>
            <p:nvSpPr>
              <p:cNvPr id="143" name="í$ḻiḓé">
                <a:extLst>
                  <a:ext uri="{FF2B5EF4-FFF2-40B4-BE49-F238E27FC236}">
                    <a16:creationId xmlns:a16="http://schemas.microsoft.com/office/drawing/2014/main" id="{A78D1FAE-89B5-0E1A-6C00-3801B3A2A39D}"/>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ľîḓé">
                <a:extLst>
                  <a:ext uri="{FF2B5EF4-FFF2-40B4-BE49-F238E27FC236}">
                    <a16:creationId xmlns:a16="http://schemas.microsoft.com/office/drawing/2014/main" id="{E0EA9614-9F24-1E32-0C35-1375C1E98E02}"/>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ṥļíḑè">
                <a:extLst>
                  <a:ext uri="{FF2B5EF4-FFF2-40B4-BE49-F238E27FC236}">
                    <a16:creationId xmlns:a16="http://schemas.microsoft.com/office/drawing/2014/main" id="{95C732D9-3046-589E-7269-26BA995872F8}"/>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ŝliḍé">
                <a:extLst>
                  <a:ext uri="{FF2B5EF4-FFF2-40B4-BE49-F238E27FC236}">
                    <a16:creationId xmlns:a16="http://schemas.microsoft.com/office/drawing/2014/main" id="{043AD2EF-5EC9-9CF0-5D26-121BF9B27A7A}"/>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ŝļiďè">
                <a:extLst>
                  <a:ext uri="{FF2B5EF4-FFF2-40B4-BE49-F238E27FC236}">
                    <a16:creationId xmlns:a16="http://schemas.microsoft.com/office/drawing/2014/main" id="{A83DAEF2-8913-2D45-8F04-D1C1BDB27F1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ṩḷiḓé">
                <a:extLst>
                  <a:ext uri="{FF2B5EF4-FFF2-40B4-BE49-F238E27FC236}">
                    <a16:creationId xmlns:a16="http://schemas.microsoft.com/office/drawing/2014/main" id="{4181B912-F8E6-3B9D-D68F-83C9C2B38EFF}"/>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ḷíďè">
                <a:extLst>
                  <a:ext uri="{FF2B5EF4-FFF2-40B4-BE49-F238E27FC236}">
                    <a16:creationId xmlns:a16="http://schemas.microsoft.com/office/drawing/2014/main" id="{45AF0FFB-A80C-5306-F372-3B87A92B47D4}"/>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ś1îdê">
                <a:extLst>
                  <a:ext uri="{FF2B5EF4-FFF2-40B4-BE49-F238E27FC236}">
                    <a16:creationId xmlns:a16="http://schemas.microsoft.com/office/drawing/2014/main" id="{F075296B-1A73-9DB2-CA96-BD7BCF62A73E}"/>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ṧļîḓe">
                <a:extLst>
                  <a:ext uri="{FF2B5EF4-FFF2-40B4-BE49-F238E27FC236}">
                    <a16:creationId xmlns:a16="http://schemas.microsoft.com/office/drawing/2014/main" id="{D4DC8DBA-E67C-4EF5-D904-918141418B9E}"/>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ḷíḑe">
                <a:extLst>
                  <a:ext uri="{FF2B5EF4-FFF2-40B4-BE49-F238E27FC236}">
                    <a16:creationId xmlns:a16="http://schemas.microsoft.com/office/drawing/2014/main" id="{2BC172E1-1A42-2D62-EEF4-FBF97915C0DC}"/>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šļiďè">
                <a:extLst>
                  <a:ext uri="{FF2B5EF4-FFF2-40B4-BE49-F238E27FC236}">
                    <a16:creationId xmlns:a16="http://schemas.microsoft.com/office/drawing/2014/main" id="{D87D6B2E-0CFE-9EED-452D-96EF0EA274EB}"/>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ṡḷïdè">
                <a:extLst>
                  <a:ext uri="{FF2B5EF4-FFF2-40B4-BE49-F238E27FC236}">
                    <a16:creationId xmlns:a16="http://schemas.microsoft.com/office/drawing/2014/main" id="{F8CC7DAB-5DC1-9F67-0D25-7A82F086F556}"/>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śḻïḓe">
                <a:extLst>
                  <a:ext uri="{FF2B5EF4-FFF2-40B4-BE49-F238E27FC236}">
                    <a16:creationId xmlns:a16="http://schemas.microsoft.com/office/drawing/2014/main" id="{9D1B811D-9A4B-BC50-A9EF-35CA8C22D7AD}"/>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ļîḓe">
                <a:extLst>
                  <a:ext uri="{FF2B5EF4-FFF2-40B4-BE49-F238E27FC236}">
                    <a16:creationId xmlns:a16="http://schemas.microsoft.com/office/drawing/2014/main" id="{B90D0444-B357-9DB8-987C-E46A84B334E0}"/>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šḷîḋé">
                <a:extLst>
                  <a:ext uri="{FF2B5EF4-FFF2-40B4-BE49-F238E27FC236}">
                    <a16:creationId xmlns:a16="http://schemas.microsoft.com/office/drawing/2014/main" id="{26ECEAE7-4E94-ADE3-8C6F-34493413A35C}"/>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šļïḋê">
                <a:extLst>
                  <a:ext uri="{FF2B5EF4-FFF2-40B4-BE49-F238E27FC236}">
                    <a16:creationId xmlns:a16="http://schemas.microsoft.com/office/drawing/2014/main" id="{F95B72F0-704F-3DF8-A075-752F3A9D17AB}"/>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śľïḓê">
                <a:extLst>
                  <a:ext uri="{FF2B5EF4-FFF2-40B4-BE49-F238E27FC236}">
                    <a16:creationId xmlns:a16="http://schemas.microsoft.com/office/drawing/2014/main" id="{124E5F58-D83C-DC45-C4B5-86A24BBD924E}"/>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ṩḷiḋé">
                <a:extLst>
                  <a:ext uri="{FF2B5EF4-FFF2-40B4-BE49-F238E27FC236}">
                    <a16:creationId xmlns:a16="http://schemas.microsoft.com/office/drawing/2014/main" id="{57A14D2C-CF77-8048-51DE-7D594B1500E3}"/>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81" name="文本框 80">
            <a:extLst>
              <a:ext uri="{FF2B5EF4-FFF2-40B4-BE49-F238E27FC236}">
                <a16:creationId xmlns:a16="http://schemas.microsoft.com/office/drawing/2014/main" id="{C10BD82A-FCF5-5DA0-9427-9C2ABB18B407}"/>
              </a:ext>
            </a:extLst>
          </p:cNvPr>
          <p:cNvSpPr txBox="1"/>
          <p:nvPr/>
        </p:nvSpPr>
        <p:spPr>
          <a:xfrm>
            <a:off x="0" y="33138"/>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研究结果与分析</a:t>
            </a:r>
          </a:p>
        </p:txBody>
      </p:sp>
      <p:grpSp>
        <p:nvGrpSpPr>
          <p:cNvPr id="22" name="组合 21">
            <a:extLst>
              <a:ext uri="{FF2B5EF4-FFF2-40B4-BE49-F238E27FC236}">
                <a16:creationId xmlns:a16="http://schemas.microsoft.com/office/drawing/2014/main" id="{404CC1F3-33C8-6CFA-DC86-A2006FE1DF36}"/>
              </a:ext>
            </a:extLst>
          </p:cNvPr>
          <p:cNvGrpSpPr/>
          <p:nvPr/>
        </p:nvGrpSpPr>
        <p:grpSpPr>
          <a:xfrm>
            <a:off x="99113" y="1119995"/>
            <a:ext cx="5748749" cy="5260583"/>
            <a:chOff x="166029" y="3266717"/>
            <a:chExt cx="5748749" cy="5260583"/>
          </a:xfrm>
        </p:grpSpPr>
        <p:sp>
          <p:nvSpPr>
            <p:cNvPr id="96" name="矩形 95">
              <a:extLst>
                <a:ext uri="{FF2B5EF4-FFF2-40B4-BE49-F238E27FC236}">
                  <a16:creationId xmlns:a16="http://schemas.microsoft.com/office/drawing/2014/main" id="{5273FB89-DCC7-1E64-594B-8E42B22E3B61}"/>
                </a:ext>
              </a:extLst>
            </p:cNvPr>
            <p:cNvSpPr/>
            <p:nvPr/>
          </p:nvSpPr>
          <p:spPr>
            <a:xfrm>
              <a:off x="166029" y="3266717"/>
              <a:ext cx="5748749" cy="5260583"/>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B0AB68B7-B3FB-B5FF-B99E-3FF221FB42A9}"/>
                </a:ext>
              </a:extLst>
            </p:cNvPr>
            <p:cNvSpPr txBox="1"/>
            <p:nvPr/>
          </p:nvSpPr>
          <p:spPr>
            <a:xfrm>
              <a:off x="192135" y="3391721"/>
              <a:ext cx="3239487"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highlight>
                    <a:srgbClr val="CBDEEF"/>
                  </a:highlight>
                  <a:latin typeface="微软雅黑" panose="020B0503020204020204" pitchFamily="34" charset="-122"/>
                  <a:ea typeface="微软雅黑" panose="020B0503020204020204" pitchFamily="34" charset="-122"/>
                </a:rPr>
                <a:t>不同翅片</a:t>
              </a:r>
              <a:r>
                <a:rPr lang="zh-CN" altLang="en-US" sz="1600" b="1" dirty="0">
                  <a:solidFill>
                    <a:srgbClr val="C00000"/>
                  </a:solidFill>
                  <a:highlight>
                    <a:srgbClr val="CBDEEF"/>
                  </a:highlight>
                  <a:latin typeface="微软雅黑" panose="020B0503020204020204" pitchFamily="34" charset="-122"/>
                  <a:ea typeface="微软雅黑" panose="020B0503020204020204" pitchFamily="34" charset="-122"/>
                </a:rPr>
                <a:t>厚度</a:t>
              </a:r>
              <a:r>
                <a:rPr lang="zh-CN" altLang="en-US" sz="1600" b="1" dirty="0">
                  <a:highlight>
                    <a:srgbClr val="CBDEEF"/>
                  </a:highlight>
                  <a:latin typeface="微软雅黑" panose="020B0503020204020204" pitchFamily="34" charset="-122"/>
                  <a:ea typeface="微软雅黑" panose="020B0503020204020204" pitchFamily="34" charset="-122"/>
                </a:rPr>
                <a:t>的温度分布云图 </a:t>
              </a:r>
            </a:p>
          </p:txBody>
        </p:sp>
      </p:grpSp>
      <p:grpSp>
        <p:nvGrpSpPr>
          <p:cNvPr id="5" name="组合 4">
            <a:extLst>
              <a:ext uri="{FF2B5EF4-FFF2-40B4-BE49-F238E27FC236}">
                <a16:creationId xmlns:a16="http://schemas.microsoft.com/office/drawing/2014/main" id="{E26B1B0E-FD92-CCA1-DBE5-80116B8A0283}"/>
              </a:ext>
            </a:extLst>
          </p:cNvPr>
          <p:cNvGrpSpPr/>
          <p:nvPr/>
        </p:nvGrpSpPr>
        <p:grpSpPr>
          <a:xfrm>
            <a:off x="5121536" y="6452425"/>
            <a:ext cx="7099039" cy="414788"/>
            <a:chOff x="6115824" y="6443212"/>
            <a:chExt cx="6441504" cy="414788"/>
          </a:xfrm>
        </p:grpSpPr>
        <p:sp>
          <p:nvSpPr>
            <p:cNvPr id="6" name="矩形 5">
              <a:extLst>
                <a:ext uri="{FF2B5EF4-FFF2-40B4-BE49-F238E27FC236}">
                  <a16:creationId xmlns:a16="http://schemas.microsoft.com/office/drawing/2014/main" id="{98E7DADB-D797-0774-85F8-07B373E2E182}"/>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 name="组合 6">
              <a:extLst>
                <a:ext uri="{FF2B5EF4-FFF2-40B4-BE49-F238E27FC236}">
                  <a16:creationId xmlns:a16="http://schemas.microsoft.com/office/drawing/2014/main" id="{6F0D6D2F-465C-9D3E-E188-7804F50B49C0}"/>
                </a:ext>
              </a:extLst>
            </p:cNvPr>
            <p:cNvGrpSpPr/>
            <p:nvPr/>
          </p:nvGrpSpPr>
          <p:grpSpPr>
            <a:xfrm>
              <a:off x="6115824" y="6443212"/>
              <a:ext cx="6441504" cy="407555"/>
              <a:chOff x="6115824" y="6443212"/>
              <a:chExt cx="6441504" cy="407555"/>
            </a:xfrm>
          </p:grpSpPr>
          <p:sp>
            <p:nvSpPr>
              <p:cNvPr id="8" name="矩形 7">
                <a:extLst>
                  <a:ext uri="{FF2B5EF4-FFF2-40B4-BE49-F238E27FC236}">
                    <a16:creationId xmlns:a16="http://schemas.microsoft.com/office/drawing/2014/main" id="{5C866A3A-3E34-670C-E5D5-DB00BD283D41}"/>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9" name="文本框 8">
                <a:extLst>
                  <a:ext uri="{FF2B5EF4-FFF2-40B4-BE49-F238E27FC236}">
                    <a16:creationId xmlns:a16="http://schemas.microsoft.com/office/drawing/2014/main" id="{30460F7D-724B-DB80-31AA-54A6A9FE259F}"/>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0" name="矩形 9">
                <a:extLst>
                  <a:ext uri="{FF2B5EF4-FFF2-40B4-BE49-F238E27FC236}">
                    <a16:creationId xmlns:a16="http://schemas.microsoft.com/office/drawing/2014/main" id="{5BB52F83-08B8-2A3C-B41E-B75F53821E2D}"/>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文本框 10">
                <a:extLst>
                  <a:ext uri="{FF2B5EF4-FFF2-40B4-BE49-F238E27FC236}">
                    <a16:creationId xmlns:a16="http://schemas.microsoft.com/office/drawing/2014/main" id="{259C87B6-AD46-EFD3-EAB2-53FAC7EA0B05}"/>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14" name="文本框 13">
                <a:extLst>
                  <a:ext uri="{FF2B5EF4-FFF2-40B4-BE49-F238E27FC236}">
                    <a16:creationId xmlns:a16="http://schemas.microsoft.com/office/drawing/2014/main" id="{C36034A6-3924-8B95-EA19-21C4EF1973E3}"/>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15" name="文本框 14">
                <a:extLst>
                  <a:ext uri="{FF2B5EF4-FFF2-40B4-BE49-F238E27FC236}">
                    <a16:creationId xmlns:a16="http://schemas.microsoft.com/office/drawing/2014/main" id="{7C28D95C-C38B-AC4A-ADFD-9FA08AEE8288}"/>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19" name="矩形 18">
            <a:extLst>
              <a:ext uri="{FF2B5EF4-FFF2-40B4-BE49-F238E27FC236}">
                <a16:creationId xmlns:a16="http://schemas.microsoft.com/office/drawing/2014/main" id="{6D4A2060-E8CE-0C55-8D51-2CD51CE30AF6}"/>
              </a:ext>
            </a:extLst>
          </p:cNvPr>
          <p:cNvSpPr/>
          <p:nvPr/>
        </p:nvSpPr>
        <p:spPr>
          <a:xfrm>
            <a:off x="182095" y="4232216"/>
            <a:ext cx="5571224" cy="2088779"/>
          </a:xfrm>
          <a:prstGeom prst="rect">
            <a:avLst/>
          </a:prstGeom>
          <a:solidFill>
            <a:srgbClr val="FDF3D5"/>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33A1ABD0-DF6B-BF43-9504-A21663CFD04D}"/>
              </a:ext>
            </a:extLst>
          </p:cNvPr>
          <p:cNvSpPr/>
          <p:nvPr/>
        </p:nvSpPr>
        <p:spPr>
          <a:xfrm>
            <a:off x="5954211" y="594593"/>
            <a:ext cx="6173680" cy="5814071"/>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0AF09C4E-877B-889F-49ED-E9A3E49B6120}"/>
              </a:ext>
            </a:extLst>
          </p:cNvPr>
          <p:cNvSpPr txBox="1"/>
          <p:nvPr/>
        </p:nvSpPr>
        <p:spPr>
          <a:xfrm>
            <a:off x="5992135" y="751021"/>
            <a:ext cx="3201873" cy="338554"/>
          </a:xfrm>
          <a:prstGeom prst="rect">
            <a:avLst/>
          </a:prstGeom>
          <a:noFill/>
        </p:spPr>
        <p:txBody>
          <a:bodyPr wrap="square">
            <a:spAutoFit/>
          </a:bodyPr>
          <a:lstStyle/>
          <a:p>
            <a:pPr marL="285750" indent="-285750">
              <a:buFont typeface="Wingdings" panose="05000000000000000000" pitchFamily="2" charset="2"/>
              <a:buChar char="Ø"/>
            </a:pPr>
            <a:r>
              <a:rPr lang="en-US"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Y-</a:t>
            </a:r>
            <a:r>
              <a:rPr lang="zh-CN"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不同翅片</a:t>
            </a:r>
            <a:r>
              <a:rPr lang="zh-CN" altLang="en-US" sz="1600" b="1" dirty="0">
                <a:solidFill>
                  <a:srgbClr val="C00000"/>
                </a:solidFill>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厚度</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的温度变化图</a:t>
            </a:r>
            <a:endParaRPr lang="zh-CN" altLang="en-US" sz="1600" b="1" dirty="0">
              <a:highlight>
                <a:srgbClr val="FFBA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矩形 26">
            <a:extLst>
              <a:ext uri="{FF2B5EF4-FFF2-40B4-BE49-F238E27FC236}">
                <a16:creationId xmlns:a16="http://schemas.microsoft.com/office/drawing/2014/main" id="{8517B190-2BB7-4746-759B-646F191D195F}"/>
              </a:ext>
            </a:extLst>
          </p:cNvPr>
          <p:cNvSpPr/>
          <p:nvPr/>
        </p:nvSpPr>
        <p:spPr>
          <a:xfrm>
            <a:off x="5954211" y="3621881"/>
            <a:ext cx="6173680" cy="2698444"/>
          </a:xfrm>
          <a:prstGeom prst="rect">
            <a:avLst/>
          </a:prstGeom>
          <a:solidFill>
            <a:srgbClr val="FDF3D5"/>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F13152B5-B08F-9734-F608-9A065786B6F8}"/>
              </a:ext>
            </a:extLst>
          </p:cNvPr>
          <p:cNvSpPr txBox="1"/>
          <p:nvPr/>
        </p:nvSpPr>
        <p:spPr>
          <a:xfrm>
            <a:off x="9198959" y="748855"/>
            <a:ext cx="2956380"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翅片</a:t>
            </a:r>
            <a:r>
              <a:rPr lang="zh-CN" altLang="en-US" sz="1600" b="1" dirty="0">
                <a:solidFill>
                  <a:srgbClr val="C00000"/>
                </a:solidFill>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厚</a:t>
            </a:r>
            <a:r>
              <a:rPr lang="zh-CN" altLang="en-US" sz="1600" b="1" dirty="0">
                <a:solidFill>
                  <a:srgbClr val="C00000"/>
                </a:solidFill>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度</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Nu</a:t>
            </a:r>
            <a:r>
              <a:rPr lang="zh-CN" altLang="en-US"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f  </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的影响</a:t>
            </a:r>
          </a:p>
        </p:txBody>
      </p:sp>
      <p:sp>
        <p:nvSpPr>
          <p:cNvPr id="13" name="文本框 12">
            <a:extLst>
              <a:ext uri="{FF2B5EF4-FFF2-40B4-BE49-F238E27FC236}">
                <a16:creationId xmlns:a16="http://schemas.microsoft.com/office/drawing/2014/main" id="{8EE9ED2D-F4B8-6E01-319A-2C06858610D0}"/>
              </a:ext>
            </a:extLst>
          </p:cNvPr>
          <p:cNvSpPr txBox="1"/>
          <p:nvPr/>
        </p:nvSpPr>
        <p:spPr>
          <a:xfrm>
            <a:off x="181348" y="4232216"/>
            <a:ext cx="5480113" cy="1938992"/>
          </a:xfrm>
          <a:prstGeom prst="rect">
            <a:avLst/>
          </a:prstGeom>
          <a:noFill/>
        </p:spPr>
        <p:txBody>
          <a:bodyPr wrap="square">
            <a:spAutoFit/>
          </a:bodyPr>
          <a:lstStyle>
            <a:defPPr>
              <a:defRPr lang="zh-CN"/>
            </a:defPPr>
            <a:lvl1pPr indent="266700" algn="just">
              <a:defRPr sz="17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dirty="0">
                <a:solidFill>
                  <a:schemeClr val="tx1"/>
                </a:solidFill>
                <a:latin typeface="Times New Roman" panose="02020603050405020304" pitchFamily="18" charset="0"/>
              </a:rPr>
              <a:t>   </a:t>
            </a:r>
            <a:r>
              <a:rPr lang="zh-CN" altLang="zh-CN" dirty="0">
                <a:solidFill>
                  <a:schemeClr val="tx1"/>
                </a:solidFill>
                <a:latin typeface="Times New Roman" panose="02020603050405020304" pitchFamily="18" charset="0"/>
              </a:rPr>
              <a:t>选取翅片高度</a:t>
            </a:r>
            <a:r>
              <a:rPr lang="en-US" altLang="zh-CN" dirty="0">
                <a:solidFill>
                  <a:schemeClr val="tx1"/>
                </a:solidFill>
                <a:latin typeface="Times New Roman" panose="02020603050405020304" pitchFamily="18" charset="0"/>
              </a:rPr>
              <a:t>24 mm</a:t>
            </a:r>
            <a:r>
              <a:rPr lang="zh-CN" altLang="zh-CN" dirty="0">
                <a:solidFill>
                  <a:schemeClr val="tx1"/>
                </a:solidFill>
                <a:latin typeface="Times New Roman" panose="02020603050405020304" pitchFamily="18" charset="0"/>
              </a:rPr>
              <a:t>、翅片间距</a:t>
            </a:r>
            <a:r>
              <a:rPr lang="en-US" altLang="zh-CN" dirty="0">
                <a:solidFill>
                  <a:schemeClr val="tx1"/>
                </a:solidFill>
                <a:latin typeface="Times New Roman" panose="02020603050405020304" pitchFamily="18" charset="0"/>
              </a:rPr>
              <a:t>3 mm</a:t>
            </a:r>
            <a:r>
              <a:rPr lang="zh-CN" altLang="zh-CN" dirty="0">
                <a:solidFill>
                  <a:schemeClr val="tx1"/>
                </a:solidFill>
                <a:latin typeface="Times New Roman" panose="02020603050405020304" pitchFamily="18" charset="0"/>
              </a:rPr>
              <a:t>的换热器几何尺寸，研究</a:t>
            </a:r>
            <a:r>
              <a:rPr lang="en-US" altLang="zh-CN" dirty="0">
                <a:solidFill>
                  <a:srgbClr val="C00000"/>
                </a:solidFill>
                <a:latin typeface="Times New Roman" panose="02020603050405020304" pitchFamily="18" charset="0"/>
              </a:rPr>
              <a:t>0.8 mm</a:t>
            </a:r>
            <a:r>
              <a:rPr lang="zh-CN" altLang="zh-CN"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1.0 mm</a:t>
            </a:r>
            <a:r>
              <a:rPr lang="zh-CN" altLang="zh-CN"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1.2 mm</a:t>
            </a:r>
            <a:r>
              <a:rPr lang="zh-CN" altLang="zh-CN" dirty="0">
                <a:solidFill>
                  <a:srgbClr val="C00000"/>
                </a:solidFill>
                <a:latin typeface="Times New Roman" panose="02020603050405020304" pitchFamily="18" charset="0"/>
              </a:rPr>
              <a:t>和</a:t>
            </a:r>
            <a:r>
              <a:rPr lang="en-US" altLang="zh-CN" dirty="0">
                <a:solidFill>
                  <a:srgbClr val="C00000"/>
                </a:solidFill>
                <a:latin typeface="Times New Roman" panose="02020603050405020304" pitchFamily="18" charset="0"/>
              </a:rPr>
              <a:t>1.4 mm</a:t>
            </a:r>
            <a:r>
              <a:rPr lang="zh-CN" altLang="zh-CN" dirty="0">
                <a:solidFill>
                  <a:schemeClr val="tx1"/>
                </a:solidFill>
                <a:latin typeface="Times New Roman" panose="02020603050405020304" pitchFamily="18" charset="0"/>
              </a:rPr>
              <a:t>四组不同</a:t>
            </a:r>
            <a:r>
              <a:rPr lang="zh-CN" altLang="zh-CN" dirty="0">
                <a:solidFill>
                  <a:srgbClr val="C00000"/>
                </a:solidFill>
                <a:latin typeface="Times New Roman" panose="02020603050405020304" pitchFamily="18" charset="0"/>
              </a:rPr>
              <a:t>翅片厚度</a:t>
            </a:r>
            <a:r>
              <a:rPr lang="zh-CN" altLang="zh-CN" dirty="0">
                <a:solidFill>
                  <a:schemeClr val="tx1"/>
                </a:solidFill>
                <a:latin typeface="Times New Roman" panose="02020603050405020304" pitchFamily="18" charset="0"/>
              </a:rPr>
              <a:t>对换热器流动传热特性的影响。</a:t>
            </a:r>
            <a:r>
              <a:rPr lang="en-US" altLang="zh-CN" dirty="0">
                <a:solidFill>
                  <a:schemeClr val="tx1"/>
                </a:solidFill>
                <a:latin typeface="Times New Roman" panose="02020603050405020304" pitchFamily="18" charset="0"/>
              </a:rPr>
              <a:t> </a:t>
            </a:r>
          </a:p>
          <a:p>
            <a:r>
              <a:rPr lang="zh-CN" altLang="en-US" dirty="0">
                <a:solidFill>
                  <a:schemeClr val="tx1"/>
                </a:solidFill>
                <a:latin typeface="Times New Roman" panose="02020603050405020304" pitchFamily="18" charset="0"/>
              </a:rPr>
              <a:t>   温度分布云图显示，</a:t>
            </a:r>
            <a:r>
              <a:rPr lang="zh-CN" altLang="en-US" dirty="0">
                <a:solidFill>
                  <a:srgbClr val="C00000"/>
                </a:solidFill>
                <a:latin typeface="Times New Roman" panose="02020603050405020304" pitchFamily="18" charset="0"/>
              </a:rPr>
              <a:t>随着翅片厚度的增加</a:t>
            </a:r>
            <a:r>
              <a:rPr lang="zh-CN" altLang="en-US" dirty="0">
                <a:solidFill>
                  <a:schemeClr val="tx1"/>
                </a:solidFill>
                <a:latin typeface="Times New Roman" panose="02020603050405020304" pitchFamily="18" charset="0"/>
              </a:rPr>
              <a:t>，</a:t>
            </a:r>
            <a:r>
              <a:rPr lang="zh-CN" altLang="en-US" dirty="0">
                <a:solidFill>
                  <a:srgbClr val="C00000"/>
                </a:solidFill>
                <a:latin typeface="Times New Roman" panose="02020603050405020304" pitchFamily="18" charset="0"/>
              </a:rPr>
              <a:t>翅片温度逐渐下降</a:t>
            </a:r>
            <a:r>
              <a:rPr lang="zh-CN" altLang="en-US" dirty="0">
                <a:solidFill>
                  <a:schemeClr val="tx1"/>
                </a:solidFill>
                <a:latin typeface="Times New Roman" panose="02020603050405020304" pitchFamily="18" charset="0"/>
              </a:rPr>
              <a:t>。同时，沿</a:t>
            </a:r>
            <a:r>
              <a:rPr lang="en-US" altLang="zh-CN" dirty="0">
                <a:solidFill>
                  <a:schemeClr val="tx1"/>
                </a:solidFill>
                <a:latin typeface="Times New Roman" panose="02020603050405020304" pitchFamily="18" charset="0"/>
              </a:rPr>
              <a:t>Y</a:t>
            </a:r>
            <a:r>
              <a:rPr lang="zh-CN" altLang="en-US" dirty="0">
                <a:solidFill>
                  <a:schemeClr val="tx1"/>
                </a:solidFill>
                <a:latin typeface="Times New Roman" panose="02020603050405020304" pitchFamily="18" charset="0"/>
              </a:rPr>
              <a:t>方向上翅片温度降幅分别为</a:t>
            </a:r>
            <a:r>
              <a:rPr lang="en-US" altLang="zh-CN" dirty="0">
                <a:solidFill>
                  <a:srgbClr val="C00000"/>
                </a:solidFill>
                <a:latin typeface="Times New Roman" panose="02020603050405020304" pitchFamily="18" charset="0"/>
              </a:rPr>
              <a:t>3.16%</a:t>
            </a:r>
            <a:r>
              <a:rPr lang="zh-CN" altLang="en-US"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3.75%</a:t>
            </a:r>
            <a:r>
              <a:rPr lang="zh-CN" altLang="en-US"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4.10%</a:t>
            </a:r>
            <a:r>
              <a:rPr lang="zh-CN" altLang="en-US" dirty="0">
                <a:solidFill>
                  <a:srgbClr val="C00000"/>
                </a:solidFill>
                <a:latin typeface="Times New Roman" panose="02020603050405020304" pitchFamily="18" charset="0"/>
              </a:rPr>
              <a:t>和</a:t>
            </a:r>
            <a:r>
              <a:rPr lang="en-US" altLang="zh-CN" dirty="0">
                <a:solidFill>
                  <a:srgbClr val="C00000"/>
                </a:solidFill>
                <a:latin typeface="Times New Roman" panose="02020603050405020304" pitchFamily="18" charset="0"/>
              </a:rPr>
              <a:t>4.34%</a:t>
            </a:r>
            <a:r>
              <a:rPr lang="zh-CN" altLang="en-US" dirty="0">
                <a:solidFill>
                  <a:schemeClr val="tx1"/>
                </a:solidFill>
                <a:latin typeface="Times New Roman" panose="02020603050405020304" pitchFamily="18" charset="0"/>
              </a:rPr>
              <a:t>。在翅片厚度为</a:t>
            </a:r>
            <a:r>
              <a:rPr lang="en-US" altLang="zh-CN" dirty="0">
                <a:solidFill>
                  <a:schemeClr val="tx1"/>
                </a:solidFill>
                <a:latin typeface="Times New Roman" panose="02020603050405020304" pitchFamily="18" charset="0"/>
              </a:rPr>
              <a:t>0.8 mm</a:t>
            </a:r>
            <a:r>
              <a:rPr lang="zh-CN" altLang="en-US" dirty="0">
                <a:solidFill>
                  <a:schemeClr val="tx1"/>
                </a:solidFill>
                <a:latin typeface="Times New Roman" panose="02020603050405020304" pitchFamily="18" charset="0"/>
              </a:rPr>
              <a:t>和</a:t>
            </a:r>
            <a:r>
              <a:rPr lang="en-US" altLang="zh-CN" dirty="0">
                <a:solidFill>
                  <a:schemeClr val="tx1"/>
                </a:solidFill>
                <a:latin typeface="Times New Roman" panose="02020603050405020304" pitchFamily="18" charset="0"/>
              </a:rPr>
              <a:t>1.4 mm</a:t>
            </a:r>
            <a:r>
              <a:rPr lang="zh-CN" altLang="en-US" dirty="0">
                <a:solidFill>
                  <a:schemeClr val="tx1"/>
                </a:solidFill>
                <a:latin typeface="Times New Roman" panose="02020603050405020304" pitchFamily="18" charset="0"/>
              </a:rPr>
              <a:t>的出口面平均温度差值仅为</a:t>
            </a:r>
            <a:r>
              <a:rPr lang="en-US" altLang="zh-CN" dirty="0">
                <a:solidFill>
                  <a:srgbClr val="C00000"/>
                </a:solidFill>
                <a:latin typeface="Times New Roman" panose="02020603050405020304" pitchFamily="18" charset="0"/>
              </a:rPr>
              <a:t>1.58 ℃</a:t>
            </a:r>
            <a:r>
              <a:rPr lang="zh-CN" altLang="en-US" dirty="0">
                <a:solidFill>
                  <a:schemeClr val="tx1"/>
                </a:solidFill>
              </a:rPr>
              <a:t>。</a:t>
            </a:r>
            <a:r>
              <a:rPr lang="en-US" altLang="zh-CN" dirty="0">
                <a:solidFill>
                  <a:schemeClr val="tx1"/>
                </a:solidFill>
              </a:rPr>
              <a:t> </a:t>
            </a:r>
          </a:p>
        </p:txBody>
      </p:sp>
      <p:pic>
        <p:nvPicPr>
          <p:cNvPr id="17" name="图片 16">
            <a:extLst>
              <a:ext uri="{FF2B5EF4-FFF2-40B4-BE49-F238E27FC236}">
                <a16:creationId xmlns:a16="http://schemas.microsoft.com/office/drawing/2014/main" id="{24A88ED8-D667-4482-9CE0-28552EF68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66" y="1583553"/>
            <a:ext cx="5610786" cy="2451361"/>
          </a:xfrm>
          <a:prstGeom prst="rect">
            <a:avLst/>
          </a:prstGeom>
        </p:spPr>
      </p:pic>
      <p:sp>
        <p:nvSpPr>
          <p:cNvPr id="33" name="文本框 32">
            <a:extLst>
              <a:ext uri="{FF2B5EF4-FFF2-40B4-BE49-F238E27FC236}">
                <a16:creationId xmlns:a16="http://schemas.microsoft.com/office/drawing/2014/main" id="{E9DCE828-4F50-D1B8-8055-0B56936E67DD}"/>
              </a:ext>
            </a:extLst>
          </p:cNvPr>
          <p:cNvSpPr txBox="1"/>
          <p:nvPr/>
        </p:nvSpPr>
        <p:spPr>
          <a:xfrm>
            <a:off x="5956860" y="3674633"/>
            <a:ext cx="6035899" cy="2646878"/>
          </a:xfrm>
          <a:prstGeom prst="rect">
            <a:avLst/>
          </a:prstGeom>
          <a:noFill/>
        </p:spPr>
        <p:txBody>
          <a:bodyPr wrap="square">
            <a:spAutoFit/>
          </a:bodyPr>
          <a:lstStyle>
            <a:defPPr>
              <a:defRPr lang="zh-CN"/>
            </a:defPPr>
            <a:lvl1pPr indent="266700" algn="just">
              <a:defRPr sz="1700" b="1">
                <a:latin typeface="微软雅黑" panose="020B0503020204020204" pitchFamily="34" charset="-122"/>
                <a:ea typeface="微软雅黑" panose="020B0503020204020204" pitchFamily="34" charset="-122"/>
                <a:cs typeface="Times New Roman" panose="02020603050405020304" pitchFamily="18" charset="0"/>
              </a:defRPr>
            </a:lvl1pPr>
          </a:lstStyle>
          <a:p>
            <a:pPr>
              <a:spcAft>
                <a:spcPts val="1200"/>
              </a:spcAft>
            </a:pPr>
            <a:r>
              <a:rPr lang="zh-CN" altLang="en-US" dirty="0">
                <a:solidFill>
                  <a:srgbClr val="C00000"/>
                </a:solidFill>
                <a:latin typeface="Times New Roman" panose="02020603050405020304" pitchFamily="18" charset="0"/>
              </a:rPr>
              <a:t>空气进口流速一定时</a:t>
            </a:r>
            <a:r>
              <a:rPr lang="zh-CN" altLang="en-US" dirty="0">
                <a:latin typeface="Times New Roman" panose="02020603050405020304" pitchFamily="18" charset="0"/>
              </a:rPr>
              <a:t>，</a:t>
            </a:r>
            <a:r>
              <a:rPr lang="zh-CN" altLang="en-US" dirty="0">
                <a:solidFill>
                  <a:srgbClr val="C00000"/>
                </a:solidFill>
                <a:latin typeface="Times New Roman" panose="02020603050405020304" pitchFamily="18" charset="0"/>
              </a:rPr>
              <a:t>随着翅片厚度的增加</a:t>
            </a:r>
            <a:r>
              <a:rPr lang="zh-CN" altLang="en-US" dirty="0">
                <a:latin typeface="Times New Roman" panose="02020603050405020304" pitchFamily="18" charset="0"/>
              </a:rPr>
              <a:t>，会导致</a:t>
            </a:r>
            <a:r>
              <a:rPr lang="zh-CN" altLang="en-US" dirty="0">
                <a:solidFill>
                  <a:srgbClr val="C00000"/>
                </a:solidFill>
                <a:latin typeface="Times New Roman" panose="02020603050405020304" pitchFamily="18" charset="0"/>
              </a:rPr>
              <a:t>翅片侧面积增大</a:t>
            </a:r>
            <a:r>
              <a:rPr lang="zh-CN" altLang="en-US" dirty="0">
                <a:latin typeface="Times New Roman" panose="02020603050405020304" pitchFamily="18" charset="0"/>
              </a:rPr>
              <a:t>，即</a:t>
            </a:r>
            <a:r>
              <a:rPr lang="zh-CN" altLang="en-US" dirty="0">
                <a:solidFill>
                  <a:srgbClr val="C00000"/>
                </a:solidFill>
                <a:latin typeface="Times New Roman" panose="02020603050405020304" pitchFamily="18" charset="0"/>
              </a:rPr>
              <a:t>增大了流动过程中的流动阻力</a:t>
            </a:r>
            <a:r>
              <a:rPr lang="zh-CN" altLang="en-US" dirty="0">
                <a:latin typeface="Times New Roman" panose="02020603050405020304" pitchFamily="18" charset="0"/>
              </a:rPr>
              <a:t>，导致 </a:t>
            </a:r>
            <a:r>
              <a:rPr lang="en-US" altLang="zh-CN" i="1" dirty="0">
                <a:solidFill>
                  <a:srgbClr val="C00000"/>
                </a:solidFill>
                <a:latin typeface="Times New Roman" panose="02020603050405020304" pitchFamily="18" charset="0"/>
              </a:rPr>
              <a:t>f </a:t>
            </a:r>
            <a:r>
              <a:rPr lang="zh-CN" altLang="en-US" i="0" dirty="0">
                <a:solidFill>
                  <a:srgbClr val="C00000"/>
                </a:solidFill>
                <a:latin typeface="Times New Roman" panose="02020603050405020304" pitchFamily="18" charset="0"/>
              </a:rPr>
              <a:t>逐渐增大</a:t>
            </a:r>
            <a:r>
              <a:rPr lang="zh-CN" altLang="en-US" i="0" dirty="0">
                <a:latin typeface="Times New Roman" panose="02020603050405020304" pitchFamily="18" charset="0"/>
              </a:rPr>
              <a:t>。</a:t>
            </a:r>
            <a:endParaRPr lang="en-US" altLang="zh-CN" i="0" dirty="0">
              <a:latin typeface="Times New Roman" panose="02020603050405020304" pitchFamily="18" charset="0"/>
            </a:endParaRPr>
          </a:p>
          <a:p>
            <a:pPr>
              <a:spcAft>
                <a:spcPts val="1200"/>
              </a:spcAft>
            </a:pPr>
            <a:r>
              <a:rPr lang="zh-CN" altLang="en-US" dirty="0">
                <a:latin typeface="Times New Roman" panose="02020603050405020304" pitchFamily="18" charset="0"/>
              </a:rPr>
              <a:t>此外，在保证翅片间距不变的前提下，</a:t>
            </a:r>
            <a:r>
              <a:rPr lang="zh-CN" altLang="en-US" dirty="0">
                <a:solidFill>
                  <a:srgbClr val="C00000"/>
                </a:solidFill>
                <a:latin typeface="Times New Roman" panose="02020603050405020304" pitchFamily="18" charset="0"/>
              </a:rPr>
              <a:t>增加翅片厚度使单位面积内翅片数量减少</a:t>
            </a:r>
            <a:r>
              <a:rPr lang="zh-CN" altLang="en-US" dirty="0">
                <a:latin typeface="Times New Roman" panose="02020603050405020304" pitchFamily="18" charset="0"/>
              </a:rPr>
              <a:t>，</a:t>
            </a:r>
            <a:r>
              <a:rPr lang="zh-CN" altLang="en-US" dirty="0">
                <a:solidFill>
                  <a:srgbClr val="C00000"/>
                </a:solidFill>
                <a:latin typeface="Times New Roman" panose="02020603050405020304" pitchFamily="18" charset="0"/>
              </a:rPr>
              <a:t>换热面积减小</a:t>
            </a:r>
            <a:r>
              <a:rPr lang="zh-CN" altLang="en-US" dirty="0">
                <a:latin typeface="Times New Roman" panose="02020603050405020304" pitchFamily="18" charset="0"/>
              </a:rPr>
              <a:t>，</a:t>
            </a:r>
            <a:r>
              <a:rPr lang="zh-CN" altLang="en-US" dirty="0">
                <a:solidFill>
                  <a:srgbClr val="C00000"/>
                </a:solidFill>
                <a:latin typeface="Times New Roman" panose="02020603050405020304" pitchFamily="18" charset="0"/>
              </a:rPr>
              <a:t>导致传热性能削弱</a:t>
            </a:r>
            <a:r>
              <a:rPr lang="zh-CN" altLang="en-US" dirty="0">
                <a:latin typeface="Times New Roman" panose="02020603050405020304" pitchFamily="18" charset="0"/>
              </a:rPr>
              <a:t>。</a:t>
            </a:r>
            <a:endParaRPr lang="en-US" altLang="zh-CN" dirty="0">
              <a:latin typeface="Times New Roman" panose="02020603050405020304" pitchFamily="18" charset="0"/>
            </a:endParaRPr>
          </a:p>
          <a:p>
            <a:pPr>
              <a:spcAft>
                <a:spcPts val="1200"/>
              </a:spcAft>
            </a:pPr>
            <a:r>
              <a:rPr lang="zh-CN" altLang="en-US" dirty="0">
                <a:latin typeface="Times New Roman" panose="02020603050405020304" pitchFamily="18" charset="0"/>
              </a:rPr>
              <a:t>同时随着空气进口流速的增加，</a:t>
            </a:r>
            <a:r>
              <a:rPr lang="en-US" altLang="zh-CN" i="1" dirty="0">
                <a:latin typeface="Times New Roman" panose="02020603050405020304" pitchFamily="18" charset="0"/>
              </a:rPr>
              <a:t>Nu</a:t>
            </a:r>
            <a:r>
              <a:rPr lang="zh-CN" altLang="en-US" dirty="0">
                <a:latin typeface="Times New Roman" panose="02020603050405020304" pitchFamily="18" charset="0"/>
              </a:rPr>
              <a:t>曲线斜率逐渐减小，表明增加空气进口流速来提高传热性能的效果在逐渐降低。</a:t>
            </a:r>
            <a:endParaRPr lang="en-US" altLang="zh-CN" dirty="0">
              <a:latin typeface="Times New Roman" panose="02020603050405020304" pitchFamily="18" charset="0"/>
            </a:endParaRPr>
          </a:p>
          <a:p>
            <a:pPr>
              <a:spcAft>
                <a:spcPts val="1200"/>
              </a:spcAft>
            </a:pPr>
            <a:r>
              <a:rPr lang="zh-CN" altLang="en-US" dirty="0">
                <a:solidFill>
                  <a:srgbClr val="C00000"/>
                </a:solidFill>
                <a:latin typeface="Times New Roman" panose="02020603050405020304" pitchFamily="18" charset="0"/>
              </a:rPr>
              <a:t>综上，通过改变翅片厚度来增强传热性能的方式收益很小。</a:t>
            </a:r>
          </a:p>
        </p:txBody>
      </p:sp>
      <p:grpSp>
        <p:nvGrpSpPr>
          <p:cNvPr id="36" name="组合 35">
            <a:extLst>
              <a:ext uri="{FF2B5EF4-FFF2-40B4-BE49-F238E27FC236}">
                <a16:creationId xmlns:a16="http://schemas.microsoft.com/office/drawing/2014/main" id="{68B898BB-052E-10EF-AB90-FE30FE3B6781}"/>
              </a:ext>
            </a:extLst>
          </p:cNvPr>
          <p:cNvGrpSpPr/>
          <p:nvPr/>
        </p:nvGrpSpPr>
        <p:grpSpPr>
          <a:xfrm>
            <a:off x="6189816" y="1178989"/>
            <a:ext cx="5869889" cy="2311689"/>
            <a:chOff x="105627" y="449336"/>
            <a:chExt cx="6473495" cy="2592000"/>
          </a:xfrm>
        </p:grpSpPr>
        <p:pic>
          <p:nvPicPr>
            <p:cNvPr id="34" name="图片 33">
              <a:extLst>
                <a:ext uri="{FF2B5EF4-FFF2-40B4-BE49-F238E27FC236}">
                  <a16:creationId xmlns:a16="http://schemas.microsoft.com/office/drawing/2014/main" id="{5CAAEC13-A722-E961-F6CE-85A413234E3E}"/>
                </a:ext>
              </a:extLst>
            </p:cNvPr>
            <p:cNvPicPr>
              <a:picLocks/>
            </p:cNvPicPr>
            <p:nvPr/>
          </p:nvPicPr>
          <p:blipFill>
            <a:blip r:embed="rId5" cstate="print">
              <a:extLst>
                <a:ext uri="{28A0092B-C50C-407E-A947-70E740481C1C}">
                  <a14:useLocalDpi xmlns:a14="http://schemas.microsoft.com/office/drawing/2010/main" val="0"/>
                </a:ext>
              </a:extLst>
            </a:blip>
            <a:srcRect l="3910" t="4766" r="9450"/>
            <a:stretch/>
          </p:blipFill>
          <p:spPr>
            <a:xfrm>
              <a:off x="3468721" y="449336"/>
              <a:ext cx="3110401" cy="2567286"/>
            </a:xfrm>
            <a:prstGeom prst="rect">
              <a:avLst/>
            </a:prstGeom>
          </p:spPr>
        </p:pic>
        <p:pic>
          <p:nvPicPr>
            <p:cNvPr id="35" name="图片 34">
              <a:extLst>
                <a:ext uri="{FF2B5EF4-FFF2-40B4-BE49-F238E27FC236}">
                  <a16:creationId xmlns:a16="http://schemas.microsoft.com/office/drawing/2014/main" id="{E93BF157-2CDF-564C-91B0-45321B86EAD8}"/>
                </a:ext>
              </a:extLst>
            </p:cNvPr>
            <p:cNvPicPr>
              <a:picLocks/>
            </p:cNvPicPr>
            <p:nvPr/>
          </p:nvPicPr>
          <p:blipFill>
            <a:blip r:embed="rId6" cstate="print">
              <a:extLst>
                <a:ext uri="{28A0092B-C50C-407E-A947-70E740481C1C}">
                  <a14:useLocalDpi xmlns:a14="http://schemas.microsoft.com/office/drawing/2010/main" val="0"/>
                </a:ext>
              </a:extLst>
            </a:blip>
            <a:srcRect l="8613" t="11057" r="13113" b="4518"/>
            <a:stretch/>
          </p:blipFill>
          <p:spPr>
            <a:xfrm>
              <a:off x="105627" y="449336"/>
              <a:ext cx="3110400" cy="2592000"/>
            </a:xfrm>
            <a:prstGeom prst="rect">
              <a:avLst/>
            </a:prstGeom>
          </p:spPr>
        </p:pic>
      </p:grpSp>
    </p:spTree>
    <p:extLst>
      <p:ext uri="{BB962C8B-B14F-4D97-AF65-F5344CB8AC3E}">
        <p14:creationId xmlns:p14="http://schemas.microsoft.com/office/powerpoint/2010/main" val="18017494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7DE72-471F-2A4E-C7DB-94F1E7309AF3}"/>
            </a:ext>
          </a:extLst>
        </p:cNvPr>
        <p:cNvGrpSpPr/>
        <p:nvPr/>
      </p:nvGrpSpPr>
      <p:grpSpPr>
        <a:xfrm>
          <a:off x="0" y="0"/>
          <a:ext cx="0" cy="0"/>
          <a:chOff x="0" y="0"/>
          <a:chExt cx="0" cy="0"/>
        </a:xfrm>
      </p:grpSpPr>
      <p:sp>
        <p:nvSpPr>
          <p:cNvPr id="30" name="矩形 29">
            <a:extLst>
              <a:ext uri="{FF2B5EF4-FFF2-40B4-BE49-F238E27FC236}">
                <a16:creationId xmlns:a16="http://schemas.microsoft.com/office/drawing/2014/main" id="{C7DFF4B5-C138-AF0C-8225-516FE3F61754}"/>
              </a:ext>
            </a:extLst>
          </p:cNvPr>
          <p:cNvSpPr/>
          <p:nvPr/>
        </p:nvSpPr>
        <p:spPr>
          <a:xfrm>
            <a:off x="5954211" y="607079"/>
            <a:ext cx="6173680" cy="3023434"/>
          </a:xfrm>
          <a:prstGeom prst="rect">
            <a:avLst/>
          </a:prstGeom>
          <a:solidFill>
            <a:srgbClr val="CBD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D90E1642-36BB-F859-95E6-0DA0E8EF6872}"/>
              </a:ext>
            </a:extLst>
          </p:cNvPr>
          <p:cNvSpPr>
            <a:spLocks noGrp="1"/>
          </p:cNvSpPr>
          <p:nvPr>
            <p:ph type="sldNum" sz="quarter" idx="12"/>
          </p:nvPr>
        </p:nvSpPr>
        <p:spPr>
          <a:xfrm>
            <a:off x="9461911" y="6548192"/>
            <a:ext cx="2743200" cy="365125"/>
          </a:xfrm>
        </p:spPr>
        <p:txBody>
          <a:bodyPr/>
          <a:lstStyle/>
          <a:p>
            <a:fld id="{01635508-54A0-4FB0-A4C5-6467DE85E924}" type="slidenum">
              <a:rPr lang="zh-CN" altLang="en-US" b="1" smtClean="0"/>
              <a:pPr/>
              <a:t>15</a:t>
            </a:fld>
            <a:endParaRPr lang="zh-CN" altLang="en-US" b="1" dirty="0"/>
          </a:p>
        </p:txBody>
      </p:sp>
      <p:cxnSp>
        <p:nvCxnSpPr>
          <p:cNvPr id="136" name="直线连接符 9">
            <a:extLst>
              <a:ext uri="{FF2B5EF4-FFF2-40B4-BE49-F238E27FC236}">
                <a16:creationId xmlns:a16="http://schemas.microsoft.com/office/drawing/2014/main" id="{8220CB7F-9DEF-248F-D3B1-9F32EB9178A3}"/>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7" name="梯形 136">
            <a:extLst>
              <a:ext uri="{FF2B5EF4-FFF2-40B4-BE49-F238E27FC236}">
                <a16:creationId xmlns:a16="http://schemas.microsoft.com/office/drawing/2014/main" id="{CECF021D-5477-C9DE-C8B7-226C604D038F}"/>
              </a:ext>
            </a:extLst>
          </p:cNvPr>
          <p:cNvSpPr/>
          <p:nvPr/>
        </p:nvSpPr>
        <p:spPr>
          <a:xfrm rot="10800000">
            <a:off x="19772" y="537006"/>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38" name="文本框 137">
            <a:extLst>
              <a:ext uri="{FF2B5EF4-FFF2-40B4-BE49-F238E27FC236}">
                <a16:creationId xmlns:a16="http://schemas.microsoft.com/office/drawing/2014/main" id="{C5412B31-C36C-E48E-E7B7-493198554C8F}"/>
              </a:ext>
            </a:extLst>
          </p:cNvPr>
          <p:cNvSpPr txBox="1"/>
          <p:nvPr/>
        </p:nvSpPr>
        <p:spPr>
          <a:xfrm>
            <a:off x="308731" y="564178"/>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rPr>
              <a:t>翅片</a:t>
            </a:r>
            <a:r>
              <a:rPr lang="zh-CN" altLang="en-US" sz="2400" b="1" dirty="0">
                <a:solidFill>
                  <a:srgbClr val="C00000"/>
                </a:solidFill>
                <a:latin typeface="微软雅黑" panose="020B0503020204020204" pitchFamily="34" charset="-122"/>
                <a:ea typeface="微软雅黑" panose="020B0503020204020204" pitchFamily="34" charset="-122"/>
              </a:rPr>
              <a:t>间距</a:t>
            </a:r>
            <a:r>
              <a:rPr lang="zh-CN" altLang="en-US" sz="2400" b="1" dirty="0">
                <a:solidFill>
                  <a:schemeClr val="bg1"/>
                </a:solidFill>
                <a:latin typeface="微软雅黑" panose="020B0503020204020204" pitchFamily="34" charset="-122"/>
                <a:ea typeface="微软雅黑" panose="020B0503020204020204" pitchFamily="34" charset="-122"/>
              </a:rPr>
              <a:t>对流动传热特性的影响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grpSp>
        <p:nvGrpSpPr>
          <p:cNvPr id="129"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60BE112-5C04-E412-36AE-AFD764985294}"/>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130" name="iSľîďê">
              <a:extLst>
                <a:ext uri="{FF2B5EF4-FFF2-40B4-BE49-F238E27FC236}">
                  <a16:creationId xmlns:a16="http://schemas.microsoft.com/office/drawing/2014/main" id="{6D39A14D-D818-8AC1-E883-F4EF7F98F928}"/>
                </a:ext>
              </a:extLst>
            </p:cNvPr>
            <p:cNvGrpSpPr/>
            <p:nvPr/>
          </p:nvGrpSpPr>
          <p:grpSpPr>
            <a:xfrm>
              <a:off x="2629947" y="2501424"/>
              <a:ext cx="1847550" cy="1855152"/>
              <a:chOff x="3216275" y="2651125"/>
              <a:chExt cx="1543050" cy="1549400"/>
            </a:xfrm>
            <a:grpFill/>
          </p:grpSpPr>
          <p:sp>
            <p:nvSpPr>
              <p:cNvPr id="168" name="îśľíḓè">
                <a:extLst>
                  <a:ext uri="{FF2B5EF4-FFF2-40B4-BE49-F238E27FC236}">
                    <a16:creationId xmlns:a16="http://schemas.microsoft.com/office/drawing/2014/main" id="{09F551D8-5EDF-E124-BBC4-2815D24485C1}"/>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şḷïďe">
                <a:extLst>
                  <a:ext uri="{FF2B5EF4-FFF2-40B4-BE49-F238E27FC236}">
                    <a16:creationId xmlns:a16="http://schemas.microsoft.com/office/drawing/2014/main" id="{083BAE3B-F87F-2C7F-194E-AFD6B3BE50EE}"/>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şľïďê">
                <a:extLst>
                  <a:ext uri="{FF2B5EF4-FFF2-40B4-BE49-F238E27FC236}">
                    <a16:creationId xmlns:a16="http://schemas.microsoft.com/office/drawing/2014/main" id="{1E46CACB-53AD-0873-44A7-BB5F4D819E58}"/>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ŝľíḍê">
                <a:extLst>
                  <a:ext uri="{FF2B5EF4-FFF2-40B4-BE49-F238E27FC236}">
                    <a16:creationId xmlns:a16="http://schemas.microsoft.com/office/drawing/2014/main" id="{EDB7948F-F39B-9C3E-A802-63D6F6F14F40}"/>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ṥḻiḓe">
                <a:extLst>
                  <a:ext uri="{FF2B5EF4-FFF2-40B4-BE49-F238E27FC236}">
                    <a16:creationId xmlns:a16="http://schemas.microsoft.com/office/drawing/2014/main" id="{D64D36F2-5DBB-2282-7121-3EA3AA3F4936}"/>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Sľíḓè">
                <a:extLst>
                  <a:ext uri="{FF2B5EF4-FFF2-40B4-BE49-F238E27FC236}">
                    <a16:creationId xmlns:a16="http://schemas.microsoft.com/office/drawing/2014/main" id="{04E46D08-4391-BA70-4F51-8C803A3C9E22}"/>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S1îdè">
                <a:extLst>
                  <a:ext uri="{FF2B5EF4-FFF2-40B4-BE49-F238E27FC236}">
                    <a16:creationId xmlns:a16="http://schemas.microsoft.com/office/drawing/2014/main" id="{15064620-C8EF-A4C6-B779-0136A0F81BED}"/>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ṣḷîḓe">
                <a:extLst>
                  <a:ext uri="{FF2B5EF4-FFF2-40B4-BE49-F238E27FC236}">
                    <a16:creationId xmlns:a16="http://schemas.microsoft.com/office/drawing/2014/main" id="{53156236-3B1C-9611-E674-BA02270C3B17}"/>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ŝḻiḑe">
                <a:extLst>
                  <a:ext uri="{FF2B5EF4-FFF2-40B4-BE49-F238E27FC236}">
                    <a16:creationId xmlns:a16="http://schemas.microsoft.com/office/drawing/2014/main" id="{13F292BD-E99D-0AF9-1871-DC701ED19D0B}"/>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śḻîďe">
                <a:extLst>
                  <a:ext uri="{FF2B5EF4-FFF2-40B4-BE49-F238E27FC236}">
                    <a16:creationId xmlns:a16="http://schemas.microsoft.com/office/drawing/2014/main" id="{376BAEEA-AA70-4B6C-F428-E20388498926}"/>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1îḓê">
                <a:extLst>
                  <a:ext uri="{FF2B5EF4-FFF2-40B4-BE49-F238E27FC236}">
                    <a16:creationId xmlns:a16="http://schemas.microsoft.com/office/drawing/2014/main" id="{12B58BC8-1A51-284A-068F-24F7A0D5D012}"/>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Slïďê">
                <a:extLst>
                  <a:ext uri="{FF2B5EF4-FFF2-40B4-BE49-F238E27FC236}">
                    <a16:creationId xmlns:a16="http://schemas.microsoft.com/office/drawing/2014/main" id="{75C6FD42-7820-311C-1CB9-0E04A78CBE78}"/>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ṡļiḑê">
                <a:extLst>
                  <a:ext uri="{FF2B5EF4-FFF2-40B4-BE49-F238E27FC236}">
                    <a16:creationId xmlns:a16="http://schemas.microsoft.com/office/drawing/2014/main" id="{616BBFDD-BCF5-86D1-A7D6-58ECCD55C7A9}"/>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Sḷïde">
                <a:extLst>
                  <a:ext uri="{FF2B5EF4-FFF2-40B4-BE49-F238E27FC236}">
                    <a16:creationId xmlns:a16="http://schemas.microsoft.com/office/drawing/2014/main" id="{DA8125B4-6F03-F8D4-FD55-FE4CEC008762}"/>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šļiďè">
                <a:extLst>
                  <a:ext uri="{FF2B5EF4-FFF2-40B4-BE49-F238E27FC236}">
                    <a16:creationId xmlns:a16="http://schemas.microsoft.com/office/drawing/2014/main" id="{642AAAE8-1701-AB81-572E-95B67F44BB7A}"/>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ṡ1ïdê">
                <a:extLst>
                  <a:ext uri="{FF2B5EF4-FFF2-40B4-BE49-F238E27FC236}">
                    <a16:creationId xmlns:a16="http://schemas.microsoft.com/office/drawing/2014/main" id="{DED029B1-A955-181F-5972-E39263927038}"/>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sḻiḓê">
                <a:extLst>
                  <a:ext uri="{FF2B5EF4-FFF2-40B4-BE49-F238E27FC236}">
                    <a16:creationId xmlns:a16="http://schemas.microsoft.com/office/drawing/2014/main" id="{24D264E2-A275-A205-1C08-D26D0065BBD6}"/>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ïSḷiḍe">
                <a:extLst>
                  <a:ext uri="{FF2B5EF4-FFF2-40B4-BE49-F238E27FC236}">
                    <a16:creationId xmlns:a16="http://schemas.microsoft.com/office/drawing/2014/main" id="{608DA177-2B39-1AB1-8DB4-8512C6F0DF72}"/>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ṩḷiḑê">
                <a:extLst>
                  <a:ext uri="{FF2B5EF4-FFF2-40B4-BE49-F238E27FC236}">
                    <a16:creationId xmlns:a16="http://schemas.microsoft.com/office/drawing/2014/main" id="{62D51605-2451-5D14-E648-EFD109DA2894}"/>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ṧliḋê">
                <a:extLst>
                  <a:ext uri="{FF2B5EF4-FFF2-40B4-BE49-F238E27FC236}">
                    <a16:creationId xmlns:a16="http://schemas.microsoft.com/office/drawing/2014/main" id="{C36502B7-D9E0-E958-0CDE-C0E6A87B7FB4}"/>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ŝ1îḍé">
                <a:extLst>
                  <a:ext uri="{FF2B5EF4-FFF2-40B4-BE49-F238E27FC236}">
                    <a16:creationId xmlns:a16="http://schemas.microsoft.com/office/drawing/2014/main" id="{EFA8BDC8-DC0D-9841-1608-4B8AC2F0657F}"/>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šlîďè">
                <a:extLst>
                  <a:ext uri="{FF2B5EF4-FFF2-40B4-BE49-F238E27FC236}">
                    <a16:creationId xmlns:a16="http://schemas.microsoft.com/office/drawing/2014/main" id="{043DDEDC-330F-6516-720A-F0D40B549116}"/>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şliďe">
                <a:extLst>
                  <a:ext uri="{FF2B5EF4-FFF2-40B4-BE49-F238E27FC236}">
                    <a16:creationId xmlns:a16="http://schemas.microsoft.com/office/drawing/2014/main" id="{000498FD-B3AD-4E06-2B90-AE843DDA6A6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śļíḑè">
                <a:extLst>
                  <a:ext uri="{FF2B5EF4-FFF2-40B4-BE49-F238E27FC236}">
                    <a16:creationId xmlns:a16="http://schemas.microsoft.com/office/drawing/2014/main" id="{FADA5CF1-F4F0-842F-4722-DE16B3339EFE}"/>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ṥḷíḍè">
                <a:extLst>
                  <a:ext uri="{FF2B5EF4-FFF2-40B4-BE49-F238E27FC236}">
                    <a16:creationId xmlns:a16="http://schemas.microsoft.com/office/drawing/2014/main" id="{BE9D1FF5-08CE-8D0F-1327-66B33D59A3C4}"/>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Sḻiḓe">
                <a:extLst>
                  <a:ext uri="{FF2B5EF4-FFF2-40B4-BE49-F238E27FC236}">
                    <a16:creationId xmlns:a16="http://schemas.microsoft.com/office/drawing/2014/main" id="{B5586FAA-7B19-296D-8AEE-41455C871B5B}"/>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îsļiḋé">
                <a:extLst>
                  <a:ext uri="{FF2B5EF4-FFF2-40B4-BE49-F238E27FC236}">
                    <a16:creationId xmlns:a16="http://schemas.microsoft.com/office/drawing/2014/main" id="{3557B95B-FE47-5F4E-5A52-9E738F72C63A}"/>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ľídé">
                <a:extLst>
                  <a:ext uri="{FF2B5EF4-FFF2-40B4-BE49-F238E27FC236}">
                    <a16:creationId xmlns:a16="http://schemas.microsoft.com/office/drawing/2014/main" id="{FF5E1996-D5AA-DAB4-E427-975FA3710EFF}"/>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1" name="îṡḻiḓê">
              <a:extLst>
                <a:ext uri="{FF2B5EF4-FFF2-40B4-BE49-F238E27FC236}">
                  <a16:creationId xmlns:a16="http://schemas.microsoft.com/office/drawing/2014/main" id="{DCBDD974-6A8D-6E98-B8B6-70847C3D4E37}"/>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š1îďê">
              <a:extLst>
                <a:ext uri="{FF2B5EF4-FFF2-40B4-BE49-F238E27FC236}">
                  <a16:creationId xmlns:a16="http://schemas.microsoft.com/office/drawing/2014/main" id="{1BC9F761-A30C-8097-3052-6B2CF7821114}"/>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33" name="íṩlíḍe">
              <a:extLst>
                <a:ext uri="{FF2B5EF4-FFF2-40B4-BE49-F238E27FC236}">
                  <a16:creationId xmlns:a16="http://schemas.microsoft.com/office/drawing/2014/main" id="{CEBA911B-CCBB-F5E5-2729-10DEF84D2ECE}"/>
                </a:ext>
              </a:extLst>
            </p:cNvPr>
            <p:cNvGrpSpPr/>
            <p:nvPr/>
          </p:nvGrpSpPr>
          <p:grpSpPr>
            <a:xfrm>
              <a:off x="4589708" y="2583543"/>
              <a:ext cx="742163" cy="1193232"/>
              <a:chOff x="4691308" y="2684429"/>
              <a:chExt cx="679414" cy="1092346"/>
            </a:xfrm>
            <a:grpFill/>
          </p:grpSpPr>
          <p:sp>
            <p:nvSpPr>
              <p:cNvPr id="165" name="ïṡľïďê">
                <a:extLst>
                  <a:ext uri="{FF2B5EF4-FFF2-40B4-BE49-F238E27FC236}">
                    <a16:creationId xmlns:a16="http://schemas.microsoft.com/office/drawing/2014/main" id="{D0F42466-FB93-AC2B-390E-77D206BC5F15}"/>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šlíḍé">
                <a:extLst>
                  <a:ext uri="{FF2B5EF4-FFF2-40B4-BE49-F238E27FC236}">
                    <a16:creationId xmlns:a16="http://schemas.microsoft.com/office/drawing/2014/main" id="{7314285C-5D7F-A200-6E43-1530C6C8FC50}"/>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S1ïḍé">
                <a:extLst>
                  <a:ext uri="{FF2B5EF4-FFF2-40B4-BE49-F238E27FC236}">
                    <a16:creationId xmlns:a16="http://schemas.microsoft.com/office/drawing/2014/main" id="{727A0D75-C94F-8E41-032C-E7C87B4CAA6F}"/>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4" name="î$1idè">
              <a:extLst>
                <a:ext uri="{FF2B5EF4-FFF2-40B4-BE49-F238E27FC236}">
                  <a16:creationId xmlns:a16="http://schemas.microsoft.com/office/drawing/2014/main" id="{9C73EB21-BFA9-43B5-6DDD-F09D542170FA}"/>
                </a:ext>
              </a:extLst>
            </p:cNvPr>
            <p:cNvGrpSpPr/>
            <p:nvPr/>
          </p:nvGrpSpPr>
          <p:grpSpPr>
            <a:xfrm>
              <a:off x="7561942" y="2580837"/>
              <a:ext cx="677905" cy="1186334"/>
              <a:chOff x="7344147" y="2674826"/>
              <a:chExt cx="624197" cy="1092345"/>
            </a:xfrm>
            <a:grpFill/>
          </p:grpSpPr>
          <p:sp>
            <p:nvSpPr>
              <p:cNvPr id="161" name="ïṩľiḓe">
                <a:extLst>
                  <a:ext uri="{FF2B5EF4-FFF2-40B4-BE49-F238E27FC236}">
                    <a16:creationId xmlns:a16="http://schemas.microsoft.com/office/drawing/2014/main" id="{826A4318-F9CC-CBC4-0D5F-32970103473D}"/>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ṣlïḓê">
                <a:extLst>
                  <a:ext uri="{FF2B5EF4-FFF2-40B4-BE49-F238E27FC236}">
                    <a16:creationId xmlns:a16="http://schemas.microsoft.com/office/drawing/2014/main" id="{46DB67C6-6EA4-3E06-C682-8CF0AFB576F1}"/>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šlîḍê">
                <a:extLst>
                  <a:ext uri="{FF2B5EF4-FFF2-40B4-BE49-F238E27FC236}">
                    <a16:creationId xmlns:a16="http://schemas.microsoft.com/office/drawing/2014/main" id="{4DF00B1C-C3D5-38E0-7FF7-D6B969738007}"/>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S1îḓe">
                <a:extLst>
                  <a:ext uri="{FF2B5EF4-FFF2-40B4-BE49-F238E27FC236}">
                    <a16:creationId xmlns:a16="http://schemas.microsoft.com/office/drawing/2014/main" id="{A4EAA7E8-84E8-A5F3-4F30-59C24735BE52}"/>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5" name="ïŝḻïdè">
              <a:extLst>
                <a:ext uri="{FF2B5EF4-FFF2-40B4-BE49-F238E27FC236}">
                  <a16:creationId xmlns:a16="http://schemas.microsoft.com/office/drawing/2014/main" id="{F9E4DD56-6630-5E14-16ED-0490FFC6F0CE}"/>
                </a:ext>
              </a:extLst>
            </p:cNvPr>
            <p:cNvGrpSpPr/>
            <p:nvPr/>
          </p:nvGrpSpPr>
          <p:grpSpPr>
            <a:xfrm>
              <a:off x="4649513" y="3946051"/>
              <a:ext cx="3567404" cy="243887"/>
              <a:chOff x="4649503" y="3967974"/>
              <a:chExt cx="3246722" cy="221964"/>
            </a:xfrm>
            <a:grpFill/>
          </p:grpSpPr>
          <p:sp>
            <p:nvSpPr>
              <p:cNvPr id="143" name="í$ḻiḓé">
                <a:extLst>
                  <a:ext uri="{FF2B5EF4-FFF2-40B4-BE49-F238E27FC236}">
                    <a16:creationId xmlns:a16="http://schemas.microsoft.com/office/drawing/2014/main" id="{02866DA6-0D26-D7A4-92AF-701C68464731}"/>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ľîḓé">
                <a:extLst>
                  <a:ext uri="{FF2B5EF4-FFF2-40B4-BE49-F238E27FC236}">
                    <a16:creationId xmlns:a16="http://schemas.microsoft.com/office/drawing/2014/main" id="{2D952246-13E7-F202-26AC-FB29B7DDC085}"/>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ṥļíḑè">
                <a:extLst>
                  <a:ext uri="{FF2B5EF4-FFF2-40B4-BE49-F238E27FC236}">
                    <a16:creationId xmlns:a16="http://schemas.microsoft.com/office/drawing/2014/main" id="{C8B32077-E357-BC4D-8284-65C1B6B47AA7}"/>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ŝliḍé">
                <a:extLst>
                  <a:ext uri="{FF2B5EF4-FFF2-40B4-BE49-F238E27FC236}">
                    <a16:creationId xmlns:a16="http://schemas.microsoft.com/office/drawing/2014/main" id="{51B9E521-3564-D6D2-17C8-BD333AFB10C2}"/>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ŝļiďè">
                <a:extLst>
                  <a:ext uri="{FF2B5EF4-FFF2-40B4-BE49-F238E27FC236}">
                    <a16:creationId xmlns:a16="http://schemas.microsoft.com/office/drawing/2014/main" id="{F709AF96-96D5-B8E4-ED6E-75F6FD3B008E}"/>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ṩḷiḓé">
                <a:extLst>
                  <a:ext uri="{FF2B5EF4-FFF2-40B4-BE49-F238E27FC236}">
                    <a16:creationId xmlns:a16="http://schemas.microsoft.com/office/drawing/2014/main" id="{B77D88A4-49CF-1BB0-23BE-EC6638BA6143}"/>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ḷíďè">
                <a:extLst>
                  <a:ext uri="{FF2B5EF4-FFF2-40B4-BE49-F238E27FC236}">
                    <a16:creationId xmlns:a16="http://schemas.microsoft.com/office/drawing/2014/main" id="{C582FDFE-FD8A-A5D9-1776-97B41AEFEA8D}"/>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ś1îdê">
                <a:extLst>
                  <a:ext uri="{FF2B5EF4-FFF2-40B4-BE49-F238E27FC236}">
                    <a16:creationId xmlns:a16="http://schemas.microsoft.com/office/drawing/2014/main" id="{40746BFA-506B-ED56-776B-288EE7B2E1A0}"/>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ṧļîḓe">
                <a:extLst>
                  <a:ext uri="{FF2B5EF4-FFF2-40B4-BE49-F238E27FC236}">
                    <a16:creationId xmlns:a16="http://schemas.microsoft.com/office/drawing/2014/main" id="{F11D4609-DE0E-DBEE-B7C1-3B12BD7E2D7C}"/>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ḷíḑe">
                <a:extLst>
                  <a:ext uri="{FF2B5EF4-FFF2-40B4-BE49-F238E27FC236}">
                    <a16:creationId xmlns:a16="http://schemas.microsoft.com/office/drawing/2014/main" id="{89941B39-0EFF-16BB-73C0-5A76AE006B00}"/>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šļiďè">
                <a:extLst>
                  <a:ext uri="{FF2B5EF4-FFF2-40B4-BE49-F238E27FC236}">
                    <a16:creationId xmlns:a16="http://schemas.microsoft.com/office/drawing/2014/main" id="{1B61B1BF-2FDF-F4DC-58FA-67B06F6D9C15}"/>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ṡḷïdè">
                <a:extLst>
                  <a:ext uri="{FF2B5EF4-FFF2-40B4-BE49-F238E27FC236}">
                    <a16:creationId xmlns:a16="http://schemas.microsoft.com/office/drawing/2014/main" id="{7F73C4DC-6972-A99A-5F2C-8B10E240D2EA}"/>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śḻïḓe">
                <a:extLst>
                  <a:ext uri="{FF2B5EF4-FFF2-40B4-BE49-F238E27FC236}">
                    <a16:creationId xmlns:a16="http://schemas.microsoft.com/office/drawing/2014/main" id="{6A12BA21-2575-8DA4-3E4A-E0D7E4057F63}"/>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ļîḓe">
                <a:extLst>
                  <a:ext uri="{FF2B5EF4-FFF2-40B4-BE49-F238E27FC236}">
                    <a16:creationId xmlns:a16="http://schemas.microsoft.com/office/drawing/2014/main" id="{9C744A2B-89BF-1465-EB2D-CB45A74276E8}"/>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šḷîḋé">
                <a:extLst>
                  <a:ext uri="{FF2B5EF4-FFF2-40B4-BE49-F238E27FC236}">
                    <a16:creationId xmlns:a16="http://schemas.microsoft.com/office/drawing/2014/main" id="{32A55B62-F65C-937E-0CE9-18B201315264}"/>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šļïḋê">
                <a:extLst>
                  <a:ext uri="{FF2B5EF4-FFF2-40B4-BE49-F238E27FC236}">
                    <a16:creationId xmlns:a16="http://schemas.microsoft.com/office/drawing/2014/main" id="{C73E30FE-3527-8E42-17F9-44C682A0D792}"/>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śľïḓê">
                <a:extLst>
                  <a:ext uri="{FF2B5EF4-FFF2-40B4-BE49-F238E27FC236}">
                    <a16:creationId xmlns:a16="http://schemas.microsoft.com/office/drawing/2014/main" id="{B7064F1D-2E8B-A978-FA1E-355FB0F6327D}"/>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ṩḷiḋé">
                <a:extLst>
                  <a:ext uri="{FF2B5EF4-FFF2-40B4-BE49-F238E27FC236}">
                    <a16:creationId xmlns:a16="http://schemas.microsoft.com/office/drawing/2014/main" id="{FCA6BE48-69FC-721C-A56D-2B5DE84AC755}"/>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81" name="文本框 80">
            <a:extLst>
              <a:ext uri="{FF2B5EF4-FFF2-40B4-BE49-F238E27FC236}">
                <a16:creationId xmlns:a16="http://schemas.microsoft.com/office/drawing/2014/main" id="{28D4CDEC-C230-3E33-BEBC-B2721E75768F}"/>
              </a:ext>
            </a:extLst>
          </p:cNvPr>
          <p:cNvSpPr txBox="1"/>
          <p:nvPr/>
        </p:nvSpPr>
        <p:spPr>
          <a:xfrm>
            <a:off x="0" y="33138"/>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研究结果与分析</a:t>
            </a:r>
          </a:p>
        </p:txBody>
      </p:sp>
      <p:grpSp>
        <p:nvGrpSpPr>
          <p:cNvPr id="22" name="组合 21">
            <a:extLst>
              <a:ext uri="{FF2B5EF4-FFF2-40B4-BE49-F238E27FC236}">
                <a16:creationId xmlns:a16="http://schemas.microsoft.com/office/drawing/2014/main" id="{04984EB1-3D3F-EB3D-FA8A-C7591510E790}"/>
              </a:ext>
            </a:extLst>
          </p:cNvPr>
          <p:cNvGrpSpPr/>
          <p:nvPr/>
        </p:nvGrpSpPr>
        <p:grpSpPr>
          <a:xfrm>
            <a:off x="99113" y="1119995"/>
            <a:ext cx="5748749" cy="5260583"/>
            <a:chOff x="166029" y="3266717"/>
            <a:chExt cx="5748749" cy="5260583"/>
          </a:xfrm>
        </p:grpSpPr>
        <p:sp>
          <p:nvSpPr>
            <p:cNvPr id="96" name="矩形 95">
              <a:extLst>
                <a:ext uri="{FF2B5EF4-FFF2-40B4-BE49-F238E27FC236}">
                  <a16:creationId xmlns:a16="http://schemas.microsoft.com/office/drawing/2014/main" id="{09299865-02A0-87F4-5A1D-841F6606F6DD}"/>
                </a:ext>
              </a:extLst>
            </p:cNvPr>
            <p:cNvSpPr/>
            <p:nvPr/>
          </p:nvSpPr>
          <p:spPr>
            <a:xfrm>
              <a:off x="166029" y="3266717"/>
              <a:ext cx="5748749" cy="5260583"/>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407E8D9C-F02E-8253-A415-6D1F1FDBD1C4}"/>
                </a:ext>
              </a:extLst>
            </p:cNvPr>
            <p:cNvSpPr txBox="1"/>
            <p:nvPr/>
          </p:nvSpPr>
          <p:spPr>
            <a:xfrm>
              <a:off x="192135" y="3391721"/>
              <a:ext cx="3239487"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highlight>
                    <a:srgbClr val="CBDEEF"/>
                  </a:highlight>
                  <a:latin typeface="微软雅黑" panose="020B0503020204020204" pitchFamily="34" charset="-122"/>
                  <a:ea typeface="微软雅黑" panose="020B0503020204020204" pitchFamily="34" charset="-122"/>
                </a:rPr>
                <a:t>不同翅片</a:t>
              </a:r>
              <a:r>
                <a:rPr lang="zh-CN" altLang="en-US" sz="1600" b="1" dirty="0">
                  <a:solidFill>
                    <a:srgbClr val="C00000"/>
                  </a:solidFill>
                  <a:highlight>
                    <a:srgbClr val="CBDEEF"/>
                  </a:highlight>
                  <a:latin typeface="微软雅黑" panose="020B0503020204020204" pitchFamily="34" charset="-122"/>
                  <a:ea typeface="微软雅黑" panose="020B0503020204020204" pitchFamily="34" charset="-122"/>
                </a:rPr>
                <a:t>间距</a:t>
              </a:r>
              <a:r>
                <a:rPr lang="zh-CN" altLang="en-US" sz="1600" b="1" dirty="0">
                  <a:highlight>
                    <a:srgbClr val="CBDEEF"/>
                  </a:highlight>
                  <a:latin typeface="微软雅黑" panose="020B0503020204020204" pitchFamily="34" charset="-122"/>
                  <a:ea typeface="微软雅黑" panose="020B0503020204020204" pitchFamily="34" charset="-122"/>
                </a:rPr>
                <a:t>的温度分布云图 </a:t>
              </a:r>
            </a:p>
          </p:txBody>
        </p:sp>
      </p:grpSp>
      <p:grpSp>
        <p:nvGrpSpPr>
          <p:cNvPr id="5" name="组合 4">
            <a:extLst>
              <a:ext uri="{FF2B5EF4-FFF2-40B4-BE49-F238E27FC236}">
                <a16:creationId xmlns:a16="http://schemas.microsoft.com/office/drawing/2014/main" id="{A837A6FE-DF9E-AFED-CFC8-AC49B9844EC4}"/>
              </a:ext>
            </a:extLst>
          </p:cNvPr>
          <p:cNvGrpSpPr/>
          <p:nvPr/>
        </p:nvGrpSpPr>
        <p:grpSpPr>
          <a:xfrm>
            <a:off x="5121536" y="6452425"/>
            <a:ext cx="7099039" cy="414788"/>
            <a:chOff x="6115824" y="6443212"/>
            <a:chExt cx="6441504" cy="414788"/>
          </a:xfrm>
        </p:grpSpPr>
        <p:sp>
          <p:nvSpPr>
            <p:cNvPr id="6" name="矩形 5">
              <a:extLst>
                <a:ext uri="{FF2B5EF4-FFF2-40B4-BE49-F238E27FC236}">
                  <a16:creationId xmlns:a16="http://schemas.microsoft.com/office/drawing/2014/main" id="{767084EA-7BB4-602E-BACC-4626D766AFA6}"/>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 name="组合 6">
              <a:extLst>
                <a:ext uri="{FF2B5EF4-FFF2-40B4-BE49-F238E27FC236}">
                  <a16:creationId xmlns:a16="http://schemas.microsoft.com/office/drawing/2014/main" id="{592258D4-C3AE-BC30-FCB8-41D447AD67A2}"/>
                </a:ext>
              </a:extLst>
            </p:cNvPr>
            <p:cNvGrpSpPr/>
            <p:nvPr/>
          </p:nvGrpSpPr>
          <p:grpSpPr>
            <a:xfrm>
              <a:off x="6115824" y="6443212"/>
              <a:ext cx="6441504" cy="407555"/>
              <a:chOff x="6115824" y="6443212"/>
              <a:chExt cx="6441504" cy="407555"/>
            </a:xfrm>
          </p:grpSpPr>
          <p:sp>
            <p:nvSpPr>
              <p:cNvPr id="8" name="矩形 7">
                <a:extLst>
                  <a:ext uri="{FF2B5EF4-FFF2-40B4-BE49-F238E27FC236}">
                    <a16:creationId xmlns:a16="http://schemas.microsoft.com/office/drawing/2014/main" id="{28DC1F80-1061-F0E0-0103-4BC67289AF7F}"/>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9" name="文本框 8">
                <a:extLst>
                  <a:ext uri="{FF2B5EF4-FFF2-40B4-BE49-F238E27FC236}">
                    <a16:creationId xmlns:a16="http://schemas.microsoft.com/office/drawing/2014/main" id="{9084C9F7-4484-BA20-38CF-08C87583AA11}"/>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0" name="矩形 9">
                <a:extLst>
                  <a:ext uri="{FF2B5EF4-FFF2-40B4-BE49-F238E27FC236}">
                    <a16:creationId xmlns:a16="http://schemas.microsoft.com/office/drawing/2014/main" id="{5EA4B838-E725-4DD8-6FAA-234D6089F6A8}"/>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文本框 10">
                <a:extLst>
                  <a:ext uri="{FF2B5EF4-FFF2-40B4-BE49-F238E27FC236}">
                    <a16:creationId xmlns:a16="http://schemas.microsoft.com/office/drawing/2014/main" id="{5C342C99-4AAB-FC16-94F5-CBDCDD11D6CD}"/>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14" name="文本框 13">
                <a:extLst>
                  <a:ext uri="{FF2B5EF4-FFF2-40B4-BE49-F238E27FC236}">
                    <a16:creationId xmlns:a16="http://schemas.microsoft.com/office/drawing/2014/main" id="{4ABB10A4-5FB0-2851-6942-97388405EF35}"/>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15" name="文本框 14">
                <a:extLst>
                  <a:ext uri="{FF2B5EF4-FFF2-40B4-BE49-F238E27FC236}">
                    <a16:creationId xmlns:a16="http://schemas.microsoft.com/office/drawing/2014/main" id="{1CC63DB0-9CBB-BDED-518C-14BF706B7D11}"/>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19" name="矩形 18">
            <a:extLst>
              <a:ext uri="{FF2B5EF4-FFF2-40B4-BE49-F238E27FC236}">
                <a16:creationId xmlns:a16="http://schemas.microsoft.com/office/drawing/2014/main" id="{B5B280C3-526D-DF46-6E37-2A748519F22C}"/>
              </a:ext>
            </a:extLst>
          </p:cNvPr>
          <p:cNvSpPr/>
          <p:nvPr/>
        </p:nvSpPr>
        <p:spPr>
          <a:xfrm>
            <a:off x="182095" y="4232216"/>
            <a:ext cx="5571224" cy="2088779"/>
          </a:xfrm>
          <a:prstGeom prst="rect">
            <a:avLst/>
          </a:prstGeom>
          <a:solidFill>
            <a:srgbClr val="FDF3D5"/>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953DA940-FA58-21A2-357C-0B543FDC31C8}"/>
              </a:ext>
            </a:extLst>
          </p:cNvPr>
          <p:cNvSpPr/>
          <p:nvPr/>
        </p:nvSpPr>
        <p:spPr>
          <a:xfrm>
            <a:off x="5954211" y="594593"/>
            <a:ext cx="6173680" cy="5814071"/>
          </a:xfrm>
          <a:prstGeom prst="rect">
            <a:avLst/>
          </a:prstGeom>
          <a:noFill/>
          <a:ln w="28575">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B99EBEEA-3181-BA91-F715-6472002FC666}"/>
              </a:ext>
            </a:extLst>
          </p:cNvPr>
          <p:cNvSpPr txBox="1"/>
          <p:nvPr/>
        </p:nvSpPr>
        <p:spPr>
          <a:xfrm>
            <a:off x="5992135" y="751021"/>
            <a:ext cx="3201873" cy="338554"/>
          </a:xfrm>
          <a:prstGeom prst="rect">
            <a:avLst/>
          </a:prstGeom>
          <a:noFill/>
        </p:spPr>
        <p:txBody>
          <a:bodyPr wrap="square">
            <a:spAutoFit/>
          </a:bodyPr>
          <a:lstStyle/>
          <a:p>
            <a:pPr marL="285750" indent="-285750">
              <a:buFont typeface="Wingdings" panose="05000000000000000000" pitchFamily="2" charset="2"/>
              <a:buChar char="Ø"/>
            </a:pPr>
            <a:r>
              <a:rPr lang="en-US"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Y-</a:t>
            </a:r>
            <a:r>
              <a:rPr lang="zh-CN"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不同翅片</a:t>
            </a:r>
            <a:r>
              <a:rPr lang="zh-CN" altLang="en-US" sz="1600" b="1" dirty="0">
                <a:solidFill>
                  <a:srgbClr val="C00000"/>
                </a:solidFill>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间距</a:t>
            </a:r>
            <a:r>
              <a:rPr lang="zh-CN"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的温度变化图</a:t>
            </a:r>
            <a:endParaRPr lang="zh-CN" altLang="en-US" sz="1600" b="1" dirty="0">
              <a:highlight>
                <a:srgbClr val="FFBA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矩形 26">
            <a:extLst>
              <a:ext uri="{FF2B5EF4-FFF2-40B4-BE49-F238E27FC236}">
                <a16:creationId xmlns:a16="http://schemas.microsoft.com/office/drawing/2014/main" id="{FCE74FEE-29A6-C03A-322C-CD58C821476E}"/>
              </a:ext>
            </a:extLst>
          </p:cNvPr>
          <p:cNvSpPr/>
          <p:nvPr/>
        </p:nvSpPr>
        <p:spPr>
          <a:xfrm>
            <a:off x="5954211" y="3621881"/>
            <a:ext cx="6173680" cy="2698444"/>
          </a:xfrm>
          <a:prstGeom prst="rect">
            <a:avLst/>
          </a:prstGeom>
          <a:solidFill>
            <a:srgbClr val="FDF3D5"/>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9D5E380E-9CAA-1AF7-826C-0687E1EF4146}"/>
              </a:ext>
            </a:extLst>
          </p:cNvPr>
          <p:cNvSpPr txBox="1"/>
          <p:nvPr/>
        </p:nvSpPr>
        <p:spPr>
          <a:xfrm>
            <a:off x="9198959" y="748855"/>
            <a:ext cx="2956380"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翅片</a:t>
            </a:r>
            <a:r>
              <a:rPr lang="zh-CN" altLang="en-US" sz="1600" b="1" dirty="0">
                <a:solidFill>
                  <a:srgbClr val="C00000"/>
                </a:solidFill>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间距</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Nu</a:t>
            </a:r>
            <a:r>
              <a:rPr lang="zh-CN" altLang="en-US"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i="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effectLst/>
                <a:highlight>
                  <a:srgbClr val="FFBA00"/>
                </a:highlight>
                <a:latin typeface="Times New Roman" panose="02020603050405020304" pitchFamily="18" charset="0"/>
                <a:ea typeface="微软雅黑" panose="020B0503020204020204" pitchFamily="34" charset="-122"/>
                <a:cs typeface="Times New Roman" panose="02020603050405020304" pitchFamily="18" charset="0"/>
              </a:rPr>
              <a:t>的影响</a:t>
            </a:r>
          </a:p>
        </p:txBody>
      </p:sp>
      <p:sp>
        <p:nvSpPr>
          <p:cNvPr id="4" name="文本框 3">
            <a:extLst>
              <a:ext uri="{FF2B5EF4-FFF2-40B4-BE49-F238E27FC236}">
                <a16:creationId xmlns:a16="http://schemas.microsoft.com/office/drawing/2014/main" id="{3683545A-D5B4-87DA-0E57-45AA5745A9E8}"/>
              </a:ext>
            </a:extLst>
          </p:cNvPr>
          <p:cNvSpPr txBox="1"/>
          <p:nvPr/>
        </p:nvSpPr>
        <p:spPr>
          <a:xfrm>
            <a:off x="252079" y="4307023"/>
            <a:ext cx="5431256" cy="1938992"/>
          </a:xfrm>
          <a:prstGeom prst="rect">
            <a:avLst/>
          </a:prstGeom>
          <a:noFill/>
        </p:spPr>
        <p:txBody>
          <a:bodyPr wrap="square">
            <a:spAutoFit/>
          </a:bodyPr>
          <a:lstStyle>
            <a:defPPr>
              <a:defRPr lang="zh-CN"/>
            </a:defPPr>
            <a:lvl1pPr indent="266700" algn="just">
              <a:defRPr sz="17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dirty="0">
                <a:solidFill>
                  <a:schemeClr val="tx1"/>
                </a:solidFill>
              </a:rPr>
              <a:t>   </a:t>
            </a:r>
            <a:r>
              <a:rPr lang="zh-CN" altLang="zh-CN" dirty="0">
                <a:solidFill>
                  <a:schemeClr val="tx1"/>
                </a:solidFill>
                <a:latin typeface="Times New Roman" panose="02020603050405020304" pitchFamily="18" charset="0"/>
              </a:rPr>
              <a:t>选取翅片高度</a:t>
            </a:r>
            <a:r>
              <a:rPr lang="en-US" altLang="zh-CN" dirty="0">
                <a:solidFill>
                  <a:schemeClr val="tx1"/>
                </a:solidFill>
                <a:latin typeface="Times New Roman" panose="02020603050405020304" pitchFamily="18" charset="0"/>
              </a:rPr>
              <a:t>24 mm</a:t>
            </a:r>
            <a:r>
              <a:rPr lang="zh-CN" altLang="zh-CN" dirty="0">
                <a:solidFill>
                  <a:schemeClr val="tx1"/>
                </a:solidFill>
                <a:latin typeface="Times New Roman" panose="02020603050405020304" pitchFamily="18" charset="0"/>
              </a:rPr>
              <a:t>、翅片厚度</a:t>
            </a:r>
            <a:r>
              <a:rPr lang="en-US" altLang="zh-CN" dirty="0">
                <a:solidFill>
                  <a:schemeClr val="tx1"/>
                </a:solidFill>
                <a:latin typeface="Times New Roman" panose="02020603050405020304" pitchFamily="18" charset="0"/>
              </a:rPr>
              <a:t>1 mm</a:t>
            </a:r>
            <a:r>
              <a:rPr lang="zh-CN" altLang="zh-CN" dirty="0">
                <a:solidFill>
                  <a:schemeClr val="tx1"/>
                </a:solidFill>
                <a:latin typeface="Times New Roman" panose="02020603050405020304" pitchFamily="18" charset="0"/>
              </a:rPr>
              <a:t>的换热器几何尺寸，研究</a:t>
            </a:r>
            <a:r>
              <a:rPr lang="en-US" altLang="zh-CN" dirty="0">
                <a:solidFill>
                  <a:srgbClr val="C00000"/>
                </a:solidFill>
                <a:latin typeface="Times New Roman" panose="02020603050405020304" pitchFamily="18" charset="0"/>
              </a:rPr>
              <a:t>3 mm</a:t>
            </a:r>
            <a:r>
              <a:rPr lang="zh-CN" altLang="zh-CN"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3.5 mm</a:t>
            </a:r>
            <a:r>
              <a:rPr lang="zh-CN" altLang="zh-CN"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4 mm</a:t>
            </a:r>
            <a:r>
              <a:rPr lang="zh-CN" altLang="zh-CN" dirty="0">
                <a:solidFill>
                  <a:srgbClr val="C00000"/>
                </a:solidFill>
                <a:latin typeface="Times New Roman" panose="02020603050405020304" pitchFamily="18" charset="0"/>
              </a:rPr>
              <a:t>和</a:t>
            </a:r>
            <a:r>
              <a:rPr lang="en-US" altLang="zh-CN" dirty="0">
                <a:solidFill>
                  <a:srgbClr val="C00000"/>
                </a:solidFill>
                <a:latin typeface="Times New Roman" panose="02020603050405020304" pitchFamily="18" charset="0"/>
              </a:rPr>
              <a:t>4.5 mm</a:t>
            </a:r>
            <a:r>
              <a:rPr lang="zh-CN" altLang="zh-CN" dirty="0">
                <a:solidFill>
                  <a:schemeClr val="tx1"/>
                </a:solidFill>
                <a:latin typeface="Times New Roman" panose="02020603050405020304" pitchFamily="18" charset="0"/>
              </a:rPr>
              <a:t>四组不同翅片间距对换热器流动传热特性的影响。</a:t>
            </a:r>
            <a:endParaRPr lang="en-US" altLang="zh-CN" dirty="0">
              <a:solidFill>
                <a:schemeClr val="tx1"/>
              </a:solidFill>
              <a:latin typeface="Times New Roman" panose="02020603050405020304" pitchFamily="18" charset="0"/>
            </a:endParaRPr>
          </a:p>
          <a:p>
            <a:r>
              <a:rPr lang="en-US" altLang="zh-CN" dirty="0">
                <a:solidFill>
                  <a:schemeClr val="tx1"/>
                </a:solidFill>
                <a:latin typeface="Times New Roman" panose="02020603050405020304" pitchFamily="18" charset="0"/>
              </a:rPr>
              <a:t>   </a:t>
            </a:r>
            <a:r>
              <a:rPr lang="zh-CN" altLang="en-US" dirty="0">
                <a:solidFill>
                  <a:srgbClr val="C00000"/>
                </a:solidFill>
                <a:latin typeface="Times New Roman" panose="02020603050405020304" pitchFamily="18" charset="0"/>
              </a:rPr>
              <a:t>随着翅片间距的增大</a:t>
            </a:r>
            <a:r>
              <a:rPr lang="zh-CN" altLang="en-US" dirty="0">
                <a:solidFill>
                  <a:schemeClr val="tx1"/>
                </a:solidFill>
                <a:latin typeface="Times New Roman" panose="02020603050405020304" pitchFamily="18" charset="0"/>
              </a:rPr>
              <a:t>，</a:t>
            </a:r>
            <a:r>
              <a:rPr lang="zh-CN" altLang="en-US" dirty="0">
                <a:solidFill>
                  <a:srgbClr val="C00000"/>
                </a:solidFill>
                <a:latin typeface="Times New Roman" panose="02020603050405020304" pitchFamily="18" charset="0"/>
              </a:rPr>
              <a:t>翅片温度逐渐增加</a:t>
            </a:r>
            <a:r>
              <a:rPr lang="zh-CN" altLang="en-US" dirty="0">
                <a:solidFill>
                  <a:schemeClr val="tx1"/>
                </a:solidFill>
                <a:latin typeface="Times New Roman" panose="02020603050405020304" pitchFamily="18" charset="0"/>
              </a:rPr>
              <a:t>。沿</a:t>
            </a:r>
            <a:r>
              <a:rPr lang="en-US" altLang="zh-CN" dirty="0">
                <a:solidFill>
                  <a:schemeClr val="tx1"/>
                </a:solidFill>
                <a:latin typeface="Times New Roman" panose="02020603050405020304" pitchFamily="18" charset="0"/>
              </a:rPr>
              <a:t>Y</a:t>
            </a:r>
            <a:r>
              <a:rPr lang="zh-CN" altLang="en-US" dirty="0">
                <a:solidFill>
                  <a:schemeClr val="tx1"/>
                </a:solidFill>
                <a:latin typeface="Times New Roman" panose="02020603050405020304" pitchFamily="18" charset="0"/>
              </a:rPr>
              <a:t>方向上翅片温度降幅分别为</a:t>
            </a:r>
            <a:r>
              <a:rPr lang="en-US" altLang="zh-CN" dirty="0">
                <a:solidFill>
                  <a:srgbClr val="C00000"/>
                </a:solidFill>
                <a:latin typeface="Times New Roman" panose="02020603050405020304" pitchFamily="18" charset="0"/>
              </a:rPr>
              <a:t>11.40%</a:t>
            </a:r>
            <a:r>
              <a:rPr lang="zh-CN" altLang="en-US"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11.02%</a:t>
            </a:r>
            <a:r>
              <a:rPr lang="zh-CN" altLang="en-US" dirty="0">
                <a:solidFill>
                  <a:srgbClr val="C00000"/>
                </a:solidFill>
                <a:latin typeface="Times New Roman" panose="02020603050405020304" pitchFamily="18" charset="0"/>
              </a:rPr>
              <a:t>、</a:t>
            </a:r>
            <a:r>
              <a:rPr lang="en-US" altLang="zh-CN" dirty="0">
                <a:solidFill>
                  <a:srgbClr val="C00000"/>
                </a:solidFill>
                <a:latin typeface="Times New Roman" panose="02020603050405020304" pitchFamily="18" charset="0"/>
              </a:rPr>
              <a:t>10.70%</a:t>
            </a:r>
            <a:r>
              <a:rPr lang="zh-CN" altLang="en-US" dirty="0">
                <a:solidFill>
                  <a:srgbClr val="C00000"/>
                </a:solidFill>
                <a:latin typeface="Times New Roman" panose="02020603050405020304" pitchFamily="18" charset="0"/>
              </a:rPr>
              <a:t>和</a:t>
            </a:r>
            <a:r>
              <a:rPr lang="en-US" altLang="zh-CN" dirty="0">
                <a:solidFill>
                  <a:srgbClr val="C00000"/>
                </a:solidFill>
                <a:latin typeface="Times New Roman" panose="02020603050405020304" pitchFamily="18" charset="0"/>
              </a:rPr>
              <a:t>10.31%</a:t>
            </a:r>
            <a:r>
              <a:rPr lang="zh-CN" altLang="en-US" dirty="0">
                <a:solidFill>
                  <a:schemeClr val="tx1"/>
                </a:solidFill>
                <a:latin typeface="Times New Roman" panose="02020603050405020304" pitchFamily="18" charset="0"/>
              </a:rPr>
              <a:t>。翅片间距为</a:t>
            </a:r>
            <a:r>
              <a:rPr lang="en-US" altLang="zh-CN" dirty="0">
                <a:solidFill>
                  <a:schemeClr val="tx1"/>
                </a:solidFill>
                <a:latin typeface="Times New Roman" panose="02020603050405020304" pitchFamily="18" charset="0"/>
              </a:rPr>
              <a:t>3 mm</a:t>
            </a:r>
            <a:r>
              <a:rPr lang="zh-CN" altLang="en-US" dirty="0">
                <a:solidFill>
                  <a:schemeClr val="tx1"/>
                </a:solidFill>
                <a:latin typeface="Times New Roman" panose="02020603050405020304" pitchFamily="18" charset="0"/>
              </a:rPr>
              <a:t>时，相比于翅片间距</a:t>
            </a:r>
            <a:r>
              <a:rPr lang="en-US" altLang="zh-CN" dirty="0">
                <a:solidFill>
                  <a:schemeClr val="tx1"/>
                </a:solidFill>
                <a:latin typeface="Times New Roman" panose="02020603050405020304" pitchFamily="18" charset="0"/>
              </a:rPr>
              <a:t>4.5 mm</a:t>
            </a:r>
            <a:r>
              <a:rPr lang="zh-CN" altLang="en-US" dirty="0">
                <a:solidFill>
                  <a:schemeClr val="tx1"/>
                </a:solidFill>
                <a:latin typeface="Times New Roman" panose="02020603050405020304" pitchFamily="18" charset="0"/>
              </a:rPr>
              <a:t>的出口面平均温度降低了</a:t>
            </a:r>
            <a:r>
              <a:rPr lang="en-US" altLang="zh-CN" dirty="0">
                <a:solidFill>
                  <a:srgbClr val="C00000"/>
                </a:solidFill>
                <a:latin typeface="Times New Roman" panose="02020603050405020304" pitchFamily="18" charset="0"/>
              </a:rPr>
              <a:t>3.52 ℃</a:t>
            </a:r>
            <a:r>
              <a:rPr lang="zh-CN" altLang="en-US" dirty="0">
                <a:solidFill>
                  <a:schemeClr val="tx1"/>
                </a:solidFill>
                <a:latin typeface="Times New Roman" panose="02020603050405020304" pitchFamily="18" charset="0"/>
              </a:rPr>
              <a:t>。</a:t>
            </a:r>
            <a:endParaRPr lang="zh-CN" altLang="zh-CN" dirty="0">
              <a:solidFill>
                <a:schemeClr val="tx1"/>
              </a:solidFill>
              <a:latin typeface="Times New Roman" panose="02020603050405020304" pitchFamily="18" charset="0"/>
            </a:endParaRPr>
          </a:p>
        </p:txBody>
      </p:sp>
      <p:pic>
        <p:nvPicPr>
          <p:cNvPr id="12" name="图片 11">
            <a:extLst>
              <a:ext uri="{FF2B5EF4-FFF2-40B4-BE49-F238E27FC236}">
                <a16:creationId xmlns:a16="http://schemas.microsoft.com/office/drawing/2014/main" id="{012C46C8-0C28-A2CB-B61F-A96D5E553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48" y="1594517"/>
            <a:ext cx="5602456" cy="2543547"/>
          </a:xfrm>
          <a:prstGeom prst="rect">
            <a:avLst/>
          </a:prstGeom>
        </p:spPr>
      </p:pic>
      <p:sp>
        <p:nvSpPr>
          <p:cNvPr id="26" name="文本框 25">
            <a:extLst>
              <a:ext uri="{FF2B5EF4-FFF2-40B4-BE49-F238E27FC236}">
                <a16:creationId xmlns:a16="http://schemas.microsoft.com/office/drawing/2014/main" id="{AFB851B6-D42D-EE91-157E-324C19E1AC23}"/>
              </a:ext>
            </a:extLst>
          </p:cNvPr>
          <p:cNvSpPr txBox="1"/>
          <p:nvPr/>
        </p:nvSpPr>
        <p:spPr>
          <a:xfrm>
            <a:off x="5917846" y="3681589"/>
            <a:ext cx="6248823" cy="2708434"/>
          </a:xfrm>
          <a:prstGeom prst="rect">
            <a:avLst/>
          </a:prstGeom>
          <a:noFill/>
        </p:spPr>
        <p:txBody>
          <a:bodyPr wrap="square">
            <a:spAutoFit/>
          </a:bodyPr>
          <a:lstStyle>
            <a:defPPr>
              <a:defRPr lang="zh-CN"/>
            </a:defPPr>
            <a:lvl1pPr indent="266700" algn="just">
              <a:defRPr sz="1700"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Times New Roman" panose="02020603050405020304" pitchFamily="18" charset="0"/>
              </a:rPr>
              <a:t>相同流速下，随着</a:t>
            </a:r>
            <a:r>
              <a:rPr lang="zh-CN" altLang="en-US" dirty="0">
                <a:solidFill>
                  <a:srgbClr val="C00000"/>
                </a:solidFill>
                <a:latin typeface="Times New Roman" panose="02020603050405020304" pitchFamily="18" charset="0"/>
              </a:rPr>
              <a:t>翅片间距增加</a:t>
            </a:r>
            <a:r>
              <a:rPr lang="zh-CN" altLang="en-US" dirty="0">
                <a:latin typeface="Times New Roman" panose="02020603050405020304" pitchFamily="18" charset="0"/>
              </a:rPr>
              <a:t>，导致</a:t>
            </a:r>
            <a:r>
              <a:rPr lang="zh-CN" altLang="en-US" dirty="0">
                <a:solidFill>
                  <a:srgbClr val="C00000"/>
                </a:solidFill>
                <a:latin typeface="Times New Roman" panose="02020603050405020304" pitchFamily="18" charset="0"/>
              </a:rPr>
              <a:t>空气流域增大</a:t>
            </a:r>
            <a:r>
              <a:rPr lang="zh-CN" altLang="en-US" dirty="0">
                <a:latin typeface="Times New Roman" panose="02020603050405020304" pitchFamily="18" charset="0"/>
              </a:rPr>
              <a:t>，</a:t>
            </a:r>
            <a:r>
              <a:rPr lang="zh-CN" altLang="en-US" dirty="0">
                <a:solidFill>
                  <a:srgbClr val="C00000"/>
                </a:solidFill>
                <a:latin typeface="Times New Roman" panose="02020603050405020304" pitchFamily="18" charset="0"/>
              </a:rPr>
              <a:t>空气流动阻力降低</a:t>
            </a:r>
            <a:r>
              <a:rPr lang="zh-CN" altLang="en-US" dirty="0">
                <a:latin typeface="Times New Roman" panose="02020603050405020304" pitchFamily="18" charset="0"/>
              </a:rPr>
              <a:t>，</a:t>
            </a:r>
            <a:r>
              <a:rPr lang="en-US" altLang="zh-CN" i="1" dirty="0">
                <a:solidFill>
                  <a:srgbClr val="C00000"/>
                </a:solidFill>
                <a:latin typeface="Times New Roman" panose="02020603050405020304" pitchFamily="18" charset="0"/>
              </a:rPr>
              <a:t>f </a:t>
            </a:r>
            <a:r>
              <a:rPr lang="zh-CN" altLang="en-US" dirty="0">
                <a:solidFill>
                  <a:srgbClr val="C00000"/>
                </a:solidFill>
                <a:latin typeface="Times New Roman" panose="02020603050405020304" pitchFamily="18" charset="0"/>
              </a:rPr>
              <a:t>逐渐减小</a:t>
            </a:r>
            <a:r>
              <a:rPr lang="zh-CN" altLang="en-US" dirty="0">
                <a:latin typeface="Times New Roman" panose="02020603050405020304" pitchFamily="18" charset="0"/>
              </a:rPr>
              <a:t>。与此同时，</a:t>
            </a:r>
            <a:r>
              <a:rPr lang="en-US" altLang="zh-CN" i="1" dirty="0">
                <a:latin typeface="Times New Roman" panose="02020603050405020304" pitchFamily="18" charset="0"/>
              </a:rPr>
              <a:t>Nu</a:t>
            </a:r>
            <a:r>
              <a:rPr lang="zh-CN" altLang="en-US" dirty="0">
                <a:latin typeface="Times New Roman" panose="02020603050405020304" pitchFamily="18" charset="0"/>
              </a:rPr>
              <a:t>随翅片间距的增大而减小，较小的翅片间距，导致翅片表面间的流动边界层相互扰动，削弱了边界层厚度，同时，翅片间距小，单位空间内翅片的排列数目多，换热面积增大，强化了换热效果，</a:t>
            </a:r>
            <a:r>
              <a:rPr lang="en-US" altLang="zh-CN" i="1" dirty="0">
                <a:latin typeface="Times New Roman" panose="02020603050405020304" pitchFamily="18" charset="0"/>
              </a:rPr>
              <a:t>Nu</a:t>
            </a:r>
            <a:r>
              <a:rPr lang="zh-CN" altLang="en-US" dirty="0">
                <a:latin typeface="Times New Roman" panose="02020603050405020304" pitchFamily="18" charset="0"/>
              </a:rPr>
              <a:t>增大。</a:t>
            </a:r>
            <a:endParaRPr lang="en-US" altLang="zh-CN" dirty="0">
              <a:latin typeface="Times New Roman" panose="02020603050405020304" pitchFamily="18" charset="0"/>
            </a:endParaRPr>
          </a:p>
          <a:p>
            <a:r>
              <a:rPr lang="zh-CN" altLang="en-US" dirty="0">
                <a:latin typeface="Times New Roman" panose="02020603050405020304" pitchFamily="18" charset="0"/>
              </a:rPr>
              <a:t>此外，由于较高的空气流速使流动状态由层流变为湍流， 流体流动过程中的湍流强度加强，换热性能增加，</a:t>
            </a:r>
            <a:r>
              <a:rPr lang="en-US" altLang="zh-CN" i="1" dirty="0">
                <a:latin typeface="Times New Roman" panose="02020603050405020304" pitchFamily="18" charset="0"/>
              </a:rPr>
              <a:t>Nu</a:t>
            </a:r>
            <a:r>
              <a:rPr lang="zh-CN" altLang="en-US" dirty="0">
                <a:latin typeface="Times New Roman" panose="02020603050405020304" pitchFamily="18" charset="0"/>
              </a:rPr>
              <a:t>随空气进口流速的增加而增大。</a:t>
            </a:r>
            <a:endParaRPr lang="en-US" altLang="zh-CN" dirty="0">
              <a:latin typeface="Times New Roman" panose="02020603050405020304" pitchFamily="18" charset="0"/>
            </a:endParaRPr>
          </a:p>
          <a:p>
            <a:r>
              <a:rPr lang="zh-CN" altLang="en-US" dirty="0">
                <a:solidFill>
                  <a:srgbClr val="C00000"/>
                </a:solidFill>
                <a:latin typeface="Times New Roman" panose="02020603050405020304" pitchFamily="18" charset="0"/>
              </a:rPr>
              <a:t>综上，翅片间距对换热器流动传热性能影响较大，应综合考虑各因素，选取最佳翅片间距。</a:t>
            </a:r>
          </a:p>
        </p:txBody>
      </p:sp>
      <p:grpSp>
        <p:nvGrpSpPr>
          <p:cNvPr id="32" name="组合 31">
            <a:extLst>
              <a:ext uri="{FF2B5EF4-FFF2-40B4-BE49-F238E27FC236}">
                <a16:creationId xmlns:a16="http://schemas.microsoft.com/office/drawing/2014/main" id="{68ED25D1-59F7-CC7B-E12D-51FBE4561F86}"/>
              </a:ext>
            </a:extLst>
          </p:cNvPr>
          <p:cNvGrpSpPr/>
          <p:nvPr/>
        </p:nvGrpSpPr>
        <p:grpSpPr>
          <a:xfrm>
            <a:off x="6019630" y="1133714"/>
            <a:ext cx="6047151" cy="2316853"/>
            <a:chOff x="181348" y="607079"/>
            <a:chExt cx="6364917" cy="2592000"/>
          </a:xfrm>
        </p:grpSpPr>
        <p:pic>
          <p:nvPicPr>
            <p:cNvPr id="28" name="图片 27">
              <a:extLst>
                <a:ext uri="{FF2B5EF4-FFF2-40B4-BE49-F238E27FC236}">
                  <a16:creationId xmlns:a16="http://schemas.microsoft.com/office/drawing/2014/main" id="{2D3472DF-8C7A-CE73-6C36-C3EE42919C62}"/>
                </a:ext>
              </a:extLst>
            </p:cNvPr>
            <p:cNvPicPr>
              <a:picLocks noChangeAspect="1"/>
            </p:cNvPicPr>
            <p:nvPr/>
          </p:nvPicPr>
          <p:blipFill>
            <a:blip r:embed="rId5" cstate="print">
              <a:extLst>
                <a:ext uri="{28A0092B-C50C-407E-A947-70E740481C1C}">
                  <a14:useLocalDpi xmlns:a14="http://schemas.microsoft.com/office/drawing/2010/main" val="0"/>
                </a:ext>
              </a:extLst>
            </a:blip>
            <a:srcRect l="3891" t="5767" r="9451"/>
            <a:stretch/>
          </p:blipFill>
          <p:spPr>
            <a:xfrm>
              <a:off x="3427937" y="614997"/>
              <a:ext cx="3118328" cy="2560442"/>
            </a:xfrm>
            <a:prstGeom prst="rect">
              <a:avLst/>
            </a:prstGeom>
          </p:spPr>
        </p:pic>
        <p:pic>
          <p:nvPicPr>
            <p:cNvPr id="31" name="图片 30">
              <a:extLst>
                <a:ext uri="{FF2B5EF4-FFF2-40B4-BE49-F238E27FC236}">
                  <a16:creationId xmlns:a16="http://schemas.microsoft.com/office/drawing/2014/main" id="{5B724210-DE4C-0F7C-F6AF-3DF88259C644}"/>
                </a:ext>
              </a:extLst>
            </p:cNvPr>
            <p:cNvPicPr>
              <a:picLocks noChangeAspect="1"/>
            </p:cNvPicPr>
            <p:nvPr/>
          </p:nvPicPr>
          <p:blipFill>
            <a:blip r:embed="rId6" cstate="print">
              <a:extLst>
                <a:ext uri="{28A0092B-C50C-407E-A947-70E740481C1C}">
                  <a14:useLocalDpi xmlns:a14="http://schemas.microsoft.com/office/drawing/2010/main" val="0"/>
                </a:ext>
              </a:extLst>
            </a:blip>
            <a:srcRect l="8385" t="9660" r="12970" b="5184"/>
            <a:stretch/>
          </p:blipFill>
          <p:spPr>
            <a:xfrm>
              <a:off x="181348" y="607079"/>
              <a:ext cx="3127528" cy="2592000"/>
            </a:xfrm>
            <a:prstGeom prst="rect">
              <a:avLst/>
            </a:prstGeom>
          </p:spPr>
        </p:pic>
      </p:grpSp>
    </p:spTree>
    <p:extLst>
      <p:ext uri="{BB962C8B-B14F-4D97-AF65-F5344CB8AC3E}">
        <p14:creationId xmlns:p14="http://schemas.microsoft.com/office/powerpoint/2010/main" val="14840560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74096-ECA1-1DD3-298B-108AA69BFE3E}"/>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55BD5CFA-2971-1AE9-4FEC-041BAE24F432}"/>
              </a:ext>
            </a:extLst>
          </p:cNvPr>
          <p:cNvSpPr/>
          <p:nvPr/>
        </p:nvSpPr>
        <p:spPr>
          <a:xfrm>
            <a:off x="110621" y="1068614"/>
            <a:ext cx="11937530" cy="1063979"/>
          </a:xfrm>
          <a:prstGeom prst="rect">
            <a:avLst/>
          </a:prstGeom>
          <a:solidFill>
            <a:srgbClr val="E7E7E7"/>
          </a:solidFill>
          <a:ln w="38100">
            <a:solidFill>
              <a:srgbClr val="005CA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a:extLst>
              <a:ext uri="{FF2B5EF4-FFF2-40B4-BE49-F238E27FC236}">
                <a16:creationId xmlns:a16="http://schemas.microsoft.com/office/drawing/2014/main" id="{16981843-319A-9F97-FF63-2279306A4ECC}"/>
              </a:ext>
            </a:extLst>
          </p:cNvPr>
          <p:cNvSpPr/>
          <p:nvPr/>
        </p:nvSpPr>
        <p:spPr>
          <a:xfrm>
            <a:off x="7102524" y="4947537"/>
            <a:ext cx="4889478" cy="1093380"/>
          </a:xfrm>
          <a:prstGeom prst="rect">
            <a:avLst/>
          </a:prstGeom>
          <a:solidFill>
            <a:schemeClr val="accent1">
              <a:lumMod val="60000"/>
              <a:lumOff val="40000"/>
            </a:schemeClr>
          </a:solidFill>
          <a:ln w="38100">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a:extLst>
              <a:ext uri="{FF2B5EF4-FFF2-40B4-BE49-F238E27FC236}">
                <a16:creationId xmlns:a16="http://schemas.microsoft.com/office/drawing/2014/main" id="{33059B3E-41D5-C8B8-4886-AE0CF61311F9}"/>
              </a:ext>
            </a:extLst>
          </p:cNvPr>
          <p:cNvSpPr/>
          <p:nvPr/>
        </p:nvSpPr>
        <p:spPr>
          <a:xfrm>
            <a:off x="7102019" y="2371264"/>
            <a:ext cx="4889983" cy="2103735"/>
          </a:xfrm>
          <a:prstGeom prst="rect">
            <a:avLst/>
          </a:prstGeom>
          <a:solidFill>
            <a:srgbClr val="62ECFB">
              <a:alpha val="30000"/>
            </a:srgbClr>
          </a:solidFill>
          <a:ln w="38100">
            <a:solidFill>
              <a:srgbClr val="5DC2D9"/>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9EE7F6D8-5564-2685-D6A8-39EDC4511F57}"/>
              </a:ext>
            </a:extLst>
          </p:cNvPr>
          <p:cNvSpPr>
            <a:spLocks noGrp="1"/>
          </p:cNvSpPr>
          <p:nvPr>
            <p:ph type="sldNum" sz="quarter" idx="12"/>
          </p:nvPr>
        </p:nvSpPr>
        <p:spPr>
          <a:xfrm>
            <a:off x="9448843" y="6480688"/>
            <a:ext cx="2743200" cy="365125"/>
          </a:xfrm>
        </p:spPr>
        <p:txBody>
          <a:bodyPr/>
          <a:lstStyle/>
          <a:p>
            <a:fld id="{01635508-54A0-4FB0-A4C5-6467DE85E924}" type="slidenum">
              <a:rPr lang="zh-CN" altLang="en-US" b="1" smtClean="0"/>
              <a:pPr/>
              <a:t>16</a:t>
            </a:fld>
            <a:endParaRPr lang="zh-CN" altLang="en-US" b="1"/>
          </a:p>
        </p:txBody>
      </p:sp>
      <p:cxnSp>
        <p:nvCxnSpPr>
          <p:cNvPr id="7" name="直线连接符 9">
            <a:extLst>
              <a:ext uri="{FF2B5EF4-FFF2-40B4-BE49-F238E27FC236}">
                <a16:creationId xmlns:a16="http://schemas.microsoft.com/office/drawing/2014/main" id="{9674F494-1D06-BF54-2172-0831FB83B9C2}"/>
              </a:ext>
            </a:extLst>
          </p:cNvPr>
          <p:cNvCxnSpPr/>
          <p:nvPr/>
        </p:nvCxnSpPr>
        <p:spPr>
          <a:xfrm>
            <a:off x="0" y="524234"/>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梯形 7">
            <a:extLst>
              <a:ext uri="{FF2B5EF4-FFF2-40B4-BE49-F238E27FC236}">
                <a16:creationId xmlns:a16="http://schemas.microsoft.com/office/drawing/2014/main" id="{3E0C60D0-407E-F74D-620B-B7BF7BD9D211}"/>
              </a:ext>
            </a:extLst>
          </p:cNvPr>
          <p:cNvSpPr/>
          <p:nvPr/>
        </p:nvSpPr>
        <p:spPr>
          <a:xfrm rot="10800000">
            <a:off x="20124" y="538864"/>
            <a:ext cx="4248029" cy="461659"/>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ym typeface="汉仪旗黑-55简" panose="00020600040101010101" pitchFamily="18" charset="-122"/>
            </a:endParaRPr>
          </a:p>
        </p:txBody>
      </p:sp>
      <p:grpSp>
        <p:nvGrpSpPr>
          <p:cNvPr id="11"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1709E64-BF63-FE81-AC64-AD524EADB010}"/>
              </a:ext>
            </a:extLst>
          </p:cNvPr>
          <p:cNvGrpSpPr>
            <a:grpSpLocks noChangeAspect="1"/>
          </p:cNvGrpSpPr>
          <p:nvPr>
            <p:custDataLst>
              <p:tags r:id="rId1"/>
            </p:custDataLst>
          </p:nvPr>
        </p:nvGrpSpPr>
        <p:grpSpPr>
          <a:xfrm>
            <a:off x="10495094" y="7676"/>
            <a:ext cx="1587581" cy="525001"/>
            <a:chOff x="2629947" y="2501424"/>
            <a:chExt cx="5609900" cy="1855152"/>
          </a:xfrm>
          <a:solidFill>
            <a:srgbClr val="005CA1"/>
          </a:solidFill>
        </p:grpSpPr>
        <p:grpSp>
          <p:nvGrpSpPr>
            <p:cNvPr id="12" name="iSľîďê">
              <a:extLst>
                <a:ext uri="{FF2B5EF4-FFF2-40B4-BE49-F238E27FC236}">
                  <a16:creationId xmlns:a16="http://schemas.microsoft.com/office/drawing/2014/main" id="{FB0DADCD-239C-9A22-7BF6-D750DA1D74DD}"/>
                </a:ext>
              </a:extLst>
            </p:cNvPr>
            <p:cNvGrpSpPr/>
            <p:nvPr/>
          </p:nvGrpSpPr>
          <p:grpSpPr>
            <a:xfrm>
              <a:off x="2629947" y="2501424"/>
              <a:ext cx="1847550" cy="1855152"/>
              <a:chOff x="3216275" y="2651125"/>
              <a:chExt cx="1543050" cy="1549400"/>
            </a:xfrm>
            <a:grpFill/>
          </p:grpSpPr>
          <p:sp>
            <p:nvSpPr>
              <p:cNvPr id="46" name="îśľíḓè">
                <a:extLst>
                  <a:ext uri="{FF2B5EF4-FFF2-40B4-BE49-F238E27FC236}">
                    <a16:creationId xmlns:a16="http://schemas.microsoft.com/office/drawing/2014/main" id="{09CE715C-A21C-140C-C2E8-38CB89C94C04}"/>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şḷïďe">
                <a:extLst>
                  <a:ext uri="{FF2B5EF4-FFF2-40B4-BE49-F238E27FC236}">
                    <a16:creationId xmlns:a16="http://schemas.microsoft.com/office/drawing/2014/main" id="{B4B8B39A-A451-74B2-040E-400CF3E0547C}"/>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şľïďê">
                <a:extLst>
                  <a:ext uri="{FF2B5EF4-FFF2-40B4-BE49-F238E27FC236}">
                    <a16:creationId xmlns:a16="http://schemas.microsoft.com/office/drawing/2014/main" id="{9E67C7EE-06AC-3E08-69B8-D88BFF9C3D3D}"/>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iŝľíḍê">
                <a:extLst>
                  <a:ext uri="{FF2B5EF4-FFF2-40B4-BE49-F238E27FC236}">
                    <a16:creationId xmlns:a16="http://schemas.microsoft.com/office/drawing/2014/main" id="{770B3D95-07AF-8744-89FF-D1ED5F7FD0CA}"/>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ṥḻiḓe">
                <a:extLst>
                  <a:ext uri="{FF2B5EF4-FFF2-40B4-BE49-F238E27FC236}">
                    <a16:creationId xmlns:a16="http://schemas.microsoft.com/office/drawing/2014/main" id="{D64D5406-CE27-C179-BD70-D8348B5EFFD2}"/>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iSľíḓè">
                <a:extLst>
                  <a:ext uri="{FF2B5EF4-FFF2-40B4-BE49-F238E27FC236}">
                    <a16:creationId xmlns:a16="http://schemas.microsoft.com/office/drawing/2014/main" id="{EF05816B-32D9-7995-9A5F-7CF970E23E5B}"/>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S1îdè">
                <a:extLst>
                  <a:ext uri="{FF2B5EF4-FFF2-40B4-BE49-F238E27FC236}">
                    <a16:creationId xmlns:a16="http://schemas.microsoft.com/office/drawing/2014/main" id="{6726AC1C-E175-2704-0F8E-5107EC700C8B}"/>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ṣḷîḓe">
                <a:extLst>
                  <a:ext uri="{FF2B5EF4-FFF2-40B4-BE49-F238E27FC236}">
                    <a16:creationId xmlns:a16="http://schemas.microsoft.com/office/drawing/2014/main" id="{7841655C-0D15-5FC0-683E-202D19D23620}"/>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ŝḻiḑe">
                <a:extLst>
                  <a:ext uri="{FF2B5EF4-FFF2-40B4-BE49-F238E27FC236}">
                    <a16:creationId xmlns:a16="http://schemas.microsoft.com/office/drawing/2014/main" id="{5D33E700-17EB-880F-124C-5ABDD13C13A9}"/>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śḻîďe">
                <a:extLst>
                  <a:ext uri="{FF2B5EF4-FFF2-40B4-BE49-F238E27FC236}">
                    <a16:creationId xmlns:a16="http://schemas.microsoft.com/office/drawing/2014/main" id="{EE69DA92-5110-584C-7752-340C196EA724}"/>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î$1îḓê">
                <a:extLst>
                  <a:ext uri="{FF2B5EF4-FFF2-40B4-BE49-F238E27FC236}">
                    <a16:creationId xmlns:a16="http://schemas.microsoft.com/office/drawing/2014/main" id="{4E5ADA30-F6BC-70E6-FC12-555D0C5074A0}"/>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Slïďê">
                <a:extLst>
                  <a:ext uri="{FF2B5EF4-FFF2-40B4-BE49-F238E27FC236}">
                    <a16:creationId xmlns:a16="http://schemas.microsoft.com/office/drawing/2014/main" id="{605A7AD9-2AA4-954E-AABB-5F00FD384255}"/>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ṡļiḑê">
                <a:extLst>
                  <a:ext uri="{FF2B5EF4-FFF2-40B4-BE49-F238E27FC236}">
                    <a16:creationId xmlns:a16="http://schemas.microsoft.com/office/drawing/2014/main" id="{827C8802-90B6-974A-243F-7D6C22993417}"/>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Sḷïde">
                <a:extLst>
                  <a:ext uri="{FF2B5EF4-FFF2-40B4-BE49-F238E27FC236}">
                    <a16:creationId xmlns:a16="http://schemas.microsoft.com/office/drawing/2014/main" id="{B3343217-E316-0025-C38C-F1F9509D0ED3}"/>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šļiďè">
                <a:extLst>
                  <a:ext uri="{FF2B5EF4-FFF2-40B4-BE49-F238E27FC236}">
                    <a16:creationId xmlns:a16="http://schemas.microsoft.com/office/drawing/2014/main" id="{9B48BF25-BE09-9884-E56B-02FFDB1174C3}"/>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ṡ1ïdê">
                <a:extLst>
                  <a:ext uri="{FF2B5EF4-FFF2-40B4-BE49-F238E27FC236}">
                    <a16:creationId xmlns:a16="http://schemas.microsoft.com/office/drawing/2014/main" id="{E95782CC-5D4B-D279-2D53-D4C30BA054FA}"/>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sḻiḓê">
                <a:extLst>
                  <a:ext uri="{FF2B5EF4-FFF2-40B4-BE49-F238E27FC236}">
                    <a16:creationId xmlns:a16="http://schemas.microsoft.com/office/drawing/2014/main" id="{00E6732C-A085-1D9F-A50C-20F675D0CDCB}"/>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Sḷiḍe">
                <a:extLst>
                  <a:ext uri="{FF2B5EF4-FFF2-40B4-BE49-F238E27FC236}">
                    <a16:creationId xmlns:a16="http://schemas.microsoft.com/office/drawing/2014/main" id="{05DE33C5-0A68-0E5A-8BC8-45674315066F}"/>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ṩḷiḑê">
                <a:extLst>
                  <a:ext uri="{FF2B5EF4-FFF2-40B4-BE49-F238E27FC236}">
                    <a16:creationId xmlns:a16="http://schemas.microsoft.com/office/drawing/2014/main" id="{55B68EDA-7011-E902-AAC8-0D4E0308A947}"/>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ṧliḋê">
                <a:extLst>
                  <a:ext uri="{FF2B5EF4-FFF2-40B4-BE49-F238E27FC236}">
                    <a16:creationId xmlns:a16="http://schemas.microsoft.com/office/drawing/2014/main" id="{013F1587-73D0-848F-413B-E2C86D361E33}"/>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iŝ1îḍé">
                <a:extLst>
                  <a:ext uri="{FF2B5EF4-FFF2-40B4-BE49-F238E27FC236}">
                    <a16:creationId xmlns:a16="http://schemas.microsoft.com/office/drawing/2014/main" id="{12B87C0B-5D79-2C5B-F427-04786D5E89A7}"/>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îšlîďè">
                <a:extLst>
                  <a:ext uri="{FF2B5EF4-FFF2-40B4-BE49-F238E27FC236}">
                    <a16:creationId xmlns:a16="http://schemas.microsoft.com/office/drawing/2014/main" id="{8CC8ED19-F95B-23B1-7F70-6D9E46AA22B3}"/>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ïşliďe">
                <a:extLst>
                  <a:ext uri="{FF2B5EF4-FFF2-40B4-BE49-F238E27FC236}">
                    <a16:creationId xmlns:a16="http://schemas.microsoft.com/office/drawing/2014/main" id="{AFC7DC6A-556C-D13E-E05A-7C5DC47FBF90}"/>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śļíḑè">
                <a:extLst>
                  <a:ext uri="{FF2B5EF4-FFF2-40B4-BE49-F238E27FC236}">
                    <a16:creationId xmlns:a16="http://schemas.microsoft.com/office/drawing/2014/main" id="{B46ABA03-48D2-78C2-28C0-D9A007D6872A}"/>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ṥḷíḍè">
                <a:extLst>
                  <a:ext uri="{FF2B5EF4-FFF2-40B4-BE49-F238E27FC236}">
                    <a16:creationId xmlns:a16="http://schemas.microsoft.com/office/drawing/2014/main" id="{018B3085-6CB2-5E9E-1C30-B6EC064944A3}"/>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Sḻiḓe">
                <a:extLst>
                  <a:ext uri="{FF2B5EF4-FFF2-40B4-BE49-F238E27FC236}">
                    <a16:creationId xmlns:a16="http://schemas.microsoft.com/office/drawing/2014/main" id="{0260A459-0D01-EBCA-E0E3-2D81382ECC7C}"/>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îsļiḋé">
                <a:extLst>
                  <a:ext uri="{FF2B5EF4-FFF2-40B4-BE49-F238E27FC236}">
                    <a16:creationId xmlns:a16="http://schemas.microsoft.com/office/drawing/2014/main" id="{9AAF9362-D231-FD72-5234-1EF6320A9E97}"/>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şľídé">
                <a:extLst>
                  <a:ext uri="{FF2B5EF4-FFF2-40B4-BE49-F238E27FC236}">
                    <a16:creationId xmlns:a16="http://schemas.microsoft.com/office/drawing/2014/main" id="{5BA11FAF-CDFA-F066-F869-6E60D7014EB6}"/>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 name="îṡḻiḓê">
              <a:extLst>
                <a:ext uri="{FF2B5EF4-FFF2-40B4-BE49-F238E27FC236}">
                  <a16:creationId xmlns:a16="http://schemas.microsoft.com/office/drawing/2014/main" id="{6748516B-90EC-2B2F-35E7-41442F048E65}"/>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íš1îďê">
              <a:extLst>
                <a:ext uri="{FF2B5EF4-FFF2-40B4-BE49-F238E27FC236}">
                  <a16:creationId xmlns:a16="http://schemas.microsoft.com/office/drawing/2014/main" id="{79C8A630-2290-BD80-B841-75C9AFA72B7F}"/>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5" name="íṩlíḍe">
              <a:extLst>
                <a:ext uri="{FF2B5EF4-FFF2-40B4-BE49-F238E27FC236}">
                  <a16:creationId xmlns:a16="http://schemas.microsoft.com/office/drawing/2014/main" id="{CF5AC52B-5CF4-5E82-7FC1-257AEA0BE3A2}"/>
                </a:ext>
              </a:extLst>
            </p:cNvPr>
            <p:cNvGrpSpPr/>
            <p:nvPr/>
          </p:nvGrpSpPr>
          <p:grpSpPr>
            <a:xfrm>
              <a:off x="4589708" y="2583543"/>
              <a:ext cx="742163" cy="1193232"/>
              <a:chOff x="4691308" y="2684429"/>
              <a:chExt cx="679414" cy="1092346"/>
            </a:xfrm>
            <a:grpFill/>
          </p:grpSpPr>
          <p:sp>
            <p:nvSpPr>
              <p:cNvPr id="43" name="ïṡľïďê">
                <a:extLst>
                  <a:ext uri="{FF2B5EF4-FFF2-40B4-BE49-F238E27FC236}">
                    <a16:creationId xmlns:a16="http://schemas.microsoft.com/office/drawing/2014/main" id="{71393398-A45D-6964-40D3-AC5BD343E252}"/>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šlíḍé">
                <a:extLst>
                  <a:ext uri="{FF2B5EF4-FFF2-40B4-BE49-F238E27FC236}">
                    <a16:creationId xmlns:a16="http://schemas.microsoft.com/office/drawing/2014/main" id="{21A0CBB1-13B1-53BD-C34F-9236AE389B9E}"/>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S1ïḍé">
                <a:extLst>
                  <a:ext uri="{FF2B5EF4-FFF2-40B4-BE49-F238E27FC236}">
                    <a16:creationId xmlns:a16="http://schemas.microsoft.com/office/drawing/2014/main" id="{1C6753B8-555A-F654-7FAE-49ACBB8C19FB}"/>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6" name="î$1idè">
              <a:extLst>
                <a:ext uri="{FF2B5EF4-FFF2-40B4-BE49-F238E27FC236}">
                  <a16:creationId xmlns:a16="http://schemas.microsoft.com/office/drawing/2014/main" id="{37FFF3CE-D71A-7DF8-A08A-06FF745155A6}"/>
                </a:ext>
              </a:extLst>
            </p:cNvPr>
            <p:cNvGrpSpPr/>
            <p:nvPr/>
          </p:nvGrpSpPr>
          <p:grpSpPr>
            <a:xfrm>
              <a:off x="7561942" y="2580837"/>
              <a:ext cx="677905" cy="1186334"/>
              <a:chOff x="7344147" y="2674826"/>
              <a:chExt cx="624197" cy="1092345"/>
            </a:xfrm>
            <a:grpFill/>
          </p:grpSpPr>
          <p:sp>
            <p:nvSpPr>
              <p:cNvPr id="38" name="ïṩľiḓe">
                <a:extLst>
                  <a:ext uri="{FF2B5EF4-FFF2-40B4-BE49-F238E27FC236}">
                    <a16:creationId xmlns:a16="http://schemas.microsoft.com/office/drawing/2014/main" id="{EEDE1ED2-B69B-0AA3-FBEB-420F8D9BA4A7}"/>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ṣlïḓê">
                <a:extLst>
                  <a:ext uri="{FF2B5EF4-FFF2-40B4-BE49-F238E27FC236}">
                    <a16:creationId xmlns:a16="http://schemas.microsoft.com/office/drawing/2014/main" id="{70B2A036-D205-74BE-CF07-750C0FAFB291}"/>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ïšlîḍê">
                <a:extLst>
                  <a:ext uri="{FF2B5EF4-FFF2-40B4-BE49-F238E27FC236}">
                    <a16:creationId xmlns:a16="http://schemas.microsoft.com/office/drawing/2014/main" id="{AFBBE051-6060-09A2-6272-570154F3369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S1îḓe">
                <a:extLst>
                  <a:ext uri="{FF2B5EF4-FFF2-40B4-BE49-F238E27FC236}">
                    <a16:creationId xmlns:a16="http://schemas.microsoft.com/office/drawing/2014/main" id="{4D4C70DB-1D96-5516-31F6-9B1A1D4AEEBD}"/>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7" name="ïŝḻïdè">
              <a:extLst>
                <a:ext uri="{FF2B5EF4-FFF2-40B4-BE49-F238E27FC236}">
                  <a16:creationId xmlns:a16="http://schemas.microsoft.com/office/drawing/2014/main" id="{06E816D8-C3A1-6D02-3F9A-AE90644FA707}"/>
                </a:ext>
              </a:extLst>
            </p:cNvPr>
            <p:cNvGrpSpPr/>
            <p:nvPr/>
          </p:nvGrpSpPr>
          <p:grpSpPr>
            <a:xfrm>
              <a:off x="4649513" y="3946051"/>
              <a:ext cx="3567404" cy="243887"/>
              <a:chOff x="4649503" y="3967974"/>
              <a:chExt cx="3246722" cy="221964"/>
            </a:xfrm>
            <a:grpFill/>
          </p:grpSpPr>
          <p:sp>
            <p:nvSpPr>
              <p:cNvPr id="18" name="í$ḻiḓé">
                <a:extLst>
                  <a:ext uri="{FF2B5EF4-FFF2-40B4-BE49-F238E27FC236}">
                    <a16:creationId xmlns:a16="http://schemas.microsoft.com/office/drawing/2014/main" id="{1A6B7D3D-BB0A-2F9C-BBF5-03D4B41CC1AA}"/>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ṡľîḓé">
                <a:extLst>
                  <a:ext uri="{FF2B5EF4-FFF2-40B4-BE49-F238E27FC236}">
                    <a16:creationId xmlns:a16="http://schemas.microsoft.com/office/drawing/2014/main" id="{94E39471-17AC-3B53-7BEB-E40FCFB9414A}"/>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ṥļíḑè">
                <a:extLst>
                  <a:ext uri="{FF2B5EF4-FFF2-40B4-BE49-F238E27FC236}">
                    <a16:creationId xmlns:a16="http://schemas.microsoft.com/office/drawing/2014/main" id="{C8027432-0C87-39AF-5D6A-E49C89E4AFF8}"/>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îŝliḍé">
                <a:extLst>
                  <a:ext uri="{FF2B5EF4-FFF2-40B4-BE49-F238E27FC236}">
                    <a16:creationId xmlns:a16="http://schemas.microsoft.com/office/drawing/2014/main" id="{6ACC2B45-8853-D202-52EF-7DB409EA73EF}"/>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ŝļiďè">
                <a:extLst>
                  <a:ext uri="{FF2B5EF4-FFF2-40B4-BE49-F238E27FC236}">
                    <a16:creationId xmlns:a16="http://schemas.microsoft.com/office/drawing/2014/main" id="{39662B29-3966-1018-C046-CAC3F9561840}"/>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ḷiḓé">
                <a:extLst>
                  <a:ext uri="{FF2B5EF4-FFF2-40B4-BE49-F238E27FC236}">
                    <a16:creationId xmlns:a16="http://schemas.microsoft.com/office/drawing/2014/main" id="{D3FB85E5-DC75-3560-C217-4A0E9C7B39AC}"/>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i$ḷíďè">
                <a:extLst>
                  <a:ext uri="{FF2B5EF4-FFF2-40B4-BE49-F238E27FC236}">
                    <a16:creationId xmlns:a16="http://schemas.microsoft.com/office/drawing/2014/main" id="{632888F9-FFDB-CB22-D934-C617F1C0C10C}"/>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ś1îdê">
                <a:extLst>
                  <a:ext uri="{FF2B5EF4-FFF2-40B4-BE49-F238E27FC236}">
                    <a16:creationId xmlns:a16="http://schemas.microsoft.com/office/drawing/2014/main" id="{BC56F5DE-BE6C-0D13-0962-29F9C6EF5654}"/>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íṧļîḓe">
                <a:extLst>
                  <a:ext uri="{FF2B5EF4-FFF2-40B4-BE49-F238E27FC236}">
                    <a16:creationId xmlns:a16="http://schemas.microsoft.com/office/drawing/2014/main" id="{954AD614-9FF3-D538-DAFB-0BBDC23D6642}"/>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ḷíḑe">
                <a:extLst>
                  <a:ext uri="{FF2B5EF4-FFF2-40B4-BE49-F238E27FC236}">
                    <a16:creationId xmlns:a16="http://schemas.microsoft.com/office/drawing/2014/main" id="{DC2C5AAA-8FE2-8DA6-58FC-A0C76D67D23E}"/>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šļiďè">
                <a:extLst>
                  <a:ext uri="{FF2B5EF4-FFF2-40B4-BE49-F238E27FC236}">
                    <a16:creationId xmlns:a16="http://schemas.microsoft.com/office/drawing/2014/main" id="{11F3739F-98CD-AB96-2610-5548B3DEC086}"/>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ṡḷïdè">
                <a:extLst>
                  <a:ext uri="{FF2B5EF4-FFF2-40B4-BE49-F238E27FC236}">
                    <a16:creationId xmlns:a16="http://schemas.microsoft.com/office/drawing/2014/main" id="{3C351676-164B-6F97-6577-ECFC624A0AC4}"/>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îśḻïḓe">
                <a:extLst>
                  <a:ext uri="{FF2B5EF4-FFF2-40B4-BE49-F238E27FC236}">
                    <a16:creationId xmlns:a16="http://schemas.microsoft.com/office/drawing/2014/main" id="{A40BF901-9857-306E-1C40-16908F237E59}"/>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šļîḓe">
                <a:extLst>
                  <a:ext uri="{FF2B5EF4-FFF2-40B4-BE49-F238E27FC236}">
                    <a16:creationId xmlns:a16="http://schemas.microsoft.com/office/drawing/2014/main" id="{4BC41A75-0A0A-09CA-E50F-9CF612040C4B}"/>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ïšḷîḋé">
                <a:extLst>
                  <a:ext uri="{FF2B5EF4-FFF2-40B4-BE49-F238E27FC236}">
                    <a16:creationId xmlns:a16="http://schemas.microsoft.com/office/drawing/2014/main" id="{425CCE9E-7759-FC84-657C-D36AB873FF52}"/>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ïšļïḋê">
                <a:extLst>
                  <a:ext uri="{FF2B5EF4-FFF2-40B4-BE49-F238E27FC236}">
                    <a16:creationId xmlns:a16="http://schemas.microsoft.com/office/drawing/2014/main" id="{A31CCE69-F0CA-E215-1203-88A8D833F50C}"/>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śľïḓê">
                <a:extLst>
                  <a:ext uri="{FF2B5EF4-FFF2-40B4-BE49-F238E27FC236}">
                    <a16:creationId xmlns:a16="http://schemas.microsoft.com/office/drawing/2014/main" id="{942DB52F-93B5-8CC0-76FF-B45B999C826B}"/>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ṩḷiḋé">
                <a:extLst>
                  <a:ext uri="{FF2B5EF4-FFF2-40B4-BE49-F238E27FC236}">
                    <a16:creationId xmlns:a16="http://schemas.microsoft.com/office/drawing/2014/main" id="{6C1DA143-D232-9711-5746-60A200CD66B4}"/>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2" name="文本框 1">
            <a:extLst>
              <a:ext uri="{FF2B5EF4-FFF2-40B4-BE49-F238E27FC236}">
                <a16:creationId xmlns:a16="http://schemas.microsoft.com/office/drawing/2014/main" id="{F3A41FF3-8187-B9BC-C1D1-DC835716D8E1}"/>
              </a:ext>
            </a:extLst>
          </p:cNvPr>
          <p:cNvSpPr txBox="1"/>
          <p:nvPr/>
        </p:nvSpPr>
        <p:spPr>
          <a:xfrm>
            <a:off x="49594" y="22791"/>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3" name="文本框 2">
            <a:extLst>
              <a:ext uri="{FF2B5EF4-FFF2-40B4-BE49-F238E27FC236}">
                <a16:creationId xmlns:a16="http://schemas.microsoft.com/office/drawing/2014/main" id="{70BA1EC0-3C9E-474D-59BC-F6FFAB5B1A27}"/>
              </a:ext>
            </a:extLst>
          </p:cNvPr>
          <p:cNvSpPr txBox="1"/>
          <p:nvPr/>
        </p:nvSpPr>
        <p:spPr>
          <a:xfrm>
            <a:off x="1282363" y="506594"/>
            <a:ext cx="1723549"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cs typeface="+mn-ea"/>
              </a:rPr>
              <a:t>多目标优化</a:t>
            </a:r>
          </a:p>
        </p:txBody>
      </p:sp>
      <p:sp>
        <p:nvSpPr>
          <p:cNvPr id="32" name="文本框 31">
            <a:extLst>
              <a:ext uri="{FF2B5EF4-FFF2-40B4-BE49-F238E27FC236}">
                <a16:creationId xmlns:a16="http://schemas.microsoft.com/office/drawing/2014/main" id="{133FCAD3-CAFA-6710-DBA7-99312E545B54}"/>
              </a:ext>
            </a:extLst>
          </p:cNvPr>
          <p:cNvSpPr txBox="1"/>
          <p:nvPr/>
        </p:nvSpPr>
        <p:spPr>
          <a:xfrm>
            <a:off x="110621" y="1071351"/>
            <a:ext cx="11850894" cy="1089528"/>
          </a:xfrm>
          <a:prstGeom prst="rect">
            <a:avLst/>
          </a:prstGeom>
          <a:noFill/>
        </p:spPr>
        <p:txBody>
          <a:bodyPr wrap="square">
            <a:spAutoFit/>
          </a:bodyPr>
          <a:lstStyle/>
          <a:p>
            <a:pPr marL="285750" indent="-285750">
              <a:lnSpc>
                <a:spcPct val="90000"/>
              </a:lnSpc>
              <a:buFont typeface="Wingdings" panose="05000000000000000000" pitchFamily="2" charset="2"/>
              <a:buChar char="p"/>
            </a:pP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以 </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Δ</a:t>
            </a:r>
            <a:r>
              <a:rPr lang="en-US" altLang="zh-CN" b="1" i="1"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P</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（压降）最小化</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i="1"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Q</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（换热量）最大化</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作为优化目标，基于 </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BP </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神经网络</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建立翅片高度</a:t>
            </a:r>
            <a:r>
              <a:rPr lang="en-US" altLang="zh-CN" b="1" i="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厚度</a:t>
            </a:r>
            <a:r>
              <a:rPr lang="en-US" altLang="zh-CN" b="1" i="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间距的</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多目标优化模型</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i="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90000"/>
              </a:lnSpc>
              <a:buFont typeface="Wingdings" panose="05000000000000000000" pitchFamily="2" charset="2"/>
              <a:buChar char="p"/>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借助</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NSGA-II </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遗传算法</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进行多目标优化得出</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Pareto</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最优解集</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，采用 </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TOPSIS </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决策算法</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，得出</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最优翅片高度</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厚度</a:t>
            </a:r>
            <a:r>
              <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间距参数组合</a:t>
            </a:r>
            <a:r>
              <a:rPr lang="zh-CN" altLang="en-US" b="1" i="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Rectangle 2">
            <a:extLst>
              <a:ext uri="{FF2B5EF4-FFF2-40B4-BE49-F238E27FC236}">
                <a16:creationId xmlns:a16="http://schemas.microsoft.com/office/drawing/2014/main" id="{11FFF46D-B83F-A8AE-2135-22EAE17846E6}"/>
              </a:ext>
            </a:extLst>
          </p:cNvPr>
          <p:cNvSpPr>
            <a:spLocks noChangeArrowheads="1"/>
          </p:cNvSpPr>
          <p:nvPr/>
        </p:nvSpPr>
        <p:spPr bwMode="auto">
          <a:xfrm>
            <a:off x="0" y="90100"/>
            <a:ext cx="65" cy="276999"/>
          </a:xfrm>
          <a:prstGeom prst="rect">
            <a:avLst/>
          </a:prstGeom>
          <a:solidFill>
            <a:srgbClr val="EEF1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230" name="文本框 229">
            <a:extLst>
              <a:ext uri="{FF2B5EF4-FFF2-40B4-BE49-F238E27FC236}">
                <a16:creationId xmlns:a16="http://schemas.microsoft.com/office/drawing/2014/main" id="{CA5B0DD7-6CE3-296F-A3A1-E56193058C84}"/>
              </a:ext>
            </a:extLst>
          </p:cNvPr>
          <p:cNvSpPr txBox="1"/>
          <p:nvPr/>
        </p:nvSpPr>
        <p:spPr>
          <a:xfrm>
            <a:off x="7116518" y="2417177"/>
            <a:ext cx="3152775"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2</a:t>
            </a:r>
            <a:r>
              <a:rPr lang="en-US" altLang="zh-CN" b="1" i="0" dirty="0">
                <a:effectLst/>
                <a:latin typeface="微软雅黑" panose="020B0503020204020204" pitchFamily="34" charset="-122"/>
                <a:ea typeface="微软雅黑" panose="020B0503020204020204" pitchFamily="34" charset="-122"/>
              </a:rPr>
              <a:t>.</a:t>
            </a:r>
            <a:r>
              <a:rPr lang="zh-CN" altLang="en-US" b="1" i="0" dirty="0">
                <a:effectLst/>
                <a:latin typeface="微软雅黑" panose="020B0503020204020204" pitchFamily="34" charset="-122"/>
                <a:ea typeface="微软雅黑" panose="020B0503020204020204" pitchFamily="34" charset="-122"/>
              </a:rPr>
              <a:t>优化结果</a:t>
            </a:r>
            <a:endParaRPr lang="zh-CN" altLang="en-US" b="1" dirty="0">
              <a:latin typeface="微软雅黑" panose="020B0503020204020204" pitchFamily="34" charset="-122"/>
              <a:ea typeface="微软雅黑" panose="020B0503020204020204" pitchFamily="34" charset="-122"/>
            </a:endParaRPr>
          </a:p>
        </p:txBody>
      </p:sp>
      <p:sp>
        <p:nvSpPr>
          <p:cNvPr id="237" name="文本框 236">
            <a:extLst>
              <a:ext uri="{FF2B5EF4-FFF2-40B4-BE49-F238E27FC236}">
                <a16:creationId xmlns:a16="http://schemas.microsoft.com/office/drawing/2014/main" id="{A3B4847F-0703-19C2-ECF5-7F35B5DFA12F}"/>
              </a:ext>
            </a:extLst>
          </p:cNvPr>
          <p:cNvSpPr txBox="1"/>
          <p:nvPr/>
        </p:nvSpPr>
        <p:spPr>
          <a:xfrm>
            <a:off x="7116518" y="2770329"/>
            <a:ext cx="4888640" cy="1477328"/>
          </a:xfrm>
          <a:prstGeom prst="rect">
            <a:avLst/>
          </a:prstGeom>
          <a:noFill/>
        </p:spPr>
        <p:txBody>
          <a:bodyPr wrap="square">
            <a:spAutoFit/>
          </a:bodyPr>
          <a:lstStyle/>
          <a:p>
            <a:pPr marL="285750" indent="-285750">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翅片结构参数对换热器综合性能</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影响程度</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依次是：</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翅片间距＞翅片高度＞翅片厚度</a:t>
            </a:r>
            <a:endPar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ü"/>
            </a:pP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换热器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最佳翅片结构参数组合</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为：翅片间距</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4 mm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，翅片高度</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24 mm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，翅片厚度</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1 mm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9" name="文本框 238">
            <a:extLst>
              <a:ext uri="{FF2B5EF4-FFF2-40B4-BE49-F238E27FC236}">
                <a16:creationId xmlns:a16="http://schemas.microsoft.com/office/drawing/2014/main" id="{0C8393C3-23E0-67B2-A660-50454616C210}"/>
              </a:ext>
            </a:extLst>
          </p:cNvPr>
          <p:cNvSpPr txBox="1"/>
          <p:nvPr/>
        </p:nvSpPr>
        <p:spPr>
          <a:xfrm>
            <a:off x="7796510" y="3162300"/>
            <a:ext cx="461665" cy="92398"/>
          </a:xfrm>
          <a:prstGeom prst="rect">
            <a:avLst/>
          </a:prstGeom>
          <a:noFill/>
        </p:spPr>
        <p:txBody>
          <a:bodyPr vert="eaVert" wrap="none" rtlCol="0">
            <a:spAutoFit/>
          </a:bodyPr>
          <a:lstStyle/>
          <a:p>
            <a:endParaRPr lang="zh-CN" altLang="en-US" dirty="0"/>
          </a:p>
        </p:txBody>
      </p:sp>
      <p:grpSp>
        <p:nvGrpSpPr>
          <p:cNvPr id="42" name="组合 41">
            <a:extLst>
              <a:ext uri="{FF2B5EF4-FFF2-40B4-BE49-F238E27FC236}">
                <a16:creationId xmlns:a16="http://schemas.microsoft.com/office/drawing/2014/main" id="{9709CB09-227E-D969-E200-E53F3C87267E}"/>
              </a:ext>
            </a:extLst>
          </p:cNvPr>
          <p:cNvGrpSpPr/>
          <p:nvPr/>
        </p:nvGrpSpPr>
        <p:grpSpPr>
          <a:xfrm>
            <a:off x="70128" y="2371264"/>
            <a:ext cx="6615050" cy="3529474"/>
            <a:chOff x="70128" y="2371264"/>
            <a:chExt cx="6829508" cy="3656025"/>
          </a:xfrm>
        </p:grpSpPr>
        <p:sp>
          <p:nvSpPr>
            <p:cNvPr id="247" name="矩形 246">
              <a:extLst>
                <a:ext uri="{FF2B5EF4-FFF2-40B4-BE49-F238E27FC236}">
                  <a16:creationId xmlns:a16="http://schemas.microsoft.com/office/drawing/2014/main" id="{FB323EBE-4EF7-71D8-06A9-38E45B968B61}"/>
                </a:ext>
              </a:extLst>
            </p:cNvPr>
            <p:cNvSpPr/>
            <p:nvPr/>
          </p:nvSpPr>
          <p:spPr>
            <a:xfrm>
              <a:off x="70128" y="2371264"/>
              <a:ext cx="6783384" cy="3656025"/>
            </a:xfrm>
            <a:prstGeom prst="rect">
              <a:avLst/>
            </a:prstGeom>
            <a:solidFill>
              <a:schemeClr val="accent1">
                <a:lumMod val="20000"/>
                <a:lumOff val="80000"/>
                <a:alpha val="68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6" name="矩形: 圆角 245">
              <a:extLst>
                <a:ext uri="{FF2B5EF4-FFF2-40B4-BE49-F238E27FC236}">
                  <a16:creationId xmlns:a16="http://schemas.microsoft.com/office/drawing/2014/main" id="{5392846C-A4E5-7FB3-1D88-82361A8DB8B8}"/>
                </a:ext>
              </a:extLst>
            </p:cNvPr>
            <p:cNvSpPr/>
            <p:nvPr/>
          </p:nvSpPr>
          <p:spPr>
            <a:xfrm>
              <a:off x="186842" y="3162300"/>
              <a:ext cx="2433960" cy="2750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Rectangle 1">
              <a:extLst>
                <a:ext uri="{FF2B5EF4-FFF2-40B4-BE49-F238E27FC236}">
                  <a16:creationId xmlns:a16="http://schemas.microsoft.com/office/drawing/2014/main" id="{51F3153F-B81E-F2D1-7898-A135EEEA4964}"/>
                </a:ext>
              </a:extLst>
            </p:cNvPr>
            <p:cNvSpPr>
              <a:spLocks noChangeArrowheads="1"/>
            </p:cNvSpPr>
            <p:nvPr/>
          </p:nvSpPr>
          <p:spPr bwMode="auto">
            <a:xfrm>
              <a:off x="457200" y="3805548"/>
              <a:ext cx="65" cy="276999"/>
            </a:xfrm>
            <a:prstGeom prst="rect">
              <a:avLst/>
            </a:prstGeom>
            <a:solidFill>
              <a:srgbClr val="EEF1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276" name="矩形: 圆角 275">
              <a:extLst>
                <a:ext uri="{FF2B5EF4-FFF2-40B4-BE49-F238E27FC236}">
                  <a16:creationId xmlns:a16="http://schemas.microsoft.com/office/drawing/2014/main" id="{C37E608E-E69B-4D56-9E07-84080E2DCF55}"/>
                </a:ext>
              </a:extLst>
            </p:cNvPr>
            <p:cNvSpPr/>
            <p:nvPr/>
          </p:nvSpPr>
          <p:spPr>
            <a:xfrm>
              <a:off x="2887591" y="5656063"/>
              <a:ext cx="2641974" cy="2481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1" name="组合 90">
              <a:extLst>
                <a:ext uri="{FF2B5EF4-FFF2-40B4-BE49-F238E27FC236}">
                  <a16:creationId xmlns:a16="http://schemas.microsoft.com/office/drawing/2014/main" id="{0342E0CA-FD73-629A-7D2B-F65E75235284}"/>
                </a:ext>
              </a:extLst>
            </p:cNvPr>
            <p:cNvGrpSpPr/>
            <p:nvPr/>
          </p:nvGrpSpPr>
          <p:grpSpPr>
            <a:xfrm>
              <a:off x="70128" y="2371264"/>
              <a:ext cx="6829508" cy="3562082"/>
              <a:chOff x="110620" y="2746804"/>
              <a:chExt cx="6829508" cy="3562082"/>
            </a:xfrm>
          </p:grpSpPr>
          <p:grpSp>
            <p:nvGrpSpPr>
              <p:cNvPr id="170" name="组合 169">
                <a:extLst>
                  <a:ext uri="{FF2B5EF4-FFF2-40B4-BE49-F238E27FC236}">
                    <a16:creationId xmlns:a16="http://schemas.microsoft.com/office/drawing/2014/main" id="{E4B0859E-B144-EB26-1222-774D25F2856A}"/>
                  </a:ext>
                </a:extLst>
              </p:cNvPr>
              <p:cNvGrpSpPr/>
              <p:nvPr/>
            </p:nvGrpSpPr>
            <p:grpSpPr>
              <a:xfrm>
                <a:off x="186842" y="3498265"/>
                <a:ext cx="5790501" cy="1985094"/>
                <a:chOff x="3218892" y="2708240"/>
                <a:chExt cx="6699705" cy="2714490"/>
              </a:xfrm>
            </p:grpSpPr>
            <p:grpSp>
              <p:nvGrpSpPr>
                <p:cNvPr id="166" name="组合 165">
                  <a:extLst>
                    <a:ext uri="{FF2B5EF4-FFF2-40B4-BE49-F238E27FC236}">
                      <a16:creationId xmlns:a16="http://schemas.microsoft.com/office/drawing/2014/main" id="{9722494C-9302-BD04-61CE-64856B8B1482}"/>
                    </a:ext>
                  </a:extLst>
                </p:cNvPr>
                <p:cNvGrpSpPr/>
                <p:nvPr/>
              </p:nvGrpSpPr>
              <p:grpSpPr>
                <a:xfrm>
                  <a:off x="3279868" y="3120667"/>
                  <a:ext cx="3210072" cy="2222499"/>
                  <a:chOff x="3330668" y="3288885"/>
                  <a:chExt cx="3210072" cy="2222499"/>
                </a:xfrm>
              </p:grpSpPr>
              <p:grpSp>
                <p:nvGrpSpPr>
                  <p:cNvPr id="158" name="组合 157">
                    <a:extLst>
                      <a:ext uri="{FF2B5EF4-FFF2-40B4-BE49-F238E27FC236}">
                        <a16:creationId xmlns:a16="http://schemas.microsoft.com/office/drawing/2014/main" id="{D739607A-C8CB-42C7-BE95-7A9B548288DC}"/>
                      </a:ext>
                    </a:extLst>
                  </p:cNvPr>
                  <p:cNvGrpSpPr/>
                  <p:nvPr/>
                </p:nvGrpSpPr>
                <p:grpSpPr>
                  <a:xfrm>
                    <a:off x="3550924" y="3682572"/>
                    <a:ext cx="2294707" cy="1828812"/>
                    <a:chOff x="3550920" y="3429000"/>
                    <a:chExt cx="2752721" cy="2082384"/>
                  </a:xfrm>
                </p:grpSpPr>
                <p:sp>
                  <p:nvSpPr>
                    <p:cNvPr id="101" name="矩形 100">
                      <a:extLst>
                        <a:ext uri="{FF2B5EF4-FFF2-40B4-BE49-F238E27FC236}">
                          <a16:creationId xmlns:a16="http://schemas.microsoft.com/office/drawing/2014/main" id="{336A5E13-3393-5A20-C839-805809549E1D}"/>
                        </a:ext>
                      </a:extLst>
                    </p:cNvPr>
                    <p:cNvSpPr/>
                    <p:nvPr/>
                  </p:nvSpPr>
                  <p:spPr>
                    <a:xfrm>
                      <a:off x="3550920" y="3429000"/>
                      <a:ext cx="503915" cy="2082384"/>
                    </a:xfrm>
                    <a:prstGeom prst="rect">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4E8804E2-FF11-451F-EDCB-300BA1680A6C}"/>
                        </a:ext>
                      </a:extLst>
                    </p:cNvPr>
                    <p:cNvSpPr/>
                    <p:nvPr/>
                  </p:nvSpPr>
                  <p:spPr>
                    <a:xfrm>
                      <a:off x="4612639" y="3429000"/>
                      <a:ext cx="503915" cy="2082384"/>
                    </a:xfrm>
                    <a:prstGeom prst="rect">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椭圆 107">
                      <a:extLst>
                        <a:ext uri="{FF2B5EF4-FFF2-40B4-BE49-F238E27FC236}">
                          <a16:creationId xmlns:a16="http://schemas.microsoft.com/office/drawing/2014/main" id="{575A5CD7-0D6A-0506-7AD1-B5C99D9D788B}"/>
                        </a:ext>
                      </a:extLst>
                    </p:cNvPr>
                    <p:cNvSpPr/>
                    <p:nvPr/>
                  </p:nvSpPr>
                  <p:spPr>
                    <a:xfrm>
                      <a:off x="3625798" y="3692839"/>
                      <a:ext cx="373380" cy="38405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73960F00-3788-3BD5-5439-4A4ACEEA338B}"/>
                        </a:ext>
                      </a:extLst>
                    </p:cNvPr>
                    <p:cNvSpPr/>
                    <p:nvPr/>
                  </p:nvSpPr>
                  <p:spPr>
                    <a:xfrm>
                      <a:off x="3616187" y="4764638"/>
                      <a:ext cx="373380" cy="38405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DE0A2ACF-D443-AF63-5D42-5A9305383D0E}"/>
                        </a:ext>
                      </a:extLst>
                    </p:cNvPr>
                    <p:cNvSpPr/>
                    <p:nvPr/>
                  </p:nvSpPr>
                  <p:spPr>
                    <a:xfrm>
                      <a:off x="4677906" y="3500812"/>
                      <a:ext cx="373380" cy="384054"/>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A23B4ADB-CE48-5A51-E14A-E0B7203E2A7B}"/>
                        </a:ext>
                      </a:extLst>
                    </p:cNvPr>
                    <p:cNvSpPr/>
                    <p:nvPr/>
                  </p:nvSpPr>
                  <p:spPr>
                    <a:xfrm>
                      <a:off x="4677906" y="3958968"/>
                      <a:ext cx="373380" cy="384054"/>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D0CA50C7-5225-D183-6EC4-6D57F33A6F16}"/>
                        </a:ext>
                      </a:extLst>
                    </p:cNvPr>
                    <p:cNvSpPr/>
                    <p:nvPr/>
                  </p:nvSpPr>
                  <p:spPr>
                    <a:xfrm>
                      <a:off x="4677906" y="5025694"/>
                      <a:ext cx="373380" cy="384054"/>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D828A20D-D524-86AC-F984-91EAA9168A46}"/>
                        </a:ext>
                      </a:extLst>
                    </p:cNvPr>
                    <p:cNvSpPr/>
                    <p:nvPr/>
                  </p:nvSpPr>
                  <p:spPr>
                    <a:xfrm>
                      <a:off x="5687280" y="3429000"/>
                      <a:ext cx="503915" cy="2082384"/>
                    </a:xfrm>
                    <a:prstGeom prst="rect">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9D7BB3FF-1819-9607-762F-EFDE3B017B02}"/>
                        </a:ext>
                      </a:extLst>
                    </p:cNvPr>
                    <p:cNvSpPr/>
                    <p:nvPr/>
                  </p:nvSpPr>
                  <p:spPr>
                    <a:xfrm>
                      <a:off x="5762158" y="3692839"/>
                      <a:ext cx="373380" cy="38405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a:extLst>
                        <a:ext uri="{FF2B5EF4-FFF2-40B4-BE49-F238E27FC236}">
                          <a16:creationId xmlns:a16="http://schemas.microsoft.com/office/drawing/2014/main" id="{B3C87734-6BE7-31AF-CFC2-C4C5BF0405A0}"/>
                        </a:ext>
                      </a:extLst>
                    </p:cNvPr>
                    <p:cNvSpPr/>
                    <p:nvPr/>
                  </p:nvSpPr>
                  <p:spPr>
                    <a:xfrm>
                      <a:off x="5752548" y="4764638"/>
                      <a:ext cx="373380" cy="384054"/>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a:extLst>
                        <a:ext uri="{FF2B5EF4-FFF2-40B4-BE49-F238E27FC236}">
                          <a16:creationId xmlns:a16="http://schemas.microsoft.com/office/drawing/2014/main" id="{3758BECC-E328-EAA2-E925-E0DDC1CC065A}"/>
                        </a:ext>
                      </a:extLst>
                    </p:cNvPr>
                    <p:cNvSpPr txBox="1"/>
                    <p:nvPr/>
                  </p:nvSpPr>
                  <p:spPr>
                    <a:xfrm>
                      <a:off x="5577096" y="3676673"/>
                      <a:ext cx="726545" cy="496403"/>
                    </a:xfrm>
                    <a:prstGeom prst="rect">
                      <a:avLst/>
                    </a:prstGeom>
                    <a:noFill/>
                  </p:spPr>
                  <p:txBody>
                    <a:bodyPr wrap="square">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Δ</a:t>
                      </a:r>
                      <a:r>
                        <a:rPr lang="en-US" altLang="zh-CN" sz="1400" i="1" dirty="0">
                          <a:latin typeface="Times New Roman" panose="02020603050405020304" pitchFamily="18" charset="0"/>
                          <a:ea typeface="微软雅黑" panose="020B0503020204020204" pitchFamily="34" charset="-122"/>
                          <a:cs typeface="Times New Roman" panose="02020603050405020304" pitchFamily="18" charset="0"/>
                        </a:rPr>
                        <a:t>P</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0" name="文本框 119">
                      <a:extLst>
                        <a:ext uri="{FF2B5EF4-FFF2-40B4-BE49-F238E27FC236}">
                          <a16:creationId xmlns:a16="http://schemas.microsoft.com/office/drawing/2014/main" id="{758B08AE-58E4-7ECA-F91B-E64CBCF9C58D}"/>
                        </a:ext>
                      </a:extLst>
                    </p:cNvPr>
                    <p:cNvSpPr txBox="1"/>
                    <p:nvPr/>
                  </p:nvSpPr>
                  <p:spPr>
                    <a:xfrm>
                      <a:off x="5660672" y="4717735"/>
                      <a:ext cx="544059" cy="496403"/>
                    </a:xfrm>
                    <a:prstGeom prst="rect">
                      <a:avLst/>
                    </a:prstGeom>
                    <a:noFill/>
                  </p:spPr>
                  <p:txBody>
                    <a:bodyPr wrap="square">
                      <a:spAutoFit/>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Q</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2" name="文本框 121">
                      <a:extLst>
                        <a:ext uri="{FF2B5EF4-FFF2-40B4-BE49-F238E27FC236}">
                          <a16:creationId xmlns:a16="http://schemas.microsoft.com/office/drawing/2014/main" id="{040BA84A-0978-0EA7-0C15-B3482A41AB85}"/>
                        </a:ext>
                      </a:extLst>
                    </p:cNvPr>
                    <p:cNvSpPr txBox="1"/>
                    <p:nvPr/>
                  </p:nvSpPr>
                  <p:spPr>
                    <a:xfrm>
                      <a:off x="3618110" y="4685556"/>
                      <a:ext cx="363768" cy="546042"/>
                    </a:xfrm>
                    <a:prstGeom prst="rect">
                      <a:avLst/>
                    </a:prstGeom>
                    <a:noFill/>
                  </p:spPr>
                  <p:txBody>
                    <a:bodyPr wrap="square">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4" name="文本框 123">
                      <a:extLst>
                        <a:ext uri="{FF2B5EF4-FFF2-40B4-BE49-F238E27FC236}">
                          <a16:creationId xmlns:a16="http://schemas.microsoft.com/office/drawing/2014/main" id="{128C1AB7-BB8F-0727-4457-2D436812D52B}"/>
                        </a:ext>
                      </a:extLst>
                    </p:cNvPr>
                    <p:cNvSpPr txBox="1"/>
                    <p:nvPr/>
                  </p:nvSpPr>
                  <p:spPr>
                    <a:xfrm>
                      <a:off x="3665659" y="3567797"/>
                      <a:ext cx="274638" cy="595683"/>
                    </a:xfrm>
                    <a:prstGeom prst="rect">
                      <a:avLst/>
                    </a:prstGeom>
                    <a:noFill/>
                  </p:spPr>
                  <p:txBody>
                    <a:bodyPr wrap="square">
                      <a:spAutoFit/>
                    </a:bodyP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e</a:t>
                      </a:r>
                    </a:p>
                  </p:txBody>
                </p:sp>
                <p:cxnSp>
                  <p:nvCxnSpPr>
                    <p:cNvPr id="126" name="直接连接符 125">
                      <a:extLst>
                        <a:ext uri="{FF2B5EF4-FFF2-40B4-BE49-F238E27FC236}">
                          <a16:creationId xmlns:a16="http://schemas.microsoft.com/office/drawing/2014/main" id="{E9CDA4DC-626B-B968-BF9F-D7352C17C81D}"/>
                        </a:ext>
                      </a:extLst>
                    </p:cNvPr>
                    <p:cNvCxnSpPr>
                      <a:stCxn id="108" idx="6"/>
                      <a:endCxn id="110" idx="2"/>
                    </p:cNvCxnSpPr>
                    <p:nvPr/>
                  </p:nvCxnSpPr>
                  <p:spPr>
                    <a:xfrm flipV="1">
                      <a:off x="3999178" y="3692839"/>
                      <a:ext cx="678728" cy="19202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346709C1-DC1F-9C76-0ABD-9FAD7E42BB3C}"/>
                        </a:ext>
                      </a:extLst>
                    </p:cNvPr>
                    <p:cNvCxnSpPr>
                      <a:stCxn id="108" idx="6"/>
                      <a:endCxn id="111" idx="2"/>
                    </p:cNvCxnSpPr>
                    <p:nvPr/>
                  </p:nvCxnSpPr>
                  <p:spPr>
                    <a:xfrm>
                      <a:off x="3999178" y="3884866"/>
                      <a:ext cx="678728" cy="266129"/>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直接连接符 131">
                      <a:extLst>
                        <a:ext uri="{FF2B5EF4-FFF2-40B4-BE49-F238E27FC236}">
                          <a16:creationId xmlns:a16="http://schemas.microsoft.com/office/drawing/2014/main" id="{1EE8574F-81DD-CA46-E333-2D1079070CE7}"/>
                        </a:ext>
                      </a:extLst>
                    </p:cNvPr>
                    <p:cNvCxnSpPr>
                      <a:stCxn id="108" idx="6"/>
                      <a:endCxn id="112" idx="2"/>
                    </p:cNvCxnSpPr>
                    <p:nvPr/>
                  </p:nvCxnSpPr>
                  <p:spPr>
                    <a:xfrm>
                      <a:off x="3999178" y="3884866"/>
                      <a:ext cx="678728" cy="133285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3" name="流程图: 接点 132">
                      <a:extLst>
                        <a:ext uri="{FF2B5EF4-FFF2-40B4-BE49-F238E27FC236}">
                          <a16:creationId xmlns:a16="http://schemas.microsoft.com/office/drawing/2014/main" id="{9161400C-17A7-1087-D05E-ED86C0B50A5D}"/>
                        </a:ext>
                      </a:extLst>
                    </p:cNvPr>
                    <p:cNvSpPr/>
                    <p:nvPr/>
                  </p:nvSpPr>
                  <p:spPr>
                    <a:xfrm>
                      <a:off x="4825652" y="4422509"/>
                      <a:ext cx="80962" cy="81755"/>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流程图: 接点 133">
                      <a:extLst>
                        <a:ext uri="{FF2B5EF4-FFF2-40B4-BE49-F238E27FC236}">
                          <a16:creationId xmlns:a16="http://schemas.microsoft.com/office/drawing/2014/main" id="{A3650B50-7E17-8B2A-7589-43D14B7F0A81}"/>
                        </a:ext>
                      </a:extLst>
                    </p:cNvPr>
                    <p:cNvSpPr/>
                    <p:nvPr/>
                  </p:nvSpPr>
                  <p:spPr>
                    <a:xfrm>
                      <a:off x="4823842" y="4630756"/>
                      <a:ext cx="80962" cy="81755"/>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流程图: 接点 134">
                      <a:extLst>
                        <a:ext uri="{FF2B5EF4-FFF2-40B4-BE49-F238E27FC236}">
                          <a16:creationId xmlns:a16="http://schemas.microsoft.com/office/drawing/2014/main" id="{48703E28-3EEE-91AA-8241-21F1ADB1C315}"/>
                        </a:ext>
                      </a:extLst>
                    </p:cNvPr>
                    <p:cNvSpPr/>
                    <p:nvPr/>
                  </p:nvSpPr>
                  <p:spPr>
                    <a:xfrm>
                      <a:off x="4822578" y="4850000"/>
                      <a:ext cx="82226" cy="73452"/>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7" name="直接连接符 136">
                      <a:extLst>
                        <a:ext uri="{FF2B5EF4-FFF2-40B4-BE49-F238E27FC236}">
                          <a16:creationId xmlns:a16="http://schemas.microsoft.com/office/drawing/2014/main" id="{EBD9571C-D632-BC0B-3740-0BBBD983F58B}"/>
                        </a:ext>
                      </a:extLst>
                    </p:cNvPr>
                    <p:cNvCxnSpPr>
                      <a:stCxn id="122" idx="3"/>
                      <a:endCxn id="110" idx="2"/>
                    </p:cNvCxnSpPr>
                    <p:nvPr/>
                  </p:nvCxnSpPr>
                  <p:spPr>
                    <a:xfrm flipV="1">
                      <a:off x="3981878" y="3692839"/>
                      <a:ext cx="696028" cy="126573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3CA2679B-B2B7-A9E4-D4B3-EB64EC74F594}"/>
                        </a:ext>
                      </a:extLst>
                    </p:cNvPr>
                    <p:cNvCxnSpPr>
                      <a:stCxn id="122" idx="3"/>
                      <a:endCxn id="111" idx="2"/>
                    </p:cNvCxnSpPr>
                    <p:nvPr/>
                  </p:nvCxnSpPr>
                  <p:spPr>
                    <a:xfrm flipV="1">
                      <a:off x="3981878" y="4150996"/>
                      <a:ext cx="696028" cy="80758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E42A3C6E-04AE-0490-FF7C-782D6188D7C7}"/>
                        </a:ext>
                      </a:extLst>
                    </p:cNvPr>
                    <p:cNvCxnSpPr>
                      <a:stCxn id="122" idx="3"/>
                      <a:endCxn id="112" idx="2"/>
                    </p:cNvCxnSpPr>
                    <p:nvPr/>
                  </p:nvCxnSpPr>
                  <p:spPr>
                    <a:xfrm>
                      <a:off x="3981878" y="4958577"/>
                      <a:ext cx="696028" cy="259144"/>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0AE22664-2765-F1DD-71DC-F32B5313C223}"/>
                        </a:ext>
                      </a:extLst>
                    </p:cNvPr>
                    <p:cNvCxnSpPr>
                      <a:cxnSpLocks/>
                      <a:stCxn id="110" idx="6"/>
                    </p:cNvCxnSpPr>
                    <p:nvPr/>
                  </p:nvCxnSpPr>
                  <p:spPr>
                    <a:xfrm>
                      <a:off x="5051286" y="3692840"/>
                      <a:ext cx="718852" cy="20463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C7D3C964-FDAB-442B-6C27-7F178F5AFCAF}"/>
                        </a:ext>
                      </a:extLst>
                    </p:cNvPr>
                    <p:cNvCxnSpPr>
                      <a:stCxn id="110" idx="6"/>
                      <a:endCxn id="116" idx="2"/>
                    </p:cNvCxnSpPr>
                    <p:nvPr/>
                  </p:nvCxnSpPr>
                  <p:spPr>
                    <a:xfrm>
                      <a:off x="5051286" y="3692839"/>
                      <a:ext cx="701261" cy="1263826"/>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08EB8B4C-5CF3-E579-DED0-02852EE3F1E4}"/>
                        </a:ext>
                      </a:extLst>
                    </p:cNvPr>
                    <p:cNvCxnSpPr>
                      <a:cxnSpLocks/>
                      <a:stCxn id="111" idx="6"/>
                    </p:cNvCxnSpPr>
                    <p:nvPr/>
                  </p:nvCxnSpPr>
                  <p:spPr>
                    <a:xfrm flipV="1">
                      <a:off x="5051286" y="3897471"/>
                      <a:ext cx="705632" cy="25352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5F2D8682-9137-9AAF-E023-35ECC87844CC}"/>
                        </a:ext>
                      </a:extLst>
                    </p:cNvPr>
                    <p:cNvCxnSpPr>
                      <a:stCxn id="111" idx="6"/>
                      <a:endCxn id="116" idx="2"/>
                    </p:cNvCxnSpPr>
                    <p:nvPr/>
                  </p:nvCxnSpPr>
                  <p:spPr>
                    <a:xfrm>
                      <a:off x="5051286" y="4150995"/>
                      <a:ext cx="719178" cy="81153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D51FDB8E-D4BD-3ECC-93D0-969CBA9164B3}"/>
                        </a:ext>
                      </a:extLst>
                    </p:cNvPr>
                    <p:cNvCxnSpPr>
                      <a:cxnSpLocks/>
                      <a:stCxn id="112" idx="6"/>
                    </p:cNvCxnSpPr>
                    <p:nvPr/>
                  </p:nvCxnSpPr>
                  <p:spPr>
                    <a:xfrm flipV="1">
                      <a:off x="5051286" y="3904885"/>
                      <a:ext cx="718852" cy="131283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87FDA66E-A1E4-26BF-7494-1D9501E8FBB0}"/>
                        </a:ext>
                      </a:extLst>
                    </p:cNvPr>
                    <p:cNvCxnSpPr>
                      <a:stCxn id="112" idx="6"/>
                      <a:endCxn id="116" idx="2"/>
                    </p:cNvCxnSpPr>
                    <p:nvPr/>
                  </p:nvCxnSpPr>
                  <p:spPr>
                    <a:xfrm flipV="1">
                      <a:off x="5051286" y="4956665"/>
                      <a:ext cx="701261" cy="261056"/>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2" name="文本框 161">
                    <a:extLst>
                      <a:ext uri="{FF2B5EF4-FFF2-40B4-BE49-F238E27FC236}">
                        <a16:creationId xmlns:a16="http://schemas.microsoft.com/office/drawing/2014/main" id="{48CD37DE-4DDE-1C20-1631-FCFD33FFE4F6}"/>
                      </a:ext>
                    </a:extLst>
                  </p:cNvPr>
                  <p:cNvSpPr txBox="1"/>
                  <p:nvPr/>
                </p:nvSpPr>
                <p:spPr>
                  <a:xfrm>
                    <a:off x="3330668" y="3288885"/>
                    <a:ext cx="836841" cy="420866"/>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输入层</a:t>
                    </a:r>
                  </a:p>
                </p:txBody>
              </p:sp>
              <p:sp>
                <p:nvSpPr>
                  <p:cNvPr id="164" name="文本框 163">
                    <a:extLst>
                      <a:ext uri="{FF2B5EF4-FFF2-40B4-BE49-F238E27FC236}">
                        <a16:creationId xmlns:a16="http://schemas.microsoft.com/office/drawing/2014/main" id="{DCD93FE4-728B-AEF9-4F8B-0191285388F1}"/>
                      </a:ext>
                    </a:extLst>
                  </p:cNvPr>
                  <p:cNvSpPr txBox="1"/>
                  <p:nvPr/>
                </p:nvSpPr>
                <p:spPr>
                  <a:xfrm>
                    <a:off x="5125767" y="3296649"/>
                    <a:ext cx="1414973" cy="420866"/>
                  </a:xfrm>
                  <a:prstGeom prst="rect">
                    <a:avLst/>
                  </a:prstGeom>
                  <a:no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输出层</a:t>
                    </a:r>
                  </a:p>
                </p:txBody>
              </p:sp>
              <p:sp>
                <p:nvSpPr>
                  <p:cNvPr id="165" name="文本框 164">
                    <a:extLst>
                      <a:ext uri="{FF2B5EF4-FFF2-40B4-BE49-F238E27FC236}">
                        <a16:creationId xmlns:a16="http://schemas.microsoft.com/office/drawing/2014/main" id="{AD0EEF56-07E6-806E-9FB6-4CC6AAE39285}"/>
                      </a:ext>
                    </a:extLst>
                  </p:cNvPr>
                  <p:cNvSpPr txBox="1"/>
                  <p:nvPr/>
                </p:nvSpPr>
                <p:spPr>
                  <a:xfrm>
                    <a:off x="4221306" y="3295562"/>
                    <a:ext cx="836841" cy="420866"/>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隐藏层</a:t>
                    </a:r>
                  </a:p>
                </p:txBody>
              </p:sp>
            </p:grpSp>
            <p:sp>
              <p:nvSpPr>
                <p:cNvPr id="168" name="文本框 167">
                  <a:extLst>
                    <a:ext uri="{FF2B5EF4-FFF2-40B4-BE49-F238E27FC236}">
                      <a16:creationId xmlns:a16="http://schemas.microsoft.com/office/drawing/2014/main" id="{AE00D7C4-69F1-A7BE-4649-24292226305F}"/>
                    </a:ext>
                  </a:extLst>
                </p:cNvPr>
                <p:cNvSpPr txBox="1"/>
                <p:nvPr/>
              </p:nvSpPr>
              <p:spPr>
                <a:xfrm>
                  <a:off x="3787673" y="2708240"/>
                  <a:ext cx="6130924" cy="462951"/>
                </a:xfrm>
                <a:prstGeom prst="rect">
                  <a:avLst/>
                </a:prstGeom>
                <a:noFill/>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神经网络架构</a:t>
                  </a:r>
                </a:p>
              </p:txBody>
            </p:sp>
            <p:sp>
              <p:nvSpPr>
                <p:cNvPr id="169" name="矩形 168">
                  <a:extLst>
                    <a:ext uri="{FF2B5EF4-FFF2-40B4-BE49-F238E27FC236}">
                      <a16:creationId xmlns:a16="http://schemas.microsoft.com/office/drawing/2014/main" id="{F4C262B2-AB7D-8A2E-0C99-27F43A450770}"/>
                    </a:ext>
                  </a:extLst>
                </p:cNvPr>
                <p:cNvSpPr/>
                <p:nvPr/>
              </p:nvSpPr>
              <p:spPr>
                <a:xfrm>
                  <a:off x="3218892" y="3187866"/>
                  <a:ext cx="2877108" cy="223486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3" name="组合 202">
                <a:extLst>
                  <a:ext uri="{FF2B5EF4-FFF2-40B4-BE49-F238E27FC236}">
                    <a16:creationId xmlns:a16="http://schemas.microsoft.com/office/drawing/2014/main" id="{EF1C250F-3860-097E-2AFB-AAAE0134546B}"/>
                  </a:ext>
                </a:extLst>
              </p:cNvPr>
              <p:cNvGrpSpPr/>
              <p:nvPr/>
            </p:nvGrpSpPr>
            <p:grpSpPr>
              <a:xfrm>
                <a:off x="2941814" y="3012662"/>
                <a:ext cx="2429265" cy="2955035"/>
                <a:chOff x="2481010" y="3218596"/>
                <a:chExt cx="2512100" cy="2957040"/>
              </a:xfrm>
            </p:grpSpPr>
            <p:sp>
              <p:nvSpPr>
                <p:cNvPr id="175" name="矩形: 圆角 174">
                  <a:extLst>
                    <a:ext uri="{FF2B5EF4-FFF2-40B4-BE49-F238E27FC236}">
                      <a16:creationId xmlns:a16="http://schemas.microsoft.com/office/drawing/2014/main" id="{6C4401E2-7DDF-6ECA-AF4F-9E2A29338C09}"/>
                    </a:ext>
                  </a:extLst>
                </p:cNvPr>
                <p:cNvSpPr/>
                <p:nvPr/>
              </p:nvSpPr>
              <p:spPr>
                <a:xfrm>
                  <a:off x="2676595" y="5829726"/>
                  <a:ext cx="2166325" cy="34591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2" name="直接箭头连接符 191">
                  <a:extLst>
                    <a:ext uri="{FF2B5EF4-FFF2-40B4-BE49-F238E27FC236}">
                      <a16:creationId xmlns:a16="http://schemas.microsoft.com/office/drawing/2014/main" id="{4785459D-02FE-3730-C3AE-91404D49D6D1}"/>
                    </a:ext>
                  </a:extLst>
                </p:cNvPr>
                <p:cNvCxnSpPr>
                  <a:cxnSpLocks/>
                  <a:stCxn id="177" idx="2"/>
                  <a:endCxn id="174" idx="0"/>
                </p:cNvCxnSpPr>
                <p:nvPr/>
              </p:nvCxnSpPr>
              <p:spPr>
                <a:xfrm flipH="1">
                  <a:off x="3765062" y="4180564"/>
                  <a:ext cx="1" cy="2780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0" name="组合 199">
                  <a:extLst>
                    <a:ext uri="{FF2B5EF4-FFF2-40B4-BE49-F238E27FC236}">
                      <a16:creationId xmlns:a16="http://schemas.microsoft.com/office/drawing/2014/main" id="{437E998F-6767-52C1-7316-0C8E89BB4BB8}"/>
                    </a:ext>
                  </a:extLst>
                </p:cNvPr>
                <p:cNvGrpSpPr/>
                <p:nvPr/>
              </p:nvGrpSpPr>
              <p:grpSpPr>
                <a:xfrm>
                  <a:off x="2481010" y="3218596"/>
                  <a:ext cx="2512100" cy="2936951"/>
                  <a:chOff x="2481010" y="3218596"/>
                  <a:chExt cx="2512100" cy="2936951"/>
                </a:xfrm>
              </p:grpSpPr>
              <p:sp>
                <p:nvSpPr>
                  <p:cNvPr id="95" name="矩形: 圆角 94">
                    <a:extLst>
                      <a:ext uri="{FF2B5EF4-FFF2-40B4-BE49-F238E27FC236}">
                        <a16:creationId xmlns:a16="http://schemas.microsoft.com/office/drawing/2014/main" id="{87B41736-7AB3-FEFD-C582-FE0385A229A9}"/>
                      </a:ext>
                    </a:extLst>
                  </p:cNvPr>
                  <p:cNvSpPr/>
                  <p:nvPr/>
                </p:nvSpPr>
                <p:spPr>
                  <a:xfrm>
                    <a:off x="2681900" y="3233507"/>
                    <a:ext cx="2166325" cy="34591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3" name="文本框 172">
                    <a:extLst>
                      <a:ext uri="{FF2B5EF4-FFF2-40B4-BE49-F238E27FC236}">
                        <a16:creationId xmlns:a16="http://schemas.microsoft.com/office/drawing/2014/main" id="{E5F7E145-2DD2-9E49-D65C-FEC7DA1D50D7}"/>
                      </a:ext>
                    </a:extLst>
                  </p:cNvPr>
                  <p:cNvSpPr txBox="1"/>
                  <p:nvPr/>
                </p:nvSpPr>
                <p:spPr>
                  <a:xfrm>
                    <a:off x="2677386" y="3218596"/>
                    <a:ext cx="2166324" cy="338784"/>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优化目标</a:t>
                    </a:r>
                  </a:p>
                </p:txBody>
              </p:sp>
              <p:sp>
                <p:nvSpPr>
                  <p:cNvPr id="174" name="矩形: 圆角 173">
                    <a:extLst>
                      <a:ext uri="{FF2B5EF4-FFF2-40B4-BE49-F238E27FC236}">
                        <a16:creationId xmlns:a16="http://schemas.microsoft.com/office/drawing/2014/main" id="{EC521CA9-0099-0822-EFA9-B7156C55769C}"/>
                      </a:ext>
                    </a:extLst>
                  </p:cNvPr>
                  <p:cNvSpPr/>
                  <p:nvPr/>
                </p:nvSpPr>
                <p:spPr>
                  <a:xfrm>
                    <a:off x="2681899" y="4458661"/>
                    <a:ext cx="2166325" cy="34591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6" name="矩形: 圆角 175">
                    <a:extLst>
                      <a:ext uri="{FF2B5EF4-FFF2-40B4-BE49-F238E27FC236}">
                        <a16:creationId xmlns:a16="http://schemas.microsoft.com/office/drawing/2014/main" id="{ABA54859-A2B5-8544-DE95-5E6CFE04BF11}"/>
                      </a:ext>
                    </a:extLst>
                  </p:cNvPr>
                  <p:cNvSpPr/>
                  <p:nvPr/>
                </p:nvSpPr>
                <p:spPr>
                  <a:xfrm>
                    <a:off x="2681897" y="5105234"/>
                    <a:ext cx="2166325" cy="34591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矩形: 圆角 176">
                    <a:extLst>
                      <a:ext uri="{FF2B5EF4-FFF2-40B4-BE49-F238E27FC236}">
                        <a16:creationId xmlns:a16="http://schemas.microsoft.com/office/drawing/2014/main" id="{7478D708-4AB7-8CAD-2116-CEF1FC4A97B9}"/>
                      </a:ext>
                    </a:extLst>
                  </p:cNvPr>
                  <p:cNvSpPr/>
                  <p:nvPr/>
                </p:nvSpPr>
                <p:spPr>
                  <a:xfrm>
                    <a:off x="2681900" y="3834654"/>
                    <a:ext cx="2166325" cy="34591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9" name="文本框 178">
                    <a:extLst>
                      <a:ext uri="{FF2B5EF4-FFF2-40B4-BE49-F238E27FC236}">
                        <a16:creationId xmlns:a16="http://schemas.microsoft.com/office/drawing/2014/main" id="{5273C9C8-659A-6B4A-3998-0FFA50AABCF5}"/>
                      </a:ext>
                    </a:extLst>
                  </p:cNvPr>
                  <p:cNvSpPr txBox="1"/>
                  <p:nvPr/>
                </p:nvSpPr>
                <p:spPr>
                  <a:xfrm>
                    <a:off x="2667203" y="3843355"/>
                    <a:ext cx="2166324" cy="350931"/>
                  </a:xfrm>
                  <a:prstGeom prst="rect">
                    <a:avLst/>
                  </a:prstGeom>
                  <a:noFill/>
                </p:spPr>
                <p:txBody>
                  <a:bodyPr wrap="square">
                    <a:spAutoFit/>
                  </a:bodyPr>
                  <a:lstStyle/>
                  <a:p>
                    <a:pPr algn="ctr"/>
                    <a:r>
                      <a:rPr lang="en-US" altLang="zh-CN" sz="1600" b="1" i="0" dirty="0">
                        <a:effectLst/>
                        <a:latin typeface="Times New Roman" panose="02020603050405020304" pitchFamily="18" charset="0"/>
                        <a:ea typeface="微软雅黑" panose="020B0503020204020204" pitchFamily="34" charset="-122"/>
                        <a:cs typeface="Times New Roman" panose="02020603050405020304" pitchFamily="18" charset="0"/>
                      </a:rPr>
                      <a:t>CFD</a:t>
                    </a:r>
                    <a:r>
                      <a:rPr lang="zh-CN" altLang="en-US" sz="1600" b="1" i="0" dirty="0">
                        <a:effectLst/>
                        <a:latin typeface="微软雅黑" panose="020B0503020204020204" pitchFamily="34" charset="-122"/>
                        <a:ea typeface="微软雅黑" panose="020B0503020204020204" pitchFamily="34" charset="-122"/>
                      </a:rPr>
                      <a:t>数值模拟</a:t>
                    </a:r>
                    <a:endParaRPr lang="zh-CN" altLang="en-US" sz="1600" b="1" dirty="0">
                      <a:latin typeface="微软雅黑" panose="020B0503020204020204" pitchFamily="34" charset="-122"/>
                      <a:ea typeface="微软雅黑" panose="020B0503020204020204" pitchFamily="34" charset="-122"/>
                    </a:endParaRPr>
                  </a:p>
                </p:txBody>
              </p:sp>
              <p:sp>
                <p:nvSpPr>
                  <p:cNvPr id="181" name="文本框 180">
                    <a:extLst>
                      <a:ext uri="{FF2B5EF4-FFF2-40B4-BE49-F238E27FC236}">
                        <a16:creationId xmlns:a16="http://schemas.microsoft.com/office/drawing/2014/main" id="{FBDCA77A-1ED3-D40A-DEB8-65B5EEDF861B}"/>
                      </a:ext>
                    </a:extLst>
                  </p:cNvPr>
                  <p:cNvSpPr txBox="1"/>
                  <p:nvPr/>
                </p:nvSpPr>
                <p:spPr>
                  <a:xfrm>
                    <a:off x="2712157" y="4462967"/>
                    <a:ext cx="2166325" cy="338784"/>
                  </a:xfrm>
                  <a:prstGeom prst="rect">
                    <a:avLst/>
                  </a:prstGeom>
                  <a:noFill/>
                </p:spPr>
                <p:txBody>
                  <a:bodyPr wrap="square">
                    <a:spAutoFit/>
                  </a:bodyPr>
                  <a:lstStyle/>
                  <a:p>
                    <a:pPr algn="ctr"/>
                    <a:r>
                      <a:rPr lang="zh-CN" altLang="en-US" sz="1600" b="1" dirty="0">
                        <a:latin typeface="微软雅黑" panose="020B0503020204020204" pitchFamily="34" charset="-122"/>
                        <a:ea typeface="微软雅黑" panose="020B0503020204020204" pitchFamily="34" charset="-122"/>
                      </a:rPr>
                      <a:t>神经网络训练</a:t>
                    </a:r>
                  </a:p>
                </p:txBody>
              </p:sp>
              <p:sp>
                <p:nvSpPr>
                  <p:cNvPr id="186" name="文本框 185">
                    <a:extLst>
                      <a:ext uri="{FF2B5EF4-FFF2-40B4-BE49-F238E27FC236}">
                        <a16:creationId xmlns:a16="http://schemas.microsoft.com/office/drawing/2014/main" id="{E6990B3F-F196-BCBE-B73C-4D40647A3431}"/>
                      </a:ext>
                    </a:extLst>
                  </p:cNvPr>
                  <p:cNvSpPr txBox="1"/>
                  <p:nvPr/>
                </p:nvSpPr>
                <p:spPr>
                  <a:xfrm>
                    <a:off x="2481010" y="5096822"/>
                    <a:ext cx="2512100" cy="338784"/>
                  </a:xfrm>
                  <a:prstGeom prst="rect">
                    <a:avLst/>
                  </a:prstGeom>
                  <a:noFill/>
                </p:spPr>
                <p:txBody>
                  <a:bodyPr wrap="square">
                    <a:spAutoFit/>
                  </a:bodyPr>
                  <a:lstStyle/>
                  <a:p>
                    <a:pPr algn="ctr"/>
                    <a:r>
                      <a:rPr lang="zh-CN" altLang="en-US" sz="1600" b="1" dirty="0">
                        <a:latin typeface="微软雅黑" panose="020B0503020204020204" pitchFamily="34" charset="-122"/>
                        <a:ea typeface="微软雅黑" panose="020B0503020204020204" pitchFamily="34" charset="-122"/>
                      </a:rPr>
                      <a:t>多目标优化</a:t>
                    </a:r>
                  </a:p>
                </p:txBody>
              </p:sp>
              <p:sp>
                <p:nvSpPr>
                  <p:cNvPr id="188" name="文本框 187">
                    <a:extLst>
                      <a:ext uri="{FF2B5EF4-FFF2-40B4-BE49-F238E27FC236}">
                        <a16:creationId xmlns:a16="http://schemas.microsoft.com/office/drawing/2014/main" id="{DF5CDA02-6637-17E1-0914-520A45691BED}"/>
                      </a:ext>
                    </a:extLst>
                  </p:cNvPr>
                  <p:cNvSpPr txBox="1"/>
                  <p:nvPr/>
                </p:nvSpPr>
                <p:spPr>
                  <a:xfrm>
                    <a:off x="2690473" y="5812376"/>
                    <a:ext cx="2152448" cy="343171"/>
                  </a:xfrm>
                  <a:prstGeom prst="rect">
                    <a:avLst/>
                  </a:prstGeom>
                  <a:noFill/>
                </p:spPr>
                <p:txBody>
                  <a:bodyPr wrap="square">
                    <a:spAutoFit/>
                  </a:bodyPr>
                  <a:lstStyle/>
                  <a:p>
                    <a:pPr algn="ctr">
                      <a:lnSpc>
                        <a:spcPts val="2100"/>
                      </a:lnSpc>
                      <a:spcBef>
                        <a:spcPts val="600"/>
                      </a:spcBef>
                    </a:pPr>
                    <a:r>
                      <a:rPr lang="zh-CN" altLang="en-US" sz="1600" b="1" i="0" dirty="0">
                        <a:solidFill>
                          <a:srgbClr val="000000"/>
                        </a:solidFill>
                        <a:effectLst/>
                        <a:latin typeface="微软雅黑" panose="020B0503020204020204" pitchFamily="34" charset="-122"/>
                        <a:ea typeface="微软雅黑" panose="020B0503020204020204" pitchFamily="34" charset="-122"/>
                      </a:rPr>
                      <a:t>优化结果</a:t>
                    </a:r>
                    <a:endParaRPr lang="en-US" altLang="zh-CN" sz="1600" b="1" i="0" dirty="0">
                      <a:solidFill>
                        <a:srgbClr val="000000"/>
                      </a:solidFill>
                      <a:effectLst/>
                      <a:latin typeface="微软雅黑" panose="020B0503020204020204" pitchFamily="34" charset="-122"/>
                      <a:ea typeface="微软雅黑" panose="020B0503020204020204" pitchFamily="34" charset="-122"/>
                    </a:endParaRPr>
                  </a:p>
                </p:txBody>
              </p:sp>
              <p:cxnSp>
                <p:nvCxnSpPr>
                  <p:cNvPr id="190" name="直接箭头连接符 189">
                    <a:extLst>
                      <a:ext uri="{FF2B5EF4-FFF2-40B4-BE49-F238E27FC236}">
                        <a16:creationId xmlns:a16="http://schemas.microsoft.com/office/drawing/2014/main" id="{2783269D-41FE-3568-2406-B414251663B9}"/>
                      </a:ext>
                    </a:extLst>
                  </p:cNvPr>
                  <p:cNvCxnSpPr>
                    <a:cxnSpLocks/>
                    <a:stCxn id="95" idx="2"/>
                    <a:endCxn id="177" idx="0"/>
                  </p:cNvCxnSpPr>
                  <p:nvPr/>
                </p:nvCxnSpPr>
                <p:spPr>
                  <a:xfrm>
                    <a:off x="3765063" y="3579417"/>
                    <a:ext cx="0" cy="2552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接箭头连接符 193">
                    <a:extLst>
                      <a:ext uri="{FF2B5EF4-FFF2-40B4-BE49-F238E27FC236}">
                        <a16:creationId xmlns:a16="http://schemas.microsoft.com/office/drawing/2014/main" id="{A70442CD-88D1-17DF-5AA5-FF379EF1A1C9}"/>
                      </a:ext>
                    </a:extLst>
                  </p:cNvPr>
                  <p:cNvCxnSpPr>
                    <a:cxnSpLocks/>
                    <a:stCxn id="174" idx="2"/>
                    <a:endCxn id="176" idx="0"/>
                  </p:cNvCxnSpPr>
                  <p:nvPr/>
                </p:nvCxnSpPr>
                <p:spPr>
                  <a:xfrm flipH="1">
                    <a:off x="3765060" y="4804571"/>
                    <a:ext cx="2" cy="3006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直接箭头连接符 195">
                    <a:extLst>
                      <a:ext uri="{FF2B5EF4-FFF2-40B4-BE49-F238E27FC236}">
                        <a16:creationId xmlns:a16="http://schemas.microsoft.com/office/drawing/2014/main" id="{6211B20B-58EA-5105-B8FE-3C090CB8EEAF}"/>
                      </a:ext>
                    </a:extLst>
                  </p:cNvPr>
                  <p:cNvCxnSpPr>
                    <a:cxnSpLocks/>
                    <a:stCxn id="176" idx="2"/>
                    <a:endCxn id="188" idx="0"/>
                  </p:cNvCxnSpPr>
                  <p:nvPr/>
                </p:nvCxnSpPr>
                <p:spPr>
                  <a:xfrm>
                    <a:off x="3765060" y="5451144"/>
                    <a:ext cx="1637" cy="3612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8" name="箭头: 右 207">
                <a:extLst>
                  <a:ext uri="{FF2B5EF4-FFF2-40B4-BE49-F238E27FC236}">
                    <a16:creationId xmlns:a16="http://schemas.microsoft.com/office/drawing/2014/main" id="{0376836B-832E-6267-4B22-255280A3B352}"/>
                  </a:ext>
                </a:extLst>
              </p:cNvPr>
              <p:cNvSpPr/>
              <p:nvPr/>
            </p:nvSpPr>
            <p:spPr>
              <a:xfrm rot="10800000">
                <a:off x="2725217" y="4304327"/>
                <a:ext cx="405733" cy="263525"/>
              </a:xfrm>
              <a:prstGeom prst="rightArrow">
                <a:avLst>
                  <a:gd name="adj1" fmla="val 33735"/>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222" name="组合 221">
                <a:extLst>
                  <a:ext uri="{FF2B5EF4-FFF2-40B4-BE49-F238E27FC236}">
                    <a16:creationId xmlns:a16="http://schemas.microsoft.com/office/drawing/2014/main" id="{ADED63A8-D400-75FC-F9D0-4BD51C55C774}"/>
                  </a:ext>
                </a:extLst>
              </p:cNvPr>
              <p:cNvGrpSpPr/>
              <p:nvPr/>
            </p:nvGrpSpPr>
            <p:grpSpPr>
              <a:xfrm>
                <a:off x="5383511" y="4764449"/>
                <a:ext cx="1556617" cy="643998"/>
                <a:chOff x="2732783" y="5206478"/>
                <a:chExt cx="1491338" cy="582210"/>
              </a:xfrm>
            </p:grpSpPr>
            <p:sp>
              <p:nvSpPr>
                <p:cNvPr id="214" name="文本框 213">
                  <a:extLst>
                    <a:ext uri="{FF2B5EF4-FFF2-40B4-BE49-F238E27FC236}">
                      <a16:creationId xmlns:a16="http://schemas.microsoft.com/office/drawing/2014/main" id="{C8F846CE-8291-6C2A-48A9-9F6B8C63A7CD}"/>
                    </a:ext>
                  </a:extLst>
                </p:cNvPr>
                <p:cNvSpPr txBox="1"/>
                <p:nvPr/>
              </p:nvSpPr>
              <p:spPr>
                <a:xfrm>
                  <a:off x="2732783" y="5254369"/>
                  <a:ext cx="1491338" cy="514479"/>
                </a:xfrm>
                <a:prstGeom prst="rect">
                  <a:avLst/>
                </a:prstGeom>
                <a:noFill/>
              </p:spPr>
              <p:txBody>
                <a:bodyPr wrap="square" rtlCol="0">
                  <a:spAutoFit/>
                </a:bodyPr>
                <a:lstStyle/>
                <a:p>
                  <a:pPr marL="171450" indent="-171450">
                    <a:lnSpc>
                      <a:spcPct val="90000"/>
                    </a:lnSpc>
                    <a:buFont typeface="Wingdings" panose="05000000000000000000" pitchFamily="2" charset="2"/>
                    <a:buChar char="Ø"/>
                  </a:pPr>
                  <a:r>
                    <a:rPr lang="en-US" altLang="zh-CN" sz="1100" b="1" i="0" dirty="0">
                      <a:effectLst/>
                      <a:latin typeface="Times New Roman" panose="02020603050405020304" pitchFamily="18" charset="0"/>
                      <a:ea typeface="微软雅黑" panose="020B0503020204020204" pitchFamily="34" charset="-122"/>
                      <a:cs typeface="Times New Roman" panose="02020603050405020304" pitchFamily="18" charset="0"/>
                    </a:rPr>
                    <a:t>NSGA-II</a:t>
                  </a:r>
                  <a:r>
                    <a:rPr lang="zh-CN" altLang="en-US" sz="1100" b="1" i="0" dirty="0">
                      <a:effectLst/>
                      <a:latin typeface="Times New Roman" panose="02020603050405020304" pitchFamily="18" charset="0"/>
                      <a:ea typeface="微软雅黑" panose="020B0503020204020204" pitchFamily="34" charset="-122"/>
                      <a:cs typeface="Times New Roman" panose="02020603050405020304" pitchFamily="18" charset="0"/>
                    </a:rPr>
                    <a:t>遗传算法</a:t>
                  </a:r>
                  <a:endParaRPr lang="en-US" altLang="zh-CN" sz="1100" b="1" i="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90000"/>
                    </a:lnSpc>
                  </a:pPr>
                  <a:endParaRPr lang="en-US" altLang="zh-CN" sz="1100" b="1" dirty="0">
                    <a:latin typeface="Times New Roman" panose="02020603050405020304" pitchFamily="18" charset="0"/>
                    <a:ea typeface="微软雅黑" panose="020B0503020204020204" pitchFamily="34" charset="-122"/>
                    <a:cs typeface="Times New Roman" panose="02020603050405020304" pitchFamily="18" charset="0"/>
                  </a:endParaRPr>
                </a:p>
                <a:p>
                  <a:pPr marL="171450" indent="-171450">
                    <a:lnSpc>
                      <a:spcPct val="90000"/>
                    </a:lnSpc>
                    <a:buFont typeface="Wingdings" panose="05000000000000000000" pitchFamily="2" charset="2"/>
                    <a:buChar char="Ø"/>
                  </a:pPr>
                  <a:r>
                    <a:rPr lang="en-US" altLang="zh-CN" sz="1100" b="1" dirty="0">
                      <a:latin typeface="Times New Roman" panose="02020603050405020304" pitchFamily="18" charset="0"/>
                      <a:ea typeface="微软雅黑" panose="020B0503020204020204" pitchFamily="34" charset="-122"/>
                      <a:cs typeface="Times New Roman" panose="02020603050405020304" pitchFamily="18" charset="0"/>
                    </a:rPr>
                    <a:t>TOPSIS</a:t>
                  </a:r>
                  <a:r>
                    <a:rPr lang="zh-CN" altLang="en-US" sz="1100" b="1" dirty="0">
                      <a:latin typeface="Times New Roman" panose="02020603050405020304" pitchFamily="18" charset="0"/>
                      <a:ea typeface="微软雅黑" panose="020B0503020204020204" pitchFamily="34" charset="-122"/>
                      <a:cs typeface="Times New Roman" panose="02020603050405020304" pitchFamily="18" charset="0"/>
                    </a:rPr>
                    <a:t>决策算法</a:t>
                  </a:r>
                </a:p>
              </p:txBody>
            </p:sp>
            <p:sp>
              <p:nvSpPr>
                <p:cNvPr id="215" name="矩形 214">
                  <a:extLst>
                    <a:ext uri="{FF2B5EF4-FFF2-40B4-BE49-F238E27FC236}">
                      <a16:creationId xmlns:a16="http://schemas.microsoft.com/office/drawing/2014/main" id="{3381F271-A3A7-F65F-8ED4-0E078260EAFE}"/>
                    </a:ext>
                  </a:extLst>
                </p:cNvPr>
                <p:cNvSpPr/>
                <p:nvPr/>
              </p:nvSpPr>
              <p:spPr>
                <a:xfrm>
                  <a:off x="2825862" y="5206478"/>
                  <a:ext cx="1301322" cy="582210"/>
                </a:xfrm>
                <a:prstGeom prst="rect">
                  <a:avLst/>
                </a:pr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1" name="组合 220">
                <a:extLst>
                  <a:ext uri="{FF2B5EF4-FFF2-40B4-BE49-F238E27FC236}">
                    <a16:creationId xmlns:a16="http://schemas.microsoft.com/office/drawing/2014/main" id="{05F91E33-A226-7C7E-7F0D-AFF50460636A}"/>
                  </a:ext>
                </a:extLst>
              </p:cNvPr>
              <p:cNvGrpSpPr/>
              <p:nvPr/>
            </p:nvGrpSpPr>
            <p:grpSpPr>
              <a:xfrm>
                <a:off x="5481216" y="2912679"/>
                <a:ext cx="1261343" cy="697578"/>
                <a:chOff x="3109806" y="3280564"/>
                <a:chExt cx="883550" cy="707886"/>
              </a:xfrm>
            </p:grpSpPr>
            <p:graphicFrame>
              <p:nvGraphicFramePr>
                <p:cNvPr id="210" name="对象 209">
                  <a:extLst>
                    <a:ext uri="{FF2B5EF4-FFF2-40B4-BE49-F238E27FC236}">
                      <a16:creationId xmlns:a16="http://schemas.microsoft.com/office/drawing/2014/main" id="{EA075814-F672-3D26-1FF2-FCFB91EB6F5E}"/>
                    </a:ext>
                  </a:extLst>
                </p:cNvPr>
                <p:cNvGraphicFramePr>
                  <a:graphicFrameLocks noChangeAspect="1"/>
                </p:cNvGraphicFramePr>
                <p:nvPr/>
              </p:nvGraphicFramePr>
              <p:xfrm>
                <a:off x="3352203" y="3332004"/>
                <a:ext cx="454966" cy="273202"/>
              </p:xfrm>
              <a:graphic>
                <a:graphicData uri="http://schemas.openxmlformats.org/presentationml/2006/ole">
                  <mc:AlternateContent xmlns:mc="http://schemas.openxmlformats.org/markup-compatibility/2006">
                    <mc:Choice xmlns:v="urn:schemas-microsoft-com:vml" Requires="v">
                      <p:oleObj name="Equation" r:id="rId4" imgW="482400" imgH="203040" progId="Equation.DSMT4">
                        <p:embed/>
                      </p:oleObj>
                    </mc:Choice>
                    <mc:Fallback>
                      <p:oleObj name="Equation" r:id="rId4" imgW="482400" imgH="203040" progId="Equation.DSMT4">
                        <p:embed/>
                        <p:pic>
                          <p:nvPicPr>
                            <p:cNvPr id="210" name="对象 209">
                              <a:extLst>
                                <a:ext uri="{FF2B5EF4-FFF2-40B4-BE49-F238E27FC236}">
                                  <a16:creationId xmlns:a16="http://schemas.microsoft.com/office/drawing/2014/main" id="{EA075814-F672-3D26-1FF2-FCFB91EB6F5E}"/>
                                </a:ext>
                              </a:extLst>
                            </p:cNvPr>
                            <p:cNvPicPr/>
                            <p:nvPr/>
                          </p:nvPicPr>
                          <p:blipFill>
                            <a:blip r:embed="rId5"/>
                            <a:stretch>
                              <a:fillRect/>
                            </a:stretch>
                          </p:blipFill>
                          <p:spPr>
                            <a:xfrm>
                              <a:off x="3352203" y="3332004"/>
                              <a:ext cx="454966" cy="273202"/>
                            </a:xfrm>
                            <a:prstGeom prst="rect">
                              <a:avLst/>
                            </a:prstGeom>
                          </p:spPr>
                        </p:pic>
                      </p:oleObj>
                    </mc:Fallback>
                  </mc:AlternateContent>
                </a:graphicData>
              </a:graphic>
            </p:graphicFrame>
            <p:graphicFrame>
              <p:nvGraphicFramePr>
                <p:cNvPr id="211" name="对象 210">
                  <a:extLst>
                    <a:ext uri="{FF2B5EF4-FFF2-40B4-BE49-F238E27FC236}">
                      <a16:creationId xmlns:a16="http://schemas.microsoft.com/office/drawing/2014/main" id="{DE52250A-98A9-E702-D2B3-01F81ACE0BC5}"/>
                    </a:ext>
                  </a:extLst>
                </p:cNvPr>
                <p:cNvGraphicFramePr>
                  <a:graphicFrameLocks noChangeAspect="1"/>
                </p:cNvGraphicFramePr>
                <p:nvPr/>
              </p:nvGraphicFramePr>
              <p:xfrm>
                <a:off x="3353583" y="3623703"/>
                <a:ext cx="407867" cy="258025"/>
              </p:xfrm>
              <a:graphic>
                <a:graphicData uri="http://schemas.openxmlformats.org/presentationml/2006/ole">
                  <mc:AlternateContent xmlns:mc="http://schemas.openxmlformats.org/markup-compatibility/2006">
                    <mc:Choice xmlns:v="urn:schemas-microsoft-com:vml" Requires="v">
                      <p:oleObj name="Equation" r:id="rId6" imgW="444240" imgH="203040" progId="Equation.DSMT4">
                        <p:embed/>
                      </p:oleObj>
                    </mc:Choice>
                    <mc:Fallback>
                      <p:oleObj name="Equation" r:id="rId6" imgW="444240" imgH="203040" progId="Equation.DSMT4">
                        <p:embed/>
                        <p:pic>
                          <p:nvPicPr>
                            <p:cNvPr id="211" name="对象 210">
                              <a:extLst>
                                <a:ext uri="{FF2B5EF4-FFF2-40B4-BE49-F238E27FC236}">
                                  <a16:creationId xmlns:a16="http://schemas.microsoft.com/office/drawing/2014/main" id="{DE52250A-98A9-E702-D2B3-01F81ACE0BC5}"/>
                                </a:ext>
                              </a:extLst>
                            </p:cNvPr>
                            <p:cNvPicPr/>
                            <p:nvPr/>
                          </p:nvPicPr>
                          <p:blipFill>
                            <a:blip r:embed="rId7"/>
                            <a:stretch>
                              <a:fillRect/>
                            </a:stretch>
                          </p:blipFill>
                          <p:spPr>
                            <a:xfrm>
                              <a:off x="3353583" y="3623703"/>
                              <a:ext cx="407867" cy="258025"/>
                            </a:xfrm>
                            <a:prstGeom prst="rect">
                              <a:avLst/>
                            </a:prstGeom>
                          </p:spPr>
                        </p:pic>
                      </p:oleObj>
                    </mc:Fallback>
                  </mc:AlternateContent>
                </a:graphicData>
              </a:graphic>
            </p:graphicFrame>
            <p:sp>
              <p:nvSpPr>
                <p:cNvPr id="219" name="矩形 218">
                  <a:extLst>
                    <a:ext uri="{FF2B5EF4-FFF2-40B4-BE49-F238E27FC236}">
                      <a16:creationId xmlns:a16="http://schemas.microsoft.com/office/drawing/2014/main" id="{315A1206-BC8D-C15B-BD07-08742EF50A26}"/>
                    </a:ext>
                  </a:extLst>
                </p:cNvPr>
                <p:cNvSpPr/>
                <p:nvPr/>
              </p:nvSpPr>
              <p:spPr>
                <a:xfrm>
                  <a:off x="3109806" y="3280564"/>
                  <a:ext cx="883550" cy="707886"/>
                </a:xfrm>
                <a:prstGeom prst="rect">
                  <a:avLst/>
                </a:pr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左大括号 219">
                  <a:extLst>
                    <a:ext uri="{FF2B5EF4-FFF2-40B4-BE49-F238E27FC236}">
                      <a16:creationId xmlns:a16="http://schemas.microsoft.com/office/drawing/2014/main" id="{7BC7556F-2927-1DCD-9360-BEE68C6EE874}"/>
                    </a:ext>
                  </a:extLst>
                </p:cNvPr>
                <p:cNvSpPr/>
                <p:nvPr/>
              </p:nvSpPr>
              <p:spPr>
                <a:xfrm>
                  <a:off x="3289744" y="3472533"/>
                  <a:ext cx="45719" cy="28659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23" name="箭头: 右 222">
                <a:extLst>
                  <a:ext uri="{FF2B5EF4-FFF2-40B4-BE49-F238E27FC236}">
                    <a16:creationId xmlns:a16="http://schemas.microsoft.com/office/drawing/2014/main" id="{448DC846-5998-C70F-4FB5-5663A11EA5BA}"/>
                  </a:ext>
                </a:extLst>
              </p:cNvPr>
              <p:cNvSpPr/>
              <p:nvPr/>
            </p:nvSpPr>
            <p:spPr>
              <a:xfrm>
                <a:off x="5226606" y="3084957"/>
                <a:ext cx="295751" cy="263525"/>
              </a:xfrm>
              <a:prstGeom prst="rightArrow">
                <a:avLst>
                  <a:gd name="adj1" fmla="val 33735"/>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24" name="箭头: 右 223">
                <a:extLst>
                  <a:ext uri="{FF2B5EF4-FFF2-40B4-BE49-F238E27FC236}">
                    <a16:creationId xmlns:a16="http://schemas.microsoft.com/office/drawing/2014/main" id="{EEEAECB5-7454-6034-C41A-6D296FB3D592}"/>
                  </a:ext>
                </a:extLst>
              </p:cNvPr>
              <p:cNvSpPr/>
              <p:nvPr/>
            </p:nvSpPr>
            <p:spPr>
              <a:xfrm>
                <a:off x="5249110" y="4954676"/>
                <a:ext cx="269217" cy="263525"/>
              </a:xfrm>
              <a:prstGeom prst="rightArrow">
                <a:avLst>
                  <a:gd name="adj1" fmla="val 33735"/>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28" name="文本框 227">
                <a:extLst>
                  <a:ext uri="{FF2B5EF4-FFF2-40B4-BE49-F238E27FC236}">
                    <a16:creationId xmlns:a16="http://schemas.microsoft.com/office/drawing/2014/main" id="{DE8E1AEA-DBE6-1528-D9CB-48BA77C14EB5}"/>
                  </a:ext>
                </a:extLst>
              </p:cNvPr>
              <p:cNvSpPr txBox="1"/>
              <p:nvPr/>
            </p:nvSpPr>
            <p:spPr>
              <a:xfrm>
                <a:off x="110620" y="2746804"/>
                <a:ext cx="2682432" cy="369332"/>
              </a:xfrm>
              <a:prstGeom prst="rect">
                <a:avLst/>
              </a:prstGeom>
              <a:noFill/>
            </p:spPr>
            <p:txBody>
              <a:bodyPr wrap="square">
                <a:spAutoFit/>
              </a:bodyPr>
              <a:lstStyle/>
              <a:p>
                <a:r>
                  <a:rPr lang="en-US" altLang="zh-CN" b="1" i="0" dirty="0">
                    <a:effectLst/>
                    <a:latin typeface="微软雅黑" panose="020B0503020204020204" pitchFamily="34" charset="-122"/>
                    <a:ea typeface="微软雅黑" panose="020B0503020204020204" pitchFamily="34" charset="-122"/>
                  </a:rPr>
                  <a:t>1.</a:t>
                </a:r>
                <a:r>
                  <a:rPr lang="zh-CN" altLang="en-US" b="1" i="0" dirty="0">
                    <a:effectLst/>
                    <a:latin typeface="微软雅黑" panose="020B0503020204020204" pitchFamily="34" charset="-122"/>
                    <a:ea typeface="微软雅黑" panose="020B0503020204020204" pitchFamily="34" charset="-122"/>
                  </a:rPr>
                  <a:t>优化方法</a:t>
                </a:r>
                <a:endParaRPr lang="zh-CN" altLang="en-US" b="1" dirty="0">
                  <a:latin typeface="微软雅黑" panose="020B0503020204020204" pitchFamily="34" charset="-122"/>
                  <a:ea typeface="微软雅黑" panose="020B0503020204020204" pitchFamily="34" charset="-122"/>
                </a:endParaRPr>
              </a:p>
            </p:txBody>
          </p:sp>
          <p:sp>
            <p:nvSpPr>
              <p:cNvPr id="74" name="文本框 73">
                <a:extLst>
                  <a:ext uri="{FF2B5EF4-FFF2-40B4-BE49-F238E27FC236}">
                    <a16:creationId xmlns:a16="http://schemas.microsoft.com/office/drawing/2014/main" id="{CED11C48-0FAF-FE22-D36C-FDC7ECC34DD0}"/>
                  </a:ext>
                </a:extLst>
              </p:cNvPr>
              <p:cNvSpPr txBox="1"/>
              <p:nvPr/>
            </p:nvSpPr>
            <p:spPr>
              <a:xfrm>
                <a:off x="3467372" y="5970332"/>
                <a:ext cx="1601560" cy="338554"/>
              </a:xfrm>
              <a:prstGeom prst="rect">
                <a:avLst/>
              </a:prstGeom>
              <a:noFill/>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优化设计流程</a:t>
                </a:r>
              </a:p>
            </p:txBody>
          </p:sp>
        </p:grpSp>
      </p:grpSp>
      <p:sp>
        <p:nvSpPr>
          <p:cNvPr id="100" name="文本框 99">
            <a:extLst>
              <a:ext uri="{FF2B5EF4-FFF2-40B4-BE49-F238E27FC236}">
                <a16:creationId xmlns:a16="http://schemas.microsoft.com/office/drawing/2014/main" id="{B6366F16-F960-AAF5-9334-694607E753D3}"/>
              </a:ext>
            </a:extLst>
          </p:cNvPr>
          <p:cNvSpPr txBox="1"/>
          <p:nvPr/>
        </p:nvSpPr>
        <p:spPr>
          <a:xfrm>
            <a:off x="7175334" y="5140284"/>
            <a:ext cx="4829824" cy="707886"/>
          </a:xfrm>
          <a:prstGeom prst="rect">
            <a:avLst/>
          </a:prstGeom>
          <a:noFill/>
          <a:ln>
            <a:noFill/>
          </a:ln>
        </p:spPr>
        <p:txBody>
          <a:bodyPr wrap="square">
            <a:spAutoFit/>
          </a:bodyPr>
          <a:lstStyle/>
          <a:p>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优化后换热器的</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综合评价因子</a:t>
            </a:r>
            <a:r>
              <a:rPr lang="en-US" altLang="zh-CN" sz="20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PEC</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相比于优化前提升了</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6.41%</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，综合性能</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最佳</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p>
        </p:txBody>
      </p:sp>
      <p:grpSp>
        <p:nvGrpSpPr>
          <p:cNvPr id="6" name="组合 5">
            <a:extLst>
              <a:ext uri="{FF2B5EF4-FFF2-40B4-BE49-F238E27FC236}">
                <a16:creationId xmlns:a16="http://schemas.microsoft.com/office/drawing/2014/main" id="{0764A6E3-4073-97EE-6796-3F39828C7D2B}"/>
              </a:ext>
            </a:extLst>
          </p:cNvPr>
          <p:cNvGrpSpPr/>
          <p:nvPr/>
        </p:nvGrpSpPr>
        <p:grpSpPr>
          <a:xfrm>
            <a:off x="5121536" y="6426299"/>
            <a:ext cx="7099039" cy="414788"/>
            <a:chOff x="6115824" y="6443212"/>
            <a:chExt cx="6441504" cy="414788"/>
          </a:xfrm>
        </p:grpSpPr>
        <p:sp>
          <p:nvSpPr>
            <p:cNvPr id="78" name="矩形 77">
              <a:extLst>
                <a:ext uri="{FF2B5EF4-FFF2-40B4-BE49-F238E27FC236}">
                  <a16:creationId xmlns:a16="http://schemas.microsoft.com/office/drawing/2014/main" id="{9F4D3C08-E064-67F6-6BF9-B99C48CB9947}"/>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9" name="组合 78">
              <a:extLst>
                <a:ext uri="{FF2B5EF4-FFF2-40B4-BE49-F238E27FC236}">
                  <a16:creationId xmlns:a16="http://schemas.microsoft.com/office/drawing/2014/main" id="{1B8C09A5-E9B3-0766-E7F6-EEABD7EBF068}"/>
                </a:ext>
              </a:extLst>
            </p:cNvPr>
            <p:cNvGrpSpPr/>
            <p:nvPr/>
          </p:nvGrpSpPr>
          <p:grpSpPr>
            <a:xfrm>
              <a:off x="6115824" y="6443212"/>
              <a:ext cx="6441504" cy="407555"/>
              <a:chOff x="6115824" y="6443212"/>
              <a:chExt cx="6441504" cy="407555"/>
            </a:xfrm>
          </p:grpSpPr>
          <p:sp>
            <p:nvSpPr>
              <p:cNvPr id="80" name="矩形 79">
                <a:extLst>
                  <a:ext uri="{FF2B5EF4-FFF2-40B4-BE49-F238E27FC236}">
                    <a16:creationId xmlns:a16="http://schemas.microsoft.com/office/drawing/2014/main" id="{8661EF62-8FFC-FE18-2026-586D3A7A9AB4}"/>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81" name="文本框 80">
                <a:extLst>
                  <a:ext uri="{FF2B5EF4-FFF2-40B4-BE49-F238E27FC236}">
                    <a16:creationId xmlns:a16="http://schemas.microsoft.com/office/drawing/2014/main" id="{EAE2EE89-04DA-03CE-29B0-DE522901900F}"/>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82" name="矩形 81">
                <a:extLst>
                  <a:ext uri="{FF2B5EF4-FFF2-40B4-BE49-F238E27FC236}">
                    <a16:creationId xmlns:a16="http://schemas.microsoft.com/office/drawing/2014/main" id="{7AE62F7A-C963-1BE1-FC6E-1E93D9EC35B9}"/>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3" name="文本框 82">
                <a:extLst>
                  <a:ext uri="{FF2B5EF4-FFF2-40B4-BE49-F238E27FC236}">
                    <a16:creationId xmlns:a16="http://schemas.microsoft.com/office/drawing/2014/main" id="{2F2AD626-53DE-EA14-03DD-5000E7C11A7F}"/>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84" name="文本框 83">
                <a:extLst>
                  <a:ext uri="{FF2B5EF4-FFF2-40B4-BE49-F238E27FC236}">
                    <a16:creationId xmlns:a16="http://schemas.microsoft.com/office/drawing/2014/main" id="{83F1718A-8BC3-3252-A5B3-1F3FBF46E211}"/>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85" name="文本框 84">
                <a:extLst>
                  <a:ext uri="{FF2B5EF4-FFF2-40B4-BE49-F238E27FC236}">
                    <a16:creationId xmlns:a16="http://schemas.microsoft.com/office/drawing/2014/main" id="{E97C6740-A69C-5F94-951E-ED4327679F97}"/>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75" name="箭头: 右 74">
            <a:extLst>
              <a:ext uri="{FF2B5EF4-FFF2-40B4-BE49-F238E27FC236}">
                <a16:creationId xmlns:a16="http://schemas.microsoft.com/office/drawing/2014/main" id="{D2C63DE0-AC91-6E47-9EF7-4D5DFBDF74E7}"/>
              </a:ext>
            </a:extLst>
          </p:cNvPr>
          <p:cNvSpPr/>
          <p:nvPr/>
        </p:nvSpPr>
        <p:spPr>
          <a:xfrm>
            <a:off x="6622249" y="3025180"/>
            <a:ext cx="498025" cy="1071462"/>
          </a:xfrm>
          <a:prstGeom prst="rightArrow">
            <a:avLst/>
          </a:prstGeom>
          <a:gradFill flip="none" rotWithShape="1">
            <a:gsLst>
              <a:gs pos="51000">
                <a:srgbClr val="5994C2"/>
              </a:gs>
              <a:gs pos="1000">
                <a:srgbClr val="E5EDF7"/>
              </a:gs>
              <a:gs pos="100000">
                <a:srgbClr val="005CA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箭头: 右 75">
            <a:extLst>
              <a:ext uri="{FF2B5EF4-FFF2-40B4-BE49-F238E27FC236}">
                <a16:creationId xmlns:a16="http://schemas.microsoft.com/office/drawing/2014/main" id="{E45C8B7E-737F-1053-A8AA-3DBF1DA987FB}"/>
              </a:ext>
            </a:extLst>
          </p:cNvPr>
          <p:cNvSpPr/>
          <p:nvPr/>
        </p:nvSpPr>
        <p:spPr>
          <a:xfrm rot="5400000">
            <a:off x="9404032" y="4184464"/>
            <a:ext cx="498025" cy="1071462"/>
          </a:xfrm>
          <a:prstGeom prst="rightArrow">
            <a:avLst/>
          </a:prstGeom>
          <a:gradFill flip="none" rotWithShape="1">
            <a:gsLst>
              <a:gs pos="51000">
                <a:srgbClr val="5994C2"/>
              </a:gs>
              <a:gs pos="1000">
                <a:srgbClr val="E5EDF7"/>
              </a:gs>
              <a:gs pos="100000">
                <a:srgbClr val="005CA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545822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3678-AE11-6CA4-2E22-4A108C210419}"/>
            </a:ext>
          </a:extLst>
        </p:cNvPr>
        <p:cNvGrpSpPr/>
        <p:nvPr/>
      </p:nvGrpSpPr>
      <p:grpSpPr>
        <a:xfrm>
          <a:off x="0" y="0"/>
          <a:ext cx="0" cy="0"/>
          <a:chOff x="0" y="0"/>
          <a:chExt cx="0" cy="0"/>
        </a:xfrm>
      </p:grpSpPr>
      <p:cxnSp>
        <p:nvCxnSpPr>
          <p:cNvPr id="97" name="直接连接符 96">
            <a:extLst>
              <a:ext uri="{FF2B5EF4-FFF2-40B4-BE49-F238E27FC236}">
                <a16:creationId xmlns:a16="http://schemas.microsoft.com/office/drawing/2014/main" id="{71F7945F-891F-A4E3-2789-FBD14F29B107}"/>
              </a:ext>
            </a:extLst>
          </p:cNvPr>
          <p:cNvCxnSpPr/>
          <p:nvPr/>
        </p:nvCxnSpPr>
        <p:spPr>
          <a:xfrm>
            <a:off x="5287278" y="2006179"/>
            <a:ext cx="0" cy="1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线连接符 9">
            <a:extLst>
              <a:ext uri="{FF2B5EF4-FFF2-40B4-BE49-F238E27FC236}">
                <a16:creationId xmlns:a16="http://schemas.microsoft.com/office/drawing/2014/main" id="{4D35C844-1FF6-3CE7-75EB-F3B4617409CE}"/>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4" name="梯形 113">
            <a:extLst>
              <a:ext uri="{FF2B5EF4-FFF2-40B4-BE49-F238E27FC236}">
                <a16:creationId xmlns:a16="http://schemas.microsoft.com/office/drawing/2014/main" id="{D13E27F9-8011-B055-635A-4B9143181B00}"/>
              </a:ext>
            </a:extLst>
          </p:cNvPr>
          <p:cNvSpPr/>
          <p:nvPr/>
        </p:nvSpPr>
        <p:spPr>
          <a:xfrm rot="10800000">
            <a:off x="19772" y="537006"/>
            <a:ext cx="3556548"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15" name="文本框 114">
            <a:extLst>
              <a:ext uri="{FF2B5EF4-FFF2-40B4-BE49-F238E27FC236}">
                <a16:creationId xmlns:a16="http://schemas.microsoft.com/office/drawing/2014/main" id="{CAC4D5E3-E83E-57A7-42B8-FF842670BB43}"/>
              </a:ext>
            </a:extLst>
          </p:cNvPr>
          <p:cNvSpPr txBox="1"/>
          <p:nvPr/>
        </p:nvSpPr>
        <p:spPr>
          <a:xfrm>
            <a:off x="531333" y="544838"/>
            <a:ext cx="25685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实验内容及方案</a:t>
            </a:r>
          </a:p>
        </p:txBody>
      </p:sp>
      <p:grpSp>
        <p:nvGrpSpPr>
          <p:cNvPr id="116"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8561D5AD-2DBF-649D-560C-E295A246B58B}"/>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117" name="iSľîďê">
              <a:extLst>
                <a:ext uri="{FF2B5EF4-FFF2-40B4-BE49-F238E27FC236}">
                  <a16:creationId xmlns:a16="http://schemas.microsoft.com/office/drawing/2014/main" id="{78DEE015-7B98-6D1B-DC5C-5970C2A8E464}"/>
                </a:ext>
              </a:extLst>
            </p:cNvPr>
            <p:cNvGrpSpPr/>
            <p:nvPr/>
          </p:nvGrpSpPr>
          <p:grpSpPr>
            <a:xfrm>
              <a:off x="2629947" y="2501424"/>
              <a:ext cx="1847550" cy="1855152"/>
              <a:chOff x="3216275" y="2651125"/>
              <a:chExt cx="1543050" cy="1549400"/>
            </a:xfrm>
            <a:grpFill/>
          </p:grpSpPr>
          <p:sp>
            <p:nvSpPr>
              <p:cNvPr id="148" name="îśľíḓè">
                <a:extLst>
                  <a:ext uri="{FF2B5EF4-FFF2-40B4-BE49-F238E27FC236}">
                    <a16:creationId xmlns:a16="http://schemas.microsoft.com/office/drawing/2014/main" id="{06F121DF-2233-54EC-8F7A-BB9DB08099C1}"/>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şḷïďe">
                <a:extLst>
                  <a:ext uri="{FF2B5EF4-FFF2-40B4-BE49-F238E27FC236}">
                    <a16:creationId xmlns:a16="http://schemas.microsoft.com/office/drawing/2014/main" id="{D21AE35B-512D-B49F-A9BA-174B55FA3916}"/>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şľïďê">
                <a:extLst>
                  <a:ext uri="{FF2B5EF4-FFF2-40B4-BE49-F238E27FC236}">
                    <a16:creationId xmlns:a16="http://schemas.microsoft.com/office/drawing/2014/main" id="{576C9408-9349-694C-7A99-5D9E9B2A69DE}"/>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iŝľíḍê">
                <a:extLst>
                  <a:ext uri="{FF2B5EF4-FFF2-40B4-BE49-F238E27FC236}">
                    <a16:creationId xmlns:a16="http://schemas.microsoft.com/office/drawing/2014/main" id="{5EB8E346-8684-4A02-A361-1FA174E4B4EE}"/>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ṥḻiḓe">
                <a:extLst>
                  <a:ext uri="{FF2B5EF4-FFF2-40B4-BE49-F238E27FC236}">
                    <a16:creationId xmlns:a16="http://schemas.microsoft.com/office/drawing/2014/main" id="{BA972681-49C7-4096-7B9F-4C5E8319E1A7}"/>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Sľíḓè">
                <a:extLst>
                  <a:ext uri="{FF2B5EF4-FFF2-40B4-BE49-F238E27FC236}">
                    <a16:creationId xmlns:a16="http://schemas.microsoft.com/office/drawing/2014/main" id="{44E4C535-D6D1-9DA1-E4B8-8BAF66FAB922}"/>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iS1îdè">
                <a:extLst>
                  <a:ext uri="{FF2B5EF4-FFF2-40B4-BE49-F238E27FC236}">
                    <a16:creationId xmlns:a16="http://schemas.microsoft.com/office/drawing/2014/main" id="{AD460590-7A6D-D257-AA37-4FE821A257EA}"/>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ïṣḷîḓe">
                <a:extLst>
                  <a:ext uri="{FF2B5EF4-FFF2-40B4-BE49-F238E27FC236}">
                    <a16:creationId xmlns:a16="http://schemas.microsoft.com/office/drawing/2014/main" id="{53575476-22C9-E85A-D391-F5261FA1FFB8}"/>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ïŝḻiḑe">
                <a:extLst>
                  <a:ext uri="{FF2B5EF4-FFF2-40B4-BE49-F238E27FC236}">
                    <a16:creationId xmlns:a16="http://schemas.microsoft.com/office/drawing/2014/main" id="{D6D5F4C7-E0F2-9B6F-9A10-042C283DFDC4}"/>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śḻîďe">
                <a:extLst>
                  <a:ext uri="{FF2B5EF4-FFF2-40B4-BE49-F238E27FC236}">
                    <a16:creationId xmlns:a16="http://schemas.microsoft.com/office/drawing/2014/main" id="{97860753-47E0-8DDB-7C51-25BE951FA1E9}"/>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1îḓê">
                <a:extLst>
                  <a:ext uri="{FF2B5EF4-FFF2-40B4-BE49-F238E27FC236}">
                    <a16:creationId xmlns:a16="http://schemas.microsoft.com/office/drawing/2014/main" id="{4FF9959C-E180-6113-FC44-599E43F08E6C}"/>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Slïďê">
                <a:extLst>
                  <a:ext uri="{FF2B5EF4-FFF2-40B4-BE49-F238E27FC236}">
                    <a16:creationId xmlns:a16="http://schemas.microsoft.com/office/drawing/2014/main" id="{1BD8486A-D32C-B035-18B2-88BC7D08538C}"/>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ïṡļiḑê">
                <a:extLst>
                  <a:ext uri="{FF2B5EF4-FFF2-40B4-BE49-F238E27FC236}">
                    <a16:creationId xmlns:a16="http://schemas.microsoft.com/office/drawing/2014/main" id="{F7F1B393-A979-B433-9716-032B2E6D848E}"/>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Sḷïde">
                <a:extLst>
                  <a:ext uri="{FF2B5EF4-FFF2-40B4-BE49-F238E27FC236}">
                    <a16:creationId xmlns:a16="http://schemas.microsoft.com/office/drawing/2014/main" id="{78692779-266B-2AF8-97E6-5B421C2500E5}"/>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šļiďè">
                <a:extLst>
                  <a:ext uri="{FF2B5EF4-FFF2-40B4-BE49-F238E27FC236}">
                    <a16:creationId xmlns:a16="http://schemas.microsoft.com/office/drawing/2014/main" id="{90834104-4193-F954-73EE-7A8EF68A0282}"/>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îṡ1ïdê">
                <a:extLst>
                  <a:ext uri="{FF2B5EF4-FFF2-40B4-BE49-F238E27FC236}">
                    <a16:creationId xmlns:a16="http://schemas.microsoft.com/office/drawing/2014/main" id="{24DE0294-039E-1360-86A4-0B121A568424}"/>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sḻiḓê">
                <a:extLst>
                  <a:ext uri="{FF2B5EF4-FFF2-40B4-BE49-F238E27FC236}">
                    <a16:creationId xmlns:a16="http://schemas.microsoft.com/office/drawing/2014/main" id="{F1C29C72-A1FB-5110-36B1-678067CF97D4}"/>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Sḷiḍe">
                <a:extLst>
                  <a:ext uri="{FF2B5EF4-FFF2-40B4-BE49-F238E27FC236}">
                    <a16:creationId xmlns:a16="http://schemas.microsoft.com/office/drawing/2014/main" id="{56B3ED84-8DC2-C672-63E7-CCE882C4E775}"/>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ṩḷiḑê">
                <a:extLst>
                  <a:ext uri="{FF2B5EF4-FFF2-40B4-BE49-F238E27FC236}">
                    <a16:creationId xmlns:a16="http://schemas.microsoft.com/office/drawing/2014/main" id="{DA5BE49D-F3F7-A22F-F566-601188816BC1}"/>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ṧliḋê">
                <a:extLst>
                  <a:ext uri="{FF2B5EF4-FFF2-40B4-BE49-F238E27FC236}">
                    <a16:creationId xmlns:a16="http://schemas.microsoft.com/office/drawing/2014/main" id="{6476DC47-B760-B01A-3A1F-E6BA07DB6955}"/>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ŝ1îḍé">
                <a:extLst>
                  <a:ext uri="{FF2B5EF4-FFF2-40B4-BE49-F238E27FC236}">
                    <a16:creationId xmlns:a16="http://schemas.microsoft.com/office/drawing/2014/main" id="{DC0D7B37-6720-488D-7F0D-1F33F8D8C847}"/>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šlîďè">
                <a:extLst>
                  <a:ext uri="{FF2B5EF4-FFF2-40B4-BE49-F238E27FC236}">
                    <a16:creationId xmlns:a16="http://schemas.microsoft.com/office/drawing/2014/main" id="{94591E7D-AAA2-DD62-4D77-BB746008C8B2}"/>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şliďe">
                <a:extLst>
                  <a:ext uri="{FF2B5EF4-FFF2-40B4-BE49-F238E27FC236}">
                    <a16:creationId xmlns:a16="http://schemas.microsoft.com/office/drawing/2014/main" id="{33492A45-DF4A-EC4C-AD18-A66B6705CBD9}"/>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íśļíḑè">
                <a:extLst>
                  <a:ext uri="{FF2B5EF4-FFF2-40B4-BE49-F238E27FC236}">
                    <a16:creationId xmlns:a16="http://schemas.microsoft.com/office/drawing/2014/main" id="{72C5ECA2-5B7C-C93C-F360-D4D2D903D9F2}"/>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ṥḷíḍè">
                <a:extLst>
                  <a:ext uri="{FF2B5EF4-FFF2-40B4-BE49-F238E27FC236}">
                    <a16:creationId xmlns:a16="http://schemas.microsoft.com/office/drawing/2014/main" id="{15365DBF-6267-AB36-C2C0-101DA2C13654}"/>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Sḻiḓe">
                <a:extLst>
                  <a:ext uri="{FF2B5EF4-FFF2-40B4-BE49-F238E27FC236}">
                    <a16:creationId xmlns:a16="http://schemas.microsoft.com/office/drawing/2014/main" id="{7C1C0921-CCC9-802B-0965-015D87E52872}"/>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sļiḋé">
                <a:extLst>
                  <a:ext uri="{FF2B5EF4-FFF2-40B4-BE49-F238E27FC236}">
                    <a16:creationId xmlns:a16="http://schemas.microsoft.com/office/drawing/2014/main" id="{D038716B-76E2-0C4C-95B4-12F815F704C3}"/>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şľídé">
                <a:extLst>
                  <a:ext uri="{FF2B5EF4-FFF2-40B4-BE49-F238E27FC236}">
                    <a16:creationId xmlns:a16="http://schemas.microsoft.com/office/drawing/2014/main" id="{A6B3A815-80FA-B4B8-C21F-EE526E90AC81}"/>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18" name="îṡḻiḓê">
              <a:extLst>
                <a:ext uri="{FF2B5EF4-FFF2-40B4-BE49-F238E27FC236}">
                  <a16:creationId xmlns:a16="http://schemas.microsoft.com/office/drawing/2014/main" id="{970A4B04-ADC2-47C7-619D-4D86E0E76E45}"/>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íš1îďê">
              <a:extLst>
                <a:ext uri="{FF2B5EF4-FFF2-40B4-BE49-F238E27FC236}">
                  <a16:creationId xmlns:a16="http://schemas.microsoft.com/office/drawing/2014/main" id="{DBF36797-B87F-386B-5985-8DE974EDB2BF}"/>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20" name="íṩlíḍe">
              <a:extLst>
                <a:ext uri="{FF2B5EF4-FFF2-40B4-BE49-F238E27FC236}">
                  <a16:creationId xmlns:a16="http://schemas.microsoft.com/office/drawing/2014/main" id="{0B63C0C7-9666-EB89-9B78-FDD492CF5878}"/>
                </a:ext>
              </a:extLst>
            </p:cNvPr>
            <p:cNvGrpSpPr/>
            <p:nvPr/>
          </p:nvGrpSpPr>
          <p:grpSpPr>
            <a:xfrm>
              <a:off x="4589708" y="2583543"/>
              <a:ext cx="742163" cy="1193232"/>
              <a:chOff x="4691308" y="2684429"/>
              <a:chExt cx="679414" cy="1092346"/>
            </a:xfrm>
            <a:grpFill/>
          </p:grpSpPr>
          <p:sp>
            <p:nvSpPr>
              <p:cNvPr id="145" name="ïṡľïďê">
                <a:extLst>
                  <a:ext uri="{FF2B5EF4-FFF2-40B4-BE49-F238E27FC236}">
                    <a16:creationId xmlns:a16="http://schemas.microsoft.com/office/drawing/2014/main" id="{F9DAF182-A53A-1536-7E19-6097A658E430}"/>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šlíḍé">
                <a:extLst>
                  <a:ext uri="{FF2B5EF4-FFF2-40B4-BE49-F238E27FC236}">
                    <a16:creationId xmlns:a16="http://schemas.microsoft.com/office/drawing/2014/main" id="{93C09B46-2EBD-8150-AAE0-31A388592926}"/>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íS1ïḍé">
                <a:extLst>
                  <a:ext uri="{FF2B5EF4-FFF2-40B4-BE49-F238E27FC236}">
                    <a16:creationId xmlns:a16="http://schemas.microsoft.com/office/drawing/2014/main" id="{CFBF94FC-ED34-6E1C-79B2-4A5FB8C1ADD1}"/>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21" name="î$1idè">
              <a:extLst>
                <a:ext uri="{FF2B5EF4-FFF2-40B4-BE49-F238E27FC236}">
                  <a16:creationId xmlns:a16="http://schemas.microsoft.com/office/drawing/2014/main" id="{EF9BD259-BF21-E6EE-DDDA-6A18148BC8AE}"/>
                </a:ext>
              </a:extLst>
            </p:cNvPr>
            <p:cNvGrpSpPr/>
            <p:nvPr/>
          </p:nvGrpSpPr>
          <p:grpSpPr>
            <a:xfrm>
              <a:off x="7561942" y="2580837"/>
              <a:ext cx="677905" cy="1186334"/>
              <a:chOff x="7344147" y="2674826"/>
              <a:chExt cx="624197" cy="1092345"/>
            </a:xfrm>
            <a:grpFill/>
          </p:grpSpPr>
          <p:sp>
            <p:nvSpPr>
              <p:cNvPr id="141" name="ïṩľiḓe">
                <a:extLst>
                  <a:ext uri="{FF2B5EF4-FFF2-40B4-BE49-F238E27FC236}">
                    <a16:creationId xmlns:a16="http://schemas.microsoft.com/office/drawing/2014/main" id="{0FEA5D4D-382E-A664-6779-56ED783936CA}"/>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ṣlïḓê">
                <a:extLst>
                  <a:ext uri="{FF2B5EF4-FFF2-40B4-BE49-F238E27FC236}">
                    <a16:creationId xmlns:a16="http://schemas.microsoft.com/office/drawing/2014/main" id="{484824AB-7D5C-01B8-FCE6-FBA465F1DEBB}"/>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ïšlîḍê">
                <a:extLst>
                  <a:ext uri="{FF2B5EF4-FFF2-40B4-BE49-F238E27FC236}">
                    <a16:creationId xmlns:a16="http://schemas.microsoft.com/office/drawing/2014/main" id="{81C93740-9F20-565C-EDC4-14CA3895E49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iS1îḓe">
                <a:extLst>
                  <a:ext uri="{FF2B5EF4-FFF2-40B4-BE49-F238E27FC236}">
                    <a16:creationId xmlns:a16="http://schemas.microsoft.com/office/drawing/2014/main" id="{B3CBE702-DEE3-9F03-293E-823AA0DE1521}"/>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22" name="ïŝḻïdè">
              <a:extLst>
                <a:ext uri="{FF2B5EF4-FFF2-40B4-BE49-F238E27FC236}">
                  <a16:creationId xmlns:a16="http://schemas.microsoft.com/office/drawing/2014/main" id="{EE862518-B6CF-FC41-0432-5B25B740F1AB}"/>
                </a:ext>
              </a:extLst>
            </p:cNvPr>
            <p:cNvGrpSpPr/>
            <p:nvPr/>
          </p:nvGrpSpPr>
          <p:grpSpPr>
            <a:xfrm>
              <a:off x="4649513" y="3946051"/>
              <a:ext cx="3567404" cy="243887"/>
              <a:chOff x="4649503" y="3967974"/>
              <a:chExt cx="3246722" cy="221964"/>
            </a:xfrm>
            <a:grpFill/>
          </p:grpSpPr>
          <p:sp>
            <p:nvSpPr>
              <p:cNvPr id="123" name="í$ḻiḓé">
                <a:extLst>
                  <a:ext uri="{FF2B5EF4-FFF2-40B4-BE49-F238E27FC236}">
                    <a16:creationId xmlns:a16="http://schemas.microsoft.com/office/drawing/2014/main" id="{BCC1ECA2-2358-6A52-F189-C39181A1D48A}"/>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ïṡľîḓé">
                <a:extLst>
                  <a:ext uri="{FF2B5EF4-FFF2-40B4-BE49-F238E27FC236}">
                    <a16:creationId xmlns:a16="http://schemas.microsoft.com/office/drawing/2014/main" id="{B0BCD297-0CE9-94C0-EA70-2F0594BE4A53}"/>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ṥļíḑè">
                <a:extLst>
                  <a:ext uri="{FF2B5EF4-FFF2-40B4-BE49-F238E27FC236}">
                    <a16:creationId xmlns:a16="http://schemas.microsoft.com/office/drawing/2014/main" id="{78DFAE32-A4BC-07E2-EF19-A618C0C6B20D}"/>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îŝliḍé">
                <a:extLst>
                  <a:ext uri="{FF2B5EF4-FFF2-40B4-BE49-F238E27FC236}">
                    <a16:creationId xmlns:a16="http://schemas.microsoft.com/office/drawing/2014/main" id="{EA5BDB67-225E-AAF7-958A-38EAE75A8A75}"/>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îŝļiďè">
                <a:extLst>
                  <a:ext uri="{FF2B5EF4-FFF2-40B4-BE49-F238E27FC236}">
                    <a16:creationId xmlns:a16="http://schemas.microsoft.com/office/drawing/2014/main" id="{D7A6DD8E-986E-6E28-A8A1-041A413ED21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îṩḷiḓé">
                <a:extLst>
                  <a:ext uri="{FF2B5EF4-FFF2-40B4-BE49-F238E27FC236}">
                    <a16:creationId xmlns:a16="http://schemas.microsoft.com/office/drawing/2014/main" id="{5F0EE2C1-0622-6871-C034-EE818D93DD42}"/>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ḷíďè">
                <a:extLst>
                  <a:ext uri="{FF2B5EF4-FFF2-40B4-BE49-F238E27FC236}">
                    <a16:creationId xmlns:a16="http://schemas.microsoft.com/office/drawing/2014/main" id="{B87456F7-5CE6-62B9-4FE3-96D80955F982}"/>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íś1îdê">
                <a:extLst>
                  <a:ext uri="{FF2B5EF4-FFF2-40B4-BE49-F238E27FC236}">
                    <a16:creationId xmlns:a16="http://schemas.microsoft.com/office/drawing/2014/main" id="{4284E637-AEC5-F6BD-A032-2E2D3D69613C}"/>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ṧļîḓe">
                <a:extLst>
                  <a:ext uri="{FF2B5EF4-FFF2-40B4-BE49-F238E27FC236}">
                    <a16:creationId xmlns:a16="http://schemas.microsoft.com/office/drawing/2014/main" id="{82A643F3-858D-166B-43E3-ACDD84FB5290}"/>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ï$ḷíḑe">
                <a:extLst>
                  <a:ext uri="{FF2B5EF4-FFF2-40B4-BE49-F238E27FC236}">
                    <a16:creationId xmlns:a16="http://schemas.microsoft.com/office/drawing/2014/main" id="{98413496-E956-B142-5867-E4F3CCED0584}"/>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šļiďè">
                <a:extLst>
                  <a:ext uri="{FF2B5EF4-FFF2-40B4-BE49-F238E27FC236}">
                    <a16:creationId xmlns:a16="http://schemas.microsoft.com/office/drawing/2014/main" id="{05B7D3F4-6655-CA2D-A470-B01A62AF3096}"/>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ṡḷïdè">
                <a:extLst>
                  <a:ext uri="{FF2B5EF4-FFF2-40B4-BE49-F238E27FC236}">
                    <a16:creationId xmlns:a16="http://schemas.microsoft.com/office/drawing/2014/main" id="{5FC9BE91-556B-82CF-E400-B977EEEAC16F}"/>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îśḻïḓe">
                <a:extLst>
                  <a:ext uri="{FF2B5EF4-FFF2-40B4-BE49-F238E27FC236}">
                    <a16:creationId xmlns:a16="http://schemas.microsoft.com/office/drawing/2014/main" id="{60A65772-A013-D67D-1E9E-D1632F635FE6}"/>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íšļîḓe">
                <a:extLst>
                  <a:ext uri="{FF2B5EF4-FFF2-40B4-BE49-F238E27FC236}">
                    <a16:creationId xmlns:a16="http://schemas.microsoft.com/office/drawing/2014/main" id="{EA17098A-B783-0657-D216-BD546E70BBD4}"/>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ïšḷîḋé">
                <a:extLst>
                  <a:ext uri="{FF2B5EF4-FFF2-40B4-BE49-F238E27FC236}">
                    <a16:creationId xmlns:a16="http://schemas.microsoft.com/office/drawing/2014/main" id="{A12FAE7F-F8A4-1CF6-39A4-51A17E25FCD9}"/>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ïšļïḋê">
                <a:extLst>
                  <a:ext uri="{FF2B5EF4-FFF2-40B4-BE49-F238E27FC236}">
                    <a16:creationId xmlns:a16="http://schemas.microsoft.com/office/drawing/2014/main" id="{CD10A64A-486A-6976-7F77-91E99B5EAE8D}"/>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śľïḓê">
                <a:extLst>
                  <a:ext uri="{FF2B5EF4-FFF2-40B4-BE49-F238E27FC236}">
                    <a16:creationId xmlns:a16="http://schemas.microsoft.com/office/drawing/2014/main" id="{5A5D7015-B8DB-16E9-4F12-60EC12DB65ED}"/>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iṩḷiḋé">
                <a:extLst>
                  <a:ext uri="{FF2B5EF4-FFF2-40B4-BE49-F238E27FC236}">
                    <a16:creationId xmlns:a16="http://schemas.microsoft.com/office/drawing/2014/main" id="{D90442B6-C9FF-0D39-C6D4-B5C0FAD223E1}"/>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176" name="文本框 175">
            <a:extLst>
              <a:ext uri="{FF2B5EF4-FFF2-40B4-BE49-F238E27FC236}">
                <a16:creationId xmlns:a16="http://schemas.microsoft.com/office/drawing/2014/main" id="{FD59BD68-3A29-FF7D-8045-C89ED993FA66}"/>
              </a:ext>
            </a:extLst>
          </p:cNvPr>
          <p:cNvSpPr txBox="1"/>
          <p:nvPr/>
        </p:nvSpPr>
        <p:spPr>
          <a:xfrm>
            <a:off x="20125" y="43984"/>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grpSp>
        <p:nvGrpSpPr>
          <p:cNvPr id="19" name="组合 18">
            <a:extLst>
              <a:ext uri="{FF2B5EF4-FFF2-40B4-BE49-F238E27FC236}">
                <a16:creationId xmlns:a16="http://schemas.microsoft.com/office/drawing/2014/main" id="{8FA9DE55-1CB1-6954-DB78-4B389283872A}"/>
              </a:ext>
            </a:extLst>
          </p:cNvPr>
          <p:cNvGrpSpPr/>
          <p:nvPr/>
        </p:nvGrpSpPr>
        <p:grpSpPr>
          <a:xfrm>
            <a:off x="368720" y="1206148"/>
            <a:ext cx="11661486" cy="1183885"/>
            <a:chOff x="-212245" y="1716235"/>
            <a:chExt cx="12889002" cy="1183885"/>
          </a:xfrm>
        </p:grpSpPr>
        <p:sp>
          <p:nvSpPr>
            <p:cNvPr id="4" name="矩形 3">
              <a:extLst>
                <a:ext uri="{FF2B5EF4-FFF2-40B4-BE49-F238E27FC236}">
                  <a16:creationId xmlns:a16="http://schemas.microsoft.com/office/drawing/2014/main" id="{2651EA8B-870D-FC5A-29F8-AE7F9D02BC22}"/>
                </a:ext>
              </a:extLst>
            </p:cNvPr>
            <p:cNvSpPr/>
            <p:nvPr/>
          </p:nvSpPr>
          <p:spPr>
            <a:xfrm>
              <a:off x="-212245" y="1716235"/>
              <a:ext cx="12872638" cy="1183885"/>
            </a:xfrm>
            <a:prstGeom prst="rect">
              <a:avLst/>
            </a:prstGeom>
            <a:solidFill>
              <a:srgbClr val="E7E7E7"/>
            </a:solidFill>
            <a:ln w="38100">
              <a:solidFill>
                <a:srgbClr val="005CA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2751DCC-1D22-A347-CFD0-47C794188799}"/>
                </a:ext>
              </a:extLst>
            </p:cNvPr>
            <p:cNvSpPr txBox="1"/>
            <p:nvPr/>
          </p:nvSpPr>
          <p:spPr>
            <a:xfrm>
              <a:off x="288532" y="1792254"/>
              <a:ext cx="12388225" cy="1015663"/>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借助搭建的蒸发式冷凝器性能测试实验系统，采用</a:t>
              </a:r>
              <a:r>
                <a:rPr lang="zh-CN" altLang="en-US" sz="2000" b="1" dirty="0">
                  <a:solidFill>
                    <a:srgbClr val="C00000"/>
                  </a:solidFill>
                  <a:latin typeface="微软雅黑" panose="020B0503020204020204" pitchFamily="34" charset="-122"/>
                  <a:ea typeface="微软雅黑" panose="020B0503020204020204" pitchFamily="34" charset="-122"/>
                </a:rPr>
                <a:t>控制变量法</a:t>
              </a:r>
              <a:r>
                <a:rPr lang="zh-CN" altLang="en-US" sz="2000" b="1" dirty="0">
                  <a:latin typeface="微软雅黑" panose="020B0503020204020204" pitchFamily="34" charset="-122"/>
                  <a:ea typeface="微软雅黑" panose="020B0503020204020204" pitchFamily="34" charset="-122"/>
                </a:rPr>
                <a:t>，</a:t>
              </a:r>
              <a:r>
                <a:rPr lang="zh-CN" altLang="en-US" sz="2000" b="1" i="0" dirty="0">
                  <a:effectLst/>
                  <a:latin typeface="微软雅黑" panose="020B0503020204020204" pitchFamily="34" charset="-122"/>
                  <a:ea typeface="微软雅黑" panose="020B0503020204020204" pitchFamily="34" charset="-122"/>
                </a:rPr>
                <a:t>系统</a:t>
              </a:r>
              <a:r>
                <a:rPr lang="zh-CN" altLang="en-US" sz="2000" b="1" dirty="0">
                  <a:latin typeface="微软雅黑" panose="020B0503020204020204" pitchFamily="34" charset="-122"/>
                  <a:ea typeface="微软雅黑" panose="020B0503020204020204" pitchFamily="34" charset="-122"/>
                </a:rPr>
                <a:t>探究了</a:t>
              </a:r>
              <a:r>
                <a:rPr lang="zh-CN" altLang="en-US" sz="2000" b="1" dirty="0">
                  <a:solidFill>
                    <a:srgbClr val="C00000"/>
                  </a:solidFill>
                  <a:latin typeface="微软雅黑" panose="020B0503020204020204" pitchFamily="34" charset="-122"/>
                  <a:ea typeface="微软雅黑" panose="020B0503020204020204" pitchFamily="34" charset="-122"/>
                </a:rPr>
                <a:t>优化前后</a:t>
              </a:r>
              <a:r>
                <a:rPr lang="zh-CN" altLang="en-US" sz="2000" b="1" dirty="0">
                  <a:latin typeface="微软雅黑" panose="020B0503020204020204" pitchFamily="34" charset="-122"/>
                  <a:ea typeface="微软雅黑" panose="020B0503020204020204" pitchFamily="34" charset="-122"/>
                </a:rPr>
                <a:t>换热器</a:t>
              </a:r>
              <a:r>
                <a:rPr lang="zh-CN" altLang="en-US" sz="2000" b="1" dirty="0">
                  <a:solidFill>
                    <a:srgbClr val="C00000"/>
                  </a:solidFill>
                  <a:latin typeface="微软雅黑" panose="020B0503020204020204" pitchFamily="34" charset="-122"/>
                  <a:ea typeface="微软雅黑" panose="020B0503020204020204" pitchFamily="34" charset="-122"/>
                </a:rPr>
                <a:t>传热性能</a:t>
              </a:r>
              <a:r>
                <a:rPr lang="zh-CN" altLang="en-US" sz="2000" b="1" dirty="0">
                  <a:latin typeface="微软雅黑" panose="020B0503020204020204" pitchFamily="34" charset="-122"/>
                  <a:ea typeface="微软雅黑" panose="020B0503020204020204" pitchFamily="34" charset="-122"/>
                </a:rPr>
                <a:t>随</a:t>
              </a:r>
              <a:r>
                <a:rPr lang="zh-CN" altLang="en-US" sz="2000" b="1" dirty="0">
                  <a:solidFill>
                    <a:srgbClr val="C00000"/>
                  </a:solidFill>
                  <a:latin typeface="微软雅黑" panose="020B0503020204020204" pitchFamily="34" charset="-122"/>
                  <a:ea typeface="微软雅黑" panose="020B0503020204020204" pitchFamily="34" charset="-122"/>
                </a:rPr>
                <a:t>迎面风速、喷淋密度、空气湿球温度</a:t>
              </a:r>
              <a:r>
                <a:rPr lang="zh-CN" altLang="en-US" sz="2000" b="1" dirty="0">
                  <a:latin typeface="微软雅黑" panose="020B0503020204020204" pitchFamily="34" charset="-122"/>
                  <a:ea typeface="微软雅黑" panose="020B0503020204020204" pitchFamily="34" charset="-122"/>
                </a:rPr>
                <a:t>及</a:t>
              </a:r>
              <a:r>
                <a:rPr lang="zh-CN" altLang="en-US" sz="2000" b="1" dirty="0">
                  <a:solidFill>
                    <a:srgbClr val="C00000"/>
                  </a:solidFill>
                  <a:latin typeface="微软雅黑" panose="020B0503020204020204" pitchFamily="34" charset="-122"/>
                  <a:ea typeface="微软雅黑" panose="020B0503020204020204" pitchFamily="34" charset="-122"/>
                </a:rPr>
                <a:t>冷却水流量</a:t>
              </a:r>
              <a:r>
                <a:rPr lang="zh-CN" altLang="en-US" sz="2000" b="1" dirty="0">
                  <a:latin typeface="微软雅黑" panose="020B0503020204020204" pitchFamily="34" charset="-122"/>
                  <a:ea typeface="微软雅黑" panose="020B0503020204020204" pitchFamily="34" charset="-122"/>
                </a:rPr>
                <a:t>的变化规律，该研究结果可为椭圆套管蒸发式冷凝器实际工程中应用提供</a:t>
              </a:r>
              <a:r>
                <a:rPr lang="zh-CN" altLang="en-US" sz="2000" b="1" dirty="0">
                  <a:solidFill>
                    <a:srgbClr val="C00000"/>
                  </a:solidFill>
                  <a:latin typeface="微软雅黑" panose="020B0503020204020204" pitchFamily="34" charset="-122"/>
                  <a:ea typeface="微软雅黑" panose="020B0503020204020204" pitchFamily="34" charset="-122"/>
                </a:rPr>
                <a:t>数据支撑</a:t>
              </a:r>
              <a:r>
                <a:rPr lang="zh-CN" altLang="en-US" sz="2000" b="1" dirty="0">
                  <a:latin typeface="微软雅黑" panose="020B0503020204020204" pitchFamily="34" charset="-122"/>
                  <a:ea typeface="微软雅黑" panose="020B0503020204020204" pitchFamily="34" charset="-122"/>
                </a:rPr>
                <a:t>。</a:t>
              </a:r>
            </a:p>
          </p:txBody>
        </p:sp>
      </p:grpSp>
      <p:graphicFrame>
        <p:nvGraphicFramePr>
          <p:cNvPr id="11" name="表格 10">
            <a:extLst>
              <a:ext uri="{FF2B5EF4-FFF2-40B4-BE49-F238E27FC236}">
                <a16:creationId xmlns:a16="http://schemas.microsoft.com/office/drawing/2014/main" id="{7390FA7A-D8BE-E62B-DB0C-149DD1D6DB0F}"/>
              </a:ext>
            </a:extLst>
          </p:cNvPr>
          <p:cNvGraphicFramePr>
            <a:graphicFrameLocks noGrp="1"/>
          </p:cNvGraphicFramePr>
          <p:nvPr>
            <p:extLst>
              <p:ext uri="{D42A27DB-BD31-4B8C-83A1-F6EECF244321}">
                <p14:modId xmlns:p14="http://schemas.microsoft.com/office/powerpoint/2010/main" val="2543555527"/>
              </p:ext>
            </p:extLst>
          </p:nvPr>
        </p:nvGraphicFramePr>
        <p:xfrm>
          <a:off x="204275" y="3206246"/>
          <a:ext cx="11811126" cy="3038546"/>
        </p:xfrm>
        <a:graphic>
          <a:graphicData uri="http://schemas.openxmlformats.org/drawingml/2006/table">
            <a:tbl>
              <a:tblPr firstRow="1" bandRow="1">
                <a:tableStyleId>{6E25E649-3F16-4E02-A733-19D2CDBF48F0}</a:tableStyleId>
              </a:tblPr>
              <a:tblGrid>
                <a:gridCol w="2090827">
                  <a:extLst>
                    <a:ext uri="{9D8B030D-6E8A-4147-A177-3AD203B41FA5}">
                      <a16:colId xmlns:a16="http://schemas.microsoft.com/office/drawing/2014/main" val="3935415835"/>
                    </a:ext>
                  </a:extLst>
                </a:gridCol>
                <a:gridCol w="2937739">
                  <a:extLst>
                    <a:ext uri="{9D8B030D-6E8A-4147-A177-3AD203B41FA5}">
                      <a16:colId xmlns:a16="http://schemas.microsoft.com/office/drawing/2014/main" val="3516805775"/>
                    </a:ext>
                  </a:extLst>
                </a:gridCol>
                <a:gridCol w="2613024">
                  <a:extLst>
                    <a:ext uri="{9D8B030D-6E8A-4147-A177-3AD203B41FA5}">
                      <a16:colId xmlns:a16="http://schemas.microsoft.com/office/drawing/2014/main" val="3770373674"/>
                    </a:ext>
                  </a:extLst>
                </a:gridCol>
                <a:gridCol w="4169536">
                  <a:extLst>
                    <a:ext uri="{9D8B030D-6E8A-4147-A177-3AD203B41FA5}">
                      <a16:colId xmlns:a16="http://schemas.microsoft.com/office/drawing/2014/main" val="4233687953"/>
                    </a:ext>
                  </a:extLst>
                </a:gridCol>
              </a:tblGrid>
              <a:tr h="478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实验组别</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研究变量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变量水平</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固定参数</a:t>
                      </a:r>
                    </a:p>
                  </a:txBody>
                  <a:tcPr anchor="ctr"/>
                </a:tc>
                <a:extLst>
                  <a:ext uri="{0D108BD9-81ED-4DB2-BD59-A6C34878D82A}">
                    <a16:rowId xmlns:a16="http://schemas.microsoft.com/office/drawing/2014/main" val="3446637951"/>
                  </a:ext>
                </a:extLst>
              </a:tr>
              <a:tr h="618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实验组</a:t>
                      </a:r>
                      <a:r>
                        <a:rPr lang="en-US" altLang="zh-CN"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迎面风速 </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(m·s</a:t>
                      </a:r>
                      <a:r>
                        <a:rPr lang="en-US" altLang="zh-CN" sz="18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2.2~3.7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喷淋密度：</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，空气湿球温度：</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19.5 ℃</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，冷却水流量：</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610912891"/>
                  </a:ext>
                </a:extLst>
              </a:tr>
              <a:tr h="618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实验组</a:t>
                      </a:r>
                      <a:r>
                        <a:rPr lang="en-US" altLang="zh-CN"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喷淋密度 </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(g·m</a:t>
                      </a:r>
                      <a:r>
                        <a:rPr lang="en-US" altLang="zh-CN" sz="18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18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2.8~8.4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迎面风速：</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，空气湿球温度：</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19.5 ℃</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，冷却水流量：</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819572313"/>
                  </a:ext>
                </a:extLst>
              </a:tr>
              <a:tr h="618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实验组</a:t>
                      </a:r>
                      <a:r>
                        <a:rPr lang="en-US" altLang="zh-CN"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空气湿球温度 </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12.9~26.9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1" hangingPunct="0">
                        <a:lnSpc>
                          <a:spcPct val="100000"/>
                        </a:lnSpc>
                        <a:spcBef>
                          <a:spcPts val="0"/>
                        </a:spcBef>
                        <a:spcAft>
                          <a:spcPts val="0"/>
                        </a:spcAft>
                        <a:buClrTx/>
                        <a:buSzTx/>
                        <a:buFontTx/>
                        <a:buNone/>
                        <a:tabLst/>
                        <a:defRPr/>
                      </a:pP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迎面风速：</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，喷淋密度：</a:t>
                      </a:r>
                      <a:endPar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1" hangingPunct="0">
                        <a:lnSpc>
                          <a:spcPct val="100000"/>
                        </a:lnSpc>
                        <a:spcBef>
                          <a:spcPts val="0"/>
                        </a:spcBef>
                        <a:spcAft>
                          <a:spcPts val="0"/>
                        </a:spcAft>
                        <a:buClrTx/>
                        <a:buSzTx/>
                        <a:buFontTx/>
                        <a:buNone/>
                        <a:tabLst/>
                        <a:defRPr/>
                      </a:pP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，冷却水流量：</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034112937"/>
                  </a:ext>
                </a:extLst>
              </a:tr>
              <a:tr h="618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实验组</a:t>
                      </a:r>
                      <a:r>
                        <a:rPr lang="en-US" altLang="zh-CN"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8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冷却水流量 </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(L·min</a:t>
                      </a:r>
                      <a:r>
                        <a:rPr lang="en-US" altLang="zh-CN" sz="18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0.8~3.2 </a:t>
                      </a:r>
                      <a:endParaRPr lang="zh-CN" altLang="en-US" sz="18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迎面风速：</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，喷淋密度：</a:t>
                      </a:r>
                      <a:endPar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18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，空气湿球温度：</a:t>
                      </a:r>
                      <a:r>
                        <a:rPr lang="en-US" altLang="zh-CN"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19.5 ℃ </a:t>
                      </a:r>
                      <a:endParaRPr lang="zh-CN" altLang="en-US" sz="180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68887410"/>
                  </a:ext>
                </a:extLst>
              </a:tr>
            </a:tbl>
          </a:graphicData>
        </a:graphic>
      </p:graphicFrame>
      <p:grpSp>
        <p:nvGrpSpPr>
          <p:cNvPr id="20" name="组合 19">
            <a:extLst>
              <a:ext uri="{FF2B5EF4-FFF2-40B4-BE49-F238E27FC236}">
                <a16:creationId xmlns:a16="http://schemas.microsoft.com/office/drawing/2014/main" id="{1FEE255E-6D46-266E-0FA5-78C7F14A0ECE}"/>
              </a:ext>
            </a:extLst>
          </p:cNvPr>
          <p:cNvGrpSpPr/>
          <p:nvPr/>
        </p:nvGrpSpPr>
        <p:grpSpPr>
          <a:xfrm>
            <a:off x="234460" y="1157077"/>
            <a:ext cx="553998" cy="1325098"/>
            <a:chOff x="512754" y="1157077"/>
            <a:chExt cx="553998" cy="1325098"/>
          </a:xfrm>
        </p:grpSpPr>
        <p:sp>
          <p:nvSpPr>
            <p:cNvPr id="6" name="矩形 5">
              <a:extLst>
                <a:ext uri="{FF2B5EF4-FFF2-40B4-BE49-F238E27FC236}">
                  <a16:creationId xmlns:a16="http://schemas.microsoft.com/office/drawing/2014/main" id="{8D452BEE-966A-3652-9E40-79D07F6776AA}"/>
                </a:ext>
              </a:extLst>
            </p:cNvPr>
            <p:cNvSpPr/>
            <p:nvPr/>
          </p:nvSpPr>
          <p:spPr>
            <a:xfrm rot="5400000">
              <a:off x="176364" y="1542715"/>
              <a:ext cx="1260124" cy="488848"/>
            </a:xfrm>
            <a:prstGeom prst="rect">
              <a:avLst/>
            </a:prstGeom>
            <a:solidFill>
              <a:srgbClr val="5B9B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85D2A25-9232-0416-824C-07CA24BF4AD7}"/>
                </a:ext>
              </a:extLst>
            </p:cNvPr>
            <p:cNvSpPr txBox="1"/>
            <p:nvPr/>
          </p:nvSpPr>
          <p:spPr>
            <a:xfrm>
              <a:off x="512754" y="1158736"/>
              <a:ext cx="553998" cy="1323439"/>
            </a:xfrm>
            <a:prstGeom prst="rect">
              <a:avLst/>
            </a:prstGeom>
            <a:noFill/>
          </p:spPr>
          <p:txBody>
            <a:bodyPr vert="eaVert" wrap="none" rtlCol="0">
              <a:spAutoFit/>
            </a:bodyPr>
            <a:lstStyle/>
            <a:p>
              <a:r>
                <a:rPr lang="zh-CN" altLang="en-US" sz="2400" b="1" dirty="0">
                  <a:latin typeface="微软雅黑" panose="020B0503020204020204" pitchFamily="34" charset="-122"/>
                  <a:ea typeface="微软雅黑" panose="020B0503020204020204" pitchFamily="34" charset="-122"/>
                </a:rPr>
                <a:t>实验内容</a:t>
              </a:r>
            </a:p>
          </p:txBody>
        </p:sp>
      </p:grpSp>
      <p:sp>
        <p:nvSpPr>
          <p:cNvPr id="24" name="文本框 23">
            <a:extLst>
              <a:ext uri="{FF2B5EF4-FFF2-40B4-BE49-F238E27FC236}">
                <a16:creationId xmlns:a16="http://schemas.microsoft.com/office/drawing/2014/main" id="{B8B24AE3-5442-452F-D08A-E04DE7541276}"/>
              </a:ext>
            </a:extLst>
          </p:cNvPr>
          <p:cNvSpPr txBox="1"/>
          <p:nvPr/>
        </p:nvSpPr>
        <p:spPr>
          <a:xfrm>
            <a:off x="0" y="2750813"/>
            <a:ext cx="2120810" cy="461665"/>
          </a:xfrm>
          <a:prstGeom prst="rect">
            <a:avLst/>
          </a:prstGeom>
          <a:noFill/>
        </p:spPr>
        <p:txBody>
          <a:bodyPr wrap="square">
            <a:spAutoFit/>
          </a:bodyPr>
          <a:lstStyle/>
          <a:p>
            <a:pPr marL="342900" indent="-342900" algn="ctr" defTabSz="457200">
              <a:buFont typeface="Wingdings" panose="05000000000000000000" pitchFamily="2" charset="2"/>
              <a:buChar char="Ø"/>
            </a:pPr>
            <a:r>
              <a:rPr lang="zh-CN" altLang="en-US" sz="2400" b="1" dirty="0">
                <a:solidFill>
                  <a:srgbClr val="002668"/>
                </a:solidFill>
                <a:highlight>
                  <a:srgbClr val="69BC8D"/>
                </a:highlight>
                <a:latin typeface="微软雅黑" panose="020B0503020204020204" pitchFamily="34" charset="-122"/>
                <a:ea typeface="微软雅黑" panose="020B0503020204020204" pitchFamily="34" charset="-122"/>
                <a:cs typeface="+mn-ea"/>
                <a:sym typeface="汉仪旗黑-55简" panose="00020600040101010101" pitchFamily="18" charset="-122"/>
              </a:rPr>
              <a:t>实验方案</a:t>
            </a:r>
          </a:p>
        </p:txBody>
      </p:sp>
      <p:sp>
        <p:nvSpPr>
          <p:cNvPr id="34" name="灯片编号占位符 4">
            <a:extLst>
              <a:ext uri="{FF2B5EF4-FFF2-40B4-BE49-F238E27FC236}">
                <a16:creationId xmlns:a16="http://schemas.microsoft.com/office/drawing/2014/main" id="{C8341B00-A832-4E93-969C-064CF7133EAC}"/>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17</a:t>
            </a:fld>
            <a:endParaRPr lang="zh-CN" altLang="en-US" b="1" dirty="0"/>
          </a:p>
        </p:txBody>
      </p:sp>
      <p:grpSp>
        <p:nvGrpSpPr>
          <p:cNvPr id="5" name="组合 4">
            <a:extLst>
              <a:ext uri="{FF2B5EF4-FFF2-40B4-BE49-F238E27FC236}">
                <a16:creationId xmlns:a16="http://schemas.microsoft.com/office/drawing/2014/main" id="{A0A1C398-DE65-38CD-5FD5-F751CFD1D873}"/>
              </a:ext>
            </a:extLst>
          </p:cNvPr>
          <p:cNvGrpSpPr/>
          <p:nvPr/>
        </p:nvGrpSpPr>
        <p:grpSpPr>
          <a:xfrm>
            <a:off x="5121536" y="6452425"/>
            <a:ext cx="7099039" cy="414788"/>
            <a:chOff x="6115824" y="6443212"/>
            <a:chExt cx="6441504" cy="414788"/>
          </a:xfrm>
        </p:grpSpPr>
        <p:sp>
          <p:nvSpPr>
            <p:cNvPr id="9" name="矩形 8">
              <a:extLst>
                <a:ext uri="{FF2B5EF4-FFF2-40B4-BE49-F238E27FC236}">
                  <a16:creationId xmlns:a16="http://schemas.microsoft.com/office/drawing/2014/main" id="{74C7485F-3D85-6BE1-5EBF-3B83D051033E}"/>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0" name="组合 9">
              <a:extLst>
                <a:ext uri="{FF2B5EF4-FFF2-40B4-BE49-F238E27FC236}">
                  <a16:creationId xmlns:a16="http://schemas.microsoft.com/office/drawing/2014/main" id="{61FD801A-50B8-91E6-362C-F2E3AA4D0E4F}"/>
                </a:ext>
              </a:extLst>
            </p:cNvPr>
            <p:cNvGrpSpPr/>
            <p:nvPr/>
          </p:nvGrpSpPr>
          <p:grpSpPr>
            <a:xfrm>
              <a:off x="6115824" y="6443212"/>
              <a:ext cx="6441504" cy="407555"/>
              <a:chOff x="6115824" y="6443212"/>
              <a:chExt cx="6441504" cy="407555"/>
            </a:xfrm>
          </p:grpSpPr>
          <p:sp>
            <p:nvSpPr>
              <p:cNvPr id="21" name="矩形 20">
                <a:extLst>
                  <a:ext uri="{FF2B5EF4-FFF2-40B4-BE49-F238E27FC236}">
                    <a16:creationId xmlns:a16="http://schemas.microsoft.com/office/drawing/2014/main" id="{25A40B15-99E1-4AAF-111B-174755A80A73}"/>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2" name="文本框 21">
                <a:extLst>
                  <a:ext uri="{FF2B5EF4-FFF2-40B4-BE49-F238E27FC236}">
                    <a16:creationId xmlns:a16="http://schemas.microsoft.com/office/drawing/2014/main" id="{BF273052-1BBB-8FD4-5B56-1A20F5E31AC0}"/>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23" name="矩形 22">
                <a:extLst>
                  <a:ext uri="{FF2B5EF4-FFF2-40B4-BE49-F238E27FC236}">
                    <a16:creationId xmlns:a16="http://schemas.microsoft.com/office/drawing/2014/main" id="{3DCA1C3D-C36A-060F-4D8B-91C0A9C52B37}"/>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文本框 24">
                <a:extLst>
                  <a:ext uri="{FF2B5EF4-FFF2-40B4-BE49-F238E27FC236}">
                    <a16:creationId xmlns:a16="http://schemas.microsoft.com/office/drawing/2014/main" id="{B8D66D05-425D-F195-95C3-14974C776BAC}"/>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26" name="文本框 25">
                <a:extLst>
                  <a:ext uri="{FF2B5EF4-FFF2-40B4-BE49-F238E27FC236}">
                    <a16:creationId xmlns:a16="http://schemas.microsoft.com/office/drawing/2014/main" id="{959223F3-4A95-904D-5E4B-DB63E0D15B37}"/>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27" name="文本框 26">
                <a:extLst>
                  <a:ext uri="{FF2B5EF4-FFF2-40B4-BE49-F238E27FC236}">
                    <a16:creationId xmlns:a16="http://schemas.microsoft.com/office/drawing/2014/main" id="{98AD87CA-AAF0-3FC0-2859-4F82245AA4FF}"/>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34546523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BCC1-7258-2B28-0C24-7E17A7B3D625}"/>
            </a:ext>
          </a:extLst>
        </p:cNvPr>
        <p:cNvGrpSpPr/>
        <p:nvPr/>
      </p:nvGrpSpPr>
      <p:grpSpPr>
        <a:xfrm>
          <a:off x="0" y="0"/>
          <a:ext cx="0" cy="0"/>
          <a:chOff x="0" y="0"/>
          <a:chExt cx="0" cy="0"/>
        </a:xfrm>
      </p:grpSpPr>
      <p:sp>
        <p:nvSpPr>
          <p:cNvPr id="72" name="矩形 71">
            <a:extLst>
              <a:ext uri="{FF2B5EF4-FFF2-40B4-BE49-F238E27FC236}">
                <a16:creationId xmlns:a16="http://schemas.microsoft.com/office/drawing/2014/main" id="{902DE7F1-BAC1-C37B-9BE0-66D3B36EEACF}"/>
              </a:ext>
            </a:extLst>
          </p:cNvPr>
          <p:cNvSpPr/>
          <p:nvPr/>
        </p:nvSpPr>
        <p:spPr>
          <a:xfrm>
            <a:off x="7140152" y="1711035"/>
            <a:ext cx="4333545" cy="4398482"/>
          </a:xfrm>
          <a:prstGeom prst="rect">
            <a:avLst/>
          </a:prstGeom>
          <a:solidFill>
            <a:schemeClr val="accent1">
              <a:lumMod val="20000"/>
              <a:lumOff val="80000"/>
              <a:alpha val="68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a:extLst>
              <a:ext uri="{FF2B5EF4-FFF2-40B4-BE49-F238E27FC236}">
                <a16:creationId xmlns:a16="http://schemas.microsoft.com/office/drawing/2014/main" id="{2F3F8A7D-119C-2DF4-DAB9-BD234C8A74ED}"/>
              </a:ext>
            </a:extLst>
          </p:cNvPr>
          <p:cNvGrpSpPr/>
          <p:nvPr/>
        </p:nvGrpSpPr>
        <p:grpSpPr>
          <a:xfrm>
            <a:off x="466184" y="1595294"/>
            <a:ext cx="5976569" cy="4510747"/>
            <a:chOff x="309050" y="1490656"/>
            <a:chExt cx="6679580" cy="5164378"/>
          </a:xfrm>
        </p:grpSpPr>
        <p:sp>
          <p:nvSpPr>
            <p:cNvPr id="55" name="矩形 54">
              <a:extLst>
                <a:ext uri="{FF2B5EF4-FFF2-40B4-BE49-F238E27FC236}">
                  <a16:creationId xmlns:a16="http://schemas.microsoft.com/office/drawing/2014/main" id="{F1968A61-EC93-EEC9-5EAF-AB1ACDE218E3}"/>
                </a:ext>
              </a:extLst>
            </p:cNvPr>
            <p:cNvSpPr/>
            <p:nvPr/>
          </p:nvSpPr>
          <p:spPr>
            <a:xfrm>
              <a:off x="415134" y="1623168"/>
              <a:ext cx="6573496" cy="5031866"/>
            </a:xfrm>
            <a:prstGeom prst="rect">
              <a:avLst/>
            </a:prstGeom>
            <a:solidFill>
              <a:schemeClr val="accent1">
                <a:lumMod val="20000"/>
                <a:lumOff val="80000"/>
                <a:alpha val="42000"/>
              </a:schemeClr>
            </a:solidFill>
            <a:ln w="38100">
              <a:solidFill>
                <a:srgbClr val="005CA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76884057-7DFC-D54F-A87E-C6CA1A6D3FEB}"/>
                </a:ext>
              </a:extLst>
            </p:cNvPr>
            <p:cNvGrpSpPr/>
            <p:nvPr/>
          </p:nvGrpSpPr>
          <p:grpSpPr>
            <a:xfrm>
              <a:off x="309050" y="1490656"/>
              <a:ext cx="6679579" cy="5060965"/>
              <a:chOff x="644070" y="1020096"/>
              <a:chExt cx="7042785" cy="5293400"/>
            </a:xfrm>
          </p:grpSpPr>
          <p:pic>
            <p:nvPicPr>
              <p:cNvPr id="6" name="图片 5" descr="C:\Users\Administrator\Desktop\08bdfd138ce74b7a75dbb4c47ad0617.png08bdfd138ce74b7a75dbb4c47ad0617">
                <a:extLst>
                  <a:ext uri="{FF2B5EF4-FFF2-40B4-BE49-F238E27FC236}">
                    <a16:creationId xmlns:a16="http://schemas.microsoft.com/office/drawing/2014/main" id="{C647159C-3AE3-15AA-571C-D65E3D7AD903}"/>
                  </a:ext>
                </a:extLst>
              </p:cNvPr>
              <p:cNvPicPr>
                <a:picLocks noChangeAspect="1"/>
              </p:cNvPicPr>
              <p:nvPr/>
            </p:nvPicPr>
            <p:blipFill>
              <a:blip r:embed="rId4">
                <a:clrChange>
                  <a:clrFrom>
                    <a:srgbClr val="FFFFFF"/>
                  </a:clrFrom>
                  <a:clrTo>
                    <a:srgbClr val="FFFFFF">
                      <a:alpha val="0"/>
                    </a:srgbClr>
                  </a:clrTo>
                </a:clrChange>
              </a:blip>
              <a:srcRect/>
              <a:stretch>
                <a:fillRect/>
              </a:stretch>
            </p:blipFill>
            <p:spPr>
              <a:xfrm>
                <a:off x="644070" y="1020096"/>
                <a:ext cx="7042785" cy="5118099"/>
              </a:xfrm>
              <a:prstGeom prst="rect">
                <a:avLst/>
              </a:prstGeom>
              <a:ln w="19050">
                <a:noFill/>
              </a:ln>
            </p:spPr>
          </p:pic>
          <p:sp>
            <p:nvSpPr>
              <p:cNvPr id="7" name="右箭头 36">
                <a:extLst>
                  <a:ext uri="{FF2B5EF4-FFF2-40B4-BE49-F238E27FC236}">
                    <a16:creationId xmlns:a16="http://schemas.microsoft.com/office/drawing/2014/main" id="{E00CB9AA-7F15-B25D-DF91-4977A227414E}"/>
                  </a:ext>
                </a:extLst>
              </p:cNvPr>
              <p:cNvSpPr/>
              <p:nvPr/>
            </p:nvSpPr>
            <p:spPr>
              <a:xfrm rot="21376803">
                <a:off x="3401240" y="4856766"/>
                <a:ext cx="793115" cy="244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上箭头 40">
                <a:extLst>
                  <a:ext uri="{FF2B5EF4-FFF2-40B4-BE49-F238E27FC236}">
                    <a16:creationId xmlns:a16="http://schemas.microsoft.com/office/drawing/2014/main" id="{1D242C0E-1248-BF66-32C6-67A41D3CA326}"/>
                  </a:ext>
                </a:extLst>
              </p:cNvPr>
              <p:cNvSpPr/>
              <p:nvPr/>
            </p:nvSpPr>
            <p:spPr>
              <a:xfrm>
                <a:off x="5100500" y="2478691"/>
                <a:ext cx="245745" cy="6832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42">
                <a:extLst>
                  <a:ext uri="{FF2B5EF4-FFF2-40B4-BE49-F238E27FC236}">
                    <a16:creationId xmlns:a16="http://schemas.microsoft.com/office/drawing/2014/main" id="{DD0276E2-762E-A8E0-C15E-B3ECC3EAA9FB}"/>
                  </a:ext>
                </a:extLst>
              </p:cNvPr>
              <p:cNvSpPr/>
              <p:nvPr/>
            </p:nvSpPr>
            <p:spPr>
              <a:xfrm rot="21256457">
                <a:off x="3320483" y="3847008"/>
                <a:ext cx="793255" cy="218456"/>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上箭头 50">
                <a:extLst>
                  <a:ext uri="{FF2B5EF4-FFF2-40B4-BE49-F238E27FC236}">
                    <a16:creationId xmlns:a16="http://schemas.microsoft.com/office/drawing/2014/main" id="{2A24DC78-2E59-9E55-5356-DC8C44B2B985}"/>
                  </a:ext>
                </a:extLst>
              </p:cNvPr>
              <p:cNvSpPr/>
              <p:nvPr/>
            </p:nvSpPr>
            <p:spPr>
              <a:xfrm>
                <a:off x="4763950" y="2483136"/>
                <a:ext cx="205105" cy="490220"/>
              </a:xfrm>
              <a:prstGeom prst="up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89919FD-AC1D-2671-CDAE-A311EF1DF371}"/>
                  </a:ext>
                </a:extLst>
              </p:cNvPr>
              <p:cNvSpPr txBox="1"/>
              <p:nvPr/>
            </p:nvSpPr>
            <p:spPr>
              <a:xfrm>
                <a:off x="1263518" y="4461895"/>
                <a:ext cx="817706"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风机</a:t>
                </a:r>
              </a:p>
            </p:txBody>
          </p:sp>
          <p:cxnSp>
            <p:nvCxnSpPr>
              <p:cNvPr id="14" name="直接连接符 13">
                <a:extLst>
                  <a:ext uri="{FF2B5EF4-FFF2-40B4-BE49-F238E27FC236}">
                    <a16:creationId xmlns:a16="http://schemas.microsoft.com/office/drawing/2014/main" id="{274D0FA6-2AD1-C00A-2AF6-E9E16DC4B2DB}"/>
                  </a:ext>
                </a:extLst>
              </p:cNvPr>
              <p:cNvCxnSpPr/>
              <p:nvPr/>
            </p:nvCxnSpPr>
            <p:spPr>
              <a:xfrm flipV="1">
                <a:off x="2515612" y="4392339"/>
                <a:ext cx="325755" cy="438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9DE8ADC-1642-25B3-FD14-2FA6BF012281}"/>
                  </a:ext>
                </a:extLst>
              </p:cNvPr>
              <p:cNvCxnSpPr/>
              <p:nvPr/>
            </p:nvCxnSpPr>
            <p:spPr>
              <a:xfrm flipV="1">
                <a:off x="2841211" y="4392319"/>
                <a:ext cx="0" cy="6330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9876A0DF-D465-DAD2-A026-97B6D80B2355}"/>
                  </a:ext>
                </a:extLst>
              </p:cNvPr>
              <p:cNvSpPr txBox="1"/>
              <p:nvPr/>
            </p:nvSpPr>
            <p:spPr>
              <a:xfrm>
                <a:off x="2687541" y="4104062"/>
                <a:ext cx="910621"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风阀</a:t>
                </a:r>
              </a:p>
            </p:txBody>
          </p:sp>
          <p:cxnSp>
            <p:nvCxnSpPr>
              <p:cNvPr id="17" name="直接连接符 16">
                <a:extLst>
                  <a:ext uri="{FF2B5EF4-FFF2-40B4-BE49-F238E27FC236}">
                    <a16:creationId xmlns:a16="http://schemas.microsoft.com/office/drawing/2014/main" id="{5CF4EF6B-E547-B32A-0717-5C410198A1EA}"/>
                  </a:ext>
                </a:extLst>
              </p:cNvPr>
              <p:cNvCxnSpPr/>
              <p:nvPr/>
            </p:nvCxnSpPr>
            <p:spPr>
              <a:xfrm flipH="1" flipV="1">
                <a:off x="1882849" y="4787296"/>
                <a:ext cx="172836" cy="251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3F733D6-66C2-DB57-29C1-162B99A6CBE9}"/>
                  </a:ext>
                </a:extLst>
              </p:cNvPr>
              <p:cNvCxnSpPr/>
              <p:nvPr/>
            </p:nvCxnSpPr>
            <p:spPr>
              <a:xfrm flipV="1">
                <a:off x="2987136" y="4500671"/>
                <a:ext cx="494665" cy="4311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6FB5815-E113-0AF6-8B6F-7D0350EB88C7}"/>
                  </a:ext>
                </a:extLst>
              </p:cNvPr>
              <p:cNvSpPr txBox="1"/>
              <p:nvPr/>
            </p:nvSpPr>
            <p:spPr>
              <a:xfrm>
                <a:off x="3394171" y="4207239"/>
                <a:ext cx="1111316" cy="386294"/>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加热段</a:t>
                </a:r>
              </a:p>
            </p:txBody>
          </p:sp>
          <p:sp>
            <p:nvSpPr>
              <p:cNvPr id="20" name="文本框 19">
                <a:extLst>
                  <a:ext uri="{FF2B5EF4-FFF2-40B4-BE49-F238E27FC236}">
                    <a16:creationId xmlns:a16="http://schemas.microsoft.com/office/drawing/2014/main" id="{AC747C50-E644-2345-4053-5421DCAFA44D}"/>
                  </a:ext>
                </a:extLst>
              </p:cNvPr>
              <p:cNvSpPr txBox="1"/>
              <p:nvPr/>
            </p:nvSpPr>
            <p:spPr>
              <a:xfrm>
                <a:off x="2630704" y="5819712"/>
                <a:ext cx="1093171"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加湿器</a:t>
                </a:r>
              </a:p>
            </p:txBody>
          </p:sp>
          <p:cxnSp>
            <p:nvCxnSpPr>
              <p:cNvPr id="21" name="直接连接符 20">
                <a:extLst>
                  <a:ext uri="{FF2B5EF4-FFF2-40B4-BE49-F238E27FC236}">
                    <a16:creationId xmlns:a16="http://schemas.microsoft.com/office/drawing/2014/main" id="{AC6ADA78-1064-4C1E-3810-CAF7B8BA68BD}"/>
                  </a:ext>
                </a:extLst>
              </p:cNvPr>
              <p:cNvCxnSpPr/>
              <p:nvPr/>
            </p:nvCxnSpPr>
            <p:spPr>
              <a:xfrm>
                <a:off x="5100739" y="5283550"/>
                <a:ext cx="581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7D8A528D-D939-3383-DBC5-D4DCC02B4B09}"/>
                  </a:ext>
                </a:extLst>
              </p:cNvPr>
              <p:cNvSpPr txBox="1"/>
              <p:nvPr/>
            </p:nvSpPr>
            <p:spPr>
              <a:xfrm>
                <a:off x="3591021" y="5777031"/>
                <a:ext cx="1336094"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恒温水箱</a:t>
                </a:r>
              </a:p>
            </p:txBody>
          </p:sp>
          <p:sp>
            <p:nvSpPr>
              <p:cNvPr id="23" name="矩形 22">
                <a:extLst>
                  <a:ext uri="{FF2B5EF4-FFF2-40B4-BE49-F238E27FC236}">
                    <a16:creationId xmlns:a16="http://schemas.microsoft.com/office/drawing/2014/main" id="{8F864FD4-DD61-836B-68A2-A750C8515826}"/>
                  </a:ext>
                </a:extLst>
              </p:cNvPr>
              <p:cNvSpPr/>
              <p:nvPr/>
            </p:nvSpPr>
            <p:spPr>
              <a:xfrm>
                <a:off x="5100611" y="3956236"/>
                <a:ext cx="449698" cy="60573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2E9998F7-A19A-C1F9-1565-79D2A1EFBAC1}"/>
                  </a:ext>
                </a:extLst>
              </p:cNvPr>
              <p:cNvSpPr txBox="1"/>
              <p:nvPr/>
            </p:nvSpPr>
            <p:spPr>
              <a:xfrm>
                <a:off x="5668318" y="5126830"/>
                <a:ext cx="1411969" cy="386294"/>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喷淋水管</a:t>
                </a:r>
              </a:p>
            </p:txBody>
          </p:sp>
          <p:cxnSp>
            <p:nvCxnSpPr>
              <p:cNvPr id="27" name="直接连接符 26">
                <a:extLst>
                  <a:ext uri="{FF2B5EF4-FFF2-40B4-BE49-F238E27FC236}">
                    <a16:creationId xmlns:a16="http://schemas.microsoft.com/office/drawing/2014/main" id="{AE284F67-3BF3-AA14-8DB1-3F4574FE0F2E}"/>
                  </a:ext>
                </a:extLst>
              </p:cNvPr>
              <p:cNvCxnSpPr/>
              <p:nvPr/>
            </p:nvCxnSpPr>
            <p:spPr>
              <a:xfrm flipH="1" flipV="1">
                <a:off x="4044616" y="2145160"/>
                <a:ext cx="342452" cy="26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843C18E-9F46-C9A9-4C6E-04845A44201B}"/>
                  </a:ext>
                </a:extLst>
              </p:cNvPr>
              <p:cNvSpPr txBox="1"/>
              <p:nvPr/>
            </p:nvSpPr>
            <p:spPr>
              <a:xfrm>
                <a:off x="3233286" y="1898464"/>
                <a:ext cx="1065270"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室外机</a:t>
                </a:r>
              </a:p>
            </p:txBody>
          </p:sp>
          <p:sp>
            <p:nvSpPr>
              <p:cNvPr id="29" name="流程图: 接点 28">
                <a:extLst>
                  <a:ext uri="{FF2B5EF4-FFF2-40B4-BE49-F238E27FC236}">
                    <a16:creationId xmlns:a16="http://schemas.microsoft.com/office/drawing/2014/main" id="{9AC38D9B-CF6B-61F8-6528-C8C7510218D6}"/>
                  </a:ext>
                </a:extLst>
              </p:cNvPr>
              <p:cNvSpPr/>
              <p:nvPr/>
            </p:nvSpPr>
            <p:spPr>
              <a:xfrm>
                <a:off x="4863123" y="5460012"/>
                <a:ext cx="106054" cy="89164"/>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接点 29">
                <a:extLst>
                  <a:ext uri="{FF2B5EF4-FFF2-40B4-BE49-F238E27FC236}">
                    <a16:creationId xmlns:a16="http://schemas.microsoft.com/office/drawing/2014/main" id="{C620845B-25A6-7388-57FD-431F2DE60123}"/>
                  </a:ext>
                </a:extLst>
              </p:cNvPr>
              <p:cNvSpPr/>
              <p:nvPr/>
            </p:nvSpPr>
            <p:spPr>
              <a:xfrm>
                <a:off x="4650756" y="5317204"/>
                <a:ext cx="113122" cy="89887"/>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a:extLst>
                  <a:ext uri="{FF2B5EF4-FFF2-40B4-BE49-F238E27FC236}">
                    <a16:creationId xmlns:a16="http://schemas.microsoft.com/office/drawing/2014/main" id="{7FD22A57-8DC4-00FC-9BF4-CB3419AB7B0B}"/>
                  </a:ext>
                </a:extLst>
              </p:cNvPr>
              <p:cNvSpPr/>
              <p:nvPr/>
            </p:nvSpPr>
            <p:spPr>
              <a:xfrm>
                <a:off x="4299020" y="4673773"/>
                <a:ext cx="101584" cy="113423"/>
              </a:xfrm>
              <a:prstGeom prst="flowChartConnector">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a:extLst>
                  <a:ext uri="{FF2B5EF4-FFF2-40B4-BE49-F238E27FC236}">
                    <a16:creationId xmlns:a16="http://schemas.microsoft.com/office/drawing/2014/main" id="{68B93B4A-178A-D3FB-2367-A6526D4DDA86}"/>
                  </a:ext>
                </a:extLst>
              </p:cNvPr>
              <p:cNvSpPr/>
              <p:nvPr/>
            </p:nvSpPr>
            <p:spPr>
              <a:xfrm>
                <a:off x="4761190" y="4165192"/>
                <a:ext cx="101584" cy="11342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a:extLst>
                  <a:ext uri="{FF2B5EF4-FFF2-40B4-BE49-F238E27FC236}">
                    <a16:creationId xmlns:a16="http://schemas.microsoft.com/office/drawing/2014/main" id="{C5F7BDE4-1B10-0F35-FB1B-C11991588383}"/>
                  </a:ext>
                </a:extLst>
              </p:cNvPr>
              <p:cNvSpPr/>
              <p:nvPr/>
            </p:nvSpPr>
            <p:spPr>
              <a:xfrm>
                <a:off x="5346443" y="3461984"/>
                <a:ext cx="101584" cy="113423"/>
              </a:xfrm>
              <a:prstGeom prst="flowChartConnector">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接点 35">
                <a:extLst>
                  <a:ext uri="{FF2B5EF4-FFF2-40B4-BE49-F238E27FC236}">
                    <a16:creationId xmlns:a16="http://schemas.microsoft.com/office/drawing/2014/main" id="{64BF1B24-5208-F12A-D2E7-BEE11F8EAF5E}"/>
                  </a:ext>
                </a:extLst>
              </p:cNvPr>
              <p:cNvSpPr/>
              <p:nvPr/>
            </p:nvSpPr>
            <p:spPr>
              <a:xfrm>
                <a:off x="4969370" y="4055471"/>
                <a:ext cx="101584" cy="1134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接点 36">
                <a:extLst>
                  <a:ext uri="{FF2B5EF4-FFF2-40B4-BE49-F238E27FC236}">
                    <a16:creationId xmlns:a16="http://schemas.microsoft.com/office/drawing/2014/main" id="{45AE9A1F-C7C3-B7B3-83B8-5FBC0BEA7015}"/>
                  </a:ext>
                </a:extLst>
              </p:cNvPr>
              <p:cNvSpPr/>
              <p:nvPr/>
            </p:nvSpPr>
            <p:spPr>
              <a:xfrm>
                <a:off x="4863143" y="4347830"/>
                <a:ext cx="101584" cy="1134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接点 37">
                <a:extLst>
                  <a:ext uri="{FF2B5EF4-FFF2-40B4-BE49-F238E27FC236}">
                    <a16:creationId xmlns:a16="http://schemas.microsoft.com/office/drawing/2014/main" id="{23F083A3-CBD1-9FC7-AD19-FBED13FB9F4A}"/>
                  </a:ext>
                </a:extLst>
              </p:cNvPr>
              <p:cNvSpPr/>
              <p:nvPr/>
            </p:nvSpPr>
            <p:spPr>
              <a:xfrm>
                <a:off x="959863" y="1511336"/>
                <a:ext cx="101584" cy="1134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A2109100-7CBB-6589-BD99-4D78AE229A88}"/>
                  </a:ext>
                </a:extLst>
              </p:cNvPr>
              <p:cNvSpPr txBox="1"/>
              <p:nvPr/>
            </p:nvSpPr>
            <p:spPr>
              <a:xfrm>
                <a:off x="1092829" y="1385888"/>
                <a:ext cx="1537875" cy="44227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温度测量</a:t>
                </a:r>
              </a:p>
            </p:txBody>
          </p:sp>
          <p:sp>
            <p:nvSpPr>
              <p:cNvPr id="40" name="流程图: 接点 39">
                <a:extLst>
                  <a:ext uri="{FF2B5EF4-FFF2-40B4-BE49-F238E27FC236}">
                    <a16:creationId xmlns:a16="http://schemas.microsoft.com/office/drawing/2014/main" id="{77D21A8F-FF13-D4FE-1A86-81D5132E025D}"/>
                  </a:ext>
                </a:extLst>
              </p:cNvPr>
              <p:cNvSpPr/>
              <p:nvPr/>
            </p:nvSpPr>
            <p:spPr>
              <a:xfrm>
                <a:off x="959789" y="2006723"/>
                <a:ext cx="92370" cy="11342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92C4C705-57A9-35AF-27E4-78459165B79D}"/>
                  </a:ext>
                </a:extLst>
              </p:cNvPr>
              <p:cNvSpPr txBox="1"/>
              <p:nvPr/>
            </p:nvSpPr>
            <p:spPr>
              <a:xfrm>
                <a:off x="1110263" y="1841481"/>
                <a:ext cx="1398013" cy="438785"/>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流量测量</a:t>
                </a:r>
              </a:p>
            </p:txBody>
          </p:sp>
          <p:sp>
            <p:nvSpPr>
              <p:cNvPr id="43" name="流程图: 接点 42">
                <a:extLst>
                  <a:ext uri="{FF2B5EF4-FFF2-40B4-BE49-F238E27FC236}">
                    <a16:creationId xmlns:a16="http://schemas.microsoft.com/office/drawing/2014/main" id="{91D8E86D-8F04-F3DF-2330-B260BB8993C5}"/>
                  </a:ext>
                </a:extLst>
              </p:cNvPr>
              <p:cNvSpPr/>
              <p:nvPr/>
            </p:nvSpPr>
            <p:spPr>
              <a:xfrm>
                <a:off x="959863" y="2691636"/>
                <a:ext cx="101584" cy="113423"/>
              </a:xfrm>
              <a:prstGeom prst="flowChartConnector">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25D64D3F-87E3-594F-2F65-BA35F55EEA13}"/>
                  </a:ext>
                </a:extLst>
              </p:cNvPr>
              <p:cNvSpPr txBox="1"/>
              <p:nvPr/>
            </p:nvSpPr>
            <p:spPr>
              <a:xfrm>
                <a:off x="1133884" y="2321921"/>
                <a:ext cx="1398013" cy="1105676"/>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空气风速</a:t>
                </a:r>
                <a:endParaRPr lang="en-US" altLang="zh-CN" b="1" dirty="0">
                  <a:latin typeface="宋体" panose="02010600030101010101" pitchFamily="2" charset="-122"/>
                  <a:ea typeface="宋体" panose="02010600030101010101" pitchFamily="2" charset="-122"/>
                </a:endParaRPr>
              </a:p>
              <a:p>
                <a:r>
                  <a:rPr lang="zh-CN" altLang="en-US" b="1" dirty="0">
                    <a:latin typeface="宋体" panose="02010600030101010101" pitchFamily="2" charset="-122"/>
                    <a:ea typeface="宋体" panose="02010600030101010101" pitchFamily="2" charset="-122"/>
                  </a:rPr>
                  <a:t> 温湿度</a:t>
                </a:r>
                <a:endParaRPr lang="en-US" altLang="zh-CN" b="1" dirty="0">
                  <a:latin typeface="宋体" panose="02010600030101010101" pitchFamily="2" charset="-122"/>
                  <a:ea typeface="宋体" panose="02010600030101010101" pitchFamily="2" charset="-122"/>
                </a:endParaRPr>
              </a:p>
              <a:p>
                <a:r>
                  <a:rPr lang="zh-CN" altLang="en-US" b="1" dirty="0">
                    <a:latin typeface="宋体" panose="02010600030101010101" pitchFamily="2" charset="-122"/>
                    <a:ea typeface="宋体" panose="02010600030101010101" pitchFamily="2" charset="-122"/>
                  </a:rPr>
                  <a:t>压差测量</a:t>
                </a:r>
              </a:p>
            </p:txBody>
          </p:sp>
          <p:sp>
            <p:nvSpPr>
              <p:cNvPr id="45" name="文本框 44">
                <a:extLst>
                  <a:ext uri="{FF2B5EF4-FFF2-40B4-BE49-F238E27FC236}">
                    <a16:creationId xmlns:a16="http://schemas.microsoft.com/office/drawing/2014/main" id="{0AC24D28-9A04-AFF2-2C66-0D93DBFB61D3}"/>
                  </a:ext>
                </a:extLst>
              </p:cNvPr>
              <p:cNvSpPr txBox="1"/>
              <p:nvPr/>
            </p:nvSpPr>
            <p:spPr>
              <a:xfrm>
                <a:off x="5265624" y="5610909"/>
                <a:ext cx="1411969" cy="386294"/>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流量计</a:t>
                </a:r>
              </a:p>
            </p:txBody>
          </p:sp>
          <p:cxnSp>
            <p:nvCxnSpPr>
              <p:cNvPr id="46" name="直接连接符 45">
                <a:extLst>
                  <a:ext uri="{FF2B5EF4-FFF2-40B4-BE49-F238E27FC236}">
                    <a16:creationId xmlns:a16="http://schemas.microsoft.com/office/drawing/2014/main" id="{18CC6BAA-3D44-C730-76C1-491639DE84E9}"/>
                  </a:ext>
                </a:extLst>
              </p:cNvPr>
              <p:cNvCxnSpPr/>
              <p:nvPr/>
            </p:nvCxnSpPr>
            <p:spPr>
              <a:xfrm>
                <a:off x="4866666" y="5548706"/>
                <a:ext cx="479425"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A4402DC5-B140-9017-B631-E012CEB47CA9}"/>
                  </a:ext>
                </a:extLst>
              </p:cNvPr>
              <p:cNvSpPr txBox="1"/>
              <p:nvPr/>
            </p:nvSpPr>
            <p:spPr>
              <a:xfrm>
                <a:off x="4707317" y="5927202"/>
                <a:ext cx="1819095" cy="386294"/>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zh-CN" altLang="en-US" b="1" dirty="0">
                    <a:latin typeface="宋体" panose="02010600030101010101" pitchFamily="2" charset="-122"/>
                    <a:ea typeface="宋体" panose="02010600030101010101" pitchFamily="2" charset="-122"/>
                  </a:rPr>
                  <a:t>电动调节阀</a:t>
                </a:r>
              </a:p>
            </p:txBody>
          </p:sp>
          <p:cxnSp>
            <p:nvCxnSpPr>
              <p:cNvPr id="48" name="直接连接符 47">
                <a:extLst>
                  <a:ext uri="{FF2B5EF4-FFF2-40B4-BE49-F238E27FC236}">
                    <a16:creationId xmlns:a16="http://schemas.microsoft.com/office/drawing/2014/main" id="{AE11AFD6-FF6C-40B6-043E-ACD405748E44}"/>
                  </a:ext>
                </a:extLst>
              </p:cNvPr>
              <p:cNvCxnSpPr/>
              <p:nvPr/>
            </p:nvCxnSpPr>
            <p:spPr>
              <a:xfrm>
                <a:off x="4650959" y="5496024"/>
                <a:ext cx="212090" cy="509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流程图: 接点 48">
                <a:extLst>
                  <a:ext uri="{FF2B5EF4-FFF2-40B4-BE49-F238E27FC236}">
                    <a16:creationId xmlns:a16="http://schemas.microsoft.com/office/drawing/2014/main" id="{A74D4CFC-E26F-5B58-187F-F20A5BD05CE2}"/>
                  </a:ext>
                </a:extLst>
              </p:cNvPr>
              <p:cNvSpPr/>
              <p:nvPr/>
            </p:nvSpPr>
            <p:spPr>
              <a:xfrm>
                <a:off x="4863143" y="4473129"/>
                <a:ext cx="101584" cy="11342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a:extLst>
                  <a:ext uri="{FF2B5EF4-FFF2-40B4-BE49-F238E27FC236}">
                    <a16:creationId xmlns:a16="http://schemas.microsoft.com/office/drawing/2014/main" id="{C2C505AB-2894-7BB2-01D8-569F4B68F714}"/>
                  </a:ext>
                </a:extLst>
              </p:cNvPr>
              <p:cNvCxnSpPr>
                <a:cxnSpLocks/>
              </p:cNvCxnSpPr>
              <p:nvPr/>
            </p:nvCxnSpPr>
            <p:spPr>
              <a:xfrm flipH="1" flipV="1">
                <a:off x="1568608" y="5208792"/>
                <a:ext cx="487077" cy="2423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D6BBEF48-57E5-AEC8-DBF8-05E8FF01B405}"/>
                  </a:ext>
                </a:extLst>
              </p:cNvPr>
              <p:cNvSpPr txBox="1"/>
              <p:nvPr/>
            </p:nvSpPr>
            <p:spPr>
              <a:xfrm>
                <a:off x="1648968" y="5370811"/>
                <a:ext cx="1159008" cy="449630"/>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表冷器</a:t>
                </a:r>
              </a:p>
            </p:txBody>
          </p:sp>
        </p:grpSp>
      </p:grpSp>
      <p:sp>
        <p:nvSpPr>
          <p:cNvPr id="54" name="文本框 53">
            <a:extLst>
              <a:ext uri="{FF2B5EF4-FFF2-40B4-BE49-F238E27FC236}">
                <a16:creationId xmlns:a16="http://schemas.microsoft.com/office/drawing/2014/main" id="{C77B96DB-0A05-9693-9EED-A4E9E86B87EF}"/>
              </a:ext>
            </a:extLst>
          </p:cNvPr>
          <p:cNvSpPr txBox="1"/>
          <p:nvPr/>
        </p:nvSpPr>
        <p:spPr>
          <a:xfrm>
            <a:off x="351773" y="1172719"/>
            <a:ext cx="6588046" cy="461661"/>
          </a:xfrm>
          <a:prstGeom prst="rect">
            <a:avLst/>
          </a:prstGeom>
          <a:noFill/>
        </p:spPr>
        <p:txBody>
          <a:bodyPr wrap="square" lIns="91436" tIns="45718" rIns="91436" bIns="45718" rtlCol="0">
            <a:spAutoFit/>
          </a:bodyPr>
          <a:lstStyle/>
          <a:p>
            <a:pPr marL="285750" indent="-285750">
              <a:buFont typeface="Wingdings" panose="05000000000000000000" pitchFamily="2" charset="2"/>
              <a:buChar char="Ø"/>
            </a:pPr>
            <a:r>
              <a:rPr lang="zh-CN" altLang="en-US" sz="2400" b="1" dirty="0">
                <a:solidFill>
                  <a:srgbClr val="005CA1"/>
                </a:solidFill>
                <a:latin typeface="微软雅黑" panose="020B0503020204020204" pitchFamily="34" charset="-122"/>
                <a:ea typeface="微软雅黑" panose="020B0503020204020204" pitchFamily="34" charset="-122"/>
              </a:rPr>
              <a:t>蒸发式冷凝器性能测试实验系统结构示意图</a:t>
            </a:r>
          </a:p>
        </p:txBody>
      </p:sp>
      <p:cxnSp>
        <p:nvCxnSpPr>
          <p:cNvPr id="59" name="直接箭头连接符 58">
            <a:extLst>
              <a:ext uri="{FF2B5EF4-FFF2-40B4-BE49-F238E27FC236}">
                <a16:creationId xmlns:a16="http://schemas.microsoft.com/office/drawing/2014/main" id="{632FEE9E-3697-7DEC-BF9A-6023A4420471}"/>
              </a:ext>
            </a:extLst>
          </p:cNvPr>
          <p:cNvCxnSpPr/>
          <p:nvPr/>
        </p:nvCxnSpPr>
        <p:spPr>
          <a:xfrm flipV="1">
            <a:off x="4629661" y="4264591"/>
            <a:ext cx="3657808" cy="27310"/>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70" name="组合 69">
            <a:extLst>
              <a:ext uri="{FF2B5EF4-FFF2-40B4-BE49-F238E27FC236}">
                <a16:creationId xmlns:a16="http://schemas.microsoft.com/office/drawing/2014/main" id="{8C84999C-F408-E4EC-AE27-0DA2D0011869}"/>
              </a:ext>
            </a:extLst>
          </p:cNvPr>
          <p:cNvGrpSpPr/>
          <p:nvPr/>
        </p:nvGrpSpPr>
        <p:grpSpPr>
          <a:xfrm>
            <a:off x="7435373" y="2051714"/>
            <a:ext cx="4167736" cy="4366915"/>
            <a:chOff x="6887380" y="1465715"/>
            <a:chExt cx="3729351" cy="2473356"/>
          </a:xfrm>
        </p:grpSpPr>
        <p:pic>
          <p:nvPicPr>
            <p:cNvPr id="57" name="图片 56">
              <a:extLst>
                <a:ext uri="{FF2B5EF4-FFF2-40B4-BE49-F238E27FC236}">
                  <a16:creationId xmlns:a16="http://schemas.microsoft.com/office/drawing/2014/main" id="{888089F2-C12C-62CE-F237-D05DE0DCB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84" y="1465715"/>
              <a:ext cx="1692005" cy="2121098"/>
            </a:xfrm>
            <a:prstGeom prst="rect">
              <a:avLst/>
            </a:prstGeom>
          </p:spPr>
        </p:pic>
        <p:cxnSp>
          <p:nvCxnSpPr>
            <p:cNvPr id="60" name="直接连接符 59">
              <a:extLst>
                <a:ext uri="{FF2B5EF4-FFF2-40B4-BE49-F238E27FC236}">
                  <a16:creationId xmlns:a16="http://schemas.microsoft.com/office/drawing/2014/main" id="{B261FC0D-F334-BAAD-2E4D-32EAE17318D8}"/>
                </a:ext>
              </a:extLst>
            </p:cNvPr>
            <p:cNvCxnSpPr/>
            <p:nvPr/>
          </p:nvCxnSpPr>
          <p:spPr>
            <a:xfrm>
              <a:off x="8672974" y="1682951"/>
              <a:ext cx="335831" cy="122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02A83BE6-628E-C650-251F-938FFE14A139}"/>
                </a:ext>
              </a:extLst>
            </p:cNvPr>
            <p:cNvSpPr txBox="1"/>
            <p:nvPr/>
          </p:nvSpPr>
          <p:spPr>
            <a:xfrm>
              <a:off x="8975085" y="1647973"/>
              <a:ext cx="1104361" cy="369332"/>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喷淋装置</a:t>
              </a:r>
            </a:p>
          </p:txBody>
        </p:sp>
        <p:cxnSp>
          <p:nvCxnSpPr>
            <p:cNvPr id="62" name="直接连接符 61">
              <a:extLst>
                <a:ext uri="{FF2B5EF4-FFF2-40B4-BE49-F238E27FC236}">
                  <a16:creationId xmlns:a16="http://schemas.microsoft.com/office/drawing/2014/main" id="{F2935EA9-FB2C-C6DB-65FC-BE055CC302F4}"/>
                </a:ext>
              </a:extLst>
            </p:cNvPr>
            <p:cNvCxnSpPr/>
            <p:nvPr/>
          </p:nvCxnSpPr>
          <p:spPr>
            <a:xfrm flipV="1">
              <a:off x="9110991" y="2955177"/>
              <a:ext cx="329939" cy="143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398D2E79-D3B8-9563-AA88-0F15A265278F}"/>
                </a:ext>
              </a:extLst>
            </p:cNvPr>
            <p:cNvSpPr txBox="1"/>
            <p:nvPr/>
          </p:nvSpPr>
          <p:spPr>
            <a:xfrm>
              <a:off x="9410297" y="2719056"/>
              <a:ext cx="1206434" cy="369332"/>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制冷剂管</a:t>
              </a:r>
            </a:p>
          </p:txBody>
        </p:sp>
        <p:cxnSp>
          <p:nvCxnSpPr>
            <p:cNvPr id="64" name="直接连接符 63">
              <a:extLst>
                <a:ext uri="{FF2B5EF4-FFF2-40B4-BE49-F238E27FC236}">
                  <a16:creationId xmlns:a16="http://schemas.microsoft.com/office/drawing/2014/main" id="{A9336F7A-BF1A-2262-5BCC-E35319821EDC}"/>
                </a:ext>
              </a:extLst>
            </p:cNvPr>
            <p:cNvCxnSpPr/>
            <p:nvPr/>
          </p:nvCxnSpPr>
          <p:spPr>
            <a:xfrm flipH="1">
              <a:off x="7493551" y="3321314"/>
              <a:ext cx="258192" cy="3575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65DFF15E-9B72-D532-55DB-3DA98EBF8D62}"/>
                </a:ext>
              </a:extLst>
            </p:cNvPr>
            <p:cNvSpPr txBox="1"/>
            <p:nvPr/>
          </p:nvSpPr>
          <p:spPr>
            <a:xfrm>
              <a:off x="6887380" y="3569739"/>
              <a:ext cx="1112210" cy="369332"/>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冷却水管</a:t>
              </a:r>
            </a:p>
          </p:txBody>
        </p:sp>
        <p:cxnSp>
          <p:nvCxnSpPr>
            <p:cNvPr id="66" name="直接连接符 65">
              <a:extLst>
                <a:ext uri="{FF2B5EF4-FFF2-40B4-BE49-F238E27FC236}">
                  <a16:creationId xmlns:a16="http://schemas.microsoft.com/office/drawing/2014/main" id="{EC726DAF-7B57-7491-8AE1-B66E6F724969}"/>
                </a:ext>
              </a:extLst>
            </p:cNvPr>
            <p:cNvCxnSpPr/>
            <p:nvPr/>
          </p:nvCxnSpPr>
          <p:spPr>
            <a:xfrm flipV="1">
              <a:off x="9033951" y="2367359"/>
              <a:ext cx="697584" cy="2262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91AFF90D-A818-553F-A7FB-1B0C97E121FB}"/>
                </a:ext>
              </a:extLst>
            </p:cNvPr>
            <p:cNvSpPr txBox="1"/>
            <p:nvPr/>
          </p:nvSpPr>
          <p:spPr>
            <a:xfrm>
              <a:off x="9615230" y="2180278"/>
              <a:ext cx="885702" cy="369332"/>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rPr>
                <a:t>换热器</a:t>
              </a:r>
            </a:p>
          </p:txBody>
        </p:sp>
      </p:grpSp>
      <p:sp>
        <p:nvSpPr>
          <p:cNvPr id="2" name="灯片编号占位符 1">
            <a:extLst>
              <a:ext uri="{FF2B5EF4-FFF2-40B4-BE49-F238E27FC236}">
                <a16:creationId xmlns:a16="http://schemas.microsoft.com/office/drawing/2014/main" id="{7530F67F-0A78-6F21-1933-60E0049B339A}"/>
              </a:ext>
            </a:extLst>
          </p:cNvPr>
          <p:cNvSpPr>
            <a:spLocks noGrp="1"/>
          </p:cNvSpPr>
          <p:nvPr>
            <p:ph type="sldNum" sz="quarter" idx="12"/>
          </p:nvPr>
        </p:nvSpPr>
        <p:spPr>
          <a:xfrm>
            <a:off x="9461911" y="6548192"/>
            <a:ext cx="2743200" cy="365125"/>
          </a:xfrm>
        </p:spPr>
        <p:txBody>
          <a:bodyPr/>
          <a:lstStyle/>
          <a:p>
            <a:fld id="{01635508-54A0-4FB0-A4C5-6467DE85E924}" type="slidenum">
              <a:rPr lang="zh-CN" altLang="en-US" b="1" smtClean="0"/>
              <a:pPr/>
              <a:t>18</a:t>
            </a:fld>
            <a:endParaRPr lang="zh-CN" altLang="en-US" b="1" dirty="0"/>
          </a:p>
        </p:txBody>
      </p:sp>
      <p:cxnSp>
        <p:nvCxnSpPr>
          <p:cNvPr id="136" name="直线连接符 9">
            <a:extLst>
              <a:ext uri="{FF2B5EF4-FFF2-40B4-BE49-F238E27FC236}">
                <a16:creationId xmlns:a16="http://schemas.microsoft.com/office/drawing/2014/main" id="{4864E634-5265-08C2-F381-AC6D4F9A95FA}"/>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7" name="梯形 136">
            <a:extLst>
              <a:ext uri="{FF2B5EF4-FFF2-40B4-BE49-F238E27FC236}">
                <a16:creationId xmlns:a16="http://schemas.microsoft.com/office/drawing/2014/main" id="{846690FA-D863-DA9E-CA1A-133811491F17}"/>
              </a:ext>
            </a:extLst>
          </p:cNvPr>
          <p:cNvSpPr/>
          <p:nvPr/>
        </p:nvSpPr>
        <p:spPr>
          <a:xfrm rot="10800000">
            <a:off x="19772" y="537006"/>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38" name="文本框 137">
            <a:extLst>
              <a:ext uri="{FF2B5EF4-FFF2-40B4-BE49-F238E27FC236}">
                <a16:creationId xmlns:a16="http://schemas.microsoft.com/office/drawing/2014/main" id="{0AE3EB47-C316-2448-5EE6-AF3E2D30E8C3}"/>
              </a:ext>
            </a:extLst>
          </p:cNvPr>
          <p:cNvSpPr txBox="1"/>
          <p:nvPr/>
        </p:nvSpPr>
        <p:spPr>
          <a:xfrm>
            <a:off x="308731" y="564178"/>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蒸发式冷凝器性能测试实验系统</a:t>
            </a:r>
          </a:p>
        </p:txBody>
      </p:sp>
      <p:grpSp>
        <p:nvGrpSpPr>
          <p:cNvPr id="129"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78DA11A-F017-3C67-E57B-5C7F3C2768AF}"/>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130" name="iSľîďê">
              <a:extLst>
                <a:ext uri="{FF2B5EF4-FFF2-40B4-BE49-F238E27FC236}">
                  <a16:creationId xmlns:a16="http://schemas.microsoft.com/office/drawing/2014/main" id="{81D67CB3-31D5-FFE7-6261-6099646354A0}"/>
                </a:ext>
              </a:extLst>
            </p:cNvPr>
            <p:cNvGrpSpPr/>
            <p:nvPr/>
          </p:nvGrpSpPr>
          <p:grpSpPr>
            <a:xfrm>
              <a:off x="2629947" y="2501424"/>
              <a:ext cx="1847550" cy="1855152"/>
              <a:chOff x="3216275" y="2651125"/>
              <a:chExt cx="1543050" cy="1549400"/>
            </a:xfrm>
            <a:grpFill/>
          </p:grpSpPr>
          <p:sp>
            <p:nvSpPr>
              <p:cNvPr id="168" name="îśľíḓè">
                <a:extLst>
                  <a:ext uri="{FF2B5EF4-FFF2-40B4-BE49-F238E27FC236}">
                    <a16:creationId xmlns:a16="http://schemas.microsoft.com/office/drawing/2014/main" id="{BE051FBE-92F9-DC27-7D19-E698B5FA749D}"/>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şḷïďe">
                <a:extLst>
                  <a:ext uri="{FF2B5EF4-FFF2-40B4-BE49-F238E27FC236}">
                    <a16:creationId xmlns:a16="http://schemas.microsoft.com/office/drawing/2014/main" id="{6A84A40A-550F-549F-7F30-19ACD68D3642}"/>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şľïďê">
                <a:extLst>
                  <a:ext uri="{FF2B5EF4-FFF2-40B4-BE49-F238E27FC236}">
                    <a16:creationId xmlns:a16="http://schemas.microsoft.com/office/drawing/2014/main" id="{B2E30431-21BD-8080-95AD-A07E76869042}"/>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ŝľíḍê">
                <a:extLst>
                  <a:ext uri="{FF2B5EF4-FFF2-40B4-BE49-F238E27FC236}">
                    <a16:creationId xmlns:a16="http://schemas.microsoft.com/office/drawing/2014/main" id="{4FA3C0E7-889D-D8CD-6E1A-233686321803}"/>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îṥḻiḓe">
                <a:extLst>
                  <a:ext uri="{FF2B5EF4-FFF2-40B4-BE49-F238E27FC236}">
                    <a16:creationId xmlns:a16="http://schemas.microsoft.com/office/drawing/2014/main" id="{E1440C38-6C77-C457-FAA9-C1C590182E49}"/>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Sľíḓè">
                <a:extLst>
                  <a:ext uri="{FF2B5EF4-FFF2-40B4-BE49-F238E27FC236}">
                    <a16:creationId xmlns:a16="http://schemas.microsoft.com/office/drawing/2014/main" id="{0C9189AF-CA18-9DA7-A50F-74AAF6E2EEC6}"/>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S1îdè">
                <a:extLst>
                  <a:ext uri="{FF2B5EF4-FFF2-40B4-BE49-F238E27FC236}">
                    <a16:creationId xmlns:a16="http://schemas.microsoft.com/office/drawing/2014/main" id="{367DC99A-248E-2D10-A4B9-0CB43854A956}"/>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ṣḷîḓe">
                <a:extLst>
                  <a:ext uri="{FF2B5EF4-FFF2-40B4-BE49-F238E27FC236}">
                    <a16:creationId xmlns:a16="http://schemas.microsoft.com/office/drawing/2014/main" id="{E48D531B-7CE8-2F31-6BEB-EB7FAD400CCA}"/>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ŝḻiḑe">
                <a:extLst>
                  <a:ext uri="{FF2B5EF4-FFF2-40B4-BE49-F238E27FC236}">
                    <a16:creationId xmlns:a16="http://schemas.microsoft.com/office/drawing/2014/main" id="{32E5385E-20BF-2415-6F7E-09E6066F6823}"/>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śḻîďe">
                <a:extLst>
                  <a:ext uri="{FF2B5EF4-FFF2-40B4-BE49-F238E27FC236}">
                    <a16:creationId xmlns:a16="http://schemas.microsoft.com/office/drawing/2014/main" id="{804F14A9-36D4-E460-C9BA-12D72E429E5C}"/>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1îḓê">
                <a:extLst>
                  <a:ext uri="{FF2B5EF4-FFF2-40B4-BE49-F238E27FC236}">
                    <a16:creationId xmlns:a16="http://schemas.microsoft.com/office/drawing/2014/main" id="{CE0708FD-1A54-48D8-591B-751634CA39B5}"/>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Slïďê">
                <a:extLst>
                  <a:ext uri="{FF2B5EF4-FFF2-40B4-BE49-F238E27FC236}">
                    <a16:creationId xmlns:a16="http://schemas.microsoft.com/office/drawing/2014/main" id="{50792B3F-587B-44FD-8117-99BB15B19343}"/>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ṡļiḑê">
                <a:extLst>
                  <a:ext uri="{FF2B5EF4-FFF2-40B4-BE49-F238E27FC236}">
                    <a16:creationId xmlns:a16="http://schemas.microsoft.com/office/drawing/2014/main" id="{256D7102-CEEF-4706-9F2E-87738E333528}"/>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Sḷïde">
                <a:extLst>
                  <a:ext uri="{FF2B5EF4-FFF2-40B4-BE49-F238E27FC236}">
                    <a16:creationId xmlns:a16="http://schemas.microsoft.com/office/drawing/2014/main" id="{2E88A68B-AD8C-81FA-29BE-B08B15775629}"/>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šļiďè">
                <a:extLst>
                  <a:ext uri="{FF2B5EF4-FFF2-40B4-BE49-F238E27FC236}">
                    <a16:creationId xmlns:a16="http://schemas.microsoft.com/office/drawing/2014/main" id="{E84B5C13-078F-F17B-56AA-74FD5772553C}"/>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ṡ1ïdê">
                <a:extLst>
                  <a:ext uri="{FF2B5EF4-FFF2-40B4-BE49-F238E27FC236}">
                    <a16:creationId xmlns:a16="http://schemas.microsoft.com/office/drawing/2014/main" id="{BDEAA4A1-C130-5516-46E2-04BA1C131925}"/>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sḻiḓê">
                <a:extLst>
                  <a:ext uri="{FF2B5EF4-FFF2-40B4-BE49-F238E27FC236}">
                    <a16:creationId xmlns:a16="http://schemas.microsoft.com/office/drawing/2014/main" id="{41BBB81C-6A2B-8FA9-BEC4-7B4EE26B2CDE}"/>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ïSḷiḍe">
                <a:extLst>
                  <a:ext uri="{FF2B5EF4-FFF2-40B4-BE49-F238E27FC236}">
                    <a16:creationId xmlns:a16="http://schemas.microsoft.com/office/drawing/2014/main" id="{50230058-B586-B556-0A4E-4E558C9B5914}"/>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ṩḷiḑê">
                <a:extLst>
                  <a:ext uri="{FF2B5EF4-FFF2-40B4-BE49-F238E27FC236}">
                    <a16:creationId xmlns:a16="http://schemas.microsoft.com/office/drawing/2014/main" id="{84DCD395-4E2A-C134-D247-7816A7839432}"/>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ṧliḋê">
                <a:extLst>
                  <a:ext uri="{FF2B5EF4-FFF2-40B4-BE49-F238E27FC236}">
                    <a16:creationId xmlns:a16="http://schemas.microsoft.com/office/drawing/2014/main" id="{B08C7C6C-2BBC-68DE-BE4F-C28B16585DD1}"/>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ŝ1îḍé">
                <a:extLst>
                  <a:ext uri="{FF2B5EF4-FFF2-40B4-BE49-F238E27FC236}">
                    <a16:creationId xmlns:a16="http://schemas.microsoft.com/office/drawing/2014/main" id="{604EBC28-CE84-3603-64E2-6CC1139B8773}"/>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šlîďè">
                <a:extLst>
                  <a:ext uri="{FF2B5EF4-FFF2-40B4-BE49-F238E27FC236}">
                    <a16:creationId xmlns:a16="http://schemas.microsoft.com/office/drawing/2014/main" id="{B7CFD62F-A2B7-1E7E-E768-FD4271C747B8}"/>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şliďe">
                <a:extLst>
                  <a:ext uri="{FF2B5EF4-FFF2-40B4-BE49-F238E27FC236}">
                    <a16:creationId xmlns:a16="http://schemas.microsoft.com/office/drawing/2014/main" id="{226726ED-1E71-AB3A-E70A-734492179548}"/>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śļíḑè">
                <a:extLst>
                  <a:ext uri="{FF2B5EF4-FFF2-40B4-BE49-F238E27FC236}">
                    <a16:creationId xmlns:a16="http://schemas.microsoft.com/office/drawing/2014/main" id="{34006438-BCB2-B88E-91E1-43A58A5E1033}"/>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ṥḷíḍè">
                <a:extLst>
                  <a:ext uri="{FF2B5EF4-FFF2-40B4-BE49-F238E27FC236}">
                    <a16:creationId xmlns:a16="http://schemas.microsoft.com/office/drawing/2014/main" id="{5CB3479C-01FD-725F-AC25-8937E88198D5}"/>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Sḻiḓe">
                <a:extLst>
                  <a:ext uri="{FF2B5EF4-FFF2-40B4-BE49-F238E27FC236}">
                    <a16:creationId xmlns:a16="http://schemas.microsoft.com/office/drawing/2014/main" id="{C764EBF4-2BC7-24B6-2515-E1E653F25EBD}"/>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îsļiḋé">
                <a:extLst>
                  <a:ext uri="{FF2B5EF4-FFF2-40B4-BE49-F238E27FC236}">
                    <a16:creationId xmlns:a16="http://schemas.microsoft.com/office/drawing/2014/main" id="{E2A61933-901C-0FB6-9715-91CDBB41EF0A}"/>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ľídé">
                <a:extLst>
                  <a:ext uri="{FF2B5EF4-FFF2-40B4-BE49-F238E27FC236}">
                    <a16:creationId xmlns:a16="http://schemas.microsoft.com/office/drawing/2014/main" id="{A87ACE4D-618B-418F-90E1-6272B9FC1C1C}"/>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1" name="îṡḻiḓê">
              <a:extLst>
                <a:ext uri="{FF2B5EF4-FFF2-40B4-BE49-F238E27FC236}">
                  <a16:creationId xmlns:a16="http://schemas.microsoft.com/office/drawing/2014/main" id="{48289C05-6657-792D-4A49-31155D3FBBED}"/>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š1îďê">
              <a:extLst>
                <a:ext uri="{FF2B5EF4-FFF2-40B4-BE49-F238E27FC236}">
                  <a16:creationId xmlns:a16="http://schemas.microsoft.com/office/drawing/2014/main" id="{7723A781-69A4-79CD-27CF-5C02EFB1FC54}"/>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33" name="íṩlíḍe">
              <a:extLst>
                <a:ext uri="{FF2B5EF4-FFF2-40B4-BE49-F238E27FC236}">
                  <a16:creationId xmlns:a16="http://schemas.microsoft.com/office/drawing/2014/main" id="{93596EAD-BFE0-DE91-6ED8-EE0B5073123C}"/>
                </a:ext>
              </a:extLst>
            </p:cNvPr>
            <p:cNvGrpSpPr/>
            <p:nvPr/>
          </p:nvGrpSpPr>
          <p:grpSpPr>
            <a:xfrm>
              <a:off x="4589708" y="2583543"/>
              <a:ext cx="742163" cy="1193232"/>
              <a:chOff x="4691308" y="2684429"/>
              <a:chExt cx="679414" cy="1092346"/>
            </a:xfrm>
            <a:grpFill/>
          </p:grpSpPr>
          <p:sp>
            <p:nvSpPr>
              <p:cNvPr id="165" name="ïṡľïďê">
                <a:extLst>
                  <a:ext uri="{FF2B5EF4-FFF2-40B4-BE49-F238E27FC236}">
                    <a16:creationId xmlns:a16="http://schemas.microsoft.com/office/drawing/2014/main" id="{8912AFB5-69D7-B39E-31D2-C74353616E00}"/>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šlíḍé">
                <a:extLst>
                  <a:ext uri="{FF2B5EF4-FFF2-40B4-BE49-F238E27FC236}">
                    <a16:creationId xmlns:a16="http://schemas.microsoft.com/office/drawing/2014/main" id="{EDB53E1E-0E59-6018-EDC7-97C9E5E39087}"/>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S1ïḍé">
                <a:extLst>
                  <a:ext uri="{FF2B5EF4-FFF2-40B4-BE49-F238E27FC236}">
                    <a16:creationId xmlns:a16="http://schemas.microsoft.com/office/drawing/2014/main" id="{32CDF541-B04D-CD82-F871-DEE4F8B375EA}"/>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4" name="î$1idè">
              <a:extLst>
                <a:ext uri="{FF2B5EF4-FFF2-40B4-BE49-F238E27FC236}">
                  <a16:creationId xmlns:a16="http://schemas.microsoft.com/office/drawing/2014/main" id="{6DDD8F67-59CC-14EC-4699-3B34A3750FEC}"/>
                </a:ext>
              </a:extLst>
            </p:cNvPr>
            <p:cNvGrpSpPr/>
            <p:nvPr/>
          </p:nvGrpSpPr>
          <p:grpSpPr>
            <a:xfrm>
              <a:off x="7561942" y="2580837"/>
              <a:ext cx="677905" cy="1186334"/>
              <a:chOff x="7344147" y="2674826"/>
              <a:chExt cx="624197" cy="1092345"/>
            </a:xfrm>
            <a:grpFill/>
          </p:grpSpPr>
          <p:sp>
            <p:nvSpPr>
              <p:cNvPr id="161" name="ïṩľiḓe">
                <a:extLst>
                  <a:ext uri="{FF2B5EF4-FFF2-40B4-BE49-F238E27FC236}">
                    <a16:creationId xmlns:a16="http://schemas.microsoft.com/office/drawing/2014/main" id="{06827454-B5CC-6759-0F8B-7D39924E0BBE}"/>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ṣlïḓê">
                <a:extLst>
                  <a:ext uri="{FF2B5EF4-FFF2-40B4-BE49-F238E27FC236}">
                    <a16:creationId xmlns:a16="http://schemas.microsoft.com/office/drawing/2014/main" id="{03D1E1A3-5FE5-8885-950E-2CC5333731A9}"/>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šlîḍê">
                <a:extLst>
                  <a:ext uri="{FF2B5EF4-FFF2-40B4-BE49-F238E27FC236}">
                    <a16:creationId xmlns:a16="http://schemas.microsoft.com/office/drawing/2014/main" id="{E0FF1D4F-B653-B172-8077-2636FC4B54F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S1îḓe">
                <a:extLst>
                  <a:ext uri="{FF2B5EF4-FFF2-40B4-BE49-F238E27FC236}">
                    <a16:creationId xmlns:a16="http://schemas.microsoft.com/office/drawing/2014/main" id="{57D1A140-4360-6B25-0B3D-245D2CD5560F}"/>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5" name="ïŝḻïdè">
              <a:extLst>
                <a:ext uri="{FF2B5EF4-FFF2-40B4-BE49-F238E27FC236}">
                  <a16:creationId xmlns:a16="http://schemas.microsoft.com/office/drawing/2014/main" id="{6134948D-804B-4C02-3C33-21DD810C1D8B}"/>
                </a:ext>
              </a:extLst>
            </p:cNvPr>
            <p:cNvGrpSpPr/>
            <p:nvPr/>
          </p:nvGrpSpPr>
          <p:grpSpPr>
            <a:xfrm>
              <a:off x="4649513" y="3946051"/>
              <a:ext cx="3567404" cy="243887"/>
              <a:chOff x="4649503" y="3967974"/>
              <a:chExt cx="3246722" cy="221964"/>
            </a:xfrm>
            <a:grpFill/>
          </p:grpSpPr>
          <p:sp>
            <p:nvSpPr>
              <p:cNvPr id="143" name="í$ḻiḓé">
                <a:extLst>
                  <a:ext uri="{FF2B5EF4-FFF2-40B4-BE49-F238E27FC236}">
                    <a16:creationId xmlns:a16="http://schemas.microsoft.com/office/drawing/2014/main" id="{9ED2D3CD-715E-D9FA-7DD6-575407532421}"/>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ľîḓé">
                <a:extLst>
                  <a:ext uri="{FF2B5EF4-FFF2-40B4-BE49-F238E27FC236}">
                    <a16:creationId xmlns:a16="http://schemas.microsoft.com/office/drawing/2014/main" id="{D3380C01-8BB6-CD35-C61C-0EE0025D9446}"/>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ṥļíḑè">
                <a:extLst>
                  <a:ext uri="{FF2B5EF4-FFF2-40B4-BE49-F238E27FC236}">
                    <a16:creationId xmlns:a16="http://schemas.microsoft.com/office/drawing/2014/main" id="{8D772C04-3FE1-7660-6B81-D7174371DD3F}"/>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ŝliḍé">
                <a:extLst>
                  <a:ext uri="{FF2B5EF4-FFF2-40B4-BE49-F238E27FC236}">
                    <a16:creationId xmlns:a16="http://schemas.microsoft.com/office/drawing/2014/main" id="{76D46CC5-244C-D470-E751-5CAA64842B8C}"/>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ŝļiďè">
                <a:extLst>
                  <a:ext uri="{FF2B5EF4-FFF2-40B4-BE49-F238E27FC236}">
                    <a16:creationId xmlns:a16="http://schemas.microsoft.com/office/drawing/2014/main" id="{49146249-C0EC-8426-C442-AA60A6B18B69}"/>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ṩḷiḓé">
                <a:extLst>
                  <a:ext uri="{FF2B5EF4-FFF2-40B4-BE49-F238E27FC236}">
                    <a16:creationId xmlns:a16="http://schemas.microsoft.com/office/drawing/2014/main" id="{BF469CC7-0A1E-21CB-D870-1B3D0034F540}"/>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ḷíďè">
                <a:extLst>
                  <a:ext uri="{FF2B5EF4-FFF2-40B4-BE49-F238E27FC236}">
                    <a16:creationId xmlns:a16="http://schemas.microsoft.com/office/drawing/2014/main" id="{41D7523E-97A4-7AC9-03D2-2F291E1D3EDF}"/>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ś1îdê">
                <a:extLst>
                  <a:ext uri="{FF2B5EF4-FFF2-40B4-BE49-F238E27FC236}">
                    <a16:creationId xmlns:a16="http://schemas.microsoft.com/office/drawing/2014/main" id="{DE7D2E9D-4EBD-B06D-B22E-7D7A1A807FF4}"/>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ṧļîḓe">
                <a:extLst>
                  <a:ext uri="{FF2B5EF4-FFF2-40B4-BE49-F238E27FC236}">
                    <a16:creationId xmlns:a16="http://schemas.microsoft.com/office/drawing/2014/main" id="{351C2B19-0803-6BD6-ADE9-A7A5E80EA938}"/>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ḷíḑe">
                <a:extLst>
                  <a:ext uri="{FF2B5EF4-FFF2-40B4-BE49-F238E27FC236}">
                    <a16:creationId xmlns:a16="http://schemas.microsoft.com/office/drawing/2014/main" id="{4C0E9E9E-D01F-B98A-10C4-227925226A08}"/>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šļiďè">
                <a:extLst>
                  <a:ext uri="{FF2B5EF4-FFF2-40B4-BE49-F238E27FC236}">
                    <a16:creationId xmlns:a16="http://schemas.microsoft.com/office/drawing/2014/main" id="{09C9F1A3-8AD9-912E-F5D6-F86A63971993}"/>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ṡḷïdè">
                <a:extLst>
                  <a:ext uri="{FF2B5EF4-FFF2-40B4-BE49-F238E27FC236}">
                    <a16:creationId xmlns:a16="http://schemas.microsoft.com/office/drawing/2014/main" id="{F827DDC7-0C8F-53FD-83CC-8C5B49A96A19}"/>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śḻïḓe">
                <a:extLst>
                  <a:ext uri="{FF2B5EF4-FFF2-40B4-BE49-F238E27FC236}">
                    <a16:creationId xmlns:a16="http://schemas.microsoft.com/office/drawing/2014/main" id="{3C328258-2C3D-0824-3D4C-E66D5ABC93CA}"/>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ļîḓe">
                <a:extLst>
                  <a:ext uri="{FF2B5EF4-FFF2-40B4-BE49-F238E27FC236}">
                    <a16:creationId xmlns:a16="http://schemas.microsoft.com/office/drawing/2014/main" id="{F8F220C9-DF72-D061-08E7-A6E32B295B61}"/>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šḷîḋé">
                <a:extLst>
                  <a:ext uri="{FF2B5EF4-FFF2-40B4-BE49-F238E27FC236}">
                    <a16:creationId xmlns:a16="http://schemas.microsoft.com/office/drawing/2014/main" id="{F7B3905C-DA73-0818-57C4-43AE300EDB30}"/>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šļïḋê">
                <a:extLst>
                  <a:ext uri="{FF2B5EF4-FFF2-40B4-BE49-F238E27FC236}">
                    <a16:creationId xmlns:a16="http://schemas.microsoft.com/office/drawing/2014/main" id="{F5F6F86A-1454-7DFA-1CA2-4915DC4F932E}"/>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śľïḓê">
                <a:extLst>
                  <a:ext uri="{FF2B5EF4-FFF2-40B4-BE49-F238E27FC236}">
                    <a16:creationId xmlns:a16="http://schemas.microsoft.com/office/drawing/2014/main" id="{3B9BD9A4-ADB8-12DB-2B96-3DFFCCA5586B}"/>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ṩḷiḋé">
                <a:extLst>
                  <a:ext uri="{FF2B5EF4-FFF2-40B4-BE49-F238E27FC236}">
                    <a16:creationId xmlns:a16="http://schemas.microsoft.com/office/drawing/2014/main" id="{C69AFB9F-23D0-B5F1-DE5C-378C13B12B69}"/>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cxnSp>
        <p:nvCxnSpPr>
          <p:cNvPr id="75" name="直接连接符 74">
            <a:extLst>
              <a:ext uri="{FF2B5EF4-FFF2-40B4-BE49-F238E27FC236}">
                <a16:creationId xmlns:a16="http://schemas.microsoft.com/office/drawing/2014/main" id="{A8683449-AB63-B91D-F0FD-FD3B53AF4ED3}"/>
              </a:ext>
            </a:extLst>
          </p:cNvPr>
          <p:cNvCxnSpPr>
            <a:cxnSpLocks/>
          </p:cNvCxnSpPr>
          <p:nvPr/>
        </p:nvCxnSpPr>
        <p:spPr>
          <a:xfrm flipH="1">
            <a:off x="8800212" y="2537797"/>
            <a:ext cx="330321" cy="142762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688B3B65-01E6-83D2-9CCD-17208DA06A30}"/>
              </a:ext>
            </a:extLst>
          </p:cNvPr>
          <p:cNvCxnSpPr>
            <a:cxnSpLocks/>
          </p:cNvCxnSpPr>
          <p:nvPr/>
        </p:nvCxnSpPr>
        <p:spPr>
          <a:xfrm>
            <a:off x="9264000" y="2537797"/>
            <a:ext cx="187819" cy="142762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A25ABA13-8EC3-9DA5-CDD7-131F36413949}"/>
              </a:ext>
            </a:extLst>
          </p:cNvPr>
          <p:cNvCxnSpPr>
            <a:cxnSpLocks/>
          </p:cNvCxnSpPr>
          <p:nvPr/>
        </p:nvCxnSpPr>
        <p:spPr>
          <a:xfrm flipH="1">
            <a:off x="9005051" y="2530747"/>
            <a:ext cx="180498" cy="146185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20D2DE-4BA2-B5F5-E9B3-81777E1630B4}"/>
              </a:ext>
            </a:extLst>
          </p:cNvPr>
          <p:cNvCxnSpPr>
            <a:cxnSpLocks/>
          </p:cNvCxnSpPr>
          <p:nvPr/>
        </p:nvCxnSpPr>
        <p:spPr>
          <a:xfrm>
            <a:off x="9313190" y="2530747"/>
            <a:ext cx="328203" cy="14346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9FA25E54-A737-F48D-7BCD-971A0A749DEE}"/>
              </a:ext>
            </a:extLst>
          </p:cNvPr>
          <p:cNvCxnSpPr>
            <a:cxnSpLocks/>
          </p:cNvCxnSpPr>
          <p:nvPr/>
        </p:nvCxnSpPr>
        <p:spPr>
          <a:xfrm flipH="1">
            <a:off x="8587311" y="2523699"/>
            <a:ext cx="518591" cy="144172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0E54D818-2C82-274B-BBD3-847505AAF784}"/>
              </a:ext>
            </a:extLst>
          </p:cNvPr>
          <p:cNvCxnSpPr>
            <a:cxnSpLocks/>
          </p:cNvCxnSpPr>
          <p:nvPr/>
        </p:nvCxnSpPr>
        <p:spPr>
          <a:xfrm>
            <a:off x="9347957" y="2523699"/>
            <a:ext cx="504040" cy="14689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8B2E1FE1-704E-6346-49C9-FFDCD0F05AAD}"/>
              </a:ext>
            </a:extLst>
          </p:cNvPr>
          <p:cNvCxnSpPr/>
          <p:nvPr/>
        </p:nvCxnSpPr>
        <p:spPr>
          <a:xfrm>
            <a:off x="9229535" y="2537797"/>
            <a:ext cx="0" cy="142762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CB7D9EF6-CC32-C4F3-FF38-B90010E9932E}"/>
              </a:ext>
            </a:extLst>
          </p:cNvPr>
          <p:cNvCxnSpPr>
            <a:cxnSpLocks/>
          </p:cNvCxnSpPr>
          <p:nvPr/>
        </p:nvCxnSpPr>
        <p:spPr>
          <a:xfrm flipV="1">
            <a:off x="9698626" y="3099838"/>
            <a:ext cx="509551" cy="354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2A6B2715-59CF-EB43-2812-403E14C38D12}"/>
              </a:ext>
            </a:extLst>
          </p:cNvPr>
          <p:cNvSpPr txBox="1"/>
          <p:nvPr/>
        </p:nvSpPr>
        <p:spPr>
          <a:xfrm>
            <a:off x="10162162" y="2845027"/>
            <a:ext cx="937548" cy="369332"/>
          </a:xfrm>
          <a:prstGeom prst="rect">
            <a:avLst/>
          </a:prstGeom>
          <a:noFill/>
        </p:spPr>
        <p:txBody>
          <a:bodyPr wrap="square">
            <a:spAutoFit/>
          </a:bodyPr>
          <a:lstStyle/>
          <a:p>
            <a:r>
              <a:rPr lang="zh-CN" altLang="en-US" b="1" dirty="0">
                <a:latin typeface="宋体" panose="02010600030101010101" pitchFamily="2" charset="-122"/>
                <a:ea typeface="宋体" panose="02010600030101010101" pitchFamily="2" charset="-122"/>
              </a:rPr>
              <a:t>喷淋水</a:t>
            </a:r>
          </a:p>
        </p:txBody>
      </p:sp>
      <p:sp>
        <p:nvSpPr>
          <p:cNvPr id="81" name="文本框 80">
            <a:extLst>
              <a:ext uri="{FF2B5EF4-FFF2-40B4-BE49-F238E27FC236}">
                <a16:creationId xmlns:a16="http://schemas.microsoft.com/office/drawing/2014/main" id="{D607AC4C-20C2-6810-ACBC-D8211C6012D0}"/>
              </a:ext>
            </a:extLst>
          </p:cNvPr>
          <p:cNvSpPr txBox="1"/>
          <p:nvPr/>
        </p:nvSpPr>
        <p:spPr>
          <a:xfrm>
            <a:off x="0" y="33138"/>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grpSp>
        <p:nvGrpSpPr>
          <p:cNvPr id="52" name="组合 51">
            <a:extLst>
              <a:ext uri="{FF2B5EF4-FFF2-40B4-BE49-F238E27FC236}">
                <a16:creationId xmlns:a16="http://schemas.microsoft.com/office/drawing/2014/main" id="{621EC116-EE1B-C671-74BB-8CDDFC0DC270}"/>
              </a:ext>
            </a:extLst>
          </p:cNvPr>
          <p:cNvGrpSpPr/>
          <p:nvPr/>
        </p:nvGrpSpPr>
        <p:grpSpPr>
          <a:xfrm>
            <a:off x="5121536" y="6452425"/>
            <a:ext cx="7099039" cy="414788"/>
            <a:chOff x="6115824" y="6443212"/>
            <a:chExt cx="6441504" cy="414788"/>
          </a:xfrm>
        </p:grpSpPr>
        <p:sp>
          <p:nvSpPr>
            <p:cNvPr id="53" name="矩形 52">
              <a:extLst>
                <a:ext uri="{FF2B5EF4-FFF2-40B4-BE49-F238E27FC236}">
                  <a16:creationId xmlns:a16="http://schemas.microsoft.com/office/drawing/2014/main" id="{92FEF261-46F0-D474-1F4F-B710D6378165}"/>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56" name="组合 55">
              <a:extLst>
                <a:ext uri="{FF2B5EF4-FFF2-40B4-BE49-F238E27FC236}">
                  <a16:creationId xmlns:a16="http://schemas.microsoft.com/office/drawing/2014/main" id="{6116BE02-29EE-2E4F-AA90-4F4664EA01D2}"/>
                </a:ext>
              </a:extLst>
            </p:cNvPr>
            <p:cNvGrpSpPr/>
            <p:nvPr/>
          </p:nvGrpSpPr>
          <p:grpSpPr>
            <a:xfrm>
              <a:off x="6115824" y="6443212"/>
              <a:ext cx="6441504" cy="407555"/>
              <a:chOff x="6115824" y="6443212"/>
              <a:chExt cx="6441504" cy="407555"/>
            </a:xfrm>
          </p:grpSpPr>
          <p:sp>
            <p:nvSpPr>
              <p:cNvPr id="58" name="矩形 57">
                <a:extLst>
                  <a:ext uri="{FF2B5EF4-FFF2-40B4-BE49-F238E27FC236}">
                    <a16:creationId xmlns:a16="http://schemas.microsoft.com/office/drawing/2014/main" id="{DB647C2F-D6CD-2937-77FA-E1E51124B004}"/>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71" name="文本框 70">
                <a:extLst>
                  <a:ext uri="{FF2B5EF4-FFF2-40B4-BE49-F238E27FC236}">
                    <a16:creationId xmlns:a16="http://schemas.microsoft.com/office/drawing/2014/main" id="{FBE9CE41-9F31-1AF1-45FE-C046F760B724}"/>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74" name="矩形 73">
                <a:extLst>
                  <a:ext uri="{FF2B5EF4-FFF2-40B4-BE49-F238E27FC236}">
                    <a16:creationId xmlns:a16="http://schemas.microsoft.com/office/drawing/2014/main" id="{76223765-B9F3-4ABA-4A19-0A2CE813728C}"/>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7" name="文本框 76">
                <a:extLst>
                  <a:ext uri="{FF2B5EF4-FFF2-40B4-BE49-F238E27FC236}">
                    <a16:creationId xmlns:a16="http://schemas.microsoft.com/office/drawing/2014/main" id="{52C385EB-BDA4-E48C-F541-D5F43CC70335}"/>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78" name="文本框 77">
                <a:extLst>
                  <a:ext uri="{FF2B5EF4-FFF2-40B4-BE49-F238E27FC236}">
                    <a16:creationId xmlns:a16="http://schemas.microsoft.com/office/drawing/2014/main" id="{C091C720-154E-7FBF-5BF8-A7AA847410D4}"/>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79" name="文本框 78">
                <a:extLst>
                  <a:ext uri="{FF2B5EF4-FFF2-40B4-BE49-F238E27FC236}">
                    <a16:creationId xmlns:a16="http://schemas.microsoft.com/office/drawing/2014/main" id="{35139345-4A75-B485-2012-6D0741F97C18}"/>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31" name="文本框 30">
            <a:extLst>
              <a:ext uri="{FF2B5EF4-FFF2-40B4-BE49-F238E27FC236}">
                <a16:creationId xmlns:a16="http://schemas.microsoft.com/office/drawing/2014/main" id="{35464296-04DB-73D4-9FFA-B9582BE56A3F}"/>
              </a:ext>
            </a:extLst>
          </p:cNvPr>
          <p:cNvSpPr txBox="1"/>
          <p:nvPr/>
        </p:nvSpPr>
        <p:spPr>
          <a:xfrm>
            <a:off x="79298" y="6418629"/>
            <a:ext cx="5008608" cy="461665"/>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谷雅秀</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王俊炜</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刘广东</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等</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新型椭圆形套管</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管翅式蒸发式冷凝器研究</a:t>
            </a:r>
            <a:r>
              <a:rPr lang="en-US" altLang="zh-CN" sz="1200" dirty="0">
                <a:latin typeface="微软雅黑" panose="020B0503020204020204" pitchFamily="34" charset="-122"/>
                <a:ea typeface="微软雅黑" panose="020B0503020204020204" pitchFamily="34" charset="-122"/>
              </a:rPr>
              <a:t>[J]. </a:t>
            </a:r>
            <a:r>
              <a:rPr lang="zh-CN" altLang="en-US" sz="1200" dirty="0">
                <a:latin typeface="微软雅黑" panose="020B0503020204020204" pitchFamily="34" charset="-122"/>
                <a:ea typeface="微软雅黑" panose="020B0503020204020204" pitchFamily="34" charset="-122"/>
              </a:rPr>
              <a:t>制冷学报</a:t>
            </a:r>
            <a:r>
              <a:rPr lang="en-US" altLang="zh-CN" sz="1200" dirty="0">
                <a:latin typeface="微软雅黑" panose="020B0503020204020204" pitchFamily="34" charset="-122"/>
                <a:ea typeface="微软雅黑" panose="020B0503020204020204" pitchFamily="34" charset="-122"/>
              </a:rPr>
              <a:t>, 2020, 41(4): 103-110. </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CSCD</a:t>
            </a:r>
            <a:r>
              <a:rPr lang="zh-CN" altLang="en-US" sz="1200" dirty="0">
                <a:latin typeface="微软雅黑" panose="020B0503020204020204" pitchFamily="34" charset="-122"/>
                <a:ea typeface="微软雅黑" panose="020B0503020204020204" pitchFamily="34" charset="-122"/>
              </a:rPr>
              <a:t>）</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216598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9638-5543-91D1-3213-ECDB2CA85B1A}"/>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C23C5BF0-EBE3-9E77-FF30-E7C11F374B56}"/>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19</a:t>
            </a:fld>
            <a:endParaRPr lang="zh-CN" altLang="en-US" b="1" dirty="0"/>
          </a:p>
        </p:txBody>
      </p:sp>
      <p:sp>
        <p:nvSpPr>
          <p:cNvPr id="4" name="文本框 3">
            <a:extLst>
              <a:ext uri="{FF2B5EF4-FFF2-40B4-BE49-F238E27FC236}">
                <a16:creationId xmlns:a16="http://schemas.microsoft.com/office/drawing/2014/main" id="{3A86084D-F10E-438E-616B-8F42B8BD90C5}"/>
              </a:ext>
            </a:extLst>
          </p:cNvPr>
          <p:cNvSpPr txBox="1"/>
          <p:nvPr/>
        </p:nvSpPr>
        <p:spPr>
          <a:xfrm>
            <a:off x="5452657" y="3497633"/>
            <a:ext cx="6194554" cy="369332"/>
          </a:xfrm>
          <a:prstGeom prst="rect">
            <a:avLst/>
          </a:prstGeom>
          <a:solidFill>
            <a:schemeClr val="bg1">
              <a:lumMod val="95000"/>
            </a:schemeClr>
          </a:solidFill>
          <a:ln w="28575">
            <a:solidFill>
              <a:schemeClr val="accent1"/>
            </a:solidFill>
            <a:prstDash val="sysDot"/>
          </a:ln>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蒸发式冷凝器性能测试实验系统运行模式</a:t>
            </a:r>
          </a:p>
        </p:txBody>
      </p:sp>
      <p:graphicFrame>
        <p:nvGraphicFramePr>
          <p:cNvPr id="7" name="表格 8">
            <a:extLst>
              <a:ext uri="{FF2B5EF4-FFF2-40B4-BE49-F238E27FC236}">
                <a16:creationId xmlns:a16="http://schemas.microsoft.com/office/drawing/2014/main" id="{73825A69-CB48-9030-BD22-98AC9F476CF0}"/>
              </a:ext>
            </a:extLst>
          </p:cNvPr>
          <p:cNvGraphicFramePr>
            <a:graphicFrameLocks noGrp="1"/>
          </p:cNvGraphicFramePr>
          <p:nvPr>
            <p:custDataLst>
              <p:tags r:id="rId1"/>
            </p:custDataLst>
            <p:extLst>
              <p:ext uri="{D42A27DB-BD31-4B8C-83A1-F6EECF244321}">
                <p14:modId xmlns:p14="http://schemas.microsoft.com/office/powerpoint/2010/main" val="3798623693"/>
              </p:ext>
            </p:extLst>
          </p:nvPr>
        </p:nvGraphicFramePr>
        <p:xfrm>
          <a:off x="5482862" y="3944324"/>
          <a:ext cx="6194554" cy="2410454"/>
        </p:xfrm>
        <a:graphic>
          <a:graphicData uri="http://schemas.openxmlformats.org/drawingml/2006/table">
            <a:tbl>
              <a:tblPr firstRow="1" bandRow="1">
                <a:tableStyleId>{5C22544A-7EE6-4342-B048-85BDC9FD1C3A}</a:tableStyleId>
              </a:tblPr>
              <a:tblGrid>
                <a:gridCol w="1238911">
                  <a:extLst>
                    <a:ext uri="{9D8B030D-6E8A-4147-A177-3AD203B41FA5}">
                      <a16:colId xmlns:a16="http://schemas.microsoft.com/office/drawing/2014/main" val="20000"/>
                    </a:ext>
                  </a:extLst>
                </a:gridCol>
                <a:gridCol w="1238911">
                  <a:extLst>
                    <a:ext uri="{9D8B030D-6E8A-4147-A177-3AD203B41FA5}">
                      <a16:colId xmlns:a16="http://schemas.microsoft.com/office/drawing/2014/main" val="20001"/>
                    </a:ext>
                  </a:extLst>
                </a:gridCol>
                <a:gridCol w="949264">
                  <a:extLst>
                    <a:ext uri="{9D8B030D-6E8A-4147-A177-3AD203B41FA5}">
                      <a16:colId xmlns:a16="http://schemas.microsoft.com/office/drawing/2014/main" val="20002"/>
                    </a:ext>
                  </a:extLst>
                </a:gridCol>
                <a:gridCol w="1336430">
                  <a:extLst>
                    <a:ext uri="{9D8B030D-6E8A-4147-A177-3AD203B41FA5}">
                      <a16:colId xmlns:a16="http://schemas.microsoft.com/office/drawing/2014/main" val="20003"/>
                    </a:ext>
                  </a:extLst>
                </a:gridCol>
                <a:gridCol w="1431038">
                  <a:extLst>
                    <a:ext uri="{9D8B030D-6E8A-4147-A177-3AD203B41FA5}">
                      <a16:colId xmlns:a16="http://schemas.microsoft.com/office/drawing/2014/main" val="20004"/>
                    </a:ext>
                  </a:extLst>
                </a:gridCol>
              </a:tblGrid>
              <a:tr h="1104371">
                <a:tc>
                  <a:txBody>
                    <a:bodyPr/>
                    <a:lstStyle/>
                    <a:p>
                      <a:pPr algn="ctr"/>
                      <a:r>
                        <a:rPr lang="zh-CN" altLang="en-US" sz="1800" b="1" dirty="0">
                          <a:solidFill>
                            <a:srgbClr val="FFFFFF"/>
                          </a:solidFill>
                          <a:latin typeface="微软雅黑" panose="020B0503020204020204" pitchFamily="34" charset="-122"/>
                          <a:ea typeface="微软雅黑" panose="020B0503020204020204" pitchFamily="34" charset="-122"/>
                        </a:rPr>
                        <a:t>运行模式</a:t>
                      </a:r>
                    </a:p>
                  </a:txBody>
                  <a:tcPr anchor="ctr">
                    <a:lnL w="12700" cmpd="sng">
                      <a:solidFill>
                        <a:srgbClr val="1C3879"/>
                      </a:solidFill>
                      <a:prstDash val="solid"/>
                    </a:lnL>
                    <a:lnR w="12700" cmpd="sng">
                      <a:solidFill>
                        <a:srgbClr val="DDDDDD"/>
                      </a:solidFill>
                      <a:prstDash val="solid"/>
                    </a:lnR>
                    <a:lnT w="12700" cmpd="sng">
                      <a:solidFill>
                        <a:srgbClr val="1C3879"/>
                      </a:solidFill>
                      <a:prstDash val="solid"/>
                    </a:lnT>
                    <a:lnB w="38100" cmpd="sng">
                      <a:solidFill>
                        <a:srgbClr val="1C3879"/>
                      </a:solidFill>
                      <a:prstDash val="solid"/>
                    </a:lnB>
                    <a:solidFill>
                      <a:srgbClr val="005CA1"/>
                    </a:solidFill>
                  </a:tcPr>
                </a:tc>
                <a:tc>
                  <a:txBody>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“风冷”</a:t>
                      </a:r>
                      <a:endParaRPr lang="en-US" altLang="zh-CN" sz="1600" b="1" dirty="0">
                        <a:solidFill>
                          <a:srgbClr val="FFFFFF"/>
                        </a:solidFill>
                        <a:latin typeface="微软雅黑" panose="020B0503020204020204" pitchFamily="34" charset="-122"/>
                        <a:ea typeface="微软雅黑" panose="020B0503020204020204" pitchFamily="34" charset="-122"/>
                      </a:endParaRPr>
                    </a:p>
                    <a:p>
                      <a:pPr algn="ctr"/>
                      <a:r>
                        <a:rPr lang="zh-CN" altLang="en-US" sz="1600" b="1" dirty="0">
                          <a:solidFill>
                            <a:srgbClr val="FFFFFF"/>
                          </a:solidFill>
                          <a:latin typeface="微软雅黑" panose="020B0503020204020204" pitchFamily="34" charset="-122"/>
                          <a:ea typeface="微软雅黑" panose="020B0503020204020204" pitchFamily="34" charset="-122"/>
                        </a:rPr>
                        <a:t>模式</a:t>
                      </a:r>
                    </a:p>
                  </a:txBody>
                  <a:tcPr anchor="ctr">
                    <a:lnL w="12700" cmpd="sng">
                      <a:solidFill>
                        <a:srgbClr val="DDDDDD"/>
                      </a:solidFill>
                      <a:prstDash val="solid"/>
                    </a:lnL>
                    <a:lnR w="12700" cmpd="sng">
                      <a:solidFill>
                        <a:srgbClr val="DDDDDD"/>
                      </a:solidFill>
                      <a:prstDash val="solid"/>
                    </a:lnR>
                    <a:lnT w="12700" cmpd="sng">
                      <a:solidFill>
                        <a:srgbClr val="1C3879"/>
                      </a:solidFill>
                      <a:prstDash val="solid"/>
                    </a:lnT>
                    <a:lnB w="38100" cmpd="sng">
                      <a:solidFill>
                        <a:srgbClr val="1C3879"/>
                      </a:solidFill>
                      <a:prstDash val="solid"/>
                    </a:lnB>
                    <a:solidFill>
                      <a:srgbClr val="005C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rgbClr val="FFFFFF"/>
                          </a:solidFill>
                          <a:latin typeface="微软雅黑" panose="020B0503020204020204" pitchFamily="34" charset="-122"/>
                          <a:ea typeface="微软雅黑" panose="020B0503020204020204" pitchFamily="34" charset="-122"/>
                        </a:rPr>
                        <a:t>“水冷”模式</a:t>
                      </a:r>
                    </a:p>
                  </a:txBody>
                  <a:tcPr anchor="ctr">
                    <a:lnL w="12700" cmpd="sng">
                      <a:solidFill>
                        <a:srgbClr val="DDDDDD"/>
                      </a:solidFill>
                      <a:prstDash val="solid"/>
                    </a:lnL>
                    <a:lnR w="12700" cmpd="sng">
                      <a:solidFill>
                        <a:srgbClr val="DDDDDD"/>
                      </a:solidFill>
                      <a:prstDash val="solid"/>
                    </a:lnR>
                    <a:lnT w="12700" cmpd="sng">
                      <a:solidFill>
                        <a:srgbClr val="1C3879"/>
                      </a:solidFill>
                      <a:prstDash val="solid"/>
                    </a:lnT>
                    <a:lnB w="38100" cmpd="sng">
                      <a:solidFill>
                        <a:srgbClr val="1C3879"/>
                      </a:solidFill>
                      <a:prstDash val="solid"/>
                    </a:lnB>
                    <a:solidFill>
                      <a:srgbClr val="005CA1"/>
                    </a:solidFill>
                  </a:tcPr>
                </a:tc>
                <a:tc>
                  <a:txBody>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传统“蒸发冷凝”模式</a:t>
                      </a:r>
                    </a:p>
                  </a:txBody>
                  <a:tcPr anchor="ctr">
                    <a:lnL w="12700" cmpd="sng">
                      <a:solidFill>
                        <a:srgbClr val="DDDDDD"/>
                      </a:solidFill>
                      <a:prstDash val="solid"/>
                    </a:lnL>
                    <a:lnR w="12700" cmpd="sng">
                      <a:solidFill>
                        <a:srgbClr val="DDDDDD"/>
                      </a:solidFill>
                      <a:prstDash val="solid"/>
                    </a:lnR>
                    <a:lnT w="12700" cmpd="sng">
                      <a:solidFill>
                        <a:srgbClr val="1C3879"/>
                      </a:solidFill>
                      <a:prstDash val="solid"/>
                    </a:lnT>
                    <a:lnB w="38100" cmpd="sng">
                      <a:solidFill>
                        <a:srgbClr val="1C3879"/>
                      </a:solidFill>
                      <a:prstDash val="solid"/>
                    </a:lnB>
                    <a:solidFill>
                      <a:srgbClr val="005CA1"/>
                    </a:solidFill>
                  </a:tcPr>
                </a:tc>
                <a:tc>
                  <a:txBody>
                    <a:bodyPr/>
                    <a:lstStyle/>
                    <a:p>
                      <a:pPr algn="ctr"/>
                      <a:r>
                        <a:rPr lang="zh-CN" altLang="en-US" sz="1600" b="1" dirty="0">
                          <a:solidFill>
                            <a:srgbClr val="FFFFFF"/>
                          </a:solidFill>
                          <a:latin typeface="微软雅黑" panose="020B0503020204020204" pitchFamily="34" charset="-122"/>
                          <a:ea typeface="微软雅黑" panose="020B0503020204020204" pitchFamily="34" charset="-122"/>
                        </a:rPr>
                        <a:t>“蒸发冷凝</a:t>
                      </a:r>
                      <a:endParaRPr lang="en-US" altLang="zh-CN" sz="1600" b="1" dirty="0">
                        <a:solidFill>
                          <a:srgbClr val="FFFFFF"/>
                        </a:solidFill>
                        <a:latin typeface="微软雅黑" panose="020B0503020204020204" pitchFamily="34" charset="-122"/>
                        <a:ea typeface="微软雅黑" panose="020B0503020204020204" pitchFamily="34" charset="-122"/>
                      </a:endParaRPr>
                    </a:p>
                    <a:p>
                      <a:pPr algn="ctr"/>
                      <a:r>
                        <a:rPr lang="zh-CN" altLang="en-US" sz="1600" b="1" dirty="0">
                          <a:solidFill>
                            <a:srgbClr val="FFFFFF"/>
                          </a:solidFill>
                          <a:latin typeface="微软雅黑" panose="020B0503020204020204" pitchFamily="34" charset="-122"/>
                          <a:ea typeface="微软雅黑" panose="020B0503020204020204" pitchFamily="34" charset="-122"/>
                        </a:rPr>
                        <a:t>全工况”模式</a:t>
                      </a:r>
                    </a:p>
                  </a:txBody>
                  <a:tcPr anchor="ctr">
                    <a:lnL w="12700" cmpd="sng">
                      <a:solidFill>
                        <a:srgbClr val="DDDDDD"/>
                      </a:solidFill>
                      <a:prstDash val="solid"/>
                    </a:lnL>
                    <a:lnR w="12700" cmpd="sng">
                      <a:solidFill>
                        <a:srgbClr val="1C3879"/>
                      </a:solidFill>
                      <a:prstDash val="solid"/>
                    </a:lnR>
                    <a:lnT w="12700" cmpd="sng">
                      <a:solidFill>
                        <a:srgbClr val="1C3879"/>
                      </a:solidFill>
                      <a:prstDash val="solid"/>
                    </a:lnT>
                    <a:lnB w="38100" cmpd="sng">
                      <a:solidFill>
                        <a:srgbClr val="1C3879"/>
                      </a:solidFill>
                      <a:prstDash val="solid"/>
                    </a:lnB>
                    <a:solidFill>
                      <a:srgbClr val="005CA1"/>
                    </a:solidFill>
                  </a:tcPr>
                </a:tc>
                <a:extLst>
                  <a:ext uri="{0D108BD9-81ED-4DB2-BD59-A6C34878D82A}">
                    <a16:rowId xmlns:a16="http://schemas.microsoft.com/office/drawing/2014/main" val="10000"/>
                  </a:ext>
                </a:extLst>
              </a:tr>
              <a:tr h="435811">
                <a:tc>
                  <a:txBody>
                    <a:bodyPr/>
                    <a:lstStyle/>
                    <a:p>
                      <a:pPr algn="ctr"/>
                      <a:r>
                        <a:rPr lang="zh-CN" altLang="en-US" sz="1800" b="1" dirty="0">
                          <a:solidFill>
                            <a:srgbClr val="000000"/>
                          </a:solidFill>
                          <a:latin typeface="微软雅黑" panose="020B0503020204020204" pitchFamily="34" charset="-122"/>
                          <a:ea typeface="微软雅黑" panose="020B0503020204020204" pitchFamily="34" charset="-122"/>
                        </a:rPr>
                        <a:t>风机</a:t>
                      </a:r>
                    </a:p>
                  </a:txBody>
                  <a:tcPr anchor="ctr">
                    <a:lnL w="12700" cmpd="sng">
                      <a:solidFill>
                        <a:srgbClr val="1C3879"/>
                      </a:solidFill>
                      <a:prstDash val="solid"/>
                    </a:lnL>
                    <a:lnR w="12700" cmpd="sng">
                      <a:solidFill>
                        <a:srgbClr val="DDDDDD"/>
                      </a:solidFill>
                      <a:prstDash val="solid"/>
                    </a:lnR>
                    <a:lnT w="38100" cmpd="sng">
                      <a:solidFill>
                        <a:srgbClr val="1C3879"/>
                      </a:solidFill>
                      <a:prstDash val="solid"/>
                    </a:lnT>
                    <a:lnB w="12700" cmpd="sng">
                      <a:solidFill>
                        <a:srgbClr val="DDDDDD"/>
                      </a:solidFill>
                      <a:prstDash val="solid"/>
                    </a:lnB>
                    <a:solidFill>
                      <a:srgbClr val="EEEEEE"/>
                    </a:solid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DDDDDD"/>
                      </a:solidFill>
                      <a:prstDash val="solid"/>
                    </a:lnR>
                    <a:lnT w="38100" cmpd="sng">
                      <a:solidFill>
                        <a:srgbClr val="1C3879"/>
                      </a:solidFill>
                      <a:prstDash val="solid"/>
                    </a:lnT>
                    <a:lnB w="12700" cmpd="sng">
                      <a:solidFill>
                        <a:srgbClr val="DDDDDD"/>
                      </a:solidFill>
                      <a:prstDash val="solid"/>
                    </a:lnB>
                    <a:solidFill>
                      <a:schemeClr val="accent5">
                        <a:lumMod val="40000"/>
                        <a:lumOff val="60000"/>
                      </a:schemeClr>
                    </a:solid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¾</a:t>
                      </a:r>
                    </a:p>
                  </a:txBody>
                  <a:tcPr anchor="ctr">
                    <a:lnL w="12700" cmpd="sng">
                      <a:solidFill>
                        <a:srgbClr val="DDDDDD"/>
                      </a:solidFill>
                      <a:prstDash val="solid"/>
                    </a:lnL>
                    <a:lnR w="12700" cmpd="sng">
                      <a:solidFill>
                        <a:srgbClr val="DDDDDD"/>
                      </a:solidFill>
                      <a:prstDash val="solid"/>
                    </a:lnR>
                    <a:lnT w="38100" cmpd="sng">
                      <a:solidFill>
                        <a:srgbClr val="1C3879"/>
                      </a:solidFill>
                      <a:prstDash val="solid"/>
                    </a:lnT>
                    <a:lnB w="12700" cmpd="sng">
                      <a:solidFill>
                        <a:srgbClr val="DDDDDD"/>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DDDDDD"/>
                      </a:solidFill>
                      <a:prstDash val="solid"/>
                    </a:lnR>
                    <a:lnT w="38100" cmpd="sng">
                      <a:solidFill>
                        <a:srgbClr val="1C3879"/>
                      </a:solidFill>
                      <a:prstDash val="solid"/>
                    </a:lnT>
                    <a:lnB w="12700" cmpd="sng">
                      <a:solidFill>
                        <a:srgbClr val="DDDDDD"/>
                      </a:solidFill>
                      <a:prstDash val="soli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1C3879"/>
                      </a:solidFill>
                      <a:prstDash val="solid"/>
                    </a:lnR>
                    <a:lnT w="38100" cmpd="sng">
                      <a:solidFill>
                        <a:srgbClr val="1C3879"/>
                      </a:solidFill>
                      <a:prstDash val="solid"/>
                    </a:lnT>
                    <a:lnB w="12700" cmpd="sng">
                      <a:solidFill>
                        <a:srgbClr val="DDDDDD"/>
                      </a:solidFill>
                      <a:prstDash val="solid"/>
                    </a:lnB>
                    <a:solidFill>
                      <a:schemeClr val="accent5">
                        <a:lumMod val="40000"/>
                        <a:lumOff val="60000"/>
                      </a:schemeClr>
                    </a:solidFill>
                  </a:tcPr>
                </a:tc>
                <a:extLst>
                  <a:ext uri="{0D108BD9-81ED-4DB2-BD59-A6C34878D82A}">
                    <a16:rowId xmlns:a16="http://schemas.microsoft.com/office/drawing/2014/main" val="10001"/>
                  </a:ext>
                </a:extLst>
              </a:tr>
              <a:tr h="435136">
                <a:tc>
                  <a:txBody>
                    <a:bodyPr/>
                    <a:lstStyle/>
                    <a:p>
                      <a:pPr algn="ctr"/>
                      <a:r>
                        <a:rPr lang="zh-CN" altLang="en-US" sz="1800" b="1" dirty="0">
                          <a:solidFill>
                            <a:srgbClr val="000000"/>
                          </a:solidFill>
                          <a:latin typeface="微软雅黑" panose="020B0503020204020204" pitchFamily="34" charset="-122"/>
                          <a:ea typeface="微软雅黑" panose="020B0503020204020204" pitchFamily="34" charset="-122"/>
                        </a:rPr>
                        <a:t>冷却水</a:t>
                      </a:r>
                    </a:p>
                  </a:txBody>
                  <a:tcPr anchor="ctr">
                    <a:lnL w="12700" cmpd="sng">
                      <a:solidFill>
                        <a:srgbClr val="1C3879"/>
                      </a:solidFill>
                      <a:prstDash val="solid"/>
                    </a:lnL>
                    <a:lnR w="12700" cmpd="sng">
                      <a:solidFill>
                        <a:srgbClr val="DDDDDD"/>
                      </a:solidFill>
                      <a:prstDash val="solid"/>
                    </a:lnR>
                    <a:lnT w="12700" cmpd="sng">
                      <a:solidFill>
                        <a:srgbClr val="DDDDDD"/>
                      </a:solidFill>
                      <a:prstDash val="solid"/>
                    </a:lnT>
                    <a:lnB w="12700" cmpd="sng">
                      <a:solidFill>
                        <a:srgbClr val="DDDDDD"/>
                      </a:solidFill>
                      <a:prstDash val="solid"/>
                    </a:lnB>
                    <a:solidFill>
                      <a:srgbClr val="EEEEEE"/>
                    </a:solid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¾</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DDDDDD"/>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ea typeface="+mn-ea"/>
                          <a:cs typeface="+mn-cs"/>
                        </a:rPr>
                        <a:t>Ö</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DDDDDD"/>
                      </a:solidFill>
                      <a:prstDash val="solid"/>
                    </a:lnB>
                    <a:solidFill>
                      <a:schemeClr val="accent5">
                        <a:lumMod val="40000"/>
                        <a:lumOff val="60000"/>
                      </a:schemeClr>
                    </a:solid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¾</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DDDDDD"/>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1C3879"/>
                      </a:solidFill>
                      <a:prstDash val="solid"/>
                    </a:lnR>
                    <a:lnT w="12700" cmpd="sng">
                      <a:solidFill>
                        <a:srgbClr val="DDDDDD"/>
                      </a:solidFill>
                      <a:prstDash val="solid"/>
                    </a:lnT>
                    <a:lnB w="12700" cmpd="sng">
                      <a:solidFill>
                        <a:srgbClr val="DDDDDD"/>
                      </a:solidFill>
                      <a:prstDash val="solid"/>
                    </a:lnB>
                    <a:solidFill>
                      <a:schemeClr val="accent5">
                        <a:lumMod val="40000"/>
                        <a:lumOff val="60000"/>
                      </a:schemeClr>
                    </a:solidFill>
                  </a:tcPr>
                </a:tc>
                <a:extLst>
                  <a:ext uri="{0D108BD9-81ED-4DB2-BD59-A6C34878D82A}">
                    <a16:rowId xmlns:a16="http://schemas.microsoft.com/office/drawing/2014/main" val="10002"/>
                  </a:ext>
                </a:extLst>
              </a:tr>
              <a:tr h="435136">
                <a:tc>
                  <a:txBody>
                    <a:bodyPr/>
                    <a:lstStyle/>
                    <a:p>
                      <a:pPr algn="ctr"/>
                      <a:r>
                        <a:rPr lang="zh-CN" altLang="en-US" sz="1800" b="1" dirty="0">
                          <a:solidFill>
                            <a:srgbClr val="000000"/>
                          </a:solidFill>
                          <a:latin typeface="微软雅黑" panose="020B0503020204020204" pitchFamily="34" charset="-122"/>
                          <a:ea typeface="微软雅黑" panose="020B0503020204020204" pitchFamily="34" charset="-122"/>
                        </a:rPr>
                        <a:t>喷淋水</a:t>
                      </a:r>
                    </a:p>
                  </a:txBody>
                  <a:tcPr anchor="ctr">
                    <a:lnL w="12700" cmpd="sng">
                      <a:solidFill>
                        <a:srgbClr val="1C3879"/>
                      </a:solidFill>
                      <a:prstDash val="solid"/>
                    </a:lnL>
                    <a:lnR w="12700" cmpd="sng">
                      <a:solidFill>
                        <a:srgbClr val="DDDDDD"/>
                      </a:solidFill>
                      <a:prstDash val="solid"/>
                    </a:lnR>
                    <a:lnT w="12700" cmpd="sng">
                      <a:solidFill>
                        <a:srgbClr val="DDDDDD"/>
                      </a:solidFill>
                      <a:prstDash val="solid"/>
                    </a:lnT>
                    <a:lnB w="12700" cmpd="sng">
                      <a:solidFill>
                        <a:srgbClr val="1C3879"/>
                      </a:solidFill>
                      <a:prstDash val="solid"/>
                    </a:lnB>
                    <a:solidFill>
                      <a:srgbClr val="EEEEEE"/>
                    </a:solid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¾</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1C3879"/>
                      </a:solidFill>
                      <a:prstDash val="solid"/>
                    </a:lnB>
                    <a:noFill/>
                  </a:tcPr>
                </a:tc>
                <a:tc>
                  <a:txBody>
                    <a:bodyPr/>
                    <a:lstStyle/>
                    <a:p>
                      <a:pPr marL="0" marR="0" algn="ctr">
                        <a:spcBef>
                          <a:spcPts val="0"/>
                        </a:spcBef>
                        <a:spcAft>
                          <a:spcPts val="0"/>
                        </a:spcAft>
                      </a:pPr>
                      <a:r>
                        <a:rPr lang="en-US" altLang="zh-CN" sz="1800" kern="100" dirty="0">
                          <a:solidFill>
                            <a:srgbClr val="000000"/>
                          </a:solidFill>
                          <a:effectLst/>
                          <a:latin typeface="Symbol" panose="05050102010706020507" pitchFamily="18" charset="2"/>
                        </a:rPr>
                        <a:t>¾</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1C3879"/>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DDDDDD"/>
                      </a:solidFill>
                      <a:prstDash val="solid"/>
                    </a:lnR>
                    <a:lnT w="12700" cmpd="sng">
                      <a:solidFill>
                        <a:srgbClr val="DDDDDD"/>
                      </a:solidFill>
                      <a:prstDash val="solid"/>
                    </a:lnT>
                    <a:lnB w="12700" cmpd="sng">
                      <a:solidFill>
                        <a:srgbClr val="1C3879"/>
                      </a:solidFill>
                      <a:prstDash val="soli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00" dirty="0">
                          <a:solidFill>
                            <a:srgbClr val="000000"/>
                          </a:solidFill>
                          <a:effectLst/>
                          <a:latin typeface="Symbol" panose="05050102010706020507" pitchFamily="18" charset="2"/>
                        </a:rPr>
                        <a:t>Ö</a:t>
                      </a:r>
                    </a:p>
                  </a:txBody>
                  <a:tcPr anchor="ctr">
                    <a:lnL w="12700" cmpd="sng">
                      <a:solidFill>
                        <a:srgbClr val="DDDDDD"/>
                      </a:solidFill>
                      <a:prstDash val="solid"/>
                    </a:lnL>
                    <a:lnR w="12700" cmpd="sng">
                      <a:solidFill>
                        <a:srgbClr val="1C3879"/>
                      </a:solidFill>
                      <a:prstDash val="solid"/>
                    </a:lnR>
                    <a:lnT w="12700" cmpd="sng">
                      <a:solidFill>
                        <a:srgbClr val="DDDDDD"/>
                      </a:solidFill>
                      <a:prstDash val="solid"/>
                    </a:lnT>
                    <a:lnB w="12700" cmpd="sng">
                      <a:solidFill>
                        <a:srgbClr val="1C3879"/>
                      </a:solidFill>
                      <a:prstDash val="solid"/>
                    </a:lnB>
                    <a:solidFill>
                      <a:schemeClr val="accent5">
                        <a:lumMod val="40000"/>
                        <a:lumOff val="60000"/>
                      </a:schemeClr>
                    </a:solidFill>
                  </a:tcPr>
                </a:tc>
                <a:extLst>
                  <a:ext uri="{0D108BD9-81ED-4DB2-BD59-A6C34878D82A}">
                    <a16:rowId xmlns:a16="http://schemas.microsoft.com/office/drawing/2014/main" val="10003"/>
                  </a:ext>
                </a:extLst>
              </a:tr>
            </a:tbl>
          </a:graphicData>
        </a:graphic>
      </p:graphicFrame>
      <p:sp>
        <p:nvSpPr>
          <p:cNvPr id="10" name="矩形 9">
            <a:extLst>
              <a:ext uri="{FF2B5EF4-FFF2-40B4-BE49-F238E27FC236}">
                <a16:creationId xmlns:a16="http://schemas.microsoft.com/office/drawing/2014/main" id="{5788001C-4CBA-DFA8-1CC3-087A4CDB8AF6}"/>
              </a:ext>
            </a:extLst>
          </p:cNvPr>
          <p:cNvSpPr/>
          <p:nvPr/>
        </p:nvSpPr>
        <p:spPr>
          <a:xfrm>
            <a:off x="5482088" y="3931283"/>
            <a:ext cx="6194554" cy="2433717"/>
          </a:xfrm>
          <a:prstGeom prst="rect">
            <a:avLst/>
          </a:prstGeom>
          <a:noFill/>
          <a:ln w="38100">
            <a:solidFill>
              <a:srgbClr val="005CA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0" name="直线连接符 9">
            <a:extLst>
              <a:ext uri="{FF2B5EF4-FFF2-40B4-BE49-F238E27FC236}">
                <a16:creationId xmlns:a16="http://schemas.microsoft.com/office/drawing/2014/main" id="{880F4A71-6C7E-4447-5953-4874B505CF28}"/>
              </a:ext>
            </a:extLst>
          </p:cNvPr>
          <p:cNvCxnSpPr/>
          <p:nvPr/>
        </p:nvCxnSpPr>
        <p:spPr>
          <a:xfrm>
            <a:off x="-8630" y="547431"/>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41" name="梯形 140">
            <a:extLst>
              <a:ext uri="{FF2B5EF4-FFF2-40B4-BE49-F238E27FC236}">
                <a16:creationId xmlns:a16="http://schemas.microsoft.com/office/drawing/2014/main" id="{4ED19692-1D1A-D3BD-6723-F07FA715324A}"/>
              </a:ext>
            </a:extLst>
          </p:cNvPr>
          <p:cNvSpPr/>
          <p:nvPr/>
        </p:nvSpPr>
        <p:spPr>
          <a:xfrm rot="10800000">
            <a:off x="25" y="551550"/>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42" name="文本框 141">
            <a:extLst>
              <a:ext uri="{FF2B5EF4-FFF2-40B4-BE49-F238E27FC236}">
                <a16:creationId xmlns:a16="http://schemas.microsoft.com/office/drawing/2014/main" id="{92F92051-84C4-216D-97A2-BCACA9FFE386}"/>
              </a:ext>
            </a:extLst>
          </p:cNvPr>
          <p:cNvSpPr txBox="1"/>
          <p:nvPr/>
        </p:nvSpPr>
        <p:spPr>
          <a:xfrm>
            <a:off x="288984" y="578722"/>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蒸发式冷凝器性能测试实验系统</a:t>
            </a:r>
          </a:p>
        </p:txBody>
      </p:sp>
      <p:sp>
        <p:nvSpPr>
          <p:cNvPr id="144" name="文本框 143">
            <a:extLst>
              <a:ext uri="{FF2B5EF4-FFF2-40B4-BE49-F238E27FC236}">
                <a16:creationId xmlns:a16="http://schemas.microsoft.com/office/drawing/2014/main" id="{3F264628-2AAA-AA89-0EF1-F9DDF8F8E843}"/>
              </a:ext>
            </a:extLst>
          </p:cNvPr>
          <p:cNvSpPr txBox="1"/>
          <p:nvPr/>
        </p:nvSpPr>
        <p:spPr>
          <a:xfrm>
            <a:off x="11117" y="15905"/>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grpSp>
        <p:nvGrpSpPr>
          <p:cNvPr id="139"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E57D38F-B6DC-475F-B324-985B8F8726C4}"/>
              </a:ext>
            </a:extLst>
          </p:cNvPr>
          <p:cNvGrpSpPr>
            <a:grpSpLocks noChangeAspect="1"/>
          </p:cNvGrpSpPr>
          <p:nvPr>
            <p:custDataLst>
              <p:tags r:id="rId2"/>
            </p:custDataLst>
          </p:nvPr>
        </p:nvGrpSpPr>
        <p:grpSpPr>
          <a:xfrm>
            <a:off x="10552355" y="5440"/>
            <a:ext cx="1587581" cy="525001"/>
            <a:chOff x="2629947" y="2501424"/>
            <a:chExt cx="5609900" cy="1855152"/>
          </a:xfrm>
          <a:solidFill>
            <a:srgbClr val="005CA1"/>
          </a:solidFill>
        </p:grpSpPr>
        <p:grpSp>
          <p:nvGrpSpPr>
            <p:cNvPr id="143" name="iSľîďê">
              <a:extLst>
                <a:ext uri="{FF2B5EF4-FFF2-40B4-BE49-F238E27FC236}">
                  <a16:creationId xmlns:a16="http://schemas.microsoft.com/office/drawing/2014/main" id="{1BA81D88-DF36-47B3-B4B3-5EC0A128F6AB}"/>
                </a:ext>
              </a:extLst>
            </p:cNvPr>
            <p:cNvGrpSpPr/>
            <p:nvPr/>
          </p:nvGrpSpPr>
          <p:grpSpPr>
            <a:xfrm>
              <a:off x="2629947" y="2501424"/>
              <a:ext cx="1847550" cy="1855152"/>
              <a:chOff x="3216275" y="2651125"/>
              <a:chExt cx="1543050" cy="1549400"/>
            </a:xfrm>
            <a:grpFill/>
          </p:grpSpPr>
          <p:sp>
            <p:nvSpPr>
              <p:cNvPr id="242" name="îśľíḓè">
                <a:extLst>
                  <a:ext uri="{FF2B5EF4-FFF2-40B4-BE49-F238E27FC236}">
                    <a16:creationId xmlns:a16="http://schemas.microsoft.com/office/drawing/2014/main" id="{FFCCBC6E-48EA-00B4-E08A-2DFC48AD8F54}"/>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işḷïďe">
                <a:extLst>
                  <a:ext uri="{FF2B5EF4-FFF2-40B4-BE49-F238E27FC236}">
                    <a16:creationId xmlns:a16="http://schemas.microsoft.com/office/drawing/2014/main" id="{E3C17BEB-3F74-71F2-49D9-552872325C37}"/>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íşľïďê">
                <a:extLst>
                  <a:ext uri="{FF2B5EF4-FFF2-40B4-BE49-F238E27FC236}">
                    <a16:creationId xmlns:a16="http://schemas.microsoft.com/office/drawing/2014/main" id="{46B99F29-26F4-288C-505C-5877912F5CC8}"/>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ŝľíḍê">
                <a:extLst>
                  <a:ext uri="{FF2B5EF4-FFF2-40B4-BE49-F238E27FC236}">
                    <a16:creationId xmlns:a16="http://schemas.microsoft.com/office/drawing/2014/main" id="{7D0701E4-E3D3-30E4-64E5-913C6056EC63}"/>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îṥḻiḓe">
                <a:extLst>
                  <a:ext uri="{FF2B5EF4-FFF2-40B4-BE49-F238E27FC236}">
                    <a16:creationId xmlns:a16="http://schemas.microsoft.com/office/drawing/2014/main" id="{F0429F7A-DA75-54F1-8958-0C1510104BAF}"/>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iSľíḓè">
                <a:extLst>
                  <a:ext uri="{FF2B5EF4-FFF2-40B4-BE49-F238E27FC236}">
                    <a16:creationId xmlns:a16="http://schemas.microsoft.com/office/drawing/2014/main" id="{9E5214F5-C757-A8B6-0211-01EA9F4858A9}"/>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iS1îdè">
                <a:extLst>
                  <a:ext uri="{FF2B5EF4-FFF2-40B4-BE49-F238E27FC236}">
                    <a16:creationId xmlns:a16="http://schemas.microsoft.com/office/drawing/2014/main" id="{33D2293D-3974-8577-E551-FDE322D0D75D}"/>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ïṣḷîḓe">
                <a:extLst>
                  <a:ext uri="{FF2B5EF4-FFF2-40B4-BE49-F238E27FC236}">
                    <a16:creationId xmlns:a16="http://schemas.microsoft.com/office/drawing/2014/main" id="{BB50D3F9-B82C-B9C9-2DEC-EC7649A19030}"/>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ŝḻiḑe">
                <a:extLst>
                  <a:ext uri="{FF2B5EF4-FFF2-40B4-BE49-F238E27FC236}">
                    <a16:creationId xmlns:a16="http://schemas.microsoft.com/office/drawing/2014/main" id="{654CB233-4EE1-E720-B35D-B400B3C7D61D}"/>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îśḻîďe">
                <a:extLst>
                  <a:ext uri="{FF2B5EF4-FFF2-40B4-BE49-F238E27FC236}">
                    <a16:creationId xmlns:a16="http://schemas.microsoft.com/office/drawing/2014/main" id="{70534F3C-6F3F-4EF3-BB5D-10716A6FCA11}"/>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î$1îḓê">
                <a:extLst>
                  <a:ext uri="{FF2B5EF4-FFF2-40B4-BE49-F238E27FC236}">
                    <a16:creationId xmlns:a16="http://schemas.microsoft.com/office/drawing/2014/main" id="{B20D3039-D830-3DFE-440E-D3C2736356AD}"/>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ïSlïďê">
                <a:extLst>
                  <a:ext uri="{FF2B5EF4-FFF2-40B4-BE49-F238E27FC236}">
                    <a16:creationId xmlns:a16="http://schemas.microsoft.com/office/drawing/2014/main" id="{3BE65B45-16F9-DEF3-B0C8-9A17A33B55C2}"/>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ïṡļiḑê">
                <a:extLst>
                  <a:ext uri="{FF2B5EF4-FFF2-40B4-BE49-F238E27FC236}">
                    <a16:creationId xmlns:a16="http://schemas.microsoft.com/office/drawing/2014/main" id="{84F5896A-2B30-2AF6-6539-6D94BBFB5AF4}"/>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Sḷïde">
                <a:extLst>
                  <a:ext uri="{FF2B5EF4-FFF2-40B4-BE49-F238E27FC236}">
                    <a16:creationId xmlns:a16="http://schemas.microsoft.com/office/drawing/2014/main" id="{1C6A582C-C7C8-74B5-31E4-922FA16FAFB8}"/>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šļiďè">
                <a:extLst>
                  <a:ext uri="{FF2B5EF4-FFF2-40B4-BE49-F238E27FC236}">
                    <a16:creationId xmlns:a16="http://schemas.microsoft.com/office/drawing/2014/main" id="{F62ED720-25BF-40BE-1F42-BD2C4EB2C91D}"/>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îṡ1ïdê">
                <a:extLst>
                  <a:ext uri="{FF2B5EF4-FFF2-40B4-BE49-F238E27FC236}">
                    <a16:creationId xmlns:a16="http://schemas.microsoft.com/office/drawing/2014/main" id="{9B5111DD-D475-051A-7F0D-48A73B7B69AC}"/>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isḻiḓê">
                <a:extLst>
                  <a:ext uri="{FF2B5EF4-FFF2-40B4-BE49-F238E27FC236}">
                    <a16:creationId xmlns:a16="http://schemas.microsoft.com/office/drawing/2014/main" id="{65E66D5A-9F01-8E8D-FB66-06B16E063F56}"/>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Sḷiḍe">
                <a:extLst>
                  <a:ext uri="{FF2B5EF4-FFF2-40B4-BE49-F238E27FC236}">
                    <a16:creationId xmlns:a16="http://schemas.microsoft.com/office/drawing/2014/main" id="{E13513DE-92FA-BE64-7893-7E3467E284AA}"/>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îṩḷiḑê">
                <a:extLst>
                  <a:ext uri="{FF2B5EF4-FFF2-40B4-BE49-F238E27FC236}">
                    <a16:creationId xmlns:a16="http://schemas.microsoft.com/office/drawing/2014/main" id="{7FDA904A-F36E-9A82-7AA2-246CF8615734}"/>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íṧliḋê">
                <a:extLst>
                  <a:ext uri="{FF2B5EF4-FFF2-40B4-BE49-F238E27FC236}">
                    <a16:creationId xmlns:a16="http://schemas.microsoft.com/office/drawing/2014/main" id="{ABAF1C63-8709-A31F-E276-A9139564F2F2}"/>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iŝ1îḍé">
                <a:extLst>
                  <a:ext uri="{FF2B5EF4-FFF2-40B4-BE49-F238E27FC236}">
                    <a16:creationId xmlns:a16="http://schemas.microsoft.com/office/drawing/2014/main" id="{4B67BB7E-69E3-97AE-E600-F0561C2471AF}"/>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îšlîďè">
                <a:extLst>
                  <a:ext uri="{FF2B5EF4-FFF2-40B4-BE49-F238E27FC236}">
                    <a16:creationId xmlns:a16="http://schemas.microsoft.com/office/drawing/2014/main" id="{B94DF746-6B83-5849-593D-0A3A1A992D39}"/>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ïşliďe">
                <a:extLst>
                  <a:ext uri="{FF2B5EF4-FFF2-40B4-BE49-F238E27FC236}">
                    <a16:creationId xmlns:a16="http://schemas.microsoft.com/office/drawing/2014/main" id="{FDB13220-C71B-451E-1C16-9C12984C2FE1}"/>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íśļíḑè">
                <a:extLst>
                  <a:ext uri="{FF2B5EF4-FFF2-40B4-BE49-F238E27FC236}">
                    <a16:creationId xmlns:a16="http://schemas.microsoft.com/office/drawing/2014/main" id="{4CAE9441-C877-CE04-F641-A3B1AF480529}"/>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ṥḷíḍè">
                <a:extLst>
                  <a:ext uri="{FF2B5EF4-FFF2-40B4-BE49-F238E27FC236}">
                    <a16:creationId xmlns:a16="http://schemas.microsoft.com/office/drawing/2014/main" id="{285FBD80-0324-1C90-06C4-53AFCA39164F}"/>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ïSḻiḓe">
                <a:extLst>
                  <a:ext uri="{FF2B5EF4-FFF2-40B4-BE49-F238E27FC236}">
                    <a16:creationId xmlns:a16="http://schemas.microsoft.com/office/drawing/2014/main" id="{E764018A-F2BF-54EB-96B4-F2A664C58A94}"/>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sļiḋé">
                <a:extLst>
                  <a:ext uri="{FF2B5EF4-FFF2-40B4-BE49-F238E27FC236}">
                    <a16:creationId xmlns:a16="http://schemas.microsoft.com/office/drawing/2014/main" id="{5F1D1232-7111-2FD9-0F0B-CCE6D106BAB8}"/>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şľídé">
                <a:extLst>
                  <a:ext uri="{FF2B5EF4-FFF2-40B4-BE49-F238E27FC236}">
                    <a16:creationId xmlns:a16="http://schemas.microsoft.com/office/drawing/2014/main" id="{C287A81F-6FFC-3590-443E-EA5DA31A5C5E}"/>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12" name="îṡḻiḓê">
              <a:extLst>
                <a:ext uri="{FF2B5EF4-FFF2-40B4-BE49-F238E27FC236}">
                  <a16:creationId xmlns:a16="http://schemas.microsoft.com/office/drawing/2014/main" id="{28B0877E-1160-6A14-B796-A08BBDC0F31A}"/>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íš1îďê">
              <a:extLst>
                <a:ext uri="{FF2B5EF4-FFF2-40B4-BE49-F238E27FC236}">
                  <a16:creationId xmlns:a16="http://schemas.microsoft.com/office/drawing/2014/main" id="{1F7E08DC-869C-BE7E-9779-B1B5E5B9B29D}"/>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14" name="íṩlíḍe">
              <a:extLst>
                <a:ext uri="{FF2B5EF4-FFF2-40B4-BE49-F238E27FC236}">
                  <a16:creationId xmlns:a16="http://schemas.microsoft.com/office/drawing/2014/main" id="{2003D42E-AD26-7D2C-C577-349F2186E66E}"/>
                </a:ext>
              </a:extLst>
            </p:cNvPr>
            <p:cNvGrpSpPr/>
            <p:nvPr/>
          </p:nvGrpSpPr>
          <p:grpSpPr>
            <a:xfrm>
              <a:off x="4589708" y="2583543"/>
              <a:ext cx="742163" cy="1193232"/>
              <a:chOff x="4691308" y="2684429"/>
              <a:chExt cx="679414" cy="1092346"/>
            </a:xfrm>
            <a:grpFill/>
          </p:grpSpPr>
          <p:sp>
            <p:nvSpPr>
              <p:cNvPr id="239" name="ïṡľïďê">
                <a:extLst>
                  <a:ext uri="{FF2B5EF4-FFF2-40B4-BE49-F238E27FC236}">
                    <a16:creationId xmlns:a16="http://schemas.microsoft.com/office/drawing/2014/main" id="{BA855AAB-0F4B-9E94-ACAA-7A2C2AEDC1D4}"/>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šlíḍé">
                <a:extLst>
                  <a:ext uri="{FF2B5EF4-FFF2-40B4-BE49-F238E27FC236}">
                    <a16:creationId xmlns:a16="http://schemas.microsoft.com/office/drawing/2014/main" id="{9E456E8C-5D83-55EE-0B35-543A71BC1AD4}"/>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íS1ïḍé">
                <a:extLst>
                  <a:ext uri="{FF2B5EF4-FFF2-40B4-BE49-F238E27FC236}">
                    <a16:creationId xmlns:a16="http://schemas.microsoft.com/office/drawing/2014/main" id="{1A718E95-46BB-0614-1703-C563D5383882}"/>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15" name="î$1idè">
              <a:extLst>
                <a:ext uri="{FF2B5EF4-FFF2-40B4-BE49-F238E27FC236}">
                  <a16:creationId xmlns:a16="http://schemas.microsoft.com/office/drawing/2014/main" id="{1FA8D6DF-7E81-30DA-B06B-E3D674D9F67E}"/>
                </a:ext>
              </a:extLst>
            </p:cNvPr>
            <p:cNvGrpSpPr/>
            <p:nvPr/>
          </p:nvGrpSpPr>
          <p:grpSpPr>
            <a:xfrm>
              <a:off x="7561942" y="2580837"/>
              <a:ext cx="677905" cy="1186334"/>
              <a:chOff x="7344147" y="2674826"/>
              <a:chExt cx="624197" cy="1092345"/>
            </a:xfrm>
            <a:grpFill/>
          </p:grpSpPr>
          <p:sp>
            <p:nvSpPr>
              <p:cNvPr id="235" name="ïṩľiḓe">
                <a:extLst>
                  <a:ext uri="{FF2B5EF4-FFF2-40B4-BE49-F238E27FC236}">
                    <a16:creationId xmlns:a16="http://schemas.microsoft.com/office/drawing/2014/main" id="{BC34EA27-77BF-FA23-CBB7-F97C2F0A0ACF}"/>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ṣlïḓê">
                <a:extLst>
                  <a:ext uri="{FF2B5EF4-FFF2-40B4-BE49-F238E27FC236}">
                    <a16:creationId xmlns:a16="http://schemas.microsoft.com/office/drawing/2014/main" id="{381FECB4-85E9-5087-ECE9-FFE27C0468A5}"/>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ïšlîḍê">
                <a:extLst>
                  <a:ext uri="{FF2B5EF4-FFF2-40B4-BE49-F238E27FC236}">
                    <a16:creationId xmlns:a16="http://schemas.microsoft.com/office/drawing/2014/main" id="{5116438B-9175-DABF-FDE5-A390A8D3C1E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iS1îḓe">
                <a:extLst>
                  <a:ext uri="{FF2B5EF4-FFF2-40B4-BE49-F238E27FC236}">
                    <a16:creationId xmlns:a16="http://schemas.microsoft.com/office/drawing/2014/main" id="{5D1D7212-3E09-9E28-D2F8-DA21F72E56A2}"/>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16" name="ïŝḻïdè">
              <a:extLst>
                <a:ext uri="{FF2B5EF4-FFF2-40B4-BE49-F238E27FC236}">
                  <a16:creationId xmlns:a16="http://schemas.microsoft.com/office/drawing/2014/main" id="{AFC7EB14-6957-4DC7-DB0F-244BFA31A875}"/>
                </a:ext>
              </a:extLst>
            </p:cNvPr>
            <p:cNvGrpSpPr/>
            <p:nvPr/>
          </p:nvGrpSpPr>
          <p:grpSpPr>
            <a:xfrm>
              <a:off x="4649513" y="3946051"/>
              <a:ext cx="3567404" cy="243887"/>
              <a:chOff x="4649503" y="3967974"/>
              <a:chExt cx="3246722" cy="221964"/>
            </a:xfrm>
            <a:grpFill/>
          </p:grpSpPr>
          <p:sp>
            <p:nvSpPr>
              <p:cNvPr id="217" name="í$ḻiḓé">
                <a:extLst>
                  <a:ext uri="{FF2B5EF4-FFF2-40B4-BE49-F238E27FC236}">
                    <a16:creationId xmlns:a16="http://schemas.microsoft.com/office/drawing/2014/main" id="{C00A9A24-D2E2-5D32-1D3B-3CA08E02E3CC}"/>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ṡľîḓé">
                <a:extLst>
                  <a:ext uri="{FF2B5EF4-FFF2-40B4-BE49-F238E27FC236}">
                    <a16:creationId xmlns:a16="http://schemas.microsoft.com/office/drawing/2014/main" id="{74EB7755-5B86-53D2-9309-169FAB42112F}"/>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îṥļíḑè">
                <a:extLst>
                  <a:ext uri="{FF2B5EF4-FFF2-40B4-BE49-F238E27FC236}">
                    <a16:creationId xmlns:a16="http://schemas.microsoft.com/office/drawing/2014/main" id="{A1D34827-38F0-D7A7-0C7F-F2BF267FC6B4}"/>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îŝliḍé">
                <a:extLst>
                  <a:ext uri="{FF2B5EF4-FFF2-40B4-BE49-F238E27FC236}">
                    <a16:creationId xmlns:a16="http://schemas.microsoft.com/office/drawing/2014/main" id="{FA717284-C492-1419-FB7E-9C5A322B98D6}"/>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îŝļiďè">
                <a:extLst>
                  <a:ext uri="{FF2B5EF4-FFF2-40B4-BE49-F238E27FC236}">
                    <a16:creationId xmlns:a16="http://schemas.microsoft.com/office/drawing/2014/main" id="{32C29B9E-FF44-A11F-7BD7-F1A68111D55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ṩḷiḓé">
                <a:extLst>
                  <a:ext uri="{FF2B5EF4-FFF2-40B4-BE49-F238E27FC236}">
                    <a16:creationId xmlns:a16="http://schemas.microsoft.com/office/drawing/2014/main" id="{EA331BFB-79FD-8FFF-DC00-E6FA5DA79C05}"/>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i$ḷíďè">
                <a:extLst>
                  <a:ext uri="{FF2B5EF4-FFF2-40B4-BE49-F238E27FC236}">
                    <a16:creationId xmlns:a16="http://schemas.microsoft.com/office/drawing/2014/main" id="{8A2B82AE-BE50-1A7A-DFE4-5E7DAB75E8A7}"/>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1îdê">
                <a:extLst>
                  <a:ext uri="{FF2B5EF4-FFF2-40B4-BE49-F238E27FC236}">
                    <a16:creationId xmlns:a16="http://schemas.microsoft.com/office/drawing/2014/main" id="{86B5F8E7-28D0-E950-9E10-0FCBDFC8FC89}"/>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íṧļîḓe">
                <a:extLst>
                  <a:ext uri="{FF2B5EF4-FFF2-40B4-BE49-F238E27FC236}">
                    <a16:creationId xmlns:a16="http://schemas.microsoft.com/office/drawing/2014/main" id="{8D49243B-5AA3-3A7B-4F36-7D279B8D0A40}"/>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ï$ḷíḑe">
                <a:extLst>
                  <a:ext uri="{FF2B5EF4-FFF2-40B4-BE49-F238E27FC236}">
                    <a16:creationId xmlns:a16="http://schemas.microsoft.com/office/drawing/2014/main" id="{1CB2A306-58E4-367B-AF20-50310DF20C32}"/>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išļiďè">
                <a:extLst>
                  <a:ext uri="{FF2B5EF4-FFF2-40B4-BE49-F238E27FC236}">
                    <a16:creationId xmlns:a16="http://schemas.microsoft.com/office/drawing/2014/main" id="{951B9877-A592-18C3-1AB0-2978A820A3F8}"/>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ṡḷïdè">
                <a:extLst>
                  <a:ext uri="{FF2B5EF4-FFF2-40B4-BE49-F238E27FC236}">
                    <a16:creationId xmlns:a16="http://schemas.microsoft.com/office/drawing/2014/main" id="{CFF391C4-8C28-D797-150D-27F593E73013}"/>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śḻïḓe">
                <a:extLst>
                  <a:ext uri="{FF2B5EF4-FFF2-40B4-BE49-F238E27FC236}">
                    <a16:creationId xmlns:a16="http://schemas.microsoft.com/office/drawing/2014/main" id="{9A610338-F516-3E46-BA16-8BA4A4C42E38}"/>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íšļîḓe">
                <a:extLst>
                  <a:ext uri="{FF2B5EF4-FFF2-40B4-BE49-F238E27FC236}">
                    <a16:creationId xmlns:a16="http://schemas.microsoft.com/office/drawing/2014/main" id="{9F207798-FC9B-E05C-1CA3-733A7A16A833}"/>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šḷîḋé">
                <a:extLst>
                  <a:ext uri="{FF2B5EF4-FFF2-40B4-BE49-F238E27FC236}">
                    <a16:creationId xmlns:a16="http://schemas.microsoft.com/office/drawing/2014/main" id="{9798CF33-E070-3541-6BE6-A22FC52F2140}"/>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ïšļïḋê">
                <a:extLst>
                  <a:ext uri="{FF2B5EF4-FFF2-40B4-BE49-F238E27FC236}">
                    <a16:creationId xmlns:a16="http://schemas.microsoft.com/office/drawing/2014/main" id="{235343AC-6B73-2635-F242-AFB9E5278F34}"/>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śľïḓê">
                <a:extLst>
                  <a:ext uri="{FF2B5EF4-FFF2-40B4-BE49-F238E27FC236}">
                    <a16:creationId xmlns:a16="http://schemas.microsoft.com/office/drawing/2014/main" id="{1BDD566E-F9EA-4595-8DD1-2B9761618F62}"/>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iṩḷiḋé">
                <a:extLst>
                  <a:ext uri="{FF2B5EF4-FFF2-40B4-BE49-F238E27FC236}">
                    <a16:creationId xmlns:a16="http://schemas.microsoft.com/office/drawing/2014/main" id="{A5BA599E-34E0-16D7-FEB6-231ADCFA6748}"/>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36" name="组合 35">
            <a:extLst>
              <a:ext uri="{FF2B5EF4-FFF2-40B4-BE49-F238E27FC236}">
                <a16:creationId xmlns:a16="http://schemas.microsoft.com/office/drawing/2014/main" id="{83F29D61-DA86-8D73-68C1-51C1A51B3F36}"/>
              </a:ext>
            </a:extLst>
          </p:cNvPr>
          <p:cNvGrpSpPr/>
          <p:nvPr/>
        </p:nvGrpSpPr>
        <p:grpSpPr>
          <a:xfrm>
            <a:off x="350110" y="1137535"/>
            <a:ext cx="4625404" cy="5235453"/>
            <a:chOff x="193756" y="731535"/>
            <a:chExt cx="4625404" cy="5235453"/>
          </a:xfrm>
        </p:grpSpPr>
        <p:sp>
          <p:nvSpPr>
            <p:cNvPr id="37" name="矩形 36">
              <a:extLst>
                <a:ext uri="{FF2B5EF4-FFF2-40B4-BE49-F238E27FC236}">
                  <a16:creationId xmlns:a16="http://schemas.microsoft.com/office/drawing/2014/main" id="{BA9AD529-FECE-5DBA-1D52-0D1BF1AA007E}"/>
                </a:ext>
              </a:extLst>
            </p:cNvPr>
            <p:cNvSpPr/>
            <p:nvPr/>
          </p:nvSpPr>
          <p:spPr>
            <a:xfrm>
              <a:off x="193756" y="4985483"/>
              <a:ext cx="4606238" cy="981505"/>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矩形 37">
              <a:extLst>
                <a:ext uri="{FF2B5EF4-FFF2-40B4-BE49-F238E27FC236}">
                  <a16:creationId xmlns:a16="http://schemas.microsoft.com/office/drawing/2014/main" id="{F1662281-8341-C913-D407-4E2463234A6A}"/>
                </a:ext>
              </a:extLst>
            </p:cNvPr>
            <p:cNvSpPr/>
            <p:nvPr/>
          </p:nvSpPr>
          <p:spPr>
            <a:xfrm>
              <a:off x="212922" y="2868756"/>
              <a:ext cx="4597531" cy="981505"/>
            </a:xfrm>
            <a:prstGeom prst="rect">
              <a:avLst/>
            </a:prstGeom>
            <a:solidFill>
              <a:schemeClr val="accent4">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accent6">
                    <a:lumMod val="60000"/>
                    <a:lumOff val="40000"/>
                  </a:schemeClr>
                </a:solidFill>
              </a:endParaRPr>
            </a:p>
          </p:txBody>
        </p:sp>
        <p:sp>
          <p:nvSpPr>
            <p:cNvPr id="39" name="矩形 38">
              <a:extLst>
                <a:ext uri="{FF2B5EF4-FFF2-40B4-BE49-F238E27FC236}">
                  <a16:creationId xmlns:a16="http://schemas.microsoft.com/office/drawing/2014/main" id="{784A35A9-4FEE-66E1-61F3-E2C8C3801437}"/>
                </a:ext>
              </a:extLst>
            </p:cNvPr>
            <p:cNvSpPr/>
            <p:nvPr/>
          </p:nvSpPr>
          <p:spPr>
            <a:xfrm>
              <a:off x="212922" y="1814911"/>
              <a:ext cx="4606238" cy="981505"/>
            </a:xfrm>
            <a:prstGeom prst="rect">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accent6">
                    <a:lumMod val="60000"/>
                    <a:lumOff val="40000"/>
                  </a:schemeClr>
                </a:solidFill>
              </a:endParaRPr>
            </a:p>
          </p:txBody>
        </p:sp>
        <p:sp>
          <p:nvSpPr>
            <p:cNvPr id="40" name="矩形 39">
              <a:extLst>
                <a:ext uri="{FF2B5EF4-FFF2-40B4-BE49-F238E27FC236}">
                  <a16:creationId xmlns:a16="http://schemas.microsoft.com/office/drawing/2014/main" id="{473E32B2-F98B-85D4-0F7F-C08867679653}"/>
                </a:ext>
              </a:extLst>
            </p:cNvPr>
            <p:cNvSpPr/>
            <p:nvPr/>
          </p:nvSpPr>
          <p:spPr>
            <a:xfrm>
              <a:off x="212922" y="759734"/>
              <a:ext cx="4606238" cy="981504"/>
            </a:xfrm>
            <a:prstGeom prst="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6">
                    <a:lumMod val="60000"/>
                    <a:lumOff val="40000"/>
                  </a:schemeClr>
                </a:solidFill>
              </a:endParaRPr>
            </a:p>
          </p:txBody>
        </p:sp>
        <p:sp>
          <p:nvSpPr>
            <p:cNvPr id="41" name="矩形 40">
              <a:extLst>
                <a:ext uri="{FF2B5EF4-FFF2-40B4-BE49-F238E27FC236}">
                  <a16:creationId xmlns:a16="http://schemas.microsoft.com/office/drawing/2014/main" id="{52DB05A6-06EA-DBBE-A14C-E7AB9547320D}"/>
                </a:ext>
              </a:extLst>
            </p:cNvPr>
            <p:cNvSpPr/>
            <p:nvPr/>
          </p:nvSpPr>
          <p:spPr>
            <a:xfrm>
              <a:off x="203724" y="3923337"/>
              <a:ext cx="4606238" cy="98150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42" name="图片 41">
              <a:extLst>
                <a:ext uri="{FF2B5EF4-FFF2-40B4-BE49-F238E27FC236}">
                  <a16:creationId xmlns:a16="http://schemas.microsoft.com/office/drawing/2014/main" id="{D679E805-010A-F7B2-1E09-D86820B4A0F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3945" b="25442"/>
            <a:stretch/>
          </p:blipFill>
          <p:spPr>
            <a:xfrm rot="10800000">
              <a:off x="220448" y="2063309"/>
              <a:ext cx="1066934" cy="540000"/>
            </a:xfrm>
            <a:prstGeom prst="rect">
              <a:avLst/>
            </a:prstGeom>
          </p:spPr>
        </p:pic>
        <p:pic>
          <p:nvPicPr>
            <p:cNvPr id="43" name="图片 42">
              <a:extLst>
                <a:ext uri="{FF2B5EF4-FFF2-40B4-BE49-F238E27FC236}">
                  <a16:creationId xmlns:a16="http://schemas.microsoft.com/office/drawing/2014/main" id="{3AB7D502-221E-E31E-BD7F-8BFC6AF8CA4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180" y="731535"/>
              <a:ext cx="755159" cy="1006879"/>
            </a:xfrm>
            <a:prstGeom prst="rect">
              <a:avLst/>
            </a:prstGeom>
          </p:spPr>
        </p:pic>
        <p:sp>
          <p:nvSpPr>
            <p:cNvPr id="44" name="文本框 43">
              <a:extLst>
                <a:ext uri="{FF2B5EF4-FFF2-40B4-BE49-F238E27FC236}">
                  <a16:creationId xmlns:a16="http://schemas.microsoft.com/office/drawing/2014/main" id="{308AA4A1-DF36-16B0-54AC-E1668497EFC7}"/>
                </a:ext>
              </a:extLst>
            </p:cNvPr>
            <p:cNvSpPr txBox="1"/>
            <p:nvPr/>
          </p:nvSpPr>
          <p:spPr>
            <a:xfrm>
              <a:off x="1291900" y="3966166"/>
              <a:ext cx="3115796" cy="369332"/>
            </a:xfrm>
            <a:prstGeom prst="rect">
              <a:avLst/>
            </a:prstGeom>
            <a:noFill/>
          </p:spPr>
          <p:txBody>
            <a:bodyPr wrap="square">
              <a:spAutoFit/>
            </a:bodyPr>
            <a:lstStyle/>
            <a:p>
              <a:r>
                <a:rPr lang="en-US" altLang="zh-CN" b="1" kern="100" dirty="0">
                  <a:latin typeface="Times New Roman" panose="02020603050405020304" pitchFamily="18" charset="0"/>
                  <a:ea typeface="宋体" panose="02010600030101010101" pitchFamily="2" charset="-122"/>
                </a:rPr>
                <a:t>DMF-1-2-1A</a:t>
              </a:r>
              <a:r>
                <a:rPr lang="zh-CN" altLang="en-US" b="1" kern="100" dirty="0">
                  <a:latin typeface="微软雅黑" panose="020B0503020204020204" pitchFamily="34" charset="-122"/>
                  <a:ea typeface="微软雅黑" panose="020B0503020204020204" pitchFamily="34" charset="-122"/>
                </a:rPr>
                <a:t>制冷剂流量计</a:t>
              </a:r>
              <a:endParaRPr lang="zh-CN" altLang="en-US" dirty="0">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F2458F88-0B00-DE6E-487C-A63218BB256A}"/>
                </a:ext>
              </a:extLst>
            </p:cNvPr>
            <p:cNvSpPr txBox="1"/>
            <p:nvPr/>
          </p:nvSpPr>
          <p:spPr>
            <a:xfrm>
              <a:off x="1123958" y="5022173"/>
              <a:ext cx="2620153" cy="369332"/>
            </a:xfrm>
            <a:prstGeom prst="rect">
              <a:avLst/>
            </a:prstGeom>
            <a:noFill/>
          </p:spPr>
          <p:txBody>
            <a:bodyPr wrap="square">
              <a:spAutoFit/>
            </a:bodyPr>
            <a:lstStyle/>
            <a:p>
              <a:r>
                <a:rPr lang="en-US" altLang="zh-CN" sz="1400" b="1" kern="100" dirty="0">
                  <a:latin typeface="Times New Roman" panose="02020603050405020304" pitchFamily="18" charset="0"/>
                  <a:ea typeface="宋体" panose="02010600030101010101" pitchFamily="2" charset="-122"/>
                </a:rPr>
                <a:t>    </a:t>
              </a:r>
              <a:r>
                <a:rPr lang="en-US" altLang="zh-CN" b="1" kern="100" dirty="0">
                  <a:latin typeface="Times New Roman" panose="02020603050405020304" pitchFamily="18" charset="0"/>
                  <a:ea typeface="宋体" panose="02010600030101010101" pitchFamily="2" charset="-122"/>
                </a:rPr>
                <a:t>LDG-MIK</a:t>
              </a:r>
              <a:r>
                <a:rPr lang="zh-CN" altLang="en-US" b="1" kern="100" dirty="0">
                  <a:latin typeface="微软雅黑" panose="020B0503020204020204" pitchFamily="34" charset="-122"/>
                  <a:ea typeface="微软雅黑" panose="020B0503020204020204" pitchFamily="34" charset="-122"/>
                </a:rPr>
                <a:t>电磁流量计</a:t>
              </a:r>
            </a:p>
          </p:txBody>
        </p:sp>
        <p:sp>
          <p:nvSpPr>
            <p:cNvPr id="46" name="文本框 45">
              <a:extLst>
                <a:ext uri="{FF2B5EF4-FFF2-40B4-BE49-F238E27FC236}">
                  <a16:creationId xmlns:a16="http://schemas.microsoft.com/office/drawing/2014/main" id="{69409CDC-193D-F269-67C5-A06F99D7B825}"/>
                </a:ext>
              </a:extLst>
            </p:cNvPr>
            <p:cNvSpPr txBox="1"/>
            <p:nvPr/>
          </p:nvSpPr>
          <p:spPr>
            <a:xfrm>
              <a:off x="1069008" y="1862628"/>
              <a:ext cx="2990036" cy="369332"/>
            </a:xfrm>
            <a:prstGeom prst="rect">
              <a:avLst/>
            </a:prstGeom>
            <a:noFill/>
          </p:spPr>
          <p:txBody>
            <a:bodyPr wrap="square">
              <a:spAutoFit/>
            </a:bodyPr>
            <a:lstStyle/>
            <a:p>
              <a:r>
                <a:rPr lang="en-US" altLang="zh-CN" b="1" kern="100" dirty="0">
                  <a:latin typeface="Times New Roman" panose="02020603050405020304" pitchFamily="18" charset="0"/>
                  <a:ea typeface="微软雅黑" panose="020B0503020204020204" pitchFamily="34" charset="-122"/>
                  <a:cs typeface="Times New Roman" panose="02020603050405020304" pitchFamily="18" charset="0"/>
                </a:rPr>
                <a:t>   HD29V371</a:t>
              </a:r>
              <a:r>
                <a:rPr lang="zh-CN" altLang="en-US" b="1" kern="100" dirty="0">
                  <a:latin typeface="微软雅黑" panose="020B0503020204020204" pitchFamily="34" charset="-122"/>
                  <a:ea typeface="微软雅黑" panose="020B0503020204020204" pitchFamily="34" charset="-122"/>
                </a:rPr>
                <a:t>温湿度变送器 </a:t>
              </a:r>
            </a:p>
          </p:txBody>
        </p:sp>
        <p:sp>
          <p:nvSpPr>
            <p:cNvPr id="47" name="文本框 46">
              <a:extLst>
                <a:ext uri="{FF2B5EF4-FFF2-40B4-BE49-F238E27FC236}">
                  <a16:creationId xmlns:a16="http://schemas.microsoft.com/office/drawing/2014/main" id="{E47684F0-A5A3-478B-CD4C-1D346C465CE1}"/>
                </a:ext>
              </a:extLst>
            </p:cNvPr>
            <p:cNvSpPr txBox="1"/>
            <p:nvPr/>
          </p:nvSpPr>
          <p:spPr>
            <a:xfrm>
              <a:off x="990258" y="2915402"/>
              <a:ext cx="3586226" cy="369332"/>
            </a:xfrm>
            <a:prstGeom prst="rect">
              <a:avLst/>
            </a:prstGeom>
            <a:noFill/>
          </p:spPr>
          <p:txBody>
            <a:bodyPr wrap="square">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QBM65-1</a:t>
              </a:r>
              <a:r>
                <a:rPr lang="zh-CN" altLang="en-US" b="1" kern="100" dirty="0">
                  <a:latin typeface="微软雅黑" panose="020B0503020204020204" pitchFamily="34" charset="-122"/>
                  <a:ea typeface="微软雅黑" panose="020B0503020204020204" pitchFamily="34" charset="-122"/>
                </a:rPr>
                <a:t>压差测量仪</a:t>
              </a:r>
            </a:p>
          </p:txBody>
        </p:sp>
        <p:sp>
          <p:nvSpPr>
            <p:cNvPr id="48" name="矩形 47">
              <a:extLst>
                <a:ext uri="{FF2B5EF4-FFF2-40B4-BE49-F238E27FC236}">
                  <a16:creationId xmlns:a16="http://schemas.microsoft.com/office/drawing/2014/main" id="{79D301F9-6E49-CA22-08DC-221DD3F245E2}"/>
                </a:ext>
              </a:extLst>
            </p:cNvPr>
            <p:cNvSpPr/>
            <p:nvPr/>
          </p:nvSpPr>
          <p:spPr>
            <a:xfrm>
              <a:off x="1639729" y="4260165"/>
              <a:ext cx="3017146" cy="646331"/>
            </a:xfrm>
            <a:prstGeom prst="rect">
              <a:avLst/>
            </a:prstGeom>
          </p:spPr>
          <p:txBody>
            <a:bodyPr wrap="square">
              <a:spAutoFit/>
            </a:bodyPr>
            <a:lstStyle/>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制冷剂质量流量</a:t>
              </a:r>
              <a:endParaRPr lang="en-US"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精度为</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0.1</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级</a:t>
              </a:r>
              <a:endParaRPr lang="zh-CN" altLang="zh-CN"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8">
              <a:extLst>
                <a:ext uri="{FF2B5EF4-FFF2-40B4-BE49-F238E27FC236}">
                  <a16:creationId xmlns:a16="http://schemas.microsoft.com/office/drawing/2014/main" id="{84220D20-273B-7B80-7D83-7F9CE910D7DF}"/>
                </a:ext>
              </a:extLst>
            </p:cNvPr>
            <p:cNvSpPr txBox="1"/>
            <p:nvPr/>
          </p:nvSpPr>
          <p:spPr>
            <a:xfrm>
              <a:off x="1069009" y="803971"/>
              <a:ext cx="3201642" cy="369332"/>
            </a:xfrm>
            <a:prstGeom prst="rect">
              <a:avLst/>
            </a:prstGeom>
            <a:noFill/>
          </p:spPr>
          <p:txBody>
            <a:bodyPr wrap="square">
              <a:spAutoFit/>
            </a:bodyPr>
            <a:lstStyle/>
            <a:p>
              <a:r>
                <a:rPr lang="en-US" altLang="zh-CN" b="1" dirty="0">
                  <a:latin typeface="Times New Roman" panose="02020603050405020304" pitchFamily="18" charset="0"/>
                  <a:ea typeface="宋体" panose="02010600030101010101" pitchFamily="2" charset="-122"/>
                </a:rPr>
                <a:t>   </a:t>
              </a:r>
              <a:r>
                <a:rPr lang="en-US" altLang="zh-CN" sz="1800" b="1" kern="100" dirty="0">
                  <a:solidFill>
                    <a:srgbClr val="000000"/>
                  </a:solidFill>
                  <a:effectLst/>
                  <a:latin typeface="Times New Roman" panose="02020603050405020304" pitchFamily="18" charset="0"/>
                  <a:ea typeface="宋体" panose="02010600030101010101" pitchFamily="2" charset="-122"/>
                </a:rPr>
                <a:t>WFWZY-1</a:t>
              </a:r>
              <a:r>
                <a:rPr lang="zh-CN" altLang="en-US" b="1" kern="100" dirty="0">
                  <a:latin typeface="微软雅黑" panose="020B0503020204020204" pitchFamily="34" charset="-122"/>
                  <a:ea typeface="微软雅黑" panose="020B0503020204020204" pitchFamily="34" charset="-122"/>
                </a:rPr>
                <a:t>风速记录仪</a:t>
              </a:r>
            </a:p>
          </p:txBody>
        </p:sp>
        <p:sp>
          <p:nvSpPr>
            <p:cNvPr id="50" name="矩形 49">
              <a:extLst>
                <a:ext uri="{FF2B5EF4-FFF2-40B4-BE49-F238E27FC236}">
                  <a16:creationId xmlns:a16="http://schemas.microsoft.com/office/drawing/2014/main" id="{5BA074D8-EDA1-DFAE-FA72-008779CF7944}"/>
                </a:ext>
              </a:extLst>
            </p:cNvPr>
            <p:cNvSpPr/>
            <p:nvPr/>
          </p:nvSpPr>
          <p:spPr>
            <a:xfrm>
              <a:off x="1629020" y="1117973"/>
              <a:ext cx="3023336" cy="646331"/>
            </a:xfrm>
            <a:prstGeom prst="rect">
              <a:avLst/>
            </a:prstGeom>
          </p:spPr>
          <p:txBody>
            <a:bodyPr wrap="square">
              <a:spAutoFit/>
            </a:bodyPr>
            <a:lstStyle/>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空气流速</a:t>
              </a:r>
              <a:endParaRPr lang="en-US"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精度</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(±0.04m/s)</a:t>
              </a:r>
            </a:p>
          </p:txBody>
        </p:sp>
        <p:sp>
          <p:nvSpPr>
            <p:cNvPr id="51" name="矩形 50">
              <a:extLst>
                <a:ext uri="{FF2B5EF4-FFF2-40B4-BE49-F238E27FC236}">
                  <a16:creationId xmlns:a16="http://schemas.microsoft.com/office/drawing/2014/main" id="{F09A430D-C2F2-F8E9-F19B-A32D03A69FE2}"/>
                </a:ext>
              </a:extLst>
            </p:cNvPr>
            <p:cNvSpPr/>
            <p:nvPr/>
          </p:nvSpPr>
          <p:spPr>
            <a:xfrm>
              <a:off x="1613863" y="2095460"/>
              <a:ext cx="2962621" cy="646331"/>
            </a:xfrm>
            <a:prstGeom prst="rect">
              <a:avLst/>
            </a:prstGeom>
          </p:spPr>
          <p:txBody>
            <a:bodyPr wrap="square">
              <a:spAutoFit/>
            </a:bodyPr>
            <a:lstStyle/>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空气温度；精度</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kern="100" dirty="0">
                  <a:solidFill>
                    <a:srgbClr val="000000"/>
                  </a:solidFill>
                  <a:effectLst/>
                  <a:latin typeface="Times New Roman" panose="02020603050405020304" pitchFamily="18" charset="0"/>
                  <a:ea typeface="宋体" panose="02010600030101010101" pitchFamily="2" charset="-122"/>
                </a:rPr>
                <a:t>0.3</a:t>
              </a:r>
              <a:r>
                <a:rPr lang="zh-CN" altLang="en-US" sz="1800" kern="100" dirty="0">
                  <a:solidFill>
                    <a:srgbClr val="000000"/>
                  </a:solidFill>
                  <a:effectLst/>
                  <a:latin typeface="Times New Roman" panose="02020603050405020304" pitchFamily="18" charset="0"/>
                  <a:ea typeface="宋体" panose="02010600030101010101" pitchFamily="2" charset="-122"/>
                </a:rPr>
                <a:t>℃</a:t>
              </a:r>
              <a:r>
                <a:rPr lang="en-US" altLang="zh-CN" sz="1800" kern="100" dirty="0">
                  <a:solidFill>
                    <a:srgbClr val="000000"/>
                  </a:solidFill>
                  <a:effectLst/>
                  <a:latin typeface="Times New Roman" panose="02020603050405020304" pitchFamily="18" charset="0"/>
                  <a:ea typeface="宋体" panose="02010600030101010101" pitchFamily="2" charset="-122"/>
                </a:rPr>
                <a:t>)</a:t>
              </a:r>
              <a:endParaRPr lang="en-US"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相对湿度；精度</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矩形 51">
              <a:extLst>
                <a:ext uri="{FF2B5EF4-FFF2-40B4-BE49-F238E27FC236}">
                  <a16:creationId xmlns:a16="http://schemas.microsoft.com/office/drawing/2014/main" id="{89B7FFD5-08BD-72DF-372B-2F29BFC10A3D}"/>
                </a:ext>
              </a:extLst>
            </p:cNvPr>
            <p:cNvSpPr/>
            <p:nvPr/>
          </p:nvSpPr>
          <p:spPr>
            <a:xfrm>
              <a:off x="1629020" y="3229267"/>
              <a:ext cx="2947464" cy="892552"/>
            </a:xfrm>
            <a:prstGeom prst="rect">
              <a:avLst/>
            </a:prstGeom>
          </p:spPr>
          <p:txBody>
            <a:bodyPr wrap="square">
              <a:spAutoFit/>
            </a:bodyPr>
            <a:lstStyle/>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进出口空气压强</a:t>
              </a:r>
              <a:endParaRPr lang="en-US"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180000" algn="just">
                <a:buFont typeface="Arial" panose="020B0604020202020204" pitchFamily="34" charset="0"/>
                <a:buChar char="•"/>
                <a:defRP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精度为</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级</a:t>
              </a:r>
              <a:endParaRPr lang="zh-CN"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105750" algn="just">
                <a:defRPr/>
              </a:pPr>
              <a:endParaRPr lang="zh-CN"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矩形 52">
              <a:extLst>
                <a:ext uri="{FF2B5EF4-FFF2-40B4-BE49-F238E27FC236}">
                  <a16:creationId xmlns:a16="http://schemas.microsoft.com/office/drawing/2014/main" id="{EFA64942-A81A-B1B2-CE96-CC9A2E3F60AF}"/>
                </a:ext>
              </a:extLst>
            </p:cNvPr>
            <p:cNvSpPr/>
            <p:nvPr/>
          </p:nvSpPr>
          <p:spPr>
            <a:xfrm>
              <a:off x="1640495" y="5316181"/>
              <a:ext cx="2767201" cy="646331"/>
            </a:xfrm>
            <a:prstGeom prst="rect">
              <a:avLst/>
            </a:prstGeom>
          </p:spPr>
          <p:txBody>
            <a:bodyPr wrap="square">
              <a:spAutoFit/>
            </a:bodyPr>
            <a:lstStyle/>
            <a:p>
              <a:pPr marL="285750" indent="-180000" algn="just" defTabSz="457200">
                <a:buFont typeface="Arial" panose="020B0604020202020204" pitchFamily="34" charset="0"/>
                <a:buChar char="•"/>
                <a:defRPr/>
              </a:pPr>
              <a:r>
                <a:rPr lang="zh-CN" altLang="en-US"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喷淋水与冷却水流量</a:t>
              </a:r>
              <a:endParaRPr lang="en-US" altLang="zh-CN"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180000" algn="just" defTabSz="457200">
                <a:buFont typeface="Arial" panose="020B0604020202020204" pitchFamily="34" charset="0"/>
                <a:buChar char="•"/>
                <a:defRPr/>
              </a:pPr>
              <a:r>
                <a:rPr lang="zh-CN" altLang="en-US"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量程：</a:t>
              </a:r>
              <a:r>
                <a:rPr lang="en-US" altLang="zh-CN" sz="1800" kern="100" dirty="0">
                  <a:solidFill>
                    <a:srgbClr val="000000"/>
                  </a:solidFill>
                  <a:effectLst/>
                  <a:latin typeface="Times New Roman" panose="02020603050405020304" pitchFamily="18" charset="0"/>
                  <a:ea typeface="宋体" panose="02010600030101010101" pitchFamily="2" charset="-122"/>
                </a:rPr>
                <a:t>0.1 ~ 7.7L/min</a:t>
              </a:r>
              <a:endParaRPr lang="zh-CN" altLang="zh-CN" sz="160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4" name="图片 53">
              <a:extLst>
                <a:ext uri="{FF2B5EF4-FFF2-40B4-BE49-F238E27FC236}">
                  <a16:creationId xmlns:a16="http://schemas.microsoft.com/office/drawing/2014/main" id="{5F31E172-9132-B178-E1EE-6CBB12E455BB}"/>
                </a:ext>
              </a:extLst>
            </p:cNvPr>
            <p:cNvPicPr>
              <a:picLocks noChangeAspect="1"/>
            </p:cNvPicPr>
            <p:nvPr/>
          </p:nvPicPr>
          <p:blipFill>
            <a:blip r:embed="rId7"/>
            <a:stretch>
              <a:fillRect/>
            </a:stretch>
          </p:blipFill>
          <p:spPr>
            <a:xfrm>
              <a:off x="250886" y="2879953"/>
              <a:ext cx="873071" cy="868041"/>
            </a:xfrm>
            <a:prstGeom prst="rect">
              <a:avLst/>
            </a:prstGeom>
          </p:spPr>
        </p:pic>
        <p:pic>
          <p:nvPicPr>
            <p:cNvPr id="55" name="图片 54">
              <a:extLst>
                <a:ext uri="{FF2B5EF4-FFF2-40B4-BE49-F238E27FC236}">
                  <a16:creationId xmlns:a16="http://schemas.microsoft.com/office/drawing/2014/main" id="{2E2D2D6E-C860-2CD1-2662-721188BF3EC7}"/>
                </a:ext>
              </a:extLst>
            </p:cNvPr>
            <p:cNvPicPr>
              <a:picLocks noChangeAspect="1"/>
            </p:cNvPicPr>
            <p:nvPr/>
          </p:nvPicPr>
          <p:blipFill>
            <a:blip r:embed="rId8"/>
            <a:stretch>
              <a:fillRect/>
            </a:stretch>
          </p:blipFill>
          <p:spPr>
            <a:xfrm>
              <a:off x="319961" y="3978592"/>
              <a:ext cx="803996" cy="862815"/>
            </a:xfrm>
            <a:prstGeom prst="rect">
              <a:avLst/>
            </a:prstGeom>
          </p:spPr>
        </p:pic>
        <p:pic>
          <p:nvPicPr>
            <p:cNvPr id="56" name="图片 55">
              <a:extLst>
                <a:ext uri="{FF2B5EF4-FFF2-40B4-BE49-F238E27FC236}">
                  <a16:creationId xmlns:a16="http://schemas.microsoft.com/office/drawing/2014/main" id="{0FBC9602-425C-F5E3-C65A-A75968B65235}"/>
                </a:ext>
              </a:extLst>
            </p:cNvPr>
            <p:cNvPicPr>
              <a:picLocks noChangeAspect="1"/>
            </p:cNvPicPr>
            <p:nvPr/>
          </p:nvPicPr>
          <p:blipFill>
            <a:blip r:embed="rId9"/>
            <a:stretch>
              <a:fillRect/>
            </a:stretch>
          </p:blipFill>
          <p:spPr>
            <a:xfrm>
              <a:off x="299743" y="5022172"/>
              <a:ext cx="824213" cy="907921"/>
            </a:xfrm>
            <a:prstGeom prst="rect">
              <a:avLst/>
            </a:prstGeom>
          </p:spPr>
        </p:pic>
      </p:grpSp>
      <p:sp>
        <p:nvSpPr>
          <p:cNvPr id="57" name="文本框 56">
            <a:extLst>
              <a:ext uri="{FF2B5EF4-FFF2-40B4-BE49-F238E27FC236}">
                <a16:creationId xmlns:a16="http://schemas.microsoft.com/office/drawing/2014/main" id="{17111918-BC19-020F-6C0B-35DB10C72A4C}"/>
              </a:ext>
            </a:extLst>
          </p:cNvPr>
          <p:cNvSpPr txBox="1"/>
          <p:nvPr/>
        </p:nvSpPr>
        <p:spPr>
          <a:xfrm>
            <a:off x="5482862" y="578894"/>
            <a:ext cx="6194554" cy="369332"/>
          </a:xfrm>
          <a:prstGeom prst="rect">
            <a:avLst/>
          </a:prstGeom>
          <a:solidFill>
            <a:schemeClr val="bg1">
              <a:lumMod val="95000"/>
            </a:schemeClr>
          </a:solidFill>
          <a:ln w="28575">
            <a:solidFill>
              <a:schemeClr val="accent1"/>
            </a:solidFill>
            <a:prstDash val="sysDot"/>
          </a:ln>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蒸发式冷凝器性能测试实验系统实物图</a:t>
            </a:r>
          </a:p>
        </p:txBody>
      </p:sp>
      <p:grpSp>
        <p:nvGrpSpPr>
          <p:cNvPr id="2" name="组合 1">
            <a:extLst>
              <a:ext uri="{FF2B5EF4-FFF2-40B4-BE49-F238E27FC236}">
                <a16:creationId xmlns:a16="http://schemas.microsoft.com/office/drawing/2014/main" id="{6940B754-6129-E8A9-B9F3-6CAB3C094312}"/>
              </a:ext>
            </a:extLst>
          </p:cNvPr>
          <p:cNvGrpSpPr/>
          <p:nvPr/>
        </p:nvGrpSpPr>
        <p:grpSpPr>
          <a:xfrm>
            <a:off x="5121536" y="6452425"/>
            <a:ext cx="7099039" cy="414788"/>
            <a:chOff x="6115824" y="6443212"/>
            <a:chExt cx="6441504" cy="414788"/>
          </a:xfrm>
        </p:grpSpPr>
        <p:sp>
          <p:nvSpPr>
            <p:cNvPr id="3" name="矩形 2">
              <a:extLst>
                <a:ext uri="{FF2B5EF4-FFF2-40B4-BE49-F238E27FC236}">
                  <a16:creationId xmlns:a16="http://schemas.microsoft.com/office/drawing/2014/main" id="{5A2B8688-1C29-096C-77AB-E6665F1C6808}"/>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6" name="组合 5">
              <a:extLst>
                <a:ext uri="{FF2B5EF4-FFF2-40B4-BE49-F238E27FC236}">
                  <a16:creationId xmlns:a16="http://schemas.microsoft.com/office/drawing/2014/main" id="{4E66C4ED-8A67-6346-4B23-74F615825BB0}"/>
                </a:ext>
              </a:extLst>
            </p:cNvPr>
            <p:cNvGrpSpPr/>
            <p:nvPr/>
          </p:nvGrpSpPr>
          <p:grpSpPr>
            <a:xfrm>
              <a:off x="6115824" y="6443212"/>
              <a:ext cx="6441504" cy="407555"/>
              <a:chOff x="6115824" y="6443212"/>
              <a:chExt cx="6441504" cy="407555"/>
            </a:xfrm>
          </p:grpSpPr>
          <p:sp>
            <p:nvSpPr>
              <p:cNvPr id="8" name="矩形 7">
                <a:extLst>
                  <a:ext uri="{FF2B5EF4-FFF2-40B4-BE49-F238E27FC236}">
                    <a16:creationId xmlns:a16="http://schemas.microsoft.com/office/drawing/2014/main" id="{9B65EA8D-478F-220D-F7A6-9B3239635C17}"/>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9" name="文本框 8">
                <a:extLst>
                  <a:ext uri="{FF2B5EF4-FFF2-40B4-BE49-F238E27FC236}">
                    <a16:creationId xmlns:a16="http://schemas.microsoft.com/office/drawing/2014/main" id="{68C22F7E-2443-5A06-32B9-C6AC608C35FC}"/>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1" name="矩形 10">
                <a:extLst>
                  <a:ext uri="{FF2B5EF4-FFF2-40B4-BE49-F238E27FC236}">
                    <a16:creationId xmlns:a16="http://schemas.microsoft.com/office/drawing/2014/main" id="{57A77DE0-8920-7444-F8A1-9BA2F34EB0A4}"/>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文本框 11">
                <a:extLst>
                  <a:ext uri="{FF2B5EF4-FFF2-40B4-BE49-F238E27FC236}">
                    <a16:creationId xmlns:a16="http://schemas.microsoft.com/office/drawing/2014/main" id="{AFE2F139-ED2A-B685-53B9-CF9B27AB2916}"/>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13" name="文本框 12">
                <a:extLst>
                  <a:ext uri="{FF2B5EF4-FFF2-40B4-BE49-F238E27FC236}">
                    <a16:creationId xmlns:a16="http://schemas.microsoft.com/office/drawing/2014/main" id="{9EFEE119-2192-347A-6D5F-E6804EE6BFF7}"/>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14" name="文本框 13">
                <a:extLst>
                  <a:ext uri="{FF2B5EF4-FFF2-40B4-BE49-F238E27FC236}">
                    <a16:creationId xmlns:a16="http://schemas.microsoft.com/office/drawing/2014/main" id="{61C2184D-2AD8-82D0-3A38-E19787051768}"/>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pic>
        <p:nvPicPr>
          <p:cNvPr id="16" name="图片 15">
            <a:extLst>
              <a:ext uri="{FF2B5EF4-FFF2-40B4-BE49-F238E27FC236}">
                <a16:creationId xmlns:a16="http://schemas.microsoft.com/office/drawing/2014/main" id="{4E9A0BE9-5F30-797F-D716-4EC9D58378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2737" y="991590"/>
            <a:ext cx="5779212" cy="2441725"/>
          </a:xfrm>
          <a:prstGeom prst="rect">
            <a:avLst/>
          </a:prstGeom>
          <a:ln w="38100">
            <a:solidFill>
              <a:srgbClr val="005CA1"/>
            </a:solidFill>
          </a:ln>
        </p:spPr>
      </p:pic>
      <p:sp>
        <p:nvSpPr>
          <p:cNvPr id="17" name="文本框 16">
            <a:extLst>
              <a:ext uri="{FF2B5EF4-FFF2-40B4-BE49-F238E27FC236}">
                <a16:creationId xmlns:a16="http://schemas.microsoft.com/office/drawing/2014/main" id="{79E50E02-2995-651A-B530-C743D7D61C74}"/>
              </a:ext>
            </a:extLst>
          </p:cNvPr>
          <p:cNvSpPr txBox="1"/>
          <p:nvPr/>
        </p:nvSpPr>
        <p:spPr>
          <a:xfrm>
            <a:off x="143146" y="6385131"/>
            <a:ext cx="4894483" cy="461665"/>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谷雅秀</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刘力文</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李汉林</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等</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椭圆形套管</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管翅式蒸发式冷凝器传热性能实验研究</a:t>
            </a:r>
            <a:r>
              <a:rPr lang="en-US" altLang="zh-CN" sz="1200" dirty="0">
                <a:latin typeface="微软雅黑" panose="020B0503020204020204" pitchFamily="34" charset="-122"/>
                <a:ea typeface="微软雅黑" panose="020B0503020204020204" pitchFamily="34" charset="-122"/>
              </a:rPr>
              <a:t>[J]. </a:t>
            </a:r>
            <a:r>
              <a:rPr lang="zh-CN" altLang="en-US" sz="1200" dirty="0">
                <a:latin typeface="微软雅黑" panose="020B0503020204020204" pitchFamily="34" charset="-122"/>
                <a:ea typeface="微软雅黑" panose="020B0503020204020204" pitchFamily="34" charset="-122"/>
              </a:rPr>
              <a:t>制冷学报</a:t>
            </a:r>
            <a:r>
              <a:rPr lang="en-US" altLang="zh-CN" sz="1200" dirty="0">
                <a:latin typeface="微软雅黑" panose="020B0503020204020204" pitchFamily="34" charset="-122"/>
                <a:ea typeface="微软雅黑" panose="020B0503020204020204" pitchFamily="34" charset="-122"/>
              </a:rPr>
              <a:t>, 2022, 43(03):71-77+100.</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CSCD</a:t>
            </a:r>
            <a:r>
              <a:rPr lang="zh-CN" altLang="en-US" sz="12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3136211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rot="5400000">
            <a:off x="-2112263" y="2112265"/>
            <a:ext cx="6857998" cy="2633472"/>
          </a:xfrm>
          <a:prstGeom prst="rect">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a:extLst>
              <a:ext uri="{FF2B5EF4-FFF2-40B4-BE49-F238E27FC236}">
                <a16:creationId xmlns:a16="http://schemas.microsoft.com/office/drawing/2014/main" id="{47FAC170-76E5-94A1-CB9E-06E3E51116A0}"/>
              </a:ext>
            </a:extLst>
          </p:cNvPr>
          <p:cNvGrpSpPr/>
          <p:nvPr/>
        </p:nvGrpSpPr>
        <p:grpSpPr>
          <a:xfrm>
            <a:off x="258935" y="2380832"/>
            <a:ext cx="2220480" cy="1701316"/>
            <a:chOff x="383293" y="2578342"/>
            <a:chExt cx="2220480" cy="1701316"/>
          </a:xfrm>
        </p:grpSpPr>
        <p:sp>
          <p:nvSpPr>
            <p:cNvPr id="149" name="文本框 148">
              <a:extLst>
                <a:ext uri="{FF2B5EF4-FFF2-40B4-BE49-F238E27FC236}">
                  <a16:creationId xmlns:a16="http://schemas.microsoft.com/office/drawing/2014/main" id="{18B22995-4799-1770-8546-0481DAF6D429}"/>
                </a:ext>
              </a:extLst>
            </p:cNvPr>
            <p:cNvSpPr txBox="1"/>
            <p:nvPr/>
          </p:nvSpPr>
          <p:spPr>
            <a:xfrm>
              <a:off x="420162" y="2578342"/>
              <a:ext cx="214674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目    录</a:t>
              </a:r>
            </a:p>
          </p:txBody>
        </p:sp>
        <p:sp>
          <p:nvSpPr>
            <p:cNvPr id="150" name="文本框 149">
              <a:extLst>
                <a:ext uri="{FF2B5EF4-FFF2-40B4-BE49-F238E27FC236}">
                  <a16:creationId xmlns:a16="http://schemas.microsoft.com/office/drawing/2014/main" id="{7A1E188C-6DFD-69C2-D21B-9A2C9045CBA4}"/>
                </a:ext>
              </a:extLst>
            </p:cNvPr>
            <p:cNvSpPr txBox="1"/>
            <p:nvPr/>
          </p:nvSpPr>
          <p:spPr>
            <a:xfrm>
              <a:off x="383293" y="3782296"/>
              <a:ext cx="2220480"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1" name="直接连接符 150">
              <a:extLst>
                <a:ext uri="{FF2B5EF4-FFF2-40B4-BE49-F238E27FC236}">
                  <a16:creationId xmlns:a16="http://schemas.microsoft.com/office/drawing/2014/main" id="{4116978F-B9AE-D619-9A46-D727713A971E}"/>
                </a:ext>
              </a:extLst>
            </p:cNvPr>
            <p:cNvCxnSpPr/>
            <p:nvPr/>
          </p:nvCxnSpPr>
          <p:spPr>
            <a:xfrm>
              <a:off x="449533" y="4279658"/>
              <a:ext cx="2088000" cy="0"/>
            </a:xfrm>
            <a:prstGeom prst="line">
              <a:avLst/>
            </a:prstGeom>
            <a:noFill/>
            <a:ln w="19050" cap="flat" cmpd="sng" algn="ctr">
              <a:solidFill>
                <a:sysClr val="window" lastClr="FFFFFF"/>
              </a:solidFill>
              <a:prstDash val="solid"/>
              <a:miter lim="800000"/>
            </a:ln>
            <a:effectLst/>
          </p:spPr>
        </p:cxnSp>
        <p:cxnSp>
          <p:nvCxnSpPr>
            <p:cNvPr id="152" name="直接连接符 151">
              <a:extLst>
                <a:ext uri="{FF2B5EF4-FFF2-40B4-BE49-F238E27FC236}">
                  <a16:creationId xmlns:a16="http://schemas.microsoft.com/office/drawing/2014/main" id="{00C4B9E7-CA51-6533-DD3E-8D40D5BE5B64}"/>
                </a:ext>
              </a:extLst>
            </p:cNvPr>
            <p:cNvCxnSpPr/>
            <p:nvPr/>
          </p:nvCxnSpPr>
          <p:spPr>
            <a:xfrm>
              <a:off x="449533" y="3777377"/>
              <a:ext cx="2088000" cy="0"/>
            </a:xfrm>
            <a:prstGeom prst="line">
              <a:avLst/>
            </a:prstGeom>
            <a:noFill/>
            <a:ln w="19050" cap="flat" cmpd="sng" algn="ctr">
              <a:solidFill>
                <a:sysClr val="window" lastClr="FFFFFF"/>
              </a:solidFill>
              <a:prstDash val="solid"/>
              <a:miter lim="800000"/>
            </a:ln>
            <a:effectLst/>
          </p:spPr>
        </p:cxnSp>
      </p:grpSp>
      <p:pic>
        <p:nvPicPr>
          <p:cNvPr id="249" name="图片 248">
            <a:extLst>
              <a:ext uri="{FF2B5EF4-FFF2-40B4-BE49-F238E27FC236}">
                <a16:creationId xmlns:a16="http://schemas.microsoft.com/office/drawing/2014/main" id="{CEB70986-61CE-B2B9-74C5-F091CFF3273C}"/>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0106" y="1530741"/>
            <a:ext cx="2353260" cy="774259"/>
          </a:xfrm>
          <a:prstGeom prst="rect">
            <a:avLst/>
          </a:prstGeom>
        </p:spPr>
      </p:pic>
      <p:grpSp>
        <p:nvGrpSpPr>
          <p:cNvPr id="2" name="组合 1">
            <a:extLst>
              <a:ext uri="{FF2B5EF4-FFF2-40B4-BE49-F238E27FC236}">
                <a16:creationId xmlns:a16="http://schemas.microsoft.com/office/drawing/2014/main" id="{BD64F0E9-E9FF-5D54-3491-75B6CA3EAEB9}"/>
              </a:ext>
            </a:extLst>
          </p:cNvPr>
          <p:cNvGrpSpPr/>
          <p:nvPr/>
        </p:nvGrpSpPr>
        <p:grpSpPr>
          <a:xfrm>
            <a:off x="3837214" y="1078811"/>
            <a:ext cx="7554685" cy="755543"/>
            <a:chOff x="3875314" y="1458776"/>
            <a:chExt cx="7554685" cy="755543"/>
          </a:xfrm>
        </p:grpSpPr>
        <p:sp>
          <p:nvSpPr>
            <p:cNvPr id="250" name="矩形 249">
              <a:extLst>
                <a:ext uri="{FF2B5EF4-FFF2-40B4-BE49-F238E27FC236}">
                  <a16:creationId xmlns:a16="http://schemas.microsoft.com/office/drawing/2014/main" id="{F2F58EBD-81D2-6686-499D-19755442D2E8}"/>
                </a:ext>
              </a:extLst>
            </p:cNvPr>
            <p:cNvSpPr/>
            <p:nvPr/>
          </p:nvSpPr>
          <p:spPr>
            <a:xfrm>
              <a:off x="3875314" y="1458776"/>
              <a:ext cx="7554685" cy="755543"/>
            </a:xfrm>
            <a:prstGeom prst="rect">
              <a:avLst/>
            </a:prstGeom>
            <a:solidFill>
              <a:srgbClr val="005CA1"/>
            </a:solidFill>
            <a:ln>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Shape 589">
              <a:extLst>
                <a:ext uri="{FF2B5EF4-FFF2-40B4-BE49-F238E27FC236}">
                  <a16:creationId xmlns:a16="http://schemas.microsoft.com/office/drawing/2014/main" id="{FF6738FD-5710-F06B-EF64-16B0E4ACFFBA}"/>
                </a:ext>
              </a:extLst>
            </p:cNvPr>
            <p:cNvSpPr txBox="1"/>
            <p:nvPr/>
          </p:nvSpPr>
          <p:spPr>
            <a:xfrm>
              <a:off x="4017645" y="1483138"/>
              <a:ext cx="4730292"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chemeClr val="bg1"/>
                  </a:solidFill>
                  <a:latin typeface="Times New Roman" panose="02020603050405020304" pitchFamily="18" charset="0"/>
                  <a:ea typeface="微软雅黑"/>
                  <a:cs typeface="Times New Roman" panose="02020603050405020304" pitchFamily="18" charset="0"/>
                  <a:sym typeface="+mn-ea"/>
                </a:rPr>
                <a:t>01</a:t>
              </a:r>
              <a:r>
                <a:rPr lang="en-US" altLang="zh-CN" sz="3200" b="1" spc="150" dirty="0">
                  <a:solidFill>
                    <a:schemeClr val="bg1"/>
                  </a:solidFill>
                  <a:latin typeface="微软雅黑"/>
                  <a:ea typeface="微软雅黑"/>
                  <a:sym typeface="+mn-ea"/>
                </a:rPr>
                <a:t>.</a:t>
              </a:r>
              <a:r>
                <a:rPr lang="zh-CN" altLang="en-US" sz="3200" b="1" spc="150" dirty="0">
                  <a:solidFill>
                    <a:schemeClr val="bg1"/>
                  </a:solidFill>
                  <a:latin typeface="微软雅黑"/>
                  <a:ea typeface="微软雅黑"/>
                  <a:sym typeface="+mn-ea"/>
                </a:rPr>
                <a:t>研究背景</a:t>
              </a:r>
              <a:endParaRPr lang="en-US" sz="3200" dirty="0">
                <a:solidFill>
                  <a:schemeClr val="bg1"/>
                </a:solidFill>
                <a:latin typeface="微软雅黑"/>
                <a:ea typeface="微软雅黑"/>
                <a:cs typeface="+mn-ea"/>
                <a:sym typeface="字魂59号-创粗黑" panose="00000500000000000000" pitchFamily="2" charset="-122"/>
              </a:endParaRPr>
            </a:p>
          </p:txBody>
        </p:sp>
      </p:grpSp>
      <p:sp>
        <p:nvSpPr>
          <p:cNvPr id="139" name="Shape 589">
            <a:extLst>
              <a:ext uri="{FF2B5EF4-FFF2-40B4-BE49-F238E27FC236}">
                <a16:creationId xmlns:a16="http://schemas.microsoft.com/office/drawing/2014/main" id="{5C36CD0E-DC4C-1672-B120-2273B958BDDF}"/>
              </a:ext>
            </a:extLst>
          </p:cNvPr>
          <p:cNvSpPr txBox="1"/>
          <p:nvPr/>
        </p:nvSpPr>
        <p:spPr>
          <a:xfrm>
            <a:off x="3943303" y="3230152"/>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03</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研究结果与分析</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141" name="Shape 589">
            <a:extLst>
              <a:ext uri="{FF2B5EF4-FFF2-40B4-BE49-F238E27FC236}">
                <a16:creationId xmlns:a16="http://schemas.microsoft.com/office/drawing/2014/main" id="{5D5DD64E-3F58-790F-36C5-1D3BBA16DBF3}"/>
              </a:ext>
            </a:extLst>
          </p:cNvPr>
          <p:cNvSpPr txBox="1"/>
          <p:nvPr/>
        </p:nvSpPr>
        <p:spPr>
          <a:xfrm>
            <a:off x="3943303" y="4176018"/>
            <a:ext cx="5974080"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04</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研究结论与展望</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8" name="Shape 589">
            <a:extLst>
              <a:ext uri="{FF2B5EF4-FFF2-40B4-BE49-F238E27FC236}">
                <a16:creationId xmlns:a16="http://schemas.microsoft.com/office/drawing/2014/main" id="{F85DE1A0-D1CB-0496-4479-F55EB336877C}"/>
              </a:ext>
            </a:extLst>
          </p:cNvPr>
          <p:cNvSpPr txBox="1"/>
          <p:nvPr/>
        </p:nvSpPr>
        <p:spPr>
          <a:xfrm>
            <a:off x="3943304" y="2247640"/>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02</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研究内容与创新</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3" name="文本框 2">
            <a:extLst>
              <a:ext uri="{FF2B5EF4-FFF2-40B4-BE49-F238E27FC236}">
                <a16:creationId xmlns:a16="http://schemas.microsoft.com/office/drawing/2014/main" id="{521D271C-C797-8EF5-06A2-6EA12A7B9520}"/>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4" name="图片 3" descr="中国制冷学会">
            <a:extLst>
              <a:ext uri="{FF2B5EF4-FFF2-40B4-BE49-F238E27FC236}">
                <a16:creationId xmlns:a16="http://schemas.microsoft.com/office/drawing/2014/main" id="{61F1CBB1-1A79-B802-0605-4DB0FBA7D403}"/>
              </a:ext>
            </a:extLst>
          </p:cNvPr>
          <p:cNvPicPr>
            <a:picLocks noChangeAspect="1"/>
          </p:cNvPicPr>
          <p:nvPr/>
        </p:nvPicPr>
        <p:blipFill>
          <a:blip r:embed="rId4"/>
          <a:stretch>
            <a:fillRect/>
          </a:stretch>
        </p:blipFill>
        <p:spPr>
          <a:xfrm>
            <a:off x="7375936" y="123912"/>
            <a:ext cx="780660" cy="7806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101">
            <a:extLst>
              <a:ext uri="{FF2B5EF4-FFF2-40B4-BE49-F238E27FC236}">
                <a16:creationId xmlns:a16="http://schemas.microsoft.com/office/drawing/2014/main" id="{1EFE32E3-E453-D3D7-652E-F0D4BBA459FE}"/>
              </a:ext>
            </a:extLst>
          </p:cNvPr>
          <p:cNvSpPr/>
          <p:nvPr/>
        </p:nvSpPr>
        <p:spPr>
          <a:xfrm>
            <a:off x="262871" y="1317074"/>
            <a:ext cx="371826" cy="3048058"/>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1" name="表格 6">
            <a:extLst>
              <a:ext uri="{FF2B5EF4-FFF2-40B4-BE49-F238E27FC236}">
                <a16:creationId xmlns:a16="http://schemas.microsoft.com/office/drawing/2014/main" id="{3CF30816-8620-C3D2-315C-59BC693997C3}"/>
              </a:ext>
            </a:extLst>
          </p:cNvPr>
          <p:cNvGraphicFramePr>
            <a:graphicFrameLocks noGrp="1"/>
          </p:cNvGraphicFramePr>
          <p:nvPr>
            <p:extLst>
              <p:ext uri="{D42A27DB-BD31-4B8C-83A1-F6EECF244321}">
                <p14:modId xmlns:p14="http://schemas.microsoft.com/office/powerpoint/2010/main" val="2231124271"/>
              </p:ext>
            </p:extLst>
          </p:nvPr>
        </p:nvGraphicFramePr>
        <p:xfrm>
          <a:off x="698971" y="2899212"/>
          <a:ext cx="4680000" cy="1464480"/>
        </p:xfrm>
        <a:graphic>
          <a:graphicData uri="http://schemas.openxmlformats.org/drawingml/2006/table">
            <a:tbl>
              <a:tblPr firstRow="1" bandRow="1">
                <a:tableStyleId>{BDBED569-4797-4DF1-A0F4-6AAB3CD982D8}</a:tableStyleId>
              </a:tblPr>
              <a:tblGrid>
                <a:gridCol w="2338427">
                  <a:extLst>
                    <a:ext uri="{9D8B030D-6E8A-4147-A177-3AD203B41FA5}">
                      <a16:colId xmlns:a16="http://schemas.microsoft.com/office/drawing/2014/main" val="3086075538"/>
                    </a:ext>
                  </a:extLst>
                </a:gridCol>
                <a:gridCol w="2341573">
                  <a:extLst>
                    <a:ext uri="{9D8B030D-6E8A-4147-A177-3AD203B41FA5}">
                      <a16:colId xmlns:a16="http://schemas.microsoft.com/office/drawing/2014/main" val="2530595267"/>
                    </a:ext>
                  </a:extLst>
                </a:gridCol>
              </a:tblGrid>
              <a:tr h="332750">
                <a:tc>
                  <a:txBody>
                    <a:bodyPr/>
                    <a:lstStyle/>
                    <a:p>
                      <a:pPr algn="ctr"/>
                      <a:r>
                        <a:rPr lang="zh-CN" altLang="en-US" baseline="0" dirty="0">
                          <a:latin typeface="微软雅黑" panose="020B0503020204020204" pitchFamily="34" charset="-122"/>
                          <a:ea typeface="微软雅黑" panose="020B0503020204020204" pitchFamily="34" charset="-122"/>
                        </a:rPr>
                        <a:t>冷却水流量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578906070"/>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空气</a:t>
                      </a:r>
                      <a:r>
                        <a:rPr lang="zh-CN" altLang="zh-CN" sz="1800" b="1" kern="1200" baseline="0" dirty="0">
                          <a:solidFill>
                            <a:schemeClr val="tx1"/>
                          </a:solidFill>
                          <a:latin typeface="微软雅黑" panose="020B0503020204020204" pitchFamily="34" charset="-122"/>
                          <a:ea typeface="微软雅黑" panose="020B0503020204020204" pitchFamily="34" charset="-122"/>
                          <a:cs typeface="+mn-cs"/>
                        </a:rPr>
                        <a:t>湿球温度</a:t>
                      </a:r>
                      <a:endParaRPr lang="zh-CN" altLang="en-US" sz="1800" b="1" kern="1200" baseline="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19.5°C</a:t>
                      </a:r>
                      <a:endParaRPr lang="zh-CN" altLang="en-US"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216836"/>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喷淋密度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87386371"/>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迎面风速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2.2~3.7m·s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81479210"/>
                  </a:ext>
                </a:extLst>
              </a:tr>
            </a:tbl>
          </a:graphicData>
        </a:graphic>
      </p:graphicFrame>
      <p:sp>
        <p:nvSpPr>
          <p:cNvPr id="46" name="文本框 45">
            <a:extLst>
              <a:ext uri="{FF2B5EF4-FFF2-40B4-BE49-F238E27FC236}">
                <a16:creationId xmlns:a16="http://schemas.microsoft.com/office/drawing/2014/main" id="{810FF8EE-ADDA-93C6-DFEB-8ACE6458225A}"/>
              </a:ext>
            </a:extLst>
          </p:cNvPr>
          <p:cNvSpPr txBox="1"/>
          <p:nvPr/>
        </p:nvSpPr>
        <p:spPr>
          <a:xfrm>
            <a:off x="-533899" y="1920921"/>
            <a:ext cx="1244444" cy="1323439"/>
          </a:xfrm>
          <a:prstGeom prst="rect">
            <a:avLst/>
          </a:prstGeom>
          <a:noFill/>
        </p:spPr>
        <p:txBody>
          <a:bodyPr wrap="square" rtlCol="0" anchor="t">
            <a:spAutoFit/>
          </a:bodyPr>
          <a:lstStyle/>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验</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工</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况</a:t>
            </a:r>
          </a:p>
        </p:txBody>
      </p:sp>
      <p:graphicFrame>
        <p:nvGraphicFramePr>
          <p:cNvPr id="23" name="表格 22">
            <a:extLst>
              <a:ext uri="{FF2B5EF4-FFF2-40B4-BE49-F238E27FC236}">
                <a16:creationId xmlns:a16="http://schemas.microsoft.com/office/drawing/2014/main" id="{A2697253-0118-E886-C3F6-83D28E910728}"/>
              </a:ext>
            </a:extLst>
          </p:cNvPr>
          <p:cNvGraphicFramePr>
            <a:graphicFrameLocks noGrp="1"/>
          </p:cNvGraphicFramePr>
          <p:nvPr/>
        </p:nvGraphicFramePr>
        <p:xfrm>
          <a:off x="710545" y="1317074"/>
          <a:ext cx="4680000" cy="148336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92823862"/>
                    </a:ext>
                  </a:extLst>
                </a:gridCol>
                <a:gridCol w="2340000">
                  <a:extLst>
                    <a:ext uri="{9D8B030D-6E8A-4147-A177-3AD203B41FA5}">
                      <a16:colId xmlns:a16="http://schemas.microsoft.com/office/drawing/2014/main" val="1417538716"/>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运行模式</a:t>
                      </a:r>
                    </a:p>
                  </a:txBody>
                  <a:tcPr>
                    <a:solidFill>
                      <a:srgbClr val="005CA1"/>
                    </a:solidFill>
                  </a:tcPr>
                </a:tc>
                <a:tc>
                  <a:txBody>
                    <a:bodyPr/>
                    <a:lstStyle/>
                    <a:p>
                      <a:pPr algn="ctr"/>
                      <a:r>
                        <a:rPr lang="zh-CN" altLang="en-US" dirty="0">
                          <a:latin typeface="微软雅黑" panose="020B0503020204020204" pitchFamily="34" charset="-122"/>
                          <a:ea typeface="微软雅黑" panose="020B0503020204020204" pitchFamily="34" charset="-122"/>
                        </a:rPr>
                        <a:t>蒸发冷凝全工况</a:t>
                      </a:r>
                    </a:p>
                  </a:txBody>
                  <a:tcPr>
                    <a:solidFill>
                      <a:srgbClr val="005CA1"/>
                    </a:solidFill>
                  </a:tcPr>
                </a:tc>
                <a:extLst>
                  <a:ext uri="{0D108BD9-81ED-4DB2-BD59-A6C34878D82A}">
                    <a16:rowId xmlns:a16="http://schemas.microsoft.com/office/drawing/2014/main" val="1860958394"/>
                  </a:ext>
                </a:extLst>
              </a:tr>
              <a:tr h="370840">
                <a:tc>
                  <a:txBody>
                    <a:bodyPr/>
                    <a:lstStyle/>
                    <a:p>
                      <a:pPr algn="ctr"/>
                      <a:r>
                        <a:rPr lang="zh-CN" altLang="en-US" b="1" dirty="0">
                          <a:latin typeface="微软雅黑" panose="020B0503020204020204" pitchFamily="34" charset="-122"/>
                          <a:ea typeface="微软雅黑" panose="020B0503020204020204" pitchFamily="34" charset="-122"/>
                        </a:rPr>
                        <a:t>风机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420288685"/>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冷却水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71010483"/>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喷淋水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76894133"/>
                  </a:ext>
                </a:extLst>
              </a:tr>
            </a:tbl>
          </a:graphicData>
        </a:graphic>
      </p:graphicFrame>
      <p:cxnSp>
        <p:nvCxnSpPr>
          <p:cNvPr id="24" name="直线连接符 9">
            <a:extLst>
              <a:ext uri="{FF2B5EF4-FFF2-40B4-BE49-F238E27FC236}">
                <a16:creationId xmlns:a16="http://schemas.microsoft.com/office/drawing/2014/main" id="{1906A4BC-92EB-14A6-BCDE-6E7816C3A5C9}"/>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2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9E61D1D-DFF2-9FE1-FEBA-9FF9FFC342E6}"/>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26" name="iSľîďê">
              <a:extLst>
                <a:ext uri="{FF2B5EF4-FFF2-40B4-BE49-F238E27FC236}">
                  <a16:creationId xmlns:a16="http://schemas.microsoft.com/office/drawing/2014/main" id="{D91291AE-5203-E7B0-4AC2-6180444D34F3}"/>
                </a:ext>
              </a:extLst>
            </p:cNvPr>
            <p:cNvGrpSpPr/>
            <p:nvPr/>
          </p:nvGrpSpPr>
          <p:grpSpPr>
            <a:xfrm>
              <a:off x="2629947" y="2501424"/>
              <a:ext cx="1847550" cy="1855152"/>
              <a:chOff x="3216275" y="2651125"/>
              <a:chExt cx="1543050" cy="1549400"/>
            </a:xfrm>
            <a:grpFill/>
          </p:grpSpPr>
          <p:sp>
            <p:nvSpPr>
              <p:cNvPr id="66" name="îśľíḓè">
                <a:extLst>
                  <a:ext uri="{FF2B5EF4-FFF2-40B4-BE49-F238E27FC236}">
                    <a16:creationId xmlns:a16="http://schemas.microsoft.com/office/drawing/2014/main" id="{0D2BBDCB-898A-0FFB-8448-C5D0285BEC88}"/>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şḷïďe">
                <a:extLst>
                  <a:ext uri="{FF2B5EF4-FFF2-40B4-BE49-F238E27FC236}">
                    <a16:creationId xmlns:a16="http://schemas.microsoft.com/office/drawing/2014/main" id="{E0BBED64-D347-8EA5-0C85-7F1BEB6C6D10}"/>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şľïďê">
                <a:extLst>
                  <a:ext uri="{FF2B5EF4-FFF2-40B4-BE49-F238E27FC236}">
                    <a16:creationId xmlns:a16="http://schemas.microsoft.com/office/drawing/2014/main" id="{83130ABF-45C7-025B-27ED-DDBC1F9DAF09}"/>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ľíḍê">
                <a:extLst>
                  <a:ext uri="{FF2B5EF4-FFF2-40B4-BE49-F238E27FC236}">
                    <a16:creationId xmlns:a16="http://schemas.microsoft.com/office/drawing/2014/main" id="{6E6E12D9-3A22-B3F8-C7E0-31174A3F5C46}"/>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ṥḻiḓe">
                <a:extLst>
                  <a:ext uri="{FF2B5EF4-FFF2-40B4-BE49-F238E27FC236}">
                    <a16:creationId xmlns:a16="http://schemas.microsoft.com/office/drawing/2014/main" id="{74DB2FFE-2310-95D6-00EB-14CC92637A66}"/>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Sľíḓè">
                <a:extLst>
                  <a:ext uri="{FF2B5EF4-FFF2-40B4-BE49-F238E27FC236}">
                    <a16:creationId xmlns:a16="http://schemas.microsoft.com/office/drawing/2014/main" id="{4A2CEB0B-4340-BD44-99CE-90D4A99D19F1}"/>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S1îdè">
                <a:extLst>
                  <a:ext uri="{FF2B5EF4-FFF2-40B4-BE49-F238E27FC236}">
                    <a16:creationId xmlns:a16="http://schemas.microsoft.com/office/drawing/2014/main" id="{11A70CAF-3BBA-44C7-8ABB-6459F302A30A}"/>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ṣḷîḓe">
                <a:extLst>
                  <a:ext uri="{FF2B5EF4-FFF2-40B4-BE49-F238E27FC236}">
                    <a16:creationId xmlns:a16="http://schemas.microsoft.com/office/drawing/2014/main" id="{44C10579-387B-6C96-06B2-E718F5070845}"/>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ŝḻiḑe">
                <a:extLst>
                  <a:ext uri="{FF2B5EF4-FFF2-40B4-BE49-F238E27FC236}">
                    <a16:creationId xmlns:a16="http://schemas.microsoft.com/office/drawing/2014/main" id="{952BBF37-3158-F593-BC87-E5F016EEC406}"/>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śḻîďe">
                <a:extLst>
                  <a:ext uri="{FF2B5EF4-FFF2-40B4-BE49-F238E27FC236}">
                    <a16:creationId xmlns:a16="http://schemas.microsoft.com/office/drawing/2014/main" id="{69B34FC0-CEFE-70A3-B43E-E6DE79F9C1B3}"/>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1îḓê">
                <a:extLst>
                  <a:ext uri="{FF2B5EF4-FFF2-40B4-BE49-F238E27FC236}">
                    <a16:creationId xmlns:a16="http://schemas.microsoft.com/office/drawing/2014/main" id="{F823AC6F-93C8-9ADC-02BF-432517B81CBC}"/>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Slïďê">
                <a:extLst>
                  <a:ext uri="{FF2B5EF4-FFF2-40B4-BE49-F238E27FC236}">
                    <a16:creationId xmlns:a16="http://schemas.microsoft.com/office/drawing/2014/main" id="{09071158-B73B-8977-3A0C-862FA7AF95EA}"/>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ļiḑê">
                <a:extLst>
                  <a:ext uri="{FF2B5EF4-FFF2-40B4-BE49-F238E27FC236}">
                    <a16:creationId xmlns:a16="http://schemas.microsoft.com/office/drawing/2014/main" id="{130F8CC2-9E0F-B606-9DF5-187F3F2953D0}"/>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Sḷïde">
                <a:extLst>
                  <a:ext uri="{FF2B5EF4-FFF2-40B4-BE49-F238E27FC236}">
                    <a16:creationId xmlns:a16="http://schemas.microsoft.com/office/drawing/2014/main" id="{9F5A560A-07ED-15AB-760E-62E06CEF3A71}"/>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šļiďè">
                <a:extLst>
                  <a:ext uri="{FF2B5EF4-FFF2-40B4-BE49-F238E27FC236}">
                    <a16:creationId xmlns:a16="http://schemas.microsoft.com/office/drawing/2014/main" id="{333176C5-0F30-BC5F-4782-AC348CC030DC}"/>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ṡ1ïdê">
                <a:extLst>
                  <a:ext uri="{FF2B5EF4-FFF2-40B4-BE49-F238E27FC236}">
                    <a16:creationId xmlns:a16="http://schemas.microsoft.com/office/drawing/2014/main" id="{00F701E6-A5D4-8CA0-923A-074B1D516C62}"/>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sḻiḓê">
                <a:extLst>
                  <a:ext uri="{FF2B5EF4-FFF2-40B4-BE49-F238E27FC236}">
                    <a16:creationId xmlns:a16="http://schemas.microsoft.com/office/drawing/2014/main" id="{049ED9FE-4D9B-1BAB-7A72-CA0B35933DEF}"/>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Sḷiḍe">
                <a:extLst>
                  <a:ext uri="{FF2B5EF4-FFF2-40B4-BE49-F238E27FC236}">
                    <a16:creationId xmlns:a16="http://schemas.microsoft.com/office/drawing/2014/main" id="{E8FF5B63-68DF-9BA8-19EF-3F332F354FDA}"/>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ṩḷiḑê">
                <a:extLst>
                  <a:ext uri="{FF2B5EF4-FFF2-40B4-BE49-F238E27FC236}">
                    <a16:creationId xmlns:a16="http://schemas.microsoft.com/office/drawing/2014/main" id="{7E882581-1FFA-73C3-7D83-F54A55D1F867}"/>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ṧliḋê">
                <a:extLst>
                  <a:ext uri="{FF2B5EF4-FFF2-40B4-BE49-F238E27FC236}">
                    <a16:creationId xmlns:a16="http://schemas.microsoft.com/office/drawing/2014/main" id="{2C398B81-BF71-8EAE-1799-8ABFA751210A}"/>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ŝ1îḍé">
                <a:extLst>
                  <a:ext uri="{FF2B5EF4-FFF2-40B4-BE49-F238E27FC236}">
                    <a16:creationId xmlns:a16="http://schemas.microsoft.com/office/drawing/2014/main" id="{764F26A0-B33D-A80F-EBCA-0F15BFC66E43}"/>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lîďè">
                <a:extLst>
                  <a:ext uri="{FF2B5EF4-FFF2-40B4-BE49-F238E27FC236}">
                    <a16:creationId xmlns:a16="http://schemas.microsoft.com/office/drawing/2014/main" id="{A84AE30B-38A2-A719-7458-F1180387213C}"/>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şliďe">
                <a:extLst>
                  <a:ext uri="{FF2B5EF4-FFF2-40B4-BE49-F238E27FC236}">
                    <a16:creationId xmlns:a16="http://schemas.microsoft.com/office/drawing/2014/main" id="{17AE3283-A5E1-8274-54A6-00DB77A349C3}"/>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śļíḑè">
                <a:extLst>
                  <a:ext uri="{FF2B5EF4-FFF2-40B4-BE49-F238E27FC236}">
                    <a16:creationId xmlns:a16="http://schemas.microsoft.com/office/drawing/2014/main" id="{6A4B1DA5-4D3A-FBB7-9378-B0D4D7E1B187}"/>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ṥḷíḍè">
                <a:extLst>
                  <a:ext uri="{FF2B5EF4-FFF2-40B4-BE49-F238E27FC236}">
                    <a16:creationId xmlns:a16="http://schemas.microsoft.com/office/drawing/2014/main" id="{3A82EDDE-6E83-2EF4-DC28-84675C629E2E}"/>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ḻiḓe">
                <a:extLst>
                  <a:ext uri="{FF2B5EF4-FFF2-40B4-BE49-F238E27FC236}">
                    <a16:creationId xmlns:a16="http://schemas.microsoft.com/office/drawing/2014/main" id="{EA3B2A98-0C71-391A-5EAB-376D75A0CD5E}"/>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ļiḋé">
                <a:extLst>
                  <a:ext uri="{FF2B5EF4-FFF2-40B4-BE49-F238E27FC236}">
                    <a16:creationId xmlns:a16="http://schemas.microsoft.com/office/drawing/2014/main" id="{F28D89F0-E0C7-7C2D-C1AB-A9F3B6E592FD}"/>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şľídé">
                <a:extLst>
                  <a:ext uri="{FF2B5EF4-FFF2-40B4-BE49-F238E27FC236}">
                    <a16:creationId xmlns:a16="http://schemas.microsoft.com/office/drawing/2014/main" id="{1AD1FEF2-D213-665A-9A9E-A4DD2E6C2BA8}"/>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îṡḻiḓê">
              <a:extLst>
                <a:ext uri="{FF2B5EF4-FFF2-40B4-BE49-F238E27FC236}">
                  <a16:creationId xmlns:a16="http://schemas.microsoft.com/office/drawing/2014/main" id="{144E7267-2B58-A93C-4E8D-946FDB86CE24}"/>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1îďê">
              <a:extLst>
                <a:ext uri="{FF2B5EF4-FFF2-40B4-BE49-F238E27FC236}">
                  <a16:creationId xmlns:a16="http://schemas.microsoft.com/office/drawing/2014/main" id="{AA5098BD-8791-6A80-9F3B-E8D2AB141EDF}"/>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9" name="íṩlíḍe">
              <a:extLst>
                <a:ext uri="{FF2B5EF4-FFF2-40B4-BE49-F238E27FC236}">
                  <a16:creationId xmlns:a16="http://schemas.microsoft.com/office/drawing/2014/main" id="{EA615561-8D22-02E7-2162-28055884774A}"/>
                </a:ext>
              </a:extLst>
            </p:cNvPr>
            <p:cNvGrpSpPr/>
            <p:nvPr/>
          </p:nvGrpSpPr>
          <p:grpSpPr>
            <a:xfrm>
              <a:off x="4589708" y="2583543"/>
              <a:ext cx="742163" cy="1193232"/>
              <a:chOff x="4691308" y="2684429"/>
              <a:chExt cx="679414" cy="1092346"/>
            </a:xfrm>
            <a:grpFill/>
          </p:grpSpPr>
          <p:sp>
            <p:nvSpPr>
              <p:cNvPr id="62" name="ïṡľïďê">
                <a:extLst>
                  <a:ext uri="{FF2B5EF4-FFF2-40B4-BE49-F238E27FC236}">
                    <a16:creationId xmlns:a16="http://schemas.microsoft.com/office/drawing/2014/main" id="{2BED4027-F46D-D332-F176-BE7E77D5E291}"/>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líḍé">
                <a:extLst>
                  <a:ext uri="{FF2B5EF4-FFF2-40B4-BE49-F238E27FC236}">
                    <a16:creationId xmlns:a16="http://schemas.microsoft.com/office/drawing/2014/main" id="{686F00B4-5701-422A-0874-1772A2389CA0}"/>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S1ïḍé">
                <a:extLst>
                  <a:ext uri="{FF2B5EF4-FFF2-40B4-BE49-F238E27FC236}">
                    <a16:creationId xmlns:a16="http://schemas.microsoft.com/office/drawing/2014/main" id="{576122E2-E415-350B-3875-CB618D78E93F}"/>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0" name="î$1idè">
              <a:extLst>
                <a:ext uri="{FF2B5EF4-FFF2-40B4-BE49-F238E27FC236}">
                  <a16:creationId xmlns:a16="http://schemas.microsoft.com/office/drawing/2014/main" id="{CBE3C193-3DEB-F238-CB39-E86EF7934A26}"/>
                </a:ext>
              </a:extLst>
            </p:cNvPr>
            <p:cNvGrpSpPr/>
            <p:nvPr/>
          </p:nvGrpSpPr>
          <p:grpSpPr>
            <a:xfrm>
              <a:off x="7561942" y="2580837"/>
              <a:ext cx="677905" cy="1186334"/>
              <a:chOff x="7344147" y="2674826"/>
              <a:chExt cx="624197" cy="1092345"/>
            </a:xfrm>
            <a:grpFill/>
          </p:grpSpPr>
          <p:sp>
            <p:nvSpPr>
              <p:cNvPr id="54" name="ïṩľiḓe">
                <a:extLst>
                  <a:ext uri="{FF2B5EF4-FFF2-40B4-BE49-F238E27FC236}">
                    <a16:creationId xmlns:a16="http://schemas.microsoft.com/office/drawing/2014/main" id="{76E1D641-A757-354A-FB75-C8F0C97452D0}"/>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ṣlïḓê">
                <a:extLst>
                  <a:ext uri="{FF2B5EF4-FFF2-40B4-BE49-F238E27FC236}">
                    <a16:creationId xmlns:a16="http://schemas.microsoft.com/office/drawing/2014/main" id="{48BE2B61-0C31-F27A-0C44-E7EE2B311E72}"/>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šlîḍê">
                <a:extLst>
                  <a:ext uri="{FF2B5EF4-FFF2-40B4-BE49-F238E27FC236}">
                    <a16:creationId xmlns:a16="http://schemas.microsoft.com/office/drawing/2014/main" id="{0E2E3467-686B-5F54-8D2B-36DA3DBE4FE0}"/>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1îḓe">
                <a:extLst>
                  <a:ext uri="{FF2B5EF4-FFF2-40B4-BE49-F238E27FC236}">
                    <a16:creationId xmlns:a16="http://schemas.microsoft.com/office/drawing/2014/main" id="{676CA37F-3EB7-7A67-1789-304E97E0B8D0}"/>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1" name="ïŝḻïdè">
              <a:extLst>
                <a:ext uri="{FF2B5EF4-FFF2-40B4-BE49-F238E27FC236}">
                  <a16:creationId xmlns:a16="http://schemas.microsoft.com/office/drawing/2014/main" id="{AA59308A-2B95-F685-9B3C-01B617D5594E}"/>
                </a:ext>
              </a:extLst>
            </p:cNvPr>
            <p:cNvGrpSpPr/>
            <p:nvPr/>
          </p:nvGrpSpPr>
          <p:grpSpPr>
            <a:xfrm>
              <a:off x="4649513" y="3946051"/>
              <a:ext cx="3567404" cy="243887"/>
              <a:chOff x="4649503" y="3967974"/>
              <a:chExt cx="3246722" cy="221964"/>
            </a:xfrm>
            <a:grpFill/>
          </p:grpSpPr>
          <p:sp>
            <p:nvSpPr>
              <p:cNvPr id="32" name="í$ḻiḓé">
                <a:extLst>
                  <a:ext uri="{FF2B5EF4-FFF2-40B4-BE49-F238E27FC236}">
                    <a16:creationId xmlns:a16="http://schemas.microsoft.com/office/drawing/2014/main" id="{AE2288B6-4547-57B2-46C4-974DA6C4D31F}"/>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ľîḓé">
                <a:extLst>
                  <a:ext uri="{FF2B5EF4-FFF2-40B4-BE49-F238E27FC236}">
                    <a16:creationId xmlns:a16="http://schemas.microsoft.com/office/drawing/2014/main" id="{6D951B9D-1077-BE67-017D-16A2761176E6}"/>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ṥļíḑè">
                <a:extLst>
                  <a:ext uri="{FF2B5EF4-FFF2-40B4-BE49-F238E27FC236}">
                    <a16:creationId xmlns:a16="http://schemas.microsoft.com/office/drawing/2014/main" id="{8C526CC3-E7B1-6030-B04F-01168B16D178}"/>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ŝliḍé">
                <a:extLst>
                  <a:ext uri="{FF2B5EF4-FFF2-40B4-BE49-F238E27FC236}">
                    <a16:creationId xmlns:a16="http://schemas.microsoft.com/office/drawing/2014/main" id="{1C158AF3-BC7C-F2C8-402A-5B3D61992316}"/>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ŝļiďè">
                <a:extLst>
                  <a:ext uri="{FF2B5EF4-FFF2-40B4-BE49-F238E27FC236}">
                    <a16:creationId xmlns:a16="http://schemas.microsoft.com/office/drawing/2014/main" id="{DB10733B-60DC-624B-98FC-49FF973B7EE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ṩḷiḓé">
                <a:extLst>
                  <a:ext uri="{FF2B5EF4-FFF2-40B4-BE49-F238E27FC236}">
                    <a16:creationId xmlns:a16="http://schemas.microsoft.com/office/drawing/2014/main" id="{652CC97C-E35A-1EA4-6D14-25DD4EC2D660}"/>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ḷíďè">
                <a:extLst>
                  <a:ext uri="{FF2B5EF4-FFF2-40B4-BE49-F238E27FC236}">
                    <a16:creationId xmlns:a16="http://schemas.microsoft.com/office/drawing/2014/main" id="{33075CFF-4860-1D3E-B403-395D4543DE01}"/>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ś1îdê">
                <a:extLst>
                  <a:ext uri="{FF2B5EF4-FFF2-40B4-BE49-F238E27FC236}">
                    <a16:creationId xmlns:a16="http://schemas.microsoft.com/office/drawing/2014/main" id="{937F26C9-4ED6-4114-7755-9775AD83CB2D}"/>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ṧļîḓe">
                <a:extLst>
                  <a:ext uri="{FF2B5EF4-FFF2-40B4-BE49-F238E27FC236}">
                    <a16:creationId xmlns:a16="http://schemas.microsoft.com/office/drawing/2014/main" id="{E18A38D2-7F1B-F942-8873-20E37C9BEC05}"/>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ḷíḑe">
                <a:extLst>
                  <a:ext uri="{FF2B5EF4-FFF2-40B4-BE49-F238E27FC236}">
                    <a16:creationId xmlns:a16="http://schemas.microsoft.com/office/drawing/2014/main" id="{6B942ECE-5CBC-C559-7A30-D1D3C8CED05D}"/>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šļiďè">
                <a:extLst>
                  <a:ext uri="{FF2B5EF4-FFF2-40B4-BE49-F238E27FC236}">
                    <a16:creationId xmlns:a16="http://schemas.microsoft.com/office/drawing/2014/main" id="{4C1168EB-9593-4555-9387-3E758760CB2A}"/>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ṡḷïdè">
                <a:extLst>
                  <a:ext uri="{FF2B5EF4-FFF2-40B4-BE49-F238E27FC236}">
                    <a16:creationId xmlns:a16="http://schemas.microsoft.com/office/drawing/2014/main" id="{900BDF5B-666A-FDBE-66E8-F8FE7ACE53DA}"/>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ïḓe">
                <a:extLst>
                  <a:ext uri="{FF2B5EF4-FFF2-40B4-BE49-F238E27FC236}">
                    <a16:creationId xmlns:a16="http://schemas.microsoft.com/office/drawing/2014/main" id="{D2C07B32-78FB-E574-BBF5-A2687BB72AFF}"/>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šļîḓe">
                <a:extLst>
                  <a:ext uri="{FF2B5EF4-FFF2-40B4-BE49-F238E27FC236}">
                    <a16:creationId xmlns:a16="http://schemas.microsoft.com/office/drawing/2014/main" id="{74EC308A-79C9-0504-95CE-F3FCB98DF17C}"/>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šḷîḋé">
                <a:extLst>
                  <a:ext uri="{FF2B5EF4-FFF2-40B4-BE49-F238E27FC236}">
                    <a16:creationId xmlns:a16="http://schemas.microsoft.com/office/drawing/2014/main" id="{59F97076-025C-20E1-395B-A28C7B116D0A}"/>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ļïḋê">
                <a:extLst>
                  <a:ext uri="{FF2B5EF4-FFF2-40B4-BE49-F238E27FC236}">
                    <a16:creationId xmlns:a16="http://schemas.microsoft.com/office/drawing/2014/main" id="{B2BF67D4-F36D-B089-2B92-274B06D89194}"/>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śľïḓê">
                <a:extLst>
                  <a:ext uri="{FF2B5EF4-FFF2-40B4-BE49-F238E27FC236}">
                    <a16:creationId xmlns:a16="http://schemas.microsoft.com/office/drawing/2014/main" id="{EF10137D-397E-ABBF-E767-29FD37ACC8AD}"/>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ṩḷiḋé">
                <a:extLst>
                  <a:ext uri="{FF2B5EF4-FFF2-40B4-BE49-F238E27FC236}">
                    <a16:creationId xmlns:a16="http://schemas.microsoft.com/office/drawing/2014/main" id="{9B9459F7-FC7D-427B-F238-405854465898}"/>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C7D8D9A9-E74E-97F3-CB47-5D0328BA8AA7}"/>
              </a:ext>
            </a:extLst>
          </p:cNvPr>
          <p:cNvSpPr txBox="1"/>
          <p:nvPr/>
        </p:nvSpPr>
        <p:spPr>
          <a:xfrm>
            <a:off x="20125" y="70110"/>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95" name="梯形 94">
            <a:extLst>
              <a:ext uri="{FF2B5EF4-FFF2-40B4-BE49-F238E27FC236}">
                <a16:creationId xmlns:a16="http://schemas.microsoft.com/office/drawing/2014/main" id="{B4F74EAA-8979-A312-FE60-80F90662BBF1}"/>
              </a:ext>
            </a:extLst>
          </p:cNvPr>
          <p:cNvSpPr/>
          <p:nvPr/>
        </p:nvSpPr>
        <p:spPr>
          <a:xfrm rot="10800000">
            <a:off x="19771" y="537006"/>
            <a:ext cx="4299715"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96" name="文本框 95">
            <a:extLst>
              <a:ext uri="{FF2B5EF4-FFF2-40B4-BE49-F238E27FC236}">
                <a16:creationId xmlns:a16="http://schemas.microsoft.com/office/drawing/2014/main" id="{FF2C308D-7D6A-CAB6-D7E7-2A1ABB64E1DA}"/>
              </a:ext>
            </a:extLst>
          </p:cNvPr>
          <p:cNvSpPr txBox="1"/>
          <p:nvPr/>
        </p:nvSpPr>
        <p:spPr>
          <a:xfrm>
            <a:off x="304904" y="553485"/>
            <a:ext cx="3747358" cy="461665"/>
          </a:xfrm>
          <a:prstGeom prst="rect">
            <a:avLst/>
          </a:prstGeom>
          <a:noFill/>
        </p:spPr>
        <p:txBody>
          <a:bodyPr wrap="squar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rPr>
              <a:t>迎面风速</a:t>
            </a:r>
            <a:r>
              <a:rPr lang="zh-CN" altLang="en-US" sz="2400" b="1" dirty="0">
                <a:solidFill>
                  <a:schemeClr val="bg1"/>
                </a:solidFill>
                <a:latin typeface="微软雅黑" panose="020B0503020204020204" pitchFamily="34" charset="-122"/>
                <a:ea typeface="微软雅黑" panose="020B0503020204020204" pitchFamily="34" charset="-122"/>
              </a:rPr>
              <a:t>对换热量的影响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pic>
        <p:nvPicPr>
          <p:cNvPr id="98" name="图片 97">
            <a:extLst>
              <a:ext uri="{FF2B5EF4-FFF2-40B4-BE49-F238E27FC236}">
                <a16:creationId xmlns:a16="http://schemas.microsoft.com/office/drawing/2014/main" id="{8185A359-BF34-B469-2EB6-F8AA15EAF4D6}"/>
              </a:ext>
            </a:extLst>
          </p:cNvPr>
          <p:cNvPicPr>
            <a:picLocks noChangeAspect="1"/>
          </p:cNvPicPr>
          <p:nvPr/>
        </p:nvPicPr>
        <p:blipFill>
          <a:blip r:embed="rId4" cstate="print">
            <a:extLst>
              <a:ext uri="{28A0092B-C50C-407E-A947-70E740481C1C}">
                <a14:useLocalDpi xmlns:a14="http://schemas.microsoft.com/office/drawing/2010/main" val="0"/>
              </a:ext>
            </a:extLst>
          </a:blip>
          <a:srcRect l="7337" t="9605" r="13148" b="5599"/>
          <a:stretch/>
        </p:blipFill>
        <p:spPr>
          <a:xfrm>
            <a:off x="7140982" y="837450"/>
            <a:ext cx="4266935" cy="3367398"/>
          </a:xfrm>
          <a:prstGeom prst="rect">
            <a:avLst/>
          </a:prstGeom>
          <a:ln w="19050">
            <a:solidFill>
              <a:srgbClr val="005CA1"/>
            </a:solidFill>
          </a:ln>
        </p:spPr>
      </p:pic>
      <p:sp>
        <p:nvSpPr>
          <p:cNvPr id="99" name="矩形 98">
            <a:extLst>
              <a:ext uri="{FF2B5EF4-FFF2-40B4-BE49-F238E27FC236}">
                <a16:creationId xmlns:a16="http://schemas.microsoft.com/office/drawing/2014/main" id="{152EBC3C-01F6-1B43-2A43-F7A86C65E93C}"/>
              </a:ext>
            </a:extLst>
          </p:cNvPr>
          <p:cNvSpPr/>
          <p:nvPr/>
        </p:nvSpPr>
        <p:spPr>
          <a:xfrm>
            <a:off x="6128825" y="701055"/>
            <a:ext cx="5758273" cy="5624051"/>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E2B0B96E-7434-2B2C-15E8-7636D0141C2D}"/>
              </a:ext>
            </a:extLst>
          </p:cNvPr>
          <p:cNvSpPr/>
          <p:nvPr/>
        </p:nvSpPr>
        <p:spPr>
          <a:xfrm>
            <a:off x="204435" y="1173101"/>
            <a:ext cx="5461303" cy="5147893"/>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文本框 105">
            <a:extLst>
              <a:ext uri="{FF2B5EF4-FFF2-40B4-BE49-F238E27FC236}">
                <a16:creationId xmlns:a16="http://schemas.microsoft.com/office/drawing/2014/main" id="{A2EB3385-2666-E930-9B55-6C70F0ACAE7A}"/>
              </a:ext>
            </a:extLst>
          </p:cNvPr>
          <p:cNvSpPr txBox="1"/>
          <p:nvPr/>
        </p:nvSpPr>
        <p:spPr>
          <a:xfrm>
            <a:off x="204435" y="4628688"/>
            <a:ext cx="5461303" cy="1631216"/>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pPr>
              <a:spcAft>
                <a:spcPts val="1200"/>
              </a:spcAft>
            </a:pPr>
            <a:r>
              <a:rPr lang="zh-CN" altLang="en-US" dirty="0"/>
              <a:t>当迎面风速从</a:t>
            </a:r>
            <a:r>
              <a:rPr lang="en-US" altLang="zh-CN" dirty="0"/>
              <a:t>2.2 m·s</a:t>
            </a:r>
            <a:r>
              <a:rPr lang="en-US" altLang="zh-CN" baseline="30000" dirty="0"/>
              <a:t>-1</a:t>
            </a:r>
            <a:r>
              <a:rPr lang="zh-CN" altLang="en-US" dirty="0"/>
              <a:t>增大至</a:t>
            </a:r>
            <a:r>
              <a:rPr lang="en-US" altLang="zh-CN" dirty="0"/>
              <a:t>2.8 m·s</a:t>
            </a:r>
            <a:r>
              <a:rPr lang="en-US" altLang="zh-CN" baseline="30000" dirty="0"/>
              <a:t>-1</a:t>
            </a:r>
            <a:r>
              <a:rPr lang="zh-CN" altLang="en-US" dirty="0"/>
              <a:t>时，</a:t>
            </a:r>
            <a:r>
              <a:rPr lang="zh-CN" altLang="en-US" dirty="0">
                <a:solidFill>
                  <a:srgbClr val="C00000"/>
                </a:solidFill>
              </a:rPr>
              <a:t>总换热量</a:t>
            </a:r>
            <a:r>
              <a:rPr lang="zh-CN" altLang="en-US" dirty="0"/>
              <a:t>从</a:t>
            </a:r>
            <a:r>
              <a:rPr lang="en-US" altLang="zh-CN" dirty="0"/>
              <a:t>3093.89 W</a:t>
            </a:r>
            <a:r>
              <a:rPr lang="zh-CN" altLang="en-US" dirty="0"/>
              <a:t>提升至</a:t>
            </a:r>
            <a:r>
              <a:rPr lang="en-US" altLang="zh-CN" dirty="0"/>
              <a:t>4280.38 W</a:t>
            </a:r>
            <a:r>
              <a:rPr lang="zh-CN" altLang="en-US" dirty="0"/>
              <a:t>， 增幅为</a:t>
            </a:r>
            <a:r>
              <a:rPr lang="en-US" altLang="zh-CN" dirty="0">
                <a:solidFill>
                  <a:srgbClr val="C00000"/>
                </a:solidFill>
              </a:rPr>
              <a:t>38.35%</a:t>
            </a:r>
            <a:r>
              <a:rPr lang="zh-CN" altLang="en-US" dirty="0"/>
              <a:t>，较优化前提升了</a:t>
            </a:r>
            <a:r>
              <a:rPr lang="en-US" altLang="zh-CN" dirty="0">
                <a:solidFill>
                  <a:srgbClr val="C00000"/>
                </a:solidFill>
              </a:rPr>
              <a:t>9.60%~36.35%</a:t>
            </a:r>
            <a:r>
              <a:rPr lang="zh-CN" altLang="en-US" dirty="0"/>
              <a:t>；</a:t>
            </a:r>
            <a:endParaRPr lang="en-US" altLang="zh-CN" dirty="0"/>
          </a:p>
          <a:p>
            <a:pPr>
              <a:spcAft>
                <a:spcPts val="1200"/>
              </a:spcAft>
            </a:pPr>
            <a:r>
              <a:rPr lang="zh-CN" altLang="en-US" dirty="0"/>
              <a:t>相应的</a:t>
            </a:r>
            <a:r>
              <a:rPr lang="zh-CN" altLang="en-US" dirty="0">
                <a:solidFill>
                  <a:srgbClr val="C00000"/>
                </a:solidFill>
              </a:rPr>
              <a:t>外换热量</a:t>
            </a:r>
            <a:r>
              <a:rPr lang="zh-CN" altLang="en-US" dirty="0"/>
              <a:t>从</a:t>
            </a:r>
            <a:r>
              <a:rPr lang="en-US" altLang="zh-CN" dirty="0"/>
              <a:t>1589.39 W</a:t>
            </a:r>
            <a:r>
              <a:rPr lang="zh-CN" altLang="en-US" dirty="0"/>
              <a:t>提升至</a:t>
            </a:r>
            <a:r>
              <a:rPr lang="en-US" altLang="zh-CN" dirty="0"/>
              <a:t>2850.52 W</a:t>
            </a:r>
            <a:r>
              <a:rPr lang="zh-CN" altLang="en-US" dirty="0"/>
              <a:t>，增幅为</a:t>
            </a:r>
            <a:r>
              <a:rPr lang="en-US" altLang="zh-CN" dirty="0">
                <a:solidFill>
                  <a:srgbClr val="C00000"/>
                </a:solidFill>
              </a:rPr>
              <a:t>79.37%</a:t>
            </a:r>
            <a:r>
              <a:rPr lang="zh-CN" altLang="en-US" dirty="0"/>
              <a:t>，较优化前提升了</a:t>
            </a:r>
            <a:r>
              <a:rPr lang="en-US" altLang="zh-CN" dirty="0">
                <a:solidFill>
                  <a:srgbClr val="C00000"/>
                </a:solidFill>
              </a:rPr>
              <a:t>82.70%~91.44%</a:t>
            </a:r>
            <a:r>
              <a:rPr lang="zh-CN" altLang="en-US" dirty="0"/>
              <a:t>。</a:t>
            </a:r>
          </a:p>
        </p:txBody>
      </p:sp>
      <p:sp>
        <p:nvSpPr>
          <p:cNvPr id="108" name="文本框 107">
            <a:extLst>
              <a:ext uri="{FF2B5EF4-FFF2-40B4-BE49-F238E27FC236}">
                <a16:creationId xmlns:a16="http://schemas.microsoft.com/office/drawing/2014/main" id="{810B7B7D-DF6B-535D-CEF6-07BA33BCDB86}"/>
              </a:ext>
            </a:extLst>
          </p:cNvPr>
          <p:cNvSpPr txBox="1"/>
          <p:nvPr/>
        </p:nvSpPr>
        <p:spPr>
          <a:xfrm>
            <a:off x="6197759" y="4448319"/>
            <a:ext cx="5654201" cy="1754326"/>
          </a:xfrm>
          <a:prstGeom prst="rect">
            <a:avLst/>
          </a:prstGeom>
          <a:noFill/>
        </p:spPr>
        <p:txBody>
          <a:bodyPr wrap="square">
            <a:spAutoFit/>
          </a:bodyPr>
          <a:lstStyle/>
          <a:p>
            <a:pPr marL="285750" indent="-285750">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随着迎面风速增加，优化后的换热器换热量增大， 在</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2.8 m·s</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达到</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峰值</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→提高迎面风速，可以增强换热过程；</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当迎面风速超过</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2.8 m·s</a:t>
            </a:r>
            <a:r>
              <a:rPr lang="en-US" altLang="zh-CN" b="1"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后，换热量逐渐减小并趋于平稳→</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迎面风速过大， 会破坏水膜完整性，出现光管换热情况，致使换热量减小。 </a:t>
            </a:r>
          </a:p>
        </p:txBody>
      </p:sp>
      <p:sp>
        <p:nvSpPr>
          <p:cNvPr id="6" name="矩形 5">
            <a:extLst>
              <a:ext uri="{FF2B5EF4-FFF2-40B4-BE49-F238E27FC236}">
                <a16:creationId xmlns:a16="http://schemas.microsoft.com/office/drawing/2014/main" id="{750CC39E-CFDD-69F8-A7CA-2DF37D559C8F}"/>
              </a:ext>
            </a:extLst>
          </p:cNvPr>
          <p:cNvSpPr/>
          <p:nvPr/>
        </p:nvSpPr>
        <p:spPr>
          <a:xfrm>
            <a:off x="6404071" y="841486"/>
            <a:ext cx="461665" cy="3340899"/>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73B8E471-992A-FEE3-9713-A44CD4113685}"/>
              </a:ext>
            </a:extLst>
          </p:cNvPr>
          <p:cNvSpPr txBox="1"/>
          <p:nvPr/>
        </p:nvSpPr>
        <p:spPr>
          <a:xfrm>
            <a:off x="6402702" y="1133509"/>
            <a:ext cx="492443" cy="2657138"/>
          </a:xfrm>
          <a:prstGeom prst="rect">
            <a:avLst/>
          </a:prstGeom>
          <a:noFill/>
        </p:spPr>
        <p:txBody>
          <a:bodyPr vert="eaVert"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迎面风速对换热量影响</a:t>
            </a:r>
          </a:p>
        </p:txBody>
      </p:sp>
      <p:sp>
        <p:nvSpPr>
          <p:cNvPr id="43" name="灯片编号占位符 4">
            <a:extLst>
              <a:ext uri="{FF2B5EF4-FFF2-40B4-BE49-F238E27FC236}">
                <a16:creationId xmlns:a16="http://schemas.microsoft.com/office/drawing/2014/main" id="{EF1FEB48-9BD3-341B-DFD7-2B22FA49567E}"/>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20</a:t>
            </a:fld>
            <a:endParaRPr lang="zh-CN" altLang="en-US" b="1" dirty="0"/>
          </a:p>
        </p:txBody>
      </p:sp>
      <p:grpSp>
        <p:nvGrpSpPr>
          <p:cNvPr id="3" name="组合 2">
            <a:extLst>
              <a:ext uri="{FF2B5EF4-FFF2-40B4-BE49-F238E27FC236}">
                <a16:creationId xmlns:a16="http://schemas.microsoft.com/office/drawing/2014/main" id="{3264C0D6-B8E5-60B0-CACD-3790975A7C2C}"/>
              </a:ext>
            </a:extLst>
          </p:cNvPr>
          <p:cNvGrpSpPr/>
          <p:nvPr/>
        </p:nvGrpSpPr>
        <p:grpSpPr>
          <a:xfrm>
            <a:off x="5121536" y="6452425"/>
            <a:ext cx="7099039" cy="414788"/>
            <a:chOff x="6115824" y="6443212"/>
            <a:chExt cx="6441504" cy="414788"/>
          </a:xfrm>
        </p:grpSpPr>
        <p:sp>
          <p:nvSpPr>
            <p:cNvPr id="8" name="矩形 7">
              <a:extLst>
                <a:ext uri="{FF2B5EF4-FFF2-40B4-BE49-F238E27FC236}">
                  <a16:creationId xmlns:a16="http://schemas.microsoft.com/office/drawing/2014/main" id="{856775B9-1CA9-B03D-01FD-0FF45604BBBC}"/>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9" name="组合 8">
              <a:extLst>
                <a:ext uri="{FF2B5EF4-FFF2-40B4-BE49-F238E27FC236}">
                  <a16:creationId xmlns:a16="http://schemas.microsoft.com/office/drawing/2014/main" id="{F0E13DC8-A013-3D24-649A-BB0198C83D9D}"/>
                </a:ext>
              </a:extLst>
            </p:cNvPr>
            <p:cNvGrpSpPr/>
            <p:nvPr/>
          </p:nvGrpSpPr>
          <p:grpSpPr>
            <a:xfrm>
              <a:off x="6115824" y="6443212"/>
              <a:ext cx="6441504" cy="407555"/>
              <a:chOff x="6115824" y="6443212"/>
              <a:chExt cx="6441504" cy="407555"/>
            </a:xfrm>
          </p:grpSpPr>
          <p:sp>
            <p:nvSpPr>
              <p:cNvPr id="10" name="矩形 9">
                <a:extLst>
                  <a:ext uri="{FF2B5EF4-FFF2-40B4-BE49-F238E27FC236}">
                    <a16:creationId xmlns:a16="http://schemas.microsoft.com/office/drawing/2014/main" id="{BB8C7A16-D469-8D13-53E7-2A75EFD81CC8}"/>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1" name="文本框 10">
                <a:extLst>
                  <a:ext uri="{FF2B5EF4-FFF2-40B4-BE49-F238E27FC236}">
                    <a16:creationId xmlns:a16="http://schemas.microsoft.com/office/drawing/2014/main" id="{51BDAA38-7E2C-41E2-81F5-7EF256F780E8}"/>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2" name="矩形 11">
                <a:extLst>
                  <a:ext uri="{FF2B5EF4-FFF2-40B4-BE49-F238E27FC236}">
                    <a16:creationId xmlns:a16="http://schemas.microsoft.com/office/drawing/2014/main" id="{56931B79-25CC-7812-8264-35312B182101}"/>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a:extLst>
                  <a:ext uri="{FF2B5EF4-FFF2-40B4-BE49-F238E27FC236}">
                    <a16:creationId xmlns:a16="http://schemas.microsoft.com/office/drawing/2014/main" id="{2DCB805C-9001-8078-2FD8-085EED915C1D}"/>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20" name="文本框 19">
                <a:extLst>
                  <a:ext uri="{FF2B5EF4-FFF2-40B4-BE49-F238E27FC236}">
                    <a16:creationId xmlns:a16="http://schemas.microsoft.com/office/drawing/2014/main" id="{94215145-1E40-38D3-EE88-19E381F74D18}"/>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21" name="文本框 20">
                <a:extLst>
                  <a:ext uri="{FF2B5EF4-FFF2-40B4-BE49-F238E27FC236}">
                    <a16:creationId xmlns:a16="http://schemas.microsoft.com/office/drawing/2014/main" id="{DB80B20F-A793-C05C-B536-C131CB9164E5}"/>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4" name="文本框 3">
            <a:extLst>
              <a:ext uri="{FF2B5EF4-FFF2-40B4-BE49-F238E27FC236}">
                <a16:creationId xmlns:a16="http://schemas.microsoft.com/office/drawing/2014/main" id="{7E023579-84BF-D8BB-C5F4-21BF09150AD5}"/>
              </a:ext>
            </a:extLst>
          </p:cNvPr>
          <p:cNvSpPr txBox="1"/>
          <p:nvPr/>
        </p:nvSpPr>
        <p:spPr>
          <a:xfrm>
            <a:off x="11117" y="6381664"/>
            <a:ext cx="5235797" cy="461665"/>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李汉林</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谷雅秀</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何跃飞</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等</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椭圆型套管</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管翅式蒸发式冷凝器传热传质性能及实验研究</a:t>
            </a:r>
            <a:r>
              <a:rPr lang="en-US" altLang="zh-CN" sz="1200" dirty="0">
                <a:latin typeface="微软雅黑" panose="020B0503020204020204" pitchFamily="34" charset="-122"/>
                <a:ea typeface="微软雅黑" panose="020B0503020204020204" pitchFamily="34" charset="-122"/>
              </a:rPr>
              <a:t>[J]. </a:t>
            </a:r>
            <a:r>
              <a:rPr lang="zh-CN" altLang="en-US" sz="1200" dirty="0">
                <a:latin typeface="微软雅黑" panose="020B0503020204020204" pitchFamily="34" charset="-122"/>
                <a:ea typeface="微软雅黑" panose="020B0503020204020204" pitchFamily="34" charset="-122"/>
              </a:rPr>
              <a:t>制冷学报</a:t>
            </a:r>
            <a:r>
              <a:rPr lang="en-US" altLang="zh-CN" sz="1200" dirty="0">
                <a:latin typeface="微软雅黑" panose="020B0503020204020204" pitchFamily="34" charset="-122"/>
                <a:ea typeface="微软雅黑" panose="020B0503020204020204" pitchFamily="34" charset="-122"/>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2024, 45(02): 41-52</a:t>
            </a:r>
            <a:r>
              <a:rPr lang="en-US" altLang="zh-CN" sz="1200" dirty="0">
                <a:latin typeface="微软雅黑" panose="020B0503020204020204" pitchFamily="34" charset="-122"/>
                <a:ea typeface="微软雅黑" panose="020B0503020204020204" pitchFamily="34" charset="-122"/>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制冷学报</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优秀论文</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516670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5B62-0A1E-AADD-F414-7FA3D74E3903}"/>
            </a:ext>
          </a:extLst>
        </p:cNvPr>
        <p:cNvGrpSpPr/>
        <p:nvPr/>
      </p:nvGrpSpPr>
      <p:grpSpPr>
        <a:xfrm>
          <a:off x="0" y="0"/>
          <a:ext cx="0" cy="0"/>
          <a:chOff x="0" y="0"/>
          <a:chExt cx="0" cy="0"/>
        </a:xfrm>
      </p:grpSpPr>
      <p:sp>
        <p:nvSpPr>
          <p:cNvPr id="102" name="矩形 101">
            <a:extLst>
              <a:ext uri="{FF2B5EF4-FFF2-40B4-BE49-F238E27FC236}">
                <a16:creationId xmlns:a16="http://schemas.microsoft.com/office/drawing/2014/main" id="{F8134CF3-BF73-36CA-F2E6-858E3E1A7D35}"/>
              </a:ext>
            </a:extLst>
          </p:cNvPr>
          <p:cNvSpPr/>
          <p:nvPr/>
        </p:nvSpPr>
        <p:spPr>
          <a:xfrm>
            <a:off x="262871" y="1317074"/>
            <a:ext cx="371826" cy="3048058"/>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ACA713BC-526A-054D-7D98-405C0C955047}"/>
              </a:ext>
            </a:extLst>
          </p:cNvPr>
          <p:cNvSpPr txBox="1"/>
          <p:nvPr/>
        </p:nvSpPr>
        <p:spPr>
          <a:xfrm>
            <a:off x="-533899" y="1920921"/>
            <a:ext cx="1244444" cy="1323439"/>
          </a:xfrm>
          <a:prstGeom prst="rect">
            <a:avLst/>
          </a:prstGeom>
          <a:noFill/>
        </p:spPr>
        <p:txBody>
          <a:bodyPr wrap="square" rtlCol="0" anchor="t">
            <a:spAutoFit/>
          </a:bodyPr>
          <a:lstStyle/>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验</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工</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况</a:t>
            </a:r>
          </a:p>
        </p:txBody>
      </p:sp>
      <p:cxnSp>
        <p:nvCxnSpPr>
          <p:cNvPr id="24" name="直线连接符 9">
            <a:extLst>
              <a:ext uri="{FF2B5EF4-FFF2-40B4-BE49-F238E27FC236}">
                <a16:creationId xmlns:a16="http://schemas.microsoft.com/office/drawing/2014/main" id="{A5CDA0A1-3A61-7026-E489-F14A4DCA001B}"/>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2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5650C2AD-BD10-03BD-5BEC-BA76E85C1832}"/>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26" name="iSľîďê">
              <a:extLst>
                <a:ext uri="{FF2B5EF4-FFF2-40B4-BE49-F238E27FC236}">
                  <a16:creationId xmlns:a16="http://schemas.microsoft.com/office/drawing/2014/main" id="{250F8650-75C2-0E1C-538C-0A46AF4AA42A}"/>
                </a:ext>
              </a:extLst>
            </p:cNvPr>
            <p:cNvGrpSpPr/>
            <p:nvPr/>
          </p:nvGrpSpPr>
          <p:grpSpPr>
            <a:xfrm>
              <a:off x="2629947" y="2501424"/>
              <a:ext cx="1847550" cy="1855152"/>
              <a:chOff x="3216275" y="2651125"/>
              <a:chExt cx="1543050" cy="1549400"/>
            </a:xfrm>
            <a:grpFill/>
          </p:grpSpPr>
          <p:sp>
            <p:nvSpPr>
              <p:cNvPr id="66" name="îśľíḓè">
                <a:extLst>
                  <a:ext uri="{FF2B5EF4-FFF2-40B4-BE49-F238E27FC236}">
                    <a16:creationId xmlns:a16="http://schemas.microsoft.com/office/drawing/2014/main" id="{BA23A20D-9D34-FD88-11B9-52A380A4070C}"/>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şḷïďe">
                <a:extLst>
                  <a:ext uri="{FF2B5EF4-FFF2-40B4-BE49-F238E27FC236}">
                    <a16:creationId xmlns:a16="http://schemas.microsoft.com/office/drawing/2014/main" id="{B250AB77-477D-666F-97AF-282CCBA7A964}"/>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şľïďê">
                <a:extLst>
                  <a:ext uri="{FF2B5EF4-FFF2-40B4-BE49-F238E27FC236}">
                    <a16:creationId xmlns:a16="http://schemas.microsoft.com/office/drawing/2014/main" id="{1EE5EFD5-4B66-DBA0-6250-18A5C03F254B}"/>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ľíḍê">
                <a:extLst>
                  <a:ext uri="{FF2B5EF4-FFF2-40B4-BE49-F238E27FC236}">
                    <a16:creationId xmlns:a16="http://schemas.microsoft.com/office/drawing/2014/main" id="{9189D46D-C2CB-4C03-798D-AB1DBFE8FC70}"/>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ṥḻiḓe">
                <a:extLst>
                  <a:ext uri="{FF2B5EF4-FFF2-40B4-BE49-F238E27FC236}">
                    <a16:creationId xmlns:a16="http://schemas.microsoft.com/office/drawing/2014/main" id="{A857BF2D-B002-18FA-63D3-1F5895740923}"/>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Sľíḓè">
                <a:extLst>
                  <a:ext uri="{FF2B5EF4-FFF2-40B4-BE49-F238E27FC236}">
                    <a16:creationId xmlns:a16="http://schemas.microsoft.com/office/drawing/2014/main" id="{F469229B-95C9-EC71-1D1D-5C6658D0F121}"/>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S1îdè">
                <a:extLst>
                  <a:ext uri="{FF2B5EF4-FFF2-40B4-BE49-F238E27FC236}">
                    <a16:creationId xmlns:a16="http://schemas.microsoft.com/office/drawing/2014/main" id="{FC7DA021-A329-4AC6-C04D-2E09D5E4D4DC}"/>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ṣḷîḓe">
                <a:extLst>
                  <a:ext uri="{FF2B5EF4-FFF2-40B4-BE49-F238E27FC236}">
                    <a16:creationId xmlns:a16="http://schemas.microsoft.com/office/drawing/2014/main" id="{722AEFF4-5D2D-9426-6A20-E1E22A960596}"/>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ŝḻiḑe">
                <a:extLst>
                  <a:ext uri="{FF2B5EF4-FFF2-40B4-BE49-F238E27FC236}">
                    <a16:creationId xmlns:a16="http://schemas.microsoft.com/office/drawing/2014/main" id="{B921028F-5CCB-21C5-21DD-C355DDCD3BE5}"/>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śḻîďe">
                <a:extLst>
                  <a:ext uri="{FF2B5EF4-FFF2-40B4-BE49-F238E27FC236}">
                    <a16:creationId xmlns:a16="http://schemas.microsoft.com/office/drawing/2014/main" id="{2C195127-4539-D811-564C-152DC0EB6660}"/>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1îḓê">
                <a:extLst>
                  <a:ext uri="{FF2B5EF4-FFF2-40B4-BE49-F238E27FC236}">
                    <a16:creationId xmlns:a16="http://schemas.microsoft.com/office/drawing/2014/main" id="{51FA911A-93B5-7812-FF90-29DF9C321F25}"/>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Slïďê">
                <a:extLst>
                  <a:ext uri="{FF2B5EF4-FFF2-40B4-BE49-F238E27FC236}">
                    <a16:creationId xmlns:a16="http://schemas.microsoft.com/office/drawing/2014/main" id="{48A9FE9A-12D3-D065-EC68-1C3ADA4B54EB}"/>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ļiḑê">
                <a:extLst>
                  <a:ext uri="{FF2B5EF4-FFF2-40B4-BE49-F238E27FC236}">
                    <a16:creationId xmlns:a16="http://schemas.microsoft.com/office/drawing/2014/main" id="{FFE5D3A1-70B6-F416-B6A1-240E890DCE12}"/>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Sḷïde">
                <a:extLst>
                  <a:ext uri="{FF2B5EF4-FFF2-40B4-BE49-F238E27FC236}">
                    <a16:creationId xmlns:a16="http://schemas.microsoft.com/office/drawing/2014/main" id="{EF6E1E4C-412C-5904-D2E6-8B2CA9297D86}"/>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šļiďè">
                <a:extLst>
                  <a:ext uri="{FF2B5EF4-FFF2-40B4-BE49-F238E27FC236}">
                    <a16:creationId xmlns:a16="http://schemas.microsoft.com/office/drawing/2014/main" id="{EB38C23A-350D-1A58-3C58-42FFA4B6217D}"/>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ṡ1ïdê">
                <a:extLst>
                  <a:ext uri="{FF2B5EF4-FFF2-40B4-BE49-F238E27FC236}">
                    <a16:creationId xmlns:a16="http://schemas.microsoft.com/office/drawing/2014/main" id="{6D0875C7-6E79-D869-DB7E-95072EE212A7}"/>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sḻiḓê">
                <a:extLst>
                  <a:ext uri="{FF2B5EF4-FFF2-40B4-BE49-F238E27FC236}">
                    <a16:creationId xmlns:a16="http://schemas.microsoft.com/office/drawing/2014/main" id="{11377258-F82C-7802-CE7B-8EA81F5D2095}"/>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Sḷiḍe">
                <a:extLst>
                  <a:ext uri="{FF2B5EF4-FFF2-40B4-BE49-F238E27FC236}">
                    <a16:creationId xmlns:a16="http://schemas.microsoft.com/office/drawing/2014/main" id="{0020F155-CDD4-DE78-AF57-96E309CFDBF4}"/>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ṩḷiḑê">
                <a:extLst>
                  <a:ext uri="{FF2B5EF4-FFF2-40B4-BE49-F238E27FC236}">
                    <a16:creationId xmlns:a16="http://schemas.microsoft.com/office/drawing/2014/main" id="{35907FBE-C14A-60B2-4D96-F7B06385B1FB}"/>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ṧliḋê">
                <a:extLst>
                  <a:ext uri="{FF2B5EF4-FFF2-40B4-BE49-F238E27FC236}">
                    <a16:creationId xmlns:a16="http://schemas.microsoft.com/office/drawing/2014/main" id="{515A76A2-09B8-AFC3-9A10-9C9ED44C1C7A}"/>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ŝ1îḍé">
                <a:extLst>
                  <a:ext uri="{FF2B5EF4-FFF2-40B4-BE49-F238E27FC236}">
                    <a16:creationId xmlns:a16="http://schemas.microsoft.com/office/drawing/2014/main" id="{AC90EFB9-43AC-B388-5C37-6827710036E8}"/>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lîďè">
                <a:extLst>
                  <a:ext uri="{FF2B5EF4-FFF2-40B4-BE49-F238E27FC236}">
                    <a16:creationId xmlns:a16="http://schemas.microsoft.com/office/drawing/2014/main" id="{453DD959-2A77-551D-9465-8ED78C31D24F}"/>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şliďe">
                <a:extLst>
                  <a:ext uri="{FF2B5EF4-FFF2-40B4-BE49-F238E27FC236}">
                    <a16:creationId xmlns:a16="http://schemas.microsoft.com/office/drawing/2014/main" id="{2BF3C845-79F9-A89C-DCE0-2BD6EC272914}"/>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śļíḑè">
                <a:extLst>
                  <a:ext uri="{FF2B5EF4-FFF2-40B4-BE49-F238E27FC236}">
                    <a16:creationId xmlns:a16="http://schemas.microsoft.com/office/drawing/2014/main" id="{855C710E-C29E-AAFF-A232-73A7865750CD}"/>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ṥḷíḍè">
                <a:extLst>
                  <a:ext uri="{FF2B5EF4-FFF2-40B4-BE49-F238E27FC236}">
                    <a16:creationId xmlns:a16="http://schemas.microsoft.com/office/drawing/2014/main" id="{B0481CA5-87AD-7419-DBC9-BE78880C7718}"/>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ḻiḓe">
                <a:extLst>
                  <a:ext uri="{FF2B5EF4-FFF2-40B4-BE49-F238E27FC236}">
                    <a16:creationId xmlns:a16="http://schemas.microsoft.com/office/drawing/2014/main" id="{90C09C5A-9327-78F4-D584-03976F5759BC}"/>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ļiḋé">
                <a:extLst>
                  <a:ext uri="{FF2B5EF4-FFF2-40B4-BE49-F238E27FC236}">
                    <a16:creationId xmlns:a16="http://schemas.microsoft.com/office/drawing/2014/main" id="{C377145C-62F0-8EB0-AB31-19276464300F}"/>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şľídé">
                <a:extLst>
                  <a:ext uri="{FF2B5EF4-FFF2-40B4-BE49-F238E27FC236}">
                    <a16:creationId xmlns:a16="http://schemas.microsoft.com/office/drawing/2014/main" id="{0A0EE6FC-8F05-3868-6C36-C2D9B0DAD3D3}"/>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îṡḻiḓê">
              <a:extLst>
                <a:ext uri="{FF2B5EF4-FFF2-40B4-BE49-F238E27FC236}">
                  <a16:creationId xmlns:a16="http://schemas.microsoft.com/office/drawing/2014/main" id="{7FC9EF94-D8BD-F4FA-791B-4BF9810F7EA8}"/>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1îďê">
              <a:extLst>
                <a:ext uri="{FF2B5EF4-FFF2-40B4-BE49-F238E27FC236}">
                  <a16:creationId xmlns:a16="http://schemas.microsoft.com/office/drawing/2014/main" id="{E8F2E567-8C49-107A-01BC-8354C9FE5183}"/>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9" name="íṩlíḍe">
              <a:extLst>
                <a:ext uri="{FF2B5EF4-FFF2-40B4-BE49-F238E27FC236}">
                  <a16:creationId xmlns:a16="http://schemas.microsoft.com/office/drawing/2014/main" id="{BE22F971-1A89-9991-9C92-FE6B02EE603A}"/>
                </a:ext>
              </a:extLst>
            </p:cNvPr>
            <p:cNvGrpSpPr/>
            <p:nvPr/>
          </p:nvGrpSpPr>
          <p:grpSpPr>
            <a:xfrm>
              <a:off x="4589708" y="2583543"/>
              <a:ext cx="742163" cy="1193232"/>
              <a:chOff x="4691308" y="2684429"/>
              <a:chExt cx="679414" cy="1092346"/>
            </a:xfrm>
            <a:grpFill/>
          </p:grpSpPr>
          <p:sp>
            <p:nvSpPr>
              <p:cNvPr id="62" name="ïṡľïďê">
                <a:extLst>
                  <a:ext uri="{FF2B5EF4-FFF2-40B4-BE49-F238E27FC236}">
                    <a16:creationId xmlns:a16="http://schemas.microsoft.com/office/drawing/2014/main" id="{F1E591F5-B69C-30F0-8784-CFD24F377890}"/>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líḍé">
                <a:extLst>
                  <a:ext uri="{FF2B5EF4-FFF2-40B4-BE49-F238E27FC236}">
                    <a16:creationId xmlns:a16="http://schemas.microsoft.com/office/drawing/2014/main" id="{AEBBF19E-BE65-34CB-8B2E-2DA6CC8B2013}"/>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S1ïḍé">
                <a:extLst>
                  <a:ext uri="{FF2B5EF4-FFF2-40B4-BE49-F238E27FC236}">
                    <a16:creationId xmlns:a16="http://schemas.microsoft.com/office/drawing/2014/main" id="{654882EB-1681-27D9-5B1C-528E99D02278}"/>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0" name="î$1idè">
              <a:extLst>
                <a:ext uri="{FF2B5EF4-FFF2-40B4-BE49-F238E27FC236}">
                  <a16:creationId xmlns:a16="http://schemas.microsoft.com/office/drawing/2014/main" id="{E97CC226-9E2A-E8DD-D93F-3FA7BBBA3E53}"/>
                </a:ext>
              </a:extLst>
            </p:cNvPr>
            <p:cNvGrpSpPr/>
            <p:nvPr/>
          </p:nvGrpSpPr>
          <p:grpSpPr>
            <a:xfrm>
              <a:off x="7561942" y="2580837"/>
              <a:ext cx="677905" cy="1186334"/>
              <a:chOff x="7344147" y="2674826"/>
              <a:chExt cx="624197" cy="1092345"/>
            </a:xfrm>
            <a:grpFill/>
          </p:grpSpPr>
          <p:sp>
            <p:nvSpPr>
              <p:cNvPr id="54" name="ïṩľiḓe">
                <a:extLst>
                  <a:ext uri="{FF2B5EF4-FFF2-40B4-BE49-F238E27FC236}">
                    <a16:creationId xmlns:a16="http://schemas.microsoft.com/office/drawing/2014/main" id="{D436A80E-95F7-43C2-9D7B-D5AD558CB85C}"/>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ṣlïḓê">
                <a:extLst>
                  <a:ext uri="{FF2B5EF4-FFF2-40B4-BE49-F238E27FC236}">
                    <a16:creationId xmlns:a16="http://schemas.microsoft.com/office/drawing/2014/main" id="{07739414-7B46-8600-8BB7-722E94BCF60D}"/>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šlîḍê">
                <a:extLst>
                  <a:ext uri="{FF2B5EF4-FFF2-40B4-BE49-F238E27FC236}">
                    <a16:creationId xmlns:a16="http://schemas.microsoft.com/office/drawing/2014/main" id="{ED170D44-03D1-A401-E9CF-1CBCEC1C8219}"/>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1îḓe">
                <a:extLst>
                  <a:ext uri="{FF2B5EF4-FFF2-40B4-BE49-F238E27FC236}">
                    <a16:creationId xmlns:a16="http://schemas.microsoft.com/office/drawing/2014/main" id="{79C5330E-A058-ED62-E3DF-9504F6A2FFB7}"/>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1" name="ïŝḻïdè">
              <a:extLst>
                <a:ext uri="{FF2B5EF4-FFF2-40B4-BE49-F238E27FC236}">
                  <a16:creationId xmlns:a16="http://schemas.microsoft.com/office/drawing/2014/main" id="{B708160E-3BBF-D14B-4C58-A7FE08C1A11B}"/>
                </a:ext>
              </a:extLst>
            </p:cNvPr>
            <p:cNvGrpSpPr/>
            <p:nvPr/>
          </p:nvGrpSpPr>
          <p:grpSpPr>
            <a:xfrm>
              <a:off x="4649513" y="3946051"/>
              <a:ext cx="3567404" cy="243887"/>
              <a:chOff x="4649503" y="3967974"/>
              <a:chExt cx="3246722" cy="221964"/>
            </a:xfrm>
            <a:grpFill/>
          </p:grpSpPr>
          <p:sp>
            <p:nvSpPr>
              <p:cNvPr id="32" name="í$ḻiḓé">
                <a:extLst>
                  <a:ext uri="{FF2B5EF4-FFF2-40B4-BE49-F238E27FC236}">
                    <a16:creationId xmlns:a16="http://schemas.microsoft.com/office/drawing/2014/main" id="{2CE9EF44-5464-A8BE-396E-7772A55CB4FA}"/>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ľîḓé">
                <a:extLst>
                  <a:ext uri="{FF2B5EF4-FFF2-40B4-BE49-F238E27FC236}">
                    <a16:creationId xmlns:a16="http://schemas.microsoft.com/office/drawing/2014/main" id="{FEC94029-839F-2005-7A55-C6821342FFD1}"/>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ṥļíḑè">
                <a:extLst>
                  <a:ext uri="{FF2B5EF4-FFF2-40B4-BE49-F238E27FC236}">
                    <a16:creationId xmlns:a16="http://schemas.microsoft.com/office/drawing/2014/main" id="{C3A3CA1A-F8C4-F73C-D14C-809EBAC16D89}"/>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ŝliḍé">
                <a:extLst>
                  <a:ext uri="{FF2B5EF4-FFF2-40B4-BE49-F238E27FC236}">
                    <a16:creationId xmlns:a16="http://schemas.microsoft.com/office/drawing/2014/main" id="{B0799E35-3514-876F-79B1-DDD877F735AF}"/>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ŝļiďè">
                <a:extLst>
                  <a:ext uri="{FF2B5EF4-FFF2-40B4-BE49-F238E27FC236}">
                    <a16:creationId xmlns:a16="http://schemas.microsoft.com/office/drawing/2014/main" id="{1528365B-96BC-AF3B-A08D-41275996E0C9}"/>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ṩḷiḓé">
                <a:extLst>
                  <a:ext uri="{FF2B5EF4-FFF2-40B4-BE49-F238E27FC236}">
                    <a16:creationId xmlns:a16="http://schemas.microsoft.com/office/drawing/2014/main" id="{3BD3A87D-ED66-3408-81C2-F6BE2CF80BA3}"/>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ḷíďè">
                <a:extLst>
                  <a:ext uri="{FF2B5EF4-FFF2-40B4-BE49-F238E27FC236}">
                    <a16:creationId xmlns:a16="http://schemas.microsoft.com/office/drawing/2014/main" id="{ACF078BE-229B-5324-6BC4-B655D71F55A0}"/>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ś1îdê">
                <a:extLst>
                  <a:ext uri="{FF2B5EF4-FFF2-40B4-BE49-F238E27FC236}">
                    <a16:creationId xmlns:a16="http://schemas.microsoft.com/office/drawing/2014/main" id="{C8164BD4-7D6A-4338-812E-CD2D956F1B3E}"/>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ṧļîḓe">
                <a:extLst>
                  <a:ext uri="{FF2B5EF4-FFF2-40B4-BE49-F238E27FC236}">
                    <a16:creationId xmlns:a16="http://schemas.microsoft.com/office/drawing/2014/main" id="{3B8A4370-898F-C26E-DFC2-C5F5A6C79CFF}"/>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ḷíḑe">
                <a:extLst>
                  <a:ext uri="{FF2B5EF4-FFF2-40B4-BE49-F238E27FC236}">
                    <a16:creationId xmlns:a16="http://schemas.microsoft.com/office/drawing/2014/main" id="{A81B0E4D-3EF0-6184-1C8A-C11EBE81F2BA}"/>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šļiďè">
                <a:extLst>
                  <a:ext uri="{FF2B5EF4-FFF2-40B4-BE49-F238E27FC236}">
                    <a16:creationId xmlns:a16="http://schemas.microsoft.com/office/drawing/2014/main" id="{4C710725-7188-0A03-90EB-8FE1AB2BF5F4}"/>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ṡḷïdè">
                <a:extLst>
                  <a:ext uri="{FF2B5EF4-FFF2-40B4-BE49-F238E27FC236}">
                    <a16:creationId xmlns:a16="http://schemas.microsoft.com/office/drawing/2014/main" id="{CB43F15B-42B7-521F-9602-30A75EA41436}"/>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ïḓe">
                <a:extLst>
                  <a:ext uri="{FF2B5EF4-FFF2-40B4-BE49-F238E27FC236}">
                    <a16:creationId xmlns:a16="http://schemas.microsoft.com/office/drawing/2014/main" id="{0D03DD5F-1C35-8E15-ED4E-3AD714481F39}"/>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šļîḓe">
                <a:extLst>
                  <a:ext uri="{FF2B5EF4-FFF2-40B4-BE49-F238E27FC236}">
                    <a16:creationId xmlns:a16="http://schemas.microsoft.com/office/drawing/2014/main" id="{7AFDDF2C-532B-5733-AA76-2471436A109A}"/>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šḷîḋé">
                <a:extLst>
                  <a:ext uri="{FF2B5EF4-FFF2-40B4-BE49-F238E27FC236}">
                    <a16:creationId xmlns:a16="http://schemas.microsoft.com/office/drawing/2014/main" id="{B9F76627-6B1B-67F5-EFC5-1D279D696CCA}"/>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ļïḋê">
                <a:extLst>
                  <a:ext uri="{FF2B5EF4-FFF2-40B4-BE49-F238E27FC236}">
                    <a16:creationId xmlns:a16="http://schemas.microsoft.com/office/drawing/2014/main" id="{47DF6EFB-385C-BF08-DAF0-4B5FF4CE16C7}"/>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śľïḓê">
                <a:extLst>
                  <a:ext uri="{FF2B5EF4-FFF2-40B4-BE49-F238E27FC236}">
                    <a16:creationId xmlns:a16="http://schemas.microsoft.com/office/drawing/2014/main" id="{ECDC5198-2B64-25F3-1F03-C6F2878AEC87}"/>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ṩḷiḋé">
                <a:extLst>
                  <a:ext uri="{FF2B5EF4-FFF2-40B4-BE49-F238E27FC236}">
                    <a16:creationId xmlns:a16="http://schemas.microsoft.com/office/drawing/2014/main" id="{1008B054-715A-1755-FD21-CACCCD90766E}"/>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1824F373-7C89-C407-0B56-2D012929F594}"/>
              </a:ext>
            </a:extLst>
          </p:cNvPr>
          <p:cNvSpPr txBox="1"/>
          <p:nvPr/>
        </p:nvSpPr>
        <p:spPr>
          <a:xfrm>
            <a:off x="20125" y="8317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95" name="梯形 94">
            <a:extLst>
              <a:ext uri="{FF2B5EF4-FFF2-40B4-BE49-F238E27FC236}">
                <a16:creationId xmlns:a16="http://schemas.microsoft.com/office/drawing/2014/main" id="{A9077D6F-29B4-AF01-6F5A-2E2FE094AE00}"/>
              </a:ext>
            </a:extLst>
          </p:cNvPr>
          <p:cNvSpPr/>
          <p:nvPr/>
        </p:nvSpPr>
        <p:spPr>
          <a:xfrm rot="10800000">
            <a:off x="19771" y="537006"/>
            <a:ext cx="4299715"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96" name="文本框 95">
            <a:extLst>
              <a:ext uri="{FF2B5EF4-FFF2-40B4-BE49-F238E27FC236}">
                <a16:creationId xmlns:a16="http://schemas.microsoft.com/office/drawing/2014/main" id="{BDBAD402-AECB-7DBC-FCCC-6B7FBD3E0607}"/>
              </a:ext>
            </a:extLst>
          </p:cNvPr>
          <p:cNvSpPr txBox="1"/>
          <p:nvPr/>
        </p:nvSpPr>
        <p:spPr>
          <a:xfrm>
            <a:off x="304904" y="553485"/>
            <a:ext cx="3747358" cy="461665"/>
          </a:xfrm>
          <a:prstGeom prst="rect">
            <a:avLst/>
          </a:prstGeom>
          <a:noFill/>
        </p:spPr>
        <p:txBody>
          <a:bodyPr wrap="squar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rPr>
              <a:t>迎面风速</a:t>
            </a:r>
            <a:r>
              <a:rPr lang="zh-CN" altLang="en-US" sz="2400" b="1" dirty="0">
                <a:solidFill>
                  <a:schemeClr val="bg1"/>
                </a:solidFill>
                <a:latin typeface="微软雅黑" panose="020B0503020204020204" pitchFamily="34" charset="-122"/>
                <a:ea typeface="微软雅黑" panose="020B0503020204020204" pitchFamily="34" charset="-122"/>
              </a:rPr>
              <a:t>对压降的影响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99" name="矩形 98">
            <a:extLst>
              <a:ext uri="{FF2B5EF4-FFF2-40B4-BE49-F238E27FC236}">
                <a16:creationId xmlns:a16="http://schemas.microsoft.com/office/drawing/2014/main" id="{F1667046-181F-B44A-4C57-B842AB4A3F19}"/>
              </a:ext>
            </a:extLst>
          </p:cNvPr>
          <p:cNvSpPr/>
          <p:nvPr/>
        </p:nvSpPr>
        <p:spPr>
          <a:xfrm>
            <a:off x="6128825" y="701055"/>
            <a:ext cx="5758273" cy="5624051"/>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60CAD8E0-4445-5F8E-A03F-55694616A014}"/>
              </a:ext>
            </a:extLst>
          </p:cNvPr>
          <p:cNvSpPr/>
          <p:nvPr/>
        </p:nvSpPr>
        <p:spPr>
          <a:xfrm>
            <a:off x="204435" y="1173101"/>
            <a:ext cx="5461303" cy="5147893"/>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E092015-7250-FA4D-3186-C708E7E32039}"/>
              </a:ext>
            </a:extLst>
          </p:cNvPr>
          <p:cNvSpPr/>
          <p:nvPr/>
        </p:nvSpPr>
        <p:spPr>
          <a:xfrm>
            <a:off x="6404071" y="841486"/>
            <a:ext cx="461665" cy="3340899"/>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DBC816C-5157-047C-A247-A9227A3EDB24}"/>
              </a:ext>
            </a:extLst>
          </p:cNvPr>
          <p:cNvSpPr txBox="1"/>
          <p:nvPr/>
        </p:nvSpPr>
        <p:spPr>
          <a:xfrm>
            <a:off x="6404071" y="1110486"/>
            <a:ext cx="492443" cy="2657138"/>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迎面风速对压降的影响</a:t>
            </a:r>
          </a:p>
        </p:txBody>
      </p:sp>
      <p:graphicFrame>
        <p:nvGraphicFramePr>
          <p:cNvPr id="3" name="表格 6">
            <a:extLst>
              <a:ext uri="{FF2B5EF4-FFF2-40B4-BE49-F238E27FC236}">
                <a16:creationId xmlns:a16="http://schemas.microsoft.com/office/drawing/2014/main" id="{F157F95B-9571-BD08-137D-022C8CF08622}"/>
              </a:ext>
            </a:extLst>
          </p:cNvPr>
          <p:cNvGraphicFramePr>
            <a:graphicFrameLocks noGrp="1"/>
          </p:cNvGraphicFramePr>
          <p:nvPr>
            <p:extLst>
              <p:ext uri="{D42A27DB-BD31-4B8C-83A1-F6EECF244321}">
                <p14:modId xmlns:p14="http://schemas.microsoft.com/office/powerpoint/2010/main" val="1666934330"/>
              </p:ext>
            </p:extLst>
          </p:nvPr>
        </p:nvGraphicFramePr>
        <p:xfrm>
          <a:off x="698971" y="2899212"/>
          <a:ext cx="4680000" cy="1464480"/>
        </p:xfrm>
        <a:graphic>
          <a:graphicData uri="http://schemas.openxmlformats.org/drawingml/2006/table">
            <a:tbl>
              <a:tblPr firstRow="1" bandRow="1">
                <a:tableStyleId>{BDBED569-4797-4DF1-A0F4-6AAB3CD982D8}</a:tableStyleId>
              </a:tblPr>
              <a:tblGrid>
                <a:gridCol w="2511936">
                  <a:extLst>
                    <a:ext uri="{9D8B030D-6E8A-4147-A177-3AD203B41FA5}">
                      <a16:colId xmlns:a16="http://schemas.microsoft.com/office/drawing/2014/main" val="3086075538"/>
                    </a:ext>
                  </a:extLst>
                </a:gridCol>
                <a:gridCol w="2168064">
                  <a:extLst>
                    <a:ext uri="{9D8B030D-6E8A-4147-A177-3AD203B41FA5}">
                      <a16:colId xmlns:a16="http://schemas.microsoft.com/office/drawing/2014/main" val="2530595267"/>
                    </a:ext>
                  </a:extLst>
                </a:gridCol>
              </a:tblGrid>
              <a:tr h="332750">
                <a:tc>
                  <a:txBody>
                    <a:bodyPr/>
                    <a:lstStyle/>
                    <a:p>
                      <a:pPr algn="ctr"/>
                      <a:r>
                        <a:rPr lang="zh-CN" altLang="en-US" baseline="0" dirty="0">
                          <a:latin typeface="微软雅黑" panose="020B0503020204020204" pitchFamily="34" charset="-122"/>
                          <a:ea typeface="微软雅黑" panose="020B0503020204020204" pitchFamily="34" charset="-122"/>
                        </a:rPr>
                        <a:t>冷却水流量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578906070"/>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空气</a:t>
                      </a:r>
                      <a:r>
                        <a:rPr lang="zh-CN" altLang="zh-CN" sz="1800" b="1" kern="1200" baseline="0" dirty="0">
                          <a:solidFill>
                            <a:schemeClr val="tx1"/>
                          </a:solidFill>
                          <a:latin typeface="微软雅黑" panose="020B0503020204020204" pitchFamily="34" charset="-122"/>
                          <a:ea typeface="微软雅黑" panose="020B0503020204020204" pitchFamily="34" charset="-122"/>
                          <a:cs typeface="+mn-cs"/>
                        </a:rPr>
                        <a:t>湿球温度</a:t>
                      </a:r>
                      <a:endParaRPr lang="zh-CN" altLang="en-US" sz="1800" b="1" kern="1200" baseline="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19.5°C</a:t>
                      </a:r>
                      <a:endParaRPr lang="zh-CN" altLang="en-US"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216836"/>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喷淋密度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87386371"/>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迎面风速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2.2~3.7m·s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81479210"/>
                  </a:ext>
                </a:extLst>
              </a:tr>
            </a:tbl>
          </a:graphicData>
        </a:graphic>
      </p:graphicFrame>
      <p:graphicFrame>
        <p:nvGraphicFramePr>
          <p:cNvPr id="8" name="表格 7">
            <a:extLst>
              <a:ext uri="{FF2B5EF4-FFF2-40B4-BE49-F238E27FC236}">
                <a16:creationId xmlns:a16="http://schemas.microsoft.com/office/drawing/2014/main" id="{B59C81FD-67D9-4153-0CD3-9DA1F61A830C}"/>
              </a:ext>
            </a:extLst>
          </p:cNvPr>
          <p:cNvGraphicFramePr>
            <a:graphicFrameLocks noGrp="1"/>
          </p:cNvGraphicFramePr>
          <p:nvPr/>
        </p:nvGraphicFramePr>
        <p:xfrm>
          <a:off x="710545" y="1317074"/>
          <a:ext cx="4680000" cy="148336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92823862"/>
                    </a:ext>
                  </a:extLst>
                </a:gridCol>
                <a:gridCol w="2340000">
                  <a:extLst>
                    <a:ext uri="{9D8B030D-6E8A-4147-A177-3AD203B41FA5}">
                      <a16:colId xmlns:a16="http://schemas.microsoft.com/office/drawing/2014/main" val="1417538716"/>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运行模式</a:t>
                      </a:r>
                    </a:p>
                  </a:txBody>
                  <a:tcPr>
                    <a:solidFill>
                      <a:srgbClr val="005CA1"/>
                    </a:solidFill>
                  </a:tcPr>
                </a:tc>
                <a:tc>
                  <a:txBody>
                    <a:bodyPr/>
                    <a:lstStyle/>
                    <a:p>
                      <a:pPr algn="ctr"/>
                      <a:r>
                        <a:rPr lang="zh-CN" altLang="en-US" dirty="0">
                          <a:latin typeface="微软雅黑" panose="020B0503020204020204" pitchFamily="34" charset="-122"/>
                          <a:ea typeface="微软雅黑" panose="020B0503020204020204" pitchFamily="34" charset="-122"/>
                        </a:rPr>
                        <a:t>蒸发冷凝全工况</a:t>
                      </a:r>
                    </a:p>
                  </a:txBody>
                  <a:tcPr>
                    <a:solidFill>
                      <a:srgbClr val="005CA1"/>
                    </a:solidFill>
                  </a:tcPr>
                </a:tc>
                <a:extLst>
                  <a:ext uri="{0D108BD9-81ED-4DB2-BD59-A6C34878D82A}">
                    <a16:rowId xmlns:a16="http://schemas.microsoft.com/office/drawing/2014/main" val="1860958394"/>
                  </a:ext>
                </a:extLst>
              </a:tr>
              <a:tr h="370840">
                <a:tc>
                  <a:txBody>
                    <a:bodyPr/>
                    <a:lstStyle/>
                    <a:p>
                      <a:pPr algn="ctr"/>
                      <a:r>
                        <a:rPr lang="zh-CN" altLang="en-US" b="1" dirty="0">
                          <a:latin typeface="微软雅黑" panose="020B0503020204020204" pitchFamily="34" charset="-122"/>
                          <a:ea typeface="微软雅黑" panose="020B0503020204020204" pitchFamily="34" charset="-122"/>
                        </a:rPr>
                        <a:t>风机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420288685"/>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冷却水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71010483"/>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喷淋水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76894133"/>
                  </a:ext>
                </a:extLst>
              </a:tr>
            </a:tbl>
          </a:graphicData>
        </a:graphic>
      </p:graphicFrame>
      <p:sp>
        <p:nvSpPr>
          <p:cNvPr id="9" name="文本框 8">
            <a:extLst>
              <a:ext uri="{FF2B5EF4-FFF2-40B4-BE49-F238E27FC236}">
                <a16:creationId xmlns:a16="http://schemas.microsoft.com/office/drawing/2014/main" id="{999CCCB2-73BB-AD90-1EB0-0CFB526F38CE}"/>
              </a:ext>
            </a:extLst>
          </p:cNvPr>
          <p:cNvSpPr txBox="1"/>
          <p:nvPr/>
        </p:nvSpPr>
        <p:spPr>
          <a:xfrm>
            <a:off x="362224" y="4620443"/>
            <a:ext cx="5117568" cy="1631216"/>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pPr>
              <a:spcAft>
                <a:spcPts val="1200"/>
              </a:spcAft>
            </a:pPr>
            <a:r>
              <a:rPr lang="zh-CN" altLang="en-US" dirty="0"/>
              <a:t>当迎面风速从</a:t>
            </a:r>
            <a:r>
              <a:rPr lang="en-US" altLang="zh-CN" dirty="0"/>
              <a:t>2.2 m·s</a:t>
            </a:r>
            <a:r>
              <a:rPr lang="en-US" altLang="zh-CN" baseline="30000" dirty="0"/>
              <a:t>-1</a:t>
            </a:r>
            <a:r>
              <a:rPr lang="zh-CN" altLang="en-US" dirty="0"/>
              <a:t>增大至 </a:t>
            </a:r>
            <a:r>
              <a:rPr lang="en-US" altLang="zh-CN" dirty="0"/>
              <a:t>3.7m·s</a:t>
            </a:r>
            <a:r>
              <a:rPr lang="en-US" altLang="zh-CN" baseline="30000" dirty="0"/>
              <a:t>-1</a:t>
            </a:r>
            <a:r>
              <a:rPr lang="zh-CN" altLang="en-US" dirty="0"/>
              <a:t>时，优化前后换热器压降分别从</a:t>
            </a:r>
            <a:r>
              <a:rPr lang="en-US" altLang="zh-CN" dirty="0">
                <a:solidFill>
                  <a:srgbClr val="C00000"/>
                </a:solidFill>
              </a:rPr>
              <a:t>2.49 Pa</a:t>
            </a:r>
            <a:r>
              <a:rPr lang="zh-CN" altLang="en-US" dirty="0">
                <a:solidFill>
                  <a:srgbClr val="C00000"/>
                </a:solidFill>
              </a:rPr>
              <a:t>、</a:t>
            </a:r>
            <a:r>
              <a:rPr lang="en-US" altLang="zh-CN" dirty="0">
                <a:solidFill>
                  <a:srgbClr val="C00000"/>
                </a:solidFill>
              </a:rPr>
              <a:t>2.13 Pa</a:t>
            </a:r>
            <a:r>
              <a:rPr lang="zh-CN" altLang="en-US" dirty="0"/>
              <a:t>提升至</a:t>
            </a:r>
            <a:r>
              <a:rPr lang="en-US" altLang="zh-CN" dirty="0">
                <a:solidFill>
                  <a:srgbClr val="C00000"/>
                </a:solidFill>
              </a:rPr>
              <a:t>38.50 Pa</a:t>
            </a:r>
            <a:r>
              <a:rPr lang="zh-CN" altLang="en-US" dirty="0">
                <a:solidFill>
                  <a:srgbClr val="C00000"/>
                </a:solidFill>
              </a:rPr>
              <a:t>、</a:t>
            </a:r>
            <a:r>
              <a:rPr lang="en-US" altLang="zh-CN" dirty="0">
                <a:solidFill>
                  <a:srgbClr val="C00000"/>
                </a:solidFill>
              </a:rPr>
              <a:t>29.70 Pa</a:t>
            </a:r>
            <a:r>
              <a:rPr lang="zh-CN" altLang="en-US" dirty="0"/>
              <a:t>；</a:t>
            </a:r>
            <a:endParaRPr lang="en-US" altLang="zh-CN" dirty="0"/>
          </a:p>
          <a:p>
            <a:pPr>
              <a:spcAft>
                <a:spcPts val="1200"/>
              </a:spcAft>
            </a:pPr>
            <a:r>
              <a:rPr lang="zh-CN" altLang="en-US" dirty="0"/>
              <a:t>但优化后换热器压降较优化前平均</a:t>
            </a:r>
            <a:r>
              <a:rPr lang="zh-CN" altLang="en-US" dirty="0">
                <a:solidFill>
                  <a:srgbClr val="C00000"/>
                </a:solidFill>
              </a:rPr>
              <a:t>下降</a:t>
            </a:r>
            <a:r>
              <a:rPr lang="zh-CN" altLang="en-US" dirty="0"/>
              <a:t>了</a:t>
            </a:r>
            <a:r>
              <a:rPr lang="en-US" altLang="zh-CN" dirty="0">
                <a:solidFill>
                  <a:srgbClr val="C00000"/>
                </a:solidFill>
              </a:rPr>
              <a:t>11.86%~26.87%</a:t>
            </a:r>
            <a:r>
              <a:rPr lang="zh-CN" altLang="en-US" dirty="0"/>
              <a:t>。</a:t>
            </a:r>
          </a:p>
        </p:txBody>
      </p:sp>
      <p:sp>
        <p:nvSpPr>
          <p:cNvPr id="10" name="文本框 9">
            <a:extLst>
              <a:ext uri="{FF2B5EF4-FFF2-40B4-BE49-F238E27FC236}">
                <a16:creationId xmlns:a16="http://schemas.microsoft.com/office/drawing/2014/main" id="{BF037567-ADA0-CBDF-38B6-BEAB137250AD}"/>
              </a:ext>
            </a:extLst>
          </p:cNvPr>
          <p:cNvSpPr txBox="1"/>
          <p:nvPr/>
        </p:nvSpPr>
        <p:spPr>
          <a:xfrm>
            <a:off x="6160063" y="4401891"/>
            <a:ext cx="5669713" cy="1754326"/>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风速较低时，空气掠过翅片扰动的影响较弱，此时两者压差结果显示接近；</a:t>
            </a:r>
            <a:endParaRPr lang="en-US" altLang="zh-CN" dirty="0"/>
          </a:p>
          <a:p>
            <a:r>
              <a:rPr lang="zh-CN" altLang="en-US" dirty="0"/>
              <a:t>迎面风速增大，加强空气扰动程度流动阻力增大，导致换热器进出口压差显著提升。</a:t>
            </a:r>
            <a:endParaRPr lang="en-US" altLang="zh-CN" dirty="0"/>
          </a:p>
          <a:p>
            <a:r>
              <a:rPr lang="zh-CN" altLang="en-US" dirty="0"/>
              <a:t>合理设计</a:t>
            </a:r>
            <a:r>
              <a:rPr lang="zh-CN" altLang="en-US" dirty="0">
                <a:solidFill>
                  <a:srgbClr val="C00000"/>
                </a:solidFill>
              </a:rPr>
              <a:t>翅片结构参数</a:t>
            </a:r>
            <a:r>
              <a:rPr lang="zh-CN" altLang="en-US" dirty="0"/>
              <a:t>能够降低管外</a:t>
            </a:r>
            <a:r>
              <a:rPr lang="zh-CN" altLang="en-US" dirty="0">
                <a:solidFill>
                  <a:srgbClr val="C00000"/>
                </a:solidFill>
              </a:rPr>
              <a:t>流动阻力</a:t>
            </a:r>
            <a:r>
              <a:rPr lang="zh-CN" altLang="en-US" dirty="0"/>
              <a:t>，节约</a:t>
            </a:r>
            <a:r>
              <a:rPr lang="zh-CN" altLang="en-US" dirty="0">
                <a:solidFill>
                  <a:srgbClr val="C00000"/>
                </a:solidFill>
              </a:rPr>
              <a:t>风机能耗</a:t>
            </a:r>
            <a:r>
              <a:rPr lang="zh-CN" altLang="en-US" dirty="0"/>
              <a:t>，</a:t>
            </a:r>
            <a:r>
              <a:rPr lang="zh-CN" altLang="en-US" dirty="0">
                <a:solidFill>
                  <a:srgbClr val="C00000"/>
                </a:solidFill>
              </a:rPr>
              <a:t>强化传热传质</a:t>
            </a:r>
            <a:r>
              <a:rPr lang="zh-CN" altLang="en-US" dirty="0"/>
              <a:t>。</a:t>
            </a:r>
          </a:p>
        </p:txBody>
      </p:sp>
      <p:pic>
        <p:nvPicPr>
          <p:cNvPr id="11" name="图片 10">
            <a:extLst>
              <a:ext uri="{FF2B5EF4-FFF2-40B4-BE49-F238E27FC236}">
                <a16:creationId xmlns:a16="http://schemas.microsoft.com/office/drawing/2014/main" id="{993CDD4D-344F-5C91-AE50-3AFEC524C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054" y="845365"/>
            <a:ext cx="4417250" cy="3337020"/>
          </a:xfrm>
          <a:prstGeom prst="rect">
            <a:avLst/>
          </a:prstGeom>
          <a:ln w="19050">
            <a:solidFill>
              <a:srgbClr val="005CA1"/>
            </a:solidFill>
          </a:ln>
        </p:spPr>
      </p:pic>
      <p:sp>
        <p:nvSpPr>
          <p:cNvPr id="12" name="灯片编号占位符 4">
            <a:extLst>
              <a:ext uri="{FF2B5EF4-FFF2-40B4-BE49-F238E27FC236}">
                <a16:creationId xmlns:a16="http://schemas.microsoft.com/office/drawing/2014/main" id="{281E4ED6-15B5-C4E4-E648-CC1251D27E5A}"/>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21</a:t>
            </a:fld>
            <a:endParaRPr lang="zh-CN" altLang="en-US" b="1" dirty="0"/>
          </a:p>
        </p:txBody>
      </p:sp>
      <p:grpSp>
        <p:nvGrpSpPr>
          <p:cNvPr id="13" name="组合 12">
            <a:extLst>
              <a:ext uri="{FF2B5EF4-FFF2-40B4-BE49-F238E27FC236}">
                <a16:creationId xmlns:a16="http://schemas.microsoft.com/office/drawing/2014/main" id="{06162D89-34A9-E893-8BD2-BA5EF8B832B9}"/>
              </a:ext>
            </a:extLst>
          </p:cNvPr>
          <p:cNvGrpSpPr/>
          <p:nvPr/>
        </p:nvGrpSpPr>
        <p:grpSpPr>
          <a:xfrm>
            <a:off x="5121536" y="6452425"/>
            <a:ext cx="7099039" cy="414788"/>
            <a:chOff x="6115824" y="6443212"/>
            <a:chExt cx="6441504" cy="414788"/>
          </a:xfrm>
        </p:grpSpPr>
        <p:sp>
          <p:nvSpPr>
            <p:cNvPr id="20" name="矩形 19">
              <a:extLst>
                <a:ext uri="{FF2B5EF4-FFF2-40B4-BE49-F238E27FC236}">
                  <a16:creationId xmlns:a16="http://schemas.microsoft.com/office/drawing/2014/main" id="{FE94301B-8B08-7F12-3688-4462B0454634}"/>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21" name="组合 20">
              <a:extLst>
                <a:ext uri="{FF2B5EF4-FFF2-40B4-BE49-F238E27FC236}">
                  <a16:creationId xmlns:a16="http://schemas.microsoft.com/office/drawing/2014/main" id="{E067D0A9-A5BB-B22C-85F5-4E8D98C9DA12}"/>
                </a:ext>
              </a:extLst>
            </p:cNvPr>
            <p:cNvGrpSpPr/>
            <p:nvPr/>
          </p:nvGrpSpPr>
          <p:grpSpPr>
            <a:xfrm>
              <a:off x="6115824" y="6443212"/>
              <a:ext cx="6441504" cy="407555"/>
              <a:chOff x="6115824" y="6443212"/>
              <a:chExt cx="6441504" cy="407555"/>
            </a:xfrm>
          </p:grpSpPr>
          <p:sp>
            <p:nvSpPr>
              <p:cNvPr id="22" name="矩形 21">
                <a:extLst>
                  <a:ext uri="{FF2B5EF4-FFF2-40B4-BE49-F238E27FC236}">
                    <a16:creationId xmlns:a16="http://schemas.microsoft.com/office/drawing/2014/main" id="{4D8F52D7-6DBF-020F-4E2B-5CDEB943A92A}"/>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3" name="文本框 22">
                <a:extLst>
                  <a:ext uri="{FF2B5EF4-FFF2-40B4-BE49-F238E27FC236}">
                    <a16:creationId xmlns:a16="http://schemas.microsoft.com/office/drawing/2014/main" id="{0370FB43-8D21-64F5-91D3-73D40ADE5E19}"/>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41" name="矩形 40">
                <a:extLst>
                  <a:ext uri="{FF2B5EF4-FFF2-40B4-BE49-F238E27FC236}">
                    <a16:creationId xmlns:a16="http://schemas.microsoft.com/office/drawing/2014/main" id="{54EFDA01-2C9B-C21B-E59C-767B62F74E91}"/>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a:extLst>
                  <a:ext uri="{FF2B5EF4-FFF2-40B4-BE49-F238E27FC236}">
                    <a16:creationId xmlns:a16="http://schemas.microsoft.com/office/drawing/2014/main" id="{273249A9-E86E-4ECF-E049-C1477C3083B9}"/>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43" name="文本框 42">
                <a:extLst>
                  <a:ext uri="{FF2B5EF4-FFF2-40B4-BE49-F238E27FC236}">
                    <a16:creationId xmlns:a16="http://schemas.microsoft.com/office/drawing/2014/main" id="{8DA0180E-08D5-FE39-4BDB-250BCADEA20D}"/>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55" name="文本框 54">
                <a:extLst>
                  <a:ext uri="{FF2B5EF4-FFF2-40B4-BE49-F238E27FC236}">
                    <a16:creationId xmlns:a16="http://schemas.microsoft.com/office/drawing/2014/main" id="{A78C21B6-02F6-BCBB-7557-5385064A4338}"/>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17339211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0BDA3-D723-8F6B-A52F-5BD26E35E871}"/>
            </a:ext>
          </a:extLst>
        </p:cNvPr>
        <p:cNvGrpSpPr/>
        <p:nvPr/>
      </p:nvGrpSpPr>
      <p:grpSpPr>
        <a:xfrm>
          <a:off x="0" y="0"/>
          <a:ext cx="0" cy="0"/>
          <a:chOff x="0" y="0"/>
          <a:chExt cx="0" cy="0"/>
        </a:xfrm>
      </p:grpSpPr>
      <p:sp>
        <p:nvSpPr>
          <p:cNvPr id="102" name="矩形 101">
            <a:extLst>
              <a:ext uri="{FF2B5EF4-FFF2-40B4-BE49-F238E27FC236}">
                <a16:creationId xmlns:a16="http://schemas.microsoft.com/office/drawing/2014/main" id="{BB04E17B-1C96-A9DC-5070-C3FF7511D82D}"/>
              </a:ext>
            </a:extLst>
          </p:cNvPr>
          <p:cNvSpPr/>
          <p:nvPr/>
        </p:nvSpPr>
        <p:spPr>
          <a:xfrm>
            <a:off x="262871" y="1317074"/>
            <a:ext cx="371826" cy="3048058"/>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5A3458F3-381B-1332-48DF-1CC14490D5CB}"/>
              </a:ext>
            </a:extLst>
          </p:cNvPr>
          <p:cNvSpPr txBox="1"/>
          <p:nvPr/>
        </p:nvSpPr>
        <p:spPr>
          <a:xfrm>
            <a:off x="-533899" y="1920921"/>
            <a:ext cx="1244444" cy="1323439"/>
          </a:xfrm>
          <a:prstGeom prst="rect">
            <a:avLst/>
          </a:prstGeom>
          <a:noFill/>
        </p:spPr>
        <p:txBody>
          <a:bodyPr wrap="square" rtlCol="0" anchor="t">
            <a:spAutoFit/>
          </a:bodyPr>
          <a:lstStyle/>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验</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工</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况</a:t>
            </a:r>
          </a:p>
        </p:txBody>
      </p:sp>
      <p:cxnSp>
        <p:nvCxnSpPr>
          <p:cNvPr id="24" name="直线连接符 9">
            <a:extLst>
              <a:ext uri="{FF2B5EF4-FFF2-40B4-BE49-F238E27FC236}">
                <a16:creationId xmlns:a16="http://schemas.microsoft.com/office/drawing/2014/main" id="{8181AFDF-217B-3CF4-3D43-4F30E48B8ABD}"/>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2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92FA02C-9C4D-6057-6A30-49DC8AD84415}"/>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26" name="iSľîďê">
              <a:extLst>
                <a:ext uri="{FF2B5EF4-FFF2-40B4-BE49-F238E27FC236}">
                  <a16:creationId xmlns:a16="http://schemas.microsoft.com/office/drawing/2014/main" id="{4E944AD6-DF1C-187E-A2F2-D9D88D292A22}"/>
                </a:ext>
              </a:extLst>
            </p:cNvPr>
            <p:cNvGrpSpPr/>
            <p:nvPr/>
          </p:nvGrpSpPr>
          <p:grpSpPr>
            <a:xfrm>
              <a:off x="2629947" y="2501424"/>
              <a:ext cx="1847550" cy="1855152"/>
              <a:chOff x="3216275" y="2651125"/>
              <a:chExt cx="1543050" cy="1549400"/>
            </a:xfrm>
            <a:grpFill/>
          </p:grpSpPr>
          <p:sp>
            <p:nvSpPr>
              <p:cNvPr id="66" name="îśľíḓè">
                <a:extLst>
                  <a:ext uri="{FF2B5EF4-FFF2-40B4-BE49-F238E27FC236}">
                    <a16:creationId xmlns:a16="http://schemas.microsoft.com/office/drawing/2014/main" id="{E4605FB3-B9CF-855A-B4C5-298A7E05247B}"/>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şḷïďe">
                <a:extLst>
                  <a:ext uri="{FF2B5EF4-FFF2-40B4-BE49-F238E27FC236}">
                    <a16:creationId xmlns:a16="http://schemas.microsoft.com/office/drawing/2014/main" id="{0E47FB5B-2071-F3D7-5DED-B48813483FEA}"/>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şľïďê">
                <a:extLst>
                  <a:ext uri="{FF2B5EF4-FFF2-40B4-BE49-F238E27FC236}">
                    <a16:creationId xmlns:a16="http://schemas.microsoft.com/office/drawing/2014/main" id="{7507D044-452D-D031-A052-5F9849F810DD}"/>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ľíḍê">
                <a:extLst>
                  <a:ext uri="{FF2B5EF4-FFF2-40B4-BE49-F238E27FC236}">
                    <a16:creationId xmlns:a16="http://schemas.microsoft.com/office/drawing/2014/main" id="{2A808D1A-6C6E-1AB6-65A9-5312BB0F9AE1}"/>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ṥḻiḓe">
                <a:extLst>
                  <a:ext uri="{FF2B5EF4-FFF2-40B4-BE49-F238E27FC236}">
                    <a16:creationId xmlns:a16="http://schemas.microsoft.com/office/drawing/2014/main" id="{73334E3E-4D61-ACEB-6CD6-7F9360AA17D9}"/>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Sľíḓè">
                <a:extLst>
                  <a:ext uri="{FF2B5EF4-FFF2-40B4-BE49-F238E27FC236}">
                    <a16:creationId xmlns:a16="http://schemas.microsoft.com/office/drawing/2014/main" id="{89089034-407F-E572-523B-403830957FAA}"/>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S1îdè">
                <a:extLst>
                  <a:ext uri="{FF2B5EF4-FFF2-40B4-BE49-F238E27FC236}">
                    <a16:creationId xmlns:a16="http://schemas.microsoft.com/office/drawing/2014/main" id="{52F783C5-B8C7-EE37-89CA-6DFB95AFC0F4}"/>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ṣḷîḓe">
                <a:extLst>
                  <a:ext uri="{FF2B5EF4-FFF2-40B4-BE49-F238E27FC236}">
                    <a16:creationId xmlns:a16="http://schemas.microsoft.com/office/drawing/2014/main" id="{7CA2603F-1331-DF19-7D99-CBF618D68BB5}"/>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ŝḻiḑe">
                <a:extLst>
                  <a:ext uri="{FF2B5EF4-FFF2-40B4-BE49-F238E27FC236}">
                    <a16:creationId xmlns:a16="http://schemas.microsoft.com/office/drawing/2014/main" id="{A04A2CF0-B405-8063-EC59-AED40D6A95FF}"/>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śḻîďe">
                <a:extLst>
                  <a:ext uri="{FF2B5EF4-FFF2-40B4-BE49-F238E27FC236}">
                    <a16:creationId xmlns:a16="http://schemas.microsoft.com/office/drawing/2014/main" id="{D5A93CAD-6135-B39C-E351-982147068AF6}"/>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1îḓê">
                <a:extLst>
                  <a:ext uri="{FF2B5EF4-FFF2-40B4-BE49-F238E27FC236}">
                    <a16:creationId xmlns:a16="http://schemas.microsoft.com/office/drawing/2014/main" id="{EECD9A18-64FA-C74B-EF2C-D55703C46B2B}"/>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Slïďê">
                <a:extLst>
                  <a:ext uri="{FF2B5EF4-FFF2-40B4-BE49-F238E27FC236}">
                    <a16:creationId xmlns:a16="http://schemas.microsoft.com/office/drawing/2014/main" id="{8B097F68-7738-84C6-E4EA-26C1E854520A}"/>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ļiḑê">
                <a:extLst>
                  <a:ext uri="{FF2B5EF4-FFF2-40B4-BE49-F238E27FC236}">
                    <a16:creationId xmlns:a16="http://schemas.microsoft.com/office/drawing/2014/main" id="{E2BD3F6D-5D46-835D-FBE4-20AC24279681}"/>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Sḷïde">
                <a:extLst>
                  <a:ext uri="{FF2B5EF4-FFF2-40B4-BE49-F238E27FC236}">
                    <a16:creationId xmlns:a16="http://schemas.microsoft.com/office/drawing/2014/main" id="{33D22349-9DCE-C6D0-D1E9-7BB25DCC6FF3}"/>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šļiďè">
                <a:extLst>
                  <a:ext uri="{FF2B5EF4-FFF2-40B4-BE49-F238E27FC236}">
                    <a16:creationId xmlns:a16="http://schemas.microsoft.com/office/drawing/2014/main" id="{CBB588CA-65BE-34D0-1430-5CEBC8BF9A2C}"/>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ṡ1ïdê">
                <a:extLst>
                  <a:ext uri="{FF2B5EF4-FFF2-40B4-BE49-F238E27FC236}">
                    <a16:creationId xmlns:a16="http://schemas.microsoft.com/office/drawing/2014/main" id="{FF4412A8-9989-500C-17A4-D180F06B95BA}"/>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sḻiḓê">
                <a:extLst>
                  <a:ext uri="{FF2B5EF4-FFF2-40B4-BE49-F238E27FC236}">
                    <a16:creationId xmlns:a16="http://schemas.microsoft.com/office/drawing/2014/main" id="{9F4973CD-7944-3BD1-07BE-E39727E29EE0}"/>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Sḷiḍe">
                <a:extLst>
                  <a:ext uri="{FF2B5EF4-FFF2-40B4-BE49-F238E27FC236}">
                    <a16:creationId xmlns:a16="http://schemas.microsoft.com/office/drawing/2014/main" id="{CC09F0C2-19CB-D94C-0399-6EB31B72B272}"/>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ṩḷiḑê">
                <a:extLst>
                  <a:ext uri="{FF2B5EF4-FFF2-40B4-BE49-F238E27FC236}">
                    <a16:creationId xmlns:a16="http://schemas.microsoft.com/office/drawing/2014/main" id="{10F3BD14-3B51-710C-9705-12A6ADEA5BC0}"/>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ṧliḋê">
                <a:extLst>
                  <a:ext uri="{FF2B5EF4-FFF2-40B4-BE49-F238E27FC236}">
                    <a16:creationId xmlns:a16="http://schemas.microsoft.com/office/drawing/2014/main" id="{1E1CDC35-1520-FBB7-87AF-8CBAC9BBD55C}"/>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ŝ1îḍé">
                <a:extLst>
                  <a:ext uri="{FF2B5EF4-FFF2-40B4-BE49-F238E27FC236}">
                    <a16:creationId xmlns:a16="http://schemas.microsoft.com/office/drawing/2014/main" id="{D58E9DDA-FDA1-653D-5D9A-0935D5F5D81F}"/>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lîďè">
                <a:extLst>
                  <a:ext uri="{FF2B5EF4-FFF2-40B4-BE49-F238E27FC236}">
                    <a16:creationId xmlns:a16="http://schemas.microsoft.com/office/drawing/2014/main" id="{15C1548B-C409-FC24-3075-2ACB8BF683F4}"/>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şliďe">
                <a:extLst>
                  <a:ext uri="{FF2B5EF4-FFF2-40B4-BE49-F238E27FC236}">
                    <a16:creationId xmlns:a16="http://schemas.microsoft.com/office/drawing/2014/main" id="{5288AB01-68BF-4297-B9FB-CCA7CE72D856}"/>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śļíḑè">
                <a:extLst>
                  <a:ext uri="{FF2B5EF4-FFF2-40B4-BE49-F238E27FC236}">
                    <a16:creationId xmlns:a16="http://schemas.microsoft.com/office/drawing/2014/main" id="{3F7A7893-70DC-B23C-36F9-C553F9538BA3}"/>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ṥḷíḍè">
                <a:extLst>
                  <a:ext uri="{FF2B5EF4-FFF2-40B4-BE49-F238E27FC236}">
                    <a16:creationId xmlns:a16="http://schemas.microsoft.com/office/drawing/2014/main" id="{2674924F-6122-D0C8-5A39-90B09119B489}"/>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ḻiḓe">
                <a:extLst>
                  <a:ext uri="{FF2B5EF4-FFF2-40B4-BE49-F238E27FC236}">
                    <a16:creationId xmlns:a16="http://schemas.microsoft.com/office/drawing/2014/main" id="{62433E23-2539-C4F7-DFE8-7A212AB50186}"/>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ļiḋé">
                <a:extLst>
                  <a:ext uri="{FF2B5EF4-FFF2-40B4-BE49-F238E27FC236}">
                    <a16:creationId xmlns:a16="http://schemas.microsoft.com/office/drawing/2014/main" id="{7B3CC3BD-29C0-3D21-B86B-B21616576996}"/>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şľídé">
                <a:extLst>
                  <a:ext uri="{FF2B5EF4-FFF2-40B4-BE49-F238E27FC236}">
                    <a16:creationId xmlns:a16="http://schemas.microsoft.com/office/drawing/2014/main" id="{F1C8C26B-F8C8-4622-C778-766394CE0A9D}"/>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îṡḻiḓê">
              <a:extLst>
                <a:ext uri="{FF2B5EF4-FFF2-40B4-BE49-F238E27FC236}">
                  <a16:creationId xmlns:a16="http://schemas.microsoft.com/office/drawing/2014/main" id="{C5D5EA7E-676F-5223-0E63-77E6FBD84CAB}"/>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1îďê">
              <a:extLst>
                <a:ext uri="{FF2B5EF4-FFF2-40B4-BE49-F238E27FC236}">
                  <a16:creationId xmlns:a16="http://schemas.microsoft.com/office/drawing/2014/main" id="{E9FADF8A-59E8-2F10-EEFF-16FBF1D615E4}"/>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9" name="íṩlíḍe">
              <a:extLst>
                <a:ext uri="{FF2B5EF4-FFF2-40B4-BE49-F238E27FC236}">
                  <a16:creationId xmlns:a16="http://schemas.microsoft.com/office/drawing/2014/main" id="{69006DC7-A0FB-47EE-5744-4EB433D98F11}"/>
                </a:ext>
              </a:extLst>
            </p:cNvPr>
            <p:cNvGrpSpPr/>
            <p:nvPr/>
          </p:nvGrpSpPr>
          <p:grpSpPr>
            <a:xfrm>
              <a:off x="4589708" y="2583543"/>
              <a:ext cx="742163" cy="1193232"/>
              <a:chOff x="4691308" y="2684429"/>
              <a:chExt cx="679414" cy="1092346"/>
            </a:xfrm>
            <a:grpFill/>
          </p:grpSpPr>
          <p:sp>
            <p:nvSpPr>
              <p:cNvPr id="62" name="ïṡľïďê">
                <a:extLst>
                  <a:ext uri="{FF2B5EF4-FFF2-40B4-BE49-F238E27FC236}">
                    <a16:creationId xmlns:a16="http://schemas.microsoft.com/office/drawing/2014/main" id="{1DCFADC4-D4B4-A389-C67B-0FAEBAA6C74C}"/>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líḍé">
                <a:extLst>
                  <a:ext uri="{FF2B5EF4-FFF2-40B4-BE49-F238E27FC236}">
                    <a16:creationId xmlns:a16="http://schemas.microsoft.com/office/drawing/2014/main" id="{AA9089F1-EE89-6F67-A2E2-D45500BBD927}"/>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S1ïḍé">
                <a:extLst>
                  <a:ext uri="{FF2B5EF4-FFF2-40B4-BE49-F238E27FC236}">
                    <a16:creationId xmlns:a16="http://schemas.microsoft.com/office/drawing/2014/main" id="{1A7497D0-F4BA-37A0-BA03-0C08720A0037}"/>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0" name="î$1idè">
              <a:extLst>
                <a:ext uri="{FF2B5EF4-FFF2-40B4-BE49-F238E27FC236}">
                  <a16:creationId xmlns:a16="http://schemas.microsoft.com/office/drawing/2014/main" id="{88B6CE77-1626-8E29-ADAB-D4BCB07E8AB4}"/>
                </a:ext>
              </a:extLst>
            </p:cNvPr>
            <p:cNvGrpSpPr/>
            <p:nvPr/>
          </p:nvGrpSpPr>
          <p:grpSpPr>
            <a:xfrm>
              <a:off x="7561942" y="2580837"/>
              <a:ext cx="677905" cy="1186334"/>
              <a:chOff x="7344147" y="2674826"/>
              <a:chExt cx="624197" cy="1092345"/>
            </a:xfrm>
            <a:grpFill/>
          </p:grpSpPr>
          <p:sp>
            <p:nvSpPr>
              <p:cNvPr id="54" name="ïṩľiḓe">
                <a:extLst>
                  <a:ext uri="{FF2B5EF4-FFF2-40B4-BE49-F238E27FC236}">
                    <a16:creationId xmlns:a16="http://schemas.microsoft.com/office/drawing/2014/main" id="{D02C0A6F-0031-4687-4BC3-3862EC21439C}"/>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ṣlïḓê">
                <a:extLst>
                  <a:ext uri="{FF2B5EF4-FFF2-40B4-BE49-F238E27FC236}">
                    <a16:creationId xmlns:a16="http://schemas.microsoft.com/office/drawing/2014/main" id="{9A8F6DE5-0127-0079-6F45-CF67BCBB6F85}"/>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šlîḍê">
                <a:extLst>
                  <a:ext uri="{FF2B5EF4-FFF2-40B4-BE49-F238E27FC236}">
                    <a16:creationId xmlns:a16="http://schemas.microsoft.com/office/drawing/2014/main" id="{24504C96-9AE9-A602-2BDF-74EC74A0BDE7}"/>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1îḓe">
                <a:extLst>
                  <a:ext uri="{FF2B5EF4-FFF2-40B4-BE49-F238E27FC236}">
                    <a16:creationId xmlns:a16="http://schemas.microsoft.com/office/drawing/2014/main" id="{A48AAD52-55D7-DC44-3821-4E5628742B9A}"/>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1" name="ïŝḻïdè">
              <a:extLst>
                <a:ext uri="{FF2B5EF4-FFF2-40B4-BE49-F238E27FC236}">
                  <a16:creationId xmlns:a16="http://schemas.microsoft.com/office/drawing/2014/main" id="{EB95C4B7-8778-702B-1BE7-D26454C4CF1C}"/>
                </a:ext>
              </a:extLst>
            </p:cNvPr>
            <p:cNvGrpSpPr/>
            <p:nvPr/>
          </p:nvGrpSpPr>
          <p:grpSpPr>
            <a:xfrm>
              <a:off x="4649513" y="3946051"/>
              <a:ext cx="3567404" cy="243887"/>
              <a:chOff x="4649503" y="3967974"/>
              <a:chExt cx="3246722" cy="221964"/>
            </a:xfrm>
            <a:grpFill/>
          </p:grpSpPr>
          <p:sp>
            <p:nvSpPr>
              <p:cNvPr id="32" name="í$ḻiḓé">
                <a:extLst>
                  <a:ext uri="{FF2B5EF4-FFF2-40B4-BE49-F238E27FC236}">
                    <a16:creationId xmlns:a16="http://schemas.microsoft.com/office/drawing/2014/main" id="{77F17C2E-6BCC-5A0D-4BEA-09813C2A43B0}"/>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ľîḓé">
                <a:extLst>
                  <a:ext uri="{FF2B5EF4-FFF2-40B4-BE49-F238E27FC236}">
                    <a16:creationId xmlns:a16="http://schemas.microsoft.com/office/drawing/2014/main" id="{C8B20AE0-0A57-45F2-F0E7-06535341E394}"/>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ṥļíḑè">
                <a:extLst>
                  <a:ext uri="{FF2B5EF4-FFF2-40B4-BE49-F238E27FC236}">
                    <a16:creationId xmlns:a16="http://schemas.microsoft.com/office/drawing/2014/main" id="{8EB0A989-156D-5ACE-5C06-88296554E302}"/>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ŝliḍé">
                <a:extLst>
                  <a:ext uri="{FF2B5EF4-FFF2-40B4-BE49-F238E27FC236}">
                    <a16:creationId xmlns:a16="http://schemas.microsoft.com/office/drawing/2014/main" id="{C82EE263-4266-6701-9D0D-65C7C6F40443}"/>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ŝļiďè">
                <a:extLst>
                  <a:ext uri="{FF2B5EF4-FFF2-40B4-BE49-F238E27FC236}">
                    <a16:creationId xmlns:a16="http://schemas.microsoft.com/office/drawing/2014/main" id="{74A35DA4-D1B4-87A2-3485-35BEDA528D8C}"/>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ṩḷiḓé">
                <a:extLst>
                  <a:ext uri="{FF2B5EF4-FFF2-40B4-BE49-F238E27FC236}">
                    <a16:creationId xmlns:a16="http://schemas.microsoft.com/office/drawing/2014/main" id="{15615ABD-CFEF-6BD4-1D4D-9595BCC2B34E}"/>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ḷíďè">
                <a:extLst>
                  <a:ext uri="{FF2B5EF4-FFF2-40B4-BE49-F238E27FC236}">
                    <a16:creationId xmlns:a16="http://schemas.microsoft.com/office/drawing/2014/main" id="{F58135C4-93BF-49AE-B37D-FBFDC478B2A9}"/>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ś1îdê">
                <a:extLst>
                  <a:ext uri="{FF2B5EF4-FFF2-40B4-BE49-F238E27FC236}">
                    <a16:creationId xmlns:a16="http://schemas.microsoft.com/office/drawing/2014/main" id="{D6D87491-A495-B892-E895-50B1B25518EC}"/>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ṧļîḓe">
                <a:extLst>
                  <a:ext uri="{FF2B5EF4-FFF2-40B4-BE49-F238E27FC236}">
                    <a16:creationId xmlns:a16="http://schemas.microsoft.com/office/drawing/2014/main" id="{A418C379-A474-A785-5218-D321720CD9F0}"/>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ḷíḑe">
                <a:extLst>
                  <a:ext uri="{FF2B5EF4-FFF2-40B4-BE49-F238E27FC236}">
                    <a16:creationId xmlns:a16="http://schemas.microsoft.com/office/drawing/2014/main" id="{D8388400-C2A2-5FCE-6B79-20D9D98461D0}"/>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šļiďè">
                <a:extLst>
                  <a:ext uri="{FF2B5EF4-FFF2-40B4-BE49-F238E27FC236}">
                    <a16:creationId xmlns:a16="http://schemas.microsoft.com/office/drawing/2014/main" id="{2BF7E8B1-9659-164F-1826-E642423EDD03}"/>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ṡḷïdè">
                <a:extLst>
                  <a:ext uri="{FF2B5EF4-FFF2-40B4-BE49-F238E27FC236}">
                    <a16:creationId xmlns:a16="http://schemas.microsoft.com/office/drawing/2014/main" id="{C7740532-2FB9-3AD9-16D7-1F12C8AD3E4B}"/>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ïḓe">
                <a:extLst>
                  <a:ext uri="{FF2B5EF4-FFF2-40B4-BE49-F238E27FC236}">
                    <a16:creationId xmlns:a16="http://schemas.microsoft.com/office/drawing/2014/main" id="{AA4A285E-032A-0D5A-D481-F04B8483DDC8}"/>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šļîḓe">
                <a:extLst>
                  <a:ext uri="{FF2B5EF4-FFF2-40B4-BE49-F238E27FC236}">
                    <a16:creationId xmlns:a16="http://schemas.microsoft.com/office/drawing/2014/main" id="{41DDBA62-DDD9-94C1-D3DB-A08849B885EE}"/>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šḷîḋé">
                <a:extLst>
                  <a:ext uri="{FF2B5EF4-FFF2-40B4-BE49-F238E27FC236}">
                    <a16:creationId xmlns:a16="http://schemas.microsoft.com/office/drawing/2014/main" id="{52623FEF-6A55-F238-73F8-21C13873A160}"/>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ļïḋê">
                <a:extLst>
                  <a:ext uri="{FF2B5EF4-FFF2-40B4-BE49-F238E27FC236}">
                    <a16:creationId xmlns:a16="http://schemas.microsoft.com/office/drawing/2014/main" id="{5485D7C7-9223-F26F-ABAD-F5F74E7CA205}"/>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śľïḓê">
                <a:extLst>
                  <a:ext uri="{FF2B5EF4-FFF2-40B4-BE49-F238E27FC236}">
                    <a16:creationId xmlns:a16="http://schemas.microsoft.com/office/drawing/2014/main" id="{F2FB1BF1-4EE9-92E4-2BAE-66EE8ED8A165}"/>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ṩḷiḋé">
                <a:extLst>
                  <a:ext uri="{FF2B5EF4-FFF2-40B4-BE49-F238E27FC236}">
                    <a16:creationId xmlns:a16="http://schemas.microsoft.com/office/drawing/2014/main" id="{82C30EF1-6A68-EB8E-9810-CC49F15FA8C2}"/>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776B2C06-EAF8-EDB8-DF49-21A6221C94B8}"/>
              </a:ext>
            </a:extLst>
          </p:cNvPr>
          <p:cNvSpPr txBox="1"/>
          <p:nvPr/>
        </p:nvSpPr>
        <p:spPr>
          <a:xfrm>
            <a:off x="20125" y="8317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95" name="梯形 94">
            <a:extLst>
              <a:ext uri="{FF2B5EF4-FFF2-40B4-BE49-F238E27FC236}">
                <a16:creationId xmlns:a16="http://schemas.microsoft.com/office/drawing/2014/main" id="{3CA68FA6-B588-0B89-D5FE-646E6FBF1FBB}"/>
              </a:ext>
            </a:extLst>
          </p:cNvPr>
          <p:cNvSpPr/>
          <p:nvPr/>
        </p:nvSpPr>
        <p:spPr>
          <a:xfrm rot="10800000">
            <a:off x="19771" y="537006"/>
            <a:ext cx="4299715"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96" name="文本框 95">
            <a:extLst>
              <a:ext uri="{FF2B5EF4-FFF2-40B4-BE49-F238E27FC236}">
                <a16:creationId xmlns:a16="http://schemas.microsoft.com/office/drawing/2014/main" id="{DFC4348D-BA70-B158-283F-21AF08F87C1F}"/>
              </a:ext>
            </a:extLst>
          </p:cNvPr>
          <p:cNvSpPr txBox="1"/>
          <p:nvPr/>
        </p:nvSpPr>
        <p:spPr>
          <a:xfrm>
            <a:off x="304904" y="553485"/>
            <a:ext cx="3747358" cy="461665"/>
          </a:xfrm>
          <a:prstGeom prst="rect">
            <a:avLst/>
          </a:prstGeom>
          <a:noFill/>
        </p:spPr>
        <p:txBody>
          <a:bodyPr wrap="squar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rPr>
              <a:t>喷淋密度</a:t>
            </a:r>
            <a:r>
              <a:rPr lang="zh-CN" altLang="en-US" sz="2400" b="1" dirty="0">
                <a:solidFill>
                  <a:schemeClr val="bg1"/>
                </a:solidFill>
                <a:latin typeface="微软雅黑" panose="020B0503020204020204" pitchFamily="34" charset="-122"/>
                <a:ea typeface="微软雅黑" panose="020B0503020204020204" pitchFamily="34" charset="-122"/>
              </a:rPr>
              <a:t>对换热量的影响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99" name="矩形 98">
            <a:extLst>
              <a:ext uri="{FF2B5EF4-FFF2-40B4-BE49-F238E27FC236}">
                <a16:creationId xmlns:a16="http://schemas.microsoft.com/office/drawing/2014/main" id="{DE9C1B50-FBCF-B874-C1A7-71027E291DD8}"/>
              </a:ext>
            </a:extLst>
          </p:cNvPr>
          <p:cNvSpPr/>
          <p:nvPr/>
        </p:nvSpPr>
        <p:spPr>
          <a:xfrm>
            <a:off x="6128825" y="701055"/>
            <a:ext cx="5758273" cy="5624051"/>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AAF48EF6-4C86-FAFB-0113-1594A4632F47}"/>
              </a:ext>
            </a:extLst>
          </p:cNvPr>
          <p:cNvSpPr/>
          <p:nvPr/>
        </p:nvSpPr>
        <p:spPr>
          <a:xfrm>
            <a:off x="204435" y="1173101"/>
            <a:ext cx="5461303" cy="5147893"/>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E6A8F6F-6B25-17F1-A6FE-CA716F4CE72B}"/>
              </a:ext>
            </a:extLst>
          </p:cNvPr>
          <p:cNvSpPr/>
          <p:nvPr/>
        </p:nvSpPr>
        <p:spPr>
          <a:xfrm>
            <a:off x="6404071" y="841486"/>
            <a:ext cx="461665" cy="3340899"/>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9960FAE-1066-3E8A-E2D8-92F6BADCB4A3}"/>
              </a:ext>
            </a:extLst>
          </p:cNvPr>
          <p:cNvSpPr txBox="1"/>
          <p:nvPr/>
        </p:nvSpPr>
        <p:spPr>
          <a:xfrm>
            <a:off x="6373293" y="1173101"/>
            <a:ext cx="492443" cy="2657138"/>
          </a:xfrm>
          <a:prstGeom prst="rect">
            <a:avLst/>
          </a:prstGeom>
          <a:noFill/>
        </p:spPr>
        <p:txBody>
          <a:bodyPr vert="eaVert"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喷淋密度对换热量影响</a:t>
            </a:r>
          </a:p>
        </p:txBody>
      </p:sp>
      <p:graphicFrame>
        <p:nvGraphicFramePr>
          <p:cNvPr id="8" name="表格 7">
            <a:extLst>
              <a:ext uri="{FF2B5EF4-FFF2-40B4-BE49-F238E27FC236}">
                <a16:creationId xmlns:a16="http://schemas.microsoft.com/office/drawing/2014/main" id="{ECEF80F7-003F-DDAE-3224-98ACF8D65BB5}"/>
              </a:ext>
            </a:extLst>
          </p:cNvPr>
          <p:cNvGraphicFramePr>
            <a:graphicFrameLocks noGrp="1"/>
          </p:cNvGraphicFramePr>
          <p:nvPr/>
        </p:nvGraphicFramePr>
        <p:xfrm>
          <a:off x="710545" y="1317074"/>
          <a:ext cx="4680000" cy="148336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92823862"/>
                    </a:ext>
                  </a:extLst>
                </a:gridCol>
                <a:gridCol w="2340000">
                  <a:extLst>
                    <a:ext uri="{9D8B030D-6E8A-4147-A177-3AD203B41FA5}">
                      <a16:colId xmlns:a16="http://schemas.microsoft.com/office/drawing/2014/main" val="1417538716"/>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运行模式</a:t>
                      </a:r>
                    </a:p>
                  </a:txBody>
                  <a:tcPr>
                    <a:solidFill>
                      <a:srgbClr val="005CA1"/>
                    </a:solidFill>
                  </a:tcPr>
                </a:tc>
                <a:tc>
                  <a:txBody>
                    <a:bodyPr/>
                    <a:lstStyle/>
                    <a:p>
                      <a:pPr algn="ctr"/>
                      <a:r>
                        <a:rPr lang="zh-CN" altLang="en-US" dirty="0">
                          <a:latin typeface="微软雅黑" panose="020B0503020204020204" pitchFamily="34" charset="-122"/>
                          <a:ea typeface="微软雅黑" panose="020B0503020204020204" pitchFamily="34" charset="-122"/>
                        </a:rPr>
                        <a:t>蒸发冷凝全工况</a:t>
                      </a:r>
                    </a:p>
                  </a:txBody>
                  <a:tcPr>
                    <a:solidFill>
                      <a:srgbClr val="005CA1"/>
                    </a:solidFill>
                  </a:tcPr>
                </a:tc>
                <a:extLst>
                  <a:ext uri="{0D108BD9-81ED-4DB2-BD59-A6C34878D82A}">
                    <a16:rowId xmlns:a16="http://schemas.microsoft.com/office/drawing/2014/main" val="1860958394"/>
                  </a:ext>
                </a:extLst>
              </a:tr>
              <a:tr h="370840">
                <a:tc>
                  <a:txBody>
                    <a:bodyPr/>
                    <a:lstStyle/>
                    <a:p>
                      <a:pPr algn="ctr"/>
                      <a:r>
                        <a:rPr lang="zh-CN" altLang="en-US" b="1" dirty="0">
                          <a:latin typeface="微软雅黑" panose="020B0503020204020204" pitchFamily="34" charset="-122"/>
                          <a:ea typeface="微软雅黑" panose="020B0503020204020204" pitchFamily="34" charset="-122"/>
                        </a:rPr>
                        <a:t>风机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420288685"/>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冷却水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71010483"/>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喷淋水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76894133"/>
                  </a:ext>
                </a:extLst>
              </a:tr>
            </a:tbl>
          </a:graphicData>
        </a:graphic>
      </p:graphicFrame>
      <p:sp>
        <p:nvSpPr>
          <p:cNvPr id="12" name="文本框 11">
            <a:extLst>
              <a:ext uri="{FF2B5EF4-FFF2-40B4-BE49-F238E27FC236}">
                <a16:creationId xmlns:a16="http://schemas.microsoft.com/office/drawing/2014/main" id="{D0AAF073-0144-9EF8-6743-7A28111B97CA}"/>
              </a:ext>
            </a:extLst>
          </p:cNvPr>
          <p:cNvSpPr txBox="1"/>
          <p:nvPr/>
        </p:nvSpPr>
        <p:spPr>
          <a:xfrm>
            <a:off x="204435" y="4638420"/>
            <a:ext cx="5368455" cy="1631216"/>
          </a:xfrm>
          <a:prstGeom prst="rect">
            <a:avLst/>
          </a:prstGeom>
          <a:noFill/>
        </p:spPr>
        <p:txBody>
          <a:bodyPr wrap="square">
            <a:spAutoFit/>
          </a:bodyPr>
          <a:lstStyle>
            <a:defPPr>
              <a:defRPr lang="zh-CN"/>
            </a:defPPr>
            <a:lvl1pPr marL="285750" indent="-285750">
              <a:buFont typeface="Wingdings" panose="05000000000000000000" pitchFamily="2" charset="2"/>
              <a:buChar char="ü"/>
              <a:defRPr sz="2000" b="1">
                <a:latin typeface="Times New Roman" panose="02020603050405020304" pitchFamily="18" charset="0"/>
                <a:ea typeface="微软雅黑" panose="020B0503020204020204" pitchFamily="34" charset="-122"/>
                <a:cs typeface="Times New Roman" panose="02020603050405020304" pitchFamily="18" charset="0"/>
              </a:defRPr>
            </a:lvl1pPr>
          </a:lstStyle>
          <a:p>
            <a:pPr>
              <a:spcAft>
                <a:spcPts val="1200"/>
              </a:spcAft>
            </a:pPr>
            <a:r>
              <a:rPr lang="zh-CN" altLang="en-US" sz="1800" dirty="0"/>
              <a:t>当喷淋密度从</a:t>
            </a:r>
            <a:r>
              <a:rPr lang="en-US" altLang="zh-CN" sz="1800" dirty="0"/>
              <a:t>2.8 g·m</a:t>
            </a:r>
            <a:r>
              <a:rPr lang="en-US" altLang="zh-CN" sz="1800" baseline="30000" dirty="0"/>
              <a:t>-1</a:t>
            </a:r>
            <a:r>
              <a:rPr lang="en-US" altLang="zh-CN" sz="1800" dirty="0"/>
              <a:t>·s</a:t>
            </a:r>
            <a:r>
              <a:rPr lang="en-US" altLang="zh-CN" sz="1800" baseline="30000" dirty="0"/>
              <a:t>-1</a:t>
            </a:r>
            <a:r>
              <a:rPr lang="zh-CN" altLang="en-US" sz="1800" dirty="0"/>
              <a:t>增大至 </a:t>
            </a:r>
            <a:r>
              <a:rPr lang="en-US" altLang="zh-CN" sz="1800" dirty="0"/>
              <a:t>8.4 g·m</a:t>
            </a:r>
            <a:r>
              <a:rPr lang="en-US" altLang="zh-CN" sz="1800" baseline="30000" dirty="0"/>
              <a:t>-1</a:t>
            </a:r>
            <a:r>
              <a:rPr lang="en-US" altLang="zh-CN" sz="1800" dirty="0"/>
              <a:t>·s</a:t>
            </a:r>
            <a:r>
              <a:rPr lang="en-US" altLang="zh-CN" sz="1800" baseline="30000" dirty="0"/>
              <a:t>-1</a:t>
            </a:r>
            <a:r>
              <a:rPr lang="zh-CN" altLang="en-US" sz="1800" dirty="0"/>
              <a:t>时，</a:t>
            </a:r>
            <a:r>
              <a:rPr lang="zh-CN" altLang="en-US" sz="1800" dirty="0">
                <a:solidFill>
                  <a:srgbClr val="C00000"/>
                </a:solidFill>
              </a:rPr>
              <a:t>总换热量</a:t>
            </a:r>
            <a:r>
              <a:rPr lang="zh-CN" altLang="en-US" sz="1800" dirty="0"/>
              <a:t>由</a:t>
            </a:r>
            <a:r>
              <a:rPr lang="en-US" altLang="zh-CN" sz="1800" dirty="0"/>
              <a:t>2373.08 W </a:t>
            </a:r>
            <a:r>
              <a:rPr lang="zh-CN" altLang="en-US" sz="1800" dirty="0"/>
              <a:t>增大至 </a:t>
            </a:r>
            <a:r>
              <a:rPr lang="en-US" altLang="zh-CN" sz="1800" dirty="0"/>
              <a:t>3611.29 W</a:t>
            </a:r>
            <a:r>
              <a:rPr lang="zh-CN" altLang="en-US" sz="1800" dirty="0"/>
              <a:t>，增大了</a:t>
            </a:r>
            <a:r>
              <a:rPr lang="en-US" altLang="zh-CN" sz="1800" dirty="0">
                <a:solidFill>
                  <a:srgbClr val="C00000"/>
                </a:solidFill>
              </a:rPr>
              <a:t>0.52</a:t>
            </a:r>
            <a:r>
              <a:rPr lang="zh-CN" altLang="en-US" sz="1800" dirty="0">
                <a:solidFill>
                  <a:srgbClr val="C00000"/>
                </a:solidFill>
              </a:rPr>
              <a:t>倍</a:t>
            </a:r>
            <a:r>
              <a:rPr lang="zh-CN" altLang="en-US" sz="1800" dirty="0"/>
              <a:t>，较优化前提升了 </a:t>
            </a:r>
            <a:r>
              <a:rPr lang="en-US" altLang="zh-CN" sz="1800" dirty="0">
                <a:solidFill>
                  <a:srgbClr val="C00000"/>
                </a:solidFill>
              </a:rPr>
              <a:t>0.46%~16.79%</a:t>
            </a:r>
            <a:r>
              <a:rPr lang="zh-CN" altLang="en-US" sz="1800" dirty="0"/>
              <a:t>；</a:t>
            </a:r>
            <a:endParaRPr lang="en-US" altLang="zh-CN" sz="1800" dirty="0"/>
          </a:p>
          <a:p>
            <a:pPr>
              <a:spcAft>
                <a:spcPts val="1200"/>
              </a:spcAft>
            </a:pPr>
            <a:r>
              <a:rPr lang="zh-CN" altLang="en-US" sz="1800" dirty="0"/>
              <a:t>相应的</a:t>
            </a:r>
            <a:r>
              <a:rPr lang="zh-CN" altLang="en-US" sz="1800" dirty="0">
                <a:solidFill>
                  <a:srgbClr val="C00000"/>
                </a:solidFill>
              </a:rPr>
              <a:t>外换热量</a:t>
            </a:r>
            <a:r>
              <a:rPr lang="zh-CN" altLang="en-US" sz="1800" dirty="0"/>
              <a:t>由</a:t>
            </a:r>
            <a:r>
              <a:rPr lang="en-US" altLang="zh-CN" sz="1800" dirty="0"/>
              <a:t>885.60 W</a:t>
            </a:r>
            <a:r>
              <a:rPr lang="zh-CN" altLang="en-US" sz="1800" dirty="0"/>
              <a:t>增大至 </a:t>
            </a:r>
            <a:r>
              <a:rPr lang="en-US" altLang="zh-CN" sz="1800" dirty="0"/>
              <a:t>2590.38 W</a:t>
            </a:r>
            <a:r>
              <a:rPr lang="zh-CN" altLang="en-US" sz="1800" dirty="0"/>
              <a:t>，增大了</a:t>
            </a:r>
            <a:r>
              <a:rPr lang="en-US" altLang="zh-CN" sz="1800" dirty="0">
                <a:solidFill>
                  <a:srgbClr val="C00000"/>
                </a:solidFill>
              </a:rPr>
              <a:t>1.93</a:t>
            </a:r>
            <a:r>
              <a:rPr lang="zh-CN" altLang="en-US" sz="1800" dirty="0">
                <a:solidFill>
                  <a:srgbClr val="C00000"/>
                </a:solidFill>
              </a:rPr>
              <a:t>倍</a:t>
            </a:r>
            <a:r>
              <a:rPr lang="zh-CN" altLang="en-US" sz="1800" dirty="0"/>
              <a:t>；较优化前提升了 </a:t>
            </a:r>
            <a:r>
              <a:rPr lang="en-US" altLang="zh-CN" sz="1800" dirty="0">
                <a:solidFill>
                  <a:srgbClr val="C00000"/>
                </a:solidFill>
              </a:rPr>
              <a:t>2.13%~33.67%</a:t>
            </a:r>
            <a:r>
              <a:rPr lang="zh-CN" altLang="en-US" sz="1800" dirty="0"/>
              <a:t>。</a:t>
            </a:r>
          </a:p>
        </p:txBody>
      </p:sp>
      <p:sp>
        <p:nvSpPr>
          <p:cNvPr id="13" name="文本框 12">
            <a:extLst>
              <a:ext uri="{FF2B5EF4-FFF2-40B4-BE49-F238E27FC236}">
                <a16:creationId xmlns:a16="http://schemas.microsoft.com/office/drawing/2014/main" id="{2451D6E3-9724-00DA-9CB7-E9611FDED99D}"/>
              </a:ext>
            </a:extLst>
          </p:cNvPr>
          <p:cNvSpPr txBox="1"/>
          <p:nvPr/>
        </p:nvSpPr>
        <p:spPr>
          <a:xfrm>
            <a:off x="6068164" y="4409651"/>
            <a:ext cx="5919401" cy="1797415"/>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pPr>
              <a:lnSpc>
                <a:spcPct val="120000"/>
              </a:lnSpc>
              <a:spcAft>
                <a:spcPts val="1200"/>
              </a:spcAft>
            </a:pPr>
            <a:r>
              <a:rPr lang="zh-CN" altLang="en-US" dirty="0"/>
              <a:t>随着喷淋密度的增加，换热器外部能够形成</a:t>
            </a:r>
            <a:r>
              <a:rPr lang="zh-CN" altLang="en-US" dirty="0">
                <a:solidFill>
                  <a:srgbClr val="C00000"/>
                </a:solidFill>
              </a:rPr>
              <a:t>均匀水膜</a:t>
            </a:r>
            <a:r>
              <a:rPr lang="zh-CN" altLang="en-US" dirty="0"/>
              <a:t>，进而加快了其与冷却空气之间热质交换的速率，在喷淋密度为</a:t>
            </a:r>
            <a:r>
              <a:rPr lang="en-US" altLang="zh-CN" dirty="0">
                <a:solidFill>
                  <a:srgbClr val="C00000"/>
                </a:solidFill>
              </a:rPr>
              <a:t>5.6 g·m</a:t>
            </a:r>
            <a:r>
              <a:rPr lang="en-US" altLang="zh-CN" baseline="30000" dirty="0">
                <a:solidFill>
                  <a:srgbClr val="C00000"/>
                </a:solidFill>
              </a:rPr>
              <a:t>-1</a:t>
            </a:r>
            <a:r>
              <a:rPr lang="en-US" altLang="zh-CN" dirty="0">
                <a:solidFill>
                  <a:srgbClr val="C00000"/>
                </a:solidFill>
              </a:rPr>
              <a:t>·s</a:t>
            </a:r>
            <a:r>
              <a:rPr lang="en-US" altLang="zh-CN" baseline="30000" dirty="0">
                <a:solidFill>
                  <a:srgbClr val="C00000"/>
                </a:solidFill>
              </a:rPr>
              <a:t>-1</a:t>
            </a:r>
            <a:r>
              <a:rPr lang="zh-CN" altLang="en-US" dirty="0"/>
              <a:t>时换热量达到</a:t>
            </a:r>
            <a:r>
              <a:rPr lang="zh-CN" altLang="en-US" dirty="0">
                <a:solidFill>
                  <a:srgbClr val="C00000"/>
                </a:solidFill>
              </a:rPr>
              <a:t>峰值</a:t>
            </a:r>
            <a:r>
              <a:rPr lang="zh-CN" altLang="en-US" dirty="0"/>
              <a:t>；</a:t>
            </a:r>
            <a:endParaRPr lang="en-US" altLang="zh-CN" dirty="0"/>
          </a:p>
          <a:p>
            <a:pPr>
              <a:spcAft>
                <a:spcPts val="1200"/>
              </a:spcAft>
            </a:pPr>
            <a:r>
              <a:rPr lang="zh-CN" altLang="en-US" dirty="0"/>
              <a:t>当喷淋密度进一步</a:t>
            </a:r>
            <a:r>
              <a:rPr lang="zh-CN" altLang="en-US" dirty="0">
                <a:solidFill>
                  <a:srgbClr val="C00000"/>
                </a:solidFill>
              </a:rPr>
              <a:t>增大</a:t>
            </a:r>
            <a:r>
              <a:rPr lang="zh-CN" altLang="en-US" dirty="0"/>
              <a:t>时，管外水膜厚度增加，相应</a:t>
            </a:r>
            <a:r>
              <a:rPr lang="zh-CN" altLang="en-US" dirty="0">
                <a:solidFill>
                  <a:srgbClr val="C00000"/>
                </a:solidFill>
              </a:rPr>
              <a:t>水膜热阻增大</a:t>
            </a:r>
            <a:r>
              <a:rPr lang="zh-CN" altLang="en-US" dirty="0"/>
              <a:t>，致使换热量出现下降趋势。</a:t>
            </a:r>
          </a:p>
        </p:txBody>
      </p:sp>
      <p:pic>
        <p:nvPicPr>
          <p:cNvPr id="20" name="图片 19">
            <a:extLst>
              <a:ext uri="{FF2B5EF4-FFF2-40B4-BE49-F238E27FC236}">
                <a16:creationId xmlns:a16="http://schemas.microsoft.com/office/drawing/2014/main" id="{9AC46AF9-1FF3-6363-4DE8-9E2DC7453365}"/>
              </a:ext>
            </a:extLst>
          </p:cNvPr>
          <p:cNvPicPr>
            <a:picLocks/>
          </p:cNvPicPr>
          <p:nvPr/>
        </p:nvPicPr>
        <p:blipFill>
          <a:blip r:embed="rId4" cstate="print">
            <a:extLst>
              <a:ext uri="{28A0092B-C50C-407E-A947-70E740481C1C}">
                <a14:useLocalDpi xmlns:a14="http://schemas.microsoft.com/office/drawing/2010/main" val="0"/>
              </a:ext>
            </a:extLst>
          </a:blip>
          <a:srcRect l="5217" t="10065" r="13399" b="4303"/>
          <a:stretch/>
        </p:blipFill>
        <p:spPr>
          <a:xfrm>
            <a:off x="7157415" y="870966"/>
            <a:ext cx="4503256" cy="3336186"/>
          </a:xfrm>
          <a:prstGeom prst="rect">
            <a:avLst/>
          </a:prstGeom>
          <a:ln w="19050">
            <a:solidFill>
              <a:srgbClr val="005CA1"/>
            </a:solidFill>
          </a:ln>
        </p:spPr>
      </p:pic>
      <p:sp>
        <p:nvSpPr>
          <p:cNvPr id="21" name="灯片编号占位符 4">
            <a:extLst>
              <a:ext uri="{FF2B5EF4-FFF2-40B4-BE49-F238E27FC236}">
                <a16:creationId xmlns:a16="http://schemas.microsoft.com/office/drawing/2014/main" id="{435F437F-18E5-C08C-7AEA-6B932389ACD4}"/>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22</a:t>
            </a:fld>
            <a:endParaRPr lang="zh-CN" altLang="en-US" b="1" dirty="0"/>
          </a:p>
        </p:txBody>
      </p:sp>
      <p:graphicFrame>
        <p:nvGraphicFramePr>
          <p:cNvPr id="22" name="表格 6">
            <a:extLst>
              <a:ext uri="{FF2B5EF4-FFF2-40B4-BE49-F238E27FC236}">
                <a16:creationId xmlns:a16="http://schemas.microsoft.com/office/drawing/2014/main" id="{74112112-C61C-7FA3-1DC6-160EC34FDFAA}"/>
              </a:ext>
            </a:extLst>
          </p:cNvPr>
          <p:cNvGraphicFramePr>
            <a:graphicFrameLocks noGrp="1"/>
          </p:cNvGraphicFramePr>
          <p:nvPr>
            <p:extLst>
              <p:ext uri="{D42A27DB-BD31-4B8C-83A1-F6EECF244321}">
                <p14:modId xmlns:p14="http://schemas.microsoft.com/office/powerpoint/2010/main" val="337750408"/>
              </p:ext>
            </p:extLst>
          </p:nvPr>
        </p:nvGraphicFramePr>
        <p:xfrm>
          <a:off x="698971" y="2899212"/>
          <a:ext cx="4680000" cy="1464480"/>
        </p:xfrm>
        <a:graphic>
          <a:graphicData uri="http://schemas.openxmlformats.org/drawingml/2006/table">
            <a:tbl>
              <a:tblPr firstRow="1" bandRow="1">
                <a:tableStyleId>{BDBED569-4797-4DF1-A0F4-6AAB3CD982D8}</a:tableStyleId>
              </a:tblPr>
              <a:tblGrid>
                <a:gridCol w="2511936">
                  <a:extLst>
                    <a:ext uri="{9D8B030D-6E8A-4147-A177-3AD203B41FA5}">
                      <a16:colId xmlns:a16="http://schemas.microsoft.com/office/drawing/2014/main" val="3086075538"/>
                    </a:ext>
                  </a:extLst>
                </a:gridCol>
                <a:gridCol w="2168064">
                  <a:extLst>
                    <a:ext uri="{9D8B030D-6E8A-4147-A177-3AD203B41FA5}">
                      <a16:colId xmlns:a16="http://schemas.microsoft.com/office/drawing/2014/main" val="2530595267"/>
                    </a:ext>
                  </a:extLst>
                </a:gridCol>
              </a:tblGrid>
              <a:tr h="332750">
                <a:tc>
                  <a:txBody>
                    <a:bodyPr/>
                    <a:lstStyle/>
                    <a:p>
                      <a:pPr algn="ctr"/>
                      <a:r>
                        <a:rPr lang="zh-CN" altLang="en-US" baseline="0" dirty="0">
                          <a:latin typeface="微软雅黑" panose="020B0503020204020204" pitchFamily="34" charset="-122"/>
                          <a:ea typeface="微软雅黑" panose="020B0503020204020204" pitchFamily="34" charset="-122"/>
                        </a:rPr>
                        <a:t>冷却水流量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578906070"/>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空气</a:t>
                      </a:r>
                      <a:r>
                        <a:rPr lang="zh-CN" altLang="zh-CN" sz="1800" b="1" kern="1200" baseline="0" dirty="0">
                          <a:solidFill>
                            <a:schemeClr val="tx1"/>
                          </a:solidFill>
                          <a:latin typeface="微软雅黑" panose="020B0503020204020204" pitchFamily="34" charset="-122"/>
                          <a:ea typeface="微软雅黑" panose="020B0503020204020204" pitchFamily="34" charset="-122"/>
                          <a:cs typeface="+mn-cs"/>
                        </a:rPr>
                        <a:t>湿球温度</a:t>
                      </a:r>
                      <a:endParaRPr lang="zh-CN" altLang="en-US" sz="1800" b="1" kern="1200" baseline="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19.5°C</a:t>
                      </a:r>
                      <a:endParaRPr lang="zh-CN" altLang="en-US"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7216836"/>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迎面风速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87386371"/>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喷淋密度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2.8~8.4 g·m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81479210"/>
                  </a:ext>
                </a:extLst>
              </a:tr>
            </a:tbl>
          </a:graphicData>
        </a:graphic>
      </p:graphicFrame>
      <p:grpSp>
        <p:nvGrpSpPr>
          <p:cNvPr id="3" name="组合 2">
            <a:extLst>
              <a:ext uri="{FF2B5EF4-FFF2-40B4-BE49-F238E27FC236}">
                <a16:creationId xmlns:a16="http://schemas.microsoft.com/office/drawing/2014/main" id="{95955BF8-CD90-DD01-A333-75057BA7983D}"/>
              </a:ext>
            </a:extLst>
          </p:cNvPr>
          <p:cNvGrpSpPr/>
          <p:nvPr/>
        </p:nvGrpSpPr>
        <p:grpSpPr>
          <a:xfrm>
            <a:off x="5121536" y="6452425"/>
            <a:ext cx="7099039" cy="414788"/>
            <a:chOff x="6115824" y="6443212"/>
            <a:chExt cx="6441504" cy="414788"/>
          </a:xfrm>
        </p:grpSpPr>
        <p:sp>
          <p:nvSpPr>
            <p:cNvPr id="9" name="矩形 8">
              <a:extLst>
                <a:ext uri="{FF2B5EF4-FFF2-40B4-BE49-F238E27FC236}">
                  <a16:creationId xmlns:a16="http://schemas.microsoft.com/office/drawing/2014/main" id="{260FE902-2B63-51CB-08BC-36A8BD0CE210}"/>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0" name="组合 9">
              <a:extLst>
                <a:ext uri="{FF2B5EF4-FFF2-40B4-BE49-F238E27FC236}">
                  <a16:creationId xmlns:a16="http://schemas.microsoft.com/office/drawing/2014/main" id="{1B20FFB7-6C68-8713-8450-EDE40CD110E8}"/>
                </a:ext>
              </a:extLst>
            </p:cNvPr>
            <p:cNvGrpSpPr/>
            <p:nvPr/>
          </p:nvGrpSpPr>
          <p:grpSpPr>
            <a:xfrm>
              <a:off x="6115824" y="6443212"/>
              <a:ext cx="6441504" cy="407555"/>
              <a:chOff x="6115824" y="6443212"/>
              <a:chExt cx="6441504" cy="407555"/>
            </a:xfrm>
          </p:grpSpPr>
          <p:sp>
            <p:nvSpPr>
              <p:cNvPr id="11" name="矩形 10">
                <a:extLst>
                  <a:ext uri="{FF2B5EF4-FFF2-40B4-BE49-F238E27FC236}">
                    <a16:creationId xmlns:a16="http://schemas.microsoft.com/office/drawing/2014/main" id="{761B8AC2-E829-3578-760F-364904920D1F}"/>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3" name="文本框 22">
                <a:extLst>
                  <a:ext uri="{FF2B5EF4-FFF2-40B4-BE49-F238E27FC236}">
                    <a16:creationId xmlns:a16="http://schemas.microsoft.com/office/drawing/2014/main" id="{8A5CBB8D-257F-FD48-3A69-E58A3CA5809C}"/>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41" name="矩形 40">
                <a:extLst>
                  <a:ext uri="{FF2B5EF4-FFF2-40B4-BE49-F238E27FC236}">
                    <a16:creationId xmlns:a16="http://schemas.microsoft.com/office/drawing/2014/main" id="{32B68B3C-CCE9-F493-EB7B-3C54FF958C16}"/>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a:extLst>
                  <a:ext uri="{FF2B5EF4-FFF2-40B4-BE49-F238E27FC236}">
                    <a16:creationId xmlns:a16="http://schemas.microsoft.com/office/drawing/2014/main" id="{CCBC4F8C-3904-422E-8A2F-135FDB46CA8E}"/>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43" name="文本框 42">
                <a:extLst>
                  <a:ext uri="{FF2B5EF4-FFF2-40B4-BE49-F238E27FC236}">
                    <a16:creationId xmlns:a16="http://schemas.microsoft.com/office/drawing/2014/main" id="{E746BF0A-C0B5-FA3F-B944-90B319BE9CF4}"/>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55" name="文本框 54">
                <a:extLst>
                  <a:ext uri="{FF2B5EF4-FFF2-40B4-BE49-F238E27FC236}">
                    <a16:creationId xmlns:a16="http://schemas.microsoft.com/office/drawing/2014/main" id="{DF26AAF7-02FA-F769-C23A-58AB3C3D9503}"/>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16579271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17B54-8C30-0B36-3D52-22959E666812}"/>
            </a:ext>
          </a:extLst>
        </p:cNvPr>
        <p:cNvGrpSpPr/>
        <p:nvPr/>
      </p:nvGrpSpPr>
      <p:grpSpPr>
        <a:xfrm>
          <a:off x="0" y="0"/>
          <a:ext cx="0" cy="0"/>
          <a:chOff x="0" y="0"/>
          <a:chExt cx="0" cy="0"/>
        </a:xfrm>
      </p:grpSpPr>
      <p:sp>
        <p:nvSpPr>
          <p:cNvPr id="102" name="矩形 101">
            <a:extLst>
              <a:ext uri="{FF2B5EF4-FFF2-40B4-BE49-F238E27FC236}">
                <a16:creationId xmlns:a16="http://schemas.microsoft.com/office/drawing/2014/main" id="{E9032975-452E-DA51-F111-D23180317434}"/>
              </a:ext>
            </a:extLst>
          </p:cNvPr>
          <p:cNvSpPr/>
          <p:nvPr/>
        </p:nvSpPr>
        <p:spPr>
          <a:xfrm>
            <a:off x="262871" y="1317074"/>
            <a:ext cx="371826" cy="3048058"/>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61F82797-3839-5C7B-67F2-6E1DDC32BD94}"/>
              </a:ext>
            </a:extLst>
          </p:cNvPr>
          <p:cNvSpPr txBox="1"/>
          <p:nvPr/>
        </p:nvSpPr>
        <p:spPr>
          <a:xfrm>
            <a:off x="-533899" y="1920921"/>
            <a:ext cx="1244444" cy="1323439"/>
          </a:xfrm>
          <a:prstGeom prst="rect">
            <a:avLst/>
          </a:prstGeom>
          <a:noFill/>
        </p:spPr>
        <p:txBody>
          <a:bodyPr wrap="square" rtlCol="0" anchor="t">
            <a:spAutoFit/>
          </a:bodyPr>
          <a:lstStyle/>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验</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工</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况</a:t>
            </a:r>
          </a:p>
        </p:txBody>
      </p:sp>
      <p:cxnSp>
        <p:nvCxnSpPr>
          <p:cNvPr id="24" name="直线连接符 9">
            <a:extLst>
              <a:ext uri="{FF2B5EF4-FFF2-40B4-BE49-F238E27FC236}">
                <a16:creationId xmlns:a16="http://schemas.microsoft.com/office/drawing/2014/main" id="{70073363-F0DB-64FB-53CE-063054956893}"/>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2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44220377-EA42-37BD-7B52-90D792FC664F}"/>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26" name="iSľîďê">
              <a:extLst>
                <a:ext uri="{FF2B5EF4-FFF2-40B4-BE49-F238E27FC236}">
                  <a16:creationId xmlns:a16="http://schemas.microsoft.com/office/drawing/2014/main" id="{C0EC4F3F-3DEC-9709-3862-A4722BA8BBED}"/>
                </a:ext>
              </a:extLst>
            </p:cNvPr>
            <p:cNvGrpSpPr/>
            <p:nvPr/>
          </p:nvGrpSpPr>
          <p:grpSpPr>
            <a:xfrm>
              <a:off x="2629947" y="2501424"/>
              <a:ext cx="1847550" cy="1855152"/>
              <a:chOff x="3216275" y="2651125"/>
              <a:chExt cx="1543050" cy="1549400"/>
            </a:xfrm>
            <a:grpFill/>
          </p:grpSpPr>
          <p:sp>
            <p:nvSpPr>
              <p:cNvPr id="66" name="îśľíḓè">
                <a:extLst>
                  <a:ext uri="{FF2B5EF4-FFF2-40B4-BE49-F238E27FC236}">
                    <a16:creationId xmlns:a16="http://schemas.microsoft.com/office/drawing/2014/main" id="{A4EC6A04-16FF-E7E0-22DB-3CB7D358AE19}"/>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şḷïďe">
                <a:extLst>
                  <a:ext uri="{FF2B5EF4-FFF2-40B4-BE49-F238E27FC236}">
                    <a16:creationId xmlns:a16="http://schemas.microsoft.com/office/drawing/2014/main" id="{9A6F4D46-65C0-E261-D8BD-DEF3F0FA3061}"/>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şľïďê">
                <a:extLst>
                  <a:ext uri="{FF2B5EF4-FFF2-40B4-BE49-F238E27FC236}">
                    <a16:creationId xmlns:a16="http://schemas.microsoft.com/office/drawing/2014/main" id="{6E59F92E-8643-E855-D0A5-09B75B54A3C0}"/>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ľíḍê">
                <a:extLst>
                  <a:ext uri="{FF2B5EF4-FFF2-40B4-BE49-F238E27FC236}">
                    <a16:creationId xmlns:a16="http://schemas.microsoft.com/office/drawing/2014/main" id="{4EFF9D31-D325-EBB2-1A2D-36E603DAB141}"/>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ṥḻiḓe">
                <a:extLst>
                  <a:ext uri="{FF2B5EF4-FFF2-40B4-BE49-F238E27FC236}">
                    <a16:creationId xmlns:a16="http://schemas.microsoft.com/office/drawing/2014/main" id="{ADC6F144-04B9-041A-450A-A4C0FED7D45D}"/>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Sľíḓè">
                <a:extLst>
                  <a:ext uri="{FF2B5EF4-FFF2-40B4-BE49-F238E27FC236}">
                    <a16:creationId xmlns:a16="http://schemas.microsoft.com/office/drawing/2014/main" id="{4CEE234E-AEE7-4FAA-1E33-C2A18F590C52}"/>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S1îdè">
                <a:extLst>
                  <a:ext uri="{FF2B5EF4-FFF2-40B4-BE49-F238E27FC236}">
                    <a16:creationId xmlns:a16="http://schemas.microsoft.com/office/drawing/2014/main" id="{3D1700C4-BC4E-516D-B645-3F6218F39E55}"/>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ṣḷîḓe">
                <a:extLst>
                  <a:ext uri="{FF2B5EF4-FFF2-40B4-BE49-F238E27FC236}">
                    <a16:creationId xmlns:a16="http://schemas.microsoft.com/office/drawing/2014/main" id="{A4CF551C-BDA5-1AEB-BF7E-F751902B6959}"/>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ŝḻiḑe">
                <a:extLst>
                  <a:ext uri="{FF2B5EF4-FFF2-40B4-BE49-F238E27FC236}">
                    <a16:creationId xmlns:a16="http://schemas.microsoft.com/office/drawing/2014/main" id="{30E3E61F-CC55-1372-4E6A-24B3D9FCDBF2}"/>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śḻîďe">
                <a:extLst>
                  <a:ext uri="{FF2B5EF4-FFF2-40B4-BE49-F238E27FC236}">
                    <a16:creationId xmlns:a16="http://schemas.microsoft.com/office/drawing/2014/main" id="{7F5DF1AF-E5A7-DB83-A988-F7D288343549}"/>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1îḓê">
                <a:extLst>
                  <a:ext uri="{FF2B5EF4-FFF2-40B4-BE49-F238E27FC236}">
                    <a16:creationId xmlns:a16="http://schemas.microsoft.com/office/drawing/2014/main" id="{07768481-9786-9880-4C15-F1DBE0AFC3D4}"/>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Slïďê">
                <a:extLst>
                  <a:ext uri="{FF2B5EF4-FFF2-40B4-BE49-F238E27FC236}">
                    <a16:creationId xmlns:a16="http://schemas.microsoft.com/office/drawing/2014/main" id="{9BC8E35B-9156-9597-760B-180B026730FD}"/>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ļiḑê">
                <a:extLst>
                  <a:ext uri="{FF2B5EF4-FFF2-40B4-BE49-F238E27FC236}">
                    <a16:creationId xmlns:a16="http://schemas.microsoft.com/office/drawing/2014/main" id="{B8170242-FFCE-3867-EC6D-29A7B5AF7454}"/>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Sḷïde">
                <a:extLst>
                  <a:ext uri="{FF2B5EF4-FFF2-40B4-BE49-F238E27FC236}">
                    <a16:creationId xmlns:a16="http://schemas.microsoft.com/office/drawing/2014/main" id="{5C5750F9-9918-F5FF-DC79-AAF8BA85E819}"/>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šļiďè">
                <a:extLst>
                  <a:ext uri="{FF2B5EF4-FFF2-40B4-BE49-F238E27FC236}">
                    <a16:creationId xmlns:a16="http://schemas.microsoft.com/office/drawing/2014/main" id="{03ED8692-75C8-3D93-797D-DBD648D0725B}"/>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ṡ1ïdê">
                <a:extLst>
                  <a:ext uri="{FF2B5EF4-FFF2-40B4-BE49-F238E27FC236}">
                    <a16:creationId xmlns:a16="http://schemas.microsoft.com/office/drawing/2014/main" id="{046F28F9-A3B4-C2A9-E642-45942CF8CE60}"/>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sḻiḓê">
                <a:extLst>
                  <a:ext uri="{FF2B5EF4-FFF2-40B4-BE49-F238E27FC236}">
                    <a16:creationId xmlns:a16="http://schemas.microsoft.com/office/drawing/2014/main" id="{B63DB2C3-CA95-9A70-2F56-F86C5B3416BD}"/>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Sḷiḍe">
                <a:extLst>
                  <a:ext uri="{FF2B5EF4-FFF2-40B4-BE49-F238E27FC236}">
                    <a16:creationId xmlns:a16="http://schemas.microsoft.com/office/drawing/2014/main" id="{D0ACA2FF-D4FF-9C9F-BD04-E9110A8DD34C}"/>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ṩḷiḑê">
                <a:extLst>
                  <a:ext uri="{FF2B5EF4-FFF2-40B4-BE49-F238E27FC236}">
                    <a16:creationId xmlns:a16="http://schemas.microsoft.com/office/drawing/2014/main" id="{6EC7BB61-DE9B-1B9E-C51C-C5EE514AE419}"/>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ṧliḋê">
                <a:extLst>
                  <a:ext uri="{FF2B5EF4-FFF2-40B4-BE49-F238E27FC236}">
                    <a16:creationId xmlns:a16="http://schemas.microsoft.com/office/drawing/2014/main" id="{46F26AEF-AA72-695D-0B47-0054D9350902}"/>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ŝ1îḍé">
                <a:extLst>
                  <a:ext uri="{FF2B5EF4-FFF2-40B4-BE49-F238E27FC236}">
                    <a16:creationId xmlns:a16="http://schemas.microsoft.com/office/drawing/2014/main" id="{C6B8DA92-5363-BD67-317C-A476FD3C2101}"/>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lîďè">
                <a:extLst>
                  <a:ext uri="{FF2B5EF4-FFF2-40B4-BE49-F238E27FC236}">
                    <a16:creationId xmlns:a16="http://schemas.microsoft.com/office/drawing/2014/main" id="{2F0665CA-8FB5-F125-E0E4-C2DCA25B9C3E}"/>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şliďe">
                <a:extLst>
                  <a:ext uri="{FF2B5EF4-FFF2-40B4-BE49-F238E27FC236}">
                    <a16:creationId xmlns:a16="http://schemas.microsoft.com/office/drawing/2014/main" id="{1D1EFE43-7F65-67BE-8793-1F95F4266FE2}"/>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śļíḑè">
                <a:extLst>
                  <a:ext uri="{FF2B5EF4-FFF2-40B4-BE49-F238E27FC236}">
                    <a16:creationId xmlns:a16="http://schemas.microsoft.com/office/drawing/2014/main" id="{CCBD5EF9-074B-8FB8-95C7-6580C22D3A8B}"/>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ṥḷíḍè">
                <a:extLst>
                  <a:ext uri="{FF2B5EF4-FFF2-40B4-BE49-F238E27FC236}">
                    <a16:creationId xmlns:a16="http://schemas.microsoft.com/office/drawing/2014/main" id="{22183B31-9A34-2C0B-3D69-9896EA92D340}"/>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ḻiḓe">
                <a:extLst>
                  <a:ext uri="{FF2B5EF4-FFF2-40B4-BE49-F238E27FC236}">
                    <a16:creationId xmlns:a16="http://schemas.microsoft.com/office/drawing/2014/main" id="{A9B19DA3-8C76-A143-2D54-520CBCB2B145}"/>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ļiḋé">
                <a:extLst>
                  <a:ext uri="{FF2B5EF4-FFF2-40B4-BE49-F238E27FC236}">
                    <a16:creationId xmlns:a16="http://schemas.microsoft.com/office/drawing/2014/main" id="{14C66957-F28A-3469-A727-798B64227D60}"/>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şľídé">
                <a:extLst>
                  <a:ext uri="{FF2B5EF4-FFF2-40B4-BE49-F238E27FC236}">
                    <a16:creationId xmlns:a16="http://schemas.microsoft.com/office/drawing/2014/main" id="{88019E46-C94C-8783-A350-63668FAAEA39}"/>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îṡḻiḓê">
              <a:extLst>
                <a:ext uri="{FF2B5EF4-FFF2-40B4-BE49-F238E27FC236}">
                  <a16:creationId xmlns:a16="http://schemas.microsoft.com/office/drawing/2014/main" id="{0ED772EA-4377-DC25-A67D-262BBCC6EED5}"/>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1îďê">
              <a:extLst>
                <a:ext uri="{FF2B5EF4-FFF2-40B4-BE49-F238E27FC236}">
                  <a16:creationId xmlns:a16="http://schemas.microsoft.com/office/drawing/2014/main" id="{187534A9-C851-015F-60DF-5C1F3E4567F9}"/>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9" name="íṩlíḍe">
              <a:extLst>
                <a:ext uri="{FF2B5EF4-FFF2-40B4-BE49-F238E27FC236}">
                  <a16:creationId xmlns:a16="http://schemas.microsoft.com/office/drawing/2014/main" id="{F7A89C4A-4144-8D65-E700-56EC5B91AC3D}"/>
                </a:ext>
              </a:extLst>
            </p:cNvPr>
            <p:cNvGrpSpPr/>
            <p:nvPr/>
          </p:nvGrpSpPr>
          <p:grpSpPr>
            <a:xfrm>
              <a:off x="4589708" y="2583543"/>
              <a:ext cx="742163" cy="1193232"/>
              <a:chOff x="4691308" y="2684429"/>
              <a:chExt cx="679414" cy="1092346"/>
            </a:xfrm>
            <a:grpFill/>
          </p:grpSpPr>
          <p:sp>
            <p:nvSpPr>
              <p:cNvPr id="62" name="ïṡľïďê">
                <a:extLst>
                  <a:ext uri="{FF2B5EF4-FFF2-40B4-BE49-F238E27FC236}">
                    <a16:creationId xmlns:a16="http://schemas.microsoft.com/office/drawing/2014/main" id="{7B67DBAC-FE16-3763-FDBE-374A1E95D3FD}"/>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líḍé">
                <a:extLst>
                  <a:ext uri="{FF2B5EF4-FFF2-40B4-BE49-F238E27FC236}">
                    <a16:creationId xmlns:a16="http://schemas.microsoft.com/office/drawing/2014/main" id="{3B483EE0-7B65-7D7C-F865-C5B3BCAB8A92}"/>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S1ïḍé">
                <a:extLst>
                  <a:ext uri="{FF2B5EF4-FFF2-40B4-BE49-F238E27FC236}">
                    <a16:creationId xmlns:a16="http://schemas.microsoft.com/office/drawing/2014/main" id="{CE3ED1EC-BCE7-A08C-241F-E51C7423A4E7}"/>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0" name="î$1idè">
              <a:extLst>
                <a:ext uri="{FF2B5EF4-FFF2-40B4-BE49-F238E27FC236}">
                  <a16:creationId xmlns:a16="http://schemas.microsoft.com/office/drawing/2014/main" id="{CBB17769-952F-7022-430C-150FFCF58F2F}"/>
                </a:ext>
              </a:extLst>
            </p:cNvPr>
            <p:cNvGrpSpPr/>
            <p:nvPr/>
          </p:nvGrpSpPr>
          <p:grpSpPr>
            <a:xfrm>
              <a:off x="7561942" y="2580837"/>
              <a:ext cx="677905" cy="1186334"/>
              <a:chOff x="7344147" y="2674826"/>
              <a:chExt cx="624197" cy="1092345"/>
            </a:xfrm>
            <a:grpFill/>
          </p:grpSpPr>
          <p:sp>
            <p:nvSpPr>
              <p:cNvPr id="54" name="ïṩľiḓe">
                <a:extLst>
                  <a:ext uri="{FF2B5EF4-FFF2-40B4-BE49-F238E27FC236}">
                    <a16:creationId xmlns:a16="http://schemas.microsoft.com/office/drawing/2014/main" id="{E4AC735E-6D80-675B-EA35-1C9F30B50F16}"/>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ṣlïḓê">
                <a:extLst>
                  <a:ext uri="{FF2B5EF4-FFF2-40B4-BE49-F238E27FC236}">
                    <a16:creationId xmlns:a16="http://schemas.microsoft.com/office/drawing/2014/main" id="{0597F099-4838-A26C-E013-EB75D23047C4}"/>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šlîḍê">
                <a:extLst>
                  <a:ext uri="{FF2B5EF4-FFF2-40B4-BE49-F238E27FC236}">
                    <a16:creationId xmlns:a16="http://schemas.microsoft.com/office/drawing/2014/main" id="{30038442-7D0A-070D-2F32-0E5D9331CBB5}"/>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1îḓe">
                <a:extLst>
                  <a:ext uri="{FF2B5EF4-FFF2-40B4-BE49-F238E27FC236}">
                    <a16:creationId xmlns:a16="http://schemas.microsoft.com/office/drawing/2014/main" id="{977CFFD3-7458-0B4E-306B-910AE501A86B}"/>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1" name="ïŝḻïdè">
              <a:extLst>
                <a:ext uri="{FF2B5EF4-FFF2-40B4-BE49-F238E27FC236}">
                  <a16:creationId xmlns:a16="http://schemas.microsoft.com/office/drawing/2014/main" id="{88BF82E8-D4B3-A73D-DD21-FB904AFFFE86}"/>
                </a:ext>
              </a:extLst>
            </p:cNvPr>
            <p:cNvGrpSpPr/>
            <p:nvPr/>
          </p:nvGrpSpPr>
          <p:grpSpPr>
            <a:xfrm>
              <a:off x="4649513" y="3946051"/>
              <a:ext cx="3567404" cy="243887"/>
              <a:chOff x="4649503" y="3967974"/>
              <a:chExt cx="3246722" cy="221964"/>
            </a:xfrm>
            <a:grpFill/>
          </p:grpSpPr>
          <p:sp>
            <p:nvSpPr>
              <p:cNvPr id="32" name="í$ḻiḓé">
                <a:extLst>
                  <a:ext uri="{FF2B5EF4-FFF2-40B4-BE49-F238E27FC236}">
                    <a16:creationId xmlns:a16="http://schemas.microsoft.com/office/drawing/2014/main" id="{EE3D3B8D-0929-6B62-4B56-90A148F93124}"/>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ľîḓé">
                <a:extLst>
                  <a:ext uri="{FF2B5EF4-FFF2-40B4-BE49-F238E27FC236}">
                    <a16:creationId xmlns:a16="http://schemas.microsoft.com/office/drawing/2014/main" id="{099F7543-A848-2DEB-5871-43EA77809880}"/>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ṥļíḑè">
                <a:extLst>
                  <a:ext uri="{FF2B5EF4-FFF2-40B4-BE49-F238E27FC236}">
                    <a16:creationId xmlns:a16="http://schemas.microsoft.com/office/drawing/2014/main" id="{50F84454-99F6-C278-2F6A-051AD9EB3408}"/>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ŝliḍé">
                <a:extLst>
                  <a:ext uri="{FF2B5EF4-FFF2-40B4-BE49-F238E27FC236}">
                    <a16:creationId xmlns:a16="http://schemas.microsoft.com/office/drawing/2014/main" id="{9EB555C9-A7FF-7397-4A88-026A399C30A4}"/>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ŝļiďè">
                <a:extLst>
                  <a:ext uri="{FF2B5EF4-FFF2-40B4-BE49-F238E27FC236}">
                    <a16:creationId xmlns:a16="http://schemas.microsoft.com/office/drawing/2014/main" id="{C5693167-6069-4F63-0D3D-86A53A11D797}"/>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ṩḷiḓé">
                <a:extLst>
                  <a:ext uri="{FF2B5EF4-FFF2-40B4-BE49-F238E27FC236}">
                    <a16:creationId xmlns:a16="http://schemas.microsoft.com/office/drawing/2014/main" id="{DDD48E02-9115-B2C0-3F43-79D55B2DE791}"/>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ḷíďè">
                <a:extLst>
                  <a:ext uri="{FF2B5EF4-FFF2-40B4-BE49-F238E27FC236}">
                    <a16:creationId xmlns:a16="http://schemas.microsoft.com/office/drawing/2014/main" id="{B367B16E-C90F-6F72-FBE2-6A392AD47788}"/>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ś1îdê">
                <a:extLst>
                  <a:ext uri="{FF2B5EF4-FFF2-40B4-BE49-F238E27FC236}">
                    <a16:creationId xmlns:a16="http://schemas.microsoft.com/office/drawing/2014/main" id="{1F3A2000-BFA3-5B98-1349-F0E7712AC04C}"/>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ṧļîḓe">
                <a:extLst>
                  <a:ext uri="{FF2B5EF4-FFF2-40B4-BE49-F238E27FC236}">
                    <a16:creationId xmlns:a16="http://schemas.microsoft.com/office/drawing/2014/main" id="{05D3E053-945B-5730-2D60-A21616303F28}"/>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ḷíḑe">
                <a:extLst>
                  <a:ext uri="{FF2B5EF4-FFF2-40B4-BE49-F238E27FC236}">
                    <a16:creationId xmlns:a16="http://schemas.microsoft.com/office/drawing/2014/main" id="{1E4D4E01-2DB1-CFB1-CC74-9A38A6599649}"/>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šļiďè">
                <a:extLst>
                  <a:ext uri="{FF2B5EF4-FFF2-40B4-BE49-F238E27FC236}">
                    <a16:creationId xmlns:a16="http://schemas.microsoft.com/office/drawing/2014/main" id="{64432F79-EC2E-70E4-FC18-EF382C307FF5}"/>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ṡḷïdè">
                <a:extLst>
                  <a:ext uri="{FF2B5EF4-FFF2-40B4-BE49-F238E27FC236}">
                    <a16:creationId xmlns:a16="http://schemas.microsoft.com/office/drawing/2014/main" id="{790DDFCA-AD75-11D5-864A-775548730543}"/>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ïḓe">
                <a:extLst>
                  <a:ext uri="{FF2B5EF4-FFF2-40B4-BE49-F238E27FC236}">
                    <a16:creationId xmlns:a16="http://schemas.microsoft.com/office/drawing/2014/main" id="{45B9E8B7-6A94-FA2B-BF8A-486B4850FB33}"/>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šļîḓe">
                <a:extLst>
                  <a:ext uri="{FF2B5EF4-FFF2-40B4-BE49-F238E27FC236}">
                    <a16:creationId xmlns:a16="http://schemas.microsoft.com/office/drawing/2014/main" id="{35783605-CA22-4192-5D0A-E3C8FF7CC843}"/>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šḷîḋé">
                <a:extLst>
                  <a:ext uri="{FF2B5EF4-FFF2-40B4-BE49-F238E27FC236}">
                    <a16:creationId xmlns:a16="http://schemas.microsoft.com/office/drawing/2014/main" id="{85FB61F7-AAEB-0C96-BC10-B2DF6E9C7A5A}"/>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ļïḋê">
                <a:extLst>
                  <a:ext uri="{FF2B5EF4-FFF2-40B4-BE49-F238E27FC236}">
                    <a16:creationId xmlns:a16="http://schemas.microsoft.com/office/drawing/2014/main" id="{38B3D430-C934-4EDC-A322-D729611A495E}"/>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śľïḓê">
                <a:extLst>
                  <a:ext uri="{FF2B5EF4-FFF2-40B4-BE49-F238E27FC236}">
                    <a16:creationId xmlns:a16="http://schemas.microsoft.com/office/drawing/2014/main" id="{AC5D9BD7-0B69-35D9-E98B-CBFB4C0D67AE}"/>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ṩḷiḋé">
                <a:extLst>
                  <a:ext uri="{FF2B5EF4-FFF2-40B4-BE49-F238E27FC236}">
                    <a16:creationId xmlns:a16="http://schemas.microsoft.com/office/drawing/2014/main" id="{A893418C-AFE6-A109-AC3B-312CB988F300}"/>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1B9A2E2E-9380-536C-ED6A-291E160B22D2}"/>
              </a:ext>
            </a:extLst>
          </p:cNvPr>
          <p:cNvSpPr txBox="1"/>
          <p:nvPr/>
        </p:nvSpPr>
        <p:spPr>
          <a:xfrm>
            <a:off x="20125" y="8317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95" name="梯形 94">
            <a:extLst>
              <a:ext uri="{FF2B5EF4-FFF2-40B4-BE49-F238E27FC236}">
                <a16:creationId xmlns:a16="http://schemas.microsoft.com/office/drawing/2014/main" id="{C37D076F-3B18-8781-B33B-2782CF243405}"/>
              </a:ext>
            </a:extLst>
          </p:cNvPr>
          <p:cNvSpPr/>
          <p:nvPr/>
        </p:nvSpPr>
        <p:spPr>
          <a:xfrm rot="10800000">
            <a:off x="19769" y="537006"/>
            <a:ext cx="4866211"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96" name="文本框 95">
            <a:extLst>
              <a:ext uri="{FF2B5EF4-FFF2-40B4-BE49-F238E27FC236}">
                <a16:creationId xmlns:a16="http://schemas.microsoft.com/office/drawing/2014/main" id="{3C4B20A9-0DB4-9958-7AE8-00EF8B3F6A9E}"/>
              </a:ext>
            </a:extLst>
          </p:cNvPr>
          <p:cNvSpPr txBox="1"/>
          <p:nvPr/>
        </p:nvSpPr>
        <p:spPr>
          <a:xfrm>
            <a:off x="304903" y="553485"/>
            <a:ext cx="4241080" cy="461665"/>
          </a:xfrm>
          <a:prstGeom prst="rect">
            <a:avLst/>
          </a:prstGeom>
          <a:noFill/>
        </p:spPr>
        <p:txBody>
          <a:bodyPr wrap="squar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rPr>
              <a:t>空气湿球温度</a:t>
            </a:r>
            <a:r>
              <a:rPr lang="zh-CN" altLang="en-US" sz="2400" b="1" dirty="0">
                <a:solidFill>
                  <a:schemeClr val="bg1"/>
                </a:solidFill>
                <a:latin typeface="微软雅黑" panose="020B0503020204020204" pitchFamily="34" charset="-122"/>
                <a:ea typeface="微软雅黑" panose="020B0503020204020204" pitchFamily="34" charset="-122"/>
              </a:rPr>
              <a:t>对换热量的影响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99" name="矩形 98">
            <a:extLst>
              <a:ext uri="{FF2B5EF4-FFF2-40B4-BE49-F238E27FC236}">
                <a16:creationId xmlns:a16="http://schemas.microsoft.com/office/drawing/2014/main" id="{542D4B5A-61F7-259C-E4CC-6D5E3DE0CA18}"/>
              </a:ext>
            </a:extLst>
          </p:cNvPr>
          <p:cNvSpPr/>
          <p:nvPr/>
        </p:nvSpPr>
        <p:spPr>
          <a:xfrm>
            <a:off x="6128825" y="701055"/>
            <a:ext cx="5758273" cy="5624051"/>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B5DCD606-EFFB-9981-275E-E37400FC5399}"/>
              </a:ext>
            </a:extLst>
          </p:cNvPr>
          <p:cNvSpPr/>
          <p:nvPr/>
        </p:nvSpPr>
        <p:spPr>
          <a:xfrm>
            <a:off x="204435" y="1173101"/>
            <a:ext cx="5461303" cy="5147893"/>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A1A62C6-5B22-6439-2181-2C93133A9567}"/>
              </a:ext>
            </a:extLst>
          </p:cNvPr>
          <p:cNvSpPr/>
          <p:nvPr/>
        </p:nvSpPr>
        <p:spPr>
          <a:xfrm>
            <a:off x="6404071" y="841486"/>
            <a:ext cx="461665" cy="3340899"/>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77A740F-9838-6D75-E2F5-FE8F6E2F5954}"/>
              </a:ext>
            </a:extLst>
          </p:cNvPr>
          <p:cNvSpPr txBox="1"/>
          <p:nvPr/>
        </p:nvSpPr>
        <p:spPr>
          <a:xfrm>
            <a:off x="6404071" y="1080774"/>
            <a:ext cx="461665" cy="2862322"/>
          </a:xfrm>
          <a:prstGeom prst="rect">
            <a:avLst/>
          </a:prstGeom>
          <a:noFill/>
        </p:spPr>
        <p:txBody>
          <a:bodyPr vert="eaVert"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空气湿球温度对换热量影响</a:t>
            </a:r>
          </a:p>
        </p:txBody>
      </p:sp>
      <p:graphicFrame>
        <p:nvGraphicFramePr>
          <p:cNvPr id="8" name="表格 7">
            <a:extLst>
              <a:ext uri="{FF2B5EF4-FFF2-40B4-BE49-F238E27FC236}">
                <a16:creationId xmlns:a16="http://schemas.microsoft.com/office/drawing/2014/main" id="{1EE9B5BA-5EB4-CFCC-6245-3687C2CC7EC2}"/>
              </a:ext>
            </a:extLst>
          </p:cNvPr>
          <p:cNvGraphicFramePr>
            <a:graphicFrameLocks noGrp="1"/>
          </p:cNvGraphicFramePr>
          <p:nvPr/>
        </p:nvGraphicFramePr>
        <p:xfrm>
          <a:off x="710545" y="1317074"/>
          <a:ext cx="4680000" cy="148336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92823862"/>
                    </a:ext>
                  </a:extLst>
                </a:gridCol>
                <a:gridCol w="2340000">
                  <a:extLst>
                    <a:ext uri="{9D8B030D-6E8A-4147-A177-3AD203B41FA5}">
                      <a16:colId xmlns:a16="http://schemas.microsoft.com/office/drawing/2014/main" val="1417538716"/>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运行模式</a:t>
                      </a:r>
                    </a:p>
                  </a:txBody>
                  <a:tcPr>
                    <a:solidFill>
                      <a:srgbClr val="005CA1"/>
                    </a:solidFill>
                  </a:tcPr>
                </a:tc>
                <a:tc>
                  <a:txBody>
                    <a:bodyPr/>
                    <a:lstStyle/>
                    <a:p>
                      <a:pPr algn="ctr"/>
                      <a:r>
                        <a:rPr lang="zh-CN" altLang="en-US" dirty="0">
                          <a:latin typeface="微软雅黑" panose="020B0503020204020204" pitchFamily="34" charset="-122"/>
                          <a:ea typeface="微软雅黑" panose="020B0503020204020204" pitchFamily="34" charset="-122"/>
                        </a:rPr>
                        <a:t>蒸发冷凝全工况</a:t>
                      </a:r>
                    </a:p>
                  </a:txBody>
                  <a:tcPr>
                    <a:solidFill>
                      <a:srgbClr val="005CA1"/>
                    </a:solidFill>
                  </a:tcPr>
                </a:tc>
                <a:extLst>
                  <a:ext uri="{0D108BD9-81ED-4DB2-BD59-A6C34878D82A}">
                    <a16:rowId xmlns:a16="http://schemas.microsoft.com/office/drawing/2014/main" val="1860958394"/>
                  </a:ext>
                </a:extLst>
              </a:tr>
              <a:tr h="370840">
                <a:tc>
                  <a:txBody>
                    <a:bodyPr/>
                    <a:lstStyle/>
                    <a:p>
                      <a:pPr algn="ctr"/>
                      <a:r>
                        <a:rPr lang="zh-CN" altLang="en-US" b="1" dirty="0">
                          <a:latin typeface="微软雅黑" panose="020B0503020204020204" pitchFamily="34" charset="-122"/>
                          <a:ea typeface="微软雅黑" panose="020B0503020204020204" pitchFamily="34" charset="-122"/>
                        </a:rPr>
                        <a:t>风机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420288685"/>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冷却水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71010483"/>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喷淋水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76894133"/>
                  </a:ext>
                </a:extLst>
              </a:tr>
            </a:tbl>
          </a:graphicData>
        </a:graphic>
      </p:graphicFrame>
      <p:graphicFrame>
        <p:nvGraphicFramePr>
          <p:cNvPr id="9" name="表格 6">
            <a:extLst>
              <a:ext uri="{FF2B5EF4-FFF2-40B4-BE49-F238E27FC236}">
                <a16:creationId xmlns:a16="http://schemas.microsoft.com/office/drawing/2014/main" id="{B243B3B0-ED45-D0BD-4892-90A223D83A2F}"/>
              </a:ext>
            </a:extLst>
          </p:cNvPr>
          <p:cNvGraphicFramePr>
            <a:graphicFrameLocks noGrp="1"/>
          </p:cNvGraphicFramePr>
          <p:nvPr>
            <p:extLst>
              <p:ext uri="{D42A27DB-BD31-4B8C-83A1-F6EECF244321}">
                <p14:modId xmlns:p14="http://schemas.microsoft.com/office/powerpoint/2010/main" val="3914317761"/>
              </p:ext>
            </p:extLst>
          </p:nvPr>
        </p:nvGraphicFramePr>
        <p:xfrm>
          <a:off x="698971" y="2899212"/>
          <a:ext cx="4680000" cy="1465920"/>
        </p:xfrm>
        <a:graphic>
          <a:graphicData uri="http://schemas.openxmlformats.org/drawingml/2006/table">
            <a:tbl>
              <a:tblPr firstRow="1" bandRow="1">
                <a:tableStyleId>{BDBED569-4797-4DF1-A0F4-6AAB3CD982D8}</a:tableStyleId>
              </a:tblPr>
              <a:tblGrid>
                <a:gridCol w="2511936">
                  <a:extLst>
                    <a:ext uri="{9D8B030D-6E8A-4147-A177-3AD203B41FA5}">
                      <a16:colId xmlns:a16="http://schemas.microsoft.com/office/drawing/2014/main" val="3086075538"/>
                    </a:ext>
                  </a:extLst>
                </a:gridCol>
                <a:gridCol w="2168064">
                  <a:extLst>
                    <a:ext uri="{9D8B030D-6E8A-4147-A177-3AD203B41FA5}">
                      <a16:colId xmlns:a16="http://schemas.microsoft.com/office/drawing/2014/main" val="2530595267"/>
                    </a:ext>
                  </a:extLst>
                </a:gridCol>
              </a:tblGrid>
              <a:tr h="332750">
                <a:tc>
                  <a:txBody>
                    <a:bodyPr/>
                    <a:lstStyle/>
                    <a:p>
                      <a:pPr algn="ctr"/>
                      <a:r>
                        <a:rPr lang="zh-CN" altLang="en-US" baseline="0" dirty="0">
                          <a:latin typeface="微软雅黑" panose="020B0503020204020204" pitchFamily="34" charset="-122"/>
                          <a:ea typeface="微软雅黑" panose="020B0503020204020204" pitchFamily="34" charset="-122"/>
                        </a:rPr>
                        <a:t>冷却水流量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0.8 L·min</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578906070"/>
                  </a:ext>
                </a:extLst>
              </a:tr>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喷淋密度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87386371"/>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迎面风速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81479210"/>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空气</a:t>
                      </a:r>
                      <a:r>
                        <a:rPr lang="zh-CN" altLang="zh-CN" sz="1800" b="1" kern="1200" baseline="0" dirty="0">
                          <a:solidFill>
                            <a:schemeClr val="tx1"/>
                          </a:solidFill>
                          <a:latin typeface="微软雅黑" panose="020B0503020204020204" pitchFamily="34" charset="-122"/>
                          <a:ea typeface="微软雅黑" panose="020B0503020204020204" pitchFamily="34" charset="-122"/>
                          <a:cs typeface="+mn-cs"/>
                        </a:rPr>
                        <a:t>湿球温度</a:t>
                      </a:r>
                      <a:endParaRPr lang="zh-CN" altLang="en-US" sz="1800" b="1" kern="1200" baseline="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12.9~26.9</a:t>
                      </a:r>
                      <a:r>
                        <a:rPr lang="en-US" altLang="zh-CN" dirty="0">
                          <a:latin typeface="Times New Roman" panose="02020603050405020304" pitchFamily="18" charset="0"/>
                          <a:cs typeface="Times New Roman" panose="02020603050405020304" pitchFamily="18" charset="0"/>
                        </a:rPr>
                        <a:t> </a:t>
                      </a:r>
                      <a:r>
                        <a:rPr lang="en-US" altLang="zh-CN"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°C</a:t>
                      </a:r>
                      <a:endParaRPr lang="zh-CN" altLang="en-US"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133201455"/>
                  </a:ext>
                </a:extLst>
              </a:tr>
            </a:tbl>
          </a:graphicData>
        </a:graphic>
      </p:graphicFrame>
      <p:sp>
        <p:nvSpPr>
          <p:cNvPr id="10" name="文本框 9">
            <a:extLst>
              <a:ext uri="{FF2B5EF4-FFF2-40B4-BE49-F238E27FC236}">
                <a16:creationId xmlns:a16="http://schemas.microsoft.com/office/drawing/2014/main" id="{5B6C65EF-35C8-0BCF-ACBD-2897B8F680D0}"/>
              </a:ext>
            </a:extLst>
          </p:cNvPr>
          <p:cNvSpPr txBox="1"/>
          <p:nvPr/>
        </p:nvSpPr>
        <p:spPr>
          <a:xfrm>
            <a:off x="204435" y="4604399"/>
            <a:ext cx="5537854" cy="1631216"/>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pPr>
              <a:spcAft>
                <a:spcPts val="1200"/>
              </a:spcAft>
            </a:pPr>
            <a:r>
              <a:rPr lang="zh-CN" altLang="en-US" dirty="0"/>
              <a:t>当湿球温度从</a:t>
            </a:r>
            <a:r>
              <a:rPr lang="en-US" altLang="zh-CN" dirty="0"/>
              <a:t>12.9 ℃</a:t>
            </a:r>
            <a:r>
              <a:rPr lang="zh-CN" altLang="en-US" dirty="0"/>
              <a:t>提升至 </a:t>
            </a:r>
            <a:r>
              <a:rPr lang="en-US" altLang="zh-CN" dirty="0"/>
              <a:t>26.9 ℃</a:t>
            </a:r>
            <a:r>
              <a:rPr lang="zh-CN" altLang="en-US" dirty="0"/>
              <a:t>时，</a:t>
            </a:r>
            <a:r>
              <a:rPr lang="zh-CN" altLang="en-US" dirty="0">
                <a:solidFill>
                  <a:srgbClr val="C00000"/>
                </a:solidFill>
              </a:rPr>
              <a:t>总换热量</a:t>
            </a:r>
            <a:r>
              <a:rPr lang="zh-CN" altLang="en-US" dirty="0"/>
              <a:t>由</a:t>
            </a:r>
            <a:r>
              <a:rPr lang="en-US" altLang="zh-CN" dirty="0"/>
              <a:t>4166.31 W </a:t>
            </a:r>
            <a:r>
              <a:rPr lang="zh-CN" altLang="en-US" dirty="0">
                <a:solidFill>
                  <a:srgbClr val="C00000"/>
                </a:solidFill>
              </a:rPr>
              <a:t>减少</a:t>
            </a:r>
            <a:r>
              <a:rPr lang="zh-CN" altLang="en-US" dirty="0"/>
              <a:t>至 </a:t>
            </a:r>
            <a:r>
              <a:rPr lang="en-US" altLang="zh-CN" dirty="0"/>
              <a:t>2410.22 W</a:t>
            </a:r>
            <a:r>
              <a:rPr lang="zh-CN" altLang="en-US" dirty="0"/>
              <a:t>，</a:t>
            </a:r>
            <a:r>
              <a:rPr lang="zh-CN" altLang="en-US" dirty="0">
                <a:solidFill>
                  <a:srgbClr val="C00000"/>
                </a:solidFill>
              </a:rPr>
              <a:t>降幅</a:t>
            </a:r>
            <a:r>
              <a:rPr lang="zh-CN" altLang="en-US" dirty="0"/>
              <a:t>为</a:t>
            </a:r>
            <a:r>
              <a:rPr lang="en-US" altLang="zh-CN" dirty="0">
                <a:solidFill>
                  <a:srgbClr val="C00000"/>
                </a:solidFill>
              </a:rPr>
              <a:t>42.10%</a:t>
            </a:r>
            <a:r>
              <a:rPr lang="zh-CN" altLang="en-US" dirty="0"/>
              <a:t>，但相较于改进前提升了 </a:t>
            </a:r>
            <a:r>
              <a:rPr lang="en-US" altLang="zh-CN" dirty="0">
                <a:solidFill>
                  <a:srgbClr val="C00000"/>
                </a:solidFill>
              </a:rPr>
              <a:t>2.50%~5.10%</a:t>
            </a:r>
            <a:r>
              <a:rPr lang="zh-CN" altLang="en-US" dirty="0"/>
              <a:t>；</a:t>
            </a:r>
            <a:endParaRPr lang="en-US" altLang="zh-CN" dirty="0"/>
          </a:p>
          <a:p>
            <a:pPr>
              <a:spcAft>
                <a:spcPts val="1200"/>
              </a:spcAft>
            </a:pPr>
            <a:r>
              <a:rPr lang="zh-CN" altLang="en-US" dirty="0">
                <a:solidFill>
                  <a:srgbClr val="C00000"/>
                </a:solidFill>
              </a:rPr>
              <a:t>外换热量</a:t>
            </a:r>
            <a:r>
              <a:rPr lang="zh-CN" altLang="en-US" dirty="0"/>
              <a:t>由 </a:t>
            </a:r>
            <a:r>
              <a:rPr lang="en-US" altLang="zh-CN" dirty="0"/>
              <a:t>3366.24 W </a:t>
            </a:r>
            <a:r>
              <a:rPr lang="zh-CN" altLang="en-US" dirty="0">
                <a:solidFill>
                  <a:srgbClr val="C00000"/>
                </a:solidFill>
              </a:rPr>
              <a:t>减小</a:t>
            </a:r>
            <a:r>
              <a:rPr lang="zh-CN" altLang="en-US" dirty="0"/>
              <a:t>至 </a:t>
            </a:r>
            <a:r>
              <a:rPr lang="en-US" altLang="zh-CN" dirty="0"/>
              <a:t>1203.41 W</a:t>
            </a:r>
            <a:r>
              <a:rPr lang="zh-CN" altLang="en-US" dirty="0"/>
              <a:t>，</a:t>
            </a:r>
            <a:r>
              <a:rPr lang="zh-CN" altLang="en-US" dirty="0">
                <a:solidFill>
                  <a:srgbClr val="C00000"/>
                </a:solidFill>
              </a:rPr>
              <a:t>降幅</a:t>
            </a:r>
            <a:r>
              <a:rPr lang="zh-CN" altLang="en-US" dirty="0"/>
              <a:t>为 </a:t>
            </a:r>
            <a:r>
              <a:rPr lang="en-US" altLang="zh-CN" dirty="0">
                <a:solidFill>
                  <a:srgbClr val="C00000"/>
                </a:solidFill>
              </a:rPr>
              <a:t>64.20%</a:t>
            </a:r>
            <a:r>
              <a:rPr lang="zh-CN" altLang="en-US" dirty="0"/>
              <a:t>，但相较于改进前提升了</a:t>
            </a:r>
            <a:r>
              <a:rPr lang="en-US" altLang="zh-CN" dirty="0">
                <a:solidFill>
                  <a:srgbClr val="C00000"/>
                </a:solidFill>
              </a:rPr>
              <a:t>3.10%~12.20%</a:t>
            </a:r>
            <a:r>
              <a:rPr lang="zh-CN" altLang="en-US" dirty="0"/>
              <a:t>。</a:t>
            </a:r>
          </a:p>
        </p:txBody>
      </p:sp>
      <p:sp>
        <p:nvSpPr>
          <p:cNvPr id="11" name="文本框 10">
            <a:extLst>
              <a:ext uri="{FF2B5EF4-FFF2-40B4-BE49-F238E27FC236}">
                <a16:creationId xmlns:a16="http://schemas.microsoft.com/office/drawing/2014/main" id="{6933DDE7-3B9D-883D-71B5-51C897A6FD9E}"/>
              </a:ext>
            </a:extLst>
          </p:cNvPr>
          <p:cNvSpPr txBox="1"/>
          <p:nvPr/>
        </p:nvSpPr>
        <p:spPr>
          <a:xfrm>
            <a:off x="6104401" y="4254588"/>
            <a:ext cx="5758273" cy="2058384"/>
          </a:xfrm>
          <a:prstGeom prst="rect">
            <a:avLst/>
          </a:prstGeom>
          <a:noFill/>
        </p:spPr>
        <p:txBody>
          <a:bodyPr wrap="square">
            <a:spAutoFit/>
          </a:bodyPr>
          <a:lstStyle>
            <a:defPPr>
              <a:defRPr lang="zh-CN"/>
            </a:defPPr>
            <a:lvl1pPr marL="285750" indent="-285750">
              <a:lnSpc>
                <a:spcPct val="120000"/>
              </a:lnSpc>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空气湿球温度</a:t>
            </a:r>
            <a:r>
              <a:rPr lang="zh-CN" altLang="en-US" dirty="0">
                <a:solidFill>
                  <a:srgbClr val="C00000"/>
                </a:solidFill>
              </a:rPr>
              <a:t>升高</a:t>
            </a:r>
            <a:r>
              <a:rPr lang="zh-CN" altLang="en-US" dirty="0"/>
              <a:t>会</a:t>
            </a:r>
            <a:r>
              <a:rPr lang="zh-CN" altLang="en-US" dirty="0">
                <a:solidFill>
                  <a:srgbClr val="C00000"/>
                </a:solidFill>
              </a:rPr>
              <a:t>抑制</a:t>
            </a:r>
            <a:r>
              <a:rPr lang="zh-CN" altLang="en-US" dirty="0"/>
              <a:t>换热器</a:t>
            </a:r>
            <a:r>
              <a:rPr lang="zh-CN" altLang="en-US" dirty="0">
                <a:solidFill>
                  <a:srgbClr val="C00000"/>
                </a:solidFill>
              </a:rPr>
              <a:t>外换热过程</a:t>
            </a:r>
            <a:r>
              <a:rPr lang="zh-CN" altLang="en-US" dirty="0"/>
              <a:t>，与此同时，内传热过程中，冷却水所带走的热量虽有所上升，但这一</a:t>
            </a:r>
            <a:r>
              <a:rPr lang="zh-CN" altLang="en-US" dirty="0">
                <a:solidFill>
                  <a:srgbClr val="C00000"/>
                </a:solidFill>
              </a:rPr>
              <a:t>增加量</a:t>
            </a:r>
            <a:r>
              <a:rPr lang="zh-CN" altLang="en-US" dirty="0"/>
              <a:t>远不及外传热过程</a:t>
            </a:r>
            <a:r>
              <a:rPr lang="zh-CN" altLang="en-US" dirty="0">
                <a:solidFill>
                  <a:srgbClr val="C00000"/>
                </a:solidFill>
              </a:rPr>
              <a:t>减少量</a:t>
            </a:r>
            <a:r>
              <a:rPr lang="zh-CN" altLang="en-US" dirty="0"/>
              <a:t>，导致总换热量下降。</a:t>
            </a:r>
            <a:endParaRPr lang="en-US" altLang="zh-CN" dirty="0"/>
          </a:p>
          <a:p>
            <a:r>
              <a:rPr lang="zh-CN" altLang="en-US" dirty="0"/>
              <a:t>优化后结构使得</a:t>
            </a:r>
            <a:r>
              <a:rPr lang="zh-CN" altLang="en-US" dirty="0">
                <a:solidFill>
                  <a:srgbClr val="C00000"/>
                </a:solidFill>
              </a:rPr>
              <a:t>管外热湿交换过程</a:t>
            </a:r>
            <a:r>
              <a:rPr lang="zh-CN" altLang="en-US" dirty="0"/>
              <a:t>更为</a:t>
            </a:r>
            <a:r>
              <a:rPr lang="zh-CN" altLang="en-US" dirty="0">
                <a:solidFill>
                  <a:srgbClr val="C00000"/>
                </a:solidFill>
              </a:rPr>
              <a:t>高效</a:t>
            </a:r>
            <a:r>
              <a:rPr lang="zh-CN" altLang="en-US" dirty="0"/>
              <a:t>，减轻了空气湿球温度对外换热过程的</a:t>
            </a:r>
            <a:r>
              <a:rPr lang="zh-CN" altLang="en-US" dirty="0">
                <a:solidFill>
                  <a:srgbClr val="C00000"/>
                </a:solidFill>
              </a:rPr>
              <a:t>抑制作用</a:t>
            </a:r>
            <a:r>
              <a:rPr lang="zh-CN" altLang="en-US" dirty="0"/>
              <a:t>。</a:t>
            </a:r>
          </a:p>
        </p:txBody>
      </p:sp>
      <p:pic>
        <p:nvPicPr>
          <p:cNvPr id="21" name="图片 20">
            <a:extLst>
              <a:ext uri="{FF2B5EF4-FFF2-40B4-BE49-F238E27FC236}">
                <a16:creationId xmlns:a16="http://schemas.microsoft.com/office/drawing/2014/main" id="{9E607A48-5AFB-62A6-2C76-85C32B5562FD}"/>
              </a:ext>
            </a:extLst>
          </p:cNvPr>
          <p:cNvPicPr>
            <a:picLocks/>
          </p:cNvPicPr>
          <p:nvPr/>
        </p:nvPicPr>
        <p:blipFill>
          <a:blip r:embed="rId4" cstate="print">
            <a:extLst>
              <a:ext uri="{28A0092B-C50C-407E-A947-70E740481C1C}">
                <a14:useLocalDpi xmlns:a14="http://schemas.microsoft.com/office/drawing/2010/main" val="0"/>
              </a:ext>
            </a:extLst>
          </a:blip>
          <a:srcRect l="6941" t="10065" r="12139" b="4068"/>
          <a:stretch/>
        </p:blipFill>
        <p:spPr>
          <a:xfrm>
            <a:off x="7184287" y="883086"/>
            <a:ext cx="4376680" cy="3268273"/>
          </a:xfrm>
          <a:prstGeom prst="rect">
            <a:avLst/>
          </a:prstGeom>
          <a:ln w="19050">
            <a:solidFill>
              <a:srgbClr val="005CA1"/>
            </a:solidFill>
          </a:ln>
        </p:spPr>
      </p:pic>
      <p:sp>
        <p:nvSpPr>
          <p:cNvPr id="22" name="灯片编号占位符 4">
            <a:extLst>
              <a:ext uri="{FF2B5EF4-FFF2-40B4-BE49-F238E27FC236}">
                <a16:creationId xmlns:a16="http://schemas.microsoft.com/office/drawing/2014/main" id="{338068B1-BE56-F1CF-8594-112D50A81553}"/>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23</a:t>
            </a:fld>
            <a:endParaRPr lang="zh-CN" altLang="en-US" b="1" dirty="0"/>
          </a:p>
        </p:txBody>
      </p:sp>
      <p:grpSp>
        <p:nvGrpSpPr>
          <p:cNvPr id="3" name="组合 2">
            <a:extLst>
              <a:ext uri="{FF2B5EF4-FFF2-40B4-BE49-F238E27FC236}">
                <a16:creationId xmlns:a16="http://schemas.microsoft.com/office/drawing/2014/main" id="{64CAC455-02AE-FC0C-B1A7-28136FD642CE}"/>
              </a:ext>
            </a:extLst>
          </p:cNvPr>
          <p:cNvGrpSpPr/>
          <p:nvPr/>
        </p:nvGrpSpPr>
        <p:grpSpPr>
          <a:xfrm>
            <a:off x="5121536" y="6452425"/>
            <a:ext cx="7099039" cy="414788"/>
            <a:chOff x="6115824" y="6443212"/>
            <a:chExt cx="6441504" cy="414788"/>
          </a:xfrm>
        </p:grpSpPr>
        <p:sp>
          <p:nvSpPr>
            <p:cNvPr id="12" name="矩形 11">
              <a:extLst>
                <a:ext uri="{FF2B5EF4-FFF2-40B4-BE49-F238E27FC236}">
                  <a16:creationId xmlns:a16="http://schemas.microsoft.com/office/drawing/2014/main" id="{CA6124B5-7D1C-E7CE-7C6A-6B797BCD7882}"/>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3" name="组合 12">
              <a:extLst>
                <a:ext uri="{FF2B5EF4-FFF2-40B4-BE49-F238E27FC236}">
                  <a16:creationId xmlns:a16="http://schemas.microsoft.com/office/drawing/2014/main" id="{8ECDC99D-EC22-472F-F6F0-1FE46E1820B2}"/>
                </a:ext>
              </a:extLst>
            </p:cNvPr>
            <p:cNvGrpSpPr/>
            <p:nvPr/>
          </p:nvGrpSpPr>
          <p:grpSpPr>
            <a:xfrm>
              <a:off x="6115824" y="6443212"/>
              <a:ext cx="6441504" cy="407555"/>
              <a:chOff x="6115824" y="6443212"/>
              <a:chExt cx="6441504" cy="407555"/>
            </a:xfrm>
          </p:grpSpPr>
          <p:sp>
            <p:nvSpPr>
              <p:cNvPr id="20" name="矩形 19">
                <a:extLst>
                  <a:ext uri="{FF2B5EF4-FFF2-40B4-BE49-F238E27FC236}">
                    <a16:creationId xmlns:a16="http://schemas.microsoft.com/office/drawing/2014/main" id="{B02ED4C2-8860-86CA-5A7A-74975A8452AB}"/>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3" name="文本框 22">
                <a:extLst>
                  <a:ext uri="{FF2B5EF4-FFF2-40B4-BE49-F238E27FC236}">
                    <a16:creationId xmlns:a16="http://schemas.microsoft.com/office/drawing/2014/main" id="{2DC066CB-9888-D789-476B-EE3B2FF39A0D}"/>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41" name="矩形 40">
                <a:extLst>
                  <a:ext uri="{FF2B5EF4-FFF2-40B4-BE49-F238E27FC236}">
                    <a16:creationId xmlns:a16="http://schemas.microsoft.com/office/drawing/2014/main" id="{A1E39948-7B65-A5BB-A967-905ED0C7EB60}"/>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a:extLst>
                  <a:ext uri="{FF2B5EF4-FFF2-40B4-BE49-F238E27FC236}">
                    <a16:creationId xmlns:a16="http://schemas.microsoft.com/office/drawing/2014/main" id="{C2A91234-46E2-1256-159A-60399022A82F}"/>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43" name="文本框 42">
                <a:extLst>
                  <a:ext uri="{FF2B5EF4-FFF2-40B4-BE49-F238E27FC236}">
                    <a16:creationId xmlns:a16="http://schemas.microsoft.com/office/drawing/2014/main" id="{CA322B9E-0C6C-F7D0-39C7-EDDE80AC30BE}"/>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55" name="文本框 54">
                <a:extLst>
                  <a:ext uri="{FF2B5EF4-FFF2-40B4-BE49-F238E27FC236}">
                    <a16:creationId xmlns:a16="http://schemas.microsoft.com/office/drawing/2014/main" id="{4187FF6C-808F-2AC7-E8CE-A212DE4654A9}"/>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27623857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0F6F-E8F0-FBB3-509C-B25220311696}"/>
            </a:ext>
          </a:extLst>
        </p:cNvPr>
        <p:cNvGrpSpPr/>
        <p:nvPr/>
      </p:nvGrpSpPr>
      <p:grpSpPr>
        <a:xfrm>
          <a:off x="0" y="0"/>
          <a:ext cx="0" cy="0"/>
          <a:chOff x="0" y="0"/>
          <a:chExt cx="0" cy="0"/>
        </a:xfrm>
      </p:grpSpPr>
      <p:sp>
        <p:nvSpPr>
          <p:cNvPr id="102" name="矩形 101">
            <a:extLst>
              <a:ext uri="{FF2B5EF4-FFF2-40B4-BE49-F238E27FC236}">
                <a16:creationId xmlns:a16="http://schemas.microsoft.com/office/drawing/2014/main" id="{81A0A3E2-5A4C-75B0-9B6F-56E09B94CCC6}"/>
              </a:ext>
            </a:extLst>
          </p:cNvPr>
          <p:cNvSpPr/>
          <p:nvPr/>
        </p:nvSpPr>
        <p:spPr>
          <a:xfrm>
            <a:off x="262871" y="1317074"/>
            <a:ext cx="371826" cy="3048058"/>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CB868318-3FAD-427B-3DDA-8E5270A91BD7}"/>
              </a:ext>
            </a:extLst>
          </p:cNvPr>
          <p:cNvSpPr txBox="1"/>
          <p:nvPr/>
        </p:nvSpPr>
        <p:spPr>
          <a:xfrm>
            <a:off x="-533899" y="1920921"/>
            <a:ext cx="1244444" cy="1323439"/>
          </a:xfrm>
          <a:prstGeom prst="rect">
            <a:avLst/>
          </a:prstGeom>
          <a:noFill/>
        </p:spPr>
        <p:txBody>
          <a:bodyPr wrap="square" rtlCol="0" anchor="t">
            <a:spAutoFit/>
          </a:bodyPr>
          <a:lstStyle/>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验</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工</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742950" lvl="1" algn="just" defTabSz="913765">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况</a:t>
            </a:r>
          </a:p>
        </p:txBody>
      </p:sp>
      <p:cxnSp>
        <p:nvCxnSpPr>
          <p:cNvPr id="24" name="直线连接符 9">
            <a:extLst>
              <a:ext uri="{FF2B5EF4-FFF2-40B4-BE49-F238E27FC236}">
                <a16:creationId xmlns:a16="http://schemas.microsoft.com/office/drawing/2014/main" id="{2DC9C700-C253-AE18-A55E-D8879098787D}"/>
              </a:ext>
            </a:extLst>
          </p:cNvPr>
          <p:cNvCxnSpPr/>
          <p:nvPr/>
        </p:nvCxnSpPr>
        <p:spPr>
          <a:xfrm>
            <a:off x="11117" y="532887"/>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2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3302E8F7-0686-B00F-4D53-788D7C57F384}"/>
              </a:ext>
            </a:extLst>
          </p:cNvPr>
          <p:cNvGrpSpPr>
            <a:grpSpLocks noChangeAspect="1"/>
          </p:cNvGrpSpPr>
          <p:nvPr>
            <p:custDataLst>
              <p:tags r:id="rId1"/>
            </p:custDataLst>
          </p:nvPr>
        </p:nvGrpSpPr>
        <p:grpSpPr>
          <a:xfrm>
            <a:off x="10437423" y="15905"/>
            <a:ext cx="1587581" cy="525001"/>
            <a:chOff x="2629947" y="2501424"/>
            <a:chExt cx="5609900" cy="1855152"/>
          </a:xfrm>
          <a:solidFill>
            <a:srgbClr val="005CA1"/>
          </a:solidFill>
        </p:grpSpPr>
        <p:grpSp>
          <p:nvGrpSpPr>
            <p:cNvPr id="26" name="iSľîďê">
              <a:extLst>
                <a:ext uri="{FF2B5EF4-FFF2-40B4-BE49-F238E27FC236}">
                  <a16:creationId xmlns:a16="http://schemas.microsoft.com/office/drawing/2014/main" id="{58579114-D223-C5E5-D296-76ED7B2C3DD9}"/>
                </a:ext>
              </a:extLst>
            </p:cNvPr>
            <p:cNvGrpSpPr/>
            <p:nvPr/>
          </p:nvGrpSpPr>
          <p:grpSpPr>
            <a:xfrm>
              <a:off x="2629947" y="2501424"/>
              <a:ext cx="1847550" cy="1855152"/>
              <a:chOff x="3216275" y="2651125"/>
              <a:chExt cx="1543050" cy="1549400"/>
            </a:xfrm>
            <a:grpFill/>
          </p:grpSpPr>
          <p:sp>
            <p:nvSpPr>
              <p:cNvPr id="66" name="îśľíḓè">
                <a:extLst>
                  <a:ext uri="{FF2B5EF4-FFF2-40B4-BE49-F238E27FC236}">
                    <a16:creationId xmlns:a16="http://schemas.microsoft.com/office/drawing/2014/main" id="{DADB8F0A-C07B-A577-9EA0-86528E1749B8}"/>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şḷïďe">
                <a:extLst>
                  <a:ext uri="{FF2B5EF4-FFF2-40B4-BE49-F238E27FC236}">
                    <a16:creationId xmlns:a16="http://schemas.microsoft.com/office/drawing/2014/main" id="{306B007B-DAF0-FC37-95E5-A9AEEA74618B}"/>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şľïďê">
                <a:extLst>
                  <a:ext uri="{FF2B5EF4-FFF2-40B4-BE49-F238E27FC236}">
                    <a16:creationId xmlns:a16="http://schemas.microsoft.com/office/drawing/2014/main" id="{280A3C21-69CF-49D2-2338-6874286D1527}"/>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ŝľíḍê">
                <a:extLst>
                  <a:ext uri="{FF2B5EF4-FFF2-40B4-BE49-F238E27FC236}">
                    <a16:creationId xmlns:a16="http://schemas.microsoft.com/office/drawing/2014/main" id="{01B176EE-8032-2918-4CB2-28244299F797}"/>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ṥḻiḓe">
                <a:extLst>
                  <a:ext uri="{FF2B5EF4-FFF2-40B4-BE49-F238E27FC236}">
                    <a16:creationId xmlns:a16="http://schemas.microsoft.com/office/drawing/2014/main" id="{0577BA20-1D34-602B-83C5-B74337B982E3}"/>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Sľíḓè">
                <a:extLst>
                  <a:ext uri="{FF2B5EF4-FFF2-40B4-BE49-F238E27FC236}">
                    <a16:creationId xmlns:a16="http://schemas.microsoft.com/office/drawing/2014/main" id="{505835C0-6314-C862-B2CD-1981F670CC3A}"/>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S1îdè">
                <a:extLst>
                  <a:ext uri="{FF2B5EF4-FFF2-40B4-BE49-F238E27FC236}">
                    <a16:creationId xmlns:a16="http://schemas.microsoft.com/office/drawing/2014/main" id="{F61F5973-CA98-D212-2B18-E0874D7806C3}"/>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ṣḷîḓe">
                <a:extLst>
                  <a:ext uri="{FF2B5EF4-FFF2-40B4-BE49-F238E27FC236}">
                    <a16:creationId xmlns:a16="http://schemas.microsoft.com/office/drawing/2014/main" id="{7ABB279F-105B-463F-6138-5499494513A8}"/>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ŝḻiḑe">
                <a:extLst>
                  <a:ext uri="{FF2B5EF4-FFF2-40B4-BE49-F238E27FC236}">
                    <a16:creationId xmlns:a16="http://schemas.microsoft.com/office/drawing/2014/main" id="{7EB6C67B-6536-9082-0921-AD72364417B5}"/>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śḻîďe">
                <a:extLst>
                  <a:ext uri="{FF2B5EF4-FFF2-40B4-BE49-F238E27FC236}">
                    <a16:creationId xmlns:a16="http://schemas.microsoft.com/office/drawing/2014/main" id="{42F3F245-C7D1-0A69-17DE-61131881E33A}"/>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1îḓê">
                <a:extLst>
                  <a:ext uri="{FF2B5EF4-FFF2-40B4-BE49-F238E27FC236}">
                    <a16:creationId xmlns:a16="http://schemas.microsoft.com/office/drawing/2014/main" id="{322DCC88-CA15-4FAE-CB99-6A3EFF18B47D}"/>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ïSlïďê">
                <a:extLst>
                  <a:ext uri="{FF2B5EF4-FFF2-40B4-BE49-F238E27FC236}">
                    <a16:creationId xmlns:a16="http://schemas.microsoft.com/office/drawing/2014/main" id="{32068409-576D-0C0D-5E04-4C9B3683E109}"/>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ṡļiḑê">
                <a:extLst>
                  <a:ext uri="{FF2B5EF4-FFF2-40B4-BE49-F238E27FC236}">
                    <a16:creationId xmlns:a16="http://schemas.microsoft.com/office/drawing/2014/main" id="{679320FE-F683-1A25-2503-2FC9F8FB9C5C}"/>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Sḷïde">
                <a:extLst>
                  <a:ext uri="{FF2B5EF4-FFF2-40B4-BE49-F238E27FC236}">
                    <a16:creationId xmlns:a16="http://schemas.microsoft.com/office/drawing/2014/main" id="{D7AA2EEF-F73D-3B7A-697A-A7CE466B3B88}"/>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šļiďè">
                <a:extLst>
                  <a:ext uri="{FF2B5EF4-FFF2-40B4-BE49-F238E27FC236}">
                    <a16:creationId xmlns:a16="http://schemas.microsoft.com/office/drawing/2014/main" id="{CC0B9C1D-436D-9549-C04C-E53330E7EC84}"/>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ṡ1ïdê">
                <a:extLst>
                  <a:ext uri="{FF2B5EF4-FFF2-40B4-BE49-F238E27FC236}">
                    <a16:creationId xmlns:a16="http://schemas.microsoft.com/office/drawing/2014/main" id="{A0548261-7C9B-C9F1-7C32-2909C52FDD10}"/>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sḻiḓê">
                <a:extLst>
                  <a:ext uri="{FF2B5EF4-FFF2-40B4-BE49-F238E27FC236}">
                    <a16:creationId xmlns:a16="http://schemas.microsoft.com/office/drawing/2014/main" id="{60A15069-77AE-07BD-D066-6710BA1228DA}"/>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Sḷiḍe">
                <a:extLst>
                  <a:ext uri="{FF2B5EF4-FFF2-40B4-BE49-F238E27FC236}">
                    <a16:creationId xmlns:a16="http://schemas.microsoft.com/office/drawing/2014/main" id="{CB084CF0-C286-AABC-ED51-4EA6281B12B7}"/>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ṩḷiḑê">
                <a:extLst>
                  <a:ext uri="{FF2B5EF4-FFF2-40B4-BE49-F238E27FC236}">
                    <a16:creationId xmlns:a16="http://schemas.microsoft.com/office/drawing/2014/main" id="{3152BC54-EC6F-56C0-1E68-A8388D7C6537}"/>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ṧliḋê">
                <a:extLst>
                  <a:ext uri="{FF2B5EF4-FFF2-40B4-BE49-F238E27FC236}">
                    <a16:creationId xmlns:a16="http://schemas.microsoft.com/office/drawing/2014/main" id="{12153FDF-B5C8-1F55-75AF-1AE3C091FD5F}"/>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ŝ1îḍé">
                <a:extLst>
                  <a:ext uri="{FF2B5EF4-FFF2-40B4-BE49-F238E27FC236}">
                    <a16:creationId xmlns:a16="http://schemas.microsoft.com/office/drawing/2014/main" id="{F0D48494-0890-4517-EFB9-4BA34C3CBD40}"/>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lîďè">
                <a:extLst>
                  <a:ext uri="{FF2B5EF4-FFF2-40B4-BE49-F238E27FC236}">
                    <a16:creationId xmlns:a16="http://schemas.microsoft.com/office/drawing/2014/main" id="{4360FBD9-768E-1C11-D91E-70C653BC2AE9}"/>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şliďe">
                <a:extLst>
                  <a:ext uri="{FF2B5EF4-FFF2-40B4-BE49-F238E27FC236}">
                    <a16:creationId xmlns:a16="http://schemas.microsoft.com/office/drawing/2014/main" id="{3223C30C-E470-09F5-0B92-684275C69CB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śļíḑè">
                <a:extLst>
                  <a:ext uri="{FF2B5EF4-FFF2-40B4-BE49-F238E27FC236}">
                    <a16:creationId xmlns:a16="http://schemas.microsoft.com/office/drawing/2014/main" id="{B141BE06-3B7B-EC2B-1045-A0383ED9A948}"/>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ṥḷíḍè">
                <a:extLst>
                  <a:ext uri="{FF2B5EF4-FFF2-40B4-BE49-F238E27FC236}">
                    <a16:creationId xmlns:a16="http://schemas.microsoft.com/office/drawing/2014/main" id="{119AD146-17EF-0530-6782-63630A44F8A5}"/>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ḻiḓe">
                <a:extLst>
                  <a:ext uri="{FF2B5EF4-FFF2-40B4-BE49-F238E27FC236}">
                    <a16:creationId xmlns:a16="http://schemas.microsoft.com/office/drawing/2014/main" id="{8B7DC1F4-ABFD-2D48-1CC1-DD3E96CF33DB}"/>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ļiḋé">
                <a:extLst>
                  <a:ext uri="{FF2B5EF4-FFF2-40B4-BE49-F238E27FC236}">
                    <a16:creationId xmlns:a16="http://schemas.microsoft.com/office/drawing/2014/main" id="{DDA3C39A-9232-F44D-CF07-2FD5BC60BAA2}"/>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ïşľídé">
                <a:extLst>
                  <a:ext uri="{FF2B5EF4-FFF2-40B4-BE49-F238E27FC236}">
                    <a16:creationId xmlns:a16="http://schemas.microsoft.com/office/drawing/2014/main" id="{40671842-AF8E-F59F-AFD9-A6E64EB1DAD7}"/>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îṡḻiḓê">
              <a:extLst>
                <a:ext uri="{FF2B5EF4-FFF2-40B4-BE49-F238E27FC236}">
                  <a16:creationId xmlns:a16="http://schemas.microsoft.com/office/drawing/2014/main" id="{3B5EFF50-9BEF-31B0-B027-324BE58F4183}"/>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1îďê">
              <a:extLst>
                <a:ext uri="{FF2B5EF4-FFF2-40B4-BE49-F238E27FC236}">
                  <a16:creationId xmlns:a16="http://schemas.microsoft.com/office/drawing/2014/main" id="{2657259A-36CC-9896-60BA-9D4AAF5FD59E}"/>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9" name="íṩlíḍe">
              <a:extLst>
                <a:ext uri="{FF2B5EF4-FFF2-40B4-BE49-F238E27FC236}">
                  <a16:creationId xmlns:a16="http://schemas.microsoft.com/office/drawing/2014/main" id="{0C4A320F-5D7D-562B-9968-311A22583F17}"/>
                </a:ext>
              </a:extLst>
            </p:cNvPr>
            <p:cNvGrpSpPr/>
            <p:nvPr/>
          </p:nvGrpSpPr>
          <p:grpSpPr>
            <a:xfrm>
              <a:off x="4589708" y="2583543"/>
              <a:ext cx="742163" cy="1193232"/>
              <a:chOff x="4691308" y="2684429"/>
              <a:chExt cx="679414" cy="1092346"/>
            </a:xfrm>
            <a:grpFill/>
          </p:grpSpPr>
          <p:sp>
            <p:nvSpPr>
              <p:cNvPr id="62" name="ïṡľïďê">
                <a:extLst>
                  <a:ext uri="{FF2B5EF4-FFF2-40B4-BE49-F238E27FC236}">
                    <a16:creationId xmlns:a16="http://schemas.microsoft.com/office/drawing/2014/main" id="{695B3876-9C86-C308-A88D-24148EB6EB00}"/>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líḍé">
                <a:extLst>
                  <a:ext uri="{FF2B5EF4-FFF2-40B4-BE49-F238E27FC236}">
                    <a16:creationId xmlns:a16="http://schemas.microsoft.com/office/drawing/2014/main" id="{54E78B9C-FE6E-1595-2A31-FFA1682F85FF}"/>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S1ïḍé">
                <a:extLst>
                  <a:ext uri="{FF2B5EF4-FFF2-40B4-BE49-F238E27FC236}">
                    <a16:creationId xmlns:a16="http://schemas.microsoft.com/office/drawing/2014/main" id="{9C4831E8-0956-1C9A-4C88-4E2808F1DBD9}"/>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0" name="î$1idè">
              <a:extLst>
                <a:ext uri="{FF2B5EF4-FFF2-40B4-BE49-F238E27FC236}">
                  <a16:creationId xmlns:a16="http://schemas.microsoft.com/office/drawing/2014/main" id="{6D092BD7-C336-FA91-0F18-586A8A7FD241}"/>
                </a:ext>
              </a:extLst>
            </p:cNvPr>
            <p:cNvGrpSpPr/>
            <p:nvPr/>
          </p:nvGrpSpPr>
          <p:grpSpPr>
            <a:xfrm>
              <a:off x="7561942" y="2580837"/>
              <a:ext cx="677905" cy="1186334"/>
              <a:chOff x="7344147" y="2674826"/>
              <a:chExt cx="624197" cy="1092345"/>
            </a:xfrm>
            <a:grpFill/>
          </p:grpSpPr>
          <p:sp>
            <p:nvSpPr>
              <p:cNvPr id="54" name="ïṩľiḓe">
                <a:extLst>
                  <a:ext uri="{FF2B5EF4-FFF2-40B4-BE49-F238E27FC236}">
                    <a16:creationId xmlns:a16="http://schemas.microsoft.com/office/drawing/2014/main" id="{ACCEE4BF-5F8B-FAE8-AFB7-89ADA20F7A5E}"/>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ṣlïḓê">
                <a:extLst>
                  <a:ext uri="{FF2B5EF4-FFF2-40B4-BE49-F238E27FC236}">
                    <a16:creationId xmlns:a16="http://schemas.microsoft.com/office/drawing/2014/main" id="{0E263F9C-DD7C-E9C0-9682-70C33374E6FC}"/>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šlîḍê">
                <a:extLst>
                  <a:ext uri="{FF2B5EF4-FFF2-40B4-BE49-F238E27FC236}">
                    <a16:creationId xmlns:a16="http://schemas.microsoft.com/office/drawing/2014/main" id="{76DD404B-A268-C47C-F122-098911604EBA}"/>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1îḓe">
                <a:extLst>
                  <a:ext uri="{FF2B5EF4-FFF2-40B4-BE49-F238E27FC236}">
                    <a16:creationId xmlns:a16="http://schemas.microsoft.com/office/drawing/2014/main" id="{9677FC76-1D64-5E92-E085-462711F37A2E}"/>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1" name="ïŝḻïdè">
              <a:extLst>
                <a:ext uri="{FF2B5EF4-FFF2-40B4-BE49-F238E27FC236}">
                  <a16:creationId xmlns:a16="http://schemas.microsoft.com/office/drawing/2014/main" id="{E1F07A34-2DF2-0593-7A48-1886E680A188}"/>
                </a:ext>
              </a:extLst>
            </p:cNvPr>
            <p:cNvGrpSpPr/>
            <p:nvPr/>
          </p:nvGrpSpPr>
          <p:grpSpPr>
            <a:xfrm>
              <a:off x="4649513" y="3946051"/>
              <a:ext cx="3567404" cy="243887"/>
              <a:chOff x="4649503" y="3967974"/>
              <a:chExt cx="3246722" cy="221964"/>
            </a:xfrm>
            <a:grpFill/>
          </p:grpSpPr>
          <p:sp>
            <p:nvSpPr>
              <p:cNvPr id="32" name="í$ḻiḓé">
                <a:extLst>
                  <a:ext uri="{FF2B5EF4-FFF2-40B4-BE49-F238E27FC236}">
                    <a16:creationId xmlns:a16="http://schemas.microsoft.com/office/drawing/2014/main" id="{7AA8B0EB-BD14-CE2A-A680-F1FCB44A709C}"/>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ľîḓé">
                <a:extLst>
                  <a:ext uri="{FF2B5EF4-FFF2-40B4-BE49-F238E27FC236}">
                    <a16:creationId xmlns:a16="http://schemas.microsoft.com/office/drawing/2014/main" id="{45470D5F-1AB7-C831-974B-813AD11DEA80}"/>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ṥļíḑè">
                <a:extLst>
                  <a:ext uri="{FF2B5EF4-FFF2-40B4-BE49-F238E27FC236}">
                    <a16:creationId xmlns:a16="http://schemas.microsoft.com/office/drawing/2014/main" id="{C8A324EB-21B8-CB1A-641B-CB2AF7FC572B}"/>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ŝliḍé">
                <a:extLst>
                  <a:ext uri="{FF2B5EF4-FFF2-40B4-BE49-F238E27FC236}">
                    <a16:creationId xmlns:a16="http://schemas.microsoft.com/office/drawing/2014/main" id="{3EA7DBC1-D07C-5C60-425A-36883FC77314}"/>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ŝļiďè">
                <a:extLst>
                  <a:ext uri="{FF2B5EF4-FFF2-40B4-BE49-F238E27FC236}">
                    <a16:creationId xmlns:a16="http://schemas.microsoft.com/office/drawing/2014/main" id="{16C37319-4819-7A1F-D7D5-6A8FD550F95D}"/>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ṩḷiḓé">
                <a:extLst>
                  <a:ext uri="{FF2B5EF4-FFF2-40B4-BE49-F238E27FC236}">
                    <a16:creationId xmlns:a16="http://schemas.microsoft.com/office/drawing/2014/main" id="{D9F43B9D-FE5C-E283-289B-7A42703F849A}"/>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ḷíďè">
                <a:extLst>
                  <a:ext uri="{FF2B5EF4-FFF2-40B4-BE49-F238E27FC236}">
                    <a16:creationId xmlns:a16="http://schemas.microsoft.com/office/drawing/2014/main" id="{CC69F63F-3BA4-1894-1FBC-E2D41B0E43DA}"/>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ś1îdê">
                <a:extLst>
                  <a:ext uri="{FF2B5EF4-FFF2-40B4-BE49-F238E27FC236}">
                    <a16:creationId xmlns:a16="http://schemas.microsoft.com/office/drawing/2014/main" id="{1C50F170-0265-942F-02BE-ACA97A31F859}"/>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ṧļîḓe">
                <a:extLst>
                  <a:ext uri="{FF2B5EF4-FFF2-40B4-BE49-F238E27FC236}">
                    <a16:creationId xmlns:a16="http://schemas.microsoft.com/office/drawing/2014/main" id="{A463A483-EA99-4F7E-15DA-ABC87C3F979D}"/>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ï$ḷíḑe">
                <a:extLst>
                  <a:ext uri="{FF2B5EF4-FFF2-40B4-BE49-F238E27FC236}">
                    <a16:creationId xmlns:a16="http://schemas.microsoft.com/office/drawing/2014/main" id="{140DD1DD-5E1D-1212-DD50-623181DBC4B7}"/>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šļiďè">
                <a:extLst>
                  <a:ext uri="{FF2B5EF4-FFF2-40B4-BE49-F238E27FC236}">
                    <a16:creationId xmlns:a16="http://schemas.microsoft.com/office/drawing/2014/main" id="{931CE91A-4689-A093-5B24-2DE893A12699}"/>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ṡḷïdè">
                <a:extLst>
                  <a:ext uri="{FF2B5EF4-FFF2-40B4-BE49-F238E27FC236}">
                    <a16:creationId xmlns:a16="http://schemas.microsoft.com/office/drawing/2014/main" id="{70A0EF9E-0335-C5F2-8589-7BFFB2B413F4}"/>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śḻïḓe">
                <a:extLst>
                  <a:ext uri="{FF2B5EF4-FFF2-40B4-BE49-F238E27FC236}">
                    <a16:creationId xmlns:a16="http://schemas.microsoft.com/office/drawing/2014/main" id="{21CBF93B-92BD-65A4-E1E3-63E379F9EF8B}"/>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šļîḓe">
                <a:extLst>
                  <a:ext uri="{FF2B5EF4-FFF2-40B4-BE49-F238E27FC236}">
                    <a16:creationId xmlns:a16="http://schemas.microsoft.com/office/drawing/2014/main" id="{609ABEF9-B11D-038C-7347-45E8EF3F5353}"/>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šḷîḋé">
                <a:extLst>
                  <a:ext uri="{FF2B5EF4-FFF2-40B4-BE49-F238E27FC236}">
                    <a16:creationId xmlns:a16="http://schemas.microsoft.com/office/drawing/2014/main" id="{AB0E3106-1E47-DA01-5F51-EF8935048CD9}"/>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ļïḋê">
                <a:extLst>
                  <a:ext uri="{FF2B5EF4-FFF2-40B4-BE49-F238E27FC236}">
                    <a16:creationId xmlns:a16="http://schemas.microsoft.com/office/drawing/2014/main" id="{74ADD692-3BA1-FDB7-75A6-9D4AB4B8057B}"/>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śľïḓê">
                <a:extLst>
                  <a:ext uri="{FF2B5EF4-FFF2-40B4-BE49-F238E27FC236}">
                    <a16:creationId xmlns:a16="http://schemas.microsoft.com/office/drawing/2014/main" id="{C97E096E-05D6-7AAC-7782-7BF95DD84415}"/>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ṩḷiḋé">
                <a:extLst>
                  <a:ext uri="{FF2B5EF4-FFF2-40B4-BE49-F238E27FC236}">
                    <a16:creationId xmlns:a16="http://schemas.microsoft.com/office/drawing/2014/main" id="{C3C74F42-DBB0-94E3-223B-5BB6DD56FD67}"/>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82218642-A3DC-C872-B4A8-AF4F7E8265D6}"/>
              </a:ext>
            </a:extLst>
          </p:cNvPr>
          <p:cNvSpPr txBox="1"/>
          <p:nvPr/>
        </p:nvSpPr>
        <p:spPr>
          <a:xfrm>
            <a:off x="20125" y="8317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3</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研究结果与分析</a:t>
            </a:r>
          </a:p>
        </p:txBody>
      </p:sp>
      <p:sp>
        <p:nvSpPr>
          <p:cNvPr id="95" name="梯形 94">
            <a:extLst>
              <a:ext uri="{FF2B5EF4-FFF2-40B4-BE49-F238E27FC236}">
                <a16:creationId xmlns:a16="http://schemas.microsoft.com/office/drawing/2014/main" id="{44705044-7E94-110A-1031-B046835E0537}"/>
              </a:ext>
            </a:extLst>
          </p:cNvPr>
          <p:cNvSpPr/>
          <p:nvPr/>
        </p:nvSpPr>
        <p:spPr>
          <a:xfrm rot="10800000">
            <a:off x="19771" y="537006"/>
            <a:ext cx="4299715"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96" name="文本框 95">
            <a:extLst>
              <a:ext uri="{FF2B5EF4-FFF2-40B4-BE49-F238E27FC236}">
                <a16:creationId xmlns:a16="http://schemas.microsoft.com/office/drawing/2014/main" id="{9CDC3FF2-B48F-3D45-5E0F-E6574FB8462C}"/>
              </a:ext>
            </a:extLst>
          </p:cNvPr>
          <p:cNvSpPr txBox="1"/>
          <p:nvPr/>
        </p:nvSpPr>
        <p:spPr>
          <a:xfrm>
            <a:off x="256775" y="553485"/>
            <a:ext cx="3882085" cy="461665"/>
          </a:xfrm>
          <a:prstGeom prst="rect">
            <a:avLst/>
          </a:prstGeom>
          <a:noFill/>
        </p:spPr>
        <p:txBody>
          <a:bodyPr wrap="squar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rPr>
              <a:t>冷却水流量</a:t>
            </a:r>
            <a:r>
              <a:rPr lang="zh-CN" altLang="en-US" sz="2400" b="1" dirty="0">
                <a:solidFill>
                  <a:schemeClr val="bg1"/>
                </a:solidFill>
                <a:latin typeface="微软雅黑" panose="020B0503020204020204" pitchFamily="34" charset="-122"/>
                <a:ea typeface="微软雅黑" panose="020B0503020204020204" pitchFamily="34" charset="-122"/>
              </a:rPr>
              <a:t>对换热量的影响</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99" name="矩形 98">
            <a:extLst>
              <a:ext uri="{FF2B5EF4-FFF2-40B4-BE49-F238E27FC236}">
                <a16:creationId xmlns:a16="http://schemas.microsoft.com/office/drawing/2014/main" id="{4486E9F1-72E1-2FFF-896B-6A21C4907DA8}"/>
              </a:ext>
            </a:extLst>
          </p:cNvPr>
          <p:cNvSpPr/>
          <p:nvPr/>
        </p:nvSpPr>
        <p:spPr>
          <a:xfrm>
            <a:off x="6128825" y="701055"/>
            <a:ext cx="5758273" cy="5624051"/>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EEE9D737-B429-A832-EB83-32EC9C796967}"/>
              </a:ext>
            </a:extLst>
          </p:cNvPr>
          <p:cNvSpPr/>
          <p:nvPr/>
        </p:nvSpPr>
        <p:spPr>
          <a:xfrm>
            <a:off x="204435" y="1173101"/>
            <a:ext cx="5461303" cy="5147893"/>
          </a:xfrm>
          <a:prstGeom prst="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EA61273F-0894-9B93-C836-3869126E5A11}"/>
              </a:ext>
            </a:extLst>
          </p:cNvPr>
          <p:cNvSpPr/>
          <p:nvPr/>
        </p:nvSpPr>
        <p:spPr>
          <a:xfrm>
            <a:off x="6404071" y="841486"/>
            <a:ext cx="461665" cy="3340899"/>
          </a:xfrm>
          <a:prstGeom prst="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907EB0A-86A0-EC62-AD12-DF31BD61669F}"/>
              </a:ext>
            </a:extLst>
          </p:cNvPr>
          <p:cNvSpPr txBox="1"/>
          <p:nvPr/>
        </p:nvSpPr>
        <p:spPr>
          <a:xfrm>
            <a:off x="6373293" y="982602"/>
            <a:ext cx="492443" cy="2913618"/>
          </a:xfrm>
          <a:prstGeom prst="rect">
            <a:avLst/>
          </a:prstGeom>
          <a:noFill/>
        </p:spPr>
        <p:txBody>
          <a:bodyPr vert="eaVert"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冷却水流量对换热量影响</a:t>
            </a:r>
          </a:p>
        </p:txBody>
      </p:sp>
      <p:graphicFrame>
        <p:nvGraphicFramePr>
          <p:cNvPr id="8" name="表格 7">
            <a:extLst>
              <a:ext uri="{FF2B5EF4-FFF2-40B4-BE49-F238E27FC236}">
                <a16:creationId xmlns:a16="http://schemas.microsoft.com/office/drawing/2014/main" id="{EB2A509B-1621-2E0A-A51B-EA921C99A616}"/>
              </a:ext>
            </a:extLst>
          </p:cNvPr>
          <p:cNvGraphicFramePr>
            <a:graphicFrameLocks noGrp="1"/>
          </p:cNvGraphicFramePr>
          <p:nvPr/>
        </p:nvGraphicFramePr>
        <p:xfrm>
          <a:off x="710545" y="1317074"/>
          <a:ext cx="4680000" cy="1483360"/>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292823862"/>
                    </a:ext>
                  </a:extLst>
                </a:gridCol>
                <a:gridCol w="2340000">
                  <a:extLst>
                    <a:ext uri="{9D8B030D-6E8A-4147-A177-3AD203B41FA5}">
                      <a16:colId xmlns:a16="http://schemas.microsoft.com/office/drawing/2014/main" val="1417538716"/>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运行模式</a:t>
                      </a:r>
                    </a:p>
                  </a:txBody>
                  <a:tcPr>
                    <a:solidFill>
                      <a:srgbClr val="005CA1"/>
                    </a:solidFill>
                  </a:tcPr>
                </a:tc>
                <a:tc>
                  <a:txBody>
                    <a:bodyPr/>
                    <a:lstStyle/>
                    <a:p>
                      <a:pPr algn="ctr"/>
                      <a:r>
                        <a:rPr lang="zh-CN" altLang="en-US" dirty="0">
                          <a:latin typeface="微软雅黑" panose="020B0503020204020204" pitchFamily="34" charset="-122"/>
                          <a:ea typeface="微软雅黑" panose="020B0503020204020204" pitchFamily="34" charset="-122"/>
                        </a:rPr>
                        <a:t>蒸发冷凝全工况</a:t>
                      </a:r>
                    </a:p>
                  </a:txBody>
                  <a:tcPr>
                    <a:solidFill>
                      <a:srgbClr val="005CA1"/>
                    </a:solidFill>
                  </a:tcPr>
                </a:tc>
                <a:extLst>
                  <a:ext uri="{0D108BD9-81ED-4DB2-BD59-A6C34878D82A}">
                    <a16:rowId xmlns:a16="http://schemas.microsoft.com/office/drawing/2014/main" val="1860958394"/>
                  </a:ext>
                </a:extLst>
              </a:tr>
              <a:tr h="370840">
                <a:tc>
                  <a:txBody>
                    <a:bodyPr/>
                    <a:lstStyle/>
                    <a:p>
                      <a:pPr algn="ctr"/>
                      <a:r>
                        <a:rPr lang="zh-CN" altLang="en-US" b="1" dirty="0">
                          <a:latin typeface="微软雅黑" panose="020B0503020204020204" pitchFamily="34" charset="-122"/>
                          <a:ea typeface="微软雅黑" panose="020B0503020204020204" pitchFamily="34" charset="-122"/>
                        </a:rPr>
                        <a:t>风机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2420288685"/>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冷却水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371010483"/>
                  </a:ext>
                </a:extLst>
              </a:tr>
              <a:tr h="370840">
                <a:tc>
                  <a:txBody>
                    <a:bodyPr/>
                    <a:lstStyle/>
                    <a:p>
                      <a:pPr algn="ctr"/>
                      <a:r>
                        <a:rPr lang="zh-CN" altLang="en-US" b="1" dirty="0">
                          <a:latin typeface="微软雅黑" panose="020B0503020204020204" pitchFamily="34" charset="-122"/>
                          <a:ea typeface="微软雅黑" panose="020B0503020204020204" pitchFamily="34" charset="-122"/>
                        </a:rPr>
                        <a:t>喷淋水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4176894133"/>
                  </a:ext>
                </a:extLst>
              </a:tr>
            </a:tbl>
          </a:graphicData>
        </a:graphic>
      </p:graphicFrame>
      <p:graphicFrame>
        <p:nvGraphicFramePr>
          <p:cNvPr id="3" name="表格 6">
            <a:extLst>
              <a:ext uri="{FF2B5EF4-FFF2-40B4-BE49-F238E27FC236}">
                <a16:creationId xmlns:a16="http://schemas.microsoft.com/office/drawing/2014/main" id="{1BFEA280-B9F1-4EE0-3165-1AADAC05A674}"/>
              </a:ext>
            </a:extLst>
          </p:cNvPr>
          <p:cNvGraphicFramePr>
            <a:graphicFrameLocks noGrp="1"/>
          </p:cNvGraphicFramePr>
          <p:nvPr>
            <p:extLst>
              <p:ext uri="{D42A27DB-BD31-4B8C-83A1-F6EECF244321}">
                <p14:modId xmlns:p14="http://schemas.microsoft.com/office/powerpoint/2010/main" val="2522252269"/>
              </p:ext>
            </p:extLst>
          </p:nvPr>
        </p:nvGraphicFramePr>
        <p:xfrm>
          <a:off x="698971" y="2899212"/>
          <a:ext cx="4680000" cy="1467360"/>
        </p:xfrm>
        <a:graphic>
          <a:graphicData uri="http://schemas.openxmlformats.org/drawingml/2006/table">
            <a:tbl>
              <a:tblPr firstRow="1" bandRow="1">
                <a:tableStyleId>{BDBED569-4797-4DF1-A0F4-6AAB3CD982D8}</a:tableStyleId>
              </a:tblPr>
              <a:tblGrid>
                <a:gridCol w="2511936">
                  <a:extLst>
                    <a:ext uri="{9D8B030D-6E8A-4147-A177-3AD203B41FA5}">
                      <a16:colId xmlns:a16="http://schemas.microsoft.com/office/drawing/2014/main" val="3086075538"/>
                    </a:ext>
                  </a:extLst>
                </a:gridCol>
                <a:gridCol w="2168064">
                  <a:extLst>
                    <a:ext uri="{9D8B030D-6E8A-4147-A177-3AD203B41FA5}">
                      <a16:colId xmlns:a16="http://schemas.microsoft.com/office/drawing/2014/main" val="2530595267"/>
                    </a:ext>
                  </a:extLst>
                </a:gridCol>
              </a:tblGrid>
              <a:tr h="33275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喷淋密度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87386371"/>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迎面风速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3.1 m·s</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b="0" kern="1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481479210"/>
                  </a:ext>
                </a:extLst>
              </a:tr>
              <a:tr h="367200">
                <a:tc>
                  <a:txBody>
                    <a:bodyPr/>
                    <a:lstStyle/>
                    <a:p>
                      <a:pPr marL="0" algn="ctr" defTabSz="914400" rtl="0" eaLnBrk="1" latinLnBrk="0" hangingPunct="1"/>
                      <a:r>
                        <a:rPr lang="zh-CN" altLang="en-US" sz="1800" b="1" kern="1200" baseline="0" dirty="0">
                          <a:solidFill>
                            <a:schemeClr val="tx1"/>
                          </a:solidFill>
                          <a:latin typeface="微软雅黑" panose="020B0503020204020204" pitchFamily="34" charset="-122"/>
                          <a:ea typeface="微软雅黑" panose="020B0503020204020204" pitchFamily="34" charset="-122"/>
                          <a:cs typeface="+mn-cs"/>
                        </a:rPr>
                        <a:t>空气</a:t>
                      </a:r>
                      <a:r>
                        <a:rPr lang="zh-CN" altLang="zh-CN" sz="1800" b="1" kern="1200" baseline="0" dirty="0">
                          <a:solidFill>
                            <a:schemeClr val="tx1"/>
                          </a:solidFill>
                          <a:latin typeface="微软雅黑" panose="020B0503020204020204" pitchFamily="34" charset="-122"/>
                          <a:ea typeface="微软雅黑" panose="020B0503020204020204" pitchFamily="34" charset="-122"/>
                          <a:cs typeface="+mn-cs"/>
                        </a:rPr>
                        <a:t>湿球温度</a:t>
                      </a:r>
                      <a:endParaRPr lang="zh-CN" altLang="en-US" sz="1800" b="1" kern="1200" baseline="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19.5 °C</a:t>
                      </a:r>
                      <a:endParaRPr lang="zh-CN" altLang="en-US" sz="18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133201455"/>
                  </a:ext>
                </a:extLst>
              </a:tr>
              <a:tr h="367200">
                <a:tc>
                  <a:txBody>
                    <a:bodyPr/>
                    <a:lstStyle/>
                    <a:p>
                      <a:pPr algn="ctr"/>
                      <a:r>
                        <a:rPr lang="zh-CN" altLang="en-US" b="1" baseline="0" dirty="0">
                          <a:latin typeface="微软雅黑" panose="020B0503020204020204" pitchFamily="34" charset="-122"/>
                          <a:ea typeface="微软雅黑" panose="020B0503020204020204" pitchFamily="34" charset="-122"/>
                        </a:rPr>
                        <a:t>冷却水流量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微软雅黑" panose="020B0503020204020204" pitchFamily="34" charset="-122"/>
                          <a:cs typeface="Times New Roman" panose="02020603050405020304" pitchFamily="18" charset="0"/>
                        </a:rPr>
                        <a:t>0.8~3.2 L·min</a:t>
                      </a:r>
                      <a:r>
                        <a:rPr lang="en-US" altLang="zh-CN" b="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718386340"/>
                  </a:ext>
                </a:extLst>
              </a:tr>
            </a:tbl>
          </a:graphicData>
        </a:graphic>
      </p:graphicFrame>
      <p:sp>
        <p:nvSpPr>
          <p:cNvPr id="12" name="文本框 11">
            <a:extLst>
              <a:ext uri="{FF2B5EF4-FFF2-40B4-BE49-F238E27FC236}">
                <a16:creationId xmlns:a16="http://schemas.microsoft.com/office/drawing/2014/main" id="{9F2EDED2-C8C7-363E-88EA-9D8BF76A1318}"/>
              </a:ext>
            </a:extLst>
          </p:cNvPr>
          <p:cNvSpPr txBox="1"/>
          <p:nvPr/>
        </p:nvSpPr>
        <p:spPr>
          <a:xfrm>
            <a:off x="204434" y="4659593"/>
            <a:ext cx="5461303" cy="1477328"/>
          </a:xfrm>
          <a:prstGeom prst="rect">
            <a:avLst/>
          </a:prstGeom>
          <a:noFill/>
        </p:spPr>
        <p:txBody>
          <a:bodyPr wrap="square">
            <a:spAutoFit/>
          </a:bodyPr>
          <a:lstStyle>
            <a:defPPr>
              <a:defRPr lang="zh-CN"/>
            </a:defPPr>
            <a:lvl1pPr marL="285750" indent="-285750">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当冷却水流量从</a:t>
            </a:r>
            <a:r>
              <a:rPr lang="en-US" altLang="zh-CN" dirty="0"/>
              <a:t>0.8 L·min</a:t>
            </a:r>
            <a:r>
              <a:rPr lang="en-US" altLang="zh-CN" baseline="30000" dirty="0"/>
              <a:t>-1</a:t>
            </a:r>
            <a:r>
              <a:rPr lang="zh-CN" altLang="en-US" dirty="0"/>
              <a:t>提升至</a:t>
            </a:r>
            <a:r>
              <a:rPr lang="en-US" altLang="zh-CN" dirty="0"/>
              <a:t>3.2 L·min</a:t>
            </a:r>
            <a:r>
              <a:rPr lang="en-US" altLang="zh-CN" baseline="30000" dirty="0"/>
              <a:t>-1</a:t>
            </a:r>
            <a:r>
              <a:rPr lang="en-US" altLang="zh-CN" dirty="0"/>
              <a:t> </a:t>
            </a:r>
            <a:r>
              <a:rPr lang="zh-CN" altLang="en-US" dirty="0"/>
              <a:t>时，</a:t>
            </a:r>
            <a:r>
              <a:rPr lang="zh-CN" altLang="en-US" dirty="0">
                <a:solidFill>
                  <a:srgbClr val="C00000"/>
                </a:solidFill>
              </a:rPr>
              <a:t>总换热量</a:t>
            </a:r>
            <a:r>
              <a:rPr lang="zh-CN" altLang="en-US" dirty="0"/>
              <a:t>由 </a:t>
            </a:r>
            <a:r>
              <a:rPr lang="en-US" altLang="zh-CN" dirty="0"/>
              <a:t>2877.51 W </a:t>
            </a:r>
            <a:r>
              <a:rPr lang="zh-CN" altLang="en-US" dirty="0">
                <a:solidFill>
                  <a:srgbClr val="C00000"/>
                </a:solidFill>
              </a:rPr>
              <a:t>增大</a:t>
            </a:r>
            <a:r>
              <a:rPr lang="zh-CN" altLang="en-US" dirty="0"/>
              <a:t>至 </a:t>
            </a:r>
            <a:r>
              <a:rPr lang="en-US" altLang="zh-CN" dirty="0"/>
              <a:t>3570.62 W </a:t>
            </a:r>
            <a:r>
              <a:rPr lang="zh-CN" altLang="en-US" dirty="0"/>
              <a:t>，</a:t>
            </a:r>
            <a:r>
              <a:rPr lang="zh-CN" altLang="en-US" dirty="0">
                <a:solidFill>
                  <a:srgbClr val="C00000"/>
                </a:solidFill>
              </a:rPr>
              <a:t>增幅</a:t>
            </a:r>
            <a:r>
              <a:rPr lang="zh-CN" altLang="en-US" dirty="0"/>
              <a:t>为 </a:t>
            </a:r>
            <a:r>
              <a:rPr lang="en-US" altLang="zh-CN" dirty="0">
                <a:solidFill>
                  <a:srgbClr val="C00000"/>
                </a:solidFill>
              </a:rPr>
              <a:t>24.10%</a:t>
            </a:r>
            <a:r>
              <a:rPr lang="zh-CN" altLang="en-US" dirty="0"/>
              <a:t>，较优化前提升 </a:t>
            </a:r>
            <a:r>
              <a:rPr lang="en-US" altLang="zh-CN" dirty="0">
                <a:solidFill>
                  <a:srgbClr val="C00000"/>
                </a:solidFill>
              </a:rPr>
              <a:t>6.42%~10.50%</a:t>
            </a:r>
            <a:r>
              <a:rPr lang="zh-CN" altLang="en-US" dirty="0"/>
              <a:t>；</a:t>
            </a:r>
            <a:endParaRPr lang="en-US" altLang="zh-CN" dirty="0"/>
          </a:p>
          <a:p>
            <a:r>
              <a:rPr lang="zh-CN" altLang="en-US" dirty="0">
                <a:solidFill>
                  <a:srgbClr val="C00000"/>
                </a:solidFill>
              </a:rPr>
              <a:t>外换热量</a:t>
            </a:r>
            <a:r>
              <a:rPr lang="zh-CN" altLang="en-US" dirty="0"/>
              <a:t>由 </a:t>
            </a:r>
            <a:r>
              <a:rPr lang="en-US" altLang="zh-CN" dirty="0"/>
              <a:t>2403.45 W </a:t>
            </a:r>
            <a:r>
              <a:rPr lang="zh-CN" altLang="en-US" dirty="0">
                <a:solidFill>
                  <a:srgbClr val="C00000"/>
                </a:solidFill>
              </a:rPr>
              <a:t>减小</a:t>
            </a:r>
            <a:r>
              <a:rPr lang="zh-CN" altLang="en-US" dirty="0"/>
              <a:t>至 </a:t>
            </a:r>
            <a:r>
              <a:rPr lang="en-US" altLang="zh-CN" dirty="0"/>
              <a:t>1774.08 W </a:t>
            </a:r>
            <a:r>
              <a:rPr lang="zh-CN" altLang="en-US" dirty="0"/>
              <a:t>，</a:t>
            </a:r>
            <a:r>
              <a:rPr lang="zh-CN" altLang="en-US" dirty="0">
                <a:solidFill>
                  <a:srgbClr val="C00000"/>
                </a:solidFill>
              </a:rPr>
              <a:t>降幅</a:t>
            </a:r>
            <a:r>
              <a:rPr lang="zh-CN" altLang="en-US" dirty="0"/>
              <a:t>为 </a:t>
            </a:r>
            <a:r>
              <a:rPr lang="en-US" altLang="zh-CN" dirty="0">
                <a:solidFill>
                  <a:srgbClr val="C00000"/>
                </a:solidFill>
              </a:rPr>
              <a:t>26.20%</a:t>
            </a:r>
            <a:r>
              <a:rPr lang="zh-CN" altLang="en-US" dirty="0"/>
              <a:t>，较优化前提升 </a:t>
            </a:r>
            <a:r>
              <a:rPr lang="en-US" altLang="zh-CN" dirty="0">
                <a:solidFill>
                  <a:srgbClr val="C00000"/>
                </a:solidFill>
              </a:rPr>
              <a:t>9.33%~12.25%</a:t>
            </a:r>
            <a:r>
              <a:rPr lang="zh-CN" altLang="en-US" dirty="0"/>
              <a:t>。</a:t>
            </a:r>
          </a:p>
        </p:txBody>
      </p:sp>
      <p:sp>
        <p:nvSpPr>
          <p:cNvPr id="13" name="文本框 12">
            <a:extLst>
              <a:ext uri="{FF2B5EF4-FFF2-40B4-BE49-F238E27FC236}">
                <a16:creationId xmlns:a16="http://schemas.microsoft.com/office/drawing/2014/main" id="{A5D349BD-93BE-EB42-B35C-A3788D028C8D}"/>
              </a:ext>
            </a:extLst>
          </p:cNvPr>
          <p:cNvSpPr txBox="1"/>
          <p:nvPr/>
        </p:nvSpPr>
        <p:spPr>
          <a:xfrm>
            <a:off x="6107117" y="4362413"/>
            <a:ext cx="5733776" cy="1725985"/>
          </a:xfrm>
          <a:prstGeom prst="rect">
            <a:avLst/>
          </a:prstGeom>
          <a:noFill/>
        </p:spPr>
        <p:txBody>
          <a:bodyPr wrap="square">
            <a:spAutoFit/>
          </a:bodyPr>
          <a:lstStyle>
            <a:defPPr>
              <a:defRPr lang="zh-CN"/>
            </a:defPPr>
            <a:lvl1pPr marL="285750" indent="-285750">
              <a:lnSpc>
                <a:spcPct val="120000"/>
              </a:lnSpc>
              <a:buFont typeface="Wingdings" panose="05000000000000000000" pitchFamily="2" charset="2"/>
              <a:buChar char="ü"/>
              <a:defRPr b="1">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随着冷却水流量增大，外换热量逐渐减小。可见，</a:t>
            </a:r>
            <a:r>
              <a:rPr lang="zh-CN" altLang="en-US" dirty="0">
                <a:solidFill>
                  <a:srgbClr val="C00000"/>
                </a:solidFill>
              </a:rPr>
              <a:t>增大冷却水流量</a:t>
            </a:r>
            <a:r>
              <a:rPr lang="zh-CN" altLang="en-US" dirty="0"/>
              <a:t>会</a:t>
            </a:r>
            <a:r>
              <a:rPr lang="zh-CN" altLang="en-US" dirty="0">
                <a:solidFill>
                  <a:srgbClr val="C00000"/>
                </a:solidFill>
              </a:rPr>
              <a:t>抑制</a:t>
            </a:r>
            <a:r>
              <a:rPr lang="zh-CN" altLang="en-US" dirty="0"/>
              <a:t>换热器的</a:t>
            </a:r>
            <a:r>
              <a:rPr lang="zh-CN" altLang="en-US" dirty="0">
                <a:solidFill>
                  <a:srgbClr val="C00000"/>
                </a:solidFill>
              </a:rPr>
              <a:t>外传热过程</a:t>
            </a:r>
            <a:r>
              <a:rPr lang="zh-CN" altLang="en-US" dirty="0"/>
              <a:t>；</a:t>
            </a:r>
            <a:endParaRPr lang="en-US" altLang="zh-CN" dirty="0"/>
          </a:p>
          <a:p>
            <a:r>
              <a:rPr lang="zh-CN" altLang="en-US" dirty="0"/>
              <a:t>但由于该换热器为</a:t>
            </a:r>
            <a:r>
              <a:rPr lang="zh-CN" altLang="en-US" dirty="0">
                <a:solidFill>
                  <a:srgbClr val="C00000"/>
                </a:solidFill>
              </a:rPr>
              <a:t>套管结构</a:t>
            </a:r>
            <a:r>
              <a:rPr lang="zh-CN" altLang="en-US" dirty="0"/>
              <a:t>，当冷却水流量增加时，内传热过程换热量的</a:t>
            </a:r>
            <a:r>
              <a:rPr lang="zh-CN" altLang="en-US" dirty="0">
                <a:solidFill>
                  <a:srgbClr val="C00000"/>
                </a:solidFill>
              </a:rPr>
              <a:t>增加量</a:t>
            </a:r>
            <a:r>
              <a:rPr lang="zh-CN" altLang="en-US" dirty="0"/>
              <a:t>超过了外换热过程换热量的</a:t>
            </a:r>
            <a:r>
              <a:rPr lang="zh-CN" altLang="en-US" dirty="0">
                <a:solidFill>
                  <a:srgbClr val="C00000"/>
                </a:solidFill>
              </a:rPr>
              <a:t>减少量</a:t>
            </a:r>
            <a:r>
              <a:rPr lang="zh-CN" altLang="en-US" dirty="0"/>
              <a:t>，总换热量呈现</a:t>
            </a:r>
            <a:r>
              <a:rPr lang="zh-CN" altLang="en-US" dirty="0">
                <a:solidFill>
                  <a:srgbClr val="C00000"/>
                </a:solidFill>
              </a:rPr>
              <a:t>上升趋势</a:t>
            </a:r>
            <a:r>
              <a:rPr lang="zh-CN" altLang="en-US" dirty="0"/>
              <a:t>。</a:t>
            </a:r>
          </a:p>
        </p:txBody>
      </p:sp>
      <p:pic>
        <p:nvPicPr>
          <p:cNvPr id="20" name="图片 19">
            <a:extLst>
              <a:ext uri="{FF2B5EF4-FFF2-40B4-BE49-F238E27FC236}">
                <a16:creationId xmlns:a16="http://schemas.microsoft.com/office/drawing/2014/main" id="{F16CFC6B-163E-5F59-426A-EA57E9817352}"/>
              </a:ext>
            </a:extLst>
          </p:cNvPr>
          <p:cNvPicPr>
            <a:picLocks/>
          </p:cNvPicPr>
          <p:nvPr/>
        </p:nvPicPr>
        <p:blipFill>
          <a:blip r:embed="rId4" cstate="print">
            <a:extLst>
              <a:ext uri="{28A0092B-C50C-407E-A947-70E740481C1C}">
                <a14:useLocalDpi xmlns:a14="http://schemas.microsoft.com/office/drawing/2010/main" val="0"/>
              </a:ext>
            </a:extLst>
          </a:blip>
          <a:srcRect l="6589" t="9417" r="13200" b="5788"/>
          <a:stretch/>
        </p:blipFill>
        <p:spPr>
          <a:xfrm>
            <a:off x="7165410" y="871448"/>
            <a:ext cx="4332792" cy="3310937"/>
          </a:xfrm>
          <a:prstGeom prst="rect">
            <a:avLst/>
          </a:prstGeom>
          <a:ln w="19050">
            <a:solidFill>
              <a:srgbClr val="005CA1"/>
            </a:solidFill>
          </a:ln>
        </p:spPr>
      </p:pic>
      <p:sp>
        <p:nvSpPr>
          <p:cNvPr id="22" name="灯片编号占位符 4">
            <a:extLst>
              <a:ext uri="{FF2B5EF4-FFF2-40B4-BE49-F238E27FC236}">
                <a16:creationId xmlns:a16="http://schemas.microsoft.com/office/drawing/2014/main" id="{6846711E-8EA4-05EF-31F1-3143F0214F11}"/>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24</a:t>
            </a:fld>
            <a:endParaRPr lang="zh-CN" altLang="en-US" b="1" dirty="0"/>
          </a:p>
        </p:txBody>
      </p:sp>
      <p:grpSp>
        <p:nvGrpSpPr>
          <p:cNvPr id="9" name="组合 8">
            <a:extLst>
              <a:ext uri="{FF2B5EF4-FFF2-40B4-BE49-F238E27FC236}">
                <a16:creationId xmlns:a16="http://schemas.microsoft.com/office/drawing/2014/main" id="{E49B1625-E058-BA0B-D2E4-FCBFF8075741}"/>
              </a:ext>
            </a:extLst>
          </p:cNvPr>
          <p:cNvGrpSpPr/>
          <p:nvPr/>
        </p:nvGrpSpPr>
        <p:grpSpPr>
          <a:xfrm>
            <a:off x="5121536" y="6452425"/>
            <a:ext cx="7099039" cy="414788"/>
            <a:chOff x="6115824" y="6443212"/>
            <a:chExt cx="6441504" cy="414788"/>
          </a:xfrm>
        </p:grpSpPr>
        <p:sp>
          <p:nvSpPr>
            <p:cNvPr id="10" name="矩形 9">
              <a:extLst>
                <a:ext uri="{FF2B5EF4-FFF2-40B4-BE49-F238E27FC236}">
                  <a16:creationId xmlns:a16="http://schemas.microsoft.com/office/drawing/2014/main" id="{1BB95C7F-E585-E618-6120-2ADAABDA3DB2}"/>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1" name="组合 10">
              <a:extLst>
                <a:ext uri="{FF2B5EF4-FFF2-40B4-BE49-F238E27FC236}">
                  <a16:creationId xmlns:a16="http://schemas.microsoft.com/office/drawing/2014/main" id="{DC0D6F1F-23C6-8C45-EDA2-C1784B4AE77B}"/>
                </a:ext>
              </a:extLst>
            </p:cNvPr>
            <p:cNvGrpSpPr/>
            <p:nvPr/>
          </p:nvGrpSpPr>
          <p:grpSpPr>
            <a:xfrm>
              <a:off x="6115824" y="6443212"/>
              <a:ext cx="6441504" cy="407555"/>
              <a:chOff x="6115824" y="6443212"/>
              <a:chExt cx="6441504" cy="407555"/>
            </a:xfrm>
          </p:grpSpPr>
          <p:sp>
            <p:nvSpPr>
              <p:cNvPr id="21" name="矩形 20">
                <a:extLst>
                  <a:ext uri="{FF2B5EF4-FFF2-40B4-BE49-F238E27FC236}">
                    <a16:creationId xmlns:a16="http://schemas.microsoft.com/office/drawing/2014/main" id="{01C8BB70-2FC5-97B4-30F0-DEEC4B190226}"/>
                  </a:ext>
                </a:extLst>
              </p:cNvPr>
              <p:cNvSpPr/>
              <p:nvPr/>
            </p:nvSpPr>
            <p:spPr>
              <a:xfrm>
                <a:off x="8964148" y="6473692"/>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3" name="文本框 22">
                <a:extLst>
                  <a:ext uri="{FF2B5EF4-FFF2-40B4-BE49-F238E27FC236}">
                    <a16:creationId xmlns:a16="http://schemas.microsoft.com/office/drawing/2014/main" id="{6DE83879-AA81-2BF4-B6EC-E3B6E23D5E1D}"/>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41" name="矩形 40">
                <a:extLst>
                  <a:ext uri="{FF2B5EF4-FFF2-40B4-BE49-F238E27FC236}">
                    <a16:creationId xmlns:a16="http://schemas.microsoft.com/office/drawing/2014/main" id="{463951BF-31B1-E8FA-5426-F045F210F56E}"/>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a:extLst>
                  <a:ext uri="{FF2B5EF4-FFF2-40B4-BE49-F238E27FC236}">
                    <a16:creationId xmlns:a16="http://schemas.microsoft.com/office/drawing/2014/main" id="{73C9C7A0-5746-8ACF-98A7-CB21148F2D4E}"/>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43" name="文本框 42">
                <a:extLst>
                  <a:ext uri="{FF2B5EF4-FFF2-40B4-BE49-F238E27FC236}">
                    <a16:creationId xmlns:a16="http://schemas.microsoft.com/office/drawing/2014/main" id="{7C85D241-2B32-B25D-D752-DD5D88C5D5AB}"/>
                  </a:ext>
                </a:extLst>
              </p:cNvPr>
              <p:cNvSpPr txBox="1"/>
              <p:nvPr/>
            </p:nvSpPr>
            <p:spPr>
              <a:xfrm>
                <a:off x="8957235"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研究结果与分析</a:t>
                </a:r>
              </a:p>
            </p:txBody>
          </p:sp>
          <p:sp>
            <p:nvSpPr>
              <p:cNvPr id="55" name="文本框 54">
                <a:extLst>
                  <a:ext uri="{FF2B5EF4-FFF2-40B4-BE49-F238E27FC236}">
                    <a16:creationId xmlns:a16="http://schemas.microsoft.com/office/drawing/2014/main" id="{6DDF7080-6EA5-E881-9314-AE38B5F036FC}"/>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22179201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272C-3DCE-399E-38D1-BB2A6F81328E}"/>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0861ADF8-3ECF-B86C-E2AE-F751E9291B24}"/>
              </a:ext>
            </a:extLst>
          </p:cNvPr>
          <p:cNvSpPr/>
          <p:nvPr/>
        </p:nvSpPr>
        <p:spPr>
          <a:xfrm rot="5400000">
            <a:off x="-2112263" y="2112265"/>
            <a:ext cx="6857998" cy="2633472"/>
          </a:xfrm>
          <a:prstGeom prst="rect">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a:extLst>
              <a:ext uri="{FF2B5EF4-FFF2-40B4-BE49-F238E27FC236}">
                <a16:creationId xmlns:a16="http://schemas.microsoft.com/office/drawing/2014/main" id="{EE555BEB-087D-AA44-42D8-D4FEFF126CCB}"/>
              </a:ext>
            </a:extLst>
          </p:cNvPr>
          <p:cNvGrpSpPr/>
          <p:nvPr/>
        </p:nvGrpSpPr>
        <p:grpSpPr>
          <a:xfrm>
            <a:off x="258935" y="2380832"/>
            <a:ext cx="2220480" cy="1701316"/>
            <a:chOff x="383293" y="2578342"/>
            <a:chExt cx="2220480" cy="1701316"/>
          </a:xfrm>
        </p:grpSpPr>
        <p:sp>
          <p:nvSpPr>
            <p:cNvPr id="149" name="文本框 148">
              <a:extLst>
                <a:ext uri="{FF2B5EF4-FFF2-40B4-BE49-F238E27FC236}">
                  <a16:creationId xmlns:a16="http://schemas.microsoft.com/office/drawing/2014/main" id="{8304C52E-41D7-9C5C-2338-46CD193B7142}"/>
                </a:ext>
              </a:extLst>
            </p:cNvPr>
            <p:cNvSpPr txBox="1"/>
            <p:nvPr/>
          </p:nvSpPr>
          <p:spPr>
            <a:xfrm>
              <a:off x="420162" y="2578342"/>
              <a:ext cx="214674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目    录</a:t>
              </a:r>
            </a:p>
          </p:txBody>
        </p:sp>
        <p:sp>
          <p:nvSpPr>
            <p:cNvPr id="150" name="文本框 149">
              <a:extLst>
                <a:ext uri="{FF2B5EF4-FFF2-40B4-BE49-F238E27FC236}">
                  <a16:creationId xmlns:a16="http://schemas.microsoft.com/office/drawing/2014/main" id="{1D889BF4-4246-769F-C9DA-9D3C27D76E37}"/>
                </a:ext>
              </a:extLst>
            </p:cNvPr>
            <p:cNvSpPr txBox="1"/>
            <p:nvPr/>
          </p:nvSpPr>
          <p:spPr>
            <a:xfrm>
              <a:off x="383293" y="3782296"/>
              <a:ext cx="2220480"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CONTENTS</a:t>
              </a:r>
              <a:endParaRPr kumimoji="0" lang="zh-CN" altLang="en-US" sz="24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51" name="直接连接符 150">
              <a:extLst>
                <a:ext uri="{FF2B5EF4-FFF2-40B4-BE49-F238E27FC236}">
                  <a16:creationId xmlns:a16="http://schemas.microsoft.com/office/drawing/2014/main" id="{7E9F8E99-7A82-A19D-4AA4-168E17F990A6}"/>
                </a:ext>
              </a:extLst>
            </p:cNvPr>
            <p:cNvCxnSpPr/>
            <p:nvPr/>
          </p:nvCxnSpPr>
          <p:spPr>
            <a:xfrm>
              <a:off x="449533" y="4279658"/>
              <a:ext cx="2088000" cy="0"/>
            </a:xfrm>
            <a:prstGeom prst="line">
              <a:avLst/>
            </a:prstGeom>
            <a:noFill/>
            <a:ln w="19050" cap="flat" cmpd="sng" algn="ctr">
              <a:solidFill>
                <a:sysClr val="window" lastClr="FFFFFF"/>
              </a:solidFill>
              <a:prstDash val="solid"/>
              <a:miter lim="800000"/>
            </a:ln>
            <a:effectLst/>
          </p:spPr>
        </p:cxnSp>
        <p:cxnSp>
          <p:nvCxnSpPr>
            <p:cNvPr id="152" name="直接连接符 151">
              <a:extLst>
                <a:ext uri="{FF2B5EF4-FFF2-40B4-BE49-F238E27FC236}">
                  <a16:creationId xmlns:a16="http://schemas.microsoft.com/office/drawing/2014/main" id="{5CD09994-8DF1-BF1D-EF23-B7A241098DDF}"/>
                </a:ext>
              </a:extLst>
            </p:cNvPr>
            <p:cNvCxnSpPr/>
            <p:nvPr/>
          </p:nvCxnSpPr>
          <p:spPr>
            <a:xfrm>
              <a:off x="449533" y="3777377"/>
              <a:ext cx="2088000" cy="0"/>
            </a:xfrm>
            <a:prstGeom prst="line">
              <a:avLst/>
            </a:prstGeom>
            <a:noFill/>
            <a:ln w="19050" cap="flat" cmpd="sng" algn="ctr">
              <a:solidFill>
                <a:sysClr val="window" lastClr="FFFFFF"/>
              </a:solidFill>
              <a:prstDash val="solid"/>
              <a:miter lim="800000"/>
            </a:ln>
            <a:effectLst/>
          </p:spPr>
        </p:cxnSp>
      </p:grpSp>
      <p:pic>
        <p:nvPicPr>
          <p:cNvPr id="249" name="图片 248">
            <a:extLst>
              <a:ext uri="{FF2B5EF4-FFF2-40B4-BE49-F238E27FC236}">
                <a16:creationId xmlns:a16="http://schemas.microsoft.com/office/drawing/2014/main" id="{D6641471-28E1-B841-8DC8-9A962FEB633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0106" y="1530741"/>
            <a:ext cx="2353260" cy="774259"/>
          </a:xfrm>
          <a:prstGeom prst="rect">
            <a:avLst/>
          </a:prstGeom>
        </p:spPr>
      </p:pic>
      <p:grpSp>
        <p:nvGrpSpPr>
          <p:cNvPr id="2" name="组合 1">
            <a:extLst>
              <a:ext uri="{FF2B5EF4-FFF2-40B4-BE49-F238E27FC236}">
                <a16:creationId xmlns:a16="http://schemas.microsoft.com/office/drawing/2014/main" id="{39050213-8853-E23B-910C-0BF43BF502E0}"/>
              </a:ext>
            </a:extLst>
          </p:cNvPr>
          <p:cNvGrpSpPr/>
          <p:nvPr/>
        </p:nvGrpSpPr>
        <p:grpSpPr>
          <a:xfrm>
            <a:off x="3815980" y="4080883"/>
            <a:ext cx="7554685" cy="755543"/>
            <a:chOff x="3875314" y="1458776"/>
            <a:chExt cx="7554685" cy="755543"/>
          </a:xfrm>
        </p:grpSpPr>
        <p:sp>
          <p:nvSpPr>
            <p:cNvPr id="250" name="矩形 249">
              <a:extLst>
                <a:ext uri="{FF2B5EF4-FFF2-40B4-BE49-F238E27FC236}">
                  <a16:creationId xmlns:a16="http://schemas.microsoft.com/office/drawing/2014/main" id="{F3CBA879-4739-3D20-A82E-6870E6FA91E1}"/>
                </a:ext>
              </a:extLst>
            </p:cNvPr>
            <p:cNvSpPr/>
            <p:nvPr/>
          </p:nvSpPr>
          <p:spPr>
            <a:xfrm>
              <a:off x="3875314" y="1458776"/>
              <a:ext cx="7554685" cy="755543"/>
            </a:xfrm>
            <a:prstGeom prst="rect">
              <a:avLst/>
            </a:prstGeom>
            <a:solidFill>
              <a:srgbClr val="005CA1"/>
            </a:solidFill>
            <a:ln>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Shape 589">
              <a:extLst>
                <a:ext uri="{FF2B5EF4-FFF2-40B4-BE49-F238E27FC236}">
                  <a16:creationId xmlns:a16="http://schemas.microsoft.com/office/drawing/2014/main" id="{6E37444D-48F1-8160-390D-CBCA31EBDF29}"/>
                </a:ext>
              </a:extLst>
            </p:cNvPr>
            <p:cNvSpPr txBox="1"/>
            <p:nvPr/>
          </p:nvSpPr>
          <p:spPr>
            <a:xfrm>
              <a:off x="4017644" y="1483138"/>
              <a:ext cx="5583555"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chemeClr val="bg1"/>
                  </a:solidFill>
                  <a:latin typeface="Times New Roman" panose="02020603050405020304" pitchFamily="18" charset="0"/>
                  <a:ea typeface="微软雅黑"/>
                  <a:cs typeface="Times New Roman" panose="02020603050405020304" pitchFamily="18" charset="0"/>
                  <a:sym typeface="+mn-ea"/>
                </a:rPr>
                <a:t>04</a:t>
              </a:r>
              <a:r>
                <a:rPr lang="en-US" altLang="zh-CN" sz="3200" b="1" spc="150" dirty="0">
                  <a:solidFill>
                    <a:schemeClr val="bg1"/>
                  </a:solidFill>
                  <a:latin typeface="微软雅黑"/>
                  <a:ea typeface="微软雅黑"/>
                  <a:sym typeface="+mn-ea"/>
                </a:rPr>
                <a:t>.</a:t>
              </a:r>
              <a:r>
                <a:rPr lang="zh-CN" altLang="en-US" sz="3200" b="1" spc="150" dirty="0">
                  <a:solidFill>
                    <a:schemeClr val="bg1"/>
                  </a:solidFill>
                  <a:latin typeface="微软雅黑"/>
                  <a:ea typeface="微软雅黑"/>
                  <a:sym typeface="+mn-ea"/>
                </a:rPr>
                <a:t>研究结论与展望</a:t>
              </a:r>
              <a:endParaRPr lang="en-US" sz="3200" dirty="0">
                <a:solidFill>
                  <a:schemeClr val="bg1"/>
                </a:solidFill>
                <a:latin typeface="微软雅黑"/>
                <a:ea typeface="微软雅黑"/>
                <a:cs typeface="+mn-ea"/>
                <a:sym typeface="字魂59号-创粗黑" panose="00000500000000000000" pitchFamily="2" charset="-122"/>
              </a:endParaRPr>
            </a:p>
          </p:txBody>
        </p:sp>
      </p:grpSp>
      <p:sp>
        <p:nvSpPr>
          <p:cNvPr id="139" name="Shape 589">
            <a:extLst>
              <a:ext uri="{FF2B5EF4-FFF2-40B4-BE49-F238E27FC236}">
                <a16:creationId xmlns:a16="http://schemas.microsoft.com/office/drawing/2014/main" id="{5F66FF0D-4704-7034-5381-BBD521412150}"/>
              </a:ext>
            </a:extLst>
          </p:cNvPr>
          <p:cNvSpPr txBox="1"/>
          <p:nvPr/>
        </p:nvSpPr>
        <p:spPr>
          <a:xfrm>
            <a:off x="3935386" y="3199207"/>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03</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研究结果与分析</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141" name="Shape 589">
            <a:extLst>
              <a:ext uri="{FF2B5EF4-FFF2-40B4-BE49-F238E27FC236}">
                <a16:creationId xmlns:a16="http://schemas.microsoft.com/office/drawing/2014/main" id="{411FC4A0-54CB-D22B-8079-E0F0B594E36A}"/>
              </a:ext>
            </a:extLst>
          </p:cNvPr>
          <p:cNvSpPr txBox="1"/>
          <p:nvPr/>
        </p:nvSpPr>
        <p:spPr>
          <a:xfrm>
            <a:off x="3935387" y="1433331"/>
            <a:ext cx="5974080"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01</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研究背景</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8" name="Shape 589">
            <a:extLst>
              <a:ext uri="{FF2B5EF4-FFF2-40B4-BE49-F238E27FC236}">
                <a16:creationId xmlns:a16="http://schemas.microsoft.com/office/drawing/2014/main" id="{62FB2A2D-E83D-4F2E-FDD6-21BD7EA2236E}"/>
              </a:ext>
            </a:extLst>
          </p:cNvPr>
          <p:cNvSpPr txBox="1"/>
          <p:nvPr/>
        </p:nvSpPr>
        <p:spPr>
          <a:xfrm>
            <a:off x="3935387" y="2316271"/>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02</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研究内容与创新</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3" name="文本框 2">
            <a:extLst>
              <a:ext uri="{FF2B5EF4-FFF2-40B4-BE49-F238E27FC236}">
                <a16:creationId xmlns:a16="http://schemas.microsoft.com/office/drawing/2014/main" id="{1DA61201-080C-5BB3-16AD-920DF4A0D14A}"/>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4" name="图片 3" descr="中国制冷学会">
            <a:extLst>
              <a:ext uri="{FF2B5EF4-FFF2-40B4-BE49-F238E27FC236}">
                <a16:creationId xmlns:a16="http://schemas.microsoft.com/office/drawing/2014/main" id="{2BDA6615-C087-B8CF-68BD-B6BE60DFEBF2}"/>
              </a:ext>
            </a:extLst>
          </p:cNvPr>
          <p:cNvPicPr>
            <a:picLocks noChangeAspect="1"/>
          </p:cNvPicPr>
          <p:nvPr/>
        </p:nvPicPr>
        <p:blipFill>
          <a:blip r:embed="rId4"/>
          <a:stretch>
            <a:fillRect/>
          </a:stretch>
        </p:blipFill>
        <p:spPr>
          <a:xfrm>
            <a:off x="7375936" y="123912"/>
            <a:ext cx="780660" cy="780660"/>
          </a:xfrm>
          <a:prstGeom prst="rect">
            <a:avLst/>
          </a:prstGeom>
        </p:spPr>
      </p:pic>
    </p:spTree>
    <p:extLst>
      <p:ext uri="{BB962C8B-B14F-4D97-AF65-F5344CB8AC3E}">
        <p14:creationId xmlns:p14="http://schemas.microsoft.com/office/powerpoint/2010/main" val="23414976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a:extLst>
              <a:ext uri="{FF2B5EF4-FFF2-40B4-BE49-F238E27FC236}">
                <a16:creationId xmlns:a16="http://schemas.microsoft.com/office/drawing/2014/main" id="{D95C98B7-139E-92CC-53F4-C44967AC80BD}"/>
              </a:ext>
            </a:extLst>
          </p:cNvPr>
          <p:cNvGrpSpPr/>
          <p:nvPr/>
        </p:nvGrpSpPr>
        <p:grpSpPr>
          <a:xfrm rot="16200000">
            <a:off x="5543470" y="-1576168"/>
            <a:ext cx="1177117" cy="11214487"/>
            <a:chOff x="1925674" y="3616751"/>
            <a:chExt cx="1761592" cy="7244693"/>
          </a:xfrm>
        </p:grpSpPr>
        <p:sp>
          <p:nvSpPr>
            <p:cNvPr id="63" name="文本框 62">
              <a:extLst>
                <a:ext uri="{FF2B5EF4-FFF2-40B4-BE49-F238E27FC236}">
                  <a16:creationId xmlns:a16="http://schemas.microsoft.com/office/drawing/2014/main" id="{97F8CEEC-4DC1-8323-71A4-F75CEA42167E}"/>
                </a:ext>
              </a:extLst>
            </p:cNvPr>
            <p:cNvSpPr txBox="1"/>
            <p:nvPr/>
          </p:nvSpPr>
          <p:spPr>
            <a:xfrm rot="5400000">
              <a:off x="-587236" y="6586943"/>
              <a:ext cx="6787411" cy="1761592"/>
            </a:xfrm>
            <a:prstGeom prst="rect">
              <a:avLst/>
            </a:prstGeom>
            <a:noFill/>
            <a:ln w="28575">
              <a:solidFill>
                <a:srgbClr val="005CA1"/>
              </a:solidFill>
              <a:prstDash val="dash"/>
            </a:ln>
          </p:spPr>
          <p:txBody>
            <a:bodyPr wrap="square">
              <a:spAutoFit/>
            </a:bodyPr>
            <a:lstStyle/>
            <a:p>
              <a:pPr algn="just">
                <a:lnSpc>
                  <a:spcPct val="135000"/>
                </a:lnSpc>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空气湿球温度</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过高</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或冷却水流量</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过大</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，会抑制冷凝器的</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外传热过程</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。在工程实践中，当</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空气湿球温度</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高于</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19.5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，建议将</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冷却水流量</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提升至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2.4 L·min</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以上，以补偿外换热过程的</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衰减</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；而在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干旱地区</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可适当降低</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冷却水流量</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至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1.6 L·min</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以下，以节约水泵能耗。</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汉仪旗黑-55简" panose="00020600040101010101" pitchFamily="18" charset="-122"/>
              </a:endParaRPr>
            </a:p>
          </p:txBody>
        </p:sp>
        <p:sp>
          <p:nvSpPr>
            <p:cNvPr id="66" name="文本框 65">
              <a:extLst>
                <a:ext uri="{FF2B5EF4-FFF2-40B4-BE49-F238E27FC236}">
                  <a16:creationId xmlns:a16="http://schemas.microsoft.com/office/drawing/2014/main" id="{457E1050-11AD-EE94-83B2-74348FC7398D}"/>
                </a:ext>
              </a:extLst>
            </p:cNvPr>
            <p:cNvSpPr txBox="1"/>
            <p:nvPr/>
          </p:nvSpPr>
          <p:spPr>
            <a:xfrm rot="5400000">
              <a:off x="2659360" y="3412679"/>
              <a:ext cx="374869" cy="783014"/>
            </a:xfrm>
            <a:prstGeom prst="rect">
              <a:avLst/>
            </a:prstGeom>
            <a:solidFill>
              <a:srgbClr val="005CA1"/>
            </a:solidFill>
            <a:ln>
              <a:solidFill>
                <a:srgbClr val="005CA1"/>
              </a:solidFill>
            </a:ln>
          </p:spPr>
          <p:txBody>
            <a:bodyPr wrap="square">
              <a:spAutoFit/>
            </a:bodyPr>
            <a:lstStyle/>
            <a:p>
              <a:pPr algn="ctr"/>
              <a:r>
                <a:rPr lang="en-US" altLang="zh-CN"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rPr>
                <a:t>3</a:t>
              </a:r>
              <a:endParaRPr lang="zh-CN" altLang="en-US"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endParaRPr>
            </a:p>
          </p:txBody>
        </p:sp>
      </p:grpSp>
      <p:grpSp>
        <p:nvGrpSpPr>
          <p:cNvPr id="85" name="组合 84">
            <a:extLst>
              <a:ext uri="{FF2B5EF4-FFF2-40B4-BE49-F238E27FC236}">
                <a16:creationId xmlns:a16="http://schemas.microsoft.com/office/drawing/2014/main" id="{D95C98B7-139E-92CC-53F4-C44967AC80BD}"/>
              </a:ext>
            </a:extLst>
          </p:cNvPr>
          <p:cNvGrpSpPr/>
          <p:nvPr/>
        </p:nvGrpSpPr>
        <p:grpSpPr>
          <a:xfrm rot="16200000">
            <a:off x="5545714" y="-2926537"/>
            <a:ext cx="1172629" cy="11214487"/>
            <a:chOff x="1834033" y="3616752"/>
            <a:chExt cx="1754874" cy="7248702"/>
          </a:xfrm>
        </p:grpSpPr>
        <p:sp>
          <p:nvSpPr>
            <p:cNvPr id="86" name="文本框 85">
              <a:extLst>
                <a:ext uri="{FF2B5EF4-FFF2-40B4-BE49-F238E27FC236}">
                  <a16:creationId xmlns:a16="http://schemas.microsoft.com/office/drawing/2014/main" id="{97F8CEEC-4DC1-8323-71A4-F75CEA42167E}"/>
                </a:ext>
              </a:extLst>
            </p:cNvPr>
            <p:cNvSpPr txBox="1"/>
            <p:nvPr/>
          </p:nvSpPr>
          <p:spPr>
            <a:xfrm rot="5400000">
              <a:off x="-683220" y="6593328"/>
              <a:ext cx="6789379" cy="1754874"/>
            </a:xfrm>
            <a:prstGeom prst="rect">
              <a:avLst/>
            </a:prstGeom>
            <a:noFill/>
            <a:ln w="28575">
              <a:solidFill>
                <a:srgbClr val="005CA1"/>
              </a:solidFill>
              <a:prstDash val="dash"/>
            </a:ln>
          </p:spPr>
          <p:txBody>
            <a:bodyPr wrap="square">
              <a:spAutoFit/>
            </a:bodyPr>
            <a:lstStyle/>
            <a:p>
              <a:pPr algn="just">
                <a:lnSpc>
                  <a:spcPct val="135000"/>
                </a:lnSpc>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该换热器在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迎面风速</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2.8 m·s</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喷淋密度</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下</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传热性能</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最优。在工程实际应用中建议采用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风机与喷淋水泵智能联合控制</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过渡季</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可以适当提高风速至</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2.8 m·s</a:t>
              </a:r>
              <a:r>
                <a:rPr lang="en-US" altLang="zh-CN" b="1"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，而在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高温高湿工况</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下应保持喷淋密度不超过</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5.6 g·m</a:t>
              </a:r>
              <a:r>
                <a:rPr lang="en-US" altLang="zh-CN" b="1"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以防止液膜过厚导致的传热恶化。</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汉仪旗黑-55简" panose="00020600040101010101" pitchFamily="18" charset="-122"/>
              </a:endParaRPr>
            </a:p>
          </p:txBody>
        </p:sp>
        <p:sp>
          <p:nvSpPr>
            <p:cNvPr id="87" name="文本框 86">
              <a:extLst>
                <a:ext uri="{FF2B5EF4-FFF2-40B4-BE49-F238E27FC236}">
                  <a16:creationId xmlns:a16="http://schemas.microsoft.com/office/drawing/2014/main" id="{457E1050-11AD-EE94-83B2-74348FC7398D}"/>
                </a:ext>
              </a:extLst>
            </p:cNvPr>
            <p:cNvSpPr txBox="1"/>
            <p:nvPr/>
          </p:nvSpPr>
          <p:spPr>
            <a:xfrm rot="5400000">
              <a:off x="2633165" y="3412680"/>
              <a:ext cx="374869" cy="783014"/>
            </a:xfrm>
            <a:prstGeom prst="rect">
              <a:avLst/>
            </a:prstGeom>
            <a:solidFill>
              <a:srgbClr val="005CA1"/>
            </a:solidFill>
            <a:ln>
              <a:solidFill>
                <a:srgbClr val="005CA1"/>
              </a:solidFill>
            </a:ln>
          </p:spPr>
          <p:txBody>
            <a:bodyPr wrap="square">
              <a:spAutoFit/>
            </a:bodyPr>
            <a:lstStyle/>
            <a:p>
              <a:pPr algn="ctr"/>
              <a:r>
                <a:rPr lang="en-US" altLang="zh-CN"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rPr>
                <a:t>2</a:t>
              </a:r>
              <a:endParaRPr lang="zh-CN" altLang="en-US"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endParaRPr>
            </a:p>
          </p:txBody>
        </p:sp>
      </p:grpSp>
      <p:grpSp>
        <p:nvGrpSpPr>
          <p:cNvPr id="88" name="组合 87">
            <a:extLst>
              <a:ext uri="{FF2B5EF4-FFF2-40B4-BE49-F238E27FC236}">
                <a16:creationId xmlns:a16="http://schemas.microsoft.com/office/drawing/2014/main" id="{D95C98B7-139E-92CC-53F4-C44967AC80BD}"/>
              </a:ext>
            </a:extLst>
          </p:cNvPr>
          <p:cNvGrpSpPr/>
          <p:nvPr/>
        </p:nvGrpSpPr>
        <p:grpSpPr>
          <a:xfrm rot="16200000">
            <a:off x="5730443" y="-4066597"/>
            <a:ext cx="803169" cy="11214487"/>
            <a:chOff x="2584059" y="3616752"/>
            <a:chExt cx="1201964" cy="7248697"/>
          </a:xfrm>
        </p:grpSpPr>
        <p:sp>
          <p:nvSpPr>
            <p:cNvPr id="89" name="文本框 88">
              <a:extLst>
                <a:ext uri="{FF2B5EF4-FFF2-40B4-BE49-F238E27FC236}">
                  <a16:creationId xmlns:a16="http://schemas.microsoft.com/office/drawing/2014/main" id="{97F8CEEC-4DC1-8323-71A4-F75CEA42167E}"/>
                </a:ext>
              </a:extLst>
            </p:cNvPr>
            <p:cNvSpPr txBox="1"/>
            <p:nvPr/>
          </p:nvSpPr>
          <p:spPr>
            <a:xfrm rot="5400000">
              <a:off x="-208664" y="6870763"/>
              <a:ext cx="6787409" cy="1201964"/>
            </a:xfrm>
            <a:prstGeom prst="rect">
              <a:avLst/>
            </a:prstGeom>
            <a:noFill/>
            <a:ln w="28575">
              <a:solidFill>
                <a:srgbClr val="005CA1"/>
              </a:solidFill>
              <a:prstDash val="dash"/>
            </a:ln>
          </p:spPr>
          <p:txBody>
            <a:bodyPr wrap="square">
              <a:spAutoFit/>
            </a:bodyPr>
            <a:lstStyle/>
            <a:p>
              <a:pPr algn="just">
                <a:lnSpc>
                  <a:spcPct val="135000"/>
                </a:lnSpc>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通过多目标优化确定换热器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最佳翅片参数</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为：</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翅片间距</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4mm</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，翅片高度</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24 mm</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、翅片厚度</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 mm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，且优化后换热器相比于优化前</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综合评价因子</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PEC</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提升了</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6.41%</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，提升效果显著。</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汉仪旗黑-55简" panose="00020600040101010101" pitchFamily="18" charset="-122"/>
              </a:endParaRPr>
            </a:p>
          </p:txBody>
        </p:sp>
        <p:sp>
          <p:nvSpPr>
            <p:cNvPr id="90" name="文本框 89">
              <a:extLst>
                <a:ext uri="{FF2B5EF4-FFF2-40B4-BE49-F238E27FC236}">
                  <a16:creationId xmlns:a16="http://schemas.microsoft.com/office/drawing/2014/main" id="{457E1050-11AD-EE94-83B2-74348FC7398D}"/>
                </a:ext>
              </a:extLst>
            </p:cNvPr>
            <p:cNvSpPr txBox="1"/>
            <p:nvPr/>
          </p:nvSpPr>
          <p:spPr>
            <a:xfrm rot="5400000">
              <a:off x="2969876" y="3412680"/>
              <a:ext cx="374869" cy="783014"/>
            </a:xfrm>
            <a:prstGeom prst="rect">
              <a:avLst/>
            </a:prstGeom>
            <a:solidFill>
              <a:srgbClr val="005CA1"/>
            </a:solidFill>
            <a:ln>
              <a:solidFill>
                <a:srgbClr val="005CA1"/>
              </a:solidFill>
            </a:ln>
          </p:spPr>
          <p:txBody>
            <a:bodyPr wrap="square">
              <a:spAutoFit/>
            </a:bodyPr>
            <a:lstStyle/>
            <a:p>
              <a:pPr algn="ctr"/>
              <a:r>
                <a:rPr lang="en-US" altLang="zh-CN"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rPr>
                <a:t>1</a:t>
              </a:r>
              <a:endParaRPr lang="zh-CN" altLang="en-US" sz="2800" b="1" dirty="0">
                <a:solidFill>
                  <a:schemeClr val="bg1"/>
                </a:solidFill>
                <a:latin typeface="Times New Roman" panose="02020603050405020304" pitchFamily="18" charset="0"/>
                <a:ea typeface="汉仪旗黑-55简" panose="00020600040101010101" pitchFamily="18" charset="-122"/>
                <a:cs typeface="Times New Roman" panose="02020603050405020304" pitchFamily="18" charset="0"/>
                <a:sym typeface="汉仪旗黑-55简" panose="00020600040101010101" pitchFamily="18" charset="-122"/>
              </a:endParaRPr>
            </a:p>
          </p:txBody>
        </p:sp>
      </p:grpSp>
      <p:sp>
        <p:nvSpPr>
          <p:cNvPr id="92" name="文本框 91">
            <a:extLst>
              <a:ext uri="{FF2B5EF4-FFF2-40B4-BE49-F238E27FC236}">
                <a16:creationId xmlns:a16="http://schemas.microsoft.com/office/drawing/2014/main" id="{DEFBC968-ADA0-1601-AAD5-EB2DC4F12C2E}"/>
              </a:ext>
            </a:extLst>
          </p:cNvPr>
          <p:cNvSpPr txBox="1"/>
          <p:nvPr/>
        </p:nvSpPr>
        <p:spPr>
          <a:xfrm>
            <a:off x="601837" y="4727719"/>
            <a:ext cx="11249378" cy="1628092"/>
          </a:xfrm>
          <a:prstGeom prst="rect">
            <a:avLst/>
          </a:prstGeom>
          <a:solidFill>
            <a:srgbClr val="005CA1"/>
          </a:solidFill>
          <a:ln>
            <a:noFill/>
          </a:ln>
        </p:spPr>
        <p:txBody>
          <a:bodyPr wrap="square">
            <a:spAutoFit/>
          </a:bodyPr>
          <a:lstStyle/>
          <a:p>
            <a:pPr lvl="0" algn="ctr">
              <a:spcBef>
                <a:spcPts val="500"/>
              </a:spcBef>
              <a:spcAft>
                <a:spcPts val="500"/>
              </a:spcAft>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3" name="直线连接符 9">
            <a:extLst>
              <a:ext uri="{FF2B5EF4-FFF2-40B4-BE49-F238E27FC236}">
                <a16:creationId xmlns:a16="http://schemas.microsoft.com/office/drawing/2014/main" id="{9D951780-1E5E-BEA1-C96C-9F987ABAFC86}"/>
              </a:ext>
            </a:extLst>
          </p:cNvPr>
          <p:cNvCxnSpPr/>
          <p:nvPr/>
        </p:nvCxnSpPr>
        <p:spPr>
          <a:xfrm>
            <a:off x="0" y="603746"/>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 name="梯形 3">
            <a:extLst>
              <a:ext uri="{FF2B5EF4-FFF2-40B4-BE49-F238E27FC236}">
                <a16:creationId xmlns:a16="http://schemas.microsoft.com/office/drawing/2014/main" id="{3B0EF4AB-715F-4109-69E5-E4DA9F1F2BA6}"/>
              </a:ext>
            </a:extLst>
          </p:cNvPr>
          <p:cNvSpPr/>
          <p:nvPr/>
        </p:nvSpPr>
        <p:spPr>
          <a:xfrm rot="10800000">
            <a:off x="20124" y="618376"/>
            <a:ext cx="4248029" cy="461659"/>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5" name="文本框 4">
            <a:extLst>
              <a:ext uri="{FF2B5EF4-FFF2-40B4-BE49-F238E27FC236}">
                <a16:creationId xmlns:a16="http://schemas.microsoft.com/office/drawing/2014/main" id="{CB4B9F39-0B01-B640-3220-215D698205C4}"/>
              </a:ext>
            </a:extLst>
          </p:cNvPr>
          <p:cNvSpPr txBox="1"/>
          <p:nvPr/>
        </p:nvSpPr>
        <p:spPr>
          <a:xfrm>
            <a:off x="1186792" y="635037"/>
            <a:ext cx="1786247"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结       论</a:t>
            </a:r>
          </a:p>
        </p:txBody>
      </p:sp>
      <p:sp>
        <p:nvSpPr>
          <p:cNvPr id="6" name="文本框 5">
            <a:extLst>
              <a:ext uri="{FF2B5EF4-FFF2-40B4-BE49-F238E27FC236}">
                <a16:creationId xmlns:a16="http://schemas.microsoft.com/office/drawing/2014/main" id="{AB70BD7C-D8B7-6687-0099-0959B5C6A7B0}"/>
              </a:ext>
            </a:extLst>
          </p:cNvPr>
          <p:cNvSpPr txBox="1"/>
          <p:nvPr/>
        </p:nvSpPr>
        <p:spPr>
          <a:xfrm>
            <a:off x="210436" y="108460"/>
            <a:ext cx="3885314" cy="461665"/>
          </a:xfrm>
          <a:prstGeom prst="rect">
            <a:avLst/>
          </a:prstGeom>
          <a:noFill/>
        </p:spPr>
        <p:txBody>
          <a:bodyPr wrap="square" rtlCol="0">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4</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研究结论与展望</a:t>
            </a:r>
          </a:p>
        </p:txBody>
      </p:sp>
      <p:grpSp>
        <p:nvGrpSpPr>
          <p:cNvPr id="7"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9641CD7-C2D9-80AF-2650-47F6599254B7}"/>
              </a:ext>
            </a:extLst>
          </p:cNvPr>
          <p:cNvGrpSpPr>
            <a:grpSpLocks noChangeAspect="1"/>
          </p:cNvGrpSpPr>
          <p:nvPr>
            <p:custDataLst>
              <p:tags r:id="rId1"/>
            </p:custDataLst>
          </p:nvPr>
        </p:nvGrpSpPr>
        <p:grpSpPr>
          <a:xfrm>
            <a:off x="10495094" y="47860"/>
            <a:ext cx="1587581" cy="525001"/>
            <a:chOff x="2629947" y="2501424"/>
            <a:chExt cx="5609900" cy="1855152"/>
          </a:xfrm>
          <a:solidFill>
            <a:srgbClr val="005CA1"/>
          </a:solidFill>
        </p:grpSpPr>
        <p:grpSp>
          <p:nvGrpSpPr>
            <p:cNvPr id="8" name="iSľîďê">
              <a:extLst>
                <a:ext uri="{FF2B5EF4-FFF2-40B4-BE49-F238E27FC236}">
                  <a16:creationId xmlns:a16="http://schemas.microsoft.com/office/drawing/2014/main" id="{866C4AB2-ADA3-1BE1-CE26-F21ED61FF977}"/>
                </a:ext>
              </a:extLst>
            </p:cNvPr>
            <p:cNvGrpSpPr/>
            <p:nvPr/>
          </p:nvGrpSpPr>
          <p:grpSpPr>
            <a:xfrm>
              <a:off x="2629947" y="2501424"/>
              <a:ext cx="1847550" cy="1855152"/>
              <a:chOff x="3216275" y="2651125"/>
              <a:chExt cx="1543050" cy="1549400"/>
            </a:xfrm>
            <a:grpFill/>
          </p:grpSpPr>
          <p:sp>
            <p:nvSpPr>
              <p:cNvPr id="40" name="îśľíḓè">
                <a:extLst>
                  <a:ext uri="{FF2B5EF4-FFF2-40B4-BE49-F238E27FC236}">
                    <a16:creationId xmlns:a16="http://schemas.microsoft.com/office/drawing/2014/main" id="{02CF00DB-86BC-6308-36B4-2FEE22FE012D}"/>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şḷïďe">
                <a:extLst>
                  <a:ext uri="{FF2B5EF4-FFF2-40B4-BE49-F238E27FC236}">
                    <a16:creationId xmlns:a16="http://schemas.microsoft.com/office/drawing/2014/main" id="{E36BC0EE-6581-1798-F948-9952FEBFFD35}"/>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şľïďê">
                <a:extLst>
                  <a:ext uri="{FF2B5EF4-FFF2-40B4-BE49-F238E27FC236}">
                    <a16:creationId xmlns:a16="http://schemas.microsoft.com/office/drawing/2014/main" id="{A71A2600-1B98-90CA-14A4-5A6A532A0C7C}"/>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ŝľíḍê">
                <a:extLst>
                  <a:ext uri="{FF2B5EF4-FFF2-40B4-BE49-F238E27FC236}">
                    <a16:creationId xmlns:a16="http://schemas.microsoft.com/office/drawing/2014/main" id="{6A18B999-F7C0-E9DF-C12C-C53C06113048}"/>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îṥḻiḓe">
                <a:extLst>
                  <a:ext uri="{FF2B5EF4-FFF2-40B4-BE49-F238E27FC236}">
                    <a16:creationId xmlns:a16="http://schemas.microsoft.com/office/drawing/2014/main" id="{1DAA6D9D-42C9-FFFF-DDBC-52107862B64E}"/>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Sľíḓè">
                <a:extLst>
                  <a:ext uri="{FF2B5EF4-FFF2-40B4-BE49-F238E27FC236}">
                    <a16:creationId xmlns:a16="http://schemas.microsoft.com/office/drawing/2014/main" id="{A378B466-6D41-5371-55C7-4982860D50FA}"/>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iS1îdè">
                <a:extLst>
                  <a:ext uri="{FF2B5EF4-FFF2-40B4-BE49-F238E27FC236}">
                    <a16:creationId xmlns:a16="http://schemas.microsoft.com/office/drawing/2014/main" id="{2B0FF1B0-667A-CAA1-6D57-1B72C08E9BEF}"/>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ṣḷîḓe">
                <a:extLst>
                  <a:ext uri="{FF2B5EF4-FFF2-40B4-BE49-F238E27FC236}">
                    <a16:creationId xmlns:a16="http://schemas.microsoft.com/office/drawing/2014/main" id="{679ADDA3-3758-942A-DC30-A5F650CE4767}"/>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ŝḻiḑe">
                <a:extLst>
                  <a:ext uri="{FF2B5EF4-FFF2-40B4-BE49-F238E27FC236}">
                    <a16:creationId xmlns:a16="http://schemas.microsoft.com/office/drawing/2014/main" id="{C7AAC36D-F9CB-C3BF-694A-8E054DE01555}"/>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śḻîďe">
                <a:extLst>
                  <a:ext uri="{FF2B5EF4-FFF2-40B4-BE49-F238E27FC236}">
                    <a16:creationId xmlns:a16="http://schemas.microsoft.com/office/drawing/2014/main" id="{4EBDBDAD-AF4C-CD7E-5B8B-F4ECE01BE445}"/>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1îḓê">
                <a:extLst>
                  <a:ext uri="{FF2B5EF4-FFF2-40B4-BE49-F238E27FC236}">
                    <a16:creationId xmlns:a16="http://schemas.microsoft.com/office/drawing/2014/main" id="{54C70002-400F-A5A2-EFE1-329AB8DDA6BF}"/>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Slïďê">
                <a:extLst>
                  <a:ext uri="{FF2B5EF4-FFF2-40B4-BE49-F238E27FC236}">
                    <a16:creationId xmlns:a16="http://schemas.microsoft.com/office/drawing/2014/main" id="{6D90DD0E-2575-2201-10C9-51ACFE99C251}"/>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ṡļiḑê">
                <a:extLst>
                  <a:ext uri="{FF2B5EF4-FFF2-40B4-BE49-F238E27FC236}">
                    <a16:creationId xmlns:a16="http://schemas.microsoft.com/office/drawing/2014/main" id="{04784FA5-F4D7-8ADD-F458-232828A8135C}"/>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Sḷïde">
                <a:extLst>
                  <a:ext uri="{FF2B5EF4-FFF2-40B4-BE49-F238E27FC236}">
                    <a16:creationId xmlns:a16="http://schemas.microsoft.com/office/drawing/2014/main" id="{978DB241-63AA-B843-0612-FE6FBCB16C1A}"/>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šļiďè">
                <a:extLst>
                  <a:ext uri="{FF2B5EF4-FFF2-40B4-BE49-F238E27FC236}">
                    <a16:creationId xmlns:a16="http://schemas.microsoft.com/office/drawing/2014/main" id="{7D76FC7A-429C-5749-197A-C5B4364DD5CF}"/>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ṡ1ïdê">
                <a:extLst>
                  <a:ext uri="{FF2B5EF4-FFF2-40B4-BE49-F238E27FC236}">
                    <a16:creationId xmlns:a16="http://schemas.microsoft.com/office/drawing/2014/main" id="{D52B760B-D1A1-C718-F3AD-976833B4F793}"/>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sḻiḓê">
                <a:extLst>
                  <a:ext uri="{FF2B5EF4-FFF2-40B4-BE49-F238E27FC236}">
                    <a16:creationId xmlns:a16="http://schemas.microsoft.com/office/drawing/2014/main" id="{B5C6B7C1-BF40-10E7-D9CF-18C23188539A}"/>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ïSḷiḍe">
                <a:extLst>
                  <a:ext uri="{FF2B5EF4-FFF2-40B4-BE49-F238E27FC236}">
                    <a16:creationId xmlns:a16="http://schemas.microsoft.com/office/drawing/2014/main" id="{49EF205D-2650-9161-27D1-2CF323F7E597}"/>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ṩḷiḑê">
                <a:extLst>
                  <a:ext uri="{FF2B5EF4-FFF2-40B4-BE49-F238E27FC236}">
                    <a16:creationId xmlns:a16="http://schemas.microsoft.com/office/drawing/2014/main" id="{3D62EF1D-46F2-E9C6-AAF3-CE46B8548C73}"/>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ṧliḋê">
                <a:extLst>
                  <a:ext uri="{FF2B5EF4-FFF2-40B4-BE49-F238E27FC236}">
                    <a16:creationId xmlns:a16="http://schemas.microsoft.com/office/drawing/2014/main" id="{F9455A5C-A195-08AE-CCD5-744E2F1E2D7A}"/>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ŝ1îḍé">
                <a:extLst>
                  <a:ext uri="{FF2B5EF4-FFF2-40B4-BE49-F238E27FC236}">
                    <a16:creationId xmlns:a16="http://schemas.microsoft.com/office/drawing/2014/main" id="{AB2ADDE7-32E4-D1D6-2032-15A062775BD5}"/>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šlîďè">
                <a:extLst>
                  <a:ext uri="{FF2B5EF4-FFF2-40B4-BE49-F238E27FC236}">
                    <a16:creationId xmlns:a16="http://schemas.microsoft.com/office/drawing/2014/main" id="{D47A0476-F2F5-771E-453D-1A36B448B8CF}"/>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şliďe">
                <a:extLst>
                  <a:ext uri="{FF2B5EF4-FFF2-40B4-BE49-F238E27FC236}">
                    <a16:creationId xmlns:a16="http://schemas.microsoft.com/office/drawing/2014/main" id="{90AD8A92-5D3F-20FF-C452-ECE507D7E8BA}"/>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íśļíḑè">
                <a:extLst>
                  <a:ext uri="{FF2B5EF4-FFF2-40B4-BE49-F238E27FC236}">
                    <a16:creationId xmlns:a16="http://schemas.microsoft.com/office/drawing/2014/main" id="{81B59377-11D4-14E5-C1B1-8FF520AF7C35}"/>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ṥḷíḍè">
                <a:extLst>
                  <a:ext uri="{FF2B5EF4-FFF2-40B4-BE49-F238E27FC236}">
                    <a16:creationId xmlns:a16="http://schemas.microsoft.com/office/drawing/2014/main" id="{BB77AB16-5C6B-E8E3-7B38-A0F359AD5D25}"/>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Sḻiḓe">
                <a:extLst>
                  <a:ext uri="{FF2B5EF4-FFF2-40B4-BE49-F238E27FC236}">
                    <a16:creationId xmlns:a16="http://schemas.microsoft.com/office/drawing/2014/main" id="{8178B573-98C7-3008-6C97-A0DBE3DD31BB}"/>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sļiḋé">
                <a:extLst>
                  <a:ext uri="{FF2B5EF4-FFF2-40B4-BE49-F238E27FC236}">
                    <a16:creationId xmlns:a16="http://schemas.microsoft.com/office/drawing/2014/main" id="{72288DB6-B1E9-2A9E-9E9E-F8CD913B582E}"/>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şľídé">
                <a:extLst>
                  <a:ext uri="{FF2B5EF4-FFF2-40B4-BE49-F238E27FC236}">
                    <a16:creationId xmlns:a16="http://schemas.microsoft.com/office/drawing/2014/main" id="{BE8EBA61-A03C-2168-D4B7-7615D6DF014C}"/>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9" name="îṡḻiḓê">
              <a:extLst>
                <a:ext uri="{FF2B5EF4-FFF2-40B4-BE49-F238E27FC236}">
                  <a16:creationId xmlns:a16="http://schemas.microsoft.com/office/drawing/2014/main" id="{91759DB3-1667-DD5D-1E74-98DCE6DC5B6F}"/>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íš1îďê">
              <a:extLst>
                <a:ext uri="{FF2B5EF4-FFF2-40B4-BE49-F238E27FC236}">
                  <a16:creationId xmlns:a16="http://schemas.microsoft.com/office/drawing/2014/main" id="{62148BC3-9FD5-1F87-098F-2BD4AAB0432E}"/>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2" name="íṩlíḍe">
              <a:extLst>
                <a:ext uri="{FF2B5EF4-FFF2-40B4-BE49-F238E27FC236}">
                  <a16:creationId xmlns:a16="http://schemas.microsoft.com/office/drawing/2014/main" id="{7F85E8AC-D0E0-CD54-17C6-519AE193E449}"/>
                </a:ext>
              </a:extLst>
            </p:cNvPr>
            <p:cNvGrpSpPr/>
            <p:nvPr/>
          </p:nvGrpSpPr>
          <p:grpSpPr>
            <a:xfrm>
              <a:off x="4589708" y="2583543"/>
              <a:ext cx="742163" cy="1193232"/>
              <a:chOff x="4691308" y="2684429"/>
              <a:chExt cx="679414" cy="1092346"/>
            </a:xfrm>
            <a:grpFill/>
          </p:grpSpPr>
          <p:sp>
            <p:nvSpPr>
              <p:cNvPr id="37" name="ïṡľïďê">
                <a:extLst>
                  <a:ext uri="{FF2B5EF4-FFF2-40B4-BE49-F238E27FC236}">
                    <a16:creationId xmlns:a16="http://schemas.microsoft.com/office/drawing/2014/main" id="{360AEB1E-BE72-46AB-97BD-EF99725974DC}"/>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šlíḍé">
                <a:extLst>
                  <a:ext uri="{FF2B5EF4-FFF2-40B4-BE49-F238E27FC236}">
                    <a16:creationId xmlns:a16="http://schemas.microsoft.com/office/drawing/2014/main" id="{D92E253F-2B2A-5353-E2D2-C332909CC048}"/>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íS1ïḍé">
                <a:extLst>
                  <a:ext uri="{FF2B5EF4-FFF2-40B4-BE49-F238E27FC236}">
                    <a16:creationId xmlns:a16="http://schemas.microsoft.com/office/drawing/2014/main" id="{6AD372B1-4B66-9E76-FD08-0242DA655859}"/>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3" name="î$1idè">
              <a:extLst>
                <a:ext uri="{FF2B5EF4-FFF2-40B4-BE49-F238E27FC236}">
                  <a16:creationId xmlns:a16="http://schemas.microsoft.com/office/drawing/2014/main" id="{A6D09ABD-5DAA-724A-FF92-6C3CBDD3EDF1}"/>
                </a:ext>
              </a:extLst>
            </p:cNvPr>
            <p:cNvGrpSpPr/>
            <p:nvPr/>
          </p:nvGrpSpPr>
          <p:grpSpPr>
            <a:xfrm>
              <a:off x="7561942" y="2580837"/>
              <a:ext cx="677905" cy="1186334"/>
              <a:chOff x="7344147" y="2674826"/>
              <a:chExt cx="624197" cy="1092345"/>
            </a:xfrm>
            <a:grpFill/>
          </p:grpSpPr>
          <p:sp>
            <p:nvSpPr>
              <p:cNvPr id="33" name="ïṩľiḓe">
                <a:extLst>
                  <a:ext uri="{FF2B5EF4-FFF2-40B4-BE49-F238E27FC236}">
                    <a16:creationId xmlns:a16="http://schemas.microsoft.com/office/drawing/2014/main" id="{B6223D78-95D9-3D70-9B5B-90E51D3EBA8F}"/>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ṣlïḓê">
                <a:extLst>
                  <a:ext uri="{FF2B5EF4-FFF2-40B4-BE49-F238E27FC236}">
                    <a16:creationId xmlns:a16="http://schemas.microsoft.com/office/drawing/2014/main" id="{C9A7680A-A934-A88E-9D70-2D6C139D7803}"/>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ïšlîḍê">
                <a:extLst>
                  <a:ext uri="{FF2B5EF4-FFF2-40B4-BE49-F238E27FC236}">
                    <a16:creationId xmlns:a16="http://schemas.microsoft.com/office/drawing/2014/main" id="{14B33210-361A-3CFD-C195-0767DE2ED1D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S1îḓe">
                <a:extLst>
                  <a:ext uri="{FF2B5EF4-FFF2-40B4-BE49-F238E27FC236}">
                    <a16:creationId xmlns:a16="http://schemas.microsoft.com/office/drawing/2014/main" id="{9BD0F779-0DCD-2618-325E-3C9860B9B3AF}"/>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4" name="ïŝḻïdè">
              <a:extLst>
                <a:ext uri="{FF2B5EF4-FFF2-40B4-BE49-F238E27FC236}">
                  <a16:creationId xmlns:a16="http://schemas.microsoft.com/office/drawing/2014/main" id="{6A9BE854-2DB8-3AB9-BB20-EC1889F7400F}"/>
                </a:ext>
              </a:extLst>
            </p:cNvPr>
            <p:cNvGrpSpPr/>
            <p:nvPr/>
          </p:nvGrpSpPr>
          <p:grpSpPr>
            <a:xfrm>
              <a:off x="4649513" y="3946051"/>
              <a:ext cx="3567404" cy="243887"/>
              <a:chOff x="4649503" y="3967974"/>
              <a:chExt cx="3246722" cy="221964"/>
            </a:xfrm>
            <a:grpFill/>
          </p:grpSpPr>
          <p:sp>
            <p:nvSpPr>
              <p:cNvPr id="15" name="í$ḻiḓé">
                <a:extLst>
                  <a:ext uri="{FF2B5EF4-FFF2-40B4-BE49-F238E27FC236}">
                    <a16:creationId xmlns:a16="http://schemas.microsoft.com/office/drawing/2014/main" id="{3DACE86D-363F-A748-8BE3-EADACFF21674}"/>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ṡľîḓé">
                <a:extLst>
                  <a:ext uri="{FF2B5EF4-FFF2-40B4-BE49-F238E27FC236}">
                    <a16:creationId xmlns:a16="http://schemas.microsoft.com/office/drawing/2014/main" id="{B55D1944-914E-A8FD-AEF1-AB2AB57AD695}"/>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ṥļíḑè">
                <a:extLst>
                  <a:ext uri="{FF2B5EF4-FFF2-40B4-BE49-F238E27FC236}">
                    <a16:creationId xmlns:a16="http://schemas.microsoft.com/office/drawing/2014/main" id="{3B8D27B3-2D4D-3AFA-F173-DB46B6407BCB}"/>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îŝliḍé">
                <a:extLst>
                  <a:ext uri="{FF2B5EF4-FFF2-40B4-BE49-F238E27FC236}">
                    <a16:creationId xmlns:a16="http://schemas.microsoft.com/office/drawing/2014/main" id="{D8C3F063-DB9B-16A2-1312-82B524593043}"/>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ŝļiďè">
                <a:extLst>
                  <a:ext uri="{FF2B5EF4-FFF2-40B4-BE49-F238E27FC236}">
                    <a16:creationId xmlns:a16="http://schemas.microsoft.com/office/drawing/2014/main" id="{5CE932CA-EA21-8212-6E4A-52620C1A27F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ṩḷiḓé">
                <a:extLst>
                  <a:ext uri="{FF2B5EF4-FFF2-40B4-BE49-F238E27FC236}">
                    <a16:creationId xmlns:a16="http://schemas.microsoft.com/office/drawing/2014/main" id="{C0810A65-8004-21CC-9446-E1684D42CE1B}"/>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i$ḷíďè">
                <a:extLst>
                  <a:ext uri="{FF2B5EF4-FFF2-40B4-BE49-F238E27FC236}">
                    <a16:creationId xmlns:a16="http://schemas.microsoft.com/office/drawing/2014/main" id="{802DBEF6-5159-B46E-B069-A3A66B28A78D}"/>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íś1îdê">
                <a:extLst>
                  <a:ext uri="{FF2B5EF4-FFF2-40B4-BE49-F238E27FC236}">
                    <a16:creationId xmlns:a16="http://schemas.microsoft.com/office/drawing/2014/main" id="{68EDC461-497D-10F1-8328-887C0F593597}"/>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ṧļîḓe">
                <a:extLst>
                  <a:ext uri="{FF2B5EF4-FFF2-40B4-BE49-F238E27FC236}">
                    <a16:creationId xmlns:a16="http://schemas.microsoft.com/office/drawing/2014/main" id="{76DE4791-014F-E303-4975-5D5F82E9F3CA}"/>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ḷíḑe">
                <a:extLst>
                  <a:ext uri="{FF2B5EF4-FFF2-40B4-BE49-F238E27FC236}">
                    <a16:creationId xmlns:a16="http://schemas.microsoft.com/office/drawing/2014/main" id="{463DC6E5-965D-CFD1-A7E0-9FF93185204D}"/>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ļiďè">
                <a:extLst>
                  <a:ext uri="{FF2B5EF4-FFF2-40B4-BE49-F238E27FC236}">
                    <a16:creationId xmlns:a16="http://schemas.microsoft.com/office/drawing/2014/main" id="{A53DA522-EDC1-8606-7662-A066FADB8E23}"/>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ṡḷïdè">
                <a:extLst>
                  <a:ext uri="{FF2B5EF4-FFF2-40B4-BE49-F238E27FC236}">
                    <a16:creationId xmlns:a16="http://schemas.microsoft.com/office/drawing/2014/main" id="{07A69070-0746-AE8E-E8D5-1477DAADF409}"/>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śḻïḓe">
                <a:extLst>
                  <a:ext uri="{FF2B5EF4-FFF2-40B4-BE49-F238E27FC236}">
                    <a16:creationId xmlns:a16="http://schemas.microsoft.com/office/drawing/2014/main" id="{E8667243-6B96-8E1F-D141-E375DBDF6CB1}"/>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ļîḓe">
                <a:extLst>
                  <a:ext uri="{FF2B5EF4-FFF2-40B4-BE49-F238E27FC236}">
                    <a16:creationId xmlns:a16="http://schemas.microsoft.com/office/drawing/2014/main" id="{94D29A02-D7F3-4C8B-13BE-360A4968E823}"/>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šḷîḋé">
                <a:extLst>
                  <a:ext uri="{FF2B5EF4-FFF2-40B4-BE49-F238E27FC236}">
                    <a16:creationId xmlns:a16="http://schemas.microsoft.com/office/drawing/2014/main" id="{EC25DA5F-53D2-4DAA-7250-19B51E09478D}"/>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šļïḋê">
                <a:extLst>
                  <a:ext uri="{FF2B5EF4-FFF2-40B4-BE49-F238E27FC236}">
                    <a16:creationId xmlns:a16="http://schemas.microsoft.com/office/drawing/2014/main" id="{E5B3C7D4-1F31-9C20-5469-7892B1640719}"/>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ïśľïḓê">
                <a:extLst>
                  <a:ext uri="{FF2B5EF4-FFF2-40B4-BE49-F238E27FC236}">
                    <a16:creationId xmlns:a16="http://schemas.microsoft.com/office/drawing/2014/main" id="{E3ACA3B4-B228-62F0-F97A-5A50BCCAC43E}"/>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iṩḷiḋé">
                <a:extLst>
                  <a:ext uri="{FF2B5EF4-FFF2-40B4-BE49-F238E27FC236}">
                    <a16:creationId xmlns:a16="http://schemas.microsoft.com/office/drawing/2014/main" id="{78E7C6F0-B3A9-F785-5B8C-A536FF738FA6}"/>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94" name="文本框 93">
            <a:extLst>
              <a:ext uri="{FF2B5EF4-FFF2-40B4-BE49-F238E27FC236}">
                <a16:creationId xmlns:a16="http://schemas.microsoft.com/office/drawing/2014/main" id="{92DA02BF-585F-A695-4BF1-A40BF7ECB0DE}"/>
              </a:ext>
            </a:extLst>
          </p:cNvPr>
          <p:cNvSpPr txBox="1"/>
          <p:nvPr/>
        </p:nvSpPr>
        <p:spPr>
          <a:xfrm>
            <a:off x="648471" y="4781161"/>
            <a:ext cx="11311977" cy="1569660"/>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本</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研究开发设计了</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地铁</a:t>
            </a: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数据中心专用型蒸发式冷凝器</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，总传热系数比圆管</a:t>
            </a: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管翅式换热器提高了</a:t>
            </a:r>
            <a:r>
              <a:rPr lang="en-US" altLang="zh-CN"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47.42%</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，借助</a:t>
            </a:r>
            <a:r>
              <a:rPr lang="en-US" altLang="zh-CN"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AI</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技术</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对其翅片结构</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多目标优化</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，优化后</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综合评价因子</a:t>
            </a:r>
            <a:r>
              <a:rPr lang="en-US" altLang="zh-CN" sz="2400" b="1" i="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PEC</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提升了</a:t>
            </a:r>
            <a:r>
              <a:rPr lang="en-US" altLang="zh-CN"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6.41%</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，提升效果显著。</a:t>
            </a:r>
            <a:r>
              <a:rPr lang="zh-CN"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为</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地铁站厅站台空调系统</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和</a:t>
            </a:r>
            <a:r>
              <a:rPr lang="zh-CN" altLang="zh-CN"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数据中心冷却节能优化</a:t>
            </a:r>
            <a:r>
              <a:rPr lang="zh-CN"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提供了新</a:t>
            </a:r>
            <a:r>
              <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思路与新方法</a:t>
            </a:r>
            <a:r>
              <a:rPr lang="zh-CN"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，对推动</a:t>
            </a:r>
            <a:r>
              <a:rPr lang="zh-CN" altLang="en-US"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地铁</a:t>
            </a: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4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数据中心绿色低碳</a:t>
            </a:r>
            <a:r>
              <a:rPr lang="zh-CN"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发展具有重要意义</a:t>
            </a:r>
            <a:r>
              <a:rPr lang="zh-CN"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F94E26D8-685B-B4CB-0A1B-2FB32C0BD3DC}"/>
              </a:ext>
            </a:extLst>
          </p:cNvPr>
          <p:cNvGrpSpPr/>
          <p:nvPr/>
        </p:nvGrpSpPr>
        <p:grpSpPr>
          <a:xfrm>
            <a:off x="5166903" y="6429154"/>
            <a:ext cx="7099039" cy="426731"/>
            <a:chOff x="6115824" y="6443212"/>
            <a:chExt cx="6441504" cy="426731"/>
          </a:xfrm>
        </p:grpSpPr>
        <p:sp>
          <p:nvSpPr>
            <p:cNvPr id="10" name="矩形 9">
              <a:extLst>
                <a:ext uri="{FF2B5EF4-FFF2-40B4-BE49-F238E27FC236}">
                  <a16:creationId xmlns:a16="http://schemas.microsoft.com/office/drawing/2014/main" id="{44C5F1E9-0D7B-F661-174B-1D997CCDB69F}"/>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2" name="组合 41">
              <a:extLst>
                <a:ext uri="{FF2B5EF4-FFF2-40B4-BE49-F238E27FC236}">
                  <a16:creationId xmlns:a16="http://schemas.microsoft.com/office/drawing/2014/main" id="{1D10C37A-5175-A475-F371-D5ED825D1AD3}"/>
                </a:ext>
              </a:extLst>
            </p:cNvPr>
            <p:cNvGrpSpPr/>
            <p:nvPr/>
          </p:nvGrpSpPr>
          <p:grpSpPr>
            <a:xfrm>
              <a:off x="6115824" y="6443212"/>
              <a:ext cx="6441504" cy="426731"/>
              <a:chOff x="6115824" y="6443212"/>
              <a:chExt cx="6441504" cy="426731"/>
            </a:xfrm>
          </p:grpSpPr>
          <p:sp>
            <p:nvSpPr>
              <p:cNvPr id="43" name="矩形 42">
                <a:extLst>
                  <a:ext uri="{FF2B5EF4-FFF2-40B4-BE49-F238E27FC236}">
                    <a16:creationId xmlns:a16="http://schemas.microsoft.com/office/drawing/2014/main" id="{5ECD8410-881C-4262-2B04-E60D18BF123B}"/>
                  </a:ext>
                </a:extLst>
              </p:cNvPr>
              <p:cNvSpPr/>
              <p:nvPr/>
            </p:nvSpPr>
            <p:spPr>
              <a:xfrm>
                <a:off x="10689926" y="6483410"/>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44" name="文本框 43">
                <a:extLst>
                  <a:ext uri="{FF2B5EF4-FFF2-40B4-BE49-F238E27FC236}">
                    <a16:creationId xmlns:a16="http://schemas.microsoft.com/office/drawing/2014/main" id="{C9DB64F4-C04A-F115-B933-8E48DF4B14D1}"/>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53" name="矩形 52">
                <a:extLst>
                  <a:ext uri="{FF2B5EF4-FFF2-40B4-BE49-F238E27FC236}">
                    <a16:creationId xmlns:a16="http://schemas.microsoft.com/office/drawing/2014/main" id="{943EDA0D-3E7D-22CF-9240-5B954A8DF77D}"/>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4" name="文本框 83">
                <a:extLst>
                  <a:ext uri="{FF2B5EF4-FFF2-40B4-BE49-F238E27FC236}">
                    <a16:creationId xmlns:a16="http://schemas.microsoft.com/office/drawing/2014/main" id="{0DFA6935-395F-6E8A-3947-A5F43AEABA07}"/>
                  </a:ext>
                </a:extLst>
              </p:cNvPr>
              <p:cNvSpPr txBox="1"/>
              <p:nvPr/>
            </p:nvSpPr>
            <p:spPr>
              <a:xfrm>
                <a:off x="7231166" y="6481439"/>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91" name="文本框 90">
                <a:extLst>
                  <a:ext uri="{FF2B5EF4-FFF2-40B4-BE49-F238E27FC236}">
                    <a16:creationId xmlns:a16="http://schemas.microsoft.com/office/drawing/2014/main" id="{4BD84C0D-589E-B8A3-7F75-44E5163D8F23}"/>
                  </a:ext>
                </a:extLst>
              </p:cNvPr>
              <p:cNvSpPr txBox="1"/>
              <p:nvPr/>
            </p:nvSpPr>
            <p:spPr>
              <a:xfrm>
                <a:off x="8951903" y="6500615"/>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研究成果与分析</a:t>
                </a:r>
              </a:p>
            </p:txBody>
          </p:sp>
          <p:sp>
            <p:nvSpPr>
              <p:cNvPr id="93" name="文本框 92">
                <a:extLst>
                  <a:ext uri="{FF2B5EF4-FFF2-40B4-BE49-F238E27FC236}">
                    <a16:creationId xmlns:a16="http://schemas.microsoft.com/office/drawing/2014/main" id="{92D95915-5D77-8A7E-7C29-DEA9C7F7D6BA}"/>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cs typeface="+mn-cs"/>
                  </a:rPr>
                  <a:t>研究结论与展望</a:t>
                </a:r>
              </a:p>
            </p:txBody>
          </p:sp>
        </p:grpSp>
      </p:grpSp>
      <p:sp>
        <p:nvSpPr>
          <p:cNvPr id="75" name="灯片编号占位符 4">
            <a:extLst>
              <a:ext uri="{FF2B5EF4-FFF2-40B4-BE49-F238E27FC236}">
                <a16:creationId xmlns:a16="http://schemas.microsoft.com/office/drawing/2014/main" id="{7126F830-2989-909B-8E61-59118AC74777}"/>
              </a:ext>
            </a:extLst>
          </p:cNvPr>
          <p:cNvSpPr>
            <a:spLocks noGrp="1"/>
          </p:cNvSpPr>
          <p:nvPr>
            <p:ph type="sldNum" sz="quarter" idx="12"/>
          </p:nvPr>
        </p:nvSpPr>
        <p:spPr>
          <a:xfrm>
            <a:off x="11851215" y="6586701"/>
            <a:ext cx="378884" cy="365125"/>
          </a:xfrm>
        </p:spPr>
        <p:txBody>
          <a:bodyPr/>
          <a:lstStyle/>
          <a:p>
            <a:fld id="{01635508-54A0-4FB0-A4C5-6467DE85E924}" type="slidenum">
              <a:rPr lang="zh-CN" altLang="en-US" b="1" smtClean="0"/>
              <a:pPr/>
              <a:t>26</a:t>
            </a:fld>
            <a:endParaRPr lang="zh-CN" altLang="en-US" b="1" dirty="0"/>
          </a:p>
        </p:txBody>
      </p:sp>
    </p:spTree>
    <p:extLst>
      <p:ext uri="{BB962C8B-B14F-4D97-AF65-F5344CB8AC3E}">
        <p14:creationId xmlns:p14="http://schemas.microsoft.com/office/powerpoint/2010/main" val="27908299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C7A78-249A-FEEA-6AAF-63F99BA010E1}"/>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1DA09581-0318-0860-ADA1-DE19263C2BA2}"/>
              </a:ext>
            </a:extLst>
          </p:cNvPr>
          <p:cNvSpPr/>
          <p:nvPr/>
        </p:nvSpPr>
        <p:spPr>
          <a:xfrm>
            <a:off x="-8232" y="1701803"/>
            <a:ext cx="12208463" cy="1996658"/>
          </a:xfrm>
          <a:prstGeom prst="rect">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499C1F95-1344-3916-E6FA-DB90309827E5}"/>
              </a:ext>
            </a:extLst>
          </p:cNvPr>
          <p:cNvSpPr txBox="1"/>
          <p:nvPr/>
        </p:nvSpPr>
        <p:spPr>
          <a:xfrm>
            <a:off x="1513399" y="2021321"/>
            <a:ext cx="9369354" cy="769441"/>
          </a:xfrm>
          <a:prstGeom prst="rect">
            <a:avLst/>
          </a:prstGeom>
          <a:noFill/>
        </p:spPr>
        <p:txBody>
          <a:bodyPr wrap="square" rtlCol="0">
            <a:spAutoFit/>
          </a:bodyPr>
          <a:lstStyle/>
          <a:p>
            <a:pPr algn="ctr"/>
            <a:endParaRPr lang="en-US" altLang="zh-CN" sz="4400" b="1" dirty="0">
              <a:solidFill>
                <a:schemeClr val="bg1"/>
              </a:solidFill>
              <a:latin typeface="微软雅黑" panose="020B0503020204020204" pitchFamily="34" charset="-122"/>
              <a:ea typeface="微软雅黑" panose="020B0503020204020204" pitchFamily="34" charset="-122"/>
            </a:endParaRPr>
          </a:p>
        </p:txBody>
      </p:sp>
      <p:grpSp>
        <p:nvGrpSpPr>
          <p:cNvPr id="12"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5B89E8F9-670A-0C58-4584-6B0C3840D715}"/>
              </a:ext>
            </a:extLst>
          </p:cNvPr>
          <p:cNvGrpSpPr>
            <a:grpSpLocks noChangeAspect="1"/>
          </p:cNvGrpSpPr>
          <p:nvPr>
            <p:custDataLst>
              <p:tags r:id="rId1"/>
            </p:custDataLst>
          </p:nvPr>
        </p:nvGrpSpPr>
        <p:grpSpPr>
          <a:xfrm>
            <a:off x="304892" y="118685"/>
            <a:ext cx="2353748" cy="778367"/>
            <a:chOff x="2629947" y="2501424"/>
            <a:chExt cx="5609900" cy="1855152"/>
          </a:xfrm>
          <a:solidFill>
            <a:srgbClr val="005CA1"/>
          </a:solidFill>
        </p:grpSpPr>
        <p:grpSp>
          <p:nvGrpSpPr>
            <p:cNvPr id="13" name="iSľîďê">
              <a:extLst>
                <a:ext uri="{FF2B5EF4-FFF2-40B4-BE49-F238E27FC236}">
                  <a16:creationId xmlns:a16="http://schemas.microsoft.com/office/drawing/2014/main" id="{105963D8-BF5B-D26B-580F-29BA2EF57690}"/>
                </a:ext>
              </a:extLst>
            </p:cNvPr>
            <p:cNvGrpSpPr/>
            <p:nvPr/>
          </p:nvGrpSpPr>
          <p:grpSpPr>
            <a:xfrm>
              <a:off x="2629947" y="2501424"/>
              <a:ext cx="1847550" cy="1855152"/>
              <a:chOff x="3216275" y="2651125"/>
              <a:chExt cx="1543050" cy="1549400"/>
            </a:xfrm>
            <a:grpFill/>
          </p:grpSpPr>
          <p:sp>
            <p:nvSpPr>
              <p:cNvPr id="80" name="îśľíḓè">
                <a:extLst>
                  <a:ext uri="{FF2B5EF4-FFF2-40B4-BE49-F238E27FC236}">
                    <a16:creationId xmlns:a16="http://schemas.microsoft.com/office/drawing/2014/main" id="{11D03E59-F5D2-8462-A0B6-765342CC2841}"/>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şḷïďe">
                <a:extLst>
                  <a:ext uri="{FF2B5EF4-FFF2-40B4-BE49-F238E27FC236}">
                    <a16:creationId xmlns:a16="http://schemas.microsoft.com/office/drawing/2014/main" id="{ABD1E06A-04D8-7A35-8244-0D99255D6170}"/>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şľïďê">
                <a:extLst>
                  <a:ext uri="{FF2B5EF4-FFF2-40B4-BE49-F238E27FC236}">
                    <a16:creationId xmlns:a16="http://schemas.microsoft.com/office/drawing/2014/main" id="{A038A459-B85D-B44E-1EDB-0C2C24912E55}"/>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ŝľíḍê">
                <a:extLst>
                  <a:ext uri="{FF2B5EF4-FFF2-40B4-BE49-F238E27FC236}">
                    <a16:creationId xmlns:a16="http://schemas.microsoft.com/office/drawing/2014/main" id="{6981AD5F-308F-1780-0D9E-2B1796451248}"/>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ṥḻiḓe">
                <a:extLst>
                  <a:ext uri="{FF2B5EF4-FFF2-40B4-BE49-F238E27FC236}">
                    <a16:creationId xmlns:a16="http://schemas.microsoft.com/office/drawing/2014/main" id="{777E9586-347A-E6E2-83C8-4EB784DC9B8D}"/>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Sľíḓè">
                <a:extLst>
                  <a:ext uri="{FF2B5EF4-FFF2-40B4-BE49-F238E27FC236}">
                    <a16:creationId xmlns:a16="http://schemas.microsoft.com/office/drawing/2014/main" id="{82FF9B40-66F4-17E0-FBAC-DBB84F1552FF}"/>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S1îdè">
                <a:extLst>
                  <a:ext uri="{FF2B5EF4-FFF2-40B4-BE49-F238E27FC236}">
                    <a16:creationId xmlns:a16="http://schemas.microsoft.com/office/drawing/2014/main" id="{035DAF7D-BAC9-4C8C-9FD9-48E0625A41D4}"/>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ṣḷîḓe">
                <a:extLst>
                  <a:ext uri="{FF2B5EF4-FFF2-40B4-BE49-F238E27FC236}">
                    <a16:creationId xmlns:a16="http://schemas.microsoft.com/office/drawing/2014/main" id="{57BA6713-EE51-AFCD-440B-DCB966F50DAD}"/>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ŝḻiḑe">
                <a:extLst>
                  <a:ext uri="{FF2B5EF4-FFF2-40B4-BE49-F238E27FC236}">
                    <a16:creationId xmlns:a16="http://schemas.microsoft.com/office/drawing/2014/main" id="{3F5D316F-9191-01D6-2BCE-CF7F2619FCBF}"/>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îśḻîďe">
                <a:extLst>
                  <a:ext uri="{FF2B5EF4-FFF2-40B4-BE49-F238E27FC236}">
                    <a16:creationId xmlns:a16="http://schemas.microsoft.com/office/drawing/2014/main" id="{BB8BEDF2-5D33-1317-F9E4-757FFDFEF1AC}"/>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1îḓê">
                <a:extLst>
                  <a:ext uri="{FF2B5EF4-FFF2-40B4-BE49-F238E27FC236}">
                    <a16:creationId xmlns:a16="http://schemas.microsoft.com/office/drawing/2014/main" id="{12D8FAC7-8181-2114-6050-587F4CCC6E1A}"/>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Slïďê">
                <a:extLst>
                  <a:ext uri="{FF2B5EF4-FFF2-40B4-BE49-F238E27FC236}">
                    <a16:creationId xmlns:a16="http://schemas.microsoft.com/office/drawing/2014/main" id="{4D1E7CF6-ADEF-73F6-E605-D56B657B8CB0}"/>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ṡļiḑê">
                <a:extLst>
                  <a:ext uri="{FF2B5EF4-FFF2-40B4-BE49-F238E27FC236}">
                    <a16:creationId xmlns:a16="http://schemas.microsoft.com/office/drawing/2014/main" id="{C8E9E4EB-8898-5B6B-F162-E19DF2199802}"/>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Sḷïde">
                <a:extLst>
                  <a:ext uri="{FF2B5EF4-FFF2-40B4-BE49-F238E27FC236}">
                    <a16:creationId xmlns:a16="http://schemas.microsoft.com/office/drawing/2014/main" id="{56F5E083-E554-B89C-6FAC-EF88F429F115}"/>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šļiďè">
                <a:extLst>
                  <a:ext uri="{FF2B5EF4-FFF2-40B4-BE49-F238E27FC236}">
                    <a16:creationId xmlns:a16="http://schemas.microsoft.com/office/drawing/2014/main" id="{7BE62676-4E95-BCC8-117F-A2C53D81AFBD}"/>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ṡ1ïdê">
                <a:extLst>
                  <a:ext uri="{FF2B5EF4-FFF2-40B4-BE49-F238E27FC236}">
                    <a16:creationId xmlns:a16="http://schemas.microsoft.com/office/drawing/2014/main" id="{A7EDDE2A-B703-226F-EA0B-D63E1C9EFE6C}"/>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sḻiḓê">
                <a:extLst>
                  <a:ext uri="{FF2B5EF4-FFF2-40B4-BE49-F238E27FC236}">
                    <a16:creationId xmlns:a16="http://schemas.microsoft.com/office/drawing/2014/main" id="{1219B7D2-ADC3-2085-15E8-F8E9B9EC6834}"/>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Sḷiḍe">
                <a:extLst>
                  <a:ext uri="{FF2B5EF4-FFF2-40B4-BE49-F238E27FC236}">
                    <a16:creationId xmlns:a16="http://schemas.microsoft.com/office/drawing/2014/main" id="{59CEC1C1-97AF-4099-A170-64BE3AEFDDF3}"/>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ṩḷiḑê">
                <a:extLst>
                  <a:ext uri="{FF2B5EF4-FFF2-40B4-BE49-F238E27FC236}">
                    <a16:creationId xmlns:a16="http://schemas.microsoft.com/office/drawing/2014/main" id="{C0ECB33D-C77C-C3A1-3AB3-59CE4EFB8F11}"/>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ṧliḋê">
                <a:extLst>
                  <a:ext uri="{FF2B5EF4-FFF2-40B4-BE49-F238E27FC236}">
                    <a16:creationId xmlns:a16="http://schemas.microsoft.com/office/drawing/2014/main" id="{AA2CD2CD-9EF0-622F-6698-87EAE596C9A2}"/>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ŝ1îḍé">
                <a:extLst>
                  <a:ext uri="{FF2B5EF4-FFF2-40B4-BE49-F238E27FC236}">
                    <a16:creationId xmlns:a16="http://schemas.microsoft.com/office/drawing/2014/main" id="{243D1438-09F6-768C-8346-F74651E659D0}"/>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šlîďè">
                <a:extLst>
                  <a:ext uri="{FF2B5EF4-FFF2-40B4-BE49-F238E27FC236}">
                    <a16:creationId xmlns:a16="http://schemas.microsoft.com/office/drawing/2014/main" id="{E4D7A0F5-A81C-F149-DB8E-DC9E73246A89}"/>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ïşliďe">
                <a:extLst>
                  <a:ext uri="{FF2B5EF4-FFF2-40B4-BE49-F238E27FC236}">
                    <a16:creationId xmlns:a16="http://schemas.microsoft.com/office/drawing/2014/main" id="{5877E3F8-0DD8-AD3E-6A41-4C5E62485D7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śļíḑè">
                <a:extLst>
                  <a:ext uri="{FF2B5EF4-FFF2-40B4-BE49-F238E27FC236}">
                    <a16:creationId xmlns:a16="http://schemas.microsoft.com/office/drawing/2014/main" id="{358DE089-AD14-7511-5D4C-2055329D3615}"/>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ṥḷíḍè">
                <a:extLst>
                  <a:ext uri="{FF2B5EF4-FFF2-40B4-BE49-F238E27FC236}">
                    <a16:creationId xmlns:a16="http://schemas.microsoft.com/office/drawing/2014/main" id="{92045FAD-A3E2-B7FE-CE63-918311D59721}"/>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Sḻiḓe">
                <a:extLst>
                  <a:ext uri="{FF2B5EF4-FFF2-40B4-BE49-F238E27FC236}">
                    <a16:creationId xmlns:a16="http://schemas.microsoft.com/office/drawing/2014/main" id="{13FE62D5-CB65-3E2C-DD56-6483231E6E22}"/>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sļiḋé">
                <a:extLst>
                  <a:ext uri="{FF2B5EF4-FFF2-40B4-BE49-F238E27FC236}">
                    <a16:creationId xmlns:a16="http://schemas.microsoft.com/office/drawing/2014/main" id="{BDE56436-4E7A-EB35-5F3A-3A216459F101}"/>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şľídé">
                <a:extLst>
                  <a:ext uri="{FF2B5EF4-FFF2-40B4-BE49-F238E27FC236}">
                    <a16:creationId xmlns:a16="http://schemas.microsoft.com/office/drawing/2014/main" id="{89459EAC-2E9D-2D4F-D5EF-DF21A3A04576}"/>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7" name="îṡḻiḓê">
              <a:extLst>
                <a:ext uri="{FF2B5EF4-FFF2-40B4-BE49-F238E27FC236}">
                  <a16:creationId xmlns:a16="http://schemas.microsoft.com/office/drawing/2014/main" id="{0DAA6845-A5BD-068F-C901-495B763DE4BC}"/>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š1îďê">
              <a:extLst>
                <a:ext uri="{FF2B5EF4-FFF2-40B4-BE49-F238E27FC236}">
                  <a16:creationId xmlns:a16="http://schemas.microsoft.com/office/drawing/2014/main" id="{25FBA1AF-F956-801A-731F-DA004EEE05E0}"/>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1" name="íṩlíḍe">
              <a:extLst>
                <a:ext uri="{FF2B5EF4-FFF2-40B4-BE49-F238E27FC236}">
                  <a16:creationId xmlns:a16="http://schemas.microsoft.com/office/drawing/2014/main" id="{AED8D987-CA58-105A-E910-9A8A65B88EA0}"/>
                </a:ext>
              </a:extLst>
            </p:cNvPr>
            <p:cNvGrpSpPr/>
            <p:nvPr/>
          </p:nvGrpSpPr>
          <p:grpSpPr>
            <a:xfrm>
              <a:off x="4589708" y="2583543"/>
              <a:ext cx="742163" cy="1193232"/>
              <a:chOff x="4691308" y="2684429"/>
              <a:chExt cx="679414" cy="1092346"/>
            </a:xfrm>
            <a:grpFill/>
          </p:grpSpPr>
          <p:sp>
            <p:nvSpPr>
              <p:cNvPr id="77" name="ïṡľïďê">
                <a:extLst>
                  <a:ext uri="{FF2B5EF4-FFF2-40B4-BE49-F238E27FC236}">
                    <a16:creationId xmlns:a16="http://schemas.microsoft.com/office/drawing/2014/main" id="{75C82360-8EC5-E155-783A-C03E9EE4D848}"/>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îšlíḍé">
                <a:extLst>
                  <a:ext uri="{FF2B5EF4-FFF2-40B4-BE49-F238E27FC236}">
                    <a16:creationId xmlns:a16="http://schemas.microsoft.com/office/drawing/2014/main" id="{E703653A-C70D-583F-03C9-5195EF8028DC}"/>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S1ïḍé">
                <a:extLst>
                  <a:ext uri="{FF2B5EF4-FFF2-40B4-BE49-F238E27FC236}">
                    <a16:creationId xmlns:a16="http://schemas.microsoft.com/office/drawing/2014/main" id="{46444390-5005-7070-F1EA-475ED9E21C83}"/>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4" name="î$1idè">
              <a:extLst>
                <a:ext uri="{FF2B5EF4-FFF2-40B4-BE49-F238E27FC236}">
                  <a16:creationId xmlns:a16="http://schemas.microsoft.com/office/drawing/2014/main" id="{2718B59F-C272-F86C-F1D4-7EFF4C472D44}"/>
                </a:ext>
              </a:extLst>
            </p:cNvPr>
            <p:cNvGrpSpPr/>
            <p:nvPr/>
          </p:nvGrpSpPr>
          <p:grpSpPr>
            <a:xfrm>
              <a:off x="7561942" y="2580837"/>
              <a:ext cx="677905" cy="1186334"/>
              <a:chOff x="7344147" y="2674826"/>
              <a:chExt cx="624197" cy="1092345"/>
            </a:xfrm>
            <a:grpFill/>
          </p:grpSpPr>
          <p:sp>
            <p:nvSpPr>
              <p:cNvPr id="73" name="ïṩľiḓe">
                <a:extLst>
                  <a:ext uri="{FF2B5EF4-FFF2-40B4-BE49-F238E27FC236}">
                    <a16:creationId xmlns:a16="http://schemas.microsoft.com/office/drawing/2014/main" id="{33560F0B-799E-288A-D93D-A157C3C142DF}"/>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ṣlïḓê">
                <a:extLst>
                  <a:ext uri="{FF2B5EF4-FFF2-40B4-BE49-F238E27FC236}">
                    <a16:creationId xmlns:a16="http://schemas.microsoft.com/office/drawing/2014/main" id="{BACCB6AC-5FA5-1C30-DA06-630D2BEC1C0E}"/>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ïšlîḍê">
                <a:extLst>
                  <a:ext uri="{FF2B5EF4-FFF2-40B4-BE49-F238E27FC236}">
                    <a16:creationId xmlns:a16="http://schemas.microsoft.com/office/drawing/2014/main" id="{74AF2CF5-6AB5-2898-622B-CD1C91CE7555}"/>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S1îḓe">
                <a:extLst>
                  <a:ext uri="{FF2B5EF4-FFF2-40B4-BE49-F238E27FC236}">
                    <a16:creationId xmlns:a16="http://schemas.microsoft.com/office/drawing/2014/main" id="{19270FB9-F8CA-74DA-F343-FE1B4186EB59}"/>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4" name="ïŝḻïdè">
              <a:extLst>
                <a:ext uri="{FF2B5EF4-FFF2-40B4-BE49-F238E27FC236}">
                  <a16:creationId xmlns:a16="http://schemas.microsoft.com/office/drawing/2014/main" id="{4D26FFD8-FC1F-A715-B122-E915587A3104}"/>
                </a:ext>
              </a:extLst>
            </p:cNvPr>
            <p:cNvGrpSpPr/>
            <p:nvPr/>
          </p:nvGrpSpPr>
          <p:grpSpPr>
            <a:xfrm>
              <a:off x="4649513" y="3946051"/>
              <a:ext cx="3567404" cy="243887"/>
              <a:chOff x="4649503" y="3967974"/>
              <a:chExt cx="3246722" cy="221964"/>
            </a:xfrm>
            <a:grpFill/>
          </p:grpSpPr>
          <p:sp>
            <p:nvSpPr>
              <p:cNvPr id="55" name="í$ḻiḓé">
                <a:extLst>
                  <a:ext uri="{FF2B5EF4-FFF2-40B4-BE49-F238E27FC236}">
                    <a16:creationId xmlns:a16="http://schemas.microsoft.com/office/drawing/2014/main" id="{8E0047B1-2FFC-B60C-69F8-1FEDF7EA68DF}"/>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ṡľîḓé">
                <a:extLst>
                  <a:ext uri="{FF2B5EF4-FFF2-40B4-BE49-F238E27FC236}">
                    <a16:creationId xmlns:a16="http://schemas.microsoft.com/office/drawing/2014/main" id="{5F596B6F-C552-5DA3-1495-FF2790953F07}"/>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ṥļíḑè">
                <a:extLst>
                  <a:ext uri="{FF2B5EF4-FFF2-40B4-BE49-F238E27FC236}">
                    <a16:creationId xmlns:a16="http://schemas.microsoft.com/office/drawing/2014/main" id="{793F5B01-159A-141D-1BA1-B9CB3DEAC342}"/>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ŝliḍé">
                <a:extLst>
                  <a:ext uri="{FF2B5EF4-FFF2-40B4-BE49-F238E27FC236}">
                    <a16:creationId xmlns:a16="http://schemas.microsoft.com/office/drawing/2014/main" id="{27BD797D-A26B-2097-B9F2-5C1FAE5E5E5D}"/>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ŝļiďè">
                <a:extLst>
                  <a:ext uri="{FF2B5EF4-FFF2-40B4-BE49-F238E27FC236}">
                    <a16:creationId xmlns:a16="http://schemas.microsoft.com/office/drawing/2014/main" id="{AEE9519E-0852-DBF3-B9B2-9C5ADAB86B5B}"/>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ṩḷiḓé">
                <a:extLst>
                  <a:ext uri="{FF2B5EF4-FFF2-40B4-BE49-F238E27FC236}">
                    <a16:creationId xmlns:a16="http://schemas.microsoft.com/office/drawing/2014/main" id="{F4E05A93-9468-60CF-44A7-C2C7E0E62B19}"/>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i$ḷíďè">
                <a:extLst>
                  <a:ext uri="{FF2B5EF4-FFF2-40B4-BE49-F238E27FC236}">
                    <a16:creationId xmlns:a16="http://schemas.microsoft.com/office/drawing/2014/main" id="{5483D1D4-4641-532F-3DC8-01169C26D81F}"/>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ś1îdê">
                <a:extLst>
                  <a:ext uri="{FF2B5EF4-FFF2-40B4-BE49-F238E27FC236}">
                    <a16:creationId xmlns:a16="http://schemas.microsoft.com/office/drawing/2014/main" id="{1E4DC187-54B1-E776-C5DA-581F9D8471EC}"/>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ṧļîḓe">
                <a:extLst>
                  <a:ext uri="{FF2B5EF4-FFF2-40B4-BE49-F238E27FC236}">
                    <a16:creationId xmlns:a16="http://schemas.microsoft.com/office/drawing/2014/main" id="{FF4BA78B-2CCB-85E7-7B08-CAC9C3987C24}"/>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ḷíḑe">
                <a:extLst>
                  <a:ext uri="{FF2B5EF4-FFF2-40B4-BE49-F238E27FC236}">
                    <a16:creationId xmlns:a16="http://schemas.microsoft.com/office/drawing/2014/main" id="{E444D2CD-26A4-50E4-3D68-9C17F8E601F3}"/>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šļiďè">
                <a:extLst>
                  <a:ext uri="{FF2B5EF4-FFF2-40B4-BE49-F238E27FC236}">
                    <a16:creationId xmlns:a16="http://schemas.microsoft.com/office/drawing/2014/main" id="{F66969FC-1872-B56C-01D0-64131696EFE5}"/>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ṡḷïdè">
                <a:extLst>
                  <a:ext uri="{FF2B5EF4-FFF2-40B4-BE49-F238E27FC236}">
                    <a16:creationId xmlns:a16="http://schemas.microsoft.com/office/drawing/2014/main" id="{C49B0AB9-E07F-E2ED-9FB2-E41075877D03}"/>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îśḻïḓe">
                <a:extLst>
                  <a:ext uri="{FF2B5EF4-FFF2-40B4-BE49-F238E27FC236}">
                    <a16:creationId xmlns:a16="http://schemas.microsoft.com/office/drawing/2014/main" id="{070FD1E0-788A-156B-AF63-1992E8A58097}"/>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šļîḓe">
                <a:extLst>
                  <a:ext uri="{FF2B5EF4-FFF2-40B4-BE49-F238E27FC236}">
                    <a16:creationId xmlns:a16="http://schemas.microsoft.com/office/drawing/2014/main" id="{F2004F19-1940-CE4F-9AE3-6391E8B09685}"/>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šḷîḋé">
                <a:extLst>
                  <a:ext uri="{FF2B5EF4-FFF2-40B4-BE49-F238E27FC236}">
                    <a16:creationId xmlns:a16="http://schemas.microsoft.com/office/drawing/2014/main" id="{6E6F00A6-7677-0BB1-87C2-CFA296111D44}"/>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šļïḋê">
                <a:extLst>
                  <a:ext uri="{FF2B5EF4-FFF2-40B4-BE49-F238E27FC236}">
                    <a16:creationId xmlns:a16="http://schemas.microsoft.com/office/drawing/2014/main" id="{CADA789B-025A-6700-9A61-0039D9B5C4C8}"/>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śľïḓê">
                <a:extLst>
                  <a:ext uri="{FF2B5EF4-FFF2-40B4-BE49-F238E27FC236}">
                    <a16:creationId xmlns:a16="http://schemas.microsoft.com/office/drawing/2014/main" id="{5F409CA2-F030-B547-4B0F-181D8B123AF6}"/>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ṩḷiḋé">
                <a:extLst>
                  <a:ext uri="{FF2B5EF4-FFF2-40B4-BE49-F238E27FC236}">
                    <a16:creationId xmlns:a16="http://schemas.microsoft.com/office/drawing/2014/main" id="{CAE24967-3162-6412-71FD-6F89B8D6135A}"/>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113" name="文本框 112">
            <a:extLst>
              <a:ext uri="{FF2B5EF4-FFF2-40B4-BE49-F238E27FC236}">
                <a16:creationId xmlns:a16="http://schemas.microsoft.com/office/drawing/2014/main" id="{31B9332D-B7D8-E915-1EE4-3719B863F597}"/>
              </a:ext>
            </a:extLst>
          </p:cNvPr>
          <p:cNvSpPr txBox="1"/>
          <p:nvPr/>
        </p:nvSpPr>
        <p:spPr>
          <a:xfrm>
            <a:off x="0" y="5996927"/>
            <a:ext cx="12208463"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联系方式：</a:t>
            </a:r>
            <a:r>
              <a:rPr lang="en-US" altLang="zh-CN" sz="2400" b="1" dirty="0">
                <a:latin typeface="微软雅黑" panose="020B0503020204020204" pitchFamily="34" charset="-122"/>
                <a:ea typeface="微软雅黑" panose="020B0503020204020204" pitchFamily="34" charset="-122"/>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13572190820(</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同微信</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guyaxiu@chd.edu.cn</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FC6AD1CA-BB0B-DF2D-794B-60AB6AA91F70}"/>
              </a:ext>
            </a:extLst>
          </p:cNvPr>
          <p:cNvSpPr txBox="1"/>
          <p:nvPr/>
        </p:nvSpPr>
        <p:spPr>
          <a:xfrm>
            <a:off x="138202" y="916425"/>
            <a:ext cx="12192000" cy="769441"/>
          </a:xfrm>
          <a:prstGeom prst="rect">
            <a:avLst/>
          </a:prstGeom>
          <a:noFill/>
        </p:spPr>
        <p:txBody>
          <a:bodyPr wrap="square">
            <a:spAutoFit/>
          </a:bodyPr>
          <a:lstStyle/>
          <a:p>
            <a:pPr algn="ctr"/>
            <a:r>
              <a:rPr lang="zh-CN" altLang="en-US" sz="4400" b="1" kern="100" dirty="0">
                <a:effectLst/>
                <a:latin typeface="Times New Roman" panose="02020603050405020304" pitchFamily="18" charset="0"/>
                <a:ea typeface="微软雅黑" panose="020B0503020204020204" pitchFamily="34" charset="-122"/>
                <a:cs typeface="Times New Roman" panose="02020603050405020304" pitchFamily="18" charset="0"/>
              </a:rPr>
              <a:t>翅片式椭圆套管蒸发式冷凝器性能分析与应用</a:t>
            </a:r>
            <a:endParaRPr lang="zh-CN" altLang="zh-CN" sz="4000" kern="1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文本框 1">
            <a:extLst>
              <a:ext uri="{FF2B5EF4-FFF2-40B4-BE49-F238E27FC236}">
                <a16:creationId xmlns:a16="http://schemas.microsoft.com/office/drawing/2014/main" id="{464B4C16-4A75-3483-AA0C-0CDD342FF99A}"/>
              </a:ext>
            </a:extLst>
          </p:cNvPr>
          <p:cNvSpPr txBox="1"/>
          <p:nvPr/>
        </p:nvSpPr>
        <p:spPr>
          <a:xfrm>
            <a:off x="1549525" y="1976857"/>
            <a:ext cx="9369354" cy="1446550"/>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恳请各位专家批评指正！</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r>
              <a:rPr lang="zh-CN" altLang="en-US" sz="4400" b="1" dirty="0">
                <a:solidFill>
                  <a:schemeClr val="bg1"/>
                </a:solidFill>
                <a:latin typeface="微软雅黑" panose="020B0503020204020204" pitchFamily="34" charset="-122"/>
                <a:ea typeface="微软雅黑" panose="020B0503020204020204" pitchFamily="34" charset="-122"/>
              </a:rPr>
              <a:t>谢谢！</a:t>
            </a:r>
            <a:endParaRPr lang="en-US" altLang="zh-CN" sz="4400" b="1"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72ED2970-9FFE-9FA8-9B8B-ADE6CB3F0BAD}"/>
              </a:ext>
            </a:extLst>
          </p:cNvPr>
          <p:cNvSpPr txBox="1"/>
          <p:nvPr/>
        </p:nvSpPr>
        <p:spPr>
          <a:xfrm>
            <a:off x="0" y="6500731"/>
            <a:ext cx="12208463" cy="338554"/>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致谢：陕西省自然科学基础研究计划项目</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(2023-JC-YB-473</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b="1" dirty="0">
                <a:latin typeface="微软雅黑" panose="020B0503020204020204" pitchFamily="34" charset="-122"/>
                <a:ea typeface="微软雅黑" panose="020B0503020204020204" pitchFamily="34" charset="-122"/>
              </a:rPr>
              <a:t>、西部绿色建筑国家重点实验室开放基金项目</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LSKF202314</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b="1" dirty="0">
                <a:latin typeface="微软雅黑" panose="020B0503020204020204" pitchFamily="34" charset="-122"/>
                <a:ea typeface="微软雅黑" panose="020B0503020204020204" pitchFamily="34" charset="-122"/>
              </a:rPr>
              <a:t>资助</a:t>
            </a:r>
          </a:p>
        </p:txBody>
      </p:sp>
      <p:sp>
        <p:nvSpPr>
          <p:cNvPr id="14" name="文本框 13">
            <a:extLst>
              <a:ext uri="{FF2B5EF4-FFF2-40B4-BE49-F238E27FC236}">
                <a16:creationId xmlns:a16="http://schemas.microsoft.com/office/drawing/2014/main" id="{41943CBD-F198-E44C-F884-4D9E6CA81A56}"/>
              </a:ext>
            </a:extLst>
          </p:cNvPr>
          <p:cNvSpPr txBox="1"/>
          <p:nvPr/>
        </p:nvSpPr>
        <p:spPr>
          <a:xfrm>
            <a:off x="3375368" y="5270607"/>
            <a:ext cx="772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李模华</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13418993-B336-EB85-EE21-34DA3E480B8D}"/>
              </a:ext>
            </a:extLst>
          </p:cNvPr>
          <p:cNvSpPr txBox="1"/>
          <p:nvPr/>
        </p:nvSpPr>
        <p:spPr>
          <a:xfrm>
            <a:off x="6582168" y="5270607"/>
            <a:ext cx="8206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李汉林</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16" name="文本框 15">
            <a:extLst>
              <a:ext uri="{FF2B5EF4-FFF2-40B4-BE49-F238E27FC236}">
                <a16:creationId xmlns:a16="http://schemas.microsoft.com/office/drawing/2014/main" id="{706B479C-E23D-F044-33CF-0E923CEA9758}"/>
              </a:ext>
            </a:extLst>
          </p:cNvPr>
          <p:cNvSpPr txBox="1"/>
          <p:nvPr/>
        </p:nvSpPr>
        <p:spPr>
          <a:xfrm>
            <a:off x="4494627" y="5263439"/>
            <a:ext cx="71712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刘力文</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27" name="文本框 26">
            <a:extLst>
              <a:ext uri="{FF2B5EF4-FFF2-40B4-BE49-F238E27FC236}">
                <a16:creationId xmlns:a16="http://schemas.microsoft.com/office/drawing/2014/main" id="{F0A5EB63-DF28-424E-EE49-27B9336AD16A}"/>
              </a:ext>
            </a:extLst>
          </p:cNvPr>
          <p:cNvSpPr txBox="1"/>
          <p:nvPr/>
        </p:nvSpPr>
        <p:spPr>
          <a:xfrm>
            <a:off x="7678952" y="5260120"/>
            <a:ext cx="7523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何跃飞</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29" name="文本框 28">
            <a:extLst>
              <a:ext uri="{FF2B5EF4-FFF2-40B4-BE49-F238E27FC236}">
                <a16:creationId xmlns:a16="http://schemas.microsoft.com/office/drawing/2014/main" id="{B8E7183C-B44C-ECDD-4AE2-D44949AA60F9}"/>
              </a:ext>
            </a:extLst>
          </p:cNvPr>
          <p:cNvSpPr txBox="1"/>
          <p:nvPr/>
        </p:nvSpPr>
        <p:spPr>
          <a:xfrm>
            <a:off x="8800885" y="5260119"/>
            <a:ext cx="7866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400" b="1" dirty="0">
                <a:latin typeface="Calibri"/>
                <a:ea typeface="宋体" panose="02010600030101010101" pitchFamily="2" charset="-122"/>
              </a:rPr>
              <a:t>任现超</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endParaRPr>
          </a:p>
        </p:txBody>
      </p:sp>
      <p:sp>
        <p:nvSpPr>
          <p:cNvPr id="30" name="文本框 29">
            <a:extLst>
              <a:ext uri="{FF2B5EF4-FFF2-40B4-BE49-F238E27FC236}">
                <a16:creationId xmlns:a16="http://schemas.microsoft.com/office/drawing/2014/main" id="{9CB8E8FE-573A-EDE9-EA1F-9CDE1BEBE0F0}"/>
              </a:ext>
            </a:extLst>
          </p:cNvPr>
          <p:cNvSpPr txBox="1"/>
          <p:nvPr/>
        </p:nvSpPr>
        <p:spPr>
          <a:xfrm>
            <a:off x="1259782" y="5285692"/>
            <a:ext cx="772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邹阳</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31" name="文本框 30">
            <a:extLst>
              <a:ext uri="{FF2B5EF4-FFF2-40B4-BE49-F238E27FC236}">
                <a16:creationId xmlns:a16="http://schemas.microsoft.com/office/drawing/2014/main" id="{B966B6DF-69E7-8552-7FCD-D9D6B0DEED3B}"/>
              </a:ext>
            </a:extLst>
          </p:cNvPr>
          <p:cNvSpPr txBox="1"/>
          <p:nvPr/>
        </p:nvSpPr>
        <p:spPr>
          <a:xfrm>
            <a:off x="2284765" y="5270607"/>
            <a:ext cx="71712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400" b="1" dirty="0">
                <a:latin typeface="Calibri"/>
                <a:ea typeface="宋体" panose="02010600030101010101" pitchFamily="2" charset="-122"/>
              </a:rPr>
              <a:t>王俊炜</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32" name="文本框 31">
            <a:extLst>
              <a:ext uri="{FF2B5EF4-FFF2-40B4-BE49-F238E27FC236}">
                <a16:creationId xmlns:a16="http://schemas.microsoft.com/office/drawing/2014/main" id="{F36A74DE-8CD1-51A1-2CCC-D72733783066}"/>
              </a:ext>
            </a:extLst>
          </p:cNvPr>
          <p:cNvSpPr txBox="1"/>
          <p:nvPr/>
        </p:nvSpPr>
        <p:spPr>
          <a:xfrm>
            <a:off x="5470641" y="5270607"/>
            <a:ext cx="8206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余良仕</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33" name="文本框 32">
            <a:extLst>
              <a:ext uri="{FF2B5EF4-FFF2-40B4-BE49-F238E27FC236}">
                <a16:creationId xmlns:a16="http://schemas.microsoft.com/office/drawing/2014/main" id="{32CE90A6-07A1-5EC9-10BE-A375B4A12EE7}"/>
              </a:ext>
            </a:extLst>
          </p:cNvPr>
          <p:cNvSpPr txBox="1"/>
          <p:nvPr/>
        </p:nvSpPr>
        <p:spPr>
          <a:xfrm>
            <a:off x="9957033" y="5270607"/>
            <a:ext cx="7866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400" b="1" dirty="0">
                <a:latin typeface="Calibri"/>
                <a:ea typeface="宋体" panose="02010600030101010101" pitchFamily="2" charset="-122"/>
              </a:rPr>
              <a:t>段少斌</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endParaRPr>
          </a:p>
        </p:txBody>
      </p:sp>
      <p:grpSp>
        <p:nvGrpSpPr>
          <p:cNvPr id="35" name="组合 34">
            <a:extLst>
              <a:ext uri="{FF2B5EF4-FFF2-40B4-BE49-F238E27FC236}">
                <a16:creationId xmlns:a16="http://schemas.microsoft.com/office/drawing/2014/main" id="{5D7DFBCC-A728-F36C-639A-B94641F459B6}"/>
              </a:ext>
            </a:extLst>
          </p:cNvPr>
          <p:cNvGrpSpPr/>
          <p:nvPr/>
        </p:nvGrpSpPr>
        <p:grpSpPr>
          <a:xfrm>
            <a:off x="84790" y="3680469"/>
            <a:ext cx="12022419" cy="1551554"/>
            <a:chOff x="59411" y="3703842"/>
            <a:chExt cx="12022419" cy="1551554"/>
          </a:xfrm>
        </p:grpSpPr>
        <p:pic>
          <p:nvPicPr>
            <p:cNvPr id="4" name="图片 3">
              <a:extLst>
                <a:ext uri="{FF2B5EF4-FFF2-40B4-BE49-F238E27FC236}">
                  <a16:creationId xmlns:a16="http://schemas.microsoft.com/office/drawing/2014/main" id="{483D6458-2437-71C9-50DC-EAD05AC2A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11" y="3703843"/>
              <a:ext cx="1032000" cy="1548000"/>
            </a:xfrm>
            <a:prstGeom prst="rect">
              <a:avLst/>
            </a:prstGeom>
          </p:spPr>
        </p:pic>
        <p:pic>
          <p:nvPicPr>
            <p:cNvPr id="6" name="图片 5">
              <a:extLst>
                <a:ext uri="{FF2B5EF4-FFF2-40B4-BE49-F238E27FC236}">
                  <a16:creationId xmlns:a16="http://schemas.microsoft.com/office/drawing/2014/main" id="{DD6CA5A9-C782-63DC-B64E-F4C9A2AE9E1F}"/>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575" y="3705925"/>
              <a:ext cx="1032000" cy="1548000"/>
            </a:xfrm>
            <a:prstGeom prst="rect">
              <a:avLst/>
            </a:prstGeom>
          </p:spPr>
        </p:pic>
        <p:pic>
          <p:nvPicPr>
            <p:cNvPr id="9" name="图片 8">
              <a:extLst>
                <a:ext uri="{FF2B5EF4-FFF2-40B4-BE49-F238E27FC236}">
                  <a16:creationId xmlns:a16="http://schemas.microsoft.com/office/drawing/2014/main" id="{29F79DC7-7722-5EBE-D9BC-200657815799}"/>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21" y="3707396"/>
              <a:ext cx="1044900" cy="1548000"/>
            </a:xfrm>
            <a:prstGeom prst="rect">
              <a:avLst/>
            </a:prstGeom>
          </p:spPr>
        </p:pic>
        <p:pic>
          <p:nvPicPr>
            <p:cNvPr id="11" name="图片 10">
              <a:extLst>
                <a:ext uri="{FF2B5EF4-FFF2-40B4-BE49-F238E27FC236}">
                  <a16:creationId xmlns:a16="http://schemas.microsoft.com/office/drawing/2014/main" id="{550D42DF-0CBB-2F15-4836-BA6581BDEF4D}"/>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rcRect/>
            <a:stretch/>
          </p:blipFill>
          <p:spPr>
            <a:xfrm>
              <a:off x="3192606" y="3705925"/>
              <a:ext cx="1096160" cy="1548000"/>
            </a:xfrm>
            <a:prstGeom prst="rect">
              <a:avLst/>
            </a:prstGeom>
          </p:spPr>
        </p:pic>
        <p:pic>
          <p:nvPicPr>
            <p:cNvPr id="19" name="图片 18">
              <a:extLst>
                <a:ext uri="{FF2B5EF4-FFF2-40B4-BE49-F238E27FC236}">
                  <a16:creationId xmlns:a16="http://schemas.microsoft.com/office/drawing/2014/main" id="{C4D15CF3-0992-367B-E7AD-E14EF5396F79}"/>
                </a:ext>
              </a:extLst>
            </p:cNvPr>
            <p:cNvPicPr preferRelativeResize="0">
              <a:picLocks noChangeAspect="1"/>
            </p:cNvPicPr>
            <p:nvPr/>
          </p:nvPicPr>
          <p:blipFill>
            <a:blip r:embed="rId8"/>
            <a:srcRect/>
            <a:stretch/>
          </p:blipFill>
          <p:spPr>
            <a:xfrm>
              <a:off x="4288171" y="3705925"/>
              <a:ext cx="1055416" cy="1548000"/>
            </a:xfrm>
            <a:prstGeom prst="rect">
              <a:avLst/>
            </a:prstGeom>
          </p:spPr>
        </p:pic>
        <p:pic>
          <p:nvPicPr>
            <p:cNvPr id="20" name="图片 19">
              <a:extLst>
                <a:ext uri="{FF2B5EF4-FFF2-40B4-BE49-F238E27FC236}">
                  <a16:creationId xmlns:a16="http://schemas.microsoft.com/office/drawing/2014/main" id="{4FAE06F3-60A9-C2CE-8700-BF1389B76879}"/>
                </a:ext>
              </a:extLst>
            </p:cNvPr>
            <p:cNvPicPr preferRelativeResize="0">
              <a:picLocks noChangeAspect="1"/>
            </p:cNvPicPr>
            <p:nvPr/>
          </p:nvPicPr>
          <p:blipFill>
            <a:blip r:embed="rId9"/>
            <a:srcRect/>
            <a:stretch/>
          </p:blipFill>
          <p:spPr>
            <a:xfrm>
              <a:off x="6371925" y="3705925"/>
              <a:ext cx="1129704" cy="1548000"/>
            </a:xfrm>
            <a:prstGeom prst="rect">
              <a:avLst/>
            </a:prstGeom>
          </p:spPr>
        </p:pic>
        <p:pic>
          <p:nvPicPr>
            <p:cNvPr id="22" name="图片 21">
              <a:extLst>
                <a:ext uri="{FF2B5EF4-FFF2-40B4-BE49-F238E27FC236}">
                  <a16:creationId xmlns:a16="http://schemas.microsoft.com/office/drawing/2014/main" id="{C9CF4669-ED21-7827-2FC2-9A8299773B1E}"/>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9425" y="3703843"/>
              <a:ext cx="1161000" cy="1548000"/>
            </a:xfrm>
            <a:prstGeom prst="rect">
              <a:avLst/>
            </a:prstGeom>
          </p:spPr>
        </p:pic>
        <p:pic>
          <p:nvPicPr>
            <p:cNvPr id="23" name="图片 22">
              <a:extLst>
                <a:ext uri="{FF2B5EF4-FFF2-40B4-BE49-F238E27FC236}">
                  <a16:creationId xmlns:a16="http://schemas.microsoft.com/office/drawing/2014/main" id="{F92641ED-0726-C301-7D16-F3F124FA995F}"/>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14258" y="3705925"/>
              <a:ext cx="1161000" cy="1548000"/>
            </a:xfrm>
            <a:prstGeom prst="rect">
              <a:avLst/>
            </a:prstGeom>
            <a:noFill/>
            <a:ln>
              <a:noFill/>
            </a:ln>
          </p:spPr>
        </p:pic>
        <p:pic>
          <p:nvPicPr>
            <p:cNvPr id="25" name="图片 24">
              <a:extLst>
                <a:ext uri="{FF2B5EF4-FFF2-40B4-BE49-F238E27FC236}">
                  <a16:creationId xmlns:a16="http://schemas.microsoft.com/office/drawing/2014/main" id="{E3A56896-7491-89F6-438A-C2C3DEAA8C61}"/>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7391" y="3705925"/>
              <a:ext cx="1064762" cy="1548000"/>
            </a:xfrm>
            <a:prstGeom prst="rect">
              <a:avLst/>
            </a:prstGeom>
          </p:spPr>
        </p:pic>
        <p:pic>
          <p:nvPicPr>
            <p:cNvPr id="26" name="图片 25">
              <a:extLst>
                <a:ext uri="{FF2B5EF4-FFF2-40B4-BE49-F238E27FC236}">
                  <a16:creationId xmlns:a16="http://schemas.microsoft.com/office/drawing/2014/main" id="{0F33C989-33A9-C2E1-ADF0-F9EA16BC837C}"/>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2592" y="3706774"/>
              <a:ext cx="1066437" cy="1548000"/>
            </a:xfrm>
            <a:prstGeom prst="rect">
              <a:avLst/>
            </a:prstGeom>
          </p:spPr>
        </p:pic>
        <p:pic>
          <p:nvPicPr>
            <p:cNvPr id="34" name="图片 33">
              <a:extLst>
                <a:ext uri="{FF2B5EF4-FFF2-40B4-BE49-F238E27FC236}">
                  <a16:creationId xmlns:a16="http://schemas.microsoft.com/office/drawing/2014/main" id="{6401EAC5-F6F9-88CB-77C6-54DEE31759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9086" y="3703842"/>
              <a:ext cx="1212744" cy="1548000"/>
            </a:xfrm>
            <a:prstGeom prst="roundRect">
              <a:avLst>
                <a:gd name="adj" fmla="val 5087"/>
              </a:avLst>
            </a:prstGeom>
            <a:noFill/>
            <a:ln w="38100">
              <a:noFill/>
            </a:ln>
            <a:effectLst/>
          </p:spPr>
        </p:pic>
      </p:grpSp>
      <p:sp>
        <p:nvSpPr>
          <p:cNvPr id="36" name="文本框 35">
            <a:extLst>
              <a:ext uri="{FF2B5EF4-FFF2-40B4-BE49-F238E27FC236}">
                <a16:creationId xmlns:a16="http://schemas.microsoft.com/office/drawing/2014/main" id="{1A9F679E-A9E6-EFD0-C1B9-4DF55DE00996}"/>
              </a:ext>
            </a:extLst>
          </p:cNvPr>
          <p:cNvSpPr txBox="1"/>
          <p:nvPr/>
        </p:nvSpPr>
        <p:spPr>
          <a:xfrm>
            <a:off x="214721" y="5270607"/>
            <a:ext cx="772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cs typeface="+mn-cs"/>
              </a:rPr>
              <a:t>谷雅秀</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cs typeface="+mn-cs"/>
            </a:endParaRPr>
          </a:p>
        </p:txBody>
      </p:sp>
      <p:sp>
        <p:nvSpPr>
          <p:cNvPr id="37" name="文本框 36">
            <a:extLst>
              <a:ext uri="{FF2B5EF4-FFF2-40B4-BE49-F238E27FC236}">
                <a16:creationId xmlns:a16="http://schemas.microsoft.com/office/drawing/2014/main" id="{4DC80C5A-D2B5-7CD9-6A66-FE04A3D102B7}"/>
              </a:ext>
            </a:extLst>
          </p:cNvPr>
          <p:cNvSpPr txBox="1"/>
          <p:nvPr/>
        </p:nvSpPr>
        <p:spPr>
          <a:xfrm>
            <a:off x="11113181" y="5256838"/>
            <a:ext cx="7866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effectLst/>
                <a:uLnTx/>
                <a:uFillTx/>
                <a:latin typeface="Calibri"/>
                <a:ea typeface="宋体" panose="02010600030101010101" pitchFamily="2" charset="-122"/>
              </a:rPr>
              <a:t>贾文竹</a:t>
            </a:r>
            <a:endParaRPr kumimoji="0" lang="en-US" altLang="zh-CN" sz="1400" b="1" i="0" u="none" strike="noStrike" kern="1200" cap="none" spc="0" normalizeH="0" baseline="0" noProof="0" dirty="0">
              <a:ln>
                <a:noFill/>
              </a:ln>
              <a:effectLst/>
              <a:uLnTx/>
              <a:uFillTx/>
              <a:latin typeface="Calibri"/>
              <a:ea typeface="宋体" panose="02010600030101010101" pitchFamily="2" charset="-122"/>
            </a:endParaRPr>
          </a:p>
        </p:txBody>
      </p:sp>
      <p:sp>
        <p:nvSpPr>
          <p:cNvPr id="38" name="文本框 37">
            <a:extLst>
              <a:ext uri="{FF2B5EF4-FFF2-40B4-BE49-F238E27FC236}">
                <a16:creationId xmlns:a16="http://schemas.microsoft.com/office/drawing/2014/main" id="{AEF741CA-8E22-AB4B-1351-66865229CC6B}"/>
              </a:ext>
            </a:extLst>
          </p:cNvPr>
          <p:cNvSpPr txBox="1"/>
          <p:nvPr/>
        </p:nvSpPr>
        <p:spPr>
          <a:xfrm>
            <a:off x="4902779" y="5535262"/>
            <a:ext cx="2500014"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汇 报 人：谷雅秀</a:t>
            </a:r>
          </a:p>
        </p:txBody>
      </p:sp>
      <p:sp>
        <p:nvSpPr>
          <p:cNvPr id="8" name="文本框 7">
            <a:extLst>
              <a:ext uri="{FF2B5EF4-FFF2-40B4-BE49-F238E27FC236}">
                <a16:creationId xmlns:a16="http://schemas.microsoft.com/office/drawing/2014/main" id="{A397BDD9-E57B-9411-E3D3-0035808D1F1A}"/>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28" name="图片 27" descr="中国制冷学会">
            <a:extLst>
              <a:ext uri="{FF2B5EF4-FFF2-40B4-BE49-F238E27FC236}">
                <a16:creationId xmlns:a16="http://schemas.microsoft.com/office/drawing/2014/main" id="{810F4075-9ADC-1EE6-FA92-09C68067E768}"/>
              </a:ext>
            </a:extLst>
          </p:cNvPr>
          <p:cNvPicPr>
            <a:picLocks noChangeAspect="1"/>
          </p:cNvPicPr>
          <p:nvPr/>
        </p:nvPicPr>
        <p:blipFill>
          <a:blip r:embed="rId15"/>
          <a:stretch>
            <a:fillRect/>
          </a:stretch>
        </p:blipFill>
        <p:spPr>
          <a:xfrm>
            <a:off x="7375936" y="123912"/>
            <a:ext cx="780660" cy="780660"/>
          </a:xfrm>
          <a:prstGeom prst="rect">
            <a:avLst/>
          </a:prstGeom>
        </p:spPr>
      </p:pic>
    </p:spTree>
    <p:extLst>
      <p:ext uri="{BB962C8B-B14F-4D97-AF65-F5344CB8AC3E}">
        <p14:creationId xmlns:p14="http://schemas.microsoft.com/office/powerpoint/2010/main" val="5553409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内容占位符 5">
            <a:extLst>
              <a:ext uri="{FF2B5EF4-FFF2-40B4-BE49-F238E27FC236}">
                <a16:creationId xmlns:a16="http://schemas.microsoft.com/office/drawing/2014/main" id="{0C784BD1-76F9-3ACD-BEAF-9E3E9EADB5DF}"/>
              </a:ext>
            </a:extLst>
          </p:cNvPr>
          <p:cNvGraphicFramePr>
            <a:graphicFrameLocks/>
          </p:cNvGraphicFramePr>
          <p:nvPr>
            <p:extLst>
              <p:ext uri="{D42A27DB-BD31-4B8C-83A1-F6EECF244321}">
                <p14:modId xmlns:p14="http://schemas.microsoft.com/office/powerpoint/2010/main" val="1836550392"/>
              </p:ext>
            </p:extLst>
          </p:nvPr>
        </p:nvGraphicFramePr>
        <p:xfrm>
          <a:off x="3846630" y="395553"/>
          <a:ext cx="8247704" cy="3117662"/>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线连接符 9">
            <a:extLst>
              <a:ext uri="{FF2B5EF4-FFF2-40B4-BE49-F238E27FC236}">
                <a16:creationId xmlns:a16="http://schemas.microsoft.com/office/drawing/2014/main" id="{71261E3B-E48F-938A-CB9B-5AB005DA996F}"/>
              </a:ext>
            </a:extLst>
          </p:cNvPr>
          <p:cNvCxnSpPr/>
          <p:nvPr/>
        </p:nvCxnSpPr>
        <p:spPr>
          <a:xfrm>
            <a:off x="0" y="603746"/>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EDD41FA0-6C0A-B19A-2017-AE92FC985F95}"/>
              </a:ext>
            </a:extLst>
          </p:cNvPr>
          <p:cNvSpPr/>
          <p:nvPr/>
        </p:nvSpPr>
        <p:spPr>
          <a:xfrm>
            <a:off x="422670" y="838560"/>
            <a:ext cx="11534867" cy="3025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endParaRPr lang="zh-CN" altLang="zh-CN" sz="1800" b="0" i="0" u="none" strike="noStrike" dirty="0">
              <a:effectLst/>
              <a:latin typeface="Arial" panose="020B0604020202020204" pitchFamily="34" charset="0"/>
            </a:endParaRPr>
          </a:p>
        </p:txBody>
      </p:sp>
      <p:sp>
        <p:nvSpPr>
          <p:cNvPr id="13" name="梯形 12">
            <a:extLst>
              <a:ext uri="{FF2B5EF4-FFF2-40B4-BE49-F238E27FC236}">
                <a16:creationId xmlns:a16="http://schemas.microsoft.com/office/drawing/2014/main" id="{E6551472-B8A8-93EC-3CF0-D9A89BA0B05B}"/>
              </a:ext>
            </a:extLst>
          </p:cNvPr>
          <p:cNvSpPr/>
          <p:nvPr/>
        </p:nvSpPr>
        <p:spPr>
          <a:xfrm rot="10800000">
            <a:off x="20126" y="618377"/>
            <a:ext cx="4248029"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4" name="文本框 13">
            <a:extLst>
              <a:ext uri="{FF2B5EF4-FFF2-40B4-BE49-F238E27FC236}">
                <a16:creationId xmlns:a16="http://schemas.microsoft.com/office/drawing/2014/main" id="{D2CD18B4-A799-769B-00FC-4BCBCC443D5A}"/>
              </a:ext>
            </a:extLst>
          </p:cNvPr>
          <p:cNvSpPr txBox="1"/>
          <p:nvPr/>
        </p:nvSpPr>
        <p:spPr>
          <a:xfrm>
            <a:off x="1186792" y="635037"/>
            <a:ext cx="1786247"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研究背景</a:t>
            </a:r>
          </a:p>
        </p:txBody>
      </p:sp>
      <p:grpSp>
        <p:nvGrpSpPr>
          <p:cNvPr id="78" name="Group 45">
            <a:extLst>
              <a:ext uri="{FF2B5EF4-FFF2-40B4-BE49-F238E27FC236}">
                <a16:creationId xmlns:a16="http://schemas.microsoft.com/office/drawing/2014/main" id="{9B09E92F-DDF1-36D1-8965-4BC6B4E00262}"/>
              </a:ext>
            </a:extLst>
          </p:cNvPr>
          <p:cNvGrpSpPr>
            <a:grpSpLocks noChangeAspect="1"/>
          </p:cNvGrpSpPr>
          <p:nvPr/>
        </p:nvGrpSpPr>
        <p:grpSpPr bwMode="auto">
          <a:xfrm>
            <a:off x="2336284" y="1756411"/>
            <a:ext cx="561436" cy="508409"/>
            <a:chOff x="1855" y="448"/>
            <a:chExt cx="1207" cy="1093"/>
          </a:xfrm>
          <a:solidFill>
            <a:schemeClr val="bg1"/>
          </a:solidFill>
        </p:grpSpPr>
        <p:sp>
          <p:nvSpPr>
            <p:cNvPr id="79" name="Freeform 46">
              <a:extLst>
                <a:ext uri="{FF2B5EF4-FFF2-40B4-BE49-F238E27FC236}">
                  <a16:creationId xmlns:a16="http://schemas.microsoft.com/office/drawing/2014/main" id="{EA16C626-290A-9A16-57E5-450CFBB8DEB6}"/>
                </a:ext>
              </a:extLst>
            </p:cNvPr>
            <p:cNvSpPr>
              <a:spLocks noEditPoints="1"/>
            </p:cNvSpPr>
            <p:nvPr/>
          </p:nvSpPr>
          <p:spPr bwMode="auto">
            <a:xfrm>
              <a:off x="1855" y="448"/>
              <a:ext cx="961" cy="691"/>
            </a:xfrm>
            <a:custGeom>
              <a:avLst/>
              <a:gdLst>
                <a:gd name="T0" fmla="*/ 1298 w 1304"/>
                <a:gd name="T1" fmla="*/ 212 h 938"/>
                <a:gd name="T2" fmla="*/ 934 w 1304"/>
                <a:gd name="T3" fmla="*/ 0 h 938"/>
                <a:gd name="T4" fmla="*/ 572 w 1304"/>
                <a:gd name="T5" fmla="*/ 210 h 938"/>
                <a:gd name="T6" fmla="*/ 487 w 1304"/>
                <a:gd name="T7" fmla="*/ 196 h 938"/>
                <a:gd name="T8" fmla="*/ 302 w 1304"/>
                <a:gd name="T9" fmla="*/ 272 h 938"/>
                <a:gd name="T10" fmla="*/ 225 w 1304"/>
                <a:gd name="T11" fmla="*/ 434 h 938"/>
                <a:gd name="T12" fmla="*/ 72 w 1304"/>
                <a:gd name="T13" fmla="*/ 508 h 938"/>
                <a:gd name="T14" fmla="*/ 0 w 1304"/>
                <a:gd name="T15" fmla="*/ 685 h 938"/>
                <a:gd name="T16" fmla="*/ 250 w 1304"/>
                <a:gd name="T17" fmla="*/ 938 h 938"/>
                <a:gd name="T18" fmla="*/ 459 w 1304"/>
                <a:gd name="T19" fmla="*/ 938 h 938"/>
                <a:gd name="T20" fmla="*/ 483 w 1304"/>
                <a:gd name="T21" fmla="*/ 914 h 938"/>
                <a:gd name="T22" fmla="*/ 459 w 1304"/>
                <a:gd name="T23" fmla="*/ 890 h 938"/>
                <a:gd name="T24" fmla="*/ 250 w 1304"/>
                <a:gd name="T25" fmla="*/ 890 h 938"/>
                <a:gd name="T26" fmla="*/ 48 w 1304"/>
                <a:gd name="T27" fmla="*/ 685 h 938"/>
                <a:gd name="T28" fmla="*/ 247 w 1304"/>
                <a:gd name="T29" fmla="*/ 481 h 938"/>
                <a:gd name="T30" fmla="*/ 271 w 1304"/>
                <a:gd name="T31" fmla="*/ 458 h 938"/>
                <a:gd name="T32" fmla="*/ 336 w 1304"/>
                <a:gd name="T33" fmla="*/ 307 h 938"/>
                <a:gd name="T34" fmla="*/ 487 w 1304"/>
                <a:gd name="T35" fmla="*/ 244 h 938"/>
                <a:gd name="T36" fmla="*/ 573 w 1304"/>
                <a:gd name="T37" fmla="*/ 262 h 938"/>
                <a:gd name="T38" fmla="*/ 604 w 1304"/>
                <a:gd name="T39" fmla="*/ 251 h 938"/>
                <a:gd name="T40" fmla="*/ 934 w 1304"/>
                <a:gd name="T41" fmla="*/ 48 h 938"/>
                <a:gd name="T42" fmla="*/ 1256 w 1304"/>
                <a:gd name="T43" fmla="*/ 236 h 938"/>
                <a:gd name="T44" fmla="*/ 1289 w 1304"/>
                <a:gd name="T45" fmla="*/ 244 h 938"/>
                <a:gd name="T46" fmla="*/ 1298 w 1304"/>
                <a:gd name="T47" fmla="*/ 212 h 938"/>
                <a:gd name="T48" fmla="*/ 1298 w 1304"/>
                <a:gd name="T49" fmla="*/ 212 h 938"/>
                <a:gd name="T50" fmla="*/ 1298 w 1304"/>
                <a:gd name="T51" fmla="*/ 21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4" h="938">
                  <a:moveTo>
                    <a:pt x="1298" y="212"/>
                  </a:moveTo>
                  <a:cubicBezTo>
                    <a:pt x="1223" y="81"/>
                    <a:pt x="1084" y="0"/>
                    <a:pt x="934" y="0"/>
                  </a:cubicBezTo>
                  <a:cubicBezTo>
                    <a:pt x="784" y="0"/>
                    <a:pt x="647" y="80"/>
                    <a:pt x="572" y="210"/>
                  </a:cubicBezTo>
                  <a:cubicBezTo>
                    <a:pt x="545" y="201"/>
                    <a:pt x="516" y="196"/>
                    <a:pt x="487" y="196"/>
                  </a:cubicBezTo>
                  <a:cubicBezTo>
                    <a:pt x="418" y="196"/>
                    <a:pt x="352" y="223"/>
                    <a:pt x="302" y="272"/>
                  </a:cubicBezTo>
                  <a:cubicBezTo>
                    <a:pt x="258" y="316"/>
                    <a:pt x="231" y="373"/>
                    <a:pt x="225" y="434"/>
                  </a:cubicBezTo>
                  <a:cubicBezTo>
                    <a:pt x="167" y="440"/>
                    <a:pt x="113" y="466"/>
                    <a:pt x="72" y="508"/>
                  </a:cubicBezTo>
                  <a:cubicBezTo>
                    <a:pt x="26" y="556"/>
                    <a:pt x="0" y="619"/>
                    <a:pt x="0" y="685"/>
                  </a:cubicBezTo>
                  <a:cubicBezTo>
                    <a:pt x="0" y="824"/>
                    <a:pt x="112" y="938"/>
                    <a:pt x="250" y="938"/>
                  </a:cubicBezTo>
                  <a:cubicBezTo>
                    <a:pt x="459" y="938"/>
                    <a:pt x="459" y="938"/>
                    <a:pt x="459" y="938"/>
                  </a:cubicBezTo>
                  <a:cubicBezTo>
                    <a:pt x="472" y="938"/>
                    <a:pt x="483" y="927"/>
                    <a:pt x="483" y="914"/>
                  </a:cubicBezTo>
                  <a:cubicBezTo>
                    <a:pt x="483" y="900"/>
                    <a:pt x="472" y="890"/>
                    <a:pt x="459" y="890"/>
                  </a:cubicBezTo>
                  <a:cubicBezTo>
                    <a:pt x="250" y="890"/>
                    <a:pt x="250" y="890"/>
                    <a:pt x="250" y="890"/>
                  </a:cubicBezTo>
                  <a:cubicBezTo>
                    <a:pt x="139" y="890"/>
                    <a:pt x="48" y="798"/>
                    <a:pt x="48" y="685"/>
                  </a:cubicBezTo>
                  <a:cubicBezTo>
                    <a:pt x="48" y="574"/>
                    <a:pt x="137" y="483"/>
                    <a:pt x="247" y="481"/>
                  </a:cubicBezTo>
                  <a:cubicBezTo>
                    <a:pt x="260" y="481"/>
                    <a:pt x="271" y="471"/>
                    <a:pt x="271" y="458"/>
                  </a:cubicBezTo>
                  <a:cubicBezTo>
                    <a:pt x="272" y="400"/>
                    <a:pt x="296" y="347"/>
                    <a:pt x="336" y="307"/>
                  </a:cubicBezTo>
                  <a:cubicBezTo>
                    <a:pt x="377" y="266"/>
                    <a:pt x="431" y="244"/>
                    <a:pt x="487" y="244"/>
                  </a:cubicBezTo>
                  <a:cubicBezTo>
                    <a:pt x="517" y="244"/>
                    <a:pt x="546" y="250"/>
                    <a:pt x="573" y="262"/>
                  </a:cubicBezTo>
                  <a:cubicBezTo>
                    <a:pt x="585" y="267"/>
                    <a:pt x="598" y="262"/>
                    <a:pt x="604" y="251"/>
                  </a:cubicBezTo>
                  <a:cubicBezTo>
                    <a:pt x="668" y="126"/>
                    <a:pt x="795" y="48"/>
                    <a:pt x="934" y="48"/>
                  </a:cubicBezTo>
                  <a:cubicBezTo>
                    <a:pt x="1066" y="48"/>
                    <a:pt x="1190" y="120"/>
                    <a:pt x="1256" y="236"/>
                  </a:cubicBezTo>
                  <a:cubicBezTo>
                    <a:pt x="1262" y="247"/>
                    <a:pt x="1277" y="251"/>
                    <a:pt x="1289" y="244"/>
                  </a:cubicBezTo>
                  <a:cubicBezTo>
                    <a:pt x="1300" y="238"/>
                    <a:pt x="1304" y="223"/>
                    <a:pt x="1298" y="212"/>
                  </a:cubicBezTo>
                  <a:close/>
                  <a:moveTo>
                    <a:pt x="1298" y="212"/>
                  </a:moveTo>
                  <a:cubicBezTo>
                    <a:pt x="1298" y="212"/>
                    <a:pt x="1298" y="212"/>
                    <a:pt x="1298" y="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0" name="Freeform 47">
              <a:extLst>
                <a:ext uri="{FF2B5EF4-FFF2-40B4-BE49-F238E27FC236}">
                  <a16:creationId xmlns:a16="http://schemas.microsoft.com/office/drawing/2014/main" id="{335DC99D-3175-FFA9-551F-B03D99463426}"/>
                </a:ext>
              </a:extLst>
            </p:cNvPr>
            <p:cNvSpPr>
              <a:spLocks noEditPoints="1"/>
            </p:cNvSpPr>
            <p:nvPr/>
          </p:nvSpPr>
          <p:spPr bwMode="auto">
            <a:xfrm>
              <a:off x="2592" y="693"/>
              <a:ext cx="460" cy="446"/>
            </a:xfrm>
            <a:custGeom>
              <a:avLst/>
              <a:gdLst>
                <a:gd name="T0" fmla="*/ 374 w 624"/>
                <a:gd name="T1" fmla="*/ 101 h 606"/>
                <a:gd name="T2" fmla="*/ 352 w 624"/>
                <a:gd name="T3" fmla="*/ 101 h 606"/>
                <a:gd name="T4" fmla="*/ 352 w 624"/>
                <a:gd name="T5" fmla="*/ 91 h 606"/>
                <a:gd name="T6" fmla="*/ 347 w 624"/>
                <a:gd name="T7" fmla="*/ 22 h 606"/>
                <a:gd name="T8" fmla="*/ 319 w 624"/>
                <a:gd name="T9" fmla="*/ 2 h 606"/>
                <a:gd name="T10" fmla="*/ 300 w 624"/>
                <a:gd name="T11" fmla="*/ 30 h 606"/>
                <a:gd name="T12" fmla="*/ 304 w 624"/>
                <a:gd name="T13" fmla="*/ 91 h 606"/>
                <a:gd name="T14" fmla="*/ 303 w 624"/>
                <a:gd name="T15" fmla="*/ 123 h 606"/>
                <a:gd name="T16" fmla="*/ 309 w 624"/>
                <a:gd name="T17" fmla="*/ 141 h 606"/>
                <a:gd name="T18" fmla="*/ 327 w 624"/>
                <a:gd name="T19" fmla="*/ 149 h 606"/>
                <a:gd name="T20" fmla="*/ 374 w 624"/>
                <a:gd name="T21" fmla="*/ 149 h 606"/>
                <a:gd name="T22" fmla="*/ 576 w 624"/>
                <a:gd name="T23" fmla="*/ 353 h 606"/>
                <a:gd name="T24" fmla="*/ 374 w 624"/>
                <a:gd name="T25" fmla="*/ 558 h 606"/>
                <a:gd name="T26" fmla="*/ 24 w 624"/>
                <a:gd name="T27" fmla="*/ 558 h 606"/>
                <a:gd name="T28" fmla="*/ 0 w 624"/>
                <a:gd name="T29" fmla="*/ 582 h 606"/>
                <a:gd name="T30" fmla="*/ 24 w 624"/>
                <a:gd name="T31" fmla="*/ 606 h 606"/>
                <a:gd name="T32" fmla="*/ 374 w 624"/>
                <a:gd name="T33" fmla="*/ 606 h 606"/>
                <a:gd name="T34" fmla="*/ 624 w 624"/>
                <a:gd name="T35" fmla="*/ 353 h 606"/>
                <a:gd name="T36" fmla="*/ 374 w 624"/>
                <a:gd name="T37" fmla="*/ 101 h 606"/>
                <a:gd name="T38" fmla="*/ 374 w 624"/>
                <a:gd name="T39" fmla="*/ 101 h 606"/>
                <a:gd name="T40" fmla="*/ 374 w 624"/>
                <a:gd name="T41"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4" h="606">
                  <a:moveTo>
                    <a:pt x="374" y="101"/>
                  </a:moveTo>
                  <a:cubicBezTo>
                    <a:pt x="352" y="101"/>
                    <a:pt x="352" y="101"/>
                    <a:pt x="352" y="101"/>
                  </a:cubicBezTo>
                  <a:cubicBezTo>
                    <a:pt x="352" y="98"/>
                    <a:pt x="352" y="94"/>
                    <a:pt x="352" y="91"/>
                  </a:cubicBezTo>
                  <a:cubicBezTo>
                    <a:pt x="352" y="68"/>
                    <a:pt x="351" y="45"/>
                    <a:pt x="347" y="22"/>
                  </a:cubicBezTo>
                  <a:cubicBezTo>
                    <a:pt x="345" y="9"/>
                    <a:pt x="333" y="0"/>
                    <a:pt x="319" y="2"/>
                  </a:cubicBezTo>
                  <a:cubicBezTo>
                    <a:pt x="306" y="4"/>
                    <a:pt x="297" y="17"/>
                    <a:pt x="300" y="30"/>
                  </a:cubicBezTo>
                  <a:cubicBezTo>
                    <a:pt x="303" y="50"/>
                    <a:pt x="304" y="70"/>
                    <a:pt x="304" y="91"/>
                  </a:cubicBezTo>
                  <a:cubicBezTo>
                    <a:pt x="304" y="101"/>
                    <a:pt x="304" y="112"/>
                    <a:pt x="303" y="123"/>
                  </a:cubicBezTo>
                  <a:cubicBezTo>
                    <a:pt x="302" y="130"/>
                    <a:pt x="305" y="136"/>
                    <a:pt x="309" y="141"/>
                  </a:cubicBezTo>
                  <a:cubicBezTo>
                    <a:pt x="314" y="146"/>
                    <a:pt x="320" y="149"/>
                    <a:pt x="327" y="149"/>
                  </a:cubicBezTo>
                  <a:cubicBezTo>
                    <a:pt x="374" y="149"/>
                    <a:pt x="374" y="149"/>
                    <a:pt x="374" y="149"/>
                  </a:cubicBezTo>
                  <a:cubicBezTo>
                    <a:pt x="485" y="149"/>
                    <a:pt x="576" y="241"/>
                    <a:pt x="576" y="353"/>
                  </a:cubicBezTo>
                  <a:cubicBezTo>
                    <a:pt x="576" y="466"/>
                    <a:pt x="485" y="558"/>
                    <a:pt x="374" y="558"/>
                  </a:cubicBezTo>
                  <a:cubicBezTo>
                    <a:pt x="24" y="558"/>
                    <a:pt x="24" y="558"/>
                    <a:pt x="24" y="558"/>
                  </a:cubicBezTo>
                  <a:cubicBezTo>
                    <a:pt x="11" y="558"/>
                    <a:pt x="0" y="568"/>
                    <a:pt x="0" y="582"/>
                  </a:cubicBezTo>
                  <a:cubicBezTo>
                    <a:pt x="0" y="595"/>
                    <a:pt x="11" y="606"/>
                    <a:pt x="24" y="606"/>
                  </a:cubicBezTo>
                  <a:cubicBezTo>
                    <a:pt x="374" y="606"/>
                    <a:pt x="374" y="606"/>
                    <a:pt x="374" y="606"/>
                  </a:cubicBezTo>
                  <a:cubicBezTo>
                    <a:pt x="512" y="606"/>
                    <a:pt x="624" y="492"/>
                    <a:pt x="624" y="353"/>
                  </a:cubicBezTo>
                  <a:cubicBezTo>
                    <a:pt x="624" y="214"/>
                    <a:pt x="512" y="101"/>
                    <a:pt x="374" y="101"/>
                  </a:cubicBezTo>
                  <a:close/>
                  <a:moveTo>
                    <a:pt x="374" y="101"/>
                  </a:moveTo>
                  <a:cubicBezTo>
                    <a:pt x="374" y="101"/>
                    <a:pt x="374" y="101"/>
                    <a:pt x="374"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1" name="Freeform 48">
              <a:extLst>
                <a:ext uri="{FF2B5EF4-FFF2-40B4-BE49-F238E27FC236}">
                  <a16:creationId xmlns:a16="http://schemas.microsoft.com/office/drawing/2014/main" id="{E3D311EE-668E-7D9B-3A57-30CB7AA7265E}"/>
                </a:ext>
              </a:extLst>
            </p:cNvPr>
            <p:cNvSpPr>
              <a:spLocks noEditPoints="1"/>
            </p:cNvSpPr>
            <p:nvPr/>
          </p:nvSpPr>
          <p:spPr bwMode="auto">
            <a:xfrm>
              <a:off x="1864" y="805"/>
              <a:ext cx="449" cy="470"/>
            </a:xfrm>
            <a:custGeom>
              <a:avLst/>
              <a:gdLst>
                <a:gd name="T0" fmla="*/ 596 w 609"/>
                <a:gd name="T1" fmla="*/ 250 h 639"/>
                <a:gd name="T2" fmla="*/ 532 w 609"/>
                <a:gd name="T3" fmla="*/ 151 h 639"/>
                <a:gd name="T4" fmla="*/ 557 w 609"/>
                <a:gd name="T5" fmla="*/ 89 h 639"/>
                <a:gd name="T6" fmla="*/ 469 w 609"/>
                <a:gd name="T7" fmla="*/ 0 h 639"/>
                <a:gd name="T8" fmla="*/ 380 w 609"/>
                <a:gd name="T9" fmla="*/ 89 h 639"/>
                <a:gd name="T10" fmla="*/ 469 w 609"/>
                <a:gd name="T11" fmla="*/ 178 h 639"/>
                <a:gd name="T12" fmla="*/ 491 w 609"/>
                <a:gd name="T13" fmla="*/ 176 h 639"/>
                <a:gd name="T14" fmla="*/ 556 w 609"/>
                <a:gd name="T15" fmla="*/ 276 h 639"/>
                <a:gd name="T16" fmla="*/ 561 w 609"/>
                <a:gd name="T17" fmla="*/ 292 h 639"/>
                <a:gd name="T18" fmla="*/ 561 w 609"/>
                <a:gd name="T19" fmla="*/ 591 h 639"/>
                <a:gd name="T20" fmla="*/ 24 w 609"/>
                <a:gd name="T21" fmla="*/ 591 h 639"/>
                <a:gd name="T22" fmla="*/ 0 w 609"/>
                <a:gd name="T23" fmla="*/ 615 h 639"/>
                <a:gd name="T24" fmla="*/ 24 w 609"/>
                <a:gd name="T25" fmla="*/ 639 h 639"/>
                <a:gd name="T26" fmla="*/ 569 w 609"/>
                <a:gd name="T27" fmla="*/ 639 h 639"/>
                <a:gd name="T28" fmla="*/ 609 w 609"/>
                <a:gd name="T29" fmla="*/ 599 h 639"/>
                <a:gd name="T30" fmla="*/ 609 w 609"/>
                <a:gd name="T31" fmla="*/ 292 h 639"/>
                <a:gd name="T32" fmla="*/ 596 w 609"/>
                <a:gd name="T33" fmla="*/ 250 h 639"/>
                <a:gd name="T34" fmla="*/ 469 w 609"/>
                <a:gd name="T35" fmla="*/ 130 h 639"/>
                <a:gd name="T36" fmla="*/ 428 w 609"/>
                <a:gd name="T37" fmla="*/ 89 h 639"/>
                <a:gd name="T38" fmla="*/ 469 w 609"/>
                <a:gd name="T39" fmla="*/ 48 h 639"/>
                <a:gd name="T40" fmla="*/ 509 w 609"/>
                <a:gd name="T41" fmla="*/ 89 h 639"/>
                <a:gd name="T42" fmla="*/ 469 w 609"/>
                <a:gd name="T43" fmla="*/ 130 h 639"/>
                <a:gd name="T44" fmla="*/ 469 w 609"/>
                <a:gd name="T45" fmla="*/ 130 h 639"/>
                <a:gd name="T46" fmla="*/ 469 w 609"/>
                <a:gd name="T47" fmla="*/ 13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639">
                  <a:moveTo>
                    <a:pt x="596" y="250"/>
                  </a:moveTo>
                  <a:cubicBezTo>
                    <a:pt x="532" y="151"/>
                    <a:pt x="532" y="151"/>
                    <a:pt x="532" y="151"/>
                  </a:cubicBezTo>
                  <a:cubicBezTo>
                    <a:pt x="548" y="135"/>
                    <a:pt x="557" y="113"/>
                    <a:pt x="557" y="89"/>
                  </a:cubicBezTo>
                  <a:cubicBezTo>
                    <a:pt x="557" y="40"/>
                    <a:pt x="518" y="0"/>
                    <a:pt x="469" y="0"/>
                  </a:cubicBezTo>
                  <a:cubicBezTo>
                    <a:pt x="420" y="0"/>
                    <a:pt x="380" y="40"/>
                    <a:pt x="380" y="89"/>
                  </a:cubicBezTo>
                  <a:cubicBezTo>
                    <a:pt x="380" y="138"/>
                    <a:pt x="420" y="178"/>
                    <a:pt x="469" y="178"/>
                  </a:cubicBezTo>
                  <a:cubicBezTo>
                    <a:pt x="476" y="178"/>
                    <a:pt x="484" y="177"/>
                    <a:pt x="491" y="176"/>
                  </a:cubicBezTo>
                  <a:cubicBezTo>
                    <a:pt x="556" y="276"/>
                    <a:pt x="556" y="276"/>
                    <a:pt x="556" y="276"/>
                  </a:cubicBezTo>
                  <a:cubicBezTo>
                    <a:pt x="558" y="280"/>
                    <a:pt x="561" y="288"/>
                    <a:pt x="561" y="292"/>
                  </a:cubicBezTo>
                  <a:cubicBezTo>
                    <a:pt x="561" y="591"/>
                    <a:pt x="561" y="591"/>
                    <a:pt x="561" y="591"/>
                  </a:cubicBezTo>
                  <a:cubicBezTo>
                    <a:pt x="24" y="591"/>
                    <a:pt x="24" y="591"/>
                    <a:pt x="24" y="591"/>
                  </a:cubicBezTo>
                  <a:cubicBezTo>
                    <a:pt x="11" y="591"/>
                    <a:pt x="0" y="602"/>
                    <a:pt x="0" y="615"/>
                  </a:cubicBezTo>
                  <a:cubicBezTo>
                    <a:pt x="0" y="628"/>
                    <a:pt x="11" y="639"/>
                    <a:pt x="24" y="639"/>
                  </a:cubicBezTo>
                  <a:cubicBezTo>
                    <a:pt x="569" y="639"/>
                    <a:pt x="569" y="639"/>
                    <a:pt x="569" y="639"/>
                  </a:cubicBezTo>
                  <a:cubicBezTo>
                    <a:pt x="591" y="639"/>
                    <a:pt x="609" y="621"/>
                    <a:pt x="609" y="599"/>
                  </a:cubicBezTo>
                  <a:cubicBezTo>
                    <a:pt x="609" y="292"/>
                    <a:pt x="609" y="292"/>
                    <a:pt x="609" y="292"/>
                  </a:cubicBezTo>
                  <a:cubicBezTo>
                    <a:pt x="609" y="279"/>
                    <a:pt x="604" y="261"/>
                    <a:pt x="596" y="250"/>
                  </a:cubicBezTo>
                  <a:close/>
                  <a:moveTo>
                    <a:pt x="469" y="130"/>
                  </a:moveTo>
                  <a:cubicBezTo>
                    <a:pt x="446" y="130"/>
                    <a:pt x="428" y="112"/>
                    <a:pt x="428" y="89"/>
                  </a:cubicBezTo>
                  <a:cubicBezTo>
                    <a:pt x="428" y="67"/>
                    <a:pt x="446" y="48"/>
                    <a:pt x="469" y="48"/>
                  </a:cubicBezTo>
                  <a:cubicBezTo>
                    <a:pt x="491" y="48"/>
                    <a:pt x="509" y="67"/>
                    <a:pt x="509" y="89"/>
                  </a:cubicBezTo>
                  <a:cubicBezTo>
                    <a:pt x="509" y="112"/>
                    <a:pt x="491" y="130"/>
                    <a:pt x="469" y="130"/>
                  </a:cubicBezTo>
                  <a:close/>
                  <a:moveTo>
                    <a:pt x="469" y="130"/>
                  </a:moveTo>
                  <a:cubicBezTo>
                    <a:pt x="469" y="130"/>
                    <a:pt x="469" y="130"/>
                    <a:pt x="469"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2" name="Freeform 49">
              <a:extLst>
                <a:ext uri="{FF2B5EF4-FFF2-40B4-BE49-F238E27FC236}">
                  <a16:creationId xmlns:a16="http://schemas.microsoft.com/office/drawing/2014/main" id="{DAB00AF7-EC55-5CA3-6A45-C2344CBC50F7}"/>
                </a:ext>
              </a:extLst>
            </p:cNvPr>
            <p:cNvSpPr>
              <a:spLocks noEditPoints="1"/>
            </p:cNvSpPr>
            <p:nvPr/>
          </p:nvSpPr>
          <p:spPr bwMode="auto">
            <a:xfrm>
              <a:off x="2158" y="805"/>
              <a:ext cx="548" cy="576"/>
            </a:xfrm>
            <a:custGeom>
              <a:avLst/>
              <a:gdLst>
                <a:gd name="T0" fmla="*/ 656 w 744"/>
                <a:gd name="T1" fmla="*/ 0 h 783"/>
                <a:gd name="T2" fmla="*/ 570 w 744"/>
                <a:gd name="T3" fmla="*/ 65 h 783"/>
                <a:gd name="T4" fmla="*/ 398 w 744"/>
                <a:gd name="T5" fmla="*/ 65 h 783"/>
                <a:gd name="T6" fmla="*/ 313 w 744"/>
                <a:gd name="T7" fmla="*/ 0 h 783"/>
                <a:gd name="T8" fmla="*/ 224 w 744"/>
                <a:gd name="T9" fmla="*/ 89 h 783"/>
                <a:gd name="T10" fmla="*/ 285 w 744"/>
                <a:gd name="T11" fmla="*/ 174 h 783"/>
                <a:gd name="T12" fmla="*/ 285 w 744"/>
                <a:gd name="T13" fmla="*/ 735 h 783"/>
                <a:gd name="T14" fmla="*/ 24 w 744"/>
                <a:gd name="T15" fmla="*/ 735 h 783"/>
                <a:gd name="T16" fmla="*/ 0 w 744"/>
                <a:gd name="T17" fmla="*/ 759 h 783"/>
                <a:gd name="T18" fmla="*/ 24 w 744"/>
                <a:gd name="T19" fmla="*/ 783 h 783"/>
                <a:gd name="T20" fmla="*/ 293 w 744"/>
                <a:gd name="T21" fmla="*/ 783 h 783"/>
                <a:gd name="T22" fmla="*/ 333 w 744"/>
                <a:gd name="T23" fmla="*/ 743 h 783"/>
                <a:gd name="T24" fmla="*/ 333 w 744"/>
                <a:gd name="T25" fmla="*/ 176 h 783"/>
                <a:gd name="T26" fmla="*/ 398 w 744"/>
                <a:gd name="T27" fmla="*/ 113 h 783"/>
                <a:gd name="T28" fmla="*/ 570 w 744"/>
                <a:gd name="T29" fmla="*/ 113 h 783"/>
                <a:gd name="T30" fmla="*/ 656 w 744"/>
                <a:gd name="T31" fmla="*/ 178 h 783"/>
                <a:gd name="T32" fmla="*/ 744 w 744"/>
                <a:gd name="T33" fmla="*/ 89 h 783"/>
                <a:gd name="T34" fmla="*/ 656 w 744"/>
                <a:gd name="T35" fmla="*/ 0 h 783"/>
                <a:gd name="T36" fmla="*/ 313 w 744"/>
                <a:gd name="T37" fmla="*/ 130 h 783"/>
                <a:gd name="T38" fmla="*/ 272 w 744"/>
                <a:gd name="T39" fmla="*/ 89 h 783"/>
                <a:gd name="T40" fmla="*/ 313 w 744"/>
                <a:gd name="T41" fmla="*/ 48 h 783"/>
                <a:gd name="T42" fmla="*/ 353 w 744"/>
                <a:gd name="T43" fmla="*/ 89 h 783"/>
                <a:gd name="T44" fmla="*/ 313 w 744"/>
                <a:gd name="T45" fmla="*/ 130 h 783"/>
                <a:gd name="T46" fmla="*/ 656 w 744"/>
                <a:gd name="T47" fmla="*/ 130 h 783"/>
                <a:gd name="T48" fmla="*/ 615 w 744"/>
                <a:gd name="T49" fmla="*/ 89 h 783"/>
                <a:gd name="T50" fmla="*/ 656 w 744"/>
                <a:gd name="T51" fmla="*/ 48 h 783"/>
                <a:gd name="T52" fmla="*/ 696 w 744"/>
                <a:gd name="T53" fmla="*/ 89 h 783"/>
                <a:gd name="T54" fmla="*/ 656 w 744"/>
                <a:gd name="T55" fmla="*/ 130 h 783"/>
                <a:gd name="T56" fmla="*/ 656 w 744"/>
                <a:gd name="T57" fmla="*/ 130 h 783"/>
                <a:gd name="T58" fmla="*/ 656 w 744"/>
                <a:gd name="T59" fmla="*/ 13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4" h="783">
                  <a:moveTo>
                    <a:pt x="656" y="0"/>
                  </a:moveTo>
                  <a:cubicBezTo>
                    <a:pt x="615" y="0"/>
                    <a:pt x="581" y="28"/>
                    <a:pt x="570" y="65"/>
                  </a:cubicBezTo>
                  <a:cubicBezTo>
                    <a:pt x="398" y="65"/>
                    <a:pt x="398" y="65"/>
                    <a:pt x="398" y="65"/>
                  </a:cubicBezTo>
                  <a:cubicBezTo>
                    <a:pt x="388" y="28"/>
                    <a:pt x="353" y="0"/>
                    <a:pt x="313" y="0"/>
                  </a:cubicBezTo>
                  <a:cubicBezTo>
                    <a:pt x="264" y="0"/>
                    <a:pt x="224" y="40"/>
                    <a:pt x="224" y="89"/>
                  </a:cubicBezTo>
                  <a:cubicBezTo>
                    <a:pt x="224" y="128"/>
                    <a:pt x="250" y="162"/>
                    <a:pt x="285" y="174"/>
                  </a:cubicBezTo>
                  <a:cubicBezTo>
                    <a:pt x="285" y="735"/>
                    <a:pt x="285" y="735"/>
                    <a:pt x="285" y="735"/>
                  </a:cubicBezTo>
                  <a:cubicBezTo>
                    <a:pt x="24" y="735"/>
                    <a:pt x="24" y="735"/>
                    <a:pt x="24" y="735"/>
                  </a:cubicBezTo>
                  <a:cubicBezTo>
                    <a:pt x="11" y="735"/>
                    <a:pt x="0" y="746"/>
                    <a:pt x="0" y="759"/>
                  </a:cubicBezTo>
                  <a:cubicBezTo>
                    <a:pt x="0" y="772"/>
                    <a:pt x="11" y="783"/>
                    <a:pt x="24" y="783"/>
                  </a:cubicBezTo>
                  <a:cubicBezTo>
                    <a:pt x="293" y="783"/>
                    <a:pt x="293" y="783"/>
                    <a:pt x="293" y="783"/>
                  </a:cubicBezTo>
                  <a:cubicBezTo>
                    <a:pt x="315" y="783"/>
                    <a:pt x="333" y="765"/>
                    <a:pt x="333" y="743"/>
                  </a:cubicBezTo>
                  <a:cubicBezTo>
                    <a:pt x="333" y="176"/>
                    <a:pt x="333" y="176"/>
                    <a:pt x="333" y="176"/>
                  </a:cubicBezTo>
                  <a:cubicBezTo>
                    <a:pt x="364" y="169"/>
                    <a:pt x="389" y="144"/>
                    <a:pt x="398" y="113"/>
                  </a:cubicBezTo>
                  <a:cubicBezTo>
                    <a:pt x="570" y="113"/>
                    <a:pt x="570" y="113"/>
                    <a:pt x="570" y="113"/>
                  </a:cubicBezTo>
                  <a:cubicBezTo>
                    <a:pt x="581" y="151"/>
                    <a:pt x="615" y="178"/>
                    <a:pt x="656" y="178"/>
                  </a:cubicBezTo>
                  <a:cubicBezTo>
                    <a:pt x="704" y="178"/>
                    <a:pt x="744" y="138"/>
                    <a:pt x="744" y="89"/>
                  </a:cubicBezTo>
                  <a:cubicBezTo>
                    <a:pt x="744" y="40"/>
                    <a:pt x="704" y="0"/>
                    <a:pt x="656" y="0"/>
                  </a:cubicBezTo>
                  <a:close/>
                  <a:moveTo>
                    <a:pt x="313" y="130"/>
                  </a:moveTo>
                  <a:cubicBezTo>
                    <a:pt x="290" y="130"/>
                    <a:pt x="272" y="112"/>
                    <a:pt x="272" y="89"/>
                  </a:cubicBezTo>
                  <a:cubicBezTo>
                    <a:pt x="272" y="67"/>
                    <a:pt x="290" y="48"/>
                    <a:pt x="313" y="48"/>
                  </a:cubicBezTo>
                  <a:cubicBezTo>
                    <a:pt x="335" y="48"/>
                    <a:pt x="353" y="67"/>
                    <a:pt x="353" y="89"/>
                  </a:cubicBezTo>
                  <a:cubicBezTo>
                    <a:pt x="353" y="112"/>
                    <a:pt x="335" y="130"/>
                    <a:pt x="313" y="130"/>
                  </a:cubicBezTo>
                  <a:close/>
                  <a:moveTo>
                    <a:pt x="656" y="130"/>
                  </a:moveTo>
                  <a:cubicBezTo>
                    <a:pt x="633" y="130"/>
                    <a:pt x="615" y="112"/>
                    <a:pt x="615" y="89"/>
                  </a:cubicBezTo>
                  <a:cubicBezTo>
                    <a:pt x="615" y="67"/>
                    <a:pt x="633" y="48"/>
                    <a:pt x="656" y="48"/>
                  </a:cubicBezTo>
                  <a:cubicBezTo>
                    <a:pt x="678" y="48"/>
                    <a:pt x="696" y="67"/>
                    <a:pt x="696" y="89"/>
                  </a:cubicBezTo>
                  <a:cubicBezTo>
                    <a:pt x="696" y="112"/>
                    <a:pt x="678" y="130"/>
                    <a:pt x="656" y="130"/>
                  </a:cubicBezTo>
                  <a:close/>
                  <a:moveTo>
                    <a:pt x="656" y="130"/>
                  </a:moveTo>
                  <a:cubicBezTo>
                    <a:pt x="656" y="130"/>
                    <a:pt x="656" y="130"/>
                    <a:pt x="656"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3" name="Freeform 50">
              <a:extLst>
                <a:ext uri="{FF2B5EF4-FFF2-40B4-BE49-F238E27FC236}">
                  <a16:creationId xmlns:a16="http://schemas.microsoft.com/office/drawing/2014/main" id="{1254C710-95C9-D4EC-6BC8-A0F02DFB9142}"/>
                </a:ext>
              </a:extLst>
            </p:cNvPr>
            <p:cNvSpPr>
              <a:spLocks noEditPoints="1"/>
            </p:cNvSpPr>
            <p:nvPr/>
          </p:nvSpPr>
          <p:spPr bwMode="auto">
            <a:xfrm>
              <a:off x="1864" y="1298"/>
              <a:ext cx="216" cy="131"/>
            </a:xfrm>
            <a:custGeom>
              <a:avLst/>
              <a:gdLst>
                <a:gd name="T0" fmla="*/ 270 w 294"/>
                <a:gd name="T1" fmla="*/ 65 h 178"/>
                <a:gd name="T2" fmla="*/ 175 w 294"/>
                <a:gd name="T3" fmla="*/ 65 h 178"/>
                <a:gd name="T4" fmla="*/ 89 w 294"/>
                <a:gd name="T5" fmla="*/ 0 h 178"/>
                <a:gd name="T6" fmla="*/ 87 w 294"/>
                <a:gd name="T7" fmla="*/ 0 h 178"/>
                <a:gd name="T8" fmla="*/ 1 w 294"/>
                <a:gd name="T9" fmla="*/ 91 h 178"/>
                <a:gd name="T10" fmla="*/ 89 w 294"/>
                <a:gd name="T11" fmla="*/ 178 h 178"/>
                <a:gd name="T12" fmla="*/ 92 w 294"/>
                <a:gd name="T13" fmla="*/ 178 h 178"/>
                <a:gd name="T14" fmla="*/ 175 w 294"/>
                <a:gd name="T15" fmla="*/ 113 h 178"/>
                <a:gd name="T16" fmla="*/ 270 w 294"/>
                <a:gd name="T17" fmla="*/ 113 h 178"/>
                <a:gd name="T18" fmla="*/ 294 w 294"/>
                <a:gd name="T19" fmla="*/ 89 h 178"/>
                <a:gd name="T20" fmla="*/ 270 w 294"/>
                <a:gd name="T21" fmla="*/ 65 h 178"/>
                <a:gd name="T22" fmla="*/ 90 w 294"/>
                <a:gd name="T23" fmla="*/ 130 h 178"/>
                <a:gd name="T24" fmla="*/ 89 w 294"/>
                <a:gd name="T25" fmla="*/ 130 h 178"/>
                <a:gd name="T26" fmla="*/ 49 w 294"/>
                <a:gd name="T27" fmla="*/ 90 h 178"/>
                <a:gd name="T28" fmla="*/ 88 w 294"/>
                <a:gd name="T29" fmla="*/ 48 h 178"/>
                <a:gd name="T30" fmla="*/ 89 w 294"/>
                <a:gd name="T31" fmla="*/ 48 h 178"/>
                <a:gd name="T32" fmla="*/ 130 w 294"/>
                <a:gd name="T33" fmla="*/ 88 h 178"/>
                <a:gd name="T34" fmla="*/ 90 w 294"/>
                <a:gd name="T35" fmla="*/ 130 h 178"/>
                <a:gd name="T36" fmla="*/ 90 w 294"/>
                <a:gd name="T37" fmla="*/ 130 h 178"/>
                <a:gd name="T38" fmla="*/ 90 w 294"/>
                <a:gd name="T39"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78">
                  <a:moveTo>
                    <a:pt x="270" y="65"/>
                  </a:moveTo>
                  <a:cubicBezTo>
                    <a:pt x="175" y="65"/>
                    <a:pt x="175" y="65"/>
                    <a:pt x="175" y="65"/>
                  </a:cubicBezTo>
                  <a:cubicBezTo>
                    <a:pt x="164" y="27"/>
                    <a:pt x="130" y="0"/>
                    <a:pt x="89" y="0"/>
                  </a:cubicBezTo>
                  <a:cubicBezTo>
                    <a:pt x="89" y="0"/>
                    <a:pt x="88" y="0"/>
                    <a:pt x="87" y="0"/>
                  </a:cubicBezTo>
                  <a:cubicBezTo>
                    <a:pt x="38" y="1"/>
                    <a:pt x="0" y="42"/>
                    <a:pt x="1" y="91"/>
                  </a:cubicBezTo>
                  <a:cubicBezTo>
                    <a:pt x="2" y="140"/>
                    <a:pt x="41" y="178"/>
                    <a:pt x="89" y="178"/>
                  </a:cubicBezTo>
                  <a:cubicBezTo>
                    <a:pt x="90" y="178"/>
                    <a:pt x="91" y="178"/>
                    <a:pt x="92" y="178"/>
                  </a:cubicBezTo>
                  <a:cubicBezTo>
                    <a:pt x="131" y="177"/>
                    <a:pt x="164" y="150"/>
                    <a:pt x="175" y="113"/>
                  </a:cubicBezTo>
                  <a:cubicBezTo>
                    <a:pt x="270" y="113"/>
                    <a:pt x="270" y="113"/>
                    <a:pt x="270" y="113"/>
                  </a:cubicBezTo>
                  <a:cubicBezTo>
                    <a:pt x="283" y="113"/>
                    <a:pt x="294" y="102"/>
                    <a:pt x="294" y="89"/>
                  </a:cubicBezTo>
                  <a:cubicBezTo>
                    <a:pt x="294" y="76"/>
                    <a:pt x="283" y="65"/>
                    <a:pt x="270" y="65"/>
                  </a:cubicBezTo>
                  <a:close/>
                  <a:moveTo>
                    <a:pt x="90" y="130"/>
                  </a:moveTo>
                  <a:cubicBezTo>
                    <a:pt x="89" y="130"/>
                    <a:pt x="89" y="130"/>
                    <a:pt x="89" y="130"/>
                  </a:cubicBezTo>
                  <a:cubicBezTo>
                    <a:pt x="67" y="130"/>
                    <a:pt x="49" y="113"/>
                    <a:pt x="49" y="90"/>
                  </a:cubicBezTo>
                  <a:cubicBezTo>
                    <a:pt x="48" y="67"/>
                    <a:pt x="66" y="49"/>
                    <a:pt x="88" y="48"/>
                  </a:cubicBezTo>
                  <a:cubicBezTo>
                    <a:pt x="89" y="48"/>
                    <a:pt x="89" y="48"/>
                    <a:pt x="89" y="48"/>
                  </a:cubicBezTo>
                  <a:cubicBezTo>
                    <a:pt x="112" y="48"/>
                    <a:pt x="129" y="66"/>
                    <a:pt x="130" y="88"/>
                  </a:cubicBezTo>
                  <a:cubicBezTo>
                    <a:pt x="131" y="111"/>
                    <a:pt x="113" y="130"/>
                    <a:pt x="90" y="130"/>
                  </a:cubicBezTo>
                  <a:close/>
                  <a:moveTo>
                    <a:pt x="90" y="130"/>
                  </a:moveTo>
                  <a:cubicBezTo>
                    <a:pt x="90" y="130"/>
                    <a:pt x="90" y="130"/>
                    <a:pt x="90"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4" name="Freeform 51">
              <a:extLst>
                <a:ext uri="{FF2B5EF4-FFF2-40B4-BE49-F238E27FC236}">
                  <a16:creationId xmlns:a16="http://schemas.microsoft.com/office/drawing/2014/main" id="{5FFACB00-770D-7E3C-56FF-31EB22CAFCBE}"/>
                </a:ext>
              </a:extLst>
            </p:cNvPr>
            <p:cNvSpPr>
              <a:spLocks noEditPoints="1"/>
            </p:cNvSpPr>
            <p:nvPr/>
          </p:nvSpPr>
          <p:spPr bwMode="auto">
            <a:xfrm>
              <a:off x="1864" y="1410"/>
              <a:ext cx="1198" cy="131"/>
            </a:xfrm>
            <a:custGeom>
              <a:avLst/>
              <a:gdLst>
                <a:gd name="T0" fmla="*/ 1601 w 1625"/>
                <a:gd name="T1" fmla="*/ 65 h 178"/>
                <a:gd name="T2" fmla="*/ 518 w 1625"/>
                <a:gd name="T3" fmla="*/ 65 h 178"/>
                <a:gd name="T4" fmla="*/ 433 w 1625"/>
                <a:gd name="T5" fmla="*/ 0 h 178"/>
                <a:gd name="T6" fmla="*/ 430 w 1625"/>
                <a:gd name="T7" fmla="*/ 0 h 178"/>
                <a:gd name="T8" fmla="*/ 347 w 1625"/>
                <a:gd name="T9" fmla="*/ 65 h 178"/>
                <a:gd name="T10" fmla="*/ 24 w 1625"/>
                <a:gd name="T11" fmla="*/ 65 h 178"/>
                <a:gd name="T12" fmla="*/ 0 w 1625"/>
                <a:gd name="T13" fmla="*/ 89 h 178"/>
                <a:gd name="T14" fmla="*/ 24 w 1625"/>
                <a:gd name="T15" fmla="*/ 113 h 178"/>
                <a:gd name="T16" fmla="*/ 347 w 1625"/>
                <a:gd name="T17" fmla="*/ 113 h 178"/>
                <a:gd name="T18" fmla="*/ 433 w 1625"/>
                <a:gd name="T19" fmla="*/ 178 h 178"/>
                <a:gd name="T20" fmla="*/ 435 w 1625"/>
                <a:gd name="T21" fmla="*/ 178 h 178"/>
                <a:gd name="T22" fmla="*/ 518 w 1625"/>
                <a:gd name="T23" fmla="*/ 113 h 178"/>
                <a:gd name="T24" fmla="*/ 1601 w 1625"/>
                <a:gd name="T25" fmla="*/ 113 h 178"/>
                <a:gd name="T26" fmla="*/ 1625 w 1625"/>
                <a:gd name="T27" fmla="*/ 89 h 178"/>
                <a:gd name="T28" fmla="*/ 1601 w 1625"/>
                <a:gd name="T29" fmla="*/ 65 h 178"/>
                <a:gd name="T30" fmla="*/ 434 w 1625"/>
                <a:gd name="T31" fmla="*/ 130 h 178"/>
                <a:gd name="T32" fmla="*/ 433 w 1625"/>
                <a:gd name="T33" fmla="*/ 130 h 178"/>
                <a:gd name="T34" fmla="*/ 392 w 1625"/>
                <a:gd name="T35" fmla="*/ 90 h 178"/>
                <a:gd name="T36" fmla="*/ 431 w 1625"/>
                <a:gd name="T37" fmla="*/ 48 h 178"/>
                <a:gd name="T38" fmla="*/ 433 w 1625"/>
                <a:gd name="T39" fmla="*/ 48 h 178"/>
                <a:gd name="T40" fmla="*/ 473 w 1625"/>
                <a:gd name="T41" fmla="*/ 88 h 178"/>
                <a:gd name="T42" fmla="*/ 434 w 1625"/>
                <a:gd name="T43" fmla="*/ 130 h 178"/>
                <a:gd name="T44" fmla="*/ 434 w 1625"/>
                <a:gd name="T45" fmla="*/ 130 h 178"/>
                <a:gd name="T46" fmla="*/ 434 w 1625"/>
                <a:gd name="T47"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5" h="178">
                  <a:moveTo>
                    <a:pt x="1601" y="65"/>
                  </a:moveTo>
                  <a:cubicBezTo>
                    <a:pt x="518" y="65"/>
                    <a:pt x="518" y="65"/>
                    <a:pt x="518" y="65"/>
                  </a:cubicBezTo>
                  <a:cubicBezTo>
                    <a:pt x="508" y="27"/>
                    <a:pt x="473" y="0"/>
                    <a:pt x="433" y="0"/>
                  </a:cubicBezTo>
                  <a:cubicBezTo>
                    <a:pt x="432" y="0"/>
                    <a:pt x="431" y="0"/>
                    <a:pt x="430" y="0"/>
                  </a:cubicBezTo>
                  <a:cubicBezTo>
                    <a:pt x="390" y="1"/>
                    <a:pt x="357" y="28"/>
                    <a:pt x="347" y="65"/>
                  </a:cubicBezTo>
                  <a:cubicBezTo>
                    <a:pt x="24" y="65"/>
                    <a:pt x="24" y="65"/>
                    <a:pt x="24" y="65"/>
                  </a:cubicBezTo>
                  <a:cubicBezTo>
                    <a:pt x="11" y="65"/>
                    <a:pt x="0" y="76"/>
                    <a:pt x="0" y="89"/>
                  </a:cubicBezTo>
                  <a:cubicBezTo>
                    <a:pt x="0" y="102"/>
                    <a:pt x="11" y="113"/>
                    <a:pt x="24" y="113"/>
                  </a:cubicBezTo>
                  <a:cubicBezTo>
                    <a:pt x="347" y="113"/>
                    <a:pt x="347" y="113"/>
                    <a:pt x="347" y="113"/>
                  </a:cubicBezTo>
                  <a:cubicBezTo>
                    <a:pt x="358" y="151"/>
                    <a:pt x="392" y="178"/>
                    <a:pt x="433" y="178"/>
                  </a:cubicBezTo>
                  <a:cubicBezTo>
                    <a:pt x="433" y="178"/>
                    <a:pt x="434" y="178"/>
                    <a:pt x="435" y="178"/>
                  </a:cubicBezTo>
                  <a:cubicBezTo>
                    <a:pt x="475" y="177"/>
                    <a:pt x="508" y="150"/>
                    <a:pt x="518" y="113"/>
                  </a:cubicBezTo>
                  <a:cubicBezTo>
                    <a:pt x="1601" y="113"/>
                    <a:pt x="1601" y="113"/>
                    <a:pt x="1601" y="113"/>
                  </a:cubicBezTo>
                  <a:cubicBezTo>
                    <a:pt x="1615" y="113"/>
                    <a:pt x="1625" y="102"/>
                    <a:pt x="1625" y="89"/>
                  </a:cubicBezTo>
                  <a:cubicBezTo>
                    <a:pt x="1625" y="76"/>
                    <a:pt x="1615" y="65"/>
                    <a:pt x="1601" y="65"/>
                  </a:cubicBezTo>
                  <a:close/>
                  <a:moveTo>
                    <a:pt x="434" y="130"/>
                  </a:moveTo>
                  <a:cubicBezTo>
                    <a:pt x="433" y="130"/>
                    <a:pt x="433" y="130"/>
                    <a:pt x="433" y="130"/>
                  </a:cubicBezTo>
                  <a:cubicBezTo>
                    <a:pt x="410" y="130"/>
                    <a:pt x="393" y="113"/>
                    <a:pt x="392" y="90"/>
                  </a:cubicBezTo>
                  <a:cubicBezTo>
                    <a:pt x="391" y="67"/>
                    <a:pt x="409" y="49"/>
                    <a:pt x="431" y="48"/>
                  </a:cubicBezTo>
                  <a:cubicBezTo>
                    <a:pt x="433" y="48"/>
                    <a:pt x="433" y="48"/>
                    <a:pt x="433" y="48"/>
                  </a:cubicBezTo>
                  <a:cubicBezTo>
                    <a:pt x="455" y="48"/>
                    <a:pt x="472" y="65"/>
                    <a:pt x="473" y="88"/>
                  </a:cubicBezTo>
                  <a:cubicBezTo>
                    <a:pt x="474" y="111"/>
                    <a:pt x="456" y="129"/>
                    <a:pt x="434" y="130"/>
                  </a:cubicBezTo>
                  <a:close/>
                  <a:moveTo>
                    <a:pt x="434" y="130"/>
                  </a:moveTo>
                  <a:cubicBezTo>
                    <a:pt x="434" y="130"/>
                    <a:pt x="434" y="130"/>
                    <a:pt x="434"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5" name="Freeform 52">
              <a:extLst>
                <a:ext uri="{FF2B5EF4-FFF2-40B4-BE49-F238E27FC236}">
                  <a16:creationId xmlns:a16="http://schemas.microsoft.com/office/drawing/2014/main" id="{0B90A4D2-05C6-7FD0-D60F-1286F7693964}"/>
                </a:ext>
              </a:extLst>
            </p:cNvPr>
            <p:cNvSpPr>
              <a:spLocks noEditPoints="1"/>
            </p:cNvSpPr>
            <p:nvPr/>
          </p:nvSpPr>
          <p:spPr bwMode="auto">
            <a:xfrm>
              <a:off x="2761" y="1240"/>
              <a:ext cx="301" cy="35"/>
            </a:xfrm>
            <a:custGeom>
              <a:avLst/>
              <a:gdLst>
                <a:gd name="T0" fmla="*/ 384 w 408"/>
                <a:gd name="T1" fmla="*/ 0 h 48"/>
                <a:gd name="T2" fmla="*/ 24 w 408"/>
                <a:gd name="T3" fmla="*/ 0 h 48"/>
                <a:gd name="T4" fmla="*/ 0 w 408"/>
                <a:gd name="T5" fmla="*/ 24 h 48"/>
                <a:gd name="T6" fmla="*/ 24 w 408"/>
                <a:gd name="T7" fmla="*/ 48 h 48"/>
                <a:gd name="T8" fmla="*/ 384 w 408"/>
                <a:gd name="T9" fmla="*/ 48 h 48"/>
                <a:gd name="T10" fmla="*/ 408 w 408"/>
                <a:gd name="T11" fmla="*/ 24 h 48"/>
                <a:gd name="T12" fmla="*/ 384 w 408"/>
                <a:gd name="T13" fmla="*/ 0 h 48"/>
                <a:gd name="T14" fmla="*/ 384 w 408"/>
                <a:gd name="T15" fmla="*/ 0 h 48"/>
                <a:gd name="T16" fmla="*/ 384 w 40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8">
                  <a:moveTo>
                    <a:pt x="384" y="0"/>
                  </a:moveTo>
                  <a:cubicBezTo>
                    <a:pt x="24" y="0"/>
                    <a:pt x="24" y="0"/>
                    <a:pt x="24" y="0"/>
                  </a:cubicBezTo>
                  <a:cubicBezTo>
                    <a:pt x="11" y="0"/>
                    <a:pt x="0" y="11"/>
                    <a:pt x="0" y="24"/>
                  </a:cubicBezTo>
                  <a:cubicBezTo>
                    <a:pt x="0" y="37"/>
                    <a:pt x="11" y="48"/>
                    <a:pt x="24" y="48"/>
                  </a:cubicBezTo>
                  <a:cubicBezTo>
                    <a:pt x="384" y="48"/>
                    <a:pt x="384" y="48"/>
                    <a:pt x="384" y="48"/>
                  </a:cubicBezTo>
                  <a:cubicBezTo>
                    <a:pt x="398" y="48"/>
                    <a:pt x="408" y="37"/>
                    <a:pt x="408" y="24"/>
                  </a:cubicBezTo>
                  <a:cubicBezTo>
                    <a:pt x="408" y="11"/>
                    <a:pt x="398" y="0"/>
                    <a:pt x="384" y="0"/>
                  </a:cubicBezTo>
                  <a:close/>
                  <a:moveTo>
                    <a:pt x="384" y="0"/>
                  </a:moveTo>
                  <a:cubicBezTo>
                    <a:pt x="384" y="0"/>
                    <a:pt x="384" y="0"/>
                    <a:pt x="3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6" name="Freeform 53">
              <a:extLst>
                <a:ext uri="{FF2B5EF4-FFF2-40B4-BE49-F238E27FC236}">
                  <a16:creationId xmlns:a16="http://schemas.microsoft.com/office/drawing/2014/main" id="{5E22A001-FDDB-E1AD-8580-E7C33A0A857C}"/>
                </a:ext>
              </a:extLst>
            </p:cNvPr>
            <p:cNvSpPr>
              <a:spLocks noEditPoints="1"/>
            </p:cNvSpPr>
            <p:nvPr/>
          </p:nvSpPr>
          <p:spPr bwMode="auto">
            <a:xfrm>
              <a:off x="2448" y="936"/>
              <a:ext cx="238" cy="339"/>
            </a:xfrm>
            <a:custGeom>
              <a:avLst/>
              <a:gdLst>
                <a:gd name="T0" fmla="*/ 299 w 323"/>
                <a:gd name="T1" fmla="*/ 412 h 460"/>
                <a:gd name="T2" fmla="*/ 114 w 323"/>
                <a:gd name="T3" fmla="*/ 412 h 460"/>
                <a:gd name="T4" fmla="*/ 114 w 323"/>
                <a:gd name="T5" fmla="*/ 174 h 460"/>
                <a:gd name="T6" fmla="*/ 177 w 323"/>
                <a:gd name="T7" fmla="*/ 89 h 460"/>
                <a:gd name="T8" fmla="*/ 88 w 323"/>
                <a:gd name="T9" fmla="*/ 0 h 460"/>
                <a:gd name="T10" fmla="*/ 0 w 323"/>
                <a:gd name="T11" fmla="*/ 89 h 460"/>
                <a:gd name="T12" fmla="*/ 66 w 323"/>
                <a:gd name="T13" fmla="*/ 175 h 460"/>
                <a:gd name="T14" fmla="*/ 66 w 323"/>
                <a:gd name="T15" fmla="*/ 420 h 460"/>
                <a:gd name="T16" fmla="*/ 106 w 323"/>
                <a:gd name="T17" fmla="*/ 460 h 460"/>
                <a:gd name="T18" fmla="*/ 299 w 323"/>
                <a:gd name="T19" fmla="*/ 460 h 460"/>
                <a:gd name="T20" fmla="*/ 323 w 323"/>
                <a:gd name="T21" fmla="*/ 436 h 460"/>
                <a:gd name="T22" fmla="*/ 299 w 323"/>
                <a:gd name="T23" fmla="*/ 412 h 460"/>
                <a:gd name="T24" fmla="*/ 88 w 323"/>
                <a:gd name="T25" fmla="*/ 130 h 460"/>
                <a:gd name="T26" fmla="*/ 48 w 323"/>
                <a:gd name="T27" fmla="*/ 89 h 460"/>
                <a:gd name="T28" fmla="*/ 88 w 323"/>
                <a:gd name="T29" fmla="*/ 48 h 460"/>
                <a:gd name="T30" fmla="*/ 129 w 323"/>
                <a:gd name="T31" fmla="*/ 89 h 460"/>
                <a:gd name="T32" fmla="*/ 88 w 323"/>
                <a:gd name="T33" fmla="*/ 130 h 460"/>
                <a:gd name="T34" fmla="*/ 88 w 323"/>
                <a:gd name="T35" fmla="*/ 130 h 460"/>
                <a:gd name="T36" fmla="*/ 88 w 323"/>
                <a:gd name="T37" fmla="*/ 1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60">
                  <a:moveTo>
                    <a:pt x="299" y="412"/>
                  </a:moveTo>
                  <a:cubicBezTo>
                    <a:pt x="114" y="412"/>
                    <a:pt x="114" y="412"/>
                    <a:pt x="114" y="412"/>
                  </a:cubicBezTo>
                  <a:cubicBezTo>
                    <a:pt x="114" y="174"/>
                    <a:pt x="114" y="174"/>
                    <a:pt x="114" y="174"/>
                  </a:cubicBezTo>
                  <a:cubicBezTo>
                    <a:pt x="150" y="163"/>
                    <a:pt x="177" y="129"/>
                    <a:pt x="177" y="89"/>
                  </a:cubicBezTo>
                  <a:cubicBezTo>
                    <a:pt x="177" y="40"/>
                    <a:pt x="137" y="0"/>
                    <a:pt x="88" y="0"/>
                  </a:cubicBezTo>
                  <a:cubicBezTo>
                    <a:pt x="39" y="0"/>
                    <a:pt x="0" y="40"/>
                    <a:pt x="0" y="89"/>
                  </a:cubicBezTo>
                  <a:cubicBezTo>
                    <a:pt x="0" y="131"/>
                    <a:pt x="28" y="165"/>
                    <a:pt x="66" y="175"/>
                  </a:cubicBezTo>
                  <a:cubicBezTo>
                    <a:pt x="66" y="420"/>
                    <a:pt x="66" y="420"/>
                    <a:pt x="66" y="420"/>
                  </a:cubicBezTo>
                  <a:cubicBezTo>
                    <a:pt x="66" y="442"/>
                    <a:pt x="84" y="460"/>
                    <a:pt x="106" y="460"/>
                  </a:cubicBezTo>
                  <a:cubicBezTo>
                    <a:pt x="299" y="460"/>
                    <a:pt x="299" y="460"/>
                    <a:pt x="299" y="460"/>
                  </a:cubicBezTo>
                  <a:cubicBezTo>
                    <a:pt x="312" y="460"/>
                    <a:pt x="323" y="449"/>
                    <a:pt x="323" y="436"/>
                  </a:cubicBezTo>
                  <a:cubicBezTo>
                    <a:pt x="323" y="423"/>
                    <a:pt x="312" y="412"/>
                    <a:pt x="299" y="412"/>
                  </a:cubicBezTo>
                  <a:close/>
                  <a:moveTo>
                    <a:pt x="88" y="130"/>
                  </a:moveTo>
                  <a:cubicBezTo>
                    <a:pt x="66" y="130"/>
                    <a:pt x="48" y="112"/>
                    <a:pt x="48" y="89"/>
                  </a:cubicBezTo>
                  <a:cubicBezTo>
                    <a:pt x="48" y="67"/>
                    <a:pt x="66" y="48"/>
                    <a:pt x="88" y="48"/>
                  </a:cubicBezTo>
                  <a:cubicBezTo>
                    <a:pt x="111" y="48"/>
                    <a:pt x="129" y="67"/>
                    <a:pt x="129" y="89"/>
                  </a:cubicBezTo>
                  <a:cubicBezTo>
                    <a:pt x="129" y="112"/>
                    <a:pt x="111" y="130"/>
                    <a:pt x="88" y="130"/>
                  </a:cubicBezTo>
                  <a:close/>
                  <a:moveTo>
                    <a:pt x="88" y="130"/>
                  </a:moveTo>
                  <a:cubicBezTo>
                    <a:pt x="88" y="130"/>
                    <a:pt x="88" y="130"/>
                    <a:pt x="88"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7" name="Freeform 54">
              <a:extLst>
                <a:ext uri="{FF2B5EF4-FFF2-40B4-BE49-F238E27FC236}">
                  <a16:creationId xmlns:a16="http://schemas.microsoft.com/office/drawing/2014/main" id="{2B5867F6-AFF2-8DF8-544A-902548FE411E}"/>
                </a:ext>
              </a:extLst>
            </p:cNvPr>
            <p:cNvSpPr>
              <a:spLocks noEditPoints="1"/>
            </p:cNvSpPr>
            <p:nvPr/>
          </p:nvSpPr>
          <p:spPr bwMode="auto">
            <a:xfrm>
              <a:off x="2446" y="1298"/>
              <a:ext cx="616" cy="131"/>
            </a:xfrm>
            <a:custGeom>
              <a:avLst/>
              <a:gdLst>
                <a:gd name="T0" fmla="*/ 811 w 835"/>
                <a:gd name="T1" fmla="*/ 65 h 178"/>
                <a:gd name="T2" fmla="*/ 719 w 835"/>
                <a:gd name="T3" fmla="*/ 65 h 178"/>
                <a:gd name="T4" fmla="*/ 633 w 835"/>
                <a:gd name="T5" fmla="*/ 0 h 178"/>
                <a:gd name="T6" fmla="*/ 631 w 835"/>
                <a:gd name="T7" fmla="*/ 0 h 178"/>
                <a:gd name="T8" fmla="*/ 548 w 835"/>
                <a:gd name="T9" fmla="*/ 65 h 178"/>
                <a:gd name="T10" fmla="*/ 176 w 835"/>
                <a:gd name="T11" fmla="*/ 65 h 178"/>
                <a:gd name="T12" fmla="*/ 90 w 835"/>
                <a:gd name="T13" fmla="*/ 0 h 178"/>
                <a:gd name="T14" fmla="*/ 88 w 835"/>
                <a:gd name="T15" fmla="*/ 0 h 178"/>
                <a:gd name="T16" fmla="*/ 2 w 835"/>
                <a:gd name="T17" fmla="*/ 91 h 178"/>
                <a:gd name="T18" fmla="*/ 90 w 835"/>
                <a:gd name="T19" fmla="*/ 178 h 178"/>
                <a:gd name="T20" fmla="*/ 93 w 835"/>
                <a:gd name="T21" fmla="*/ 178 h 178"/>
                <a:gd name="T22" fmla="*/ 175 w 835"/>
                <a:gd name="T23" fmla="*/ 113 h 178"/>
                <a:gd name="T24" fmla="*/ 548 w 835"/>
                <a:gd name="T25" fmla="*/ 113 h 178"/>
                <a:gd name="T26" fmla="*/ 633 w 835"/>
                <a:gd name="T27" fmla="*/ 178 h 178"/>
                <a:gd name="T28" fmla="*/ 636 w 835"/>
                <a:gd name="T29" fmla="*/ 178 h 178"/>
                <a:gd name="T30" fmla="*/ 719 w 835"/>
                <a:gd name="T31" fmla="*/ 113 h 178"/>
                <a:gd name="T32" fmla="*/ 811 w 835"/>
                <a:gd name="T33" fmla="*/ 113 h 178"/>
                <a:gd name="T34" fmla="*/ 835 w 835"/>
                <a:gd name="T35" fmla="*/ 89 h 178"/>
                <a:gd name="T36" fmla="*/ 811 w 835"/>
                <a:gd name="T37" fmla="*/ 65 h 178"/>
                <a:gd name="T38" fmla="*/ 91 w 835"/>
                <a:gd name="T39" fmla="*/ 130 h 178"/>
                <a:gd name="T40" fmla="*/ 90 w 835"/>
                <a:gd name="T41" fmla="*/ 130 h 178"/>
                <a:gd name="T42" fmla="*/ 50 w 835"/>
                <a:gd name="T43" fmla="*/ 90 h 178"/>
                <a:gd name="T44" fmla="*/ 89 w 835"/>
                <a:gd name="T45" fmla="*/ 48 h 178"/>
                <a:gd name="T46" fmla="*/ 90 w 835"/>
                <a:gd name="T47" fmla="*/ 48 h 178"/>
                <a:gd name="T48" fmla="*/ 131 w 835"/>
                <a:gd name="T49" fmla="*/ 88 h 178"/>
                <a:gd name="T50" fmla="*/ 91 w 835"/>
                <a:gd name="T51" fmla="*/ 130 h 178"/>
                <a:gd name="T52" fmla="*/ 634 w 835"/>
                <a:gd name="T53" fmla="*/ 130 h 178"/>
                <a:gd name="T54" fmla="*/ 633 w 835"/>
                <a:gd name="T55" fmla="*/ 130 h 178"/>
                <a:gd name="T56" fmla="*/ 593 w 835"/>
                <a:gd name="T57" fmla="*/ 90 h 178"/>
                <a:gd name="T58" fmla="*/ 632 w 835"/>
                <a:gd name="T59" fmla="*/ 48 h 178"/>
                <a:gd name="T60" fmla="*/ 633 w 835"/>
                <a:gd name="T61" fmla="*/ 48 h 178"/>
                <a:gd name="T62" fmla="*/ 674 w 835"/>
                <a:gd name="T63" fmla="*/ 88 h 178"/>
                <a:gd name="T64" fmla="*/ 634 w 835"/>
                <a:gd name="T65" fmla="*/ 130 h 178"/>
                <a:gd name="T66" fmla="*/ 634 w 835"/>
                <a:gd name="T67" fmla="*/ 130 h 178"/>
                <a:gd name="T68" fmla="*/ 634 w 835"/>
                <a:gd name="T69"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5" h="178">
                  <a:moveTo>
                    <a:pt x="811" y="65"/>
                  </a:moveTo>
                  <a:cubicBezTo>
                    <a:pt x="719" y="65"/>
                    <a:pt x="719" y="65"/>
                    <a:pt x="719" y="65"/>
                  </a:cubicBezTo>
                  <a:cubicBezTo>
                    <a:pt x="708" y="27"/>
                    <a:pt x="674" y="0"/>
                    <a:pt x="633" y="0"/>
                  </a:cubicBezTo>
                  <a:cubicBezTo>
                    <a:pt x="633" y="0"/>
                    <a:pt x="632" y="0"/>
                    <a:pt x="631" y="0"/>
                  </a:cubicBezTo>
                  <a:cubicBezTo>
                    <a:pt x="591" y="1"/>
                    <a:pt x="558" y="28"/>
                    <a:pt x="548" y="65"/>
                  </a:cubicBezTo>
                  <a:cubicBezTo>
                    <a:pt x="176" y="65"/>
                    <a:pt x="176" y="65"/>
                    <a:pt x="176" y="65"/>
                  </a:cubicBezTo>
                  <a:cubicBezTo>
                    <a:pt x="165" y="27"/>
                    <a:pt x="131" y="0"/>
                    <a:pt x="90" y="0"/>
                  </a:cubicBezTo>
                  <a:cubicBezTo>
                    <a:pt x="89" y="0"/>
                    <a:pt x="89" y="0"/>
                    <a:pt x="88" y="0"/>
                  </a:cubicBezTo>
                  <a:cubicBezTo>
                    <a:pt x="39" y="1"/>
                    <a:pt x="0" y="42"/>
                    <a:pt x="2" y="91"/>
                  </a:cubicBezTo>
                  <a:cubicBezTo>
                    <a:pt x="3" y="140"/>
                    <a:pt x="42" y="178"/>
                    <a:pt x="90" y="178"/>
                  </a:cubicBezTo>
                  <a:cubicBezTo>
                    <a:pt x="91" y="178"/>
                    <a:pt x="92" y="178"/>
                    <a:pt x="93" y="178"/>
                  </a:cubicBezTo>
                  <a:cubicBezTo>
                    <a:pt x="132" y="177"/>
                    <a:pt x="165" y="150"/>
                    <a:pt x="175" y="113"/>
                  </a:cubicBezTo>
                  <a:cubicBezTo>
                    <a:pt x="548" y="113"/>
                    <a:pt x="548" y="113"/>
                    <a:pt x="548" y="113"/>
                  </a:cubicBezTo>
                  <a:cubicBezTo>
                    <a:pt x="558" y="151"/>
                    <a:pt x="592" y="178"/>
                    <a:pt x="633" y="178"/>
                  </a:cubicBezTo>
                  <a:cubicBezTo>
                    <a:pt x="634" y="178"/>
                    <a:pt x="635" y="178"/>
                    <a:pt x="636" y="178"/>
                  </a:cubicBezTo>
                  <a:cubicBezTo>
                    <a:pt x="675" y="177"/>
                    <a:pt x="708" y="150"/>
                    <a:pt x="719" y="113"/>
                  </a:cubicBezTo>
                  <a:cubicBezTo>
                    <a:pt x="811" y="113"/>
                    <a:pt x="811" y="113"/>
                    <a:pt x="811" y="113"/>
                  </a:cubicBezTo>
                  <a:cubicBezTo>
                    <a:pt x="825" y="113"/>
                    <a:pt x="835" y="102"/>
                    <a:pt x="835" y="89"/>
                  </a:cubicBezTo>
                  <a:cubicBezTo>
                    <a:pt x="835" y="76"/>
                    <a:pt x="825" y="65"/>
                    <a:pt x="811" y="65"/>
                  </a:cubicBezTo>
                  <a:close/>
                  <a:moveTo>
                    <a:pt x="91" y="130"/>
                  </a:moveTo>
                  <a:cubicBezTo>
                    <a:pt x="90" y="130"/>
                    <a:pt x="90" y="130"/>
                    <a:pt x="90" y="130"/>
                  </a:cubicBezTo>
                  <a:cubicBezTo>
                    <a:pt x="68" y="130"/>
                    <a:pt x="50" y="113"/>
                    <a:pt x="50" y="90"/>
                  </a:cubicBezTo>
                  <a:cubicBezTo>
                    <a:pt x="49" y="67"/>
                    <a:pt x="67" y="49"/>
                    <a:pt x="89" y="48"/>
                  </a:cubicBezTo>
                  <a:cubicBezTo>
                    <a:pt x="90" y="48"/>
                    <a:pt x="90" y="48"/>
                    <a:pt x="90" y="48"/>
                  </a:cubicBezTo>
                  <a:cubicBezTo>
                    <a:pt x="112" y="48"/>
                    <a:pt x="130" y="66"/>
                    <a:pt x="131" y="88"/>
                  </a:cubicBezTo>
                  <a:cubicBezTo>
                    <a:pt x="131" y="111"/>
                    <a:pt x="114" y="130"/>
                    <a:pt x="91" y="130"/>
                  </a:cubicBezTo>
                  <a:close/>
                  <a:moveTo>
                    <a:pt x="634" y="130"/>
                  </a:moveTo>
                  <a:cubicBezTo>
                    <a:pt x="633" y="130"/>
                    <a:pt x="633" y="130"/>
                    <a:pt x="633" y="130"/>
                  </a:cubicBezTo>
                  <a:cubicBezTo>
                    <a:pt x="611" y="130"/>
                    <a:pt x="593" y="113"/>
                    <a:pt x="593" y="90"/>
                  </a:cubicBezTo>
                  <a:cubicBezTo>
                    <a:pt x="592" y="67"/>
                    <a:pt x="610" y="49"/>
                    <a:pt x="632" y="48"/>
                  </a:cubicBezTo>
                  <a:cubicBezTo>
                    <a:pt x="633" y="48"/>
                    <a:pt x="633" y="48"/>
                    <a:pt x="633" y="48"/>
                  </a:cubicBezTo>
                  <a:cubicBezTo>
                    <a:pt x="655" y="48"/>
                    <a:pt x="673" y="66"/>
                    <a:pt x="674" y="88"/>
                  </a:cubicBezTo>
                  <a:cubicBezTo>
                    <a:pt x="674" y="111"/>
                    <a:pt x="657" y="130"/>
                    <a:pt x="634" y="130"/>
                  </a:cubicBezTo>
                  <a:close/>
                  <a:moveTo>
                    <a:pt x="634" y="130"/>
                  </a:moveTo>
                  <a:cubicBezTo>
                    <a:pt x="634" y="130"/>
                    <a:pt x="634" y="130"/>
                    <a:pt x="634"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sp>
          <p:nvSpPr>
            <p:cNvPr id="88" name="Freeform 55">
              <a:extLst>
                <a:ext uri="{FF2B5EF4-FFF2-40B4-BE49-F238E27FC236}">
                  <a16:creationId xmlns:a16="http://schemas.microsoft.com/office/drawing/2014/main" id="{E1CBB3C7-FDF5-C015-E71A-32F4F88F9244}"/>
                </a:ext>
              </a:extLst>
            </p:cNvPr>
            <p:cNvSpPr>
              <a:spLocks noEditPoints="1"/>
            </p:cNvSpPr>
            <p:nvPr/>
          </p:nvSpPr>
          <p:spPr bwMode="auto">
            <a:xfrm>
              <a:off x="2448" y="642"/>
              <a:ext cx="130" cy="132"/>
            </a:xfrm>
            <a:custGeom>
              <a:avLst/>
              <a:gdLst>
                <a:gd name="T0" fmla="*/ 88 w 177"/>
                <a:gd name="T1" fmla="*/ 0 h 179"/>
                <a:gd name="T2" fmla="*/ 0 w 177"/>
                <a:gd name="T3" fmla="*/ 90 h 179"/>
                <a:gd name="T4" fmla="*/ 88 w 177"/>
                <a:gd name="T5" fmla="*/ 179 h 179"/>
                <a:gd name="T6" fmla="*/ 177 w 177"/>
                <a:gd name="T7" fmla="*/ 90 h 179"/>
                <a:gd name="T8" fmla="*/ 88 w 177"/>
                <a:gd name="T9" fmla="*/ 0 h 179"/>
                <a:gd name="T10" fmla="*/ 88 w 177"/>
                <a:gd name="T11" fmla="*/ 131 h 179"/>
                <a:gd name="T12" fmla="*/ 48 w 177"/>
                <a:gd name="T13" fmla="*/ 90 h 179"/>
                <a:gd name="T14" fmla="*/ 88 w 177"/>
                <a:gd name="T15" fmla="*/ 48 h 179"/>
                <a:gd name="T16" fmla="*/ 129 w 177"/>
                <a:gd name="T17" fmla="*/ 90 h 179"/>
                <a:gd name="T18" fmla="*/ 88 w 177"/>
                <a:gd name="T19" fmla="*/ 131 h 179"/>
                <a:gd name="T20" fmla="*/ 88 w 177"/>
                <a:gd name="T21" fmla="*/ 131 h 179"/>
                <a:gd name="T22" fmla="*/ 88 w 177"/>
                <a:gd name="T23"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9">
                  <a:moveTo>
                    <a:pt x="88" y="0"/>
                  </a:moveTo>
                  <a:cubicBezTo>
                    <a:pt x="39" y="0"/>
                    <a:pt x="0" y="40"/>
                    <a:pt x="0" y="90"/>
                  </a:cubicBezTo>
                  <a:cubicBezTo>
                    <a:pt x="0" y="139"/>
                    <a:pt x="39" y="179"/>
                    <a:pt x="88" y="179"/>
                  </a:cubicBezTo>
                  <a:cubicBezTo>
                    <a:pt x="137" y="179"/>
                    <a:pt x="177" y="139"/>
                    <a:pt x="177" y="90"/>
                  </a:cubicBezTo>
                  <a:cubicBezTo>
                    <a:pt x="177" y="40"/>
                    <a:pt x="137" y="0"/>
                    <a:pt x="88" y="0"/>
                  </a:cubicBezTo>
                  <a:close/>
                  <a:moveTo>
                    <a:pt x="88" y="131"/>
                  </a:moveTo>
                  <a:cubicBezTo>
                    <a:pt x="66" y="131"/>
                    <a:pt x="48" y="112"/>
                    <a:pt x="48" y="90"/>
                  </a:cubicBezTo>
                  <a:cubicBezTo>
                    <a:pt x="48" y="67"/>
                    <a:pt x="66" y="48"/>
                    <a:pt x="88" y="48"/>
                  </a:cubicBezTo>
                  <a:cubicBezTo>
                    <a:pt x="111" y="48"/>
                    <a:pt x="129" y="67"/>
                    <a:pt x="129" y="90"/>
                  </a:cubicBezTo>
                  <a:cubicBezTo>
                    <a:pt x="129" y="112"/>
                    <a:pt x="111" y="131"/>
                    <a:pt x="88" y="131"/>
                  </a:cubicBezTo>
                  <a:close/>
                  <a:moveTo>
                    <a:pt x="88" y="131"/>
                  </a:moveTo>
                  <a:cubicBezTo>
                    <a:pt x="88" y="131"/>
                    <a:pt x="88" y="131"/>
                    <a:pt x="88" y="1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cs typeface="+mn-ea"/>
                <a:sym typeface="汉仪旗黑-55简" panose="00020600040101010101" pitchFamily="18" charset="-122"/>
              </a:endParaRPr>
            </a:p>
          </p:txBody>
        </p:sp>
      </p:grpSp>
      <p:grpSp>
        <p:nvGrpSpPr>
          <p:cNvPr id="266" name="组合 265">
            <a:extLst>
              <a:ext uri="{FF2B5EF4-FFF2-40B4-BE49-F238E27FC236}">
                <a16:creationId xmlns:a16="http://schemas.microsoft.com/office/drawing/2014/main" id="{4CC58414-8E41-110A-12B5-460A6775D427}"/>
              </a:ext>
            </a:extLst>
          </p:cNvPr>
          <p:cNvGrpSpPr/>
          <p:nvPr/>
        </p:nvGrpSpPr>
        <p:grpSpPr>
          <a:xfrm>
            <a:off x="2060572" y="1126019"/>
            <a:ext cx="2833468" cy="2637084"/>
            <a:chOff x="-11500812" y="703060"/>
            <a:chExt cx="3964086" cy="3842326"/>
          </a:xfrm>
        </p:grpSpPr>
        <p:grpSp>
          <p:nvGrpSpPr>
            <p:cNvPr id="281" name="组合 280">
              <a:extLst>
                <a:ext uri="{FF2B5EF4-FFF2-40B4-BE49-F238E27FC236}">
                  <a16:creationId xmlns:a16="http://schemas.microsoft.com/office/drawing/2014/main" id="{C14449CF-44C9-197E-1C58-E1B0DC5EED59}"/>
                </a:ext>
              </a:extLst>
            </p:cNvPr>
            <p:cNvGrpSpPr/>
            <p:nvPr/>
          </p:nvGrpSpPr>
          <p:grpSpPr>
            <a:xfrm>
              <a:off x="-10965413" y="1427027"/>
              <a:ext cx="2620600" cy="2544299"/>
              <a:chOff x="-5646537" y="6890731"/>
              <a:chExt cx="2729507" cy="2644665"/>
            </a:xfrm>
          </p:grpSpPr>
          <p:sp>
            <p:nvSpPr>
              <p:cNvPr id="283" name="矩形 282">
                <a:extLst>
                  <a:ext uri="{FF2B5EF4-FFF2-40B4-BE49-F238E27FC236}">
                    <a16:creationId xmlns:a16="http://schemas.microsoft.com/office/drawing/2014/main" id="{3C6E0052-564C-9444-8773-15933ED4BBA6}"/>
                  </a:ext>
                </a:extLst>
              </p:cNvPr>
              <p:cNvSpPr/>
              <p:nvPr/>
            </p:nvSpPr>
            <p:spPr>
              <a:xfrm rot="20818733">
                <a:off x="-4881997" y="7946185"/>
                <a:ext cx="1143136" cy="816997"/>
              </a:xfrm>
              <a:prstGeom prst="rect">
                <a:avLst/>
              </a:prstGeom>
            </p:spPr>
            <p:txBody>
              <a:bodyPr wrap="none"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rgbClr val="005CA7"/>
                  </a:solidFill>
                  <a:effectLst/>
                  <a:uLnTx/>
                  <a:uFillTx/>
                  <a:latin typeface="微软雅黑" panose="020B0503020204020204" pitchFamily="34" charset="-122"/>
                  <a:ea typeface="微软雅黑" panose="020B0503020204020204" pitchFamily="34" charset="-122"/>
                </a:endParaRPr>
              </a:p>
            </p:txBody>
          </p:sp>
          <p:sp>
            <p:nvSpPr>
              <p:cNvPr id="286" name="椭圆 285">
                <a:extLst>
                  <a:ext uri="{FF2B5EF4-FFF2-40B4-BE49-F238E27FC236}">
                    <a16:creationId xmlns:a16="http://schemas.microsoft.com/office/drawing/2014/main" id="{CFC9DC47-F211-6BFD-A73A-38A47EA5075E}"/>
                  </a:ext>
                </a:extLst>
              </p:cNvPr>
              <p:cNvSpPr/>
              <p:nvPr/>
            </p:nvSpPr>
            <p:spPr>
              <a:xfrm>
                <a:off x="-5646537" y="6890731"/>
                <a:ext cx="2729507" cy="2644665"/>
              </a:xfrm>
              <a:prstGeom prst="ellipse">
                <a:avLst/>
              </a:prstGeom>
              <a:noFill/>
              <a:ln w="28575" cap="flat" cmpd="sng" algn="ctr">
                <a:solidFill>
                  <a:srgbClr val="70AD47">
                    <a:lumMod val="75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pic>
          <p:nvPicPr>
            <p:cNvPr id="268" name="Picture 2" descr="查看源图像">
              <a:extLst>
                <a:ext uri="{FF2B5EF4-FFF2-40B4-BE49-F238E27FC236}">
                  <a16:creationId xmlns:a16="http://schemas.microsoft.com/office/drawing/2014/main" id="{895557BF-584C-F27A-EB79-A10ACDF65E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3763" t="3975" r="11629" b="-3975"/>
            <a:stretch/>
          </p:blipFill>
          <p:spPr bwMode="auto">
            <a:xfrm>
              <a:off x="-11500812" y="703060"/>
              <a:ext cx="3964086" cy="3842326"/>
            </a:xfrm>
            <a:prstGeom prst="ellipse">
              <a:avLst/>
            </a:prstGeom>
            <a:ln>
              <a:noFill/>
            </a:ln>
            <a:effectLst>
              <a:softEdge rad="266700"/>
            </a:effectLst>
            <a:extLst>
              <a:ext uri="{909E8E84-426E-40DD-AFC4-6F175D3DCCD1}">
                <a14:hiddenFill xmlns:a14="http://schemas.microsoft.com/office/drawing/2010/main">
                  <a:solidFill>
                    <a:srgbClr val="FFFFFF"/>
                  </a:solidFill>
                </a14:hiddenFill>
              </a:ext>
            </a:extLst>
          </p:spPr>
        </p:pic>
        <p:sp>
          <p:nvSpPr>
            <p:cNvPr id="278" name="矩形 277">
              <a:extLst>
                <a:ext uri="{FF2B5EF4-FFF2-40B4-BE49-F238E27FC236}">
                  <a16:creationId xmlns:a16="http://schemas.microsoft.com/office/drawing/2014/main" id="{6F57AF02-C56D-6F51-2019-90F1136CD879}"/>
                </a:ext>
              </a:extLst>
            </p:cNvPr>
            <p:cNvSpPr/>
            <p:nvPr/>
          </p:nvSpPr>
          <p:spPr>
            <a:xfrm>
              <a:off x="-11416911" y="2210193"/>
              <a:ext cx="3810693" cy="783846"/>
            </a:xfrm>
            <a:prstGeom prst="rect">
              <a:avLst/>
            </a:prstGeom>
            <a:gradFill>
              <a:gsLst>
                <a:gs pos="0">
                  <a:srgbClr val="4472C4">
                    <a:lumMod val="5000"/>
                    <a:lumOff val="95000"/>
                    <a:alpha val="30000"/>
                  </a:srgbClr>
                </a:gs>
                <a:gs pos="17000">
                  <a:srgbClr val="FFC000">
                    <a:lumMod val="60000"/>
                    <a:lumOff val="40000"/>
                    <a:alpha val="80000"/>
                  </a:srgbClr>
                </a:gs>
                <a:gs pos="82000">
                  <a:srgbClr val="FFC000">
                    <a:lumMod val="60000"/>
                    <a:lumOff val="40000"/>
                    <a:alpha val="80000"/>
                  </a:srgbClr>
                </a:gs>
                <a:gs pos="100000">
                  <a:sysClr val="window" lastClr="FFFFFF">
                    <a:alpha val="30000"/>
                  </a:sysClr>
                </a:gs>
              </a:gsLst>
              <a:lin ang="0" scaled="0"/>
            </a:gra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节能降耗</a:t>
              </a:r>
            </a:p>
          </p:txBody>
        </p:sp>
      </p:grpSp>
      <p:grpSp>
        <p:nvGrpSpPr>
          <p:cNvPr id="28" name="组合 27">
            <a:extLst>
              <a:ext uri="{FF2B5EF4-FFF2-40B4-BE49-F238E27FC236}">
                <a16:creationId xmlns:a16="http://schemas.microsoft.com/office/drawing/2014/main" id="{A66D7061-81B6-894E-39F6-30951E758EE3}"/>
              </a:ext>
            </a:extLst>
          </p:cNvPr>
          <p:cNvGrpSpPr/>
          <p:nvPr/>
        </p:nvGrpSpPr>
        <p:grpSpPr>
          <a:xfrm>
            <a:off x="4364265" y="1171647"/>
            <a:ext cx="3140697" cy="2392753"/>
            <a:chOff x="4396451" y="963016"/>
            <a:chExt cx="3140697" cy="2392753"/>
          </a:xfrm>
        </p:grpSpPr>
        <p:grpSp>
          <p:nvGrpSpPr>
            <p:cNvPr id="345" name="组合 344">
              <a:extLst>
                <a:ext uri="{FF2B5EF4-FFF2-40B4-BE49-F238E27FC236}">
                  <a16:creationId xmlns:a16="http://schemas.microsoft.com/office/drawing/2014/main" id="{2F223D24-BFDE-4B3E-A590-54A144B4CC03}"/>
                </a:ext>
              </a:extLst>
            </p:cNvPr>
            <p:cNvGrpSpPr/>
            <p:nvPr/>
          </p:nvGrpSpPr>
          <p:grpSpPr>
            <a:xfrm>
              <a:off x="4891843" y="2013729"/>
              <a:ext cx="2645305" cy="1342040"/>
              <a:chOff x="-1895497" y="2502803"/>
              <a:chExt cx="2432658" cy="1342040"/>
            </a:xfrm>
          </p:grpSpPr>
          <p:sp>
            <p:nvSpPr>
              <p:cNvPr id="346" name="椭圆 345">
                <a:extLst>
                  <a:ext uri="{FF2B5EF4-FFF2-40B4-BE49-F238E27FC236}">
                    <a16:creationId xmlns:a16="http://schemas.microsoft.com/office/drawing/2014/main" id="{8961E186-7364-61BC-BA78-639A559CA3D7}"/>
                  </a:ext>
                </a:extLst>
              </p:cNvPr>
              <p:cNvSpPr>
                <a:spLocks noChangeAspect="1"/>
              </p:cNvSpPr>
              <p:nvPr/>
            </p:nvSpPr>
            <p:spPr>
              <a:xfrm>
                <a:off x="-1895497" y="2638781"/>
                <a:ext cx="108000"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347" name="文本框 346">
                <a:extLst>
                  <a:ext uri="{FF2B5EF4-FFF2-40B4-BE49-F238E27FC236}">
                    <a16:creationId xmlns:a16="http://schemas.microsoft.com/office/drawing/2014/main" id="{92B911B9-5120-501D-6FD8-1287EC03E1C4}"/>
                  </a:ext>
                </a:extLst>
              </p:cNvPr>
              <p:cNvSpPr txBox="1"/>
              <p:nvPr/>
            </p:nvSpPr>
            <p:spPr>
              <a:xfrm>
                <a:off x="-1734388" y="2502803"/>
                <a:ext cx="2091870" cy="430887"/>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rPr>
                  <a:t>发展迅速</a:t>
                </a:r>
              </a:p>
            </p:txBody>
          </p:sp>
          <p:sp>
            <p:nvSpPr>
              <p:cNvPr id="348" name="椭圆 347">
                <a:extLst>
                  <a:ext uri="{FF2B5EF4-FFF2-40B4-BE49-F238E27FC236}">
                    <a16:creationId xmlns:a16="http://schemas.microsoft.com/office/drawing/2014/main" id="{9D3340C1-8B06-0642-7242-1602A1F71E30}"/>
                  </a:ext>
                </a:extLst>
              </p:cNvPr>
              <p:cNvSpPr>
                <a:spLocks noChangeAspect="1"/>
              </p:cNvSpPr>
              <p:nvPr/>
            </p:nvSpPr>
            <p:spPr>
              <a:xfrm>
                <a:off x="-1882089" y="3081114"/>
                <a:ext cx="108000"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349" name="文本框 348">
                <a:extLst>
                  <a:ext uri="{FF2B5EF4-FFF2-40B4-BE49-F238E27FC236}">
                    <a16:creationId xmlns:a16="http://schemas.microsoft.com/office/drawing/2014/main" id="{FE0B50A2-74E6-840D-1BFB-248D9EDA7B0C}"/>
                  </a:ext>
                </a:extLst>
              </p:cNvPr>
              <p:cNvSpPr txBox="1"/>
              <p:nvPr/>
            </p:nvSpPr>
            <p:spPr>
              <a:xfrm>
                <a:off x="-1722891" y="2950448"/>
                <a:ext cx="1924541" cy="430887"/>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rPr>
                  <a:t>高散热量</a:t>
                </a:r>
              </a:p>
            </p:txBody>
          </p:sp>
          <p:sp>
            <p:nvSpPr>
              <p:cNvPr id="350" name="椭圆 349">
                <a:extLst>
                  <a:ext uri="{FF2B5EF4-FFF2-40B4-BE49-F238E27FC236}">
                    <a16:creationId xmlns:a16="http://schemas.microsoft.com/office/drawing/2014/main" id="{550AF03D-E5CD-4FEC-31F4-18911993EEB5}"/>
                  </a:ext>
                </a:extLst>
              </p:cNvPr>
              <p:cNvSpPr>
                <a:spLocks noChangeAspect="1"/>
              </p:cNvSpPr>
              <p:nvPr/>
            </p:nvSpPr>
            <p:spPr>
              <a:xfrm>
                <a:off x="-1878618" y="3524717"/>
                <a:ext cx="108000"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351" name="文本框 350">
                <a:extLst>
                  <a:ext uri="{FF2B5EF4-FFF2-40B4-BE49-F238E27FC236}">
                    <a16:creationId xmlns:a16="http://schemas.microsoft.com/office/drawing/2014/main" id="{ED3606BD-00DD-CA6A-BEDA-BF0F5DB4146D}"/>
                  </a:ext>
                </a:extLst>
              </p:cNvPr>
              <p:cNvSpPr txBox="1"/>
              <p:nvPr/>
            </p:nvSpPr>
            <p:spPr>
              <a:xfrm>
                <a:off x="-1734388" y="3413956"/>
                <a:ext cx="2271549" cy="430887"/>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rPr>
                  <a:t>绿色发展</a:t>
                </a:r>
              </a:p>
            </p:txBody>
          </p:sp>
        </p:grpSp>
        <p:sp>
          <p:nvSpPr>
            <p:cNvPr id="352" name="矩形 351">
              <a:extLst>
                <a:ext uri="{FF2B5EF4-FFF2-40B4-BE49-F238E27FC236}">
                  <a16:creationId xmlns:a16="http://schemas.microsoft.com/office/drawing/2014/main" id="{B71C74F7-D988-B600-0FA5-1CD5494E3C18}"/>
                </a:ext>
              </a:extLst>
            </p:cNvPr>
            <p:cNvSpPr/>
            <p:nvPr/>
          </p:nvSpPr>
          <p:spPr>
            <a:xfrm>
              <a:off x="4396451" y="963016"/>
              <a:ext cx="2432920" cy="9000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zh-CN" altLang="en-US" sz="2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数据中心</a:t>
              </a:r>
              <a:endParaRPr lang="en-US" altLang="zh-CN" sz="2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（机房空调系统）</a:t>
              </a:r>
              <a:endParaRPr kumimoji="0"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1" name="文本框 20">
            <a:extLst>
              <a:ext uri="{FF2B5EF4-FFF2-40B4-BE49-F238E27FC236}">
                <a16:creationId xmlns:a16="http://schemas.microsoft.com/office/drawing/2014/main" id="{8A1C3FD7-CA11-88DB-DD33-6186821534EF}"/>
              </a:ext>
            </a:extLst>
          </p:cNvPr>
          <p:cNvSpPr txBox="1"/>
          <p:nvPr/>
        </p:nvSpPr>
        <p:spPr>
          <a:xfrm>
            <a:off x="6011868" y="3034259"/>
            <a:ext cx="3318865" cy="584775"/>
          </a:xfrm>
          <a:prstGeom prst="rect">
            <a:avLst/>
          </a:prstGeom>
          <a:noFill/>
          <a:ln>
            <a:noFill/>
          </a:ln>
        </p:spPr>
        <p:txBody>
          <a:bodyPr wrap="square" rtlCol="0">
            <a:spAutoFit/>
          </a:bodyPr>
          <a:lstStyle/>
          <a:p>
            <a:pPr algn="ctr"/>
            <a:r>
              <a:rPr lang="zh-CN" altLang="en-US" sz="16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数据中心能耗占比分析</a:t>
            </a:r>
            <a:endParaRPr lang="en-US" altLang="zh-CN" sz="1600" b="1" kern="100" baseline="3000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6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（来源：中国数据中心工作组）</a:t>
            </a:r>
          </a:p>
        </p:txBody>
      </p:sp>
      <p:sp>
        <p:nvSpPr>
          <p:cNvPr id="292" name="椭圆 291">
            <a:extLst>
              <a:ext uri="{FF2B5EF4-FFF2-40B4-BE49-F238E27FC236}">
                <a16:creationId xmlns:a16="http://schemas.microsoft.com/office/drawing/2014/main" id="{CF956377-CB9A-C525-BD13-367CCE12AD80}"/>
              </a:ext>
            </a:extLst>
          </p:cNvPr>
          <p:cNvSpPr>
            <a:spLocks noChangeAspect="1"/>
          </p:cNvSpPr>
          <p:nvPr/>
        </p:nvSpPr>
        <p:spPr>
          <a:xfrm>
            <a:off x="418838" y="2869489"/>
            <a:ext cx="62396"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grpSp>
        <p:nvGrpSpPr>
          <p:cNvPr id="35" name="组合 34">
            <a:extLst>
              <a:ext uri="{FF2B5EF4-FFF2-40B4-BE49-F238E27FC236}">
                <a16:creationId xmlns:a16="http://schemas.microsoft.com/office/drawing/2014/main" id="{3A973304-3D4D-3A42-AAD5-F9F2004B36B0}"/>
              </a:ext>
            </a:extLst>
          </p:cNvPr>
          <p:cNvGrpSpPr/>
          <p:nvPr/>
        </p:nvGrpSpPr>
        <p:grpSpPr>
          <a:xfrm>
            <a:off x="418631" y="2395029"/>
            <a:ext cx="69348" cy="1026856"/>
            <a:chOff x="737435" y="2395029"/>
            <a:chExt cx="69348" cy="1026856"/>
          </a:xfrm>
        </p:grpSpPr>
        <p:sp>
          <p:nvSpPr>
            <p:cNvPr id="290" name="椭圆 289">
              <a:extLst>
                <a:ext uri="{FF2B5EF4-FFF2-40B4-BE49-F238E27FC236}">
                  <a16:creationId xmlns:a16="http://schemas.microsoft.com/office/drawing/2014/main" id="{79861981-F065-B89C-E354-68BC5424754F}"/>
                </a:ext>
              </a:extLst>
            </p:cNvPr>
            <p:cNvSpPr>
              <a:spLocks noChangeAspect="1"/>
            </p:cNvSpPr>
            <p:nvPr/>
          </p:nvSpPr>
          <p:spPr>
            <a:xfrm>
              <a:off x="744387" y="2395029"/>
              <a:ext cx="62396"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E823F8E7-8DBB-D05E-2F15-D2FC0024FC50}"/>
                </a:ext>
              </a:extLst>
            </p:cNvPr>
            <p:cNvSpPr>
              <a:spLocks noChangeAspect="1"/>
            </p:cNvSpPr>
            <p:nvPr/>
          </p:nvSpPr>
          <p:spPr>
            <a:xfrm>
              <a:off x="737435" y="3313885"/>
              <a:ext cx="62396" cy="108000"/>
            </a:xfrm>
            <a:prstGeom prst="ellipse">
              <a:avLst/>
            </a:prstGeom>
            <a:solidFill>
              <a:schemeClr val="accent2"/>
            </a:solidFill>
            <a:ln>
              <a:no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grpSp>
      <p:grpSp>
        <p:nvGrpSpPr>
          <p:cNvPr id="31" name="组合 30">
            <a:extLst>
              <a:ext uri="{FF2B5EF4-FFF2-40B4-BE49-F238E27FC236}">
                <a16:creationId xmlns:a16="http://schemas.microsoft.com/office/drawing/2014/main" id="{41DFD7DC-2D76-A547-F640-64C254343EDF}"/>
              </a:ext>
            </a:extLst>
          </p:cNvPr>
          <p:cNvGrpSpPr/>
          <p:nvPr/>
        </p:nvGrpSpPr>
        <p:grpSpPr>
          <a:xfrm>
            <a:off x="20125" y="1199301"/>
            <a:ext cx="2519864" cy="2438028"/>
            <a:chOff x="252301" y="1199301"/>
            <a:chExt cx="2519864" cy="2438028"/>
          </a:xfrm>
        </p:grpSpPr>
        <p:sp>
          <p:nvSpPr>
            <p:cNvPr id="294" name="矩形 293">
              <a:extLst>
                <a:ext uri="{FF2B5EF4-FFF2-40B4-BE49-F238E27FC236}">
                  <a16:creationId xmlns:a16="http://schemas.microsoft.com/office/drawing/2014/main" id="{975AA5FF-82A4-C842-21AA-3302B275F612}"/>
                </a:ext>
              </a:extLst>
            </p:cNvPr>
            <p:cNvSpPr/>
            <p:nvPr/>
          </p:nvSpPr>
          <p:spPr>
            <a:xfrm>
              <a:off x="252301" y="1199301"/>
              <a:ext cx="2519864" cy="9000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建筑领域</a:t>
              </a:r>
              <a:endParaRPr kumimoji="0"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“碳达峰、碳中和</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1" name="文本框 290">
              <a:extLst>
                <a:ext uri="{FF2B5EF4-FFF2-40B4-BE49-F238E27FC236}">
                  <a16:creationId xmlns:a16="http://schemas.microsoft.com/office/drawing/2014/main" id="{5FC46DA4-460D-E36C-371A-6722B3F41043}"/>
                </a:ext>
              </a:extLst>
            </p:cNvPr>
            <p:cNvSpPr txBox="1"/>
            <p:nvPr/>
          </p:nvSpPr>
          <p:spPr>
            <a:xfrm>
              <a:off x="837466" y="2235842"/>
              <a:ext cx="1208559" cy="430887"/>
            </a:xfrm>
            <a:prstGeom prst="rect">
              <a:avLst/>
            </a:prstGeom>
            <a:noFill/>
          </p:spPr>
          <p:txBody>
            <a:bodyPr wrap="square">
              <a:spAutoFit/>
            </a:bodyPr>
            <a:lstStyle/>
            <a:p>
              <a:r>
                <a:rPr lang="zh-CN" altLang="en-US" sz="2200" b="1" kern="100" dirty="0">
                  <a:latin typeface="微软雅黑" panose="020B0503020204020204" pitchFamily="34" charset="-122"/>
                  <a:ea typeface="微软雅黑" panose="020B0503020204020204" pitchFamily="34" charset="-122"/>
                  <a:cs typeface="Times New Roman" panose="02020603050405020304" pitchFamily="18" charset="0"/>
                </a:rPr>
                <a:t>低能耗</a:t>
              </a:r>
              <a:endParaRPr lang="zh-CN" altLang="en-US" sz="2200" b="1" dirty="0">
                <a:latin typeface="微软雅黑" panose="020B0503020204020204" pitchFamily="34" charset="-122"/>
                <a:ea typeface="微软雅黑" panose="020B0503020204020204" pitchFamily="34" charset="-122"/>
              </a:endParaRPr>
            </a:p>
          </p:txBody>
        </p:sp>
        <p:sp>
          <p:nvSpPr>
            <p:cNvPr id="293" name="文本框 292">
              <a:extLst>
                <a:ext uri="{FF2B5EF4-FFF2-40B4-BE49-F238E27FC236}">
                  <a16:creationId xmlns:a16="http://schemas.microsoft.com/office/drawing/2014/main" id="{F1205C50-CF8D-B5D8-E0D7-1AAB9CAF20A8}"/>
                </a:ext>
              </a:extLst>
            </p:cNvPr>
            <p:cNvSpPr txBox="1"/>
            <p:nvPr/>
          </p:nvSpPr>
          <p:spPr>
            <a:xfrm>
              <a:off x="837571" y="2730764"/>
              <a:ext cx="1208454" cy="430887"/>
            </a:xfrm>
            <a:prstGeom prst="rect">
              <a:avLst/>
            </a:prstGeom>
            <a:noFill/>
          </p:spPr>
          <p:txBody>
            <a:bodyPr wrap="square">
              <a:spAutoFit/>
            </a:bodyPr>
            <a:lstStyle/>
            <a:p>
              <a:r>
                <a:rPr lang="zh-CN" altLang="en-US" sz="2200" b="1" kern="100" dirty="0">
                  <a:effectLst/>
                  <a:latin typeface="微软雅黑" panose="020B0503020204020204" pitchFamily="34" charset="-122"/>
                  <a:ea typeface="微软雅黑" panose="020B0503020204020204" pitchFamily="34" charset="-122"/>
                  <a:cs typeface="Times New Roman" panose="02020603050405020304" pitchFamily="18" charset="0"/>
                </a:rPr>
                <a:t>低排放</a:t>
              </a:r>
              <a:endParaRPr lang="zh-CN" altLang="en-US" sz="22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93A6D0BB-666E-DB36-9296-5B5155EB112F}"/>
                </a:ext>
              </a:extLst>
            </p:cNvPr>
            <p:cNvSpPr txBox="1"/>
            <p:nvPr/>
          </p:nvSpPr>
          <p:spPr>
            <a:xfrm>
              <a:off x="836362" y="3206442"/>
              <a:ext cx="1111886" cy="430887"/>
            </a:xfrm>
            <a:prstGeom prst="rect">
              <a:avLst/>
            </a:prstGeom>
            <a:noFill/>
          </p:spPr>
          <p:txBody>
            <a:bodyPr wrap="square">
              <a:spAutoFit/>
            </a:bodyPr>
            <a:lstStyle/>
            <a:p>
              <a:r>
                <a:rPr lang="zh-CN" altLang="en-US" sz="2200" b="1" kern="100" dirty="0">
                  <a:effectLst/>
                  <a:latin typeface="微软雅黑" panose="020B0503020204020204" pitchFamily="34" charset="-122"/>
                  <a:ea typeface="微软雅黑" panose="020B0503020204020204" pitchFamily="34" charset="-122"/>
                  <a:cs typeface="Times New Roman" panose="02020603050405020304" pitchFamily="18" charset="0"/>
                </a:rPr>
                <a:t>高效率</a:t>
              </a:r>
              <a:endParaRPr lang="zh-CN" altLang="en-US" sz="2200" b="1" dirty="0">
                <a:latin typeface="微软雅黑" panose="020B0503020204020204" pitchFamily="34" charset="-122"/>
                <a:ea typeface="微软雅黑" panose="020B0503020204020204" pitchFamily="34" charset="-122"/>
              </a:endParaRPr>
            </a:p>
          </p:txBody>
        </p:sp>
      </p:grpSp>
      <p:sp>
        <p:nvSpPr>
          <p:cNvPr id="33" name="灯片编号占位符 4">
            <a:extLst>
              <a:ext uri="{FF2B5EF4-FFF2-40B4-BE49-F238E27FC236}">
                <a16:creationId xmlns:a16="http://schemas.microsoft.com/office/drawing/2014/main" id="{3E398D7D-C2AE-F2AB-43B1-D6F41B8AB083}"/>
              </a:ext>
            </a:extLst>
          </p:cNvPr>
          <p:cNvSpPr>
            <a:spLocks noGrp="1"/>
          </p:cNvSpPr>
          <p:nvPr>
            <p:ph type="sldNum" sz="quarter" idx="12"/>
          </p:nvPr>
        </p:nvSpPr>
        <p:spPr>
          <a:xfrm>
            <a:off x="10914742" y="6453595"/>
            <a:ext cx="1277257" cy="404405"/>
          </a:xfrm>
        </p:spPr>
        <p:txBody>
          <a:bodyPr/>
          <a:lstStyle/>
          <a:p>
            <a:fld id="{01635508-54A0-4FB0-A4C5-6467DE85E924}" type="slidenum">
              <a:rPr lang="zh-CN" altLang="en-US" b="1" smtClean="0"/>
              <a:pPr/>
              <a:t>3</a:t>
            </a:fld>
            <a:endParaRPr lang="zh-CN" altLang="en-US" b="1" dirty="0"/>
          </a:p>
        </p:txBody>
      </p:sp>
      <p:grpSp>
        <p:nvGrpSpPr>
          <p:cNvPr id="34"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44876D2-38C7-D679-84F9-CE8C1F15DD63}"/>
              </a:ext>
            </a:extLst>
          </p:cNvPr>
          <p:cNvGrpSpPr>
            <a:grpSpLocks noChangeAspect="1"/>
          </p:cNvGrpSpPr>
          <p:nvPr>
            <p:custDataLst>
              <p:tags r:id="rId1"/>
            </p:custDataLst>
          </p:nvPr>
        </p:nvGrpSpPr>
        <p:grpSpPr>
          <a:xfrm>
            <a:off x="10495094" y="87188"/>
            <a:ext cx="1587581" cy="525001"/>
            <a:chOff x="2629947" y="2501424"/>
            <a:chExt cx="5609900" cy="1855152"/>
          </a:xfrm>
          <a:solidFill>
            <a:srgbClr val="005CA1"/>
          </a:solidFill>
        </p:grpSpPr>
        <p:grpSp>
          <p:nvGrpSpPr>
            <p:cNvPr id="36" name="iSľîďê">
              <a:extLst>
                <a:ext uri="{FF2B5EF4-FFF2-40B4-BE49-F238E27FC236}">
                  <a16:creationId xmlns:a16="http://schemas.microsoft.com/office/drawing/2014/main" id="{EA5EDA21-F9E8-5CBF-FBE9-28B37A5359FB}"/>
                </a:ext>
              </a:extLst>
            </p:cNvPr>
            <p:cNvGrpSpPr/>
            <p:nvPr/>
          </p:nvGrpSpPr>
          <p:grpSpPr>
            <a:xfrm>
              <a:off x="2629947" y="2501424"/>
              <a:ext cx="1847550" cy="1855152"/>
              <a:chOff x="3216275" y="2651125"/>
              <a:chExt cx="1543050" cy="1549400"/>
            </a:xfrm>
            <a:grpFill/>
          </p:grpSpPr>
          <p:sp>
            <p:nvSpPr>
              <p:cNvPr id="540" name="îśľíḓè">
                <a:extLst>
                  <a:ext uri="{FF2B5EF4-FFF2-40B4-BE49-F238E27FC236}">
                    <a16:creationId xmlns:a16="http://schemas.microsoft.com/office/drawing/2014/main" id="{7C565547-635E-9826-109F-DA93602289F9}"/>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1" name="işḷïďe">
                <a:extLst>
                  <a:ext uri="{FF2B5EF4-FFF2-40B4-BE49-F238E27FC236}">
                    <a16:creationId xmlns:a16="http://schemas.microsoft.com/office/drawing/2014/main" id="{AB8B10AA-380B-8C17-5C1A-7FDD27C760C7}"/>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2" name="íşľïďê">
                <a:extLst>
                  <a:ext uri="{FF2B5EF4-FFF2-40B4-BE49-F238E27FC236}">
                    <a16:creationId xmlns:a16="http://schemas.microsoft.com/office/drawing/2014/main" id="{8E6CEAA6-B95B-9685-26CB-031EECA6BE7F}"/>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3" name="iŝľíḍê">
                <a:extLst>
                  <a:ext uri="{FF2B5EF4-FFF2-40B4-BE49-F238E27FC236}">
                    <a16:creationId xmlns:a16="http://schemas.microsoft.com/office/drawing/2014/main" id="{591FFCB3-B497-1591-AFCB-46A2DCB2B02F}"/>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4" name="îṥḻiḓe">
                <a:extLst>
                  <a:ext uri="{FF2B5EF4-FFF2-40B4-BE49-F238E27FC236}">
                    <a16:creationId xmlns:a16="http://schemas.microsoft.com/office/drawing/2014/main" id="{7853326E-724B-9DF3-03A7-D7A78AE507EB}"/>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5" name="iSľíḓè">
                <a:extLst>
                  <a:ext uri="{FF2B5EF4-FFF2-40B4-BE49-F238E27FC236}">
                    <a16:creationId xmlns:a16="http://schemas.microsoft.com/office/drawing/2014/main" id="{27D6480D-8E80-720B-E857-FAD0F69DE4AE}"/>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6" name="iS1îdè">
                <a:extLst>
                  <a:ext uri="{FF2B5EF4-FFF2-40B4-BE49-F238E27FC236}">
                    <a16:creationId xmlns:a16="http://schemas.microsoft.com/office/drawing/2014/main" id="{54CD91B4-BD0E-133B-F021-BC607D41F395}"/>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ïṣḷîḓe">
                <a:extLst>
                  <a:ext uri="{FF2B5EF4-FFF2-40B4-BE49-F238E27FC236}">
                    <a16:creationId xmlns:a16="http://schemas.microsoft.com/office/drawing/2014/main" id="{EB5757D4-3694-2A60-6285-367DBB33FD7C}"/>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ŝḻiḑe">
                <a:extLst>
                  <a:ext uri="{FF2B5EF4-FFF2-40B4-BE49-F238E27FC236}">
                    <a16:creationId xmlns:a16="http://schemas.microsoft.com/office/drawing/2014/main" id="{DCA582F3-B8EE-3DD8-B7D0-4217D56A5EAE}"/>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śḻîďe">
                <a:extLst>
                  <a:ext uri="{FF2B5EF4-FFF2-40B4-BE49-F238E27FC236}">
                    <a16:creationId xmlns:a16="http://schemas.microsoft.com/office/drawing/2014/main" id="{9D820A1B-C50F-70F1-728E-E7FAC6DAFA89}"/>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1îḓê">
                <a:extLst>
                  <a:ext uri="{FF2B5EF4-FFF2-40B4-BE49-F238E27FC236}">
                    <a16:creationId xmlns:a16="http://schemas.microsoft.com/office/drawing/2014/main" id="{D3FCC100-B6F0-D924-8B11-B44C4697216F}"/>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ïSlïďê">
                <a:extLst>
                  <a:ext uri="{FF2B5EF4-FFF2-40B4-BE49-F238E27FC236}">
                    <a16:creationId xmlns:a16="http://schemas.microsoft.com/office/drawing/2014/main" id="{19E7A016-3599-7DC9-AFE8-C043C6E04DD0}"/>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ṡļiḑê">
                <a:extLst>
                  <a:ext uri="{FF2B5EF4-FFF2-40B4-BE49-F238E27FC236}">
                    <a16:creationId xmlns:a16="http://schemas.microsoft.com/office/drawing/2014/main" id="{83ED3989-318B-0201-EC7D-C408CCB001A0}"/>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Sḷïde">
                <a:extLst>
                  <a:ext uri="{FF2B5EF4-FFF2-40B4-BE49-F238E27FC236}">
                    <a16:creationId xmlns:a16="http://schemas.microsoft.com/office/drawing/2014/main" id="{890FAD37-1E3E-935C-F506-1E02B2E7791D}"/>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ļiďè">
                <a:extLst>
                  <a:ext uri="{FF2B5EF4-FFF2-40B4-BE49-F238E27FC236}">
                    <a16:creationId xmlns:a16="http://schemas.microsoft.com/office/drawing/2014/main" id="{8ABAB0CD-B394-63E0-E950-24851F18054A}"/>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ṡ1ïdê">
                <a:extLst>
                  <a:ext uri="{FF2B5EF4-FFF2-40B4-BE49-F238E27FC236}">
                    <a16:creationId xmlns:a16="http://schemas.microsoft.com/office/drawing/2014/main" id="{085CABD8-7743-2EFD-FC2A-B6CA1479E436}"/>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isḻiḓê">
                <a:extLst>
                  <a:ext uri="{FF2B5EF4-FFF2-40B4-BE49-F238E27FC236}">
                    <a16:creationId xmlns:a16="http://schemas.microsoft.com/office/drawing/2014/main" id="{2BED1E7B-A3F5-358F-ACA4-12308B9DC377}"/>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Sḷiḍe">
                <a:extLst>
                  <a:ext uri="{FF2B5EF4-FFF2-40B4-BE49-F238E27FC236}">
                    <a16:creationId xmlns:a16="http://schemas.microsoft.com/office/drawing/2014/main" id="{EE1AB13C-552B-AA09-C988-3DF5F4148E3F}"/>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ṩḷiḑê">
                <a:extLst>
                  <a:ext uri="{FF2B5EF4-FFF2-40B4-BE49-F238E27FC236}">
                    <a16:creationId xmlns:a16="http://schemas.microsoft.com/office/drawing/2014/main" id="{261EC4DC-D440-F871-1E96-926CFEEFB2FE}"/>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ṧliḋê">
                <a:extLst>
                  <a:ext uri="{FF2B5EF4-FFF2-40B4-BE49-F238E27FC236}">
                    <a16:creationId xmlns:a16="http://schemas.microsoft.com/office/drawing/2014/main" id="{6577856C-7132-9C00-6357-A56807E16AEE}"/>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iŝ1îḍé">
                <a:extLst>
                  <a:ext uri="{FF2B5EF4-FFF2-40B4-BE49-F238E27FC236}">
                    <a16:creationId xmlns:a16="http://schemas.microsoft.com/office/drawing/2014/main" id="{1B4BF51C-7FE9-C74C-68B2-C82DE0D8CF52}"/>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îšlîďè">
                <a:extLst>
                  <a:ext uri="{FF2B5EF4-FFF2-40B4-BE49-F238E27FC236}">
                    <a16:creationId xmlns:a16="http://schemas.microsoft.com/office/drawing/2014/main" id="{889DA105-D56D-5FAA-4D1C-B9EAC6159439}"/>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şliďe">
                <a:extLst>
                  <a:ext uri="{FF2B5EF4-FFF2-40B4-BE49-F238E27FC236}">
                    <a16:creationId xmlns:a16="http://schemas.microsoft.com/office/drawing/2014/main" id="{B0520D6A-6503-924B-C0F7-0267920A8029}"/>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śļíḑè">
                <a:extLst>
                  <a:ext uri="{FF2B5EF4-FFF2-40B4-BE49-F238E27FC236}">
                    <a16:creationId xmlns:a16="http://schemas.microsoft.com/office/drawing/2014/main" id="{1172AD92-A612-31D8-939F-FBC9116A49F6}"/>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ïṥḷíḍè">
                <a:extLst>
                  <a:ext uri="{FF2B5EF4-FFF2-40B4-BE49-F238E27FC236}">
                    <a16:creationId xmlns:a16="http://schemas.microsoft.com/office/drawing/2014/main" id="{F747CC6D-553B-02FD-2198-A1A30C27B040}"/>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Sḻiḓe">
                <a:extLst>
                  <a:ext uri="{FF2B5EF4-FFF2-40B4-BE49-F238E27FC236}">
                    <a16:creationId xmlns:a16="http://schemas.microsoft.com/office/drawing/2014/main" id="{9866B1B0-BE8B-D192-DF81-223C9B91EB54}"/>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sļiḋé">
                <a:extLst>
                  <a:ext uri="{FF2B5EF4-FFF2-40B4-BE49-F238E27FC236}">
                    <a16:creationId xmlns:a16="http://schemas.microsoft.com/office/drawing/2014/main" id="{76FA3876-9863-8D3D-03CD-F6340B4AA615}"/>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şľídé">
                <a:extLst>
                  <a:ext uri="{FF2B5EF4-FFF2-40B4-BE49-F238E27FC236}">
                    <a16:creationId xmlns:a16="http://schemas.microsoft.com/office/drawing/2014/main" id="{2EF9F853-FBDF-BBFC-6AA1-9060838AC0DF}"/>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37" name="îṡḻiḓê">
              <a:extLst>
                <a:ext uri="{FF2B5EF4-FFF2-40B4-BE49-F238E27FC236}">
                  <a16:creationId xmlns:a16="http://schemas.microsoft.com/office/drawing/2014/main" id="{880B83CA-EFF9-3B85-B0DD-1D6592214CC4}"/>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íš1îďê">
              <a:extLst>
                <a:ext uri="{FF2B5EF4-FFF2-40B4-BE49-F238E27FC236}">
                  <a16:creationId xmlns:a16="http://schemas.microsoft.com/office/drawing/2014/main" id="{F4584930-F722-704A-FDF2-01D642E5E53F}"/>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512" name="íṩlíḍe">
              <a:extLst>
                <a:ext uri="{FF2B5EF4-FFF2-40B4-BE49-F238E27FC236}">
                  <a16:creationId xmlns:a16="http://schemas.microsoft.com/office/drawing/2014/main" id="{423830A7-49D2-1B0F-25C5-867060AB1203}"/>
                </a:ext>
              </a:extLst>
            </p:cNvPr>
            <p:cNvGrpSpPr/>
            <p:nvPr/>
          </p:nvGrpSpPr>
          <p:grpSpPr>
            <a:xfrm>
              <a:off x="4589708" y="2583543"/>
              <a:ext cx="742163" cy="1193232"/>
              <a:chOff x="4691308" y="2684429"/>
              <a:chExt cx="679414" cy="1092346"/>
            </a:xfrm>
            <a:grpFill/>
          </p:grpSpPr>
          <p:sp>
            <p:nvSpPr>
              <p:cNvPr id="537" name="ïṡľïďê">
                <a:extLst>
                  <a:ext uri="{FF2B5EF4-FFF2-40B4-BE49-F238E27FC236}">
                    <a16:creationId xmlns:a16="http://schemas.microsoft.com/office/drawing/2014/main" id="{8187C47F-A285-81C9-3486-C293C6E76782}"/>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8" name="îšlíḍé">
                <a:extLst>
                  <a:ext uri="{FF2B5EF4-FFF2-40B4-BE49-F238E27FC236}">
                    <a16:creationId xmlns:a16="http://schemas.microsoft.com/office/drawing/2014/main" id="{1BEF80A8-A4DE-2C33-D6F0-E53A2861AB02}"/>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9" name="íS1ïḍé">
                <a:extLst>
                  <a:ext uri="{FF2B5EF4-FFF2-40B4-BE49-F238E27FC236}">
                    <a16:creationId xmlns:a16="http://schemas.microsoft.com/office/drawing/2014/main" id="{2BDCCECC-4766-3CE9-F6CF-9AF6A92B8CD5}"/>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13" name="î$1idè">
              <a:extLst>
                <a:ext uri="{FF2B5EF4-FFF2-40B4-BE49-F238E27FC236}">
                  <a16:creationId xmlns:a16="http://schemas.microsoft.com/office/drawing/2014/main" id="{FCDBD379-424C-DA47-918F-B901C1E85E14}"/>
                </a:ext>
              </a:extLst>
            </p:cNvPr>
            <p:cNvGrpSpPr/>
            <p:nvPr/>
          </p:nvGrpSpPr>
          <p:grpSpPr>
            <a:xfrm>
              <a:off x="7561942" y="2580837"/>
              <a:ext cx="677905" cy="1186334"/>
              <a:chOff x="7344147" y="2674826"/>
              <a:chExt cx="624197" cy="1092345"/>
            </a:xfrm>
            <a:grpFill/>
          </p:grpSpPr>
          <p:sp>
            <p:nvSpPr>
              <p:cNvPr id="533" name="ïṩľiḓe">
                <a:extLst>
                  <a:ext uri="{FF2B5EF4-FFF2-40B4-BE49-F238E27FC236}">
                    <a16:creationId xmlns:a16="http://schemas.microsoft.com/office/drawing/2014/main" id="{F0299641-2B80-5BF5-640C-31AA827C1989}"/>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4" name="íṣlïḓê">
                <a:extLst>
                  <a:ext uri="{FF2B5EF4-FFF2-40B4-BE49-F238E27FC236}">
                    <a16:creationId xmlns:a16="http://schemas.microsoft.com/office/drawing/2014/main" id="{250E7025-4CD7-7DCE-E0F0-37880546A5C8}"/>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5" name="ïšlîḍê">
                <a:extLst>
                  <a:ext uri="{FF2B5EF4-FFF2-40B4-BE49-F238E27FC236}">
                    <a16:creationId xmlns:a16="http://schemas.microsoft.com/office/drawing/2014/main" id="{38EAF311-90C4-FE70-E61F-5BB94AB857F7}"/>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6" name="iS1îḓe">
                <a:extLst>
                  <a:ext uri="{FF2B5EF4-FFF2-40B4-BE49-F238E27FC236}">
                    <a16:creationId xmlns:a16="http://schemas.microsoft.com/office/drawing/2014/main" id="{F64E7DDB-A390-1C37-A8CA-2D708EB141E9}"/>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14" name="ïŝḻïdè">
              <a:extLst>
                <a:ext uri="{FF2B5EF4-FFF2-40B4-BE49-F238E27FC236}">
                  <a16:creationId xmlns:a16="http://schemas.microsoft.com/office/drawing/2014/main" id="{C5DF20D3-0A25-0B22-D5D9-E3C171D504D5}"/>
                </a:ext>
              </a:extLst>
            </p:cNvPr>
            <p:cNvGrpSpPr/>
            <p:nvPr/>
          </p:nvGrpSpPr>
          <p:grpSpPr>
            <a:xfrm>
              <a:off x="4649513" y="3946051"/>
              <a:ext cx="3567404" cy="243887"/>
              <a:chOff x="4649503" y="3967974"/>
              <a:chExt cx="3246722" cy="221964"/>
            </a:xfrm>
            <a:grpFill/>
          </p:grpSpPr>
          <p:sp>
            <p:nvSpPr>
              <p:cNvPr id="515" name="í$ḻiḓé">
                <a:extLst>
                  <a:ext uri="{FF2B5EF4-FFF2-40B4-BE49-F238E27FC236}">
                    <a16:creationId xmlns:a16="http://schemas.microsoft.com/office/drawing/2014/main" id="{9E118218-79E5-0D1F-172C-F8D042D8C318}"/>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ïṡľîḓé">
                <a:extLst>
                  <a:ext uri="{FF2B5EF4-FFF2-40B4-BE49-F238E27FC236}">
                    <a16:creationId xmlns:a16="http://schemas.microsoft.com/office/drawing/2014/main" id="{93CD6CF7-6E07-9CC9-D6EB-42CB43E8B109}"/>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7" name="îṥļíḑè">
                <a:extLst>
                  <a:ext uri="{FF2B5EF4-FFF2-40B4-BE49-F238E27FC236}">
                    <a16:creationId xmlns:a16="http://schemas.microsoft.com/office/drawing/2014/main" id="{47EA1EED-31F1-1F11-04C4-077303F77FD0}"/>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îŝliḍé">
                <a:extLst>
                  <a:ext uri="{FF2B5EF4-FFF2-40B4-BE49-F238E27FC236}">
                    <a16:creationId xmlns:a16="http://schemas.microsoft.com/office/drawing/2014/main" id="{90FF6912-6024-D924-01C9-E11F6625AEE1}"/>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îŝļiďè">
                <a:extLst>
                  <a:ext uri="{FF2B5EF4-FFF2-40B4-BE49-F238E27FC236}">
                    <a16:creationId xmlns:a16="http://schemas.microsoft.com/office/drawing/2014/main" id="{BCE90268-5070-01BC-8BA2-9ED3D7F1DFE5}"/>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îṩḷiḓé">
                <a:extLst>
                  <a:ext uri="{FF2B5EF4-FFF2-40B4-BE49-F238E27FC236}">
                    <a16:creationId xmlns:a16="http://schemas.microsoft.com/office/drawing/2014/main" id="{C62341D8-D83D-93B1-0B08-5B378017DA95}"/>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1" name="i$ḷíďè">
                <a:extLst>
                  <a:ext uri="{FF2B5EF4-FFF2-40B4-BE49-F238E27FC236}">
                    <a16:creationId xmlns:a16="http://schemas.microsoft.com/office/drawing/2014/main" id="{C929412C-F0A9-DDE4-194C-1162C0D0F551}"/>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2" name="íś1îdê">
                <a:extLst>
                  <a:ext uri="{FF2B5EF4-FFF2-40B4-BE49-F238E27FC236}">
                    <a16:creationId xmlns:a16="http://schemas.microsoft.com/office/drawing/2014/main" id="{F54D7EA6-0889-D05A-11F6-AAADD8490E87}"/>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íṧļîḓe">
                <a:extLst>
                  <a:ext uri="{FF2B5EF4-FFF2-40B4-BE49-F238E27FC236}">
                    <a16:creationId xmlns:a16="http://schemas.microsoft.com/office/drawing/2014/main" id="{5F44E106-8B32-E40E-2C50-DB94F649B588}"/>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ï$ḷíḑe">
                <a:extLst>
                  <a:ext uri="{FF2B5EF4-FFF2-40B4-BE49-F238E27FC236}">
                    <a16:creationId xmlns:a16="http://schemas.microsoft.com/office/drawing/2014/main" id="{103EEDA2-793C-6BE4-6972-B2D6ECC3EEAA}"/>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išļiďè">
                <a:extLst>
                  <a:ext uri="{FF2B5EF4-FFF2-40B4-BE49-F238E27FC236}">
                    <a16:creationId xmlns:a16="http://schemas.microsoft.com/office/drawing/2014/main" id="{E16C47DA-DDBB-6902-0D51-FC83F23F8613}"/>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ïṡḷïdè">
                <a:extLst>
                  <a:ext uri="{FF2B5EF4-FFF2-40B4-BE49-F238E27FC236}">
                    <a16:creationId xmlns:a16="http://schemas.microsoft.com/office/drawing/2014/main" id="{5FFF7891-4966-B8F1-2286-BA2FC9AF8143}"/>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îśḻïḓe">
                <a:extLst>
                  <a:ext uri="{FF2B5EF4-FFF2-40B4-BE49-F238E27FC236}">
                    <a16:creationId xmlns:a16="http://schemas.microsoft.com/office/drawing/2014/main" id="{80212F65-9D78-490F-6D74-3B050FE1AD57}"/>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íšļîḓe">
                <a:extLst>
                  <a:ext uri="{FF2B5EF4-FFF2-40B4-BE49-F238E27FC236}">
                    <a16:creationId xmlns:a16="http://schemas.microsoft.com/office/drawing/2014/main" id="{FB27C02C-4861-4AB4-B72A-7FB82D11161A}"/>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ïšḷîḋé">
                <a:extLst>
                  <a:ext uri="{FF2B5EF4-FFF2-40B4-BE49-F238E27FC236}">
                    <a16:creationId xmlns:a16="http://schemas.microsoft.com/office/drawing/2014/main" id="{4BAC8ADF-D4F8-D300-04B1-EC86CD17C133}"/>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ïšļïḋê">
                <a:extLst>
                  <a:ext uri="{FF2B5EF4-FFF2-40B4-BE49-F238E27FC236}">
                    <a16:creationId xmlns:a16="http://schemas.microsoft.com/office/drawing/2014/main" id="{9353AF70-C04C-4B82-07ED-51A09519780A}"/>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1" name="ïśľïḓê">
                <a:extLst>
                  <a:ext uri="{FF2B5EF4-FFF2-40B4-BE49-F238E27FC236}">
                    <a16:creationId xmlns:a16="http://schemas.microsoft.com/office/drawing/2014/main" id="{002A3D2D-E0E7-9237-BD54-656D5AB7324E}"/>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2" name="iṩḷiḋé">
                <a:extLst>
                  <a:ext uri="{FF2B5EF4-FFF2-40B4-BE49-F238E27FC236}">
                    <a16:creationId xmlns:a16="http://schemas.microsoft.com/office/drawing/2014/main" id="{7B11216E-A52D-F343-28C8-C8C12474647B}"/>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25" name="文本框 24">
            <a:extLst>
              <a:ext uri="{FF2B5EF4-FFF2-40B4-BE49-F238E27FC236}">
                <a16:creationId xmlns:a16="http://schemas.microsoft.com/office/drawing/2014/main" id="{754CB6D0-AD40-4E1C-4FEA-1406000D2A9B}"/>
              </a:ext>
            </a:extLst>
          </p:cNvPr>
          <p:cNvSpPr txBox="1"/>
          <p:nvPr/>
        </p:nvSpPr>
        <p:spPr>
          <a:xfrm>
            <a:off x="20125" y="10603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1.</a:t>
            </a:r>
            <a:r>
              <a:rPr kumimoji="1" lang="zh-CN" altLang="en-US" sz="2400" b="1" dirty="0">
                <a:latin typeface="Microsoft YaHei" panose="020B0503020204020204" pitchFamily="34" charset="-122"/>
                <a:ea typeface="Microsoft YaHei" panose="020B0503020204020204" pitchFamily="34" charset="-122"/>
              </a:rPr>
              <a:t>研究背景</a:t>
            </a:r>
          </a:p>
        </p:txBody>
      </p:sp>
      <p:pic>
        <p:nvPicPr>
          <p:cNvPr id="44" name="图片 43">
            <a:extLst>
              <a:ext uri="{FF2B5EF4-FFF2-40B4-BE49-F238E27FC236}">
                <a16:creationId xmlns:a16="http://schemas.microsoft.com/office/drawing/2014/main" id="{D8CEF0B2-705C-DFCE-03F8-06E9C341C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6913" y="924621"/>
            <a:ext cx="3001095" cy="2520000"/>
          </a:xfrm>
          <a:prstGeom prst="rect">
            <a:avLst/>
          </a:prstGeom>
          <a:ln w="38100">
            <a:solidFill>
              <a:srgbClr val="005CA1"/>
            </a:solidFill>
          </a:ln>
          <a:effectLst>
            <a:outerShdw blurRad="50800" dist="38100" dir="2700000" algn="tl" rotWithShape="0">
              <a:prstClr val="black">
                <a:alpha val="40000"/>
              </a:prstClr>
            </a:outerShdw>
          </a:effectLst>
        </p:spPr>
      </p:pic>
      <p:grpSp>
        <p:nvGrpSpPr>
          <p:cNvPr id="2" name="组合 1">
            <a:extLst>
              <a:ext uri="{FF2B5EF4-FFF2-40B4-BE49-F238E27FC236}">
                <a16:creationId xmlns:a16="http://schemas.microsoft.com/office/drawing/2014/main" id="{79122591-B86B-D6B6-31DC-69A033E09F8A}"/>
              </a:ext>
            </a:extLst>
          </p:cNvPr>
          <p:cNvGrpSpPr/>
          <p:nvPr/>
        </p:nvGrpSpPr>
        <p:grpSpPr>
          <a:xfrm>
            <a:off x="5226029" y="6416082"/>
            <a:ext cx="7099039" cy="414788"/>
            <a:chOff x="6115824" y="6443212"/>
            <a:chExt cx="6441504" cy="414788"/>
          </a:xfrm>
        </p:grpSpPr>
        <p:sp>
          <p:nvSpPr>
            <p:cNvPr id="3" name="矩形 2">
              <a:extLst>
                <a:ext uri="{FF2B5EF4-FFF2-40B4-BE49-F238E27FC236}">
                  <a16:creationId xmlns:a16="http://schemas.microsoft.com/office/drawing/2014/main" id="{26F5AE51-289F-CA5C-02DD-BB1E1C640AD2}"/>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 name="组合 3">
              <a:extLst>
                <a:ext uri="{FF2B5EF4-FFF2-40B4-BE49-F238E27FC236}">
                  <a16:creationId xmlns:a16="http://schemas.microsoft.com/office/drawing/2014/main" id="{6C2A05F8-E842-6055-5268-0DF2C92A1767}"/>
                </a:ext>
              </a:extLst>
            </p:cNvPr>
            <p:cNvGrpSpPr/>
            <p:nvPr/>
          </p:nvGrpSpPr>
          <p:grpSpPr>
            <a:xfrm>
              <a:off x="6115824" y="6443212"/>
              <a:ext cx="6441504" cy="413376"/>
              <a:chOff x="6115824" y="6443212"/>
              <a:chExt cx="6441504" cy="413376"/>
            </a:xfrm>
          </p:grpSpPr>
          <p:sp>
            <p:nvSpPr>
              <p:cNvPr id="5" name="矩形 4">
                <a:extLst>
                  <a:ext uri="{FF2B5EF4-FFF2-40B4-BE49-F238E27FC236}">
                    <a16:creationId xmlns:a16="http://schemas.microsoft.com/office/drawing/2014/main" id="{99A99BC7-7EAD-4A30-829B-502C20D0F843}"/>
                  </a:ext>
                </a:extLst>
              </p:cNvPr>
              <p:cNvSpPr/>
              <p:nvPr/>
            </p:nvSpPr>
            <p:spPr>
              <a:xfrm>
                <a:off x="6121586" y="6491463"/>
                <a:ext cx="1046054"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文本框 5">
                <a:extLst>
                  <a:ext uri="{FF2B5EF4-FFF2-40B4-BE49-F238E27FC236}">
                    <a16:creationId xmlns:a16="http://schemas.microsoft.com/office/drawing/2014/main" id="{F2E7C3C7-AA2E-0BD1-7C18-7609B34413BB}"/>
                  </a:ext>
                </a:extLst>
              </p:cNvPr>
              <p:cNvSpPr txBox="1"/>
              <p:nvPr/>
            </p:nvSpPr>
            <p:spPr>
              <a:xfrm>
                <a:off x="6142120" y="6479765"/>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sym typeface="汉仪旗黑-55简" panose="00020600040101010101" pitchFamily="18" charset="-122"/>
                  </a:rPr>
                  <a:t>研究背景</a:t>
                </a:r>
              </a:p>
            </p:txBody>
          </p:sp>
          <p:sp>
            <p:nvSpPr>
              <p:cNvPr id="7" name="矩形 6">
                <a:extLst>
                  <a:ext uri="{FF2B5EF4-FFF2-40B4-BE49-F238E27FC236}">
                    <a16:creationId xmlns:a16="http://schemas.microsoft.com/office/drawing/2014/main" id="{5C990952-2874-E765-75B3-06B20DDF3212}"/>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文本框 7">
                <a:extLst>
                  <a:ext uri="{FF2B5EF4-FFF2-40B4-BE49-F238E27FC236}">
                    <a16:creationId xmlns:a16="http://schemas.microsoft.com/office/drawing/2014/main" id="{6744941D-0A50-0C48-C604-C2B19B75E076}"/>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9" name="文本框 8">
                <a:extLst>
                  <a:ext uri="{FF2B5EF4-FFF2-40B4-BE49-F238E27FC236}">
                    <a16:creationId xmlns:a16="http://schemas.microsoft.com/office/drawing/2014/main" id="{4A9D5AC5-7485-7BC5-5AB3-CFB9249C470B}"/>
                  </a:ext>
                </a:extLst>
              </p:cNvPr>
              <p:cNvSpPr txBox="1"/>
              <p:nvPr/>
            </p:nvSpPr>
            <p:spPr>
              <a:xfrm>
                <a:off x="8945711"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15" name="文本框 14">
                <a:extLst>
                  <a:ext uri="{FF2B5EF4-FFF2-40B4-BE49-F238E27FC236}">
                    <a16:creationId xmlns:a16="http://schemas.microsoft.com/office/drawing/2014/main" id="{44122850-2669-E148-84A6-5E936F877A0F}"/>
                  </a:ext>
                </a:extLst>
              </p:cNvPr>
              <p:cNvSpPr txBox="1"/>
              <p:nvPr/>
            </p:nvSpPr>
            <p:spPr>
              <a:xfrm>
                <a:off x="10662867" y="6487256"/>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
        <p:nvSpPr>
          <p:cNvPr id="16" name="矩形 15">
            <a:extLst>
              <a:ext uri="{FF2B5EF4-FFF2-40B4-BE49-F238E27FC236}">
                <a16:creationId xmlns:a16="http://schemas.microsoft.com/office/drawing/2014/main" id="{F3651A2D-F0C4-1AAB-86C2-31053FCEA00C}"/>
              </a:ext>
            </a:extLst>
          </p:cNvPr>
          <p:cNvSpPr/>
          <p:nvPr/>
        </p:nvSpPr>
        <p:spPr>
          <a:xfrm>
            <a:off x="9451350" y="3690658"/>
            <a:ext cx="2720526" cy="9000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5000"/>
              </a:lnSpc>
              <a:defRPr/>
            </a:pPr>
            <a:r>
              <a:rPr lang="zh-CN" altLang="en-US" sz="2200" b="1" spc="1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地铁站</a:t>
            </a:r>
            <a:endParaRPr lang="en-US" altLang="zh-CN" sz="2200" b="1" spc="1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25000"/>
              </a:lnSpc>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（站厅站台空调系统）</a:t>
            </a:r>
            <a:endParaRPr kumimoji="0"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9" name="组合 18">
            <a:extLst>
              <a:ext uri="{FF2B5EF4-FFF2-40B4-BE49-F238E27FC236}">
                <a16:creationId xmlns:a16="http://schemas.microsoft.com/office/drawing/2014/main" id="{7A1E72C9-6FCF-1D04-355C-0F89D1227DCA}"/>
              </a:ext>
            </a:extLst>
          </p:cNvPr>
          <p:cNvGrpSpPr/>
          <p:nvPr/>
        </p:nvGrpSpPr>
        <p:grpSpPr>
          <a:xfrm>
            <a:off x="10060195" y="4708186"/>
            <a:ext cx="1575666" cy="1561186"/>
            <a:chOff x="6935630" y="4635804"/>
            <a:chExt cx="1575666" cy="1561186"/>
          </a:xfrm>
        </p:grpSpPr>
        <p:grpSp>
          <p:nvGrpSpPr>
            <p:cNvPr id="20" name="组合 19">
              <a:extLst>
                <a:ext uri="{FF2B5EF4-FFF2-40B4-BE49-F238E27FC236}">
                  <a16:creationId xmlns:a16="http://schemas.microsoft.com/office/drawing/2014/main" id="{EB423F36-8BB7-E496-328A-C782C4D85011}"/>
                </a:ext>
              </a:extLst>
            </p:cNvPr>
            <p:cNvGrpSpPr/>
            <p:nvPr/>
          </p:nvGrpSpPr>
          <p:grpSpPr>
            <a:xfrm>
              <a:off x="6935630" y="4635804"/>
              <a:ext cx="1453920" cy="1339116"/>
              <a:chOff x="-1904270" y="2344996"/>
              <a:chExt cx="2516561" cy="1339116"/>
            </a:xfrm>
          </p:grpSpPr>
          <p:sp>
            <p:nvSpPr>
              <p:cNvPr id="24" name="椭圆 23">
                <a:extLst>
                  <a:ext uri="{FF2B5EF4-FFF2-40B4-BE49-F238E27FC236}">
                    <a16:creationId xmlns:a16="http://schemas.microsoft.com/office/drawing/2014/main" id="{3A04DC37-07DD-6608-3B1D-E5852FBD90A2}"/>
                  </a:ext>
                </a:extLst>
              </p:cNvPr>
              <p:cNvSpPr>
                <a:spLocks noChangeAspect="1"/>
              </p:cNvSpPr>
              <p:nvPr/>
            </p:nvSpPr>
            <p:spPr>
              <a:xfrm>
                <a:off x="-1904270" y="2480974"/>
                <a:ext cx="108000" cy="108000"/>
              </a:xfrm>
              <a:prstGeom prst="ellipse">
                <a:avLst/>
              </a:prstGeom>
              <a:solidFill>
                <a:srgbClr val="FF9900"/>
              </a:solidFill>
              <a:ln>
                <a:solidFill>
                  <a:srgbClr val="FF9900"/>
                </a:solid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DE1E4B89-4A26-CA29-751F-4FECF9D90B61}"/>
                  </a:ext>
                </a:extLst>
              </p:cNvPr>
              <p:cNvSpPr txBox="1"/>
              <p:nvPr/>
            </p:nvSpPr>
            <p:spPr>
              <a:xfrm>
                <a:off x="-1743161" y="2344996"/>
                <a:ext cx="2355452" cy="430887"/>
              </a:xfrm>
              <a:prstGeom prst="rect">
                <a:avLst/>
              </a:prstGeom>
              <a:noFill/>
            </p:spPr>
            <p:txBody>
              <a:bodyPr wrap="square">
                <a:spAutoFit/>
              </a:bodyPr>
              <a:lstStyle/>
              <a:p>
                <a:r>
                  <a:rPr lang="zh-CN" altLang="en-US" sz="2200" b="1" kern="100" dirty="0">
                    <a:latin typeface="微软雅黑" panose="020B0503020204020204" pitchFamily="34" charset="-122"/>
                    <a:ea typeface="微软雅黑" panose="020B0503020204020204" pitchFamily="34" charset="-122"/>
                    <a:cs typeface="Times New Roman" panose="02020603050405020304" pitchFamily="18" charset="0"/>
                  </a:rPr>
                  <a:t>耗能较高</a:t>
                </a:r>
                <a:endParaRPr lang="zh-CN" altLang="en-US" sz="2200" b="1" dirty="0">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id="{0CCABC88-AA0F-42E0-F9A5-F3D368CA8C67}"/>
                  </a:ext>
                </a:extLst>
              </p:cNvPr>
              <p:cNvSpPr>
                <a:spLocks noChangeAspect="1"/>
              </p:cNvSpPr>
              <p:nvPr/>
            </p:nvSpPr>
            <p:spPr>
              <a:xfrm>
                <a:off x="-1882087" y="3081577"/>
                <a:ext cx="108000" cy="108000"/>
              </a:xfrm>
              <a:prstGeom prst="ellipse">
                <a:avLst/>
              </a:prstGeom>
              <a:solidFill>
                <a:srgbClr val="FF9900"/>
              </a:solidFill>
              <a:ln>
                <a:solidFill>
                  <a:srgbClr val="FF9900"/>
                </a:solid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3D630DCA-248F-75C7-FAFB-E10C05BFD373}"/>
                  </a:ext>
                </a:extLst>
              </p:cNvPr>
              <p:cNvSpPr txBox="1"/>
              <p:nvPr/>
            </p:nvSpPr>
            <p:spPr>
              <a:xfrm>
                <a:off x="-1711879" y="2914671"/>
                <a:ext cx="2324168" cy="769441"/>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rPr>
                  <a:t>环境影响</a:t>
                </a:r>
                <a:endParaRPr lang="en-US" altLang="zh-CN" sz="2200" b="1" dirty="0">
                  <a:latin typeface="微软雅黑" panose="020B0503020204020204" pitchFamily="34" charset="-122"/>
                  <a:ea typeface="微软雅黑" panose="020B0503020204020204" pitchFamily="34" charset="-122"/>
                </a:endParaRPr>
              </a:p>
              <a:p>
                <a:endParaRPr lang="zh-CN" altLang="en-US" sz="2200" b="1" dirty="0">
                  <a:latin typeface="微软雅黑" panose="020B0503020204020204" pitchFamily="34" charset="-122"/>
                  <a:ea typeface="微软雅黑" panose="020B0503020204020204" pitchFamily="34" charset="-122"/>
                </a:endParaRPr>
              </a:p>
            </p:txBody>
          </p:sp>
        </p:grpSp>
        <p:sp>
          <p:nvSpPr>
            <p:cNvPr id="22" name="文本框 21">
              <a:extLst>
                <a:ext uri="{FF2B5EF4-FFF2-40B4-BE49-F238E27FC236}">
                  <a16:creationId xmlns:a16="http://schemas.microsoft.com/office/drawing/2014/main" id="{291A8AE2-025F-5CBE-2CCC-76E32FDC19D6}"/>
                </a:ext>
              </a:extLst>
            </p:cNvPr>
            <p:cNvSpPr txBox="1"/>
            <p:nvPr/>
          </p:nvSpPr>
          <p:spPr>
            <a:xfrm>
              <a:off x="7060648" y="5766103"/>
              <a:ext cx="1450648" cy="430887"/>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rPr>
                <a:t>布置困难</a:t>
              </a:r>
            </a:p>
          </p:txBody>
        </p:sp>
        <p:sp>
          <p:nvSpPr>
            <p:cNvPr id="23" name="椭圆 22">
              <a:extLst>
                <a:ext uri="{FF2B5EF4-FFF2-40B4-BE49-F238E27FC236}">
                  <a16:creationId xmlns:a16="http://schemas.microsoft.com/office/drawing/2014/main" id="{21F8916E-710E-3DE1-7588-57F894D3AD1B}"/>
                </a:ext>
              </a:extLst>
            </p:cNvPr>
            <p:cNvSpPr>
              <a:spLocks noChangeAspect="1"/>
            </p:cNvSpPr>
            <p:nvPr/>
          </p:nvSpPr>
          <p:spPr>
            <a:xfrm>
              <a:off x="6961406" y="5919000"/>
              <a:ext cx="62396" cy="108000"/>
            </a:xfrm>
            <a:prstGeom prst="ellipse">
              <a:avLst/>
            </a:prstGeom>
            <a:solidFill>
              <a:srgbClr val="FF9900"/>
            </a:solidFill>
            <a:ln>
              <a:solidFill>
                <a:srgbClr val="FF9900"/>
              </a:solidFill>
            </a:ln>
            <a:effectLst>
              <a:glow rad="76200">
                <a:schemeClr val="accent2">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grpSp>
      <p:pic>
        <p:nvPicPr>
          <p:cNvPr id="30" name="图片 29">
            <a:extLst>
              <a:ext uri="{FF2B5EF4-FFF2-40B4-BE49-F238E27FC236}">
                <a16:creationId xmlns:a16="http://schemas.microsoft.com/office/drawing/2014/main" id="{2145093B-3E43-2C84-5BBC-3EDFD26D27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5993" y="3637329"/>
            <a:ext cx="3375000" cy="2700000"/>
          </a:xfrm>
          <a:prstGeom prst="rect">
            <a:avLst/>
          </a:prstGeom>
          <a:ln w="28575">
            <a:solidFill>
              <a:srgbClr val="005CA1"/>
            </a:solidFill>
          </a:ln>
        </p:spPr>
      </p:pic>
      <p:grpSp>
        <p:nvGrpSpPr>
          <p:cNvPr id="32" name="组合 31">
            <a:extLst>
              <a:ext uri="{FF2B5EF4-FFF2-40B4-BE49-F238E27FC236}">
                <a16:creationId xmlns:a16="http://schemas.microsoft.com/office/drawing/2014/main" id="{11A190CC-CAE6-DEE9-A23C-9A966DECE679}"/>
              </a:ext>
            </a:extLst>
          </p:cNvPr>
          <p:cNvGrpSpPr>
            <a:grpSpLocks noChangeAspect="1"/>
          </p:cNvGrpSpPr>
          <p:nvPr/>
        </p:nvGrpSpPr>
        <p:grpSpPr>
          <a:xfrm>
            <a:off x="326438" y="3610809"/>
            <a:ext cx="2421141" cy="2746583"/>
            <a:chOff x="-2186359" y="3473370"/>
            <a:chExt cx="2865165" cy="3250285"/>
          </a:xfrm>
        </p:grpSpPr>
        <p:pic>
          <p:nvPicPr>
            <p:cNvPr id="40" name="Picture 1">
              <a:extLst>
                <a:ext uri="{FF2B5EF4-FFF2-40B4-BE49-F238E27FC236}">
                  <a16:creationId xmlns:a16="http://schemas.microsoft.com/office/drawing/2014/main" id="{928F4C22-BE01-1BB9-4179-9F5F90ACBBB0}"/>
                </a:ext>
              </a:extLst>
            </p:cNvPr>
            <p:cNvPicPr>
              <a:picLocks noChangeAspect="1" noChangeArrowheads="1"/>
            </p:cNvPicPr>
            <p:nvPr/>
          </p:nvPicPr>
          <p:blipFill>
            <a:blip r:embed="rId9"/>
            <a:srcRect/>
            <a:stretch>
              <a:fillRect/>
            </a:stretch>
          </p:blipFill>
          <p:spPr bwMode="auto">
            <a:xfrm>
              <a:off x="-2186359" y="3473370"/>
              <a:ext cx="2865165" cy="1917096"/>
            </a:xfrm>
            <a:prstGeom prst="rect">
              <a:avLst/>
            </a:prstGeom>
            <a:noFill/>
            <a:ln w="9525">
              <a:noFill/>
              <a:miter lim="800000"/>
              <a:headEnd/>
              <a:tailEnd/>
            </a:ln>
          </p:spPr>
        </p:pic>
        <p:pic>
          <p:nvPicPr>
            <p:cNvPr id="46" name="图片 45">
              <a:extLst>
                <a:ext uri="{FF2B5EF4-FFF2-40B4-BE49-F238E27FC236}">
                  <a16:creationId xmlns:a16="http://schemas.microsoft.com/office/drawing/2014/main" id="{1F9F913D-CCA5-5808-AE94-715C2D760520}"/>
                </a:ext>
              </a:extLst>
            </p:cNvPr>
            <p:cNvPicPr>
              <a:picLocks/>
            </p:cNvPicPr>
            <p:nvPr/>
          </p:nvPicPr>
          <p:blipFill>
            <a:blip r:embed="rId10"/>
            <a:stretch>
              <a:fillRect/>
            </a:stretch>
          </p:blipFill>
          <p:spPr>
            <a:xfrm>
              <a:off x="-2175624" y="5360387"/>
              <a:ext cx="2854348" cy="1363268"/>
            </a:xfrm>
            <a:prstGeom prst="rect">
              <a:avLst/>
            </a:prstGeom>
          </p:spPr>
        </p:pic>
      </p:grpSp>
      <p:sp>
        <p:nvSpPr>
          <p:cNvPr id="47" name="矩形 46">
            <a:extLst>
              <a:ext uri="{FF2B5EF4-FFF2-40B4-BE49-F238E27FC236}">
                <a16:creationId xmlns:a16="http://schemas.microsoft.com/office/drawing/2014/main" id="{2E07A06E-DC2B-21B7-C822-DA9DA6FB2CB9}"/>
              </a:ext>
            </a:extLst>
          </p:cNvPr>
          <p:cNvSpPr/>
          <p:nvPr/>
        </p:nvSpPr>
        <p:spPr>
          <a:xfrm>
            <a:off x="6510492" y="5859002"/>
            <a:ext cx="2842914" cy="584775"/>
          </a:xfrm>
          <a:prstGeom prst="rect">
            <a:avLst/>
          </a:prstGeom>
          <a:noFill/>
          <a:ln>
            <a:noFill/>
          </a:ln>
        </p:spPr>
        <p:txBody>
          <a:bodyPr wrap="square" rtlCol="0">
            <a:spAutoFit/>
          </a:bodyPr>
          <a:lstStyle/>
          <a:p>
            <a:pPr algn="ctr"/>
            <a:r>
              <a:rPr lang="zh-CN" altLang="en-US" sz="16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通风空调系统能耗在地铁总能耗中占</a:t>
            </a:r>
            <a:r>
              <a:rPr lang="en-US" altLang="zh-CN" sz="16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30% ~ 40%</a:t>
            </a:r>
            <a:endParaRPr lang="zh-CN" altLang="en-US" sz="16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8" name="图片 47">
            <a:extLst>
              <a:ext uri="{FF2B5EF4-FFF2-40B4-BE49-F238E27FC236}">
                <a16:creationId xmlns:a16="http://schemas.microsoft.com/office/drawing/2014/main" id="{BDE94BAE-9BE2-BBF6-D672-5C9B2832AAC9}"/>
              </a:ext>
            </a:extLst>
          </p:cNvPr>
          <p:cNvPicPr>
            <a:picLocks noChangeAspect="1"/>
          </p:cNvPicPr>
          <p:nvPr/>
        </p:nvPicPr>
        <p:blipFill rotWithShape="1">
          <a:blip r:embed="rId11"/>
          <a:srcRect l="20379" t="-1472" r="18761" b="1472"/>
          <a:stretch/>
        </p:blipFill>
        <p:spPr>
          <a:xfrm>
            <a:off x="6193022" y="3501299"/>
            <a:ext cx="3362369" cy="2448000"/>
          </a:xfrm>
          <a:prstGeom prst="rect">
            <a:avLst/>
          </a:prstGeom>
        </p:spPr>
      </p:pic>
    </p:spTree>
    <p:extLst>
      <p:ext uri="{BB962C8B-B14F-4D97-AF65-F5344CB8AC3E}">
        <p14:creationId xmlns:p14="http://schemas.microsoft.com/office/powerpoint/2010/main" val="11513072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E673-1422-AABA-F9FE-AD7F246B70D1}"/>
            </a:ext>
          </a:extLst>
        </p:cNvPr>
        <p:cNvGrpSpPr/>
        <p:nvPr/>
      </p:nvGrpSpPr>
      <p:grpSpPr>
        <a:xfrm>
          <a:off x="0" y="0"/>
          <a:ext cx="0" cy="0"/>
          <a:chOff x="0" y="0"/>
          <a:chExt cx="0" cy="0"/>
        </a:xfrm>
      </p:grpSpPr>
      <p:cxnSp>
        <p:nvCxnSpPr>
          <p:cNvPr id="2" name="直线连接符 9">
            <a:extLst>
              <a:ext uri="{FF2B5EF4-FFF2-40B4-BE49-F238E27FC236}">
                <a16:creationId xmlns:a16="http://schemas.microsoft.com/office/drawing/2014/main" id="{F63E2819-FADC-2961-2135-1EC74A3FF7AE}"/>
              </a:ext>
            </a:extLst>
          </p:cNvPr>
          <p:cNvCxnSpPr/>
          <p:nvPr/>
        </p:nvCxnSpPr>
        <p:spPr>
          <a:xfrm>
            <a:off x="0" y="603746"/>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 name="梯形 10">
            <a:extLst>
              <a:ext uri="{FF2B5EF4-FFF2-40B4-BE49-F238E27FC236}">
                <a16:creationId xmlns:a16="http://schemas.microsoft.com/office/drawing/2014/main" id="{1D832941-5505-012B-CDC7-9DE02962A1AD}"/>
              </a:ext>
            </a:extLst>
          </p:cNvPr>
          <p:cNvSpPr/>
          <p:nvPr/>
        </p:nvSpPr>
        <p:spPr>
          <a:xfrm rot="10800000">
            <a:off x="20126" y="618377"/>
            <a:ext cx="4248029"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2" name="文本框 11">
            <a:extLst>
              <a:ext uri="{FF2B5EF4-FFF2-40B4-BE49-F238E27FC236}">
                <a16:creationId xmlns:a16="http://schemas.microsoft.com/office/drawing/2014/main" id="{9D1E5C57-BF20-FB45-0BA2-939D74C2A6E1}"/>
              </a:ext>
            </a:extLst>
          </p:cNvPr>
          <p:cNvSpPr txBox="1"/>
          <p:nvPr/>
        </p:nvSpPr>
        <p:spPr>
          <a:xfrm>
            <a:off x="356136" y="635037"/>
            <a:ext cx="375385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冷凝器分类及特点</a:t>
            </a:r>
          </a:p>
        </p:txBody>
      </p:sp>
      <p:grpSp>
        <p:nvGrpSpPr>
          <p:cNvPr id="1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44DEA5A-8DEE-7D74-EE5D-3AE33DDA36C2}"/>
              </a:ext>
            </a:extLst>
          </p:cNvPr>
          <p:cNvGrpSpPr>
            <a:grpSpLocks noChangeAspect="1"/>
          </p:cNvGrpSpPr>
          <p:nvPr>
            <p:custDataLst>
              <p:tags r:id="rId1"/>
            </p:custDataLst>
          </p:nvPr>
        </p:nvGrpSpPr>
        <p:grpSpPr>
          <a:xfrm>
            <a:off x="10495094" y="87188"/>
            <a:ext cx="1587581" cy="525001"/>
            <a:chOff x="2629947" y="2501424"/>
            <a:chExt cx="5609900" cy="1855152"/>
          </a:xfrm>
          <a:solidFill>
            <a:srgbClr val="005CA1"/>
          </a:solidFill>
        </p:grpSpPr>
        <p:grpSp>
          <p:nvGrpSpPr>
            <p:cNvPr id="16" name="iSľîďê">
              <a:extLst>
                <a:ext uri="{FF2B5EF4-FFF2-40B4-BE49-F238E27FC236}">
                  <a16:creationId xmlns:a16="http://schemas.microsoft.com/office/drawing/2014/main" id="{B5D89E71-6A47-0F03-B06B-0C340ABB8D25}"/>
                </a:ext>
              </a:extLst>
            </p:cNvPr>
            <p:cNvGrpSpPr/>
            <p:nvPr/>
          </p:nvGrpSpPr>
          <p:grpSpPr>
            <a:xfrm>
              <a:off x="2629947" y="2501424"/>
              <a:ext cx="1847550" cy="1855152"/>
              <a:chOff x="3216275" y="2651125"/>
              <a:chExt cx="1543050" cy="1549400"/>
            </a:xfrm>
            <a:grpFill/>
          </p:grpSpPr>
          <p:sp>
            <p:nvSpPr>
              <p:cNvPr id="156" name="îśľíḓè">
                <a:extLst>
                  <a:ext uri="{FF2B5EF4-FFF2-40B4-BE49-F238E27FC236}">
                    <a16:creationId xmlns:a16="http://schemas.microsoft.com/office/drawing/2014/main" id="{A5B0C80C-4DCE-54B1-1287-41B9DCB54C6B}"/>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şḷïďe">
                <a:extLst>
                  <a:ext uri="{FF2B5EF4-FFF2-40B4-BE49-F238E27FC236}">
                    <a16:creationId xmlns:a16="http://schemas.microsoft.com/office/drawing/2014/main" id="{E2655AA8-5AE1-8512-9366-299E3FCE56E9}"/>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şľïďê">
                <a:extLst>
                  <a:ext uri="{FF2B5EF4-FFF2-40B4-BE49-F238E27FC236}">
                    <a16:creationId xmlns:a16="http://schemas.microsoft.com/office/drawing/2014/main" id="{F7880361-35A9-C804-667F-CD3F9D2C3059}"/>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ŝľíḍê">
                <a:extLst>
                  <a:ext uri="{FF2B5EF4-FFF2-40B4-BE49-F238E27FC236}">
                    <a16:creationId xmlns:a16="http://schemas.microsoft.com/office/drawing/2014/main" id="{DC138654-3636-6DFB-E0E4-33D649BFB9A8}"/>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ṥḻiḓe">
                <a:extLst>
                  <a:ext uri="{FF2B5EF4-FFF2-40B4-BE49-F238E27FC236}">
                    <a16:creationId xmlns:a16="http://schemas.microsoft.com/office/drawing/2014/main" id="{538540D6-43D8-B415-A8B3-6F7E231BD437}"/>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Sľíḓè">
                <a:extLst>
                  <a:ext uri="{FF2B5EF4-FFF2-40B4-BE49-F238E27FC236}">
                    <a16:creationId xmlns:a16="http://schemas.microsoft.com/office/drawing/2014/main" id="{68742AAA-F565-A3D2-5376-F36ABC7AAEDF}"/>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iS1îdè">
                <a:extLst>
                  <a:ext uri="{FF2B5EF4-FFF2-40B4-BE49-F238E27FC236}">
                    <a16:creationId xmlns:a16="http://schemas.microsoft.com/office/drawing/2014/main" id="{3CA30EFE-C1AE-90D0-D1F9-D3328A1CC887}"/>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ṣḷîḓe">
                <a:extLst>
                  <a:ext uri="{FF2B5EF4-FFF2-40B4-BE49-F238E27FC236}">
                    <a16:creationId xmlns:a16="http://schemas.microsoft.com/office/drawing/2014/main" id="{64287685-9441-3F78-D81F-026A94A6E0D7}"/>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ŝḻiḑe">
                <a:extLst>
                  <a:ext uri="{FF2B5EF4-FFF2-40B4-BE49-F238E27FC236}">
                    <a16:creationId xmlns:a16="http://schemas.microsoft.com/office/drawing/2014/main" id="{ED41AF91-4AD2-6BD0-94E6-355AEAC8D59B}"/>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îśḻîďe">
                <a:extLst>
                  <a:ext uri="{FF2B5EF4-FFF2-40B4-BE49-F238E27FC236}">
                    <a16:creationId xmlns:a16="http://schemas.microsoft.com/office/drawing/2014/main" id="{5ECD82D9-5115-CD5B-BDC2-BA1D9F1C1711}"/>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1îḓê">
                <a:extLst>
                  <a:ext uri="{FF2B5EF4-FFF2-40B4-BE49-F238E27FC236}">
                    <a16:creationId xmlns:a16="http://schemas.microsoft.com/office/drawing/2014/main" id="{E2FE6462-1407-2CA5-C6AE-C9D525572774}"/>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Slïďê">
                <a:extLst>
                  <a:ext uri="{FF2B5EF4-FFF2-40B4-BE49-F238E27FC236}">
                    <a16:creationId xmlns:a16="http://schemas.microsoft.com/office/drawing/2014/main" id="{A319A1EC-DA15-A48B-9AB0-281BE303E298}"/>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ṡļiḑê">
                <a:extLst>
                  <a:ext uri="{FF2B5EF4-FFF2-40B4-BE49-F238E27FC236}">
                    <a16:creationId xmlns:a16="http://schemas.microsoft.com/office/drawing/2014/main" id="{20CE8CE9-06FC-F021-1C21-84336B48D9AF}"/>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Sḷïde">
                <a:extLst>
                  <a:ext uri="{FF2B5EF4-FFF2-40B4-BE49-F238E27FC236}">
                    <a16:creationId xmlns:a16="http://schemas.microsoft.com/office/drawing/2014/main" id="{6F67F75C-1EEB-C9A1-3AFD-ED548CD65DD1}"/>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šļiďè">
                <a:extLst>
                  <a:ext uri="{FF2B5EF4-FFF2-40B4-BE49-F238E27FC236}">
                    <a16:creationId xmlns:a16="http://schemas.microsoft.com/office/drawing/2014/main" id="{81658573-1C94-EAB6-1FF1-85BB6BBEF186}"/>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ṡ1ïdê">
                <a:extLst>
                  <a:ext uri="{FF2B5EF4-FFF2-40B4-BE49-F238E27FC236}">
                    <a16:creationId xmlns:a16="http://schemas.microsoft.com/office/drawing/2014/main" id="{25319417-6D9F-2F81-D766-22D1BBFB800D}"/>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sḻiḓê">
                <a:extLst>
                  <a:ext uri="{FF2B5EF4-FFF2-40B4-BE49-F238E27FC236}">
                    <a16:creationId xmlns:a16="http://schemas.microsoft.com/office/drawing/2014/main" id="{9281987C-2B5E-4636-7802-C141F220F637}"/>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Sḷiḍe">
                <a:extLst>
                  <a:ext uri="{FF2B5EF4-FFF2-40B4-BE49-F238E27FC236}">
                    <a16:creationId xmlns:a16="http://schemas.microsoft.com/office/drawing/2014/main" id="{95165DCA-B2F8-EF61-AAB9-88C68BC12169}"/>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ṩḷiḑê">
                <a:extLst>
                  <a:ext uri="{FF2B5EF4-FFF2-40B4-BE49-F238E27FC236}">
                    <a16:creationId xmlns:a16="http://schemas.microsoft.com/office/drawing/2014/main" id="{B007A77C-1FAD-CF7B-BD14-E1408189B8C6}"/>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ṧliḋê">
                <a:extLst>
                  <a:ext uri="{FF2B5EF4-FFF2-40B4-BE49-F238E27FC236}">
                    <a16:creationId xmlns:a16="http://schemas.microsoft.com/office/drawing/2014/main" id="{143FB70E-8B0E-8D30-5AFB-2A84457A363B}"/>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iŝ1îḍé">
                <a:extLst>
                  <a:ext uri="{FF2B5EF4-FFF2-40B4-BE49-F238E27FC236}">
                    <a16:creationId xmlns:a16="http://schemas.microsoft.com/office/drawing/2014/main" id="{A2B626F0-C9BF-71F3-EE19-F60380EA6529}"/>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šlîďè">
                <a:extLst>
                  <a:ext uri="{FF2B5EF4-FFF2-40B4-BE49-F238E27FC236}">
                    <a16:creationId xmlns:a16="http://schemas.microsoft.com/office/drawing/2014/main" id="{E7D1F5B0-B214-1868-8878-963F65F3F0F7}"/>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şliďe">
                <a:extLst>
                  <a:ext uri="{FF2B5EF4-FFF2-40B4-BE49-F238E27FC236}">
                    <a16:creationId xmlns:a16="http://schemas.microsoft.com/office/drawing/2014/main" id="{48C126E8-0E6B-8FCB-A30F-1EDCBD35E723}"/>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śļíḑè">
                <a:extLst>
                  <a:ext uri="{FF2B5EF4-FFF2-40B4-BE49-F238E27FC236}">
                    <a16:creationId xmlns:a16="http://schemas.microsoft.com/office/drawing/2014/main" id="{7FB35E99-F929-E8E1-D87C-B7D3CD2D9752}"/>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ṥḷíḍè">
                <a:extLst>
                  <a:ext uri="{FF2B5EF4-FFF2-40B4-BE49-F238E27FC236}">
                    <a16:creationId xmlns:a16="http://schemas.microsoft.com/office/drawing/2014/main" id="{10E9C379-C472-CF5E-0EC7-82E0064E2CEE}"/>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ïSḻiḓe">
                <a:extLst>
                  <a:ext uri="{FF2B5EF4-FFF2-40B4-BE49-F238E27FC236}">
                    <a16:creationId xmlns:a16="http://schemas.microsoft.com/office/drawing/2014/main" id="{8F102C8D-D243-76E3-9A10-57B43C06F278}"/>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sļiḋé">
                <a:extLst>
                  <a:ext uri="{FF2B5EF4-FFF2-40B4-BE49-F238E27FC236}">
                    <a16:creationId xmlns:a16="http://schemas.microsoft.com/office/drawing/2014/main" id="{57F61BEA-2613-94DD-D78D-7580C723855E}"/>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ïşľídé">
                <a:extLst>
                  <a:ext uri="{FF2B5EF4-FFF2-40B4-BE49-F238E27FC236}">
                    <a16:creationId xmlns:a16="http://schemas.microsoft.com/office/drawing/2014/main" id="{10328A32-207B-E311-4204-DD531362B659}"/>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7" name="îṡḻiḓê">
              <a:extLst>
                <a:ext uri="{FF2B5EF4-FFF2-40B4-BE49-F238E27FC236}">
                  <a16:creationId xmlns:a16="http://schemas.microsoft.com/office/drawing/2014/main" id="{AC6FE8C1-9184-C298-8BFF-0639A1DDACF0}"/>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š1îďê">
              <a:extLst>
                <a:ext uri="{FF2B5EF4-FFF2-40B4-BE49-F238E27FC236}">
                  <a16:creationId xmlns:a16="http://schemas.microsoft.com/office/drawing/2014/main" id="{4A4FAB0D-E5BB-ABB4-B4B0-3F47B3EFB664}"/>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9" name="íṩlíḍe">
              <a:extLst>
                <a:ext uri="{FF2B5EF4-FFF2-40B4-BE49-F238E27FC236}">
                  <a16:creationId xmlns:a16="http://schemas.microsoft.com/office/drawing/2014/main" id="{F9B2EE74-A941-8D72-9DC3-F9AEE770849E}"/>
                </a:ext>
              </a:extLst>
            </p:cNvPr>
            <p:cNvGrpSpPr/>
            <p:nvPr/>
          </p:nvGrpSpPr>
          <p:grpSpPr>
            <a:xfrm>
              <a:off x="4589708" y="2583543"/>
              <a:ext cx="742163" cy="1193232"/>
              <a:chOff x="4691308" y="2684429"/>
              <a:chExt cx="679414" cy="1092346"/>
            </a:xfrm>
            <a:grpFill/>
          </p:grpSpPr>
          <p:sp>
            <p:nvSpPr>
              <p:cNvPr id="153" name="ïṡľïďê">
                <a:extLst>
                  <a:ext uri="{FF2B5EF4-FFF2-40B4-BE49-F238E27FC236}">
                    <a16:creationId xmlns:a16="http://schemas.microsoft.com/office/drawing/2014/main" id="{763C4221-C7B8-6BE6-E582-9B426FA925B1}"/>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šlíḍé">
                <a:extLst>
                  <a:ext uri="{FF2B5EF4-FFF2-40B4-BE49-F238E27FC236}">
                    <a16:creationId xmlns:a16="http://schemas.microsoft.com/office/drawing/2014/main" id="{017AAAB2-B5E7-8707-6541-CBE9001996D5}"/>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S1ïḍé">
                <a:extLst>
                  <a:ext uri="{FF2B5EF4-FFF2-40B4-BE49-F238E27FC236}">
                    <a16:creationId xmlns:a16="http://schemas.microsoft.com/office/drawing/2014/main" id="{2E14263E-688B-C91B-6CD4-68A8439136D9}"/>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0" name="î$1idè">
              <a:extLst>
                <a:ext uri="{FF2B5EF4-FFF2-40B4-BE49-F238E27FC236}">
                  <a16:creationId xmlns:a16="http://schemas.microsoft.com/office/drawing/2014/main" id="{C1D65AD1-1900-40B6-49E5-A0F16DC0F42C}"/>
                </a:ext>
              </a:extLst>
            </p:cNvPr>
            <p:cNvGrpSpPr/>
            <p:nvPr/>
          </p:nvGrpSpPr>
          <p:grpSpPr>
            <a:xfrm>
              <a:off x="7561942" y="2580837"/>
              <a:ext cx="677905" cy="1186334"/>
              <a:chOff x="7344147" y="2674826"/>
              <a:chExt cx="624197" cy="1092345"/>
            </a:xfrm>
            <a:grpFill/>
          </p:grpSpPr>
          <p:sp>
            <p:nvSpPr>
              <p:cNvPr id="149" name="ïṩľiḓe">
                <a:extLst>
                  <a:ext uri="{FF2B5EF4-FFF2-40B4-BE49-F238E27FC236}">
                    <a16:creationId xmlns:a16="http://schemas.microsoft.com/office/drawing/2014/main" id="{CB0D7186-21AF-2D24-3F01-BE655C1E98E2}"/>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ṣlïḓê">
                <a:extLst>
                  <a:ext uri="{FF2B5EF4-FFF2-40B4-BE49-F238E27FC236}">
                    <a16:creationId xmlns:a16="http://schemas.microsoft.com/office/drawing/2014/main" id="{3A68A0D8-170E-44F8-095C-A0C365EF6CCF}"/>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šlîḍê">
                <a:extLst>
                  <a:ext uri="{FF2B5EF4-FFF2-40B4-BE49-F238E27FC236}">
                    <a16:creationId xmlns:a16="http://schemas.microsoft.com/office/drawing/2014/main" id="{3536C634-B18C-C44C-3270-2690F0AD5F9A}"/>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S1îḓe">
                <a:extLst>
                  <a:ext uri="{FF2B5EF4-FFF2-40B4-BE49-F238E27FC236}">
                    <a16:creationId xmlns:a16="http://schemas.microsoft.com/office/drawing/2014/main" id="{58C4B696-78D5-DCBD-47C1-1BC12440C39B}"/>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1" name="ïŝḻïdè">
              <a:extLst>
                <a:ext uri="{FF2B5EF4-FFF2-40B4-BE49-F238E27FC236}">
                  <a16:creationId xmlns:a16="http://schemas.microsoft.com/office/drawing/2014/main" id="{338ABA30-2CDA-B595-038F-D394FA486F7B}"/>
                </a:ext>
              </a:extLst>
            </p:cNvPr>
            <p:cNvGrpSpPr/>
            <p:nvPr/>
          </p:nvGrpSpPr>
          <p:grpSpPr>
            <a:xfrm>
              <a:off x="4649513" y="3946051"/>
              <a:ext cx="3567404" cy="243887"/>
              <a:chOff x="4649503" y="3967974"/>
              <a:chExt cx="3246722" cy="221964"/>
            </a:xfrm>
            <a:grpFill/>
          </p:grpSpPr>
          <p:sp>
            <p:nvSpPr>
              <p:cNvPr id="22" name="í$ḻiḓé">
                <a:extLst>
                  <a:ext uri="{FF2B5EF4-FFF2-40B4-BE49-F238E27FC236}">
                    <a16:creationId xmlns:a16="http://schemas.microsoft.com/office/drawing/2014/main" id="{D8DC8647-E73F-7EA1-5A85-F6C59AFD43A7}"/>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ïṡľîḓé">
                <a:extLst>
                  <a:ext uri="{FF2B5EF4-FFF2-40B4-BE49-F238E27FC236}">
                    <a16:creationId xmlns:a16="http://schemas.microsoft.com/office/drawing/2014/main" id="{86DF71B4-D5CC-581F-0874-D9CE999F1FF5}"/>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îṥļíḑè">
                <a:extLst>
                  <a:ext uri="{FF2B5EF4-FFF2-40B4-BE49-F238E27FC236}">
                    <a16:creationId xmlns:a16="http://schemas.microsoft.com/office/drawing/2014/main" id="{D317D9E5-E4D1-E696-CA01-2E58E9A65EFF}"/>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îŝliḍé">
                <a:extLst>
                  <a:ext uri="{FF2B5EF4-FFF2-40B4-BE49-F238E27FC236}">
                    <a16:creationId xmlns:a16="http://schemas.microsoft.com/office/drawing/2014/main" id="{1AE1D166-7D77-8D60-F5B1-F14507ACAB8A}"/>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ŝļiďè">
                <a:extLst>
                  <a:ext uri="{FF2B5EF4-FFF2-40B4-BE49-F238E27FC236}">
                    <a16:creationId xmlns:a16="http://schemas.microsoft.com/office/drawing/2014/main" id="{6222CB6B-C673-F87C-8643-1E9A4ED3545F}"/>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ṩḷiḓé">
                <a:extLst>
                  <a:ext uri="{FF2B5EF4-FFF2-40B4-BE49-F238E27FC236}">
                    <a16:creationId xmlns:a16="http://schemas.microsoft.com/office/drawing/2014/main" id="{89E3DD01-D88F-450B-466A-E7C429055F84}"/>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ḷíďè">
                <a:extLst>
                  <a:ext uri="{FF2B5EF4-FFF2-40B4-BE49-F238E27FC236}">
                    <a16:creationId xmlns:a16="http://schemas.microsoft.com/office/drawing/2014/main" id="{3C0C0DDF-ADC8-B77D-C903-C4EB1738E1A2}"/>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ś1îdê">
                <a:extLst>
                  <a:ext uri="{FF2B5EF4-FFF2-40B4-BE49-F238E27FC236}">
                    <a16:creationId xmlns:a16="http://schemas.microsoft.com/office/drawing/2014/main" id="{30890C9A-1484-EF44-27EF-CAB89110582F}"/>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íṧļîḓe">
                <a:extLst>
                  <a:ext uri="{FF2B5EF4-FFF2-40B4-BE49-F238E27FC236}">
                    <a16:creationId xmlns:a16="http://schemas.microsoft.com/office/drawing/2014/main" id="{F63AF4BE-4EF6-D8C1-898E-687831C9CC9B}"/>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ï$ḷíḑe">
                <a:extLst>
                  <a:ext uri="{FF2B5EF4-FFF2-40B4-BE49-F238E27FC236}">
                    <a16:creationId xmlns:a16="http://schemas.microsoft.com/office/drawing/2014/main" id="{31F47ECD-36F0-DDC4-37D7-A4EC1AFAD34E}"/>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išļiďè">
                <a:extLst>
                  <a:ext uri="{FF2B5EF4-FFF2-40B4-BE49-F238E27FC236}">
                    <a16:creationId xmlns:a16="http://schemas.microsoft.com/office/drawing/2014/main" id="{80A6264D-CF3E-83E8-907C-67C413D9C853}"/>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ḷïdè">
                <a:extLst>
                  <a:ext uri="{FF2B5EF4-FFF2-40B4-BE49-F238E27FC236}">
                    <a16:creationId xmlns:a16="http://schemas.microsoft.com/office/drawing/2014/main" id="{0CC5B01C-5FE9-BDDB-198C-6640C7B6D94B}"/>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śḻïḓe">
                <a:extLst>
                  <a:ext uri="{FF2B5EF4-FFF2-40B4-BE49-F238E27FC236}">
                    <a16:creationId xmlns:a16="http://schemas.microsoft.com/office/drawing/2014/main" id="{B9ED0C11-19C1-14F7-8F0C-5312D83806F2}"/>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šļîḓe">
                <a:extLst>
                  <a:ext uri="{FF2B5EF4-FFF2-40B4-BE49-F238E27FC236}">
                    <a16:creationId xmlns:a16="http://schemas.microsoft.com/office/drawing/2014/main" id="{CE942A15-24A0-91BF-9B7F-EA3D9609CC62}"/>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šḷîḋé">
                <a:extLst>
                  <a:ext uri="{FF2B5EF4-FFF2-40B4-BE49-F238E27FC236}">
                    <a16:creationId xmlns:a16="http://schemas.microsoft.com/office/drawing/2014/main" id="{96B67D9E-ABF4-28CC-2FD5-FB828F7FFB61}"/>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ïšļïḋê">
                <a:extLst>
                  <a:ext uri="{FF2B5EF4-FFF2-40B4-BE49-F238E27FC236}">
                    <a16:creationId xmlns:a16="http://schemas.microsoft.com/office/drawing/2014/main" id="{BAFF8779-5DA5-1D97-164F-9EA6E7F91B66}"/>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śľïḓê">
                <a:extLst>
                  <a:ext uri="{FF2B5EF4-FFF2-40B4-BE49-F238E27FC236}">
                    <a16:creationId xmlns:a16="http://schemas.microsoft.com/office/drawing/2014/main" id="{598A34A7-14A2-8317-02C9-56305516C880}"/>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ṩḷiḋé">
                <a:extLst>
                  <a:ext uri="{FF2B5EF4-FFF2-40B4-BE49-F238E27FC236}">
                    <a16:creationId xmlns:a16="http://schemas.microsoft.com/office/drawing/2014/main" id="{D3483A5F-8570-099F-74F8-B5654C32279E}"/>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184" name="文本框 183">
            <a:extLst>
              <a:ext uri="{FF2B5EF4-FFF2-40B4-BE49-F238E27FC236}">
                <a16:creationId xmlns:a16="http://schemas.microsoft.com/office/drawing/2014/main" id="{C339B93B-B6D3-D624-D51F-94DD7622BBF0}"/>
              </a:ext>
            </a:extLst>
          </p:cNvPr>
          <p:cNvSpPr txBox="1"/>
          <p:nvPr/>
        </p:nvSpPr>
        <p:spPr>
          <a:xfrm>
            <a:off x="20125" y="10603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1.</a:t>
            </a:r>
            <a:r>
              <a:rPr kumimoji="1" lang="zh-CN" altLang="en-US" sz="2400" b="1" dirty="0">
                <a:latin typeface="Microsoft YaHei" panose="020B0503020204020204" pitchFamily="34" charset="-122"/>
                <a:ea typeface="Microsoft YaHei" panose="020B0503020204020204" pitchFamily="34" charset="-122"/>
              </a:rPr>
              <a:t>研究背景</a:t>
            </a:r>
          </a:p>
        </p:txBody>
      </p:sp>
      <p:grpSp>
        <p:nvGrpSpPr>
          <p:cNvPr id="185" name="组合 184">
            <a:extLst>
              <a:ext uri="{FF2B5EF4-FFF2-40B4-BE49-F238E27FC236}">
                <a16:creationId xmlns:a16="http://schemas.microsoft.com/office/drawing/2014/main" id="{872C3849-4B77-4F57-9D0A-9EB63CE9D604}"/>
              </a:ext>
            </a:extLst>
          </p:cNvPr>
          <p:cNvGrpSpPr/>
          <p:nvPr/>
        </p:nvGrpSpPr>
        <p:grpSpPr>
          <a:xfrm>
            <a:off x="5226029" y="6416082"/>
            <a:ext cx="7099039" cy="414788"/>
            <a:chOff x="6115824" y="6443212"/>
            <a:chExt cx="6441504" cy="414788"/>
          </a:xfrm>
        </p:grpSpPr>
        <p:sp>
          <p:nvSpPr>
            <p:cNvPr id="189" name="矩形 188">
              <a:extLst>
                <a:ext uri="{FF2B5EF4-FFF2-40B4-BE49-F238E27FC236}">
                  <a16:creationId xmlns:a16="http://schemas.microsoft.com/office/drawing/2014/main" id="{33470A9F-AC4E-05D5-4C0B-82C9450D124C}"/>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90" name="组合 189">
              <a:extLst>
                <a:ext uri="{FF2B5EF4-FFF2-40B4-BE49-F238E27FC236}">
                  <a16:creationId xmlns:a16="http://schemas.microsoft.com/office/drawing/2014/main" id="{687AC32F-016A-7A34-C8A4-23C36D5938E4}"/>
                </a:ext>
              </a:extLst>
            </p:cNvPr>
            <p:cNvGrpSpPr/>
            <p:nvPr/>
          </p:nvGrpSpPr>
          <p:grpSpPr>
            <a:xfrm>
              <a:off x="6115824" y="6443212"/>
              <a:ext cx="6441504" cy="413376"/>
              <a:chOff x="6115824" y="6443212"/>
              <a:chExt cx="6441504" cy="413376"/>
            </a:xfrm>
          </p:grpSpPr>
          <p:sp>
            <p:nvSpPr>
              <p:cNvPr id="191" name="矩形 190">
                <a:extLst>
                  <a:ext uri="{FF2B5EF4-FFF2-40B4-BE49-F238E27FC236}">
                    <a16:creationId xmlns:a16="http://schemas.microsoft.com/office/drawing/2014/main" id="{C98A4C12-3B1D-37D8-ED4C-00480BA05F6F}"/>
                  </a:ext>
                </a:extLst>
              </p:cNvPr>
              <p:cNvSpPr/>
              <p:nvPr/>
            </p:nvSpPr>
            <p:spPr>
              <a:xfrm>
                <a:off x="6121586" y="6491463"/>
                <a:ext cx="1046054"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20" name="文本框 319">
                <a:extLst>
                  <a:ext uri="{FF2B5EF4-FFF2-40B4-BE49-F238E27FC236}">
                    <a16:creationId xmlns:a16="http://schemas.microsoft.com/office/drawing/2014/main" id="{9D8327B8-4458-972F-B788-CAF1F1459442}"/>
                  </a:ext>
                </a:extLst>
              </p:cNvPr>
              <p:cNvSpPr txBox="1"/>
              <p:nvPr/>
            </p:nvSpPr>
            <p:spPr>
              <a:xfrm>
                <a:off x="6142120" y="6479765"/>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sym typeface="汉仪旗黑-55简" panose="00020600040101010101" pitchFamily="18" charset="-122"/>
                  </a:rPr>
                  <a:t>研究背景</a:t>
                </a:r>
              </a:p>
            </p:txBody>
          </p:sp>
          <p:sp>
            <p:nvSpPr>
              <p:cNvPr id="321" name="矩形 320">
                <a:extLst>
                  <a:ext uri="{FF2B5EF4-FFF2-40B4-BE49-F238E27FC236}">
                    <a16:creationId xmlns:a16="http://schemas.microsoft.com/office/drawing/2014/main" id="{9EDBE9A0-7086-81D9-98E4-AD324CBD0D7E}"/>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7" name="文本框 326">
                <a:extLst>
                  <a:ext uri="{FF2B5EF4-FFF2-40B4-BE49-F238E27FC236}">
                    <a16:creationId xmlns:a16="http://schemas.microsoft.com/office/drawing/2014/main" id="{262F87C7-1E46-8EB1-91DE-A66916E90F3B}"/>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328" name="文本框 327">
                <a:extLst>
                  <a:ext uri="{FF2B5EF4-FFF2-40B4-BE49-F238E27FC236}">
                    <a16:creationId xmlns:a16="http://schemas.microsoft.com/office/drawing/2014/main" id="{F5518A6C-9495-C750-1101-4C61CD9FC1DC}"/>
                  </a:ext>
                </a:extLst>
              </p:cNvPr>
              <p:cNvSpPr txBox="1"/>
              <p:nvPr/>
            </p:nvSpPr>
            <p:spPr>
              <a:xfrm>
                <a:off x="8945711"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329" name="文本框 328">
                <a:extLst>
                  <a:ext uri="{FF2B5EF4-FFF2-40B4-BE49-F238E27FC236}">
                    <a16:creationId xmlns:a16="http://schemas.microsoft.com/office/drawing/2014/main" id="{5C3AFA0B-FA8E-7FDC-F9B6-DB3AB80BAAFF}"/>
                  </a:ext>
                </a:extLst>
              </p:cNvPr>
              <p:cNvSpPr txBox="1"/>
              <p:nvPr/>
            </p:nvSpPr>
            <p:spPr>
              <a:xfrm>
                <a:off x="10662867" y="6487256"/>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grpSp>
        <p:nvGrpSpPr>
          <p:cNvPr id="13" name="组合 12">
            <a:extLst>
              <a:ext uri="{FF2B5EF4-FFF2-40B4-BE49-F238E27FC236}">
                <a16:creationId xmlns:a16="http://schemas.microsoft.com/office/drawing/2014/main" id="{0382B815-C61B-0433-6075-3D0C6AF8A52E}"/>
              </a:ext>
            </a:extLst>
          </p:cNvPr>
          <p:cNvGrpSpPr/>
          <p:nvPr/>
        </p:nvGrpSpPr>
        <p:grpSpPr>
          <a:xfrm>
            <a:off x="212922" y="1148436"/>
            <a:ext cx="10399013" cy="5196886"/>
            <a:chOff x="683309" y="720122"/>
            <a:chExt cx="8196166" cy="5232940"/>
          </a:xfrm>
        </p:grpSpPr>
        <p:grpSp>
          <p:nvGrpSpPr>
            <p:cNvPr id="14" name="组合 13">
              <a:extLst>
                <a:ext uri="{FF2B5EF4-FFF2-40B4-BE49-F238E27FC236}">
                  <a16:creationId xmlns:a16="http://schemas.microsoft.com/office/drawing/2014/main" id="{C7FFD6E1-359B-414F-E583-A696CD693E44}"/>
                </a:ext>
              </a:extLst>
            </p:cNvPr>
            <p:cNvGrpSpPr/>
            <p:nvPr/>
          </p:nvGrpSpPr>
          <p:grpSpPr>
            <a:xfrm>
              <a:off x="683309" y="720122"/>
              <a:ext cx="7046062" cy="5232940"/>
              <a:chOff x="683309" y="720122"/>
              <a:chExt cx="7046062" cy="5232940"/>
            </a:xfrm>
          </p:grpSpPr>
          <p:sp>
            <p:nvSpPr>
              <p:cNvPr id="325" name="矩形 324">
                <a:extLst>
                  <a:ext uri="{FF2B5EF4-FFF2-40B4-BE49-F238E27FC236}">
                    <a16:creationId xmlns:a16="http://schemas.microsoft.com/office/drawing/2014/main" id="{AA64C8D4-B31C-81A4-1665-EE98ADF47A89}"/>
                  </a:ext>
                </a:extLst>
              </p:cNvPr>
              <p:cNvSpPr/>
              <p:nvPr/>
            </p:nvSpPr>
            <p:spPr>
              <a:xfrm>
                <a:off x="683309" y="724277"/>
                <a:ext cx="2228942" cy="5228785"/>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6" name="矩形 325">
                <a:extLst>
                  <a:ext uri="{FF2B5EF4-FFF2-40B4-BE49-F238E27FC236}">
                    <a16:creationId xmlns:a16="http://schemas.microsoft.com/office/drawing/2014/main" id="{0EAB0B07-CD64-AA37-479D-BFFE4360932B}"/>
                  </a:ext>
                </a:extLst>
              </p:cNvPr>
              <p:cNvSpPr/>
              <p:nvPr/>
            </p:nvSpPr>
            <p:spPr>
              <a:xfrm>
                <a:off x="2910951" y="724277"/>
                <a:ext cx="2210267" cy="5228785"/>
              </a:xfrm>
              <a:prstGeom prst="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0" name="矩形 329">
                <a:extLst>
                  <a:ext uri="{FF2B5EF4-FFF2-40B4-BE49-F238E27FC236}">
                    <a16:creationId xmlns:a16="http://schemas.microsoft.com/office/drawing/2014/main" id="{F1EFCE19-94E0-E193-258A-8BA2C60E98E6}"/>
                  </a:ext>
                </a:extLst>
              </p:cNvPr>
              <p:cNvSpPr/>
              <p:nvPr/>
            </p:nvSpPr>
            <p:spPr>
              <a:xfrm>
                <a:off x="5129571" y="720122"/>
                <a:ext cx="2599800" cy="5219314"/>
              </a:xfrm>
              <a:prstGeom prst="rect">
                <a:avLst/>
              </a:prstGeom>
              <a:solidFill>
                <a:schemeClr val="accent3">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8" name="矩形 147">
              <a:extLst>
                <a:ext uri="{FF2B5EF4-FFF2-40B4-BE49-F238E27FC236}">
                  <a16:creationId xmlns:a16="http://schemas.microsoft.com/office/drawing/2014/main" id="{C9AD437D-7E4E-D2D1-B8E3-D1E27D70BFC3}"/>
                </a:ext>
              </a:extLst>
            </p:cNvPr>
            <p:cNvSpPr/>
            <p:nvPr/>
          </p:nvSpPr>
          <p:spPr>
            <a:xfrm>
              <a:off x="707057" y="1187318"/>
              <a:ext cx="2173820" cy="2365391"/>
            </a:xfrm>
            <a:prstGeom prst="rect">
              <a:avLst/>
            </a:prstGeom>
          </p:spPr>
          <p:txBody>
            <a:bodyPr wrap="square">
              <a:spAutoFit/>
            </a:bodyPr>
            <a:lstStyle/>
            <a:p>
              <a:pPr algn="just">
                <a:lnSpc>
                  <a:spcPct val="125000"/>
                </a:lnSpc>
              </a:pP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通过换热盘管将制冷剂的热量以显热传递的方式释放到周围空气中，而冷却空气可以是采用风机等设备进行强制流动，也可以是自然对流。</a:t>
              </a:r>
              <a:endParaRPr lang="en-US" altLang="en-US" sz="20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86" name="矩形 185">
              <a:extLst>
                <a:ext uri="{FF2B5EF4-FFF2-40B4-BE49-F238E27FC236}">
                  <a16:creationId xmlns:a16="http://schemas.microsoft.com/office/drawing/2014/main" id="{5378F6C8-A3CE-C4D5-56FA-30FD4D1EEE8D}"/>
                </a:ext>
              </a:extLst>
            </p:cNvPr>
            <p:cNvSpPr/>
            <p:nvPr/>
          </p:nvSpPr>
          <p:spPr>
            <a:xfrm>
              <a:off x="2936000" y="1175575"/>
              <a:ext cx="2172519" cy="2853986"/>
            </a:xfrm>
            <a:prstGeom prst="rect">
              <a:avLst/>
            </a:prstGeom>
          </p:spPr>
          <p:txBody>
            <a:bodyPr wrap="square">
              <a:spAutoFit/>
            </a:bodyPr>
            <a:lstStyle/>
            <a:p>
              <a:pPr algn="just">
                <a:lnSpc>
                  <a:spcPct val="130000"/>
                </a:lnSpc>
              </a:pP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通过低温冷却水和气态制冷剂发生显热交换，带走制冷剂热量并使其冷凝为液态。具备更高的换热效率，拥有较低的冷凝温度，是目前应用最为广泛的冷凝器。</a:t>
              </a:r>
              <a:endParaRPr lang="en-US" altLang="en-US" sz="20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88" name="矩形 187">
              <a:extLst>
                <a:ext uri="{FF2B5EF4-FFF2-40B4-BE49-F238E27FC236}">
                  <a16:creationId xmlns:a16="http://schemas.microsoft.com/office/drawing/2014/main" id="{D5D25A3D-9BCB-5093-321F-50C3F894E19E}"/>
                </a:ext>
              </a:extLst>
            </p:cNvPr>
            <p:cNvSpPr/>
            <p:nvPr/>
          </p:nvSpPr>
          <p:spPr>
            <a:xfrm>
              <a:off x="6099685" y="1515341"/>
              <a:ext cx="2779790" cy="453329"/>
            </a:xfrm>
            <a:prstGeom prst="rect">
              <a:avLst/>
            </a:prstGeom>
          </p:spPr>
          <p:txBody>
            <a:bodyPr wrap="square">
              <a:spAutoFit/>
            </a:bodyPr>
            <a:lstStyle/>
            <a:p>
              <a:pPr>
                <a:lnSpc>
                  <a:spcPct val="130000"/>
                </a:lnSpc>
              </a:pPr>
              <a:endParaRPr lang="en-US" altLang="en-US" sz="2000" dirty="0">
                <a:solidFill>
                  <a:schemeClr val="accent3"/>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322" name="矩形 321">
              <a:extLst>
                <a:ext uri="{FF2B5EF4-FFF2-40B4-BE49-F238E27FC236}">
                  <a16:creationId xmlns:a16="http://schemas.microsoft.com/office/drawing/2014/main" id="{E83BE66D-48BB-5767-9D7F-8DB6070810F2}"/>
                </a:ext>
              </a:extLst>
            </p:cNvPr>
            <p:cNvSpPr/>
            <p:nvPr/>
          </p:nvSpPr>
          <p:spPr>
            <a:xfrm>
              <a:off x="704248" y="4060565"/>
              <a:ext cx="2173820" cy="1653786"/>
            </a:xfrm>
            <a:prstGeom prst="rect">
              <a:avLst/>
            </a:prstGeom>
          </p:spPr>
          <p:txBody>
            <a:bodyPr wrap="square">
              <a:spAutoFit/>
            </a:bodyPr>
            <a:lstStyle/>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受空气干球温度影响</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外界因素影响大</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设备设计和运行需要较高技术要求和标准</a:t>
              </a:r>
              <a:endParaRPr lang="en-US"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3" name="矩形 322">
              <a:extLst>
                <a:ext uri="{FF2B5EF4-FFF2-40B4-BE49-F238E27FC236}">
                  <a16:creationId xmlns:a16="http://schemas.microsoft.com/office/drawing/2014/main" id="{3FAD63DC-E44F-6F10-04CC-24048F781716}"/>
                </a:ext>
              </a:extLst>
            </p:cNvPr>
            <p:cNvSpPr/>
            <p:nvPr/>
          </p:nvSpPr>
          <p:spPr>
            <a:xfrm>
              <a:off x="3087358" y="4089971"/>
              <a:ext cx="1782365" cy="1653786"/>
            </a:xfrm>
            <a:prstGeom prst="rect">
              <a:avLst/>
            </a:prstGeom>
          </p:spPr>
          <p:txBody>
            <a:bodyPr wrap="square">
              <a:spAutoFit/>
            </a:bodyPr>
            <a:lstStyle/>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需要增设冷却塔</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设置过滤设施</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建设和运行成本过大</a:t>
              </a:r>
              <a:endParaRPr lang="en-US"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4" name="矩形 323">
              <a:extLst>
                <a:ext uri="{FF2B5EF4-FFF2-40B4-BE49-F238E27FC236}">
                  <a16:creationId xmlns:a16="http://schemas.microsoft.com/office/drawing/2014/main" id="{4BB0B071-3533-52AF-766D-E49D34A972C5}"/>
                </a:ext>
              </a:extLst>
            </p:cNvPr>
            <p:cNvSpPr/>
            <p:nvPr/>
          </p:nvSpPr>
          <p:spPr>
            <a:xfrm>
              <a:off x="5543204" y="4100558"/>
              <a:ext cx="1822587" cy="1653786"/>
            </a:xfrm>
            <a:prstGeom prst="rect">
              <a:avLst/>
            </a:prstGeom>
          </p:spPr>
          <p:txBody>
            <a:bodyPr wrap="square">
              <a:spAutoFit/>
            </a:bodyPr>
            <a:lstStyle/>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综合性能更好</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更节水</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无需冷却塔</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30000"/>
                </a:lnSpc>
                <a:buFont typeface="Wingdings" panose="05000000000000000000" pitchFamily="2" charset="2"/>
                <a:buChar char="p"/>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结构紧凑</a:t>
              </a:r>
              <a:endParaRPr lang="en-US" altLang="en-US" sz="20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cxnSp>
        <p:nvCxnSpPr>
          <p:cNvPr id="331" name="直接连接符 330">
            <a:extLst>
              <a:ext uri="{FF2B5EF4-FFF2-40B4-BE49-F238E27FC236}">
                <a16:creationId xmlns:a16="http://schemas.microsoft.com/office/drawing/2014/main" id="{8CDD663C-F1CC-35C9-5931-990DED35397A}"/>
              </a:ext>
            </a:extLst>
          </p:cNvPr>
          <p:cNvCxnSpPr>
            <a:cxnSpLocks/>
          </p:cNvCxnSpPr>
          <p:nvPr/>
        </p:nvCxnSpPr>
        <p:spPr>
          <a:xfrm>
            <a:off x="182791" y="4457062"/>
            <a:ext cx="8969931" cy="6544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333" name="文本框 332">
            <a:extLst>
              <a:ext uri="{FF2B5EF4-FFF2-40B4-BE49-F238E27FC236}">
                <a16:creationId xmlns:a16="http://schemas.microsoft.com/office/drawing/2014/main" id="{3663ED72-B393-C8C0-A1CD-E841880AB9FC}"/>
              </a:ext>
            </a:extLst>
          </p:cNvPr>
          <p:cNvSpPr txBox="1"/>
          <p:nvPr/>
        </p:nvSpPr>
        <p:spPr>
          <a:xfrm>
            <a:off x="3121456" y="1289037"/>
            <a:ext cx="2628265" cy="400110"/>
          </a:xfrm>
          <a:prstGeom prst="rect">
            <a:avLst/>
          </a:prstGeom>
          <a:noFill/>
          <a:ln w="9525">
            <a:noFill/>
          </a:ln>
        </p:spPr>
        <p:txBody>
          <a:bodyPr wrap="square">
            <a:spAutoFit/>
          </a:bodyPr>
          <a:lstStyle/>
          <a:p>
            <a:pPr algn="ctr" defTabSz="914400">
              <a:defRPr/>
            </a:pPr>
            <a:r>
              <a:rPr lang="zh-CN" altLang="en-US" sz="2000" b="1" dirty="0">
                <a:solidFill>
                  <a:prstClr val="black"/>
                </a:solidFill>
                <a:latin typeface="微软雅黑" panose="020B0503020204020204" pitchFamily="34" charset="-122"/>
                <a:ea typeface="微软雅黑" panose="020B0503020204020204" pitchFamily="34" charset="-122"/>
              </a:rPr>
              <a:t>水冷式冷凝器</a:t>
            </a:r>
          </a:p>
        </p:txBody>
      </p:sp>
      <p:sp>
        <p:nvSpPr>
          <p:cNvPr id="334" name="文本框 333">
            <a:extLst>
              <a:ext uri="{FF2B5EF4-FFF2-40B4-BE49-F238E27FC236}">
                <a16:creationId xmlns:a16="http://schemas.microsoft.com/office/drawing/2014/main" id="{33114A14-67F7-70A6-7352-E11E9BBBD9AB}"/>
              </a:ext>
            </a:extLst>
          </p:cNvPr>
          <p:cNvSpPr txBox="1"/>
          <p:nvPr/>
        </p:nvSpPr>
        <p:spPr>
          <a:xfrm>
            <a:off x="6158457" y="1291037"/>
            <a:ext cx="2609851" cy="400110"/>
          </a:xfrm>
          <a:prstGeom prst="rect">
            <a:avLst/>
          </a:prstGeom>
          <a:noFill/>
          <a:ln w="9525">
            <a:noFill/>
          </a:ln>
        </p:spPr>
        <p:txBody>
          <a:bodyPr wrap="square">
            <a:spAutoFit/>
          </a:bodyPr>
          <a:lstStyle/>
          <a:p>
            <a:pPr algn="ctr" defTabSz="914400">
              <a:defRPr/>
            </a:pPr>
            <a:r>
              <a:rPr lang="zh-CN" altLang="en-US" sz="2000" b="1" dirty="0">
                <a:solidFill>
                  <a:prstClr val="black"/>
                </a:solidFill>
                <a:latin typeface="微软雅黑" panose="020B0503020204020204" pitchFamily="34" charset="-122"/>
                <a:ea typeface="微软雅黑" panose="020B0503020204020204" pitchFamily="34" charset="-122"/>
              </a:rPr>
              <a:t>蒸发式冷凝器</a:t>
            </a:r>
          </a:p>
        </p:txBody>
      </p:sp>
      <p:sp>
        <p:nvSpPr>
          <p:cNvPr id="335" name="文本框 334">
            <a:extLst>
              <a:ext uri="{FF2B5EF4-FFF2-40B4-BE49-F238E27FC236}">
                <a16:creationId xmlns:a16="http://schemas.microsoft.com/office/drawing/2014/main" id="{51004CDC-3930-6523-020D-E0DC9D254092}"/>
              </a:ext>
            </a:extLst>
          </p:cNvPr>
          <p:cNvSpPr txBox="1"/>
          <p:nvPr/>
        </p:nvSpPr>
        <p:spPr>
          <a:xfrm>
            <a:off x="724474" y="1289037"/>
            <a:ext cx="1788098" cy="400110"/>
          </a:xfrm>
          <a:prstGeom prst="rect">
            <a:avLst/>
          </a:prstGeom>
          <a:noFill/>
          <a:ln w="9525">
            <a:noFill/>
          </a:ln>
        </p:spPr>
        <p:txBody>
          <a:bodyPr wrap="square">
            <a:spAutoFit/>
          </a:bodyPr>
          <a:lstStyle/>
          <a:p>
            <a:pPr algn="ctr" defTabSz="914400">
              <a:defRPr/>
            </a:pPr>
            <a:r>
              <a:rPr lang="zh-CN" altLang="en-US" sz="2000" b="1" dirty="0">
                <a:solidFill>
                  <a:prstClr val="black"/>
                </a:solidFill>
                <a:latin typeface="微软雅黑" panose="020B0503020204020204" pitchFamily="34" charset="-122"/>
                <a:ea typeface="微软雅黑" panose="020B0503020204020204" pitchFamily="34" charset="-122"/>
              </a:rPr>
              <a:t>风冷式冷凝器</a:t>
            </a:r>
          </a:p>
        </p:txBody>
      </p:sp>
      <p:sp>
        <p:nvSpPr>
          <p:cNvPr id="336" name="矩形 335">
            <a:extLst>
              <a:ext uri="{FF2B5EF4-FFF2-40B4-BE49-F238E27FC236}">
                <a16:creationId xmlns:a16="http://schemas.microsoft.com/office/drawing/2014/main" id="{C66DBA0C-03C3-E7D0-F4BD-38B4EAE0CE32}"/>
              </a:ext>
            </a:extLst>
          </p:cNvPr>
          <p:cNvSpPr/>
          <p:nvPr/>
        </p:nvSpPr>
        <p:spPr>
          <a:xfrm>
            <a:off x="5897414" y="1603889"/>
            <a:ext cx="3362042" cy="2853986"/>
          </a:xfrm>
          <a:prstGeom prst="rect">
            <a:avLst/>
          </a:prstGeom>
        </p:spPr>
        <p:txBody>
          <a:bodyPr wrap="square">
            <a:spAutoFit/>
          </a:bodyPr>
          <a:lstStyle/>
          <a:p>
            <a:pPr>
              <a:lnSpc>
                <a:spcPct val="130000"/>
              </a:lnSpc>
            </a:pPr>
            <a:r>
              <a:rPr lang="zh-CN" altLang="en-US" sz="2000" dirty="0">
                <a:latin typeface="华文中宋" panose="02010600040101010101" pitchFamily="2" charset="-122"/>
                <a:ea typeface="华文中宋" panose="02010600040101010101" pitchFamily="2" charset="-122"/>
                <a:cs typeface="Times New Roman" panose="02020603050405020304" pitchFamily="18" charset="0"/>
              </a:rPr>
              <a:t>以喷淋水和空气作为冷却介质，主要是依靠外部的水膜蒸发吸收制冷剂冷凝释放的热能，并辅以空气对流换热和喷淋水与冷却空气之间的传热传质带走制冷剂热量，其中包含</a:t>
            </a:r>
            <a:r>
              <a:rPr lang="zh-CN" altLang="en-US" sz="2000" b="1" dirty="0">
                <a:solidFill>
                  <a:srgbClr val="005CA1"/>
                </a:solidFill>
                <a:latin typeface="华文中宋" panose="02010600040101010101" pitchFamily="2" charset="-122"/>
                <a:ea typeface="华文中宋" panose="02010600040101010101" pitchFamily="2" charset="-122"/>
                <a:cs typeface="Times New Roman" panose="02020603050405020304" pitchFamily="18" charset="0"/>
              </a:rPr>
              <a:t>显热及潜热传递</a:t>
            </a:r>
            <a:r>
              <a:rPr lang="zh-CN" altLang="en-US" sz="2000" dirty="0">
                <a:solidFill>
                  <a:schemeClr val="accent3"/>
                </a:solidFill>
                <a:latin typeface="华文中宋" panose="02010600040101010101" pitchFamily="2" charset="-122"/>
                <a:ea typeface="华文中宋" panose="02010600040101010101" pitchFamily="2" charset="-122"/>
                <a:cs typeface="Times New Roman" panose="02020603050405020304" pitchFamily="18" charset="0"/>
              </a:rPr>
              <a:t>。</a:t>
            </a:r>
            <a:endParaRPr lang="en-US" altLang="en-US" sz="2000" dirty="0">
              <a:solidFill>
                <a:schemeClr val="accent3"/>
              </a:solidFill>
              <a:latin typeface="华文中宋" panose="02010600040101010101" pitchFamily="2" charset="-122"/>
              <a:ea typeface="华文中宋" panose="02010600040101010101" pitchFamily="2" charset="-122"/>
              <a:cs typeface="Times New Roman" panose="02020603050405020304" pitchFamily="18" charset="0"/>
            </a:endParaRPr>
          </a:p>
        </p:txBody>
      </p:sp>
      <p:grpSp>
        <p:nvGrpSpPr>
          <p:cNvPr id="337" name="组合 336">
            <a:extLst>
              <a:ext uri="{FF2B5EF4-FFF2-40B4-BE49-F238E27FC236}">
                <a16:creationId xmlns:a16="http://schemas.microsoft.com/office/drawing/2014/main" id="{1F9A4449-A474-B227-2D04-31E038DCDE5A}"/>
              </a:ext>
            </a:extLst>
          </p:cNvPr>
          <p:cNvGrpSpPr/>
          <p:nvPr/>
        </p:nvGrpSpPr>
        <p:grpSpPr>
          <a:xfrm>
            <a:off x="9163320" y="936511"/>
            <a:ext cx="2961604" cy="5417772"/>
            <a:chOff x="9163320" y="539909"/>
            <a:chExt cx="2961604" cy="5417772"/>
          </a:xfrm>
        </p:grpSpPr>
        <p:grpSp>
          <p:nvGrpSpPr>
            <p:cNvPr id="338" name="组合 337">
              <a:extLst>
                <a:ext uri="{FF2B5EF4-FFF2-40B4-BE49-F238E27FC236}">
                  <a16:creationId xmlns:a16="http://schemas.microsoft.com/office/drawing/2014/main" id="{F7DB048A-AB08-6B03-D2D8-B3E1CB79B1CC}"/>
                </a:ext>
              </a:extLst>
            </p:cNvPr>
            <p:cNvGrpSpPr>
              <a:grpSpLocks noChangeAspect="1"/>
            </p:cNvGrpSpPr>
            <p:nvPr/>
          </p:nvGrpSpPr>
          <p:grpSpPr>
            <a:xfrm>
              <a:off x="9163320" y="1080317"/>
              <a:ext cx="2961604" cy="2880000"/>
              <a:chOff x="7476743" y="433032"/>
              <a:chExt cx="3895383" cy="3788051"/>
            </a:xfrm>
          </p:grpSpPr>
          <p:pic>
            <p:nvPicPr>
              <p:cNvPr id="348" name="图片 347">
                <a:extLst>
                  <a:ext uri="{FF2B5EF4-FFF2-40B4-BE49-F238E27FC236}">
                    <a16:creationId xmlns:a16="http://schemas.microsoft.com/office/drawing/2014/main" id="{DA098DE0-25D0-2C65-85D1-C2A155C223F3}"/>
                  </a:ext>
                </a:extLst>
              </p:cNvPr>
              <p:cNvPicPr>
                <a:picLocks noChangeAspect="1"/>
              </p:cNvPicPr>
              <p:nvPr/>
            </p:nvPicPr>
            <p:blipFill>
              <a:blip r:embed="rId4"/>
              <a:srcRect l="14185" r="15363"/>
              <a:stretch/>
            </p:blipFill>
            <p:spPr>
              <a:xfrm>
                <a:off x="7476743" y="433032"/>
                <a:ext cx="3895383" cy="3788051"/>
              </a:xfrm>
              <a:prstGeom prst="rect">
                <a:avLst/>
              </a:prstGeom>
            </p:spPr>
          </p:pic>
          <p:pic>
            <p:nvPicPr>
              <p:cNvPr id="349" name="图片 348">
                <a:extLst>
                  <a:ext uri="{FF2B5EF4-FFF2-40B4-BE49-F238E27FC236}">
                    <a16:creationId xmlns:a16="http://schemas.microsoft.com/office/drawing/2014/main" id="{47C9A1F2-3E42-8E3D-D7E0-833FAAD86438}"/>
                  </a:ext>
                </a:extLst>
              </p:cNvPr>
              <p:cNvPicPr>
                <a:picLocks noChangeAspect="1"/>
              </p:cNvPicPr>
              <p:nvPr/>
            </p:nvPicPr>
            <p:blipFill>
              <a:blip r:embed="rId5"/>
              <a:stretch>
                <a:fillRect/>
              </a:stretch>
            </p:blipFill>
            <p:spPr>
              <a:xfrm>
                <a:off x="7503454" y="2821632"/>
                <a:ext cx="752144" cy="216000"/>
              </a:xfrm>
              <a:prstGeom prst="rect">
                <a:avLst/>
              </a:prstGeom>
            </p:spPr>
          </p:pic>
          <p:pic>
            <p:nvPicPr>
              <p:cNvPr id="350" name="图片 349">
                <a:extLst>
                  <a:ext uri="{FF2B5EF4-FFF2-40B4-BE49-F238E27FC236}">
                    <a16:creationId xmlns:a16="http://schemas.microsoft.com/office/drawing/2014/main" id="{1C389C0B-A3BE-B448-E619-ADA76DB9554C}"/>
                  </a:ext>
                </a:extLst>
              </p:cNvPr>
              <p:cNvPicPr>
                <a:picLocks noChangeAspect="1"/>
              </p:cNvPicPr>
              <p:nvPr/>
            </p:nvPicPr>
            <p:blipFill>
              <a:blip r:embed="rId6"/>
              <a:stretch>
                <a:fillRect/>
              </a:stretch>
            </p:blipFill>
            <p:spPr>
              <a:xfrm>
                <a:off x="10479880" y="3321000"/>
                <a:ext cx="848001" cy="216000"/>
              </a:xfrm>
              <a:prstGeom prst="rect">
                <a:avLst/>
              </a:prstGeom>
            </p:spPr>
          </p:pic>
        </p:grpSp>
        <p:pic>
          <p:nvPicPr>
            <p:cNvPr id="339" name="图片 338" descr="图2.1">
              <a:extLst>
                <a:ext uri="{FF2B5EF4-FFF2-40B4-BE49-F238E27FC236}">
                  <a16:creationId xmlns:a16="http://schemas.microsoft.com/office/drawing/2014/main" id="{0B09D35A-D7E0-B819-C86A-435E395121D2}"/>
                </a:ext>
              </a:extLst>
            </p:cNvPr>
            <p:cNvPicPr>
              <a:picLocks noChangeAspect="1"/>
            </p:cNvPicPr>
            <p:nvPr/>
          </p:nvPicPr>
          <p:blipFill>
            <a:blip r:embed="rId7"/>
            <a:srcRect l="59906" t="51537" r="35516" b="42435"/>
            <a:stretch>
              <a:fillRect/>
            </a:stretch>
          </p:blipFill>
          <p:spPr>
            <a:xfrm rot="10800000">
              <a:off x="9273311" y="539909"/>
              <a:ext cx="883939" cy="790162"/>
            </a:xfrm>
            <a:custGeom>
              <a:avLst/>
              <a:gdLst/>
              <a:ahLst/>
              <a:cxnLst>
                <a:cxn ang="3cd4">
                  <a:pos x="hc" y="t"/>
                </a:cxn>
                <a:cxn ang="cd2">
                  <a:pos x="l" y="vc"/>
                </a:cxn>
                <a:cxn ang="cd4">
                  <a:pos x="hc" y="b"/>
                </a:cxn>
                <a:cxn ang="0">
                  <a:pos x="r" y="vc"/>
                </a:cxn>
              </a:cxnLst>
              <a:rect l="l" t="t" r="r" b="b"/>
              <a:pathLst>
                <a:path w="921" h="798">
                  <a:moveTo>
                    <a:pt x="0" y="0"/>
                  </a:moveTo>
                  <a:lnTo>
                    <a:pt x="921" y="0"/>
                  </a:lnTo>
                  <a:lnTo>
                    <a:pt x="921" y="798"/>
                  </a:lnTo>
                  <a:lnTo>
                    <a:pt x="0" y="798"/>
                  </a:lnTo>
                  <a:lnTo>
                    <a:pt x="0" y="0"/>
                  </a:lnTo>
                  <a:close/>
                </a:path>
              </a:pathLst>
            </a:custGeom>
            <a:ln w="19050">
              <a:solidFill>
                <a:schemeClr val="tx1"/>
              </a:solidFill>
              <a:prstDash val="dash"/>
            </a:ln>
          </p:spPr>
        </p:pic>
        <p:sp>
          <p:nvSpPr>
            <p:cNvPr id="340" name="矩形 339">
              <a:extLst>
                <a:ext uri="{FF2B5EF4-FFF2-40B4-BE49-F238E27FC236}">
                  <a16:creationId xmlns:a16="http://schemas.microsoft.com/office/drawing/2014/main" id="{8110A62F-CF9E-4570-1550-C8E6032A31B0}"/>
                </a:ext>
              </a:extLst>
            </p:cNvPr>
            <p:cNvSpPr/>
            <p:nvPr/>
          </p:nvSpPr>
          <p:spPr>
            <a:xfrm>
              <a:off x="9755472" y="2831133"/>
              <a:ext cx="644723" cy="192959"/>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1" name="直接箭头连接符 340">
              <a:extLst>
                <a:ext uri="{FF2B5EF4-FFF2-40B4-BE49-F238E27FC236}">
                  <a16:creationId xmlns:a16="http://schemas.microsoft.com/office/drawing/2014/main" id="{84E45C1F-8E7D-3E9B-F5BD-DAA3325CA755}"/>
                </a:ext>
              </a:extLst>
            </p:cNvPr>
            <p:cNvCxnSpPr>
              <a:cxnSpLocks/>
              <a:stCxn id="340" idx="0"/>
              <a:endCxn id="339" idx="0"/>
            </p:cNvCxnSpPr>
            <p:nvPr/>
          </p:nvCxnSpPr>
          <p:spPr>
            <a:xfrm flipH="1" flipV="1">
              <a:off x="9715280" y="1330071"/>
              <a:ext cx="362554" cy="150106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42" name="图片 341">
              <a:extLst>
                <a:ext uri="{FF2B5EF4-FFF2-40B4-BE49-F238E27FC236}">
                  <a16:creationId xmlns:a16="http://schemas.microsoft.com/office/drawing/2014/main" id="{F2486152-489F-95F4-E3DF-A3E243386AE2}"/>
                </a:ext>
              </a:extLst>
            </p:cNvPr>
            <p:cNvPicPr>
              <a:picLocks noChangeAspect="1"/>
            </p:cNvPicPr>
            <p:nvPr/>
          </p:nvPicPr>
          <p:blipFill rotWithShape="1">
            <a:blip r:embed="rId8"/>
            <a:srcRect l="41064" t="17294" r="2954" b="25593"/>
            <a:stretch/>
          </p:blipFill>
          <p:spPr>
            <a:xfrm>
              <a:off x="9669599" y="3968646"/>
              <a:ext cx="1404681" cy="1456314"/>
            </a:xfrm>
            <a:prstGeom prst="flowChartConnector">
              <a:avLst/>
            </a:prstGeom>
            <a:ln w="19050">
              <a:solidFill>
                <a:schemeClr val="tx1"/>
              </a:solidFill>
              <a:prstDash val="dash"/>
            </a:ln>
          </p:spPr>
        </p:pic>
        <p:sp>
          <p:nvSpPr>
            <p:cNvPr id="343" name="文本框 342">
              <a:extLst>
                <a:ext uri="{FF2B5EF4-FFF2-40B4-BE49-F238E27FC236}">
                  <a16:creationId xmlns:a16="http://schemas.microsoft.com/office/drawing/2014/main" id="{AF8FDC88-258F-95F5-6DA8-F561AD98EEDF}"/>
                </a:ext>
              </a:extLst>
            </p:cNvPr>
            <p:cNvSpPr txBox="1"/>
            <p:nvPr/>
          </p:nvSpPr>
          <p:spPr>
            <a:xfrm>
              <a:off x="10622444" y="5565095"/>
              <a:ext cx="1121882" cy="369332"/>
            </a:xfrm>
            <a:prstGeom prst="rect">
              <a:avLst/>
            </a:prstGeom>
            <a:noFill/>
            <a:ln w="28575">
              <a:solidFill>
                <a:schemeClr val="accent1"/>
              </a:solidFill>
              <a:prstDash val="dash"/>
            </a:ln>
          </p:spPr>
          <p:txBody>
            <a:bodyPr wrap="square" rtlCol="0">
              <a:spAutoFit/>
            </a:bodyPr>
            <a:lstStyle/>
            <a:p>
              <a:pPr algn="ctr"/>
              <a:r>
                <a:rPr lang="zh-CN" altLang="en-US" b="1" dirty="0">
                  <a:latin typeface="宋体" panose="02010600030101010101" pitchFamily="2" charset="-122"/>
                  <a:ea typeface="宋体" panose="02010600030101010101" pitchFamily="2" charset="-122"/>
                </a:rPr>
                <a:t>圆形内管</a:t>
              </a:r>
            </a:p>
          </p:txBody>
        </p:sp>
        <p:sp>
          <p:nvSpPr>
            <p:cNvPr id="344" name="文本框 343">
              <a:extLst>
                <a:ext uri="{FF2B5EF4-FFF2-40B4-BE49-F238E27FC236}">
                  <a16:creationId xmlns:a16="http://schemas.microsoft.com/office/drawing/2014/main" id="{393C5BE0-4A6F-1250-7CE9-90BAE478C7E7}"/>
                </a:ext>
              </a:extLst>
            </p:cNvPr>
            <p:cNvSpPr txBox="1"/>
            <p:nvPr/>
          </p:nvSpPr>
          <p:spPr>
            <a:xfrm>
              <a:off x="9187749" y="5588349"/>
              <a:ext cx="1376562" cy="369332"/>
            </a:xfrm>
            <a:prstGeom prst="rect">
              <a:avLst/>
            </a:prstGeom>
            <a:noFill/>
            <a:ln w="28575">
              <a:solidFill>
                <a:schemeClr val="accent1"/>
              </a:solidFill>
              <a:prstDash val="dash"/>
            </a:ln>
          </p:spPr>
          <p:txBody>
            <a:bodyPr wrap="square" rtlCol="0">
              <a:spAutoFit/>
            </a:bodyPr>
            <a:lstStyle/>
            <a:p>
              <a:pPr algn="ctr"/>
              <a:r>
                <a:rPr lang="zh-CN" altLang="en-US" b="1" dirty="0">
                  <a:latin typeface="宋体" panose="02010600030101010101" pitchFamily="2" charset="-122"/>
                  <a:ea typeface="宋体" panose="02010600030101010101" pitchFamily="2" charset="-122"/>
                </a:rPr>
                <a:t>椭圆形外管</a:t>
              </a:r>
            </a:p>
          </p:txBody>
        </p:sp>
        <p:cxnSp>
          <p:nvCxnSpPr>
            <p:cNvPr id="345" name="直接箭头连接符 344">
              <a:extLst>
                <a:ext uri="{FF2B5EF4-FFF2-40B4-BE49-F238E27FC236}">
                  <a16:creationId xmlns:a16="http://schemas.microsoft.com/office/drawing/2014/main" id="{80AC16C0-775D-B9C0-5AB9-6FA1FF51B6A3}"/>
                </a:ext>
              </a:extLst>
            </p:cNvPr>
            <p:cNvCxnSpPr>
              <a:cxnSpLocks/>
              <a:stCxn id="344" idx="0"/>
            </p:cNvCxnSpPr>
            <p:nvPr/>
          </p:nvCxnSpPr>
          <p:spPr>
            <a:xfrm flipV="1">
              <a:off x="9876030" y="4652124"/>
              <a:ext cx="223087" cy="936225"/>
            </a:xfrm>
            <a:prstGeom prst="straightConnector1">
              <a:avLst/>
            </a:prstGeom>
            <a:ln w="28575">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346" name="直接箭头连接符 345">
              <a:extLst>
                <a:ext uri="{FF2B5EF4-FFF2-40B4-BE49-F238E27FC236}">
                  <a16:creationId xmlns:a16="http://schemas.microsoft.com/office/drawing/2014/main" id="{488C6F95-1191-AAFF-7630-A2B1CD860BD8}"/>
                </a:ext>
              </a:extLst>
            </p:cNvPr>
            <p:cNvCxnSpPr>
              <a:cxnSpLocks/>
              <a:stCxn id="343" idx="0"/>
            </p:cNvCxnSpPr>
            <p:nvPr/>
          </p:nvCxnSpPr>
          <p:spPr>
            <a:xfrm flipH="1" flipV="1">
              <a:off x="10157250" y="4840846"/>
              <a:ext cx="1026135" cy="724249"/>
            </a:xfrm>
            <a:prstGeom prst="straightConnector1">
              <a:avLst/>
            </a:prstGeom>
            <a:ln w="28575">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347" name="连接符: 肘形 346">
              <a:extLst>
                <a:ext uri="{FF2B5EF4-FFF2-40B4-BE49-F238E27FC236}">
                  <a16:creationId xmlns:a16="http://schemas.microsoft.com/office/drawing/2014/main" id="{CECF0B97-AEC4-C514-BCA4-73ABDC0F3C48}"/>
                </a:ext>
              </a:extLst>
            </p:cNvPr>
            <p:cNvCxnSpPr>
              <a:cxnSpLocks/>
              <a:endCxn id="342" idx="2"/>
            </p:cNvCxnSpPr>
            <p:nvPr/>
          </p:nvCxnSpPr>
          <p:spPr>
            <a:xfrm rot="5400000">
              <a:off x="8829438" y="3764876"/>
              <a:ext cx="1772088" cy="91766"/>
            </a:xfrm>
            <a:prstGeom prst="bentConnector4">
              <a:avLst>
                <a:gd name="adj1" fmla="val -1183"/>
                <a:gd name="adj2" fmla="val 349112"/>
              </a:avLst>
            </a:prstGeom>
            <a:ln w="317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0970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4">
            <a:extLst>
              <a:ext uri="{FF2B5EF4-FFF2-40B4-BE49-F238E27FC236}">
                <a16:creationId xmlns:a16="http://schemas.microsoft.com/office/drawing/2014/main" id="{9C9930E4-E061-64BC-78F0-58C063A86CAC}"/>
              </a:ext>
            </a:extLst>
          </p:cNvPr>
          <p:cNvGrpSpPr>
            <a:grpSpLocks noChangeAspect="1"/>
          </p:cNvGrpSpPr>
          <p:nvPr/>
        </p:nvGrpSpPr>
        <p:grpSpPr bwMode="auto">
          <a:xfrm>
            <a:off x="1946453" y="1865722"/>
            <a:ext cx="466545" cy="424216"/>
            <a:chOff x="1455" y="1866"/>
            <a:chExt cx="1003" cy="912"/>
          </a:xfrm>
          <a:solidFill>
            <a:schemeClr val="bg1"/>
          </a:solidFill>
        </p:grpSpPr>
        <p:sp>
          <p:nvSpPr>
            <p:cNvPr id="40" name="Freeform 5">
              <a:extLst>
                <a:ext uri="{FF2B5EF4-FFF2-40B4-BE49-F238E27FC236}">
                  <a16:creationId xmlns:a16="http://schemas.microsoft.com/office/drawing/2014/main" id="{4307BFF7-8663-B44C-FC71-C6C4DBB7C35D}"/>
                </a:ext>
              </a:extLst>
            </p:cNvPr>
            <p:cNvSpPr>
              <a:spLocks noEditPoints="1"/>
            </p:cNvSpPr>
            <p:nvPr/>
          </p:nvSpPr>
          <p:spPr bwMode="auto">
            <a:xfrm>
              <a:off x="1455" y="1866"/>
              <a:ext cx="1003" cy="912"/>
            </a:xfrm>
            <a:custGeom>
              <a:avLst/>
              <a:gdLst>
                <a:gd name="T0" fmla="*/ 56 w 1638"/>
                <a:gd name="T1" fmla="*/ 0 h 1488"/>
                <a:gd name="T2" fmla="*/ 0 w 1638"/>
                <a:gd name="T3" fmla="*/ 1128 h 1488"/>
                <a:gd name="T4" fmla="*/ 304 w 1638"/>
                <a:gd name="T5" fmla="*/ 1186 h 1488"/>
                <a:gd name="T6" fmla="*/ 304 w 1638"/>
                <a:gd name="T7" fmla="*/ 1138 h 1488"/>
                <a:gd name="T8" fmla="*/ 48 w 1638"/>
                <a:gd name="T9" fmla="*/ 1128 h 1488"/>
                <a:gd name="T10" fmla="*/ 685 w 1638"/>
                <a:gd name="T11" fmla="*/ 969 h 1488"/>
                <a:gd name="T12" fmla="*/ 726 w 1638"/>
                <a:gd name="T13" fmla="*/ 1049 h 1488"/>
                <a:gd name="T14" fmla="*/ 954 w 1638"/>
                <a:gd name="T15" fmla="*/ 1007 h 1488"/>
                <a:gd name="T16" fmla="*/ 1590 w 1638"/>
                <a:gd name="T17" fmla="*/ 969 h 1488"/>
                <a:gd name="T18" fmla="*/ 1580 w 1638"/>
                <a:gd name="T19" fmla="*/ 1138 h 1488"/>
                <a:gd name="T20" fmla="*/ 440 w 1638"/>
                <a:gd name="T21" fmla="*/ 1162 h 1488"/>
                <a:gd name="T22" fmla="*/ 647 w 1638"/>
                <a:gd name="T23" fmla="*/ 1186 h 1488"/>
                <a:gd name="T24" fmla="*/ 350 w 1638"/>
                <a:gd name="T25" fmla="*/ 1323 h 1488"/>
                <a:gd name="T26" fmla="*/ 294 w 1638"/>
                <a:gd name="T27" fmla="*/ 1432 h 1488"/>
                <a:gd name="T28" fmla="*/ 1053 w 1638"/>
                <a:gd name="T29" fmla="*/ 1488 h 1488"/>
                <a:gd name="T30" fmla="*/ 1053 w 1638"/>
                <a:gd name="T31" fmla="*/ 1440 h 1488"/>
                <a:gd name="T32" fmla="*/ 342 w 1638"/>
                <a:gd name="T33" fmla="*/ 1432 h 1488"/>
                <a:gd name="T34" fmla="*/ 350 w 1638"/>
                <a:gd name="T35" fmla="*/ 1371 h 1488"/>
                <a:gd name="T36" fmla="*/ 1296 w 1638"/>
                <a:gd name="T37" fmla="*/ 1379 h 1488"/>
                <a:gd name="T38" fmla="*/ 1288 w 1638"/>
                <a:gd name="T39" fmla="*/ 1440 h 1488"/>
                <a:gd name="T40" fmla="*/ 1176 w 1638"/>
                <a:gd name="T41" fmla="*/ 1464 h 1488"/>
                <a:gd name="T42" fmla="*/ 1288 w 1638"/>
                <a:gd name="T43" fmla="*/ 1488 h 1488"/>
                <a:gd name="T44" fmla="*/ 1344 w 1638"/>
                <a:gd name="T45" fmla="*/ 1379 h 1488"/>
                <a:gd name="T46" fmla="*/ 992 w 1638"/>
                <a:gd name="T47" fmla="*/ 1323 h 1488"/>
                <a:gd name="T48" fmla="*/ 1580 w 1638"/>
                <a:gd name="T49" fmla="*/ 1186 h 1488"/>
                <a:gd name="T50" fmla="*/ 1638 w 1638"/>
                <a:gd name="T51" fmla="*/ 56 h 1488"/>
                <a:gd name="T52" fmla="*/ 944 w 1638"/>
                <a:gd name="T53" fmla="*/ 1323 h 1488"/>
                <a:gd name="T54" fmla="*/ 695 w 1638"/>
                <a:gd name="T55" fmla="*/ 1186 h 1488"/>
                <a:gd name="T56" fmla="*/ 944 w 1638"/>
                <a:gd name="T57" fmla="*/ 1323 h 1488"/>
                <a:gd name="T58" fmla="*/ 733 w 1638"/>
                <a:gd name="T59" fmla="*/ 1001 h 1488"/>
                <a:gd name="T60" fmla="*/ 906 w 1638"/>
                <a:gd name="T61" fmla="*/ 969 h 1488"/>
                <a:gd name="T62" fmla="*/ 1590 w 1638"/>
                <a:gd name="T63" fmla="*/ 921 h 1488"/>
                <a:gd name="T64" fmla="*/ 1570 w 1638"/>
                <a:gd name="T65" fmla="*/ 93 h 1488"/>
                <a:gd name="T66" fmla="*/ 1363 w 1638"/>
                <a:gd name="T67" fmla="*/ 69 h 1488"/>
                <a:gd name="T68" fmla="*/ 1363 w 1638"/>
                <a:gd name="T69" fmla="*/ 117 h 1488"/>
                <a:gd name="T70" fmla="*/ 1522 w 1638"/>
                <a:gd name="T71" fmla="*/ 921 h 1488"/>
                <a:gd name="T72" fmla="*/ 117 w 1638"/>
                <a:gd name="T73" fmla="*/ 117 h 1488"/>
                <a:gd name="T74" fmla="*/ 1243 w 1638"/>
                <a:gd name="T75" fmla="*/ 93 h 1488"/>
                <a:gd name="T76" fmla="*/ 93 w 1638"/>
                <a:gd name="T77" fmla="*/ 69 h 1488"/>
                <a:gd name="T78" fmla="*/ 69 w 1638"/>
                <a:gd name="T79" fmla="*/ 921 h 1488"/>
                <a:gd name="T80" fmla="*/ 48 w 1638"/>
                <a:gd name="T81" fmla="*/ 56 h 1488"/>
                <a:gd name="T82" fmla="*/ 1582 w 1638"/>
                <a:gd name="T83" fmla="*/ 48 h 1488"/>
                <a:gd name="T84" fmla="*/ 1590 w 1638"/>
                <a:gd name="T85" fmla="*/ 921 h 1488"/>
                <a:gd name="T86" fmla="*/ 1590 w 1638"/>
                <a:gd name="T87" fmla="*/ 921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8" h="1488">
                  <a:moveTo>
                    <a:pt x="1582" y="0"/>
                  </a:moveTo>
                  <a:cubicBezTo>
                    <a:pt x="56" y="0"/>
                    <a:pt x="56" y="0"/>
                    <a:pt x="56" y="0"/>
                  </a:cubicBezTo>
                  <a:cubicBezTo>
                    <a:pt x="25" y="0"/>
                    <a:pt x="0" y="25"/>
                    <a:pt x="0" y="56"/>
                  </a:cubicBezTo>
                  <a:cubicBezTo>
                    <a:pt x="0" y="1128"/>
                    <a:pt x="0" y="1128"/>
                    <a:pt x="0" y="1128"/>
                  </a:cubicBezTo>
                  <a:cubicBezTo>
                    <a:pt x="0" y="1160"/>
                    <a:pt x="26" y="1186"/>
                    <a:pt x="58" y="1186"/>
                  </a:cubicBezTo>
                  <a:cubicBezTo>
                    <a:pt x="304" y="1186"/>
                    <a:pt x="304" y="1186"/>
                    <a:pt x="304" y="1186"/>
                  </a:cubicBezTo>
                  <a:cubicBezTo>
                    <a:pt x="317" y="1186"/>
                    <a:pt x="328" y="1176"/>
                    <a:pt x="328" y="1162"/>
                  </a:cubicBezTo>
                  <a:cubicBezTo>
                    <a:pt x="328" y="1149"/>
                    <a:pt x="317" y="1138"/>
                    <a:pt x="304" y="1138"/>
                  </a:cubicBezTo>
                  <a:cubicBezTo>
                    <a:pt x="58" y="1138"/>
                    <a:pt x="58" y="1138"/>
                    <a:pt x="58" y="1138"/>
                  </a:cubicBezTo>
                  <a:cubicBezTo>
                    <a:pt x="53" y="1138"/>
                    <a:pt x="48" y="1134"/>
                    <a:pt x="48" y="1128"/>
                  </a:cubicBezTo>
                  <a:cubicBezTo>
                    <a:pt x="48" y="969"/>
                    <a:pt x="48" y="969"/>
                    <a:pt x="48" y="969"/>
                  </a:cubicBezTo>
                  <a:cubicBezTo>
                    <a:pt x="685" y="969"/>
                    <a:pt x="685" y="969"/>
                    <a:pt x="685" y="969"/>
                  </a:cubicBezTo>
                  <a:cubicBezTo>
                    <a:pt x="685" y="1007"/>
                    <a:pt x="685" y="1007"/>
                    <a:pt x="685" y="1007"/>
                  </a:cubicBezTo>
                  <a:cubicBezTo>
                    <a:pt x="685" y="1030"/>
                    <a:pt x="703" y="1049"/>
                    <a:pt x="726" y="1049"/>
                  </a:cubicBezTo>
                  <a:cubicBezTo>
                    <a:pt x="913" y="1049"/>
                    <a:pt x="913" y="1049"/>
                    <a:pt x="913" y="1049"/>
                  </a:cubicBezTo>
                  <a:cubicBezTo>
                    <a:pt x="935" y="1049"/>
                    <a:pt x="954" y="1030"/>
                    <a:pt x="954" y="1007"/>
                  </a:cubicBezTo>
                  <a:cubicBezTo>
                    <a:pt x="954" y="969"/>
                    <a:pt x="954" y="969"/>
                    <a:pt x="954" y="969"/>
                  </a:cubicBezTo>
                  <a:cubicBezTo>
                    <a:pt x="1590" y="969"/>
                    <a:pt x="1590" y="969"/>
                    <a:pt x="1590" y="969"/>
                  </a:cubicBezTo>
                  <a:cubicBezTo>
                    <a:pt x="1590" y="1128"/>
                    <a:pt x="1590" y="1128"/>
                    <a:pt x="1590" y="1128"/>
                  </a:cubicBezTo>
                  <a:cubicBezTo>
                    <a:pt x="1590" y="1134"/>
                    <a:pt x="1586" y="1138"/>
                    <a:pt x="1580" y="1138"/>
                  </a:cubicBezTo>
                  <a:cubicBezTo>
                    <a:pt x="464" y="1138"/>
                    <a:pt x="464" y="1138"/>
                    <a:pt x="464" y="1138"/>
                  </a:cubicBezTo>
                  <a:cubicBezTo>
                    <a:pt x="451" y="1138"/>
                    <a:pt x="440" y="1149"/>
                    <a:pt x="440" y="1162"/>
                  </a:cubicBezTo>
                  <a:cubicBezTo>
                    <a:pt x="440" y="1176"/>
                    <a:pt x="451" y="1186"/>
                    <a:pt x="464" y="1186"/>
                  </a:cubicBezTo>
                  <a:cubicBezTo>
                    <a:pt x="647" y="1186"/>
                    <a:pt x="647" y="1186"/>
                    <a:pt x="647" y="1186"/>
                  </a:cubicBezTo>
                  <a:cubicBezTo>
                    <a:pt x="647" y="1323"/>
                    <a:pt x="647" y="1323"/>
                    <a:pt x="647" y="1323"/>
                  </a:cubicBezTo>
                  <a:cubicBezTo>
                    <a:pt x="350" y="1323"/>
                    <a:pt x="350" y="1323"/>
                    <a:pt x="350" y="1323"/>
                  </a:cubicBezTo>
                  <a:cubicBezTo>
                    <a:pt x="319" y="1323"/>
                    <a:pt x="294" y="1348"/>
                    <a:pt x="294" y="1379"/>
                  </a:cubicBezTo>
                  <a:cubicBezTo>
                    <a:pt x="294" y="1432"/>
                    <a:pt x="294" y="1432"/>
                    <a:pt x="294" y="1432"/>
                  </a:cubicBezTo>
                  <a:cubicBezTo>
                    <a:pt x="294" y="1463"/>
                    <a:pt x="319" y="1488"/>
                    <a:pt x="350" y="1488"/>
                  </a:cubicBezTo>
                  <a:cubicBezTo>
                    <a:pt x="1053" y="1488"/>
                    <a:pt x="1053" y="1488"/>
                    <a:pt x="1053" y="1488"/>
                  </a:cubicBezTo>
                  <a:cubicBezTo>
                    <a:pt x="1066" y="1488"/>
                    <a:pt x="1077" y="1477"/>
                    <a:pt x="1077" y="1464"/>
                  </a:cubicBezTo>
                  <a:cubicBezTo>
                    <a:pt x="1077" y="1450"/>
                    <a:pt x="1066" y="1440"/>
                    <a:pt x="1053" y="1440"/>
                  </a:cubicBezTo>
                  <a:cubicBezTo>
                    <a:pt x="350" y="1440"/>
                    <a:pt x="350" y="1440"/>
                    <a:pt x="350" y="1440"/>
                  </a:cubicBezTo>
                  <a:cubicBezTo>
                    <a:pt x="346" y="1440"/>
                    <a:pt x="342" y="1436"/>
                    <a:pt x="342" y="1432"/>
                  </a:cubicBezTo>
                  <a:cubicBezTo>
                    <a:pt x="342" y="1379"/>
                    <a:pt x="342" y="1379"/>
                    <a:pt x="342" y="1379"/>
                  </a:cubicBezTo>
                  <a:cubicBezTo>
                    <a:pt x="342" y="1374"/>
                    <a:pt x="346" y="1371"/>
                    <a:pt x="350" y="1371"/>
                  </a:cubicBezTo>
                  <a:cubicBezTo>
                    <a:pt x="1288" y="1371"/>
                    <a:pt x="1288" y="1371"/>
                    <a:pt x="1288" y="1371"/>
                  </a:cubicBezTo>
                  <a:cubicBezTo>
                    <a:pt x="1293" y="1371"/>
                    <a:pt x="1296" y="1374"/>
                    <a:pt x="1296" y="1379"/>
                  </a:cubicBezTo>
                  <a:cubicBezTo>
                    <a:pt x="1296" y="1432"/>
                    <a:pt x="1296" y="1432"/>
                    <a:pt x="1296" y="1432"/>
                  </a:cubicBezTo>
                  <a:cubicBezTo>
                    <a:pt x="1296" y="1436"/>
                    <a:pt x="1293" y="1440"/>
                    <a:pt x="1288" y="1440"/>
                  </a:cubicBezTo>
                  <a:cubicBezTo>
                    <a:pt x="1200" y="1440"/>
                    <a:pt x="1200" y="1440"/>
                    <a:pt x="1200" y="1440"/>
                  </a:cubicBezTo>
                  <a:cubicBezTo>
                    <a:pt x="1187" y="1440"/>
                    <a:pt x="1176" y="1450"/>
                    <a:pt x="1176" y="1464"/>
                  </a:cubicBezTo>
                  <a:cubicBezTo>
                    <a:pt x="1176" y="1477"/>
                    <a:pt x="1187" y="1488"/>
                    <a:pt x="1200" y="1488"/>
                  </a:cubicBezTo>
                  <a:cubicBezTo>
                    <a:pt x="1288" y="1488"/>
                    <a:pt x="1288" y="1488"/>
                    <a:pt x="1288" y="1488"/>
                  </a:cubicBezTo>
                  <a:cubicBezTo>
                    <a:pt x="1319" y="1488"/>
                    <a:pt x="1344" y="1463"/>
                    <a:pt x="1344" y="1432"/>
                  </a:cubicBezTo>
                  <a:cubicBezTo>
                    <a:pt x="1344" y="1379"/>
                    <a:pt x="1344" y="1379"/>
                    <a:pt x="1344" y="1379"/>
                  </a:cubicBezTo>
                  <a:cubicBezTo>
                    <a:pt x="1344" y="1348"/>
                    <a:pt x="1319" y="1323"/>
                    <a:pt x="1288" y="1323"/>
                  </a:cubicBezTo>
                  <a:cubicBezTo>
                    <a:pt x="992" y="1323"/>
                    <a:pt x="992" y="1323"/>
                    <a:pt x="992" y="1323"/>
                  </a:cubicBezTo>
                  <a:cubicBezTo>
                    <a:pt x="992" y="1186"/>
                    <a:pt x="992" y="1186"/>
                    <a:pt x="992" y="1186"/>
                  </a:cubicBezTo>
                  <a:cubicBezTo>
                    <a:pt x="1580" y="1186"/>
                    <a:pt x="1580" y="1186"/>
                    <a:pt x="1580" y="1186"/>
                  </a:cubicBezTo>
                  <a:cubicBezTo>
                    <a:pt x="1612" y="1186"/>
                    <a:pt x="1638" y="1160"/>
                    <a:pt x="1638" y="1128"/>
                  </a:cubicBezTo>
                  <a:cubicBezTo>
                    <a:pt x="1638" y="56"/>
                    <a:pt x="1638" y="56"/>
                    <a:pt x="1638" y="56"/>
                  </a:cubicBezTo>
                  <a:cubicBezTo>
                    <a:pt x="1638" y="25"/>
                    <a:pt x="1613" y="0"/>
                    <a:pt x="1582" y="0"/>
                  </a:cubicBezTo>
                  <a:close/>
                  <a:moveTo>
                    <a:pt x="944" y="1323"/>
                  </a:moveTo>
                  <a:cubicBezTo>
                    <a:pt x="695" y="1323"/>
                    <a:pt x="695" y="1323"/>
                    <a:pt x="695" y="1323"/>
                  </a:cubicBezTo>
                  <a:cubicBezTo>
                    <a:pt x="695" y="1186"/>
                    <a:pt x="695" y="1186"/>
                    <a:pt x="695" y="1186"/>
                  </a:cubicBezTo>
                  <a:cubicBezTo>
                    <a:pt x="944" y="1186"/>
                    <a:pt x="944" y="1186"/>
                    <a:pt x="944" y="1186"/>
                  </a:cubicBezTo>
                  <a:lnTo>
                    <a:pt x="944" y="1323"/>
                  </a:lnTo>
                  <a:close/>
                  <a:moveTo>
                    <a:pt x="906" y="1001"/>
                  </a:moveTo>
                  <a:cubicBezTo>
                    <a:pt x="733" y="1001"/>
                    <a:pt x="733" y="1001"/>
                    <a:pt x="733" y="1001"/>
                  </a:cubicBezTo>
                  <a:cubicBezTo>
                    <a:pt x="733" y="969"/>
                    <a:pt x="733" y="969"/>
                    <a:pt x="733" y="969"/>
                  </a:cubicBezTo>
                  <a:cubicBezTo>
                    <a:pt x="906" y="969"/>
                    <a:pt x="906" y="969"/>
                    <a:pt x="906" y="969"/>
                  </a:cubicBezTo>
                  <a:lnTo>
                    <a:pt x="906" y="1001"/>
                  </a:lnTo>
                  <a:close/>
                  <a:moveTo>
                    <a:pt x="1590" y="921"/>
                  </a:moveTo>
                  <a:cubicBezTo>
                    <a:pt x="1570" y="921"/>
                    <a:pt x="1570" y="921"/>
                    <a:pt x="1570" y="921"/>
                  </a:cubicBezTo>
                  <a:cubicBezTo>
                    <a:pt x="1570" y="93"/>
                    <a:pt x="1570" y="93"/>
                    <a:pt x="1570" y="93"/>
                  </a:cubicBezTo>
                  <a:cubicBezTo>
                    <a:pt x="1570" y="80"/>
                    <a:pt x="1559" y="69"/>
                    <a:pt x="1546" y="69"/>
                  </a:cubicBezTo>
                  <a:cubicBezTo>
                    <a:pt x="1363" y="69"/>
                    <a:pt x="1363" y="69"/>
                    <a:pt x="1363" y="69"/>
                  </a:cubicBezTo>
                  <a:cubicBezTo>
                    <a:pt x="1350" y="69"/>
                    <a:pt x="1339" y="80"/>
                    <a:pt x="1339" y="93"/>
                  </a:cubicBezTo>
                  <a:cubicBezTo>
                    <a:pt x="1339" y="106"/>
                    <a:pt x="1350" y="117"/>
                    <a:pt x="1363" y="117"/>
                  </a:cubicBezTo>
                  <a:cubicBezTo>
                    <a:pt x="1522" y="117"/>
                    <a:pt x="1522" y="117"/>
                    <a:pt x="1522" y="117"/>
                  </a:cubicBezTo>
                  <a:cubicBezTo>
                    <a:pt x="1522" y="921"/>
                    <a:pt x="1522" y="921"/>
                    <a:pt x="1522" y="921"/>
                  </a:cubicBezTo>
                  <a:cubicBezTo>
                    <a:pt x="117" y="921"/>
                    <a:pt x="117" y="921"/>
                    <a:pt x="117" y="921"/>
                  </a:cubicBezTo>
                  <a:cubicBezTo>
                    <a:pt x="117" y="117"/>
                    <a:pt x="117" y="117"/>
                    <a:pt x="117" y="117"/>
                  </a:cubicBezTo>
                  <a:cubicBezTo>
                    <a:pt x="1219" y="117"/>
                    <a:pt x="1219" y="117"/>
                    <a:pt x="1219" y="117"/>
                  </a:cubicBezTo>
                  <a:cubicBezTo>
                    <a:pt x="1232" y="117"/>
                    <a:pt x="1243" y="106"/>
                    <a:pt x="1243" y="93"/>
                  </a:cubicBezTo>
                  <a:cubicBezTo>
                    <a:pt x="1243" y="80"/>
                    <a:pt x="1232" y="69"/>
                    <a:pt x="1219" y="69"/>
                  </a:cubicBezTo>
                  <a:cubicBezTo>
                    <a:pt x="93" y="69"/>
                    <a:pt x="93" y="69"/>
                    <a:pt x="93" y="69"/>
                  </a:cubicBezTo>
                  <a:cubicBezTo>
                    <a:pt x="80" y="69"/>
                    <a:pt x="69" y="80"/>
                    <a:pt x="69" y="93"/>
                  </a:cubicBezTo>
                  <a:cubicBezTo>
                    <a:pt x="69" y="921"/>
                    <a:pt x="69" y="921"/>
                    <a:pt x="69" y="921"/>
                  </a:cubicBezTo>
                  <a:cubicBezTo>
                    <a:pt x="48" y="921"/>
                    <a:pt x="48" y="921"/>
                    <a:pt x="48" y="921"/>
                  </a:cubicBezTo>
                  <a:cubicBezTo>
                    <a:pt x="48" y="56"/>
                    <a:pt x="48" y="56"/>
                    <a:pt x="48" y="56"/>
                  </a:cubicBezTo>
                  <a:cubicBezTo>
                    <a:pt x="48" y="52"/>
                    <a:pt x="52" y="48"/>
                    <a:pt x="56" y="48"/>
                  </a:cubicBezTo>
                  <a:cubicBezTo>
                    <a:pt x="1582" y="48"/>
                    <a:pt x="1582" y="48"/>
                    <a:pt x="1582" y="48"/>
                  </a:cubicBezTo>
                  <a:cubicBezTo>
                    <a:pt x="1587" y="48"/>
                    <a:pt x="1590" y="52"/>
                    <a:pt x="1590" y="56"/>
                  </a:cubicBezTo>
                  <a:lnTo>
                    <a:pt x="1590" y="921"/>
                  </a:lnTo>
                  <a:close/>
                  <a:moveTo>
                    <a:pt x="1590" y="921"/>
                  </a:moveTo>
                  <a:cubicBezTo>
                    <a:pt x="1590" y="921"/>
                    <a:pt x="1590" y="921"/>
                    <a:pt x="1590" y="9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1" name="Freeform 6">
              <a:extLst>
                <a:ext uri="{FF2B5EF4-FFF2-40B4-BE49-F238E27FC236}">
                  <a16:creationId xmlns:a16="http://schemas.microsoft.com/office/drawing/2014/main" id="{46C2B66C-FFC4-E668-AB59-49490A72AC50}"/>
                </a:ext>
              </a:extLst>
            </p:cNvPr>
            <p:cNvSpPr>
              <a:spLocks noEditPoints="1"/>
            </p:cNvSpPr>
            <p:nvPr/>
          </p:nvSpPr>
          <p:spPr bwMode="auto">
            <a:xfrm>
              <a:off x="2272" y="2494"/>
              <a:ext cx="30" cy="30"/>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0" y="0"/>
                    <a:pt x="24" y="0"/>
                  </a:cubicBezTo>
                  <a:cubicBezTo>
                    <a:pt x="18" y="0"/>
                    <a:pt x="12" y="3"/>
                    <a:pt x="7" y="7"/>
                  </a:cubicBezTo>
                  <a:cubicBezTo>
                    <a:pt x="3" y="12"/>
                    <a:pt x="0" y="18"/>
                    <a:pt x="0" y="24"/>
                  </a:cubicBezTo>
                  <a:cubicBezTo>
                    <a:pt x="0" y="31"/>
                    <a:pt x="3" y="37"/>
                    <a:pt x="7" y="41"/>
                  </a:cubicBezTo>
                  <a:cubicBezTo>
                    <a:pt x="12" y="46"/>
                    <a:pt x="18" y="48"/>
                    <a:pt x="24" y="48"/>
                  </a:cubicBezTo>
                  <a:cubicBezTo>
                    <a:pt x="30" y="48"/>
                    <a:pt x="37" y="46"/>
                    <a:pt x="41" y="41"/>
                  </a:cubicBezTo>
                  <a:cubicBezTo>
                    <a:pt x="46" y="37"/>
                    <a:pt x="48" y="31"/>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2" name="Freeform 7">
              <a:extLst>
                <a:ext uri="{FF2B5EF4-FFF2-40B4-BE49-F238E27FC236}">
                  <a16:creationId xmlns:a16="http://schemas.microsoft.com/office/drawing/2014/main" id="{38D045C7-061D-264C-DD98-2C5973763D8C}"/>
                </a:ext>
              </a:extLst>
            </p:cNvPr>
            <p:cNvSpPr>
              <a:spLocks noEditPoints="1"/>
            </p:cNvSpPr>
            <p:nvPr/>
          </p:nvSpPr>
          <p:spPr bwMode="auto">
            <a:xfrm>
              <a:off x="2318" y="2494"/>
              <a:ext cx="29" cy="30"/>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2"/>
                    <a:pt x="0" y="18"/>
                    <a:pt x="0" y="24"/>
                  </a:cubicBezTo>
                  <a:cubicBezTo>
                    <a:pt x="0" y="31"/>
                    <a:pt x="3" y="37"/>
                    <a:pt x="7" y="41"/>
                  </a:cubicBezTo>
                  <a:cubicBezTo>
                    <a:pt x="12" y="46"/>
                    <a:pt x="18" y="48"/>
                    <a:pt x="24" y="48"/>
                  </a:cubicBezTo>
                  <a:cubicBezTo>
                    <a:pt x="31" y="48"/>
                    <a:pt x="37" y="46"/>
                    <a:pt x="41" y="41"/>
                  </a:cubicBezTo>
                  <a:cubicBezTo>
                    <a:pt x="46" y="37"/>
                    <a:pt x="48" y="31"/>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3" name="Freeform 8">
              <a:extLst>
                <a:ext uri="{FF2B5EF4-FFF2-40B4-BE49-F238E27FC236}">
                  <a16:creationId xmlns:a16="http://schemas.microsoft.com/office/drawing/2014/main" id="{09FB100A-3198-823E-AAE4-EAF76E72CD8D}"/>
                </a:ext>
              </a:extLst>
            </p:cNvPr>
            <p:cNvSpPr>
              <a:spLocks noEditPoints="1"/>
            </p:cNvSpPr>
            <p:nvPr/>
          </p:nvSpPr>
          <p:spPr bwMode="auto">
            <a:xfrm>
              <a:off x="2364" y="2494"/>
              <a:ext cx="29" cy="30"/>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2"/>
                    <a:pt x="0" y="18"/>
                    <a:pt x="0" y="24"/>
                  </a:cubicBezTo>
                  <a:cubicBezTo>
                    <a:pt x="0" y="31"/>
                    <a:pt x="3" y="37"/>
                    <a:pt x="7" y="41"/>
                  </a:cubicBezTo>
                  <a:cubicBezTo>
                    <a:pt x="12" y="46"/>
                    <a:pt x="18" y="48"/>
                    <a:pt x="24" y="48"/>
                  </a:cubicBezTo>
                  <a:cubicBezTo>
                    <a:pt x="31" y="48"/>
                    <a:pt x="37" y="46"/>
                    <a:pt x="41" y="41"/>
                  </a:cubicBezTo>
                  <a:cubicBezTo>
                    <a:pt x="46" y="37"/>
                    <a:pt x="48" y="31"/>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4" name="Freeform 9">
              <a:extLst>
                <a:ext uri="{FF2B5EF4-FFF2-40B4-BE49-F238E27FC236}">
                  <a16:creationId xmlns:a16="http://schemas.microsoft.com/office/drawing/2014/main" id="{C39E07FD-9A99-244B-C750-1068C04C8449}"/>
                </a:ext>
              </a:extLst>
            </p:cNvPr>
            <p:cNvSpPr>
              <a:spLocks noEditPoints="1"/>
            </p:cNvSpPr>
            <p:nvPr/>
          </p:nvSpPr>
          <p:spPr bwMode="auto">
            <a:xfrm>
              <a:off x="1566" y="2009"/>
              <a:ext cx="83"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1" y="0"/>
                    <a:pt x="0" y="31"/>
                    <a:pt x="0" y="68"/>
                  </a:cubicBezTo>
                  <a:cubicBezTo>
                    <a:pt x="0" y="94"/>
                    <a:pt x="0" y="94"/>
                    <a:pt x="0" y="94"/>
                  </a:cubicBezTo>
                  <a:cubicBezTo>
                    <a:pt x="0" y="131"/>
                    <a:pt x="31" y="162"/>
                    <a:pt x="68" y="162"/>
                  </a:cubicBezTo>
                  <a:cubicBezTo>
                    <a:pt x="106" y="162"/>
                    <a:pt x="136" y="131"/>
                    <a:pt x="136" y="94"/>
                  </a:cubicBezTo>
                  <a:cubicBezTo>
                    <a:pt x="136" y="68"/>
                    <a:pt x="136" y="68"/>
                    <a:pt x="136" y="68"/>
                  </a:cubicBezTo>
                  <a:cubicBezTo>
                    <a:pt x="136" y="31"/>
                    <a:pt x="106"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5" name="Freeform 10">
              <a:extLst>
                <a:ext uri="{FF2B5EF4-FFF2-40B4-BE49-F238E27FC236}">
                  <a16:creationId xmlns:a16="http://schemas.microsoft.com/office/drawing/2014/main" id="{604ADA2F-ACB6-F914-B2A0-8BF601742626}"/>
                </a:ext>
              </a:extLst>
            </p:cNvPr>
            <p:cNvSpPr>
              <a:spLocks noEditPoints="1"/>
            </p:cNvSpPr>
            <p:nvPr/>
          </p:nvSpPr>
          <p:spPr bwMode="auto">
            <a:xfrm>
              <a:off x="1711" y="2009"/>
              <a:ext cx="83" cy="99"/>
            </a:xfrm>
            <a:custGeom>
              <a:avLst/>
              <a:gdLst>
                <a:gd name="T0" fmla="*/ 68 w 135"/>
                <a:gd name="T1" fmla="*/ 0 h 162"/>
                <a:gd name="T2" fmla="*/ 0 w 135"/>
                <a:gd name="T3" fmla="*/ 68 h 162"/>
                <a:gd name="T4" fmla="*/ 0 w 135"/>
                <a:gd name="T5" fmla="*/ 94 h 162"/>
                <a:gd name="T6" fmla="*/ 68 w 135"/>
                <a:gd name="T7" fmla="*/ 162 h 162"/>
                <a:gd name="T8" fmla="*/ 135 w 135"/>
                <a:gd name="T9" fmla="*/ 94 h 162"/>
                <a:gd name="T10" fmla="*/ 135 w 135"/>
                <a:gd name="T11" fmla="*/ 68 h 162"/>
                <a:gd name="T12" fmla="*/ 68 w 135"/>
                <a:gd name="T13" fmla="*/ 0 h 162"/>
                <a:gd name="T14" fmla="*/ 87 w 135"/>
                <a:gd name="T15" fmla="*/ 94 h 162"/>
                <a:gd name="T16" fmla="*/ 68 w 135"/>
                <a:gd name="T17" fmla="*/ 114 h 162"/>
                <a:gd name="T18" fmla="*/ 48 w 135"/>
                <a:gd name="T19" fmla="*/ 94 h 162"/>
                <a:gd name="T20" fmla="*/ 48 w 135"/>
                <a:gd name="T21" fmla="*/ 68 h 162"/>
                <a:gd name="T22" fmla="*/ 68 w 135"/>
                <a:gd name="T23" fmla="*/ 48 h 162"/>
                <a:gd name="T24" fmla="*/ 87 w 135"/>
                <a:gd name="T25" fmla="*/ 68 h 162"/>
                <a:gd name="T26" fmla="*/ 87 w 135"/>
                <a:gd name="T27" fmla="*/ 94 h 162"/>
                <a:gd name="T28" fmla="*/ 87 w 135"/>
                <a:gd name="T29" fmla="*/ 94 h 162"/>
                <a:gd name="T30" fmla="*/ 87 w 135"/>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2">
                  <a:moveTo>
                    <a:pt x="68" y="0"/>
                  </a:moveTo>
                  <a:cubicBezTo>
                    <a:pt x="30" y="0"/>
                    <a:pt x="0" y="31"/>
                    <a:pt x="0" y="68"/>
                  </a:cubicBezTo>
                  <a:cubicBezTo>
                    <a:pt x="0" y="94"/>
                    <a:pt x="0" y="94"/>
                    <a:pt x="0" y="94"/>
                  </a:cubicBezTo>
                  <a:cubicBezTo>
                    <a:pt x="0" y="131"/>
                    <a:pt x="30" y="162"/>
                    <a:pt x="68" y="162"/>
                  </a:cubicBezTo>
                  <a:cubicBezTo>
                    <a:pt x="105" y="162"/>
                    <a:pt x="135" y="131"/>
                    <a:pt x="135" y="94"/>
                  </a:cubicBezTo>
                  <a:cubicBezTo>
                    <a:pt x="135" y="68"/>
                    <a:pt x="135" y="68"/>
                    <a:pt x="135" y="68"/>
                  </a:cubicBezTo>
                  <a:cubicBezTo>
                    <a:pt x="135" y="31"/>
                    <a:pt x="105" y="0"/>
                    <a:pt x="68" y="0"/>
                  </a:cubicBezTo>
                  <a:close/>
                  <a:moveTo>
                    <a:pt x="87" y="94"/>
                  </a:moveTo>
                  <a:cubicBezTo>
                    <a:pt x="87" y="105"/>
                    <a:pt x="79" y="114"/>
                    <a:pt x="68" y="114"/>
                  </a:cubicBezTo>
                  <a:cubicBezTo>
                    <a:pt x="57" y="114"/>
                    <a:pt x="48" y="105"/>
                    <a:pt x="48" y="94"/>
                  </a:cubicBezTo>
                  <a:cubicBezTo>
                    <a:pt x="48" y="68"/>
                    <a:pt x="48" y="68"/>
                    <a:pt x="48" y="68"/>
                  </a:cubicBezTo>
                  <a:cubicBezTo>
                    <a:pt x="48" y="57"/>
                    <a:pt x="57" y="48"/>
                    <a:pt x="68" y="48"/>
                  </a:cubicBezTo>
                  <a:cubicBezTo>
                    <a:pt x="79" y="48"/>
                    <a:pt x="87" y="57"/>
                    <a:pt x="87" y="68"/>
                  </a:cubicBezTo>
                  <a:lnTo>
                    <a:pt x="87" y="94"/>
                  </a:lnTo>
                  <a:close/>
                  <a:moveTo>
                    <a:pt x="87" y="94"/>
                  </a:moveTo>
                  <a:cubicBezTo>
                    <a:pt x="87" y="94"/>
                    <a:pt x="87" y="94"/>
                    <a:pt x="87"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6" name="Freeform 11">
              <a:extLst>
                <a:ext uri="{FF2B5EF4-FFF2-40B4-BE49-F238E27FC236}">
                  <a16:creationId xmlns:a16="http://schemas.microsoft.com/office/drawing/2014/main" id="{E0F09826-6EE8-AFD0-311F-C9F77F2D76C5}"/>
                </a:ext>
              </a:extLst>
            </p:cNvPr>
            <p:cNvSpPr>
              <a:spLocks noEditPoints="1"/>
            </p:cNvSpPr>
            <p:nvPr/>
          </p:nvSpPr>
          <p:spPr bwMode="auto">
            <a:xfrm>
              <a:off x="1910" y="2009"/>
              <a:ext cx="84"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0" y="0"/>
                    <a:pt x="0" y="31"/>
                    <a:pt x="0" y="68"/>
                  </a:cubicBezTo>
                  <a:cubicBezTo>
                    <a:pt x="0" y="94"/>
                    <a:pt x="0" y="94"/>
                    <a:pt x="0" y="94"/>
                  </a:cubicBezTo>
                  <a:cubicBezTo>
                    <a:pt x="0" y="131"/>
                    <a:pt x="30" y="162"/>
                    <a:pt x="68" y="162"/>
                  </a:cubicBezTo>
                  <a:cubicBezTo>
                    <a:pt x="105" y="162"/>
                    <a:pt x="136" y="131"/>
                    <a:pt x="136" y="94"/>
                  </a:cubicBezTo>
                  <a:cubicBezTo>
                    <a:pt x="136" y="68"/>
                    <a:pt x="136" y="68"/>
                    <a:pt x="136" y="68"/>
                  </a:cubicBezTo>
                  <a:cubicBezTo>
                    <a:pt x="136" y="31"/>
                    <a:pt x="105"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7" name="Freeform 12">
              <a:extLst>
                <a:ext uri="{FF2B5EF4-FFF2-40B4-BE49-F238E27FC236}">
                  <a16:creationId xmlns:a16="http://schemas.microsoft.com/office/drawing/2014/main" id="{609BC39B-54A2-D171-71E2-6B1A0D177EF6}"/>
                </a:ext>
              </a:extLst>
            </p:cNvPr>
            <p:cNvSpPr>
              <a:spLocks noEditPoints="1"/>
            </p:cNvSpPr>
            <p:nvPr/>
          </p:nvSpPr>
          <p:spPr bwMode="auto">
            <a:xfrm>
              <a:off x="2001" y="2009"/>
              <a:ext cx="84"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1" y="0"/>
                    <a:pt x="0" y="31"/>
                    <a:pt x="0" y="68"/>
                  </a:cubicBezTo>
                  <a:cubicBezTo>
                    <a:pt x="0" y="94"/>
                    <a:pt x="0" y="94"/>
                    <a:pt x="0" y="94"/>
                  </a:cubicBezTo>
                  <a:cubicBezTo>
                    <a:pt x="0" y="131"/>
                    <a:pt x="31" y="162"/>
                    <a:pt x="68" y="162"/>
                  </a:cubicBezTo>
                  <a:cubicBezTo>
                    <a:pt x="106" y="162"/>
                    <a:pt x="136" y="131"/>
                    <a:pt x="136" y="94"/>
                  </a:cubicBezTo>
                  <a:cubicBezTo>
                    <a:pt x="136" y="68"/>
                    <a:pt x="136" y="68"/>
                    <a:pt x="136" y="68"/>
                  </a:cubicBezTo>
                  <a:cubicBezTo>
                    <a:pt x="136" y="31"/>
                    <a:pt x="106"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8" name="Freeform 13">
              <a:extLst>
                <a:ext uri="{FF2B5EF4-FFF2-40B4-BE49-F238E27FC236}">
                  <a16:creationId xmlns:a16="http://schemas.microsoft.com/office/drawing/2014/main" id="{63805BE6-C9CA-6CFB-F605-DCB826C7748E}"/>
                </a:ext>
              </a:extLst>
            </p:cNvPr>
            <p:cNvSpPr>
              <a:spLocks noEditPoints="1"/>
            </p:cNvSpPr>
            <p:nvPr/>
          </p:nvSpPr>
          <p:spPr bwMode="auto">
            <a:xfrm>
              <a:off x="1654" y="2009"/>
              <a:ext cx="45" cy="99"/>
            </a:xfrm>
            <a:custGeom>
              <a:avLst/>
              <a:gdLst>
                <a:gd name="T0" fmla="*/ 49 w 73"/>
                <a:gd name="T1" fmla="*/ 0 h 162"/>
                <a:gd name="T2" fmla="*/ 24 w 73"/>
                <a:gd name="T3" fmla="*/ 0 h 162"/>
                <a:gd name="T4" fmla="*/ 0 w 73"/>
                <a:gd name="T5" fmla="*/ 24 h 162"/>
                <a:gd name="T6" fmla="*/ 24 w 73"/>
                <a:gd name="T7" fmla="*/ 48 h 162"/>
                <a:gd name="T8" fmla="*/ 25 w 73"/>
                <a:gd name="T9" fmla="*/ 48 h 162"/>
                <a:gd name="T10" fmla="*/ 25 w 73"/>
                <a:gd name="T11" fmla="*/ 138 h 162"/>
                <a:gd name="T12" fmla="*/ 49 w 73"/>
                <a:gd name="T13" fmla="*/ 162 h 162"/>
                <a:gd name="T14" fmla="*/ 73 w 73"/>
                <a:gd name="T15" fmla="*/ 138 h 162"/>
                <a:gd name="T16" fmla="*/ 73 w 73"/>
                <a:gd name="T17" fmla="*/ 24 h 162"/>
                <a:gd name="T18" fmla="*/ 49 w 73"/>
                <a:gd name="T19" fmla="*/ 0 h 162"/>
                <a:gd name="T20" fmla="*/ 49 w 73"/>
                <a:gd name="T21" fmla="*/ 0 h 162"/>
                <a:gd name="T22" fmla="*/ 49 w 7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62">
                  <a:moveTo>
                    <a:pt x="49" y="0"/>
                  </a:moveTo>
                  <a:cubicBezTo>
                    <a:pt x="24" y="0"/>
                    <a:pt x="24" y="0"/>
                    <a:pt x="24" y="0"/>
                  </a:cubicBezTo>
                  <a:cubicBezTo>
                    <a:pt x="11" y="0"/>
                    <a:pt x="0" y="11"/>
                    <a:pt x="0" y="24"/>
                  </a:cubicBezTo>
                  <a:cubicBezTo>
                    <a:pt x="0" y="37"/>
                    <a:pt x="11" y="48"/>
                    <a:pt x="24" y="48"/>
                  </a:cubicBezTo>
                  <a:cubicBezTo>
                    <a:pt x="25" y="48"/>
                    <a:pt x="25" y="48"/>
                    <a:pt x="25" y="48"/>
                  </a:cubicBezTo>
                  <a:cubicBezTo>
                    <a:pt x="25" y="138"/>
                    <a:pt x="25" y="138"/>
                    <a:pt x="25" y="138"/>
                  </a:cubicBezTo>
                  <a:cubicBezTo>
                    <a:pt x="25" y="151"/>
                    <a:pt x="36" y="162"/>
                    <a:pt x="49" y="162"/>
                  </a:cubicBezTo>
                  <a:cubicBezTo>
                    <a:pt x="62" y="162"/>
                    <a:pt x="73" y="151"/>
                    <a:pt x="73" y="138"/>
                  </a:cubicBezTo>
                  <a:cubicBezTo>
                    <a:pt x="73" y="24"/>
                    <a:pt x="73" y="24"/>
                    <a:pt x="73" y="24"/>
                  </a:cubicBezTo>
                  <a:cubicBezTo>
                    <a:pt x="73" y="11"/>
                    <a:pt x="62" y="0"/>
                    <a:pt x="49" y="0"/>
                  </a:cubicBezTo>
                  <a:close/>
                  <a:moveTo>
                    <a:pt x="49" y="0"/>
                  </a:move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49" name="Freeform 14">
              <a:extLst>
                <a:ext uri="{FF2B5EF4-FFF2-40B4-BE49-F238E27FC236}">
                  <a16:creationId xmlns:a16="http://schemas.microsoft.com/office/drawing/2014/main" id="{3605B4EE-2073-13D6-4065-C5B672EF6E5F}"/>
                </a:ext>
              </a:extLst>
            </p:cNvPr>
            <p:cNvSpPr>
              <a:spLocks noEditPoints="1"/>
            </p:cNvSpPr>
            <p:nvPr/>
          </p:nvSpPr>
          <p:spPr bwMode="auto">
            <a:xfrm>
              <a:off x="1799" y="2009"/>
              <a:ext cx="44" cy="99"/>
            </a:xfrm>
            <a:custGeom>
              <a:avLst/>
              <a:gdLst>
                <a:gd name="T0" fmla="*/ 48 w 72"/>
                <a:gd name="T1" fmla="*/ 0 h 162"/>
                <a:gd name="T2" fmla="*/ 24 w 72"/>
                <a:gd name="T3" fmla="*/ 0 h 162"/>
                <a:gd name="T4" fmla="*/ 0 w 72"/>
                <a:gd name="T5" fmla="*/ 24 h 162"/>
                <a:gd name="T6" fmla="*/ 24 w 72"/>
                <a:gd name="T7" fmla="*/ 48 h 162"/>
                <a:gd name="T8" fmla="*/ 24 w 72"/>
                <a:gd name="T9" fmla="*/ 48 h 162"/>
                <a:gd name="T10" fmla="*/ 24 w 72"/>
                <a:gd name="T11" fmla="*/ 138 h 162"/>
                <a:gd name="T12" fmla="*/ 48 w 72"/>
                <a:gd name="T13" fmla="*/ 162 h 162"/>
                <a:gd name="T14" fmla="*/ 72 w 72"/>
                <a:gd name="T15" fmla="*/ 138 h 162"/>
                <a:gd name="T16" fmla="*/ 72 w 72"/>
                <a:gd name="T17" fmla="*/ 24 h 162"/>
                <a:gd name="T18" fmla="*/ 48 w 72"/>
                <a:gd name="T19" fmla="*/ 0 h 162"/>
                <a:gd name="T20" fmla="*/ 48 w 72"/>
                <a:gd name="T21" fmla="*/ 0 h 162"/>
                <a:gd name="T22" fmla="*/ 48 w 72"/>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62">
                  <a:moveTo>
                    <a:pt x="48" y="0"/>
                  </a:moveTo>
                  <a:cubicBezTo>
                    <a:pt x="24" y="0"/>
                    <a:pt x="24" y="0"/>
                    <a:pt x="24" y="0"/>
                  </a:cubicBezTo>
                  <a:cubicBezTo>
                    <a:pt x="10" y="0"/>
                    <a:pt x="0" y="11"/>
                    <a:pt x="0" y="24"/>
                  </a:cubicBezTo>
                  <a:cubicBezTo>
                    <a:pt x="0" y="37"/>
                    <a:pt x="10" y="48"/>
                    <a:pt x="24" y="48"/>
                  </a:cubicBezTo>
                  <a:cubicBezTo>
                    <a:pt x="24" y="48"/>
                    <a:pt x="24" y="48"/>
                    <a:pt x="24" y="48"/>
                  </a:cubicBezTo>
                  <a:cubicBezTo>
                    <a:pt x="24" y="138"/>
                    <a:pt x="24" y="138"/>
                    <a:pt x="24" y="138"/>
                  </a:cubicBezTo>
                  <a:cubicBezTo>
                    <a:pt x="24" y="151"/>
                    <a:pt x="35" y="162"/>
                    <a:pt x="48" y="162"/>
                  </a:cubicBezTo>
                  <a:cubicBezTo>
                    <a:pt x="61" y="162"/>
                    <a:pt x="72" y="151"/>
                    <a:pt x="72" y="138"/>
                  </a:cubicBezTo>
                  <a:cubicBezTo>
                    <a:pt x="72" y="24"/>
                    <a:pt x="72" y="24"/>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0" name="Freeform 15">
              <a:extLst>
                <a:ext uri="{FF2B5EF4-FFF2-40B4-BE49-F238E27FC236}">
                  <a16:creationId xmlns:a16="http://schemas.microsoft.com/office/drawing/2014/main" id="{5C88534D-8830-688F-D0F1-5B1A6AF50115}"/>
                </a:ext>
              </a:extLst>
            </p:cNvPr>
            <p:cNvSpPr>
              <a:spLocks noEditPoints="1"/>
            </p:cNvSpPr>
            <p:nvPr/>
          </p:nvSpPr>
          <p:spPr bwMode="auto">
            <a:xfrm>
              <a:off x="1853" y="2009"/>
              <a:ext cx="45" cy="99"/>
            </a:xfrm>
            <a:custGeom>
              <a:avLst/>
              <a:gdLst>
                <a:gd name="T0" fmla="*/ 49 w 73"/>
                <a:gd name="T1" fmla="*/ 0 h 162"/>
                <a:gd name="T2" fmla="*/ 24 w 73"/>
                <a:gd name="T3" fmla="*/ 0 h 162"/>
                <a:gd name="T4" fmla="*/ 0 w 73"/>
                <a:gd name="T5" fmla="*/ 24 h 162"/>
                <a:gd name="T6" fmla="*/ 24 w 73"/>
                <a:gd name="T7" fmla="*/ 48 h 162"/>
                <a:gd name="T8" fmla="*/ 25 w 73"/>
                <a:gd name="T9" fmla="*/ 48 h 162"/>
                <a:gd name="T10" fmla="*/ 25 w 73"/>
                <a:gd name="T11" fmla="*/ 138 h 162"/>
                <a:gd name="T12" fmla="*/ 49 w 73"/>
                <a:gd name="T13" fmla="*/ 162 h 162"/>
                <a:gd name="T14" fmla="*/ 73 w 73"/>
                <a:gd name="T15" fmla="*/ 138 h 162"/>
                <a:gd name="T16" fmla="*/ 73 w 73"/>
                <a:gd name="T17" fmla="*/ 24 h 162"/>
                <a:gd name="T18" fmla="*/ 49 w 73"/>
                <a:gd name="T19" fmla="*/ 0 h 162"/>
                <a:gd name="T20" fmla="*/ 49 w 73"/>
                <a:gd name="T21" fmla="*/ 0 h 162"/>
                <a:gd name="T22" fmla="*/ 49 w 7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62">
                  <a:moveTo>
                    <a:pt x="49" y="0"/>
                  </a:moveTo>
                  <a:cubicBezTo>
                    <a:pt x="24" y="0"/>
                    <a:pt x="24" y="0"/>
                    <a:pt x="24" y="0"/>
                  </a:cubicBezTo>
                  <a:cubicBezTo>
                    <a:pt x="11" y="0"/>
                    <a:pt x="0" y="11"/>
                    <a:pt x="0" y="24"/>
                  </a:cubicBezTo>
                  <a:cubicBezTo>
                    <a:pt x="0" y="37"/>
                    <a:pt x="11" y="48"/>
                    <a:pt x="24" y="48"/>
                  </a:cubicBezTo>
                  <a:cubicBezTo>
                    <a:pt x="25" y="48"/>
                    <a:pt x="25" y="48"/>
                    <a:pt x="25" y="48"/>
                  </a:cubicBezTo>
                  <a:cubicBezTo>
                    <a:pt x="25" y="138"/>
                    <a:pt x="25" y="138"/>
                    <a:pt x="25" y="138"/>
                  </a:cubicBezTo>
                  <a:cubicBezTo>
                    <a:pt x="25" y="151"/>
                    <a:pt x="35" y="162"/>
                    <a:pt x="49" y="162"/>
                  </a:cubicBezTo>
                  <a:cubicBezTo>
                    <a:pt x="62" y="162"/>
                    <a:pt x="73" y="151"/>
                    <a:pt x="73" y="138"/>
                  </a:cubicBezTo>
                  <a:cubicBezTo>
                    <a:pt x="73" y="24"/>
                    <a:pt x="73" y="24"/>
                    <a:pt x="73" y="24"/>
                  </a:cubicBezTo>
                  <a:cubicBezTo>
                    <a:pt x="73" y="11"/>
                    <a:pt x="62" y="0"/>
                    <a:pt x="49" y="0"/>
                  </a:cubicBezTo>
                  <a:close/>
                  <a:moveTo>
                    <a:pt x="49" y="0"/>
                  </a:move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1" name="Freeform 16">
              <a:extLst>
                <a:ext uri="{FF2B5EF4-FFF2-40B4-BE49-F238E27FC236}">
                  <a16:creationId xmlns:a16="http://schemas.microsoft.com/office/drawing/2014/main" id="{8BE54FB8-44C8-9E82-F992-C65DCE8763A3}"/>
                </a:ext>
              </a:extLst>
            </p:cNvPr>
            <p:cNvSpPr>
              <a:spLocks noEditPoints="1"/>
            </p:cNvSpPr>
            <p:nvPr/>
          </p:nvSpPr>
          <p:spPr bwMode="auto">
            <a:xfrm>
              <a:off x="2001" y="2134"/>
              <a:ext cx="84"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1" y="0"/>
                    <a:pt x="0" y="30"/>
                    <a:pt x="0" y="68"/>
                  </a:cubicBezTo>
                  <a:cubicBezTo>
                    <a:pt x="0" y="94"/>
                    <a:pt x="0" y="94"/>
                    <a:pt x="0" y="94"/>
                  </a:cubicBezTo>
                  <a:cubicBezTo>
                    <a:pt x="0" y="131"/>
                    <a:pt x="31" y="162"/>
                    <a:pt x="68" y="162"/>
                  </a:cubicBezTo>
                  <a:cubicBezTo>
                    <a:pt x="106" y="162"/>
                    <a:pt x="136" y="131"/>
                    <a:pt x="136" y="94"/>
                  </a:cubicBezTo>
                  <a:cubicBezTo>
                    <a:pt x="136" y="68"/>
                    <a:pt x="136" y="68"/>
                    <a:pt x="136" y="68"/>
                  </a:cubicBezTo>
                  <a:cubicBezTo>
                    <a:pt x="136" y="30"/>
                    <a:pt x="106"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2" name="Freeform 17">
              <a:extLst>
                <a:ext uri="{FF2B5EF4-FFF2-40B4-BE49-F238E27FC236}">
                  <a16:creationId xmlns:a16="http://schemas.microsoft.com/office/drawing/2014/main" id="{FE23D786-1369-DC22-63D8-F3F2F933F3C1}"/>
                </a:ext>
              </a:extLst>
            </p:cNvPr>
            <p:cNvSpPr>
              <a:spLocks noEditPoints="1"/>
            </p:cNvSpPr>
            <p:nvPr/>
          </p:nvSpPr>
          <p:spPr bwMode="auto">
            <a:xfrm>
              <a:off x="1856" y="2134"/>
              <a:ext cx="84"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0" y="0"/>
                    <a:pt x="0" y="30"/>
                    <a:pt x="0" y="68"/>
                  </a:cubicBezTo>
                  <a:cubicBezTo>
                    <a:pt x="0" y="94"/>
                    <a:pt x="0" y="94"/>
                    <a:pt x="0" y="94"/>
                  </a:cubicBezTo>
                  <a:cubicBezTo>
                    <a:pt x="0" y="131"/>
                    <a:pt x="30" y="162"/>
                    <a:pt x="68" y="162"/>
                  </a:cubicBezTo>
                  <a:cubicBezTo>
                    <a:pt x="105" y="162"/>
                    <a:pt x="136" y="131"/>
                    <a:pt x="136" y="94"/>
                  </a:cubicBezTo>
                  <a:cubicBezTo>
                    <a:pt x="136" y="68"/>
                    <a:pt x="136" y="68"/>
                    <a:pt x="136" y="68"/>
                  </a:cubicBezTo>
                  <a:cubicBezTo>
                    <a:pt x="136" y="30"/>
                    <a:pt x="105"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3" name="Freeform 18">
              <a:extLst>
                <a:ext uri="{FF2B5EF4-FFF2-40B4-BE49-F238E27FC236}">
                  <a16:creationId xmlns:a16="http://schemas.microsoft.com/office/drawing/2014/main" id="{6A7D66AC-D6CB-4402-2B12-CF1690AF2630}"/>
                </a:ext>
              </a:extLst>
            </p:cNvPr>
            <p:cNvSpPr>
              <a:spLocks noEditPoints="1"/>
            </p:cNvSpPr>
            <p:nvPr/>
          </p:nvSpPr>
          <p:spPr bwMode="auto">
            <a:xfrm>
              <a:off x="1657" y="2134"/>
              <a:ext cx="84"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0" y="0"/>
                    <a:pt x="0" y="30"/>
                    <a:pt x="0" y="68"/>
                  </a:cubicBezTo>
                  <a:cubicBezTo>
                    <a:pt x="0" y="94"/>
                    <a:pt x="0" y="94"/>
                    <a:pt x="0" y="94"/>
                  </a:cubicBezTo>
                  <a:cubicBezTo>
                    <a:pt x="0" y="131"/>
                    <a:pt x="30" y="162"/>
                    <a:pt x="68" y="162"/>
                  </a:cubicBezTo>
                  <a:cubicBezTo>
                    <a:pt x="105" y="162"/>
                    <a:pt x="136" y="131"/>
                    <a:pt x="136" y="94"/>
                  </a:cubicBezTo>
                  <a:cubicBezTo>
                    <a:pt x="136" y="68"/>
                    <a:pt x="136" y="68"/>
                    <a:pt x="136" y="68"/>
                  </a:cubicBezTo>
                  <a:cubicBezTo>
                    <a:pt x="136" y="30"/>
                    <a:pt x="105"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4" name="Freeform 19">
              <a:extLst>
                <a:ext uri="{FF2B5EF4-FFF2-40B4-BE49-F238E27FC236}">
                  <a16:creationId xmlns:a16="http://schemas.microsoft.com/office/drawing/2014/main" id="{9616A0A3-B98B-3DD7-C427-CFC03DCEEB3C}"/>
                </a:ext>
              </a:extLst>
            </p:cNvPr>
            <p:cNvSpPr>
              <a:spLocks noEditPoints="1"/>
            </p:cNvSpPr>
            <p:nvPr/>
          </p:nvSpPr>
          <p:spPr bwMode="auto">
            <a:xfrm>
              <a:off x="1566" y="2134"/>
              <a:ext cx="83" cy="99"/>
            </a:xfrm>
            <a:custGeom>
              <a:avLst/>
              <a:gdLst>
                <a:gd name="T0" fmla="*/ 68 w 136"/>
                <a:gd name="T1" fmla="*/ 0 h 162"/>
                <a:gd name="T2" fmla="*/ 0 w 136"/>
                <a:gd name="T3" fmla="*/ 68 h 162"/>
                <a:gd name="T4" fmla="*/ 0 w 136"/>
                <a:gd name="T5" fmla="*/ 94 h 162"/>
                <a:gd name="T6" fmla="*/ 68 w 136"/>
                <a:gd name="T7" fmla="*/ 162 h 162"/>
                <a:gd name="T8" fmla="*/ 136 w 136"/>
                <a:gd name="T9" fmla="*/ 94 h 162"/>
                <a:gd name="T10" fmla="*/ 136 w 136"/>
                <a:gd name="T11" fmla="*/ 68 h 162"/>
                <a:gd name="T12" fmla="*/ 68 w 136"/>
                <a:gd name="T13" fmla="*/ 0 h 162"/>
                <a:gd name="T14" fmla="*/ 88 w 136"/>
                <a:gd name="T15" fmla="*/ 94 h 162"/>
                <a:gd name="T16" fmla="*/ 68 w 136"/>
                <a:gd name="T17" fmla="*/ 114 h 162"/>
                <a:gd name="T18" fmla="*/ 48 w 136"/>
                <a:gd name="T19" fmla="*/ 94 h 162"/>
                <a:gd name="T20" fmla="*/ 48 w 136"/>
                <a:gd name="T21" fmla="*/ 68 h 162"/>
                <a:gd name="T22" fmla="*/ 68 w 136"/>
                <a:gd name="T23" fmla="*/ 48 h 162"/>
                <a:gd name="T24" fmla="*/ 88 w 136"/>
                <a:gd name="T25" fmla="*/ 68 h 162"/>
                <a:gd name="T26" fmla="*/ 88 w 136"/>
                <a:gd name="T27" fmla="*/ 94 h 162"/>
                <a:gd name="T28" fmla="*/ 88 w 136"/>
                <a:gd name="T29" fmla="*/ 94 h 162"/>
                <a:gd name="T30" fmla="*/ 88 w 136"/>
                <a:gd name="T31"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2">
                  <a:moveTo>
                    <a:pt x="68" y="0"/>
                  </a:moveTo>
                  <a:cubicBezTo>
                    <a:pt x="31" y="0"/>
                    <a:pt x="0" y="30"/>
                    <a:pt x="0" y="68"/>
                  </a:cubicBezTo>
                  <a:cubicBezTo>
                    <a:pt x="0" y="94"/>
                    <a:pt x="0" y="94"/>
                    <a:pt x="0" y="94"/>
                  </a:cubicBezTo>
                  <a:cubicBezTo>
                    <a:pt x="0" y="131"/>
                    <a:pt x="31" y="162"/>
                    <a:pt x="68" y="162"/>
                  </a:cubicBezTo>
                  <a:cubicBezTo>
                    <a:pt x="106" y="162"/>
                    <a:pt x="136" y="131"/>
                    <a:pt x="136" y="94"/>
                  </a:cubicBezTo>
                  <a:cubicBezTo>
                    <a:pt x="136" y="68"/>
                    <a:pt x="136" y="68"/>
                    <a:pt x="136" y="68"/>
                  </a:cubicBezTo>
                  <a:cubicBezTo>
                    <a:pt x="136" y="30"/>
                    <a:pt x="106" y="0"/>
                    <a:pt x="68" y="0"/>
                  </a:cubicBezTo>
                  <a:close/>
                  <a:moveTo>
                    <a:pt x="88" y="94"/>
                  </a:moveTo>
                  <a:cubicBezTo>
                    <a:pt x="88" y="105"/>
                    <a:pt x="79" y="114"/>
                    <a:pt x="68" y="114"/>
                  </a:cubicBezTo>
                  <a:cubicBezTo>
                    <a:pt x="57" y="114"/>
                    <a:pt x="48" y="105"/>
                    <a:pt x="48" y="94"/>
                  </a:cubicBezTo>
                  <a:cubicBezTo>
                    <a:pt x="48" y="68"/>
                    <a:pt x="48" y="68"/>
                    <a:pt x="48" y="68"/>
                  </a:cubicBezTo>
                  <a:cubicBezTo>
                    <a:pt x="48" y="57"/>
                    <a:pt x="57" y="48"/>
                    <a:pt x="68" y="48"/>
                  </a:cubicBezTo>
                  <a:cubicBezTo>
                    <a:pt x="79" y="48"/>
                    <a:pt x="88" y="57"/>
                    <a:pt x="88" y="68"/>
                  </a:cubicBezTo>
                  <a:lnTo>
                    <a:pt x="88" y="94"/>
                  </a:lnTo>
                  <a:close/>
                  <a:moveTo>
                    <a:pt x="88" y="94"/>
                  </a:moveTo>
                  <a:cubicBezTo>
                    <a:pt x="88" y="94"/>
                    <a:pt x="88" y="94"/>
                    <a:pt x="88"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5" name="Freeform 20">
              <a:extLst>
                <a:ext uri="{FF2B5EF4-FFF2-40B4-BE49-F238E27FC236}">
                  <a16:creationId xmlns:a16="http://schemas.microsoft.com/office/drawing/2014/main" id="{AD8B273A-FBAA-66F5-2A02-F8E0AD2C305D}"/>
                </a:ext>
              </a:extLst>
            </p:cNvPr>
            <p:cNvSpPr>
              <a:spLocks noEditPoints="1"/>
            </p:cNvSpPr>
            <p:nvPr/>
          </p:nvSpPr>
          <p:spPr bwMode="auto">
            <a:xfrm>
              <a:off x="1945" y="2134"/>
              <a:ext cx="45" cy="99"/>
            </a:xfrm>
            <a:custGeom>
              <a:avLst/>
              <a:gdLst>
                <a:gd name="T0" fmla="*/ 49 w 73"/>
                <a:gd name="T1" fmla="*/ 0 h 162"/>
                <a:gd name="T2" fmla="*/ 24 w 73"/>
                <a:gd name="T3" fmla="*/ 0 h 162"/>
                <a:gd name="T4" fmla="*/ 0 w 73"/>
                <a:gd name="T5" fmla="*/ 24 h 162"/>
                <a:gd name="T6" fmla="*/ 24 w 73"/>
                <a:gd name="T7" fmla="*/ 48 h 162"/>
                <a:gd name="T8" fmla="*/ 25 w 73"/>
                <a:gd name="T9" fmla="*/ 48 h 162"/>
                <a:gd name="T10" fmla="*/ 25 w 73"/>
                <a:gd name="T11" fmla="*/ 138 h 162"/>
                <a:gd name="T12" fmla="*/ 49 w 73"/>
                <a:gd name="T13" fmla="*/ 162 h 162"/>
                <a:gd name="T14" fmla="*/ 73 w 73"/>
                <a:gd name="T15" fmla="*/ 138 h 162"/>
                <a:gd name="T16" fmla="*/ 73 w 73"/>
                <a:gd name="T17" fmla="*/ 24 h 162"/>
                <a:gd name="T18" fmla="*/ 49 w 73"/>
                <a:gd name="T19" fmla="*/ 0 h 162"/>
                <a:gd name="T20" fmla="*/ 49 w 73"/>
                <a:gd name="T21" fmla="*/ 0 h 162"/>
                <a:gd name="T22" fmla="*/ 49 w 7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62">
                  <a:moveTo>
                    <a:pt x="49" y="0"/>
                  </a:moveTo>
                  <a:cubicBezTo>
                    <a:pt x="24" y="0"/>
                    <a:pt x="24" y="0"/>
                    <a:pt x="24" y="0"/>
                  </a:cubicBezTo>
                  <a:cubicBezTo>
                    <a:pt x="11" y="0"/>
                    <a:pt x="0" y="11"/>
                    <a:pt x="0" y="24"/>
                  </a:cubicBezTo>
                  <a:cubicBezTo>
                    <a:pt x="0" y="37"/>
                    <a:pt x="11" y="48"/>
                    <a:pt x="24" y="48"/>
                  </a:cubicBezTo>
                  <a:cubicBezTo>
                    <a:pt x="25" y="48"/>
                    <a:pt x="25" y="48"/>
                    <a:pt x="25" y="48"/>
                  </a:cubicBezTo>
                  <a:cubicBezTo>
                    <a:pt x="25" y="138"/>
                    <a:pt x="25" y="138"/>
                    <a:pt x="25" y="138"/>
                  </a:cubicBezTo>
                  <a:cubicBezTo>
                    <a:pt x="25" y="151"/>
                    <a:pt x="35" y="162"/>
                    <a:pt x="49" y="162"/>
                  </a:cubicBezTo>
                  <a:cubicBezTo>
                    <a:pt x="62" y="162"/>
                    <a:pt x="73" y="151"/>
                    <a:pt x="73" y="138"/>
                  </a:cubicBezTo>
                  <a:cubicBezTo>
                    <a:pt x="73" y="24"/>
                    <a:pt x="73" y="24"/>
                    <a:pt x="73" y="24"/>
                  </a:cubicBezTo>
                  <a:cubicBezTo>
                    <a:pt x="73" y="11"/>
                    <a:pt x="62" y="0"/>
                    <a:pt x="49" y="0"/>
                  </a:cubicBezTo>
                  <a:close/>
                  <a:moveTo>
                    <a:pt x="49" y="0"/>
                  </a:move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6" name="Freeform 21">
              <a:extLst>
                <a:ext uri="{FF2B5EF4-FFF2-40B4-BE49-F238E27FC236}">
                  <a16:creationId xmlns:a16="http://schemas.microsoft.com/office/drawing/2014/main" id="{EAC7822F-A742-74B9-7BAB-AC8E87943168}"/>
                </a:ext>
              </a:extLst>
            </p:cNvPr>
            <p:cNvSpPr>
              <a:spLocks noEditPoints="1"/>
            </p:cNvSpPr>
            <p:nvPr/>
          </p:nvSpPr>
          <p:spPr bwMode="auto">
            <a:xfrm>
              <a:off x="1746" y="2134"/>
              <a:ext cx="44" cy="99"/>
            </a:xfrm>
            <a:custGeom>
              <a:avLst/>
              <a:gdLst>
                <a:gd name="T0" fmla="*/ 48 w 72"/>
                <a:gd name="T1" fmla="*/ 0 h 162"/>
                <a:gd name="T2" fmla="*/ 24 w 72"/>
                <a:gd name="T3" fmla="*/ 0 h 162"/>
                <a:gd name="T4" fmla="*/ 0 w 72"/>
                <a:gd name="T5" fmla="*/ 24 h 162"/>
                <a:gd name="T6" fmla="*/ 24 w 72"/>
                <a:gd name="T7" fmla="*/ 48 h 162"/>
                <a:gd name="T8" fmla="*/ 24 w 72"/>
                <a:gd name="T9" fmla="*/ 48 h 162"/>
                <a:gd name="T10" fmla="*/ 24 w 72"/>
                <a:gd name="T11" fmla="*/ 138 h 162"/>
                <a:gd name="T12" fmla="*/ 48 w 72"/>
                <a:gd name="T13" fmla="*/ 162 h 162"/>
                <a:gd name="T14" fmla="*/ 72 w 72"/>
                <a:gd name="T15" fmla="*/ 138 h 162"/>
                <a:gd name="T16" fmla="*/ 72 w 72"/>
                <a:gd name="T17" fmla="*/ 24 h 162"/>
                <a:gd name="T18" fmla="*/ 48 w 72"/>
                <a:gd name="T19" fmla="*/ 0 h 162"/>
                <a:gd name="T20" fmla="*/ 48 w 72"/>
                <a:gd name="T21" fmla="*/ 0 h 162"/>
                <a:gd name="T22" fmla="*/ 48 w 72"/>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62">
                  <a:moveTo>
                    <a:pt x="48" y="0"/>
                  </a:moveTo>
                  <a:cubicBezTo>
                    <a:pt x="24" y="0"/>
                    <a:pt x="24" y="0"/>
                    <a:pt x="24" y="0"/>
                  </a:cubicBezTo>
                  <a:cubicBezTo>
                    <a:pt x="10" y="0"/>
                    <a:pt x="0" y="11"/>
                    <a:pt x="0" y="24"/>
                  </a:cubicBezTo>
                  <a:cubicBezTo>
                    <a:pt x="0" y="37"/>
                    <a:pt x="10" y="48"/>
                    <a:pt x="24" y="48"/>
                  </a:cubicBezTo>
                  <a:cubicBezTo>
                    <a:pt x="24" y="48"/>
                    <a:pt x="24" y="48"/>
                    <a:pt x="24" y="48"/>
                  </a:cubicBezTo>
                  <a:cubicBezTo>
                    <a:pt x="24" y="138"/>
                    <a:pt x="24" y="138"/>
                    <a:pt x="24" y="138"/>
                  </a:cubicBezTo>
                  <a:cubicBezTo>
                    <a:pt x="24" y="151"/>
                    <a:pt x="35" y="162"/>
                    <a:pt x="48" y="162"/>
                  </a:cubicBezTo>
                  <a:cubicBezTo>
                    <a:pt x="61" y="162"/>
                    <a:pt x="72" y="151"/>
                    <a:pt x="72" y="138"/>
                  </a:cubicBezTo>
                  <a:cubicBezTo>
                    <a:pt x="72" y="24"/>
                    <a:pt x="72" y="24"/>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7" name="Freeform 22">
              <a:extLst>
                <a:ext uri="{FF2B5EF4-FFF2-40B4-BE49-F238E27FC236}">
                  <a16:creationId xmlns:a16="http://schemas.microsoft.com/office/drawing/2014/main" id="{FFE112A0-97DF-59B8-B7E1-045CB4D6E2B8}"/>
                </a:ext>
              </a:extLst>
            </p:cNvPr>
            <p:cNvSpPr>
              <a:spLocks noEditPoints="1"/>
            </p:cNvSpPr>
            <p:nvPr/>
          </p:nvSpPr>
          <p:spPr bwMode="auto">
            <a:xfrm>
              <a:off x="1800" y="2134"/>
              <a:ext cx="44" cy="99"/>
            </a:xfrm>
            <a:custGeom>
              <a:avLst/>
              <a:gdLst>
                <a:gd name="T0" fmla="*/ 48 w 72"/>
                <a:gd name="T1" fmla="*/ 0 h 162"/>
                <a:gd name="T2" fmla="*/ 24 w 72"/>
                <a:gd name="T3" fmla="*/ 0 h 162"/>
                <a:gd name="T4" fmla="*/ 0 w 72"/>
                <a:gd name="T5" fmla="*/ 24 h 162"/>
                <a:gd name="T6" fmla="*/ 24 w 72"/>
                <a:gd name="T7" fmla="*/ 48 h 162"/>
                <a:gd name="T8" fmla="*/ 24 w 72"/>
                <a:gd name="T9" fmla="*/ 48 h 162"/>
                <a:gd name="T10" fmla="*/ 24 w 72"/>
                <a:gd name="T11" fmla="*/ 138 h 162"/>
                <a:gd name="T12" fmla="*/ 48 w 72"/>
                <a:gd name="T13" fmla="*/ 162 h 162"/>
                <a:gd name="T14" fmla="*/ 72 w 72"/>
                <a:gd name="T15" fmla="*/ 138 h 162"/>
                <a:gd name="T16" fmla="*/ 72 w 72"/>
                <a:gd name="T17" fmla="*/ 24 h 162"/>
                <a:gd name="T18" fmla="*/ 48 w 72"/>
                <a:gd name="T19" fmla="*/ 0 h 162"/>
                <a:gd name="T20" fmla="*/ 48 w 72"/>
                <a:gd name="T21" fmla="*/ 0 h 162"/>
                <a:gd name="T22" fmla="*/ 48 w 72"/>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62">
                  <a:moveTo>
                    <a:pt x="48" y="0"/>
                  </a:moveTo>
                  <a:cubicBezTo>
                    <a:pt x="24" y="0"/>
                    <a:pt x="24" y="0"/>
                    <a:pt x="24" y="0"/>
                  </a:cubicBezTo>
                  <a:cubicBezTo>
                    <a:pt x="11" y="0"/>
                    <a:pt x="0" y="11"/>
                    <a:pt x="0" y="24"/>
                  </a:cubicBezTo>
                  <a:cubicBezTo>
                    <a:pt x="0" y="37"/>
                    <a:pt x="11" y="48"/>
                    <a:pt x="24" y="48"/>
                  </a:cubicBezTo>
                  <a:cubicBezTo>
                    <a:pt x="24" y="48"/>
                    <a:pt x="24" y="48"/>
                    <a:pt x="24" y="48"/>
                  </a:cubicBezTo>
                  <a:cubicBezTo>
                    <a:pt x="24" y="138"/>
                    <a:pt x="24" y="138"/>
                    <a:pt x="24" y="138"/>
                  </a:cubicBezTo>
                  <a:cubicBezTo>
                    <a:pt x="24" y="151"/>
                    <a:pt x="35" y="162"/>
                    <a:pt x="48" y="162"/>
                  </a:cubicBezTo>
                  <a:cubicBezTo>
                    <a:pt x="62" y="162"/>
                    <a:pt x="72" y="151"/>
                    <a:pt x="72" y="138"/>
                  </a:cubicBezTo>
                  <a:cubicBezTo>
                    <a:pt x="72" y="24"/>
                    <a:pt x="72" y="24"/>
                    <a:pt x="72" y="24"/>
                  </a:cubicBezTo>
                  <a:cubicBezTo>
                    <a:pt x="72" y="11"/>
                    <a:pt x="62"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8" name="Freeform 23">
              <a:extLst>
                <a:ext uri="{FF2B5EF4-FFF2-40B4-BE49-F238E27FC236}">
                  <a16:creationId xmlns:a16="http://schemas.microsoft.com/office/drawing/2014/main" id="{D5313833-1747-20B1-3914-BEC4E81215F0}"/>
                </a:ext>
              </a:extLst>
            </p:cNvPr>
            <p:cNvSpPr>
              <a:spLocks noEditPoints="1"/>
            </p:cNvSpPr>
            <p:nvPr/>
          </p:nvSpPr>
          <p:spPr bwMode="auto">
            <a:xfrm>
              <a:off x="1566" y="2259"/>
              <a:ext cx="83" cy="99"/>
            </a:xfrm>
            <a:custGeom>
              <a:avLst/>
              <a:gdLst>
                <a:gd name="T0" fmla="*/ 68 w 136"/>
                <a:gd name="T1" fmla="*/ 0 h 161"/>
                <a:gd name="T2" fmla="*/ 0 w 136"/>
                <a:gd name="T3" fmla="*/ 67 h 161"/>
                <a:gd name="T4" fmla="*/ 0 w 136"/>
                <a:gd name="T5" fmla="*/ 93 h 161"/>
                <a:gd name="T6" fmla="*/ 68 w 136"/>
                <a:gd name="T7" fmla="*/ 161 h 161"/>
                <a:gd name="T8" fmla="*/ 136 w 136"/>
                <a:gd name="T9" fmla="*/ 93 h 161"/>
                <a:gd name="T10" fmla="*/ 136 w 136"/>
                <a:gd name="T11" fmla="*/ 67 h 161"/>
                <a:gd name="T12" fmla="*/ 68 w 136"/>
                <a:gd name="T13" fmla="*/ 0 h 161"/>
                <a:gd name="T14" fmla="*/ 88 w 136"/>
                <a:gd name="T15" fmla="*/ 93 h 161"/>
                <a:gd name="T16" fmla="*/ 68 w 136"/>
                <a:gd name="T17" fmla="*/ 113 h 161"/>
                <a:gd name="T18" fmla="*/ 48 w 136"/>
                <a:gd name="T19" fmla="*/ 93 h 161"/>
                <a:gd name="T20" fmla="*/ 48 w 136"/>
                <a:gd name="T21" fmla="*/ 67 h 161"/>
                <a:gd name="T22" fmla="*/ 68 w 136"/>
                <a:gd name="T23" fmla="*/ 48 h 161"/>
                <a:gd name="T24" fmla="*/ 88 w 136"/>
                <a:gd name="T25" fmla="*/ 67 h 161"/>
                <a:gd name="T26" fmla="*/ 88 w 136"/>
                <a:gd name="T27" fmla="*/ 93 h 161"/>
                <a:gd name="T28" fmla="*/ 88 w 136"/>
                <a:gd name="T29" fmla="*/ 93 h 161"/>
                <a:gd name="T30" fmla="*/ 88 w 136"/>
                <a:gd name="T31" fmla="*/ 9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1">
                  <a:moveTo>
                    <a:pt x="68" y="0"/>
                  </a:moveTo>
                  <a:cubicBezTo>
                    <a:pt x="31" y="0"/>
                    <a:pt x="0" y="30"/>
                    <a:pt x="0" y="67"/>
                  </a:cubicBezTo>
                  <a:cubicBezTo>
                    <a:pt x="0" y="93"/>
                    <a:pt x="0" y="93"/>
                    <a:pt x="0" y="93"/>
                  </a:cubicBezTo>
                  <a:cubicBezTo>
                    <a:pt x="0" y="131"/>
                    <a:pt x="31" y="161"/>
                    <a:pt x="68" y="161"/>
                  </a:cubicBezTo>
                  <a:cubicBezTo>
                    <a:pt x="106" y="161"/>
                    <a:pt x="136" y="131"/>
                    <a:pt x="136" y="93"/>
                  </a:cubicBezTo>
                  <a:cubicBezTo>
                    <a:pt x="136" y="67"/>
                    <a:pt x="136" y="67"/>
                    <a:pt x="136" y="67"/>
                  </a:cubicBezTo>
                  <a:cubicBezTo>
                    <a:pt x="136" y="30"/>
                    <a:pt x="106" y="0"/>
                    <a:pt x="68" y="0"/>
                  </a:cubicBezTo>
                  <a:close/>
                  <a:moveTo>
                    <a:pt x="88" y="93"/>
                  </a:moveTo>
                  <a:cubicBezTo>
                    <a:pt x="88" y="104"/>
                    <a:pt x="79" y="113"/>
                    <a:pt x="68" y="113"/>
                  </a:cubicBezTo>
                  <a:cubicBezTo>
                    <a:pt x="57" y="113"/>
                    <a:pt x="48" y="104"/>
                    <a:pt x="48" y="93"/>
                  </a:cubicBezTo>
                  <a:cubicBezTo>
                    <a:pt x="48" y="67"/>
                    <a:pt x="48" y="67"/>
                    <a:pt x="48" y="67"/>
                  </a:cubicBezTo>
                  <a:cubicBezTo>
                    <a:pt x="48" y="56"/>
                    <a:pt x="57" y="48"/>
                    <a:pt x="68" y="48"/>
                  </a:cubicBezTo>
                  <a:cubicBezTo>
                    <a:pt x="79" y="48"/>
                    <a:pt x="88" y="56"/>
                    <a:pt x="88" y="67"/>
                  </a:cubicBezTo>
                  <a:lnTo>
                    <a:pt x="88" y="93"/>
                  </a:lnTo>
                  <a:close/>
                  <a:moveTo>
                    <a:pt x="88" y="93"/>
                  </a:moveTo>
                  <a:cubicBezTo>
                    <a:pt x="88" y="93"/>
                    <a:pt x="88" y="93"/>
                    <a:pt x="8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59" name="Freeform 24">
              <a:extLst>
                <a:ext uri="{FF2B5EF4-FFF2-40B4-BE49-F238E27FC236}">
                  <a16:creationId xmlns:a16="http://schemas.microsoft.com/office/drawing/2014/main" id="{5B3DEC63-F61C-6699-95B0-8A602E6F6413}"/>
                </a:ext>
              </a:extLst>
            </p:cNvPr>
            <p:cNvSpPr>
              <a:spLocks noEditPoints="1"/>
            </p:cNvSpPr>
            <p:nvPr/>
          </p:nvSpPr>
          <p:spPr bwMode="auto">
            <a:xfrm>
              <a:off x="1711" y="2259"/>
              <a:ext cx="83" cy="99"/>
            </a:xfrm>
            <a:custGeom>
              <a:avLst/>
              <a:gdLst>
                <a:gd name="T0" fmla="*/ 68 w 135"/>
                <a:gd name="T1" fmla="*/ 0 h 161"/>
                <a:gd name="T2" fmla="*/ 0 w 135"/>
                <a:gd name="T3" fmla="*/ 67 h 161"/>
                <a:gd name="T4" fmla="*/ 0 w 135"/>
                <a:gd name="T5" fmla="*/ 93 h 161"/>
                <a:gd name="T6" fmla="*/ 68 w 135"/>
                <a:gd name="T7" fmla="*/ 161 h 161"/>
                <a:gd name="T8" fmla="*/ 135 w 135"/>
                <a:gd name="T9" fmla="*/ 93 h 161"/>
                <a:gd name="T10" fmla="*/ 135 w 135"/>
                <a:gd name="T11" fmla="*/ 67 h 161"/>
                <a:gd name="T12" fmla="*/ 68 w 135"/>
                <a:gd name="T13" fmla="*/ 0 h 161"/>
                <a:gd name="T14" fmla="*/ 87 w 135"/>
                <a:gd name="T15" fmla="*/ 93 h 161"/>
                <a:gd name="T16" fmla="*/ 68 w 135"/>
                <a:gd name="T17" fmla="*/ 113 h 161"/>
                <a:gd name="T18" fmla="*/ 48 w 135"/>
                <a:gd name="T19" fmla="*/ 93 h 161"/>
                <a:gd name="T20" fmla="*/ 48 w 135"/>
                <a:gd name="T21" fmla="*/ 67 h 161"/>
                <a:gd name="T22" fmla="*/ 68 w 135"/>
                <a:gd name="T23" fmla="*/ 48 h 161"/>
                <a:gd name="T24" fmla="*/ 87 w 135"/>
                <a:gd name="T25" fmla="*/ 67 h 161"/>
                <a:gd name="T26" fmla="*/ 87 w 135"/>
                <a:gd name="T27" fmla="*/ 93 h 161"/>
                <a:gd name="T28" fmla="*/ 87 w 135"/>
                <a:gd name="T29" fmla="*/ 93 h 161"/>
                <a:gd name="T30" fmla="*/ 87 w 135"/>
                <a:gd name="T31" fmla="*/ 9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1">
                  <a:moveTo>
                    <a:pt x="68" y="0"/>
                  </a:moveTo>
                  <a:cubicBezTo>
                    <a:pt x="30" y="0"/>
                    <a:pt x="0" y="30"/>
                    <a:pt x="0" y="67"/>
                  </a:cubicBezTo>
                  <a:cubicBezTo>
                    <a:pt x="0" y="93"/>
                    <a:pt x="0" y="93"/>
                    <a:pt x="0" y="93"/>
                  </a:cubicBezTo>
                  <a:cubicBezTo>
                    <a:pt x="0" y="131"/>
                    <a:pt x="30" y="161"/>
                    <a:pt x="68" y="161"/>
                  </a:cubicBezTo>
                  <a:cubicBezTo>
                    <a:pt x="105" y="161"/>
                    <a:pt x="135" y="131"/>
                    <a:pt x="135" y="93"/>
                  </a:cubicBezTo>
                  <a:cubicBezTo>
                    <a:pt x="135" y="67"/>
                    <a:pt x="135" y="67"/>
                    <a:pt x="135" y="67"/>
                  </a:cubicBezTo>
                  <a:cubicBezTo>
                    <a:pt x="135" y="30"/>
                    <a:pt x="105" y="0"/>
                    <a:pt x="68" y="0"/>
                  </a:cubicBezTo>
                  <a:close/>
                  <a:moveTo>
                    <a:pt x="87" y="93"/>
                  </a:moveTo>
                  <a:cubicBezTo>
                    <a:pt x="87" y="104"/>
                    <a:pt x="79" y="113"/>
                    <a:pt x="68" y="113"/>
                  </a:cubicBezTo>
                  <a:cubicBezTo>
                    <a:pt x="57" y="113"/>
                    <a:pt x="48" y="104"/>
                    <a:pt x="48" y="93"/>
                  </a:cubicBezTo>
                  <a:cubicBezTo>
                    <a:pt x="48" y="67"/>
                    <a:pt x="48" y="67"/>
                    <a:pt x="48" y="67"/>
                  </a:cubicBezTo>
                  <a:cubicBezTo>
                    <a:pt x="48" y="56"/>
                    <a:pt x="57" y="48"/>
                    <a:pt x="68" y="48"/>
                  </a:cubicBezTo>
                  <a:cubicBezTo>
                    <a:pt x="79" y="48"/>
                    <a:pt x="87" y="56"/>
                    <a:pt x="87" y="67"/>
                  </a:cubicBezTo>
                  <a:lnTo>
                    <a:pt x="87" y="93"/>
                  </a:lnTo>
                  <a:close/>
                  <a:moveTo>
                    <a:pt x="87" y="93"/>
                  </a:moveTo>
                  <a:cubicBezTo>
                    <a:pt x="87" y="93"/>
                    <a:pt x="87" y="93"/>
                    <a:pt x="8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0" name="Freeform 25">
              <a:extLst>
                <a:ext uri="{FF2B5EF4-FFF2-40B4-BE49-F238E27FC236}">
                  <a16:creationId xmlns:a16="http://schemas.microsoft.com/office/drawing/2014/main" id="{A8497259-0E8B-1E8B-AF70-98C5481F20A9}"/>
                </a:ext>
              </a:extLst>
            </p:cNvPr>
            <p:cNvSpPr>
              <a:spLocks noEditPoints="1"/>
            </p:cNvSpPr>
            <p:nvPr/>
          </p:nvSpPr>
          <p:spPr bwMode="auto">
            <a:xfrm>
              <a:off x="1910" y="2259"/>
              <a:ext cx="84" cy="99"/>
            </a:xfrm>
            <a:custGeom>
              <a:avLst/>
              <a:gdLst>
                <a:gd name="T0" fmla="*/ 68 w 136"/>
                <a:gd name="T1" fmla="*/ 0 h 161"/>
                <a:gd name="T2" fmla="*/ 0 w 136"/>
                <a:gd name="T3" fmla="*/ 67 h 161"/>
                <a:gd name="T4" fmla="*/ 0 w 136"/>
                <a:gd name="T5" fmla="*/ 93 h 161"/>
                <a:gd name="T6" fmla="*/ 68 w 136"/>
                <a:gd name="T7" fmla="*/ 161 h 161"/>
                <a:gd name="T8" fmla="*/ 136 w 136"/>
                <a:gd name="T9" fmla="*/ 93 h 161"/>
                <a:gd name="T10" fmla="*/ 136 w 136"/>
                <a:gd name="T11" fmla="*/ 67 h 161"/>
                <a:gd name="T12" fmla="*/ 68 w 136"/>
                <a:gd name="T13" fmla="*/ 0 h 161"/>
                <a:gd name="T14" fmla="*/ 88 w 136"/>
                <a:gd name="T15" fmla="*/ 93 h 161"/>
                <a:gd name="T16" fmla="*/ 68 w 136"/>
                <a:gd name="T17" fmla="*/ 113 h 161"/>
                <a:gd name="T18" fmla="*/ 48 w 136"/>
                <a:gd name="T19" fmla="*/ 93 h 161"/>
                <a:gd name="T20" fmla="*/ 48 w 136"/>
                <a:gd name="T21" fmla="*/ 67 h 161"/>
                <a:gd name="T22" fmla="*/ 68 w 136"/>
                <a:gd name="T23" fmla="*/ 48 h 161"/>
                <a:gd name="T24" fmla="*/ 88 w 136"/>
                <a:gd name="T25" fmla="*/ 67 h 161"/>
                <a:gd name="T26" fmla="*/ 88 w 136"/>
                <a:gd name="T27" fmla="*/ 93 h 161"/>
                <a:gd name="T28" fmla="*/ 88 w 136"/>
                <a:gd name="T29" fmla="*/ 93 h 161"/>
                <a:gd name="T30" fmla="*/ 88 w 136"/>
                <a:gd name="T31" fmla="*/ 9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1">
                  <a:moveTo>
                    <a:pt x="68" y="0"/>
                  </a:moveTo>
                  <a:cubicBezTo>
                    <a:pt x="30" y="0"/>
                    <a:pt x="0" y="30"/>
                    <a:pt x="0" y="67"/>
                  </a:cubicBezTo>
                  <a:cubicBezTo>
                    <a:pt x="0" y="93"/>
                    <a:pt x="0" y="93"/>
                    <a:pt x="0" y="93"/>
                  </a:cubicBezTo>
                  <a:cubicBezTo>
                    <a:pt x="0" y="131"/>
                    <a:pt x="30" y="161"/>
                    <a:pt x="68" y="161"/>
                  </a:cubicBezTo>
                  <a:cubicBezTo>
                    <a:pt x="105" y="161"/>
                    <a:pt x="136" y="131"/>
                    <a:pt x="136" y="93"/>
                  </a:cubicBezTo>
                  <a:cubicBezTo>
                    <a:pt x="136" y="67"/>
                    <a:pt x="136" y="67"/>
                    <a:pt x="136" y="67"/>
                  </a:cubicBezTo>
                  <a:cubicBezTo>
                    <a:pt x="136" y="30"/>
                    <a:pt x="105" y="0"/>
                    <a:pt x="68" y="0"/>
                  </a:cubicBezTo>
                  <a:close/>
                  <a:moveTo>
                    <a:pt x="88" y="93"/>
                  </a:moveTo>
                  <a:cubicBezTo>
                    <a:pt x="88" y="104"/>
                    <a:pt x="79" y="113"/>
                    <a:pt x="68" y="113"/>
                  </a:cubicBezTo>
                  <a:cubicBezTo>
                    <a:pt x="57" y="113"/>
                    <a:pt x="48" y="104"/>
                    <a:pt x="48" y="93"/>
                  </a:cubicBezTo>
                  <a:cubicBezTo>
                    <a:pt x="48" y="67"/>
                    <a:pt x="48" y="67"/>
                    <a:pt x="48" y="67"/>
                  </a:cubicBezTo>
                  <a:cubicBezTo>
                    <a:pt x="48" y="56"/>
                    <a:pt x="57" y="48"/>
                    <a:pt x="68" y="48"/>
                  </a:cubicBezTo>
                  <a:cubicBezTo>
                    <a:pt x="79" y="48"/>
                    <a:pt x="88" y="56"/>
                    <a:pt x="88" y="67"/>
                  </a:cubicBezTo>
                  <a:lnTo>
                    <a:pt x="88" y="93"/>
                  </a:lnTo>
                  <a:close/>
                  <a:moveTo>
                    <a:pt x="88" y="93"/>
                  </a:moveTo>
                  <a:cubicBezTo>
                    <a:pt x="88" y="93"/>
                    <a:pt x="88" y="93"/>
                    <a:pt x="8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1" name="Freeform 26">
              <a:extLst>
                <a:ext uri="{FF2B5EF4-FFF2-40B4-BE49-F238E27FC236}">
                  <a16:creationId xmlns:a16="http://schemas.microsoft.com/office/drawing/2014/main" id="{A0AF87E8-062C-5203-451F-08F4CEE10C04}"/>
                </a:ext>
              </a:extLst>
            </p:cNvPr>
            <p:cNvSpPr>
              <a:spLocks noEditPoints="1"/>
            </p:cNvSpPr>
            <p:nvPr/>
          </p:nvSpPr>
          <p:spPr bwMode="auto">
            <a:xfrm>
              <a:off x="2001" y="2259"/>
              <a:ext cx="84" cy="99"/>
            </a:xfrm>
            <a:custGeom>
              <a:avLst/>
              <a:gdLst>
                <a:gd name="T0" fmla="*/ 68 w 136"/>
                <a:gd name="T1" fmla="*/ 0 h 161"/>
                <a:gd name="T2" fmla="*/ 0 w 136"/>
                <a:gd name="T3" fmla="*/ 67 h 161"/>
                <a:gd name="T4" fmla="*/ 0 w 136"/>
                <a:gd name="T5" fmla="*/ 93 h 161"/>
                <a:gd name="T6" fmla="*/ 68 w 136"/>
                <a:gd name="T7" fmla="*/ 161 h 161"/>
                <a:gd name="T8" fmla="*/ 136 w 136"/>
                <a:gd name="T9" fmla="*/ 93 h 161"/>
                <a:gd name="T10" fmla="*/ 136 w 136"/>
                <a:gd name="T11" fmla="*/ 67 h 161"/>
                <a:gd name="T12" fmla="*/ 68 w 136"/>
                <a:gd name="T13" fmla="*/ 0 h 161"/>
                <a:gd name="T14" fmla="*/ 88 w 136"/>
                <a:gd name="T15" fmla="*/ 93 h 161"/>
                <a:gd name="T16" fmla="*/ 68 w 136"/>
                <a:gd name="T17" fmla="*/ 113 h 161"/>
                <a:gd name="T18" fmla="*/ 48 w 136"/>
                <a:gd name="T19" fmla="*/ 93 h 161"/>
                <a:gd name="T20" fmla="*/ 48 w 136"/>
                <a:gd name="T21" fmla="*/ 67 h 161"/>
                <a:gd name="T22" fmla="*/ 68 w 136"/>
                <a:gd name="T23" fmla="*/ 48 h 161"/>
                <a:gd name="T24" fmla="*/ 88 w 136"/>
                <a:gd name="T25" fmla="*/ 67 h 161"/>
                <a:gd name="T26" fmla="*/ 88 w 136"/>
                <a:gd name="T27" fmla="*/ 93 h 161"/>
                <a:gd name="T28" fmla="*/ 88 w 136"/>
                <a:gd name="T29" fmla="*/ 93 h 161"/>
                <a:gd name="T30" fmla="*/ 88 w 136"/>
                <a:gd name="T31" fmla="*/ 9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1">
                  <a:moveTo>
                    <a:pt x="68" y="0"/>
                  </a:moveTo>
                  <a:cubicBezTo>
                    <a:pt x="31" y="0"/>
                    <a:pt x="0" y="30"/>
                    <a:pt x="0" y="67"/>
                  </a:cubicBezTo>
                  <a:cubicBezTo>
                    <a:pt x="0" y="93"/>
                    <a:pt x="0" y="93"/>
                    <a:pt x="0" y="93"/>
                  </a:cubicBezTo>
                  <a:cubicBezTo>
                    <a:pt x="0" y="131"/>
                    <a:pt x="31" y="161"/>
                    <a:pt x="68" y="161"/>
                  </a:cubicBezTo>
                  <a:cubicBezTo>
                    <a:pt x="106" y="161"/>
                    <a:pt x="136" y="131"/>
                    <a:pt x="136" y="93"/>
                  </a:cubicBezTo>
                  <a:cubicBezTo>
                    <a:pt x="136" y="67"/>
                    <a:pt x="136" y="67"/>
                    <a:pt x="136" y="67"/>
                  </a:cubicBezTo>
                  <a:cubicBezTo>
                    <a:pt x="136" y="30"/>
                    <a:pt x="106" y="0"/>
                    <a:pt x="68" y="0"/>
                  </a:cubicBezTo>
                  <a:close/>
                  <a:moveTo>
                    <a:pt x="88" y="93"/>
                  </a:moveTo>
                  <a:cubicBezTo>
                    <a:pt x="88" y="104"/>
                    <a:pt x="79" y="113"/>
                    <a:pt x="68" y="113"/>
                  </a:cubicBezTo>
                  <a:cubicBezTo>
                    <a:pt x="57" y="113"/>
                    <a:pt x="48" y="104"/>
                    <a:pt x="48" y="93"/>
                  </a:cubicBezTo>
                  <a:cubicBezTo>
                    <a:pt x="48" y="67"/>
                    <a:pt x="48" y="67"/>
                    <a:pt x="48" y="67"/>
                  </a:cubicBezTo>
                  <a:cubicBezTo>
                    <a:pt x="48" y="56"/>
                    <a:pt x="57" y="48"/>
                    <a:pt x="68" y="48"/>
                  </a:cubicBezTo>
                  <a:cubicBezTo>
                    <a:pt x="79" y="48"/>
                    <a:pt x="88" y="56"/>
                    <a:pt x="88" y="67"/>
                  </a:cubicBezTo>
                  <a:lnTo>
                    <a:pt x="88" y="93"/>
                  </a:lnTo>
                  <a:close/>
                  <a:moveTo>
                    <a:pt x="88" y="93"/>
                  </a:moveTo>
                  <a:cubicBezTo>
                    <a:pt x="88" y="93"/>
                    <a:pt x="88" y="93"/>
                    <a:pt x="88"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2" name="Freeform 27">
              <a:extLst>
                <a:ext uri="{FF2B5EF4-FFF2-40B4-BE49-F238E27FC236}">
                  <a16:creationId xmlns:a16="http://schemas.microsoft.com/office/drawing/2014/main" id="{8AC109C4-62BD-EC58-A7C2-858365E19F0F}"/>
                </a:ext>
              </a:extLst>
            </p:cNvPr>
            <p:cNvSpPr>
              <a:spLocks noEditPoints="1"/>
            </p:cNvSpPr>
            <p:nvPr/>
          </p:nvSpPr>
          <p:spPr bwMode="auto">
            <a:xfrm>
              <a:off x="1654" y="2259"/>
              <a:ext cx="45" cy="99"/>
            </a:xfrm>
            <a:custGeom>
              <a:avLst/>
              <a:gdLst>
                <a:gd name="T0" fmla="*/ 49 w 73"/>
                <a:gd name="T1" fmla="*/ 0 h 161"/>
                <a:gd name="T2" fmla="*/ 24 w 73"/>
                <a:gd name="T3" fmla="*/ 0 h 161"/>
                <a:gd name="T4" fmla="*/ 0 w 73"/>
                <a:gd name="T5" fmla="*/ 24 h 161"/>
                <a:gd name="T6" fmla="*/ 24 w 73"/>
                <a:gd name="T7" fmla="*/ 48 h 161"/>
                <a:gd name="T8" fmla="*/ 25 w 73"/>
                <a:gd name="T9" fmla="*/ 48 h 161"/>
                <a:gd name="T10" fmla="*/ 25 w 73"/>
                <a:gd name="T11" fmla="*/ 137 h 161"/>
                <a:gd name="T12" fmla="*/ 49 w 73"/>
                <a:gd name="T13" fmla="*/ 161 h 161"/>
                <a:gd name="T14" fmla="*/ 73 w 73"/>
                <a:gd name="T15" fmla="*/ 137 h 161"/>
                <a:gd name="T16" fmla="*/ 73 w 73"/>
                <a:gd name="T17" fmla="*/ 24 h 161"/>
                <a:gd name="T18" fmla="*/ 49 w 73"/>
                <a:gd name="T19" fmla="*/ 0 h 161"/>
                <a:gd name="T20" fmla="*/ 49 w 73"/>
                <a:gd name="T21" fmla="*/ 0 h 161"/>
                <a:gd name="T22" fmla="*/ 49 w 73"/>
                <a:gd name="T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61">
                  <a:moveTo>
                    <a:pt x="49" y="0"/>
                  </a:moveTo>
                  <a:cubicBezTo>
                    <a:pt x="24" y="0"/>
                    <a:pt x="24" y="0"/>
                    <a:pt x="24" y="0"/>
                  </a:cubicBezTo>
                  <a:cubicBezTo>
                    <a:pt x="11" y="0"/>
                    <a:pt x="0" y="10"/>
                    <a:pt x="0" y="24"/>
                  </a:cubicBezTo>
                  <a:cubicBezTo>
                    <a:pt x="0" y="37"/>
                    <a:pt x="11" y="48"/>
                    <a:pt x="24" y="48"/>
                  </a:cubicBezTo>
                  <a:cubicBezTo>
                    <a:pt x="25" y="48"/>
                    <a:pt x="25" y="48"/>
                    <a:pt x="25" y="48"/>
                  </a:cubicBezTo>
                  <a:cubicBezTo>
                    <a:pt x="25" y="137"/>
                    <a:pt x="25" y="137"/>
                    <a:pt x="25" y="137"/>
                  </a:cubicBezTo>
                  <a:cubicBezTo>
                    <a:pt x="25" y="151"/>
                    <a:pt x="36" y="161"/>
                    <a:pt x="49" y="161"/>
                  </a:cubicBezTo>
                  <a:cubicBezTo>
                    <a:pt x="62" y="161"/>
                    <a:pt x="73" y="151"/>
                    <a:pt x="73" y="137"/>
                  </a:cubicBezTo>
                  <a:cubicBezTo>
                    <a:pt x="73" y="24"/>
                    <a:pt x="73" y="24"/>
                    <a:pt x="73" y="24"/>
                  </a:cubicBezTo>
                  <a:cubicBezTo>
                    <a:pt x="73" y="10"/>
                    <a:pt x="62" y="0"/>
                    <a:pt x="49" y="0"/>
                  </a:cubicBezTo>
                  <a:close/>
                  <a:moveTo>
                    <a:pt x="49" y="0"/>
                  </a:move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3" name="Freeform 28">
              <a:extLst>
                <a:ext uri="{FF2B5EF4-FFF2-40B4-BE49-F238E27FC236}">
                  <a16:creationId xmlns:a16="http://schemas.microsoft.com/office/drawing/2014/main" id="{809A95BA-4D01-FEC6-64EE-D84A543120E7}"/>
                </a:ext>
              </a:extLst>
            </p:cNvPr>
            <p:cNvSpPr>
              <a:spLocks noEditPoints="1"/>
            </p:cNvSpPr>
            <p:nvPr/>
          </p:nvSpPr>
          <p:spPr bwMode="auto">
            <a:xfrm>
              <a:off x="1799" y="2259"/>
              <a:ext cx="44" cy="99"/>
            </a:xfrm>
            <a:custGeom>
              <a:avLst/>
              <a:gdLst>
                <a:gd name="T0" fmla="*/ 48 w 72"/>
                <a:gd name="T1" fmla="*/ 0 h 161"/>
                <a:gd name="T2" fmla="*/ 24 w 72"/>
                <a:gd name="T3" fmla="*/ 0 h 161"/>
                <a:gd name="T4" fmla="*/ 0 w 72"/>
                <a:gd name="T5" fmla="*/ 24 h 161"/>
                <a:gd name="T6" fmla="*/ 24 w 72"/>
                <a:gd name="T7" fmla="*/ 48 h 161"/>
                <a:gd name="T8" fmla="*/ 24 w 72"/>
                <a:gd name="T9" fmla="*/ 48 h 161"/>
                <a:gd name="T10" fmla="*/ 24 w 72"/>
                <a:gd name="T11" fmla="*/ 137 h 161"/>
                <a:gd name="T12" fmla="*/ 48 w 72"/>
                <a:gd name="T13" fmla="*/ 161 h 161"/>
                <a:gd name="T14" fmla="*/ 72 w 72"/>
                <a:gd name="T15" fmla="*/ 137 h 161"/>
                <a:gd name="T16" fmla="*/ 72 w 72"/>
                <a:gd name="T17" fmla="*/ 24 h 161"/>
                <a:gd name="T18" fmla="*/ 48 w 72"/>
                <a:gd name="T19" fmla="*/ 0 h 161"/>
                <a:gd name="T20" fmla="*/ 48 w 72"/>
                <a:gd name="T21" fmla="*/ 0 h 161"/>
                <a:gd name="T22" fmla="*/ 48 w 72"/>
                <a:gd name="T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61">
                  <a:moveTo>
                    <a:pt x="48" y="0"/>
                  </a:moveTo>
                  <a:cubicBezTo>
                    <a:pt x="24" y="0"/>
                    <a:pt x="24" y="0"/>
                    <a:pt x="24" y="0"/>
                  </a:cubicBezTo>
                  <a:cubicBezTo>
                    <a:pt x="10" y="0"/>
                    <a:pt x="0" y="10"/>
                    <a:pt x="0" y="24"/>
                  </a:cubicBezTo>
                  <a:cubicBezTo>
                    <a:pt x="0" y="37"/>
                    <a:pt x="10" y="48"/>
                    <a:pt x="24" y="48"/>
                  </a:cubicBezTo>
                  <a:cubicBezTo>
                    <a:pt x="24" y="48"/>
                    <a:pt x="24" y="48"/>
                    <a:pt x="24" y="48"/>
                  </a:cubicBezTo>
                  <a:cubicBezTo>
                    <a:pt x="24" y="137"/>
                    <a:pt x="24" y="137"/>
                    <a:pt x="24" y="137"/>
                  </a:cubicBezTo>
                  <a:cubicBezTo>
                    <a:pt x="24" y="151"/>
                    <a:pt x="35" y="161"/>
                    <a:pt x="48" y="161"/>
                  </a:cubicBezTo>
                  <a:cubicBezTo>
                    <a:pt x="61" y="161"/>
                    <a:pt x="72" y="151"/>
                    <a:pt x="72" y="137"/>
                  </a:cubicBezTo>
                  <a:cubicBezTo>
                    <a:pt x="72" y="24"/>
                    <a:pt x="72" y="24"/>
                    <a:pt x="72" y="24"/>
                  </a:cubicBezTo>
                  <a:cubicBezTo>
                    <a:pt x="72" y="10"/>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4" name="Freeform 29">
              <a:extLst>
                <a:ext uri="{FF2B5EF4-FFF2-40B4-BE49-F238E27FC236}">
                  <a16:creationId xmlns:a16="http://schemas.microsoft.com/office/drawing/2014/main" id="{36D12880-8882-E88B-A9C3-1D8BA3718352}"/>
                </a:ext>
              </a:extLst>
            </p:cNvPr>
            <p:cNvSpPr>
              <a:spLocks noEditPoints="1"/>
            </p:cNvSpPr>
            <p:nvPr/>
          </p:nvSpPr>
          <p:spPr bwMode="auto">
            <a:xfrm>
              <a:off x="1853" y="2259"/>
              <a:ext cx="45" cy="99"/>
            </a:xfrm>
            <a:custGeom>
              <a:avLst/>
              <a:gdLst>
                <a:gd name="T0" fmla="*/ 49 w 73"/>
                <a:gd name="T1" fmla="*/ 0 h 161"/>
                <a:gd name="T2" fmla="*/ 24 w 73"/>
                <a:gd name="T3" fmla="*/ 0 h 161"/>
                <a:gd name="T4" fmla="*/ 0 w 73"/>
                <a:gd name="T5" fmla="*/ 24 h 161"/>
                <a:gd name="T6" fmla="*/ 24 w 73"/>
                <a:gd name="T7" fmla="*/ 48 h 161"/>
                <a:gd name="T8" fmla="*/ 25 w 73"/>
                <a:gd name="T9" fmla="*/ 48 h 161"/>
                <a:gd name="T10" fmla="*/ 25 w 73"/>
                <a:gd name="T11" fmla="*/ 137 h 161"/>
                <a:gd name="T12" fmla="*/ 49 w 73"/>
                <a:gd name="T13" fmla="*/ 161 h 161"/>
                <a:gd name="T14" fmla="*/ 73 w 73"/>
                <a:gd name="T15" fmla="*/ 137 h 161"/>
                <a:gd name="T16" fmla="*/ 73 w 73"/>
                <a:gd name="T17" fmla="*/ 24 h 161"/>
                <a:gd name="T18" fmla="*/ 49 w 73"/>
                <a:gd name="T19" fmla="*/ 0 h 161"/>
                <a:gd name="T20" fmla="*/ 49 w 73"/>
                <a:gd name="T21" fmla="*/ 0 h 161"/>
                <a:gd name="T22" fmla="*/ 49 w 73"/>
                <a:gd name="T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61">
                  <a:moveTo>
                    <a:pt x="49" y="0"/>
                  </a:moveTo>
                  <a:cubicBezTo>
                    <a:pt x="24" y="0"/>
                    <a:pt x="24" y="0"/>
                    <a:pt x="24" y="0"/>
                  </a:cubicBezTo>
                  <a:cubicBezTo>
                    <a:pt x="11" y="0"/>
                    <a:pt x="0" y="10"/>
                    <a:pt x="0" y="24"/>
                  </a:cubicBezTo>
                  <a:cubicBezTo>
                    <a:pt x="0" y="37"/>
                    <a:pt x="11" y="48"/>
                    <a:pt x="24" y="48"/>
                  </a:cubicBezTo>
                  <a:cubicBezTo>
                    <a:pt x="25" y="48"/>
                    <a:pt x="25" y="48"/>
                    <a:pt x="25" y="48"/>
                  </a:cubicBezTo>
                  <a:cubicBezTo>
                    <a:pt x="25" y="137"/>
                    <a:pt x="25" y="137"/>
                    <a:pt x="25" y="137"/>
                  </a:cubicBezTo>
                  <a:cubicBezTo>
                    <a:pt x="25" y="151"/>
                    <a:pt x="35" y="161"/>
                    <a:pt x="49" y="161"/>
                  </a:cubicBezTo>
                  <a:cubicBezTo>
                    <a:pt x="62" y="161"/>
                    <a:pt x="73" y="151"/>
                    <a:pt x="73" y="137"/>
                  </a:cubicBezTo>
                  <a:cubicBezTo>
                    <a:pt x="73" y="24"/>
                    <a:pt x="73" y="24"/>
                    <a:pt x="73" y="24"/>
                  </a:cubicBezTo>
                  <a:cubicBezTo>
                    <a:pt x="73" y="10"/>
                    <a:pt x="62" y="0"/>
                    <a:pt x="49" y="0"/>
                  </a:cubicBezTo>
                  <a:close/>
                  <a:moveTo>
                    <a:pt x="49" y="0"/>
                  </a:move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5" name="Freeform 30">
              <a:extLst>
                <a:ext uri="{FF2B5EF4-FFF2-40B4-BE49-F238E27FC236}">
                  <a16:creationId xmlns:a16="http://schemas.microsoft.com/office/drawing/2014/main" id="{31FE7E90-AAB2-9208-E86D-F5CFF9DDA977}"/>
                </a:ext>
              </a:extLst>
            </p:cNvPr>
            <p:cNvSpPr>
              <a:spLocks noEditPoints="1"/>
            </p:cNvSpPr>
            <p:nvPr/>
          </p:nvSpPr>
          <p:spPr bwMode="auto">
            <a:xfrm>
              <a:off x="2112" y="1972"/>
              <a:ext cx="228" cy="137"/>
            </a:xfrm>
            <a:custGeom>
              <a:avLst/>
              <a:gdLst>
                <a:gd name="T0" fmla="*/ 348 w 372"/>
                <a:gd name="T1" fmla="*/ 176 h 224"/>
                <a:gd name="T2" fmla="*/ 313 w 372"/>
                <a:gd name="T3" fmla="*/ 176 h 224"/>
                <a:gd name="T4" fmla="*/ 313 w 372"/>
                <a:gd name="T5" fmla="*/ 24 h 224"/>
                <a:gd name="T6" fmla="*/ 289 w 372"/>
                <a:gd name="T7" fmla="*/ 0 h 224"/>
                <a:gd name="T8" fmla="*/ 265 w 372"/>
                <a:gd name="T9" fmla="*/ 24 h 224"/>
                <a:gd name="T10" fmla="*/ 265 w 372"/>
                <a:gd name="T11" fmla="*/ 176 h 224"/>
                <a:gd name="T12" fmla="*/ 244 w 372"/>
                <a:gd name="T13" fmla="*/ 176 h 224"/>
                <a:gd name="T14" fmla="*/ 244 w 372"/>
                <a:gd name="T15" fmla="*/ 120 h 224"/>
                <a:gd name="T16" fmla="*/ 220 w 372"/>
                <a:gd name="T17" fmla="*/ 96 h 224"/>
                <a:gd name="T18" fmla="*/ 196 w 372"/>
                <a:gd name="T19" fmla="*/ 120 h 224"/>
                <a:gd name="T20" fmla="*/ 196 w 372"/>
                <a:gd name="T21" fmla="*/ 176 h 224"/>
                <a:gd name="T22" fmla="*/ 175 w 372"/>
                <a:gd name="T23" fmla="*/ 176 h 224"/>
                <a:gd name="T24" fmla="*/ 175 w 372"/>
                <a:gd name="T25" fmla="*/ 62 h 224"/>
                <a:gd name="T26" fmla="*/ 151 w 372"/>
                <a:gd name="T27" fmla="*/ 38 h 224"/>
                <a:gd name="T28" fmla="*/ 127 w 372"/>
                <a:gd name="T29" fmla="*/ 62 h 224"/>
                <a:gd name="T30" fmla="*/ 127 w 372"/>
                <a:gd name="T31" fmla="*/ 176 h 224"/>
                <a:gd name="T32" fmla="*/ 106 w 372"/>
                <a:gd name="T33" fmla="*/ 176 h 224"/>
                <a:gd name="T34" fmla="*/ 106 w 372"/>
                <a:gd name="T35" fmla="*/ 120 h 224"/>
                <a:gd name="T36" fmla="*/ 82 w 372"/>
                <a:gd name="T37" fmla="*/ 96 h 224"/>
                <a:gd name="T38" fmla="*/ 58 w 372"/>
                <a:gd name="T39" fmla="*/ 120 h 224"/>
                <a:gd name="T40" fmla="*/ 58 w 372"/>
                <a:gd name="T41" fmla="*/ 176 h 224"/>
                <a:gd name="T42" fmla="*/ 24 w 372"/>
                <a:gd name="T43" fmla="*/ 176 h 224"/>
                <a:gd name="T44" fmla="*/ 0 w 372"/>
                <a:gd name="T45" fmla="*/ 200 h 224"/>
                <a:gd name="T46" fmla="*/ 24 w 372"/>
                <a:gd name="T47" fmla="*/ 224 h 224"/>
                <a:gd name="T48" fmla="*/ 348 w 372"/>
                <a:gd name="T49" fmla="*/ 224 h 224"/>
                <a:gd name="T50" fmla="*/ 372 w 372"/>
                <a:gd name="T51" fmla="*/ 200 h 224"/>
                <a:gd name="T52" fmla="*/ 348 w 372"/>
                <a:gd name="T53" fmla="*/ 176 h 224"/>
                <a:gd name="T54" fmla="*/ 348 w 372"/>
                <a:gd name="T55" fmla="*/ 176 h 224"/>
                <a:gd name="T56" fmla="*/ 348 w 372"/>
                <a:gd name="T57" fmla="*/ 1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2" h="224">
                  <a:moveTo>
                    <a:pt x="348" y="176"/>
                  </a:moveTo>
                  <a:cubicBezTo>
                    <a:pt x="313" y="176"/>
                    <a:pt x="313" y="176"/>
                    <a:pt x="313" y="176"/>
                  </a:cubicBezTo>
                  <a:cubicBezTo>
                    <a:pt x="313" y="24"/>
                    <a:pt x="313" y="24"/>
                    <a:pt x="313" y="24"/>
                  </a:cubicBezTo>
                  <a:cubicBezTo>
                    <a:pt x="313" y="11"/>
                    <a:pt x="302" y="0"/>
                    <a:pt x="289" y="0"/>
                  </a:cubicBezTo>
                  <a:cubicBezTo>
                    <a:pt x="276" y="0"/>
                    <a:pt x="265" y="11"/>
                    <a:pt x="265" y="24"/>
                  </a:cubicBezTo>
                  <a:cubicBezTo>
                    <a:pt x="265" y="176"/>
                    <a:pt x="265" y="176"/>
                    <a:pt x="265" y="176"/>
                  </a:cubicBezTo>
                  <a:cubicBezTo>
                    <a:pt x="244" y="176"/>
                    <a:pt x="244" y="176"/>
                    <a:pt x="244" y="176"/>
                  </a:cubicBezTo>
                  <a:cubicBezTo>
                    <a:pt x="244" y="120"/>
                    <a:pt x="244" y="120"/>
                    <a:pt x="244" y="120"/>
                  </a:cubicBezTo>
                  <a:cubicBezTo>
                    <a:pt x="244" y="107"/>
                    <a:pt x="234" y="96"/>
                    <a:pt x="220" y="96"/>
                  </a:cubicBezTo>
                  <a:cubicBezTo>
                    <a:pt x="207" y="96"/>
                    <a:pt x="196" y="107"/>
                    <a:pt x="196" y="120"/>
                  </a:cubicBezTo>
                  <a:cubicBezTo>
                    <a:pt x="196" y="176"/>
                    <a:pt x="196" y="176"/>
                    <a:pt x="196" y="176"/>
                  </a:cubicBezTo>
                  <a:cubicBezTo>
                    <a:pt x="175" y="176"/>
                    <a:pt x="175" y="176"/>
                    <a:pt x="175" y="176"/>
                  </a:cubicBezTo>
                  <a:cubicBezTo>
                    <a:pt x="175" y="62"/>
                    <a:pt x="175" y="62"/>
                    <a:pt x="175" y="62"/>
                  </a:cubicBezTo>
                  <a:cubicBezTo>
                    <a:pt x="175" y="49"/>
                    <a:pt x="165" y="38"/>
                    <a:pt x="151" y="38"/>
                  </a:cubicBezTo>
                  <a:cubicBezTo>
                    <a:pt x="138" y="38"/>
                    <a:pt x="127" y="49"/>
                    <a:pt x="127" y="62"/>
                  </a:cubicBezTo>
                  <a:cubicBezTo>
                    <a:pt x="127" y="176"/>
                    <a:pt x="127" y="176"/>
                    <a:pt x="127" y="176"/>
                  </a:cubicBezTo>
                  <a:cubicBezTo>
                    <a:pt x="106" y="176"/>
                    <a:pt x="106" y="176"/>
                    <a:pt x="106" y="176"/>
                  </a:cubicBezTo>
                  <a:cubicBezTo>
                    <a:pt x="106" y="120"/>
                    <a:pt x="106" y="120"/>
                    <a:pt x="106" y="120"/>
                  </a:cubicBezTo>
                  <a:cubicBezTo>
                    <a:pt x="106" y="107"/>
                    <a:pt x="96" y="96"/>
                    <a:pt x="82" y="96"/>
                  </a:cubicBezTo>
                  <a:cubicBezTo>
                    <a:pt x="69" y="96"/>
                    <a:pt x="58" y="107"/>
                    <a:pt x="58" y="120"/>
                  </a:cubicBezTo>
                  <a:cubicBezTo>
                    <a:pt x="58" y="176"/>
                    <a:pt x="58" y="176"/>
                    <a:pt x="58" y="176"/>
                  </a:cubicBezTo>
                  <a:cubicBezTo>
                    <a:pt x="24" y="176"/>
                    <a:pt x="24" y="176"/>
                    <a:pt x="24" y="176"/>
                  </a:cubicBezTo>
                  <a:cubicBezTo>
                    <a:pt x="11" y="176"/>
                    <a:pt x="0" y="186"/>
                    <a:pt x="0" y="200"/>
                  </a:cubicBezTo>
                  <a:cubicBezTo>
                    <a:pt x="0" y="213"/>
                    <a:pt x="11" y="224"/>
                    <a:pt x="24" y="224"/>
                  </a:cubicBezTo>
                  <a:cubicBezTo>
                    <a:pt x="348" y="224"/>
                    <a:pt x="348" y="224"/>
                    <a:pt x="348" y="224"/>
                  </a:cubicBezTo>
                  <a:cubicBezTo>
                    <a:pt x="361" y="224"/>
                    <a:pt x="372" y="213"/>
                    <a:pt x="372" y="200"/>
                  </a:cubicBezTo>
                  <a:cubicBezTo>
                    <a:pt x="372" y="186"/>
                    <a:pt x="361" y="176"/>
                    <a:pt x="348" y="176"/>
                  </a:cubicBezTo>
                  <a:close/>
                  <a:moveTo>
                    <a:pt x="348" y="176"/>
                  </a:moveTo>
                  <a:cubicBezTo>
                    <a:pt x="348" y="176"/>
                    <a:pt x="348" y="176"/>
                    <a:pt x="348" y="1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6" name="Freeform 31">
              <a:extLst>
                <a:ext uri="{FF2B5EF4-FFF2-40B4-BE49-F238E27FC236}">
                  <a16:creationId xmlns:a16="http://schemas.microsoft.com/office/drawing/2014/main" id="{0E37AAC2-2B08-9501-40F8-977D6C4F51CD}"/>
                </a:ext>
              </a:extLst>
            </p:cNvPr>
            <p:cNvSpPr>
              <a:spLocks noEditPoints="1"/>
            </p:cNvSpPr>
            <p:nvPr/>
          </p:nvSpPr>
          <p:spPr bwMode="auto">
            <a:xfrm>
              <a:off x="2112" y="2141"/>
              <a:ext cx="107" cy="29"/>
            </a:xfrm>
            <a:custGeom>
              <a:avLst/>
              <a:gdLst>
                <a:gd name="T0" fmla="*/ 150 w 174"/>
                <a:gd name="T1" fmla="*/ 0 h 48"/>
                <a:gd name="T2" fmla="*/ 24 w 174"/>
                <a:gd name="T3" fmla="*/ 0 h 48"/>
                <a:gd name="T4" fmla="*/ 0 w 174"/>
                <a:gd name="T5" fmla="*/ 24 h 48"/>
                <a:gd name="T6" fmla="*/ 24 w 174"/>
                <a:gd name="T7" fmla="*/ 48 h 48"/>
                <a:gd name="T8" fmla="*/ 150 w 174"/>
                <a:gd name="T9" fmla="*/ 48 h 48"/>
                <a:gd name="T10" fmla="*/ 174 w 174"/>
                <a:gd name="T11" fmla="*/ 24 h 48"/>
                <a:gd name="T12" fmla="*/ 150 w 174"/>
                <a:gd name="T13" fmla="*/ 0 h 48"/>
                <a:gd name="T14" fmla="*/ 150 w 174"/>
                <a:gd name="T15" fmla="*/ 0 h 48"/>
                <a:gd name="T16" fmla="*/ 150 w 17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48">
                  <a:moveTo>
                    <a:pt x="150" y="0"/>
                  </a:moveTo>
                  <a:cubicBezTo>
                    <a:pt x="24" y="0"/>
                    <a:pt x="24" y="0"/>
                    <a:pt x="24" y="0"/>
                  </a:cubicBezTo>
                  <a:cubicBezTo>
                    <a:pt x="11" y="0"/>
                    <a:pt x="0" y="11"/>
                    <a:pt x="0" y="24"/>
                  </a:cubicBezTo>
                  <a:cubicBezTo>
                    <a:pt x="0" y="38"/>
                    <a:pt x="11" y="48"/>
                    <a:pt x="24" y="48"/>
                  </a:cubicBezTo>
                  <a:cubicBezTo>
                    <a:pt x="150" y="48"/>
                    <a:pt x="150" y="48"/>
                    <a:pt x="150" y="48"/>
                  </a:cubicBezTo>
                  <a:cubicBezTo>
                    <a:pt x="164" y="48"/>
                    <a:pt x="174" y="38"/>
                    <a:pt x="174" y="24"/>
                  </a:cubicBezTo>
                  <a:cubicBezTo>
                    <a:pt x="174" y="11"/>
                    <a:pt x="164" y="0"/>
                    <a:pt x="150" y="0"/>
                  </a:cubicBezTo>
                  <a:close/>
                  <a:moveTo>
                    <a:pt x="150" y="0"/>
                  </a:moveTo>
                  <a:cubicBezTo>
                    <a:pt x="150" y="0"/>
                    <a:pt x="150" y="0"/>
                    <a:pt x="1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7" name="Freeform 32">
              <a:extLst>
                <a:ext uri="{FF2B5EF4-FFF2-40B4-BE49-F238E27FC236}">
                  <a16:creationId xmlns:a16="http://schemas.microsoft.com/office/drawing/2014/main" id="{FDE8B12E-D8F8-16A7-E34F-EEFD73A88FFD}"/>
                </a:ext>
              </a:extLst>
            </p:cNvPr>
            <p:cNvSpPr>
              <a:spLocks noEditPoints="1"/>
            </p:cNvSpPr>
            <p:nvPr/>
          </p:nvSpPr>
          <p:spPr bwMode="auto">
            <a:xfrm>
              <a:off x="2112" y="2185"/>
              <a:ext cx="107" cy="30"/>
            </a:xfrm>
            <a:custGeom>
              <a:avLst/>
              <a:gdLst>
                <a:gd name="T0" fmla="*/ 150 w 174"/>
                <a:gd name="T1" fmla="*/ 0 h 48"/>
                <a:gd name="T2" fmla="*/ 24 w 174"/>
                <a:gd name="T3" fmla="*/ 0 h 48"/>
                <a:gd name="T4" fmla="*/ 0 w 174"/>
                <a:gd name="T5" fmla="*/ 24 h 48"/>
                <a:gd name="T6" fmla="*/ 24 w 174"/>
                <a:gd name="T7" fmla="*/ 48 h 48"/>
                <a:gd name="T8" fmla="*/ 150 w 174"/>
                <a:gd name="T9" fmla="*/ 48 h 48"/>
                <a:gd name="T10" fmla="*/ 174 w 174"/>
                <a:gd name="T11" fmla="*/ 24 h 48"/>
                <a:gd name="T12" fmla="*/ 150 w 174"/>
                <a:gd name="T13" fmla="*/ 0 h 48"/>
                <a:gd name="T14" fmla="*/ 150 w 174"/>
                <a:gd name="T15" fmla="*/ 0 h 48"/>
                <a:gd name="T16" fmla="*/ 150 w 17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48">
                  <a:moveTo>
                    <a:pt x="150" y="0"/>
                  </a:moveTo>
                  <a:cubicBezTo>
                    <a:pt x="24" y="0"/>
                    <a:pt x="24" y="0"/>
                    <a:pt x="24" y="0"/>
                  </a:cubicBezTo>
                  <a:cubicBezTo>
                    <a:pt x="11" y="0"/>
                    <a:pt x="0" y="11"/>
                    <a:pt x="0" y="24"/>
                  </a:cubicBezTo>
                  <a:cubicBezTo>
                    <a:pt x="0" y="37"/>
                    <a:pt x="11" y="48"/>
                    <a:pt x="24" y="48"/>
                  </a:cubicBezTo>
                  <a:cubicBezTo>
                    <a:pt x="150" y="48"/>
                    <a:pt x="150" y="48"/>
                    <a:pt x="150" y="48"/>
                  </a:cubicBezTo>
                  <a:cubicBezTo>
                    <a:pt x="164" y="48"/>
                    <a:pt x="174" y="37"/>
                    <a:pt x="174" y="24"/>
                  </a:cubicBezTo>
                  <a:cubicBezTo>
                    <a:pt x="174" y="11"/>
                    <a:pt x="164" y="0"/>
                    <a:pt x="150" y="0"/>
                  </a:cubicBezTo>
                  <a:close/>
                  <a:moveTo>
                    <a:pt x="150" y="0"/>
                  </a:moveTo>
                  <a:cubicBezTo>
                    <a:pt x="150" y="0"/>
                    <a:pt x="150" y="0"/>
                    <a:pt x="1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8" name="Freeform 33">
              <a:extLst>
                <a:ext uri="{FF2B5EF4-FFF2-40B4-BE49-F238E27FC236}">
                  <a16:creationId xmlns:a16="http://schemas.microsoft.com/office/drawing/2014/main" id="{D0E2E1BB-6B08-B190-69F7-5CBC21B4275B}"/>
                </a:ext>
              </a:extLst>
            </p:cNvPr>
            <p:cNvSpPr>
              <a:spLocks noEditPoints="1"/>
            </p:cNvSpPr>
            <p:nvPr/>
          </p:nvSpPr>
          <p:spPr bwMode="auto">
            <a:xfrm>
              <a:off x="2112" y="2230"/>
              <a:ext cx="107" cy="30"/>
            </a:xfrm>
            <a:custGeom>
              <a:avLst/>
              <a:gdLst>
                <a:gd name="T0" fmla="*/ 150 w 174"/>
                <a:gd name="T1" fmla="*/ 0 h 48"/>
                <a:gd name="T2" fmla="*/ 24 w 174"/>
                <a:gd name="T3" fmla="*/ 0 h 48"/>
                <a:gd name="T4" fmla="*/ 0 w 174"/>
                <a:gd name="T5" fmla="*/ 24 h 48"/>
                <a:gd name="T6" fmla="*/ 24 w 174"/>
                <a:gd name="T7" fmla="*/ 48 h 48"/>
                <a:gd name="T8" fmla="*/ 150 w 174"/>
                <a:gd name="T9" fmla="*/ 48 h 48"/>
                <a:gd name="T10" fmla="*/ 174 w 174"/>
                <a:gd name="T11" fmla="*/ 24 h 48"/>
                <a:gd name="T12" fmla="*/ 150 w 174"/>
                <a:gd name="T13" fmla="*/ 0 h 48"/>
                <a:gd name="T14" fmla="*/ 150 w 174"/>
                <a:gd name="T15" fmla="*/ 0 h 48"/>
                <a:gd name="T16" fmla="*/ 150 w 17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48">
                  <a:moveTo>
                    <a:pt x="150" y="0"/>
                  </a:moveTo>
                  <a:cubicBezTo>
                    <a:pt x="24" y="0"/>
                    <a:pt x="24" y="0"/>
                    <a:pt x="24" y="0"/>
                  </a:cubicBezTo>
                  <a:cubicBezTo>
                    <a:pt x="11" y="0"/>
                    <a:pt x="0" y="10"/>
                    <a:pt x="0" y="24"/>
                  </a:cubicBezTo>
                  <a:cubicBezTo>
                    <a:pt x="0" y="37"/>
                    <a:pt x="11" y="48"/>
                    <a:pt x="24" y="48"/>
                  </a:cubicBezTo>
                  <a:cubicBezTo>
                    <a:pt x="150" y="48"/>
                    <a:pt x="150" y="48"/>
                    <a:pt x="150" y="48"/>
                  </a:cubicBezTo>
                  <a:cubicBezTo>
                    <a:pt x="164" y="48"/>
                    <a:pt x="174" y="37"/>
                    <a:pt x="174" y="24"/>
                  </a:cubicBezTo>
                  <a:cubicBezTo>
                    <a:pt x="174" y="10"/>
                    <a:pt x="164" y="0"/>
                    <a:pt x="150" y="0"/>
                  </a:cubicBezTo>
                  <a:close/>
                  <a:moveTo>
                    <a:pt x="150" y="0"/>
                  </a:moveTo>
                  <a:cubicBezTo>
                    <a:pt x="150" y="0"/>
                    <a:pt x="150" y="0"/>
                    <a:pt x="1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69" name="Freeform 34">
              <a:extLst>
                <a:ext uri="{FF2B5EF4-FFF2-40B4-BE49-F238E27FC236}">
                  <a16:creationId xmlns:a16="http://schemas.microsoft.com/office/drawing/2014/main" id="{D7EED51B-F5E8-8B3F-6701-E420C6B74148}"/>
                </a:ext>
              </a:extLst>
            </p:cNvPr>
            <p:cNvSpPr>
              <a:spLocks noEditPoints="1"/>
            </p:cNvSpPr>
            <p:nvPr/>
          </p:nvSpPr>
          <p:spPr bwMode="auto">
            <a:xfrm>
              <a:off x="2233" y="2141"/>
              <a:ext cx="107" cy="29"/>
            </a:xfrm>
            <a:custGeom>
              <a:avLst/>
              <a:gdLst>
                <a:gd name="T0" fmla="*/ 151 w 175"/>
                <a:gd name="T1" fmla="*/ 0 h 48"/>
                <a:gd name="T2" fmla="*/ 24 w 175"/>
                <a:gd name="T3" fmla="*/ 0 h 48"/>
                <a:gd name="T4" fmla="*/ 0 w 175"/>
                <a:gd name="T5" fmla="*/ 24 h 48"/>
                <a:gd name="T6" fmla="*/ 24 w 175"/>
                <a:gd name="T7" fmla="*/ 48 h 48"/>
                <a:gd name="T8" fmla="*/ 151 w 175"/>
                <a:gd name="T9" fmla="*/ 48 h 48"/>
                <a:gd name="T10" fmla="*/ 175 w 175"/>
                <a:gd name="T11" fmla="*/ 24 h 48"/>
                <a:gd name="T12" fmla="*/ 151 w 175"/>
                <a:gd name="T13" fmla="*/ 0 h 48"/>
                <a:gd name="T14" fmla="*/ 151 w 175"/>
                <a:gd name="T15" fmla="*/ 0 h 48"/>
                <a:gd name="T16" fmla="*/ 151 w 17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8">
                  <a:moveTo>
                    <a:pt x="151" y="0"/>
                  </a:moveTo>
                  <a:cubicBezTo>
                    <a:pt x="24" y="0"/>
                    <a:pt x="24" y="0"/>
                    <a:pt x="24" y="0"/>
                  </a:cubicBezTo>
                  <a:cubicBezTo>
                    <a:pt x="11" y="0"/>
                    <a:pt x="0" y="11"/>
                    <a:pt x="0" y="24"/>
                  </a:cubicBezTo>
                  <a:cubicBezTo>
                    <a:pt x="0" y="38"/>
                    <a:pt x="11" y="48"/>
                    <a:pt x="24" y="48"/>
                  </a:cubicBezTo>
                  <a:cubicBezTo>
                    <a:pt x="151" y="48"/>
                    <a:pt x="151" y="48"/>
                    <a:pt x="151" y="48"/>
                  </a:cubicBezTo>
                  <a:cubicBezTo>
                    <a:pt x="164" y="48"/>
                    <a:pt x="175" y="38"/>
                    <a:pt x="175" y="24"/>
                  </a:cubicBezTo>
                  <a:cubicBezTo>
                    <a:pt x="175" y="11"/>
                    <a:pt x="164" y="0"/>
                    <a:pt x="151" y="0"/>
                  </a:cubicBezTo>
                  <a:close/>
                  <a:moveTo>
                    <a:pt x="151" y="0"/>
                  </a:moveTo>
                  <a:cubicBezTo>
                    <a:pt x="151" y="0"/>
                    <a:pt x="151" y="0"/>
                    <a:pt x="1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0" name="Freeform 35">
              <a:extLst>
                <a:ext uri="{FF2B5EF4-FFF2-40B4-BE49-F238E27FC236}">
                  <a16:creationId xmlns:a16="http://schemas.microsoft.com/office/drawing/2014/main" id="{5C210FF4-A4F0-EA2B-4211-07888F66BC49}"/>
                </a:ext>
              </a:extLst>
            </p:cNvPr>
            <p:cNvSpPr>
              <a:spLocks noEditPoints="1"/>
            </p:cNvSpPr>
            <p:nvPr/>
          </p:nvSpPr>
          <p:spPr bwMode="auto">
            <a:xfrm>
              <a:off x="2233" y="2185"/>
              <a:ext cx="107" cy="30"/>
            </a:xfrm>
            <a:custGeom>
              <a:avLst/>
              <a:gdLst>
                <a:gd name="T0" fmla="*/ 151 w 175"/>
                <a:gd name="T1" fmla="*/ 0 h 48"/>
                <a:gd name="T2" fmla="*/ 24 w 175"/>
                <a:gd name="T3" fmla="*/ 0 h 48"/>
                <a:gd name="T4" fmla="*/ 0 w 175"/>
                <a:gd name="T5" fmla="*/ 24 h 48"/>
                <a:gd name="T6" fmla="*/ 24 w 175"/>
                <a:gd name="T7" fmla="*/ 48 h 48"/>
                <a:gd name="T8" fmla="*/ 151 w 175"/>
                <a:gd name="T9" fmla="*/ 48 h 48"/>
                <a:gd name="T10" fmla="*/ 175 w 175"/>
                <a:gd name="T11" fmla="*/ 24 h 48"/>
                <a:gd name="T12" fmla="*/ 151 w 175"/>
                <a:gd name="T13" fmla="*/ 0 h 48"/>
                <a:gd name="T14" fmla="*/ 151 w 175"/>
                <a:gd name="T15" fmla="*/ 0 h 48"/>
                <a:gd name="T16" fmla="*/ 151 w 17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8">
                  <a:moveTo>
                    <a:pt x="151" y="0"/>
                  </a:moveTo>
                  <a:cubicBezTo>
                    <a:pt x="24" y="0"/>
                    <a:pt x="24" y="0"/>
                    <a:pt x="24" y="0"/>
                  </a:cubicBezTo>
                  <a:cubicBezTo>
                    <a:pt x="11" y="0"/>
                    <a:pt x="0" y="11"/>
                    <a:pt x="0" y="24"/>
                  </a:cubicBezTo>
                  <a:cubicBezTo>
                    <a:pt x="0" y="37"/>
                    <a:pt x="11" y="48"/>
                    <a:pt x="24" y="48"/>
                  </a:cubicBezTo>
                  <a:cubicBezTo>
                    <a:pt x="151" y="48"/>
                    <a:pt x="151" y="48"/>
                    <a:pt x="151" y="48"/>
                  </a:cubicBezTo>
                  <a:cubicBezTo>
                    <a:pt x="164" y="48"/>
                    <a:pt x="175" y="37"/>
                    <a:pt x="175" y="24"/>
                  </a:cubicBezTo>
                  <a:cubicBezTo>
                    <a:pt x="175" y="11"/>
                    <a:pt x="164" y="0"/>
                    <a:pt x="151" y="0"/>
                  </a:cubicBezTo>
                  <a:close/>
                  <a:moveTo>
                    <a:pt x="151" y="0"/>
                  </a:moveTo>
                  <a:cubicBezTo>
                    <a:pt x="151" y="0"/>
                    <a:pt x="151" y="0"/>
                    <a:pt x="1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1" name="Freeform 36">
              <a:extLst>
                <a:ext uri="{FF2B5EF4-FFF2-40B4-BE49-F238E27FC236}">
                  <a16:creationId xmlns:a16="http://schemas.microsoft.com/office/drawing/2014/main" id="{036B7738-EC4A-B6AC-4678-F4515ADD5235}"/>
                </a:ext>
              </a:extLst>
            </p:cNvPr>
            <p:cNvSpPr>
              <a:spLocks noEditPoints="1"/>
            </p:cNvSpPr>
            <p:nvPr/>
          </p:nvSpPr>
          <p:spPr bwMode="auto">
            <a:xfrm>
              <a:off x="2233" y="2230"/>
              <a:ext cx="107" cy="30"/>
            </a:xfrm>
            <a:custGeom>
              <a:avLst/>
              <a:gdLst>
                <a:gd name="T0" fmla="*/ 151 w 175"/>
                <a:gd name="T1" fmla="*/ 0 h 48"/>
                <a:gd name="T2" fmla="*/ 24 w 175"/>
                <a:gd name="T3" fmla="*/ 0 h 48"/>
                <a:gd name="T4" fmla="*/ 0 w 175"/>
                <a:gd name="T5" fmla="*/ 24 h 48"/>
                <a:gd name="T6" fmla="*/ 24 w 175"/>
                <a:gd name="T7" fmla="*/ 48 h 48"/>
                <a:gd name="T8" fmla="*/ 151 w 175"/>
                <a:gd name="T9" fmla="*/ 48 h 48"/>
                <a:gd name="T10" fmla="*/ 175 w 175"/>
                <a:gd name="T11" fmla="*/ 24 h 48"/>
                <a:gd name="T12" fmla="*/ 151 w 175"/>
                <a:gd name="T13" fmla="*/ 0 h 48"/>
                <a:gd name="T14" fmla="*/ 151 w 175"/>
                <a:gd name="T15" fmla="*/ 0 h 48"/>
                <a:gd name="T16" fmla="*/ 151 w 17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8">
                  <a:moveTo>
                    <a:pt x="151" y="0"/>
                  </a:moveTo>
                  <a:cubicBezTo>
                    <a:pt x="24" y="0"/>
                    <a:pt x="24" y="0"/>
                    <a:pt x="24" y="0"/>
                  </a:cubicBezTo>
                  <a:cubicBezTo>
                    <a:pt x="11" y="0"/>
                    <a:pt x="0" y="10"/>
                    <a:pt x="0" y="24"/>
                  </a:cubicBezTo>
                  <a:cubicBezTo>
                    <a:pt x="0" y="37"/>
                    <a:pt x="11" y="48"/>
                    <a:pt x="24" y="48"/>
                  </a:cubicBezTo>
                  <a:cubicBezTo>
                    <a:pt x="151" y="48"/>
                    <a:pt x="151" y="48"/>
                    <a:pt x="151" y="48"/>
                  </a:cubicBezTo>
                  <a:cubicBezTo>
                    <a:pt x="164" y="48"/>
                    <a:pt x="175" y="37"/>
                    <a:pt x="175" y="24"/>
                  </a:cubicBezTo>
                  <a:cubicBezTo>
                    <a:pt x="175" y="10"/>
                    <a:pt x="164" y="0"/>
                    <a:pt x="151" y="0"/>
                  </a:cubicBezTo>
                  <a:close/>
                  <a:moveTo>
                    <a:pt x="151" y="0"/>
                  </a:moveTo>
                  <a:cubicBezTo>
                    <a:pt x="151" y="0"/>
                    <a:pt x="151" y="0"/>
                    <a:pt x="1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2" name="Freeform 37">
              <a:extLst>
                <a:ext uri="{FF2B5EF4-FFF2-40B4-BE49-F238E27FC236}">
                  <a16:creationId xmlns:a16="http://schemas.microsoft.com/office/drawing/2014/main" id="{82F8B446-52B0-8DDD-2940-A3887FF64613}"/>
                </a:ext>
              </a:extLst>
            </p:cNvPr>
            <p:cNvSpPr>
              <a:spLocks noEditPoints="1"/>
            </p:cNvSpPr>
            <p:nvPr/>
          </p:nvSpPr>
          <p:spPr bwMode="auto">
            <a:xfrm>
              <a:off x="2114" y="2290"/>
              <a:ext cx="29"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0" y="0"/>
                    <a:pt x="0" y="11"/>
                    <a:pt x="0" y="24"/>
                  </a:cubicBezTo>
                  <a:cubicBezTo>
                    <a:pt x="0" y="81"/>
                    <a:pt x="0" y="81"/>
                    <a:pt x="0" y="81"/>
                  </a:cubicBezTo>
                  <a:cubicBezTo>
                    <a:pt x="0" y="95"/>
                    <a:pt x="10" y="105"/>
                    <a:pt x="24" y="105"/>
                  </a:cubicBezTo>
                  <a:cubicBezTo>
                    <a:pt x="37" y="105"/>
                    <a:pt x="48" y="95"/>
                    <a:pt x="48" y="81"/>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3" name="Freeform 38">
              <a:extLst>
                <a:ext uri="{FF2B5EF4-FFF2-40B4-BE49-F238E27FC236}">
                  <a16:creationId xmlns:a16="http://schemas.microsoft.com/office/drawing/2014/main" id="{5F0C3075-7348-1959-A2F1-9CAB2720A7D6}"/>
                </a:ext>
              </a:extLst>
            </p:cNvPr>
            <p:cNvSpPr>
              <a:spLocks noEditPoints="1"/>
            </p:cNvSpPr>
            <p:nvPr/>
          </p:nvSpPr>
          <p:spPr bwMode="auto">
            <a:xfrm>
              <a:off x="2153" y="2290"/>
              <a:ext cx="29"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1" y="0"/>
                    <a:pt x="0" y="11"/>
                    <a:pt x="0" y="24"/>
                  </a:cubicBezTo>
                  <a:cubicBezTo>
                    <a:pt x="0" y="81"/>
                    <a:pt x="0" y="81"/>
                    <a:pt x="0" y="81"/>
                  </a:cubicBezTo>
                  <a:cubicBezTo>
                    <a:pt x="0" y="95"/>
                    <a:pt x="11" y="105"/>
                    <a:pt x="24" y="105"/>
                  </a:cubicBezTo>
                  <a:cubicBezTo>
                    <a:pt x="38" y="105"/>
                    <a:pt x="48" y="95"/>
                    <a:pt x="48" y="81"/>
                  </a:cubicBezTo>
                  <a:cubicBezTo>
                    <a:pt x="48" y="24"/>
                    <a:pt x="48" y="24"/>
                    <a:pt x="48" y="24"/>
                  </a:cubicBezTo>
                  <a:cubicBezTo>
                    <a:pt x="48" y="11"/>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4" name="Freeform 39">
              <a:extLst>
                <a:ext uri="{FF2B5EF4-FFF2-40B4-BE49-F238E27FC236}">
                  <a16:creationId xmlns:a16="http://schemas.microsoft.com/office/drawing/2014/main" id="{9DF16D2F-5F28-3357-D73F-23421AE9E42C}"/>
                </a:ext>
              </a:extLst>
            </p:cNvPr>
            <p:cNvSpPr>
              <a:spLocks noEditPoints="1"/>
            </p:cNvSpPr>
            <p:nvPr/>
          </p:nvSpPr>
          <p:spPr bwMode="auto">
            <a:xfrm>
              <a:off x="2193" y="2290"/>
              <a:ext cx="29"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1" y="0"/>
                    <a:pt x="0" y="11"/>
                    <a:pt x="0" y="24"/>
                  </a:cubicBezTo>
                  <a:cubicBezTo>
                    <a:pt x="0" y="81"/>
                    <a:pt x="0" y="81"/>
                    <a:pt x="0" y="81"/>
                  </a:cubicBezTo>
                  <a:cubicBezTo>
                    <a:pt x="0" y="95"/>
                    <a:pt x="11" y="105"/>
                    <a:pt x="24" y="105"/>
                  </a:cubicBezTo>
                  <a:cubicBezTo>
                    <a:pt x="37" y="105"/>
                    <a:pt x="48" y="95"/>
                    <a:pt x="48" y="81"/>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5" name="Freeform 40">
              <a:extLst>
                <a:ext uri="{FF2B5EF4-FFF2-40B4-BE49-F238E27FC236}">
                  <a16:creationId xmlns:a16="http://schemas.microsoft.com/office/drawing/2014/main" id="{71E42CC3-45B6-0E6F-A2CC-73EDA90461C7}"/>
                </a:ext>
              </a:extLst>
            </p:cNvPr>
            <p:cNvSpPr>
              <a:spLocks noEditPoints="1"/>
            </p:cNvSpPr>
            <p:nvPr/>
          </p:nvSpPr>
          <p:spPr bwMode="auto">
            <a:xfrm>
              <a:off x="2232" y="2290"/>
              <a:ext cx="30"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1" y="0"/>
                    <a:pt x="0" y="11"/>
                    <a:pt x="0" y="24"/>
                  </a:cubicBezTo>
                  <a:cubicBezTo>
                    <a:pt x="0" y="81"/>
                    <a:pt x="0" y="81"/>
                    <a:pt x="0" y="81"/>
                  </a:cubicBezTo>
                  <a:cubicBezTo>
                    <a:pt x="0" y="95"/>
                    <a:pt x="11" y="105"/>
                    <a:pt x="24" y="105"/>
                  </a:cubicBezTo>
                  <a:cubicBezTo>
                    <a:pt x="37" y="105"/>
                    <a:pt x="48" y="95"/>
                    <a:pt x="48" y="81"/>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6" name="Freeform 41">
              <a:extLst>
                <a:ext uri="{FF2B5EF4-FFF2-40B4-BE49-F238E27FC236}">
                  <a16:creationId xmlns:a16="http://schemas.microsoft.com/office/drawing/2014/main" id="{CE73E504-9C07-F73A-60E8-5306BD1E6CC9}"/>
                </a:ext>
              </a:extLst>
            </p:cNvPr>
            <p:cNvSpPr>
              <a:spLocks noEditPoints="1"/>
            </p:cNvSpPr>
            <p:nvPr/>
          </p:nvSpPr>
          <p:spPr bwMode="auto">
            <a:xfrm>
              <a:off x="2272" y="2290"/>
              <a:ext cx="30"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0" y="0"/>
                    <a:pt x="0" y="11"/>
                    <a:pt x="0" y="24"/>
                  </a:cubicBezTo>
                  <a:cubicBezTo>
                    <a:pt x="0" y="81"/>
                    <a:pt x="0" y="81"/>
                    <a:pt x="0" y="81"/>
                  </a:cubicBezTo>
                  <a:cubicBezTo>
                    <a:pt x="0" y="95"/>
                    <a:pt x="10" y="105"/>
                    <a:pt x="24" y="105"/>
                  </a:cubicBezTo>
                  <a:cubicBezTo>
                    <a:pt x="37" y="105"/>
                    <a:pt x="48" y="95"/>
                    <a:pt x="48" y="81"/>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77" name="Freeform 42">
              <a:extLst>
                <a:ext uri="{FF2B5EF4-FFF2-40B4-BE49-F238E27FC236}">
                  <a16:creationId xmlns:a16="http://schemas.microsoft.com/office/drawing/2014/main" id="{166F931C-4784-C4A8-74DD-627CAA531E66}"/>
                </a:ext>
              </a:extLst>
            </p:cNvPr>
            <p:cNvSpPr>
              <a:spLocks noEditPoints="1"/>
            </p:cNvSpPr>
            <p:nvPr/>
          </p:nvSpPr>
          <p:spPr bwMode="auto">
            <a:xfrm>
              <a:off x="2311" y="2290"/>
              <a:ext cx="30" cy="64"/>
            </a:xfrm>
            <a:custGeom>
              <a:avLst/>
              <a:gdLst>
                <a:gd name="T0" fmla="*/ 24 w 48"/>
                <a:gd name="T1" fmla="*/ 0 h 105"/>
                <a:gd name="T2" fmla="*/ 0 w 48"/>
                <a:gd name="T3" fmla="*/ 24 h 105"/>
                <a:gd name="T4" fmla="*/ 0 w 48"/>
                <a:gd name="T5" fmla="*/ 81 h 105"/>
                <a:gd name="T6" fmla="*/ 24 w 48"/>
                <a:gd name="T7" fmla="*/ 105 h 105"/>
                <a:gd name="T8" fmla="*/ 48 w 48"/>
                <a:gd name="T9" fmla="*/ 81 h 105"/>
                <a:gd name="T10" fmla="*/ 48 w 48"/>
                <a:gd name="T11" fmla="*/ 24 h 105"/>
                <a:gd name="T12" fmla="*/ 24 w 48"/>
                <a:gd name="T13" fmla="*/ 0 h 105"/>
                <a:gd name="T14" fmla="*/ 24 w 48"/>
                <a:gd name="T15" fmla="*/ 0 h 105"/>
                <a:gd name="T16" fmla="*/ 24 w 4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5">
                  <a:moveTo>
                    <a:pt x="24" y="0"/>
                  </a:moveTo>
                  <a:cubicBezTo>
                    <a:pt x="11" y="0"/>
                    <a:pt x="0" y="11"/>
                    <a:pt x="0" y="24"/>
                  </a:cubicBezTo>
                  <a:cubicBezTo>
                    <a:pt x="0" y="81"/>
                    <a:pt x="0" y="81"/>
                    <a:pt x="0" y="81"/>
                  </a:cubicBezTo>
                  <a:cubicBezTo>
                    <a:pt x="0" y="95"/>
                    <a:pt x="11" y="105"/>
                    <a:pt x="24" y="105"/>
                  </a:cubicBezTo>
                  <a:cubicBezTo>
                    <a:pt x="38" y="105"/>
                    <a:pt x="48" y="95"/>
                    <a:pt x="48" y="81"/>
                  </a:cubicBezTo>
                  <a:cubicBezTo>
                    <a:pt x="48" y="24"/>
                    <a:pt x="48" y="24"/>
                    <a:pt x="48" y="24"/>
                  </a:cubicBezTo>
                  <a:cubicBezTo>
                    <a:pt x="48" y="11"/>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grpSp>
        <p:nvGrpSpPr>
          <p:cNvPr id="78" name="Group 45">
            <a:extLst>
              <a:ext uri="{FF2B5EF4-FFF2-40B4-BE49-F238E27FC236}">
                <a16:creationId xmlns:a16="http://schemas.microsoft.com/office/drawing/2014/main" id="{9B09E92F-DDF1-36D1-8965-4BC6B4E00262}"/>
              </a:ext>
            </a:extLst>
          </p:cNvPr>
          <p:cNvGrpSpPr>
            <a:grpSpLocks noChangeAspect="1"/>
          </p:cNvGrpSpPr>
          <p:nvPr/>
        </p:nvGrpSpPr>
        <p:grpSpPr bwMode="auto">
          <a:xfrm>
            <a:off x="3360864" y="1756411"/>
            <a:ext cx="561436" cy="508409"/>
            <a:chOff x="1855" y="448"/>
            <a:chExt cx="1207" cy="1093"/>
          </a:xfrm>
          <a:solidFill>
            <a:schemeClr val="bg1"/>
          </a:solidFill>
        </p:grpSpPr>
        <p:sp>
          <p:nvSpPr>
            <p:cNvPr id="79" name="Freeform 46">
              <a:extLst>
                <a:ext uri="{FF2B5EF4-FFF2-40B4-BE49-F238E27FC236}">
                  <a16:creationId xmlns:a16="http://schemas.microsoft.com/office/drawing/2014/main" id="{EA16C626-290A-9A16-57E5-450CFBB8DEB6}"/>
                </a:ext>
              </a:extLst>
            </p:cNvPr>
            <p:cNvSpPr>
              <a:spLocks noEditPoints="1"/>
            </p:cNvSpPr>
            <p:nvPr/>
          </p:nvSpPr>
          <p:spPr bwMode="auto">
            <a:xfrm>
              <a:off x="1855" y="448"/>
              <a:ext cx="961" cy="691"/>
            </a:xfrm>
            <a:custGeom>
              <a:avLst/>
              <a:gdLst>
                <a:gd name="T0" fmla="*/ 1298 w 1304"/>
                <a:gd name="T1" fmla="*/ 212 h 938"/>
                <a:gd name="T2" fmla="*/ 934 w 1304"/>
                <a:gd name="T3" fmla="*/ 0 h 938"/>
                <a:gd name="T4" fmla="*/ 572 w 1304"/>
                <a:gd name="T5" fmla="*/ 210 h 938"/>
                <a:gd name="T6" fmla="*/ 487 w 1304"/>
                <a:gd name="T7" fmla="*/ 196 h 938"/>
                <a:gd name="T8" fmla="*/ 302 w 1304"/>
                <a:gd name="T9" fmla="*/ 272 h 938"/>
                <a:gd name="T10" fmla="*/ 225 w 1304"/>
                <a:gd name="T11" fmla="*/ 434 h 938"/>
                <a:gd name="T12" fmla="*/ 72 w 1304"/>
                <a:gd name="T13" fmla="*/ 508 h 938"/>
                <a:gd name="T14" fmla="*/ 0 w 1304"/>
                <a:gd name="T15" fmla="*/ 685 h 938"/>
                <a:gd name="T16" fmla="*/ 250 w 1304"/>
                <a:gd name="T17" fmla="*/ 938 h 938"/>
                <a:gd name="T18" fmla="*/ 459 w 1304"/>
                <a:gd name="T19" fmla="*/ 938 h 938"/>
                <a:gd name="T20" fmla="*/ 483 w 1304"/>
                <a:gd name="T21" fmla="*/ 914 h 938"/>
                <a:gd name="T22" fmla="*/ 459 w 1304"/>
                <a:gd name="T23" fmla="*/ 890 h 938"/>
                <a:gd name="T24" fmla="*/ 250 w 1304"/>
                <a:gd name="T25" fmla="*/ 890 h 938"/>
                <a:gd name="T26" fmla="*/ 48 w 1304"/>
                <a:gd name="T27" fmla="*/ 685 h 938"/>
                <a:gd name="T28" fmla="*/ 247 w 1304"/>
                <a:gd name="T29" fmla="*/ 481 h 938"/>
                <a:gd name="T30" fmla="*/ 271 w 1304"/>
                <a:gd name="T31" fmla="*/ 458 h 938"/>
                <a:gd name="T32" fmla="*/ 336 w 1304"/>
                <a:gd name="T33" fmla="*/ 307 h 938"/>
                <a:gd name="T34" fmla="*/ 487 w 1304"/>
                <a:gd name="T35" fmla="*/ 244 h 938"/>
                <a:gd name="T36" fmla="*/ 573 w 1304"/>
                <a:gd name="T37" fmla="*/ 262 h 938"/>
                <a:gd name="T38" fmla="*/ 604 w 1304"/>
                <a:gd name="T39" fmla="*/ 251 h 938"/>
                <a:gd name="T40" fmla="*/ 934 w 1304"/>
                <a:gd name="T41" fmla="*/ 48 h 938"/>
                <a:gd name="T42" fmla="*/ 1256 w 1304"/>
                <a:gd name="T43" fmla="*/ 236 h 938"/>
                <a:gd name="T44" fmla="*/ 1289 w 1304"/>
                <a:gd name="T45" fmla="*/ 244 h 938"/>
                <a:gd name="T46" fmla="*/ 1298 w 1304"/>
                <a:gd name="T47" fmla="*/ 212 h 938"/>
                <a:gd name="T48" fmla="*/ 1298 w 1304"/>
                <a:gd name="T49" fmla="*/ 212 h 938"/>
                <a:gd name="T50" fmla="*/ 1298 w 1304"/>
                <a:gd name="T51" fmla="*/ 21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4" h="938">
                  <a:moveTo>
                    <a:pt x="1298" y="212"/>
                  </a:moveTo>
                  <a:cubicBezTo>
                    <a:pt x="1223" y="81"/>
                    <a:pt x="1084" y="0"/>
                    <a:pt x="934" y="0"/>
                  </a:cubicBezTo>
                  <a:cubicBezTo>
                    <a:pt x="784" y="0"/>
                    <a:pt x="647" y="80"/>
                    <a:pt x="572" y="210"/>
                  </a:cubicBezTo>
                  <a:cubicBezTo>
                    <a:pt x="545" y="201"/>
                    <a:pt x="516" y="196"/>
                    <a:pt x="487" y="196"/>
                  </a:cubicBezTo>
                  <a:cubicBezTo>
                    <a:pt x="418" y="196"/>
                    <a:pt x="352" y="223"/>
                    <a:pt x="302" y="272"/>
                  </a:cubicBezTo>
                  <a:cubicBezTo>
                    <a:pt x="258" y="316"/>
                    <a:pt x="231" y="373"/>
                    <a:pt x="225" y="434"/>
                  </a:cubicBezTo>
                  <a:cubicBezTo>
                    <a:pt x="167" y="440"/>
                    <a:pt x="113" y="466"/>
                    <a:pt x="72" y="508"/>
                  </a:cubicBezTo>
                  <a:cubicBezTo>
                    <a:pt x="26" y="556"/>
                    <a:pt x="0" y="619"/>
                    <a:pt x="0" y="685"/>
                  </a:cubicBezTo>
                  <a:cubicBezTo>
                    <a:pt x="0" y="824"/>
                    <a:pt x="112" y="938"/>
                    <a:pt x="250" y="938"/>
                  </a:cubicBezTo>
                  <a:cubicBezTo>
                    <a:pt x="459" y="938"/>
                    <a:pt x="459" y="938"/>
                    <a:pt x="459" y="938"/>
                  </a:cubicBezTo>
                  <a:cubicBezTo>
                    <a:pt x="472" y="938"/>
                    <a:pt x="483" y="927"/>
                    <a:pt x="483" y="914"/>
                  </a:cubicBezTo>
                  <a:cubicBezTo>
                    <a:pt x="483" y="900"/>
                    <a:pt x="472" y="890"/>
                    <a:pt x="459" y="890"/>
                  </a:cubicBezTo>
                  <a:cubicBezTo>
                    <a:pt x="250" y="890"/>
                    <a:pt x="250" y="890"/>
                    <a:pt x="250" y="890"/>
                  </a:cubicBezTo>
                  <a:cubicBezTo>
                    <a:pt x="139" y="890"/>
                    <a:pt x="48" y="798"/>
                    <a:pt x="48" y="685"/>
                  </a:cubicBezTo>
                  <a:cubicBezTo>
                    <a:pt x="48" y="574"/>
                    <a:pt x="137" y="483"/>
                    <a:pt x="247" y="481"/>
                  </a:cubicBezTo>
                  <a:cubicBezTo>
                    <a:pt x="260" y="481"/>
                    <a:pt x="271" y="471"/>
                    <a:pt x="271" y="458"/>
                  </a:cubicBezTo>
                  <a:cubicBezTo>
                    <a:pt x="272" y="400"/>
                    <a:pt x="296" y="347"/>
                    <a:pt x="336" y="307"/>
                  </a:cubicBezTo>
                  <a:cubicBezTo>
                    <a:pt x="377" y="266"/>
                    <a:pt x="431" y="244"/>
                    <a:pt x="487" y="244"/>
                  </a:cubicBezTo>
                  <a:cubicBezTo>
                    <a:pt x="517" y="244"/>
                    <a:pt x="546" y="250"/>
                    <a:pt x="573" y="262"/>
                  </a:cubicBezTo>
                  <a:cubicBezTo>
                    <a:pt x="585" y="267"/>
                    <a:pt x="598" y="262"/>
                    <a:pt x="604" y="251"/>
                  </a:cubicBezTo>
                  <a:cubicBezTo>
                    <a:pt x="668" y="126"/>
                    <a:pt x="795" y="48"/>
                    <a:pt x="934" y="48"/>
                  </a:cubicBezTo>
                  <a:cubicBezTo>
                    <a:pt x="1066" y="48"/>
                    <a:pt x="1190" y="120"/>
                    <a:pt x="1256" y="236"/>
                  </a:cubicBezTo>
                  <a:cubicBezTo>
                    <a:pt x="1262" y="247"/>
                    <a:pt x="1277" y="251"/>
                    <a:pt x="1289" y="244"/>
                  </a:cubicBezTo>
                  <a:cubicBezTo>
                    <a:pt x="1300" y="238"/>
                    <a:pt x="1304" y="223"/>
                    <a:pt x="1298" y="212"/>
                  </a:cubicBezTo>
                  <a:close/>
                  <a:moveTo>
                    <a:pt x="1298" y="212"/>
                  </a:moveTo>
                  <a:cubicBezTo>
                    <a:pt x="1298" y="212"/>
                    <a:pt x="1298" y="212"/>
                    <a:pt x="1298" y="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0" name="Freeform 47">
              <a:extLst>
                <a:ext uri="{FF2B5EF4-FFF2-40B4-BE49-F238E27FC236}">
                  <a16:creationId xmlns:a16="http://schemas.microsoft.com/office/drawing/2014/main" id="{335DC99D-3175-FFA9-551F-B03D99463426}"/>
                </a:ext>
              </a:extLst>
            </p:cNvPr>
            <p:cNvSpPr>
              <a:spLocks noEditPoints="1"/>
            </p:cNvSpPr>
            <p:nvPr/>
          </p:nvSpPr>
          <p:spPr bwMode="auto">
            <a:xfrm>
              <a:off x="2592" y="693"/>
              <a:ext cx="460" cy="446"/>
            </a:xfrm>
            <a:custGeom>
              <a:avLst/>
              <a:gdLst>
                <a:gd name="T0" fmla="*/ 374 w 624"/>
                <a:gd name="T1" fmla="*/ 101 h 606"/>
                <a:gd name="T2" fmla="*/ 352 w 624"/>
                <a:gd name="T3" fmla="*/ 101 h 606"/>
                <a:gd name="T4" fmla="*/ 352 w 624"/>
                <a:gd name="T5" fmla="*/ 91 h 606"/>
                <a:gd name="T6" fmla="*/ 347 w 624"/>
                <a:gd name="T7" fmla="*/ 22 h 606"/>
                <a:gd name="T8" fmla="*/ 319 w 624"/>
                <a:gd name="T9" fmla="*/ 2 h 606"/>
                <a:gd name="T10" fmla="*/ 300 w 624"/>
                <a:gd name="T11" fmla="*/ 30 h 606"/>
                <a:gd name="T12" fmla="*/ 304 w 624"/>
                <a:gd name="T13" fmla="*/ 91 h 606"/>
                <a:gd name="T14" fmla="*/ 303 w 624"/>
                <a:gd name="T15" fmla="*/ 123 h 606"/>
                <a:gd name="T16" fmla="*/ 309 w 624"/>
                <a:gd name="T17" fmla="*/ 141 h 606"/>
                <a:gd name="T18" fmla="*/ 327 w 624"/>
                <a:gd name="T19" fmla="*/ 149 h 606"/>
                <a:gd name="T20" fmla="*/ 374 w 624"/>
                <a:gd name="T21" fmla="*/ 149 h 606"/>
                <a:gd name="T22" fmla="*/ 576 w 624"/>
                <a:gd name="T23" fmla="*/ 353 h 606"/>
                <a:gd name="T24" fmla="*/ 374 w 624"/>
                <a:gd name="T25" fmla="*/ 558 h 606"/>
                <a:gd name="T26" fmla="*/ 24 w 624"/>
                <a:gd name="T27" fmla="*/ 558 h 606"/>
                <a:gd name="T28" fmla="*/ 0 w 624"/>
                <a:gd name="T29" fmla="*/ 582 h 606"/>
                <a:gd name="T30" fmla="*/ 24 w 624"/>
                <a:gd name="T31" fmla="*/ 606 h 606"/>
                <a:gd name="T32" fmla="*/ 374 w 624"/>
                <a:gd name="T33" fmla="*/ 606 h 606"/>
                <a:gd name="T34" fmla="*/ 624 w 624"/>
                <a:gd name="T35" fmla="*/ 353 h 606"/>
                <a:gd name="T36" fmla="*/ 374 w 624"/>
                <a:gd name="T37" fmla="*/ 101 h 606"/>
                <a:gd name="T38" fmla="*/ 374 w 624"/>
                <a:gd name="T39" fmla="*/ 101 h 606"/>
                <a:gd name="T40" fmla="*/ 374 w 624"/>
                <a:gd name="T41" fmla="*/ 10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4" h="606">
                  <a:moveTo>
                    <a:pt x="374" y="101"/>
                  </a:moveTo>
                  <a:cubicBezTo>
                    <a:pt x="352" y="101"/>
                    <a:pt x="352" y="101"/>
                    <a:pt x="352" y="101"/>
                  </a:cubicBezTo>
                  <a:cubicBezTo>
                    <a:pt x="352" y="98"/>
                    <a:pt x="352" y="94"/>
                    <a:pt x="352" y="91"/>
                  </a:cubicBezTo>
                  <a:cubicBezTo>
                    <a:pt x="352" y="68"/>
                    <a:pt x="351" y="45"/>
                    <a:pt x="347" y="22"/>
                  </a:cubicBezTo>
                  <a:cubicBezTo>
                    <a:pt x="345" y="9"/>
                    <a:pt x="333" y="0"/>
                    <a:pt x="319" y="2"/>
                  </a:cubicBezTo>
                  <a:cubicBezTo>
                    <a:pt x="306" y="4"/>
                    <a:pt x="297" y="17"/>
                    <a:pt x="300" y="30"/>
                  </a:cubicBezTo>
                  <a:cubicBezTo>
                    <a:pt x="303" y="50"/>
                    <a:pt x="304" y="70"/>
                    <a:pt x="304" y="91"/>
                  </a:cubicBezTo>
                  <a:cubicBezTo>
                    <a:pt x="304" y="101"/>
                    <a:pt x="304" y="112"/>
                    <a:pt x="303" y="123"/>
                  </a:cubicBezTo>
                  <a:cubicBezTo>
                    <a:pt x="302" y="130"/>
                    <a:pt x="305" y="136"/>
                    <a:pt x="309" y="141"/>
                  </a:cubicBezTo>
                  <a:cubicBezTo>
                    <a:pt x="314" y="146"/>
                    <a:pt x="320" y="149"/>
                    <a:pt x="327" y="149"/>
                  </a:cubicBezTo>
                  <a:cubicBezTo>
                    <a:pt x="374" y="149"/>
                    <a:pt x="374" y="149"/>
                    <a:pt x="374" y="149"/>
                  </a:cubicBezTo>
                  <a:cubicBezTo>
                    <a:pt x="485" y="149"/>
                    <a:pt x="576" y="241"/>
                    <a:pt x="576" y="353"/>
                  </a:cubicBezTo>
                  <a:cubicBezTo>
                    <a:pt x="576" y="466"/>
                    <a:pt x="485" y="558"/>
                    <a:pt x="374" y="558"/>
                  </a:cubicBezTo>
                  <a:cubicBezTo>
                    <a:pt x="24" y="558"/>
                    <a:pt x="24" y="558"/>
                    <a:pt x="24" y="558"/>
                  </a:cubicBezTo>
                  <a:cubicBezTo>
                    <a:pt x="11" y="558"/>
                    <a:pt x="0" y="568"/>
                    <a:pt x="0" y="582"/>
                  </a:cubicBezTo>
                  <a:cubicBezTo>
                    <a:pt x="0" y="595"/>
                    <a:pt x="11" y="606"/>
                    <a:pt x="24" y="606"/>
                  </a:cubicBezTo>
                  <a:cubicBezTo>
                    <a:pt x="374" y="606"/>
                    <a:pt x="374" y="606"/>
                    <a:pt x="374" y="606"/>
                  </a:cubicBezTo>
                  <a:cubicBezTo>
                    <a:pt x="512" y="606"/>
                    <a:pt x="624" y="492"/>
                    <a:pt x="624" y="353"/>
                  </a:cubicBezTo>
                  <a:cubicBezTo>
                    <a:pt x="624" y="214"/>
                    <a:pt x="512" y="101"/>
                    <a:pt x="374" y="101"/>
                  </a:cubicBezTo>
                  <a:close/>
                  <a:moveTo>
                    <a:pt x="374" y="101"/>
                  </a:moveTo>
                  <a:cubicBezTo>
                    <a:pt x="374" y="101"/>
                    <a:pt x="374" y="101"/>
                    <a:pt x="374"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1" name="Freeform 48">
              <a:extLst>
                <a:ext uri="{FF2B5EF4-FFF2-40B4-BE49-F238E27FC236}">
                  <a16:creationId xmlns:a16="http://schemas.microsoft.com/office/drawing/2014/main" id="{E3D311EE-668E-7D9B-3A57-30CB7AA7265E}"/>
                </a:ext>
              </a:extLst>
            </p:cNvPr>
            <p:cNvSpPr>
              <a:spLocks noEditPoints="1"/>
            </p:cNvSpPr>
            <p:nvPr/>
          </p:nvSpPr>
          <p:spPr bwMode="auto">
            <a:xfrm>
              <a:off x="1864" y="805"/>
              <a:ext cx="449" cy="470"/>
            </a:xfrm>
            <a:custGeom>
              <a:avLst/>
              <a:gdLst>
                <a:gd name="T0" fmla="*/ 596 w 609"/>
                <a:gd name="T1" fmla="*/ 250 h 639"/>
                <a:gd name="T2" fmla="*/ 532 w 609"/>
                <a:gd name="T3" fmla="*/ 151 h 639"/>
                <a:gd name="T4" fmla="*/ 557 w 609"/>
                <a:gd name="T5" fmla="*/ 89 h 639"/>
                <a:gd name="T6" fmla="*/ 469 w 609"/>
                <a:gd name="T7" fmla="*/ 0 h 639"/>
                <a:gd name="T8" fmla="*/ 380 w 609"/>
                <a:gd name="T9" fmla="*/ 89 h 639"/>
                <a:gd name="T10" fmla="*/ 469 w 609"/>
                <a:gd name="T11" fmla="*/ 178 h 639"/>
                <a:gd name="T12" fmla="*/ 491 w 609"/>
                <a:gd name="T13" fmla="*/ 176 h 639"/>
                <a:gd name="T14" fmla="*/ 556 w 609"/>
                <a:gd name="T15" fmla="*/ 276 h 639"/>
                <a:gd name="T16" fmla="*/ 561 w 609"/>
                <a:gd name="T17" fmla="*/ 292 h 639"/>
                <a:gd name="T18" fmla="*/ 561 w 609"/>
                <a:gd name="T19" fmla="*/ 591 h 639"/>
                <a:gd name="T20" fmla="*/ 24 w 609"/>
                <a:gd name="T21" fmla="*/ 591 h 639"/>
                <a:gd name="T22" fmla="*/ 0 w 609"/>
                <a:gd name="T23" fmla="*/ 615 h 639"/>
                <a:gd name="T24" fmla="*/ 24 w 609"/>
                <a:gd name="T25" fmla="*/ 639 h 639"/>
                <a:gd name="T26" fmla="*/ 569 w 609"/>
                <a:gd name="T27" fmla="*/ 639 h 639"/>
                <a:gd name="T28" fmla="*/ 609 w 609"/>
                <a:gd name="T29" fmla="*/ 599 h 639"/>
                <a:gd name="T30" fmla="*/ 609 w 609"/>
                <a:gd name="T31" fmla="*/ 292 h 639"/>
                <a:gd name="T32" fmla="*/ 596 w 609"/>
                <a:gd name="T33" fmla="*/ 250 h 639"/>
                <a:gd name="T34" fmla="*/ 469 w 609"/>
                <a:gd name="T35" fmla="*/ 130 h 639"/>
                <a:gd name="T36" fmla="*/ 428 w 609"/>
                <a:gd name="T37" fmla="*/ 89 h 639"/>
                <a:gd name="T38" fmla="*/ 469 w 609"/>
                <a:gd name="T39" fmla="*/ 48 h 639"/>
                <a:gd name="T40" fmla="*/ 509 w 609"/>
                <a:gd name="T41" fmla="*/ 89 h 639"/>
                <a:gd name="T42" fmla="*/ 469 w 609"/>
                <a:gd name="T43" fmla="*/ 130 h 639"/>
                <a:gd name="T44" fmla="*/ 469 w 609"/>
                <a:gd name="T45" fmla="*/ 130 h 639"/>
                <a:gd name="T46" fmla="*/ 469 w 609"/>
                <a:gd name="T47" fmla="*/ 13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639">
                  <a:moveTo>
                    <a:pt x="596" y="250"/>
                  </a:moveTo>
                  <a:cubicBezTo>
                    <a:pt x="532" y="151"/>
                    <a:pt x="532" y="151"/>
                    <a:pt x="532" y="151"/>
                  </a:cubicBezTo>
                  <a:cubicBezTo>
                    <a:pt x="548" y="135"/>
                    <a:pt x="557" y="113"/>
                    <a:pt x="557" y="89"/>
                  </a:cubicBezTo>
                  <a:cubicBezTo>
                    <a:pt x="557" y="40"/>
                    <a:pt x="518" y="0"/>
                    <a:pt x="469" y="0"/>
                  </a:cubicBezTo>
                  <a:cubicBezTo>
                    <a:pt x="420" y="0"/>
                    <a:pt x="380" y="40"/>
                    <a:pt x="380" y="89"/>
                  </a:cubicBezTo>
                  <a:cubicBezTo>
                    <a:pt x="380" y="138"/>
                    <a:pt x="420" y="178"/>
                    <a:pt x="469" y="178"/>
                  </a:cubicBezTo>
                  <a:cubicBezTo>
                    <a:pt x="476" y="178"/>
                    <a:pt x="484" y="177"/>
                    <a:pt x="491" y="176"/>
                  </a:cubicBezTo>
                  <a:cubicBezTo>
                    <a:pt x="556" y="276"/>
                    <a:pt x="556" y="276"/>
                    <a:pt x="556" y="276"/>
                  </a:cubicBezTo>
                  <a:cubicBezTo>
                    <a:pt x="558" y="280"/>
                    <a:pt x="561" y="288"/>
                    <a:pt x="561" y="292"/>
                  </a:cubicBezTo>
                  <a:cubicBezTo>
                    <a:pt x="561" y="591"/>
                    <a:pt x="561" y="591"/>
                    <a:pt x="561" y="591"/>
                  </a:cubicBezTo>
                  <a:cubicBezTo>
                    <a:pt x="24" y="591"/>
                    <a:pt x="24" y="591"/>
                    <a:pt x="24" y="591"/>
                  </a:cubicBezTo>
                  <a:cubicBezTo>
                    <a:pt x="11" y="591"/>
                    <a:pt x="0" y="602"/>
                    <a:pt x="0" y="615"/>
                  </a:cubicBezTo>
                  <a:cubicBezTo>
                    <a:pt x="0" y="628"/>
                    <a:pt x="11" y="639"/>
                    <a:pt x="24" y="639"/>
                  </a:cubicBezTo>
                  <a:cubicBezTo>
                    <a:pt x="569" y="639"/>
                    <a:pt x="569" y="639"/>
                    <a:pt x="569" y="639"/>
                  </a:cubicBezTo>
                  <a:cubicBezTo>
                    <a:pt x="591" y="639"/>
                    <a:pt x="609" y="621"/>
                    <a:pt x="609" y="599"/>
                  </a:cubicBezTo>
                  <a:cubicBezTo>
                    <a:pt x="609" y="292"/>
                    <a:pt x="609" y="292"/>
                    <a:pt x="609" y="292"/>
                  </a:cubicBezTo>
                  <a:cubicBezTo>
                    <a:pt x="609" y="279"/>
                    <a:pt x="604" y="261"/>
                    <a:pt x="596" y="250"/>
                  </a:cubicBezTo>
                  <a:close/>
                  <a:moveTo>
                    <a:pt x="469" y="130"/>
                  </a:moveTo>
                  <a:cubicBezTo>
                    <a:pt x="446" y="130"/>
                    <a:pt x="428" y="112"/>
                    <a:pt x="428" y="89"/>
                  </a:cubicBezTo>
                  <a:cubicBezTo>
                    <a:pt x="428" y="67"/>
                    <a:pt x="446" y="48"/>
                    <a:pt x="469" y="48"/>
                  </a:cubicBezTo>
                  <a:cubicBezTo>
                    <a:pt x="491" y="48"/>
                    <a:pt x="509" y="67"/>
                    <a:pt x="509" y="89"/>
                  </a:cubicBezTo>
                  <a:cubicBezTo>
                    <a:pt x="509" y="112"/>
                    <a:pt x="491" y="130"/>
                    <a:pt x="469" y="130"/>
                  </a:cubicBezTo>
                  <a:close/>
                  <a:moveTo>
                    <a:pt x="469" y="130"/>
                  </a:moveTo>
                  <a:cubicBezTo>
                    <a:pt x="469" y="130"/>
                    <a:pt x="469" y="130"/>
                    <a:pt x="469"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2" name="Freeform 49">
              <a:extLst>
                <a:ext uri="{FF2B5EF4-FFF2-40B4-BE49-F238E27FC236}">
                  <a16:creationId xmlns:a16="http://schemas.microsoft.com/office/drawing/2014/main" id="{DAB00AF7-EC55-5CA3-6A45-C2344CBC50F7}"/>
                </a:ext>
              </a:extLst>
            </p:cNvPr>
            <p:cNvSpPr>
              <a:spLocks noEditPoints="1"/>
            </p:cNvSpPr>
            <p:nvPr/>
          </p:nvSpPr>
          <p:spPr bwMode="auto">
            <a:xfrm>
              <a:off x="2158" y="805"/>
              <a:ext cx="548" cy="576"/>
            </a:xfrm>
            <a:custGeom>
              <a:avLst/>
              <a:gdLst>
                <a:gd name="T0" fmla="*/ 656 w 744"/>
                <a:gd name="T1" fmla="*/ 0 h 783"/>
                <a:gd name="T2" fmla="*/ 570 w 744"/>
                <a:gd name="T3" fmla="*/ 65 h 783"/>
                <a:gd name="T4" fmla="*/ 398 w 744"/>
                <a:gd name="T5" fmla="*/ 65 h 783"/>
                <a:gd name="T6" fmla="*/ 313 w 744"/>
                <a:gd name="T7" fmla="*/ 0 h 783"/>
                <a:gd name="T8" fmla="*/ 224 w 744"/>
                <a:gd name="T9" fmla="*/ 89 h 783"/>
                <a:gd name="T10" fmla="*/ 285 w 744"/>
                <a:gd name="T11" fmla="*/ 174 h 783"/>
                <a:gd name="T12" fmla="*/ 285 w 744"/>
                <a:gd name="T13" fmla="*/ 735 h 783"/>
                <a:gd name="T14" fmla="*/ 24 w 744"/>
                <a:gd name="T15" fmla="*/ 735 h 783"/>
                <a:gd name="T16" fmla="*/ 0 w 744"/>
                <a:gd name="T17" fmla="*/ 759 h 783"/>
                <a:gd name="T18" fmla="*/ 24 w 744"/>
                <a:gd name="T19" fmla="*/ 783 h 783"/>
                <a:gd name="T20" fmla="*/ 293 w 744"/>
                <a:gd name="T21" fmla="*/ 783 h 783"/>
                <a:gd name="T22" fmla="*/ 333 w 744"/>
                <a:gd name="T23" fmla="*/ 743 h 783"/>
                <a:gd name="T24" fmla="*/ 333 w 744"/>
                <a:gd name="T25" fmla="*/ 176 h 783"/>
                <a:gd name="T26" fmla="*/ 398 w 744"/>
                <a:gd name="T27" fmla="*/ 113 h 783"/>
                <a:gd name="T28" fmla="*/ 570 w 744"/>
                <a:gd name="T29" fmla="*/ 113 h 783"/>
                <a:gd name="T30" fmla="*/ 656 w 744"/>
                <a:gd name="T31" fmla="*/ 178 h 783"/>
                <a:gd name="T32" fmla="*/ 744 w 744"/>
                <a:gd name="T33" fmla="*/ 89 h 783"/>
                <a:gd name="T34" fmla="*/ 656 w 744"/>
                <a:gd name="T35" fmla="*/ 0 h 783"/>
                <a:gd name="T36" fmla="*/ 313 w 744"/>
                <a:gd name="T37" fmla="*/ 130 h 783"/>
                <a:gd name="T38" fmla="*/ 272 w 744"/>
                <a:gd name="T39" fmla="*/ 89 h 783"/>
                <a:gd name="T40" fmla="*/ 313 w 744"/>
                <a:gd name="T41" fmla="*/ 48 h 783"/>
                <a:gd name="T42" fmla="*/ 353 w 744"/>
                <a:gd name="T43" fmla="*/ 89 h 783"/>
                <a:gd name="T44" fmla="*/ 313 w 744"/>
                <a:gd name="T45" fmla="*/ 130 h 783"/>
                <a:gd name="T46" fmla="*/ 656 w 744"/>
                <a:gd name="T47" fmla="*/ 130 h 783"/>
                <a:gd name="T48" fmla="*/ 615 w 744"/>
                <a:gd name="T49" fmla="*/ 89 h 783"/>
                <a:gd name="T50" fmla="*/ 656 w 744"/>
                <a:gd name="T51" fmla="*/ 48 h 783"/>
                <a:gd name="T52" fmla="*/ 696 w 744"/>
                <a:gd name="T53" fmla="*/ 89 h 783"/>
                <a:gd name="T54" fmla="*/ 656 w 744"/>
                <a:gd name="T55" fmla="*/ 130 h 783"/>
                <a:gd name="T56" fmla="*/ 656 w 744"/>
                <a:gd name="T57" fmla="*/ 130 h 783"/>
                <a:gd name="T58" fmla="*/ 656 w 744"/>
                <a:gd name="T59" fmla="*/ 13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4" h="783">
                  <a:moveTo>
                    <a:pt x="656" y="0"/>
                  </a:moveTo>
                  <a:cubicBezTo>
                    <a:pt x="615" y="0"/>
                    <a:pt x="581" y="28"/>
                    <a:pt x="570" y="65"/>
                  </a:cubicBezTo>
                  <a:cubicBezTo>
                    <a:pt x="398" y="65"/>
                    <a:pt x="398" y="65"/>
                    <a:pt x="398" y="65"/>
                  </a:cubicBezTo>
                  <a:cubicBezTo>
                    <a:pt x="388" y="28"/>
                    <a:pt x="353" y="0"/>
                    <a:pt x="313" y="0"/>
                  </a:cubicBezTo>
                  <a:cubicBezTo>
                    <a:pt x="264" y="0"/>
                    <a:pt x="224" y="40"/>
                    <a:pt x="224" y="89"/>
                  </a:cubicBezTo>
                  <a:cubicBezTo>
                    <a:pt x="224" y="128"/>
                    <a:pt x="250" y="162"/>
                    <a:pt x="285" y="174"/>
                  </a:cubicBezTo>
                  <a:cubicBezTo>
                    <a:pt x="285" y="735"/>
                    <a:pt x="285" y="735"/>
                    <a:pt x="285" y="735"/>
                  </a:cubicBezTo>
                  <a:cubicBezTo>
                    <a:pt x="24" y="735"/>
                    <a:pt x="24" y="735"/>
                    <a:pt x="24" y="735"/>
                  </a:cubicBezTo>
                  <a:cubicBezTo>
                    <a:pt x="11" y="735"/>
                    <a:pt x="0" y="746"/>
                    <a:pt x="0" y="759"/>
                  </a:cubicBezTo>
                  <a:cubicBezTo>
                    <a:pt x="0" y="772"/>
                    <a:pt x="11" y="783"/>
                    <a:pt x="24" y="783"/>
                  </a:cubicBezTo>
                  <a:cubicBezTo>
                    <a:pt x="293" y="783"/>
                    <a:pt x="293" y="783"/>
                    <a:pt x="293" y="783"/>
                  </a:cubicBezTo>
                  <a:cubicBezTo>
                    <a:pt x="315" y="783"/>
                    <a:pt x="333" y="765"/>
                    <a:pt x="333" y="743"/>
                  </a:cubicBezTo>
                  <a:cubicBezTo>
                    <a:pt x="333" y="176"/>
                    <a:pt x="333" y="176"/>
                    <a:pt x="333" y="176"/>
                  </a:cubicBezTo>
                  <a:cubicBezTo>
                    <a:pt x="364" y="169"/>
                    <a:pt x="389" y="144"/>
                    <a:pt x="398" y="113"/>
                  </a:cubicBezTo>
                  <a:cubicBezTo>
                    <a:pt x="570" y="113"/>
                    <a:pt x="570" y="113"/>
                    <a:pt x="570" y="113"/>
                  </a:cubicBezTo>
                  <a:cubicBezTo>
                    <a:pt x="581" y="151"/>
                    <a:pt x="615" y="178"/>
                    <a:pt x="656" y="178"/>
                  </a:cubicBezTo>
                  <a:cubicBezTo>
                    <a:pt x="704" y="178"/>
                    <a:pt x="744" y="138"/>
                    <a:pt x="744" y="89"/>
                  </a:cubicBezTo>
                  <a:cubicBezTo>
                    <a:pt x="744" y="40"/>
                    <a:pt x="704" y="0"/>
                    <a:pt x="656" y="0"/>
                  </a:cubicBezTo>
                  <a:close/>
                  <a:moveTo>
                    <a:pt x="313" y="130"/>
                  </a:moveTo>
                  <a:cubicBezTo>
                    <a:pt x="290" y="130"/>
                    <a:pt x="272" y="112"/>
                    <a:pt x="272" y="89"/>
                  </a:cubicBezTo>
                  <a:cubicBezTo>
                    <a:pt x="272" y="67"/>
                    <a:pt x="290" y="48"/>
                    <a:pt x="313" y="48"/>
                  </a:cubicBezTo>
                  <a:cubicBezTo>
                    <a:pt x="335" y="48"/>
                    <a:pt x="353" y="67"/>
                    <a:pt x="353" y="89"/>
                  </a:cubicBezTo>
                  <a:cubicBezTo>
                    <a:pt x="353" y="112"/>
                    <a:pt x="335" y="130"/>
                    <a:pt x="313" y="130"/>
                  </a:cubicBezTo>
                  <a:close/>
                  <a:moveTo>
                    <a:pt x="656" y="130"/>
                  </a:moveTo>
                  <a:cubicBezTo>
                    <a:pt x="633" y="130"/>
                    <a:pt x="615" y="112"/>
                    <a:pt x="615" y="89"/>
                  </a:cubicBezTo>
                  <a:cubicBezTo>
                    <a:pt x="615" y="67"/>
                    <a:pt x="633" y="48"/>
                    <a:pt x="656" y="48"/>
                  </a:cubicBezTo>
                  <a:cubicBezTo>
                    <a:pt x="678" y="48"/>
                    <a:pt x="696" y="67"/>
                    <a:pt x="696" y="89"/>
                  </a:cubicBezTo>
                  <a:cubicBezTo>
                    <a:pt x="696" y="112"/>
                    <a:pt x="678" y="130"/>
                    <a:pt x="656" y="130"/>
                  </a:cubicBezTo>
                  <a:close/>
                  <a:moveTo>
                    <a:pt x="656" y="130"/>
                  </a:moveTo>
                  <a:cubicBezTo>
                    <a:pt x="656" y="130"/>
                    <a:pt x="656" y="130"/>
                    <a:pt x="656"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3" name="Freeform 50">
              <a:extLst>
                <a:ext uri="{FF2B5EF4-FFF2-40B4-BE49-F238E27FC236}">
                  <a16:creationId xmlns:a16="http://schemas.microsoft.com/office/drawing/2014/main" id="{1254C710-95C9-D4EC-6BC8-A0F02DFB9142}"/>
                </a:ext>
              </a:extLst>
            </p:cNvPr>
            <p:cNvSpPr>
              <a:spLocks noEditPoints="1"/>
            </p:cNvSpPr>
            <p:nvPr/>
          </p:nvSpPr>
          <p:spPr bwMode="auto">
            <a:xfrm>
              <a:off x="1864" y="1298"/>
              <a:ext cx="216" cy="131"/>
            </a:xfrm>
            <a:custGeom>
              <a:avLst/>
              <a:gdLst>
                <a:gd name="T0" fmla="*/ 270 w 294"/>
                <a:gd name="T1" fmla="*/ 65 h 178"/>
                <a:gd name="T2" fmla="*/ 175 w 294"/>
                <a:gd name="T3" fmla="*/ 65 h 178"/>
                <a:gd name="T4" fmla="*/ 89 w 294"/>
                <a:gd name="T5" fmla="*/ 0 h 178"/>
                <a:gd name="T6" fmla="*/ 87 w 294"/>
                <a:gd name="T7" fmla="*/ 0 h 178"/>
                <a:gd name="T8" fmla="*/ 1 w 294"/>
                <a:gd name="T9" fmla="*/ 91 h 178"/>
                <a:gd name="T10" fmla="*/ 89 w 294"/>
                <a:gd name="T11" fmla="*/ 178 h 178"/>
                <a:gd name="T12" fmla="*/ 92 w 294"/>
                <a:gd name="T13" fmla="*/ 178 h 178"/>
                <a:gd name="T14" fmla="*/ 175 w 294"/>
                <a:gd name="T15" fmla="*/ 113 h 178"/>
                <a:gd name="T16" fmla="*/ 270 w 294"/>
                <a:gd name="T17" fmla="*/ 113 h 178"/>
                <a:gd name="T18" fmla="*/ 294 w 294"/>
                <a:gd name="T19" fmla="*/ 89 h 178"/>
                <a:gd name="T20" fmla="*/ 270 w 294"/>
                <a:gd name="T21" fmla="*/ 65 h 178"/>
                <a:gd name="T22" fmla="*/ 90 w 294"/>
                <a:gd name="T23" fmla="*/ 130 h 178"/>
                <a:gd name="T24" fmla="*/ 89 w 294"/>
                <a:gd name="T25" fmla="*/ 130 h 178"/>
                <a:gd name="T26" fmla="*/ 49 w 294"/>
                <a:gd name="T27" fmla="*/ 90 h 178"/>
                <a:gd name="T28" fmla="*/ 88 w 294"/>
                <a:gd name="T29" fmla="*/ 48 h 178"/>
                <a:gd name="T30" fmla="*/ 89 w 294"/>
                <a:gd name="T31" fmla="*/ 48 h 178"/>
                <a:gd name="T32" fmla="*/ 130 w 294"/>
                <a:gd name="T33" fmla="*/ 88 h 178"/>
                <a:gd name="T34" fmla="*/ 90 w 294"/>
                <a:gd name="T35" fmla="*/ 130 h 178"/>
                <a:gd name="T36" fmla="*/ 90 w 294"/>
                <a:gd name="T37" fmla="*/ 130 h 178"/>
                <a:gd name="T38" fmla="*/ 90 w 294"/>
                <a:gd name="T39"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78">
                  <a:moveTo>
                    <a:pt x="270" y="65"/>
                  </a:moveTo>
                  <a:cubicBezTo>
                    <a:pt x="175" y="65"/>
                    <a:pt x="175" y="65"/>
                    <a:pt x="175" y="65"/>
                  </a:cubicBezTo>
                  <a:cubicBezTo>
                    <a:pt x="164" y="27"/>
                    <a:pt x="130" y="0"/>
                    <a:pt x="89" y="0"/>
                  </a:cubicBezTo>
                  <a:cubicBezTo>
                    <a:pt x="89" y="0"/>
                    <a:pt x="88" y="0"/>
                    <a:pt x="87" y="0"/>
                  </a:cubicBezTo>
                  <a:cubicBezTo>
                    <a:pt x="38" y="1"/>
                    <a:pt x="0" y="42"/>
                    <a:pt x="1" y="91"/>
                  </a:cubicBezTo>
                  <a:cubicBezTo>
                    <a:pt x="2" y="140"/>
                    <a:pt x="41" y="178"/>
                    <a:pt x="89" y="178"/>
                  </a:cubicBezTo>
                  <a:cubicBezTo>
                    <a:pt x="90" y="178"/>
                    <a:pt x="91" y="178"/>
                    <a:pt x="92" y="178"/>
                  </a:cubicBezTo>
                  <a:cubicBezTo>
                    <a:pt x="131" y="177"/>
                    <a:pt x="164" y="150"/>
                    <a:pt x="175" y="113"/>
                  </a:cubicBezTo>
                  <a:cubicBezTo>
                    <a:pt x="270" y="113"/>
                    <a:pt x="270" y="113"/>
                    <a:pt x="270" y="113"/>
                  </a:cubicBezTo>
                  <a:cubicBezTo>
                    <a:pt x="283" y="113"/>
                    <a:pt x="294" y="102"/>
                    <a:pt x="294" y="89"/>
                  </a:cubicBezTo>
                  <a:cubicBezTo>
                    <a:pt x="294" y="76"/>
                    <a:pt x="283" y="65"/>
                    <a:pt x="270" y="65"/>
                  </a:cubicBezTo>
                  <a:close/>
                  <a:moveTo>
                    <a:pt x="90" y="130"/>
                  </a:moveTo>
                  <a:cubicBezTo>
                    <a:pt x="89" y="130"/>
                    <a:pt x="89" y="130"/>
                    <a:pt x="89" y="130"/>
                  </a:cubicBezTo>
                  <a:cubicBezTo>
                    <a:pt x="67" y="130"/>
                    <a:pt x="49" y="113"/>
                    <a:pt x="49" y="90"/>
                  </a:cubicBezTo>
                  <a:cubicBezTo>
                    <a:pt x="48" y="67"/>
                    <a:pt x="66" y="49"/>
                    <a:pt x="88" y="48"/>
                  </a:cubicBezTo>
                  <a:cubicBezTo>
                    <a:pt x="89" y="48"/>
                    <a:pt x="89" y="48"/>
                    <a:pt x="89" y="48"/>
                  </a:cubicBezTo>
                  <a:cubicBezTo>
                    <a:pt x="112" y="48"/>
                    <a:pt x="129" y="66"/>
                    <a:pt x="130" y="88"/>
                  </a:cubicBezTo>
                  <a:cubicBezTo>
                    <a:pt x="131" y="111"/>
                    <a:pt x="113" y="130"/>
                    <a:pt x="90" y="130"/>
                  </a:cubicBezTo>
                  <a:close/>
                  <a:moveTo>
                    <a:pt x="90" y="130"/>
                  </a:moveTo>
                  <a:cubicBezTo>
                    <a:pt x="90" y="130"/>
                    <a:pt x="90" y="130"/>
                    <a:pt x="90"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4" name="Freeform 51">
              <a:extLst>
                <a:ext uri="{FF2B5EF4-FFF2-40B4-BE49-F238E27FC236}">
                  <a16:creationId xmlns:a16="http://schemas.microsoft.com/office/drawing/2014/main" id="{5FFACB00-770D-7E3C-56FF-31EB22CAFCBE}"/>
                </a:ext>
              </a:extLst>
            </p:cNvPr>
            <p:cNvSpPr>
              <a:spLocks noEditPoints="1"/>
            </p:cNvSpPr>
            <p:nvPr/>
          </p:nvSpPr>
          <p:spPr bwMode="auto">
            <a:xfrm>
              <a:off x="1864" y="1410"/>
              <a:ext cx="1198" cy="131"/>
            </a:xfrm>
            <a:custGeom>
              <a:avLst/>
              <a:gdLst>
                <a:gd name="T0" fmla="*/ 1601 w 1625"/>
                <a:gd name="T1" fmla="*/ 65 h 178"/>
                <a:gd name="T2" fmla="*/ 518 w 1625"/>
                <a:gd name="T3" fmla="*/ 65 h 178"/>
                <a:gd name="T4" fmla="*/ 433 w 1625"/>
                <a:gd name="T5" fmla="*/ 0 h 178"/>
                <a:gd name="T6" fmla="*/ 430 w 1625"/>
                <a:gd name="T7" fmla="*/ 0 h 178"/>
                <a:gd name="T8" fmla="*/ 347 w 1625"/>
                <a:gd name="T9" fmla="*/ 65 h 178"/>
                <a:gd name="T10" fmla="*/ 24 w 1625"/>
                <a:gd name="T11" fmla="*/ 65 h 178"/>
                <a:gd name="T12" fmla="*/ 0 w 1625"/>
                <a:gd name="T13" fmla="*/ 89 h 178"/>
                <a:gd name="T14" fmla="*/ 24 w 1625"/>
                <a:gd name="T15" fmla="*/ 113 h 178"/>
                <a:gd name="T16" fmla="*/ 347 w 1625"/>
                <a:gd name="T17" fmla="*/ 113 h 178"/>
                <a:gd name="T18" fmla="*/ 433 w 1625"/>
                <a:gd name="T19" fmla="*/ 178 h 178"/>
                <a:gd name="T20" fmla="*/ 435 w 1625"/>
                <a:gd name="T21" fmla="*/ 178 h 178"/>
                <a:gd name="T22" fmla="*/ 518 w 1625"/>
                <a:gd name="T23" fmla="*/ 113 h 178"/>
                <a:gd name="T24" fmla="*/ 1601 w 1625"/>
                <a:gd name="T25" fmla="*/ 113 h 178"/>
                <a:gd name="T26" fmla="*/ 1625 w 1625"/>
                <a:gd name="T27" fmla="*/ 89 h 178"/>
                <a:gd name="T28" fmla="*/ 1601 w 1625"/>
                <a:gd name="T29" fmla="*/ 65 h 178"/>
                <a:gd name="T30" fmla="*/ 434 w 1625"/>
                <a:gd name="T31" fmla="*/ 130 h 178"/>
                <a:gd name="T32" fmla="*/ 433 w 1625"/>
                <a:gd name="T33" fmla="*/ 130 h 178"/>
                <a:gd name="T34" fmla="*/ 392 w 1625"/>
                <a:gd name="T35" fmla="*/ 90 h 178"/>
                <a:gd name="T36" fmla="*/ 431 w 1625"/>
                <a:gd name="T37" fmla="*/ 48 h 178"/>
                <a:gd name="T38" fmla="*/ 433 w 1625"/>
                <a:gd name="T39" fmla="*/ 48 h 178"/>
                <a:gd name="T40" fmla="*/ 473 w 1625"/>
                <a:gd name="T41" fmla="*/ 88 h 178"/>
                <a:gd name="T42" fmla="*/ 434 w 1625"/>
                <a:gd name="T43" fmla="*/ 130 h 178"/>
                <a:gd name="T44" fmla="*/ 434 w 1625"/>
                <a:gd name="T45" fmla="*/ 130 h 178"/>
                <a:gd name="T46" fmla="*/ 434 w 1625"/>
                <a:gd name="T47"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5" h="178">
                  <a:moveTo>
                    <a:pt x="1601" y="65"/>
                  </a:moveTo>
                  <a:cubicBezTo>
                    <a:pt x="518" y="65"/>
                    <a:pt x="518" y="65"/>
                    <a:pt x="518" y="65"/>
                  </a:cubicBezTo>
                  <a:cubicBezTo>
                    <a:pt x="508" y="27"/>
                    <a:pt x="473" y="0"/>
                    <a:pt x="433" y="0"/>
                  </a:cubicBezTo>
                  <a:cubicBezTo>
                    <a:pt x="432" y="0"/>
                    <a:pt x="431" y="0"/>
                    <a:pt x="430" y="0"/>
                  </a:cubicBezTo>
                  <a:cubicBezTo>
                    <a:pt x="390" y="1"/>
                    <a:pt x="357" y="28"/>
                    <a:pt x="347" y="65"/>
                  </a:cubicBezTo>
                  <a:cubicBezTo>
                    <a:pt x="24" y="65"/>
                    <a:pt x="24" y="65"/>
                    <a:pt x="24" y="65"/>
                  </a:cubicBezTo>
                  <a:cubicBezTo>
                    <a:pt x="11" y="65"/>
                    <a:pt x="0" y="76"/>
                    <a:pt x="0" y="89"/>
                  </a:cubicBezTo>
                  <a:cubicBezTo>
                    <a:pt x="0" y="102"/>
                    <a:pt x="11" y="113"/>
                    <a:pt x="24" y="113"/>
                  </a:cubicBezTo>
                  <a:cubicBezTo>
                    <a:pt x="347" y="113"/>
                    <a:pt x="347" y="113"/>
                    <a:pt x="347" y="113"/>
                  </a:cubicBezTo>
                  <a:cubicBezTo>
                    <a:pt x="358" y="151"/>
                    <a:pt x="392" y="178"/>
                    <a:pt x="433" y="178"/>
                  </a:cubicBezTo>
                  <a:cubicBezTo>
                    <a:pt x="433" y="178"/>
                    <a:pt x="434" y="178"/>
                    <a:pt x="435" y="178"/>
                  </a:cubicBezTo>
                  <a:cubicBezTo>
                    <a:pt x="475" y="177"/>
                    <a:pt x="508" y="150"/>
                    <a:pt x="518" y="113"/>
                  </a:cubicBezTo>
                  <a:cubicBezTo>
                    <a:pt x="1601" y="113"/>
                    <a:pt x="1601" y="113"/>
                    <a:pt x="1601" y="113"/>
                  </a:cubicBezTo>
                  <a:cubicBezTo>
                    <a:pt x="1615" y="113"/>
                    <a:pt x="1625" y="102"/>
                    <a:pt x="1625" y="89"/>
                  </a:cubicBezTo>
                  <a:cubicBezTo>
                    <a:pt x="1625" y="76"/>
                    <a:pt x="1615" y="65"/>
                    <a:pt x="1601" y="65"/>
                  </a:cubicBezTo>
                  <a:close/>
                  <a:moveTo>
                    <a:pt x="434" y="130"/>
                  </a:moveTo>
                  <a:cubicBezTo>
                    <a:pt x="433" y="130"/>
                    <a:pt x="433" y="130"/>
                    <a:pt x="433" y="130"/>
                  </a:cubicBezTo>
                  <a:cubicBezTo>
                    <a:pt x="410" y="130"/>
                    <a:pt x="393" y="113"/>
                    <a:pt x="392" y="90"/>
                  </a:cubicBezTo>
                  <a:cubicBezTo>
                    <a:pt x="391" y="67"/>
                    <a:pt x="409" y="49"/>
                    <a:pt x="431" y="48"/>
                  </a:cubicBezTo>
                  <a:cubicBezTo>
                    <a:pt x="433" y="48"/>
                    <a:pt x="433" y="48"/>
                    <a:pt x="433" y="48"/>
                  </a:cubicBezTo>
                  <a:cubicBezTo>
                    <a:pt x="455" y="48"/>
                    <a:pt x="472" y="65"/>
                    <a:pt x="473" y="88"/>
                  </a:cubicBezTo>
                  <a:cubicBezTo>
                    <a:pt x="474" y="111"/>
                    <a:pt x="456" y="129"/>
                    <a:pt x="434" y="130"/>
                  </a:cubicBezTo>
                  <a:close/>
                  <a:moveTo>
                    <a:pt x="434" y="130"/>
                  </a:moveTo>
                  <a:cubicBezTo>
                    <a:pt x="434" y="130"/>
                    <a:pt x="434" y="130"/>
                    <a:pt x="434"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5" name="Freeform 52">
              <a:extLst>
                <a:ext uri="{FF2B5EF4-FFF2-40B4-BE49-F238E27FC236}">
                  <a16:creationId xmlns:a16="http://schemas.microsoft.com/office/drawing/2014/main" id="{0B90A4D2-05C6-7FD0-D60F-1286F7693964}"/>
                </a:ext>
              </a:extLst>
            </p:cNvPr>
            <p:cNvSpPr>
              <a:spLocks noEditPoints="1"/>
            </p:cNvSpPr>
            <p:nvPr/>
          </p:nvSpPr>
          <p:spPr bwMode="auto">
            <a:xfrm>
              <a:off x="2761" y="1240"/>
              <a:ext cx="301" cy="35"/>
            </a:xfrm>
            <a:custGeom>
              <a:avLst/>
              <a:gdLst>
                <a:gd name="T0" fmla="*/ 384 w 408"/>
                <a:gd name="T1" fmla="*/ 0 h 48"/>
                <a:gd name="T2" fmla="*/ 24 w 408"/>
                <a:gd name="T3" fmla="*/ 0 h 48"/>
                <a:gd name="T4" fmla="*/ 0 w 408"/>
                <a:gd name="T5" fmla="*/ 24 h 48"/>
                <a:gd name="T6" fmla="*/ 24 w 408"/>
                <a:gd name="T7" fmla="*/ 48 h 48"/>
                <a:gd name="T8" fmla="*/ 384 w 408"/>
                <a:gd name="T9" fmla="*/ 48 h 48"/>
                <a:gd name="T10" fmla="*/ 408 w 408"/>
                <a:gd name="T11" fmla="*/ 24 h 48"/>
                <a:gd name="T12" fmla="*/ 384 w 408"/>
                <a:gd name="T13" fmla="*/ 0 h 48"/>
                <a:gd name="T14" fmla="*/ 384 w 408"/>
                <a:gd name="T15" fmla="*/ 0 h 48"/>
                <a:gd name="T16" fmla="*/ 384 w 40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48">
                  <a:moveTo>
                    <a:pt x="384" y="0"/>
                  </a:moveTo>
                  <a:cubicBezTo>
                    <a:pt x="24" y="0"/>
                    <a:pt x="24" y="0"/>
                    <a:pt x="24" y="0"/>
                  </a:cubicBezTo>
                  <a:cubicBezTo>
                    <a:pt x="11" y="0"/>
                    <a:pt x="0" y="11"/>
                    <a:pt x="0" y="24"/>
                  </a:cubicBezTo>
                  <a:cubicBezTo>
                    <a:pt x="0" y="37"/>
                    <a:pt x="11" y="48"/>
                    <a:pt x="24" y="48"/>
                  </a:cubicBezTo>
                  <a:cubicBezTo>
                    <a:pt x="384" y="48"/>
                    <a:pt x="384" y="48"/>
                    <a:pt x="384" y="48"/>
                  </a:cubicBezTo>
                  <a:cubicBezTo>
                    <a:pt x="398" y="48"/>
                    <a:pt x="408" y="37"/>
                    <a:pt x="408" y="24"/>
                  </a:cubicBezTo>
                  <a:cubicBezTo>
                    <a:pt x="408" y="11"/>
                    <a:pt x="398" y="0"/>
                    <a:pt x="384" y="0"/>
                  </a:cubicBezTo>
                  <a:close/>
                  <a:moveTo>
                    <a:pt x="384" y="0"/>
                  </a:moveTo>
                  <a:cubicBezTo>
                    <a:pt x="384" y="0"/>
                    <a:pt x="384" y="0"/>
                    <a:pt x="3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6" name="Freeform 53">
              <a:extLst>
                <a:ext uri="{FF2B5EF4-FFF2-40B4-BE49-F238E27FC236}">
                  <a16:creationId xmlns:a16="http://schemas.microsoft.com/office/drawing/2014/main" id="{5E22A001-FDDB-E1AD-8580-E7C33A0A857C}"/>
                </a:ext>
              </a:extLst>
            </p:cNvPr>
            <p:cNvSpPr>
              <a:spLocks noEditPoints="1"/>
            </p:cNvSpPr>
            <p:nvPr/>
          </p:nvSpPr>
          <p:spPr bwMode="auto">
            <a:xfrm>
              <a:off x="2448" y="936"/>
              <a:ext cx="238" cy="339"/>
            </a:xfrm>
            <a:custGeom>
              <a:avLst/>
              <a:gdLst>
                <a:gd name="T0" fmla="*/ 299 w 323"/>
                <a:gd name="T1" fmla="*/ 412 h 460"/>
                <a:gd name="T2" fmla="*/ 114 w 323"/>
                <a:gd name="T3" fmla="*/ 412 h 460"/>
                <a:gd name="T4" fmla="*/ 114 w 323"/>
                <a:gd name="T5" fmla="*/ 174 h 460"/>
                <a:gd name="T6" fmla="*/ 177 w 323"/>
                <a:gd name="T7" fmla="*/ 89 h 460"/>
                <a:gd name="T8" fmla="*/ 88 w 323"/>
                <a:gd name="T9" fmla="*/ 0 h 460"/>
                <a:gd name="T10" fmla="*/ 0 w 323"/>
                <a:gd name="T11" fmla="*/ 89 h 460"/>
                <a:gd name="T12" fmla="*/ 66 w 323"/>
                <a:gd name="T13" fmla="*/ 175 h 460"/>
                <a:gd name="T14" fmla="*/ 66 w 323"/>
                <a:gd name="T15" fmla="*/ 420 h 460"/>
                <a:gd name="T16" fmla="*/ 106 w 323"/>
                <a:gd name="T17" fmla="*/ 460 h 460"/>
                <a:gd name="T18" fmla="*/ 299 w 323"/>
                <a:gd name="T19" fmla="*/ 460 h 460"/>
                <a:gd name="T20" fmla="*/ 323 w 323"/>
                <a:gd name="T21" fmla="*/ 436 h 460"/>
                <a:gd name="T22" fmla="*/ 299 w 323"/>
                <a:gd name="T23" fmla="*/ 412 h 460"/>
                <a:gd name="T24" fmla="*/ 88 w 323"/>
                <a:gd name="T25" fmla="*/ 130 h 460"/>
                <a:gd name="T26" fmla="*/ 48 w 323"/>
                <a:gd name="T27" fmla="*/ 89 h 460"/>
                <a:gd name="T28" fmla="*/ 88 w 323"/>
                <a:gd name="T29" fmla="*/ 48 h 460"/>
                <a:gd name="T30" fmla="*/ 129 w 323"/>
                <a:gd name="T31" fmla="*/ 89 h 460"/>
                <a:gd name="T32" fmla="*/ 88 w 323"/>
                <a:gd name="T33" fmla="*/ 130 h 460"/>
                <a:gd name="T34" fmla="*/ 88 w 323"/>
                <a:gd name="T35" fmla="*/ 130 h 460"/>
                <a:gd name="T36" fmla="*/ 88 w 323"/>
                <a:gd name="T37" fmla="*/ 1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60">
                  <a:moveTo>
                    <a:pt x="299" y="412"/>
                  </a:moveTo>
                  <a:cubicBezTo>
                    <a:pt x="114" y="412"/>
                    <a:pt x="114" y="412"/>
                    <a:pt x="114" y="412"/>
                  </a:cubicBezTo>
                  <a:cubicBezTo>
                    <a:pt x="114" y="174"/>
                    <a:pt x="114" y="174"/>
                    <a:pt x="114" y="174"/>
                  </a:cubicBezTo>
                  <a:cubicBezTo>
                    <a:pt x="150" y="163"/>
                    <a:pt x="177" y="129"/>
                    <a:pt x="177" y="89"/>
                  </a:cubicBezTo>
                  <a:cubicBezTo>
                    <a:pt x="177" y="40"/>
                    <a:pt x="137" y="0"/>
                    <a:pt x="88" y="0"/>
                  </a:cubicBezTo>
                  <a:cubicBezTo>
                    <a:pt x="39" y="0"/>
                    <a:pt x="0" y="40"/>
                    <a:pt x="0" y="89"/>
                  </a:cubicBezTo>
                  <a:cubicBezTo>
                    <a:pt x="0" y="131"/>
                    <a:pt x="28" y="165"/>
                    <a:pt x="66" y="175"/>
                  </a:cubicBezTo>
                  <a:cubicBezTo>
                    <a:pt x="66" y="420"/>
                    <a:pt x="66" y="420"/>
                    <a:pt x="66" y="420"/>
                  </a:cubicBezTo>
                  <a:cubicBezTo>
                    <a:pt x="66" y="442"/>
                    <a:pt x="84" y="460"/>
                    <a:pt x="106" y="460"/>
                  </a:cubicBezTo>
                  <a:cubicBezTo>
                    <a:pt x="299" y="460"/>
                    <a:pt x="299" y="460"/>
                    <a:pt x="299" y="460"/>
                  </a:cubicBezTo>
                  <a:cubicBezTo>
                    <a:pt x="312" y="460"/>
                    <a:pt x="323" y="449"/>
                    <a:pt x="323" y="436"/>
                  </a:cubicBezTo>
                  <a:cubicBezTo>
                    <a:pt x="323" y="423"/>
                    <a:pt x="312" y="412"/>
                    <a:pt x="299" y="412"/>
                  </a:cubicBezTo>
                  <a:close/>
                  <a:moveTo>
                    <a:pt x="88" y="130"/>
                  </a:moveTo>
                  <a:cubicBezTo>
                    <a:pt x="66" y="130"/>
                    <a:pt x="48" y="112"/>
                    <a:pt x="48" y="89"/>
                  </a:cubicBezTo>
                  <a:cubicBezTo>
                    <a:pt x="48" y="67"/>
                    <a:pt x="66" y="48"/>
                    <a:pt x="88" y="48"/>
                  </a:cubicBezTo>
                  <a:cubicBezTo>
                    <a:pt x="111" y="48"/>
                    <a:pt x="129" y="67"/>
                    <a:pt x="129" y="89"/>
                  </a:cubicBezTo>
                  <a:cubicBezTo>
                    <a:pt x="129" y="112"/>
                    <a:pt x="111" y="130"/>
                    <a:pt x="88" y="130"/>
                  </a:cubicBezTo>
                  <a:close/>
                  <a:moveTo>
                    <a:pt x="88" y="130"/>
                  </a:moveTo>
                  <a:cubicBezTo>
                    <a:pt x="88" y="130"/>
                    <a:pt x="88" y="130"/>
                    <a:pt x="88"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7" name="Freeform 54">
              <a:extLst>
                <a:ext uri="{FF2B5EF4-FFF2-40B4-BE49-F238E27FC236}">
                  <a16:creationId xmlns:a16="http://schemas.microsoft.com/office/drawing/2014/main" id="{2B5867F6-AFF2-8DF8-544A-902548FE411E}"/>
                </a:ext>
              </a:extLst>
            </p:cNvPr>
            <p:cNvSpPr>
              <a:spLocks noEditPoints="1"/>
            </p:cNvSpPr>
            <p:nvPr/>
          </p:nvSpPr>
          <p:spPr bwMode="auto">
            <a:xfrm>
              <a:off x="2446" y="1298"/>
              <a:ext cx="616" cy="131"/>
            </a:xfrm>
            <a:custGeom>
              <a:avLst/>
              <a:gdLst>
                <a:gd name="T0" fmla="*/ 811 w 835"/>
                <a:gd name="T1" fmla="*/ 65 h 178"/>
                <a:gd name="T2" fmla="*/ 719 w 835"/>
                <a:gd name="T3" fmla="*/ 65 h 178"/>
                <a:gd name="T4" fmla="*/ 633 w 835"/>
                <a:gd name="T5" fmla="*/ 0 h 178"/>
                <a:gd name="T6" fmla="*/ 631 w 835"/>
                <a:gd name="T7" fmla="*/ 0 h 178"/>
                <a:gd name="T8" fmla="*/ 548 w 835"/>
                <a:gd name="T9" fmla="*/ 65 h 178"/>
                <a:gd name="T10" fmla="*/ 176 w 835"/>
                <a:gd name="T11" fmla="*/ 65 h 178"/>
                <a:gd name="T12" fmla="*/ 90 w 835"/>
                <a:gd name="T13" fmla="*/ 0 h 178"/>
                <a:gd name="T14" fmla="*/ 88 w 835"/>
                <a:gd name="T15" fmla="*/ 0 h 178"/>
                <a:gd name="T16" fmla="*/ 2 w 835"/>
                <a:gd name="T17" fmla="*/ 91 h 178"/>
                <a:gd name="T18" fmla="*/ 90 w 835"/>
                <a:gd name="T19" fmla="*/ 178 h 178"/>
                <a:gd name="T20" fmla="*/ 93 w 835"/>
                <a:gd name="T21" fmla="*/ 178 h 178"/>
                <a:gd name="T22" fmla="*/ 175 w 835"/>
                <a:gd name="T23" fmla="*/ 113 h 178"/>
                <a:gd name="T24" fmla="*/ 548 w 835"/>
                <a:gd name="T25" fmla="*/ 113 h 178"/>
                <a:gd name="T26" fmla="*/ 633 w 835"/>
                <a:gd name="T27" fmla="*/ 178 h 178"/>
                <a:gd name="T28" fmla="*/ 636 w 835"/>
                <a:gd name="T29" fmla="*/ 178 h 178"/>
                <a:gd name="T30" fmla="*/ 719 w 835"/>
                <a:gd name="T31" fmla="*/ 113 h 178"/>
                <a:gd name="T32" fmla="*/ 811 w 835"/>
                <a:gd name="T33" fmla="*/ 113 h 178"/>
                <a:gd name="T34" fmla="*/ 835 w 835"/>
                <a:gd name="T35" fmla="*/ 89 h 178"/>
                <a:gd name="T36" fmla="*/ 811 w 835"/>
                <a:gd name="T37" fmla="*/ 65 h 178"/>
                <a:gd name="T38" fmla="*/ 91 w 835"/>
                <a:gd name="T39" fmla="*/ 130 h 178"/>
                <a:gd name="T40" fmla="*/ 90 w 835"/>
                <a:gd name="T41" fmla="*/ 130 h 178"/>
                <a:gd name="T42" fmla="*/ 50 w 835"/>
                <a:gd name="T43" fmla="*/ 90 h 178"/>
                <a:gd name="T44" fmla="*/ 89 w 835"/>
                <a:gd name="T45" fmla="*/ 48 h 178"/>
                <a:gd name="T46" fmla="*/ 90 w 835"/>
                <a:gd name="T47" fmla="*/ 48 h 178"/>
                <a:gd name="T48" fmla="*/ 131 w 835"/>
                <a:gd name="T49" fmla="*/ 88 h 178"/>
                <a:gd name="T50" fmla="*/ 91 w 835"/>
                <a:gd name="T51" fmla="*/ 130 h 178"/>
                <a:gd name="T52" fmla="*/ 634 w 835"/>
                <a:gd name="T53" fmla="*/ 130 h 178"/>
                <a:gd name="T54" fmla="*/ 633 w 835"/>
                <a:gd name="T55" fmla="*/ 130 h 178"/>
                <a:gd name="T56" fmla="*/ 593 w 835"/>
                <a:gd name="T57" fmla="*/ 90 h 178"/>
                <a:gd name="T58" fmla="*/ 632 w 835"/>
                <a:gd name="T59" fmla="*/ 48 h 178"/>
                <a:gd name="T60" fmla="*/ 633 w 835"/>
                <a:gd name="T61" fmla="*/ 48 h 178"/>
                <a:gd name="T62" fmla="*/ 674 w 835"/>
                <a:gd name="T63" fmla="*/ 88 h 178"/>
                <a:gd name="T64" fmla="*/ 634 w 835"/>
                <a:gd name="T65" fmla="*/ 130 h 178"/>
                <a:gd name="T66" fmla="*/ 634 w 835"/>
                <a:gd name="T67" fmla="*/ 130 h 178"/>
                <a:gd name="T68" fmla="*/ 634 w 835"/>
                <a:gd name="T69" fmla="*/ 13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5" h="178">
                  <a:moveTo>
                    <a:pt x="811" y="65"/>
                  </a:moveTo>
                  <a:cubicBezTo>
                    <a:pt x="719" y="65"/>
                    <a:pt x="719" y="65"/>
                    <a:pt x="719" y="65"/>
                  </a:cubicBezTo>
                  <a:cubicBezTo>
                    <a:pt x="708" y="27"/>
                    <a:pt x="674" y="0"/>
                    <a:pt x="633" y="0"/>
                  </a:cubicBezTo>
                  <a:cubicBezTo>
                    <a:pt x="633" y="0"/>
                    <a:pt x="632" y="0"/>
                    <a:pt x="631" y="0"/>
                  </a:cubicBezTo>
                  <a:cubicBezTo>
                    <a:pt x="591" y="1"/>
                    <a:pt x="558" y="28"/>
                    <a:pt x="548" y="65"/>
                  </a:cubicBezTo>
                  <a:cubicBezTo>
                    <a:pt x="176" y="65"/>
                    <a:pt x="176" y="65"/>
                    <a:pt x="176" y="65"/>
                  </a:cubicBezTo>
                  <a:cubicBezTo>
                    <a:pt x="165" y="27"/>
                    <a:pt x="131" y="0"/>
                    <a:pt x="90" y="0"/>
                  </a:cubicBezTo>
                  <a:cubicBezTo>
                    <a:pt x="89" y="0"/>
                    <a:pt x="89" y="0"/>
                    <a:pt x="88" y="0"/>
                  </a:cubicBezTo>
                  <a:cubicBezTo>
                    <a:pt x="39" y="1"/>
                    <a:pt x="0" y="42"/>
                    <a:pt x="2" y="91"/>
                  </a:cubicBezTo>
                  <a:cubicBezTo>
                    <a:pt x="3" y="140"/>
                    <a:pt x="42" y="178"/>
                    <a:pt x="90" y="178"/>
                  </a:cubicBezTo>
                  <a:cubicBezTo>
                    <a:pt x="91" y="178"/>
                    <a:pt x="92" y="178"/>
                    <a:pt x="93" y="178"/>
                  </a:cubicBezTo>
                  <a:cubicBezTo>
                    <a:pt x="132" y="177"/>
                    <a:pt x="165" y="150"/>
                    <a:pt x="175" y="113"/>
                  </a:cubicBezTo>
                  <a:cubicBezTo>
                    <a:pt x="548" y="113"/>
                    <a:pt x="548" y="113"/>
                    <a:pt x="548" y="113"/>
                  </a:cubicBezTo>
                  <a:cubicBezTo>
                    <a:pt x="558" y="151"/>
                    <a:pt x="592" y="178"/>
                    <a:pt x="633" y="178"/>
                  </a:cubicBezTo>
                  <a:cubicBezTo>
                    <a:pt x="634" y="178"/>
                    <a:pt x="635" y="178"/>
                    <a:pt x="636" y="178"/>
                  </a:cubicBezTo>
                  <a:cubicBezTo>
                    <a:pt x="675" y="177"/>
                    <a:pt x="708" y="150"/>
                    <a:pt x="719" y="113"/>
                  </a:cubicBezTo>
                  <a:cubicBezTo>
                    <a:pt x="811" y="113"/>
                    <a:pt x="811" y="113"/>
                    <a:pt x="811" y="113"/>
                  </a:cubicBezTo>
                  <a:cubicBezTo>
                    <a:pt x="825" y="113"/>
                    <a:pt x="835" y="102"/>
                    <a:pt x="835" y="89"/>
                  </a:cubicBezTo>
                  <a:cubicBezTo>
                    <a:pt x="835" y="76"/>
                    <a:pt x="825" y="65"/>
                    <a:pt x="811" y="65"/>
                  </a:cubicBezTo>
                  <a:close/>
                  <a:moveTo>
                    <a:pt x="91" y="130"/>
                  </a:moveTo>
                  <a:cubicBezTo>
                    <a:pt x="90" y="130"/>
                    <a:pt x="90" y="130"/>
                    <a:pt x="90" y="130"/>
                  </a:cubicBezTo>
                  <a:cubicBezTo>
                    <a:pt x="68" y="130"/>
                    <a:pt x="50" y="113"/>
                    <a:pt x="50" y="90"/>
                  </a:cubicBezTo>
                  <a:cubicBezTo>
                    <a:pt x="49" y="67"/>
                    <a:pt x="67" y="49"/>
                    <a:pt x="89" y="48"/>
                  </a:cubicBezTo>
                  <a:cubicBezTo>
                    <a:pt x="90" y="48"/>
                    <a:pt x="90" y="48"/>
                    <a:pt x="90" y="48"/>
                  </a:cubicBezTo>
                  <a:cubicBezTo>
                    <a:pt x="112" y="48"/>
                    <a:pt x="130" y="66"/>
                    <a:pt x="131" y="88"/>
                  </a:cubicBezTo>
                  <a:cubicBezTo>
                    <a:pt x="131" y="111"/>
                    <a:pt x="114" y="130"/>
                    <a:pt x="91" y="130"/>
                  </a:cubicBezTo>
                  <a:close/>
                  <a:moveTo>
                    <a:pt x="634" y="130"/>
                  </a:moveTo>
                  <a:cubicBezTo>
                    <a:pt x="633" y="130"/>
                    <a:pt x="633" y="130"/>
                    <a:pt x="633" y="130"/>
                  </a:cubicBezTo>
                  <a:cubicBezTo>
                    <a:pt x="611" y="130"/>
                    <a:pt x="593" y="113"/>
                    <a:pt x="593" y="90"/>
                  </a:cubicBezTo>
                  <a:cubicBezTo>
                    <a:pt x="592" y="67"/>
                    <a:pt x="610" y="49"/>
                    <a:pt x="632" y="48"/>
                  </a:cubicBezTo>
                  <a:cubicBezTo>
                    <a:pt x="633" y="48"/>
                    <a:pt x="633" y="48"/>
                    <a:pt x="633" y="48"/>
                  </a:cubicBezTo>
                  <a:cubicBezTo>
                    <a:pt x="655" y="48"/>
                    <a:pt x="673" y="66"/>
                    <a:pt x="674" y="88"/>
                  </a:cubicBezTo>
                  <a:cubicBezTo>
                    <a:pt x="674" y="111"/>
                    <a:pt x="657" y="130"/>
                    <a:pt x="634" y="130"/>
                  </a:cubicBezTo>
                  <a:close/>
                  <a:moveTo>
                    <a:pt x="634" y="130"/>
                  </a:moveTo>
                  <a:cubicBezTo>
                    <a:pt x="634" y="130"/>
                    <a:pt x="634" y="130"/>
                    <a:pt x="634"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88" name="Freeform 55">
              <a:extLst>
                <a:ext uri="{FF2B5EF4-FFF2-40B4-BE49-F238E27FC236}">
                  <a16:creationId xmlns:a16="http://schemas.microsoft.com/office/drawing/2014/main" id="{E1CBB3C7-FDF5-C015-E71A-32F4F88F9244}"/>
                </a:ext>
              </a:extLst>
            </p:cNvPr>
            <p:cNvSpPr>
              <a:spLocks noEditPoints="1"/>
            </p:cNvSpPr>
            <p:nvPr/>
          </p:nvSpPr>
          <p:spPr bwMode="auto">
            <a:xfrm>
              <a:off x="2448" y="642"/>
              <a:ext cx="130" cy="132"/>
            </a:xfrm>
            <a:custGeom>
              <a:avLst/>
              <a:gdLst>
                <a:gd name="T0" fmla="*/ 88 w 177"/>
                <a:gd name="T1" fmla="*/ 0 h 179"/>
                <a:gd name="T2" fmla="*/ 0 w 177"/>
                <a:gd name="T3" fmla="*/ 90 h 179"/>
                <a:gd name="T4" fmla="*/ 88 w 177"/>
                <a:gd name="T5" fmla="*/ 179 h 179"/>
                <a:gd name="T6" fmla="*/ 177 w 177"/>
                <a:gd name="T7" fmla="*/ 90 h 179"/>
                <a:gd name="T8" fmla="*/ 88 w 177"/>
                <a:gd name="T9" fmla="*/ 0 h 179"/>
                <a:gd name="T10" fmla="*/ 88 w 177"/>
                <a:gd name="T11" fmla="*/ 131 h 179"/>
                <a:gd name="T12" fmla="*/ 48 w 177"/>
                <a:gd name="T13" fmla="*/ 90 h 179"/>
                <a:gd name="T14" fmla="*/ 88 w 177"/>
                <a:gd name="T15" fmla="*/ 48 h 179"/>
                <a:gd name="T16" fmla="*/ 129 w 177"/>
                <a:gd name="T17" fmla="*/ 90 h 179"/>
                <a:gd name="T18" fmla="*/ 88 w 177"/>
                <a:gd name="T19" fmla="*/ 131 h 179"/>
                <a:gd name="T20" fmla="*/ 88 w 177"/>
                <a:gd name="T21" fmla="*/ 131 h 179"/>
                <a:gd name="T22" fmla="*/ 88 w 177"/>
                <a:gd name="T23"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9">
                  <a:moveTo>
                    <a:pt x="88" y="0"/>
                  </a:moveTo>
                  <a:cubicBezTo>
                    <a:pt x="39" y="0"/>
                    <a:pt x="0" y="40"/>
                    <a:pt x="0" y="90"/>
                  </a:cubicBezTo>
                  <a:cubicBezTo>
                    <a:pt x="0" y="139"/>
                    <a:pt x="39" y="179"/>
                    <a:pt x="88" y="179"/>
                  </a:cubicBezTo>
                  <a:cubicBezTo>
                    <a:pt x="137" y="179"/>
                    <a:pt x="177" y="139"/>
                    <a:pt x="177" y="90"/>
                  </a:cubicBezTo>
                  <a:cubicBezTo>
                    <a:pt x="177" y="40"/>
                    <a:pt x="137" y="0"/>
                    <a:pt x="88" y="0"/>
                  </a:cubicBezTo>
                  <a:close/>
                  <a:moveTo>
                    <a:pt x="88" y="131"/>
                  </a:moveTo>
                  <a:cubicBezTo>
                    <a:pt x="66" y="131"/>
                    <a:pt x="48" y="112"/>
                    <a:pt x="48" y="90"/>
                  </a:cubicBezTo>
                  <a:cubicBezTo>
                    <a:pt x="48" y="67"/>
                    <a:pt x="66" y="48"/>
                    <a:pt x="88" y="48"/>
                  </a:cubicBezTo>
                  <a:cubicBezTo>
                    <a:pt x="111" y="48"/>
                    <a:pt x="129" y="67"/>
                    <a:pt x="129" y="90"/>
                  </a:cubicBezTo>
                  <a:cubicBezTo>
                    <a:pt x="129" y="112"/>
                    <a:pt x="111" y="131"/>
                    <a:pt x="88" y="131"/>
                  </a:cubicBezTo>
                  <a:close/>
                  <a:moveTo>
                    <a:pt x="88" y="131"/>
                  </a:moveTo>
                  <a:cubicBezTo>
                    <a:pt x="88" y="131"/>
                    <a:pt x="88" y="131"/>
                    <a:pt x="88" y="1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grpSp>
        <p:nvGrpSpPr>
          <p:cNvPr id="89" name="Group 58">
            <a:extLst>
              <a:ext uri="{FF2B5EF4-FFF2-40B4-BE49-F238E27FC236}">
                <a16:creationId xmlns:a16="http://schemas.microsoft.com/office/drawing/2014/main" id="{5ACF66D4-4C13-C343-BE04-89D8633AB31A}"/>
              </a:ext>
            </a:extLst>
          </p:cNvPr>
          <p:cNvGrpSpPr>
            <a:grpSpLocks noChangeAspect="1"/>
          </p:cNvGrpSpPr>
          <p:nvPr/>
        </p:nvGrpSpPr>
        <p:grpSpPr bwMode="auto">
          <a:xfrm>
            <a:off x="4814161" y="1774320"/>
            <a:ext cx="464827" cy="548412"/>
            <a:chOff x="3625" y="1893"/>
            <a:chExt cx="773" cy="912"/>
          </a:xfrm>
          <a:solidFill>
            <a:schemeClr val="bg1"/>
          </a:solidFill>
        </p:grpSpPr>
        <p:sp>
          <p:nvSpPr>
            <p:cNvPr id="90" name="Freeform 59">
              <a:extLst>
                <a:ext uri="{FF2B5EF4-FFF2-40B4-BE49-F238E27FC236}">
                  <a16:creationId xmlns:a16="http://schemas.microsoft.com/office/drawing/2014/main" id="{2990A2F1-A546-037C-01D6-9361F0E64898}"/>
                </a:ext>
              </a:extLst>
            </p:cNvPr>
            <p:cNvSpPr>
              <a:spLocks noEditPoints="1"/>
            </p:cNvSpPr>
            <p:nvPr/>
          </p:nvSpPr>
          <p:spPr bwMode="auto">
            <a:xfrm>
              <a:off x="3625" y="1893"/>
              <a:ext cx="773" cy="912"/>
            </a:xfrm>
            <a:custGeom>
              <a:avLst/>
              <a:gdLst>
                <a:gd name="T0" fmla="*/ 470 w 1387"/>
                <a:gd name="T1" fmla="*/ 0 h 1638"/>
                <a:gd name="T2" fmla="*/ 409 w 1387"/>
                <a:gd name="T3" fmla="*/ 424 h 1638"/>
                <a:gd name="T4" fmla="*/ 0 w 1387"/>
                <a:gd name="T5" fmla="*/ 485 h 1638"/>
                <a:gd name="T6" fmla="*/ 40 w 1387"/>
                <a:gd name="T7" fmla="*/ 1638 h 1638"/>
                <a:gd name="T8" fmla="*/ 978 w 1387"/>
                <a:gd name="T9" fmla="*/ 1598 h 1638"/>
                <a:gd name="T10" fmla="*/ 1347 w 1387"/>
                <a:gd name="T11" fmla="*/ 1215 h 1638"/>
                <a:gd name="T12" fmla="*/ 1387 w 1387"/>
                <a:gd name="T13" fmla="*/ 819 h 1638"/>
                <a:gd name="T14" fmla="*/ 1339 w 1387"/>
                <a:gd name="T15" fmla="*/ 819 h 1638"/>
                <a:gd name="T16" fmla="*/ 978 w 1387"/>
                <a:gd name="T17" fmla="*/ 1167 h 1638"/>
                <a:gd name="T18" fmla="*/ 1273 w 1387"/>
                <a:gd name="T19" fmla="*/ 1019 h 1638"/>
                <a:gd name="T20" fmla="*/ 1273 w 1387"/>
                <a:gd name="T21" fmla="*/ 971 h 1638"/>
                <a:gd name="T22" fmla="*/ 978 w 1387"/>
                <a:gd name="T23" fmla="*/ 946 h 1638"/>
                <a:gd name="T24" fmla="*/ 1297 w 1387"/>
                <a:gd name="T25" fmla="*/ 922 h 1638"/>
                <a:gd name="T26" fmla="*/ 978 w 1387"/>
                <a:gd name="T27" fmla="*/ 898 h 1638"/>
                <a:gd name="T28" fmla="*/ 1273 w 1387"/>
                <a:gd name="T29" fmla="*/ 846 h 1638"/>
                <a:gd name="T30" fmla="*/ 1273 w 1387"/>
                <a:gd name="T31" fmla="*/ 798 h 1638"/>
                <a:gd name="T32" fmla="*/ 1247 w 1387"/>
                <a:gd name="T33" fmla="*/ 628 h 1638"/>
                <a:gd name="T34" fmla="*/ 1199 w 1387"/>
                <a:gd name="T35" fmla="*/ 628 h 1638"/>
                <a:gd name="T36" fmla="*/ 1161 w 1387"/>
                <a:gd name="T37" fmla="*/ 798 h 1638"/>
                <a:gd name="T38" fmla="*/ 1137 w 1387"/>
                <a:gd name="T39" fmla="*/ 677 h 1638"/>
                <a:gd name="T40" fmla="*/ 1113 w 1387"/>
                <a:gd name="T41" fmla="*/ 798 h 1638"/>
                <a:gd name="T42" fmla="*/ 1072 w 1387"/>
                <a:gd name="T43" fmla="*/ 545 h 1638"/>
                <a:gd name="T44" fmla="*/ 1024 w 1387"/>
                <a:gd name="T45" fmla="*/ 545 h 1638"/>
                <a:gd name="T46" fmla="*/ 978 w 1387"/>
                <a:gd name="T47" fmla="*/ 798 h 1638"/>
                <a:gd name="T48" fmla="*/ 917 w 1387"/>
                <a:gd name="T49" fmla="*/ 424 h 1638"/>
                <a:gd name="T50" fmla="*/ 688 w 1387"/>
                <a:gd name="T51" fmla="*/ 274 h 1638"/>
                <a:gd name="T52" fmla="*/ 457 w 1387"/>
                <a:gd name="T53" fmla="*/ 424 h 1638"/>
                <a:gd name="T54" fmla="*/ 649 w 1387"/>
                <a:gd name="T55" fmla="*/ 224 h 1638"/>
                <a:gd name="T56" fmla="*/ 649 w 1387"/>
                <a:gd name="T57" fmla="*/ 176 h 1638"/>
                <a:gd name="T58" fmla="*/ 457 w 1387"/>
                <a:gd name="T59" fmla="*/ 62 h 1638"/>
                <a:gd name="T60" fmla="*/ 1326 w 1387"/>
                <a:gd name="T61" fmla="*/ 48 h 1638"/>
                <a:gd name="T62" fmla="*/ 1339 w 1387"/>
                <a:gd name="T63" fmla="*/ 176 h 1638"/>
                <a:gd name="T64" fmla="*/ 766 w 1387"/>
                <a:gd name="T65" fmla="*/ 200 h 1638"/>
                <a:gd name="T66" fmla="*/ 1339 w 1387"/>
                <a:gd name="T67" fmla="*/ 224 h 1638"/>
                <a:gd name="T68" fmla="*/ 1363 w 1387"/>
                <a:gd name="T69" fmla="*/ 722 h 1638"/>
                <a:gd name="T70" fmla="*/ 1387 w 1387"/>
                <a:gd name="T71" fmla="*/ 62 h 1638"/>
                <a:gd name="T72" fmla="*/ 930 w 1387"/>
                <a:gd name="T73" fmla="*/ 1590 h 1638"/>
                <a:gd name="T74" fmla="*/ 48 w 1387"/>
                <a:gd name="T75" fmla="*/ 648 h 1638"/>
                <a:gd name="T76" fmla="*/ 930 w 1387"/>
                <a:gd name="T77" fmla="*/ 1590 h 1638"/>
                <a:gd name="T78" fmla="*/ 805 w 1387"/>
                <a:gd name="T79" fmla="*/ 424 h 1638"/>
                <a:gd name="T80" fmla="*/ 688 w 1387"/>
                <a:gd name="T81" fmla="*/ 322 h 1638"/>
                <a:gd name="T82" fmla="*/ 930 w 1387"/>
                <a:gd name="T83" fmla="*/ 485 h 1638"/>
                <a:gd name="T84" fmla="*/ 48 w 1387"/>
                <a:gd name="T85" fmla="*/ 600 h 1638"/>
                <a:gd name="T86" fmla="*/ 62 w 1387"/>
                <a:gd name="T87" fmla="*/ 472 h 1638"/>
                <a:gd name="T88" fmla="*/ 917 w 1387"/>
                <a:gd name="T89" fmla="*/ 47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87" h="1638">
                  <a:moveTo>
                    <a:pt x="1326" y="0"/>
                  </a:moveTo>
                  <a:cubicBezTo>
                    <a:pt x="470" y="0"/>
                    <a:pt x="470" y="0"/>
                    <a:pt x="470" y="0"/>
                  </a:cubicBezTo>
                  <a:cubicBezTo>
                    <a:pt x="436" y="0"/>
                    <a:pt x="409" y="28"/>
                    <a:pt x="409" y="62"/>
                  </a:cubicBezTo>
                  <a:cubicBezTo>
                    <a:pt x="409" y="424"/>
                    <a:pt x="409" y="424"/>
                    <a:pt x="409" y="424"/>
                  </a:cubicBezTo>
                  <a:cubicBezTo>
                    <a:pt x="62" y="424"/>
                    <a:pt x="62" y="424"/>
                    <a:pt x="62" y="424"/>
                  </a:cubicBezTo>
                  <a:cubicBezTo>
                    <a:pt x="28" y="424"/>
                    <a:pt x="0" y="451"/>
                    <a:pt x="0" y="485"/>
                  </a:cubicBezTo>
                  <a:cubicBezTo>
                    <a:pt x="0" y="1598"/>
                    <a:pt x="0" y="1598"/>
                    <a:pt x="0" y="1598"/>
                  </a:cubicBezTo>
                  <a:cubicBezTo>
                    <a:pt x="0" y="1620"/>
                    <a:pt x="18" y="1638"/>
                    <a:pt x="40" y="1638"/>
                  </a:cubicBezTo>
                  <a:cubicBezTo>
                    <a:pt x="938" y="1638"/>
                    <a:pt x="938" y="1638"/>
                    <a:pt x="938" y="1638"/>
                  </a:cubicBezTo>
                  <a:cubicBezTo>
                    <a:pt x="960" y="1638"/>
                    <a:pt x="978" y="1620"/>
                    <a:pt x="978" y="1598"/>
                  </a:cubicBezTo>
                  <a:cubicBezTo>
                    <a:pt x="978" y="1215"/>
                    <a:pt x="978" y="1215"/>
                    <a:pt x="978" y="1215"/>
                  </a:cubicBezTo>
                  <a:cubicBezTo>
                    <a:pt x="1347" y="1215"/>
                    <a:pt x="1347" y="1215"/>
                    <a:pt x="1347" y="1215"/>
                  </a:cubicBezTo>
                  <a:cubicBezTo>
                    <a:pt x="1369" y="1215"/>
                    <a:pt x="1387" y="1197"/>
                    <a:pt x="1387" y="1175"/>
                  </a:cubicBezTo>
                  <a:cubicBezTo>
                    <a:pt x="1387" y="819"/>
                    <a:pt x="1387" y="819"/>
                    <a:pt x="1387" y="819"/>
                  </a:cubicBezTo>
                  <a:cubicBezTo>
                    <a:pt x="1387" y="806"/>
                    <a:pt x="1376" y="795"/>
                    <a:pt x="1363" y="795"/>
                  </a:cubicBezTo>
                  <a:cubicBezTo>
                    <a:pt x="1350" y="795"/>
                    <a:pt x="1339" y="806"/>
                    <a:pt x="1339" y="819"/>
                  </a:cubicBezTo>
                  <a:cubicBezTo>
                    <a:pt x="1339" y="1167"/>
                    <a:pt x="1339" y="1167"/>
                    <a:pt x="1339" y="1167"/>
                  </a:cubicBezTo>
                  <a:cubicBezTo>
                    <a:pt x="978" y="1167"/>
                    <a:pt x="978" y="1167"/>
                    <a:pt x="978" y="1167"/>
                  </a:cubicBezTo>
                  <a:cubicBezTo>
                    <a:pt x="978" y="1019"/>
                    <a:pt x="978" y="1019"/>
                    <a:pt x="978" y="1019"/>
                  </a:cubicBezTo>
                  <a:cubicBezTo>
                    <a:pt x="1273" y="1019"/>
                    <a:pt x="1273" y="1019"/>
                    <a:pt x="1273" y="1019"/>
                  </a:cubicBezTo>
                  <a:cubicBezTo>
                    <a:pt x="1286" y="1019"/>
                    <a:pt x="1297" y="1008"/>
                    <a:pt x="1297" y="995"/>
                  </a:cubicBezTo>
                  <a:cubicBezTo>
                    <a:pt x="1297" y="982"/>
                    <a:pt x="1286" y="971"/>
                    <a:pt x="1273" y="971"/>
                  </a:cubicBezTo>
                  <a:cubicBezTo>
                    <a:pt x="978" y="971"/>
                    <a:pt x="978" y="971"/>
                    <a:pt x="978" y="971"/>
                  </a:cubicBezTo>
                  <a:cubicBezTo>
                    <a:pt x="978" y="946"/>
                    <a:pt x="978" y="946"/>
                    <a:pt x="978" y="946"/>
                  </a:cubicBezTo>
                  <a:cubicBezTo>
                    <a:pt x="1273" y="946"/>
                    <a:pt x="1273" y="946"/>
                    <a:pt x="1273" y="946"/>
                  </a:cubicBezTo>
                  <a:cubicBezTo>
                    <a:pt x="1286" y="946"/>
                    <a:pt x="1297" y="935"/>
                    <a:pt x="1297" y="922"/>
                  </a:cubicBezTo>
                  <a:cubicBezTo>
                    <a:pt x="1297" y="908"/>
                    <a:pt x="1286" y="898"/>
                    <a:pt x="1273" y="898"/>
                  </a:cubicBezTo>
                  <a:cubicBezTo>
                    <a:pt x="978" y="898"/>
                    <a:pt x="978" y="898"/>
                    <a:pt x="978" y="898"/>
                  </a:cubicBezTo>
                  <a:cubicBezTo>
                    <a:pt x="978" y="846"/>
                    <a:pt x="978" y="846"/>
                    <a:pt x="978" y="846"/>
                  </a:cubicBezTo>
                  <a:cubicBezTo>
                    <a:pt x="1273" y="846"/>
                    <a:pt x="1273" y="846"/>
                    <a:pt x="1273" y="846"/>
                  </a:cubicBezTo>
                  <a:cubicBezTo>
                    <a:pt x="1286" y="846"/>
                    <a:pt x="1297" y="836"/>
                    <a:pt x="1297" y="822"/>
                  </a:cubicBezTo>
                  <a:cubicBezTo>
                    <a:pt x="1297" y="809"/>
                    <a:pt x="1286" y="798"/>
                    <a:pt x="1273" y="798"/>
                  </a:cubicBezTo>
                  <a:cubicBezTo>
                    <a:pt x="1247" y="798"/>
                    <a:pt x="1247" y="798"/>
                    <a:pt x="1247" y="798"/>
                  </a:cubicBezTo>
                  <a:cubicBezTo>
                    <a:pt x="1247" y="628"/>
                    <a:pt x="1247" y="628"/>
                    <a:pt x="1247" y="628"/>
                  </a:cubicBezTo>
                  <a:cubicBezTo>
                    <a:pt x="1247" y="614"/>
                    <a:pt x="1237" y="604"/>
                    <a:pt x="1223" y="604"/>
                  </a:cubicBezTo>
                  <a:cubicBezTo>
                    <a:pt x="1210" y="604"/>
                    <a:pt x="1199" y="614"/>
                    <a:pt x="1199" y="628"/>
                  </a:cubicBezTo>
                  <a:cubicBezTo>
                    <a:pt x="1199" y="798"/>
                    <a:pt x="1199" y="798"/>
                    <a:pt x="1199" y="798"/>
                  </a:cubicBezTo>
                  <a:cubicBezTo>
                    <a:pt x="1161" y="798"/>
                    <a:pt x="1161" y="798"/>
                    <a:pt x="1161" y="798"/>
                  </a:cubicBezTo>
                  <a:cubicBezTo>
                    <a:pt x="1161" y="701"/>
                    <a:pt x="1161" y="701"/>
                    <a:pt x="1161" y="701"/>
                  </a:cubicBezTo>
                  <a:cubicBezTo>
                    <a:pt x="1161" y="688"/>
                    <a:pt x="1150" y="677"/>
                    <a:pt x="1137" y="677"/>
                  </a:cubicBezTo>
                  <a:cubicBezTo>
                    <a:pt x="1124" y="677"/>
                    <a:pt x="1113" y="688"/>
                    <a:pt x="1113" y="701"/>
                  </a:cubicBezTo>
                  <a:cubicBezTo>
                    <a:pt x="1113" y="798"/>
                    <a:pt x="1113" y="798"/>
                    <a:pt x="1113" y="798"/>
                  </a:cubicBezTo>
                  <a:cubicBezTo>
                    <a:pt x="1072" y="798"/>
                    <a:pt x="1072" y="798"/>
                    <a:pt x="1072" y="798"/>
                  </a:cubicBezTo>
                  <a:cubicBezTo>
                    <a:pt x="1072" y="545"/>
                    <a:pt x="1072" y="545"/>
                    <a:pt x="1072" y="545"/>
                  </a:cubicBezTo>
                  <a:cubicBezTo>
                    <a:pt x="1072" y="532"/>
                    <a:pt x="1061" y="521"/>
                    <a:pt x="1048" y="521"/>
                  </a:cubicBezTo>
                  <a:cubicBezTo>
                    <a:pt x="1035" y="521"/>
                    <a:pt x="1024" y="532"/>
                    <a:pt x="1024" y="545"/>
                  </a:cubicBezTo>
                  <a:cubicBezTo>
                    <a:pt x="1024" y="798"/>
                    <a:pt x="1024" y="798"/>
                    <a:pt x="1024" y="798"/>
                  </a:cubicBezTo>
                  <a:cubicBezTo>
                    <a:pt x="978" y="798"/>
                    <a:pt x="978" y="798"/>
                    <a:pt x="978" y="798"/>
                  </a:cubicBezTo>
                  <a:cubicBezTo>
                    <a:pt x="978" y="485"/>
                    <a:pt x="978" y="485"/>
                    <a:pt x="978" y="485"/>
                  </a:cubicBezTo>
                  <a:cubicBezTo>
                    <a:pt x="978" y="451"/>
                    <a:pt x="951" y="424"/>
                    <a:pt x="917" y="424"/>
                  </a:cubicBezTo>
                  <a:cubicBezTo>
                    <a:pt x="854" y="424"/>
                    <a:pt x="854" y="424"/>
                    <a:pt x="854" y="424"/>
                  </a:cubicBezTo>
                  <a:cubicBezTo>
                    <a:pt x="845" y="340"/>
                    <a:pt x="774" y="274"/>
                    <a:pt x="688" y="274"/>
                  </a:cubicBezTo>
                  <a:cubicBezTo>
                    <a:pt x="602" y="274"/>
                    <a:pt x="531" y="340"/>
                    <a:pt x="522" y="424"/>
                  </a:cubicBezTo>
                  <a:cubicBezTo>
                    <a:pt x="457" y="424"/>
                    <a:pt x="457" y="424"/>
                    <a:pt x="457" y="424"/>
                  </a:cubicBezTo>
                  <a:cubicBezTo>
                    <a:pt x="457" y="224"/>
                    <a:pt x="457" y="224"/>
                    <a:pt x="457" y="224"/>
                  </a:cubicBezTo>
                  <a:cubicBezTo>
                    <a:pt x="649" y="224"/>
                    <a:pt x="649" y="224"/>
                    <a:pt x="649" y="224"/>
                  </a:cubicBezTo>
                  <a:cubicBezTo>
                    <a:pt x="662" y="224"/>
                    <a:pt x="673" y="214"/>
                    <a:pt x="673" y="200"/>
                  </a:cubicBezTo>
                  <a:cubicBezTo>
                    <a:pt x="673" y="187"/>
                    <a:pt x="662" y="176"/>
                    <a:pt x="649" y="176"/>
                  </a:cubicBezTo>
                  <a:cubicBezTo>
                    <a:pt x="457" y="176"/>
                    <a:pt x="457" y="176"/>
                    <a:pt x="457" y="176"/>
                  </a:cubicBezTo>
                  <a:cubicBezTo>
                    <a:pt x="457" y="62"/>
                    <a:pt x="457" y="62"/>
                    <a:pt x="457" y="62"/>
                  </a:cubicBezTo>
                  <a:cubicBezTo>
                    <a:pt x="457" y="54"/>
                    <a:pt x="463" y="48"/>
                    <a:pt x="470" y="48"/>
                  </a:cubicBezTo>
                  <a:cubicBezTo>
                    <a:pt x="1326" y="48"/>
                    <a:pt x="1326" y="48"/>
                    <a:pt x="1326" y="48"/>
                  </a:cubicBezTo>
                  <a:cubicBezTo>
                    <a:pt x="1333" y="48"/>
                    <a:pt x="1339" y="54"/>
                    <a:pt x="1339" y="62"/>
                  </a:cubicBezTo>
                  <a:cubicBezTo>
                    <a:pt x="1339" y="176"/>
                    <a:pt x="1339" y="176"/>
                    <a:pt x="1339" y="176"/>
                  </a:cubicBezTo>
                  <a:cubicBezTo>
                    <a:pt x="790" y="176"/>
                    <a:pt x="790" y="176"/>
                    <a:pt x="790" y="176"/>
                  </a:cubicBezTo>
                  <a:cubicBezTo>
                    <a:pt x="776" y="176"/>
                    <a:pt x="766" y="187"/>
                    <a:pt x="766" y="200"/>
                  </a:cubicBezTo>
                  <a:cubicBezTo>
                    <a:pt x="766" y="214"/>
                    <a:pt x="776" y="224"/>
                    <a:pt x="790" y="224"/>
                  </a:cubicBezTo>
                  <a:cubicBezTo>
                    <a:pt x="1339" y="224"/>
                    <a:pt x="1339" y="224"/>
                    <a:pt x="1339" y="224"/>
                  </a:cubicBezTo>
                  <a:cubicBezTo>
                    <a:pt x="1339" y="698"/>
                    <a:pt x="1339" y="698"/>
                    <a:pt x="1339" y="698"/>
                  </a:cubicBezTo>
                  <a:cubicBezTo>
                    <a:pt x="1339" y="711"/>
                    <a:pt x="1350" y="722"/>
                    <a:pt x="1363" y="722"/>
                  </a:cubicBezTo>
                  <a:cubicBezTo>
                    <a:pt x="1376" y="722"/>
                    <a:pt x="1387" y="711"/>
                    <a:pt x="1387" y="698"/>
                  </a:cubicBezTo>
                  <a:cubicBezTo>
                    <a:pt x="1387" y="62"/>
                    <a:pt x="1387" y="62"/>
                    <a:pt x="1387" y="62"/>
                  </a:cubicBezTo>
                  <a:cubicBezTo>
                    <a:pt x="1387" y="28"/>
                    <a:pt x="1360" y="0"/>
                    <a:pt x="1326" y="0"/>
                  </a:cubicBezTo>
                  <a:close/>
                  <a:moveTo>
                    <a:pt x="930" y="1590"/>
                  </a:moveTo>
                  <a:cubicBezTo>
                    <a:pt x="48" y="1590"/>
                    <a:pt x="48" y="1590"/>
                    <a:pt x="48" y="1590"/>
                  </a:cubicBezTo>
                  <a:cubicBezTo>
                    <a:pt x="48" y="648"/>
                    <a:pt x="48" y="648"/>
                    <a:pt x="48" y="648"/>
                  </a:cubicBezTo>
                  <a:cubicBezTo>
                    <a:pt x="930" y="648"/>
                    <a:pt x="930" y="648"/>
                    <a:pt x="930" y="648"/>
                  </a:cubicBezTo>
                  <a:lnTo>
                    <a:pt x="930" y="1590"/>
                  </a:lnTo>
                  <a:close/>
                  <a:moveTo>
                    <a:pt x="688" y="322"/>
                  </a:moveTo>
                  <a:cubicBezTo>
                    <a:pt x="748" y="322"/>
                    <a:pt x="797" y="366"/>
                    <a:pt x="805" y="424"/>
                  </a:cubicBezTo>
                  <a:cubicBezTo>
                    <a:pt x="571" y="424"/>
                    <a:pt x="571" y="424"/>
                    <a:pt x="571" y="424"/>
                  </a:cubicBezTo>
                  <a:cubicBezTo>
                    <a:pt x="579" y="366"/>
                    <a:pt x="628" y="322"/>
                    <a:pt x="688" y="322"/>
                  </a:cubicBezTo>
                  <a:close/>
                  <a:moveTo>
                    <a:pt x="917" y="472"/>
                  </a:moveTo>
                  <a:cubicBezTo>
                    <a:pt x="924" y="472"/>
                    <a:pt x="930" y="478"/>
                    <a:pt x="930" y="485"/>
                  </a:cubicBezTo>
                  <a:cubicBezTo>
                    <a:pt x="930" y="600"/>
                    <a:pt x="930" y="600"/>
                    <a:pt x="930" y="600"/>
                  </a:cubicBezTo>
                  <a:cubicBezTo>
                    <a:pt x="48" y="600"/>
                    <a:pt x="48" y="600"/>
                    <a:pt x="48" y="600"/>
                  </a:cubicBezTo>
                  <a:cubicBezTo>
                    <a:pt x="48" y="485"/>
                    <a:pt x="48" y="485"/>
                    <a:pt x="48" y="485"/>
                  </a:cubicBezTo>
                  <a:cubicBezTo>
                    <a:pt x="48" y="478"/>
                    <a:pt x="54" y="472"/>
                    <a:pt x="62" y="472"/>
                  </a:cubicBezTo>
                  <a:lnTo>
                    <a:pt x="917" y="472"/>
                  </a:lnTo>
                  <a:close/>
                  <a:moveTo>
                    <a:pt x="917" y="472"/>
                  </a:moveTo>
                  <a:cubicBezTo>
                    <a:pt x="917" y="472"/>
                    <a:pt x="917" y="472"/>
                    <a:pt x="917" y="4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1" name="Freeform 60">
              <a:extLst>
                <a:ext uri="{FF2B5EF4-FFF2-40B4-BE49-F238E27FC236}">
                  <a16:creationId xmlns:a16="http://schemas.microsoft.com/office/drawing/2014/main" id="{16E72C9A-42D6-3329-4B34-55DCE455BCF2}"/>
                </a:ext>
              </a:extLst>
            </p:cNvPr>
            <p:cNvSpPr>
              <a:spLocks noEditPoints="1"/>
            </p:cNvSpPr>
            <p:nvPr/>
          </p:nvSpPr>
          <p:spPr bwMode="auto">
            <a:xfrm>
              <a:off x="4230" y="1941"/>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2"/>
                    <a:pt x="0" y="18"/>
                    <a:pt x="0" y="24"/>
                  </a:cubicBezTo>
                  <a:cubicBezTo>
                    <a:pt x="0" y="31"/>
                    <a:pt x="3" y="37"/>
                    <a:pt x="7" y="41"/>
                  </a:cubicBezTo>
                  <a:cubicBezTo>
                    <a:pt x="12" y="46"/>
                    <a:pt x="18" y="48"/>
                    <a:pt x="24" y="48"/>
                  </a:cubicBezTo>
                  <a:cubicBezTo>
                    <a:pt x="31" y="48"/>
                    <a:pt x="37" y="46"/>
                    <a:pt x="41" y="41"/>
                  </a:cubicBezTo>
                  <a:cubicBezTo>
                    <a:pt x="46" y="37"/>
                    <a:pt x="48" y="31"/>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2" name="Freeform 61">
              <a:extLst>
                <a:ext uri="{FF2B5EF4-FFF2-40B4-BE49-F238E27FC236}">
                  <a16:creationId xmlns:a16="http://schemas.microsoft.com/office/drawing/2014/main" id="{F9610FEA-726E-C4B6-E7D4-CC74C808CF97}"/>
                </a:ext>
              </a:extLst>
            </p:cNvPr>
            <p:cNvSpPr>
              <a:spLocks noEditPoints="1"/>
            </p:cNvSpPr>
            <p:nvPr/>
          </p:nvSpPr>
          <p:spPr bwMode="auto">
            <a:xfrm>
              <a:off x="4277" y="1941"/>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7" y="0"/>
                    <a:pt x="11" y="3"/>
                    <a:pt x="7" y="7"/>
                  </a:cubicBezTo>
                  <a:cubicBezTo>
                    <a:pt x="2" y="12"/>
                    <a:pt x="0" y="18"/>
                    <a:pt x="0" y="24"/>
                  </a:cubicBezTo>
                  <a:cubicBezTo>
                    <a:pt x="0" y="31"/>
                    <a:pt x="2" y="37"/>
                    <a:pt x="7" y="41"/>
                  </a:cubicBezTo>
                  <a:cubicBezTo>
                    <a:pt x="11" y="46"/>
                    <a:pt x="17" y="48"/>
                    <a:pt x="24" y="48"/>
                  </a:cubicBezTo>
                  <a:cubicBezTo>
                    <a:pt x="30" y="48"/>
                    <a:pt x="36" y="46"/>
                    <a:pt x="41" y="41"/>
                  </a:cubicBezTo>
                  <a:cubicBezTo>
                    <a:pt x="45" y="37"/>
                    <a:pt x="48" y="31"/>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3" name="Freeform 62">
              <a:extLst>
                <a:ext uri="{FF2B5EF4-FFF2-40B4-BE49-F238E27FC236}">
                  <a16:creationId xmlns:a16="http://schemas.microsoft.com/office/drawing/2014/main" id="{F0475E5B-4DB4-B4CC-2505-B1C7D62E36D5}"/>
                </a:ext>
              </a:extLst>
            </p:cNvPr>
            <p:cNvSpPr>
              <a:spLocks noEditPoints="1"/>
            </p:cNvSpPr>
            <p:nvPr/>
          </p:nvSpPr>
          <p:spPr bwMode="auto">
            <a:xfrm>
              <a:off x="4323" y="1941"/>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8" y="0"/>
                    <a:pt x="11" y="3"/>
                    <a:pt x="7" y="7"/>
                  </a:cubicBezTo>
                  <a:cubicBezTo>
                    <a:pt x="2" y="12"/>
                    <a:pt x="0" y="18"/>
                    <a:pt x="0" y="24"/>
                  </a:cubicBezTo>
                  <a:cubicBezTo>
                    <a:pt x="0" y="31"/>
                    <a:pt x="2" y="37"/>
                    <a:pt x="7" y="41"/>
                  </a:cubicBezTo>
                  <a:cubicBezTo>
                    <a:pt x="11" y="46"/>
                    <a:pt x="18" y="48"/>
                    <a:pt x="24" y="48"/>
                  </a:cubicBezTo>
                  <a:cubicBezTo>
                    <a:pt x="30" y="48"/>
                    <a:pt x="36" y="46"/>
                    <a:pt x="41" y="41"/>
                  </a:cubicBezTo>
                  <a:cubicBezTo>
                    <a:pt x="45" y="37"/>
                    <a:pt x="48" y="31"/>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4" name="Freeform 63">
              <a:extLst>
                <a:ext uri="{FF2B5EF4-FFF2-40B4-BE49-F238E27FC236}">
                  <a16:creationId xmlns:a16="http://schemas.microsoft.com/office/drawing/2014/main" id="{970DC2BF-D4F4-96F0-1C84-D2CBEB9287EF}"/>
                </a:ext>
              </a:extLst>
            </p:cNvPr>
            <p:cNvSpPr>
              <a:spLocks noEditPoints="1"/>
            </p:cNvSpPr>
            <p:nvPr/>
          </p:nvSpPr>
          <p:spPr bwMode="auto">
            <a:xfrm>
              <a:off x="4204" y="2056"/>
              <a:ext cx="133" cy="27"/>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30" y="48"/>
                    <a:pt x="240" y="37"/>
                    <a:pt x="240" y="24"/>
                  </a:cubicBezTo>
                  <a:cubicBezTo>
                    <a:pt x="240" y="11"/>
                    <a:pt x="230"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5" name="Freeform 64">
              <a:extLst>
                <a:ext uri="{FF2B5EF4-FFF2-40B4-BE49-F238E27FC236}">
                  <a16:creationId xmlns:a16="http://schemas.microsoft.com/office/drawing/2014/main" id="{783D3B37-5C60-BEF4-83E4-0C1363B15B4D}"/>
                </a:ext>
              </a:extLst>
            </p:cNvPr>
            <p:cNvSpPr>
              <a:spLocks noEditPoints="1"/>
            </p:cNvSpPr>
            <p:nvPr/>
          </p:nvSpPr>
          <p:spPr bwMode="auto">
            <a:xfrm>
              <a:off x="4204" y="2097"/>
              <a:ext cx="133" cy="27"/>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8"/>
                    <a:pt x="11" y="48"/>
                    <a:pt x="24" y="48"/>
                  </a:cubicBezTo>
                  <a:cubicBezTo>
                    <a:pt x="216" y="48"/>
                    <a:pt x="216" y="48"/>
                    <a:pt x="216" y="48"/>
                  </a:cubicBezTo>
                  <a:cubicBezTo>
                    <a:pt x="230" y="48"/>
                    <a:pt x="240" y="38"/>
                    <a:pt x="240" y="24"/>
                  </a:cubicBezTo>
                  <a:cubicBezTo>
                    <a:pt x="240" y="11"/>
                    <a:pt x="230"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6" name="Freeform 65">
              <a:extLst>
                <a:ext uri="{FF2B5EF4-FFF2-40B4-BE49-F238E27FC236}">
                  <a16:creationId xmlns:a16="http://schemas.microsoft.com/office/drawing/2014/main" id="{8EA1DB0D-6C60-731D-E704-B821AC5EB777}"/>
                </a:ext>
              </a:extLst>
            </p:cNvPr>
            <p:cNvSpPr>
              <a:spLocks noEditPoints="1"/>
            </p:cNvSpPr>
            <p:nvPr/>
          </p:nvSpPr>
          <p:spPr bwMode="auto">
            <a:xfrm>
              <a:off x="4250" y="2138"/>
              <a:ext cx="87" cy="27"/>
            </a:xfrm>
            <a:custGeom>
              <a:avLst/>
              <a:gdLst>
                <a:gd name="T0" fmla="*/ 132 w 156"/>
                <a:gd name="T1" fmla="*/ 0 h 48"/>
                <a:gd name="T2" fmla="*/ 24 w 156"/>
                <a:gd name="T3" fmla="*/ 0 h 48"/>
                <a:gd name="T4" fmla="*/ 0 w 156"/>
                <a:gd name="T5" fmla="*/ 24 h 48"/>
                <a:gd name="T6" fmla="*/ 24 w 156"/>
                <a:gd name="T7" fmla="*/ 48 h 48"/>
                <a:gd name="T8" fmla="*/ 132 w 156"/>
                <a:gd name="T9" fmla="*/ 48 h 48"/>
                <a:gd name="T10" fmla="*/ 156 w 156"/>
                <a:gd name="T11" fmla="*/ 24 h 48"/>
                <a:gd name="T12" fmla="*/ 132 w 156"/>
                <a:gd name="T13" fmla="*/ 0 h 48"/>
                <a:gd name="T14" fmla="*/ 132 w 156"/>
                <a:gd name="T15" fmla="*/ 0 h 48"/>
                <a:gd name="T16" fmla="*/ 132 w 15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48">
                  <a:moveTo>
                    <a:pt x="132" y="0"/>
                  </a:moveTo>
                  <a:cubicBezTo>
                    <a:pt x="24" y="0"/>
                    <a:pt x="24" y="0"/>
                    <a:pt x="24" y="0"/>
                  </a:cubicBezTo>
                  <a:cubicBezTo>
                    <a:pt x="10" y="0"/>
                    <a:pt x="0" y="11"/>
                    <a:pt x="0" y="24"/>
                  </a:cubicBezTo>
                  <a:cubicBezTo>
                    <a:pt x="0" y="37"/>
                    <a:pt x="10" y="48"/>
                    <a:pt x="24" y="48"/>
                  </a:cubicBezTo>
                  <a:cubicBezTo>
                    <a:pt x="132" y="48"/>
                    <a:pt x="132" y="48"/>
                    <a:pt x="132" y="48"/>
                  </a:cubicBezTo>
                  <a:cubicBezTo>
                    <a:pt x="146" y="48"/>
                    <a:pt x="156" y="37"/>
                    <a:pt x="156" y="24"/>
                  </a:cubicBezTo>
                  <a:cubicBezTo>
                    <a:pt x="156" y="11"/>
                    <a:pt x="146" y="0"/>
                    <a:pt x="132" y="0"/>
                  </a:cubicBezTo>
                  <a:close/>
                  <a:moveTo>
                    <a:pt x="132" y="0"/>
                  </a:moveTo>
                  <a:cubicBezTo>
                    <a:pt x="132" y="0"/>
                    <a:pt x="132" y="0"/>
                    <a:pt x="1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7" name="Freeform 66">
              <a:extLst>
                <a:ext uri="{FF2B5EF4-FFF2-40B4-BE49-F238E27FC236}">
                  <a16:creationId xmlns:a16="http://schemas.microsoft.com/office/drawing/2014/main" id="{5D1211CB-78ED-FFF8-AE51-744C7ADF4F4E}"/>
                </a:ext>
              </a:extLst>
            </p:cNvPr>
            <p:cNvSpPr>
              <a:spLocks noEditPoints="1"/>
            </p:cNvSpPr>
            <p:nvPr/>
          </p:nvSpPr>
          <p:spPr bwMode="auto">
            <a:xfrm>
              <a:off x="4205" y="2474"/>
              <a:ext cx="143" cy="27"/>
            </a:xfrm>
            <a:custGeom>
              <a:avLst/>
              <a:gdLst>
                <a:gd name="T0" fmla="*/ 232 w 256"/>
                <a:gd name="T1" fmla="*/ 0 h 48"/>
                <a:gd name="T2" fmla="*/ 24 w 256"/>
                <a:gd name="T3" fmla="*/ 0 h 48"/>
                <a:gd name="T4" fmla="*/ 0 w 256"/>
                <a:gd name="T5" fmla="*/ 24 h 48"/>
                <a:gd name="T6" fmla="*/ 24 w 256"/>
                <a:gd name="T7" fmla="*/ 48 h 48"/>
                <a:gd name="T8" fmla="*/ 232 w 256"/>
                <a:gd name="T9" fmla="*/ 48 h 48"/>
                <a:gd name="T10" fmla="*/ 256 w 256"/>
                <a:gd name="T11" fmla="*/ 24 h 48"/>
                <a:gd name="T12" fmla="*/ 232 w 256"/>
                <a:gd name="T13" fmla="*/ 0 h 48"/>
                <a:gd name="T14" fmla="*/ 232 w 256"/>
                <a:gd name="T15" fmla="*/ 0 h 48"/>
                <a:gd name="T16" fmla="*/ 232 w 25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8">
                  <a:moveTo>
                    <a:pt x="232" y="0"/>
                  </a:moveTo>
                  <a:cubicBezTo>
                    <a:pt x="24" y="0"/>
                    <a:pt x="24" y="0"/>
                    <a:pt x="24" y="0"/>
                  </a:cubicBezTo>
                  <a:cubicBezTo>
                    <a:pt x="10" y="0"/>
                    <a:pt x="0" y="11"/>
                    <a:pt x="0" y="24"/>
                  </a:cubicBezTo>
                  <a:cubicBezTo>
                    <a:pt x="0" y="38"/>
                    <a:pt x="10" y="48"/>
                    <a:pt x="24" y="48"/>
                  </a:cubicBezTo>
                  <a:cubicBezTo>
                    <a:pt x="232" y="48"/>
                    <a:pt x="232" y="48"/>
                    <a:pt x="232" y="48"/>
                  </a:cubicBezTo>
                  <a:cubicBezTo>
                    <a:pt x="245" y="48"/>
                    <a:pt x="256" y="38"/>
                    <a:pt x="256" y="24"/>
                  </a:cubicBezTo>
                  <a:cubicBezTo>
                    <a:pt x="256" y="11"/>
                    <a:pt x="245" y="0"/>
                    <a:pt x="232" y="0"/>
                  </a:cubicBezTo>
                  <a:close/>
                  <a:moveTo>
                    <a:pt x="232" y="0"/>
                  </a:moveTo>
                  <a:cubicBezTo>
                    <a:pt x="232" y="0"/>
                    <a:pt x="232" y="0"/>
                    <a:pt x="2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8" name="Freeform 67">
              <a:extLst>
                <a:ext uri="{FF2B5EF4-FFF2-40B4-BE49-F238E27FC236}">
                  <a16:creationId xmlns:a16="http://schemas.microsoft.com/office/drawing/2014/main" id="{2363DFE6-CEF2-CCE7-7CC0-3E52578A4735}"/>
                </a:ext>
              </a:extLst>
            </p:cNvPr>
            <p:cNvSpPr>
              <a:spLocks noEditPoints="1"/>
            </p:cNvSpPr>
            <p:nvPr/>
          </p:nvSpPr>
          <p:spPr bwMode="auto">
            <a:xfrm>
              <a:off x="3897" y="1941"/>
              <a:ext cx="87" cy="27"/>
            </a:xfrm>
            <a:custGeom>
              <a:avLst/>
              <a:gdLst>
                <a:gd name="T0" fmla="*/ 133 w 157"/>
                <a:gd name="T1" fmla="*/ 0 h 48"/>
                <a:gd name="T2" fmla="*/ 24 w 157"/>
                <a:gd name="T3" fmla="*/ 0 h 48"/>
                <a:gd name="T4" fmla="*/ 0 w 157"/>
                <a:gd name="T5" fmla="*/ 24 h 48"/>
                <a:gd name="T6" fmla="*/ 24 w 157"/>
                <a:gd name="T7" fmla="*/ 48 h 48"/>
                <a:gd name="T8" fmla="*/ 133 w 157"/>
                <a:gd name="T9" fmla="*/ 48 h 48"/>
                <a:gd name="T10" fmla="*/ 157 w 157"/>
                <a:gd name="T11" fmla="*/ 24 h 48"/>
                <a:gd name="T12" fmla="*/ 133 w 157"/>
                <a:gd name="T13" fmla="*/ 0 h 48"/>
                <a:gd name="T14" fmla="*/ 133 w 157"/>
                <a:gd name="T15" fmla="*/ 0 h 48"/>
                <a:gd name="T16" fmla="*/ 133 w 157"/>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48">
                  <a:moveTo>
                    <a:pt x="133" y="0"/>
                  </a:moveTo>
                  <a:cubicBezTo>
                    <a:pt x="24" y="0"/>
                    <a:pt x="24" y="0"/>
                    <a:pt x="24" y="0"/>
                  </a:cubicBezTo>
                  <a:cubicBezTo>
                    <a:pt x="11" y="0"/>
                    <a:pt x="0" y="11"/>
                    <a:pt x="0" y="24"/>
                  </a:cubicBezTo>
                  <a:cubicBezTo>
                    <a:pt x="0" y="38"/>
                    <a:pt x="11" y="48"/>
                    <a:pt x="24" y="48"/>
                  </a:cubicBezTo>
                  <a:cubicBezTo>
                    <a:pt x="133" y="48"/>
                    <a:pt x="133" y="48"/>
                    <a:pt x="133" y="48"/>
                  </a:cubicBezTo>
                  <a:cubicBezTo>
                    <a:pt x="146" y="48"/>
                    <a:pt x="157" y="38"/>
                    <a:pt x="157" y="24"/>
                  </a:cubicBezTo>
                  <a:cubicBezTo>
                    <a:pt x="157" y="11"/>
                    <a:pt x="146" y="0"/>
                    <a:pt x="133" y="0"/>
                  </a:cubicBezTo>
                  <a:close/>
                  <a:moveTo>
                    <a:pt x="133" y="0"/>
                  </a:moveTo>
                  <a:cubicBezTo>
                    <a:pt x="133" y="0"/>
                    <a:pt x="133" y="0"/>
                    <a:pt x="1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99" name="Freeform 68">
              <a:extLst>
                <a:ext uri="{FF2B5EF4-FFF2-40B4-BE49-F238E27FC236}">
                  <a16:creationId xmlns:a16="http://schemas.microsoft.com/office/drawing/2014/main" id="{8225FEA3-5C15-A768-0408-8FA26B358F84}"/>
                </a:ext>
              </a:extLst>
            </p:cNvPr>
            <p:cNvSpPr>
              <a:spLocks noEditPoints="1"/>
            </p:cNvSpPr>
            <p:nvPr/>
          </p:nvSpPr>
          <p:spPr bwMode="auto">
            <a:xfrm>
              <a:off x="4008" y="2177"/>
              <a:ext cx="26"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7" y="0"/>
                    <a:pt x="11" y="3"/>
                    <a:pt x="7" y="7"/>
                  </a:cubicBezTo>
                  <a:cubicBezTo>
                    <a:pt x="2" y="12"/>
                    <a:pt x="0" y="18"/>
                    <a:pt x="0" y="24"/>
                  </a:cubicBezTo>
                  <a:cubicBezTo>
                    <a:pt x="0" y="30"/>
                    <a:pt x="2" y="37"/>
                    <a:pt x="7" y="41"/>
                  </a:cubicBezTo>
                  <a:cubicBezTo>
                    <a:pt x="11" y="46"/>
                    <a:pt x="17" y="48"/>
                    <a:pt x="24" y="48"/>
                  </a:cubicBezTo>
                  <a:cubicBezTo>
                    <a:pt x="30" y="48"/>
                    <a:pt x="36" y="46"/>
                    <a:pt x="41" y="41"/>
                  </a:cubicBezTo>
                  <a:cubicBezTo>
                    <a:pt x="45" y="37"/>
                    <a:pt x="48" y="30"/>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0" name="Freeform 69">
              <a:extLst>
                <a:ext uri="{FF2B5EF4-FFF2-40B4-BE49-F238E27FC236}">
                  <a16:creationId xmlns:a16="http://schemas.microsoft.com/office/drawing/2014/main" id="{E6C3A30A-88A0-9D26-0A66-49F95702882D}"/>
                </a:ext>
              </a:extLst>
            </p:cNvPr>
            <p:cNvSpPr>
              <a:spLocks noEditPoints="1"/>
            </p:cNvSpPr>
            <p:nvPr/>
          </p:nvSpPr>
          <p:spPr bwMode="auto">
            <a:xfrm>
              <a:off x="4054" y="2177"/>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7" y="0"/>
                    <a:pt x="11" y="3"/>
                    <a:pt x="7" y="7"/>
                  </a:cubicBezTo>
                  <a:cubicBezTo>
                    <a:pt x="2" y="12"/>
                    <a:pt x="0" y="18"/>
                    <a:pt x="0" y="24"/>
                  </a:cubicBezTo>
                  <a:cubicBezTo>
                    <a:pt x="0" y="30"/>
                    <a:pt x="2" y="37"/>
                    <a:pt x="7" y="41"/>
                  </a:cubicBezTo>
                  <a:cubicBezTo>
                    <a:pt x="11" y="46"/>
                    <a:pt x="17" y="48"/>
                    <a:pt x="24" y="48"/>
                  </a:cubicBezTo>
                  <a:cubicBezTo>
                    <a:pt x="30" y="48"/>
                    <a:pt x="36" y="46"/>
                    <a:pt x="41" y="41"/>
                  </a:cubicBezTo>
                  <a:cubicBezTo>
                    <a:pt x="45" y="37"/>
                    <a:pt x="48" y="30"/>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1" name="Freeform 70">
              <a:extLst>
                <a:ext uri="{FF2B5EF4-FFF2-40B4-BE49-F238E27FC236}">
                  <a16:creationId xmlns:a16="http://schemas.microsoft.com/office/drawing/2014/main" id="{C2DE0989-E7C9-C9BE-440A-004B9219648C}"/>
                </a:ext>
              </a:extLst>
            </p:cNvPr>
            <p:cNvSpPr>
              <a:spLocks noEditPoints="1"/>
            </p:cNvSpPr>
            <p:nvPr/>
          </p:nvSpPr>
          <p:spPr bwMode="auto">
            <a:xfrm>
              <a:off x="4100" y="2177"/>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8" y="0"/>
                    <a:pt x="11" y="3"/>
                    <a:pt x="7" y="7"/>
                  </a:cubicBezTo>
                  <a:cubicBezTo>
                    <a:pt x="2" y="12"/>
                    <a:pt x="0" y="18"/>
                    <a:pt x="0" y="24"/>
                  </a:cubicBezTo>
                  <a:cubicBezTo>
                    <a:pt x="0" y="30"/>
                    <a:pt x="2" y="37"/>
                    <a:pt x="7" y="41"/>
                  </a:cubicBezTo>
                  <a:cubicBezTo>
                    <a:pt x="11" y="46"/>
                    <a:pt x="18" y="48"/>
                    <a:pt x="24" y="48"/>
                  </a:cubicBezTo>
                  <a:cubicBezTo>
                    <a:pt x="30" y="48"/>
                    <a:pt x="36" y="46"/>
                    <a:pt x="41" y="41"/>
                  </a:cubicBezTo>
                  <a:cubicBezTo>
                    <a:pt x="45" y="37"/>
                    <a:pt x="48" y="30"/>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2" name="Freeform 71">
              <a:extLst>
                <a:ext uri="{FF2B5EF4-FFF2-40B4-BE49-F238E27FC236}">
                  <a16:creationId xmlns:a16="http://schemas.microsoft.com/office/drawing/2014/main" id="{41767F38-3C44-FD72-7C02-89527D8BE3FA}"/>
                </a:ext>
              </a:extLst>
            </p:cNvPr>
            <p:cNvSpPr>
              <a:spLocks noEditPoints="1"/>
            </p:cNvSpPr>
            <p:nvPr/>
          </p:nvSpPr>
          <p:spPr bwMode="auto">
            <a:xfrm>
              <a:off x="3686" y="2373"/>
              <a:ext cx="424" cy="371"/>
            </a:xfrm>
            <a:custGeom>
              <a:avLst/>
              <a:gdLst>
                <a:gd name="T0" fmla="*/ 736 w 760"/>
                <a:gd name="T1" fmla="*/ 619 h 667"/>
                <a:gd name="T2" fmla="*/ 718 w 760"/>
                <a:gd name="T3" fmla="*/ 619 h 667"/>
                <a:gd name="T4" fmla="*/ 718 w 760"/>
                <a:gd name="T5" fmla="*/ 43 h 667"/>
                <a:gd name="T6" fmla="*/ 675 w 760"/>
                <a:gd name="T7" fmla="*/ 0 h 667"/>
                <a:gd name="T8" fmla="*/ 616 w 760"/>
                <a:gd name="T9" fmla="*/ 0 h 667"/>
                <a:gd name="T10" fmla="*/ 574 w 760"/>
                <a:gd name="T11" fmla="*/ 43 h 667"/>
                <a:gd name="T12" fmla="*/ 574 w 760"/>
                <a:gd name="T13" fmla="*/ 619 h 667"/>
                <a:gd name="T14" fmla="*/ 541 w 760"/>
                <a:gd name="T15" fmla="*/ 619 h 667"/>
                <a:gd name="T16" fmla="*/ 541 w 760"/>
                <a:gd name="T17" fmla="*/ 260 h 667"/>
                <a:gd name="T18" fmla="*/ 498 w 760"/>
                <a:gd name="T19" fmla="*/ 217 h 667"/>
                <a:gd name="T20" fmla="*/ 439 w 760"/>
                <a:gd name="T21" fmla="*/ 217 h 667"/>
                <a:gd name="T22" fmla="*/ 396 w 760"/>
                <a:gd name="T23" fmla="*/ 260 h 667"/>
                <a:gd name="T24" fmla="*/ 396 w 760"/>
                <a:gd name="T25" fmla="*/ 619 h 667"/>
                <a:gd name="T26" fmla="*/ 364 w 760"/>
                <a:gd name="T27" fmla="*/ 619 h 667"/>
                <a:gd name="T28" fmla="*/ 364 w 760"/>
                <a:gd name="T29" fmla="*/ 315 h 667"/>
                <a:gd name="T30" fmla="*/ 340 w 760"/>
                <a:gd name="T31" fmla="*/ 291 h 667"/>
                <a:gd name="T32" fmla="*/ 316 w 760"/>
                <a:gd name="T33" fmla="*/ 315 h 667"/>
                <a:gd name="T34" fmla="*/ 316 w 760"/>
                <a:gd name="T35" fmla="*/ 619 h 667"/>
                <a:gd name="T36" fmla="*/ 267 w 760"/>
                <a:gd name="T37" fmla="*/ 619 h 667"/>
                <a:gd name="T38" fmla="*/ 267 w 760"/>
                <a:gd name="T39" fmla="*/ 118 h 667"/>
                <a:gd name="T40" fmla="*/ 316 w 760"/>
                <a:gd name="T41" fmla="*/ 118 h 667"/>
                <a:gd name="T42" fmla="*/ 316 w 760"/>
                <a:gd name="T43" fmla="*/ 187 h 667"/>
                <a:gd name="T44" fmla="*/ 340 w 760"/>
                <a:gd name="T45" fmla="*/ 211 h 667"/>
                <a:gd name="T46" fmla="*/ 364 w 760"/>
                <a:gd name="T47" fmla="*/ 187 h 667"/>
                <a:gd name="T48" fmla="*/ 364 w 760"/>
                <a:gd name="T49" fmla="*/ 113 h 667"/>
                <a:gd name="T50" fmla="*/ 321 w 760"/>
                <a:gd name="T51" fmla="*/ 70 h 667"/>
                <a:gd name="T52" fmla="*/ 262 w 760"/>
                <a:gd name="T53" fmla="*/ 70 h 667"/>
                <a:gd name="T54" fmla="*/ 219 w 760"/>
                <a:gd name="T55" fmla="*/ 113 h 667"/>
                <a:gd name="T56" fmla="*/ 219 w 760"/>
                <a:gd name="T57" fmla="*/ 619 h 667"/>
                <a:gd name="T58" fmla="*/ 187 w 760"/>
                <a:gd name="T59" fmla="*/ 619 h 667"/>
                <a:gd name="T60" fmla="*/ 187 w 760"/>
                <a:gd name="T61" fmla="*/ 455 h 667"/>
                <a:gd name="T62" fmla="*/ 144 w 760"/>
                <a:gd name="T63" fmla="*/ 412 h 667"/>
                <a:gd name="T64" fmla="*/ 85 w 760"/>
                <a:gd name="T65" fmla="*/ 412 h 667"/>
                <a:gd name="T66" fmla="*/ 42 w 760"/>
                <a:gd name="T67" fmla="*/ 455 h 667"/>
                <a:gd name="T68" fmla="*/ 42 w 760"/>
                <a:gd name="T69" fmla="*/ 619 h 667"/>
                <a:gd name="T70" fmla="*/ 24 w 760"/>
                <a:gd name="T71" fmla="*/ 619 h 667"/>
                <a:gd name="T72" fmla="*/ 0 w 760"/>
                <a:gd name="T73" fmla="*/ 643 h 667"/>
                <a:gd name="T74" fmla="*/ 24 w 760"/>
                <a:gd name="T75" fmla="*/ 667 h 667"/>
                <a:gd name="T76" fmla="*/ 736 w 760"/>
                <a:gd name="T77" fmla="*/ 667 h 667"/>
                <a:gd name="T78" fmla="*/ 760 w 760"/>
                <a:gd name="T79" fmla="*/ 643 h 667"/>
                <a:gd name="T80" fmla="*/ 736 w 760"/>
                <a:gd name="T81" fmla="*/ 619 h 667"/>
                <a:gd name="T82" fmla="*/ 139 w 760"/>
                <a:gd name="T83" fmla="*/ 619 h 667"/>
                <a:gd name="T84" fmla="*/ 90 w 760"/>
                <a:gd name="T85" fmla="*/ 619 h 667"/>
                <a:gd name="T86" fmla="*/ 90 w 760"/>
                <a:gd name="T87" fmla="*/ 460 h 667"/>
                <a:gd name="T88" fmla="*/ 139 w 760"/>
                <a:gd name="T89" fmla="*/ 460 h 667"/>
                <a:gd name="T90" fmla="*/ 139 w 760"/>
                <a:gd name="T91" fmla="*/ 619 h 667"/>
                <a:gd name="T92" fmla="*/ 493 w 760"/>
                <a:gd name="T93" fmla="*/ 619 h 667"/>
                <a:gd name="T94" fmla="*/ 444 w 760"/>
                <a:gd name="T95" fmla="*/ 619 h 667"/>
                <a:gd name="T96" fmla="*/ 444 w 760"/>
                <a:gd name="T97" fmla="*/ 265 h 667"/>
                <a:gd name="T98" fmla="*/ 493 w 760"/>
                <a:gd name="T99" fmla="*/ 265 h 667"/>
                <a:gd name="T100" fmla="*/ 493 w 760"/>
                <a:gd name="T101" fmla="*/ 619 h 667"/>
                <a:gd name="T102" fmla="*/ 670 w 760"/>
                <a:gd name="T103" fmla="*/ 619 h 667"/>
                <a:gd name="T104" fmla="*/ 622 w 760"/>
                <a:gd name="T105" fmla="*/ 619 h 667"/>
                <a:gd name="T106" fmla="*/ 622 w 760"/>
                <a:gd name="T107" fmla="*/ 48 h 667"/>
                <a:gd name="T108" fmla="*/ 670 w 760"/>
                <a:gd name="T109" fmla="*/ 48 h 667"/>
                <a:gd name="T110" fmla="*/ 670 w 760"/>
                <a:gd name="T111" fmla="*/ 619 h 667"/>
                <a:gd name="T112" fmla="*/ 670 w 760"/>
                <a:gd name="T113" fmla="*/ 619 h 667"/>
                <a:gd name="T114" fmla="*/ 670 w 760"/>
                <a:gd name="T115" fmla="*/ 61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 h="667">
                  <a:moveTo>
                    <a:pt x="736" y="619"/>
                  </a:moveTo>
                  <a:cubicBezTo>
                    <a:pt x="718" y="619"/>
                    <a:pt x="718" y="619"/>
                    <a:pt x="718" y="619"/>
                  </a:cubicBezTo>
                  <a:cubicBezTo>
                    <a:pt x="718" y="43"/>
                    <a:pt x="718" y="43"/>
                    <a:pt x="718" y="43"/>
                  </a:cubicBezTo>
                  <a:cubicBezTo>
                    <a:pt x="718" y="19"/>
                    <a:pt x="699" y="0"/>
                    <a:pt x="675" y="0"/>
                  </a:cubicBezTo>
                  <a:cubicBezTo>
                    <a:pt x="616" y="0"/>
                    <a:pt x="616" y="0"/>
                    <a:pt x="616" y="0"/>
                  </a:cubicBezTo>
                  <a:cubicBezTo>
                    <a:pt x="593" y="0"/>
                    <a:pt x="574" y="19"/>
                    <a:pt x="574" y="43"/>
                  </a:cubicBezTo>
                  <a:cubicBezTo>
                    <a:pt x="574" y="619"/>
                    <a:pt x="574" y="619"/>
                    <a:pt x="574" y="619"/>
                  </a:cubicBezTo>
                  <a:cubicBezTo>
                    <a:pt x="541" y="619"/>
                    <a:pt x="541" y="619"/>
                    <a:pt x="541" y="619"/>
                  </a:cubicBezTo>
                  <a:cubicBezTo>
                    <a:pt x="541" y="260"/>
                    <a:pt x="541" y="260"/>
                    <a:pt x="541" y="260"/>
                  </a:cubicBezTo>
                  <a:cubicBezTo>
                    <a:pt x="541" y="236"/>
                    <a:pt x="522" y="217"/>
                    <a:pt x="498" y="217"/>
                  </a:cubicBezTo>
                  <a:cubicBezTo>
                    <a:pt x="439" y="217"/>
                    <a:pt x="439" y="217"/>
                    <a:pt x="439" y="217"/>
                  </a:cubicBezTo>
                  <a:cubicBezTo>
                    <a:pt x="416" y="217"/>
                    <a:pt x="396" y="236"/>
                    <a:pt x="396" y="260"/>
                  </a:cubicBezTo>
                  <a:cubicBezTo>
                    <a:pt x="396" y="619"/>
                    <a:pt x="396" y="619"/>
                    <a:pt x="396" y="619"/>
                  </a:cubicBezTo>
                  <a:cubicBezTo>
                    <a:pt x="364" y="619"/>
                    <a:pt x="364" y="619"/>
                    <a:pt x="364" y="619"/>
                  </a:cubicBezTo>
                  <a:cubicBezTo>
                    <a:pt x="364" y="315"/>
                    <a:pt x="364" y="315"/>
                    <a:pt x="364" y="315"/>
                  </a:cubicBezTo>
                  <a:cubicBezTo>
                    <a:pt x="364" y="301"/>
                    <a:pt x="353" y="291"/>
                    <a:pt x="340" y="291"/>
                  </a:cubicBezTo>
                  <a:cubicBezTo>
                    <a:pt x="327" y="291"/>
                    <a:pt x="316" y="301"/>
                    <a:pt x="316" y="315"/>
                  </a:cubicBezTo>
                  <a:cubicBezTo>
                    <a:pt x="316" y="619"/>
                    <a:pt x="316" y="619"/>
                    <a:pt x="316" y="619"/>
                  </a:cubicBezTo>
                  <a:cubicBezTo>
                    <a:pt x="267" y="619"/>
                    <a:pt x="267" y="619"/>
                    <a:pt x="267" y="619"/>
                  </a:cubicBezTo>
                  <a:cubicBezTo>
                    <a:pt x="267" y="118"/>
                    <a:pt x="267" y="118"/>
                    <a:pt x="267" y="118"/>
                  </a:cubicBezTo>
                  <a:cubicBezTo>
                    <a:pt x="316" y="118"/>
                    <a:pt x="316" y="118"/>
                    <a:pt x="316" y="118"/>
                  </a:cubicBezTo>
                  <a:cubicBezTo>
                    <a:pt x="316" y="187"/>
                    <a:pt x="316" y="187"/>
                    <a:pt x="316" y="187"/>
                  </a:cubicBezTo>
                  <a:cubicBezTo>
                    <a:pt x="316" y="200"/>
                    <a:pt x="327" y="211"/>
                    <a:pt x="340" y="211"/>
                  </a:cubicBezTo>
                  <a:cubicBezTo>
                    <a:pt x="353" y="211"/>
                    <a:pt x="364" y="200"/>
                    <a:pt x="364" y="187"/>
                  </a:cubicBezTo>
                  <a:cubicBezTo>
                    <a:pt x="364" y="113"/>
                    <a:pt x="364" y="113"/>
                    <a:pt x="364" y="113"/>
                  </a:cubicBezTo>
                  <a:cubicBezTo>
                    <a:pt x="364" y="89"/>
                    <a:pt x="345" y="70"/>
                    <a:pt x="321" y="70"/>
                  </a:cubicBezTo>
                  <a:cubicBezTo>
                    <a:pt x="262" y="70"/>
                    <a:pt x="262" y="70"/>
                    <a:pt x="262" y="70"/>
                  </a:cubicBezTo>
                  <a:cubicBezTo>
                    <a:pt x="238" y="70"/>
                    <a:pt x="219" y="89"/>
                    <a:pt x="219" y="113"/>
                  </a:cubicBezTo>
                  <a:cubicBezTo>
                    <a:pt x="219" y="619"/>
                    <a:pt x="219" y="619"/>
                    <a:pt x="219" y="619"/>
                  </a:cubicBezTo>
                  <a:cubicBezTo>
                    <a:pt x="187" y="619"/>
                    <a:pt x="187" y="619"/>
                    <a:pt x="187" y="619"/>
                  </a:cubicBezTo>
                  <a:cubicBezTo>
                    <a:pt x="187" y="455"/>
                    <a:pt x="187" y="455"/>
                    <a:pt x="187" y="455"/>
                  </a:cubicBezTo>
                  <a:cubicBezTo>
                    <a:pt x="187" y="432"/>
                    <a:pt x="168" y="412"/>
                    <a:pt x="144" y="412"/>
                  </a:cubicBezTo>
                  <a:cubicBezTo>
                    <a:pt x="85" y="412"/>
                    <a:pt x="85" y="412"/>
                    <a:pt x="85" y="412"/>
                  </a:cubicBezTo>
                  <a:cubicBezTo>
                    <a:pt x="61" y="412"/>
                    <a:pt x="42" y="432"/>
                    <a:pt x="42" y="455"/>
                  </a:cubicBezTo>
                  <a:cubicBezTo>
                    <a:pt x="42" y="619"/>
                    <a:pt x="42" y="619"/>
                    <a:pt x="42" y="619"/>
                  </a:cubicBezTo>
                  <a:cubicBezTo>
                    <a:pt x="24" y="619"/>
                    <a:pt x="24" y="619"/>
                    <a:pt x="24" y="619"/>
                  </a:cubicBezTo>
                  <a:cubicBezTo>
                    <a:pt x="11" y="619"/>
                    <a:pt x="0" y="629"/>
                    <a:pt x="0" y="643"/>
                  </a:cubicBezTo>
                  <a:cubicBezTo>
                    <a:pt x="0" y="656"/>
                    <a:pt x="11" y="667"/>
                    <a:pt x="24" y="667"/>
                  </a:cubicBezTo>
                  <a:cubicBezTo>
                    <a:pt x="736" y="667"/>
                    <a:pt x="736" y="667"/>
                    <a:pt x="736" y="667"/>
                  </a:cubicBezTo>
                  <a:cubicBezTo>
                    <a:pt x="750" y="667"/>
                    <a:pt x="760" y="656"/>
                    <a:pt x="760" y="643"/>
                  </a:cubicBezTo>
                  <a:cubicBezTo>
                    <a:pt x="760" y="629"/>
                    <a:pt x="750" y="619"/>
                    <a:pt x="736" y="619"/>
                  </a:cubicBezTo>
                  <a:close/>
                  <a:moveTo>
                    <a:pt x="139" y="619"/>
                  </a:moveTo>
                  <a:cubicBezTo>
                    <a:pt x="90" y="619"/>
                    <a:pt x="90" y="619"/>
                    <a:pt x="90" y="619"/>
                  </a:cubicBezTo>
                  <a:cubicBezTo>
                    <a:pt x="90" y="460"/>
                    <a:pt x="90" y="460"/>
                    <a:pt x="90" y="460"/>
                  </a:cubicBezTo>
                  <a:cubicBezTo>
                    <a:pt x="139" y="460"/>
                    <a:pt x="139" y="460"/>
                    <a:pt x="139" y="460"/>
                  </a:cubicBezTo>
                  <a:lnTo>
                    <a:pt x="139" y="619"/>
                  </a:lnTo>
                  <a:close/>
                  <a:moveTo>
                    <a:pt x="493" y="619"/>
                  </a:moveTo>
                  <a:cubicBezTo>
                    <a:pt x="444" y="619"/>
                    <a:pt x="444" y="619"/>
                    <a:pt x="444" y="619"/>
                  </a:cubicBezTo>
                  <a:cubicBezTo>
                    <a:pt x="444" y="265"/>
                    <a:pt x="444" y="265"/>
                    <a:pt x="444" y="265"/>
                  </a:cubicBezTo>
                  <a:cubicBezTo>
                    <a:pt x="493" y="265"/>
                    <a:pt x="493" y="265"/>
                    <a:pt x="493" y="265"/>
                  </a:cubicBezTo>
                  <a:lnTo>
                    <a:pt x="493" y="619"/>
                  </a:lnTo>
                  <a:close/>
                  <a:moveTo>
                    <a:pt x="670" y="619"/>
                  </a:moveTo>
                  <a:cubicBezTo>
                    <a:pt x="622" y="619"/>
                    <a:pt x="622" y="619"/>
                    <a:pt x="622" y="619"/>
                  </a:cubicBezTo>
                  <a:cubicBezTo>
                    <a:pt x="622" y="48"/>
                    <a:pt x="622" y="48"/>
                    <a:pt x="622" y="48"/>
                  </a:cubicBezTo>
                  <a:cubicBezTo>
                    <a:pt x="670" y="48"/>
                    <a:pt x="670" y="48"/>
                    <a:pt x="670" y="48"/>
                  </a:cubicBezTo>
                  <a:lnTo>
                    <a:pt x="670" y="619"/>
                  </a:lnTo>
                  <a:close/>
                  <a:moveTo>
                    <a:pt x="670" y="619"/>
                  </a:moveTo>
                  <a:cubicBezTo>
                    <a:pt x="670" y="619"/>
                    <a:pt x="670" y="619"/>
                    <a:pt x="670" y="6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3" name="Freeform 72">
              <a:extLst>
                <a:ext uri="{FF2B5EF4-FFF2-40B4-BE49-F238E27FC236}">
                  <a16:creationId xmlns:a16="http://schemas.microsoft.com/office/drawing/2014/main" id="{A888716A-D334-3E68-F4AD-DF7AE91769AD}"/>
                </a:ext>
              </a:extLst>
            </p:cNvPr>
            <p:cNvSpPr>
              <a:spLocks noEditPoints="1"/>
            </p:cNvSpPr>
            <p:nvPr/>
          </p:nvSpPr>
          <p:spPr bwMode="auto">
            <a:xfrm>
              <a:off x="3686" y="2292"/>
              <a:ext cx="134" cy="27"/>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29" y="48"/>
                    <a:pt x="240" y="37"/>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4" name="Freeform 73">
              <a:extLst>
                <a:ext uri="{FF2B5EF4-FFF2-40B4-BE49-F238E27FC236}">
                  <a16:creationId xmlns:a16="http://schemas.microsoft.com/office/drawing/2014/main" id="{109C85F9-A500-3564-5B9E-9070B7930BCC}"/>
                </a:ext>
              </a:extLst>
            </p:cNvPr>
            <p:cNvSpPr>
              <a:spLocks noEditPoints="1"/>
            </p:cNvSpPr>
            <p:nvPr/>
          </p:nvSpPr>
          <p:spPr bwMode="auto">
            <a:xfrm>
              <a:off x="3686" y="2333"/>
              <a:ext cx="134" cy="27"/>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8"/>
                    <a:pt x="11" y="48"/>
                    <a:pt x="24" y="48"/>
                  </a:cubicBezTo>
                  <a:cubicBezTo>
                    <a:pt x="216" y="48"/>
                    <a:pt x="216" y="48"/>
                    <a:pt x="216" y="48"/>
                  </a:cubicBezTo>
                  <a:cubicBezTo>
                    <a:pt x="229" y="48"/>
                    <a:pt x="240" y="38"/>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5" name="Freeform 74">
              <a:extLst>
                <a:ext uri="{FF2B5EF4-FFF2-40B4-BE49-F238E27FC236}">
                  <a16:creationId xmlns:a16="http://schemas.microsoft.com/office/drawing/2014/main" id="{D5FD241B-F551-0230-9550-8DFE87FF5DD0}"/>
                </a:ext>
              </a:extLst>
            </p:cNvPr>
            <p:cNvSpPr>
              <a:spLocks noEditPoints="1"/>
            </p:cNvSpPr>
            <p:nvPr/>
          </p:nvSpPr>
          <p:spPr bwMode="auto">
            <a:xfrm>
              <a:off x="3686" y="2374"/>
              <a:ext cx="75" cy="27"/>
            </a:xfrm>
            <a:custGeom>
              <a:avLst/>
              <a:gdLst>
                <a:gd name="T0" fmla="*/ 111 w 135"/>
                <a:gd name="T1" fmla="*/ 0 h 48"/>
                <a:gd name="T2" fmla="*/ 24 w 135"/>
                <a:gd name="T3" fmla="*/ 0 h 48"/>
                <a:gd name="T4" fmla="*/ 0 w 135"/>
                <a:gd name="T5" fmla="*/ 24 h 48"/>
                <a:gd name="T6" fmla="*/ 24 w 135"/>
                <a:gd name="T7" fmla="*/ 48 h 48"/>
                <a:gd name="T8" fmla="*/ 111 w 135"/>
                <a:gd name="T9" fmla="*/ 48 h 48"/>
                <a:gd name="T10" fmla="*/ 135 w 135"/>
                <a:gd name="T11" fmla="*/ 24 h 48"/>
                <a:gd name="T12" fmla="*/ 111 w 135"/>
                <a:gd name="T13" fmla="*/ 0 h 48"/>
                <a:gd name="T14" fmla="*/ 111 w 135"/>
                <a:gd name="T15" fmla="*/ 0 h 48"/>
                <a:gd name="T16" fmla="*/ 111 w 13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48">
                  <a:moveTo>
                    <a:pt x="111" y="0"/>
                  </a:moveTo>
                  <a:cubicBezTo>
                    <a:pt x="24" y="0"/>
                    <a:pt x="24" y="0"/>
                    <a:pt x="24" y="0"/>
                  </a:cubicBezTo>
                  <a:cubicBezTo>
                    <a:pt x="11" y="0"/>
                    <a:pt x="0" y="10"/>
                    <a:pt x="0" y="24"/>
                  </a:cubicBezTo>
                  <a:cubicBezTo>
                    <a:pt x="0" y="37"/>
                    <a:pt x="11" y="48"/>
                    <a:pt x="24" y="48"/>
                  </a:cubicBezTo>
                  <a:cubicBezTo>
                    <a:pt x="111" y="48"/>
                    <a:pt x="111" y="48"/>
                    <a:pt x="111" y="48"/>
                  </a:cubicBezTo>
                  <a:cubicBezTo>
                    <a:pt x="124" y="48"/>
                    <a:pt x="135" y="37"/>
                    <a:pt x="135" y="24"/>
                  </a:cubicBezTo>
                  <a:cubicBezTo>
                    <a:pt x="135" y="10"/>
                    <a:pt x="124" y="0"/>
                    <a:pt x="111" y="0"/>
                  </a:cubicBezTo>
                  <a:close/>
                  <a:moveTo>
                    <a:pt x="111" y="0"/>
                  </a:moveTo>
                  <a:cubicBezTo>
                    <a:pt x="111" y="0"/>
                    <a:pt x="111" y="0"/>
                    <a:pt x="1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6" name="Freeform 75">
              <a:extLst>
                <a:ext uri="{FF2B5EF4-FFF2-40B4-BE49-F238E27FC236}">
                  <a16:creationId xmlns:a16="http://schemas.microsoft.com/office/drawing/2014/main" id="{E5F0DB5D-2509-1370-D898-A344FD7D207C}"/>
                </a:ext>
              </a:extLst>
            </p:cNvPr>
            <p:cNvSpPr>
              <a:spLocks noEditPoints="1"/>
            </p:cNvSpPr>
            <p:nvPr/>
          </p:nvSpPr>
          <p:spPr bwMode="auto">
            <a:xfrm>
              <a:off x="3984" y="2292"/>
              <a:ext cx="104" cy="27"/>
            </a:xfrm>
            <a:custGeom>
              <a:avLst/>
              <a:gdLst>
                <a:gd name="T0" fmla="*/ 162 w 186"/>
                <a:gd name="T1" fmla="*/ 0 h 48"/>
                <a:gd name="T2" fmla="*/ 24 w 186"/>
                <a:gd name="T3" fmla="*/ 0 h 48"/>
                <a:gd name="T4" fmla="*/ 0 w 186"/>
                <a:gd name="T5" fmla="*/ 24 h 48"/>
                <a:gd name="T6" fmla="*/ 24 w 186"/>
                <a:gd name="T7" fmla="*/ 48 h 48"/>
                <a:gd name="T8" fmla="*/ 162 w 186"/>
                <a:gd name="T9" fmla="*/ 48 h 48"/>
                <a:gd name="T10" fmla="*/ 186 w 186"/>
                <a:gd name="T11" fmla="*/ 24 h 48"/>
                <a:gd name="T12" fmla="*/ 162 w 186"/>
                <a:gd name="T13" fmla="*/ 0 h 48"/>
                <a:gd name="T14" fmla="*/ 162 w 186"/>
                <a:gd name="T15" fmla="*/ 0 h 48"/>
                <a:gd name="T16" fmla="*/ 162 w 18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48">
                  <a:moveTo>
                    <a:pt x="162" y="0"/>
                  </a:moveTo>
                  <a:cubicBezTo>
                    <a:pt x="24" y="0"/>
                    <a:pt x="24" y="0"/>
                    <a:pt x="24" y="0"/>
                  </a:cubicBezTo>
                  <a:cubicBezTo>
                    <a:pt x="11" y="0"/>
                    <a:pt x="0" y="11"/>
                    <a:pt x="0" y="24"/>
                  </a:cubicBezTo>
                  <a:cubicBezTo>
                    <a:pt x="0" y="37"/>
                    <a:pt x="11" y="48"/>
                    <a:pt x="24" y="48"/>
                  </a:cubicBezTo>
                  <a:cubicBezTo>
                    <a:pt x="162" y="48"/>
                    <a:pt x="162" y="48"/>
                    <a:pt x="162" y="48"/>
                  </a:cubicBezTo>
                  <a:cubicBezTo>
                    <a:pt x="175" y="48"/>
                    <a:pt x="186" y="37"/>
                    <a:pt x="186" y="24"/>
                  </a:cubicBezTo>
                  <a:cubicBezTo>
                    <a:pt x="186" y="11"/>
                    <a:pt x="175" y="0"/>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07" name="Freeform 76">
              <a:extLst>
                <a:ext uri="{FF2B5EF4-FFF2-40B4-BE49-F238E27FC236}">
                  <a16:creationId xmlns:a16="http://schemas.microsoft.com/office/drawing/2014/main" id="{278C1A66-BB19-D875-17F0-80EFAD152D5A}"/>
                </a:ext>
              </a:extLst>
            </p:cNvPr>
            <p:cNvSpPr>
              <a:spLocks noEditPoints="1"/>
            </p:cNvSpPr>
            <p:nvPr/>
          </p:nvSpPr>
          <p:spPr bwMode="auto">
            <a:xfrm>
              <a:off x="3673" y="2177"/>
              <a:ext cx="88" cy="27"/>
            </a:xfrm>
            <a:custGeom>
              <a:avLst/>
              <a:gdLst>
                <a:gd name="T0" fmla="*/ 133 w 157"/>
                <a:gd name="T1" fmla="*/ 0 h 48"/>
                <a:gd name="T2" fmla="*/ 24 w 157"/>
                <a:gd name="T3" fmla="*/ 0 h 48"/>
                <a:gd name="T4" fmla="*/ 0 w 157"/>
                <a:gd name="T5" fmla="*/ 24 h 48"/>
                <a:gd name="T6" fmla="*/ 24 w 157"/>
                <a:gd name="T7" fmla="*/ 48 h 48"/>
                <a:gd name="T8" fmla="*/ 133 w 157"/>
                <a:gd name="T9" fmla="*/ 48 h 48"/>
                <a:gd name="T10" fmla="*/ 157 w 157"/>
                <a:gd name="T11" fmla="*/ 24 h 48"/>
                <a:gd name="T12" fmla="*/ 133 w 157"/>
                <a:gd name="T13" fmla="*/ 0 h 48"/>
                <a:gd name="T14" fmla="*/ 133 w 157"/>
                <a:gd name="T15" fmla="*/ 0 h 48"/>
                <a:gd name="T16" fmla="*/ 133 w 157"/>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48">
                  <a:moveTo>
                    <a:pt x="133" y="0"/>
                  </a:moveTo>
                  <a:cubicBezTo>
                    <a:pt x="24" y="0"/>
                    <a:pt x="24" y="0"/>
                    <a:pt x="24" y="0"/>
                  </a:cubicBezTo>
                  <a:cubicBezTo>
                    <a:pt x="11" y="0"/>
                    <a:pt x="0" y="11"/>
                    <a:pt x="0" y="24"/>
                  </a:cubicBezTo>
                  <a:cubicBezTo>
                    <a:pt x="0" y="37"/>
                    <a:pt x="11" y="48"/>
                    <a:pt x="24" y="48"/>
                  </a:cubicBezTo>
                  <a:cubicBezTo>
                    <a:pt x="133" y="48"/>
                    <a:pt x="133" y="48"/>
                    <a:pt x="133" y="48"/>
                  </a:cubicBezTo>
                  <a:cubicBezTo>
                    <a:pt x="146" y="48"/>
                    <a:pt x="157" y="37"/>
                    <a:pt x="157" y="24"/>
                  </a:cubicBezTo>
                  <a:cubicBezTo>
                    <a:pt x="157" y="11"/>
                    <a:pt x="146" y="0"/>
                    <a:pt x="133" y="0"/>
                  </a:cubicBezTo>
                  <a:close/>
                  <a:moveTo>
                    <a:pt x="133" y="0"/>
                  </a:moveTo>
                  <a:cubicBezTo>
                    <a:pt x="133" y="0"/>
                    <a:pt x="133" y="0"/>
                    <a:pt x="1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grpSp>
        <p:nvGrpSpPr>
          <p:cNvPr id="108" name="Group 79">
            <a:extLst>
              <a:ext uri="{FF2B5EF4-FFF2-40B4-BE49-F238E27FC236}">
                <a16:creationId xmlns:a16="http://schemas.microsoft.com/office/drawing/2014/main" id="{8845311E-6460-742A-5A40-1FB90BAC8C28}"/>
              </a:ext>
            </a:extLst>
          </p:cNvPr>
          <p:cNvGrpSpPr>
            <a:grpSpLocks noChangeAspect="1"/>
          </p:cNvGrpSpPr>
          <p:nvPr/>
        </p:nvGrpSpPr>
        <p:grpSpPr bwMode="auto">
          <a:xfrm>
            <a:off x="6228414" y="1756411"/>
            <a:ext cx="527259" cy="526085"/>
            <a:chOff x="6004" y="1922"/>
            <a:chExt cx="898" cy="896"/>
          </a:xfrm>
          <a:solidFill>
            <a:schemeClr val="bg1"/>
          </a:solidFill>
        </p:grpSpPr>
        <p:sp>
          <p:nvSpPr>
            <p:cNvPr id="109" name="Freeform 80">
              <a:extLst>
                <a:ext uri="{FF2B5EF4-FFF2-40B4-BE49-F238E27FC236}">
                  <a16:creationId xmlns:a16="http://schemas.microsoft.com/office/drawing/2014/main" id="{8487C0F1-4FD2-6D51-0CDE-9298F4FD4808}"/>
                </a:ext>
              </a:extLst>
            </p:cNvPr>
            <p:cNvSpPr>
              <a:spLocks noEditPoints="1"/>
            </p:cNvSpPr>
            <p:nvPr/>
          </p:nvSpPr>
          <p:spPr bwMode="auto">
            <a:xfrm>
              <a:off x="6277" y="1922"/>
              <a:ext cx="568" cy="403"/>
            </a:xfrm>
            <a:custGeom>
              <a:avLst/>
              <a:gdLst>
                <a:gd name="T0" fmla="*/ 1012 w 1036"/>
                <a:gd name="T1" fmla="*/ 687 h 735"/>
                <a:gd name="T2" fmla="*/ 858 w 1036"/>
                <a:gd name="T3" fmla="*/ 687 h 735"/>
                <a:gd name="T4" fmla="*/ 858 w 1036"/>
                <a:gd name="T5" fmla="*/ 360 h 735"/>
                <a:gd name="T6" fmla="*/ 814 w 1036"/>
                <a:gd name="T7" fmla="*/ 317 h 735"/>
                <a:gd name="T8" fmla="*/ 650 w 1036"/>
                <a:gd name="T9" fmla="*/ 317 h 735"/>
                <a:gd name="T10" fmla="*/ 650 w 1036"/>
                <a:gd name="T11" fmla="*/ 263 h 735"/>
                <a:gd name="T12" fmla="*/ 626 w 1036"/>
                <a:gd name="T13" fmla="*/ 239 h 735"/>
                <a:gd name="T14" fmla="*/ 602 w 1036"/>
                <a:gd name="T15" fmla="*/ 263 h 735"/>
                <a:gd name="T16" fmla="*/ 602 w 1036"/>
                <a:gd name="T17" fmla="*/ 687 h 735"/>
                <a:gd name="T18" fmla="*/ 442 w 1036"/>
                <a:gd name="T19" fmla="*/ 687 h 735"/>
                <a:gd name="T20" fmla="*/ 442 w 1036"/>
                <a:gd name="T21" fmla="*/ 48 h 735"/>
                <a:gd name="T22" fmla="*/ 602 w 1036"/>
                <a:gd name="T23" fmla="*/ 48 h 735"/>
                <a:gd name="T24" fmla="*/ 602 w 1036"/>
                <a:gd name="T25" fmla="*/ 135 h 735"/>
                <a:gd name="T26" fmla="*/ 626 w 1036"/>
                <a:gd name="T27" fmla="*/ 159 h 735"/>
                <a:gd name="T28" fmla="*/ 650 w 1036"/>
                <a:gd name="T29" fmla="*/ 135 h 735"/>
                <a:gd name="T30" fmla="*/ 650 w 1036"/>
                <a:gd name="T31" fmla="*/ 43 h 735"/>
                <a:gd name="T32" fmla="*/ 606 w 1036"/>
                <a:gd name="T33" fmla="*/ 0 h 735"/>
                <a:gd name="T34" fmla="*/ 437 w 1036"/>
                <a:gd name="T35" fmla="*/ 0 h 735"/>
                <a:gd name="T36" fmla="*/ 394 w 1036"/>
                <a:gd name="T37" fmla="*/ 43 h 735"/>
                <a:gd name="T38" fmla="*/ 394 w 1036"/>
                <a:gd name="T39" fmla="*/ 166 h 735"/>
                <a:gd name="T40" fmla="*/ 198 w 1036"/>
                <a:gd name="T41" fmla="*/ 166 h 735"/>
                <a:gd name="T42" fmla="*/ 155 w 1036"/>
                <a:gd name="T43" fmla="*/ 209 h 735"/>
                <a:gd name="T44" fmla="*/ 155 w 1036"/>
                <a:gd name="T45" fmla="*/ 687 h 735"/>
                <a:gd name="T46" fmla="*/ 24 w 1036"/>
                <a:gd name="T47" fmla="*/ 687 h 735"/>
                <a:gd name="T48" fmla="*/ 0 w 1036"/>
                <a:gd name="T49" fmla="*/ 711 h 735"/>
                <a:gd name="T50" fmla="*/ 24 w 1036"/>
                <a:gd name="T51" fmla="*/ 735 h 735"/>
                <a:gd name="T52" fmla="*/ 1012 w 1036"/>
                <a:gd name="T53" fmla="*/ 735 h 735"/>
                <a:gd name="T54" fmla="*/ 1036 w 1036"/>
                <a:gd name="T55" fmla="*/ 711 h 735"/>
                <a:gd name="T56" fmla="*/ 1012 w 1036"/>
                <a:gd name="T57" fmla="*/ 687 h 735"/>
                <a:gd name="T58" fmla="*/ 394 w 1036"/>
                <a:gd name="T59" fmla="*/ 687 h 735"/>
                <a:gd name="T60" fmla="*/ 203 w 1036"/>
                <a:gd name="T61" fmla="*/ 687 h 735"/>
                <a:gd name="T62" fmla="*/ 203 w 1036"/>
                <a:gd name="T63" fmla="*/ 214 h 735"/>
                <a:gd name="T64" fmla="*/ 394 w 1036"/>
                <a:gd name="T65" fmla="*/ 214 h 735"/>
                <a:gd name="T66" fmla="*/ 394 w 1036"/>
                <a:gd name="T67" fmla="*/ 687 h 735"/>
                <a:gd name="T68" fmla="*/ 810 w 1036"/>
                <a:gd name="T69" fmla="*/ 687 h 735"/>
                <a:gd name="T70" fmla="*/ 650 w 1036"/>
                <a:gd name="T71" fmla="*/ 687 h 735"/>
                <a:gd name="T72" fmla="*/ 650 w 1036"/>
                <a:gd name="T73" fmla="*/ 365 h 735"/>
                <a:gd name="T74" fmla="*/ 810 w 1036"/>
                <a:gd name="T75" fmla="*/ 365 h 735"/>
                <a:gd name="T76" fmla="*/ 810 w 1036"/>
                <a:gd name="T77" fmla="*/ 687 h 735"/>
                <a:gd name="T78" fmla="*/ 810 w 1036"/>
                <a:gd name="T79" fmla="*/ 687 h 735"/>
                <a:gd name="T80" fmla="*/ 810 w 1036"/>
                <a:gd name="T81" fmla="*/ 68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6" h="735">
                  <a:moveTo>
                    <a:pt x="1012" y="687"/>
                  </a:moveTo>
                  <a:cubicBezTo>
                    <a:pt x="858" y="687"/>
                    <a:pt x="858" y="687"/>
                    <a:pt x="858" y="687"/>
                  </a:cubicBezTo>
                  <a:cubicBezTo>
                    <a:pt x="858" y="360"/>
                    <a:pt x="858" y="360"/>
                    <a:pt x="858" y="360"/>
                  </a:cubicBezTo>
                  <a:cubicBezTo>
                    <a:pt x="858" y="336"/>
                    <a:pt x="838" y="317"/>
                    <a:pt x="814" y="317"/>
                  </a:cubicBezTo>
                  <a:cubicBezTo>
                    <a:pt x="650" y="317"/>
                    <a:pt x="650" y="317"/>
                    <a:pt x="650" y="317"/>
                  </a:cubicBezTo>
                  <a:cubicBezTo>
                    <a:pt x="650" y="263"/>
                    <a:pt x="650" y="263"/>
                    <a:pt x="650" y="263"/>
                  </a:cubicBezTo>
                  <a:cubicBezTo>
                    <a:pt x="650" y="250"/>
                    <a:pt x="639" y="239"/>
                    <a:pt x="626" y="239"/>
                  </a:cubicBezTo>
                  <a:cubicBezTo>
                    <a:pt x="612" y="239"/>
                    <a:pt x="602" y="250"/>
                    <a:pt x="602" y="263"/>
                  </a:cubicBezTo>
                  <a:cubicBezTo>
                    <a:pt x="602" y="687"/>
                    <a:pt x="602" y="687"/>
                    <a:pt x="602" y="687"/>
                  </a:cubicBezTo>
                  <a:cubicBezTo>
                    <a:pt x="442" y="687"/>
                    <a:pt x="442" y="687"/>
                    <a:pt x="442" y="687"/>
                  </a:cubicBezTo>
                  <a:cubicBezTo>
                    <a:pt x="442" y="48"/>
                    <a:pt x="442" y="48"/>
                    <a:pt x="442" y="48"/>
                  </a:cubicBezTo>
                  <a:cubicBezTo>
                    <a:pt x="602" y="48"/>
                    <a:pt x="602" y="48"/>
                    <a:pt x="602" y="48"/>
                  </a:cubicBezTo>
                  <a:cubicBezTo>
                    <a:pt x="602" y="135"/>
                    <a:pt x="602" y="135"/>
                    <a:pt x="602" y="135"/>
                  </a:cubicBezTo>
                  <a:cubicBezTo>
                    <a:pt x="602" y="148"/>
                    <a:pt x="612" y="159"/>
                    <a:pt x="626" y="159"/>
                  </a:cubicBezTo>
                  <a:cubicBezTo>
                    <a:pt x="639" y="159"/>
                    <a:pt x="650" y="148"/>
                    <a:pt x="650" y="135"/>
                  </a:cubicBezTo>
                  <a:cubicBezTo>
                    <a:pt x="650" y="43"/>
                    <a:pt x="650" y="43"/>
                    <a:pt x="650" y="43"/>
                  </a:cubicBezTo>
                  <a:cubicBezTo>
                    <a:pt x="650" y="19"/>
                    <a:pt x="630" y="0"/>
                    <a:pt x="606" y="0"/>
                  </a:cubicBezTo>
                  <a:cubicBezTo>
                    <a:pt x="437" y="0"/>
                    <a:pt x="437" y="0"/>
                    <a:pt x="437" y="0"/>
                  </a:cubicBezTo>
                  <a:cubicBezTo>
                    <a:pt x="413" y="0"/>
                    <a:pt x="394" y="19"/>
                    <a:pt x="394" y="43"/>
                  </a:cubicBezTo>
                  <a:cubicBezTo>
                    <a:pt x="394" y="166"/>
                    <a:pt x="394" y="166"/>
                    <a:pt x="394" y="166"/>
                  </a:cubicBezTo>
                  <a:cubicBezTo>
                    <a:pt x="198" y="166"/>
                    <a:pt x="198" y="166"/>
                    <a:pt x="198" y="166"/>
                  </a:cubicBezTo>
                  <a:cubicBezTo>
                    <a:pt x="174" y="166"/>
                    <a:pt x="155" y="185"/>
                    <a:pt x="155" y="209"/>
                  </a:cubicBezTo>
                  <a:cubicBezTo>
                    <a:pt x="155" y="687"/>
                    <a:pt x="155" y="687"/>
                    <a:pt x="155" y="687"/>
                  </a:cubicBezTo>
                  <a:cubicBezTo>
                    <a:pt x="24" y="687"/>
                    <a:pt x="24" y="687"/>
                    <a:pt x="24" y="687"/>
                  </a:cubicBezTo>
                  <a:cubicBezTo>
                    <a:pt x="11" y="687"/>
                    <a:pt x="0" y="698"/>
                    <a:pt x="0" y="711"/>
                  </a:cubicBezTo>
                  <a:cubicBezTo>
                    <a:pt x="0" y="724"/>
                    <a:pt x="11" y="735"/>
                    <a:pt x="24" y="735"/>
                  </a:cubicBezTo>
                  <a:cubicBezTo>
                    <a:pt x="1012" y="735"/>
                    <a:pt x="1012" y="735"/>
                    <a:pt x="1012" y="735"/>
                  </a:cubicBezTo>
                  <a:cubicBezTo>
                    <a:pt x="1025" y="735"/>
                    <a:pt x="1036" y="724"/>
                    <a:pt x="1036" y="711"/>
                  </a:cubicBezTo>
                  <a:cubicBezTo>
                    <a:pt x="1036" y="698"/>
                    <a:pt x="1025" y="687"/>
                    <a:pt x="1012" y="687"/>
                  </a:cubicBezTo>
                  <a:close/>
                  <a:moveTo>
                    <a:pt x="394" y="687"/>
                  </a:moveTo>
                  <a:cubicBezTo>
                    <a:pt x="203" y="687"/>
                    <a:pt x="203" y="687"/>
                    <a:pt x="203" y="687"/>
                  </a:cubicBezTo>
                  <a:cubicBezTo>
                    <a:pt x="203" y="214"/>
                    <a:pt x="203" y="214"/>
                    <a:pt x="203" y="214"/>
                  </a:cubicBezTo>
                  <a:cubicBezTo>
                    <a:pt x="394" y="214"/>
                    <a:pt x="394" y="214"/>
                    <a:pt x="394" y="214"/>
                  </a:cubicBezTo>
                  <a:lnTo>
                    <a:pt x="394" y="687"/>
                  </a:lnTo>
                  <a:close/>
                  <a:moveTo>
                    <a:pt x="810" y="687"/>
                  </a:moveTo>
                  <a:cubicBezTo>
                    <a:pt x="650" y="687"/>
                    <a:pt x="650" y="687"/>
                    <a:pt x="650" y="687"/>
                  </a:cubicBezTo>
                  <a:cubicBezTo>
                    <a:pt x="650" y="365"/>
                    <a:pt x="650" y="365"/>
                    <a:pt x="650" y="365"/>
                  </a:cubicBezTo>
                  <a:cubicBezTo>
                    <a:pt x="810" y="365"/>
                    <a:pt x="810" y="365"/>
                    <a:pt x="810" y="365"/>
                  </a:cubicBezTo>
                  <a:lnTo>
                    <a:pt x="810" y="687"/>
                  </a:lnTo>
                  <a:close/>
                  <a:moveTo>
                    <a:pt x="810" y="687"/>
                  </a:moveTo>
                  <a:cubicBezTo>
                    <a:pt x="810" y="687"/>
                    <a:pt x="810" y="687"/>
                    <a:pt x="810" y="6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0" name="Freeform 81">
              <a:extLst>
                <a:ext uri="{FF2B5EF4-FFF2-40B4-BE49-F238E27FC236}">
                  <a16:creationId xmlns:a16="http://schemas.microsoft.com/office/drawing/2014/main" id="{C301689C-CE53-B7B8-CC95-76024CDDBF8B}"/>
                </a:ext>
              </a:extLst>
            </p:cNvPr>
            <p:cNvSpPr>
              <a:spLocks noEditPoints="1"/>
            </p:cNvSpPr>
            <p:nvPr/>
          </p:nvSpPr>
          <p:spPr bwMode="auto">
            <a:xfrm>
              <a:off x="6729" y="1922"/>
              <a:ext cx="116" cy="115"/>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62 h 210"/>
                <a:gd name="T12" fmla="*/ 48 w 210"/>
                <a:gd name="T13" fmla="*/ 105 h 210"/>
                <a:gd name="T14" fmla="*/ 105 w 210"/>
                <a:gd name="T15" fmla="*/ 48 h 210"/>
                <a:gd name="T16" fmla="*/ 162 w 210"/>
                <a:gd name="T17" fmla="*/ 105 h 210"/>
                <a:gd name="T18" fmla="*/ 105 w 210"/>
                <a:gd name="T19" fmla="*/ 162 h 210"/>
                <a:gd name="T20" fmla="*/ 105 w 210"/>
                <a:gd name="T21" fmla="*/ 162 h 210"/>
                <a:gd name="T22" fmla="*/ 105 w 210"/>
                <a:gd name="T23"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62"/>
                  </a:moveTo>
                  <a:cubicBezTo>
                    <a:pt x="74" y="162"/>
                    <a:pt x="48" y="137"/>
                    <a:pt x="48" y="105"/>
                  </a:cubicBezTo>
                  <a:cubicBezTo>
                    <a:pt x="48" y="74"/>
                    <a:pt x="74" y="48"/>
                    <a:pt x="105" y="48"/>
                  </a:cubicBezTo>
                  <a:cubicBezTo>
                    <a:pt x="137" y="48"/>
                    <a:pt x="162" y="74"/>
                    <a:pt x="162" y="105"/>
                  </a:cubicBezTo>
                  <a:cubicBezTo>
                    <a:pt x="162" y="137"/>
                    <a:pt x="137" y="162"/>
                    <a:pt x="105" y="162"/>
                  </a:cubicBezTo>
                  <a:close/>
                  <a:moveTo>
                    <a:pt x="105" y="162"/>
                  </a:moveTo>
                  <a:cubicBezTo>
                    <a:pt x="105" y="162"/>
                    <a:pt x="105" y="162"/>
                    <a:pt x="105" y="1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1" name="Freeform 82">
              <a:extLst>
                <a:ext uri="{FF2B5EF4-FFF2-40B4-BE49-F238E27FC236}">
                  <a16:creationId xmlns:a16="http://schemas.microsoft.com/office/drawing/2014/main" id="{E31C753A-FF76-F04E-F1C4-34F767244385}"/>
                </a:ext>
              </a:extLst>
            </p:cNvPr>
            <p:cNvSpPr>
              <a:spLocks noEditPoints="1"/>
            </p:cNvSpPr>
            <p:nvPr/>
          </p:nvSpPr>
          <p:spPr bwMode="auto">
            <a:xfrm>
              <a:off x="6534" y="1966"/>
              <a:ext cx="53" cy="27"/>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7"/>
                    <a:pt x="11" y="48"/>
                    <a:pt x="24" y="48"/>
                  </a:cubicBezTo>
                  <a:cubicBezTo>
                    <a:pt x="74" y="48"/>
                    <a:pt x="74" y="48"/>
                    <a:pt x="74" y="48"/>
                  </a:cubicBezTo>
                  <a:cubicBezTo>
                    <a:pt x="87" y="48"/>
                    <a:pt x="98" y="37"/>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2" name="Freeform 83">
              <a:extLst>
                <a:ext uri="{FF2B5EF4-FFF2-40B4-BE49-F238E27FC236}">
                  <a16:creationId xmlns:a16="http://schemas.microsoft.com/office/drawing/2014/main" id="{FE5048F5-4464-6722-5F5D-E392700C3F4B}"/>
                </a:ext>
              </a:extLst>
            </p:cNvPr>
            <p:cNvSpPr>
              <a:spLocks noEditPoints="1"/>
            </p:cNvSpPr>
            <p:nvPr/>
          </p:nvSpPr>
          <p:spPr bwMode="auto">
            <a:xfrm>
              <a:off x="6534" y="2006"/>
              <a:ext cx="53" cy="27"/>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8"/>
                    <a:pt x="11" y="48"/>
                    <a:pt x="24" y="48"/>
                  </a:cubicBezTo>
                  <a:cubicBezTo>
                    <a:pt x="74" y="48"/>
                    <a:pt x="74" y="48"/>
                    <a:pt x="74" y="48"/>
                  </a:cubicBezTo>
                  <a:cubicBezTo>
                    <a:pt x="87" y="48"/>
                    <a:pt x="98" y="38"/>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3" name="Freeform 84">
              <a:extLst>
                <a:ext uri="{FF2B5EF4-FFF2-40B4-BE49-F238E27FC236}">
                  <a16:creationId xmlns:a16="http://schemas.microsoft.com/office/drawing/2014/main" id="{BE2F489D-D645-C272-680A-AACCB0AB8317}"/>
                </a:ext>
              </a:extLst>
            </p:cNvPr>
            <p:cNvSpPr>
              <a:spLocks noEditPoints="1"/>
            </p:cNvSpPr>
            <p:nvPr/>
          </p:nvSpPr>
          <p:spPr bwMode="auto">
            <a:xfrm>
              <a:off x="6534" y="2047"/>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0"/>
                    <a:pt x="0" y="24"/>
                  </a:cubicBezTo>
                  <a:cubicBezTo>
                    <a:pt x="0" y="37"/>
                    <a:pt x="11" y="48"/>
                    <a:pt x="24" y="48"/>
                  </a:cubicBezTo>
                  <a:cubicBezTo>
                    <a:pt x="74" y="48"/>
                    <a:pt x="74" y="48"/>
                    <a:pt x="74" y="48"/>
                  </a:cubicBezTo>
                  <a:cubicBezTo>
                    <a:pt x="87" y="48"/>
                    <a:pt x="98" y="37"/>
                    <a:pt x="98" y="24"/>
                  </a:cubicBezTo>
                  <a:cubicBezTo>
                    <a:pt x="98" y="10"/>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4" name="Freeform 85">
              <a:extLst>
                <a:ext uri="{FF2B5EF4-FFF2-40B4-BE49-F238E27FC236}">
                  <a16:creationId xmlns:a16="http://schemas.microsoft.com/office/drawing/2014/main" id="{5BAFA1FE-67EA-B4CE-8FB9-92CEDDEEE930}"/>
                </a:ext>
              </a:extLst>
            </p:cNvPr>
            <p:cNvSpPr>
              <a:spLocks noEditPoints="1"/>
            </p:cNvSpPr>
            <p:nvPr/>
          </p:nvSpPr>
          <p:spPr bwMode="auto">
            <a:xfrm>
              <a:off x="6534" y="2087"/>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7"/>
                    <a:pt x="11" y="48"/>
                    <a:pt x="24" y="48"/>
                  </a:cubicBezTo>
                  <a:cubicBezTo>
                    <a:pt x="74" y="48"/>
                    <a:pt x="74" y="48"/>
                    <a:pt x="74" y="48"/>
                  </a:cubicBezTo>
                  <a:cubicBezTo>
                    <a:pt x="87" y="48"/>
                    <a:pt x="98" y="37"/>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5" name="Freeform 86">
              <a:extLst>
                <a:ext uri="{FF2B5EF4-FFF2-40B4-BE49-F238E27FC236}">
                  <a16:creationId xmlns:a16="http://schemas.microsoft.com/office/drawing/2014/main" id="{BF3F0C1F-1D5B-97C3-E783-121AC4EEE64D}"/>
                </a:ext>
              </a:extLst>
            </p:cNvPr>
            <p:cNvSpPr>
              <a:spLocks noEditPoints="1"/>
            </p:cNvSpPr>
            <p:nvPr/>
          </p:nvSpPr>
          <p:spPr bwMode="auto">
            <a:xfrm>
              <a:off x="6534" y="2127"/>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8"/>
                    <a:pt x="11" y="48"/>
                    <a:pt x="24" y="48"/>
                  </a:cubicBezTo>
                  <a:cubicBezTo>
                    <a:pt x="74" y="48"/>
                    <a:pt x="74" y="48"/>
                    <a:pt x="74" y="48"/>
                  </a:cubicBezTo>
                  <a:cubicBezTo>
                    <a:pt x="87" y="48"/>
                    <a:pt x="98" y="38"/>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6" name="Freeform 87">
              <a:extLst>
                <a:ext uri="{FF2B5EF4-FFF2-40B4-BE49-F238E27FC236}">
                  <a16:creationId xmlns:a16="http://schemas.microsoft.com/office/drawing/2014/main" id="{A3340F58-B460-44DE-BDE1-A9544E72AD5E}"/>
                </a:ext>
              </a:extLst>
            </p:cNvPr>
            <p:cNvSpPr>
              <a:spLocks noEditPoints="1"/>
            </p:cNvSpPr>
            <p:nvPr/>
          </p:nvSpPr>
          <p:spPr bwMode="auto">
            <a:xfrm>
              <a:off x="6534" y="2168"/>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7"/>
                    <a:pt x="11" y="48"/>
                    <a:pt x="24" y="48"/>
                  </a:cubicBezTo>
                  <a:cubicBezTo>
                    <a:pt x="74" y="48"/>
                    <a:pt x="74" y="48"/>
                    <a:pt x="74" y="48"/>
                  </a:cubicBezTo>
                  <a:cubicBezTo>
                    <a:pt x="87" y="48"/>
                    <a:pt x="98" y="37"/>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7" name="Freeform 88">
              <a:extLst>
                <a:ext uri="{FF2B5EF4-FFF2-40B4-BE49-F238E27FC236}">
                  <a16:creationId xmlns:a16="http://schemas.microsoft.com/office/drawing/2014/main" id="{2D9FCCAD-19F0-6F49-8ADD-05F4EADC5DCF}"/>
                </a:ext>
              </a:extLst>
            </p:cNvPr>
            <p:cNvSpPr>
              <a:spLocks noEditPoints="1"/>
            </p:cNvSpPr>
            <p:nvPr/>
          </p:nvSpPr>
          <p:spPr bwMode="auto">
            <a:xfrm>
              <a:off x="6534" y="2208"/>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7"/>
                    <a:pt x="11" y="48"/>
                    <a:pt x="24" y="48"/>
                  </a:cubicBezTo>
                  <a:cubicBezTo>
                    <a:pt x="74" y="48"/>
                    <a:pt x="74" y="48"/>
                    <a:pt x="74" y="48"/>
                  </a:cubicBezTo>
                  <a:cubicBezTo>
                    <a:pt x="87" y="48"/>
                    <a:pt x="98" y="37"/>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8" name="Freeform 89">
              <a:extLst>
                <a:ext uri="{FF2B5EF4-FFF2-40B4-BE49-F238E27FC236}">
                  <a16:creationId xmlns:a16="http://schemas.microsoft.com/office/drawing/2014/main" id="{940C8169-C94C-35F2-CC0D-024C488FFF1B}"/>
                </a:ext>
              </a:extLst>
            </p:cNvPr>
            <p:cNvSpPr>
              <a:spLocks noEditPoints="1"/>
            </p:cNvSpPr>
            <p:nvPr/>
          </p:nvSpPr>
          <p:spPr bwMode="auto">
            <a:xfrm>
              <a:off x="6534" y="2248"/>
              <a:ext cx="53" cy="26"/>
            </a:xfrm>
            <a:custGeom>
              <a:avLst/>
              <a:gdLst>
                <a:gd name="T0" fmla="*/ 74 w 98"/>
                <a:gd name="T1" fmla="*/ 0 h 48"/>
                <a:gd name="T2" fmla="*/ 24 w 98"/>
                <a:gd name="T3" fmla="*/ 0 h 48"/>
                <a:gd name="T4" fmla="*/ 0 w 98"/>
                <a:gd name="T5" fmla="*/ 24 h 48"/>
                <a:gd name="T6" fmla="*/ 24 w 98"/>
                <a:gd name="T7" fmla="*/ 48 h 48"/>
                <a:gd name="T8" fmla="*/ 74 w 98"/>
                <a:gd name="T9" fmla="*/ 48 h 48"/>
                <a:gd name="T10" fmla="*/ 98 w 98"/>
                <a:gd name="T11" fmla="*/ 24 h 48"/>
                <a:gd name="T12" fmla="*/ 74 w 98"/>
                <a:gd name="T13" fmla="*/ 0 h 48"/>
                <a:gd name="T14" fmla="*/ 74 w 98"/>
                <a:gd name="T15" fmla="*/ 0 h 48"/>
                <a:gd name="T16" fmla="*/ 74 w 9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8">
                  <a:moveTo>
                    <a:pt x="74" y="0"/>
                  </a:moveTo>
                  <a:cubicBezTo>
                    <a:pt x="24" y="0"/>
                    <a:pt x="24" y="0"/>
                    <a:pt x="24" y="0"/>
                  </a:cubicBezTo>
                  <a:cubicBezTo>
                    <a:pt x="11" y="0"/>
                    <a:pt x="0" y="11"/>
                    <a:pt x="0" y="24"/>
                  </a:cubicBezTo>
                  <a:cubicBezTo>
                    <a:pt x="0" y="38"/>
                    <a:pt x="11" y="48"/>
                    <a:pt x="24" y="48"/>
                  </a:cubicBezTo>
                  <a:cubicBezTo>
                    <a:pt x="74" y="48"/>
                    <a:pt x="74" y="48"/>
                    <a:pt x="74" y="48"/>
                  </a:cubicBezTo>
                  <a:cubicBezTo>
                    <a:pt x="87" y="48"/>
                    <a:pt x="98" y="38"/>
                    <a:pt x="98" y="24"/>
                  </a:cubicBezTo>
                  <a:cubicBezTo>
                    <a:pt x="98" y="11"/>
                    <a:pt x="87" y="0"/>
                    <a:pt x="74" y="0"/>
                  </a:cubicBezTo>
                  <a:close/>
                  <a:moveTo>
                    <a:pt x="74" y="0"/>
                  </a:moveTo>
                  <a:cubicBezTo>
                    <a:pt x="74" y="0"/>
                    <a:pt x="74" y="0"/>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19" name="Freeform 90">
              <a:extLst>
                <a:ext uri="{FF2B5EF4-FFF2-40B4-BE49-F238E27FC236}">
                  <a16:creationId xmlns:a16="http://schemas.microsoft.com/office/drawing/2014/main" id="{8F1FDAE6-3370-DB8D-4532-B205291FF938}"/>
                </a:ext>
              </a:extLst>
            </p:cNvPr>
            <p:cNvSpPr>
              <a:spLocks noEditPoints="1"/>
            </p:cNvSpPr>
            <p:nvPr/>
          </p:nvSpPr>
          <p:spPr bwMode="auto">
            <a:xfrm>
              <a:off x="6451" y="2225"/>
              <a:ext cx="27"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2"/>
                    <a:pt x="0" y="18"/>
                    <a:pt x="0" y="24"/>
                  </a:cubicBezTo>
                  <a:cubicBezTo>
                    <a:pt x="0" y="31"/>
                    <a:pt x="3" y="37"/>
                    <a:pt x="7" y="41"/>
                  </a:cubicBezTo>
                  <a:cubicBezTo>
                    <a:pt x="12" y="46"/>
                    <a:pt x="18" y="48"/>
                    <a:pt x="24" y="48"/>
                  </a:cubicBezTo>
                  <a:cubicBezTo>
                    <a:pt x="31" y="48"/>
                    <a:pt x="37" y="46"/>
                    <a:pt x="41" y="41"/>
                  </a:cubicBezTo>
                  <a:cubicBezTo>
                    <a:pt x="46" y="37"/>
                    <a:pt x="48" y="31"/>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0" name="Freeform 91">
              <a:extLst>
                <a:ext uri="{FF2B5EF4-FFF2-40B4-BE49-F238E27FC236}">
                  <a16:creationId xmlns:a16="http://schemas.microsoft.com/office/drawing/2014/main" id="{43F745D8-435B-A5C4-2A27-AE681EA2E29B}"/>
                </a:ext>
              </a:extLst>
            </p:cNvPr>
            <p:cNvSpPr>
              <a:spLocks noEditPoints="1"/>
            </p:cNvSpPr>
            <p:nvPr/>
          </p:nvSpPr>
          <p:spPr bwMode="auto">
            <a:xfrm>
              <a:off x="6451" y="2170"/>
              <a:ext cx="27"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2"/>
                    <a:pt x="0" y="18"/>
                    <a:pt x="0" y="24"/>
                  </a:cubicBezTo>
                  <a:cubicBezTo>
                    <a:pt x="0" y="30"/>
                    <a:pt x="3" y="37"/>
                    <a:pt x="7" y="41"/>
                  </a:cubicBezTo>
                  <a:cubicBezTo>
                    <a:pt x="12" y="46"/>
                    <a:pt x="18" y="48"/>
                    <a:pt x="24" y="48"/>
                  </a:cubicBezTo>
                  <a:cubicBezTo>
                    <a:pt x="31" y="48"/>
                    <a:pt x="37" y="46"/>
                    <a:pt x="41" y="41"/>
                  </a:cubicBezTo>
                  <a:cubicBezTo>
                    <a:pt x="46" y="37"/>
                    <a:pt x="48" y="30"/>
                    <a:pt x="48" y="24"/>
                  </a:cubicBezTo>
                  <a:cubicBezTo>
                    <a:pt x="48" y="18"/>
                    <a:pt x="46"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1" name="Freeform 92">
              <a:extLst>
                <a:ext uri="{FF2B5EF4-FFF2-40B4-BE49-F238E27FC236}">
                  <a16:creationId xmlns:a16="http://schemas.microsoft.com/office/drawing/2014/main" id="{8F345326-A606-BAA6-212B-22BC4A371FE4}"/>
                </a:ext>
              </a:extLst>
            </p:cNvPr>
            <p:cNvSpPr>
              <a:spLocks noEditPoints="1"/>
            </p:cNvSpPr>
            <p:nvPr/>
          </p:nvSpPr>
          <p:spPr bwMode="auto">
            <a:xfrm>
              <a:off x="6451" y="2116"/>
              <a:ext cx="27"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3"/>
                    <a:pt x="31" y="0"/>
                    <a:pt x="24" y="0"/>
                  </a:cubicBezTo>
                  <a:cubicBezTo>
                    <a:pt x="18" y="0"/>
                    <a:pt x="12" y="3"/>
                    <a:pt x="7" y="7"/>
                  </a:cubicBezTo>
                  <a:cubicBezTo>
                    <a:pt x="3" y="11"/>
                    <a:pt x="0" y="18"/>
                    <a:pt x="0" y="24"/>
                  </a:cubicBezTo>
                  <a:cubicBezTo>
                    <a:pt x="0" y="30"/>
                    <a:pt x="3" y="36"/>
                    <a:pt x="7" y="41"/>
                  </a:cubicBezTo>
                  <a:cubicBezTo>
                    <a:pt x="12" y="45"/>
                    <a:pt x="18" y="48"/>
                    <a:pt x="24" y="48"/>
                  </a:cubicBezTo>
                  <a:cubicBezTo>
                    <a:pt x="31" y="48"/>
                    <a:pt x="37" y="45"/>
                    <a:pt x="41" y="41"/>
                  </a:cubicBezTo>
                  <a:cubicBezTo>
                    <a:pt x="46" y="36"/>
                    <a:pt x="48" y="30"/>
                    <a:pt x="48" y="24"/>
                  </a:cubicBezTo>
                  <a:cubicBezTo>
                    <a:pt x="48" y="18"/>
                    <a:pt x="46" y="11"/>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2" name="Freeform 93">
              <a:extLst>
                <a:ext uri="{FF2B5EF4-FFF2-40B4-BE49-F238E27FC236}">
                  <a16:creationId xmlns:a16="http://schemas.microsoft.com/office/drawing/2014/main" id="{64B2AAD6-6D1C-FAF1-2A2B-816602C09F93}"/>
                </a:ext>
              </a:extLst>
            </p:cNvPr>
            <p:cNvSpPr>
              <a:spLocks noEditPoints="1"/>
            </p:cNvSpPr>
            <p:nvPr/>
          </p:nvSpPr>
          <p:spPr bwMode="auto">
            <a:xfrm>
              <a:off x="6451" y="2062"/>
              <a:ext cx="27"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7" y="2"/>
                    <a:pt x="31" y="0"/>
                    <a:pt x="24" y="0"/>
                  </a:cubicBezTo>
                  <a:cubicBezTo>
                    <a:pt x="18" y="0"/>
                    <a:pt x="12" y="2"/>
                    <a:pt x="7" y="7"/>
                  </a:cubicBezTo>
                  <a:cubicBezTo>
                    <a:pt x="3" y="11"/>
                    <a:pt x="0" y="17"/>
                    <a:pt x="0" y="24"/>
                  </a:cubicBezTo>
                  <a:cubicBezTo>
                    <a:pt x="0" y="30"/>
                    <a:pt x="3" y="36"/>
                    <a:pt x="7" y="41"/>
                  </a:cubicBezTo>
                  <a:cubicBezTo>
                    <a:pt x="12" y="45"/>
                    <a:pt x="18" y="48"/>
                    <a:pt x="24" y="48"/>
                  </a:cubicBezTo>
                  <a:cubicBezTo>
                    <a:pt x="31" y="48"/>
                    <a:pt x="37" y="45"/>
                    <a:pt x="41" y="41"/>
                  </a:cubicBezTo>
                  <a:cubicBezTo>
                    <a:pt x="46" y="36"/>
                    <a:pt x="48" y="30"/>
                    <a:pt x="48" y="24"/>
                  </a:cubicBezTo>
                  <a:cubicBezTo>
                    <a:pt x="48" y="17"/>
                    <a:pt x="46" y="11"/>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3" name="Freeform 94">
              <a:extLst>
                <a:ext uri="{FF2B5EF4-FFF2-40B4-BE49-F238E27FC236}">
                  <a16:creationId xmlns:a16="http://schemas.microsoft.com/office/drawing/2014/main" id="{BFC5A235-A44D-99F2-E77C-CD1C249CE56E}"/>
                </a:ext>
              </a:extLst>
            </p:cNvPr>
            <p:cNvSpPr>
              <a:spLocks noEditPoints="1"/>
            </p:cNvSpPr>
            <p:nvPr/>
          </p:nvSpPr>
          <p:spPr bwMode="auto">
            <a:xfrm>
              <a:off x="6402" y="2225"/>
              <a:ext cx="26"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8" y="0"/>
                    <a:pt x="11" y="3"/>
                    <a:pt x="7" y="7"/>
                  </a:cubicBezTo>
                  <a:cubicBezTo>
                    <a:pt x="2" y="12"/>
                    <a:pt x="0" y="18"/>
                    <a:pt x="0" y="24"/>
                  </a:cubicBezTo>
                  <a:cubicBezTo>
                    <a:pt x="0" y="31"/>
                    <a:pt x="2" y="37"/>
                    <a:pt x="7" y="41"/>
                  </a:cubicBezTo>
                  <a:cubicBezTo>
                    <a:pt x="11" y="46"/>
                    <a:pt x="18" y="48"/>
                    <a:pt x="24" y="48"/>
                  </a:cubicBezTo>
                  <a:cubicBezTo>
                    <a:pt x="30" y="48"/>
                    <a:pt x="36" y="46"/>
                    <a:pt x="41" y="41"/>
                  </a:cubicBezTo>
                  <a:cubicBezTo>
                    <a:pt x="45" y="37"/>
                    <a:pt x="48" y="31"/>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4" name="Freeform 95">
              <a:extLst>
                <a:ext uri="{FF2B5EF4-FFF2-40B4-BE49-F238E27FC236}">
                  <a16:creationId xmlns:a16="http://schemas.microsoft.com/office/drawing/2014/main" id="{4C272929-B2B1-E88F-F426-4442153FEF69}"/>
                </a:ext>
              </a:extLst>
            </p:cNvPr>
            <p:cNvSpPr>
              <a:spLocks noEditPoints="1"/>
            </p:cNvSpPr>
            <p:nvPr/>
          </p:nvSpPr>
          <p:spPr bwMode="auto">
            <a:xfrm>
              <a:off x="6402" y="2170"/>
              <a:ext cx="26" cy="27"/>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8" y="0"/>
                    <a:pt x="11" y="3"/>
                    <a:pt x="7" y="7"/>
                  </a:cubicBezTo>
                  <a:cubicBezTo>
                    <a:pt x="2" y="12"/>
                    <a:pt x="0" y="18"/>
                    <a:pt x="0" y="24"/>
                  </a:cubicBezTo>
                  <a:cubicBezTo>
                    <a:pt x="0" y="30"/>
                    <a:pt x="2" y="37"/>
                    <a:pt x="7" y="41"/>
                  </a:cubicBezTo>
                  <a:cubicBezTo>
                    <a:pt x="11" y="46"/>
                    <a:pt x="18" y="48"/>
                    <a:pt x="24" y="48"/>
                  </a:cubicBezTo>
                  <a:cubicBezTo>
                    <a:pt x="30" y="48"/>
                    <a:pt x="36" y="46"/>
                    <a:pt x="41" y="41"/>
                  </a:cubicBezTo>
                  <a:cubicBezTo>
                    <a:pt x="45" y="37"/>
                    <a:pt x="48" y="30"/>
                    <a:pt x="48" y="24"/>
                  </a:cubicBezTo>
                  <a:cubicBezTo>
                    <a:pt x="48" y="18"/>
                    <a:pt x="45" y="12"/>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5" name="Freeform 96">
              <a:extLst>
                <a:ext uri="{FF2B5EF4-FFF2-40B4-BE49-F238E27FC236}">
                  <a16:creationId xmlns:a16="http://schemas.microsoft.com/office/drawing/2014/main" id="{31354767-015E-0A77-3B37-A473DE037275}"/>
                </a:ext>
              </a:extLst>
            </p:cNvPr>
            <p:cNvSpPr>
              <a:spLocks noEditPoints="1"/>
            </p:cNvSpPr>
            <p:nvPr/>
          </p:nvSpPr>
          <p:spPr bwMode="auto">
            <a:xfrm>
              <a:off x="6402" y="2116"/>
              <a:ext cx="26"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3"/>
                    <a:pt x="30" y="0"/>
                    <a:pt x="24" y="0"/>
                  </a:cubicBezTo>
                  <a:cubicBezTo>
                    <a:pt x="18" y="0"/>
                    <a:pt x="11" y="3"/>
                    <a:pt x="7" y="7"/>
                  </a:cubicBezTo>
                  <a:cubicBezTo>
                    <a:pt x="2" y="11"/>
                    <a:pt x="0" y="18"/>
                    <a:pt x="0" y="24"/>
                  </a:cubicBezTo>
                  <a:cubicBezTo>
                    <a:pt x="0" y="30"/>
                    <a:pt x="2" y="36"/>
                    <a:pt x="7" y="41"/>
                  </a:cubicBezTo>
                  <a:cubicBezTo>
                    <a:pt x="11" y="45"/>
                    <a:pt x="18" y="48"/>
                    <a:pt x="24" y="48"/>
                  </a:cubicBezTo>
                  <a:cubicBezTo>
                    <a:pt x="30" y="48"/>
                    <a:pt x="36" y="45"/>
                    <a:pt x="41" y="41"/>
                  </a:cubicBezTo>
                  <a:cubicBezTo>
                    <a:pt x="45" y="36"/>
                    <a:pt x="48" y="30"/>
                    <a:pt x="48" y="24"/>
                  </a:cubicBezTo>
                  <a:cubicBezTo>
                    <a:pt x="48" y="18"/>
                    <a:pt x="45" y="11"/>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6" name="Freeform 97">
              <a:extLst>
                <a:ext uri="{FF2B5EF4-FFF2-40B4-BE49-F238E27FC236}">
                  <a16:creationId xmlns:a16="http://schemas.microsoft.com/office/drawing/2014/main" id="{4B57F21A-8CB2-D27A-F859-FFDC70D34C27}"/>
                </a:ext>
              </a:extLst>
            </p:cNvPr>
            <p:cNvSpPr>
              <a:spLocks noEditPoints="1"/>
            </p:cNvSpPr>
            <p:nvPr/>
          </p:nvSpPr>
          <p:spPr bwMode="auto">
            <a:xfrm>
              <a:off x="6402" y="2062"/>
              <a:ext cx="26" cy="26"/>
            </a:xfrm>
            <a:custGeom>
              <a:avLst/>
              <a:gdLst>
                <a:gd name="T0" fmla="*/ 41 w 48"/>
                <a:gd name="T1" fmla="*/ 7 h 48"/>
                <a:gd name="T2" fmla="*/ 24 w 48"/>
                <a:gd name="T3" fmla="*/ 0 h 48"/>
                <a:gd name="T4" fmla="*/ 7 w 48"/>
                <a:gd name="T5" fmla="*/ 7 h 48"/>
                <a:gd name="T6" fmla="*/ 0 w 48"/>
                <a:gd name="T7" fmla="*/ 24 h 48"/>
                <a:gd name="T8" fmla="*/ 7 w 48"/>
                <a:gd name="T9" fmla="*/ 41 h 48"/>
                <a:gd name="T10" fmla="*/ 24 w 48"/>
                <a:gd name="T11" fmla="*/ 48 h 48"/>
                <a:gd name="T12" fmla="*/ 41 w 48"/>
                <a:gd name="T13" fmla="*/ 41 h 48"/>
                <a:gd name="T14" fmla="*/ 48 w 48"/>
                <a:gd name="T15" fmla="*/ 24 h 48"/>
                <a:gd name="T16" fmla="*/ 41 w 48"/>
                <a:gd name="T17" fmla="*/ 7 h 48"/>
                <a:gd name="T18" fmla="*/ 41 w 48"/>
                <a:gd name="T19" fmla="*/ 7 h 48"/>
                <a:gd name="T20" fmla="*/ 41 w 48"/>
                <a:gd name="T2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8">
                  <a:moveTo>
                    <a:pt x="41" y="7"/>
                  </a:moveTo>
                  <a:cubicBezTo>
                    <a:pt x="36" y="2"/>
                    <a:pt x="30" y="0"/>
                    <a:pt x="24" y="0"/>
                  </a:cubicBezTo>
                  <a:cubicBezTo>
                    <a:pt x="18" y="0"/>
                    <a:pt x="11" y="2"/>
                    <a:pt x="7" y="7"/>
                  </a:cubicBezTo>
                  <a:cubicBezTo>
                    <a:pt x="2" y="11"/>
                    <a:pt x="0" y="17"/>
                    <a:pt x="0" y="24"/>
                  </a:cubicBezTo>
                  <a:cubicBezTo>
                    <a:pt x="0" y="30"/>
                    <a:pt x="2" y="36"/>
                    <a:pt x="7" y="41"/>
                  </a:cubicBezTo>
                  <a:cubicBezTo>
                    <a:pt x="11" y="45"/>
                    <a:pt x="18" y="48"/>
                    <a:pt x="24" y="48"/>
                  </a:cubicBezTo>
                  <a:cubicBezTo>
                    <a:pt x="30" y="48"/>
                    <a:pt x="36" y="45"/>
                    <a:pt x="41" y="41"/>
                  </a:cubicBezTo>
                  <a:cubicBezTo>
                    <a:pt x="45" y="36"/>
                    <a:pt x="48" y="30"/>
                    <a:pt x="48" y="24"/>
                  </a:cubicBezTo>
                  <a:cubicBezTo>
                    <a:pt x="48" y="17"/>
                    <a:pt x="45" y="11"/>
                    <a:pt x="41" y="7"/>
                  </a:cubicBezTo>
                  <a:close/>
                  <a:moveTo>
                    <a:pt x="41" y="7"/>
                  </a:moveTo>
                  <a:cubicBezTo>
                    <a:pt x="41" y="7"/>
                    <a:pt x="41" y="7"/>
                    <a:pt x="4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7" name="Freeform 98">
              <a:extLst>
                <a:ext uri="{FF2B5EF4-FFF2-40B4-BE49-F238E27FC236}">
                  <a16:creationId xmlns:a16="http://schemas.microsoft.com/office/drawing/2014/main" id="{DE37F4D3-A7CE-7E93-1581-40361DA75236}"/>
                </a:ext>
              </a:extLst>
            </p:cNvPr>
            <p:cNvSpPr>
              <a:spLocks noEditPoints="1"/>
            </p:cNvSpPr>
            <p:nvPr/>
          </p:nvSpPr>
          <p:spPr bwMode="auto">
            <a:xfrm>
              <a:off x="6647" y="2135"/>
              <a:ext cx="26" cy="42"/>
            </a:xfrm>
            <a:custGeom>
              <a:avLst/>
              <a:gdLst>
                <a:gd name="T0" fmla="*/ 24 w 48"/>
                <a:gd name="T1" fmla="*/ 0 h 77"/>
                <a:gd name="T2" fmla="*/ 0 w 48"/>
                <a:gd name="T3" fmla="*/ 24 h 77"/>
                <a:gd name="T4" fmla="*/ 0 w 48"/>
                <a:gd name="T5" fmla="*/ 53 h 77"/>
                <a:gd name="T6" fmla="*/ 24 w 48"/>
                <a:gd name="T7" fmla="*/ 77 h 77"/>
                <a:gd name="T8" fmla="*/ 48 w 48"/>
                <a:gd name="T9" fmla="*/ 53 h 77"/>
                <a:gd name="T10" fmla="*/ 48 w 48"/>
                <a:gd name="T11" fmla="*/ 24 h 77"/>
                <a:gd name="T12" fmla="*/ 24 w 48"/>
                <a:gd name="T13" fmla="*/ 0 h 77"/>
                <a:gd name="T14" fmla="*/ 24 w 48"/>
                <a:gd name="T15" fmla="*/ 0 h 77"/>
                <a:gd name="T16" fmla="*/ 24 w 48"/>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7">
                  <a:moveTo>
                    <a:pt x="24" y="0"/>
                  </a:moveTo>
                  <a:cubicBezTo>
                    <a:pt x="11" y="0"/>
                    <a:pt x="0" y="11"/>
                    <a:pt x="0" y="24"/>
                  </a:cubicBezTo>
                  <a:cubicBezTo>
                    <a:pt x="0" y="53"/>
                    <a:pt x="0" y="53"/>
                    <a:pt x="0" y="53"/>
                  </a:cubicBezTo>
                  <a:cubicBezTo>
                    <a:pt x="0" y="66"/>
                    <a:pt x="11" y="77"/>
                    <a:pt x="24" y="77"/>
                  </a:cubicBezTo>
                  <a:cubicBezTo>
                    <a:pt x="37" y="77"/>
                    <a:pt x="48" y="66"/>
                    <a:pt x="48" y="53"/>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8" name="Freeform 99">
              <a:extLst>
                <a:ext uri="{FF2B5EF4-FFF2-40B4-BE49-F238E27FC236}">
                  <a16:creationId xmlns:a16="http://schemas.microsoft.com/office/drawing/2014/main" id="{92E7FF37-3032-53A3-305B-AF9AFF0A0ACC}"/>
                </a:ext>
              </a:extLst>
            </p:cNvPr>
            <p:cNvSpPr>
              <a:spLocks noEditPoints="1"/>
            </p:cNvSpPr>
            <p:nvPr/>
          </p:nvSpPr>
          <p:spPr bwMode="auto">
            <a:xfrm>
              <a:off x="6682" y="2135"/>
              <a:ext cx="27" cy="42"/>
            </a:xfrm>
            <a:custGeom>
              <a:avLst/>
              <a:gdLst>
                <a:gd name="T0" fmla="*/ 24 w 48"/>
                <a:gd name="T1" fmla="*/ 0 h 77"/>
                <a:gd name="T2" fmla="*/ 0 w 48"/>
                <a:gd name="T3" fmla="*/ 24 h 77"/>
                <a:gd name="T4" fmla="*/ 0 w 48"/>
                <a:gd name="T5" fmla="*/ 53 h 77"/>
                <a:gd name="T6" fmla="*/ 24 w 48"/>
                <a:gd name="T7" fmla="*/ 77 h 77"/>
                <a:gd name="T8" fmla="*/ 48 w 48"/>
                <a:gd name="T9" fmla="*/ 53 h 77"/>
                <a:gd name="T10" fmla="*/ 48 w 48"/>
                <a:gd name="T11" fmla="*/ 24 h 77"/>
                <a:gd name="T12" fmla="*/ 24 w 48"/>
                <a:gd name="T13" fmla="*/ 0 h 77"/>
                <a:gd name="T14" fmla="*/ 24 w 48"/>
                <a:gd name="T15" fmla="*/ 0 h 77"/>
                <a:gd name="T16" fmla="*/ 24 w 48"/>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7">
                  <a:moveTo>
                    <a:pt x="24" y="0"/>
                  </a:moveTo>
                  <a:cubicBezTo>
                    <a:pt x="11" y="0"/>
                    <a:pt x="0" y="11"/>
                    <a:pt x="0" y="24"/>
                  </a:cubicBezTo>
                  <a:cubicBezTo>
                    <a:pt x="0" y="53"/>
                    <a:pt x="0" y="53"/>
                    <a:pt x="0" y="53"/>
                  </a:cubicBezTo>
                  <a:cubicBezTo>
                    <a:pt x="0" y="66"/>
                    <a:pt x="11" y="77"/>
                    <a:pt x="24" y="77"/>
                  </a:cubicBezTo>
                  <a:cubicBezTo>
                    <a:pt x="38" y="77"/>
                    <a:pt x="48" y="66"/>
                    <a:pt x="48" y="53"/>
                  </a:cubicBezTo>
                  <a:cubicBezTo>
                    <a:pt x="48" y="24"/>
                    <a:pt x="48" y="24"/>
                    <a:pt x="48" y="24"/>
                  </a:cubicBezTo>
                  <a:cubicBezTo>
                    <a:pt x="48" y="11"/>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29" name="Freeform 100">
              <a:extLst>
                <a:ext uri="{FF2B5EF4-FFF2-40B4-BE49-F238E27FC236}">
                  <a16:creationId xmlns:a16="http://schemas.microsoft.com/office/drawing/2014/main" id="{2C635D91-039E-B16C-5D5E-763E3319E028}"/>
                </a:ext>
              </a:extLst>
            </p:cNvPr>
            <p:cNvSpPr>
              <a:spLocks noEditPoints="1"/>
            </p:cNvSpPr>
            <p:nvPr/>
          </p:nvSpPr>
          <p:spPr bwMode="auto">
            <a:xfrm>
              <a:off x="6647" y="2186"/>
              <a:ext cx="26" cy="42"/>
            </a:xfrm>
            <a:custGeom>
              <a:avLst/>
              <a:gdLst>
                <a:gd name="T0" fmla="*/ 24 w 48"/>
                <a:gd name="T1" fmla="*/ 0 h 77"/>
                <a:gd name="T2" fmla="*/ 0 w 48"/>
                <a:gd name="T3" fmla="*/ 24 h 77"/>
                <a:gd name="T4" fmla="*/ 0 w 48"/>
                <a:gd name="T5" fmla="*/ 53 h 77"/>
                <a:gd name="T6" fmla="*/ 24 w 48"/>
                <a:gd name="T7" fmla="*/ 77 h 77"/>
                <a:gd name="T8" fmla="*/ 48 w 48"/>
                <a:gd name="T9" fmla="*/ 53 h 77"/>
                <a:gd name="T10" fmla="*/ 48 w 48"/>
                <a:gd name="T11" fmla="*/ 24 h 77"/>
                <a:gd name="T12" fmla="*/ 24 w 48"/>
                <a:gd name="T13" fmla="*/ 0 h 77"/>
                <a:gd name="T14" fmla="*/ 24 w 48"/>
                <a:gd name="T15" fmla="*/ 0 h 77"/>
                <a:gd name="T16" fmla="*/ 24 w 48"/>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7">
                  <a:moveTo>
                    <a:pt x="24" y="0"/>
                  </a:moveTo>
                  <a:cubicBezTo>
                    <a:pt x="11" y="0"/>
                    <a:pt x="0" y="11"/>
                    <a:pt x="0" y="24"/>
                  </a:cubicBezTo>
                  <a:cubicBezTo>
                    <a:pt x="0" y="53"/>
                    <a:pt x="0" y="53"/>
                    <a:pt x="0" y="53"/>
                  </a:cubicBezTo>
                  <a:cubicBezTo>
                    <a:pt x="0" y="66"/>
                    <a:pt x="11" y="77"/>
                    <a:pt x="24" y="77"/>
                  </a:cubicBezTo>
                  <a:cubicBezTo>
                    <a:pt x="37" y="77"/>
                    <a:pt x="48" y="66"/>
                    <a:pt x="48" y="53"/>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0" name="Freeform 101">
              <a:extLst>
                <a:ext uri="{FF2B5EF4-FFF2-40B4-BE49-F238E27FC236}">
                  <a16:creationId xmlns:a16="http://schemas.microsoft.com/office/drawing/2014/main" id="{26A4DCAD-16AF-0B7F-8017-0B832A73DA1F}"/>
                </a:ext>
              </a:extLst>
            </p:cNvPr>
            <p:cNvSpPr>
              <a:spLocks noEditPoints="1"/>
            </p:cNvSpPr>
            <p:nvPr/>
          </p:nvSpPr>
          <p:spPr bwMode="auto">
            <a:xfrm>
              <a:off x="6682" y="2186"/>
              <a:ext cx="27" cy="42"/>
            </a:xfrm>
            <a:custGeom>
              <a:avLst/>
              <a:gdLst>
                <a:gd name="T0" fmla="*/ 24 w 48"/>
                <a:gd name="T1" fmla="*/ 0 h 77"/>
                <a:gd name="T2" fmla="*/ 0 w 48"/>
                <a:gd name="T3" fmla="*/ 24 h 77"/>
                <a:gd name="T4" fmla="*/ 0 w 48"/>
                <a:gd name="T5" fmla="*/ 53 h 77"/>
                <a:gd name="T6" fmla="*/ 24 w 48"/>
                <a:gd name="T7" fmla="*/ 77 h 77"/>
                <a:gd name="T8" fmla="*/ 48 w 48"/>
                <a:gd name="T9" fmla="*/ 53 h 77"/>
                <a:gd name="T10" fmla="*/ 48 w 48"/>
                <a:gd name="T11" fmla="*/ 24 h 77"/>
                <a:gd name="T12" fmla="*/ 24 w 48"/>
                <a:gd name="T13" fmla="*/ 0 h 77"/>
                <a:gd name="T14" fmla="*/ 24 w 48"/>
                <a:gd name="T15" fmla="*/ 0 h 77"/>
                <a:gd name="T16" fmla="*/ 24 w 48"/>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7">
                  <a:moveTo>
                    <a:pt x="24" y="0"/>
                  </a:moveTo>
                  <a:cubicBezTo>
                    <a:pt x="11" y="0"/>
                    <a:pt x="0" y="11"/>
                    <a:pt x="0" y="24"/>
                  </a:cubicBezTo>
                  <a:cubicBezTo>
                    <a:pt x="0" y="53"/>
                    <a:pt x="0" y="53"/>
                    <a:pt x="0" y="53"/>
                  </a:cubicBezTo>
                  <a:cubicBezTo>
                    <a:pt x="0" y="66"/>
                    <a:pt x="11" y="77"/>
                    <a:pt x="24" y="77"/>
                  </a:cubicBezTo>
                  <a:cubicBezTo>
                    <a:pt x="38" y="77"/>
                    <a:pt x="48" y="66"/>
                    <a:pt x="48" y="53"/>
                  </a:cubicBezTo>
                  <a:cubicBezTo>
                    <a:pt x="48" y="24"/>
                    <a:pt x="48" y="24"/>
                    <a:pt x="48" y="24"/>
                  </a:cubicBezTo>
                  <a:cubicBezTo>
                    <a:pt x="48" y="11"/>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1" name="Freeform 102">
              <a:extLst>
                <a:ext uri="{FF2B5EF4-FFF2-40B4-BE49-F238E27FC236}">
                  <a16:creationId xmlns:a16="http://schemas.microsoft.com/office/drawing/2014/main" id="{19BF8B7B-F493-0273-73DF-C65B64C0B9D5}"/>
                </a:ext>
              </a:extLst>
            </p:cNvPr>
            <p:cNvSpPr>
              <a:spLocks noEditPoints="1"/>
            </p:cNvSpPr>
            <p:nvPr/>
          </p:nvSpPr>
          <p:spPr bwMode="auto">
            <a:xfrm>
              <a:off x="6647" y="2237"/>
              <a:ext cx="26" cy="41"/>
            </a:xfrm>
            <a:custGeom>
              <a:avLst/>
              <a:gdLst>
                <a:gd name="T0" fmla="*/ 24 w 48"/>
                <a:gd name="T1" fmla="*/ 0 h 76"/>
                <a:gd name="T2" fmla="*/ 0 w 48"/>
                <a:gd name="T3" fmla="*/ 24 h 76"/>
                <a:gd name="T4" fmla="*/ 0 w 48"/>
                <a:gd name="T5" fmla="*/ 52 h 76"/>
                <a:gd name="T6" fmla="*/ 24 w 48"/>
                <a:gd name="T7" fmla="*/ 76 h 76"/>
                <a:gd name="T8" fmla="*/ 48 w 48"/>
                <a:gd name="T9" fmla="*/ 52 h 76"/>
                <a:gd name="T10" fmla="*/ 48 w 48"/>
                <a:gd name="T11" fmla="*/ 24 h 76"/>
                <a:gd name="T12" fmla="*/ 24 w 48"/>
                <a:gd name="T13" fmla="*/ 0 h 76"/>
                <a:gd name="T14" fmla="*/ 24 w 48"/>
                <a:gd name="T15" fmla="*/ 0 h 76"/>
                <a:gd name="T16" fmla="*/ 24 w 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6">
                  <a:moveTo>
                    <a:pt x="24" y="0"/>
                  </a:moveTo>
                  <a:cubicBezTo>
                    <a:pt x="11" y="0"/>
                    <a:pt x="0" y="10"/>
                    <a:pt x="0" y="24"/>
                  </a:cubicBezTo>
                  <a:cubicBezTo>
                    <a:pt x="0" y="52"/>
                    <a:pt x="0" y="52"/>
                    <a:pt x="0" y="52"/>
                  </a:cubicBezTo>
                  <a:cubicBezTo>
                    <a:pt x="0" y="65"/>
                    <a:pt x="11" y="76"/>
                    <a:pt x="24" y="76"/>
                  </a:cubicBezTo>
                  <a:cubicBezTo>
                    <a:pt x="37" y="76"/>
                    <a:pt x="48" y="65"/>
                    <a:pt x="48" y="52"/>
                  </a:cubicBezTo>
                  <a:cubicBezTo>
                    <a:pt x="48" y="24"/>
                    <a:pt x="48" y="24"/>
                    <a:pt x="48" y="24"/>
                  </a:cubicBezTo>
                  <a:cubicBezTo>
                    <a:pt x="48" y="10"/>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2" name="Freeform 103">
              <a:extLst>
                <a:ext uri="{FF2B5EF4-FFF2-40B4-BE49-F238E27FC236}">
                  <a16:creationId xmlns:a16="http://schemas.microsoft.com/office/drawing/2014/main" id="{79D0873E-AAC0-4C89-1BB5-AD6DBDF54C66}"/>
                </a:ext>
              </a:extLst>
            </p:cNvPr>
            <p:cNvSpPr>
              <a:spLocks noEditPoints="1"/>
            </p:cNvSpPr>
            <p:nvPr/>
          </p:nvSpPr>
          <p:spPr bwMode="auto">
            <a:xfrm>
              <a:off x="6682" y="2237"/>
              <a:ext cx="27" cy="41"/>
            </a:xfrm>
            <a:custGeom>
              <a:avLst/>
              <a:gdLst>
                <a:gd name="T0" fmla="*/ 24 w 48"/>
                <a:gd name="T1" fmla="*/ 0 h 76"/>
                <a:gd name="T2" fmla="*/ 0 w 48"/>
                <a:gd name="T3" fmla="*/ 24 h 76"/>
                <a:gd name="T4" fmla="*/ 0 w 48"/>
                <a:gd name="T5" fmla="*/ 52 h 76"/>
                <a:gd name="T6" fmla="*/ 24 w 48"/>
                <a:gd name="T7" fmla="*/ 76 h 76"/>
                <a:gd name="T8" fmla="*/ 48 w 48"/>
                <a:gd name="T9" fmla="*/ 52 h 76"/>
                <a:gd name="T10" fmla="*/ 48 w 48"/>
                <a:gd name="T11" fmla="*/ 24 h 76"/>
                <a:gd name="T12" fmla="*/ 24 w 48"/>
                <a:gd name="T13" fmla="*/ 0 h 76"/>
                <a:gd name="T14" fmla="*/ 24 w 48"/>
                <a:gd name="T15" fmla="*/ 0 h 76"/>
                <a:gd name="T16" fmla="*/ 24 w 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6">
                  <a:moveTo>
                    <a:pt x="24" y="0"/>
                  </a:moveTo>
                  <a:cubicBezTo>
                    <a:pt x="11" y="0"/>
                    <a:pt x="0" y="10"/>
                    <a:pt x="0" y="24"/>
                  </a:cubicBezTo>
                  <a:cubicBezTo>
                    <a:pt x="0" y="52"/>
                    <a:pt x="0" y="52"/>
                    <a:pt x="0" y="52"/>
                  </a:cubicBezTo>
                  <a:cubicBezTo>
                    <a:pt x="0" y="65"/>
                    <a:pt x="11" y="76"/>
                    <a:pt x="24" y="76"/>
                  </a:cubicBezTo>
                  <a:cubicBezTo>
                    <a:pt x="38" y="76"/>
                    <a:pt x="48" y="65"/>
                    <a:pt x="48" y="52"/>
                  </a:cubicBezTo>
                  <a:cubicBezTo>
                    <a:pt x="48" y="24"/>
                    <a:pt x="48" y="24"/>
                    <a:pt x="48" y="24"/>
                  </a:cubicBezTo>
                  <a:cubicBezTo>
                    <a:pt x="48" y="10"/>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3" name="Freeform 104">
              <a:extLst>
                <a:ext uri="{FF2B5EF4-FFF2-40B4-BE49-F238E27FC236}">
                  <a16:creationId xmlns:a16="http://schemas.microsoft.com/office/drawing/2014/main" id="{3A31C72F-21D2-0E63-D20D-4693E8B714C2}"/>
                </a:ext>
              </a:extLst>
            </p:cNvPr>
            <p:cNvSpPr>
              <a:spLocks noEditPoints="1"/>
            </p:cNvSpPr>
            <p:nvPr/>
          </p:nvSpPr>
          <p:spPr bwMode="auto">
            <a:xfrm>
              <a:off x="6004" y="2303"/>
              <a:ext cx="898" cy="515"/>
            </a:xfrm>
            <a:custGeom>
              <a:avLst/>
              <a:gdLst>
                <a:gd name="T0" fmla="*/ 458 w 1638"/>
                <a:gd name="T1" fmla="*/ 124 h 938"/>
                <a:gd name="T2" fmla="*/ 375 w 1638"/>
                <a:gd name="T3" fmla="*/ 0 h 938"/>
                <a:gd name="T4" fmla="*/ 0 w 1638"/>
                <a:gd name="T5" fmla="*/ 24 h 938"/>
                <a:gd name="T6" fmla="*/ 375 w 1638"/>
                <a:gd name="T7" fmla="*/ 48 h 938"/>
                <a:gd name="T8" fmla="*/ 406 w 1638"/>
                <a:gd name="T9" fmla="*/ 124 h 938"/>
                <a:gd name="T10" fmla="*/ 0 w 1638"/>
                <a:gd name="T11" fmla="*/ 180 h 938"/>
                <a:gd name="T12" fmla="*/ 56 w 1638"/>
                <a:gd name="T13" fmla="*/ 938 h 938"/>
                <a:gd name="T14" fmla="*/ 1638 w 1638"/>
                <a:gd name="T15" fmla="*/ 882 h 938"/>
                <a:gd name="T16" fmla="*/ 1582 w 1638"/>
                <a:gd name="T17" fmla="*/ 124 h 938"/>
                <a:gd name="T18" fmla="*/ 1480 w 1638"/>
                <a:gd name="T19" fmla="*/ 442 h 938"/>
                <a:gd name="T20" fmla="*/ 1418 w 1638"/>
                <a:gd name="T21" fmla="*/ 621 h 938"/>
                <a:gd name="T22" fmla="*/ 1590 w 1638"/>
                <a:gd name="T23" fmla="*/ 882 h 938"/>
                <a:gd name="T24" fmla="*/ 1418 w 1638"/>
                <a:gd name="T25" fmla="*/ 890 h 938"/>
                <a:gd name="T26" fmla="*/ 1394 w 1638"/>
                <a:gd name="T27" fmla="*/ 824 h 938"/>
                <a:gd name="T28" fmla="*/ 1370 w 1638"/>
                <a:gd name="T29" fmla="*/ 890 h 938"/>
                <a:gd name="T30" fmla="*/ 257 w 1638"/>
                <a:gd name="T31" fmla="*/ 400 h 938"/>
                <a:gd name="T32" fmla="*/ 209 w 1638"/>
                <a:gd name="T33" fmla="*/ 400 h 938"/>
                <a:gd name="T34" fmla="*/ 56 w 1638"/>
                <a:gd name="T35" fmla="*/ 890 h 938"/>
                <a:gd name="T36" fmla="*/ 48 w 1638"/>
                <a:gd name="T37" fmla="*/ 180 h 938"/>
                <a:gd name="T38" fmla="*/ 209 w 1638"/>
                <a:gd name="T39" fmla="*/ 172 h 938"/>
                <a:gd name="T40" fmla="*/ 233 w 1638"/>
                <a:gd name="T41" fmla="*/ 277 h 938"/>
                <a:gd name="T42" fmla="*/ 257 w 1638"/>
                <a:gd name="T43" fmla="*/ 172 h 938"/>
                <a:gd name="T44" fmla="*/ 473 w 1638"/>
                <a:gd name="T45" fmla="*/ 288 h 938"/>
                <a:gd name="T46" fmla="*/ 504 w 1638"/>
                <a:gd name="T47" fmla="*/ 301 h 938"/>
                <a:gd name="T48" fmla="*/ 478 w 1638"/>
                <a:gd name="T49" fmla="*/ 172 h 938"/>
                <a:gd name="T50" fmla="*/ 1370 w 1638"/>
                <a:gd name="T51" fmla="*/ 701 h 938"/>
                <a:gd name="T52" fmla="*/ 1418 w 1638"/>
                <a:gd name="T53" fmla="*/ 701 h 938"/>
                <a:gd name="T54" fmla="*/ 1488 w 1638"/>
                <a:gd name="T55" fmla="*/ 669 h 938"/>
                <a:gd name="T56" fmla="*/ 1528 w 1638"/>
                <a:gd name="T57" fmla="*/ 434 h 938"/>
                <a:gd name="T58" fmla="*/ 1418 w 1638"/>
                <a:gd name="T59" fmla="*/ 394 h 938"/>
                <a:gd name="T60" fmla="*/ 1582 w 1638"/>
                <a:gd name="T61" fmla="*/ 172 h 938"/>
                <a:gd name="T62" fmla="*/ 1590 w 1638"/>
                <a:gd name="T63" fmla="*/ 882 h 938"/>
                <a:gd name="T64" fmla="*/ 1590 w 1638"/>
                <a:gd name="T65" fmla="*/ 88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8" h="938">
                  <a:moveTo>
                    <a:pt x="1582" y="124"/>
                  </a:moveTo>
                  <a:cubicBezTo>
                    <a:pt x="458" y="124"/>
                    <a:pt x="458" y="124"/>
                    <a:pt x="458" y="124"/>
                  </a:cubicBezTo>
                  <a:cubicBezTo>
                    <a:pt x="420" y="30"/>
                    <a:pt x="420" y="30"/>
                    <a:pt x="420" y="30"/>
                  </a:cubicBezTo>
                  <a:cubicBezTo>
                    <a:pt x="413" y="12"/>
                    <a:pt x="394" y="0"/>
                    <a:pt x="375" y="0"/>
                  </a:cubicBezTo>
                  <a:cubicBezTo>
                    <a:pt x="24" y="0"/>
                    <a:pt x="24" y="0"/>
                    <a:pt x="24" y="0"/>
                  </a:cubicBezTo>
                  <a:cubicBezTo>
                    <a:pt x="11" y="0"/>
                    <a:pt x="0" y="11"/>
                    <a:pt x="0" y="24"/>
                  </a:cubicBezTo>
                  <a:cubicBezTo>
                    <a:pt x="0" y="37"/>
                    <a:pt x="11" y="48"/>
                    <a:pt x="24" y="48"/>
                  </a:cubicBezTo>
                  <a:cubicBezTo>
                    <a:pt x="375" y="48"/>
                    <a:pt x="375" y="48"/>
                    <a:pt x="375" y="48"/>
                  </a:cubicBezTo>
                  <a:cubicBezTo>
                    <a:pt x="375" y="48"/>
                    <a:pt x="375" y="48"/>
                    <a:pt x="375" y="48"/>
                  </a:cubicBezTo>
                  <a:cubicBezTo>
                    <a:pt x="406" y="124"/>
                    <a:pt x="406" y="124"/>
                    <a:pt x="406" y="124"/>
                  </a:cubicBezTo>
                  <a:cubicBezTo>
                    <a:pt x="56" y="124"/>
                    <a:pt x="56" y="124"/>
                    <a:pt x="56" y="124"/>
                  </a:cubicBezTo>
                  <a:cubicBezTo>
                    <a:pt x="25" y="124"/>
                    <a:pt x="0" y="149"/>
                    <a:pt x="0" y="180"/>
                  </a:cubicBezTo>
                  <a:cubicBezTo>
                    <a:pt x="0" y="882"/>
                    <a:pt x="0" y="882"/>
                    <a:pt x="0" y="882"/>
                  </a:cubicBezTo>
                  <a:cubicBezTo>
                    <a:pt x="0" y="913"/>
                    <a:pt x="25" y="938"/>
                    <a:pt x="56" y="938"/>
                  </a:cubicBezTo>
                  <a:cubicBezTo>
                    <a:pt x="1582" y="938"/>
                    <a:pt x="1582" y="938"/>
                    <a:pt x="1582" y="938"/>
                  </a:cubicBezTo>
                  <a:cubicBezTo>
                    <a:pt x="1613" y="938"/>
                    <a:pt x="1638" y="913"/>
                    <a:pt x="1638" y="882"/>
                  </a:cubicBezTo>
                  <a:cubicBezTo>
                    <a:pt x="1638" y="180"/>
                    <a:pt x="1638" y="180"/>
                    <a:pt x="1638" y="180"/>
                  </a:cubicBezTo>
                  <a:cubicBezTo>
                    <a:pt x="1638" y="149"/>
                    <a:pt x="1613" y="124"/>
                    <a:pt x="1582" y="124"/>
                  </a:cubicBezTo>
                  <a:close/>
                  <a:moveTo>
                    <a:pt x="1418" y="442"/>
                  </a:moveTo>
                  <a:cubicBezTo>
                    <a:pt x="1480" y="442"/>
                    <a:pt x="1480" y="442"/>
                    <a:pt x="1480" y="442"/>
                  </a:cubicBezTo>
                  <a:cubicBezTo>
                    <a:pt x="1480" y="621"/>
                    <a:pt x="1480" y="621"/>
                    <a:pt x="1480" y="621"/>
                  </a:cubicBezTo>
                  <a:cubicBezTo>
                    <a:pt x="1418" y="621"/>
                    <a:pt x="1418" y="621"/>
                    <a:pt x="1418" y="621"/>
                  </a:cubicBezTo>
                  <a:lnTo>
                    <a:pt x="1418" y="442"/>
                  </a:lnTo>
                  <a:close/>
                  <a:moveTo>
                    <a:pt x="1590" y="882"/>
                  </a:moveTo>
                  <a:cubicBezTo>
                    <a:pt x="1590" y="887"/>
                    <a:pt x="1587" y="890"/>
                    <a:pt x="1582" y="890"/>
                  </a:cubicBezTo>
                  <a:cubicBezTo>
                    <a:pt x="1418" y="890"/>
                    <a:pt x="1418" y="890"/>
                    <a:pt x="1418" y="890"/>
                  </a:cubicBezTo>
                  <a:cubicBezTo>
                    <a:pt x="1418" y="848"/>
                    <a:pt x="1418" y="848"/>
                    <a:pt x="1418" y="848"/>
                  </a:cubicBezTo>
                  <a:cubicBezTo>
                    <a:pt x="1418" y="835"/>
                    <a:pt x="1407" y="824"/>
                    <a:pt x="1394" y="824"/>
                  </a:cubicBezTo>
                  <a:cubicBezTo>
                    <a:pt x="1381" y="824"/>
                    <a:pt x="1370" y="835"/>
                    <a:pt x="1370" y="848"/>
                  </a:cubicBezTo>
                  <a:cubicBezTo>
                    <a:pt x="1370" y="890"/>
                    <a:pt x="1370" y="890"/>
                    <a:pt x="1370" y="890"/>
                  </a:cubicBezTo>
                  <a:cubicBezTo>
                    <a:pt x="257" y="890"/>
                    <a:pt x="257" y="890"/>
                    <a:pt x="257" y="890"/>
                  </a:cubicBezTo>
                  <a:cubicBezTo>
                    <a:pt x="257" y="400"/>
                    <a:pt x="257" y="400"/>
                    <a:pt x="257" y="400"/>
                  </a:cubicBezTo>
                  <a:cubicBezTo>
                    <a:pt x="257" y="387"/>
                    <a:pt x="246" y="376"/>
                    <a:pt x="233" y="376"/>
                  </a:cubicBezTo>
                  <a:cubicBezTo>
                    <a:pt x="220" y="376"/>
                    <a:pt x="209" y="387"/>
                    <a:pt x="209" y="400"/>
                  </a:cubicBezTo>
                  <a:cubicBezTo>
                    <a:pt x="209" y="890"/>
                    <a:pt x="209" y="890"/>
                    <a:pt x="209" y="890"/>
                  </a:cubicBezTo>
                  <a:cubicBezTo>
                    <a:pt x="56" y="890"/>
                    <a:pt x="56" y="890"/>
                    <a:pt x="56" y="890"/>
                  </a:cubicBezTo>
                  <a:cubicBezTo>
                    <a:pt x="52" y="890"/>
                    <a:pt x="48" y="887"/>
                    <a:pt x="48" y="882"/>
                  </a:cubicBezTo>
                  <a:cubicBezTo>
                    <a:pt x="48" y="180"/>
                    <a:pt x="48" y="180"/>
                    <a:pt x="48" y="180"/>
                  </a:cubicBezTo>
                  <a:cubicBezTo>
                    <a:pt x="48" y="176"/>
                    <a:pt x="52" y="172"/>
                    <a:pt x="56" y="172"/>
                  </a:cubicBezTo>
                  <a:cubicBezTo>
                    <a:pt x="209" y="172"/>
                    <a:pt x="209" y="172"/>
                    <a:pt x="209" y="172"/>
                  </a:cubicBezTo>
                  <a:cubicBezTo>
                    <a:pt x="209" y="253"/>
                    <a:pt x="209" y="253"/>
                    <a:pt x="209" y="253"/>
                  </a:cubicBezTo>
                  <a:cubicBezTo>
                    <a:pt x="209" y="266"/>
                    <a:pt x="220" y="277"/>
                    <a:pt x="233" y="277"/>
                  </a:cubicBezTo>
                  <a:cubicBezTo>
                    <a:pt x="246" y="277"/>
                    <a:pt x="257" y="266"/>
                    <a:pt x="257" y="253"/>
                  </a:cubicBezTo>
                  <a:cubicBezTo>
                    <a:pt x="257" y="172"/>
                    <a:pt x="257" y="172"/>
                    <a:pt x="257" y="172"/>
                  </a:cubicBezTo>
                  <a:cubicBezTo>
                    <a:pt x="426" y="172"/>
                    <a:pt x="426" y="172"/>
                    <a:pt x="426" y="172"/>
                  </a:cubicBezTo>
                  <a:cubicBezTo>
                    <a:pt x="473" y="288"/>
                    <a:pt x="473" y="288"/>
                    <a:pt x="473" y="288"/>
                  </a:cubicBezTo>
                  <a:cubicBezTo>
                    <a:pt x="477" y="297"/>
                    <a:pt x="485" y="303"/>
                    <a:pt x="495" y="303"/>
                  </a:cubicBezTo>
                  <a:cubicBezTo>
                    <a:pt x="498" y="303"/>
                    <a:pt x="501" y="302"/>
                    <a:pt x="504" y="301"/>
                  </a:cubicBezTo>
                  <a:cubicBezTo>
                    <a:pt x="516" y="296"/>
                    <a:pt x="522" y="282"/>
                    <a:pt x="517" y="270"/>
                  </a:cubicBezTo>
                  <a:cubicBezTo>
                    <a:pt x="478" y="172"/>
                    <a:pt x="478" y="172"/>
                    <a:pt x="478" y="172"/>
                  </a:cubicBezTo>
                  <a:cubicBezTo>
                    <a:pt x="1370" y="172"/>
                    <a:pt x="1370" y="172"/>
                    <a:pt x="1370" y="172"/>
                  </a:cubicBezTo>
                  <a:cubicBezTo>
                    <a:pt x="1370" y="701"/>
                    <a:pt x="1370" y="701"/>
                    <a:pt x="1370" y="701"/>
                  </a:cubicBezTo>
                  <a:cubicBezTo>
                    <a:pt x="1370" y="714"/>
                    <a:pt x="1381" y="725"/>
                    <a:pt x="1394" y="725"/>
                  </a:cubicBezTo>
                  <a:cubicBezTo>
                    <a:pt x="1407" y="725"/>
                    <a:pt x="1418" y="714"/>
                    <a:pt x="1418" y="701"/>
                  </a:cubicBezTo>
                  <a:cubicBezTo>
                    <a:pt x="1418" y="669"/>
                    <a:pt x="1418" y="669"/>
                    <a:pt x="1418" y="669"/>
                  </a:cubicBezTo>
                  <a:cubicBezTo>
                    <a:pt x="1488" y="669"/>
                    <a:pt x="1488" y="669"/>
                    <a:pt x="1488" y="669"/>
                  </a:cubicBezTo>
                  <a:cubicBezTo>
                    <a:pt x="1510" y="669"/>
                    <a:pt x="1528" y="651"/>
                    <a:pt x="1528" y="629"/>
                  </a:cubicBezTo>
                  <a:cubicBezTo>
                    <a:pt x="1528" y="434"/>
                    <a:pt x="1528" y="434"/>
                    <a:pt x="1528" y="434"/>
                  </a:cubicBezTo>
                  <a:cubicBezTo>
                    <a:pt x="1528" y="412"/>
                    <a:pt x="1510" y="394"/>
                    <a:pt x="1488" y="394"/>
                  </a:cubicBezTo>
                  <a:cubicBezTo>
                    <a:pt x="1418" y="394"/>
                    <a:pt x="1418" y="394"/>
                    <a:pt x="1418" y="394"/>
                  </a:cubicBezTo>
                  <a:cubicBezTo>
                    <a:pt x="1418" y="172"/>
                    <a:pt x="1418" y="172"/>
                    <a:pt x="1418" y="172"/>
                  </a:cubicBezTo>
                  <a:cubicBezTo>
                    <a:pt x="1582" y="172"/>
                    <a:pt x="1582" y="172"/>
                    <a:pt x="1582" y="172"/>
                  </a:cubicBezTo>
                  <a:cubicBezTo>
                    <a:pt x="1587" y="172"/>
                    <a:pt x="1590" y="176"/>
                    <a:pt x="1590" y="180"/>
                  </a:cubicBezTo>
                  <a:lnTo>
                    <a:pt x="1590" y="882"/>
                  </a:lnTo>
                  <a:close/>
                  <a:moveTo>
                    <a:pt x="1590" y="882"/>
                  </a:moveTo>
                  <a:cubicBezTo>
                    <a:pt x="1590" y="882"/>
                    <a:pt x="1590" y="882"/>
                    <a:pt x="1590" y="8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4" name="Freeform 105">
              <a:extLst>
                <a:ext uri="{FF2B5EF4-FFF2-40B4-BE49-F238E27FC236}">
                  <a16:creationId xmlns:a16="http://schemas.microsoft.com/office/drawing/2014/main" id="{2331FFC3-3DC0-BD7C-401E-4CE05D78E8DA}"/>
                </a:ext>
              </a:extLst>
            </p:cNvPr>
            <p:cNvSpPr>
              <a:spLocks noEditPoints="1"/>
            </p:cNvSpPr>
            <p:nvPr/>
          </p:nvSpPr>
          <p:spPr bwMode="auto">
            <a:xfrm>
              <a:off x="6061" y="2538"/>
              <a:ext cx="26" cy="113"/>
            </a:xfrm>
            <a:custGeom>
              <a:avLst/>
              <a:gdLst>
                <a:gd name="T0" fmla="*/ 24 w 48"/>
                <a:gd name="T1" fmla="*/ 0 h 205"/>
                <a:gd name="T2" fmla="*/ 0 w 48"/>
                <a:gd name="T3" fmla="*/ 24 h 205"/>
                <a:gd name="T4" fmla="*/ 0 w 48"/>
                <a:gd name="T5" fmla="*/ 181 h 205"/>
                <a:gd name="T6" fmla="*/ 24 w 48"/>
                <a:gd name="T7" fmla="*/ 205 h 205"/>
                <a:gd name="T8" fmla="*/ 48 w 48"/>
                <a:gd name="T9" fmla="*/ 181 h 205"/>
                <a:gd name="T10" fmla="*/ 48 w 48"/>
                <a:gd name="T11" fmla="*/ 24 h 205"/>
                <a:gd name="T12" fmla="*/ 24 w 48"/>
                <a:gd name="T13" fmla="*/ 0 h 205"/>
                <a:gd name="T14" fmla="*/ 24 w 48"/>
                <a:gd name="T15" fmla="*/ 0 h 205"/>
                <a:gd name="T16" fmla="*/ 24 w 48"/>
                <a:gd name="T1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05">
                  <a:moveTo>
                    <a:pt x="24" y="0"/>
                  </a:moveTo>
                  <a:cubicBezTo>
                    <a:pt x="11" y="0"/>
                    <a:pt x="0" y="11"/>
                    <a:pt x="0" y="24"/>
                  </a:cubicBezTo>
                  <a:cubicBezTo>
                    <a:pt x="0" y="181"/>
                    <a:pt x="0" y="181"/>
                    <a:pt x="0" y="181"/>
                  </a:cubicBezTo>
                  <a:cubicBezTo>
                    <a:pt x="0" y="194"/>
                    <a:pt x="11" y="205"/>
                    <a:pt x="24" y="205"/>
                  </a:cubicBezTo>
                  <a:cubicBezTo>
                    <a:pt x="38" y="205"/>
                    <a:pt x="48" y="194"/>
                    <a:pt x="48" y="181"/>
                  </a:cubicBezTo>
                  <a:cubicBezTo>
                    <a:pt x="48" y="24"/>
                    <a:pt x="48" y="24"/>
                    <a:pt x="48" y="24"/>
                  </a:cubicBezTo>
                  <a:cubicBezTo>
                    <a:pt x="48" y="11"/>
                    <a:pt x="38"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5" name="Freeform 106">
              <a:extLst>
                <a:ext uri="{FF2B5EF4-FFF2-40B4-BE49-F238E27FC236}">
                  <a16:creationId xmlns:a16="http://schemas.microsoft.com/office/drawing/2014/main" id="{46808B87-8DDA-465E-158A-2E0BEBACF7D9}"/>
                </a:ext>
              </a:extLst>
            </p:cNvPr>
            <p:cNvSpPr>
              <a:spLocks noEditPoints="1"/>
            </p:cNvSpPr>
            <p:nvPr/>
          </p:nvSpPr>
          <p:spPr bwMode="auto">
            <a:xfrm>
              <a:off x="6253" y="2498"/>
              <a:ext cx="378" cy="272"/>
            </a:xfrm>
            <a:custGeom>
              <a:avLst/>
              <a:gdLst>
                <a:gd name="T0" fmla="*/ 666 w 690"/>
                <a:gd name="T1" fmla="*/ 447 h 495"/>
                <a:gd name="T2" fmla="*/ 574 w 690"/>
                <a:gd name="T3" fmla="*/ 447 h 495"/>
                <a:gd name="T4" fmla="*/ 574 w 690"/>
                <a:gd name="T5" fmla="*/ 242 h 495"/>
                <a:gd name="T6" fmla="*/ 537 w 690"/>
                <a:gd name="T7" fmla="*/ 206 h 495"/>
                <a:gd name="T8" fmla="*/ 439 w 690"/>
                <a:gd name="T9" fmla="*/ 206 h 495"/>
                <a:gd name="T10" fmla="*/ 439 w 690"/>
                <a:gd name="T11" fmla="*/ 37 h 495"/>
                <a:gd name="T12" fmla="*/ 402 w 690"/>
                <a:gd name="T13" fmla="*/ 0 h 495"/>
                <a:gd name="T14" fmla="*/ 292 w 690"/>
                <a:gd name="T15" fmla="*/ 0 h 495"/>
                <a:gd name="T16" fmla="*/ 256 w 690"/>
                <a:gd name="T17" fmla="*/ 37 h 495"/>
                <a:gd name="T18" fmla="*/ 256 w 690"/>
                <a:gd name="T19" fmla="*/ 108 h 495"/>
                <a:gd name="T20" fmla="*/ 137 w 690"/>
                <a:gd name="T21" fmla="*/ 108 h 495"/>
                <a:gd name="T22" fmla="*/ 100 w 690"/>
                <a:gd name="T23" fmla="*/ 145 h 495"/>
                <a:gd name="T24" fmla="*/ 100 w 690"/>
                <a:gd name="T25" fmla="*/ 447 h 495"/>
                <a:gd name="T26" fmla="*/ 24 w 690"/>
                <a:gd name="T27" fmla="*/ 447 h 495"/>
                <a:gd name="T28" fmla="*/ 0 w 690"/>
                <a:gd name="T29" fmla="*/ 471 h 495"/>
                <a:gd name="T30" fmla="*/ 24 w 690"/>
                <a:gd name="T31" fmla="*/ 495 h 495"/>
                <a:gd name="T32" fmla="*/ 666 w 690"/>
                <a:gd name="T33" fmla="*/ 495 h 495"/>
                <a:gd name="T34" fmla="*/ 690 w 690"/>
                <a:gd name="T35" fmla="*/ 471 h 495"/>
                <a:gd name="T36" fmla="*/ 666 w 690"/>
                <a:gd name="T37" fmla="*/ 447 h 495"/>
                <a:gd name="T38" fmla="*/ 256 w 690"/>
                <a:gd name="T39" fmla="*/ 447 h 495"/>
                <a:gd name="T40" fmla="*/ 148 w 690"/>
                <a:gd name="T41" fmla="*/ 447 h 495"/>
                <a:gd name="T42" fmla="*/ 148 w 690"/>
                <a:gd name="T43" fmla="*/ 156 h 495"/>
                <a:gd name="T44" fmla="*/ 256 w 690"/>
                <a:gd name="T45" fmla="*/ 156 h 495"/>
                <a:gd name="T46" fmla="*/ 256 w 690"/>
                <a:gd name="T47" fmla="*/ 447 h 495"/>
                <a:gd name="T48" fmla="*/ 391 w 690"/>
                <a:gd name="T49" fmla="*/ 447 h 495"/>
                <a:gd name="T50" fmla="*/ 304 w 690"/>
                <a:gd name="T51" fmla="*/ 447 h 495"/>
                <a:gd name="T52" fmla="*/ 304 w 690"/>
                <a:gd name="T53" fmla="*/ 48 h 495"/>
                <a:gd name="T54" fmla="*/ 391 w 690"/>
                <a:gd name="T55" fmla="*/ 48 h 495"/>
                <a:gd name="T56" fmla="*/ 391 w 690"/>
                <a:gd name="T57" fmla="*/ 447 h 495"/>
                <a:gd name="T58" fmla="*/ 526 w 690"/>
                <a:gd name="T59" fmla="*/ 447 h 495"/>
                <a:gd name="T60" fmla="*/ 439 w 690"/>
                <a:gd name="T61" fmla="*/ 447 h 495"/>
                <a:gd name="T62" fmla="*/ 439 w 690"/>
                <a:gd name="T63" fmla="*/ 254 h 495"/>
                <a:gd name="T64" fmla="*/ 526 w 690"/>
                <a:gd name="T65" fmla="*/ 254 h 495"/>
                <a:gd name="T66" fmla="*/ 526 w 690"/>
                <a:gd name="T67" fmla="*/ 447 h 495"/>
                <a:gd name="T68" fmla="*/ 526 w 690"/>
                <a:gd name="T69" fmla="*/ 447 h 495"/>
                <a:gd name="T70" fmla="*/ 526 w 690"/>
                <a:gd name="T71" fmla="*/ 4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0" h="495">
                  <a:moveTo>
                    <a:pt x="666" y="447"/>
                  </a:moveTo>
                  <a:cubicBezTo>
                    <a:pt x="574" y="447"/>
                    <a:pt x="574" y="447"/>
                    <a:pt x="574" y="447"/>
                  </a:cubicBezTo>
                  <a:cubicBezTo>
                    <a:pt x="574" y="242"/>
                    <a:pt x="574" y="242"/>
                    <a:pt x="574" y="242"/>
                  </a:cubicBezTo>
                  <a:cubicBezTo>
                    <a:pt x="574" y="222"/>
                    <a:pt x="558" y="206"/>
                    <a:pt x="537" y="206"/>
                  </a:cubicBezTo>
                  <a:cubicBezTo>
                    <a:pt x="439" y="206"/>
                    <a:pt x="439" y="206"/>
                    <a:pt x="439" y="206"/>
                  </a:cubicBezTo>
                  <a:cubicBezTo>
                    <a:pt x="439" y="37"/>
                    <a:pt x="439" y="37"/>
                    <a:pt x="439" y="37"/>
                  </a:cubicBezTo>
                  <a:cubicBezTo>
                    <a:pt x="439" y="17"/>
                    <a:pt x="422" y="0"/>
                    <a:pt x="402" y="0"/>
                  </a:cubicBezTo>
                  <a:cubicBezTo>
                    <a:pt x="292" y="0"/>
                    <a:pt x="292" y="0"/>
                    <a:pt x="292" y="0"/>
                  </a:cubicBezTo>
                  <a:cubicBezTo>
                    <a:pt x="272" y="0"/>
                    <a:pt x="256" y="17"/>
                    <a:pt x="256" y="37"/>
                  </a:cubicBezTo>
                  <a:cubicBezTo>
                    <a:pt x="256" y="108"/>
                    <a:pt x="256" y="108"/>
                    <a:pt x="256" y="108"/>
                  </a:cubicBezTo>
                  <a:cubicBezTo>
                    <a:pt x="137" y="108"/>
                    <a:pt x="137" y="108"/>
                    <a:pt x="137" y="108"/>
                  </a:cubicBezTo>
                  <a:cubicBezTo>
                    <a:pt x="117" y="108"/>
                    <a:pt x="100" y="124"/>
                    <a:pt x="100" y="145"/>
                  </a:cubicBezTo>
                  <a:cubicBezTo>
                    <a:pt x="100" y="447"/>
                    <a:pt x="100" y="447"/>
                    <a:pt x="100" y="447"/>
                  </a:cubicBezTo>
                  <a:cubicBezTo>
                    <a:pt x="24" y="447"/>
                    <a:pt x="24" y="447"/>
                    <a:pt x="24" y="447"/>
                  </a:cubicBezTo>
                  <a:cubicBezTo>
                    <a:pt x="11" y="447"/>
                    <a:pt x="0" y="457"/>
                    <a:pt x="0" y="471"/>
                  </a:cubicBezTo>
                  <a:cubicBezTo>
                    <a:pt x="0" y="484"/>
                    <a:pt x="11" y="495"/>
                    <a:pt x="24" y="495"/>
                  </a:cubicBezTo>
                  <a:cubicBezTo>
                    <a:pt x="666" y="495"/>
                    <a:pt x="666" y="495"/>
                    <a:pt x="666" y="495"/>
                  </a:cubicBezTo>
                  <a:cubicBezTo>
                    <a:pt x="679" y="495"/>
                    <a:pt x="690" y="484"/>
                    <a:pt x="690" y="471"/>
                  </a:cubicBezTo>
                  <a:cubicBezTo>
                    <a:pt x="690" y="457"/>
                    <a:pt x="679" y="447"/>
                    <a:pt x="666" y="447"/>
                  </a:cubicBezTo>
                  <a:close/>
                  <a:moveTo>
                    <a:pt x="256" y="447"/>
                  </a:moveTo>
                  <a:cubicBezTo>
                    <a:pt x="148" y="447"/>
                    <a:pt x="148" y="447"/>
                    <a:pt x="148" y="447"/>
                  </a:cubicBezTo>
                  <a:cubicBezTo>
                    <a:pt x="148" y="156"/>
                    <a:pt x="148" y="156"/>
                    <a:pt x="148" y="156"/>
                  </a:cubicBezTo>
                  <a:cubicBezTo>
                    <a:pt x="256" y="156"/>
                    <a:pt x="256" y="156"/>
                    <a:pt x="256" y="156"/>
                  </a:cubicBezTo>
                  <a:lnTo>
                    <a:pt x="256" y="447"/>
                  </a:lnTo>
                  <a:close/>
                  <a:moveTo>
                    <a:pt x="391" y="447"/>
                  </a:moveTo>
                  <a:cubicBezTo>
                    <a:pt x="304" y="447"/>
                    <a:pt x="304" y="447"/>
                    <a:pt x="304" y="447"/>
                  </a:cubicBezTo>
                  <a:cubicBezTo>
                    <a:pt x="304" y="48"/>
                    <a:pt x="304" y="48"/>
                    <a:pt x="304" y="48"/>
                  </a:cubicBezTo>
                  <a:cubicBezTo>
                    <a:pt x="391" y="48"/>
                    <a:pt x="391" y="48"/>
                    <a:pt x="391" y="48"/>
                  </a:cubicBezTo>
                  <a:lnTo>
                    <a:pt x="391" y="447"/>
                  </a:lnTo>
                  <a:close/>
                  <a:moveTo>
                    <a:pt x="526" y="447"/>
                  </a:moveTo>
                  <a:cubicBezTo>
                    <a:pt x="439" y="447"/>
                    <a:pt x="439" y="447"/>
                    <a:pt x="439" y="447"/>
                  </a:cubicBezTo>
                  <a:cubicBezTo>
                    <a:pt x="439" y="254"/>
                    <a:pt x="439" y="254"/>
                    <a:pt x="439" y="254"/>
                  </a:cubicBezTo>
                  <a:cubicBezTo>
                    <a:pt x="526" y="254"/>
                    <a:pt x="526" y="254"/>
                    <a:pt x="526" y="254"/>
                  </a:cubicBezTo>
                  <a:lnTo>
                    <a:pt x="526" y="447"/>
                  </a:lnTo>
                  <a:close/>
                  <a:moveTo>
                    <a:pt x="526" y="447"/>
                  </a:moveTo>
                  <a:cubicBezTo>
                    <a:pt x="526" y="447"/>
                    <a:pt x="526" y="447"/>
                    <a:pt x="526" y="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6" name="Freeform 107">
              <a:extLst>
                <a:ext uri="{FF2B5EF4-FFF2-40B4-BE49-F238E27FC236}">
                  <a16:creationId xmlns:a16="http://schemas.microsoft.com/office/drawing/2014/main" id="{5853C82A-FDA1-DD88-7BD3-9DFF3CA7CF02}"/>
                </a:ext>
              </a:extLst>
            </p:cNvPr>
            <p:cNvSpPr>
              <a:spLocks noEditPoints="1"/>
            </p:cNvSpPr>
            <p:nvPr/>
          </p:nvSpPr>
          <p:spPr bwMode="auto">
            <a:xfrm>
              <a:off x="6665" y="2472"/>
              <a:ext cx="56" cy="91"/>
            </a:xfrm>
            <a:custGeom>
              <a:avLst/>
              <a:gdLst>
                <a:gd name="T0" fmla="*/ 90 w 102"/>
                <a:gd name="T1" fmla="*/ 56 h 167"/>
                <a:gd name="T2" fmla="*/ 43 w 102"/>
                <a:gd name="T3" fmla="*/ 9 h 167"/>
                <a:gd name="T4" fmla="*/ 9 w 102"/>
                <a:gd name="T5" fmla="*/ 9 h 167"/>
                <a:gd name="T6" fmla="*/ 9 w 102"/>
                <a:gd name="T7" fmla="*/ 43 h 167"/>
                <a:gd name="T8" fmla="*/ 50 w 102"/>
                <a:gd name="T9" fmla="*/ 84 h 167"/>
                <a:gd name="T10" fmla="*/ 9 w 102"/>
                <a:gd name="T11" fmla="*/ 126 h 167"/>
                <a:gd name="T12" fmla="*/ 9 w 102"/>
                <a:gd name="T13" fmla="*/ 160 h 167"/>
                <a:gd name="T14" fmla="*/ 26 w 102"/>
                <a:gd name="T15" fmla="*/ 167 h 167"/>
                <a:gd name="T16" fmla="*/ 43 w 102"/>
                <a:gd name="T17" fmla="*/ 160 h 167"/>
                <a:gd name="T18" fmla="*/ 90 w 102"/>
                <a:gd name="T19" fmla="*/ 113 h 167"/>
                <a:gd name="T20" fmla="*/ 102 w 102"/>
                <a:gd name="T21" fmla="*/ 84 h 167"/>
                <a:gd name="T22" fmla="*/ 90 w 102"/>
                <a:gd name="T23" fmla="*/ 56 h 167"/>
                <a:gd name="T24" fmla="*/ 90 w 102"/>
                <a:gd name="T25" fmla="*/ 56 h 167"/>
                <a:gd name="T26" fmla="*/ 90 w 102"/>
                <a:gd name="T27" fmla="*/ 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67">
                  <a:moveTo>
                    <a:pt x="90" y="56"/>
                  </a:moveTo>
                  <a:cubicBezTo>
                    <a:pt x="43" y="9"/>
                    <a:pt x="43" y="9"/>
                    <a:pt x="43" y="9"/>
                  </a:cubicBezTo>
                  <a:cubicBezTo>
                    <a:pt x="34" y="0"/>
                    <a:pt x="18" y="0"/>
                    <a:pt x="9" y="9"/>
                  </a:cubicBezTo>
                  <a:cubicBezTo>
                    <a:pt x="0" y="19"/>
                    <a:pt x="0" y="34"/>
                    <a:pt x="9" y="43"/>
                  </a:cubicBezTo>
                  <a:cubicBezTo>
                    <a:pt x="50" y="84"/>
                    <a:pt x="50" y="84"/>
                    <a:pt x="50" y="84"/>
                  </a:cubicBezTo>
                  <a:cubicBezTo>
                    <a:pt x="9" y="126"/>
                    <a:pt x="9" y="126"/>
                    <a:pt x="9" y="126"/>
                  </a:cubicBezTo>
                  <a:cubicBezTo>
                    <a:pt x="0" y="135"/>
                    <a:pt x="0" y="150"/>
                    <a:pt x="9" y="160"/>
                  </a:cubicBezTo>
                  <a:cubicBezTo>
                    <a:pt x="14" y="164"/>
                    <a:pt x="20" y="167"/>
                    <a:pt x="26" y="167"/>
                  </a:cubicBezTo>
                  <a:cubicBezTo>
                    <a:pt x="32" y="167"/>
                    <a:pt x="38" y="164"/>
                    <a:pt x="43" y="160"/>
                  </a:cubicBezTo>
                  <a:cubicBezTo>
                    <a:pt x="90" y="113"/>
                    <a:pt x="90" y="113"/>
                    <a:pt x="90" y="113"/>
                  </a:cubicBezTo>
                  <a:cubicBezTo>
                    <a:pt x="97" y="105"/>
                    <a:pt x="102" y="95"/>
                    <a:pt x="102" y="84"/>
                  </a:cubicBezTo>
                  <a:cubicBezTo>
                    <a:pt x="102" y="74"/>
                    <a:pt x="97" y="64"/>
                    <a:pt x="90" y="56"/>
                  </a:cubicBezTo>
                  <a:close/>
                  <a:moveTo>
                    <a:pt x="90" y="56"/>
                  </a:moveTo>
                  <a:cubicBezTo>
                    <a:pt x="90" y="56"/>
                    <a:pt x="90" y="56"/>
                    <a:pt x="90"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7" name="Freeform 108">
              <a:extLst>
                <a:ext uri="{FF2B5EF4-FFF2-40B4-BE49-F238E27FC236}">
                  <a16:creationId xmlns:a16="http://schemas.microsoft.com/office/drawing/2014/main" id="{DFB39103-080C-E689-0ECF-781C0788A3BB}"/>
                </a:ext>
              </a:extLst>
            </p:cNvPr>
            <p:cNvSpPr>
              <a:spLocks noEditPoints="1"/>
            </p:cNvSpPr>
            <p:nvPr/>
          </p:nvSpPr>
          <p:spPr bwMode="auto">
            <a:xfrm>
              <a:off x="6568" y="2412"/>
              <a:ext cx="93" cy="56"/>
            </a:xfrm>
            <a:custGeom>
              <a:avLst/>
              <a:gdLst>
                <a:gd name="T0" fmla="*/ 160 w 169"/>
                <a:gd name="T1" fmla="*/ 58 h 102"/>
                <a:gd name="T2" fmla="*/ 113 w 169"/>
                <a:gd name="T3" fmla="*/ 11 h 102"/>
                <a:gd name="T4" fmla="*/ 85 w 169"/>
                <a:gd name="T5" fmla="*/ 0 h 102"/>
                <a:gd name="T6" fmla="*/ 56 w 169"/>
                <a:gd name="T7" fmla="*/ 11 h 102"/>
                <a:gd name="T8" fmla="*/ 10 w 169"/>
                <a:gd name="T9" fmla="*/ 58 h 102"/>
                <a:gd name="T10" fmla="*/ 10 w 169"/>
                <a:gd name="T11" fmla="*/ 92 h 102"/>
                <a:gd name="T12" fmla="*/ 27 w 169"/>
                <a:gd name="T13" fmla="*/ 99 h 102"/>
                <a:gd name="T14" fmla="*/ 44 w 169"/>
                <a:gd name="T15" fmla="*/ 92 h 102"/>
                <a:gd name="T16" fmla="*/ 85 w 169"/>
                <a:gd name="T17" fmla="*/ 51 h 102"/>
                <a:gd name="T18" fmla="*/ 126 w 169"/>
                <a:gd name="T19" fmla="*/ 92 h 102"/>
                <a:gd name="T20" fmla="*/ 160 w 169"/>
                <a:gd name="T21" fmla="*/ 92 h 102"/>
                <a:gd name="T22" fmla="*/ 160 w 169"/>
                <a:gd name="T23" fmla="*/ 58 h 102"/>
                <a:gd name="T24" fmla="*/ 160 w 169"/>
                <a:gd name="T25" fmla="*/ 58 h 102"/>
                <a:gd name="T26" fmla="*/ 160 w 169"/>
                <a:gd name="T2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02">
                  <a:moveTo>
                    <a:pt x="160" y="58"/>
                  </a:moveTo>
                  <a:cubicBezTo>
                    <a:pt x="113" y="11"/>
                    <a:pt x="113" y="11"/>
                    <a:pt x="113" y="11"/>
                  </a:cubicBezTo>
                  <a:cubicBezTo>
                    <a:pt x="106" y="4"/>
                    <a:pt x="95" y="0"/>
                    <a:pt x="85" y="0"/>
                  </a:cubicBezTo>
                  <a:cubicBezTo>
                    <a:pt x="74" y="0"/>
                    <a:pt x="64" y="4"/>
                    <a:pt x="56" y="11"/>
                  </a:cubicBezTo>
                  <a:cubicBezTo>
                    <a:pt x="10" y="58"/>
                    <a:pt x="10" y="58"/>
                    <a:pt x="10" y="58"/>
                  </a:cubicBezTo>
                  <a:cubicBezTo>
                    <a:pt x="0" y="68"/>
                    <a:pt x="0" y="83"/>
                    <a:pt x="10" y="92"/>
                  </a:cubicBezTo>
                  <a:cubicBezTo>
                    <a:pt x="14" y="97"/>
                    <a:pt x="20" y="99"/>
                    <a:pt x="27" y="99"/>
                  </a:cubicBezTo>
                  <a:cubicBezTo>
                    <a:pt x="33" y="99"/>
                    <a:pt x="39" y="97"/>
                    <a:pt x="44" y="92"/>
                  </a:cubicBezTo>
                  <a:cubicBezTo>
                    <a:pt x="85" y="51"/>
                    <a:pt x="85" y="51"/>
                    <a:pt x="85" y="51"/>
                  </a:cubicBezTo>
                  <a:cubicBezTo>
                    <a:pt x="126" y="92"/>
                    <a:pt x="126" y="92"/>
                    <a:pt x="126" y="92"/>
                  </a:cubicBezTo>
                  <a:cubicBezTo>
                    <a:pt x="135" y="102"/>
                    <a:pt x="151" y="102"/>
                    <a:pt x="160" y="92"/>
                  </a:cubicBezTo>
                  <a:cubicBezTo>
                    <a:pt x="169" y="83"/>
                    <a:pt x="169" y="68"/>
                    <a:pt x="160" y="58"/>
                  </a:cubicBezTo>
                  <a:close/>
                  <a:moveTo>
                    <a:pt x="160" y="58"/>
                  </a:moveTo>
                  <a:cubicBezTo>
                    <a:pt x="160" y="58"/>
                    <a:pt x="160" y="58"/>
                    <a:pt x="160"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8" name="Freeform 109">
              <a:extLst>
                <a:ext uri="{FF2B5EF4-FFF2-40B4-BE49-F238E27FC236}">
                  <a16:creationId xmlns:a16="http://schemas.microsoft.com/office/drawing/2014/main" id="{8EF038D2-8866-6A02-F062-11F8E8EF1836}"/>
                </a:ext>
              </a:extLst>
            </p:cNvPr>
            <p:cNvSpPr>
              <a:spLocks noEditPoints="1"/>
            </p:cNvSpPr>
            <p:nvPr/>
          </p:nvSpPr>
          <p:spPr bwMode="auto">
            <a:xfrm>
              <a:off x="6568" y="2567"/>
              <a:ext cx="93" cy="56"/>
            </a:xfrm>
            <a:custGeom>
              <a:avLst/>
              <a:gdLst>
                <a:gd name="T0" fmla="*/ 160 w 169"/>
                <a:gd name="T1" fmla="*/ 10 h 102"/>
                <a:gd name="T2" fmla="*/ 126 w 169"/>
                <a:gd name="T3" fmla="*/ 10 h 102"/>
                <a:gd name="T4" fmla="*/ 85 w 169"/>
                <a:gd name="T5" fmla="*/ 51 h 102"/>
                <a:gd name="T6" fmla="*/ 44 w 169"/>
                <a:gd name="T7" fmla="*/ 10 h 102"/>
                <a:gd name="T8" fmla="*/ 10 w 169"/>
                <a:gd name="T9" fmla="*/ 10 h 102"/>
                <a:gd name="T10" fmla="*/ 10 w 169"/>
                <a:gd name="T11" fmla="*/ 44 h 102"/>
                <a:gd name="T12" fmla="*/ 56 w 169"/>
                <a:gd name="T13" fmla="*/ 90 h 102"/>
                <a:gd name="T14" fmla="*/ 85 w 169"/>
                <a:gd name="T15" fmla="*/ 102 h 102"/>
                <a:gd name="T16" fmla="*/ 113 w 169"/>
                <a:gd name="T17" fmla="*/ 90 h 102"/>
                <a:gd name="T18" fmla="*/ 160 w 169"/>
                <a:gd name="T19" fmla="*/ 44 h 102"/>
                <a:gd name="T20" fmla="*/ 160 w 169"/>
                <a:gd name="T21" fmla="*/ 10 h 102"/>
                <a:gd name="T22" fmla="*/ 160 w 169"/>
                <a:gd name="T23" fmla="*/ 10 h 102"/>
                <a:gd name="T24" fmla="*/ 160 w 169"/>
                <a:gd name="T25"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02">
                  <a:moveTo>
                    <a:pt x="160" y="10"/>
                  </a:moveTo>
                  <a:cubicBezTo>
                    <a:pt x="151" y="0"/>
                    <a:pt x="135" y="0"/>
                    <a:pt x="126" y="10"/>
                  </a:cubicBezTo>
                  <a:cubicBezTo>
                    <a:pt x="85" y="51"/>
                    <a:pt x="85" y="51"/>
                    <a:pt x="85" y="51"/>
                  </a:cubicBezTo>
                  <a:cubicBezTo>
                    <a:pt x="44" y="10"/>
                    <a:pt x="44" y="10"/>
                    <a:pt x="44" y="10"/>
                  </a:cubicBezTo>
                  <a:cubicBezTo>
                    <a:pt x="34" y="0"/>
                    <a:pt x="19" y="0"/>
                    <a:pt x="10" y="10"/>
                  </a:cubicBezTo>
                  <a:cubicBezTo>
                    <a:pt x="0" y="19"/>
                    <a:pt x="0" y="34"/>
                    <a:pt x="10" y="44"/>
                  </a:cubicBezTo>
                  <a:cubicBezTo>
                    <a:pt x="56" y="90"/>
                    <a:pt x="56" y="90"/>
                    <a:pt x="56" y="90"/>
                  </a:cubicBezTo>
                  <a:cubicBezTo>
                    <a:pt x="64" y="98"/>
                    <a:pt x="74" y="102"/>
                    <a:pt x="85" y="102"/>
                  </a:cubicBezTo>
                  <a:cubicBezTo>
                    <a:pt x="95" y="102"/>
                    <a:pt x="106" y="98"/>
                    <a:pt x="113" y="90"/>
                  </a:cubicBezTo>
                  <a:cubicBezTo>
                    <a:pt x="160" y="44"/>
                    <a:pt x="160" y="44"/>
                    <a:pt x="160" y="44"/>
                  </a:cubicBezTo>
                  <a:cubicBezTo>
                    <a:pt x="169" y="34"/>
                    <a:pt x="169" y="19"/>
                    <a:pt x="160" y="10"/>
                  </a:cubicBezTo>
                  <a:close/>
                  <a:moveTo>
                    <a:pt x="160" y="10"/>
                  </a:moveTo>
                  <a:cubicBezTo>
                    <a:pt x="160" y="10"/>
                    <a:pt x="160" y="10"/>
                    <a:pt x="160"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39" name="Freeform 110">
              <a:extLst>
                <a:ext uri="{FF2B5EF4-FFF2-40B4-BE49-F238E27FC236}">
                  <a16:creationId xmlns:a16="http://schemas.microsoft.com/office/drawing/2014/main" id="{F945079E-48B4-48CD-6BD6-DA5299637A87}"/>
                </a:ext>
              </a:extLst>
            </p:cNvPr>
            <p:cNvSpPr>
              <a:spLocks noEditPoints="1"/>
            </p:cNvSpPr>
            <p:nvPr/>
          </p:nvSpPr>
          <p:spPr bwMode="auto">
            <a:xfrm>
              <a:off x="6507" y="2472"/>
              <a:ext cx="58" cy="91"/>
            </a:xfrm>
            <a:custGeom>
              <a:avLst/>
              <a:gdLst>
                <a:gd name="T0" fmla="*/ 55 w 106"/>
                <a:gd name="T1" fmla="*/ 84 h 167"/>
                <a:gd name="T2" fmla="*/ 96 w 106"/>
                <a:gd name="T3" fmla="*/ 43 h 167"/>
                <a:gd name="T4" fmla="*/ 96 w 106"/>
                <a:gd name="T5" fmla="*/ 9 h 167"/>
                <a:gd name="T6" fmla="*/ 63 w 106"/>
                <a:gd name="T7" fmla="*/ 9 h 167"/>
                <a:gd name="T8" fmla="*/ 16 w 106"/>
                <a:gd name="T9" fmla="*/ 56 h 167"/>
                <a:gd name="T10" fmla="*/ 16 w 106"/>
                <a:gd name="T11" fmla="*/ 113 h 167"/>
                <a:gd name="T12" fmla="*/ 63 w 106"/>
                <a:gd name="T13" fmla="*/ 160 h 167"/>
                <a:gd name="T14" fmla="*/ 80 w 106"/>
                <a:gd name="T15" fmla="*/ 167 h 167"/>
                <a:gd name="T16" fmla="*/ 96 w 106"/>
                <a:gd name="T17" fmla="*/ 160 h 167"/>
                <a:gd name="T18" fmla="*/ 96 w 106"/>
                <a:gd name="T19" fmla="*/ 126 h 167"/>
                <a:gd name="T20" fmla="*/ 55 w 106"/>
                <a:gd name="T21" fmla="*/ 84 h 167"/>
                <a:gd name="T22" fmla="*/ 55 w 106"/>
                <a:gd name="T23" fmla="*/ 84 h 167"/>
                <a:gd name="T24" fmla="*/ 55 w 106"/>
                <a:gd name="T25"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67">
                  <a:moveTo>
                    <a:pt x="55" y="84"/>
                  </a:moveTo>
                  <a:cubicBezTo>
                    <a:pt x="96" y="43"/>
                    <a:pt x="96" y="43"/>
                    <a:pt x="96" y="43"/>
                  </a:cubicBezTo>
                  <a:cubicBezTo>
                    <a:pt x="106" y="34"/>
                    <a:pt x="106" y="19"/>
                    <a:pt x="96" y="9"/>
                  </a:cubicBezTo>
                  <a:cubicBezTo>
                    <a:pt x="87" y="0"/>
                    <a:pt x="72" y="0"/>
                    <a:pt x="63" y="9"/>
                  </a:cubicBezTo>
                  <a:cubicBezTo>
                    <a:pt x="16" y="56"/>
                    <a:pt x="16" y="56"/>
                    <a:pt x="16" y="56"/>
                  </a:cubicBezTo>
                  <a:cubicBezTo>
                    <a:pt x="0" y="72"/>
                    <a:pt x="0" y="97"/>
                    <a:pt x="16" y="113"/>
                  </a:cubicBezTo>
                  <a:cubicBezTo>
                    <a:pt x="63" y="160"/>
                    <a:pt x="63" y="160"/>
                    <a:pt x="63" y="160"/>
                  </a:cubicBezTo>
                  <a:cubicBezTo>
                    <a:pt x="67" y="164"/>
                    <a:pt x="73" y="167"/>
                    <a:pt x="80" y="167"/>
                  </a:cubicBezTo>
                  <a:cubicBezTo>
                    <a:pt x="86" y="167"/>
                    <a:pt x="92" y="164"/>
                    <a:pt x="96" y="160"/>
                  </a:cubicBezTo>
                  <a:cubicBezTo>
                    <a:pt x="106" y="150"/>
                    <a:pt x="106" y="135"/>
                    <a:pt x="96" y="126"/>
                  </a:cubicBezTo>
                  <a:lnTo>
                    <a:pt x="55" y="84"/>
                  </a:lnTo>
                  <a:close/>
                  <a:moveTo>
                    <a:pt x="55" y="84"/>
                  </a:moveTo>
                  <a:cubicBezTo>
                    <a:pt x="55" y="84"/>
                    <a:pt x="55" y="84"/>
                    <a:pt x="55"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0" name="Freeform 111">
              <a:extLst>
                <a:ext uri="{FF2B5EF4-FFF2-40B4-BE49-F238E27FC236}">
                  <a16:creationId xmlns:a16="http://schemas.microsoft.com/office/drawing/2014/main" id="{E9B9A76A-BF53-763C-F4CD-9AC81966841E}"/>
                </a:ext>
              </a:extLst>
            </p:cNvPr>
            <p:cNvSpPr>
              <a:spLocks noEditPoints="1"/>
            </p:cNvSpPr>
            <p:nvPr/>
          </p:nvSpPr>
          <p:spPr bwMode="auto">
            <a:xfrm>
              <a:off x="6004" y="2157"/>
              <a:ext cx="170" cy="26"/>
            </a:xfrm>
            <a:custGeom>
              <a:avLst/>
              <a:gdLst>
                <a:gd name="T0" fmla="*/ 287 w 311"/>
                <a:gd name="T1" fmla="*/ 0 h 48"/>
                <a:gd name="T2" fmla="*/ 24 w 311"/>
                <a:gd name="T3" fmla="*/ 0 h 48"/>
                <a:gd name="T4" fmla="*/ 0 w 311"/>
                <a:gd name="T5" fmla="*/ 24 h 48"/>
                <a:gd name="T6" fmla="*/ 24 w 311"/>
                <a:gd name="T7" fmla="*/ 48 h 48"/>
                <a:gd name="T8" fmla="*/ 287 w 311"/>
                <a:gd name="T9" fmla="*/ 48 h 48"/>
                <a:gd name="T10" fmla="*/ 311 w 311"/>
                <a:gd name="T11" fmla="*/ 24 h 48"/>
                <a:gd name="T12" fmla="*/ 287 w 311"/>
                <a:gd name="T13" fmla="*/ 0 h 48"/>
                <a:gd name="T14" fmla="*/ 287 w 311"/>
                <a:gd name="T15" fmla="*/ 0 h 48"/>
                <a:gd name="T16" fmla="*/ 287 w 311"/>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48">
                  <a:moveTo>
                    <a:pt x="287" y="0"/>
                  </a:moveTo>
                  <a:cubicBezTo>
                    <a:pt x="24" y="0"/>
                    <a:pt x="24" y="0"/>
                    <a:pt x="24" y="0"/>
                  </a:cubicBezTo>
                  <a:cubicBezTo>
                    <a:pt x="11" y="0"/>
                    <a:pt x="0" y="11"/>
                    <a:pt x="0" y="24"/>
                  </a:cubicBezTo>
                  <a:cubicBezTo>
                    <a:pt x="0" y="38"/>
                    <a:pt x="11" y="48"/>
                    <a:pt x="24" y="48"/>
                  </a:cubicBezTo>
                  <a:cubicBezTo>
                    <a:pt x="287" y="48"/>
                    <a:pt x="287" y="48"/>
                    <a:pt x="287" y="48"/>
                  </a:cubicBezTo>
                  <a:cubicBezTo>
                    <a:pt x="300" y="48"/>
                    <a:pt x="311" y="38"/>
                    <a:pt x="311" y="24"/>
                  </a:cubicBezTo>
                  <a:cubicBezTo>
                    <a:pt x="311" y="11"/>
                    <a:pt x="300" y="0"/>
                    <a:pt x="287" y="0"/>
                  </a:cubicBezTo>
                  <a:close/>
                  <a:moveTo>
                    <a:pt x="287" y="0"/>
                  </a:moveTo>
                  <a:cubicBezTo>
                    <a:pt x="287" y="0"/>
                    <a:pt x="287" y="0"/>
                    <a:pt x="2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1" name="Freeform 112">
              <a:extLst>
                <a:ext uri="{FF2B5EF4-FFF2-40B4-BE49-F238E27FC236}">
                  <a16:creationId xmlns:a16="http://schemas.microsoft.com/office/drawing/2014/main" id="{49F700B8-BEA8-7519-1D99-F1E42FD875E0}"/>
                </a:ext>
              </a:extLst>
            </p:cNvPr>
            <p:cNvSpPr>
              <a:spLocks noEditPoints="1"/>
            </p:cNvSpPr>
            <p:nvPr/>
          </p:nvSpPr>
          <p:spPr bwMode="auto">
            <a:xfrm>
              <a:off x="6004" y="2206"/>
              <a:ext cx="170" cy="26"/>
            </a:xfrm>
            <a:custGeom>
              <a:avLst/>
              <a:gdLst>
                <a:gd name="T0" fmla="*/ 287 w 311"/>
                <a:gd name="T1" fmla="*/ 0 h 48"/>
                <a:gd name="T2" fmla="*/ 24 w 311"/>
                <a:gd name="T3" fmla="*/ 0 h 48"/>
                <a:gd name="T4" fmla="*/ 0 w 311"/>
                <a:gd name="T5" fmla="*/ 24 h 48"/>
                <a:gd name="T6" fmla="*/ 24 w 311"/>
                <a:gd name="T7" fmla="*/ 48 h 48"/>
                <a:gd name="T8" fmla="*/ 287 w 311"/>
                <a:gd name="T9" fmla="*/ 48 h 48"/>
                <a:gd name="T10" fmla="*/ 311 w 311"/>
                <a:gd name="T11" fmla="*/ 24 h 48"/>
                <a:gd name="T12" fmla="*/ 287 w 311"/>
                <a:gd name="T13" fmla="*/ 0 h 48"/>
                <a:gd name="T14" fmla="*/ 287 w 311"/>
                <a:gd name="T15" fmla="*/ 0 h 48"/>
                <a:gd name="T16" fmla="*/ 287 w 311"/>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48">
                  <a:moveTo>
                    <a:pt x="287" y="0"/>
                  </a:moveTo>
                  <a:cubicBezTo>
                    <a:pt x="24" y="0"/>
                    <a:pt x="24" y="0"/>
                    <a:pt x="24" y="0"/>
                  </a:cubicBezTo>
                  <a:cubicBezTo>
                    <a:pt x="11" y="0"/>
                    <a:pt x="0" y="11"/>
                    <a:pt x="0" y="24"/>
                  </a:cubicBezTo>
                  <a:cubicBezTo>
                    <a:pt x="0" y="38"/>
                    <a:pt x="11" y="48"/>
                    <a:pt x="24" y="48"/>
                  </a:cubicBezTo>
                  <a:cubicBezTo>
                    <a:pt x="287" y="48"/>
                    <a:pt x="287" y="48"/>
                    <a:pt x="287" y="48"/>
                  </a:cubicBezTo>
                  <a:cubicBezTo>
                    <a:pt x="300" y="48"/>
                    <a:pt x="311" y="38"/>
                    <a:pt x="311" y="24"/>
                  </a:cubicBezTo>
                  <a:cubicBezTo>
                    <a:pt x="311" y="11"/>
                    <a:pt x="300" y="0"/>
                    <a:pt x="287" y="0"/>
                  </a:cubicBezTo>
                  <a:close/>
                  <a:moveTo>
                    <a:pt x="287" y="0"/>
                  </a:moveTo>
                  <a:cubicBezTo>
                    <a:pt x="287" y="0"/>
                    <a:pt x="287" y="0"/>
                    <a:pt x="2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2" name="Freeform 113">
              <a:extLst>
                <a:ext uri="{FF2B5EF4-FFF2-40B4-BE49-F238E27FC236}">
                  <a16:creationId xmlns:a16="http://schemas.microsoft.com/office/drawing/2014/main" id="{098DF666-3E65-DD1E-6D53-03D54427EE67}"/>
                </a:ext>
              </a:extLst>
            </p:cNvPr>
            <p:cNvSpPr>
              <a:spLocks noEditPoints="1"/>
            </p:cNvSpPr>
            <p:nvPr/>
          </p:nvSpPr>
          <p:spPr bwMode="auto">
            <a:xfrm>
              <a:off x="6004" y="2254"/>
              <a:ext cx="170" cy="27"/>
            </a:xfrm>
            <a:custGeom>
              <a:avLst/>
              <a:gdLst>
                <a:gd name="T0" fmla="*/ 287 w 311"/>
                <a:gd name="T1" fmla="*/ 0 h 48"/>
                <a:gd name="T2" fmla="*/ 24 w 311"/>
                <a:gd name="T3" fmla="*/ 0 h 48"/>
                <a:gd name="T4" fmla="*/ 0 w 311"/>
                <a:gd name="T5" fmla="*/ 24 h 48"/>
                <a:gd name="T6" fmla="*/ 24 w 311"/>
                <a:gd name="T7" fmla="*/ 48 h 48"/>
                <a:gd name="T8" fmla="*/ 287 w 311"/>
                <a:gd name="T9" fmla="*/ 48 h 48"/>
                <a:gd name="T10" fmla="*/ 311 w 311"/>
                <a:gd name="T11" fmla="*/ 24 h 48"/>
                <a:gd name="T12" fmla="*/ 287 w 311"/>
                <a:gd name="T13" fmla="*/ 0 h 48"/>
                <a:gd name="T14" fmla="*/ 287 w 311"/>
                <a:gd name="T15" fmla="*/ 0 h 48"/>
                <a:gd name="T16" fmla="*/ 287 w 311"/>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48">
                  <a:moveTo>
                    <a:pt x="287" y="0"/>
                  </a:moveTo>
                  <a:cubicBezTo>
                    <a:pt x="24" y="0"/>
                    <a:pt x="24" y="0"/>
                    <a:pt x="24" y="0"/>
                  </a:cubicBezTo>
                  <a:cubicBezTo>
                    <a:pt x="11" y="0"/>
                    <a:pt x="0" y="11"/>
                    <a:pt x="0" y="24"/>
                  </a:cubicBezTo>
                  <a:cubicBezTo>
                    <a:pt x="0" y="37"/>
                    <a:pt x="11" y="48"/>
                    <a:pt x="24" y="48"/>
                  </a:cubicBezTo>
                  <a:cubicBezTo>
                    <a:pt x="287" y="48"/>
                    <a:pt x="287" y="48"/>
                    <a:pt x="287" y="48"/>
                  </a:cubicBezTo>
                  <a:cubicBezTo>
                    <a:pt x="300" y="48"/>
                    <a:pt x="311" y="37"/>
                    <a:pt x="311" y="24"/>
                  </a:cubicBezTo>
                  <a:cubicBezTo>
                    <a:pt x="311" y="11"/>
                    <a:pt x="300" y="0"/>
                    <a:pt x="287" y="0"/>
                  </a:cubicBezTo>
                  <a:close/>
                  <a:moveTo>
                    <a:pt x="287" y="0"/>
                  </a:moveTo>
                  <a:cubicBezTo>
                    <a:pt x="287" y="0"/>
                    <a:pt x="287" y="0"/>
                    <a:pt x="2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3" name="Freeform 114">
              <a:extLst>
                <a:ext uri="{FF2B5EF4-FFF2-40B4-BE49-F238E27FC236}">
                  <a16:creationId xmlns:a16="http://schemas.microsoft.com/office/drawing/2014/main" id="{84641959-FB4D-8CDC-7F52-FC85C5B441E6}"/>
                </a:ext>
              </a:extLst>
            </p:cNvPr>
            <p:cNvSpPr>
              <a:spLocks noEditPoints="1"/>
            </p:cNvSpPr>
            <p:nvPr/>
          </p:nvSpPr>
          <p:spPr bwMode="auto">
            <a:xfrm>
              <a:off x="6181" y="2566"/>
              <a:ext cx="101" cy="27"/>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3" y="48"/>
                    <a:pt x="183" y="38"/>
                    <a:pt x="183" y="24"/>
                  </a:cubicBezTo>
                  <a:cubicBezTo>
                    <a:pt x="183" y="11"/>
                    <a:pt x="173" y="0"/>
                    <a:pt x="159" y="0"/>
                  </a:cubicBezTo>
                  <a:close/>
                  <a:moveTo>
                    <a:pt x="159" y="0"/>
                  </a:moveTo>
                  <a:cubicBezTo>
                    <a:pt x="159" y="0"/>
                    <a:pt x="159" y="0"/>
                    <a:pt x="1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4" name="Freeform 115">
              <a:extLst>
                <a:ext uri="{FF2B5EF4-FFF2-40B4-BE49-F238E27FC236}">
                  <a16:creationId xmlns:a16="http://schemas.microsoft.com/office/drawing/2014/main" id="{2D71DC87-F98A-376E-19C6-6288E754C4EE}"/>
                </a:ext>
              </a:extLst>
            </p:cNvPr>
            <p:cNvSpPr>
              <a:spLocks noEditPoints="1"/>
            </p:cNvSpPr>
            <p:nvPr/>
          </p:nvSpPr>
          <p:spPr bwMode="auto">
            <a:xfrm>
              <a:off x="6181" y="2604"/>
              <a:ext cx="101" cy="26"/>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7"/>
                    <a:pt x="11" y="48"/>
                    <a:pt x="24" y="48"/>
                  </a:cubicBezTo>
                  <a:cubicBezTo>
                    <a:pt x="159" y="48"/>
                    <a:pt x="159" y="48"/>
                    <a:pt x="159" y="48"/>
                  </a:cubicBezTo>
                  <a:cubicBezTo>
                    <a:pt x="173" y="48"/>
                    <a:pt x="183" y="37"/>
                    <a:pt x="183" y="24"/>
                  </a:cubicBezTo>
                  <a:cubicBezTo>
                    <a:pt x="183" y="11"/>
                    <a:pt x="173" y="0"/>
                    <a:pt x="159" y="0"/>
                  </a:cubicBezTo>
                  <a:close/>
                  <a:moveTo>
                    <a:pt x="159" y="0"/>
                  </a:moveTo>
                  <a:cubicBezTo>
                    <a:pt x="159" y="0"/>
                    <a:pt x="159" y="0"/>
                    <a:pt x="1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5" name="Freeform 116">
              <a:extLst>
                <a:ext uri="{FF2B5EF4-FFF2-40B4-BE49-F238E27FC236}">
                  <a16:creationId xmlns:a16="http://schemas.microsoft.com/office/drawing/2014/main" id="{149B6C59-1977-9D66-405F-E50E3D24B6F3}"/>
                </a:ext>
              </a:extLst>
            </p:cNvPr>
            <p:cNvSpPr>
              <a:spLocks noEditPoints="1"/>
            </p:cNvSpPr>
            <p:nvPr/>
          </p:nvSpPr>
          <p:spPr bwMode="auto">
            <a:xfrm>
              <a:off x="6181" y="2640"/>
              <a:ext cx="101" cy="27"/>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3" y="48"/>
                    <a:pt x="183" y="38"/>
                    <a:pt x="183" y="24"/>
                  </a:cubicBezTo>
                  <a:cubicBezTo>
                    <a:pt x="183" y="11"/>
                    <a:pt x="173" y="0"/>
                    <a:pt x="159" y="0"/>
                  </a:cubicBezTo>
                  <a:close/>
                  <a:moveTo>
                    <a:pt x="159" y="0"/>
                  </a:moveTo>
                  <a:cubicBezTo>
                    <a:pt x="159" y="0"/>
                    <a:pt x="159" y="0"/>
                    <a:pt x="1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sp>
          <p:nvSpPr>
            <p:cNvPr id="146" name="Freeform 117">
              <a:extLst>
                <a:ext uri="{FF2B5EF4-FFF2-40B4-BE49-F238E27FC236}">
                  <a16:creationId xmlns:a16="http://schemas.microsoft.com/office/drawing/2014/main" id="{EFC27BF7-F0E6-C708-6B06-432807EC551E}"/>
                </a:ext>
              </a:extLst>
            </p:cNvPr>
            <p:cNvSpPr>
              <a:spLocks noEditPoints="1"/>
            </p:cNvSpPr>
            <p:nvPr/>
          </p:nvSpPr>
          <p:spPr bwMode="auto">
            <a:xfrm>
              <a:off x="6573" y="2476"/>
              <a:ext cx="84" cy="84"/>
            </a:xfrm>
            <a:custGeom>
              <a:avLst/>
              <a:gdLst>
                <a:gd name="T0" fmla="*/ 77 w 153"/>
                <a:gd name="T1" fmla="*/ 0 h 153"/>
                <a:gd name="T2" fmla="*/ 0 w 153"/>
                <a:gd name="T3" fmla="*/ 76 h 153"/>
                <a:gd name="T4" fmla="*/ 77 w 153"/>
                <a:gd name="T5" fmla="*/ 153 h 153"/>
                <a:gd name="T6" fmla="*/ 153 w 153"/>
                <a:gd name="T7" fmla="*/ 76 h 153"/>
                <a:gd name="T8" fmla="*/ 77 w 153"/>
                <a:gd name="T9" fmla="*/ 0 h 153"/>
                <a:gd name="T10" fmla="*/ 77 w 153"/>
                <a:gd name="T11" fmla="*/ 105 h 153"/>
                <a:gd name="T12" fmla="*/ 48 w 153"/>
                <a:gd name="T13" fmla="*/ 76 h 153"/>
                <a:gd name="T14" fmla="*/ 77 w 153"/>
                <a:gd name="T15" fmla="*/ 48 h 153"/>
                <a:gd name="T16" fmla="*/ 105 w 153"/>
                <a:gd name="T17" fmla="*/ 76 h 153"/>
                <a:gd name="T18" fmla="*/ 77 w 153"/>
                <a:gd name="T19" fmla="*/ 105 h 153"/>
                <a:gd name="T20" fmla="*/ 77 w 153"/>
                <a:gd name="T21" fmla="*/ 105 h 153"/>
                <a:gd name="T22" fmla="*/ 77 w 153"/>
                <a:gd name="T23" fmla="*/ 10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7" y="0"/>
                  </a:moveTo>
                  <a:cubicBezTo>
                    <a:pt x="34" y="0"/>
                    <a:pt x="0" y="34"/>
                    <a:pt x="0" y="76"/>
                  </a:cubicBezTo>
                  <a:cubicBezTo>
                    <a:pt x="0" y="119"/>
                    <a:pt x="34" y="153"/>
                    <a:pt x="77" y="153"/>
                  </a:cubicBezTo>
                  <a:cubicBezTo>
                    <a:pt x="119" y="153"/>
                    <a:pt x="153" y="119"/>
                    <a:pt x="153" y="76"/>
                  </a:cubicBezTo>
                  <a:cubicBezTo>
                    <a:pt x="153" y="34"/>
                    <a:pt x="119" y="0"/>
                    <a:pt x="77" y="0"/>
                  </a:cubicBezTo>
                  <a:close/>
                  <a:moveTo>
                    <a:pt x="77" y="105"/>
                  </a:moveTo>
                  <a:cubicBezTo>
                    <a:pt x="61" y="105"/>
                    <a:pt x="48" y="92"/>
                    <a:pt x="48" y="76"/>
                  </a:cubicBezTo>
                  <a:cubicBezTo>
                    <a:pt x="48" y="61"/>
                    <a:pt x="61" y="48"/>
                    <a:pt x="77" y="48"/>
                  </a:cubicBezTo>
                  <a:cubicBezTo>
                    <a:pt x="93" y="48"/>
                    <a:pt x="105" y="61"/>
                    <a:pt x="105" y="76"/>
                  </a:cubicBezTo>
                  <a:cubicBezTo>
                    <a:pt x="105" y="92"/>
                    <a:pt x="93" y="105"/>
                    <a:pt x="77" y="105"/>
                  </a:cubicBezTo>
                  <a:close/>
                  <a:moveTo>
                    <a:pt x="77" y="105"/>
                  </a:moveTo>
                  <a:cubicBezTo>
                    <a:pt x="77" y="105"/>
                    <a:pt x="77" y="105"/>
                    <a:pt x="77"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汉仪旗黑-55简" panose="00020600040101010101" pitchFamily="18" charset="-122"/>
                <a:ea typeface="汉仪旗黑-55简" panose="00020600040101010101" pitchFamily="18" charset="-122"/>
                <a:cs typeface="+mn-ea"/>
                <a:sym typeface="汉仪旗黑-55简" panose="00020600040101010101" pitchFamily="18" charset="-122"/>
              </a:endParaRPr>
            </a:p>
          </p:txBody>
        </p:sp>
      </p:grpSp>
      <p:graphicFrame>
        <p:nvGraphicFramePr>
          <p:cNvPr id="3" name="表格 2">
            <a:extLst>
              <a:ext uri="{FF2B5EF4-FFF2-40B4-BE49-F238E27FC236}">
                <a16:creationId xmlns:a16="http://schemas.microsoft.com/office/drawing/2014/main" id="{04AE6A54-60E9-14E9-D96C-4C5D49627737}"/>
              </a:ext>
            </a:extLst>
          </p:cNvPr>
          <p:cNvGraphicFramePr/>
          <p:nvPr>
            <p:custDataLst>
              <p:tags r:id="rId1"/>
            </p:custDataLst>
            <p:extLst>
              <p:ext uri="{D42A27DB-BD31-4B8C-83A1-F6EECF244321}">
                <p14:modId xmlns:p14="http://schemas.microsoft.com/office/powerpoint/2010/main" val="1721619893"/>
              </p:ext>
            </p:extLst>
          </p:nvPr>
        </p:nvGraphicFramePr>
        <p:xfrm>
          <a:off x="253165" y="1148761"/>
          <a:ext cx="11644516" cy="2751069"/>
        </p:xfrm>
        <a:graphic>
          <a:graphicData uri="http://schemas.openxmlformats.org/drawingml/2006/table">
            <a:tbl>
              <a:tblPr firstRow="1" bandRow="1">
                <a:tableStyleId>{5C22544A-7EE6-4342-B048-85BDC9FD1C3A}</a:tableStyleId>
              </a:tblPr>
              <a:tblGrid>
                <a:gridCol w="835515">
                  <a:extLst>
                    <a:ext uri="{9D8B030D-6E8A-4147-A177-3AD203B41FA5}">
                      <a16:colId xmlns:a16="http://schemas.microsoft.com/office/drawing/2014/main" val="20000"/>
                    </a:ext>
                  </a:extLst>
                </a:gridCol>
                <a:gridCol w="3680090">
                  <a:extLst>
                    <a:ext uri="{9D8B030D-6E8A-4147-A177-3AD203B41FA5}">
                      <a16:colId xmlns:a16="http://schemas.microsoft.com/office/drawing/2014/main" val="20001"/>
                    </a:ext>
                  </a:extLst>
                </a:gridCol>
                <a:gridCol w="3574291">
                  <a:extLst>
                    <a:ext uri="{9D8B030D-6E8A-4147-A177-3AD203B41FA5}">
                      <a16:colId xmlns:a16="http://schemas.microsoft.com/office/drawing/2014/main" val="20002"/>
                    </a:ext>
                  </a:extLst>
                </a:gridCol>
                <a:gridCol w="3554620">
                  <a:extLst>
                    <a:ext uri="{9D8B030D-6E8A-4147-A177-3AD203B41FA5}">
                      <a16:colId xmlns:a16="http://schemas.microsoft.com/office/drawing/2014/main" val="20003"/>
                    </a:ext>
                  </a:extLst>
                </a:gridCol>
              </a:tblGrid>
              <a:tr h="470879">
                <a:tc>
                  <a:txBody>
                    <a:bodyPr/>
                    <a:lstStyle/>
                    <a:p>
                      <a:pPr indent="0" algn="ctr">
                        <a:buNone/>
                      </a:pPr>
                      <a:r>
                        <a:rPr lang="en-US" sz="1600" b="1" dirty="0">
                          <a:latin typeface="微软雅黑" panose="020B0503020204020204" pitchFamily="34" charset="-122"/>
                          <a:ea typeface="微软雅黑" panose="020B0503020204020204" pitchFamily="34" charset="-122"/>
                        </a:rPr>
                        <a:t> </a:t>
                      </a:r>
                      <a:endParaRPr lang="en-US"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005CA1"/>
                    </a:solidFill>
                  </a:tcPr>
                </a:tc>
                <a:tc>
                  <a:txBody>
                    <a:bodyPr/>
                    <a:lstStyle/>
                    <a:p>
                      <a:pPr indent="0" algn="ctr">
                        <a:buNone/>
                      </a:pPr>
                      <a:r>
                        <a:rPr lang="zh-CN" altLang="en-US" sz="1800" b="1" dirty="0">
                          <a:solidFill>
                            <a:schemeClr val="bg1"/>
                          </a:solidFill>
                          <a:latin typeface="微软雅黑" panose="020B0503020204020204" pitchFamily="34" charset="-122"/>
                          <a:ea typeface="微软雅黑" panose="020B0503020204020204" pitchFamily="34" charset="-122"/>
                        </a:rPr>
                        <a:t>机械制冷</a:t>
                      </a:r>
                      <a:endParaRPr lang="en-US" altLang="en-US" sz="1800" b="0"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005CA1"/>
                    </a:solidFill>
                  </a:tcPr>
                </a:tc>
                <a:tc>
                  <a:txBody>
                    <a:bodyPr/>
                    <a:lstStyle/>
                    <a:p>
                      <a:pPr marL="0" indent="0" algn="ctr" defTabSz="914400" rtl="0" eaLnBrk="1" latinLnBrk="0" hangingPunct="1">
                        <a:buNone/>
                      </a:pPr>
                      <a:r>
                        <a:rPr lang="zh-CN" altLang="en-US" sz="1800" b="1" kern="1200" dirty="0">
                          <a:solidFill>
                            <a:schemeClr val="lt1"/>
                          </a:solidFill>
                          <a:latin typeface="微软雅黑" panose="020B0503020204020204" pitchFamily="34" charset="-122"/>
                          <a:ea typeface="微软雅黑" panose="020B0503020204020204" pitchFamily="34" charset="-122"/>
                        </a:rPr>
                        <a:t>蒸发冷却空调技术</a:t>
                      </a:r>
                      <a:endParaRPr lang="en-US" altLang="en-US" sz="1800" b="0" kern="1200" baseline="30000" dirty="0">
                        <a:solidFill>
                          <a:schemeClr val="bg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005CA1"/>
                    </a:solidFill>
                  </a:tcPr>
                </a:tc>
                <a:tc>
                  <a:txBody>
                    <a:bodyPr/>
                    <a:lstStyle/>
                    <a:p>
                      <a:pPr marL="0" indent="0" algn="ctr" defTabSz="914400" rtl="0" eaLnBrk="1" latinLnBrk="0" hangingPunct="1">
                        <a:buNone/>
                      </a:pPr>
                      <a:r>
                        <a:rPr lang="zh-CN" altLang="en-US" sz="1800" b="1" kern="1200" dirty="0">
                          <a:solidFill>
                            <a:schemeClr val="bg1"/>
                          </a:solidFill>
                          <a:latin typeface="微软雅黑" panose="020B0503020204020204" pitchFamily="34" charset="-122"/>
                          <a:ea typeface="微软雅黑" panose="020B0503020204020204" pitchFamily="34" charset="-122"/>
                        </a:rPr>
                        <a:t>蒸发冷凝技术</a:t>
                      </a:r>
                      <a:endParaRPr lang="en-US" altLang="en-US" sz="1800" b="0" kern="1200" baseline="30000" dirty="0">
                        <a:solidFill>
                          <a:schemeClr val="bg1"/>
                        </a:solidFill>
                        <a:latin typeface="微软雅黑" panose="020B0503020204020204" pitchFamily="34" charset="-122"/>
                        <a:ea typeface="微软雅黑" panose="020B0503020204020204" pitchFamily="34" charset="-122"/>
                        <a:cs typeface="+mn-cs"/>
                      </a:endParaRPr>
                    </a:p>
                  </a:txBody>
                  <a:tcPr marL="68580" marR="68580" marT="0" marB="0" anchor="ctr">
                    <a:solidFill>
                      <a:srgbClr val="005CA1"/>
                    </a:solidFill>
                  </a:tcPr>
                </a:tc>
                <a:extLst>
                  <a:ext uri="{0D108BD9-81ED-4DB2-BD59-A6C34878D82A}">
                    <a16:rowId xmlns:a16="http://schemas.microsoft.com/office/drawing/2014/main" val="10000"/>
                  </a:ext>
                </a:extLst>
              </a:tr>
              <a:tr h="1206433">
                <a:tc>
                  <a:txBody>
                    <a:bodyPr/>
                    <a:lstStyle/>
                    <a:p>
                      <a:pPr indent="0" algn="ctr">
                        <a:buNone/>
                      </a:pPr>
                      <a:r>
                        <a:rPr lang="en-US" sz="1800" b="1" dirty="0" err="1">
                          <a:latin typeface="微软雅黑" panose="020B0503020204020204" pitchFamily="34" charset="-122"/>
                          <a:ea typeface="微软雅黑" panose="020B0503020204020204" pitchFamily="34" charset="-122"/>
                        </a:rPr>
                        <a:t>原理</a:t>
                      </a:r>
                      <a:endParaRPr lang="en-US" altLang="en-US" sz="18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0" algn="ctr">
                        <a:buNone/>
                      </a:pPr>
                      <a:r>
                        <a:rPr lang="zh-CN" altLang="en-US" sz="1800" b="1" dirty="0">
                          <a:solidFill>
                            <a:schemeClr val="tx1"/>
                          </a:solidFill>
                          <a:latin typeface="微软雅黑" panose="020B0503020204020204" pitchFamily="34" charset="-122"/>
                          <a:ea typeface="微软雅黑" panose="020B0503020204020204" pitchFamily="34" charset="-122"/>
                        </a:rPr>
                        <a:t>通过压缩机制冷循环实现高效制冷，能够精确控制温度。</a:t>
                      </a:r>
                      <a:endParaRPr lang="en-US" altLang="en-US" sz="1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buNone/>
                      </a:pPr>
                      <a:r>
                        <a:rPr lang="zh-CN" altLang="en-US" sz="1800" b="1" kern="1200" dirty="0">
                          <a:solidFill>
                            <a:schemeClr val="dk1"/>
                          </a:solidFill>
                          <a:latin typeface="微软雅黑" panose="020B0503020204020204" pitchFamily="34" charset="-122"/>
                          <a:ea typeface="微软雅黑" panose="020B0503020204020204" pitchFamily="34" charset="-122"/>
                        </a:rPr>
                        <a:t>利用水的蒸发过程来吸收热量，</a:t>
                      </a:r>
                      <a:endParaRPr lang="en-US" altLang="zh-CN" sz="1800" b="1" kern="1200" dirty="0">
                        <a:solidFill>
                          <a:schemeClr val="dk1"/>
                        </a:solidFill>
                        <a:latin typeface="微软雅黑" panose="020B0503020204020204" pitchFamily="34" charset="-122"/>
                        <a:ea typeface="微软雅黑" panose="020B0503020204020204" pitchFamily="34" charset="-122"/>
                      </a:endParaRPr>
                    </a:p>
                    <a:p>
                      <a:pPr marL="0" indent="0" algn="ctr" defTabSz="914400" rtl="0" eaLnBrk="1" latinLnBrk="0" hangingPunct="1">
                        <a:buNone/>
                      </a:pPr>
                      <a:r>
                        <a:rPr lang="zh-CN" altLang="en-US" sz="1800" b="1" kern="1200" dirty="0">
                          <a:solidFill>
                            <a:schemeClr val="dk1"/>
                          </a:solidFill>
                          <a:latin typeface="微软雅黑" panose="020B0503020204020204" pitchFamily="34" charset="-122"/>
                          <a:ea typeface="微软雅黑" panose="020B0503020204020204" pitchFamily="34" charset="-122"/>
                        </a:rPr>
                        <a:t>从而实现降温。</a:t>
                      </a:r>
                      <a:endParaRPr lang="en-US" altLang="en-US" sz="1800" b="1"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indent="0" algn="ctr">
                        <a:buNone/>
                      </a:pPr>
                      <a:r>
                        <a:rPr lang="zh-CN" altLang="en-US" sz="1800" b="1" dirty="0">
                          <a:solidFill>
                            <a:srgbClr val="000000"/>
                          </a:solidFill>
                          <a:latin typeface="微软雅黑" panose="020B0503020204020204" pitchFamily="34" charset="-122"/>
                          <a:ea typeface="微软雅黑" panose="020B0503020204020204" pitchFamily="34" charset="-122"/>
                        </a:rPr>
                        <a:t>结合蒸发冷却和机械制冷的优点，在冷凝环节使用蒸发冷却来提高系统效率。</a:t>
                      </a:r>
                      <a:endParaRPr lang="en-US" altLang="en-US" sz="18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11830">
                <a:tc>
                  <a:txBody>
                    <a:bodyPr/>
                    <a:lstStyle/>
                    <a:p>
                      <a:pPr indent="0" algn="ctr">
                        <a:buNone/>
                      </a:pPr>
                      <a:r>
                        <a:rPr lang="en-US" sz="1800" b="1" dirty="0">
                          <a:latin typeface="微软雅黑" panose="020B0503020204020204" pitchFamily="34" charset="-122"/>
                          <a:ea typeface="微软雅黑" panose="020B0503020204020204" pitchFamily="34" charset="-122"/>
                        </a:rPr>
                        <a:t>优点</a:t>
                      </a:r>
                      <a:endParaRPr lang="en-US" altLang="en-US" sz="18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buNone/>
                      </a:pPr>
                      <a:r>
                        <a:rPr lang="zh-CN" altLang="en-US" sz="1800" b="1" kern="1200" dirty="0">
                          <a:solidFill>
                            <a:schemeClr val="tx1"/>
                          </a:solidFill>
                          <a:latin typeface="微软雅黑" panose="020B0503020204020204" pitchFamily="34" charset="-122"/>
                          <a:ea typeface="微软雅黑" panose="020B0503020204020204" pitchFamily="34" charset="-122"/>
                        </a:rPr>
                        <a:t>精准控制、适应性强</a:t>
                      </a:r>
                      <a:endParaRPr lang="en-US" altLang="en-US" sz="18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marL="0" indent="0" algn="ctr" defTabSz="914400" rtl="0" eaLnBrk="1" latinLnBrk="0" hangingPunct="1">
                        <a:buNone/>
                      </a:pPr>
                      <a:r>
                        <a:rPr lang="zh-CN" altLang="en-US" sz="1800" b="1" kern="1200" dirty="0">
                          <a:solidFill>
                            <a:schemeClr val="dk1"/>
                          </a:solidFill>
                          <a:latin typeface="微软雅黑" panose="020B0503020204020204" pitchFamily="34" charset="-122"/>
                          <a:ea typeface="微软雅黑" panose="020B0503020204020204" pitchFamily="34" charset="-122"/>
                        </a:rPr>
                        <a:t>节能环保、高能效</a:t>
                      </a:r>
                      <a:endParaRPr lang="en-US" altLang="en-US" sz="1800" b="1"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indent="0" algn="ctr">
                        <a:buNone/>
                      </a:pPr>
                      <a:r>
                        <a:rPr lang="zh-CN" altLang="en-US" sz="1800" b="1" kern="1200" dirty="0">
                          <a:solidFill>
                            <a:schemeClr val="dk1"/>
                          </a:solidFill>
                          <a:latin typeface="微软雅黑" panose="020B0503020204020204" pitchFamily="34" charset="-122"/>
                          <a:ea typeface="微软雅黑" panose="020B0503020204020204" pitchFamily="34" charset="-122"/>
                        </a:rPr>
                        <a:t>双重冷却机制、适用性广</a:t>
                      </a:r>
                      <a:endParaRPr lang="en-US" altLang="en-US" sz="1800" b="1"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10002"/>
                  </a:ext>
                </a:extLst>
              </a:tr>
              <a:tr h="561927">
                <a:tc>
                  <a:txBody>
                    <a:bodyPr/>
                    <a:lstStyle/>
                    <a:p>
                      <a:pPr indent="0" algn="ctr">
                        <a:buNone/>
                      </a:pPr>
                      <a:r>
                        <a:rPr lang="en-US" sz="1800" b="1" dirty="0">
                          <a:latin typeface="微软雅黑" panose="020B0503020204020204" pitchFamily="34" charset="-122"/>
                          <a:ea typeface="微软雅黑" panose="020B0503020204020204" pitchFamily="34" charset="-122"/>
                        </a:rPr>
                        <a:t>缺点</a:t>
                      </a:r>
                      <a:endParaRPr lang="en-US" altLang="en-US" sz="18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buNone/>
                      </a:pPr>
                      <a:r>
                        <a:rPr lang="zh-CN" altLang="en-US" sz="1800" b="1" kern="1200" dirty="0">
                          <a:solidFill>
                            <a:schemeClr val="tx1"/>
                          </a:solidFill>
                          <a:latin typeface="微软雅黑" panose="020B0503020204020204" pitchFamily="34" charset="-122"/>
                          <a:ea typeface="微软雅黑" panose="020B0503020204020204" pitchFamily="34" charset="-122"/>
                        </a:rPr>
                        <a:t>高能耗、不环保、占空间大</a:t>
                      </a:r>
                      <a:endParaRPr lang="en-US" altLang="en-US" sz="18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indent="0" algn="ctr">
                        <a:buNone/>
                      </a:pPr>
                      <a:r>
                        <a:rPr lang="zh-CN" altLang="en-US" sz="1800" b="1" kern="1200" dirty="0">
                          <a:solidFill>
                            <a:schemeClr val="dk1"/>
                          </a:solidFill>
                          <a:latin typeface="微软雅黑" panose="020B0503020204020204" pitchFamily="34" charset="-122"/>
                          <a:ea typeface="微软雅黑" panose="020B0503020204020204" pitchFamily="34" charset="-122"/>
                        </a:rPr>
                        <a:t>湿度依赖性、适用范围有限</a:t>
                      </a:r>
                      <a:endParaRPr lang="en-US" altLang="en-US" sz="16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indent="0" algn="ctr" defTabSz="914400" rtl="0" eaLnBrk="1" latinLnBrk="0" hangingPunct="1">
                        <a:buNone/>
                      </a:pPr>
                      <a:r>
                        <a:rPr lang="zh-CN" altLang="en-US" sz="1800" b="1" kern="1200" dirty="0">
                          <a:solidFill>
                            <a:schemeClr val="dk1"/>
                          </a:solidFill>
                          <a:latin typeface="微软雅黑" panose="020B0503020204020204" pitchFamily="34" charset="-122"/>
                          <a:ea typeface="微软雅黑" panose="020B0503020204020204" pitchFamily="34" charset="-122"/>
                        </a:rPr>
                        <a:t>初投资高、维护复杂</a:t>
                      </a:r>
                      <a:endParaRPr lang="en-US" sz="1800" b="1"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10003"/>
                  </a:ext>
                </a:extLst>
              </a:tr>
            </a:tbl>
          </a:graphicData>
        </a:graphic>
      </p:graphicFrame>
      <p:pic>
        <p:nvPicPr>
          <p:cNvPr id="5" name="图片 4">
            <a:extLst>
              <a:ext uri="{FF2B5EF4-FFF2-40B4-BE49-F238E27FC236}">
                <a16:creationId xmlns:a16="http://schemas.microsoft.com/office/drawing/2014/main" id="{98C0CB0C-99BE-B729-DCB2-22AEA790DD77}"/>
              </a:ext>
            </a:extLst>
          </p:cNvPr>
          <p:cNvPicPr>
            <a:picLocks noChangeAspect="1"/>
          </p:cNvPicPr>
          <p:nvPr/>
        </p:nvPicPr>
        <p:blipFill>
          <a:blip r:embed="rId5"/>
          <a:stretch>
            <a:fillRect/>
          </a:stretch>
        </p:blipFill>
        <p:spPr>
          <a:xfrm>
            <a:off x="4463975" y="3946084"/>
            <a:ext cx="3006777" cy="2132584"/>
          </a:xfrm>
          <a:prstGeom prst="rect">
            <a:avLst/>
          </a:prstGeom>
          <a:ln w="28575">
            <a:solidFill>
              <a:srgbClr val="002668"/>
            </a:solidFill>
          </a:ln>
          <a:effectLst>
            <a:outerShdw blurRad="50800" dist="38100" dir="2700000" algn="tl" rotWithShape="0">
              <a:prstClr val="black">
                <a:alpha val="40000"/>
              </a:prstClr>
            </a:outerShdw>
          </a:effectLst>
        </p:spPr>
      </p:pic>
      <p:sp>
        <p:nvSpPr>
          <p:cNvPr id="6" name="文本框 5">
            <a:extLst>
              <a:ext uri="{FF2B5EF4-FFF2-40B4-BE49-F238E27FC236}">
                <a16:creationId xmlns:a16="http://schemas.microsoft.com/office/drawing/2014/main" id="{1AE90604-5005-2F9B-7182-ABCDE30C9D99}"/>
              </a:ext>
            </a:extLst>
          </p:cNvPr>
          <p:cNvSpPr txBox="1"/>
          <p:nvPr/>
        </p:nvSpPr>
        <p:spPr>
          <a:xfrm>
            <a:off x="7560162" y="4198330"/>
            <a:ext cx="492443" cy="2132584"/>
          </a:xfrm>
          <a:prstGeom prst="rect">
            <a:avLst/>
          </a:prstGeom>
          <a:noFill/>
        </p:spPr>
        <p:txBody>
          <a:bodyPr vert="eaVert" wrap="square" rtlCol="0">
            <a:spAutoFit/>
          </a:bodyPr>
          <a:lstStyle/>
          <a:p>
            <a:r>
              <a:rPr lang="zh-CN" altLang="en-US" sz="2000" b="1" dirty="0">
                <a:solidFill>
                  <a:srgbClr val="005CA1"/>
                </a:solidFill>
                <a:highlight>
                  <a:srgbClr val="FFFF00"/>
                </a:highlight>
                <a:latin typeface="微软雅黑" panose="020B0503020204020204" pitchFamily="34" charset="-122"/>
                <a:ea typeface="微软雅黑" panose="020B0503020204020204" pitchFamily="34" charset="-122"/>
              </a:rPr>
              <a:t>间接蒸发冷却</a:t>
            </a:r>
          </a:p>
        </p:txBody>
      </p:sp>
      <p:pic>
        <p:nvPicPr>
          <p:cNvPr id="8" name="图片 7">
            <a:extLst>
              <a:ext uri="{FF2B5EF4-FFF2-40B4-BE49-F238E27FC236}">
                <a16:creationId xmlns:a16="http://schemas.microsoft.com/office/drawing/2014/main" id="{C509FB20-3555-54E6-82A9-4730DEA2A802}"/>
              </a:ext>
            </a:extLst>
          </p:cNvPr>
          <p:cNvPicPr>
            <a:picLocks noChangeAspect="1"/>
          </p:cNvPicPr>
          <p:nvPr/>
        </p:nvPicPr>
        <p:blipFill>
          <a:blip r:embed="rId6"/>
          <a:stretch>
            <a:fillRect/>
          </a:stretch>
        </p:blipFill>
        <p:spPr>
          <a:xfrm>
            <a:off x="8231412" y="3950488"/>
            <a:ext cx="2858483" cy="2133558"/>
          </a:xfrm>
          <a:prstGeom prst="rect">
            <a:avLst/>
          </a:prstGeom>
          <a:ln w="28575">
            <a:solidFill>
              <a:srgbClr val="002668"/>
            </a:solidFill>
          </a:ln>
          <a:effectLst>
            <a:outerShdw blurRad="50800" dist="38100" dir="2700000" algn="tl" rotWithShape="0">
              <a:prstClr val="black">
                <a:alpha val="40000"/>
              </a:prstClr>
            </a:outerShdw>
          </a:effectLst>
        </p:spPr>
      </p:pic>
      <p:sp>
        <p:nvSpPr>
          <p:cNvPr id="9" name="文本框 8">
            <a:extLst>
              <a:ext uri="{FF2B5EF4-FFF2-40B4-BE49-F238E27FC236}">
                <a16:creationId xmlns:a16="http://schemas.microsoft.com/office/drawing/2014/main" id="{61DF86F9-92D4-DEF3-ECE5-4327E3111353}"/>
              </a:ext>
            </a:extLst>
          </p:cNvPr>
          <p:cNvSpPr txBox="1"/>
          <p:nvPr/>
        </p:nvSpPr>
        <p:spPr>
          <a:xfrm>
            <a:off x="11097462" y="4198330"/>
            <a:ext cx="800219" cy="2132584"/>
          </a:xfrm>
          <a:prstGeom prst="rect">
            <a:avLst/>
          </a:prstGeom>
          <a:noFill/>
        </p:spPr>
        <p:txBody>
          <a:bodyPr vert="eaVert" wrap="square" rtlCol="0">
            <a:spAutoFit/>
          </a:bodyPr>
          <a:lstStyle/>
          <a:p>
            <a:r>
              <a:rPr lang="zh-CN" altLang="en-US" sz="2000" b="1" dirty="0">
                <a:solidFill>
                  <a:srgbClr val="005CA1"/>
                </a:solidFill>
                <a:highlight>
                  <a:srgbClr val="FFFF00"/>
                </a:highlight>
                <a:latin typeface="微软雅黑" panose="020B0503020204020204" pitchFamily="34" charset="-122"/>
                <a:ea typeface="微软雅黑" panose="020B0503020204020204" pitchFamily="34" charset="-122"/>
              </a:rPr>
              <a:t>冷水机组</a:t>
            </a:r>
            <a:endParaRPr lang="en-US" altLang="zh-CN" sz="2000" b="1" dirty="0">
              <a:solidFill>
                <a:srgbClr val="005CA1"/>
              </a:solidFill>
              <a:highlight>
                <a:srgbClr val="FFFF00"/>
              </a:highlight>
              <a:latin typeface="微软雅黑" panose="020B0503020204020204" pitchFamily="34" charset="-122"/>
              <a:ea typeface="微软雅黑" panose="020B0503020204020204" pitchFamily="34" charset="-122"/>
            </a:endParaRPr>
          </a:p>
          <a:p>
            <a:r>
              <a:rPr lang="zh-CN" altLang="en-US" sz="2000" b="1" dirty="0">
                <a:solidFill>
                  <a:srgbClr val="005CA1"/>
                </a:solidFill>
                <a:highlight>
                  <a:srgbClr val="FFFF00"/>
                </a:highlight>
                <a:latin typeface="微软雅黑" panose="020B0503020204020204" pitchFamily="34" charset="-122"/>
                <a:ea typeface="微软雅黑" panose="020B0503020204020204" pitchFamily="34" charset="-122"/>
              </a:rPr>
              <a:t>蒸发冷凝式</a:t>
            </a:r>
          </a:p>
        </p:txBody>
      </p:sp>
      <p:pic>
        <p:nvPicPr>
          <p:cNvPr id="4" name="图片 3">
            <a:extLst>
              <a:ext uri="{FF2B5EF4-FFF2-40B4-BE49-F238E27FC236}">
                <a16:creationId xmlns:a16="http://schemas.microsoft.com/office/drawing/2014/main" id="{99D6FB2C-417B-B988-A947-0EF1DD9FC793}"/>
              </a:ext>
            </a:extLst>
          </p:cNvPr>
          <p:cNvPicPr>
            <a:picLocks noChangeAspect="1"/>
          </p:cNvPicPr>
          <p:nvPr/>
        </p:nvPicPr>
        <p:blipFill rotWithShape="1">
          <a:blip r:embed="rId7"/>
          <a:srcRect l="8965"/>
          <a:stretch/>
        </p:blipFill>
        <p:spPr>
          <a:xfrm>
            <a:off x="253164" y="3937262"/>
            <a:ext cx="3450516" cy="2131200"/>
          </a:xfrm>
          <a:prstGeom prst="rect">
            <a:avLst/>
          </a:prstGeom>
          <a:ln w="28575">
            <a:solidFill>
              <a:srgbClr val="002668"/>
            </a:solidFill>
          </a:ln>
          <a:effectLst>
            <a:outerShdw blurRad="50800" dist="38100" dir="2700000" algn="tl" rotWithShape="0">
              <a:prstClr val="black">
                <a:alpha val="40000"/>
              </a:prstClr>
            </a:outerShdw>
          </a:effectLst>
        </p:spPr>
      </p:pic>
      <p:sp>
        <p:nvSpPr>
          <p:cNvPr id="7" name="文本框 6">
            <a:extLst>
              <a:ext uri="{FF2B5EF4-FFF2-40B4-BE49-F238E27FC236}">
                <a16:creationId xmlns:a16="http://schemas.microsoft.com/office/drawing/2014/main" id="{0AFF8183-C999-A0F1-C010-D43A3CCE3B1A}"/>
              </a:ext>
            </a:extLst>
          </p:cNvPr>
          <p:cNvSpPr txBox="1"/>
          <p:nvPr/>
        </p:nvSpPr>
        <p:spPr>
          <a:xfrm>
            <a:off x="3799474" y="4198330"/>
            <a:ext cx="492443" cy="2132584"/>
          </a:xfrm>
          <a:prstGeom prst="rect">
            <a:avLst/>
          </a:prstGeom>
          <a:noFill/>
        </p:spPr>
        <p:txBody>
          <a:bodyPr vert="eaVert" wrap="square" rtlCol="0">
            <a:spAutoFit/>
          </a:bodyPr>
          <a:lstStyle/>
          <a:p>
            <a:r>
              <a:rPr lang="zh-CN" altLang="en-US" sz="2000" b="1" dirty="0">
                <a:solidFill>
                  <a:srgbClr val="005CA1"/>
                </a:solidFill>
                <a:highlight>
                  <a:srgbClr val="FFFF00"/>
                </a:highlight>
                <a:latin typeface="微软雅黑" panose="020B0503020204020204" pitchFamily="34" charset="-122"/>
                <a:ea typeface="微软雅黑" panose="020B0503020204020204" pitchFamily="34" charset="-122"/>
              </a:rPr>
              <a:t>直接蒸发冷却</a:t>
            </a:r>
          </a:p>
        </p:txBody>
      </p:sp>
      <p:cxnSp>
        <p:nvCxnSpPr>
          <p:cNvPr id="2" name="直线连接符 9">
            <a:extLst>
              <a:ext uri="{FF2B5EF4-FFF2-40B4-BE49-F238E27FC236}">
                <a16:creationId xmlns:a16="http://schemas.microsoft.com/office/drawing/2014/main" id="{76486ECE-6DD8-254D-B748-243776807AA1}"/>
              </a:ext>
            </a:extLst>
          </p:cNvPr>
          <p:cNvCxnSpPr/>
          <p:nvPr/>
        </p:nvCxnSpPr>
        <p:spPr>
          <a:xfrm>
            <a:off x="0" y="603746"/>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 name="梯形 10">
            <a:extLst>
              <a:ext uri="{FF2B5EF4-FFF2-40B4-BE49-F238E27FC236}">
                <a16:creationId xmlns:a16="http://schemas.microsoft.com/office/drawing/2014/main" id="{00185670-6341-DB60-A75B-291A35122D07}"/>
              </a:ext>
            </a:extLst>
          </p:cNvPr>
          <p:cNvSpPr/>
          <p:nvPr/>
        </p:nvSpPr>
        <p:spPr>
          <a:xfrm rot="10800000">
            <a:off x="20126" y="618377"/>
            <a:ext cx="4248029"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2" name="文本框 11">
            <a:extLst>
              <a:ext uri="{FF2B5EF4-FFF2-40B4-BE49-F238E27FC236}">
                <a16:creationId xmlns:a16="http://schemas.microsoft.com/office/drawing/2014/main" id="{CE500D0B-1994-5FF4-2901-223CA961E445}"/>
              </a:ext>
            </a:extLst>
          </p:cNvPr>
          <p:cNvSpPr txBox="1"/>
          <p:nvPr/>
        </p:nvSpPr>
        <p:spPr>
          <a:xfrm>
            <a:off x="356136" y="635037"/>
            <a:ext cx="375385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数据中心冷却技术</a:t>
            </a:r>
          </a:p>
        </p:txBody>
      </p:sp>
      <p:grpSp>
        <p:nvGrpSpPr>
          <p:cNvPr id="15"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58C3F37-E655-EAB9-01E7-0FF8F609FD20}"/>
              </a:ext>
            </a:extLst>
          </p:cNvPr>
          <p:cNvGrpSpPr>
            <a:grpSpLocks noChangeAspect="1"/>
          </p:cNvGrpSpPr>
          <p:nvPr>
            <p:custDataLst>
              <p:tags r:id="rId2"/>
            </p:custDataLst>
          </p:nvPr>
        </p:nvGrpSpPr>
        <p:grpSpPr>
          <a:xfrm>
            <a:off x="10495094" y="87188"/>
            <a:ext cx="1587581" cy="525001"/>
            <a:chOff x="2629947" y="2501424"/>
            <a:chExt cx="5609900" cy="1855152"/>
          </a:xfrm>
          <a:solidFill>
            <a:srgbClr val="005CA1"/>
          </a:solidFill>
        </p:grpSpPr>
        <p:grpSp>
          <p:nvGrpSpPr>
            <p:cNvPr id="16" name="iSľîďê">
              <a:extLst>
                <a:ext uri="{FF2B5EF4-FFF2-40B4-BE49-F238E27FC236}">
                  <a16:creationId xmlns:a16="http://schemas.microsoft.com/office/drawing/2014/main" id="{F91648DE-F26E-4B40-2F2B-AA9E5899312F}"/>
                </a:ext>
              </a:extLst>
            </p:cNvPr>
            <p:cNvGrpSpPr/>
            <p:nvPr/>
          </p:nvGrpSpPr>
          <p:grpSpPr>
            <a:xfrm>
              <a:off x="2629947" y="2501424"/>
              <a:ext cx="1847550" cy="1855152"/>
              <a:chOff x="3216275" y="2651125"/>
              <a:chExt cx="1543050" cy="1549400"/>
            </a:xfrm>
            <a:grpFill/>
          </p:grpSpPr>
          <p:sp>
            <p:nvSpPr>
              <p:cNvPr id="156" name="îśľíḓè">
                <a:extLst>
                  <a:ext uri="{FF2B5EF4-FFF2-40B4-BE49-F238E27FC236}">
                    <a16:creationId xmlns:a16="http://schemas.microsoft.com/office/drawing/2014/main" id="{27F46640-5ACB-C41C-9AEA-A9271E130ACB}"/>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şḷïďe">
                <a:extLst>
                  <a:ext uri="{FF2B5EF4-FFF2-40B4-BE49-F238E27FC236}">
                    <a16:creationId xmlns:a16="http://schemas.microsoft.com/office/drawing/2014/main" id="{35E82898-4BE2-9051-CE34-BB7DBF511251}"/>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şľïďê">
                <a:extLst>
                  <a:ext uri="{FF2B5EF4-FFF2-40B4-BE49-F238E27FC236}">
                    <a16:creationId xmlns:a16="http://schemas.microsoft.com/office/drawing/2014/main" id="{C63E20FA-C4B9-642B-44F8-F4E2DF10D4BB}"/>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ŝľíḍê">
                <a:extLst>
                  <a:ext uri="{FF2B5EF4-FFF2-40B4-BE49-F238E27FC236}">
                    <a16:creationId xmlns:a16="http://schemas.microsoft.com/office/drawing/2014/main" id="{4C6CE481-A349-1A9F-7487-3D69A7715853}"/>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ṥḻiḓe">
                <a:extLst>
                  <a:ext uri="{FF2B5EF4-FFF2-40B4-BE49-F238E27FC236}">
                    <a16:creationId xmlns:a16="http://schemas.microsoft.com/office/drawing/2014/main" id="{269308EC-A40E-FE52-21B2-8459CF8BD4E7}"/>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Sľíḓè">
                <a:extLst>
                  <a:ext uri="{FF2B5EF4-FFF2-40B4-BE49-F238E27FC236}">
                    <a16:creationId xmlns:a16="http://schemas.microsoft.com/office/drawing/2014/main" id="{E249C66A-4AF8-2C42-9D94-2920E356E0CE}"/>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iS1îdè">
                <a:extLst>
                  <a:ext uri="{FF2B5EF4-FFF2-40B4-BE49-F238E27FC236}">
                    <a16:creationId xmlns:a16="http://schemas.microsoft.com/office/drawing/2014/main" id="{A1549E39-6FE7-92FF-21D8-523C6135DD76}"/>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ṣḷîḓe">
                <a:extLst>
                  <a:ext uri="{FF2B5EF4-FFF2-40B4-BE49-F238E27FC236}">
                    <a16:creationId xmlns:a16="http://schemas.microsoft.com/office/drawing/2014/main" id="{8E4EA3D4-9DC1-62A7-E80F-17FB89117647}"/>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ŝḻiḑe">
                <a:extLst>
                  <a:ext uri="{FF2B5EF4-FFF2-40B4-BE49-F238E27FC236}">
                    <a16:creationId xmlns:a16="http://schemas.microsoft.com/office/drawing/2014/main" id="{DE9BA021-402F-9F6A-2231-A040766A2F31}"/>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îśḻîďe">
                <a:extLst>
                  <a:ext uri="{FF2B5EF4-FFF2-40B4-BE49-F238E27FC236}">
                    <a16:creationId xmlns:a16="http://schemas.microsoft.com/office/drawing/2014/main" id="{63CE8D55-9437-086D-7A06-4636120BAAB1}"/>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1îḓê">
                <a:extLst>
                  <a:ext uri="{FF2B5EF4-FFF2-40B4-BE49-F238E27FC236}">
                    <a16:creationId xmlns:a16="http://schemas.microsoft.com/office/drawing/2014/main" id="{44B89153-3357-E18C-626E-16B32E3707A7}"/>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Slïďê">
                <a:extLst>
                  <a:ext uri="{FF2B5EF4-FFF2-40B4-BE49-F238E27FC236}">
                    <a16:creationId xmlns:a16="http://schemas.microsoft.com/office/drawing/2014/main" id="{B4E55CC1-F94B-F04D-CA40-7E047E5A04E5}"/>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ṡļiḑê">
                <a:extLst>
                  <a:ext uri="{FF2B5EF4-FFF2-40B4-BE49-F238E27FC236}">
                    <a16:creationId xmlns:a16="http://schemas.microsoft.com/office/drawing/2014/main" id="{8526F0E1-9768-B6EB-FBFC-011F6E412A3C}"/>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Sḷïde">
                <a:extLst>
                  <a:ext uri="{FF2B5EF4-FFF2-40B4-BE49-F238E27FC236}">
                    <a16:creationId xmlns:a16="http://schemas.microsoft.com/office/drawing/2014/main" id="{B2D18773-3385-3457-3ED0-79F4DD72F525}"/>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šļiďè">
                <a:extLst>
                  <a:ext uri="{FF2B5EF4-FFF2-40B4-BE49-F238E27FC236}">
                    <a16:creationId xmlns:a16="http://schemas.microsoft.com/office/drawing/2014/main" id="{8C7EE729-803B-040A-B7F1-E66237BF273A}"/>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ṡ1ïdê">
                <a:extLst>
                  <a:ext uri="{FF2B5EF4-FFF2-40B4-BE49-F238E27FC236}">
                    <a16:creationId xmlns:a16="http://schemas.microsoft.com/office/drawing/2014/main" id="{0B018076-5FAF-2D98-731D-27E05C3A05C7}"/>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sḻiḓê">
                <a:extLst>
                  <a:ext uri="{FF2B5EF4-FFF2-40B4-BE49-F238E27FC236}">
                    <a16:creationId xmlns:a16="http://schemas.microsoft.com/office/drawing/2014/main" id="{2DA68765-FACD-FB33-0DBC-C8046FE011BA}"/>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Sḷiḍe">
                <a:extLst>
                  <a:ext uri="{FF2B5EF4-FFF2-40B4-BE49-F238E27FC236}">
                    <a16:creationId xmlns:a16="http://schemas.microsoft.com/office/drawing/2014/main" id="{39529BA7-F898-C11B-82BA-467C6D2CD270}"/>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ṩḷiḑê">
                <a:extLst>
                  <a:ext uri="{FF2B5EF4-FFF2-40B4-BE49-F238E27FC236}">
                    <a16:creationId xmlns:a16="http://schemas.microsoft.com/office/drawing/2014/main" id="{07336581-E01A-9C4D-84C9-A0091A3F5B29}"/>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ṧliḋê">
                <a:extLst>
                  <a:ext uri="{FF2B5EF4-FFF2-40B4-BE49-F238E27FC236}">
                    <a16:creationId xmlns:a16="http://schemas.microsoft.com/office/drawing/2014/main" id="{FD17019A-DD1A-0D5E-32FD-60D8FA186206}"/>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iŝ1îḍé">
                <a:extLst>
                  <a:ext uri="{FF2B5EF4-FFF2-40B4-BE49-F238E27FC236}">
                    <a16:creationId xmlns:a16="http://schemas.microsoft.com/office/drawing/2014/main" id="{185FB674-4D5B-150C-1DEB-DB3AB1BA66BB}"/>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šlîďè">
                <a:extLst>
                  <a:ext uri="{FF2B5EF4-FFF2-40B4-BE49-F238E27FC236}">
                    <a16:creationId xmlns:a16="http://schemas.microsoft.com/office/drawing/2014/main" id="{C388C6A4-1A0C-56A4-7F34-95CA6F7720BC}"/>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şliďe">
                <a:extLst>
                  <a:ext uri="{FF2B5EF4-FFF2-40B4-BE49-F238E27FC236}">
                    <a16:creationId xmlns:a16="http://schemas.microsoft.com/office/drawing/2014/main" id="{0EA15A01-F44D-361A-54F3-800EFF26FCFE}"/>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śļíḑè">
                <a:extLst>
                  <a:ext uri="{FF2B5EF4-FFF2-40B4-BE49-F238E27FC236}">
                    <a16:creationId xmlns:a16="http://schemas.microsoft.com/office/drawing/2014/main" id="{CDFBB2BE-FA0C-9248-FB29-DB094161300E}"/>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ṥḷíḍè">
                <a:extLst>
                  <a:ext uri="{FF2B5EF4-FFF2-40B4-BE49-F238E27FC236}">
                    <a16:creationId xmlns:a16="http://schemas.microsoft.com/office/drawing/2014/main" id="{8970C642-5F36-5177-1BF5-B0585126C306}"/>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ïSḻiḓe">
                <a:extLst>
                  <a:ext uri="{FF2B5EF4-FFF2-40B4-BE49-F238E27FC236}">
                    <a16:creationId xmlns:a16="http://schemas.microsoft.com/office/drawing/2014/main" id="{D65B17EA-82F2-CEB0-E989-A4B9B75C52E7}"/>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sļiḋé">
                <a:extLst>
                  <a:ext uri="{FF2B5EF4-FFF2-40B4-BE49-F238E27FC236}">
                    <a16:creationId xmlns:a16="http://schemas.microsoft.com/office/drawing/2014/main" id="{FC2A1ED2-0453-E1DD-FDA9-0A97B28FC972}"/>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ïşľídé">
                <a:extLst>
                  <a:ext uri="{FF2B5EF4-FFF2-40B4-BE49-F238E27FC236}">
                    <a16:creationId xmlns:a16="http://schemas.microsoft.com/office/drawing/2014/main" id="{F7E560FF-CDAF-D2B3-99AD-C69F9CB7E03A}"/>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7" name="îṡḻiḓê">
              <a:extLst>
                <a:ext uri="{FF2B5EF4-FFF2-40B4-BE49-F238E27FC236}">
                  <a16:creationId xmlns:a16="http://schemas.microsoft.com/office/drawing/2014/main" id="{BC146BA2-09FE-101E-8F9B-D7BA02EEB17D}"/>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š1îďê">
              <a:extLst>
                <a:ext uri="{FF2B5EF4-FFF2-40B4-BE49-F238E27FC236}">
                  <a16:creationId xmlns:a16="http://schemas.microsoft.com/office/drawing/2014/main" id="{8BC491E3-BEEC-A999-D1EA-041E35AB2B4F}"/>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9" name="íṩlíḍe">
              <a:extLst>
                <a:ext uri="{FF2B5EF4-FFF2-40B4-BE49-F238E27FC236}">
                  <a16:creationId xmlns:a16="http://schemas.microsoft.com/office/drawing/2014/main" id="{63997BDF-C43A-B3CD-AE45-F07D85D8A811}"/>
                </a:ext>
              </a:extLst>
            </p:cNvPr>
            <p:cNvGrpSpPr/>
            <p:nvPr/>
          </p:nvGrpSpPr>
          <p:grpSpPr>
            <a:xfrm>
              <a:off x="4589708" y="2583543"/>
              <a:ext cx="742163" cy="1193232"/>
              <a:chOff x="4691308" y="2684429"/>
              <a:chExt cx="679414" cy="1092346"/>
            </a:xfrm>
            <a:grpFill/>
          </p:grpSpPr>
          <p:sp>
            <p:nvSpPr>
              <p:cNvPr id="153" name="ïṡľïďê">
                <a:extLst>
                  <a:ext uri="{FF2B5EF4-FFF2-40B4-BE49-F238E27FC236}">
                    <a16:creationId xmlns:a16="http://schemas.microsoft.com/office/drawing/2014/main" id="{0005BD81-8B8E-7563-A0A9-7EE2B373AF9F}"/>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šlíḍé">
                <a:extLst>
                  <a:ext uri="{FF2B5EF4-FFF2-40B4-BE49-F238E27FC236}">
                    <a16:creationId xmlns:a16="http://schemas.microsoft.com/office/drawing/2014/main" id="{1839A73E-9FC3-6DA9-13E5-E822E64A8314}"/>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S1ïḍé">
                <a:extLst>
                  <a:ext uri="{FF2B5EF4-FFF2-40B4-BE49-F238E27FC236}">
                    <a16:creationId xmlns:a16="http://schemas.microsoft.com/office/drawing/2014/main" id="{682AA21E-A63E-FE51-6C7F-6C919BD89796}"/>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0" name="î$1idè">
              <a:extLst>
                <a:ext uri="{FF2B5EF4-FFF2-40B4-BE49-F238E27FC236}">
                  <a16:creationId xmlns:a16="http://schemas.microsoft.com/office/drawing/2014/main" id="{6988C72C-9690-CBA1-662A-EE829B430B11}"/>
                </a:ext>
              </a:extLst>
            </p:cNvPr>
            <p:cNvGrpSpPr/>
            <p:nvPr/>
          </p:nvGrpSpPr>
          <p:grpSpPr>
            <a:xfrm>
              <a:off x="7561942" y="2580837"/>
              <a:ext cx="677905" cy="1186334"/>
              <a:chOff x="7344147" y="2674826"/>
              <a:chExt cx="624197" cy="1092345"/>
            </a:xfrm>
            <a:grpFill/>
          </p:grpSpPr>
          <p:sp>
            <p:nvSpPr>
              <p:cNvPr id="149" name="ïṩľiḓe">
                <a:extLst>
                  <a:ext uri="{FF2B5EF4-FFF2-40B4-BE49-F238E27FC236}">
                    <a16:creationId xmlns:a16="http://schemas.microsoft.com/office/drawing/2014/main" id="{45BBA194-5F55-571C-F393-C58E4E6FDD38}"/>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ṣlïḓê">
                <a:extLst>
                  <a:ext uri="{FF2B5EF4-FFF2-40B4-BE49-F238E27FC236}">
                    <a16:creationId xmlns:a16="http://schemas.microsoft.com/office/drawing/2014/main" id="{EC211114-0C89-CE20-785F-35C966B61859}"/>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šlîḍê">
                <a:extLst>
                  <a:ext uri="{FF2B5EF4-FFF2-40B4-BE49-F238E27FC236}">
                    <a16:creationId xmlns:a16="http://schemas.microsoft.com/office/drawing/2014/main" id="{A3566C38-E075-E812-092A-80376EE6AF53}"/>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S1îḓe">
                <a:extLst>
                  <a:ext uri="{FF2B5EF4-FFF2-40B4-BE49-F238E27FC236}">
                    <a16:creationId xmlns:a16="http://schemas.microsoft.com/office/drawing/2014/main" id="{90501EFF-4D56-07C3-0A5A-C7C9671A0BB8}"/>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1" name="ïŝḻïdè">
              <a:extLst>
                <a:ext uri="{FF2B5EF4-FFF2-40B4-BE49-F238E27FC236}">
                  <a16:creationId xmlns:a16="http://schemas.microsoft.com/office/drawing/2014/main" id="{BC2DF88E-621B-A1F2-9316-F3BD7F088A34}"/>
                </a:ext>
              </a:extLst>
            </p:cNvPr>
            <p:cNvGrpSpPr/>
            <p:nvPr/>
          </p:nvGrpSpPr>
          <p:grpSpPr>
            <a:xfrm>
              <a:off x="4649513" y="3946051"/>
              <a:ext cx="3567404" cy="243887"/>
              <a:chOff x="4649503" y="3967974"/>
              <a:chExt cx="3246722" cy="221964"/>
            </a:xfrm>
            <a:grpFill/>
          </p:grpSpPr>
          <p:sp>
            <p:nvSpPr>
              <p:cNvPr id="22" name="í$ḻiḓé">
                <a:extLst>
                  <a:ext uri="{FF2B5EF4-FFF2-40B4-BE49-F238E27FC236}">
                    <a16:creationId xmlns:a16="http://schemas.microsoft.com/office/drawing/2014/main" id="{CC678418-392B-A0BB-FE88-82E21D4A1A14}"/>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ïṡľîḓé">
                <a:extLst>
                  <a:ext uri="{FF2B5EF4-FFF2-40B4-BE49-F238E27FC236}">
                    <a16:creationId xmlns:a16="http://schemas.microsoft.com/office/drawing/2014/main" id="{EAD3DE47-7B3C-6305-D4DC-6DDC7DECF37C}"/>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îṥļíḑè">
                <a:extLst>
                  <a:ext uri="{FF2B5EF4-FFF2-40B4-BE49-F238E27FC236}">
                    <a16:creationId xmlns:a16="http://schemas.microsoft.com/office/drawing/2014/main" id="{EC6B8C08-03C5-7FDD-C206-CFA9FAB165C2}"/>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îŝliḍé">
                <a:extLst>
                  <a:ext uri="{FF2B5EF4-FFF2-40B4-BE49-F238E27FC236}">
                    <a16:creationId xmlns:a16="http://schemas.microsoft.com/office/drawing/2014/main" id="{4366EDAE-885C-E704-FCA9-9CFD2A964DD2}"/>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ŝļiďè">
                <a:extLst>
                  <a:ext uri="{FF2B5EF4-FFF2-40B4-BE49-F238E27FC236}">
                    <a16:creationId xmlns:a16="http://schemas.microsoft.com/office/drawing/2014/main" id="{9B1405C8-CAE6-6E80-15F8-AE7455813407}"/>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ṩḷiḓé">
                <a:extLst>
                  <a:ext uri="{FF2B5EF4-FFF2-40B4-BE49-F238E27FC236}">
                    <a16:creationId xmlns:a16="http://schemas.microsoft.com/office/drawing/2014/main" id="{17F27B3E-225E-97D9-90D0-DA0637D2143C}"/>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ḷíďè">
                <a:extLst>
                  <a:ext uri="{FF2B5EF4-FFF2-40B4-BE49-F238E27FC236}">
                    <a16:creationId xmlns:a16="http://schemas.microsoft.com/office/drawing/2014/main" id="{A365796E-565E-341C-EB1A-FB7F88F87E23}"/>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ś1îdê">
                <a:extLst>
                  <a:ext uri="{FF2B5EF4-FFF2-40B4-BE49-F238E27FC236}">
                    <a16:creationId xmlns:a16="http://schemas.microsoft.com/office/drawing/2014/main" id="{D78478AB-6C85-1D93-3E21-6681FEE1F1D8}"/>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íṧļîḓe">
                <a:extLst>
                  <a:ext uri="{FF2B5EF4-FFF2-40B4-BE49-F238E27FC236}">
                    <a16:creationId xmlns:a16="http://schemas.microsoft.com/office/drawing/2014/main" id="{34838E74-832C-CA78-3D00-1A4323985036}"/>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ï$ḷíḑe">
                <a:extLst>
                  <a:ext uri="{FF2B5EF4-FFF2-40B4-BE49-F238E27FC236}">
                    <a16:creationId xmlns:a16="http://schemas.microsoft.com/office/drawing/2014/main" id="{93CCD462-7EBA-C499-6B68-5426565E3CB7}"/>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išļiďè">
                <a:extLst>
                  <a:ext uri="{FF2B5EF4-FFF2-40B4-BE49-F238E27FC236}">
                    <a16:creationId xmlns:a16="http://schemas.microsoft.com/office/drawing/2014/main" id="{4F619399-CCD6-77D5-69DA-31AFA1F4A8D4}"/>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ṡḷïdè">
                <a:extLst>
                  <a:ext uri="{FF2B5EF4-FFF2-40B4-BE49-F238E27FC236}">
                    <a16:creationId xmlns:a16="http://schemas.microsoft.com/office/drawing/2014/main" id="{237150B2-4486-6C70-3BB5-BF647790E3D5}"/>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śḻïḓe">
                <a:extLst>
                  <a:ext uri="{FF2B5EF4-FFF2-40B4-BE49-F238E27FC236}">
                    <a16:creationId xmlns:a16="http://schemas.microsoft.com/office/drawing/2014/main" id="{31D25533-302D-82D6-15E4-6162BE42FB93}"/>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šļîḓe">
                <a:extLst>
                  <a:ext uri="{FF2B5EF4-FFF2-40B4-BE49-F238E27FC236}">
                    <a16:creationId xmlns:a16="http://schemas.microsoft.com/office/drawing/2014/main" id="{FAE5EA94-AB9E-5D8B-FD18-39A7BEC04889}"/>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šḷîḋé">
                <a:extLst>
                  <a:ext uri="{FF2B5EF4-FFF2-40B4-BE49-F238E27FC236}">
                    <a16:creationId xmlns:a16="http://schemas.microsoft.com/office/drawing/2014/main" id="{343AC9CD-B732-9220-F71C-9EF037AD4195}"/>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ïšļïḋê">
                <a:extLst>
                  <a:ext uri="{FF2B5EF4-FFF2-40B4-BE49-F238E27FC236}">
                    <a16:creationId xmlns:a16="http://schemas.microsoft.com/office/drawing/2014/main" id="{E6B77720-8620-03C6-CDF0-0E303AC17768}"/>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śľïḓê">
                <a:extLst>
                  <a:ext uri="{FF2B5EF4-FFF2-40B4-BE49-F238E27FC236}">
                    <a16:creationId xmlns:a16="http://schemas.microsoft.com/office/drawing/2014/main" id="{DF5405E8-79E5-951A-EB99-28543FE0BDCC}"/>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ṩḷiḋé">
                <a:extLst>
                  <a:ext uri="{FF2B5EF4-FFF2-40B4-BE49-F238E27FC236}">
                    <a16:creationId xmlns:a16="http://schemas.microsoft.com/office/drawing/2014/main" id="{B40DBB8F-3E80-A0D6-AE15-20425EC6ACAB}"/>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184" name="文本框 183">
            <a:extLst>
              <a:ext uri="{FF2B5EF4-FFF2-40B4-BE49-F238E27FC236}">
                <a16:creationId xmlns:a16="http://schemas.microsoft.com/office/drawing/2014/main" id="{00D08F95-4213-4A56-4A0C-E88A9EAFD2B1}"/>
              </a:ext>
            </a:extLst>
          </p:cNvPr>
          <p:cNvSpPr txBox="1"/>
          <p:nvPr/>
        </p:nvSpPr>
        <p:spPr>
          <a:xfrm>
            <a:off x="20125" y="106033"/>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1.</a:t>
            </a:r>
            <a:r>
              <a:rPr kumimoji="1" lang="zh-CN" altLang="en-US" sz="2400" b="1" dirty="0">
                <a:latin typeface="Microsoft YaHei" panose="020B0503020204020204" pitchFamily="34" charset="-122"/>
                <a:ea typeface="Microsoft YaHei" panose="020B0503020204020204" pitchFamily="34" charset="-122"/>
              </a:rPr>
              <a:t>研究背景</a:t>
            </a:r>
          </a:p>
        </p:txBody>
      </p:sp>
      <p:sp>
        <p:nvSpPr>
          <p:cNvPr id="187" name="文本框 186">
            <a:extLst>
              <a:ext uri="{FF2B5EF4-FFF2-40B4-BE49-F238E27FC236}">
                <a16:creationId xmlns:a16="http://schemas.microsoft.com/office/drawing/2014/main" id="{87B0375F-6D72-90FA-73BF-9EC4966D0A1F}"/>
              </a:ext>
            </a:extLst>
          </p:cNvPr>
          <p:cNvSpPr txBox="1"/>
          <p:nvPr/>
        </p:nvSpPr>
        <p:spPr>
          <a:xfrm>
            <a:off x="168849" y="1178730"/>
            <a:ext cx="994261" cy="338554"/>
          </a:xfrm>
          <a:prstGeom prst="rect">
            <a:avLst/>
          </a:prstGeom>
          <a:noFill/>
        </p:spPr>
        <p:txBody>
          <a:bodyPr wrap="square">
            <a:spAutoFit/>
          </a:bodyPr>
          <a:lstStyle/>
          <a:p>
            <a:pPr algn="ctr" defTabSz="457200"/>
            <a:r>
              <a:rPr lang="zh-CN" altLang="en-US" sz="16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分类</a:t>
            </a:r>
          </a:p>
        </p:txBody>
      </p:sp>
      <p:grpSp>
        <p:nvGrpSpPr>
          <p:cNvPr id="185" name="组合 184">
            <a:extLst>
              <a:ext uri="{FF2B5EF4-FFF2-40B4-BE49-F238E27FC236}">
                <a16:creationId xmlns:a16="http://schemas.microsoft.com/office/drawing/2014/main" id="{8FF4900F-696A-5944-0BE1-3C3291BA9981}"/>
              </a:ext>
            </a:extLst>
          </p:cNvPr>
          <p:cNvGrpSpPr/>
          <p:nvPr/>
        </p:nvGrpSpPr>
        <p:grpSpPr>
          <a:xfrm>
            <a:off x="5226029" y="6416082"/>
            <a:ext cx="7099039" cy="414788"/>
            <a:chOff x="6115824" y="6443212"/>
            <a:chExt cx="6441504" cy="414788"/>
          </a:xfrm>
        </p:grpSpPr>
        <p:sp>
          <p:nvSpPr>
            <p:cNvPr id="189" name="矩形 188">
              <a:extLst>
                <a:ext uri="{FF2B5EF4-FFF2-40B4-BE49-F238E27FC236}">
                  <a16:creationId xmlns:a16="http://schemas.microsoft.com/office/drawing/2014/main" id="{EA7AE40C-A64C-C55C-37ED-40B8E8F37604}"/>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90" name="组合 189">
              <a:extLst>
                <a:ext uri="{FF2B5EF4-FFF2-40B4-BE49-F238E27FC236}">
                  <a16:creationId xmlns:a16="http://schemas.microsoft.com/office/drawing/2014/main" id="{6DE3820C-BB43-4647-A9A2-D5A221919069}"/>
                </a:ext>
              </a:extLst>
            </p:cNvPr>
            <p:cNvGrpSpPr/>
            <p:nvPr/>
          </p:nvGrpSpPr>
          <p:grpSpPr>
            <a:xfrm>
              <a:off x="6115824" y="6443212"/>
              <a:ext cx="6441504" cy="413376"/>
              <a:chOff x="6115824" y="6443212"/>
              <a:chExt cx="6441504" cy="413376"/>
            </a:xfrm>
          </p:grpSpPr>
          <p:sp>
            <p:nvSpPr>
              <p:cNvPr id="191" name="矩形 190">
                <a:extLst>
                  <a:ext uri="{FF2B5EF4-FFF2-40B4-BE49-F238E27FC236}">
                    <a16:creationId xmlns:a16="http://schemas.microsoft.com/office/drawing/2014/main" id="{40B312F5-4A6A-05CD-1DD8-D60A62E653B4}"/>
                  </a:ext>
                </a:extLst>
              </p:cNvPr>
              <p:cNvSpPr/>
              <p:nvPr/>
            </p:nvSpPr>
            <p:spPr>
              <a:xfrm>
                <a:off x="6121586" y="6491463"/>
                <a:ext cx="1046054"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20" name="文本框 319">
                <a:extLst>
                  <a:ext uri="{FF2B5EF4-FFF2-40B4-BE49-F238E27FC236}">
                    <a16:creationId xmlns:a16="http://schemas.microsoft.com/office/drawing/2014/main" id="{B0B69CC0-6E37-9432-DE77-9E0CC433E7C8}"/>
                  </a:ext>
                </a:extLst>
              </p:cNvPr>
              <p:cNvSpPr txBox="1"/>
              <p:nvPr/>
            </p:nvSpPr>
            <p:spPr>
              <a:xfrm>
                <a:off x="6142120" y="6479765"/>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sym typeface="汉仪旗黑-55简" panose="00020600040101010101" pitchFamily="18" charset="-122"/>
                  </a:rPr>
                  <a:t>研究背景</a:t>
                </a:r>
              </a:p>
            </p:txBody>
          </p:sp>
          <p:sp>
            <p:nvSpPr>
              <p:cNvPr id="321" name="矩形 320">
                <a:extLst>
                  <a:ext uri="{FF2B5EF4-FFF2-40B4-BE49-F238E27FC236}">
                    <a16:creationId xmlns:a16="http://schemas.microsoft.com/office/drawing/2014/main" id="{BEC84E88-50A0-6A04-7B16-7E4F59F7D2E2}"/>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7" name="文本框 326">
                <a:extLst>
                  <a:ext uri="{FF2B5EF4-FFF2-40B4-BE49-F238E27FC236}">
                    <a16:creationId xmlns:a16="http://schemas.microsoft.com/office/drawing/2014/main" id="{769E5939-EB91-3664-AFEF-F7881FA9D9EE}"/>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研究内容与创新</a:t>
                </a:r>
              </a:p>
            </p:txBody>
          </p:sp>
          <p:sp>
            <p:nvSpPr>
              <p:cNvPr id="328" name="文本框 327">
                <a:extLst>
                  <a:ext uri="{FF2B5EF4-FFF2-40B4-BE49-F238E27FC236}">
                    <a16:creationId xmlns:a16="http://schemas.microsoft.com/office/drawing/2014/main" id="{CAC74043-99C2-8D26-A4EC-8932782F86F2}"/>
                  </a:ext>
                </a:extLst>
              </p:cNvPr>
              <p:cNvSpPr txBox="1"/>
              <p:nvPr/>
            </p:nvSpPr>
            <p:spPr>
              <a:xfrm>
                <a:off x="8945711" y="6473946"/>
                <a:ext cx="1633718"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329" name="文本框 328">
                <a:extLst>
                  <a:ext uri="{FF2B5EF4-FFF2-40B4-BE49-F238E27FC236}">
                    <a16:creationId xmlns:a16="http://schemas.microsoft.com/office/drawing/2014/main" id="{2C2893EB-9A75-8006-4CEA-3081804B5C09}"/>
                  </a:ext>
                </a:extLst>
              </p:cNvPr>
              <p:cNvSpPr txBox="1"/>
              <p:nvPr/>
            </p:nvSpPr>
            <p:spPr>
              <a:xfrm>
                <a:off x="10662867" y="6487256"/>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15746825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152D-27AF-555A-8A99-0846D3EE5756}"/>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F42D5672-2CB3-DC0C-B283-8905A31D1004}"/>
              </a:ext>
            </a:extLst>
          </p:cNvPr>
          <p:cNvSpPr/>
          <p:nvPr/>
        </p:nvSpPr>
        <p:spPr>
          <a:xfrm rot="5400000">
            <a:off x="-2112263" y="2112265"/>
            <a:ext cx="6857998" cy="2633472"/>
          </a:xfrm>
          <a:prstGeom prst="rect">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a:extLst>
              <a:ext uri="{FF2B5EF4-FFF2-40B4-BE49-F238E27FC236}">
                <a16:creationId xmlns:a16="http://schemas.microsoft.com/office/drawing/2014/main" id="{B93D52B8-5228-3643-D9E2-96B9103E6730}"/>
              </a:ext>
            </a:extLst>
          </p:cNvPr>
          <p:cNvGrpSpPr/>
          <p:nvPr/>
        </p:nvGrpSpPr>
        <p:grpSpPr>
          <a:xfrm>
            <a:off x="258935" y="2380832"/>
            <a:ext cx="2220480" cy="1701316"/>
            <a:chOff x="383293" y="2578342"/>
            <a:chExt cx="2220480" cy="1701316"/>
          </a:xfrm>
        </p:grpSpPr>
        <p:sp>
          <p:nvSpPr>
            <p:cNvPr id="149" name="文本框 148">
              <a:extLst>
                <a:ext uri="{FF2B5EF4-FFF2-40B4-BE49-F238E27FC236}">
                  <a16:creationId xmlns:a16="http://schemas.microsoft.com/office/drawing/2014/main" id="{FB46D1B0-B95C-E6E0-B670-01E5044BE5C6}"/>
                </a:ext>
              </a:extLst>
            </p:cNvPr>
            <p:cNvSpPr txBox="1"/>
            <p:nvPr/>
          </p:nvSpPr>
          <p:spPr>
            <a:xfrm>
              <a:off x="420162" y="2578342"/>
              <a:ext cx="214674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目    录</a:t>
              </a:r>
            </a:p>
          </p:txBody>
        </p:sp>
        <p:sp>
          <p:nvSpPr>
            <p:cNvPr id="150" name="文本框 149">
              <a:extLst>
                <a:ext uri="{FF2B5EF4-FFF2-40B4-BE49-F238E27FC236}">
                  <a16:creationId xmlns:a16="http://schemas.microsoft.com/office/drawing/2014/main" id="{3FAA9289-615E-2095-2F0C-B4BAE87A7A68}"/>
                </a:ext>
              </a:extLst>
            </p:cNvPr>
            <p:cNvSpPr txBox="1"/>
            <p:nvPr/>
          </p:nvSpPr>
          <p:spPr>
            <a:xfrm>
              <a:off x="383293" y="3782296"/>
              <a:ext cx="2220480"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CONTENTS</a:t>
              </a:r>
              <a:endParaRPr kumimoji="0" lang="zh-CN" altLang="en-US" sz="2400" b="1" i="0" u="none" strike="noStrike" kern="0" cap="none" spc="3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1" name="直接连接符 150">
              <a:extLst>
                <a:ext uri="{FF2B5EF4-FFF2-40B4-BE49-F238E27FC236}">
                  <a16:creationId xmlns:a16="http://schemas.microsoft.com/office/drawing/2014/main" id="{E7FEDEF7-9975-41F9-F4BF-B8631120A31D}"/>
                </a:ext>
              </a:extLst>
            </p:cNvPr>
            <p:cNvCxnSpPr/>
            <p:nvPr/>
          </p:nvCxnSpPr>
          <p:spPr>
            <a:xfrm>
              <a:off x="449533" y="4279658"/>
              <a:ext cx="2088000" cy="0"/>
            </a:xfrm>
            <a:prstGeom prst="line">
              <a:avLst/>
            </a:prstGeom>
            <a:noFill/>
            <a:ln w="19050" cap="flat" cmpd="sng" algn="ctr">
              <a:solidFill>
                <a:sysClr val="window" lastClr="FFFFFF"/>
              </a:solidFill>
              <a:prstDash val="solid"/>
              <a:miter lim="800000"/>
            </a:ln>
            <a:effectLst/>
          </p:spPr>
        </p:cxnSp>
        <p:cxnSp>
          <p:nvCxnSpPr>
            <p:cNvPr id="152" name="直接连接符 151">
              <a:extLst>
                <a:ext uri="{FF2B5EF4-FFF2-40B4-BE49-F238E27FC236}">
                  <a16:creationId xmlns:a16="http://schemas.microsoft.com/office/drawing/2014/main" id="{96261510-6F96-55D5-E60B-0DAB363B6111}"/>
                </a:ext>
              </a:extLst>
            </p:cNvPr>
            <p:cNvCxnSpPr/>
            <p:nvPr/>
          </p:nvCxnSpPr>
          <p:spPr>
            <a:xfrm>
              <a:off x="449533" y="3777377"/>
              <a:ext cx="2088000" cy="0"/>
            </a:xfrm>
            <a:prstGeom prst="line">
              <a:avLst/>
            </a:prstGeom>
            <a:noFill/>
            <a:ln w="19050" cap="flat" cmpd="sng" algn="ctr">
              <a:solidFill>
                <a:sysClr val="window" lastClr="FFFFFF"/>
              </a:solidFill>
              <a:prstDash val="solid"/>
              <a:miter lim="800000"/>
            </a:ln>
            <a:effectLst/>
          </p:spPr>
        </p:cxnSp>
      </p:grpSp>
      <p:pic>
        <p:nvPicPr>
          <p:cNvPr id="249" name="图片 248">
            <a:extLst>
              <a:ext uri="{FF2B5EF4-FFF2-40B4-BE49-F238E27FC236}">
                <a16:creationId xmlns:a16="http://schemas.microsoft.com/office/drawing/2014/main" id="{77B471B3-FABE-6928-E7A4-C6F822F7DDB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0106" y="1530741"/>
            <a:ext cx="2353260" cy="774259"/>
          </a:xfrm>
          <a:prstGeom prst="rect">
            <a:avLst/>
          </a:prstGeom>
        </p:spPr>
      </p:pic>
      <p:sp>
        <p:nvSpPr>
          <p:cNvPr id="139" name="Shape 589">
            <a:extLst>
              <a:ext uri="{FF2B5EF4-FFF2-40B4-BE49-F238E27FC236}">
                <a16:creationId xmlns:a16="http://schemas.microsoft.com/office/drawing/2014/main" id="{C18BB4D0-6E35-E87D-5E45-BA4C85094AB4}"/>
              </a:ext>
            </a:extLst>
          </p:cNvPr>
          <p:cNvSpPr txBox="1"/>
          <p:nvPr/>
        </p:nvSpPr>
        <p:spPr>
          <a:xfrm>
            <a:off x="3969713" y="3211829"/>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03</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研究结果与分析</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141" name="Shape 589">
            <a:extLst>
              <a:ext uri="{FF2B5EF4-FFF2-40B4-BE49-F238E27FC236}">
                <a16:creationId xmlns:a16="http://schemas.microsoft.com/office/drawing/2014/main" id="{37A2D7C8-F61B-72BA-4F1B-F6721A5D10DC}"/>
              </a:ext>
            </a:extLst>
          </p:cNvPr>
          <p:cNvSpPr txBox="1"/>
          <p:nvPr/>
        </p:nvSpPr>
        <p:spPr>
          <a:xfrm>
            <a:off x="3969713" y="4176018"/>
            <a:ext cx="5974080"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04</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研究结论与展望</a:t>
            </a:r>
            <a:endParaRPr lang="en-US" sz="3200" dirty="0">
              <a:solidFill>
                <a:srgbClr val="005CA1"/>
              </a:solidFill>
              <a:latin typeface="微软雅黑"/>
              <a:ea typeface="微软雅黑"/>
              <a:cs typeface="+mn-ea"/>
              <a:sym typeface="字魂59号-创粗黑" panose="00000500000000000000" pitchFamily="2" charset="-122"/>
            </a:endParaRPr>
          </a:p>
        </p:txBody>
      </p:sp>
      <p:sp>
        <p:nvSpPr>
          <p:cNvPr id="8" name="Shape 589">
            <a:extLst>
              <a:ext uri="{FF2B5EF4-FFF2-40B4-BE49-F238E27FC236}">
                <a16:creationId xmlns:a16="http://schemas.microsoft.com/office/drawing/2014/main" id="{9197C37D-0338-78A8-5A1B-3FE21FAB1FE6}"/>
              </a:ext>
            </a:extLst>
          </p:cNvPr>
          <p:cNvSpPr txBox="1"/>
          <p:nvPr/>
        </p:nvSpPr>
        <p:spPr>
          <a:xfrm>
            <a:off x="3979545" y="1259958"/>
            <a:ext cx="5241875" cy="532580"/>
          </a:xfrm>
          <a:prstGeom prst="rect">
            <a:avLst/>
          </a:prstGeom>
          <a:noFill/>
          <a:ln>
            <a:noFill/>
          </a:ln>
        </p:spPr>
        <p:txBody>
          <a:bodyPr lIns="91425" tIns="45700" rIns="91425" bIns="45700" anchor="t" anchorCtr="0">
            <a:noAutofit/>
          </a:bodyPr>
          <a:lstStyle/>
          <a:p>
            <a:pPr>
              <a:buSzPct val="25000"/>
            </a:pPr>
            <a:r>
              <a:rPr lang="en-US" altLang="zh-CN" sz="3200" b="1" spc="150" dirty="0">
                <a:solidFill>
                  <a:srgbClr val="005CA1"/>
                </a:solidFill>
                <a:latin typeface="Times New Roman" panose="02020603050405020304" pitchFamily="18" charset="0"/>
                <a:ea typeface="微软雅黑"/>
                <a:cs typeface="Times New Roman" panose="02020603050405020304" pitchFamily="18" charset="0"/>
                <a:sym typeface="+mn-ea"/>
              </a:rPr>
              <a:t>01</a:t>
            </a:r>
            <a:r>
              <a:rPr lang="en-US" altLang="zh-CN" sz="3200" b="1" spc="150" dirty="0">
                <a:solidFill>
                  <a:srgbClr val="005CA1"/>
                </a:solidFill>
                <a:latin typeface="微软雅黑"/>
                <a:ea typeface="微软雅黑"/>
                <a:sym typeface="+mn-ea"/>
              </a:rPr>
              <a:t>.</a:t>
            </a:r>
            <a:r>
              <a:rPr lang="zh-CN" altLang="en-US" sz="3200" b="1" spc="150" dirty="0">
                <a:solidFill>
                  <a:srgbClr val="005CA1"/>
                </a:solidFill>
                <a:latin typeface="微软雅黑"/>
                <a:ea typeface="微软雅黑"/>
                <a:sym typeface="+mn-ea"/>
              </a:rPr>
              <a:t>研究背景</a:t>
            </a:r>
            <a:endParaRPr lang="en-US" sz="3200" dirty="0">
              <a:solidFill>
                <a:srgbClr val="005CA1"/>
              </a:solidFill>
              <a:latin typeface="微软雅黑"/>
              <a:ea typeface="微软雅黑"/>
              <a:cs typeface="+mn-ea"/>
              <a:sym typeface="字魂59号-创粗黑" panose="00000500000000000000" pitchFamily="2" charset="-122"/>
            </a:endParaRPr>
          </a:p>
        </p:txBody>
      </p:sp>
      <p:grpSp>
        <p:nvGrpSpPr>
          <p:cNvPr id="3" name="组合 2">
            <a:extLst>
              <a:ext uri="{FF2B5EF4-FFF2-40B4-BE49-F238E27FC236}">
                <a16:creationId xmlns:a16="http://schemas.microsoft.com/office/drawing/2014/main" id="{E2A84716-8CE1-CA33-72CB-335FAF0E6BF7}"/>
              </a:ext>
            </a:extLst>
          </p:cNvPr>
          <p:cNvGrpSpPr/>
          <p:nvPr/>
        </p:nvGrpSpPr>
        <p:grpSpPr>
          <a:xfrm>
            <a:off x="3830125" y="2124412"/>
            <a:ext cx="7554685" cy="755543"/>
            <a:chOff x="3875314" y="1458776"/>
            <a:chExt cx="7554685" cy="755543"/>
          </a:xfrm>
        </p:grpSpPr>
        <p:sp>
          <p:nvSpPr>
            <p:cNvPr id="4" name="矩形 3">
              <a:extLst>
                <a:ext uri="{FF2B5EF4-FFF2-40B4-BE49-F238E27FC236}">
                  <a16:creationId xmlns:a16="http://schemas.microsoft.com/office/drawing/2014/main" id="{7787C6AF-2A78-33DC-2237-0049582F15C8}"/>
                </a:ext>
              </a:extLst>
            </p:cNvPr>
            <p:cNvSpPr/>
            <p:nvPr/>
          </p:nvSpPr>
          <p:spPr>
            <a:xfrm>
              <a:off x="3875314" y="1458776"/>
              <a:ext cx="7554685" cy="755543"/>
            </a:xfrm>
            <a:prstGeom prst="rect">
              <a:avLst/>
            </a:prstGeom>
            <a:solidFill>
              <a:srgbClr val="005CA1"/>
            </a:solidFill>
            <a:ln>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Shape 589">
              <a:extLst>
                <a:ext uri="{FF2B5EF4-FFF2-40B4-BE49-F238E27FC236}">
                  <a16:creationId xmlns:a16="http://schemas.microsoft.com/office/drawing/2014/main" id="{EB00E3A7-3D1D-8948-02CE-70335F556A12}"/>
                </a:ext>
              </a:extLst>
            </p:cNvPr>
            <p:cNvSpPr txBox="1"/>
            <p:nvPr/>
          </p:nvSpPr>
          <p:spPr>
            <a:xfrm>
              <a:off x="4017645" y="1483138"/>
              <a:ext cx="4730292" cy="532584"/>
            </a:xfrm>
            <a:prstGeom prst="rect">
              <a:avLst/>
            </a:prstGeom>
            <a:noFill/>
            <a:ln>
              <a:noFill/>
            </a:ln>
          </p:spPr>
          <p:txBody>
            <a:bodyPr lIns="91425" tIns="45700" rIns="91425" bIns="45700" anchor="t" anchorCtr="0">
              <a:noAutofit/>
            </a:bodyPr>
            <a:lstStyle/>
            <a:p>
              <a:pPr>
                <a:buSzPct val="25000"/>
              </a:pPr>
              <a:r>
                <a:rPr lang="en-US" altLang="zh-CN" sz="3200" b="1" spc="150" dirty="0">
                  <a:solidFill>
                    <a:schemeClr val="bg1"/>
                  </a:solidFill>
                  <a:latin typeface="Times New Roman" panose="02020603050405020304" pitchFamily="18" charset="0"/>
                  <a:ea typeface="微软雅黑"/>
                  <a:cs typeface="Times New Roman" panose="02020603050405020304" pitchFamily="18" charset="0"/>
                  <a:sym typeface="+mn-ea"/>
                </a:rPr>
                <a:t>02</a:t>
              </a:r>
              <a:r>
                <a:rPr lang="en-US" altLang="zh-CN" sz="3200" b="1" spc="150" dirty="0">
                  <a:solidFill>
                    <a:schemeClr val="bg1"/>
                  </a:solidFill>
                  <a:latin typeface="微软雅黑"/>
                  <a:ea typeface="微软雅黑"/>
                  <a:sym typeface="+mn-ea"/>
                </a:rPr>
                <a:t>.</a:t>
              </a:r>
              <a:r>
                <a:rPr lang="zh-CN" altLang="en-US" sz="3200" b="1" spc="150" dirty="0">
                  <a:solidFill>
                    <a:schemeClr val="bg1"/>
                  </a:solidFill>
                  <a:latin typeface="微软雅黑"/>
                  <a:ea typeface="微软雅黑"/>
                  <a:sym typeface="+mn-ea"/>
                </a:rPr>
                <a:t>研究内容与创新</a:t>
              </a:r>
              <a:endParaRPr lang="en-US" sz="3200" dirty="0">
                <a:solidFill>
                  <a:schemeClr val="bg1"/>
                </a:solidFill>
                <a:latin typeface="微软雅黑"/>
                <a:ea typeface="微软雅黑"/>
                <a:cs typeface="+mn-ea"/>
                <a:sym typeface="字魂59号-创粗黑" panose="00000500000000000000" pitchFamily="2" charset="-122"/>
              </a:endParaRPr>
            </a:p>
          </p:txBody>
        </p:sp>
      </p:grpSp>
      <p:sp>
        <p:nvSpPr>
          <p:cNvPr id="2" name="文本框 1">
            <a:extLst>
              <a:ext uri="{FF2B5EF4-FFF2-40B4-BE49-F238E27FC236}">
                <a16:creationId xmlns:a16="http://schemas.microsoft.com/office/drawing/2014/main" id="{F3A520F4-5B30-D11B-B070-710B040099B4}"/>
              </a:ext>
            </a:extLst>
          </p:cNvPr>
          <p:cNvSpPr txBox="1"/>
          <p:nvPr/>
        </p:nvSpPr>
        <p:spPr>
          <a:xfrm>
            <a:off x="8156596" y="353307"/>
            <a:ext cx="3956303" cy="369332"/>
          </a:xfrm>
          <a:prstGeom prst="rect">
            <a:avLst/>
          </a:prstGeom>
          <a:noFill/>
        </p:spPr>
        <p:txBody>
          <a:bodyPr wrap="square">
            <a:spAutoFit/>
          </a:bodyPr>
          <a:lstStyle/>
          <a:p>
            <a:r>
              <a:rPr kumimoji="1" lang="en-US" altLang="zh-CN" sz="1800" b="1" dirty="0">
                <a:solidFill>
                  <a:srgbClr val="005CA1"/>
                </a:solidFill>
                <a:latin typeface="Microsoft YaHei" panose="020B0503020204020204" pitchFamily="34" charset="-122"/>
                <a:ea typeface="Microsoft YaHei" panose="020B0503020204020204" pitchFamily="34" charset="-122"/>
              </a:rPr>
              <a:t>2025</a:t>
            </a:r>
            <a:r>
              <a:rPr kumimoji="1" lang="zh-CN" altLang="en-US" sz="1800" b="1" dirty="0">
                <a:solidFill>
                  <a:srgbClr val="005CA1"/>
                </a:solidFill>
                <a:latin typeface="Microsoft YaHei" panose="020B0503020204020204" pitchFamily="34" charset="-122"/>
                <a:ea typeface="Microsoft YaHei" panose="020B0503020204020204" pitchFamily="34" charset="-122"/>
              </a:rPr>
              <a:t>中国制冷学会（单位）会员大会</a:t>
            </a:r>
            <a:endParaRPr lang="zh-CN" altLang="en-US" dirty="0">
              <a:solidFill>
                <a:srgbClr val="005CA1"/>
              </a:solidFill>
            </a:endParaRPr>
          </a:p>
        </p:txBody>
      </p:sp>
      <p:pic>
        <p:nvPicPr>
          <p:cNvPr id="7" name="图片 6" descr="中国制冷学会">
            <a:extLst>
              <a:ext uri="{FF2B5EF4-FFF2-40B4-BE49-F238E27FC236}">
                <a16:creationId xmlns:a16="http://schemas.microsoft.com/office/drawing/2014/main" id="{0F8B0973-EF50-C00F-5616-6A1DF8455F18}"/>
              </a:ext>
            </a:extLst>
          </p:cNvPr>
          <p:cNvPicPr>
            <a:picLocks noChangeAspect="1"/>
          </p:cNvPicPr>
          <p:nvPr/>
        </p:nvPicPr>
        <p:blipFill>
          <a:blip r:embed="rId4"/>
          <a:stretch>
            <a:fillRect/>
          </a:stretch>
        </p:blipFill>
        <p:spPr>
          <a:xfrm>
            <a:off x="7375936" y="123912"/>
            <a:ext cx="780660" cy="780660"/>
          </a:xfrm>
          <a:prstGeom prst="rect">
            <a:avLst/>
          </a:prstGeom>
        </p:spPr>
      </p:pic>
    </p:spTree>
    <p:extLst>
      <p:ext uri="{BB962C8B-B14F-4D97-AF65-F5344CB8AC3E}">
        <p14:creationId xmlns:p14="http://schemas.microsoft.com/office/powerpoint/2010/main" val="413197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7CAD6-4142-C1C9-3DAB-DC7398D7E4C5}"/>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246751A6-D052-D200-4297-1374B1798AB0}"/>
              </a:ext>
            </a:extLst>
          </p:cNvPr>
          <p:cNvSpPr>
            <a:spLocks noGrp="1"/>
          </p:cNvSpPr>
          <p:nvPr>
            <p:ph type="sldNum" sz="quarter" idx="12"/>
          </p:nvPr>
        </p:nvSpPr>
        <p:spPr>
          <a:xfrm>
            <a:off x="9448800" y="6544633"/>
            <a:ext cx="2743200" cy="365125"/>
          </a:xfrm>
        </p:spPr>
        <p:txBody>
          <a:bodyPr/>
          <a:lstStyle/>
          <a:p>
            <a:fld id="{01635508-54A0-4FB0-A4C5-6467DE85E924}" type="slidenum">
              <a:rPr lang="zh-CN" altLang="en-US" b="1" smtClean="0"/>
              <a:pPr/>
              <a:t>7</a:t>
            </a:fld>
            <a:endParaRPr lang="zh-CN" altLang="en-US" b="1" dirty="0"/>
          </a:p>
        </p:txBody>
      </p:sp>
      <p:grpSp>
        <p:nvGrpSpPr>
          <p:cNvPr id="311" name="组合 310">
            <a:extLst>
              <a:ext uri="{FF2B5EF4-FFF2-40B4-BE49-F238E27FC236}">
                <a16:creationId xmlns:a16="http://schemas.microsoft.com/office/drawing/2014/main" id="{292F0E0B-1606-7C28-5A02-95811172EEF3}"/>
              </a:ext>
            </a:extLst>
          </p:cNvPr>
          <p:cNvGrpSpPr/>
          <p:nvPr/>
        </p:nvGrpSpPr>
        <p:grpSpPr>
          <a:xfrm>
            <a:off x="209551" y="1149371"/>
            <a:ext cx="11772898" cy="1411097"/>
            <a:chOff x="351515" y="4978290"/>
            <a:chExt cx="11427453" cy="1764030"/>
          </a:xfrm>
        </p:grpSpPr>
        <p:sp>
          <p:nvSpPr>
            <p:cNvPr id="312" name="矩形 311">
              <a:extLst>
                <a:ext uri="{FF2B5EF4-FFF2-40B4-BE49-F238E27FC236}">
                  <a16:creationId xmlns:a16="http://schemas.microsoft.com/office/drawing/2014/main" id="{4C34858D-359D-5EAC-685E-3C36C80CAE1F}"/>
                </a:ext>
              </a:extLst>
            </p:cNvPr>
            <p:cNvSpPr/>
            <p:nvPr/>
          </p:nvSpPr>
          <p:spPr>
            <a:xfrm>
              <a:off x="376016" y="4978290"/>
              <a:ext cx="11379464" cy="171702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3" name="矩形 312">
              <a:extLst>
                <a:ext uri="{FF2B5EF4-FFF2-40B4-BE49-F238E27FC236}">
                  <a16:creationId xmlns:a16="http://schemas.microsoft.com/office/drawing/2014/main" id="{EC887310-E06C-198E-8D4E-AEF3ABEE8936}"/>
                </a:ext>
              </a:extLst>
            </p:cNvPr>
            <p:cNvSpPr/>
            <p:nvPr/>
          </p:nvSpPr>
          <p:spPr>
            <a:xfrm>
              <a:off x="376015" y="5019607"/>
              <a:ext cx="1723129" cy="1692928"/>
            </a:xfrm>
            <a:prstGeom prst="rect">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4" name="文本框 313">
              <a:extLst>
                <a:ext uri="{FF2B5EF4-FFF2-40B4-BE49-F238E27FC236}">
                  <a16:creationId xmlns:a16="http://schemas.microsoft.com/office/drawing/2014/main" id="{C90A5EAE-8A41-F1E7-E9D2-4A9480A5591F}"/>
                </a:ext>
              </a:extLst>
            </p:cNvPr>
            <p:cNvSpPr txBox="1"/>
            <p:nvPr/>
          </p:nvSpPr>
          <p:spPr>
            <a:xfrm>
              <a:off x="351515" y="5565144"/>
              <a:ext cx="1723129" cy="577128"/>
            </a:xfrm>
            <a:prstGeom prst="rect">
              <a:avLst/>
            </a:prstGeom>
            <a:noFill/>
          </p:spPr>
          <p:txBody>
            <a:bodyPr wrap="square" lIns="91436" tIns="45718" rIns="91436" bIns="45718"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研究内容</a:t>
              </a:r>
            </a:p>
          </p:txBody>
        </p:sp>
        <p:sp>
          <p:nvSpPr>
            <p:cNvPr id="315" name="文本框 314">
              <a:extLst>
                <a:ext uri="{FF2B5EF4-FFF2-40B4-BE49-F238E27FC236}">
                  <a16:creationId xmlns:a16="http://schemas.microsoft.com/office/drawing/2014/main" id="{A14A38BA-37A9-AB55-7E06-C007C432D320}"/>
                </a:ext>
              </a:extLst>
            </p:cNvPr>
            <p:cNvSpPr txBox="1"/>
            <p:nvPr/>
          </p:nvSpPr>
          <p:spPr>
            <a:xfrm>
              <a:off x="2151108" y="4999939"/>
              <a:ext cx="9627860" cy="1742381"/>
            </a:xfrm>
            <a:prstGeom prst="rect">
              <a:avLst/>
            </a:prstGeom>
            <a:noFill/>
          </p:spPr>
          <p:txBody>
            <a:bodyPr wrap="square">
              <a:spAutoFit/>
            </a:bodyPr>
            <a:lstStyle/>
            <a:p>
              <a:pPr>
                <a:lnSpc>
                  <a:spcPct val="120000"/>
                </a:lnSpc>
              </a:pP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针对</a:t>
              </a: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地铁站厅站台空调系统</a:t>
              </a:r>
              <a:r>
                <a:rPr lang="zh-CN" altLang="en-US"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能耗高</a:t>
              </a: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、有</a:t>
              </a:r>
              <a:r>
                <a:rPr lang="zh-CN" altLang="en-US"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环境影响</a:t>
              </a: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冷却塔布置困难</a:t>
              </a: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及</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数据中心机房</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高功率密度散热需求</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和</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冷却系统高能耗</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问题，提出基于</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换热设备本身优化</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的设计方案，以</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椭圆套管蒸发式冷凝器</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为研究对象，采用数值模拟对其</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翅片结构参数</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进行多目标优化。同时</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实验研究</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多种工况参数对优化前后</a:t>
              </a:r>
              <a:r>
                <a:rPr lang="zh-CN" altLang="zh-CN" sz="18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传热性能</a:t>
              </a:r>
              <a:r>
                <a:rPr lang="zh-CN" altLang="zh-CN" sz="1800" b="1" kern="100" dirty="0">
                  <a:effectLst/>
                  <a:latin typeface="微软雅黑" panose="020B0503020204020204" pitchFamily="34" charset="-122"/>
                  <a:ea typeface="微软雅黑" panose="020B0503020204020204" pitchFamily="34" charset="-122"/>
                  <a:cs typeface="宋体" panose="02010600030101010101" pitchFamily="2" charset="-122"/>
                </a:rPr>
                <a:t>的影响</a:t>
              </a: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规律</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dirty="0">
                <a:latin typeface="微软雅黑" panose="020B0503020204020204" pitchFamily="34" charset="-122"/>
                <a:ea typeface="微软雅黑" panose="020B0503020204020204" pitchFamily="34" charset="-122"/>
              </a:endParaRPr>
            </a:p>
          </p:txBody>
        </p:sp>
      </p:grpSp>
      <p:grpSp>
        <p:nvGrpSpPr>
          <p:cNvPr id="316" name="组合 315">
            <a:extLst>
              <a:ext uri="{FF2B5EF4-FFF2-40B4-BE49-F238E27FC236}">
                <a16:creationId xmlns:a16="http://schemas.microsoft.com/office/drawing/2014/main" id="{B1E32902-CEC6-71E8-ADE2-44E0CF27A25D}"/>
              </a:ext>
            </a:extLst>
          </p:cNvPr>
          <p:cNvGrpSpPr/>
          <p:nvPr/>
        </p:nvGrpSpPr>
        <p:grpSpPr>
          <a:xfrm>
            <a:off x="335553" y="2680103"/>
            <a:ext cx="11520892" cy="3655710"/>
            <a:chOff x="359219" y="2680811"/>
            <a:chExt cx="8432358" cy="3911071"/>
          </a:xfrm>
        </p:grpSpPr>
        <p:grpSp>
          <p:nvGrpSpPr>
            <p:cNvPr id="317" name="组合 316">
              <a:extLst>
                <a:ext uri="{FF2B5EF4-FFF2-40B4-BE49-F238E27FC236}">
                  <a16:creationId xmlns:a16="http://schemas.microsoft.com/office/drawing/2014/main" id="{CB139364-0F1C-D6CC-F448-0B2C1E5FDFA4}"/>
                </a:ext>
              </a:extLst>
            </p:cNvPr>
            <p:cNvGrpSpPr/>
            <p:nvPr/>
          </p:nvGrpSpPr>
          <p:grpSpPr>
            <a:xfrm>
              <a:off x="359219" y="2680811"/>
              <a:ext cx="8432358" cy="3911071"/>
              <a:chOff x="376015" y="736601"/>
              <a:chExt cx="8432358" cy="4048760"/>
            </a:xfrm>
          </p:grpSpPr>
          <p:grpSp>
            <p:nvGrpSpPr>
              <p:cNvPr id="324" name="组合 323">
                <a:extLst>
                  <a:ext uri="{FF2B5EF4-FFF2-40B4-BE49-F238E27FC236}">
                    <a16:creationId xmlns:a16="http://schemas.microsoft.com/office/drawing/2014/main" id="{B27B182D-5816-3297-B4F4-1EB5AFB1907B}"/>
                  </a:ext>
                </a:extLst>
              </p:cNvPr>
              <p:cNvGrpSpPr/>
              <p:nvPr/>
            </p:nvGrpSpPr>
            <p:grpSpPr>
              <a:xfrm>
                <a:off x="376015" y="736601"/>
                <a:ext cx="2513415" cy="4023638"/>
                <a:chOff x="376015" y="736601"/>
                <a:chExt cx="2513415" cy="4023638"/>
              </a:xfrm>
            </p:grpSpPr>
            <p:sp>
              <p:nvSpPr>
                <p:cNvPr id="346" name="矩形: 圆角 345">
                  <a:extLst>
                    <a:ext uri="{FF2B5EF4-FFF2-40B4-BE49-F238E27FC236}">
                      <a16:creationId xmlns:a16="http://schemas.microsoft.com/office/drawing/2014/main" id="{32015186-EEB7-681D-AC7A-3AFDDCADC68B}"/>
                    </a:ext>
                  </a:extLst>
                </p:cNvPr>
                <p:cNvSpPr/>
                <p:nvPr/>
              </p:nvSpPr>
              <p:spPr>
                <a:xfrm>
                  <a:off x="376015" y="736601"/>
                  <a:ext cx="2513415" cy="4023638"/>
                </a:xfrm>
                <a:prstGeom prst="round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7" name="组合 346">
                  <a:extLst>
                    <a:ext uri="{FF2B5EF4-FFF2-40B4-BE49-F238E27FC236}">
                      <a16:creationId xmlns:a16="http://schemas.microsoft.com/office/drawing/2014/main" id="{DCB3B7A4-D9D9-EB3F-A43C-4D2DA253BEBD}"/>
                    </a:ext>
                  </a:extLst>
                </p:cNvPr>
                <p:cNvGrpSpPr/>
                <p:nvPr/>
              </p:nvGrpSpPr>
              <p:grpSpPr>
                <a:xfrm>
                  <a:off x="869317" y="904059"/>
                  <a:ext cx="1514005" cy="451012"/>
                  <a:chOff x="1164903" y="923653"/>
                  <a:chExt cx="1438026" cy="451012"/>
                </a:xfrm>
              </p:grpSpPr>
              <p:sp>
                <p:nvSpPr>
                  <p:cNvPr id="351" name="矩形 350">
                    <a:extLst>
                      <a:ext uri="{FF2B5EF4-FFF2-40B4-BE49-F238E27FC236}">
                        <a16:creationId xmlns:a16="http://schemas.microsoft.com/office/drawing/2014/main" id="{F210E2B4-E5B7-E4A8-DCEA-E704487E94E8}"/>
                      </a:ext>
                    </a:extLst>
                  </p:cNvPr>
                  <p:cNvSpPr/>
                  <p:nvPr/>
                </p:nvSpPr>
                <p:spPr>
                  <a:xfrm>
                    <a:off x="1177068" y="923653"/>
                    <a:ext cx="1425861" cy="451012"/>
                  </a:xfrm>
                  <a:prstGeom prst="rect">
                    <a:avLst/>
                  </a:prstGeom>
                  <a:solidFill>
                    <a:srgbClr val="005CA1"/>
                  </a:solidFill>
                  <a:ln>
                    <a:no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文本框 351">
                    <a:extLst>
                      <a:ext uri="{FF2B5EF4-FFF2-40B4-BE49-F238E27FC236}">
                        <a16:creationId xmlns:a16="http://schemas.microsoft.com/office/drawing/2014/main" id="{D2E32CD2-4F2D-49C7-42DE-575479B9F50D}"/>
                      </a:ext>
                    </a:extLst>
                  </p:cNvPr>
                  <p:cNvSpPr txBox="1"/>
                  <p:nvPr/>
                </p:nvSpPr>
                <p:spPr>
                  <a:xfrm>
                    <a:off x="1164903" y="930241"/>
                    <a:ext cx="1425861" cy="443123"/>
                  </a:xfrm>
                  <a:prstGeom prst="rect">
                    <a:avLst/>
                  </a:prstGeom>
                  <a:noFill/>
                </p:spPr>
                <p:txBody>
                  <a:bodyPr wrap="square" lIns="91436" tIns="45718" rIns="91436" bIns="45718"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创新点</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48" name="矩形: 圆角 347">
                  <a:extLst>
                    <a:ext uri="{FF2B5EF4-FFF2-40B4-BE49-F238E27FC236}">
                      <a16:creationId xmlns:a16="http://schemas.microsoft.com/office/drawing/2014/main" id="{90C4EFDF-2485-E968-48C8-8CB146C34692}"/>
                    </a:ext>
                  </a:extLst>
                </p:cNvPr>
                <p:cNvSpPr/>
                <p:nvPr/>
              </p:nvSpPr>
              <p:spPr>
                <a:xfrm>
                  <a:off x="476076" y="2180222"/>
                  <a:ext cx="2269319" cy="2385394"/>
                </a:xfrm>
                <a:prstGeom prst="roundRect">
                  <a:avLst/>
                </a:prstGeom>
                <a:solidFill>
                  <a:schemeClr val="accent5">
                    <a:lumMod val="20000"/>
                    <a:lumOff val="80000"/>
                  </a:schemeClr>
                </a:solidFill>
                <a:ln w="190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sz="1800" b="1" dirty="0">
                    <a:latin typeface="微软雅黑" panose="020B0503020204020204" pitchFamily="34" charset="-122"/>
                    <a:ea typeface="微软雅黑" panose="020B0503020204020204" pitchFamily="34" charset="-122"/>
                  </a:endParaRPr>
                </a:p>
              </p:txBody>
            </p:sp>
          </p:grpSp>
          <p:grpSp>
            <p:nvGrpSpPr>
              <p:cNvPr id="325" name="组合 324">
                <a:extLst>
                  <a:ext uri="{FF2B5EF4-FFF2-40B4-BE49-F238E27FC236}">
                    <a16:creationId xmlns:a16="http://schemas.microsoft.com/office/drawing/2014/main" id="{135DC391-4181-467D-5285-7F77145234A1}"/>
                  </a:ext>
                </a:extLst>
              </p:cNvPr>
              <p:cNvGrpSpPr/>
              <p:nvPr/>
            </p:nvGrpSpPr>
            <p:grpSpPr>
              <a:xfrm>
                <a:off x="3325824" y="736601"/>
                <a:ext cx="2513415" cy="4023638"/>
                <a:chOff x="3325824" y="736601"/>
                <a:chExt cx="2513415" cy="4023638"/>
              </a:xfrm>
            </p:grpSpPr>
            <p:sp>
              <p:nvSpPr>
                <p:cNvPr id="340" name="矩形: 圆角 339">
                  <a:extLst>
                    <a:ext uri="{FF2B5EF4-FFF2-40B4-BE49-F238E27FC236}">
                      <a16:creationId xmlns:a16="http://schemas.microsoft.com/office/drawing/2014/main" id="{EA17A762-A039-01EC-C8F1-3E8127A62996}"/>
                    </a:ext>
                  </a:extLst>
                </p:cNvPr>
                <p:cNvSpPr/>
                <p:nvPr/>
              </p:nvSpPr>
              <p:spPr>
                <a:xfrm>
                  <a:off x="3325824" y="736601"/>
                  <a:ext cx="2513415" cy="4023638"/>
                </a:xfrm>
                <a:prstGeom prst="round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1" name="组合 340">
                  <a:extLst>
                    <a:ext uri="{FF2B5EF4-FFF2-40B4-BE49-F238E27FC236}">
                      <a16:creationId xmlns:a16="http://schemas.microsoft.com/office/drawing/2014/main" id="{05DEA4AA-D5A1-C121-A227-765F77C9DE25}"/>
                    </a:ext>
                  </a:extLst>
                </p:cNvPr>
                <p:cNvGrpSpPr/>
                <p:nvPr/>
              </p:nvGrpSpPr>
              <p:grpSpPr>
                <a:xfrm>
                  <a:off x="3841596" y="909926"/>
                  <a:ext cx="1501197" cy="461674"/>
                  <a:chOff x="1177068" y="912991"/>
                  <a:chExt cx="1425861" cy="461674"/>
                </a:xfrm>
              </p:grpSpPr>
              <p:sp>
                <p:nvSpPr>
                  <p:cNvPr id="344" name="矩形 343">
                    <a:extLst>
                      <a:ext uri="{FF2B5EF4-FFF2-40B4-BE49-F238E27FC236}">
                        <a16:creationId xmlns:a16="http://schemas.microsoft.com/office/drawing/2014/main" id="{F81143F9-471D-B653-3D90-FDC2B744DFB3}"/>
                      </a:ext>
                    </a:extLst>
                  </p:cNvPr>
                  <p:cNvSpPr/>
                  <p:nvPr/>
                </p:nvSpPr>
                <p:spPr>
                  <a:xfrm>
                    <a:off x="1177068" y="923653"/>
                    <a:ext cx="1425861" cy="451012"/>
                  </a:xfrm>
                  <a:prstGeom prst="rect">
                    <a:avLst/>
                  </a:prstGeom>
                  <a:solidFill>
                    <a:srgbClr val="005CA1"/>
                  </a:solidFill>
                  <a:ln>
                    <a:no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文本框 344">
                    <a:extLst>
                      <a:ext uri="{FF2B5EF4-FFF2-40B4-BE49-F238E27FC236}">
                        <a16:creationId xmlns:a16="http://schemas.microsoft.com/office/drawing/2014/main" id="{B641D8A5-256B-8F39-AAA3-D82FDBB3DD19}"/>
                      </a:ext>
                    </a:extLst>
                  </p:cNvPr>
                  <p:cNvSpPr txBox="1"/>
                  <p:nvPr/>
                </p:nvSpPr>
                <p:spPr>
                  <a:xfrm>
                    <a:off x="1177068" y="912991"/>
                    <a:ext cx="1425861" cy="443123"/>
                  </a:xfrm>
                  <a:prstGeom prst="rect">
                    <a:avLst/>
                  </a:prstGeom>
                  <a:noFill/>
                </p:spPr>
                <p:txBody>
                  <a:bodyPr wrap="square" lIns="91436" tIns="45718" rIns="91436" bIns="45718"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研究特色</a:t>
                    </a:r>
                  </a:p>
                </p:txBody>
              </p:sp>
            </p:grpSp>
            <p:sp>
              <p:nvSpPr>
                <p:cNvPr id="342" name="矩形: 圆角 341">
                  <a:extLst>
                    <a:ext uri="{FF2B5EF4-FFF2-40B4-BE49-F238E27FC236}">
                      <a16:creationId xmlns:a16="http://schemas.microsoft.com/office/drawing/2014/main" id="{0FCC3296-0E0A-A587-3C4F-0D3EAD9C4F0F}"/>
                    </a:ext>
                  </a:extLst>
                </p:cNvPr>
                <p:cNvSpPr/>
                <p:nvPr/>
              </p:nvSpPr>
              <p:spPr>
                <a:xfrm>
                  <a:off x="3475286" y="2143434"/>
                  <a:ext cx="2269319" cy="2431680"/>
                </a:xfrm>
                <a:prstGeom prst="roundRect">
                  <a:avLst/>
                </a:prstGeom>
                <a:solidFill>
                  <a:schemeClr val="accent5">
                    <a:lumMod val="20000"/>
                    <a:lumOff val="80000"/>
                  </a:schemeClr>
                </a:solidFill>
                <a:ln w="190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6" name="组合 325">
                <a:extLst>
                  <a:ext uri="{FF2B5EF4-FFF2-40B4-BE49-F238E27FC236}">
                    <a16:creationId xmlns:a16="http://schemas.microsoft.com/office/drawing/2014/main" id="{25B7CCE3-2A4B-6465-281E-E595C002A485}"/>
                  </a:ext>
                </a:extLst>
              </p:cNvPr>
              <p:cNvGrpSpPr/>
              <p:nvPr/>
            </p:nvGrpSpPr>
            <p:grpSpPr>
              <a:xfrm>
                <a:off x="6294958" y="761723"/>
                <a:ext cx="2513415" cy="4023638"/>
                <a:chOff x="6294958" y="761723"/>
                <a:chExt cx="2513415" cy="4023638"/>
              </a:xfrm>
            </p:grpSpPr>
            <p:sp>
              <p:nvSpPr>
                <p:cNvPr id="334" name="矩形: 圆角 333">
                  <a:extLst>
                    <a:ext uri="{FF2B5EF4-FFF2-40B4-BE49-F238E27FC236}">
                      <a16:creationId xmlns:a16="http://schemas.microsoft.com/office/drawing/2014/main" id="{F6300DAA-7AAF-6DBD-5118-817575D19E1D}"/>
                    </a:ext>
                  </a:extLst>
                </p:cNvPr>
                <p:cNvSpPr/>
                <p:nvPr/>
              </p:nvSpPr>
              <p:spPr>
                <a:xfrm>
                  <a:off x="6294958" y="761723"/>
                  <a:ext cx="2513415" cy="4023638"/>
                </a:xfrm>
                <a:prstGeom prst="round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5" name="组合 334">
                  <a:extLst>
                    <a:ext uri="{FF2B5EF4-FFF2-40B4-BE49-F238E27FC236}">
                      <a16:creationId xmlns:a16="http://schemas.microsoft.com/office/drawing/2014/main" id="{0EDCF3C0-176B-772F-B87F-B289C8E63756}"/>
                    </a:ext>
                  </a:extLst>
                </p:cNvPr>
                <p:cNvGrpSpPr/>
                <p:nvPr/>
              </p:nvGrpSpPr>
              <p:grpSpPr>
                <a:xfrm>
                  <a:off x="6882641" y="930952"/>
                  <a:ext cx="1501197" cy="461674"/>
                  <a:chOff x="1177068" y="912991"/>
                  <a:chExt cx="1425861" cy="461674"/>
                </a:xfrm>
              </p:grpSpPr>
              <p:sp>
                <p:nvSpPr>
                  <p:cNvPr id="338" name="矩形 337">
                    <a:extLst>
                      <a:ext uri="{FF2B5EF4-FFF2-40B4-BE49-F238E27FC236}">
                        <a16:creationId xmlns:a16="http://schemas.microsoft.com/office/drawing/2014/main" id="{E33734BB-4BF8-A8C7-EA5D-3E28E80DDA77}"/>
                      </a:ext>
                    </a:extLst>
                  </p:cNvPr>
                  <p:cNvSpPr/>
                  <p:nvPr/>
                </p:nvSpPr>
                <p:spPr>
                  <a:xfrm>
                    <a:off x="1177068" y="923653"/>
                    <a:ext cx="1425861" cy="451012"/>
                  </a:xfrm>
                  <a:prstGeom prst="rect">
                    <a:avLst/>
                  </a:prstGeom>
                  <a:solidFill>
                    <a:srgbClr val="005CA1"/>
                  </a:solidFill>
                  <a:ln>
                    <a:no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9" name="文本框 338">
                    <a:extLst>
                      <a:ext uri="{FF2B5EF4-FFF2-40B4-BE49-F238E27FC236}">
                        <a16:creationId xmlns:a16="http://schemas.microsoft.com/office/drawing/2014/main" id="{FEDA5972-5F96-8DCB-6BD2-85CDCCC73822}"/>
                      </a:ext>
                    </a:extLst>
                  </p:cNvPr>
                  <p:cNvSpPr txBox="1"/>
                  <p:nvPr/>
                </p:nvSpPr>
                <p:spPr>
                  <a:xfrm>
                    <a:off x="1177068" y="912991"/>
                    <a:ext cx="1425861" cy="443123"/>
                  </a:xfrm>
                  <a:prstGeom prst="rect">
                    <a:avLst/>
                  </a:prstGeom>
                  <a:noFill/>
                </p:spPr>
                <p:txBody>
                  <a:bodyPr wrap="square" lIns="91436" tIns="45718" rIns="91436" bIns="45718"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创新点</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36" name="矩形: 圆角 335">
                  <a:extLst>
                    <a:ext uri="{FF2B5EF4-FFF2-40B4-BE49-F238E27FC236}">
                      <a16:creationId xmlns:a16="http://schemas.microsoft.com/office/drawing/2014/main" id="{192973F3-C634-2E5B-B7CA-CADC046A4A0F}"/>
                    </a:ext>
                  </a:extLst>
                </p:cNvPr>
                <p:cNvSpPr/>
                <p:nvPr/>
              </p:nvSpPr>
              <p:spPr>
                <a:xfrm>
                  <a:off x="6440360" y="2151539"/>
                  <a:ext cx="2269319" cy="2431681"/>
                </a:xfrm>
                <a:prstGeom prst="roundRect">
                  <a:avLst/>
                </a:prstGeom>
                <a:solidFill>
                  <a:schemeClr val="accent5">
                    <a:lumMod val="20000"/>
                    <a:lumOff val="80000"/>
                  </a:schemeClr>
                </a:solidFill>
                <a:ln w="190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dirty="0"/>
                </a:p>
              </p:txBody>
            </p:sp>
          </p:grpSp>
        </p:grpSp>
        <p:sp>
          <p:nvSpPr>
            <p:cNvPr id="321" name="箭头: 右 320">
              <a:extLst>
                <a:ext uri="{FF2B5EF4-FFF2-40B4-BE49-F238E27FC236}">
                  <a16:creationId xmlns:a16="http://schemas.microsoft.com/office/drawing/2014/main" id="{5EABAAE4-B09D-1834-68E4-ECC6FCB74A77}"/>
                </a:ext>
              </a:extLst>
            </p:cNvPr>
            <p:cNvSpPr/>
            <p:nvPr/>
          </p:nvSpPr>
          <p:spPr>
            <a:xfrm>
              <a:off x="2740970" y="4712388"/>
              <a:ext cx="669089" cy="680347"/>
            </a:xfrm>
            <a:prstGeom prst="rightArrow">
              <a:avLst/>
            </a:prstGeom>
            <a:solidFill>
              <a:srgbClr val="005CA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箭头: 右 321">
              <a:extLst>
                <a:ext uri="{FF2B5EF4-FFF2-40B4-BE49-F238E27FC236}">
                  <a16:creationId xmlns:a16="http://schemas.microsoft.com/office/drawing/2014/main" id="{5160405B-A5BD-7329-261F-CE50A4CBE85C}"/>
                </a:ext>
              </a:extLst>
            </p:cNvPr>
            <p:cNvSpPr/>
            <p:nvPr/>
          </p:nvSpPr>
          <p:spPr>
            <a:xfrm>
              <a:off x="5706096" y="4712388"/>
              <a:ext cx="669089" cy="680347"/>
            </a:xfrm>
            <a:prstGeom prst="rightArrow">
              <a:avLst/>
            </a:prstGeom>
            <a:solidFill>
              <a:srgbClr val="005CA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3" name="文本框 352">
            <a:extLst>
              <a:ext uri="{FF2B5EF4-FFF2-40B4-BE49-F238E27FC236}">
                <a16:creationId xmlns:a16="http://schemas.microsoft.com/office/drawing/2014/main" id="{651EFF80-8D21-064F-D702-D3B8C58FF5C2}"/>
              </a:ext>
            </a:extLst>
          </p:cNvPr>
          <p:cNvSpPr txBox="1"/>
          <p:nvPr/>
        </p:nvSpPr>
        <p:spPr>
          <a:xfrm>
            <a:off x="492664" y="4044075"/>
            <a:ext cx="3065699" cy="2058577"/>
          </a:xfrm>
          <a:prstGeom prst="rect">
            <a:avLst/>
          </a:prstGeom>
          <a:noFill/>
        </p:spPr>
        <p:txBody>
          <a:bodyPr wrap="square" rtlCol="0">
            <a:spAutoFit/>
          </a:bodyPr>
          <a:lstStyle>
            <a:defPPr>
              <a:defRPr lang="zh-CN"/>
            </a:defPPr>
            <a:lvl1pPr marL="285750" indent="-285750">
              <a:lnSpc>
                <a:spcPct val="120000"/>
              </a:lnSpc>
              <a:buFont typeface="Wingdings" panose="05000000000000000000" pitchFamily="2" charset="2"/>
              <a:buChar char="Ø"/>
              <a:defRPr sz="1600">
                <a:latin typeface="微软雅黑" panose="020B0503020204020204" pitchFamily="34" charset="-122"/>
                <a:ea typeface="微软雅黑" panose="020B0503020204020204" pitchFamily="34" charset="-122"/>
              </a:defRPr>
            </a:lvl1pPr>
          </a:lstStyle>
          <a:p>
            <a:r>
              <a:rPr lang="zh-CN" altLang="en-US" sz="1800" b="1" dirty="0"/>
              <a:t>采用“</a:t>
            </a:r>
            <a:r>
              <a:rPr lang="zh-CN" altLang="en-US" sz="1800" b="1" dirty="0">
                <a:solidFill>
                  <a:srgbClr val="C00000"/>
                </a:solidFill>
              </a:rPr>
              <a:t>圆形内管</a:t>
            </a:r>
            <a:r>
              <a:rPr lang="en-US" altLang="zh-CN" sz="1800" b="1" dirty="0">
                <a:solidFill>
                  <a:srgbClr val="C00000"/>
                </a:solidFill>
              </a:rPr>
              <a:t>+</a:t>
            </a:r>
            <a:r>
              <a:rPr lang="zh-CN" altLang="en-US" sz="1800" b="1" dirty="0">
                <a:solidFill>
                  <a:srgbClr val="C00000"/>
                </a:solidFill>
              </a:rPr>
              <a:t>椭圆形外管”</a:t>
            </a:r>
            <a:r>
              <a:rPr lang="zh-CN" altLang="en-US" sz="1800" b="1" dirty="0"/>
              <a:t>耦合式套管结构，增大传热传质面积，实现制冷剂与套管</a:t>
            </a:r>
            <a:r>
              <a:rPr lang="zh-CN" altLang="en-US" sz="1800" b="1" dirty="0">
                <a:solidFill>
                  <a:srgbClr val="C00000"/>
                </a:solidFill>
              </a:rPr>
              <a:t>内外气液多介质同步换热</a:t>
            </a:r>
            <a:r>
              <a:rPr lang="zh-CN" altLang="en-US" sz="1800" b="1" dirty="0"/>
              <a:t>，强化传热传质性能</a:t>
            </a:r>
            <a:r>
              <a:rPr lang="zh-CN" altLang="en-US" sz="1800" b="1" dirty="0">
                <a:solidFill>
                  <a:srgbClr val="C00000"/>
                </a:solidFill>
              </a:rPr>
              <a:t>显著提升</a:t>
            </a:r>
            <a:r>
              <a:rPr lang="zh-CN" altLang="en-US" sz="1800" b="1" dirty="0"/>
              <a:t>。</a:t>
            </a:r>
          </a:p>
        </p:txBody>
      </p:sp>
      <p:sp>
        <p:nvSpPr>
          <p:cNvPr id="354" name="文本框 353">
            <a:extLst>
              <a:ext uri="{FF2B5EF4-FFF2-40B4-BE49-F238E27FC236}">
                <a16:creationId xmlns:a16="http://schemas.microsoft.com/office/drawing/2014/main" id="{A8534BD9-A2C7-A9D2-CF01-A5AC5FD259CF}"/>
              </a:ext>
            </a:extLst>
          </p:cNvPr>
          <p:cNvSpPr txBox="1"/>
          <p:nvPr/>
        </p:nvSpPr>
        <p:spPr>
          <a:xfrm>
            <a:off x="1443258" y="3377492"/>
            <a:ext cx="1350166"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结构优化</a:t>
            </a:r>
          </a:p>
        </p:txBody>
      </p:sp>
      <p:sp>
        <p:nvSpPr>
          <p:cNvPr id="355" name="文本框 354">
            <a:extLst>
              <a:ext uri="{FF2B5EF4-FFF2-40B4-BE49-F238E27FC236}">
                <a16:creationId xmlns:a16="http://schemas.microsoft.com/office/drawing/2014/main" id="{C3F9416D-3B5E-3202-1AA3-A2502C0340AD}"/>
              </a:ext>
            </a:extLst>
          </p:cNvPr>
          <p:cNvSpPr txBox="1"/>
          <p:nvPr/>
        </p:nvSpPr>
        <p:spPr>
          <a:xfrm>
            <a:off x="4384774" y="3370298"/>
            <a:ext cx="3470086" cy="400110"/>
          </a:xfrm>
          <a:prstGeom prst="rect">
            <a:avLst/>
          </a:prstGeom>
          <a:noFill/>
        </p:spPr>
        <p:txBody>
          <a:bodyPr wrap="square" rtlCol="0">
            <a:spAutoFit/>
          </a:bodyPr>
          <a:lstStyle>
            <a:defPPr>
              <a:defRPr lang="zh-CN"/>
            </a:defPPr>
            <a:lvl1pPr>
              <a:defRPr sz="2000" b="1">
                <a:latin typeface="微软雅黑" panose="020B0503020204020204" pitchFamily="34" charset="-122"/>
                <a:ea typeface="微软雅黑" panose="020B0503020204020204" pitchFamily="34" charset="-122"/>
              </a:defRPr>
            </a:lvl1pPr>
          </a:lstStyle>
          <a:p>
            <a:pPr algn="ctr"/>
            <a:r>
              <a:rPr lang="zh-CN" altLang="en-US" dirty="0">
                <a:solidFill>
                  <a:srgbClr val="C00000"/>
                </a:solidFill>
              </a:rPr>
              <a:t>数值模拟</a:t>
            </a:r>
            <a:r>
              <a:rPr lang="en-US" altLang="zh-CN" dirty="0">
                <a:solidFill>
                  <a:srgbClr val="C00000"/>
                </a:solidFill>
              </a:rPr>
              <a:t>+</a:t>
            </a:r>
            <a:r>
              <a:rPr lang="zh-CN" altLang="en-US" dirty="0">
                <a:solidFill>
                  <a:srgbClr val="C00000"/>
                </a:solidFill>
              </a:rPr>
              <a:t>实验研究</a:t>
            </a:r>
          </a:p>
        </p:txBody>
      </p:sp>
      <p:sp>
        <p:nvSpPr>
          <p:cNvPr id="356" name="文本框 355">
            <a:extLst>
              <a:ext uri="{FF2B5EF4-FFF2-40B4-BE49-F238E27FC236}">
                <a16:creationId xmlns:a16="http://schemas.microsoft.com/office/drawing/2014/main" id="{1AF111AB-7F0F-F61A-E4DD-58F1AEC8A12D}"/>
              </a:ext>
            </a:extLst>
          </p:cNvPr>
          <p:cNvSpPr txBox="1"/>
          <p:nvPr/>
        </p:nvSpPr>
        <p:spPr>
          <a:xfrm>
            <a:off x="8747392" y="3401863"/>
            <a:ext cx="3040603" cy="400110"/>
          </a:xfrm>
          <a:prstGeom prst="rect">
            <a:avLst/>
          </a:prstGeom>
          <a:noFill/>
        </p:spPr>
        <p:txBody>
          <a:bodyPr wrap="square"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系统</a:t>
            </a:r>
            <a:r>
              <a:rPr lang="en-US" altLang="zh-CN" sz="2000" b="1" dirty="0">
                <a:solidFill>
                  <a:srgbClr val="C00000"/>
                </a:solidFill>
                <a:latin typeface="微软雅黑" panose="020B0503020204020204" pitchFamily="34" charset="-122"/>
                <a:ea typeface="微软雅黑" panose="020B0503020204020204" pitchFamily="34" charset="-122"/>
              </a:rPr>
              <a:t>AI</a:t>
            </a:r>
            <a:r>
              <a:rPr lang="zh-CN" altLang="en-US" sz="2000" b="1" dirty="0">
                <a:solidFill>
                  <a:srgbClr val="C00000"/>
                </a:solidFill>
                <a:latin typeface="微软雅黑" panose="020B0503020204020204" pitchFamily="34" charset="-122"/>
                <a:ea typeface="微软雅黑" panose="020B0503020204020204" pitchFamily="34" charset="-122"/>
              </a:rPr>
              <a:t>多目标优化</a:t>
            </a:r>
          </a:p>
        </p:txBody>
      </p:sp>
      <p:sp>
        <p:nvSpPr>
          <p:cNvPr id="357" name="文本框 356">
            <a:extLst>
              <a:ext uri="{FF2B5EF4-FFF2-40B4-BE49-F238E27FC236}">
                <a16:creationId xmlns:a16="http://schemas.microsoft.com/office/drawing/2014/main" id="{0F31E1A4-6AF7-C2E8-5C93-2A15351A1705}"/>
              </a:ext>
            </a:extLst>
          </p:cNvPr>
          <p:cNvSpPr txBox="1"/>
          <p:nvPr/>
        </p:nvSpPr>
        <p:spPr>
          <a:xfrm>
            <a:off x="4460450" y="4010679"/>
            <a:ext cx="3271099" cy="2058577"/>
          </a:xfrm>
          <a:prstGeom prst="rect">
            <a:avLst/>
          </a:prstGeom>
          <a:noFill/>
        </p:spPr>
        <p:txBody>
          <a:bodyPr wrap="square" rtlCol="0">
            <a:spAutoFit/>
          </a:bodyPr>
          <a:lstStyle>
            <a:defPPr>
              <a:defRPr lang="zh-CN"/>
            </a:defPPr>
            <a:lvl1pPr marL="285750" indent="-285750">
              <a:lnSpc>
                <a:spcPct val="120000"/>
              </a:lnSpc>
              <a:buFont typeface="Wingdings" panose="05000000000000000000" pitchFamily="2" charset="2"/>
              <a:buChar char="Ø"/>
              <a:defRPr sz="1600">
                <a:latin typeface="微软雅黑" panose="020B0503020204020204" pitchFamily="34" charset="-122"/>
                <a:ea typeface="微软雅黑" panose="020B0503020204020204" pitchFamily="34" charset="-122"/>
              </a:defRPr>
            </a:lvl1pPr>
          </a:lstStyle>
          <a:p>
            <a:r>
              <a:rPr lang="zh-CN" altLang="en-US" sz="1800" b="1" dirty="0"/>
              <a:t>搭建</a:t>
            </a:r>
            <a:r>
              <a:rPr lang="zh-CN" altLang="en-US" sz="1800" b="1" dirty="0">
                <a:solidFill>
                  <a:srgbClr val="C00000"/>
                </a:solidFill>
              </a:rPr>
              <a:t>实验系统</a:t>
            </a:r>
            <a:r>
              <a:rPr lang="zh-CN" altLang="en-US" sz="1800" b="1" dirty="0"/>
              <a:t>，模拟不同工况参数，通过</a:t>
            </a:r>
            <a:r>
              <a:rPr lang="zh-CN" altLang="en-US" sz="1800" b="1" dirty="0">
                <a:solidFill>
                  <a:srgbClr val="C00000"/>
                </a:solidFill>
              </a:rPr>
              <a:t>数值模拟</a:t>
            </a:r>
            <a:r>
              <a:rPr lang="zh-CN" altLang="en-US" sz="1800" b="1" dirty="0"/>
              <a:t>及</a:t>
            </a:r>
            <a:r>
              <a:rPr lang="zh-CN" altLang="en-US" sz="1800" b="1" dirty="0">
                <a:solidFill>
                  <a:srgbClr val="C00000"/>
                </a:solidFill>
              </a:rPr>
              <a:t>实验验证</a:t>
            </a:r>
            <a:r>
              <a:rPr lang="zh-CN" altLang="en-US" sz="1800" b="1" dirty="0"/>
              <a:t>，深入探究翅片结构参数对椭圆套管蒸发式冷凝器的</a:t>
            </a:r>
            <a:r>
              <a:rPr lang="zh-CN" altLang="en-US" sz="1800" b="1" dirty="0">
                <a:solidFill>
                  <a:srgbClr val="C00000"/>
                </a:solidFill>
              </a:rPr>
              <a:t>流动传热特性</a:t>
            </a:r>
            <a:r>
              <a:rPr lang="zh-CN" altLang="en-US" sz="1800" b="1" dirty="0"/>
              <a:t>的影响，优化其</a:t>
            </a:r>
            <a:r>
              <a:rPr lang="zh-CN" altLang="en-US" sz="1800" b="1" dirty="0">
                <a:solidFill>
                  <a:srgbClr val="C00000"/>
                </a:solidFill>
              </a:rPr>
              <a:t>性能与能效</a:t>
            </a:r>
            <a:r>
              <a:rPr lang="zh-CN" altLang="en-US" sz="1800" b="1" dirty="0"/>
              <a:t>。</a:t>
            </a:r>
          </a:p>
        </p:txBody>
      </p:sp>
      <p:sp>
        <p:nvSpPr>
          <p:cNvPr id="358" name="文本框 357">
            <a:extLst>
              <a:ext uri="{FF2B5EF4-FFF2-40B4-BE49-F238E27FC236}">
                <a16:creationId xmlns:a16="http://schemas.microsoft.com/office/drawing/2014/main" id="{B210B83F-CF52-104A-DB0E-012D64ABEDD2}"/>
              </a:ext>
            </a:extLst>
          </p:cNvPr>
          <p:cNvSpPr txBox="1"/>
          <p:nvPr/>
        </p:nvSpPr>
        <p:spPr>
          <a:xfrm>
            <a:off x="8516897" y="3993960"/>
            <a:ext cx="3271099" cy="2058577"/>
          </a:xfrm>
          <a:prstGeom prst="rect">
            <a:avLst/>
          </a:prstGeom>
          <a:noFill/>
        </p:spPr>
        <p:txBody>
          <a:bodyPr wrap="square" rtlCol="0">
            <a:spAutoFit/>
          </a:bodyPr>
          <a:lstStyle>
            <a:defPPr>
              <a:defRPr lang="zh-CN"/>
            </a:defPPr>
            <a:lvl1pPr marL="285750" indent="-285750">
              <a:lnSpc>
                <a:spcPct val="120000"/>
              </a:lnSpc>
              <a:buFont typeface="Wingdings" panose="05000000000000000000" pitchFamily="2" charset="2"/>
              <a:buChar char="Ø"/>
              <a:defRPr sz="1600">
                <a:latin typeface="微软雅黑" panose="020B0503020204020204" pitchFamily="34" charset="-122"/>
                <a:ea typeface="微软雅黑" panose="020B0503020204020204" pitchFamily="34" charset="-122"/>
              </a:defRPr>
            </a:lvl1pPr>
          </a:lstStyle>
          <a:p>
            <a:r>
              <a:rPr lang="zh-CN" altLang="zh-CN" sz="1800" b="1" dirty="0"/>
              <a:t>开发</a:t>
            </a:r>
            <a:r>
              <a:rPr lang="zh-CN" altLang="en-US" sz="1800" b="1" dirty="0"/>
              <a:t>地铁</a:t>
            </a:r>
            <a:r>
              <a:rPr lang="en-US" altLang="zh-CN" sz="1800" b="1" dirty="0"/>
              <a:t>/</a:t>
            </a:r>
            <a:r>
              <a:rPr lang="zh-CN" altLang="zh-CN" sz="1800" b="1" dirty="0"/>
              <a:t>数据中心</a:t>
            </a:r>
            <a:r>
              <a:rPr lang="zh-CN" altLang="zh-CN" sz="1800" b="1" dirty="0">
                <a:solidFill>
                  <a:srgbClr val="C00000"/>
                </a:solidFill>
              </a:rPr>
              <a:t>专用型蒸发冷凝设备</a:t>
            </a:r>
            <a:r>
              <a:rPr lang="zh-CN" altLang="zh-CN" sz="1800" b="1" dirty="0"/>
              <a:t>，借助</a:t>
            </a:r>
            <a:r>
              <a:rPr lang="en-US" altLang="zh-CN" sz="1800" b="1" dirty="0">
                <a:solidFill>
                  <a:srgbClr val="C00000"/>
                </a:solidFill>
              </a:rPr>
              <a:t>AI</a:t>
            </a:r>
            <a:r>
              <a:rPr lang="zh-CN" altLang="zh-CN" sz="1800" b="1" dirty="0">
                <a:solidFill>
                  <a:srgbClr val="C00000"/>
                </a:solidFill>
              </a:rPr>
              <a:t>技术</a:t>
            </a:r>
            <a:r>
              <a:rPr lang="zh-CN" altLang="zh-CN" sz="1800" b="1" dirty="0"/>
              <a:t>进行多目标优化</a:t>
            </a:r>
            <a:r>
              <a:rPr lang="en-US" altLang="zh-CN" sz="1800" b="1" dirty="0"/>
              <a:t>,</a:t>
            </a:r>
            <a:r>
              <a:rPr lang="zh-CN" altLang="zh-CN" sz="1800" b="1" dirty="0"/>
              <a:t> 基于</a:t>
            </a:r>
            <a:r>
              <a:rPr lang="zh-CN" altLang="zh-CN" sz="1800" b="1" dirty="0">
                <a:solidFill>
                  <a:srgbClr val="C00000"/>
                </a:solidFill>
              </a:rPr>
              <a:t>神经网络</a:t>
            </a:r>
            <a:r>
              <a:rPr lang="zh-CN" altLang="zh-CN" sz="1800" b="1" dirty="0"/>
              <a:t>建立预测模型，借助</a:t>
            </a:r>
            <a:r>
              <a:rPr lang="zh-CN" altLang="zh-CN" sz="1800" b="1" dirty="0">
                <a:solidFill>
                  <a:srgbClr val="C00000"/>
                </a:solidFill>
              </a:rPr>
              <a:t>遗传算法</a:t>
            </a:r>
            <a:r>
              <a:rPr lang="zh-CN" altLang="zh-CN" sz="1800" b="1" dirty="0"/>
              <a:t>求解，得出</a:t>
            </a:r>
            <a:r>
              <a:rPr lang="zh-CN" altLang="zh-CN" sz="1800" b="1" dirty="0">
                <a:solidFill>
                  <a:srgbClr val="C00000"/>
                </a:solidFill>
              </a:rPr>
              <a:t>最优翅片高度</a:t>
            </a:r>
            <a:r>
              <a:rPr lang="en-US" altLang="zh-CN" sz="1800" b="1" dirty="0">
                <a:solidFill>
                  <a:srgbClr val="C00000"/>
                </a:solidFill>
              </a:rPr>
              <a:t>-</a:t>
            </a:r>
            <a:r>
              <a:rPr lang="zh-CN" altLang="zh-CN" sz="1800" b="1" dirty="0">
                <a:solidFill>
                  <a:srgbClr val="C00000"/>
                </a:solidFill>
              </a:rPr>
              <a:t>间距</a:t>
            </a:r>
            <a:r>
              <a:rPr lang="en-US" altLang="zh-CN" sz="1800" b="1" dirty="0">
                <a:solidFill>
                  <a:srgbClr val="C00000"/>
                </a:solidFill>
              </a:rPr>
              <a:t>-</a:t>
            </a:r>
            <a:r>
              <a:rPr lang="zh-CN" altLang="zh-CN" sz="1800" b="1" dirty="0">
                <a:solidFill>
                  <a:srgbClr val="C00000"/>
                </a:solidFill>
              </a:rPr>
              <a:t>厚度参数组合</a:t>
            </a:r>
            <a:r>
              <a:rPr lang="zh-CN" altLang="zh-CN" sz="1800" dirty="0"/>
              <a:t>。</a:t>
            </a:r>
            <a:endParaRPr lang="zh-CN" altLang="en-US" sz="1800" dirty="0"/>
          </a:p>
        </p:txBody>
      </p:sp>
      <p:cxnSp>
        <p:nvCxnSpPr>
          <p:cNvPr id="263" name="直线连接符 9">
            <a:extLst>
              <a:ext uri="{FF2B5EF4-FFF2-40B4-BE49-F238E27FC236}">
                <a16:creationId xmlns:a16="http://schemas.microsoft.com/office/drawing/2014/main" id="{1DFC13B5-CE08-4DCF-D4BA-0D2AD5E43C33}"/>
              </a:ext>
            </a:extLst>
          </p:cNvPr>
          <p:cNvCxnSpPr/>
          <p:nvPr/>
        </p:nvCxnSpPr>
        <p:spPr>
          <a:xfrm>
            <a:off x="11117" y="53966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64" name="梯形 263">
            <a:extLst>
              <a:ext uri="{FF2B5EF4-FFF2-40B4-BE49-F238E27FC236}">
                <a16:creationId xmlns:a16="http://schemas.microsoft.com/office/drawing/2014/main" id="{1CE2EC4B-0987-E48C-CEE0-30B5DB622394}"/>
              </a:ext>
            </a:extLst>
          </p:cNvPr>
          <p:cNvSpPr/>
          <p:nvPr/>
        </p:nvSpPr>
        <p:spPr>
          <a:xfrm rot="10800000">
            <a:off x="19773" y="543782"/>
            <a:ext cx="4248029"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265" name="文本框 264">
            <a:extLst>
              <a:ext uri="{FF2B5EF4-FFF2-40B4-BE49-F238E27FC236}">
                <a16:creationId xmlns:a16="http://schemas.microsoft.com/office/drawing/2014/main" id="{7009165A-BED7-D9A0-6E21-3269ABC7BC71}"/>
              </a:ext>
            </a:extLst>
          </p:cNvPr>
          <p:cNvSpPr txBox="1"/>
          <p:nvPr/>
        </p:nvSpPr>
        <p:spPr>
          <a:xfrm>
            <a:off x="308731" y="570954"/>
            <a:ext cx="36353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研究内容与创新</a:t>
            </a:r>
          </a:p>
        </p:txBody>
      </p:sp>
      <p:sp>
        <p:nvSpPr>
          <p:cNvPr id="270" name="文本框 269">
            <a:extLst>
              <a:ext uri="{FF2B5EF4-FFF2-40B4-BE49-F238E27FC236}">
                <a16:creationId xmlns:a16="http://schemas.microsoft.com/office/drawing/2014/main" id="{E3D54BEB-AA57-94B1-663F-D98E5697BCEB}"/>
              </a:ext>
            </a:extLst>
          </p:cNvPr>
          <p:cNvSpPr txBox="1"/>
          <p:nvPr/>
        </p:nvSpPr>
        <p:spPr>
          <a:xfrm>
            <a:off x="11117" y="31247"/>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2.</a:t>
            </a:r>
            <a:r>
              <a:rPr kumimoji="1" lang="zh-CN" altLang="en-US" sz="2400" b="1" dirty="0">
                <a:latin typeface="Microsoft YaHei" panose="020B0503020204020204" pitchFamily="34" charset="-122"/>
                <a:ea typeface="Microsoft YaHei" panose="020B0503020204020204" pitchFamily="34" charset="-122"/>
              </a:rPr>
              <a:t>研究内容与创新</a:t>
            </a:r>
          </a:p>
        </p:txBody>
      </p:sp>
      <p:grpSp>
        <p:nvGrpSpPr>
          <p:cNvPr id="372"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4A754EC-19C5-F004-A1FF-BC9D14B596F7}"/>
              </a:ext>
            </a:extLst>
          </p:cNvPr>
          <p:cNvGrpSpPr>
            <a:grpSpLocks noChangeAspect="1"/>
          </p:cNvGrpSpPr>
          <p:nvPr>
            <p:custDataLst>
              <p:tags r:id="rId1"/>
            </p:custDataLst>
          </p:nvPr>
        </p:nvGrpSpPr>
        <p:grpSpPr>
          <a:xfrm>
            <a:off x="10482624" y="-8867"/>
            <a:ext cx="1587581" cy="525001"/>
            <a:chOff x="2629947" y="2501424"/>
            <a:chExt cx="5609900" cy="1855152"/>
          </a:xfrm>
          <a:solidFill>
            <a:srgbClr val="005CA1"/>
          </a:solidFill>
        </p:grpSpPr>
        <p:grpSp>
          <p:nvGrpSpPr>
            <p:cNvPr id="373" name="iSľîďê">
              <a:extLst>
                <a:ext uri="{FF2B5EF4-FFF2-40B4-BE49-F238E27FC236}">
                  <a16:creationId xmlns:a16="http://schemas.microsoft.com/office/drawing/2014/main" id="{DB005C12-6A30-D579-756F-D4C92D93C7BF}"/>
                </a:ext>
              </a:extLst>
            </p:cNvPr>
            <p:cNvGrpSpPr/>
            <p:nvPr/>
          </p:nvGrpSpPr>
          <p:grpSpPr>
            <a:xfrm>
              <a:off x="2629947" y="2501424"/>
              <a:ext cx="1847550" cy="1855152"/>
              <a:chOff x="3216275" y="2651125"/>
              <a:chExt cx="1543050" cy="1549400"/>
            </a:xfrm>
            <a:grpFill/>
          </p:grpSpPr>
          <p:sp>
            <p:nvSpPr>
              <p:cNvPr id="404" name="îśľíḓè">
                <a:extLst>
                  <a:ext uri="{FF2B5EF4-FFF2-40B4-BE49-F238E27FC236}">
                    <a16:creationId xmlns:a16="http://schemas.microsoft.com/office/drawing/2014/main" id="{35555340-212F-DB22-A396-9B2B966685E7}"/>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işḷïďe">
                <a:extLst>
                  <a:ext uri="{FF2B5EF4-FFF2-40B4-BE49-F238E27FC236}">
                    <a16:creationId xmlns:a16="http://schemas.microsoft.com/office/drawing/2014/main" id="{AB03F11A-0A9B-498E-F83B-DE55C2D97734}"/>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íşľïďê">
                <a:extLst>
                  <a:ext uri="{FF2B5EF4-FFF2-40B4-BE49-F238E27FC236}">
                    <a16:creationId xmlns:a16="http://schemas.microsoft.com/office/drawing/2014/main" id="{4813B966-E1D6-2D38-D52C-0E95566C5CA6}"/>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iŝľíḍê">
                <a:extLst>
                  <a:ext uri="{FF2B5EF4-FFF2-40B4-BE49-F238E27FC236}">
                    <a16:creationId xmlns:a16="http://schemas.microsoft.com/office/drawing/2014/main" id="{7E3D1940-7805-11D5-7884-5F962EEC5A7F}"/>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îṥḻiḓe">
                <a:extLst>
                  <a:ext uri="{FF2B5EF4-FFF2-40B4-BE49-F238E27FC236}">
                    <a16:creationId xmlns:a16="http://schemas.microsoft.com/office/drawing/2014/main" id="{6E70DB92-4FEB-AFBC-0E42-F0D0F49823B4}"/>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iSľíḓè">
                <a:extLst>
                  <a:ext uri="{FF2B5EF4-FFF2-40B4-BE49-F238E27FC236}">
                    <a16:creationId xmlns:a16="http://schemas.microsoft.com/office/drawing/2014/main" id="{91D331D5-5FDD-7E88-B82B-58A5C167C300}"/>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S1îdè">
                <a:extLst>
                  <a:ext uri="{FF2B5EF4-FFF2-40B4-BE49-F238E27FC236}">
                    <a16:creationId xmlns:a16="http://schemas.microsoft.com/office/drawing/2014/main" id="{ACB191AC-F11A-1EB5-CEE4-349EFBB2E733}"/>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ïṣḷîḓe">
                <a:extLst>
                  <a:ext uri="{FF2B5EF4-FFF2-40B4-BE49-F238E27FC236}">
                    <a16:creationId xmlns:a16="http://schemas.microsoft.com/office/drawing/2014/main" id="{630F4BD1-335F-84D5-9CD8-8592A8149B36}"/>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ïŝḻiḑe">
                <a:extLst>
                  <a:ext uri="{FF2B5EF4-FFF2-40B4-BE49-F238E27FC236}">
                    <a16:creationId xmlns:a16="http://schemas.microsoft.com/office/drawing/2014/main" id="{B67E9199-E549-48BB-4AF5-A40F51FD00EE}"/>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îśḻîďe">
                <a:extLst>
                  <a:ext uri="{FF2B5EF4-FFF2-40B4-BE49-F238E27FC236}">
                    <a16:creationId xmlns:a16="http://schemas.microsoft.com/office/drawing/2014/main" id="{B1FA4152-0822-6D0F-8A53-ABFC977EF12B}"/>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1îḓê">
                <a:extLst>
                  <a:ext uri="{FF2B5EF4-FFF2-40B4-BE49-F238E27FC236}">
                    <a16:creationId xmlns:a16="http://schemas.microsoft.com/office/drawing/2014/main" id="{9927F71A-08EB-EC97-6F30-10C7B8AAD70A}"/>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ïSlïďê">
                <a:extLst>
                  <a:ext uri="{FF2B5EF4-FFF2-40B4-BE49-F238E27FC236}">
                    <a16:creationId xmlns:a16="http://schemas.microsoft.com/office/drawing/2014/main" id="{3EBB36D5-D0BA-851E-3944-E5B3F28C1337}"/>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ṡļiḑê">
                <a:extLst>
                  <a:ext uri="{FF2B5EF4-FFF2-40B4-BE49-F238E27FC236}">
                    <a16:creationId xmlns:a16="http://schemas.microsoft.com/office/drawing/2014/main" id="{23B80618-4A30-7F30-4CBA-17F0BD6FCBA5}"/>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iSḷïde">
                <a:extLst>
                  <a:ext uri="{FF2B5EF4-FFF2-40B4-BE49-F238E27FC236}">
                    <a16:creationId xmlns:a16="http://schemas.microsoft.com/office/drawing/2014/main" id="{3360E3DD-D776-DAA7-075B-218BD8229082}"/>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íšļiďè">
                <a:extLst>
                  <a:ext uri="{FF2B5EF4-FFF2-40B4-BE49-F238E27FC236}">
                    <a16:creationId xmlns:a16="http://schemas.microsoft.com/office/drawing/2014/main" id="{B23914A1-7268-08BC-0150-ECB977182788}"/>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îṡ1ïdê">
                <a:extLst>
                  <a:ext uri="{FF2B5EF4-FFF2-40B4-BE49-F238E27FC236}">
                    <a16:creationId xmlns:a16="http://schemas.microsoft.com/office/drawing/2014/main" id="{DE396AB2-B43A-982E-501F-F8EDCBF4B3EC}"/>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isḻiḓê">
                <a:extLst>
                  <a:ext uri="{FF2B5EF4-FFF2-40B4-BE49-F238E27FC236}">
                    <a16:creationId xmlns:a16="http://schemas.microsoft.com/office/drawing/2014/main" id="{A578A8A5-E39F-810E-8099-5ECE45FC4401}"/>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ïSḷiḍe">
                <a:extLst>
                  <a:ext uri="{FF2B5EF4-FFF2-40B4-BE49-F238E27FC236}">
                    <a16:creationId xmlns:a16="http://schemas.microsoft.com/office/drawing/2014/main" id="{E993CDB8-17BE-18D2-B32E-7A616BC0B58C}"/>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îṩḷiḑê">
                <a:extLst>
                  <a:ext uri="{FF2B5EF4-FFF2-40B4-BE49-F238E27FC236}">
                    <a16:creationId xmlns:a16="http://schemas.microsoft.com/office/drawing/2014/main" id="{D50559EC-9109-4BC5-2187-4660B824E5F9}"/>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íṧliḋê">
                <a:extLst>
                  <a:ext uri="{FF2B5EF4-FFF2-40B4-BE49-F238E27FC236}">
                    <a16:creationId xmlns:a16="http://schemas.microsoft.com/office/drawing/2014/main" id="{5A40E6D6-C25F-AA43-1C74-3F6921A79856}"/>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iŝ1îḍé">
                <a:extLst>
                  <a:ext uri="{FF2B5EF4-FFF2-40B4-BE49-F238E27FC236}">
                    <a16:creationId xmlns:a16="http://schemas.microsoft.com/office/drawing/2014/main" id="{FC2394A6-E7B3-795C-3877-A5BF9B233F48}"/>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îšlîďè">
                <a:extLst>
                  <a:ext uri="{FF2B5EF4-FFF2-40B4-BE49-F238E27FC236}">
                    <a16:creationId xmlns:a16="http://schemas.microsoft.com/office/drawing/2014/main" id="{E823F8B4-049E-07C0-D192-C9D309D1772A}"/>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ïşliďe">
                <a:extLst>
                  <a:ext uri="{FF2B5EF4-FFF2-40B4-BE49-F238E27FC236}">
                    <a16:creationId xmlns:a16="http://schemas.microsoft.com/office/drawing/2014/main" id="{B2088D84-450C-7A20-4028-850FA6DD261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íśļíḑè">
                <a:extLst>
                  <a:ext uri="{FF2B5EF4-FFF2-40B4-BE49-F238E27FC236}">
                    <a16:creationId xmlns:a16="http://schemas.microsoft.com/office/drawing/2014/main" id="{8B97C974-6D5F-19EF-1AE1-E8887E81138C}"/>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ïṥḷíḍè">
                <a:extLst>
                  <a:ext uri="{FF2B5EF4-FFF2-40B4-BE49-F238E27FC236}">
                    <a16:creationId xmlns:a16="http://schemas.microsoft.com/office/drawing/2014/main" id="{1E89270D-1E28-B0B7-4FAF-F0A490EECDFD}"/>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ïSḻiḓe">
                <a:extLst>
                  <a:ext uri="{FF2B5EF4-FFF2-40B4-BE49-F238E27FC236}">
                    <a16:creationId xmlns:a16="http://schemas.microsoft.com/office/drawing/2014/main" id="{5A4D3B18-D37C-FE70-D97C-0EC3ACA0D734}"/>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îsļiḋé">
                <a:extLst>
                  <a:ext uri="{FF2B5EF4-FFF2-40B4-BE49-F238E27FC236}">
                    <a16:creationId xmlns:a16="http://schemas.microsoft.com/office/drawing/2014/main" id="{64CEBACF-C0B7-C597-15A6-159214E63AFB}"/>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ïşľídé">
                <a:extLst>
                  <a:ext uri="{FF2B5EF4-FFF2-40B4-BE49-F238E27FC236}">
                    <a16:creationId xmlns:a16="http://schemas.microsoft.com/office/drawing/2014/main" id="{8E9A2B7A-1856-270E-05A6-ECED57073689}"/>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374" name="îṡḻiḓê">
              <a:extLst>
                <a:ext uri="{FF2B5EF4-FFF2-40B4-BE49-F238E27FC236}">
                  <a16:creationId xmlns:a16="http://schemas.microsoft.com/office/drawing/2014/main" id="{14B18457-F5B4-BA8E-8BFF-3EDC1DF4EDCD}"/>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š1îďê">
              <a:extLst>
                <a:ext uri="{FF2B5EF4-FFF2-40B4-BE49-F238E27FC236}">
                  <a16:creationId xmlns:a16="http://schemas.microsoft.com/office/drawing/2014/main" id="{0BA0A750-C5F8-F4F7-CEA1-D4C13F800E82}"/>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376" name="íṩlíḍe">
              <a:extLst>
                <a:ext uri="{FF2B5EF4-FFF2-40B4-BE49-F238E27FC236}">
                  <a16:creationId xmlns:a16="http://schemas.microsoft.com/office/drawing/2014/main" id="{37E81DA3-E1D1-03F9-E646-748C0EECC33E}"/>
                </a:ext>
              </a:extLst>
            </p:cNvPr>
            <p:cNvGrpSpPr/>
            <p:nvPr/>
          </p:nvGrpSpPr>
          <p:grpSpPr>
            <a:xfrm>
              <a:off x="4589708" y="2583543"/>
              <a:ext cx="742163" cy="1193232"/>
              <a:chOff x="4691308" y="2684429"/>
              <a:chExt cx="679414" cy="1092346"/>
            </a:xfrm>
            <a:grpFill/>
          </p:grpSpPr>
          <p:sp>
            <p:nvSpPr>
              <p:cNvPr id="401" name="ïṡľïďê">
                <a:extLst>
                  <a:ext uri="{FF2B5EF4-FFF2-40B4-BE49-F238E27FC236}">
                    <a16:creationId xmlns:a16="http://schemas.microsoft.com/office/drawing/2014/main" id="{051300A3-F65E-B4DD-6066-AF56C7BBD8E4}"/>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îšlíḍé">
                <a:extLst>
                  <a:ext uri="{FF2B5EF4-FFF2-40B4-BE49-F238E27FC236}">
                    <a16:creationId xmlns:a16="http://schemas.microsoft.com/office/drawing/2014/main" id="{EBF2323D-9702-1886-BC18-854EB7F0576B}"/>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íS1ïḍé">
                <a:extLst>
                  <a:ext uri="{FF2B5EF4-FFF2-40B4-BE49-F238E27FC236}">
                    <a16:creationId xmlns:a16="http://schemas.microsoft.com/office/drawing/2014/main" id="{1F95D8B1-D476-E5E1-7312-B005A8A0BAEE}"/>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77" name="î$1idè">
              <a:extLst>
                <a:ext uri="{FF2B5EF4-FFF2-40B4-BE49-F238E27FC236}">
                  <a16:creationId xmlns:a16="http://schemas.microsoft.com/office/drawing/2014/main" id="{E79A9042-2A11-8586-F03D-110AC8968607}"/>
                </a:ext>
              </a:extLst>
            </p:cNvPr>
            <p:cNvGrpSpPr/>
            <p:nvPr/>
          </p:nvGrpSpPr>
          <p:grpSpPr>
            <a:xfrm>
              <a:off x="7561942" y="2580837"/>
              <a:ext cx="677905" cy="1186334"/>
              <a:chOff x="7344147" y="2674826"/>
              <a:chExt cx="624197" cy="1092345"/>
            </a:xfrm>
            <a:grpFill/>
          </p:grpSpPr>
          <p:sp>
            <p:nvSpPr>
              <p:cNvPr id="397" name="ïṩľiḓe">
                <a:extLst>
                  <a:ext uri="{FF2B5EF4-FFF2-40B4-BE49-F238E27FC236}">
                    <a16:creationId xmlns:a16="http://schemas.microsoft.com/office/drawing/2014/main" id="{3083740E-4767-05CD-F0E5-7513355E72AB}"/>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íṣlïḓê">
                <a:extLst>
                  <a:ext uri="{FF2B5EF4-FFF2-40B4-BE49-F238E27FC236}">
                    <a16:creationId xmlns:a16="http://schemas.microsoft.com/office/drawing/2014/main" id="{5034A787-8DBE-C028-769C-95E322356349}"/>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ïšlîḍê">
                <a:extLst>
                  <a:ext uri="{FF2B5EF4-FFF2-40B4-BE49-F238E27FC236}">
                    <a16:creationId xmlns:a16="http://schemas.microsoft.com/office/drawing/2014/main" id="{91233503-3C56-9B61-ACE7-675522069A16}"/>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iS1îḓe">
                <a:extLst>
                  <a:ext uri="{FF2B5EF4-FFF2-40B4-BE49-F238E27FC236}">
                    <a16:creationId xmlns:a16="http://schemas.microsoft.com/office/drawing/2014/main" id="{53F8C87B-9466-82EA-893E-7CBC284811CD}"/>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378" name="ïŝḻïdè">
              <a:extLst>
                <a:ext uri="{FF2B5EF4-FFF2-40B4-BE49-F238E27FC236}">
                  <a16:creationId xmlns:a16="http://schemas.microsoft.com/office/drawing/2014/main" id="{3880933A-29A4-1520-C432-327226BB9F10}"/>
                </a:ext>
              </a:extLst>
            </p:cNvPr>
            <p:cNvGrpSpPr/>
            <p:nvPr/>
          </p:nvGrpSpPr>
          <p:grpSpPr>
            <a:xfrm>
              <a:off x="4649513" y="3946051"/>
              <a:ext cx="3567404" cy="243887"/>
              <a:chOff x="4649503" y="3967974"/>
              <a:chExt cx="3246722" cy="221964"/>
            </a:xfrm>
            <a:grpFill/>
          </p:grpSpPr>
          <p:sp>
            <p:nvSpPr>
              <p:cNvPr id="379" name="í$ḻiḓé">
                <a:extLst>
                  <a:ext uri="{FF2B5EF4-FFF2-40B4-BE49-F238E27FC236}">
                    <a16:creationId xmlns:a16="http://schemas.microsoft.com/office/drawing/2014/main" id="{D7634AD0-4EFD-DB6D-2BC4-27BB361EF6DB}"/>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ïṡľîḓé">
                <a:extLst>
                  <a:ext uri="{FF2B5EF4-FFF2-40B4-BE49-F238E27FC236}">
                    <a16:creationId xmlns:a16="http://schemas.microsoft.com/office/drawing/2014/main" id="{3EE9C48C-3E6B-DC28-FFCD-CE6828972877}"/>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îṥļíḑè">
                <a:extLst>
                  <a:ext uri="{FF2B5EF4-FFF2-40B4-BE49-F238E27FC236}">
                    <a16:creationId xmlns:a16="http://schemas.microsoft.com/office/drawing/2014/main" id="{05FAEEE5-74A3-A544-7106-A90E4F636250}"/>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îŝliḍé">
                <a:extLst>
                  <a:ext uri="{FF2B5EF4-FFF2-40B4-BE49-F238E27FC236}">
                    <a16:creationId xmlns:a16="http://schemas.microsoft.com/office/drawing/2014/main" id="{917CAF42-C116-D394-B943-62D083AE71C8}"/>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îŝļiďè">
                <a:extLst>
                  <a:ext uri="{FF2B5EF4-FFF2-40B4-BE49-F238E27FC236}">
                    <a16:creationId xmlns:a16="http://schemas.microsoft.com/office/drawing/2014/main" id="{EAFCBC2F-616E-8466-0739-06DE31771769}"/>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îṩḷiḓé">
                <a:extLst>
                  <a:ext uri="{FF2B5EF4-FFF2-40B4-BE49-F238E27FC236}">
                    <a16:creationId xmlns:a16="http://schemas.microsoft.com/office/drawing/2014/main" id="{F36B3E97-6E06-0279-905A-854660A2DEAA}"/>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i$ḷíďè">
                <a:extLst>
                  <a:ext uri="{FF2B5EF4-FFF2-40B4-BE49-F238E27FC236}">
                    <a16:creationId xmlns:a16="http://schemas.microsoft.com/office/drawing/2014/main" id="{6601F502-941F-91F2-B0C8-A43C210CB10F}"/>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íś1îdê">
                <a:extLst>
                  <a:ext uri="{FF2B5EF4-FFF2-40B4-BE49-F238E27FC236}">
                    <a16:creationId xmlns:a16="http://schemas.microsoft.com/office/drawing/2014/main" id="{B053256B-46FF-E99D-6B67-AFACC5CBCBD6}"/>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íṧļîḓe">
                <a:extLst>
                  <a:ext uri="{FF2B5EF4-FFF2-40B4-BE49-F238E27FC236}">
                    <a16:creationId xmlns:a16="http://schemas.microsoft.com/office/drawing/2014/main" id="{B2B95424-27D3-11F1-6F01-A54912631BA5}"/>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ï$ḷíḑe">
                <a:extLst>
                  <a:ext uri="{FF2B5EF4-FFF2-40B4-BE49-F238E27FC236}">
                    <a16:creationId xmlns:a16="http://schemas.microsoft.com/office/drawing/2014/main" id="{C455D2ED-FA78-E0AB-8B44-7FBBEC56C558}"/>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išļiďè">
                <a:extLst>
                  <a:ext uri="{FF2B5EF4-FFF2-40B4-BE49-F238E27FC236}">
                    <a16:creationId xmlns:a16="http://schemas.microsoft.com/office/drawing/2014/main" id="{C9191BC4-9FBB-0D3F-777B-ED313EE43CAA}"/>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ïṡḷïdè">
                <a:extLst>
                  <a:ext uri="{FF2B5EF4-FFF2-40B4-BE49-F238E27FC236}">
                    <a16:creationId xmlns:a16="http://schemas.microsoft.com/office/drawing/2014/main" id="{68A331CF-CB4A-F7F0-BD9A-0098D5AA1D85}"/>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îśḻïḓe">
                <a:extLst>
                  <a:ext uri="{FF2B5EF4-FFF2-40B4-BE49-F238E27FC236}">
                    <a16:creationId xmlns:a16="http://schemas.microsoft.com/office/drawing/2014/main" id="{D769C972-B1D1-5D18-D2B5-04E29A6E844F}"/>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íšļîḓe">
                <a:extLst>
                  <a:ext uri="{FF2B5EF4-FFF2-40B4-BE49-F238E27FC236}">
                    <a16:creationId xmlns:a16="http://schemas.microsoft.com/office/drawing/2014/main" id="{735120CE-4A1F-3FB3-12E4-A50FB36B402E}"/>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ïšḷîḋé">
                <a:extLst>
                  <a:ext uri="{FF2B5EF4-FFF2-40B4-BE49-F238E27FC236}">
                    <a16:creationId xmlns:a16="http://schemas.microsoft.com/office/drawing/2014/main" id="{BE15D304-D35E-06CA-1982-04DAC492A30F}"/>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ïšļïḋê">
                <a:extLst>
                  <a:ext uri="{FF2B5EF4-FFF2-40B4-BE49-F238E27FC236}">
                    <a16:creationId xmlns:a16="http://schemas.microsoft.com/office/drawing/2014/main" id="{2C015A1F-0C46-503D-E95A-05528698C162}"/>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ïśľïḓê">
                <a:extLst>
                  <a:ext uri="{FF2B5EF4-FFF2-40B4-BE49-F238E27FC236}">
                    <a16:creationId xmlns:a16="http://schemas.microsoft.com/office/drawing/2014/main" id="{CF1577F5-479E-566A-5BD0-1A2AD59EA0BF}"/>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iṩḷiḋé">
                <a:extLst>
                  <a:ext uri="{FF2B5EF4-FFF2-40B4-BE49-F238E27FC236}">
                    <a16:creationId xmlns:a16="http://schemas.microsoft.com/office/drawing/2014/main" id="{C0495746-5A02-F7E3-6534-E152104D04AA}"/>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2" name="组合 1">
            <a:extLst>
              <a:ext uri="{FF2B5EF4-FFF2-40B4-BE49-F238E27FC236}">
                <a16:creationId xmlns:a16="http://schemas.microsoft.com/office/drawing/2014/main" id="{91F9FA6A-DEFB-5233-0EF8-93534B4F0C25}"/>
              </a:ext>
            </a:extLst>
          </p:cNvPr>
          <p:cNvGrpSpPr/>
          <p:nvPr/>
        </p:nvGrpSpPr>
        <p:grpSpPr>
          <a:xfrm>
            <a:off x="5194300" y="6411736"/>
            <a:ext cx="7099039" cy="414788"/>
            <a:chOff x="6115824" y="6443212"/>
            <a:chExt cx="6441504" cy="414788"/>
          </a:xfrm>
        </p:grpSpPr>
        <p:sp>
          <p:nvSpPr>
            <p:cNvPr id="3" name="矩形 2">
              <a:extLst>
                <a:ext uri="{FF2B5EF4-FFF2-40B4-BE49-F238E27FC236}">
                  <a16:creationId xmlns:a16="http://schemas.microsoft.com/office/drawing/2014/main" id="{B6877ECA-B9B9-49FB-2FBA-7CEBD93B8389}"/>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 name="组合 3">
              <a:extLst>
                <a:ext uri="{FF2B5EF4-FFF2-40B4-BE49-F238E27FC236}">
                  <a16:creationId xmlns:a16="http://schemas.microsoft.com/office/drawing/2014/main" id="{73DA2C10-18F9-5199-78B4-02E3031C3A10}"/>
                </a:ext>
              </a:extLst>
            </p:cNvPr>
            <p:cNvGrpSpPr/>
            <p:nvPr/>
          </p:nvGrpSpPr>
          <p:grpSpPr>
            <a:xfrm>
              <a:off x="6115824" y="6443212"/>
              <a:ext cx="6441504" cy="400062"/>
              <a:chOff x="6115824" y="6443212"/>
              <a:chExt cx="6441504" cy="400062"/>
            </a:xfrm>
          </p:grpSpPr>
          <p:sp>
            <p:nvSpPr>
              <p:cNvPr id="6" name="矩形 5">
                <a:extLst>
                  <a:ext uri="{FF2B5EF4-FFF2-40B4-BE49-F238E27FC236}">
                    <a16:creationId xmlns:a16="http://schemas.microsoft.com/office/drawing/2014/main" id="{81E39363-3460-CBD2-621F-AFD6A6F94DEA}"/>
                  </a:ext>
                </a:extLst>
              </p:cNvPr>
              <p:cNvSpPr/>
              <p:nvPr/>
            </p:nvSpPr>
            <p:spPr>
              <a:xfrm>
                <a:off x="7249910" y="6473946"/>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7" name="文本框 6">
                <a:extLst>
                  <a:ext uri="{FF2B5EF4-FFF2-40B4-BE49-F238E27FC236}">
                    <a16:creationId xmlns:a16="http://schemas.microsoft.com/office/drawing/2014/main" id="{A0E1B269-D56A-44A3-8484-5A32B304C780}"/>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8" name="矩形 7">
                <a:extLst>
                  <a:ext uri="{FF2B5EF4-FFF2-40B4-BE49-F238E27FC236}">
                    <a16:creationId xmlns:a16="http://schemas.microsoft.com/office/drawing/2014/main" id="{D546222C-92D2-DA05-4460-7CA289824466}"/>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a:extLst>
                  <a:ext uri="{FF2B5EF4-FFF2-40B4-BE49-F238E27FC236}">
                    <a16:creationId xmlns:a16="http://schemas.microsoft.com/office/drawing/2014/main" id="{8E481F90-4D3D-BF0A-65AB-4636507AC940}"/>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研究内容与创新</a:t>
                </a:r>
              </a:p>
            </p:txBody>
          </p:sp>
          <p:sp>
            <p:nvSpPr>
              <p:cNvPr id="10" name="文本框 9">
                <a:extLst>
                  <a:ext uri="{FF2B5EF4-FFF2-40B4-BE49-F238E27FC236}">
                    <a16:creationId xmlns:a16="http://schemas.microsoft.com/office/drawing/2014/main" id="{B1D509F3-3EC7-F143-1BA0-82B88A26DC9F}"/>
                  </a:ext>
                </a:extLst>
              </p:cNvPr>
              <p:cNvSpPr txBox="1"/>
              <p:nvPr/>
            </p:nvSpPr>
            <p:spPr>
              <a:xfrm>
                <a:off x="8957235" y="6473946"/>
                <a:ext cx="1671536"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11" name="文本框 10">
                <a:extLst>
                  <a:ext uri="{FF2B5EF4-FFF2-40B4-BE49-F238E27FC236}">
                    <a16:creationId xmlns:a16="http://schemas.microsoft.com/office/drawing/2014/main" id="{DFD11294-FDA2-7EF7-EC7F-FA51E2EECE45}"/>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spTree>
    <p:extLst>
      <p:ext uri="{BB962C8B-B14F-4D97-AF65-F5344CB8AC3E}">
        <p14:creationId xmlns:p14="http://schemas.microsoft.com/office/powerpoint/2010/main" val="5533790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BD595-3582-7EEC-1E1A-7CBF9CC7F840}"/>
            </a:ext>
          </a:extLst>
        </p:cNvPr>
        <p:cNvGrpSpPr/>
        <p:nvPr/>
      </p:nvGrpSpPr>
      <p:grpSpPr>
        <a:xfrm>
          <a:off x="0" y="0"/>
          <a:ext cx="0" cy="0"/>
          <a:chOff x="0" y="0"/>
          <a:chExt cx="0" cy="0"/>
        </a:xfrm>
      </p:grpSpPr>
      <p:sp>
        <p:nvSpPr>
          <p:cNvPr id="335" name="矩形 334">
            <a:extLst>
              <a:ext uri="{FF2B5EF4-FFF2-40B4-BE49-F238E27FC236}">
                <a16:creationId xmlns:a16="http://schemas.microsoft.com/office/drawing/2014/main" id="{6E87C1D8-A9F3-AFC9-FF01-381293597795}"/>
              </a:ext>
            </a:extLst>
          </p:cNvPr>
          <p:cNvSpPr/>
          <p:nvPr/>
        </p:nvSpPr>
        <p:spPr>
          <a:xfrm>
            <a:off x="88571" y="1117128"/>
            <a:ext cx="12026951" cy="5342823"/>
          </a:xfrm>
          <a:prstGeom prst="rect">
            <a:avLst/>
          </a:prstGeom>
          <a:solidFill>
            <a:srgbClr val="DEEBF7">
              <a:alpha val="52000"/>
            </a:srgbClr>
          </a:solidFill>
          <a:ln w="28575">
            <a:solidFill>
              <a:schemeClr val="bg1">
                <a:lumMod val="6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矩形 112">
            <a:extLst>
              <a:ext uri="{FF2B5EF4-FFF2-40B4-BE49-F238E27FC236}">
                <a16:creationId xmlns:a16="http://schemas.microsoft.com/office/drawing/2014/main" id="{0C2A1DFF-FBB3-9EF0-117F-50FB33C4B2D0}"/>
              </a:ext>
            </a:extLst>
          </p:cNvPr>
          <p:cNvSpPr/>
          <p:nvPr/>
        </p:nvSpPr>
        <p:spPr>
          <a:xfrm rot="5400000">
            <a:off x="9506765" y="3917527"/>
            <a:ext cx="3831267" cy="1078582"/>
          </a:xfrm>
          <a:prstGeom prst="rect">
            <a:avLst/>
          </a:prstGeom>
          <a:solidFill>
            <a:schemeClr val="accent5">
              <a:lumMod val="20000"/>
              <a:lumOff val="80000"/>
            </a:schemeClr>
          </a:solidFill>
          <a:ln w="28575">
            <a:solidFill>
              <a:srgbClr val="005CA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a:extLst>
              <a:ext uri="{FF2B5EF4-FFF2-40B4-BE49-F238E27FC236}">
                <a16:creationId xmlns:a16="http://schemas.microsoft.com/office/drawing/2014/main" id="{46A22639-C50B-44B3-1199-0EDA83DD8910}"/>
              </a:ext>
            </a:extLst>
          </p:cNvPr>
          <p:cNvSpPr txBox="1"/>
          <p:nvPr/>
        </p:nvSpPr>
        <p:spPr>
          <a:xfrm>
            <a:off x="10828506" y="2646585"/>
            <a:ext cx="1250727" cy="3663912"/>
          </a:xfrm>
          <a:prstGeom prst="rect">
            <a:avLst/>
          </a:prstGeom>
          <a:noFill/>
        </p:spPr>
        <p:txBody>
          <a:bodyPr vert="wordArtVert" wrap="square" rtlCol="0" anchor="t" anchorCtr="0">
            <a:spAutoFit/>
          </a:bodyPr>
          <a:lstStyle/>
          <a:p>
            <a:r>
              <a:rPr lang="zh-CN" altLang="en-US" b="1" spc="-300" dirty="0">
                <a:latin typeface="微软雅黑" panose="020B0503020204020204" pitchFamily="34" charset="-122"/>
                <a:ea typeface="微软雅黑" panose="020B0503020204020204" pitchFamily="34" charset="-122"/>
              </a:rPr>
              <a:t>应用于</a:t>
            </a:r>
            <a:r>
              <a:rPr lang="zh-CN" altLang="en-US" b="1" spc="-300" dirty="0">
                <a:solidFill>
                  <a:srgbClr val="C00000"/>
                </a:solidFill>
                <a:latin typeface="微软雅黑" panose="020B0503020204020204" pitchFamily="34" charset="-122"/>
                <a:ea typeface="微软雅黑" panose="020B0503020204020204" pitchFamily="34" charset="-122"/>
              </a:rPr>
              <a:t>地铁站厅站台空调系统</a:t>
            </a:r>
            <a:r>
              <a:rPr lang="en-US" altLang="zh-CN" b="1" spc="-300" dirty="0">
                <a:latin typeface="微软雅黑" panose="020B0503020204020204" pitchFamily="34" charset="-122"/>
                <a:ea typeface="微软雅黑" panose="020B0503020204020204" pitchFamily="34" charset="-122"/>
              </a:rPr>
              <a:t>/</a:t>
            </a:r>
            <a:r>
              <a:rPr lang="zh-CN" altLang="en-US" b="1" spc="-300" dirty="0">
                <a:solidFill>
                  <a:srgbClr val="C00000"/>
                </a:solidFill>
                <a:latin typeface="微软雅黑" panose="020B0503020204020204" pitchFamily="34" charset="-122"/>
                <a:ea typeface="微软雅黑" panose="020B0503020204020204" pitchFamily="34" charset="-122"/>
              </a:rPr>
              <a:t>数据中心冷却系统</a:t>
            </a:r>
            <a:endParaRPr lang="en-US" altLang="zh-CN" b="1" spc="-300" dirty="0">
              <a:solidFill>
                <a:srgbClr val="C00000"/>
              </a:solidFill>
              <a:latin typeface="微软雅黑" panose="020B0503020204020204" pitchFamily="34" charset="-122"/>
              <a:ea typeface="微软雅黑" panose="020B0503020204020204" pitchFamily="34" charset="-122"/>
            </a:endParaRPr>
          </a:p>
          <a:p>
            <a:r>
              <a:rPr lang="zh-CN" altLang="en-US" b="1" spc="-300" dirty="0">
                <a:latin typeface="微软雅黑" panose="020B0503020204020204" pitchFamily="34" charset="-122"/>
                <a:ea typeface="微软雅黑" panose="020B0503020204020204" pitchFamily="34" charset="-122"/>
              </a:rPr>
              <a:t>提供</a:t>
            </a:r>
            <a:r>
              <a:rPr lang="zh-CN" altLang="en-US" b="1" spc="-300" dirty="0">
                <a:solidFill>
                  <a:srgbClr val="C00000"/>
                </a:solidFill>
                <a:latin typeface="微软雅黑" panose="020B0503020204020204" pitchFamily="34" charset="-122"/>
                <a:ea typeface="微软雅黑" panose="020B0503020204020204" pitchFamily="34" charset="-122"/>
              </a:rPr>
              <a:t>理论依据</a:t>
            </a:r>
            <a:r>
              <a:rPr lang="zh-CN" altLang="en-US" b="1" spc="-300" dirty="0">
                <a:latin typeface="微软雅黑" panose="020B0503020204020204" pitchFamily="34" charset="-122"/>
                <a:ea typeface="微软雅黑" panose="020B0503020204020204" pitchFamily="34" charset="-122"/>
              </a:rPr>
              <a:t>和</a:t>
            </a:r>
            <a:r>
              <a:rPr lang="zh-CN" altLang="en-US" b="1" spc="-300" dirty="0">
                <a:solidFill>
                  <a:srgbClr val="C00000"/>
                </a:solidFill>
                <a:latin typeface="微软雅黑" panose="020B0503020204020204" pitchFamily="34" charset="-122"/>
                <a:ea typeface="微软雅黑" panose="020B0503020204020204" pitchFamily="34" charset="-122"/>
              </a:rPr>
              <a:t>数据支撑</a:t>
            </a:r>
          </a:p>
        </p:txBody>
      </p:sp>
      <p:sp>
        <p:nvSpPr>
          <p:cNvPr id="37" name="灯片编号占位符 36">
            <a:extLst>
              <a:ext uri="{FF2B5EF4-FFF2-40B4-BE49-F238E27FC236}">
                <a16:creationId xmlns:a16="http://schemas.microsoft.com/office/drawing/2014/main" id="{7DA65A70-580F-F037-60A3-A55D11D8BABF}"/>
              </a:ext>
            </a:extLst>
          </p:cNvPr>
          <p:cNvSpPr>
            <a:spLocks noGrp="1"/>
          </p:cNvSpPr>
          <p:nvPr>
            <p:ph type="sldNum" sz="quarter" idx="12"/>
          </p:nvPr>
        </p:nvSpPr>
        <p:spPr>
          <a:xfrm>
            <a:off x="9476144" y="6465698"/>
            <a:ext cx="2743200" cy="365125"/>
          </a:xfrm>
        </p:spPr>
        <p:txBody>
          <a:bodyPr/>
          <a:lstStyle/>
          <a:p>
            <a:fld id="{01635508-54A0-4FB0-A4C5-6467DE85E924}" type="slidenum">
              <a:rPr lang="zh-CN" altLang="en-US" b="1" smtClean="0"/>
              <a:pPr/>
              <a:t>8</a:t>
            </a:fld>
            <a:endParaRPr lang="zh-CN" altLang="en-US" b="1" dirty="0"/>
          </a:p>
        </p:txBody>
      </p:sp>
      <p:cxnSp>
        <p:nvCxnSpPr>
          <p:cNvPr id="228" name="直线连接符 9">
            <a:extLst>
              <a:ext uri="{FF2B5EF4-FFF2-40B4-BE49-F238E27FC236}">
                <a16:creationId xmlns:a16="http://schemas.microsoft.com/office/drawing/2014/main" id="{52BCC608-EAA7-16AE-5E80-A5B0EEC58958}"/>
              </a:ext>
            </a:extLst>
          </p:cNvPr>
          <p:cNvCxnSpPr/>
          <p:nvPr/>
        </p:nvCxnSpPr>
        <p:spPr>
          <a:xfrm>
            <a:off x="11117" y="539663"/>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29" name="梯形 228">
            <a:extLst>
              <a:ext uri="{FF2B5EF4-FFF2-40B4-BE49-F238E27FC236}">
                <a16:creationId xmlns:a16="http://schemas.microsoft.com/office/drawing/2014/main" id="{ED1416DD-F267-AA06-6780-5E023BE34EBD}"/>
              </a:ext>
            </a:extLst>
          </p:cNvPr>
          <p:cNvSpPr/>
          <p:nvPr/>
        </p:nvSpPr>
        <p:spPr>
          <a:xfrm rot="10800000">
            <a:off x="19773" y="543782"/>
            <a:ext cx="4248029"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230" name="文本框 229">
            <a:extLst>
              <a:ext uri="{FF2B5EF4-FFF2-40B4-BE49-F238E27FC236}">
                <a16:creationId xmlns:a16="http://schemas.microsoft.com/office/drawing/2014/main" id="{C107A9F7-76EA-AB75-E54B-F29E33929B94}"/>
              </a:ext>
            </a:extLst>
          </p:cNvPr>
          <p:cNvSpPr txBox="1"/>
          <p:nvPr/>
        </p:nvSpPr>
        <p:spPr>
          <a:xfrm>
            <a:off x="308731" y="570954"/>
            <a:ext cx="36353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技术路线</a:t>
            </a:r>
          </a:p>
        </p:txBody>
      </p:sp>
      <p:grpSp>
        <p:nvGrpSpPr>
          <p:cNvPr id="232"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B98CE29-3A68-5ADE-DF58-7B3554720806}"/>
              </a:ext>
            </a:extLst>
          </p:cNvPr>
          <p:cNvGrpSpPr>
            <a:grpSpLocks noChangeAspect="1"/>
          </p:cNvGrpSpPr>
          <p:nvPr>
            <p:custDataLst>
              <p:tags r:id="rId1"/>
            </p:custDataLst>
          </p:nvPr>
        </p:nvGrpSpPr>
        <p:grpSpPr>
          <a:xfrm>
            <a:off x="10482624" y="-8867"/>
            <a:ext cx="1587581" cy="525001"/>
            <a:chOff x="2629947" y="2501424"/>
            <a:chExt cx="5609900" cy="1855152"/>
          </a:xfrm>
          <a:solidFill>
            <a:srgbClr val="005CA1"/>
          </a:solidFill>
        </p:grpSpPr>
        <p:grpSp>
          <p:nvGrpSpPr>
            <p:cNvPr id="233" name="iSľîďê">
              <a:extLst>
                <a:ext uri="{FF2B5EF4-FFF2-40B4-BE49-F238E27FC236}">
                  <a16:creationId xmlns:a16="http://schemas.microsoft.com/office/drawing/2014/main" id="{41CF3D64-3FA3-396B-3EAC-4BEACEB1C48F}"/>
                </a:ext>
              </a:extLst>
            </p:cNvPr>
            <p:cNvGrpSpPr/>
            <p:nvPr/>
          </p:nvGrpSpPr>
          <p:grpSpPr>
            <a:xfrm>
              <a:off x="2629947" y="2501424"/>
              <a:ext cx="1847550" cy="1855152"/>
              <a:chOff x="3216275" y="2651125"/>
              <a:chExt cx="1543050" cy="1549400"/>
            </a:xfrm>
            <a:grpFill/>
          </p:grpSpPr>
          <p:sp>
            <p:nvSpPr>
              <p:cNvPr id="264" name="îśľíḓè">
                <a:extLst>
                  <a:ext uri="{FF2B5EF4-FFF2-40B4-BE49-F238E27FC236}">
                    <a16:creationId xmlns:a16="http://schemas.microsoft.com/office/drawing/2014/main" id="{1425A294-51B8-E0D0-8080-B253E2772EC7}"/>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işḷïďe">
                <a:extLst>
                  <a:ext uri="{FF2B5EF4-FFF2-40B4-BE49-F238E27FC236}">
                    <a16:creationId xmlns:a16="http://schemas.microsoft.com/office/drawing/2014/main" id="{91486F7D-A6BF-3B1B-BE6C-EDCE777EF0A8}"/>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şľïďê">
                <a:extLst>
                  <a:ext uri="{FF2B5EF4-FFF2-40B4-BE49-F238E27FC236}">
                    <a16:creationId xmlns:a16="http://schemas.microsoft.com/office/drawing/2014/main" id="{F084F098-B91F-1F3E-48C5-7E23DB1A082C}"/>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iŝľíḍê">
                <a:extLst>
                  <a:ext uri="{FF2B5EF4-FFF2-40B4-BE49-F238E27FC236}">
                    <a16:creationId xmlns:a16="http://schemas.microsoft.com/office/drawing/2014/main" id="{212B7841-ACF8-8EDC-2EFC-72D917876F4E}"/>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ṥḻiḓe">
                <a:extLst>
                  <a:ext uri="{FF2B5EF4-FFF2-40B4-BE49-F238E27FC236}">
                    <a16:creationId xmlns:a16="http://schemas.microsoft.com/office/drawing/2014/main" id="{A47AD485-8664-27CB-273C-D3E04112A278}"/>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iSľíḓè">
                <a:extLst>
                  <a:ext uri="{FF2B5EF4-FFF2-40B4-BE49-F238E27FC236}">
                    <a16:creationId xmlns:a16="http://schemas.microsoft.com/office/drawing/2014/main" id="{A239822B-F678-2835-49AE-C89E7CB89E8C}"/>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S1îdè">
                <a:extLst>
                  <a:ext uri="{FF2B5EF4-FFF2-40B4-BE49-F238E27FC236}">
                    <a16:creationId xmlns:a16="http://schemas.microsoft.com/office/drawing/2014/main" id="{493B20C2-DE99-B663-4271-D05873F9E739}"/>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ïṣḷîḓe">
                <a:extLst>
                  <a:ext uri="{FF2B5EF4-FFF2-40B4-BE49-F238E27FC236}">
                    <a16:creationId xmlns:a16="http://schemas.microsoft.com/office/drawing/2014/main" id="{161CCC11-575A-74DD-00DB-45207C730C0F}"/>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ïŝḻiḑe">
                <a:extLst>
                  <a:ext uri="{FF2B5EF4-FFF2-40B4-BE49-F238E27FC236}">
                    <a16:creationId xmlns:a16="http://schemas.microsoft.com/office/drawing/2014/main" id="{784E9B29-81F8-81AD-5A7F-F20974ADF146}"/>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îśḻîďe">
                <a:extLst>
                  <a:ext uri="{FF2B5EF4-FFF2-40B4-BE49-F238E27FC236}">
                    <a16:creationId xmlns:a16="http://schemas.microsoft.com/office/drawing/2014/main" id="{E017D019-3CDA-CFDA-1DFF-2BA6889F36E6}"/>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î$1îḓê">
                <a:extLst>
                  <a:ext uri="{FF2B5EF4-FFF2-40B4-BE49-F238E27FC236}">
                    <a16:creationId xmlns:a16="http://schemas.microsoft.com/office/drawing/2014/main" id="{F807E75D-F538-F06E-5338-E91B6424CE13}"/>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ïSlïďê">
                <a:extLst>
                  <a:ext uri="{FF2B5EF4-FFF2-40B4-BE49-F238E27FC236}">
                    <a16:creationId xmlns:a16="http://schemas.microsoft.com/office/drawing/2014/main" id="{0D000F76-7E7C-8C4E-A9A8-853AD156C35E}"/>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ïṡļiḑê">
                <a:extLst>
                  <a:ext uri="{FF2B5EF4-FFF2-40B4-BE49-F238E27FC236}">
                    <a16:creationId xmlns:a16="http://schemas.microsoft.com/office/drawing/2014/main" id="{1AE2A2B3-C8A9-BAA4-446B-07DBDAEBA448}"/>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iSḷïde">
                <a:extLst>
                  <a:ext uri="{FF2B5EF4-FFF2-40B4-BE49-F238E27FC236}">
                    <a16:creationId xmlns:a16="http://schemas.microsoft.com/office/drawing/2014/main" id="{696BFA48-1397-A9C1-02D6-B0116F75EAF7}"/>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íšļiďè">
                <a:extLst>
                  <a:ext uri="{FF2B5EF4-FFF2-40B4-BE49-F238E27FC236}">
                    <a16:creationId xmlns:a16="http://schemas.microsoft.com/office/drawing/2014/main" id="{D46F42DA-D42B-E909-94AA-47918A7262A5}"/>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îṡ1ïdê">
                <a:extLst>
                  <a:ext uri="{FF2B5EF4-FFF2-40B4-BE49-F238E27FC236}">
                    <a16:creationId xmlns:a16="http://schemas.microsoft.com/office/drawing/2014/main" id="{06E88835-5745-9A2C-6079-D4F6B17122C7}"/>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isḻiḓê">
                <a:extLst>
                  <a:ext uri="{FF2B5EF4-FFF2-40B4-BE49-F238E27FC236}">
                    <a16:creationId xmlns:a16="http://schemas.microsoft.com/office/drawing/2014/main" id="{C4980418-B230-4A02-9374-5EBEE01884DE}"/>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ïSḷiḍe">
                <a:extLst>
                  <a:ext uri="{FF2B5EF4-FFF2-40B4-BE49-F238E27FC236}">
                    <a16:creationId xmlns:a16="http://schemas.microsoft.com/office/drawing/2014/main" id="{5BA67344-DE45-02A9-9731-802FACFF1F5E}"/>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îṩḷiḑê">
                <a:extLst>
                  <a:ext uri="{FF2B5EF4-FFF2-40B4-BE49-F238E27FC236}">
                    <a16:creationId xmlns:a16="http://schemas.microsoft.com/office/drawing/2014/main" id="{74BCC05D-78C8-1F9A-0BD2-396576DD4FDB}"/>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íṧliḋê">
                <a:extLst>
                  <a:ext uri="{FF2B5EF4-FFF2-40B4-BE49-F238E27FC236}">
                    <a16:creationId xmlns:a16="http://schemas.microsoft.com/office/drawing/2014/main" id="{D7562CBF-CD77-94AF-99DE-CDEDF5466CEB}"/>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iŝ1îḍé">
                <a:extLst>
                  <a:ext uri="{FF2B5EF4-FFF2-40B4-BE49-F238E27FC236}">
                    <a16:creationId xmlns:a16="http://schemas.microsoft.com/office/drawing/2014/main" id="{BBFF711F-CC97-36D1-E672-75EFEF12DC75}"/>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îšlîďè">
                <a:extLst>
                  <a:ext uri="{FF2B5EF4-FFF2-40B4-BE49-F238E27FC236}">
                    <a16:creationId xmlns:a16="http://schemas.microsoft.com/office/drawing/2014/main" id="{E2E494CF-F2CC-7238-2C00-2069B8B7D21D}"/>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ïşliďe">
                <a:extLst>
                  <a:ext uri="{FF2B5EF4-FFF2-40B4-BE49-F238E27FC236}">
                    <a16:creationId xmlns:a16="http://schemas.microsoft.com/office/drawing/2014/main" id="{2771F3B8-B6A9-E2D6-8B80-D41954ED26E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íśļíḑè">
                <a:extLst>
                  <a:ext uri="{FF2B5EF4-FFF2-40B4-BE49-F238E27FC236}">
                    <a16:creationId xmlns:a16="http://schemas.microsoft.com/office/drawing/2014/main" id="{A4A62A22-6B2F-B2FE-B9D8-89B8F95681B7}"/>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ṥḷíḍè">
                <a:extLst>
                  <a:ext uri="{FF2B5EF4-FFF2-40B4-BE49-F238E27FC236}">
                    <a16:creationId xmlns:a16="http://schemas.microsoft.com/office/drawing/2014/main" id="{276A5486-E75A-A76B-EB22-2434BAEF335C}"/>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ïSḻiḓe">
                <a:extLst>
                  <a:ext uri="{FF2B5EF4-FFF2-40B4-BE49-F238E27FC236}">
                    <a16:creationId xmlns:a16="http://schemas.microsoft.com/office/drawing/2014/main" id="{986D6CC6-D7E7-E85B-7F39-B9030AE78CB4}"/>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sļiḋé">
                <a:extLst>
                  <a:ext uri="{FF2B5EF4-FFF2-40B4-BE49-F238E27FC236}">
                    <a16:creationId xmlns:a16="http://schemas.microsoft.com/office/drawing/2014/main" id="{41C75E6A-570F-E062-3499-CE5976DDB67C}"/>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ïşľídé">
                <a:extLst>
                  <a:ext uri="{FF2B5EF4-FFF2-40B4-BE49-F238E27FC236}">
                    <a16:creationId xmlns:a16="http://schemas.microsoft.com/office/drawing/2014/main" id="{547866C1-6FA2-79C7-EB1C-4B8B717B8D48}"/>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34" name="îṡḻiḓê">
              <a:extLst>
                <a:ext uri="{FF2B5EF4-FFF2-40B4-BE49-F238E27FC236}">
                  <a16:creationId xmlns:a16="http://schemas.microsoft.com/office/drawing/2014/main" id="{412D815A-E12A-673D-BA3E-247EA062DEC4}"/>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š1îďê">
              <a:extLst>
                <a:ext uri="{FF2B5EF4-FFF2-40B4-BE49-F238E27FC236}">
                  <a16:creationId xmlns:a16="http://schemas.microsoft.com/office/drawing/2014/main" id="{2FA6211D-4455-3A36-05AF-614ACC84824B}"/>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36" name="íṩlíḍe">
              <a:extLst>
                <a:ext uri="{FF2B5EF4-FFF2-40B4-BE49-F238E27FC236}">
                  <a16:creationId xmlns:a16="http://schemas.microsoft.com/office/drawing/2014/main" id="{83F30328-3589-6019-2F41-02BDE14ABBC2}"/>
                </a:ext>
              </a:extLst>
            </p:cNvPr>
            <p:cNvGrpSpPr/>
            <p:nvPr/>
          </p:nvGrpSpPr>
          <p:grpSpPr>
            <a:xfrm>
              <a:off x="4589708" y="2583543"/>
              <a:ext cx="742163" cy="1193232"/>
              <a:chOff x="4691308" y="2684429"/>
              <a:chExt cx="679414" cy="1092346"/>
            </a:xfrm>
            <a:grpFill/>
          </p:grpSpPr>
          <p:sp>
            <p:nvSpPr>
              <p:cNvPr id="261" name="ïṡľïďê">
                <a:extLst>
                  <a:ext uri="{FF2B5EF4-FFF2-40B4-BE49-F238E27FC236}">
                    <a16:creationId xmlns:a16="http://schemas.microsoft.com/office/drawing/2014/main" id="{7CA5F182-6B2F-B3A1-9DD6-8B576E3F9CC3}"/>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îšlíḍé">
                <a:extLst>
                  <a:ext uri="{FF2B5EF4-FFF2-40B4-BE49-F238E27FC236}">
                    <a16:creationId xmlns:a16="http://schemas.microsoft.com/office/drawing/2014/main" id="{D99CE51F-4D81-5585-5720-A3EBC6AF19FD}"/>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S1ïḍé">
                <a:extLst>
                  <a:ext uri="{FF2B5EF4-FFF2-40B4-BE49-F238E27FC236}">
                    <a16:creationId xmlns:a16="http://schemas.microsoft.com/office/drawing/2014/main" id="{B4CA026F-BC8F-8A40-AE20-7311DC4C8557}"/>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37" name="î$1idè">
              <a:extLst>
                <a:ext uri="{FF2B5EF4-FFF2-40B4-BE49-F238E27FC236}">
                  <a16:creationId xmlns:a16="http://schemas.microsoft.com/office/drawing/2014/main" id="{4D87EDEC-42D4-63FB-63C6-15F8A024DC19}"/>
                </a:ext>
              </a:extLst>
            </p:cNvPr>
            <p:cNvGrpSpPr/>
            <p:nvPr/>
          </p:nvGrpSpPr>
          <p:grpSpPr>
            <a:xfrm>
              <a:off x="7561942" y="2580837"/>
              <a:ext cx="677905" cy="1186334"/>
              <a:chOff x="7344147" y="2674826"/>
              <a:chExt cx="624197" cy="1092345"/>
            </a:xfrm>
            <a:grpFill/>
          </p:grpSpPr>
          <p:sp>
            <p:nvSpPr>
              <p:cNvPr id="257" name="ïṩľiḓe">
                <a:extLst>
                  <a:ext uri="{FF2B5EF4-FFF2-40B4-BE49-F238E27FC236}">
                    <a16:creationId xmlns:a16="http://schemas.microsoft.com/office/drawing/2014/main" id="{9A851C61-B9AC-AEB4-8122-D59293E5CE81}"/>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íṣlïḓê">
                <a:extLst>
                  <a:ext uri="{FF2B5EF4-FFF2-40B4-BE49-F238E27FC236}">
                    <a16:creationId xmlns:a16="http://schemas.microsoft.com/office/drawing/2014/main" id="{DD008A93-A6D5-914D-6D46-3BBA45D3597F}"/>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šlîḍê">
                <a:extLst>
                  <a:ext uri="{FF2B5EF4-FFF2-40B4-BE49-F238E27FC236}">
                    <a16:creationId xmlns:a16="http://schemas.microsoft.com/office/drawing/2014/main" id="{684159AF-2822-D9C4-1BB6-2CFD23C0C4DE}"/>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S1îḓe">
                <a:extLst>
                  <a:ext uri="{FF2B5EF4-FFF2-40B4-BE49-F238E27FC236}">
                    <a16:creationId xmlns:a16="http://schemas.microsoft.com/office/drawing/2014/main" id="{CADA07DE-1ED7-470F-D99C-4FCDD95850EE}"/>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38" name="ïŝḻïdè">
              <a:extLst>
                <a:ext uri="{FF2B5EF4-FFF2-40B4-BE49-F238E27FC236}">
                  <a16:creationId xmlns:a16="http://schemas.microsoft.com/office/drawing/2014/main" id="{F05184E6-CF17-C564-448D-8355502ACC60}"/>
                </a:ext>
              </a:extLst>
            </p:cNvPr>
            <p:cNvGrpSpPr/>
            <p:nvPr/>
          </p:nvGrpSpPr>
          <p:grpSpPr>
            <a:xfrm>
              <a:off x="4649513" y="3946051"/>
              <a:ext cx="3567404" cy="243887"/>
              <a:chOff x="4649503" y="3967974"/>
              <a:chExt cx="3246722" cy="221964"/>
            </a:xfrm>
            <a:grpFill/>
          </p:grpSpPr>
          <p:sp>
            <p:nvSpPr>
              <p:cNvPr id="239" name="í$ḻiḓé">
                <a:extLst>
                  <a:ext uri="{FF2B5EF4-FFF2-40B4-BE49-F238E27FC236}">
                    <a16:creationId xmlns:a16="http://schemas.microsoft.com/office/drawing/2014/main" id="{888C4731-ECD2-7A23-EF8C-409B9751471A}"/>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ïṡľîḓé">
                <a:extLst>
                  <a:ext uri="{FF2B5EF4-FFF2-40B4-BE49-F238E27FC236}">
                    <a16:creationId xmlns:a16="http://schemas.microsoft.com/office/drawing/2014/main" id="{D490513C-DF03-C29A-ACB1-BF8F17D3D544}"/>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ṥļíḑè">
                <a:extLst>
                  <a:ext uri="{FF2B5EF4-FFF2-40B4-BE49-F238E27FC236}">
                    <a16:creationId xmlns:a16="http://schemas.microsoft.com/office/drawing/2014/main" id="{339F37EB-9556-4C60-6E95-47DE6C3F70C5}"/>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îŝliḍé">
                <a:extLst>
                  <a:ext uri="{FF2B5EF4-FFF2-40B4-BE49-F238E27FC236}">
                    <a16:creationId xmlns:a16="http://schemas.microsoft.com/office/drawing/2014/main" id="{BAC06048-2599-6B2E-C001-11F26DEECCBA}"/>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îŝļiďè">
                <a:extLst>
                  <a:ext uri="{FF2B5EF4-FFF2-40B4-BE49-F238E27FC236}">
                    <a16:creationId xmlns:a16="http://schemas.microsoft.com/office/drawing/2014/main" id="{54F4C12A-F129-C4ED-5A02-0BDAAAC85B03}"/>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îṩḷiḓé">
                <a:extLst>
                  <a:ext uri="{FF2B5EF4-FFF2-40B4-BE49-F238E27FC236}">
                    <a16:creationId xmlns:a16="http://schemas.microsoft.com/office/drawing/2014/main" id="{E2C773D6-4E0F-8E4A-240C-872A934CEB64}"/>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ḷíďè">
                <a:extLst>
                  <a:ext uri="{FF2B5EF4-FFF2-40B4-BE49-F238E27FC236}">
                    <a16:creationId xmlns:a16="http://schemas.microsoft.com/office/drawing/2014/main" id="{C78E5077-E469-B540-0683-3AA0C36A92F6}"/>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ś1îdê">
                <a:extLst>
                  <a:ext uri="{FF2B5EF4-FFF2-40B4-BE49-F238E27FC236}">
                    <a16:creationId xmlns:a16="http://schemas.microsoft.com/office/drawing/2014/main" id="{F4D45009-36BE-86A2-C245-F19015E1939A}"/>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íṧļîḓe">
                <a:extLst>
                  <a:ext uri="{FF2B5EF4-FFF2-40B4-BE49-F238E27FC236}">
                    <a16:creationId xmlns:a16="http://schemas.microsoft.com/office/drawing/2014/main" id="{6D4705B5-F208-EB03-1296-6D238508FB38}"/>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ï$ḷíḑe">
                <a:extLst>
                  <a:ext uri="{FF2B5EF4-FFF2-40B4-BE49-F238E27FC236}">
                    <a16:creationId xmlns:a16="http://schemas.microsoft.com/office/drawing/2014/main" id="{634120EA-3A16-8AB3-FEA5-83581D7F7DF7}"/>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šļiďè">
                <a:extLst>
                  <a:ext uri="{FF2B5EF4-FFF2-40B4-BE49-F238E27FC236}">
                    <a16:creationId xmlns:a16="http://schemas.microsoft.com/office/drawing/2014/main" id="{6FC4B25E-CEA6-2DE6-8F25-4740998DFB59}"/>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ṡḷïdè">
                <a:extLst>
                  <a:ext uri="{FF2B5EF4-FFF2-40B4-BE49-F238E27FC236}">
                    <a16:creationId xmlns:a16="http://schemas.microsoft.com/office/drawing/2014/main" id="{B52D4995-9BCD-F7CC-0CE2-851D63CB200D}"/>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îśḻïḓe">
                <a:extLst>
                  <a:ext uri="{FF2B5EF4-FFF2-40B4-BE49-F238E27FC236}">
                    <a16:creationId xmlns:a16="http://schemas.microsoft.com/office/drawing/2014/main" id="{B3C91682-0C98-E31E-2DCA-EF5D1AD6CF0D}"/>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íšļîḓe">
                <a:extLst>
                  <a:ext uri="{FF2B5EF4-FFF2-40B4-BE49-F238E27FC236}">
                    <a16:creationId xmlns:a16="http://schemas.microsoft.com/office/drawing/2014/main" id="{3962B157-F06E-8D15-EC8E-F94CB4D297A1}"/>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ïšḷîḋé">
                <a:extLst>
                  <a:ext uri="{FF2B5EF4-FFF2-40B4-BE49-F238E27FC236}">
                    <a16:creationId xmlns:a16="http://schemas.microsoft.com/office/drawing/2014/main" id="{5E8DB614-69D9-B65F-784A-3A2083E023E0}"/>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ïšļïḋê">
                <a:extLst>
                  <a:ext uri="{FF2B5EF4-FFF2-40B4-BE49-F238E27FC236}">
                    <a16:creationId xmlns:a16="http://schemas.microsoft.com/office/drawing/2014/main" id="{34FF3169-5560-DEED-2CEB-B08ADB591046}"/>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śľïḓê">
                <a:extLst>
                  <a:ext uri="{FF2B5EF4-FFF2-40B4-BE49-F238E27FC236}">
                    <a16:creationId xmlns:a16="http://schemas.microsoft.com/office/drawing/2014/main" id="{B8ED7F95-F784-7AC5-EA50-EE434040AFE8}"/>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iṩḷiḋé">
                <a:extLst>
                  <a:ext uri="{FF2B5EF4-FFF2-40B4-BE49-F238E27FC236}">
                    <a16:creationId xmlns:a16="http://schemas.microsoft.com/office/drawing/2014/main" id="{EAFE0855-B74E-1489-DB25-35740F518E3B}"/>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68" name="箭头: 右 67">
            <a:extLst>
              <a:ext uri="{FF2B5EF4-FFF2-40B4-BE49-F238E27FC236}">
                <a16:creationId xmlns:a16="http://schemas.microsoft.com/office/drawing/2014/main" id="{B15A3CE5-A5B5-01EC-1D64-2795F5846E80}"/>
              </a:ext>
            </a:extLst>
          </p:cNvPr>
          <p:cNvSpPr/>
          <p:nvPr/>
        </p:nvSpPr>
        <p:spPr>
          <a:xfrm>
            <a:off x="1515781" y="4070625"/>
            <a:ext cx="426374" cy="834785"/>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25C1CCF3-35B4-F0FB-CE14-312FAE83892D}"/>
              </a:ext>
            </a:extLst>
          </p:cNvPr>
          <p:cNvSpPr/>
          <p:nvPr/>
        </p:nvSpPr>
        <p:spPr>
          <a:xfrm rot="16200000">
            <a:off x="5500513" y="-2415789"/>
            <a:ext cx="1526256" cy="8788399"/>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 name="矩形: 圆角 26">
            <a:extLst>
              <a:ext uri="{FF2B5EF4-FFF2-40B4-BE49-F238E27FC236}">
                <a16:creationId xmlns:a16="http://schemas.microsoft.com/office/drawing/2014/main" id="{C7615DD2-F531-B6F0-7738-8A0B0C1DC37C}"/>
              </a:ext>
            </a:extLst>
          </p:cNvPr>
          <p:cNvSpPr/>
          <p:nvPr/>
        </p:nvSpPr>
        <p:spPr>
          <a:xfrm rot="5400000">
            <a:off x="6105043" y="-694167"/>
            <a:ext cx="437516" cy="6339594"/>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 name="矩形: 圆角 7">
            <a:extLst>
              <a:ext uri="{FF2B5EF4-FFF2-40B4-BE49-F238E27FC236}">
                <a16:creationId xmlns:a16="http://schemas.microsoft.com/office/drawing/2014/main" id="{A8452B51-8236-E73E-F884-68975C82F8C0}"/>
              </a:ext>
            </a:extLst>
          </p:cNvPr>
          <p:cNvSpPr/>
          <p:nvPr/>
        </p:nvSpPr>
        <p:spPr>
          <a:xfrm rot="16200000">
            <a:off x="6123794" y="-1205257"/>
            <a:ext cx="400018" cy="6339595"/>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文本框 2">
            <a:extLst>
              <a:ext uri="{FF2B5EF4-FFF2-40B4-BE49-F238E27FC236}">
                <a16:creationId xmlns:a16="http://schemas.microsoft.com/office/drawing/2014/main" id="{2E760134-75AC-281C-AF7A-B5926FEE1984}"/>
              </a:ext>
            </a:extLst>
          </p:cNvPr>
          <p:cNvSpPr txBox="1"/>
          <p:nvPr/>
        </p:nvSpPr>
        <p:spPr>
          <a:xfrm rot="16200000">
            <a:off x="6427032" y="-811615"/>
            <a:ext cx="461665" cy="6588090"/>
          </a:xfrm>
          <a:prstGeom prst="rect">
            <a:avLst/>
          </a:prstGeom>
          <a:noFill/>
        </p:spPr>
        <p:txBody>
          <a:bodyPr vert="eaVert" wrap="square" rtlCol="0">
            <a:spAutoFit/>
          </a:bodyPr>
          <a:lstStyle>
            <a:defPPr>
              <a:defRPr lang="zh-CN"/>
            </a:defPPr>
            <a:lvl1pPr>
              <a:defRPr sz="2000" b="1">
                <a:solidFill>
                  <a:srgbClr val="C00000"/>
                </a:solidFill>
                <a:latin typeface="微软雅黑" panose="020B0503020204020204" pitchFamily="34" charset="-122"/>
                <a:ea typeface="微软雅黑" panose="020B0503020204020204" pitchFamily="34" charset="-122"/>
              </a:defRPr>
            </a:lvl1pPr>
          </a:lstStyle>
          <a:p>
            <a:r>
              <a:rPr lang="zh-CN" altLang="en-US" sz="1800" b="1" dirty="0">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低碳高效</a:t>
            </a:r>
            <a:r>
              <a:rPr lang="zh-CN" altLang="en-US" sz="1800" b="1" dirty="0">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数据中心</a:t>
            </a:r>
            <a:r>
              <a:rPr lang="zh-CN" altLang="en-US" sz="1800" dirty="0">
                <a:solidFill>
                  <a:schemeClr val="tx1"/>
                </a:solidFill>
              </a:rPr>
              <a:t>机房</a:t>
            </a:r>
            <a:r>
              <a:rPr lang="zh-CN" altLang="en-US" sz="1800" dirty="0"/>
              <a:t>高散热需求</a:t>
            </a:r>
            <a:r>
              <a:rPr lang="zh-CN" altLang="en-US" sz="1800" dirty="0">
                <a:solidFill>
                  <a:schemeClr val="tx1"/>
                </a:solidFill>
              </a:rPr>
              <a:t>，冷却系统</a:t>
            </a:r>
            <a:r>
              <a:rPr lang="zh-CN" altLang="en-US" sz="1800" dirty="0"/>
              <a:t>高能耗</a:t>
            </a:r>
          </a:p>
        </p:txBody>
      </p:sp>
      <p:sp>
        <p:nvSpPr>
          <p:cNvPr id="25" name="矩形: 圆角 24">
            <a:extLst>
              <a:ext uri="{FF2B5EF4-FFF2-40B4-BE49-F238E27FC236}">
                <a16:creationId xmlns:a16="http://schemas.microsoft.com/office/drawing/2014/main" id="{0F48D0FE-5AF7-A254-64C2-7DA7E39A7433}"/>
              </a:ext>
            </a:extLst>
          </p:cNvPr>
          <p:cNvSpPr/>
          <p:nvPr/>
        </p:nvSpPr>
        <p:spPr>
          <a:xfrm rot="16200000">
            <a:off x="5985553" y="-798062"/>
            <a:ext cx="382903" cy="4511593"/>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 name="文本框 6">
            <a:extLst>
              <a:ext uri="{FF2B5EF4-FFF2-40B4-BE49-F238E27FC236}">
                <a16:creationId xmlns:a16="http://schemas.microsoft.com/office/drawing/2014/main" id="{15B88C56-EDAB-2F61-C548-04B2E1EDA04C}"/>
              </a:ext>
            </a:extLst>
          </p:cNvPr>
          <p:cNvSpPr txBox="1"/>
          <p:nvPr/>
        </p:nvSpPr>
        <p:spPr>
          <a:xfrm rot="16200000">
            <a:off x="6092969" y="50394"/>
            <a:ext cx="461665" cy="2867622"/>
          </a:xfrm>
          <a:prstGeom prst="rect">
            <a:avLst/>
          </a:prstGeom>
          <a:noFill/>
        </p:spPr>
        <p:txBody>
          <a:bodyPr vert="eaVert" wrap="square" rtlCol="0">
            <a:spAutoFit/>
          </a:bodyPr>
          <a:lstStyle>
            <a:defPPr>
              <a:defRPr lang="zh-CN"/>
            </a:defPPr>
            <a:lvl1pPr>
              <a:defRPr sz="1400" b="1">
                <a:latin typeface="微软雅黑" panose="020B0503020204020204" pitchFamily="34" charset="-122"/>
                <a:ea typeface="微软雅黑" panose="020B0503020204020204" pitchFamily="34" charset="-122"/>
              </a:defRPr>
            </a:lvl1pPr>
          </a:lstStyle>
          <a:p>
            <a:r>
              <a:rPr lang="zh-CN" altLang="en-US" sz="1800" dirty="0">
                <a:solidFill>
                  <a:srgbClr val="C00000"/>
                </a:solidFill>
              </a:rPr>
              <a:t>“双碳”</a:t>
            </a:r>
            <a:r>
              <a:rPr lang="zh-CN" altLang="en-US" sz="1800" dirty="0"/>
              <a:t>目标能源政策</a:t>
            </a:r>
          </a:p>
        </p:txBody>
      </p:sp>
      <p:sp>
        <p:nvSpPr>
          <p:cNvPr id="45" name="文本框 44">
            <a:extLst>
              <a:ext uri="{FF2B5EF4-FFF2-40B4-BE49-F238E27FC236}">
                <a16:creationId xmlns:a16="http://schemas.microsoft.com/office/drawing/2014/main" id="{FBF75FC8-ABB4-6EB2-AA2B-2BC8C6AC4492}"/>
              </a:ext>
            </a:extLst>
          </p:cNvPr>
          <p:cNvSpPr txBox="1"/>
          <p:nvPr/>
        </p:nvSpPr>
        <p:spPr>
          <a:xfrm>
            <a:off x="1236322" y="4445440"/>
            <a:ext cx="265016" cy="400110"/>
          </a:xfrm>
          <a:prstGeom prst="rect">
            <a:avLst/>
          </a:prstGeom>
          <a:noFill/>
        </p:spPr>
        <p:txBody>
          <a:bodyPr wrap="square">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a:t>
            </a:r>
            <a:endParaRPr lang="zh-CN" altLang="en-US" sz="2000" dirty="0"/>
          </a:p>
        </p:txBody>
      </p:sp>
      <p:sp>
        <p:nvSpPr>
          <p:cNvPr id="12" name="文本框 11">
            <a:extLst>
              <a:ext uri="{FF2B5EF4-FFF2-40B4-BE49-F238E27FC236}">
                <a16:creationId xmlns:a16="http://schemas.microsoft.com/office/drawing/2014/main" id="{E9F41FFE-B8DD-73A1-4259-69754FC00E4F}"/>
              </a:ext>
            </a:extLst>
          </p:cNvPr>
          <p:cNvSpPr txBox="1"/>
          <p:nvPr/>
        </p:nvSpPr>
        <p:spPr>
          <a:xfrm>
            <a:off x="70305" y="48625"/>
            <a:ext cx="3885314" cy="461665"/>
          </a:xfrm>
          <a:prstGeom prst="rect">
            <a:avLst/>
          </a:prstGeom>
          <a:noFill/>
        </p:spPr>
        <p:txBody>
          <a:bodyPr wrap="square" rtlCol="0">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2.</a:t>
            </a:r>
            <a:r>
              <a:rPr kumimoji="1" lang="zh-CN" altLang="en-US" sz="2400" b="1" dirty="0">
                <a:latin typeface="Microsoft YaHei" panose="020B0503020204020204" pitchFamily="34" charset="-122"/>
                <a:ea typeface="Microsoft YaHei" panose="020B0503020204020204" pitchFamily="34" charset="-122"/>
              </a:rPr>
              <a:t>研究内容与创新</a:t>
            </a:r>
          </a:p>
        </p:txBody>
      </p:sp>
      <p:sp>
        <p:nvSpPr>
          <p:cNvPr id="231" name="箭头: 右 230">
            <a:extLst>
              <a:ext uri="{FF2B5EF4-FFF2-40B4-BE49-F238E27FC236}">
                <a16:creationId xmlns:a16="http://schemas.microsoft.com/office/drawing/2014/main" id="{5483C42B-5D5B-93FE-865B-F6D82979F6A4}"/>
              </a:ext>
            </a:extLst>
          </p:cNvPr>
          <p:cNvSpPr/>
          <p:nvPr/>
        </p:nvSpPr>
        <p:spPr>
          <a:xfrm>
            <a:off x="5709782" y="4129984"/>
            <a:ext cx="426374" cy="834785"/>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8" name="箭头: 右 337">
            <a:extLst>
              <a:ext uri="{FF2B5EF4-FFF2-40B4-BE49-F238E27FC236}">
                <a16:creationId xmlns:a16="http://schemas.microsoft.com/office/drawing/2014/main" id="{51B11CED-C02B-476C-51B1-F4FE959F6B73}"/>
              </a:ext>
            </a:extLst>
          </p:cNvPr>
          <p:cNvSpPr/>
          <p:nvPr/>
        </p:nvSpPr>
        <p:spPr>
          <a:xfrm>
            <a:off x="10579043" y="4084746"/>
            <a:ext cx="426374" cy="834785"/>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9" name="组合 338">
            <a:extLst>
              <a:ext uri="{FF2B5EF4-FFF2-40B4-BE49-F238E27FC236}">
                <a16:creationId xmlns:a16="http://schemas.microsoft.com/office/drawing/2014/main" id="{FF607169-43E2-95A7-849F-6CE1707275FE}"/>
              </a:ext>
            </a:extLst>
          </p:cNvPr>
          <p:cNvGrpSpPr/>
          <p:nvPr/>
        </p:nvGrpSpPr>
        <p:grpSpPr>
          <a:xfrm>
            <a:off x="10778032" y="1515389"/>
            <a:ext cx="1284989" cy="434855"/>
            <a:chOff x="5861347" y="826953"/>
            <a:chExt cx="1804204" cy="453907"/>
          </a:xfrm>
        </p:grpSpPr>
        <p:sp>
          <p:nvSpPr>
            <p:cNvPr id="340" name="矩形: 圆角 339">
              <a:extLst>
                <a:ext uri="{FF2B5EF4-FFF2-40B4-BE49-F238E27FC236}">
                  <a16:creationId xmlns:a16="http://schemas.microsoft.com/office/drawing/2014/main" id="{60B5B1DD-D539-2773-3FCE-CD0AB3CCEA8A}"/>
                </a:ext>
              </a:extLst>
            </p:cNvPr>
            <p:cNvSpPr/>
            <p:nvPr/>
          </p:nvSpPr>
          <p:spPr>
            <a:xfrm>
              <a:off x="5861347" y="826953"/>
              <a:ext cx="1804204" cy="453907"/>
            </a:xfrm>
            <a:prstGeom prst="roundRect">
              <a:avLst/>
            </a:prstGeom>
            <a:solidFill>
              <a:schemeClr val="accent5">
                <a:lumMod val="40000"/>
                <a:lumOff val="60000"/>
              </a:schemeClr>
            </a:solidFill>
            <a:ln w="28575">
              <a:solidFill>
                <a:srgbClr val="005CA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1" name="文本框 340">
              <a:extLst>
                <a:ext uri="{FF2B5EF4-FFF2-40B4-BE49-F238E27FC236}">
                  <a16:creationId xmlns:a16="http://schemas.microsoft.com/office/drawing/2014/main" id="{405A6BAD-9441-5B0C-71B2-AC2CACCC777C}"/>
                </a:ext>
              </a:extLst>
            </p:cNvPr>
            <p:cNvSpPr txBox="1"/>
            <p:nvPr/>
          </p:nvSpPr>
          <p:spPr>
            <a:xfrm>
              <a:off x="5926793" y="860134"/>
              <a:ext cx="1708378" cy="41764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研究目标</a:t>
              </a:r>
            </a:p>
          </p:txBody>
        </p:sp>
      </p:grpSp>
      <p:grpSp>
        <p:nvGrpSpPr>
          <p:cNvPr id="2" name="组合 1">
            <a:extLst>
              <a:ext uri="{FF2B5EF4-FFF2-40B4-BE49-F238E27FC236}">
                <a16:creationId xmlns:a16="http://schemas.microsoft.com/office/drawing/2014/main" id="{1E065AFF-322F-BEA1-32DE-9CCAEABF7633}"/>
              </a:ext>
            </a:extLst>
          </p:cNvPr>
          <p:cNvGrpSpPr/>
          <p:nvPr/>
        </p:nvGrpSpPr>
        <p:grpSpPr>
          <a:xfrm>
            <a:off x="5206175" y="6447361"/>
            <a:ext cx="7099039" cy="414788"/>
            <a:chOff x="6115824" y="6443212"/>
            <a:chExt cx="6441504" cy="414788"/>
          </a:xfrm>
        </p:grpSpPr>
        <p:sp>
          <p:nvSpPr>
            <p:cNvPr id="4" name="矩形 3">
              <a:extLst>
                <a:ext uri="{FF2B5EF4-FFF2-40B4-BE49-F238E27FC236}">
                  <a16:creationId xmlns:a16="http://schemas.microsoft.com/office/drawing/2014/main" id="{7D3CB2C3-7AE2-E5DC-BBE9-FC448CD30EA1}"/>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9" name="组合 8">
              <a:extLst>
                <a:ext uri="{FF2B5EF4-FFF2-40B4-BE49-F238E27FC236}">
                  <a16:creationId xmlns:a16="http://schemas.microsoft.com/office/drawing/2014/main" id="{C9A77EAC-1592-4F40-9654-9F14F86CB771}"/>
                </a:ext>
              </a:extLst>
            </p:cNvPr>
            <p:cNvGrpSpPr/>
            <p:nvPr/>
          </p:nvGrpSpPr>
          <p:grpSpPr>
            <a:xfrm>
              <a:off x="6115824" y="6443212"/>
              <a:ext cx="6441504" cy="400062"/>
              <a:chOff x="6115824" y="6443212"/>
              <a:chExt cx="6441504" cy="400062"/>
            </a:xfrm>
          </p:grpSpPr>
          <p:sp>
            <p:nvSpPr>
              <p:cNvPr id="10" name="矩形 9">
                <a:extLst>
                  <a:ext uri="{FF2B5EF4-FFF2-40B4-BE49-F238E27FC236}">
                    <a16:creationId xmlns:a16="http://schemas.microsoft.com/office/drawing/2014/main" id="{C1CC3B35-5824-B5FA-8F8A-DB687E1B5059}"/>
                  </a:ext>
                </a:extLst>
              </p:cNvPr>
              <p:cNvSpPr/>
              <p:nvPr/>
            </p:nvSpPr>
            <p:spPr>
              <a:xfrm>
                <a:off x="7249910" y="6473946"/>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1" name="文本框 10">
                <a:extLst>
                  <a:ext uri="{FF2B5EF4-FFF2-40B4-BE49-F238E27FC236}">
                    <a16:creationId xmlns:a16="http://schemas.microsoft.com/office/drawing/2014/main" id="{5513A6DE-ECE5-1E81-6DF0-8F0E8A3CD47A}"/>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3" name="矩形 12">
                <a:extLst>
                  <a:ext uri="{FF2B5EF4-FFF2-40B4-BE49-F238E27FC236}">
                    <a16:creationId xmlns:a16="http://schemas.microsoft.com/office/drawing/2014/main" id="{D14BAF00-61ED-FA24-3B20-842BDD26B9F9}"/>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文本框 13">
                <a:extLst>
                  <a:ext uri="{FF2B5EF4-FFF2-40B4-BE49-F238E27FC236}">
                    <a16:creationId xmlns:a16="http://schemas.microsoft.com/office/drawing/2014/main" id="{203F51C2-85E8-94A2-279C-82882FC032D3}"/>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研究内容与创新</a:t>
                </a:r>
              </a:p>
            </p:txBody>
          </p:sp>
          <p:sp>
            <p:nvSpPr>
              <p:cNvPr id="15" name="文本框 14">
                <a:extLst>
                  <a:ext uri="{FF2B5EF4-FFF2-40B4-BE49-F238E27FC236}">
                    <a16:creationId xmlns:a16="http://schemas.microsoft.com/office/drawing/2014/main" id="{B7B9312A-FFD9-9332-17B4-087E8AA46942}"/>
                  </a:ext>
                </a:extLst>
              </p:cNvPr>
              <p:cNvSpPr txBox="1"/>
              <p:nvPr/>
            </p:nvSpPr>
            <p:spPr>
              <a:xfrm>
                <a:off x="8957235" y="6473946"/>
                <a:ext cx="1671536"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16" name="文本框 15">
                <a:extLst>
                  <a:ext uri="{FF2B5EF4-FFF2-40B4-BE49-F238E27FC236}">
                    <a16:creationId xmlns:a16="http://schemas.microsoft.com/office/drawing/2014/main" id="{38BCFF67-F022-B479-FAF9-7C33D36C948C}"/>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grpSp>
        <p:nvGrpSpPr>
          <p:cNvPr id="31" name="组合 30">
            <a:extLst>
              <a:ext uri="{FF2B5EF4-FFF2-40B4-BE49-F238E27FC236}">
                <a16:creationId xmlns:a16="http://schemas.microsoft.com/office/drawing/2014/main" id="{E41BC0EB-4EEA-C583-D52C-E354996CC54F}"/>
              </a:ext>
            </a:extLst>
          </p:cNvPr>
          <p:cNvGrpSpPr/>
          <p:nvPr/>
        </p:nvGrpSpPr>
        <p:grpSpPr>
          <a:xfrm>
            <a:off x="1072327" y="2802132"/>
            <a:ext cx="492443" cy="3444314"/>
            <a:chOff x="1245520" y="2802132"/>
            <a:chExt cx="492443" cy="3444314"/>
          </a:xfrm>
        </p:grpSpPr>
        <p:sp>
          <p:nvSpPr>
            <p:cNvPr id="55" name="矩形: 圆角 54">
              <a:extLst>
                <a:ext uri="{FF2B5EF4-FFF2-40B4-BE49-F238E27FC236}">
                  <a16:creationId xmlns:a16="http://schemas.microsoft.com/office/drawing/2014/main" id="{701199A9-26DB-E109-7CD0-020D18C965B3}"/>
                </a:ext>
              </a:extLst>
            </p:cNvPr>
            <p:cNvSpPr/>
            <p:nvPr/>
          </p:nvSpPr>
          <p:spPr>
            <a:xfrm rot="16200000">
              <a:off x="-234799" y="4300888"/>
              <a:ext cx="3444314" cy="446801"/>
            </a:xfrm>
            <a:prstGeom prst="roundRect">
              <a:avLst/>
            </a:prstGeom>
            <a:solidFill>
              <a:srgbClr val="ECF9DD"/>
            </a:solidFill>
            <a:ln w="28575">
              <a:solidFill>
                <a:srgbClr val="005CA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88E1AD88-EE2A-9256-6574-CE6F309D224A}"/>
                </a:ext>
              </a:extLst>
            </p:cNvPr>
            <p:cNvSpPr txBox="1"/>
            <p:nvPr/>
          </p:nvSpPr>
          <p:spPr>
            <a:xfrm>
              <a:off x="1245520" y="3237576"/>
              <a:ext cx="492443" cy="2400657"/>
            </a:xfrm>
            <a:prstGeom prst="rect">
              <a:avLst/>
            </a:prstGeom>
            <a:noFill/>
          </p:spPr>
          <p:txBody>
            <a:bodyPr vert="eaVert"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数值模拟＋实验研究</a:t>
              </a:r>
            </a:p>
          </p:txBody>
        </p:sp>
      </p:grpSp>
      <p:sp>
        <p:nvSpPr>
          <p:cNvPr id="22" name="箭头: 右 21">
            <a:extLst>
              <a:ext uri="{FF2B5EF4-FFF2-40B4-BE49-F238E27FC236}">
                <a16:creationId xmlns:a16="http://schemas.microsoft.com/office/drawing/2014/main" id="{623852DF-6199-3F7C-8CDC-8CADE5587D6A}"/>
              </a:ext>
            </a:extLst>
          </p:cNvPr>
          <p:cNvSpPr/>
          <p:nvPr/>
        </p:nvSpPr>
        <p:spPr>
          <a:xfrm rot="5400000">
            <a:off x="11193050" y="1855219"/>
            <a:ext cx="526113" cy="834785"/>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5" name="文本框 164">
            <a:extLst>
              <a:ext uri="{FF2B5EF4-FFF2-40B4-BE49-F238E27FC236}">
                <a16:creationId xmlns:a16="http://schemas.microsoft.com/office/drawing/2014/main" id="{FFB7AD11-EAF4-05EB-EF68-F4CA3DE660D7}"/>
              </a:ext>
            </a:extLst>
          </p:cNvPr>
          <p:cNvSpPr txBox="1"/>
          <p:nvPr/>
        </p:nvSpPr>
        <p:spPr>
          <a:xfrm>
            <a:off x="3299285" y="1777685"/>
            <a:ext cx="6186309" cy="369332"/>
          </a:xfrm>
          <a:prstGeom prst="rect">
            <a:avLst/>
          </a:prstGeom>
          <a:noFill/>
        </p:spPr>
        <p:txBody>
          <a:bodyPr wrap="none" rtlCol="0">
            <a:spAutoFit/>
          </a:bodyPr>
          <a:lstStyle/>
          <a:p>
            <a:r>
              <a:rPr lang="zh-CN" altLang="en-US" sz="1800" b="1" dirty="0">
                <a:latin typeface="微软雅黑" panose="020B0503020204020204" pitchFamily="34" charset="-122"/>
                <a:ea typeface="微软雅黑" panose="020B0503020204020204" pitchFamily="34" charset="-122"/>
              </a:rPr>
              <a:t>地铁站厅站台空调系统</a:t>
            </a:r>
            <a:r>
              <a:rPr lang="zh-CN" altLang="en-US" sz="1800" b="1" dirty="0">
                <a:solidFill>
                  <a:srgbClr val="C00000"/>
                </a:solidFill>
                <a:latin typeface="微软雅黑" panose="020B0503020204020204" pitchFamily="34" charset="-122"/>
                <a:ea typeface="微软雅黑" panose="020B0503020204020204" pitchFamily="34" charset="-122"/>
              </a:rPr>
              <a:t>高能耗</a:t>
            </a:r>
            <a:r>
              <a:rPr lang="zh-CN" altLang="en-US" sz="1800" b="1" dirty="0">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环境影响</a:t>
            </a:r>
            <a:r>
              <a:rPr lang="zh-CN" altLang="en-US" sz="1800" b="1" dirty="0">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冷却塔布置困难</a:t>
            </a:r>
            <a:endParaRPr lang="zh-CN" altLang="en-US" dirty="0">
              <a:solidFill>
                <a:srgbClr val="C00000"/>
              </a:solidFill>
            </a:endParaRPr>
          </a:p>
        </p:txBody>
      </p:sp>
      <p:grpSp>
        <p:nvGrpSpPr>
          <p:cNvPr id="169" name="组合 168">
            <a:extLst>
              <a:ext uri="{FF2B5EF4-FFF2-40B4-BE49-F238E27FC236}">
                <a16:creationId xmlns:a16="http://schemas.microsoft.com/office/drawing/2014/main" id="{E4B74EA8-C9BD-7D8C-2DDB-699E19BF96BD}"/>
              </a:ext>
            </a:extLst>
          </p:cNvPr>
          <p:cNvGrpSpPr/>
          <p:nvPr/>
        </p:nvGrpSpPr>
        <p:grpSpPr>
          <a:xfrm>
            <a:off x="1887077" y="2921960"/>
            <a:ext cx="8923639" cy="3491126"/>
            <a:chOff x="2069957" y="2921960"/>
            <a:chExt cx="8923639" cy="3491126"/>
          </a:xfrm>
        </p:grpSpPr>
        <p:cxnSp>
          <p:nvCxnSpPr>
            <p:cNvPr id="148" name="直接连接符 147">
              <a:extLst>
                <a:ext uri="{FF2B5EF4-FFF2-40B4-BE49-F238E27FC236}">
                  <a16:creationId xmlns:a16="http://schemas.microsoft.com/office/drawing/2014/main" id="{32E3FC17-8C7F-6861-8395-E60BC1920DD3}"/>
                </a:ext>
              </a:extLst>
            </p:cNvPr>
            <p:cNvCxnSpPr>
              <a:cxnSpLocks/>
            </p:cNvCxnSpPr>
            <p:nvPr/>
          </p:nvCxnSpPr>
          <p:spPr>
            <a:xfrm>
              <a:off x="5304282" y="4487763"/>
              <a:ext cx="0" cy="317834"/>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grpSp>
          <p:nvGrpSpPr>
            <p:cNvPr id="166" name="组合 165">
              <a:extLst>
                <a:ext uri="{FF2B5EF4-FFF2-40B4-BE49-F238E27FC236}">
                  <a16:creationId xmlns:a16="http://schemas.microsoft.com/office/drawing/2014/main" id="{366E7060-9F35-6FD8-5B66-27738BF3AAAC}"/>
                </a:ext>
              </a:extLst>
            </p:cNvPr>
            <p:cNvGrpSpPr/>
            <p:nvPr/>
          </p:nvGrpSpPr>
          <p:grpSpPr>
            <a:xfrm>
              <a:off x="2069957" y="2921960"/>
              <a:ext cx="8923639" cy="3491126"/>
              <a:chOff x="2262997" y="2921960"/>
              <a:chExt cx="8923639" cy="3491126"/>
            </a:xfrm>
          </p:grpSpPr>
          <p:sp>
            <p:nvSpPr>
              <p:cNvPr id="29" name="矩形 28">
                <a:extLst>
                  <a:ext uri="{FF2B5EF4-FFF2-40B4-BE49-F238E27FC236}">
                    <a16:creationId xmlns:a16="http://schemas.microsoft.com/office/drawing/2014/main" id="{51C06A06-72B0-6486-B414-6ED4888952ED}"/>
                  </a:ext>
                </a:extLst>
              </p:cNvPr>
              <p:cNvSpPr/>
              <p:nvPr/>
            </p:nvSpPr>
            <p:spPr>
              <a:xfrm>
                <a:off x="2266550" y="2921960"/>
                <a:ext cx="3880837" cy="3365086"/>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8" name="矩形 167">
                <a:extLst>
                  <a:ext uri="{FF2B5EF4-FFF2-40B4-BE49-F238E27FC236}">
                    <a16:creationId xmlns:a16="http://schemas.microsoft.com/office/drawing/2014/main" id="{F7DF5686-FC84-3682-23B5-D52D182E0512}"/>
                  </a:ext>
                </a:extLst>
              </p:cNvPr>
              <p:cNvSpPr/>
              <p:nvPr/>
            </p:nvSpPr>
            <p:spPr>
              <a:xfrm>
                <a:off x="6433638" y="2936464"/>
                <a:ext cx="4577261" cy="3365086"/>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6" name="组合 325">
                <a:extLst>
                  <a:ext uri="{FF2B5EF4-FFF2-40B4-BE49-F238E27FC236}">
                    <a16:creationId xmlns:a16="http://schemas.microsoft.com/office/drawing/2014/main" id="{3F84FCD6-5734-5A3A-5DFB-F6A2905A3BF6}"/>
                  </a:ext>
                </a:extLst>
              </p:cNvPr>
              <p:cNvGrpSpPr/>
              <p:nvPr/>
            </p:nvGrpSpPr>
            <p:grpSpPr>
              <a:xfrm>
                <a:off x="6505801" y="5550548"/>
                <a:ext cx="4680835" cy="644078"/>
                <a:chOff x="6543647" y="5051762"/>
                <a:chExt cx="1890168" cy="564669"/>
              </a:xfrm>
            </p:grpSpPr>
            <p:sp>
              <p:nvSpPr>
                <p:cNvPr id="324" name="矩形: 圆角 323">
                  <a:extLst>
                    <a:ext uri="{FF2B5EF4-FFF2-40B4-BE49-F238E27FC236}">
                      <a16:creationId xmlns:a16="http://schemas.microsoft.com/office/drawing/2014/main" id="{727AD79A-5AD1-4D84-0164-0C31AE80C251}"/>
                    </a:ext>
                  </a:extLst>
                </p:cNvPr>
                <p:cNvSpPr/>
                <p:nvPr/>
              </p:nvSpPr>
              <p:spPr>
                <a:xfrm>
                  <a:off x="6543647" y="5051762"/>
                  <a:ext cx="1804819" cy="564669"/>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5" name="文本框 324">
                  <a:extLst>
                    <a:ext uri="{FF2B5EF4-FFF2-40B4-BE49-F238E27FC236}">
                      <a16:creationId xmlns:a16="http://schemas.microsoft.com/office/drawing/2014/main" id="{BB0F77C4-F8EF-BDEA-A7F4-68861120098C}"/>
                    </a:ext>
                  </a:extLst>
                </p:cNvPr>
                <p:cNvSpPr txBox="1"/>
                <p:nvPr/>
              </p:nvSpPr>
              <p:spPr>
                <a:xfrm>
                  <a:off x="6560782" y="5076132"/>
                  <a:ext cx="1873033" cy="496850"/>
                </a:xfrm>
                <a:prstGeom prst="rect">
                  <a:avLst/>
                </a:prstGeom>
                <a:noFill/>
              </p:spPr>
              <p:txBody>
                <a:bodyPr wrap="square">
                  <a:spAutoFit/>
                </a:bodyPr>
                <a:lstStyle/>
                <a:p>
                  <a:r>
                    <a:rPr lang="zh-CN" altLang="zh-CN" sz="1600" b="1" kern="100" dirty="0">
                      <a:effectLst/>
                      <a:latin typeface="微软雅黑" panose="020B0503020204020204" pitchFamily="34" charset="-122"/>
                      <a:ea typeface="微软雅黑" panose="020B0503020204020204" pitchFamily="34" charset="-122"/>
                      <a:cs typeface="宋体" panose="02010600030101010101" pitchFamily="2" charset="-122"/>
                    </a:rPr>
                    <a:t>实验研究</a:t>
                  </a:r>
                  <a:r>
                    <a:rPr lang="zh-CN" altLang="en-US" sz="16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迎面风速、喷淋密度、空气湿球温度和冷却水流量</a:t>
                  </a:r>
                  <a:r>
                    <a:rPr lang="zh-CN" altLang="zh-CN" sz="1600" b="1" kern="100" dirty="0">
                      <a:effectLst/>
                      <a:latin typeface="微软雅黑" panose="020B0503020204020204" pitchFamily="34" charset="-122"/>
                      <a:ea typeface="微软雅黑" panose="020B0503020204020204" pitchFamily="34" charset="-122"/>
                      <a:cs typeface="宋体" panose="02010600030101010101" pitchFamily="2" charset="-122"/>
                    </a:rPr>
                    <a:t>对优化前后</a:t>
                  </a:r>
                  <a:r>
                    <a:rPr lang="zh-CN" altLang="zh-CN" sz="1600" b="1" kern="10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传热性能</a:t>
                  </a:r>
                  <a:r>
                    <a:rPr lang="zh-CN" altLang="zh-CN" sz="1600" b="1" kern="100" dirty="0">
                      <a:effectLst/>
                      <a:latin typeface="微软雅黑" panose="020B0503020204020204" pitchFamily="34" charset="-122"/>
                      <a:ea typeface="微软雅黑" panose="020B0503020204020204" pitchFamily="34" charset="-122"/>
                      <a:cs typeface="宋体" panose="02010600030101010101" pitchFamily="2" charset="-122"/>
                    </a:rPr>
                    <a:t>的影响</a:t>
                  </a:r>
                  <a:r>
                    <a:rPr lang="zh-CN" altLang="en-US" sz="1600" b="1" kern="100" dirty="0">
                      <a:effectLst/>
                      <a:latin typeface="微软雅黑" panose="020B0503020204020204" pitchFamily="34" charset="-122"/>
                      <a:ea typeface="微软雅黑" panose="020B0503020204020204" pitchFamily="34" charset="-122"/>
                      <a:cs typeface="宋体" panose="02010600030101010101" pitchFamily="2" charset="-122"/>
                    </a:rPr>
                    <a:t>规律</a:t>
                  </a:r>
                  <a:endParaRPr lang="zh-CN" altLang="en-US" sz="1600" b="1" dirty="0">
                    <a:latin typeface="微软雅黑" panose="020B0503020204020204" pitchFamily="34" charset="-122"/>
                    <a:ea typeface="微软雅黑" panose="020B0503020204020204" pitchFamily="34" charset="-122"/>
                  </a:endParaRPr>
                </a:p>
              </p:txBody>
            </p:sp>
          </p:grpSp>
          <p:grpSp>
            <p:nvGrpSpPr>
              <p:cNvPr id="135" name="组合 134">
                <a:extLst>
                  <a:ext uri="{FF2B5EF4-FFF2-40B4-BE49-F238E27FC236}">
                    <a16:creationId xmlns:a16="http://schemas.microsoft.com/office/drawing/2014/main" id="{DC378F6D-EDAC-FE02-44B3-C0FD0C57E400}"/>
                  </a:ext>
                </a:extLst>
              </p:cNvPr>
              <p:cNvGrpSpPr/>
              <p:nvPr/>
            </p:nvGrpSpPr>
            <p:grpSpPr>
              <a:xfrm>
                <a:off x="3284863" y="4964769"/>
                <a:ext cx="1855586" cy="638158"/>
                <a:chOff x="3349652" y="3864559"/>
                <a:chExt cx="942844" cy="806449"/>
              </a:xfrm>
            </p:grpSpPr>
            <p:sp>
              <p:nvSpPr>
                <p:cNvPr id="155" name="矩形: 圆角 154">
                  <a:extLst>
                    <a:ext uri="{FF2B5EF4-FFF2-40B4-BE49-F238E27FC236}">
                      <a16:creationId xmlns:a16="http://schemas.microsoft.com/office/drawing/2014/main" id="{8811F227-20D9-9A5B-51EF-F2CE67261B0B}"/>
                    </a:ext>
                  </a:extLst>
                </p:cNvPr>
                <p:cNvSpPr/>
                <p:nvPr/>
              </p:nvSpPr>
              <p:spPr>
                <a:xfrm rot="5400000">
                  <a:off x="3606149" y="3618037"/>
                  <a:ext cx="406753" cy="910911"/>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6" name="文本框 155">
                  <a:extLst>
                    <a:ext uri="{FF2B5EF4-FFF2-40B4-BE49-F238E27FC236}">
                      <a16:creationId xmlns:a16="http://schemas.microsoft.com/office/drawing/2014/main" id="{788DC562-D9CA-2417-DC14-A230E39879D2}"/>
                    </a:ext>
                  </a:extLst>
                </p:cNvPr>
                <p:cNvSpPr txBox="1"/>
                <p:nvPr/>
              </p:nvSpPr>
              <p:spPr>
                <a:xfrm>
                  <a:off x="3349652" y="3864559"/>
                  <a:ext cx="942844" cy="806449"/>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ea typeface="微软雅黑" panose="020B0503020204020204" pitchFamily="34" charset="-122"/>
                    </a:rPr>
                    <a:t>最佳翅片参数组合</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grpSp>
          <p:grpSp>
            <p:nvGrpSpPr>
              <p:cNvPr id="136" name="组合 135">
                <a:extLst>
                  <a:ext uri="{FF2B5EF4-FFF2-40B4-BE49-F238E27FC236}">
                    <a16:creationId xmlns:a16="http://schemas.microsoft.com/office/drawing/2014/main" id="{05E8F719-4A05-7763-CEE6-E8233D02A73A}"/>
                  </a:ext>
                </a:extLst>
              </p:cNvPr>
              <p:cNvGrpSpPr/>
              <p:nvPr/>
            </p:nvGrpSpPr>
            <p:grpSpPr>
              <a:xfrm>
                <a:off x="3284860" y="3419103"/>
                <a:ext cx="2010966" cy="330704"/>
                <a:chOff x="3347578" y="3870115"/>
                <a:chExt cx="1012709" cy="327769"/>
              </a:xfrm>
            </p:grpSpPr>
            <p:sp>
              <p:nvSpPr>
                <p:cNvPr id="153" name="矩形: 圆角 152">
                  <a:extLst>
                    <a:ext uri="{FF2B5EF4-FFF2-40B4-BE49-F238E27FC236}">
                      <a16:creationId xmlns:a16="http://schemas.microsoft.com/office/drawing/2014/main" id="{4EF65608-723A-8F94-680B-6FB3F4F71270}"/>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4" name="文本框 153">
                  <a:extLst>
                    <a:ext uri="{FF2B5EF4-FFF2-40B4-BE49-F238E27FC236}">
                      <a16:creationId xmlns:a16="http://schemas.microsoft.com/office/drawing/2014/main" id="{C6EFCB3F-940B-CC85-CFE8-9359E4258BD5}"/>
                    </a:ext>
                  </a:extLst>
                </p:cNvPr>
                <p:cNvSpPr txBox="1"/>
                <p:nvPr/>
              </p:nvSpPr>
              <p:spPr>
                <a:xfrm>
                  <a:off x="3347578" y="3877454"/>
                  <a:ext cx="1012709" cy="289002"/>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ea typeface="微软雅黑" panose="020B0503020204020204" pitchFamily="34" charset="-122"/>
                    </a:rPr>
                    <a:t>翅片结构参数优化</a:t>
                  </a:r>
                </a:p>
              </p:txBody>
            </p:sp>
          </p:grpSp>
          <p:grpSp>
            <p:nvGrpSpPr>
              <p:cNvPr id="137" name="组合 136">
                <a:extLst>
                  <a:ext uri="{FF2B5EF4-FFF2-40B4-BE49-F238E27FC236}">
                    <a16:creationId xmlns:a16="http://schemas.microsoft.com/office/drawing/2014/main" id="{DACFD2F5-7432-FF2C-98DA-E7AF525EA84F}"/>
                  </a:ext>
                </a:extLst>
              </p:cNvPr>
              <p:cNvGrpSpPr/>
              <p:nvPr/>
            </p:nvGrpSpPr>
            <p:grpSpPr>
              <a:xfrm>
                <a:off x="2319712" y="4093729"/>
                <a:ext cx="1322920" cy="361028"/>
                <a:chOff x="3347850" y="3870115"/>
                <a:chExt cx="1177904" cy="335169"/>
              </a:xfrm>
            </p:grpSpPr>
            <p:sp>
              <p:nvSpPr>
                <p:cNvPr id="151" name="矩形: 圆角 150">
                  <a:extLst>
                    <a:ext uri="{FF2B5EF4-FFF2-40B4-BE49-F238E27FC236}">
                      <a16:creationId xmlns:a16="http://schemas.microsoft.com/office/drawing/2014/main" id="{C92CA227-50D4-F429-23FD-65E3106F8A40}"/>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2" name="文本框 151">
                  <a:extLst>
                    <a:ext uri="{FF2B5EF4-FFF2-40B4-BE49-F238E27FC236}">
                      <a16:creationId xmlns:a16="http://schemas.microsoft.com/office/drawing/2014/main" id="{DD73F3E7-C62B-1BB8-450F-36873F2D5D57}"/>
                    </a:ext>
                  </a:extLst>
                </p:cNvPr>
                <p:cNvSpPr txBox="1"/>
                <p:nvPr/>
              </p:nvSpPr>
              <p:spPr>
                <a:xfrm>
                  <a:off x="3347850" y="3879996"/>
                  <a:ext cx="1177904" cy="325288"/>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翅片高度</a:t>
                  </a:r>
                </a:p>
              </p:txBody>
            </p:sp>
          </p:grpSp>
          <p:sp>
            <p:nvSpPr>
              <p:cNvPr id="304" name="文本框 303">
                <a:extLst>
                  <a:ext uri="{FF2B5EF4-FFF2-40B4-BE49-F238E27FC236}">
                    <a16:creationId xmlns:a16="http://schemas.microsoft.com/office/drawing/2014/main" id="{6C9A7692-3117-5EFF-A182-E3E52EEC6593}"/>
                  </a:ext>
                </a:extLst>
              </p:cNvPr>
              <p:cNvSpPr txBox="1"/>
              <p:nvPr/>
            </p:nvSpPr>
            <p:spPr>
              <a:xfrm>
                <a:off x="2903864" y="4512383"/>
                <a:ext cx="1144857" cy="307773"/>
              </a:xfrm>
              <a:prstGeom prst="rect">
                <a:avLst/>
              </a:prstGeom>
              <a:noFill/>
            </p:spPr>
            <p:txBody>
              <a:bodyPr wrap="none" lIns="91436" tIns="45718" rIns="91436" bIns="45718"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r>
                  <a:rPr lang="fr-FR" altLang="zh-CN" sz="1400" dirty="0">
                    <a:highlight>
                      <a:srgbClr val="FF6699"/>
                    </a:highlight>
                    <a:latin typeface="Times New Roman" panose="02020603050405020304" pitchFamily="18" charset="0"/>
                    <a:cs typeface="Times New Roman" panose="02020603050405020304" pitchFamily="18" charset="0"/>
                  </a:rPr>
                  <a:t>BP</a:t>
                </a:r>
                <a:r>
                  <a:rPr lang="zh-CN" altLang="en-US" sz="1400" dirty="0">
                    <a:highlight>
                      <a:srgbClr val="FF6699"/>
                    </a:highlight>
                  </a:rPr>
                  <a:t>神经网络</a:t>
                </a:r>
              </a:p>
            </p:txBody>
          </p:sp>
          <p:sp>
            <p:nvSpPr>
              <p:cNvPr id="306" name="文本框 305">
                <a:extLst>
                  <a:ext uri="{FF2B5EF4-FFF2-40B4-BE49-F238E27FC236}">
                    <a16:creationId xmlns:a16="http://schemas.microsoft.com/office/drawing/2014/main" id="{A07637EE-740F-C018-2A5B-F1417604FD78}"/>
                  </a:ext>
                </a:extLst>
              </p:cNvPr>
              <p:cNvSpPr txBox="1"/>
              <p:nvPr/>
            </p:nvSpPr>
            <p:spPr>
              <a:xfrm rot="16200000">
                <a:off x="4689935" y="4093786"/>
                <a:ext cx="400110" cy="1147109"/>
              </a:xfrm>
              <a:prstGeom prst="rect">
                <a:avLst/>
              </a:prstGeom>
              <a:noFill/>
            </p:spPr>
            <p:txBody>
              <a:bodyPr vert="eaVert" wrap="none" rtlCol="0">
                <a:spAutoFit/>
              </a:bodyPr>
              <a:lstStyle/>
              <a:p>
                <a:r>
                  <a:rPr lang="fr-FR" altLang="zh-CN" sz="1400" b="1" dirty="0">
                    <a:highlight>
                      <a:srgbClr val="FF6699"/>
                    </a:highlight>
                    <a:latin typeface="Times New Roman" panose="02020603050405020304" pitchFamily="18" charset="0"/>
                    <a:ea typeface="微软雅黑" panose="020B0503020204020204" pitchFamily="34" charset="-122"/>
                    <a:cs typeface="Times New Roman" panose="02020603050405020304" pitchFamily="18" charset="0"/>
                  </a:rPr>
                  <a:t>NSGA-Ⅱ</a:t>
                </a:r>
                <a:r>
                  <a:rPr lang="zh-CN" altLang="en-US" sz="1400" b="1" dirty="0">
                    <a:highlight>
                      <a:srgbClr val="FF6699"/>
                    </a:highlight>
                    <a:latin typeface="微软雅黑" panose="020B0503020204020204" pitchFamily="34" charset="-122"/>
                    <a:ea typeface="微软雅黑" panose="020B0503020204020204" pitchFamily="34" charset="-122"/>
                  </a:rPr>
                  <a:t>算法</a:t>
                </a:r>
              </a:p>
            </p:txBody>
          </p:sp>
          <p:sp>
            <p:nvSpPr>
              <p:cNvPr id="82" name="矩形 81">
                <a:extLst>
                  <a:ext uri="{FF2B5EF4-FFF2-40B4-BE49-F238E27FC236}">
                    <a16:creationId xmlns:a16="http://schemas.microsoft.com/office/drawing/2014/main" id="{95E2AF69-452E-6D80-404B-1D43F27B3204}"/>
                  </a:ext>
                </a:extLst>
              </p:cNvPr>
              <p:cNvSpPr/>
              <p:nvPr/>
            </p:nvSpPr>
            <p:spPr>
              <a:xfrm>
                <a:off x="2440101" y="2985473"/>
                <a:ext cx="3591578" cy="344805"/>
              </a:xfrm>
              <a:prstGeom prst="rect">
                <a:avLst/>
              </a:prstGeom>
              <a:solidFill>
                <a:srgbClr val="ECF9DD"/>
              </a:solidFill>
              <a:ln w="28575">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55E373E2-77B8-674C-4E97-FEFF9A0F6F48}"/>
                  </a:ext>
                </a:extLst>
              </p:cNvPr>
              <p:cNvSpPr txBox="1"/>
              <p:nvPr/>
            </p:nvSpPr>
            <p:spPr>
              <a:xfrm>
                <a:off x="3608354" y="2941663"/>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数值模拟</a:t>
                </a:r>
              </a:p>
            </p:txBody>
          </p:sp>
          <p:sp>
            <p:nvSpPr>
              <p:cNvPr id="84" name="矩形 83">
                <a:extLst>
                  <a:ext uri="{FF2B5EF4-FFF2-40B4-BE49-F238E27FC236}">
                    <a16:creationId xmlns:a16="http://schemas.microsoft.com/office/drawing/2014/main" id="{27FC2ABF-608B-6D75-6F38-4DC0B5164D0C}"/>
                  </a:ext>
                </a:extLst>
              </p:cNvPr>
              <p:cNvSpPr/>
              <p:nvPr/>
            </p:nvSpPr>
            <p:spPr>
              <a:xfrm>
                <a:off x="6635889" y="2984988"/>
                <a:ext cx="4164499" cy="344805"/>
              </a:xfrm>
              <a:prstGeom prst="rect">
                <a:avLst/>
              </a:prstGeom>
              <a:solidFill>
                <a:srgbClr val="ECF9DD"/>
              </a:solidFill>
              <a:ln w="28575">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577DCF8A-693D-8A4E-9AC1-7877F5DA4205}"/>
                  </a:ext>
                </a:extLst>
              </p:cNvPr>
              <p:cNvSpPr txBox="1"/>
              <p:nvPr/>
            </p:nvSpPr>
            <p:spPr>
              <a:xfrm>
                <a:off x="8187896" y="2959502"/>
                <a:ext cx="1386281"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实验研究</a:t>
                </a:r>
              </a:p>
            </p:txBody>
          </p:sp>
          <p:grpSp>
            <p:nvGrpSpPr>
              <p:cNvPr id="170" name="组合 169">
                <a:extLst>
                  <a:ext uri="{FF2B5EF4-FFF2-40B4-BE49-F238E27FC236}">
                    <a16:creationId xmlns:a16="http://schemas.microsoft.com/office/drawing/2014/main" id="{94980660-8BDE-EF01-4350-980BF88633B4}"/>
                  </a:ext>
                </a:extLst>
              </p:cNvPr>
              <p:cNvGrpSpPr/>
              <p:nvPr/>
            </p:nvGrpSpPr>
            <p:grpSpPr>
              <a:xfrm>
                <a:off x="6771229" y="3426513"/>
                <a:ext cx="4253121" cy="368044"/>
                <a:chOff x="3255894" y="3775550"/>
                <a:chExt cx="1123533" cy="413228"/>
              </a:xfrm>
            </p:grpSpPr>
            <p:sp>
              <p:nvSpPr>
                <p:cNvPr id="222" name="矩形: 圆角 221">
                  <a:extLst>
                    <a:ext uri="{FF2B5EF4-FFF2-40B4-BE49-F238E27FC236}">
                      <a16:creationId xmlns:a16="http://schemas.microsoft.com/office/drawing/2014/main" id="{8C09EC55-800D-A17D-DC42-847373D4DCD8}"/>
                    </a:ext>
                  </a:extLst>
                </p:cNvPr>
                <p:cNvSpPr/>
                <p:nvPr/>
              </p:nvSpPr>
              <p:spPr>
                <a:xfrm rot="5400000">
                  <a:off x="3563589" y="3467855"/>
                  <a:ext cx="413228" cy="1028618"/>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3" name="文本框 222">
                  <a:extLst>
                    <a:ext uri="{FF2B5EF4-FFF2-40B4-BE49-F238E27FC236}">
                      <a16:creationId xmlns:a16="http://schemas.microsoft.com/office/drawing/2014/main" id="{6291857F-AA73-5831-31B4-47CDC0FC23D9}"/>
                    </a:ext>
                  </a:extLst>
                </p:cNvPr>
                <p:cNvSpPr txBox="1"/>
                <p:nvPr/>
              </p:nvSpPr>
              <p:spPr>
                <a:xfrm>
                  <a:off x="3288705" y="3776385"/>
                  <a:ext cx="1090722" cy="380118"/>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ea typeface="微软雅黑" panose="020B0503020204020204" pitchFamily="34" charset="-122"/>
                    </a:rPr>
                    <a:t>翅片式椭圆套管蒸发式冷凝器实验系统</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a16="http://schemas.microsoft.com/office/drawing/2014/main" id="{5C4179A8-4733-F4D2-1513-8203E46AB71F}"/>
                  </a:ext>
                </a:extLst>
              </p:cNvPr>
              <p:cNvGrpSpPr/>
              <p:nvPr/>
            </p:nvGrpSpPr>
            <p:grpSpPr>
              <a:xfrm>
                <a:off x="2262997" y="5550759"/>
                <a:ext cx="3880837" cy="862327"/>
                <a:chOff x="6680868" y="5040089"/>
                <a:chExt cx="1894758" cy="862327"/>
              </a:xfrm>
            </p:grpSpPr>
            <p:sp>
              <p:nvSpPr>
                <p:cNvPr id="64" name="矩形: 圆角 63">
                  <a:extLst>
                    <a:ext uri="{FF2B5EF4-FFF2-40B4-BE49-F238E27FC236}">
                      <a16:creationId xmlns:a16="http://schemas.microsoft.com/office/drawing/2014/main" id="{E2C9E506-E8A9-24B5-E778-5390A74CE253}"/>
                    </a:ext>
                  </a:extLst>
                </p:cNvPr>
                <p:cNvSpPr/>
                <p:nvPr/>
              </p:nvSpPr>
              <p:spPr>
                <a:xfrm>
                  <a:off x="6701423" y="5040089"/>
                  <a:ext cx="1853121" cy="638158"/>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文本框 64">
                  <a:extLst>
                    <a:ext uri="{FF2B5EF4-FFF2-40B4-BE49-F238E27FC236}">
                      <a16:creationId xmlns:a16="http://schemas.microsoft.com/office/drawing/2014/main" id="{D2B8238F-CF7B-EC33-7380-890D849BB611}"/>
                    </a:ext>
                  </a:extLst>
                </p:cNvPr>
                <p:cNvSpPr txBox="1"/>
                <p:nvPr/>
              </p:nvSpPr>
              <p:spPr>
                <a:xfrm>
                  <a:off x="6680868" y="5071419"/>
                  <a:ext cx="1894758" cy="830997"/>
                </a:xfrm>
                <a:prstGeom prst="rect">
                  <a:avLst/>
                </a:prstGeom>
                <a:noFill/>
              </p:spPr>
              <p:txBody>
                <a:bodyPr wrap="square">
                  <a:spAutoFit/>
                </a:bodyPr>
                <a:lstStyle/>
                <a:p>
                  <a:r>
                    <a:rPr lang="zh-CN" altLang="en-US" sz="1600" b="1" kern="100" dirty="0">
                      <a:latin typeface="微软雅黑" panose="020B0503020204020204" pitchFamily="34" charset="-122"/>
                      <a:ea typeface="微软雅黑" panose="020B0503020204020204" pitchFamily="34" charset="-122"/>
                    </a:rPr>
                    <a:t>探究了不同</a:t>
                  </a:r>
                  <a:r>
                    <a:rPr lang="zh-CN" altLang="en-US" sz="1600" b="1" kern="100" dirty="0">
                      <a:solidFill>
                        <a:srgbClr val="C00000"/>
                      </a:solidFill>
                      <a:latin typeface="微软雅黑" panose="020B0503020204020204" pitchFamily="34" charset="-122"/>
                      <a:ea typeface="微软雅黑" panose="020B0503020204020204" pitchFamily="34" charset="-122"/>
                    </a:rPr>
                    <a:t>翅片高度、翅片间距、翅片厚度</a:t>
                  </a:r>
                  <a:r>
                    <a:rPr lang="zh-CN" altLang="en-US" sz="1600" b="1" kern="100" dirty="0">
                      <a:latin typeface="微软雅黑" panose="020B0503020204020204" pitchFamily="34" charset="-122"/>
                      <a:ea typeface="微软雅黑" panose="020B0503020204020204" pitchFamily="34" charset="-122"/>
                    </a:rPr>
                    <a:t>对其</a:t>
                  </a:r>
                  <a:r>
                    <a:rPr lang="zh-CN" altLang="en-US" sz="1600" b="1" kern="100" dirty="0">
                      <a:solidFill>
                        <a:srgbClr val="C00000"/>
                      </a:solidFill>
                      <a:latin typeface="微软雅黑" panose="020B0503020204020204" pitchFamily="34" charset="-122"/>
                      <a:ea typeface="微软雅黑" panose="020B0503020204020204" pitchFamily="34" charset="-122"/>
                    </a:rPr>
                    <a:t>传热性能</a:t>
                  </a:r>
                  <a:r>
                    <a:rPr lang="zh-CN" altLang="en-US" sz="1600" b="1" kern="100" dirty="0">
                      <a:latin typeface="微软雅黑" panose="020B0503020204020204" pitchFamily="34" charset="-122"/>
                      <a:ea typeface="微软雅黑" panose="020B0503020204020204" pitchFamily="34" charset="-122"/>
                    </a:rPr>
                    <a:t>及</a:t>
                  </a:r>
                  <a:r>
                    <a:rPr lang="zh-CN" altLang="en-US" sz="1600" b="1" kern="100" dirty="0">
                      <a:solidFill>
                        <a:srgbClr val="C00000"/>
                      </a:solidFill>
                      <a:latin typeface="微软雅黑" panose="020B0503020204020204" pitchFamily="34" charset="-122"/>
                      <a:ea typeface="微软雅黑" panose="020B0503020204020204" pitchFamily="34" charset="-122"/>
                    </a:rPr>
                    <a:t>流动特性</a:t>
                  </a:r>
                  <a:r>
                    <a:rPr lang="zh-CN" altLang="en-US" sz="1600" b="1" kern="100" dirty="0">
                      <a:latin typeface="微软雅黑" panose="020B0503020204020204" pitchFamily="34" charset="-122"/>
                      <a:ea typeface="微软雅黑" panose="020B0503020204020204" pitchFamily="34" charset="-122"/>
                    </a:rPr>
                    <a:t>的影响规律</a:t>
                  </a:r>
                </a:p>
              </p:txBody>
            </p:sp>
          </p:grpSp>
          <p:grpSp>
            <p:nvGrpSpPr>
              <p:cNvPr id="44" name="组合 43">
                <a:extLst>
                  <a:ext uri="{FF2B5EF4-FFF2-40B4-BE49-F238E27FC236}">
                    <a16:creationId xmlns:a16="http://schemas.microsoft.com/office/drawing/2014/main" id="{CB36E9E0-8449-4848-0D36-2F3E36191B79}"/>
                  </a:ext>
                </a:extLst>
              </p:cNvPr>
              <p:cNvGrpSpPr/>
              <p:nvPr/>
            </p:nvGrpSpPr>
            <p:grpSpPr>
              <a:xfrm>
                <a:off x="3672705" y="4098282"/>
                <a:ext cx="1322920" cy="361028"/>
                <a:chOff x="3347850" y="3870115"/>
                <a:chExt cx="1177904" cy="335169"/>
              </a:xfrm>
            </p:grpSpPr>
            <p:sp>
              <p:nvSpPr>
                <p:cNvPr id="46" name="矩形: 圆角 45">
                  <a:extLst>
                    <a:ext uri="{FF2B5EF4-FFF2-40B4-BE49-F238E27FC236}">
                      <a16:creationId xmlns:a16="http://schemas.microsoft.com/office/drawing/2014/main" id="{EFF007CF-AF90-A1E8-E4DF-43ED0AF588F5}"/>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a:extLst>
                    <a:ext uri="{FF2B5EF4-FFF2-40B4-BE49-F238E27FC236}">
                      <a16:creationId xmlns:a16="http://schemas.microsoft.com/office/drawing/2014/main" id="{70A9840D-67FC-209D-2EC7-924E4A040472}"/>
                    </a:ext>
                  </a:extLst>
                </p:cNvPr>
                <p:cNvSpPr txBox="1"/>
                <p:nvPr/>
              </p:nvSpPr>
              <p:spPr>
                <a:xfrm>
                  <a:off x="3347850" y="3879996"/>
                  <a:ext cx="1177904" cy="325288"/>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翅片间距</a:t>
                  </a:r>
                </a:p>
              </p:txBody>
            </p:sp>
          </p:grpSp>
          <p:grpSp>
            <p:nvGrpSpPr>
              <p:cNvPr id="57" name="组合 56">
                <a:extLst>
                  <a:ext uri="{FF2B5EF4-FFF2-40B4-BE49-F238E27FC236}">
                    <a16:creationId xmlns:a16="http://schemas.microsoft.com/office/drawing/2014/main" id="{3F449838-CC64-7011-E931-4CC2616ABC67}"/>
                  </a:ext>
                </a:extLst>
              </p:cNvPr>
              <p:cNvGrpSpPr/>
              <p:nvPr/>
            </p:nvGrpSpPr>
            <p:grpSpPr>
              <a:xfrm>
                <a:off x="4988105" y="4108925"/>
                <a:ext cx="1322920" cy="361028"/>
                <a:chOff x="3347850" y="3870115"/>
                <a:chExt cx="1177904" cy="335169"/>
              </a:xfrm>
            </p:grpSpPr>
            <p:sp>
              <p:nvSpPr>
                <p:cNvPr id="62" name="矩形: 圆角 61">
                  <a:extLst>
                    <a:ext uri="{FF2B5EF4-FFF2-40B4-BE49-F238E27FC236}">
                      <a16:creationId xmlns:a16="http://schemas.microsoft.com/office/drawing/2014/main" id="{AE5BC924-F0E2-548E-EF69-CEF103D87799}"/>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a:extLst>
                    <a:ext uri="{FF2B5EF4-FFF2-40B4-BE49-F238E27FC236}">
                      <a16:creationId xmlns:a16="http://schemas.microsoft.com/office/drawing/2014/main" id="{1E711BC8-8E2E-C0BE-4FEB-785E69921489}"/>
                    </a:ext>
                  </a:extLst>
                </p:cNvPr>
                <p:cNvSpPr txBox="1"/>
                <p:nvPr/>
              </p:nvSpPr>
              <p:spPr>
                <a:xfrm>
                  <a:off x="3347850" y="3879996"/>
                  <a:ext cx="1177904" cy="325288"/>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翅片厚度</a:t>
                  </a:r>
                </a:p>
              </p:txBody>
            </p:sp>
          </p:grpSp>
          <p:grpSp>
            <p:nvGrpSpPr>
              <p:cNvPr id="69" name="组合 68">
                <a:extLst>
                  <a:ext uri="{FF2B5EF4-FFF2-40B4-BE49-F238E27FC236}">
                    <a16:creationId xmlns:a16="http://schemas.microsoft.com/office/drawing/2014/main" id="{67C9FAC2-6E69-B811-A257-1AB62EBF6F98}"/>
                  </a:ext>
                </a:extLst>
              </p:cNvPr>
              <p:cNvGrpSpPr/>
              <p:nvPr/>
            </p:nvGrpSpPr>
            <p:grpSpPr>
              <a:xfrm>
                <a:off x="6498593" y="4383502"/>
                <a:ext cx="2047741" cy="353057"/>
                <a:chOff x="3347850" y="3870115"/>
                <a:chExt cx="1338479" cy="327769"/>
              </a:xfrm>
            </p:grpSpPr>
            <p:sp>
              <p:nvSpPr>
                <p:cNvPr id="70" name="矩形: 圆角 69">
                  <a:extLst>
                    <a:ext uri="{FF2B5EF4-FFF2-40B4-BE49-F238E27FC236}">
                      <a16:creationId xmlns:a16="http://schemas.microsoft.com/office/drawing/2014/main" id="{5164B0CE-D41E-77E0-5EE3-2E516B35D68E}"/>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文本框 70">
                  <a:extLst>
                    <a:ext uri="{FF2B5EF4-FFF2-40B4-BE49-F238E27FC236}">
                      <a16:creationId xmlns:a16="http://schemas.microsoft.com/office/drawing/2014/main" id="{5C0631D4-A9B2-BA87-3A4D-AD1804A83F31}"/>
                    </a:ext>
                  </a:extLst>
                </p:cNvPr>
                <p:cNvSpPr txBox="1"/>
                <p:nvPr/>
              </p:nvSpPr>
              <p:spPr>
                <a:xfrm>
                  <a:off x="3347850" y="3879996"/>
                  <a:ext cx="1338479" cy="314305"/>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空气处理系统</a:t>
                  </a:r>
                </a:p>
              </p:txBody>
            </p:sp>
          </p:grpSp>
          <p:grpSp>
            <p:nvGrpSpPr>
              <p:cNvPr id="72" name="组合 71">
                <a:extLst>
                  <a:ext uri="{FF2B5EF4-FFF2-40B4-BE49-F238E27FC236}">
                    <a16:creationId xmlns:a16="http://schemas.microsoft.com/office/drawing/2014/main" id="{E3948D62-237A-D855-AEA7-326605E2B2DF}"/>
                  </a:ext>
                </a:extLst>
              </p:cNvPr>
              <p:cNvGrpSpPr/>
              <p:nvPr/>
            </p:nvGrpSpPr>
            <p:grpSpPr>
              <a:xfrm>
                <a:off x="8079731" y="4383502"/>
                <a:ext cx="1735191" cy="353057"/>
                <a:chOff x="3347850" y="3870115"/>
                <a:chExt cx="1338479" cy="327769"/>
              </a:xfrm>
            </p:grpSpPr>
            <p:sp>
              <p:nvSpPr>
                <p:cNvPr id="73" name="矩形: 圆角 72">
                  <a:extLst>
                    <a:ext uri="{FF2B5EF4-FFF2-40B4-BE49-F238E27FC236}">
                      <a16:creationId xmlns:a16="http://schemas.microsoft.com/office/drawing/2014/main" id="{58C62F7B-EBF4-0894-F61F-1010AB401231}"/>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文本框 73">
                  <a:extLst>
                    <a:ext uri="{FF2B5EF4-FFF2-40B4-BE49-F238E27FC236}">
                      <a16:creationId xmlns:a16="http://schemas.microsoft.com/office/drawing/2014/main" id="{B5555A0C-004C-F7A2-52F4-224F16D3EFF1}"/>
                    </a:ext>
                  </a:extLst>
                </p:cNvPr>
                <p:cNvSpPr txBox="1"/>
                <p:nvPr/>
              </p:nvSpPr>
              <p:spPr>
                <a:xfrm>
                  <a:off x="3347850" y="3879996"/>
                  <a:ext cx="1338479" cy="314305"/>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循环水系统</a:t>
                  </a:r>
                </a:p>
              </p:txBody>
            </p:sp>
          </p:grpSp>
          <p:grpSp>
            <p:nvGrpSpPr>
              <p:cNvPr id="79" name="组合 78">
                <a:extLst>
                  <a:ext uri="{FF2B5EF4-FFF2-40B4-BE49-F238E27FC236}">
                    <a16:creationId xmlns:a16="http://schemas.microsoft.com/office/drawing/2014/main" id="{60C2C9A3-C6C3-873A-12DB-8E6AFB4BEDF6}"/>
                  </a:ext>
                </a:extLst>
              </p:cNvPr>
              <p:cNvGrpSpPr/>
              <p:nvPr/>
            </p:nvGrpSpPr>
            <p:grpSpPr>
              <a:xfrm>
                <a:off x="9396425" y="4405609"/>
                <a:ext cx="1614475" cy="353057"/>
                <a:chOff x="3347850" y="3870115"/>
                <a:chExt cx="951918" cy="327769"/>
              </a:xfrm>
            </p:grpSpPr>
            <p:sp>
              <p:nvSpPr>
                <p:cNvPr id="80" name="矩形: 圆角 79">
                  <a:extLst>
                    <a:ext uri="{FF2B5EF4-FFF2-40B4-BE49-F238E27FC236}">
                      <a16:creationId xmlns:a16="http://schemas.microsoft.com/office/drawing/2014/main" id="{42B698AE-5339-0361-1CDD-B7F3C96FBBEB}"/>
                    </a:ext>
                  </a:extLst>
                </p:cNvPr>
                <p:cNvSpPr/>
                <p:nvPr/>
              </p:nvSpPr>
              <p:spPr>
                <a:xfrm rot="5400000">
                  <a:off x="3641592" y="3582594"/>
                  <a:ext cx="327769" cy="902812"/>
                </a:xfrm>
                <a:prstGeom prst="roundRect">
                  <a:avLst/>
                </a:prstGeom>
                <a:solidFill>
                  <a:srgbClr val="B4C7E7"/>
                </a:solidFill>
                <a:ln w="3810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3DF9FF71-5C38-AECB-7AF0-36F5087BA1D7}"/>
                    </a:ext>
                  </a:extLst>
                </p:cNvPr>
                <p:cNvSpPr txBox="1"/>
                <p:nvPr/>
              </p:nvSpPr>
              <p:spPr>
                <a:xfrm>
                  <a:off x="3347850" y="3879996"/>
                  <a:ext cx="951918" cy="314305"/>
                </a:xfrm>
                <a:prstGeom prst="rect">
                  <a:avLst/>
                </a:prstGeom>
                <a:noFill/>
              </p:spPr>
              <p:txBody>
                <a:bodyPr wrap="square">
                  <a:spAutoFit/>
                </a:bodyPr>
                <a:lstStyle/>
                <a:p>
                  <a:r>
                    <a:rPr lang="zh-CN" altLang="en-US" sz="1600" b="1" dirty="0">
                      <a:latin typeface="微软雅黑" panose="020B0503020204020204" pitchFamily="34" charset="-122"/>
                      <a:ea typeface="微软雅黑" panose="020B0503020204020204" pitchFamily="34" charset="-122"/>
                    </a:rPr>
                    <a:t>制冷剂循环系统</a:t>
                  </a:r>
                </a:p>
              </p:txBody>
            </p:sp>
          </p:grpSp>
          <p:cxnSp>
            <p:nvCxnSpPr>
              <p:cNvPr id="86" name="直接连接符 85">
                <a:extLst>
                  <a:ext uri="{FF2B5EF4-FFF2-40B4-BE49-F238E27FC236}">
                    <a16:creationId xmlns:a16="http://schemas.microsoft.com/office/drawing/2014/main" id="{43581E65-CDC5-38FB-5560-19C50CA05E24}"/>
                  </a:ext>
                </a:extLst>
              </p:cNvPr>
              <p:cNvCxnSpPr>
                <a:cxnSpLocks/>
              </p:cNvCxnSpPr>
              <p:nvPr/>
            </p:nvCxnSpPr>
            <p:spPr>
              <a:xfrm>
                <a:off x="7170420" y="4057421"/>
                <a:ext cx="3076539" cy="13204"/>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075EDFD2-2D78-F346-6F17-437E6B68FC33}"/>
                  </a:ext>
                </a:extLst>
              </p:cNvPr>
              <p:cNvCxnSpPr/>
              <p:nvPr/>
            </p:nvCxnSpPr>
            <p:spPr>
              <a:xfrm>
                <a:off x="7170420" y="4045991"/>
                <a:ext cx="0" cy="326081"/>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E49B0B71-07A7-D89A-066D-13267CD9F602}"/>
                  </a:ext>
                </a:extLst>
              </p:cNvPr>
              <p:cNvCxnSpPr/>
              <p:nvPr/>
            </p:nvCxnSpPr>
            <p:spPr>
              <a:xfrm>
                <a:off x="10246959" y="4056151"/>
                <a:ext cx="0" cy="326081"/>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F77E8781-8132-BBDB-F220-DD2835769F79}"/>
                  </a:ext>
                </a:extLst>
              </p:cNvPr>
              <p:cNvCxnSpPr/>
              <p:nvPr/>
            </p:nvCxnSpPr>
            <p:spPr>
              <a:xfrm>
                <a:off x="8724900" y="4057421"/>
                <a:ext cx="0" cy="326081"/>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C4163F46-FD9D-66BA-2D58-ABE8386740C2}"/>
                  </a:ext>
                </a:extLst>
              </p:cNvPr>
              <p:cNvCxnSpPr>
                <a:cxnSpLocks/>
              </p:cNvCxnSpPr>
              <p:nvPr/>
            </p:nvCxnSpPr>
            <p:spPr>
              <a:xfrm>
                <a:off x="8725760" y="3809797"/>
                <a:ext cx="0" cy="234118"/>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945167EB-B0AB-6A75-EEA3-4C1A99B11398}"/>
                  </a:ext>
                </a:extLst>
              </p:cNvPr>
              <p:cNvCxnSpPr>
                <a:cxnSpLocks/>
              </p:cNvCxnSpPr>
              <p:nvPr/>
            </p:nvCxnSpPr>
            <p:spPr>
              <a:xfrm>
                <a:off x="7155180" y="5125430"/>
                <a:ext cx="3120390" cy="0"/>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D487EE58-6EC4-0789-39D0-C1C66CE94EDD}"/>
                  </a:ext>
                </a:extLst>
              </p:cNvPr>
              <p:cNvCxnSpPr/>
              <p:nvPr/>
            </p:nvCxnSpPr>
            <p:spPr>
              <a:xfrm>
                <a:off x="7170420" y="4767580"/>
                <a:ext cx="0" cy="360898"/>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580236BF-FB8F-E5F0-D51A-A20742EB56A8}"/>
                  </a:ext>
                </a:extLst>
              </p:cNvPr>
              <p:cNvCxnSpPr>
                <a:cxnSpLocks/>
              </p:cNvCxnSpPr>
              <p:nvPr/>
            </p:nvCxnSpPr>
            <p:spPr>
              <a:xfrm>
                <a:off x="8719820" y="5125864"/>
                <a:ext cx="0" cy="0"/>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54DBCFB0-F564-966D-D5BA-1A163AA5AECD}"/>
                  </a:ext>
                </a:extLst>
              </p:cNvPr>
              <p:cNvCxnSpPr/>
              <p:nvPr/>
            </p:nvCxnSpPr>
            <p:spPr>
              <a:xfrm>
                <a:off x="10257718" y="4767580"/>
                <a:ext cx="0" cy="360898"/>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D53F9B44-0535-271E-97EB-D2F1F21DC78D}"/>
                  </a:ext>
                </a:extLst>
              </p:cNvPr>
              <p:cNvCxnSpPr>
                <a:cxnSpLocks/>
              </p:cNvCxnSpPr>
              <p:nvPr/>
            </p:nvCxnSpPr>
            <p:spPr>
              <a:xfrm flipH="1">
                <a:off x="8715689" y="5131321"/>
                <a:ext cx="4131" cy="454231"/>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9E0C3CA6-DBD6-BA54-35A1-690D36ED70C4}"/>
                  </a:ext>
                </a:extLst>
              </p:cNvPr>
              <p:cNvCxnSpPr>
                <a:cxnSpLocks/>
              </p:cNvCxnSpPr>
              <p:nvPr/>
            </p:nvCxnSpPr>
            <p:spPr>
              <a:xfrm>
                <a:off x="2854467" y="3904178"/>
                <a:ext cx="2649713" cy="0"/>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25" name="直接箭头连接符 124">
                <a:extLst>
                  <a:ext uri="{FF2B5EF4-FFF2-40B4-BE49-F238E27FC236}">
                    <a16:creationId xmlns:a16="http://schemas.microsoft.com/office/drawing/2014/main" id="{30FA4F96-B0FE-F760-3164-797580D02267}"/>
                  </a:ext>
                </a:extLst>
              </p:cNvPr>
              <p:cNvCxnSpPr>
                <a:cxnSpLocks/>
              </p:cNvCxnSpPr>
              <p:nvPr/>
            </p:nvCxnSpPr>
            <p:spPr>
              <a:xfrm>
                <a:off x="2868437" y="3900170"/>
                <a:ext cx="0" cy="204860"/>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a:extLst>
                  <a:ext uri="{FF2B5EF4-FFF2-40B4-BE49-F238E27FC236}">
                    <a16:creationId xmlns:a16="http://schemas.microsoft.com/office/drawing/2014/main" id="{BC445307-5604-9F94-901B-6A5AD97369FA}"/>
                  </a:ext>
                </a:extLst>
              </p:cNvPr>
              <p:cNvCxnSpPr>
                <a:cxnSpLocks/>
              </p:cNvCxnSpPr>
              <p:nvPr/>
            </p:nvCxnSpPr>
            <p:spPr>
              <a:xfrm>
                <a:off x="5490845" y="3895702"/>
                <a:ext cx="0" cy="204860"/>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F613464B-BD24-B9EF-54D4-C713E20389C2}"/>
                  </a:ext>
                </a:extLst>
              </p:cNvPr>
              <p:cNvCxnSpPr>
                <a:cxnSpLocks/>
              </p:cNvCxnSpPr>
              <p:nvPr/>
            </p:nvCxnSpPr>
            <p:spPr>
              <a:xfrm>
                <a:off x="4203201" y="3758794"/>
                <a:ext cx="0" cy="234118"/>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55C07FB7-0ED4-7818-6559-B1673293C046}"/>
                  </a:ext>
                </a:extLst>
              </p:cNvPr>
              <p:cNvCxnSpPr/>
              <p:nvPr/>
            </p:nvCxnSpPr>
            <p:spPr>
              <a:xfrm>
                <a:off x="2836687" y="4800771"/>
                <a:ext cx="2663683" cy="0"/>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646A3CAE-7403-CFBF-DEF1-913259D17B7E}"/>
                  </a:ext>
                </a:extLst>
              </p:cNvPr>
              <p:cNvCxnSpPr>
                <a:cxnSpLocks/>
              </p:cNvCxnSpPr>
              <p:nvPr/>
            </p:nvCxnSpPr>
            <p:spPr>
              <a:xfrm>
                <a:off x="2851927" y="4485477"/>
                <a:ext cx="0" cy="317834"/>
              </a:xfrm>
              <a:prstGeom prst="line">
                <a:avLst/>
              </a:prstGeom>
              <a:ln w="28575">
                <a:solidFill>
                  <a:srgbClr val="005CA1"/>
                </a:solidFill>
              </a:ln>
            </p:spPr>
            <p:style>
              <a:lnRef idx="1">
                <a:schemeClr val="accent1"/>
              </a:lnRef>
              <a:fillRef idx="0">
                <a:schemeClr val="accent1"/>
              </a:fillRef>
              <a:effectRef idx="0">
                <a:schemeClr val="accent1"/>
              </a:effectRef>
              <a:fontRef idx="minor">
                <a:schemeClr val="tx1"/>
              </a:fontRef>
            </p:style>
          </p:cxnSp>
          <p:cxnSp>
            <p:nvCxnSpPr>
              <p:cNvPr id="160" name="直接箭头连接符 159">
                <a:extLst>
                  <a:ext uri="{FF2B5EF4-FFF2-40B4-BE49-F238E27FC236}">
                    <a16:creationId xmlns:a16="http://schemas.microsoft.com/office/drawing/2014/main" id="{69EBD021-774B-F372-E27D-E32B9B36B6AC}"/>
                  </a:ext>
                </a:extLst>
              </p:cNvPr>
              <p:cNvCxnSpPr>
                <a:cxnSpLocks/>
              </p:cNvCxnSpPr>
              <p:nvPr/>
            </p:nvCxnSpPr>
            <p:spPr>
              <a:xfrm>
                <a:off x="4199943" y="4799891"/>
                <a:ext cx="0" cy="204860"/>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接箭头连接符 160">
                <a:extLst>
                  <a:ext uri="{FF2B5EF4-FFF2-40B4-BE49-F238E27FC236}">
                    <a16:creationId xmlns:a16="http://schemas.microsoft.com/office/drawing/2014/main" id="{ECDB5D54-7361-142E-CAE1-FC2D8BA20F99}"/>
                  </a:ext>
                </a:extLst>
              </p:cNvPr>
              <p:cNvCxnSpPr>
                <a:cxnSpLocks/>
              </p:cNvCxnSpPr>
              <p:nvPr/>
            </p:nvCxnSpPr>
            <p:spPr>
              <a:xfrm>
                <a:off x="4188848" y="5307330"/>
                <a:ext cx="0" cy="225378"/>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9" name="直接箭头连接符 128">
              <a:extLst>
                <a:ext uri="{FF2B5EF4-FFF2-40B4-BE49-F238E27FC236}">
                  <a16:creationId xmlns:a16="http://schemas.microsoft.com/office/drawing/2014/main" id="{FFAEE5A1-2C46-AC6E-B576-B3C663422215}"/>
                </a:ext>
              </a:extLst>
            </p:cNvPr>
            <p:cNvCxnSpPr>
              <a:cxnSpLocks/>
            </p:cNvCxnSpPr>
            <p:nvPr/>
          </p:nvCxnSpPr>
          <p:spPr>
            <a:xfrm>
              <a:off x="4008848" y="3906520"/>
              <a:ext cx="0" cy="204860"/>
            </a:xfrm>
            <a:prstGeom prst="straightConnector1">
              <a:avLst/>
            </a:prstGeom>
            <a:ln w="28575">
              <a:solidFill>
                <a:srgbClr val="005CA1"/>
              </a:solidFill>
              <a:tailEnd type="triangle"/>
            </a:ln>
          </p:spPr>
          <p:style>
            <a:lnRef idx="1">
              <a:schemeClr val="accent1"/>
            </a:lnRef>
            <a:fillRef idx="0">
              <a:schemeClr val="accent1"/>
            </a:fillRef>
            <a:effectRef idx="0">
              <a:schemeClr val="accent1"/>
            </a:effectRef>
            <a:fontRef idx="minor">
              <a:schemeClr val="tx1"/>
            </a:fontRef>
          </p:style>
        </p:cxnSp>
      </p:grpSp>
      <p:sp>
        <p:nvSpPr>
          <p:cNvPr id="175" name="箭头: 右 174">
            <a:extLst>
              <a:ext uri="{FF2B5EF4-FFF2-40B4-BE49-F238E27FC236}">
                <a16:creationId xmlns:a16="http://schemas.microsoft.com/office/drawing/2014/main" id="{B949256A-EBD0-D60F-62DC-DB8ED8F7ADD1}"/>
              </a:ext>
            </a:extLst>
          </p:cNvPr>
          <p:cNvSpPr/>
          <p:nvPr/>
        </p:nvSpPr>
        <p:spPr>
          <a:xfrm>
            <a:off x="692887" y="4049688"/>
            <a:ext cx="426374" cy="834785"/>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a:extLst>
              <a:ext uri="{FF2B5EF4-FFF2-40B4-BE49-F238E27FC236}">
                <a16:creationId xmlns:a16="http://schemas.microsoft.com/office/drawing/2014/main" id="{AE5CA8AD-0DB9-EDEC-5EFC-515769526E05}"/>
              </a:ext>
            </a:extLst>
          </p:cNvPr>
          <p:cNvGrpSpPr/>
          <p:nvPr/>
        </p:nvGrpSpPr>
        <p:grpSpPr>
          <a:xfrm>
            <a:off x="232459" y="3510758"/>
            <a:ext cx="492443" cy="1954010"/>
            <a:chOff x="232756" y="3264990"/>
            <a:chExt cx="492443" cy="1954010"/>
          </a:xfrm>
        </p:grpSpPr>
        <p:sp>
          <p:nvSpPr>
            <p:cNvPr id="127" name="矩形: 圆角 126">
              <a:extLst>
                <a:ext uri="{FF2B5EF4-FFF2-40B4-BE49-F238E27FC236}">
                  <a16:creationId xmlns:a16="http://schemas.microsoft.com/office/drawing/2014/main" id="{9B756B69-891B-64E5-B89B-9364458CBF26}"/>
                </a:ext>
              </a:extLst>
            </p:cNvPr>
            <p:cNvSpPr/>
            <p:nvPr/>
          </p:nvSpPr>
          <p:spPr>
            <a:xfrm rot="16200000">
              <a:off x="-496044" y="4024567"/>
              <a:ext cx="1954010" cy="434855"/>
            </a:xfrm>
            <a:prstGeom prst="roundRect">
              <a:avLst/>
            </a:prstGeom>
            <a:solidFill>
              <a:schemeClr val="accent5">
                <a:lumMod val="40000"/>
                <a:lumOff val="60000"/>
              </a:schemeClr>
            </a:solidFill>
            <a:ln w="28575">
              <a:solidFill>
                <a:srgbClr val="005CA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D89B986A-05F9-D3B3-3373-90CD21C5F700}"/>
                </a:ext>
              </a:extLst>
            </p:cNvPr>
            <p:cNvSpPr txBox="1"/>
            <p:nvPr/>
          </p:nvSpPr>
          <p:spPr>
            <a:xfrm>
              <a:off x="232756" y="3640376"/>
              <a:ext cx="492443" cy="1118255"/>
            </a:xfrm>
            <a:prstGeom prst="rect">
              <a:avLst/>
            </a:prstGeom>
            <a:noFill/>
          </p:spPr>
          <p:txBody>
            <a:bodyPr vert="eaVert" wrap="none" rtlCol="0">
              <a:spAutoFit/>
            </a:bodyPr>
            <a:lstStyle/>
            <a:p>
              <a:r>
                <a:rPr lang="zh-CN" altLang="en-US" sz="2000" b="1" dirty="0">
                  <a:latin typeface="微软雅黑" panose="020B0503020204020204" pitchFamily="34" charset="-122"/>
                  <a:ea typeface="微软雅黑" panose="020B0503020204020204" pitchFamily="34" charset="-122"/>
                </a:rPr>
                <a:t>研究内容</a:t>
              </a:r>
            </a:p>
          </p:txBody>
        </p:sp>
      </p:grpSp>
      <p:sp>
        <p:nvSpPr>
          <p:cNvPr id="176" name="箭头: 右 175">
            <a:extLst>
              <a:ext uri="{FF2B5EF4-FFF2-40B4-BE49-F238E27FC236}">
                <a16:creationId xmlns:a16="http://schemas.microsoft.com/office/drawing/2014/main" id="{5B36EFF7-08C9-AA89-6AC0-1BBEF3A93582}"/>
              </a:ext>
            </a:extLst>
          </p:cNvPr>
          <p:cNvSpPr/>
          <p:nvPr/>
        </p:nvSpPr>
        <p:spPr>
          <a:xfrm>
            <a:off x="703052" y="1569956"/>
            <a:ext cx="1150177" cy="682154"/>
          </a:xfrm>
          <a:prstGeom prst="rightArrow">
            <a:avLst/>
          </a:prstGeom>
          <a:gradFill flip="none" rotWithShape="1">
            <a:gsLst>
              <a:gs pos="0">
                <a:srgbClr val="054F74"/>
              </a:gs>
              <a:gs pos="78000">
                <a:schemeClr val="accent1">
                  <a:tint val="44500"/>
                  <a:satMod val="160000"/>
                </a:schemeClr>
              </a:gs>
              <a:gs pos="100000">
                <a:schemeClr val="accent1">
                  <a:tint val="23500"/>
                  <a:satMod val="160000"/>
                </a:schemeClr>
              </a:gs>
            </a:gsLst>
            <a:lin ang="108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2" name="组合 171">
            <a:extLst>
              <a:ext uri="{FF2B5EF4-FFF2-40B4-BE49-F238E27FC236}">
                <a16:creationId xmlns:a16="http://schemas.microsoft.com/office/drawing/2014/main" id="{BCDDBC9F-1341-430F-2086-ED5ADDFCEF6E}"/>
              </a:ext>
            </a:extLst>
          </p:cNvPr>
          <p:cNvGrpSpPr/>
          <p:nvPr/>
        </p:nvGrpSpPr>
        <p:grpSpPr>
          <a:xfrm>
            <a:off x="210609" y="1160718"/>
            <a:ext cx="492443" cy="1536544"/>
            <a:chOff x="229296" y="3264990"/>
            <a:chExt cx="492443" cy="1954010"/>
          </a:xfrm>
        </p:grpSpPr>
        <p:sp>
          <p:nvSpPr>
            <p:cNvPr id="173" name="矩形: 圆角 172">
              <a:extLst>
                <a:ext uri="{FF2B5EF4-FFF2-40B4-BE49-F238E27FC236}">
                  <a16:creationId xmlns:a16="http://schemas.microsoft.com/office/drawing/2014/main" id="{5859CDFE-4E9F-C760-7F71-655BAF719866}"/>
                </a:ext>
              </a:extLst>
            </p:cNvPr>
            <p:cNvSpPr/>
            <p:nvPr/>
          </p:nvSpPr>
          <p:spPr>
            <a:xfrm rot="16200000">
              <a:off x="-496044" y="4024567"/>
              <a:ext cx="1954010" cy="434855"/>
            </a:xfrm>
            <a:prstGeom prst="roundRect">
              <a:avLst/>
            </a:prstGeom>
            <a:solidFill>
              <a:schemeClr val="accent5">
                <a:lumMod val="40000"/>
                <a:lumOff val="60000"/>
              </a:schemeClr>
            </a:solidFill>
            <a:ln w="28575">
              <a:solidFill>
                <a:srgbClr val="005CA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4" name="文本框 173">
              <a:extLst>
                <a:ext uri="{FF2B5EF4-FFF2-40B4-BE49-F238E27FC236}">
                  <a16:creationId xmlns:a16="http://schemas.microsoft.com/office/drawing/2014/main" id="{671B9555-4EFB-BB6C-76C3-CEABA0E4DE1F}"/>
                </a:ext>
              </a:extLst>
            </p:cNvPr>
            <p:cNvSpPr txBox="1"/>
            <p:nvPr/>
          </p:nvSpPr>
          <p:spPr>
            <a:xfrm>
              <a:off x="229296" y="3580234"/>
              <a:ext cx="492443" cy="1291800"/>
            </a:xfrm>
            <a:prstGeom prst="rect">
              <a:avLst/>
            </a:prstGeom>
            <a:noFill/>
          </p:spPr>
          <p:txBody>
            <a:bodyPr vert="eaVert" wrap="none" rtlCol="0">
              <a:spAutoFit/>
            </a:bodyPr>
            <a:lstStyle/>
            <a:p>
              <a:r>
                <a:rPr lang="zh-CN" altLang="en-US" sz="2000" b="1" dirty="0">
                  <a:latin typeface="微软雅黑" panose="020B0503020204020204" pitchFamily="34" charset="-122"/>
                  <a:ea typeface="微软雅黑" panose="020B0503020204020204" pitchFamily="34" charset="-122"/>
                </a:rPr>
                <a:t>研究背景</a:t>
              </a:r>
            </a:p>
          </p:txBody>
        </p:sp>
      </p:grpSp>
    </p:spTree>
    <p:extLst>
      <p:ext uri="{BB962C8B-B14F-4D97-AF65-F5344CB8AC3E}">
        <p14:creationId xmlns:p14="http://schemas.microsoft.com/office/powerpoint/2010/main" val="329487339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D673-0906-AAC4-B268-10CCBDB5B438}"/>
            </a:ext>
          </a:extLst>
        </p:cNvPr>
        <p:cNvGrpSpPr/>
        <p:nvPr/>
      </p:nvGrpSpPr>
      <p:grpSpPr>
        <a:xfrm>
          <a:off x="0" y="0"/>
          <a:ext cx="0" cy="0"/>
          <a:chOff x="0" y="0"/>
          <a:chExt cx="0" cy="0"/>
        </a:xfrm>
      </p:grpSpPr>
      <p:grpSp>
        <p:nvGrpSpPr>
          <p:cNvPr id="20" name="组合 19">
            <a:extLst>
              <a:ext uri="{FF2B5EF4-FFF2-40B4-BE49-F238E27FC236}">
                <a16:creationId xmlns:a16="http://schemas.microsoft.com/office/drawing/2014/main" id="{EC93A271-A159-FB11-0C6A-E62C822E94E5}"/>
              </a:ext>
            </a:extLst>
          </p:cNvPr>
          <p:cNvGrpSpPr/>
          <p:nvPr/>
        </p:nvGrpSpPr>
        <p:grpSpPr>
          <a:xfrm>
            <a:off x="114411" y="1118610"/>
            <a:ext cx="11937700" cy="3904360"/>
            <a:chOff x="-1855678" y="1911471"/>
            <a:chExt cx="10302311" cy="4360455"/>
          </a:xfrm>
        </p:grpSpPr>
        <p:sp>
          <p:nvSpPr>
            <p:cNvPr id="16" name="矩形 15">
              <a:extLst>
                <a:ext uri="{FF2B5EF4-FFF2-40B4-BE49-F238E27FC236}">
                  <a16:creationId xmlns:a16="http://schemas.microsoft.com/office/drawing/2014/main" id="{8BB8B2E5-7B79-F1E4-5FF0-97778DA0EE1F}"/>
                </a:ext>
              </a:extLst>
            </p:cNvPr>
            <p:cNvSpPr/>
            <p:nvPr/>
          </p:nvSpPr>
          <p:spPr>
            <a:xfrm>
              <a:off x="-1855678" y="1911471"/>
              <a:ext cx="10302311" cy="4360455"/>
            </a:xfrm>
            <a:prstGeom prst="rect">
              <a:avLst/>
            </a:prstGeom>
            <a:solidFill>
              <a:schemeClr val="tx2">
                <a:lumMod val="20000"/>
                <a:lumOff val="80000"/>
              </a:schemeClr>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785F70A1-FC37-45B0-76AE-53561AC105BD}"/>
                </a:ext>
              </a:extLst>
            </p:cNvPr>
            <p:cNvSpPr/>
            <p:nvPr/>
          </p:nvSpPr>
          <p:spPr>
            <a:xfrm>
              <a:off x="-1808743" y="1974193"/>
              <a:ext cx="5766125" cy="42728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矩形 2">
            <a:extLst>
              <a:ext uri="{FF2B5EF4-FFF2-40B4-BE49-F238E27FC236}">
                <a16:creationId xmlns:a16="http://schemas.microsoft.com/office/drawing/2014/main" id="{F45E9131-E1C7-44FF-7BF4-9B0A8B2C4108}"/>
              </a:ext>
            </a:extLst>
          </p:cNvPr>
          <p:cNvSpPr/>
          <p:nvPr/>
        </p:nvSpPr>
        <p:spPr>
          <a:xfrm>
            <a:off x="7092562" y="1145784"/>
            <a:ext cx="4930641" cy="3850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a:extLst>
              <a:ext uri="{FF2B5EF4-FFF2-40B4-BE49-F238E27FC236}">
                <a16:creationId xmlns:a16="http://schemas.microsoft.com/office/drawing/2014/main" id="{1B7E5E27-B9DA-8D3C-D19A-812A01BE76B2}"/>
              </a:ext>
            </a:extLst>
          </p:cNvPr>
          <p:cNvGrpSpPr/>
          <p:nvPr/>
        </p:nvGrpSpPr>
        <p:grpSpPr>
          <a:xfrm>
            <a:off x="105245" y="5230468"/>
            <a:ext cx="11942994" cy="1160118"/>
            <a:chOff x="105245" y="5063488"/>
            <a:chExt cx="11942994" cy="1160118"/>
          </a:xfrm>
        </p:grpSpPr>
        <p:grpSp>
          <p:nvGrpSpPr>
            <p:cNvPr id="21" name="组合 20">
              <a:extLst>
                <a:ext uri="{FF2B5EF4-FFF2-40B4-BE49-F238E27FC236}">
                  <a16:creationId xmlns:a16="http://schemas.microsoft.com/office/drawing/2014/main" id="{38476A7B-75BC-919A-4CF8-A32DDEE2F25C}"/>
                </a:ext>
              </a:extLst>
            </p:cNvPr>
            <p:cNvGrpSpPr/>
            <p:nvPr/>
          </p:nvGrpSpPr>
          <p:grpSpPr>
            <a:xfrm>
              <a:off x="105245" y="5063488"/>
              <a:ext cx="11942994" cy="1136962"/>
              <a:chOff x="893497" y="744863"/>
              <a:chExt cx="10280269" cy="4376630"/>
            </a:xfrm>
          </p:grpSpPr>
          <p:sp>
            <p:nvSpPr>
              <p:cNvPr id="22" name="矩形 21">
                <a:extLst>
                  <a:ext uri="{FF2B5EF4-FFF2-40B4-BE49-F238E27FC236}">
                    <a16:creationId xmlns:a16="http://schemas.microsoft.com/office/drawing/2014/main" id="{899426EA-F8E6-5001-77AA-E4A66CD1A5F5}"/>
                  </a:ext>
                </a:extLst>
              </p:cNvPr>
              <p:cNvSpPr/>
              <p:nvPr/>
            </p:nvSpPr>
            <p:spPr>
              <a:xfrm>
                <a:off x="893497" y="744863"/>
                <a:ext cx="10280269" cy="4276495"/>
              </a:xfrm>
              <a:prstGeom prst="rect">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300B35E-E7B4-87F2-AB1D-3A42E9E809A1}"/>
                  </a:ext>
                </a:extLst>
              </p:cNvPr>
              <p:cNvSpPr/>
              <p:nvPr/>
            </p:nvSpPr>
            <p:spPr>
              <a:xfrm rot="5400000">
                <a:off x="-1027776" y="2690206"/>
                <a:ext cx="4360451" cy="502124"/>
              </a:xfrm>
              <a:prstGeom prst="rect">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FC32FE60-89E5-B010-9108-CEA12BC7728B}"/>
                </a:ext>
              </a:extLst>
            </p:cNvPr>
            <p:cNvSpPr txBox="1"/>
            <p:nvPr/>
          </p:nvSpPr>
          <p:spPr>
            <a:xfrm>
              <a:off x="143761" y="5091402"/>
              <a:ext cx="492443" cy="1132204"/>
            </a:xfrm>
            <a:prstGeom prst="rect">
              <a:avLst/>
            </a:prstGeom>
            <a:noFill/>
          </p:spPr>
          <p:txBody>
            <a:bodyPr vert="eaVert"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工作原理</a:t>
              </a:r>
            </a:p>
          </p:txBody>
        </p:sp>
        <p:sp>
          <p:nvSpPr>
            <p:cNvPr id="41" name="文本框 40">
              <a:extLst>
                <a:ext uri="{FF2B5EF4-FFF2-40B4-BE49-F238E27FC236}">
                  <a16:creationId xmlns:a16="http://schemas.microsoft.com/office/drawing/2014/main" id="{887657D6-B771-81EF-A89D-8FE7220279A9}"/>
                </a:ext>
              </a:extLst>
            </p:cNvPr>
            <p:cNvSpPr txBox="1"/>
            <p:nvPr/>
          </p:nvSpPr>
          <p:spPr>
            <a:xfrm>
              <a:off x="630631" y="5153850"/>
              <a:ext cx="11349283" cy="993477"/>
            </a:xfrm>
            <a:prstGeom prst="rect">
              <a:avLst/>
            </a:prstGeom>
            <a:noFill/>
            <a:ln>
              <a:noFill/>
            </a:ln>
          </p:spPr>
          <p:txBody>
            <a:bodyPr wrap="square">
              <a:spAutoFit/>
            </a:bodyPr>
            <a:lstStyle/>
            <a:p>
              <a:pPr algn="just">
                <a:lnSpc>
                  <a:spcPts val="2400"/>
                </a:lnSpc>
              </a:pP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高温气态</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的制冷剂从</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入口</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流进蒸发式冷凝器，经过</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分气管</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分别进入左侧的三根</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椭圆管</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中</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降温冷凝</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，之后在</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分集管</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中反向流进右侧的三根椭圆管</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继续冷凝放热</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，到达出口</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集液管</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，最后</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液态</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的制冷剂由</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出口</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流出；同时</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循环冷却水</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从入口</a:t>
              </a:r>
              <a:r>
                <a:rPr lang="en-US" altLang="zh-CN"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流进蒸发式冷凝器，在蛇形盘管内圆管</a:t>
              </a:r>
              <a:r>
                <a:rPr lang="en-US" altLang="zh-CN"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中与制冷剂进行对流传热，升温后经冷却水出口</a:t>
              </a:r>
              <a:r>
                <a:rPr lang="en-US" altLang="zh-CN"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离开</a:t>
              </a:r>
            </a:p>
          </p:txBody>
        </p:sp>
      </p:grpSp>
      <p:sp>
        <p:nvSpPr>
          <p:cNvPr id="2" name="灯片编号占位符 1">
            <a:extLst>
              <a:ext uri="{FF2B5EF4-FFF2-40B4-BE49-F238E27FC236}">
                <a16:creationId xmlns:a16="http://schemas.microsoft.com/office/drawing/2014/main" id="{627791F5-7B20-B948-033A-2F52A2C5034C}"/>
              </a:ext>
            </a:extLst>
          </p:cNvPr>
          <p:cNvSpPr>
            <a:spLocks noGrp="1"/>
          </p:cNvSpPr>
          <p:nvPr>
            <p:ph type="sldNum" sz="quarter" idx="12"/>
          </p:nvPr>
        </p:nvSpPr>
        <p:spPr>
          <a:xfrm>
            <a:off x="9436988" y="6521246"/>
            <a:ext cx="2743200" cy="365125"/>
          </a:xfrm>
        </p:spPr>
        <p:txBody>
          <a:bodyPr/>
          <a:lstStyle/>
          <a:p>
            <a:fld id="{01635508-54A0-4FB0-A4C5-6467DE85E924}" type="slidenum">
              <a:rPr lang="zh-CN" altLang="en-US" b="1" smtClean="0"/>
              <a:pPr/>
              <a:t>9</a:t>
            </a:fld>
            <a:endParaRPr lang="zh-CN" altLang="en-US" b="1" dirty="0"/>
          </a:p>
        </p:txBody>
      </p:sp>
      <p:sp>
        <p:nvSpPr>
          <p:cNvPr id="4" name="文本框 3">
            <a:extLst>
              <a:ext uri="{FF2B5EF4-FFF2-40B4-BE49-F238E27FC236}">
                <a16:creationId xmlns:a16="http://schemas.microsoft.com/office/drawing/2014/main" id="{1414E03D-8EA7-4942-0706-2FDD96894F9D}"/>
              </a:ext>
            </a:extLst>
          </p:cNvPr>
          <p:cNvSpPr txBox="1"/>
          <p:nvPr/>
        </p:nvSpPr>
        <p:spPr>
          <a:xfrm>
            <a:off x="541037" y="1264158"/>
            <a:ext cx="5888910" cy="400110"/>
          </a:xfrm>
          <a:prstGeom prst="rect">
            <a:avLst/>
          </a:prstGeom>
          <a:noFill/>
        </p:spPr>
        <p:txBody>
          <a:bodyPr wrap="square">
            <a:spAutoFit/>
          </a:bodyPr>
          <a:lstStyle/>
          <a:p>
            <a:pPr marL="342900" indent="-342900">
              <a:buFont typeface="Wingdings" panose="05000000000000000000" pitchFamily="2" charset="2"/>
              <a:buChar char="Ø"/>
            </a:pPr>
            <a:r>
              <a:rPr lang="zh-CN" altLang="en-US" sz="2000" b="1" dirty="0">
                <a:highlight>
                  <a:srgbClr val="FFF2CC"/>
                </a:highlight>
                <a:latin typeface="微软雅黑" panose="020B0503020204020204" pitchFamily="34" charset="-122"/>
                <a:ea typeface="微软雅黑" panose="020B0503020204020204" pitchFamily="34" charset="-122"/>
              </a:rPr>
              <a:t>翅片式椭圆套管蒸发式冷凝器结构示意图</a:t>
            </a:r>
          </a:p>
        </p:txBody>
      </p:sp>
      <p:sp>
        <p:nvSpPr>
          <p:cNvPr id="42" name="文本框 41">
            <a:extLst>
              <a:ext uri="{FF2B5EF4-FFF2-40B4-BE49-F238E27FC236}">
                <a16:creationId xmlns:a16="http://schemas.microsoft.com/office/drawing/2014/main" id="{6EC2F26A-C8A9-917B-2A49-9423C80AB464}"/>
              </a:ext>
            </a:extLst>
          </p:cNvPr>
          <p:cNvSpPr txBox="1"/>
          <p:nvPr/>
        </p:nvSpPr>
        <p:spPr>
          <a:xfrm>
            <a:off x="7006161" y="1279303"/>
            <a:ext cx="5201875" cy="400110"/>
          </a:xfrm>
          <a:prstGeom prst="rect">
            <a:avLst/>
          </a:prstGeom>
          <a:noFill/>
        </p:spPr>
        <p:txBody>
          <a:bodyPr wrap="square">
            <a:spAutoFit/>
          </a:bodyPr>
          <a:lstStyle/>
          <a:p>
            <a:pPr marL="342900" indent="-342900">
              <a:buFont typeface="Wingdings" panose="05000000000000000000" pitchFamily="2" charset="2"/>
              <a:buChar char="Ø"/>
            </a:pPr>
            <a:r>
              <a:rPr lang="zh-CN" altLang="en-US" sz="2000" b="1" dirty="0">
                <a:highlight>
                  <a:srgbClr val="FFF2CC"/>
                </a:highlight>
                <a:latin typeface="微软雅黑" panose="020B0503020204020204" pitchFamily="34" charset="-122"/>
                <a:ea typeface="微软雅黑" panose="020B0503020204020204" pitchFamily="34" charset="-122"/>
              </a:rPr>
              <a:t>翅片式椭圆套管蒸发式冷凝器实物剖解图</a:t>
            </a:r>
            <a:endParaRPr lang="zh-CN" altLang="en-US" sz="2400" b="1" dirty="0">
              <a:highlight>
                <a:srgbClr val="FFF2CC"/>
              </a:highlight>
              <a:latin typeface="微软雅黑" panose="020B0503020204020204" pitchFamily="34" charset="-122"/>
              <a:ea typeface="微软雅黑" panose="020B0503020204020204" pitchFamily="34" charset="-122"/>
            </a:endParaRPr>
          </a:p>
        </p:txBody>
      </p:sp>
      <p:cxnSp>
        <p:nvCxnSpPr>
          <p:cNvPr id="153" name="直线连接符 9">
            <a:extLst>
              <a:ext uri="{FF2B5EF4-FFF2-40B4-BE49-F238E27FC236}">
                <a16:creationId xmlns:a16="http://schemas.microsoft.com/office/drawing/2014/main" id="{4D5A0090-22E4-43F2-F203-28A09DD076DF}"/>
              </a:ext>
            </a:extLst>
          </p:cNvPr>
          <p:cNvCxnSpPr/>
          <p:nvPr/>
        </p:nvCxnSpPr>
        <p:spPr>
          <a:xfrm>
            <a:off x="-11812" y="512209"/>
            <a:ext cx="12192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54" name="梯形 153">
            <a:extLst>
              <a:ext uri="{FF2B5EF4-FFF2-40B4-BE49-F238E27FC236}">
                <a16:creationId xmlns:a16="http://schemas.microsoft.com/office/drawing/2014/main" id="{9B9213EF-F350-1D38-550D-A390F392CA23}"/>
              </a:ext>
            </a:extLst>
          </p:cNvPr>
          <p:cNvSpPr/>
          <p:nvPr/>
        </p:nvSpPr>
        <p:spPr>
          <a:xfrm rot="10800000">
            <a:off x="-3157" y="516328"/>
            <a:ext cx="5283200" cy="516888"/>
          </a:xfrm>
          <a:prstGeom prst="trapezoid">
            <a:avLst>
              <a:gd name="adj" fmla="val 76667"/>
            </a:avLst>
          </a:prstGeom>
          <a:solidFill>
            <a:srgbClr val="005C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ym typeface="汉仪旗黑-55简" panose="00020600040101010101" pitchFamily="18" charset="-122"/>
            </a:endParaRPr>
          </a:p>
        </p:txBody>
      </p:sp>
      <p:sp>
        <p:nvSpPr>
          <p:cNvPr id="155" name="文本框 154">
            <a:extLst>
              <a:ext uri="{FF2B5EF4-FFF2-40B4-BE49-F238E27FC236}">
                <a16:creationId xmlns:a16="http://schemas.microsoft.com/office/drawing/2014/main" id="{EAE62036-FA54-6794-811F-4B25E80B7C56}"/>
              </a:ext>
            </a:extLst>
          </p:cNvPr>
          <p:cNvSpPr txBox="1"/>
          <p:nvPr/>
        </p:nvSpPr>
        <p:spPr>
          <a:xfrm>
            <a:off x="285802" y="543500"/>
            <a:ext cx="4549742" cy="461665"/>
          </a:xfrm>
          <a:prstGeom prst="rect">
            <a:avLst/>
          </a:prstGeom>
          <a:noFill/>
        </p:spPr>
        <p:txBody>
          <a:bodyPr wrap="squar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mn-ea"/>
                <a:sym typeface="汉仪旗黑-55简" panose="00020600040101010101" pitchFamily="18" charset="-122"/>
              </a:rPr>
              <a:t>翅片式椭圆套管蒸发式冷凝器</a:t>
            </a:r>
          </a:p>
        </p:txBody>
      </p:sp>
      <p:sp>
        <p:nvSpPr>
          <p:cNvPr id="156" name="文本框 155">
            <a:extLst>
              <a:ext uri="{FF2B5EF4-FFF2-40B4-BE49-F238E27FC236}">
                <a16:creationId xmlns:a16="http://schemas.microsoft.com/office/drawing/2014/main" id="{CDD62F1C-EF5B-F211-1CF1-92B66A4F3E20}"/>
              </a:ext>
            </a:extLst>
          </p:cNvPr>
          <p:cNvSpPr txBox="1"/>
          <p:nvPr/>
        </p:nvSpPr>
        <p:spPr>
          <a:xfrm>
            <a:off x="11117" y="15905"/>
            <a:ext cx="6108700" cy="461665"/>
          </a:xfrm>
          <a:prstGeom prst="rect">
            <a:avLst/>
          </a:prstGeom>
          <a:noFill/>
        </p:spPr>
        <p:txBody>
          <a:bodyPr wrap="square">
            <a:spAutoFit/>
          </a:bodyPr>
          <a:lstStyle/>
          <a:p>
            <a:r>
              <a:rPr kumimoji="1" lang="en-US" altLang="zh-CN" sz="2400" b="1" dirty="0">
                <a:latin typeface="Times New Roman" panose="02020603050405020304" pitchFamily="18" charset="0"/>
                <a:ea typeface="Microsoft YaHei" panose="020B0503020204020204" pitchFamily="34" charset="-122"/>
                <a:cs typeface="Times New Roman" panose="02020603050405020304" pitchFamily="18" charset="0"/>
              </a:rPr>
              <a:t>2.</a:t>
            </a:r>
            <a:r>
              <a:rPr kumimoji="1" lang="zh-CN" altLang="en-US" sz="2400" b="1" dirty="0">
                <a:latin typeface="Microsoft YaHei" panose="020B0503020204020204" pitchFamily="34" charset="-122"/>
                <a:ea typeface="Microsoft YaHei" panose="020B0503020204020204" pitchFamily="34" charset="-122"/>
              </a:rPr>
              <a:t>研究内容与创新</a:t>
            </a:r>
          </a:p>
        </p:txBody>
      </p:sp>
      <p:grpSp>
        <p:nvGrpSpPr>
          <p:cNvPr id="222" name="9958e2aa-ba20-40b7-bff6-9b67054778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34DF26D5-7FD5-E510-7B6D-127A1D259624}"/>
              </a:ext>
            </a:extLst>
          </p:cNvPr>
          <p:cNvGrpSpPr>
            <a:grpSpLocks noChangeAspect="1"/>
          </p:cNvGrpSpPr>
          <p:nvPr>
            <p:custDataLst>
              <p:tags r:id="rId1"/>
            </p:custDataLst>
          </p:nvPr>
        </p:nvGrpSpPr>
        <p:grpSpPr>
          <a:xfrm>
            <a:off x="10552355" y="-10652"/>
            <a:ext cx="1587581" cy="525001"/>
            <a:chOff x="2629947" y="2501424"/>
            <a:chExt cx="5609900" cy="1855152"/>
          </a:xfrm>
          <a:solidFill>
            <a:srgbClr val="005CA1"/>
          </a:solidFill>
        </p:grpSpPr>
        <p:grpSp>
          <p:nvGrpSpPr>
            <p:cNvPr id="223" name="iSľîďê">
              <a:extLst>
                <a:ext uri="{FF2B5EF4-FFF2-40B4-BE49-F238E27FC236}">
                  <a16:creationId xmlns:a16="http://schemas.microsoft.com/office/drawing/2014/main" id="{32D0C9F5-2C97-FE2F-4AC5-C2EC7C056038}"/>
                </a:ext>
              </a:extLst>
            </p:cNvPr>
            <p:cNvGrpSpPr/>
            <p:nvPr/>
          </p:nvGrpSpPr>
          <p:grpSpPr>
            <a:xfrm>
              <a:off x="2629947" y="2501424"/>
              <a:ext cx="1847550" cy="1855152"/>
              <a:chOff x="3216275" y="2651125"/>
              <a:chExt cx="1543050" cy="1549400"/>
            </a:xfrm>
            <a:grpFill/>
          </p:grpSpPr>
          <p:sp>
            <p:nvSpPr>
              <p:cNvPr id="254" name="îśľíḓè">
                <a:extLst>
                  <a:ext uri="{FF2B5EF4-FFF2-40B4-BE49-F238E27FC236}">
                    <a16:creationId xmlns:a16="http://schemas.microsoft.com/office/drawing/2014/main" id="{58273206-A1D2-F99D-70FB-A398009F2856}"/>
                  </a:ext>
                </a:extLst>
              </p:cNvPr>
              <p:cNvSpPr/>
              <p:nvPr/>
            </p:nvSpPr>
            <p:spPr bwMode="auto">
              <a:xfrm>
                <a:off x="3714750" y="2916238"/>
                <a:ext cx="527050" cy="714375"/>
              </a:xfrm>
              <a:custGeom>
                <a:avLst/>
                <a:gdLst>
                  <a:gd name="T0" fmla="*/ 59 w 160"/>
                  <a:gd name="T1" fmla="*/ 112 h 216"/>
                  <a:gd name="T2" fmla="*/ 60 w 160"/>
                  <a:gd name="T3" fmla="*/ 120 h 216"/>
                  <a:gd name="T4" fmla="*/ 73 w 160"/>
                  <a:gd name="T5" fmla="*/ 135 h 216"/>
                  <a:gd name="T6" fmla="*/ 73 w 160"/>
                  <a:gd name="T7" fmla="*/ 143 h 216"/>
                  <a:gd name="T8" fmla="*/ 46 w 160"/>
                  <a:gd name="T9" fmla="*/ 173 h 216"/>
                  <a:gd name="T10" fmla="*/ 73 w 160"/>
                  <a:gd name="T11" fmla="*/ 167 h 216"/>
                  <a:gd name="T12" fmla="*/ 58 w 160"/>
                  <a:gd name="T13" fmla="*/ 204 h 216"/>
                  <a:gd name="T14" fmla="*/ 116 w 160"/>
                  <a:gd name="T15" fmla="*/ 202 h 216"/>
                  <a:gd name="T16" fmla="*/ 87 w 160"/>
                  <a:gd name="T17" fmla="*/ 158 h 216"/>
                  <a:gd name="T18" fmla="*/ 113 w 160"/>
                  <a:gd name="T19" fmla="*/ 172 h 216"/>
                  <a:gd name="T20" fmla="*/ 126 w 160"/>
                  <a:gd name="T21" fmla="*/ 164 h 216"/>
                  <a:gd name="T22" fmla="*/ 87 w 160"/>
                  <a:gd name="T23" fmla="*/ 143 h 216"/>
                  <a:gd name="T24" fmla="*/ 95 w 160"/>
                  <a:gd name="T25" fmla="*/ 134 h 216"/>
                  <a:gd name="T26" fmla="*/ 103 w 160"/>
                  <a:gd name="T27" fmla="*/ 123 h 216"/>
                  <a:gd name="T28" fmla="*/ 103 w 160"/>
                  <a:gd name="T29" fmla="*/ 112 h 216"/>
                  <a:gd name="T30" fmla="*/ 141 w 160"/>
                  <a:gd name="T31" fmla="*/ 206 h 216"/>
                  <a:gd name="T32" fmla="*/ 90 w 160"/>
                  <a:gd name="T33" fmla="*/ 87 h 216"/>
                  <a:gd name="T34" fmla="*/ 119 w 160"/>
                  <a:gd name="T35" fmla="*/ 79 h 216"/>
                  <a:gd name="T36" fmla="*/ 131 w 160"/>
                  <a:gd name="T37" fmla="*/ 73 h 216"/>
                  <a:gd name="T38" fmla="*/ 120 w 160"/>
                  <a:gd name="T39" fmla="*/ 65 h 216"/>
                  <a:gd name="T40" fmla="*/ 90 w 160"/>
                  <a:gd name="T41" fmla="*/ 57 h 216"/>
                  <a:gd name="T42" fmla="*/ 118 w 160"/>
                  <a:gd name="T43" fmla="*/ 60 h 216"/>
                  <a:gd name="T44" fmla="*/ 118 w 160"/>
                  <a:gd name="T45" fmla="*/ 41 h 216"/>
                  <a:gd name="T46" fmla="*/ 90 w 160"/>
                  <a:gd name="T47" fmla="*/ 43 h 216"/>
                  <a:gd name="T48" fmla="*/ 108 w 160"/>
                  <a:gd name="T49" fmla="*/ 35 h 216"/>
                  <a:gd name="T50" fmla="*/ 120 w 160"/>
                  <a:gd name="T51" fmla="*/ 28 h 216"/>
                  <a:gd name="T52" fmla="*/ 109 w 160"/>
                  <a:gd name="T53" fmla="*/ 21 h 216"/>
                  <a:gd name="T54" fmla="*/ 90 w 160"/>
                  <a:gd name="T55" fmla="*/ 13 h 216"/>
                  <a:gd name="T56" fmla="*/ 83 w 160"/>
                  <a:gd name="T57" fmla="*/ 0 h 216"/>
                  <a:gd name="T58" fmla="*/ 74 w 160"/>
                  <a:gd name="T59" fmla="*/ 12 h 216"/>
                  <a:gd name="T60" fmla="*/ 2 w 160"/>
                  <a:gd name="T61" fmla="*/ 203 h 216"/>
                  <a:gd name="T62" fmla="*/ 80 w 160"/>
                  <a:gd name="T63" fmla="*/ 102 h 216"/>
                  <a:gd name="T64" fmla="*/ 86 w 160"/>
                  <a:gd name="T65" fmla="*/ 107 h 216"/>
                  <a:gd name="T66" fmla="*/ 81 w 160"/>
                  <a:gd name="T67" fmla="*/ 121 h 216"/>
                  <a:gd name="T68" fmla="*/ 76 w 160"/>
                  <a:gd name="T69" fmla="*/ 116 h 216"/>
                  <a:gd name="T70" fmla="*/ 80 w 160"/>
                  <a:gd name="T71" fmla="*/ 10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216">
                    <a:moveTo>
                      <a:pt x="19" y="206"/>
                    </a:moveTo>
                    <a:cubicBezTo>
                      <a:pt x="24" y="171"/>
                      <a:pt x="34" y="137"/>
                      <a:pt x="59" y="112"/>
                    </a:cubicBezTo>
                    <a:cubicBezTo>
                      <a:pt x="60" y="112"/>
                      <a:pt x="60" y="112"/>
                      <a:pt x="60" y="112"/>
                    </a:cubicBezTo>
                    <a:cubicBezTo>
                      <a:pt x="60" y="120"/>
                      <a:pt x="60" y="120"/>
                      <a:pt x="60" y="120"/>
                    </a:cubicBezTo>
                    <a:cubicBezTo>
                      <a:pt x="60" y="127"/>
                      <a:pt x="64" y="135"/>
                      <a:pt x="72" y="135"/>
                    </a:cubicBezTo>
                    <a:cubicBezTo>
                      <a:pt x="72" y="135"/>
                      <a:pt x="73" y="135"/>
                      <a:pt x="73" y="135"/>
                    </a:cubicBezTo>
                    <a:cubicBezTo>
                      <a:pt x="73" y="143"/>
                      <a:pt x="73" y="143"/>
                      <a:pt x="73" y="143"/>
                    </a:cubicBezTo>
                    <a:cubicBezTo>
                      <a:pt x="73" y="143"/>
                      <a:pt x="73" y="143"/>
                      <a:pt x="73" y="143"/>
                    </a:cubicBezTo>
                    <a:cubicBezTo>
                      <a:pt x="58" y="146"/>
                      <a:pt x="45" y="152"/>
                      <a:pt x="36" y="164"/>
                    </a:cubicBezTo>
                    <a:cubicBezTo>
                      <a:pt x="30" y="171"/>
                      <a:pt x="41" y="177"/>
                      <a:pt x="46" y="173"/>
                    </a:cubicBezTo>
                    <a:cubicBezTo>
                      <a:pt x="55" y="166"/>
                      <a:pt x="64" y="160"/>
                      <a:pt x="73" y="158"/>
                    </a:cubicBezTo>
                    <a:cubicBezTo>
                      <a:pt x="73" y="167"/>
                      <a:pt x="73" y="167"/>
                      <a:pt x="73" y="167"/>
                    </a:cubicBezTo>
                    <a:cubicBezTo>
                      <a:pt x="54" y="173"/>
                      <a:pt x="44" y="185"/>
                      <a:pt x="45" y="205"/>
                    </a:cubicBezTo>
                    <a:cubicBezTo>
                      <a:pt x="45" y="212"/>
                      <a:pt x="57" y="211"/>
                      <a:pt x="58" y="204"/>
                    </a:cubicBezTo>
                    <a:cubicBezTo>
                      <a:pt x="62" y="173"/>
                      <a:pt x="99" y="175"/>
                      <a:pt x="103" y="205"/>
                    </a:cubicBezTo>
                    <a:cubicBezTo>
                      <a:pt x="104" y="212"/>
                      <a:pt x="117" y="212"/>
                      <a:pt x="116" y="202"/>
                    </a:cubicBezTo>
                    <a:cubicBezTo>
                      <a:pt x="116" y="186"/>
                      <a:pt x="108" y="174"/>
                      <a:pt x="87" y="167"/>
                    </a:cubicBezTo>
                    <a:cubicBezTo>
                      <a:pt x="87" y="158"/>
                      <a:pt x="87" y="158"/>
                      <a:pt x="87" y="158"/>
                    </a:cubicBezTo>
                    <a:cubicBezTo>
                      <a:pt x="87" y="158"/>
                      <a:pt x="87" y="158"/>
                      <a:pt x="87" y="158"/>
                    </a:cubicBezTo>
                    <a:cubicBezTo>
                      <a:pt x="96" y="160"/>
                      <a:pt x="105" y="164"/>
                      <a:pt x="113" y="172"/>
                    </a:cubicBezTo>
                    <a:cubicBezTo>
                      <a:pt x="116" y="175"/>
                      <a:pt x="119" y="175"/>
                      <a:pt x="123" y="174"/>
                    </a:cubicBezTo>
                    <a:cubicBezTo>
                      <a:pt x="127" y="172"/>
                      <a:pt x="129" y="169"/>
                      <a:pt x="126" y="164"/>
                    </a:cubicBezTo>
                    <a:cubicBezTo>
                      <a:pt x="119" y="153"/>
                      <a:pt x="105" y="147"/>
                      <a:pt x="87" y="143"/>
                    </a:cubicBezTo>
                    <a:cubicBezTo>
                      <a:pt x="87" y="143"/>
                      <a:pt x="87" y="143"/>
                      <a:pt x="87" y="143"/>
                    </a:cubicBezTo>
                    <a:cubicBezTo>
                      <a:pt x="87" y="135"/>
                      <a:pt x="87" y="135"/>
                      <a:pt x="87" y="135"/>
                    </a:cubicBezTo>
                    <a:cubicBezTo>
                      <a:pt x="90" y="135"/>
                      <a:pt x="93" y="134"/>
                      <a:pt x="95" y="134"/>
                    </a:cubicBezTo>
                    <a:cubicBezTo>
                      <a:pt x="98" y="136"/>
                      <a:pt x="104" y="134"/>
                      <a:pt x="105" y="131"/>
                    </a:cubicBezTo>
                    <a:cubicBezTo>
                      <a:pt x="106" y="128"/>
                      <a:pt x="106" y="126"/>
                      <a:pt x="103" y="123"/>
                    </a:cubicBezTo>
                    <a:cubicBezTo>
                      <a:pt x="103" y="112"/>
                      <a:pt x="103" y="112"/>
                      <a:pt x="103" y="112"/>
                    </a:cubicBezTo>
                    <a:cubicBezTo>
                      <a:pt x="103" y="112"/>
                      <a:pt x="103" y="112"/>
                      <a:pt x="103" y="112"/>
                    </a:cubicBezTo>
                    <a:cubicBezTo>
                      <a:pt x="108" y="115"/>
                      <a:pt x="111" y="119"/>
                      <a:pt x="114" y="124"/>
                    </a:cubicBezTo>
                    <a:cubicBezTo>
                      <a:pt x="129" y="145"/>
                      <a:pt x="137" y="174"/>
                      <a:pt x="141" y="206"/>
                    </a:cubicBezTo>
                    <a:cubicBezTo>
                      <a:pt x="144" y="216"/>
                      <a:pt x="160" y="213"/>
                      <a:pt x="159" y="206"/>
                    </a:cubicBezTo>
                    <a:cubicBezTo>
                      <a:pt x="149" y="143"/>
                      <a:pt x="129" y="98"/>
                      <a:pt x="90" y="87"/>
                    </a:cubicBezTo>
                    <a:cubicBezTo>
                      <a:pt x="90" y="79"/>
                      <a:pt x="90" y="79"/>
                      <a:pt x="90" y="79"/>
                    </a:cubicBezTo>
                    <a:cubicBezTo>
                      <a:pt x="119" y="79"/>
                      <a:pt x="119" y="79"/>
                      <a:pt x="119" y="79"/>
                    </a:cubicBezTo>
                    <a:cubicBezTo>
                      <a:pt x="120" y="81"/>
                      <a:pt x="122" y="82"/>
                      <a:pt x="124" y="82"/>
                    </a:cubicBezTo>
                    <a:cubicBezTo>
                      <a:pt x="128" y="82"/>
                      <a:pt x="131" y="78"/>
                      <a:pt x="131" y="73"/>
                    </a:cubicBezTo>
                    <a:cubicBezTo>
                      <a:pt x="131" y="67"/>
                      <a:pt x="128" y="63"/>
                      <a:pt x="124" y="63"/>
                    </a:cubicBezTo>
                    <a:cubicBezTo>
                      <a:pt x="122" y="63"/>
                      <a:pt x="121" y="64"/>
                      <a:pt x="120" y="65"/>
                    </a:cubicBezTo>
                    <a:cubicBezTo>
                      <a:pt x="90" y="65"/>
                      <a:pt x="90" y="65"/>
                      <a:pt x="90" y="65"/>
                    </a:cubicBezTo>
                    <a:cubicBezTo>
                      <a:pt x="90" y="57"/>
                      <a:pt x="90" y="57"/>
                      <a:pt x="90" y="57"/>
                    </a:cubicBezTo>
                    <a:cubicBezTo>
                      <a:pt x="113" y="57"/>
                      <a:pt x="113" y="57"/>
                      <a:pt x="113" y="57"/>
                    </a:cubicBezTo>
                    <a:cubicBezTo>
                      <a:pt x="114" y="59"/>
                      <a:pt x="116" y="60"/>
                      <a:pt x="118" y="60"/>
                    </a:cubicBezTo>
                    <a:cubicBezTo>
                      <a:pt x="122" y="60"/>
                      <a:pt x="125" y="56"/>
                      <a:pt x="125" y="51"/>
                    </a:cubicBezTo>
                    <a:cubicBezTo>
                      <a:pt x="125" y="45"/>
                      <a:pt x="122" y="41"/>
                      <a:pt x="118" y="41"/>
                    </a:cubicBezTo>
                    <a:cubicBezTo>
                      <a:pt x="116" y="41"/>
                      <a:pt x="115" y="42"/>
                      <a:pt x="114" y="43"/>
                    </a:cubicBezTo>
                    <a:cubicBezTo>
                      <a:pt x="90" y="43"/>
                      <a:pt x="90" y="43"/>
                      <a:pt x="90" y="43"/>
                    </a:cubicBezTo>
                    <a:cubicBezTo>
                      <a:pt x="90" y="35"/>
                      <a:pt x="90" y="35"/>
                      <a:pt x="90" y="35"/>
                    </a:cubicBezTo>
                    <a:cubicBezTo>
                      <a:pt x="108" y="35"/>
                      <a:pt x="108" y="35"/>
                      <a:pt x="108" y="35"/>
                    </a:cubicBezTo>
                    <a:cubicBezTo>
                      <a:pt x="110" y="37"/>
                      <a:pt x="111" y="38"/>
                      <a:pt x="113" y="38"/>
                    </a:cubicBezTo>
                    <a:cubicBezTo>
                      <a:pt x="117" y="38"/>
                      <a:pt x="120" y="33"/>
                      <a:pt x="120" y="28"/>
                    </a:cubicBezTo>
                    <a:cubicBezTo>
                      <a:pt x="120" y="23"/>
                      <a:pt x="117" y="18"/>
                      <a:pt x="113" y="18"/>
                    </a:cubicBezTo>
                    <a:cubicBezTo>
                      <a:pt x="111" y="18"/>
                      <a:pt x="110" y="19"/>
                      <a:pt x="109" y="21"/>
                    </a:cubicBezTo>
                    <a:cubicBezTo>
                      <a:pt x="90" y="21"/>
                      <a:pt x="90" y="21"/>
                      <a:pt x="90" y="21"/>
                    </a:cubicBezTo>
                    <a:cubicBezTo>
                      <a:pt x="90" y="13"/>
                      <a:pt x="90" y="13"/>
                      <a:pt x="90" y="13"/>
                    </a:cubicBezTo>
                    <a:cubicBezTo>
                      <a:pt x="92" y="11"/>
                      <a:pt x="92" y="10"/>
                      <a:pt x="92" y="8"/>
                    </a:cubicBezTo>
                    <a:cubicBezTo>
                      <a:pt x="92" y="4"/>
                      <a:pt x="88" y="0"/>
                      <a:pt x="83" y="0"/>
                    </a:cubicBezTo>
                    <a:cubicBezTo>
                      <a:pt x="77" y="0"/>
                      <a:pt x="73" y="4"/>
                      <a:pt x="73" y="8"/>
                    </a:cubicBezTo>
                    <a:cubicBezTo>
                      <a:pt x="73" y="9"/>
                      <a:pt x="73" y="11"/>
                      <a:pt x="74" y="12"/>
                    </a:cubicBezTo>
                    <a:cubicBezTo>
                      <a:pt x="74" y="88"/>
                      <a:pt x="74" y="88"/>
                      <a:pt x="74" y="88"/>
                    </a:cubicBezTo>
                    <a:cubicBezTo>
                      <a:pt x="32" y="102"/>
                      <a:pt x="12" y="147"/>
                      <a:pt x="2" y="203"/>
                    </a:cubicBezTo>
                    <a:cubicBezTo>
                      <a:pt x="0" y="212"/>
                      <a:pt x="14" y="214"/>
                      <a:pt x="19" y="206"/>
                    </a:cubicBezTo>
                    <a:close/>
                    <a:moveTo>
                      <a:pt x="80" y="102"/>
                    </a:moveTo>
                    <a:cubicBezTo>
                      <a:pt x="81" y="102"/>
                      <a:pt x="81" y="102"/>
                      <a:pt x="81" y="102"/>
                    </a:cubicBezTo>
                    <a:cubicBezTo>
                      <a:pt x="84" y="102"/>
                      <a:pt x="86" y="104"/>
                      <a:pt x="86" y="107"/>
                    </a:cubicBezTo>
                    <a:cubicBezTo>
                      <a:pt x="86" y="116"/>
                      <a:pt x="86" y="116"/>
                      <a:pt x="86" y="116"/>
                    </a:cubicBezTo>
                    <a:cubicBezTo>
                      <a:pt x="86" y="119"/>
                      <a:pt x="84" y="121"/>
                      <a:pt x="81" y="121"/>
                    </a:cubicBezTo>
                    <a:cubicBezTo>
                      <a:pt x="80" y="121"/>
                      <a:pt x="80" y="121"/>
                      <a:pt x="80" y="121"/>
                    </a:cubicBezTo>
                    <a:cubicBezTo>
                      <a:pt x="78" y="121"/>
                      <a:pt x="76" y="119"/>
                      <a:pt x="76" y="116"/>
                    </a:cubicBezTo>
                    <a:cubicBezTo>
                      <a:pt x="76" y="107"/>
                      <a:pt x="76" y="107"/>
                      <a:pt x="76" y="107"/>
                    </a:cubicBezTo>
                    <a:cubicBezTo>
                      <a:pt x="76" y="104"/>
                      <a:pt x="78" y="102"/>
                      <a:pt x="8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şḷïďe">
                <a:extLst>
                  <a:ext uri="{FF2B5EF4-FFF2-40B4-BE49-F238E27FC236}">
                    <a16:creationId xmlns:a16="http://schemas.microsoft.com/office/drawing/2014/main" id="{81B38F92-88E1-001F-BD53-BF2FECF1E63E}"/>
                  </a:ext>
                </a:extLst>
              </p:cNvPr>
              <p:cNvSpPr/>
              <p:nvPr/>
            </p:nvSpPr>
            <p:spPr bwMode="auto">
              <a:xfrm>
                <a:off x="3454400" y="2916238"/>
                <a:ext cx="1054100" cy="1025525"/>
              </a:xfrm>
              <a:custGeom>
                <a:avLst/>
                <a:gdLst>
                  <a:gd name="T0" fmla="*/ 160 w 320"/>
                  <a:gd name="T1" fmla="*/ 310 h 310"/>
                  <a:gd name="T2" fmla="*/ 151 w 320"/>
                  <a:gd name="T3" fmla="*/ 3 h 310"/>
                  <a:gd name="T4" fmla="*/ 50 w 320"/>
                  <a:gd name="T5" fmla="*/ 53 h 310"/>
                  <a:gd name="T6" fmla="*/ 30 w 320"/>
                  <a:gd name="T7" fmla="*/ 88 h 310"/>
                  <a:gd name="T8" fmla="*/ 24 w 320"/>
                  <a:gd name="T9" fmla="*/ 126 h 310"/>
                  <a:gd name="T10" fmla="*/ 24 w 320"/>
                  <a:gd name="T11" fmla="*/ 131 h 310"/>
                  <a:gd name="T12" fmla="*/ 23 w 320"/>
                  <a:gd name="T13" fmla="*/ 166 h 310"/>
                  <a:gd name="T14" fmla="*/ 41 w 320"/>
                  <a:gd name="T15" fmla="*/ 200 h 310"/>
                  <a:gd name="T16" fmla="*/ 44 w 320"/>
                  <a:gd name="T17" fmla="*/ 205 h 310"/>
                  <a:gd name="T18" fmla="*/ 69 w 320"/>
                  <a:gd name="T19" fmla="*/ 242 h 310"/>
                  <a:gd name="T20" fmla="*/ 113 w 320"/>
                  <a:gd name="T21" fmla="*/ 252 h 310"/>
                  <a:gd name="T22" fmla="*/ 114 w 320"/>
                  <a:gd name="T23" fmla="*/ 248 h 310"/>
                  <a:gd name="T24" fmla="*/ 196 w 320"/>
                  <a:gd name="T25" fmla="*/ 234 h 310"/>
                  <a:gd name="T26" fmla="*/ 194 w 320"/>
                  <a:gd name="T27" fmla="*/ 248 h 310"/>
                  <a:gd name="T28" fmla="*/ 209 w 320"/>
                  <a:gd name="T29" fmla="*/ 260 h 310"/>
                  <a:gd name="T30" fmla="*/ 257 w 320"/>
                  <a:gd name="T31" fmla="*/ 237 h 310"/>
                  <a:gd name="T32" fmla="*/ 281 w 320"/>
                  <a:gd name="T33" fmla="*/ 208 h 310"/>
                  <a:gd name="T34" fmla="*/ 291 w 320"/>
                  <a:gd name="T35" fmla="*/ 170 h 310"/>
                  <a:gd name="T36" fmla="*/ 293 w 320"/>
                  <a:gd name="T37" fmla="*/ 164 h 310"/>
                  <a:gd name="T38" fmla="*/ 299 w 320"/>
                  <a:gd name="T39" fmla="*/ 131 h 310"/>
                  <a:gd name="T40" fmla="*/ 289 w 320"/>
                  <a:gd name="T41" fmla="*/ 95 h 310"/>
                  <a:gd name="T42" fmla="*/ 287 w 320"/>
                  <a:gd name="T43" fmla="*/ 90 h 310"/>
                  <a:gd name="T44" fmla="*/ 268 w 320"/>
                  <a:gd name="T45" fmla="*/ 49 h 310"/>
                  <a:gd name="T46" fmla="*/ 175 w 320"/>
                  <a:gd name="T47" fmla="*/ 1 h 310"/>
                  <a:gd name="T48" fmla="*/ 284 w 320"/>
                  <a:gd name="T49" fmla="*/ 67 h 310"/>
                  <a:gd name="T50" fmla="*/ 302 w 320"/>
                  <a:gd name="T51" fmla="*/ 107 h 310"/>
                  <a:gd name="T52" fmla="*/ 302 w 320"/>
                  <a:gd name="T53" fmla="*/ 110 h 310"/>
                  <a:gd name="T54" fmla="*/ 303 w 320"/>
                  <a:gd name="T55" fmla="*/ 144 h 310"/>
                  <a:gd name="T56" fmla="*/ 306 w 320"/>
                  <a:gd name="T57" fmla="*/ 144 h 310"/>
                  <a:gd name="T58" fmla="*/ 291 w 320"/>
                  <a:gd name="T59" fmla="*/ 190 h 310"/>
                  <a:gd name="T60" fmla="*/ 273 w 320"/>
                  <a:gd name="T61" fmla="*/ 225 h 310"/>
                  <a:gd name="T62" fmla="*/ 270 w 320"/>
                  <a:gd name="T63" fmla="*/ 229 h 310"/>
                  <a:gd name="T64" fmla="*/ 27 w 320"/>
                  <a:gd name="T65" fmla="*/ 190 h 310"/>
                  <a:gd name="T66" fmla="*/ 25 w 320"/>
                  <a:gd name="T67" fmla="*/ 186 h 310"/>
                  <a:gd name="T68" fmla="*/ 54 w 320"/>
                  <a:gd name="T69" fmla="*/ 228 h 310"/>
                  <a:gd name="T70" fmla="*/ 36 w 320"/>
                  <a:gd name="T71" fmla="*/ 66 h 310"/>
                  <a:gd name="T72" fmla="*/ 38 w 320"/>
                  <a:gd name="T73" fmla="*/ 67 h 310"/>
                  <a:gd name="T74" fmla="*/ 18 w 320"/>
                  <a:gd name="T75" fmla="*/ 111 h 310"/>
                  <a:gd name="T76" fmla="*/ 18 w 320"/>
                  <a:gd name="T77" fmla="*/ 108 h 310"/>
                  <a:gd name="T78" fmla="*/ 19 w 320"/>
                  <a:gd name="T79" fmla="*/ 148 h 310"/>
                  <a:gd name="T80" fmla="*/ 123 w 320"/>
                  <a:gd name="T81" fmla="*/ 294 h 310"/>
                  <a:gd name="T82" fmla="*/ 123 w 320"/>
                  <a:gd name="T83" fmla="*/ 285 h 310"/>
                  <a:gd name="T84" fmla="*/ 172 w 320"/>
                  <a:gd name="T85" fmla="*/ 294 h 310"/>
                  <a:gd name="T86" fmla="*/ 148 w 320"/>
                  <a:gd name="T87" fmla="*/ 294 h 310"/>
                  <a:gd name="T88" fmla="*/ 197 w 320"/>
                  <a:gd name="T89"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10">
                    <a:moveTo>
                      <a:pt x="175" y="1"/>
                    </a:moveTo>
                    <a:cubicBezTo>
                      <a:pt x="256" y="8"/>
                      <a:pt x="320" y="75"/>
                      <a:pt x="320" y="155"/>
                    </a:cubicBezTo>
                    <a:cubicBezTo>
                      <a:pt x="320" y="240"/>
                      <a:pt x="248" y="310"/>
                      <a:pt x="160" y="310"/>
                    </a:cubicBezTo>
                    <a:cubicBezTo>
                      <a:pt x="72" y="310"/>
                      <a:pt x="0" y="240"/>
                      <a:pt x="0" y="155"/>
                    </a:cubicBezTo>
                    <a:cubicBezTo>
                      <a:pt x="0" y="73"/>
                      <a:pt x="67" y="5"/>
                      <a:pt x="151" y="0"/>
                    </a:cubicBezTo>
                    <a:cubicBezTo>
                      <a:pt x="151" y="3"/>
                      <a:pt x="151" y="3"/>
                      <a:pt x="151" y="3"/>
                    </a:cubicBezTo>
                    <a:cubicBezTo>
                      <a:pt x="113" y="6"/>
                      <a:pt x="79" y="24"/>
                      <a:pt x="56" y="51"/>
                    </a:cubicBezTo>
                    <a:cubicBezTo>
                      <a:pt x="53" y="49"/>
                      <a:pt x="53" y="49"/>
                      <a:pt x="53" y="49"/>
                    </a:cubicBezTo>
                    <a:cubicBezTo>
                      <a:pt x="50" y="53"/>
                      <a:pt x="50" y="53"/>
                      <a:pt x="50" y="53"/>
                    </a:cubicBezTo>
                    <a:cubicBezTo>
                      <a:pt x="52" y="55"/>
                      <a:pt x="52" y="55"/>
                      <a:pt x="52" y="55"/>
                    </a:cubicBezTo>
                    <a:cubicBezTo>
                      <a:pt x="44" y="65"/>
                      <a:pt x="38" y="77"/>
                      <a:pt x="33" y="89"/>
                    </a:cubicBezTo>
                    <a:cubicBezTo>
                      <a:pt x="30" y="88"/>
                      <a:pt x="30" y="88"/>
                      <a:pt x="30" y="88"/>
                    </a:cubicBezTo>
                    <a:cubicBezTo>
                      <a:pt x="28" y="93"/>
                      <a:pt x="28" y="93"/>
                      <a:pt x="28" y="93"/>
                    </a:cubicBezTo>
                    <a:cubicBezTo>
                      <a:pt x="31" y="94"/>
                      <a:pt x="31" y="94"/>
                      <a:pt x="31" y="94"/>
                    </a:cubicBezTo>
                    <a:cubicBezTo>
                      <a:pt x="27" y="104"/>
                      <a:pt x="25" y="115"/>
                      <a:pt x="24" y="126"/>
                    </a:cubicBezTo>
                    <a:cubicBezTo>
                      <a:pt x="21" y="126"/>
                      <a:pt x="21" y="126"/>
                      <a:pt x="21" y="126"/>
                    </a:cubicBezTo>
                    <a:cubicBezTo>
                      <a:pt x="21" y="131"/>
                      <a:pt x="21" y="131"/>
                      <a:pt x="21" y="131"/>
                    </a:cubicBezTo>
                    <a:cubicBezTo>
                      <a:pt x="24" y="131"/>
                      <a:pt x="24" y="131"/>
                      <a:pt x="24" y="131"/>
                    </a:cubicBezTo>
                    <a:cubicBezTo>
                      <a:pt x="24" y="133"/>
                      <a:pt x="24" y="135"/>
                      <a:pt x="24" y="136"/>
                    </a:cubicBezTo>
                    <a:cubicBezTo>
                      <a:pt x="24" y="146"/>
                      <a:pt x="25" y="155"/>
                      <a:pt x="27" y="164"/>
                    </a:cubicBezTo>
                    <a:cubicBezTo>
                      <a:pt x="23" y="166"/>
                      <a:pt x="23" y="166"/>
                      <a:pt x="23" y="166"/>
                    </a:cubicBezTo>
                    <a:cubicBezTo>
                      <a:pt x="25" y="172"/>
                      <a:pt x="25" y="172"/>
                      <a:pt x="25" y="172"/>
                    </a:cubicBezTo>
                    <a:cubicBezTo>
                      <a:pt x="29" y="171"/>
                      <a:pt x="29" y="171"/>
                      <a:pt x="29" y="171"/>
                    </a:cubicBezTo>
                    <a:cubicBezTo>
                      <a:pt x="31" y="181"/>
                      <a:pt x="35" y="191"/>
                      <a:pt x="41" y="200"/>
                    </a:cubicBezTo>
                    <a:cubicBezTo>
                      <a:pt x="37" y="202"/>
                      <a:pt x="37" y="202"/>
                      <a:pt x="37" y="202"/>
                    </a:cubicBezTo>
                    <a:cubicBezTo>
                      <a:pt x="40" y="208"/>
                      <a:pt x="40" y="208"/>
                      <a:pt x="40" y="208"/>
                    </a:cubicBezTo>
                    <a:cubicBezTo>
                      <a:pt x="44" y="205"/>
                      <a:pt x="44" y="205"/>
                      <a:pt x="44" y="205"/>
                    </a:cubicBezTo>
                    <a:cubicBezTo>
                      <a:pt x="50" y="215"/>
                      <a:pt x="58" y="225"/>
                      <a:pt x="67" y="233"/>
                    </a:cubicBezTo>
                    <a:cubicBezTo>
                      <a:pt x="64" y="237"/>
                      <a:pt x="64" y="237"/>
                      <a:pt x="64" y="237"/>
                    </a:cubicBezTo>
                    <a:cubicBezTo>
                      <a:pt x="69" y="242"/>
                      <a:pt x="69" y="242"/>
                      <a:pt x="69" y="242"/>
                    </a:cubicBezTo>
                    <a:cubicBezTo>
                      <a:pt x="73" y="238"/>
                      <a:pt x="73" y="238"/>
                      <a:pt x="73" y="238"/>
                    </a:cubicBezTo>
                    <a:cubicBezTo>
                      <a:pt x="84" y="247"/>
                      <a:pt x="97" y="254"/>
                      <a:pt x="110" y="259"/>
                    </a:cubicBezTo>
                    <a:cubicBezTo>
                      <a:pt x="112" y="257"/>
                      <a:pt x="113" y="255"/>
                      <a:pt x="113" y="252"/>
                    </a:cubicBezTo>
                    <a:cubicBezTo>
                      <a:pt x="126" y="252"/>
                      <a:pt x="126" y="252"/>
                      <a:pt x="126" y="252"/>
                    </a:cubicBezTo>
                    <a:cubicBezTo>
                      <a:pt x="126" y="248"/>
                      <a:pt x="126" y="248"/>
                      <a:pt x="126" y="248"/>
                    </a:cubicBezTo>
                    <a:cubicBezTo>
                      <a:pt x="114" y="248"/>
                      <a:pt x="114" y="248"/>
                      <a:pt x="114" y="248"/>
                    </a:cubicBezTo>
                    <a:cubicBezTo>
                      <a:pt x="118" y="243"/>
                      <a:pt x="121" y="238"/>
                      <a:pt x="121" y="231"/>
                    </a:cubicBezTo>
                    <a:cubicBezTo>
                      <a:pt x="125" y="234"/>
                      <a:pt x="125" y="234"/>
                      <a:pt x="125" y="234"/>
                    </a:cubicBezTo>
                    <a:cubicBezTo>
                      <a:pt x="196" y="234"/>
                      <a:pt x="196" y="234"/>
                      <a:pt x="196" y="234"/>
                    </a:cubicBezTo>
                    <a:cubicBezTo>
                      <a:pt x="199" y="231"/>
                      <a:pt x="199" y="231"/>
                      <a:pt x="199" y="231"/>
                    </a:cubicBezTo>
                    <a:cubicBezTo>
                      <a:pt x="199" y="237"/>
                      <a:pt x="202" y="243"/>
                      <a:pt x="206" y="248"/>
                    </a:cubicBezTo>
                    <a:cubicBezTo>
                      <a:pt x="194" y="248"/>
                      <a:pt x="194" y="248"/>
                      <a:pt x="194" y="248"/>
                    </a:cubicBezTo>
                    <a:cubicBezTo>
                      <a:pt x="194" y="252"/>
                      <a:pt x="194" y="252"/>
                      <a:pt x="194" y="252"/>
                    </a:cubicBezTo>
                    <a:cubicBezTo>
                      <a:pt x="207" y="252"/>
                      <a:pt x="207" y="252"/>
                      <a:pt x="207" y="252"/>
                    </a:cubicBezTo>
                    <a:cubicBezTo>
                      <a:pt x="207" y="255"/>
                      <a:pt x="208" y="258"/>
                      <a:pt x="209" y="260"/>
                    </a:cubicBezTo>
                    <a:cubicBezTo>
                      <a:pt x="223" y="255"/>
                      <a:pt x="236" y="247"/>
                      <a:pt x="247" y="238"/>
                    </a:cubicBezTo>
                    <a:cubicBezTo>
                      <a:pt x="251" y="242"/>
                      <a:pt x="251" y="242"/>
                      <a:pt x="251" y="242"/>
                    </a:cubicBezTo>
                    <a:cubicBezTo>
                      <a:pt x="257" y="237"/>
                      <a:pt x="257" y="237"/>
                      <a:pt x="257" y="237"/>
                    </a:cubicBezTo>
                    <a:cubicBezTo>
                      <a:pt x="253" y="233"/>
                      <a:pt x="253" y="233"/>
                      <a:pt x="253" y="233"/>
                    </a:cubicBezTo>
                    <a:cubicBezTo>
                      <a:pt x="262" y="224"/>
                      <a:pt x="270" y="215"/>
                      <a:pt x="276" y="205"/>
                    </a:cubicBezTo>
                    <a:cubicBezTo>
                      <a:pt x="281" y="208"/>
                      <a:pt x="281" y="208"/>
                      <a:pt x="281" y="208"/>
                    </a:cubicBezTo>
                    <a:cubicBezTo>
                      <a:pt x="284" y="202"/>
                      <a:pt x="284" y="202"/>
                      <a:pt x="284" y="202"/>
                    </a:cubicBezTo>
                    <a:cubicBezTo>
                      <a:pt x="279" y="199"/>
                      <a:pt x="279" y="199"/>
                      <a:pt x="279" y="199"/>
                    </a:cubicBezTo>
                    <a:cubicBezTo>
                      <a:pt x="284" y="190"/>
                      <a:pt x="288" y="180"/>
                      <a:pt x="291" y="170"/>
                    </a:cubicBezTo>
                    <a:cubicBezTo>
                      <a:pt x="296" y="172"/>
                      <a:pt x="296" y="172"/>
                      <a:pt x="296" y="172"/>
                    </a:cubicBezTo>
                    <a:cubicBezTo>
                      <a:pt x="298" y="166"/>
                      <a:pt x="298" y="166"/>
                      <a:pt x="298" y="166"/>
                    </a:cubicBezTo>
                    <a:cubicBezTo>
                      <a:pt x="293" y="164"/>
                      <a:pt x="293" y="164"/>
                      <a:pt x="293" y="164"/>
                    </a:cubicBezTo>
                    <a:cubicBezTo>
                      <a:pt x="295" y="155"/>
                      <a:pt x="296" y="146"/>
                      <a:pt x="296" y="136"/>
                    </a:cubicBezTo>
                    <a:cubicBezTo>
                      <a:pt x="296" y="135"/>
                      <a:pt x="296" y="133"/>
                      <a:pt x="295" y="131"/>
                    </a:cubicBezTo>
                    <a:cubicBezTo>
                      <a:pt x="299" y="131"/>
                      <a:pt x="299" y="131"/>
                      <a:pt x="299" y="131"/>
                    </a:cubicBezTo>
                    <a:cubicBezTo>
                      <a:pt x="299" y="126"/>
                      <a:pt x="299" y="126"/>
                      <a:pt x="299" y="126"/>
                    </a:cubicBezTo>
                    <a:cubicBezTo>
                      <a:pt x="295" y="126"/>
                      <a:pt x="295" y="126"/>
                      <a:pt x="295" y="126"/>
                    </a:cubicBezTo>
                    <a:cubicBezTo>
                      <a:pt x="294" y="115"/>
                      <a:pt x="292" y="105"/>
                      <a:pt x="289" y="95"/>
                    </a:cubicBezTo>
                    <a:cubicBezTo>
                      <a:pt x="293" y="93"/>
                      <a:pt x="293" y="93"/>
                      <a:pt x="293" y="93"/>
                    </a:cubicBezTo>
                    <a:cubicBezTo>
                      <a:pt x="291" y="88"/>
                      <a:pt x="291" y="88"/>
                      <a:pt x="291" y="88"/>
                    </a:cubicBezTo>
                    <a:cubicBezTo>
                      <a:pt x="287" y="90"/>
                      <a:pt x="287" y="90"/>
                      <a:pt x="287" y="90"/>
                    </a:cubicBezTo>
                    <a:cubicBezTo>
                      <a:pt x="282" y="77"/>
                      <a:pt x="276" y="66"/>
                      <a:pt x="268" y="56"/>
                    </a:cubicBezTo>
                    <a:cubicBezTo>
                      <a:pt x="271" y="53"/>
                      <a:pt x="271" y="53"/>
                      <a:pt x="271" y="53"/>
                    </a:cubicBezTo>
                    <a:cubicBezTo>
                      <a:pt x="268" y="49"/>
                      <a:pt x="268" y="49"/>
                      <a:pt x="268" y="49"/>
                    </a:cubicBezTo>
                    <a:cubicBezTo>
                      <a:pt x="264" y="51"/>
                      <a:pt x="264" y="51"/>
                      <a:pt x="264" y="51"/>
                    </a:cubicBezTo>
                    <a:cubicBezTo>
                      <a:pt x="242" y="25"/>
                      <a:pt x="210" y="8"/>
                      <a:pt x="175" y="4"/>
                    </a:cubicBezTo>
                    <a:cubicBezTo>
                      <a:pt x="175" y="1"/>
                      <a:pt x="175" y="1"/>
                      <a:pt x="175" y="1"/>
                    </a:cubicBezTo>
                    <a:close/>
                    <a:moveTo>
                      <a:pt x="284" y="64"/>
                    </a:moveTo>
                    <a:cubicBezTo>
                      <a:pt x="282" y="65"/>
                      <a:pt x="282" y="65"/>
                      <a:pt x="282" y="65"/>
                    </a:cubicBezTo>
                    <a:cubicBezTo>
                      <a:pt x="284" y="67"/>
                      <a:pt x="284" y="67"/>
                      <a:pt x="284" y="67"/>
                    </a:cubicBezTo>
                    <a:cubicBezTo>
                      <a:pt x="285" y="66"/>
                      <a:pt x="285" y="66"/>
                      <a:pt x="285" y="66"/>
                    </a:cubicBezTo>
                    <a:cubicBezTo>
                      <a:pt x="284" y="64"/>
                      <a:pt x="284" y="64"/>
                      <a:pt x="284" y="64"/>
                    </a:cubicBezTo>
                    <a:close/>
                    <a:moveTo>
                      <a:pt x="302" y="107"/>
                    </a:moveTo>
                    <a:cubicBezTo>
                      <a:pt x="300" y="107"/>
                      <a:pt x="300" y="107"/>
                      <a:pt x="300" y="107"/>
                    </a:cubicBezTo>
                    <a:cubicBezTo>
                      <a:pt x="300" y="110"/>
                      <a:pt x="300" y="110"/>
                      <a:pt x="300" y="110"/>
                    </a:cubicBezTo>
                    <a:cubicBezTo>
                      <a:pt x="302" y="110"/>
                      <a:pt x="302" y="110"/>
                      <a:pt x="302" y="110"/>
                    </a:cubicBezTo>
                    <a:cubicBezTo>
                      <a:pt x="302" y="107"/>
                      <a:pt x="302" y="107"/>
                      <a:pt x="302" y="107"/>
                    </a:cubicBezTo>
                    <a:close/>
                    <a:moveTo>
                      <a:pt x="306" y="144"/>
                    </a:moveTo>
                    <a:cubicBezTo>
                      <a:pt x="303" y="144"/>
                      <a:pt x="303" y="144"/>
                      <a:pt x="303" y="144"/>
                    </a:cubicBezTo>
                    <a:cubicBezTo>
                      <a:pt x="303" y="148"/>
                      <a:pt x="303" y="148"/>
                      <a:pt x="303" y="148"/>
                    </a:cubicBezTo>
                    <a:cubicBezTo>
                      <a:pt x="306" y="148"/>
                      <a:pt x="306" y="148"/>
                      <a:pt x="306" y="148"/>
                    </a:cubicBezTo>
                    <a:cubicBezTo>
                      <a:pt x="306" y="144"/>
                      <a:pt x="306" y="144"/>
                      <a:pt x="306" y="144"/>
                    </a:cubicBezTo>
                    <a:close/>
                    <a:moveTo>
                      <a:pt x="295" y="187"/>
                    </a:moveTo>
                    <a:cubicBezTo>
                      <a:pt x="293" y="186"/>
                      <a:pt x="293" y="186"/>
                      <a:pt x="293" y="186"/>
                    </a:cubicBezTo>
                    <a:cubicBezTo>
                      <a:pt x="291" y="190"/>
                      <a:pt x="291" y="190"/>
                      <a:pt x="291" y="190"/>
                    </a:cubicBezTo>
                    <a:cubicBezTo>
                      <a:pt x="293" y="191"/>
                      <a:pt x="293" y="191"/>
                      <a:pt x="293" y="191"/>
                    </a:cubicBezTo>
                    <a:cubicBezTo>
                      <a:pt x="295" y="187"/>
                      <a:pt x="295" y="187"/>
                      <a:pt x="295" y="187"/>
                    </a:cubicBezTo>
                    <a:close/>
                    <a:moveTo>
                      <a:pt x="273" y="225"/>
                    </a:moveTo>
                    <a:cubicBezTo>
                      <a:pt x="271" y="224"/>
                      <a:pt x="271" y="224"/>
                      <a:pt x="271" y="224"/>
                    </a:cubicBezTo>
                    <a:cubicBezTo>
                      <a:pt x="268" y="227"/>
                      <a:pt x="268" y="227"/>
                      <a:pt x="268" y="227"/>
                    </a:cubicBezTo>
                    <a:cubicBezTo>
                      <a:pt x="270" y="229"/>
                      <a:pt x="270" y="229"/>
                      <a:pt x="270" y="229"/>
                    </a:cubicBezTo>
                    <a:cubicBezTo>
                      <a:pt x="273" y="225"/>
                      <a:pt x="273" y="225"/>
                      <a:pt x="273" y="225"/>
                    </a:cubicBezTo>
                    <a:close/>
                    <a:moveTo>
                      <a:pt x="25" y="186"/>
                    </a:moveTo>
                    <a:cubicBezTo>
                      <a:pt x="27" y="190"/>
                      <a:pt x="27" y="190"/>
                      <a:pt x="27" y="190"/>
                    </a:cubicBezTo>
                    <a:cubicBezTo>
                      <a:pt x="29" y="189"/>
                      <a:pt x="29" y="189"/>
                      <a:pt x="29" y="189"/>
                    </a:cubicBezTo>
                    <a:cubicBezTo>
                      <a:pt x="27" y="185"/>
                      <a:pt x="27" y="185"/>
                      <a:pt x="27" y="185"/>
                    </a:cubicBezTo>
                    <a:cubicBezTo>
                      <a:pt x="25" y="186"/>
                      <a:pt x="25" y="186"/>
                      <a:pt x="25" y="186"/>
                    </a:cubicBezTo>
                    <a:close/>
                    <a:moveTo>
                      <a:pt x="50" y="227"/>
                    </a:moveTo>
                    <a:cubicBezTo>
                      <a:pt x="52" y="230"/>
                      <a:pt x="52" y="230"/>
                      <a:pt x="52" y="230"/>
                    </a:cubicBezTo>
                    <a:cubicBezTo>
                      <a:pt x="54" y="228"/>
                      <a:pt x="54" y="228"/>
                      <a:pt x="54" y="228"/>
                    </a:cubicBezTo>
                    <a:cubicBezTo>
                      <a:pt x="51" y="225"/>
                      <a:pt x="51" y="225"/>
                      <a:pt x="51" y="225"/>
                    </a:cubicBezTo>
                    <a:cubicBezTo>
                      <a:pt x="50" y="227"/>
                      <a:pt x="50" y="227"/>
                      <a:pt x="50" y="227"/>
                    </a:cubicBezTo>
                    <a:close/>
                    <a:moveTo>
                      <a:pt x="36" y="66"/>
                    </a:moveTo>
                    <a:cubicBezTo>
                      <a:pt x="34" y="68"/>
                      <a:pt x="34" y="68"/>
                      <a:pt x="34" y="68"/>
                    </a:cubicBezTo>
                    <a:cubicBezTo>
                      <a:pt x="36" y="69"/>
                      <a:pt x="36" y="69"/>
                      <a:pt x="36" y="69"/>
                    </a:cubicBezTo>
                    <a:cubicBezTo>
                      <a:pt x="38" y="67"/>
                      <a:pt x="38" y="67"/>
                      <a:pt x="38" y="67"/>
                    </a:cubicBezTo>
                    <a:cubicBezTo>
                      <a:pt x="36" y="66"/>
                      <a:pt x="36" y="66"/>
                      <a:pt x="36" y="66"/>
                    </a:cubicBezTo>
                    <a:close/>
                    <a:moveTo>
                      <a:pt x="18" y="108"/>
                    </a:moveTo>
                    <a:cubicBezTo>
                      <a:pt x="18" y="111"/>
                      <a:pt x="18" y="111"/>
                      <a:pt x="18" y="111"/>
                    </a:cubicBezTo>
                    <a:cubicBezTo>
                      <a:pt x="20" y="112"/>
                      <a:pt x="20" y="112"/>
                      <a:pt x="20" y="112"/>
                    </a:cubicBezTo>
                    <a:cubicBezTo>
                      <a:pt x="21" y="108"/>
                      <a:pt x="21" y="108"/>
                      <a:pt x="21" y="108"/>
                    </a:cubicBezTo>
                    <a:cubicBezTo>
                      <a:pt x="18" y="108"/>
                      <a:pt x="18" y="108"/>
                      <a:pt x="18" y="108"/>
                    </a:cubicBezTo>
                    <a:close/>
                    <a:moveTo>
                      <a:pt x="15" y="145"/>
                    </a:moveTo>
                    <a:cubicBezTo>
                      <a:pt x="16" y="149"/>
                      <a:pt x="16" y="149"/>
                      <a:pt x="16" y="149"/>
                    </a:cubicBezTo>
                    <a:cubicBezTo>
                      <a:pt x="19" y="148"/>
                      <a:pt x="19" y="148"/>
                      <a:pt x="19" y="148"/>
                    </a:cubicBezTo>
                    <a:cubicBezTo>
                      <a:pt x="18" y="145"/>
                      <a:pt x="18" y="145"/>
                      <a:pt x="18" y="145"/>
                    </a:cubicBezTo>
                    <a:cubicBezTo>
                      <a:pt x="15" y="145"/>
                      <a:pt x="15" y="145"/>
                      <a:pt x="15" y="145"/>
                    </a:cubicBezTo>
                    <a:close/>
                    <a:moveTo>
                      <a:pt x="123" y="294"/>
                    </a:moveTo>
                    <a:cubicBezTo>
                      <a:pt x="138" y="294"/>
                      <a:pt x="138" y="294"/>
                      <a:pt x="138" y="294"/>
                    </a:cubicBezTo>
                    <a:cubicBezTo>
                      <a:pt x="138" y="285"/>
                      <a:pt x="138" y="285"/>
                      <a:pt x="138" y="285"/>
                    </a:cubicBezTo>
                    <a:cubicBezTo>
                      <a:pt x="136" y="278"/>
                      <a:pt x="126" y="276"/>
                      <a:pt x="123" y="285"/>
                    </a:cubicBezTo>
                    <a:cubicBezTo>
                      <a:pt x="123" y="294"/>
                      <a:pt x="123" y="294"/>
                      <a:pt x="123" y="294"/>
                    </a:cubicBezTo>
                    <a:close/>
                    <a:moveTo>
                      <a:pt x="148" y="294"/>
                    </a:moveTo>
                    <a:cubicBezTo>
                      <a:pt x="172" y="294"/>
                      <a:pt x="172" y="294"/>
                      <a:pt x="172" y="294"/>
                    </a:cubicBezTo>
                    <a:cubicBezTo>
                      <a:pt x="172" y="282"/>
                      <a:pt x="172" y="282"/>
                      <a:pt x="172" y="282"/>
                    </a:cubicBezTo>
                    <a:cubicBezTo>
                      <a:pt x="169" y="271"/>
                      <a:pt x="152" y="269"/>
                      <a:pt x="148" y="282"/>
                    </a:cubicBezTo>
                    <a:cubicBezTo>
                      <a:pt x="148" y="294"/>
                      <a:pt x="148" y="294"/>
                      <a:pt x="148" y="294"/>
                    </a:cubicBezTo>
                    <a:close/>
                    <a:moveTo>
                      <a:pt x="182" y="294"/>
                    </a:moveTo>
                    <a:cubicBezTo>
                      <a:pt x="197" y="294"/>
                      <a:pt x="197" y="294"/>
                      <a:pt x="197" y="294"/>
                    </a:cubicBezTo>
                    <a:cubicBezTo>
                      <a:pt x="197" y="285"/>
                      <a:pt x="197" y="285"/>
                      <a:pt x="197" y="285"/>
                    </a:cubicBezTo>
                    <a:cubicBezTo>
                      <a:pt x="195" y="278"/>
                      <a:pt x="184" y="276"/>
                      <a:pt x="182" y="285"/>
                    </a:cubicBezTo>
                    <a:lnTo>
                      <a:pt x="1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şľïďê">
                <a:extLst>
                  <a:ext uri="{FF2B5EF4-FFF2-40B4-BE49-F238E27FC236}">
                    <a16:creationId xmlns:a16="http://schemas.microsoft.com/office/drawing/2014/main" id="{B9FAA8F3-3273-92E6-5BDD-1E9CDF025485}"/>
                  </a:ext>
                </a:extLst>
              </p:cNvPr>
              <p:cNvSpPr/>
              <p:nvPr/>
            </p:nvSpPr>
            <p:spPr bwMode="auto">
              <a:xfrm>
                <a:off x="3314700" y="3322638"/>
                <a:ext cx="88900" cy="76200"/>
              </a:xfrm>
              <a:custGeom>
                <a:avLst/>
                <a:gdLst>
                  <a:gd name="T0" fmla="*/ 4 w 27"/>
                  <a:gd name="T1" fmla="*/ 1 h 23"/>
                  <a:gd name="T2" fmla="*/ 5 w 27"/>
                  <a:gd name="T3" fmla="*/ 3 h 23"/>
                  <a:gd name="T4" fmla="*/ 4 w 27"/>
                  <a:gd name="T5" fmla="*/ 4 h 23"/>
                  <a:gd name="T6" fmla="*/ 2 w 27"/>
                  <a:gd name="T7" fmla="*/ 8 h 23"/>
                  <a:gd name="T8" fmla="*/ 11 w 27"/>
                  <a:gd name="T9" fmla="*/ 22 h 23"/>
                  <a:gd name="T10" fmla="*/ 25 w 27"/>
                  <a:gd name="T11" fmla="*/ 15 h 23"/>
                  <a:gd name="T12" fmla="*/ 19 w 27"/>
                  <a:gd name="T13" fmla="*/ 3 h 23"/>
                  <a:gd name="T14" fmla="*/ 19 w 27"/>
                  <a:gd name="T15" fmla="*/ 4 h 23"/>
                  <a:gd name="T16" fmla="*/ 25 w 27"/>
                  <a:gd name="T17" fmla="*/ 14 h 23"/>
                  <a:gd name="T18" fmla="*/ 12 w 27"/>
                  <a:gd name="T19" fmla="*/ 18 h 23"/>
                  <a:gd name="T20" fmla="*/ 3 w 27"/>
                  <a:gd name="T21" fmla="*/ 8 h 23"/>
                  <a:gd name="T22" fmla="*/ 12 w 27"/>
                  <a:gd name="T23" fmla="*/ 3 h 23"/>
                  <a:gd name="T24" fmla="*/ 12 w 27"/>
                  <a:gd name="T25" fmla="*/ 2 h 23"/>
                  <a:gd name="T26" fmla="*/ 4 w 27"/>
                  <a:gd name="T27" fmla="*/ 0 h 23"/>
                  <a:gd name="T28" fmla="*/ 4 w 27"/>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4" y="1"/>
                    </a:moveTo>
                    <a:cubicBezTo>
                      <a:pt x="5" y="1"/>
                      <a:pt x="5" y="2"/>
                      <a:pt x="5" y="3"/>
                    </a:cubicBezTo>
                    <a:cubicBezTo>
                      <a:pt x="5" y="3"/>
                      <a:pt x="5" y="3"/>
                      <a:pt x="4" y="4"/>
                    </a:cubicBezTo>
                    <a:cubicBezTo>
                      <a:pt x="3" y="5"/>
                      <a:pt x="2" y="7"/>
                      <a:pt x="2" y="8"/>
                    </a:cubicBezTo>
                    <a:cubicBezTo>
                      <a:pt x="0" y="15"/>
                      <a:pt x="4" y="20"/>
                      <a:pt x="11" y="22"/>
                    </a:cubicBezTo>
                    <a:cubicBezTo>
                      <a:pt x="18" y="23"/>
                      <a:pt x="23" y="21"/>
                      <a:pt x="25" y="15"/>
                    </a:cubicBezTo>
                    <a:cubicBezTo>
                      <a:pt x="27" y="9"/>
                      <a:pt x="25" y="5"/>
                      <a:pt x="19" y="3"/>
                    </a:cubicBezTo>
                    <a:cubicBezTo>
                      <a:pt x="19" y="4"/>
                      <a:pt x="19" y="4"/>
                      <a:pt x="19" y="4"/>
                    </a:cubicBezTo>
                    <a:cubicBezTo>
                      <a:pt x="24" y="6"/>
                      <a:pt x="26" y="10"/>
                      <a:pt x="25" y="14"/>
                    </a:cubicBezTo>
                    <a:cubicBezTo>
                      <a:pt x="23" y="19"/>
                      <a:pt x="19" y="20"/>
                      <a:pt x="12" y="18"/>
                    </a:cubicBezTo>
                    <a:cubicBezTo>
                      <a:pt x="4" y="16"/>
                      <a:pt x="1" y="13"/>
                      <a:pt x="3" y="8"/>
                    </a:cubicBezTo>
                    <a:cubicBezTo>
                      <a:pt x="4" y="5"/>
                      <a:pt x="7" y="3"/>
                      <a:pt x="12" y="3"/>
                    </a:cubicBezTo>
                    <a:cubicBezTo>
                      <a:pt x="12" y="2"/>
                      <a:pt x="12" y="2"/>
                      <a:pt x="12" y="2"/>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ŝľíḍê">
                <a:extLst>
                  <a:ext uri="{FF2B5EF4-FFF2-40B4-BE49-F238E27FC236}">
                    <a16:creationId xmlns:a16="http://schemas.microsoft.com/office/drawing/2014/main" id="{D7BA33C6-22A7-1C00-EF13-0AB05282A9E9}"/>
                  </a:ext>
                </a:extLst>
              </p:cNvPr>
              <p:cNvSpPr/>
              <p:nvPr/>
            </p:nvSpPr>
            <p:spPr bwMode="auto">
              <a:xfrm>
                <a:off x="3338513" y="3209925"/>
                <a:ext cx="104775" cy="106363"/>
              </a:xfrm>
              <a:custGeom>
                <a:avLst/>
                <a:gdLst>
                  <a:gd name="T0" fmla="*/ 27 w 32"/>
                  <a:gd name="T1" fmla="*/ 22 h 32"/>
                  <a:gd name="T2" fmla="*/ 26 w 32"/>
                  <a:gd name="T3" fmla="*/ 22 h 32"/>
                  <a:gd name="T4" fmla="*/ 22 w 32"/>
                  <a:gd name="T5" fmla="*/ 24 h 32"/>
                  <a:gd name="T6" fmla="*/ 14 w 32"/>
                  <a:gd name="T7" fmla="*/ 21 h 32"/>
                  <a:gd name="T8" fmla="*/ 18 w 32"/>
                  <a:gd name="T9" fmla="*/ 11 h 32"/>
                  <a:gd name="T10" fmla="*/ 26 w 32"/>
                  <a:gd name="T11" fmla="*/ 14 h 32"/>
                  <a:gd name="T12" fmla="*/ 27 w 32"/>
                  <a:gd name="T13" fmla="*/ 18 h 32"/>
                  <a:gd name="T14" fmla="*/ 28 w 32"/>
                  <a:gd name="T15" fmla="*/ 19 h 32"/>
                  <a:gd name="T16" fmla="*/ 32 w 32"/>
                  <a:gd name="T17" fmla="*/ 9 h 32"/>
                  <a:gd name="T18" fmla="*/ 31 w 32"/>
                  <a:gd name="T19" fmla="*/ 9 h 32"/>
                  <a:gd name="T20" fmla="*/ 28 w 32"/>
                  <a:gd name="T21" fmla="*/ 11 h 32"/>
                  <a:gd name="T22" fmla="*/ 12 w 32"/>
                  <a:gd name="T23" fmla="*/ 4 h 32"/>
                  <a:gd name="T24" fmla="*/ 11 w 32"/>
                  <a:gd name="T25" fmla="*/ 1 h 32"/>
                  <a:gd name="T26" fmla="*/ 10 w 32"/>
                  <a:gd name="T27" fmla="*/ 0 h 32"/>
                  <a:gd name="T28" fmla="*/ 6 w 32"/>
                  <a:gd name="T29" fmla="*/ 9 h 32"/>
                  <a:gd name="T30" fmla="*/ 7 w 32"/>
                  <a:gd name="T31" fmla="*/ 10 h 32"/>
                  <a:gd name="T32" fmla="*/ 10 w 32"/>
                  <a:gd name="T33" fmla="*/ 8 h 32"/>
                  <a:gd name="T34" fmla="*/ 17 w 32"/>
                  <a:gd name="T35" fmla="*/ 11 h 32"/>
                  <a:gd name="T36" fmla="*/ 13 w 32"/>
                  <a:gd name="T37" fmla="*/ 20 h 32"/>
                  <a:gd name="T38" fmla="*/ 6 w 32"/>
                  <a:gd name="T39" fmla="*/ 17 h 32"/>
                  <a:gd name="T40" fmla="*/ 6 w 32"/>
                  <a:gd name="T41" fmla="*/ 13 h 32"/>
                  <a:gd name="T42" fmla="*/ 4 w 32"/>
                  <a:gd name="T43" fmla="*/ 13 h 32"/>
                  <a:gd name="T44" fmla="*/ 0 w 32"/>
                  <a:gd name="T45" fmla="*/ 22 h 32"/>
                  <a:gd name="T46" fmla="*/ 2 w 32"/>
                  <a:gd name="T47" fmla="*/ 23 h 32"/>
                  <a:gd name="T48" fmla="*/ 5 w 32"/>
                  <a:gd name="T49" fmla="*/ 21 h 32"/>
                  <a:gd name="T50" fmla="*/ 21 w 32"/>
                  <a:gd name="T51" fmla="*/ 27 h 32"/>
                  <a:gd name="T52" fmla="*/ 22 w 32"/>
                  <a:gd name="T53" fmla="*/ 31 h 32"/>
                  <a:gd name="T54" fmla="*/ 23 w 32"/>
                  <a:gd name="T55" fmla="*/ 32 h 32"/>
                  <a:gd name="T56" fmla="*/ 27 w 32"/>
                  <a:gd name="T5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32">
                    <a:moveTo>
                      <a:pt x="27" y="22"/>
                    </a:moveTo>
                    <a:cubicBezTo>
                      <a:pt x="26" y="22"/>
                      <a:pt x="26" y="22"/>
                      <a:pt x="26" y="22"/>
                    </a:cubicBezTo>
                    <a:cubicBezTo>
                      <a:pt x="25" y="24"/>
                      <a:pt x="24" y="25"/>
                      <a:pt x="22" y="24"/>
                    </a:cubicBezTo>
                    <a:cubicBezTo>
                      <a:pt x="14" y="21"/>
                      <a:pt x="14" y="21"/>
                      <a:pt x="14" y="21"/>
                    </a:cubicBezTo>
                    <a:cubicBezTo>
                      <a:pt x="18" y="11"/>
                      <a:pt x="18" y="11"/>
                      <a:pt x="18" y="11"/>
                    </a:cubicBezTo>
                    <a:cubicBezTo>
                      <a:pt x="26" y="14"/>
                      <a:pt x="26" y="14"/>
                      <a:pt x="26" y="14"/>
                    </a:cubicBezTo>
                    <a:cubicBezTo>
                      <a:pt x="28" y="15"/>
                      <a:pt x="28" y="16"/>
                      <a:pt x="27" y="18"/>
                    </a:cubicBezTo>
                    <a:cubicBezTo>
                      <a:pt x="28" y="19"/>
                      <a:pt x="28" y="19"/>
                      <a:pt x="28" y="19"/>
                    </a:cubicBezTo>
                    <a:cubicBezTo>
                      <a:pt x="32" y="9"/>
                      <a:pt x="32" y="9"/>
                      <a:pt x="32" y="9"/>
                    </a:cubicBezTo>
                    <a:cubicBezTo>
                      <a:pt x="31" y="9"/>
                      <a:pt x="31" y="9"/>
                      <a:pt x="31" y="9"/>
                    </a:cubicBezTo>
                    <a:cubicBezTo>
                      <a:pt x="30" y="11"/>
                      <a:pt x="29" y="12"/>
                      <a:pt x="28" y="11"/>
                    </a:cubicBezTo>
                    <a:cubicBezTo>
                      <a:pt x="12" y="4"/>
                      <a:pt x="12" y="4"/>
                      <a:pt x="12" y="4"/>
                    </a:cubicBezTo>
                    <a:cubicBezTo>
                      <a:pt x="10" y="4"/>
                      <a:pt x="10" y="3"/>
                      <a:pt x="11" y="1"/>
                    </a:cubicBezTo>
                    <a:cubicBezTo>
                      <a:pt x="10" y="0"/>
                      <a:pt x="10" y="0"/>
                      <a:pt x="10" y="0"/>
                    </a:cubicBezTo>
                    <a:cubicBezTo>
                      <a:pt x="6" y="9"/>
                      <a:pt x="6" y="9"/>
                      <a:pt x="6" y="9"/>
                    </a:cubicBezTo>
                    <a:cubicBezTo>
                      <a:pt x="7" y="10"/>
                      <a:pt x="7" y="10"/>
                      <a:pt x="7" y="10"/>
                    </a:cubicBezTo>
                    <a:cubicBezTo>
                      <a:pt x="8" y="8"/>
                      <a:pt x="9" y="7"/>
                      <a:pt x="10" y="8"/>
                    </a:cubicBezTo>
                    <a:cubicBezTo>
                      <a:pt x="17" y="11"/>
                      <a:pt x="17" y="11"/>
                      <a:pt x="17" y="11"/>
                    </a:cubicBezTo>
                    <a:cubicBezTo>
                      <a:pt x="13" y="20"/>
                      <a:pt x="13" y="20"/>
                      <a:pt x="13" y="20"/>
                    </a:cubicBezTo>
                    <a:cubicBezTo>
                      <a:pt x="6" y="17"/>
                      <a:pt x="6" y="17"/>
                      <a:pt x="6" y="17"/>
                    </a:cubicBezTo>
                    <a:cubicBezTo>
                      <a:pt x="5" y="17"/>
                      <a:pt x="4" y="15"/>
                      <a:pt x="6" y="13"/>
                    </a:cubicBezTo>
                    <a:cubicBezTo>
                      <a:pt x="4" y="13"/>
                      <a:pt x="4" y="13"/>
                      <a:pt x="4" y="13"/>
                    </a:cubicBezTo>
                    <a:cubicBezTo>
                      <a:pt x="0" y="22"/>
                      <a:pt x="0" y="22"/>
                      <a:pt x="0" y="22"/>
                    </a:cubicBezTo>
                    <a:cubicBezTo>
                      <a:pt x="2" y="23"/>
                      <a:pt x="2" y="23"/>
                      <a:pt x="2" y="23"/>
                    </a:cubicBezTo>
                    <a:cubicBezTo>
                      <a:pt x="2" y="20"/>
                      <a:pt x="3" y="20"/>
                      <a:pt x="5" y="21"/>
                    </a:cubicBezTo>
                    <a:cubicBezTo>
                      <a:pt x="21" y="27"/>
                      <a:pt x="21" y="27"/>
                      <a:pt x="21" y="27"/>
                    </a:cubicBezTo>
                    <a:cubicBezTo>
                      <a:pt x="22" y="28"/>
                      <a:pt x="23" y="29"/>
                      <a:pt x="22" y="31"/>
                    </a:cubicBezTo>
                    <a:cubicBezTo>
                      <a:pt x="23" y="32"/>
                      <a:pt x="23" y="32"/>
                      <a:pt x="23" y="32"/>
                    </a:cubicBezTo>
                    <a:lnTo>
                      <a:pt x="2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ṥḻiḓe">
                <a:extLst>
                  <a:ext uri="{FF2B5EF4-FFF2-40B4-BE49-F238E27FC236}">
                    <a16:creationId xmlns:a16="http://schemas.microsoft.com/office/drawing/2014/main" id="{54B5CB61-587A-6DE2-6742-6E4A9B9350C2}"/>
                  </a:ext>
                </a:extLst>
              </p:cNvPr>
              <p:cNvSpPr/>
              <p:nvPr/>
            </p:nvSpPr>
            <p:spPr bwMode="auto">
              <a:xfrm>
                <a:off x="3400425" y="3148013"/>
                <a:ext cx="88900" cy="73025"/>
              </a:xfrm>
              <a:custGeom>
                <a:avLst/>
                <a:gdLst>
                  <a:gd name="T0" fmla="*/ 20 w 27"/>
                  <a:gd name="T1" fmla="*/ 14 h 22"/>
                  <a:gd name="T2" fmla="*/ 19 w 27"/>
                  <a:gd name="T3" fmla="*/ 14 h 22"/>
                  <a:gd name="T4" fmla="*/ 16 w 27"/>
                  <a:gd name="T5" fmla="*/ 16 h 22"/>
                  <a:gd name="T6" fmla="*/ 14 w 27"/>
                  <a:gd name="T7" fmla="*/ 14 h 22"/>
                  <a:gd name="T8" fmla="*/ 12 w 27"/>
                  <a:gd name="T9" fmla="*/ 12 h 22"/>
                  <a:gd name="T10" fmla="*/ 16 w 27"/>
                  <a:gd name="T11" fmla="*/ 5 h 22"/>
                  <a:gd name="T12" fmla="*/ 22 w 27"/>
                  <a:gd name="T13" fmla="*/ 6 h 22"/>
                  <a:gd name="T14" fmla="*/ 22 w 27"/>
                  <a:gd name="T15" fmla="*/ 9 h 22"/>
                  <a:gd name="T16" fmla="*/ 23 w 27"/>
                  <a:gd name="T17" fmla="*/ 9 h 22"/>
                  <a:gd name="T18" fmla="*/ 27 w 27"/>
                  <a:gd name="T19" fmla="*/ 1 h 22"/>
                  <a:gd name="T20" fmla="*/ 26 w 27"/>
                  <a:gd name="T21" fmla="*/ 0 h 22"/>
                  <a:gd name="T22" fmla="*/ 21 w 27"/>
                  <a:gd name="T23" fmla="*/ 2 h 22"/>
                  <a:gd name="T24" fmla="*/ 0 w 27"/>
                  <a:gd name="T25" fmla="*/ 0 h 22"/>
                  <a:gd name="T26" fmla="*/ 0 w 27"/>
                  <a:gd name="T27" fmla="*/ 1 h 22"/>
                  <a:gd name="T28" fmla="*/ 13 w 27"/>
                  <a:gd name="T29" fmla="*/ 16 h 22"/>
                  <a:gd name="T30" fmla="*/ 15 w 27"/>
                  <a:gd name="T31" fmla="*/ 22 h 22"/>
                  <a:gd name="T32" fmla="*/ 16 w 27"/>
                  <a:gd name="T33" fmla="*/ 22 h 22"/>
                  <a:gd name="T34" fmla="*/ 20 w 27"/>
                  <a:gd name="T35" fmla="*/ 14 h 22"/>
                  <a:gd name="T36" fmla="*/ 11 w 27"/>
                  <a:gd name="T37" fmla="*/ 11 h 22"/>
                  <a:gd name="T38" fmla="*/ 4 w 27"/>
                  <a:gd name="T39" fmla="*/ 4 h 22"/>
                  <a:gd name="T40" fmla="*/ 14 w 27"/>
                  <a:gd name="T41" fmla="*/ 5 h 22"/>
                  <a:gd name="T42" fmla="*/ 11 w 27"/>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20" y="14"/>
                    </a:moveTo>
                    <a:cubicBezTo>
                      <a:pt x="19" y="14"/>
                      <a:pt x="19" y="14"/>
                      <a:pt x="19" y="14"/>
                    </a:cubicBezTo>
                    <a:cubicBezTo>
                      <a:pt x="18" y="16"/>
                      <a:pt x="17" y="17"/>
                      <a:pt x="16" y="16"/>
                    </a:cubicBezTo>
                    <a:cubicBezTo>
                      <a:pt x="15" y="16"/>
                      <a:pt x="15" y="15"/>
                      <a:pt x="14" y="14"/>
                    </a:cubicBezTo>
                    <a:cubicBezTo>
                      <a:pt x="13" y="13"/>
                      <a:pt x="12" y="13"/>
                      <a:pt x="12" y="12"/>
                    </a:cubicBezTo>
                    <a:cubicBezTo>
                      <a:pt x="16" y="5"/>
                      <a:pt x="16" y="5"/>
                      <a:pt x="16" y="5"/>
                    </a:cubicBezTo>
                    <a:cubicBezTo>
                      <a:pt x="19" y="5"/>
                      <a:pt x="21" y="5"/>
                      <a:pt x="22" y="6"/>
                    </a:cubicBezTo>
                    <a:cubicBezTo>
                      <a:pt x="23" y="6"/>
                      <a:pt x="23" y="7"/>
                      <a:pt x="22" y="9"/>
                    </a:cubicBezTo>
                    <a:cubicBezTo>
                      <a:pt x="23" y="9"/>
                      <a:pt x="23" y="9"/>
                      <a:pt x="23" y="9"/>
                    </a:cubicBezTo>
                    <a:cubicBezTo>
                      <a:pt x="27" y="1"/>
                      <a:pt x="27" y="1"/>
                      <a:pt x="27" y="1"/>
                    </a:cubicBezTo>
                    <a:cubicBezTo>
                      <a:pt x="26" y="0"/>
                      <a:pt x="26" y="0"/>
                      <a:pt x="26" y="0"/>
                    </a:cubicBezTo>
                    <a:cubicBezTo>
                      <a:pt x="25" y="2"/>
                      <a:pt x="24" y="3"/>
                      <a:pt x="21" y="2"/>
                    </a:cubicBezTo>
                    <a:cubicBezTo>
                      <a:pt x="0" y="0"/>
                      <a:pt x="0" y="0"/>
                      <a:pt x="0" y="0"/>
                    </a:cubicBezTo>
                    <a:cubicBezTo>
                      <a:pt x="0" y="1"/>
                      <a:pt x="0" y="1"/>
                      <a:pt x="0" y="1"/>
                    </a:cubicBezTo>
                    <a:cubicBezTo>
                      <a:pt x="13" y="16"/>
                      <a:pt x="13" y="16"/>
                      <a:pt x="13" y="16"/>
                    </a:cubicBezTo>
                    <a:cubicBezTo>
                      <a:pt x="15" y="18"/>
                      <a:pt x="16" y="20"/>
                      <a:pt x="15" y="22"/>
                    </a:cubicBezTo>
                    <a:cubicBezTo>
                      <a:pt x="16" y="22"/>
                      <a:pt x="16" y="22"/>
                      <a:pt x="16" y="22"/>
                    </a:cubicBezTo>
                    <a:cubicBezTo>
                      <a:pt x="20" y="14"/>
                      <a:pt x="20" y="14"/>
                      <a:pt x="20" y="14"/>
                    </a:cubicBezTo>
                    <a:close/>
                    <a:moveTo>
                      <a:pt x="11" y="11"/>
                    </a:moveTo>
                    <a:cubicBezTo>
                      <a:pt x="4" y="4"/>
                      <a:pt x="4" y="4"/>
                      <a:pt x="4" y="4"/>
                    </a:cubicBezTo>
                    <a:cubicBezTo>
                      <a:pt x="14" y="5"/>
                      <a:pt x="14" y="5"/>
                      <a:pt x="14" y="5"/>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iSľíḓè">
                <a:extLst>
                  <a:ext uri="{FF2B5EF4-FFF2-40B4-BE49-F238E27FC236}">
                    <a16:creationId xmlns:a16="http://schemas.microsoft.com/office/drawing/2014/main" id="{FF939036-9CE1-D511-E7AF-B7B7D8E2E78C}"/>
                  </a:ext>
                </a:extLst>
              </p:cNvPr>
              <p:cNvSpPr/>
              <p:nvPr/>
            </p:nvSpPr>
            <p:spPr bwMode="auto">
              <a:xfrm>
                <a:off x="3436938" y="3022600"/>
                <a:ext cx="106363" cy="107950"/>
              </a:xfrm>
              <a:custGeom>
                <a:avLst/>
                <a:gdLst>
                  <a:gd name="T0" fmla="*/ 0 w 32"/>
                  <a:gd name="T1" fmla="*/ 18 h 33"/>
                  <a:gd name="T2" fmla="*/ 1 w 32"/>
                  <a:gd name="T3" fmla="*/ 19 h 33"/>
                  <a:gd name="T4" fmla="*/ 2 w 32"/>
                  <a:gd name="T5" fmla="*/ 18 h 33"/>
                  <a:gd name="T6" fmla="*/ 4 w 32"/>
                  <a:gd name="T7" fmla="*/ 17 h 33"/>
                  <a:gd name="T8" fmla="*/ 19 w 32"/>
                  <a:gd name="T9" fmla="*/ 28 h 33"/>
                  <a:gd name="T10" fmla="*/ 18 w 32"/>
                  <a:gd name="T11" fmla="*/ 32 h 33"/>
                  <a:gd name="T12" fmla="*/ 19 w 32"/>
                  <a:gd name="T13" fmla="*/ 33 h 33"/>
                  <a:gd name="T14" fmla="*/ 25 w 32"/>
                  <a:gd name="T15" fmla="*/ 26 h 33"/>
                  <a:gd name="T16" fmla="*/ 24 w 32"/>
                  <a:gd name="T17" fmla="*/ 25 h 33"/>
                  <a:gd name="T18" fmla="*/ 20 w 32"/>
                  <a:gd name="T19" fmla="*/ 27 h 33"/>
                  <a:gd name="T20" fmla="*/ 7 w 32"/>
                  <a:gd name="T21" fmla="*/ 17 h 33"/>
                  <a:gd name="T22" fmla="*/ 7 w 32"/>
                  <a:gd name="T23" fmla="*/ 17 h 33"/>
                  <a:gd name="T24" fmla="*/ 31 w 32"/>
                  <a:gd name="T25" fmla="*/ 18 h 33"/>
                  <a:gd name="T26" fmla="*/ 32 w 32"/>
                  <a:gd name="T27" fmla="*/ 17 h 33"/>
                  <a:gd name="T28" fmla="*/ 15 w 32"/>
                  <a:gd name="T29" fmla="*/ 4 h 33"/>
                  <a:gd name="T30" fmla="*/ 15 w 32"/>
                  <a:gd name="T31" fmla="*/ 1 h 33"/>
                  <a:gd name="T32" fmla="*/ 14 w 32"/>
                  <a:gd name="T33" fmla="*/ 0 h 33"/>
                  <a:gd name="T34" fmla="*/ 9 w 32"/>
                  <a:gd name="T35" fmla="*/ 6 h 33"/>
                  <a:gd name="T36" fmla="*/ 10 w 32"/>
                  <a:gd name="T37" fmla="*/ 7 h 33"/>
                  <a:gd name="T38" fmla="*/ 14 w 32"/>
                  <a:gd name="T39" fmla="*/ 5 h 33"/>
                  <a:gd name="T40" fmla="*/ 26 w 32"/>
                  <a:gd name="T41" fmla="*/ 14 h 33"/>
                  <a:gd name="T42" fmla="*/ 26 w 32"/>
                  <a:gd name="T43" fmla="*/ 14 h 33"/>
                  <a:gd name="T44" fmla="*/ 4 w 32"/>
                  <a:gd name="T45" fmla="*/ 14 h 33"/>
                  <a:gd name="T46" fmla="*/ 0 w 32"/>
                  <a:gd name="T47"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3">
                    <a:moveTo>
                      <a:pt x="0" y="18"/>
                    </a:moveTo>
                    <a:cubicBezTo>
                      <a:pt x="1" y="19"/>
                      <a:pt x="1" y="19"/>
                      <a:pt x="1" y="19"/>
                    </a:cubicBezTo>
                    <a:cubicBezTo>
                      <a:pt x="2" y="18"/>
                      <a:pt x="2" y="18"/>
                      <a:pt x="2" y="18"/>
                    </a:cubicBezTo>
                    <a:cubicBezTo>
                      <a:pt x="3" y="17"/>
                      <a:pt x="3" y="17"/>
                      <a:pt x="4" y="17"/>
                    </a:cubicBezTo>
                    <a:cubicBezTo>
                      <a:pt x="19" y="28"/>
                      <a:pt x="19" y="28"/>
                      <a:pt x="19" y="28"/>
                    </a:cubicBezTo>
                    <a:cubicBezTo>
                      <a:pt x="20" y="29"/>
                      <a:pt x="20" y="30"/>
                      <a:pt x="18" y="32"/>
                    </a:cubicBezTo>
                    <a:cubicBezTo>
                      <a:pt x="19" y="33"/>
                      <a:pt x="19" y="33"/>
                      <a:pt x="19" y="33"/>
                    </a:cubicBezTo>
                    <a:cubicBezTo>
                      <a:pt x="25" y="26"/>
                      <a:pt x="25" y="26"/>
                      <a:pt x="25" y="26"/>
                    </a:cubicBezTo>
                    <a:cubicBezTo>
                      <a:pt x="24" y="25"/>
                      <a:pt x="24" y="25"/>
                      <a:pt x="24" y="25"/>
                    </a:cubicBezTo>
                    <a:cubicBezTo>
                      <a:pt x="22" y="28"/>
                      <a:pt x="21" y="28"/>
                      <a:pt x="20" y="27"/>
                    </a:cubicBezTo>
                    <a:cubicBezTo>
                      <a:pt x="7" y="17"/>
                      <a:pt x="7" y="17"/>
                      <a:pt x="7" y="17"/>
                    </a:cubicBezTo>
                    <a:cubicBezTo>
                      <a:pt x="7" y="17"/>
                      <a:pt x="7" y="17"/>
                      <a:pt x="7" y="17"/>
                    </a:cubicBezTo>
                    <a:cubicBezTo>
                      <a:pt x="31" y="18"/>
                      <a:pt x="31" y="18"/>
                      <a:pt x="31" y="18"/>
                    </a:cubicBezTo>
                    <a:cubicBezTo>
                      <a:pt x="32" y="17"/>
                      <a:pt x="32" y="17"/>
                      <a:pt x="32" y="17"/>
                    </a:cubicBezTo>
                    <a:cubicBezTo>
                      <a:pt x="15" y="4"/>
                      <a:pt x="15" y="4"/>
                      <a:pt x="15" y="4"/>
                    </a:cubicBezTo>
                    <a:cubicBezTo>
                      <a:pt x="14" y="3"/>
                      <a:pt x="14" y="2"/>
                      <a:pt x="15" y="1"/>
                    </a:cubicBezTo>
                    <a:cubicBezTo>
                      <a:pt x="14" y="0"/>
                      <a:pt x="14" y="0"/>
                      <a:pt x="14" y="0"/>
                    </a:cubicBezTo>
                    <a:cubicBezTo>
                      <a:pt x="9" y="6"/>
                      <a:pt x="9" y="6"/>
                      <a:pt x="9" y="6"/>
                    </a:cubicBezTo>
                    <a:cubicBezTo>
                      <a:pt x="10" y="7"/>
                      <a:pt x="10" y="7"/>
                      <a:pt x="10" y="7"/>
                    </a:cubicBezTo>
                    <a:cubicBezTo>
                      <a:pt x="12" y="5"/>
                      <a:pt x="13" y="4"/>
                      <a:pt x="14" y="5"/>
                    </a:cubicBezTo>
                    <a:cubicBezTo>
                      <a:pt x="26" y="14"/>
                      <a:pt x="26" y="14"/>
                      <a:pt x="26" y="14"/>
                    </a:cubicBezTo>
                    <a:cubicBezTo>
                      <a:pt x="26" y="14"/>
                      <a:pt x="26" y="14"/>
                      <a:pt x="26" y="14"/>
                    </a:cubicBezTo>
                    <a:cubicBezTo>
                      <a:pt x="4" y="14"/>
                      <a:pt x="4" y="14"/>
                      <a:pt x="4" y="14"/>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S1îdè">
                <a:extLst>
                  <a:ext uri="{FF2B5EF4-FFF2-40B4-BE49-F238E27FC236}">
                    <a16:creationId xmlns:a16="http://schemas.microsoft.com/office/drawing/2014/main" id="{FF62DEE6-346F-B098-30FA-8024FF1345AD}"/>
                  </a:ext>
                </a:extLst>
              </p:cNvPr>
              <p:cNvSpPr/>
              <p:nvPr/>
            </p:nvSpPr>
            <p:spPr bwMode="auto">
              <a:xfrm>
                <a:off x="3519488" y="2946400"/>
                <a:ext cx="92075" cy="88900"/>
              </a:xfrm>
              <a:custGeom>
                <a:avLst/>
                <a:gdLst>
                  <a:gd name="T0" fmla="*/ 15 w 28"/>
                  <a:gd name="T1" fmla="*/ 14 h 27"/>
                  <a:gd name="T2" fmla="*/ 15 w 28"/>
                  <a:gd name="T3" fmla="*/ 15 h 27"/>
                  <a:gd name="T4" fmla="*/ 21 w 28"/>
                  <a:gd name="T5" fmla="*/ 14 h 27"/>
                  <a:gd name="T6" fmla="*/ 21 w 28"/>
                  <a:gd name="T7" fmla="*/ 22 h 27"/>
                  <a:gd name="T8" fmla="*/ 9 w 28"/>
                  <a:gd name="T9" fmla="*/ 19 h 27"/>
                  <a:gd name="T10" fmla="*/ 5 w 28"/>
                  <a:gd name="T11" fmla="*/ 6 h 27"/>
                  <a:gd name="T12" fmla="*/ 16 w 28"/>
                  <a:gd name="T13" fmla="*/ 6 h 27"/>
                  <a:gd name="T14" fmla="*/ 17 w 28"/>
                  <a:gd name="T15" fmla="*/ 5 h 27"/>
                  <a:gd name="T16" fmla="*/ 11 w 28"/>
                  <a:gd name="T17" fmla="*/ 0 h 27"/>
                  <a:gd name="T18" fmla="*/ 10 w 28"/>
                  <a:gd name="T19" fmla="*/ 0 h 27"/>
                  <a:gd name="T20" fmla="*/ 10 w 28"/>
                  <a:gd name="T21" fmla="*/ 2 h 27"/>
                  <a:gd name="T22" fmla="*/ 9 w 28"/>
                  <a:gd name="T23" fmla="*/ 3 h 27"/>
                  <a:gd name="T24" fmla="*/ 4 w 28"/>
                  <a:gd name="T25" fmla="*/ 5 h 27"/>
                  <a:gd name="T26" fmla="*/ 6 w 28"/>
                  <a:gd name="T27" fmla="*/ 22 h 27"/>
                  <a:gd name="T28" fmla="*/ 22 w 28"/>
                  <a:gd name="T29" fmla="*/ 23 h 27"/>
                  <a:gd name="T30" fmla="*/ 25 w 28"/>
                  <a:gd name="T31" fmla="*/ 18 h 27"/>
                  <a:gd name="T32" fmla="*/ 25 w 28"/>
                  <a:gd name="T33" fmla="*/ 17 h 27"/>
                  <a:gd name="T34" fmla="*/ 27 w 28"/>
                  <a:gd name="T35" fmla="*/ 17 h 27"/>
                  <a:gd name="T36" fmla="*/ 28 w 28"/>
                  <a:gd name="T37" fmla="*/ 17 h 27"/>
                  <a:gd name="T38" fmla="*/ 22 w 28"/>
                  <a:gd name="T39" fmla="*/ 11 h 27"/>
                  <a:gd name="T40" fmla="*/ 23 w 28"/>
                  <a:gd name="T41" fmla="*/ 7 h 27"/>
                  <a:gd name="T42" fmla="*/ 22 w 28"/>
                  <a:gd name="T43" fmla="*/ 6 h 27"/>
                  <a:gd name="T44" fmla="*/ 15 w 28"/>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7">
                    <a:moveTo>
                      <a:pt x="15" y="14"/>
                    </a:moveTo>
                    <a:cubicBezTo>
                      <a:pt x="15" y="15"/>
                      <a:pt x="15" y="15"/>
                      <a:pt x="15" y="15"/>
                    </a:cubicBezTo>
                    <a:cubicBezTo>
                      <a:pt x="17" y="12"/>
                      <a:pt x="19" y="12"/>
                      <a:pt x="21" y="14"/>
                    </a:cubicBezTo>
                    <a:cubicBezTo>
                      <a:pt x="24" y="17"/>
                      <a:pt x="24" y="20"/>
                      <a:pt x="21" y="22"/>
                    </a:cubicBezTo>
                    <a:cubicBezTo>
                      <a:pt x="18" y="25"/>
                      <a:pt x="13" y="24"/>
                      <a:pt x="9" y="19"/>
                    </a:cubicBezTo>
                    <a:cubicBezTo>
                      <a:pt x="3" y="14"/>
                      <a:pt x="2" y="9"/>
                      <a:pt x="5" y="6"/>
                    </a:cubicBezTo>
                    <a:cubicBezTo>
                      <a:pt x="8" y="3"/>
                      <a:pt x="12" y="3"/>
                      <a:pt x="16" y="6"/>
                    </a:cubicBezTo>
                    <a:cubicBezTo>
                      <a:pt x="17" y="5"/>
                      <a:pt x="17" y="5"/>
                      <a:pt x="17" y="5"/>
                    </a:cubicBezTo>
                    <a:cubicBezTo>
                      <a:pt x="11" y="0"/>
                      <a:pt x="11" y="0"/>
                      <a:pt x="11" y="0"/>
                    </a:cubicBezTo>
                    <a:cubicBezTo>
                      <a:pt x="10" y="0"/>
                      <a:pt x="10" y="0"/>
                      <a:pt x="10" y="0"/>
                    </a:cubicBezTo>
                    <a:cubicBezTo>
                      <a:pt x="11" y="1"/>
                      <a:pt x="11" y="2"/>
                      <a:pt x="10" y="2"/>
                    </a:cubicBezTo>
                    <a:cubicBezTo>
                      <a:pt x="10" y="2"/>
                      <a:pt x="9" y="2"/>
                      <a:pt x="9" y="3"/>
                    </a:cubicBezTo>
                    <a:cubicBezTo>
                      <a:pt x="7" y="3"/>
                      <a:pt x="6" y="4"/>
                      <a:pt x="4" y="5"/>
                    </a:cubicBezTo>
                    <a:cubicBezTo>
                      <a:pt x="0" y="10"/>
                      <a:pt x="0" y="16"/>
                      <a:pt x="6" y="22"/>
                    </a:cubicBezTo>
                    <a:cubicBezTo>
                      <a:pt x="11" y="27"/>
                      <a:pt x="17" y="27"/>
                      <a:pt x="22" y="23"/>
                    </a:cubicBezTo>
                    <a:cubicBezTo>
                      <a:pt x="23" y="22"/>
                      <a:pt x="24" y="20"/>
                      <a:pt x="25" y="18"/>
                    </a:cubicBezTo>
                    <a:cubicBezTo>
                      <a:pt x="25" y="17"/>
                      <a:pt x="25" y="17"/>
                      <a:pt x="25" y="17"/>
                    </a:cubicBezTo>
                    <a:cubicBezTo>
                      <a:pt x="25" y="17"/>
                      <a:pt x="26" y="17"/>
                      <a:pt x="27" y="17"/>
                    </a:cubicBezTo>
                    <a:cubicBezTo>
                      <a:pt x="28" y="17"/>
                      <a:pt x="28" y="17"/>
                      <a:pt x="28" y="17"/>
                    </a:cubicBezTo>
                    <a:cubicBezTo>
                      <a:pt x="22" y="11"/>
                      <a:pt x="22" y="11"/>
                      <a:pt x="22" y="11"/>
                    </a:cubicBezTo>
                    <a:cubicBezTo>
                      <a:pt x="21" y="10"/>
                      <a:pt x="21" y="9"/>
                      <a:pt x="23" y="7"/>
                    </a:cubicBezTo>
                    <a:cubicBezTo>
                      <a:pt x="22" y="6"/>
                      <a:pt x="22" y="6"/>
                      <a:pt x="22" y="6"/>
                    </a:cubicBezTo>
                    <a:lnTo>
                      <a:pt x="1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ïṣḷîḓe">
                <a:extLst>
                  <a:ext uri="{FF2B5EF4-FFF2-40B4-BE49-F238E27FC236}">
                    <a16:creationId xmlns:a16="http://schemas.microsoft.com/office/drawing/2014/main" id="{7119970C-755F-1C65-5175-A2FA1ED6547B}"/>
                  </a:ext>
                </a:extLst>
              </p:cNvPr>
              <p:cNvSpPr/>
              <p:nvPr/>
            </p:nvSpPr>
            <p:spPr bwMode="auto">
              <a:xfrm>
                <a:off x="3736975" y="2816225"/>
                <a:ext cx="76200" cy="93663"/>
              </a:xfrm>
              <a:custGeom>
                <a:avLst/>
                <a:gdLst>
                  <a:gd name="T0" fmla="*/ 9 w 23"/>
                  <a:gd name="T1" fmla="*/ 24 h 28"/>
                  <a:gd name="T2" fmla="*/ 8 w 23"/>
                  <a:gd name="T3" fmla="*/ 23 h 28"/>
                  <a:gd name="T4" fmla="*/ 4 w 23"/>
                  <a:gd name="T5" fmla="*/ 23 h 28"/>
                  <a:gd name="T6" fmla="*/ 4 w 23"/>
                  <a:gd name="T7" fmla="*/ 20 h 28"/>
                  <a:gd name="T8" fmla="*/ 3 w 23"/>
                  <a:gd name="T9" fmla="*/ 18 h 28"/>
                  <a:gd name="T10" fmla="*/ 11 w 23"/>
                  <a:gd name="T11" fmla="*/ 14 h 28"/>
                  <a:gd name="T12" fmla="*/ 15 w 23"/>
                  <a:gd name="T13" fmla="*/ 18 h 28"/>
                  <a:gd name="T14" fmla="*/ 13 w 23"/>
                  <a:gd name="T15" fmla="*/ 21 h 28"/>
                  <a:gd name="T16" fmla="*/ 14 w 23"/>
                  <a:gd name="T17" fmla="*/ 22 h 28"/>
                  <a:gd name="T18" fmla="*/ 23 w 23"/>
                  <a:gd name="T19" fmla="*/ 18 h 28"/>
                  <a:gd name="T20" fmla="*/ 22 w 23"/>
                  <a:gd name="T21" fmla="*/ 16 h 28"/>
                  <a:gd name="T22" fmla="*/ 17 w 23"/>
                  <a:gd name="T23" fmla="*/ 15 h 28"/>
                  <a:gd name="T24" fmla="*/ 2 w 23"/>
                  <a:gd name="T25" fmla="*/ 0 h 28"/>
                  <a:gd name="T26" fmla="*/ 1 w 23"/>
                  <a:gd name="T27" fmla="*/ 1 h 28"/>
                  <a:gd name="T28" fmla="*/ 2 w 23"/>
                  <a:gd name="T29" fmla="*/ 22 h 28"/>
                  <a:gd name="T30" fmla="*/ 0 w 23"/>
                  <a:gd name="T31" fmla="*/ 27 h 28"/>
                  <a:gd name="T32" fmla="*/ 1 w 23"/>
                  <a:gd name="T33" fmla="*/ 28 h 28"/>
                  <a:gd name="T34" fmla="*/ 9 w 23"/>
                  <a:gd name="T35" fmla="*/ 24 h 28"/>
                  <a:gd name="T36" fmla="*/ 3 w 23"/>
                  <a:gd name="T37" fmla="*/ 16 h 28"/>
                  <a:gd name="T38" fmla="*/ 3 w 23"/>
                  <a:gd name="T39" fmla="*/ 6 h 28"/>
                  <a:gd name="T40" fmla="*/ 10 w 23"/>
                  <a:gd name="T41" fmla="*/ 13 h 28"/>
                  <a:gd name="T42" fmla="*/ 3 w 23"/>
                  <a:gd name="T4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8">
                    <a:moveTo>
                      <a:pt x="9" y="24"/>
                    </a:moveTo>
                    <a:cubicBezTo>
                      <a:pt x="8" y="23"/>
                      <a:pt x="8" y="23"/>
                      <a:pt x="8" y="23"/>
                    </a:cubicBezTo>
                    <a:cubicBezTo>
                      <a:pt x="6" y="24"/>
                      <a:pt x="5" y="24"/>
                      <a:pt x="4" y="23"/>
                    </a:cubicBezTo>
                    <a:cubicBezTo>
                      <a:pt x="4" y="22"/>
                      <a:pt x="4" y="22"/>
                      <a:pt x="4" y="20"/>
                    </a:cubicBezTo>
                    <a:cubicBezTo>
                      <a:pt x="4" y="19"/>
                      <a:pt x="4" y="18"/>
                      <a:pt x="3" y="18"/>
                    </a:cubicBezTo>
                    <a:cubicBezTo>
                      <a:pt x="11" y="14"/>
                      <a:pt x="11" y="14"/>
                      <a:pt x="11" y="14"/>
                    </a:cubicBezTo>
                    <a:cubicBezTo>
                      <a:pt x="13" y="16"/>
                      <a:pt x="15" y="17"/>
                      <a:pt x="15" y="18"/>
                    </a:cubicBezTo>
                    <a:cubicBezTo>
                      <a:pt x="16" y="19"/>
                      <a:pt x="15" y="20"/>
                      <a:pt x="13" y="21"/>
                    </a:cubicBezTo>
                    <a:cubicBezTo>
                      <a:pt x="14" y="22"/>
                      <a:pt x="14" y="22"/>
                      <a:pt x="14" y="22"/>
                    </a:cubicBezTo>
                    <a:cubicBezTo>
                      <a:pt x="23" y="18"/>
                      <a:pt x="23" y="18"/>
                      <a:pt x="23" y="18"/>
                    </a:cubicBezTo>
                    <a:cubicBezTo>
                      <a:pt x="22" y="16"/>
                      <a:pt x="22" y="16"/>
                      <a:pt x="22" y="16"/>
                    </a:cubicBezTo>
                    <a:cubicBezTo>
                      <a:pt x="20" y="18"/>
                      <a:pt x="19" y="17"/>
                      <a:pt x="17" y="15"/>
                    </a:cubicBezTo>
                    <a:cubicBezTo>
                      <a:pt x="2" y="0"/>
                      <a:pt x="2" y="0"/>
                      <a:pt x="2" y="0"/>
                    </a:cubicBezTo>
                    <a:cubicBezTo>
                      <a:pt x="1" y="1"/>
                      <a:pt x="1" y="1"/>
                      <a:pt x="1" y="1"/>
                    </a:cubicBezTo>
                    <a:cubicBezTo>
                      <a:pt x="2" y="22"/>
                      <a:pt x="2" y="22"/>
                      <a:pt x="2" y="22"/>
                    </a:cubicBezTo>
                    <a:cubicBezTo>
                      <a:pt x="3" y="24"/>
                      <a:pt x="2" y="26"/>
                      <a:pt x="0" y="27"/>
                    </a:cubicBezTo>
                    <a:cubicBezTo>
                      <a:pt x="1" y="28"/>
                      <a:pt x="1" y="28"/>
                      <a:pt x="1" y="28"/>
                    </a:cubicBezTo>
                    <a:cubicBezTo>
                      <a:pt x="9" y="24"/>
                      <a:pt x="9" y="24"/>
                      <a:pt x="9" y="24"/>
                    </a:cubicBezTo>
                    <a:close/>
                    <a:moveTo>
                      <a:pt x="3" y="16"/>
                    </a:moveTo>
                    <a:cubicBezTo>
                      <a:pt x="3" y="6"/>
                      <a:pt x="3" y="6"/>
                      <a:pt x="3" y="6"/>
                    </a:cubicBezTo>
                    <a:cubicBezTo>
                      <a:pt x="10" y="13"/>
                      <a:pt x="10" y="13"/>
                      <a:pt x="10" y="13"/>
                    </a:cubicBez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ŝḻiḑe">
                <a:extLst>
                  <a:ext uri="{FF2B5EF4-FFF2-40B4-BE49-F238E27FC236}">
                    <a16:creationId xmlns:a16="http://schemas.microsoft.com/office/drawing/2014/main" id="{465BEE43-1CE3-6C09-0ECA-1F89173121E2}"/>
                  </a:ext>
                </a:extLst>
              </p:cNvPr>
              <p:cNvSpPr/>
              <p:nvPr/>
            </p:nvSpPr>
            <p:spPr bwMode="auto">
              <a:xfrm>
                <a:off x="3813175" y="2770188"/>
                <a:ext cx="85725" cy="96838"/>
              </a:xfrm>
              <a:custGeom>
                <a:avLst/>
                <a:gdLst>
                  <a:gd name="T0" fmla="*/ 0 w 26"/>
                  <a:gd name="T1" fmla="*/ 6 h 29"/>
                  <a:gd name="T2" fmla="*/ 0 w 26"/>
                  <a:gd name="T3" fmla="*/ 7 h 29"/>
                  <a:gd name="T4" fmla="*/ 2 w 26"/>
                  <a:gd name="T5" fmla="*/ 7 h 29"/>
                  <a:gd name="T6" fmla="*/ 4 w 26"/>
                  <a:gd name="T7" fmla="*/ 8 h 29"/>
                  <a:gd name="T8" fmla="*/ 9 w 26"/>
                  <a:gd name="T9" fmla="*/ 25 h 29"/>
                  <a:gd name="T10" fmla="*/ 6 w 26"/>
                  <a:gd name="T11" fmla="*/ 28 h 29"/>
                  <a:gd name="T12" fmla="*/ 6 w 26"/>
                  <a:gd name="T13" fmla="*/ 29 h 29"/>
                  <a:gd name="T14" fmla="*/ 15 w 26"/>
                  <a:gd name="T15" fmla="*/ 27 h 29"/>
                  <a:gd name="T16" fmla="*/ 14 w 26"/>
                  <a:gd name="T17" fmla="*/ 26 h 29"/>
                  <a:gd name="T18" fmla="*/ 10 w 26"/>
                  <a:gd name="T19" fmla="*/ 25 h 29"/>
                  <a:gd name="T20" fmla="*/ 6 w 26"/>
                  <a:gd name="T21" fmla="*/ 9 h 29"/>
                  <a:gd name="T22" fmla="*/ 6 w 26"/>
                  <a:gd name="T23" fmla="*/ 9 h 29"/>
                  <a:gd name="T24" fmla="*/ 24 w 26"/>
                  <a:gd name="T25" fmla="*/ 25 h 29"/>
                  <a:gd name="T26" fmla="*/ 26 w 26"/>
                  <a:gd name="T27" fmla="*/ 25 h 29"/>
                  <a:gd name="T28" fmla="*/ 21 w 26"/>
                  <a:gd name="T29" fmla="*/ 4 h 29"/>
                  <a:gd name="T30" fmla="*/ 23 w 26"/>
                  <a:gd name="T31" fmla="*/ 1 h 29"/>
                  <a:gd name="T32" fmla="*/ 23 w 26"/>
                  <a:gd name="T33" fmla="*/ 0 h 29"/>
                  <a:gd name="T34" fmla="*/ 15 w 26"/>
                  <a:gd name="T35" fmla="*/ 2 h 29"/>
                  <a:gd name="T36" fmla="*/ 15 w 26"/>
                  <a:gd name="T37" fmla="*/ 3 h 29"/>
                  <a:gd name="T38" fmla="*/ 19 w 26"/>
                  <a:gd name="T39" fmla="*/ 5 h 29"/>
                  <a:gd name="T40" fmla="*/ 23 w 26"/>
                  <a:gd name="T41" fmla="*/ 19 h 29"/>
                  <a:gd name="T42" fmla="*/ 23 w 26"/>
                  <a:gd name="T43" fmla="*/ 19 h 29"/>
                  <a:gd name="T44" fmla="*/ 6 w 26"/>
                  <a:gd name="T45" fmla="*/ 4 h 29"/>
                  <a:gd name="T46" fmla="*/ 0 w 26"/>
                  <a:gd name="T4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9">
                    <a:moveTo>
                      <a:pt x="0" y="6"/>
                    </a:moveTo>
                    <a:cubicBezTo>
                      <a:pt x="0" y="7"/>
                      <a:pt x="0" y="7"/>
                      <a:pt x="0" y="7"/>
                    </a:cubicBezTo>
                    <a:cubicBezTo>
                      <a:pt x="1" y="7"/>
                      <a:pt x="2" y="7"/>
                      <a:pt x="2" y="7"/>
                    </a:cubicBezTo>
                    <a:cubicBezTo>
                      <a:pt x="3" y="7"/>
                      <a:pt x="4" y="7"/>
                      <a:pt x="4" y="8"/>
                    </a:cubicBezTo>
                    <a:cubicBezTo>
                      <a:pt x="9" y="25"/>
                      <a:pt x="9" y="25"/>
                      <a:pt x="9" y="25"/>
                    </a:cubicBezTo>
                    <a:cubicBezTo>
                      <a:pt x="9" y="27"/>
                      <a:pt x="8" y="28"/>
                      <a:pt x="6" y="28"/>
                    </a:cubicBezTo>
                    <a:cubicBezTo>
                      <a:pt x="6" y="29"/>
                      <a:pt x="6" y="29"/>
                      <a:pt x="6" y="29"/>
                    </a:cubicBezTo>
                    <a:cubicBezTo>
                      <a:pt x="15" y="27"/>
                      <a:pt x="15" y="27"/>
                      <a:pt x="15" y="27"/>
                    </a:cubicBezTo>
                    <a:cubicBezTo>
                      <a:pt x="14" y="26"/>
                      <a:pt x="14" y="26"/>
                      <a:pt x="14" y="26"/>
                    </a:cubicBezTo>
                    <a:cubicBezTo>
                      <a:pt x="12" y="27"/>
                      <a:pt x="10" y="27"/>
                      <a:pt x="10" y="25"/>
                    </a:cubicBezTo>
                    <a:cubicBezTo>
                      <a:pt x="6" y="9"/>
                      <a:pt x="6" y="9"/>
                      <a:pt x="6" y="9"/>
                    </a:cubicBezTo>
                    <a:cubicBezTo>
                      <a:pt x="6" y="9"/>
                      <a:pt x="6" y="9"/>
                      <a:pt x="6" y="9"/>
                    </a:cubicBezTo>
                    <a:cubicBezTo>
                      <a:pt x="24" y="25"/>
                      <a:pt x="24" y="25"/>
                      <a:pt x="24" y="25"/>
                    </a:cubicBezTo>
                    <a:cubicBezTo>
                      <a:pt x="26" y="25"/>
                      <a:pt x="26" y="25"/>
                      <a:pt x="26" y="25"/>
                    </a:cubicBezTo>
                    <a:cubicBezTo>
                      <a:pt x="21" y="4"/>
                      <a:pt x="21" y="4"/>
                      <a:pt x="21" y="4"/>
                    </a:cubicBezTo>
                    <a:cubicBezTo>
                      <a:pt x="20" y="3"/>
                      <a:pt x="21" y="2"/>
                      <a:pt x="23" y="1"/>
                    </a:cubicBezTo>
                    <a:cubicBezTo>
                      <a:pt x="23" y="0"/>
                      <a:pt x="23" y="0"/>
                      <a:pt x="23" y="0"/>
                    </a:cubicBezTo>
                    <a:cubicBezTo>
                      <a:pt x="15" y="2"/>
                      <a:pt x="15" y="2"/>
                      <a:pt x="15" y="2"/>
                    </a:cubicBezTo>
                    <a:cubicBezTo>
                      <a:pt x="15" y="3"/>
                      <a:pt x="15" y="3"/>
                      <a:pt x="15" y="3"/>
                    </a:cubicBezTo>
                    <a:cubicBezTo>
                      <a:pt x="18" y="3"/>
                      <a:pt x="19" y="3"/>
                      <a:pt x="19" y="5"/>
                    </a:cubicBezTo>
                    <a:cubicBezTo>
                      <a:pt x="23" y="19"/>
                      <a:pt x="23" y="19"/>
                      <a:pt x="23" y="19"/>
                    </a:cubicBezTo>
                    <a:cubicBezTo>
                      <a:pt x="23" y="19"/>
                      <a:pt x="23" y="19"/>
                      <a:pt x="23" y="19"/>
                    </a:cubicBezTo>
                    <a:cubicBezTo>
                      <a:pt x="6" y="4"/>
                      <a:pt x="6" y="4"/>
                      <a:pt x="6" y="4"/>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îśḻîďe">
                <a:extLst>
                  <a:ext uri="{FF2B5EF4-FFF2-40B4-BE49-F238E27FC236}">
                    <a16:creationId xmlns:a16="http://schemas.microsoft.com/office/drawing/2014/main" id="{BB930BA5-37DA-6151-3501-F73E354A35AB}"/>
                  </a:ext>
                </a:extLst>
              </p:cNvPr>
              <p:cNvSpPr/>
              <p:nvPr/>
            </p:nvSpPr>
            <p:spPr bwMode="auto">
              <a:xfrm>
                <a:off x="4008438" y="2763838"/>
                <a:ext cx="82550" cy="85725"/>
              </a:xfrm>
              <a:custGeom>
                <a:avLst/>
                <a:gdLst>
                  <a:gd name="T0" fmla="*/ 11 w 25"/>
                  <a:gd name="T1" fmla="*/ 1 h 26"/>
                  <a:gd name="T2" fmla="*/ 0 w 25"/>
                  <a:gd name="T3" fmla="*/ 0 h 26"/>
                  <a:gd name="T4" fmla="*/ 0 w 25"/>
                  <a:gd name="T5" fmla="*/ 1 h 26"/>
                  <a:gd name="T6" fmla="*/ 3 w 25"/>
                  <a:gd name="T7" fmla="*/ 4 h 26"/>
                  <a:gd name="T8" fmla="*/ 2 w 25"/>
                  <a:gd name="T9" fmla="*/ 18 h 26"/>
                  <a:gd name="T10" fmla="*/ 10 w 25"/>
                  <a:gd name="T11" fmla="*/ 25 h 26"/>
                  <a:gd name="T12" fmla="*/ 19 w 25"/>
                  <a:gd name="T13" fmla="*/ 19 h 26"/>
                  <a:gd name="T14" fmla="*/ 21 w 25"/>
                  <a:gd name="T15" fmla="*/ 7 h 26"/>
                  <a:gd name="T16" fmla="*/ 25 w 25"/>
                  <a:gd name="T17" fmla="*/ 4 h 26"/>
                  <a:gd name="T18" fmla="*/ 25 w 25"/>
                  <a:gd name="T19" fmla="*/ 2 h 26"/>
                  <a:gd name="T20" fmla="*/ 16 w 25"/>
                  <a:gd name="T21" fmla="*/ 2 h 26"/>
                  <a:gd name="T22" fmla="*/ 16 w 25"/>
                  <a:gd name="T23" fmla="*/ 3 h 26"/>
                  <a:gd name="T24" fmla="*/ 19 w 25"/>
                  <a:gd name="T25" fmla="*/ 6 h 26"/>
                  <a:gd name="T26" fmla="*/ 18 w 25"/>
                  <a:gd name="T27" fmla="*/ 18 h 26"/>
                  <a:gd name="T28" fmla="*/ 10 w 25"/>
                  <a:gd name="T29" fmla="*/ 25 h 26"/>
                  <a:gd name="T30" fmla="*/ 5 w 25"/>
                  <a:gd name="T31" fmla="*/ 18 h 26"/>
                  <a:gd name="T32" fmla="*/ 7 w 25"/>
                  <a:gd name="T33" fmla="*/ 4 h 26"/>
                  <a:gd name="T34" fmla="*/ 10 w 25"/>
                  <a:gd name="T35" fmla="*/ 2 h 26"/>
                  <a:gd name="T36" fmla="*/ 11 w 25"/>
                  <a:gd name="T3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6">
                    <a:moveTo>
                      <a:pt x="11" y="1"/>
                    </a:moveTo>
                    <a:cubicBezTo>
                      <a:pt x="0" y="0"/>
                      <a:pt x="0" y="0"/>
                      <a:pt x="0" y="0"/>
                    </a:cubicBezTo>
                    <a:cubicBezTo>
                      <a:pt x="0" y="1"/>
                      <a:pt x="0" y="1"/>
                      <a:pt x="0" y="1"/>
                    </a:cubicBezTo>
                    <a:cubicBezTo>
                      <a:pt x="3" y="1"/>
                      <a:pt x="4" y="2"/>
                      <a:pt x="3" y="4"/>
                    </a:cubicBezTo>
                    <a:cubicBezTo>
                      <a:pt x="2" y="18"/>
                      <a:pt x="2" y="18"/>
                      <a:pt x="2" y="18"/>
                    </a:cubicBezTo>
                    <a:cubicBezTo>
                      <a:pt x="1" y="22"/>
                      <a:pt x="4" y="25"/>
                      <a:pt x="10" y="25"/>
                    </a:cubicBezTo>
                    <a:cubicBezTo>
                      <a:pt x="15" y="26"/>
                      <a:pt x="19" y="24"/>
                      <a:pt x="19" y="19"/>
                    </a:cubicBezTo>
                    <a:cubicBezTo>
                      <a:pt x="21" y="7"/>
                      <a:pt x="21" y="7"/>
                      <a:pt x="21" y="7"/>
                    </a:cubicBezTo>
                    <a:cubicBezTo>
                      <a:pt x="21" y="4"/>
                      <a:pt x="22" y="3"/>
                      <a:pt x="25" y="4"/>
                    </a:cubicBezTo>
                    <a:cubicBezTo>
                      <a:pt x="25" y="2"/>
                      <a:pt x="25" y="2"/>
                      <a:pt x="25" y="2"/>
                    </a:cubicBezTo>
                    <a:cubicBezTo>
                      <a:pt x="16" y="2"/>
                      <a:pt x="16" y="2"/>
                      <a:pt x="16" y="2"/>
                    </a:cubicBezTo>
                    <a:cubicBezTo>
                      <a:pt x="16" y="3"/>
                      <a:pt x="16" y="3"/>
                      <a:pt x="16" y="3"/>
                    </a:cubicBezTo>
                    <a:cubicBezTo>
                      <a:pt x="19" y="3"/>
                      <a:pt x="20" y="4"/>
                      <a:pt x="19" y="6"/>
                    </a:cubicBezTo>
                    <a:cubicBezTo>
                      <a:pt x="18" y="18"/>
                      <a:pt x="18" y="18"/>
                      <a:pt x="18" y="18"/>
                    </a:cubicBezTo>
                    <a:cubicBezTo>
                      <a:pt x="18" y="23"/>
                      <a:pt x="15" y="25"/>
                      <a:pt x="10" y="25"/>
                    </a:cubicBezTo>
                    <a:cubicBezTo>
                      <a:pt x="7" y="24"/>
                      <a:pt x="5" y="22"/>
                      <a:pt x="5" y="18"/>
                    </a:cubicBezTo>
                    <a:cubicBezTo>
                      <a:pt x="7" y="4"/>
                      <a:pt x="7" y="4"/>
                      <a:pt x="7" y="4"/>
                    </a:cubicBezTo>
                    <a:cubicBezTo>
                      <a:pt x="7" y="2"/>
                      <a:pt x="8" y="2"/>
                      <a:pt x="10" y="2"/>
                    </a:cubicBez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î$1îḓê">
                <a:extLst>
                  <a:ext uri="{FF2B5EF4-FFF2-40B4-BE49-F238E27FC236}">
                    <a16:creationId xmlns:a16="http://schemas.microsoft.com/office/drawing/2014/main" id="{5062D2C5-AFA9-D16F-2626-33CB3B9B67E4}"/>
                  </a:ext>
                </a:extLst>
              </p:cNvPr>
              <p:cNvSpPr/>
              <p:nvPr/>
            </p:nvSpPr>
            <p:spPr bwMode="auto">
              <a:xfrm>
                <a:off x="4106863" y="2779713"/>
                <a:ext cx="95250" cy="96838"/>
              </a:xfrm>
              <a:custGeom>
                <a:avLst/>
                <a:gdLst>
                  <a:gd name="T0" fmla="*/ 7 w 29"/>
                  <a:gd name="T1" fmla="*/ 0 h 29"/>
                  <a:gd name="T2" fmla="*/ 6 w 29"/>
                  <a:gd name="T3" fmla="*/ 1 h 29"/>
                  <a:gd name="T4" fmla="*/ 8 w 29"/>
                  <a:gd name="T5" fmla="*/ 2 h 29"/>
                  <a:gd name="T6" fmla="*/ 9 w 29"/>
                  <a:gd name="T7" fmla="*/ 3 h 29"/>
                  <a:gd name="T8" fmla="*/ 4 w 29"/>
                  <a:gd name="T9" fmla="*/ 21 h 29"/>
                  <a:gd name="T10" fmla="*/ 0 w 29"/>
                  <a:gd name="T11" fmla="*/ 22 h 29"/>
                  <a:gd name="T12" fmla="*/ 0 w 29"/>
                  <a:gd name="T13" fmla="*/ 23 h 29"/>
                  <a:gd name="T14" fmla="*/ 8 w 29"/>
                  <a:gd name="T15" fmla="*/ 26 h 29"/>
                  <a:gd name="T16" fmla="*/ 8 w 29"/>
                  <a:gd name="T17" fmla="*/ 25 h 29"/>
                  <a:gd name="T18" fmla="*/ 6 w 29"/>
                  <a:gd name="T19" fmla="*/ 21 h 29"/>
                  <a:gd name="T20" fmla="*/ 10 w 29"/>
                  <a:gd name="T21" fmla="*/ 6 h 29"/>
                  <a:gd name="T22" fmla="*/ 10 w 29"/>
                  <a:gd name="T23" fmla="*/ 6 h 29"/>
                  <a:gd name="T24" fmla="*/ 18 w 29"/>
                  <a:gd name="T25" fmla="*/ 29 h 29"/>
                  <a:gd name="T26" fmla="*/ 19 w 29"/>
                  <a:gd name="T27" fmla="*/ 29 h 29"/>
                  <a:gd name="T28" fmla="*/ 25 w 29"/>
                  <a:gd name="T29" fmla="*/ 9 h 29"/>
                  <a:gd name="T30" fmla="*/ 29 w 29"/>
                  <a:gd name="T31" fmla="*/ 8 h 29"/>
                  <a:gd name="T32" fmla="*/ 29 w 29"/>
                  <a:gd name="T33" fmla="*/ 7 h 29"/>
                  <a:gd name="T34" fmla="*/ 21 w 29"/>
                  <a:gd name="T35" fmla="*/ 4 h 29"/>
                  <a:gd name="T36" fmla="*/ 21 w 29"/>
                  <a:gd name="T37" fmla="*/ 6 h 29"/>
                  <a:gd name="T38" fmla="*/ 24 w 29"/>
                  <a:gd name="T39" fmla="*/ 9 h 29"/>
                  <a:gd name="T40" fmla="*/ 19 w 29"/>
                  <a:gd name="T41" fmla="*/ 23 h 29"/>
                  <a:gd name="T42" fmla="*/ 19 w 29"/>
                  <a:gd name="T43" fmla="*/ 23 h 29"/>
                  <a:gd name="T44" fmla="*/ 13 w 29"/>
                  <a:gd name="T45" fmla="*/ 2 h 29"/>
                  <a:gd name="T46" fmla="*/ 7 w 29"/>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7" y="0"/>
                    </a:moveTo>
                    <a:cubicBezTo>
                      <a:pt x="6" y="1"/>
                      <a:pt x="6" y="1"/>
                      <a:pt x="6" y="1"/>
                    </a:cubicBezTo>
                    <a:cubicBezTo>
                      <a:pt x="7" y="1"/>
                      <a:pt x="8" y="2"/>
                      <a:pt x="8" y="2"/>
                    </a:cubicBezTo>
                    <a:cubicBezTo>
                      <a:pt x="9" y="2"/>
                      <a:pt x="9" y="3"/>
                      <a:pt x="9" y="3"/>
                    </a:cubicBezTo>
                    <a:cubicBezTo>
                      <a:pt x="4" y="21"/>
                      <a:pt x="4" y="21"/>
                      <a:pt x="4" y="21"/>
                    </a:cubicBezTo>
                    <a:cubicBezTo>
                      <a:pt x="4" y="22"/>
                      <a:pt x="3" y="23"/>
                      <a:pt x="0" y="22"/>
                    </a:cubicBezTo>
                    <a:cubicBezTo>
                      <a:pt x="0" y="23"/>
                      <a:pt x="0" y="23"/>
                      <a:pt x="0" y="23"/>
                    </a:cubicBezTo>
                    <a:cubicBezTo>
                      <a:pt x="8" y="26"/>
                      <a:pt x="8" y="26"/>
                      <a:pt x="8" y="26"/>
                    </a:cubicBezTo>
                    <a:cubicBezTo>
                      <a:pt x="8" y="25"/>
                      <a:pt x="8" y="25"/>
                      <a:pt x="8" y="25"/>
                    </a:cubicBezTo>
                    <a:cubicBezTo>
                      <a:pt x="6" y="24"/>
                      <a:pt x="5" y="23"/>
                      <a:pt x="6" y="21"/>
                    </a:cubicBezTo>
                    <a:cubicBezTo>
                      <a:pt x="10" y="6"/>
                      <a:pt x="10" y="6"/>
                      <a:pt x="10" y="6"/>
                    </a:cubicBezTo>
                    <a:cubicBezTo>
                      <a:pt x="10" y="6"/>
                      <a:pt x="10" y="6"/>
                      <a:pt x="10" y="6"/>
                    </a:cubicBezTo>
                    <a:cubicBezTo>
                      <a:pt x="18" y="29"/>
                      <a:pt x="18" y="29"/>
                      <a:pt x="18" y="29"/>
                    </a:cubicBezTo>
                    <a:cubicBezTo>
                      <a:pt x="19" y="29"/>
                      <a:pt x="19" y="29"/>
                      <a:pt x="19" y="29"/>
                    </a:cubicBezTo>
                    <a:cubicBezTo>
                      <a:pt x="25" y="9"/>
                      <a:pt x="25" y="9"/>
                      <a:pt x="25" y="9"/>
                    </a:cubicBezTo>
                    <a:cubicBezTo>
                      <a:pt x="26" y="8"/>
                      <a:pt x="27" y="7"/>
                      <a:pt x="29" y="8"/>
                    </a:cubicBezTo>
                    <a:cubicBezTo>
                      <a:pt x="29" y="7"/>
                      <a:pt x="29" y="7"/>
                      <a:pt x="29" y="7"/>
                    </a:cubicBezTo>
                    <a:cubicBezTo>
                      <a:pt x="21" y="4"/>
                      <a:pt x="21" y="4"/>
                      <a:pt x="21" y="4"/>
                    </a:cubicBezTo>
                    <a:cubicBezTo>
                      <a:pt x="21" y="6"/>
                      <a:pt x="21" y="6"/>
                      <a:pt x="21" y="6"/>
                    </a:cubicBezTo>
                    <a:cubicBezTo>
                      <a:pt x="24" y="6"/>
                      <a:pt x="24" y="7"/>
                      <a:pt x="24" y="9"/>
                    </a:cubicBezTo>
                    <a:cubicBezTo>
                      <a:pt x="19" y="23"/>
                      <a:pt x="19" y="23"/>
                      <a:pt x="19" y="23"/>
                    </a:cubicBezTo>
                    <a:cubicBezTo>
                      <a:pt x="19" y="23"/>
                      <a:pt x="19" y="23"/>
                      <a:pt x="19" y="23"/>
                    </a:cubicBezTo>
                    <a:cubicBezTo>
                      <a:pt x="13" y="2"/>
                      <a:pt x="13" y="2"/>
                      <a:pt x="13" y="2"/>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ïSlïďê">
                <a:extLst>
                  <a:ext uri="{FF2B5EF4-FFF2-40B4-BE49-F238E27FC236}">
                    <a16:creationId xmlns:a16="http://schemas.microsoft.com/office/drawing/2014/main" id="{6E16C82B-ABA3-E5A1-7FEB-23B52F42BEE6}"/>
                  </a:ext>
                </a:extLst>
              </p:cNvPr>
              <p:cNvSpPr/>
              <p:nvPr/>
            </p:nvSpPr>
            <p:spPr bwMode="auto">
              <a:xfrm>
                <a:off x="4202113" y="2819400"/>
                <a:ext cx="69850" cy="87313"/>
              </a:xfrm>
              <a:custGeom>
                <a:avLst/>
                <a:gdLst>
                  <a:gd name="T0" fmla="*/ 11 w 21"/>
                  <a:gd name="T1" fmla="*/ 0 h 26"/>
                  <a:gd name="T2" fmla="*/ 11 w 21"/>
                  <a:gd name="T3" fmla="*/ 1 h 26"/>
                  <a:gd name="T4" fmla="*/ 13 w 21"/>
                  <a:gd name="T5" fmla="*/ 5 h 26"/>
                  <a:gd name="T6" fmla="*/ 5 w 21"/>
                  <a:gd name="T7" fmla="*/ 20 h 26"/>
                  <a:gd name="T8" fmla="*/ 1 w 21"/>
                  <a:gd name="T9" fmla="*/ 20 h 26"/>
                  <a:gd name="T10" fmla="*/ 0 w 21"/>
                  <a:gd name="T11" fmla="*/ 21 h 26"/>
                  <a:gd name="T12" fmla="*/ 9 w 21"/>
                  <a:gd name="T13" fmla="*/ 26 h 26"/>
                  <a:gd name="T14" fmla="*/ 10 w 21"/>
                  <a:gd name="T15" fmla="*/ 25 h 26"/>
                  <a:gd name="T16" fmla="*/ 8 w 21"/>
                  <a:gd name="T17" fmla="*/ 22 h 26"/>
                  <a:gd name="T18" fmla="*/ 16 w 21"/>
                  <a:gd name="T19" fmla="*/ 6 h 26"/>
                  <a:gd name="T20" fmla="*/ 20 w 21"/>
                  <a:gd name="T21" fmla="*/ 6 h 26"/>
                  <a:gd name="T22" fmla="*/ 21 w 21"/>
                  <a:gd name="T23" fmla="*/ 5 h 26"/>
                  <a:gd name="T24" fmla="*/ 11 w 21"/>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6">
                    <a:moveTo>
                      <a:pt x="11" y="0"/>
                    </a:moveTo>
                    <a:cubicBezTo>
                      <a:pt x="11" y="1"/>
                      <a:pt x="11" y="1"/>
                      <a:pt x="11" y="1"/>
                    </a:cubicBezTo>
                    <a:cubicBezTo>
                      <a:pt x="13" y="2"/>
                      <a:pt x="14" y="3"/>
                      <a:pt x="13" y="5"/>
                    </a:cubicBezTo>
                    <a:cubicBezTo>
                      <a:pt x="5" y="20"/>
                      <a:pt x="5" y="20"/>
                      <a:pt x="5" y="20"/>
                    </a:cubicBezTo>
                    <a:cubicBezTo>
                      <a:pt x="4" y="21"/>
                      <a:pt x="3" y="22"/>
                      <a:pt x="1" y="20"/>
                    </a:cubicBezTo>
                    <a:cubicBezTo>
                      <a:pt x="0" y="21"/>
                      <a:pt x="0" y="21"/>
                      <a:pt x="0" y="21"/>
                    </a:cubicBezTo>
                    <a:cubicBezTo>
                      <a:pt x="9" y="26"/>
                      <a:pt x="9" y="26"/>
                      <a:pt x="9" y="26"/>
                    </a:cubicBezTo>
                    <a:cubicBezTo>
                      <a:pt x="10" y="25"/>
                      <a:pt x="10" y="25"/>
                      <a:pt x="10" y="25"/>
                    </a:cubicBezTo>
                    <a:cubicBezTo>
                      <a:pt x="8" y="24"/>
                      <a:pt x="7" y="23"/>
                      <a:pt x="8" y="22"/>
                    </a:cubicBezTo>
                    <a:cubicBezTo>
                      <a:pt x="16" y="6"/>
                      <a:pt x="16" y="6"/>
                      <a:pt x="16" y="6"/>
                    </a:cubicBezTo>
                    <a:cubicBezTo>
                      <a:pt x="17" y="5"/>
                      <a:pt x="18" y="5"/>
                      <a:pt x="20" y="6"/>
                    </a:cubicBezTo>
                    <a:cubicBezTo>
                      <a:pt x="21" y="5"/>
                      <a:pt x="21" y="5"/>
                      <a:pt x="21"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ṡļiḑê">
                <a:extLst>
                  <a:ext uri="{FF2B5EF4-FFF2-40B4-BE49-F238E27FC236}">
                    <a16:creationId xmlns:a16="http://schemas.microsoft.com/office/drawing/2014/main" id="{42BE0A66-2CF7-7BFD-376C-977B7D1D5B37}"/>
                  </a:ext>
                </a:extLst>
              </p:cNvPr>
              <p:cNvSpPr/>
              <p:nvPr/>
            </p:nvSpPr>
            <p:spPr bwMode="auto">
              <a:xfrm>
                <a:off x="4281488" y="2849563"/>
                <a:ext cx="76200" cy="88900"/>
              </a:xfrm>
              <a:custGeom>
                <a:avLst/>
                <a:gdLst>
                  <a:gd name="T0" fmla="*/ 4 w 23"/>
                  <a:gd name="T1" fmla="*/ 1 h 27"/>
                  <a:gd name="T2" fmla="*/ 5 w 23"/>
                  <a:gd name="T3" fmla="*/ 5 h 27"/>
                  <a:gd name="T4" fmla="*/ 0 w 23"/>
                  <a:gd name="T5" fmla="*/ 26 h 27"/>
                  <a:gd name="T6" fmla="*/ 1 w 23"/>
                  <a:gd name="T7" fmla="*/ 27 h 27"/>
                  <a:gd name="T8" fmla="*/ 18 w 23"/>
                  <a:gd name="T9" fmla="*/ 13 h 27"/>
                  <a:gd name="T10" fmla="*/ 22 w 23"/>
                  <a:gd name="T11" fmla="*/ 13 h 27"/>
                  <a:gd name="T12" fmla="*/ 23 w 23"/>
                  <a:gd name="T13" fmla="*/ 12 h 27"/>
                  <a:gd name="T14" fmla="*/ 16 w 23"/>
                  <a:gd name="T15" fmla="*/ 8 h 27"/>
                  <a:gd name="T16" fmla="*/ 16 w 23"/>
                  <a:gd name="T17" fmla="*/ 9 h 27"/>
                  <a:gd name="T18" fmla="*/ 17 w 23"/>
                  <a:gd name="T19" fmla="*/ 12 h 27"/>
                  <a:gd name="T20" fmla="*/ 16 w 23"/>
                  <a:gd name="T21" fmla="*/ 14 h 27"/>
                  <a:gd name="T22" fmla="*/ 4 w 23"/>
                  <a:gd name="T23" fmla="*/ 23 h 27"/>
                  <a:gd name="T24" fmla="*/ 4 w 23"/>
                  <a:gd name="T25" fmla="*/ 23 h 27"/>
                  <a:gd name="T26" fmla="*/ 8 w 23"/>
                  <a:gd name="T27" fmla="*/ 9 h 27"/>
                  <a:gd name="T28" fmla="*/ 8 w 23"/>
                  <a:gd name="T29" fmla="*/ 6 h 27"/>
                  <a:gd name="T30" fmla="*/ 12 w 23"/>
                  <a:gd name="T31" fmla="*/ 6 h 27"/>
                  <a:gd name="T32" fmla="*/ 12 w 23"/>
                  <a:gd name="T33" fmla="*/ 5 h 27"/>
                  <a:gd name="T34" fmla="*/ 4 w 23"/>
                  <a:gd name="T35" fmla="*/ 0 h 27"/>
                  <a:gd name="T36" fmla="*/ 4 w 23"/>
                  <a:gd name="T3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7">
                    <a:moveTo>
                      <a:pt x="4" y="1"/>
                    </a:moveTo>
                    <a:cubicBezTo>
                      <a:pt x="5" y="2"/>
                      <a:pt x="6" y="3"/>
                      <a:pt x="5" y="5"/>
                    </a:cubicBezTo>
                    <a:cubicBezTo>
                      <a:pt x="0" y="26"/>
                      <a:pt x="0" y="26"/>
                      <a:pt x="0" y="26"/>
                    </a:cubicBezTo>
                    <a:cubicBezTo>
                      <a:pt x="1" y="27"/>
                      <a:pt x="1" y="27"/>
                      <a:pt x="1" y="27"/>
                    </a:cubicBezTo>
                    <a:cubicBezTo>
                      <a:pt x="18" y="13"/>
                      <a:pt x="18" y="13"/>
                      <a:pt x="18" y="13"/>
                    </a:cubicBezTo>
                    <a:cubicBezTo>
                      <a:pt x="20" y="12"/>
                      <a:pt x="21" y="12"/>
                      <a:pt x="22" y="13"/>
                    </a:cubicBezTo>
                    <a:cubicBezTo>
                      <a:pt x="23" y="12"/>
                      <a:pt x="23" y="12"/>
                      <a:pt x="23" y="12"/>
                    </a:cubicBezTo>
                    <a:cubicBezTo>
                      <a:pt x="16" y="8"/>
                      <a:pt x="16" y="8"/>
                      <a:pt x="16" y="8"/>
                    </a:cubicBezTo>
                    <a:cubicBezTo>
                      <a:pt x="16" y="9"/>
                      <a:pt x="16" y="9"/>
                      <a:pt x="16" y="9"/>
                    </a:cubicBezTo>
                    <a:cubicBezTo>
                      <a:pt x="18" y="10"/>
                      <a:pt x="18" y="11"/>
                      <a:pt x="17" y="12"/>
                    </a:cubicBezTo>
                    <a:cubicBezTo>
                      <a:pt x="17" y="13"/>
                      <a:pt x="17" y="13"/>
                      <a:pt x="16" y="14"/>
                    </a:cubicBezTo>
                    <a:cubicBezTo>
                      <a:pt x="4" y="23"/>
                      <a:pt x="4" y="23"/>
                      <a:pt x="4" y="23"/>
                    </a:cubicBezTo>
                    <a:cubicBezTo>
                      <a:pt x="4" y="23"/>
                      <a:pt x="4" y="23"/>
                      <a:pt x="4" y="23"/>
                    </a:cubicBezTo>
                    <a:cubicBezTo>
                      <a:pt x="8" y="9"/>
                      <a:pt x="8" y="9"/>
                      <a:pt x="8" y="9"/>
                    </a:cubicBezTo>
                    <a:cubicBezTo>
                      <a:pt x="8" y="7"/>
                      <a:pt x="8" y="7"/>
                      <a:pt x="8" y="6"/>
                    </a:cubicBezTo>
                    <a:cubicBezTo>
                      <a:pt x="9" y="5"/>
                      <a:pt x="10" y="5"/>
                      <a:pt x="12" y="6"/>
                    </a:cubicBezTo>
                    <a:cubicBezTo>
                      <a:pt x="12" y="5"/>
                      <a:pt x="12" y="5"/>
                      <a:pt x="12" y="5"/>
                    </a:cubicBezTo>
                    <a:cubicBezTo>
                      <a:pt x="4" y="0"/>
                      <a:pt x="4" y="0"/>
                      <a:pt x="4" y="0"/>
                    </a:cubicBez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iSḷïde">
                <a:extLst>
                  <a:ext uri="{FF2B5EF4-FFF2-40B4-BE49-F238E27FC236}">
                    <a16:creationId xmlns:a16="http://schemas.microsoft.com/office/drawing/2014/main" id="{F7D08385-AB72-9C22-8C1F-BFF7C04E4F89}"/>
                  </a:ext>
                </a:extLst>
              </p:cNvPr>
              <p:cNvSpPr/>
              <p:nvPr/>
            </p:nvSpPr>
            <p:spPr bwMode="auto">
              <a:xfrm>
                <a:off x="4327525" y="2916238"/>
                <a:ext cx="106363" cy="101600"/>
              </a:xfrm>
              <a:custGeom>
                <a:avLst/>
                <a:gdLst>
                  <a:gd name="T0" fmla="*/ 22 w 32"/>
                  <a:gd name="T1" fmla="*/ 25 h 31"/>
                  <a:gd name="T2" fmla="*/ 21 w 32"/>
                  <a:gd name="T3" fmla="*/ 24 h 31"/>
                  <a:gd name="T4" fmla="*/ 14 w 32"/>
                  <a:gd name="T5" fmla="*/ 27 h 31"/>
                  <a:gd name="T6" fmla="*/ 8 w 32"/>
                  <a:gd name="T7" fmla="*/ 23 h 31"/>
                  <a:gd name="T8" fmla="*/ 7 w 32"/>
                  <a:gd name="T9" fmla="*/ 20 h 31"/>
                  <a:gd name="T10" fmla="*/ 14 w 32"/>
                  <a:gd name="T11" fmla="*/ 13 h 31"/>
                  <a:gd name="T12" fmla="*/ 16 w 32"/>
                  <a:gd name="T13" fmla="*/ 17 h 31"/>
                  <a:gd name="T14" fmla="*/ 15 w 32"/>
                  <a:gd name="T15" fmla="*/ 20 h 31"/>
                  <a:gd name="T16" fmla="*/ 16 w 32"/>
                  <a:gd name="T17" fmla="*/ 21 h 31"/>
                  <a:gd name="T18" fmla="*/ 22 w 32"/>
                  <a:gd name="T19" fmla="*/ 14 h 31"/>
                  <a:gd name="T20" fmla="*/ 22 w 32"/>
                  <a:gd name="T21" fmla="*/ 13 h 31"/>
                  <a:gd name="T22" fmla="*/ 18 w 32"/>
                  <a:gd name="T23" fmla="*/ 15 h 31"/>
                  <a:gd name="T24" fmla="*/ 14 w 32"/>
                  <a:gd name="T25" fmla="*/ 12 h 31"/>
                  <a:gd name="T26" fmla="*/ 20 w 32"/>
                  <a:gd name="T27" fmla="*/ 7 h 31"/>
                  <a:gd name="T28" fmla="*/ 24 w 32"/>
                  <a:gd name="T29" fmla="*/ 8 h 31"/>
                  <a:gd name="T30" fmla="*/ 27 w 32"/>
                  <a:gd name="T31" fmla="*/ 13 h 31"/>
                  <a:gd name="T32" fmla="*/ 25 w 32"/>
                  <a:gd name="T33" fmla="*/ 19 h 31"/>
                  <a:gd name="T34" fmla="*/ 26 w 32"/>
                  <a:gd name="T35" fmla="*/ 20 h 31"/>
                  <a:gd name="T36" fmla="*/ 32 w 32"/>
                  <a:gd name="T37" fmla="*/ 14 h 31"/>
                  <a:gd name="T38" fmla="*/ 17 w 32"/>
                  <a:gd name="T39" fmla="*/ 0 h 31"/>
                  <a:gd name="T40" fmla="*/ 16 w 32"/>
                  <a:gd name="T41" fmla="*/ 1 h 31"/>
                  <a:gd name="T42" fmla="*/ 17 w 32"/>
                  <a:gd name="T43" fmla="*/ 4 h 31"/>
                  <a:gd name="T44" fmla="*/ 5 w 32"/>
                  <a:gd name="T45" fmla="*/ 17 h 31"/>
                  <a:gd name="T46" fmla="*/ 1 w 32"/>
                  <a:gd name="T47" fmla="*/ 16 h 31"/>
                  <a:gd name="T48" fmla="*/ 0 w 32"/>
                  <a:gd name="T49" fmla="*/ 17 h 31"/>
                  <a:gd name="T50" fmla="*/ 15 w 32"/>
                  <a:gd name="T51" fmla="*/ 31 h 31"/>
                  <a:gd name="T52" fmla="*/ 22 w 32"/>
                  <a:gd name="T5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22" y="25"/>
                    </a:moveTo>
                    <a:cubicBezTo>
                      <a:pt x="21" y="24"/>
                      <a:pt x="21" y="24"/>
                      <a:pt x="21" y="24"/>
                    </a:cubicBezTo>
                    <a:cubicBezTo>
                      <a:pt x="18" y="26"/>
                      <a:pt x="16" y="27"/>
                      <a:pt x="14" y="27"/>
                    </a:cubicBezTo>
                    <a:cubicBezTo>
                      <a:pt x="12" y="26"/>
                      <a:pt x="10" y="25"/>
                      <a:pt x="8" y="23"/>
                    </a:cubicBezTo>
                    <a:cubicBezTo>
                      <a:pt x="7" y="22"/>
                      <a:pt x="6" y="21"/>
                      <a:pt x="7" y="20"/>
                    </a:cubicBezTo>
                    <a:cubicBezTo>
                      <a:pt x="14" y="13"/>
                      <a:pt x="14" y="13"/>
                      <a:pt x="14" y="13"/>
                    </a:cubicBezTo>
                    <a:cubicBezTo>
                      <a:pt x="15" y="15"/>
                      <a:pt x="16" y="16"/>
                      <a:pt x="16" y="17"/>
                    </a:cubicBezTo>
                    <a:cubicBezTo>
                      <a:pt x="16" y="18"/>
                      <a:pt x="16" y="19"/>
                      <a:pt x="15" y="20"/>
                    </a:cubicBezTo>
                    <a:cubicBezTo>
                      <a:pt x="16" y="21"/>
                      <a:pt x="16" y="21"/>
                      <a:pt x="16" y="21"/>
                    </a:cubicBezTo>
                    <a:cubicBezTo>
                      <a:pt x="22" y="14"/>
                      <a:pt x="22" y="14"/>
                      <a:pt x="22" y="14"/>
                    </a:cubicBezTo>
                    <a:cubicBezTo>
                      <a:pt x="22" y="13"/>
                      <a:pt x="22" y="13"/>
                      <a:pt x="22" y="13"/>
                    </a:cubicBezTo>
                    <a:cubicBezTo>
                      <a:pt x="20" y="15"/>
                      <a:pt x="19" y="15"/>
                      <a:pt x="18" y="15"/>
                    </a:cubicBezTo>
                    <a:cubicBezTo>
                      <a:pt x="17" y="15"/>
                      <a:pt x="16" y="14"/>
                      <a:pt x="14" y="12"/>
                    </a:cubicBezTo>
                    <a:cubicBezTo>
                      <a:pt x="20" y="7"/>
                      <a:pt x="20" y="7"/>
                      <a:pt x="20" y="7"/>
                    </a:cubicBezTo>
                    <a:cubicBezTo>
                      <a:pt x="21" y="6"/>
                      <a:pt x="22" y="6"/>
                      <a:pt x="24" y="8"/>
                    </a:cubicBezTo>
                    <a:cubicBezTo>
                      <a:pt x="26" y="10"/>
                      <a:pt x="27" y="11"/>
                      <a:pt x="27" y="13"/>
                    </a:cubicBezTo>
                    <a:cubicBezTo>
                      <a:pt x="27" y="15"/>
                      <a:pt x="26" y="17"/>
                      <a:pt x="25" y="19"/>
                    </a:cubicBezTo>
                    <a:cubicBezTo>
                      <a:pt x="26" y="20"/>
                      <a:pt x="26" y="20"/>
                      <a:pt x="26" y="20"/>
                    </a:cubicBezTo>
                    <a:cubicBezTo>
                      <a:pt x="32" y="14"/>
                      <a:pt x="32" y="14"/>
                      <a:pt x="32" y="14"/>
                    </a:cubicBezTo>
                    <a:cubicBezTo>
                      <a:pt x="17" y="0"/>
                      <a:pt x="17" y="0"/>
                      <a:pt x="17" y="0"/>
                    </a:cubicBezTo>
                    <a:cubicBezTo>
                      <a:pt x="16" y="1"/>
                      <a:pt x="16" y="1"/>
                      <a:pt x="16" y="1"/>
                    </a:cubicBezTo>
                    <a:cubicBezTo>
                      <a:pt x="18" y="2"/>
                      <a:pt x="18" y="3"/>
                      <a:pt x="17" y="4"/>
                    </a:cubicBezTo>
                    <a:cubicBezTo>
                      <a:pt x="5" y="17"/>
                      <a:pt x="5" y="17"/>
                      <a:pt x="5" y="17"/>
                    </a:cubicBezTo>
                    <a:cubicBezTo>
                      <a:pt x="4" y="18"/>
                      <a:pt x="3" y="18"/>
                      <a:pt x="1" y="16"/>
                    </a:cubicBezTo>
                    <a:cubicBezTo>
                      <a:pt x="0" y="17"/>
                      <a:pt x="0" y="17"/>
                      <a:pt x="0" y="17"/>
                    </a:cubicBezTo>
                    <a:cubicBezTo>
                      <a:pt x="15" y="31"/>
                      <a:pt x="15" y="31"/>
                      <a:pt x="15" y="31"/>
                    </a:cubicBez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šļiďè">
                <a:extLst>
                  <a:ext uri="{FF2B5EF4-FFF2-40B4-BE49-F238E27FC236}">
                    <a16:creationId xmlns:a16="http://schemas.microsoft.com/office/drawing/2014/main" id="{4E1FA832-3FE0-BFDE-5743-C343C3910B97}"/>
                  </a:ext>
                </a:extLst>
              </p:cNvPr>
              <p:cNvSpPr/>
              <p:nvPr/>
            </p:nvSpPr>
            <p:spPr bwMode="auto">
              <a:xfrm>
                <a:off x="4397375" y="2995613"/>
                <a:ext cx="98425" cy="103188"/>
              </a:xfrm>
              <a:custGeom>
                <a:avLst/>
                <a:gdLst>
                  <a:gd name="T0" fmla="*/ 17 w 30"/>
                  <a:gd name="T1" fmla="*/ 28 h 31"/>
                  <a:gd name="T2" fmla="*/ 14 w 30"/>
                  <a:gd name="T3" fmla="*/ 29 h 31"/>
                  <a:gd name="T4" fmla="*/ 15 w 30"/>
                  <a:gd name="T5" fmla="*/ 25 h 31"/>
                  <a:gd name="T6" fmla="*/ 17 w 30"/>
                  <a:gd name="T7" fmla="*/ 17 h 31"/>
                  <a:gd name="T8" fmla="*/ 17 w 30"/>
                  <a:gd name="T9" fmla="*/ 17 h 31"/>
                  <a:gd name="T10" fmla="*/ 27 w 30"/>
                  <a:gd name="T11" fmla="*/ 20 h 31"/>
                  <a:gd name="T12" fmla="*/ 28 w 30"/>
                  <a:gd name="T13" fmla="*/ 10 h 31"/>
                  <a:gd name="T14" fmla="*/ 20 w 30"/>
                  <a:gd name="T15" fmla="*/ 0 h 31"/>
                  <a:gd name="T16" fmla="*/ 19 w 30"/>
                  <a:gd name="T17" fmla="*/ 1 h 31"/>
                  <a:gd name="T18" fmla="*/ 19 w 30"/>
                  <a:gd name="T19" fmla="*/ 4 h 31"/>
                  <a:gd name="T20" fmla="*/ 5 w 30"/>
                  <a:gd name="T21" fmla="*/ 15 h 31"/>
                  <a:gd name="T22" fmla="*/ 1 w 30"/>
                  <a:gd name="T23" fmla="*/ 13 h 31"/>
                  <a:gd name="T24" fmla="*/ 0 w 30"/>
                  <a:gd name="T25" fmla="*/ 14 h 31"/>
                  <a:gd name="T26" fmla="*/ 7 w 30"/>
                  <a:gd name="T27" fmla="*/ 23 h 31"/>
                  <a:gd name="T28" fmla="*/ 8 w 30"/>
                  <a:gd name="T29" fmla="*/ 22 h 31"/>
                  <a:gd name="T30" fmla="*/ 7 w 30"/>
                  <a:gd name="T31" fmla="*/ 18 h 31"/>
                  <a:gd name="T32" fmla="*/ 14 w 30"/>
                  <a:gd name="T33" fmla="*/ 13 h 31"/>
                  <a:gd name="T34" fmla="*/ 15 w 30"/>
                  <a:gd name="T35" fmla="*/ 14 h 31"/>
                  <a:gd name="T36" fmla="*/ 16 w 30"/>
                  <a:gd name="T37" fmla="*/ 18 h 31"/>
                  <a:gd name="T38" fmla="*/ 13 w 30"/>
                  <a:gd name="T39" fmla="*/ 22 h 31"/>
                  <a:gd name="T40" fmla="*/ 11 w 30"/>
                  <a:gd name="T41" fmla="*/ 28 h 31"/>
                  <a:gd name="T42" fmla="*/ 17 w 30"/>
                  <a:gd name="T43" fmla="*/ 29 h 31"/>
                  <a:gd name="T44" fmla="*/ 17 w 30"/>
                  <a:gd name="T45" fmla="*/ 28 h 31"/>
                  <a:gd name="T46" fmla="*/ 22 w 30"/>
                  <a:gd name="T47" fmla="*/ 7 h 31"/>
                  <a:gd name="T48" fmla="*/ 25 w 30"/>
                  <a:gd name="T49" fmla="*/ 9 h 31"/>
                  <a:gd name="T50" fmla="*/ 25 w 30"/>
                  <a:gd name="T51" fmla="*/ 17 h 31"/>
                  <a:gd name="T52" fmla="*/ 17 w 30"/>
                  <a:gd name="T53" fmla="*/ 15 h 31"/>
                  <a:gd name="T54" fmla="*/ 16 w 30"/>
                  <a:gd name="T55" fmla="*/ 13 h 31"/>
                  <a:gd name="T56" fmla="*/ 15 w 30"/>
                  <a:gd name="T57" fmla="*/ 12 h 31"/>
                  <a:gd name="T58" fmla="*/ 22 w 30"/>
                  <a:gd name="T5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1">
                    <a:moveTo>
                      <a:pt x="17" y="28"/>
                    </a:moveTo>
                    <a:cubicBezTo>
                      <a:pt x="15" y="29"/>
                      <a:pt x="14" y="29"/>
                      <a:pt x="14" y="29"/>
                    </a:cubicBezTo>
                    <a:cubicBezTo>
                      <a:pt x="13" y="28"/>
                      <a:pt x="14" y="27"/>
                      <a:pt x="15" y="25"/>
                    </a:cubicBezTo>
                    <a:cubicBezTo>
                      <a:pt x="18" y="23"/>
                      <a:pt x="18" y="20"/>
                      <a:pt x="17" y="17"/>
                    </a:cubicBezTo>
                    <a:cubicBezTo>
                      <a:pt x="17" y="17"/>
                      <a:pt x="17" y="17"/>
                      <a:pt x="17" y="17"/>
                    </a:cubicBezTo>
                    <a:cubicBezTo>
                      <a:pt x="21" y="21"/>
                      <a:pt x="24" y="22"/>
                      <a:pt x="27" y="20"/>
                    </a:cubicBezTo>
                    <a:cubicBezTo>
                      <a:pt x="30" y="17"/>
                      <a:pt x="30" y="14"/>
                      <a:pt x="28" y="10"/>
                    </a:cubicBezTo>
                    <a:cubicBezTo>
                      <a:pt x="20" y="0"/>
                      <a:pt x="20" y="0"/>
                      <a:pt x="20" y="0"/>
                    </a:cubicBezTo>
                    <a:cubicBezTo>
                      <a:pt x="19" y="1"/>
                      <a:pt x="19" y="1"/>
                      <a:pt x="19" y="1"/>
                    </a:cubicBezTo>
                    <a:cubicBezTo>
                      <a:pt x="20" y="2"/>
                      <a:pt x="21" y="4"/>
                      <a:pt x="19" y="4"/>
                    </a:cubicBezTo>
                    <a:cubicBezTo>
                      <a:pt x="5" y="15"/>
                      <a:pt x="5" y="15"/>
                      <a:pt x="5" y="15"/>
                    </a:cubicBezTo>
                    <a:cubicBezTo>
                      <a:pt x="4" y="16"/>
                      <a:pt x="3" y="15"/>
                      <a:pt x="1" y="13"/>
                    </a:cubicBezTo>
                    <a:cubicBezTo>
                      <a:pt x="0" y="14"/>
                      <a:pt x="0" y="14"/>
                      <a:pt x="0" y="14"/>
                    </a:cubicBezTo>
                    <a:cubicBezTo>
                      <a:pt x="7" y="23"/>
                      <a:pt x="7" y="23"/>
                      <a:pt x="7" y="23"/>
                    </a:cubicBezTo>
                    <a:cubicBezTo>
                      <a:pt x="8" y="22"/>
                      <a:pt x="8" y="22"/>
                      <a:pt x="8" y="22"/>
                    </a:cubicBezTo>
                    <a:cubicBezTo>
                      <a:pt x="6" y="20"/>
                      <a:pt x="6" y="18"/>
                      <a:pt x="7" y="18"/>
                    </a:cubicBezTo>
                    <a:cubicBezTo>
                      <a:pt x="14" y="13"/>
                      <a:pt x="14" y="13"/>
                      <a:pt x="14" y="13"/>
                    </a:cubicBezTo>
                    <a:cubicBezTo>
                      <a:pt x="15" y="14"/>
                      <a:pt x="15" y="14"/>
                      <a:pt x="15" y="14"/>
                    </a:cubicBezTo>
                    <a:cubicBezTo>
                      <a:pt x="16" y="16"/>
                      <a:pt x="17" y="17"/>
                      <a:pt x="16" y="18"/>
                    </a:cubicBezTo>
                    <a:cubicBezTo>
                      <a:pt x="16" y="19"/>
                      <a:pt x="15" y="21"/>
                      <a:pt x="13" y="22"/>
                    </a:cubicBezTo>
                    <a:cubicBezTo>
                      <a:pt x="10" y="24"/>
                      <a:pt x="9" y="26"/>
                      <a:pt x="11" y="28"/>
                    </a:cubicBezTo>
                    <a:cubicBezTo>
                      <a:pt x="12" y="31"/>
                      <a:pt x="15" y="31"/>
                      <a:pt x="17" y="29"/>
                    </a:cubicBezTo>
                    <a:cubicBezTo>
                      <a:pt x="17" y="28"/>
                      <a:pt x="17" y="28"/>
                      <a:pt x="17" y="28"/>
                    </a:cubicBezTo>
                    <a:close/>
                    <a:moveTo>
                      <a:pt x="22" y="7"/>
                    </a:moveTo>
                    <a:cubicBezTo>
                      <a:pt x="23" y="6"/>
                      <a:pt x="24" y="7"/>
                      <a:pt x="25" y="9"/>
                    </a:cubicBezTo>
                    <a:cubicBezTo>
                      <a:pt x="28" y="12"/>
                      <a:pt x="27" y="15"/>
                      <a:pt x="25" y="17"/>
                    </a:cubicBezTo>
                    <a:cubicBezTo>
                      <a:pt x="22" y="19"/>
                      <a:pt x="20" y="18"/>
                      <a:pt x="17" y="15"/>
                    </a:cubicBezTo>
                    <a:cubicBezTo>
                      <a:pt x="17" y="14"/>
                      <a:pt x="16" y="14"/>
                      <a:pt x="16" y="13"/>
                    </a:cubicBezTo>
                    <a:cubicBezTo>
                      <a:pt x="15" y="13"/>
                      <a:pt x="15" y="12"/>
                      <a:pt x="15" y="12"/>
                    </a:cubicBezTo>
                    <a:lnTo>
                      <a:pt x="2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îṡ1ïdê">
                <a:extLst>
                  <a:ext uri="{FF2B5EF4-FFF2-40B4-BE49-F238E27FC236}">
                    <a16:creationId xmlns:a16="http://schemas.microsoft.com/office/drawing/2014/main" id="{FBEAD8CB-E025-264D-E481-CDC3F183D61A}"/>
                  </a:ext>
                </a:extLst>
              </p:cNvPr>
              <p:cNvSpPr/>
              <p:nvPr/>
            </p:nvSpPr>
            <p:spPr bwMode="auto">
              <a:xfrm>
                <a:off x="4456113" y="3087688"/>
                <a:ext cx="92075" cy="79375"/>
              </a:xfrm>
              <a:custGeom>
                <a:avLst/>
                <a:gdLst>
                  <a:gd name="T0" fmla="*/ 0 w 28"/>
                  <a:gd name="T1" fmla="*/ 11 h 24"/>
                  <a:gd name="T2" fmla="*/ 0 w 28"/>
                  <a:gd name="T3" fmla="*/ 12 h 24"/>
                  <a:gd name="T4" fmla="*/ 0 w 28"/>
                  <a:gd name="T5" fmla="*/ 12 h 24"/>
                  <a:gd name="T6" fmla="*/ 2 w 28"/>
                  <a:gd name="T7" fmla="*/ 13 h 24"/>
                  <a:gd name="T8" fmla="*/ 2 w 28"/>
                  <a:gd name="T9" fmla="*/ 14 h 24"/>
                  <a:gd name="T10" fmla="*/ 4 w 28"/>
                  <a:gd name="T11" fmla="*/ 18 h 24"/>
                  <a:gd name="T12" fmla="*/ 15 w 28"/>
                  <a:gd name="T13" fmla="*/ 21 h 24"/>
                  <a:gd name="T14" fmla="*/ 17 w 28"/>
                  <a:gd name="T15" fmla="*/ 11 h 24"/>
                  <a:gd name="T16" fmla="*/ 17 w 28"/>
                  <a:gd name="T17" fmla="*/ 3 h 24"/>
                  <a:gd name="T18" fmla="*/ 23 w 28"/>
                  <a:gd name="T19" fmla="*/ 5 h 24"/>
                  <a:gd name="T20" fmla="*/ 21 w 28"/>
                  <a:gd name="T21" fmla="*/ 15 h 24"/>
                  <a:gd name="T22" fmla="*/ 22 w 28"/>
                  <a:gd name="T23" fmla="*/ 16 h 24"/>
                  <a:gd name="T24" fmla="*/ 28 w 28"/>
                  <a:gd name="T25" fmla="*/ 11 h 24"/>
                  <a:gd name="T26" fmla="*/ 28 w 28"/>
                  <a:gd name="T27" fmla="*/ 10 h 24"/>
                  <a:gd name="T28" fmla="*/ 27 w 28"/>
                  <a:gd name="T29" fmla="*/ 10 h 24"/>
                  <a:gd name="T30" fmla="*/ 26 w 28"/>
                  <a:gd name="T31" fmla="*/ 10 h 24"/>
                  <a:gd name="T32" fmla="*/ 26 w 28"/>
                  <a:gd name="T33" fmla="*/ 9 h 24"/>
                  <a:gd name="T34" fmla="*/ 25 w 28"/>
                  <a:gd name="T35" fmla="*/ 4 h 24"/>
                  <a:gd name="T36" fmla="*/ 15 w 28"/>
                  <a:gd name="T37" fmla="*/ 1 h 24"/>
                  <a:gd name="T38" fmla="*/ 13 w 28"/>
                  <a:gd name="T39" fmla="*/ 11 h 24"/>
                  <a:gd name="T40" fmla="*/ 12 w 28"/>
                  <a:gd name="T41" fmla="*/ 20 h 24"/>
                  <a:gd name="T42" fmla="*/ 5 w 28"/>
                  <a:gd name="T43" fmla="*/ 18 h 24"/>
                  <a:gd name="T44" fmla="*/ 8 w 28"/>
                  <a:gd name="T45" fmla="*/ 7 h 24"/>
                  <a:gd name="T46" fmla="*/ 7 w 28"/>
                  <a:gd name="T47" fmla="*/ 6 h 24"/>
                  <a:gd name="T48" fmla="*/ 0 w 28"/>
                  <a:gd name="T4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4">
                    <a:moveTo>
                      <a:pt x="0" y="11"/>
                    </a:moveTo>
                    <a:cubicBezTo>
                      <a:pt x="0" y="12"/>
                      <a:pt x="0" y="12"/>
                      <a:pt x="0" y="12"/>
                    </a:cubicBezTo>
                    <a:cubicBezTo>
                      <a:pt x="0" y="12"/>
                      <a:pt x="0" y="12"/>
                      <a:pt x="0" y="12"/>
                    </a:cubicBezTo>
                    <a:cubicBezTo>
                      <a:pt x="1" y="12"/>
                      <a:pt x="2" y="12"/>
                      <a:pt x="2" y="13"/>
                    </a:cubicBezTo>
                    <a:cubicBezTo>
                      <a:pt x="2" y="13"/>
                      <a:pt x="2" y="13"/>
                      <a:pt x="2" y="14"/>
                    </a:cubicBezTo>
                    <a:cubicBezTo>
                      <a:pt x="3" y="16"/>
                      <a:pt x="3" y="17"/>
                      <a:pt x="4" y="18"/>
                    </a:cubicBezTo>
                    <a:cubicBezTo>
                      <a:pt x="7" y="23"/>
                      <a:pt x="11" y="24"/>
                      <a:pt x="15" y="21"/>
                    </a:cubicBezTo>
                    <a:cubicBezTo>
                      <a:pt x="18" y="19"/>
                      <a:pt x="18" y="15"/>
                      <a:pt x="17" y="11"/>
                    </a:cubicBezTo>
                    <a:cubicBezTo>
                      <a:pt x="15" y="8"/>
                      <a:pt x="15" y="5"/>
                      <a:pt x="17" y="3"/>
                    </a:cubicBezTo>
                    <a:cubicBezTo>
                      <a:pt x="20" y="2"/>
                      <a:pt x="22" y="3"/>
                      <a:pt x="23" y="5"/>
                    </a:cubicBezTo>
                    <a:cubicBezTo>
                      <a:pt x="25" y="8"/>
                      <a:pt x="24" y="11"/>
                      <a:pt x="21" y="15"/>
                    </a:cubicBezTo>
                    <a:cubicBezTo>
                      <a:pt x="22" y="16"/>
                      <a:pt x="22" y="16"/>
                      <a:pt x="22" y="16"/>
                    </a:cubicBezTo>
                    <a:cubicBezTo>
                      <a:pt x="28" y="11"/>
                      <a:pt x="28" y="11"/>
                      <a:pt x="28" y="11"/>
                    </a:cubicBezTo>
                    <a:cubicBezTo>
                      <a:pt x="28" y="10"/>
                      <a:pt x="28" y="10"/>
                      <a:pt x="28" y="10"/>
                    </a:cubicBezTo>
                    <a:cubicBezTo>
                      <a:pt x="28" y="10"/>
                      <a:pt x="28" y="10"/>
                      <a:pt x="27" y="10"/>
                    </a:cubicBezTo>
                    <a:cubicBezTo>
                      <a:pt x="26" y="11"/>
                      <a:pt x="26" y="10"/>
                      <a:pt x="26" y="10"/>
                    </a:cubicBezTo>
                    <a:cubicBezTo>
                      <a:pt x="26" y="10"/>
                      <a:pt x="26" y="10"/>
                      <a:pt x="26" y="9"/>
                    </a:cubicBezTo>
                    <a:cubicBezTo>
                      <a:pt x="26" y="7"/>
                      <a:pt x="25" y="6"/>
                      <a:pt x="25" y="4"/>
                    </a:cubicBezTo>
                    <a:cubicBezTo>
                      <a:pt x="22" y="1"/>
                      <a:pt x="18" y="0"/>
                      <a:pt x="15" y="1"/>
                    </a:cubicBezTo>
                    <a:cubicBezTo>
                      <a:pt x="12" y="4"/>
                      <a:pt x="11" y="8"/>
                      <a:pt x="13" y="11"/>
                    </a:cubicBezTo>
                    <a:cubicBezTo>
                      <a:pt x="15" y="15"/>
                      <a:pt x="14" y="18"/>
                      <a:pt x="12" y="20"/>
                    </a:cubicBezTo>
                    <a:cubicBezTo>
                      <a:pt x="9" y="21"/>
                      <a:pt x="7" y="21"/>
                      <a:pt x="5" y="18"/>
                    </a:cubicBezTo>
                    <a:cubicBezTo>
                      <a:pt x="3" y="14"/>
                      <a:pt x="4" y="11"/>
                      <a:pt x="8" y="7"/>
                    </a:cubicBezTo>
                    <a:cubicBezTo>
                      <a:pt x="7" y="6"/>
                      <a:pt x="7" y="6"/>
                      <a:pt x="7" y="6"/>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sḻiḓê">
                <a:extLst>
                  <a:ext uri="{FF2B5EF4-FFF2-40B4-BE49-F238E27FC236}">
                    <a16:creationId xmlns:a16="http://schemas.microsoft.com/office/drawing/2014/main" id="{80D40999-E7DB-FCC7-A708-5126903DD5FB}"/>
                  </a:ext>
                </a:extLst>
              </p:cNvPr>
              <p:cNvSpPr/>
              <p:nvPr/>
            </p:nvSpPr>
            <p:spPr bwMode="auto">
              <a:xfrm>
                <a:off x="4492625" y="3160713"/>
                <a:ext cx="88900" cy="66675"/>
              </a:xfrm>
              <a:custGeom>
                <a:avLst/>
                <a:gdLst>
                  <a:gd name="T0" fmla="*/ 22 w 27"/>
                  <a:gd name="T1" fmla="*/ 0 h 20"/>
                  <a:gd name="T2" fmla="*/ 21 w 27"/>
                  <a:gd name="T3" fmla="*/ 0 h 20"/>
                  <a:gd name="T4" fmla="*/ 20 w 27"/>
                  <a:gd name="T5" fmla="*/ 4 h 20"/>
                  <a:gd name="T6" fmla="*/ 5 w 27"/>
                  <a:gd name="T7" fmla="*/ 12 h 20"/>
                  <a:gd name="T8" fmla="*/ 1 w 27"/>
                  <a:gd name="T9" fmla="*/ 10 h 20"/>
                  <a:gd name="T10" fmla="*/ 0 w 27"/>
                  <a:gd name="T11" fmla="*/ 11 h 20"/>
                  <a:gd name="T12" fmla="*/ 5 w 27"/>
                  <a:gd name="T13" fmla="*/ 20 h 20"/>
                  <a:gd name="T14" fmla="*/ 6 w 27"/>
                  <a:gd name="T15" fmla="*/ 19 h 20"/>
                  <a:gd name="T16" fmla="*/ 7 w 27"/>
                  <a:gd name="T17" fmla="*/ 15 h 20"/>
                  <a:gd name="T18" fmla="*/ 22 w 27"/>
                  <a:gd name="T19" fmla="*/ 8 h 20"/>
                  <a:gd name="T20" fmla="*/ 26 w 27"/>
                  <a:gd name="T21" fmla="*/ 10 h 20"/>
                  <a:gd name="T22" fmla="*/ 27 w 27"/>
                  <a:gd name="T23" fmla="*/ 9 h 20"/>
                  <a:gd name="T24" fmla="*/ 22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2" y="0"/>
                    </a:moveTo>
                    <a:cubicBezTo>
                      <a:pt x="21" y="0"/>
                      <a:pt x="21" y="0"/>
                      <a:pt x="21" y="0"/>
                    </a:cubicBezTo>
                    <a:cubicBezTo>
                      <a:pt x="22" y="2"/>
                      <a:pt x="22" y="4"/>
                      <a:pt x="20" y="4"/>
                    </a:cubicBezTo>
                    <a:cubicBezTo>
                      <a:pt x="5" y="12"/>
                      <a:pt x="5" y="12"/>
                      <a:pt x="5" y="12"/>
                    </a:cubicBezTo>
                    <a:cubicBezTo>
                      <a:pt x="4" y="13"/>
                      <a:pt x="2" y="13"/>
                      <a:pt x="1" y="10"/>
                    </a:cubicBezTo>
                    <a:cubicBezTo>
                      <a:pt x="0" y="11"/>
                      <a:pt x="0" y="11"/>
                      <a:pt x="0" y="11"/>
                    </a:cubicBezTo>
                    <a:cubicBezTo>
                      <a:pt x="5" y="20"/>
                      <a:pt x="5" y="20"/>
                      <a:pt x="5" y="20"/>
                    </a:cubicBezTo>
                    <a:cubicBezTo>
                      <a:pt x="6" y="19"/>
                      <a:pt x="6" y="19"/>
                      <a:pt x="6" y="19"/>
                    </a:cubicBezTo>
                    <a:cubicBezTo>
                      <a:pt x="5" y="17"/>
                      <a:pt x="5" y="16"/>
                      <a:pt x="7" y="15"/>
                    </a:cubicBezTo>
                    <a:cubicBezTo>
                      <a:pt x="22" y="8"/>
                      <a:pt x="22" y="8"/>
                      <a:pt x="22" y="8"/>
                    </a:cubicBezTo>
                    <a:cubicBezTo>
                      <a:pt x="23" y="7"/>
                      <a:pt x="25" y="7"/>
                      <a:pt x="26" y="10"/>
                    </a:cubicBezTo>
                    <a:cubicBezTo>
                      <a:pt x="27" y="9"/>
                      <a:pt x="27" y="9"/>
                      <a:pt x="27" y="9"/>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ïSḷiḍe">
                <a:extLst>
                  <a:ext uri="{FF2B5EF4-FFF2-40B4-BE49-F238E27FC236}">
                    <a16:creationId xmlns:a16="http://schemas.microsoft.com/office/drawing/2014/main" id="{8B52734E-CCD7-36D5-7E7F-0D346CCBD89B}"/>
                  </a:ext>
                </a:extLst>
              </p:cNvPr>
              <p:cNvSpPr/>
              <p:nvPr/>
            </p:nvSpPr>
            <p:spPr bwMode="auto">
              <a:xfrm>
                <a:off x="4525963" y="3224213"/>
                <a:ext cx="92075" cy="73025"/>
              </a:xfrm>
              <a:custGeom>
                <a:avLst/>
                <a:gdLst>
                  <a:gd name="T0" fmla="*/ 20 w 28"/>
                  <a:gd name="T1" fmla="*/ 22 h 22"/>
                  <a:gd name="T2" fmla="*/ 28 w 28"/>
                  <a:gd name="T3" fmla="*/ 19 h 22"/>
                  <a:gd name="T4" fmla="*/ 24 w 28"/>
                  <a:gd name="T5" fmla="*/ 10 h 22"/>
                  <a:gd name="T6" fmla="*/ 21 w 28"/>
                  <a:gd name="T7" fmla="*/ 0 h 22"/>
                  <a:gd name="T8" fmla="*/ 13 w 28"/>
                  <a:gd name="T9" fmla="*/ 3 h 22"/>
                  <a:gd name="T10" fmla="*/ 14 w 28"/>
                  <a:gd name="T11" fmla="*/ 4 h 22"/>
                  <a:gd name="T12" fmla="*/ 23 w 28"/>
                  <a:gd name="T13" fmla="*/ 8 h 22"/>
                  <a:gd name="T14" fmla="*/ 4 w 28"/>
                  <a:gd name="T15" fmla="*/ 14 h 22"/>
                  <a:gd name="T16" fmla="*/ 1 w 28"/>
                  <a:gd name="T17" fmla="*/ 12 h 22"/>
                  <a:gd name="T18" fmla="*/ 0 w 28"/>
                  <a:gd name="T19" fmla="*/ 12 h 22"/>
                  <a:gd name="T20" fmla="*/ 3 w 28"/>
                  <a:gd name="T21" fmla="*/ 22 h 22"/>
                  <a:gd name="T22" fmla="*/ 4 w 28"/>
                  <a:gd name="T23" fmla="*/ 22 h 22"/>
                  <a:gd name="T24" fmla="*/ 5 w 28"/>
                  <a:gd name="T25" fmla="*/ 18 h 22"/>
                  <a:gd name="T26" fmla="*/ 24 w 28"/>
                  <a:gd name="T27" fmla="*/ 12 h 22"/>
                  <a:gd name="T28" fmla="*/ 19 w 28"/>
                  <a:gd name="T29" fmla="*/ 21 h 22"/>
                  <a:gd name="T30" fmla="*/ 20 w 28"/>
                  <a:gd name="T3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2">
                    <a:moveTo>
                      <a:pt x="20" y="22"/>
                    </a:moveTo>
                    <a:cubicBezTo>
                      <a:pt x="28" y="19"/>
                      <a:pt x="28" y="19"/>
                      <a:pt x="28" y="19"/>
                    </a:cubicBezTo>
                    <a:cubicBezTo>
                      <a:pt x="24" y="10"/>
                      <a:pt x="24" y="10"/>
                      <a:pt x="24" y="10"/>
                    </a:cubicBezTo>
                    <a:cubicBezTo>
                      <a:pt x="21" y="0"/>
                      <a:pt x="21" y="0"/>
                      <a:pt x="21" y="0"/>
                    </a:cubicBezTo>
                    <a:cubicBezTo>
                      <a:pt x="13" y="3"/>
                      <a:pt x="13" y="3"/>
                      <a:pt x="13" y="3"/>
                    </a:cubicBezTo>
                    <a:cubicBezTo>
                      <a:pt x="14" y="4"/>
                      <a:pt x="14" y="4"/>
                      <a:pt x="14" y="4"/>
                    </a:cubicBezTo>
                    <a:cubicBezTo>
                      <a:pt x="19" y="3"/>
                      <a:pt x="22" y="4"/>
                      <a:pt x="23" y="8"/>
                    </a:cubicBezTo>
                    <a:cubicBezTo>
                      <a:pt x="4" y="14"/>
                      <a:pt x="4" y="14"/>
                      <a:pt x="4" y="14"/>
                    </a:cubicBezTo>
                    <a:cubicBezTo>
                      <a:pt x="3" y="15"/>
                      <a:pt x="2" y="14"/>
                      <a:pt x="1" y="12"/>
                    </a:cubicBezTo>
                    <a:cubicBezTo>
                      <a:pt x="0" y="12"/>
                      <a:pt x="0" y="12"/>
                      <a:pt x="0" y="12"/>
                    </a:cubicBezTo>
                    <a:cubicBezTo>
                      <a:pt x="3" y="22"/>
                      <a:pt x="3" y="22"/>
                      <a:pt x="3" y="22"/>
                    </a:cubicBezTo>
                    <a:cubicBezTo>
                      <a:pt x="4" y="22"/>
                      <a:pt x="4" y="22"/>
                      <a:pt x="4" y="22"/>
                    </a:cubicBezTo>
                    <a:cubicBezTo>
                      <a:pt x="3" y="20"/>
                      <a:pt x="4" y="18"/>
                      <a:pt x="5" y="18"/>
                    </a:cubicBezTo>
                    <a:cubicBezTo>
                      <a:pt x="24" y="12"/>
                      <a:pt x="24" y="12"/>
                      <a:pt x="24" y="12"/>
                    </a:cubicBezTo>
                    <a:cubicBezTo>
                      <a:pt x="25" y="16"/>
                      <a:pt x="24" y="19"/>
                      <a:pt x="19" y="21"/>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ṩḷiḑê">
                <a:extLst>
                  <a:ext uri="{FF2B5EF4-FFF2-40B4-BE49-F238E27FC236}">
                    <a16:creationId xmlns:a16="http://schemas.microsoft.com/office/drawing/2014/main" id="{019C527E-2762-E2D9-F864-F8274E3AE0FE}"/>
                  </a:ext>
                </a:extLst>
              </p:cNvPr>
              <p:cNvSpPr/>
              <p:nvPr/>
            </p:nvSpPr>
            <p:spPr bwMode="auto">
              <a:xfrm>
                <a:off x="4551363" y="3316288"/>
                <a:ext cx="93663" cy="69850"/>
              </a:xfrm>
              <a:custGeom>
                <a:avLst/>
                <a:gdLst>
                  <a:gd name="T0" fmla="*/ 21 w 28"/>
                  <a:gd name="T1" fmla="*/ 0 h 21"/>
                  <a:gd name="T2" fmla="*/ 20 w 28"/>
                  <a:gd name="T3" fmla="*/ 4 h 21"/>
                  <a:gd name="T4" fmla="*/ 11 w 28"/>
                  <a:gd name="T5" fmla="*/ 12 h 21"/>
                  <a:gd name="T6" fmla="*/ 4 w 28"/>
                  <a:gd name="T7" fmla="*/ 13 h 21"/>
                  <a:gd name="T8" fmla="*/ 1 w 28"/>
                  <a:gd name="T9" fmla="*/ 10 h 21"/>
                  <a:gd name="T10" fmla="*/ 0 w 28"/>
                  <a:gd name="T11" fmla="*/ 11 h 21"/>
                  <a:gd name="T12" fmla="*/ 3 w 28"/>
                  <a:gd name="T13" fmla="*/ 21 h 21"/>
                  <a:gd name="T14" fmla="*/ 4 w 28"/>
                  <a:gd name="T15" fmla="*/ 21 h 21"/>
                  <a:gd name="T16" fmla="*/ 5 w 28"/>
                  <a:gd name="T17" fmla="*/ 17 h 21"/>
                  <a:gd name="T18" fmla="*/ 12 w 28"/>
                  <a:gd name="T19" fmla="*/ 15 h 21"/>
                  <a:gd name="T20" fmla="*/ 22 w 28"/>
                  <a:gd name="T21" fmla="*/ 18 h 21"/>
                  <a:gd name="T22" fmla="*/ 25 w 28"/>
                  <a:gd name="T23" fmla="*/ 19 h 21"/>
                  <a:gd name="T24" fmla="*/ 26 w 28"/>
                  <a:gd name="T25" fmla="*/ 21 h 21"/>
                  <a:gd name="T26" fmla="*/ 28 w 28"/>
                  <a:gd name="T27" fmla="*/ 21 h 21"/>
                  <a:gd name="T28" fmla="*/ 26 w 28"/>
                  <a:gd name="T29" fmla="*/ 13 h 21"/>
                  <a:gd name="T30" fmla="*/ 24 w 28"/>
                  <a:gd name="T31" fmla="*/ 13 h 21"/>
                  <a:gd name="T32" fmla="*/ 24 w 28"/>
                  <a:gd name="T33" fmla="*/ 17 h 21"/>
                  <a:gd name="T34" fmla="*/ 16 w 28"/>
                  <a:gd name="T35" fmla="*/ 15 h 21"/>
                  <a:gd name="T36" fmla="*/ 13 w 28"/>
                  <a:gd name="T37" fmla="*/ 14 h 21"/>
                  <a:gd name="T38" fmla="*/ 16 w 28"/>
                  <a:gd name="T39" fmla="*/ 12 h 21"/>
                  <a:gd name="T40" fmla="*/ 22 w 28"/>
                  <a:gd name="T41" fmla="*/ 7 h 21"/>
                  <a:gd name="T42" fmla="*/ 23 w 28"/>
                  <a:gd name="T43" fmla="*/ 10 h 21"/>
                  <a:gd name="T44" fmla="*/ 25 w 28"/>
                  <a:gd name="T45" fmla="*/ 10 h 21"/>
                  <a:gd name="T46" fmla="*/ 22 w 28"/>
                  <a:gd name="T47" fmla="*/ 0 h 21"/>
                  <a:gd name="T48" fmla="*/ 21 w 28"/>
                  <a:gd name="T4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1">
                    <a:moveTo>
                      <a:pt x="21" y="0"/>
                    </a:moveTo>
                    <a:cubicBezTo>
                      <a:pt x="22" y="2"/>
                      <a:pt x="21" y="3"/>
                      <a:pt x="20" y="4"/>
                    </a:cubicBezTo>
                    <a:cubicBezTo>
                      <a:pt x="11" y="12"/>
                      <a:pt x="11" y="12"/>
                      <a:pt x="11" y="12"/>
                    </a:cubicBezTo>
                    <a:cubicBezTo>
                      <a:pt x="4" y="13"/>
                      <a:pt x="4" y="13"/>
                      <a:pt x="4" y="13"/>
                    </a:cubicBezTo>
                    <a:cubicBezTo>
                      <a:pt x="3" y="14"/>
                      <a:pt x="2" y="13"/>
                      <a:pt x="1" y="10"/>
                    </a:cubicBezTo>
                    <a:cubicBezTo>
                      <a:pt x="0" y="11"/>
                      <a:pt x="0" y="11"/>
                      <a:pt x="0" y="11"/>
                    </a:cubicBezTo>
                    <a:cubicBezTo>
                      <a:pt x="3" y="21"/>
                      <a:pt x="3" y="21"/>
                      <a:pt x="3" y="21"/>
                    </a:cubicBezTo>
                    <a:cubicBezTo>
                      <a:pt x="4" y="21"/>
                      <a:pt x="4" y="21"/>
                      <a:pt x="4" y="21"/>
                    </a:cubicBezTo>
                    <a:cubicBezTo>
                      <a:pt x="3" y="18"/>
                      <a:pt x="3" y="17"/>
                      <a:pt x="5" y="17"/>
                    </a:cubicBezTo>
                    <a:cubicBezTo>
                      <a:pt x="12" y="15"/>
                      <a:pt x="12" y="15"/>
                      <a:pt x="12" y="15"/>
                    </a:cubicBezTo>
                    <a:cubicBezTo>
                      <a:pt x="22" y="18"/>
                      <a:pt x="22" y="18"/>
                      <a:pt x="22" y="18"/>
                    </a:cubicBezTo>
                    <a:cubicBezTo>
                      <a:pt x="24" y="18"/>
                      <a:pt x="25" y="19"/>
                      <a:pt x="25" y="19"/>
                    </a:cubicBezTo>
                    <a:cubicBezTo>
                      <a:pt x="26" y="19"/>
                      <a:pt x="26" y="20"/>
                      <a:pt x="26" y="21"/>
                    </a:cubicBezTo>
                    <a:cubicBezTo>
                      <a:pt x="28" y="21"/>
                      <a:pt x="28" y="21"/>
                      <a:pt x="28" y="21"/>
                    </a:cubicBezTo>
                    <a:cubicBezTo>
                      <a:pt x="26" y="13"/>
                      <a:pt x="26" y="13"/>
                      <a:pt x="26" y="13"/>
                    </a:cubicBezTo>
                    <a:cubicBezTo>
                      <a:pt x="24" y="13"/>
                      <a:pt x="24" y="13"/>
                      <a:pt x="24" y="13"/>
                    </a:cubicBezTo>
                    <a:cubicBezTo>
                      <a:pt x="25" y="15"/>
                      <a:pt x="25" y="16"/>
                      <a:pt x="24" y="17"/>
                    </a:cubicBezTo>
                    <a:cubicBezTo>
                      <a:pt x="23" y="17"/>
                      <a:pt x="21" y="16"/>
                      <a:pt x="16" y="15"/>
                    </a:cubicBezTo>
                    <a:cubicBezTo>
                      <a:pt x="15" y="15"/>
                      <a:pt x="14" y="14"/>
                      <a:pt x="13" y="14"/>
                    </a:cubicBezTo>
                    <a:cubicBezTo>
                      <a:pt x="14" y="14"/>
                      <a:pt x="14" y="13"/>
                      <a:pt x="16" y="12"/>
                    </a:cubicBezTo>
                    <a:cubicBezTo>
                      <a:pt x="19" y="9"/>
                      <a:pt x="21" y="7"/>
                      <a:pt x="22" y="7"/>
                    </a:cubicBezTo>
                    <a:cubicBezTo>
                      <a:pt x="22" y="7"/>
                      <a:pt x="23" y="8"/>
                      <a:pt x="23" y="10"/>
                    </a:cubicBezTo>
                    <a:cubicBezTo>
                      <a:pt x="25" y="10"/>
                      <a:pt x="25" y="10"/>
                      <a:pt x="25" y="10"/>
                    </a:cubicBezTo>
                    <a:cubicBezTo>
                      <a:pt x="22" y="0"/>
                      <a:pt x="22" y="0"/>
                      <a:pt x="22" y="0"/>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íṧliḋê">
                <a:extLst>
                  <a:ext uri="{FF2B5EF4-FFF2-40B4-BE49-F238E27FC236}">
                    <a16:creationId xmlns:a16="http://schemas.microsoft.com/office/drawing/2014/main" id="{8B9BC45B-A080-A164-9E8F-1BBD30B54649}"/>
                  </a:ext>
                </a:extLst>
              </p:cNvPr>
              <p:cNvSpPr/>
              <p:nvPr/>
            </p:nvSpPr>
            <p:spPr bwMode="auto">
              <a:xfrm>
                <a:off x="3602038" y="2882900"/>
                <a:ext cx="26988" cy="36513"/>
              </a:xfrm>
              <a:custGeom>
                <a:avLst/>
                <a:gdLst>
                  <a:gd name="T0" fmla="*/ 8 w 8"/>
                  <a:gd name="T1" fmla="*/ 11 h 11"/>
                  <a:gd name="T2" fmla="*/ 3 w 8"/>
                  <a:gd name="T3" fmla="*/ 6 h 11"/>
                  <a:gd name="T4" fmla="*/ 5 w 8"/>
                  <a:gd name="T5" fmla="*/ 4 h 11"/>
                  <a:gd name="T6" fmla="*/ 8 w 8"/>
                  <a:gd name="T7" fmla="*/ 11 h 11"/>
                </a:gdLst>
                <a:ahLst/>
                <a:cxnLst>
                  <a:cxn ang="0">
                    <a:pos x="T0" y="T1"/>
                  </a:cxn>
                  <a:cxn ang="0">
                    <a:pos x="T2" y="T3"/>
                  </a:cxn>
                  <a:cxn ang="0">
                    <a:pos x="T4" y="T5"/>
                  </a:cxn>
                  <a:cxn ang="0">
                    <a:pos x="T6" y="T7"/>
                  </a:cxn>
                </a:cxnLst>
                <a:rect l="0" t="0" r="r" b="b"/>
                <a:pathLst>
                  <a:path w="8" h="11">
                    <a:moveTo>
                      <a:pt x="8" y="11"/>
                    </a:moveTo>
                    <a:cubicBezTo>
                      <a:pt x="3" y="6"/>
                      <a:pt x="3" y="6"/>
                      <a:pt x="3" y="6"/>
                    </a:cubicBezTo>
                    <a:cubicBezTo>
                      <a:pt x="0" y="3"/>
                      <a:pt x="3" y="0"/>
                      <a:pt x="5" y="4"/>
                    </a:cubicBez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iŝ1îḍé">
                <a:extLst>
                  <a:ext uri="{FF2B5EF4-FFF2-40B4-BE49-F238E27FC236}">
                    <a16:creationId xmlns:a16="http://schemas.microsoft.com/office/drawing/2014/main" id="{229C041A-7552-C33E-20E5-A1AE05DA6C7E}"/>
                  </a:ext>
                </a:extLst>
              </p:cNvPr>
              <p:cNvSpPr/>
              <p:nvPr/>
            </p:nvSpPr>
            <p:spPr bwMode="auto">
              <a:xfrm>
                <a:off x="3525838" y="3846513"/>
                <a:ext cx="158750" cy="174625"/>
              </a:xfrm>
              <a:custGeom>
                <a:avLst/>
                <a:gdLst>
                  <a:gd name="T0" fmla="*/ 40 w 48"/>
                  <a:gd name="T1" fmla="*/ 3 h 53"/>
                  <a:gd name="T2" fmla="*/ 37 w 48"/>
                  <a:gd name="T3" fmla="*/ 4 h 53"/>
                  <a:gd name="T4" fmla="*/ 37 w 48"/>
                  <a:gd name="T5" fmla="*/ 10 h 53"/>
                  <a:gd name="T6" fmla="*/ 29 w 48"/>
                  <a:gd name="T7" fmla="*/ 23 h 53"/>
                  <a:gd name="T8" fmla="*/ 20 w 48"/>
                  <a:gd name="T9" fmla="*/ 34 h 53"/>
                  <a:gd name="T10" fmla="*/ 4 w 48"/>
                  <a:gd name="T11" fmla="*/ 37 h 53"/>
                  <a:gd name="T12" fmla="*/ 2 w 48"/>
                  <a:gd name="T13" fmla="*/ 38 h 53"/>
                  <a:gd name="T14" fmla="*/ 0 w 48"/>
                  <a:gd name="T15" fmla="*/ 40 h 53"/>
                  <a:gd name="T16" fmla="*/ 7 w 48"/>
                  <a:gd name="T17" fmla="*/ 41 h 53"/>
                  <a:gd name="T18" fmla="*/ 23 w 48"/>
                  <a:gd name="T19" fmla="*/ 36 h 53"/>
                  <a:gd name="T20" fmla="*/ 26 w 48"/>
                  <a:gd name="T21" fmla="*/ 35 h 53"/>
                  <a:gd name="T22" fmla="*/ 14 w 48"/>
                  <a:gd name="T23" fmla="*/ 47 h 53"/>
                  <a:gd name="T24" fmla="*/ 19 w 48"/>
                  <a:gd name="T25" fmla="*/ 47 h 53"/>
                  <a:gd name="T26" fmla="*/ 26 w 48"/>
                  <a:gd name="T27" fmla="*/ 45 h 53"/>
                  <a:gd name="T28" fmla="*/ 27 w 48"/>
                  <a:gd name="T29" fmla="*/ 46 h 53"/>
                  <a:gd name="T30" fmla="*/ 28 w 48"/>
                  <a:gd name="T31" fmla="*/ 49 h 53"/>
                  <a:gd name="T32" fmla="*/ 28 w 48"/>
                  <a:gd name="T33" fmla="*/ 53 h 53"/>
                  <a:gd name="T34" fmla="*/ 31 w 48"/>
                  <a:gd name="T35" fmla="*/ 50 h 53"/>
                  <a:gd name="T36" fmla="*/ 29 w 48"/>
                  <a:gd name="T37" fmla="*/ 45 h 53"/>
                  <a:gd name="T38" fmla="*/ 32 w 48"/>
                  <a:gd name="T39" fmla="*/ 43 h 53"/>
                  <a:gd name="T40" fmla="*/ 34 w 48"/>
                  <a:gd name="T41" fmla="*/ 42 h 53"/>
                  <a:gd name="T42" fmla="*/ 29 w 48"/>
                  <a:gd name="T43" fmla="*/ 39 h 53"/>
                  <a:gd name="T44" fmla="*/ 27 w 48"/>
                  <a:gd name="T45" fmla="*/ 39 h 53"/>
                  <a:gd name="T46" fmla="*/ 36 w 48"/>
                  <a:gd name="T47" fmla="*/ 32 h 53"/>
                  <a:gd name="T48" fmla="*/ 26 w 48"/>
                  <a:gd name="T49" fmla="*/ 32 h 53"/>
                  <a:gd name="T50" fmla="*/ 40 w 48"/>
                  <a:gd name="T51" fmla="*/ 3 h 53"/>
                  <a:gd name="T52" fmla="*/ 36 w 48"/>
                  <a:gd name="T53" fmla="*/ 23 h 53"/>
                  <a:gd name="T54" fmla="*/ 38 w 48"/>
                  <a:gd name="T55" fmla="*/ 21 h 53"/>
                  <a:gd name="T56" fmla="*/ 40 w 48"/>
                  <a:gd name="T57" fmla="*/ 20 h 53"/>
                  <a:gd name="T58" fmla="*/ 42 w 48"/>
                  <a:gd name="T59" fmla="*/ 17 h 53"/>
                  <a:gd name="T60" fmla="*/ 41 w 48"/>
                  <a:gd name="T61" fmla="*/ 21 h 53"/>
                  <a:gd name="T62" fmla="*/ 39 w 48"/>
                  <a:gd name="T63" fmla="*/ 22 h 53"/>
                  <a:gd name="T64" fmla="*/ 39 w 48"/>
                  <a:gd name="T65" fmla="*/ 25 h 53"/>
                  <a:gd name="T66" fmla="*/ 36 w 48"/>
                  <a:gd name="T67" fmla="*/ 23 h 53"/>
                  <a:gd name="T68" fmla="*/ 44 w 48"/>
                  <a:gd name="T69" fmla="*/ 9 h 53"/>
                  <a:gd name="T70" fmla="*/ 44 w 48"/>
                  <a:gd name="T71" fmla="*/ 12 h 53"/>
                  <a:gd name="T72" fmla="*/ 44 w 48"/>
                  <a:gd name="T73" fmla="*/ 16 h 53"/>
                  <a:gd name="T74" fmla="*/ 48 w 48"/>
                  <a:gd name="T75" fmla="*/ 16 h 53"/>
                  <a:gd name="T76" fmla="*/ 47 w 48"/>
                  <a:gd name="T77" fmla="*/ 13 h 53"/>
                  <a:gd name="T78" fmla="*/ 46 w 48"/>
                  <a:gd name="T79" fmla="*/ 12 h 53"/>
                  <a:gd name="T80" fmla="*/ 46 w 48"/>
                  <a:gd name="T81" fmla="*/ 11 h 53"/>
                  <a:gd name="T82" fmla="*/ 44 w 48"/>
                  <a:gd name="T83" fmla="*/ 9 h 53"/>
                  <a:gd name="T84" fmla="*/ 25 w 48"/>
                  <a:gd name="T85" fmla="*/ 44 h 53"/>
                  <a:gd name="T86" fmla="*/ 20 w 48"/>
                  <a:gd name="T87" fmla="*/ 44 h 53"/>
                  <a:gd name="T88" fmla="*/ 24 w 48"/>
                  <a:gd name="T89" fmla="*/ 40 h 53"/>
                  <a:gd name="T90" fmla="*/ 25 w 48"/>
                  <a:gd name="T91" fmla="*/ 41 h 53"/>
                  <a:gd name="T92" fmla="*/ 25 w 48"/>
                  <a:gd name="T93" fmla="*/ 42 h 53"/>
                  <a:gd name="T94" fmla="*/ 25 w 48"/>
                  <a:gd name="T95" fmla="*/ 44 h 53"/>
                  <a:gd name="T96" fmla="*/ 28 w 48"/>
                  <a:gd name="T97" fmla="*/ 41 h 53"/>
                  <a:gd name="T98" fmla="*/ 29 w 48"/>
                  <a:gd name="T99" fmla="*/ 42 h 53"/>
                  <a:gd name="T100" fmla="*/ 28 w 48"/>
                  <a:gd name="T101" fmla="*/ 43 h 53"/>
                  <a:gd name="T102" fmla="*/ 27 w 48"/>
                  <a:gd name="T103" fmla="*/ 42 h 53"/>
                  <a:gd name="T104" fmla="*/ 28 w 48"/>
                  <a:gd name="T105"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53">
                    <a:moveTo>
                      <a:pt x="40" y="3"/>
                    </a:moveTo>
                    <a:cubicBezTo>
                      <a:pt x="39" y="0"/>
                      <a:pt x="38" y="2"/>
                      <a:pt x="37" y="4"/>
                    </a:cubicBezTo>
                    <a:cubicBezTo>
                      <a:pt x="37" y="6"/>
                      <a:pt x="37" y="8"/>
                      <a:pt x="37" y="10"/>
                    </a:cubicBezTo>
                    <a:cubicBezTo>
                      <a:pt x="35" y="15"/>
                      <a:pt x="32" y="19"/>
                      <a:pt x="29" y="23"/>
                    </a:cubicBezTo>
                    <a:cubicBezTo>
                      <a:pt x="27" y="26"/>
                      <a:pt x="25" y="32"/>
                      <a:pt x="20" y="34"/>
                    </a:cubicBezTo>
                    <a:cubicBezTo>
                      <a:pt x="15" y="36"/>
                      <a:pt x="6" y="36"/>
                      <a:pt x="4" y="37"/>
                    </a:cubicBezTo>
                    <a:cubicBezTo>
                      <a:pt x="2" y="37"/>
                      <a:pt x="2" y="38"/>
                      <a:pt x="2" y="38"/>
                    </a:cubicBezTo>
                    <a:cubicBezTo>
                      <a:pt x="1" y="39"/>
                      <a:pt x="1" y="39"/>
                      <a:pt x="0" y="40"/>
                    </a:cubicBezTo>
                    <a:cubicBezTo>
                      <a:pt x="2" y="41"/>
                      <a:pt x="4" y="42"/>
                      <a:pt x="7" y="41"/>
                    </a:cubicBezTo>
                    <a:cubicBezTo>
                      <a:pt x="11" y="41"/>
                      <a:pt x="16" y="39"/>
                      <a:pt x="23" y="36"/>
                    </a:cubicBezTo>
                    <a:cubicBezTo>
                      <a:pt x="24" y="35"/>
                      <a:pt x="25" y="35"/>
                      <a:pt x="26" y="35"/>
                    </a:cubicBezTo>
                    <a:cubicBezTo>
                      <a:pt x="23" y="40"/>
                      <a:pt x="14" y="44"/>
                      <a:pt x="14" y="47"/>
                    </a:cubicBezTo>
                    <a:cubicBezTo>
                      <a:pt x="15" y="49"/>
                      <a:pt x="17" y="48"/>
                      <a:pt x="19" y="47"/>
                    </a:cubicBezTo>
                    <a:cubicBezTo>
                      <a:pt x="21" y="46"/>
                      <a:pt x="24" y="46"/>
                      <a:pt x="26" y="45"/>
                    </a:cubicBezTo>
                    <a:cubicBezTo>
                      <a:pt x="26" y="45"/>
                      <a:pt x="26" y="46"/>
                      <a:pt x="27" y="46"/>
                    </a:cubicBezTo>
                    <a:cubicBezTo>
                      <a:pt x="27" y="47"/>
                      <a:pt x="27" y="48"/>
                      <a:pt x="28" y="49"/>
                    </a:cubicBezTo>
                    <a:cubicBezTo>
                      <a:pt x="28" y="50"/>
                      <a:pt x="28" y="52"/>
                      <a:pt x="28" y="53"/>
                    </a:cubicBezTo>
                    <a:cubicBezTo>
                      <a:pt x="30" y="52"/>
                      <a:pt x="31" y="51"/>
                      <a:pt x="31" y="50"/>
                    </a:cubicBezTo>
                    <a:cubicBezTo>
                      <a:pt x="30" y="48"/>
                      <a:pt x="28" y="46"/>
                      <a:pt x="29" y="45"/>
                    </a:cubicBezTo>
                    <a:cubicBezTo>
                      <a:pt x="29" y="44"/>
                      <a:pt x="30" y="44"/>
                      <a:pt x="32" y="43"/>
                    </a:cubicBezTo>
                    <a:cubicBezTo>
                      <a:pt x="33" y="43"/>
                      <a:pt x="34" y="43"/>
                      <a:pt x="34" y="42"/>
                    </a:cubicBezTo>
                    <a:cubicBezTo>
                      <a:pt x="36" y="39"/>
                      <a:pt x="32" y="40"/>
                      <a:pt x="29" y="39"/>
                    </a:cubicBezTo>
                    <a:cubicBezTo>
                      <a:pt x="28" y="39"/>
                      <a:pt x="27" y="40"/>
                      <a:pt x="27" y="39"/>
                    </a:cubicBezTo>
                    <a:cubicBezTo>
                      <a:pt x="27" y="36"/>
                      <a:pt x="37" y="34"/>
                      <a:pt x="36" y="32"/>
                    </a:cubicBezTo>
                    <a:cubicBezTo>
                      <a:pt x="35" y="29"/>
                      <a:pt x="26" y="34"/>
                      <a:pt x="26" y="32"/>
                    </a:cubicBezTo>
                    <a:cubicBezTo>
                      <a:pt x="33" y="21"/>
                      <a:pt x="39" y="13"/>
                      <a:pt x="40" y="3"/>
                    </a:cubicBezTo>
                    <a:close/>
                    <a:moveTo>
                      <a:pt x="36" y="23"/>
                    </a:moveTo>
                    <a:cubicBezTo>
                      <a:pt x="36" y="22"/>
                      <a:pt x="37" y="21"/>
                      <a:pt x="38" y="21"/>
                    </a:cubicBezTo>
                    <a:cubicBezTo>
                      <a:pt x="40" y="20"/>
                      <a:pt x="40" y="20"/>
                      <a:pt x="40" y="20"/>
                    </a:cubicBezTo>
                    <a:cubicBezTo>
                      <a:pt x="40" y="18"/>
                      <a:pt x="41" y="17"/>
                      <a:pt x="42" y="17"/>
                    </a:cubicBezTo>
                    <a:cubicBezTo>
                      <a:pt x="46" y="21"/>
                      <a:pt x="43" y="23"/>
                      <a:pt x="41" y="21"/>
                    </a:cubicBezTo>
                    <a:cubicBezTo>
                      <a:pt x="39" y="22"/>
                      <a:pt x="39" y="22"/>
                      <a:pt x="39" y="22"/>
                    </a:cubicBezTo>
                    <a:cubicBezTo>
                      <a:pt x="39" y="23"/>
                      <a:pt x="39" y="25"/>
                      <a:pt x="39" y="25"/>
                    </a:cubicBezTo>
                    <a:cubicBezTo>
                      <a:pt x="38" y="28"/>
                      <a:pt x="36" y="28"/>
                      <a:pt x="36" y="23"/>
                    </a:cubicBezTo>
                    <a:close/>
                    <a:moveTo>
                      <a:pt x="44" y="9"/>
                    </a:moveTo>
                    <a:cubicBezTo>
                      <a:pt x="43" y="10"/>
                      <a:pt x="43" y="11"/>
                      <a:pt x="44" y="12"/>
                    </a:cubicBezTo>
                    <a:cubicBezTo>
                      <a:pt x="44" y="14"/>
                      <a:pt x="44" y="15"/>
                      <a:pt x="44" y="16"/>
                    </a:cubicBezTo>
                    <a:cubicBezTo>
                      <a:pt x="45" y="17"/>
                      <a:pt x="48" y="18"/>
                      <a:pt x="48" y="16"/>
                    </a:cubicBezTo>
                    <a:cubicBezTo>
                      <a:pt x="48" y="15"/>
                      <a:pt x="47" y="14"/>
                      <a:pt x="47" y="13"/>
                    </a:cubicBezTo>
                    <a:cubicBezTo>
                      <a:pt x="47" y="13"/>
                      <a:pt x="46" y="12"/>
                      <a:pt x="46" y="12"/>
                    </a:cubicBezTo>
                    <a:cubicBezTo>
                      <a:pt x="46" y="12"/>
                      <a:pt x="46" y="11"/>
                      <a:pt x="46" y="11"/>
                    </a:cubicBezTo>
                    <a:cubicBezTo>
                      <a:pt x="45" y="10"/>
                      <a:pt x="45" y="10"/>
                      <a:pt x="44" y="9"/>
                    </a:cubicBezTo>
                    <a:close/>
                    <a:moveTo>
                      <a:pt x="25" y="44"/>
                    </a:moveTo>
                    <a:cubicBezTo>
                      <a:pt x="23" y="45"/>
                      <a:pt x="20" y="45"/>
                      <a:pt x="20" y="44"/>
                    </a:cubicBezTo>
                    <a:cubicBezTo>
                      <a:pt x="24" y="40"/>
                      <a:pt x="24" y="40"/>
                      <a:pt x="24" y="40"/>
                    </a:cubicBezTo>
                    <a:cubicBezTo>
                      <a:pt x="24" y="40"/>
                      <a:pt x="25" y="40"/>
                      <a:pt x="25" y="41"/>
                    </a:cubicBezTo>
                    <a:cubicBezTo>
                      <a:pt x="25" y="42"/>
                      <a:pt x="25" y="42"/>
                      <a:pt x="25" y="42"/>
                    </a:cubicBezTo>
                    <a:cubicBezTo>
                      <a:pt x="25" y="44"/>
                      <a:pt x="25" y="44"/>
                      <a:pt x="25" y="44"/>
                    </a:cubicBezTo>
                    <a:close/>
                    <a:moveTo>
                      <a:pt x="28" y="41"/>
                    </a:moveTo>
                    <a:cubicBezTo>
                      <a:pt x="29" y="41"/>
                      <a:pt x="29" y="42"/>
                      <a:pt x="29" y="42"/>
                    </a:cubicBezTo>
                    <a:cubicBezTo>
                      <a:pt x="30" y="42"/>
                      <a:pt x="29" y="43"/>
                      <a:pt x="28" y="43"/>
                    </a:cubicBezTo>
                    <a:cubicBezTo>
                      <a:pt x="28" y="43"/>
                      <a:pt x="27" y="43"/>
                      <a:pt x="27" y="42"/>
                    </a:cubicBezTo>
                    <a:cubicBezTo>
                      <a:pt x="27" y="42"/>
                      <a:pt x="28"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îšlîďè">
                <a:extLst>
                  <a:ext uri="{FF2B5EF4-FFF2-40B4-BE49-F238E27FC236}">
                    <a16:creationId xmlns:a16="http://schemas.microsoft.com/office/drawing/2014/main" id="{B402CCBF-5FB5-86FF-03AB-C7D1A45543D0}"/>
                  </a:ext>
                </a:extLst>
              </p:cNvPr>
              <p:cNvSpPr/>
              <p:nvPr/>
            </p:nvSpPr>
            <p:spPr bwMode="auto">
              <a:xfrm>
                <a:off x="3813175" y="3956050"/>
                <a:ext cx="128588" cy="161925"/>
              </a:xfrm>
              <a:custGeom>
                <a:avLst/>
                <a:gdLst>
                  <a:gd name="T0" fmla="*/ 27 w 39"/>
                  <a:gd name="T1" fmla="*/ 1 h 49"/>
                  <a:gd name="T2" fmla="*/ 31 w 39"/>
                  <a:gd name="T3" fmla="*/ 3 h 49"/>
                  <a:gd name="T4" fmla="*/ 30 w 39"/>
                  <a:gd name="T5" fmla="*/ 7 h 49"/>
                  <a:gd name="T6" fmla="*/ 34 w 39"/>
                  <a:gd name="T7" fmla="*/ 7 h 49"/>
                  <a:gd name="T8" fmla="*/ 36 w 39"/>
                  <a:gd name="T9" fmla="*/ 10 h 49"/>
                  <a:gd name="T10" fmla="*/ 29 w 39"/>
                  <a:gd name="T11" fmla="*/ 16 h 49"/>
                  <a:gd name="T12" fmla="*/ 28 w 39"/>
                  <a:gd name="T13" fmla="*/ 15 h 49"/>
                  <a:gd name="T14" fmla="*/ 29 w 39"/>
                  <a:gd name="T15" fmla="*/ 14 h 49"/>
                  <a:gd name="T16" fmla="*/ 32 w 39"/>
                  <a:gd name="T17" fmla="*/ 10 h 49"/>
                  <a:gd name="T18" fmla="*/ 30 w 39"/>
                  <a:gd name="T19" fmla="*/ 9 h 49"/>
                  <a:gd name="T20" fmla="*/ 27 w 39"/>
                  <a:gd name="T21" fmla="*/ 11 h 49"/>
                  <a:gd name="T22" fmla="*/ 25 w 39"/>
                  <a:gd name="T23" fmla="*/ 17 h 49"/>
                  <a:gd name="T24" fmla="*/ 23 w 39"/>
                  <a:gd name="T25" fmla="*/ 20 h 49"/>
                  <a:gd name="T26" fmla="*/ 28 w 39"/>
                  <a:gd name="T27" fmla="*/ 20 h 49"/>
                  <a:gd name="T28" fmla="*/ 38 w 39"/>
                  <a:gd name="T29" fmla="*/ 18 h 49"/>
                  <a:gd name="T30" fmla="*/ 38 w 39"/>
                  <a:gd name="T31" fmla="*/ 21 h 49"/>
                  <a:gd name="T32" fmla="*/ 36 w 39"/>
                  <a:gd name="T33" fmla="*/ 21 h 49"/>
                  <a:gd name="T34" fmla="*/ 31 w 39"/>
                  <a:gd name="T35" fmla="*/ 21 h 49"/>
                  <a:gd name="T36" fmla="*/ 22 w 39"/>
                  <a:gd name="T37" fmla="*/ 23 h 49"/>
                  <a:gd name="T38" fmla="*/ 19 w 39"/>
                  <a:gd name="T39" fmla="*/ 29 h 49"/>
                  <a:gd name="T40" fmla="*/ 21 w 39"/>
                  <a:gd name="T41" fmla="*/ 30 h 49"/>
                  <a:gd name="T42" fmla="*/ 24 w 39"/>
                  <a:gd name="T43" fmla="*/ 24 h 49"/>
                  <a:gd name="T44" fmla="*/ 26 w 39"/>
                  <a:gd name="T45" fmla="*/ 26 h 49"/>
                  <a:gd name="T46" fmla="*/ 26 w 39"/>
                  <a:gd name="T47" fmla="*/ 27 h 49"/>
                  <a:gd name="T48" fmla="*/ 24 w 39"/>
                  <a:gd name="T49" fmla="*/ 32 h 49"/>
                  <a:gd name="T50" fmla="*/ 27 w 39"/>
                  <a:gd name="T51" fmla="*/ 34 h 49"/>
                  <a:gd name="T52" fmla="*/ 23 w 39"/>
                  <a:gd name="T53" fmla="*/ 36 h 49"/>
                  <a:gd name="T54" fmla="*/ 21 w 39"/>
                  <a:gd name="T55" fmla="*/ 35 h 49"/>
                  <a:gd name="T56" fmla="*/ 1 w 39"/>
                  <a:gd name="T57" fmla="*/ 46 h 49"/>
                  <a:gd name="T58" fmla="*/ 18 w 39"/>
                  <a:gd name="T59" fmla="*/ 35 h 49"/>
                  <a:gd name="T60" fmla="*/ 19 w 39"/>
                  <a:gd name="T61" fmla="*/ 34 h 49"/>
                  <a:gd name="T62" fmla="*/ 17 w 39"/>
                  <a:gd name="T63" fmla="*/ 33 h 49"/>
                  <a:gd name="T64" fmla="*/ 16 w 39"/>
                  <a:gd name="T65" fmla="*/ 31 h 49"/>
                  <a:gd name="T66" fmla="*/ 18 w 39"/>
                  <a:gd name="T67" fmla="*/ 25 h 49"/>
                  <a:gd name="T68" fmla="*/ 13 w 39"/>
                  <a:gd name="T69" fmla="*/ 26 h 49"/>
                  <a:gd name="T70" fmla="*/ 5 w 39"/>
                  <a:gd name="T71" fmla="*/ 29 h 49"/>
                  <a:gd name="T72" fmla="*/ 3 w 39"/>
                  <a:gd name="T73" fmla="*/ 30 h 49"/>
                  <a:gd name="T74" fmla="*/ 2 w 39"/>
                  <a:gd name="T75" fmla="*/ 30 h 49"/>
                  <a:gd name="T76" fmla="*/ 1 w 39"/>
                  <a:gd name="T77" fmla="*/ 27 h 49"/>
                  <a:gd name="T78" fmla="*/ 4 w 39"/>
                  <a:gd name="T79" fmla="*/ 26 h 49"/>
                  <a:gd name="T80" fmla="*/ 12 w 39"/>
                  <a:gd name="T81" fmla="*/ 24 h 49"/>
                  <a:gd name="T82" fmla="*/ 20 w 39"/>
                  <a:gd name="T83" fmla="*/ 21 h 49"/>
                  <a:gd name="T84" fmla="*/ 23 w 39"/>
                  <a:gd name="T85" fmla="*/ 15 h 49"/>
                  <a:gd name="T86" fmla="*/ 22 w 39"/>
                  <a:gd name="T87" fmla="*/ 13 h 49"/>
                  <a:gd name="T88" fmla="*/ 19 w 39"/>
                  <a:gd name="T89" fmla="*/ 16 h 49"/>
                  <a:gd name="T90" fmla="*/ 18 w 39"/>
                  <a:gd name="T91" fmla="*/ 18 h 49"/>
                  <a:gd name="T92" fmla="*/ 16 w 39"/>
                  <a:gd name="T93" fmla="*/ 16 h 49"/>
                  <a:gd name="T94" fmla="*/ 17 w 39"/>
                  <a:gd name="T95" fmla="*/ 10 h 49"/>
                  <a:gd name="T96" fmla="*/ 19 w 39"/>
                  <a:gd name="T97" fmla="*/ 9 h 49"/>
                  <a:gd name="T98" fmla="*/ 19 w 39"/>
                  <a:gd name="T99" fmla="*/ 12 h 49"/>
                  <a:gd name="T100" fmla="*/ 25 w 39"/>
                  <a:gd name="T101" fmla="*/ 10 h 49"/>
                  <a:gd name="T102" fmla="*/ 27 w 39"/>
                  <a:gd name="T103" fmla="*/ 6 h 49"/>
                  <a:gd name="T104" fmla="*/ 28 w 39"/>
                  <a:gd name="T105" fmla="*/ 2 h 49"/>
                  <a:gd name="T106" fmla="*/ 27 w 39"/>
                  <a:gd name="T10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9">
                    <a:moveTo>
                      <a:pt x="27" y="1"/>
                    </a:moveTo>
                    <a:cubicBezTo>
                      <a:pt x="29" y="0"/>
                      <a:pt x="31" y="1"/>
                      <a:pt x="31" y="3"/>
                    </a:cubicBezTo>
                    <a:cubicBezTo>
                      <a:pt x="30" y="7"/>
                      <a:pt x="30" y="7"/>
                      <a:pt x="30" y="7"/>
                    </a:cubicBezTo>
                    <a:cubicBezTo>
                      <a:pt x="30" y="8"/>
                      <a:pt x="32" y="7"/>
                      <a:pt x="34" y="7"/>
                    </a:cubicBezTo>
                    <a:cubicBezTo>
                      <a:pt x="35" y="8"/>
                      <a:pt x="36" y="9"/>
                      <a:pt x="36" y="10"/>
                    </a:cubicBezTo>
                    <a:cubicBezTo>
                      <a:pt x="29" y="16"/>
                      <a:pt x="29" y="16"/>
                      <a:pt x="29" y="16"/>
                    </a:cubicBezTo>
                    <a:cubicBezTo>
                      <a:pt x="28" y="17"/>
                      <a:pt x="27" y="15"/>
                      <a:pt x="28" y="15"/>
                    </a:cubicBezTo>
                    <a:cubicBezTo>
                      <a:pt x="28" y="14"/>
                      <a:pt x="28" y="14"/>
                      <a:pt x="29" y="14"/>
                    </a:cubicBezTo>
                    <a:cubicBezTo>
                      <a:pt x="32" y="10"/>
                      <a:pt x="32" y="10"/>
                      <a:pt x="32" y="10"/>
                    </a:cubicBezTo>
                    <a:cubicBezTo>
                      <a:pt x="33" y="8"/>
                      <a:pt x="31" y="8"/>
                      <a:pt x="30" y="9"/>
                    </a:cubicBezTo>
                    <a:cubicBezTo>
                      <a:pt x="28" y="9"/>
                      <a:pt x="28" y="10"/>
                      <a:pt x="27" y="11"/>
                    </a:cubicBezTo>
                    <a:cubicBezTo>
                      <a:pt x="25" y="17"/>
                      <a:pt x="25" y="17"/>
                      <a:pt x="25" y="17"/>
                    </a:cubicBezTo>
                    <a:cubicBezTo>
                      <a:pt x="24" y="19"/>
                      <a:pt x="23" y="20"/>
                      <a:pt x="23" y="20"/>
                    </a:cubicBezTo>
                    <a:cubicBezTo>
                      <a:pt x="24" y="21"/>
                      <a:pt x="26" y="20"/>
                      <a:pt x="28" y="20"/>
                    </a:cubicBezTo>
                    <a:cubicBezTo>
                      <a:pt x="32" y="18"/>
                      <a:pt x="36" y="17"/>
                      <a:pt x="38" y="18"/>
                    </a:cubicBezTo>
                    <a:cubicBezTo>
                      <a:pt x="39" y="19"/>
                      <a:pt x="39" y="20"/>
                      <a:pt x="38" y="21"/>
                    </a:cubicBezTo>
                    <a:cubicBezTo>
                      <a:pt x="37" y="21"/>
                      <a:pt x="36" y="21"/>
                      <a:pt x="36" y="21"/>
                    </a:cubicBezTo>
                    <a:cubicBezTo>
                      <a:pt x="33" y="22"/>
                      <a:pt x="31" y="22"/>
                      <a:pt x="31" y="21"/>
                    </a:cubicBezTo>
                    <a:cubicBezTo>
                      <a:pt x="27" y="21"/>
                      <a:pt x="25" y="22"/>
                      <a:pt x="22" y="23"/>
                    </a:cubicBezTo>
                    <a:cubicBezTo>
                      <a:pt x="19" y="29"/>
                      <a:pt x="19" y="29"/>
                      <a:pt x="19" y="29"/>
                    </a:cubicBezTo>
                    <a:cubicBezTo>
                      <a:pt x="18" y="31"/>
                      <a:pt x="21" y="32"/>
                      <a:pt x="21" y="30"/>
                    </a:cubicBezTo>
                    <a:cubicBezTo>
                      <a:pt x="24" y="24"/>
                      <a:pt x="24" y="24"/>
                      <a:pt x="24" y="24"/>
                    </a:cubicBezTo>
                    <a:cubicBezTo>
                      <a:pt x="26" y="26"/>
                      <a:pt x="26" y="26"/>
                      <a:pt x="26" y="26"/>
                    </a:cubicBezTo>
                    <a:cubicBezTo>
                      <a:pt x="27" y="26"/>
                      <a:pt x="27" y="27"/>
                      <a:pt x="26" y="27"/>
                    </a:cubicBezTo>
                    <a:cubicBezTo>
                      <a:pt x="24" y="32"/>
                      <a:pt x="24" y="32"/>
                      <a:pt x="24" y="32"/>
                    </a:cubicBezTo>
                    <a:cubicBezTo>
                      <a:pt x="23" y="32"/>
                      <a:pt x="25" y="33"/>
                      <a:pt x="27" y="34"/>
                    </a:cubicBezTo>
                    <a:cubicBezTo>
                      <a:pt x="28" y="35"/>
                      <a:pt x="27" y="38"/>
                      <a:pt x="23" y="36"/>
                    </a:cubicBezTo>
                    <a:cubicBezTo>
                      <a:pt x="23" y="35"/>
                      <a:pt x="22" y="35"/>
                      <a:pt x="21" y="35"/>
                    </a:cubicBezTo>
                    <a:cubicBezTo>
                      <a:pt x="12" y="46"/>
                      <a:pt x="4" y="49"/>
                      <a:pt x="1" y="46"/>
                    </a:cubicBezTo>
                    <a:cubicBezTo>
                      <a:pt x="7" y="45"/>
                      <a:pt x="13" y="42"/>
                      <a:pt x="18" y="35"/>
                    </a:cubicBezTo>
                    <a:cubicBezTo>
                      <a:pt x="18" y="35"/>
                      <a:pt x="19" y="34"/>
                      <a:pt x="19" y="34"/>
                    </a:cubicBezTo>
                    <a:cubicBezTo>
                      <a:pt x="18" y="33"/>
                      <a:pt x="18" y="33"/>
                      <a:pt x="17" y="33"/>
                    </a:cubicBezTo>
                    <a:cubicBezTo>
                      <a:pt x="17" y="33"/>
                      <a:pt x="16" y="32"/>
                      <a:pt x="16" y="31"/>
                    </a:cubicBezTo>
                    <a:cubicBezTo>
                      <a:pt x="16" y="30"/>
                      <a:pt x="17" y="28"/>
                      <a:pt x="18" y="25"/>
                    </a:cubicBezTo>
                    <a:cubicBezTo>
                      <a:pt x="18" y="24"/>
                      <a:pt x="16" y="25"/>
                      <a:pt x="13" y="26"/>
                    </a:cubicBezTo>
                    <a:cubicBezTo>
                      <a:pt x="11" y="26"/>
                      <a:pt x="8" y="27"/>
                      <a:pt x="5" y="29"/>
                    </a:cubicBezTo>
                    <a:cubicBezTo>
                      <a:pt x="5" y="29"/>
                      <a:pt x="4" y="30"/>
                      <a:pt x="3" y="30"/>
                    </a:cubicBezTo>
                    <a:cubicBezTo>
                      <a:pt x="2" y="31"/>
                      <a:pt x="2" y="30"/>
                      <a:pt x="2" y="30"/>
                    </a:cubicBezTo>
                    <a:cubicBezTo>
                      <a:pt x="2" y="29"/>
                      <a:pt x="1" y="28"/>
                      <a:pt x="1" y="27"/>
                    </a:cubicBezTo>
                    <a:cubicBezTo>
                      <a:pt x="0" y="26"/>
                      <a:pt x="3" y="26"/>
                      <a:pt x="4" y="26"/>
                    </a:cubicBezTo>
                    <a:cubicBezTo>
                      <a:pt x="12" y="24"/>
                      <a:pt x="12" y="24"/>
                      <a:pt x="12" y="24"/>
                    </a:cubicBezTo>
                    <a:cubicBezTo>
                      <a:pt x="14" y="23"/>
                      <a:pt x="19" y="22"/>
                      <a:pt x="20" y="21"/>
                    </a:cubicBezTo>
                    <a:cubicBezTo>
                      <a:pt x="23" y="15"/>
                      <a:pt x="23" y="15"/>
                      <a:pt x="23" y="15"/>
                    </a:cubicBezTo>
                    <a:cubicBezTo>
                      <a:pt x="24" y="14"/>
                      <a:pt x="24" y="12"/>
                      <a:pt x="22" y="13"/>
                    </a:cubicBezTo>
                    <a:cubicBezTo>
                      <a:pt x="21" y="14"/>
                      <a:pt x="19" y="15"/>
                      <a:pt x="19" y="16"/>
                    </a:cubicBezTo>
                    <a:cubicBezTo>
                      <a:pt x="18" y="16"/>
                      <a:pt x="18" y="17"/>
                      <a:pt x="18" y="18"/>
                    </a:cubicBezTo>
                    <a:cubicBezTo>
                      <a:pt x="16" y="19"/>
                      <a:pt x="15" y="19"/>
                      <a:pt x="16" y="16"/>
                    </a:cubicBezTo>
                    <a:cubicBezTo>
                      <a:pt x="16" y="14"/>
                      <a:pt x="17" y="12"/>
                      <a:pt x="17" y="10"/>
                    </a:cubicBezTo>
                    <a:cubicBezTo>
                      <a:pt x="17" y="7"/>
                      <a:pt x="18" y="6"/>
                      <a:pt x="19" y="9"/>
                    </a:cubicBezTo>
                    <a:cubicBezTo>
                      <a:pt x="19" y="10"/>
                      <a:pt x="19" y="11"/>
                      <a:pt x="19" y="12"/>
                    </a:cubicBezTo>
                    <a:cubicBezTo>
                      <a:pt x="18" y="15"/>
                      <a:pt x="24" y="11"/>
                      <a:pt x="25" y="10"/>
                    </a:cubicBezTo>
                    <a:cubicBezTo>
                      <a:pt x="26" y="9"/>
                      <a:pt x="26" y="7"/>
                      <a:pt x="27" y="6"/>
                    </a:cubicBezTo>
                    <a:cubicBezTo>
                      <a:pt x="27" y="5"/>
                      <a:pt x="28" y="3"/>
                      <a:pt x="28" y="2"/>
                    </a:cubicBezTo>
                    <a:cubicBezTo>
                      <a:pt x="28" y="2"/>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ïşliďe">
                <a:extLst>
                  <a:ext uri="{FF2B5EF4-FFF2-40B4-BE49-F238E27FC236}">
                    <a16:creationId xmlns:a16="http://schemas.microsoft.com/office/drawing/2014/main" id="{8E4399E8-C97A-9DD9-3D79-C2953E5A431D}"/>
                  </a:ext>
                </a:extLst>
              </p:cNvPr>
              <p:cNvSpPr/>
              <p:nvPr/>
            </p:nvSpPr>
            <p:spPr bwMode="auto">
              <a:xfrm>
                <a:off x="4100513" y="3965575"/>
                <a:ext cx="88900" cy="139700"/>
              </a:xfrm>
              <a:custGeom>
                <a:avLst/>
                <a:gdLst>
                  <a:gd name="T0" fmla="*/ 4 w 27"/>
                  <a:gd name="T1" fmla="*/ 18 h 42"/>
                  <a:gd name="T2" fmla="*/ 11 w 27"/>
                  <a:gd name="T3" fmla="*/ 13 h 42"/>
                  <a:gd name="T4" fmla="*/ 12 w 27"/>
                  <a:gd name="T5" fmla="*/ 4 h 42"/>
                  <a:gd name="T6" fmla="*/ 12 w 27"/>
                  <a:gd name="T7" fmla="*/ 2 h 42"/>
                  <a:gd name="T8" fmla="*/ 13 w 27"/>
                  <a:gd name="T9" fmla="*/ 0 h 42"/>
                  <a:gd name="T10" fmla="*/ 15 w 27"/>
                  <a:gd name="T11" fmla="*/ 11 h 42"/>
                  <a:gd name="T12" fmla="*/ 17 w 27"/>
                  <a:gd name="T13" fmla="*/ 9 h 42"/>
                  <a:gd name="T14" fmla="*/ 19 w 27"/>
                  <a:gd name="T15" fmla="*/ 10 h 42"/>
                  <a:gd name="T16" fmla="*/ 14 w 27"/>
                  <a:gd name="T17" fmla="*/ 15 h 42"/>
                  <a:gd name="T18" fmla="*/ 14 w 27"/>
                  <a:gd name="T19" fmla="*/ 18 h 42"/>
                  <a:gd name="T20" fmla="*/ 13 w 27"/>
                  <a:gd name="T21" fmla="*/ 21 h 42"/>
                  <a:gd name="T22" fmla="*/ 15 w 27"/>
                  <a:gd name="T23" fmla="*/ 23 h 42"/>
                  <a:gd name="T24" fmla="*/ 27 w 27"/>
                  <a:gd name="T25" fmla="*/ 25 h 42"/>
                  <a:gd name="T26" fmla="*/ 23 w 27"/>
                  <a:gd name="T27" fmla="*/ 30 h 42"/>
                  <a:gd name="T28" fmla="*/ 13 w 27"/>
                  <a:gd name="T29" fmla="*/ 23 h 42"/>
                  <a:gd name="T30" fmla="*/ 12 w 27"/>
                  <a:gd name="T31" fmla="*/ 24 h 42"/>
                  <a:gd name="T32" fmla="*/ 0 w 27"/>
                  <a:gd name="T33" fmla="*/ 42 h 42"/>
                  <a:gd name="T34" fmla="*/ 10 w 27"/>
                  <a:gd name="T35" fmla="*/ 20 h 42"/>
                  <a:gd name="T36" fmla="*/ 4 w 27"/>
                  <a:gd name="T3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2">
                    <a:moveTo>
                      <a:pt x="4" y="18"/>
                    </a:moveTo>
                    <a:cubicBezTo>
                      <a:pt x="6" y="17"/>
                      <a:pt x="9" y="16"/>
                      <a:pt x="11" y="13"/>
                    </a:cubicBezTo>
                    <a:cubicBezTo>
                      <a:pt x="12" y="4"/>
                      <a:pt x="12" y="4"/>
                      <a:pt x="12" y="4"/>
                    </a:cubicBezTo>
                    <a:cubicBezTo>
                      <a:pt x="12" y="4"/>
                      <a:pt x="12" y="3"/>
                      <a:pt x="12" y="2"/>
                    </a:cubicBezTo>
                    <a:cubicBezTo>
                      <a:pt x="12" y="1"/>
                      <a:pt x="12" y="0"/>
                      <a:pt x="13" y="0"/>
                    </a:cubicBezTo>
                    <a:cubicBezTo>
                      <a:pt x="16" y="0"/>
                      <a:pt x="15" y="5"/>
                      <a:pt x="15" y="11"/>
                    </a:cubicBezTo>
                    <a:cubicBezTo>
                      <a:pt x="17" y="11"/>
                      <a:pt x="16" y="10"/>
                      <a:pt x="17" y="9"/>
                    </a:cubicBezTo>
                    <a:cubicBezTo>
                      <a:pt x="18" y="9"/>
                      <a:pt x="19" y="9"/>
                      <a:pt x="19" y="10"/>
                    </a:cubicBezTo>
                    <a:cubicBezTo>
                      <a:pt x="20" y="11"/>
                      <a:pt x="19" y="12"/>
                      <a:pt x="14" y="15"/>
                    </a:cubicBezTo>
                    <a:cubicBezTo>
                      <a:pt x="14" y="15"/>
                      <a:pt x="14" y="16"/>
                      <a:pt x="14" y="18"/>
                    </a:cubicBezTo>
                    <a:cubicBezTo>
                      <a:pt x="14" y="19"/>
                      <a:pt x="13" y="20"/>
                      <a:pt x="13" y="21"/>
                    </a:cubicBezTo>
                    <a:cubicBezTo>
                      <a:pt x="13" y="22"/>
                      <a:pt x="14" y="23"/>
                      <a:pt x="15" y="23"/>
                    </a:cubicBezTo>
                    <a:cubicBezTo>
                      <a:pt x="20" y="26"/>
                      <a:pt x="24" y="27"/>
                      <a:pt x="27" y="25"/>
                    </a:cubicBezTo>
                    <a:cubicBezTo>
                      <a:pt x="26" y="28"/>
                      <a:pt x="24" y="30"/>
                      <a:pt x="23" y="30"/>
                    </a:cubicBezTo>
                    <a:cubicBezTo>
                      <a:pt x="20" y="30"/>
                      <a:pt x="18" y="28"/>
                      <a:pt x="13" y="23"/>
                    </a:cubicBezTo>
                    <a:cubicBezTo>
                      <a:pt x="12" y="23"/>
                      <a:pt x="12" y="24"/>
                      <a:pt x="12" y="24"/>
                    </a:cubicBezTo>
                    <a:cubicBezTo>
                      <a:pt x="10" y="33"/>
                      <a:pt x="5" y="38"/>
                      <a:pt x="0" y="42"/>
                    </a:cubicBezTo>
                    <a:cubicBezTo>
                      <a:pt x="4" y="35"/>
                      <a:pt x="8" y="28"/>
                      <a:pt x="10" y="20"/>
                    </a:cubicBezTo>
                    <a:cubicBezTo>
                      <a:pt x="11" y="16"/>
                      <a:pt x="7" y="21"/>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íśļíḑè">
                <a:extLst>
                  <a:ext uri="{FF2B5EF4-FFF2-40B4-BE49-F238E27FC236}">
                    <a16:creationId xmlns:a16="http://schemas.microsoft.com/office/drawing/2014/main" id="{6D7F3F40-12FD-03CB-77C7-83188B8B4E27}"/>
                  </a:ext>
                </a:extLst>
              </p:cNvPr>
              <p:cNvSpPr/>
              <p:nvPr/>
            </p:nvSpPr>
            <p:spPr bwMode="auto">
              <a:xfrm>
                <a:off x="4340225" y="3941763"/>
                <a:ext cx="17463" cy="42863"/>
              </a:xfrm>
              <a:custGeom>
                <a:avLst/>
                <a:gdLst>
                  <a:gd name="T0" fmla="*/ 0 w 5"/>
                  <a:gd name="T1" fmla="*/ 0 h 13"/>
                  <a:gd name="T2" fmla="*/ 2 w 5"/>
                  <a:gd name="T3" fmla="*/ 4 h 13"/>
                  <a:gd name="T4" fmla="*/ 3 w 5"/>
                  <a:gd name="T5" fmla="*/ 8 h 13"/>
                  <a:gd name="T6" fmla="*/ 4 w 5"/>
                  <a:gd name="T7" fmla="*/ 5 h 13"/>
                  <a:gd name="T8" fmla="*/ 4 w 5"/>
                  <a:gd name="T9" fmla="*/ 4 h 13"/>
                  <a:gd name="T10" fmla="*/ 5 w 5"/>
                  <a:gd name="T11" fmla="*/ 4 h 13"/>
                  <a:gd name="T12" fmla="*/ 5 w 5"/>
                  <a:gd name="T13" fmla="*/ 11 h 13"/>
                  <a:gd name="T14" fmla="*/ 5 w 5"/>
                  <a:gd name="T15" fmla="*/ 12 h 13"/>
                  <a:gd name="T16" fmla="*/ 3 w 5"/>
                  <a:gd name="T17" fmla="*/ 12 h 13"/>
                  <a:gd name="T18" fmla="*/ 1 w 5"/>
                  <a:gd name="T19" fmla="*/ 9 h 13"/>
                  <a:gd name="T20" fmla="*/ 0 w 5"/>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3">
                    <a:moveTo>
                      <a:pt x="0" y="0"/>
                    </a:moveTo>
                    <a:cubicBezTo>
                      <a:pt x="1" y="0"/>
                      <a:pt x="2" y="2"/>
                      <a:pt x="2" y="4"/>
                    </a:cubicBezTo>
                    <a:cubicBezTo>
                      <a:pt x="2" y="5"/>
                      <a:pt x="2" y="7"/>
                      <a:pt x="3" y="8"/>
                    </a:cubicBezTo>
                    <a:cubicBezTo>
                      <a:pt x="4" y="9"/>
                      <a:pt x="4" y="8"/>
                      <a:pt x="4" y="5"/>
                    </a:cubicBezTo>
                    <a:cubicBezTo>
                      <a:pt x="4" y="4"/>
                      <a:pt x="4" y="4"/>
                      <a:pt x="4" y="4"/>
                    </a:cubicBezTo>
                    <a:cubicBezTo>
                      <a:pt x="4" y="3"/>
                      <a:pt x="4" y="3"/>
                      <a:pt x="5" y="4"/>
                    </a:cubicBezTo>
                    <a:cubicBezTo>
                      <a:pt x="5" y="5"/>
                      <a:pt x="5" y="9"/>
                      <a:pt x="5" y="11"/>
                    </a:cubicBezTo>
                    <a:cubicBezTo>
                      <a:pt x="5" y="12"/>
                      <a:pt x="5" y="12"/>
                      <a:pt x="5" y="12"/>
                    </a:cubicBezTo>
                    <a:cubicBezTo>
                      <a:pt x="4" y="13"/>
                      <a:pt x="3" y="13"/>
                      <a:pt x="3" y="12"/>
                    </a:cubicBezTo>
                    <a:cubicBezTo>
                      <a:pt x="2" y="11"/>
                      <a:pt x="1" y="10"/>
                      <a:pt x="1" y="9"/>
                    </a:cubicBezTo>
                    <a:cubicBezTo>
                      <a:pt x="1" y="6"/>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ïṥḷíḍè">
                <a:extLst>
                  <a:ext uri="{FF2B5EF4-FFF2-40B4-BE49-F238E27FC236}">
                    <a16:creationId xmlns:a16="http://schemas.microsoft.com/office/drawing/2014/main" id="{80EFC2EE-F69C-4DE7-1556-8745671B9EFD}"/>
                  </a:ext>
                </a:extLst>
              </p:cNvPr>
              <p:cNvSpPr/>
              <p:nvPr/>
            </p:nvSpPr>
            <p:spPr bwMode="auto">
              <a:xfrm>
                <a:off x="4367213" y="3925888"/>
                <a:ext cx="52388" cy="73025"/>
              </a:xfrm>
              <a:custGeom>
                <a:avLst/>
                <a:gdLst>
                  <a:gd name="T0" fmla="*/ 1 w 16"/>
                  <a:gd name="T1" fmla="*/ 13 h 22"/>
                  <a:gd name="T2" fmla="*/ 3 w 16"/>
                  <a:gd name="T3" fmla="*/ 12 h 22"/>
                  <a:gd name="T4" fmla="*/ 7 w 16"/>
                  <a:gd name="T5" fmla="*/ 5 h 22"/>
                  <a:gd name="T6" fmla="*/ 14 w 16"/>
                  <a:gd name="T7" fmla="*/ 0 h 22"/>
                  <a:gd name="T8" fmla="*/ 8 w 16"/>
                  <a:gd name="T9" fmla="*/ 7 h 22"/>
                  <a:gd name="T10" fmla="*/ 8 w 16"/>
                  <a:gd name="T11" fmla="*/ 8 h 22"/>
                  <a:gd name="T12" fmla="*/ 8 w 16"/>
                  <a:gd name="T13" fmla="*/ 9 h 22"/>
                  <a:gd name="T14" fmla="*/ 16 w 16"/>
                  <a:gd name="T15" fmla="*/ 20 h 22"/>
                  <a:gd name="T16" fmla="*/ 14 w 16"/>
                  <a:gd name="T17" fmla="*/ 22 h 22"/>
                  <a:gd name="T18" fmla="*/ 5 w 16"/>
                  <a:gd name="T19" fmla="*/ 21 h 22"/>
                  <a:gd name="T20" fmla="*/ 12 w 16"/>
                  <a:gd name="T21" fmla="*/ 16 h 22"/>
                  <a:gd name="T22" fmla="*/ 8 w 16"/>
                  <a:gd name="T23" fmla="*/ 10 h 22"/>
                  <a:gd name="T24" fmla="*/ 7 w 16"/>
                  <a:gd name="T25" fmla="*/ 9 h 22"/>
                  <a:gd name="T26" fmla="*/ 1 w 16"/>
                  <a:gd name="T27" fmla="*/ 15 h 22"/>
                  <a:gd name="T28" fmla="*/ 1 w 16"/>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1" y="13"/>
                    </a:moveTo>
                    <a:cubicBezTo>
                      <a:pt x="2" y="13"/>
                      <a:pt x="2" y="12"/>
                      <a:pt x="3" y="12"/>
                    </a:cubicBezTo>
                    <a:cubicBezTo>
                      <a:pt x="5" y="10"/>
                      <a:pt x="6" y="7"/>
                      <a:pt x="7" y="5"/>
                    </a:cubicBezTo>
                    <a:cubicBezTo>
                      <a:pt x="9" y="2"/>
                      <a:pt x="11" y="0"/>
                      <a:pt x="14" y="0"/>
                    </a:cubicBezTo>
                    <a:cubicBezTo>
                      <a:pt x="14" y="1"/>
                      <a:pt x="11" y="5"/>
                      <a:pt x="8" y="7"/>
                    </a:cubicBezTo>
                    <a:cubicBezTo>
                      <a:pt x="8" y="7"/>
                      <a:pt x="8" y="8"/>
                      <a:pt x="8" y="8"/>
                    </a:cubicBezTo>
                    <a:cubicBezTo>
                      <a:pt x="8" y="8"/>
                      <a:pt x="8" y="8"/>
                      <a:pt x="8" y="9"/>
                    </a:cubicBezTo>
                    <a:cubicBezTo>
                      <a:pt x="12" y="12"/>
                      <a:pt x="15" y="16"/>
                      <a:pt x="16" y="20"/>
                    </a:cubicBezTo>
                    <a:cubicBezTo>
                      <a:pt x="16" y="22"/>
                      <a:pt x="15" y="21"/>
                      <a:pt x="14" y="22"/>
                    </a:cubicBezTo>
                    <a:cubicBezTo>
                      <a:pt x="5" y="21"/>
                      <a:pt x="5" y="21"/>
                      <a:pt x="5" y="21"/>
                    </a:cubicBezTo>
                    <a:cubicBezTo>
                      <a:pt x="6" y="19"/>
                      <a:pt x="13" y="20"/>
                      <a:pt x="12" y="16"/>
                    </a:cubicBezTo>
                    <a:cubicBezTo>
                      <a:pt x="11" y="14"/>
                      <a:pt x="10" y="12"/>
                      <a:pt x="8" y="10"/>
                    </a:cubicBezTo>
                    <a:cubicBezTo>
                      <a:pt x="8" y="10"/>
                      <a:pt x="7" y="9"/>
                      <a:pt x="7" y="9"/>
                    </a:cubicBezTo>
                    <a:cubicBezTo>
                      <a:pt x="5" y="11"/>
                      <a:pt x="3" y="16"/>
                      <a:pt x="1" y="15"/>
                    </a:cubicBezTo>
                    <a:cubicBezTo>
                      <a:pt x="0" y="15"/>
                      <a:pt x="0" y="14"/>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ïSḻiḓe">
                <a:extLst>
                  <a:ext uri="{FF2B5EF4-FFF2-40B4-BE49-F238E27FC236}">
                    <a16:creationId xmlns:a16="http://schemas.microsoft.com/office/drawing/2014/main" id="{F706DAC8-2563-ED60-B716-9B4BAA360AD0}"/>
                  </a:ext>
                </a:extLst>
              </p:cNvPr>
              <p:cNvSpPr/>
              <p:nvPr/>
            </p:nvSpPr>
            <p:spPr bwMode="auto">
              <a:xfrm>
                <a:off x="4318000" y="3908425"/>
                <a:ext cx="26988" cy="23813"/>
              </a:xfrm>
              <a:custGeom>
                <a:avLst/>
                <a:gdLst>
                  <a:gd name="T0" fmla="*/ 1 w 8"/>
                  <a:gd name="T1" fmla="*/ 0 h 7"/>
                  <a:gd name="T2" fmla="*/ 5 w 8"/>
                  <a:gd name="T3" fmla="*/ 2 h 7"/>
                  <a:gd name="T4" fmla="*/ 7 w 8"/>
                  <a:gd name="T5" fmla="*/ 4 h 7"/>
                  <a:gd name="T6" fmla="*/ 7 w 8"/>
                  <a:gd name="T7" fmla="*/ 7 h 7"/>
                  <a:gd name="T8" fmla="*/ 4 w 8"/>
                  <a:gd name="T9" fmla="*/ 4 h 7"/>
                  <a:gd name="T10" fmla="*/ 1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1" y="0"/>
                    </a:moveTo>
                    <a:cubicBezTo>
                      <a:pt x="2" y="0"/>
                      <a:pt x="3" y="1"/>
                      <a:pt x="5" y="2"/>
                    </a:cubicBezTo>
                    <a:cubicBezTo>
                      <a:pt x="6" y="3"/>
                      <a:pt x="6" y="2"/>
                      <a:pt x="7" y="4"/>
                    </a:cubicBezTo>
                    <a:cubicBezTo>
                      <a:pt x="8" y="5"/>
                      <a:pt x="8" y="7"/>
                      <a:pt x="7" y="7"/>
                    </a:cubicBezTo>
                    <a:cubicBezTo>
                      <a:pt x="6" y="7"/>
                      <a:pt x="5" y="6"/>
                      <a:pt x="4" y="4"/>
                    </a:cubicBezTo>
                    <a:cubicBezTo>
                      <a:pt x="3" y="2"/>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sļiḋé">
                <a:extLst>
                  <a:ext uri="{FF2B5EF4-FFF2-40B4-BE49-F238E27FC236}">
                    <a16:creationId xmlns:a16="http://schemas.microsoft.com/office/drawing/2014/main" id="{306E7E5E-3C59-6F2F-1468-356DE4043E68}"/>
                  </a:ext>
                </a:extLst>
              </p:cNvPr>
              <p:cNvSpPr/>
              <p:nvPr/>
            </p:nvSpPr>
            <p:spPr bwMode="auto">
              <a:xfrm>
                <a:off x="4308475" y="3836988"/>
                <a:ext cx="98425" cy="112713"/>
              </a:xfrm>
              <a:custGeom>
                <a:avLst/>
                <a:gdLst>
                  <a:gd name="T0" fmla="*/ 1 w 30"/>
                  <a:gd name="T1" fmla="*/ 14 h 34"/>
                  <a:gd name="T2" fmla="*/ 10 w 30"/>
                  <a:gd name="T3" fmla="*/ 20 h 34"/>
                  <a:gd name="T4" fmla="*/ 12 w 30"/>
                  <a:gd name="T5" fmla="*/ 18 h 34"/>
                  <a:gd name="T6" fmla="*/ 9 w 30"/>
                  <a:gd name="T7" fmla="*/ 14 h 34"/>
                  <a:gd name="T8" fmla="*/ 9 w 30"/>
                  <a:gd name="T9" fmla="*/ 13 h 34"/>
                  <a:gd name="T10" fmla="*/ 9 w 30"/>
                  <a:gd name="T11" fmla="*/ 9 h 34"/>
                  <a:gd name="T12" fmla="*/ 6 w 30"/>
                  <a:gd name="T13" fmla="*/ 3 h 34"/>
                  <a:gd name="T14" fmla="*/ 6 w 30"/>
                  <a:gd name="T15" fmla="*/ 2 h 34"/>
                  <a:gd name="T16" fmla="*/ 11 w 30"/>
                  <a:gd name="T17" fmla="*/ 4 h 34"/>
                  <a:gd name="T18" fmla="*/ 11 w 30"/>
                  <a:gd name="T19" fmla="*/ 11 h 34"/>
                  <a:gd name="T20" fmla="*/ 18 w 30"/>
                  <a:gd name="T21" fmla="*/ 1 h 34"/>
                  <a:gd name="T22" fmla="*/ 21 w 30"/>
                  <a:gd name="T23" fmla="*/ 4 h 34"/>
                  <a:gd name="T24" fmla="*/ 22 w 30"/>
                  <a:gd name="T25" fmla="*/ 15 h 34"/>
                  <a:gd name="T26" fmla="*/ 23 w 30"/>
                  <a:gd name="T27" fmla="*/ 17 h 34"/>
                  <a:gd name="T28" fmla="*/ 30 w 30"/>
                  <a:gd name="T29" fmla="*/ 14 h 34"/>
                  <a:gd name="T30" fmla="*/ 24 w 30"/>
                  <a:gd name="T31" fmla="*/ 25 h 34"/>
                  <a:gd name="T32" fmla="*/ 23 w 30"/>
                  <a:gd name="T33" fmla="*/ 33 h 34"/>
                  <a:gd name="T34" fmla="*/ 23 w 30"/>
                  <a:gd name="T35" fmla="*/ 33 h 34"/>
                  <a:gd name="T36" fmla="*/ 22 w 30"/>
                  <a:gd name="T37" fmla="*/ 32 h 34"/>
                  <a:gd name="T38" fmla="*/ 18 w 30"/>
                  <a:gd name="T39" fmla="*/ 34 h 34"/>
                  <a:gd name="T40" fmla="*/ 24 w 30"/>
                  <a:gd name="T41" fmla="*/ 24 h 34"/>
                  <a:gd name="T42" fmla="*/ 26 w 30"/>
                  <a:gd name="T43" fmla="*/ 17 h 34"/>
                  <a:gd name="T44" fmla="*/ 15 w 30"/>
                  <a:gd name="T45" fmla="*/ 31 h 34"/>
                  <a:gd name="T46" fmla="*/ 19 w 30"/>
                  <a:gd name="T47" fmla="*/ 24 h 34"/>
                  <a:gd name="T48" fmla="*/ 17 w 30"/>
                  <a:gd name="T49" fmla="*/ 21 h 34"/>
                  <a:gd name="T50" fmla="*/ 16 w 30"/>
                  <a:gd name="T51" fmla="*/ 23 h 34"/>
                  <a:gd name="T52" fmla="*/ 13 w 30"/>
                  <a:gd name="T53" fmla="*/ 22 h 34"/>
                  <a:gd name="T54" fmla="*/ 13 w 30"/>
                  <a:gd name="T55" fmla="*/ 30 h 34"/>
                  <a:gd name="T56" fmla="*/ 12 w 30"/>
                  <a:gd name="T57" fmla="*/ 23 h 34"/>
                  <a:gd name="T58" fmla="*/ 12 w 30"/>
                  <a:gd name="T59" fmla="*/ 21 h 34"/>
                  <a:gd name="T60" fmla="*/ 10 w 30"/>
                  <a:gd name="T61" fmla="*/ 21 h 34"/>
                  <a:gd name="T62" fmla="*/ 10 w 30"/>
                  <a:gd name="T63" fmla="*/ 22 h 34"/>
                  <a:gd name="T64" fmla="*/ 1 w 30"/>
                  <a:gd name="T65" fmla="*/ 15 h 34"/>
                  <a:gd name="T66" fmla="*/ 1 w 30"/>
                  <a:gd name="T67" fmla="*/ 14 h 34"/>
                  <a:gd name="T68" fmla="*/ 14 w 30"/>
                  <a:gd name="T69" fmla="*/ 9 h 34"/>
                  <a:gd name="T70" fmla="*/ 19 w 30"/>
                  <a:gd name="T71" fmla="*/ 13 h 34"/>
                  <a:gd name="T72" fmla="*/ 17 w 30"/>
                  <a:gd name="T73" fmla="*/ 19 h 34"/>
                  <a:gd name="T74" fmla="*/ 20 w 30"/>
                  <a:gd name="T75" fmla="*/ 22 h 34"/>
                  <a:gd name="T76" fmla="*/ 19 w 30"/>
                  <a:gd name="T77" fmla="*/ 4 h 34"/>
                  <a:gd name="T78" fmla="*/ 14 w 30"/>
                  <a:gd name="T79" fmla="*/ 9 h 34"/>
                  <a:gd name="T80" fmla="*/ 14 w 30"/>
                  <a:gd name="T81" fmla="*/ 10 h 34"/>
                  <a:gd name="T82" fmla="*/ 12 w 30"/>
                  <a:gd name="T83" fmla="*/ 11 h 34"/>
                  <a:gd name="T84" fmla="*/ 13 w 30"/>
                  <a:gd name="T85" fmla="*/ 13 h 34"/>
                  <a:gd name="T86" fmla="*/ 14 w 30"/>
                  <a:gd name="T87" fmla="*/ 18 h 34"/>
                  <a:gd name="T88" fmla="*/ 15 w 30"/>
                  <a:gd name="T89" fmla="*/ 19 h 34"/>
                  <a:gd name="T90" fmla="*/ 15 w 30"/>
                  <a:gd name="T91" fmla="*/ 17 h 34"/>
                  <a:gd name="T92" fmla="*/ 16 w 30"/>
                  <a:gd name="T93" fmla="*/ 18 h 34"/>
                  <a:gd name="T94" fmla="*/ 17 w 30"/>
                  <a:gd name="T95" fmla="*/ 18 h 34"/>
                  <a:gd name="T96" fmla="*/ 17 w 30"/>
                  <a:gd name="T97" fmla="*/ 14 h 34"/>
                  <a:gd name="T98" fmla="*/ 14 w 30"/>
                  <a:gd name="T99"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34">
                    <a:moveTo>
                      <a:pt x="1" y="14"/>
                    </a:moveTo>
                    <a:cubicBezTo>
                      <a:pt x="2" y="13"/>
                      <a:pt x="6" y="15"/>
                      <a:pt x="10" y="20"/>
                    </a:cubicBezTo>
                    <a:cubicBezTo>
                      <a:pt x="11" y="19"/>
                      <a:pt x="11" y="19"/>
                      <a:pt x="12" y="18"/>
                    </a:cubicBezTo>
                    <a:cubicBezTo>
                      <a:pt x="12" y="16"/>
                      <a:pt x="10" y="15"/>
                      <a:pt x="9" y="14"/>
                    </a:cubicBezTo>
                    <a:cubicBezTo>
                      <a:pt x="9" y="14"/>
                      <a:pt x="9" y="13"/>
                      <a:pt x="9" y="13"/>
                    </a:cubicBezTo>
                    <a:cubicBezTo>
                      <a:pt x="9" y="12"/>
                      <a:pt x="9" y="10"/>
                      <a:pt x="9" y="9"/>
                    </a:cubicBezTo>
                    <a:cubicBezTo>
                      <a:pt x="8" y="6"/>
                      <a:pt x="7" y="4"/>
                      <a:pt x="6" y="3"/>
                    </a:cubicBezTo>
                    <a:cubicBezTo>
                      <a:pt x="5" y="2"/>
                      <a:pt x="5" y="2"/>
                      <a:pt x="6" y="2"/>
                    </a:cubicBezTo>
                    <a:cubicBezTo>
                      <a:pt x="9" y="2"/>
                      <a:pt x="12" y="1"/>
                      <a:pt x="11" y="4"/>
                    </a:cubicBezTo>
                    <a:cubicBezTo>
                      <a:pt x="11" y="8"/>
                      <a:pt x="10" y="12"/>
                      <a:pt x="11" y="11"/>
                    </a:cubicBezTo>
                    <a:cubicBezTo>
                      <a:pt x="14" y="6"/>
                      <a:pt x="16" y="2"/>
                      <a:pt x="18" y="1"/>
                    </a:cubicBezTo>
                    <a:cubicBezTo>
                      <a:pt x="20" y="0"/>
                      <a:pt x="21" y="2"/>
                      <a:pt x="21" y="4"/>
                    </a:cubicBezTo>
                    <a:cubicBezTo>
                      <a:pt x="22" y="7"/>
                      <a:pt x="22" y="11"/>
                      <a:pt x="22" y="15"/>
                    </a:cubicBezTo>
                    <a:cubicBezTo>
                      <a:pt x="22" y="18"/>
                      <a:pt x="22" y="19"/>
                      <a:pt x="23" y="17"/>
                    </a:cubicBezTo>
                    <a:cubicBezTo>
                      <a:pt x="24" y="16"/>
                      <a:pt x="29" y="9"/>
                      <a:pt x="30" y="14"/>
                    </a:cubicBezTo>
                    <a:cubicBezTo>
                      <a:pt x="30" y="17"/>
                      <a:pt x="28" y="21"/>
                      <a:pt x="24" y="25"/>
                    </a:cubicBezTo>
                    <a:cubicBezTo>
                      <a:pt x="24" y="28"/>
                      <a:pt x="24" y="30"/>
                      <a:pt x="23" y="33"/>
                    </a:cubicBezTo>
                    <a:cubicBezTo>
                      <a:pt x="23" y="33"/>
                      <a:pt x="23" y="33"/>
                      <a:pt x="23" y="33"/>
                    </a:cubicBezTo>
                    <a:cubicBezTo>
                      <a:pt x="23" y="31"/>
                      <a:pt x="22" y="31"/>
                      <a:pt x="22" y="32"/>
                    </a:cubicBezTo>
                    <a:cubicBezTo>
                      <a:pt x="21" y="32"/>
                      <a:pt x="20" y="34"/>
                      <a:pt x="18" y="34"/>
                    </a:cubicBezTo>
                    <a:cubicBezTo>
                      <a:pt x="22" y="30"/>
                      <a:pt x="22" y="25"/>
                      <a:pt x="24" y="24"/>
                    </a:cubicBezTo>
                    <a:cubicBezTo>
                      <a:pt x="26" y="20"/>
                      <a:pt x="27" y="17"/>
                      <a:pt x="26" y="17"/>
                    </a:cubicBezTo>
                    <a:cubicBezTo>
                      <a:pt x="22" y="19"/>
                      <a:pt x="16" y="31"/>
                      <a:pt x="15" y="31"/>
                    </a:cubicBezTo>
                    <a:cubicBezTo>
                      <a:pt x="16" y="28"/>
                      <a:pt x="17" y="26"/>
                      <a:pt x="19" y="24"/>
                    </a:cubicBezTo>
                    <a:cubicBezTo>
                      <a:pt x="19" y="22"/>
                      <a:pt x="18" y="21"/>
                      <a:pt x="17" y="21"/>
                    </a:cubicBezTo>
                    <a:cubicBezTo>
                      <a:pt x="17" y="21"/>
                      <a:pt x="17" y="22"/>
                      <a:pt x="16" y="23"/>
                    </a:cubicBezTo>
                    <a:cubicBezTo>
                      <a:pt x="15" y="23"/>
                      <a:pt x="14" y="21"/>
                      <a:pt x="13" y="22"/>
                    </a:cubicBezTo>
                    <a:cubicBezTo>
                      <a:pt x="14" y="27"/>
                      <a:pt x="14" y="31"/>
                      <a:pt x="13" y="30"/>
                    </a:cubicBezTo>
                    <a:cubicBezTo>
                      <a:pt x="13" y="28"/>
                      <a:pt x="13" y="25"/>
                      <a:pt x="12" y="23"/>
                    </a:cubicBezTo>
                    <a:cubicBezTo>
                      <a:pt x="12" y="22"/>
                      <a:pt x="12" y="22"/>
                      <a:pt x="12" y="21"/>
                    </a:cubicBezTo>
                    <a:cubicBezTo>
                      <a:pt x="11" y="20"/>
                      <a:pt x="11" y="20"/>
                      <a:pt x="10" y="21"/>
                    </a:cubicBezTo>
                    <a:cubicBezTo>
                      <a:pt x="10" y="21"/>
                      <a:pt x="10" y="21"/>
                      <a:pt x="10" y="22"/>
                    </a:cubicBezTo>
                    <a:cubicBezTo>
                      <a:pt x="9" y="22"/>
                      <a:pt x="4" y="16"/>
                      <a:pt x="1" y="15"/>
                    </a:cubicBezTo>
                    <a:cubicBezTo>
                      <a:pt x="0" y="14"/>
                      <a:pt x="1" y="14"/>
                      <a:pt x="1" y="14"/>
                    </a:cubicBezTo>
                    <a:close/>
                    <a:moveTo>
                      <a:pt x="14" y="9"/>
                    </a:moveTo>
                    <a:cubicBezTo>
                      <a:pt x="16" y="10"/>
                      <a:pt x="18" y="12"/>
                      <a:pt x="19" y="13"/>
                    </a:cubicBezTo>
                    <a:cubicBezTo>
                      <a:pt x="19" y="15"/>
                      <a:pt x="18" y="17"/>
                      <a:pt x="17" y="19"/>
                    </a:cubicBezTo>
                    <a:cubicBezTo>
                      <a:pt x="18" y="20"/>
                      <a:pt x="19" y="21"/>
                      <a:pt x="20" y="22"/>
                    </a:cubicBezTo>
                    <a:cubicBezTo>
                      <a:pt x="20" y="16"/>
                      <a:pt x="20" y="10"/>
                      <a:pt x="19" y="4"/>
                    </a:cubicBezTo>
                    <a:cubicBezTo>
                      <a:pt x="16" y="4"/>
                      <a:pt x="15" y="7"/>
                      <a:pt x="14" y="9"/>
                    </a:cubicBezTo>
                    <a:close/>
                    <a:moveTo>
                      <a:pt x="14" y="10"/>
                    </a:moveTo>
                    <a:cubicBezTo>
                      <a:pt x="13" y="10"/>
                      <a:pt x="13" y="10"/>
                      <a:pt x="12" y="11"/>
                    </a:cubicBezTo>
                    <a:cubicBezTo>
                      <a:pt x="12" y="12"/>
                      <a:pt x="12" y="12"/>
                      <a:pt x="13" y="13"/>
                    </a:cubicBezTo>
                    <a:cubicBezTo>
                      <a:pt x="15" y="14"/>
                      <a:pt x="13" y="17"/>
                      <a:pt x="14" y="18"/>
                    </a:cubicBezTo>
                    <a:cubicBezTo>
                      <a:pt x="14" y="19"/>
                      <a:pt x="14" y="19"/>
                      <a:pt x="15" y="19"/>
                    </a:cubicBezTo>
                    <a:cubicBezTo>
                      <a:pt x="15" y="19"/>
                      <a:pt x="15" y="17"/>
                      <a:pt x="15" y="17"/>
                    </a:cubicBezTo>
                    <a:cubicBezTo>
                      <a:pt x="15" y="17"/>
                      <a:pt x="16" y="19"/>
                      <a:pt x="16" y="18"/>
                    </a:cubicBezTo>
                    <a:cubicBezTo>
                      <a:pt x="17" y="18"/>
                      <a:pt x="17" y="18"/>
                      <a:pt x="17" y="18"/>
                    </a:cubicBezTo>
                    <a:cubicBezTo>
                      <a:pt x="17" y="14"/>
                      <a:pt x="17" y="14"/>
                      <a:pt x="17" y="14"/>
                    </a:cubicBezTo>
                    <a:cubicBezTo>
                      <a:pt x="17" y="12"/>
                      <a:pt x="15"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ïşľídé">
                <a:extLst>
                  <a:ext uri="{FF2B5EF4-FFF2-40B4-BE49-F238E27FC236}">
                    <a16:creationId xmlns:a16="http://schemas.microsoft.com/office/drawing/2014/main" id="{5870F912-7CD6-986E-2272-BA4D2410FCCB}"/>
                  </a:ext>
                </a:extLst>
              </p:cNvPr>
              <p:cNvSpPr/>
              <p:nvPr/>
            </p:nvSpPr>
            <p:spPr bwMode="auto">
              <a:xfrm>
                <a:off x="3216275" y="2651125"/>
                <a:ext cx="1543050" cy="1549400"/>
              </a:xfrm>
              <a:custGeom>
                <a:avLst/>
                <a:gdLst>
                  <a:gd name="T0" fmla="*/ 234 w 468"/>
                  <a:gd name="T1" fmla="*/ 0 h 468"/>
                  <a:gd name="T2" fmla="*/ 468 w 468"/>
                  <a:gd name="T3" fmla="*/ 234 h 468"/>
                  <a:gd name="T4" fmla="*/ 234 w 468"/>
                  <a:gd name="T5" fmla="*/ 468 h 468"/>
                  <a:gd name="T6" fmla="*/ 0 w 468"/>
                  <a:gd name="T7" fmla="*/ 234 h 468"/>
                  <a:gd name="T8" fmla="*/ 234 w 468"/>
                  <a:gd name="T9" fmla="*/ 0 h 468"/>
                  <a:gd name="T10" fmla="*/ 234 w 468"/>
                  <a:gd name="T11" fmla="*/ 11 h 468"/>
                  <a:gd name="T12" fmla="*/ 11 w 468"/>
                  <a:gd name="T13" fmla="*/ 234 h 468"/>
                  <a:gd name="T14" fmla="*/ 234 w 468"/>
                  <a:gd name="T15" fmla="*/ 458 h 468"/>
                  <a:gd name="T16" fmla="*/ 458 w 468"/>
                  <a:gd name="T17" fmla="*/ 234 h 468"/>
                  <a:gd name="T18" fmla="*/ 234 w 468"/>
                  <a:gd name="T19" fmla="*/ 1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468">
                    <a:moveTo>
                      <a:pt x="234" y="0"/>
                    </a:moveTo>
                    <a:cubicBezTo>
                      <a:pt x="364" y="0"/>
                      <a:pt x="468" y="105"/>
                      <a:pt x="468" y="234"/>
                    </a:cubicBezTo>
                    <a:cubicBezTo>
                      <a:pt x="468" y="363"/>
                      <a:pt x="364" y="468"/>
                      <a:pt x="234" y="468"/>
                    </a:cubicBezTo>
                    <a:cubicBezTo>
                      <a:pt x="105" y="468"/>
                      <a:pt x="0" y="363"/>
                      <a:pt x="0" y="234"/>
                    </a:cubicBezTo>
                    <a:cubicBezTo>
                      <a:pt x="0" y="105"/>
                      <a:pt x="105" y="0"/>
                      <a:pt x="234" y="0"/>
                    </a:cubicBezTo>
                    <a:close/>
                    <a:moveTo>
                      <a:pt x="234" y="11"/>
                    </a:moveTo>
                    <a:cubicBezTo>
                      <a:pt x="111" y="11"/>
                      <a:pt x="11" y="111"/>
                      <a:pt x="11" y="234"/>
                    </a:cubicBezTo>
                    <a:cubicBezTo>
                      <a:pt x="11" y="358"/>
                      <a:pt x="111" y="458"/>
                      <a:pt x="234" y="458"/>
                    </a:cubicBezTo>
                    <a:cubicBezTo>
                      <a:pt x="358" y="458"/>
                      <a:pt x="458" y="358"/>
                      <a:pt x="458" y="234"/>
                    </a:cubicBezTo>
                    <a:cubicBezTo>
                      <a:pt x="458" y="111"/>
                      <a:pt x="358" y="11"/>
                      <a:pt x="2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24" name="îṡḻiḓê">
              <a:extLst>
                <a:ext uri="{FF2B5EF4-FFF2-40B4-BE49-F238E27FC236}">
                  <a16:creationId xmlns:a16="http://schemas.microsoft.com/office/drawing/2014/main" id="{C2C98A5F-B5CF-E51B-2002-DA7058123F58}"/>
                </a:ext>
              </a:extLst>
            </p:cNvPr>
            <p:cNvSpPr/>
            <p:nvPr/>
          </p:nvSpPr>
          <p:spPr bwMode="auto">
            <a:xfrm>
              <a:off x="5596394" y="2698255"/>
              <a:ext cx="789892" cy="1073720"/>
            </a:xfrm>
            <a:custGeom>
              <a:avLst/>
              <a:gdLst>
                <a:gd name="T0" fmla="*/ 103 w 142"/>
                <a:gd name="T1" fmla="*/ 5 h 192"/>
                <a:gd name="T2" fmla="*/ 100 w 142"/>
                <a:gd name="T3" fmla="*/ 29 h 192"/>
                <a:gd name="T4" fmla="*/ 118 w 142"/>
                <a:gd name="T5" fmla="*/ 22 h 192"/>
                <a:gd name="T6" fmla="*/ 98 w 142"/>
                <a:gd name="T7" fmla="*/ 62 h 192"/>
                <a:gd name="T8" fmla="*/ 94 w 142"/>
                <a:gd name="T9" fmla="*/ 54 h 192"/>
                <a:gd name="T10" fmla="*/ 100 w 142"/>
                <a:gd name="T11" fmla="*/ 53 h 192"/>
                <a:gd name="T12" fmla="*/ 107 w 142"/>
                <a:gd name="T13" fmla="*/ 32 h 192"/>
                <a:gd name="T14" fmla="*/ 96 w 142"/>
                <a:gd name="T15" fmla="*/ 38 h 192"/>
                <a:gd name="T16" fmla="*/ 83 w 142"/>
                <a:gd name="T17" fmla="*/ 80 h 192"/>
                <a:gd name="T18" fmla="*/ 125 w 142"/>
                <a:gd name="T19" fmla="*/ 66 h 192"/>
                <a:gd name="T20" fmla="*/ 140 w 142"/>
                <a:gd name="T21" fmla="*/ 65 h 192"/>
                <a:gd name="T22" fmla="*/ 136 w 142"/>
                <a:gd name="T23" fmla="*/ 76 h 192"/>
                <a:gd name="T24" fmla="*/ 77 w 142"/>
                <a:gd name="T25" fmla="*/ 94 h 192"/>
                <a:gd name="T26" fmla="*/ 73 w 142"/>
                <a:gd name="T27" fmla="*/ 122 h 192"/>
                <a:gd name="T28" fmla="*/ 81 w 142"/>
                <a:gd name="T29" fmla="*/ 111 h 192"/>
                <a:gd name="T30" fmla="*/ 85 w 142"/>
                <a:gd name="T31" fmla="*/ 95 h 192"/>
                <a:gd name="T32" fmla="*/ 98 w 142"/>
                <a:gd name="T33" fmla="*/ 103 h 192"/>
                <a:gd name="T34" fmla="*/ 94 w 142"/>
                <a:gd name="T35" fmla="*/ 110 h 192"/>
                <a:gd name="T36" fmla="*/ 90 w 142"/>
                <a:gd name="T37" fmla="*/ 124 h 192"/>
                <a:gd name="T38" fmla="*/ 106 w 142"/>
                <a:gd name="T39" fmla="*/ 131 h 192"/>
                <a:gd name="T40" fmla="*/ 104 w 142"/>
                <a:gd name="T41" fmla="*/ 140 h 192"/>
                <a:gd name="T42" fmla="*/ 84 w 142"/>
                <a:gd name="T43" fmla="*/ 139 h 192"/>
                <a:gd name="T44" fmla="*/ 37 w 142"/>
                <a:gd name="T45" fmla="*/ 185 h 192"/>
                <a:gd name="T46" fmla="*/ 14 w 142"/>
                <a:gd name="T47" fmla="*/ 190 h 192"/>
                <a:gd name="T48" fmla="*/ 10 w 142"/>
                <a:gd name="T49" fmla="*/ 176 h 192"/>
                <a:gd name="T50" fmla="*/ 36 w 142"/>
                <a:gd name="T51" fmla="*/ 174 h 192"/>
                <a:gd name="T52" fmla="*/ 47 w 142"/>
                <a:gd name="T53" fmla="*/ 164 h 192"/>
                <a:gd name="T54" fmla="*/ 71 w 142"/>
                <a:gd name="T55" fmla="*/ 136 h 192"/>
                <a:gd name="T56" fmla="*/ 59 w 142"/>
                <a:gd name="T57" fmla="*/ 121 h 192"/>
                <a:gd name="T58" fmla="*/ 64 w 142"/>
                <a:gd name="T59" fmla="*/ 100 h 192"/>
                <a:gd name="T60" fmla="*/ 41 w 142"/>
                <a:gd name="T61" fmla="*/ 111 h 192"/>
                <a:gd name="T62" fmla="*/ 19 w 142"/>
                <a:gd name="T63" fmla="*/ 122 h 192"/>
                <a:gd name="T64" fmla="*/ 12 w 142"/>
                <a:gd name="T65" fmla="*/ 127 h 192"/>
                <a:gd name="T66" fmla="*/ 0 w 142"/>
                <a:gd name="T67" fmla="*/ 114 h 192"/>
                <a:gd name="T68" fmla="*/ 70 w 142"/>
                <a:gd name="T69" fmla="*/ 86 h 192"/>
                <a:gd name="T70" fmla="*/ 77 w 142"/>
                <a:gd name="T71" fmla="*/ 52 h 192"/>
                <a:gd name="T72" fmla="*/ 65 w 142"/>
                <a:gd name="T73" fmla="*/ 65 h 192"/>
                <a:gd name="T74" fmla="*/ 53 w 142"/>
                <a:gd name="T75" fmla="*/ 78 h 192"/>
                <a:gd name="T76" fmla="*/ 52 w 142"/>
                <a:gd name="T77" fmla="*/ 34 h 192"/>
                <a:gd name="T78" fmla="*/ 62 w 142"/>
                <a:gd name="T79" fmla="*/ 53 h 192"/>
                <a:gd name="T80" fmla="*/ 83 w 142"/>
                <a:gd name="T81" fmla="*/ 37 h 192"/>
                <a:gd name="T82" fmla="*/ 83 w 142"/>
                <a:gd name="T83" fmla="*/ 3 h 192"/>
                <a:gd name="T84" fmla="*/ 103 w 142"/>
                <a:gd name="T85" fmla="*/ 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92">
                  <a:moveTo>
                    <a:pt x="103" y="5"/>
                  </a:moveTo>
                  <a:cubicBezTo>
                    <a:pt x="107" y="13"/>
                    <a:pt x="101" y="20"/>
                    <a:pt x="100" y="29"/>
                  </a:cubicBezTo>
                  <a:cubicBezTo>
                    <a:pt x="107" y="27"/>
                    <a:pt x="110" y="23"/>
                    <a:pt x="118" y="22"/>
                  </a:cubicBezTo>
                  <a:cubicBezTo>
                    <a:pt x="136" y="35"/>
                    <a:pt x="108" y="54"/>
                    <a:pt x="98" y="62"/>
                  </a:cubicBezTo>
                  <a:cubicBezTo>
                    <a:pt x="95" y="60"/>
                    <a:pt x="94" y="58"/>
                    <a:pt x="94" y="54"/>
                  </a:cubicBezTo>
                  <a:cubicBezTo>
                    <a:pt x="96" y="53"/>
                    <a:pt x="98" y="53"/>
                    <a:pt x="100" y="53"/>
                  </a:cubicBezTo>
                  <a:cubicBezTo>
                    <a:pt x="101" y="45"/>
                    <a:pt x="108" y="40"/>
                    <a:pt x="107" y="32"/>
                  </a:cubicBezTo>
                  <a:cubicBezTo>
                    <a:pt x="102" y="32"/>
                    <a:pt x="100" y="36"/>
                    <a:pt x="96" y="38"/>
                  </a:cubicBezTo>
                  <a:cubicBezTo>
                    <a:pt x="93" y="53"/>
                    <a:pt x="84" y="63"/>
                    <a:pt x="83" y="80"/>
                  </a:cubicBezTo>
                  <a:cubicBezTo>
                    <a:pt x="96" y="75"/>
                    <a:pt x="110" y="70"/>
                    <a:pt x="125" y="66"/>
                  </a:cubicBezTo>
                  <a:cubicBezTo>
                    <a:pt x="130" y="65"/>
                    <a:pt x="135" y="62"/>
                    <a:pt x="140" y="65"/>
                  </a:cubicBezTo>
                  <a:cubicBezTo>
                    <a:pt x="142" y="70"/>
                    <a:pt x="137" y="72"/>
                    <a:pt x="136" y="76"/>
                  </a:cubicBezTo>
                  <a:cubicBezTo>
                    <a:pt x="117" y="83"/>
                    <a:pt x="92" y="83"/>
                    <a:pt x="77" y="94"/>
                  </a:cubicBezTo>
                  <a:cubicBezTo>
                    <a:pt x="76" y="103"/>
                    <a:pt x="68" y="113"/>
                    <a:pt x="73" y="122"/>
                  </a:cubicBezTo>
                  <a:cubicBezTo>
                    <a:pt x="79" y="122"/>
                    <a:pt x="80" y="115"/>
                    <a:pt x="81" y="111"/>
                  </a:cubicBezTo>
                  <a:cubicBezTo>
                    <a:pt x="83" y="105"/>
                    <a:pt x="84" y="100"/>
                    <a:pt x="85" y="95"/>
                  </a:cubicBezTo>
                  <a:cubicBezTo>
                    <a:pt x="92" y="95"/>
                    <a:pt x="98" y="98"/>
                    <a:pt x="98" y="103"/>
                  </a:cubicBezTo>
                  <a:cubicBezTo>
                    <a:pt x="98" y="105"/>
                    <a:pt x="95" y="107"/>
                    <a:pt x="94" y="110"/>
                  </a:cubicBezTo>
                  <a:cubicBezTo>
                    <a:pt x="91" y="115"/>
                    <a:pt x="92" y="120"/>
                    <a:pt x="90" y="124"/>
                  </a:cubicBezTo>
                  <a:cubicBezTo>
                    <a:pt x="94" y="128"/>
                    <a:pt x="101" y="128"/>
                    <a:pt x="106" y="131"/>
                  </a:cubicBezTo>
                  <a:cubicBezTo>
                    <a:pt x="106" y="134"/>
                    <a:pt x="106" y="137"/>
                    <a:pt x="104" y="140"/>
                  </a:cubicBezTo>
                  <a:cubicBezTo>
                    <a:pt x="99" y="142"/>
                    <a:pt x="92" y="139"/>
                    <a:pt x="84" y="139"/>
                  </a:cubicBezTo>
                  <a:cubicBezTo>
                    <a:pt x="72" y="154"/>
                    <a:pt x="60" y="177"/>
                    <a:pt x="37" y="185"/>
                  </a:cubicBezTo>
                  <a:cubicBezTo>
                    <a:pt x="31" y="188"/>
                    <a:pt x="21" y="192"/>
                    <a:pt x="14" y="190"/>
                  </a:cubicBezTo>
                  <a:cubicBezTo>
                    <a:pt x="9" y="188"/>
                    <a:pt x="6" y="181"/>
                    <a:pt x="10" y="176"/>
                  </a:cubicBezTo>
                  <a:cubicBezTo>
                    <a:pt x="19" y="173"/>
                    <a:pt x="28" y="177"/>
                    <a:pt x="36" y="174"/>
                  </a:cubicBezTo>
                  <a:cubicBezTo>
                    <a:pt x="39" y="172"/>
                    <a:pt x="43" y="167"/>
                    <a:pt x="47" y="164"/>
                  </a:cubicBezTo>
                  <a:cubicBezTo>
                    <a:pt x="56" y="156"/>
                    <a:pt x="66" y="147"/>
                    <a:pt x="71" y="136"/>
                  </a:cubicBezTo>
                  <a:cubicBezTo>
                    <a:pt x="66" y="132"/>
                    <a:pt x="60" y="129"/>
                    <a:pt x="59" y="121"/>
                  </a:cubicBezTo>
                  <a:cubicBezTo>
                    <a:pt x="58" y="114"/>
                    <a:pt x="65" y="109"/>
                    <a:pt x="64" y="100"/>
                  </a:cubicBezTo>
                  <a:cubicBezTo>
                    <a:pt x="57" y="101"/>
                    <a:pt x="49" y="106"/>
                    <a:pt x="41" y="111"/>
                  </a:cubicBezTo>
                  <a:cubicBezTo>
                    <a:pt x="34" y="115"/>
                    <a:pt x="25" y="118"/>
                    <a:pt x="19" y="122"/>
                  </a:cubicBezTo>
                  <a:cubicBezTo>
                    <a:pt x="17" y="124"/>
                    <a:pt x="15" y="127"/>
                    <a:pt x="12" y="127"/>
                  </a:cubicBezTo>
                  <a:cubicBezTo>
                    <a:pt x="5" y="128"/>
                    <a:pt x="1" y="121"/>
                    <a:pt x="0" y="114"/>
                  </a:cubicBezTo>
                  <a:cubicBezTo>
                    <a:pt x="25" y="106"/>
                    <a:pt x="47" y="96"/>
                    <a:pt x="70" y="86"/>
                  </a:cubicBezTo>
                  <a:cubicBezTo>
                    <a:pt x="71" y="74"/>
                    <a:pt x="79" y="63"/>
                    <a:pt x="77" y="52"/>
                  </a:cubicBezTo>
                  <a:cubicBezTo>
                    <a:pt x="71" y="54"/>
                    <a:pt x="68" y="60"/>
                    <a:pt x="65" y="65"/>
                  </a:cubicBezTo>
                  <a:cubicBezTo>
                    <a:pt x="62" y="70"/>
                    <a:pt x="61" y="78"/>
                    <a:pt x="53" y="78"/>
                  </a:cubicBezTo>
                  <a:cubicBezTo>
                    <a:pt x="46" y="66"/>
                    <a:pt x="54" y="48"/>
                    <a:pt x="52" y="34"/>
                  </a:cubicBezTo>
                  <a:cubicBezTo>
                    <a:pt x="60" y="36"/>
                    <a:pt x="61" y="44"/>
                    <a:pt x="62" y="53"/>
                  </a:cubicBezTo>
                  <a:cubicBezTo>
                    <a:pt x="73" y="52"/>
                    <a:pt x="77" y="43"/>
                    <a:pt x="83" y="37"/>
                  </a:cubicBezTo>
                  <a:cubicBezTo>
                    <a:pt x="84" y="26"/>
                    <a:pt x="89" y="12"/>
                    <a:pt x="83" y="3"/>
                  </a:cubicBezTo>
                  <a:cubicBezTo>
                    <a:pt x="89" y="0"/>
                    <a:pt x="96" y="3"/>
                    <a:pt x="10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íš1îďê">
              <a:extLst>
                <a:ext uri="{FF2B5EF4-FFF2-40B4-BE49-F238E27FC236}">
                  <a16:creationId xmlns:a16="http://schemas.microsoft.com/office/drawing/2014/main" id="{EC130B42-6F6B-8654-34AD-644AE7AC7930}"/>
                </a:ext>
              </a:extLst>
            </p:cNvPr>
            <p:cNvSpPr/>
            <p:nvPr/>
          </p:nvSpPr>
          <p:spPr bwMode="auto">
            <a:xfrm>
              <a:off x="6605481" y="2812096"/>
              <a:ext cx="637148" cy="923865"/>
            </a:xfrm>
            <a:custGeom>
              <a:avLst/>
              <a:gdLst>
                <a:gd name="T0" fmla="*/ 71 w 115"/>
                <a:gd name="T1" fmla="*/ 48 h 167"/>
                <a:gd name="T2" fmla="*/ 90 w 115"/>
                <a:gd name="T3" fmla="*/ 48 h 167"/>
                <a:gd name="T4" fmla="*/ 69 w 115"/>
                <a:gd name="T5" fmla="*/ 65 h 167"/>
                <a:gd name="T6" fmla="*/ 61 w 115"/>
                <a:gd name="T7" fmla="*/ 93 h 167"/>
                <a:gd name="T8" fmla="*/ 78 w 115"/>
                <a:gd name="T9" fmla="*/ 105 h 167"/>
                <a:gd name="T10" fmla="*/ 115 w 115"/>
                <a:gd name="T11" fmla="*/ 111 h 167"/>
                <a:gd name="T12" fmla="*/ 110 w 115"/>
                <a:gd name="T13" fmla="*/ 122 h 167"/>
                <a:gd name="T14" fmla="*/ 84 w 115"/>
                <a:gd name="T15" fmla="*/ 126 h 167"/>
                <a:gd name="T16" fmla="*/ 58 w 115"/>
                <a:gd name="T17" fmla="*/ 99 h 167"/>
                <a:gd name="T18" fmla="*/ 28 w 115"/>
                <a:gd name="T19" fmla="*/ 150 h 167"/>
                <a:gd name="T20" fmla="*/ 0 w 115"/>
                <a:gd name="T21" fmla="*/ 167 h 167"/>
                <a:gd name="T22" fmla="*/ 6 w 115"/>
                <a:gd name="T23" fmla="*/ 158 h 167"/>
                <a:gd name="T24" fmla="*/ 29 w 115"/>
                <a:gd name="T25" fmla="*/ 127 h 167"/>
                <a:gd name="T26" fmla="*/ 48 w 115"/>
                <a:gd name="T27" fmla="*/ 78 h 167"/>
                <a:gd name="T28" fmla="*/ 24 w 115"/>
                <a:gd name="T29" fmla="*/ 71 h 167"/>
                <a:gd name="T30" fmla="*/ 33 w 115"/>
                <a:gd name="T31" fmla="*/ 68 h 167"/>
                <a:gd name="T32" fmla="*/ 55 w 115"/>
                <a:gd name="T33" fmla="*/ 57 h 167"/>
                <a:gd name="T34" fmla="*/ 63 w 115"/>
                <a:gd name="T35" fmla="*/ 6 h 167"/>
                <a:gd name="T36" fmla="*/ 77 w 115"/>
                <a:gd name="T37" fmla="*/ 12 h 167"/>
                <a:gd name="T38" fmla="*/ 71 w 115"/>
                <a:gd name="T39" fmla="*/ 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67">
                  <a:moveTo>
                    <a:pt x="71" y="48"/>
                  </a:moveTo>
                  <a:cubicBezTo>
                    <a:pt x="75" y="47"/>
                    <a:pt x="88" y="39"/>
                    <a:pt x="90" y="48"/>
                  </a:cubicBezTo>
                  <a:cubicBezTo>
                    <a:pt x="92" y="57"/>
                    <a:pt x="77" y="63"/>
                    <a:pt x="69" y="65"/>
                  </a:cubicBezTo>
                  <a:cubicBezTo>
                    <a:pt x="67" y="73"/>
                    <a:pt x="59" y="83"/>
                    <a:pt x="61" y="93"/>
                  </a:cubicBezTo>
                  <a:cubicBezTo>
                    <a:pt x="63" y="97"/>
                    <a:pt x="72" y="101"/>
                    <a:pt x="78" y="105"/>
                  </a:cubicBezTo>
                  <a:cubicBezTo>
                    <a:pt x="90" y="111"/>
                    <a:pt x="102" y="114"/>
                    <a:pt x="115" y="111"/>
                  </a:cubicBezTo>
                  <a:cubicBezTo>
                    <a:pt x="115" y="115"/>
                    <a:pt x="113" y="119"/>
                    <a:pt x="110" y="122"/>
                  </a:cubicBezTo>
                  <a:cubicBezTo>
                    <a:pt x="102" y="129"/>
                    <a:pt x="94" y="134"/>
                    <a:pt x="84" y="126"/>
                  </a:cubicBezTo>
                  <a:cubicBezTo>
                    <a:pt x="74" y="119"/>
                    <a:pt x="67" y="104"/>
                    <a:pt x="58" y="99"/>
                  </a:cubicBezTo>
                  <a:cubicBezTo>
                    <a:pt x="48" y="116"/>
                    <a:pt x="40" y="135"/>
                    <a:pt x="28" y="150"/>
                  </a:cubicBezTo>
                  <a:cubicBezTo>
                    <a:pt x="21" y="157"/>
                    <a:pt x="12" y="166"/>
                    <a:pt x="0" y="167"/>
                  </a:cubicBezTo>
                  <a:cubicBezTo>
                    <a:pt x="0" y="163"/>
                    <a:pt x="4" y="160"/>
                    <a:pt x="6" y="158"/>
                  </a:cubicBezTo>
                  <a:cubicBezTo>
                    <a:pt x="14" y="149"/>
                    <a:pt x="22" y="138"/>
                    <a:pt x="29" y="127"/>
                  </a:cubicBezTo>
                  <a:cubicBezTo>
                    <a:pt x="38" y="113"/>
                    <a:pt x="47" y="97"/>
                    <a:pt x="48" y="78"/>
                  </a:cubicBezTo>
                  <a:cubicBezTo>
                    <a:pt x="42" y="79"/>
                    <a:pt x="28" y="80"/>
                    <a:pt x="24" y="71"/>
                  </a:cubicBezTo>
                  <a:cubicBezTo>
                    <a:pt x="27" y="68"/>
                    <a:pt x="30" y="69"/>
                    <a:pt x="33" y="68"/>
                  </a:cubicBezTo>
                  <a:cubicBezTo>
                    <a:pt x="42" y="66"/>
                    <a:pt x="50" y="62"/>
                    <a:pt x="55" y="57"/>
                  </a:cubicBezTo>
                  <a:cubicBezTo>
                    <a:pt x="64" y="44"/>
                    <a:pt x="57" y="25"/>
                    <a:pt x="63" y="6"/>
                  </a:cubicBezTo>
                  <a:cubicBezTo>
                    <a:pt x="67" y="0"/>
                    <a:pt x="76" y="7"/>
                    <a:pt x="77" y="12"/>
                  </a:cubicBezTo>
                  <a:cubicBezTo>
                    <a:pt x="79" y="23"/>
                    <a:pt x="70" y="39"/>
                    <a:pt x="7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226" name="íṩlíḍe">
              <a:extLst>
                <a:ext uri="{FF2B5EF4-FFF2-40B4-BE49-F238E27FC236}">
                  <a16:creationId xmlns:a16="http://schemas.microsoft.com/office/drawing/2014/main" id="{3C272E18-6737-172D-CB6E-0ED7AD1C2FC4}"/>
                </a:ext>
              </a:extLst>
            </p:cNvPr>
            <p:cNvGrpSpPr/>
            <p:nvPr/>
          </p:nvGrpSpPr>
          <p:grpSpPr>
            <a:xfrm>
              <a:off x="4589708" y="2583543"/>
              <a:ext cx="742163" cy="1193232"/>
              <a:chOff x="4691308" y="2684429"/>
              <a:chExt cx="679414" cy="1092346"/>
            </a:xfrm>
            <a:grpFill/>
          </p:grpSpPr>
          <p:sp>
            <p:nvSpPr>
              <p:cNvPr id="251" name="ïṡľïďê">
                <a:extLst>
                  <a:ext uri="{FF2B5EF4-FFF2-40B4-BE49-F238E27FC236}">
                    <a16:creationId xmlns:a16="http://schemas.microsoft.com/office/drawing/2014/main" id="{F0759933-3576-80E4-0CFD-1B473049353D}"/>
                  </a:ext>
                </a:extLst>
              </p:cNvPr>
              <p:cNvSpPr/>
              <p:nvPr/>
            </p:nvSpPr>
            <p:spPr bwMode="auto">
              <a:xfrm>
                <a:off x="4691308" y="2684429"/>
                <a:ext cx="679414" cy="1092346"/>
              </a:xfrm>
              <a:custGeom>
                <a:avLst/>
                <a:gdLst>
                  <a:gd name="T0" fmla="*/ 77 w 136"/>
                  <a:gd name="T1" fmla="*/ 132 h 218"/>
                  <a:gd name="T2" fmla="*/ 107 w 136"/>
                  <a:gd name="T3" fmla="*/ 109 h 218"/>
                  <a:gd name="T4" fmla="*/ 99 w 136"/>
                  <a:gd name="T5" fmla="*/ 131 h 218"/>
                  <a:gd name="T6" fmla="*/ 91 w 136"/>
                  <a:gd name="T7" fmla="*/ 154 h 218"/>
                  <a:gd name="T8" fmla="*/ 120 w 136"/>
                  <a:gd name="T9" fmla="*/ 142 h 218"/>
                  <a:gd name="T10" fmla="*/ 118 w 136"/>
                  <a:gd name="T11" fmla="*/ 160 h 218"/>
                  <a:gd name="T12" fmla="*/ 111 w 136"/>
                  <a:gd name="T13" fmla="*/ 169 h 218"/>
                  <a:gd name="T14" fmla="*/ 123 w 136"/>
                  <a:gd name="T15" fmla="*/ 178 h 218"/>
                  <a:gd name="T16" fmla="*/ 122 w 136"/>
                  <a:gd name="T17" fmla="*/ 198 h 218"/>
                  <a:gd name="T18" fmla="*/ 103 w 136"/>
                  <a:gd name="T19" fmla="*/ 181 h 218"/>
                  <a:gd name="T20" fmla="*/ 85 w 136"/>
                  <a:gd name="T21" fmla="*/ 198 h 218"/>
                  <a:gd name="T22" fmla="*/ 71 w 136"/>
                  <a:gd name="T23" fmla="*/ 218 h 218"/>
                  <a:gd name="T24" fmla="*/ 68 w 136"/>
                  <a:gd name="T25" fmla="*/ 181 h 218"/>
                  <a:gd name="T26" fmla="*/ 75 w 136"/>
                  <a:gd name="T27" fmla="*/ 156 h 218"/>
                  <a:gd name="T28" fmla="*/ 46 w 136"/>
                  <a:gd name="T29" fmla="*/ 191 h 218"/>
                  <a:gd name="T30" fmla="*/ 7 w 136"/>
                  <a:gd name="T31" fmla="*/ 215 h 218"/>
                  <a:gd name="T32" fmla="*/ 24 w 136"/>
                  <a:gd name="T33" fmla="*/ 182 h 218"/>
                  <a:gd name="T34" fmla="*/ 41 w 136"/>
                  <a:gd name="T35" fmla="*/ 168 h 218"/>
                  <a:gd name="T36" fmla="*/ 65 w 136"/>
                  <a:gd name="T37" fmla="*/ 112 h 218"/>
                  <a:gd name="T38" fmla="*/ 64 w 136"/>
                  <a:gd name="T39" fmla="*/ 105 h 218"/>
                  <a:gd name="T40" fmla="*/ 66 w 136"/>
                  <a:gd name="T41" fmla="*/ 86 h 218"/>
                  <a:gd name="T42" fmla="*/ 65 w 136"/>
                  <a:gd name="T43" fmla="*/ 71 h 218"/>
                  <a:gd name="T44" fmla="*/ 66 w 136"/>
                  <a:gd name="T45" fmla="*/ 64 h 218"/>
                  <a:gd name="T46" fmla="*/ 64 w 136"/>
                  <a:gd name="T47" fmla="*/ 52 h 218"/>
                  <a:gd name="T48" fmla="*/ 64 w 136"/>
                  <a:gd name="T49" fmla="*/ 37 h 218"/>
                  <a:gd name="T50" fmla="*/ 57 w 136"/>
                  <a:gd name="T51" fmla="*/ 22 h 218"/>
                  <a:gd name="T52" fmla="*/ 52 w 136"/>
                  <a:gd name="T53" fmla="*/ 2 h 218"/>
                  <a:gd name="T54" fmla="*/ 53 w 136"/>
                  <a:gd name="T55" fmla="*/ 1 h 218"/>
                  <a:gd name="T56" fmla="*/ 65 w 136"/>
                  <a:gd name="T57" fmla="*/ 8 h 218"/>
                  <a:gd name="T58" fmla="*/ 77 w 136"/>
                  <a:gd name="T59" fmla="*/ 82 h 218"/>
                  <a:gd name="T60" fmla="*/ 77 w 136"/>
                  <a:gd name="T61" fmla="*/ 132 h 218"/>
                  <a:gd name="T62" fmla="*/ 100 w 136"/>
                  <a:gd name="T63" fmla="*/ 159 h 218"/>
                  <a:gd name="T64" fmla="*/ 101 w 136"/>
                  <a:gd name="T65" fmla="*/ 165 h 218"/>
                  <a:gd name="T66" fmla="*/ 106 w 136"/>
                  <a:gd name="T67" fmla="*/ 160 h 218"/>
                  <a:gd name="T68" fmla="*/ 100 w 136"/>
                  <a:gd name="T69" fmla="*/ 159 h 218"/>
                  <a:gd name="T70" fmla="*/ 81 w 136"/>
                  <a:gd name="T71" fmla="*/ 185 h 218"/>
                  <a:gd name="T72" fmla="*/ 93 w 136"/>
                  <a:gd name="T73" fmla="*/ 175 h 218"/>
                  <a:gd name="T74" fmla="*/ 86 w 136"/>
                  <a:gd name="T75" fmla="*/ 168 h 218"/>
                  <a:gd name="T76" fmla="*/ 81 w 136"/>
                  <a:gd name="T7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218">
                    <a:moveTo>
                      <a:pt x="77" y="132"/>
                    </a:moveTo>
                    <a:cubicBezTo>
                      <a:pt x="92" y="129"/>
                      <a:pt x="89" y="109"/>
                      <a:pt x="107" y="109"/>
                    </a:cubicBezTo>
                    <a:cubicBezTo>
                      <a:pt x="111" y="118"/>
                      <a:pt x="103" y="124"/>
                      <a:pt x="99" y="131"/>
                    </a:cubicBezTo>
                    <a:cubicBezTo>
                      <a:pt x="96" y="138"/>
                      <a:pt x="93" y="145"/>
                      <a:pt x="91" y="154"/>
                    </a:cubicBezTo>
                    <a:cubicBezTo>
                      <a:pt x="102" y="151"/>
                      <a:pt x="108" y="144"/>
                      <a:pt x="120" y="142"/>
                    </a:cubicBezTo>
                    <a:cubicBezTo>
                      <a:pt x="129" y="150"/>
                      <a:pt x="124" y="153"/>
                      <a:pt x="118" y="160"/>
                    </a:cubicBezTo>
                    <a:cubicBezTo>
                      <a:pt x="116" y="162"/>
                      <a:pt x="111" y="167"/>
                      <a:pt x="111" y="169"/>
                    </a:cubicBezTo>
                    <a:cubicBezTo>
                      <a:pt x="111" y="173"/>
                      <a:pt x="119" y="176"/>
                      <a:pt x="123" y="178"/>
                    </a:cubicBezTo>
                    <a:cubicBezTo>
                      <a:pt x="131" y="183"/>
                      <a:pt x="136" y="194"/>
                      <a:pt x="122" y="198"/>
                    </a:cubicBezTo>
                    <a:cubicBezTo>
                      <a:pt x="118" y="190"/>
                      <a:pt x="112" y="180"/>
                      <a:pt x="103" y="181"/>
                    </a:cubicBezTo>
                    <a:cubicBezTo>
                      <a:pt x="98" y="181"/>
                      <a:pt x="88" y="195"/>
                      <a:pt x="85" y="198"/>
                    </a:cubicBezTo>
                    <a:cubicBezTo>
                      <a:pt x="79" y="206"/>
                      <a:pt x="75" y="214"/>
                      <a:pt x="71" y="218"/>
                    </a:cubicBezTo>
                    <a:cubicBezTo>
                      <a:pt x="59" y="212"/>
                      <a:pt x="63" y="195"/>
                      <a:pt x="68" y="181"/>
                    </a:cubicBezTo>
                    <a:cubicBezTo>
                      <a:pt x="71" y="172"/>
                      <a:pt x="77" y="164"/>
                      <a:pt x="75" y="156"/>
                    </a:cubicBezTo>
                    <a:cubicBezTo>
                      <a:pt x="65" y="166"/>
                      <a:pt x="56" y="179"/>
                      <a:pt x="46" y="191"/>
                    </a:cubicBezTo>
                    <a:cubicBezTo>
                      <a:pt x="36" y="202"/>
                      <a:pt x="24" y="214"/>
                      <a:pt x="7" y="215"/>
                    </a:cubicBezTo>
                    <a:cubicBezTo>
                      <a:pt x="0" y="198"/>
                      <a:pt x="13" y="189"/>
                      <a:pt x="24" y="182"/>
                    </a:cubicBezTo>
                    <a:cubicBezTo>
                      <a:pt x="31" y="177"/>
                      <a:pt x="35" y="173"/>
                      <a:pt x="41" y="168"/>
                    </a:cubicBezTo>
                    <a:cubicBezTo>
                      <a:pt x="57" y="155"/>
                      <a:pt x="67" y="140"/>
                      <a:pt x="65" y="112"/>
                    </a:cubicBezTo>
                    <a:cubicBezTo>
                      <a:pt x="64" y="110"/>
                      <a:pt x="64" y="108"/>
                      <a:pt x="64" y="105"/>
                    </a:cubicBezTo>
                    <a:cubicBezTo>
                      <a:pt x="63" y="99"/>
                      <a:pt x="67" y="92"/>
                      <a:pt x="66" y="86"/>
                    </a:cubicBezTo>
                    <a:cubicBezTo>
                      <a:pt x="66" y="81"/>
                      <a:pt x="64" y="76"/>
                      <a:pt x="65" y="71"/>
                    </a:cubicBezTo>
                    <a:cubicBezTo>
                      <a:pt x="65" y="68"/>
                      <a:pt x="66" y="66"/>
                      <a:pt x="66" y="64"/>
                    </a:cubicBezTo>
                    <a:cubicBezTo>
                      <a:pt x="67" y="59"/>
                      <a:pt x="65" y="56"/>
                      <a:pt x="64" y="52"/>
                    </a:cubicBezTo>
                    <a:cubicBezTo>
                      <a:pt x="63" y="47"/>
                      <a:pt x="65" y="41"/>
                      <a:pt x="64" y="37"/>
                    </a:cubicBezTo>
                    <a:cubicBezTo>
                      <a:pt x="62" y="32"/>
                      <a:pt x="59" y="27"/>
                      <a:pt x="57" y="22"/>
                    </a:cubicBezTo>
                    <a:cubicBezTo>
                      <a:pt x="54" y="14"/>
                      <a:pt x="50" y="9"/>
                      <a:pt x="52" y="2"/>
                    </a:cubicBezTo>
                    <a:cubicBezTo>
                      <a:pt x="52" y="2"/>
                      <a:pt x="53" y="1"/>
                      <a:pt x="53" y="1"/>
                    </a:cubicBezTo>
                    <a:cubicBezTo>
                      <a:pt x="57" y="0"/>
                      <a:pt x="63" y="4"/>
                      <a:pt x="65" y="8"/>
                    </a:cubicBezTo>
                    <a:cubicBezTo>
                      <a:pt x="75" y="23"/>
                      <a:pt x="76" y="56"/>
                      <a:pt x="77" y="82"/>
                    </a:cubicBezTo>
                    <a:cubicBezTo>
                      <a:pt x="78" y="100"/>
                      <a:pt x="72" y="119"/>
                      <a:pt x="77" y="132"/>
                    </a:cubicBezTo>
                    <a:close/>
                    <a:moveTo>
                      <a:pt x="100" y="159"/>
                    </a:moveTo>
                    <a:cubicBezTo>
                      <a:pt x="100" y="161"/>
                      <a:pt x="100" y="164"/>
                      <a:pt x="101" y="165"/>
                    </a:cubicBezTo>
                    <a:cubicBezTo>
                      <a:pt x="104" y="165"/>
                      <a:pt x="105" y="163"/>
                      <a:pt x="106" y="160"/>
                    </a:cubicBezTo>
                    <a:cubicBezTo>
                      <a:pt x="105" y="158"/>
                      <a:pt x="103" y="159"/>
                      <a:pt x="100" y="159"/>
                    </a:cubicBezTo>
                    <a:close/>
                    <a:moveTo>
                      <a:pt x="81" y="185"/>
                    </a:moveTo>
                    <a:cubicBezTo>
                      <a:pt x="88" y="186"/>
                      <a:pt x="89" y="178"/>
                      <a:pt x="93" y="175"/>
                    </a:cubicBezTo>
                    <a:cubicBezTo>
                      <a:pt x="90" y="173"/>
                      <a:pt x="90" y="168"/>
                      <a:pt x="86" y="168"/>
                    </a:cubicBezTo>
                    <a:cubicBezTo>
                      <a:pt x="84" y="173"/>
                      <a:pt x="82" y="179"/>
                      <a:pt x="8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îšlíḍé">
                <a:extLst>
                  <a:ext uri="{FF2B5EF4-FFF2-40B4-BE49-F238E27FC236}">
                    <a16:creationId xmlns:a16="http://schemas.microsoft.com/office/drawing/2014/main" id="{8E59EB19-D91A-B3F6-48F2-4449FB787BE8}"/>
                  </a:ext>
                </a:extLst>
              </p:cNvPr>
              <p:cNvSpPr/>
              <p:nvPr/>
            </p:nvSpPr>
            <p:spPr bwMode="auto">
              <a:xfrm>
                <a:off x="5111440" y="2763653"/>
                <a:ext cx="153649" cy="127241"/>
              </a:xfrm>
              <a:custGeom>
                <a:avLst/>
                <a:gdLst>
                  <a:gd name="T0" fmla="*/ 1 w 31"/>
                  <a:gd name="T1" fmla="*/ 0 h 25"/>
                  <a:gd name="T2" fmla="*/ 31 w 31"/>
                  <a:gd name="T3" fmla="*/ 21 h 25"/>
                  <a:gd name="T4" fmla="*/ 18 w 31"/>
                  <a:gd name="T5" fmla="*/ 25 h 25"/>
                  <a:gd name="T6" fmla="*/ 10 w 31"/>
                  <a:gd name="T7" fmla="*/ 16 h 25"/>
                  <a:gd name="T8" fmla="*/ 1 w 31"/>
                  <a:gd name="T9" fmla="*/ 6 h 25"/>
                  <a:gd name="T10" fmla="*/ 1 w 31"/>
                  <a:gd name="T11" fmla="*/ 0 h 25"/>
                </a:gdLst>
                <a:ahLst/>
                <a:cxnLst>
                  <a:cxn ang="0">
                    <a:pos x="T0" y="T1"/>
                  </a:cxn>
                  <a:cxn ang="0">
                    <a:pos x="T2" y="T3"/>
                  </a:cxn>
                  <a:cxn ang="0">
                    <a:pos x="T4" y="T5"/>
                  </a:cxn>
                  <a:cxn ang="0">
                    <a:pos x="T6" y="T7"/>
                  </a:cxn>
                  <a:cxn ang="0">
                    <a:pos x="T8" y="T9"/>
                  </a:cxn>
                  <a:cxn ang="0">
                    <a:pos x="T10" y="T11"/>
                  </a:cxn>
                </a:cxnLst>
                <a:rect l="0" t="0" r="r" b="b"/>
                <a:pathLst>
                  <a:path w="31" h="25">
                    <a:moveTo>
                      <a:pt x="1" y="0"/>
                    </a:moveTo>
                    <a:cubicBezTo>
                      <a:pt x="15" y="1"/>
                      <a:pt x="28" y="7"/>
                      <a:pt x="31" y="21"/>
                    </a:cubicBezTo>
                    <a:cubicBezTo>
                      <a:pt x="28" y="24"/>
                      <a:pt x="24" y="25"/>
                      <a:pt x="18" y="25"/>
                    </a:cubicBezTo>
                    <a:cubicBezTo>
                      <a:pt x="20" y="17"/>
                      <a:pt x="13" y="18"/>
                      <a:pt x="10" y="16"/>
                    </a:cubicBezTo>
                    <a:cubicBezTo>
                      <a:pt x="8" y="14"/>
                      <a:pt x="2" y="9"/>
                      <a:pt x="1" y="6"/>
                    </a:cubicBezTo>
                    <a:cubicBezTo>
                      <a:pt x="0" y="4"/>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S1ïḍé">
                <a:extLst>
                  <a:ext uri="{FF2B5EF4-FFF2-40B4-BE49-F238E27FC236}">
                    <a16:creationId xmlns:a16="http://schemas.microsoft.com/office/drawing/2014/main" id="{2BED2C66-BBED-A1E8-F47A-7321CA47E3E5}"/>
                  </a:ext>
                </a:extLst>
              </p:cNvPr>
              <p:cNvSpPr/>
              <p:nvPr/>
            </p:nvSpPr>
            <p:spPr bwMode="auto">
              <a:xfrm>
                <a:off x="5121043" y="2924505"/>
                <a:ext cx="139244" cy="225671"/>
              </a:xfrm>
              <a:custGeom>
                <a:avLst/>
                <a:gdLst>
                  <a:gd name="T0" fmla="*/ 22 w 28"/>
                  <a:gd name="T1" fmla="*/ 19 h 45"/>
                  <a:gd name="T2" fmla="*/ 13 w 28"/>
                  <a:gd name="T3" fmla="*/ 21 h 45"/>
                  <a:gd name="T4" fmla="*/ 20 w 28"/>
                  <a:gd name="T5" fmla="*/ 39 h 45"/>
                  <a:gd name="T6" fmla="*/ 11 w 28"/>
                  <a:gd name="T7" fmla="*/ 44 h 45"/>
                  <a:gd name="T8" fmla="*/ 0 w 28"/>
                  <a:gd name="T9" fmla="*/ 32 h 45"/>
                  <a:gd name="T10" fmla="*/ 8 w 28"/>
                  <a:gd name="T11" fmla="*/ 18 h 45"/>
                  <a:gd name="T12" fmla="*/ 8 w 28"/>
                  <a:gd name="T13" fmla="*/ 1 h 45"/>
                  <a:gd name="T14" fmla="*/ 27 w 28"/>
                  <a:gd name="T15" fmla="*/ 9 h 45"/>
                  <a:gd name="T16" fmla="*/ 22 w 28"/>
                  <a:gd name="T17"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5">
                    <a:moveTo>
                      <a:pt x="22" y="19"/>
                    </a:moveTo>
                    <a:cubicBezTo>
                      <a:pt x="18" y="18"/>
                      <a:pt x="15" y="18"/>
                      <a:pt x="13" y="21"/>
                    </a:cubicBezTo>
                    <a:cubicBezTo>
                      <a:pt x="12" y="28"/>
                      <a:pt x="21" y="32"/>
                      <a:pt x="20" y="39"/>
                    </a:cubicBezTo>
                    <a:cubicBezTo>
                      <a:pt x="19" y="42"/>
                      <a:pt x="14" y="45"/>
                      <a:pt x="11" y="44"/>
                    </a:cubicBezTo>
                    <a:cubicBezTo>
                      <a:pt x="6" y="44"/>
                      <a:pt x="2" y="35"/>
                      <a:pt x="0" y="32"/>
                    </a:cubicBezTo>
                    <a:cubicBezTo>
                      <a:pt x="0" y="26"/>
                      <a:pt x="7" y="23"/>
                      <a:pt x="8" y="18"/>
                    </a:cubicBezTo>
                    <a:cubicBezTo>
                      <a:pt x="9" y="12"/>
                      <a:pt x="4" y="7"/>
                      <a:pt x="8" y="1"/>
                    </a:cubicBezTo>
                    <a:cubicBezTo>
                      <a:pt x="13" y="0"/>
                      <a:pt x="26" y="2"/>
                      <a:pt x="27" y="9"/>
                    </a:cubicBezTo>
                    <a:cubicBezTo>
                      <a:pt x="28" y="13"/>
                      <a:pt x="24" y="15"/>
                      <a:pt x="2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27" name="î$1idè">
              <a:extLst>
                <a:ext uri="{FF2B5EF4-FFF2-40B4-BE49-F238E27FC236}">
                  <a16:creationId xmlns:a16="http://schemas.microsoft.com/office/drawing/2014/main" id="{EA727ECC-E6D7-5A7D-EF5E-97FAE919EB01}"/>
                </a:ext>
              </a:extLst>
            </p:cNvPr>
            <p:cNvGrpSpPr/>
            <p:nvPr/>
          </p:nvGrpSpPr>
          <p:grpSpPr>
            <a:xfrm>
              <a:off x="7561942" y="2580837"/>
              <a:ext cx="677905" cy="1186334"/>
              <a:chOff x="7344147" y="2674826"/>
              <a:chExt cx="624197" cy="1092345"/>
            </a:xfrm>
            <a:grpFill/>
          </p:grpSpPr>
          <p:sp>
            <p:nvSpPr>
              <p:cNvPr id="247" name="ïṩľiḓe">
                <a:extLst>
                  <a:ext uri="{FF2B5EF4-FFF2-40B4-BE49-F238E27FC236}">
                    <a16:creationId xmlns:a16="http://schemas.microsoft.com/office/drawing/2014/main" id="{FD25ED15-31EC-B70E-0EE7-BE99F8AEE057}"/>
                  </a:ext>
                </a:extLst>
              </p:cNvPr>
              <p:cNvSpPr/>
              <p:nvPr/>
            </p:nvSpPr>
            <p:spPr bwMode="auto">
              <a:xfrm>
                <a:off x="7473788" y="2674826"/>
                <a:ext cx="494556" cy="734632"/>
              </a:xfrm>
              <a:custGeom>
                <a:avLst/>
                <a:gdLst>
                  <a:gd name="T0" fmla="*/ 42 w 99"/>
                  <a:gd name="T1" fmla="*/ 45 h 147"/>
                  <a:gd name="T2" fmla="*/ 93 w 99"/>
                  <a:gd name="T3" fmla="*/ 30 h 147"/>
                  <a:gd name="T4" fmla="*/ 65 w 99"/>
                  <a:gd name="T5" fmla="*/ 93 h 147"/>
                  <a:gd name="T6" fmla="*/ 99 w 99"/>
                  <a:gd name="T7" fmla="*/ 87 h 147"/>
                  <a:gd name="T8" fmla="*/ 57 w 99"/>
                  <a:gd name="T9" fmla="*/ 119 h 147"/>
                  <a:gd name="T10" fmla="*/ 34 w 99"/>
                  <a:gd name="T11" fmla="*/ 147 h 147"/>
                  <a:gd name="T12" fmla="*/ 35 w 99"/>
                  <a:gd name="T13" fmla="*/ 138 h 147"/>
                  <a:gd name="T14" fmla="*/ 18 w 99"/>
                  <a:gd name="T15" fmla="*/ 137 h 147"/>
                  <a:gd name="T16" fmla="*/ 28 w 99"/>
                  <a:gd name="T17" fmla="*/ 130 h 147"/>
                  <a:gd name="T18" fmla="*/ 47 w 99"/>
                  <a:gd name="T19" fmla="*/ 116 h 147"/>
                  <a:gd name="T20" fmla="*/ 78 w 99"/>
                  <a:gd name="T21" fmla="*/ 100 h 147"/>
                  <a:gd name="T22" fmla="*/ 44 w 99"/>
                  <a:gd name="T23" fmla="*/ 112 h 147"/>
                  <a:gd name="T24" fmla="*/ 11 w 99"/>
                  <a:gd name="T25" fmla="*/ 121 h 147"/>
                  <a:gd name="T26" fmla="*/ 41 w 99"/>
                  <a:gd name="T27" fmla="*/ 92 h 147"/>
                  <a:gd name="T28" fmla="*/ 28 w 99"/>
                  <a:gd name="T29" fmla="*/ 89 h 147"/>
                  <a:gd name="T30" fmla="*/ 5 w 99"/>
                  <a:gd name="T31" fmla="*/ 114 h 147"/>
                  <a:gd name="T32" fmla="*/ 18 w 99"/>
                  <a:gd name="T33" fmla="*/ 91 h 147"/>
                  <a:gd name="T34" fmla="*/ 20 w 99"/>
                  <a:gd name="T35" fmla="*/ 74 h 147"/>
                  <a:gd name="T36" fmla="*/ 15 w 99"/>
                  <a:gd name="T37" fmla="*/ 78 h 147"/>
                  <a:gd name="T38" fmla="*/ 0 w 99"/>
                  <a:gd name="T39" fmla="*/ 32 h 147"/>
                  <a:gd name="T40" fmla="*/ 7 w 99"/>
                  <a:gd name="T41" fmla="*/ 31 h 147"/>
                  <a:gd name="T42" fmla="*/ 23 w 99"/>
                  <a:gd name="T43" fmla="*/ 72 h 147"/>
                  <a:gd name="T44" fmla="*/ 31 w 99"/>
                  <a:gd name="T45" fmla="*/ 63 h 147"/>
                  <a:gd name="T46" fmla="*/ 27 w 99"/>
                  <a:gd name="T47" fmla="*/ 49 h 147"/>
                  <a:gd name="T48" fmla="*/ 34 w 99"/>
                  <a:gd name="T49" fmla="*/ 41 h 147"/>
                  <a:gd name="T50" fmla="*/ 43 w 99"/>
                  <a:gd name="T51" fmla="*/ 12 h 147"/>
                  <a:gd name="T52" fmla="*/ 42 w 99"/>
                  <a:gd name="T53" fmla="*/ 1 h 147"/>
                  <a:gd name="T54" fmla="*/ 46 w 99"/>
                  <a:gd name="T55" fmla="*/ 1 h 147"/>
                  <a:gd name="T56" fmla="*/ 61 w 99"/>
                  <a:gd name="T57" fmla="*/ 15 h 147"/>
                  <a:gd name="T58" fmla="*/ 42 w 99"/>
                  <a:gd name="T59" fmla="*/ 45 h 147"/>
                  <a:gd name="T60" fmla="*/ 56 w 99"/>
                  <a:gd name="T61" fmla="*/ 47 h 147"/>
                  <a:gd name="T62" fmla="*/ 66 w 99"/>
                  <a:gd name="T63" fmla="*/ 64 h 147"/>
                  <a:gd name="T64" fmla="*/ 61 w 99"/>
                  <a:gd name="T65" fmla="*/ 73 h 147"/>
                  <a:gd name="T66" fmla="*/ 58 w 99"/>
                  <a:gd name="T67" fmla="*/ 74 h 147"/>
                  <a:gd name="T68" fmla="*/ 55 w 99"/>
                  <a:gd name="T69" fmla="*/ 79 h 147"/>
                  <a:gd name="T70" fmla="*/ 46 w 99"/>
                  <a:gd name="T71" fmla="*/ 88 h 147"/>
                  <a:gd name="T72" fmla="*/ 48 w 99"/>
                  <a:gd name="T73" fmla="*/ 97 h 147"/>
                  <a:gd name="T74" fmla="*/ 77 w 99"/>
                  <a:gd name="T75" fmla="*/ 52 h 147"/>
                  <a:gd name="T76" fmla="*/ 79 w 99"/>
                  <a:gd name="T77" fmla="*/ 37 h 147"/>
                  <a:gd name="T78" fmla="*/ 56 w 99"/>
                  <a:gd name="T79" fmla="*/ 47 h 147"/>
                  <a:gd name="T80" fmla="*/ 36 w 99"/>
                  <a:gd name="T81" fmla="*/ 76 h 147"/>
                  <a:gd name="T82" fmla="*/ 42 w 99"/>
                  <a:gd name="T83" fmla="*/ 73 h 147"/>
                  <a:gd name="T84" fmla="*/ 43 w 99"/>
                  <a:gd name="T85" fmla="*/ 80 h 147"/>
                  <a:gd name="T86" fmla="*/ 52 w 99"/>
                  <a:gd name="T87" fmla="*/ 50 h 147"/>
                  <a:gd name="T88" fmla="*/ 44 w 99"/>
                  <a:gd name="T89" fmla="*/ 50 h 147"/>
                  <a:gd name="T90" fmla="*/ 36 w 99"/>
                  <a:gd name="T91"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147">
                    <a:moveTo>
                      <a:pt x="42" y="45"/>
                    </a:moveTo>
                    <a:cubicBezTo>
                      <a:pt x="56" y="37"/>
                      <a:pt x="72" y="22"/>
                      <a:pt x="93" y="30"/>
                    </a:cubicBezTo>
                    <a:cubicBezTo>
                      <a:pt x="92" y="57"/>
                      <a:pt x="68" y="66"/>
                      <a:pt x="65" y="93"/>
                    </a:cubicBezTo>
                    <a:cubicBezTo>
                      <a:pt x="74" y="90"/>
                      <a:pt x="89" y="82"/>
                      <a:pt x="99" y="87"/>
                    </a:cubicBezTo>
                    <a:cubicBezTo>
                      <a:pt x="99" y="110"/>
                      <a:pt x="77" y="115"/>
                      <a:pt x="57" y="119"/>
                    </a:cubicBezTo>
                    <a:cubicBezTo>
                      <a:pt x="52" y="131"/>
                      <a:pt x="42" y="141"/>
                      <a:pt x="34" y="147"/>
                    </a:cubicBezTo>
                    <a:cubicBezTo>
                      <a:pt x="33" y="143"/>
                      <a:pt x="35" y="142"/>
                      <a:pt x="35" y="138"/>
                    </a:cubicBezTo>
                    <a:cubicBezTo>
                      <a:pt x="29" y="137"/>
                      <a:pt x="22" y="142"/>
                      <a:pt x="18" y="137"/>
                    </a:cubicBezTo>
                    <a:cubicBezTo>
                      <a:pt x="17" y="131"/>
                      <a:pt x="25" y="131"/>
                      <a:pt x="28" y="130"/>
                    </a:cubicBezTo>
                    <a:cubicBezTo>
                      <a:pt x="36" y="127"/>
                      <a:pt x="43" y="123"/>
                      <a:pt x="47" y="116"/>
                    </a:cubicBezTo>
                    <a:cubicBezTo>
                      <a:pt x="60" y="113"/>
                      <a:pt x="70" y="107"/>
                      <a:pt x="78" y="100"/>
                    </a:cubicBezTo>
                    <a:cubicBezTo>
                      <a:pt x="65" y="98"/>
                      <a:pt x="53" y="107"/>
                      <a:pt x="44" y="112"/>
                    </a:cubicBezTo>
                    <a:cubicBezTo>
                      <a:pt x="33" y="114"/>
                      <a:pt x="25" y="121"/>
                      <a:pt x="11" y="121"/>
                    </a:cubicBezTo>
                    <a:cubicBezTo>
                      <a:pt x="15" y="107"/>
                      <a:pt x="50" y="114"/>
                      <a:pt x="41" y="92"/>
                    </a:cubicBezTo>
                    <a:cubicBezTo>
                      <a:pt x="38" y="97"/>
                      <a:pt x="29" y="94"/>
                      <a:pt x="28" y="89"/>
                    </a:cubicBezTo>
                    <a:cubicBezTo>
                      <a:pt x="16" y="93"/>
                      <a:pt x="20" y="113"/>
                      <a:pt x="5" y="114"/>
                    </a:cubicBezTo>
                    <a:cubicBezTo>
                      <a:pt x="6" y="107"/>
                      <a:pt x="14" y="99"/>
                      <a:pt x="18" y="91"/>
                    </a:cubicBezTo>
                    <a:cubicBezTo>
                      <a:pt x="20" y="86"/>
                      <a:pt x="24" y="80"/>
                      <a:pt x="20" y="74"/>
                    </a:cubicBezTo>
                    <a:cubicBezTo>
                      <a:pt x="17" y="74"/>
                      <a:pt x="18" y="78"/>
                      <a:pt x="15" y="78"/>
                    </a:cubicBezTo>
                    <a:cubicBezTo>
                      <a:pt x="5" y="68"/>
                      <a:pt x="8" y="45"/>
                      <a:pt x="0" y="32"/>
                    </a:cubicBezTo>
                    <a:cubicBezTo>
                      <a:pt x="2" y="31"/>
                      <a:pt x="5" y="32"/>
                      <a:pt x="7" y="31"/>
                    </a:cubicBezTo>
                    <a:cubicBezTo>
                      <a:pt x="15" y="42"/>
                      <a:pt x="20" y="56"/>
                      <a:pt x="23" y="72"/>
                    </a:cubicBezTo>
                    <a:cubicBezTo>
                      <a:pt x="27" y="69"/>
                      <a:pt x="31" y="68"/>
                      <a:pt x="31" y="63"/>
                    </a:cubicBezTo>
                    <a:cubicBezTo>
                      <a:pt x="32" y="58"/>
                      <a:pt x="27" y="54"/>
                      <a:pt x="27" y="49"/>
                    </a:cubicBezTo>
                    <a:cubicBezTo>
                      <a:pt x="28" y="46"/>
                      <a:pt x="32" y="44"/>
                      <a:pt x="34" y="41"/>
                    </a:cubicBezTo>
                    <a:cubicBezTo>
                      <a:pt x="38" y="36"/>
                      <a:pt x="45" y="24"/>
                      <a:pt x="43" y="12"/>
                    </a:cubicBezTo>
                    <a:cubicBezTo>
                      <a:pt x="43" y="9"/>
                      <a:pt x="40" y="6"/>
                      <a:pt x="42" y="1"/>
                    </a:cubicBezTo>
                    <a:cubicBezTo>
                      <a:pt x="42" y="1"/>
                      <a:pt x="45" y="0"/>
                      <a:pt x="46" y="1"/>
                    </a:cubicBezTo>
                    <a:cubicBezTo>
                      <a:pt x="50" y="1"/>
                      <a:pt x="61" y="13"/>
                      <a:pt x="61" y="15"/>
                    </a:cubicBezTo>
                    <a:cubicBezTo>
                      <a:pt x="64" y="27"/>
                      <a:pt x="43" y="33"/>
                      <a:pt x="42" y="45"/>
                    </a:cubicBezTo>
                    <a:close/>
                    <a:moveTo>
                      <a:pt x="56" y="47"/>
                    </a:moveTo>
                    <a:cubicBezTo>
                      <a:pt x="59" y="53"/>
                      <a:pt x="64" y="57"/>
                      <a:pt x="66" y="64"/>
                    </a:cubicBezTo>
                    <a:cubicBezTo>
                      <a:pt x="64" y="67"/>
                      <a:pt x="64" y="70"/>
                      <a:pt x="61" y="73"/>
                    </a:cubicBezTo>
                    <a:cubicBezTo>
                      <a:pt x="61" y="74"/>
                      <a:pt x="59" y="73"/>
                      <a:pt x="58" y="74"/>
                    </a:cubicBezTo>
                    <a:cubicBezTo>
                      <a:pt x="57" y="75"/>
                      <a:pt x="56" y="78"/>
                      <a:pt x="55" y="79"/>
                    </a:cubicBezTo>
                    <a:cubicBezTo>
                      <a:pt x="51" y="82"/>
                      <a:pt x="46" y="83"/>
                      <a:pt x="46" y="88"/>
                    </a:cubicBezTo>
                    <a:cubicBezTo>
                      <a:pt x="46" y="91"/>
                      <a:pt x="50" y="93"/>
                      <a:pt x="48" y="97"/>
                    </a:cubicBezTo>
                    <a:cubicBezTo>
                      <a:pt x="62" y="86"/>
                      <a:pt x="68" y="68"/>
                      <a:pt x="77" y="52"/>
                    </a:cubicBezTo>
                    <a:cubicBezTo>
                      <a:pt x="77" y="46"/>
                      <a:pt x="80" y="41"/>
                      <a:pt x="79" y="37"/>
                    </a:cubicBezTo>
                    <a:cubicBezTo>
                      <a:pt x="71" y="38"/>
                      <a:pt x="61" y="41"/>
                      <a:pt x="56" y="47"/>
                    </a:cubicBezTo>
                    <a:close/>
                    <a:moveTo>
                      <a:pt x="36" y="76"/>
                    </a:moveTo>
                    <a:cubicBezTo>
                      <a:pt x="39" y="76"/>
                      <a:pt x="38" y="73"/>
                      <a:pt x="42" y="73"/>
                    </a:cubicBezTo>
                    <a:cubicBezTo>
                      <a:pt x="43" y="75"/>
                      <a:pt x="43" y="78"/>
                      <a:pt x="43" y="80"/>
                    </a:cubicBezTo>
                    <a:cubicBezTo>
                      <a:pt x="54" y="75"/>
                      <a:pt x="59" y="63"/>
                      <a:pt x="52" y="50"/>
                    </a:cubicBezTo>
                    <a:cubicBezTo>
                      <a:pt x="49" y="50"/>
                      <a:pt x="47" y="50"/>
                      <a:pt x="44" y="50"/>
                    </a:cubicBezTo>
                    <a:cubicBezTo>
                      <a:pt x="48" y="61"/>
                      <a:pt x="39" y="67"/>
                      <a:pt x="3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íṣlïḓê">
                <a:extLst>
                  <a:ext uri="{FF2B5EF4-FFF2-40B4-BE49-F238E27FC236}">
                    <a16:creationId xmlns:a16="http://schemas.microsoft.com/office/drawing/2014/main" id="{D89831A6-3578-14D6-D7C7-3DD5C12CC7E3}"/>
                  </a:ext>
                </a:extLst>
              </p:cNvPr>
              <p:cNvSpPr/>
              <p:nvPr/>
            </p:nvSpPr>
            <p:spPr bwMode="auto">
              <a:xfrm>
                <a:off x="7440177" y="2998928"/>
                <a:ext cx="88827" cy="201664"/>
              </a:xfrm>
              <a:custGeom>
                <a:avLst/>
                <a:gdLst>
                  <a:gd name="T0" fmla="*/ 14 w 18"/>
                  <a:gd name="T1" fmla="*/ 37 h 40"/>
                  <a:gd name="T2" fmla="*/ 4 w 18"/>
                  <a:gd name="T3" fmla="*/ 40 h 40"/>
                  <a:gd name="T4" fmla="*/ 0 w 18"/>
                  <a:gd name="T5" fmla="*/ 1 h 40"/>
                  <a:gd name="T6" fmla="*/ 1 w 18"/>
                  <a:gd name="T7" fmla="*/ 1 h 40"/>
                  <a:gd name="T8" fmla="*/ 2 w 18"/>
                  <a:gd name="T9" fmla="*/ 0 h 40"/>
                  <a:gd name="T10" fmla="*/ 10 w 18"/>
                  <a:gd name="T11" fmla="*/ 14 h 40"/>
                  <a:gd name="T12" fmla="*/ 17 w 18"/>
                  <a:gd name="T13" fmla="*/ 22 h 40"/>
                  <a:gd name="T14" fmla="*/ 14 w 18"/>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4" y="37"/>
                    </a:moveTo>
                    <a:cubicBezTo>
                      <a:pt x="11" y="39"/>
                      <a:pt x="8" y="39"/>
                      <a:pt x="4" y="40"/>
                    </a:cubicBezTo>
                    <a:cubicBezTo>
                      <a:pt x="3" y="27"/>
                      <a:pt x="2" y="13"/>
                      <a:pt x="0" y="1"/>
                    </a:cubicBezTo>
                    <a:cubicBezTo>
                      <a:pt x="0" y="1"/>
                      <a:pt x="0" y="1"/>
                      <a:pt x="1" y="1"/>
                    </a:cubicBezTo>
                    <a:cubicBezTo>
                      <a:pt x="1" y="1"/>
                      <a:pt x="2" y="1"/>
                      <a:pt x="2" y="0"/>
                    </a:cubicBezTo>
                    <a:cubicBezTo>
                      <a:pt x="7" y="1"/>
                      <a:pt x="6" y="8"/>
                      <a:pt x="10" y="14"/>
                    </a:cubicBezTo>
                    <a:cubicBezTo>
                      <a:pt x="12" y="17"/>
                      <a:pt x="16" y="20"/>
                      <a:pt x="17" y="22"/>
                    </a:cubicBezTo>
                    <a:cubicBezTo>
                      <a:pt x="18" y="28"/>
                      <a:pt x="14" y="3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ïšlîḍê">
                <a:extLst>
                  <a:ext uri="{FF2B5EF4-FFF2-40B4-BE49-F238E27FC236}">
                    <a16:creationId xmlns:a16="http://schemas.microsoft.com/office/drawing/2014/main" id="{AB0494A6-6C6F-B88C-03D3-745ADDDFFE2A}"/>
                  </a:ext>
                </a:extLst>
              </p:cNvPr>
              <p:cNvSpPr/>
              <p:nvPr/>
            </p:nvSpPr>
            <p:spPr bwMode="auto">
              <a:xfrm>
                <a:off x="7344147" y="3241405"/>
                <a:ext cx="144046" cy="259282"/>
              </a:xfrm>
              <a:custGeom>
                <a:avLst/>
                <a:gdLst>
                  <a:gd name="T0" fmla="*/ 20 w 29"/>
                  <a:gd name="T1" fmla="*/ 0 h 52"/>
                  <a:gd name="T2" fmla="*/ 14 w 29"/>
                  <a:gd name="T3" fmla="*/ 32 h 52"/>
                  <a:gd name="T4" fmla="*/ 27 w 29"/>
                  <a:gd name="T5" fmla="*/ 19 h 52"/>
                  <a:gd name="T6" fmla="*/ 20 w 29"/>
                  <a:gd name="T7" fmla="*/ 42 h 52"/>
                  <a:gd name="T8" fmla="*/ 8 w 29"/>
                  <a:gd name="T9" fmla="*/ 52 h 52"/>
                  <a:gd name="T10" fmla="*/ 2 w 29"/>
                  <a:gd name="T11" fmla="*/ 30 h 52"/>
                  <a:gd name="T12" fmla="*/ 10 w 29"/>
                  <a:gd name="T13" fmla="*/ 16 h 52"/>
                  <a:gd name="T14" fmla="*/ 19 w 29"/>
                  <a:gd name="T15" fmla="*/ 0 h 52"/>
                  <a:gd name="T16" fmla="*/ 20 w 2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2">
                    <a:moveTo>
                      <a:pt x="20" y="0"/>
                    </a:moveTo>
                    <a:cubicBezTo>
                      <a:pt x="25" y="13"/>
                      <a:pt x="14" y="20"/>
                      <a:pt x="14" y="32"/>
                    </a:cubicBezTo>
                    <a:cubicBezTo>
                      <a:pt x="21" y="30"/>
                      <a:pt x="20" y="21"/>
                      <a:pt x="27" y="19"/>
                    </a:cubicBezTo>
                    <a:cubicBezTo>
                      <a:pt x="29" y="27"/>
                      <a:pt x="25" y="35"/>
                      <a:pt x="20" y="42"/>
                    </a:cubicBezTo>
                    <a:cubicBezTo>
                      <a:pt x="17" y="46"/>
                      <a:pt x="12" y="52"/>
                      <a:pt x="8" y="52"/>
                    </a:cubicBezTo>
                    <a:cubicBezTo>
                      <a:pt x="2" y="51"/>
                      <a:pt x="0" y="39"/>
                      <a:pt x="2" y="30"/>
                    </a:cubicBezTo>
                    <a:cubicBezTo>
                      <a:pt x="3" y="27"/>
                      <a:pt x="8" y="21"/>
                      <a:pt x="10" y="16"/>
                    </a:cubicBezTo>
                    <a:cubicBezTo>
                      <a:pt x="13" y="10"/>
                      <a:pt x="17" y="5"/>
                      <a:pt x="19" y="0"/>
                    </a:cubicBezTo>
                    <a:cubicBezTo>
                      <a:pt x="20"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iS1îḓe">
                <a:extLst>
                  <a:ext uri="{FF2B5EF4-FFF2-40B4-BE49-F238E27FC236}">
                    <a16:creationId xmlns:a16="http://schemas.microsoft.com/office/drawing/2014/main" id="{9A26A79E-1991-FF96-1745-E07615E825E0}"/>
                  </a:ext>
                </a:extLst>
              </p:cNvPr>
              <p:cNvSpPr/>
              <p:nvPr/>
            </p:nvSpPr>
            <p:spPr bwMode="auto">
              <a:xfrm>
                <a:off x="7473788" y="3344637"/>
                <a:ext cx="379320" cy="422534"/>
              </a:xfrm>
              <a:custGeom>
                <a:avLst/>
                <a:gdLst>
                  <a:gd name="T0" fmla="*/ 76 w 76"/>
                  <a:gd name="T1" fmla="*/ 6 h 84"/>
                  <a:gd name="T2" fmla="*/ 42 w 76"/>
                  <a:gd name="T3" fmla="*/ 22 h 84"/>
                  <a:gd name="T4" fmla="*/ 48 w 76"/>
                  <a:gd name="T5" fmla="*/ 57 h 84"/>
                  <a:gd name="T6" fmla="*/ 37 w 76"/>
                  <a:gd name="T7" fmla="*/ 84 h 84"/>
                  <a:gd name="T8" fmla="*/ 19 w 76"/>
                  <a:gd name="T9" fmla="*/ 74 h 84"/>
                  <a:gd name="T10" fmla="*/ 4 w 76"/>
                  <a:gd name="T11" fmla="*/ 59 h 84"/>
                  <a:gd name="T12" fmla="*/ 32 w 76"/>
                  <a:gd name="T13" fmla="*/ 64 h 84"/>
                  <a:gd name="T14" fmla="*/ 34 w 76"/>
                  <a:gd name="T15" fmla="*/ 25 h 84"/>
                  <a:gd name="T16" fmla="*/ 1 w 76"/>
                  <a:gd name="T17" fmla="*/ 32 h 84"/>
                  <a:gd name="T18" fmla="*/ 0 w 76"/>
                  <a:gd name="T19" fmla="*/ 26 h 84"/>
                  <a:gd name="T20" fmla="*/ 26 w 76"/>
                  <a:gd name="T21" fmla="*/ 20 h 84"/>
                  <a:gd name="T22" fmla="*/ 36 w 76"/>
                  <a:gd name="T23" fmla="*/ 15 h 84"/>
                  <a:gd name="T24" fmla="*/ 76 w 76"/>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4">
                    <a:moveTo>
                      <a:pt x="76" y="6"/>
                    </a:moveTo>
                    <a:cubicBezTo>
                      <a:pt x="75" y="22"/>
                      <a:pt x="55" y="18"/>
                      <a:pt x="42" y="22"/>
                    </a:cubicBezTo>
                    <a:cubicBezTo>
                      <a:pt x="44" y="33"/>
                      <a:pt x="48" y="45"/>
                      <a:pt x="48" y="57"/>
                    </a:cubicBezTo>
                    <a:cubicBezTo>
                      <a:pt x="48" y="68"/>
                      <a:pt x="42" y="78"/>
                      <a:pt x="37" y="84"/>
                    </a:cubicBezTo>
                    <a:cubicBezTo>
                      <a:pt x="31" y="83"/>
                      <a:pt x="25" y="78"/>
                      <a:pt x="19" y="74"/>
                    </a:cubicBezTo>
                    <a:cubicBezTo>
                      <a:pt x="13" y="69"/>
                      <a:pt x="7" y="65"/>
                      <a:pt x="4" y="59"/>
                    </a:cubicBezTo>
                    <a:cubicBezTo>
                      <a:pt x="13" y="61"/>
                      <a:pt x="22" y="66"/>
                      <a:pt x="32" y="64"/>
                    </a:cubicBezTo>
                    <a:cubicBezTo>
                      <a:pt x="34" y="52"/>
                      <a:pt x="35" y="40"/>
                      <a:pt x="34" y="25"/>
                    </a:cubicBezTo>
                    <a:cubicBezTo>
                      <a:pt x="25" y="27"/>
                      <a:pt x="13" y="39"/>
                      <a:pt x="1" y="32"/>
                    </a:cubicBezTo>
                    <a:cubicBezTo>
                      <a:pt x="0" y="30"/>
                      <a:pt x="0" y="28"/>
                      <a:pt x="0" y="26"/>
                    </a:cubicBezTo>
                    <a:cubicBezTo>
                      <a:pt x="9" y="23"/>
                      <a:pt x="17" y="23"/>
                      <a:pt x="26" y="20"/>
                    </a:cubicBezTo>
                    <a:cubicBezTo>
                      <a:pt x="29" y="19"/>
                      <a:pt x="33" y="17"/>
                      <a:pt x="36" y="15"/>
                    </a:cubicBezTo>
                    <a:cubicBezTo>
                      <a:pt x="46" y="10"/>
                      <a:pt x="63" y="0"/>
                      <a:pt x="7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28" name="ïŝḻïdè">
              <a:extLst>
                <a:ext uri="{FF2B5EF4-FFF2-40B4-BE49-F238E27FC236}">
                  <a16:creationId xmlns:a16="http://schemas.microsoft.com/office/drawing/2014/main" id="{E3C64681-E8DB-A385-8504-0A11500F9859}"/>
                </a:ext>
              </a:extLst>
            </p:cNvPr>
            <p:cNvGrpSpPr/>
            <p:nvPr/>
          </p:nvGrpSpPr>
          <p:grpSpPr>
            <a:xfrm>
              <a:off x="4649513" y="3946051"/>
              <a:ext cx="3567404" cy="243887"/>
              <a:chOff x="4649503" y="3967974"/>
              <a:chExt cx="3246722" cy="221964"/>
            </a:xfrm>
            <a:grpFill/>
          </p:grpSpPr>
          <p:sp>
            <p:nvSpPr>
              <p:cNvPr id="229" name="í$ḻiḓé">
                <a:extLst>
                  <a:ext uri="{FF2B5EF4-FFF2-40B4-BE49-F238E27FC236}">
                    <a16:creationId xmlns:a16="http://schemas.microsoft.com/office/drawing/2014/main" id="{8BDCD4B0-A216-8D5A-D737-5198DC2C1A0B}"/>
                  </a:ext>
                </a:extLst>
              </p:cNvPr>
              <p:cNvSpPr/>
              <p:nvPr/>
            </p:nvSpPr>
            <p:spPr bwMode="auto">
              <a:xfrm>
                <a:off x="4649503" y="3999310"/>
                <a:ext cx="169736" cy="190628"/>
              </a:xfrm>
              <a:custGeom>
                <a:avLst/>
                <a:gdLst>
                  <a:gd name="T0" fmla="*/ 29 w 31"/>
                  <a:gd name="T1" fmla="*/ 12 h 35"/>
                  <a:gd name="T2" fmla="*/ 18 w 31"/>
                  <a:gd name="T3" fmla="*/ 2 h 35"/>
                  <a:gd name="T4" fmla="*/ 10 w 31"/>
                  <a:gd name="T5" fmla="*/ 5 h 35"/>
                  <a:gd name="T6" fmla="*/ 6 w 31"/>
                  <a:gd name="T7" fmla="*/ 18 h 35"/>
                  <a:gd name="T8" fmla="*/ 19 w 31"/>
                  <a:gd name="T9" fmla="*/ 33 h 35"/>
                  <a:gd name="T10" fmla="*/ 30 w 31"/>
                  <a:gd name="T11" fmla="*/ 28 h 35"/>
                  <a:gd name="T12" fmla="*/ 31 w 31"/>
                  <a:gd name="T13" fmla="*/ 29 h 35"/>
                  <a:gd name="T14" fmla="*/ 17 w 31"/>
                  <a:gd name="T15" fmla="*/ 35 h 35"/>
                  <a:gd name="T16" fmla="*/ 0 w 31"/>
                  <a:gd name="T17" fmla="*/ 18 h 35"/>
                  <a:gd name="T18" fmla="*/ 17 w 31"/>
                  <a:gd name="T19" fmla="*/ 0 h 35"/>
                  <a:gd name="T20" fmla="*/ 25 w 31"/>
                  <a:gd name="T21" fmla="*/ 1 h 35"/>
                  <a:gd name="T22" fmla="*/ 27 w 31"/>
                  <a:gd name="T23" fmla="*/ 2 h 35"/>
                  <a:gd name="T24" fmla="*/ 29 w 31"/>
                  <a:gd name="T25" fmla="*/ 0 h 35"/>
                  <a:gd name="T26" fmla="*/ 30 w 31"/>
                  <a:gd name="T27" fmla="*/ 0 h 35"/>
                  <a:gd name="T28" fmla="*/ 31 w 31"/>
                  <a:gd name="T29" fmla="*/ 12 h 35"/>
                  <a:gd name="T30" fmla="*/ 29 w 31"/>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5">
                    <a:moveTo>
                      <a:pt x="29" y="12"/>
                    </a:moveTo>
                    <a:cubicBezTo>
                      <a:pt x="28" y="5"/>
                      <a:pt x="24" y="2"/>
                      <a:pt x="18" y="2"/>
                    </a:cubicBezTo>
                    <a:cubicBezTo>
                      <a:pt x="15" y="2"/>
                      <a:pt x="12" y="3"/>
                      <a:pt x="10" y="5"/>
                    </a:cubicBezTo>
                    <a:cubicBezTo>
                      <a:pt x="7" y="8"/>
                      <a:pt x="6" y="12"/>
                      <a:pt x="6" y="18"/>
                    </a:cubicBezTo>
                    <a:cubicBezTo>
                      <a:pt x="6" y="28"/>
                      <a:pt x="10" y="33"/>
                      <a:pt x="19" y="33"/>
                    </a:cubicBezTo>
                    <a:cubicBezTo>
                      <a:pt x="23" y="33"/>
                      <a:pt x="27" y="32"/>
                      <a:pt x="30" y="28"/>
                    </a:cubicBezTo>
                    <a:cubicBezTo>
                      <a:pt x="31" y="29"/>
                      <a:pt x="31" y="29"/>
                      <a:pt x="31" y="29"/>
                    </a:cubicBezTo>
                    <a:cubicBezTo>
                      <a:pt x="28" y="33"/>
                      <a:pt x="23" y="35"/>
                      <a:pt x="17" y="35"/>
                    </a:cubicBezTo>
                    <a:cubicBezTo>
                      <a:pt x="6" y="35"/>
                      <a:pt x="0" y="29"/>
                      <a:pt x="0" y="18"/>
                    </a:cubicBezTo>
                    <a:cubicBezTo>
                      <a:pt x="0" y="7"/>
                      <a:pt x="6" y="1"/>
                      <a:pt x="17" y="0"/>
                    </a:cubicBezTo>
                    <a:cubicBezTo>
                      <a:pt x="20" y="0"/>
                      <a:pt x="22" y="0"/>
                      <a:pt x="25" y="1"/>
                    </a:cubicBezTo>
                    <a:cubicBezTo>
                      <a:pt x="26" y="1"/>
                      <a:pt x="26" y="2"/>
                      <a:pt x="27" y="2"/>
                    </a:cubicBezTo>
                    <a:cubicBezTo>
                      <a:pt x="28" y="2"/>
                      <a:pt x="29" y="1"/>
                      <a:pt x="29" y="0"/>
                    </a:cubicBezTo>
                    <a:cubicBezTo>
                      <a:pt x="30" y="0"/>
                      <a:pt x="30" y="0"/>
                      <a:pt x="30" y="0"/>
                    </a:cubicBezTo>
                    <a:cubicBezTo>
                      <a:pt x="31" y="12"/>
                      <a:pt x="31" y="12"/>
                      <a:pt x="31" y="12"/>
                    </a:cubicBezTo>
                    <a:cubicBezTo>
                      <a:pt x="29" y="12"/>
                      <a:pt x="2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ṡľîḓé">
                <a:extLst>
                  <a:ext uri="{FF2B5EF4-FFF2-40B4-BE49-F238E27FC236}">
                    <a16:creationId xmlns:a16="http://schemas.microsoft.com/office/drawing/2014/main" id="{EB9EA0FE-BBC3-7A56-A049-619DE9E7F390}"/>
                  </a:ext>
                </a:extLst>
              </p:cNvPr>
              <p:cNvSpPr/>
              <p:nvPr/>
            </p:nvSpPr>
            <p:spPr bwMode="auto">
              <a:xfrm>
                <a:off x="4834910" y="4004533"/>
                <a:ext cx="190628" cy="185405"/>
              </a:xfrm>
              <a:custGeom>
                <a:avLst/>
                <a:gdLst>
                  <a:gd name="T0" fmla="*/ 0 w 35"/>
                  <a:gd name="T1" fmla="*/ 33 h 34"/>
                  <a:gd name="T2" fmla="*/ 4 w 35"/>
                  <a:gd name="T3" fmla="*/ 32 h 34"/>
                  <a:gd name="T4" fmla="*/ 4 w 35"/>
                  <a:gd name="T5" fmla="*/ 28 h 34"/>
                  <a:gd name="T6" fmla="*/ 4 w 35"/>
                  <a:gd name="T7" fmla="*/ 5 h 34"/>
                  <a:gd name="T8" fmla="*/ 4 w 35"/>
                  <a:gd name="T9" fmla="*/ 2 h 34"/>
                  <a:gd name="T10" fmla="*/ 0 w 35"/>
                  <a:gd name="T11" fmla="*/ 1 h 34"/>
                  <a:gd name="T12" fmla="*/ 0 w 35"/>
                  <a:gd name="T13" fmla="*/ 0 h 34"/>
                  <a:gd name="T14" fmla="*/ 14 w 35"/>
                  <a:gd name="T15" fmla="*/ 0 h 34"/>
                  <a:gd name="T16" fmla="*/ 14 w 35"/>
                  <a:gd name="T17" fmla="*/ 1 h 34"/>
                  <a:gd name="T18" fmla="*/ 11 w 35"/>
                  <a:gd name="T19" fmla="*/ 2 h 34"/>
                  <a:gd name="T20" fmla="*/ 10 w 35"/>
                  <a:gd name="T21" fmla="*/ 5 h 34"/>
                  <a:gd name="T22" fmla="*/ 10 w 35"/>
                  <a:gd name="T23" fmla="*/ 15 h 34"/>
                  <a:gd name="T24" fmla="*/ 25 w 35"/>
                  <a:gd name="T25" fmla="*/ 15 h 34"/>
                  <a:gd name="T26" fmla="*/ 25 w 35"/>
                  <a:gd name="T27" fmla="*/ 5 h 34"/>
                  <a:gd name="T28" fmla="*/ 25 w 35"/>
                  <a:gd name="T29" fmla="*/ 2 h 34"/>
                  <a:gd name="T30" fmla="*/ 21 w 35"/>
                  <a:gd name="T31" fmla="*/ 1 h 34"/>
                  <a:gd name="T32" fmla="*/ 21 w 35"/>
                  <a:gd name="T33" fmla="*/ 0 h 34"/>
                  <a:gd name="T34" fmla="*/ 35 w 35"/>
                  <a:gd name="T35" fmla="*/ 0 h 34"/>
                  <a:gd name="T36" fmla="*/ 35 w 35"/>
                  <a:gd name="T37" fmla="*/ 1 h 34"/>
                  <a:gd name="T38" fmla="*/ 32 w 35"/>
                  <a:gd name="T39" fmla="*/ 2 h 34"/>
                  <a:gd name="T40" fmla="*/ 31 w 35"/>
                  <a:gd name="T41" fmla="*/ 5 h 34"/>
                  <a:gd name="T42" fmla="*/ 31 w 35"/>
                  <a:gd name="T43" fmla="*/ 28 h 34"/>
                  <a:gd name="T44" fmla="*/ 32 w 35"/>
                  <a:gd name="T45" fmla="*/ 32 h 34"/>
                  <a:gd name="T46" fmla="*/ 35 w 35"/>
                  <a:gd name="T47" fmla="*/ 33 h 34"/>
                  <a:gd name="T48" fmla="*/ 35 w 35"/>
                  <a:gd name="T49" fmla="*/ 34 h 34"/>
                  <a:gd name="T50" fmla="*/ 21 w 35"/>
                  <a:gd name="T51" fmla="*/ 34 h 34"/>
                  <a:gd name="T52" fmla="*/ 21 w 35"/>
                  <a:gd name="T53" fmla="*/ 33 h 34"/>
                  <a:gd name="T54" fmla="*/ 25 w 35"/>
                  <a:gd name="T55" fmla="*/ 32 h 34"/>
                  <a:gd name="T56" fmla="*/ 25 w 35"/>
                  <a:gd name="T57" fmla="*/ 28 h 34"/>
                  <a:gd name="T58" fmla="*/ 25 w 35"/>
                  <a:gd name="T59" fmla="*/ 18 h 34"/>
                  <a:gd name="T60" fmla="*/ 10 w 35"/>
                  <a:gd name="T61" fmla="*/ 18 h 34"/>
                  <a:gd name="T62" fmla="*/ 10 w 35"/>
                  <a:gd name="T63" fmla="*/ 28 h 34"/>
                  <a:gd name="T64" fmla="*/ 11 w 35"/>
                  <a:gd name="T65" fmla="*/ 32 h 34"/>
                  <a:gd name="T66" fmla="*/ 14 w 35"/>
                  <a:gd name="T67" fmla="*/ 33 h 34"/>
                  <a:gd name="T68" fmla="*/ 14 w 35"/>
                  <a:gd name="T69" fmla="*/ 34 h 34"/>
                  <a:gd name="T70" fmla="*/ 0 w 35"/>
                  <a:gd name="T71" fmla="*/ 34 h 34"/>
                  <a:gd name="T72" fmla="*/ 0 w 35"/>
                  <a:gd name="T7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4">
                    <a:moveTo>
                      <a:pt x="0" y="33"/>
                    </a:move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14" y="1"/>
                      <a:pt x="14" y="1"/>
                      <a:pt x="14" y="1"/>
                    </a:cubicBezTo>
                    <a:cubicBezTo>
                      <a:pt x="12" y="1"/>
                      <a:pt x="11" y="1"/>
                      <a:pt x="11" y="2"/>
                    </a:cubicBezTo>
                    <a:cubicBezTo>
                      <a:pt x="10" y="2"/>
                      <a:pt x="10" y="3"/>
                      <a:pt x="10" y="5"/>
                    </a:cubicBezTo>
                    <a:cubicBezTo>
                      <a:pt x="10" y="15"/>
                      <a:pt x="10" y="15"/>
                      <a:pt x="10" y="15"/>
                    </a:cubicBezTo>
                    <a:cubicBezTo>
                      <a:pt x="25" y="15"/>
                      <a:pt x="25" y="15"/>
                      <a:pt x="25" y="15"/>
                    </a:cubicBezTo>
                    <a:cubicBezTo>
                      <a:pt x="25" y="5"/>
                      <a:pt x="25" y="5"/>
                      <a:pt x="25" y="5"/>
                    </a:cubicBezTo>
                    <a:cubicBezTo>
                      <a:pt x="25" y="3"/>
                      <a:pt x="25" y="2"/>
                      <a:pt x="25" y="2"/>
                    </a:cubicBezTo>
                    <a:cubicBezTo>
                      <a:pt x="24" y="1"/>
                      <a:pt x="23" y="1"/>
                      <a:pt x="21" y="1"/>
                    </a:cubicBezTo>
                    <a:cubicBezTo>
                      <a:pt x="21" y="0"/>
                      <a:pt x="21" y="0"/>
                      <a:pt x="21" y="0"/>
                    </a:cubicBezTo>
                    <a:cubicBezTo>
                      <a:pt x="35" y="0"/>
                      <a:pt x="35" y="0"/>
                      <a:pt x="35" y="0"/>
                    </a:cubicBezTo>
                    <a:cubicBezTo>
                      <a:pt x="35" y="1"/>
                      <a:pt x="35" y="1"/>
                      <a:pt x="35" y="1"/>
                    </a:cubicBezTo>
                    <a:cubicBezTo>
                      <a:pt x="33" y="1"/>
                      <a:pt x="32" y="1"/>
                      <a:pt x="32" y="2"/>
                    </a:cubicBezTo>
                    <a:cubicBezTo>
                      <a:pt x="31" y="2"/>
                      <a:pt x="31" y="3"/>
                      <a:pt x="31" y="5"/>
                    </a:cubicBezTo>
                    <a:cubicBezTo>
                      <a:pt x="31" y="28"/>
                      <a:pt x="31" y="28"/>
                      <a:pt x="31" y="28"/>
                    </a:cubicBezTo>
                    <a:cubicBezTo>
                      <a:pt x="31" y="30"/>
                      <a:pt x="31" y="31"/>
                      <a:pt x="32" y="32"/>
                    </a:cubicBezTo>
                    <a:cubicBezTo>
                      <a:pt x="32" y="33"/>
                      <a:pt x="34" y="33"/>
                      <a:pt x="35" y="33"/>
                    </a:cubicBezTo>
                    <a:cubicBezTo>
                      <a:pt x="35" y="34"/>
                      <a:pt x="35" y="34"/>
                      <a:pt x="35" y="34"/>
                    </a:cubicBezTo>
                    <a:cubicBezTo>
                      <a:pt x="21" y="34"/>
                      <a:pt x="21" y="34"/>
                      <a:pt x="21" y="34"/>
                    </a:cubicBezTo>
                    <a:cubicBezTo>
                      <a:pt x="21" y="33"/>
                      <a:pt x="21" y="33"/>
                      <a:pt x="21" y="33"/>
                    </a:cubicBezTo>
                    <a:cubicBezTo>
                      <a:pt x="23" y="33"/>
                      <a:pt x="24" y="32"/>
                      <a:pt x="25" y="32"/>
                    </a:cubicBezTo>
                    <a:cubicBezTo>
                      <a:pt x="25" y="31"/>
                      <a:pt x="25" y="30"/>
                      <a:pt x="25" y="28"/>
                    </a:cubicBezTo>
                    <a:cubicBezTo>
                      <a:pt x="25" y="18"/>
                      <a:pt x="25" y="18"/>
                      <a:pt x="25" y="18"/>
                    </a:cubicBezTo>
                    <a:cubicBezTo>
                      <a:pt x="10" y="18"/>
                      <a:pt x="10" y="18"/>
                      <a:pt x="10" y="18"/>
                    </a:cubicBezTo>
                    <a:cubicBezTo>
                      <a:pt x="10" y="28"/>
                      <a:pt x="10" y="28"/>
                      <a:pt x="10" y="28"/>
                    </a:cubicBezTo>
                    <a:cubicBezTo>
                      <a:pt x="10" y="30"/>
                      <a:pt x="10" y="31"/>
                      <a:pt x="11" y="32"/>
                    </a:cubicBezTo>
                    <a:cubicBezTo>
                      <a:pt x="11" y="33"/>
                      <a:pt x="12" y="33"/>
                      <a:pt x="14" y="33"/>
                    </a:cubicBezTo>
                    <a:cubicBezTo>
                      <a:pt x="14" y="34"/>
                      <a:pt x="14" y="34"/>
                      <a:pt x="14"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îṥļíḑè">
                <a:extLst>
                  <a:ext uri="{FF2B5EF4-FFF2-40B4-BE49-F238E27FC236}">
                    <a16:creationId xmlns:a16="http://schemas.microsoft.com/office/drawing/2014/main" id="{7B5596F5-1FD5-AFD8-FFE7-D5B955FD4D70}"/>
                  </a:ext>
                </a:extLst>
              </p:cNvPr>
              <p:cNvSpPr/>
              <p:nvPr/>
            </p:nvSpPr>
            <p:spPr bwMode="auto">
              <a:xfrm>
                <a:off x="5035981"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5 w 36"/>
                  <a:gd name="T11" fmla="*/ 29 h 35"/>
                  <a:gd name="T12" fmla="*/ 23 w 36"/>
                  <a:gd name="T13" fmla="*/ 24 h 35"/>
                  <a:gd name="T14" fmla="*/ 10 w 36"/>
                  <a:gd name="T15" fmla="*/ 24 h 35"/>
                  <a:gd name="T16" fmla="*/ 7 w 36"/>
                  <a:gd name="T17" fmla="*/ 30 h 35"/>
                  <a:gd name="T18" fmla="*/ 7 w 36"/>
                  <a:gd name="T19" fmla="*/ 32 h 35"/>
                  <a:gd name="T20" fmla="*/ 10 w 36"/>
                  <a:gd name="T21" fmla="*/ 34 h 35"/>
                  <a:gd name="T22" fmla="*/ 10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3 w 36"/>
                  <a:gd name="T41" fmla="*/ 33 h 35"/>
                  <a:gd name="T42" fmla="*/ 36 w 36"/>
                  <a:gd name="T43" fmla="*/ 34 h 35"/>
                  <a:gd name="T44" fmla="*/ 36 w 36"/>
                  <a:gd name="T45" fmla="*/ 35 h 35"/>
                  <a:gd name="T46" fmla="*/ 22 w 36"/>
                  <a:gd name="T47" fmla="*/ 22 h 35"/>
                  <a:gd name="T48" fmla="*/ 17 w 36"/>
                  <a:gd name="T49" fmla="*/ 7 h 35"/>
                  <a:gd name="T50" fmla="*/ 10 w 36"/>
                  <a:gd name="T51" fmla="*/ 22 h 35"/>
                  <a:gd name="T52" fmla="*/ 22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6" y="33"/>
                      <a:pt x="26" y="32"/>
                    </a:cubicBezTo>
                    <a:cubicBezTo>
                      <a:pt x="26" y="32"/>
                      <a:pt x="26" y="31"/>
                      <a:pt x="26" y="30"/>
                    </a:cubicBezTo>
                    <a:cubicBezTo>
                      <a:pt x="26" y="29"/>
                      <a:pt x="25" y="29"/>
                      <a:pt x="25"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0" y="34"/>
                    </a:cubicBezTo>
                    <a:cubicBezTo>
                      <a:pt x="10" y="35"/>
                      <a:pt x="10" y="35"/>
                      <a:pt x="10" y="35"/>
                    </a:cubicBezTo>
                    <a:cubicBezTo>
                      <a:pt x="0" y="35"/>
                      <a:pt x="0" y="35"/>
                      <a:pt x="0" y="35"/>
                    </a:cubicBezTo>
                    <a:cubicBezTo>
                      <a:pt x="0" y="34"/>
                      <a:pt x="0" y="34"/>
                      <a:pt x="0" y="34"/>
                    </a:cubicBezTo>
                    <a:cubicBezTo>
                      <a:pt x="1" y="34"/>
                      <a:pt x="2" y="34"/>
                      <a:pt x="3" y="33"/>
                    </a:cubicBezTo>
                    <a:cubicBezTo>
                      <a:pt x="3" y="32"/>
                      <a:pt x="5" y="30"/>
                      <a:pt x="6" y="26"/>
                    </a:cubicBezTo>
                    <a:cubicBezTo>
                      <a:pt x="6" y="26"/>
                      <a:pt x="6" y="26"/>
                      <a:pt x="7" y="25"/>
                    </a:cubicBezTo>
                    <a:cubicBezTo>
                      <a:pt x="17" y="0"/>
                      <a:pt x="17" y="0"/>
                      <a:pt x="17" y="0"/>
                    </a:cubicBezTo>
                    <a:cubicBezTo>
                      <a:pt x="18" y="0"/>
                      <a:pt x="18" y="0"/>
                      <a:pt x="18" y="0"/>
                    </a:cubicBezTo>
                    <a:cubicBezTo>
                      <a:pt x="31" y="30"/>
                      <a:pt x="31" y="30"/>
                      <a:pt x="31" y="30"/>
                    </a:cubicBezTo>
                    <a:cubicBezTo>
                      <a:pt x="32" y="31"/>
                      <a:pt x="33" y="33"/>
                      <a:pt x="33" y="33"/>
                    </a:cubicBezTo>
                    <a:cubicBezTo>
                      <a:pt x="34" y="34"/>
                      <a:pt x="35" y="34"/>
                      <a:pt x="36" y="34"/>
                    </a:cubicBezTo>
                    <a:cubicBezTo>
                      <a:pt x="36" y="35"/>
                      <a:pt x="36" y="35"/>
                      <a:pt x="36" y="35"/>
                    </a:cubicBezTo>
                    <a:close/>
                    <a:moveTo>
                      <a:pt x="22" y="22"/>
                    </a:moveTo>
                    <a:cubicBezTo>
                      <a:pt x="17" y="7"/>
                      <a:pt x="17" y="7"/>
                      <a:pt x="17" y="7"/>
                    </a:cubicBezTo>
                    <a:cubicBezTo>
                      <a:pt x="10" y="22"/>
                      <a:pt x="10" y="22"/>
                      <a:pt x="10" y="22"/>
                    </a:cubicBezTo>
                    <a:cubicBezTo>
                      <a:pt x="22" y="22"/>
                      <a:pt x="22" y="22"/>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ŝliḍé">
                <a:extLst>
                  <a:ext uri="{FF2B5EF4-FFF2-40B4-BE49-F238E27FC236}">
                    <a16:creationId xmlns:a16="http://schemas.microsoft.com/office/drawing/2014/main" id="{0FE3E997-7F1E-81AC-194F-768D3689908F}"/>
                  </a:ext>
                </a:extLst>
              </p:cNvPr>
              <p:cNvSpPr/>
              <p:nvPr/>
            </p:nvSpPr>
            <p:spPr bwMode="auto">
              <a:xfrm>
                <a:off x="5237055" y="4004533"/>
                <a:ext cx="195850" cy="185405"/>
              </a:xfrm>
              <a:custGeom>
                <a:avLst/>
                <a:gdLst>
                  <a:gd name="T0" fmla="*/ 36 w 36"/>
                  <a:gd name="T1" fmla="*/ 1 h 34"/>
                  <a:gd name="T2" fmla="*/ 33 w 36"/>
                  <a:gd name="T3" fmla="*/ 2 h 34"/>
                  <a:gd name="T4" fmla="*/ 32 w 36"/>
                  <a:gd name="T5" fmla="*/ 7 h 34"/>
                  <a:gd name="T6" fmla="*/ 32 w 36"/>
                  <a:gd name="T7" fmla="*/ 34 h 34"/>
                  <a:gd name="T8" fmla="*/ 31 w 36"/>
                  <a:gd name="T9" fmla="*/ 34 h 34"/>
                  <a:gd name="T10" fmla="*/ 8 w 36"/>
                  <a:gd name="T11" fmla="*/ 6 h 34"/>
                  <a:gd name="T12" fmla="*/ 8 w 36"/>
                  <a:gd name="T13" fmla="*/ 6 h 34"/>
                  <a:gd name="T14" fmla="*/ 8 w 36"/>
                  <a:gd name="T15" fmla="*/ 26 h 34"/>
                  <a:gd name="T16" fmla="*/ 9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îŝļiďè">
                <a:extLst>
                  <a:ext uri="{FF2B5EF4-FFF2-40B4-BE49-F238E27FC236}">
                    <a16:creationId xmlns:a16="http://schemas.microsoft.com/office/drawing/2014/main" id="{ABDC4C42-D1D0-F4F2-A82F-E4C0D151A35D}"/>
                  </a:ext>
                </a:extLst>
              </p:cNvPr>
              <p:cNvSpPr/>
              <p:nvPr/>
            </p:nvSpPr>
            <p:spPr bwMode="auto">
              <a:xfrm>
                <a:off x="5443350" y="3999310"/>
                <a:ext cx="195850" cy="190628"/>
              </a:xfrm>
              <a:custGeom>
                <a:avLst/>
                <a:gdLst>
                  <a:gd name="T0" fmla="*/ 36 w 36"/>
                  <a:gd name="T1" fmla="*/ 18 h 35"/>
                  <a:gd name="T2" fmla="*/ 33 w 36"/>
                  <a:gd name="T3" fmla="*/ 18 h 35"/>
                  <a:gd name="T4" fmla="*/ 32 w 36"/>
                  <a:gd name="T5" fmla="*/ 22 h 35"/>
                  <a:gd name="T6" fmla="*/ 32 w 36"/>
                  <a:gd name="T7" fmla="*/ 32 h 35"/>
                  <a:gd name="T8" fmla="*/ 20 w 36"/>
                  <a:gd name="T9" fmla="*/ 35 h 35"/>
                  <a:gd name="T10" fmla="*/ 5 w 36"/>
                  <a:gd name="T11" fmla="*/ 30 h 35"/>
                  <a:gd name="T12" fmla="*/ 1 w 36"/>
                  <a:gd name="T13" fmla="*/ 17 h 35"/>
                  <a:gd name="T14" fmla="*/ 19 w 36"/>
                  <a:gd name="T15" fmla="*/ 0 h 35"/>
                  <a:gd name="T16" fmla="*/ 26 w 36"/>
                  <a:gd name="T17" fmla="*/ 1 h 35"/>
                  <a:gd name="T18" fmla="*/ 28 w 36"/>
                  <a:gd name="T19" fmla="*/ 2 h 35"/>
                  <a:gd name="T20" fmla="*/ 30 w 36"/>
                  <a:gd name="T21" fmla="*/ 0 h 35"/>
                  <a:gd name="T22" fmla="*/ 31 w 36"/>
                  <a:gd name="T23" fmla="*/ 0 h 35"/>
                  <a:gd name="T24" fmla="*/ 32 w 36"/>
                  <a:gd name="T25" fmla="*/ 11 h 35"/>
                  <a:gd name="T26" fmla="*/ 30 w 36"/>
                  <a:gd name="T27" fmla="*/ 11 h 35"/>
                  <a:gd name="T28" fmla="*/ 19 w 36"/>
                  <a:gd name="T29" fmla="*/ 2 h 35"/>
                  <a:gd name="T30" fmla="*/ 7 w 36"/>
                  <a:gd name="T31" fmla="*/ 18 h 35"/>
                  <a:gd name="T32" fmla="*/ 20 w 36"/>
                  <a:gd name="T33" fmla="*/ 34 h 35"/>
                  <a:gd name="T34" fmla="*/ 27 w 36"/>
                  <a:gd name="T35" fmla="*/ 31 h 35"/>
                  <a:gd name="T36" fmla="*/ 27 w 36"/>
                  <a:gd name="T37" fmla="*/ 22 h 35"/>
                  <a:gd name="T38" fmla="*/ 26 w 36"/>
                  <a:gd name="T39" fmla="*/ 18 h 35"/>
                  <a:gd name="T40" fmla="*/ 23 w 36"/>
                  <a:gd name="T41" fmla="*/ 18 h 35"/>
                  <a:gd name="T42" fmla="*/ 23 w 36"/>
                  <a:gd name="T43" fmla="*/ 17 h 35"/>
                  <a:gd name="T44" fmla="*/ 36 w 36"/>
                  <a:gd name="T45" fmla="*/ 17 h 35"/>
                  <a:gd name="T46" fmla="*/ 36 w 36"/>
                  <a:gd name="T4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5">
                    <a:moveTo>
                      <a:pt x="36" y="18"/>
                    </a:moveTo>
                    <a:cubicBezTo>
                      <a:pt x="34" y="18"/>
                      <a:pt x="34" y="18"/>
                      <a:pt x="33" y="18"/>
                    </a:cubicBezTo>
                    <a:cubicBezTo>
                      <a:pt x="33" y="19"/>
                      <a:pt x="32" y="20"/>
                      <a:pt x="32" y="22"/>
                    </a:cubicBezTo>
                    <a:cubicBezTo>
                      <a:pt x="32" y="32"/>
                      <a:pt x="32" y="32"/>
                      <a:pt x="32" y="32"/>
                    </a:cubicBezTo>
                    <a:cubicBezTo>
                      <a:pt x="29" y="34"/>
                      <a:pt x="25" y="35"/>
                      <a:pt x="20" y="35"/>
                    </a:cubicBezTo>
                    <a:cubicBezTo>
                      <a:pt x="13" y="35"/>
                      <a:pt x="8" y="34"/>
                      <a:pt x="5" y="30"/>
                    </a:cubicBezTo>
                    <a:cubicBezTo>
                      <a:pt x="2" y="27"/>
                      <a:pt x="0" y="23"/>
                      <a:pt x="1" y="17"/>
                    </a:cubicBezTo>
                    <a:cubicBezTo>
                      <a:pt x="2" y="7"/>
                      <a:pt x="8" y="1"/>
                      <a:pt x="19" y="0"/>
                    </a:cubicBezTo>
                    <a:cubicBezTo>
                      <a:pt x="21" y="0"/>
                      <a:pt x="23" y="0"/>
                      <a:pt x="26" y="1"/>
                    </a:cubicBezTo>
                    <a:cubicBezTo>
                      <a:pt x="27" y="1"/>
                      <a:pt x="27" y="2"/>
                      <a:pt x="28" y="2"/>
                    </a:cubicBezTo>
                    <a:cubicBezTo>
                      <a:pt x="29" y="1"/>
                      <a:pt x="30" y="1"/>
                      <a:pt x="30" y="0"/>
                    </a:cubicBezTo>
                    <a:cubicBezTo>
                      <a:pt x="31" y="0"/>
                      <a:pt x="31" y="0"/>
                      <a:pt x="31" y="0"/>
                    </a:cubicBezTo>
                    <a:cubicBezTo>
                      <a:pt x="32" y="11"/>
                      <a:pt x="32" y="11"/>
                      <a:pt x="32" y="11"/>
                    </a:cubicBezTo>
                    <a:cubicBezTo>
                      <a:pt x="30" y="11"/>
                      <a:pt x="30" y="11"/>
                      <a:pt x="30" y="11"/>
                    </a:cubicBezTo>
                    <a:cubicBezTo>
                      <a:pt x="28" y="5"/>
                      <a:pt x="25" y="2"/>
                      <a:pt x="19" y="2"/>
                    </a:cubicBezTo>
                    <a:cubicBezTo>
                      <a:pt x="11" y="3"/>
                      <a:pt x="7" y="8"/>
                      <a:pt x="7" y="18"/>
                    </a:cubicBezTo>
                    <a:cubicBezTo>
                      <a:pt x="7" y="28"/>
                      <a:pt x="11" y="33"/>
                      <a:pt x="20" y="34"/>
                    </a:cubicBezTo>
                    <a:cubicBezTo>
                      <a:pt x="24" y="33"/>
                      <a:pt x="27" y="32"/>
                      <a:pt x="27" y="31"/>
                    </a:cubicBezTo>
                    <a:cubicBezTo>
                      <a:pt x="27" y="22"/>
                      <a:pt x="27" y="22"/>
                      <a:pt x="27" y="22"/>
                    </a:cubicBezTo>
                    <a:cubicBezTo>
                      <a:pt x="27" y="20"/>
                      <a:pt x="27" y="19"/>
                      <a:pt x="26" y="18"/>
                    </a:cubicBezTo>
                    <a:cubicBezTo>
                      <a:pt x="26" y="18"/>
                      <a:pt x="25" y="18"/>
                      <a:pt x="23" y="18"/>
                    </a:cubicBezTo>
                    <a:cubicBezTo>
                      <a:pt x="23" y="17"/>
                      <a:pt x="23" y="17"/>
                      <a:pt x="23" y="17"/>
                    </a:cubicBezTo>
                    <a:cubicBezTo>
                      <a:pt x="36" y="17"/>
                      <a:pt x="36" y="17"/>
                      <a:pt x="36" y="17"/>
                    </a:cubicBezTo>
                    <a:cubicBezTo>
                      <a:pt x="36" y="18"/>
                      <a:pt x="36" y="18"/>
                      <a:pt x="3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ṩḷiḓé">
                <a:extLst>
                  <a:ext uri="{FF2B5EF4-FFF2-40B4-BE49-F238E27FC236}">
                    <a16:creationId xmlns:a16="http://schemas.microsoft.com/office/drawing/2014/main" id="{7BCD1204-EFC0-38CD-2FB1-C9FE17B7927B}"/>
                  </a:ext>
                </a:extLst>
              </p:cNvPr>
              <p:cNvSpPr/>
              <p:nvPr/>
            </p:nvSpPr>
            <p:spPr bwMode="auto">
              <a:xfrm>
                <a:off x="5691429" y="3967974"/>
                <a:ext cx="39170" cy="80952"/>
              </a:xfrm>
              <a:custGeom>
                <a:avLst/>
                <a:gdLst>
                  <a:gd name="T0" fmla="*/ 0 w 7"/>
                  <a:gd name="T1" fmla="*/ 14 h 15"/>
                  <a:gd name="T2" fmla="*/ 4 w 7"/>
                  <a:gd name="T3" fmla="*/ 7 h 15"/>
                  <a:gd name="T4" fmla="*/ 0 w 7"/>
                  <a:gd name="T5" fmla="*/ 4 h 15"/>
                  <a:gd name="T6" fmla="*/ 3 w 7"/>
                  <a:gd name="T7" fmla="*/ 1 h 15"/>
                  <a:gd name="T8" fmla="*/ 7 w 7"/>
                  <a:gd name="T9" fmla="*/ 6 h 15"/>
                  <a:gd name="T10" fmla="*/ 1 w 7"/>
                  <a:gd name="T11" fmla="*/ 15 h 15"/>
                  <a:gd name="T12" fmla="*/ 0 w 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4"/>
                    </a:moveTo>
                    <a:cubicBezTo>
                      <a:pt x="3" y="12"/>
                      <a:pt x="4" y="10"/>
                      <a:pt x="4" y="7"/>
                    </a:cubicBezTo>
                    <a:cubicBezTo>
                      <a:pt x="1" y="8"/>
                      <a:pt x="0" y="6"/>
                      <a:pt x="0" y="4"/>
                    </a:cubicBezTo>
                    <a:cubicBezTo>
                      <a:pt x="0" y="2"/>
                      <a:pt x="1" y="0"/>
                      <a:pt x="3" y="1"/>
                    </a:cubicBezTo>
                    <a:cubicBezTo>
                      <a:pt x="6" y="1"/>
                      <a:pt x="7" y="3"/>
                      <a:pt x="7" y="6"/>
                    </a:cubicBezTo>
                    <a:cubicBezTo>
                      <a:pt x="7" y="10"/>
                      <a:pt x="4" y="13"/>
                      <a:pt x="1" y="15"/>
                    </a:cubicBezTo>
                    <a:cubicBezTo>
                      <a:pt x="0" y="14"/>
                      <a:pt x="0" y="14"/>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i$ḷíďè">
                <a:extLst>
                  <a:ext uri="{FF2B5EF4-FFF2-40B4-BE49-F238E27FC236}">
                    <a16:creationId xmlns:a16="http://schemas.microsoft.com/office/drawing/2014/main" id="{D1B8B5C7-F59A-8B27-4F3A-AE03C3C6C6A4}"/>
                  </a:ext>
                </a:extLst>
              </p:cNvPr>
              <p:cNvSpPr/>
              <p:nvPr/>
            </p:nvSpPr>
            <p:spPr bwMode="auto">
              <a:xfrm>
                <a:off x="5720212" y="3999310"/>
                <a:ext cx="195850" cy="190628"/>
              </a:xfrm>
              <a:custGeom>
                <a:avLst/>
                <a:gdLst>
                  <a:gd name="T0" fmla="*/ 36 w 36"/>
                  <a:gd name="T1" fmla="*/ 35 h 35"/>
                  <a:gd name="T2" fmla="*/ 23 w 36"/>
                  <a:gd name="T3" fmla="*/ 35 h 35"/>
                  <a:gd name="T4" fmla="*/ 23 w 36"/>
                  <a:gd name="T5" fmla="*/ 34 h 35"/>
                  <a:gd name="T6" fmla="*/ 26 w 36"/>
                  <a:gd name="T7" fmla="*/ 32 h 35"/>
                  <a:gd name="T8" fmla="*/ 26 w 36"/>
                  <a:gd name="T9" fmla="*/ 30 h 35"/>
                  <a:gd name="T10" fmla="*/ 26 w 36"/>
                  <a:gd name="T11" fmla="*/ 29 h 35"/>
                  <a:gd name="T12" fmla="*/ 23 w 36"/>
                  <a:gd name="T13" fmla="*/ 24 h 35"/>
                  <a:gd name="T14" fmla="*/ 10 w 36"/>
                  <a:gd name="T15" fmla="*/ 24 h 35"/>
                  <a:gd name="T16" fmla="*/ 7 w 36"/>
                  <a:gd name="T17" fmla="*/ 30 h 35"/>
                  <a:gd name="T18" fmla="*/ 7 w 36"/>
                  <a:gd name="T19" fmla="*/ 32 h 35"/>
                  <a:gd name="T20" fmla="*/ 11 w 36"/>
                  <a:gd name="T21" fmla="*/ 34 h 35"/>
                  <a:gd name="T22" fmla="*/ 11 w 36"/>
                  <a:gd name="T23" fmla="*/ 35 h 35"/>
                  <a:gd name="T24" fmla="*/ 0 w 36"/>
                  <a:gd name="T25" fmla="*/ 35 h 35"/>
                  <a:gd name="T26" fmla="*/ 0 w 36"/>
                  <a:gd name="T27" fmla="*/ 34 h 35"/>
                  <a:gd name="T28" fmla="*/ 3 w 36"/>
                  <a:gd name="T29" fmla="*/ 33 h 35"/>
                  <a:gd name="T30" fmla="*/ 6 w 36"/>
                  <a:gd name="T31" fmla="*/ 26 h 35"/>
                  <a:gd name="T32" fmla="*/ 7 w 36"/>
                  <a:gd name="T33" fmla="*/ 25 h 35"/>
                  <a:gd name="T34" fmla="*/ 17 w 36"/>
                  <a:gd name="T35" fmla="*/ 0 h 35"/>
                  <a:gd name="T36" fmla="*/ 18 w 36"/>
                  <a:gd name="T37" fmla="*/ 0 h 35"/>
                  <a:gd name="T38" fmla="*/ 31 w 36"/>
                  <a:gd name="T39" fmla="*/ 30 h 35"/>
                  <a:gd name="T40" fmla="*/ 34 w 36"/>
                  <a:gd name="T41" fmla="*/ 33 h 35"/>
                  <a:gd name="T42" fmla="*/ 36 w 36"/>
                  <a:gd name="T43" fmla="*/ 34 h 35"/>
                  <a:gd name="T44" fmla="*/ 36 w 36"/>
                  <a:gd name="T45" fmla="*/ 35 h 35"/>
                  <a:gd name="T46" fmla="*/ 23 w 36"/>
                  <a:gd name="T47" fmla="*/ 22 h 35"/>
                  <a:gd name="T48" fmla="*/ 17 w 36"/>
                  <a:gd name="T49" fmla="*/ 7 h 35"/>
                  <a:gd name="T50" fmla="*/ 11 w 36"/>
                  <a:gd name="T51" fmla="*/ 22 h 35"/>
                  <a:gd name="T52" fmla="*/ 23 w 36"/>
                  <a:gd name="T5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36" y="35"/>
                    </a:moveTo>
                    <a:cubicBezTo>
                      <a:pt x="23" y="35"/>
                      <a:pt x="23" y="35"/>
                      <a:pt x="23" y="35"/>
                    </a:cubicBezTo>
                    <a:cubicBezTo>
                      <a:pt x="23" y="34"/>
                      <a:pt x="23" y="34"/>
                      <a:pt x="23" y="34"/>
                    </a:cubicBezTo>
                    <a:cubicBezTo>
                      <a:pt x="25" y="34"/>
                      <a:pt x="27" y="33"/>
                      <a:pt x="26" y="32"/>
                    </a:cubicBezTo>
                    <a:cubicBezTo>
                      <a:pt x="26" y="32"/>
                      <a:pt x="26" y="31"/>
                      <a:pt x="26" y="30"/>
                    </a:cubicBezTo>
                    <a:cubicBezTo>
                      <a:pt x="26" y="29"/>
                      <a:pt x="26" y="29"/>
                      <a:pt x="26" y="29"/>
                    </a:cubicBezTo>
                    <a:cubicBezTo>
                      <a:pt x="23" y="24"/>
                      <a:pt x="23" y="24"/>
                      <a:pt x="23" y="24"/>
                    </a:cubicBezTo>
                    <a:cubicBezTo>
                      <a:pt x="10" y="24"/>
                      <a:pt x="10" y="24"/>
                      <a:pt x="10" y="24"/>
                    </a:cubicBezTo>
                    <a:cubicBezTo>
                      <a:pt x="7" y="30"/>
                      <a:pt x="7" y="30"/>
                      <a:pt x="7" y="30"/>
                    </a:cubicBezTo>
                    <a:cubicBezTo>
                      <a:pt x="7" y="31"/>
                      <a:pt x="7" y="31"/>
                      <a:pt x="7" y="32"/>
                    </a:cubicBezTo>
                    <a:cubicBezTo>
                      <a:pt x="7" y="33"/>
                      <a:pt x="8" y="34"/>
                      <a:pt x="11" y="34"/>
                    </a:cubicBezTo>
                    <a:cubicBezTo>
                      <a:pt x="11" y="35"/>
                      <a:pt x="11" y="35"/>
                      <a:pt x="11" y="35"/>
                    </a:cubicBezTo>
                    <a:cubicBezTo>
                      <a:pt x="0" y="35"/>
                      <a:pt x="0" y="35"/>
                      <a:pt x="0" y="35"/>
                    </a:cubicBezTo>
                    <a:cubicBezTo>
                      <a:pt x="0" y="34"/>
                      <a:pt x="0" y="34"/>
                      <a:pt x="0" y="34"/>
                    </a:cubicBezTo>
                    <a:cubicBezTo>
                      <a:pt x="1" y="34"/>
                      <a:pt x="2" y="34"/>
                      <a:pt x="3" y="33"/>
                    </a:cubicBezTo>
                    <a:cubicBezTo>
                      <a:pt x="4" y="32"/>
                      <a:pt x="5" y="30"/>
                      <a:pt x="6" y="26"/>
                    </a:cubicBezTo>
                    <a:cubicBezTo>
                      <a:pt x="6" y="26"/>
                      <a:pt x="7" y="26"/>
                      <a:pt x="7" y="25"/>
                    </a:cubicBezTo>
                    <a:cubicBezTo>
                      <a:pt x="17" y="0"/>
                      <a:pt x="17" y="0"/>
                      <a:pt x="17" y="0"/>
                    </a:cubicBezTo>
                    <a:cubicBezTo>
                      <a:pt x="18" y="0"/>
                      <a:pt x="18" y="0"/>
                      <a:pt x="18" y="0"/>
                    </a:cubicBezTo>
                    <a:cubicBezTo>
                      <a:pt x="31" y="30"/>
                      <a:pt x="31" y="30"/>
                      <a:pt x="31" y="30"/>
                    </a:cubicBezTo>
                    <a:cubicBezTo>
                      <a:pt x="32" y="31"/>
                      <a:pt x="33" y="33"/>
                      <a:pt x="34" y="33"/>
                    </a:cubicBezTo>
                    <a:cubicBezTo>
                      <a:pt x="34" y="34"/>
                      <a:pt x="35" y="34"/>
                      <a:pt x="36" y="34"/>
                    </a:cubicBezTo>
                    <a:cubicBezTo>
                      <a:pt x="36" y="35"/>
                      <a:pt x="36" y="35"/>
                      <a:pt x="36" y="35"/>
                    </a:cubicBezTo>
                    <a:close/>
                    <a:moveTo>
                      <a:pt x="23" y="22"/>
                    </a:moveTo>
                    <a:cubicBezTo>
                      <a:pt x="17" y="7"/>
                      <a:pt x="17" y="7"/>
                      <a:pt x="17" y="7"/>
                    </a:cubicBezTo>
                    <a:cubicBezTo>
                      <a:pt x="11" y="22"/>
                      <a:pt x="11" y="22"/>
                      <a:pt x="11" y="22"/>
                    </a:cubicBezTo>
                    <a:cubicBezTo>
                      <a:pt x="23" y="22"/>
                      <a:pt x="23" y="22"/>
                      <a:pt x="2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ś1îdê">
                <a:extLst>
                  <a:ext uri="{FF2B5EF4-FFF2-40B4-BE49-F238E27FC236}">
                    <a16:creationId xmlns:a16="http://schemas.microsoft.com/office/drawing/2014/main" id="{765C051D-BECE-5143-36A5-A5008A9655BB}"/>
                  </a:ext>
                </a:extLst>
              </p:cNvPr>
              <p:cNvSpPr/>
              <p:nvPr/>
            </p:nvSpPr>
            <p:spPr bwMode="auto">
              <a:xfrm>
                <a:off x="5921284" y="4004533"/>
                <a:ext cx="201072" cy="185405"/>
              </a:xfrm>
              <a:custGeom>
                <a:avLst/>
                <a:gdLst>
                  <a:gd name="T0" fmla="*/ 37 w 37"/>
                  <a:gd name="T1" fmla="*/ 1 h 34"/>
                  <a:gd name="T2" fmla="*/ 33 w 37"/>
                  <a:gd name="T3" fmla="*/ 2 h 34"/>
                  <a:gd name="T4" fmla="*/ 32 w 37"/>
                  <a:gd name="T5" fmla="*/ 7 h 34"/>
                  <a:gd name="T6" fmla="*/ 32 w 37"/>
                  <a:gd name="T7" fmla="*/ 34 h 34"/>
                  <a:gd name="T8" fmla="*/ 31 w 37"/>
                  <a:gd name="T9" fmla="*/ 34 h 34"/>
                  <a:gd name="T10" fmla="*/ 8 w 37"/>
                  <a:gd name="T11" fmla="*/ 6 h 34"/>
                  <a:gd name="T12" fmla="*/ 8 w 37"/>
                  <a:gd name="T13" fmla="*/ 6 h 34"/>
                  <a:gd name="T14" fmla="*/ 8 w 37"/>
                  <a:gd name="T15" fmla="*/ 26 h 34"/>
                  <a:gd name="T16" fmla="*/ 9 w 37"/>
                  <a:gd name="T17" fmla="*/ 32 h 34"/>
                  <a:gd name="T18" fmla="*/ 13 w 37"/>
                  <a:gd name="T19" fmla="*/ 33 h 34"/>
                  <a:gd name="T20" fmla="*/ 13 w 37"/>
                  <a:gd name="T21" fmla="*/ 34 h 34"/>
                  <a:gd name="T22" fmla="*/ 0 w 37"/>
                  <a:gd name="T23" fmla="*/ 34 h 34"/>
                  <a:gd name="T24" fmla="*/ 0 w 37"/>
                  <a:gd name="T25" fmla="*/ 33 h 34"/>
                  <a:gd name="T26" fmla="*/ 4 w 37"/>
                  <a:gd name="T27" fmla="*/ 32 h 34"/>
                  <a:gd name="T28" fmla="*/ 5 w 37"/>
                  <a:gd name="T29" fmla="*/ 26 h 34"/>
                  <a:gd name="T30" fmla="*/ 5 w 37"/>
                  <a:gd name="T31" fmla="*/ 3 h 34"/>
                  <a:gd name="T32" fmla="*/ 0 w 37"/>
                  <a:gd name="T33" fmla="*/ 1 h 34"/>
                  <a:gd name="T34" fmla="*/ 0 w 37"/>
                  <a:gd name="T35" fmla="*/ 0 h 34"/>
                  <a:gd name="T36" fmla="*/ 9 w 37"/>
                  <a:gd name="T37" fmla="*/ 0 h 34"/>
                  <a:gd name="T38" fmla="*/ 29 w 37"/>
                  <a:gd name="T39" fmla="*/ 25 h 34"/>
                  <a:gd name="T40" fmla="*/ 29 w 37"/>
                  <a:gd name="T41" fmla="*/ 7 h 34"/>
                  <a:gd name="T42" fmla="*/ 28 w 37"/>
                  <a:gd name="T43" fmla="*/ 2 h 34"/>
                  <a:gd name="T44" fmla="*/ 24 w 37"/>
                  <a:gd name="T45" fmla="*/ 1 h 34"/>
                  <a:gd name="T46" fmla="*/ 24 w 37"/>
                  <a:gd name="T47" fmla="*/ 0 h 34"/>
                  <a:gd name="T48" fmla="*/ 37 w 37"/>
                  <a:gd name="T49" fmla="*/ 0 h 34"/>
                  <a:gd name="T50" fmla="*/ 37 w 37"/>
                  <a:gd name="T51" fmla="*/ 0 h 34"/>
                  <a:gd name="T52" fmla="*/ 37 w 37"/>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4">
                    <a:moveTo>
                      <a:pt x="37" y="1"/>
                    </a:moveTo>
                    <a:cubicBezTo>
                      <a:pt x="34" y="1"/>
                      <a:pt x="33" y="1"/>
                      <a:pt x="33" y="2"/>
                    </a:cubicBezTo>
                    <a:cubicBezTo>
                      <a:pt x="32" y="3"/>
                      <a:pt x="32" y="5"/>
                      <a:pt x="32" y="7"/>
                    </a:cubicBezTo>
                    <a:cubicBezTo>
                      <a:pt x="32" y="34"/>
                      <a:pt x="32" y="34"/>
                      <a:pt x="32" y="34"/>
                    </a:cubicBezTo>
                    <a:cubicBezTo>
                      <a:pt x="31" y="34"/>
                      <a:pt x="31" y="34"/>
                      <a:pt x="31" y="34"/>
                    </a:cubicBezTo>
                    <a:cubicBezTo>
                      <a:pt x="8" y="6"/>
                      <a:pt x="8" y="6"/>
                      <a:pt x="8" y="6"/>
                    </a:cubicBezTo>
                    <a:cubicBezTo>
                      <a:pt x="8" y="6"/>
                      <a:pt x="8" y="6"/>
                      <a:pt x="8" y="6"/>
                    </a:cubicBezTo>
                    <a:cubicBezTo>
                      <a:pt x="8" y="26"/>
                      <a:pt x="8" y="26"/>
                      <a:pt x="8" y="26"/>
                    </a:cubicBezTo>
                    <a:cubicBezTo>
                      <a:pt x="8" y="29"/>
                      <a:pt x="8" y="31"/>
                      <a:pt x="9" y="32"/>
                    </a:cubicBezTo>
                    <a:cubicBezTo>
                      <a:pt x="9" y="32"/>
                      <a:pt x="11" y="33"/>
                      <a:pt x="13" y="33"/>
                    </a:cubicBezTo>
                    <a:cubicBezTo>
                      <a:pt x="13" y="34"/>
                      <a:pt x="13" y="34"/>
                      <a:pt x="13" y="34"/>
                    </a:cubicBezTo>
                    <a:cubicBezTo>
                      <a:pt x="0" y="34"/>
                      <a:pt x="0" y="34"/>
                      <a:pt x="0" y="34"/>
                    </a:cubicBezTo>
                    <a:cubicBezTo>
                      <a:pt x="0" y="33"/>
                      <a:pt x="0" y="33"/>
                      <a:pt x="0" y="33"/>
                    </a:cubicBezTo>
                    <a:cubicBezTo>
                      <a:pt x="3" y="33"/>
                      <a:pt x="4" y="33"/>
                      <a:pt x="4" y="32"/>
                    </a:cubicBezTo>
                    <a:cubicBezTo>
                      <a:pt x="5" y="31"/>
                      <a:pt x="5" y="29"/>
                      <a:pt x="5" y="26"/>
                    </a:cubicBezTo>
                    <a:cubicBezTo>
                      <a:pt x="5" y="3"/>
                      <a:pt x="5" y="3"/>
                      <a:pt x="5" y="3"/>
                    </a:cubicBezTo>
                    <a:cubicBezTo>
                      <a:pt x="4"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7" y="1"/>
                      <a:pt x="24" y="1"/>
                    </a:cubicBezTo>
                    <a:cubicBezTo>
                      <a:pt x="24" y="0"/>
                      <a:pt x="24" y="0"/>
                      <a:pt x="24" y="0"/>
                    </a:cubicBezTo>
                    <a:cubicBezTo>
                      <a:pt x="37" y="0"/>
                      <a:pt x="37" y="0"/>
                      <a:pt x="37" y="0"/>
                    </a:cubicBezTo>
                    <a:cubicBezTo>
                      <a:pt x="37" y="0"/>
                      <a:pt x="37" y="0"/>
                      <a:pt x="37" y="0"/>
                    </a:cubicBezTo>
                    <a:cubicBezTo>
                      <a:pt x="37" y="1"/>
                      <a:pt x="37" y="1"/>
                      <a:pt x="3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íṧļîḓe">
                <a:extLst>
                  <a:ext uri="{FF2B5EF4-FFF2-40B4-BE49-F238E27FC236}">
                    <a16:creationId xmlns:a16="http://schemas.microsoft.com/office/drawing/2014/main" id="{262CE373-D0A8-6B75-0832-9611BDB04428}"/>
                  </a:ext>
                </a:extLst>
              </p:cNvPr>
              <p:cNvSpPr/>
              <p:nvPr/>
            </p:nvSpPr>
            <p:spPr bwMode="auto">
              <a:xfrm>
                <a:off x="6217136" y="4004533"/>
                <a:ext cx="195850" cy="185405"/>
              </a:xfrm>
              <a:custGeom>
                <a:avLst/>
                <a:gdLst>
                  <a:gd name="T0" fmla="*/ 36 w 36"/>
                  <a:gd name="T1" fmla="*/ 1 h 34"/>
                  <a:gd name="T2" fmla="*/ 32 w 36"/>
                  <a:gd name="T3" fmla="*/ 2 h 34"/>
                  <a:gd name="T4" fmla="*/ 31 w 36"/>
                  <a:gd name="T5" fmla="*/ 7 h 34"/>
                  <a:gd name="T6" fmla="*/ 31 w 36"/>
                  <a:gd name="T7" fmla="*/ 21 h 34"/>
                  <a:gd name="T8" fmla="*/ 17 w 36"/>
                  <a:gd name="T9" fmla="*/ 34 h 34"/>
                  <a:gd name="T10" fmla="*/ 5 w 36"/>
                  <a:gd name="T11" fmla="*/ 21 h 34"/>
                  <a:gd name="T12" fmla="*/ 5 w 36"/>
                  <a:gd name="T13" fmla="*/ 5 h 34"/>
                  <a:gd name="T14" fmla="*/ 4 w 36"/>
                  <a:gd name="T15" fmla="*/ 2 h 34"/>
                  <a:gd name="T16" fmla="*/ 0 w 36"/>
                  <a:gd name="T17" fmla="*/ 1 h 34"/>
                  <a:gd name="T18" fmla="*/ 0 w 36"/>
                  <a:gd name="T19" fmla="*/ 0 h 34"/>
                  <a:gd name="T20" fmla="*/ 15 w 36"/>
                  <a:gd name="T21" fmla="*/ 0 h 34"/>
                  <a:gd name="T22" fmla="*/ 15 w 36"/>
                  <a:gd name="T23" fmla="*/ 1 h 34"/>
                  <a:gd name="T24" fmla="*/ 11 w 36"/>
                  <a:gd name="T25" fmla="*/ 2 h 34"/>
                  <a:gd name="T26" fmla="*/ 10 w 36"/>
                  <a:gd name="T27" fmla="*/ 5 h 34"/>
                  <a:gd name="T28" fmla="*/ 10 w 36"/>
                  <a:gd name="T29" fmla="*/ 22 h 34"/>
                  <a:gd name="T30" fmla="*/ 19 w 36"/>
                  <a:gd name="T31" fmla="*/ 32 h 34"/>
                  <a:gd name="T32" fmla="*/ 27 w 36"/>
                  <a:gd name="T33" fmla="*/ 28 h 34"/>
                  <a:gd name="T34" fmla="*/ 29 w 36"/>
                  <a:gd name="T35" fmla="*/ 21 h 34"/>
                  <a:gd name="T36" fmla="*/ 29 w 36"/>
                  <a:gd name="T37" fmla="*/ 7 h 34"/>
                  <a:gd name="T38" fmla="*/ 28 w 36"/>
                  <a:gd name="T39" fmla="*/ 2 h 34"/>
                  <a:gd name="T40" fmla="*/ 24 w 36"/>
                  <a:gd name="T41" fmla="*/ 1 h 34"/>
                  <a:gd name="T42" fmla="*/ 24 w 36"/>
                  <a:gd name="T43" fmla="*/ 0 h 34"/>
                  <a:gd name="T44" fmla="*/ 36 w 36"/>
                  <a:gd name="T45" fmla="*/ 0 h 34"/>
                  <a:gd name="T46" fmla="*/ 36 w 36"/>
                  <a:gd name="T4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4">
                    <a:moveTo>
                      <a:pt x="36" y="1"/>
                    </a:moveTo>
                    <a:cubicBezTo>
                      <a:pt x="34" y="1"/>
                      <a:pt x="32" y="1"/>
                      <a:pt x="32" y="2"/>
                    </a:cubicBezTo>
                    <a:cubicBezTo>
                      <a:pt x="31" y="3"/>
                      <a:pt x="31" y="5"/>
                      <a:pt x="31" y="7"/>
                    </a:cubicBezTo>
                    <a:cubicBezTo>
                      <a:pt x="31" y="21"/>
                      <a:pt x="31" y="21"/>
                      <a:pt x="31" y="21"/>
                    </a:cubicBezTo>
                    <a:cubicBezTo>
                      <a:pt x="31" y="30"/>
                      <a:pt x="27" y="34"/>
                      <a:pt x="17" y="34"/>
                    </a:cubicBezTo>
                    <a:cubicBezTo>
                      <a:pt x="9" y="34"/>
                      <a:pt x="4" y="30"/>
                      <a:pt x="5" y="21"/>
                    </a:cubicBezTo>
                    <a:cubicBezTo>
                      <a:pt x="5" y="5"/>
                      <a:pt x="5" y="5"/>
                      <a:pt x="5" y="5"/>
                    </a:cubicBezTo>
                    <a:cubicBezTo>
                      <a:pt x="5"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1" y="1"/>
                      <a:pt x="11" y="2"/>
                    </a:cubicBezTo>
                    <a:cubicBezTo>
                      <a:pt x="10" y="2"/>
                      <a:pt x="10" y="3"/>
                      <a:pt x="10" y="5"/>
                    </a:cubicBezTo>
                    <a:cubicBezTo>
                      <a:pt x="10" y="22"/>
                      <a:pt x="10" y="22"/>
                      <a:pt x="10" y="22"/>
                    </a:cubicBezTo>
                    <a:cubicBezTo>
                      <a:pt x="10" y="29"/>
                      <a:pt x="13" y="32"/>
                      <a:pt x="19" y="32"/>
                    </a:cubicBezTo>
                    <a:cubicBezTo>
                      <a:pt x="23" y="32"/>
                      <a:pt x="26" y="31"/>
                      <a:pt x="27" y="28"/>
                    </a:cubicBezTo>
                    <a:cubicBezTo>
                      <a:pt x="28" y="27"/>
                      <a:pt x="29" y="25"/>
                      <a:pt x="29" y="21"/>
                    </a:cubicBezTo>
                    <a:cubicBezTo>
                      <a:pt x="29" y="7"/>
                      <a:pt x="29" y="7"/>
                      <a:pt x="29" y="7"/>
                    </a:cubicBezTo>
                    <a:cubicBezTo>
                      <a:pt x="29" y="5"/>
                      <a:pt x="28" y="3"/>
                      <a:pt x="28" y="2"/>
                    </a:cubicBezTo>
                    <a:cubicBezTo>
                      <a:pt x="27" y="1"/>
                      <a:pt x="26" y="1"/>
                      <a:pt x="24" y="1"/>
                    </a:cubicBezTo>
                    <a:cubicBezTo>
                      <a:pt x="24" y="0"/>
                      <a:pt x="24" y="0"/>
                      <a:pt x="24"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ï$ḷíḑe">
                <a:extLst>
                  <a:ext uri="{FF2B5EF4-FFF2-40B4-BE49-F238E27FC236}">
                    <a16:creationId xmlns:a16="http://schemas.microsoft.com/office/drawing/2014/main" id="{220783B7-7EB4-920A-C0A6-C7DF0144DAB4}"/>
                  </a:ext>
                </a:extLst>
              </p:cNvPr>
              <p:cNvSpPr/>
              <p:nvPr/>
            </p:nvSpPr>
            <p:spPr bwMode="auto">
              <a:xfrm>
                <a:off x="6418210" y="4004533"/>
                <a:ext cx="195850" cy="185405"/>
              </a:xfrm>
              <a:custGeom>
                <a:avLst/>
                <a:gdLst>
                  <a:gd name="T0" fmla="*/ 36 w 36"/>
                  <a:gd name="T1" fmla="*/ 1 h 34"/>
                  <a:gd name="T2" fmla="*/ 32 w 36"/>
                  <a:gd name="T3" fmla="*/ 2 h 34"/>
                  <a:gd name="T4" fmla="*/ 31 w 36"/>
                  <a:gd name="T5" fmla="*/ 7 h 34"/>
                  <a:gd name="T6" fmla="*/ 31 w 36"/>
                  <a:gd name="T7" fmla="*/ 34 h 34"/>
                  <a:gd name="T8" fmla="*/ 30 w 36"/>
                  <a:gd name="T9" fmla="*/ 34 h 34"/>
                  <a:gd name="T10" fmla="*/ 8 w 36"/>
                  <a:gd name="T11" fmla="*/ 6 h 34"/>
                  <a:gd name="T12" fmla="*/ 7 w 36"/>
                  <a:gd name="T13" fmla="*/ 6 h 34"/>
                  <a:gd name="T14" fmla="*/ 7 w 36"/>
                  <a:gd name="T15" fmla="*/ 26 h 34"/>
                  <a:gd name="T16" fmla="*/ 8 w 36"/>
                  <a:gd name="T17" fmla="*/ 32 h 34"/>
                  <a:gd name="T18" fmla="*/ 12 w 36"/>
                  <a:gd name="T19" fmla="*/ 33 h 34"/>
                  <a:gd name="T20" fmla="*/ 12 w 36"/>
                  <a:gd name="T21" fmla="*/ 34 h 34"/>
                  <a:gd name="T22" fmla="*/ 0 w 36"/>
                  <a:gd name="T23" fmla="*/ 34 h 34"/>
                  <a:gd name="T24" fmla="*/ 0 w 36"/>
                  <a:gd name="T25" fmla="*/ 33 h 34"/>
                  <a:gd name="T26" fmla="*/ 4 w 36"/>
                  <a:gd name="T27" fmla="*/ 32 h 34"/>
                  <a:gd name="T28" fmla="*/ 5 w 36"/>
                  <a:gd name="T29" fmla="*/ 26 h 34"/>
                  <a:gd name="T30" fmla="*/ 5 w 36"/>
                  <a:gd name="T31" fmla="*/ 3 h 34"/>
                  <a:gd name="T32" fmla="*/ 0 w 36"/>
                  <a:gd name="T33" fmla="*/ 1 h 34"/>
                  <a:gd name="T34" fmla="*/ 0 w 36"/>
                  <a:gd name="T35" fmla="*/ 0 h 34"/>
                  <a:gd name="T36" fmla="*/ 9 w 36"/>
                  <a:gd name="T37" fmla="*/ 0 h 34"/>
                  <a:gd name="T38" fmla="*/ 29 w 36"/>
                  <a:gd name="T39" fmla="*/ 25 h 34"/>
                  <a:gd name="T40" fmla="*/ 29 w 36"/>
                  <a:gd name="T41" fmla="*/ 7 h 34"/>
                  <a:gd name="T42" fmla="*/ 28 w 36"/>
                  <a:gd name="T43" fmla="*/ 2 h 34"/>
                  <a:gd name="T44" fmla="*/ 24 w 36"/>
                  <a:gd name="T45" fmla="*/ 1 h 34"/>
                  <a:gd name="T46" fmla="*/ 24 w 36"/>
                  <a:gd name="T47" fmla="*/ 0 h 34"/>
                  <a:gd name="T48" fmla="*/ 36 w 36"/>
                  <a:gd name="T49" fmla="*/ 0 h 34"/>
                  <a:gd name="T50" fmla="*/ 36 w 36"/>
                  <a:gd name="T51" fmla="*/ 0 h 34"/>
                  <a:gd name="T52" fmla="*/ 36 w 36"/>
                  <a:gd name="T5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4">
                    <a:moveTo>
                      <a:pt x="36" y="1"/>
                    </a:moveTo>
                    <a:cubicBezTo>
                      <a:pt x="34" y="1"/>
                      <a:pt x="33" y="1"/>
                      <a:pt x="32" y="2"/>
                    </a:cubicBezTo>
                    <a:cubicBezTo>
                      <a:pt x="32" y="3"/>
                      <a:pt x="31" y="5"/>
                      <a:pt x="31" y="7"/>
                    </a:cubicBezTo>
                    <a:cubicBezTo>
                      <a:pt x="31" y="34"/>
                      <a:pt x="31" y="34"/>
                      <a:pt x="31" y="34"/>
                    </a:cubicBezTo>
                    <a:cubicBezTo>
                      <a:pt x="30" y="34"/>
                      <a:pt x="30" y="34"/>
                      <a:pt x="30" y="34"/>
                    </a:cubicBezTo>
                    <a:cubicBezTo>
                      <a:pt x="8" y="6"/>
                      <a:pt x="8" y="6"/>
                      <a:pt x="8" y="6"/>
                    </a:cubicBezTo>
                    <a:cubicBezTo>
                      <a:pt x="7" y="6"/>
                      <a:pt x="7" y="6"/>
                      <a:pt x="7" y="6"/>
                    </a:cubicBezTo>
                    <a:cubicBezTo>
                      <a:pt x="7" y="26"/>
                      <a:pt x="7" y="26"/>
                      <a:pt x="7" y="26"/>
                    </a:cubicBezTo>
                    <a:cubicBezTo>
                      <a:pt x="7" y="29"/>
                      <a:pt x="8" y="31"/>
                      <a:pt x="8" y="32"/>
                    </a:cubicBezTo>
                    <a:cubicBezTo>
                      <a:pt x="9" y="32"/>
                      <a:pt x="10" y="33"/>
                      <a:pt x="12" y="33"/>
                    </a:cubicBezTo>
                    <a:cubicBezTo>
                      <a:pt x="12" y="34"/>
                      <a:pt x="12" y="34"/>
                      <a:pt x="12" y="34"/>
                    </a:cubicBezTo>
                    <a:cubicBezTo>
                      <a:pt x="0" y="34"/>
                      <a:pt x="0" y="34"/>
                      <a:pt x="0" y="34"/>
                    </a:cubicBezTo>
                    <a:cubicBezTo>
                      <a:pt x="0" y="33"/>
                      <a:pt x="0" y="33"/>
                      <a:pt x="0" y="33"/>
                    </a:cubicBezTo>
                    <a:cubicBezTo>
                      <a:pt x="2" y="33"/>
                      <a:pt x="4" y="33"/>
                      <a:pt x="4" y="32"/>
                    </a:cubicBezTo>
                    <a:cubicBezTo>
                      <a:pt x="5" y="31"/>
                      <a:pt x="5" y="29"/>
                      <a:pt x="5" y="26"/>
                    </a:cubicBezTo>
                    <a:cubicBezTo>
                      <a:pt x="5" y="3"/>
                      <a:pt x="5" y="3"/>
                      <a:pt x="5" y="3"/>
                    </a:cubicBezTo>
                    <a:cubicBezTo>
                      <a:pt x="3" y="1"/>
                      <a:pt x="2" y="0"/>
                      <a:pt x="0" y="1"/>
                    </a:cubicBezTo>
                    <a:cubicBezTo>
                      <a:pt x="0" y="0"/>
                      <a:pt x="0" y="0"/>
                      <a:pt x="0" y="0"/>
                    </a:cubicBezTo>
                    <a:cubicBezTo>
                      <a:pt x="9" y="0"/>
                      <a:pt x="9" y="0"/>
                      <a:pt x="9" y="0"/>
                    </a:cubicBezTo>
                    <a:cubicBezTo>
                      <a:pt x="29" y="25"/>
                      <a:pt x="29" y="25"/>
                      <a:pt x="29" y="25"/>
                    </a:cubicBezTo>
                    <a:cubicBezTo>
                      <a:pt x="29" y="7"/>
                      <a:pt x="29" y="7"/>
                      <a:pt x="29" y="7"/>
                    </a:cubicBezTo>
                    <a:cubicBezTo>
                      <a:pt x="29" y="5"/>
                      <a:pt x="29" y="3"/>
                      <a:pt x="28" y="2"/>
                    </a:cubicBezTo>
                    <a:cubicBezTo>
                      <a:pt x="28" y="1"/>
                      <a:pt x="26" y="1"/>
                      <a:pt x="24" y="1"/>
                    </a:cubicBezTo>
                    <a:cubicBezTo>
                      <a:pt x="24" y="0"/>
                      <a:pt x="24" y="0"/>
                      <a:pt x="24" y="0"/>
                    </a:cubicBezTo>
                    <a:cubicBezTo>
                      <a:pt x="36" y="0"/>
                      <a:pt x="36" y="0"/>
                      <a:pt x="36" y="0"/>
                    </a:cubicBezTo>
                    <a:cubicBezTo>
                      <a:pt x="36" y="0"/>
                      <a:pt x="36" y="0"/>
                      <a:pt x="36" y="0"/>
                    </a:cubicBezTo>
                    <a:cubicBezTo>
                      <a:pt x="36" y="1"/>
                      <a:pt x="36" y="1"/>
                      <a:pt x="3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išļiďè">
                <a:extLst>
                  <a:ext uri="{FF2B5EF4-FFF2-40B4-BE49-F238E27FC236}">
                    <a16:creationId xmlns:a16="http://schemas.microsoft.com/office/drawing/2014/main" id="{DD3817C3-8C0E-E4E3-C408-C5DD0B38DE75}"/>
                  </a:ext>
                </a:extLst>
              </p:cNvPr>
              <p:cNvSpPr/>
              <p:nvPr/>
            </p:nvSpPr>
            <p:spPr bwMode="auto">
              <a:xfrm>
                <a:off x="6612598" y="4004533"/>
                <a:ext cx="80951" cy="185405"/>
              </a:xfrm>
              <a:custGeom>
                <a:avLst/>
                <a:gdLst>
                  <a:gd name="T0" fmla="*/ 0 w 15"/>
                  <a:gd name="T1" fmla="*/ 33 h 34"/>
                  <a:gd name="T2" fmla="*/ 4 w 15"/>
                  <a:gd name="T3" fmla="*/ 32 h 34"/>
                  <a:gd name="T4" fmla="*/ 5 w 15"/>
                  <a:gd name="T5" fmla="*/ 28 h 34"/>
                  <a:gd name="T6" fmla="*/ 5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5" y="32"/>
                      <a:pt x="5" y="30"/>
                      <a:pt x="5" y="28"/>
                    </a:cubicBezTo>
                    <a:cubicBezTo>
                      <a:pt x="5" y="5"/>
                      <a:pt x="5" y="5"/>
                      <a:pt x="5" y="5"/>
                    </a:cubicBezTo>
                    <a:cubicBezTo>
                      <a:pt x="5" y="3"/>
                      <a:pt x="5"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1" y="2"/>
                      <a:pt x="10" y="3"/>
                      <a:pt x="10" y="5"/>
                    </a:cubicBezTo>
                    <a:cubicBezTo>
                      <a:pt x="10" y="28"/>
                      <a:pt x="10" y="28"/>
                      <a:pt x="10" y="28"/>
                    </a:cubicBezTo>
                    <a:cubicBezTo>
                      <a:pt x="10" y="30"/>
                      <a:pt x="11"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ïṡḷïdè">
                <a:extLst>
                  <a:ext uri="{FF2B5EF4-FFF2-40B4-BE49-F238E27FC236}">
                    <a16:creationId xmlns:a16="http://schemas.microsoft.com/office/drawing/2014/main" id="{E6896D42-8A30-F03E-07F1-6EB79530F7CF}"/>
                  </a:ext>
                </a:extLst>
              </p:cNvPr>
              <p:cNvSpPr/>
              <p:nvPr/>
            </p:nvSpPr>
            <p:spPr bwMode="auto">
              <a:xfrm>
                <a:off x="6675420" y="4004533"/>
                <a:ext cx="190627" cy="185405"/>
              </a:xfrm>
              <a:custGeom>
                <a:avLst/>
                <a:gdLst>
                  <a:gd name="T0" fmla="*/ 35 w 35"/>
                  <a:gd name="T1" fmla="*/ 1 h 34"/>
                  <a:gd name="T2" fmla="*/ 33 w 35"/>
                  <a:gd name="T3" fmla="*/ 2 h 34"/>
                  <a:gd name="T4" fmla="*/ 31 w 35"/>
                  <a:gd name="T5" fmla="*/ 5 h 34"/>
                  <a:gd name="T6" fmla="*/ 19 w 35"/>
                  <a:gd name="T7" fmla="*/ 34 h 34"/>
                  <a:gd name="T8" fmla="*/ 18 w 35"/>
                  <a:gd name="T9" fmla="*/ 34 h 34"/>
                  <a:gd name="T10" fmla="*/ 5 w 35"/>
                  <a:gd name="T11" fmla="*/ 6 h 34"/>
                  <a:gd name="T12" fmla="*/ 3 w 35"/>
                  <a:gd name="T13" fmla="*/ 2 h 34"/>
                  <a:gd name="T14" fmla="*/ 0 w 35"/>
                  <a:gd name="T15" fmla="*/ 1 h 34"/>
                  <a:gd name="T16" fmla="*/ 0 w 35"/>
                  <a:gd name="T17" fmla="*/ 0 h 34"/>
                  <a:gd name="T18" fmla="*/ 14 w 35"/>
                  <a:gd name="T19" fmla="*/ 0 h 34"/>
                  <a:gd name="T20" fmla="*/ 14 w 35"/>
                  <a:gd name="T21" fmla="*/ 1 h 34"/>
                  <a:gd name="T22" fmla="*/ 10 w 35"/>
                  <a:gd name="T23" fmla="*/ 3 h 34"/>
                  <a:gd name="T24" fmla="*/ 11 w 35"/>
                  <a:gd name="T25" fmla="*/ 6 h 34"/>
                  <a:gd name="T26" fmla="*/ 12 w 35"/>
                  <a:gd name="T27" fmla="*/ 8 h 34"/>
                  <a:gd name="T28" fmla="*/ 20 w 35"/>
                  <a:gd name="T29" fmla="*/ 26 h 34"/>
                  <a:gd name="T30" fmla="*/ 28 w 35"/>
                  <a:gd name="T31" fmla="*/ 7 h 34"/>
                  <a:gd name="T32" fmla="*/ 28 w 35"/>
                  <a:gd name="T33" fmla="*/ 6 h 34"/>
                  <a:gd name="T34" fmla="*/ 29 w 35"/>
                  <a:gd name="T35" fmla="*/ 3 h 34"/>
                  <a:gd name="T36" fmla="*/ 25 w 35"/>
                  <a:gd name="T37" fmla="*/ 1 h 34"/>
                  <a:gd name="T38" fmla="*/ 25 w 35"/>
                  <a:gd name="T39" fmla="*/ 0 h 34"/>
                  <a:gd name="T40" fmla="*/ 35 w 35"/>
                  <a:gd name="T41" fmla="*/ 0 h 34"/>
                  <a:gd name="T42" fmla="*/ 35 w 35"/>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35" y="1"/>
                    </a:moveTo>
                    <a:cubicBezTo>
                      <a:pt x="34" y="1"/>
                      <a:pt x="33" y="1"/>
                      <a:pt x="33" y="2"/>
                    </a:cubicBezTo>
                    <a:cubicBezTo>
                      <a:pt x="32" y="2"/>
                      <a:pt x="31" y="3"/>
                      <a:pt x="31" y="5"/>
                    </a:cubicBezTo>
                    <a:cubicBezTo>
                      <a:pt x="19" y="34"/>
                      <a:pt x="19" y="34"/>
                      <a:pt x="19" y="34"/>
                    </a:cubicBezTo>
                    <a:cubicBezTo>
                      <a:pt x="18" y="34"/>
                      <a:pt x="18" y="34"/>
                      <a:pt x="18" y="34"/>
                    </a:cubicBezTo>
                    <a:cubicBezTo>
                      <a:pt x="5" y="6"/>
                      <a:pt x="5" y="6"/>
                      <a:pt x="5" y="6"/>
                    </a:cubicBezTo>
                    <a:cubicBezTo>
                      <a:pt x="4" y="4"/>
                      <a:pt x="4" y="2"/>
                      <a:pt x="3" y="2"/>
                    </a:cubicBezTo>
                    <a:cubicBezTo>
                      <a:pt x="2" y="1"/>
                      <a:pt x="1" y="1"/>
                      <a:pt x="0" y="1"/>
                    </a:cubicBezTo>
                    <a:cubicBezTo>
                      <a:pt x="0" y="0"/>
                      <a:pt x="0" y="0"/>
                      <a:pt x="0" y="0"/>
                    </a:cubicBezTo>
                    <a:cubicBezTo>
                      <a:pt x="14" y="0"/>
                      <a:pt x="14" y="0"/>
                      <a:pt x="14" y="0"/>
                    </a:cubicBezTo>
                    <a:cubicBezTo>
                      <a:pt x="14" y="1"/>
                      <a:pt x="14" y="1"/>
                      <a:pt x="14" y="1"/>
                    </a:cubicBezTo>
                    <a:cubicBezTo>
                      <a:pt x="11" y="1"/>
                      <a:pt x="10" y="1"/>
                      <a:pt x="10" y="3"/>
                    </a:cubicBezTo>
                    <a:cubicBezTo>
                      <a:pt x="10" y="3"/>
                      <a:pt x="10" y="4"/>
                      <a:pt x="11" y="6"/>
                    </a:cubicBezTo>
                    <a:cubicBezTo>
                      <a:pt x="11" y="7"/>
                      <a:pt x="12" y="7"/>
                      <a:pt x="12" y="8"/>
                    </a:cubicBezTo>
                    <a:cubicBezTo>
                      <a:pt x="20" y="26"/>
                      <a:pt x="20" y="26"/>
                      <a:pt x="20" y="26"/>
                    </a:cubicBezTo>
                    <a:cubicBezTo>
                      <a:pt x="28" y="7"/>
                      <a:pt x="28" y="7"/>
                      <a:pt x="28" y="7"/>
                    </a:cubicBezTo>
                    <a:cubicBezTo>
                      <a:pt x="28" y="6"/>
                      <a:pt x="28" y="6"/>
                      <a:pt x="28" y="6"/>
                    </a:cubicBezTo>
                    <a:cubicBezTo>
                      <a:pt x="28" y="4"/>
                      <a:pt x="29" y="3"/>
                      <a:pt x="29" y="3"/>
                    </a:cubicBezTo>
                    <a:cubicBezTo>
                      <a:pt x="29" y="1"/>
                      <a:pt x="27" y="1"/>
                      <a:pt x="25" y="1"/>
                    </a:cubicBezTo>
                    <a:cubicBezTo>
                      <a:pt x="25" y="0"/>
                      <a:pt x="25" y="0"/>
                      <a:pt x="25"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śḻïḓe">
                <a:extLst>
                  <a:ext uri="{FF2B5EF4-FFF2-40B4-BE49-F238E27FC236}">
                    <a16:creationId xmlns:a16="http://schemas.microsoft.com/office/drawing/2014/main" id="{F5B2387B-FDE1-37B7-35E5-EFFD79E8DF21}"/>
                  </a:ext>
                </a:extLst>
              </p:cNvPr>
              <p:cNvSpPr/>
              <p:nvPr/>
            </p:nvSpPr>
            <p:spPr bwMode="auto">
              <a:xfrm>
                <a:off x="6890781" y="4004533"/>
                <a:ext cx="169736" cy="185405"/>
              </a:xfrm>
              <a:custGeom>
                <a:avLst/>
                <a:gdLst>
                  <a:gd name="T0" fmla="*/ 28 w 31"/>
                  <a:gd name="T1" fmla="*/ 34 h 34"/>
                  <a:gd name="T2" fmla="*/ 0 w 31"/>
                  <a:gd name="T3" fmla="*/ 34 h 34"/>
                  <a:gd name="T4" fmla="*/ 0 w 31"/>
                  <a:gd name="T5" fmla="*/ 33 h 34"/>
                  <a:gd name="T6" fmla="*/ 4 w 31"/>
                  <a:gd name="T7" fmla="*/ 32 h 34"/>
                  <a:gd name="T8" fmla="*/ 5 w 31"/>
                  <a:gd name="T9" fmla="*/ 28 h 34"/>
                  <a:gd name="T10" fmla="*/ 5 w 31"/>
                  <a:gd name="T11" fmla="*/ 5 h 34"/>
                  <a:gd name="T12" fmla="*/ 4 w 31"/>
                  <a:gd name="T13" fmla="*/ 2 h 34"/>
                  <a:gd name="T14" fmla="*/ 0 w 31"/>
                  <a:gd name="T15" fmla="*/ 1 h 34"/>
                  <a:gd name="T16" fmla="*/ 0 w 31"/>
                  <a:gd name="T17" fmla="*/ 0 h 34"/>
                  <a:gd name="T18" fmla="*/ 28 w 31"/>
                  <a:gd name="T19" fmla="*/ 0 h 34"/>
                  <a:gd name="T20" fmla="*/ 28 w 31"/>
                  <a:gd name="T21" fmla="*/ 7 h 34"/>
                  <a:gd name="T22" fmla="*/ 27 w 31"/>
                  <a:gd name="T23" fmla="*/ 7 h 34"/>
                  <a:gd name="T24" fmla="*/ 25 w 31"/>
                  <a:gd name="T25" fmla="*/ 3 h 34"/>
                  <a:gd name="T26" fmla="*/ 19 w 31"/>
                  <a:gd name="T27" fmla="*/ 2 h 34"/>
                  <a:gd name="T28" fmla="*/ 12 w 31"/>
                  <a:gd name="T29" fmla="*/ 2 h 34"/>
                  <a:gd name="T30" fmla="*/ 10 w 31"/>
                  <a:gd name="T31" fmla="*/ 3 h 34"/>
                  <a:gd name="T32" fmla="*/ 10 w 31"/>
                  <a:gd name="T33" fmla="*/ 15 h 34"/>
                  <a:gd name="T34" fmla="*/ 18 w 31"/>
                  <a:gd name="T35" fmla="*/ 15 h 34"/>
                  <a:gd name="T36" fmla="*/ 22 w 31"/>
                  <a:gd name="T37" fmla="*/ 14 h 34"/>
                  <a:gd name="T38" fmla="*/ 24 w 31"/>
                  <a:gd name="T39" fmla="*/ 10 h 34"/>
                  <a:gd name="T40" fmla="*/ 25 w 31"/>
                  <a:gd name="T41" fmla="*/ 10 h 34"/>
                  <a:gd name="T42" fmla="*/ 25 w 31"/>
                  <a:gd name="T43" fmla="*/ 22 h 34"/>
                  <a:gd name="T44" fmla="*/ 24 w 31"/>
                  <a:gd name="T45" fmla="*/ 22 h 34"/>
                  <a:gd name="T46" fmla="*/ 22 w 31"/>
                  <a:gd name="T47" fmla="*/ 18 h 34"/>
                  <a:gd name="T48" fmla="*/ 18 w 31"/>
                  <a:gd name="T49" fmla="*/ 17 h 34"/>
                  <a:gd name="T50" fmla="*/ 10 w 31"/>
                  <a:gd name="T51" fmla="*/ 17 h 34"/>
                  <a:gd name="T52" fmla="*/ 10 w 31"/>
                  <a:gd name="T53" fmla="*/ 30 h 34"/>
                  <a:gd name="T54" fmla="*/ 11 w 31"/>
                  <a:gd name="T55" fmla="*/ 32 h 34"/>
                  <a:gd name="T56" fmla="*/ 18 w 31"/>
                  <a:gd name="T57" fmla="*/ 32 h 34"/>
                  <a:gd name="T58" fmla="*/ 25 w 31"/>
                  <a:gd name="T59" fmla="*/ 31 h 34"/>
                  <a:gd name="T60" fmla="*/ 29 w 31"/>
                  <a:gd name="T61" fmla="*/ 25 h 34"/>
                  <a:gd name="T62" fmla="*/ 31 w 31"/>
                  <a:gd name="T63" fmla="*/ 25 h 34"/>
                  <a:gd name="T64" fmla="*/ 28 w 31"/>
                  <a:gd name="T6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28" y="34"/>
                    </a:moveTo>
                    <a:cubicBezTo>
                      <a:pt x="0" y="34"/>
                      <a:pt x="0" y="34"/>
                      <a:pt x="0" y="34"/>
                    </a:cubicBezTo>
                    <a:cubicBezTo>
                      <a:pt x="0" y="33"/>
                      <a:pt x="0" y="33"/>
                      <a:pt x="0" y="33"/>
                    </a:cubicBezTo>
                    <a:cubicBezTo>
                      <a:pt x="2" y="33"/>
                      <a:pt x="3" y="33"/>
                      <a:pt x="4" y="32"/>
                    </a:cubicBezTo>
                    <a:cubicBezTo>
                      <a:pt x="4" y="31"/>
                      <a:pt x="5" y="30"/>
                      <a:pt x="5" y="28"/>
                    </a:cubicBezTo>
                    <a:cubicBezTo>
                      <a:pt x="5" y="5"/>
                      <a:pt x="5" y="5"/>
                      <a:pt x="5" y="5"/>
                    </a:cubicBezTo>
                    <a:cubicBezTo>
                      <a:pt x="5" y="3"/>
                      <a:pt x="4" y="2"/>
                      <a:pt x="4" y="2"/>
                    </a:cubicBezTo>
                    <a:cubicBezTo>
                      <a:pt x="3" y="1"/>
                      <a:pt x="2" y="1"/>
                      <a:pt x="0" y="1"/>
                    </a:cubicBezTo>
                    <a:cubicBezTo>
                      <a:pt x="0" y="0"/>
                      <a:pt x="0" y="0"/>
                      <a:pt x="0" y="0"/>
                    </a:cubicBezTo>
                    <a:cubicBezTo>
                      <a:pt x="28" y="0"/>
                      <a:pt x="28" y="0"/>
                      <a:pt x="28" y="0"/>
                    </a:cubicBezTo>
                    <a:cubicBezTo>
                      <a:pt x="28" y="7"/>
                      <a:pt x="28" y="7"/>
                      <a:pt x="28" y="7"/>
                    </a:cubicBezTo>
                    <a:cubicBezTo>
                      <a:pt x="27" y="7"/>
                      <a:pt x="27" y="7"/>
                      <a:pt x="27" y="7"/>
                    </a:cubicBezTo>
                    <a:cubicBezTo>
                      <a:pt x="26" y="5"/>
                      <a:pt x="26" y="3"/>
                      <a:pt x="25" y="3"/>
                    </a:cubicBezTo>
                    <a:cubicBezTo>
                      <a:pt x="24" y="2"/>
                      <a:pt x="22" y="2"/>
                      <a:pt x="19" y="2"/>
                    </a:cubicBezTo>
                    <a:cubicBezTo>
                      <a:pt x="12" y="2"/>
                      <a:pt x="12" y="2"/>
                      <a:pt x="12" y="2"/>
                    </a:cubicBezTo>
                    <a:cubicBezTo>
                      <a:pt x="10" y="1"/>
                      <a:pt x="10" y="2"/>
                      <a:pt x="10" y="3"/>
                    </a:cubicBezTo>
                    <a:cubicBezTo>
                      <a:pt x="10" y="15"/>
                      <a:pt x="10" y="15"/>
                      <a:pt x="10" y="15"/>
                    </a:cubicBezTo>
                    <a:cubicBezTo>
                      <a:pt x="18" y="15"/>
                      <a:pt x="18" y="15"/>
                      <a:pt x="18" y="15"/>
                    </a:cubicBezTo>
                    <a:cubicBezTo>
                      <a:pt x="20" y="15"/>
                      <a:pt x="22" y="15"/>
                      <a:pt x="22" y="14"/>
                    </a:cubicBezTo>
                    <a:cubicBezTo>
                      <a:pt x="23" y="14"/>
                      <a:pt x="23" y="12"/>
                      <a:pt x="24" y="10"/>
                    </a:cubicBezTo>
                    <a:cubicBezTo>
                      <a:pt x="25" y="10"/>
                      <a:pt x="25" y="10"/>
                      <a:pt x="25" y="10"/>
                    </a:cubicBezTo>
                    <a:cubicBezTo>
                      <a:pt x="25" y="22"/>
                      <a:pt x="25" y="22"/>
                      <a:pt x="25" y="22"/>
                    </a:cubicBezTo>
                    <a:cubicBezTo>
                      <a:pt x="24" y="22"/>
                      <a:pt x="24" y="22"/>
                      <a:pt x="24" y="22"/>
                    </a:cubicBezTo>
                    <a:cubicBezTo>
                      <a:pt x="23" y="20"/>
                      <a:pt x="23" y="19"/>
                      <a:pt x="22" y="18"/>
                    </a:cubicBezTo>
                    <a:cubicBezTo>
                      <a:pt x="22" y="17"/>
                      <a:pt x="20" y="17"/>
                      <a:pt x="18" y="17"/>
                    </a:cubicBezTo>
                    <a:cubicBezTo>
                      <a:pt x="10" y="17"/>
                      <a:pt x="10" y="17"/>
                      <a:pt x="10" y="17"/>
                    </a:cubicBezTo>
                    <a:cubicBezTo>
                      <a:pt x="10" y="30"/>
                      <a:pt x="10" y="30"/>
                      <a:pt x="10" y="30"/>
                    </a:cubicBezTo>
                    <a:cubicBezTo>
                      <a:pt x="10" y="31"/>
                      <a:pt x="10" y="32"/>
                      <a:pt x="11" y="32"/>
                    </a:cubicBezTo>
                    <a:cubicBezTo>
                      <a:pt x="11" y="32"/>
                      <a:pt x="14" y="32"/>
                      <a:pt x="18" y="32"/>
                    </a:cubicBezTo>
                    <a:cubicBezTo>
                      <a:pt x="21" y="32"/>
                      <a:pt x="23" y="32"/>
                      <a:pt x="25" y="31"/>
                    </a:cubicBezTo>
                    <a:cubicBezTo>
                      <a:pt x="27" y="30"/>
                      <a:pt x="28" y="28"/>
                      <a:pt x="29" y="25"/>
                    </a:cubicBezTo>
                    <a:cubicBezTo>
                      <a:pt x="31" y="25"/>
                      <a:pt x="31" y="25"/>
                      <a:pt x="31" y="25"/>
                    </a:cubicBezTo>
                    <a:cubicBezTo>
                      <a:pt x="28" y="34"/>
                      <a:pt x="28" y="34"/>
                      <a:pt x="2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íšļîḓe">
                <a:extLst>
                  <a:ext uri="{FF2B5EF4-FFF2-40B4-BE49-F238E27FC236}">
                    <a16:creationId xmlns:a16="http://schemas.microsoft.com/office/drawing/2014/main" id="{27960C62-ACE4-4B3A-443A-21EC3D116952}"/>
                  </a:ext>
                </a:extLst>
              </p:cNvPr>
              <p:cNvSpPr/>
              <p:nvPr/>
            </p:nvSpPr>
            <p:spPr bwMode="auto">
              <a:xfrm>
                <a:off x="7103841" y="4004533"/>
                <a:ext cx="185404" cy="185405"/>
              </a:xfrm>
              <a:custGeom>
                <a:avLst/>
                <a:gdLst>
                  <a:gd name="T0" fmla="*/ 34 w 34"/>
                  <a:gd name="T1" fmla="*/ 34 h 34"/>
                  <a:gd name="T2" fmla="*/ 25 w 34"/>
                  <a:gd name="T3" fmla="*/ 34 h 34"/>
                  <a:gd name="T4" fmla="*/ 13 w 34"/>
                  <a:gd name="T5" fmla="*/ 18 h 34"/>
                  <a:gd name="T6" fmla="*/ 10 w 34"/>
                  <a:gd name="T7" fmla="*/ 18 h 34"/>
                  <a:gd name="T8" fmla="*/ 10 w 34"/>
                  <a:gd name="T9" fmla="*/ 28 h 34"/>
                  <a:gd name="T10" fmla="*/ 11 w 34"/>
                  <a:gd name="T11" fmla="*/ 32 h 34"/>
                  <a:gd name="T12" fmla="*/ 14 w 34"/>
                  <a:gd name="T13" fmla="*/ 33 h 34"/>
                  <a:gd name="T14" fmla="*/ 14 w 34"/>
                  <a:gd name="T15" fmla="*/ 34 h 34"/>
                  <a:gd name="T16" fmla="*/ 0 w 34"/>
                  <a:gd name="T17" fmla="*/ 34 h 34"/>
                  <a:gd name="T18" fmla="*/ 0 w 34"/>
                  <a:gd name="T19" fmla="*/ 33 h 34"/>
                  <a:gd name="T20" fmla="*/ 4 w 34"/>
                  <a:gd name="T21" fmla="*/ 32 h 34"/>
                  <a:gd name="T22" fmla="*/ 4 w 34"/>
                  <a:gd name="T23" fmla="*/ 28 h 34"/>
                  <a:gd name="T24" fmla="*/ 4 w 34"/>
                  <a:gd name="T25" fmla="*/ 5 h 34"/>
                  <a:gd name="T26" fmla="*/ 4 w 34"/>
                  <a:gd name="T27" fmla="*/ 2 h 34"/>
                  <a:gd name="T28" fmla="*/ 0 w 34"/>
                  <a:gd name="T29" fmla="*/ 1 h 34"/>
                  <a:gd name="T30" fmla="*/ 0 w 34"/>
                  <a:gd name="T31" fmla="*/ 0 h 34"/>
                  <a:gd name="T32" fmla="*/ 14 w 34"/>
                  <a:gd name="T33" fmla="*/ 0 h 34"/>
                  <a:gd name="T34" fmla="*/ 28 w 34"/>
                  <a:gd name="T35" fmla="*/ 9 h 34"/>
                  <a:gd name="T36" fmla="*/ 18 w 34"/>
                  <a:gd name="T37" fmla="*/ 17 h 34"/>
                  <a:gd name="T38" fmla="*/ 29 w 34"/>
                  <a:gd name="T39" fmla="*/ 31 h 34"/>
                  <a:gd name="T40" fmla="*/ 34 w 34"/>
                  <a:gd name="T41" fmla="*/ 33 h 34"/>
                  <a:gd name="T42" fmla="*/ 34 w 34"/>
                  <a:gd name="T43" fmla="*/ 34 h 34"/>
                  <a:gd name="T44" fmla="*/ 10 w 34"/>
                  <a:gd name="T45" fmla="*/ 16 h 34"/>
                  <a:gd name="T46" fmla="*/ 22 w 34"/>
                  <a:gd name="T47" fmla="*/ 9 h 34"/>
                  <a:gd name="T48" fmla="*/ 13 w 34"/>
                  <a:gd name="T49" fmla="*/ 2 h 34"/>
                  <a:gd name="T50" fmla="*/ 10 w 34"/>
                  <a:gd name="T51" fmla="*/ 3 h 34"/>
                  <a:gd name="T52" fmla="*/ 10 w 34"/>
                  <a:gd name="T53"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4">
                    <a:moveTo>
                      <a:pt x="34" y="34"/>
                    </a:moveTo>
                    <a:cubicBezTo>
                      <a:pt x="25" y="34"/>
                      <a:pt x="25" y="34"/>
                      <a:pt x="25" y="34"/>
                    </a:cubicBezTo>
                    <a:cubicBezTo>
                      <a:pt x="13" y="18"/>
                      <a:pt x="13" y="18"/>
                      <a:pt x="13" y="18"/>
                    </a:cubicBezTo>
                    <a:cubicBezTo>
                      <a:pt x="10" y="18"/>
                      <a:pt x="10" y="18"/>
                      <a:pt x="10" y="18"/>
                    </a:cubicBezTo>
                    <a:cubicBezTo>
                      <a:pt x="10" y="28"/>
                      <a:pt x="10" y="28"/>
                      <a:pt x="10" y="28"/>
                    </a:cubicBezTo>
                    <a:cubicBezTo>
                      <a:pt x="10" y="30"/>
                      <a:pt x="10" y="31"/>
                      <a:pt x="11" y="32"/>
                    </a:cubicBezTo>
                    <a:cubicBezTo>
                      <a:pt x="11" y="33"/>
                      <a:pt x="13" y="33"/>
                      <a:pt x="14" y="33"/>
                    </a:cubicBezTo>
                    <a:cubicBezTo>
                      <a:pt x="14" y="34"/>
                      <a:pt x="14" y="34"/>
                      <a:pt x="14" y="34"/>
                    </a:cubicBezTo>
                    <a:cubicBezTo>
                      <a:pt x="0" y="34"/>
                      <a:pt x="0" y="34"/>
                      <a:pt x="0" y="34"/>
                    </a:cubicBezTo>
                    <a:cubicBezTo>
                      <a:pt x="0" y="33"/>
                      <a:pt x="0" y="33"/>
                      <a:pt x="0" y="33"/>
                    </a:cubicBezTo>
                    <a:cubicBezTo>
                      <a:pt x="2" y="33"/>
                      <a:pt x="3" y="32"/>
                      <a:pt x="4" y="32"/>
                    </a:cubicBezTo>
                    <a:cubicBezTo>
                      <a:pt x="4" y="31"/>
                      <a:pt x="4" y="30"/>
                      <a:pt x="4" y="28"/>
                    </a:cubicBezTo>
                    <a:cubicBezTo>
                      <a:pt x="4" y="5"/>
                      <a:pt x="4" y="5"/>
                      <a:pt x="4" y="5"/>
                    </a:cubicBezTo>
                    <a:cubicBezTo>
                      <a:pt x="4" y="3"/>
                      <a:pt x="4" y="2"/>
                      <a:pt x="4" y="2"/>
                    </a:cubicBezTo>
                    <a:cubicBezTo>
                      <a:pt x="3" y="1"/>
                      <a:pt x="2" y="1"/>
                      <a:pt x="0" y="1"/>
                    </a:cubicBezTo>
                    <a:cubicBezTo>
                      <a:pt x="0" y="0"/>
                      <a:pt x="0" y="0"/>
                      <a:pt x="0" y="0"/>
                    </a:cubicBezTo>
                    <a:cubicBezTo>
                      <a:pt x="14" y="0"/>
                      <a:pt x="14" y="0"/>
                      <a:pt x="14" y="0"/>
                    </a:cubicBezTo>
                    <a:cubicBezTo>
                      <a:pt x="23" y="0"/>
                      <a:pt x="28" y="3"/>
                      <a:pt x="28" y="9"/>
                    </a:cubicBezTo>
                    <a:cubicBezTo>
                      <a:pt x="28" y="14"/>
                      <a:pt x="25" y="16"/>
                      <a:pt x="18" y="17"/>
                    </a:cubicBezTo>
                    <a:cubicBezTo>
                      <a:pt x="29" y="31"/>
                      <a:pt x="29" y="31"/>
                      <a:pt x="29" y="31"/>
                    </a:cubicBezTo>
                    <a:cubicBezTo>
                      <a:pt x="30" y="32"/>
                      <a:pt x="32" y="33"/>
                      <a:pt x="34" y="33"/>
                    </a:cubicBezTo>
                    <a:cubicBezTo>
                      <a:pt x="34" y="34"/>
                      <a:pt x="34" y="34"/>
                      <a:pt x="34" y="34"/>
                    </a:cubicBezTo>
                    <a:close/>
                    <a:moveTo>
                      <a:pt x="10" y="16"/>
                    </a:moveTo>
                    <a:cubicBezTo>
                      <a:pt x="18" y="16"/>
                      <a:pt x="22" y="14"/>
                      <a:pt x="22" y="9"/>
                    </a:cubicBezTo>
                    <a:cubicBezTo>
                      <a:pt x="22" y="4"/>
                      <a:pt x="19" y="2"/>
                      <a:pt x="13" y="2"/>
                    </a:cubicBezTo>
                    <a:cubicBezTo>
                      <a:pt x="11" y="1"/>
                      <a:pt x="10" y="2"/>
                      <a:pt x="10" y="3"/>
                    </a:cubicBezTo>
                    <a:cubicBezTo>
                      <a:pt x="10" y="16"/>
                      <a:pt x="10"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šḷîḋé">
                <a:extLst>
                  <a:ext uri="{FF2B5EF4-FFF2-40B4-BE49-F238E27FC236}">
                    <a16:creationId xmlns:a16="http://schemas.microsoft.com/office/drawing/2014/main" id="{1793F716-97C3-44D9-B405-16BC0FE6CD69}"/>
                  </a:ext>
                </a:extLst>
              </p:cNvPr>
              <p:cNvSpPr/>
              <p:nvPr/>
            </p:nvSpPr>
            <p:spPr bwMode="auto">
              <a:xfrm>
                <a:off x="7304452" y="3999310"/>
                <a:ext cx="125344" cy="190628"/>
              </a:xfrm>
              <a:custGeom>
                <a:avLst/>
                <a:gdLst>
                  <a:gd name="T0" fmla="*/ 22 w 23"/>
                  <a:gd name="T1" fmla="*/ 11 h 35"/>
                  <a:gd name="T2" fmla="*/ 21 w 23"/>
                  <a:gd name="T3" fmla="*/ 11 h 35"/>
                  <a:gd name="T4" fmla="*/ 11 w 23"/>
                  <a:gd name="T5" fmla="*/ 2 h 35"/>
                  <a:gd name="T6" fmla="*/ 6 w 23"/>
                  <a:gd name="T7" fmla="*/ 7 h 35"/>
                  <a:gd name="T8" fmla="*/ 14 w 23"/>
                  <a:gd name="T9" fmla="*/ 15 h 35"/>
                  <a:gd name="T10" fmla="*/ 23 w 23"/>
                  <a:gd name="T11" fmla="*/ 26 h 35"/>
                  <a:gd name="T12" fmla="*/ 12 w 23"/>
                  <a:gd name="T13" fmla="*/ 35 h 35"/>
                  <a:gd name="T14" fmla="*/ 6 w 23"/>
                  <a:gd name="T15" fmla="*/ 35 h 35"/>
                  <a:gd name="T16" fmla="*/ 4 w 23"/>
                  <a:gd name="T17" fmla="*/ 34 h 35"/>
                  <a:gd name="T18" fmla="*/ 3 w 23"/>
                  <a:gd name="T19" fmla="*/ 35 h 35"/>
                  <a:gd name="T20" fmla="*/ 1 w 23"/>
                  <a:gd name="T21" fmla="*/ 35 h 35"/>
                  <a:gd name="T22" fmla="*/ 0 w 23"/>
                  <a:gd name="T23" fmla="*/ 25 h 35"/>
                  <a:gd name="T24" fmla="*/ 1 w 23"/>
                  <a:gd name="T25" fmla="*/ 25 h 35"/>
                  <a:gd name="T26" fmla="*/ 12 w 23"/>
                  <a:gd name="T27" fmla="*/ 34 h 35"/>
                  <a:gd name="T28" fmla="*/ 18 w 23"/>
                  <a:gd name="T29" fmla="*/ 28 h 35"/>
                  <a:gd name="T30" fmla="*/ 16 w 23"/>
                  <a:gd name="T31" fmla="*/ 24 h 35"/>
                  <a:gd name="T32" fmla="*/ 10 w 23"/>
                  <a:gd name="T33" fmla="*/ 19 h 35"/>
                  <a:gd name="T34" fmla="*/ 1 w 23"/>
                  <a:gd name="T35" fmla="*/ 9 h 35"/>
                  <a:gd name="T36" fmla="*/ 11 w 23"/>
                  <a:gd name="T37" fmla="*/ 0 h 35"/>
                  <a:gd name="T38" fmla="*/ 16 w 23"/>
                  <a:gd name="T39" fmla="*/ 1 h 35"/>
                  <a:gd name="T40" fmla="*/ 18 w 23"/>
                  <a:gd name="T41" fmla="*/ 2 h 35"/>
                  <a:gd name="T42" fmla="*/ 20 w 23"/>
                  <a:gd name="T43" fmla="*/ 0 h 35"/>
                  <a:gd name="T44" fmla="*/ 21 w 23"/>
                  <a:gd name="T45" fmla="*/ 0 h 35"/>
                  <a:gd name="T46" fmla="*/ 22 w 23"/>
                  <a:gd name="T4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5">
                    <a:moveTo>
                      <a:pt x="22" y="11"/>
                    </a:moveTo>
                    <a:cubicBezTo>
                      <a:pt x="21" y="11"/>
                      <a:pt x="21" y="11"/>
                      <a:pt x="21" y="11"/>
                    </a:cubicBezTo>
                    <a:cubicBezTo>
                      <a:pt x="19" y="5"/>
                      <a:pt x="16" y="2"/>
                      <a:pt x="11" y="2"/>
                    </a:cubicBezTo>
                    <a:cubicBezTo>
                      <a:pt x="8" y="2"/>
                      <a:pt x="6" y="4"/>
                      <a:pt x="6" y="7"/>
                    </a:cubicBezTo>
                    <a:cubicBezTo>
                      <a:pt x="6" y="10"/>
                      <a:pt x="9" y="13"/>
                      <a:pt x="14" y="15"/>
                    </a:cubicBezTo>
                    <a:cubicBezTo>
                      <a:pt x="19" y="17"/>
                      <a:pt x="22" y="21"/>
                      <a:pt x="23" y="26"/>
                    </a:cubicBezTo>
                    <a:cubicBezTo>
                      <a:pt x="23" y="32"/>
                      <a:pt x="19" y="35"/>
                      <a:pt x="12" y="35"/>
                    </a:cubicBezTo>
                    <a:cubicBezTo>
                      <a:pt x="11" y="35"/>
                      <a:pt x="9" y="35"/>
                      <a:pt x="6" y="35"/>
                    </a:cubicBezTo>
                    <a:cubicBezTo>
                      <a:pt x="5" y="34"/>
                      <a:pt x="5" y="34"/>
                      <a:pt x="4" y="34"/>
                    </a:cubicBezTo>
                    <a:cubicBezTo>
                      <a:pt x="3" y="34"/>
                      <a:pt x="3" y="35"/>
                      <a:pt x="3" y="35"/>
                    </a:cubicBezTo>
                    <a:cubicBezTo>
                      <a:pt x="1" y="35"/>
                      <a:pt x="1" y="35"/>
                      <a:pt x="1" y="35"/>
                    </a:cubicBezTo>
                    <a:cubicBezTo>
                      <a:pt x="0" y="25"/>
                      <a:pt x="0" y="25"/>
                      <a:pt x="0" y="25"/>
                    </a:cubicBezTo>
                    <a:cubicBezTo>
                      <a:pt x="1" y="25"/>
                      <a:pt x="1" y="25"/>
                      <a:pt x="1" y="25"/>
                    </a:cubicBezTo>
                    <a:cubicBezTo>
                      <a:pt x="3" y="31"/>
                      <a:pt x="7" y="34"/>
                      <a:pt x="12" y="34"/>
                    </a:cubicBezTo>
                    <a:cubicBezTo>
                      <a:pt x="16" y="34"/>
                      <a:pt x="18" y="32"/>
                      <a:pt x="18" y="28"/>
                    </a:cubicBezTo>
                    <a:cubicBezTo>
                      <a:pt x="18" y="26"/>
                      <a:pt x="18" y="25"/>
                      <a:pt x="16" y="24"/>
                    </a:cubicBezTo>
                    <a:cubicBezTo>
                      <a:pt x="15" y="23"/>
                      <a:pt x="13" y="21"/>
                      <a:pt x="10" y="19"/>
                    </a:cubicBezTo>
                    <a:cubicBezTo>
                      <a:pt x="4" y="16"/>
                      <a:pt x="1" y="13"/>
                      <a:pt x="1" y="9"/>
                    </a:cubicBezTo>
                    <a:cubicBezTo>
                      <a:pt x="2" y="3"/>
                      <a:pt x="5" y="0"/>
                      <a:pt x="11" y="0"/>
                    </a:cubicBezTo>
                    <a:cubicBezTo>
                      <a:pt x="12" y="0"/>
                      <a:pt x="14" y="0"/>
                      <a:pt x="16" y="1"/>
                    </a:cubicBezTo>
                    <a:cubicBezTo>
                      <a:pt x="17" y="2"/>
                      <a:pt x="18" y="2"/>
                      <a:pt x="18" y="2"/>
                    </a:cubicBezTo>
                    <a:cubicBezTo>
                      <a:pt x="19" y="2"/>
                      <a:pt x="20" y="1"/>
                      <a:pt x="20" y="0"/>
                    </a:cubicBezTo>
                    <a:cubicBezTo>
                      <a:pt x="21" y="0"/>
                      <a:pt x="21" y="0"/>
                      <a:pt x="21" y="0"/>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šļïḋê">
                <a:extLst>
                  <a:ext uri="{FF2B5EF4-FFF2-40B4-BE49-F238E27FC236}">
                    <a16:creationId xmlns:a16="http://schemas.microsoft.com/office/drawing/2014/main" id="{B5D52EE5-9B32-310A-9D61-7E9C149D4D2E}"/>
                  </a:ext>
                </a:extLst>
              </p:cNvPr>
              <p:cNvSpPr/>
              <p:nvPr/>
            </p:nvSpPr>
            <p:spPr bwMode="auto">
              <a:xfrm>
                <a:off x="7479722" y="4004533"/>
                <a:ext cx="80951" cy="185405"/>
              </a:xfrm>
              <a:custGeom>
                <a:avLst/>
                <a:gdLst>
                  <a:gd name="T0" fmla="*/ 0 w 15"/>
                  <a:gd name="T1" fmla="*/ 33 h 34"/>
                  <a:gd name="T2" fmla="*/ 4 w 15"/>
                  <a:gd name="T3" fmla="*/ 32 h 34"/>
                  <a:gd name="T4" fmla="*/ 4 w 15"/>
                  <a:gd name="T5" fmla="*/ 28 h 34"/>
                  <a:gd name="T6" fmla="*/ 4 w 15"/>
                  <a:gd name="T7" fmla="*/ 5 h 34"/>
                  <a:gd name="T8" fmla="*/ 4 w 15"/>
                  <a:gd name="T9" fmla="*/ 2 h 34"/>
                  <a:gd name="T10" fmla="*/ 0 w 15"/>
                  <a:gd name="T11" fmla="*/ 1 h 34"/>
                  <a:gd name="T12" fmla="*/ 0 w 15"/>
                  <a:gd name="T13" fmla="*/ 0 h 34"/>
                  <a:gd name="T14" fmla="*/ 15 w 15"/>
                  <a:gd name="T15" fmla="*/ 0 h 34"/>
                  <a:gd name="T16" fmla="*/ 15 w 15"/>
                  <a:gd name="T17" fmla="*/ 1 h 34"/>
                  <a:gd name="T18" fmla="*/ 11 w 15"/>
                  <a:gd name="T19" fmla="*/ 2 h 34"/>
                  <a:gd name="T20" fmla="*/ 10 w 15"/>
                  <a:gd name="T21" fmla="*/ 5 h 34"/>
                  <a:gd name="T22" fmla="*/ 10 w 15"/>
                  <a:gd name="T23" fmla="*/ 28 h 34"/>
                  <a:gd name="T24" fmla="*/ 11 w 15"/>
                  <a:gd name="T25" fmla="*/ 32 h 34"/>
                  <a:gd name="T26" fmla="*/ 15 w 15"/>
                  <a:gd name="T27" fmla="*/ 33 h 34"/>
                  <a:gd name="T28" fmla="*/ 15 w 15"/>
                  <a:gd name="T29" fmla="*/ 34 h 34"/>
                  <a:gd name="T30" fmla="*/ 0 w 15"/>
                  <a:gd name="T31" fmla="*/ 34 h 34"/>
                  <a:gd name="T32" fmla="*/ 0 w 15"/>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0" y="33"/>
                    </a:moveTo>
                    <a:cubicBezTo>
                      <a:pt x="2" y="33"/>
                      <a:pt x="3" y="33"/>
                      <a:pt x="4" y="32"/>
                    </a:cubicBezTo>
                    <a:cubicBezTo>
                      <a:pt x="4" y="32"/>
                      <a:pt x="4" y="30"/>
                      <a:pt x="4" y="28"/>
                    </a:cubicBezTo>
                    <a:cubicBezTo>
                      <a:pt x="4" y="5"/>
                      <a:pt x="4" y="5"/>
                      <a:pt x="4" y="5"/>
                    </a:cubicBezTo>
                    <a:cubicBezTo>
                      <a:pt x="4" y="3"/>
                      <a:pt x="4" y="2"/>
                      <a:pt x="4" y="2"/>
                    </a:cubicBezTo>
                    <a:cubicBezTo>
                      <a:pt x="3" y="1"/>
                      <a:pt x="2" y="1"/>
                      <a:pt x="0" y="1"/>
                    </a:cubicBezTo>
                    <a:cubicBezTo>
                      <a:pt x="0" y="0"/>
                      <a:pt x="0" y="0"/>
                      <a:pt x="0" y="0"/>
                    </a:cubicBezTo>
                    <a:cubicBezTo>
                      <a:pt x="15" y="0"/>
                      <a:pt x="15" y="0"/>
                      <a:pt x="15" y="0"/>
                    </a:cubicBezTo>
                    <a:cubicBezTo>
                      <a:pt x="15" y="1"/>
                      <a:pt x="15" y="1"/>
                      <a:pt x="15" y="1"/>
                    </a:cubicBezTo>
                    <a:cubicBezTo>
                      <a:pt x="13" y="1"/>
                      <a:pt x="12" y="1"/>
                      <a:pt x="11" y="2"/>
                    </a:cubicBezTo>
                    <a:cubicBezTo>
                      <a:pt x="10" y="2"/>
                      <a:pt x="10" y="3"/>
                      <a:pt x="10" y="5"/>
                    </a:cubicBezTo>
                    <a:cubicBezTo>
                      <a:pt x="10" y="28"/>
                      <a:pt x="10" y="28"/>
                      <a:pt x="10" y="28"/>
                    </a:cubicBezTo>
                    <a:cubicBezTo>
                      <a:pt x="10" y="30"/>
                      <a:pt x="10" y="32"/>
                      <a:pt x="11" y="32"/>
                    </a:cubicBezTo>
                    <a:cubicBezTo>
                      <a:pt x="12" y="33"/>
                      <a:pt x="13" y="33"/>
                      <a:pt x="15" y="33"/>
                    </a:cubicBezTo>
                    <a:cubicBezTo>
                      <a:pt x="15" y="34"/>
                      <a:pt x="15" y="34"/>
                      <a:pt x="15" y="34"/>
                    </a:cubicBezTo>
                    <a:cubicBezTo>
                      <a:pt x="0" y="34"/>
                      <a:pt x="0" y="34"/>
                      <a:pt x="0" y="34"/>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ïśľïḓê">
                <a:extLst>
                  <a:ext uri="{FF2B5EF4-FFF2-40B4-BE49-F238E27FC236}">
                    <a16:creationId xmlns:a16="http://schemas.microsoft.com/office/drawing/2014/main" id="{ED7F47FB-4B94-277D-1C72-E4F6CBD223EA}"/>
                  </a:ext>
                </a:extLst>
              </p:cNvPr>
              <p:cNvSpPr/>
              <p:nvPr/>
            </p:nvSpPr>
            <p:spPr bwMode="auto">
              <a:xfrm>
                <a:off x="7559444" y="4004533"/>
                <a:ext cx="161903" cy="185405"/>
              </a:xfrm>
              <a:custGeom>
                <a:avLst/>
                <a:gdLst>
                  <a:gd name="T0" fmla="*/ 22 w 30"/>
                  <a:gd name="T1" fmla="*/ 34 h 34"/>
                  <a:gd name="T2" fmla="*/ 7 w 30"/>
                  <a:gd name="T3" fmla="*/ 34 h 34"/>
                  <a:gd name="T4" fmla="*/ 7 w 30"/>
                  <a:gd name="T5" fmla="*/ 33 h 34"/>
                  <a:gd name="T6" fmla="*/ 11 w 30"/>
                  <a:gd name="T7" fmla="*/ 32 h 34"/>
                  <a:gd name="T8" fmla="*/ 12 w 30"/>
                  <a:gd name="T9" fmla="*/ 28 h 34"/>
                  <a:gd name="T10" fmla="*/ 12 w 30"/>
                  <a:gd name="T11" fmla="*/ 2 h 34"/>
                  <a:gd name="T12" fmla="*/ 9 w 30"/>
                  <a:gd name="T13" fmla="*/ 2 h 34"/>
                  <a:gd name="T14" fmla="*/ 3 w 30"/>
                  <a:gd name="T15" fmla="*/ 3 h 34"/>
                  <a:gd name="T16" fmla="*/ 1 w 30"/>
                  <a:gd name="T17" fmla="*/ 8 h 34"/>
                  <a:gd name="T18" fmla="*/ 0 w 30"/>
                  <a:gd name="T19" fmla="*/ 8 h 34"/>
                  <a:gd name="T20" fmla="*/ 0 w 30"/>
                  <a:gd name="T21" fmla="*/ 0 h 34"/>
                  <a:gd name="T22" fmla="*/ 29 w 30"/>
                  <a:gd name="T23" fmla="*/ 0 h 34"/>
                  <a:gd name="T24" fmla="*/ 30 w 30"/>
                  <a:gd name="T25" fmla="*/ 8 h 34"/>
                  <a:gd name="T26" fmla="*/ 29 w 30"/>
                  <a:gd name="T27" fmla="*/ 8 h 34"/>
                  <a:gd name="T28" fmla="*/ 26 w 30"/>
                  <a:gd name="T29" fmla="*/ 3 h 34"/>
                  <a:gd name="T30" fmla="*/ 20 w 30"/>
                  <a:gd name="T31" fmla="*/ 2 h 34"/>
                  <a:gd name="T32" fmla="*/ 17 w 30"/>
                  <a:gd name="T33" fmla="*/ 2 h 34"/>
                  <a:gd name="T34" fmla="*/ 17 w 30"/>
                  <a:gd name="T35" fmla="*/ 28 h 34"/>
                  <a:gd name="T36" fmla="*/ 18 w 30"/>
                  <a:gd name="T37" fmla="*/ 32 h 34"/>
                  <a:gd name="T38" fmla="*/ 22 w 30"/>
                  <a:gd name="T39" fmla="*/ 33 h 34"/>
                  <a:gd name="T40" fmla="*/ 22 w 30"/>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2" y="34"/>
                    </a:moveTo>
                    <a:cubicBezTo>
                      <a:pt x="7" y="34"/>
                      <a:pt x="7" y="34"/>
                      <a:pt x="7" y="34"/>
                    </a:cubicBezTo>
                    <a:cubicBezTo>
                      <a:pt x="7" y="33"/>
                      <a:pt x="7" y="33"/>
                      <a:pt x="7" y="33"/>
                    </a:cubicBezTo>
                    <a:cubicBezTo>
                      <a:pt x="9" y="33"/>
                      <a:pt x="11" y="32"/>
                      <a:pt x="11" y="32"/>
                    </a:cubicBezTo>
                    <a:cubicBezTo>
                      <a:pt x="12" y="31"/>
                      <a:pt x="12" y="30"/>
                      <a:pt x="12" y="28"/>
                    </a:cubicBezTo>
                    <a:cubicBezTo>
                      <a:pt x="12" y="2"/>
                      <a:pt x="12" y="2"/>
                      <a:pt x="12" y="2"/>
                    </a:cubicBezTo>
                    <a:cubicBezTo>
                      <a:pt x="9" y="2"/>
                      <a:pt x="9" y="2"/>
                      <a:pt x="9" y="2"/>
                    </a:cubicBezTo>
                    <a:cubicBezTo>
                      <a:pt x="6" y="2"/>
                      <a:pt x="4" y="2"/>
                      <a:pt x="3" y="3"/>
                    </a:cubicBezTo>
                    <a:cubicBezTo>
                      <a:pt x="2" y="4"/>
                      <a:pt x="1" y="6"/>
                      <a:pt x="1" y="8"/>
                    </a:cubicBezTo>
                    <a:cubicBezTo>
                      <a:pt x="0" y="8"/>
                      <a:pt x="0" y="8"/>
                      <a:pt x="0" y="8"/>
                    </a:cubicBezTo>
                    <a:cubicBezTo>
                      <a:pt x="0" y="0"/>
                      <a:pt x="0" y="0"/>
                      <a:pt x="0" y="0"/>
                    </a:cubicBezTo>
                    <a:cubicBezTo>
                      <a:pt x="29" y="0"/>
                      <a:pt x="29" y="0"/>
                      <a:pt x="29" y="0"/>
                    </a:cubicBezTo>
                    <a:cubicBezTo>
                      <a:pt x="30" y="8"/>
                      <a:pt x="30" y="8"/>
                      <a:pt x="30" y="8"/>
                    </a:cubicBezTo>
                    <a:cubicBezTo>
                      <a:pt x="29" y="8"/>
                      <a:pt x="29" y="8"/>
                      <a:pt x="29" y="8"/>
                    </a:cubicBezTo>
                    <a:cubicBezTo>
                      <a:pt x="28" y="6"/>
                      <a:pt x="27" y="4"/>
                      <a:pt x="26" y="3"/>
                    </a:cubicBezTo>
                    <a:cubicBezTo>
                      <a:pt x="25" y="2"/>
                      <a:pt x="23" y="2"/>
                      <a:pt x="20" y="2"/>
                    </a:cubicBezTo>
                    <a:cubicBezTo>
                      <a:pt x="17" y="2"/>
                      <a:pt x="17" y="2"/>
                      <a:pt x="17" y="2"/>
                    </a:cubicBezTo>
                    <a:cubicBezTo>
                      <a:pt x="17" y="28"/>
                      <a:pt x="17" y="28"/>
                      <a:pt x="17" y="28"/>
                    </a:cubicBezTo>
                    <a:cubicBezTo>
                      <a:pt x="17" y="30"/>
                      <a:pt x="18" y="31"/>
                      <a:pt x="18" y="32"/>
                    </a:cubicBezTo>
                    <a:cubicBezTo>
                      <a:pt x="19" y="33"/>
                      <a:pt x="20" y="33"/>
                      <a:pt x="22" y="33"/>
                    </a:cubicBezTo>
                    <a:cubicBezTo>
                      <a:pt x="22" y="34"/>
                      <a:pt x="22" y="34"/>
                      <a:pt x="2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iṩḷiḋé">
                <a:extLst>
                  <a:ext uri="{FF2B5EF4-FFF2-40B4-BE49-F238E27FC236}">
                    <a16:creationId xmlns:a16="http://schemas.microsoft.com/office/drawing/2014/main" id="{A3B8FD5D-EA4D-C6A3-C8AD-6D9914C4B66A}"/>
                  </a:ext>
                </a:extLst>
              </p:cNvPr>
              <p:cNvSpPr/>
              <p:nvPr/>
            </p:nvSpPr>
            <p:spPr bwMode="auto">
              <a:xfrm>
                <a:off x="7705598" y="4004533"/>
                <a:ext cx="190627" cy="185405"/>
              </a:xfrm>
              <a:custGeom>
                <a:avLst/>
                <a:gdLst>
                  <a:gd name="T0" fmla="*/ 35 w 35"/>
                  <a:gd name="T1" fmla="*/ 1 h 34"/>
                  <a:gd name="T2" fmla="*/ 28 w 35"/>
                  <a:gd name="T3" fmla="*/ 7 h 34"/>
                  <a:gd name="T4" fmla="*/ 20 w 35"/>
                  <a:gd name="T5" fmla="*/ 18 h 34"/>
                  <a:gd name="T6" fmla="*/ 20 w 35"/>
                  <a:gd name="T7" fmla="*/ 28 h 34"/>
                  <a:gd name="T8" fmla="*/ 21 w 35"/>
                  <a:gd name="T9" fmla="*/ 32 h 34"/>
                  <a:gd name="T10" fmla="*/ 26 w 35"/>
                  <a:gd name="T11" fmla="*/ 33 h 34"/>
                  <a:gd name="T12" fmla="*/ 26 w 35"/>
                  <a:gd name="T13" fmla="*/ 34 h 34"/>
                  <a:gd name="T14" fmla="*/ 10 w 35"/>
                  <a:gd name="T15" fmla="*/ 34 h 34"/>
                  <a:gd name="T16" fmla="*/ 10 w 35"/>
                  <a:gd name="T17" fmla="*/ 33 h 34"/>
                  <a:gd name="T18" fmla="*/ 14 w 35"/>
                  <a:gd name="T19" fmla="*/ 32 h 34"/>
                  <a:gd name="T20" fmla="*/ 15 w 35"/>
                  <a:gd name="T21" fmla="*/ 28 h 34"/>
                  <a:gd name="T22" fmla="*/ 15 w 35"/>
                  <a:gd name="T23" fmla="*/ 19 h 34"/>
                  <a:gd name="T24" fmla="*/ 8 w 35"/>
                  <a:gd name="T25" fmla="*/ 9 h 34"/>
                  <a:gd name="T26" fmla="*/ 3 w 35"/>
                  <a:gd name="T27" fmla="*/ 2 h 34"/>
                  <a:gd name="T28" fmla="*/ 0 w 35"/>
                  <a:gd name="T29" fmla="*/ 1 h 34"/>
                  <a:gd name="T30" fmla="*/ 0 w 35"/>
                  <a:gd name="T31" fmla="*/ 0 h 34"/>
                  <a:gd name="T32" fmla="*/ 14 w 35"/>
                  <a:gd name="T33" fmla="*/ 0 h 34"/>
                  <a:gd name="T34" fmla="*/ 14 w 35"/>
                  <a:gd name="T35" fmla="*/ 1 h 34"/>
                  <a:gd name="T36" fmla="*/ 14 w 35"/>
                  <a:gd name="T37" fmla="*/ 1 h 34"/>
                  <a:gd name="T38" fmla="*/ 11 w 35"/>
                  <a:gd name="T39" fmla="*/ 2 h 34"/>
                  <a:gd name="T40" fmla="*/ 11 w 35"/>
                  <a:gd name="T41" fmla="*/ 4 h 34"/>
                  <a:gd name="T42" fmla="*/ 19 w 35"/>
                  <a:gd name="T43" fmla="*/ 16 h 34"/>
                  <a:gd name="T44" fmla="*/ 27 w 35"/>
                  <a:gd name="T45" fmla="*/ 4 h 34"/>
                  <a:gd name="T46" fmla="*/ 27 w 35"/>
                  <a:gd name="T47" fmla="*/ 2 h 34"/>
                  <a:gd name="T48" fmla="*/ 24 w 35"/>
                  <a:gd name="T49" fmla="*/ 1 h 34"/>
                  <a:gd name="T50" fmla="*/ 24 w 35"/>
                  <a:gd name="T51" fmla="*/ 0 h 34"/>
                  <a:gd name="T52" fmla="*/ 35 w 35"/>
                  <a:gd name="T53" fmla="*/ 0 h 34"/>
                  <a:gd name="T54" fmla="*/ 35 w 35"/>
                  <a:gd name="T5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4">
                    <a:moveTo>
                      <a:pt x="35" y="1"/>
                    </a:moveTo>
                    <a:cubicBezTo>
                      <a:pt x="33" y="0"/>
                      <a:pt x="30" y="2"/>
                      <a:pt x="28" y="7"/>
                    </a:cubicBezTo>
                    <a:cubicBezTo>
                      <a:pt x="20" y="18"/>
                      <a:pt x="20" y="18"/>
                      <a:pt x="20" y="18"/>
                    </a:cubicBezTo>
                    <a:cubicBezTo>
                      <a:pt x="20" y="28"/>
                      <a:pt x="20" y="28"/>
                      <a:pt x="20" y="28"/>
                    </a:cubicBezTo>
                    <a:cubicBezTo>
                      <a:pt x="20" y="30"/>
                      <a:pt x="21" y="32"/>
                      <a:pt x="21" y="32"/>
                    </a:cubicBezTo>
                    <a:cubicBezTo>
                      <a:pt x="22" y="33"/>
                      <a:pt x="23" y="33"/>
                      <a:pt x="26" y="33"/>
                    </a:cubicBezTo>
                    <a:cubicBezTo>
                      <a:pt x="26" y="34"/>
                      <a:pt x="26" y="34"/>
                      <a:pt x="26" y="34"/>
                    </a:cubicBezTo>
                    <a:cubicBezTo>
                      <a:pt x="10" y="34"/>
                      <a:pt x="10" y="34"/>
                      <a:pt x="10" y="34"/>
                    </a:cubicBezTo>
                    <a:cubicBezTo>
                      <a:pt x="10" y="33"/>
                      <a:pt x="10" y="33"/>
                      <a:pt x="10" y="33"/>
                    </a:cubicBezTo>
                    <a:cubicBezTo>
                      <a:pt x="12" y="33"/>
                      <a:pt x="14" y="33"/>
                      <a:pt x="14" y="32"/>
                    </a:cubicBezTo>
                    <a:cubicBezTo>
                      <a:pt x="15" y="32"/>
                      <a:pt x="15" y="30"/>
                      <a:pt x="15" y="28"/>
                    </a:cubicBezTo>
                    <a:cubicBezTo>
                      <a:pt x="15" y="19"/>
                      <a:pt x="15" y="19"/>
                      <a:pt x="15" y="19"/>
                    </a:cubicBezTo>
                    <a:cubicBezTo>
                      <a:pt x="8" y="9"/>
                      <a:pt x="8" y="9"/>
                      <a:pt x="8" y="9"/>
                    </a:cubicBezTo>
                    <a:cubicBezTo>
                      <a:pt x="6" y="5"/>
                      <a:pt x="4" y="3"/>
                      <a:pt x="3" y="2"/>
                    </a:cubicBezTo>
                    <a:cubicBezTo>
                      <a:pt x="2" y="1"/>
                      <a:pt x="1" y="1"/>
                      <a:pt x="0" y="1"/>
                    </a:cubicBezTo>
                    <a:cubicBezTo>
                      <a:pt x="0" y="0"/>
                      <a:pt x="0" y="0"/>
                      <a:pt x="0" y="0"/>
                    </a:cubicBezTo>
                    <a:cubicBezTo>
                      <a:pt x="14" y="0"/>
                      <a:pt x="14" y="0"/>
                      <a:pt x="14" y="0"/>
                    </a:cubicBezTo>
                    <a:cubicBezTo>
                      <a:pt x="14" y="1"/>
                      <a:pt x="14" y="1"/>
                      <a:pt x="14" y="1"/>
                    </a:cubicBezTo>
                    <a:cubicBezTo>
                      <a:pt x="14" y="1"/>
                      <a:pt x="14" y="1"/>
                      <a:pt x="14" y="1"/>
                    </a:cubicBezTo>
                    <a:cubicBezTo>
                      <a:pt x="11" y="1"/>
                      <a:pt x="10" y="1"/>
                      <a:pt x="11" y="2"/>
                    </a:cubicBezTo>
                    <a:cubicBezTo>
                      <a:pt x="11" y="3"/>
                      <a:pt x="11" y="4"/>
                      <a:pt x="11" y="4"/>
                    </a:cubicBezTo>
                    <a:cubicBezTo>
                      <a:pt x="19" y="16"/>
                      <a:pt x="19" y="16"/>
                      <a:pt x="19" y="16"/>
                    </a:cubicBezTo>
                    <a:cubicBezTo>
                      <a:pt x="27" y="4"/>
                      <a:pt x="27" y="4"/>
                      <a:pt x="27" y="4"/>
                    </a:cubicBezTo>
                    <a:cubicBezTo>
                      <a:pt x="27" y="3"/>
                      <a:pt x="27" y="3"/>
                      <a:pt x="27" y="2"/>
                    </a:cubicBezTo>
                    <a:cubicBezTo>
                      <a:pt x="27" y="1"/>
                      <a:pt x="26" y="1"/>
                      <a:pt x="24" y="1"/>
                    </a:cubicBezTo>
                    <a:cubicBezTo>
                      <a:pt x="24" y="0"/>
                      <a:pt x="24" y="0"/>
                      <a:pt x="24" y="0"/>
                    </a:cubicBezTo>
                    <a:cubicBezTo>
                      <a:pt x="35" y="0"/>
                      <a:pt x="35" y="0"/>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5" name="图片 4">
            <a:extLst>
              <a:ext uri="{FF2B5EF4-FFF2-40B4-BE49-F238E27FC236}">
                <a16:creationId xmlns:a16="http://schemas.microsoft.com/office/drawing/2014/main" id="{3D03B4C2-9AF9-EC3D-D1DE-C8FBC9FEB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89" y="1766343"/>
            <a:ext cx="6541365" cy="3159544"/>
          </a:xfrm>
          <a:prstGeom prst="rect">
            <a:avLst/>
          </a:prstGeom>
          <a:ln w="28575">
            <a:solidFill>
              <a:schemeClr val="accent1">
                <a:lumMod val="50000"/>
              </a:schemeClr>
            </a:solidFill>
          </a:ln>
        </p:spPr>
      </p:pic>
      <p:grpSp>
        <p:nvGrpSpPr>
          <p:cNvPr id="7" name="组合 6">
            <a:extLst>
              <a:ext uri="{FF2B5EF4-FFF2-40B4-BE49-F238E27FC236}">
                <a16:creationId xmlns:a16="http://schemas.microsoft.com/office/drawing/2014/main" id="{D3F69FDF-5438-8EE6-9750-44644AFB0DD4}"/>
              </a:ext>
            </a:extLst>
          </p:cNvPr>
          <p:cNvGrpSpPr/>
          <p:nvPr/>
        </p:nvGrpSpPr>
        <p:grpSpPr>
          <a:xfrm>
            <a:off x="5206175" y="6447361"/>
            <a:ext cx="7099039" cy="414788"/>
            <a:chOff x="6115824" y="6443212"/>
            <a:chExt cx="6441504" cy="414788"/>
          </a:xfrm>
        </p:grpSpPr>
        <p:sp>
          <p:nvSpPr>
            <p:cNvPr id="8" name="矩形 7">
              <a:extLst>
                <a:ext uri="{FF2B5EF4-FFF2-40B4-BE49-F238E27FC236}">
                  <a16:creationId xmlns:a16="http://schemas.microsoft.com/office/drawing/2014/main" id="{99704C0F-AE09-6A1E-1A35-4F71C801FF6F}"/>
                </a:ext>
              </a:extLst>
            </p:cNvPr>
            <p:cNvSpPr/>
            <p:nvPr/>
          </p:nvSpPr>
          <p:spPr>
            <a:xfrm>
              <a:off x="6115824" y="6473946"/>
              <a:ext cx="6159410" cy="3840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9" name="组合 8">
              <a:extLst>
                <a:ext uri="{FF2B5EF4-FFF2-40B4-BE49-F238E27FC236}">
                  <a16:creationId xmlns:a16="http://schemas.microsoft.com/office/drawing/2014/main" id="{FF7A507D-2065-8E23-7F51-339D8FC89B74}"/>
                </a:ext>
              </a:extLst>
            </p:cNvPr>
            <p:cNvGrpSpPr/>
            <p:nvPr/>
          </p:nvGrpSpPr>
          <p:grpSpPr>
            <a:xfrm>
              <a:off x="6115824" y="6443212"/>
              <a:ext cx="6441504" cy="400062"/>
              <a:chOff x="6115824" y="6443212"/>
              <a:chExt cx="6441504" cy="400062"/>
            </a:xfrm>
          </p:grpSpPr>
          <p:sp>
            <p:nvSpPr>
              <p:cNvPr id="10" name="矩形 9">
                <a:extLst>
                  <a:ext uri="{FF2B5EF4-FFF2-40B4-BE49-F238E27FC236}">
                    <a16:creationId xmlns:a16="http://schemas.microsoft.com/office/drawing/2014/main" id="{7439AC6B-7D98-403A-FC3E-4C6FD57ABD30}"/>
                  </a:ext>
                </a:extLst>
              </p:cNvPr>
              <p:cNvSpPr/>
              <p:nvPr/>
            </p:nvSpPr>
            <p:spPr>
              <a:xfrm>
                <a:off x="7249910" y="6473946"/>
                <a:ext cx="1562458" cy="365125"/>
              </a:xfrm>
              <a:prstGeom prst="rect">
                <a:avLst/>
              </a:prstGeom>
              <a:solidFill>
                <a:srgbClr val="005CA1"/>
              </a:solidFill>
              <a:ln>
                <a:solidFill>
                  <a:srgbClr val="005C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1" name="文本框 10">
                <a:extLst>
                  <a:ext uri="{FF2B5EF4-FFF2-40B4-BE49-F238E27FC236}">
                    <a16:creationId xmlns:a16="http://schemas.microsoft.com/office/drawing/2014/main" id="{985FC3AD-D37A-4DD1-3189-AE4EB685CCF1}"/>
                  </a:ext>
                </a:extLst>
              </p:cNvPr>
              <p:cNvSpPr txBox="1"/>
              <p:nvPr/>
            </p:nvSpPr>
            <p:spPr>
              <a:xfrm>
                <a:off x="6127198" y="6473946"/>
                <a:ext cx="1117797" cy="369328"/>
              </a:xfrm>
              <a:prstGeom prst="rect">
                <a:avLst/>
              </a:prstGeom>
              <a:noFill/>
            </p:spPr>
            <p:txBody>
              <a:bodyPr wrap="squar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ym typeface="汉仪旗黑-55简" panose="00020600040101010101" pitchFamily="18" charset="-122"/>
                  </a:rPr>
                  <a:t>研究背景</a:t>
                </a:r>
              </a:p>
            </p:txBody>
          </p:sp>
          <p:sp>
            <p:nvSpPr>
              <p:cNvPr id="12" name="矩形 11">
                <a:extLst>
                  <a:ext uri="{FF2B5EF4-FFF2-40B4-BE49-F238E27FC236}">
                    <a16:creationId xmlns:a16="http://schemas.microsoft.com/office/drawing/2014/main" id="{FDEAFB65-3285-7AFF-A235-AC7A708C5259}"/>
                  </a:ext>
                </a:extLst>
              </p:cNvPr>
              <p:cNvSpPr/>
              <p:nvPr/>
            </p:nvSpPr>
            <p:spPr>
              <a:xfrm>
                <a:off x="6115824" y="6443212"/>
                <a:ext cx="6159409" cy="45719"/>
              </a:xfrm>
              <a:prstGeom prst="rect">
                <a:avLst/>
              </a:prstGeom>
              <a:solidFill>
                <a:srgbClr val="005CA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a:extLst>
                  <a:ext uri="{FF2B5EF4-FFF2-40B4-BE49-F238E27FC236}">
                    <a16:creationId xmlns:a16="http://schemas.microsoft.com/office/drawing/2014/main" id="{753C7F42-388C-E735-EB83-4657D8814673}"/>
                  </a:ext>
                </a:extLst>
              </p:cNvPr>
              <p:cNvSpPr txBox="1"/>
              <p:nvPr/>
            </p:nvSpPr>
            <p:spPr>
              <a:xfrm>
                <a:off x="7228556" y="6473946"/>
                <a:ext cx="1633719"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solidFill>
                      <a:schemeClr val="bg1"/>
                    </a:solidFill>
                  </a:rPr>
                  <a:t>研究内容与创新</a:t>
                </a:r>
              </a:p>
            </p:txBody>
          </p:sp>
          <p:sp>
            <p:nvSpPr>
              <p:cNvPr id="29" name="文本框 28">
                <a:extLst>
                  <a:ext uri="{FF2B5EF4-FFF2-40B4-BE49-F238E27FC236}">
                    <a16:creationId xmlns:a16="http://schemas.microsoft.com/office/drawing/2014/main" id="{F8F66A69-0A6F-B58E-1714-508E9BB57B45}"/>
                  </a:ext>
                </a:extLst>
              </p:cNvPr>
              <p:cNvSpPr txBox="1"/>
              <p:nvPr/>
            </p:nvSpPr>
            <p:spPr>
              <a:xfrm>
                <a:off x="8957235" y="6473946"/>
                <a:ext cx="1671536" cy="369328"/>
              </a:xfrm>
              <a:prstGeom prst="rect">
                <a:avLst/>
              </a:prstGeom>
              <a:noFill/>
            </p:spPr>
            <p:txBody>
              <a:bodyPr wrap="none" lIns="91436" tIns="45718" rIns="91436" bIns="45718" rtlCol="0">
                <a:spAutoFit/>
              </a:bodyPr>
              <a:lstStyle>
                <a:defPPr>
                  <a:defRPr lang="zh-CN"/>
                </a:defPPr>
                <a:lvl1pPr>
                  <a:defRPr sz="2000" b="1">
                    <a:solidFill>
                      <a:schemeClr val="bg2">
                        <a:lumMod val="50000"/>
                      </a:schemeClr>
                    </a:solidFill>
                    <a:latin typeface="微软雅黑" panose="020B0503020204020204" pitchFamily="34" charset="-122"/>
                    <a:ea typeface="微软雅黑" panose="020B0503020204020204" pitchFamily="34" charset="-122"/>
                  </a:defRPr>
                </a:lvl1pPr>
              </a:lstStyle>
              <a:p>
                <a:r>
                  <a:rPr lang="zh-CN" altLang="en-US" sz="1800" dirty="0"/>
                  <a:t>研究结果与分析</a:t>
                </a:r>
              </a:p>
            </p:txBody>
          </p:sp>
          <p:sp>
            <p:nvSpPr>
              <p:cNvPr id="30" name="文本框 29">
                <a:extLst>
                  <a:ext uri="{FF2B5EF4-FFF2-40B4-BE49-F238E27FC236}">
                    <a16:creationId xmlns:a16="http://schemas.microsoft.com/office/drawing/2014/main" id="{FF2761F9-7AF8-4EE8-94F9-4A5F4FB8E416}"/>
                  </a:ext>
                </a:extLst>
              </p:cNvPr>
              <p:cNvSpPr txBox="1"/>
              <p:nvPr/>
            </p:nvSpPr>
            <p:spPr>
              <a:xfrm>
                <a:off x="10662867" y="6463437"/>
                <a:ext cx="1894461" cy="369332"/>
              </a:xfrm>
              <a:prstGeom prst="rect">
                <a:avLst/>
              </a:prstGeom>
              <a:noFill/>
            </p:spPr>
            <p:txBody>
              <a:bodyPr wrap="square">
                <a:spAutoFit/>
              </a:bodyPr>
              <a:lstStyle>
                <a:defPPr>
                  <a:defRPr lang="zh-CN"/>
                </a:defPPr>
                <a:lvl1pPr algn="ctr" defTabSz="457200">
                  <a:defRPr sz="2000" b="1">
                    <a:solidFill>
                      <a:schemeClr val="bg1"/>
                    </a:solidFill>
                    <a:latin typeface="微软雅黑" panose="020B0503020204020204" pitchFamily="34" charset="-122"/>
                    <a:ea typeface="微软雅黑" panose="020B0503020204020204" pitchFamily="34" charset="-122"/>
                    <a:cs typeface="+mn-ea"/>
                  </a:defRPr>
                </a:lvl1pPr>
              </a:lstStyle>
              <a:p>
                <a:pPr algn="l" defTabSz="914400"/>
                <a:r>
                  <a:rPr lang="zh-CN" altLang="en-US" sz="1800" dirty="0">
                    <a:solidFill>
                      <a:schemeClr val="bg2">
                        <a:lumMod val="50000"/>
                      </a:schemeClr>
                    </a:solidFill>
                    <a:cs typeface="+mn-cs"/>
                  </a:rPr>
                  <a:t>研究结论与展望</a:t>
                </a:r>
              </a:p>
            </p:txBody>
          </p:sp>
        </p:grpSp>
      </p:grpSp>
      <p:pic>
        <p:nvPicPr>
          <p:cNvPr id="15" name="图片 14">
            <a:extLst>
              <a:ext uri="{FF2B5EF4-FFF2-40B4-BE49-F238E27FC236}">
                <a16:creationId xmlns:a16="http://schemas.microsoft.com/office/drawing/2014/main" id="{18E8B379-CF0E-6C1E-ED31-1E031D4F0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233" y="1733073"/>
            <a:ext cx="4163074" cy="3192814"/>
          </a:xfrm>
          <a:prstGeom prst="rect">
            <a:avLst/>
          </a:prstGeom>
          <a:ln w="28575">
            <a:solidFill>
              <a:schemeClr val="accent1">
                <a:lumMod val="50000"/>
              </a:schemeClr>
            </a:solidFill>
          </a:ln>
        </p:spPr>
      </p:pic>
      <p:sp>
        <p:nvSpPr>
          <p:cNvPr id="17" name="文本框 16">
            <a:extLst>
              <a:ext uri="{FF2B5EF4-FFF2-40B4-BE49-F238E27FC236}">
                <a16:creationId xmlns:a16="http://schemas.microsoft.com/office/drawing/2014/main" id="{1A32E86C-527C-F91E-816B-5911B58F4064}"/>
              </a:ext>
            </a:extLst>
          </p:cNvPr>
          <p:cNvSpPr txBox="1"/>
          <p:nvPr/>
        </p:nvSpPr>
        <p:spPr>
          <a:xfrm>
            <a:off x="11117" y="6385358"/>
            <a:ext cx="5195058" cy="461665"/>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任现超</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谷雅秀</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段少斌</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等</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翅片式椭圆套管蒸发式冷凝器传热传质性能实验研究</a:t>
            </a:r>
            <a:r>
              <a:rPr lang="en-US" altLang="zh-CN" sz="1200" dirty="0">
                <a:latin typeface="微软雅黑" panose="020B0503020204020204" pitchFamily="34" charset="-122"/>
                <a:ea typeface="微软雅黑" panose="020B0503020204020204" pitchFamily="34" charset="-122"/>
              </a:rPr>
              <a:t>[J]. </a:t>
            </a:r>
            <a:r>
              <a:rPr lang="zh-CN" altLang="en-US" sz="1200" dirty="0">
                <a:latin typeface="微软雅黑" panose="020B0503020204020204" pitchFamily="34" charset="-122"/>
                <a:ea typeface="微软雅黑" panose="020B0503020204020204" pitchFamily="34" charset="-122"/>
              </a:rPr>
              <a:t>化工学报</a:t>
            </a:r>
            <a:r>
              <a:rPr lang="en-US" altLang="zh-CN" sz="1200" dirty="0">
                <a:latin typeface="微软雅黑" panose="020B0503020204020204" pitchFamily="34" charset="-122"/>
                <a:ea typeface="微软雅黑" panose="020B0503020204020204" pitchFamily="34" charset="-122"/>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2025, doi:10.11949/0438-1157.20241179.</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EI</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52172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0.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1.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2.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3.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4.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5.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6.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73fdf37a-77a4-4901-aee0-cf726457ab17}"/>
  <p:tag name="TABLE_ENDDRAG_ORIGIN_RECT" val="464*178"/>
  <p:tag name="TABLE_ENDDRAG_RECT" val="19*142*464*178"/>
</p:tagLst>
</file>

<file path=ppt/tags/tag18.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19.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0.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1.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2.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3.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4.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25.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3.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4.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4d265cce-90b3-4daa-9909-e79b73a879d9}"/>
  <p:tag name="TABLE_ENDDRAG_ORIGIN_RECT" val="693*249"/>
  <p:tag name="TABLE_ENDDRAG_RECT" val="19*268*693*249"/>
</p:tagLst>
</file>

<file path=ppt/tags/tag6.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7.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8.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ags/tag9.xml><?xml version="1.0" encoding="utf-8"?>
<p:tagLst xmlns:a="http://schemas.openxmlformats.org/drawingml/2006/main" xmlns:r="http://schemas.openxmlformats.org/officeDocument/2006/relationships" xmlns:p="http://schemas.openxmlformats.org/presentationml/2006/main">
  <p:tag name="ISLIDE.VECTOR" val="9958e2aa-ba20-40b7-bff6-9b670547780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8633</TotalTime>
  <Words>7384</Words>
  <Application>Microsoft Office PowerPoint</Application>
  <PresentationFormat>宽屏</PresentationFormat>
  <Paragraphs>687</Paragraphs>
  <Slides>27</Slides>
  <Notes>27</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43" baseType="lpstr">
      <vt:lpstr>Inter</vt:lpstr>
      <vt:lpstr>PingFang SC</vt:lpstr>
      <vt:lpstr>等线</vt:lpstr>
      <vt:lpstr>汉仪旗黑-55简</vt:lpstr>
      <vt:lpstr>华文中宋</vt:lpstr>
      <vt:lpstr>宋体</vt:lpstr>
      <vt:lpstr>Microsoft YaHei</vt:lpstr>
      <vt:lpstr>Microsoft YaHei</vt:lpstr>
      <vt:lpstr>Arial</vt:lpstr>
      <vt:lpstr>Calibri</vt:lpstr>
      <vt:lpstr>Calibri Light</vt:lpstr>
      <vt:lpstr>Symbol</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基础架构处</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0022</dc:title>
  <dc:creator>ZK</dc:creator>
  <cp:lastModifiedBy>sp wang</cp:lastModifiedBy>
  <cp:revision>272</cp:revision>
  <dcterms:created xsi:type="dcterms:W3CDTF">2017-04-21T07:43:00Z</dcterms:created>
  <dcterms:modified xsi:type="dcterms:W3CDTF">2025-05-22T17:56:17Z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