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399605" cy="4319968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5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C9"/>
    <a:srgbClr val="568824"/>
    <a:srgbClr val="FFFFFF"/>
    <a:srgbClr val="2E6B1D"/>
    <a:srgbClr val="5B8B25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3605"/>
        <p:guide pos="102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" name="图片 1" descr="壁报背景(90x120cm)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0"/>
            <a:ext cx="32398335" cy="431996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616864" y="4875646"/>
            <a:ext cx="29160942" cy="3453771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185890" y="15647422"/>
            <a:ext cx="26042023" cy="6417711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2126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3185890" y="22427972"/>
            <a:ext cx="26042023" cy="297074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850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64" y="3832485"/>
            <a:ext cx="29151375" cy="444477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616864" y="9388453"/>
            <a:ext cx="29151375" cy="29979554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290682" y="24242165"/>
            <a:ext cx="20646100" cy="4830291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5595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290682" y="29072457"/>
            <a:ext cx="20646100" cy="5465259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63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62052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86029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4046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6035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64" y="3832485"/>
            <a:ext cx="29151375" cy="444477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616864" y="9456486"/>
            <a:ext cx="13757688" cy="2991152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7039251" y="9456486"/>
            <a:ext cx="13757688" cy="29911521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64" y="3832485"/>
            <a:ext cx="29151375" cy="444477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616864" y="9002937"/>
            <a:ext cx="14197782" cy="240380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709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20520" indent="0">
              <a:buNone/>
              <a:defRPr sz="7090" b="1"/>
            </a:lvl2pPr>
            <a:lvl3pPr marL="3239770" indent="0">
              <a:buNone/>
              <a:defRPr sz="6375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40465" indent="0">
              <a:buNone/>
              <a:defRPr sz="5670" b="1"/>
            </a:lvl8pPr>
            <a:lvl9pPr marL="12960350" indent="0">
              <a:buNone/>
              <a:defRPr sz="567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616864" y="11678873"/>
            <a:ext cx="14197782" cy="2768913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16571918" y="8955875"/>
            <a:ext cx="14197782" cy="240380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709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20520" indent="0">
              <a:buNone/>
              <a:defRPr sz="7090" b="1"/>
            </a:lvl2pPr>
            <a:lvl3pPr marL="3239770" indent="0">
              <a:buNone/>
              <a:defRPr sz="6375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40465" indent="0">
              <a:buNone/>
              <a:defRPr sz="5670" b="1"/>
            </a:lvl8pPr>
            <a:lvl9pPr marL="12960350" indent="0">
              <a:buNone/>
              <a:defRPr sz="567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16571918" y="11678873"/>
            <a:ext cx="14197782" cy="2768913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64" y="3832485"/>
            <a:ext cx="29151375" cy="444477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616864" y="9796647"/>
            <a:ext cx="13907248" cy="29027102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67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6876608" y="9796647"/>
            <a:ext cx="13891630" cy="29027102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67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27199658" y="5760065"/>
            <a:ext cx="2774499" cy="31680361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992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2430079" y="5760065"/>
            <a:ext cx="24367755" cy="31680361"/>
          </a:xfrm>
        </p:spPr>
        <p:txBody>
          <a:bodyPr vert="eaVert" lIns="46800" tIns="46800" rIns="46800" bIns="46800"/>
          <a:lstStyle>
            <a:lvl1pPr marL="809625" indent="-809625">
              <a:spcAft>
                <a:spcPts val="1000"/>
              </a:spcAft>
              <a:defRPr spc="300"/>
            </a:lvl1pPr>
            <a:lvl2pPr marL="2430145" indent="-809625">
              <a:defRPr spc="300"/>
            </a:lvl2pPr>
            <a:lvl3pPr marL="4050030" indent="-809625">
              <a:defRPr spc="300"/>
            </a:lvl3pPr>
            <a:lvl4pPr marL="5669915" indent="-809625">
              <a:defRPr spc="300"/>
            </a:lvl4pPr>
            <a:lvl5pPr marL="7290435" indent="-80962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616864" y="3832485"/>
            <a:ext cx="29151375" cy="444477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616864" y="9388453"/>
            <a:ext cx="29151375" cy="29979554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1626431" y="39776201"/>
            <a:ext cx="7175429" cy="1995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54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10938542" y="39776201"/>
            <a:ext cx="10523962" cy="1995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54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23592810" y="39776201"/>
            <a:ext cx="7175429" cy="1995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54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fontAlgn="auto" latinLnBrk="0" hangingPunct="1">
        <a:lnSpc>
          <a:spcPct val="100000"/>
        </a:lnSpc>
        <a:spcBef>
          <a:spcPct val="0"/>
        </a:spcBef>
        <a:buNone/>
        <a:defRPr sz="1276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809625" indent="-809625" algn="l" defTabSz="3239770" rtl="0" eaLnBrk="1" fontAlgn="auto" latinLnBrk="0" hangingPunct="1">
        <a:lnSpc>
          <a:spcPct val="130000"/>
        </a:lnSpc>
        <a:spcBef>
          <a:spcPts val="5"/>
        </a:spcBef>
        <a:spcAft>
          <a:spcPts val="1000"/>
        </a:spcAft>
        <a:buFont typeface="Arial" panose="020B0604020202020204" pitchFamily="34" charset="0"/>
        <a:buChar char="●"/>
        <a:defRPr sz="63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2430145" indent="-809625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tabLst>
          <a:tab pos="5703570" algn="l"/>
          <a:tab pos="5703570" algn="l"/>
          <a:tab pos="5703570" algn="l"/>
          <a:tab pos="5703570" algn="l"/>
        </a:tabLst>
        <a:defRPr sz="56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4050030" indent="-809625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defRPr sz="56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5669915" indent="-809625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Wingdings" panose="05000000000000000000" charset="0"/>
        <a:buChar char=""/>
        <a:defRPr sz="4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7290435" indent="-809625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Arial" panose="020B0604020202020204" pitchFamily="34" charset="0"/>
        <a:buChar char="•"/>
        <a:defRPr sz="4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8910320" indent="-809625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75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05" indent="-809625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75" kern="1200">
          <a:solidFill>
            <a:schemeClr val="tx1"/>
          </a:solidFill>
          <a:latin typeface="+mn-lt"/>
          <a:ea typeface="+mn-ea"/>
          <a:cs typeface="+mn-cs"/>
        </a:defRPr>
      </a:lvl7pPr>
      <a:lvl8pPr marL="12150090" indent="-809625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75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5" indent="-809625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75" kern="1200">
          <a:solidFill>
            <a:schemeClr val="tx1"/>
          </a:solidFill>
          <a:latin typeface="+mn-lt"/>
          <a:ea typeface="+mn-ea"/>
          <a:cs typeface="+mn-cs"/>
        </a:defRPr>
      </a:lvl1pPr>
      <a:lvl2pPr marL="1620520" algn="l" defTabSz="3239770" rtl="0" eaLnBrk="1" latinLnBrk="0" hangingPunct="1">
        <a:defRPr sz="6375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75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algn="l" defTabSz="3239770" rtl="0" eaLnBrk="1" latinLnBrk="0" hangingPunct="1">
        <a:defRPr sz="6375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75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75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75" kern="1200">
          <a:solidFill>
            <a:schemeClr val="tx1"/>
          </a:solidFill>
          <a:latin typeface="+mn-lt"/>
          <a:ea typeface="+mn-ea"/>
          <a:cs typeface="+mn-cs"/>
        </a:defRPr>
      </a:lvl7pPr>
      <a:lvl8pPr marL="11340465" algn="l" defTabSz="3239770" rtl="0" eaLnBrk="1" latinLnBrk="0" hangingPunct="1">
        <a:defRPr sz="6375" kern="1200">
          <a:solidFill>
            <a:schemeClr val="tx1"/>
          </a:solidFill>
          <a:latin typeface="+mn-lt"/>
          <a:ea typeface="+mn-ea"/>
          <a:cs typeface="+mn-cs"/>
        </a:defRPr>
      </a:lvl8pPr>
      <a:lvl9pPr marL="12960350" algn="l" defTabSz="3239770" rtl="0" eaLnBrk="1" latinLnBrk="0" hangingPunct="1">
        <a:defRPr sz="63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70.xml"/><Relationship Id="rId1" Type="http://schemas.openxmlformats.org/officeDocument/2006/relationships/tags" Target="../tags/tag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411474" y="8779418"/>
            <a:ext cx="29600168" cy="30847626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4" name="Text Box 31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99458" y="6371485"/>
            <a:ext cx="25842105" cy="68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659" tIns="36829" rIns="73659" bIns="36829">
            <a:spAutoFit/>
          </a:bodyPr>
          <a:lstStyle>
            <a:lvl1pPr defTabSz="39846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39846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39846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39846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39846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altLang="zh-CN" sz="3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Author: Name (in Chinese: Microsoft YaHei Font, in English: Arial, Font size: 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40</a:t>
            </a:r>
            <a:r>
              <a:rPr lang="en-US" altLang="zh-CN" sz="3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 Bold, Centered content)</a:t>
            </a:r>
            <a:endParaRPr lang="en-US" altLang="zh-CN" sz="39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ext Box 31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26088" y="7441113"/>
            <a:ext cx="24788846" cy="67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659" tIns="36829" rIns="73659" bIns="36829">
            <a:spAutoFit/>
          </a:bodyPr>
          <a:lstStyle>
            <a:lvl1pPr defTabSz="39846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39846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39846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39846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39846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zh-CN" sz="3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Unit: Name (</a:t>
            </a:r>
            <a:r>
              <a:rPr lang="en-US" altLang="zh-CN" sz="3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(in Chinese: Microsoft YaHei Font, in English: Arial</a:t>
            </a:r>
            <a:r>
              <a:rPr lang="en-US" altLang="zh-CN" sz="3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Bold, Content centered)</a:t>
            </a:r>
            <a:endParaRPr lang="en-US" altLang="zh-CN" sz="39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565400"/>
            <a:ext cx="32399605" cy="34861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36952" tIns="367612" rIns="336952" bIns="367612">
            <a:noAutofit/>
          </a:bodyPr>
          <a:lstStyle>
            <a:lvl1pPr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0805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033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034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60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78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750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322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0" algn="ctr" fontAlgn="auto">
              <a:lnSpc>
                <a:spcPts val="12000"/>
              </a:lnSpc>
            </a:pPr>
            <a:r>
              <a:rPr lang="en-US" altLang="zh-CN" sz="7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Thesis Title (in Chinese: Microsoft YaHei Font, in English: Arial, font size: 68-100, bold, all contents within the title box are centered)</a:t>
            </a:r>
            <a:endParaRPr lang="en-US" altLang="zh-CN" sz="7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11474" y="8524288"/>
            <a:ext cx="29600168" cy="3084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10" name="矩形 9"/>
          <p:cNvSpPr/>
          <p:nvPr userDrawn="1"/>
        </p:nvSpPr>
        <p:spPr>
          <a:xfrm>
            <a:off x="1749578" y="8819494"/>
            <a:ext cx="28901975" cy="960005"/>
          </a:xfrm>
          <a:prstGeom prst="rect">
            <a:avLst/>
          </a:prstGeom>
          <a:gradFill>
            <a:gsLst>
              <a:gs pos="1000">
                <a:srgbClr val="5B8B25"/>
              </a:gs>
              <a:gs pos="100000">
                <a:srgbClr val="2E6B1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"/>
          </a:p>
        </p:txBody>
      </p:sp>
      <p:sp>
        <p:nvSpPr>
          <p:cNvPr id="183" name="TextBox 15"/>
          <p:cNvSpPr txBox="1"/>
          <p:nvPr>
            <p:custDataLst>
              <p:tags r:id="rId4"/>
            </p:custDataLst>
          </p:nvPr>
        </p:nvSpPr>
        <p:spPr>
          <a:xfrm>
            <a:off x="10004624" y="9005197"/>
            <a:ext cx="12391883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355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Abstract</a:t>
            </a:r>
            <a:endParaRPr lang="en-US" altLang="zh-CN" sz="4355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1749578" y="14249480"/>
            <a:ext cx="28901975" cy="960005"/>
          </a:xfrm>
          <a:prstGeom prst="rect">
            <a:avLst/>
          </a:prstGeom>
          <a:gradFill>
            <a:gsLst>
              <a:gs pos="1000">
                <a:srgbClr val="5B8B25"/>
              </a:gs>
              <a:gs pos="100000">
                <a:srgbClr val="2E6B1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"/>
          </a:p>
        </p:txBody>
      </p:sp>
      <p:sp>
        <p:nvSpPr>
          <p:cNvPr id="27" name="TextBox 15"/>
          <p:cNvSpPr txBox="1"/>
          <p:nvPr>
            <p:custDataLst>
              <p:tags r:id="rId5"/>
            </p:custDataLst>
          </p:nvPr>
        </p:nvSpPr>
        <p:spPr>
          <a:xfrm>
            <a:off x="10004624" y="14382125"/>
            <a:ext cx="12391883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355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Result</a:t>
            </a:r>
            <a:endParaRPr lang="en-US" altLang="zh-CN" sz="4355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1749578" y="22793325"/>
            <a:ext cx="14220000" cy="960120"/>
          </a:xfrm>
          <a:prstGeom prst="rect">
            <a:avLst/>
          </a:prstGeom>
          <a:gradFill>
            <a:gsLst>
              <a:gs pos="1000">
                <a:srgbClr val="5B8B25"/>
              </a:gs>
              <a:gs pos="100000">
                <a:srgbClr val="2E6B1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"/>
          </a:p>
        </p:txBody>
      </p:sp>
      <p:sp>
        <p:nvSpPr>
          <p:cNvPr id="184" name="TextBox 15"/>
          <p:cNvSpPr txBox="1"/>
          <p:nvPr>
            <p:custDataLst>
              <p:tags r:id="rId6"/>
            </p:custDataLst>
          </p:nvPr>
        </p:nvSpPr>
        <p:spPr>
          <a:xfrm>
            <a:off x="3235960" y="22915245"/>
            <a:ext cx="10091420" cy="6775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355" b="1" dirty="0">
                <a:solidFill>
                  <a:schemeClr val="lt1"/>
                </a:solidFill>
                <a:latin typeface="+mj-lt"/>
                <a:cs typeface="+mj-lt"/>
              </a:rPr>
              <a:t>Multi-scale saliency-encoded spectrogram</a:t>
            </a:r>
            <a:endParaRPr lang="en-US" altLang="zh-CN" sz="4355" b="1" dirty="0">
              <a:solidFill>
                <a:schemeClr val="lt1"/>
              </a:solidFill>
              <a:latin typeface="+mj-lt"/>
              <a:cs typeface="+mj-lt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16431553" y="22793325"/>
            <a:ext cx="14220000" cy="960120"/>
          </a:xfrm>
          <a:prstGeom prst="rect">
            <a:avLst/>
          </a:prstGeom>
          <a:gradFill>
            <a:gsLst>
              <a:gs pos="1000">
                <a:srgbClr val="5B8B25"/>
              </a:gs>
              <a:gs pos="100000">
                <a:srgbClr val="2E6B1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"/>
          </a:p>
        </p:txBody>
      </p:sp>
      <p:sp>
        <p:nvSpPr>
          <p:cNvPr id="186" name="TextBox 15"/>
          <p:cNvSpPr txBox="1"/>
          <p:nvPr>
            <p:custDataLst>
              <p:tags r:id="rId7"/>
            </p:custDataLst>
          </p:nvPr>
        </p:nvSpPr>
        <p:spPr>
          <a:xfrm>
            <a:off x="20178395" y="22915245"/>
            <a:ext cx="6207760" cy="6775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355" b="1" dirty="0">
                <a:solidFill>
                  <a:schemeClr val="lt1"/>
                </a:solidFill>
                <a:latin typeface="+mj-lt"/>
                <a:cs typeface="+mj-lt"/>
              </a:rPr>
              <a:t>Cross channel-wise block</a:t>
            </a:r>
            <a:endParaRPr lang="en-US" altLang="zh-CN" sz="4355" b="1" dirty="0">
              <a:solidFill>
                <a:schemeClr val="lt1"/>
              </a:solidFill>
              <a:latin typeface="+mj-lt"/>
              <a:cs typeface="+mj-lt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16431553" y="31095315"/>
            <a:ext cx="14220000" cy="960120"/>
          </a:xfrm>
          <a:prstGeom prst="rect">
            <a:avLst/>
          </a:prstGeom>
          <a:gradFill>
            <a:gsLst>
              <a:gs pos="1000">
                <a:srgbClr val="5B8B25"/>
              </a:gs>
              <a:gs pos="100000">
                <a:srgbClr val="2E6B1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"/>
          </a:p>
        </p:txBody>
      </p:sp>
      <p:sp>
        <p:nvSpPr>
          <p:cNvPr id="54" name="TextBox 133"/>
          <p:cNvSpPr txBox="1"/>
          <p:nvPr>
            <p:custDataLst>
              <p:tags r:id="rId8"/>
            </p:custDataLst>
          </p:nvPr>
        </p:nvSpPr>
        <p:spPr>
          <a:xfrm>
            <a:off x="22367240" y="31204535"/>
            <a:ext cx="3298825" cy="6705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310" b="1" dirty="0">
                <a:solidFill>
                  <a:schemeClr val="lt1"/>
                </a:solidFill>
                <a:latin typeface="+mj-lt"/>
                <a:cs typeface="+mj-lt"/>
              </a:rPr>
              <a:t>Ackownledge</a:t>
            </a:r>
            <a:endParaRPr lang="en-US" altLang="zh-CN" sz="4310" b="1" dirty="0">
              <a:solidFill>
                <a:schemeClr val="lt1"/>
              </a:solidFill>
              <a:latin typeface="+mj-lt"/>
              <a:cs typeface="+mj-lt"/>
            </a:endParaRPr>
          </a:p>
        </p:txBody>
      </p:sp>
      <p:sp>
        <p:nvSpPr>
          <p:cNvPr id="30" name="矩形 29"/>
          <p:cNvSpPr/>
          <p:nvPr userDrawn="1"/>
        </p:nvSpPr>
        <p:spPr>
          <a:xfrm>
            <a:off x="1749578" y="31095315"/>
            <a:ext cx="14220000" cy="960120"/>
          </a:xfrm>
          <a:prstGeom prst="rect">
            <a:avLst/>
          </a:prstGeom>
          <a:gradFill>
            <a:gsLst>
              <a:gs pos="1000">
                <a:srgbClr val="5B8B25"/>
              </a:gs>
              <a:gs pos="100000">
                <a:srgbClr val="2E6B1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"/>
          </a:p>
        </p:txBody>
      </p:sp>
      <p:sp>
        <p:nvSpPr>
          <p:cNvPr id="66" name="TextBox 15"/>
          <p:cNvSpPr txBox="1"/>
          <p:nvPr>
            <p:custDataLst>
              <p:tags r:id="rId9"/>
            </p:custDataLst>
          </p:nvPr>
        </p:nvSpPr>
        <p:spPr>
          <a:xfrm>
            <a:off x="7451090" y="31243270"/>
            <a:ext cx="2811780" cy="6705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310" b="1" dirty="0" smtClean="0">
                <a:solidFill>
                  <a:schemeClr val="lt1"/>
                </a:solidFill>
                <a:latin typeface="+mj-lt"/>
                <a:cs typeface="+mj-lt"/>
              </a:rPr>
              <a:t>Conclusion</a:t>
            </a:r>
            <a:endParaRPr lang="en-US" altLang="zh-CN" sz="4310" b="1" dirty="0" smtClean="0">
              <a:solidFill>
                <a:schemeClr val="lt1"/>
              </a:solidFill>
              <a:latin typeface="+mj-lt"/>
              <a:cs typeface="+mj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196620" y="15436513"/>
            <a:ext cx="28247780" cy="4432607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38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Main content in Chinese: Microsoft YaHei Font, in English: Arial      Font size: 30 - 45</a:t>
            </a:r>
            <a:endParaRPr lang="en-US" altLang="zh-CN" sz="338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090504" y="10167395"/>
            <a:ext cx="28353897" cy="3635043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38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Main content in Chinese: Microsoft YaHei Font, in English: Arial      Font size: 30 - 45</a:t>
            </a:r>
            <a:endParaRPr lang="en-US" altLang="zh-CN" sz="338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096733" y="24114760"/>
            <a:ext cx="13625195" cy="6083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38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Main content in Chinese: Microsoft YaHei Font, in English: Arial      Font size: </a:t>
            </a:r>
            <a:r>
              <a:rPr lang="en-US" altLang="zh-CN" sz="338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30 - 45</a:t>
            </a:r>
            <a:endParaRPr lang="en-US" altLang="zh-CN" sz="338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6794480" y="24114760"/>
            <a:ext cx="13625195" cy="62363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38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Main content  in Chinese: Microsoft YaHei Font, in English: Arial      Font size:</a:t>
            </a:r>
            <a:r>
              <a:rPr lang="en-US" altLang="zh-CN" sz="338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30 - 45</a:t>
            </a:r>
            <a:endParaRPr lang="en-US" altLang="zh-CN" sz="338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096733" y="32438340"/>
            <a:ext cx="13625195" cy="6142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38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Main content in Chinese: Microsoft YaHei Font, in English: Arial      Font size: </a:t>
            </a:r>
            <a:r>
              <a:rPr lang="en-US" altLang="zh-CN" sz="338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30 - 45</a:t>
            </a:r>
            <a:endParaRPr lang="en-US" altLang="zh-CN" sz="338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6794480" y="32438340"/>
            <a:ext cx="13625195" cy="6142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38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Main content in Chinese: Microsoft YaHei Font, in English: Arial      Font size: </a:t>
            </a:r>
            <a:r>
              <a:rPr lang="en-US" altLang="zh-CN" sz="338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30 - 45</a:t>
            </a:r>
            <a:endParaRPr lang="en-US" altLang="zh-CN" sz="338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961</Words>
  <Application>WPS 演示</Application>
  <PresentationFormat>宽屏</PresentationFormat>
  <Paragraphs>30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Times New Roman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杨珊珊</cp:lastModifiedBy>
  <cp:revision>166</cp:revision>
  <dcterms:created xsi:type="dcterms:W3CDTF">2025-04-17T10:59:00Z</dcterms:created>
  <dcterms:modified xsi:type="dcterms:W3CDTF">2025-05-07T03:16:19Z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F45C1FC16EE641E0B8D0F2852D697D7D_13</vt:lpwstr>
  </property>
</Properties>
</file>