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C9"/>
    <a:srgbClr val="568824"/>
    <a:srgbClr val="FFFFFF"/>
    <a:srgbClr val="2E6B1D"/>
    <a:srgbClr val="5B8B25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05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图片 1" descr="/Users/xiaokonglong/Desktop/壁报背景(90x120cm)修改.jpg壁报背景(90x120cm)修改"/>
          <p:cNvPicPr>
            <a:picLocks noChangeAspect="1"/>
          </p:cNvPicPr>
          <p:nvPr userDrawn="1"/>
        </p:nvPicPr>
        <p:blipFill>
          <a:blip r:embed="rId5"/>
          <a:srcRect l="3" r="3"/>
          <a:stretch>
            <a:fillRect/>
          </a:stretch>
        </p:blipFill>
        <p:spPr>
          <a:xfrm>
            <a:off x="635" y="0"/>
            <a:ext cx="32398335" cy="43199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616864" y="4875646"/>
            <a:ext cx="29160942" cy="3453771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185890" y="15647422"/>
            <a:ext cx="26042023" cy="641771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3185890" y="22427972"/>
            <a:ext cx="26042023" cy="297074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16864" y="9388453"/>
            <a:ext cx="29151375" cy="2997955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290682" y="24242165"/>
            <a:ext cx="20646100" cy="483029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90682" y="29072457"/>
            <a:ext cx="20646100" cy="5465259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7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2052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046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035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16864" y="9456486"/>
            <a:ext cx="13757688" cy="2991152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7039251" y="9456486"/>
            <a:ext cx="13757688" cy="2991152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16864" y="9002937"/>
            <a:ext cx="14197782" cy="240380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9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20520" indent="0">
              <a:buNone/>
              <a:defRPr sz="7090" b="1"/>
            </a:lvl2pPr>
            <a:lvl3pPr marL="3239770" indent="0">
              <a:buNone/>
              <a:defRPr sz="6375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616864" y="11678873"/>
            <a:ext cx="14197782" cy="2768913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6571918" y="8955875"/>
            <a:ext cx="14197782" cy="240380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9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20520" indent="0">
              <a:buNone/>
              <a:defRPr sz="7090" b="1"/>
            </a:lvl2pPr>
            <a:lvl3pPr marL="3239770" indent="0">
              <a:buNone/>
              <a:defRPr sz="6375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6571918" y="11678873"/>
            <a:ext cx="14197782" cy="2768913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6864" y="3832485"/>
            <a:ext cx="29151375" cy="444477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616864" y="9796647"/>
            <a:ext cx="13907248" cy="2902710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6876608" y="9796647"/>
            <a:ext cx="13891630" cy="2902710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7199658" y="5760065"/>
            <a:ext cx="2774499" cy="3168036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430079" y="5760065"/>
            <a:ext cx="24367755" cy="31680361"/>
          </a:xfrm>
        </p:spPr>
        <p:txBody>
          <a:bodyPr vert="eaVert" lIns="46800" tIns="46800" rIns="46800" bIns="46800"/>
          <a:lstStyle>
            <a:lvl1pPr marL="809625" indent="-809625">
              <a:spcAft>
                <a:spcPts val="1000"/>
              </a:spcAft>
              <a:defRPr spc="300"/>
            </a:lvl1pPr>
            <a:lvl2pPr marL="2430145" indent="-809625">
              <a:defRPr spc="300"/>
            </a:lvl2pPr>
            <a:lvl3pPr marL="4050030" indent="-809625">
              <a:defRPr spc="300"/>
            </a:lvl3pPr>
            <a:lvl4pPr marL="5669915" indent="-809625">
              <a:defRPr spc="300"/>
            </a:lvl4pPr>
            <a:lvl5pPr marL="7290435" indent="-809625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616864" y="3832485"/>
            <a:ext cx="29151375" cy="444477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616864" y="9388453"/>
            <a:ext cx="29151375" cy="2997955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626431" y="39776201"/>
            <a:ext cx="7175429" cy="199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938542" y="39776201"/>
            <a:ext cx="10523962" cy="199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3592810" y="39776201"/>
            <a:ext cx="7175429" cy="1995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6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09625" indent="-809625" algn="l" defTabSz="32397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90204" pitchFamily="34" charset="0"/>
        <a:buChar char="●"/>
        <a:defRPr sz="63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90204" pitchFamily="34" charset="0"/>
        <a:buChar char="●"/>
        <a:tabLst>
          <a:tab pos="5703570" algn="l"/>
          <a:tab pos="5703570" algn="l"/>
          <a:tab pos="5703570" algn="l"/>
          <a:tab pos="5703570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9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90435" indent="-809625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9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10320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9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9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9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09625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90204" pitchFamily="34" charset="0"/>
        <a:buChar char="•"/>
        <a:defRPr sz="6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1pPr>
      <a:lvl2pPr marL="162052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7pPr>
      <a:lvl8pPr marL="11340465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0" algn="l" defTabSz="3239770" rtl="0" eaLnBrk="1" latinLnBrk="0" hangingPunct="1">
        <a:defRPr sz="6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411474" y="8779418"/>
            <a:ext cx="29600168" cy="30847626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4" name="Text Box 3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99458" y="6371485"/>
            <a:ext cx="25842105" cy="67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659" tIns="36829" rIns="73659" bIns="36829">
            <a:spAutoFit/>
          </a:bodyPr>
          <a:lstStyle>
            <a:lvl1pPr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1pPr>
            <a:lvl2pPr marL="742950" indent="-28575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2pPr>
            <a:lvl3pPr marL="11430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3pPr>
            <a:lvl4pPr marL="16002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4pPr>
            <a:lvl5pPr marL="20574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5pPr>
            <a:lvl6pPr marL="25146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6pPr>
            <a:lvl7pPr marL="29718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7pPr>
            <a:lvl8pPr marL="34290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8pPr>
            <a:lvl9pPr marL="38862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en-US" altLang="zh-CN" sz="3900" dirty="0">
                <a:solidFill>
                  <a:schemeClr val="bg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  <a:sym typeface="+mn-ea"/>
              </a:rPr>
              <a:t>Author : Name</a:t>
            </a:r>
            <a:endParaRPr lang="en-US" altLang="zh-CN" sz="3900" dirty="0">
              <a:solidFill>
                <a:schemeClr val="bg1"/>
              </a:solidFill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  <a:sym typeface="+mn-ea"/>
            </a:endParaRPr>
          </a:p>
        </p:txBody>
      </p:sp>
      <p:sp>
        <p:nvSpPr>
          <p:cNvPr id="5" name="Text Box 3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26088" y="7441113"/>
            <a:ext cx="24788846" cy="67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659" tIns="36829" rIns="73659" bIns="36829">
            <a:spAutoFit/>
          </a:bodyPr>
          <a:lstStyle>
            <a:lvl1pPr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1pPr>
            <a:lvl2pPr marL="742950" indent="-28575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2pPr>
            <a:lvl3pPr marL="11430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3pPr>
            <a:lvl4pPr marL="16002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4pPr>
            <a:lvl5pPr marL="2057400" indent="-228600" defTabSz="3984625" eaLnBrk="0" hangingPunct="0"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5pPr>
            <a:lvl6pPr marL="25146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6pPr>
            <a:lvl7pPr marL="29718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7pPr>
            <a:lvl8pPr marL="34290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8pPr>
            <a:lvl9pPr marL="3886200" indent="-228600" algn="ctr" defTabSz="3984625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503050405090304" pitchFamily="18" charset="0"/>
              </a:defRPr>
            </a:lvl9pPr>
          </a:lstStyle>
          <a:p>
            <a:pPr algn="ctr" eaLnBrk="1" hangingPunct="1"/>
            <a:r>
              <a:rPr lang="en-US" altLang="zh-CN" sz="3900" dirty="0">
                <a:solidFill>
                  <a:schemeClr val="bg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</a:rPr>
              <a:t>Unit : Name </a:t>
            </a:r>
            <a:endParaRPr lang="en-US" altLang="zh-CN" sz="3900" dirty="0">
              <a:solidFill>
                <a:schemeClr val="bg1"/>
              </a:solidFill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565400"/>
            <a:ext cx="32399605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36952" tIns="367612" rIns="336952" bIns="367612">
            <a:noAutofit/>
          </a:bodyPr>
          <a:lstStyle>
            <a:lvl1pPr defTabSz="908050"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1pPr>
            <a:lvl2pPr marL="460375" defTabSz="908050"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2pPr>
            <a:lvl3pPr marL="908050" defTabSz="908050"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3pPr>
            <a:lvl4pPr marL="1370330" defTabSz="908050"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4pPr>
            <a:lvl5pPr marL="1803400" defTabSz="908050"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5pPr>
            <a:lvl6pPr marL="2260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6pPr>
            <a:lvl7pPr marL="27178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7pPr>
            <a:lvl8pPr marL="31750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8pPr>
            <a:lvl9pPr marL="36322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503050405090304" pitchFamily="18" charset="0"/>
              </a:defRPr>
            </a:lvl9pPr>
          </a:lstStyle>
          <a:p>
            <a:pPr indent="0" algn="ctr" fontAlgn="auto">
              <a:lnSpc>
                <a:spcPts val="12000"/>
              </a:lnSpc>
            </a:pPr>
            <a:r>
              <a:rPr lang="en-US" altLang="zh-CN" sz="7000" dirty="0">
                <a:solidFill>
                  <a:schemeClr val="bg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</a:rPr>
              <a:t>Thesis Title </a:t>
            </a:r>
            <a:endParaRPr lang="en-US" altLang="zh-CN" sz="7000" dirty="0">
              <a:solidFill>
                <a:schemeClr val="bg1"/>
              </a:solidFill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1474" y="8524288"/>
            <a:ext cx="29600168" cy="308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749578" y="8819494"/>
            <a:ext cx="28901975" cy="960005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183" name="TextBox 15"/>
          <p:cNvSpPr txBox="1"/>
          <p:nvPr>
            <p:custDataLst>
              <p:tags r:id="rId5"/>
            </p:custDataLst>
          </p:nvPr>
        </p:nvSpPr>
        <p:spPr>
          <a:xfrm>
            <a:off x="10004624" y="9005197"/>
            <a:ext cx="12391883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355" dirty="0">
                <a:solidFill>
                  <a:schemeClr val="bg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+mj-lt"/>
              </a:rPr>
              <a:t>Abstract</a:t>
            </a:r>
            <a:endParaRPr lang="en-US" altLang="zh-CN" sz="4355" dirty="0">
              <a:solidFill>
                <a:schemeClr val="bg1"/>
              </a:solidFill>
              <a:latin typeface="Source Han Sans CN Regular" panose="020B0300000000000000" charset="-128"/>
              <a:ea typeface="Source Han Sans CN Regular" panose="020B0300000000000000" charset="-128"/>
              <a:cs typeface="+mj-lt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1749578" y="14249480"/>
            <a:ext cx="28901975" cy="960005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27" name="TextBox 15"/>
          <p:cNvSpPr txBox="1"/>
          <p:nvPr>
            <p:custDataLst>
              <p:tags r:id="rId6"/>
            </p:custDataLst>
          </p:nvPr>
        </p:nvSpPr>
        <p:spPr>
          <a:xfrm>
            <a:off x="10004624" y="14382125"/>
            <a:ext cx="12391883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355" dirty="0">
                <a:solidFill>
                  <a:schemeClr val="bg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+mj-lt"/>
              </a:rPr>
              <a:t>Result</a:t>
            </a:r>
            <a:endParaRPr lang="en-US" altLang="zh-CN" sz="4355" dirty="0">
              <a:solidFill>
                <a:schemeClr val="bg1"/>
              </a:solidFill>
              <a:latin typeface="Source Han Sans CN Regular" panose="020B0300000000000000" charset="-128"/>
              <a:ea typeface="Source Han Sans CN Regular" panose="020B0300000000000000" charset="-128"/>
              <a:cs typeface="+mj-lt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1749578" y="2279332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184" name="TextBox 15"/>
          <p:cNvSpPr txBox="1"/>
          <p:nvPr>
            <p:custDataLst>
              <p:tags r:id="rId7"/>
            </p:custDataLst>
          </p:nvPr>
        </p:nvSpPr>
        <p:spPr>
          <a:xfrm>
            <a:off x="3235960" y="22915245"/>
            <a:ext cx="1109345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55" dirty="0">
                <a:solidFill>
                  <a:schemeClr val="lt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+mj-lt"/>
              </a:rPr>
              <a:t>Multi-scale saliency-encoded spectrogram</a:t>
            </a:r>
            <a:endParaRPr lang="en-US" altLang="zh-CN" sz="4355" dirty="0">
              <a:solidFill>
                <a:schemeClr val="lt1"/>
              </a:solidFill>
              <a:latin typeface="Source Han Sans CN Regular" panose="020B0300000000000000" charset="-128"/>
              <a:ea typeface="Source Han Sans CN Regular" panose="020B0300000000000000" charset="-128"/>
              <a:cs typeface="+mj-lt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16431553" y="2279332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186" name="TextBox 15"/>
          <p:cNvSpPr txBox="1"/>
          <p:nvPr>
            <p:custDataLst>
              <p:tags r:id="rId8"/>
            </p:custDataLst>
          </p:nvPr>
        </p:nvSpPr>
        <p:spPr>
          <a:xfrm>
            <a:off x="20178395" y="22915245"/>
            <a:ext cx="6701155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55" dirty="0">
                <a:solidFill>
                  <a:schemeClr val="lt1"/>
                </a:solidFill>
                <a:latin typeface="Source Han Sans CN" panose="020B0300000000000000" charset="-128"/>
                <a:ea typeface="Source Han Sans CN" panose="020B0300000000000000" charset="-128"/>
                <a:cs typeface="+mj-lt"/>
              </a:rPr>
              <a:t>Cross channel-wise block</a:t>
            </a:r>
            <a:endParaRPr lang="en-US" altLang="zh-CN" sz="4355" dirty="0">
              <a:solidFill>
                <a:schemeClr val="lt1"/>
              </a:solidFill>
              <a:latin typeface="Source Han Sans CN" panose="020B0300000000000000" charset="-128"/>
              <a:ea typeface="Source Han Sans CN" panose="020B0300000000000000" charset="-128"/>
              <a:cs typeface="+mj-lt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16431553" y="3109531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54" name="TextBox 133"/>
          <p:cNvSpPr txBox="1"/>
          <p:nvPr>
            <p:custDataLst>
              <p:tags r:id="rId9"/>
            </p:custDataLst>
          </p:nvPr>
        </p:nvSpPr>
        <p:spPr>
          <a:xfrm>
            <a:off x="22367240" y="31204535"/>
            <a:ext cx="3611245" cy="7543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10" dirty="0">
                <a:solidFill>
                  <a:schemeClr val="lt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+mj-lt"/>
              </a:rPr>
              <a:t>Ackownledge</a:t>
            </a:r>
            <a:endParaRPr lang="en-US" altLang="zh-CN" sz="4310" dirty="0">
              <a:solidFill>
                <a:schemeClr val="lt1"/>
              </a:solidFill>
              <a:latin typeface="Source Han Sans CN Regular" panose="020B0300000000000000" charset="-128"/>
              <a:ea typeface="Source Han Sans CN Regular" panose="020B0300000000000000" charset="-128"/>
              <a:cs typeface="+mj-lt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1749578" y="31095315"/>
            <a:ext cx="14220000" cy="960120"/>
          </a:xfrm>
          <a:prstGeom prst="rect">
            <a:avLst/>
          </a:prstGeom>
          <a:gradFill>
            <a:gsLst>
              <a:gs pos="1000">
                <a:srgbClr val="5B8B25"/>
              </a:gs>
              <a:gs pos="100000">
                <a:srgbClr val="2E6B1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">
              <a:latin typeface="Source Han Sans CN Regular" panose="020B0300000000000000" charset="-128"/>
              <a:ea typeface="Source Han Sans CN Regular" panose="020B0300000000000000" charset="-128"/>
            </a:endParaRPr>
          </a:p>
        </p:txBody>
      </p:sp>
      <p:sp>
        <p:nvSpPr>
          <p:cNvPr id="66" name="TextBox 15"/>
          <p:cNvSpPr txBox="1"/>
          <p:nvPr>
            <p:custDataLst>
              <p:tags r:id="rId10"/>
            </p:custDataLst>
          </p:nvPr>
        </p:nvSpPr>
        <p:spPr>
          <a:xfrm>
            <a:off x="7451090" y="31243270"/>
            <a:ext cx="3037840" cy="7543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310" dirty="0" smtClean="0">
                <a:solidFill>
                  <a:schemeClr val="lt1"/>
                </a:solidFill>
                <a:latin typeface="Source Han Sans CN Regular" panose="020B0300000000000000" charset="-128"/>
                <a:ea typeface="Source Han Sans CN Regular" panose="020B0300000000000000" charset="-128"/>
                <a:cs typeface="+mj-lt"/>
              </a:rPr>
              <a:t>Conclusion</a:t>
            </a:r>
            <a:endParaRPr lang="en-US" altLang="zh-CN" sz="4310" dirty="0" smtClean="0">
              <a:solidFill>
                <a:schemeClr val="lt1"/>
              </a:solidFill>
              <a:latin typeface="Source Han Sans CN Regular" panose="020B0300000000000000" charset="-128"/>
              <a:ea typeface="Source Han Sans CN Regular" panose="020B0300000000000000" charset="-128"/>
              <a:cs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96620" y="15436513"/>
            <a:ext cx="28247780" cy="443260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  <a:sym typeface="+mn-ea"/>
              </a:rPr>
              <a:t>Main content </a:t>
            </a:r>
            <a:endParaRPr lang="en-US" altLang="zh-CN" sz="3380"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90504" y="10167395"/>
            <a:ext cx="28353897" cy="3635043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</a:rPr>
              <a:t>Main content </a:t>
            </a:r>
            <a:endParaRPr lang="en-US" altLang="zh-CN" sz="3380"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96733" y="24114760"/>
            <a:ext cx="13625195" cy="6083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  <a:sym typeface="+mn-ea"/>
              </a:rPr>
              <a:t>Main content </a:t>
            </a:r>
            <a:endParaRPr lang="en-US" altLang="zh-CN" sz="3380"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794480" y="24114760"/>
            <a:ext cx="13625195" cy="6236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  <a:sym typeface="+mn-ea"/>
              </a:rPr>
              <a:t>Main content  </a:t>
            </a:r>
            <a:endParaRPr lang="en-US" altLang="zh-CN" sz="3380"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96733" y="32438340"/>
            <a:ext cx="13625195" cy="6142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  <a:sym typeface="+mn-ea"/>
              </a:rPr>
              <a:t>Main content </a:t>
            </a:r>
            <a:endParaRPr lang="en-US" altLang="zh-CN" sz="3380"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794480" y="32438340"/>
            <a:ext cx="13625195" cy="6142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380">
                <a:latin typeface="Source Han Sans CN Regular" panose="020B0300000000000000" charset="-128"/>
                <a:ea typeface="Source Han Sans CN Regular" panose="020B0300000000000000" charset="-128"/>
                <a:cs typeface="微软雅黑" panose="020B0503020204020204" charset="-122"/>
                <a:sym typeface="+mn-ea"/>
              </a:rPr>
              <a:t>Main content </a:t>
            </a:r>
            <a:endParaRPr lang="en-US" altLang="zh-CN" sz="3380">
              <a:latin typeface="Source Han Sans CN Regular" panose="020B0300000000000000" charset="-128"/>
              <a:ea typeface="Source Han Sans CN Regular" panose="020B0300000000000000" charset="-128"/>
              <a:cs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文字</Application>
  <PresentationFormat>宽屏</PresentationFormat>
  <Paragraphs>30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Source Han Sans CN Regular</vt:lpstr>
      <vt:lpstr>Times New Roman</vt:lpstr>
      <vt:lpstr>微软雅黑</vt:lpstr>
      <vt:lpstr>汉仪旗黑</vt:lpstr>
      <vt:lpstr>Source Han Sans CN</vt:lpstr>
      <vt:lpstr>宋体</vt:lpstr>
      <vt:lpstr>Arial Unicode MS</vt:lpstr>
      <vt:lpstr>Calibri</vt:lpstr>
      <vt:lpstr>Helvetica Neue</vt:lpstr>
      <vt:lpstr>汉仪书宋二KW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赵家辉</cp:lastModifiedBy>
  <cp:revision>172</cp:revision>
  <dcterms:created xsi:type="dcterms:W3CDTF">2025-06-03T11:13:27Z</dcterms:created>
  <dcterms:modified xsi:type="dcterms:W3CDTF">2025-06-03T11:13:27Z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2052-7.2.1.8947</vt:lpwstr>
  </property>
  <property fmtid="{D5CDD505-2E9C-101B-9397-08002B2CF9AE}" pid="3" name="ICV">
    <vt:lpwstr>826EC6B9DB9B708ED7D83E68D7ADED93_43</vt:lpwstr>
  </property>
</Properties>
</file>