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Lst>
  <p:sldSz cx="32399605" cy="4319968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CA9BB"/>
    <a:srgbClr val="D6DCE5"/>
    <a:srgbClr val="CFD4E1"/>
    <a:srgbClr val="E6E7E9"/>
    <a:srgbClr val="07DCE9"/>
    <a:srgbClr val="154C9B"/>
    <a:srgbClr val="1F4C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6" Type="http://schemas.openxmlformats.org/officeDocument/2006/relationships/tableStyles" Target="tableStyles.xml"/><Relationship Id="rId5" Type="http://schemas.openxmlformats.org/officeDocument/2006/relationships/viewProps" Target="viewProps.xml"/><Relationship Id="rId4" Type="http://schemas.openxmlformats.org/officeDocument/2006/relationships/presProps" Target="presProps.xml"/><Relationship Id="rId3" Type="http://schemas.openxmlformats.org/officeDocument/2006/relationships/slide" Target="slides/slide1.xml"/><Relationship Id="rId2" Type="http://schemas.openxmlformats.org/officeDocument/2006/relationships/theme" Target="theme/theme1.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6" Type="http://schemas.openxmlformats.org/officeDocument/2006/relationships/slideLayout" Target="../slideLayouts/slideLayout1.xml"/><Relationship Id="rId25" Type="http://schemas.openxmlformats.org/officeDocument/2006/relationships/image" Target="../media/image25.jpeg"/><Relationship Id="rId24" Type="http://schemas.openxmlformats.org/officeDocument/2006/relationships/image" Target="../media/image24.png"/><Relationship Id="rId23" Type="http://schemas.openxmlformats.org/officeDocument/2006/relationships/image" Target="../media/image23.jpeg"/><Relationship Id="rId22" Type="http://schemas.openxmlformats.org/officeDocument/2006/relationships/image" Target="../media/image22.png"/><Relationship Id="rId21" Type="http://schemas.openxmlformats.org/officeDocument/2006/relationships/image" Target="../media/image21.png"/><Relationship Id="rId20" Type="http://schemas.openxmlformats.org/officeDocument/2006/relationships/image" Target="../media/image20.png"/><Relationship Id="rId2" Type="http://schemas.openxmlformats.org/officeDocument/2006/relationships/image" Target="../media/image2.png"/><Relationship Id="rId19" Type="http://schemas.openxmlformats.org/officeDocument/2006/relationships/image" Target="../media/image19.png"/><Relationship Id="rId18" Type="http://schemas.openxmlformats.org/officeDocument/2006/relationships/image" Target="../media/image18.png"/><Relationship Id="rId17" Type="http://schemas.openxmlformats.org/officeDocument/2006/relationships/image" Target="../media/image17.png"/><Relationship Id="rId16" Type="http://schemas.openxmlformats.org/officeDocument/2006/relationships/image" Target="../media/image16.png"/><Relationship Id="rId15" Type="http://schemas.openxmlformats.org/officeDocument/2006/relationships/image" Target="../media/image15.png"/><Relationship Id="rId14" Type="http://schemas.openxmlformats.org/officeDocument/2006/relationships/image" Target="../media/image14.png"/><Relationship Id="rId13" Type="http://schemas.openxmlformats.org/officeDocument/2006/relationships/image" Target="../media/image13.png"/><Relationship Id="rId12" Type="http://schemas.openxmlformats.org/officeDocument/2006/relationships/image" Target="../media/image12.png"/><Relationship Id="rId11" Type="http://schemas.openxmlformats.org/officeDocument/2006/relationships/image" Target="../media/image11.png"/><Relationship Id="rId10" Type="http://schemas.openxmlformats.org/officeDocument/2006/relationships/image" Target="../media/image10.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同侧圆角矩形 42"/>
          <p:cNvSpPr/>
          <p:nvPr/>
        </p:nvSpPr>
        <p:spPr>
          <a:xfrm>
            <a:off x="16797655" y="31320740"/>
            <a:ext cx="14615795" cy="966470"/>
          </a:xfrm>
          <a:prstGeom prst="round2SameRect">
            <a:avLst/>
          </a:prstGeom>
          <a:solidFill>
            <a:srgbClr val="9CA9B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5" name="矩形 54"/>
          <p:cNvSpPr/>
          <p:nvPr/>
        </p:nvSpPr>
        <p:spPr>
          <a:xfrm>
            <a:off x="16797655" y="32246570"/>
            <a:ext cx="14617065" cy="4892675"/>
          </a:xfrm>
          <a:prstGeom prst="rect">
            <a:avLst/>
          </a:prstGeom>
          <a:solidFill>
            <a:srgbClr val="D6D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7" name="同侧圆角矩形 66"/>
          <p:cNvSpPr/>
          <p:nvPr/>
        </p:nvSpPr>
        <p:spPr>
          <a:xfrm>
            <a:off x="16823055" y="10897870"/>
            <a:ext cx="14615795" cy="966470"/>
          </a:xfrm>
          <a:prstGeom prst="round2SameRect">
            <a:avLst/>
          </a:prstGeom>
          <a:solidFill>
            <a:srgbClr val="9CA9B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8" name="矩形 67"/>
          <p:cNvSpPr/>
          <p:nvPr/>
        </p:nvSpPr>
        <p:spPr>
          <a:xfrm>
            <a:off x="16823055" y="11864340"/>
            <a:ext cx="14617065" cy="18640425"/>
          </a:xfrm>
          <a:prstGeom prst="rect">
            <a:avLst/>
          </a:prstGeom>
          <a:solidFill>
            <a:srgbClr val="D6D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3" name="同侧圆角矩形 62"/>
          <p:cNvSpPr/>
          <p:nvPr/>
        </p:nvSpPr>
        <p:spPr>
          <a:xfrm>
            <a:off x="988060" y="23575010"/>
            <a:ext cx="14615795" cy="966470"/>
          </a:xfrm>
          <a:prstGeom prst="round2SameRect">
            <a:avLst/>
          </a:prstGeom>
          <a:solidFill>
            <a:srgbClr val="9CA9B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5" name="矩形 64"/>
          <p:cNvSpPr/>
          <p:nvPr/>
        </p:nvSpPr>
        <p:spPr>
          <a:xfrm>
            <a:off x="988060" y="24541480"/>
            <a:ext cx="14617065" cy="12597765"/>
          </a:xfrm>
          <a:prstGeom prst="rect">
            <a:avLst/>
          </a:prstGeom>
          <a:solidFill>
            <a:srgbClr val="D6DCE5"/>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61" name="组合 60"/>
          <p:cNvGrpSpPr/>
          <p:nvPr/>
        </p:nvGrpSpPr>
        <p:grpSpPr>
          <a:xfrm>
            <a:off x="988060" y="10922635"/>
            <a:ext cx="14616430" cy="11852910"/>
            <a:chOff x="-29122" y="12612"/>
            <a:chExt cx="23018" cy="18666"/>
          </a:xfrm>
        </p:grpSpPr>
        <p:sp>
          <p:nvSpPr>
            <p:cNvPr id="57" name="同侧圆角矩形 56"/>
            <p:cNvSpPr/>
            <p:nvPr/>
          </p:nvSpPr>
          <p:spPr>
            <a:xfrm>
              <a:off x="-29122" y="12612"/>
              <a:ext cx="23017" cy="1522"/>
            </a:xfrm>
            <a:prstGeom prst="round2SameRect">
              <a:avLst/>
            </a:prstGeom>
            <a:solidFill>
              <a:srgbClr val="9CA9BB"/>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59" name="矩形 58"/>
            <p:cNvSpPr/>
            <p:nvPr/>
          </p:nvSpPr>
          <p:spPr>
            <a:xfrm>
              <a:off x="-29122" y="14134"/>
              <a:ext cx="23019" cy="17145"/>
            </a:xfrm>
            <a:prstGeom prst="rect">
              <a:avLst/>
            </a:prstGeom>
            <a:solidFill>
              <a:schemeClr val="tx2">
                <a:lumMod val="20000"/>
                <a:lumOff val="8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6" name="textbox 6"/>
          <p:cNvSpPr/>
          <p:nvPr/>
        </p:nvSpPr>
        <p:spPr>
          <a:xfrm>
            <a:off x="23190835" y="11182985"/>
            <a:ext cx="2287905" cy="681355"/>
          </a:xfrm>
          <a:prstGeom prst="rect">
            <a:avLst/>
          </a:prstGeom>
          <a:noFill/>
          <a:ln w="0" cap="flat">
            <a:noFill/>
            <a:prstDash val="solid"/>
            <a:miter lim="0"/>
          </a:ln>
        </p:spPr>
        <p:txBody>
          <a:bodyPr vert="horz" wrap="square" lIns="0" tIns="0" rIns="0" bIns="0"/>
          <a:lstStyle/>
          <a:p>
            <a:pPr algn="l" rtl="0" eaLnBrk="0">
              <a:lnSpc>
                <a:spcPct val="102000"/>
              </a:lnSpc>
            </a:pPr>
            <a:endParaRPr sz="100" b="1" dirty="0">
              <a:latin typeface="+mj-lt"/>
              <a:ea typeface="Arial" panose="020B0604020202020204"/>
              <a:cs typeface="+mj-lt"/>
            </a:endParaRPr>
          </a:p>
          <a:p>
            <a:pPr marL="12700" algn="l" rtl="0" eaLnBrk="0">
              <a:lnSpc>
                <a:spcPct val="80000"/>
              </a:lnSpc>
            </a:pPr>
            <a:r>
              <a:rPr sz="4000" b="1" kern="0" spc="70" dirty="0">
                <a:solidFill>
                  <a:srgbClr val="FFFFFF">
                    <a:alpha val="100000"/>
                  </a:srgbClr>
                </a:solidFill>
                <a:latin typeface="+mj-lt"/>
                <a:ea typeface="Inter V" panose="02000503000000020004"/>
                <a:cs typeface="+mj-lt"/>
              </a:rPr>
              <a:t>Results</a:t>
            </a:r>
            <a:endParaRPr sz="4000" b="1" dirty="0">
              <a:latin typeface="+mj-lt"/>
              <a:ea typeface="Inter V" panose="02000503000000020004"/>
              <a:cs typeface="+mj-lt"/>
            </a:endParaRPr>
          </a:p>
        </p:txBody>
      </p:sp>
      <p:sp>
        <p:nvSpPr>
          <p:cNvPr id="8" name="textbox 8"/>
          <p:cNvSpPr/>
          <p:nvPr/>
        </p:nvSpPr>
        <p:spPr>
          <a:xfrm>
            <a:off x="17237581" y="12330487"/>
            <a:ext cx="13698219" cy="15481300"/>
          </a:xfrm>
          <a:prstGeom prst="rect">
            <a:avLst/>
          </a:prstGeom>
          <a:noFill/>
          <a:ln w="0" cap="flat">
            <a:noFill/>
            <a:prstDash val="solid"/>
            <a:miter lim="0"/>
          </a:ln>
        </p:spPr>
        <p:txBody>
          <a:bodyPr vert="horz" wrap="square" lIns="0" tIns="0" rIns="0" bIns="0"/>
          <a:lstStyle/>
          <a:p>
            <a:pPr algn="l" rtl="0" eaLnBrk="0">
              <a:lnSpc>
                <a:spcPct val="100000"/>
              </a:lnSpc>
            </a:pPr>
            <a:endParaRPr sz="100" dirty="0">
              <a:latin typeface="Arial" panose="020B0604020202020204"/>
              <a:ea typeface="Arial" panose="020B0604020202020204"/>
              <a:cs typeface="Arial" panose="020B0604020202020204"/>
            </a:endParaRPr>
          </a:p>
          <a:p>
            <a:pPr marL="439420" indent="-198755" algn="l" rtl="0" eaLnBrk="0">
              <a:lnSpc>
                <a:spcPct val="103000"/>
              </a:lnSpc>
              <a:tabLst>
                <a:tab pos="443865"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Present</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your</a:t>
            </a:r>
            <a:r>
              <a:rPr sz="3000" kern="0" spc="3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key</a:t>
            </a:r>
            <a:r>
              <a:rPr sz="3000" kern="0" spc="2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findings</a:t>
            </a:r>
            <a:r>
              <a:rPr sz="3000" kern="0" spc="4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using</a:t>
            </a:r>
            <a:r>
              <a:rPr sz="3000" kern="0" spc="24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visual</a:t>
            </a:r>
            <a:r>
              <a:rPr sz="3000" kern="0" spc="3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aids</a:t>
            </a:r>
            <a:r>
              <a:rPr sz="3000" kern="0" spc="3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such</a:t>
            </a:r>
            <a:r>
              <a:rPr sz="3000" kern="0" spc="3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as</a:t>
            </a:r>
            <a:r>
              <a:rPr sz="3000" kern="0" spc="3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graphs,</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tables,</a:t>
            </a:r>
            <a:r>
              <a:rPr sz="3000" kern="0" spc="3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diagra</a:t>
            </a:r>
            <a:r>
              <a:rPr sz="3000" kern="0" spc="-30" dirty="0">
                <a:solidFill>
                  <a:srgbClr val="464748">
                    <a:alpha val="100000"/>
                  </a:srgbClr>
                </a:solidFill>
                <a:latin typeface="Arial" panose="020B0604020202020204"/>
                <a:ea typeface="Arial" panose="020B0604020202020204"/>
                <a:cs typeface="Arial" panose="020B0604020202020204"/>
              </a:rPr>
              <a:t>ms,</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images, or other relevant</a:t>
            </a:r>
            <a:r>
              <a:rPr sz="3000" kern="0" spc="1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illust</a:t>
            </a:r>
            <a:r>
              <a:rPr sz="3000" kern="0" spc="-20" dirty="0">
                <a:solidFill>
                  <a:srgbClr val="464748">
                    <a:alpha val="100000"/>
                  </a:srgbClr>
                </a:solidFill>
                <a:latin typeface="Arial" panose="020B0604020202020204"/>
                <a:ea typeface="Arial" panose="020B0604020202020204"/>
                <a:cs typeface="Arial" panose="020B0604020202020204"/>
              </a:rPr>
              <a:t>rations.</a:t>
            </a:r>
            <a:endParaRPr sz="3000" dirty="0">
              <a:latin typeface="Arial" panose="020B0604020202020204"/>
              <a:ea typeface="Arial" panose="020B0604020202020204"/>
              <a:cs typeface="Arial" panose="020B0604020202020204"/>
            </a:endParaRPr>
          </a:p>
          <a:p>
            <a:pPr algn="l" rtl="0" eaLnBrk="0">
              <a:lnSpc>
                <a:spcPct val="142000"/>
              </a:lnSpc>
            </a:pPr>
            <a:endParaRPr sz="1000" dirty="0">
              <a:latin typeface="Arial" panose="020B0604020202020204"/>
              <a:ea typeface="Arial" panose="020B0604020202020204"/>
              <a:cs typeface="Arial" panose="020B0604020202020204"/>
            </a:endParaRPr>
          </a:p>
          <a:p>
            <a:pPr marL="12700" algn="l" rtl="0" eaLnBrk="0">
              <a:lnSpc>
                <a:spcPts val="4305"/>
              </a:lnSpc>
              <a:spcBef>
                <a:spcPts val="1060"/>
              </a:spcBef>
            </a:pPr>
            <a:r>
              <a:rPr lang="en-US" sz="3000" kern="0" spc="-1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These visuals should be clear, self-explanatory, and appropriately</a:t>
            </a:r>
            <a:r>
              <a:rPr sz="3000" kern="0" spc="1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labeled.</a:t>
            </a:r>
            <a:endParaRPr sz="3000" dirty="0">
              <a:latin typeface="Arial" panose="020B0604020202020204"/>
              <a:ea typeface="Arial" panose="020B0604020202020204"/>
              <a:cs typeface="Arial" panose="020B0604020202020204"/>
            </a:endParaRPr>
          </a:p>
          <a:p>
            <a:pPr algn="l" rtl="0" eaLnBrk="0">
              <a:lnSpc>
                <a:spcPct val="197000"/>
              </a:lnSpc>
            </a:pPr>
            <a:r>
              <a:rPr lang="en-US" sz="3000" kern="0" spc="-2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Include</a:t>
            </a:r>
            <a:r>
              <a:rPr sz="3000" kern="0" spc="2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only</a:t>
            </a:r>
            <a:r>
              <a:rPr sz="3000" kern="0" spc="22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the</a:t>
            </a:r>
            <a:r>
              <a:rPr sz="3000" kern="0" spc="3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most</a:t>
            </a:r>
            <a:r>
              <a:rPr sz="3000" kern="0" spc="3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important</a:t>
            </a:r>
            <a:r>
              <a:rPr sz="3000" kern="0" spc="2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and</a:t>
            </a:r>
            <a:r>
              <a:rPr sz="3000" kern="0" spc="3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relevant</a:t>
            </a:r>
            <a:r>
              <a:rPr sz="3000" kern="0" spc="3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results</a:t>
            </a:r>
            <a:r>
              <a:rPr sz="3000" kern="0" spc="2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that</a:t>
            </a:r>
            <a:r>
              <a:rPr sz="3000" kern="0" spc="2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suppo</a:t>
            </a:r>
            <a:r>
              <a:rPr sz="3000" kern="0" spc="-30" dirty="0">
                <a:solidFill>
                  <a:srgbClr val="464748">
                    <a:alpha val="100000"/>
                  </a:srgbClr>
                </a:solidFill>
                <a:latin typeface="Arial" panose="020B0604020202020204"/>
                <a:ea typeface="Arial" panose="020B0604020202020204"/>
                <a:cs typeface="Arial" panose="020B0604020202020204"/>
              </a:rPr>
              <a:t>rt</a:t>
            </a:r>
            <a:r>
              <a:rPr sz="3000" kern="0" spc="22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your</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conclu-</a:t>
            </a:r>
            <a:endParaRPr sz="3000" dirty="0">
              <a:latin typeface="Arial" panose="020B0604020202020204"/>
              <a:ea typeface="Arial" panose="020B0604020202020204"/>
              <a:cs typeface="Arial" panose="020B0604020202020204"/>
            </a:endParaRPr>
          </a:p>
          <a:p>
            <a:pPr marL="426085" algn="l" rtl="0" eaLnBrk="0">
              <a:lnSpc>
                <a:spcPts val="3690"/>
              </a:lnSpc>
            </a:pPr>
            <a:r>
              <a:rPr sz="3000" kern="0" spc="0" dirty="0">
                <a:solidFill>
                  <a:srgbClr val="464748">
                    <a:alpha val="100000"/>
                  </a:srgbClr>
                </a:solidFill>
                <a:latin typeface="Arial" panose="020B0604020202020204"/>
                <a:ea typeface="Arial" panose="020B0604020202020204"/>
                <a:cs typeface="Arial" panose="020B0604020202020204"/>
              </a:rPr>
              <a:t>sions and avoid overwhelming the viewer w</a:t>
            </a:r>
            <a:r>
              <a:rPr sz="3000" kern="0" spc="-10" dirty="0">
                <a:solidFill>
                  <a:srgbClr val="464748">
                    <a:alpha val="100000"/>
                  </a:srgbClr>
                </a:solidFill>
                <a:latin typeface="Arial" panose="020B0604020202020204"/>
                <a:ea typeface="Arial" panose="020B0604020202020204"/>
                <a:cs typeface="Arial" panose="020B0604020202020204"/>
              </a:rPr>
              <a:t>ith excessive data.</a:t>
            </a:r>
            <a:endParaRPr sz="3000" dirty="0">
              <a:latin typeface="Arial" panose="020B0604020202020204"/>
              <a:ea typeface="Arial" panose="020B0604020202020204"/>
              <a:cs typeface="Arial" panose="020B0604020202020204"/>
            </a:endParaRPr>
          </a:p>
          <a:p>
            <a:pPr algn="l" rtl="0" eaLnBrk="0">
              <a:lnSpc>
                <a:spcPct val="109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0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5000"/>
              </a:lnSpc>
            </a:pPr>
            <a:endParaRPr sz="1000" dirty="0">
              <a:latin typeface="Arial" panose="020B0604020202020204"/>
              <a:ea typeface="Arial" panose="020B0604020202020204"/>
              <a:cs typeface="Arial" panose="020B0604020202020204"/>
            </a:endParaRPr>
          </a:p>
          <a:p>
            <a:pPr algn="l" rtl="0" eaLnBrk="0">
              <a:lnSpc>
                <a:spcPct val="116000"/>
              </a:lnSpc>
            </a:pPr>
            <a:endParaRPr sz="1000" dirty="0">
              <a:latin typeface="Arial" panose="020B0604020202020204"/>
              <a:ea typeface="Arial" panose="020B0604020202020204"/>
              <a:cs typeface="Arial" panose="020B0604020202020204"/>
            </a:endParaRPr>
          </a:p>
          <a:p>
            <a:pPr algn="l" rtl="0" eaLnBrk="0">
              <a:lnSpc>
                <a:spcPct val="124000"/>
              </a:lnSpc>
            </a:pPr>
            <a:endParaRPr sz="1000" dirty="0">
              <a:latin typeface="Arial" panose="020B0604020202020204"/>
              <a:ea typeface="Arial" panose="020B0604020202020204"/>
              <a:cs typeface="Arial" panose="020B0604020202020204"/>
            </a:endParaRPr>
          </a:p>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13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2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algn="l" rtl="0" eaLnBrk="0">
              <a:lnSpc>
                <a:spcPct val="103000"/>
              </a:lnSpc>
            </a:pPr>
            <a:endParaRPr sz="1000" dirty="0">
              <a:latin typeface="Arial" panose="020B0604020202020204"/>
              <a:ea typeface="Arial" panose="020B0604020202020204"/>
              <a:cs typeface="Arial" panose="020B0604020202020204"/>
            </a:endParaRPr>
          </a:p>
          <a:p>
            <a:pPr marL="9036050" algn="l" rtl="0" eaLnBrk="0">
              <a:lnSpc>
                <a:spcPts val="3985"/>
              </a:lnSpc>
              <a:spcBef>
                <a:spcPts val="1570"/>
              </a:spcBef>
            </a:pPr>
            <a:endParaRPr sz="4000" kern="0" spc="40" dirty="0">
              <a:solidFill>
                <a:srgbClr val="5D6F84">
                  <a:alpha val="100000"/>
                </a:srgbClr>
              </a:solidFill>
              <a:latin typeface="Arial" panose="020B0604020202020204"/>
              <a:ea typeface="Arial" panose="020B0604020202020204"/>
              <a:cs typeface="Arial" panose="020B0604020202020204"/>
            </a:endParaRPr>
          </a:p>
          <a:p>
            <a:pPr marL="9036050" algn="l" rtl="0" eaLnBrk="0">
              <a:lnSpc>
                <a:spcPts val="3985"/>
              </a:lnSpc>
              <a:spcBef>
                <a:spcPts val="1570"/>
              </a:spcBef>
            </a:pPr>
            <a:endParaRPr sz="4000" kern="0" spc="40" dirty="0">
              <a:solidFill>
                <a:srgbClr val="5D6F84">
                  <a:alpha val="100000"/>
                </a:srgbClr>
              </a:solidFill>
              <a:latin typeface="Arial" panose="020B0604020202020204"/>
              <a:ea typeface="Arial" panose="020B0604020202020204"/>
              <a:cs typeface="Arial" panose="020B0604020202020204"/>
            </a:endParaRPr>
          </a:p>
          <a:p>
            <a:pPr marL="9036050" algn="l" rtl="0" eaLnBrk="0">
              <a:lnSpc>
                <a:spcPts val="3985"/>
              </a:lnSpc>
              <a:spcBef>
                <a:spcPts val="1570"/>
              </a:spcBef>
            </a:pPr>
            <a:r>
              <a:rPr sz="4000" kern="0" spc="40" dirty="0">
                <a:solidFill>
                  <a:srgbClr val="5D6F84">
                    <a:alpha val="100000"/>
                  </a:srgbClr>
                </a:solidFill>
                <a:latin typeface="Arial" panose="020B0604020202020204"/>
                <a:ea typeface="Arial" panose="020B0604020202020204"/>
                <a:cs typeface="Arial" panose="020B0604020202020204"/>
              </a:rPr>
              <a:t>87%</a:t>
            </a:r>
            <a:endParaRPr sz="4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marL="6570980" algn="l" rtl="0" eaLnBrk="0">
              <a:lnSpc>
                <a:spcPts val="3985"/>
              </a:lnSpc>
              <a:spcBef>
                <a:spcPts val="1570"/>
              </a:spcBef>
            </a:pPr>
            <a:r>
              <a:rPr sz="4000" kern="0" spc="0" dirty="0">
                <a:solidFill>
                  <a:srgbClr val="5D6F84">
                    <a:alpha val="100000"/>
                  </a:srgbClr>
                </a:solidFill>
                <a:latin typeface="Arial" panose="020B0604020202020204"/>
                <a:ea typeface="Arial" panose="020B0604020202020204"/>
                <a:cs typeface="Arial" panose="020B0604020202020204"/>
              </a:rPr>
              <a:t>64%</a:t>
            </a:r>
            <a:endParaRPr sz="4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1000"/>
              </a:lnSpc>
            </a:pPr>
            <a:endParaRPr sz="1000" dirty="0">
              <a:latin typeface="Arial" panose="020B0604020202020204"/>
              <a:ea typeface="Arial" panose="020B0604020202020204"/>
              <a:cs typeface="Arial" panose="020B0604020202020204"/>
            </a:endParaRPr>
          </a:p>
          <a:p>
            <a:pPr algn="l" rtl="0" eaLnBrk="0">
              <a:lnSpc>
                <a:spcPct val="112000"/>
              </a:lnSpc>
            </a:pPr>
            <a:endParaRPr sz="1000" dirty="0">
              <a:latin typeface="Arial" panose="020B0604020202020204"/>
              <a:ea typeface="Arial" panose="020B0604020202020204"/>
              <a:cs typeface="Arial" panose="020B0604020202020204"/>
            </a:endParaRPr>
          </a:p>
          <a:p>
            <a:pPr marL="5008245" algn="l" rtl="0" eaLnBrk="0">
              <a:lnSpc>
                <a:spcPts val="3985"/>
              </a:lnSpc>
              <a:spcBef>
                <a:spcPts val="1570"/>
              </a:spcBef>
            </a:pPr>
            <a:r>
              <a:rPr sz="4000" kern="0" spc="150" dirty="0">
                <a:solidFill>
                  <a:srgbClr val="5D6F84">
                    <a:alpha val="100000"/>
                  </a:srgbClr>
                </a:solidFill>
                <a:latin typeface="Arial" panose="020B0604020202020204"/>
                <a:ea typeface="Arial" panose="020B0604020202020204"/>
                <a:cs typeface="Arial" panose="020B0604020202020204"/>
              </a:rPr>
              <a:t>43%</a:t>
            </a:r>
            <a:endParaRPr sz="4000" dirty="0">
              <a:latin typeface="Arial" panose="020B0604020202020204"/>
              <a:ea typeface="Arial" panose="020B0604020202020204"/>
              <a:cs typeface="Arial" panose="020B0604020202020204"/>
            </a:endParaRPr>
          </a:p>
          <a:p>
            <a:pPr algn="l" rtl="0" eaLnBrk="0">
              <a:lnSpc>
                <a:spcPct val="125000"/>
              </a:lnSpc>
            </a:pPr>
            <a:endParaRPr sz="1000" dirty="0">
              <a:latin typeface="Arial" panose="020B0604020202020204"/>
              <a:ea typeface="Arial" panose="020B0604020202020204"/>
              <a:cs typeface="Arial" panose="020B0604020202020204"/>
            </a:endParaRPr>
          </a:p>
          <a:p>
            <a:pPr algn="l" rtl="0" eaLnBrk="0">
              <a:lnSpc>
                <a:spcPct val="126000"/>
              </a:lnSpc>
            </a:pPr>
            <a:endParaRPr sz="1000" dirty="0">
              <a:latin typeface="Arial" panose="020B0604020202020204"/>
              <a:ea typeface="Arial" panose="020B0604020202020204"/>
              <a:cs typeface="Arial" panose="020B0604020202020204"/>
            </a:endParaRPr>
          </a:p>
          <a:p>
            <a:pPr algn="l" rtl="0" eaLnBrk="0">
              <a:lnSpc>
                <a:spcPct val="109000"/>
              </a:lnSpc>
            </a:pPr>
            <a:endParaRPr sz="900" dirty="0">
              <a:latin typeface="Arial" panose="020B0604020202020204"/>
              <a:ea typeface="Arial" panose="020B0604020202020204"/>
              <a:cs typeface="Arial" panose="020B0604020202020204"/>
            </a:endParaRPr>
          </a:p>
          <a:p>
            <a:pPr marL="3190240" lvl="1" algn="l" rtl="0" eaLnBrk="0">
              <a:lnSpc>
                <a:spcPct val="85000"/>
              </a:lnSpc>
              <a:spcBef>
                <a:spcPts val="0"/>
              </a:spcBef>
            </a:pPr>
            <a:r>
              <a:rPr lang="en-US" sz="4000" kern="0" spc="-250" dirty="0">
                <a:solidFill>
                  <a:srgbClr val="5D6F84">
                    <a:alpha val="100000"/>
                  </a:srgbClr>
                </a:solidFill>
                <a:latin typeface="Arial" panose="020B0604020202020204"/>
                <a:ea typeface="Arial" panose="020B0604020202020204"/>
                <a:cs typeface="Arial" panose="020B0604020202020204"/>
              </a:rPr>
              <a:t>31%</a:t>
            </a:r>
            <a:endParaRPr lang="en-US" sz="4000" dirty="0">
              <a:latin typeface="Arial" panose="020B0604020202020204"/>
              <a:ea typeface="Arial" panose="020B0604020202020204"/>
              <a:cs typeface="Arial" panose="020B0604020202020204"/>
            </a:endParaRPr>
          </a:p>
        </p:txBody>
      </p:sp>
      <p:pic>
        <p:nvPicPr>
          <p:cNvPr id="12" name="picture 12"/>
          <p:cNvPicPr>
            <a:picLocks noChangeAspect="1"/>
          </p:cNvPicPr>
          <p:nvPr/>
        </p:nvPicPr>
        <p:blipFill>
          <a:blip r:embed="rId1"/>
          <a:stretch>
            <a:fillRect/>
          </a:stretch>
        </p:blipFill>
        <p:spPr>
          <a:xfrm rot="21600000">
            <a:off x="17250281" y="12590146"/>
            <a:ext cx="228052" cy="227964"/>
          </a:xfrm>
          <a:prstGeom prst="rect">
            <a:avLst/>
          </a:prstGeom>
        </p:spPr>
      </p:pic>
      <p:pic>
        <p:nvPicPr>
          <p:cNvPr id="42" name="picture 42"/>
          <p:cNvPicPr>
            <a:picLocks noChangeAspect="1"/>
          </p:cNvPicPr>
          <p:nvPr/>
        </p:nvPicPr>
        <p:blipFill>
          <a:blip r:embed="rId2"/>
          <a:stretch>
            <a:fillRect/>
          </a:stretch>
        </p:blipFill>
        <p:spPr>
          <a:xfrm rot="21600000">
            <a:off x="18688028" y="28161912"/>
            <a:ext cx="3783824" cy="1666023"/>
          </a:xfrm>
          <a:prstGeom prst="rect">
            <a:avLst/>
          </a:prstGeom>
        </p:spPr>
      </p:pic>
      <p:pic>
        <p:nvPicPr>
          <p:cNvPr id="44" name="picture 44"/>
          <p:cNvPicPr>
            <a:picLocks noChangeAspect="1"/>
          </p:cNvPicPr>
          <p:nvPr/>
        </p:nvPicPr>
        <p:blipFill>
          <a:blip r:embed="rId3"/>
          <a:stretch>
            <a:fillRect/>
          </a:stretch>
        </p:blipFill>
        <p:spPr>
          <a:xfrm rot="21600000">
            <a:off x="21126667" y="24204783"/>
            <a:ext cx="9226303" cy="5623152"/>
          </a:xfrm>
          <a:prstGeom prst="rect">
            <a:avLst/>
          </a:prstGeom>
        </p:spPr>
      </p:pic>
      <p:sp>
        <p:nvSpPr>
          <p:cNvPr id="20" name="textbox 20"/>
          <p:cNvSpPr/>
          <p:nvPr/>
        </p:nvSpPr>
        <p:spPr>
          <a:xfrm>
            <a:off x="961390" y="10975975"/>
            <a:ext cx="14642465" cy="11881485"/>
          </a:xfrm>
          <a:prstGeom prst="rect">
            <a:avLst/>
          </a:prstGeom>
          <a:noFill/>
          <a:ln w="0" cap="flat">
            <a:noFill/>
            <a:prstDash val="solid"/>
            <a:miter lim="0"/>
          </a:ln>
        </p:spPr>
        <p:txBody>
          <a:bodyPr vert="horz" wrap="square" lIns="0" tIns="0" rIns="0" bIns="0"/>
          <a:lstStyle/>
          <a:p>
            <a:pPr algn="l" rtl="0" eaLnBrk="0">
              <a:lnSpc>
                <a:spcPct val="130000"/>
              </a:lnSpc>
            </a:pPr>
            <a:endParaRPr sz="1000" dirty="0">
              <a:latin typeface="Arial" panose="020B0604020202020204"/>
              <a:ea typeface="Arial" panose="020B0604020202020204"/>
              <a:cs typeface="Arial" panose="020B0604020202020204"/>
            </a:endParaRPr>
          </a:p>
          <a:p>
            <a:pPr marL="3933825" algn="l" rtl="0" eaLnBrk="0">
              <a:lnSpc>
                <a:spcPct val="84000"/>
              </a:lnSpc>
            </a:pPr>
            <a:r>
              <a:rPr sz="4000" b="1" kern="0" spc="60" dirty="0">
                <a:solidFill>
                  <a:srgbClr val="FFFFFF">
                    <a:alpha val="100000"/>
                  </a:srgbClr>
                </a:solidFill>
                <a:latin typeface="+mj-lt"/>
                <a:ea typeface="Inter V" panose="02000503000000020004"/>
                <a:cs typeface="+mj-lt"/>
              </a:rPr>
              <a:t>Background and </a:t>
            </a:r>
            <a:r>
              <a:rPr sz="4000" b="1" kern="0" spc="50" dirty="0">
                <a:solidFill>
                  <a:srgbClr val="FFFFFF">
                    <a:alpha val="100000"/>
                  </a:srgbClr>
                </a:solidFill>
                <a:latin typeface="+mj-lt"/>
                <a:ea typeface="Inter V" panose="02000503000000020004"/>
                <a:cs typeface="+mj-lt"/>
              </a:rPr>
              <a:t>Objectives</a:t>
            </a:r>
            <a:endParaRPr sz="4000" b="1" dirty="0">
              <a:latin typeface="+mj-lt"/>
              <a:ea typeface="Inter V" panose="02000503000000020004"/>
              <a:cs typeface="+mj-lt"/>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algn="l" rtl="0" eaLnBrk="0">
              <a:lnSpc>
                <a:spcPct val="114000"/>
              </a:lnSpc>
            </a:pPr>
            <a:endParaRPr sz="1000" dirty="0">
              <a:latin typeface="Arial" panose="020B0604020202020204"/>
              <a:ea typeface="Arial" panose="020B0604020202020204"/>
              <a:cs typeface="Arial" panose="020B0604020202020204"/>
            </a:endParaRPr>
          </a:p>
          <a:p>
            <a:pPr marL="701675" algn="l" rtl="0" eaLnBrk="0">
              <a:lnSpc>
                <a:spcPts val="4095"/>
              </a:lnSpc>
              <a:spcBef>
                <a:spcPts val="910"/>
              </a:spcBef>
              <a:tabLst>
                <a:tab pos="875030"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A brief overview of th</a:t>
            </a:r>
            <a:r>
              <a:rPr sz="3000" kern="0" spc="-10" dirty="0">
                <a:solidFill>
                  <a:srgbClr val="464748">
                    <a:alpha val="100000"/>
                  </a:srgbClr>
                </a:solidFill>
                <a:latin typeface="Arial" panose="020B0604020202020204"/>
                <a:ea typeface="Arial" panose="020B0604020202020204"/>
                <a:cs typeface="Arial" panose="020B0604020202020204"/>
              </a:rPr>
              <a:t>e study's purpose, methods, key</a:t>
            </a:r>
            <a:r>
              <a:rPr sz="3000" kern="0" spc="2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findings,</a:t>
            </a:r>
            <a:r>
              <a:rPr sz="3000" kern="0" spc="10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and</a:t>
            </a:r>
            <a:r>
              <a:rPr sz="3000" kern="0" spc="12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conclusions.</a:t>
            </a:r>
            <a:endParaRPr sz="3000" dirty="0">
              <a:latin typeface="Arial" panose="020B0604020202020204"/>
              <a:ea typeface="Arial" panose="020B0604020202020204"/>
              <a:cs typeface="Arial" panose="020B0604020202020204"/>
            </a:endParaRPr>
          </a:p>
          <a:p>
            <a:pPr algn="l" rtl="0" eaLnBrk="0">
              <a:lnSpc>
                <a:spcPct val="135000"/>
              </a:lnSpc>
            </a:pPr>
            <a:endParaRPr sz="1000" dirty="0">
              <a:latin typeface="Arial" panose="020B0604020202020204"/>
              <a:ea typeface="Arial" panose="020B0604020202020204"/>
              <a:cs typeface="Arial" panose="020B0604020202020204"/>
            </a:endParaRPr>
          </a:p>
          <a:p>
            <a:pPr algn="l" rtl="0" eaLnBrk="0">
              <a:lnSpc>
                <a:spcPct val="108000"/>
              </a:lnSpc>
            </a:pPr>
            <a:endParaRPr sz="700" dirty="0">
              <a:latin typeface="Arial" panose="020B0604020202020204"/>
              <a:ea typeface="Arial" panose="020B0604020202020204"/>
              <a:cs typeface="Arial" panose="020B0604020202020204"/>
            </a:endParaRPr>
          </a:p>
          <a:p>
            <a:pPr marL="900430" indent="-198755" algn="l" rtl="0" eaLnBrk="0">
              <a:lnSpc>
                <a:spcPct val="103000"/>
              </a:lnSpc>
              <a:tabLst>
                <a:tab pos="911225"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It</a:t>
            </a:r>
            <a:r>
              <a:rPr sz="3000" kern="0" spc="4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should</a:t>
            </a:r>
            <a:r>
              <a:rPr sz="3000" kern="0" spc="5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provide</a:t>
            </a:r>
            <a:r>
              <a:rPr sz="3000" kern="0" spc="4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a:t>
            </a:r>
            <a:r>
              <a:rPr sz="3000" kern="0" spc="4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quick</a:t>
            </a:r>
            <a:r>
              <a:rPr sz="3000" kern="0" spc="5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understan</a:t>
            </a:r>
            <a:r>
              <a:rPr sz="3000" kern="0" spc="-30" dirty="0">
                <a:solidFill>
                  <a:srgbClr val="464748">
                    <a:alpha val="100000"/>
                  </a:srgbClr>
                </a:solidFill>
                <a:latin typeface="Arial" panose="020B0604020202020204"/>
                <a:ea typeface="Arial" panose="020B0604020202020204"/>
                <a:cs typeface="Arial" panose="020B0604020202020204"/>
              </a:rPr>
              <a:t>ding</a:t>
            </a:r>
            <a:r>
              <a:rPr sz="3000" kern="0" spc="47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of</a:t>
            </a:r>
            <a:r>
              <a:rPr sz="3000" kern="0" spc="30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your</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work</a:t>
            </a:r>
            <a:r>
              <a:rPr sz="3000" kern="0" spc="39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for</a:t>
            </a:r>
            <a:r>
              <a:rPr sz="3000" kern="0" spc="37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those</a:t>
            </a:r>
            <a:r>
              <a:rPr sz="3000" kern="0" spc="38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who</a:t>
            </a:r>
            <a:r>
              <a:rPr sz="3000" kern="0" spc="56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may</a:t>
            </a:r>
            <a:r>
              <a:rPr sz="3000" kern="0" spc="560" dirty="0">
                <a:solidFill>
                  <a:srgbClr val="464748">
                    <a:alpha val="100000"/>
                  </a:srgbClr>
                </a:solidFill>
                <a:latin typeface="Arial" panose="020B0604020202020204"/>
                <a:ea typeface="Arial" panose="020B0604020202020204"/>
                <a:cs typeface="Arial" panose="020B0604020202020204"/>
              </a:rPr>
              <a:t> </a:t>
            </a:r>
            <a:r>
              <a:rPr sz="3000" kern="0" spc="-30" dirty="0">
                <a:solidFill>
                  <a:srgbClr val="464748">
                    <a:alpha val="100000"/>
                  </a:srgbClr>
                </a:solidFill>
                <a:latin typeface="Arial" panose="020B0604020202020204"/>
                <a:ea typeface="Arial" panose="020B0604020202020204"/>
                <a:cs typeface="Arial" panose="020B0604020202020204"/>
              </a:rPr>
              <a:t>not</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have time to read</a:t>
            </a:r>
            <a:r>
              <a:rPr sz="3000" kern="0" spc="1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the</a:t>
            </a:r>
            <a:r>
              <a:rPr sz="3000" kern="0" spc="1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entire</a:t>
            </a:r>
            <a:r>
              <a:rPr sz="3000" kern="0" spc="2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poster.</a:t>
            </a:r>
            <a:endParaRPr sz="3000" dirty="0">
              <a:latin typeface="Arial" panose="020B0604020202020204"/>
              <a:ea typeface="Arial" panose="020B0604020202020204"/>
              <a:cs typeface="Arial" panose="020B0604020202020204"/>
            </a:endParaRPr>
          </a:p>
        </p:txBody>
      </p:sp>
      <p:pic>
        <p:nvPicPr>
          <p:cNvPr id="22" name="picture 22"/>
          <p:cNvPicPr>
            <a:picLocks noChangeAspect="1"/>
          </p:cNvPicPr>
          <p:nvPr/>
        </p:nvPicPr>
        <p:blipFill>
          <a:blip r:embed="rId4"/>
          <a:stretch>
            <a:fillRect/>
          </a:stretch>
        </p:blipFill>
        <p:spPr>
          <a:xfrm>
            <a:off x="1435735" y="13319760"/>
            <a:ext cx="227965" cy="227965"/>
          </a:xfrm>
          <a:prstGeom prst="rect">
            <a:avLst/>
          </a:prstGeom>
        </p:spPr>
      </p:pic>
      <p:pic>
        <p:nvPicPr>
          <p:cNvPr id="24" name="picture 24"/>
          <p:cNvPicPr>
            <a:picLocks noChangeAspect="1"/>
          </p:cNvPicPr>
          <p:nvPr/>
        </p:nvPicPr>
        <p:blipFill>
          <a:blip r:embed="rId5"/>
          <a:stretch>
            <a:fillRect/>
          </a:stretch>
        </p:blipFill>
        <p:spPr>
          <a:xfrm>
            <a:off x="1435735" y="12567920"/>
            <a:ext cx="227965" cy="227965"/>
          </a:xfrm>
          <a:prstGeom prst="rect">
            <a:avLst/>
          </a:prstGeom>
        </p:spPr>
      </p:pic>
      <p:sp>
        <p:nvSpPr>
          <p:cNvPr id="28" name="textbox 28"/>
          <p:cNvSpPr/>
          <p:nvPr/>
        </p:nvSpPr>
        <p:spPr>
          <a:xfrm>
            <a:off x="961390" y="23622635"/>
            <a:ext cx="14642465" cy="11871960"/>
          </a:xfrm>
          <a:prstGeom prst="rect">
            <a:avLst/>
          </a:prstGeom>
          <a:noFill/>
          <a:ln w="0" cap="flat">
            <a:noFill/>
            <a:prstDash val="solid"/>
            <a:miter lim="0"/>
          </a:ln>
        </p:spPr>
        <p:txBody>
          <a:bodyPr vert="horz" wrap="square" lIns="0" tIns="0" rIns="0" bIns="0"/>
          <a:lstStyle/>
          <a:p>
            <a:pPr algn="l" rtl="0" eaLnBrk="0">
              <a:lnSpc>
                <a:spcPct val="142000"/>
              </a:lnSpc>
            </a:pPr>
            <a:endParaRPr sz="1000" dirty="0">
              <a:latin typeface="Arial" panose="020B0604020202020204"/>
              <a:ea typeface="Arial" panose="020B0604020202020204"/>
              <a:cs typeface="Arial" panose="020B0604020202020204"/>
            </a:endParaRPr>
          </a:p>
          <a:p>
            <a:pPr marL="5701030" algn="l" rtl="0" eaLnBrk="0">
              <a:lnSpc>
                <a:spcPct val="81000"/>
              </a:lnSpc>
            </a:pPr>
            <a:r>
              <a:rPr sz="4000" b="1" kern="0" spc="70" dirty="0">
                <a:solidFill>
                  <a:srgbClr val="FFFFFF">
                    <a:alpha val="100000"/>
                  </a:srgbClr>
                </a:solidFill>
                <a:latin typeface="+mj-lt"/>
                <a:ea typeface="Inter V" panose="02000503000000020004"/>
                <a:cs typeface="+mj-lt"/>
              </a:rPr>
              <a:t>Methodology</a:t>
            </a:r>
            <a:endParaRPr sz="4000" b="1" dirty="0">
              <a:latin typeface="+mj-lt"/>
              <a:ea typeface="Inter V" panose="02000503000000020004"/>
              <a:cs typeface="+mj-lt"/>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algn="l" rtl="0" eaLnBrk="0">
              <a:lnSpc>
                <a:spcPct val="100000"/>
              </a:lnSpc>
            </a:pPr>
            <a:endParaRPr sz="1000" dirty="0">
              <a:latin typeface="Arial" panose="020B0604020202020204"/>
              <a:ea typeface="Arial" panose="020B0604020202020204"/>
              <a:cs typeface="Arial" panose="020B0604020202020204"/>
            </a:endParaRPr>
          </a:p>
          <a:p>
            <a:pPr marL="887730" indent="-186055" algn="l" rtl="0" eaLnBrk="0">
              <a:lnSpc>
                <a:spcPct val="103000"/>
              </a:lnSpc>
              <a:spcBef>
                <a:spcPts val="900"/>
              </a:spcBef>
              <a:tabLst>
                <a:tab pos="904875"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Describe the</a:t>
            </a:r>
            <a:r>
              <a:rPr sz="3000" kern="0" spc="24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research design,</a:t>
            </a:r>
            <a:r>
              <a:rPr sz="3000" kern="0" spc="24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participants</a:t>
            </a:r>
            <a:r>
              <a:rPr sz="3000" kern="0" spc="23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(if applicable), data coll</a:t>
            </a:r>
            <a:r>
              <a:rPr sz="3000" kern="0" spc="-20" dirty="0">
                <a:solidFill>
                  <a:srgbClr val="464748">
                    <a:alpha val="100000"/>
                  </a:srgbClr>
                </a:solidFill>
                <a:latin typeface="Arial" panose="020B0604020202020204"/>
                <a:ea typeface="Arial" panose="020B0604020202020204"/>
                <a:cs typeface="Arial" panose="020B0604020202020204"/>
              </a:rPr>
              <a:t>ection</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meth-</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ods, instruments, procedures, and statistical</a:t>
            </a:r>
            <a:r>
              <a:rPr sz="3000" kern="0" spc="18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analyses</a:t>
            </a:r>
            <a:r>
              <a:rPr sz="3000" kern="0" spc="1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used.</a:t>
            </a:r>
            <a:endParaRPr sz="3000" dirty="0">
              <a:latin typeface="Arial" panose="020B0604020202020204"/>
              <a:ea typeface="Arial" panose="020B0604020202020204"/>
              <a:cs typeface="Arial" panose="020B0604020202020204"/>
            </a:endParaRPr>
          </a:p>
          <a:p>
            <a:pPr algn="l" rtl="0" eaLnBrk="0">
              <a:lnSpc>
                <a:spcPct val="157000"/>
              </a:lnSpc>
            </a:pPr>
            <a:endParaRPr sz="1000" dirty="0">
              <a:latin typeface="Arial" panose="020B0604020202020204"/>
              <a:ea typeface="Arial" panose="020B0604020202020204"/>
              <a:cs typeface="Arial" panose="020B0604020202020204"/>
            </a:endParaRPr>
          </a:p>
          <a:p>
            <a:pPr algn="l" rtl="0" eaLnBrk="0">
              <a:lnSpc>
                <a:spcPct val="107000"/>
              </a:lnSpc>
            </a:pPr>
            <a:endParaRPr sz="700" dirty="0">
              <a:latin typeface="Arial" panose="020B0604020202020204"/>
              <a:ea typeface="Arial" panose="020B0604020202020204"/>
              <a:cs typeface="Arial" panose="020B0604020202020204"/>
            </a:endParaRPr>
          </a:p>
          <a:p>
            <a:pPr marL="881380" indent="-179705" algn="l" rtl="0" eaLnBrk="0">
              <a:lnSpc>
                <a:spcPct val="103000"/>
              </a:lnSpc>
              <a:spcBef>
                <a:spcPts val="0"/>
              </a:spcBef>
              <a:tabLst>
                <a:tab pos="884555" algn="l"/>
              </a:tabLst>
            </a:pP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This</a:t>
            </a:r>
            <a:r>
              <a:rPr sz="3000" kern="0" spc="24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section</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should</a:t>
            </a:r>
            <a:r>
              <a:rPr sz="3000" kern="0" spc="36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be</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detailed</a:t>
            </a:r>
            <a:r>
              <a:rPr sz="3000" kern="0" spc="2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enough for</a:t>
            </a:r>
            <a:r>
              <a:rPr sz="3000" kern="0" spc="22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others</a:t>
            </a:r>
            <a:r>
              <a:rPr sz="3000" kern="0" spc="21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to</a:t>
            </a:r>
            <a:r>
              <a:rPr sz="3000" kern="0" spc="34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understand</a:t>
            </a:r>
            <a:r>
              <a:rPr sz="3000" kern="0" spc="27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and</a:t>
            </a:r>
            <a:r>
              <a:rPr sz="3000" kern="0" spc="3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replicate</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your study, bu</a:t>
            </a:r>
            <a:r>
              <a:rPr sz="3000" kern="0" spc="-10" dirty="0">
                <a:solidFill>
                  <a:srgbClr val="464748">
                    <a:alpha val="100000"/>
                  </a:srgbClr>
                </a:solidFill>
                <a:latin typeface="Arial" panose="020B0604020202020204"/>
                <a:ea typeface="Arial" panose="020B0604020202020204"/>
                <a:cs typeface="Arial" panose="020B0604020202020204"/>
              </a:rPr>
              <a:t>t concise enough to avoid</a:t>
            </a:r>
            <a:r>
              <a:rPr sz="3000" kern="0" spc="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overwhelming the</a:t>
            </a:r>
            <a:r>
              <a:rPr sz="3000" kern="0" spc="4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viewer.</a:t>
            </a:r>
            <a:endParaRPr sz="3000" dirty="0">
              <a:latin typeface="Arial" panose="020B0604020202020204"/>
              <a:ea typeface="Arial" panose="020B0604020202020204"/>
              <a:cs typeface="Arial" panose="020B0604020202020204"/>
            </a:endParaRPr>
          </a:p>
        </p:txBody>
      </p:sp>
      <p:pic>
        <p:nvPicPr>
          <p:cNvPr id="30" name="picture 30"/>
          <p:cNvPicPr>
            <a:picLocks noChangeAspect="1"/>
          </p:cNvPicPr>
          <p:nvPr/>
        </p:nvPicPr>
        <p:blipFill>
          <a:blip r:embed="rId6"/>
          <a:stretch>
            <a:fillRect/>
          </a:stretch>
        </p:blipFill>
        <p:spPr>
          <a:xfrm>
            <a:off x="1435735" y="26502360"/>
            <a:ext cx="227965" cy="227965"/>
          </a:xfrm>
          <a:prstGeom prst="rect">
            <a:avLst/>
          </a:prstGeom>
        </p:spPr>
      </p:pic>
      <p:pic>
        <p:nvPicPr>
          <p:cNvPr id="32" name="picture 32"/>
          <p:cNvPicPr>
            <a:picLocks noChangeAspect="1"/>
          </p:cNvPicPr>
          <p:nvPr/>
        </p:nvPicPr>
        <p:blipFill>
          <a:blip r:embed="rId7"/>
          <a:stretch>
            <a:fillRect/>
          </a:stretch>
        </p:blipFill>
        <p:spPr>
          <a:xfrm>
            <a:off x="1435735" y="25214580"/>
            <a:ext cx="227965" cy="227965"/>
          </a:xfrm>
          <a:prstGeom prst="rect">
            <a:avLst/>
          </a:prstGeom>
        </p:spPr>
      </p:pic>
      <p:sp>
        <p:nvSpPr>
          <p:cNvPr id="38" name="textbox 38"/>
          <p:cNvSpPr/>
          <p:nvPr/>
        </p:nvSpPr>
        <p:spPr>
          <a:xfrm>
            <a:off x="16797655" y="31384875"/>
            <a:ext cx="14642465" cy="4175760"/>
          </a:xfrm>
          <a:prstGeom prst="rect">
            <a:avLst/>
          </a:prstGeom>
          <a:noFill/>
          <a:ln w="0" cap="flat">
            <a:noFill/>
            <a:prstDash val="solid"/>
            <a:miter lim="0"/>
          </a:ln>
        </p:spPr>
        <p:txBody>
          <a:bodyPr vert="horz" wrap="square" lIns="0" tIns="0" rIns="0" bIns="0"/>
          <a:lstStyle/>
          <a:p>
            <a:pPr algn="l" rtl="0" eaLnBrk="0">
              <a:lnSpc>
                <a:spcPct val="105000"/>
              </a:lnSpc>
            </a:pPr>
            <a:endParaRPr sz="200" dirty="0">
              <a:latin typeface="Arial" panose="020B0604020202020204"/>
              <a:ea typeface="Arial" panose="020B0604020202020204"/>
              <a:cs typeface="Arial" panose="020B0604020202020204"/>
            </a:endParaRPr>
          </a:p>
          <a:p>
            <a:pPr marL="3863975" algn="l" rtl="0" eaLnBrk="0">
              <a:lnSpc>
                <a:spcPct val="105000"/>
              </a:lnSpc>
            </a:pPr>
            <a:r>
              <a:rPr sz="4000" b="1" kern="0" spc="90" dirty="0">
                <a:solidFill>
                  <a:srgbClr val="FFFFFF">
                    <a:alpha val="100000"/>
                  </a:srgbClr>
                </a:solidFill>
                <a:latin typeface="+mj-lt"/>
                <a:ea typeface="Inter V" panose="02000503000000020004"/>
                <a:cs typeface="+mj-lt"/>
              </a:rPr>
              <a:t>Conclusions and discussion</a:t>
            </a:r>
            <a:endParaRPr sz="4000" b="1" dirty="0">
              <a:latin typeface="+mj-lt"/>
              <a:ea typeface="Inter V" panose="02000503000000020004"/>
              <a:cs typeface="+mj-lt"/>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algn="l" rtl="0" eaLnBrk="0">
              <a:lnSpc>
                <a:spcPct val="105000"/>
              </a:lnSpc>
            </a:pPr>
            <a:endParaRPr sz="1000" dirty="0">
              <a:latin typeface="Arial" panose="020B0604020202020204"/>
              <a:ea typeface="Arial" panose="020B0604020202020204"/>
              <a:cs typeface="Arial" panose="020B0604020202020204"/>
            </a:endParaRPr>
          </a:p>
          <a:p>
            <a:pPr marL="900430" indent="-426720" algn="l" rtl="0" eaLnBrk="0">
              <a:lnSpc>
                <a:spcPct val="105000"/>
              </a:lnSpc>
              <a:spcBef>
                <a:spcPts val="1055"/>
              </a:spcBef>
            </a:pPr>
            <a:r>
              <a:rPr lang="en-US" sz="3500" kern="0" spc="-20" dirty="0">
                <a:solidFill>
                  <a:srgbClr val="B79881">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Summarize</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the</a:t>
            </a:r>
            <a:r>
              <a:rPr sz="3000" kern="0" spc="4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main</a:t>
            </a:r>
            <a:r>
              <a:rPr sz="3000" kern="0" spc="3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outcomes</a:t>
            </a:r>
            <a:r>
              <a:rPr sz="3000" kern="0" spc="3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of</a:t>
            </a:r>
            <a:r>
              <a:rPr sz="3000" kern="0" spc="22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your</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study,</a:t>
            </a:r>
            <a:r>
              <a:rPr sz="3000" kern="0" spc="48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interpret</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their</a:t>
            </a:r>
            <a:r>
              <a:rPr sz="3000" kern="0" spc="33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significance,</a:t>
            </a:r>
            <a:r>
              <a:rPr sz="3000" kern="0" spc="39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and</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relate them back to the research</a:t>
            </a:r>
            <a:r>
              <a:rPr sz="3000" kern="0" spc="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question</a:t>
            </a:r>
            <a:r>
              <a:rPr sz="3000" kern="0" spc="10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or</a:t>
            </a:r>
            <a:r>
              <a:rPr sz="3000" kern="0" spc="150" dirty="0">
                <a:solidFill>
                  <a:srgbClr val="464748">
                    <a:alpha val="100000"/>
                  </a:srgbClr>
                </a:solidFill>
                <a:latin typeface="Arial" panose="020B0604020202020204"/>
                <a:ea typeface="Arial" panose="020B0604020202020204"/>
                <a:cs typeface="Arial" panose="020B0604020202020204"/>
              </a:rPr>
              <a:t> </a:t>
            </a:r>
            <a:r>
              <a:rPr sz="3000" kern="0" spc="-20" dirty="0">
                <a:solidFill>
                  <a:srgbClr val="464748">
                    <a:alpha val="100000"/>
                  </a:srgbClr>
                </a:solidFill>
                <a:latin typeface="Arial" panose="020B0604020202020204"/>
                <a:ea typeface="Arial" panose="020B0604020202020204"/>
                <a:cs typeface="Arial" panose="020B0604020202020204"/>
              </a:rPr>
              <a:t>hypothesis.</a:t>
            </a:r>
            <a:endParaRPr sz="3000" dirty="0">
              <a:latin typeface="Arial" panose="020B0604020202020204"/>
              <a:ea typeface="Arial" panose="020B0604020202020204"/>
              <a:cs typeface="Arial" panose="020B0604020202020204"/>
            </a:endParaRPr>
          </a:p>
          <a:p>
            <a:pPr algn="l" rtl="0" eaLnBrk="0">
              <a:lnSpc>
                <a:spcPct val="107000"/>
              </a:lnSpc>
            </a:pPr>
            <a:endParaRPr sz="3000" dirty="0">
              <a:latin typeface="Arial" panose="020B0604020202020204"/>
              <a:ea typeface="Arial" panose="020B0604020202020204"/>
              <a:cs typeface="Arial" panose="020B0604020202020204"/>
            </a:endParaRPr>
          </a:p>
          <a:p>
            <a:pPr marL="881380" indent="-179705" algn="l" rtl="0" eaLnBrk="0">
              <a:lnSpc>
                <a:spcPct val="103000"/>
              </a:lnSpc>
              <a:spcBef>
                <a:spcPts val="0"/>
              </a:spcBef>
              <a:tabLst>
                <a:tab pos="884555" algn="l"/>
              </a:tabLst>
            </a:pPr>
            <a:r>
              <a:rPr sz="3000" kern="0" dirty="0">
                <a:solidFill>
                  <a:srgbClr val="464748">
                    <a:alpha val="100000"/>
                  </a:srgbClr>
                </a:solidFill>
                <a:latin typeface="Arial" panose="020B0604020202020204"/>
                <a:ea typeface="Arial" panose="020B0604020202020204"/>
                <a:cs typeface="Arial" panose="020B0604020202020204"/>
                <a:sym typeface="+mn-ea"/>
              </a:rPr>
              <a:t>	</a:t>
            </a:r>
            <a:r>
              <a:rPr sz="3000" kern="0" spc="0" dirty="0">
                <a:solidFill>
                  <a:srgbClr val="464748">
                    <a:alpha val="100000"/>
                  </a:srgbClr>
                </a:solidFill>
                <a:latin typeface="Arial" panose="020B0604020202020204"/>
                <a:ea typeface="Arial" panose="020B0604020202020204"/>
                <a:cs typeface="Arial" panose="020B0604020202020204"/>
              </a:rPr>
              <a:t>Discuss</a:t>
            </a:r>
            <a:r>
              <a:rPr sz="3000" kern="0" spc="20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any</a:t>
            </a:r>
            <a:r>
              <a:rPr sz="3000" kern="0" spc="290" dirty="0">
                <a:solidFill>
                  <a:srgbClr val="464748">
                    <a:alpha val="100000"/>
                  </a:srgbClr>
                </a:solidFill>
                <a:latin typeface="Arial" panose="020B0604020202020204"/>
                <a:ea typeface="Arial" panose="020B0604020202020204"/>
                <a:cs typeface="Arial" panose="020B0604020202020204"/>
              </a:rPr>
              <a:t> </a:t>
            </a:r>
            <a:r>
              <a:rPr sz="3000" kern="0" spc="0" dirty="0">
                <a:solidFill>
                  <a:srgbClr val="464748">
                    <a:alpha val="100000"/>
                  </a:srgbClr>
                </a:solidFill>
                <a:latin typeface="Arial" panose="020B0604020202020204"/>
                <a:ea typeface="Arial" panose="020B0604020202020204"/>
                <a:cs typeface="Arial" panose="020B0604020202020204"/>
              </a:rPr>
              <a:t>implications,</a:t>
            </a:r>
            <a:r>
              <a:rPr sz="3000" kern="0" spc="29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limitations, future directions, or</a:t>
            </a:r>
            <a:r>
              <a:rPr sz="3000" kern="0" spc="25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practical applications</a:t>
            </a:r>
            <a:r>
              <a:rPr sz="3000" kern="0" spc="0" dirty="0">
                <a:solidFill>
                  <a:srgbClr val="464748">
                    <a:alpha val="100000"/>
                  </a:srgbClr>
                </a:solidFill>
                <a:latin typeface="Arial" panose="020B0604020202020204"/>
                <a:ea typeface="Arial" panose="020B0604020202020204"/>
                <a:cs typeface="Arial" panose="020B0604020202020204"/>
              </a:rPr>
              <a:t>      </a:t>
            </a:r>
            <a:r>
              <a:rPr sz="3000" kern="0" spc="-10" dirty="0">
                <a:solidFill>
                  <a:srgbClr val="464748">
                    <a:alpha val="100000"/>
                  </a:srgbClr>
                </a:solidFill>
                <a:latin typeface="Arial" panose="020B0604020202020204"/>
                <a:ea typeface="Arial" panose="020B0604020202020204"/>
                <a:cs typeface="Arial" panose="020B0604020202020204"/>
              </a:rPr>
              <a:t>of your findings.</a:t>
            </a:r>
            <a:endParaRPr sz="3000" dirty="0">
              <a:latin typeface="Arial" panose="020B0604020202020204"/>
              <a:ea typeface="Arial" panose="020B0604020202020204"/>
              <a:cs typeface="Arial" panose="020B0604020202020204"/>
            </a:endParaRPr>
          </a:p>
        </p:txBody>
      </p:sp>
      <p:sp>
        <p:nvSpPr>
          <p:cNvPr id="40" name="textbox 40"/>
          <p:cNvSpPr/>
          <p:nvPr/>
        </p:nvSpPr>
        <p:spPr>
          <a:xfrm>
            <a:off x="27936964" y="25970699"/>
            <a:ext cx="1377314" cy="531494"/>
          </a:xfrm>
          <a:prstGeom prst="rect">
            <a:avLst/>
          </a:prstGeom>
          <a:noFill/>
          <a:ln w="0" cap="flat">
            <a:noFill/>
            <a:prstDash val="solid"/>
            <a:miter lim="0"/>
          </a:ln>
        </p:spPr>
        <p:txBody>
          <a:bodyPr vert="horz" wrap="square" lIns="0" tIns="0" rIns="0" bIns="0"/>
          <a:lstStyle/>
          <a:p>
            <a:pPr algn="l" rtl="0" eaLnBrk="0">
              <a:lnSpc>
                <a:spcPct val="83000"/>
              </a:lnSpc>
            </a:pPr>
            <a:endParaRPr sz="4000" dirty="0">
              <a:latin typeface="Arial" panose="020B0604020202020204"/>
              <a:ea typeface="Arial" panose="020B0604020202020204"/>
              <a:cs typeface="Arial" panose="020B0604020202020204"/>
            </a:endParaRPr>
          </a:p>
          <a:p>
            <a:pPr marL="12700" algn="l" rtl="0" eaLnBrk="0">
              <a:lnSpc>
                <a:spcPts val="3985"/>
              </a:lnSpc>
            </a:pPr>
            <a:r>
              <a:rPr sz="4000" kern="0" spc="70" dirty="0">
                <a:solidFill>
                  <a:srgbClr val="5D6F84">
                    <a:alpha val="100000"/>
                  </a:srgbClr>
                </a:solidFill>
                <a:latin typeface="Arial" panose="020B0604020202020204"/>
                <a:ea typeface="Arial" panose="020B0604020202020204"/>
                <a:cs typeface="Arial" panose="020B0604020202020204"/>
              </a:rPr>
              <a:t>46%</a:t>
            </a:r>
            <a:endParaRPr sz="4000" dirty="0">
              <a:latin typeface="Arial" panose="020B0604020202020204"/>
              <a:ea typeface="Arial" panose="020B0604020202020204"/>
              <a:cs typeface="Arial" panose="020B0604020202020204"/>
            </a:endParaRPr>
          </a:p>
        </p:txBody>
      </p:sp>
      <p:sp>
        <p:nvSpPr>
          <p:cNvPr id="46" name="textbox 46"/>
          <p:cNvSpPr/>
          <p:nvPr/>
        </p:nvSpPr>
        <p:spPr>
          <a:xfrm>
            <a:off x="12963645" y="9381470"/>
            <a:ext cx="6473190" cy="640080"/>
          </a:xfrm>
          <a:prstGeom prst="rect">
            <a:avLst/>
          </a:prstGeom>
          <a:noFill/>
          <a:ln w="0" cap="flat">
            <a:noFill/>
            <a:prstDash val="solid"/>
            <a:miter lim="0"/>
          </a:ln>
        </p:spPr>
        <p:txBody>
          <a:bodyPr vert="horz" wrap="square" lIns="0" tIns="0" rIns="0" bIns="0"/>
          <a:lstStyle/>
          <a:p>
            <a:pPr algn="l" rtl="0" eaLnBrk="0">
              <a:lnSpc>
                <a:spcPct val="64000"/>
              </a:lnSpc>
            </a:pPr>
            <a:endParaRPr sz="100" dirty="0">
              <a:latin typeface="Arial" panose="020B0604020202020204"/>
              <a:ea typeface="Arial" panose="020B0604020202020204"/>
              <a:cs typeface="Arial" panose="020B0604020202020204"/>
            </a:endParaRPr>
          </a:p>
          <a:p>
            <a:pPr marL="12700" algn="l" rtl="0" eaLnBrk="0">
              <a:lnSpc>
                <a:spcPct val="81000"/>
              </a:lnSpc>
            </a:pPr>
            <a:r>
              <a:rPr sz="5000" kern="0" spc="0" dirty="0">
                <a:solidFill>
                  <a:srgbClr val="464748">
                    <a:alpha val="100000"/>
                  </a:srgbClr>
                </a:solidFill>
                <a:latin typeface="Arial" panose="020B0604020202020204"/>
                <a:ea typeface="Arial" panose="020B0604020202020204"/>
                <a:cs typeface="Arial" panose="020B0604020202020204"/>
              </a:rPr>
              <a:t>Authors and</a:t>
            </a:r>
            <a:r>
              <a:rPr sz="5000" kern="0" spc="-280" dirty="0">
                <a:solidFill>
                  <a:srgbClr val="464748">
                    <a:alpha val="100000"/>
                  </a:srgbClr>
                </a:solidFill>
                <a:latin typeface="Arial" panose="020B0604020202020204"/>
                <a:ea typeface="Arial" panose="020B0604020202020204"/>
                <a:cs typeface="Arial" panose="020B0604020202020204"/>
              </a:rPr>
              <a:t> </a:t>
            </a:r>
            <a:r>
              <a:rPr sz="5000" kern="0" spc="0" dirty="0">
                <a:solidFill>
                  <a:srgbClr val="464748">
                    <a:alpha val="100000"/>
                  </a:srgbClr>
                </a:solidFill>
                <a:latin typeface="Arial" panose="020B0604020202020204"/>
                <a:ea typeface="Arial" panose="020B0604020202020204"/>
                <a:cs typeface="Arial" panose="020B0604020202020204"/>
              </a:rPr>
              <a:t>Affi</a:t>
            </a:r>
            <a:r>
              <a:rPr sz="5000" kern="0" spc="-10" dirty="0">
                <a:solidFill>
                  <a:srgbClr val="464748">
                    <a:alpha val="100000"/>
                  </a:srgbClr>
                </a:solidFill>
                <a:latin typeface="Arial" panose="020B0604020202020204"/>
                <a:ea typeface="Arial" panose="020B0604020202020204"/>
                <a:cs typeface="Arial" panose="020B0604020202020204"/>
              </a:rPr>
              <a:t>liations</a:t>
            </a:r>
            <a:endParaRPr sz="5000" dirty="0">
              <a:latin typeface="Arial" panose="020B0604020202020204"/>
              <a:ea typeface="Arial" panose="020B0604020202020204"/>
              <a:cs typeface="Arial" panose="020B0604020202020204"/>
            </a:endParaRPr>
          </a:p>
        </p:txBody>
      </p:sp>
      <p:pic>
        <p:nvPicPr>
          <p:cNvPr id="48" name="picture 48"/>
          <p:cNvPicPr>
            <a:picLocks noChangeAspect="1"/>
          </p:cNvPicPr>
          <p:nvPr/>
        </p:nvPicPr>
        <p:blipFill>
          <a:blip r:embed="rId8">
            <a:biLevel thresh="75000"/>
          </a:blip>
          <a:stretch>
            <a:fillRect/>
          </a:stretch>
        </p:blipFill>
        <p:spPr>
          <a:xfrm rot="21600000">
            <a:off x="16619855" y="7130463"/>
            <a:ext cx="1404504" cy="1664605"/>
          </a:xfrm>
          <a:prstGeom prst="rect">
            <a:avLst/>
          </a:prstGeom>
        </p:spPr>
      </p:pic>
      <p:pic>
        <p:nvPicPr>
          <p:cNvPr id="50" name="picture 50"/>
          <p:cNvPicPr>
            <a:picLocks noChangeAspect="1"/>
          </p:cNvPicPr>
          <p:nvPr/>
        </p:nvPicPr>
        <p:blipFill>
          <a:blip r:embed="rId9">
            <a:biLevel thresh="75000"/>
          </a:blip>
          <a:stretch>
            <a:fillRect/>
          </a:stretch>
        </p:blipFill>
        <p:spPr>
          <a:xfrm rot="21600000">
            <a:off x="19432880" y="7130463"/>
            <a:ext cx="1367115" cy="1664605"/>
          </a:xfrm>
          <a:prstGeom prst="rect">
            <a:avLst/>
          </a:prstGeom>
        </p:spPr>
      </p:pic>
      <p:pic>
        <p:nvPicPr>
          <p:cNvPr id="52" name="picture 52"/>
          <p:cNvPicPr>
            <a:picLocks noChangeAspect="1"/>
          </p:cNvPicPr>
          <p:nvPr/>
        </p:nvPicPr>
        <p:blipFill>
          <a:blip r:embed="rId10">
            <a:biLevel thresh="75000"/>
          </a:blip>
          <a:stretch>
            <a:fillRect/>
          </a:stretch>
        </p:blipFill>
        <p:spPr>
          <a:xfrm rot="21600000">
            <a:off x="8135251" y="7130463"/>
            <a:ext cx="1253325" cy="1664605"/>
          </a:xfrm>
          <a:prstGeom prst="rect">
            <a:avLst/>
          </a:prstGeom>
        </p:spPr>
      </p:pic>
      <p:pic>
        <p:nvPicPr>
          <p:cNvPr id="54" name="picture 54"/>
          <p:cNvPicPr>
            <a:picLocks noChangeAspect="1"/>
          </p:cNvPicPr>
          <p:nvPr/>
        </p:nvPicPr>
        <p:blipFill>
          <a:blip r:embed="rId11">
            <a:biLevel thresh="75000"/>
          </a:blip>
          <a:stretch>
            <a:fillRect/>
          </a:stretch>
        </p:blipFill>
        <p:spPr>
          <a:xfrm rot="21600000">
            <a:off x="9539744" y="7530362"/>
            <a:ext cx="1228942" cy="1289074"/>
          </a:xfrm>
          <a:prstGeom prst="rect">
            <a:avLst/>
          </a:prstGeom>
        </p:spPr>
      </p:pic>
      <p:pic>
        <p:nvPicPr>
          <p:cNvPr id="56" name="picture 56"/>
          <p:cNvPicPr>
            <a:picLocks noChangeAspect="1"/>
          </p:cNvPicPr>
          <p:nvPr/>
        </p:nvPicPr>
        <p:blipFill>
          <a:blip r:embed="rId12">
            <a:biLevel thresh="75000"/>
          </a:blip>
          <a:stretch>
            <a:fillRect/>
          </a:stretch>
        </p:blipFill>
        <p:spPr>
          <a:xfrm rot="21600000">
            <a:off x="13106234" y="7530362"/>
            <a:ext cx="1192378" cy="1289074"/>
          </a:xfrm>
          <a:prstGeom prst="rect">
            <a:avLst/>
          </a:prstGeom>
        </p:spPr>
      </p:pic>
      <p:pic>
        <p:nvPicPr>
          <p:cNvPr id="58" name="picture 58"/>
          <p:cNvPicPr>
            <a:picLocks noChangeAspect="1"/>
          </p:cNvPicPr>
          <p:nvPr/>
        </p:nvPicPr>
        <p:blipFill>
          <a:blip r:embed="rId13">
            <a:biLevel thresh="75000"/>
          </a:blip>
          <a:stretch>
            <a:fillRect/>
          </a:stretch>
        </p:blipFill>
        <p:spPr>
          <a:xfrm rot="21600000">
            <a:off x="23129341" y="7530362"/>
            <a:ext cx="1192364" cy="1289074"/>
          </a:xfrm>
          <a:prstGeom prst="rect">
            <a:avLst/>
          </a:prstGeom>
        </p:spPr>
      </p:pic>
      <p:pic>
        <p:nvPicPr>
          <p:cNvPr id="60" name="picture 60"/>
          <p:cNvPicPr>
            <a:picLocks noChangeAspect="1"/>
          </p:cNvPicPr>
          <p:nvPr/>
        </p:nvPicPr>
        <p:blipFill>
          <a:blip r:embed="rId14">
            <a:biLevel thresh="75000"/>
          </a:blip>
          <a:stretch>
            <a:fillRect/>
          </a:stretch>
        </p:blipFill>
        <p:spPr>
          <a:xfrm rot="21600000">
            <a:off x="10939360" y="7530362"/>
            <a:ext cx="1122464" cy="1289074"/>
          </a:xfrm>
          <a:prstGeom prst="rect">
            <a:avLst/>
          </a:prstGeom>
        </p:spPr>
      </p:pic>
      <p:pic>
        <p:nvPicPr>
          <p:cNvPr id="62" name="picture 62"/>
          <p:cNvPicPr>
            <a:picLocks noChangeAspect="1"/>
          </p:cNvPicPr>
          <p:nvPr/>
        </p:nvPicPr>
        <p:blipFill>
          <a:blip r:embed="rId15">
            <a:biLevel thresh="75000"/>
          </a:blip>
          <a:stretch>
            <a:fillRect/>
          </a:stretch>
        </p:blipFill>
        <p:spPr>
          <a:xfrm rot="21600000">
            <a:off x="12192660" y="7247511"/>
            <a:ext cx="774585" cy="1567879"/>
          </a:xfrm>
          <a:prstGeom prst="rect">
            <a:avLst/>
          </a:prstGeom>
        </p:spPr>
      </p:pic>
      <p:pic>
        <p:nvPicPr>
          <p:cNvPr id="64" name="picture 64"/>
          <p:cNvPicPr>
            <a:picLocks noChangeAspect="1"/>
          </p:cNvPicPr>
          <p:nvPr/>
        </p:nvPicPr>
        <p:blipFill>
          <a:blip r:embed="rId16">
            <a:biLevel thresh="75000"/>
          </a:blip>
          <a:stretch>
            <a:fillRect/>
          </a:stretch>
        </p:blipFill>
        <p:spPr>
          <a:xfrm rot="21600000">
            <a:off x="21554223" y="7247511"/>
            <a:ext cx="774585" cy="1567879"/>
          </a:xfrm>
          <a:prstGeom prst="rect">
            <a:avLst/>
          </a:prstGeom>
        </p:spPr>
      </p:pic>
      <p:pic>
        <p:nvPicPr>
          <p:cNvPr id="72" name="picture 72"/>
          <p:cNvPicPr>
            <a:picLocks noChangeAspect="1"/>
          </p:cNvPicPr>
          <p:nvPr/>
        </p:nvPicPr>
        <p:blipFill>
          <a:blip r:embed="rId17">
            <a:biLevel thresh="75000"/>
          </a:blip>
          <a:stretch>
            <a:fillRect/>
          </a:stretch>
        </p:blipFill>
        <p:spPr>
          <a:xfrm rot="21600000">
            <a:off x="14524558" y="7528737"/>
            <a:ext cx="757518" cy="1266332"/>
          </a:xfrm>
          <a:prstGeom prst="rect">
            <a:avLst/>
          </a:prstGeom>
        </p:spPr>
      </p:pic>
      <p:pic>
        <p:nvPicPr>
          <p:cNvPr id="76" name="picture 76"/>
          <p:cNvPicPr>
            <a:picLocks noChangeAspect="1"/>
          </p:cNvPicPr>
          <p:nvPr/>
        </p:nvPicPr>
        <p:blipFill>
          <a:blip r:embed="rId18">
            <a:biLevel thresh="75000"/>
          </a:blip>
          <a:stretch>
            <a:fillRect/>
          </a:stretch>
        </p:blipFill>
        <p:spPr>
          <a:xfrm rot="21600000">
            <a:off x="21006435" y="7035369"/>
            <a:ext cx="373887" cy="1759700"/>
          </a:xfrm>
          <a:prstGeom prst="rect">
            <a:avLst/>
          </a:prstGeom>
        </p:spPr>
      </p:pic>
      <p:pic>
        <p:nvPicPr>
          <p:cNvPr id="78" name="picture 78"/>
          <p:cNvPicPr>
            <a:picLocks noChangeAspect="1"/>
          </p:cNvPicPr>
          <p:nvPr/>
        </p:nvPicPr>
        <p:blipFill>
          <a:blip r:embed="rId19">
            <a:biLevel thresh="75000"/>
          </a:blip>
          <a:stretch>
            <a:fillRect/>
          </a:stretch>
        </p:blipFill>
        <p:spPr>
          <a:xfrm rot="21600000">
            <a:off x="15990785" y="7130467"/>
            <a:ext cx="346253" cy="1664602"/>
          </a:xfrm>
          <a:prstGeom prst="rect">
            <a:avLst/>
          </a:prstGeom>
        </p:spPr>
      </p:pic>
      <p:pic>
        <p:nvPicPr>
          <p:cNvPr id="80" name="picture 80"/>
          <p:cNvPicPr>
            <a:picLocks noChangeAspect="1"/>
          </p:cNvPicPr>
          <p:nvPr/>
        </p:nvPicPr>
        <p:blipFill>
          <a:blip r:embed="rId20">
            <a:biLevel thresh="75000"/>
          </a:blip>
          <a:stretch>
            <a:fillRect/>
          </a:stretch>
        </p:blipFill>
        <p:spPr>
          <a:xfrm rot="21600000">
            <a:off x="22557168" y="7130467"/>
            <a:ext cx="346253" cy="1664602"/>
          </a:xfrm>
          <a:prstGeom prst="rect">
            <a:avLst/>
          </a:prstGeom>
        </p:spPr>
      </p:pic>
      <p:pic>
        <p:nvPicPr>
          <p:cNvPr id="86" name="picture 86"/>
          <p:cNvPicPr>
            <a:picLocks noChangeAspect="1"/>
          </p:cNvPicPr>
          <p:nvPr/>
        </p:nvPicPr>
        <p:blipFill>
          <a:blip r:embed="rId21">
            <a:biLevel thresh="75000"/>
          </a:blip>
          <a:stretch>
            <a:fillRect/>
          </a:stretch>
        </p:blipFill>
        <p:spPr>
          <a:xfrm rot="21600000">
            <a:off x="18285243" y="7553935"/>
            <a:ext cx="390145" cy="1262264"/>
          </a:xfrm>
          <a:prstGeom prst="rect">
            <a:avLst/>
          </a:prstGeom>
        </p:spPr>
      </p:pic>
      <p:pic>
        <p:nvPicPr>
          <p:cNvPr id="27" name="picture 32"/>
          <p:cNvPicPr>
            <a:picLocks noChangeAspect="1"/>
          </p:cNvPicPr>
          <p:nvPr/>
        </p:nvPicPr>
        <p:blipFill>
          <a:blip r:embed="rId7"/>
          <a:stretch>
            <a:fillRect/>
          </a:stretch>
        </p:blipFill>
        <p:spPr>
          <a:xfrm rot="43200000">
            <a:off x="17250486" y="32893381"/>
            <a:ext cx="228077" cy="228048"/>
          </a:xfrm>
          <a:prstGeom prst="rect">
            <a:avLst/>
          </a:prstGeom>
        </p:spPr>
      </p:pic>
      <p:pic>
        <p:nvPicPr>
          <p:cNvPr id="29" name="picture 32"/>
          <p:cNvPicPr>
            <a:picLocks noChangeAspect="1"/>
          </p:cNvPicPr>
          <p:nvPr/>
        </p:nvPicPr>
        <p:blipFill>
          <a:blip r:embed="rId7"/>
          <a:stretch>
            <a:fillRect/>
          </a:stretch>
        </p:blipFill>
        <p:spPr>
          <a:xfrm rot="43200000">
            <a:off x="17248581" y="34309431"/>
            <a:ext cx="228077" cy="228048"/>
          </a:xfrm>
          <a:prstGeom prst="rect">
            <a:avLst/>
          </a:prstGeom>
        </p:spPr>
      </p:pic>
      <p:pic>
        <p:nvPicPr>
          <p:cNvPr id="33" name="picture 12"/>
          <p:cNvPicPr>
            <a:picLocks noChangeAspect="1"/>
          </p:cNvPicPr>
          <p:nvPr/>
        </p:nvPicPr>
        <p:blipFill>
          <a:blip r:embed="rId1"/>
          <a:stretch>
            <a:fillRect/>
          </a:stretch>
        </p:blipFill>
        <p:spPr>
          <a:xfrm rot="21600000">
            <a:off x="17248376" y="13822046"/>
            <a:ext cx="228052" cy="227964"/>
          </a:xfrm>
          <a:prstGeom prst="rect">
            <a:avLst/>
          </a:prstGeom>
        </p:spPr>
      </p:pic>
      <p:pic>
        <p:nvPicPr>
          <p:cNvPr id="35" name="picture 12"/>
          <p:cNvPicPr>
            <a:picLocks noChangeAspect="1"/>
          </p:cNvPicPr>
          <p:nvPr/>
        </p:nvPicPr>
        <p:blipFill>
          <a:blip r:embed="rId1"/>
          <a:stretch>
            <a:fillRect/>
          </a:stretch>
        </p:blipFill>
        <p:spPr>
          <a:xfrm rot="21600000">
            <a:off x="17264886" y="14667231"/>
            <a:ext cx="228052" cy="227964"/>
          </a:xfrm>
          <a:prstGeom prst="rect">
            <a:avLst/>
          </a:prstGeom>
        </p:spPr>
      </p:pic>
      <p:pic>
        <p:nvPicPr>
          <p:cNvPr id="41" name="图片 40" descr="未标题-1"/>
          <p:cNvPicPr>
            <a:picLocks noChangeAspect="1"/>
          </p:cNvPicPr>
          <p:nvPr/>
        </p:nvPicPr>
        <p:blipFill>
          <a:blip r:embed="rId22"/>
          <a:stretch>
            <a:fillRect/>
          </a:stretch>
        </p:blipFill>
        <p:spPr>
          <a:xfrm>
            <a:off x="18097500" y="16310610"/>
            <a:ext cx="12167235" cy="6466840"/>
          </a:xfrm>
          <a:prstGeom prst="rect">
            <a:avLst/>
          </a:prstGeom>
        </p:spPr>
      </p:pic>
      <p:pic>
        <p:nvPicPr>
          <p:cNvPr id="17" name="图片 16" descr="Gemini_Generated_Image_dulc4udulc4udulc"/>
          <p:cNvPicPr>
            <a:picLocks noChangeAspect="1"/>
          </p:cNvPicPr>
          <p:nvPr userDrawn="1"/>
        </p:nvPicPr>
        <p:blipFill>
          <a:blip r:embed="rId23"/>
          <a:srcRect r="12177"/>
          <a:stretch>
            <a:fillRect/>
          </a:stretch>
        </p:blipFill>
        <p:spPr>
          <a:xfrm>
            <a:off x="22844125" y="37139245"/>
            <a:ext cx="9525635" cy="6054090"/>
          </a:xfrm>
          <a:prstGeom prst="rect">
            <a:avLst/>
          </a:prstGeom>
        </p:spPr>
      </p:pic>
      <p:pic>
        <p:nvPicPr>
          <p:cNvPr id="11" name="图片 10"/>
          <p:cNvPicPr>
            <a:picLocks noChangeAspect="1"/>
          </p:cNvPicPr>
          <p:nvPr/>
        </p:nvPicPr>
        <p:blipFill>
          <a:blip r:embed="rId24"/>
          <a:stretch>
            <a:fillRect/>
          </a:stretch>
        </p:blipFill>
        <p:spPr>
          <a:xfrm>
            <a:off x="635" y="0"/>
            <a:ext cx="32398335" cy="5937885"/>
          </a:xfrm>
          <a:prstGeom prst="rect">
            <a:avLst/>
          </a:prstGeom>
        </p:spPr>
      </p:pic>
      <p:pic>
        <p:nvPicPr>
          <p:cNvPr id="13" name="图片 12" descr="会旗正面 - 最新"/>
          <p:cNvPicPr>
            <a:picLocks noChangeAspect="1"/>
          </p:cNvPicPr>
          <p:nvPr/>
        </p:nvPicPr>
        <p:blipFill>
          <a:blip r:embed="rId25">
            <a:clrChange>
              <a:clrFrom>
                <a:srgbClr val="FFFFFF">
                  <a:alpha val="100000"/>
                </a:srgbClr>
              </a:clrFrom>
              <a:clrTo>
                <a:srgbClr val="FFFFFF">
                  <a:alpha val="100000"/>
                  <a:alpha val="0"/>
                </a:srgbClr>
              </a:clrTo>
            </a:clrChange>
          </a:blip>
          <a:srcRect l="16869" t="19515" r="18729" b="25872"/>
          <a:stretch>
            <a:fillRect/>
          </a:stretch>
        </p:blipFill>
        <p:spPr>
          <a:xfrm>
            <a:off x="23169880" y="39813865"/>
            <a:ext cx="3372485" cy="2664460"/>
          </a:xfrm>
          <a:prstGeom prst="rect">
            <a:avLst/>
          </a:prstGeom>
        </p:spPr>
      </p:pic>
      <p:sp>
        <p:nvSpPr>
          <p:cNvPr id="3" name="textbox 16"/>
          <p:cNvSpPr/>
          <p:nvPr/>
        </p:nvSpPr>
        <p:spPr>
          <a:xfrm>
            <a:off x="762635" y="38605460"/>
            <a:ext cx="10800000" cy="4267200"/>
          </a:xfrm>
          <a:prstGeom prst="rect">
            <a:avLst/>
          </a:prstGeom>
          <a:noFill/>
          <a:ln w="0" cap="flat">
            <a:noFill/>
            <a:prstDash val="solid"/>
            <a:miter lim="0"/>
          </a:ln>
        </p:spPr>
        <p:txBody>
          <a:bodyPr vert="horz" wrap="square" lIns="0" tIns="0" rIns="0" bIns="0"/>
          <a:p>
            <a:pPr marL="1350645" indent="-342900" algn="l" rtl="0" eaLnBrk="0" fontAlgn="auto">
              <a:lnSpc>
                <a:spcPct val="100000"/>
              </a:lnSpc>
              <a:buFont typeface="Wingdings" panose="05000000000000000000" charset="0"/>
              <a:buChar char="p"/>
            </a:pPr>
            <a:r>
              <a:rPr lang="en-US" sz="2000" b="1" kern="0" spc="-40" dirty="0">
                <a:solidFill>
                  <a:srgbClr val="9CA9BB">
                    <a:alpha val="100000"/>
                  </a:srgbClr>
                </a:solidFill>
                <a:latin typeface="Arial" panose="020B0604020202020204"/>
                <a:ea typeface="Arial" panose="020B0604020202020204"/>
                <a:cs typeface="Arial" panose="020B0604020202020204"/>
                <a:sym typeface="+mn-ea"/>
              </a:rPr>
              <a:t>Host</a:t>
            </a:r>
            <a:r>
              <a:rPr sz="2000" b="1" kern="0" spc="-40" dirty="0">
                <a:solidFill>
                  <a:srgbClr val="9CA9BB">
                    <a:alpha val="100000"/>
                  </a:srgbClr>
                </a:solidFill>
                <a:latin typeface="Arial" panose="020B0604020202020204"/>
                <a:ea typeface="Arial" panose="020B0604020202020204"/>
                <a:cs typeface="Arial" panose="020B0604020202020204"/>
                <a:sym typeface="+mn-ea"/>
              </a:rPr>
              <a:t>:</a:t>
            </a:r>
            <a:endParaRPr sz="2000" b="1"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China Institute of Water Resources and Hydropower Research (IWHR)</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Qinzhou Municipal People's Government</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Department of Water Resources of Guangxi Zhuang Autonomous Region</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Department of Transportation of Guangxi Zhuang Autonomous Region</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Wingdings" panose="05000000000000000000" charset="0"/>
              <a:buChar char="p"/>
            </a:pPr>
            <a:r>
              <a:rPr lang="en-US" altLang="zh-CN" sz="2000" b="1" kern="0" spc="-40" dirty="0">
                <a:solidFill>
                  <a:srgbClr val="9CA9BB">
                    <a:alpha val="100000"/>
                  </a:srgbClr>
                </a:solidFill>
                <a:latin typeface="Arial" panose="020B0604020202020204"/>
                <a:ea typeface="Arial" panose="020B0604020202020204"/>
                <a:cs typeface="Arial" panose="020B0604020202020204"/>
                <a:sym typeface="+mn-ea"/>
              </a:rPr>
              <a:t>Organizer:</a:t>
            </a:r>
            <a:endParaRPr lang="en-US" altLang="zh-CN" sz="2000" b="1"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State Key Laboratory of Water Cycle and Water Security</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International Research and Training Center on Erosion and Sedimentation (IRTCES)</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Pinglu Canal Group Co., Ltd</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Beibu Gulf University</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Guangxi University</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Guangxi Normal University</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Guangxi Zhuang Autonomous Region Institute of Water Resources and Hydropower Research  </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p:txBody>
      </p:sp>
      <p:sp>
        <p:nvSpPr>
          <p:cNvPr id="4" name="textbox 16"/>
          <p:cNvSpPr/>
          <p:nvPr/>
        </p:nvSpPr>
        <p:spPr>
          <a:xfrm>
            <a:off x="11091545" y="38837870"/>
            <a:ext cx="10800000" cy="4034790"/>
          </a:xfrm>
          <a:prstGeom prst="rect">
            <a:avLst/>
          </a:prstGeom>
          <a:noFill/>
          <a:ln w="0" cap="flat">
            <a:noFill/>
            <a:prstDash val="solid"/>
            <a:miter lim="0"/>
          </a:ln>
        </p:spPr>
        <p:txBody>
          <a:bodyPr vert="horz" wrap="square" lIns="0" tIns="0" rIns="0" bIns="0"/>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China Ministry of Water Resources Key Laboratory of Sediment Science and Northern River Training</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Key Laboratory of the Pearl River Estuary Regulation and Protection of Ministry of Water Resources</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Guangxi Modern Canal Laboratory  </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Guangxi Key Laboratory of Marine Environmental Disaster Processes and Ecological Protection Technology  </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Guangxi Key Laboratory of Hydraulic Engineering Materials and Structures</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Wingdings" panose="05000000000000000000" charset="0"/>
              <a:buChar char="p"/>
            </a:pPr>
            <a:r>
              <a:rPr lang="en-US" altLang="zh-CN" sz="2000" b="1" kern="0" spc="-40" dirty="0">
                <a:solidFill>
                  <a:srgbClr val="9CA9BB">
                    <a:alpha val="100000"/>
                  </a:srgbClr>
                </a:solidFill>
                <a:latin typeface="Arial" panose="020B0604020202020204"/>
                <a:ea typeface="Arial" panose="020B0604020202020204"/>
                <a:cs typeface="Arial" panose="020B0604020202020204"/>
                <a:sym typeface="+mn-ea"/>
              </a:rPr>
              <a:t>Supporter:</a:t>
            </a:r>
            <a:endParaRPr lang="en-US" altLang="zh-CN" sz="2000" b="1"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World Association for Sedimentation and Erosion Research (WASER)</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International Association for Hydro-Environment Engineering and Research (IAHR)</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UNESCO Intergovernmental Hydrological Programme (IHP)</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a:p>
            <a:pPr marL="1350645" indent="-342900" algn="l" rtl="0" eaLnBrk="0" fontAlgn="auto">
              <a:lnSpc>
                <a:spcPct val="100000"/>
              </a:lnSpc>
              <a:buFont typeface="Arial" panose="020B0604020202020204" pitchFamily="34" charset="0"/>
              <a:buChar char="•"/>
            </a:pPr>
            <a:r>
              <a:rPr lang="en-US" altLang="zh-CN" sz="2000" kern="0" spc="-40" dirty="0">
                <a:solidFill>
                  <a:srgbClr val="9CA9BB">
                    <a:alpha val="100000"/>
                  </a:srgbClr>
                </a:solidFill>
                <a:latin typeface="Arial" panose="020B0604020202020204"/>
                <a:ea typeface="Arial" panose="020B0604020202020204"/>
                <a:cs typeface="Arial" panose="020B0604020202020204"/>
                <a:sym typeface="+mn-ea"/>
              </a:rPr>
              <a:t>UNESCO International Sediment Initiative (ISI)</a:t>
            </a:r>
            <a:endParaRPr lang="en-US" altLang="zh-CN" sz="2000" kern="0" spc="-40" dirty="0">
              <a:solidFill>
                <a:srgbClr val="9CA9BB">
                  <a:alpha val="100000"/>
                </a:srgbClr>
              </a:solidFill>
              <a:latin typeface="Arial" panose="020B0604020202020204"/>
              <a:ea typeface="Arial" panose="020B0604020202020204"/>
              <a:cs typeface="Arial" panose="020B0604020202020204"/>
              <a:sym typeface="+mn-ea"/>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2413</Words>
  <Application>WPS 演示</Application>
  <PresentationFormat/>
  <Paragraphs>121</Paragraphs>
  <Slides>1</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1</vt:i4>
      </vt:variant>
    </vt:vector>
  </HeadingPairs>
  <TitlesOfParts>
    <vt:vector size="14" baseType="lpstr">
      <vt:lpstr>Arial</vt:lpstr>
      <vt:lpstr>宋体</vt:lpstr>
      <vt:lpstr>Wingdings</vt:lpstr>
      <vt:lpstr>Arial</vt:lpstr>
      <vt:lpstr>Inter V</vt:lpstr>
      <vt:lpstr>NumberOnly</vt:lpstr>
      <vt:lpstr>微软雅黑</vt:lpstr>
      <vt:lpstr>Arial Unicode MS</vt:lpstr>
      <vt:lpstr>Calibri</vt:lpstr>
      <vt:lpstr>Inter V</vt:lpstr>
      <vt:lpstr>L.O.V.E.</vt:lpstr>
      <vt:lpstr>Wingdings</vt:lpstr>
      <vt:lpstr>Office theme</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壁报模板_复制</dc:title>
  <dc:creator>Zheng Jiayu</dc:creator>
  <dc:subject>(200727) -- YICHANG, July 27, 2020 (Xinhua) -- Aerial photo taken on July 27, 2020 shows floodwater being discharged from the Three Gorges Dam in central China's Hubei Province. The third flood of the year in the Yangtze River occurred in its upper reaches as the Three Gorges reservoir saw an inflow of 50,000 cubic meters per second at 2 p.m. Sunday. (Photo by Zheng Jiayu/Xinhua)</dc:subject>
  <cp:lastModifiedBy>ADMIN</cp:lastModifiedBy>
  <cp:revision>12</cp:revision>
  <dcterms:created xsi:type="dcterms:W3CDTF">2025-02-14T07:06:00Z</dcterms:created>
  <dcterms:modified xsi:type="dcterms:W3CDTF">2026-08-29T09:52:53Z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wqlLaW5nc29mdCBQREYgdG8gV1BTIDEwMA</vt:lpwstr>
  </property>
  <property fmtid="{D5CDD505-2E9C-101B-9397-08002B2CF9AE}" pid="3" name="Created">
    <vt:filetime>2025-02-15T14:50:51Z</vt:filetime>
  </property>
  <property fmtid="{D5CDD505-2E9C-101B-9397-08002B2CF9AE}" pid="4" name="ICV">
    <vt:lpwstr>84456B8D394C46B1BCFA6AD16A62E6F1_13</vt:lpwstr>
  </property>
  <property fmtid="{D5CDD505-2E9C-101B-9397-08002B2CF9AE}" pid="5" name="KSOProductBuildVer">
    <vt:lpwstr>2052-12.1.0.28043</vt:lpwstr>
  </property>
</Properties>
</file>