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8" r:id="rId2"/>
  </p:sldIdLst>
  <p:sldSz cx="7559675" cy="10691813"/>
  <p:notesSz cx="6799263" cy="9929813"/>
  <p:embeddedFontLst>
    <p:embeddedFont>
      <p:font typeface="微软雅黑" panose="020B0503020204020204" pitchFamily="34" charset="-122"/>
      <p:regular r:id="rId3"/>
      <p:bold r:id="rId4"/>
    </p:embeddedFont>
  </p:embeddedFontLst>
  <p:defaultTextStyle>
    <a:defPPr>
      <a:defRPr lang="en-US"/>
    </a:defPPr>
    <a:lvl1pPr marL="0" algn="l" defTabSz="457383" rtl="0" eaLnBrk="1" latinLnBrk="0" hangingPunct="1">
      <a:defRPr sz="900" kern="1200">
        <a:solidFill>
          <a:schemeClr val="tx1"/>
        </a:solidFill>
        <a:latin typeface="+mn-lt"/>
        <a:ea typeface="+mn-ea"/>
        <a:cs typeface="+mn-cs"/>
      </a:defRPr>
    </a:lvl1pPr>
    <a:lvl2pPr marL="228691" algn="l" defTabSz="457383" rtl="0" eaLnBrk="1" latinLnBrk="0" hangingPunct="1">
      <a:defRPr sz="900" kern="1200">
        <a:solidFill>
          <a:schemeClr val="tx1"/>
        </a:solidFill>
        <a:latin typeface="+mn-lt"/>
        <a:ea typeface="+mn-ea"/>
        <a:cs typeface="+mn-cs"/>
      </a:defRPr>
    </a:lvl2pPr>
    <a:lvl3pPr marL="457383" algn="l" defTabSz="457383" rtl="0" eaLnBrk="1" latinLnBrk="0" hangingPunct="1">
      <a:defRPr sz="900" kern="1200">
        <a:solidFill>
          <a:schemeClr val="tx1"/>
        </a:solidFill>
        <a:latin typeface="+mn-lt"/>
        <a:ea typeface="+mn-ea"/>
        <a:cs typeface="+mn-cs"/>
      </a:defRPr>
    </a:lvl3pPr>
    <a:lvl4pPr marL="686074" algn="l" defTabSz="457383" rtl="0" eaLnBrk="1" latinLnBrk="0" hangingPunct="1">
      <a:defRPr sz="900" kern="1200">
        <a:solidFill>
          <a:schemeClr val="tx1"/>
        </a:solidFill>
        <a:latin typeface="+mn-lt"/>
        <a:ea typeface="+mn-ea"/>
        <a:cs typeface="+mn-cs"/>
      </a:defRPr>
    </a:lvl4pPr>
    <a:lvl5pPr marL="914766" algn="l" defTabSz="457383" rtl="0" eaLnBrk="1" latinLnBrk="0" hangingPunct="1">
      <a:defRPr sz="900" kern="1200">
        <a:solidFill>
          <a:schemeClr val="tx1"/>
        </a:solidFill>
        <a:latin typeface="+mn-lt"/>
        <a:ea typeface="+mn-ea"/>
        <a:cs typeface="+mn-cs"/>
      </a:defRPr>
    </a:lvl5pPr>
    <a:lvl6pPr marL="1143457" algn="l" defTabSz="457383" rtl="0" eaLnBrk="1" latinLnBrk="0" hangingPunct="1">
      <a:defRPr sz="900" kern="1200">
        <a:solidFill>
          <a:schemeClr val="tx1"/>
        </a:solidFill>
        <a:latin typeface="+mn-lt"/>
        <a:ea typeface="+mn-ea"/>
        <a:cs typeface="+mn-cs"/>
      </a:defRPr>
    </a:lvl6pPr>
    <a:lvl7pPr marL="1372149" algn="l" defTabSz="457383" rtl="0" eaLnBrk="1" latinLnBrk="0" hangingPunct="1">
      <a:defRPr sz="900" kern="1200">
        <a:solidFill>
          <a:schemeClr val="tx1"/>
        </a:solidFill>
        <a:latin typeface="+mn-lt"/>
        <a:ea typeface="+mn-ea"/>
        <a:cs typeface="+mn-cs"/>
      </a:defRPr>
    </a:lvl7pPr>
    <a:lvl8pPr marL="1600840" algn="l" defTabSz="457383" rtl="0" eaLnBrk="1" latinLnBrk="0" hangingPunct="1">
      <a:defRPr sz="900" kern="1200">
        <a:solidFill>
          <a:schemeClr val="tx1"/>
        </a:solidFill>
        <a:latin typeface="+mn-lt"/>
        <a:ea typeface="+mn-ea"/>
        <a:cs typeface="+mn-cs"/>
      </a:defRPr>
    </a:lvl8pPr>
    <a:lvl9pPr marL="1829532" algn="l" defTabSz="457383"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80" userDrawn="1">
          <p15:clr>
            <a:srgbClr val="A4A3A4"/>
          </p15:clr>
        </p15:guide>
        <p15:guide id="2" pos="14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4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39" autoAdjust="0"/>
    <p:restoredTop sz="94622" autoAdjust="0"/>
  </p:normalViewPr>
  <p:slideViewPr>
    <p:cSldViewPr>
      <p:cViewPr>
        <p:scale>
          <a:sx n="100" d="100"/>
          <a:sy n="100" d="100"/>
        </p:scale>
        <p:origin x="1588" y="-2112"/>
      </p:cViewPr>
      <p:guideLst>
        <p:guide orient="horz" pos="1080"/>
        <p:guide pos="1441"/>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font" Target="fonts/font1.fntdata"/><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3044" y="1065688"/>
            <a:ext cx="3887833" cy="735340"/>
          </a:xfrm>
        </p:spPr>
        <p:txBody>
          <a:bodyPr/>
          <a:lstStyle/>
          <a:p>
            <a:r>
              <a:rPr lang="en-US"/>
              <a:t>Click to edit Master title style</a:t>
            </a:r>
          </a:p>
        </p:txBody>
      </p:sp>
      <p:sp>
        <p:nvSpPr>
          <p:cNvPr id="3" name="Subtitle 2"/>
          <p:cNvSpPr>
            <a:spLocks noGrp="1"/>
          </p:cNvSpPr>
          <p:nvPr>
            <p:ph type="subTitle" idx="1"/>
          </p:nvPr>
        </p:nvSpPr>
        <p:spPr>
          <a:xfrm>
            <a:off x="686088" y="1943966"/>
            <a:ext cx="3201745" cy="876691"/>
          </a:xfrm>
        </p:spPr>
        <p:txBody>
          <a:bodyPr/>
          <a:lstStyle>
            <a:lvl1pPr marL="0" indent="0" algn="ctr">
              <a:buNone/>
              <a:defRPr>
                <a:solidFill>
                  <a:schemeClr val="tx1">
                    <a:tint val="75000"/>
                  </a:schemeClr>
                </a:solidFill>
              </a:defRPr>
            </a:lvl1pPr>
            <a:lvl2pPr marL="228691" indent="0" algn="ctr">
              <a:buNone/>
              <a:defRPr>
                <a:solidFill>
                  <a:schemeClr val="tx1">
                    <a:tint val="75000"/>
                  </a:schemeClr>
                </a:solidFill>
              </a:defRPr>
            </a:lvl2pPr>
            <a:lvl3pPr marL="457383" indent="0" algn="ctr">
              <a:buNone/>
              <a:defRPr>
                <a:solidFill>
                  <a:schemeClr val="tx1">
                    <a:tint val="75000"/>
                  </a:schemeClr>
                </a:solidFill>
              </a:defRPr>
            </a:lvl3pPr>
            <a:lvl4pPr marL="686074" indent="0" algn="ctr">
              <a:buNone/>
              <a:defRPr>
                <a:solidFill>
                  <a:schemeClr val="tx1">
                    <a:tint val="75000"/>
                  </a:schemeClr>
                </a:solidFill>
              </a:defRPr>
            </a:lvl4pPr>
            <a:lvl5pPr marL="914766" indent="0" algn="ctr">
              <a:buNone/>
              <a:defRPr>
                <a:solidFill>
                  <a:schemeClr val="tx1">
                    <a:tint val="75000"/>
                  </a:schemeClr>
                </a:solidFill>
              </a:defRPr>
            </a:lvl5pPr>
            <a:lvl6pPr marL="1143457" indent="0" algn="ctr">
              <a:buNone/>
              <a:defRPr>
                <a:solidFill>
                  <a:schemeClr val="tx1">
                    <a:tint val="75000"/>
                  </a:schemeClr>
                </a:solidFill>
              </a:defRPr>
            </a:lvl6pPr>
            <a:lvl7pPr marL="1372149" indent="0" algn="ctr">
              <a:buNone/>
              <a:defRPr>
                <a:solidFill>
                  <a:schemeClr val="tx1">
                    <a:tint val="75000"/>
                  </a:schemeClr>
                </a:solidFill>
              </a:defRPr>
            </a:lvl7pPr>
            <a:lvl8pPr marL="1600840" indent="0" algn="ctr">
              <a:buNone/>
              <a:defRPr>
                <a:solidFill>
                  <a:schemeClr val="tx1">
                    <a:tint val="75000"/>
                  </a:schemeClr>
                </a:solidFill>
              </a:defRPr>
            </a:lvl8pPr>
            <a:lvl9pPr marL="18295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3368" userDrawn="1">
          <p15:clr>
            <a:srgbClr val="FBAE40"/>
          </p15:clr>
        </p15:guide>
        <p15:guide id="2" pos="238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308" y="2204432"/>
            <a:ext cx="3887833" cy="681341"/>
          </a:xfrm>
        </p:spPr>
        <p:txBody>
          <a:bodyPr anchor="t"/>
          <a:lstStyle>
            <a:lvl1pPr algn="l">
              <a:defRPr sz="2001" b="1" cap="all"/>
            </a:lvl1pPr>
          </a:lstStyle>
          <a:p>
            <a:r>
              <a:rPr lang="en-US"/>
              <a:t>Click to edit Master title style</a:t>
            </a:r>
          </a:p>
        </p:txBody>
      </p:sp>
      <p:sp>
        <p:nvSpPr>
          <p:cNvPr id="3" name="Text Placeholder 2"/>
          <p:cNvSpPr>
            <a:spLocks noGrp="1"/>
          </p:cNvSpPr>
          <p:nvPr>
            <p:ph type="body" idx="1"/>
          </p:nvPr>
        </p:nvSpPr>
        <p:spPr>
          <a:xfrm>
            <a:off x="361308" y="1454004"/>
            <a:ext cx="3887833" cy="750428"/>
          </a:xfrm>
        </p:spPr>
        <p:txBody>
          <a:bodyPr anchor="b"/>
          <a:lstStyle>
            <a:lvl1pPr marL="0" indent="0">
              <a:buNone/>
              <a:defRPr sz="1000">
                <a:solidFill>
                  <a:schemeClr val="tx1">
                    <a:tint val="75000"/>
                  </a:schemeClr>
                </a:solidFill>
              </a:defRPr>
            </a:lvl1pPr>
            <a:lvl2pPr marL="228691" indent="0">
              <a:buNone/>
              <a:defRPr sz="900">
                <a:solidFill>
                  <a:schemeClr val="tx1">
                    <a:tint val="75000"/>
                  </a:schemeClr>
                </a:solidFill>
              </a:defRPr>
            </a:lvl2pPr>
            <a:lvl3pPr marL="457383" indent="0">
              <a:buNone/>
              <a:defRPr sz="800">
                <a:solidFill>
                  <a:schemeClr val="tx1">
                    <a:tint val="75000"/>
                  </a:schemeClr>
                </a:solidFill>
              </a:defRPr>
            </a:lvl3pPr>
            <a:lvl4pPr marL="686074" indent="0">
              <a:buNone/>
              <a:defRPr sz="700">
                <a:solidFill>
                  <a:schemeClr val="tx1">
                    <a:tint val="75000"/>
                  </a:schemeClr>
                </a:solidFill>
              </a:defRPr>
            </a:lvl4pPr>
            <a:lvl5pPr marL="914766" indent="0">
              <a:buNone/>
              <a:defRPr sz="700">
                <a:solidFill>
                  <a:schemeClr val="tx1">
                    <a:tint val="75000"/>
                  </a:schemeClr>
                </a:solidFill>
              </a:defRPr>
            </a:lvl5pPr>
            <a:lvl6pPr marL="1143457" indent="0">
              <a:buNone/>
              <a:defRPr sz="700">
                <a:solidFill>
                  <a:schemeClr val="tx1">
                    <a:tint val="75000"/>
                  </a:schemeClr>
                </a:solidFill>
              </a:defRPr>
            </a:lvl6pPr>
            <a:lvl7pPr marL="1372149" indent="0">
              <a:buNone/>
              <a:defRPr sz="700">
                <a:solidFill>
                  <a:schemeClr val="tx1">
                    <a:tint val="75000"/>
                  </a:schemeClr>
                </a:solidFill>
              </a:defRPr>
            </a:lvl7pPr>
            <a:lvl8pPr marL="1600840" indent="0">
              <a:buNone/>
              <a:defRPr sz="700">
                <a:solidFill>
                  <a:schemeClr val="tx1">
                    <a:tint val="75000"/>
                  </a:schemeClr>
                </a:solidFill>
              </a:defRPr>
            </a:lvl8pPr>
            <a:lvl9pPr marL="1829532"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3368" userDrawn="1">
          <p15:clr>
            <a:srgbClr val="FBAE40"/>
          </p15:clr>
        </p15:guide>
        <p15:guide id="2" pos="238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96" y="800457"/>
            <a:ext cx="2020148" cy="2263990"/>
          </a:xfrm>
        </p:spPr>
        <p:txBody>
          <a:bodyPr/>
          <a:lstStyle>
            <a:lvl1pPr>
              <a:defRPr sz="1401"/>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5077" y="800457"/>
            <a:ext cx="2020148" cy="2263990"/>
          </a:xfrm>
        </p:spPr>
        <p:txBody>
          <a:bodyPr/>
          <a:lstStyle>
            <a:lvl1pPr>
              <a:defRPr sz="1401"/>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96" y="767898"/>
            <a:ext cx="2020943" cy="320024"/>
          </a:xfrm>
        </p:spPr>
        <p:txBody>
          <a:bodyPr anchor="b"/>
          <a:lstStyle>
            <a:lvl1pPr marL="0" indent="0">
              <a:buNone/>
              <a:defRPr sz="1200" b="1"/>
            </a:lvl1pPr>
            <a:lvl2pPr marL="228691" indent="0">
              <a:buNone/>
              <a:defRPr sz="1000" b="1"/>
            </a:lvl2pPr>
            <a:lvl3pPr marL="457383" indent="0">
              <a:buNone/>
              <a:defRPr sz="900" b="1"/>
            </a:lvl3pPr>
            <a:lvl4pPr marL="686074" indent="0">
              <a:buNone/>
              <a:defRPr sz="800" b="1"/>
            </a:lvl4pPr>
            <a:lvl5pPr marL="914766" indent="0">
              <a:buNone/>
              <a:defRPr sz="800" b="1"/>
            </a:lvl5pPr>
            <a:lvl6pPr marL="1143457" indent="0">
              <a:buNone/>
              <a:defRPr sz="800" b="1"/>
            </a:lvl6pPr>
            <a:lvl7pPr marL="1372149" indent="0">
              <a:buNone/>
              <a:defRPr sz="800" b="1"/>
            </a:lvl7pPr>
            <a:lvl8pPr marL="1600840" indent="0">
              <a:buNone/>
              <a:defRPr sz="800" b="1"/>
            </a:lvl8pPr>
            <a:lvl9pPr marL="1829532" indent="0">
              <a:buNone/>
              <a:defRPr sz="800" b="1"/>
            </a:lvl9pPr>
          </a:lstStyle>
          <a:p>
            <a:pPr lvl="0"/>
            <a:r>
              <a:rPr lang="en-US"/>
              <a:t>Click to edit Master text styles</a:t>
            </a:r>
          </a:p>
        </p:txBody>
      </p:sp>
      <p:sp>
        <p:nvSpPr>
          <p:cNvPr id="4" name="Content Placeholder 3"/>
          <p:cNvSpPr>
            <a:spLocks noGrp="1"/>
          </p:cNvSpPr>
          <p:nvPr>
            <p:ph sz="half" idx="2"/>
          </p:nvPr>
        </p:nvSpPr>
        <p:spPr>
          <a:xfrm>
            <a:off x="228696" y="1087922"/>
            <a:ext cx="2020943" cy="1976525"/>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3488" y="767898"/>
            <a:ext cx="2021737" cy="320024"/>
          </a:xfrm>
        </p:spPr>
        <p:txBody>
          <a:bodyPr anchor="b"/>
          <a:lstStyle>
            <a:lvl1pPr marL="0" indent="0">
              <a:buNone/>
              <a:defRPr sz="1200" b="1"/>
            </a:lvl1pPr>
            <a:lvl2pPr marL="228691" indent="0">
              <a:buNone/>
              <a:defRPr sz="1000" b="1"/>
            </a:lvl2pPr>
            <a:lvl3pPr marL="457383" indent="0">
              <a:buNone/>
              <a:defRPr sz="900" b="1"/>
            </a:lvl3pPr>
            <a:lvl4pPr marL="686074" indent="0">
              <a:buNone/>
              <a:defRPr sz="800" b="1"/>
            </a:lvl4pPr>
            <a:lvl5pPr marL="914766" indent="0">
              <a:buNone/>
              <a:defRPr sz="800" b="1"/>
            </a:lvl5pPr>
            <a:lvl6pPr marL="1143457" indent="0">
              <a:buNone/>
              <a:defRPr sz="800" b="1"/>
            </a:lvl6pPr>
            <a:lvl7pPr marL="1372149" indent="0">
              <a:buNone/>
              <a:defRPr sz="800" b="1"/>
            </a:lvl7pPr>
            <a:lvl8pPr marL="1600840" indent="0">
              <a:buNone/>
              <a:defRPr sz="800" b="1"/>
            </a:lvl8pPr>
            <a:lvl9pPr marL="1829532"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3488" y="1087922"/>
            <a:ext cx="2021737" cy="1976525"/>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3368" userDrawn="1">
          <p15:clr>
            <a:srgbClr val="FBAE40"/>
          </p15:clr>
        </p15:guide>
        <p15:guide id="2" pos="238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extLst>
    <p:ext uri="{DCECCB84-F9BA-43D5-87BE-67443E8EF086}">
      <p15:sldGuideLst xmlns:p15="http://schemas.microsoft.com/office/powerpoint/2012/main">
        <p15:guide id="1" orient="horz" pos="3368" userDrawn="1">
          <p15:clr>
            <a:srgbClr val="FBAE40"/>
          </p15:clr>
        </p15:guide>
        <p15:guide id="2" pos="238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97" y="136586"/>
            <a:ext cx="1504788" cy="581284"/>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8276" y="136586"/>
            <a:ext cx="2556949" cy="2927861"/>
          </a:xfrm>
        </p:spPr>
        <p:txBody>
          <a:bodyPr/>
          <a:lstStyle>
            <a:lvl1pPr>
              <a:defRPr sz="1601"/>
            </a:lvl1pPr>
            <a:lvl2pPr>
              <a:defRPr sz="1401"/>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97" y="717870"/>
            <a:ext cx="1504788" cy="2346577"/>
          </a:xfrm>
        </p:spPr>
        <p:txBody>
          <a:bodyPr/>
          <a:lstStyle>
            <a:lvl1pPr marL="0" indent="0">
              <a:buNone/>
              <a:defRPr sz="700"/>
            </a:lvl1pPr>
            <a:lvl2pPr marL="228691" indent="0">
              <a:buNone/>
              <a:defRPr sz="600"/>
            </a:lvl2pPr>
            <a:lvl3pPr marL="457383" indent="0">
              <a:buNone/>
              <a:defRPr sz="500"/>
            </a:lvl3pPr>
            <a:lvl4pPr marL="686074" indent="0">
              <a:buNone/>
              <a:defRPr sz="450"/>
            </a:lvl4pPr>
            <a:lvl5pPr marL="914766" indent="0">
              <a:buNone/>
              <a:defRPr sz="450"/>
            </a:lvl5pPr>
            <a:lvl6pPr marL="1143457" indent="0">
              <a:buNone/>
              <a:defRPr sz="450"/>
            </a:lvl6pPr>
            <a:lvl7pPr marL="1372149" indent="0">
              <a:buNone/>
              <a:defRPr sz="450"/>
            </a:lvl7pPr>
            <a:lvl8pPr marL="1600840" indent="0">
              <a:buNone/>
              <a:defRPr sz="450"/>
            </a:lvl8pPr>
            <a:lvl9pPr marL="1829532"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520" y="2401370"/>
            <a:ext cx="2744353" cy="28349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520" y="306524"/>
            <a:ext cx="2744353" cy="2058317"/>
          </a:xfrm>
        </p:spPr>
        <p:txBody>
          <a:bodyPr/>
          <a:lstStyle>
            <a:lvl1pPr marL="0" indent="0">
              <a:buNone/>
              <a:defRPr sz="1601"/>
            </a:lvl1pPr>
            <a:lvl2pPr marL="228691" indent="0">
              <a:buNone/>
              <a:defRPr sz="1401"/>
            </a:lvl2pPr>
            <a:lvl3pPr marL="457383" indent="0">
              <a:buNone/>
              <a:defRPr sz="1200"/>
            </a:lvl3pPr>
            <a:lvl4pPr marL="686074" indent="0">
              <a:buNone/>
              <a:defRPr sz="1000"/>
            </a:lvl4pPr>
            <a:lvl5pPr marL="914766" indent="0">
              <a:buNone/>
              <a:defRPr sz="1000"/>
            </a:lvl5pPr>
            <a:lvl6pPr marL="1143457" indent="0">
              <a:buNone/>
              <a:defRPr sz="1000"/>
            </a:lvl6pPr>
            <a:lvl7pPr marL="1372149" indent="0">
              <a:buNone/>
              <a:defRPr sz="1000"/>
            </a:lvl7pPr>
            <a:lvl8pPr marL="1600840" indent="0">
              <a:buNone/>
              <a:defRPr sz="1000"/>
            </a:lvl8pPr>
            <a:lvl9pPr marL="1829532" indent="0">
              <a:buNone/>
              <a:defRPr sz="1000"/>
            </a:lvl9pPr>
          </a:lstStyle>
          <a:p>
            <a:endParaRPr lang="en-US"/>
          </a:p>
        </p:txBody>
      </p:sp>
      <p:sp>
        <p:nvSpPr>
          <p:cNvPr id="4" name="Text Placeholder 3"/>
          <p:cNvSpPr>
            <a:spLocks noGrp="1"/>
          </p:cNvSpPr>
          <p:nvPr>
            <p:ph type="body" sz="half" idx="2"/>
          </p:nvPr>
        </p:nvSpPr>
        <p:spPr>
          <a:xfrm>
            <a:off x="896520" y="2684865"/>
            <a:ext cx="2744353" cy="402610"/>
          </a:xfrm>
        </p:spPr>
        <p:txBody>
          <a:bodyPr/>
          <a:lstStyle>
            <a:lvl1pPr marL="0" indent="0">
              <a:buNone/>
              <a:defRPr sz="700"/>
            </a:lvl1pPr>
            <a:lvl2pPr marL="228691" indent="0">
              <a:buNone/>
              <a:defRPr sz="600"/>
            </a:lvl2pPr>
            <a:lvl3pPr marL="457383" indent="0">
              <a:buNone/>
              <a:defRPr sz="500"/>
            </a:lvl3pPr>
            <a:lvl4pPr marL="686074" indent="0">
              <a:buNone/>
              <a:defRPr sz="450"/>
            </a:lvl4pPr>
            <a:lvl5pPr marL="914766" indent="0">
              <a:buNone/>
              <a:defRPr sz="450"/>
            </a:lvl5pPr>
            <a:lvl6pPr marL="1143457" indent="0">
              <a:buNone/>
              <a:defRPr sz="450"/>
            </a:lvl6pPr>
            <a:lvl7pPr marL="1372149" indent="0">
              <a:buNone/>
              <a:defRPr sz="450"/>
            </a:lvl7pPr>
            <a:lvl8pPr marL="1600840" indent="0">
              <a:buNone/>
              <a:defRPr sz="450"/>
            </a:lvl8pPr>
            <a:lvl9pPr marL="1829532"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6093" y="137381"/>
            <a:ext cx="1029132" cy="292706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96" y="137381"/>
            <a:ext cx="3011165" cy="29270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96" y="137380"/>
            <a:ext cx="4116529" cy="57175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96" y="800457"/>
            <a:ext cx="4116529" cy="22639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96" y="3179592"/>
            <a:ext cx="1067248" cy="182644"/>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1562757" y="3179592"/>
            <a:ext cx="1448408" cy="182644"/>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7977" y="3179592"/>
            <a:ext cx="1067248" cy="182644"/>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383" rtl="0" eaLnBrk="1" latinLnBrk="0" hangingPunct="1">
        <a:spcBef>
          <a:spcPct val="0"/>
        </a:spcBef>
        <a:buNone/>
        <a:defRPr sz="2201" kern="1200">
          <a:solidFill>
            <a:schemeClr val="tx1"/>
          </a:solidFill>
          <a:latin typeface="+mj-lt"/>
          <a:ea typeface="+mj-ea"/>
          <a:cs typeface="+mj-cs"/>
        </a:defRPr>
      </a:lvl1pPr>
    </p:titleStyle>
    <p:bodyStyle>
      <a:lvl1pPr marL="171519" indent="-171519" algn="l" defTabSz="457383" rtl="0" eaLnBrk="1" latinLnBrk="0" hangingPunct="1">
        <a:spcBef>
          <a:spcPct val="20000"/>
        </a:spcBef>
        <a:buFont typeface="Arial" pitchFamily="34" charset="0"/>
        <a:buChar char="•"/>
        <a:defRPr sz="1601" kern="1200">
          <a:solidFill>
            <a:schemeClr val="tx1"/>
          </a:solidFill>
          <a:latin typeface="+mn-lt"/>
          <a:ea typeface="+mn-ea"/>
          <a:cs typeface="+mn-cs"/>
        </a:defRPr>
      </a:lvl1pPr>
      <a:lvl2pPr marL="371624" indent="-142932" algn="l" defTabSz="457383" rtl="0" eaLnBrk="1" latinLnBrk="0" hangingPunct="1">
        <a:spcBef>
          <a:spcPct val="20000"/>
        </a:spcBef>
        <a:buFont typeface="Arial" pitchFamily="34" charset="0"/>
        <a:buChar char="–"/>
        <a:defRPr sz="1401" kern="1200">
          <a:solidFill>
            <a:schemeClr val="tx1"/>
          </a:solidFill>
          <a:latin typeface="+mn-lt"/>
          <a:ea typeface="+mn-ea"/>
          <a:cs typeface="+mn-cs"/>
        </a:defRPr>
      </a:lvl2pPr>
      <a:lvl3pPr marL="571729" indent="-114346" algn="l" defTabSz="457383"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420" indent="-114346" algn="l" defTabSz="457383"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9111" indent="-114346" algn="l" defTabSz="457383"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803" indent="-114346" algn="l" defTabSz="457383"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6494" indent="-114346" algn="l" defTabSz="457383"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5186" indent="-114346" algn="l" defTabSz="457383"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877" indent="-114346" algn="l" defTabSz="457383"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383" rtl="0" eaLnBrk="1" latinLnBrk="0" hangingPunct="1">
        <a:defRPr sz="900" kern="1200">
          <a:solidFill>
            <a:schemeClr val="tx1"/>
          </a:solidFill>
          <a:latin typeface="+mn-lt"/>
          <a:ea typeface="+mn-ea"/>
          <a:cs typeface="+mn-cs"/>
        </a:defRPr>
      </a:lvl1pPr>
      <a:lvl2pPr marL="228691" algn="l" defTabSz="457383" rtl="0" eaLnBrk="1" latinLnBrk="0" hangingPunct="1">
        <a:defRPr sz="900" kern="1200">
          <a:solidFill>
            <a:schemeClr val="tx1"/>
          </a:solidFill>
          <a:latin typeface="+mn-lt"/>
          <a:ea typeface="+mn-ea"/>
          <a:cs typeface="+mn-cs"/>
        </a:defRPr>
      </a:lvl2pPr>
      <a:lvl3pPr marL="457383" algn="l" defTabSz="457383" rtl="0" eaLnBrk="1" latinLnBrk="0" hangingPunct="1">
        <a:defRPr sz="900" kern="1200">
          <a:solidFill>
            <a:schemeClr val="tx1"/>
          </a:solidFill>
          <a:latin typeface="+mn-lt"/>
          <a:ea typeface="+mn-ea"/>
          <a:cs typeface="+mn-cs"/>
        </a:defRPr>
      </a:lvl3pPr>
      <a:lvl4pPr marL="686074" algn="l" defTabSz="457383" rtl="0" eaLnBrk="1" latinLnBrk="0" hangingPunct="1">
        <a:defRPr sz="900" kern="1200">
          <a:solidFill>
            <a:schemeClr val="tx1"/>
          </a:solidFill>
          <a:latin typeface="+mn-lt"/>
          <a:ea typeface="+mn-ea"/>
          <a:cs typeface="+mn-cs"/>
        </a:defRPr>
      </a:lvl4pPr>
      <a:lvl5pPr marL="914766" algn="l" defTabSz="457383" rtl="0" eaLnBrk="1" latinLnBrk="0" hangingPunct="1">
        <a:defRPr sz="900" kern="1200">
          <a:solidFill>
            <a:schemeClr val="tx1"/>
          </a:solidFill>
          <a:latin typeface="+mn-lt"/>
          <a:ea typeface="+mn-ea"/>
          <a:cs typeface="+mn-cs"/>
        </a:defRPr>
      </a:lvl5pPr>
      <a:lvl6pPr marL="1143457" algn="l" defTabSz="457383" rtl="0" eaLnBrk="1" latinLnBrk="0" hangingPunct="1">
        <a:defRPr sz="900" kern="1200">
          <a:solidFill>
            <a:schemeClr val="tx1"/>
          </a:solidFill>
          <a:latin typeface="+mn-lt"/>
          <a:ea typeface="+mn-ea"/>
          <a:cs typeface="+mn-cs"/>
        </a:defRPr>
      </a:lvl6pPr>
      <a:lvl7pPr marL="1372149" algn="l" defTabSz="457383" rtl="0" eaLnBrk="1" latinLnBrk="0" hangingPunct="1">
        <a:defRPr sz="900" kern="1200">
          <a:solidFill>
            <a:schemeClr val="tx1"/>
          </a:solidFill>
          <a:latin typeface="+mn-lt"/>
          <a:ea typeface="+mn-ea"/>
          <a:cs typeface="+mn-cs"/>
        </a:defRPr>
      </a:lvl7pPr>
      <a:lvl8pPr marL="1600840" algn="l" defTabSz="457383" rtl="0" eaLnBrk="1" latinLnBrk="0" hangingPunct="1">
        <a:defRPr sz="900" kern="1200">
          <a:solidFill>
            <a:schemeClr val="tx1"/>
          </a:solidFill>
          <a:latin typeface="+mn-lt"/>
          <a:ea typeface="+mn-ea"/>
          <a:cs typeface="+mn-cs"/>
        </a:defRPr>
      </a:lvl8pPr>
      <a:lvl9pPr marL="1829532" algn="l" defTabSz="457383" rtl="0" eaLnBrk="1" latinLnBrk="0" hangingPunct="1">
        <a:defRPr sz="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68" userDrawn="1">
          <p15:clr>
            <a:srgbClr val="F26B43"/>
          </p15:clr>
        </p15:guide>
        <p15:guide id="2" pos="23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590BE-3F0B-1DBB-24A4-41556FC65D56}"/>
            </a:ext>
          </a:extLst>
        </p:cNvPr>
        <p:cNvGrpSpPr/>
        <p:nvPr/>
      </p:nvGrpSpPr>
      <p:grpSpPr>
        <a:xfrm>
          <a:off x="0" y="0"/>
          <a:ext cx="0" cy="0"/>
          <a:chOff x="0" y="0"/>
          <a:chExt cx="0" cy="0"/>
        </a:xfrm>
      </p:grpSpPr>
      <p:pic>
        <p:nvPicPr>
          <p:cNvPr id="13" name="图片 12">
            <a:extLst>
              <a:ext uri="{FF2B5EF4-FFF2-40B4-BE49-F238E27FC236}">
                <a16:creationId xmlns:a16="http://schemas.microsoft.com/office/drawing/2014/main" id="{2D7934A0-6C8D-7A88-9F2B-CB9C50EE1AF5}"/>
              </a:ext>
            </a:extLst>
          </p:cNvPr>
          <p:cNvPicPr>
            <a:picLocks noChangeAspect="1"/>
          </p:cNvPicPr>
          <p:nvPr/>
        </p:nvPicPr>
        <p:blipFill>
          <a:blip r:embed="rId2">
            <a:extLst>
              <a:ext uri="{28A0092B-C50C-407E-A947-70E740481C1C}">
                <a14:useLocalDpi xmlns:a14="http://schemas.microsoft.com/office/drawing/2010/main" val="0"/>
              </a:ext>
            </a:extLst>
          </a:blip>
          <a:srcRect t="8725" b="31380"/>
          <a:stretch>
            <a:fillRect/>
          </a:stretch>
        </p:blipFill>
        <p:spPr>
          <a:xfrm>
            <a:off x="274638" y="188601"/>
            <a:ext cx="7010400" cy="1804505"/>
          </a:xfrm>
          <a:prstGeom prst="rect">
            <a:avLst/>
          </a:prstGeom>
        </p:spPr>
      </p:pic>
      <p:sp>
        <p:nvSpPr>
          <p:cNvPr id="2" name="TextBox 6">
            <a:extLst>
              <a:ext uri="{FF2B5EF4-FFF2-40B4-BE49-F238E27FC236}">
                <a16:creationId xmlns:a16="http://schemas.microsoft.com/office/drawing/2014/main" id="{4752F7AD-6211-ED83-4E28-9412F24E8459}"/>
              </a:ext>
            </a:extLst>
          </p:cNvPr>
          <p:cNvSpPr txBox="1">
            <a:spLocks noChangeArrowheads="1"/>
          </p:cNvSpPr>
          <p:nvPr/>
        </p:nvSpPr>
        <p:spPr bwMode="auto">
          <a:xfrm>
            <a:off x="274638" y="545306"/>
            <a:ext cx="7010400" cy="72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altLang="zh-CN" sz="1800" b="1" i="0" u="none" strike="noStrike" kern="1200" cap="none" spc="0" normalizeH="0" baseline="0" noProof="0" dirty="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rPr>
              <a:t>20</a:t>
            </a:r>
            <a:r>
              <a:rPr kumimoji="0" lang="en-US" altLang="zh-CN" sz="1800" b="1" i="0" u="none" strike="noStrike" kern="1200" cap="none" spc="0" normalizeH="0" baseline="30000" noProof="0" dirty="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rPr>
              <a:t>th</a:t>
            </a:r>
            <a:r>
              <a:rPr kumimoji="0" lang="en-US" altLang="zh-CN" sz="1800" b="1" i="0" u="none" strike="noStrike" kern="1200" cap="none" spc="0" normalizeH="0" baseline="0" noProof="0" dirty="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rPr>
              <a:t> International Symposium on Magnetic Bearings</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altLang="zh-CN" sz="1800" i="0" u="none" strike="noStrike" kern="1200" cap="none" spc="0" normalizeH="0" baseline="0" noProof="0" dirty="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rPr>
              <a:t>16 -19 August 2027</a:t>
            </a:r>
            <a:r>
              <a:rPr lang="en-US" altLang="zh-CN" sz="1800" dirty="0">
                <a:solidFill>
                  <a:schemeClr val="accent2"/>
                </a:solidFill>
                <a:latin typeface="Arial" panose="020B0604020202020204" pitchFamily="34" charset="0"/>
                <a:ea typeface="微软雅黑" panose="020B0503020204020204" pitchFamily="34" charset="-122"/>
                <a:cs typeface="Arial" panose="020B0604020202020204" pitchFamily="34" charset="0"/>
              </a:rPr>
              <a:t>,</a:t>
            </a:r>
            <a:r>
              <a:rPr kumimoji="0" lang="en-US" altLang="zh-CN" sz="1800" i="0" u="none" strike="noStrike" kern="1200" cap="none" spc="0" normalizeH="0" baseline="0" noProof="0" dirty="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rPr>
              <a:t> Nanjing, China </a:t>
            </a:r>
            <a:endParaRPr kumimoji="0" lang="zh-CN" altLang="en-US" sz="1800" i="0" u="none" strike="noStrike" kern="1200" cap="none" spc="0" normalizeH="0" baseline="0" noProof="0" dirty="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3" name="TextBox 6">
            <a:extLst>
              <a:ext uri="{FF2B5EF4-FFF2-40B4-BE49-F238E27FC236}">
                <a16:creationId xmlns:a16="http://schemas.microsoft.com/office/drawing/2014/main" id="{D543C871-6A57-A98D-5C94-B7F0C8A7CAA9}"/>
              </a:ext>
            </a:extLst>
          </p:cNvPr>
          <p:cNvSpPr txBox="1">
            <a:spLocks noChangeArrowheads="1"/>
          </p:cNvSpPr>
          <p:nvPr/>
        </p:nvSpPr>
        <p:spPr bwMode="auto">
          <a:xfrm>
            <a:off x="2941637" y="164306"/>
            <a:ext cx="1676400" cy="49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altLang="zh-CN" sz="2400" b="1" i="0" u="none" strike="noStrike" kern="1200" cap="none" spc="0" normalizeH="0" baseline="0" noProof="0" dirty="0">
                <a:ln>
                  <a:noFill/>
                </a:ln>
                <a:solidFill>
                  <a:schemeClr val="accent2"/>
                </a:solidFill>
                <a:effectLst/>
                <a:uLnTx/>
                <a:uFillTx/>
                <a:latin typeface="Arial" panose="020B0604020202020204" pitchFamily="34" charset="0"/>
                <a:ea typeface="微软雅黑" panose="020B0503020204020204" pitchFamily="34" charset="-122"/>
                <a:cs typeface="Arial" panose="020B0604020202020204" pitchFamily="34" charset="0"/>
              </a:rPr>
              <a:t>ISMB 20</a:t>
            </a:r>
          </a:p>
        </p:txBody>
      </p:sp>
      <p:sp>
        <p:nvSpPr>
          <p:cNvPr id="4" name="TextBox 29">
            <a:extLst>
              <a:ext uri="{FF2B5EF4-FFF2-40B4-BE49-F238E27FC236}">
                <a16:creationId xmlns:a16="http://schemas.microsoft.com/office/drawing/2014/main" id="{13A81E73-BC4B-0CE7-15BF-6D242871C92E}"/>
              </a:ext>
            </a:extLst>
          </p:cNvPr>
          <p:cNvSpPr txBox="1"/>
          <p:nvPr/>
        </p:nvSpPr>
        <p:spPr>
          <a:xfrm>
            <a:off x="274638" y="2069306"/>
            <a:ext cx="2642381" cy="188770"/>
          </a:xfrm>
          <a:prstGeom prst="rect">
            <a:avLst/>
          </a:prstGeom>
        </p:spPr>
        <p:txBody>
          <a:bodyPr wrap="square" lIns="0" tIns="0" rIns="0" bIns="0" rtlCol="0" anchor="t">
            <a:spAutoFit/>
          </a:bodyPr>
          <a:lstStyle/>
          <a:p>
            <a:pPr algn="just">
              <a:lnSpc>
                <a:spcPts val="1441"/>
              </a:lnSpc>
            </a:pPr>
            <a:r>
              <a:rPr lang="en-US" sz="1400" b="1" dirty="0">
                <a:solidFill>
                  <a:schemeClr val="accent2"/>
                </a:solidFill>
                <a:latin typeface="+mj-lt"/>
                <a:ea typeface="字由点字典黑 1"/>
                <a:cs typeface="字由点字典黑 1"/>
                <a:sym typeface="字由点字典黑 1"/>
              </a:rPr>
              <a:t>Contact: </a:t>
            </a:r>
            <a:r>
              <a:rPr lang="en-US" sz="1400" dirty="0">
                <a:solidFill>
                  <a:schemeClr val="accent2"/>
                </a:solidFill>
                <a:latin typeface="+mj-lt"/>
                <a:ea typeface="字由点字典黑 1"/>
                <a:cs typeface="字由点字典黑 1"/>
                <a:sym typeface="字由点字典黑 1"/>
              </a:rPr>
              <a:t>info@ismb20.org.cn</a:t>
            </a:r>
          </a:p>
        </p:txBody>
      </p:sp>
      <p:sp>
        <p:nvSpPr>
          <p:cNvPr id="6" name="TextBox 34">
            <a:extLst>
              <a:ext uri="{FF2B5EF4-FFF2-40B4-BE49-F238E27FC236}">
                <a16:creationId xmlns:a16="http://schemas.microsoft.com/office/drawing/2014/main" id="{13C227ED-3BC5-1D40-C303-CD1912B765F2}"/>
              </a:ext>
            </a:extLst>
          </p:cNvPr>
          <p:cNvSpPr txBox="1"/>
          <p:nvPr/>
        </p:nvSpPr>
        <p:spPr>
          <a:xfrm>
            <a:off x="274638" y="2297906"/>
            <a:ext cx="7010400" cy="846642"/>
          </a:xfrm>
          <a:prstGeom prst="rect">
            <a:avLst/>
          </a:prstGeom>
        </p:spPr>
        <p:txBody>
          <a:bodyPr wrap="square" lIns="0" tIns="0" rIns="0" bIns="0" rtlCol="0" anchor="t">
            <a:spAutoFit/>
          </a:bodyPr>
          <a:lstStyle/>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The Twentieth International Symposium on Magnetic Bearings (ISMB20) will take place at Crowne Plaza Nanjing , an IHG® Hotel, in </a:t>
            </a:r>
            <a:r>
              <a:rPr lang="en-US" altLang="zh-SG" sz="1000" dirty="0" err="1">
                <a:solidFill>
                  <a:srgbClr val="000000"/>
                </a:solidFill>
                <a:ea typeface="微软雅黑" panose="020B0503020204020204" pitchFamily="34" charset="-122"/>
                <a:cs typeface="字由点字典黑 2 Light"/>
                <a:sym typeface="字由点字典黑 2 Light"/>
              </a:rPr>
              <a:t>Jiangning</a:t>
            </a:r>
            <a:r>
              <a:rPr lang="en-US" altLang="zh-SG" sz="1000" dirty="0">
                <a:solidFill>
                  <a:srgbClr val="000000"/>
                </a:solidFill>
                <a:ea typeface="微软雅黑" panose="020B0503020204020204" pitchFamily="34" charset="-122"/>
                <a:cs typeface="字由点字典黑 2 Light"/>
                <a:sym typeface="字由点字典黑 2 Light"/>
              </a:rPr>
              <a:t>, </a:t>
            </a:r>
            <a:r>
              <a:rPr lang="en-US" sz="1000" dirty="0">
                <a:solidFill>
                  <a:srgbClr val="000000"/>
                </a:solidFill>
                <a:latin typeface="+mj-lt"/>
                <a:ea typeface="微软雅黑" panose="020B0503020204020204" pitchFamily="34" charset="-122"/>
                <a:cs typeface="字由点字典黑 2 Light"/>
                <a:sym typeface="字由点字典黑 2 Light"/>
              </a:rPr>
              <a:t>Nanjing, China, from 16 to 19 August 2027. The primary aims are to promote global scientific exchange and enhance understanding of cutting-edge magnetic bearing developments—including theoretical analysis, control systems, and applications in aerospace, turbomachinery, and medical fields—while fostering academic-industrial collaborations. As the premier gathering for researchers worldwide, ISMB20 will advance innovation and public awareness of magnetic bearing technology. To learn more about the history of ISMB and the past symposia, please visit the web portal URL:https://www.magneticbearings.org/</a:t>
            </a:r>
          </a:p>
        </p:txBody>
      </p:sp>
      <p:sp>
        <p:nvSpPr>
          <p:cNvPr id="10" name="TextBox 40">
            <a:extLst>
              <a:ext uri="{FF2B5EF4-FFF2-40B4-BE49-F238E27FC236}">
                <a16:creationId xmlns:a16="http://schemas.microsoft.com/office/drawing/2014/main" id="{00C8499B-266F-3510-0D52-0AD5C153C05B}"/>
              </a:ext>
            </a:extLst>
          </p:cNvPr>
          <p:cNvSpPr txBox="1"/>
          <p:nvPr/>
        </p:nvSpPr>
        <p:spPr>
          <a:xfrm>
            <a:off x="2672556" y="3446089"/>
            <a:ext cx="2573336" cy="1551707"/>
          </a:xfrm>
          <a:prstGeom prst="rect">
            <a:avLst/>
          </a:prstGeom>
        </p:spPr>
        <p:txBody>
          <a:bodyPr wrap="square" lIns="0" tIns="0" rIns="0" bIns="0" rtlCol="0" anchor="t">
            <a:spAutoFit/>
          </a:bodyPr>
          <a:lstStyle/>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Modeling, simulation, design, and identification</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Rotor dynamics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Safety and reliability aspects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Fault detection, diagnosis and tolerance</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Back up / Touch down bearings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Components and materials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Industrial, medical, and aerospace applications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Superconducting and high Tc superconducting</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magnetic applications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Blood pumps, vacuum pumps and canned pumps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Flywheels</a:t>
            </a:r>
          </a:p>
        </p:txBody>
      </p:sp>
      <p:sp>
        <p:nvSpPr>
          <p:cNvPr id="11" name="TextBox 40">
            <a:extLst>
              <a:ext uri="{FF2B5EF4-FFF2-40B4-BE49-F238E27FC236}">
                <a16:creationId xmlns:a16="http://schemas.microsoft.com/office/drawing/2014/main" id="{281BF067-6B32-84DD-EFBF-890528DFD727}"/>
              </a:ext>
            </a:extLst>
          </p:cNvPr>
          <p:cNvSpPr txBox="1"/>
          <p:nvPr/>
        </p:nvSpPr>
        <p:spPr>
          <a:xfrm>
            <a:off x="5303837" y="3446089"/>
            <a:ext cx="1998663" cy="1410899"/>
          </a:xfrm>
          <a:prstGeom prst="rect">
            <a:avLst/>
          </a:prstGeom>
        </p:spPr>
        <p:txBody>
          <a:bodyPr wrap="square" lIns="0" tIns="0" rIns="0" bIns="0" rtlCol="0" anchor="t">
            <a:spAutoFit/>
          </a:bodyPr>
          <a:lstStyle/>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Low loss and low power consumption magnetic bearings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Ultra-high-speed bearings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Micro bearings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Electromagnetic suspensions (EMS)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Electrodynamic suspensions (EDS)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Diamagnetic levitation</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Electrostatic levitation</a:t>
            </a:r>
          </a:p>
          <a:p>
            <a:pPr algn="just">
              <a:lnSpc>
                <a:spcPts val="1120"/>
              </a:lnSpc>
            </a:pPr>
            <a:r>
              <a:rPr lang="en-US" sz="1000" dirty="0" err="1">
                <a:solidFill>
                  <a:srgbClr val="000000"/>
                </a:solidFill>
                <a:latin typeface="+mj-lt"/>
                <a:ea typeface="微软雅黑" panose="020B0503020204020204" pitchFamily="34" charset="-122"/>
                <a:cs typeface="字由点字典黑 2 Light"/>
                <a:sym typeface="字由点字典黑 2 Light"/>
              </a:rPr>
              <a:t>MagLev</a:t>
            </a:r>
            <a:r>
              <a:rPr lang="en-US" sz="1000" dirty="0">
                <a:solidFill>
                  <a:srgbClr val="000000"/>
                </a:solidFill>
                <a:latin typeface="+mj-lt"/>
                <a:ea typeface="微软雅黑" panose="020B0503020204020204" pitchFamily="34" charset="-122"/>
                <a:cs typeface="字由点字典黑 2 Light"/>
                <a:sym typeface="字由点字典黑 2 Light"/>
              </a:rPr>
              <a:t> trains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Other related new fields</a:t>
            </a:r>
          </a:p>
        </p:txBody>
      </p:sp>
      <p:grpSp>
        <p:nvGrpSpPr>
          <p:cNvPr id="12" name="Group 51">
            <a:extLst>
              <a:ext uri="{FF2B5EF4-FFF2-40B4-BE49-F238E27FC236}">
                <a16:creationId xmlns:a16="http://schemas.microsoft.com/office/drawing/2014/main" id="{72CC4109-A25E-7FB6-FD79-3F13DFDF85CA}"/>
              </a:ext>
            </a:extLst>
          </p:cNvPr>
          <p:cNvGrpSpPr/>
          <p:nvPr/>
        </p:nvGrpSpPr>
        <p:grpSpPr>
          <a:xfrm>
            <a:off x="292099" y="5117306"/>
            <a:ext cx="7069159" cy="367793"/>
            <a:chOff x="-2" y="-385624"/>
            <a:chExt cx="17464458" cy="980368"/>
          </a:xfrm>
        </p:grpSpPr>
        <p:sp>
          <p:nvSpPr>
            <p:cNvPr id="14" name="TextBox 52">
              <a:extLst>
                <a:ext uri="{FF2B5EF4-FFF2-40B4-BE49-F238E27FC236}">
                  <a16:creationId xmlns:a16="http://schemas.microsoft.com/office/drawing/2014/main" id="{699B0DAD-B4DC-83D5-DB7D-2D0B782BBB1F}"/>
                </a:ext>
              </a:extLst>
            </p:cNvPr>
            <p:cNvSpPr txBox="1"/>
            <p:nvPr/>
          </p:nvSpPr>
          <p:spPr>
            <a:xfrm>
              <a:off x="-2" y="-385624"/>
              <a:ext cx="14060650" cy="547100"/>
            </a:xfrm>
            <a:prstGeom prst="rect">
              <a:avLst/>
            </a:prstGeom>
            <a:ln>
              <a:noFill/>
            </a:ln>
          </p:spPr>
          <p:txBody>
            <a:bodyPr wrap="square" lIns="0" tIns="0" rIns="0" bIns="0" rtlCol="0" anchor="t">
              <a:spAutoFit/>
            </a:bodyPr>
            <a:lstStyle/>
            <a:p>
              <a:pPr>
                <a:lnSpc>
                  <a:spcPts val="1838"/>
                </a:lnSpc>
              </a:pPr>
              <a:r>
                <a:rPr lang="en-US" sz="11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rPr>
                <a:t>Call for Papers</a:t>
              </a:r>
            </a:p>
          </p:txBody>
        </p:sp>
        <p:sp>
          <p:nvSpPr>
            <p:cNvPr id="15" name="TextBox 53">
              <a:extLst>
                <a:ext uri="{FF2B5EF4-FFF2-40B4-BE49-F238E27FC236}">
                  <a16:creationId xmlns:a16="http://schemas.microsoft.com/office/drawing/2014/main" id="{64F4788E-5EB3-CF7A-ED5D-C4D9A137096F}"/>
                </a:ext>
              </a:extLst>
            </p:cNvPr>
            <p:cNvSpPr txBox="1"/>
            <p:nvPr/>
          </p:nvSpPr>
          <p:spPr>
            <a:xfrm>
              <a:off x="-2" y="184549"/>
              <a:ext cx="17464458" cy="410195"/>
            </a:xfrm>
            <a:prstGeom prst="rect">
              <a:avLst/>
            </a:prstGeom>
            <a:ln>
              <a:noFill/>
            </a:ln>
          </p:spPr>
          <p:txBody>
            <a:bodyPr wrap="square" lIns="0" tIns="0" rIns="0" bIns="0" rtlCol="0" anchor="t">
              <a:spAutoFit/>
            </a:bodyPr>
            <a:lstStyle/>
            <a:p>
              <a:pPr algn="just"/>
              <a:r>
                <a:rPr lang="en-US" sz="1000" dirty="0">
                  <a:solidFill>
                    <a:srgbClr val="000000"/>
                  </a:solidFill>
                  <a:latin typeface="+mj-lt"/>
                  <a:ea typeface="微软雅黑" panose="020B0503020204020204" pitchFamily="34" charset="-122"/>
                  <a:cs typeface="字由点字典黑 2 Light"/>
                  <a:sym typeface="字由点字典黑 2 Light"/>
                </a:rPr>
                <a:t>1- or 2-page digests will be accepted via the website. Digests must be converted to PDF files and submitted by March 1, 2027.</a:t>
              </a:r>
            </a:p>
          </p:txBody>
        </p:sp>
      </p:grpSp>
      <p:grpSp>
        <p:nvGrpSpPr>
          <p:cNvPr id="16" name="Group 51">
            <a:extLst>
              <a:ext uri="{FF2B5EF4-FFF2-40B4-BE49-F238E27FC236}">
                <a16:creationId xmlns:a16="http://schemas.microsoft.com/office/drawing/2014/main" id="{F2803BE5-14C4-22AB-E051-ECB3DD28F770}"/>
              </a:ext>
            </a:extLst>
          </p:cNvPr>
          <p:cNvGrpSpPr/>
          <p:nvPr/>
        </p:nvGrpSpPr>
        <p:grpSpPr>
          <a:xfrm>
            <a:off x="292077" y="5574506"/>
            <a:ext cx="7010423" cy="522013"/>
            <a:chOff x="-2" y="80824"/>
            <a:chExt cx="5781127" cy="1391447"/>
          </a:xfrm>
        </p:grpSpPr>
        <p:sp>
          <p:nvSpPr>
            <p:cNvPr id="17" name="TextBox 52">
              <a:extLst>
                <a:ext uri="{FF2B5EF4-FFF2-40B4-BE49-F238E27FC236}">
                  <a16:creationId xmlns:a16="http://schemas.microsoft.com/office/drawing/2014/main" id="{5BF1DFE1-BD57-EFF6-D426-52C5DA7F9B4A}"/>
                </a:ext>
              </a:extLst>
            </p:cNvPr>
            <p:cNvSpPr txBox="1"/>
            <p:nvPr/>
          </p:nvSpPr>
          <p:spPr>
            <a:xfrm>
              <a:off x="0" y="80824"/>
              <a:ext cx="5781125" cy="547100"/>
            </a:xfrm>
            <a:prstGeom prst="rect">
              <a:avLst/>
            </a:prstGeom>
            <a:ln>
              <a:noFill/>
            </a:ln>
          </p:spPr>
          <p:txBody>
            <a:bodyPr wrap="square" lIns="0" tIns="0" rIns="0" bIns="0" rtlCol="0" anchor="t">
              <a:spAutoFit/>
            </a:bodyPr>
            <a:lstStyle/>
            <a:p>
              <a:pPr>
                <a:lnSpc>
                  <a:spcPts val="1838"/>
                </a:lnSpc>
              </a:pPr>
              <a:r>
                <a:rPr lang="en-US" sz="11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rPr>
                <a:t>Special Issue of Actuators</a:t>
              </a:r>
            </a:p>
          </p:txBody>
        </p:sp>
        <p:sp>
          <p:nvSpPr>
            <p:cNvPr id="18" name="TextBox 53">
              <a:extLst>
                <a:ext uri="{FF2B5EF4-FFF2-40B4-BE49-F238E27FC236}">
                  <a16:creationId xmlns:a16="http://schemas.microsoft.com/office/drawing/2014/main" id="{5FFAFE5A-6C3B-4697-8766-ABC3FC8BDDCC}"/>
                </a:ext>
              </a:extLst>
            </p:cNvPr>
            <p:cNvSpPr txBox="1"/>
            <p:nvPr/>
          </p:nvSpPr>
          <p:spPr>
            <a:xfrm>
              <a:off x="-2" y="651879"/>
              <a:ext cx="5781127" cy="820392"/>
            </a:xfrm>
            <a:prstGeom prst="rect">
              <a:avLst/>
            </a:prstGeom>
            <a:ln>
              <a:noFill/>
            </a:ln>
          </p:spPr>
          <p:txBody>
            <a:bodyPr wrap="square" lIns="0" tIns="0" rIns="0" bIns="0" rtlCol="0" anchor="t">
              <a:spAutoFit/>
            </a:bodyPr>
            <a:lstStyle/>
            <a:p>
              <a:pPr algn="just"/>
              <a:r>
                <a:rPr lang="en-US" sz="1000" dirty="0">
                  <a:latin typeface="+mj-lt"/>
                  <a:ea typeface="微软雅黑" panose="020B0503020204020204" pitchFamily="34" charset="-122"/>
                  <a:cs typeface="字由点字典黑 2 Light"/>
                  <a:sym typeface="字由点字典黑 2 Light"/>
                </a:rPr>
                <a:t>Actuators is planning to publish a special issue on “Magnetic Bearings and Actuators: From Theory to Industrial Innovations”. Papers selected from those presented at the symposium will be recommended for publication in these special issues.</a:t>
              </a:r>
            </a:p>
          </p:txBody>
        </p:sp>
      </p:grpSp>
      <p:sp>
        <p:nvSpPr>
          <p:cNvPr id="23" name="TextBox 52">
            <a:extLst>
              <a:ext uri="{FF2B5EF4-FFF2-40B4-BE49-F238E27FC236}">
                <a16:creationId xmlns:a16="http://schemas.microsoft.com/office/drawing/2014/main" id="{FB2DB287-52C8-9EDD-EC4C-886C49FF384F}"/>
              </a:ext>
            </a:extLst>
          </p:cNvPr>
          <p:cNvSpPr txBox="1"/>
          <p:nvPr/>
        </p:nvSpPr>
        <p:spPr>
          <a:xfrm>
            <a:off x="288584" y="6150422"/>
            <a:ext cx="2325523" cy="210379"/>
          </a:xfrm>
          <a:prstGeom prst="rect">
            <a:avLst/>
          </a:prstGeom>
          <a:ln>
            <a:noFill/>
          </a:ln>
        </p:spPr>
        <p:txBody>
          <a:bodyPr wrap="square" lIns="0" tIns="0" rIns="0" bIns="0" rtlCol="0" anchor="t">
            <a:spAutoFit/>
          </a:bodyPr>
          <a:lstStyle/>
          <a:p>
            <a:pPr>
              <a:lnSpc>
                <a:spcPts val="1838"/>
              </a:lnSpc>
            </a:pPr>
            <a:r>
              <a:rPr lang="en-US" sz="11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rPr>
              <a:t>Important Dates</a:t>
            </a:r>
          </a:p>
        </p:txBody>
      </p:sp>
      <p:sp>
        <p:nvSpPr>
          <p:cNvPr id="26" name="TextBox 52">
            <a:extLst>
              <a:ext uri="{FF2B5EF4-FFF2-40B4-BE49-F238E27FC236}">
                <a16:creationId xmlns:a16="http://schemas.microsoft.com/office/drawing/2014/main" id="{957C2D1D-4072-BC88-BDEC-32682EF40B78}"/>
              </a:ext>
            </a:extLst>
          </p:cNvPr>
          <p:cNvSpPr txBox="1"/>
          <p:nvPr/>
        </p:nvSpPr>
        <p:spPr>
          <a:xfrm>
            <a:off x="3246438" y="6150422"/>
            <a:ext cx="2345822" cy="210379"/>
          </a:xfrm>
          <a:prstGeom prst="rect">
            <a:avLst/>
          </a:prstGeom>
        </p:spPr>
        <p:txBody>
          <a:bodyPr wrap="square" lIns="0" tIns="0" rIns="0" bIns="0" rtlCol="0" anchor="t">
            <a:spAutoFit/>
          </a:bodyPr>
          <a:lstStyle/>
          <a:p>
            <a:pPr>
              <a:lnSpc>
                <a:spcPts val="1838"/>
              </a:lnSpc>
            </a:pPr>
            <a:r>
              <a:rPr lang="en-US" sz="11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rPr>
              <a:t>Conference Schedule</a:t>
            </a:r>
          </a:p>
        </p:txBody>
      </p:sp>
      <p:grpSp>
        <p:nvGrpSpPr>
          <p:cNvPr id="30" name="组合 29">
            <a:extLst>
              <a:ext uri="{FF2B5EF4-FFF2-40B4-BE49-F238E27FC236}">
                <a16:creationId xmlns:a16="http://schemas.microsoft.com/office/drawing/2014/main" id="{B3CCDC16-AC1E-FC14-01DD-68AD624CBB5B}"/>
              </a:ext>
            </a:extLst>
          </p:cNvPr>
          <p:cNvGrpSpPr/>
          <p:nvPr/>
        </p:nvGrpSpPr>
        <p:grpSpPr>
          <a:xfrm>
            <a:off x="274637" y="3212306"/>
            <a:ext cx="2514600" cy="1781316"/>
            <a:chOff x="274637" y="3224503"/>
            <a:chExt cx="2514600" cy="1781316"/>
          </a:xfrm>
        </p:grpSpPr>
        <p:grpSp>
          <p:nvGrpSpPr>
            <p:cNvPr id="29" name="组合 28">
              <a:extLst>
                <a:ext uri="{FF2B5EF4-FFF2-40B4-BE49-F238E27FC236}">
                  <a16:creationId xmlns:a16="http://schemas.microsoft.com/office/drawing/2014/main" id="{CDD444E6-CF80-B6BD-F94F-68508F0961CC}"/>
                </a:ext>
              </a:extLst>
            </p:cNvPr>
            <p:cNvGrpSpPr/>
            <p:nvPr/>
          </p:nvGrpSpPr>
          <p:grpSpPr>
            <a:xfrm>
              <a:off x="274637" y="3224503"/>
              <a:ext cx="2286000" cy="1644426"/>
              <a:chOff x="274637" y="3224503"/>
              <a:chExt cx="2286000" cy="1644426"/>
            </a:xfrm>
          </p:grpSpPr>
          <p:sp>
            <p:nvSpPr>
              <p:cNvPr id="8" name="TextBox 39">
                <a:extLst>
                  <a:ext uri="{FF2B5EF4-FFF2-40B4-BE49-F238E27FC236}">
                    <a16:creationId xmlns:a16="http://schemas.microsoft.com/office/drawing/2014/main" id="{CCFDA2C1-AA41-C072-9D09-19DAEE0C1FFB}"/>
                  </a:ext>
                </a:extLst>
              </p:cNvPr>
              <p:cNvSpPr txBox="1"/>
              <p:nvPr/>
            </p:nvSpPr>
            <p:spPr>
              <a:xfrm>
                <a:off x="274637" y="3224503"/>
                <a:ext cx="2031498" cy="205249"/>
              </a:xfrm>
              <a:prstGeom prst="rect">
                <a:avLst/>
              </a:prstGeom>
              <a:ln>
                <a:noFill/>
              </a:ln>
            </p:spPr>
            <p:txBody>
              <a:bodyPr lIns="0" tIns="0" rIns="0" bIns="0" rtlCol="0" anchor="t">
                <a:spAutoFit/>
              </a:bodyPr>
              <a:lstStyle/>
              <a:p>
                <a:pPr>
                  <a:lnSpc>
                    <a:spcPts val="1838"/>
                  </a:lnSpc>
                </a:pPr>
                <a:r>
                  <a:rPr lang="en-US" sz="11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rPr>
                  <a:t>Topics</a:t>
                </a:r>
              </a:p>
            </p:txBody>
          </p:sp>
          <p:sp>
            <p:nvSpPr>
              <p:cNvPr id="9" name="TextBox 40">
                <a:extLst>
                  <a:ext uri="{FF2B5EF4-FFF2-40B4-BE49-F238E27FC236}">
                    <a16:creationId xmlns:a16="http://schemas.microsoft.com/office/drawing/2014/main" id="{A0B6607A-0786-C0C6-12B4-5FDA329FEACA}"/>
                  </a:ext>
                </a:extLst>
              </p:cNvPr>
              <p:cNvSpPr txBox="1"/>
              <p:nvPr/>
            </p:nvSpPr>
            <p:spPr>
              <a:xfrm>
                <a:off x="292099" y="3458286"/>
                <a:ext cx="2268538" cy="1410643"/>
              </a:xfrm>
              <a:prstGeom prst="rect">
                <a:avLst/>
              </a:prstGeom>
              <a:ln>
                <a:noFill/>
              </a:ln>
            </p:spPr>
            <p:txBody>
              <a:bodyPr wrap="square" lIns="0" tIns="0" rIns="0" bIns="0" rtlCol="0" anchor="t">
                <a:spAutoFit/>
              </a:bodyPr>
              <a:lstStyle/>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Active magnetic bearings (AMB)</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Passive magnetic bearings (PMB)</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Electrodynamic bearings (EDB)</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Superconducting magnetic bearings (SMB)</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Hybrid bearing systems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Self-bearing (</a:t>
                </a:r>
                <a:r>
                  <a:rPr lang="en-US" sz="1000" dirty="0" err="1">
                    <a:solidFill>
                      <a:srgbClr val="000000"/>
                    </a:solidFill>
                    <a:latin typeface="+mj-lt"/>
                    <a:ea typeface="微软雅黑" panose="020B0503020204020204" pitchFamily="34" charset="-122"/>
                    <a:cs typeface="字由点字典黑 2 Light"/>
                    <a:sym typeface="字由点字典黑 2 Light"/>
                  </a:rPr>
                  <a:t>bearingless</a:t>
                </a:r>
                <a:r>
                  <a:rPr lang="en-US" sz="1000" dirty="0">
                    <a:solidFill>
                      <a:srgbClr val="000000"/>
                    </a:solidFill>
                    <a:latin typeface="+mj-lt"/>
                    <a:ea typeface="微软雅黑" panose="020B0503020204020204" pitchFamily="34" charset="-122"/>
                    <a:cs typeface="字由点字典黑 2 Light"/>
                    <a:sym typeface="字由点字典黑 2 Light"/>
                  </a:rPr>
                  <a:t>) motors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Smart bearings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Sensors, actuators, power electronics for magnetic bearings</a:t>
                </a:r>
              </a:p>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Self-sensing (</a:t>
                </a:r>
                <a:r>
                  <a:rPr lang="en-US" sz="1000" dirty="0" err="1">
                    <a:solidFill>
                      <a:srgbClr val="000000"/>
                    </a:solidFill>
                    <a:latin typeface="+mj-lt"/>
                    <a:ea typeface="微软雅黑" panose="020B0503020204020204" pitchFamily="34" charset="-122"/>
                    <a:cs typeface="字由点字典黑 2 Light"/>
                    <a:sym typeface="字由点字典黑 2 Light"/>
                  </a:rPr>
                  <a:t>sensorless</a:t>
                </a:r>
                <a:r>
                  <a:rPr lang="en-US" sz="1000" dirty="0">
                    <a:solidFill>
                      <a:srgbClr val="000000"/>
                    </a:solidFill>
                    <a:latin typeface="+mj-lt"/>
                    <a:ea typeface="微软雅黑" panose="020B0503020204020204" pitchFamily="34" charset="-122"/>
                    <a:cs typeface="字由点字典黑 2 Light"/>
                    <a:sym typeface="字由点字典黑 2 Light"/>
                  </a:rPr>
                  <a:t>) techniques</a:t>
                </a:r>
              </a:p>
            </p:txBody>
          </p:sp>
        </p:grpSp>
        <p:sp>
          <p:nvSpPr>
            <p:cNvPr id="28" name="TextBox 40">
              <a:extLst>
                <a:ext uri="{FF2B5EF4-FFF2-40B4-BE49-F238E27FC236}">
                  <a16:creationId xmlns:a16="http://schemas.microsoft.com/office/drawing/2014/main" id="{0FE21BFD-5803-CD34-0AB4-A782BD824651}"/>
                </a:ext>
              </a:extLst>
            </p:cNvPr>
            <p:cNvSpPr txBox="1"/>
            <p:nvPr/>
          </p:nvSpPr>
          <p:spPr>
            <a:xfrm>
              <a:off x="283368" y="4864755"/>
              <a:ext cx="2505869" cy="141064"/>
            </a:xfrm>
            <a:prstGeom prst="rect">
              <a:avLst/>
            </a:prstGeom>
            <a:ln>
              <a:noFill/>
            </a:ln>
          </p:spPr>
          <p:txBody>
            <a:bodyPr wrap="square" lIns="0" tIns="0" rIns="0" bIns="0" rtlCol="0" anchor="t">
              <a:spAutoFit/>
            </a:bodyPr>
            <a:lstStyle/>
            <a:p>
              <a:pPr algn="just">
                <a:lnSpc>
                  <a:spcPts val="1120"/>
                </a:lnSpc>
              </a:pPr>
              <a:r>
                <a:rPr lang="en-US" sz="1000" dirty="0">
                  <a:solidFill>
                    <a:srgbClr val="000000"/>
                  </a:solidFill>
                  <a:latin typeface="+mj-lt"/>
                  <a:ea typeface="微软雅黑" panose="020B0503020204020204" pitchFamily="34" charset="-122"/>
                  <a:cs typeface="字由点字典黑 2 Light"/>
                  <a:sym typeface="字由点字典黑 2 Light"/>
                </a:rPr>
                <a:t>Advanced control </a:t>
              </a:r>
            </a:p>
          </p:txBody>
        </p:sp>
      </p:grpSp>
      <p:grpSp>
        <p:nvGrpSpPr>
          <p:cNvPr id="31" name="Group 51">
            <a:extLst>
              <a:ext uri="{FF2B5EF4-FFF2-40B4-BE49-F238E27FC236}">
                <a16:creationId xmlns:a16="http://schemas.microsoft.com/office/drawing/2014/main" id="{126CF755-FE91-D9BE-0476-59D3AB69E41A}"/>
              </a:ext>
            </a:extLst>
          </p:cNvPr>
          <p:cNvGrpSpPr/>
          <p:nvPr/>
        </p:nvGrpSpPr>
        <p:grpSpPr>
          <a:xfrm>
            <a:off x="292078" y="7022306"/>
            <a:ext cx="3259159" cy="1137005"/>
            <a:chOff x="-2" y="261340"/>
            <a:chExt cx="5781127" cy="2405055"/>
          </a:xfrm>
        </p:grpSpPr>
        <p:sp>
          <p:nvSpPr>
            <p:cNvPr id="32" name="TextBox 52">
              <a:extLst>
                <a:ext uri="{FF2B5EF4-FFF2-40B4-BE49-F238E27FC236}">
                  <a16:creationId xmlns:a16="http://schemas.microsoft.com/office/drawing/2014/main" id="{4D94C2C2-966C-BC16-DCA1-2587ECCA8A12}"/>
                </a:ext>
              </a:extLst>
            </p:cNvPr>
            <p:cNvSpPr txBox="1"/>
            <p:nvPr/>
          </p:nvSpPr>
          <p:spPr>
            <a:xfrm>
              <a:off x="1" y="261340"/>
              <a:ext cx="5781124" cy="445005"/>
            </a:xfrm>
            <a:prstGeom prst="rect">
              <a:avLst/>
            </a:prstGeom>
          </p:spPr>
          <p:txBody>
            <a:bodyPr wrap="square" lIns="0" tIns="0" rIns="0" bIns="0" rtlCol="0" anchor="t">
              <a:spAutoFit/>
            </a:bodyPr>
            <a:lstStyle/>
            <a:p>
              <a:pPr>
                <a:lnSpc>
                  <a:spcPts val="1838"/>
                </a:lnSpc>
              </a:pPr>
              <a:r>
                <a:rPr lang="en-US" sz="11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rPr>
                <a:t>Exhibition</a:t>
              </a:r>
              <a:endParaRPr lang="en-US" sz="14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endParaRPr>
            </a:p>
          </p:txBody>
        </p:sp>
        <p:sp>
          <p:nvSpPr>
            <p:cNvPr id="33" name="TextBox 53">
              <a:extLst>
                <a:ext uri="{FF2B5EF4-FFF2-40B4-BE49-F238E27FC236}">
                  <a16:creationId xmlns:a16="http://schemas.microsoft.com/office/drawing/2014/main" id="{3C2ED032-09AC-6E68-7523-2221F9D34526}"/>
                </a:ext>
              </a:extLst>
            </p:cNvPr>
            <p:cNvSpPr txBox="1"/>
            <p:nvPr/>
          </p:nvSpPr>
          <p:spPr>
            <a:xfrm>
              <a:off x="-2" y="713317"/>
              <a:ext cx="5781127" cy="1953078"/>
            </a:xfrm>
            <a:prstGeom prst="rect">
              <a:avLst/>
            </a:prstGeom>
          </p:spPr>
          <p:txBody>
            <a:bodyPr wrap="square" lIns="0" tIns="0" rIns="0" bIns="0" rtlCol="0" anchor="t">
              <a:spAutoFit/>
            </a:bodyPr>
            <a:lstStyle/>
            <a:p>
              <a:pPr algn="just"/>
              <a:r>
                <a:rPr lang="en-US" sz="1000" dirty="0">
                  <a:solidFill>
                    <a:srgbClr val="000000"/>
                  </a:solidFill>
                  <a:latin typeface="+mj-lt"/>
                  <a:ea typeface="微软雅黑" panose="020B0503020204020204" pitchFamily="34" charset="-122"/>
                  <a:cs typeface="字由点字典黑 2 Light"/>
                  <a:sym typeface="字由点字典黑 2 Light"/>
                </a:rPr>
                <a:t>The symposium will be accompanied by an exhibition. Magnetic bearing manufacturers and research laboratories are encouraged to exhibit their magnetic bearing systems, products and components to the assembled international community. Registration and information regarding space and utility requirements should be submitted by April 1, 2027.</a:t>
              </a:r>
            </a:p>
          </p:txBody>
        </p:sp>
      </p:grpSp>
      <p:grpSp>
        <p:nvGrpSpPr>
          <p:cNvPr id="34" name="Group 51">
            <a:extLst>
              <a:ext uri="{FF2B5EF4-FFF2-40B4-BE49-F238E27FC236}">
                <a16:creationId xmlns:a16="http://schemas.microsoft.com/office/drawing/2014/main" id="{36C51C11-3754-10FE-2251-BF8DB4B845A2}"/>
              </a:ext>
            </a:extLst>
          </p:cNvPr>
          <p:cNvGrpSpPr/>
          <p:nvPr/>
        </p:nvGrpSpPr>
        <p:grpSpPr>
          <a:xfrm>
            <a:off x="292076" y="8241506"/>
            <a:ext cx="3259161" cy="1855857"/>
            <a:chOff x="-2" y="73507"/>
            <a:chExt cx="5781134" cy="4946865"/>
          </a:xfrm>
        </p:grpSpPr>
        <p:sp>
          <p:nvSpPr>
            <p:cNvPr id="35" name="TextBox 52">
              <a:extLst>
                <a:ext uri="{FF2B5EF4-FFF2-40B4-BE49-F238E27FC236}">
                  <a16:creationId xmlns:a16="http://schemas.microsoft.com/office/drawing/2014/main" id="{0F9F540C-A5B4-39BB-AF90-0D2852B589FD}"/>
                </a:ext>
              </a:extLst>
            </p:cNvPr>
            <p:cNvSpPr txBox="1"/>
            <p:nvPr/>
          </p:nvSpPr>
          <p:spPr>
            <a:xfrm>
              <a:off x="1" y="73507"/>
              <a:ext cx="5781124" cy="560774"/>
            </a:xfrm>
            <a:prstGeom prst="rect">
              <a:avLst/>
            </a:prstGeom>
          </p:spPr>
          <p:txBody>
            <a:bodyPr wrap="square" lIns="0" tIns="0" rIns="0" bIns="0" rtlCol="0" anchor="t">
              <a:spAutoFit/>
            </a:bodyPr>
            <a:lstStyle/>
            <a:p>
              <a:pPr algn="just">
                <a:lnSpc>
                  <a:spcPts val="1838"/>
                </a:lnSpc>
              </a:pPr>
              <a:r>
                <a:rPr lang="en-US" sz="11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rPr>
                <a:t>Venue</a:t>
              </a:r>
              <a:endParaRPr lang="en-US" sz="1400" b="1" spc="-17" dirty="0">
                <a:solidFill>
                  <a:srgbClr val="C00000"/>
                </a:solidFill>
                <a:latin typeface="Arial" panose="020B0604020202020204" pitchFamily="34" charset="0"/>
                <a:ea typeface="微软雅黑" panose="020B0503020204020204" pitchFamily="34" charset="-122"/>
                <a:cs typeface="Arial" panose="020B0604020202020204" pitchFamily="34" charset="0"/>
                <a:sym typeface="字由点字典黑 2 Bold"/>
              </a:endParaRPr>
            </a:p>
          </p:txBody>
        </p:sp>
        <p:sp>
          <p:nvSpPr>
            <p:cNvPr id="36" name="TextBox 53">
              <a:extLst>
                <a:ext uri="{FF2B5EF4-FFF2-40B4-BE49-F238E27FC236}">
                  <a16:creationId xmlns:a16="http://schemas.microsoft.com/office/drawing/2014/main" id="{9E829D7B-8B47-8D11-34BF-B19799A169B9}"/>
                </a:ext>
              </a:extLst>
            </p:cNvPr>
            <p:cNvSpPr txBox="1"/>
            <p:nvPr/>
          </p:nvSpPr>
          <p:spPr>
            <a:xfrm>
              <a:off x="-2" y="713317"/>
              <a:ext cx="5781134" cy="4307055"/>
            </a:xfrm>
            <a:prstGeom prst="rect">
              <a:avLst/>
            </a:prstGeom>
          </p:spPr>
          <p:txBody>
            <a:bodyPr wrap="square" lIns="0" tIns="0" rIns="0" bIns="0" rtlCol="0" anchor="t">
              <a:spAutoFit/>
            </a:bodyPr>
            <a:lstStyle/>
            <a:p>
              <a:pPr algn="just">
                <a:spcAft>
                  <a:spcPts val="600"/>
                </a:spcAft>
              </a:pPr>
              <a:r>
                <a:rPr lang="en-US" sz="1000" dirty="0">
                  <a:solidFill>
                    <a:srgbClr val="000000"/>
                  </a:solidFill>
                  <a:latin typeface="+mj-lt"/>
                  <a:ea typeface="微软雅黑" panose="020B0503020204020204" pitchFamily="34" charset="-122"/>
                  <a:cs typeface="字由点字典黑 2 Light"/>
                  <a:sym typeface="字由点字典黑 2 Light"/>
                </a:rPr>
                <a:t>​​The ISMB20 will be held at </a:t>
              </a:r>
              <a:r>
                <a:rPr lang="en-US" altLang="zh-SG" sz="1000" dirty="0">
                  <a:solidFill>
                    <a:srgbClr val="000000"/>
                  </a:solidFill>
                  <a:ea typeface="微软雅黑" panose="020B0503020204020204" pitchFamily="34" charset="-122"/>
                  <a:cs typeface="字由点字典黑 2 Light"/>
                  <a:sym typeface="字由点字典黑 2 Light"/>
                </a:rPr>
                <a:t>Crowne Plaza Nanjing , an IHG® Hotel, in Nanjing, China</a:t>
              </a:r>
              <a:r>
                <a:rPr lang="en-US" sz="1000" dirty="0">
                  <a:solidFill>
                    <a:srgbClr val="000000"/>
                  </a:solidFill>
                  <a:latin typeface="+mj-lt"/>
                  <a:ea typeface="微软雅黑" panose="020B0503020204020204" pitchFamily="34" charset="-122"/>
                  <a:cs typeface="字由点字典黑 2 Light"/>
                  <a:sym typeface="字由点字典黑 2 Light"/>
                </a:rPr>
                <a:t>.​​ This </a:t>
              </a:r>
              <a:r>
                <a:rPr lang="en-US" altLang="zh-CN" sz="1000" dirty="0">
                  <a:solidFill>
                    <a:srgbClr val="000000"/>
                  </a:solidFill>
                  <a:latin typeface="+mj-lt"/>
                  <a:ea typeface="微软雅黑" panose="020B0503020204020204" pitchFamily="34" charset="-122"/>
                  <a:cs typeface="字由点字典黑 2 Light"/>
                  <a:sym typeface="字由点字典黑 2 Light"/>
                </a:rPr>
                <a:t>peaceful</a:t>
              </a:r>
              <a:r>
                <a:rPr lang="en-US" sz="1000" dirty="0">
                  <a:solidFill>
                    <a:srgbClr val="000000"/>
                  </a:solidFill>
                  <a:latin typeface="+mj-lt"/>
                  <a:ea typeface="微软雅黑" panose="020B0503020204020204" pitchFamily="34" charset="-122"/>
                  <a:cs typeface="字由点字典黑 2 Light"/>
                  <a:sym typeface="字由点字典黑 2 Light"/>
                </a:rPr>
                <a:t> hotel lies at heart of shopping and business districts with reach of museums and historical sites of interest, its transportation is convenient (15</a:t>
              </a:r>
              <a:r>
                <a:rPr lang="en-US" altLang="zh-CN" sz="1000" dirty="0">
                  <a:solidFill>
                    <a:srgbClr val="000000"/>
                  </a:solidFill>
                  <a:latin typeface="+mj-lt"/>
                  <a:ea typeface="微软雅黑" panose="020B0503020204020204" pitchFamily="34" charset="-122"/>
                  <a:cs typeface="字由点字典黑 2 Light"/>
                  <a:sym typeface="字由点字典黑 2 Light"/>
                </a:rPr>
                <a:t> minutes to railway station, 40 minutes to airport</a:t>
              </a:r>
              <a:r>
                <a:rPr lang="en-US" sz="1000" dirty="0">
                  <a:solidFill>
                    <a:srgbClr val="000000"/>
                  </a:solidFill>
                  <a:latin typeface="+mj-lt"/>
                  <a:ea typeface="微软雅黑" panose="020B0503020204020204" pitchFamily="34" charset="-122"/>
                  <a:cs typeface="字由点字典黑 2 Light"/>
                  <a:sym typeface="字由点字典黑 2 Light"/>
                </a:rPr>
                <a:t>)​​. </a:t>
              </a:r>
            </a:p>
            <a:p>
              <a:pPr algn="just">
                <a:spcAft>
                  <a:spcPts val="600"/>
                </a:spcAft>
              </a:pPr>
              <a:r>
                <a:rPr lang="en-US" sz="1000" dirty="0">
                  <a:solidFill>
                    <a:srgbClr val="000000"/>
                  </a:solidFill>
                  <a:latin typeface="+mj-lt"/>
                  <a:ea typeface="微软雅黑" panose="020B0503020204020204" pitchFamily="34" charset="-122"/>
                  <a:cs typeface="字由点字典黑 2 Light"/>
                  <a:sym typeface="字由点字典黑 2 Light"/>
                </a:rPr>
                <a:t>​​Nanjing​​, capital of Jiangsu Province, blends ancient heritage as a former capital with modern innovation. It features famous sites like Confucius Temple </a:t>
              </a:r>
              <a:r>
                <a:rPr lang="en-US" altLang="zh-CN" sz="1000" dirty="0">
                  <a:solidFill>
                    <a:srgbClr val="000000"/>
                  </a:solidFill>
                  <a:latin typeface="+mj-lt"/>
                  <a:ea typeface="微软雅黑" panose="020B0503020204020204" pitchFamily="34" charset="-122"/>
                  <a:cs typeface="字由点字典黑 2 Light"/>
                  <a:sym typeface="字由点字典黑 2 Light"/>
                </a:rPr>
                <a:t>and</a:t>
              </a:r>
              <a:r>
                <a:rPr lang="en-US" sz="1000" dirty="0">
                  <a:solidFill>
                    <a:srgbClr val="000000"/>
                  </a:solidFill>
                  <a:latin typeface="+mj-lt"/>
                  <a:ea typeface="微软雅黑" panose="020B0503020204020204" pitchFamily="34" charset="-122"/>
                  <a:cs typeface="字由点字典黑 2 Light"/>
                  <a:sym typeface="字由点字典黑 2 Light"/>
                </a:rPr>
                <a:t> Xuanwu Lake. Nanjing is centrally located on China's high-speed rail network, ​​only 1.5 hours from Shanghai and 3.5 hours from Beijing​​.</a:t>
              </a:r>
            </a:p>
          </p:txBody>
        </p:sp>
      </p:grpSp>
      <p:sp>
        <p:nvSpPr>
          <p:cNvPr id="38" name="文本框 4">
            <a:extLst>
              <a:ext uri="{FF2B5EF4-FFF2-40B4-BE49-F238E27FC236}">
                <a16:creationId xmlns:a16="http://schemas.microsoft.com/office/drawing/2014/main" id="{C4D5FDD4-2BEA-393B-9F27-2050287BF4E0}"/>
              </a:ext>
            </a:extLst>
          </p:cNvPr>
          <p:cNvSpPr txBox="1"/>
          <p:nvPr/>
        </p:nvSpPr>
        <p:spPr>
          <a:xfrm>
            <a:off x="2733674" y="10291700"/>
            <a:ext cx="3140647"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dirty="0">
                <a:latin typeface="Arial" panose="020B0604020202020204" pitchFamily="34" charset="0"/>
                <a:cs typeface="Arial" panose="020B0604020202020204" pitchFamily="34" charset="0"/>
              </a:rPr>
              <a:t>Chinese Society For Vibration Engineering</a:t>
            </a:r>
            <a:endParaRPr lang="zh-CN" altLang="en-US" sz="1100" dirty="0">
              <a:latin typeface="Arial" panose="020B0604020202020204" pitchFamily="34" charset="0"/>
              <a:cs typeface="Arial" panose="020B0604020202020204" pitchFamily="34" charset="0"/>
            </a:endParaRPr>
          </a:p>
        </p:txBody>
      </p:sp>
      <p:pic>
        <p:nvPicPr>
          <p:cNvPr id="39" name="图片 38">
            <a:extLst>
              <a:ext uri="{FF2B5EF4-FFF2-40B4-BE49-F238E27FC236}">
                <a16:creationId xmlns:a16="http://schemas.microsoft.com/office/drawing/2014/main" id="{3342C3A6-3280-5B4B-60E1-23EC1CAF659D}"/>
              </a:ext>
            </a:extLst>
          </p:cNvPr>
          <p:cNvPicPr>
            <a:picLocks noChangeAspect="1"/>
          </p:cNvPicPr>
          <p:nvPr/>
        </p:nvPicPr>
        <p:blipFill>
          <a:blip r:embed="rId3"/>
          <a:srcRect t="-174" r="-174"/>
          <a:stretch>
            <a:fillRect/>
          </a:stretch>
        </p:blipFill>
        <p:spPr>
          <a:xfrm>
            <a:off x="2365860" y="10248185"/>
            <a:ext cx="347177" cy="347177"/>
          </a:xfrm>
          <a:prstGeom prst="ellipse">
            <a:avLst/>
          </a:prstGeom>
        </p:spPr>
      </p:pic>
      <p:pic>
        <p:nvPicPr>
          <p:cNvPr id="40" name="图片 39" descr="水上的房子&#10;&#10;描述已自动生成">
            <a:extLst>
              <a:ext uri="{FF2B5EF4-FFF2-40B4-BE49-F238E27FC236}">
                <a16:creationId xmlns:a16="http://schemas.microsoft.com/office/drawing/2014/main" id="{ABAE776D-3585-5773-B446-3884A6B70727}"/>
              </a:ext>
            </a:extLst>
          </p:cNvPr>
          <p:cNvPicPr>
            <a:picLocks noChangeAspect="1"/>
          </p:cNvPicPr>
          <p:nvPr/>
        </p:nvPicPr>
        <p:blipFill>
          <a:blip r:embed="rId4" cstate="print">
            <a:extLst>
              <a:ext uri="{28A0092B-C50C-407E-A947-70E740481C1C}">
                <a14:useLocalDpi xmlns:a14="http://schemas.microsoft.com/office/drawing/2010/main" val="0"/>
              </a:ext>
            </a:extLst>
          </a:blip>
          <a:srcRect r="5258" b="14554"/>
          <a:stretch>
            <a:fillRect/>
          </a:stretch>
        </p:blipFill>
        <p:spPr>
          <a:xfrm>
            <a:off x="3745687" y="7327107"/>
            <a:ext cx="1876807" cy="1308243"/>
          </a:xfrm>
          <a:prstGeom prst="rect">
            <a:avLst/>
          </a:prstGeom>
        </p:spPr>
      </p:pic>
      <p:pic>
        <p:nvPicPr>
          <p:cNvPr id="41" name="图片 40" descr="码头远处有城市&#10;&#10;描述已自动生成">
            <a:extLst>
              <a:ext uri="{FF2B5EF4-FFF2-40B4-BE49-F238E27FC236}">
                <a16:creationId xmlns:a16="http://schemas.microsoft.com/office/drawing/2014/main" id="{4D6079DC-3E15-7BD9-0C1D-F5244EA8499D}"/>
              </a:ext>
            </a:extLst>
          </p:cNvPr>
          <p:cNvPicPr>
            <a:picLocks noChangeAspect="1"/>
          </p:cNvPicPr>
          <p:nvPr/>
        </p:nvPicPr>
        <p:blipFill>
          <a:blip r:embed="rId5" cstate="print">
            <a:extLst>
              <a:ext uri="{28A0092B-C50C-407E-A947-70E740481C1C}">
                <a14:useLocalDpi xmlns:a14="http://schemas.microsoft.com/office/drawing/2010/main" val="0"/>
              </a:ext>
            </a:extLst>
          </a:blip>
          <a:srcRect r="9109" b="11864"/>
          <a:stretch>
            <a:fillRect/>
          </a:stretch>
        </p:blipFill>
        <p:spPr>
          <a:xfrm>
            <a:off x="3745687" y="8688077"/>
            <a:ext cx="1876807" cy="1308243"/>
          </a:xfrm>
          <a:prstGeom prst="rect">
            <a:avLst/>
          </a:prstGeom>
        </p:spPr>
      </p:pic>
      <p:pic>
        <p:nvPicPr>
          <p:cNvPr id="7" name="Picture 2" descr="echarts中国地图根据数据对省份渲染不同的颜色_echrts 中国地图 显色-CSDN博客">
            <a:extLst>
              <a:ext uri="{FF2B5EF4-FFF2-40B4-BE49-F238E27FC236}">
                <a16:creationId xmlns:a16="http://schemas.microsoft.com/office/drawing/2014/main" id="{6DADED32-4EFB-1DEF-749E-9033343751B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4472" t="23262" r="23092" b="28572"/>
          <a:stretch>
            <a:fillRect/>
          </a:stretch>
        </p:blipFill>
        <p:spPr bwMode="auto">
          <a:xfrm>
            <a:off x="5678616" y="7327107"/>
            <a:ext cx="1682621" cy="2666999"/>
          </a:xfrm>
          <a:prstGeom prst="rect">
            <a:avLst/>
          </a:prstGeom>
          <a:noFill/>
          <a:extLst>
            <a:ext uri="{909E8E84-426E-40DD-AFC4-6F175D3DCCD1}">
              <a14:hiddenFill xmlns:a14="http://schemas.microsoft.com/office/drawing/2010/main">
                <a:solidFill>
                  <a:srgbClr val="FFFFFF"/>
                </a:solidFill>
              </a14:hiddenFill>
            </a:ext>
          </a:extLst>
        </p:spPr>
      </p:pic>
      <p:sp>
        <p:nvSpPr>
          <p:cNvPr id="22" name="文本框 21">
            <a:extLst>
              <a:ext uri="{FF2B5EF4-FFF2-40B4-BE49-F238E27FC236}">
                <a16:creationId xmlns:a16="http://schemas.microsoft.com/office/drawing/2014/main" id="{7A25D0DE-2D57-931D-87E8-F0085CB2BE73}"/>
              </a:ext>
            </a:extLst>
          </p:cNvPr>
          <p:cNvSpPr txBox="1"/>
          <p:nvPr/>
        </p:nvSpPr>
        <p:spPr>
          <a:xfrm>
            <a:off x="5909276" y="7820117"/>
            <a:ext cx="1190026" cy="261610"/>
          </a:xfrm>
          <a:prstGeom prst="rect">
            <a:avLst/>
          </a:prstGeom>
          <a:noFill/>
        </p:spPr>
        <p:txBody>
          <a:bodyPr wrap="square">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Beijing</a:t>
            </a:r>
            <a:endParaRPr lang="zh-CN" altLang="en-US" sz="1050" dirty="0"/>
          </a:p>
        </p:txBody>
      </p:sp>
      <p:sp>
        <p:nvSpPr>
          <p:cNvPr id="25" name="文本框 24">
            <a:extLst>
              <a:ext uri="{FF2B5EF4-FFF2-40B4-BE49-F238E27FC236}">
                <a16:creationId xmlns:a16="http://schemas.microsoft.com/office/drawing/2014/main" id="{179C6445-4993-D733-6362-6B67FD43153B}"/>
              </a:ext>
            </a:extLst>
          </p:cNvPr>
          <p:cNvSpPr txBox="1"/>
          <p:nvPr/>
        </p:nvSpPr>
        <p:spPr>
          <a:xfrm>
            <a:off x="6433665" y="9242145"/>
            <a:ext cx="975229" cy="261610"/>
          </a:xfrm>
          <a:prstGeom prst="rect">
            <a:avLst/>
          </a:prstGeom>
          <a:noFill/>
        </p:spPr>
        <p:txBody>
          <a:bodyPr wrap="square">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Shanghai</a:t>
            </a:r>
            <a:endParaRPr lang="zh-CN" altLang="en-US" sz="2400" dirty="0"/>
          </a:p>
        </p:txBody>
      </p:sp>
      <p:sp>
        <p:nvSpPr>
          <p:cNvPr id="42" name="文本框 41">
            <a:extLst>
              <a:ext uri="{FF2B5EF4-FFF2-40B4-BE49-F238E27FC236}">
                <a16:creationId xmlns:a16="http://schemas.microsoft.com/office/drawing/2014/main" id="{C0AC78C5-612C-7BB2-1B07-7B4AF5FCE34A}"/>
              </a:ext>
            </a:extLst>
          </p:cNvPr>
          <p:cNvSpPr txBox="1"/>
          <p:nvPr/>
        </p:nvSpPr>
        <p:spPr>
          <a:xfrm>
            <a:off x="6019102" y="8750646"/>
            <a:ext cx="1342134" cy="261610"/>
          </a:xfrm>
          <a:prstGeom prst="rect">
            <a:avLst/>
          </a:prstGeom>
          <a:noFill/>
        </p:spPr>
        <p:txBody>
          <a:bodyPr wrap="square">
            <a:spAutoFit/>
          </a:bodyPr>
          <a:lstStyle/>
          <a:p>
            <a:pPr algn="ctr"/>
            <a:r>
              <a:rPr lang="en-US" altLang="zh-CN" sz="1050" dirty="0">
                <a:latin typeface="Arial" panose="020B0604020202020204" pitchFamily="34" charset="0"/>
                <a:ea typeface="微软雅黑" panose="020B0503020204020204" pitchFamily="34" charset="-122"/>
                <a:cs typeface="Arial" panose="020B0604020202020204" pitchFamily="34" charset="0"/>
              </a:rPr>
              <a:t>Nanjing</a:t>
            </a:r>
            <a:endParaRPr lang="zh-CN" altLang="en-US" sz="1050" dirty="0"/>
          </a:p>
        </p:txBody>
      </p:sp>
      <p:sp>
        <p:nvSpPr>
          <p:cNvPr id="5" name="椭圆 4">
            <a:extLst>
              <a:ext uri="{FF2B5EF4-FFF2-40B4-BE49-F238E27FC236}">
                <a16:creationId xmlns:a16="http://schemas.microsoft.com/office/drawing/2014/main" id="{280AFFC7-26F7-F381-BE23-B60F15C580CA}"/>
              </a:ext>
            </a:extLst>
          </p:cNvPr>
          <p:cNvSpPr/>
          <p:nvPr/>
        </p:nvSpPr>
        <p:spPr>
          <a:xfrm>
            <a:off x="6303168" y="8093549"/>
            <a:ext cx="152400" cy="152400"/>
          </a:xfrm>
          <a:prstGeom prst="ellipse">
            <a:avLst/>
          </a:prstGeom>
          <a:solidFill>
            <a:srgbClr val="FFC000"/>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20" name="椭圆 19">
            <a:extLst>
              <a:ext uri="{FF2B5EF4-FFF2-40B4-BE49-F238E27FC236}">
                <a16:creationId xmlns:a16="http://schemas.microsoft.com/office/drawing/2014/main" id="{57722E42-AAB0-1184-632A-0DAC9C4EA3C1}"/>
              </a:ext>
            </a:extLst>
          </p:cNvPr>
          <p:cNvSpPr/>
          <p:nvPr/>
        </p:nvSpPr>
        <p:spPr>
          <a:xfrm>
            <a:off x="6504289" y="8995751"/>
            <a:ext cx="152400" cy="152400"/>
          </a:xfrm>
          <a:prstGeom prst="ellipse">
            <a:avLst/>
          </a:prstGeom>
          <a:solidFill>
            <a:srgbClr val="FFC000"/>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sp>
        <p:nvSpPr>
          <p:cNvPr id="37" name="椭圆 36">
            <a:extLst>
              <a:ext uri="{FF2B5EF4-FFF2-40B4-BE49-F238E27FC236}">
                <a16:creationId xmlns:a16="http://schemas.microsoft.com/office/drawing/2014/main" id="{265777AD-89FC-6D74-7828-30E460698A78}"/>
              </a:ext>
            </a:extLst>
          </p:cNvPr>
          <p:cNvSpPr/>
          <p:nvPr/>
        </p:nvSpPr>
        <p:spPr>
          <a:xfrm>
            <a:off x="6751637" y="9122614"/>
            <a:ext cx="152400" cy="152400"/>
          </a:xfrm>
          <a:prstGeom prst="ellipse">
            <a:avLst/>
          </a:prstGeom>
          <a:solidFill>
            <a:srgbClr val="FFC000"/>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600"/>
          </a:p>
        </p:txBody>
      </p:sp>
      <p:graphicFrame>
        <p:nvGraphicFramePr>
          <p:cNvPr id="19" name="表格 18">
            <a:extLst>
              <a:ext uri="{FF2B5EF4-FFF2-40B4-BE49-F238E27FC236}">
                <a16:creationId xmlns:a16="http://schemas.microsoft.com/office/drawing/2014/main" id="{8690E631-2C91-3D09-146C-1887096A0DEA}"/>
              </a:ext>
            </a:extLst>
          </p:cNvPr>
          <p:cNvGraphicFramePr>
            <a:graphicFrameLocks noGrp="1"/>
          </p:cNvGraphicFramePr>
          <p:nvPr>
            <p:extLst>
              <p:ext uri="{D42A27DB-BD31-4B8C-83A1-F6EECF244321}">
                <p14:modId xmlns:p14="http://schemas.microsoft.com/office/powerpoint/2010/main" val="1755690181"/>
              </p:ext>
            </p:extLst>
          </p:nvPr>
        </p:nvGraphicFramePr>
        <p:xfrm>
          <a:off x="291305" y="6325881"/>
          <a:ext cx="2628000" cy="681600"/>
        </p:xfrm>
        <a:graphic>
          <a:graphicData uri="http://schemas.openxmlformats.org/drawingml/2006/table">
            <a:tbl>
              <a:tblPr firstRow="1" bandRow="1">
                <a:tableStyleId>{5940675A-B579-460E-94D1-54222C63F5DA}</a:tableStyleId>
              </a:tblPr>
              <a:tblGrid>
                <a:gridCol w="828000">
                  <a:extLst>
                    <a:ext uri="{9D8B030D-6E8A-4147-A177-3AD203B41FA5}">
                      <a16:colId xmlns:a16="http://schemas.microsoft.com/office/drawing/2014/main" val="3262137224"/>
                    </a:ext>
                  </a:extLst>
                </a:gridCol>
                <a:gridCol w="1800000">
                  <a:extLst>
                    <a:ext uri="{9D8B030D-6E8A-4147-A177-3AD203B41FA5}">
                      <a16:colId xmlns:a16="http://schemas.microsoft.com/office/drawing/2014/main" val="2681980957"/>
                    </a:ext>
                  </a:extLst>
                </a:gridCol>
              </a:tblGrid>
              <a:tr h="648000">
                <a:tc>
                  <a:txBody>
                    <a:bodyPr/>
                    <a:lstStyle/>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March 1, 2027:   </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May 16, 2027:  </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June 30, 2027:  </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July 1, 2027:</a:t>
                      </a:r>
                    </a:p>
                  </a:txBody>
                  <a:tcPr marL="0" marR="0" marT="36000" marB="3600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Deadline of digest submission</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Acceptance notification</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Deadline of final paper submission</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Deadline of early-bird registration</a:t>
                      </a:r>
                    </a:p>
                  </a:txBody>
                  <a:tcPr marL="0" marR="0" marT="36000" marB="3600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40281010"/>
                  </a:ext>
                </a:extLst>
              </a:tr>
            </a:tbl>
          </a:graphicData>
        </a:graphic>
      </p:graphicFrame>
      <p:graphicFrame>
        <p:nvGraphicFramePr>
          <p:cNvPr id="43" name="表格 42">
            <a:extLst>
              <a:ext uri="{FF2B5EF4-FFF2-40B4-BE49-F238E27FC236}">
                <a16:creationId xmlns:a16="http://schemas.microsoft.com/office/drawing/2014/main" id="{FDDA7582-8773-B493-E23A-21339F8196A2}"/>
              </a:ext>
            </a:extLst>
          </p:cNvPr>
          <p:cNvGraphicFramePr>
            <a:graphicFrameLocks noGrp="1"/>
          </p:cNvGraphicFramePr>
          <p:nvPr>
            <p:extLst>
              <p:ext uri="{D42A27DB-BD31-4B8C-83A1-F6EECF244321}">
                <p14:modId xmlns:p14="http://schemas.microsoft.com/office/powerpoint/2010/main" val="2976334504"/>
              </p:ext>
            </p:extLst>
          </p:nvPr>
        </p:nvGraphicFramePr>
        <p:xfrm>
          <a:off x="3246437" y="6325881"/>
          <a:ext cx="2805000" cy="529200"/>
        </p:xfrm>
        <a:graphic>
          <a:graphicData uri="http://schemas.openxmlformats.org/drawingml/2006/table">
            <a:tbl>
              <a:tblPr firstRow="1" bandRow="1">
                <a:tableStyleId>{5940675A-B579-460E-94D1-54222C63F5DA}</a:tableStyleId>
              </a:tblPr>
              <a:tblGrid>
                <a:gridCol w="900000">
                  <a:extLst>
                    <a:ext uri="{9D8B030D-6E8A-4147-A177-3AD203B41FA5}">
                      <a16:colId xmlns:a16="http://schemas.microsoft.com/office/drawing/2014/main" val="3262137224"/>
                    </a:ext>
                  </a:extLst>
                </a:gridCol>
                <a:gridCol w="1905000">
                  <a:extLst>
                    <a:ext uri="{9D8B030D-6E8A-4147-A177-3AD203B41FA5}">
                      <a16:colId xmlns:a16="http://schemas.microsoft.com/office/drawing/2014/main" val="2681980957"/>
                    </a:ext>
                  </a:extLst>
                </a:gridCol>
              </a:tblGrid>
              <a:tr h="236825">
                <a:tc>
                  <a:txBody>
                    <a:bodyPr/>
                    <a:lstStyle/>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August 16, 2027:</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August 18, 2027:</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August 19, 2027: </a:t>
                      </a:r>
                    </a:p>
                  </a:txBody>
                  <a:tcPr marL="0" marR="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Technical tour, Welcome reception</a:t>
                      </a:r>
                    </a:p>
                    <a:p>
                      <a:pPr algn="just"/>
                      <a:r>
                        <a:rPr lang="en-US" altLang="zh-CN" sz="1000" kern="1200" dirty="0">
                          <a:solidFill>
                            <a:srgbClr val="000000"/>
                          </a:solidFill>
                          <a:latin typeface="+mn-lt"/>
                          <a:ea typeface="微软雅黑" panose="020B0503020204020204" pitchFamily="34" charset="-122"/>
                          <a:cs typeface="+mn-cs"/>
                        </a:rPr>
                        <a:t>Round Table</a:t>
                      </a:r>
                      <a:r>
                        <a:rPr lang="en-US" altLang="zh-SG" sz="1000" kern="1200" dirty="0">
                          <a:solidFill>
                            <a:srgbClr val="000000"/>
                          </a:solidFill>
                          <a:latin typeface="+mn-lt"/>
                          <a:ea typeface="微软雅黑" panose="020B0503020204020204" pitchFamily="34" charset="-122"/>
                          <a:cs typeface="字由点字典黑 2 Light"/>
                          <a:sym typeface="字由点字典黑 2 Light"/>
                        </a:rPr>
                        <a:t>, Banquet</a:t>
                      </a:r>
                    </a:p>
                    <a:p>
                      <a:pPr algn="just"/>
                      <a:r>
                        <a:rPr lang="en-US" altLang="zh-SG" sz="1000" kern="1200" dirty="0">
                          <a:solidFill>
                            <a:srgbClr val="000000"/>
                          </a:solidFill>
                          <a:latin typeface="+mn-lt"/>
                          <a:ea typeface="微软雅黑" panose="020B0503020204020204" pitchFamily="34" charset="-122"/>
                          <a:cs typeface="字由点字典黑 2 Light"/>
                          <a:sym typeface="字由点字典黑 2 Light"/>
                        </a:rPr>
                        <a:t>Farewell party</a:t>
                      </a:r>
                    </a:p>
                  </a:txBody>
                  <a:tcPr marL="0" marR="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40281010"/>
                  </a:ext>
                </a:extLst>
              </a:tr>
            </a:tbl>
          </a:graphicData>
        </a:graphic>
      </p:graphicFrame>
    </p:spTree>
    <p:extLst>
      <p:ext uri="{BB962C8B-B14F-4D97-AF65-F5344CB8AC3E}">
        <p14:creationId xmlns:p14="http://schemas.microsoft.com/office/powerpoint/2010/main" val="15771507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TotalTime>
  <Words>598</Words>
  <Application>Microsoft Office PowerPoint</Application>
  <PresentationFormat>自定义</PresentationFormat>
  <Paragraphs>65</Paragraphs>
  <Slides>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微软雅黑</vt:lpstr>
      <vt:lpstr>Arial</vt:lpstr>
      <vt:lpstr>Calibri</vt:lpstr>
      <vt:lpstr>Office Theme</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蓝白色简约商务经济学院学术研究海报（竖版）</dc:title>
  <dc:creator>Qingli Gao</dc:creator>
  <cp:lastModifiedBy>俊同 朱</cp:lastModifiedBy>
  <cp:revision>34</cp:revision>
  <cp:lastPrinted>2025-08-19T08:01:42Z</cp:lastPrinted>
  <dcterms:created xsi:type="dcterms:W3CDTF">2006-08-16T00:00:00Z</dcterms:created>
  <dcterms:modified xsi:type="dcterms:W3CDTF">2026-10-08T06:02:52Z</dcterms:modified>
  <dc:identifier>DAGwfVXy3g0</dc:identifier>
</cp:coreProperties>
</file>