
<file path=[Content_Types].xml><?xml version="1.0" encoding="utf-8"?>
<Types xmlns="http://schemas.openxmlformats.org/package/2006/content-types">
  <Default Extension="png" ContentType="image/png"/>
  <Default Extension="jpeg" ContentType="image/jpeg"/>
  <Default Extension="JPG" ContentType="image/.jpg"/>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media/image20.svg" ContentType="image/svg+xml"/>
  <Override PartName="/ppt/media/image22.svg" ContentType="image/svg+xml"/>
  <Override PartName="/ppt/media/image24.svg" ContentType="image/svg+xml"/>
  <Override PartName="/ppt/media/image27.svg" ContentType="image/svg+xml"/>
  <Override PartName="/ppt/media/image29.svg" ContentType="image/svg+xml"/>
  <Override PartName="/ppt/media/image33.svg" ContentType="image/svg+xml"/>
  <Override PartName="/ppt/media/image35.svg" ContentType="image/svg+xml"/>
  <Override PartName="/ppt/media/image37.svg" ContentType="image/svg+xml"/>
  <Override PartName="/ppt/media/image39.svg" ContentType="image/svg+xml"/>
  <Override PartName="/ppt/media/image41.svg" ContentType="image/svg+xml"/>
  <Override PartName="/ppt/media/image43.svg" ContentType="image/svg+xml"/>
  <Override PartName="/ppt/media/image45.svg" ContentType="image/svg+xml"/>
  <Override PartName="/ppt/media/image47.svg" ContentType="image/svg+xml"/>
  <Override PartName="/ppt/media/image49.svg" ContentType="image/svg+xml"/>
  <Override PartName="/ppt/media/image51.svg" ContentType="image/svg+xml"/>
  <Override PartName="/ppt/media/image55.svg" ContentType="image/svg+xml"/>
  <Override PartName="/ppt/media/image57.svg" ContentType="image/svg+xml"/>
  <Override PartName="/ppt/media/image64.svg" ContentType="image/svg+xml"/>
  <Override PartName="/ppt/media/image66.svg" ContentType="image/svg+xml"/>
  <Override PartName="/ppt/media/image68.svg" ContentType="image/svg+xml"/>
  <Override PartName="/ppt/media/image71.svg" ContentType="image/svg+xml"/>
  <Override PartName="/ppt/media/image73.svg" ContentType="image/svg+xml"/>
  <Override PartName="/ppt/media/image75.svg" ContentType="image/svg+xml"/>
  <Override PartName="/ppt/media/image77.svg" ContentType="image/svg+xml"/>
  <Override PartName="/ppt/media/image79.svg" ContentType="image/svg+xml"/>
  <Override PartName="/ppt/media/image85.svg" ContentType="image/svg+xml"/>
  <Override PartName="/ppt/media/image87.svg" ContentType="image/svg+xml"/>
  <Override PartName="/ppt/media/image89.svg" ContentType="image/svg+xml"/>
  <Override PartName="/ppt/media/image91.svg" ContentType="image/svg+xml"/>
  <Override PartName="/ppt/media/image94.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
  </p:notesMasterIdLst>
  <p:handoutMasterIdLst>
    <p:handoutMasterId r:id="rId41"/>
  </p:handoutMasterIdLst>
  <p:sldIdLst>
    <p:sldId id="476" r:id="rId3"/>
    <p:sldId id="745" r:id="rId4"/>
    <p:sldId id="787" r:id="rId5"/>
    <p:sldId id="717" r:id="rId6"/>
    <p:sldId id="747" r:id="rId7"/>
    <p:sldId id="751" r:id="rId9"/>
    <p:sldId id="752" r:id="rId10"/>
    <p:sldId id="753" r:id="rId11"/>
    <p:sldId id="754" r:id="rId12"/>
    <p:sldId id="755" r:id="rId13"/>
    <p:sldId id="756" r:id="rId14"/>
    <p:sldId id="726" r:id="rId15"/>
    <p:sldId id="758" r:id="rId16"/>
    <p:sldId id="759" r:id="rId17"/>
    <p:sldId id="760" r:id="rId18"/>
    <p:sldId id="761" r:id="rId19"/>
    <p:sldId id="762" r:id="rId20"/>
    <p:sldId id="730" r:id="rId21"/>
    <p:sldId id="766" r:id="rId22"/>
    <p:sldId id="764" r:id="rId23"/>
    <p:sldId id="767" r:id="rId24"/>
    <p:sldId id="768" r:id="rId25"/>
    <p:sldId id="743" r:id="rId26"/>
    <p:sldId id="771" r:id="rId27"/>
    <p:sldId id="772" r:id="rId28"/>
    <p:sldId id="773" r:id="rId29"/>
    <p:sldId id="770" r:id="rId30"/>
    <p:sldId id="774" r:id="rId31"/>
    <p:sldId id="744" r:id="rId32"/>
    <p:sldId id="776" r:id="rId33"/>
    <p:sldId id="777" r:id="rId34"/>
    <p:sldId id="780" r:id="rId35"/>
    <p:sldId id="781" r:id="rId36"/>
    <p:sldId id="782" r:id="rId37"/>
    <p:sldId id="783" r:id="rId38"/>
    <p:sldId id="784" r:id="rId39"/>
    <p:sldId id="786" r:id="rId40"/>
  </p:sldIdLst>
  <p:sldSz cx="9144000" cy="6858000" type="screen4x3"/>
  <p:notesSz cx="6807200" cy="9939655"/>
  <p:defaultTextStyle>
    <a:defPPr>
      <a:defRPr lang="zh-CN"/>
    </a:defPPr>
    <a:lvl1pPr marL="0" lvl="0" indent="0" algn="l" defTabSz="914400" rtl="0" eaLnBrk="1" fontAlgn="base" latinLnBrk="0" hangingPunct="1">
      <a:lnSpc>
        <a:spcPct val="100000"/>
      </a:lnSpc>
      <a:spcBef>
        <a:spcPct val="0"/>
      </a:spcBef>
      <a:spcAft>
        <a:spcPct val="0"/>
      </a:spcAft>
      <a:buNone/>
      <a:defRPr sz="2000" b="0" i="0" u="none" kern="1200" baseline="0">
        <a:solidFill>
          <a:schemeClr val="tx1"/>
        </a:solidFill>
        <a:latin typeface="微软雅黑" panose="020B0503020204020204" pitchFamily="34" charset="-122"/>
        <a:ea typeface="微软雅黑" panose="020B0503020204020204" pitchFamily="34" charset="-122"/>
        <a:cs typeface="+mn-cs"/>
      </a:defRPr>
    </a:lvl1pPr>
    <a:lvl2pPr marL="457200" lvl="1" indent="0" algn="l" defTabSz="914400" rtl="0" eaLnBrk="1" fontAlgn="base" latinLnBrk="0" hangingPunct="1">
      <a:lnSpc>
        <a:spcPct val="100000"/>
      </a:lnSpc>
      <a:spcBef>
        <a:spcPct val="0"/>
      </a:spcBef>
      <a:spcAft>
        <a:spcPct val="0"/>
      </a:spcAft>
      <a:buNone/>
      <a:defRPr sz="2000" b="0" i="0" u="none" kern="1200" baseline="0">
        <a:solidFill>
          <a:schemeClr val="tx1"/>
        </a:solidFill>
        <a:latin typeface="微软雅黑" panose="020B0503020204020204" pitchFamily="34" charset="-122"/>
        <a:ea typeface="微软雅黑" panose="020B0503020204020204" pitchFamily="34" charset="-122"/>
        <a:cs typeface="+mn-cs"/>
      </a:defRPr>
    </a:lvl2pPr>
    <a:lvl3pPr marL="914400" lvl="2" indent="0" algn="l" defTabSz="914400" rtl="0" eaLnBrk="1" fontAlgn="base" latinLnBrk="0" hangingPunct="1">
      <a:lnSpc>
        <a:spcPct val="100000"/>
      </a:lnSpc>
      <a:spcBef>
        <a:spcPct val="0"/>
      </a:spcBef>
      <a:spcAft>
        <a:spcPct val="0"/>
      </a:spcAft>
      <a:buNone/>
      <a:defRPr sz="2000" b="0" i="0" u="none" kern="1200" baseline="0">
        <a:solidFill>
          <a:schemeClr val="tx1"/>
        </a:solidFill>
        <a:latin typeface="微软雅黑" panose="020B0503020204020204" pitchFamily="34" charset="-122"/>
        <a:ea typeface="微软雅黑" panose="020B0503020204020204" pitchFamily="34" charset="-122"/>
        <a:cs typeface="+mn-cs"/>
      </a:defRPr>
    </a:lvl3pPr>
    <a:lvl4pPr marL="1371600" lvl="3" indent="0" algn="l" defTabSz="914400" rtl="0" eaLnBrk="1" fontAlgn="base" latinLnBrk="0" hangingPunct="1">
      <a:lnSpc>
        <a:spcPct val="100000"/>
      </a:lnSpc>
      <a:spcBef>
        <a:spcPct val="0"/>
      </a:spcBef>
      <a:spcAft>
        <a:spcPct val="0"/>
      </a:spcAft>
      <a:buNone/>
      <a:defRPr sz="2000" b="0" i="0" u="none" kern="1200" baseline="0">
        <a:solidFill>
          <a:schemeClr val="tx1"/>
        </a:solidFill>
        <a:latin typeface="微软雅黑" panose="020B0503020204020204" pitchFamily="34" charset="-122"/>
        <a:ea typeface="微软雅黑" panose="020B0503020204020204" pitchFamily="34" charset="-122"/>
        <a:cs typeface="+mn-cs"/>
      </a:defRPr>
    </a:lvl4pPr>
    <a:lvl5pPr marL="1828800" lvl="4" indent="0" algn="l" defTabSz="914400" rtl="0" eaLnBrk="1" fontAlgn="base" latinLnBrk="0" hangingPunct="1">
      <a:lnSpc>
        <a:spcPct val="100000"/>
      </a:lnSpc>
      <a:spcBef>
        <a:spcPct val="0"/>
      </a:spcBef>
      <a:spcAft>
        <a:spcPct val="0"/>
      </a:spcAft>
      <a:buNone/>
      <a:defRPr sz="2000" b="0" i="0" u="none" kern="1200" baseline="0">
        <a:solidFill>
          <a:schemeClr val="tx1"/>
        </a:solidFill>
        <a:latin typeface="微软雅黑" panose="020B0503020204020204" pitchFamily="34" charset="-122"/>
        <a:ea typeface="微软雅黑" panose="020B0503020204020204" pitchFamily="34" charset="-122"/>
        <a:cs typeface="+mn-cs"/>
      </a:defRPr>
    </a:lvl5pPr>
    <a:lvl6pPr marL="2286000" lvl="5" indent="0" algn="l" defTabSz="914400" rtl="0" eaLnBrk="1" fontAlgn="base" latinLnBrk="0" hangingPunct="1">
      <a:lnSpc>
        <a:spcPct val="100000"/>
      </a:lnSpc>
      <a:spcBef>
        <a:spcPct val="0"/>
      </a:spcBef>
      <a:spcAft>
        <a:spcPct val="0"/>
      </a:spcAft>
      <a:buNone/>
      <a:defRPr sz="2000" b="0" i="0" u="none" kern="1200" baseline="0">
        <a:solidFill>
          <a:schemeClr val="tx1"/>
        </a:solidFill>
        <a:latin typeface="微软雅黑" panose="020B0503020204020204" pitchFamily="34" charset="-122"/>
        <a:ea typeface="微软雅黑" panose="020B0503020204020204" pitchFamily="34" charset="-122"/>
        <a:cs typeface="+mn-cs"/>
      </a:defRPr>
    </a:lvl6pPr>
    <a:lvl7pPr marL="2743200" lvl="6" indent="0" algn="l" defTabSz="914400" rtl="0" eaLnBrk="1" fontAlgn="base" latinLnBrk="0" hangingPunct="1">
      <a:lnSpc>
        <a:spcPct val="100000"/>
      </a:lnSpc>
      <a:spcBef>
        <a:spcPct val="0"/>
      </a:spcBef>
      <a:spcAft>
        <a:spcPct val="0"/>
      </a:spcAft>
      <a:buNone/>
      <a:defRPr sz="2000" b="0" i="0" u="none" kern="1200" baseline="0">
        <a:solidFill>
          <a:schemeClr val="tx1"/>
        </a:solidFill>
        <a:latin typeface="微软雅黑" panose="020B0503020204020204" pitchFamily="34" charset="-122"/>
        <a:ea typeface="微软雅黑" panose="020B0503020204020204" pitchFamily="34" charset="-122"/>
        <a:cs typeface="+mn-cs"/>
      </a:defRPr>
    </a:lvl7pPr>
    <a:lvl8pPr marL="3200400" lvl="7" indent="0" algn="l" defTabSz="914400" rtl="0" eaLnBrk="1" fontAlgn="base" latinLnBrk="0" hangingPunct="1">
      <a:lnSpc>
        <a:spcPct val="100000"/>
      </a:lnSpc>
      <a:spcBef>
        <a:spcPct val="0"/>
      </a:spcBef>
      <a:spcAft>
        <a:spcPct val="0"/>
      </a:spcAft>
      <a:buNone/>
      <a:defRPr sz="2000" b="0" i="0" u="none" kern="1200" baseline="0">
        <a:solidFill>
          <a:schemeClr val="tx1"/>
        </a:solidFill>
        <a:latin typeface="微软雅黑" panose="020B0503020204020204" pitchFamily="34" charset="-122"/>
        <a:ea typeface="微软雅黑" panose="020B0503020204020204" pitchFamily="34" charset="-122"/>
        <a:cs typeface="+mn-cs"/>
      </a:defRPr>
    </a:lvl8pPr>
    <a:lvl9pPr marL="3657600" lvl="8" indent="0" algn="l" defTabSz="914400" rtl="0" eaLnBrk="1" fontAlgn="base" latinLnBrk="0" hangingPunct="1">
      <a:lnSpc>
        <a:spcPct val="100000"/>
      </a:lnSpc>
      <a:spcBef>
        <a:spcPct val="0"/>
      </a:spcBef>
      <a:spcAft>
        <a:spcPct val="0"/>
      </a:spcAft>
      <a:buNone/>
      <a:defRPr sz="2000" b="0" i="0" u="none" kern="1200" baseline="0">
        <a:solidFill>
          <a:schemeClr val="tx1"/>
        </a:solidFill>
        <a:latin typeface="微软雅黑" panose="020B0503020204020204" pitchFamily="34" charset="-122"/>
        <a:ea typeface="微软雅黑" panose="020B0503020204020204" pitchFamily="34" charset="-122"/>
        <a:cs typeface="+mn-cs"/>
      </a:defRPr>
    </a:lvl9pPr>
  </p:defaultTextStyle>
  <p:extLst>
    <p:ext uri="{EFAFB233-063F-42B5-8137-9DF3F51BA10A}">
      <p15:sldGuideLst xmlns:p15="http://schemas.microsoft.com/office/powerpoint/2012/main">
        <p15:guide id="1" orient="horz" pos="2146" userDrawn="1">
          <p15:clr>
            <a:srgbClr val="A4A3A4"/>
          </p15:clr>
        </p15:guide>
        <p15:guide id="2" pos="286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hink" initials="T" lastIdx="0" clrIdx="0"/>
  <p:cmAuthor id="2" name="时间简史" initials="时" lastIdx="0" clrIdx="1"/>
  <p:cmAuthor id="3" name="walker" initials="w" lastIdx="0" clrIdx="2"/>
  <p:cmAuthor id="4" name="Marco" initials="M" lastIdx="0" clrIdx="3"/>
  <p:cmAuthor id="5" name="作者" initials="A" lastIdx="0" clrIdx="4"/>
  <p:cmAuthor id="6" name="lhc" initials="l" lastIdx="0" clrIdx="5"/>
  <p:cmAuthor id="7" name="sz" initials="s" lastIdx="0" clrIdx="6"/>
  <p:cmAuthor id="8" name="王习习" initials="王" lastIdx="0" clrIdx="7"/>
  <p:cmAuthor id="9" name="ming qiu" initials="m" lastIdx="0" clrIdx="8"/>
  <p:cmAuthor id="10" name="1206988966@qq.com" initials="1" lastIdx="0" clrIdx="9"/>
  <p:cmAuthor id="11" name="hg" initials="h" lastIdx="0" clrIdx="10"/>
  <p:cmAuthor id="12" name="yzhou13" initials="y" lastIdx="0" clrIdx="11"/>
  <p:cmAuthor id="13" name="田晓黎" initials="田" lastIdx="0" clrIdx="12"/>
  <p:cmAuthor id="14" name="Sara Scheineson" initials="" lastIdx="0" clrIdx="13"/>
  <p:cmAuthor id="15" name="Bella X Zhang" initials="B" lastIdx="0" clrIdx="14"/>
  <p:cmAuthor id="16" name="Anja Mikic" initials="AM [30]" lastIdx="0" clrIdx="15"/>
  <p:cmAuthor id="17" name="CCSTC-XXH-JN-PC" initials="C" lastIdx="0" clrIdx="16"/>
  <p:cmAuthor id="18" name="Julie Skodowski" initials="JS [29]" lastIdx="0" clrIdx="17"/>
  <p:cmAuthor id="19" name="YU XI" initials="YX" lastIdx="0" clrIdx="18"/>
  <p:cmAuthor id="20" name="刘四洋" initials="s" lastIdx="0" clrIdx="19"/>
  <p:cmAuthor id="21" name="33482" initials="3" lastIdx="0" clrIdx="20"/>
  <p:cmAuthor id="22" name="Jarven Law" initials="JL" lastIdx="0" clrIdx="21"/>
  <p:cmAuthor id="23" name="Lindsay Gilbert" initials="LG" lastIdx="0" clrIdx="22"/>
  <p:cmAuthor id="24" name="WJJ" initials="W" lastIdx="0" clrIdx="23"/>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1B1FB5"/>
    <a:srgbClr val="0099FF"/>
    <a:srgbClr val="0066FF"/>
    <a:srgbClr val="99FFCC"/>
    <a:srgbClr val="F91A03"/>
    <a:srgbClr val="99CCFF"/>
    <a:srgbClr val="699D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3897"/>
    <p:restoredTop sz="93158"/>
  </p:normalViewPr>
  <p:slideViewPr>
    <p:cSldViewPr showGuides="1">
      <p:cViewPr>
        <p:scale>
          <a:sx n="80" d="100"/>
          <a:sy n="80" d="100"/>
        </p:scale>
        <p:origin x="-1152" y="450"/>
      </p:cViewPr>
      <p:guideLst>
        <p:guide orient="horz" pos="2146"/>
        <p:guide pos="2864"/>
      </p:guideLst>
    </p:cSldViewPr>
  </p:slideViewPr>
  <p:outlineViewPr>
    <p:cViewPr>
      <p:scale>
        <a:sx n="33" d="100"/>
        <a:sy n="33" d="100"/>
      </p:scale>
      <p:origin x="0" y="0"/>
    </p:cViewPr>
  </p:outlineViewPr>
  <p:notesTextViewPr>
    <p:cViewPr>
      <p:scale>
        <a:sx n="100" d="100"/>
        <a:sy n="100" d="100"/>
      </p:scale>
      <p:origin x="0" y="0"/>
    </p:cViewPr>
  </p:notesTextViewPr>
  <p:sorterViewPr showFormatting="0">
    <p:cViewPr>
      <p:scale>
        <a:sx n="66" d="100"/>
        <a:sy n="66" d="100"/>
      </p:scale>
      <p:origin x="0" y="1842"/>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notesMaster" Target="notesMasters/notesMaster1.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5" Type="http://schemas.openxmlformats.org/officeDocument/2006/relationships/commentAuthors" Target="commentAuthors.xml"/><Relationship Id="rId44" Type="http://schemas.openxmlformats.org/officeDocument/2006/relationships/tableStyles" Target="tableStyles.xml"/><Relationship Id="rId43" Type="http://schemas.openxmlformats.org/officeDocument/2006/relationships/viewProps" Target="viewProps.xml"/><Relationship Id="rId42" Type="http://schemas.openxmlformats.org/officeDocument/2006/relationships/presProps" Target="presProps.xml"/><Relationship Id="rId41" Type="http://schemas.openxmlformats.org/officeDocument/2006/relationships/handoutMaster" Target="handoutMasters/handoutMaster1.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548866" name="Rectangle 2"/>
          <p:cNvSpPr>
            <a:spLocks noGrp="1" noChangeArrowheads="1"/>
          </p:cNvSpPr>
          <p:nvPr>
            <p:ph type="hdr" sz="quarter"/>
          </p:nvPr>
        </p:nvSpPr>
        <p:spPr bwMode="auto">
          <a:xfrm>
            <a:off x="0" y="0"/>
            <a:ext cx="2949575" cy="496888"/>
          </a:xfrm>
          <a:prstGeom prst="rect">
            <a:avLst/>
          </a:prstGeom>
          <a:noFill/>
          <a:ln>
            <a:noFill/>
          </a:ln>
          <a:effectLst/>
        </p:spPr>
        <p:txBody>
          <a:bodyPr vert="horz" wrap="square" lIns="91440" tIns="45720" rIns="91440" bIns="45720" numCol="1" anchor="t" anchorCtr="0" compatLnSpc="1"/>
          <a:lstStyle>
            <a:lvl1pPr eaLnBrk="1" hangingPunct="1">
              <a:defRPr sz="1200">
                <a:latin typeface="Arial" panose="020B0604020202020204" pitchFamily="34" charset="0"/>
                <a:ea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48867" name="Rectangle 3"/>
          <p:cNvSpPr>
            <a:spLocks noGrp="1" noChangeArrowheads="1"/>
          </p:cNvSpPr>
          <p:nvPr>
            <p:ph type="dt" sz="quarter" idx="1"/>
          </p:nvPr>
        </p:nvSpPr>
        <p:spPr bwMode="auto">
          <a:xfrm>
            <a:off x="3856038" y="0"/>
            <a:ext cx="2949575" cy="496888"/>
          </a:xfrm>
          <a:prstGeom prst="rect">
            <a:avLst/>
          </a:prstGeom>
          <a:noFill/>
          <a:ln>
            <a:noFill/>
          </a:ln>
          <a:effectLst/>
        </p:spPr>
        <p:txBody>
          <a:bodyPr vert="horz" wrap="square" lIns="91440" tIns="45720" rIns="91440" bIns="45720" numCol="1" anchor="t" anchorCtr="0" compatLnSpc="1"/>
          <a:lstStyle>
            <a:lvl1pPr algn="r" eaLnBrk="1" hangingPunct="1">
              <a:defRPr sz="1200">
                <a:latin typeface="Arial" panose="020B0604020202020204" pitchFamily="34" charset="0"/>
                <a:ea typeface="宋体" panose="02010600030101010101" pitchFamily="2" charset="-122"/>
              </a:defRPr>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48868" name="Rectangle 4"/>
          <p:cNvSpPr>
            <a:spLocks noGrp="1" noChangeArrowheads="1"/>
          </p:cNvSpPr>
          <p:nvPr>
            <p:ph type="ftr" sz="quarter" idx="2"/>
          </p:nvPr>
        </p:nvSpPr>
        <p:spPr bwMode="auto">
          <a:xfrm>
            <a:off x="0" y="9440863"/>
            <a:ext cx="2949575" cy="496888"/>
          </a:xfrm>
          <a:prstGeom prst="rect">
            <a:avLst/>
          </a:prstGeom>
          <a:noFill/>
          <a:ln>
            <a:noFill/>
          </a:ln>
          <a:effectLst/>
        </p:spPr>
        <p:txBody>
          <a:bodyPr vert="horz" wrap="square" lIns="91440" tIns="45720" rIns="91440" bIns="45720" numCol="1" anchor="b" anchorCtr="0" compatLnSpc="1"/>
          <a:lstStyle>
            <a:lvl1pPr eaLnBrk="1" hangingPunct="1">
              <a:defRPr sz="1200">
                <a:latin typeface="Arial" panose="020B0604020202020204" pitchFamily="34" charset="0"/>
                <a:ea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48869" name="Rectangle 5"/>
          <p:cNvSpPr>
            <a:spLocks noGrp="1" noChangeArrowheads="1"/>
          </p:cNvSpPr>
          <p:nvPr>
            <p:ph type="sldNum" sz="quarter" idx="3"/>
          </p:nvPr>
        </p:nvSpPr>
        <p:spPr bwMode="auto">
          <a:xfrm>
            <a:off x="3856038" y="9440863"/>
            <a:ext cx="2949575" cy="496888"/>
          </a:xfrm>
          <a:prstGeom prst="rect">
            <a:avLst/>
          </a:prstGeom>
          <a:noFill/>
          <a:ln>
            <a:noFill/>
          </a:ln>
          <a:effectLst/>
        </p:spPr>
        <p:txBody>
          <a:bodyPr vert="horz" wrap="square" lIns="91440" tIns="45720" rIns="91440" bIns="45720" numCol="1" anchor="b" anchorCtr="0" compatLnSpc="1"/>
          <a:p>
            <a:pPr lvl="0" algn="r" eaLnBrk="1" hangingPunct="1">
              <a:buNone/>
            </a:pPr>
            <a:fld id="{9A0DB2DC-4C9A-4742-B13C-FB6460FD3503}" type="slidenum">
              <a:rPr lang="en-US" altLang="zh-CN" sz="1200" dirty="0">
                <a:latin typeface="Arial" panose="020B0604020202020204" pitchFamily="34" charset="0"/>
                <a:ea typeface="宋体" panose="02010600030101010101" pitchFamily="2" charset="-122"/>
              </a:rPr>
            </a:fld>
            <a:endParaRPr lang="en-US" altLang="zh-CN" sz="1200" dirty="0">
              <a:latin typeface="Arial" panose="020B0604020202020204" pitchFamily="34" charset="0"/>
              <a:ea typeface="宋体" panose="02010600030101010101" pitchFamily="2" charset="-12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0482" name="Rectangle 2"/>
          <p:cNvSpPr>
            <a:spLocks noGrp="1" noChangeArrowheads="1"/>
          </p:cNvSpPr>
          <p:nvPr>
            <p:ph type="hdr" sz="quarter"/>
          </p:nvPr>
        </p:nvSpPr>
        <p:spPr bwMode="auto">
          <a:xfrm>
            <a:off x="0" y="0"/>
            <a:ext cx="2949575" cy="496888"/>
          </a:xfrm>
          <a:prstGeom prst="rect">
            <a:avLst/>
          </a:prstGeom>
          <a:noFill/>
          <a:ln>
            <a:noFill/>
          </a:ln>
          <a:effectLst/>
        </p:spPr>
        <p:txBody>
          <a:bodyPr vert="horz" wrap="square" lIns="91440" tIns="45720" rIns="91440" bIns="45720" numCol="1" anchor="t" anchorCtr="0" compatLnSpc="1"/>
          <a:lstStyle>
            <a:lvl1pPr eaLnBrk="1" hangingPunct="1">
              <a:defRPr sz="1200">
                <a:latin typeface="Arial" panose="020B0604020202020204" pitchFamily="34" charset="0"/>
                <a:ea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483" name="Rectangle 3"/>
          <p:cNvSpPr>
            <a:spLocks noGrp="1" noChangeArrowheads="1"/>
          </p:cNvSpPr>
          <p:nvPr>
            <p:ph type="dt" idx="1"/>
          </p:nvPr>
        </p:nvSpPr>
        <p:spPr bwMode="auto">
          <a:xfrm>
            <a:off x="3856038" y="0"/>
            <a:ext cx="2949575" cy="496888"/>
          </a:xfrm>
          <a:prstGeom prst="rect">
            <a:avLst/>
          </a:prstGeom>
          <a:noFill/>
          <a:ln>
            <a:noFill/>
          </a:ln>
          <a:effectLst/>
        </p:spPr>
        <p:txBody>
          <a:bodyPr vert="horz" wrap="square" lIns="91440" tIns="45720" rIns="91440" bIns="45720" numCol="1" anchor="t" anchorCtr="0" compatLnSpc="1"/>
          <a:lstStyle>
            <a:lvl1pPr algn="r" eaLnBrk="1" hangingPunct="1">
              <a:defRPr sz="1200">
                <a:latin typeface="Arial" panose="020B0604020202020204" pitchFamily="34" charset="0"/>
                <a:ea typeface="宋体" panose="02010600030101010101" pitchFamily="2" charset="-122"/>
              </a:defRPr>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6628" name="Rectangle 4"/>
          <p:cNvSpPr>
            <a:spLocks noGrp="1" noRot="1" noChangeAspect="1" noTextEdit="1"/>
          </p:cNvSpPr>
          <p:nvPr>
            <p:ph type="sldImg" idx="2"/>
          </p:nvPr>
        </p:nvSpPr>
        <p:spPr>
          <a:xfrm>
            <a:off x="920750" y="746125"/>
            <a:ext cx="4967288" cy="3725863"/>
          </a:xfrm>
          <a:prstGeom prst="rect">
            <a:avLst/>
          </a:prstGeom>
          <a:noFill/>
          <a:ln w="9525" cap="flat" cmpd="sng">
            <a:solidFill>
              <a:srgbClr val="000000"/>
            </a:solidFill>
            <a:prstDash val="solid"/>
            <a:miter/>
            <a:headEnd type="none" w="med" len="med"/>
            <a:tailEnd type="none" w="med" len="med"/>
          </a:ln>
        </p:spPr>
      </p:sp>
      <p:sp>
        <p:nvSpPr>
          <p:cNvPr id="20485" name="Rectangle 5"/>
          <p:cNvSpPr>
            <a:spLocks noGrp="1" noChangeArrowheads="1"/>
          </p:cNvSpPr>
          <p:nvPr>
            <p:ph type="body" sz="quarter" idx="3"/>
          </p:nvPr>
        </p:nvSpPr>
        <p:spPr bwMode="auto">
          <a:xfrm>
            <a:off x="681038" y="4721225"/>
            <a:ext cx="5445125" cy="4471988"/>
          </a:xfrm>
          <a:prstGeom prst="rect">
            <a:avLst/>
          </a:prstGeom>
          <a:noFill/>
          <a:ln>
            <a:noFill/>
          </a:ln>
          <a:effectLst/>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单击此处编辑母版文本样式</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第二级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第三级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第四级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第五级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486" name="Rectangle 6"/>
          <p:cNvSpPr>
            <a:spLocks noGrp="1" noChangeArrowheads="1"/>
          </p:cNvSpPr>
          <p:nvPr>
            <p:ph type="ftr" sz="quarter" idx="4"/>
          </p:nvPr>
        </p:nvSpPr>
        <p:spPr bwMode="auto">
          <a:xfrm>
            <a:off x="0" y="9440863"/>
            <a:ext cx="2949575" cy="496888"/>
          </a:xfrm>
          <a:prstGeom prst="rect">
            <a:avLst/>
          </a:prstGeom>
          <a:noFill/>
          <a:ln>
            <a:noFill/>
          </a:ln>
          <a:effectLst/>
        </p:spPr>
        <p:txBody>
          <a:bodyPr vert="horz" wrap="square" lIns="91440" tIns="45720" rIns="91440" bIns="45720" numCol="1" anchor="b" anchorCtr="0" compatLnSpc="1"/>
          <a:lstStyle>
            <a:lvl1pPr eaLnBrk="1" hangingPunct="1">
              <a:defRPr sz="1200">
                <a:latin typeface="Arial" panose="020B0604020202020204" pitchFamily="34" charset="0"/>
                <a:ea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487" name="Rectangle 7"/>
          <p:cNvSpPr>
            <a:spLocks noGrp="1" noChangeArrowheads="1"/>
          </p:cNvSpPr>
          <p:nvPr>
            <p:ph type="sldNum" sz="quarter" idx="5"/>
          </p:nvPr>
        </p:nvSpPr>
        <p:spPr bwMode="auto">
          <a:xfrm>
            <a:off x="3856038" y="9440863"/>
            <a:ext cx="2949575" cy="496888"/>
          </a:xfrm>
          <a:prstGeom prst="rect">
            <a:avLst/>
          </a:prstGeom>
          <a:noFill/>
          <a:ln>
            <a:noFill/>
          </a:ln>
          <a:effectLst/>
        </p:spPr>
        <p:txBody>
          <a:bodyPr vert="horz" wrap="square" lIns="91440" tIns="45720" rIns="91440" bIns="45720" numCol="1" anchor="b" anchorCtr="0" compatLnSpc="1"/>
          <a:p>
            <a:pPr lvl="0" algn="r" eaLnBrk="1" hangingPunct="1">
              <a:buNone/>
            </a:pPr>
            <a:fld id="{9A0DB2DC-4C9A-4742-B13C-FB6460FD3503}" type="slidenum">
              <a:rPr lang="en-US" altLang="zh-CN" sz="1200" dirty="0">
                <a:latin typeface="Arial" panose="020B0604020202020204" pitchFamily="34" charset="0"/>
                <a:ea typeface="宋体" panose="02010600030101010101" pitchFamily="2" charset="-122"/>
              </a:rPr>
            </a:fld>
            <a:endParaRPr lang="en-US" altLang="zh-CN" sz="1200" dirty="0">
              <a:latin typeface="Arial" panose="020B0604020202020204" pitchFamily="34" charset="0"/>
              <a:ea typeface="宋体" panose="02010600030101010101" pitchFamily="2" charset="-122"/>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现在我们进入第一部分，也是最核心的部分——暖通空调系统。这个系统是建筑的“能耗大户”，占据了总能耗的半壁江山。因此，对它的精细化控制是实现建筑节能的关键所在。接下来，我们将深入了解它的监控对象和核心控制逻辑。</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接下来是排水系统。它的核心任务是及时排除地下室的积水，防止溢水。BA系统主要监控安装在集水坑里的污水泵。</a:t>
            </a:r>
            <a:endParaRPr lang="en-US" sz="1400" b="0" i="0" u="none" strike="noStrike">
              <a:solidFill>
                <a:srgbClr val="000000"/>
              </a:solidFill>
            </a:endParaRPr>
          </a:p>
          <a:p>
            <a:pPr indent="0" algn="l">
              <a:lnSpc>
                <a:spcPct val="100000"/>
              </a:lnSpc>
            </a:pPr>
            <a:r>
              <a:rPr lang="en-US" sz="1400" b="0" i="0" u="none" strike="noStrike">
                <a:solidFill>
                  <a:srgbClr val="000000"/>
                </a:solidFill>
              </a:rPr>
              <a:t>我们通过监测集水坑的液位来控制水泵的启停。当液位达到高位时，自动启动水泵；降到低位时，自动停止。如果液位达到了“超高”位置，系统会立即报警，并启动备用泵，防止水患。</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在给水系统中，变频恒压供水是实现节能的关键。传统的水泵控制方式就像开车一直踩油门，需要减速时就踩刹车，非常耗油。而变频恒压供水则像自动挡汽车，能根据路况自动调节发动机转速。它通过传感器感知水压，自动调节水泵转速，始终让水压稳定在设定值。这种按需调节的方式，相比传统方式可以节省20%到40%的电能。</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给排水系统的控制逻辑相对直接。对于供水，我们通过监测水箱液位来自动启停水泵，更先进的是采用变频恒压供水，它能根据实际用水需求调节水泵转速，避免了传统水泵频繁启停的能源浪费，节能效果显著。对于排水，我们通过监测集水坑的液位来自动控制排水泵，确保及时排水，防止溢水风险。</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我们来看第三部分，电气和照明系统。对于电气系统，BA系统遵循“只监不控”的安全原则，它的主要任务是做一个“超级电表”。通过监测配电柜、变压器等设备的电压、电流、功率等参数，我们可以精确地知道建筑的每一个角落、每一台设备消耗了多少电能。这些数据是进行节能分析和成本核算的基础。</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对于照明系统，节能的关键在于“按需照明”。首先是定时控制，就像我们手机上的闹钟，可以设定公共区域的灯光在特定时间自动开关。其次是光照感应控制，它能感知室内的自然光强度。比如白天靠窗的工位，系统会自动调暗甚至关闭灯光，充分利用自然光，从而节省电能。</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第三部分，我们关注电气和照明系统。照明能耗通常占建筑总能耗的10%到20%，通过智能控制，这部分能耗有很大的优化空间。BA系统在这里主要扮演“监督员”和“调度员”的角色。</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还有两种更智能的控制策略。人体感应控制，在卫生间、楼梯间等地方非常实用，实现“人来灯亮，人走灯灭”。而场景控制则提供了极大的便利性，比如在会议室，我们可以一键切换到“会议模式”或“投影模式”，系统会自动调整灯光的亮度和组合，既方便又节能。</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第四部分，我们来看看其他重要的机电设备，如冷热源和电梯。这些设备的运行状态同样需要被实时监测和优化，以确保整个建筑系统的高效运转。</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接下来是电梯系统。BA系统在这里扮演着“监控中心”的角色。它可以实时看到每部电梯的位置、运行状态。一旦电梯发生故障，系统会立即报警，并显示具体的故障信息，方便维修人员快速处理。同时，它还能记录电梯的运行时间，提醒我们及时进行维护保养，防患于未然。</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电梯系统还能与BA系统进行智能联动。比如在上下班高峰期，系统可以自动切换到“高峰模式”，让电梯更高效地运送乘客。</a:t>
            </a:r>
            <a:endParaRPr lang="en-US" sz="1400" b="0" i="0" u="none" strike="noStrike">
              <a:solidFill>
                <a:srgbClr val="000000"/>
              </a:solidFill>
            </a:endParaRPr>
          </a:p>
          <a:p>
            <a:pPr indent="0" algn="l">
              <a:lnSpc>
                <a:spcPct val="100000"/>
              </a:lnSpc>
            </a:pPr>
            <a:r>
              <a:rPr lang="en-US" sz="1400" b="0" i="0" u="none" strike="noStrike">
                <a:solidFill>
                  <a:srgbClr val="000000"/>
                </a:solidFill>
              </a:rPr>
              <a:t>更重要的是消防联动，一旦接到火灾报警，所有电梯会自动返回首层并打开门，确保人员能够安全撤离，这是保障生命安全的关键环节。</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我们首先来看最核心的控制逻辑——PID闭环控制。大家可以把它想象成一个非常智能的恒温器。比如我们设定室温为26度，传感器会不断测量实际温度。如果实际温度高于26度，PID控制器就会自动调大冷水阀的开度；如果低于26度，就调小阀门。它会根据温差的大小和变化速度，精确地计算出最合适的阀门开度，从而让室温始终稳定在我们想要的温度，既舒适又节能。</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我们来看第四部分，机电设备监测。首先是冷热源系统，它是空调系统的心脏。BA系统通过群控策略，实现对多台冷水机组的智能管理。它会实时计算建筑的冷负荷需求，并根据这个需求，自动选择开启哪几台机组、开启多大负荷，始终让系统运行在最高效的状态，避免“大马拉小车”的浪费。</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对于冷热源系统，BA系统通过群控策略，根据实际负荷自动选择最节能的机组组合，避免了“大马拉小车”的低效运行。对于电梯系统，BA系统不仅能实时监控其运行状态和故障，还能进行智能调度，比如在上下班高峰期自动调整运行模式。更重要的是，在火灾等紧急情况下，它能联动电梯，使其自动返回首层，保障人员安全。</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第五部分，我们来探讨一个非常实际的话题——高能耗楼宇的节能改造。对于大量的既有建筑，通过硬件升级、控制系统升级等手段进行节能改造，是实现碳减排目标的重要途径。实践证明，综合改造的节能效果非常显著，通常能达到10%到35%。</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我们来看第五部分，高能耗楼宇的节能改造。这是一个非常实际且重要的话题。节能改造的策略是多方面的。</a:t>
            </a:r>
            <a:endParaRPr lang="en-US" sz="1400" b="0" i="0" u="none" strike="noStrike">
              <a:solidFill>
                <a:srgbClr val="000000"/>
              </a:solidFill>
            </a:endParaRPr>
          </a:p>
          <a:p>
            <a:pPr indent="0" algn="l">
              <a:lnSpc>
                <a:spcPct val="100000"/>
              </a:lnSpc>
            </a:pPr>
            <a:r>
              <a:rPr lang="en-US" sz="1400" b="0" i="0" u="none" strike="noStrike">
                <a:solidFill>
                  <a:srgbClr val="000000"/>
                </a:solidFill>
              </a:rPr>
              <a:t>首先是硬件升级，比如把老旧的空调换成更高效的变频机组，把普通灯泡换成LED灯，这是节能的物理基础，能带来立竿见影的能耗降低。</a:t>
            </a:r>
            <a:endParaRPr lang="en-US" sz="1400" b="0" i="0" u="none" strike="noStrike">
              <a:solidFill>
                <a:srgbClr val="000000"/>
              </a:solidFill>
            </a:endParaRPr>
          </a:p>
          <a:p>
            <a:pPr indent="0" algn="l">
              <a:lnSpc>
                <a:spcPct val="100000"/>
              </a:lnSpc>
            </a:pPr>
            <a:r>
              <a:rPr lang="en-US" sz="1400" b="0" i="0" u="none" strike="noStrike">
                <a:solidFill>
                  <a:srgbClr val="000000"/>
                </a:solidFill>
              </a:rPr>
              <a:t>其次是控制系统升级，引入或升级楼宇自控系统（BAS）。对于没有系统的建筑，我们要“从无到有”；对于已有系统的建筑，我们要“从有到优”，通过优化控制策略，让这些新设备能够智能运行，发挥最大的节能效果。</a:t>
            </a:r>
            <a:endParaRPr lang="en-US" sz="1400" b="0" i="0" u="none" strike="noStrike">
              <a:solidFill>
                <a:srgbClr val="000000"/>
              </a:solidFill>
            </a:endParaRPr>
          </a:p>
          <a:p>
            <a:pPr indent="0" algn="l">
              <a:lnSpc>
                <a:spcPct val="100000"/>
              </a:lnSpc>
            </a:pPr>
            <a:r>
              <a:rPr lang="en-US" sz="1400" b="0" i="0" u="none" strike="noStrike">
                <a:solidFill>
                  <a:srgbClr val="000000"/>
                </a:solidFill>
              </a:rPr>
              <a:t>通过这“软硬兼施”的策略，我们才能真正实现既有高能耗建筑的长效、稳定节能。</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我们来看一个具体的案例：浙江省行政中心。他们主要对空调系统进行了数字化改造，优化了管网的水力平衡和末端控制。改造后，节能效果非常明显，综合节能率达到了13.75%，同时还减少了10%的运维人员，每年能减少36.7吨的碳排放。这是一个非常成功的既有建筑节能改造案例。</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再来看一个更惊人的案例：成都某大型商业综合体。他们进行了综合性的节能改造，包括空调和照明系统。</a:t>
            </a:r>
            <a:endParaRPr lang="en-US" sz="1400" b="0" i="0" u="none" strike="noStrike">
              <a:solidFill>
                <a:srgbClr val="000000"/>
              </a:solidFill>
            </a:endParaRPr>
          </a:p>
          <a:p>
            <a:pPr indent="0" algn="l">
              <a:lnSpc>
                <a:spcPct val="100000"/>
              </a:lnSpc>
            </a:pPr>
            <a:r>
              <a:rPr lang="en-US" sz="1400" b="0" i="0" u="none" strike="noStrike">
                <a:solidFill>
                  <a:srgbClr val="000000"/>
                </a:solidFill>
              </a:rPr>
              <a:t>改造后的整体节能率高达32.64%，每年能节约超过2000吨标准煤。</a:t>
            </a:r>
            <a:endParaRPr lang="en-US" sz="1400" b="0" i="0" u="none" strike="noStrike">
              <a:solidFill>
                <a:srgbClr val="000000"/>
              </a:solidFill>
            </a:endParaRPr>
          </a:p>
          <a:p>
            <a:pPr indent="0" algn="l">
              <a:lnSpc>
                <a:spcPct val="100000"/>
              </a:lnSpc>
            </a:pPr>
            <a:r>
              <a:rPr lang="en-US" sz="1400" b="0" i="0" u="none" strike="noStrike">
                <a:solidFill>
                  <a:srgbClr val="000000"/>
                </a:solidFill>
              </a:rPr>
              <a:t>最令人印象深刻的是，这项改造的投资回收期仅为0.9年，不到一年就收回了成本，经济效益和环境效益都非常显著。</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总结一下今天的分享。我们了解了BA系统的核心构成和控制逻辑，看到了节能改造的巨大潜力和可观的投资回报。我们也认识到，IBMS集成化是未来的必然趋势，它将各个独立的系统整合成一个有机的整体。同时，AIoT等前沿技术正在不断推动楼宇自控向更智能、更具预测性的方向发展。</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506AED6-5620-4CD7-BA1E-1A82D96F370B}"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接下来是几种非常有效的节能策略。首先是时间调度，就像我们家里的定时开关，确保设备只在需要的时候运行。更智能的是最佳启停控制，它能“预判”何时开启或关闭设备最节能。比如，它会在你上班前半小时提前打开空调，让你一进办公室就感到舒适，而不是提前一小时。还有温度重置控制，它会根据室外天气变化，动态调整我们的目标温度，避免做无用功。</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经济器循环是实现大幅节能的“秘密武器”。简单来说，就是在天气合适的时候，利用大自然的免费冷气。空气侧经济器就像是智能地帮你打开窗户通风，用凉爽的室外空气给室内降温。而水侧经济器更高级，它能利用冷却塔直接造出冷水，完全代替耗电的冷水机组。这两种方式都能在过渡季节带来巨大的节能效益。</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最后，我们来看看前沿技术。现在，AI正在让楼宇自控变得更“聪明”。模型预测控制（MPC）就像是给建筑装上了“天气预报”和“大脑”，它能预测未来的冷热需求，提前做出最优的运行安排。而AIoT和强化学习则能让系统不断学习和进化，根据实际情况动态调整策略，实现更精细化的能耗管理。这代表了楼宇自控的未来发展方向。</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暖通空调系统的监控主要分为两大部分。一是冷热源系统，包括冷水机组、锅炉等核心设备，我们需要监测它们的温度、压力、能耗等关键参数。二是空调末端设备，如空调机组和风机盘管，我们需要监测室内外温湿度、CO₂浓度等，以保证环境的舒适度和空气质量。这些数据是实现智能控制的基础。</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那么，BA系统是如何实现节能的呢？这里有几种核心的控制逻辑。首先是经典的PID闭环控制，它能精确维持我们想要的温度。其次是时间调度，简单说就是“人走灯灭，人走机关”。更智能的是最佳启停控制，它能预判何时开启设备最节能。还有温度重置控制，根据室外天气变化，动态调整我们的目标温度，避免不必要的能源消耗。</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接下来我们看第二部分，给排水系统。虽然它的能耗占比不如暖通空调，但它的稳定运行直接关系到建筑的正常使用和安全。BA系统在这里的作用是确保供水安全，防止溢水和污水倒灌，并通过智能化控制实现节能。</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我们来看给排水系统的第一部分：给水系统。BA系统在这里主要监控生活水泵、变频供水设备和高位水箱。我们需要实时掌握水泵的运行状态，比如它是在运行还是停止，有没有故障。同时，监测供水管网的压力和水箱的液位也至关重要，这能确保供水的稳定和安全。</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a:prstGeom prst="rect">
            <a:avLst/>
          </a:prstGeo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1600200"/>
            <a:ext cx="8229600" cy="4525963"/>
          </a:xfrm>
          <a:prstGeom prst="rect">
            <a:avLst/>
          </a:prstGeo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a:prstGeom prst="rect">
            <a:avLst/>
          </a:prstGeo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457200" y="1600200"/>
            <a:ext cx="8229600" cy="4525963"/>
          </a:xfrm>
          <a:prstGeom prst="rect">
            <a:avLst/>
          </a:prstGeo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zh-CN" altLang="en-US" sz="3200" b="0" i="0" u="none" strike="noStrike" kern="0" cap="none" spc="0" normalizeH="0" baseline="0" noProof="0" smtClean="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pn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grpSp>
        <p:nvGrpSpPr>
          <p:cNvPr id="1026" name="Group 96"/>
          <p:cNvGrpSpPr/>
          <p:nvPr/>
        </p:nvGrpSpPr>
        <p:grpSpPr>
          <a:xfrm>
            <a:off x="0" y="6678613"/>
            <a:ext cx="9144000" cy="179387"/>
            <a:chOff x="258" y="618"/>
            <a:chExt cx="5208" cy="46"/>
          </a:xfrm>
        </p:grpSpPr>
        <p:grpSp>
          <p:nvGrpSpPr>
            <p:cNvPr id="1028" name="矩形 17"/>
            <p:cNvGrpSpPr/>
            <p:nvPr/>
          </p:nvGrpSpPr>
          <p:grpSpPr>
            <a:xfrm>
              <a:off x="3969" y="618"/>
              <a:ext cx="1497" cy="46"/>
              <a:chOff x="246" y="545"/>
              <a:chExt cx="5268" cy="146"/>
            </a:xfrm>
          </p:grpSpPr>
          <p:pic>
            <p:nvPicPr>
              <p:cNvPr id="1035" name="矩形 17"/>
              <p:cNvPicPr/>
              <p:nvPr/>
            </p:nvPicPr>
            <p:blipFill>
              <a:blip r:embed="rId12"/>
              <a:stretch>
                <a:fillRect/>
              </a:stretch>
            </p:blipFill>
            <p:spPr>
              <a:xfrm>
                <a:off x="246" y="545"/>
                <a:ext cx="5268" cy="146"/>
              </a:xfrm>
              <a:prstGeom prst="rect">
                <a:avLst/>
              </a:prstGeom>
              <a:solidFill>
                <a:schemeClr val="accent2"/>
              </a:solidFill>
              <a:ln w="9525" cap="flat" cmpd="sng">
                <a:solidFill>
                  <a:schemeClr val="accent2"/>
                </a:solidFill>
                <a:prstDash val="solid"/>
                <a:miter/>
                <a:headEnd type="none" w="med" len="med"/>
                <a:tailEnd type="none" w="med" len="med"/>
              </a:ln>
            </p:spPr>
          </p:pic>
          <p:sp>
            <p:nvSpPr>
              <p:cNvPr id="1123" name="Text Box 99"/>
              <p:cNvSpPr txBox="1">
                <a:spLocks noChangeArrowheads="1"/>
              </p:cNvSpPr>
              <p:nvPr/>
            </p:nvSpPr>
            <p:spPr bwMode="auto">
              <a:xfrm>
                <a:off x="248" y="550"/>
                <a:ext cx="5263" cy="136"/>
              </a:xfrm>
              <a:prstGeom prst="rect">
                <a:avLst/>
              </a:prstGeom>
              <a:solidFill>
                <a:srgbClr val="000080"/>
              </a:solidFill>
              <a:ln w="9525">
                <a:solidFill>
                  <a:srgbClr val="000080"/>
                </a:solidFill>
                <a:miter lim="800000"/>
              </a:ln>
            </p:spPr>
            <p:txBody>
              <a:bodyPr anchor="ctr"/>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smtClean="0">
                  <a:ln>
                    <a:noFill/>
                  </a:ln>
                  <a:solidFill>
                    <a:srgbClr val="FFFFFF"/>
                  </a:solidFill>
                  <a:effectLst/>
                  <a:uLnTx/>
                  <a:uFillTx/>
                  <a:latin typeface="Arial" panose="020B0604020202020204" pitchFamily="34" charset="0"/>
                  <a:ea typeface="宋体" panose="02010600030101010101" pitchFamily="2" charset="-122"/>
                  <a:cs typeface="+mn-cs"/>
                </a:endParaRPr>
              </a:p>
            </p:txBody>
          </p:sp>
        </p:grpSp>
        <p:grpSp>
          <p:nvGrpSpPr>
            <p:cNvPr id="1029" name="矩形 17"/>
            <p:cNvGrpSpPr/>
            <p:nvPr/>
          </p:nvGrpSpPr>
          <p:grpSpPr>
            <a:xfrm>
              <a:off x="258" y="618"/>
              <a:ext cx="1542" cy="46"/>
              <a:chOff x="246" y="545"/>
              <a:chExt cx="5268" cy="146"/>
            </a:xfrm>
          </p:grpSpPr>
          <p:pic>
            <p:nvPicPr>
              <p:cNvPr id="1033" name="矩形 17"/>
              <p:cNvPicPr/>
              <p:nvPr/>
            </p:nvPicPr>
            <p:blipFill>
              <a:blip r:embed="rId12"/>
              <a:stretch>
                <a:fillRect/>
              </a:stretch>
            </p:blipFill>
            <p:spPr>
              <a:xfrm>
                <a:off x="246" y="545"/>
                <a:ext cx="5268" cy="146"/>
              </a:xfrm>
              <a:prstGeom prst="rect">
                <a:avLst/>
              </a:prstGeom>
              <a:solidFill>
                <a:schemeClr val="tx2"/>
              </a:solidFill>
              <a:ln w="9525" cap="flat" cmpd="sng">
                <a:solidFill>
                  <a:schemeClr val="tx2"/>
                </a:solidFill>
                <a:prstDash val="solid"/>
                <a:miter/>
                <a:headEnd type="none" w="med" len="med"/>
                <a:tailEnd type="none" w="med" len="med"/>
              </a:ln>
            </p:spPr>
          </p:pic>
          <p:sp>
            <p:nvSpPr>
              <p:cNvPr id="1126" name="Text Box 102"/>
              <p:cNvSpPr txBox="1">
                <a:spLocks noChangeArrowheads="1"/>
              </p:cNvSpPr>
              <p:nvPr/>
            </p:nvSpPr>
            <p:spPr bwMode="auto">
              <a:xfrm>
                <a:off x="249" y="550"/>
                <a:ext cx="5245" cy="136"/>
              </a:xfrm>
              <a:prstGeom prst="rect">
                <a:avLst/>
              </a:prstGeom>
              <a:solidFill>
                <a:schemeClr val="tx2"/>
              </a:solidFill>
              <a:ln w="9525">
                <a:solidFill>
                  <a:schemeClr val="tx2"/>
                </a:solidFill>
                <a:miter lim="800000"/>
              </a:ln>
            </p:spPr>
            <p:txBody>
              <a:bodyPr anchor="ctr"/>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smtClean="0">
                  <a:ln>
                    <a:noFill/>
                  </a:ln>
                  <a:solidFill>
                    <a:srgbClr val="FFFFFF"/>
                  </a:solidFill>
                  <a:effectLst/>
                  <a:uLnTx/>
                  <a:uFillTx/>
                  <a:latin typeface="Arial" panose="020B0604020202020204" pitchFamily="34" charset="0"/>
                  <a:ea typeface="宋体" panose="02010600030101010101" pitchFamily="2" charset="-122"/>
                  <a:cs typeface="+mn-cs"/>
                </a:endParaRPr>
              </a:p>
            </p:txBody>
          </p:sp>
        </p:grpSp>
        <p:grpSp>
          <p:nvGrpSpPr>
            <p:cNvPr id="1030" name="矩形 17"/>
            <p:cNvGrpSpPr/>
            <p:nvPr/>
          </p:nvGrpSpPr>
          <p:grpSpPr>
            <a:xfrm>
              <a:off x="1800" y="618"/>
              <a:ext cx="2175" cy="46"/>
              <a:chOff x="246" y="545"/>
              <a:chExt cx="5268" cy="146"/>
            </a:xfrm>
          </p:grpSpPr>
          <p:pic>
            <p:nvPicPr>
              <p:cNvPr id="1031" name="矩形 17"/>
              <p:cNvPicPr/>
              <p:nvPr/>
            </p:nvPicPr>
            <p:blipFill>
              <a:blip r:embed="rId12"/>
              <a:stretch>
                <a:fillRect/>
              </a:stretch>
            </p:blipFill>
            <p:spPr>
              <a:xfrm>
                <a:off x="246" y="545"/>
                <a:ext cx="5268" cy="146"/>
              </a:xfrm>
              <a:prstGeom prst="rect">
                <a:avLst/>
              </a:prstGeom>
              <a:solidFill>
                <a:srgbClr val="C0C0C0"/>
              </a:solidFill>
              <a:ln w="9525" cap="flat" cmpd="sng">
                <a:solidFill>
                  <a:srgbClr val="C0C0C0"/>
                </a:solidFill>
                <a:prstDash val="solid"/>
                <a:miter/>
                <a:headEnd type="none" w="med" len="med"/>
                <a:tailEnd type="none" w="med" len="med"/>
              </a:ln>
            </p:spPr>
          </p:pic>
          <p:sp>
            <p:nvSpPr>
              <p:cNvPr id="1129" name="Text Box 105"/>
              <p:cNvSpPr txBox="1">
                <a:spLocks noChangeArrowheads="1"/>
              </p:cNvSpPr>
              <p:nvPr/>
            </p:nvSpPr>
            <p:spPr bwMode="auto">
              <a:xfrm>
                <a:off x="245" y="550"/>
                <a:ext cx="5267" cy="136"/>
              </a:xfrm>
              <a:prstGeom prst="rect">
                <a:avLst/>
              </a:prstGeom>
              <a:solidFill>
                <a:srgbClr val="C0C0C0"/>
              </a:solidFill>
              <a:ln w="9525">
                <a:solidFill>
                  <a:srgbClr val="C0C0C0"/>
                </a:solidFill>
                <a:miter lim="800000"/>
              </a:ln>
            </p:spPr>
            <p:txBody>
              <a:bodyPr anchor="ctr"/>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smtClean="0">
                  <a:ln>
                    <a:noFill/>
                  </a:ln>
                  <a:solidFill>
                    <a:srgbClr val="FFFFFF"/>
                  </a:solidFill>
                  <a:effectLst/>
                  <a:uLnTx/>
                  <a:uFillTx/>
                  <a:latin typeface="Arial" panose="020B0604020202020204" pitchFamily="34" charset="0"/>
                  <a:ea typeface="宋体" panose="02010600030101010101" pitchFamily="2" charset="-122"/>
                  <a:cs typeface="+mn-cs"/>
                </a:endParaRPr>
              </a:p>
            </p:txBody>
          </p:sp>
        </p:grpSp>
      </p:grpSp>
      <p:sp>
        <p:nvSpPr>
          <p:cNvPr id="1032" name="Rectangle 69"/>
          <p:cNvSpPr>
            <a:spLocks noChangeArrowheads="1"/>
          </p:cNvSpPr>
          <p:nvPr/>
        </p:nvSpPr>
        <p:spPr bwMode="auto">
          <a:xfrm>
            <a:off x="4500563" y="6613525"/>
            <a:ext cx="527050" cy="366713"/>
          </a:xfrm>
          <a:prstGeom prst="rect">
            <a:avLst/>
          </a:prstGeom>
          <a:noFill/>
          <a:ln w="9525">
            <a:noFill/>
            <a:miter lim="800000"/>
          </a:ln>
          <a:effectLst/>
        </p:spPr>
        <p:txBody>
          <a:bodyPr wrap="none">
            <a:spAutoFit/>
          </a:bodyPr>
          <a:p>
            <a:pPr lvl="0" eaLnBrk="0" hangingPunct="0">
              <a:buNone/>
            </a:pPr>
            <a:fld id="{9A0DB2DC-4C9A-4742-B13C-FB6460FD3503}" type="slidenum">
              <a:rPr lang="en-US" altLang="zh-CN" sz="1800" dirty="0">
                <a:latin typeface="微软雅黑" panose="020B0503020204020204" pitchFamily="34" charset="-122"/>
              </a:rPr>
            </a:fld>
            <a:endParaRPr lang="en-US" altLang="zh-CN" sz="1800" dirty="0">
              <a:latin typeface="微软雅黑" panose="020B0503020204020204" pitchFamily="34" charset="-122"/>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notesSlide" Target="../notesSlides/notesSlide6.xml"/><Relationship Id="rId7" Type="http://schemas.openxmlformats.org/officeDocument/2006/relationships/slideLayout" Target="../slideLayouts/slideLayout1.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image" Target="../media/image30.jpeg"/></Relationships>
</file>

<file path=ppt/slides/_rels/slide11.xml.rels><?xml version="1.0" encoding="UTF-8" standalone="yes"?>
<Relationships xmlns="http://schemas.openxmlformats.org/package/2006/relationships"><Relationship Id="rId9" Type="http://schemas.openxmlformats.org/officeDocument/2006/relationships/tags" Target="../tags/tag38.xml"/><Relationship Id="rId8" Type="http://schemas.openxmlformats.org/officeDocument/2006/relationships/tags" Target="../tags/tag37.xml"/><Relationship Id="rId7" Type="http://schemas.openxmlformats.org/officeDocument/2006/relationships/tags" Target="../tags/tag36.xml"/><Relationship Id="rId6" Type="http://schemas.openxmlformats.org/officeDocument/2006/relationships/tags" Target="../tags/tag35.xml"/><Relationship Id="rId5" Type="http://schemas.openxmlformats.org/officeDocument/2006/relationships/image" Target="../media/image37.svg"/><Relationship Id="rId4" Type="http://schemas.openxmlformats.org/officeDocument/2006/relationships/image" Target="../media/image36.png"/><Relationship Id="rId30" Type="http://schemas.openxmlformats.org/officeDocument/2006/relationships/notesSlide" Target="../notesSlides/notesSlide7.xml"/><Relationship Id="rId3" Type="http://schemas.openxmlformats.org/officeDocument/2006/relationships/tags" Target="../tags/tag34.xml"/><Relationship Id="rId29" Type="http://schemas.openxmlformats.org/officeDocument/2006/relationships/slideLayout" Target="../slideLayouts/slideLayout1.xml"/><Relationship Id="rId28" Type="http://schemas.openxmlformats.org/officeDocument/2006/relationships/tags" Target="../tags/tag51.xml"/><Relationship Id="rId27" Type="http://schemas.openxmlformats.org/officeDocument/2006/relationships/tags" Target="../tags/tag50.xml"/><Relationship Id="rId26" Type="http://schemas.openxmlformats.org/officeDocument/2006/relationships/image" Target="../media/image43.svg"/><Relationship Id="rId25" Type="http://schemas.openxmlformats.org/officeDocument/2006/relationships/image" Target="../media/image42.png"/><Relationship Id="rId24" Type="http://schemas.openxmlformats.org/officeDocument/2006/relationships/tags" Target="../tags/tag49.xml"/><Relationship Id="rId23" Type="http://schemas.openxmlformats.org/officeDocument/2006/relationships/tags" Target="../tags/tag48.xml"/><Relationship Id="rId22" Type="http://schemas.openxmlformats.org/officeDocument/2006/relationships/tags" Target="../tags/tag47.xml"/><Relationship Id="rId21" Type="http://schemas.openxmlformats.org/officeDocument/2006/relationships/tags" Target="../tags/tag46.xml"/><Relationship Id="rId20" Type="http://schemas.openxmlformats.org/officeDocument/2006/relationships/tags" Target="../tags/tag45.xml"/><Relationship Id="rId2" Type="http://schemas.openxmlformats.org/officeDocument/2006/relationships/tags" Target="../tags/tag33.xml"/><Relationship Id="rId19" Type="http://schemas.openxmlformats.org/officeDocument/2006/relationships/image" Target="../media/image41.svg"/><Relationship Id="rId18" Type="http://schemas.openxmlformats.org/officeDocument/2006/relationships/image" Target="../media/image40.png"/><Relationship Id="rId17" Type="http://schemas.openxmlformats.org/officeDocument/2006/relationships/tags" Target="../tags/tag44.xml"/><Relationship Id="rId16" Type="http://schemas.openxmlformats.org/officeDocument/2006/relationships/tags" Target="../tags/tag43.xml"/><Relationship Id="rId15" Type="http://schemas.openxmlformats.org/officeDocument/2006/relationships/tags" Target="../tags/tag42.xml"/><Relationship Id="rId14" Type="http://schemas.openxmlformats.org/officeDocument/2006/relationships/tags" Target="../tags/tag41.xml"/><Relationship Id="rId13" Type="http://schemas.openxmlformats.org/officeDocument/2006/relationships/tags" Target="../tags/tag40.xml"/><Relationship Id="rId12" Type="http://schemas.openxmlformats.org/officeDocument/2006/relationships/image" Target="../media/image39.svg"/><Relationship Id="rId11" Type="http://schemas.openxmlformats.org/officeDocument/2006/relationships/image" Target="../media/image38.png"/><Relationship Id="rId10" Type="http://schemas.openxmlformats.org/officeDocument/2006/relationships/tags" Target="../tags/tag39.xml"/><Relationship Id="rId1" Type="http://schemas.openxmlformats.org/officeDocument/2006/relationships/tags" Target="../tags/tag3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6.png"/></Relationships>
</file>

<file path=ppt/slides/_rels/slide13.xml.rels><?xml version="1.0" encoding="UTF-8" standalone="yes"?>
<Relationships xmlns="http://schemas.openxmlformats.org/package/2006/relationships"><Relationship Id="rId9" Type="http://schemas.openxmlformats.org/officeDocument/2006/relationships/image" Target="../media/image46.png"/><Relationship Id="rId8" Type="http://schemas.openxmlformats.org/officeDocument/2006/relationships/tags" Target="../tags/tag57.xml"/><Relationship Id="rId7" Type="http://schemas.openxmlformats.org/officeDocument/2006/relationships/tags" Target="../tags/tag56.xml"/><Relationship Id="rId6" Type="http://schemas.openxmlformats.org/officeDocument/2006/relationships/tags" Target="../tags/tag55.xml"/><Relationship Id="rId5" Type="http://schemas.openxmlformats.org/officeDocument/2006/relationships/tags" Target="../tags/tag54.xml"/><Relationship Id="rId4" Type="http://schemas.openxmlformats.org/officeDocument/2006/relationships/image" Target="../media/image45.svg"/><Relationship Id="rId3" Type="http://schemas.openxmlformats.org/officeDocument/2006/relationships/image" Target="../media/image44.png"/><Relationship Id="rId26" Type="http://schemas.openxmlformats.org/officeDocument/2006/relationships/notesSlide" Target="../notesSlides/notesSlide8.xml"/><Relationship Id="rId25" Type="http://schemas.openxmlformats.org/officeDocument/2006/relationships/slideLayout" Target="../slideLayouts/slideLayout1.xml"/><Relationship Id="rId24" Type="http://schemas.openxmlformats.org/officeDocument/2006/relationships/tags" Target="../tags/tag67.xml"/><Relationship Id="rId23" Type="http://schemas.openxmlformats.org/officeDocument/2006/relationships/tags" Target="../tags/tag66.xml"/><Relationship Id="rId22" Type="http://schemas.openxmlformats.org/officeDocument/2006/relationships/image" Target="../media/image51.svg"/><Relationship Id="rId21" Type="http://schemas.openxmlformats.org/officeDocument/2006/relationships/image" Target="../media/image50.png"/><Relationship Id="rId20" Type="http://schemas.openxmlformats.org/officeDocument/2006/relationships/tags" Target="../tags/tag65.xml"/><Relationship Id="rId2" Type="http://schemas.openxmlformats.org/officeDocument/2006/relationships/tags" Target="../tags/tag53.xml"/><Relationship Id="rId19" Type="http://schemas.openxmlformats.org/officeDocument/2006/relationships/tags" Target="../tags/tag64.xml"/><Relationship Id="rId18" Type="http://schemas.openxmlformats.org/officeDocument/2006/relationships/tags" Target="../tags/tag63.xml"/><Relationship Id="rId17" Type="http://schemas.openxmlformats.org/officeDocument/2006/relationships/tags" Target="../tags/tag62.xml"/><Relationship Id="rId16" Type="http://schemas.openxmlformats.org/officeDocument/2006/relationships/image" Target="../media/image49.svg"/><Relationship Id="rId15" Type="http://schemas.openxmlformats.org/officeDocument/2006/relationships/image" Target="../media/image48.png"/><Relationship Id="rId14" Type="http://schemas.openxmlformats.org/officeDocument/2006/relationships/tags" Target="../tags/tag61.xml"/><Relationship Id="rId13" Type="http://schemas.openxmlformats.org/officeDocument/2006/relationships/tags" Target="../tags/tag60.xml"/><Relationship Id="rId12" Type="http://schemas.openxmlformats.org/officeDocument/2006/relationships/tags" Target="../tags/tag59.xml"/><Relationship Id="rId11" Type="http://schemas.openxmlformats.org/officeDocument/2006/relationships/tags" Target="../tags/tag58.xml"/><Relationship Id="rId10" Type="http://schemas.openxmlformats.org/officeDocument/2006/relationships/image" Target="../media/image47.svg"/><Relationship Id="rId1" Type="http://schemas.openxmlformats.org/officeDocument/2006/relationships/tags" Target="../tags/tag52.xml"/></Relationships>
</file>

<file path=ppt/slides/_rels/slide14.xml.rels><?xml version="1.0" encoding="UTF-8" standalone="yes"?>
<Relationships xmlns="http://schemas.openxmlformats.org/package/2006/relationships"><Relationship Id="rId9" Type="http://schemas.openxmlformats.org/officeDocument/2006/relationships/tags" Target="../tags/tag75.xml"/><Relationship Id="rId8" Type="http://schemas.openxmlformats.org/officeDocument/2006/relationships/tags" Target="../tags/tag74.xml"/><Relationship Id="rId7" Type="http://schemas.openxmlformats.org/officeDocument/2006/relationships/tags" Target="../tags/tag73.xml"/><Relationship Id="rId6" Type="http://schemas.openxmlformats.org/officeDocument/2006/relationships/tags" Target="../tags/tag72.xml"/><Relationship Id="rId5" Type="http://schemas.openxmlformats.org/officeDocument/2006/relationships/tags" Target="../tags/tag71.xml"/><Relationship Id="rId4" Type="http://schemas.openxmlformats.org/officeDocument/2006/relationships/tags" Target="../tags/tag70.xml"/><Relationship Id="rId3" Type="http://schemas.openxmlformats.org/officeDocument/2006/relationships/tags" Target="../tags/tag69.xml"/><Relationship Id="rId2" Type="http://schemas.openxmlformats.org/officeDocument/2006/relationships/tags" Target="../tags/tag68.xml"/><Relationship Id="rId12" Type="http://schemas.openxmlformats.org/officeDocument/2006/relationships/notesSlide" Target="../notesSlides/notesSlide9.xml"/><Relationship Id="rId11" Type="http://schemas.openxmlformats.org/officeDocument/2006/relationships/slideLayout" Target="../slideLayouts/slideLayout1.xml"/><Relationship Id="rId10" Type="http://schemas.openxmlformats.org/officeDocument/2006/relationships/tags" Target="../tags/tag76.xml"/><Relationship Id="rId1" Type="http://schemas.openxmlformats.org/officeDocument/2006/relationships/image" Target="../media/image52.jpeg"/></Relationships>
</file>

<file path=ppt/slides/_rels/slide15.xml.rels><?xml version="1.0" encoding="UTF-8" standalone="yes"?>
<Relationships xmlns="http://schemas.openxmlformats.org/package/2006/relationships"><Relationship Id="rId7" Type="http://schemas.openxmlformats.org/officeDocument/2006/relationships/notesSlide" Target="../notesSlides/notesSlide10.xml"/><Relationship Id="rId6" Type="http://schemas.openxmlformats.org/officeDocument/2006/relationships/slideLayout" Target="../slideLayouts/slideLayout1.xml"/><Relationship Id="rId5" Type="http://schemas.openxmlformats.org/officeDocument/2006/relationships/image" Target="../media/image57.svg"/><Relationship Id="rId4" Type="http://schemas.openxmlformats.org/officeDocument/2006/relationships/image" Target="../media/image56.png"/><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image" Target="../media/image53.jpeg"/></Relationships>
</file>

<file path=ppt/slides/_rels/slide16.xml.rels><?xml version="1.0" encoding="UTF-8" standalone="yes"?>
<Relationships xmlns="http://schemas.openxmlformats.org/package/2006/relationships"><Relationship Id="rId9" Type="http://schemas.openxmlformats.org/officeDocument/2006/relationships/tags" Target="../tags/tag84.xml"/><Relationship Id="rId8" Type="http://schemas.openxmlformats.org/officeDocument/2006/relationships/tags" Target="../tags/tag83.xml"/><Relationship Id="rId7" Type="http://schemas.openxmlformats.org/officeDocument/2006/relationships/tags" Target="../tags/tag82.xml"/><Relationship Id="rId6" Type="http://schemas.openxmlformats.org/officeDocument/2006/relationships/tags" Target="../tags/tag81.xml"/><Relationship Id="rId5" Type="http://schemas.openxmlformats.org/officeDocument/2006/relationships/tags" Target="../tags/tag80.xml"/><Relationship Id="rId4" Type="http://schemas.openxmlformats.org/officeDocument/2006/relationships/tags" Target="../tags/tag79.xml"/><Relationship Id="rId3" Type="http://schemas.openxmlformats.org/officeDocument/2006/relationships/tags" Target="../tags/tag78.xml"/><Relationship Id="rId2" Type="http://schemas.openxmlformats.org/officeDocument/2006/relationships/tags" Target="../tags/tag77.xml"/><Relationship Id="rId12" Type="http://schemas.openxmlformats.org/officeDocument/2006/relationships/notesSlide" Target="../notesSlides/notesSlide11.xml"/><Relationship Id="rId11" Type="http://schemas.openxmlformats.org/officeDocument/2006/relationships/slideLayout" Target="../slideLayouts/slideLayout1.xml"/><Relationship Id="rId10" Type="http://schemas.openxmlformats.org/officeDocument/2006/relationships/tags" Target="../tags/tag85.xml"/><Relationship Id="rId1" Type="http://schemas.openxmlformats.org/officeDocument/2006/relationships/image" Target="../media/image18.jpeg"/></Relationships>
</file>

<file path=ppt/slides/_rels/slide17.xml.rels><?xml version="1.0" encoding="UTF-8" standalone="yes"?>
<Relationships xmlns="http://schemas.openxmlformats.org/package/2006/relationships"><Relationship Id="rId9" Type="http://schemas.openxmlformats.org/officeDocument/2006/relationships/tags" Target="../tags/tag93.xml"/><Relationship Id="rId8" Type="http://schemas.openxmlformats.org/officeDocument/2006/relationships/tags" Target="../tags/tag92.xml"/><Relationship Id="rId7" Type="http://schemas.openxmlformats.org/officeDocument/2006/relationships/tags" Target="../tags/tag91.xml"/><Relationship Id="rId6" Type="http://schemas.openxmlformats.org/officeDocument/2006/relationships/tags" Target="../tags/tag90.xml"/><Relationship Id="rId5" Type="http://schemas.openxmlformats.org/officeDocument/2006/relationships/tags" Target="../tags/tag89.xml"/><Relationship Id="rId4" Type="http://schemas.openxmlformats.org/officeDocument/2006/relationships/tags" Target="../tags/tag88.xml"/><Relationship Id="rId3" Type="http://schemas.openxmlformats.org/officeDocument/2006/relationships/image" Target="../media/image52.jpeg"/><Relationship Id="rId2" Type="http://schemas.openxmlformats.org/officeDocument/2006/relationships/tags" Target="../tags/tag87.xml"/><Relationship Id="rId16" Type="http://schemas.openxmlformats.org/officeDocument/2006/relationships/notesSlide" Target="../notesSlides/notesSlide12.xml"/><Relationship Id="rId15" Type="http://schemas.openxmlformats.org/officeDocument/2006/relationships/slideLayout" Target="../slideLayouts/slideLayout1.xml"/><Relationship Id="rId14" Type="http://schemas.openxmlformats.org/officeDocument/2006/relationships/tags" Target="../tags/tag97.xml"/><Relationship Id="rId13" Type="http://schemas.openxmlformats.org/officeDocument/2006/relationships/tags" Target="../tags/tag96.xml"/><Relationship Id="rId12" Type="http://schemas.openxmlformats.org/officeDocument/2006/relationships/tags" Target="../tags/tag95.xml"/><Relationship Id="rId11" Type="http://schemas.openxmlformats.org/officeDocument/2006/relationships/tags" Target="../tags/tag94.xml"/><Relationship Id="rId10" Type="http://schemas.openxmlformats.org/officeDocument/2006/relationships/image" Target="../media/image53.jpeg"/><Relationship Id="rId1" Type="http://schemas.openxmlformats.org/officeDocument/2006/relationships/tags" Target="../tags/tag86.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6.png"/></Relationships>
</file>

<file path=ppt/slides/_rels/slide19.xml.rels><?xml version="1.0" encoding="UTF-8" standalone="yes"?>
<Relationships xmlns="http://schemas.openxmlformats.org/package/2006/relationships"><Relationship Id="rId9" Type="http://schemas.openxmlformats.org/officeDocument/2006/relationships/tags" Target="../tags/tag105.xml"/><Relationship Id="rId8" Type="http://schemas.openxmlformats.org/officeDocument/2006/relationships/tags" Target="../tags/tag104.xml"/><Relationship Id="rId7" Type="http://schemas.openxmlformats.org/officeDocument/2006/relationships/tags" Target="../tags/tag103.xml"/><Relationship Id="rId6" Type="http://schemas.openxmlformats.org/officeDocument/2006/relationships/tags" Target="../tags/tag102.xml"/><Relationship Id="rId5" Type="http://schemas.openxmlformats.org/officeDocument/2006/relationships/tags" Target="../tags/tag101.xml"/><Relationship Id="rId4" Type="http://schemas.openxmlformats.org/officeDocument/2006/relationships/tags" Target="../tags/tag100.xml"/><Relationship Id="rId3" Type="http://schemas.openxmlformats.org/officeDocument/2006/relationships/tags" Target="../tags/tag99.xml"/><Relationship Id="rId2" Type="http://schemas.openxmlformats.org/officeDocument/2006/relationships/tags" Target="../tags/tag98.xml"/><Relationship Id="rId12" Type="http://schemas.openxmlformats.org/officeDocument/2006/relationships/notesSlide" Target="../notesSlides/notesSlide13.xml"/><Relationship Id="rId11" Type="http://schemas.openxmlformats.org/officeDocument/2006/relationships/slideLayout" Target="../slideLayouts/slideLayout1.xml"/><Relationship Id="rId10" Type="http://schemas.openxmlformats.org/officeDocument/2006/relationships/tags" Target="../tags/tag106.xml"/><Relationship Id="rId1" Type="http://schemas.openxmlformats.org/officeDocument/2006/relationships/image" Target="../media/image58.jpeg"/></Relationships>
</file>

<file path=ppt/slides/_rels/slide2.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10.png"/><Relationship Id="rId7" Type="http://schemas.openxmlformats.org/officeDocument/2006/relationships/image" Target="../media/image9.wmf"/><Relationship Id="rId6" Type="http://schemas.openxmlformats.org/officeDocument/2006/relationships/image" Target="../media/image8.wmf"/><Relationship Id="rId5" Type="http://schemas.openxmlformats.org/officeDocument/2006/relationships/image" Target="../media/image7.wmf"/><Relationship Id="rId4" Type="http://schemas.openxmlformats.org/officeDocument/2006/relationships/image" Target="../media/image6.png"/><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png"/></Relationships>
</file>

<file path=ppt/slides/_rels/slide20.xml.rels><?xml version="1.0" encoding="UTF-8" standalone="yes"?>
<Relationships xmlns="http://schemas.openxmlformats.org/package/2006/relationships"><Relationship Id="rId9" Type="http://schemas.openxmlformats.org/officeDocument/2006/relationships/tags" Target="../tags/tag114.xml"/><Relationship Id="rId8" Type="http://schemas.openxmlformats.org/officeDocument/2006/relationships/tags" Target="../tags/tag113.xml"/><Relationship Id="rId7" Type="http://schemas.openxmlformats.org/officeDocument/2006/relationships/tags" Target="../tags/tag112.xml"/><Relationship Id="rId6" Type="http://schemas.openxmlformats.org/officeDocument/2006/relationships/tags" Target="../tags/tag111.xml"/><Relationship Id="rId5" Type="http://schemas.openxmlformats.org/officeDocument/2006/relationships/tags" Target="../tags/tag110.xml"/><Relationship Id="rId4" Type="http://schemas.openxmlformats.org/officeDocument/2006/relationships/tags" Target="../tags/tag109.xml"/><Relationship Id="rId3" Type="http://schemas.openxmlformats.org/officeDocument/2006/relationships/tags" Target="../tags/tag108.xml"/><Relationship Id="rId2" Type="http://schemas.openxmlformats.org/officeDocument/2006/relationships/tags" Target="../tags/tag107.xml"/><Relationship Id="rId12" Type="http://schemas.openxmlformats.org/officeDocument/2006/relationships/notesSlide" Target="../notesSlides/notesSlide14.xml"/><Relationship Id="rId11" Type="http://schemas.openxmlformats.org/officeDocument/2006/relationships/slideLayout" Target="../slideLayouts/slideLayout1.xml"/><Relationship Id="rId10" Type="http://schemas.openxmlformats.org/officeDocument/2006/relationships/tags" Target="../tags/tag115.xml"/><Relationship Id="rId1" Type="http://schemas.openxmlformats.org/officeDocument/2006/relationships/image" Target="../media/image18.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image" Target="../media/image59.png"/></Relationships>
</file>

<file path=ppt/slides/_rels/slide22.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61.jpeg"/><Relationship Id="rId7" Type="http://schemas.openxmlformats.org/officeDocument/2006/relationships/image" Target="../media/image60.png"/><Relationship Id="rId6" Type="http://schemas.openxmlformats.org/officeDocument/2006/relationships/tags" Target="../tags/tag121.xml"/><Relationship Id="rId5" Type="http://schemas.openxmlformats.org/officeDocument/2006/relationships/tags" Target="../tags/tag120.xml"/><Relationship Id="rId4" Type="http://schemas.openxmlformats.org/officeDocument/2006/relationships/tags" Target="../tags/tag119.xml"/><Relationship Id="rId3" Type="http://schemas.openxmlformats.org/officeDocument/2006/relationships/tags" Target="../tags/tag118.xml"/><Relationship Id="rId2" Type="http://schemas.openxmlformats.org/officeDocument/2006/relationships/tags" Target="../tags/tag117.xml"/><Relationship Id="rId10" Type="http://schemas.openxmlformats.org/officeDocument/2006/relationships/notesSlide" Target="../notesSlides/notesSlide16.xml"/><Relationship Id="rId1" Type="http://schemas.openxmlformats.org/officeDocument/2006/relationships/tags" Target="../tags/tag116.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6.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image" Target="../media/image62.png"/></Relationships>
</file>

<file path=ppt/slides/_rels/slide25.xml.rels><?xml version="1.0" encoding="UTF-8" standalone="yes"?>
<Relationships xmlns="http://schemas.openxmlformats.org/package/2006/relationships"><Relationship Id="rId9" Type="http://schemas.openxmlformats.org/officeDocument/2006/relationships/tags" Target="../tags/tag128.xml"/><Relationship Id="rId8" Type="http://schemas.openxmlformats.org/officeDocument/2006/relationships/tags" Target="../tags/tag127.xml"/><Relationship Id="rId7" Type="http://schemas.openxmlformats.org/officeDocument/2006/relationships/tags" Target="../tags/tag126.xml"/><Relationship Id="rId6" Type="http://schemas.openxmlformats.org/officeDocument/2006/relationships/image" Target="../media/image64.svg"/><Relationship Id="rId5" Type="http://schemas.openxmlformats.org/officeDocument/2006/relationships/image" Target="../media/image63.png"/><Relationship Id="rId4" Type="http://schemas.openxmlformats.org/officeDocument/2006/relationships/tags" Target="../tags/tag125.xml"/><Relationship Id="rId3" Type="http://schemas.openxmlformats.org/officeDocument/2006/relationships/tags" Target="../tags/tag124.xml"/><Relationship Id="rId27" Type="http://schemas.openxmlformats.org/officeDocument/2006/relationships/notesSlide" Target="../notesSlides/notesSlide18.xml"/><Relationship Id="rId26" Type="http://schemas.openxmlformats.org/officeDocument/2006/relationships/slideLayout" Target="../slideLayouts/slideLayout1.xml"/><Relationship Id="rId25" Type="http://schemas.openxmlformats.org/officeDocument/2006/relationships/image" Target="../media/image69.png"/><Relationship Id="rId24" Type="http://schemas.openxmlformats.org/officeDocument/2006/relationships/tags" Target="../tags/tag139.xml"/><Relationship Id="rId23" Type="http://schemas.openxmlformats.org/officeDocument/2006/relationships/tags" Target="../tags/tag138.xml"/><Relationship Id="rId22" Type="http://schemas.openxmlformats.org/officeDocument/2006/relationships/image" Target="../media/image68.svg"/><Relationship Id="rId21" Type="http://schemas.openxmlformats.org/officeDocument/2006/relationships/image" Target="../media/image67.png"/><Relationship Id="rId20" Type="http://schemas.openxmlformats.org/officeDocument/2006/relationships/tags" Target="../tags/tag137.xml"/><Relationship Id="rId2" Type="http://schemas.openxmlformats.org/officeDocument/2006/relationships/tags" Target="../tags/tag123.xml"/><Relationship Id="rId19" Type="http://schemas.openxmlformats.org/officeDocument/2006/relationships/tags" Target="../tags/tag136.xml"/><Relationship Id="rId18" Type="http://schemas.openxmlformats.org/officeDocument/2006/relationships/tags" Target="../tags/tag135.xml"/><Relationship Id="rId17" Type="http://schemas.openxmlformats.org/officeDocument/2006/relationships/tags" Target="../tags/tag134.xml"/><Relationship Id="rId16" Type="http://schemas.openxmlformats.org/officeDocument/2006/relationships/tags" Target="../tags/tag133.xml"/><Relationship Id="rId15" Type="http://schemas.openxmlformats.org/officeDocument/2006/relationships/tags" Target="../tags/tag132.xml"/><Relationship Id="rId14" Type="http://schemas.openxmlformats.org/officeDocument/2006/relationships/image" Target="../media/image66.svg"/><Relationship Id="rId13" Type="http://schemas.openxmlformats.org/officeDocument/2006/relationships/image" Target="../media/image65.png"/><Relationship Id="rId12" Type="http://schemas.openxmlformats.org/officeDocument/2006/relationships/tags" Target="../tags/tag131.xml"/><Relationship Id="rId11" Type="http://schemas.openxmlformats.org/officeDocument/2006/relationships/tags" Target="../tags/tag130.xml"/><Relationship Id="rId10" Type="http://schemas.openxmlformats.org/officeDocument/2006/relationships/tags" Target="../tags/tag129.xml"/><Relationship Id="rId1" Type="http://schemas.openxmlformats.org/officeDocument/2006/relationships/tags" Target="../tags/tag122.xml"/></Relationships>
</file>

<file path=ppt/slides/_rels/slide26.xml.rels><?xml version="1.0" encoding="UTF-8" standalone="yes"?>
<Relationships xmlns="http://schemas.openxmlformats.org/package/2006/relationships"><Relationship Id="rId9" Type="http://schemas.openxmlformats.org/officeDocument/2006/relationships/image" Target="../media/image72.png"/><Relationship Id="rId8" Type="http://schemas.openxmlformats.org/officeDocument/2006/relationships/tags" Target="../tags/tag145.xml"/><Relationship Id="rId7" Type="http://schemas.openxmlformats.org/officeDocument/2006/relationships/tags" Target="../tags/tag144.xml"/><Relationship Id="rId6" Type="http://schemas.openxmlformats.org/officeDocument/2006/relationships/tags" Target="../tags/tag143.xml"/><Relationship Id="rId5" Type="http://schemas.openxmlformats.org/officeDocument/2006/relationships/tags" Target="../tags/tag142.xml"/><Relationship Id="rId4" Type="http://schemas.openxmlformats.org/officeDocument/2006/relationships/tags" Target="../tags/tag141.xml"/><Relationship Id="rId3" Type="http://schemas.openxmlformats.org/officeDocument/2006/relationships/tags" Target="../tags/tag140.xml"/><Relationship Id="rId2" Type="http://schemas.openxmlformats.org/officeDocument/2006/relationships/image" Target="../media/image71.svg"/><Relationship Id="rId18" Type="http://schemas.openxmlformats.org/officeDocument/2006/relationships/notesSlide" Target="../notesSlides/notesSlide19.xml"/><Relationship Id="rId17" Type="http://schemas.openxmlformats.org/officeDocument/2006/relationships/slideLayout" Target="../slideLayouts/slideLayout1.xml"/><Relationship Id="rId16" Type="http://schemas.openxmlformats.org/officeDocument/2006/relationships/tags" Target="../tags/tag151.xml"/><Relationship Id="rId15" Type="http://schemas.openxmlformats.org/officeDocument/2006/relationships/tags" Target="../tags/tag150.xml"/><Relationship Id="rId14" Type="http://schemas.openxmlformats.org/officeDocument/2006/relationships/tags" Target="../tags/tag149.xml"/><Relationship Id="rId13" Type="http://schemas.openxmlformats.org/officeDocument/2006/relationships/tags" Target="../tags/tag148.xml"/><Relationship Id="rId12" Type="http://schemas.openxmlformats.org/officeDocument/2006/relationships/tags" Target="../tags/tag147.xml"/><Relationship Id="rId11" Type="http://schemas.openxmlformats.org/officeDocument/2006/relationships/tags" Target="../tags/tag146.xml"/><Relationship Id="rId10" Type="http://schemas.openxmlformats.org/officeDocument/2006/relationships/image" Target="../media/image73.svg"/><Relationship Id="rId1" Type="http://schemas.openxmlformats.org/officeDocument/2006/relationships/image" Target="../media/image70.png"/></Relationships>
</file>

<file path=ppt/slides/_rels/slide27.xml.rels><?xml version="1.0" encoding="UTF-8" standalone="yes"?>
<Relationships xmlns="http://schemas.openxmlformats.org/package/2006/relationships"><Relationship Id="rId9" Type="http://schemas.openxmlformats.org/officeDocument/2006/relationships/tags" Target="../tags/tag157.xml"/><Relationship Id="rId8" Type="http://schemas.openxmlformats.org/officeDocument/2006/relationships/tags" Target="../tags/tag156.xml"/><Relationship Id="rId7" Type="http://schemas.openxmlformats.org/officeDocument/2006/relationships/tags" Target="../tags/tag155.xml"/><Relationship Id="rId6" Type="http://schemas.openxmlformats.org/officeDocument/2006/relationships/tags" Target="../tags/tag154.xml"/><Relationship Id="rId5" Type="http://schemas.openxmlformats.org/officeDocument/2006/relationships/image" Target="../media/image75.svg"/><Relationship Id="rId4" Type="http://schemas.openxmlformats.org/officeDocument/2006/relationships/image" Target="../media/image74.png"/><Relationship Id="rId3" Type="http://schemas.openxmlformats.org/officeDocument/2006/relationships/tags" Target="../tags/tag153.xml"/><Relationship Id="rId27" Type="http://schemas.openxmlformats.org/officeDocument/2006/relationships/notesSlide" Target="../notesSlides/notesSlide20.xml"/><Relationship Id="rId26" Type="http://schemas.openxmlformats.org/officeDocument/2006/relationships/slideLayout" Target="../slideLayouts/slideLayout1.xml"/><Relationship Id="rId25" Type="http://schemas.openxmlformats.org/officeDocument/2006/relationships/tags" Target="../tags/tag169.xml"/><Relationship Id="rId24" Type="http://schemas.openxmlformats.org/officeDocument/2006/relationships/tags" Target="../tags/tag168.xml"/><Relationship Id="rId23" Type="http://schemas.openxmlformats.org/officeDocument/2006/relationships/tags" Target="../tags/tag167.xml"/><Relationship Id="rId22" Type="http://schemas.openxmlformats.org/officeDocument/2006/relationships/tags" Target="../tags/tag166.xml"/><Relationship Id="rId21" Type="http://schemas.openxmlformats.org/officeDocument/2006/relationships/image" Target="../media/image79.svg"/><Relationship Id="rId20" Type="http://schemas.openxmlformats.org/officeDocument/2006/relationships/image" Target="../media/image78.png"/><Relationship Id="rId2" Type="http://schemas.openxmlformats.org/officeDocument/2006/relationships/tags" Target="../tags/tag152.xml"/><Relationship Id="rId19" Type="http://schemas.openxmlformats.org/officeDocument/2006/relationships/tags" Target="../tags/tag165.xml"/><Relationship Id="rId18" Type="http://schemas.openxmlformats.org/officeDocument/2006/relationships/tags" Target="../tags/tag164.xml"/><Relationship Id="rId17" Type="http://schemas.openxmlformats.org/officeDocument/2006/relationships/tags" Target="../tags/tag163.xml"/><Relationship Id="rId16" Type="http://schemas.openxmlformats.org/officeDocument/2006/relationships/tags" Target="../tags/tag162.xml"/><Relationship Id="rId15" Type="http://schemas.openxmlformats.org/officeDocument/2006/relationships/tags" Target="../tags/tag161.xml"/><Relationship Id="rId14" Type="http://schemas.openxmlformats.org/officeDocument/2006/relationships/tags" Target="../tags/tag160.xml"/><Relationship Id="rId13" Type="http://schemas.openxmlformats.org/officeDocument/2006/relationships/image" Target="../media/image77.svg"/><Relationship Id="rId12" Type="http://schemas.openxmlformats.org/officeDocument/2006/relationships/image" Target="../media/image76.png"/><Relationship Id="rId11" Type="http://schemas.openxmlformats.org/officeDocument/2006/relationships/tags" Target="../tags/tag159.xml"/><Relationship Id="rId10" Type="http://schemas.openxmlformats.org/officeDocument/2006/relationships/tags" Target="../tags/tag158.xml"/><Relationship Id="rId1" Type="http://schemas.openxmlformats.org/officeDocument/2006/relationships/image" Target="../media/image30.jpeg"/></Relationships>
</file>

<file path=ppt/slides/_rels/slide28.xml.rels><?xml version="1.0" encoding="UTF-8" standalone="yes"?>
<Relationships xmlns="http://schemas.openxmlformats.org/package/2006/relationships"><Relationship Id="rId4" Type="http://schemas.openxmlformats.org/officeDocument/2006/relationships/notesSlide" Target="../notesSlides/notesSlide21.xml"/><Relationship Id="rId3" Type="http://schemas.openxmlformats.org/officeDocument/2006/relationships/slideLayout" Target="../slideLayouts/slideLayout1.xml"/><Relationship Id="rId2" Type="http://schemas.openxmlformats.org/officeDocument/2006/relationships/image" Target="../media/image81.jpeg"/><Relationship Id="rId1" Type="http://schemas.openxmlformats.org/officeDocument/2006/relationships/image" Target="../media/image80.jpe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6.png"/></Relationships>
</file>

<file path=ppt/slides/_rels/slide3.xml.rels><?xml version="1.0" encoding="UTF-8" standalone="yes"?>
<Relationships xmlns="http://schemas.openxmlformats.org/package/2006/relationships"><Relationship Id="rId9" Type="http://schemas.openxmlformats.org/officeDocument/2006/relationships/image" Target="../media/image13.jpeg"/><Relationship Id="rId8" Type="http://schemas.openxmlformats.org/officeDocument/2006/relationships/image" Target="../media/image12.jpeg"/><Relationship Id="rId7" Type="http://schemas.openxmlformats.org/officeDocument/2006/relationships/image" Target="../media/image11.jpeg"/><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tags" Target="../tags/tag2.xml"/><Relationship Id="rId12" Type="http://schemas.openxmlformats.org/officeDocument/2006/relationships/slideLayout" Target="../slideLayouts/slideLayout7.xml"/><Relationship Id="rId11" Type="http://schemas.openxmlformats.org/officeDocument/2006/relationships/image" Target="../media/image15.png"/><Relationship Id="rId10" Type="http://schemas.openxmlformats.org/officeDocument/2006/relationships/image" Target="../media/image14.jpeg"/><Relationship Id="rId1" Type="http://schemas.openxmlformats.org/officeDocument/2006/relationships/tags" Target="../tags/tag1.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xml"/><Relationship Id="rId1" Type="http://schemas.openxmlformats.org/officeDocument/2006/relationships/image" Target="../media/image82.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9.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8.jpeg"/></Relationships>
</file>

<file path=ppt/slides/_rels/slide33.xml.rels><?xml version="1.0" encoding="UTF-8" standalone="yes"?>
<Relationships xmlns="http://schemas.openxmlformats.org/package/2006/relationships"><Relationship Id="rId9" Type="http://schemas.openxmlformats.org/officeDocument/2006/relationships/tags" Target="../tags/tag175.xml"/><Relationship Id="rId8" Type="http://schemas.openxmlformats.org/officeDocument/2006/relationships/tags" Target="../tags/tag174.xml"/><Relationship Id="rId7" Type="http://schemas.openxmlformats.org/officeDocument/2006/relationships/tags" Target="../tags/tag173.xml"/><Relationship Id="rId6" Type="http://schemas.openxmlformats.org/officeDocument/2006/relationships/tags" Target="../tags/tag172.xml"/><Relationship Id="rId5" Type="http://schemas.openxmlformats.org/officeDocument/2006/relationships/image" Target="../media/image85.svg"/><Relationship Id="rId4" Type="http://schemas.openxmlformats.org/officeDocument/2006/relationships/image" Target="../media/image84.png"/><Relationship Id="rId3" Type="http://schemas.openxmlformats.org/officeDocument/2006/relationships/tags" Target="../tags/tag171.xml"/><Relationship Id="rId2" Type="http://schemas.openxmlformats.org/officeDocument/2006/relationships/tags" Target="../tags/tag170.xml"/><Relationship Id="rId17" Type="http://schemas.openxmlformats.org/officeDocument/2006/relationships/notesSlide" Target="../notesSlides/notesSlide23.xml"/><Relationship Id="rId16" Type="http://schemas.openxmlformats.org/officeDocument/2006/relationships/slideLayout" Target="../slideLayouts/slideLayout1.xml"/><Relationship Id="rId15" Type="http://schemas.openxmlformats.org/officeDocument/2006/relationships/tags" Target="../tags/tag179.xml"/><Relationship Id="rId14" Type="http://schemas.openxmlformats.org/officeDocument/2006/relationships/tags" Target="../tags/tag178.xml"/><Relationship Id="rId13" Type="http://schemas.openxmlformats.org/officeDocument/2006/relationships/tags" Target="../tags/tag177.xml"/><Relationship Id="rId12" Type="http://schemas.openxmlformats.org/officeDocument/2006/relationships/image" Target="../media/image87.svg"/><Relationship Id="rId11" Type="http://schemas.openxmlformats.org/officeDocument/2006/relationships/image" Target="../media/image86.png"/><Relationship Id="rId10" Type="http://schemas.openxmlformats.org/officeDocument/2006/relationships/tags" Target="../tags/tag176.xml"/><Relationship Id="rId1" Type="http://schemas.openxmlformats.org/officeDocument/2006/relationships/image" Target="../media/image83.jpeg"/></Relationships>
</file>

<file path=ppt/slides/_rels/slide34.xml.rels><?xml version="1.0" encoding="UTF-8" standalone="yes"?>
<Relationships xmlns="http://schemas.openxmlformats.org/package/2006/relationships"><Relationship Id="rId7" Type="http://schemas.openxmlformats.org/officeDocument/2006/relationships/notesSlide" Target="../notesSlides/notesSlide24.xml"/><Relationship Id="rId6" Type="http://schemas.openxmlformats.org/officeDocument/2006/relationships/slideLayout" Target="../slideLayouts/slideLayout1.xml"/><Relationship Id="rId5" Type="http://schemas.openxmlformats.org/officeDocument/2006/relationships/image" Target="../media/image92.png"/><Relationship Id="rId4" Type="http://schemas.openxmlformats.org/officeDocument/2006/relationships/image" Target="../media/image91.svg"/><Relationship Id="rId3" Type="http://schemas.openxmlformats.org/officeDocument/2006/relationships/image" Target="../media/image90.png"/><Relationship Id="rId2" Type="http://schemas.openxmlformats.org/officeDocument/2006/relationships/image" Target="../media/image89.svg"/><Relationship Id="rId1" Type="http://schemas.openxmlformats.org/officeDocument/2006/relationships/image" Target="../media/image88.png"/></Relationships>
</file>

<file path=ppt/slides/_rels/slide35.xml.rels><?xml version="1.0" encoding="UTF-8" standalone="yes"?>
<Relationships xmlns="http://schemas.openxmlformats.org/package/2006/relationships"><Relationship Id="rId5" Type="http://schemas.openxmlformats.org/officeDocument/2006/relationships/notesSlide" Target="../notesSlides/notesSlide25.xml"/><Relationship Id="rId4" Type="http://schemas.openxmlformats.org/officeDocument/2006/relationships/slideLayout" Target="../slideLayouts/slideLayout1.xml"/><Relationship Id="rId3" Type="http://schemas.openxmlformats.org/officeDocument/2006/relationships/image" Target="../media/image95.png"/><Relationship Id="rId2" Type="http://schemas.openxmlformats.org/officeDocument/2006/relationships/image" Target="../media/image94.svg"/><Relationship Id="rId1" Type="http://schemas.openxmlformats.org/officeDocument/2006/relationships/image" Target="../media/image93.png"/></Relationships>
</file>

<file path=ppt/slides/_rels/slide36.xml.rels><?xml version="1.0" encoding="UTF-8" standalone="yes"?>
<Relationships xmlns="http://schemas.openxmlformats.org/package/2006/relationships"><Relationship Id="rId9" Type="http://schemas.openxmlformats.org/officeDocument/2006/relationships/tags" Target="../tags/tag188.xml"/><Relationship Id="rId8" Type="http://schemas.openxmlformats.org/officeDocument/2006/relationships/tags" Target="../tags/tag187.xml"/><Relationship Id="rId71" Type="http://schemas.openxmlformats.org/officeDocument/2006/relationships/notesSlide" Target="../notesSlides/notesSlide26.xml"/><Relationship Id="rId70" Type="http://schemas.openxmlformats.org/officeDocument/2006/relationships/slideLayout" Target="../slideLayouts/slideLayout1.xml"/><Relationship Id="rId7" Type="http://schemas.openxmlformats.org/officeDocument/2006/relationships/tags" Target="../tags/tag186.xml"/><Relationship Id="rId69" Type="http://schemas.openxmlformats.org/officeDocument/2006/relationships/tags" Target="../tags/tag248.xml"/><Relationship Id="rId68" Type="http://schemas.openxmlformats.org/officeDocument/2006/relationships/tags" Target="../tags/tag247.xml"/><Relationship Id="rId67" Type="http://schemas.openxmlformats.org/officeDocument/2006/relationships/tags" Target="../tags/tag246.xml"/><Relationship Id="rId66" Type="http://schemas.openxmlformats.org/officeDocument/2006/relationships/tags" Target="../tags/tag245.xml"/><Relationship Id="rId65" Type="http://schemas.openxmlformats.org/officeDocument/2006/relationships/tags" Target="../tags/tag244.xml"/><Relationship Id="rId64" Type="http://schemas.openxmlformats.org/officeDocument/2006/relationships/tags" Target="../tags/tag243.xml"/><Relationship Id="rId63" Type="http://schemas.openxmlformats.org/officeDocument/2006/relationships/tags" Target="../tags/tag242.xml"/><Relationship Id="rId62" Type="http://schemas.openxmlformats.org/officeDocument/2006/relationships/tags" Target="../tags/tag241.xml"/><Relationship Id="rId61" Type="http://schemas.openxmlformats.org/officeDocument/2006/relationships/tags" Target="../tags/tag240.xml"/><Relationship Id="rId60" Type="http://schemas.openxmlformats.org/officeDocument/2006/relationships/tags" Target="../tags/tag239.xml"/><Relationship Id="rId6" Type="http://schemas.openxmlformats.org/officeDocument/2006/relationships/tags" Target="../tags/tag185.xml"/><Relationship Id="rId59" Type="http://schemas.openxmlformats.org/officeDocument/2006/relationships/tags" Target="../tags/tag238.xml"/><Relationship Id="rId58" Type="http://schemas.openxmlformats.org/officeDocument/2006/relationships/tags" Target="../tags/tag237.xml"/><Relationship Id="rId57" Type="http://schemas.openxmlformats.org/officeDocument/2006/relationships/tags" Target="../tags/tag236.xml"/><Relationship Id="rId56" Type="http://schemas.openxmlformats.org/officeDocument/2006/relationships/tags" Target="../tags/tag235.xml"/><Relationship Id="rId55" Type="http://schemas.openxmlformats.org/officeDocument/2006/relationships/tags" Target="../tags/tag234.xml"/><Relationship Id="rId54" Type="http://schemas.openxmlformats.org/officeDocument/2006/relationships/tags" Target="../tags/tag233.xml"/><Relationship Id="rId53" Type="http://schemas.openxmlformats.org/officeDocument/2006/relationships/tags" Target="../tags/tag232.xml"/><Relationship Id="rId52" Type="http://schemas.openxmlformats.org/officeDocument/2006/relationships/tags" Target="../tags/tag231.xml"/><Relationship Id="rId51" Type="http://schemas.openxmlformats.org/officeDocument/2006/relationships/tags" Target="../tags/tag230.xml"/><Relationship Id="rId50" Type="http://schemas.openxmlformats.org/officeDocument/2006/relationships/tags" Target="../tags/tag229.xml"/><Relationship Id="rId5" Type="http://schemas.openxmlformats.org/officeDocument/2006/relationships/tags" Target="../tags/tag184.xml"/><Relationship Id="rId49" Type="http://schemas.openxmlformats.org/officeDocument/2006/relationships/tags" Target="../tags/tag228.xml"/><Relationship Id="rId48" Type="http://schemas.openxmlformats.org/officeDocument/2006/relationships/tags" Target="../tags/tag227.xml"/><Relationship Id="rId47" Type="http://schemas.openxmlformats.org/officeDocument/2006/relationships/tags" Target="../tags/tag226.xml"/><Relationship Id="rId46" Type="http://schemas.openxmlformats.org/officeDocument/2006/relationships/tags" Target="../tags/tag225.xml"/><Relationship Id="rId45" Type="http://schemas.openxmlformats.org/officeDocument/2006/relationships/tags" Target="../tags/tag224.xml"/><Relationship Id="rId44" Type="http://schemas.openxmlformats.org/officeDocument/2006/relationships/tags" Target="../tags/tag223.xml"/><Relationship Id="rId43" Type="http://schemas.openxmlformats.org/officeDocument/2006/relationships/tags" Target="../tags/tag222.xml"/><Relationship Id="rId42" Type="http://schemas.openxmlformats.org/officeDocument/2006/relationships/tags" Target="../tags/tag221.xml"/><Relationship Id="rId41" Type="http://schemas.openxmlformats.org/officeDocument/2006/relationships/tags" Target="../tags/tag220.xml"/><Relationship Id="rId40" Type="http://schemas.openxmlformats.org/officeDocument/2006/relationships/tags" Target="../tags/tag219.xml"/><Relationship Id="rId4" Type="http://schemas.openxmlformats.org/officeDocument/2006/relationships/tags" Target="../tags/tag183.xml"/><Relationship Id="rId39" Type="http://schemas.openxmlformats.org/officeDocument/2006/relationships/tags" Target="../tags/tag218.xml"/><Relationship Id="rId38" Type="http://schemas.openxmlformats.org/officeDocument/2006/relationships/tags" Target="../tags/tag217.xml"/><Relationship Id="rId37" Type="http://schemas.openxmlformats.org/officeDocument/2006/relationships/tags" Target="../tags/tag216.xml"/><Relationship Id="rId36" Type="http://schemas.openxmlformats.org/officeDocument/2006/relationships/tags" Target="../tags/tag215.xml"/><Relationship Id="rId35" Type="http://schemas.openxmlformats.org/officeDocument/2006/relationships/tags" Target="../tags/tag214.xml"/><Relationship Id="rId34" Type="http://schemas.openxmlformats.org/officeDocument/2006/relationships/tags" Target="../tags/tag213.xml"/><Relationship Id="rId33" Type="http://schemas.openxmlformats.org/officeDocument/2006/relationships/tags" Target="../tags/tag212.xml"/><Relationship Id="rId32" Type="http://schemas.openxmlformats.org/officeDocument/2006/relationships/tags" Target="../tags/tag211.xml"/><Relationship Id="rId31" Type="http://schemas.openxmlformats.org/officeDocument/2006/relationships/tags" Target="../tags/tag210.xml"/><Relationship Id="rId30" Type="http://schemas.openxmlformats.org/officeDocument/2006/relationships/tags" Target="../tags/tag209.xml"/><Relationship Id="rId3" Type="http://schemas.openxmlformats.org/officeDocument/2006/relationships/tags" Target="../tags/tag182.xml"/><Relationship Id="rId29" Type="http://schemas.openxmlformats.org/officeDocument/2006/relationships/tags" Target="../tags/tag208.xml"/><Relationship Id="rId28" Type="http://schemas.openxmlformats.org/officeDocument/2006/relationships/tags" Target="../tags/tag207.xml"/><Relationship Id="rId27" Type="http://schemas.openxmlformats.org/officeDocument/2006/relationships/tags" Target="../tags/tag206.xml"/><Relationship Id="rId26" Type="http://schemas.openxmlformats.org/officeDocument/2006/relationships/tags" Target="../tags/tag205.xml"/><Relationship Id="rId25" Type="http://schemas.openxmlformats.org/officeDocument/2006/relationships/tags" Target="../tags/tag204.xml"/><Relationship Id="rId24" Type="http://schemas.openxmlformats.org/officeDocument/2006/relationships/tags" Target="../tags/tag203.xml"/><Relationship Id="rId23" Type="http://schemas.openxmlformats.org/officeDocument/2006/relationships/tags" Target="../tags/tag202.xml"/><Relationship Id="rId22" Type="http://schemas.openxmlformats.org/officeDocument/2006/relationships/tags" Target="../tags/tag201.xml"/><Relationship Id="rId21" Type="http://schemas.openxmlformats.org/officeDocument/2006/relationships/tags" Target="../tags/tag200.xml"/><Relationship Id="rId20" Type="http://schemas.openxmlformats.org/officeDocument/2006/relationships/tags" Target="../tags/tag199.xml"/><Relationship Id="rId2" Type="http://schemas.openxmlformats.org/officeDocument/2006/relationships/tags" Target="../tags/tag181.xml"/><Relationship Id="rId19" Type="http://schemas.openxmlformats.org/officeDocument/2006/relationships/tags" Target="../tags/tag198.xml"/><Relationship Id="rId18" Type="http://schemas.openxmlformats.org/officeDocument/2006/relationships/tags" Target="../tags/tag197.xml"/><Relationship Id="rId17" Type="http://schemas.openxmlformats.org/officeDocument/2006/relationships/tags" Target="../tags/tag196.xml"/><Relationship Id="rId16" Type="http://schemas.openxmlformats.org/officeDocument/2006/relationships/tags" Target="../tags/tag195.xml"/><Relationship Id="rId15" Type="http://schemas.openxmlformats.org/officeDocument/2006/relationships/tags" Target="../tags/tag194.xml"/><Relationship Id="rId14" Type="http://schemas.openxmlformats.org/officeDocument/2006/relationships/tags" Target="../tags/tag193.xml"/><Relationship Id="rId13" Type="http://schemas.openxmlformats.org/officeDocument/2006/relationships/tags" Target="../tags/tag192.xml"/><Relationship Id="rId12" Type="http://schemas.openxmlformats.org/officeDocument/2006/relationships/tags" Target="../tags/tag191.xml"/><Relationship Id="rId11" Type="http://schemas.openxmlformats.org/officeDocument/2006/relationships/tags" Target="../tags/tag190.xml"/><Relationship Id="rId10" Type="http://schemas.openxmlformats.org/officeDocument/2006/relationships/tags" Target="../tags/tag189.xml"/><Relationship Id="rId1" Type="http://schemas.openxmlformats.org/officeDocument/2006/relationships/tags" Target="../tags/tag180.xml"/></Relationships>
</file>

<file path=ppt/slides/_rels/slide37.xml.rels><?xml version="1.0" encoding="UTF-8" standalone="yes"?>
<Relationships xmlns="http://schemas.openxmlformats.org/package/2006/relationships"><Relationship Id="rId4" Type="http://schemas.openxmlformats.org/officeDocument/2006/relationships/notesSlide" Target="../notesSlides/notesSlide27.xml"/><Relationship Id="rId3" Type="http://schemas.openxmlformats.org/officeDocument/2006/relationships/slideLayout" Target="../slideLayouts/slideLayout7.xml"/><Relationship Id="rId2" Type="http://schemas.openxmlformats.org/officeDocument/2006/relationships/image" Target="../media/image97.png"/><Relationship Id="rId1" Type="http://schemas.openxmlformats.org/officeDocument/2006/relationships/image" Target="../media/image96.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9" Type="http://schemas.openxmlformats.org/officeDocument/2006/relationships/tags" Target="../tags/tag14.xml"/><Relationship Id="rId8" Type="http://schemas.openxmlformats.org/officeDocument/2006/relationships/tags" Target="../tags/tag13.xml"/><Relationship Id="rId7" Type="http://schemas.openxmlformats.org/officeDocument/2006/relationships/tags" Target="../tags/tag12.xml"/><Relationship Id="rId6" Type="http://schemas.openxmlformats.org/officeDocument/2006/relationships/tags" Target="../tags/tag11.xml"/><Relationship Id="rId5" Type="http://schemas.openxmlformats.org/officeDocument/2006/relationships/tags" Target="../tags/tag10.xml"/><Relationship Id="rId4" Type="http://schemas.openxmlformats.org/officeDocument/2006/relationships/tags" Target="../tags/tag9.xml"/><Relationship Id="rId3" Type="http://schemas.openxmlformats.org/officeDocument/2006/relationships/tags" Target="../tags/tag8.xml"/><Relationship Id="rId2" Type="http://schemas.openxmlformats.org/officeDocument/2006/relationships/tags" Target="../tags/tag7.xml"/><Relationship Id="rId12" Type="http://schemas.openxmlformats.org/officeDocument/2006/relationships/notesSlide" Target="../notesSlides/notesSlide2.xml"/><Relationship Id="rId11" Type="http://schemas.openxmlformats.org/officeDocument/2006/relationships/slideLayout" Target="../slideLayouts/slideLayout1.xml"/><Relationship Id="rId10" Type="http://schemas.openxmlformats.org/officeDocument/2006/relationships/tags" Target="../tags/tag15.xml"/><Relationship Id="rId1" Type="http://schemas.openxmlformats.org/officeDocument/2006/relationships/image" Target="../media/image17.jpeg"/></Relationships>
</file>

<file path=ppt/slides/_rels/slide7.xml.rels><?xml version="1.0" encoding="UTF-8" standalone="yes"?>
<Relationships xmlns="http://schemas.openxmlformats.org/package/2006/relationships"><Relationship Id="rId9" Type="http://schemas.openxmlformats.org/officeDocument/2006/relationships/tags" Target="../tags/tag21.xml"/><Relationship Id="rId8" Type="http://schemas.openxmlformats.org/officeDocument/2006/relationships/tags" Target="../tags/tag20.xml"/><Relationship Id="rId7" Type="http://schemas.openxmlformats.org/officeDocument/2006/relationships/tags" Target="../tags/tag19.xml"/><Relationship Id="rId6" Type="http://schemas.openxmlformats.org/officeDocument/2006/relationships/tags" Target="../tags/tag18.xml"/><Relationship Id="rId5" Type="http://schemas.openxmlformats.org/officeDocument/2006/relationships/image" Target="../media/image20.svg"/><Relationship Id="rId4" Type="http://schemas.openxmlformats.org/officeDocument/2006/relationships/image" Target="../media/image19.png"/><Relationship Id="rId3" Type="http://schemas.openxmlformats.org/officeDocument/2006/relationships/tags" Target="../tags/tag17.xml"/><Relationship Id="rId21" Type="http://schemas.openxmlformats.org/officeDocument/2006/relationships/notesSlide" Target="../notesSlides/notesSlide3.xml"/><Relationship Id="rId20" Type="http://schemas.openxmlformats.org/officeDocument/2006/relationships/slideLayout" Target="../slideLayouts/slideLayout1.xml"/><Relationship Id="rId2" Type="http://schemas.openxmlformats.org/officeDocument/2006/relationships/tags" Target="../tags/tag16.xml"/><Relationship Id="rId19" Type="http://schemas.openxmlformats.org/officeDocument/2006/relationships/tags" Target="../tags/tag27.xml"/><Relationship Id="rId18" Type="http://schemas.openxmlformats.org/officeDocument/2006/relationships/tags" Target="../tags/tag26.xml"/><Relationship Id="rId17" Type="http://schemas.openxmlformats.org/officeDocument/2006/relationships/image" Target="../media/image24.svg"/><Relationship Id="rId16" Type="http://schemas.openxmlformats.org/officeDocument/2006/relationships/image" Target="../media/image23.png"/><Relationship Id="rId15" Type="http://schemas.openxmlformats.org/officeDocument/2006/relationships/tags" Target="../tags/tag25.xml"/><Relationship Id="rId14" Type="http://schemas.openxmlformats.org/officeDocument/2006/relationships/tags" Target="../tags/tag24.xml"/><Relationship Id="rId13" Type="http://schemas.openxmlformats.org/officeDocument/2006/relationships/tags" Target="../tags/tag23.xml"/><Relationship Id="rId12" Type="http://schemas.openxmlformats.org/officeDocument/2006/relationships/tags" Target="../tags/tag22.xml"/><Relationship Id="rId11" Type="http://schemas.openxmlformats.org/officeDocument/2006/relationships/image" Target="../media/image22.svg"/><Relationship Id="rId10" Type="http://schemas.openxmlformats.org/officeDocument/2006/relationships/image" Target="../media/image21.png"/><Relationship Id="rId1" Type="http://schemas.openxmlformats.org/officeDocument/2006/relationships/image" Target="../media/image18.jpeg"/></Relationships>
</file>

<file path=ppt/slides/_rels/slide8.xml.rels><?xml version="1.0" encoding="UTF-8" standalone="yes"?>
<Relationships xmlns="http://schemas.openxmlformats.org/package/2006/relationships"><Relationship Id="rId7" Type="http://schemas.openxmlformats.org/officeDocument/2006/relationships/notesSlide" Target="../notesSlides/notesSlide4.xml"/><Relationship Id="rId6" Type="http://schemas.openxmlformats.org/officeDocument/2006/relationships/slideLayout" Target="../slideLayouts/slideLayout1.xml"/><Relationship Id="rId5" Type="http://schemas.openxmlformats.org/officeDocument/2006/relationships/tags" Target="../tags/tag31.xml"/><Relationship Id="rId4" Type="http://schemas.openxmlformats.org/officeDocument/2006/relationships/tags" Target="../tags/tag30.xml"/><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image" Target="../media/image25.jpeg"/></Relationships>
</file>

<file path=ppt/slides/_rels/slide9.xml.rels><?xml version="1.0" encoding="UTF-8" standalone="yes"?>
<Relationships xmlns="http://schemas.openxmlformats.org/package/2006/relationships"><Relationship Id="rId6" Type="http://schemas.openxmlformats.org/officeDocument/2006/relationships/notesSlide" Target="../notesSlides/notesSlide5.xml"/><Relationship Id="rId5" Type="http://schemas.openxmlformats.org/officeDocument/2006/relationships/slideLayout" Target="../slideLayouts/slideLayout1.xml"/><Relationship Id="rId4" Type="http://schemas.openxmlformats.org/officeDocument/2006/relationships/image" Target="../media/image29.svg"/><Relationship Id="rId3" Type="http://schemas.openxmlformats.org/officeDocument/2006/relationships/image" Target="../media/image28.png"/><Relationship Id="rId2" Type="http://schemas.openxmlformats.org/officeDocument/2006/relationships/image" Target="../media/image27.svg"/><Relationship Id="rId1"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6626" name="Text Box 2"/>
          <p:cNvSpPr txBox="1">
            <a:spLocks noChangeArrowheads="1"/>
          </p:cNvSpPr>
          <p:nvPr/>
        </p:nvSpPr>
        <p:spPr bwMode="auto">
          <a:xfrm>
            <a:off x="-36195" y="44450"/>
            <a:ext cx="9001125" cy="1476375"/>
          </a:xfrm>
          <a:prstGeom prst="rect">
            <a:avLst/>
          </a:prstGeom>
          <a:noFill/>
          <a:ln>
            <a:noFill/>
          </a:ln>
          <a:effectLst>
            <a:prstShdw prst="shdw17" dist="17961" dir="2700000">
              <a:schemeClr val="accent1">
                <a:gamma/>
                <a:shade val="60000"/>
                <a:invGamma/>
              </a:schemeClr>
            </a:prstShdw>
          </a:effectLst>
        </p:spPr>
        <p:txBody>
          <a:bodyPr>
            <a:spAutoFit/>
          </a:bodyPr>
          <a:lstStyle/>
          <a:p>
            <a:pPr marR="0" algn="ctr" defTabSz="914400">
              <a:spcBef>
                <a:spcPct val="50000"/>
              </a:spcBef>
              <a:buClrTx/>
              <a:buSzTx/>
              <a:buFontTx/>
              <a:buNone/>
              <a:defRPr/>
            </a:pPr>
            <a:r>
              <a:rPr kumimoji="0" lang="en-US" altLang="zh-CN" sz="3600" kern="1200" cap="none" spc="0" normalizeH="0" baseline="0" noProof="0" dirty="0">
                <a:solidFill>
                  <a:srgbClr val="CC0000"/>
                </a:solidFill>
                <a:latin typeface="微软雅黑" panose="020B0503020204020204" pitchFamily="34" charset="-122"/>
                <a:ea typeface="微软雅黑" panose="020B0503020204020204" pitchFamily="34" charset="-122"/>
                <a:cs typeface="+mn-cs"/>
              </a:rPr>
              <a:t>BA</a:t>
            </a:r>
            <a:r>
              <a:rPr kumimoji="0" lang="zh-CN" altLang="en-US" sz="3600" kern="1200" cap="none" spc="0" normalizeH="0" baseline="0" noProof="0" dirty="0">
                <a:solidFill>
                  <a:srgbClr val="CC0000"/>
                </a:solidFill>
                <a:latin typeface="微软雅黑" panose="020B0503020204020204" pitchFamily="34" charset="-122"/>
                <a:ea typeface="微软雅黑" panose="020B0503020204020204" pitchFamily="34" charset="-122"/>
                <a:cs typeface="+mn-cs"/>
              </a:rPr>
              <a:t>系统构成及节能改造</a:t>
            </a:r>
            <a:endParaRPr kumimoji="0" lang="zh-CN" altLang="en-US" sz="3600" kern="1200" cap="none" spc="0" normalizeH="0" baseline="0" noProof="0" dirty="0">
              <a:solidFill>
                <a:srgbClr val="CC0000"/>
              </a:solidFill>
              <a:latin typeface="微软雅黑" panose="020B0503020204020204" pitchFamily="34" charset="-122"/>
              <a:ea typeface="微软雅黑" panose="020B0503020204020204" pitchFamily="34" charset="-122"/>
              <a:cs typeface="+mn-cs"/>
            </a:endParaRPr>
          </a:p>
          <a:p>
            <a:pPr marR="0" algn="ctr" defTabSz="914400">
              <a:spcBef>
                <a:spcPct val="50000"/>
              </a:spcBef>
              <a:buClrTx/>
              <a:buSzTx/>
              <a:buFontTx/>
              <a:buNone/>
              <a:defRPr/>
            </a:pPr>
            <a:r>
              <a:rPr kumimoji="0" lang="zh-CN" altLang="en-US" sz="3600" kern="1200" cap="none" spc="0" normalizeH="0" baseline="0" noProof="0" dirty="0">
                <a:solidFill>
                  <a:srgbClr val="CC0000"/>
                </a:solidFill>
                <a:latin typeface="微软雅黑" panose="020B0503020204020204" pitchFamily="34" charset="-122"/>
                <a:ea typeface="微软雅黑" panose="020B0503020204020204" pitchFamily="34" charset="-122"/>
                <a:cs typeface="+mn-cs"/>
              </a:rPr>
              <a:t>专题交流分享</a:t>
            </a:r>
            <a:endParaRPr kumimoji="0" lang="zh-CN" altLang="en-US" sz="3600" kern="1200" cap="none" spc="0" normalizeH="0" baseline="0" noProof="0" dirty="0">
              <a:solidFill>
                <a:srgbClr val="CC0000"/>
              </a:solidFill>
              <a:latin typeface="微软雅黑" panose="020B0503020204020204" pitchFamily="34" charset="-122"/>
              <a:ea typeface="微软雅黑" panose="020B0503020204020204" pitchFamily="34" charset="-122"/>
              <a:cs typeface="+mn-cs"/>
            </a:endParaRPr>
          </a:p>
        </p:txBody>
      </p:sp>
      <p:sp>
        <p:nvSpPr>
          <p:cNvPr id="4100" name="Text Box 4"/>
          <p:cNvSpPr txBox="1">
            <a:spLocks noChangeArrowheads="1"/>
          </p:cNvSpPr>
          <p:nvPr/>
        </p:nvSpPr>
        <p:spPr bwMode="auto">
          <a:xfrm>
            <a:off x="4246563" y="5688013"/>
            <a:ext cx="4897438" cy="860425"/>
          </a:xfrm>
          <a:prstGeom prst="rect">
            <a:avLst/>
          </a:prstGeom>
          <a:noFill/>
          <a:ln w="9525" algn="ctr">
            <a:noFill/>
            <a:miter lim="800000"/>
          </a:ln>
          <a:effectLst>
            <a:prstShdw prst="shdw17" dist="17961" dir="2700000">
              <a:schemeClr val="accent1">
                <a:gamma/>
                <a:shade val="60000"/>
                <a:invGamma/>
              </a:schemeClr>
            </a:prstShdw>
          </a:effectLst>
        </p:spPr>
        <p:txBody>
          <a:bodyPr>
            <a:spAutoFit/>
          </a:bodyPr>
          <a:lstStyle/>
          <a:p>
            <a:pPr marR="0" algn="ctr" defTabSz="914400" eaLnBrk="0" hangingPunct="0">
              <a:spcBef>
                <a:spcPct val="50000"/>
              </a:spcBef>
              <a:buClrTx/>
              <a:buSzTx/>
              <a:buFontTx/>
              <a:buNone/>
              <a:defRPr/>
            </a:pPr>
            <a:r>
              <a:rPr kumimoji="0" lang="zh-CN" altLang="en-US" b="1" kern="1200" cap="none" spc="0" normalizeH="0" baseline="0" noProof="0" dirty="0">
                <a:solidFill>
                  <a:srgbClr val="CC0000"/>
                </a:solidFill>
                <a:latin typeface="微软雅黑" panose="020B0503020204020204" pitchFamily="34" charset="-122"/>
                <a:ea typeface="微软雅黑" panose="020B0503020204020204" pitchFamily="34" charset="-122"/>
                <a:cs typeface="+mn-cs"/>
              </a:rPr>
              <a:t>重庆易可机电有限公司</a:t>
            </a:r>
            <a:endParaRPr kumimoji="0" lang="en-US" altLang="zh-CN" b="1" kern="1200" cap="none" spc="0" normalizeH="0" baseline="0" noProof="0" dirty="0">
              <a:solidFill>
                <a:srgbClr val="CC0000"/>
              </a:solidFill>
              <a:latin typeface="微软雅黑" panose="020B0503020204020204" pitchFamily="34" charset="-122"/>
              <a:ea typeface="微软雅黑" panose="020B0503020204020204" pitchFamily="34" charset="-122"/>
              <a:cs typeface="+mn-cs"/>
            </a:endParaRPr>
          </a:p>
          <a:p>
            <a:pPr marR="0" algn="ctr" defTabSz="914400" eaLnBrk="0" hangingPunct="0">
              <a:spcBef>
                <a:spcPct val="50000"/>
              </a:spcBef>
              <a:buClrTx/>
              <a:buSzTx/>
              <a:buFontTx/>
              <a:buNone/>
              <a:defRPr/>
            </a:pPr>
            <a:r>
              <a:rPr kumimoji="0" lang="zh-CN" altLang="en-US" b="1" kern="1200" cap="none" spc="0" normalizeH="0" baseline="0" noProof="0" dirty="0">
                <a:solidFill>
                  <a:srgbClr val="CC0000"/>
                </a:solidFill>
                <a:latin typeface="微软雅黑" panose="020B0503020204020204" pitchFamily="34" charset="-122"/>
                <a:ea typeface="微软雅黑" panose="020B0503020204020204" pitchFamily="34" charset="-122"/>
                <a:cs typeface="+mn-cs"/>
              </a:rPr>
              <a:t>二零二六</a:t>
            </a:r>
            <a:r>
              <a:rPr kumimoji="0" lang="zh-CN" altLang="en-US" b="1" kern="1200" cap="none" spc="0" normalizeH="0" baseline="0" noProof="0" dirty="0">
                <a:solidFill>
                  <a:srgbClr val="CC0000"/>
                </a:solidFill>
                <a:latin typeface="微软雅黑" panose="020B0503020204020204" pitchFamily="34" charset="-122"/>
                <a:ea typeface="微软雅黑" panose="020B0503020204020204" pitchFamily="34" charset="-122"/>
                <a:cs typeface="+mn-cs"/>
              </a:rPr>
              <a:t>年五月</a:t>
            </a:r>
            <a:endParaRPr kumimoji="0" lang="zh-CN" altLang="en-US" b="1" kern="1200" cap="none" spc="0" normalizeH="0" baseline="0" noProof="0" dirty="0">
              <a:solidFill>
                <a:srgbClr val="CC0000"/>
              </a:solidFill>
              <a:latin typeface="微软雅黑" panose="020B0503020204020204" pitchFamily="34" charset="-122"/>
              <a:ea typeface="微软雅黑" panose="020B0503020204020204" pitchFamily="34" charset="-122"/>
              <a:cs typeface="+mn-cs"/>
            </a:endParaRPr>
          </a:p>
        </p:txBody>
      </p:sp>
      <p:pic>
        <p:nvPicPr>
          <p:cNvPr id="2" name="图片 1" descr="图片1"/>
          <p:cNvPicPr>
            <a:picLocks noChangeAspect="1"/>
          </p:cNvPicPr>
          <p:nvPr/>
        </p:nvPicPr>
        <p:blipFill>
          <a:blip r:embed="rId1"/>
          <a:stretch>
            <a:fillRect/>
          </a:stretch>
        </p:blipFill>
        <p:spPr>
          <a:xfrm>
            <a:off x="0" y="857250"/>
            <a:ext cx="9144000" cy="4850130"/>
          </a:xfrm>
          <a:prstGeom prst="rect">
            <a:avLst/>
          </a:prstGeom>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2667000" y="1131570"/>
            <a:ext cx="3810000" cy="444500"/>
          </a:xfrm>
          <a:prstGeom prst="rect">
            <a:avLst/>
          </a:prstGeom>
          <a:noFill/>
          <a:ln w="9501" cap="flat" cmpd="sng">
            <a:noFill/>
            <a:prstDash val="solid"/>
            <a:round/>
          </a:ln>
        </p:spPr>
        <p:txBody>
          <a:bodyPr vert="horz" wrap="square" lIns="0" tIns="0" rIns="0" bIns="0" rtlCol="0" anchor="ctr" anchorCtr="0"/>
          <a:lstStyle/>
          <a:p>
            <a:pPr indent="0" algn="ctr">
              <a:lnSpc>
                <a:spcPct val="125000"/>
              </a:lnSpc>
              <a:defRPr/>
            </a:pPr>
            <a:r>
              <a:rPr lang="en-US" sz="2400" b="1" i="0" u="none" strike="noStrike">
                <a:solidFill>
                  <a:srgbClr val="957B55"/>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监控对象与核心参数</a:t>
            </a:r>
            <a:endParaRPr lang="en-US" sz="2400"/>
          </a:p>
        </p:txBody>
      </p:sp>
      <p:pic>
        <p:nvPicPr>
          <p:cNvPr id="4" name="Picture 4"/>
          <p:cNvPicPr>
            <a:picLocks noChangeAspect="1"/>
          </p:cNvPicPr>
          <p:nvPr/>
        </p:nvPicPr>
        <p:blipFill>
          <a:blip r:embed="rId1"/>
          <a:srcRect t="8974" b="8974"/>
          <a:stretch>
            <a:fillRect/>
          </a:stretch>
        </p:blipFill>
        <p:spPr>
          <a:xfrm>
            <a:off x="342265" y="1701165"/>
            <a:ext cx="3302000" cy="2032000"/>
          </a:xfrm>
          <a:prstGeom prst="roundRect">
            <a:avLst>
              <a:gd name="adj" fmla="val 6250"/>
            </a:avLst>
          </a:prstGeom>
          <a:noFill/>
          <a:ln w="25400" cap="flat" cmpd="sng">
            <a:noFill/>
            <a:prstDash val="solid"/>
            <a:round/>
          </a:ln>
          <a:effectLst>
            <a:outerShdw blurRad="101600" dist="38100" dir="5400000" algn="tl" rotWithShape="0">
              <a:srgbClr val="000000">
                <a:alpha val="10000"/>
              </a:srgbClr>
            </a:outerShdw>
          </a:effectLst>
        </p:spPr>
      </p:pic>
      <p:pic>
        <p:nvPicPr>
          <p:cNvPr id="5" name="Picture 5"/>
          <p:cNvPicPr>
            <a:picLocks noChangeAspect="1"/>
          </p:cNvPicPr>
          <p:nvPr/>
        </p:nvPicPr>
        <p:blipFill>
          <a:blip r:embed="rId2"/>
          <a:srcRect t="19230" b="19230"/>
          <a:stretch>
            <a:fillRect/>
          </a:stretch>
        </p:blipFill>
        <p:spPr>
          <a:xfrm>
            <a:off x="342265" y="4077335"/>
            <a:ext cx="3302000" cy="2032000"/>
          </a:xfrm>
          <a:prstGeom prst="roundRect">
            <a:avLst>
              <a:gd name="adj" fmla="val 6250"/>
            </a:avLst>
          </a:prstGeom>
          <a:noFill/>
          <a:ln w="25400" cap="flat" cmpd="sng">
            <a:noFill/>
            <a:prstDash val="solid"/>
            <a:round/>
          </a:ln>
          <a:effectLst>
            <a:outerShdw blurRad="101600" dist="38100" dir="5400000" algn="tl" rotWithShape="0">
              <a:srgbClr val="000000">
                <a:alpha val="10000"/>
              </a:srgbClr>
            </a:outerShdw>
          </a:effectLst>
        </p:spPr>
      </p:pic>
      <p:sp>
        <p:nvSpPr>
          <p:cNvPr id="6" name="AutoShape 6"/>
          <p:cNvSpPr/>
          <p:nvPr/>
        </p:nvSpPr>
        <p:spPr>
          <a:xfrm>
            <a:off x="3851910" y="1731010"/>
            <a:ext cx="4826000" cy="2032000"/>
          </a:xfrm>
          <a:prstGeom prst="roundRect">
            <a:avLst>
              <a:gd name="adj" fmla="val 6250"/>
            </a:avLst>
          </a:prstGeom>
          <a:solidFill>
            <a:srgbClr val="F8F6F2">
              <a:alpha val="100000"/>
            </a:srgbClr>
          </a:solidFill>
          <a:ln w="25400" cap="flat" cmpd="sng">
            <a:noFill/>
            <a:prstDash val="solid"/>
            <a:round/>
          </a:ln>
          <a:effectLst>
            <a:outerShdw blurRad="76200" dist="25400" dir="5400000" algn="tl" rotWithShape="0">
              <a:srgbClr val="000000">
                <a:alpha val="8000"/>
              </a:srgbClr>
            </a:outerShdw>
          </a:effectLst>
        </p:spPr>
        <p:txBody>
          <a:bodyPr vert="horz" wrap="square" lIns="63500" tIns="63500" rIns="63500" bIns="63500" rtlCol="0" anchor="ctr"/>
          <a:lstStyle/>
          <a:p>
            <a:pPr algn="ctr">
              <a:defRPr/>
            </a:pPr>
          </a:p>
        </p:txBody>
      </p:sp>
      <p:pic>
        <p:nvPicPr>
          <p:cNvPr id="7" name="Picture 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88765" y="1727200"/>
            <a:ext cx="609600" cy="609600"/>
          </a:xfrm>
          <a:prstGeom prst="rect">
            <a:avLst/>
          </a:prstGeom>
        </p:spPr>
      </p:pic>
      <p:sp>
        <p:nvSpPr>
          <p:cNvPr id="8" name="AutoShape 8"/>
          <p:cNvSpPr/>
          <p:nvPr/>
        </p:nvSpPr>
        <p:spPr>
          <a:xfrm>
            <a:off x="4850765" y="1663700"/>
            <a:ext cx="3683000" cy="3810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1600" b="1" i="0" u="none" strike="noStrike">
                <a:solidFill>
                  <a:srgbClr val="333333"/>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冷热源系统 Cold &amp; Heat Source</a:t>
            </a:r>
            <a:endParaRPr lang="en-US" sz="1100"/>
          </a:p>
        </p:txBody>
      </p:sp>
      <p:sp>
        <p:nvSpPr>
          <p:cNvPr id="9" name="AutoShape 9"/>
          <p:cNvSpPr/>
          <p:nvPr/>
        </p:nvSpPr>
        <p:spPr>
          <a:xfrm>
            <a:off x="4850765" y="2171700"/>
            <a:ext cx="3683000" cy="444500"/>
          </a:xfrm>
          <a:prstGeom prst="rect">
            <a:avLst/>
          </a:prstGeom>
          <a:noFill/>
          <a:ln w="9501" cap="flat" cmpd="sng">
            <a:noFill/>
            <a:prstDash val="solid"/>
            <a:round/>
          </a:ln>
        </p:spPr>
        <p:txBody>
          <a:bodyPr vert="horz" wrap="square" lIns="0" tIns="0" rIns="0" bIns="0" rtlCol="0" anchor="ctr" anchorCtr="0"/>
          <a:lstStyle/>
          <a:p>
            <a:pPr indent="0" algn="l">
              <a:lnSpc>
                <a:spcPct val="100000"/>
              </a:lnSpc>
              <a:defRPr/>
            </a:pPr>
            <a:r>
              <a:rPr lang="en-US" sz="1400" b="1" i="0" u="none" strike="noStrike">
                <a:solidFill>
                  <a:srgbClr val="957B55"/>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核心设备：</a:t>
            </a:r>
            <a:r>
              <a:rPr lang="en-US" sz="1400" b="0" i="0" u="none" strike="noStrike">
                <a:solidFill>
                  <a:srgbClr val="555555"/>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冷水机组/热泵、锅炉、冷却塔、各类水泵</a:t>
            </a:r>
            <a:endParaRPr lang="en-US" sz="1400"/>
          </a:p>
        </p:txBody>
      </p:sp>
      <p:sp>
        <p:nvSpPr>
          <p:cNvPr id="10" name="AutoShape 10"/>
          <p:cNvSpPr/>
          <p:nvPr/>
        </p:nvSpPr>
        <p:spPr>
          <a:xfrm>
            <a:off x="4850765" y="2679700"/>
            <a:ext cx="3683000" cy="635000"/>
          </a:xfrm>
          <a:prstGeom prst="rect">
            <a:avLst/>
          </a:prstGeom>
          <a:noFill/>
          <a:ln w="9501" cap="flat" cmpd="sng">
            <a:noFill/>
            <a:prstDash val="solid"/>
            <a:round/>
          </a:ln>
        </p:spPr>
        <p:txBody>
          <a:bodyPr vert="horz" wrap="square" lIns="0" tIns="0" rIns="0" bIns="0" rtlCol="0" anchor="ctr" anchorCtr="0"/>
          <a:lstStyle/>
          <a:p>
            <a:pPr indent="0" algn="l">
              <a:lnSpc>
                <a:spcPct val="100000"/>
              </a:lnSpc>
              <a:defRPr/>
            </a:pPr>
            <a:r>
              <a:rPr lang="en-US" sz="1400" b="1" i="0" u="none" strike="noStrike">
                <a:solidFill>
                  <a:srgbClr val="957B55"/>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监测重点：</a:t>
            </a:r>
            <a:r>
              <a:rPr lang="en-US" sz="14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进出口温/压力、水流状态、设备启停/故障状态、实时能耗数据采集</a:t>
            </a:r>
            <a:endParaRPr lang="en-US" sz="1400"/>
          </a:p>
        </p:txBody>
      </p:sp>
      <p:sp>
        <p:nvSpPr>
          <p:cNvPr id="11" name="AutoShape 11"/>
          <p:cNvSpPr/>
          <p:nvPr/>
        </p:nvSpPr>
        <p:spPr>
          <a:xfrm>
            <a:off x="3851910" y="4149090"/>
            <a:ext cx="4826000" cy="2032000"/>
          </a:xfrm>
          <a:prstGeom prst="roundRect">
            <a:avLst>
              <a:gd name="adj" fmla="val 6250"/>
            </a:avLst>
          </a:prstGeom>
          <a:solidFill>
            <a:srgbClr val="F8F6F2">
              <a:alpha val="100000"/>
            </a:srgbClr>
          </a:solidFill>
          <a:ln w="25400" cap="flat" cmpd="sng">
            <a:noFill/>
            <a:prstDash val="solid"/>
            <a:round/>
          </a:ln>
          <a:effectLst>
            <a:outerShdw blurRad="76200" dist="25400" dir="5400000" algn="tl" rotWithShape="0">
              <a:srgbClr val="000000">
                <a:alpha val="8000"/>
              </a:srgbClr>
            </a:outerShdw>
          </a:effectLst>
        </p:spPr>
        <p:txBody>
          <a:bodyPr vert="horz" wrap="square" lIns="63500" tIns="63500" rIns="63500" bIns="63500" rtlCol="0" anchor="ctr"/>
          <a:lstStyle/>
          <a:p>
            <a:pPr algn="ctr">
              <a:defRPr/>
            </a:pPr>
          </a:p>
        </p:txBody>
      </p:sp>
      <p:pic>
        <p:nvPicPr>
          <p:cNvPr id="12" name="Picture 12"/>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88765" y="4013200"/>
            <a:ext cx="609600" cy="609600"/>
          </a:xfrm>
          <a:prstGeom prst="rect">
            <a:avLst/>
          </a:prstGeom>
        </p:spPr>
      </p:pic>
      <p:sp>
        <p:nvSpPr>
          <p:cNvPr id="13" name="AutoShape 13"/>
          <p:cNvSpPr/>
          <p:nvPr/>
        </p:nvSpPr>
        <p:spPr>
          <a:xfrm>
            <a:off x="4850765" y="3949700"/>
            <a:ext cx="3683000" cy="3810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1600" b="1" i="0" u="none" strike="noStrike">
                <a:solidFill>
                  <a:srgbClr val="333333"/>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空调末端设备 Air Conditioning Terminal</a:t>
            </a:r>
            <a:endParaRPr lang="en-US" sz="1100"/>
          </a:p>
        </p:txBody>
      </p:sp>
      <p:sp>
        <p:nvSpPr>
          <p:cNvPr id="14" name="AutoShape 14"/>
          <p:cNvSpPr/>
          <p:nvPr/>
        </p:nvSpPr>
        <p:spPr>
          <a:xfrm>
            <a:off x="4850765" y="4457700"/>
            <a:ext cx="3683000" cy="444500"/>
          </a:xfrm>
          <a:prstGeom prst="rect">
            <a:avLst/>
          </a:prstGeom>
          <a:noFill/>
          <a:ln w="9501" cap="flat" cmpd="sng">
            <a:noFill/>
            <a:prstDash val="solid"/>
            <a:round/>
          </a:ln>
        </p:spPr>
        <p:txBody>
          <a:bodyPr vert="horz" wrap="square" lIns="0" tIns="0" rIns="0" bIns="0" rtlCol="0" anchor="ctr" anchorCtr="0"/>
          <a:lstStyle/>
          <a:p>
            <a:pPr indent="0" algn="l">
              <a:lnSpc>
                <a:spcPct val="100000"/>
              </a:lnSpc>
              <a:defRPr/>
            </a:pPr>
            <a:r>
              <a:rPr lang="en-US" sz="1400" b="1" i="0" u="none" strike="noStrike">
                <a:solidFill>
                  <a:srgbClr val="957B55"/>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核心设备：</a:t>
            </a:r>
            <a:r>
              <a:rPr lang="en-US" sz="1400" b="0" i="0" u="none" strike="noStrike">
                <a:solidFill>
                  <a:srgbClr val="555555"/>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空调机组(AHU)、新风机组(FAU)、风机盘管(FCU)</a:t>
            </a:r>
            <a:endParaRPr lang="en-US" sz="1400"/>
          </a:p>
        </p:txBody>
      </p:sp>
      <p:sp>
        <p:nvSpPr>
          <p:cNvPr id="15" name="AutoShape 15"/>
          <p:cNvSpPr/>
          <p:nvPr/>
        </p:nvSpPr>
        <p:spPr>
          <a:xfrm>
            <a:off x="4850765" y="4965700"/>
            <a:ext cx="3683000" cy="635000"/>
          </a:xfrm>
          <a:prstGeom prst="rect">
            <a:avLst/>
          </a:prstGeom>
          <a:noFill/>
          <a:ln w="9501" cap="flat" cmpd="sng">
            <a:noFill/>
            <a:prstDash val="solid"/>
            <a:round/>
          </a:ln>
        </p:spPr>
        <p:txBody>
          <a:bodyPr vert="horz" wrap="square" lIns="0" tIns="0" rIns="0" bIns="0" rtlCol="0" anchor="ctr" anchorCtr="0"/>
          <a:lstStyle/>
          <a:p>
            <a:pPr indent="0" algn="l">
              <a:lnSpc>
                <a:spcPct val="100000"/>
              </a:lnSpc>
              <a:defRPr/>
            </a:pPr>
            <a:r>
              <a:rPr lang="en-US" sz="1400" b="1" i="0" u="none" strike="noStrike">
                <a:solidFill>
                  <a:srgbClr val="957B55"/>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监测重点：</a:t>
            </a:r>
            <a:r>
              <a:rPr lang="en-US" sz="14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室内外温湿度、送风/回风温度、CO₂浓度、滤网压差、风阀/水阀开度</a:t>
            </a:r>
            <a:endParaRPr lang="en-US" sz="1400"/>
          </a:p>
        </p:txBody>
      </p:sp>
      <p:sp>
        <p:nvSpPr>
          <p:cNvPr id="21" name="AutoShape 2"/>
          <p:cNvSpPr/>
          <p:nvPr/>
        </p:nvSpPr>
        <p:spPr>
          <a:xfrm>
            <a:off x="-36195" y="669290"/>
            <a:ext cx="5080000" cy="444500"/>
          </a:xfrm>
          <a:prstGeom prst="rect">
            <a:avLst/>
          </a:prstGeom>
          <a:noFill/>
          <a:ln w="9501" cap="flat" cmpd="sng">
            <a:noFill/>
            <a:prstDash val="solid"/>
            <a:round/>
          </a:ln>
        </p:spPr>
        <p:txBody>
          <a:bodyPr vert="horz" wrap="square" lIns="0" tIns="0" rIns="0" bIns="0" rtlCol="0" anchor="ctr" anchorCtr="0"/>
          <a:lstStyle/>
          <a:p>
            <a:pPr indent="0" algn="ctr">
              <a:lnSpc>
                <a:spcPct val="125000"/>
              </a:lnSpc>
              <a:defRPr/>
            </a:pPr>
            <a:r>
              <a:rPr 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暖通空调系统监控与联动逻辑</a:t>
            </a:r>
            <a:endParaRPr 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244600"/>
            <a:ext cx="9050020" cy="635000"/>
          </a:xfrm>
          <a:prstGeom prst="rect">
            <a:avLst/>
          </a:prstGeom>
          <a:noFill/>
          <a:ln w="9501" cap="flat" cmpd="sng">
            <a:noFill/>
            <a:prstDash val="solid"/>
            <a:round/>
          </a:ln>
        </p:spPr>
        <p:txBody>
          <a:bodyPr vert="horz" wrap="square" lIns="0" tIns="0" rIns="0" bIns="0" rtlCol="0" anchor="ctr" anchorCtr="0"/>
          <a:lstStyle/>
          <a:p>
            <a:pPr indent="0" algn="ctr">
              <a:lnSpc>
                <a:spcPct val="125000"/>
              </a:lnSpc>
              <a:defRPr/>
            </a:pPr>
            <a:r>
              <a:rPr lang="en-US" sz="2400" b="1" i="0" u="none" strike="noStrike">
                <a:solidFill>
                  <a:srgbClr val="1E3A8A"/>
                </a:solidFill>
                <a:latin typeface="Noto Sans SC" panose="020B0200000000000000" charset="-122"/>
                <a:ea typeface="Noto Sans SC" panose="020B0200000000000000" charset="-122"/>
                <a:cs typeface="Noto Sans SC" panose="020B0200000000000000" charset="-122"/>
                <a:sym typeface="Noto Sans SC" panose="020B0200000000000000" charset="-122"/>
              </a:rPr>
              <a:t>核心控制逻辑与节能策略</a:t>
            </a:r>
            <a:endParaRPr lang="en-US" sz="2400"/>
          </a:p>
        </p:txBody>
      </p:sp>
      <p:sp>
        <p:nvSpPr>
          <p:cNvPr id="3" name="AutoShape 3"/>
          <p:cNvSpPr/>
          <p:nvPr>
            <p:custDataLst>
              <p:tags r:id="rId1"/>
            </p:custDataLst>
          </p:nvPr>
        </p:nvSpPr>
        <p:spPr>
          <a:xfrm>
            <a:off x="143510" y="2132965"/>
            <a:ext cx="4427855" cy="1581150"/>
          </a:xfrm>
          <a:prstGeom prst="roundRect">
            <a:avLst>
              <a:gd name="adj" fmla="val 6315"/>
            </a:avLst>
          </a:prstGeom>
          <a:solidFill>
            <a:srgbClr val="FFFFFF">
              <a:alpha val="100000"/>
            </a:srgbClr>
          </a:solidFill>
          <a:ln w="25400" cap="flat" cmpd="sng">
            <a:noFill/>
            <a:prstDash val="solid"/>
            <a:round/>
          </a:ln>
          <a:effectLst>
            <a:outerShdw blurRad="190500" dist="50800" dir="5400000" algn="tl" rotWithShape="0">
              <a:srgbClr val="000000">
                <a:alpha val="8000"/>
              </a:srgbClr>
            </a:outerShdw>
          </a:effectLst>
        </p:spPr>
        <p:txBody>
          <a:bodyPr vert="horz" wrap="square" lIns="63500" tIns="63500" rIns="63500" bIns="63500" rtlCol="0" anchor="ctr"/>
          <a:lstStyle/>
          <a:p>
            <a:pPr algn="ctr">
              <a:defRPr/>
            </a:pPr>
          </a:p>
        </p:txBody>
      </p:sp>
      <p:sp>
        <p:nvSpPr>
          <p:cNvPr id="4" name="AutoShape 4"/>
          <p:cNvSpPr/>
          <p:nvPr>
            <p:custDataLst>
              <p:tags r:id="rId2"/>
            </p:custDataLst>
          </p:nvPr>
        </p:nvSpPr>
        <p:spPr>
          <a:xfrm>
            <a:off x="264795" y="2235200"/>
            <a:ext cx="812800" cy="812800"/>
          </a:xfrm>
          <a:prstGeom prst="roundRect">
            <a:avLst>
              <a:gd name="adj" fmla="val 25000"/>
            </a:avLst>
          </a:prstGeom>
          <a:solidFill>
            <a:srgbClr val="EFF6FF">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5" name="Picture 5"/>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67995" y="2425700"/>
            <a:ext cx="406400" cy="406400"/>
          </a:xfrm>
          <a:prstGeom prst="rect">
            <a:avLst/>
          </a:prstGeom>
        </p:spPr>
      </p:pic>
      <p:sp>
        <p:nvSpPr>
          <p:cNvPr id="6" name="AutoShape 6"/>
          <p:cNvSpPr/>
          <p:nvPr>
            <p:custDataLst>
              <p:tags r:id="rId6"/>
            </p:custDataLst>
          </p:nvPr>
        </p:nvSpPr>
        <p:spPr>
          <a:xfrm>
            <a:off x="1285240" y="2176145"/>
            <a:ext cx="3937000" cy="3810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b="1" i="0" u="none" strike="noStrike">
                <a:solidFill>
                  <a:srgbClr val="1E3A8A"/>
                </a:solidFill>
                <a:latin typeface="Noto Sans SC" panose="020B0200000000000000" charset="-122"/>
                <a:ea typeface="Noto Sans SC" panose="020B0200000000000000" charset="-122"/>
                <a:cs typeface="Noto Sans SC" panose="020B0200000000000000" charset="-122"/>
                <a:sym typeface="Noto Sans SC" panose="020B0200000000000000" charset="-122"/>
              </a:rPr>
              <a:t>PID 闭环控制</a:t>
            </a:r>
            <a:endParaRPr lang="en-US"/>
          </a:p>
        </p:txBody>
      </p:sp>
      <p:sp>
        <p:nvSpPr>
          <p:cNvPr id="7" name="AutoShape 7"/>
          <p:cNvSpPr/>
          <p:nvPr>
            <p:custDataLst>
              <p:tags r:id="rId7"/>
            </p:custDataLst>
          </p:nvPr>
        </p:nvSpPr>
        <p:spPr>
          <a:xfrm>
            <a:off x="1285240" y="2637155"/>
            <a:ext cx="3027680" cy="835660"/>
          </a:xfrm>
          <a:prstGeom prst="rect">
            <a:avLst/>
          </a:prstGeom>
          <a:noFill/>
          <a:ln w="9501" cap="flat" cmpd="sng">
            <a:noFill/>
            <a:prstDash val="solid"/>
            <a:round/>
          </a:ln>
        </p:spPr>
        <p:txBody>
          <a:bodyPr vert="horz" wrap="square" lIns="0" tIns="0" rIns="0" bIns="0" rtlCol="0" anchor="t" anchorCtr="0"/>
          <a:lstStyle/>
          <a:p>
            <a:pPr indent="0" algn="l">
              <a:lnSpc>
                <a:spcPct val="117000"/>
              </a:lnSpc>
              <a:defRPr/>
            </a:pPr>
            <a:r>
              <a:rPr lang="en-US" sz="14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通过传感器实时监测环境参数，与设定值进行比较运算，自动调节执行器输出，持续维持建筑环境稳定，避免人工干预的滞后性。</a:t>
            </a:r>
            <a:endParaRPr lang="en-US" sz="1400"/>
          </a:p>
        </p:txBody>
      </p:sp>
      <p:sp>
        <p:nvSpPr>
          <p:cNvPr id="8" name="AutoShape 8"/>
          <p:cNvSpPr/>
          <p:nvPr>
            <p:custDataLst>
              <p:tags r:id="rId8"/>
            </p:custDataLst>
          </p:nvPr>
        </p:nvSpPr>
        <p:spPr>
          <a:xfrm>
            <a:off x="4680585" y="2133600"/>
            <a:ext cx="4292600" cy="1579880"/>
          </a:xfrm>
          <a:prstGeom prst="roundRect">
            <a:avLst>
              <a:gd name="adj" fmla="val 6315"/>
            </a:avLst>
          </a:prstGeom>
          <a:solidFill>
            <a:srgbClr val="FFFFFF">
              <a:alpha val="100000"/>
            </a:srgbClr>
          </a:solidFill>
          <a:ln w="25400" cap="flat" cmpd="sng">
            <a:noFill/>
            <a:prstDash val="solid"/>
            <a:round/>
          </a:ln>
          <a:effectLst>
            <a:outerShdw blurRad="190500" dist="50800" dir="5400000" algn="tl" rotWithShape="0">
              <a:srgbClr val="000000">
                <a:alpha val="8000"/>
              </a:srgbClr>
            </a:outerShdw>
          </a:effectLst>
        </p:spPr>
        <p:txBody>
          <a:bodyPr vert="horz" wrap="square" lIns="63500" tIns="63500" rIns="63500" bIns="63500" rtlCol="0" anchor="ctr"/>
          <a:lstStyle/>
          <a:p>
            <a:pPr algn="ctr">
              <a:defRPr/>
            </a:pPr>
          </a:p>
        </p:txBody>
      </p:sp>
      <p:sp>
        <p:nvSpPr>
          <p:cNvPr id="9" name="AutoShape 9"/>
          <p:cNvSpPr/>
          <p:nvPr>
            <p:custDataLst>
              <p:tags r:id="rId9"/>
            </p:custDataLst>
          </p:nvPr>
        </p:nvSpPr>
        <p:spPr>
          <a:xfrm>
            <a:off x="4836795" y="2235200"/>
            <a:ext cx="812800" cy="812800"/>
          </a:xfrm>
          <a:prstGeom prst="roundRect">
            <a:avLst>
              <a:gd name="adj" fmla="val 25000"/>
            </a:avLst>
          </a:prstGeom>
          <a:solidFill>
            <a:srgbClr val="EFF6FF">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0" name="Picture 10"/>
          <p:cNvPicPr>
            <a:picLocks noChangeAspect="1"/>
          </p:cNvPicPr>
          <p:nvPr>
            <p:custDataLst>
              <p:tags r:id="rId10"/>
            </p:custDataLst>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039995" y="2425700"/>
            <a:ext cx="406400" cy="406400"/>
          </a:xfrm>
          <a:prstGeom prst="rect">
            <a:avLst/>
          </a:prstGeom>
        </p:spPr>
      </p:pic>
      <p:sp>
        <p:nvSpPr>
          <p:cNvPr id="11" name="AutoShape 11"/>
          <p:cNvSpPr/>
          <p:nvPr>
            <p:custDataLst>
              <p:tags r:id="rId13"/>
            </p:custDataLst>
          </p:nvPr>
        </p:nvSpPr>
        <p:spPr>
          <a:xfrm>
            <a:off x="5677535" y="2228850"/>
            <a:ext cx="3937000" cy="3810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b="1" i="0" u="none" strike="noStrike">
                <a:solidFill>
                  <a:srgbClr val="1E3A8A"/>
                </a:solidFill>
                <a:latin typeface="Noto Sans SC" panose="020B0200000000000000" charset="-122"/>
                <a:ea typeface="Noto Sans SC" panose="020B0200000000000000" charset="-122"/>
                <a:cs typeface="Noto Sans SC" panose="020B0200000000000000" charset="-122"/>
                <a:sym typeface="Noto Sans SC" panose="020B0200000000000000" charset="-122"/>
              </a:rPr>
              <a:t>时间调度控制</a:t>
            </a:r>
            <a:endParaRPr lang="en-US"/>
          </a:p>
        </p:txBody>
      </p:sp>
      <p:sp>
        <p:nvSpPr>
          <p:cNvPr id="12" name="AutoShape 12"/>
          <p:cNvSpPr/>
          <p:nvPr>
            <p:custDataLst>
              <p:tags r:id="rId14"/>
            </p:custDataLst>
          </p:nvPr>
        </p:nvSpPr>
        <p:spPr>
          <a:xfrm>
            <a:off x="5677535" y="2637155"/>
            <a:ext cx="2980055" cy="977900"/>
          </a:xfrm>
          <a:prstGeom prst="rect">
            <a:avLst/>
          </a:prstGeom>
          <a:noFill/>
          <a:ln w="9501" cap="flat" cmpd="sng">
            <a:noFill/>
            <a:prstDash val="solid"/>
            <a:round/>
          </a:ln>
        </p:spPr>
        <p:txBody>
          <a:bodyPr vert="horz" wrap="square" lIns="0" tIns="0" rIns="0" bIns="0" rtlCol="0" anchor="t" anchorCtr="0"/>
          <a:lstStyle/>
          <a:p>
            <a:pPr indent="0" algn="l">
              <a:lnSpc>
                <a:spcPct val="117000"/>
              </a:lnSpc>
              <a:defRPr/>
            </a:pPr>
            <a:r>
              <a:rPr lang="en-US" sz="14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依据建筑功能分区和人员使用时间表，自动启停暖通空调、照明等机电设备。严格限制非工作时段的无效运行，从源头避免能源浪费。</a:t>
            </a:r>
            <a:endParaRPr lang="en-US" sz="1400"/>
          </a:p>
        </p:txBody>
      </p:sp>
      <p:sp>
        <p:nvSpPr>
          <p:cNvPr id="13" name="AutoShape 13"/>
          <p:cNvSpPr/>
          <p:nvPr>
            <p:custDataLst>
              <p:tags r:id="rId15"/>
            </p:custDataLst>
          </p:nvPr>
        </p:nvSpPr>
        <p:spPr>
          <a:xfrm>
            <a:off x="143510" y="4043680"/>
            <a:ext cx="4427220" cy="1453515"/>
          </a:xfrm>
          <a:prstGeom prst="roundRect">
            <a:avLst>
              <a:gd name="adj" fmla="val 6315"/>
            </a:avLst>
          </a:prstGeom>
          <a:solidFill>
            <a:srgbClr val="FFFFFF">
              <a:alpha val="100000"/>
            </a:srgbClr>
          </a:solidFill>
          <a:ln w="25400" cap="flat" cmpd="sng">
            <a:noFill/>
            <a:prstDash val="solid"/>
            <a:round/>
          </a:ln>
          <a:effectLst>
            <a:outerShdw blurRad="190500" dist="50800" dir="5400000" algn="tl" rotWithShape="0">
              <a:srgbClr val="000000">
                <a:alpha val="8000"/>
              </a:srgbClr>
            </a:outerShdw>
          </a:effectLst>
        </p:spPr>
        <p:txBody>
          <a:bodyPr vert="horz" wrap="square" lIns="63500" tIns="63500" rIns="63500" bIns="63500" rtlCol="0" anchor="ctr"/>
          <a:lstStyle/>
          <a:p>
            <a:pPr algn="ctr">
              <a:defRPr/>
            </a:pPr>
          </a:p>
        </p:txBody>
      </p:sp>
      <p:sp>
        <p:nvSpPr>
          <p:cNvPr id="14" name="AutoShape 14"/>
          <p:cNvSpPr/>
          <p:nvPr>
            <p:custDataLst>
              <p:tags r:id="rId16"/>
            </p:custDataLst>
          </p:nvPr>
        </p:nvSpPr>
        <p:spPr>
          <a:xfrm>
            <a:off x="264795" y="4274820"/>
            <a:ext cx="812800" cy="812800"/>
          </a:xfrm>
          <a:prstGeom prst="roundRect">
            <a:avLst>
              <a:gd name="adj" fmla="val 25000"/>
            </a:avLst>
          </a:prstGeom>
          <a:solidFill>
            <a:srgbClr val="EFF6FF">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5" name="Picture 15"/>
          <p:cNvPicPr>
            <a:picLocks noChangeAspect="1"/>
          </p:cNvPicPr>
          <p:nvPr>
            <p:custDataLst>
              <p:tags r:id="rId17"/>
            </p:custDataLst>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467995" y="4478020"/>
            <a:ext cx="406400" cy="406400"/>
          </a:xfrm>
          <a:prstGeom prst="rect">
            <a:avLst/>
          </a:prstGeom>
        </p:spPr>
      </p:pic>
      <p:sp>
        <p:nvSpPr>
          <p:cNvPr id="16" name="AutoShape 16"/>
          <p:cNvSpPr/>
          <p:nvPr>
            <p:custDataLst>
              <p:tags r:id="rId20"/>
            </p:custDataLst>
          </p:nvPr>
        </p:nvSpPr>
        <p:spPr>
          <a:xfrm>
            <a:off x="1285240" y="4097020"/>
            <a:ext cx="3937000" cy="3810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b="1" i="0" u="none" strike="noStrike">
                <a:solidFill>
                  <a:srgbClr val="1E3A8A"/>
                </a:solidFill>
                <a:latin typeface="Noto Sans SC" panose="020B0200000000000000" charset="-122"/>
                <a:ea typeface="Noto Sans SC" panose="020B0200000000000000" charset="-122"/>
                <a:cs typeface="Noto Sans SC" panose="020B0200000000000000" charset="-122"/>
                <a:sym typeface="Noto Sans SC" panose="020B0200000000000000" charset="-122"/>
              </a:rPr>
              <a:t>最佳启停控制</a:t>
            </a:r>
            <a:endParaRPr lang="en-US"/>
          </a:p>
        </p:txBody>
      </p:sp>
      <p:sp>
        <p:nvSpPr>
          <p:cNvPr id="17" name="AutoShape 17"/>
          <p:cNvSpPr/>
          <p:nvPr>
            <p:custDataLst>
              <p:tags r:id="rId21"/>
            </p:custDataLst>
          </p:nvPr>
        </p:nvSpPr>
        <p:spPr>
          <a:xfrm>
            <a:off x="1285240" y="4535805"/>
            <a:ext cx="3027680" cy="812800"/>
          </a:xfrm>
          <a:prstGeom prst="rect">
            <a:avLst/>
          </a:prstGeom>
          <a:noFill/>
          <a:ln w="9501" cap="flat" cmpd="sng">
            <a:noFill/>
            <a:prstDash val="solid"/>
            <a:round/>
          </a:ln>
        </p:spPr>
        <p:txBody>
          <a:bodyPr vert="horz" wrap="square" lIns="0" tIns="0" rIns="0" bIns="0" rtlCol="0" anchor="t" anchorCtr="0"/>
          <a:lstStyle/>
          <a:p>
            <a:pPr indent="0" algn="l">
              <a:lnSpc>
                <a:spcPct val="117000"/>
              </a:lnSpc>
              <a:defRPr/>
            </a:pPr>
            <a:r>
              <a:rPr lang="en-US" sz="14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基于室内外实时温度、建筑热惰性模型及历史运行数据，智能计算最优的提前开机或延迟关机时间，确保人员进入时环境舒适，同时最大限度缩短设备运行时长。</a:t>
            </a:r>
            <a:endParaRPr lang="en-US" sz="1400"/>
          </a:p>
        </p:txBody>
      </p:sp>
      <p:sp>
        <p:nvSpPr>
          <p:cNvPr id="18" name="AutoShape 18"/>
          <p:cNvSpPr/>
          <p:nvPr>
            <p:custDataLst>
              <p:tags r:id="rId22"/>
            </p:custDataLst>
          </p:nvPr>
        </p:nvSpPr>
        <p:spPr>
          <a:xfrm>
            <a:off x="4723765" y="4057015"/>
            <a:ext cx="4248785" cy="1439545"/>
          </a:xfrm>
          <a:prstGeom prst="roundRect">
            <a:avLst>
              <a:gd name="adj" fmla="val 6315"/>
            </a:avLst>
          </a:prstGeom>
          <a:solidFill>
            <a:srgbClr val="FFFFFF">
              <a:alpha val="100000"/>
            </a:srgbClr>
          </a:solidFill>
          <a:ln w="25400" cap="flat" cmpd="sng">
            <a:noFill/>
            <a:prstDash val="solid"/>
            <a:round/>
          </a:ln>
          <a:effectLst>
            <a:outerShdw blurRad="190500" dist="50800" dir="5400000" algn="tl" rotWithShape="0">
              <a:srgbClr val="000000">
                <a:alpha val="8000"/>
              </a:srgbClr>
            </a:outerShdw>
          </a:effectLst>
        </p:spPr>
        <p:txBody>
          <a:bodyPr vert="horz" wrap="square" lIns="63500" tIns="63500" rIns="63500" bIns="63500" rtlCol="0" anchor="ctr"/>
          <a:lstStyle/>
          <a:p>
            <a:pPr algn="ctr">
              <a:defRPr/>
            </a:pPr>
          </a:p>
        </p:txBody>
      </p:sp>
      <p:sp>
        <p:nvSpPr>
          <p:cNvPr id="19" name="AutoShape 19"/>
          <p:cNvSpPr/>
          <p:nvPr>
            <p:custDataLst>
              <p:tags r:id="rId23"/>
            </p:custDataLst>
          </p:nvPr>
        </p:nvSpPr>
        <p:spPr>
          <a:xfrm>
            <a:off x="4879975" y="4253865"/>
            <a:ext cx="812800" cy="812800"/>
          </a:xfrm>
          <a:prstGeom prst="roundRect">
            <a:avLst>
              <a:gd name="adj" fmla="val 25000"/>
            </a:avLst>
          </a:prstGeom>
          <a:solidFill>
            <a:srgbClr val="EFF6FF">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20" name="Picture 20"/>
          <p:cNvPicPr>
            <a:picLocks noChangeAspect="1"/>
          </p:cNvPicPr>
          <p:nvPr>
            <p:custDataLst>
              <p:tags r:id="rId24"/>
            </p:custDataLst>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5083175" y="4444365"/>
            <a:ext cx="406400" cy="406400"/>
          </a:xfrm>
          <a:prstGeom prst="rect">
            <a:avLst/>
          </a:prstGeom>
        </p:spPr>
      </p:pic>
      <p:sp>
        <p:nvSpPr>
          <p:cNvPr id="21" name="AutoShape 21"/>
          <p:cNvSpPr/>
          <p:nvPr>
            <p:custDataLst>
              <p:tags r:id="rId27"/>
            </p:custDataLst>
          </p:nvPr>
        </p:nvSpPr>
        <p:spPr>
          <a:xfrm>
            <a:off x="5692775" y="4097020"/>
            <a:ext cx="3937000" cy="3810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b="1" i="0" u="none" strike="noStrike">
                <a:solidFill>
                  <a:srgbClr val="1E3A8A"/>
                </a:solidFill>
                <a:latin typeface="Noto Sans SC" panose="020B0200000000000000" charset="-122"/>
                <a:ea typeface="Noto Sans SC" panose="020B0200000000000000" charset="-122"/>
                <a:cs typeface="Noto Sans SC" panose="020B0200000000000000" charset="-122"/>
                <a:sym typeface="Noto Sans SC" panose="020B0200000000000000" charset="-122"/>
              </a:rPr>
              <a:t>温度重置控制</a:t>
            </a:r>
            <a:endParaRPr lang="en-US"/>
          </a:p>
        </p:txBody>
      </p:sp>
      <p:sp>
        <p:nvSpPr>
          <p:cNvPr id="22" name="AutoShape 22"/>
          <p:cNvSpPr/>
          <p:nvPr>
            <p:custDataLst>
              <p:tags r:id="rId28"/>
            </p:custDataLst>
          </p:nvPr>
        </p:nvSpPr>
        <p:spPr>
          <a:xfrm>
            <a:off x="5692775" y="4550410"/>
            <a:ext cx="3074035" cy="1007745"/>
          </a:xfrm>
          <a:prstGeom prst="rect">
            <a:avLst/>
          </a:prstGeom>
          <a:noFill/>
          <a:ln w="9501" cap="flat" cmpd="sng">
            <a:noFill/>
            <a:prstDash val="solid"/>
            <a:round/>
          </a:ln>
        </p:spPr>
        <p:txBody>
          <a:bodyPr vert="horz" wrap="square" lIns="0" tIns="0" rIns="0" bIns="0" rtlCol="0" anchor="t" anchorCtr="0"/>
          <a:lstStyle/>
          <a:p>
            <a:pPr indent="0" algn="l">
              <a:lnSpc>
                <a:spcPct val="117000"/>
              </a:lnSpc>
              <a:defRPr/>
            </a:pPr>
            <a:r>
              <a:rPr lang="en-US" sz="14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根据室外气象条件（如温度、湿度）或系统实时负荷变化，动态调整送风温度或供水温度的设定值，避免过冷或过热现象，在满足舒适度前提下实现节能运行。</a:t>
            </a:r>
            <a:endParaRPr lang="en-US" sz="1400"/>
          </a:p>
        </p:txBody>
      </p:sp>
      <p:sp>
        <p:nvSpPr>
          <p:cNvPr id="23" name="AutoShape 2"/>
          <p:cNvSpPr/>
          <p:nvPr/>
        </p:nvSpPr>
        <p:spPr>
          <a:xfrm>
            <a:off x="-36195" y="669290"/>
            <a:ext cx="5080000" cy="444500"/>
          </a:xfrm>
          <a:prstGeom prst="rect">
            <a:avLst/>
          </a:prstGeom>
          <a:noFill/>
          <a:ln w="9501" cap="flat" cmpd="sng">
            <a:noFill/>
            <a:prstDash val="solid"/>
            <a:round/>
          </a:ln>
        </p:spPr>
        <p:txBody>
          <a:bodyPr vert="horz" wrap="square" lIns="0" tIns="0" rIns="0" bIns="0" rtlCol="0" anchor="ctr" anchorCtr="0"/>
          <a:lstStyle/>
          <a:p>
            <a:pPr indent="0" algn="ctr">
              <a:lnSpc>
                <a:spcPct val="125000"/>
              </a:lnSpc>
              <a:defRPr/>
            </a:pPr>
            <a:r>
              <a:rPr 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暖通空调系统监控与联动逻辑</a:t>
            </a:r>
            <a:endParaRPr 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242" name="Picture 45" descr="1"/>
          <p:cNvPicPr>
            <a:picLocks noChangeAspect="1"/>
          </p:cNvPicPr>
          <p:nvPr/>
        </p:nvPicPr>
        <p:blipFill>
          <a:blip r:embed="rId1"/>
          <a:stretch>
            <a:fillRect/>
          </a:stretch>
        </p:blipFill>
        <p:spPr>
          <a:xfrm>
            <a:off x="7242175" y="4248150"/>
            <a:ext cx="1908175" cy="2616200"/>
          </a:xfrm>
          <a:prstGeom prst="rect">
            <a:avLst/>
          </a:prstGeom>
          <a:noFill/>
          <a:ln w="9525">
            <a:noFill/>
          </a:ln>
        </p:spPr>
      </p:pic>
      <p:sp>
        <p:nvSpPr>
          <p:cNvPr id="10243" name="AutoShape 3"/>
          <p:cNvSpPr/>
          <p:nvPr/>
        </p:nvSpPr>
        <p:spPr>
          <a:xfrm rot="5400000">
            <a:off x="-2454275" y="1027113"/>
            <a:ext cx="4824413" cy="4768850"/>
          </a:xfrm>
          <a:custGeom>
            <a:avLst/>
            <a:gdLst>
              <a:gd name="txL" fmla="*/ 401 w 21600"/>
              <a:gd name="txT" fmla="*/ 0 h 21600"/>
              <a:gd name="txR" fmla="*/ 21199 w 21600"/>
              <a:gd name="txB" fmla="*/ 13628 h 21600"/>
            </a:gdLst>
            <a:ahLst/>
            <a:cxnLst>
              <a:cxn ang="0">
                <a:pos x="2147483647" y="2147483647"/>
              </a:cxn>
              <a:cxn ang="0">
                <a:pos x="2147483647" y="2147483647"/>
              </a:cxn>
              <a:cxn ang="0">
                <a:pos x="2147483647" y="2147483647"/>
              </a:cxn>
              <a:cxn ang="0">
                <a:pos x="2147483647" y="2147483647"/>
              </a:cxn>
              <a:cxn ang="0">
                <a:pos x="2147483647" y="0"/>
              </a:cxn>
              <a:cxn ang="0">
                <a:pos x="2147483647" y="2147483647"/>
              </a:cxn>
            </a:cxnLst>
            <a:rect l="txL" t="txT" r="txR" b="txB"/>
            <a:pathLst>
              <a:path w="21600" h="21600">
                <a:moveTo>
                  <a:pt x="323" y="10641"/>
                </a:moveTo>
                <a:cubicBezTo>
                  <a:pt x="410" y="4916"/>
                  <a:pt x="5075" y="321"/>
                  <a:pt x="10800" y="322"/>
                </a:cubicBezTo>
                <a:cubicBezTo>
                  <a:pt x="16524" y="322"/>
                  <a:pt x="21189" y="4916"/>
                  <a:pt x="21276" y="10641"/>
                </a:cubicBezTo>
                <a:lnTo>
                  <a:pt x="21598" y="10636"/>
                </a:lnTo>
                <a:cubicBezTo>
                  <a:pt x="21509" y="4736"/>
                  <a:pt x="16700" y="-1"/>
                  <a:pt x="10799" y="0"/>
                </a:cubicBezTo>
                <a:cubicBezTo>
                  <a:pt x="4899" y="0"/>
                  <a:pt x="90" y="4736"/>
                  <a:pt x="1" y="10636"/>
                </a:cubicBezTo>
                <a:lnTo>
                  <a:pt x="323" y="10641"/>
                </a:lnTo>
                <a:close/>
              </a:path>
            </a:pathLst>
          </a:custGeom>
          <a:gradFill rotWithShape="0">
            <a:gsLst>
              <a:gs pos="0">
                <a:srgbClr val="ABABAB">
                  <a:alpha val="59998"/>
                </a:srgbClr>
              </a:gs>
              <a:gs pos="100000">
                <a:schemeClr val="tx2">
                  <a:alpha val="59998"/>
                </a:schemeClr>
              </a:gs>
            </a:gsLst>
            <a:lin ang="0" scaled="1"/>
            <a:tileRect/>
          </a:gradFill>
          <a:ln w="9525">
            <a:noFill/>
          </a:ln>
        </p:spPr>
        <p:txBody>
          <a:bodyPr/>
          <a:p>
            <a:endParaRPr lang="zh-CN" altLang="en-US"/>
          </a:p>
        </p:txBody>
      </p:sp>
      <p:sp>
        <p:nvSpPr>
          <p:cNvPr id="10244" name="AutoShape 4"/>
          <p:cNvSpPr/>
          <p:nvPr/>
        </p:nvSpPr>
        <p:spPr>
          <a:xfrm>
            <a:off x="1509713" y="4786313"/>
            <a:ext cx="4419600" cy="508000"/>
          </a:xfrm>
          <a:prstGeom prst="roundRect">
            <a:avLst>
              <a:gd name="adj" fmla="val 50000"/>
            </a:avLst>
          </a:prstGeom>
          <a:noFill/>
          <a:ln w="28575" cap="flat" cmpd="sng">
            <a:solidFill>
              <a:schemeClr val="folHlink"/>
            </a:solidFill>
            <a:prstDash val="solid"/>
            <a:headEnd type="none" w="med" len="med"/>
            <a:tailEnd type="none" w="med" len="med"/>
          </a:ln>
        </p:spPr>
        <p:txBody>
          <a:bodyPr wrap="none" anchor="ctr" anchorCtr="0"/>
          <a:p>
            <a:pPr eaLnBrk="0" hangingPunct="0"/>
            <a:r>
              <a:rPr lang="zh-CN" altLang="en-US" sz="2400" dirty="0">
                <a:solidFill>
                  <a:srgbClr val="0D0D0D"/>
                </a:solidFill>
                <a:latin typeface="微软雅黑" panose="020B0503020204020204" pitchFamily="34" charset="-122"/>
              </a:rPr>
              <a:t>     高能耗楼宇的节能改造</a:t>
            </a:r>
            <a:endParaRPr lang="zh-CN" altLang="en-US" sz="2400" b="1" dirty="0">
              <a:latin typeface="微软雅黑" panose="020B0503020204020204" pitchFamily="34" charset="-122"/>
            </a:endParaRPr>
          </a:p>
        </p:txBody>
      </p:sp>
      <p:sp>
        <p:nvSpPr>
          <p:cNvPr id="10245" name="AutoShape 5"/>
          <p:cNvSpPr/>
          <p:nvPr/>
        </p:nvSpPr>
        <p:spPr>
          <a:xfrm>
            <a:off x="2009775" y="3929063"/>
            <a:ext cx="4362450" cy="508000"/>
          </a:xfrm>
          <a:prstGeom prst="roundRect">
            <a:avLst>
              <a:gd name="adj" fmla="val 50000"/>
            </a:avLst>
          </a:prstGeom>
          <a:noFill/>
          <a:ln w="28575" cap="flat" cmpd="sng">
            <a:solidFill>
              <a:schemeClr val="folHlink"/>
            </a:solidFill>
            <a:prstDash val="solid"/>
            <a:headEnd type="none" w="med" len="med"/>
            <a:tailEnd type="none" w="med" len="med"/>
          </a:ln>
        </p:spPr>
        <p:txBody>
          <a:bodyPr wrap="none" anchor="ctr" anchorCtr="0"/>
          <a:p>
            <a:r>
              <a:rPr lang="zh-CN" altLang="en-US" sz="2400" dirty="0">
                <a:solidFill>
                  <a:srgbClr val="0D0D0D"/>
                </a:solidFill>
                <a:latin typeface="微软雅黑" panose="020B0503020204020204" pitchFamily="34" charset="-122"/>
              </a:rPr>
              <a:t>     电梯、冷热源设备的监测</a:t>
            </a:r>
            <a:endParaRPr lang="zh-CN" altLang="en-US" sz="2400" b="1" dirty="0">
              <a:latin typeface="微软雅黑" panose="020B0503020204020204" pitchFamily="34" charset="-122"/>
            </a:endParaRPr>
          </a:p>
        </p:txBody>
      </p:sp>
      <p:sp>
        <p:nvSpPr>
          <p:cNvPr id="10246" name="AutoShape 6"/>
          <p:cNvSpPr/>
          <p:nvPr/>
        </p:nvSpPr>
        <p:spPr>
          <a:xfrm>
            <a:off x="2081213" y="2992438"/>
            <a:ext cx="4506912" cy="508000"/>
          </a:xfrm>
          <a:prstGeom prst="roundRect">
            <a:avLst>
              <a:gd name="adj" fmla="val 50000"/>
            </a:avLst>
          </a:prstGeom>
          <a:noFill/>
          <a:ln w="28575" cap="flat" cmpd="sng">
            <a:solidFill>
              <a:schemeClr val="folHlink"/>
            </a:solidFill>
            <a:prstDash val="solid"/>
            <a:headEnd type="none" w="med" len="med"/>
            <a:tailEnd type="none" w="med" len="med"/>
          </a:ln>
        </p:spPr>
        <p:txBody>
          <a:bodyPr wrap="none" anchor="ctr" anchorCtr="0"/>
          <a:p>
            <a:pPr defTabSz="948055"/>
            <a:r>
              <a:rPr lang="zh-CN" altLang="en-US" sz="2400" dirty="0">
                <a:solidFill>
                  <a:srgbClr val="0D0D0D"/>
                </a:solidFill>
                <a:latin typeface="微软雅黑" panose="020B0503020204020204" pitchFamily="34" charset="-122"/>
              </a:rPr>
              <a:t>    电气、照明控制系统与节能</a:t>
            </a:r>
            <a:endParaRPr lang="zh-CN" altLang="en-US" sz="2400" dirty="0">
              <a:solidFill>
                <a:srgbClr val="0D0D0D"/>
              </a:solidFill>
              <a:latin typeface="微软雅黑" panose="020B0503020204020204" pitchFamily="34" charset="-122"/>
            </a:endParaRPr>
          </a:p>
        </p:txBody>
      </p:sp>
      <p:sp>
        <p:nvSpPr>
          <p:cNvPr id="10247" name="AutoShape 7"/>
          <p:cNvSpPr/>
          <p:nvPr/>
        </p:nvSpPr>
        <p:spPr>
          <a:xfrm>
            <a:off x="1476375" y="1125538"/>
            <a:ext cx="4591050" cy="508000"/>
          </a:xfrm>
          <a:prstGeom prst="roundRect">
            <a:avLst>
              <a:gd name="adj" fmla="val 50000"/>
            </a:avLst>
          </a:prstGeom>
          <a:solidFill>
            <a:schemeClr val="bg1"/>
          </a:solidFill>
          <a:ln w="28575" cap="flat" cmpd="sng">
            <a:solidFill>
              <a:schemeClr val="folHlink"/>
            </a:solidFill>
            <a:prstDash val="solid"/>
            <a:headEnd type="none" w="med" len="med"/>
            <a:tailEnd type="none" w="med" len="med"/>
          </a:ln>
        </p:spPr>
        <p:txBody>
          <a:bodyPr wrap="none" anchor="ctr" anchorCtr="0"/>
          <a:p>
            <a:pPr eaLnBrk="0" hangingPunct="0"/>
            <a:r>
              <a:rPr lang="zh-CN" altLang="en-US" sz="2400" dirty="0">
                <a:solidFill>
                  <a:srgbClr val="0D0D0D"/>
                </a:solidFill>
                <a:latin typeface="微软雅黑" panose="020B0503020204020204" pitchFamily="34" charset="-122"/>
              </a:rPr>
              <a:t>    暖通空调系统的监控及联动</a:t>
            </a:r>
            <a:endParaRPr lang="zh-CN" altLang="zh-CN" sz="2400" dirty="0">
              <a:solidFill>
                <a:srgbClr val="0D0D0D"/>
              </a:solidFill>
              <a:latin typeface="微软雅黑" panose="020B0503020204020204" pitchFamily="34" charset="-122"/>
            </a:endParaRPr>
          </a:p>
        </p:txBody>
      </p:sp>
      <p:sp>
        <p:nvSpPr>
          <p:cNvPr id="10248" name="AutoShape 8"/>
          <p:cNvSpPr/>
          <p:nvPr/>
        </p:nvSpPr>
        <p:spPr>
          <a:xfrm>
            <a:off x="2051050" y="2060575"/>
            <a:ext cx="4762500" cy="508000"/>
          </a:xfrm>
          <a:prstGeom prst="roundRect">
            <a:avLst>
              <a:gd name="adj" fmla="val 50000"/>
            </a:avLst>
          </a:prstGeom>
          <a:solidFill>
            <a:srgbClr val="92D050"/>
          </a:solidFill>
          <a:ln w="28575" cap="flat" cmpd="sng">
            <a:solidFill>
              <a:schemeClr val="folHlink"/>
            </a:solidFill>
            <a:prstDash val="solid"/>
            <a:headEnd type="none" w="med" len="med"/>
            <a:tailEnd type="none" w="med" len="med"/>
          </a:ln>
        </p:spPr>
        <p:txBody>
          <a:bodyPr wrap="none" anchor="ctr" anchorCtr="0"/>
          <a:p>
            <a:r>
              <a:rPr lang="zh-CN" altLang="en-US" sz="2400" dirty="0">
                <a:solidFill>
                  <a:srgbClr val="0D0D0D"/>
                </a:solidFill>
                <a:latin typeface="微软雅黑" panose="020B0503020204020204" pitchFamily="34" charset="-122"/>
              </a:rPr>
              <a:t>     给排水系统控制与联动</a:t>
            </a:r>
            <a:endParaRPr lang="zh-CN" altLang="en-US" sz="2400" dirty="0">
              <a:solidFill>
                <a:srgbClr val="0D0D0D"/>
              </a:solidFill>
              <a:latin typeface="微软雅黑" panose="020B0503020204020204" pitchFamily="34" charset="-122"/>
            </a:endParaRPr>
          </a:p>
        </p:txBody>
      </p:sp>
      <p:grpSp>
        <p:nvGrpSpPr>
          <p:cNvPr id="10249" name="Group 10"/>
          <p:cNvGrpSpPr/>
          <p:nvPr/>
        </p:nvGrpSpPr>
        <p:grpSpPr>
          <a:xfrm>
            <a:off x="1181100" y="1244600"/>
            <a:ext cx="381000" cy="381000"/>
            <a:chOff x="0" y="0"/>
            <a:chExt cx="1615" cy="1615"/>
          </a:xfrm>
        </p:grpSpPr>
        <p:sp>
          <p:nvSpPr>
            <p:cNvPr id="10278" name="Oval 10"/>
            <p:cNvSpPr/>
            <p:nvPr/>
          </p:nvSpPr>
          <p:spPr>
            <a:xfrm>
              <a:off x="0" y="0"/>
              <a:ext cx="1615" cy="1615"/>
            </a:xfrm>
            <a:prstGeom prst="ellipse">
              <a:avLst/>
            </a:prstGeom>
            <a:gradFill rotWithShape="1">
              <a:gsLst>
                <a:gs pos="0">
                  <a:srgbClr val="767676"/>
                </a:gs>
                <a:gs pos="50000">
                  <a:srgbClr val="FFFFFF"/>
                </a:gs>
                <a:gs pos="100000">
                  <a:srgbClr val="767676"/>
                </a:gs>
              </a:gsLst>
              <a:lin ang="540000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10279" name="Oval 11"/>
            <p:cNvSpPr/>
            <p:nvPr/>
          </p:nvSpPr>
          <p:spPr>
            <a:xfrm>
              <a:off x="92" y="91"/>
              <a:ext cx="1430" cy="1430"/>
            </a:xfrm>
            <a:prstGeom prst="ellipse">
              <a:avLst/>
            </a:prstGeom>
            <a:gradFill rotWithShape="1">
              <a:gsLst>
                <a:gs pos="0">
                  <a:srgbClr val="FFFFFF"/>
                </a:gs>
                <a:gs pos="50000">
                  <a:srgbClr val="A2A2A2"/>
                </a:gs>
                <a:gs pos="100000">
                  <a:srgbClr val="FFFFFF"/>
                </a:gs>
              </a:gsLst>
              <a:lin ang="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13325" name="Oval 12"/>
            <p:cNvSpPr>
              <a:spLocks noChangeArrowheads="1"/>
            </p:cNvSpPr>
            <p:nvPr/>
          </p:nvSpPr>
          <p:spPr bwMode="auto">
            <a:xfrm>
              <a:off x="175" y="175"/>
              <a:ext cx="1265" cy="1265"/>
            </a:xfrm>
            <a:prstGeom prst="ellipse">
              <a:avLst/>
            </a:prstGeom>
            <a:gradFill rotWithShape="1">
              <a:gsLst>
                <a:gs pos="0">
                  <a:schemeClr val="hlink"/>
                </a:gs>
                <a:gs pos="50000">
                  <a:srgbClr val="FFFFFF"/>
                </a:gs>
                <a:gs pos="100000">
                  <a:schemeClr val="hlink"/>
                </a:gs>
              </a:gsLst>
              <a:lin ang="18900000" scaled="1"/>
            </a:gradFill>
            <a:ln>
              <a:noFill/>
            </a:ln>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10281" name="Oval 13"/>
            <p:cNvSpPr/>
            <p:nvPr/>
          </p:nvSpPr>
          <p:spPr>
            <a:xfrm>
              <a:off x="176" y="176"/>
              <a:ext cx="1262" cy="1264"/>
            </a:xfrm>
            <a:prstGeom prst="ellipse">
              <a:avLst/>
            </a:prstGeom>
            <a:gradFill rotWithShape="1">
              <a:gsLst>
                <a:gs pos="0">
                  <a:srgbClr val="000000"/>
                </a:gs>
                <a:gs pos="100000">
                  <a:schemeClr val="hlink"/>
                </a:gs>
              </a:gsLst>
              <a:lin ang="18900000" scaled="1"/>
              <a:tileRect/>
            </a:gradFill>
            <a:ln w="9525">
              <a:noFill/>
            </a:ln>
          </p:spPr>
          <p:txBody>
            <a:bodyPr wrap="none" anchor="ctr" anchorCtr="0">
              <a:spAutoFit/>
            </a:bodyPr>
            <a:p>
              <a:endParaRPr lang="zh-CN" altLang="zh-CN" dirty="0">
                <a:latin typeface="Lucida Sans Unicode" panose="020B0602030504020204" pitchFamily="34" charset="0"/>
                <a:ea typeface="黑体" panose="02010609060101010101" pitchFamily="49" charset="-122"/>
              </a:endParaRPr>
            </a:p>
          </p:txBody>
        </p:sp>
        <p:sp>
          <p:nvSpPr>
            <p:cNvPr id="13327" name="Oval 14"/>
            <p:cNvSpPr>
              <a:spLocks noChangeArrowheads="1"/>
            </p:cNvSpPr>
            <p:nvPr/>
          </p:nvSpPr>
          <p:spPr bwMode="auto">
            <a:xfrm>
              <a:off x="256" y="256"/>
              <a:ext cx="1097" cy="1104"/>
            </a:xfrm>
            <a:prstGeom prst="ellipse">
              <a:avLst/>
            </a:prstGeom>
            <a:gradFill rotWithShape="1">
              <a:gsLst>
                <a:gs pos="0">
                  <a:schemeClr val="hlink"/>
                </a:gs>
                <a:gs pos="50000">
                  <a:srgbClr val="8A460E"/>
                </a:gs>
                <a:gs pos="100000">
                  <a:schemeClr val="hlink"/>
                </a:gs>
              </a:gsLst>
              <a:lin ang="2700000" scaled="1"/>
            </a:gradFill>
            <a:ln>
              <a:noFill/>
            </a:ln>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10283" name="Oval 15"/>
            <p:cNvSpPr/>
            <p:nvPr/>
          </p:nvSpPr>
          <p:spPr>
            <a:xfrm>
              <a:off x="259" y="259"/>
              <a:ext cx="1096" cy="1098"/>
            </a:xfrm>
            <a:prstGeom prst="ellipse">
              <a:avLst/>
            </a:prstGeom>
            <a:gradFill rotWithShape="1">
              <a:gsLst>
                <a:gs pos="0">
                  <a:schemeClr val="hlink"/>
                </a:gs>
                <a:gs pos="100000">
                  <a:srgbClr val="7C3F0C"/>
                </a:gs>
              </a:gsLst>
              <a:lin ang="18900000" scaled="1"/>
              <a:tileRect/>
            </a:gradFill>
            <a:ln w="9525">
              <a:noFill/>
            </a:ln>
          </p:spPr>
          <p:txBody>
            <a:bodyPr anchor="ctr" anchorCtr="0">
              <a:spAutoFit/>
            </a:bodyPr>
            <a:p>
              <a:endParaRPr lang="zh-CN" altLang="zh-CN" dirty="0">
                <a:latin typeface="Lucida Sans Unicode" panose="020B0602030504020204" pitchFamily="34" charset="0"/>
                <a:ea typeface="黑体" panose="02010609060101010101" pitchFamily="49" charset="-122"/>
              </a:endParaRPr>
            </a:p>
          </p:txBody>
        </p:sp>
      </p:grpSp>
      <p:grpSp>
        <p:nvGrpSpPr>
          <p:cNvPr id="10250" name="Group 17"/>
          <p:cNvGrpSpPr/>
          <p:nvPr/>
        </p:nvGrpSpPr>
        <p:grpSpPr>
          <a:xfrm>
            <a:off x="1800225" y="2128838"/>
            <a:ext cx="381000" cy="381000"/>
            <a:chOff x="0" y="0"/>
            <a:chExt cx="1615" cy="1615"/>
          </a:xfrm>
        </p:grpSpPr>
        <p:sp>
          <p:nvSpPr>
            <p:cNvPr id="10272" name="Oval 17"/>
            <p:cNvSpPr/>
            <p:nvPr/>
          </p:nvSpPr>
          <p:spPr>
            <a:xfrm>
              <a:off x="0" y="0"/>
              <a:ext cx="1615" cy="1615"/>
            </a:xfrm>
            <a:prstGeom prst="ellipse">
              <a:avLst/>
            </a:prstGeom>
            <a:gradFill rotWithShape="1">
              <a:gsLst>
                <a:gs pos="0">
                  <a:srgbClr val="767676"/>
                </a:gs>
                <a:gs pos="50000">
                  <a:srgbClr val="FFFFFF"/>
                </a:gs>
                <a:gs pos="100000">
                  <a:srgbClr val="767676"/>
                </a:gs>
              </a:gsLst>
              <a:lin ang="540000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10273" name="Oval 18"/>
            <p:cNvSpPr/>
            <p:nvPr/>
          </p:nvSpPr>
          <p:spPr>
            <a:xfrm>
              <a:off x="92" y="91"/>
              <a:ext cx="1430" cy="1430"/>
            </a:xfrm>
            <a:prstGeom prst="ellipse">
              <a:avLst/>
            </a:prstGeom>
            <a:gradFill rotWithShape="1">
              <a:gsLst>
                <a:gs pos="0">
                  <a:srgbClr val="FFFFFF"/>
                </a:gs>
                <a:gs pos="50000">
                  <a:srgbClr val="A2A2A2"/>
                </a:gs>
                <a:gs pos="100000">
                  <a:srgbClr val="FFFFFF"/>
                </a:gs>
              </a:gsLst>
              <a:lin ang="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13332" name="Oval 19"/>
            <p:cNvSpPr>
              <a:spLocks noChangeArrowheads="1"/>
            </p:cNvSpPr>
            <p:nvPr/>
          </p:nvSpPr>
          <p:spPr bwMode="auto">
            <a:xfrm>
              <a:off x="175" y="175"/>
              <a:ext cx="1265" cy="1265"/>
            </a:xfrm>
            <a:prstGeom prst="ellipse">
              <a:avLst/>
            </a:prstGeom>
            <a:gradFill rotWithShape="1">
              <a:gsLst>
                <a:gs pos="0">
                  <a:schemeClr val="hlink"/>
                </a:gs>
                <a:gs pos="50000">
                  <a:srgbClr val="FFFFFF"/>
                </a:gs>
                <a:gs pos="100000">
                  <a:schemeClr val="hlink"/>
                </a:gs>
              </a:gsLst>
              <a:lin ang="18900000" scaled="1"/>
            </a:gradFill>
            <a:ln>
              <a:noFill/>
            </a:ln>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10275" name="Oval 20"/>
            <p:cNvSpPr/>
            <p:nvPr/>
          </p:nvSpPr>
          <p:spPr>
            <a:xfrm>
              <a:off x="176" y="176"/>
              <a:ext cx="1262" cy="1264"/>
            </a:xfrm>
            <a:prstGeom prst="ellipse">
              <a:avLst/>
            </a:prstGeom>
            <a:gradFill rotWithShape="1">
              <a:gsLst>
                <a:gs pos="0">
                  <a:srgbClr val="000000"/>
                </a:gs>
                <a:gs pos="100000">
                  <a:schemeClr val="accent2"/>
                </a:gs>
              </a:gsLst>
              <a:lin ang="18900000" scaled="1"/>
              <a:tileRect/>
            </a:gradFill>
            <a:ln w="9525">
              <a:noFill/>
            </a:ln>
          </p:spPr>
          <p:txBody>
            <a:bodyPr wrap="none" anchor="ctr" anchorCtr="0">
              <a:spAutoFit/>
            </a:bodyPr>
            <a:p>
              <a:endParaRPr lang="zh-CN" altLang="zh-CN" dirty="0">
                <a:latin typeface="Lucida Sans Unicode" panose="020B0602030504020204" pitchFamily="34" charset="0"/>
                <a:ea typeface="黑体" panose="02010609060101010101" pitchFamily="49" charset="-122"/>
              </a:endParaRPr>
            </a:p>
          </p:txBody>
        </p:sp>
        <p:sp>
          <p:nvSpPr>
            <p:cNvPr id="13334" name="Oval 21"/>
            <p:cNvSpPr>
              <a:spLocks noChangeArrowheads="1"/>
            </p:cNvSpPr>
            <p:nvPr/>
          </p:nvSpPr>
          <p:spPr bwMode="auto">
            <a:xfrm>
              <a:off x="256" y="256"/>
              <a:ext cx="1097" cy="1104"/>
            </a:xfrm>
            <a:prstGeom prst="ellipse">
              <a:avLst/>
            </a:prstGeom>
            <a:gradFill rotWithShape="1">
              <a:gsLst>
                <a:gs pos="0">
                  <a:schemeClr val="hlink"/>
                </a:gs>
                <a:gs pos="50000">
                  <a:srgbClr val="8A460E"/>
                </a:gs>
                <a:gs pos="100000">
                  <a:schemeClr val="hlink"/>
                </a:gs>
              </a:gsLst>
              <a:lin ang="2700000" scaled="1"/>
            </a:gradFill>
            <a:ln>
              <a:noFill/>
            </a:ln>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10277" name="Oval 22"/>
            <p:cNvSpPr/>
            <p:nvPr/>
          </p:nvSpPr>
          <p:spPr>
            <a:xfrm>
              <a:off x="259" y="259"/>
              <a:ext cx="1096" cy="1098"/>
            </a:xfrm>
            <a:prstGeom prst="ellipse">
              <a:avLst/>
            </a:prstGeom>
            <a:gradFill rotWithShape="1">
              <a:gsLst>
                <a:gs pos="0">
                  <a:schemeClr val="accent2"/>
                </a:gs>
                <a:gs pos="100000">
                  <a:srgbClr val="6A0F13"/>
                </a:gs>
              </a:gsLst>
              <a:lin ang="18900000" scaled="1"/>
              <a:tileRect/>
            </a:gradFill>
            <a:ln w="9525">
              <a:noFill/>
            </a:ln>
          </p:spPr>
          <p:txBody>
            <a:bodyPr anchor="ctr" anchorCtr="0">
              <a:spAutoFit/>
            </a:bodyPr>
            <a:p>
              <a:endParaRPr lang="zh-CN" altLang="zh-CN" dirty="0">
                <a:latin typeface="Lucida Sans Unicode" panose="020B0602030504020204" pitchFamily="34" charset="0"/>
                <a:ea typeface="黑体" panose="02010609060101010101" pitchFamily="49" charset="-122"/>
              </a:endParaRPr>
            </a:p>
          </p:txBody>
        </p:sp>
      </p:grpSp>
      <p:grpSp>
        <p:nvGrpSpPr>
          <p:cNvPr id="10251" name="Group 24"/>
          <p:cNvGrpSpPr/>
          <p:nvPr/>
        </p:nvGrpSpPr>
        <p:grpSpPr>
          <a:xfrm>
            <a:off x="2100263" y="3063875"/>
            <a:ext cx="381000" cy="381000"/>
            <a:chOff x="0" y="0"/>
            <a:chExt cx="1615" cy="1615"/>
          </a:xfrm>
        </p:grpSpPr>
        <p:sp>
          <p:nvSpPr>
            <p:cNvPr id="10266" name="Oval 24"/>
            <p:cNvSpPr/>
            <p:nvPr/>
          </p:nvSpPr>
          <p:spPr>
            <a:xfrm>
              <a:off x="0" y="0"/>
              <a:ext cx="1615" cy="1615"/>
            </a:xfrm>
            <a:prstGeom prst="ellipse">
              <a:avLst/>
            </a:prstGeom>
            <a:gradFill rotWithShape="1">
              <a:gsLst>
                <a:gs pos="0">
                  <a:srgbClr val="767676"/>
                </a:gs>
                <a:gs pos="50000">
                  <a:srgbClr val="FFFFFF"/>
                </a:gs>
                <a:gs pos="100000">
                  <a:srgbClr val="767676"/>
                </a:gs>
              </a:gsLst>
              <a:lin ang="540000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10267" name="Oval 25"/>
            <p:cNvSpPr/>
            <p:nvPr/>
          </p:nvSpPr>
          <p:spPr>
            <a:xfrm>
              <a:off x="92" y="91"/>
              <a:ext cx="1430" cy="1430"/>
            </a:xfrm>
            <a:prstGeom prst="ellipse">
              <a:avLst/>
            </a:prstGeom>
            <a:gradFill rotWithShape="1">
              <a:gsLst>
                <a:gs pos="0">
                  <a:srgbClr val="FFFFFF"/>
                </a:gs>
                <a:gs pos="50000">
                  <a:srgbClr val="A2A2A2"/>
                </a:gs>
                <a:gs pos="100000">
                  <a:srgbClr val="FFFFFF"/>
                </a:gs>
              </a:gsLst>
              <a:lin ang="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13339" name="Oval 26"/>
            <p:cNvSpPr>
              <a:spLocks noChangeArrowheads="1"/>
            </p:cNvSpPr>
            <p:nvPr/>
          </p:nvSpPr>
          <p:spPr bwMode="auto">
            <a:xfrm>
              <a:off x="175" y="175"/>
              <a:ext cx="1265" cy="1265"/>
            </a:xfrm>
            <a:prstGeom prst="ellipse">
              <a:avLst/>
            </a:prstGeom>
            <a:gradFill rotWithShape="1">
              <a:gsLst>
                <a:gs pos="0">
                  <a:schemeClr val="hlink"/>
                </a:gs>
                <a:gs pos="50000">
                  <a:srgbClr val="FFFFFF"/>
                </a:gs>
                <a:gs pos="100000">
                  <a:schemeClr val="hlink"/>
                </a:gs>
              </a:gsLst>
              <a:lin ang="18900000" scaled="1"/>
            </a:gradFill>
            <a:ln>
              <a:noFill/>
            </a:ln>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10269" name="Oval 27"/>
            <p:cNvSpPr/>
            <p:nvPr/>
          </p:nvSpPr>
          <p:spPr>
            <a:xfrm>
              <a:off x="176" y="176"/>
              <a:ext cx="1262" cy="1264"/>
            </a:xfrm>
            <a:prstGeom prst="ellipse">
              <a:avLst/>
            </a:prstGeom>
            <a:gradFill rotWithShape="1">
              <a:gsLst>
                <a:gs pos="0">
                  <a:schemeClr val="accent1"/>
                </a:gs>
                <a:gs pos="100000">
                  <a:srgbClr val="154B58"/>
                </a:gs>
              </a:gsLst>
              <a:lin ang="5400000" scaled="1"/>
              <a:tileRect/>
            </a:gradFill>
            <a:ln w="9525">
              <a:noFill/>
            </a:ln>
          </p:spPr>
          <p:txBody>
            <a:bodyPr wrap="none" anchor="ctr" anchorCtr="0">
              <a:spAutoFit/>
            </a:bodyPr>
            <a:p>
              <a:endParaRPr lang="zh-CN" altLang="zh-CN" dirty="0">
                <a:latin typeface="Lucida Sans Unicode" panose="020B0602030504020204" pitchFamily="34" charset="0"/>
                <a:ea typeface="黑体" panose="02010609060101010101" pitchFamily="49" charset="-122"/>
              </a:endParaRPr>
            </a:p>
          </p:txBody>
        </p:sp>
        <p:sp>
          <p:nvSpPr>
            <p:cNvPr id="13341" name="Oval 28"/>
            <p:cNvSpPr>
              <a:spLocks noChangeArrowheads="1"/>
            </p:cNvSpPr>
            <p:nvPr/>
          </p:nvSpPr>
          <p:spPr bwMode="auto">
            <a:xfrm>
              <a:off x="256" y="256"/>
              <a:ext cx="1097" cy="1104"/>
            </a:xfrm>
            <a:prstGeom prst="ellipse">
              <a:avLst/>
            </a:prstGeom>
            <a:gradFill rotWithShape="1">
              <a:gsLst>
                <a:gs pos="0">
                  <a:schemeClr val="hlink"/>
                </a:gs>
                <a:gs pos="50000">
                  <a:srgbClr val="8A460E"/>
                </a:gs>
                <a:gs pos="100000">
                  <a:schemeClr val="hlink"/>
                </a:gs>
              </a:gsLst>
              <a:lin ang="2700000" scaled="1"/>
            </a:gradFill>
            <a:ln>
              <a:noFill/>
            </a:ln>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10271" name="Oval 29"/>
            <p:cNvSpPr/>
            <p:nvPr/>
          </p:nvSpPr>
          <p:spPr>
            <a:xfrm>
              <a:off x="259" y="259"/>
              <a:ext cx="1096" cy="1098"/>
            </a:xfrm>
            <a:prstGeom prst="ellipse">
              <a:avLst/>
            </a:prstGeom>
            <a:gradFill rotWithShape="1">
              <a:gsLst>
                <a:gs pos="0">
                  <a:schemeClr val="accent1"/>
                </a:gs>
                <a:gs pos="100000">
                  <a:srgbClr val="164F5D"/>
                </a:gs>
              </a:gsLst>
              <a:lin ang="18900000" scaled="1"/>
              <a:tileRect/>
            </a:gradFill>
            <a:ln w="9525">
              <a:noFill/>
            </a:ln>
          </p:spPr>
          <p:txBody>
            <a:bodyPr anchor="ctr" anchorCtr="0">
              <a:spAutoFit/>
            </a:bodyPr>
            <a:p>
              <a:endParaRPr lang="zh-CN" altLang="zh-CN" dirty="0">
                <a:latin typeface="Lucida Sans Unicode" panose="020B0602030504020204" pitchFamily="34" charset="0"/>
                <a:ea typeface="黑体" panose="02010609060101010101" pitchFamily="49" charset="-122"/>
              </a:endParaRPr>
            </a:p>
          </p:txBody>
        </p:sp>
      </p:grpSp>
      <p:grpSp>
        <p:nvGrpSpPr>
          <p:cNvPr id="10252" name="Group 31"/>
          <p:cNvGrpSpPr/>
          <p:nvPr/>
        </p:nvGrpSpPr>
        <p:grpSpPr>
          <a:xfrm>
            <a:off x="1524000" y="4857750"/>
            <a:ext cx="381000" cy="381000"/>
            <a:chOff x="0" y="0"/>
            <a:chExt cx="1615" cy="1615"/>
          </a:xfrm>
        </p:grpSpPr>
        <p:sp>
          <p:nvSpPr>
            <p:cNvPr id="10260" name="Oval 31"/>
            <p:cNvSpPr/>
            <p:nvPr/>
          </p:nvSpPr>
          <p:spPr>
            <a:xfrm>
              <a:off x="0" y="0"/>
              <a:ext cx="1615" cy="1615"/>
            </a:xfrm>
            <a:prstGeom prst="ellipse">
              <a:avLst/>
            </a:prstGeom>
            <a:gradFill rotWithShape="1">
              <a:gsLst>
                <a:gs pos="0">
                  <a:srgbClr val="767676"/>
                </a:gs>
                <a:gs pos="50000">
                  <a:srgbClr val="FFFFFF"/>
                </a:gs>
                <a:gs pos="100000">
                  <a:srgbClr val="767676"/>
                </a:gs>
              </a:gsLst>
              <a:lin ang="540000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10261" name="Oval 32"/>
            <p:cNvSpPr/>
            <p:nvPr/>
          </p:nvSpPr>
          <p:spPr>
            <a:xfrm>
              <a:off x="92" y="91"/>
              <a:ext cx="1430" cy="1430"/>
            </a:xfrm>
            <a:prstGeom prst="ellipse">
              <a:avLst/>
            </a:prstGeom>
            <a:gradFill rotWithShape="1">
              <a:gsLst>
                <a:gs pos="0">
                  <a:srgbClr val="FFFFFF"/>
                </a:gs>
                <a:gs pos="50000">
                  <a:srgbClr val="A2A2A2"/>
                </a:gs>
                <a:gs pos="100000">
                  <a:srgbClr val="FFFFFF"/>
                </a:gs>
              </a:gsLst>
              <a:lin ang="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13346" name="Oval 33"/>
            <p:cNvSpPr>
              <a:spLocks noChangeArrowheads="1"/>
            </p:cNvSpPr>
            <p:nvPr/>
          </p:nvSpPr>
          <p:spPr bwMode="auto">
            <a:xfrm>
              <a:off x="175" y="175"/>
              <a:ext cx="1265" cy="1265"/>
            </a:xfrm>
            <a:prstGeom prst="ellipse">
              <a:avLst/>
            </a:prstGeom>
            <a:gradFill rotWithShape="1">
              <a:gsLst>
                <a:gs pos="0">
                  <a:schemeClr val="hlink"/>
                </a:gs>
                <a:gs pos="50000">
                  <a:srgbClr val="FFFFFF"/>
                </a:gs>
                <a:gs pos="100000">
                  <a:schemeClr val="hlink"/>
                </a:gs>
              </a:gsLst>
              <a:lin ang="18900000" scaled="1"/>
            </a:gradFill>
            <a:ln>
              <a:noFill/>
            </a:ln>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10263" name="Oval 34"/>
            <p:cNvSpPr/>
            <p:nvPr/>
          </p:nvSpPr>
          <p:spPr>
            <a:xfrm>
              <a:off x="176" y="176"/>
              <a:ext cx="1262" cy="1264"/>
            </a:xfrm>
            <a:prstGeom prst="ellipse">
              <a:avLst/>
            </a:prstGeom>
            <a:gradFill rotWithShape="1">
              <a:gsLst>
                <a:gs pos="0">
                  <a:srgbClr val="000000"/>
                </a:gs>
                <a:gs pos="100000">
                  <a:srgbClr val="8D67E1"/>
                </a:gs>
              </a:gsLst>
              <a:lin ang="18900000" scaled="1"/>
              <a:tileRect/>
            </a:gradFill>
            <a:ln w="9525">
              <a:noFill/>
            </a:ln>
          </p:spPr>
          <p:txBody>
            <a:bodyPr wrap="none" anchor="ctr" anchorCtr="0">
              <a:spAutoFit/>
            </a:bodyPr>
            <a:p>
              <a:endParaRPr lang="zh-CN" altLang="zh-CN" dirty="0">
                <a:latin typeface="Lucida Sans Unicode" panose="020B0602030504020204" pitchFamily="34" charset="0"/>
                <a:ea typeface="黑体" panose="02010609060101010101" pitchFamily="49" charset="-122"/>
              </a:endParaRPr>
            </a:p>
          </p:txBody>
        </p:sp>
        <p:sp>
          <p:nvSpPr>
            <p:cNvPr id="13348" name="Oval 35"/>
            <p:cNvSpPr>
              <a:spLocks noChangeArrowheads="1"/>
            </p:cNvSpPr>
            <p:nvPr/>
          </p:nvSpPr>
          <p:spPr bwMode="auto">
            <a:xfrm>
              <a:off x="256" y="256"/>
              <a:ext cx="1097" cy="1104"/>
            </a:xfrm>
            <a:prstGeom prst="ellipse">
              <a:avLst/>
            </a:prstGeom>
            <a:gradFill rotWithShape="1">
              <a:gsLst>
                <a:gs pos="0">
                  <a:schemeClr val="hlink"/>
                </a:gs>
                <a:gs pos="50000">
                  <a:srgbClr val="8A460E"/>
                </a:gs>
                <a:gs pos="100000">
                  <a:schemeClr val="hlink"/>
                </a:gs>
              </a:gsLst>
              <a:lin ang="2700000" scaled="1"/>
            </a:gradFill>
            <a:ln>
              <a:noFill/>
            </a:ln>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10265" name="Oval 36"/>
            <p:cNvSpPr/>
            <p:nvPr/>
          </p:nvSpPr>
          <p:spPr>
            <a:xfrm>
              <a:off x="259" y="259"/>
              <a:ext cx="1096" cy="1098"/>
            </a:xfrm>
            <a:prstGeom prst="ellipse">
              <a:avLst/>
            </a:prstGeom>
            <a:solidFill>
              <a:srgbClr val="7030A0"/>
            </a:solidFill>
            <a:ln w="9525">
              <a:noFill/>
            </a:ln>
          </p:spPr>
          <p:txBody>
            <a:bodyPr anchor="ctr" anchorCtr="0">
              <a:spAutoFit/>
            </a:bodyPr>
            <a:p>
              <a:endParaRPr lang="zh-CN" altLang="zh-CN" dirty="0">
                <a:latin typeface="Lucida Sans Unicode" panose="020B0602030504020204" pitchFamily="34" charset="0"/>
                <a:ea typeface="黑体" panose="02010609060101010101" pitchFamily="49" charset="-122"/>
              </a:endParaRPr>
            </a:p>
          </p:txBody>
        </p:sp>
      </p:grpSp>
      <p:grpSp>
        <p:nvGrpSpPr>
          <p:cNvPr id="10253" name="Group 38"/>
          <p:cNvGrpSpPr/>
          <p:nvPr/>
        </p:nvGrpSpPr>
        <p:grpSpPr>
          <a:xfrm>
            <a:off x="2025650" y="3986213"/>
            <a:ext cx="355600" cy="381000"/>
            <a:chOff x="0" y="0"/>
            <a:chExt cx="1615" cy="1615"/>
          </a:xfrm>
        </p:grpSpPr>
        <p:sp>
          <p:nvSpPr>
            <p:cNvPr id="10254" name="Oval 38"/>
            <p:cNvSpPr/>
            <p:nvPr/>
          </p:nvSpPr>
          <p:spPr>
            <a:xfrm>
              <a:off x="0" y="0"/>
              <a:ext cx="1615" cy="1615"/>
            </a:xfrm>
            <a:prstGeom prst="ellipse">
              <a:avLst/>
            </a:prstGeom>
            <a:gradFill rotWithShape="1">
              <a:gsLst>
                <a:gs pos="0">
                  <a:srgbClr val="767676"/>
                </a:gs>
                <a:gs pos="50000">
                  <a:srgbClr val="FFFFFF"/>
                </a:gs>
                <a:gs pos="100000">
                  <a:srgbClr val="767676"/>
                </a:gs>
              </a:gsLst>
              <a:lin ang="540000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10255" name="Oval 39"/>
            <p:cNvSpPr/>
            <p:nvPr/>
          </p:nvSpPr>
          <p:spPr>
            <a:xfrm>
              <a:off x="92" y="91"/>
              <a:ext cx="1430" cy="1430"/>
            </a:xfrm>
            <a:prstGeom prst="ellipse">
              <a:avLst/>
            </a:prstGeom>
            <a:gradFill rotWithShape="1">
              <a:gsLst>
                <a:gs pos="0">
                  <a:srgbClr val="FFFFFF"/>
                </a:gs>
                <a:gs pos="50000">
                  <a:srgbClr val="A2A2A2"/>
                </a:gs>
                <a:gs pos="100000">
                  <a:srgbClr val="FFFFFF"/>
                </a:gs>
              </a:gsLst>
              <a:lin ang="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13353" name="Oval 40"/>
            <p:cNvSpPr>
              <a:spLocks noChangeArrowheads="1"/>
            </p:cNvSpPr>
            <p:nvPr/>
          </p:nvSpPr>
          <p:spPr bwMode="auto">
            <a:xfrm>
              <a:off x="173" y="175"/>
              <a:ext cx="1262" cy="1265"/>
            </a:xfrm>
            <a:prstGeom prst="ellipse">
              <a:avLst/>
            </a:prstGeom>
            <a:gradFill rotWithShape="1">
              <a:gsLst>
                <a:gs pos="0">
                  <a:schemeClr val="hlink"/>
                </a:gs>
                <a:gs pos="50000">
                  <a:srgbClr val="FFFFFF"/>
                </a:gs>
                <a:gs pos="100000">
                  <a:schemeClr val="hlink"/>
                </a:gs>
              </a:gsLst>
              <a:lin ang="18900000" scaled="1"/>
            </a:gradFill>
            <a:ln>
              <a:noFill/>
            </a:ln>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10257" name="Oval 41"/>
            <p:cNvSpPr/>
            <p:nvPr/>
          </p:nvSpPr>
          <p:spPr>
            <a:xfrm>
              <a:off x="176" y="176"/>
              <a:ext cx="1262" cy="1264"/>
            </a:xfrm>
            <a:prstGeom prst="ellipse">
              <a:avLst/>
            </a:prstGeom>
            <a:gradFill rotWithShape="1">
              <a:gsLst>
                <a:gs pos="0">
                  <a:srgbClr val="000000"/>
                </a:gs>
                <a:gs pos="100000">
                  <a:srgbClr val="E35E23"/>
                </a:gs>
              </a:gsLst>
              <a:lin ang="18900000" scaled="1"/>
              <a:tileRect/>
            </a:gradFill>
            <a:ln w="9525">
              <a:noFill/>
            </a:ln>
          </p:spPr>
          <p:txBody>
            <a:bodyPr wrap="none" anchor="ctr" anchorCtr="0">
              <a:spAutoFit/>
            </a:bodyPr>
            <a:p>
              <a:endParaRPr lang="zh-CN" altLang="zh-CN" dirty="0">
                <a:latin typeface="Lucida Sans Unicode" panose="020B0602030504020204" pitchFamily="34" charset="0"/>
                <a:ea typeface="黑体" panose="02010609060101010101" pitchFamily="49" charset="-122"/>
              </a:endParaRPr>
            </a:p>
          </p:txBody>
        </p:sp>
        <p:sp>
          <p:nvSpPr>
            <p:cNvPr id="13355" name="Oval 42"/>
            <p:cNvSpPr>
              <a:spLocks noChangeArrowheads="1"/>
            </p:cNvSpPr>
            <p:nvPr/>
          </p:nvSpPr>
          <p:spPr bwMode="auto">
            <a:xfrm>
              <a:off x="260" y="256"/>
              <a:ext cx="1096" cy="1104"/>
            </a:xfrm>
            <a:prstGeom prst="ellipse">
              <a:avLst/>
            </a:prstGeom>
            <a:gradFill rotWithShape="1">
              <a:gsLst>
                <a:gs pos="0">
                  <a:schemeClr val="hlink"/>
                </a:gs>
                <a:gs pos="50000">
                  <a:srgbClr val="8A460E"/>
                </a:gs>
                <a:gs pos="100000">
                  <a:schemeClr val="hlink"/>
                </a:gs>
              </a:gsLst>
              <a:lin ang="2700000" scaled="1"/>
            </a:gradFill>
            <a:ln>
              <a:noFill/>
            </a:ln>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10259" name="Oval 43"/>
            <p:cNvSpPr/>
            <p:nvPr/>
          </p:nvSpPr>
          <p:spPr>
            <a:xfrm>
              <a:off x="259" y="259"/>
              <a:ext cx="1096" cy="1098"/>
            </a:xfrm>
            <a:prstGeom prst="ellipse">
              <a:avLst/>
            </a:prstGeom>
            <a:gradFill rotWithShape="1">
              <a:gsLst>
                <a:gs pos="0">
                  <a:srgbClr val="E35E23"/>
                </a:gs>
                <a:gs pos="100000">
                  <a:srgbClr val="6E2E11"/>
                </a:gs>
              </a:gsLst>
              <a:lin ang="18900000" scaled="1"/>
              <a:tileRect/>
            </a:gradFill>
            <a:ln w="9525">
              <a:noFill/>
            </a:ln>
          </p:spPr>
          <p:txBody>
            <a:bodyPr anchor="ctr" anchorCtr="0">
              <a:spAutoFit/>
            </a:bodyPr>
            <a:p>
              <a:endParaRPr lang="zh-CN" altLang="zh-CN" dirty="0">
                <a:latin typeface="Lucida Sans Unicode" panose="020B0602030504020204" pitchFamily="34" charset="0"/>
                <a:ea typeface="黑体" panose="02010609060101010101" pitchFamily="49" charset="-122"/>
              </a:endParaRPr>
            </a:p>
          </p:txBody>
        </p:sp>
      </p:grpSp>
      <p:sp>
        <p:nvSpPr>
          <p:cNvPr id="26626" name="Text Box 2"/>
          <p:cNvSpPr txBox="1">
            <a:spLocks noChangeArrowheads="1"/>
          </p:cNvSpPr>
          <p:nvPr/>
        </p:nvSpPr>
        <p:spPr bwMode="auto">
          <a:xfrm>
            <a:off x="-36195" y="44450"/>
            <a:ext cx="9001125" cy="762635"/>
          </a:xfrm>
          <a:prstGeom prst="rect">
            <a:avLst/>
          </a:prstGeom>
          <a:noFill/>
          <a:ln>
            <a:noFill/>
          </a:ln>
          <a:effectLst>
            <a:prstShdw prst="shdw17" dist="17961" dir="2700000">
              <a:schemeClr val="accent1">
                <a:gamma/>
                <a:shade val="60000"/>
                <a:invGamma/>
              </a:schemeClr>
            </a:prstShdw>
          </a:effectLst>
        </p:spPr>
        <p:txBody>
          <a:bodyPr>
            <a:noAutofit/>
          </a:bodyPr>
          <a:lstStyle/>
          <a:p>
            <a:pPr marR="0" algn="l" defTabSz="914400">
              <a:spcBef>
                <a:spcPct val="50000"/>
              </a:spcBef>
              <a:buClrTx/>
              <a:buSzTx/>
              <a:buFontTx/>
              <a:buNone/>
              <a:defRPr/>
            </a:pPr>
            <a:r>
              <a:rPr kumimoji="0" lang="en-US" altLang="zh-CN" sz="3600" kern="1200" cap="none" spc="0" normalizeH="0" baseline="0" noProof="0" dirty="0">
                <a:solidFill>
                  <a:srgbClr val="CC0000"/>
                </a:solidFill>
                <a:latin typeface="微软雅黑" panose="020B0503020204020204" pitchFamily="34" charset="-122"/>
                <a:ea typeface="微软雅黑" panose="020B0503020204020204" pitchFamily="34" charset="-122"/>
                <a:cs typeface="+mn-cs"/>
              </a:rPr>
              <a:t>BA</a:t>
            </a:r>
            <a:r>
              <a:rPr kumimoji="0" lang="zh-CN" altLang="en-US" sz="3600" kern="1200" cap="none" spc="0" normalizeH="0" baseline="0" noProof="0" dirty="0">
                <a:solidFill>
                  <a:srgbClr val="CC0000"/>
                </a:solidFill>
                <a:latin typeface="微软雅黑" panose="020B0503020204020204" pitchFamily="34" charset="-122"/>
                <a:ea typeface="微软雅黑" panose="020B0503020204020204" pitchFamily="34" charset="-122"/>
                <a:cs typeface="+mn-cs"/>
              </a:rPr>
              <a:t>系统构成及节能改造</a:t>
            </a:r>
            <a:endParaRPr kumimoji="0" lang="zh-CN" altLang="en-US" sz="3600" kern="1200" cap="none" spc="0" normalizeH="0" baseline="0" noProof="0" dirty="0">
              <a:solidFill>
                <a:srgbClr val="CC0000"/>
              </a:solidFill>
              <a:latin typeface="微软雅黑" panose="020B0503020204020204" pitchFamily="34" charset="-122"/>
              <a:ea typeface="微软雅黑" panose="020B0503020204020204" pitchFamily="34" charset="-122"/>
              <a:cs typeface="+mn-cs"/>
            </a:endParaRPr>
          </a:p>
          <a:p>
            <a:pPr marR="0" algn="l" defTabSz="914400">
              <a:spcBef>
                <a:spcPct val="50000"/>
              </a:spcBef>
              <a:buClrTx/>
              <a:buSzTx/>
              <a:buFontTx/>
              <a:buNone/>
              <a:defRPr/>
            </a:pPr>
            <a:endParaRPr kumimoji="0" lang="zh-CN" altLang="en-US" sz="3600" kern="1200" cap="none" spc="0" normalizeH="0" baseline="0" noProof="0" dirty="0">
              <a:solidFill>
                <a:srgbClr val="CC0000"/>
              </a:solidFill>
              <a:latin typeface="微软雅黑" panose="020B0503020204020204" pitchFamily="34" charset="-122"/>
              <a:ea typeface="微软雅黑" panose="020B0503020204020204" pitchFamily="34" charset="-122"/>
              <a:cs typeface="+mn-c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448310" y="971550"/>
            <a:ext cx="7967980" cy="762000"/>
          </a:xfrm>
          <a:prstGeom prst="rect">
            <a:avLst/>
          </a:prstGeom>
          <a:noFill/>
          <a:ln w="9501" cap="flat" cmpd="sng">
            <a:noFill/>
            <a:prstDash val="solid"/>
            <a:round/>
          </a:ln>
        </p:spPr>
        <p:txBody>
          <a:bodyPr vert="horz" wrap="square" lIns="0" tIns="0" rIns="0" bIns="0" rtlCol="0" anchor="ctr" anchorCtr="0"/>
          <a:lstStyle/>
          <a:p>
            <a:pPr indent="0" algn="ctr">
              <a:lnSpc>
                <a:spcPct val="125000"/>
              </a:lnSpc>
              <a:defRPr/>
            </a:pPr>
            <a:r>
              <a:rPr lang="en-US" sz="2400" b="1" i="0" u="none" strike="noStrike">
                <a:solidFill>
                  <a:srgbClr val="654E23"/>
                </a:solidFill>
                <a:latin typeface="微软雅黑" panose="020B0503020204020204" pitchFamily="34" charset="-122"/>
                <a:ea typeface="微软雅黑" panose="020B0503020204020204" pitchFamily="34" charset="-122"/>
                <a:cs typeface="Noto Sans SC" panose="020B0200000000000000" charset="-122"/>
                <a:sym typeface="Noto Sans SC" panose="020B0200000000000000" charset="-122"/>
              </a:rPr>
              <a:t>给排水系统控制逻辑</a:t>
            </a:r>
            <a:endParaRPr lang="en-US" sz="2400">
              <a:latin typeface="微软雅黑" panose="020B0503020204020204" pitchFamily="34" charset="-122"/>
              <a:ea typeface="微软雅黑" panose="020B0503020204020204" pitchFamily="34" charset="-122"/>
            </a:endParaRPr>
          </a:p>
        </p:txBody>
      </p:sp>
      <p:sp>
        <p:nvSpPr>
          <p:cNvPr id="3" name="AutoShape 3"/>
          <p:cNvSpPr/>
          <p:nvPr>
            <p:custDataLst>
              <p:tags r:id="rId1"/>
            </p:custDataLst>
          </p:nvPr>
        </p:nvSpPr>
        <p:spPr>
          <a:xfrm>
            <a:off x="546735" y="1657985"/>
            <a:ext cx="3302000" cy="1913890"/>
          </a:xfrm>
          <a:prstGeom prst="roundRect">
            <a:avLst>
              <a:gd name="adj" fmla="val 7500"/>
            </a:avLst>
          </a:prstGeom>
          <a:solidFill>
            <a:srgbClr val="F2EEE4">
              <a:alpha val="100000"/>
            </a:srgbClr>
          </a:solidFill>
          <a:ln w="12700" cap="flat" cmpd="sng">
            <a:solidFill>
              <a:srgbClr val="C4B491">
                <a:alpha val="50000"/>
              </a:srgbClr>
            </a:solidFill>
            <a:prstDash val="solid"/>
            <a:round/>
          </a:ln>
        </p:spPr>
        <p:txBody>
          <a:bodyPr vert="horz" wrap="square" lIns="63500" tIns="63500" rIns="63500" bIns="63500" rtlCol="0" anchor="ctr"/>
          <a:lstStyle/>
          <a:p>
            <a:pPr algn="ctr">
              <a:defRPr/>
            </a:pPr>
          </a:p>
        </p:txBody>
      </p:sp>
      <p:pic>
        <p:nvPicPr>
          <p:cNvPr id="4" name="Picture 4"/>
          <p:cNvPicPr>
            <a:picLocks noChangeAspect="1"/>
          </p:cNvPicPr>
          <p:nvPr>
            <p:custDataLst>
              <p:tags r:id="rId2"/>
            </p:custDataLst>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9785" y="1911985"/>
            <a:ext cx="457200" cy="431165"/>
          </a:xfrm>
          <a:prstGeom prst="rect">
            <a:avLst/>
          </a:prstGeom>
        </p:spPr>
      </p:pic>
      <p:sp>
        <p:nvSpPr>
          <p:cNvPr id="5" name="AutoShape 5"/>
          <p:cNvSpPr/>
          <p:nvPr>
            <p:custDataLst>
              <p:tags r:id="rId5"/>
            </p:custDataLst>
          </p:nvPr>
        </p:nvSpPr>
        <p:spPr>
          <a:xfrm>
            <a:off x="1492885" y="1911985"/>
            <a:ext cx="2286000" cy="431165"/>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b="1" i="0" u="none" strike="noStrike">
                <a:solidFill>
                  <a:srgbClr val="5D4B28"/>
                </a:solidFill>
                <a:latin typeface="Noto Sans SC" panose="020B0200000000000000" charset="-122"/>
                <a:ea typeface="Noto Sans SC" panose="020B0200000000000000" charset="-122"/>
                <a:cs typeface="Noto Sans SC" panose="020B0200000000000000" charset="-122"/>
                <a:sym typeface="Noto Sans SC" panose="020B0200000000000000" charset="-122"/>
              </a:rPr>
              <a:t>供水安全保障</a:t>
            </a:r>
            <a:endParaRPr lang="en-US"/>
          </a:p>
        </p:txBody>
      </p:sp>
      <p:sp>
        <p:nvSpPr>
          <p:cNvPr id="6" name="AutoShape 6"/>
          <p:cNvSpPr/>
          <p:nvPr>
            <p:custDataLst>
              <p:tags r:id="rId6"/>
            </p:custDataLst>
          </p:nvPr>
        </p:nvSpPr>
        <p:spPr>
          <a:xfrm>
            <a:off x="819785" y="2547620"/>
            <a:ext cx="2794000" cy="837565"/>
          </a:xfrm>
          <a:prstGeom prst="rect">
            <a:avLst/>
          </a:prstGeom>
          <a:noFill/>
          <a:ln w="9501" cap="flat" cmpd="sng">
            <a:noFill/>
            <a:prstDash val="solid"/>
            <a:round/>
          </a:ln>
        </p:spPr>
        <p:txBody>
          <a:bodyPr vert="horz" wrap="square" lIns="0" tIns="0" rIns="0" bIns="0" rtlCol="0" anchor="t" anchorCtr="0"/>
          <a:lstStyle/>
          <a:p>
            <a:pPr indent="0" algn="l">
              <a:lnSpc>
                <a:spcPct val="117000"/>
              </a:lnSpc>
              <a:defRPr/>
            </a:pPr>
            <a:r>
              <a:rPr lang="en-US" sz="1400" b="0" i="0" u="none" strike="noStrike">
                <a:solidFill>
                  <a:srgbClr val="505050"/>
                </a:solidFill>
                <a:latin typeface="Noto Sans SC" panose="020B0200000000000000" charset="-122"/>
                <a:ea typeface="Noto Sans SC" panose="020B0200000000000000" charset="-122"/>
                <a:cs typeface="Noto Sans SC" panose="020B0200000000000000" charset="-122"/>
                <a:sym typeface="Noto Sans SC" panose="020B0200000000000000" charset="-122"/>
              </a:rPr>
              <a:t>实时监测水箱水位与管网水压，根据建筑用水需求动态调节，确保供水压力稳定，避免断水风险。</a:t>
            </a:r>
            <a:endParaRPr lang="en-US" sz="1400"/>
          </a:p>
        </p:txBody>
      </p:sp>
      <p:sp>
        <p:nvSpPr>
          <p:cNvPr id="7" name="AutoShape 7"/>
          <p:cNvSpPr/>
          <p:nvPr>
            <p:custDataLst>
              <p:tags r:id="rId7"/>
            </p:custDataLst>
          </p:nvPr>
        </p:nvSpPr>
        <p:spPr>
          <a:xfrm>
            <a:off x="546735" y="3781425"/>
            <a:ext cx="3302000" cy="1913890"/>
          </a:xfrm>
          <a:prstGeom prst="roundRect">
            <a:avLst>
              <a:gd name="adj" fmla="val 7500"/>
            </a:avLst>
          </a:prstGeom>
          <a:solidFill>
            <a:srgbClr val="F2EEE4">
              <a:alpha val="100000"/>
            </a:srgbClr>
          </a:solidFill>
          <a:ln w="12700" cap="flat" cmpd="sng">
            <a:solidFill>
              <a:srgbClr val="C4B491">
                <a:alpha val="50000"/>
              </a:srgbClr>
            </a:solidFill>
            <a:prstDash val="solid"/>
            <a:round/>
          </a:ln>
        </p:spPr>
        <p:txBody>
          <a:bodyPr vert="horz" wrap="square" lIns="63500" tIns="63500" rIns="63500" bIns="63500" rtlCol="0" anchor="ctr"/>
          <a:lstStyle/>
          <a:p>
            <a:pPr algn="ctr">
              <a:defRPr/>
            </a:pPr>
          </a:p>
        </p:txBody>
      </p:sp>
      <p:pic>
        <p:nvPicPr>
          <p:cNvPr id="8" name="Picture 8"/>
          <p:cNvPicPr>
            <a:picLocks noChangeAspect="1"/>
          </p:cNvPicPr>
          <p:nvPr>
            <p:custDataLst>
              <p:tags r:id="rId8"/>
            </p:custDataLst>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9785" y="4112260"/>
            <a:ext cx="457200" cy="431165"/>
          </a:xfrm>
          <a:prstGeom prst="rect">
            <a:avLst/>
          </a:prstGeom>
        </p:spPr>
      </p:pic>
      <p:sp>
        <p:nvSpPr>
          <p:cNvPr id="9" name="AutoShape 9"/>
          <p:cNvSpPr/>
          <p:nvPr>
            <p:custDataLst>
              <p:tags r:id="rId11"/>
            </p:custDataLst>
          </p:nvPr>
        </p:nvSpPr>
        <p:spPr>
          <a:xfrm>
            <a:off x="1492885" y="4083050"/>
            <a:ext cx="2286000" cy="431165"/>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b="1" i="0" u="none" strike="noStrike">
                <a:solidFill>
                  <a:srgbClr val="5D4B28"/>
                </a:solidFill>
                <a:latin typeface="Noto Sans SC" panose="020B0200000000000000" charset="-122"/>
                <a:ea typeface="Noto Sans SC" panose="020B0200000000000000" charset="-122"/>
                <a:cs typeface="Noto Sans SC" panose="020B0200000000000000" charset="-122"/>
                <a:sym typeface="Noto Sans SC" panose="020B0200000000000000" charset="-122"/>
              </a:rPr>
              <a:t>设备故障预警</a:t>
            </a:r>
            <a:endParaRPr lang="en-US"/>
          </a:p>
        </p:txBody>
      </p:sp>
      <p:sp>
        <p:nvSpPr>
          <p:cNvPr id="10" name="AutoShape 10"/>
          <p:cNvSpPr/>
          <p:nvPr>
            <p:custDataLst>
              <p:tags r:id="rId12"/>
            </p:custDataLst>
          </p:nvPr>
        </p:nvSpPr>
        <p:spPr>
          <a:xfrm>
            <a:off x="721360" y="4719320"/>
            <a:ext cx="2794000" cy="837565"/>
          </a:xfrm>
          <a:prstGeom prst="rect">
            <a:avLst/>
          </a:prstGeom>
          <a:noFill/>
          <a:ln w="9501" cap="flat" cmpd="sng">
            <a:noFill/>
            <a:prstDash val="solid"/>
            <a:round/>
          </a:ln>
        </p:spPr>
        <p:txBody>
          <a:bodyPr vert="horz" wrap="square" lIns="0" tIns="0" rIns="0" bIns="0" rtlCol="0" anchor="t" anchorCtr="0"/>
          <a:lstStyle/>
          <a:p>
            <a:pPr indent="0" algn="l">
              <a:lnSpc>
                <a:spcPct val="117000"/>
              </a:lnSpc>
              <a:defRPr/>
            </a:pPr>
            <a:r>
              <a:rPr lang="en-US" sz="1400" b="0" i="0" u="none" strike="noStrike">
                <a:solidFill>
                  <a:srgbClr val="505050"/>
                </a:solidFill>
                <a:latin typeface="Noto Sans SC" panose="020B0200000000000000" charset="-122"/>
                <a:ea typeface="Noto Sans SC" panose="020B0200000000000000" charset="-122"/>
                <a:cs typeface="Noto Sans SC" panose="020B0200000000000000" charset="-122"/>
                <a:sym typeface="Noto Sans SC" panose="020B0200000000000000" charset="-122"/>
              </a:rPr>
              <a:t>全天候监控水泵、阀门等设备运行状态，对电流异常、机械卡顿等故障实时报警，支持远程诊断与维护。</a:t>
            </a:r>
            <a:endParaRPr lang="en-US" sz="1400"/>
          </a:p>
        </p:txBody>
      </p:sp>
      <p:sp>
        <p:nvSpPr>
          <p:cNvPr id="11" name="AutoShape 11"/>
          <p:cNvSpPr/>
          <p:nvPr>
            <p:custDataLst>
              <p:tags r:id="rId13"/>
            </p:custDataLst>
          </p:nvPr>
        </p:nvSpPr>
        <p:spPr>
          <a:xfrm>
            <a:off x="5080000" y="1657985"/>
            <a:ext cx="3302000" cy="1913255"/>
          </a:xfrm>
          <a:prstGeom prst="roundRect">
            <a:avLst>
              <a:gd name="adj" fmla="val 7500"/>
            </a:avLst>
          </a:prstGeom>
          <a:solidFill>
            <a:srgbClr val="F2EEE4">
              <a:alpha val="100000"/>
            </a:srgbClr>
          </a:solidFill>
          <a:ln w="12700" cap="flat" cmpd="sng">
            <a:solidFill>
              <a:srgbClr val="C4B491">
                <a:alpha val="50000"/>
              </a:srgbClr>
            </a:solidFill>
            <a:prstDash val="solid"/>
            <a:round/>
          </a:ln>
        </p:spPr>
        <p:txBody>
          <a:bodyPr vert="horz" wrap="square" lIns="63500" tIns="63500" rIns="63500" bIns="63500" rtlCol="0" anchor="ctr"/>
          <a:lstStyle/>
          <a:p>
            <a:pPr algn="ctr">
              <a:defRPr/>
            </a:pPr>
          </a:p>
        </p:txBody>
      </p:sp>
      <p:pic>
        <p:nvPicPr>
          <p:cNvPr id="12" name="Picture 12"/>
          <p:cNvPicPr>
            <a:picLocks noChangeAspect="1"/>
          </p:cNvPicPr>
          <p:nvPr>
            <p:custDataLst>
              <p:tags r:id="rId14"/>
            </p:custDataLst>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5408930" y="1911985"/>
            <a:ext cx="457200" cy="457200"/>
          </a:xfrm>
          <a:prstGeom prst="rect">
            <a:avLst/>
          </a:prstGeom>
        </p:spPr>
      </p:pic>
      <p:sp>
        <p:nvSpPr>
          <p:cNvPr id="13" name="AutoShape 13"/>
          <p:cNvSpPr/>
          <p:nvPr>
            <p:custDataLst>
              <p:tags r:id="rId17"/>
            </p:custDataLst>
          </p:nvPr>
        </p:nvSpPr>
        <p:spPr>
          <a:xfrm>
            <a:off x="6067425" y="1911985"/>
            <a:ext cx="2286000" cy="4572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b="1" i="0" u="none" strike="noStrike">
                <a:solidFill>
                  <a:srgbClr val="5D4B28"/>
                </a:solidFill>
                <a:latin typeface="Noto Sans SC" panose="020B0200000000000000" charset="-122"/>
                <a:ea typeface="Noto Sans SC" panose="020B0200000000000000" charset="-122"/>
                <a:cs typeface="Noto Sans SC" panose="020B0200000000000000" charset="-122"/>
                <a:sym typeface="Noto Sans SC" panose="020B0200000000000000" charset="-122"/>
              </a:rPr>
              <a:t>防溢防倒灌控制</a:t>
            </a:r>
            <a:endParaRPr lang="en-US"/>
          </a:p>
        </p:txBody>
      </p:sp>
      <p:sp>
        <p:nvSpPr>
          <p:cNvPr id="14" name="AutoShape 14"/>
          <p:cNvSpPr/>
          <p:nvPr>
            <p:custDataLst>
              <p:tags r:id="rId18"/>
            </p:custDataLst>
          </p:nvPr>
        </p:nvSpPr>
        <p:spPr>
          <a:xfrm>
            <a:off x="5408930" y="2547620"/>
            <a:ext cx="2794000" cy="889000"/>
          </a:xfrm>
          <a:prstGeom prst="rect">
            <a:avLst/>
          </a:prstGeom>
          <a:noFill/>
          <a:ln w="9501" cap="flat" cmpd="sng">
            <a:noFill/>
            <a:prstDash val="solid"/>
            <a:round/>
          </a:ln>
        </p:spPr>
        <p:txBody>
          <a:bodyPr vert="horz" wrap="square" lIns="0" tIns="0" rIns="0" bIns="0" rtlCol="0" anchor="t" anchorCtr="0"/>
          <a:lstStyle/>
          <a:p>
            <a:pPr indent="0" algn="l">
              <a:lnSpc>
                <a:spcPct val="117000"/>
              </a:lnSpc>
              <a:defRPr/>
            </a:pPr>
            <a:r>
              <a:rPr lang="en-US" sz="1400" b="0" i="0" u="none" strike="noStrike">
                <a:solidFill>
                  <a:srgbClr val="505050"/>
                </a:solidFill>
                <a:latin typeface="Noto Sans SC" panose="020B0200000000000000" charset="-122"/>
                <a:ea typeface="Noto Sans SC" panose="020B0200000000000000" charset="-122"/>
                <a:cs typeface="Noto Sans SC" panose="020B0200000000000000" charset="-122"/>
                <a:sym typeface="Noto Sans SC" panose="020B0200000000000000" charset="-122"/>
              </a:rPr>
              <a:t>通过高、低位液位传感器联动控制水泵启停，精准防止生活水箱溢水；严密监控污水井液位，杜绝污水倒灌风险。</a:t>
            </a:r>
            <a:endParaRPr lang="en-US" sz="1400"/>
          </a:p>
        </p:txBody>
      </p:sp>
      <p:sp>
        <p:nvSpPr>
          <p:cNvPr id="15" name="AutoShape 15"/>
          <p:cNvSpPr/>
          <p:nvPr>
            <p:custDataLst>
              <p:tags r:id="rId19"/>
            </p:custDataLst>
          </p:nvPr>
        </p:nvSpPr>
        <p:spPr>
          <a:xfrm>
            <a:off x="5051425" y="3781425"/>
            <a:ext cx="3302000" cy="1913890"/>
          </a:xfrm>
          <a:prstGeom prst="roundRect">
            <a:avLst>
              <a:gd name="adj" fmla="val 7500"/>
            </a:avLst>
          </a:prstGeom>
          <a:solidFill>
            <a:srgbClr val="F2EEE4">
              <a:alpha val="100000"/>
            </a:srgbClr>
          </a:solidFill>
          <a:ln w="12700" cap="flat" cmpd="sng">
            <a:solidFill>
              <a:srgbClr val="C4B491">
                <a:alpha val="50000"/>
              </a:srgbClr>
            </a:solidFill>
            <a:prstDash val="solid"/>
            <a:round/>
          </a:ln>
        </p:spPr>
        <p:txBody>
          <a:bodyPr vert="horz" wrap="square" lIns="63500" tIns="63500" rIns="63500" bIns="63500" rtlCol="0" anchor="ctr"/>
          <a:lstStyle/>
          <a:p>
            <a:pPr algn="ctr">
              <a:defRPr/>
            </a:pPr>
          </a:p>
        </p:txBody>
      </p:sp>
      <p:pic>
        <p:nvPicPr>
          <p:cNvPr id="16" name="Picture 16"/>
          <p:cNvPicPr>
            <a:picLocks noChangeAspect="1"/>
          </p:cNvPicPr>
          <p:nvPr>
            <p:custDataLst>
              <p:tags r:id="rId20"/>
            </p:custDataLst>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5408930" y="4095750"/>
            <a:ext cx="457200" cy="457200"/>
          </a:xfrm>
          <a:prstGeom prst="rect">
            <a:avLst/>
          </a:prstGeom>
        </p:spPr>
      </p:pic>
      <p:sp>
        <p:nvSpPr>
          <p:cNvPr id="17" name="AutoShape 17"/>
          <p:cNvSpPr/>
          <p:nvPr>
            <p:custDataLst>
              <p:tags r:id="rId23"/>
            </p:custDataLst>
          </p:nvPr>
        </p:nvSpPr>
        <p:spPr>
          <a:xfrm>
            <a:off x="6067425" y="4041140"/>
            <a:ext cx="2286000" cy="4572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b="1" i="0" u="none" strike="noStrike">
                <a:solidFill>
                  <a:srgbClr val="5D4B28"/>
                </a:solidFill>
                <a:latin typeface="Noto Sans SC" panose="020B0200000000000000" charset="-122"/>
                <a:ea typeface="Noto Sans SC" panose="020B0200000000000000" charset="-122"/>
                <a:cs typeface="Noto Sans SC" panose="020B0200000000000000" charset="-122"/>
                <a:sym typeface="Noto Sans SC" panose="020B0200000000000000" charset="-122"/>
              </a:rPr>
              <a:t>智能节能降耗</a:t>
            </a:r>
            <a:endParaRPr lang="en-US"/>
          </a:p>
        </p:txBody>
      </p:sp>
      <p:sp>
        <p:nvSpPr>
          <p:cNvPr id="18" name="AutoShape 18"/>
          <p:cNvSpPr/>
          <p:nvPr>
            <p:custDataLst>
              <p:tags r:id="rId24"/>
            </p:custDataLst>
          </p:nvPr>
        </p:nvSpPr>
        <p:spPr>
          <a:xfrm>
            <a:off x="5408930" y="4591050"/>
            <a:ext cx="2794000" cy="889000"/>
          </a:xfrm>
          <a:prstGeom prst="rect">
            <a:avLst/>
          </a:prstGeom>
          <a:noFill/>
          <a:ln w="9501" cap="flat" cmpd="sng">
            <a:noFill/>
            <a:prstDash val="solid"/>
            <a:round/>
          </a:ln>
        </p:spPr>
        <p:txBody>
          <a:bodyPr vert="horz" wrap="square" lIns="0" tIns="0" rIns="0" bIns="0" rtlCol="0" anchor="t" anchorCtr="0"/>
          <a:lstStyle/>
          <a:p>
            <a:pPr indent="0" algn="l">
              <a:lnSpc>
                <a:spcPct val="117000"/>
              </a:lnSpc>
              <a:defRPr/>
            </a:pPr>
            <a:r>
              <a:rPr lang="en-US" sz="1400" b="0" i="0" u="none" strike="noStrike">
                <a:solidFill>
                  <a:srgbClr val="505050"/>
                </a:solidFill>
                <a:latin typeface="Noto Sans SC" panose="020B0200000000000000" charset="-122"/>
                <a:ea typeface="Noto Sans SC" panose="020B0200000000000000" charset="-122"/>
                <a:cs typeface="Noto Sans SC" panose="020B0200000000000000" charset="-122"/>
                <a:sym typeface="Noto Sans SC" panose="020B0200000000000000" charset="-122"/>
              </a:rPr>
              <a:t>基于用水负荷历史数据进行AI分析，智能调度水泵运行台数与频率，避免低效运行，实现系统能耗最优控制。</a:t>
            </a:r>
            <a:endParaRPr lang="en-US" sz="1400"/>
          </a:p>
        </p:txBody>
      </p:sp>
      <p:sp>
        <p:nvSpPr>
          <p:cNvPr id="19" name="AutoShape 19"/>
          <p:cNvSpPr/>
          <p:nvPr/>
        </p:nvSpPr>
        <p:spPr>
          <a:xfrm>
            <a:off x="1403350" y="5805170"/>
            <a:ext cx="7053580" cy="540385"/>
          </a:xfrm>
          <a:prstGeom prst="rect">
            <a:avLst/>
          </a:prstGeom>
          <a:noFill/>
          <a:ln w="9501" cap="flat" cmpd="sng">
            <a:noFill/>
            <a:prstDash val="solid"/>
            <a:round/>
          </a:ln>
        </p:spPr>
        <p:txBody>
          <a:bodyPr vert="horz" wrap="square" lIns="0" tIns="0" rIns="0" bIns="0" rtlCol="0" anchor="ctr" anchorCtr="0"/>
          <a:lstStyle/>
          <a:p>
            <a:pPr indent="0" algn="ctr">
              <a:lnSpc>
                <a:spcPct val="125000"/>
              </a:lnSpc>
              <a:defRPr/>
            </a:pPr>
            <a:r>
              <a:rPr lang="en-US" sz="1800" b="0" i="0" u="none" strike="noStrike">
                <a:solidFill>
                  <a:srgbClr val="787878"/>
                </a:solidFill>
                <a:latin typeface="Noto Sans SC" panose="020B0200000000000000" charset="-122"/>
                <a:ea typeface="Noto Sans SC" panose="020B0200000000000000" charset="-122"/>
                <a:cs typeface="Noto Sans SC" panose="020B0200000000000000" charset="-122"/>
                <a:sym typeface="Noto Sans SC" panose="020B0200000000000000" charset="-122"/>
              </a:rPr>
              <a:t>自动化 · 安全化 · 节能化 —— 给排水系统的核心目标</a:t>
            </a:r>
            <a:endParaRPr lang="en-US" sz="1800" b="0" i="0" u="none" strike="noStrike">
              <a:solidFill>
                <a:srgbClr val="787878"/>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23" name="AutoShape 2"/>
          <p:cNvSpPr/>
          <p:nvPr/>
        </p:nvSpPr>
        <p:spPr>
          <a:xfrm>
            <a:off x="-36195" y="669290"/>
            <a:ext cx="4272915" cy="444500"/>
          </a:xfrm>
          <a:prstGeom prst="rect">
            <a:avLst/>
          </a:prstGeom>
          <a:noFill/>
          <a:ln w="9501" cap="flat" cmpd="sng">
            <a:noFill/>
            <a:prstDash val="solid"/>
            <a:round/>
          </a:ln>
        </p:spPr>
        <p:txBody>
          <a:bodyPr vert="horz" wrap="square" lIns="0" tIns="0" rIns="0" bIns="0" rtlCol="0" anchor="ctr" anchorCtr="0"/>
          <a:lstStyle/>
          <a:p>
            <a:pPr indent="0" algn="ctr">
              <a:lnSpc>
                <a:spcPct val="125000"/>
              </a:lnSpc>
              <a:defRPr/>
            </a:pPr>
            <a:r>
              <a:rPr lang="zh-CN" alt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给排水系统控制</a:t>
            </a:r>
            <a:r>
              <a:rPr 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与联动</a:t>
            </a:r>
            <a:endParaRPr 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2667000" y="1341120"/>
            <a:ext cx="3810000" cy="406400"/>
          </a:xfrm>
          <a:prstGeom prst="rect">
            <a:avLst/>
          </a:prstGeom>
          <a:noFill/>
          <a:ln w="9501" cap="flat" cmpd="sng">
            <a:noFill/>
            <a:prstDash val="solid"/>
            <a:round/>
          </a:ln>
        </p:spPr>
        <p:txBody>
          <a:bodyPr vert="horz" wrap="none" lIns="88900" tIns="50800" rIns="88900" bIns="50800" rtlCol="0" anchor="t" anchorCtr="0"/>
          <a:lstStyle/>
          <a:p>
            <a:pPr indent="0" algn="l">
              <a:lnSpc>
                <a:spcPct val="100000"/>
              </a:lnSpc>
              <a:defRPr/>
            </a:pPr>
            <a:r>
              <a:rPr lang="en-US" sz="2400" b="1" i="0" u="none" strike="noStrike">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给水系统：</a:t>
            </a:r>
            <a:r>
              <a:rPr lang="en-US" sz="2400" b="1" i="0" u="none" strike="noStrike">
                <a:solidFill>
                  <a:srgbClr val="957B55"/>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监控对象与参数</a:t>
            </a:r>
            <a:endParaRPr lang="en-US" sz="2400"/>
          </a:p>
        </p:txBody>
      </p:sp>
      <p:pic>
        <p:nvPicPr>
          <p:cNvPr id="6" name="Picture 6"/>
          <p:cNvPicPr>
            <a:picLocks noChangeAspect="1"/>
          </p:cNvPicPr>
          <p:nvPr/>
        </p:nvPicPr>
        <p:blipFill>
          <a:blip r:embed="rId1"/>
          <a:srcRect t="18363" b="18363"/>
          <a:stretch>
            <a:fillRect/>
          </a:stretch>
        </p:blipFill>
        <p:spPr>
          <a:xfrm>
            <a:off x="508000" y="2565400"/>
            <a:ext cx="3492500" cy="2209800"/>
          </a:xfrm>
          <a:prstGeom prst="rect">
            <a:avLst/>
          </a:prstGeom>
          <a:noFill/>
          <a:ln w="25400" cap="flat" cmpd="sng">
            <a:noFill/>
            <a:prstDash val="solid"/>
            <a:round/>
          </a:ln>
        </p:spPr>
      </p:pic>
      <p:sp>
        <p:nvSpPr>
          <p:cNvPr id="8" name="AutoShape 8"/>
          <p:cNvSpPr/>
          <p:nvPr>
            <p:custDataLst>
              <p:tags r:id="rId2"/>
            </p:custDataLst>
          </p:nvPr>
        </p:nvSpPr>
        <p:spPr>
          <a:xfrm>
            <a:off x="4445000" y="1745615"/>
            <a:ext cx="2171700" cy="489585"/>
          </a:xfrm>
          <a:prstGeom prst="rect">
            <a:avLst/>
          </a:prstGeom>
          <a:noFill/>
          <a:ln w="9501" cap="flat" cmpd="sng">
            <a:noFill/>
            <a:prstDash val="solid"/>
            <a:round/>
          </a:ln>
        </p:spPr>
        <p:txBody>
          <a:bodyPr vert="horz" wrap="square" lIns="88900" tIns="50800" rIns="88900" bIns="50800" rtlCol="0" anchor="t" anchorCtr="0"/>
          <a:lstStyle/>
          <a:p>
            <a:pPr indent="0" algn="l">
              <a:lnSpc>
                <a:spcPct val="125000"/>
              </a:lnSpc>
              <a:defRPr/>
            </a:pPr>
            <a:r>
              <a:rPr lang="en-US" sz="1400" b="1" i="0" u="none" strike="noStrike">
                <a:solidFill>
                  <a:srgbClr val="88714E"/>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01 / 生活水泵监控</a:t>
            </a:r>
            <a:endParaRPr lang="en-US" sz="1400"/>
          </a:p>
        </p:txBody>
      </p:sp>
      <p:sp>
        <p:nvSpPr>
          <p:cNvPr id="9" name="AutoShape 9"/>
          <p:cNvSpPr/>
          <p:nvPr>
            <p:custDataLst>
              <p:tags r:id="rId3"/>
            </p:custDataLst>
          </p:nvPr>
        </p:nvSpPr>
        <p:spPr>
          <a:xfrm>
            <a:off x="4572635" y="2260600"/>
            <a:ext cx="1967865" cy="825500"/>
          </a:xfrm>
          <a:prstGeom prst="roundRect">
            <a:avLst>
              <a:gd name="adj" fmla="val 0"/>
            </a:avLst>
          </a:prstGeom>
          <a:noFill/>
          <a:ln w="25400" cap="flat" cmpd="sng">
            <a:noFill/>
            <a:prstDash val="solid"/>
            <a:round/>
          </a:ln>
        </p:spPr>
        <p:txBody>
          <a:bodyPr vert="horz" wrap="square" lIns="88900" tIns="50800" rIns="88900" bIns="50800" rtlCol="0" anchor="t" anchorCtr="0"/>
          <a:lstStyle/>
          <a:p>
            <a:pPr indent="0" algn="l">
              <a:lnSpc>
                <a:spcPct val="108000"/>
              </a:lnSpc>
              <a:defRPr/>
            </a:pPr>
            <a:r>
              <a:rPr lang="en-US" sz="1400" b="0" i="0" u="none" strike="noStrike">
                <a:solidFill>
                  <a:srgbClr val="50505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主要包含工频泵与变频泵两种类型。</a:t>
            </a:r>
            <a:endParaRPr lang="en-US" sz="1400"/>
          </a:p>
        </p:txBody>
      </p:sp>
      <p:sp>
        <p:nvSpPr>
          <p:cNvPr id="10" name="AutoShape 10"/>
          <p:cNvSpPr/>
          <p:nvPr>
            <p:custDataLst>
              <p:tags r:id="rId4"/>
            </p:custDataLst>
          </p:nvPr>
        </p:nvSpPr>
        <p:spPr>
          <a:xfrm>
            <a:off x="6705600" y="1772920"/>
            <a:ext cx="2286000" cy="1079500"/>
          </a:xfrm>
          <a:prstGeom prst="roundRect">
            <a:avLst>
              <a:gd name="adj" fmla="val 0"/>
            </a:avLst>
          </a:prstGeom>
          <a:noFill/>
          <a:ln w="25400" cap="flat" cmpd="sng">
            <a:noFill/>
            <a:prstDash val="solid"/>
            <a:round/>
          </a:ln>
        </p:spPr>
        <p:txBody>
          <a:bodyPr vert="horz" wrap="square" lIns="88900" tIns="50800" rIns="88900" bIns="50800" rtlCol="0" anchor="t" anchorCtr="0"/>
          <a:lstStyle/>
          <a:p>
            <a:pPr indent="0" algn="l">
              <a:lnSpc>
                <a:spcPct val="108000"/>
              </a:lnSpc>
              <a:defRPr/>
            </a:pPr>
            <a:r>
              <a:rPr lang="en-US" sz="14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a:t>
            </a:r>
            <a:r>
              <a:rPr lang="en-US" sz="14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根据实时供水量自动切换运行模式</a:t>
            </a:r>
            <a:endParaRPr lang="en-US" sz="1400"/>
          </a:p>
          <a:p>
            <a:pPr indent="0" algn="l">
              <a:lnSpc>
                <a:spcPct val="108000"/>
              </a:lnSpc>
            </a:pPr>
            <a:r>
              <a:rPr lang="en-US" sz="14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智能均衡各水泵运行时间，延长寿命</a:t>
            </a:r>
            <a:endParaRPr lang="en-US" sz="14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a:p>
            <a:pPr indent="0" algn="l">
              <a:lnSpc>
                <a:spcPct val="108000"/>
              </a:lnSpc>
            </a:pPr>
            <a:r>
              <a:rPr lang="en-US" sz="14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主泵故障时自动切换备用泵，无间断供</a:t>
            </a:r>
            <a:r>
              <a:rPr lang="en-US" sz="14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水</a:t>
            </a:r>
            <a:endParaRPr lang="en-US" sz="14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12" name="AutoShape 12"/>
          <p:cNvSpPr/>
          <p:nvPr>
            <p:custDataLst>
              <p:tags r:id="rId5"/>
            </p:custDataLst>
          </p:nvPr>
        </p:nvSpPr>
        <p:spPr>
          <a:xfrm>
            <a:off x="4577715" y="2992120"/>
            <a:ext cx="2038985" cy="500380"/>
          </a:xfrm>
          <a:prstGeom prst="rect">
            <a:avLst/>
          </a:prstGeom>
          <a:noFill/>
          <a:ln w="9501" cap="flat" cmpd="sng">
            <a:noFill/>
            <a:prstDash val="solid"/>
            <a:round/>
          </a:ln>
        </p:spPr>
        <p:txBody>
          <a:bodyPr vert="horz" wrap="square" lIns="88900" tIns="50800" rIns="88900" bIns="50800" rtlCol="0" anchor="t" anchorCtr="0"/>
          <a:lstStyle/>
          <a:p>
            <a:pPr indent="0" algn="l">
              <a:lnSpc>
                <a:spcPct val="125000"/>
              </a:lnSpc>
              <a:defRPr/>
            </a:pPr>
            <a:r>
              <a:rPr lang="en-US" sz="1400" b="1" i="0" u="none" strike="noStrike">
                <a:solidFill>
                  <a:srgbClr val="88714E"/>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02 / 变频供水设备</a:t>
            </a:r>
            <a:endParaRPr lang="en-US" sz="1400"/>
          </a:p>
        </p:txBody>
      </p:sp>
      <p:sp>
        <p:nvSpPr>
          <p:cNvPr id="13" name="AutoShape 13"/>
          <p:cNvSpPr/>
          <p:nvPr>
            <p:custDataLst>
              <p:tags r:id="rId6"/>
            </p:custDataLst>
          </p:nvPr>
        </p:nvSpPr>
        <p:spPr>
          <a:xfrm>
            <a:off x="4644390" y="3513455"/>
            <a:ext cx="2013585" cy="825500"/>
          </a:xfrm>
          <a:prstGeom prst="roundRect">
            <a:avLst>
              <a:gd name="adj" fmla="val 0"/>
            </a:avLst>
          </a:prstGeom>
          <a:noFill/>
          <a:ln w="25400" cap="flat" cmpd="sng">
            <a:noFill/>
            <a:prstDash val="solid"/>
            <a:round/>
          </a:ln>
        </p:spPr>
        <p:txBody>
          <a:bodyPr vert="horz" wrap="square" lIns="88900" tIns="50800" rIns="88900" bIns="50800" rtlCol="0" anchor="t" anchorCtr="0"/>
          <a:lstStyle/>
          <a:p>
            <a:pPr indent="0" algn="l">
              <a:lnSpc>
                <a:spcPct val="108000"/>
              </a:lnSpc>
              <a:defRPr/>
            </a:pPr>
            <a:r>
              <a:rPr lang="en-US" sz="1400" b="0" i="0" u="none" strike="noStrike">
                <a:solidFill>
                  <a:srgbClr val="50505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系统的核心控制单元，由变频器与智能控制柜共同组成。</a:t>
            </a:r>
            <a:endParaRPr lang="en-US" sz="1400"/>
          </a:p>
        </p:txBody>
      </p:sp>
      <p:sp>
        <p:nvSpPr>
          <p:cNvPr id="14" name="AutoShape 14"/>
          <p:cNvSpPr/>
          <p:nvPr>
            <p:custDataLst>
              <p:tags r:id="rId7"/>
            </p:custDataLst>
          </p:nvPr>
        </p:nvSpPr>
        <p:spPr>
          <a:xfrm>
            <a:off x="6705600" y="3251200"/>
            <a:ext cx="2286000" cy="1079500"/>
          </a:xfrm>
          <a:prstGeom prst="roundRect">
            <a:avLst>
              <a:gd name="adj" fmla="val 0"/>
            </a:avLst>
          </a:prstGeom>
          <a:noFill/>
          <a:ln w="25400" cap="flat" cmpd="sng">
            <a:noFill/>
            <a:prstDash val="solid"/>
            <a:round/>
          </a:ln>
        </p:spPr>
        <p:txBody>
          <a:bodyPr vert="horz" wrap="square" lIns="88900" tIns="50800" rIns="88900" bIns="50800" rtlCol="0" anchor="t" anchorCtr="0"/>
          <a:lstStyle/>
          <a:p>
            <a:pPr indent="0" algn="l">
              <a:lnSpc>
                <a:spcPct val="108000"/>
              </a:lnSpc>
              <a:defRPr/>
            </a:pPr>
            <a:r>
              <a:rPr lang="en-US" sz="14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实时监测变频器运行频率与工作电流</a:t>
            </a:r>
            <a:endParaRPr lang="en-US" sz="1400"/>
          </a:p>
          <a:p>
            <a:pPr indent="0" algn="l">
              <a:lnSpc>
                <a:spcPct val="108000"/>
              </a:lnSpc>
            </a:pPr>
            <a:r>
              <a:rPr lang="en-US" sz="14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控制柜故障代码自动上传，快速定位问题</a:t>
            </a:r>
            <a:endParaRPr lang="en-US" sz="14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a:p>
            <a:pPr indent="0" algn="l">
              <a:lnSpc>
                <a:spcPct val="108000"/>
              </a:lnSpc>
            </a:pPr>
            <a:r>
              <a:rPr lang="en-US" sz="14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支持远程设定供水压力与运行参数</a:t>
            </a:r>
            <a:endParaRPr lang="en-US" sz="14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16" name="AutoShape 16"/>
          <p:cNvSpPr/>
          <p:nvPr>
            <p:custDataLst>
              <p:tags r:id="rId8"/>
            </p:custDataLst>
          </p:nvPr>
        </p:nvSpPr>
        <p:spPr>
          <a:xfrm>
            <a:off x="4572000" y="4832985"/>
            <a:ext cx="2017395" cy="241300"/>
          </a:xfrm>
          <a:prstGeom prst="rect">
            <a:avLst/>
          </a:prstGeom>
          <a:noFill/>
          <a:ln w="9501" cap="flat" cmpd="sng">
            <a:noFill/>
            <a:prstDash val="solid"/>
            <a:round/>
          </a:ln>
        </p:spPr>
        <p:txBody>
          <a:bodyPr vert="horz" wrap="square" lIns="88900" tIns="50800" rIns="88900" bIns="50800" rtlCol="0" anchor="t" anchorCtr="0"/>
          <a:lstStyle/>
          <a:p>
            <a:pPr indent="0" algn="l">
              <a:lnSpc>
                <a:spcPct val="125000"/>
              </a:lnSpc>
              <a:defRPr/>
            </a:pPr>
            <a:r>
              <a:rPr lang="en-US" sz="1400" b="1" i="0" u="none" strike="noStrike">
                <a:solidFill>
                  <a:srgbClr val="88714E"/>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03 / 核心监测参数</a:t>
            </a:r>
            <a:endParaRPr lang="en-US" sz="1400"/>
          </a:p>
        </p:txBody>
      </p:sp>
      <p:sp>
        <p:nvSpPr>
          <p:cNvPr id="17" name="AutoShape 17"/>
          <p:cNvSpPr/>
          <p:nvPr>
            <p:custDataLst>
              <p:tags r:id="rId9"/>
            </p:custDataLst>
          </p:nvPr>
        </p:nvSpPr>
        <p:spPr>
          <a:xfrm>
            <a:off x="4644390" y="5157470"/>
            <a:ext cx="1859915" cy="825500"/>
          </a:xfrm>
          <a:prstGeom prst="roundRect">
            <a:avLst>
              <a:gd name="adj" fmla="val 0"/>
            </a:avLst>
          </a:prstGeom>
          <a:noFill/>
          <a:ln w="25400" cap="flat" cmpd="sng">
            <a:noFill/>
            <a:prstDash val="solid"/>
            <a:round/>
          </a:ln>
        </p:spPr>
        <p:txBody>
          <a:bodyPr vert="horz" wrap="square" lIns="88900" tIns="50800" rIns="88900" bIns="50800" rtlCol="0" anchor="t" anchorCtr="0"/>
          <a:lstStyle/>
          <a:p>
            <a:pPr indent="0" algn="l">
              <a:lnSpc>
                <a:spcPct val="108000"/>
              </a:lnSpc>
              <a:defRPr/>
            </a:pPr>
            <a:r>
              <a:rPr lang="en-US" sz="1400" b="0" i="0" u="none" strike="noStrike">
                <a:solidFill>
                  <a:srgbClr val="50505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通过多维度数据采集，保障系统安全、稳定与节能运行。</a:t>
            </a:r>
            <a:endParaRPr lang="en-US" sz="1400"/>
          </a:p>
        </p:txBody>
      </p:sp>
      <p:sp>
        <p:nvSpPr>
          <p:cNvPr id="18" name="AutoShape 18"/>
          <p:cNvSpPr/>
          <p:nvPr>
            <p:custDataLst>
              <p:tags r:id="rId10"/>
            </p:custDataLst>
          </p:nvPr>
        </p:nvSpPr>
        <p:spPr>
          <a:xfrm>
            <a:off x="6616700" y="4765675"/>
            <a:ext cx="2286000" cy="1318895"/>
          </a:xfrm>
          <a:prstGeom prst="roundRect">
            <a:avLst>
              <a:gd name="adj" fmla="val 0"/>
            </a:avLst>
          </a:prstGeom>
          <a:noFill/>
          <a:ln w="25400" cap="flat" cmpd="sng">
            <a:noFill/>
            <a:prstDash val="solid"/>
            <a:round/>
          </a:ln>
        </p:spPr>
        <p:txBody>
          <a:bodyPr vert="horz" wrap="square" lIns="88900" tIns="50800" rIns="88900" bIns="50800" rtlCol="0" anchor="t" anchorCtr="0"/>
          <a:lstStyle/>
          <a:p>
            <a:pPr indent="0" algn="l">
              <a:lnSpc>
                <a:spcPct val="108000"/>
              </a:lnSpc>
              <a:defRPr/>
            </a:pPr>
            <a:r>
              <a:rPr lang="en-US" sz="14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设备状态：启停状态 / 累计运行时间 / 故障报警</a:t>
            </a:r>
            <a:endParaRPr lang="en-US" sz="1400"/>
          </a:p>
          <a:p>
            <a:pPr indent="0" algn="l">
              <a:lnSpc>
                <a:spcPct val="108000"/>
              </a:lnSpc>
            </a:pPr>
            <a:r>
              <a:rPr lang="en-US" sz="14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压力参数：泵出口压力 / 管网最不利点压力</a:t>
            </a:r>
            <a:endParaRPr lang="en-US" sz="14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a:p>
            <a:pPr indent="0" algn="l">
              <a:lnSpc>
                <a:spcPct val="108000"/>
              </a:lnSpc>
            </a:pPr>
            <a:r>
              <a:rPr lang="en-US" sz="14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液位参数：高位水箱高 / 低液位实时监测</a:t>
            </a:r>
            <a:endParaRPr lang="en-US" sz="14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23" name="AutoShape 2"/>
          <p:cNvSpPr/>
          <p:nvPr/>
        </p:nvSpPr>
        <p:spPr>
          <a:xfrm>
            <a:off x="-36195" y="669290"/>
            <a:ext cx="4272915" cy="444500"/>
          </a:xfrm>
          <a:prstGeom prst="rect">
            <a:avLst/>
          </a:prstGeom>
          <a:noFill/>
          <a:ln w="9501" cap="flat" cmpd="sng">
            <a:noFill/>
            <a:prstDash val="solid"/>
            <a:round/>
          </a:ln>
        </p:spPr>
        <p:txBody>
          <a:bodyPr vert="horz" wrap="square" lIns="0" tIns="0" rIns="0" bIns="0" rtlCol="0" anchor="ctr" anchorCtr="0"/>
          <a:lstStyle/>
          <a:p>
            <a:pPr indent="0" algn="ctr">
              <a:lnSpc>
                <a:spcPct val="125000"/>
              </a:lnSpc>
              <a:defRPr/>
            </a:pPr>
            <a:r>
              <a:rPr lang="zh-CN" alt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给排水系统控制</a:t>
            </a:r>
            <a:r>
              <a:rPr 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与联动</a:t>
            </a:r>
            <a:endParaRPr 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539750" y="1108075"/>
            <a:ext cx="8599170" cy="571500"/>
          </a:xfrm>
          <a:prstGeom prst="rect">
            <a:avLst/>
          </a:prstGeom>
          <a:noFill/>
          <a:ln w="9501" cap="flat" cmpd="sng">
            <a:noFill/>
            <a:prstDash val="solid"/>
            <a:round/>
          </a:ln>
        </p:spPr>
        <p:txBody>
          <a:bodyPr vert="horz" wrap="square" lIns="0" tIns="0" rIns="0" bIns="0" rtlCol="0" anchor="ctr" anchorCtr="0"/>
          <a:lstStyle/>
          <a:p>
            <a:pPr indent="0" algn="ctr">
              <a:lnSpc>
                <a:spcPct val="125000"/>
              </a:lnSpc>
              <a:defRPr/>
            </a:pPr>
            <a:r>
              <a:rPr lang="en-US" sz="2400" b="1" i="0" u="none" strike="noStrike">
                <a:solidFill>
                  <a:srgbClr val="1F2937"/>
                </a:solidFill>
                <a:latin typeface="Noto Sans SC" panose="020B0200000000000000" charset="-122"/>
                <a:ea typeface="Noto Sans SC" panose="020B0200000000000000" charset="-122"/>
                <a:cs typeface="Noto Sans SC" panose="020B0200000000000000" charset="-122"/>
                <a:sym typeface="Noto Sans SC" panose="020B0200000000000000" charset="-122"/>
              </a:rPr>
              <a:t>排水系统：监控对象与参数</a:t>
            </a:r>
            <a:endParaRPr lang="en-US" sz="2400"/>
          </a:p>
        </p:txBody>
      </p:sp>
      <p:sp>
        <p:nvSpPr>
          <p:cNvPr id="3" name="AutoShape 3"/>
          <p:cNvSpPr/>
          <p:nvPr/>
        </p:nvSpPr>
        <p:spPr>
          <a:xfrm>
            <a:off x="508000" y="1653540"/>
            <a:ext cx="8589645" cy="79756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rPr>
              <a:t>排水系统的自动化控制旨在防止溢水和污水倒灌，确保建筑环境安全，通过实时监测关键对象与参数实现智能管控。</a:t>
            </a:r>
            <a:endParaRPr lang="en-US"/>
          </a:p>
        </p:txBody>
      </p:sp>
      <p:pic>
        <p:nvPicPr>
          <p:cNvPr id="4" name="Picture 4"/>
          <p:cNvPicPr>
            <a:picLocks noChangeAspect="1"/>
          </p:cNvPicPr>
          <p:nvPr/>
        </p:nvPicPr>
        <p:blipFill>
          <a:blip r:embed="rId1"/>
          <a:srcRect l="8823" r="8823"/>
          <a:stretch>
            <a:fillRect/>
          </a:stretch>
        </p:blipFill>
        <p:spPr>
          <a:xfrm>
            <a:off x="323850" y="2814955"/>
            <a:ext cx="2174240" cy="3090545"/>
          </a:xfrm>
          <a:prstGeom prst="roundRect">
            <a:avLst>
              <a:gd name="adj" fmla="val 5714"/>
            </a:avLst>
          </a:prstGeom>
          <a:noFill/>
          <a:ln w="25400" cap="flat" cmpd="sng">
            <a:noFill/>
            <a:prstDash val="solid"/>
            <a:round/>
          </a:ln>
          <a:effectLst>
            <a:outerShdw blurRad="127000" dist="50800" dir="5400000" algn="tl" rotWithShape="0">
              <a:srgbClr val="000000">
                <a:alpha val="10000"/>
              </a:srgbClr>
            </a:outerShdw>
          </a:effectLst>
        </p:spPr>
      </p:pic>
      <p:sp>
        <p:nvSpPr>
          <p:cNvPr id="5" name="AutoShape 5"/>
          <p:cNvSpPr/>
          <p:nvPr/>
        </p:nvSpPr>
        <p:spPr>
          <a:xfrm>
            <a:off x="3176270" y="2470785"/>
            <a:ext cx="5748020" cy="1454150"/>
          </a:xfrm>
          <a:prstGeom prst="roundRect">
            <a:avLst>
              <a:gd name="adj" fmla="val 7500"/>
            </a:avLst>
          </a:prstGeom>
          <a:solidFill>
            <a:srgbClr val="FFFFFF">
              <a:alpha val="100000"/>
            </a:srgbClr>
          </a:solidFill>
          <a:ln w="25400" cap="flat" cmpd="sng">
            <a:noFill/>
            <a:prstDash val="solid"/>
            <a:round/>
          </a:ln>
          <a:effectLst>
            <a:outerShdw blurRad="190500" dist="63500" dir="5400000" algn="tl" rotWithShape="0">
              <a:srgbClr val="000000">
                <a:alpha val="8000"/>
              </a:srgbClr>
            </a:outerShdw>
          </a:effectLst>
        </p:spPr>
        <p:txBody>
          <a:bodyPr vert="horz" wrap="square" lIns="63500" tIns="63500" rIns="63500" bIns="63500" rtlCol="0" anchor="ctr"/>
          <a:lstStyle/>
          <a:p>
            <a:pPr algn="ctr">
              <a:defRPr/>
            </a:pPr>
          </a:p>
        </p:txBody>
      </p:sp>
      <p:sp>
        <p:nvSpPr>
          <p:cNvPr id="6" name="AutoShape 6"/>
          <p:cNvSpPr/>
          <p:nvPr/>
        </p:nvSpPr>
        <p:spPr>
          <a:xfrm>
            <a:off x="3423920" y="2635250"/>
            <a:ext cx="466090" cy="545465"/>
          </a:xfrm>
          <a:prstGeom prst="roundRect">
            <a:avLst>
              <a:gd name="adj" fmla="val 50000"/>
            </a:avLst>
          </a:prstGeom>
          <a:solidFill>
            <a:srgbClr val="EFF6FF">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19805" y="2714625"/>
            <a:ext cx="311150" cy="363855"/>
          </a:xfrm>
          <a:prstGeom prst="rect">
            <a:avLst/>
          </a:prstGeom>
        </p:spPr>
      </p:pic>
      <p:sp>
        <p:nvSpPr>
          <p:cNvPr id="8" name="AutoShape 8"/>
          <p:cNvSpPr/>
          <p:nvPr/>
        </p:nvSpPr>
        <p:spPr>
          <a:xfrm>
            <a:off x="4056380" y="2541905"/>
            <a:ext cx="3260725" cy="27305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b="1" i="0" u="none" strike="noStrike">
                <a:solidFill>
                  <a:srgbClr val="1E3A8A"/>
                </a:solidFill>
                <a:latin typeface="Noto Sans SC" panose="020B0200000000000000" charset="-122"/>
                <a:ea typeface="Noto Sans SC" panose="020B0200000000000000" charset="-122"/>
                <a:cs typeface="Noto Sans SC" panose="020B0200000000000000" charset="-122"/>
                <a:sym typeface="Noto Sans SC" panose="020B0200000000000000" charset="-122"/>
              </a:rPr>
              <a:t>核心监控对象</a:t>
            </a:r>
            <a:endParaRPr lang="en-US"/>
          </a:p>
        </p:txBody>
      </p:sp>
      <p:sp>
        <p:nvSpPr>
          <p:cNvPr id="9" name="AutoShape 9"/>
          <p:cNvSpPr/>
          <p:nvPr/>
        </p:nvSpPr>
        <p:spPr>
          <a:xfrm>
            <a:off x="3929380" y="2986405"/>
            <a:ext cx="1553210" cy="727075"/>
          </a:xfrm>
          <a:prstGeom prst="roundRect">
            <a:avLst>
              <a:gd name="adj" fmla="val 10000"/>
            </a:avLst>
          </a:prstGeom>
          <a:solidFill>
            <a:srgbClr val="F3F4F6">
              <a:alpha val="100000"/>
            </a:srgbClr>
          </a:solidFill>
          <a:ln w="25400" cap="flat" cmpd="sng">
            <a:noFill/>
            <a:prstDash val="solid"/>
            <a:round/>
          </a:ln>
        </p:spPr>
        <p:txBody>
          <a:bodyPr vert="horz" wrap="square" lIns="63500" tIns="63500" rIns="63500" bIns="63500" rtlCol="0" anchor="ctr"/>
          <a:lstStyle/>
          <a:p>
            <a:pPr algn="ctr">
              <a:defRPr/>
            </a:pPr>
          </a:p>
        </p:txBody>
      </p:sp>
      <p:sp>
        <p:nvSpPr>
          <p:cNvPr id="10" name="AutoShape 10"/>
          <p:cNvSpPr/>
          <p:nvPr/>
        </p:nvSpPr>
        <p:spPr>
          <a:xfrm>
            <a:off x="4056380" y="3013710"/>
            <a:ext cx="1397635" cy="636270"/>
          </a:xfrm>
          <a:prstGeom prst="rect">
            <a:avLst/>
          </a:prstGeom>
          <a:noFill/>
          <a:ln w="9501" cap="flat" cmpd="sng">
            <a:noFill/>
            <a:prstDash val="solid"/>
            <a:round/>
          </a:ln>
        </p:spPr>
        <p:txBody>
          <a:bodyPr vert="horz" wrap="square" lIns="0" tIns="0" rIns="0" bIns="0" rtlCol="0" anchor="ctr" anchorCtr="0"/>
          <a:lstStyle/>
          <a:p>
            <a:pPr indent="0" algn="l">
              <a:lnSpc>
                <a:spcPct val="100000"/>
              </a:lnSpc>
              <a:defRPr/>
            </a:pPr>
            <a:r>
              <a:rPr lang="en-US" sz="1600" b="1"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污水泵</a:t>
            </a:r>
            <a:endParaRPr lang="en-US" sz="1600"/>
          </a:p>
          <a:p>
            <a:pPr indent="0" algn="l">
              <a:lnSpc>
                <a:spcPct val="100000"/>
              </a:lnSpc>
            </a:pPr>
            <a:r>
              <a:rPr lang="en-US" sz="14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rPr>
              <a:t>通常为潜水泵，安装在集水坑中，负责积水排出。</a:t>
            </a:r>
            <a:endParaRPr lang="en-US" sz="14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1" name="AutoShape 11"/>
          <p:cNvSpPr/>
          <p:nvPr/>
        </p:nvSpPr>
        <p:spPr>
          <a:xfrm>
            <a:off x="6723380" y="2986405"/>
            <a:ext cx="1553210" cy="727075"/>
          </a:xfrm>
          <a:prstGeom prst="roundRect">
            <a:avLst>
              <a:gd name="adj" fmla="val 10000"/>
            </a:avLst>
          </a:prstGeom>
          <a:solidFill>
            <a:srgbClr val="F3F4F6">
              <a:alpha val="100000"/>
            </a:srgbClr>
          </a:solidFill>
          <a:ln w="25400" cap="flat" cmpd="sng">
            <a:noFill/>
            <a:prstDash val="solid"/>
            <a:round/>
          </a:ln>
        </p:spPr>
        <p:txBody>
          <a:bodyPr vert="horz" wrap="square" lIns="63500" tIns="63500" rIns="63500" bIns="63500" rtlCol="0" anchor="ctr"/>
          <a:lstStyle/>
          <a:p>
            <a:pPr algn="ctr">
              <a:defRPr/>
            </a:pPr>
          </a:p>
        </p:txBody>
      </p:sp>
      <p:sp>
        <p:nvSpPr>
          <p:cNvPr id="12" name="AutoShape 12"/>
          <p:cNvSpPr/>
          <p:nvPr/>
        </p:nvSpPr>
        <p:spPr>
          <a:xfrm>
            <a:off x="6850380" y="2840355"/>
            <a:ext cx="1397635" cy="886460"/>
          </a:xfrm>
          <a:prstGeom prst="rect">
            <a:avLst/>
          </a:prstGeom>
          <a:noFill/>
          <a:ln w="9501" cap="flat" cmpd="sng">
            <a:noFill/>
            <a:prstDash val="solid"/>
            <a:round/>
          </a:ln>
        </p:spPr>
        <p:txBody>
          <a:bodyPr vert="horz" wrap="square" lIns="0" tIns="0" rIns="0" bIns="0" rtlCol="0" anchor="ctr" anchorCtr="0"/>
          <a:lstStyle/>
          <a:p>
            <a:pPr indent="0" algn="l">
              <a:lnSpc>
                <a:spcPct val="100000"/>
              </a:lnSpc>
              <a:defRPr/>
            </a:pPr>
            <a:r>
              <a:rPr lang="en-US" sz="1600" b="1"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集水坑</a:t>
            </a:r>
            <a:endParaRPr lang="en-US" sz="1600"/>
          </a:p>
          <a:p>
            <a:pPr indent="0" algn="l">
              <a:lnSpc>
                <a:spcPct val="100000"/>
              </a:lnSpc>
            </a:pPr>
            <a:r>
              <a:rPr lang="en-US" sz="14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rPr>
              <a:t>地下室积水的收集容器，是排水系统的前端基础</a:t>
            </a:r>
            <a:r>
              <a:rPr lang="en-US" sz="11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rPr>
              <a:t>。</a:t>
            </a:r>
            <a:endParaRPr lang="en-US" sz="11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3" name="AutoShape 13"/>
          <p:cNvSpPr/>
          <p:nvPr/>
        </p:nvSpPr>
        <p:spPr>
          <a:xfrm>
            <a:off x="3176270" y="4254500"/>
            <a:ext cx="5748020" cy="1454150"/>
          </a:xfrm>
          <a:prstGeom prst="roundRect">
            <a:avLst>
              <a:gd name="adj" fmla="val 7500"/>
            </a:avLst>
          </a:prstGeom>
          <a:solidFill>
            <a:srgbClr val="FFFFFF">
              <a:alpha val="100000"/>
            </a:srgbClr>
          </a:solidFill>
          <a:ln w="25400" cap="flat" cmpd="sng">
            <a:noFill/>
            <a:prstDash val="solid"/>
            <a:round/>
          </a:ln>
          <a:effectLst>
            <a:outerShdw blurRad="190500" dist="63500" dir="5400000" algn="tl" rotWithShape="0">
              <a:srgbClr val="000000">
                <a:alpha val="8000"/>
              </a:srgbClr>
            </a:outerShdw>
          </a:effectLst>
        </p:spPr>
        <p:txBody>
          <a:bodyPr vert="horz" wrap="square" lIns="63500" tIns="63500" rIns="63500" bIns="63500" rtlCol="0" anchor="ctr"/>
          <a:lstStyle/>
          <a:p>
            <a:pPr algn="ctr">
              <a:defRPr/>
            </a:pPr>
          </a:p>
        </p:txBody>
      </p:sp>
      <p:sp>
        <p:nvSpPr>
          <p:cNvPr id="14" name="AutoShape 14"/>
          <p:cNvSpPr/>
          <p:nvPr/>
        </p:nvSpPr>
        <p:spPr>
          <a:xfrm>
            <a:off x="3423920" y="4756785"/>
            <a:ext cx="466090" cy="545465"/>
          </a:xfrm>
          <a:prstGeom prst="roundRect">
            <a:avLst>
              <a:gd name="adj" fmla="val 50000"/>
            </a:avLst>
          </a:prstGeom>
          <a:solidFill>
            <a:srgbClr val="ECFDF5">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5"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19805" y="4847590"/>
            <a:ext cx="311150" cy="363855"/>
          </a:xfrm>
          <a:prstGeom prst="rect">
            <a:avLst/>
          </a:prstGeom>
        </p:spPr>
      </p:pic>
      <p:sp>
        <p:nvSpPr>
          <p:cNvPr id="16" name="AutoShape 16"/>
          <p:cNvSpPr/>
          <p:nvPr/>
        </p:nvSpPr>
        <p:spPr>
          <a:xfrm>
            <a:off x="4056380" y="4243070"/>
            <a:ext cx="3260725" cy="27305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065F46"/>
                </a:solidFill>
                <a:latin typeface="Noto Sans SC" panose="020B0200000000000000" charset="-122"/>
                <a:ea typeface="Noto Sans SC" panose="020B0200000000000000" charset="-122"/>
                <a:cs typeface="Noto Sans SC" panose="020B0200000000000000" charset="-122"/>
                <a:sym typeface="Noto Sans SC" panose="020B0200000000000000" charset="-122"/>
              </a:rPr>
              <a:t>关键监测参数</a:t>
            </a:r>
            <a:endParaRPr lang="en-US" sz="1100"/>
          </a:p>
        </p:txBody>
      </p:sp>
      <p:sp>
        <p:nvSpPr>
          <p:cNvPr id="17" name="AutoShape 17"/>
          <p:cNvSpPr/>
          <p:nvPr/>
        </p:nvSpPr>
        <p:spPr>
          <a:xfrm>
            <a:off x="4056380" y="4847590"/>
            <a:ext cx="1553210" cy="727075"/>
          </a:xfrm>
          <a:prstGeom prst="roundRect">
            <a:avLst>
              <a:gd name="adj" fmla="val 10000"/>
            </a:avLst>
          </a:prstGeom>
          <a:solidFill>
            <a:srgbClr val="F3F4F6">
              <a:alpha val="100000"/>
            </a:srgbClr>
          </a:solidFill>
          <a:ln w="25400" cap="flat" cmpd="sng">
            <a:noFill/>
            <a:prstDash val="solid"/>
            <a:round/>
          </a:ln>
        </p:spPr>
        <p:txBody>
          <a:bodyPr vert="horz" wrap="square" lIns="63500" tIns="63500" rIns="63500" bIns="63500" rtlCol="0" anchor="ctr"/>
          <a:lstStyle/>
          <a:p>
            <a:pPr algn="ctr">
              <a:defRPr/>
            </a:pPr>
          </a:p>
        </p:txBody>
      </p:sp>
      <p:sp>
        <p:nvSpPr>
          <p:cNvPr id="18" name="AutoShape 18"/>
          <p:cNvSpPr/>
          <p:nvPr/>
        </p:nvSpPr>
        <p:spPr>
          <a:xfrm>
            <a:off x="4183380" y="4874895"/>
            <a:ext cx="1397635" cy="636270"/>
          </a:xfrm>
          <a:prstGeom prst="rect">
            <a:avLst/>
          </a:prstGeom>
          <a:noFill/>
          <a:ln w="9501" cap="flat" cmpd="sng">
            <a:noFill/>
            <a:prstDash val="solid"/>
            <a:round/>
          </a:ln>
        </p:spPr>
        <p:txBody>
          <a:bodyPr vert="horz" wrap="square" lIns="0" tIns="0" rIns="0" bIns="0" rtlCol="0" anchor="ctr" anchorCtr="0"/>
          <a:lstStyle/>
          <a:p>
            <a:pPr indent="0" algn="l">
              <a:lnSpc>
                <a:spcPct val="100000"/>
              </a:lnSpc>
              <a:defRPr/>
            </a:pPr>
            <a:r>
              <a:rPr lang="en-US" sz="1600" b="1"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设备运行状态</a:t>
            </a:r>
            <a:endParaRPr lang="en-US" sz="1600"/>
          </a:p>
          <a:p>
            <a:pPr indent="0" algn="l">
              <a:lnSpc>
                <a:spcPct val="100000"/>
              </a:lnSpc>
            </a:pPr>
            <a:r>
              <a:rPr lang="en-US" sz="14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rPr>
              <a:t>实时监测水泵启停、累计运行时间及故障报警信号。</a:t>
            </a:r>
            <a:endParaRPr lang="en-US" sz="14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9" name="AutoShape 19"/>
          <p:cNvSpPr/>
          <p:nvPr/>
        </p:nvSpPr>
        <p:spPr>
          <a:xfrm>
            <a:off x="6850380" y="4847590"/>
            <a:ext cx="1553210" cy="727075"/>
          </a:xfrm>
          <a:prstGeom prst="roundRect">
            <a:avLst>
              <a:gd name="adj" fmla="val 10000"/>
            </a:avLst>
          </a:prstGeom>
          <a:solidFill>
            <a:srgbClr val="F3F4F6">
              <a:alpha val="100000"/>
            </a:srgbClr>
          </a:solidFill>
          <a:ln w="25400" cap="flat" cmpd="sng">
            <a:noFill/>
            <a:prstDash val="solid"/>
            <a:round/>
          </a:ln>
        </p:spPr>
        <p:txBody>
          <a:bodyPr vert="horz" wrap="square" lIns="63500" tIns="63500" rIns="63500" bIns="63500" rtlCol="0" anchor="ctr"/>
          <a:lstStyle/>
          <a:p>
            <a:pPr algn="ctr">
              <a:defRPr/>
            </a:pPr>
          </a:p>
        </p:txBody>
      </p:sp>
      <p:sp>
        <p:nvSpPr>
          <p:cNvPr id="20" name="AutoShape 20"/>
          <p:cNvSpPr/>
          <p:nvPr/>
        </p:nvSpPr>
        <p:spPr>
          <a:xfrm>
            <a:off x="6977380" y="4592955"/>
            <a:ext cx="1397635" cy="918210"/>
          </a:xfrm>
          <a:prstGeom prst="rect">
            <a:avLst/>
          </a:prstGeom>
          <a:noFill/>
          <a:ln w="9501" cap="flat" cmpd="sng">
            <a:noFill/>
            <a:prstDash val="solid"/>
            <a:round/>
          </a:ln>
        </p:spPr>
        <p:txBody>
          <a:bodyPr vert="horz" wrap="square" lIns="0" tIns="0" rIns="0" bIns="0" rtlCol="0" anchor="ctr" anchorCtr="0"/>
          <a:lstStyle/>
          <a:p>
            <a:pPr indent="0" algn="l">
              <a:lnSpc>
                <a:spcPct val="100000"/>
              </a:lnSpc>
              <a:defRPr/>
            </a:pPr>
            <a:r>
              <a:rPr lang="en-US" sz="1600" b="1"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集水坑液位</a:t>
            </a:r>
            <a:endParaRPr lang="en-US" sz="1600"/>
          </a:p>
          <a:p>
            <a:pPr indent="0" algn="l">
              <a:lnSpc>
                <a:spcPct val="100000"/>
              </a:lnSpc>
            </a:pPr>
            <a:r>
              <a:rPr lang="en-US" sz="14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rPr>
              <a:t>监测高/低液位控制启停，超高液位触发紧急报警。</a:t>
            </a:r>
            <a:endParaRPr lang="en-US" sz="14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23" name="AutoShape 2"/>
          <p:cNvSpPr/>
          <p:nvPr/>
        </p:nvSpPr>
        <p:spPr>
          <a:xfrm>
            <a:off x="-36195" y="669290"/>
            <a:ext cx="4272915" cy="444500"/>
          </a:xfrm>
          <a:prstGeom prst="rect">
            <a:avLst/>
          </a:prstGeom>
          <a:noFill/>
          <a:ln w="9501" cap="flat" cmpd="sng">
            <a:noFill/>
            <a:prstDash val="solid"/>
            <a:round/>
          </a:ln>
        </p:spPr>
        <p:txBody>
          <a:bodyPr vert="horz" wrap="square" lIns="0" tIns="0" rIns="0" bIns="0" rtlCol="0" anchor="ctr" anchorCtr="0"/>
          <a:lstStyle/>
          <a:p>
            <a:pPr indent="0" algn="ctr">
              <a:lnSpc>
                <a:spcPct val="125000"/>
              </a:lnSpc>
              <a:defRPr/>
            </a:pPr>
            <a:r>
              <a:rPr lang="zh-CN" alt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给排水系统控制</a:t>
            </a:r>
            <a:r>
              <a:rPr 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与联动</a:t>
            </a:r>
            <a:endParaRPr 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4"/>
          <p:cNvSpPr/>
          <p:nvPr/>
        </p:nvSpPr>
        <p:spPr>
          <a:xfrm>
            <a:off x="2540000" y="1268730"/>
            <a:ext cx="4064000" cy="406400"/>
          </a:xfrm>
          <a:prstGeom prst="rect">
            <a:avLst/>
          </a:prstGeom>
          <a:noFill/>
          <a:ln w="9501" cap="flat" cmpd="sng">
            <a:noFill/>
            <a:prstDash val="solid"/>
            <a:round/>
          </a:ln>
        </p:spPr>
        <p:txBody>
          <a:bodyPr vert="horz" wrap="none" lIns="0" tIns="0" rIns="0" bIns="0" rtlCol="0" anchor="ctr" anchorCtr="0"/>
          <a:lstStyle/>
          <a:p>
            <a:pPr indent="0" algn="ctr">
              <a:lnSpc>
                <a:spcPct val="100000"/>
              </a:lnSpc>
              <a:defRPr/>
            </a:pPr>
            <a:r>
              <a:rPr lang="en-US" sz="2400" b="1" i="0" u="none" strike="noStrike">
                <a:solidFill>
                  <a:srgbClr val="957B55"/>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核心控制逻辑：变频恒压供水</a:t>
            </a:r>
            <a:endParaRPr lang="en-US" sz="2400" b="1" i="0" u="none" strike="noStrike">
              <a:solidFill>
                <a:srgbClr val="957B55"/>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pic>
        <p:nvPicPr>
          <p:cNvPr id="6" name="Picture 6"/>
          <p:cNvPicPr>
            <a:picLocks noChangeAspect="1"/>
          </p:cNvPicPr>
          <p:nvPr/>
        </p:nvPicPr>
        <p:blipFill>
          <a:blip r:embed="rId1"/>
          <a:srcRect t="2931" b="2931"/>
          <a:stretch>
            <a:fillRect/>
          </a:stretch>
        </p:blipFill>
        <p:spPr>
          <a:xfrm>
            <a:off x="762000" y="1943100"/>
            <a:ext cx="4064000" cy="2159000"/>
          </a:xfrm>
          <a:prstGeom prst="rect">
            <a:avLst/>
          </a:prstGeom>
          <a:noFill/>
          <a:ln w="25400" cap="flat" cmpd="sng">
            <a:noFill/>
            <a:prstDash val="solid"/>
            <a:round/>
          </a:ln>
        </p:spPr>
      </p:pic>
      <p:sp>
        <p:nvSpPr>
          <p:cNvPr id="7" name="AutoShape 7"/>
          <p:cNvSpPr/>
          <p:nvPr/>
        </p:nvSpPr>
        <p:spPr>
          <a:xfrm>
            <a:off x="5080000" y="1943100"/>
            <a:ext cx="3556000" cy="381000"/>
          </a:xfrm>
          <a:prstGeom prst="rect">
            <a:avLst/>
          </a:prstGeom>
          <a:noFill/>
          <a:ln w="9501" cap="flat" cmpd="sng">
            <a:noFill/>
            <a:prstDash val="solid"/>
            <a:round/>
          </a:ln>
        </p:spPr>
        <p:txBody>
          <a:bodyPr vert="horz" wrap="square" lIns="63500" tIns="0" rIns="63500" bIns="0" rtlCol="0" anchor="ctr" anchorCtr="0"/>
          <a:lstStyle/>
          <a:p>
            <a:pPr indent="0" algn="l">
              <a:lnSpc>
                <a:spcPct val="100000"/>
              </a:lnSpc>
              <a:defRPr/>
            </a:pPr>
            <a:r>
              <a:rPr lang="en-US" b="1" i="0" u="none" strike="noStrike">
                <a:solidFill>
                  <a:srgbClr val="88714E"/>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技术核心概述</a:t>
            </a:r>
            <a:endParaRPr lang="en-US"/>
          </a:p>
        </p:txBody>
      </p:sp>
      <p:sp>
        <p:nvSpPr>
          <p:cNvPr id="8" name="AutoShape 8"/>
          <p:cNvSpPr/>
          <p:nvPr/>
        </p:nvSpPr>
        <p:spPr>
          <a:xfrm>
            <a:off x="5080000" y="2451100"/>
            <a:ext cx="3556000" cy="1016000"/>
          </a:xfrm>
          <a:prstGeom prst="rect">
            <a:avLst/>
          </a:prstGeom>
          <a:noFill/>
          <a:ln w="9501" cap="flat" cmpd="sng">
            <a:noFill/>
            <a:prstDash val="solid"/>
            <a:round/>
          </a:ln>
        </p:spPr>
        <p:txBody>
          <a:bodyPr vert="horz" wrap="square" lIns="63500" tIns="63500" rIns="63500" bIns="63500" rtlCol="0" anchor="t" anchorCtr="0"/>
          <a:lstStyle/>
          <a:p>
            <a:pPr indent="0" algn="l">
              <a:lnSpc>
                <a:spcPct val="117000"/>
              </a:lnSpc>
              <a:defRPr/>
            </a:pPr>
            <a:r>
              <a:rPr lang="en-US" sz="1400" b="0" i="0" u="none" strike="noStrike">
                <a:solidFill>
                  <a:srgbClr val="50505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变频恒压供水是现代建筑给水系统中最重要的节能技术之一。它摒弃了传统的“开环”控制模式，采用闭环反馈控制，根据实际用水量动态调节水泵输出功率</a:t>
            </a:r>
            <a:r>
              <a:rPr lang="en-US" sz="1100" b="0" i="0" u="none" strike="noStrike">
                <a:solidFill>
                  <a:srgbClr val="50505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a:t>
            </a:r>
            <a:endParaRPr lang="en-US" sz="1100"/>
          </a:p>
        </p:txBody>
      </p:sp>
      <p:sp>
        <p:nvSpPr>
          <p:cNvPr id="9" name="AutoShape 9"/>
          <p:cNvSpPr/>
          <p:nvPr>
            <p:custDataLst>
              <p:tags r:id="rId2"/>
            </p:custDataLst>
          </p:nvPr>
        </p:nvSpPr>
        <p:spPr>
          <a:xfrm>
            <a:off x="635000" y="4292600"/>
            <a:ext cx="2667000" cy="1651000"/>
          </a:xfrm>
          <a:prstGeom prst="roundRect">
            <a:avLst>
              <a:gd name="adj" fmla="val 7692"/>
            </a:avLst>
          </a:prstGeom>
          <a:solidFill>
            <a:srgbClr val="FFFFFF">
              <a:alpha val="85000"/>
            </a:srgbClr>
          </a:solidFill>
          <a:ln w="25400" cap="flat" cmpd="sng">
            <a:noFill/>
            <a:prstDash val="solid"/>
            <a:round/>
          </a:ln>
          <a:effectLst>
            <a:outerShdw blurRad="101600" dist="25400" dir="2700000" algn="tl" rotWithShape="0">
              <a:srgbClr val="000000">
                <a:alpha val="10000"/>
              </a:srgbClr>
            </a:outerShdw>
          </a:effectLst>
        </p:spPr>
        <p:txBody>
          <a:bodyPr vert="horz" wrap="square" lIns="63500" tIns="63500" rIns="63500" bIns="63500" rtlCol="0" anchor="ctr"/>
          <a:lstStyle/>
          <a:p>
            <a:pPr algn="ctr">
              <a:defRPr/>
            </a:pPr>
          </a:p>
        </p:txBody>
      </p:sp>
      <p:sp>
        <p:nvSpPr>
          <p:cNvPr id="10" name="AutoShape 10"/>
          <p:cNvSpPr/>
          <p:nvPr>
            <p:custDataLst>
              <p:tags r:id="rId3"/>
            </p:custDataLst>
          </p:nvPr>
        </p:nvSpPr>
        <p:spPr>
          <a:xfrm>
            <a:off x="762000" y="4419600"/>
            <a:ext cx="2413000" cy="3175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1600" b="1" i="0" u="none" strike="noStrike">
                <a:solidFill>
                  <a:srgbClr val="88714E"/>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传统工频控制方式</a:t>
            </a:r>
            <a:endParaRPr lang="en-US" sz="1600"/>
          </a:p>
        </p:txBody>
      </p:sp>
      <p:sp>
        <p:nvSpPr>
          <p:cNvPr id="11" name="AutoShape 11"/>
          <p:cNvSpPr/>
          <p:nvPr>
            <p:custDataLst>
              <p:tags r:id="rId4"/>
            </p:custDataLst>
          </p:nvPr>
        </p:nvSpPr>
        <p:spPr>
          <a:xfrm>
            <a:off x="762000" y="4800600"/>
            <a:ext cx="2413000" cy="1016000"/>
          </a:xfrm>
          <a:prstGeom prst="rect">
            <a:avLst/>
          </a:prstGeom>
          <a:noFill/>
          <a:ln w="9501" cap="flat" cmpd="sng">
            <a:noFill/>
            <a:prstDash val="solid"/>
            <a:round/>
          </a:ln>
        </p:spPr>
        <p:txBody>
          <a:bodyPr vert="horz" wrap="square" lIns="0" tIns="25400" rIns="0" bIns="25400" rtlCol="0" anchor="t" anchorCtr="0"/>
          <a:lstStyle/>
          <a:p>
            <a:pPr indent="0" algn="l">
              <a:lnSpc>
                <a:spcPct val="108000"/>
              </a:lnSpc>
              <a:defRPr/>
            </a:pPr>
            <a:r>
              <a:rPr lang="en-US" sz="1400" b="0" i="0" u="none" strike="noStrike">
                <a:solidFill>
                  <a:srgbClr val="3C3C3C"/>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采用“一用一备”工频启停模式，水泵仅能全速运行或停机。通过调节阀门开度控压，造成“大马拉小车”的现象，能源浪费</a:t>
            </a:r>
            <a:r>
              <a:rPr lang="en-US" sz="1400" b="0" i="0" u="none" strike="noStrike">
                <a:solidFill>
                  <a:srgbClr val="3C3C3C"/>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严重。</a:t>
            </a:r>
            <a:endParaRPr lang="en-US" sz="1400"/>
          </a:p>
        </p:txBody>
      </p:sp>
      <p:sp>
        <p:nvSpPr>
          <p:cNvPr id="12" name="AutoShape 12"/>
          <p:cNvSpPr/>
          <p:nvPr>
            <p:custDataLst>
              <p:tags r:id="rId5"/>
            </p:custDataLst>
          </p:nvPr>
        </p:nvSpPr>
        <p:spPr>
          <a:xfrm>
            <a:off x="3492500" y="4292600"/>
            <a:ext cx="2667000" cy="1651000"/>
          </a:xfrm>
          <a:prstGeom prst="roundRect">
            <a:avLst>
              <a:gd name="adj" fmla="val 7692"/>
            </a:avLst>
          </a:prstGeom>
          <a:solidFill>
            <a:srgbClr val="FFFFFF">
              <a:alpha val="85000"/>
            </a:srgbClr>
          </a:solidFill>
          <a:ln w="25400" cap="flat" cmpd="sng">
            <a:noFill/>
            <a:prstDash val="solid"/>
            <a:round/>
          </a:ln>
          <a:effectLst>
            <a:outerShdw blurRad="101600" dist="25400" dir="2700000" algn="tl" rotWithShape="0">
              <a:srgbClr val="000000">
                <a:alpha val="10000"/>
              </a:srgbClr>
            </a:outerShdw>
          </a:effectLst>
        </p:spPr>
        <p:txBody>
          <a:bodyPr vert="horz" wrap="square" lIns="63500" tIns="63500" rIns="63500" bIns="63500" rtlCol="0" anchor="ctr"/>
          <a:lstStyle/>
          <a:p>
            <a:pPr algn="ctr">
              <a:defRPr/>
            </a:pPr>
          </a:p>
        </p:txBody>
      </p:sp>
      <p:sp>
        <p:nvSpPr>
          <p:cNvPr id="13" name="AutoShape 13"/>
          <p:cNvSpPr/>
          <p:nvPr>
            <p:custDataLst>
              <p:tags r:id="rId6"/>
            </p:custDataLst>
          </p:nvPr>
        </p:nvSpPr>
        <p:spPr>
          <a:xfrm>
            <a:off x="3619500" y="4419600"/>
            <a:ext cx="2413000" cy="3175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1600" b="1" i="0" u="none" strike="noStrike">
                <a:solidFill>
                  <a:srgbClr val="88714E"/>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闭环变频恒压控制</a:t>
            </a:r>
            <a:endParaRPr lang="en-US" sz="1600"/>
          </a:p>
        </p:txBody>
      </p:sp>
      <p:sp>
        <p:nvSpPr>
          <p:cNvPr id="14" name="AutoShape 14"/>
          <p:cNvSpPr/>
          <p:nvPr>
            <p:custDataLst>
              <p:tags r:id="rId7"/>
            </p:custDataLst>
          </p:nvPr>
        </p:nvSpPr>
        <p:spPr>
          <a:xfrm>
            <a:off x="3619500" y="4800600"/>
            <a:ext cx="2413000" cy="1016000"/>
          </a:xfrm>
          <a:prstGeom prst="rect">
            <a:avLst/>
          </a:prstGeom>
          <a:noFill/>
          <a:ln w="9501" cap="flat" cmpd="sng">
            <a:noFill/>
            <a:prstDash val="solid"/>
            <a:round/>
          </a:ln>
        </p:spPr>
        <p:txBody>
          <a:bodyPr vert="horz" wrap="square" lIns="0" tIns="25400" rIns="0" bIns="25400" rtlCol="0" anchor="t" anchorCtr="0"/>
          <a:lstStyle/>
          <a:p>
            <a:pPr indent="0" algn="l">
              <a:lnSpc>
                <a:spcPct val="108000"/>
              </a:lnSpc>
              <a:defRPr/>
            </a:pPr>
            <a:r>
              <a:rPr lang="en-US" sz="1400" b="0" i="0" u="none" strike="noStrike">
                <a:solidFill>
                  <a:srgbClr val="3C3C3C"/>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压力传感器实时监测管网压力，变频器根据信号自动调节转速。用水量大则提速，用水量小则降速，始终维持管网压力恒定。</a:t>
            </a:r>
            <a:endParaRPr lang="en-US" sz="1400"/>
          </a:p>
        </p:txBody>
      </p:sp>
      <p:sp>
        <p:nvSpPr>
          <p:cNvPr id="15" name="AutoShape 15"/>
          <p:cNvSpPr/>
          <p:nvPr>
            <p:custDataLst>
              <p:tags r:id="rId8"/>
            </p:custDataLst>
          </p:nvPr>
        </p:nvSpPr>
        <p:spPr>
          <a:xfrm>
            <a:off x="6350000" y="4292600"/>
            <a:ext cx="2667000" cy="1651000"/>
          </a:xfrm>
          <a:prstGeom prst="roundRect">
            <a:avLst>
              <a:gd name="adj" fmla="val 7692"/>
            </a:avLst>
          </a:prstGeom>
          <a:solidFill>
            <a:srgbClr val="FFFFFF">
              <a:alpha val="85000"/>
            </a:srgbClr>
          </a:solidFill>
          <a:ln w="25400" cap="flat" cmpd="sng">
            <a:noFill/>
            <a:prstDash val="solid"/>
            <a:round/>
          </a:ln>
          <a:effectLst>
            <a:outerShdw blurRad="101600" dist="25400" dir="2700000" algn="tl" rotWithShape="0">
              <a:srgbClr val="000000">
                <a:alpha val="10000"/>
              </a:srgbClr>
            </a:outerShdw>
          </a:effectLst>
        </p:spPr>
        <p:txBody>
          <a:bodyPr vert="horz" wrap="square" lIns="63500" tIns="63500" rIns="63500" bIns="63500" rtlCol="0" anchor="ctr"/>
          <a:lstStyle/>
          <a:p>
            <a:pPr algn="ctr">
              <a:defRPr/>
            </a:pPr>
          </a:p>
        </p:txBody>
      </p:sp>
      <p:sp>
        <p:nvSpPr>
          <p:cNvPr id="16" name="AutoShape 16"/>
          <p:cNvSpPr/>
          <p:nvPr>
            <p:custDataLst>
              <p:tags r:id="rId9"/>
            </p:custDataLst>
          </p:nvPr>
        </p:nvSpPr>
        <p:spPr>
          <a:xfrm>
            <a:off x="6477000" y="4419600"/>
            <a:ext cx="2413000" cy="3175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1600" b="1" i="0" u="none" strike="noStrike">
                <a:solidFill>
                  <a:srgbClr val="88714E"/>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显著的节能效益</a:t>
            </a:r>
            <a:endParaRPr lang="en-US" sz="1600"/>
          </a:p>
        </p:txBody>
      </p:sp>
      <p:sp>
        <p:nvSpPr>
          <p:cNvPr id="17" name="AutoShape 17"/>
          <p:cNvSpPr/>
          <p:nvPr>
            <p:custDataLst>
              <p:tags r:id="rId10"/>
            </p:custDataLst>
          </p:nvPr>
        </p:nvSpPr>
        <p:spPr>
          <a:xfrm>
            <a:off x="6477000" y="4800600"/>
            <a:ext cx="2413000" cy="1016000"/>
          </a:xfrm>
          <a:prstGeom prst="rect">
            <a:avLst/>
          </a:prstGeom>
          <a:noFill/>
          <a:ln w="9501" cap="flat" cmpd="sng">
            <a:noFill/>
            <a:prstDash val="solid"/>
            <a:round/>
          </a:ln>
        </p:spPr>
        <p:txBody>
          <a:bodyPr vert="horz" wrap="square" lIns="0" tIns="25400" rIns="0" bIns="25400" rtlCol="0" anchor="t" anchorCtr="0"/>
          <a:lstStyle/>
          <a:p>
            <a:pPr indent="0" algn="l">
              <a:lnSpc>
                <a:spcPct val="108000"/>
              </a:lnSpc>
              <a:defRPr/>
            </a:pPr>
            <a:r>
              <a:rPr lang="en-US" sz="1400" b="0" i="0" u="none" strike="noStrike">
                <a:solidFill>
                  <a:srgbClr val="3C3C3C"/>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水泵轴功率与转速立方成正比。通过降速调节，相比传统方式，可实现</a:t>
            </a:r>
            <a:r>
              <a:rPr lang="en-US" sz="1400" b="1" i="0" u="none" strike="noStrike">
                <a:solidFill>
                  <a:srgbClr val="C83232"/>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20%-40%</a:t>
            </a:r>
            <a:r>
              <a:rPr lang="en-US" sz="1400" b="0" i="0" u="none" strike="noStrike">
                <a:solidFill>
                  <a:srgbClr val="3C3C3C"/>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的显著节能效果，是绿色建筑的标配技术</a:t>
            </a:r>
            <a:r>
              <a:rPr lang="en-US" sz="1000" b="0" i="0" u="none" strike="noStrike">
                <a:solidFill>
                  <a:srgbClr val="3C3C3C"/>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a:t>
            </a:r>
            <a:endParaRPr lang="en-US" sz="1100"/>
          </a:p>
        </p:txBody>
      </p:sp>
      <p:sp>
        <p:nvSpPr>
          <p:cNvPr id="23" name="AutoShape 2"/>
          <p:cNvSpPr/>
          <p:nvPr/>
        </p:nvSpPr>
        <p:spPr>
          <a:xfrm>
            <a:off x="-36195" y="669290"/>
            <a:ext cx="4272915" cy="444500"/>
          </a:xfrm>
          <a:prstGeom prst="rect">
            <a:avLst/>
          </a:prstGeom>
          <a:noFill/>
          <a:ln w="9501" cap="flat" cmpd="sng">
            <a:noFill/>
            <a:prstDash val="solid"/>
            <a:round/>
          </a:ln>
        </p:spPr>
        <p:txBody>
          <a:bodyPr vert="horz" wrap="square" lIns="0" tIns="0" rIns="0" bIns="0" rtlCol="0" anchor="ctr" anchorCtr="0"/>
          <a:lstStyle/>
          <a:p>
            <a:pPr indent="0" algn="ctr">
              <a:lnSpc>
                <a:spcPct val="125000"/>
              </a:lnSpc>
              <a:defRPr/>
            </a:pPr>
            <a:r>
              <a:rPr lang="zh-CN" alt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给排水系统控制</a:t>
            </a:r>
            <a:r>
              <a:rPr 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与联动</a:t>
            </a:r>
            <a:endParaRPr 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508000" y="1117600"/>
            <a:ext cx="8128000" cy="508000"/>
          </a:xfrm>
          <a:prstGeom prst="rect">
            <a:avLst/>
          </a:prstGeom>
          <a:noFill/>
          <a:ln w="9501" cap="flat" cmpd="sng">
            <a:noFill/>
            <a:prstDash val="solid"/>
            <a:round/>
          </a:ln>
        </p:spPr>
        <p:txBody>
          <a:bodyPr vert="horz" wrap="square" lIns="0" tIns="0" rIns="0" bIns="0" rtlCol="0" anchor="ctr" anchorCtr="0"/>
          <a:lstStyle/>
          <a:p>
            <a:pPr indent="0" algn="ctr">
              <a:lnSpc>
                <a:spcPct val="125000"/>
              </a:lnSpc>
              <a:defRPr/>
            </a:pPr>
            <a:r>
              <a:rPr lang="en-US" sz="2200" b="1" i="0" u="none" strike="noStrike">
                <a:solidFill>
                  <a:srgbClr val="957B55"/>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监控对象与核心控制逻辑</a:t>
            </a:r>
            <a:endParaRPr lang="en-US" sz="1100"/>
          </a:p>
        </p:txBody>
      </p:sp>
      <p:sp>
        <p:nvSpPr>
          <p:cNvPr id="3" name="AutoShape 3"/>
          <p:cNvSpPr/>
          <p:nvPr>
            <p:custDataLst>
              <p:tags r:id="rId1"/>
            </p:custDataLst>
          </p:nvPr>
        </p:nvSpPr>
        <p:spPr>
          <a:xfrm>
            <a:off x="508000" y="1879600"/>
            <a:ext cx="4064000" cy="3810000"/>
          </a:xfrm>
          <a:prstGeom prst="roundRect">
            <a:avLst>
              <a:gd name="adj" fmla="val 3333"/>
            </a:avLst>
          </a:prstGeom>
          <a:solidFill>
            <a:srgbClr val="FFFFFF">
              <a:alpha val="90000"/>
            </a:srgbClr>
          </a:solidFill>
          <a:ln w="25400" cap="flat" cmpd="sng">
            <a:noFill/>
            <a:prstDash val="solid"/>
            <a:round/>
          </a:ln>
          <a:effectLst>
            <a:outerShdw blurRad="127000" dist="50800" dir="2700000" algn="tl" rotWithShape="0">
              <a:srgbClr val="000000">
                <a:alpha val="10000"/>
              </a:srgbClr>
            </a:outerShdw>
          </a:effectLst>
        </p:spPr>
        <p:txBody>
          <a:bodyPr vert="horz" wrap="square" lIns="63500" tIns="63500" rIns="63500" bIns="63500" rtlCol="0" anchor="ctr"/>
          <a:lstStyle/>
          <a:p>
            <a:pPr algn="ctr">
              <a:defRPr/>
            </a:pPr>
          </a:p>
        </p:txBody>
      </p:sp>
      <p:pic>
        <p:nvPicPr>
          <p:cNvPr id="4" name="Picture 4"/>
          <p:cNvPicPr>
            <a:picLocks noChangeAspect="1"/>
          </p:cNvPicPr>
          <p:nvPr>
            <p:custDataLst>
              <p:tags r:id="rId2"/>
            </p:custDataLst>
          </p:nvPr>
        </p:nvPicPr>
        <p:blipFill>
          <a:blip r:embed="rId3"/>
          <a:srcRect/>
          <a:stretch>
            <a:fillRect/>
          </a:stretch>
        </p:blipFill>
        <p:spPr>
          <a:xfrm>
            <a:off x="762000" y="2133600"/>
            <a:ext cx="1651000" cy="1651000"/>
          </a:xfrm>
          <a:prstGeom prst="roundRect">
            <a:avLst>
              <a:gd name="adj" fmla="val 7692"/>
            </a:avLst>
          </a:prstGeom>
          <a:noFill/>
          <a:ln w="25400" cap="flat" cmpd="sng">
            <a:noFill/>
            <a:prstDash val="solid"/>
            <a:round/>
          </a:ln>
        </p:spPr>
      </p:pic>
      <p:sp>
        <p:nvSpPr>
          <p:cNvPr id="5" name="AutoShape 5"/>
          <p:cNvSpPr/>
          <p:nvPr>
            <p:custDataLst>
              <p:tags r:id="rId4"/>
            </p:custDataLst>
          </p:nvPr>
        </p:nvSpPr>
        <p:spPr>
          <a:xfrm>
            <a:off x="2540000" y="2133600"/>
            <a:ext cx="1651000" cy="3810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957B55"/>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给水系统</a:t>
            </a:r>
            <a:endParaRPr lang="en-US" sz="1100"/>
          </a:p>
        </p:txBody>
      </p:sp>
      <p:sp>
        <p:nvSpPr>
          <p:cNvPr id="6" name="AutoShape 6"/>
          <p:cNvSpPr/>
          <p:nvPr>
            <p:custDataLst>
              <p:tags r:id="rId5"/>
            </p:custDataLst>
          </p:nvPr>
        </p:nvSpPr>
        <p:spPr>
          <a:xfrm>
            <a:off x="2540000" y="2641600"/>
            <a:ext cx="1524000" cy="1270000"/>
          </a:xfrm>
          <a:prstGeom prst="rect">
            <a:avLst/>
          </a:prstGeom>
          <a:noFill/>
          <a:ln w="9501" cap="flat" cmpd="sng">
            <a:noFill/>
            <a:prstDash val="solid"/>
            <a:round/>
          </a:ln>
        </p:spPr>
        <p:txBody>
          <a:bodyPr vert="horz" wrap="square" lIns="0" tIns="0" rIns="0" bIns="0" rtlCol="0" anchor="ctr" anchorCtr="0"/>
          <a:lstStyle/>
          <a:p>
            <a:pPr indent="0" algn="l">
              <a:lnSpc>
                <a:spcPct val="108000"/>
              </a:lnSpc>
              <a:defRPr/>
            </a:pPr>
            <a:r>
              <a:rPr lang="en-US" sz="1400" b="0" i="0" u="none" strike="noStrike">
                <a:solidFill>
                  <a:srgbClr val="505050"/>
                </a:solidFill>
                <a:latin typeface="Noto Sans SC" panose="020B0200000000000000" charset="-122"/>
                <a:ea typeface="Noto Sans SC" panose="020B0200000000000000" charset="-122"/>
                <a:cs typeface="Noto Sans SC" panose="020B0200000000000000" charset="-122"/>
                <a:sym typeface="Noto Sans SC" panose="020B0200000000000000" charset="-122"/>
              </a:rPr>
              <a:t>基于高位水箱液位启停水泵；采用变频恒压供水技术，根据管网压力实时调节转速。</a:t>
            </a:r>
            <a:endParaRPr lang="en-US" sz="1400"/>
          </a:p>
        </p:txBody>
      </p:sp>
      <p:sp>
        <p:nvSpPr>
          <p:cNvPr id="7" name="AutoShape 7"/>
          <p:cNvSpPr/>
          <p:nvPr>
            <p:custDataLst>
              <p:tags r:id="rId6"/>
            </p:custDataLst>
          </p:nvPr>
        </p:nvSpPr>
        <p:spPr>
          <a:xfrm>
            <a:off x="683895" y="4544695"/>
            <a:ext cx="3556000" cy="786130"/>
          </a:xfrm>
          <a:prstGeom prst="roundRect">
            <a:avLst>
              <a:gd name="adj" fmla="val 8333"/>
            </a:avLst>
          </a:prstGeom>
          <a:solidFill>
            <a:srgbClr val="F5F0E6">
              <a:alpha val="100000"/>
            </a:srgbClr>
          </a:solidFill>
          <a:ln w="25400" cap="flat" cmpd="sng">
            <a:noFill/>
            <a:prstDash val="solid"/>
            <a:round/>
          </a:ln>
        </p:spPr>
        <p:txBody>
          <a:bodyPr vert="horz" wrap="square" lIns="63500" tIns="63500" rIns="63500" bIns="63500" rtlCol="0" anchor="ctr"/>
          <a:lstStyle/>
          <a:p>
            <a:pPr algn="ctr">
              <a:defRPr/>
            </a:pPr>
          </a:p>
        </p:txBody>
      </p:sp>
      <p:sp>
        <p:nvSpPr>
          <p:cNvPr id="8" name="AutoShape 8"/>
          <p:cNvSpPr/>
          <p:nvPr>
            <p:custDataLst>
              <p:tags r:id="rId7"/>
            </p:custDataLst>
          </p:nvPr>
        </p:nvSpPr>
        <p:spPr>
          <a:xfrm>
            <a:off x="827405" y="4544695"/>
            <a:ext cx="3302000" cy="887095"/>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b="1" i="0" u="none" strike="noStrike">
                <a:solidFill>
                  <a:srgbClr val="957B55"/>
                </a:solidFill>
                <a:latin typeface="Noto Sans SC" panose="020B0200000000000000" charset="-122"/>
                <a:ea typeface="Noto Sans SC" panose="020B0200000000000000" charset="-122"/>
                <a:cs typeface="Noto Sans SC" panose="020B0200000000000000" charset="-122"/>
                <a:sym typeface="Noto Sans SC" panose="020B0200000000000000" charset="-122"/>
              </a:rPr>
              <a:t>核心价值：相比传统方式节能 20%-40%</a:t>
            </a:r>
            <a:endParaRPr lang="en-US"/>
          </a:p>
        </p:txBody>
      </p:sp>
      <p:sp>
        <p:nvSpPr>
          <p:cNvPr id="9" name="AutoShape 9"/>
          <p:cNvSpPr/>
          <p:nvPr>
            <p:custDataLst>
              <p:tags r:id="rId8"/>
            </p:custDataLst>
          </p:nvPr>
        </p:nvSpPr>
        <p:spPr>
          <a:xfrm>
            <a:off x="4826000" y="1879600"/>
            <a:ext cx="4064000" cy="3810000"/>
          </a:xfrm>
          <a:prstGeom prst="roundRect">
            <a:avLst>
              <a:gd name="adj" fmla="val 3333"/>
            </a:avLst>
          </a:prstGeom>
          <a:solidFill>
            <a:srgbClr val="FFFFFF">
              <a:alpha val="90000"/>
            </a:srgbClr>
          </a:solidFill>
          <a:ln w="25400" cap="flat" cmpd="sng">
            <a:noFill/>
            <a:prstDash val="solid"/>
            <a:round/>
          </a:ln>
          <a:effectLst>
            <a:outerShdw blurRad="127000" dist="50800" dir="2700000" algn="tl" rotWithShape="0">
              <a:srgbClr val="000000">
                <a:alpha val="10000"/>
              </a:srgbClr>
            </a:outerShdw>
          </a:effectLst>
        </p:spPr>
        <p:txBody>
          <a:bodyPr vert="horz" wrap="square" lIns="63500" tIns="63500" rIns="63500" bIns="63500" rtlCol="0" anchor="ctr"/>
          <a:lstStyle/>
          <a:p>
            <a:pPr algn="ctr">
              <a:defRPr/>
            </a:pPr>
          </a:p>
        </p:txBody>
      </p:sp>
      <p:pic>
        <p:nvPicPr>
          <p:cNvPr id="10" name="Picture 10"/>
          <p:cNvPicPr>
            <a:picLocks noChangeAspect="1"/>
          </p:cNvPicPr>
          <p:nvPr>
            <p:custDataLst>
              <p:tags r:id="rId9"/>
            </p:custDataLst>
          </p:nvPr>
        </p:nvPicPr>
        <p:blipFill>
          <a:blip r:embed="rId10"/>
          <a:srcRect/>
          <a:stretch>
            <a:fillRect/>
          </a:stretch>
        </p:blipFill>
        <p:spPr>
          <a:xfrm>
            <a:off x="5080000" y="2133600"/>
            <a:ext cx="1651000" cy="1651000"/>
          </a:xfrm>
          <a:prstGeom prst="roundRect">
            <a:avLst>
              <a:gd name="adj" fmla="val 7692"/>
            </a:avLst>
          </a:prstGeom>
          <a:noFill/>
          <a:ln w="25400" cap="flat" cmpd="sng">
            <a:noFill/>
            <a:prstDash val="solid"/>
            <a:round/>
          </a:ln>
        </p:spPr>
      </p:pic>
      <p:sp>
        <p:nvSpPr>
          <p:cNvPr id="11" name="AutoShape 11"/>
          <p:cNvSpPr/>
          <p:nvPr>
            <p:custDataLst>
              <p:tags r:id="rId11"/>
            </p:custDataLst>
          </p:nvPr>
        </p:nvSpPr>
        <p:spPr>
          <a:xfrm>
            <a:off x="6858000" y="2133600"/>
            <a:ext cx="1651000" cy="3810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957B55"/>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排水系统</a:t>
            </a:r>
            <a:endParaRPr lang="en-US" sz="1100"/>
          </a:p>
        </p:txBody>
      </p:sp>
      <p:sp>
        <p:nvSpPr>
          <p:cNvPr id="12" name="AutoShape 12"/>
          <p:cNvSpPr/>
          <p:nvPr>
            <p:custDataLst>
              <p:tags r:id="rId12"/>
            </p:custDataLst>
          </p:nvPr>
        </p:nvSpPr>
        <p:spPr>
          <a:xfrm>
            <a:off x="6858000" y="2641600"/>
            <a:ext cx="1524000" cy="1270000"/>
          </a:xfrm>
          <a:prstGeom prst="rect">
            <a:avLst/>
          </a:prstGeom>
          <a:noFill/>
          <a:ln w="9501" cap="flat" cmpd="sng">
            <a:noFill/>
            <a:prstDash val="solid"/>
            <a:round/>
          </a:ln>
        </p:spPr>
        <p:txBody>
          <a:bodyPr vert="horz" wrap="square" lIns="0" tIns="0" rIns="0" bIns="0" rtlCol="0" anchor="ctr" anchorCtr="0"/>
          <a:lstStyle/>
          <a:p>
            <a:pPr indent="0" algn="l">
              <a:lnSpc>
                <a:spcPct val="108000"/>
              </a:lnSpc>
              <a:defRPr/>
            </a:pPr>
            <a:r>
              <a:rPr lang="en-US" sz="1400" b="0" i="0" u="none" strike="noStrike">
                <a:solidFill>
                  <a:srgbClr val="505050"/>
                </a:solidFill>
                <a:latin typeface="Noto Sans SC" panose="020B0200000000000000" charset="-122"/>
                <a:ea typeface="Noto Sans SC" panose="020B0200000000000000" charset="-122"/>
                <a:cs typeface="Noto Sans SC" panose="020B0200000000000000" charset="-122"/>
                <a:sym typeface="Noto Sans SC" panose="020B0200000000000000" charset="-122"/>
              </a:rPr>
              <a:t>基于集水坑液位信号自动启停排水泵；当检测到超高液位时，自动启动备用泵并触发报警</a:t>
            </a:r>
            <a:r>
              <a:rPr lang="en-US" sz="1100" b="0" i="0" u="none" strike="noStrike">
                <a:solidFill>
                  <a:srgbClr val="505050"/>
                </a:solidFill>
                <a:latin typeface="Noto Sans SC" panose="020B0200000000000000" charset="-122"/>
                <a:ea typeface="Noto Sans SC" panose="020B0200000000000000" charset="-122"/>
                <a:cs typeface="Noto Sans SC" panose="020B0200000000000000" charset="-122"/>
                <a:sym typeface="Noto Sans SC" panose="020B0200000000000000" charset="-122"/>
              </a:rPr>
              <a:t>。</a:t>
            </a:r>
            <a:endParaRPr lang="en-US" sz="1100"/>
          </a:p>
        </p:txBody>
      </p:sp>
      <p:sp>
        <p:nvSpPr>
          <p:cNvPr id="13" name="AutoShape 13"/>
          <p:cNvSpPr/>
          <p:nvPr>
            <p:custDataLst>
              <p:tags r:id="rId13"/>
            </p:custDataLst>
          </p:nvPr>
        </p:nvSpPr>
        <p:spPr>
          <a:xfrm>
            <a:off x="5004435" y="4509135"/>
            <a:ext cx="3556000" cy="762000"/>
          </a:xfrm>
          <a:prstGeom prst="roundRect">
            <a:avLst>
              <a:gd name="adj" fmla="val 8333"/>
            </a:avLst>
          </a:prstGeom>
          <a:solidFill>
            <a:srgbClr val="F5F0E6">
              <a:alpha val="100000"/>
            </a:srgbClr>
          </a:solidFill>
          <a:ln w="25400" cap="flat" cmpd="sng">
            <a:noFill/>
            <a:prstDash val="solid"/>
            <a:round/>
          </a:ln>
        </p:spPr>
        <p:txBody>
          <a:bodyPr vert="horz" wrap="square" lIns="63500" tIns="63500" rIns="63500" bIns="63500" rtlCol="0" anchor="ctr"/>
          <a:lstStyle/>
          <a:p>
            <a:pPr algn="ctr">
              <a:defRPr/>
            </a:pPr>
          </a:p>
        </p:txBody>
      </p:sp>
      <p:sp>
        <p:nvSpPr>
          <p:cNvPr id="14" name="AutoShape 14"/>
          <p:cNvSpPr/>
          <p:nvPr>
            <p:custDataLst>
              <p:tags r:id="rId14"/>
            </p:custDataLst>
          </p:nvPr>
        </p:nvSpPr>
        <p:spPr>
          <a:xfrm>
            <a:off x="5207000" y="4544695"/>
            <a:ext cx="3302000" cy="5080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b="1" i="0" u="none" strike="noStrike">
                <a:solidFill>
                  <a:srgbClr val="957B55"/>
                </a:solidFill>
                <a:latin typeface="Noto Sans SC" panose="020B0200000000000000" charset="-122"/>
                <a:ea typeface="Noto Sans SC" panose="020B0200000000000000" charset="-122"/>
                <a:cs typeface="Noto Sans SC" panose="020B0200000000000000" charset="-122"/>
                <a:sym typeface="Noto Sans SC" panose="020B0200000000000000" charset="-122"/>
              </a:rPr>
              <a:t>核心价值：防止集水坑溢水，保障排水安全</a:t>
            </a:r>
            <a:endParaRPr lang="en-US"/>
          </a:p>
        </p:txBody>
      </p:sp>
      <p:sp>
        <p:nvSpPr>
          <p:cNvPr id="23" name="AutoShape 2"/>
          <p:cNvSpPr/>
          <p:nvPr/>
        </p:nvSpPr>
        <p:spPr>
          <a:xfrm>
            <a:off x="-36195" y="669290"/>
            <a:ext cx="4272915" cy="444500"/>
          </a:xfrm>
          <a:prstGeom prst="rect">
            <a:avLst/>
          </a:prstGeom>
          <a:noFill/>
          <a:ln w="9501" cap="flat" cmpd="sng">
            <a:noFill/>
            <a:prstDash val="solid"/>
            <a:round/>
          </a:ln>
        </p:spPr>
        <p:txBody>
          <a:bodyPr vert="horz" wrap="square" lIns="0" tIns="0" rIns="0" bIns="0" rtlCol="0" anchor="ctr" anchorCtr="0"/>
          <a:lstStyle/>
          <a:p>
            <a:pPr indent="0" algn="ctr">
              <a:lnSpc>
                <a:spcPct val="125000"/>
              </a:lnSpc>
              <a:defRPr/>
            </a:pPr>
            <a:r>
              <a:rPr lang="zh-CN" alt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给排水系统控制</a:t>
            </a:r>
            <a:r>
              <a:rPr 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与联动</a:t>
            </a:r>
            <a:endParaRPr 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4338" name="Picture 45" descr="1"/>
          <p:cNvPicPr>
            <a:picLocks noChangeAspect="1"/>
          </p:cNvPicPr>
          <p:nvPr/>
        </p:nvPicPr>
        <p:blipFill>
          <a:blip r:embed="rId1"/>
          <a:stretch>
            <a:fillRect/>
          </a:stretch>
        </p:blipFill>
        <p:spPr>
          <a:xfrm>
            <a:off x="7242175" y="4248150"/>
            <a:ext cx="1908175" cy="2616200"/>
          </a:xfrm>
          <a:prstGeom prst="rect">
            <a:avLst/>
          </a:prstGeom>
          <a:noFill/>
          <a:ln w="9525">
            <a:noFill/>
          </a:ln>
        </p:spPr>
      </p:pic>
      <p:sp>
        <p:nvSpPr>
          <p:cNvPr id="14339" name="AutoShape 3"/>
          <p:cNvSpPr/>
          <p:nvPr/>
        </p:nvSpPr>
        <p:spPr>
          <a:xfrm rot="5400000">
            <a:off x="-2454275" y="1027113"/>
            <a:ext cx="4824413" cy="4768850"/>
          </a:xfrm>
          <a:custGeom>
            <a:avLst/>
            <a:gdLst>
              <a:gd name="txL" fmla="*/ 401 w 21600"/>
              <a:gd name="txT" fmla="*/ 0 h 21600"/>
              <a:gd name="txR" fmla="*/ 21199 w 21600"/>
              <a:gd name="txB" fmla="*/ 13628 h 21600"/>
            </a:gdLst>
            <a:ahLst/>
            <a:cxnLst>
              <a:cxn ang="0">
                <a:pos x="2147483647" y="2147483647"/>
              </a:cxn>
              <a:cxn ang="0">
                <a:pos x="2147483647" y="2147483647"/>
              </a:cxn>
              <a:cxn ang="0">
                <a:pos x="2147483647" y="2147483647"/>
              </a:cxn>
              <a:cxn ang="0">
                <a:pos x="2147483647" y="2147483647"/>
              </a:cxn>
              <a:cxn ang="0">
                <a:pos x="2147483647" y="0"/>
              </a:cxn>
              <a:cxn ang="0">
                <a:pos x="2147483647" y="2147483647"/>
              </a:cxn>
            </a:cxnLst>
            <a:rect l="txL" t="txT" r="txR" b="txB"/>
            <a:pathLst>
              <a:path w="21600" h="21600">
                <a:moveTo>
                  <a:pt x="323" y="10641"/>
                </a:moveTo>
                <a:cubicBezTo>
                  <a:pt x="410" y="4916"/>
                  <a:pt x="5075" y="321"/>
                  <a:pt x="10800" y="322"/>
                </a:cubicBezTo>
                <a:cubicBezTo>
                  <a:pt x="16524" y="322"/>
                  <a:pt x="21189" y="4916"/>
                  <a:pt x="21276" y="10641"/>
                </a:cubicBezTo>
                <a:lnTo>
                  <a:pt x="21598" y="10636"/>
                </a:lnTo>
                <a:cubicBezTo>
                  <a:pt x="21509" y="4736"/>
                  <a:pt x="16700" y="-1"/>
                  <a:pt x="10799" y="0"/>
                </a:cubicBezTo>
                <a:cubicBezTo>
                  <a:pt x="4899" y="0"/>
                  <a:pt x="90" y="4736"/>
                  <a:pt x="1" y="10636"/>
                </a:cubicBezTo>
                <a:lnTo>
                  <a:pt x="323" y="10641"/>
                </a:lnTo>
                <a:close/>
              </a:path>
            </a:pathLst>
          </a:custGeom>
          <a:gradFill rotWithShape="0">
            <a:gsLst>
              <a:gs pos="0">
                <a:srgbClr val="ABABAB">
                  <a:alpha val="59998"/>
                </a:srgbClr>
              </a:gs>
              <a:gs pos="100000">
                <a:schemeClr val="tx2">
                  <a:alpha val="59998"/>
                </a:schemeClr>
              </a:gs>
            </a:gsLst>
            <a:lin ang="0" scaled="1"/>
            <a:tileRect/>
          </a:gradFill>
          <a:ln w="9525">
            <a:noFill/>
          </a:ln>
        </p:spPr>
        <p:txBody>
          <a:bodyPr/>
          <a:p>
            <a:endParaRPr lang="zh-CN" altLang="en-US"/>
          </a:p>
        </p:txBody>
      </p:sp>
      <p:sp>
        <p:nvSpPr>
          <p:cNvPr id="14340" name="AutoShape 4"/>
          <p:cNvSpPr/>
          <p:nvPr/>
        </p:nvSpPr>
        <p:spPr>
          <a:xfrm>
            <a:off x="1509713" y="4786313"/>
            <a:ext cx="4419600" cy="508000"/>
          </a:xfrm>
          <a:prstGeom prst="roundRect">
            <a:avLst>
              <a:gd name="adj" fmla="val 50000"/>
            </a:avLst>
          </a:prstGeom>
          <a:noFill/>
          <a:ln w="28575" cap="flat" cmpd="sng">
            <a:solidFill>
              <a:schemeClr val="folHlink"/>
            </a:solidFill>
            <a:prstDash val="solid"/>
            <a:headEnd type="none" w="med" len="med"/>
            <a:tailEnd type="none" w="med" len="med"/>
          </a:ln>
        </p:spPr>
        <p:txBody>
          <a:bodyPr wrap="none" anchor="ctr" anchorCtr="0"/>
          <a:p>
            <a:pPr eaLnBrk="0" hangingPunct="0"/>
            <a:r>
              <a:rPr lang="zh-CN" altLang="en-US" sz="2400" dirty="0">
                <a:solidFill>
                  <a:srgbClr val="0D0D0D"/>
                </a:solidFill>
                <a:latin typeface="微软雅黑" panose="020B0503020204020204" pitchFamily="34" charset="-122"/>
              </a:rPr>
              <a:t>     高能耗楼宇的节能改造</a:t>
            </a:r>
            <a:endParaRPr lang="zh-CN" altLang="en-US" sz="2400" b="1" dirty="0">
              <a:solidFill>
                <a:srgbClr val="0D0D0D"/>
              </a:solidFill>
              <a:latin typeface="微软雅黑" panose="020B0503020204020204" pitchFamily="34" charset="-122"/>
            </a:endParaRPr>
          </a:p>
        </p:txBody>
      </p:sp>
      <p:sp>
        <p:nvSpPr>
          <p:cNvPr id="14341" name="AutoShape 5"/>
          <p:cNvSpPr/>
          <p:nvPr/>
        </p:nvSpPr>
        <p:spPr>
          <a:xfrm>
            <a:off x="2009775" y="3929063"/>
            <a:ext cx="4362450" cy="508000"/>
          </a:xfrm>
          <a:prstGeom prst="roundRect">
            <a:avLst>
              <a:gd name="adj" fmla="val 50000"/>
            </a:avLst>
          </a:prstGeom>
          <a:noFill/>
          <a:ln w="28575" cap="flat" cmpd="sng">
            <a:solidFill>
              <a:schemeClr val="folHlink"/>
            </a:solidFill>
            <a:prstDash val="solid"/>
            <a:headEnd type="none" w="med" len="med"/>
            <a:tailEnd type="none" w="med" len="med"/>
          </a:ln>
        </p:spPr>
        <p:txBody>
          <a:bodyPr wrap="none" anchor="ctr" anchorCtr="0"/>
          <a:p>
            <a:r>
              <a:rPr lang="zh-CN" altLang="en-US" sz="2400" dirty="0">
                <a:solidFill>
                  <a:srgbClr val="0D0D0D"/>
                </a:solidFill>
                <a:latin typeface="微软雅黑" panose="020B0503020204020204" pitchFamily="34" charset="-122"/>
              </a:rPr>
              <a:t>     电梯、冷热源设备的监测</a:t>
            </a:r>
            <a:endParaRPr lang="zh-CN" altLang="en-US" sz="2400" b="1" dirty="0">
              <a:latin typeface="微软雅黑" panose="020B0503020204020204" pitchFamily="34" charset="-122"/>
            </a:endParaRPr>
          </a:p>
        </p:txBody>
      </p:sp>
      <p:sp>
        <p:nvSpPr>
          <p:cNvPr id="14342" name="AutoShape 6"/>
          <p:cNvSpPr/>
          <p:nvPr/>
        </p:nvSpPr>
        <p:spPr>
          <a:xfrm>
            <a:off x="2051050" y="2060575"/>
            <a:ext cx="4506913" cy="508000"/>
          </a:xfrm>
          <a:prstGeom prst="roundRect">
            <a:avLst>
              <a:gd name="adj" fmla="val 50000"/>
            </a:avLst>
          </a:prstGeom>
          <a:noFill/>
          <a:ln w="28575" cap="flat" cmpd="sng">
            <a:solidFill>
              <a:schemeClr val="folHlink"/>
            </a:solidFill>
            <a:prstDash val="solid"/>
            <a:headEnd type="none" w="med" len="med"/>
            <a:tailEnd type="none" w="med" len="med"/>
          </a:ln>
        </p:spPr>
        <p:txBody>
          <a:bodyPr wrap="none" anchor="ctr" anchorCtr="0"/>
          <a:p>
            <a:pPr defTabSz="948055"/>
            <a:r>
              <a:rPr lang="zh-CN" altLang="en-US" sz="2400" dirty="0">
                <a:solidFill>
                  <a:srgbClr val="0D0D0D"/>
                </a:solidFill>
                <a:latin typeface="微软雅黑" panose="020B0503020204020204" pitchFamily="34" charset="-122"/>
              </a:rPr>
              <a:t>     给排水系统控制与联动</a:t>
            </a:r>
            <a:endParaRPr lang="zh-CN" altLang="en-US" sz="2400" dirty="0">
              <a:solidFill>
                <a:srgbClr val="0D0D0D"/>
              </a:solidFill>
              <a:latin typeface="微软雅黑" panose="020B0503020204020204" pitchFamily="34" charset="-122"/>
            </a:endParaRPr>
          </a:p>
        </p:txBody>
      </p:sp>
      <p:sp>
        <p:nvSpPr>
          <p:cNvPr id="14343" name="AutoShape 7"/>
          <p:cNvSpPr/>
          <p:nvPr/>
        </p:nvSpPr>
        <p:spPr>
          <a:xfrm>
            <a:off x="1476375" y="1125538"/>
            <a:ext cx="4591050" cy="508000"/>
          </a:xfrm>
          <a:prstGeom prst="roundRect">
            <a:avLst>
              <a:gd name="adj" fmla="val 50000"/>
            </a:avLst>
          </a:prstGeom>
          <a:solidFill>
            <a:schemeClr val="bg1"/>
          </a:solidFill>
          <a:ln w="28575" cap="flat" cmpd="sng">
            <a:solidFill>
              <a:schemeClr val="folHlink"/>
            </a:solidFill>
            <a:prstDash val="solid"/>
            <a:headEnd type="none" w="med" len="med"/>
            <a:tailEnd type="none" w="med" len="med"/>
          </a:ln>
        </p:spPr>
        <p:txBody>
          <a:bodyPr wrap="none" anchor="ctr" anchorCtr="0"/>
          <a:p>
            <a:pPr eaLnBrk="0" hangingPunct="0"/>
            <a:r>
              <a:rPr lang="zh-CN" altLang="en-US" sz="2400" dirty="0">
                <a:solidFill>
                  <a:srgbClr val="0D0D0D"/>
                </a:solidFill>
                <a:latin typeface="微软雅黑" panose="020B0503020204020204" pitchFamily="34" charset="-122"/>
              </a:rPr>
              <a:t>    暖通空调系统的监控与联动</a:t>
            </a:r>
            <a:endParaRPr lang="zh-CN" altLang="zh-CN" sz="2400" dirty="0">
              <a:solidFill>
                <a:srgbClr val="0D0D0D"/>
              </a:solidFill>
              <a:latin typeface="微软雅黑" panose="020B0503020204020204" pitchFamily="34" charset="-122"/>
            </a:endParaRPr>
          </a:p>
        </p:txBody>
      </p:sp>
      <p:sp>
        <p:nvSpPr>
          <p:cNvPr id="14344" name="AutoShape 8"/>
          <p:cNvSpPr/>
          <p:nvPr/>
        </p:nvSpPr>
        <p:spPr>
          <a:xfrm>
            <a:off x="2411413" y="3068638"/>
            <a:ext cx="4762500" cy="508000"/>
          </a:xfrm>
          <a:prstGeom prst="roundRect">
            <a:avLst>
              <a:gd name="adj" fmla="val 50000"/>
            </a:avLst>
          </a:prstGeom>
          <a:solidFill>
            <a:srgbClr val="92D050"/>
          </a:solidFill>
          <a:ln w="28575" cap="flat" cmpd="sng">
            <a:solidFill>
              <a:schemeClr val="folHlink"/>
            </a:solidFill>
            <a:prstDash val="solid"/>
            <a:headEnd type="none" w="med" len="med"/>
            <a:tailEnd type="none" w="med" len="med"/>
          </a:ln>
        </p:spPr>
        <p:txBody>
          <a:bodyPr wrap="none" anchor="ctr" anchorCtr="0"/>
          <a:p>
            <a:r>
              <a:rPr lang="zh-CN" altLang="en-US" sz="2400" dirty="0">
                <a:solidFill>
                  <a:srgbClr val="0D0D0D"/>
                </a:solidFill>
                <a:latin typeface="微软雅黑" panose="020B0503020204020204" pitchFamily="34" charset="-122"/>
              </a:rPr>
              <a:t>     电气、照明控制与节能</a:t>
            </a:r>
            <a:endParaRPr lang="zh-CN" altLang="en-US" sz="2400" dirty="0">
              <a:solidFill>
                <a:srgbClr val="0D0D0D"/>
              </a:solidFill>
              <a:latin typeface="微软雅黑" panose="020B0503020204020204" pitchFamily="34" charset="-122"/>
            </a:endParaRPr>
          </a:p>
        </p:txBody>
      </p:sp>
      <p:grpSp>
        <p:nvGrpSpPr>
          <p:cNvPr id="14345" name="Group 10"/>
          <p:cNvGrpSpPr/>
          <p:nvPr/>
        </p:nvGrpSpPr>
        <p:grpSpPr>
          <a:xfrm>
            <a:off x="1181100" y="1244600"/>
            <a:ext cx="381000" cy="381000"/>
            <a:chOff x="0" y="0"/>
            <a:chExt cx="1615" cy="1615"/>
          </a:xfrm>
        </p:grpSpPr>
        <p:sp>
          <p:nvSpPr>
            <p:cNvPr id="14374" name="Oval 10"/>
            <p:cNvSpPr/>
            <p:nvPr/>
          </p:nvSpPr>
          <p:spPr>
            <a:xfrm>
              <a:off x="0" y="0"/>
              <a:ext cx="1615" cy="1615"/>
            </a:xfrm>
            <a:prstGeom prst="ellipse">
              <a:avLst/>
            </a:prstGeom>
            <a:gradFill rotWithShape="1">
              <a:gsLst>
                <a:gs pos="0">
                  <a:srgbClr val="767676"/>
                </a:gs>
                <a:gs pos="50000">
                  <a:srgbClr val="FFFFFF"/>
                </a:gs>
                <a:gs pos="100000">
                  <a:srgbClr val="767676"/>
                </a:gs>
              </a:gsLst>
              <a:lin ang="540000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14375" name="Oval 11"/>
            <p:cNvSpPr/>
            <p:nvPr/>
          </p:nvSpPr>
          <p:spPr>
            <a:xfrm>
              <a:off x="92" y="91"/>
              <a:ext cx="1430" cy="1430"/>
            </a:xfrm>
            <a:prstGeom prst="ellipse">
              <a:avLst/>
            </a:prstGeom>
            <a:gradFill rotWithShape="1">
              <a:gsLst>
                <a:gs pos="0">
                  <a:srgbClr val="FFFFFF"/>
                </a:gs>
                <a:gs pos="50000">
                  <a:srgbClr val="A2A2A2"/>
                </a:gs>
                <a:gs pos="100000">
                  <a:srgbClr val="FFFFFF"/>
                </a:gs>
              </a:gsLst>
              <a:lin ang="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13325" name="Oval 12"/>
            <p:cNvSpPr>
              <a:spLocks noChangeArrowheads="1"/>
            </p:cNvSpPr>
            <p:nvPr/>
          </p:nvSpPr>
          <p:spPr bwMode="auto">
            <a:xfrm>
              <a:off x="175" y="175"/>
              <a:ext cx="1265" cy="1265"/>
            </a:xfrm>
            <a:prstGeom prst="ellipse">
              <a:avLst/>
            </a:prstGeom>
            <a:gradFill rotWithShape="1">
              <a:gsLst>
                <a:gs pos="0">
                  <a:schemeClr val="hlink"/>
                </a:gs>
                <a:gs pos="50000">
                  <a:srgbClr val="FFFFFF"/>
                </a:gs>
                <a:gs pos="100000">
                  <a:schemeClr val="hlink"/>
                </a:gs>
              </a:gsLst>
              <a:lin ang="18900000" scaled="1"/>
            </a:gradFill>
            <a:ln>
              <a:noFill/>
            </a:ln>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14377" name="Oval 13"/>
            <p:cNvSpPr/>
            <p:nvPr/>
          </p:nvSpPr>
          <p:spPr>
            <a:xfrm>
              <a:off x="176" y="176"/>
              <a:ext cx="1262" cy="1264"/>
            </a:xfrm>
            <a:prstGeom prst="ellipse">
              <a:avLst/>
            </a:prstGeom>
            <a:gradFill rotWithShape="1">
              <a:gsLst>
                <a:gs pos="0">
                  <a:srgbClr val="000000"/>
                </a:gs>
                <a:gs pos="100000">
                  <a:schemeClr val="hlink"/>
                </a:gs>
              </a:gsLst>
              <a:lin ang="18900000" scaled="1"/>
              <a:tileRect/>
            </a:gradFill>
            <a:ln w="9525">
              <a:noFill/>
            </a:ln>
          </p:spPr>
          <p:txBody>
            <a:bodyPr wrap="none" anchor="ctr" anchorCtr="0">
              <a:spAutoFit/>
            </a:bodyPr>
            <a:p>
              <a:endParaRPr lang="zh-CN" altLang="zh-CN" dirty="0">
                <a:latin typeface="Lucida Sans Unicode" panose="020B0602030504020204" pitchFamily="34" charset="0"/>
                <a:ea typeface="黑体" panose="02010609060101010101" pitchFamily="49" charset="-122"/>
              </a:endParaRPr>
            </a:p>
          </p:txBody>
        </p:sp>
        <p:sp>
          <p:nvSpPr>
            <p:cNvPr id="13327" name="Oval 14"/>
            <p:cNvSpPr>
              <a:spLocks noChangeArrowheads="1"/>
            </p:cNvSpPr>
            <p:nvPr/>
          </p:nvSpPr>
          <p:spPr bwMode="auto">
            <a:xfrm>
              <a:off x="256" y="256"/>
              <a:ext cx="1097" cy="1104"/>
            </a:xfrm>
            <a:prstGeom prst="ellipse">
              <a:avLst/>
            </a:prstGeom>
            <a:gradFill rotWithShape="1">
              <a:gsLst>
                <a:gs pos="0">
                  <a:schemeClr val="hlink"/>
                </a:gs>
                <a:gs pos="50000">
                  <a:srgbClr val="8A460E"/>
                </a:gs>
                <a:gs pos="100000">
                  <a:schemeClr val="hlink"/>
                </a:gs>
              </a:gsLst>
              <a:lin ang="2700000" scaled="1"/>
            </a:gradFill>
            <a:ln>
              <a:noFill/>
            </a:ln>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14379" name="Oval 15"/>
            <p:cNvSpPr/>
            <p:nvPr/>
          </p:nvSpPr>
          <p:spPr>
            <a:xfrm>
              <a:off x="259" y="259"/>
              <a:ext cx="1096" cy="1098"/>
            </a:xfrm>
            <a:prstGeom prst="ellipse">
              <a:avLst/>
            </a:prstGeom>
            <a:gradFill rotWithShape="1">
              <a:gsLst>
                <a:gs pos="0">
                  <a:schemeClr val="hlink"/>
                </a:gs>
                <a:gs pos="100000">
                  <a:srgbClr val="7C3F0C"/>
                </a:gs>
              </a:gsLst>
              <a:lin ang="18900000" scaled="1"/>
              <a:tileRect/>
            </a:gradFill>
            <a:ln w="9525">
              <a:noFill/>
            </a:ln>
          </p:spPr>
          <p:txBody>
            <a:bodyPr anchor="ctr" anchorCtr="0">
              <a:spAutoFit/>
            </a:bodyPr>
            <a:p>
              <a:endParaRPr lang="zh-CN" altLang="zh-CN" dirty="0">
                <a:latin typeface="Lucida Sans Unicode" panose="020B0602030504020204" pitchFamily="34" charset="0"/>
                <a:ea typeface="黑体" panose="02010609060101010101" pitchFamily="49" charset="-122"/>
              </a:endParaRPr>
            </a:p>
          </p:txBody>
        </p:sp>
      </p:grpSp>
      <p:grpSp>
        <p:nvGrpSpPr>
          <p:cNvPr id="14346" name="Group 17"/>
          <p:cNvGrpSpPr/>
          <p:nvPr/>
        </p:nvGrpSpPr>
        <p:grpSpPr>
          <a:xfrm>
            <a:off x="1800225" y="2128838"/>
            <a:ext cx="381000" cy="381000"/>
            <a:chOff x="0" y="0"/>
            <a:chExt cx="1615" cy="1615"/>
          </a:xfrm>
        </p:grpSpPr>
        <p:sp>
          <p:nvSpPr>
            <p:cNvPr id="14368" name="Oval 17"/>
            <p:cNvSpPr/>
            <p:nvPr/>
          </p:nvSpPr>
          <p:spPr>
            <a:xfrm>
              <a:off x="0" y="0"/>
              <a:ext cx="1615" cy="1615"/>
            </a:xfrm>
            <a:prstGeom prst="ellipse">
              <a:avLst/>
            </a:prstGeom>
            <a:gradFill rotWithShape="1">
              <a:gsLst>
                <a:gs pos="0">
                  <a:srgbClr val="767676"/>
                </a:gs>
                <a:gs pos="50000">
                  <a:srgbClr val="FFFFFF"/>
                </a:gs>
                <a:gs pos="100000">
                  <a:srgbClr val="767676"/>
                </a:gs>
              </a:gsLst>
              <a:lin ang="540000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14369" name="Oval 18"/>
            <p:cNvSpPr/>
            <p:nvPr/>
          </p:nvSpPr>
          <p:spPr>
            <a:xfrm>
              <a:off x="92" y="91"/>
              <a:ext cx="1430" cy="1430"/>
            </a:xfrm>
            <a:prstGeom prst="ellipse">
              <a:avLst/>
            </a:prstGeom>
            <a:gradFill rotWithShape="1">
              <a:gsLst>
                <a:gs pos="0">
                  <a:srgbClr val="FFFFFF"/>
                </a:gs>
                <a:gs pos="50000">
                  <a:srgbClr val="A2A2A2"/>
                </a:gs>
                <a:gs pos="100000">
                  <a:srgbClr val="FFFFFF"/>
                </a:gs>
              </a:gsLst>
              <a:lin ang="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13332" name="Oval 19"/>
            <p:cNvSpPr>
              <a:spLocks noChangeArrowheads="1"/>
            </p:cNvSpPr>
            <p:nvPr/>
          </p:nvSpPr>
          <p:spPr bwMode="auto">
            <a:xfrm>
              <a:off x="175" y="175"/>
              <a:ext cx="1265" cy="1265"/>
            </a:xfrm>
            <a:prstGeom prst="ellipse">
              <a:avLst/>
            </a:prstGeom>
            <a:gradFill rotWithShape="1">
              <a:gsLst>
                <a:gs pos="0">
                  <a:schemeClr val="hlink"/>
                </a:gs>
                <a:gs pos="50000">
                  <a:srgbClr val="FFFFFF"/>
                </a:gs>
                <a:gs pos="100000">
                  <a:schemeClr val="hlink"/>
                </a:gs>
              </a:gsLst>
              <a:lin ang="18900000" scaled="1"/>
            </a:gradFill>
            <a:ln>
              <a:noFill/>
            </a:ln>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14371" name="Oval 20"/>
            <p:cNvSpPr/>
            <p:nvPr/>
          </p:nvSpPr>
          <p:spPr>
            <a:xfrm>
              <a:off x="176" y="176"/>
              <a:ext cx="1262" cy="1264"/>
            </a:xfrm>
            <a:prstGeom prst="ellipse">
              <a:avLst/>
            </a:prstGeom>
            <a:gradFill rotWithShape="1">
              <a:gsLst>
                <a:gs pos="0">
                  <a:srgbClr val="000000"/>
                </a:gs>
                <a:gs pos="100000">
                  <a:schemeClr val="accent2"/>
                </a:gs>
              </a:gsLst>
              <a:lin ang="18900000" scaled="1"/>
              <a:tileRect/>
            </a:gradFill>
            <a:ln w="9525">
              <a:noFill/>
            </a:ln>
          </p:spPr>
          <p:txBody>
            <a:bodyPr wrap="none" anchor="ctr" anchorCtr="0">
              <a:spAutoFit/>
            </a:bodyPr>
            <a:p>
              <a:endParaRPr lang="zh-CN" altLang="zh-CN" dirty="0">
                <a:latin typeface="Lucida Sans Unicode" panose="020B0602030504020204" pitchFamily="34" charset="0"/>
                <a:ea typeface="黑体" panose="02010609060101010101" pitchFamily="49" charset="-122"/>
              </a:endParaRPr>
            </a:p>
          </p:txBody>
        </p:sp>
        <p:sp>
          <p:nvSpPr>
            <p:cNvPr id="13334" name="Oval 21"/>
            <p:cNvSpPr>
              <a:spLocks noChangeArrowheads="1"/>
            </p:cNvSpPr>
            <p:nvPr/>
          </p:nvSpPr>
          <p:spPr bwMode="auto">
            <a:xfrm>
              <a:off x="256" y="256"/>
              <a:ext cx="1097" cy="1104"/>
            </a:xfrm>
            <a:prstGeom prst="ellipse">
              <a:avLst/>
            </a:prstGeom>
            <a:gradFill rotWithShape="1">
              <a:gsLst>
                <a:gs pos="0">
                  <a:schemeClr val="hlink"/>
                </a:gs>
                <a:gs pos="50000">
                  <a:srgbClr val="8A460E"/>
                </a:gs>
                <a:gs pos="100000">
                  <a:schemeClr val="hlink"/>
                </a:gs>
              </a:gsLst>
              <a:lin ang="2700000" scaled="1"/>
            </a:gradFill>
            <a:ln>
              <a:noFill/>
            </a:ln>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14373" name="Oval 22"/>
            <p:cNvSpPr/>
            <p:nvPr/>
          </p:nvSpPr>
          <p:spPr>
            <a:xfrm>
              <a:off x="259" y="259"/>
              <a:ext cx="1096" cy="1098"/>
            </a:xfrm>
            <a:prstGeom prst="ellipse">
              <a:avLst/>
            </a:prstGeom>
            <a:gradFill rotWithShape="1">
              <a:gsLst>
                <a:gs pos="0">
                  <a:schemeClr val="accent2"/>
                </a:gs>
                <a:gs pos="100000">
                  <a:srgbClr val="6A0F13"/>
                </a:gs>
              </a:gsLst>
              <a:lin ang="18900000" scaled="1"/>
              <a:tileRect/>
            </a:gradFill>
            <a:ln w="9525">
              <a:noFill/>
            </a:ln>
          </p:spPr>
          <p:txBody>
            <a:bodyPr anchor="ctr" anchorCtr="0">
              <a:spAutoFit/>
            </a:bodyPr>
            <a:p>
              <a:endParaRPr lang="zh-CN" altLang="zh-CN" dirty="0">
                <a:latin typeface="Lucida Sans Unicode" panose="020B0602030504020204" pitchFamily="34" charset="0"/>
                <a:ea typeface="黑体" panose="02010609060101010101" pitchFamily="49" charset="-122"/>
              </a:endParaRPr>
            </a:p>
          </p:txBody>
        </p:sp>
      </p:grpSp>
      <p:grpSp>
        <p:nvGrpSpPr>
          <p:cNvPr id="14347" name="Group 24"/>
          <p:cNvGrpSpPr/>
          <p:nvPr/>
        </p:nvGrpSpPr>
        <p:grpSpPr>
          <a:xfrm>
            <a:off x="2100263" y="3063875"/>
            <a:ext cx="381000" cy="381000"/>
            <a:chOff x="0" y="0"/>
            <a:chExt cx="1615" cy="1615"/>
          </a:xfrm>
        </p:grpSpPr>
        <p:sp>
          <p:nvSpPr>
            <p:cNvPr id="14362" name="Oval 24"/>
            <p:cNvSpPr/>
            <p:nvPr/>
          </p:nvSpPr>
          <p:spPr>
            <a:xfrm>
              <a:off x="0" y="0"/>
              <a:ext cx="1615" cy="1615"/>
            </a:xfrm>
            <a:prstGeom prst="ellipse">
              <a:avLst/>
            </a:prstGeom>
            <a:gradFill rotWithShape="1">
              <a:gsLst>
                <a:gs pos="0">
                  <a:srgbClr val="767676"/>
                </a:gs>
                <a:gs pos="50000">
                  <a:srgbClr val="FFFFFF"/>
                </a:gs>
                <a:gs pos="100000">
                  <a:srgbClr val="767676"/>
                </a:gs>
              </a:gsLst>
              <a:lin ang="540000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14363" name="Oval 25"/>
            <p:cNvSpPr/>
            <p:nvPr/>
          </p:nvSpPr>
          <p:spPr>
            <a:xfrm>
              <a:off x="92" y="91"/>
              <a:ext cx="1430" cy="1430"/>
            </a:xfrm>
            <a:prstGeom prst="ellipse">
              <a:avLst/>
            </a:prstGeom>
            <a:gradFill rotWithShape="1">
              <a:gsLst>
                <a:gs pos="0">
                  <a:srgbClr val="FFFFFF"/>
                </a:gs>
                <a:gs pos="50000">
                  <a:srgbClr val="A2A2A2"/>
                </a:gs>
                <a:gs pos="100000">
                  <a:srgbClr val="FFFFFF"/>
                </a:gs>
              </a:gsLst>
              <a:lin ang="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13339" name="Oval 26"/>
            <p:cNvSpPr>
              <a:spLocks noChangeArrowheads="1"/>
            </p:cNvSpPr>
            <p:nvPr/>
          </p:nvSpPr>
          <p:spPr bwMode="auto">
            <a:xfrm>
              <a:off x="175" y="175"/>
              <a:ext cx="1265" cy="1265"/>
            </a:xfrm>
            <a:prstGeom prst="ellipse">
              <a:avLst/>
            </a:prstGeom>
            <a:gradFill rotWithShape="1">
              <a:gsLst>
                <a:gs pos="0">
                  <a:schemeClr val="hlink"/>
                </a:gs>
                <a:gs pos="50000">
                  <a:srgbClr val="FFFFFF"/>
                </a:gs>
                <a:gs pos="100000">
                  <a:schemeClr val="hlink"/>
                </a:gs>
              </a:gsLst>
              <a:lin ang="18900000" scaled="1"/>
            </a:gradFill>
            <a:ln>
              <a:noFill/>
            </a:ln>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14365" name="Oval 27"/>
            <p:cNvSpPr/>
            <p:nvPr/>
          </p:nvSpPr>
          <p:spPr>
            <a:xfrm>
              <a:off x="176" y="176"/>
              <a:ext cx="1262" cy="1264"/>
            </a:xfrm>
            <a:prstGeom prst="ellipse">
              <a:avLst/>
            </a:prstGeom>
            <a:gradFill rotWithShape="1">
              <a:gsLst>
                <a:gs pos="0">
                  <a:schemeClr val="accent1"/>
                </a:gs>
                <a:gs pos="100000">
                  <a:srgbClr val="154B58"/>
                </a:gs>
              </a:gsLst>
              <a:lin ang="5400000" scaled="1"/>
              <a:tileRect/>
            </a:gradFill>
            <a:ln w="9525">
              <a:noFill/>
            </a:ln>
          </p:spPr>
          <p:txBody>
            <a:bodyPr wrap="none" anchor="ctr" anchorCtr="0">
              <a:spAutoFit/>
            </a:bodyPr>
            <a:p>
              <a:endParaRPr lang="zh-CN" altLang="zh-CN" dirty="0">
                <a:latin typeface="Lucida Sans Unicode" panose="020B0602030504020204" pitchFamily="34" charset="0"/>
                <a:ea typeface="黑体" panose="02010609060101010101" pitchFamily="49" charset="-122"/>
              </a:endParaRPr>
            </a:p>
          </p:txBody>
        </p:sp>
        <p:sp>
          <p:nvSpPr>
            <p:cNvPr id="13341" name="Oval 28"/>
            <p:cNvSpPr>
              <a:spLocks noChangeArrowheads="1"/>
            </p:cNvSpPr>
            <p:nvPr/>
          </p:nvSpPr>
          <p:spPr bwMode="auto">
            <a:xfrm>
              <a:off x="256" y="256"/>
              <a:ext cx="1097" cy="1104"/>
            </a:xfrm>
            <a:prstGeom prst="ellipse">
              <a:avLst/>
            </a:prstGeom>
            <a:gradFill rotWithShape="1">
              <a:gsLst>
                <a:gs pos="0">
                  <a:schemeClr val="hlink"/>
                </a:gs>
                <a:gs pos="50000">
                  <a:srgbClr val="8A460E"/>
                </a:gs>
                <a:gs pos="100000">
                  <a:schemeClr val="hlink"/>
                </a:gs>
              </a:gsLst>
              <a:lin ang="2700000" scaled="1"/>
            </a:gradFill>
            <a:ln>
              <a:noFill/>
            </a:ln>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14367" name="Oval 29"/>
            <p:cNvSpPr/>
            <p:nvPr/>
          </p:nvSpPr>
          <p:spPr>
            <a:xfrm>
              <a:off x="259" y="259"/>
              <a:ext cx="1096" cy="1098"/>
            </a:xfrm>
            <a:prstGeom prst="ellipse">
              <a:avLst/>
            </a:prstGeom>
            <a:gradFill rotWithShape="1">
              <a:gsLst>
                <a:gs pos="0">
                  <a:schemeClr val="accent1"/>
                </a:gs>
                <a:gs pos="100000">
                  <a:srgbClr val="164F5D"/>
                </a:gs>
              </a:gsLst>
              <a:lin ang="18900000" scaled="1"/>
              <a:tileRect/>
            </a:gradFill>
            <a:ln w="9525">
              <a:noFill/>
            </a:ln>
          </p:spPr>
          <p:txBody>
            <a:bodyPr anchor="ctr" anchorCtr="0">
              <a:spAutoFit/>
            </a:bodyPr>
            <a:p>
              <a:endParaRPr lang="zh-CN" altLang="zh-CN" dirty="0">
                <a:latin typeface="Lucida Sans Unicode" panose="020B0602030504020204" pitchFamily="34" charset="0"/>
                <a:ea typeface="黑体" panose="02010609060101010101" pitchFamily="49" charset="-122"/>
              </a:endParaRPr>
            </a:p>
          </p:txBody>
        </p:sp>
      </p:grpSp>
      <p:grpSp>
        <p:nvGrpSpPr>
          <p:cNvPr id="14348" name="Group 31"/>
          <p:cNvGrpSpPr/>
          <p:nvPr/>
        </p:nvGrpSpPr>
        <p:grpSpPr>
          <a:xfrm>
            <a:off x="1524000" y="4857750"/>
            <a:ext cx="381000" cy="381000"/>
            <a:chOff x="0" y="0"/>
            <a:chExt cx="1615" cy="1615"/>
          </a:xfrm>
        </p:grpSpPr>
        <p:sp>
          <p:nvSpPr>
            <p:cNvPr id="14356" name="Oval 31"/>
            <p:cNvSpPr/>
            <p:nvPr/>
          </p:nvSpPr>
          <p:spPr>
            <a:xfrm>
              <a:off x="0" y="0"/>
              <a:ext cx="1615" cy="1615"/>
            </a:xfrm>
            <a:prstGeom prst="ellipse">
              <a:avLst/>
            </a:prstGeom>
            <a:gradFill rotWithShape="1">
              <a:gsLst>
                <a:gs pos="0">
                  <a:srgbClr val="767676"/>
                </a:gs>
                <a:gs pos="50000">
                  <a:srgbClr val="FFFFFF"/>
                </a:gs>
                <a:gs pos="100000">
                  <a:srgbClr val="767676"/>
                </a:gs>
              </a:gsLst>
              <a:lin ang="540000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14357" name="Oval 32"/>
            <p:cNvSpPr/>
            <p:nvPr/>
          </p:nvSpPr>
          <p:spPr>
            <a:xfrm>
              <a:off x="92" y="91"/>
              <a:ext cx="1430" cy="1430"/>
            </a:xfrm>
            <a:prstGeom prst="ellipse">
              <a:avLst/>
            </a:prstGeom>
            <a:gradFill rotWithShape="1">
              <a:gsLst>
                <a:gs pos="0">
                  <a:srgbClr val="FFFFFF"/>
                </a:gs>
                <a:gs pos="50000">
                  <a:srgbClr val="A2A2A2"/>
                </a:gs>
                <a:gs pos="100000">
                  <a:srgbClr val="FFFFFF"/>
                </a:gs>
              </a:gsLst>
              <a:lin ang="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13346" name="Oval 33"/>
            <p:cNvSpPr>
              <a:spLocks noChangeArrowheads="1"/>
            </p:cNvSpPr>
            <p:nvPr/>
          </p:nvSpPr>
          <p:spPr bwMode="auto">
            <a:xfrm>
              <a:off x="175" y="175"/>
              <a:ext cx="1265" cy="1265"/>
            </a:xfrm>
            <a:prstGeom prst="ellipse">
              <a:avLst/>
            </a:prstGeom>
            <a:gradFill rotWithShape="1">
              <a:gsLst>
                <a:gs pos="0">
                  <a:schemeClr val="hlink"/>
                </a:gs>
                <a:gs pos="50000">
                  <a:srgbClr val="FFFFFF"/>
                </a:gs>
                <a:gs pos="100000">
                  <a:schemeClr val="hlink"/>
                </a:gs>
              </a:gsLst>
              <a:lin ang="18900000" scaled="1"/>
            </a:gradFill>
            <a:ln>
              <a:noFill/>
            </a:ln>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14359" name="Oval 34"/>
            <p:cNvSpPr/>
            <p:nvPr/>
          </p:nvSpPr>
          <p:spPr>
            <a:xfrm>
              <a:off x="176" y="176"/>
              <a:ext cx="1262" cy="1264"/>
            </a:xfrm>
            <a:prstGeom prst="ellipse">
              <a:avLst/>
            </a:prstGeom>
            <a:gradFill rotWithShape="1">
              <a:gsLst>
                <a:gs pos="0">
                  <a:srgbClr val="000000"/>
                </a:gs>
                <a:gs pos="100000">
                  <a:srgbClr val="8D67E1"/>
                </a:gs>
              </a:gsLst>
              <a:lin ang="18900000" scaled="1"/>
              <a:tileRect/>
            </a:gradFill>
            <a:ln w="9525">
              <a:noFill/>
            </a:ln>
          </p:spPr>
          <p:txBody>
            <a:bodyPr wrap="none" anchor="ctr" anchorCtr="0">
              <a:spAutoFit/>
            </a:bodyPr>
            <a:p>
              <a:endParaRPr lang="zh-CN" altLang="zh-CN" dirty="0">
                <a:latin typeface="Lucida Sans Unicode" panose="020B0602030504020204" pitchFamily="34" charset="0"/>
                <a:ea typeface="黑体" panose="02010609060101010101" pitchFamily="49" charset="-122"/>
              </a:endParaRPr>
            </a:p>
          </p:txBody>
        </p:sp>
        <p:sp>
          <p:nvSpPr>
            <p:cNvPr id="13348" name="Oval 35"/>
            <p:cNvSpPr>
              <a:spLocks noChangeArrowheads="1"/>
            </p:cNvSpPr>
            <p:nvPr/>
          </p:nvSpPr>
          <p:spPr bwMode="auto">
            <a:xfrm>
              <a:off x="256" y="256"/>
              <a:ext cx="1097" cy="1104"/>
            </a:xfrm>
            <a:prstGeom prst="ellipse">
              <a:avLst/>
            </a:prstGeom>
            <a:gradFill rotWithShape="1">
              <a:gsLst>
                <a:gs pos="0">
                  <a:schemeClr val="hlink"/>
                </a:gs>
                <a:gs pos="50000">
                  <a:srgbClr val="8A460E"/>
                </a:gs>
                <a:gs pos="100000">
                  <a:schemeClr val="hlink"/>
                </a:gs>
              </a:gsLst>
              <a:lin ang="2700000" scaled="1"/>
            </a:gradFill>
            <a:ln>
              <a:noFill/>
            </a:ln>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14361" name="Oval 36"/>
            <p:cNvSpPr/>
            <p:nvPr/>
          </p:nvSpPr>
          <p:spPr>
            <a:xfrm>
              <a:off x="259" y="259"/>
              <a:ext cx="1096" cy="1098"/>
            </a:xfrm>
            <a:prstGeom prst="ellipse">
              <a:avLst/>
            </a:prstGeom>
            <a:solidFill>
              <a:srgbClr val="7030A0"/>
            </a:solidFill>
            <a:ln w="9525">
              <a:noFill/>
            </a:ln>
          </p:spPr>
          <p:txBody>
            <a:bodyPr anchor="ctr" anchorCtr="0">
              <a:spAutoFit/>
            </a:bodyPr>
            <a:p>
              <a:endParaRPr lang="zh-CN" altLang="zh-CN" dirty="0">
                <a:latin typeface="Lucida Sans Unicode" panose="020B0602030504020204" pitchFamily="34" charset="0"/>
                <a:ea typeface="黑体" panose="02010609060101010101" pitchFamily="49" charset="-122"/>
              </a:endParaRPr>
            </a:p>
          </p:txBody>
        </p:sp>
      </p:grpSp>
      <p:grpSp>
        <p:nvGrpSpPr>
          <p:cNvPr id="14349" name="Group 38"/>
          <p:cNvGrpSpPr/>
          <p:nvPr/>
        </p:nvGrpSpPr>
        <p:grpSpPr>
          <a:xfrm>
            <a:off x="2025650" y="3986213"/>
            <a:ext cx="355600" cy="381000"/>
            <a:chOff x="0" y="0"/>
            <a:chExt cx="1615" cy="1615"/>
          </a:xfrm>
        </p:grpSpPr>
        <p:sp>
          <p:nvSpPr>
            <p:cNvPr id="14350" name="Oval 38"/>
            <p:cNvSpPr/>
            <p:nvPr/>
          </p:nvSpPr>
          <p:spPr>
            <a:xfrm>
              <a:off x="0" y="0"/>
              <a:ext cx="1615" cy="1615"/>
            </a:xfrm>
            <a:prstGeom prst="ellipse">
              <a:avLst/>
            </a:prstGeom>
            <a:gradFill rotWithShape="1">
              <a:gsLst>
                <a:gs pos="0">
                  <a:srgbClr val="767676"/>
                </a:gs>
                <a:gs pos="50000">
                  <a:srgbClr val="FFFFFF"/>
                </a:gs>
                <a:gs pos="100000">
                  <a:srgbClr val="767676"/>
                </a:gs>
              </a:gsLst>
              <a:lin ang="540000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14351" name="Oval 39"/>
            <p:cNvSpPr/>
            <p:nvPr/>
          </p:nvSpPr>
          <p:spPr>
            <a:xfrm>
              <a:off x="92" y="91"/>
              <a:ext cx="1430" cy="1430"/>
            </a:xfrm>
            <a:prstGeom prst="ellipse">
              <a:avLst/>
            </a:prstGeom>
            <a:gradFill rotWithShape="1">
              <a:gsLst>
                <a:gs pos="0">
                  <a:srgbClr val="FFFFFF"/>
                </a:gs>
                <a:gs pos="50000">
                  <a:srgbClr val="A2A2A2"/>
                </a:gs>
                <a:gs pos="100000">
                  <a:srgbClr val="FFFFFF"/>
                </a:gs>
              </a:gsLst>
              <a:lin ang="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13353" name="Oval 40"/>
            <p:cNvSpPr>
              <a:spLocks noChangeArrowheads="1"/>
            </p:cNvSpPr>
            <p:nvPr/>
          </p:nvSpPr>
          <p:spPr bwMode="auto">
            <a:xfrm>
              <a:off x="173" y="175"/>
              <a:ext cx="1262" cy="1265"/>
            </a:xfrm>
            <a:prstGeom prst="ellipse">
              <a:avLst/>
            </a:prstGeom>
            <a:gradFill rotWithShape="1">
              <a:gsLst>
                <a:gs pos="0">
                  <a:schemeClr val="hlink"/>
                </a:gs>
                <a:gs pos="50000">
                  <a:srgbClr val="FFFFFF"/>
                </a:gs>
                <a:gs pos="100000">
                  <a:schemeClr val="hlink"/>
                </a:gs>
              </a:gsLst>
              <a:lin ang="18900000" scaled="1"/>
            </a:gradFill>
            <a:ln>
              <a:noFill/>
            </a:ln>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14353" name="Oval 41"/>
            <p:cNvSpPr/>
            <p:nvPr/>
          </p:nvSpPr>
          <p:spPr>
            <a:xfrm>
              <a:off x="176" y="176"/>
              <a:ext cx="1262" cy="1264"/>
            </a:xfrm>
            <a:prstGeom prst="ellipse">
              <a:avLst/>
            </a:prstGeom>
            <a:gradFill rotWithShape="1">
              <a:gsLst>
                <a:gs pos="0">
                  <a:srgbClr val="000000"/>
                </a:gs>
                <a:gs pos="100000">
                  <a:srgbClr val="E35E23"/>
                </a:gs>
              </a:gsLst>
              <a:lin ang="18900000" scaled="1"/>
              <a:tileRect/>
            </a:gradFill>
            <a:ln w="9525">
              <a:noFill/>
            </a:ln>
          </p:spPr>
          <p:txBody>
            <a:bodyPr wrap="none" anchor="ctr" anchorCtr="0">
              <a:spAutoFit/>
            </a:bodyPr>
            <a:p>
              <a:endParaRPr lang="zh-CN" altLang="zh-CN" dirty="0">
                <a:latin typeface="Lucida Sans Unicode" panose="020B0602030504020204" pitchFamily="34" charset="0"/>
                <a:ea typeface="黑体" panose="02010609060101010101" pitchFamily="49" charset="-122"/>
              </a:endParaRPr>
            </a:p>
          </p:txBody>
        </p:sp>
        <p:sp>
          <p:nvSpPr>
            <p:cNvPr id="13355" name="Oval 42"/>
            <p:cNvSpPr>
              <a:spLocks noChangeArrowheads="1"/>
            </p:cNvSpPr>
            <p:nvPr/>
          </p:nvSpPr>
          <p:spPr bwMode="auto">
            <a:xfrm>
              <a:off x="260" y="256"/>
              <a:ext cx="1096" cy="1104"/>
            </a:xfrm>
            <a:prstGeom prst="ellipse">
              <a:avLst/>
            </a:prstGeom>
            <a:gradFill rotWithShape="1">
              <a:gsLst>
                <a:gs pos="0">
                  <a:schemeClr val="hlink"/>
                </a:gs>
                <a:gs pos="50000">
                  <a:srgbClr val="8A460E"/>
                </a:gs>
                <a:gs pos="100000">
                  <a:schemeClr val="hlink"/>
                </a:gs>
              </a:gsLst>
              <a:lin ang="2700000" scaled="1"/>
            </a:gradFill>
            <a:ln>
              <a:noFill/>
            </a:ln>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14355" name="Oval 43"/>
            <p:cNvSpPr/>
            <p:nvPr/>
          </p:nvSpPr>
          <p:spPr>
            <a:xfrm>
              <a:off x="259" y="259"/>
              <a:ext cx="1096" cy="1098"/>
            </a:xfrm>
            <a:prstGeom prst="ellipse">
              <a:avLst/>
            </a:prstGeom>
            <a:gradFill rotWithShape="1">
              <a:gsLst>
                <a:gs pos="0">
                  <a:srgbClr val="E35E23"/>
                </a:gs>
                <a:gs pos="100000">
                  <a:srgbClr val="6E2E11"/>
                </a:gs>
              </a:gsLst>
              <a:lin ang="18900000" scaled="1"/>
              <a:tileRect/>
            </a:gradFill>
            <a:ln w="9525">
              <a:noFill/>
            </a:ln>
          </p:spPr>
          <p:txBody>
            <a:bodyPr anchor="ctr" anchorCtr="0">
              <a:spAutoFit/>
            </a:bodyPr>
            <a:p>
              <a:endParaRPr lang="zh-CN" altLang="zh-CN" dirty="0">
                <a:latin typeface="Lucida Sans Unicode" panose="020B0602030504020204" pitchFamily="34" charset="0"/>
                <a:ea typeface="黑体" panose="02010609060101010101" pitchFamily="49" charset="-122"/>
              </a:endParaRPr>
            </a:p>
          </p:txBody>
        </p:sp>
      </p:grpSp>
      <p:sp>
        <p:nvSpPr>
          <p:cNvPr id="26626" name="Text Box 2"/>
          <p:cNvSpPr txBox="1">
            <a:spLocks noChangeArrowheads="1"/>
          </p:cNvSpPr>
          <p:nvPr/>
        </p:nvSpPr>
        <p:spPr bwMode="auto">
          <a:xfrm>
            <a:off x="-36195" y="44450"/>
            <a:ext cx="9001125" cy="762635"/>
          </a:xfrm>
          <a:prstGeom prst="rect">
            <a:avLst/>
          </a:prstGeom>
          <a:noFill/>
          <a:ln>
            <a:noFill/>
          </a:ln>
          <a:effectLst>
            <a:prstShdw prst="shdw17" dist="17961" dir="2700000">
              <a:schemeClr val="accent1">
                <a:gamma/>
                <a:shade val="60000"/>
                <a:invGamma/>
              </a:schemeClr>
            </a:prstShdw>
          </a:effectLst>
        </p:spPr>
        <p:txBody>
          <a:bodyPr>
            <a:noAutofit/>
          </a:bodyPr>
          <a:lstStyle/>
          <a:p>
            <a:pPr marR="0" algn="l" defTabSz="914400">
              <a:spcBef>
                <a:spcPct val="50000"/>
              </a:spcBef>
              <a:buClrTx/>
              <a:buSzTx/>
              <a:buFontTx/>
              <a:buNone/>
              <a:defRPr/>
            </a:pPr>
            <a:r>
              <a:rPr kumimoji="0" lang="en-US" altLang="zh-CN" sz="3600" kern="1200" cap="none" spc="0" normalizeH="0" baseline="0" noProof="0" dirty="0">
                <a:solidFill>
                  <a:srgbClr val="CC0000"/>
                </a:solidFill>
                <a:latin typeface="微软雅黑" panose="020B0503020204020204" pitchFamily="34" charset="-122"/>
                <a:ea typeface="微软雅黑" panose="020B0503020204020204" pitchFamily="34" charset="-122"/>
                <a:cs typeface="+mn-cs"/>
              </a:rPr>
              <a:t>BA</a:t>
            </a:r>
            <a:r>
              <a:rPr kumimoji="0" lang="zh-CN" altLang="en-US" sz="3600" kern="1200" cap="none" spc="0" normalizeH="0" baseline="0" noProof="0" dirty="0">
                <a:solidFill>
                  <a:srgbClr val="CC0000"/>
                </a:solidFill>
                <a:latin typeface="微软雅黑" panose="020B0503020204020204" pitchFamily="34" charset="-122"/>
                <a:ea typeface="微软雅黑" panose="020B0503020204020204" pitchFamily="34" charset="-122"/>
                <a:cs typeface="+mn-cs"/>
              </a:rPr>
              <a:t>系统构成及节能改造</a:t>
            </a:r>
            <a:endParaRPr kumimoji="0" lang="zh-CN" altLang="en-US" sz="3600" kern="1200" cap="none" spc="0" normalizeH="0" baseline="0" noProof="0" dirty="0">
              <a:solidFill>
                <a:srgbClr val="CC0000"/>
              </a:solidFill>
              <a:latin typeface="微软雅黑" panose="020B0503020204020204" pitchFamily="34" charset="-122"/>
              <a:ea typeface="微软雅黑" panose="020B0503020204020204" pitchFamily="34" charset="-122"/>
              <a:cs typeface="+mn-cs"/>
            </a:endParaRPr>
          </a:p>
          <a:p>
            <a:pPr marR="0" algn="l" defTabSz="914400">
              <a:spcBef>
                <a:spcPct val="50000"/>
              </a:spcBef>
              <a:buClrTx/>
              <a:buSzTx/>
              <a:buFontTx/>
              <a:buNone/>
              <a:defRPr/>
            </a:pPr>
            <a:endParaRPr kumimoji="0" lang="zh-CN" altLang="en-US" sz="3600" kern="1200" cap="none" spc="0" normalizeH="0" baseline="0" noProof="0" dirty="0">
              <a:solidFill>
                <a:srgbClr val="CC0000"/>
              </a:solidFill>
              <a:latin typeface="微软雅黑" panose="020B0503020204020204" pitchFamily="34" charset="-122"/>
              <a:ea typeface="微软雅黑" panose="020B0503020204020204" pitchFamily="34" charset="-122"/>
              <a:cs typeface="+mn-c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2540000" y="1358900"/>
            <a:ext cx="4064000" cy="406400"/>
          </a:xfrm>
          <a:prstGeom prst="rect">
            <a:avLst/>
          </a:prstGeom>
          <a:noFill/>
          <a:ln w="9501" cap="flat" cmpd="sng">
            <a:noFill/>
            <a:prstDash val="solid"/>
            <a:round/>
          </a:ln>
        </p:spPr>
        <p:txBody>
          <a:bodyPr vert="horz" wrap="none" lIns="88900" tIns="50800" rIns="88900" bIns="50800" rtlCol="0" anchor="t" anchorCtr="0"/>
          <a:lstStyle/>
          <a:p>
            <a:pPr indent="0" algn="l">
              <a:lnSpc>
                <a:spcPct val="100000"/>
              </a:lnSpc>
              <a:defRPr/>
            </a:pPr>
            <a:r>
              <a:rPr lang="en-US" sz="2400" b="1" i="0" u="none" strike="noStrike">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电气系统监测：</a:t>
            </a:r>
            <a:r>
              <a:rPr lang="en-US" sz="2400" b="1" i="0" u="none" strike="noStrike">
                <a:solidFill>
                  <a:srgbClr val="957B55"/>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精细化能耗管理</a:t>
            </a:r>
            <a:endParaRPr lang="en-US" sz="2400"/>
          </a:p>
        </p:txBody>
      </p:sp>
      <p:pic>
        <p:nvPicPr>
          <p:cNvPr id="6" name="Picture 6"/>
          <p:cNvPicPr>
            <a:picLocks noChangeAspect="1"/>
          </p:cNvPicPr>
          <p:nvPr/>
        </p:nvPicPr>
        <p:blipFill>
          <a:blip r:embed="rId1"/>
          <a:srcRect l="18533" r="18533"/>
          <a:stretch>
            <a:fillRect/>
          </a:stretch>
        </p:blipFill>
        <p:spPr>
          <a:xfrm>
            <a:off x="508000" y="2565400"/>
            <a:ext cx="3492500" cy="2794000"/>
          </a:xfrm>
          <a:prstGeom prst="rect">
            <a:avLst/>
          </a:prstGeom>
          <a:noFill/>
          <a:ln w="25400" cap="flat" cmpd="sng">
            <a:noFill/>
            <a:prstDash val="solid"/>
            <a:round/>
          </a:ln>
        </p:spPr>
      </p:pic>
      <p:sp>
        <p:nvSpPr>
          <p:cNvPr id="8" name="AutoShape 8"/>
          <p:cNvSpPr/>
          <p:nvPr>
            <p:custDataLst>
              <p:tags r:id="rId2"/>
            </p:custDataLst>
          </p:nvPr>
        </p:nvSpPr>
        <p:spPr>
          <a:xfrm>
            <a:off x="4443730" y="2043430"/>
            <a:ext cx="2369820" cy="374015"/>
          </a:xfrm>
          <a:prstGeom prst="rect">
            <a:avLst/>
          </a:prstGeom>
          <a:noFill/>
          <a:ln w="9501" cap="flat" cmpd="sng">
            <a:noFill/>
            <a:prstDash val="solid"/>
            <a:round/>
          </a:ln>
        </p:spPr>
        <p:txBody>
          <a:bodyPr vert="horz" wrap="square" lIns="88900" tIns="50800" rIns="88900" bIns="50800" rtlCol="0" anchor="t" anchorCtr="0"/>
          <a:lstStyle/>
          <a:p>
            <a:pPr indent="0" algn="l">
              <a:lnSpc>
                <a:spcPct val="125000"/>
              </a:lnSpc>
              <a:defRPr/>
            </a:pPr>
            <a:r>
              <a:rPr lang="en-US" sz="1600" b="1" i="0" u="none" strike="noStrike">
                <a:solidFill>
                  <a:srgbClr val="88714E"/>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监测对象</a:t>
            </a:r>
            <a:endParaRPr lang="en-US" sz="1600"/>
          </a:p>
        </p:txBody>
      </p:sp>
      <p:sp>
        <p:nvSpPr>
          <p:cNvPr id="9" name="AutoShape 9"/>
          <p:cNvSpPr/>
          <p:nvPr>
            <p:custDataLst>
              <p:tags r:id="rId3"/>
            </p:custDataLst>
          </p:nvPr>
        </p:nvSpPr>
        <p:spPr>
          <a:xfrm>
            <a:off x="4344035" y="2326005"/>
            <a:ext cx="1758950" cy="737235"/>
          </a:xfrm>
          <a:prstGeom prst="rect">
            <a:avLst/>
          </a:prstGeom>
          <a:noFill/>
          <a:ln w="9501" cap="flat" cmpd="sng">
            <a:noFill/>
            <a:prstDash val="solid"/>
            <a:round/>
          </a:ln>
        </p:spPr>
        <p:txBody>
          <a:bodyPr vert="horz" wrap="square" lIns="88900" tIns="25400" rIns="88900" bIns="25400" rtlCol="0" anchor="t" anchorCtr="0"/>
          <a:lstStyle/>
          <a:p>
            <a:pPr indent="0" algn="l">
              <a:lnSpc>
                <a:spcPct val="108000"/>
              </a:lnSpc>
              <a:defRPr/>
            </a:pPr>
            <a:r>
              <a:rPr lang="en-US" sz="1400" b="0" i="0" u="none" strike="noStrike">
                <a:solidFill>
                  <a:srgbClr val="595959"/>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BA系统遵循“只监不控”原则，重点监测核心电气设备状态。</a:t>
            </a:r>
            <a:endParaRPr lang="en-US" sz="1400"/>
          </a:p>
        </p:txBody>
      </p:sp>
      <p:sp>
        <p:nvSpPr>
          <p:cNvPr id="10" name="AutoShape 10"/>
          <p:cNvSpPr/>
          <p:nvPr>
            <p:custDataLst>
              <p:tags r:id="rId4"/>
            </p:custDataLst>
          </p:nvPr>
        </p:nvSpPr>
        <p:spPr>
          <a:xfrm>
            <a:off x="6108700" y="2043430"/>
            <a:ext cx="2781300" cy="982980"/>
          </a:xfrm>
          <a:prstGeom prst="rect">
            <a:avLst/>
          </a:prstGeom>
          <a:noFill/>
          <a:ln w="9501" cap="flat" cmpd="sng">
            <a:noFill/>
            <a:prstDash val="solid"/>
            <a:round/>
          </a:ln>
        </p:spPr>
        <p:txBody>
          <a:bodyPr vert="horz" wrap="square" lIns="88900" tIns="50800" rIns="88900" bIns="50800" rtlCol="0" anchor="t" anchorCtr="0"/>
          <a:lstStyle/>
          <a:p>
            <a:pPr indent="0" algn="l">
              <a:lnSpc>
                <a:spcPct val="117000"/>
              </a:lnSpc>
              <a:defRPr/>
            </a:pPr>
            <a:r>
              <a:rPr lang="en-US" sz="1400" b="0" i="0" u="none" strike="noStrike">
                <a:solidFill>
                  <a:srgbClr val="666666"/>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高低压柜：主/分回路电气参数</a:t>
            </a:r>
            <a:endParaRPr lang="en-US" sz="1400"/>
          </a:p>
          <a:p>
            <a:pPr indent="0" algn="l">
              <a:lnSpc>
                <a:spcPct val="117000"/>
              </a:lnSpc>
            </a:pPr>
            <a:r>
              <a:rPr lang="en-US" sz="1400" b="0" i="0" u="none" strike="noStrike">
                <a:solidFill>
                  <a:srgbClr val="666666"/>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变压器：运行温度与负载情况</a:t>
            </a:r>
            <a:endParaRPr lang="en-US" sz="1400" b="0" i="0" u="none" strike="noStrike">
              <a:solidFill>
                <a:srgbClr val="666666"/>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a:p>
            <a:pPr indent="0" algn="l">
              <a:lnSpc>
                <a:spcPct val="117000"/>
              </a:lnSpc>
            </a:pPr>
            <a:r>
              <a:rPr lang="en-US" sz="1400" b="0" i="0" u="none" strike="noStrike">
                <a:solidFill>
                  <a:srgbClr val="666666"/>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应急电源：发电机/UPS实时状态</a:t>
            </a:r>
            <a:endParaRPr lang="en-US" sz="1400" b="0" i="0" u="none" strike="noStrike">
              <a:solidFill>
                <a:srgbClr val="666666"/>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12" name="AutoShape 12"/>
          <p:cNvSpPr/>
          <p:nvPr>
            <p:custDataLst>
              <p:tags r:id="rId5"/>
            </p:custDataLst>
          </p:nvPr>
        </p:nvSpPr>
        <p:spPr>
          <a:xfrm>
            <a:off x="4274185" y="3284453"/>
            <a:ext cx="2539497" cy="233432"/>
          </a:xfrm>
          <a:prstGeom prst="rect">
            <a:avLst/>
          </a:prstGeom>
          <a:noFill/>
          <a:ln w="9501" cap="flat" cmpd="sng">
            <a:noFill/>
            <a:prstDash val="solid"/>
            <a:round/>
          </a:ln>
        </p:spPr>
        <p:txBody>
          <a:bodyPr vert="horz" wrap="square" lIns="88900" tIns="50800" rIns="88900" bIns="50800" rtlCol="0" anchor="t" anchorCtr="0"/>
          <a:lstStyle/>
          <a:p>
            <a:pPr indent="0" algn="l">
              <a:lnSpc>
                <a:spcPct val="125000"/>
              </a:lnSpc>
              <a:defRPr/>
            </a:pPr>
            <a:r>
              <a:rPr lang="en-US" sz="1600" b="1" i="0" u="none" strike="noStrike">
                <a:solidFill>
                  <a:srgbClr val="88714E"/>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核心监测参数</a:t>
            </a:r>
            <a:endParaRPr lang="en-US" sz="1600"/>
          </a:p>
        </p:txBody>
      </p:sp>
      <p:sp>
        <p:nvSpPr>
          <p:cNvPr id="13" name="AutoShape 13"/>
          <p:cNvSpPr/>
          <p:nvPr>
            <p:custDataLst>
              <p:tags r:id="rId6"/>
            </p:custDataLst>
          </p:nvPr>
        </p:nvSpPr>
        <p:spPr>
          <a:xfrm>
            <a:off x="4298950" y="3566795"/>
            <a:ext cx="1612265" cy="737235"/>
          </a:xfrm>
          <a:prstGeom prst="rect">
            <a:avLst/>
          </a:prstGeom>
          <a:noFill/>
          <a:ln w="9501" cap="flat" cmpd="sng">
            <a:noFill/>
            <a:prstDash val="solid"/>
            <a:round/>
          </a:ln>
        </p:spPr>
        <p:txBody>
          <a:bodyPr vert="horz" wrap="square" lIns="88900" tIns="25400" rIns="88900" bIns="25400" rtlCol="0" anchor="t" anchorCtr="0"/>
          <a:lstStyle/>
          <a:p>
            <a:pPr indent="0" algn="l">
              <a:lnSpc>
                <a:spcPct val="108000"/>
              </a:lnSpc>
              <a:defRPr/>
            </a:pPr>
            <a:r>
              <a:rPr lang="en-US" sz="1400" b="0" i="0" u="none" strike="noStrike">
                <a:solidFill>
                  <a:srgbClr val="595959"/>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采集关键电气数据与设备状态信号，实现全方位数据感知。</a:t>
            </a:r>
            <a:endParaRPr lang="en-US" sz="1400"/>
          </a:p>
        </p:txBody>
      </p:sp>
      <p:sp>
        <p:nvSpPr>
          <p:cNvPr id="14" name="AutoShape 14"/>
          <p:cNvSpPr/>
          <p:nvPr>
            <p:custDataLst>
              <p:tags r:id="rId7"/>
            </p:custDataLst>
          </p:nvPr>
        </p:nvSpPr>
        <p:spPr>
          <a:xfrm>
            <a:off x="6209665" y="3213100"/>
            <a:ext cx="2687955" cy="982980"/>
          </a:xfrm>
          <a:prstGeom prst="rect">
            <a:avLst/>
          </a:prstGeom>
          <a:noFill/>
          <a:ln w="9501" cap="flat" cmpd="sng">
            <a:noFill/>
            <a:prstDash val="solid"/>
            <a:round/>
          </a:ln>
        </p:spPr>
        <p:txBody>
          <a:bodyPr vert="horz" wrap="square" lIns="88900" tIns="50800" rIns="88900" bIns="50800" rtlCol="0" anchor="t" anchorCtr="0"/>
          <a:lstStyle/>
          <a:p>
            <a:pPr indent="0" algn="l">
              <a:lnSpc>
                <a:spcPct val="117000"/>
              </a:lnSpc>
              <a:defRPr/>
            </a:pPr>
            <a:r>
              <a:rPr lang="en-US" sz="1400" b="0" i="0" u="none" strike="noStrike">
                <a:solidFill>
                  <a:srgbClr val="666666"/>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电气量：电压/电流/功率/谐波等</a:t>
            </a:r>
            <a:endParaRPr lang="en-US" sz="1400"/>
          </a:p>
          <a:p>
            <a:pPr indent="0" algn="l">
              <a:lnSpc>
                <a:spcPct val="117000"/>
              </a:lnSpc>
            </a:pPr>
            <a:r>
              <a:rPr lang="en-US" sz="1400" b="0" i="0" u="none" strike="noStrike">
                <a:solidFill>
                  <a:srgbClr val="666666"/>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状态量：开关分合/故障跳闸报警</a:t>
            </a:r>
            <a:endParaRPr lang="en-US" sz="1400" b="0" i="0" u="none" strike="noStrike">
              <a:solidFill>
                <a:srgbClr val="666666"/>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a:p>
            <a:pPr indent="0" algn="l">
              <a:lnSpc>
                <a:spcPct val="117000"/>
              </a:lnSpc>
            </a:pPr>
            <a:r>
              <a:rPr lang="en-US" sz="1400" b="0" i="0" u="none" strike="noStrike">
                <a:solidFill>
                  <a:srgbClr val="666666"/>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趋势：能耗数据实时曲线与历史</a:t>
            </a:r>
            <a:r>
              <a:rPr lang="zh-CN" altLang="en-US" sz="1400" b="0" i="0" u="none" strike="noStrike">
                <a:solidFill>
                  <a:srgbClr val="666666"/>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数据分析</a:t>
            </a:r>
            <a:endParaRPr lang="zh-CN" altLang="en-US" sz="1400" b="0" i="0" u="none" strike="noStrike">
              <a:solidFill>
                <a:srgbClr val="666666"/>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16" name="AutoShape 16"/>
          <p:cNvSpPr/>
          <p:nvPr>
            <p:custDataLst>
              <p:tags r:id="rId8"/>
            </p:custDataLst>
          </p:nvPr>
        </p:nvSpPr>
        <p:spPr>
          <a:xfrm>
            <a:off x="4175125" y="4574540"/>
            <a:ext cx="1933575" cy="281940"/>
          </a:xfrm>
          <a:prstGeom prst="rect">
            <a:avLst/>
          </a:prstGeom>
          <a:noFill/>
          <a:ln w="9501" cap="flat" cmpd="sng">
            <a:noFill/>
            <a:prstDash val="solid"/>
            <a:round/>
          </a:ln>
        </p:spPr>
        <p:txBody>
          <a:bodyPr vert="horz" wrap="square" lIns="88900" tIns="50800" rIns="88900" bIns="50800" rtlCol="0" anchor="t" anchorCtr="0"/>
          <a:lstStyle/>
          <a:p>
            <a:pPr indent="0" algn="l">
              <a:lnSpc>
                <a:spcPct val="125000"/>
              </a:lnSpc>
              <a:defRPr/>
            </a:pPr>
            <a:r>
              <a:rPr lang="en-US" sz="1600" b="1" i="0" u="none" strike="noStrike">
                <a:solidFill>
                  <a:srgbClr val="88714E"/>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能耗管理价值</a:t>
            </a:r>
            <a:endParaRPr lang="en-US" sz="1600"/>
          </a:p>
        </p:txBody>
      </p:sp>
      <p:sp>
        <p:nvSpPr>
          <p:cNvPr id="17" name="AutoShape 17"/>
          <p:cNvSpPr/>
          <p:nvPr>
            <p:custDataLst>
              <p:tags r:id="rId9"/>
            </p:custDataLst>
          </p:nvPr>
        </p:nvSpPr>
        <p:spPr>
          <a:xfrm>
            <a:off x="4344670" y="4857115"/>
            <a:ext cx="1702435" cy="737235"/>
          </a:xfrm>
          <a:prstGeom prst="rect">
            <a:avLst/>
          </a:prstGeom>
          <a:noFill/>
          <a:ln w="9501" cap="flat" cmpd="sng">
            <a:noFill/>
            <a:prstDash val="solid"/>
            <a:round/>
          </a:ln>
        </p:spPr>
        <p:txBody>
          <a:bodyPr vert="horz" wrap="square" lIns="88900" tIns="25400" rIns="88900" bIns="25400" rtlCol="0" anchor="t" anchorCtr="0"/>
          <a:lstStyle/>
          <a:p>
            <a:pPr indent="0" algn="l">
              <a:lnSpc>
                <a:spcPct val="108000"/>
              </a:lnSpc>
              <a:defRPr/>
            </a:pPr>
            <a:r>
              <a:rPr lang="en-US" sz="1400" b="0" i="0" u="none" strike="noStrike">
                <a:solidFill>
                  <a:srgbClr val="595959"/>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基于分项计量数据，为建筑节能与成本控制提供科学依据。</a:t>
            </a:r>
            <a:endParaRPr lang="en-US" sz="1400"/>
          </a:p>
        </p:txBody>
      </p:sp>
      <p:sp>
        <p:nvSpPr>
          <p:cNvPr id="18" name="AutoShape 18"/>
          <p:cNvSpPr/>
          <p:nvPr>
            <p:custDataLst>
              <p:tags r:id="rId10"/>
            </p:custDataLst>
          </p:nvPr>
        </p:nvSpPr>
        <p:spPr>
          <a:xfrm>
            <a:off x="6202680" y="4857115"/>
            <a:ext cx="2687320" cy="700405"/>
          </a:xfrm>
          <a:prstGeom prst="rect">
            <a:avLst/>
          </a:prstGeom>
          <a:noFill/>
          <a:ln w="9501" cap="flat" cmpd="sng">
            <a:noFill/>
            <a:prstDash val="solid"/>
            <a:round/>
          </a:ln>
        </p:spPr>
        <p:txBody>
          <a:bodyPr vert="horz" wrap="square" lIns="88900" tIns="50800" rIns="88900" bIns="50800" rtlCol="0" anchor="t" anchorCtr="0"/>
          <a:lstStyle/>
          <a:p>
            <a:pPr indent="0" algn="l">
              <a:lnSpc>
                <a:spcPct val="117000"/>
              </a:lnSpc>
              <a:defRPr/>
            </a:pPr>
            <a:r>
              <a:rPr lang="en-US" sz="1400" b="0" i="0" u="none" strike="noStrike">
                <a:solidFill>
                  <a:srgbClr val="666666"/>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建立精细化能耗数据库与台账</a:t>
            </a:r>
            <a:endParaRPr lang="en-US" sz="1400"/>
          </a:p>
          <a:p>
            <a:pPr indent="0" algn="l">
              <a:lnSpc>
                <a:spcPct val="117000"/>
              </a:lnSpc>
            </a:pPr>
            <a:r>
              <a:rPr lang="en-US" sz="1400" b="0" i="0" u="none" strike="noStrike">
                <a:solidFill>
                  <a:srgbClr val="666666"/>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识别高能耗区域与设备节能空间</a:t>
            </a:r>
            <a:endParaRPr lang="en-US" sz="1400" b="0" i="0" u="none" strike="noStrike">
              <a:solidFill>
                <a:srgbClr val="666666"/>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a:p>
            <a:pPr indent="0" algn="l">
              <a:lnSpc>
                <a:spcPct val="117000"/>
              </a:lnSpc>
            </a:pPr>
            <a:r>
              <a:rPr lang="en-US" sz="1400" b="0" i="0" u="none" strike="noStrike">
                <a:solidFill>
                  <a:srgbClr val="666666"/>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辅助运营成本核算与优化决策</a:t>
            </a:r>
            <a:endParaRPr lang="en-US" sz="1400" b="0" i="0" u="none" strike="noStrike">
              <a:solidFill>
                <a:srgbClr val="666666"/>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23" name="AutoShape 2"/>
          <p:cNvSpPr/>
          <p:nvPr/>
        </p:nvSpPr>
        <p:spPr>
          <a:xfrm>
            <a:off x="-36195" y="669290"/>
            <a:ext cx="4272915" cy="444500"/>
          </a:xfrm>
          <a:prstGeom prst="rect">
            <a:avLst/>
          </a:prstGeom>
          <a:noFill/>
          <a:ln w="9501" cap="flat" cmpd="sng">
            <a:noFill/>
            <a:prstDash val="solid"/>
            <a:round/>
          </a:ln>
        </p:spPr>
        <p:txBody>
          <a:bodyPr vert="horz" wrap="square" lIns="0" tIns="0" rIns="0" bIns="0" rtlCol="0" anchor="ctr" anchorCtr="0"/>
          <a:lstStyle/>
          <a:p>
            <a:pPr indent="0" algn="ctr">
              <a:lnSpc>
                <a:spcPct val="125000"/>
              </a:lnSpc>
              <a:defRPr/>
            </a:pPr>
            <a:r>
              <a:rPr lang="zh-CN" alt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电气、照明控制</a:t>
            </a:r>
            <a:r>
              <a:rPr 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与</a:t>
            </a:r>
            <a:r>
              <a:rPr lang="zh-CN" alt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节能</a:t>
            </a:r>
            <a:endParaRPr lang="zh-CN" alt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97815" y="888365"/>
            <a:ext cx="5379720" cy="670560"/>
          </a:xfrm>
          <a:prstGeom prst="rect">
            <a:avLst/>
          </a:prstGeom>
          <a:noFill/>
        </p:spPr>
        <p:txBody>
          <a:bodyPr wrap="square" rtlCol="0">
            <a:noAutofit/>
          </a:bodyPr>
          <a:p>
            <a:r>
              <a:rPr lang="en-US" altLang="zh-CN"/>
              <a:t>BA  Building Automation </a:t>
            </a:r>
            <a:r>
              <a:rPr lang="en-US" altLang="zh-CN" sz="2400"/>
              <a:t>System</a:t>
            </a:r>
            <a:endParaRPr lang="zh-CN" altLang="en-US" sz="2400"/>
          </a:p>
        </p:txBody>
      </p:sp>
      <p:sp>
        <p:nvSpPr>
          <p:cNvPr id="3" name="文本框 2"/>
          <p:cNvSpPr txBox="1"/>
          <p:nvPr/>
        </p:nvSpPr>
        <p:spPr>
          <a:xfrm>
            <a:off x="297815" y="1557020"/>
            <a:ext cx="8402320" cy="794385"/>
          </a:xfrm>
          <a:prstGeom prst="rect">
            <a:avLst/>
          </a:prstGeom>
          <a:noFill/>
        </p:spPr>
        <p:txBody>
          <a:bodyPr wrap="square" rtlCol="0" anchor="t">
            <a:noAutofit/>
          </a:bodyPr>
          <a:p>
            <a:r>
              <a:rPr lang="zh-CN" altLang="en-US" sz="2400"/>
              <a:t>通过各种传感及控制设备对机电设备进行集中监测和管控的综合管理体系。</a:t>
            </a:r>
            <a:endParaRPr lang="zh-CN" altLang="en-US" sz="2400"/>
          </a:p>
        </p:txBody>
      </p:sp>
      <p:sp>
        <p:nvSpPr>
          <p:cNvPr id="4" name="文本框 3"/>
          <p:cNvSpPr txBox="1"/>
          <p:nvPr/>
        </p:nvSpPr>
        <p:spPr>
          <a:xfrm>
            <a:off x="635" y="4445"/>
            <a:ext cx="9045575" cy="682625"/>
          </a:xfrm>
          <a:prstGeom prst="rect">
            <a:avLst/>
          </a:prstGeom>
          <a:noFill/>
        </p:spPr>
        <p:txBody>
          <a:bodyPr wrap="square" rtlCol="0" anchor="t">
            <a:noAutofit/>
          </a:bodyPr>
          <a:p>
            <a:pPr marR="0" algn="ctr" defTabSz="914400">
              <a:spcBef>
                <a:spcPct val="50000"/>
              </a:spcBef>
              <a:buClrTx/>
              <a:buSzTx/>
              <a:buFontTx/>
              <a:buNone/>
              <a:defRPr/>
            </a:pPr>
            <a:r>
              <a:rPr lang="zh-CN" altLang="en-US" sz="3600" noProof="0" dirty="0">
                <a:solidFill>
                  <a:srgbClr val="CC0000"/>
                </a:solidFill>
                <a:sym typeface="+mn-ea"/>
              </a:rPr>
              <a:t>序言</a:t>
            </a:r>
            <a:endParaRPr kumimoji="0" lang="en-US" altLang="zh-CN" sz="3600" kern="1200" cap="none" spc="0" normalizeH="0" baseline="0" noProof="0" dirty="0">
              <a:solidFill>
                <a:srgbClr val="CC0000"/>
              </a:solidFill>
              <a:latin typeface="微软雅黑" panose="020B0503020204020204" pitchFamily="34" charset="-122"/>
              <a:ea typeface="微软雅黑" panose="020B0503020204020204" pitchFamily="34" charset="-122"/>
              <a:cs typeface="+mn-cs"/>
            </a:endParaRPr>
          </a:p>
          <a:p>
            <a:pPr marR="0" algn="l" defTabSz="914400">
              <a:spcBef>
                <a:spcPct val="50000"/>
              </a:spcBef>
              <a:buClrTx/>
              <a:buSzTx/>
              <a:buFontTx/>
              <a:buNone/>
              <a:defRPr/>
            </a:pPr>
            <a:endParaRPr lang="zh-CN" altLang="en-US" sz="3600" noProof="0" dirty="0">
              <a:solidFill>
                <a:srgbClr val="CC0000"/>
              </a:solidFill>
              <a:sym typeface="+mn-ea"/>
            </a:endParaRPr>
          </a:p>
        </p:txBody>
      </p:sp>
      <p:grpSp>
        <p:nvGrpSpPr>
          <p:cNvPr id="131074" name="Group 3"/>
          <p:cNvGrpSpPr/>
          <p:nvPr/>
        </p:nvGrpSpPr>
        <p:grpSpPr bwMode="auto">
          <a:xfrm>
            <a:off x="357188" y="2485708"/>
            <a:ext cx="8380412" cy="4019318"/>
            <a:chOff x="348" y="864"/>
            <a:chExt cx="4708" cy="2965"/>
          </a:xfrm>
        </p:grpSpPr>
        <p:sp>
          <p:nvSpPr>
            <p:cNvPr id="131075" name="Line 4"/>
            <p:cNvSpPr>
              <a:spLocks noChangeShapeType="1"/>
            </p:cNvSpPr>
            <p:nvPr/>
          </p:nvSpPr>
          <p:spPr bwMode="auto">
            <a:xfrm>
              <a:off x="2347" y="1195"/>
              <a:ext cx="0" cy="215"/>
            </a:xfrm>
            <a:prstGeom prst="line">
              <a:avLst/>
            </a:prstGeom>
            <a:noFill/>
            <a:ln w="50800">
              <a:solidFill>
                <a:srgbClr val="FF2727"/>
              </a:solidFill>
              <a:round/>
            </a:ln>
            <a:scene3d>
              <a:camera prst="legacyPerspectiveTop"/>
              <a:lightRig rig="legacyFlat3" dir="r"/>
            </a:scene3d>
            <a:sp3d extrusionH="430200" prstMaterial="legacyMatte">
              <a:bevelT w="13500" h="13500" prst="angle"/>
              <a:bevelB w="13500" h="13500" prst="angle"/>
              <a:extrusionClr>
                <a:srgbClr val="FF2727"/>
              </a:extrusionClr>
            </a:sp3d>
          </p:spPr>
          <p:txBody>
            <a:bodyPr wrap="none" anchor="ctr">
              <a:flatTx/>
            </a:bodyPr>
            <a:lstStyle/>
            <a:p>
              <a:endParaRPr lang="zh-CN" altLang="en-US"/>
            </a:p>
          </p:txBody>
        </p:sp>
        <p:pic>
          <p:nvPicPr>
            <p:cNvPr id="131076" name="Picture 5" descr="灯"/>
            <p:cNvPicPr>
              <a:picLocks noChangeAspect="1" noChangeArrowheads="1"/>
            </p:cNvPicPr>
            <p:nvPr/>
          </p:nvPicPr>
          <p:blipFill>
            <a:blip r:embed="rId1"/>
            <a:srcRect/>
            <a:stretch>
              <a:fillRect/>
            </a:stretch>
          </p:blipFill>
          <p:spPr bwMode="auto">
            <a:xfrm>
              <a:off x="4102" y="3347"/>
              <a:ext cx="330" cy="381"/>
            </a:xfrm>
            <a:prstGeom prst="rect">
              <a:avLst/>
            </a:prstGeom>
            <a:noFill/>
            <a:ln w="9525">
              <a:noFill/>
              <a:miter lim="800000"/>
              <a:headEnd/>
              <a:tailEnd/>
            </a:ln>
          </p:spPr>
        </p:pic>
        <p:pic>
          <p:nvPicPr>
            <p:cNvPr id="131077" name="Picture 6" descr="电梯"/>
            <p:cNvPicPr>
              <a:picLocks noChangeAspect="1" noChangeArrowheads="1"/>
            </p:cNvPicPr>
            <p:nvPr/>
          </p:nvPicPr>
          <p:blipFill>
            <a:blip r:embed="rId2"/>
            <a:srcRect/>
            <a:stretch>
              <a:fillRect/>
            </a:stretch>
          </p:blipFill>
          <p:spPr bwMode="auto">
            <a:xfrm>
              <a:off x="4102" y="1705"/>
              <a:ext cx="343" cy="381"/>
            </a:xfrm>
            <a:prstGeom prst="rect">
              <a:avLst/>
            </a:prstGeom>
            <a:noFill/>
            <a:ln w="9525">
              <a:noFill/>
              <a:miter lim="800000"/>
              <a:headEnd/>
              <a:tailEnd/>
            </a:ln>
          </p:spPr>
        </p:pic>
        <p:pic>
          <p:nvPicPr>
            <p:cNvPr id="131078" name="Picture 7" descr="供配电"/>
            <p:cNvPicPr>
              <a:picLocks noChangeAspect="1" noChangeArrowheads="1"/>
            </p:cNvPicPr>
            <p:nvPr/>
          </p:nvPicPr>
          <p:blipFill>
            <a:blip r:embed="rId3"/>
            <a:srcRect/>
            <a:stretch>
              <a:fillRect/>
            </a:stretch>
          </p:blipFill>
          <p:spPr bwMode="auto">
            <a:xfrm>
              <a:off x="4060" y="2186"/>
              <a:ext cx="383" cy="380"/>
            </a:xfrm>
            <a:prstGeom prst="rect">
              <a:avLst/>
            </a:prstGeom>
            <a:noFill/>
            <a:ln w="9525">
              <a:noFill/>
              <a:miter lim="800000"/>
              <a:headEnd/>
              <a:tailEnd/>
            </a:ln>
          </p:spPr>
        </p:pic>
        <p:pic>
          <p:nvPicPr>
            <p:cNvPr id="131079" name="Picture 8" descr="排水"/>
            <p:cNvPicPr>
              <a:picLocks noChangeAspect="1" noChangeArrowheads="1"/>
            </p:cNvPicPr>
            <p:nvPr/>
          </p:nvPicPr>
          <p:blipFill>
            <a:blip r:embed="rId4"/>
            <a:srcRect/>
            <a:stretch>
              <a:fillRect/>
            </a:stretch>
          </p:blipFill>
          <p:spPr bwMode="auto">
            <a:xfrm>
              <a:off x="4102" y="2867"/>
              <a:ext cx="339" cy="380"/>
            </a:xfrm>
            <a:prstGeom prst="rect">
              <a:avLst/>
            </a:prstGeom>
            <a:noFill/>
            <a:ln w="9525">
              <a:noFill/>
              <a:miter lim="800000"/>
              <a:headEnd/>
              <a:tailEnd/>
            </a:ln>
          </p:spPr>
        </p:pic>
        <p:sp>
          <p:nvSpPr>
            <p:cNvPr id="131080" name="Text Box 9"/>
            <p:cNvSpPr txBox="1">
              <a:spLocks noChangeArrowheads="1"/>
            </p:cNvSpPr>
            <p:nvPr/>
          </p:nvSpPr>
          <p:spPr bwMode="auto">
            <a:xfrm>
              <a:off x="4564" y="1815"/>
              <a:ext cx="476" cy="293"/>
            </a:xfrm>
            <a:prstGeom prst="rect">
              <a:avLst/>
            </a:prstGeom>
            <a:noFill/>
            <a:ln w="12700">
              <a:noFill/>
              <a:miter lim="800000"/>
              <a:headEnd type="none" w="sm" len="sm"/>
              <a:tailEnd type="none" w="sm" len="sm"/>
            </a:ln>
          </p:spPr>
          <p:txBody>
            <a:bodyPr>
              <a:spAutoFit/>
            </a:bodyPr>
            <a:lstStyle/>
            <a:p>
              <a:pPr eaLnBrk="1" hangingPunct="1"/>
              <a:r>
                <a:rPr kumimoji="1" lang="zh-CN" altLang="en-US" b="1">
                  <a:solidFill>
                    <a:srgbClr val="FB0505"/>
                  </a:solidFill>
                  <a:ea typeface="楷体" panose="02010609060101010101" charset="-122"/>
                  <a:cs typeface="楷体" panose="02010609060101010101" charset="-122"/>
                </a:rPr>
                <a:t>电梯</a:t>
              </a:r>
              <a:endParaRPr kumimoji="1" lang="zh-CN" altLang="en-US">
                <a:solidFill>
                  <a:srgbClr val="FB0505"/>
                </a:solidFill>
                <a:ea typeface="楷体" panose="02010609060101010101" charset="-122"/>
                <a:cs typeface="楷体" panose="02010609060101010101" charset="-122"/>
              </a:endParaRPr>
            </a:p>
          </p:txBody>
        </p:sp>
        <p:sp>
          <p:nvSpPr>
            <p:cNvPr id="131081" name="Text Box 10"/>
            <p:cNvSpPr txBox="1">
              <a:spLocks noChangeArrowheads="1"/>
            </p:cNvSpPr>
            <p:nvPr/>
          </p:nvSpPr>
          <p:spPr bwMode="auto">
            <a:xfrm>
              <a:off x="4522" y="2946"/>
              <a:ext cx="534" cy="293"/>
            </a:xfrm>
            <a:prstGeom prst="rect">
              <a:avLst/>
            </a:prstGeom>
            <a:noFill/>
            <a:ln w="12700">
              <a:noFill/>
              <a:miter lim="800000"/>
              <a:headEnd type="none" w="sm" len="sm"/>
              <a:tailEnd type="none" w="sm" len="sm"/>
            </a:ln>
          </p:spPr>
          <p:txBody>
            <a:bodyPr wrap="none">
              <a:spAutoFit/>
            </a:bodyPr>
            <a:lstStyle/>
            <a:p>
              <a:pPr eaLnBrk="1" hangingPunct="1"/>
              <a:r>
                <a:rPr kumimoji="1" lang="zh-CN" altLang="en-US" b="1">
                  <a:solidFill>
                    <a:srgbClr val="FB0505"/>
                  </a:solidFill>
                  <a:ea typeface="楷体" panose="02010609060101010101" charset="-122"/>
                  <a:cs typeface="楷体" panose="02010609060101010101" charset="-122"/>
                </a:rPr>
                <a:t>给排水</a:t>
              </a:r>
              <a:endParaRPr kumimoji="1" lang="zh-CN" altLang="en-US">
                <a:solidFill>
                  <a:srgbClr val="FB0505"/>
                </a:solidFill>
                <a:ea typeface="楷体" panose="02010609060101010101" charset="-122"/>
                <a:cs typeface="楷体" panose="02010609060101010101" charset="-122"/>
              </a:endParaRPr>
            </a:p>
          </p:txBody>
        </p:sp>
        <p:sp>
          <p:nvSpPr>
            <p:cNvPr id="131082" name="Text Box 11"/>
            <p:cNvSpPr txBox="1">
              <a:spLocks noChangeArrowheads="1"/>
            </p:cNvSpPr>
            <p:nvPr/>
          </p:nvSpPr>
          <p:spPr bwMode="auto">
            <a:xfrm>
              <a:off x="4579" y="3438"/>
              <a:ext cx="390" cy="293"/>
            </a:xfrm>
            <a:prstGeom prst="rect">
              <a:avLst/>
            </a:prstGeom>
            <a:noFill/>
            <a:ln w="12700">
              <a:noFill/>
              <a:miter lim="800000"/>
              <a:headEnd type="none" w="sm" len="sm"/>
              <a:tailEnd type="none" w="sm" len="sm"/>
            </a:ln>
          </p:spPr>
          <p:txBody>
            <a:bodyPr wrap="none">
              <a:spAutoFit/>
            </a:bodyPr>
            <a:lstStyle/>
            <a:p>
              <a:pPr eaLnBrk="1" hangingPunct="1"/>
              <a:r>
                <a:rPr kumimoji="1" lang="zh-CN" altLang="en-US" b="1">
                  <a:solidFill>
                    <a:srgbClr val="FB0505"/>
                  </a:solidFill>
                  <a:ea typeface="楷体" panose="02010609060101010101" charset="-122"/>
                  <a:cs typeface="楷体" panose="02010609060101010101" charset="-122"/>
                </a:rPr>
                <a:t>照明</a:t>
              </a:r>
              <a:endParaRPr kumimoji="1" lang="zh-CN" altLang="en-US">
                <a:solidFill>
                  <a:srgbClr val="FB0505"/>
                </a:solidFill>
                <a:ea typeface="楷体" panose="02010609060101010101" charset="-122"/>
                <a:cs typeface="楷体" panose="02010609060101010101" charset="-122"/>
              </a:endParaRPr>
            </a:p>
          </p:txBody>
        </p:sp>
        <p:sp>
          <p:nvSpPr>
            <p:cNvPr id="131083" name="Text Box 12"/>
            <p:cNvSpPr txBox="1">
              <a:spLocks noChangeArrowheads="1"/>
            </p:cNvSpPr>
            <p:nvPr/>
          </p:nvSpPr>
          <p:spPr bwMode="auto">
            <a:xfrm>
              <a:off x="4522" y="2266"/>
              <a:ext cx="534" cy="293"/>
            </a:xfrm>
            <a:prstGeom prst="rect">
              <a:avLst/>
            </a:prstGeom>
            <a:noFill/>
            <a:ln w="12700">
              <a:noFill/>
              <a:miter lim="800000"/>
              <a:headEnd type="none" w="sm" len="sm"/>
              <a:tailEnd type="none" w="sm" len="sm"/>
            </a:ln>
          </p:spPr>
          <p:txBody>
            <a:bodyPr wrap="none">
              <a:spAutoFit/>
            </a:bodyPr>
            <a:lstStyle/>
            <a:p>
              <a:pPr eaLnBrk="1" hangingPunct="1"/>
              <a:r>
                <a:rPr kumimoji="1" lang="zh-CN" altLang="en-US" b="1">
                  <a:solidFill>
                    <a:srgbClr val="FB0505"/>
                  </a:solidFill>
                  <a:ea typeface="楷体" panose="02010609060101010101" charset="-122"/>
                  <a:cs typeface="楷体" panose="02010609060101010101" charset="-122"/>
                </a:rPr>
                <a:t>变配电</a:t>
              </a:r>
              <a:endParaRPr kumimoji="1" lang="zh-CN" altLang="en-US">
                <a:solidFill>
                  <a:srgbClr val="FB0505"/>
                </a:solidFill>
                <a:ea typeface="楷体" panose="02010609060101010101" charset="-122"/>
                <a:cs typeface="楷体" panose="02010609060101010101" charset="-122"/>
              </a:endParaRPr>
            </a:p>
          </p:txBody>
        </p:sp>
        <p:sp>
          <p:nvSpPr>
            <p:cNvPr id="131084" name="Text Box 13"/>
            <p:cNvSpPr txBox="1">
              <a:spLocks noChangeArrowheads="1"/>
            </p:cNvSpPr>
            <p:nvPr/>
          </p:nvSpPr>
          <p:spPr bwMode="auto">
            <a:xfrm>
              <a:off x="432" y="2778"/>
              <a:ext cx="680" cy="295"/>
            </a:xfrm>
            <a:prstGeom prst="rect">
              <a:avLst/>
            </a:prstGeom>
            <a:noFill/>
            <a:ln w="12700">
              <a:noFill/>
              <a:miter lim="800000"/>
              <a:headEnd type="none" w="sm" len="sm"/>
              <a:tailEnd type="none" w="sm" len="sm"/>
            </a:ln>
          </p:spPr>
          <p:txBody>
            <a:bodyPr wrap="none">
              <a:spAutoFit/>
            </a:bodyPr>
            <a:lstStyle/>
            <a:p>
              <a:pPr eaLnBrk="1" hangingPunct="1"/>
              <a:r>
                <a:rPr kumimoji="1" lang="zh-CN" altLang="en-US" dirty="0">
                  <a:solidFill>
                    <a:srgbClr val="FB0505"/>
                  </a:solidFill>
                  <a:latin typeface="+mj-ea"/>
                  <a:ea typeface="+mj-ea"/>
                  <a:cs typeface="楷体" panose="02010609060101010101" charset="-122"/>
                </a:rPr>
                <a:t>冷水机组</a:t>
              </a:r>
              <a:endParaRPr kumimoji="1" lang="zh-CN" altLang="en-US" dirty="0">
                <a:solidFill>
                  <a:srgbClr val="FB0505"/>
                </a:solidFill>
                <a:latin typeface="+mj-ea"/>
                <a:ea typeface="+mj-ea"/>
                <a:cs typeface="楷体" panose="02010609060101010101" charset="-122"/>
              </a:endParaRPr>
            </a:p>
          </p:txBody>
        </p:sp>
        <p:sp>
          <p:nvSpPr>
            <p:cNvPr id="131085" name="Text Box 14"/>
            <p:cNvSpPr txBox="1">
              <a:spLocks noChangeArrowheads="1"/>
            </p:cNvSpPr>
            <p:nvPr/>
          </p:nvSpPr>
          <p:spPr bwMode="auto">
            <a:xfrm>
              <a:off x="432" y="2275"/>
              <a:ext cx="678" cy="293"/>
            </a:xfrm>
            <a:prstGeom prst="rect">
              <a:avLst/>
            </a:prstGeom>
            <a:noFill/>
            <a:ln w="12700">
              <a:noFill/>
              <a:miter lim="800000"/>
              <a:headEnd type="none" w="sm" len="sm"/>
              <a:tailEnd type="none" w="sm" len="sm"/>
            </a:ln>
          </p:spPr>
          <p:txBody>
            <a:bodyPr wrap="none">
              <a:spAutoFit/>
            </a:bodyPr>
            <a:lstStyle/>
            <a:p>
              <a:pPr eaLnBrk="1" hangingPunct="1"/>
              <a:r>
                <a:rPr kumimoji="1" lang="zh-CN" altLang="en-US" dirty="0">
                  <a:solidFill>
                    <a:srgbClr val="FB0505"/>
                  </a:solidFill>
                  <a:latin typeface="+mj-ea"/>
                  <a:ea typeface="+mj-ea"/>
                  <a:cs typeface="楷体" panose="02010609060101010101" charset="-122"/>
                </a:rPr>
                <a:t>空调机组</a:t>
              </a:r>
              <a:endParaRPr kumimoji="1" lang="zh-CN" altLang="en-US" dirty="0">
                <a:solidFill>
                  <a:srgbClr val="FB0505"/>
                </a:solidFill>
                <a:latin typeface="+mj-ea"/>
                <a:ea typeface="+mj-ea"/>
                <a:cs typeface="楷体" panose="02010609060101010101" charset="-122"/>
              </a:endParaRPr>
            </a:p>
          </p:txBody>
        </p:sp>
        <p:sp>
          <p:nvSpPr>
            <p:cNvPr id="131086" name="Text Box 15"/>
            <p:cNvSpPr txBox="1">
              <a:spLocks noChangeArrowheads="1"/>
            </p:cNvSpPr>
            <p:nvPr/>
          </p:nvSpPr>
          <p:spPr bwMode="auto">
            <a:xfrm>
              <a:off x="459" y="1855"/>
              <a:ext cx="677" cy="293"/>
            </a:xfrm>
            <a:prstGeom prst="rect">
              <a:avLst/>
            </a:prstGeom>
            <a:noFill/>
            <a:ln w="12700">
              <a:noFill/>
              <a:miter lim="800000"/>
              <a:headEnd type="none" w="sm" len="sm"/>
              <a:tailEnd type="none" w="sm" len="sm"/>
            </a:ln>
          </p:spPr>
          <p:txBody>
            <a:bodyPr wrap="none">
              <a:spAutoFit/>
            </a:bodyPr>
            <a:lstStyle/>
            <a:p>
              <a:pPr eaLnBrk="1" hangingPunct="1"/>
              <a:r>
                <a:rPr kumimoji="1" lang="zh-CN" altLang="en-US" dirty="0">
                  <a:solidFill>
                    <a:srgbClr val="FB0505"/>
                  </a:solidFill>
                  <a:latin typeface="+mj-ea"/>
                  <a:ea typeface="+mj-ea"/>
                  <a:cs typeface="楷体" panose="02010609060101010101" charset="-122"/>
                </a:rPr>
                <a:t>新风机组</a:t>
              </a:r>
              <a:endParaRPr kumimoji="1" lang="zh-CN" altLang="en-US" dirty="0">
                <a:solidFill>
                  <a:srgbClr val="FB0505"/>
                </a:solidFill>
                <a:latin typeface="+mj-ea"/>
                <a:ea typeface="+mj-ea"/>
                <a:cs typeface="楷体" panose="02010609060101010101" charset="-122"/>
              </a:endParaRPr>
            </a:p>
          </p:txBody>
        </p:sp>
        <p:sp>
          <p:nvSpPr>
            <p:cNvPr id="131087" name="Line 16"/>
            <p:cNvSpPr>
              <a:spLocks noChangeShapeType="1"/>
            </p:cNvSpPr>
            <p:nvPr/>
          </p:nvSpPr>
          <p:spPr bwMode="auto">
            <a:xfrm flipV="1">
              <a:off x="2843" y="1967"/>
              <a:ext cx="0" cy="441"/>
            </a:xfrm>
            <a:prstGeom prst="line">
              <a:avLst/>
            </a:prstGeom>
            <a:noFill/>
            <a:ln w="28575">
              <a:solidFill>
                <a:schemeClr val="accent2"/>
              </a:solidFill>
              <a:round/>
              <a:headEnd type="none" w="sm" len="sm"/>
              <a:tailEnd type="none" w="sm" len="sm"/>
            </a:ln>
          </p:spPr>
          <p:txBody>
            <a:bodyPr wrap="none" anchor="ctr"/>
            <a:lstStyle/>
            <a:p>
              <a:endParaRPr lang="zh-CN" altLang="en-US"/>
            </a:p>
          </p:txBody>
        </p:sp>
        <p:sp>
          <p:nvSpPr>
            <p:cNvPr id="131088" name="Line 17"/>
            <p:cNvSpPr>
              <a:spLocks noChangeShapeType="1"/>
            </p:cNvSpPr>
            <p:nvPr/>
          </p:nvSpPr>
          <p:spPr bwMode="auto">
            <a:xfrm flipV="1">
              <a:off x="1976" y="1894"/>
              <a:ext cx="0" cy="404"/>
            </a:xfrm>
            <a:prstGeom prst="line">
              <a:avLst/>
            </a:prstGeom>
            <a:noFill/>
            <a:ln w="12700">
              <a:solidFill>
                <a:schemeClr val="tx1"/>
              </a:solidFill>
              <a:round/>
              <a:headEnd type="none" w="sm" len="sm"/>
              <a:tailEnd type="none" w="sm" len="sm"/>
            </a:ln>
          </p:spPr>
          <p:txBody>
            <a:bodyPr wrap="none" anchor="ctr"/>
            <a:lstStyle/>
            <a:p>
              <a:endParaRPr lang="zh-CN" altLang="en-US"/>
            </a:p>
          </p:txBody>
        </p:sp>
        <p:sp>
          <p:nvSpPr>
            <p:cNvPr id="131089" name="Line 18"/>
            <p:cNvSpPr>
              <a:spLocks noChangeShapeType="1"/>
            </p:cNvSpPr>
            <p:nvPr/>
          </p:nvSpPr>
          <p:spPr bwMode="auto">
            <a:xfrm flipH="1">
              <a:off x="1645" y="1894"/>
              <a:ext cx="331" cy="0"/>
            </a:xfrm>
            <a:prstGeom prst="line">
              <a:avLst/>
            </a:prstGeom>
            <a:noFill/>
            <a:ln w="12700">
              <a:solidFill>
                <a:schemeClr val="tx1"/>
              </a:solidFill>
              <a:round/>
              <a:headEnd type="none" w="sm" len="sm"/>
              <a:tailEnd type="none" w="sm" len="sm"/>
            </a:ln>
          </p:spPr>
          <p:txBody>
            <a:bodyPr wrap="none" anchor="ctr"/>
            <a:lstStyle/>
            <a:p>
              <a:endParaRPr lang="zh-CN" altLang="en-US"/>
            </a:p>
          </p:txBody>
        </p:sp>
        <p:sp>
          <p:nvSpPr>
            <p:cNvPr id="131090" name="Line 19"/>
            <p:cNvSpPr>
              <a:spLocks noChangeShapeType="1"/>
            </p:cNvSpPr>
            <p:nvPr/>
          </p:nvSpPr>
          <p:spPr bwMode="auto">
            <a:xfrm>
              <a:off x="2168" y="2466"/>
              <a:ext cx="0" cy="441"/>
            </a:xfrm>
            <a:prstGeom prst="line">
              <a:avLst/>
            </a:prstGeom>
            <a:noFill/>
            <a:ln w="12700">
              <a:solidFill>
                <a:schemeClr val="tx1"/>
              </a:solidFill>
              <a:round/>
              <a:headEnd type="none" w="sm" len="sm"/>
              <a:tailEnd type="none" w="sm" len="sm"/>
            </a:ln>
          </p:spPr>
          <p:txBody>
            <a:bodyPr wrap="none" anchor="ctr"/>
            <a:lstStyle/>
            <a:p>
              <a:endParaRPr lang="zh-CN" altLang="en-US"/>
            </a:p>
          </p:txBody>
        </p:sp>
        <p:sp>
          <p:nvSpPr>
            <p:cNvPr id="131091" name="Line 20"/>
            <p:cNvSpPr>
              <a:spLocks noChangeShapeType="1"/>
            </p:cNvSpPr>
            <p:nvPr/>
          </p:nvSpPr>
          <p:spPr bwMode="auto">
            <a:xfrm flipH="1">
              <a:off x="1663" y="2907"/>
              <a:ext cx="505" cy="0"/>
            </a:xfrm>
            <a:prstGeom prst="line">
              <a:avLst/>
            </a:prstGeom>
            <a:noFill/>
            <a:ln w="12700">
              <a:solidFill>
                <a:schemeClr val="tx1"/>
              </a:solidFill>
              <a:round/>
              <a:headEnd type="none" w="sm" len="sm"/>
              <a:tailEnd type="none" w="sm" len="sm"/>
            </a:ln>
          </p:spPr>
          <p:txBody>
            <a:bodyPr wrap="none" anchor="ctr"/>
            <a:lstStyle/>
            <a:p>
              <a:endParaRPr lang="zh-CN" altLang="en-US"/>
            </a:p>
          </p:txBody>
        </p:sp>
        <p:sp>
          <p:nvSpPr>
            <p:cNvPr id="131092" name="Text Box 21"/>
            <p:cNvSpPr txBox="1">
              <a:spLocks noChangeArrowheads="1"/>
            </p:cNvSpPr>
            <p:nvPr/>
          </p:nvSpPr>
          <p:spPr bwMode="auto">
            <a:xfrm>
              <a:off x="874" y="971"/>
              <a:ext cx="556" cy="295"/>
            </a:xfrm>
            <a:prstGeom prst="rect">
              <a:avLst/>
            </a:prstGeom>
            <a:noFill/>
            <a:ln w="12700">
              <a:noFill/>
              <a:miter lim="800000"/>
              <a:headEnd type="none" w="sm" len="sm"/>
              <a:tailEnd type="none" w="sm" len="sm"/>
            </a:ln>
          </p:spPr>
          <p:txBody>
            <a:bodyPr wrap="none">
              <a:spAutoFit/>
            </a:bodyPr>
            <a:lstStyle/>
            <a:p>
              <a:pPr eaLnBrk="1" hangingPunct="1"/>
              <a:r>
                <a:rPr kumimoji="1" lang="en-US" altLang="zh-CN" dirty="0">
                  <a:solidFill>
                    <a:srgbClr val="1B1FB5"/>
                  </a:solidFill>
                </a:rPr>
                <a:t>TCP/IP</a:t>
              </a:r>
              <a:endParaRPr kumimoji="1" lang="en-US" altLang="zh-CN" dirty="0">
                <a:solidFill>
                  <a:srgbClr val="1B1FB5"/>
                </a:solidFill>
              </a:endParaRPr>
            </a:p>
          </p:txBody>
        </p:sp>
        <p:pic>
          <p:nvPicPr>
            <p:cNvPr id="131093" name="Picture 22"/>
            <p:cNvPicPr>
              <a:picLocks noChangeAspect="1" noChangeArrowheads="1"/>
            </p:cNvPicPr>
            <p:nvPr/>
          </p:nvPicPr>
          <p:blipFill>
            <a:blip r:embed="rId5"/>
            <a:srcRect/>
            <a:stretch>
              <a:fillRect/>
            </a:stretch>
          </p:blipFill>
          <p:spPr bwMode="auto">
            <a:xfrm>
              <a:off x="1149" y="2702"/>
              <a:ext cx="579" cy="325"/>
            </a:xfrm>
            <a:prstGeom prst="rect">
              <a:avLst/>
            </a:prstGeom>
            <a:noFill/>
            <a:ln w="9525">
              <a:noFill/>
              <a:miter lim="800000"/>
              <a:headEnd/>
              <a:tailEnd/>
            </a:ln>
          </p:spPr>
        </p:pic>
        <p:pic>
          <p:nvPicPr>
            <p:cNvPr id="131094" name="Picture 23"/>
            <p:cNvPicPr>
              <a:picLocks noChangeAspect="1" noChangeArrowheads="1"/>
            </p:cNvPicPr>
            <p:nvPr/>
          </p:nvPicPr>
          <p:blipFill>
            <a:blip r:embed="rId6"/>
            <a:srcRect/>
            <a:stretch>
              <a:fillRect/>
            </a:stretch>
          </p:blipFill>
          <p:spPr bwMode="auto">
            <a:xfrm>
              <a:off x="1190" y="2151"/>
              <a:ext cx="504" cy="448"/>
            </a:xfrm>
            <a:prstGeom prst="rect">
              <a:avLst/>
            </a:prstGeom>
            <a:noFill/>
            <a:ln w="9525">
              <a:noFill/>
              <a:miter lim="800000"/>
              <a:headEnd/>
              <a:tailEnd/>
            </a:ln>
          </p:spPr>
        </p:pic>
        <p:pic>
          <p:nvPicPr>
            <p:cNvPr id="131095" name="Picture 24"/>
            <p:cNvPicPr>
              <a:picLocks noChangeAspect="1" noChangeArrowheads="1"/>
            </p:cNvPicPr>
            <p:nvPr/>
          </p:nvPicPr>
          <p:blipFill>
            <a:blip r:embed="rId7"/>
            <a:srcRect/>
            <a:stretch>
              <a:fillRect/>
            </a:stretch>
          </p:blipFill>
          <p:spPr bwMode="auto">
            <a:xfrm>
              <a:off x="1273" y="1820"/>
              <a:ext cx="372" cy="269"/>
            </a:xfrm>
            <a:prstGeom prst="rect">
              <a:avLst/>
            </a:prstGeom>
            <a:noFill/>
            <a:ln w="9525">
              <a:noFill/>
              <a:miter lim="800000"/>
              <a:headEnd/>
              <a:tailEnd/>
            </a:ln>
          </p:spPr>
        </p:pic>
        <p:sp>
          <p:nvSpPr>
            <p:cNvPr id="131096" name="Line 25"/>
            <p:cNvSpPr>
              <a:spLocks noChangeShapeType="1"/>
            </p:cNvSpPr>
            <p:nvPr/>
          </p:nvSpPr>
          <p:spPr bwMode="auto">
            <a:xfrm>
              <a:off x="693" y="1410"/>
              <a:ext cx="4145" cy="6"/>
            </a:xfrm>
            <a:prstGeom prst="line">
              <a:avLst/>
            </a:prstGeom>
            <a:noFill/>
            <a:ln w="50800">
              <a:solidFill>
                <a:srgbClr val="FF2727"/>
              </a:solidFill>
              <a:round/>
              <a:headEnd type="triangle" w="med" len="med"/>
              <a:tailEnd type="triangle" w="med" len="med"/>
            </a:ln>
            <a:scene3d>
              <a:camera prst="legacyPerspectiveTop"/>
              <a:lightRig rig="legacyFlat3" dir="r"/>
            </a:scene3d>
            <a:sp3d extrusionH="430200" prstMaterial="legacyMatte">
              <a:bevelT w="13500" h="13500" prst="angle"/>
              <a:bevelB w="13500" h="13500" prst="angle"/>
              <a:extrusionClr>
                <a:srgbClr val="FF2727"/>
              </a:extrusionClr>
            </a:sp3d>
          </p:spPr>
          <p:txBody>
            <a:bodyPr wrap="none" anchor="ctr">
              <a:flatTx/>
            </a:bodyPr>
            <a:lstStyle/>
            <a:p>
              <a:endParaRPr lang="zh-CN" altLang="en-US"/>
            </a:p>
          </p:txBody>
        </p:sp>
        <p:sp>
          <p:nvSpPr>
            <p:cNvPr id="131097" name="Line 26"/>
            <p:cNvSpPr>
              <a:spLocks noChangeShapeType="1"/>
            </p:cNvSpPr>
            <p:nvPr/>
          </p:nvSpPr>
          <p:spPr bwMode="auto">
            <a:xfrm>
              <a:off x="2843" y="1416"/>
              <a:ext cx="0" cy="214"/>
            </a:xfrm>
            <a:prstGeom prst="line">
              <a:avLst/>
            </a:prstGeom>
            <a:noFill/>
            <a:ln w="50800">
              <a:solidFill>
                <a:srgbClr val="FF2727"/>
              </a:solidFill>
              <a:round/>
            </a:ln>
            <a:scene3d>
              <a:camera prst="legacyPerspectiveTop"/>
              <a:lightRig rig="legacyFlat3" dir="r"/>
            </a:scene3d>
            <a:sp3d extrusionH="430200" prstMaterial="legacyMatte">
              <a:bevelT w="13500" h="13500" prst="angle"/>
              <a:bevelB w="13500" h="13500" prst="angle"/>
              <a:extrusionClr>
                <a:srgbClr val="FF2727"/>
              </a:extrusionClr>
            </a:sp3d>
          </p:spPr>
          <p:txBody>
            <a:bodyPr wrap="none" anchor="ctr">
              <a:flatTx/>
            </a:bodyPr>
            <a:lstStyle/>
            <a:p>
              <a:endParaRPr lang="zh-CN" altLang="en-US"/>
            </a:p>
          </p:txBody>
        </p:sp>
        <p:grpSp>
          <p:nvGrpSpPr>
            <p:cNvPr id="131098" name="Group 27"/>
            <p:cNvGrpSpPr/>
            <p:nvPr/>
          </p:nvGrpSpPr>
          <p:grpSpPr bwMode="auto">
            <a:xfrm>
              <a:off x="2719" y="1562"/>
              <a:ext cx="239" cy="434"/>
              <a:chOff x="1642" y="1999"/>
              <a:chExt cx="229" cy="481"/>
            </a:xfrm>
          </p:grpSpPr>
          <p:sp>
            <p:nvSpPr>
              <p:cNvPr id="131099" name="Line 28"/>
              <p:cNvSpPr>
                <a:spLocks noChangeShapeType="1"/>
              </p:cNvSpPr>
              <p:nvPr/>
            </p:nvSpPr>
            <p:spPr bwMode="auto">
              <a:xfrm>
                <a:off x="1714" y="2079"/>
                <a:ext cx="1" cy="204"/>
              </a:xfrm>
              <a:prstGeom prst="line">
                <a:avLst/>
              </a:prstGeom>
              <a:noFill/>
              <a:ln w="20638">
                <a:solidFill>
                  <a:srgbClr val="FA6AC0"/>
                </a:solidFill>
                <a:round/>
              </a:ln>
            </p:spPr>
            <p:txBody>
              <a:bodyPr/>
              <a:lstStyle/>
              <a:p>
                <a:endParaRPr lang="zh-CN" altLang="en-US"/>
              </a:p>
            </p:txBody>
          </p:sp>
          <p:sp>
            <p:nvSpPr>
              <p:cNvPr id="131100" name="Freeform 29"/>
              <p:cNvSpPr/>
              <p:nvPr/>
            </p:nvSpPr>
            <p:spPr bwMode="auto">
              <a:xfrm>
                <a:off x="1656" y="1999"/>
                <a:ext cx="215" cy="31"/>
              </a:xfrm>
              <a:custGeom>
                <a:avLst/>
                <a:gdLst>
                  <a:gd name="T0" fmla="*/ 0 w 431"/>
                  <a:gd name="T1" fmla="*/ 0 h 63"/>
                  <a:gd name="T2" fmla="*/ 0 w 431"/>
                  <a:gd name="T3" fmla="*/ 0 h 63"/>
                  <a:gd name="T4" fmla="*/ 0 w 431"/>
                  <a:gd name="T5" fmla="*/ 0 h 63"/>
                  <a:gd name="T6" fmla="*/ 0 w 431"/>
                  <a:gd name="T7" fmla="*/ 0 h 63"/>
                  <a:gd name="T8" fmla="*/ 0 w 431"/>
                  <a:gd name="T9" fmla="*/ 0 h 63"/>
                  <a:gd name="T10" fmla="*/ 0 60000 65536"/>
                  <a:gd name="T11" fmla="*/ 0 60000 65536"/>
                  <a:gd name="T12" fmla="*/ 0 60000 65536"/>
                  <a:gd name="T13" fmla="*/ 0 60000 65536"/>
                  <a:gd name="T14" fmla="*/ 0 60000 65536"/>
                  <a:gd name="T15" fmla="*/ 0 w 431"/>
                  <a:gd name="T16" fmla="*/ 0 h 63"/>
                  <a:gd name="T17" fmla="*/ 431 w 431"/>
                  <a:gd name="T18" fmla="*/ 63 h 63"/>
                </a:gdLst>
                <a:ahLst/>
                <a:cxnLst>
                  <a:cxn ang="T10">
                    <a:pos x="T0" y="T1"/>
                  </a:cxn>
                  <a:cxn ang="T11">
                    <a:pos x="T2" y="T3"/>
                  </a:cxn>
                  <a:cxn ang="T12">
                    <a:pos x="T4" y="T5"/>
                  </a:cxn>
                  <a:cxn ang="T13">
                    <a:pos x="T6" y="T7"/>
                  </a:cxn>
                  <a:cxn ang="T14">
                    <a:pos x="T8" y="T9"/>
                  </a:cxn>
                </a:cxnLst>
                <a:rect l="T15" t="T16" r="T17" b="T18"/>
                <a:pathLst>
                  <a:path w="431" h="63">
                    <a:moveTo>
                      <a:pt x="431" y="0"/>
                    </a:moveTo>
                    <a:lnTo>
                      <a:pt x="66" y="0"/>
                    </a:lnTo>
                    <a:lnTo>
                      <a:pt x="0" y="63"/>
                    </a:lnTo>
                    <a:lnTo>
                      <a:pt x="354" y="63"/>
                    </a:lnTo>
                    <a:lnTo>
                      <a:pt x="431" y="0"/>
                    </a:lnTo>
                    <a:close/>
                  </a:path>
                </a:pathLst>
              </a:custGeom>
              <a:solidFill>
                <a:srgbClr val="919191"/>
              </a:solidFill>
              <a:ln w="9525">
                <a:solidFill>
                  <a:srgbClr val="232323"/>
                </a:solidFill>
                <a:round/>
              </a:ln>
            </p:spPr>
            <p:txBody>
              <a:bodyPr/>
              <a:lstStyle/>
              <a:p>
                <a:endParaRPr lang="zh-CN" altLang="en-US"/>
              </a:p>
            </p:txBody>
          </p:sp>
          <p:sp>
            <p:nvSpPr>
              <p:cNvPr id="131101" name="Freeform 30"/>
              <p:cNvSpPr/>
              <p:nvPr/>
            </p:nvSpPr>
            <p:spPr bwMode="auto">
              <a:xfrm>
                <a:off x="1642" y="2032"/>
                <a:ext cx="191" cy="15"/>
              </a:xfrm>
              <a:custGeom>
                <a:avLst/>
                <a:gdLst>
                  <a:gd name="T0" fmla="*/ 0 w 383"/>
                  <a:gd name="T1" fmla="*/ 0 h 31"/>
                  <a:gd name="T2" fmla="*/ 0 w 383"/>
                  <a:gd name="T3" fmla="*/ 0 h 31"/>
                  <a:gd name="T4" fmla="*/ 0 w 383"/>
                  <a:gd name="T5" fmla="*/ 0 h 31"/>
                  <a:gd name="T6" fmla="*/ 0 w 383"/>
                  <a:gd name="T7" fmla="*/ 0 h 31"/>
                  <a:gd name="T8" fmla="*/ 0 w 383"/>
                  <a:gd name="T9" fmla="*/ 0 h 31"/>
                  <a:gd name="T10" fmla="*/ 0 60000 65536"/>
                  <a:gd name="T11" fmla="*/ 0 60000 65536"/>
                  <a:gd name="T12" fmla="*/ 0 60000 65536"/>
                  <a:gd name="T13" fmla="*/ 0 60000 65536"/>
                  <a:gd name="T14" fmla="*/ 0 60000 65536"/>
                  <a:gd name="T15" fmla="*/ 0 w 383"/>
                  <a:gd name="T16" fmla="*/ 0 h 31"/>
                  <a:gd name="T17" fmla="*/ 383 w 383"/>
                  <a:gd name="T18" fmla="*/ 31 h 31"/>
                </a:gdLst>
                <a:ahLst/>
                <a:cxnLst>
                  <a:cxn ang="T10">
                    <a:pos x="T0" y="T1"/>
                  </a:cxn>
                  <a:cxn ang="T11">
                    <a:pos x="T2" y="T3"/>
                  </a:cxn>
                  <a:cxn ang="T12">
                    <a:pos x="T4" y="T5"/>
                  </a:cxn>
                  <a:cxn ang="T13">
                    <a:pos x="T6" y="T7"/>
                  </a:cxn>
                  <a:cxn ang="T14">
                    <a:pos x="T8" y="T9"/>
                  </a:cxn>
                </a:cxnLst>
                <a:rect l="T15" t="T16" r="T17" b="T18"/>
                <a:pathLst>
                  <a:path w="383" h="31">
                    <a:moveTo>
                      <a:pt x="383" y="0"/>
                    </a:moveTo>
                    <a:lnTo>
                      <a:pt x="355" y="31"/>
                    </a:lnTo>
                    <a:lnTo>
                      <a:pt x="0" y="31"/>
                    </a:lnTo>
                    <a:lnTo>
                      <a:pt x="27" y="0"/>
                    </a:lnTo>
                    <a:lnTo>
                      <a:pt x="383" y="0"/>
                    </a:lnTo>
                    <a:close/>
                  </a:path>
                </a:pathLst>
              </a:custGeom>
              <a:solidFill>
                <a:srgbClr val="919191"/>
              </a:solidFill>
              <a:ln w="9525">
                <a:solidFill>
                  <a:srgbClr val="232323"/>
                </a:solidFill>
                <a:round/>
              </a:ln>
            </p:spPr>
            <p:txBody>
              <a:bodyPr/>
              <a:lstStyle/>
              <a:p>
                <a:endParaRPr lang="zh-CN" altLang="en-US"/>
              </a:p>
            </p:txBody>
          </p:sp>
          <p:sp>
            <p:nvSpPr>
              <p:cNvPr id="131102" name="Freeform 31"/>
              <p:cNvSpPr/>
              <p:nvPr/>
            </p:nvSpPr>
            <p:spPr bwMode="auto">
              <a:xfrm>
                <a:off x="1819" y="1999"/>
                <a:ext cx="51" cy="481"/>
              </a:xfrm>
              <a:custGeom>
                <a:avLst/>
                <a:gdLst>
                  <a:gd name="T0" fmla="*/ 0 w 103"/>
                  <a:gd name="T1" fmla="*/ 0 h 961"/>
                  <a:gd name="T2" fmla="*/ 0 w 103"/>
                  <a:gd name="T3" fmla="*/ 1 h 961"/>
                  <a:gd name="T4" fmla="*/ 0 w 103"/>
                  <a:gd name="T5" fmla="*/ 1 h 961"/>
                  <a:gd name="T6" fmla="*/ 0 w 103"/>
                  <a:gd name="T7" fmla="*/ 1 h 961"/>
                  <a:gd name="T8" fmla="*/ 0 w 103"/>
                  <a:gd name="T9" fmla="*/ 1 h 961"/>
                  <a:gd name="T10" fmla="*/ 0 w 103"/>
                  <a:gd name="T11" fmla="*/ 0 h 961"/>
                  <a:gd name="T12" fmla="*/ 0 60000 65536"/>
                  <a:gd name="T13" fmla="*/ 0 60000 65536"/>
                  <a:gd name="T14" fmla="*/ 0 60000 65536"/>
                  <a:gd name="T15" fmla="*/ 0 60000 65536"/>
                  <a:gd name="T16" fmla="*/ 0 60000 65536"/>
                  <a:gd name="T17" fmla="*/ 0 60000 65536"/>
                  <a:gd name="T18" fmla="*/ 0 w 103"/>
                  <a:gd name="T19" fmla="*/ 0 h 961"/>
                  <a:gd name="T20" fmla="*/ 103 w 103"/>
                  <a:gd name="T21" fmla="*/ 961 h 961"/>
                </a:gdLst>
                <a:ahLst/>
                <a:cxnLst>
                  <a:cxn ang="T12">
                    <a:pos x="T0" y="T1"/>
                  </a:cxn>
                  <a:cxn ang="T13">
                    <a:pos x="T2" y="T3"/>
                  </a:cxn>
                  <a:cxn ang="T14">
                    <a:pos x="T4" y="T5"/>
                  </a:cxn>
                  <a:cxn ang="T15">
                    <a:pos x="T6" y="T7"/>
                  </a:cxn>
                  <a:cxn ang="T16">
                    <a:pos x="T8" y="T9"/>
                  </a:cxn>
                  <a:cxn ang="T17">
                    <a:pos x="T10" y="T11"/>
                  </a:cxn>
                </a:cxnLst>
                <a:rect l="T18" t="T19" r="T20" b="T21"/>
                <a:pathLst>
                  <a:path w="103" h="961">
                    <a:moveTo>
                      <a:pt x="103" y="0"/>
                    </a:moveTo>
                    <a:lnTo>
                      <a:pt x="24" y="64"/>
                    </a:lnTo>
                    <a:lnTo>
                      <a:pt x="0" y="95"/>
                    </a:lnTo>
                    <a:lnTo>
                      <a:pt x="0" y="961"/>
                    </a:lnTo>
                    <a:lnTo>
                      <a:pt x="103" y="889"/>
                    </a:lnTo>
                    <a:lnTo>
                      <a:pt x="103" y="0"/>
                    </a:lnTo>
                    <a:close/>
                  </a:path>
                </a:pathLst>
              </a:custGeom>
              <a:solidFill>
                <a:srgbClr val="232323"/>
              </a:solidFill>
              <a:ln w="9525">
                <a:noFill/>
                <a:round/>
              </a:ln>
            </p:spPr>
            <p:txBody>
              <a:bodyPr/>
              <a:lstStyle/>
              <a:p>
                <a:endParaRPr lang="zh-CN" altLang="en-US"/>
              </a:p>
            </p:txBody>
          </p:sp>
          <p:sp>
            <p:nvSpPr>
              <p:cNvPr id="131103" name="Freeform 32"/>
              <p:cNvSpPr/>
              <p:nvPr/>
            </p:nvSpPr>
            <p:spPr bwMode="auto">
              <a:xfrm>
                <a:off x="1819" y="2000"/>
                <a:ext cx="52" cy="480"/>
              </a:xfrm>
              <a:custGeom>
                <a:avLst/>
                <a:gdLst>
                  <a:gd name="T0" fmla="*/ 1 w 104"/>
                  <a:gd name="T1" fmla="*/ 0 h 960"/>
                  <a:gd name="T2" fmla="*/ 1 w 104"/>
                  <a:gd name="T3" fmla="*/ 1 h 960"/>
                  <a:gd name="T4" fmla="*/ 0 w 104"/>
                  <a:gd name="T5" fmla="*/ 1 h 960"/>
                  <a:gd name="T6" fmla="*/ 0 w 104"/>
                  <a:gd name="T7" fmla="*/ 1 h 960"/>
                  <a:gd name="T8" fmla="*/ 1 w 104"/>
                  <a:gd name="T9" fmla="*/ 1 h 960"/>
                  <a:gd name="T10" fmla="*/ 1 w 104"/>
                  <a:gd name="T11" fmla="*/ 0 h 960"/>
                  <a:gd name="T12" fmla="*/ 0 60000 65536"/>
                  <a:gd name="T13" fmla="*/ 0 60000 65536"/>
                  <a:gd name="T14" fmla="*/ 0 60000 65536"/>
                  <a:gd name="T15" fmla="*/ 0 60000 65536"/>
                  <a:gd name="T16" fmla="*/ 0 60000 65536"/>
                  <a:gd name="T17" fmla="*/ 0 60000 65536"/>
                  <a:gd name="T18" fmla="*/ 0 w 104"/>
                  <a:gd name="T19" fmla="*/ 0 h 960"/>
                  <a:gd name="T20" fmla="*/ 104 w 104"/>
                  <a:gd name="T21" fmla="*/ 960 h 960"/>
                </a:gdLst>
                <a:ahLst/>
                <a:cxnLst>
                  <a:cxn ang="T12">
                    <a:pos x="T0" y="T1"/>
                  </a:cxn>
                  <a:cxn ang="T13">
                    <a:pos x="T2" y="T3"/>
                  </a:cxn>
                  <a:cxn ang="T14">
                    <a:pos x="T4" y="T5"/>
                  </a:cxn>
                  <a:cxn ang="T15">
                    <a:pos x="T6" y="T7"/>
                  </a:cxn>
                  <a:cxn ang="T16">
                    <a:pos x="T8" y="T9"/>
                  </a:cxn>
                  <a:cxn ang="T17">
                    <a:pos x="T10" y="T11"/>
                  </a:cxn>
                </a:cxnLst>
                <a:rect l="T18" t="T19" r="T20" b="T21"/>
                <a:pathLst>
                  <a:path w="104" h="960">
                    <a:moveTo>
                      <a:pt x="104" y="0"/>
                    </a:moveTo>
                    <a:lnTo>
                      <a:pt x="27" y="63"/>
                    </a:lnTo>
                    <a:lnTo>
                      <a:pt x="0" y="92"/>
                    </a:lnTo>
                    <a:lnTo>
                      <a:pt x="0" y="960"/>
                    </a:lnTo>
                    <a:lnTo>
                      <a:pt x="104" y="888"/>
                    </a:lnTo>
                    <a:lnTo>
                      <a:pt x="104" y="0"/>
                    </a:lnTo>
                    <a:close/>
                  </a:path>
                </a:pathLst>
              </a:custGeom>
              <a:noFill/>
              <a:ln w="9525">
                <a:solidFill>
                  <a:srgbClr val="232323"/>
                </a:solidFill>
                <a:round/>
              </a:ln>
            </p:spPr>
            <p:txBody>
              <a:bodyPr/>
              <a:lstStyle/>
              <a:p>
                <a:endParaRPr lang="zh-CN" altLang="en-US"/>
              </a:p>
            </p:txBody>
          </p:sp>
          <p:sp>
            <p:nvSpPr>
              <p:cNvPr id="131104" name="Freeform 33"/>
              <p:cNvSpPr/>
              <p:nvPr/>
            </p:nvSpPr>
            <p:spPr bwMode="auto">
              <a:xfrm>
                <a:off x="1642" y="2046"/>
                <a:ext cx="177" cy="434"/>
              </a:xfrm>
              <a:custGeom>
                <a:avLst/>
                <a:gdLst>
                  <a:gd name="T0" fmla="*/ 1 w 354"/>
                  <a:gd name="T1" fmla="*/ 1 h 868"/>
                  <a:gd name="T2" fmla="*/ 1 w 354"/>
                  <a:gd name="T3" fmla="*/ 0 h 868"/>
                  <a:gd name="T4" fmla="*/ 0 w 354"/>
                  <a:gd name="T5" fmla="*/ 0 h 868"/>
                  <a:gd name="T6" fmla="*/ 0 w 354"/>
                  <a:gd name="T7" fmla="*/ 1 h 868"/>
                  <a:gd name="T8" fmla="*/ 1 w 354"/>
                  <a:gd name="T9" fmla="*/ 1 h 868"/>
                  <a:gd name="T10" fmla="*/ 1 w 354"/>
                  <a:gd name="T11" fmla="*/ 1 h 868"/>
                  <a:gd name="T12" fmla="*/ 0 60000 65536"/>
                  <a:gd name="T13" fmla="*/ 0 60000 65536"/>
                  <a:gd name="T14" fmla="*/ 0 60000 65536"/>
                  <a:gd name="T15" fmla="*/ 0 60000 65536"/>
                  <a:gd name="T16" fmla="*/ 0 60000 65536"/>
                  <a:gd name="T17" fmla="*/ 0 60000 65536"/>
                  <a:gd name="T18" fmla="*/ 0 w 354"/>
                  <a:gd name="T19" fmla="*/ 0 h 868"/>
                  <a:gd name="T20" fmla="*/ 354 w 354"/>
                  <a:gd name="T21" fmla="*/ 868 h 868"/>
                </a:gdLst>
                <a:ahLst/>
                <a:cxnLst>
                  <a:cxn ang="T12">
                    <a:pos x="T0" y="T1"/>
                  </a:cxn>
                  <a:cxn ang="T13">
                    <a:pos x="T2" y="T3"/>
                  </a:cxn>
                  <a:cxn ang="T14">
                    <a:pos x="T4" y="T5"/>
                  </a:cxn>
                  <a:cxn ang="T15">
                    <a:pos x="T6" y="T7"/>
                  </a:cxn>
                  <a:cxn ang="T16">
                    <a:pos x="T8" y="T9"/>
                  </a:cxn>
                  <a:cxn ang="T17">
                    <a:pos x="T10" y="T11"/>
                  </a:cxn>
                </a:cxnLst>
                <a:rect l="T18" t="T19" r="T20" b="T21"/>
                <a:pathLst>
                  <a:path w="354" h="868">
                    <a:moveTo>
                      <a:pt x="354" y="868"/>
                    </a:moveTo>
                    <a:lnTo>
                      <a:pt x="354" y="0"/>
                    </a:lnTo>
                    <a:lnTo>
                      <a:pt x="0" y="0"/>
                    </a:lnTo>
                    <a:lnTo>
                      <a:pt x="0" y="827"/>
                    </a:lnTo>
                    <a:lnTo>
                      <a:pt x="39" y="868"/>
                    </a:lnTo>
                    <a:lnTo>
                      <a:pt x="354" y="868"/>
                    </a:lnTo>
                    <a:close/>
                  </a:path>
                </a:pathLst>
              </a:custGeom>
              <a:solidFill>
                <a:srgbClr val="737373"/>
              </a:solidFill>
              <a:ln w="9525">
                <a:solidFill>
                  <a:srgbClr val="232323"/>
                </a:solidFill>
                <a:round/>
              </a:ln>
            </p:spPr>
            <p:txBody>
              <a:bodyPr/>
              <a:lstStyle/>
              <a:p>
                <a:endParaRPr lang="zh-CN" altLang="en-US"/>
              </a:p>
            </p:txBody>
          </p:sp>
          <p:sp>
            <p:nvSpPr>
              <p:cNvPr id="131105" name="Freeform 34"/>
              <p:cNvSpPr/>
              <p:nvPr/>
            </p:nvSpPr>
            <p:spPr bwMode="auto">
              <a:xfrm>
                <a:off x="1646" y="2465"/>
                <a:ext cx="29" cy="15"/>
              </a:xfrm>
              <a:custGeom>
                <a:avLst/>
                <a:gdLst>
                  <a:gd name="T0" fmla="*/ 0 w 58"/>
                  <a:gd name="T1" fmla="*/ 0 h 30"/>
                  <a:gd name="T2" fmla="*/ 1 w 58"/>
                  <a:gd name="T3" fmla="*/ 1 h 30"/>
                  <a:gd name="T4" fmla="*/ 1 w 58"/>
                  <a:gd name="T5" fmla="*/ 1 h 30"/>
                  <a:gd name="T6" fmla="*/ 1 w 58"/>
                  <a:gd name="T7" fmla="*/ 0 h 30"/>
                  <a:gd name="T8" fmla="*/ 0 w 58"/>
                  <a:gd name="T9" fmla="*/ 0 h 30"/>
                  <a:gd name="T10" fmla="*/ 0 60000 65536"/>
                  <a:gd name="T11" fmla="*/ 0 60000 65536"/>
                  <a:gd name="T12" fmla="*/ 0 60000 65536"/>
                  <a:gd name="T13" fmla="*/ 0 60000 65536"/>
                  <a:gd name="T14" fmla="*/ 0 60000 65536"/>
                  <a:gd name="T15" fmla="*/ 0 w 58"/>
                  <a:gd name="T16" fmla="*/ 0 h 30"/>
                  <a:gd name="T17" fmla="*/ 58 w 58"/>
                  <a:gd name="T18" fmla="*/ 30 h 30"/>
                </a:gdLst>
                <a:ahLst/>
                <a:cxnLst>
                  <a:cxn ang="T10">
                    <a:pos x="T0" y="T1"/>
                  </a:cxn>
                  <a:cxn ang="T11">
                    <a:pos x="T2" y="T3"/>
                  </a:cxn>
                  <a:cxn ang="T12">
                    <a:pos x="T4" y="T5"/>
                  </a:cxn>
                  <a:cxn ang="T13">
                    <a:pos x="T6" y="T7"/>
                  </a:cxn>
                  <a:cxn ang="T14">
                    <a:pos x="T8" y="T9"/>
                  </a:cxn>
                </a:cxnLst>
                <a:rect l="T15" t="T16" r="T17" b="T18"/>
                <a:pathLst>
                  <a:path w="58" h="30">
                    <a:moveTo>
                      <a:pt x="0" y="0"/>
                    </a:moveTo>
                    <a:lnTo>
                      <a:pt x="32" y="30"/>
                    </a:lnTo>
                    <a:lnTo>
                      <a:pt x="58" y="30"/>
                    </a:lnTo>
                    <a:lnTo>
                      <a:pt x="58" y="0"/>
                    </a:lnTo>
                    <a:lnTo>
                      <a:pt x="0" y="0"/>
                    </a:lnTo>
                    <a:close/>
                  </a:path>
                </a:pathLst>
              </a:custGeom>
              <a:solidFill>
                <a:srgbClr val="232323"/>
              </a:solidFill>
              <a:ln w="9525">
                <a:noFill/>
                <a:round/>
              </a:ln>
            </p:spPr>
            <p:txBody>
              <a:bodyPr/>
              <a:lstStyle/>
              <a:p>
                <a:endParaRPr lang="zh-CN" altLang="en-US"/>
              </a:p>
            </p:txBody>
          </p:sp>
          <p:sp>
            <p:nvSpPr>
              <p:cNvPr id="131106" name="Rectangle 35"/>
              <p:cNvSpPr>
                <a:spLocks noChangeArrowheads="1"/>
              </p:cNvSpPr>
              <p:nvPr/>
            </p:nvSpPr>
            <p:spPr bwMode="auto">
              <a:xfrm>
                <a:off x="1694" y="2062"/>
                <a:ext cx="100" cy="290"/>
              </a:xfrm>
              <a:prstGeom prst="rect">
                <a:avLst/>
              </a:prstGeom>
              <a:solidFill>
                <a:srgbClr val="232323"/>
              </a:solidFill>
              <a:ln w="9525">
                <a:noFill/>
                <a:miter lim="800000"/>
              </a:ln>
            </p:spPr>
            <p:txBody>
              <a:bodyPr/>
              <a:lstStyle/>
              <a:p>
                <a:pPr eaLnBrk="1" hangingPunct="1"/>
                <a:endParaRPr lang="zh-CN" altLang="en-US"/>
              </a:p>
            </p:txBody>
          </p:sp>
          <p:sp>
            <p:nvSpPr>
              <p:cNvPr id="131107" name="Rectangle 36"/>
              <p:cNvSpPr>
                <a:spLocks noChangeArrowheads="1"/>
              </p:cNvSpPr>
              <p:nvPr/>
            </p:nvSpPr>
            <p:spPr bwMode="auto">
              <a:xfrm>
                <a:off x="1698" y="2065"/>
                <a:ext cx="99" cy="289"/>
              </a:xfrm>
              <a:prstGeom prst="rect">
                <a:avLst/>
              </a:prstGeom>
              <a:noFill/>
              <a:ln w="9525">
                <a:solidFill>
                  <a:srgbClr val="232323"/>
                </a:solidFill>
                <a:miter lim="800000"/>
              </a:ln>
            </p:spPr>
            <p:txBody>
              <a:bodyPr/>
              <a:lstStyle/>
              <a:p>
                <a:pPr eaLnBrk="1" hangingPunct="1"/>
                <a:endParaRPr lang="zh-CN" altLang="en-US"/>
              </a:p>
            </p:txBody>
          </p:sp>
          <p:sp>
            <p:nvSpPr>
              <p:cNvPr id="131108" name="Rectangle 37"/>
              <p:cNvSpPr>
                <a:spLocks noChangeArrowheads="1"/>
              </p:cNvSpPr>
              <p:nvPr/>
            </p:nvSpPr>
            <p:spPr bwMode="auto">
              <a:xfrm>
                <a:off x="1697" y="2369"/>
                <a:ext cx="100" cy="108"/>
              </a:xfrm>
              <a:prstGeom prst="rect">
                <a:avLst/>
              </a:prstGeom>
              <a:solidFill>
                <a:srgbClr val="969696"/>
              </a:solidFill>
              <a:ln w="9525">
                <a:solidFill>
                  <a:srgbClr val="232323"/>
                </a:solidFill>
                <a:miter lim="800000"/>
              </a:ln>
            </p:spPr>
            <p:txBody>
              <a:bodyPr/>
              <a:lstStyle/>
              <a:p>
                <a:pPr eaLnBrk="1" hangingPunct="1"/>
                <a:endParaRPr lang="zh-CN" altLang="en-US"/>
              </a:p>
            </p:txBody>
          </p:sp>
          <p:sp>
            <p:nvSpPr>
              <p:cNvPr id="131109" name="Freeform 38"/>
              <p:cNvSpPr/>
              <p:nvPr/>
            </p:nvSpPr>
            <p:spPr bwMode="auto">
              <a:xfrm>
                <a:off x="1648" y="2031"/>
                <a:ext cx="21" cy="434"/>
              </a:xfrm>
              <a:custGeom>
                <a:avLst/>
                <a:gdLst>
                  <a:gd name="T0" fmla="*/ 1 w 42"/>
                  <a:gd name="T1" fmla="*/ 0 h 869"/>
                  <a:gd name="T2" fmla="*/ 0 w 42"/>
                  <a:gd name="T3" fmla="*/ 0 h 869"/>
                  <a:gd name="T4" fmla="*/ 0 w 42"/>
                  <a:gd name="T5" fmla="*/ 0 h 869"/>
                  <a:gd name="T6" fmla="*/ 0 60000 65536"/>
                  <a:gd name="T7" fmla="*/ 0 60000 65536"/>
                  <a:gd name="T8" fmla="*/ 0 60000 65536"/>
                  <a:gd name="T9" fmla="*/ 0 w 42"/>
                  <a:gd name="T10" fmla="*/ 0 h 869"/>
                  <a:gd name="T11" fmla="*/ 42 w 42"/>
                  <a:gd name="T12" fmla="*/ 869 h 869"/>
                </a:gdLst>
                <a:ahLst/>
                <a:cxnLst>
                  <a:cxn ang="T6">
                    <a:pos x="T0" y="T1"/>
                  </a:cxn>
                  <a:cxn ang="T7">
                    <a:pos x="T2" y="T3"/>
                  </a:cxn>
                  <a:cxn ang="T8">
                    <a:pos x="T4" y="T5"/>
                  </a:cxn>
                </a:cxnLst>
                <a:rect l="T9" t="T10" r="T11" b="T12"/>
                <a:pathLst>
                  <a:path w="42" h="869">
                    <a:moveTo>
                      <a:pt x="42" y="0"/>
                    </a:moveTo>
                    <a:lnTo>
                      <a:pt x="0" y="33"/>
                    </a:lnTo>
                    <a:lnTo>
                      <a:pt x="0" y="869"/>
                    </a:lnTo>
                  </a:path>
                </a:pathLst>
              </a:custGeom>
              <a:noFill/>
              <a:ln w="9525">
                <a:solidFill>
                  <a:srgbClr val="232323"/>
                </a:solidFill>
                <a:round/>
              </a:ln>
            </p:spPr>
            <p:txBody>
              <a:bodyPr/>
              <a:lstStyle/>
              <a:p>
                <a:endParaRPr lang="zh-CN" altLang="en-US"/>
              </a:p>
            </p:txBody>
          </p:sp>
          <p:sp>
            <p:nvSpPr>
              <p:cNvPr id="131110" name="Freeform 39"/>
              <p:cNvSpPr/>
              <p:nvPr/>
            </p:nvSpPr>
            <p:spPr bwMode="auto">
              <a:xfrm>
                <a:off x="1662" y="2031"/>
                <a:ext cx="19" cy="434"/>
              </a:xfrm>
              <a:custGeom>
                <a:avLst/>
                <a:gdLst>
                  <a:gd name="T0" fmla="*/ 0 w 39"/>
                  <a:gd name="T1" fmla="*/ 0 h 869"/>
                  <a:gd name="T2" fmla="*/ 0 w 39"/>
                  <a:gd name="T3" fmla="*/ 0 h 869"/>
                  <a:gd name="T4" fmla="*/ 0 w 39"/>
                  <a:gd name="T5" fmla="*/ 0 h 869"/>
                  <a:gd name="T6" fmla="*/ 0 60000 65536"/>
                  <a:gd name="T7" fmla="*/ 0 60000 65536"/>
                  <a:gd name="T8" fmla="*/ 0 60000 65536"/>
                  <a:gd name="T9" fmla="*/ 0 w 39"/>
                  <a:gd name="T10" fmla="*/ 0 h 869"/>
                  <a:gd name="T11" fmla="*/ 39 w 39"/>
                  <a:gd name="T12" fmla="*/ 869 h 869"/>
                </a:gdLst>
                <a:ahLst/>
                <a:cxnLst>
                  <a:cxn ang="T6">
                    <a:pos x="T0" y="T1"/>
                  </a:cxn>
                  <a:cxn ang="T7">
                    <a:pos x="T2" y="T3"/>
                  </a:cxn>
                  <a:cxn ang="T8">
                    <a:pos x="T4" y="T5"/>
                  </a:cxn>
                </a:cxnLst>
                <a:rect l="T9" t="T10" r="T11" b="T12"/>
                <a:pathLst>
                  <a:path w="39" h="869">
                    <a:moveTo>
                      <a:pt x="39" y="0"/>
                    </a:moveTo>
                    <a:lnTo>
                      <a:pt x="0" y="33"/>
                    </a:lnTo>
                    <a:lnTo>
                      <a:pt x="0" y="869"/>
                    </a:lnTo>
                  </a:path>
                </a:pathLst>
              </a:custGeom>
              <a:noFill/>
              <a:ln w="9525">
                <a:solidFill>
                  <a:srgbClr val="232323"/>
                </a:solidFill>
                <a:round/>
              </a:ln>
            </p:spPr>
            <p:txBody>
              <a:bodyPr/>
              <a:lstStyle/>
              <a:p>
                <a:endParaRPr lang="zh-CN" altLang="en-US"/>
              </a:p>
            </p:txBody>
          </p:sp>
          <p:sp>
            <p:nvSpPr>
              <p:cNvPr id="131111" name="Freeform 40"/>
              <p:cNvSpPr/>
              <p:nvPr/>
            </p:nvSpPr>
            <p:spPr bwMode="auto">
              <a:xfrm>
                <a:off x="1675" y="2031"/>
                <a:ext cx="20" cy="434"/>
              </a:xfrm>
              <a:custGeom>
                <a:avLst/>
                <a:gdLst>
                  <a:gd name="T0" fmla="*/ 1 w 40"/>
                  <a:gd name="T1" fmla="*/ 0 h 869"/>
                  <a:gd name="T2" fmla="*/ 0 w 40"/>
                  <a:gd name="T3" fmla="*/ 0 h 869"/>
                  <a:gd name="T4" fmla="*/ 0 w 40"/>
                  <a:gd name="T5" fmla="*/ 0 h 869"/>
                  <a:gd name="T6" fmla="*/ 0 60000 65536"/>
                  <a:gd name="T7" fmla="*/ 0 60000 65536"/>
                  <a:gd name="T8" fmla="*/ 0 60000 65536"/>
                  <a:gd name="T9" fmla="*/ 0 w 40"/>
                  <a:gd name="T10" fmla="*/ 0 h 869"/>
                  <a:gd name="T11" fmla="*/ 40 w 40"/>
                  <a:gd name="T12" fmla="*/ 869 h 869"/>
                </a:gdLst>
                <a:ahLst/>
                <a:cxnLst>
                  <a:cxn ang="T6">
                    <a:pos x="T0" y="T1"/>
                  </a:cxn>
                  <a:cxn ang="T7">
                    <a:pos x="T2" y="T3"/>
                  </a:cxn>
                  <a:cxn ang="T8">
                    <a:pos x="T4" y="T5"/>
                  </a:cxn>
                </a:cxnLst>
                <a:rect l="T9" t="T10" r="T11" b="T12"/>
                <a:pathLst>
                  <a:path w="40" h="869">
                    <a:moveTo>
                      <a:pt x="40" y="0"/>
                    </a:moveTo>
                    <a:lnTo>
                      <a:pt x="0" y="33"/>
                    </a:lnTo>
                    <a:lnTo>
                      <a:pt x="0" y="869"/>
                    </a:lnTo>
                  </a:path>
                </a:pathLst>
              </a:custGeom>
              <a:noFill/>
              <a:ln w="9525">
                <a:solidFill>
                  <a:srgbClr val="232323"/>
                </a:solidFill>
                <a:round/>
              </a:ln>
            </p:spPr>
            <p:txBody>
              <a:bodyPr/>
              <a:lstStyle/>
              <a:p>
                <a:endParaRPr lang="zh-CN" altLang="en-US"/>
              </a:p>
            </p:txBody>
          </p:sp>
          <p:sp>
            <p:nvSpPr>
              <p:cNvPr id="131112" name="Rectangle 41"/>
              <p:cNvSpPr>
                <a:spLocks noChangeArrowheads="1"/>
              </p:cNvSpPr>
              <p:nvPr/>
            </p:nvSpPr>
            <p:spPr bwMode="auto">
              <a:xfrm>
                <a:off x="1708" y="2367"/>
                <a:ext cx="94" cy="83"/>
              </a:xfrm>
              <a:prstGeom prst="rect">
                <a:avLst/>
              </a:prstGeom>
              <a:solidFill>
                <a:srgbClr val="515151"/>
              </a:solidFill>
              <a:ln w="9525">
                <a:noFill/>
                <a:miter lim="800000"/>
              </a:ln>
            </p:spPr>
            <p:txBody>
              <a:bodyPr/>
              <a:lstStyle/>
              <a:p>
                <a:pPr eaLnBrk="1" hangingPunct="1"/>
                <a:endParaRPr lang="zh-CN" altLang="en-US"/>
              </a:p>
            </p:txBody>
          </p:sp>
          <p:sp>
            <p:nvSpPr>
              <p:cNvPr id="131113" name="Rectangle 42"/>
              <p:cNvSpPr>
                <a:spLocks noChangeArrowheads="1"/>
              </p:cNvSpPr>
              <p:nvPr/>
            </p:nvSpPr>
            <p:spPr bwMode="auto">
              <a:xfrm>
                <a:off x="1717" y="2375"/>
                <a:ext cx="74" cy="25"/>
              </a:xfrm>
              <a:prstGeom prst="rect">
                <a:avLst/>
              </a:prstGeom>
              <a:solidFill>
                <a:srgbClr val="3333CC"/>
              </a:solidFill>
              <a:ln w="9525">
                <a:solidFill>
                  <a:srgbClr val="232323"/>
                </a:solidFill>
                <a:miter lim="800000"/>
              </a:ln>
            </p:spPr>
            <p:txBody>
              <a:bodyPr/>
              <a:lstStyle/>
              <a:p>
                <a:pPr eaLnBrk="1" hangingPunct="1"/>
                <a:endParaRPr lang="zh-CN" altLang="en-US"/>
              </a:p>
            </p:txBody>
          </p:sp>
          <p:sp>
            <p:nvSpPr>
              <p:cNvPr id="131114" name="Rectangle 43"/>
              <p:cNvSpPr>
                <a:spLocks noChangeArrowheads="1"/>
              </p:cNvSpPr>
              <p:nvPr/>
            </p:nvSpPr>
            <p:spPr bwMode="auto">
              <a:xfrm>
                <a:off x="1717" y="2416"/>
                <a:ext cx="74" cy="26"/>
              </a:xfrm>
              <a:prstGeom prst="rect">
                <a:avLst/>
              </a:prstGeom>
              <a:solidFill>
                <a:srgbClr val="969696"/>
              </a:solidFill>
              <a:ln w="9525">
                <a:solidFill>
                  <a:srgbClr val="232323"/>
                </a:solidFill>
                <a:miter lim="800000"/>
              </a:ln>
            </p:spPr>
            <p:txBody>
              <a:bodyPr/>
              <a:lstStyle/>
              <a:p>
                <a:pPr eaLnBrk="1" hangingPunct="1"/>
                <a:endParaRPr lang="zh-CN" altLang="en-US"/>
              </a:p>
            </p:txBody>
          </p:sp>
          <p:sp>
            <p:nvSpPr>
              <p:cNvPr id="131115" name="Rectangle 44"/>
              <p:cNvSpPr>
                <a:spLocks noChangeArrowheads="1"/>
              </p:cNvSpPr>
              <p:nvPr/>
            </p:nvSpPr>
            <p:spPr bwMode="auto">
              <a:xfrm>
                <a:off x="1734" y="2062"/>
                <a:ext cx="29" cy="15"/>
              </a:xfrm>
              <a:prstGeom prst="rect">
                <a:avLst/>
              </a:prstGeom>
              <a:solidFill>
                <a:srgbClr val="5F8CF8"/>
              </a:solidFill>
              <a:ln w="9525">
                <a:noFill/>
                <a:miter lim="800000"/>
              </a:ln>
            </p:spPr>
            <p:txBody>
              <a:bodyPr/>
              <a:lstStyle/>
              <a:p>
                <a:pPr eaLnBrk="1" hangingPunct="1"/>
                <a:endParaRPr lang="zh-CN" altLang="en-US"/>
              </a:p>
            </p:txBody>
          </p:sp>
          <p:sp>
            <p:nvSpPr>
              <p:cNvPr id="131116" name="Rectangle 45"/>
              <p:cNvSpPr>
                <a:spLocks noChangeArrowheads="1"/>
              </p:cNvSpPr>
              <p:nvPr/>
            </p:nvSpPr>
            <p:spPr bwMode="auto">
              <a:xfrm>
                <a:off x="1734" y="2077"/>
                <a:ext cx="29" cy="271"/>
              </a:xfrm>
              <a:prstGeom prst="rect">
                <a:avLst/>
              </a:prstGeom>
              <a:solidFill>
                <a:srgbClr val="515151"/>
              </a:solidFill>
              <a:ln w="9525">
                <a:noFill/>
                <a:miter lim="800000"/>
              </a:ln>
            </p:spPr>
            <p:txBody>
              <a:bodyPr/>
              <a:lstStyle/>
              <a:p>
                <a:pPr eaLnBrk="1" hangingPunct="1"/>
                <a:endParaRPr lang="zh-CN" altLang="en-US"/>
              </a:p>
            </p:txBody>
          </p:sp>
          <p:sp>
            <p:nvSpPr>
              <p:cNvPr id="131117" name="Rectangle 46"/>
              <p:cNvSpPr>
                <a:spLocks noChangeArrowheads="1"/>
              </p:cNvSpPr>
              <p:nvPr/>
            </p:nvSpPr>
            <p:spPr bwMode="auto">
              <a:xfrm>
                <a:off x="1767" y="2077"/>
                <a:ext cx="35" cy="271"/>
              </a:xfrm>
              <a:prstGeom prst="rect">
                <a:avLst/>
              </a:prstGeom>
              <a:solidFill>
                <a:srgbClr val="515151"/>
              </a:solidFill>
              <a:ln w="9525">
                <a:noFill/>
                <a:miter lim="800000"/>
              </a:ln>
            </p:spPr>
            <p:txBody>
              <a:bodyPr/>
              <a:lstStyle/>
              <a:p>
                <a:pPr eaLnBrk="1" hangingPunct="1"/>
                <a:endParaRPr lang="zh-CN" altLang="en-US"/>
              </a:p>
            </p:txBody>
          </p:sp>
          <p:sp>
            <p:nvSpPr>
              <p:cNvPr id="131118" name="Rectangle 47"/>
              <p:cNvSpPr>
                <a:spLocks noChangeArrowheads="1"/>
              </p:cNvSpPr>
              <p:nvPr/>
            </p:nvSpPr>
            <p:spPr bwMode="auto">
              <a:xfrm>
                <a:off x="1767" y="2155"/>
                <a:ext cx="35" cy="23"/>
              </a:xfrm>
              <a:prstGeom prst="rect">
                <a:avLst/>
              </a:prstGeom>
              <a:solidFill>
                <a:srgbClr val="232323"/>
              </a:solidFill>
              <a:ln w="9525">
                <a:noFill/>
                <a:miter lim="800000"/>
              </a:ln>
            </p:spPr>
            <p:txBody>
              <a:bodyPr/>
              <a:lstStyle/>
              <a:p>
                <a:pPr eaLnBrk="1" hangingPunct="1"/>
                <a:endParaRPr lang="zh-CN" altLang="en-US"/>
              </a:p>
            </p:txBody>
          </p:sp>
          <p:sp>
            <p:nvSpPr>
              <p:cNvPr id="131119" name="Rectangle 48"/>
              <p:cNvSpPr>
                <a:spLocks noChangeArrowheads="1"/>
              </p:cNvSpPr>
              <p:nvPr/>
            </p:nvSpPr>
            <p:spPr bwMode="auto">
              <a:xfrm>
                <a:off x="1734" y="2155"/>
                <a:ext cx="29" cy="23"/>
              </a:xfrm>
              <a:prstGeom prst="rect">
                <a:avLst/>
              </a:prstGeom>
              <a:solidFill>
                <a:srgbClr val="232323"/>
              </a:solidFill>
              <a:ln w="9525">
                <a:noFill/>
                <a:miter lim="800000"/>
              </a:ln>
            </p:spPr>
            <p:txBody>
              <a:bodyPr/>
              <a:lstStyle/>
              <a:p>
                <a:pPr eaLnBrk="1" hangingPunct="1"/>
                <a:endParaRPr lang="zh-CN" altLang="en-US"/>
              </a:p>
            </p:txBody>
          </p:sp>
          <p:sp>
            <p:nvSpPr>
              <p:cNvPr id="131120" name="Rectangle 49"/>
              <p:cNvSpPr>
                <a:spLocks noChangeArrowheads="1"/>
              </p:cNvSpPr>
              <p:nvPr/>
            </p:nvSpPr>
            <p:spPr bwMode="auto">
              <a:xfrm>
                <a:off x="1767" y="2062"/>
                <a:ext cx="35" cy="15"/>
              </a:xfrm>
              <a:prstGeom prst="rect">
                <a:avLst/>
              </a:prstGeom>
              <a:solidFill>
                <a:srgbClr val="5F8CF8"/>
              </a:solidFill>
              <a:ln w="9525">
                <a:noFill/>
                <a:miter lim="800000"/>
              </a:ln>
            </p:spPr>
            <p:txBody>
              <a:bodyPr/>
              <a:lstStyle/>
              <a:p>
                <a:pPr eaLnBrk="1" hangingPunct="1"/>
                <a:endParaRPr lang="zh-CN" altLang="en-US"/>
              </a:p>
            </p:txBody>
          </p:sp>
          <p:sp>
            <p:nvSpPr>
              <p:cNvPr id="131121" name="Rectangle 50"/>
              <p:cNvSpPr>
                <a:spLocks noChangeArrowheads="1"/>
              </p:cNvSpPr>
              <p:nvPr/>
            </p:nvSpPr>
            <p:spPr bwMode="auto">
              <a:xfrm>
                <a:off x="1734" y="2161"/>
                <a:ext cx="29" cy="15"/>
              </a:xfrm>
              <a:prstGeom prst="rect">
                <a:avLst/>
              </a:prstGeom>
              <a:solidFill>
                <a:srgbClr val="5F8CF8"/>
              </a:solidFill>
              <a:ln w="9525">
                <a:noFill/>
                <a:miter lim="800000"/>
              </a:ln>
            </p:spPr>
            <p:txBody>
              <a:bodyPr/>
              <a:lstStyle/>
              <a:p>
                <a:pPr eaLnBrk="1" hangingPunct="1"/>
                <a:endParaRPr lang="zh-CN" altLang="en-US"/>
              </a:p>
            </p:txBody>
          </p:sp>
          <p:sp>
            <p:nvSpPr>
              <p:cNvPr id="131122" name="Rectangle 51"/>
              <p:cNvSpPr>
                <a:spLocks noChangeArrowheads="1"/>
              </p:cNvSpPr>
              <p:nvPr/>
            </p:nvSpPr>
            <p:spPr bwMode="auto">
              <a:xfrm>
                <a:off x="1767" y="2161"/>
                <a:ext cx="35" cy="15"/>
              </a:xfrm>
              <a:prstGeom prst="rect">
                <a:avLst/>
              </a:prstGeom>
              <a:solidFill>
                <a:srgbClr val="5F8CF8"/>
              </a:solidFill>
              <a:ln w="9525">
                <a:noFill/>
                <a:miter lim="800000"/>
              </a:ln>
            </p:spPr>
            <p:txBody>
              <a:bodyPr/>
              <a:lstStyle/>
              <a:p>
                <a:pPr eaLnBrk="1" hangingPunct="1"/>
                <a:endParaRPr lang="zh-CN" altLang="en-US"/>
              </a:p>
            </p:txBody>
          </p:sp>
          <p:sp>
            <p:nvSpPr>
              <p:cNvPr id="131123" name="Rectangle 52"/>
              <p:cNvSpPr>
                <a:spLocks noChangeArrowheads="1"/>
              </p:cNvSpPr>
              <p:nvPr/>
            </p:nvSpPr>
            <p:spPr bwMode="auto">
              <a:xfrm>
                <a:off x="1702" y="2077"/>
                <a:ext cx="22" cy="16"/>
              </a:xfrm>
              <a:prstGeom prst="rect">
                <a:avLst/>
              </a:prstGeom>
              <a:solidFill>
                <a:srgbClr val="5F8CF8"/>
              </a:solidFill>
              <a:ln w="9525">
                <a:noFill/>
                <a:miter lim="800000"/>
              </a:ln>
            </p:spPr>
            <p:txBody>
              <a:bodyPr/>
              <a:lstStyle/>
              <a:p>
                <a:pPr eaLnBrk="1" hangingPunct="1"/>
                <a:endParaRPr lang="zh-CN" altLang="en-US"/>
              </a:p>
            </p:txBody>
          </p:sp>
          <p:sp>
            <p:nvSpPr>
              <p:cNvPr id="131124" name="Rectangle 53"/>
              <p:cNvSpPr>
                <a:spLocks noChangeArrowheads="1"/>
              </p:cNvSpPr>
              <p:nvPr/>
            </p:nvSpPr>
            <p:spPr bwMode="auto">
              <a:xfrm>
                <a:off x="1702" y="2093"/>
                <a:ext cx="22" cy="15"/>
              </a:xfrm>
              <a:prstGeom prst="rect">
                <a:avLst/>
              </a:prstGeom>
              <a:solidFill>
                <a:srgbClr val="5F8CF8"/>
              </a:solidFill>
              <a:ln w="9525">
                <a:noFill/>
                <a:miter lim="800000"/>
              </a:ln>
            </p:spPr>
            <p:txBody>
              <a:bodyPr/>
              <a:lstStyle/>
              <a:p>
                <a:pPr eaLnBrk="1" hangingPunct="1"/>
                <a:endParaRPr lang="zh-CN" altLang="en-US"/>
              </a:p>
            </p:txBody>
          </p:sp>
          <p:sp>
            <p:nvSpPr>
              <p:cNvPr id="131125" name="Rectangle 54"/>
              <p:cNvSpPr>
                <a:spLocks noChangeArrowheads="1"/>
              </p:cNvSpPr>
              <p:nvPr/>
            </p:nvSpPr>
            <p:spPr bwMode="auto">
              <a:xfrm>
                <a:off x="1702" y="2110"/>
                <a:ext cx="22" cy="14"/>
              </a:xfrm>
              <a:prstGeom prst="rect">
                <a:avLst/>
              </a:prstGeom>
              <a:solidFill>
                <a:srgbClr val="5F8CF8"/>
              </a:solidFill>
              <a:ln w="9525">
                <a:noFill/>
                <a:miter lim="800000"/>
              </a:ln>
            </p:spPr>
            <p:txBody>
              <a:bodyPr/>
              <a:lstStyle/>
              <a:p>
                <a:pPr eaLnBrk="1" hangingPunct="1"/>
                <a:endParaRPr lang="zh-CN" altLang="en-US"/>
              </a:p>
            </p:txBody>
          </p:sp>
          <p:sp>
            <p:nvSpPr>
              <p:cNvPr id="131126" name="Rectangle 55"/>
              <p:cNvSpPr>
                <a:spLocks noChangeArrowheads="1"/>
              </p:cNvSpPr>
              <p:nvPr/>
            </p:nvSpPr>
            <p:spPr bwMode="auto">
              <a:xfrm>
                <a:off x="1702" y="2149"/>
                <a:ext cx="22" cy="15"/>
              </a:xfrm>
              <a:prstGeom prst="rect">
                <a:avLst/>
              </a:prstGeom>
              <a:solidFill>
                <a:srgbClr val="5F8CF8"/>
              </a:solidFill>
              <a:ln w="9525">
                <a:noFill/>
                <a:miter lim="800000"/>
              </a:ln>
            </p:spPr>
            <p:txBody>
              <a:bodyPr/>
              <a:lstStyle/>
              <a:p>
                <a:pPr eaLnBrk="1" hangingPunct="1"/>
                <a:endParaRPr lang="zh-CN" altLang="en-US"/>
              </a:p>
            </p:txBody>
          </p:sp>
          <p:sp>
            <p:nvSpPr>
              <p:cNvPr id="131127" name="Rectangle 56"/>
              <p:cNvSpPr>
                <a:spLocks noChangeArrowheads="1"/>
              </p:cNvSpPr>
              <p:nvPr/>
            </p:nvSpPr>
            <p:spPr bwMode="auto">
              <a:xfrm>
                <a:off x="1702" y="2164"/>
                <a:ext cx="22" cy="15"/>
              </a:xfrm>
              <a:prstGeom prst="rect">
                <a:avLst/>
              </a:prstGeom>
              <a:solidFill>
                <a:srgbClr val="5F8CF8"/>
              </a:solidFill>
              <a:ln w="9525">
                <a:noFill/>
                <a:miter lim="800000"/>
              </a:ln>
            </p:spPr>
            <p:txBody>
              <a:bodyPr/>
              <a:lstStyle/>
              <a:p>
                <a:pPr eaLnBrk="1" hangingPunct="1"/>
                <a:endParaRPr lang="zh-CN" altLang="en-US"/>
              </a:p>
            </p:txBody>
          </p:sp>
          <p:sp>
            <p:nvSpPr>
              <p:cNvPr id="131128" name="Rectangle 57"/>
              <p:cNvSpPr>
                <a:spLocks noChangeArrowheads="1"/>
              </p:cNvSpPr>
              <p:nvPr/>
            </p:nvSpPr>
            <p:spPr bwMode="auto">
              <a:xfrm>
                <a:off x="1702" y="2179"/>
                <a:ext cx="22" cy="16"/>
              </a:xfrm>
              <a:prstGeom prst="rect">
                <a:avLst/>
              </a:prstGeom>
              <a:solidFill>
                <a:srgbClr val="5F8CF8"/>
              </a:solidFill>
              <a:ln w="9525">
                <a:noFill/>
                <a:miter lim="800000"/>
              </a:ln>
            </p:spPr>
            <p:txBody>
              <a:bodyPr/>
              <a:lstStyle/>
              <a:p>
                <a:pPr eaLnBrk="1" hangingPunct="1"/>
                <a:endParaRPr lang="zh-CN" altLang="en-US"/>
              </a:p>
            </p:txBody>
          </p:sp>
          <p:sp>
            <p:nvSpPr>
              <p:cNvPr id="131129" name="Rectangle 58"/>
              <p:cNvSpPr>
                <a:spLocks noChangeArrowheads="1"/>
              </p:cNvSpPr>
              <p:nvPr/>
            </p:nvSpPr>
            <p:spPr bwMode="auto">
              <a:xfrm>
                <a:off x="1702" y="2196"/>
                <a:ext cx="22" cy="15"/>
              </a:xfrm>
              <a:prstGeom prst="rect">
                <a:avLst/>
              </a:prstGeom>
              <a:solidFill>
                <a:srgbClr val="5F8CF8"/>
              </a:solidFill>
              <a:ln w="9525">
                <a:noFill/>
                <a:miter lim="800000"/>
              </a:ln>
            </p:spPr>
            <p:txBody>
              <a:bodyPr/>
              <a:lstStyle/>
              <a:p>
                <a:pPr eaLnBrk="1" hangingPunct="1"/>
                <a:endParaRPr lang="zh-CN" altLang="en-US"/>
              </a:p>
            </p:txBody>
          </p:sp>
          <p:sp>
            <p:nvSpPr>
              <p:cNvPr id="131130" name="Rectangle 59"/>
              <p:cNvSpPr>
                <a:spLocks noChangeArrowheads="1"/>
              </p:cNvSpPr>
              <p:nvPr/>
            </p:nvSpPr>
            <p:spPr bwMode="auto">
              <a:xfrm>
                <a:off x="1702" y="2210"/>
                <a:ext cx="22" cy="15"/>
              </a:xfrm>
              <a:prstGeom prst="rect">
                <a:avLst/>
              </a:prstGeom>
              <a:solidFill>
                <a:srgbClr val="5F8CF8"/>
              </a:solidFill>
              <a:ln w="9525">
                <a:noFill/>
                <a:miter lim="800000"/>
              </a:ln>
            </p:spPr>
            <p:txBody>
              <a:bodyPr/>
              <a:lstStyle/>
              <a:p>
                <a:pPr eaLnBrk="1" hangingPunct="1"/>
                <a:endParaRPr lang="zh-CN" altLang="en-US"/>
              </a:p>
            </p:txBody>
          </p:sp>
          <p:sp>
            <p:nvSpPr>
              <p:cNvPr id="131131" name="Rectangle 60"/>
              <p:cNvSpPr>
                <a:spLocks noChangeArrowheads="1"/>
              </p:cNvSpPr>
              <p:nvPr/>
            </p:nvSpPr>
            <p:spPr bwMode="auto">
              <a:xfrm>
                <a:off x="1702" y="2226"/>
                <a:ext cx="22" cy="15"/>
              </a:xfrm>
              <a:prstGeom prst="rect">
                <a:avLst/>
              </a:prstGeom>
              <a:solidFill>
                <a:srgbClr val="5F8CF8"/>
              </a:solidFill>
              <a:ln w="9525">
                <a:noFill/>
                <a:miter lim="800000"/>
              </a:ln>
            </p:spPr>
            <p:txBody>
              <a:bodyPr/>
              <a:lstStyle/>
              <a:p>
                <a:pPr eaLnBrk="1" hangingPunct="1"/>
                <a:endParaRPr lang="zh-CN" altLang="en-US"/>
              </a:p>
            </p:txBody>
          </p:sp>
          <p:sp>
            <p:nvSpPr>
              <p:cNvPr id="131132" name="Rectangle 61"/>
              <p:cNvSpPr>
                <a:spLocks noChangeArrowheads="1"/>
              </p:cNvSpPr>
              <p:nvPr/>
            </p:nvSpPr>
            <p:spPr bwMode="auto">
              <a:xfrm>
                <a:off x="1702" y="2242"/>
                <a:ext cx="22" cy="15"/>
              </a:xfrm>
              <a:prstGeom prst="rect">
                <a:avLst/>
              </a:prstGeom>
              <a:solidFill>
                <a:srgbClr val="5F8CF8"/>
              </a:solidFill>
              <a:ln w="9525">
                <a:noFill/>
                <a:miter lim="800000"/>
              </a:ln>
            </p:spPr>
            <p:txBody>
              <a:bodyPr/>
              <a:lstStyle/>
              <a:p>
                <a:pPr eaLnBrk="1" hangingPunct="1"/>
                <a:endParaRPr lang="zh-CN" altLang="en-US"/>
              </a:p>
            </p:txBody>
          </p:sp>
          <p:sp>
            <p:nvSpPr>
              <p:cNvPr id="131133" name="Rectangle 62"/>
              <p:cNvSpPr>
                <a:spLocks noChangeArrowheads="1"/>
              </p:cNvSpPr>
              <p:nvPr/>
            </p:nvSpPr>
            <p:spPr bwMode="auto">
              <a:xfrm>
                <a:off x="1702" y="2257"/>
                <a:ext cx="22" cy="16"/>
              </a:xfrm>
              <a:prstGeom prst="rect">
                <a:avLst/>
              </a:prstGeom>
              <a:solidFill>
                <a:srgbClr val="5F8CF8"/>
              </a:solidFill>
              <a:ln w="9525">
                <a:noFill/>
                <a:miter lim="800000"/>
              </a:ln>
            </p:spPr>
            <p:txBody>
              <a:bodyPr/>
              <a:lstStyle/>
              <a:p>
                <a:pPr eaLnBrk="1" hangingPunct="1"/>
                <a:endParaRPr lang="zh-CN" altLang="en-US"/>
              </a:p>
            </p:txBody>
          </p:sp>
          <p:sp>
            <p:nvSpPr>
              <p:cNvPr id="131134" name="Rectangle 63"/>
              <p:cNvSpPr>
                <a:spLocks noChangeArrowheads="1"/>
              </p:cNvSpPr>
              <p:nvPr/>
            </p:nvSpPr>
            <p:spPr bwMode="auto">
              <a:xfrm>
                <a:off x="1702" y="2273"/>
                <a:ext cx="22" cy="15"/>
              </a:xfrm>
              <a:prstGeom prst="rect">
                <a:avLst/>
              </a:prstGeom>
              <a:solidFill>
                <a:srgbClr val="5F8CF8"/>
              </a:solidFill>
              <a:ln w="9525">
                <a:noFill/>
                <a:miter lim="800000"/>
              </a:ln>
            </p:spPr>
            <p:txBody>
              <a:bodyPr/>
              <a:lstStyle/>
              <a:p>
                <a:pPr eaLnBrk="1" hangingPunct="1"/>
                <a:endParaRPr lang="zh-CN" altLang="en-US"/>
              </a:p>
            </p:txBody>
          </p:sp>
          <p:sp>
            <p:nvSpPr>
              <p:cNvPr id="131135" name="Rectangle 64"/>
              <p:cNvSpPr>
                <a:spLocks noChangeArrowheads="1"/>
              </p:cNvSpPr>
              <p:nvPr/>
            </p:nvSpPr>
            <p:spPr bwMode="auto">
              <a:xfrm>
                <a:off x="1702" y="2288"/>
                <a:ext cx="22" cy="15"/>
              </a:xfrm>
              <a:prstGeom prst="rect">
                <a:avLst/>
              </a:prstGeom>
              <a:solidFill>
                <a:srgbClr val="5F8CF8"/>
              </a:solidFill>
              <a:ln w="9525">
                <a:noFill/>
                <a:miter lim="800000"/>
              </a:ln>
            </p:spPr>
            <p:txBody>
              <a:bodyPr/>
              <a:lstStyle/>
              <a:p>
                <a:pPr eaLnBrk="1" hangingPunct="1"/>
                <a:endParaRPr lang="zh-CN" altLang="en-US"/>
              </a:p>
            </p:txBody>
          </p:sp>
          <p:sp>
            <p:nvSpPr>
              <p:cNvPr id="131136" name="Rectangle 65"/>
              <p:cNvSpPr>
                <a:spLocks noChangeArrowheads="1"/>
              </p:cNvSpPr>
              <p:nvPr/>
            </p:nvSpPr>
            <p:spPr bwMode="auto">
              <a:xfrm>
                <a:off x="1702" y="2303"/>
                <a:ext cx="22" cy="16"/>
              </a:xfrm>
              <a:prstGeom prst="rect">
                <a:avLst/>
              </a:prstGeom>
              <a:solidFill>
                <a:srgbClr val="5F8CF8"/>
              </a:solidFill>
              <a:ln w="9525">
                <a:noFill/>
                <a:miter lim="800000"/>
              </a:ln>
            </p:spPr>
            <p:txBody>
              <a:bodyPr/>
              <a:lstStyle/>
              <a:p>
                <a:pPr eaLnBrk="1" hangingPunct="1"/>
                <a:endParaRPr lang="zh-CN" altLang="en-US"/>
              </a:p>
            </p:txBody>
          </p:sp>
          <p:sp>
            <p:nvSpPr>
              <p:cNvPr id="131137" name="Rectangle 66"/>
              <p:cNvSpPr>
                <a:spLocks noChangeArrowheads="1"/>
              </p:cNvSpPr>
              <p:nvPr/>
            </p:nvSpPr>
            <p:spPr bwMode="auto">
              <a:xfrm>
                <a:off x="1702" y="2319"/>
                <a:ext cx="22" cy="15"/>
              </a:xfrm>
              <a:prstGeom prst="rect">
                <a:avLst/>
              </a:prstGeom>
              <a:solidFill>
                <a:srgbClr val="5F8CF8"/>
              </a:solidFill>
              <a:ln w="9525">
                <a:noFill/>
                <a:miter lim="800000"/>
              </a:ln>
            </p:spPr>
            <p:txBody>
              <a:bodyPr/>
              <a:lstStyle/>
              <a:p>
                <a:pPr eaLnBrk="1" hangingPunct="1"/>
                <a:endParaRPr lang="zh-CN" altLang="en-US"/>
              </a:p>
            </p:txBody>
          </p:sp>
          <p:sp>
            <p:nvSpPr>
              <p:cNvPr id="131138" name="Rectangle 67"/>
              <p:cNvSpPr>
                <a:spLocks noChangeArrowheads="1"/>
              </p:cNvSpPr>
              <p:nvPr/>
            </p:nvSpPr>
            <p:spPr bwMode="auto">
              <a:xfrm>
                <a:off x="1702" y="2335"/>
                <a:ext cx="22" cy="15"/>
              </a:xfrm>
              <a:prstGeom prst="rect">
                <a:avLst/>
              </a:prstGeom>
              <a:solidFill>
                <a:srgbClr val="5F8CF8"/>
              </a:solidFill>
              <a:ln w="9525">
                <a:noFill/>
                <a:miter lim="800000"/>
              </a:ln>
            </p:spPr>
            <p:txBody>
              <a:bodyPr/>
              <a:lstStyle/>
              <a:p>
                <a:pPr eaLnBrk="1" hangingPunct="1"/>
                <a:endParaRPr lang="zh-CN" altLang="en-US"/>
              </a:p>
            </p:txBody>
          </p:sp>
        </p:grpSp>
        <p:sp>
          <p:nvSpPr>
            <p:cNvPr id="131139" name="Rectangle 68"/>
            <p:cNvSpPr>
              <a:spLocks noChangeArrowheads="1"/>
            </p:cNvSpPr>
            <p:nvPr/>
          </p:nvSpPr>
          <p:spPr bwMode="auto">
            <a:xfrm>
              <a:off x="3009" y="1527"/>
              <a:ext cx="450" cy="636"/>
            </a:xfrm>
            <a:prstGeom prst="rect">
              <a:avLst/>
            </a:prstGeom>
            <a:noFill/>
            <a:ln w="9525">
              <a:noFill/>
              <a:miter lim="800000"/>
            </a:ln>
          </p:spPr>
          <p:txBody>
            <a:bodyPr wrap="none" lIns="92075" tIns="46038" rIns="92075" bIns="46038">
              <a:spAutoFit/>
            </a:bodyPr>
            <a:lstStyle/>
            <a:p>
              <a:pPr eaLnBrk="1" hangingPunct="1"/>
              <a:endParaRPr kumimoji="1" lang="en-US" altLang="zh-CN" sz="1400" b="1" dirty="0">
                <a:solidFill>
                  <a:srgbClr val="0033CC"/>
                </a:solidFill>
              </a:endParaRPr>
            </a:p>
            <a:p>
              <a:pPr eaLnBrk="1" hangingPunct="1"/>
              <a:r>
                <a:rPr kumimoji="1" lang="en-US" altLang="zh-CN" b="1" dirty="0">
                  <a:solidFill>
                    <a:srgbClr val="FF9966"/>
                  </a:solidFill>
                </a:rPr>
                <a:t>  </a:t>
              </a:r>
              <a:r>
                <a:rPr kumimoji="1" lang="zh-CN" altLang="en-US" sz="1600" b="1" dirty="0">
                  <a:solidFill>
                    <a:srgbClr val="FF9966"/>
                  </a:solidFill>
                </a:rPr>
                <a:t>网络</a:t>
              </a:r>
              <a:endParaRPr kumimoji="1" lang="zh-CN" altLang="en-US" sz="1600" b="1" dirty="0">
                <a:solidFill>
                  <a:srgbClr val="FF9966"/>
                </a:solidFill>
              </a:endParaRPr>
            </a:p>
            <a:p>
              <a:pPr eaLnBrk="1" hangingPunct="1"/>
              <a:r>
                <a:rPr kumimoji="1" lang="zh-CN" altLang="en-US" sz="1600" b="1" dirty="0">
                  <a:solidFill>
                    <a:srgbClr val="FF9966"/>
                  </a:solidFill>
                </a:rPr>
                <a:t>控制器</a:t>
              </a:r>
              <a:endParaRPr kumimoji="1" lang="zh-CN" altLang="en-US" sz="1600" b="1" dirty="0">
                <a:solidFill>
                  <a:srgbClr val="FF9966"/>
                </a:solidFill>
              </a:endParaRPr>
            </a:p>
          </p:txBody>
        </p:sp>
        <p:grpSp>
          <p:nvGrpSpPr>
            <p:cNvPr id="131140" name="Group 69"/>
            <p:cNvGrpSpPr/>
            <p:nvPr/>
          </p:nvGrpSpPr>
          <p:grpSpPr bwMode="auto">
            <a:xfrm>
              <a:off x="2672" y="2266"/>
              <a:ext cx="323" cy="284"/>
              <a:chOff x="2871" y="1062"/>
              <a:chExt cx="900" cy="1635"/>
            </a:xfrm>
          </p:grpSpPr>
          <p:sp>
            <p:nvSpPr>
              <p:cNvPr id="131141" name="Freeform 70"/>
              <p:cNvSpPr/>
              <p:nvPr/>
            </p:nvSpPr>
            <p:spPr bwMode="auto">
              <a:xfrm>
                <a:off x="2880" y="2550"/>
                <a:ext cx="891" cy="147"/>
              </a:xfrm>
              <a:custGeom>
                <a:avLst/>
                <a:gdLst>
                  <a:gd name="T0" fmla="*/ 99 w 891"/>
                  <a:gd name="T1" fmla="*/ 0 h 147"/>
                  <a:gd name="T2" fmla="*/ 284 w 891"/>
                  <a:gd name="T3" fmla="*/ 2 h 147"/>
                  <a:gd name="T4" fmla="*/ 275 w 891"/>
                  <a:gd name="T5" fmla="*/ 20 h 147"/>
                  <a:gd name="T6" fmla="*/ 383 w 891"/>
                  <a:gd name="T7" fmla="*/ 20 h 147"/>
                  <a:gd name="T8" fmla="*/ 390 w 891"/>
                  <a:gd name="T9" fmla="*/ 8 h 147"/>
                  <a:gd name="T10" fmla="*/ 582 w 891"/>
                  <a:gd name="T11" fmla="*/ 8 h 147"/>
                  <a:gd name="T12" fmla="*/ 570 w 891"/>
                  <a:gd name="T13" fmla="*/ 20 h 147"/>
                  <a:gd name="T14" fmla="*/ 675 w 891"/>
                  <a:gd name="T15" fmla="*/ 20 h 147"/>
                  <a:gd name="T16" fmla="*/ 685 w 891"/>
                  <a:gd name="T17" fmla="*/ 2 h 147"/>
                  <a:gd name="T18" fmla="*/ 891 w 891"/>
                  <a:gd name="T19" fmla="*/ 2 h 147"/>
                  <a:gd name="T20" fmla="*/ 789 w 891"/>
                  <a:gd name="T21" fmla="*/ 122 h 147"/>
                  <a:gd name="T22" fmla="*/ 674 w 891"/>
                  <a:gd name="T23" fmla="*/ 144 h 147"/>
                  <a:gd name="T24" fmla="*/ 117 w 891"/>
                  <a:gd name="T25" fmla="*/ 147 h 147"/>
                  <a:gd name="T26" fmla="*/ 0 w 891"/>
                  <a:gd name="T27" fmla="*/ 120 h 147"/>
                  <a:gd name="T28" fmla="*/ 99 w 891"/>
                  <a:gd name="T29" fmla="*/ 0 h 14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91"/>
                  <a:gd name="T46" fmla="*/ 0 h 147"/>
                  <a:gd name="T47" fmla="*/ 891 w 891"/>
                  <a:gd name="T48" fmla="*/ 147 h 14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91" h="147">
                    <a:moveTo>
                      <a:pt x="99" y="0"/>
                    </a:moveTo>
                    <a:lnTo>
                      <a:pt x="284" y="2"/>
                    </a:lnTo>
                    <a:lnTo>
                      <a:pt x="275" y="20"/>
                    </a:lnTo>
                    <a:lnTo>
                      <a:pt x="383" y="20"/>
                    </a:lnTo>
                    <a:lnTo>
                      <a:pt x="390" y="8"/>
                    </a:lnTo>
                    <a:lnTo>
                      <a:pt x="582" y="8"/>
                    </a:lnTo>
                    <a:lnTo>
                      <a:pt x="570" y="20"/>
                    </a:lnTo>
                    <a:lnTo>
                      <a:pt x="675" y="20"/>
                    </a:lnTo>
                    <a:lnTo>
                      <a:pt x="685" y="2"/>
                    </a:lnTo>
                    <a:lnTo>
                      <a:pt x="891" y="2"/>
                    </a:lnTo>
                    <a:lnTo>
                      <a:pt x="789" y="122"/>
                    </a:lnTo>
                    <a:lnTo>
                      <a:pt x="674" y="144"/>
                    </a:lnTo>
                    <a:lnTo>
                      <a:pt x="117" y="147"/>
                    </a:lnTo>
                    <a:lnTo>
                      <a:pt x="0" y="120"/>
                    </a:lnTo>
                    <a:lnTo>
                      <a:pt x="99" y="0"/>
                    </a:lnTo>
                    <a:close/>
                  </a:path>
                </a:pathLst>
              </a:custGeom>
              <a:solidFill>
                <a:schemeClr val="accent1"/>
              </a:solidFill>
              <a:ln w="9525">
                <a:solidFill>
                  <a:srgbClr val="777777"/>
                </a:solidFill>
                <a:round/>
              </a:ln>
            </p:spPr>
            <p:txBody>
              <a:bodyPr wrap="none" anchor="ctr"/>
              <a:lstStyle/>
              <a:p>
                <a:endParaRPr lang="zh-CN" altLang="en-US"/>
              </a:p>
            </p:txBody>
          </p:sp>
          <p:sp>
            <p:nvSpPr>
              <p:cNvPr id="131142" name="Rectangle 71" descr="Dark vertical"/>
              <p:cNvSpPr>
                <a:spLocks noChangeArrowheads="1"/>
              </p:cNvSpPr>
              <p:nvPr/>
            </p:nvSpPr>
            <p:spPr bwMode="auto">
              <a:xfrm>
                <a:off x="2988" y="1203"/>
                <a:ext cx="572" cy="1478"/>
              </a:xfrm>
              <a:prstGeom prst="rect">
                <a:avLst/>
              </a:prstGeom>
              <a:pattFill prst="dkVert">
                <a:fgClr>
                  <a:srgbClr val="4D4D4D"/>
                </a:fgClr>
                <a:bgClr>
                  <a:schemeClr val="bg2"/>
                </a:bgClr>
              </a:pattFill>
              <a:ln w="9525">
                <a:solidFill>
                  <a:srgbClr val="333333"/>
                </a:solidFill>
                <a:miter lim="800000"/>
              </a:ln>
            </p:spPr>
            <p:txBody>
              <a:bodyPr wrap="none" anchor="ctr"/>
              <a:lstStyle/>
              <a:p>
                <a:pPr eaLnBrk="1" hangingPunct="1"/>
                <a:endParaRPr lang="zh-CN" altLang="en-US"/>
              </a:p>
            </p:txBody>
          </p:sp>
          <p:sp>
            <p:nvSpPr>
              <p:cNvPr id="131143" name="Rectangle 72"/>
              <p:cNvSpPr>
                <a:spLocks noChangeArrowheads="1"/>
              </p:cNvSpPr>
              <p:nvPr/>
            </p:nvSpPr>
            <p:spPr bwMode="auto">
              <a:xfrm>
                <a:off x="3024" y="1242"/>
                <a:ext cx="480" cy="384"/>
              </a:xfrm>
              <a:prstGeom prst="rect">
                <a:avLst/>
              </a:prstGeom>
              <a:solidFill>
                <a:schemeClr val="accent1"/>
              </a:solidFill>
              <a:ln w="9525">
                <a:solidFill>
                  <a:srgbClr val="777777"/>
                </a:solidFill>
                <a:miter lim="800000"/>
              </a:ln>
            </p:spPr>
            <p:txBody>
              <a:bodyPr wrap="none" anchor="ctr"/>
              <a:lstStyle/>
              <a:p>
                <a:pPr eaLnBrk="1" hangingPunct="1"/>
                <a:endParaRPr lang="zh-CN" altLang="en-US"/>
              </a:p>
            </p:txBody>
          </p:sp>
          <p:sp>
            <p:nvSpPr>
              <p:cNvPr id="131144" name="Rectangle 73"/>
              <p:cNvSpPr>
                <a:spLocks noChangeArrowheads="1"/>
              </p:cNvSpPr>
              <p:nvPr/>
            </p:nvSpPr>
            <p:spPr bwMode="auto">
              <a:xfrm>
                <a:off x="3024" y="1674"/>
                <a:ext cx="480" cy="384"/>
              </a:xfrm>
              <a:prstGeom prst="rect">
                <a:avLst/>
              </a:prstGeom>
              <a:solidFill>
                <a:schemeClr val="accent1"/>
              </a:solidFill>
              <a:ln w="9525">
                <a:solidFill>
                  <a:srgbClr val="777777"/>
                </a:solidFill>
                <a:miter lim="800000"/>
              </a:ln>
            </p:spPr>
            <p:txBody>
              <a:bodyPr wrap="none" anchor="ctr"/>
              <a:lstStyle/>
              <a:p>
                <a:pPr eaLnBrk="1" hangingPunct="1"/>
                <a:endParaRPr lang="zh-CN" altLang="en-US"/>
              </a:p>
            </p:txBody>
          </p:sp>
          <p:sp>
            <p:nvSpPr>
              <p:cNvPr id="131145" name="Rectangle 74"/>
              <p:cNvSpPr>
                <a:spLocks noChangeArrowheads="1"/>
              </p:cNvSpPr>
              <p:nvPr/>
            </p:nvSpPr>
            <p:spPr bwMode="auto">
              <a:xfrm>
                <a:off x="3024" y="2106"/>
                <a:ext cx="480" cy="384"/>
              </a:xfrm>
              <a:prstGeom prst="rect">
                <a:avLst/>
              </a:prstGeom>
              <a:solidFill>
                <a:schemeClr val="accent1"/>
              </a:solidFill>
              <a:ln w="9525">
                <a:solidFill>
                  <a:srgbClr val="777777"/>
                </a:solidFill>
                <a:miter lim="800000"/>
              </a:ln>
            </p:spPr>
            <p:txBody>
              <a:bodyPr wrap="none" anchor="ctr"/>
              <a:lstStyle/>
              <a:p>
                <a:pPr eaLnBrk="1" hangingPunct="1"/>
                <a:endParaRPr lang="zh-CN" altLang="en-US"/>
              </a:p>
            </p:txBody>
          </p:sp>
          <p:sp>
            <p:nvSpPr>
              <p:cNvPr id="131146" name="Rectangle 75" descr="Narrow vertical"/>
              <p:cNvSpPr>
                <a:spLocks noChangeArrowheads="1"/>
              </p:cNvSpPr>
              <p:nvPr/>
            </p:nvSpPr>
            <p:spPr bwMode="auto">
              <a:xfrm>
                <a:off x="3360" y="1242"/>
                <a:ext cx="102" cy="1422"/>
              </a:xfrm>
              <a:prstGeom prst="rect">
                <a:avLst/>
              </a:prstGeom>
              <a:pattFill prst="narVert">
                <a:fgClr>
                  <a:srgbClr val="DDDDDD"/>
                </a:fgClr>
                <a:bgClr>
                  <a:srgbClr val="000000"/>
                </a:bgClr>
              </a:pattFill>
              <a:ln w="9525">
                <a:solidFill>
                  <a:srgbClr val="000000"/>
                </a:solidFill>
                <a:miter lim="800000"/>
              </a:ln>
            </p:spPr>
            <p:txBody>
              <a:bodyPr wrap="none" anchor="ctr"/>
              <a:lstStyle/>
              <a:p>
                <a:pPr eaLnBrk="1" hangingPunct="1"/>
                <a:endParaRPr lang="zh-CN" altLang="en-US"/>
              </a:p>
            </p:txBody>
          </p:sp>
          <p:sp>
            <p:nvSpPr>
              <p:cNvPr id="131147" name="Rectangle 76"/>
              <p:cNvSpPr>
                <a:spLocks noChangeArrowheads="1"/>
              </p:cNvSpPr>
              <p:nvPr/>
            </p:nvSpPr>
            <p:spPr bwMode="auto">
              <a:xfrm>
                <a:off x="3360" y="1242"/>
                <a:ext cx="96" cy="336"/>
              </a:xfrm>
              <a:prstGeom prst="rect">
                <a:avLst/>
              </a:prstGeom>
              <a:solidFill>
                <a:srgbClr val="DDDDDD"/>
              </a:solidFill>
              <a:ln w="9525">
                <a:solidFill>
                  <a:srgbClr val="777777"/>
                </a:solidFill>
                <a:miter lim="800000"/>
              </a:ln>
            </p:spPr>
            <p:txBody>
              <a:bodyPr wrap="none" anchor="ctr"/>
              <a:lstStyle/>
              <a:p>
                <a:pPr eaLnBrk="1" hangingPunct="1"/>
                <a:endParaRPr lang="zh-CN" altLang="en-US"/>
              </a:p>
            </p:txBody>
          </p:sp>
          <p:sp>
            <p:nvSpPr>
              <p:cNvPr id="131148" name="Rectangle 77"/>
              <p:cNvSpPr>
                <a:spLocks noChangeArrowheads="1"/>
              </p:cNvSpPr>
              <p:nvPr/>
            </p:nvSpPr>
            <p:spPr bwMode="auto">
              <a:xfrm>
                <a:off x="3360" y="1674"/>
                <a:ext cx="96" cy="336"/>
              </a:xfrm>
              <a:prstGeom prst="rect">
                <a:avLst/>
              </a:prstGeom>
              <a:solidFill>
                <a:srgbClr val="DDDDDD"/>
              </a:solidFill>
              <a:ln w="9525">
                <a:solidFill>
                  <a:srgbClr val="777777"/>
                </a:solidFill>
                <a:miter lim="800000"/>
              </a:ln>
            </p:spPr>
            <p:txBody>
              <a:bodyPr wrap="none" anchor="ctr"/>
              <a:lstStyle/>
              <a:p>
                <a:pPr eaLnBrk="1" hangingPunct="1"/>
                <a:endParaRPr lang="zh-CN" altLang="en-US"/>
              </a:p>
            </p:txBody>
          </p:sp>
          <p:sp>
            <p:nvSpPr>
              <p:cNvPr id="131149" name="Rectangle 78"/>
              <p:cNvSpPr>
                <a:spLocks noChangeArrowheads="1"/>
              </p:cNvSpPr>
              <p:nvPr/>
            </p:nvSpPr>
            <p:spPr bwMode="auto">
              <a:xfrm>
                <a:off x="3360" y="2106"/>
                <a:ext cx="96" cy="336"/>
              </a:xfrm>
              <a:prstGeom prst="rect">
                <a:avLst/>
              </a:prstGeom>
              <a:solidFill>
                <a:srgbClr val="DDDDDD"/>
              </a:solidFill>
              <a:ln w="9525">
                <a:solidFill>
                  <a:srgbClr val="777777"/>
                </a:solidFill>
                <a:miter lim="800000"/>
              </a:ln>
            </p:spPr>
            <p:txBody>
              <a:bodyPr wrap="none" anchor="ctr"/>
              <a:lstStyle/>
              <a:p>
                <a:pPr eaLnBrk="1" hangingPunct="1"/>
                <a:endParaRPr lang="zh-CN" altLang="en-US"/>
              </a:p>
            </p:txBody>
          </p:sp>
          <p:sp>
            <p:nvSpPr>
              <p:cNvPr id="131150" name="Freeform 79"/>
              <p:cNvSpPr/>
              <p:nvPr/>
            </p:nvSpPr>
            <p:spPr bwMode="auto">
              <a:xfrm>
                <a:off x="2880" y="1062"/>
                <a:ext cx="891" cy="147"/>
              </a:xfrm>
              <a:custGeom>
                <a:avLst/>
                <a:gdLst>
                  <a:gd name="T0" fmla="*/ 99 w 891"/>
                  <a:gd name="T1" fmla="*/ 0 h 147"/>
                  <a:gd name="T2" fmla="*/ 284 w 891"/>
                  <a:gd name="T3" fmla="*/ 2 h 147"/>
                  <a:gd name="T4" fmla="*/ 275 w 891"/>
                  <a:gd name="T5" fmla="*/ 20 h 147"/>
                  <a:gd name="T6" fmla="*/ 383 w 891"/>
                  <a:gd name="T7" fmla="*/ 20 h 147"/>
                  <a:gd name="T8" fmla="*/ 390 w 891"/>
                  <a:gd name="T9" fmla="*/ 8 h 147"/>
                  <a:gd name="T10" fmla="*/ 582 w 891"/>
                  <a:gd name="T11" fmla="*/ 8 h 147"/>
                  <a:gd name="T12" fmla="*/ 570 w 891"/>
                  <a:gd name="T13" fmla="*/ 20 h 147"/>
                  <a:gd name="T14" fmla="*/ 675 w 891"/>
                  <a:gd name="T15" fmla="*/ 20 h 147"/>
                  <a:gd name="T16" fmla="*/ 685 w 891"/>
                  <a:gd name="T17" fmla="*/ 2 h 147"/>
                  <a:gd name="T18" fmla="*/ 891 w 891"/>
                  <a:gd name="T19" fmla="*/ 2 h 147"/>
                  <a:gd name="T20" fmla="*/ 789 w 891"/>
                  <a:gd name="T21" fmla="*/ 122 h 147"/>
                  <a:gd name="T22" fmla="*/ 674 w 891"/>
                  <a:gd name="T23" fmla="*/ 144 h 147"/>
                  <a:gd name="T24" fmla="*/ 117 w 891"/>
                  <a:gd name="T25" fmla="*/ 147 h 147"/>
                  <a:gd name="T26" fmla="*/ 0 w 891"/>
                  <a:gd name="T27" fmla="*/ 120 h 147"/>
                  <a:gd name="T28" fmla="*/ 99 w 891"/>
                  <a:gd name="T29" fmla="*/ 0 h 14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91"/>
                  <a:gd name="T46" fmla="*/ 0 h 147"/>
                  <a:gd name="T47" fmla="*/ 891 w 891"/>
                  <a:gd name="T48" fmla="*/ 147 h 14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91" h="147">
                    <a:moveTo>
                      <a:pt x="99" y="0"/>
                    </a:moveTo>
                    <a:lnTo>
                      <a:pt x="284" y="2"/>
                    </a:lnTo>
                    <a:lnTo>
                      <a:pt x="275" y="20"/>
                    </a:lnTo>
                    <a:lnTo>
                      <a:pt x="383" y="20"/>
                    </a:lnTo>
                    <a:lnTo>
                      <a:pt x="390" y="8"/>
                    </a:lnTo>
                    <a:lnTo>
                      <a:pt x="582" y="8"/>
                    </a:lnTo>
                    <a:lnTo>
                      <a:pt x="570" y="20"/>
                    </a:lnTo>
                    <a:lnTo>
                      <a:pt x="675" y="20"/>
                    </a:lnTo>
                    <a:lnTo>
                      <a:pt x="685" y="2"/>
                    </a:lnTo>
                    <a:lnTo>
                      <a:pt x="891" y="2"/>
                    </a:lnTo>
                    <a:lnTo>
                      <a:pt x="789" y="122"/>
                    </a:lnTo>
                    <a:lnTo>
                      <a:pt x="674" y="144"/>
                    </a:lnTo>
                    <a:lnTo>
                      <a:pt x="117" y="147"/>
                    </a:lnTo>
                    <a:lnTo>
                      <a:pt x="0" y="120"/>
                    </a:lnTo>
                    <a:lnTo>
                      <a:pt x="99" y="0"/>
                    </a:lnTo>
                    <a:close/>
                  </a:path>
                </a:pathLst>
              </a:custGeom>
              <a:solidFill>
                <a:schemeClr val="accent1"/>
              </a:solidFill>
              <a:ln w="9525">
                <a:solidFill>
                  <a:srgbClr val="777777"/>
                </a:solidFill>
                <a:round/>
              </a:ln>
            </p:spPr>
            <p:txBody>
              <a:bodyPr wrap="none" anchor="ctr"/>
              <a:lstStyle/>
              <a:p>
                <a:endParaRPr lang="zh-CN" altLang="en-US"/>
              </a:p>
            </p:txBody>
          </p:sp>
          <p:sp>
            <p:nvSpPr>
              <p:cNvPr id="131151" name="Freeform 80" descr="Dark downward diagonal"/>
              <p:cNvSpPr/>
              <p:nvPr/>
            </p:nvSpPr>
            <p:spPr bwMode="auto">
              <a:xfrm>
                <a:off x="2871" y="1182"/>
                <a:ext cx="108" cy="1500"/>
              </a:xfrm>
              <a:custGeom>
                <a:avLst/>
                <a:gdLst>
                  <a:gd name="T0" fmla="*/ 6 w 108"/>
                  <a:gd name="T1" fmla="*/ 0 h 1521"/>
                  <a:gd name="T2" fmla="*/ 108 w 108"/>
                  <a:gd name="T3" fmla="*/ 24 h 1521"/>
                  <a:gd name="T4" fmla="*/ 108 w 108"/>
                  <a:gd name="T5" fmla="*/ 1323 h 1521"/>
                  <a:gd name="T6" fmla="*/ 0 w 108"/>
                  <a:gd name="T7" fmla="*/ 1298 h 1521"/>
                  <a:gd name="T8" fmla="*/ 6 w 108"/>
                  <a:gd name="T9" fmla="*/ 0 h 1521"/>
                  <a:gd name="T10" fmla="*/ 0 60000 65536"/>
                  <a:gd name="T11" fmla="*/ 0 60000 65536"/>
                  <a:gd name="T12" fmla="*/ 0 60000 65536"/>
                  <a:gd name="T13" fmla="*/ 0 60000 65536"/>
                  <a:gd name="T14" fmla="*/ 0 60000 65536"/>
                  <a:gd name="T15" fmla="*/ 0 w 108"/>
                  <a:gd name="T16" fmla="*/ 0 h 1521"/>
                  <a:gd name="T17" fmla="*/ 108 w 108"/>
                  <a:gd name="T18" fmla="*/ 1521 h 1521"/>
                </a:gdLst>
                <a:ahLst/>
                <a:cxnLst>
                  <a:cxn ang="T10">
                    <a:pos x="T0" y="T1"/>
                  </a:cxn>
                  <a:cxn ang="T11">
                    <a:pos x="T2" y="T3"/>
                  </a:cxn>
                  <a:cxn ang="T12">
                    <a:pos x="T4" y="T5"/>
                  </a:cxn>
                  <a:cxn ang="T13">
                    <a:pos x="T6" y="T7"/>
                  </a:cxn>
                  <a:cxn ang="T14">
                    <a:pos x="T8" y="T9"/>
                  </a:cxn>
                </a:cxnLst>
                <a:rect l="T15" t="T16" r="T17" b="T18"/>
                <a:pathLst>
                  <a:path w="108" h="1521">
                    <a:moveTo>
                      <a:pt x="6" y="0"/>
                    </a:moveTo>
                    <a:lnTo>
                      <a:pt x="108" y="24"/>
                    </a:lnTo>
                    <a:lnTo>
                      <a:pt x="108" y="1521"/>
                    </a:lnTo>
                    <a:lnTo>
                      <a:pt x="0" y="1491"/>
                    </a:lnTo>
                    <a:lnTo>
                      <a:pt x="6" y="0"/>
                    </a:lnTo>
                    <a:close/>
                  </a:path>
                </a:pathLst>
              </a:custGeom>
              <a:pattFill prst="dkDnDiag">
                <a:fgClr>
                  <a:schemeClr val="accent1"/>
                </a:fgClr>
                <a:bgClr>
                  <a:schemeClr val="bg1"/>
                </a:bgClr>
              </a:pattFill>
              <a:ln w="9525">
                <a:solidFill>
                  <a:srgbClr val="777777"/>
                </a:solidFill>
                <a:round/>
              </a:ln>
            </p:spPr>
            <p:txBody>
              <a:bodyPr wrap="none" anchor="ctr"/>
              <a:lstStyle/>
              <a:p>
                <a:endParaRPr lang="zh-CN" altLang="en-US"/>
              </a:p>
            </p:txBody>
          </p:sp>
          <p:sp>
            <p:nvSpPr>
              <p:cNvPr id="131152" name="Freeform 81" descr="Dark upward diagonal"/>
              <p:cNvSpPr/>
              <p:nvPr/>
            </p:nvSpPr>
            <p:spPr bwMode="auto">
              <a:xfrm flipH="1">
                <a:off x="3561" y="1185"/>
                <a:ext cx="108" cy="1500"/>
              </a:xfrm>
              <a:custGeom>
                <a:avLst/>
                <a:gdLst>
                  <a:gd name="T0" fmla="*/ 6 w 108"/>
                  <a:gd name="T1" fmla="*/ 0 h 1521"/>
                  <a:gd name="T2" fmla="*/ 108 w 108"/>
                  <a:gd name="T3" fmla="*/ 24 h 1521"/>
                  <a:gd name="T4" fmla="*/ 108 w 108"/>
                  <a:gd name="T5" fmla="*/ 1323 h 1521"/>
                  <a:gd name="T6" fmla="*/ 0 w 108"/>
                  <a:gd name="T7" fmla="*/ 1298 h 1521"/>
                  <a:gd name="T8" fmla="*/ 6 w 108"/>
                  <a:gd name="T9" fmla="*/ 0 h 1521"/>
                  <a:gd name="T10" fmla="*/ 0 60000 65536"/>
                  <a:gd name="T11" fmla="*/ 0 60000 65536"/>
                  <a:gd name="T12" fmla="*/ 0 60000 65536"/>
                  <a:gd name="T13" fmla="*/ 0 60000 65536"/>
                  <a:gd name="T14" fmla="*/ 0 60000 65536"/>
                  <a:gd name="T15" fmla="*/ 0 w 108"/>
                  <a:gd name="T16" fmla="*/ 0 h 1521"/>
                  <a:gd name="T17" fmla="*/ 108 w 108"/>
                  <a:gd name="T18" fmla="*/ 1521 h 1521"/>
                </a:gdLst>
                <a:ahLst/>
                <a:cxnLst>
                  <a:cxn ang="T10">
                    <a:pos x="T0" y="T1"/>
                  </a:cxn>
                  <a:cxn ang="T11">
                    <a:pos x="T2" y="T3"/>
                  </a:cxn>
                  <a:cxn ang="T12">
                    <a:pos x="T4" y="T5"/>
                  </a:cxn>
                  <a:cxn ang="T13">
                    <a:pos x="T6" y="T7"/>
                  </a:cxn>
                  <a:cxn ang="T14">
                    <a:pos x="T8" y="T9"/>
                  </a:cxn>
                </a:cxnLst>
                <a:rect l="T15" t="T16" r="T17" b="T18"/>
                <a:pathLst>
                  <a:path w="108" h="1521">
                    <a:moveTo>
                      <a:pt x="6" y="0"/>
                    </a:moveTo>
                    <a:lnTo>
                      <a:pt x="108" y="24"/>
                    </a:lnTo>
                    <a:lnTo>
                      <a:pt x="108" y="1521"/>
                    </a:lnTo>
                    <a:lnTo>
                      <a:pt x="0" y="1491"/>
                    </a:lnTo>
                    <a:lnTo>
                      <a:pt x="6" y="0"/>
                    </a:lnTo>
                    <a:close/>
                  </a:path>
                </a:pathLst>
              </a:custGeom>
              <a:pattFill prst="dkUpDiag">
                <a:fgClr>
                  <a:schemeClr val="accent1"/>
                </a:fgClr>
                <a:bgClr>
                  <a:schemeClr val="bg1"/>
                </a:bgClr>
              </a:pattFill>
              <a:ln w="9525">
                <a:solidFill>
                  <a:srgbClr val="777777"/>
                </a:solidFill>
                <a:round/>
              </a:ln>
            </p:spPr>
            <p:txBody>
              <a:bodyPr wrap="none" anchor="ctr"/>
              <a:lstStyle/>
              <a:p>
                <a:endParaRPr lang="zh-CN" altLang="en-US"/>
              </a:p>
            </p:txBody>
          </p:sp>
          <p:sp>
            <p:nvSpPr>
              <p:cNvPr id="131153" name="Freeform 82"/>
              <p:cNvSpPr/>
              <p:nvPr/>
            </p:nvSpPr>
            <p:spPr bwMode="auto">
              <a:xfrm>
                <a:off x="3669" y="1062"/>
                <a:ext cx="102" cy="1584"/>
              </a:xfrm>
              <a:custGeom>
                <a:avLst/>
                <a:gdLst>
                  <a:gd name="T0" fmla="*/ 0 w 102"/>
                  <a:gd name="T1" fmla="*/ 120 h 1584"/>
                  <a:gd name="T2" fmla="*/ 102 w 102"/>
                  <a:gd name="T3" fmla="*/ 0 h 1584"/>
                  <a:gd name="T4" fmla="*/ 102 w 102"/>
                  <a:gd name="T5" fmla="*/ 1461 h 1584"/>
                  <a:gd name="T6" fmla="*/ 0 w 102"/>
                  <a:gd name="T7" fmla="*/ 1584 h 1584"/>
                  <a:gd name="T8" fmla="*/ 0 w 102"/>
                  <a:gd name="T9" fmla="*/ 120 h 1584"/>
                  <a:gd name="T10" fmla="*/ 0 60000 65536"/>
                  <a:gd name="T11" fmla="*/ 0 60000 65536"/>
                  <a:gd name="T12" fmla="*/ 0 60000 65536"/>
                  <a:gd name="T13" fmla="*/ 0 60000 65536"/>
                  <a:gd name="T14" fmla="*/ 0 60000 65536"/>
                  <a:gd name="T15" fmla="*/ 0 w 102"/>
                  <a:gd name="T16" fmla="*/ 0 h 1584"/>
                  <a:gd name="T17" fmla="*/ 102 w 102"/>
                  <a:gd name="T18" fmla="*/ 1584 h 1584"/>
                </a:gdLst>
                <a:ahLst/>
                <a:cxnLst>
                  <a:cxn ang="T10">
                    <a:pos x="T0" y="T1"/>
                  </a:cxn>
                  <a:cxn ang="T11">
                    <a:pos x="T2" y="T3"/>
                  </a:cxn>
                  <a:cxn ang="T12">
                    <a:pos x="T4" y="T5"/>
                  </a:cxn>
                  <a:cxn ang="T13">
                    <a:pos x="T6" y="T7"/>
                  </a:cxn>
                  <a:cxn ang="T14">
                    <a:pos x="T8" y="T9"/>
                  </a:cxn>
                </a:cxnLst>
                <a:rect l="T15" t="T16" r="T17" b="T18"/>
                <a:pathLst>
                  <a:path w="102" h="1584">
                    <a:moveTo>
                      <a:pt x="0" y="120"/>
                    </a:moveTo>
                    <a:lnTo>
                      <a:pt x="102" y="0"/>
                    </a:lnTo>
                    <a:lnTo>
                      <a:pt x="102" y="1461"/>
                    </a:lnTo>
                    <a:lnTo>
                      <a:pt x="0" y="1584"/>
                    </a:lnTo>
                    <a:lnTo>
                      <a:pt x="0" y="120"/>
                    </a:lnTo>
                    <a:close/>
                  </a:path>
                </a:pathLst>
              </a:custGeom>
              <a:solidFill>
                <a:srgbClr val="333333"/>
              </a:solidFill>
              <a:ln w="9525">
                <a:solidFill>
                  <a:srgbClr val="777777"/>
                </a:solidFill>
                <a:round/>
              </a:ln>
            </p:spPr>
            <p:txBody>
              <a:bodyPr wrap="none" anchor="ctr"/>
              <a:lstStyle/>
              <a:p>
                <a:endParaRPr lang="zh-CN" altLang="en-US"/>
              </a:p>
            </p:txBody>
          </p:sp>
        </p:grpSp>
        <p:sp>
          <p:nvSpPr>
            <p:cNvPr id="131154" name="Rectangle 83"/>
            <p:cNvSpPr>
              <a:spLocks noChangeArrowheads="1"/>
            </p:cNvSpPr>
            <p:nvPr/>
          </p:nvSpPr>
          <p:spPr bwMode="auto">
            <a:xfrm>
              <a:off x="2209" y="1821"/>
              <a:ext cx="450" cy="432"/>
            </a:xfrm>
            <a:prstGeom prst="rect">
              <a:avLst/>
            </a:prstGeom>
            <a:noFill/>
            <a:ln w="9525">
              <a:noFill/>
              <a:miter lim="800000"/>
            </a:ln>
          </p:spPr>
          <p:txBody>
            <a:bodyPr wrap="none" lIns="92075" tIns="46038" rIns="92075" bIns="46038">
              <a:spAutoFit/>
            </a:bodyPr>
            <a:lstStyle/>
            <a:p>
              <a:pPr eaLnBrk="1" hangingPunct="1"/>
              <a:r>
                <a:rPr kumimoji="1" lang="en-US" altLang="zh-CN" sz="1600" b="1" dirty="0">
                  <a:solidFill>
                    <a:srgbClr val="FF9966"/>
                  </a:solidFill>
                </a:rPr>
                <a:t>DDC</a:t>
              </a:r>
              <a:endParaRPr kumimoji="1" lang="en-US" altLang="zh-CN" sz="1600" b="1" dirty="0">
                <a:solidFill>
                  <a:srgbClr val="FF9966"/>
                </a:solidFill>
              </a:endParaRPr>
            </a:p>
            <a:p>
              <a:pPr eaLnBrk="1" hangingPunct="1"/>
              <a:r>
                <a:rPr kumimoji="1" lang="zh-CN" altLang="en-US" sz="1600" b="1" dirty="0">
                  <a:solidFill>
                    <a:srgbClr val="FF9966"/>
                  </a:solidFill>
                </a:rPr>
                <a:t>控制器</a:t>
              </a:r>
              <a:endParaRPr kumimoji="1" lang="zh-CN" altLang="en-US" sz="1600" b="1" dirty="0">
                <a:solidFill>
                  <a:srgbClr val="FF9966"/>
                </a:solidFill>
              </a:endParaRPr>
            </a:p>
          </p:txBody>
        </p:sp>
        <p:grpSp>
          <p:nvGrpSpPr>
            <p:cNvPr id="131155" name="Group 84"/>
            <p:cNvGrpSpPr/>
            <p:nvPr/>
          </p:nvGrpSpPr>
          <p:grpSpPr bwMode="auto">
            <a:xfrm>
              <a:off x="1976" y="864"/>
              <a:ext cx="488" cy="417"/>
              <a:chOff x="2338" y="528"/>
              <a:chExt cx="567" cy="497"/>
            </a:xfrm>
          </p:grpSpPr>
          <p:sp>
            <p:nvSpPr>
              <p:cNvPr id="131156" name="Freeform 85"/>
              <p:cNvSpPr/>
              <p:nvPr/>
            </p:nvSpPr>
            <p:spPr bwMode="auto">
              <a:xfrm>
                <a:off x="2415" y="928"/>
                <a:ext cx="350" cy="97"/>
              </a:xfrm>
              <a:custGeom>
                <a:avLst/>
                <a:gdLst>
                  <a:gd name="T0" fmla="*/ 137 w 350"/>
                  <a:gd name="T1" fmla="*/ 0 h 127"/>
                  <a:gd name="T2" fmla="*/ 0 w 350"/>
                  <a:gd name="T3" fmla="*/ 8 h 127"/>
                  <a:gd name="T4" fmla="*/ 218 w 350"/>
                  <a:gd name="T5" fmla="*/ 8 h 127"/>
                  <a:gd name="T6" fmla="*/ 349 w 350"/>
                  <a:gd name="T7" fmla="*/ 0 h 127"/>
                  <a:gd name="T8" fmla="*/ 137 w 350"/>
                  <a:gd name="T9" fmla="*/ 0 h 127"/>
                  <a:gd name="T10" fmla="*/ 0 60000 65536"/>
                  <a:gd name="T11" fmla="*/ 0 60000 65536"/>
                  <a:gd name="T12" fmla="*/ 0 60000 65536"/>
                  <a:gd name="T13" fmla="*/ 0 60000 65536"/>
                  <a:gd name="T14" fmla="*/ 0 60000 65536"/>
                  <a:gd name="T15" fmla="*/ 0 w 350"/>
                  <a:gd name="T16" fmla="*/ 0 h 127"/>
                  <a:gd name="T17" fmla="*/ 350 w 350"/>
                  <a:gd name="T18" fmla="*/ 127 h 127"/>
                </a:gdLst>
                <a:ahLst/>
                <a:cxnLst>
                  <a:cxn ang="T10">
                    <a:pos x="T0" y="T1"/>
                  </a:cxn>
                  <a:cxn ang="T11">
                    <a:pos x="T2" y="T3"/>
                  </a:cxn>
                  <a:cxn ang="T12">
                    <a:pos x="T4" y="T5"/>
                  </a:cxn>
                  <a:cxn ang="T13">
                    <a:pos x="T6" y="T7"/>
                  </a:cxn>
                  <a:cxn ang="T14">
                    <a:pos x="T8" y="T9"/>
                  </a:cxn>
                </a:cxnLst>
                <a:rect l="T15" t="T16" r="T17" b="T18"/>
                <a:pathLst>
                  <a:path w="350" h="127">
                    <a:moveTo>
                      <a:pt x="137" y="0"/>
                    </a:moveTo>
                    <a:lnTo>
                      <a:pt x="0" y="126"/>
                    </a:lnTo>
                    <a:lnTo>
                      <a:pt x="218" y="126"/>
                    </a:lnTo>
                    <a:lnTo>
                      <a:pt x="349" y="0"/>
                    </a:lnTo>
                    <a:lnTo>
                      <a:pt x="137" y="0"/>
                    </a:lnTo>
                  </a:path>
                </a:pathLst>
              </a:custGeom>
              <a:solidFill>
                <a:srgbClr val="232323"/>
              </a:solidFill>
              <a:ln w="12700" cap="rnd">
                <a:noFill/>
                <a:round/>
              </a:ln>
            </p:spPr>
            <p:txBody>
              <a:bodyPr/>
              <a:lstStyle/>
              <a:p>
                <a:endParaRPr lang="zh-CN" altLang="en-US"/>
              </a:p>
            </p:txBody>
          </p:sp>
          <p:sp>
            <p:nvSpPr>
              <p:cNvPr id="131157" name="Freeform 86"/>
              <p:cNvSpPr/>
              <p:nvPr/>
            </p:nvSpPr>
            <p:spPr bwMode="auto">
              <a:xfrm>
                <a:off x="2414" y="935"/>
                <a:ext cx="328" cy="83"/>
              </a:xfrm>
              <a:custGeom>
                <a:avLst/>
                <a:gdLst>
                  <a:gd name="T0" fmla="*/ 117 w 328"/>
                  <a:gd name="T1" fmla="*/ 0 h 108"/>
                  <a:gd name="T2" fmla="*/ 0 w 328"/>
                  <a:gd name="T3" fmla="*/ 8 h 108"/>
                  <a:gd name="T4" fmla="*/ 216 w 328"/>
                  <a:gd name="T5" fmla="*/ 8 h 108"/>
                  <a:gd name="T6" fmla="*/ 327 w 328"/>
                  <a:gd name="T7" fmla="*/ 0 h 108"/>
                  <a:gd name="T8" fmla="*/ 117 w 328"/>
                  <a:gd name="T9" fmla="*/ 0 h 108"/>
                  <a:gd name="T10" fmla="*/ 0 60000 65536"/>
                  <a:gd name="T11" fmla="*/ 0 60000 65536"/>
                  <a:gd name="T12" fmla="*/ 0 60000 65536"/>
                  <a:gd name="T13" fmla="*/ 0 60000 65536"/>
                  <a:gd name="T14" fmla="*/ 0 60000 65536"/>
                  <a:gd name="T15" fmla="*/ 0 w 328"/>
                  <a:gd name="T16" fmla="*/ 0 h 108"/>
                  <a:gd name="T17" fmla="*/ 328 w 328"/>
                  <a:gd name="T18" fmla="*/ 108 h 108"/>
                </a:gdLst>
                <a:ahLst/>
                <a:cxnLst>
                  <a:cxn ang="T10">
                    <a:pos x="T0" y="T1"/>
                  </a:cxn>
                  <a:cxn ang="T11">
                    <a:pos x="T2" y="T3"/>
                  </a:cxn>
                  <a:cxn ang="T12">
                    <a:pos x="T4" y="T5"/>
                  </a:cxn>
                  <a:cxn ang="T13">
                    <a:pos x="T6" y="T7"/>
                  </a:cxn>
                  <a:cxn ang="T14">
                    <a:pos x="T8" y="T9"/>
                  </a:cxn>
                </a:cxnLst>
                <a:rect l="T15" t="T16" r="T17" b="T18"/>
                <a:pathLst>
                  <a:path w="328" h="108">
                    <a:moveTo>
                      <a:pt x="117" y="0"/>
                    </a:moveTo>
                    <a:lnTo>
                      <a:pt x="0" y="107"/>
                    </a:lnTo>
                    <a:lnTo>
                      <a:pt x="216" y="107"/>
                    </a:lnTo>
                    <a:lnTo>
                      <a:pt x="327" y="0"/>
                    </a:lnTo>
                    <a:lnTo>
                      <a:pt x="117" y="0"/>
                    </a:lnTo>
                  </a:path>
                </a:pathLst>
              </a:custGeom>
              <a:solidFill>
                <a:srgbClr val="232323"/>
              </a:solidFill>
              <a:ln w="12700" cap="rnd">
                <a:noFill/>
                <a:round/>
              </a:ln>
            </p:spPr>
            <p:txBody>
              <a:bodyPr/>
              <a:lstStyle/>
              <a:p>
                <a:endParaRPr lang="zh-CN" altLang="en-US"/>
              </a:p>
            </p:txBody>
          </p:sp>
          <p:sp>
            <p:nvSpPr>
              <p:cNvPr id="131158" name="Freeform 87"/>
              <p:cNvSpPr/>
              <p:nvPr/>
            </p:nvSpPr>
            <p:spPr bwMode="auto">
              <a:xfrm>
                <a:off x="2415" y="1003"/>
                <a:ext cx="218" cy="22"/>
              </a:xfrm>
              <a:custGeom>
                <a:avLst/>
                <a:gdLst>
                  <a:gd name="T0" fmla="*/ 217 w 218"/>
                  <a:gd name="T1" fmla="*/ 2 h 29"/>
                  <a:gd name="T2" fmla="*/ 217 w 218"/>
                  <a:gd name="T3" fmla="*/ 2 h 29"/>
                  <a:gd name="T4" fmla="*/ 0 w 218"/>
                  <a:gd name="T5" fmla="*/ 2 h 29"/>
                  <a:gd name="T6" fmla="*/ 0 w 218"/>
                  <a:gd name="T7" fmla="*/ 2 h 29"/>
                  <a:gd name="T8" fmla="*/ 75 w 218"/>
                  <a:gd name="T9" fmla="*/ 2 h 29"/>
                  <a:gd name="T10" fmla="*/ 75 w 218"/>
                  <a:gd name="T11" fmla="*/ 0 h 29"/>
                  <a:gd name="T12" fmla="*/ 162 w 218"/>
                  <a:gd name="T13" fmla="*/ 0 h 29"/>
                  <a:gd name="T14" fmla="*/ 162 w 218"/>
                  <a:gd name="T15" fmla="*/ 2 h 29"/>
                  <a:gd name="T16" fmla="*/ 217 w 218"/>
                  <a:gd name="T17" fmla="*/ 2 h 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8"/>
                  <a:gd name="T28" fmla="*/ 0 h 29"/>
                  <a:gd name="T29" fmla="*/ 218 w 218"/>
                  <a:gd name="T30" fmla="*/ 29 h 2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8" h="29">
                    <a:moveTo>
                      <a:pt x="217" y="19"/>
                    </a:moveTo>
                    <a:lnTo>
                      <a:pt x="217" y="28"/>
                    </a:lnTo>
                    <a:lnTo>
                      <a:pt x="0" y="28"/>
                    </a:lnTo>
                    <a:lnTo>
                      <a:pt x="0" y="19"/>
                    </a:lnTo>
                    <a:lnTo>
                      <a:pt x="75" y="19"/>
                    </a:lnTo>
                    <a:lnTo>
                      <a:pt x="75" y="0"/>
                    </a:lnTo>
                    <a:lnTo>
                      <a:pt x="162" y="0"/>
                    </a:lnTo>
                    <a:lnTo>
                      <a:pt x="162" y="19"/>
                    </a:lnTo>
                    <a:lnTo>
                      <a:pt x="217" y="19"/>
                    </a:lnTo>
                  </a:path>
                </a:pathLst>
              </a:custGeom>
              <a:solidFill>
                <a:srgbClr val="737373"/>
              </a:solidFill>
              <a:ln w="12700" cap="rnd">
                <a:solidFill>
                  <a:srgbClr val="232323"/>
                </a:solidFill>
                <a:round/>
              </a:ln>
            </p:spPr>
            <p:txBody>
              <a:bodyPr/>
              <a:lstStyle/>
              <a:p>
                <a:endParaRPr lang="zh-CN" altLang="en-US"/>
              </a:p>
            </p:txBody>
          </p:sp>
          <p:sp>
            <p:nvSpPr>
              <p:cNvPr id="131159" name="Freeform 88"/>
              <p:cNvSpPr/>
              <p:nvPr/>
            </p:nvSpPr>
            <p:spPr bwMode="auto">
              <a:xfrm>
                <a:off x="2338" y="892"/>
                <a:ext cx="132" cy="85"/>
              </a:xfrm>
              <a:custGeom>
                <a:avLst/>
                <a:gdLst>
                  <a:gd name="T0" fmla="*/ 77 w 132"/>
                  <a:gd name="T1" fmla="*/ 0 h 112"/>
                  <a:gd name="T2" fmla="*/ 44 w 132"/>
                  <a:gd name="T3" fmla="*/ 0 h 112"/>
                  <a:gd name="T4" fmla="*/ 33 w 132"/>
                  <a:gd name="T5" fmla="*/ 0 h 112"/>
                  <a:gd name="T6" fmla="*/ 18 w 132"/>
                  <a:gd name="T7" fmla="*/ 2 h 112"/>
                  <a:gd name="T8" fmla="*/ 9 w 132"/>
                  <a:gd name="T9" fmla="*/ 2 h 112"/>
                  <a:gd name="T10" fmla="*/ 2 w 132"/>
                  <a:gd name="T11" fmla="*/ 2 h 112"/>
                  <a:gd name="T12" fmla="*/ 0 w 132"/>
                  <a:gd name="T13" fmla="*/ 3 h 112"/>
                  <a:gd name="T14" fmla="*/ 0 w 132"/>
                  <a:gd name="T15" fmla="*/ 3 h 112"/>
                  <a:gd name="T16" fmla="*/ 0 w 132"/>
                  <a:gd name="T17" fmla="*/ 4 h 112"/>
                  <a:gd name="T18" fmla="*/ 0 w 132"/>
                  <a:gd name="T19" fmla="*/ 5 h 112"/>
                  <a:gd name="T20" fmla="*/ 0 w 132"/>
                  <a:gd name="T21" fmla="*/ 5 h 112"/>
                  <a:gd name="T22" fmla="*/ 2 w 132"/>
                  <a:gd name="T23" fmla="*/ 6 h 112"/>
                  <a:gd name="T24" fmla="*/ 11 w 132"/>
                  <a:gd name="T25" fmla="*/ 6 h 112"/>
                  <a:gd name="T26" fmla="*/ 18 w 132"/>
                  <a:gd name="T27" fmla="*/ 6 h 112"/>
                  <a:gd name="T28" fmla="*/ 33 w 132"/>
                  <a:gd name="T29" fmla="*/ 6 h 112"/>
                  <a:gd name="T30" fmla="*/ 44 w 132"/>
                  <a:gd name="T31" fmla="*/ 7 h 112"/>
                  <a:gd name="T32" fmla="*/ 131 w 132"/>
                  <a:gd name="T33" fmla="*/ 7 h 11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32"/>
                  <a:gd name="T52" fmla="*/ 0 h 112"/>
                  <a:gd name="T53" fmla="*/ 132 w 132"/>
                  <a:gd name="T54" fmla="*/ 112 h 11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32" h="112">
                    <a:moveTo>
                      <a:pt x="77" y="0"/>
                    </a:moveTo>
                    <a:lnTo>
                      <a:pt x="44" y="0"/>
                    </a:lnTo>
                    <a:lnTo>
                      <a:pt x="33" y="0"/>
                    </a:lnTo>
                    <a:lnTo>
                      <a:pt x="18" y="6"/>
                    </a:lnTo>
                    <a:lnTo>
                      <a:pt x="9" y="17"/>
                    </a:lnTo>
                    <a:lnTo>
                      <a:pt x="2" y="27"/>
                    </a:lnTo>
                    <a:lnTo>
                      <a:pt x="0" y="39"/>
                    </a:lnTo>
                    <a:lnTo>
                      <a:pt x="0" y="48"/>
                    </a:lnTo>
                    <a:lnTo>
                      <a:pt x="0" y="58"/>
                    </a:lnTo>
                    <a:lnTo>
                      <a:pt x="0" y="68"/>
                    </a:lnTo>
                    <a:lnTo>
                      <a:pt x="0" y="77"/>
                    </a:lnTo>
                    <a:lnTo>
                      <a:pt x="2" y="87"/>
                    </a:lnTo>
                    <a:lnTo>
                      <a:pt x="11" y="97"/>
                    </a:lnTo>
                    <a:lnTo>
                      <a:pt x="18" y="100"/>
                    </a:lnTo>
                    <a:lnTo>
                      <a:pt x="33" y="106"/>
                    </a:lnTo>
                    <a:lnTo>
                      <a:pt x="44" y="111"/>
                    </a:lnTo>
                    <a:lnTo>
                      <a:pt x="131" y="111"/>
                    </a:lnTo>
                  </a:path>
                </a:pathLst>
              </a:custGeom>
              <a:noFill/>
              <a:ln w="12700" cap="rnd">
                <a:solidFill>
                  <a:srgbClr val="232323"/>
                </a:solidFill>
                <a:round/>
              </a:ln>
            </p:spPr>
            <p:txBody>
              <a:bodyPr/>
              <a:lstStyle/>
              <a:p>
                <a:endParaRPr lang="zh-CN" altLang="en-US"/>
              </a:p>
            </p:txBody>
          </p:sp>
          <p:sp>
            <p:nvSpPr>
              <p:cNvPr id="131160" name="Line 89"/>
              <p:cNvSpPr>
                <a:spLocks noChangeShapeType="1"/>
              </p:cNvSpPr>
              <p:nvPr/>
            </p:nvSpPr>
            <p:spPr bwMode="auto">
              <a:xfrm>
                <a:off x="2473" y="976"/>
                <a:ext cx="58" cy="0"/>
              </a:xfrm>
              <a:prstGeom prst="line">
                <a:avLst/>
              </a:prstGeom>
              <a:noFill/>
              <a:ln w="12700">
                <a:solidFill>
                  <a:srgbClr val="737373"/>
                </a:solidFill>
                <a:round/>
              </a:ln>
            </p:spPr>
            <p:txBody>
              <a:bodyPr wrap="none" anchor="ctr"/>
              <a:lstStyle/>
              <a:p>
                <a:endParaRPr lang="zh-CN" altLang="en-US"/>
              </a:p>
            </p:txBody>
          </p:sp>
          <p:sp>
            <p:nvSpPr>
              <p:cNvPr id="131161" name="Freeform 90"/>
              <p:cNvSpPr/>
              <p:nvPr/>
            </p:nvSpPr>
            <p:spPr bwMode="auto">
              <a:xfrm>
                <a:off x="2494" y="951"/>
                <a:ext cx="139" cy="45"/>
              </a:xfrm>
              <a:custGeom>
                <a:avLst/>
                <a:gdLst>
                  <a:gd name="T0" fmla="*/ 0 w 139"/>
                  <a:gd name="T1" fmla="*/ 4 h 60"/>
                  <a:gd name="T2" fmla="*/ 58 w 139"/>
                  <a:gd name="T3" fmla="*/ 0 h 60"/>
                  <a:gd name="T4" fmla="*/ 138 w 139"/>
                  <a:gd name="T5" fmla="*/ 0 h 60"/>
                  <a:gd name="T6" fmla="*/ 78 w 139"/>
                  <a:gd name="T7" fmla="*/ 4 h 60"/>
                  <a:gd name="T8" fmla="*/ 0 w 139"/>
                  <a:gd name="T9" fmla="*/ 4 h 60"/>
                  <a:gd name="T10" fmla="*/ 0 60000 65536"/>
                  <a:gd name="T11" fmla="*/ 0 60000 65536"/>
                  <a:gd name="T12" fmla="*/ 0 60000 65536"/>
                  <a:gd name="T13" fmla="*/ 0 60000 65536"/>
                  <a:gd name="T14" fmla="*/ 0 60000 65536"/>
                  <a:gd name="T15" fmla="*/ 0 w 139"/>
                  <a:gd name="T16" fmla="*/ 0 h 60"/>
                  <a:gd name="T17" fmla="*/ 139 w 139"/>
                  <a:gd name="T18" fmla="*/ 60 h 60"/>
                </a:gdLst>
                <a:ahLst/>
                <a:cxnLst>
                  <a:cxn ang="T10">
                    <a:pos x="T0" y="T1"/>
                  </a:cxn>
                  <a:cxn ang="T11">
                    <a:pos x="T2" y="T3"/>
                  </a:cxn>
                  <a:cxn ang="T12">
                    <a:pos x="T4" y="T5"/>
                  </a:cxn>
                  <a:cxn ang="T13">
                    <a:pos x="T6" y="T7"/>
                  </a:cxn>
                  <a:cxn ang="T14">
                    <a:pos x="T8" y="T9"/>
                  </a:cxn>
                </a:cxnLst>
                <a:rect l="T15" t="T16" r="T17" b="T18"/>
                <a:pathLst>
                  <a:path w="139" h="60">
                    <a:moveTo>
                      <a:pt x="0" y="59"/>
                    </a:moveTo>
                    <a:lnTo>
                      <a:pt x="58" y="0"/>
                    </a:lnTo>
                    <a:lnTo>
                      <a:pt x="138" y="0"/>
                    </a:lnTo>
                    <a:lnTo>
                      <a:pt x="78" y="59"/>
                    </a:lnTo>
                    <a:lnTo>
                      <a:pt x="0" y="59"/>
                    </a:lnTo>
                  </a:path>
                </a:pathLst>
              </a:custGeom>
              <a:solidFill>
                <a:srgbClr val="A2A2A2"/>
              </a:solidFill>
              <a:ln w="12700" cap="rnd">
                <a:noFill/>
                <a:round/>
              </a:ln>
            </p:spPr>
            <p:txBody>
              <a:bodyPr/>
              <a:lstStyle/>
              <a:p>
                <a:endParaRPr lang="zh-CN" altLang="en-US"/>
              </a:p>
            </p:txBody>
          </p:sp>
          <p:sp>
            <p:nvSpPr>
              <p:cNvPr id="131162" name="Freeform 91"/>
              <p:cNvSpPr/>
              <p:nvPr/>
            </p:nvSpPr>
            <p:spPr bwMode="auto">
              <a:xfrm>
                <a:off x="2481" y="951"/>
                <a:ext cx="162" cy="53"/>
              </a:xfrm>
              <a:custGeom>
                <a:avLst/>
                <a:gdLst>
                  <a:gd name="T0" fmla="*/ 0 w 162"/>
                  <a:gd name="T1" fmla="*/ 5 h 70"/>
                  <a:gd name="T2" fmla="*/ 70 w 162"/>
                  <a:gd name="T3" fmla="*/ 0 h 70"/>
                  <a:gd name="T4" fmla="*/ 161 w 162"/>
                  <a:gd name="T5" fmla="*/ 0 h 70"/>
                  <a:gd name="T6" fmla="*/ 96 w 162"/>
                  <a:gd name="T7" fmla="*/ 5 h 70"/>
                  <a:gd name="T8" fmla="*/ 0 w 162"/>
                  <a:gd name="T9" fmla="*/ 5 h 70"/>
                  <a:gd name="T10" fmla="*/ 0 60000 65536"/>
                  <a:gd name="T11" fmla="*/ 0 60000 65536"/>
                  <a:gd name="T12" fmla="*/ 0 60000 65536"/>
                  <a:gd name="T13" fmla="*/ 0 60000 65536"/>
                  <a:gd name="T14" fmla="*/ 0 60000 65536"/>
                  <a:gd name="T15" fmla="*/ 0 w 162"/>
                  <a:gd name="T16" fmla="*/ 0 h 70"/>
                  <a:gd name="T17" fmla="*/ 162 w 162"/>
                  <a:gd name="T18" fmla="*/ 70 h 70"/>
                </a:gdLst>
                <a:ahLst/>
                <a:cxnLst>
                  <a:cxn ang="T10">
                    <a:pos x="T0" y="T1"/>
                  </a:cxn>
                  <a:cxn ang="T11">
                    <a:pos x="T2" y="T3"/>
                  </a:cxn>
                  <a:cxn ang="T12">
                    <a:pos x="T4" y="T5"/>
                  </a:cxn>
                  <a:cxn ang="T13">
                    <a:pos x="T6" y="T7"/>
                  </a:cxn>
                  <a:cxn ang="T14">
                    <a:pos x="T8" y="T9"/>
                  </a:cxn>
                </a:cxnLst>
                <a:rect l="T15" t="T16" r="T17" b="T18"/>
                <a:pathLst>
                  <a:path w="162" h="70">
                    <a:moveTo>
                      <a:pt x="0" y="69"/>
                    </a:moveTo>
                    <a:lnTo>
                      <a:pt x="70" y="0"/>
                    </a:lnTo>
                    <a:lnTo>
                      <a:pt x="161" y="0"/>
                    </a:lnTo>
                    <a:lnTo>
                      <a:pt x="96" y="69"/>
                    </a:lnTo>
                    <a:lnTo>
                      <a:pt x="0" y="69"/>
                    </a:lnTo>
                  </a:path>
                </a:pathLst>
              </a:custGeom>
              <a:noFill/>
              <a:ln w="12700" cap="rnd">
                <a:solidFill>
                  <a:srgbClr val="232323"/>
                </a:solidFill>
                <a:round/>
              </a:ln>
            </p:spPr>
            <p:txBody>
              <a:bodyPr/>
              <a:lstStyle/>
              <a:p>
                <a:endParaRPr lang="zh-CN" altLang="en-US"/>
              </a:p>
            </p:txBody>
          </p:sp>
          <p:sp>
            <p:nvSpPr>
              <p:cNvPr id="131163" name="Freeform 92"/>
              <p:cNvSpPr/>
              <p:nvPr/>
            </p:nvSpPr>
            <p:spPr bwMode="auto">
              <a:xfrm>
                <a:off x="2508" y="764"/>
                <a:ext cx="396" cy="37"/>
              </a:xfrm>
              <a:custGeom>
                <a:avLst/>
                <a:gdLst>
                  <a:gd name="T0" fmla="*/ 0 w 396"/>
                  <a:gd name="T1" fmla="*/ 3 h 49"/>
                  <a:gd name="T2" fmla="*/ 321 w 396"/>
                  <a:gd name="T3" fmla="*/ 3 h 49"/>
                  <a:gd name="T4" fmla="*/ 395 w 396"/>
                  <a:gd name="T5" fmla="*/ 0 h 49"/>
                  <a:gd name="T6" fmla="*/ 67 w 396"/>
                  <a:gd name="T7" fmla="*/ 0 h 49"/>
                  <a:gd name="T8" fmla="*/ 0 w 396"/>
                  <a:gd name="T9" fmla="*/ 3 h 49"/>
                  <a:gd name="T10" fmla="*/ 0 60000 65536"/>
                  <a:gd name="T11" fmla="*/ 0 60000 65536"/>
                  <a:gd name="T12" fmla="*/ 0 60000 65536"/>
                  <a:gd name="T13" fmla="*/ 0 60000 65536"/>
                  <a:gd name="T14" fmla="*/ 0 60000 65536"/>
                  <a:gd name="T15" fmla="*/ 0 w 396"/>
                  <a:gd name="T16" fmla="*/ 0 h 49"/>
                  <a:gd name="T17" fmla="*/ 396 w 396"/>
                  <a:gd name="T18" fmla="*/ 49 h 49"/>
                </a:gdLst>
                <a:ahLst/>
                <a:cxnLst>
                  <a:cxn ang="T10">
                    <a:pos x="T0" y="T1"/>
                  </a:cxn>
                  <a:cxn ang="T11">
                    <a:pos x="T2" y="T3"/>
                  </a:cxn>
                  <a:cxn ang="T12">
                    <a:pos x="T4" y="T5"/>
                  </a:cxn>
                  <a:cxn ang="T13">
                    <a:pos x="T6" y="T7"/>
                  </a:cxn>
                  <a:cxn ang="T14">
                    <a:pos x="T8" y="T9"/>
                  </a:cxn>
                </a:cxnLst>
                <a:rect l="T15" t="T16" r="T17" b="T18"/>
                <a:pathLst>
                  <a:path w="396" h="49">
                    <a:moveTo>
                      <a:pt x="0" y="48"/>
                    </a:moveTo>
                    <a:lnTo>
                      <a:pt x="321" y="48"/>
                    </a:lnTo>
                    <a:lnTo>
                      <a:pt x="395" y="0"/>
                    </a:lnTo>
                    <a:lnTo>
                      <a:pt x="67" y="0"/>
                    </a:lnTo>
                    <a:lnTo>
                      <a:pt x="0" y="48"/>
                    </a:lnTo>
                  </a:path>
                </a:pathLst>
              </a:custGeom>
              <a:solidFill>
                <a:srgbClr val="515151"/>
              </a:solidFill>
              <a:ln w="12700" cap="rnd">
                <a:noFill/>
                <a:round/>
              </a:ln>
            </p:spPr>
            <p:txBody>
              <a:bodyPr/>
              <a:lstStyle/>
              <a:p>
                <a:endParaRPr lang="zh-CN" altLang="en-US"/>
              </a:p>
            </p:txBody>
          </p:sp>
          <p:sp>
            <p:nvSpPr>
              <p:cNvPr id="131164" name="Oval 93"/>
              <p:cNvSpPr>
                <a:spLocks noChangeArrowheads="1"/>
              </p:cNvSpPr>
              <p:nvPr/>
            </p:nvSpPr>
            <p:spPr bwMode="auto">
              <a:xfrm>
                <a:off x="2577" y="750"/>
                <a:ext cx="175" cy="38"/>
              </a:xfrm>
              <a:prstGeom prst="ellipse">
                <a:avLst/>
              </a:prstGeom>
              <a:solidFill>
                <a:srgbClr val="232323"/>
              </a:solidFill>
              <a:ln w="127000">
                <a:noFill/>
                <a:round/>
              </a:ln>
            </p:spPr>
            <p:txBody>
              <a:bodyPr wrap="none" anchor="ctr"/>
              <a:lstStyle/>
              <a:p>
                <a:pPr eaLnBrk="1" hangingPunct="1"/>
                <a:endParaRPr lang="zh-CN" altLang="en-US"/>
              </a:p>
            </p:txBody>
          </p:sp>
          <p:sp>
            <p:nvSpPr>
              <p:cNvPr id="131165" name="Freeform 94"/>
              <p:cNvSpPr/>
              <p:nvPr/>
            </p:nvSpPr>
            <p:spPr bwMode="auto">
              <a:xfrm>
                <a:off x="2707" y="759"/>
                <a:ext cx="198" cy="41"/>
              </a:xfrm>
              <a:custGeom>
                <a:avLst/>
                <a:gdLst>
                  <a:gd name="T0" fmla="*/ 197 w 198"/>
                  <a:gd name="T1" fmla="*/ 0 h 54"/>
                  <a:gd name="T2" fmla="*/ 121 w 198"/>
                  <a:gd name="T3" fmla="*/ 4 h 54"/>
                  <a:gd name="T4" fmla="*/ 0 w 198"/>
                  <a:gd name="T5" fmla="*/ 4 h 54"/>
                  <a:gd name="T6" fmla="*/ 84 w 198"/>
                  <a:gd name="T7" fmla="*/ 0 h 54"/>
                  <a:gd name="T8" fmla="*/ 197 w 198"/>
                  <a:gd name="T9" fmla="*/ 0 h 54"/>
                  <a:gd name="T10" fmla="*/ 0 60000 65536"/>
                  <a:gd name="T11" fmla="*/ 0 60000 65536"/>
                  <a:gd name="T12" fmla="*/ 0 60000 65536"/>
                  <a:gd name="T13" fmla="*/ 0 60000 65536"/>
                  <a:gd name="T14" fmla="*/ 0 60000 65536"/>
                  <a:gd name="T15" fmla="*/ 0 w 198"/>
                  <a:gd name="T16" fmla="*/ 0 h 54"/>
                  <a:gd name="T17" fmla="*/ 198 w 198"/>
                  <a:gd name="T18" fmla="*/ 54 h 54"/>
                </a:gdLst>
                <a:ahLst/>
                <a:cxnLst>
                  <a:cxn ang="T10">
                    <a:pos x="T0" y="T1"/>
                  </a:cxn>
                  <a:cxn ang="T11">
                    <a:pos x="T2" y="T3"/>
                  </a:cxn>
                  <a:cxn ang="T12">
                    <a:pos x="T4" y="T5"/>
                  </a:cxn>
                  <a:cxn ang="T13">
                    <a:pos x="T6" y="T7"/>
                  </a:cxn>
                  <a:cxn ang="T14">
                    <a:pos x="T8" y="T9"/>
                  </a:cxn>
                </a:cxnLst>
                <a:rect l="T15" t="T16" r="T17" b="T18"/>
                <a:pathLst>
                  <a:path w="198" h="54">
                    <a:moveTo>
                      <a:pt x="197" y="0"/>
                    </a:moveTo>
                    <a:lnTo>
                      <a:pt x="121" y="53"/>
                    </a:lnTo>
                    <a:lnTo>
                      <a:pt x="0" y="52"/>
                    </a:lnTo>
                    <a:lnTo>
                      <a:pt x="84" y="0"/>
                    </a:lnTo>
                    <a:lnTo>
                      <a:pt x="197" y="0"/>
                    </a:lnTo>
                  </a:path>
                </a:pathLst>
              </a:custGeom>
              <a:solidFill>
                <a:srgbClr val="737373"/>
              </a:solidFill>
              <a:ln w="12700" cap="rnd">
                <a:noFill/>
                <a:round/>
              </a:ln>
            </p:spPr>
            <p:txBody>
              <a:bodyPr/>
              <a:lstStyle/>
              <a:p>
                <a:endParaRPr lang="zh-CN" altLang="en-US"/>
              </a:p>
            </p:txBody>
          </p:sp>
          <p:sp>
            <p:nvSpPr>
              <p:cNvPr id="131166" name="Freeform 95"/>
              <p:cNvSpPr/>
              <p:nvPr/>
            </p:nvSpPr>
            <p:spPr bwMode="auto">
              <a:xfrm>
                <a:off x="2512" y="529"/>
                <a:ext cx="392" cy="37"/>
              </a:xfrm>
              <a:custGeom>
                <a:avLst/>
                <a:gdLst>
                  <a:gd name="T0" fmla="*/ 0 w 392"/>
                  <a:gd name="T1" fmla="*/ 3 h 49"/>
                  <a:gd name="T2" fmla="*/ 315 w 392"/>
                  <a:gd name="T3" fmla="*/ 3 h 49"/>
                  <a:gd name="T4" fmla="*/ 391 w 392"/>
                  <a:gd name="T5" fmla="*/ 0 h 49"/>
                  <a:gd name="T6" fmla="*/ 66 w 392"/>
                  <a:gd name="T7" fmla="*/ 0 h 49"/>
                  <a:gd name="T8" fmla="*/ 0 w 392"/>
                  <a:gd name="T9" fmla="*/ 3 h 49"/>
                  <a:gd name="T10" fmla="*/ 0 60000 65536"/>
                  <a:gd name="T11" fmla="*/ 0 60000 65536"/>
                  <a:gd name="T12" fmla="*/ 0 60000 65536"/>
                  <a:gd name="T13" fmla="*/ 0 60000 65536"/>
                  <a:gd name="T14" fmla="*/ 0 60000 65536"/>
                  <a:gd name="T15" fmla="*/ 0 w 392"/>
                  <a:gd name="T16" fmla="*/ 0 h 49"/>
                  <a:gd name="T17" fmla="*/ 392 w 392"/>
                  <a:gd name="T18" fmla="*/ 49 h 49"/>
                </a:gdLst>
                <a:ahLst/>
                <a:cxnLst>
                  <a:cxn ang="T10">
                    <a:pos x="T0" y="T1"/>
                  </a:cxn>
                  <a:cxn ang="T11">
                    <a:pos x="T2" y="T3"/>
                  </a:cxn>
                  <a:cxn ang="T12">
                    <a:pos x="T4" y="T5"/>
                  </a:cxn>
                  <a:cxn ang="T13">
                    <a:pos x="T6" y="T7"/>
                  </a:cxn>
                  <a:cxn ang="T14">
                    <a:pos x="T8" y="T9"/>
                  </a:cxn>
                </a:cxnLst>
                <a:rect l="T15" t="T16" r="T17" b="T18"/>
                <a:pathLst>
                  <a:path w="392" h="49">
                    <a:moveTo>
                      <a:pt x="0" y="48"/>
                    </a:moveTo>
                    <a:lnTo>
                      <a:pt x="315" y="48"/>
                    </a:lnTo>
                    <a:lnTo>
                      <a:pt x="391" y="0"/>
                    </a:lnTo>
                    <a:lnTo>
                      <a:pt x="66" y="0"/>
                    </a:lnTo>
                    <a:lnTo>
                      <a:pt x="0" y="48"/>
                    </a:lnTo>
                  </a:path>
                </a:pathLst>
              </a:custGeom>
              <a:solidFill>
                <a:srgbClr val="919191"/>
              </a:solidFill>
              <a:ln w="12700" cap="rnd">
                <a:solidFill>
                  <a:srgbClr val="232323"/>
                </a:solidFill>
                <a:round/>
              </a:ln>
            </p:spPr>
            <p:txBody>
              <a:bodyPr/>
              <a:lstStyle/>
              <a:p>
                <a:endParaRPr lang="zh-CN" altLang="en-US"/>
              </a:p>
            </p:txBody>
          </p:sp>
          <p:sp>
            <p:nvSpPr>
              <p:cNvPr id="131167" name="Freeform 96"/>
              <p:cNvSpPr/>
              <p:nvPr/>
            </p:nvSpPr>
            <p:spPr bwMode="auto">
              <a:xfrm>
                <a:off x="2512" y="565"/>
                <a:ext cx="316" cy="209"/>
              </a:xfrm>
              <a:custGeom>
                <a:avLst/>
                <a:gdLst>
                  <a:gd name="T0" fmla="*/ 315 w 316"/>
                  <a:gd name="T1" fmla="*/ 0 h 274"/>
                  <a:gd name="T2" fmla="*/ 0 w 316"/>
                  <a:gd name="T3" fmla="*/ 0 h 274"/>
                  <a:gd name="T4" fmla="*/ 0 w 316"/>
                  <a:gd name="T5" fmla="*/ 18 h 274"/>
                  <a:gd name="T6" fmla="*/ 315 w 316"/>
                  <a:gd name="T7" fmla="*/ 18 h 274"/>
                  <a:gd name="T8" fmla="*/ 315 w 316"/>
                  <a:gd name="T9" fmla="*/ 0 h 274"/>
                  <a:gd name="T10" fmla="*/ 0 60000 65536"/>
                  <a:gd name="T11" fmla="*/ 0 60000 65536"/>
                  <a:gd name="T12" fmla="*/ 0 60000 65536"/>
                  <a:gd name="T13" fmla="*/ 0 60000 65536"/>
                  <a:gd name="T14" fmla="*/ 0 60000 65536"/>
                  <a:gd name="T15" fmla="*/ 0 w 316"/>
                  <a:gd name="T16" fmla="*/ 0 h 274"/>
                  <a:gd name="T17" fmla="*/ 316 w 316"/>
                  <a:gd name="T18" fmla="*/ 274 h 274"/>
                </a:gdLst>
                <a:ahLst/>
                <a:cxnLst>
                  <a:cxn ang="T10">
                    <a:pos x="T0" y="T1"/>
                  </a:cxn>
                  <a:cxn ang="T11">
                    <a:pos x="T2" y="T3"/>
                  </a:cxn>
                  <a:cxn ang="T12">
                    <a:pos x="T4" y="T5"/>
                  </a:cxn>
                  <a:cxn ang="T13">
                    <a:pos x="T6" y="T7"/>
                  </a:cxn>
                  <a:cxn ang="T14">
                    <a:pos x="T8" y="T9"/>
                  </a:cxn>
                </a:cxnLst>
                <a:rect l="T15" t="T16" r="T17" b="T18"/>
                <a:pathLst>
                  <a:path w="316" h="274">
                    <a:moveTo>
                      <a:pt x="315" y="0"/>
                    </a:moveTo>
                    <a:lnTo>
                      <a:pt x="0" y="0"/>
                    </a:lnTo>
                    <a:lnTo>
                      <a:pt x="0" y="273"/>
                    </a:lnTo>
                    <a:lnTo>
                      <a:pt x="315" y="273"/>
                    </a:lnTo>
                    <a:lnTo>
                      <a:pt x="315" y="0"/>
                    </a:lnTo>
                  </a:path>
                </a:pathLst>
              </a:custGeom>
              <a:solidFill>
                <a:srgbClr val="737373"/>
              </a:solidFill>
              <a:ln w="12700" cap="rnd">
                <a:solidFill>
                  <a:srgbClr val="232323"/>
                </a:solidFill>
                <a:round/>
              </a:ln>
            </p:spPr>
            <p:txBody>
              <a:bodyPr/>
              <a:lstStyle/>
              <a:p>
                <a:endParaRPr lang="zh-CN" altLang="en-US"/>
              </a:p>
            </p:txBody>
          </p:sp>
          <p:sp>
            <p:nvSpPr>
              <p:cNvPr id="131168" name="Freeform 97"/>
              <p:cNvSpPr/>
              <p:nvPr/>
            </p:nvSpPr>
            <p:spPr bwMode="auto">
              <a:xfrm>
                <a:off x="2556" y="596"/>
                <a:ext cx="228" cy="141"/>
              </a:xfrm>
              <a:custGeom>
                <a:avLst/>
                <a:gdLst>
                  <a:gd name="T0" fmla="*/ 227 w 228"/>
                  <a:gd name="T1" fmla="*/ 0 h 186"/>
                  <a:gd name="T2" fmla="*/ 0 w 228"/>
                  <a:gd name="T3" fmla="*/ 0 h 186"/>
                  <a:gd name="T4" fmla="*/ 0 w 228"/>
                  <a:gd name="T5" fmla="*/ 11 h 186"/>
                  <a:gd name="T6" fmla="*/ 227 w 228"/>
                  <a:gd name="T7" fmla="*/ 11 h 186"/>
                  <a:gd name="T8" fmla="*/ 227 w 228"/>
                  <a:gd name="T9" fmla="*/ 0 h 186"/>
                  <a:gd name="T10" fmla="*/ 0 60000 65536"/>
                  <a:gd name="T11" fmla="*/ 0 60000 65536"/>
                  <a:gd name="T12" fmla="*/ 0 60000 65536"/>
                  <a:gd name="T13" fmla="*/ 0 60000 65536"/>
                  <a:gd name="T14" fmla="*/ 0 60000 65536"/>
                  <a:gd name="T15" fmla="*/ 0 w 228"/>
                  <a:gd name="T16" fmla="*/ 0 h 186"/>
                  <a:gd name="T17" fmla="*/ 228 w 228"/>
                  <a:gd name="T18" fmla="*/ 186 h 186"/>
                </a:gdLst>
                <a:ahLst/>
                <a:cxnLst>
                  <a:cxn ang="T10">
                    <a:pos x="T0" y="T1"/>
                  </a:cxn>
                  <a:cxn ang="T11">
                    <a:pos x="T2" y="T3"/>
                  </a:cxn>
                  <a:cxn ang="T12">
                    <a:pos x="T4" y="T5"/>
                  </a:cxn>
                  <a:cxn ang="T13">
                    <a:pos x="T6" y="T7"/>
                  </a:cxn>
                  <a:cxn ang="T14">
                    <a:pos x="T8" y="T9"/>
                  </a:cxn>
                </a:cxnLst>
                <a:rect l="T15" t="T16" r="T17" b="T18"/>
                <a:pathLst>
                  <a:path w="228" h="186">
                    <a:moveTo>
                      <a:pt x="227" y="0"/>
                    </a:moveTo>
                    <a:lnTo>
                      <a:pt x="0" y="0"/>
                    </a:lnTo>
                    <a:lnTo>
                      <a:pt x="0" y="185"/>
                    </a:lnTo>
                    <a:lnTo>
                      <a:pt x="227" y="185"/>
                    </a:lnTo>
                    <a:lnTo>
                      <a:pt x="227" y="0"/>
                    </a:lnTo>
                  </a:path>
                </a:pathLst>
              </a:custGeom>
              <a:solidFill>
                <a:srgbClr val="99CCFF"/>
              </a:solidFill>
              <a:ln w="12700" cap="rnd">
                <a:noFill/>
                <a:round/>
              </a:ln>
            </p:spPr>
            <p:txBody>
              <a:bodyPr/>
              <a:lstStyle/>
              <a:p>
                <a:endParaRPr lang="zh-CN" altLang="en-US"/>
              </a:p>
            </p:txBody>
          </p:sp>
          <p:sp>
            <p:nvSpPr>
              <p:cNvPr id="131169" name="Freeform 98"/>
              <p:cNvSpPr/>
              <p:nvPr/>
            </p:nvSpPr>
            <p:spPr bwMode="auto">
              <a:xfrm>
                <a:off x="2556" y="596"/>
                <a:ext cx="229" cy="148"/>
              </a:xfrm>
              <a:custGeom>
                <a:avLst/>
                <a:gdLst>
                  <a:gd name="T0" fmla="*/ 228 w 229"/>
                  <a:gd name="T1" fmla="*/ 0 h 195"/>
                  <a:gd name="T2" fmla="*/ 0 w 229"/>
                  <a:gd name="T3" fmla="*/ 0 h 195"/>
                  <a:gd name="T4" fmla="*/ 0 w 229"/>
                  <a:gd name="T5" fmla="*/ 12 h 195"/>
                  <a:gd name="T6" fmla="*/ 228 w 229"/>
                  <a:gd name="T7" fmla="*/ 12 h 195"/>
                  <a:gd name="T8" fmla="*/ 228 w 229"/>
                  <a:gd name="T9" fmla="*/ 0 h 195"/>
                  <a:gd name="T10" fmla="*/ 0 60000 65536"/>
                  <a:gd name="T11" fmla="*/ 0 60000 65536"/>
                  <a:gd name="T12" fmla="*/ 0 60000 65536"/>
                  <a:gd name="T13" fmla="*/ 0 60000 65536"/>
                  <a:gd name="T14" fmla="*/ 0 60000 65536"/>
                  <a:gd name="T15" fmla="*/ 0 w 229"/>
                  <a:gd name="T16" fmla="*/ 0 h 195"/>
                  <a:gd name="T17" fmla="*/ 229 w 229"/>
                  <a:gd name="T18" fmla="*/ 195 h 195"/>
                </a:gdLst>
                <a:ahLst/>
                <a:cxnLst>
                  <a:cxn ang="T10">
                    <a:pos x="T0" y="T1"/>
                  </a:cxn>
                  <a:cxn ang="T11">
                    <a:pos x="T2" y="T3"/>
                  </a:cxn>
                  <a:cxn ang="T12">
                    <a:pos x="T4" y="T5"/>
                  </a:cxn>
                  <a:cxn ang="T13">
                    <a:pos x="T6" y="T7"/>
                  </a:cxn>
                  <a:cxn ang="T14">
                    <a:pos x="T8" y="T9"/>
                  </a:cxn>
                </a:cxnLst>
                <a:rect l="T15" t="T16" r="T17" b="T18"/>
                <a:pathLst>
                  <a:path w="229" h="195">
                    <a:moveTo>
                      <a:pt x="228" y="0"/>
                    </a:moveTo>
                    <a:lnTo>
                      <a:pt x="0" y="0"/>
                    </a:lnTo>
                    <a:lnTo>
                      <a:pt x="0" y="194"/>
                    </a:lnTo>
                    <a:lnTo>
                      <a:pt x="228" y="194"/>
                    </a:lnTo>
                    <a:lnTo>
                      <a:pt x="228" y="0"/>
                    </a:lnTo>
                  </a:path>
                </a:pathLst>
              </a:custGeom>
              <a:noFill/>
              <a:ln w="12700" cap="rnd">
                <a:solidFill>
                  <a:srgbClr val="232323"/>
                </a:solidFill>
                <a:round/>
              </a:ln>
            </p:spPr>
            <p:txBody>
              <a:bodyPr/>
              <a:lstStyle/>
              <a:p>
                <a:endParaRPr lang="zh-CN" altLang="en-US"/>
              </a:p>
            </p:txBody>
          </p:sp>
          <p:sp>
            <p:nvSpPr>
              <p:cNvPr id="131170" name="Freeform 99"/>
              <p:cNvSpPr/>
              <p:nvPr/>
            </p:nvSpPr>
            <p:spPr bwMode="auto">
              <a:xfrm>
                <a:off x="2556" y="596"/>
                <a:ext cx="22" cy="147"/>
              </a:xfrm>
              <a:custGeom>
                <a:avLst/>
                <a:gdLst>
                  <a:gd name="T0" fmla="*/ 0 w 22"/>
                  <a:gd name="T1" fmla="*/ 0 h 193"/>
                  <a:gd name="T2" fmla="*/ 0 w 22"/>
                  <a:gd name="T3" fmla="*/ 13 h 193"/>
                  <a:gd name="T4" fmla="*/ 21 w 22"/>
                  <a:gd name="T5" fmla="*/ 11 h 193"/>
                  <a:gd name="T6" fmla="*/ 21 w 22"/>
                  <a:gd name="T7" fmla="*/ 0 h 193"/>
                  <a:gd name="T8" fmla="*/ 0 w 22"/>
                  <a:gd name="T9" fmla="*/ 0 h 193"/>
                  <a:gd name="T10" fmla="*/ 0 60000 65536"/>
                  <a:gd name="T11" fmla="*/ 0 60000 65536"/>
                  <a:gd name="T12" fmla="*/ 0 60000 65536"/>
                  <a:gd name="T13" fmla="*/ 0 60000 65536"/>
                  <a:gd name="T14" fmla="*/ 0 60000 65536"/>
                  <a:gd name="T15" fmla="*/ 0 w 22"/>
                  <a:gd name="T16" fmla="*/ 0 h 193"/>
                  <a:gd name="T17" fmla="*/ 22 w 22"/>
                  <a:gd name="T18" fmla="*/ 193 h 193"/>
                </a:gdLst>
                <a:ahLst/>
                <a:cxnLst>
                  <a:cxn ang="T10">
                    <a:pos x="T0" y="T1"/>
                  </a:cxn>
                  <a:cxn ang="T11">
                    <a:pos x="T2" y="T3"/>
                  </a:cxn>
                  <a:cxn ang="T12">
                    <a:pos x="T4" y="T5"/>
                  </a:cxn>
                  <a:cxn ang="T13">
                    <a:pos x="T6" y="T7"/>
                  </a:cxn>
                  <a:cxn ang="T14">
                    <a:pos x="T8" y="T9"/>
                  </a:cxn>
                </a:cxnLst>
                <a:rect l="T15" t="T16" r="T17" b="T18"/>
                <a:pathLst>
                  <a:path w="22" h="193">
                    <a:moveTo>
                      <a:pt x="0" y="0"/>
                    </a:moveTo>
                    <a:lnTo>
                      <a:pt x="0" y="192"/>
                    </a:lnTo>
                    <a:lnTo>
                      <a:pt x="21" y="173"/>
                    </a:lnTo>
                    <a:lnTo>
                      <a:pt x="21" y="0"/>
                    </a:lnTo>
                    <a:lnTo>
                      <a:pt x="0" y="0"/>
                    </a:lnTo>
                  </a:path>
                </a:pathLst>
              </a:custGeom>
              <a:solidFill>
                <a:srgbClr val="232323"/>
              </a:solidFill>
              <a:ln w="12700" cap="rnd">
                <a:noFill/>
                <a:round/>
              </a:ln>
            </p:spPr>
            <p:txBody>
              <a:bodyPr/>
              <a:lstStyle/>
              <a:p>
                <a:endParaRPr lang="zh-CN" altLang="en-US"/>
              </a:p>
            </p:txBody>
          </p:sp>
          <p:sp>
            <p:nvSpPr>
              <p:cNvPr id="131171" name="Freeform 100"/>
              <p:cNvSpPr/>
              <p:nvPr/>
            </p:nvSpPr>
            <p:spPr bwMode="auto">
              <a:xfrm>
                <a:off x="2556" y="729"/>
                <a:ext cx="229" cy="15"/>
              </a:xfrm>
              <a:custGeom>
                <a:avLst/>
                <a:gdLst>
                  <a:gd name="T0" fmla="*/ 22 w 229"/>
                  <a:gd name="T1" fmla="*/ 0 h 20"/>
                  <a:gd name="T2" fmla="*/ 0 w 229"/>
                  <a:gd name="T3" fmla="*/ 2 h 20"/>
                  <a:gd name="T4" fmla="*/ 228 w 229"/>
                  <a:gd name="T5" fmla="*/ 2 h 20"/>
                  <a:gd name="T6" fmla="*/ 228 w 229"/>
                  <a:gd name="T7" fmla="*/ 0 h 20"/>
                  <a:gd name="T8" fmla="*/ 22 w 229"/>
                  <a:gd name="T9" fmla="*/ 0 h 20"/>
                  <a:gd name="T10" fmla="*/ 0 60000 65536"/>
                  <a:gd name="T11" fmla="*/ 0 60000 65536"/>
                  <a:gd name="T12" fmla="*/ 0 60000 65536"/>
                  <a:gd name="T13" fmla="*/ 0 60000 65536"/>
                  <a:gd name="T14" fmla="*/ 0 60000 65536"/>
                  <a:gd name="T15" fmla="*/ 0 w 229"/>
                  <a:gd name="T16" fmla="*/ 0 h 20"/>
                  <a:gd name="T17" fmla="*/ 229 w 229"/>
                  <a:gd name="T18" fmla="*/ 20 h 20"/>
                </a:gdLst>
                <a:ahLst/>
                <a:cxnLst>
                  <a:cxn ang="T10">
                    <a:pos x="T0" y="T1"/>
                  </a:cxn>
                  <a:cxn ang="T11">
                    <a:pos x="T2" y="T3"/>
                  </a:cxn>
                  <a:cxn ang="T12">
                    <a:pos x="T4" y="T5"/>
                  </a:cxn>
                  <a:cxn ang="T13">
                    <a:pos x="T6" y="T7"/>
                  </a:cxn>
                  <a:cxn ang="T14">
                    <a:pos x="T8" y="T9"/>
                  </a:cxn>
                </a:cxnLst>
                <a:rect l="T15" t="T16" r="T17" b="T18"/>
                <a:pathLst>
                  <a:path w="229" h="20">
                    <a:moveTo>
                      <a:pt x="22" y="0"/>
                    </a:moveTo>
                    <a:lnTo>
                      <a:pt x="0" y="19"/>
                    </a:lnTo>
                    <a:lnTo>
                      <a:pt x="228" y="19"/>
                    </a:lnTo>
                    <a:lnTo>
                      <a:pt x="228" y="0"/>
                    </a:lnTo>
                    <a:lnTo>
                      <a:pt x="22" y="0"/>
                    </a:lnTo>
                  </a:path>
                </a:pathLst>
              </a:custGeom>
              <a:solidFill>
                <a:srgbClr val="919191"/>
              </a:solidFill>
              <a:ln w="12700" cap="rnd">
                <a:solidFill>
                  <a:srgbClr val="232323"/>
                </a:solidFill>
                <a:round/>
              </a:ln>
            </p:spPr>
            <p:txBody>
              <a:bodyPr/>
              <a:lstStyle/>
              <a:p>
                <a:endParaRPr lang="zh-CN" altLang="en-US"/>
              </a:p>
            </p:txBody>
          </p:sp>
          <p:sp>
            <p:nvSpPr>
              <p:cNvPr id="131172" name="Freeform 101"/>
              <p:cNvSpPr/>
              <p:nvPr/>
            </p:nvSpPr>
            <p:spPr bwMode="auto">
              <a:xfrm>
                <a:off x="2393" y="798"/>
                <a:ext cx="501" cy="124"/>
              </a:xfrm>
              <a:custGeom>
                <a:avLst/>
                <a:gdLst>
                  <a:gd name="T0" fmla="*/ 435 w 501"/>
                  <a:gd name="T1" fmla="*/ 0 h 162"/>
                  <a:gd name="T2" fmla="*/ 117 w 501"/>
                  <a:gd name="T3" fmla="*/ 0 h 162"/>
                  <a:gd name="T4" fmla="*/ 117 w 501"/>
                  <a:gd name="T5" fmla="*/ 4 h 162"/>
                  <a:gd name="T6" fmla="*/ 66 w 501"/>
                  <a:gd name="T7" fmla="*/ 4 h 162"/>
                  <a:gd name="T8" fmla="*/ 0 w 501"/>
                  <a:gd name="T9" fmla="*/ 11 h 162"/>
                  <a:gd name="T10" fmla="*/ 444 w 501"/>
                  <a:gd name="T11" fmla="*/ 11 h 162"/>
                  <a:gd name="T12" fmla="*/ 500 w 501"/>
                  <a:gd name="T13" fmla="*/ 4 h 162"/>
                  <a:gd name="T14" fmla="*/ 438 w 501"/>
                  <a:gd name="T15" fmla="*/ 4 h 162"/>
                  <a:gd name="T16" fmla="*/ 435 w 501"/>
                  <a:gd name="T17" fmla="*/ 0 h 1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01"/>
                  <a:gd name="T28" fmla="*/ 0 h 162"/>
                  <a:gd name="T29" fmla="*/ 501 w 501"/>
                  <a:gd name="T30" fmla="*/ 162 h 16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01" h="162">
                    <a:moveTo>
                      <a:pt x="435" y="0"/>
                    </a:moveTo>
                    <a:lnTo>
                      <a:pt x="117" y="0"/>
                    </a:lnTo>
                    <a:lnTo>
                      <a:pt x="117" y="54"/>
                    </a:lnTo>
                    <a:lnTo>
                      <a:pt x="66" y="54"/>
                    </a:lnTo>
                    <a:lnTo>
                      <a:pt x="0" y="161"/>
                    </a:lnTo>
                    <a:lnTo>
                      <a:pt x="444" y="161"/>
                    </a:lnTo>
                    <a:lnTo>
                      <a:pt x="500" y="53"/>
                    </a:lnTo>
                    <a:lnTo>
                      <a:pt x="438" y="53"/>
                    </a:lnTo>
                    <a:lnTo>
                      <a:pt x="435" y="0"/>
                    </a:lnTo>
                  </a:path>
                </a:pathLst>
              </a:custGeom>
              <a:solidFill>
                <a:srgbClr val="737373"/>
              </a:solidFill>
              <a:ln w="12700" cap="rnd">
                <a:solidFill>
                  <a:srgbClr val="232323"/>
                </a:solidFill>
                <a:round/>
              </a:ln>
            </p:spPr>
            <p:txBody>
              <a:bodyPr/>
              <a:lstStyle/>
              <a:p>
                <a:endParaRPr lang="zh-CN" altLang="en-US"/>
              </a:p>
            </p:txBody>
          </p:sp>
          <p:sp>
            <p:nvSpPr>
              <p:cNvPr id="131173" name="Freeform 102"/>
              <p:cNvSpPr/>
              <p:nvPr/>
            </p:nvSpPr>
            <p:spPr bwMode="auto">
              <a:xfrm>
                <a:off x="2393" y="921"/>
                <a:ext cx="446" cy="23"/>
              </a:xfrm>
              <a:custGeom>
                <a:avLst/>
                <a:gdLst>
                  <a:gd name="T0" fmla="*/ 445 w 446"/>
                  <a:gd name="T1" fmla="*/ 2 h 30"/>
                  <a:gd name="T2" fmla="*/ 445 w 446"/>
                  <a:gd name="T3" fmla="*/ 0 h 30"/>
                  <a:gd name="T4" fmla="*/ 0 w 446"/>
                  <a:gd name="T5" fmla="*/ 0 h 30"/>
                  <a:gd name="T6" fmla="*/ 0 w 446"/>
                  <a:gd name="T7" fmla="*/ 2 h 30"/>
                  <a:gd name="T8" fmla="*/ 445 w 446"/>
                  <a:gd name="T9" fmla="*/ 2 h 30"/>
                  <a:gd name="T10" fmla="*/ 0 60000 65536"/>
                  <a:gd name="T11" fmla="*/ 0 60000 65536"/>
                  <a:gd name="T12" fmla="*/ 0 60000 65536"/>
                  <a:gd name="T13" fmla="*/ 0 60000 65536"/>
                  <a:gd name="T14" fmla="*/ 0 60000 65536"/>
                  <a:gd name="T15" fmla="*/ 0 w 446"/>
                  <a:gd name="T16" fmla="*/ 0 h 30"/>
                  <a:gd name="T17" fmla="*/ 446 w 446"/>
                  <a:gd name="T18" fmla="*/ 30 h 30"/>
                </a:gdLst>
                <a:ahLst/>
                <a:cxnLst>
                  <a:cxn ang="T10">
                    <a:pos x="T0" y="T1"/>
                  </a:cxn>
                  <a:cxn ang="T11">
                    <a:pos x="T2" y="T3"/>
                  </a:cxn>
                  <a:cxn ang="T12">
                    <a:pos x="T4" y="T5"/>
                  </a:cxn>
                  <a:cxn ang="T13">
                    <a:pos x="T6" y="T7"/>
                  </a:cxn>
                  <a:cxn ang="T14">
                    <a:pos x="T8" y="T9"/>
                  </a:cxn>
                </a:cxnLst>
                <a:rect l="T15" t="T16" r="T17" b="T18"/>
                <a:pathLst>
                  <a:path w="446" h="30">
                    <a:moveTo>
                      <a:pt x="445" y="29"/>
                    </a:moveTo>
                    <a:lnTo>
                      <a:pt x="445" y="0"/>
                    </a:lnTo>
                    <a:lnTo>
                      <a:pt x="0" y="0"/>
                    </a:lnTo>
                    <a:lnTo>
                      <a:pt x="0" y="29"/>
                    </a:lnTo>
                    <a:lnTo>
                      <a:pt x="445" y="29"/>
                    </a:lnTo>
                  </a:path>
                </a:pathLst>
              </a:custGeom>
              <a:solidFill>
                <a:srgbClr val="737373"/>
              </a:solidFill>
              <a:ln w="12700" cap="rnd">
                <a:solidFill>
                  <a:srgbClr val="232323"/>
                </a:solidFill>
                <a:round/>
              </a:ln>
            </p:spPr>
            <p:txBody>
              <a:bodyPr/>
              <a:lstStyle/>
              <a:p>
                <a:endParaRPr lang="zh-CN" altLang="en-US"/>
              </a:p>
            </p:txBody>
          </p:sp>
          <p:sp>
            <p:nvSpPr>
              <p:cNvPr id="131174" name="Freeform 103"/>
              <p:cNvSpPr/>
              <p:nvPr/>
            </p:nvSpPr>
            <p:spPr bwMode="auto">
              <a:xfrm>
                <a:off x="2448" y="847"/>
                <a:ext cx="401" cy="53"/>
              </a:xfrm>
              <a:custGeom>
                <a:avLst/>
                <a:gdLst>
                  <a:gd name="T0" fmla="*/ 400 w 401"/>
                  <a:gd name="T1" fmla="*/ 0 h 69"/>
                  <a:gd name="T2" fmla="*/ 42 w 401"/>
                  <a:gd name="T3" fmla="*/ 0 h 69"/>
                  <a:gd name="T4" fmla="*/ 0 w 401"/>
                  <a:gd name="T5" fmla="*/ 5 h 69"/>
                  <a:gd name="T6" fmla="*/ 358 w 401"/>
                  <a:gd name="T7" fmla="*/ 5 h 69"/>
                  <a:gd name="T8" fmla="*/ 400 w 401"/>
                  <a:gd name="T9" fmla="*/ 0 h 69"/>
                  <a:gd name="T10" fmla="*/ 0 60000 65536"/>
                  <a:gd name="T11" fmla="*/ 0 60000 65536"/>
                  <a:gd name="T12" fmla="*/ 0 60000 65536"/>
                  <a:gd name="T13" fmla="*/ 0 60000 65536"/>
                  <a:gd name="T14" fmla="*/ 0 60000 65536"/>
                  <a:gd name="T15" fmla="*/ 0 w 401"/>
                  <a:gd name="T16" fmla="*/ 0 h 69"/>
                  <a:gd name="T17" fmla="*/ 401 w 401"/>
                  <a:gd name="T18" fmla="*/ 69 h 69"/>
                </a:gdLst>
                <a:ahLst/>
                <a:cxnLst>
                  <a:cxn ang="T10">
                    <a:pos x="T0" y="T1"/>
                  </a:cxn>
                  <a:cxn ang="T11">
                    <a:pos x="T2" y="T3"/>
                  </a:cxn>
                  <a:cxn ang="T12">
                    <a:pos x="T4" y="T5"/>
                  </a:cxn>
                  <a:cxn ang="T13">
                    <a:pos x="T6" y="T7"/>
                  </a:cxn>
                  <a:cxn ang="T14">
                    <a:pos x="T8" y="T9"/>
                  </a:cxn>
                </a:cxnLst>
                <a:rect l="T15" t="T16" r="T17" b="T18"/>
                <a:pathLst>
                  <a:path w="401" h="69">
                    <a:moveTo>
                      <a:pt x="400" y="0"/>
                    </a:moveTo>
                    <a:lnTo>
                      <a:pt x="42" y="0"/>
                    </a:lnTo>
                    <a:lnTo>
                      <a:pt x="0" y="68"/>
                    </a:lnTo>
                    <a:lnTo>
                      <a:pt x="358" y="68"/>
                    </a:lnTo>
                    <a:lnTo>
                      <a:pt x="400" y="0"/>
                    </a:lnTo>
                  </a:path>
                </a:pathLst>
              </a:custGeom>
              <a:solidFill>
                <a:srgbClr val="919191"/>
              </a:solidFill>
              <a:ln w="12700" cap="rnd">
                <a:solidFill>
                  <a:srgbClr val="232323"/>
                </a:solidFill>
                <a:round/>
              </a:ln>
            </p:spPr>
            <p:txBody>
              <a:bodyPr/>
              <a:lstStyle/>
              <a:p>
                <a:endParaRPr lang="zh-CN" altLang="en-US"/>
              </a:p>
            </p:txBody>
          </p:sp>
          <p:sp>
            <p:nvSpPr>
              <p:cNvPr id="131175" name="Freeform 104"/>
              <p:cNvSpPr/>
              <p:nvPr/>
            </p:nvSpPr>
            <p:spPr bwMode="auto">
              <a:xfrm>
                <a:off x="2762" y="810"/>
                <a:ext cx="34" cy="16"/>
              </a:xfrm>
              <a:custGeom>
                <a:avLst/>
                <a:gdLst>
                  <a:gd name="T0" fmla="*/ 0 w 34"/>
                  <a:gd name="T1" fmla="*/ 0 h 20"/>
                  <a:gd name="T2" fmla="*/ 33 w 34"/>
                  <a:gd name="T3" fmla="*/ 0 h 20"/>
                  <a:gd name="T4" fmla="*/ 33 w 34"/>
                  <a:gd name="T5" fmla="*/ 2 h 20"/>
                  <a:gd name="T6" fmla="*/ 0 w 34"/>
                  <a:gd name="T7" fmla="*/ 2 h 20"/>
                  <a:gd name="T8" fmla="*/ 0 w 34"/>
                  <a:gd name="T9" fmla="*/ 0 h 20"/>
                  <a:gd name="T10" fmla="*/ 0 60000 65536"/>
                  <a:gd name="T11" fmla="*/ 0 60000 65536"/>
                  <a:gd name="T12" fmla="*/ 0 60000 65536"/>
                  <a:gd name="T13" fmla="*/ 0 60000 65536"/>
                  <a:gd name="T14" fmla="*/ 0 60000 65536"/>
                  <a:gd name="T15" fmla="*/ 0 w 34"/>
                  <a:gd name="T16" fmla="*/ 0 h 20"/>
                  <a:gd name="T17" fmla="*/ 34 w 34"/>
                  <a:gd name="T18" fmla="*/ 20 h 20"/>
                </a:gdLst>
                <a:ahLst/>
                <a:cxnLst>
                  <a:cxn ang="T10">
                    <a:pos x="T0" y="T1"/>
                  </a:cxn>
                  <a:cxn ang="T11">
                    <a:pos x="T2" y="T3"/>
                  </a:cxn>
                  <a:cxn ang="T12">
                    <a:pos x="T4" y="T5"/>
                  </a:cxn>
                  <a:cxn ang="T13">
                    <a:pos x="T6" y="T7"/>
                  </a:cxn>
                  <a:cxn ang="T14">
                    <a:pos x="T8" y="T9"/>
                  </a:cxn>
                </a:cxnLst>
                <a:rect l="T15" t="T16" r="T17" b="T18"/>
                <a:pathLst>
                  <a:path w="34" h="20">
                    <a:moveTo>
                      <a:pt x="0" y="0"/>
                    </a:moveTo>
                    <a:lnTo>
                      <a:pt x="33" y="0"/>
                    </a:lnTo>
                    <a:lnTo>
                      <a:pt x="33" y="19"/>
                    </a:lnTo>
                    <a:lnTo>
                      <a:pt x="0" y="19"/>
                    </a:lnTo>
                    <a:lnTo>
                      <a:pt x="0" y="0"/>
                    </a:lnTo>
                  </a:path>
                </a:pathLst>
              </a:custGeom>
              <a:solidFill>
                <a:schemeClr val="accent1"/>
              </a:solidFill>
              <a:ln w="12700" cap="rnd">
                <a:solidFill>
                  <a:srgbClr val="232323"/>
                </a:solidFill>
                <a:round/>
              </a:ln>
            </p:spPr>
            <p:txBody>
              <a:bodyPr/>
              <a:lstStyle/>
              <a:p>
                <a:endParaRPr lang="zh-CN" altLang="en-US"/>
              </a:p>
            </p:txBody>
          </p:sp>
          <p:sp>
            <p:nvSpPr>
              <p:cNvPr id="131176" name="Rectangle 105"/>
              <p:cNvSpPr>
                <a:spLocks noChangeArrowheads="1"/>
              </p:cNvSpPr>
              <p:nvPr/>
            </p:nvSpPr>
            <p:spPr bwMode="auto">
              <a:xfrm>
                <a:off x="2610" y="803"/>
                <a:ext cx="55" cy="22"/>
              </a:xfrm>
              <a:prstGeom prst="rect">
                <a:avLst/>
              </a:prstGeom>
              <a:solidFill>
                <a:srgbClr val="232323"/>
              </a:solidFill>
              <a:ln w="12700">
                <a:noFill/>
                <a:miter lim="800000"/>
              </a:ln>
            </p:spPr>
            <p:txBody>
              <a:bodyPr wrap="none" anchor="ctr"/>
              <a:lstStyle/>
              <a:p>
                <a:pPr eaLnBrk="1" hangingPunct="1"/>
                <a:endParaRPr lang="zh-CN" altLang="en-US"/>
              </a:p>
            </p:txBody>
          </p:sp>
          <p:sp>
            <p:nvSpPr>
              <p:cNvPr id="131177" name="Line 106"/>
              <p:cNvSpPr>
                <a:spLocks noChangeShapeType="1"/>
              </p:cNvSpPr>
              <p:nvPr/>
            </p:nvSpPr>
            <p:spPr bwMode="auto">
              <a:xfrm flipH="1">
                <a:off x="2484" y="850"/>
                <a:ext cx="53" cy="46"/>
              </a:xfrm>
              <a:prstGeom prst="line">
                <a:avLst/>
              </a:prstGeom>
              <a:noFill/>
              <a:ln w="12700">
                <a:solidFill>
                  <a:srgbClr val="232323"/>
                </a:solidFill>
                <a:round/>
              </a:ln>
            </p:spPr>
            <p:txBody>
              <a:bodyPr wrap="none" anchor="ctr"/>
              <a:lstStyle/>
              <a:p>
                <a:endParaRPr lang="zh-CN" altLang="en-US"/>
              </a:p>
            </p:txBody>
          </p:sp>
          <p:sp>
            <p:nvSpPr>
              <p:cNvPr id="131178" name="Line 107"/>
              <p:cNvSpPr>
                <a:spLocks noChangeShapeType="1"/>
              </p:cNvSpPr>
              <p:nvPr/>
            </p:nvSpPr>
            <p:spPr bwMode="auto">
              <a:xfrm flipH="1">
                <a:off x="2529" y="850"/>
                <a:ext cx="52" cy="45"/>
              </a:xfrm>
              <a:prstGeom prst="line">
                <a:avLst/>
              </a:prstGeom>
              <a:noFill/>
              <a:ln w="12700">
                <a:solidFill>
                  <a:srgbClr val="232323"/>
                </a:solidFill>
                <a:round/>
              </a:ln>
            </p:spPr>
            <p:txBody>
              <a:bodyPr wrap="none" anchor="ctr"/>
              <a:lstStyle/>
              <a:p>
                <a:endParaRPr lang="zh-CN" altLang="en-US"/>
              </a:p>
            </p:txBody>
          </p:sp>
          <p:sp>
            <p:nvSpPr>
              <p:cNvPr id="131179" name="Line 108"/>
              <p:cNvSpPr>
                <a:spLocks noChangeShapeType="1"/>
              </p:cNvSpPr>
              <p:nvPr/>
            </p:nvSpPr>
            <p:spPr bwMode="auto">
              <a:xfrm flipH="1">
                <a:off x="2567" y="850"/>
                <a:ext cx="47" cy="45"/>
              </a:xfrm>
              <a:prstGeom prst="line">
                <a:avLst/>
              </a:prstGeom>
              <a:noFill/>
              <a:ln w="12700">
                <a:solidFill>
                  <a:srgbClr val="232323"/>
                </a:solidFill>
                <a:round/>
              </a:ln>
            </p:spPr>
            <p:txBody>
              <a:bodyPr wrap="none" anchor="ctr"/>
              <a:lstStyle/>
              <a:p>
                <a:endParaRPr lang="zh-CN" altLang="en-US"/>
              </a:p>
            </p:txBody>
          </p:sp>
          <p:sp>
            <p:nvSpPr>
              <p:cNvPr id="131180" name="Line 109"/>
              <p:cNvSpPr>
                <a:spLocks noChangeShapeType="1"/>
              </p:cNvSpPr>
              <p:nvPr/>
            </p:nvSpPr>
            <p:spPr bwMode="auto">
              <a:xfrm flipH="1">
                <a:off x="2612" y="850"/>
                <a:ext cx="45" cy="45"/>
              </a:xfrm>
              <a:prstGeom prst="line">
                <a:avLst/>
              </a:prstGeom>
              <a:noFill/>
              <a:ln w="12700">
                <a:solidFill>
                  <a:srgbClr val="232323"/>
                </a:solidFill>
                <a:round/>
              </a:ln>
            </p:spPr>
            <p:txBody>
              <a:bodyPr wrap="none" anchor="ctr"/>
              <a:lstStyle/>
              <a:p>
                <a:endParaRPr lang="zh-CN" altLang="en-US"/>
              </a:p>
            </p:txBody>
          </p:sp>
          <p:sp>
            <p:nvSpPr>
              <p:cNvPr id="131181" name="Line 110"/>
              <p:cNvSpPr>
                <a:spLocks noChangeShapeType="1"/>
              </p:cNvSpPr>
              <p:nvPr/>
            </p:nvSpPr>
            <p:spPr bwMode="auto">
              <a:xfrm flipH="1">
                <a:off x="2654" y="850"/>
                <a:ext cx="46" cy="44"/>
              </a:xfrm>
              <a:prstGeom prst="line">
                <a:avLst/>
              </a:prstGeom>
              <a:noFill/>
              <a:ln w="12700">
                <a:solidFill>
                  <a:srgbClr val="232323"/>
                </a:solidFill>
                <a:round/>
              </a:ln>
            </p:spPr>
            <p:txBody>
              <a:bodyPr wrap="none" anchor="ctr"/>
              <a:lstStyle/>
              <a:p>
                <a:endParaRPr lang="zh-CN" altLang="en-US"/>
              </a:p>
            </p:txBody>
          </p:sp>
          <p:sp>
            <p:nvSpPr>
              <p:cNvPr id="131182" name="Line 111"/>
              <p:cNvSpPr>
                <a:spLocks noChangeShapeType="1"/>
              </p:cNvSpPr>
              <p:nvPr/>
            </p:nvSpPr>
            <p:spPr bwMode="auto">
              <a:xfrm flipH="1">
                <a:off x="2694" y="849"/>
                <a:ext cx="44" cy="46"/>
              </a:xfrm>
              <a:prstGeom prst="line">
                <a:avLst/>
              </a:prstGeom>
              <a:noFill/>
              <a:ln w="12700">
                <a:solidFill>
                  <a:srgbClr val="232323"/>
                </a:solidFill>
                <a:round/>
              </a:ln>
            </p:spPr>
            <p:txBody>
              <a:bodyPr wrap="none" anchor="ctr"/>
              <a:lstStyle/>
              <a:p>
                <a:endParaRPr lang="zh-CN" altLang="en-US"/>
              </a:p>
            </p:txBody>
          </p:sp>
          <p:sp>
            <p:nvSpPr>
              <p:cNvPr id="131183" name="Line 112"/>
              <p:cNvSpPr>
                <a:spLocks noChangeShapeType="1"/>
              </p:cNvSpPr>
              <p:nvPr/>
            </p:nvSpPr>
            <p:spPr bwMode="auto">
              <a:xfrm flipH="1">
                <a:off x="2734" y="850"/>
                <a:ext cx="43" cy="44"/>
              </a:xfrm>
              <a:prstGeom prst="line">
                <a:avLst/>
              </a:prstGeom>
              <a:noFill/>
              <a:ln w="12700">
                <a:solidFill>
                  <a:srgbClr val="232323"/>
                </a:solidFill>
                <a:round/>
              </a:ln>
            </p:spPr>
            <p:txBody>
              <a:bodyPr wrap="none" anchor="ctr"/>
              <a:lstStyle/>
              <a:p>
                <a:endParaRPr lang="zh-CN" altLang="en-US"/>
              </a:p>
            </p:txBody>
          </p:sp>
          <p:sp>
            <p:nvSpPr>
              <p:cNvPr id="131184" name="Line 113"/>
              <p:cNvSpPr>
                <a:spLocks noChangeShapeType="1"/>
              </p:cNvSpPr>
              <p:nvPr/>
            </p:nvSpPr>
            <p:spPr bwMode="auto">
              <a:xfrm flipH="1">
                <a:off x="2777" y="850"/>
                <a:ext cx="44" cy="44"/>
              </a:xfrm>
              <a:prstGeom prst="line">
                <a:avLst/>
              </a:prstGeom>
              <a:noFill/>
              <a:ln w="12700">
                <a:solidFill>
                  <a:srgbClr val="232323"/>
                </a:solidFill>
                <a:round/>
              </a:ln>
            </p:spPr>
            <p:txBody>
              <a:bodyPr wrap="none" anchor="ctr"/>
              <a:lstStyle/>
              <a:p>
                <a:endParaRPr lang="zh-CN" altLang="en-US"/>
              </a:p>
            </p:txBody>
          </p:sp>
          <p:sp>
            <p:nvSpPr>
              <p:cNvPr id="131185" name="Line 114"/>
              <p:cNvSpPr>
                <a:spLocks noChangeShapeType="1"/>
              </p:cNvSpPr>
              <p:nvPr/>
            </p:nvSpPr>
            <p:spPr bwMode="auto">
              <a:xfrm>
                <a:off x="2473" y="876"/>
                <a:ext cx="348" cy="0"/>
              </a:xfrm>
              <a:prstGeom prst="line">
                <a:avLst/>
              </a:prstGeom>
              <a:noFill/>
              <a:ln w="12700">
                <a:solidFill>
                  <a:srgbClr val="232323"/>
                </a:solidFill>
                <a:round/>
              </a:ln>
            </p:spPr>
            <p:txBody>
              <a:bodyPr wrap="none" anchor="ctr"/>
              <a:lstStyle/>
              <a:p>
                <a:endParaRPr lang="zh-CN" altLang="en-US"/>
              </a:p>
            </p:txBody>
          </p:sp>
          <p:sp>
            <p:nvSpPr>
              <p:cNvPr id="131186" name="Line 115"/>
              <p:cNvSpPr>
                <a:spLocks noChangeShapeType="1"/>
              </p:cNvSpPr>
              <p:nvPr/>
            </p:nvSpPr>
            <p:spPr bwMode="auto">
              <a:xfrm>
                <a:off x="2463" y="887"/>
                <a:ext cx="346" cy="0"/>
              </a:xfrm>
              <a:prstGeom prst="line">
                <a:avLst/>
              </a:prstGeom>
              <a:noFill/>
              <a:ln w="12700">
                <a:solidFill>
                  <a:srgbClr val="232323"/>
                </a:solidFill>
                <a:round/>
              </a:ln>
            </p:spPr>
            <p:txBody>
              <a:bodyPr wrap="none" anchor="ctr"/>
              <a:lstStyle/>
              <a:p>
                <a:endParaRPr lang="zh-CN" altLang="en-US"/>
              </a:p>
            </p:txBody>
          </p:sp>
          <p:sp>
            <p:nvSpPr>
              <p:cNvPr id="131187" name="Freeform 116"/>
              <p:cNvSpPr/>
              <p:nvPr/>
            </p:nvSpPr>
            <p:spPr bwMode="auto">
              <a:xfrm>
                <a:off x="2827" y="528"/>
                <a:ext cx="78" cy="244"/>
              </a:xfrm>
              <a:custGeom>
                <a:avLst/>
                <a:gdLst>
                  <a:gd name="T0" fmla="*/ 0 w 78"/>
                  <a:gd name="T1" fmla="*/ 4 h 321"/>
                  <a:gd name="T2" fmla="*/ 0 w 78"/>
                  <a:gd name="T3" fmla="*/ 21 h 321"/>
                  <a:gd name="T4" fmla="*/ 77 w 78"/>
                  <a:gd name="T5" fmla="*/ 16 h 321"/>
                  <a:gd name="T6" fmla="*/ 77 w 78"/>
                  <a:gd name="T7" fmla="*/ 0 h 321"/>
                  <a:gd name="T8" fmla="*/ 0 w 78"/>
                  <a:gd name="T9" fmla="*/ 4 h 321"/>
                  <a:gd name="T10" fmla="*/ 0 60000 65536"/>
                  <a:gd name="T11" fmla="*/ 0 60000 65536"/>
                  <a:gd name="T12" fmla="*/ 0 60000 65536"/>
                  <a:gd name="T13" fmla="*/ 0 60000 65536"/>
                  <a:gd name="T14" fmla="*/ 0 60000 65536"/>
                  <a:gd name="T15" fmla="*/ 0 w 78"/>
                  <a:gd name="T16" fmla="*/ 0 h 321"/>
                  <a:gd name="T17" fmla="*/ 78 w 78"/>
                  <a:gd name="T18" fmla="*/ 321 h 321"/>
                </a:gdLst>
                <a:ahLst/>
                <a:cxnLst>
                  <a:cxn ang="T10">
                    <a:pos x="T0" y="T1"/>
                  </a:cxn>
                  <a:cxn ang="T11">
                    <a:pos x="T2" y="T3"/>
                  </a:cxn>
                  <a:cxn ang="T12">
                    <a:pos x="T4" y="T5"/>
                  </a:cxn>
                  <a:cxn ang="T13">
                    <a:pos x="T6" y="T7"/>
                  </a:cxn>
                  <a:cxn ang="T14">
                    <a:pos x="T8" y="T9"/>
                  </a:cxn>
                </a:cxnLst>
                <a:rect l="T15" t="T16" r="T17" b="T18"/>
                <a:pathLst>
                  <a:path w="78" h="321">
                    <a:moveTo>
                      <a:pt x="0" y="50"/>
                    </a:moveTo>
                    <a:lnTo>
                      <a:pt x="0" y="320"/>
                    </a:lnTo>
                    <a:lnTo>
                      <a:pt x="77" y="255"/>
                    </a:lnTo>
                    <a:lnTo>
                      <a:pt x="77" y="0"/>
                    </a:lnTo>
                    <a:lnTo>
                      <a:pt x="0" y="50"/>
                    </a:lnTo>
                  </a:path>
                </a:pathLst>
              </a:custGeom>
              <a:solidFill>
                <a:srgbClr val="232323"/>
              </a:solidFill>
              <a:ln w="12700" cap="rnd">
                <a:noFill/>
                <a:round/>
              </a:ln>
            </p:spPr>
            <p:txBody>
              <a:bodyPr/>
              <a:lstStyle/>
              <a:p>
                <a:endParaRPr lang="zh-CN" altLang="en-US"/>
              </a:p>
            </p:txBody>
          </p:sp>
          <p:sp>
            <p:nvSpPr>
              <p:cNvPr id="131188" name="Line 117"/>
              <p:cNvSpPr>
                <a:spLocks noChangeShapeType="1"/>
              </p:cNvSpPr>
              <p:nvPr/>
            </p:nvSpPr>
            <p:spPr bwMode="auto">
              <a:xfrm>
                <a:off x="2481" y="861"/>
                <a:ext cx="352" cy="0"/>
              </a:xfrm>
              <a:prstGeom prst="line">
                <a:avLst/>
              </a:prstGeom>
              <a:noFill/>
              <a:ln w="12700">
                <a:solidFill>
                  <a:srgbClr val="232323"/>
                </a:solidFill>
                <a:round/>
              </a:ln>
            </p:spPr>
            <p:txBody>
              <a:bodyPr wrap="none" anchor="ctr"/>
              <a:lstStyle/>
              <a:p>
                <a:endParaRPr lang="zh-CN" altLang="en-US"/>
              </a:p>
            </p:txBody>
          </p:sp>
          <p:sp>
            <p:nvSpPr>
              <p:cNvPr id="131189" name="Freeform 118"/>
              <p:cNvSpPr/>
              <p:nvPr/>
            </p:nvSpPr>
            <p:spPr bwMode="auto">
              <a:xfrm>
                <a:off x="2828" y="758"/>
                <a:ext cx="77" cy="184"/>
              </a:xfrm>
              <a:custGeom>
                <a:avLst/>
                <a:gdLst>
                  <a:gd name="T0" fmla="*/ 76 w 77"/>
                  <a:gd name="T1" fmla="*/ 0 h 242"/>
                  <a:gd name="T2" fmla="*/ 0 w 77"/>
                  <a:gd name="T3" fmla="*/ 4 h 242"/>
                  <a:gd name="T4" fmla="*/ 1 w 77"/>
                  <a:gd name="T5" fmla="*/ 7 h 242"/>
                  <a:gd name="T6" fmla="*/ 64 w 77"/>
                  <a:gd name="T7" fmla="*/ 7 h 242"/>
                  <a:gd name="T8" fmla="*/ 9 w 77"/>
                  <a:gd name="T9" fmla="*/ 14 h 242"/>
                  <a:gd name="T10" fmla="*/ 9 w 77"/>
                  <a:gd name="T11" fmla="*/ 16 h 242"/>
                  <a:gd name="T12" fmla="*/ 76 w 77"/>
                  <a:gd name="T13" fmla="*/ 11 h 242"/>
                  <a:gd name="T14" fmla="*/ 76 w 77"/>
                  <a:gd name="T15" fmla="*/ 0 h 242"/>
                  <a:gd name="T16" fmla="*/ 0 60000 65536"/>
                  <a:gd name="T17" fmla="*/ 0 60000 65536"/>
                  <a:gd name="T18" fmla="*/ 0 60000 65536"/>
                  <a:gd name="T19" fmla="*/ 0 60000 65536"/>
                  <a:gd name="T20" fmla="*/ 0 60000 65536"/>
                  <a:gd name="T21" fmla="*/ 0 60000 65536"/>
                  <a:gd name="T22" fmla="*/ 0 60000 65536"/>
                  <a:gd name="T23" fmla="*/ 0 60000 65536"/>
                  <a:gd name="T24" fmla="*/ 0 w 77"/>
                  <a:gd name="T25" fmla="*/ 0 h 242"/>
                  <a:gd name="T26" fmla="*/ 77 w 77"/>
                  <a:gd name="T27" fmla="*/ 242 h 24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7" h="242">
                    <a:moveTo>
                      <a:pt x="76" y="0"/>
                    </a:moveTo>
                    <a:lnTo>
                      <a:pt x="0" y="54"/>
                    </a:lnTo>
                    <a:lnTo>
                      <a:pt x="1" y="107"/>
                    </a:lnTo>
                    <a:lnTo>
                      <a:pt x="64" y="107"/>
                    </a:lnTo>
                    <a:lnTo>
                      <a:pt x="9" y="215"/>
                    </a:lnTo>
                    <a:lnTo>
                      <a:pt x="9" y="241"/>
                    </a:lnTo>
                    <a:lnTo>
                      <a:pt x="76" y="174"/>
                    </a:lnTo>
                    <a:lnTo>
                      <a:pt x="76" y="0"/>
                    </a:lnTo>
                  </a:path>
                </a:pathLst>
              </a:custGeom>
              <a:solidFill>
                <a:srgbClr val="232323"/>
              </a:solidFill>
              <a:ln w="12700" cap="rnd">
                <a:noFill/>
                <a:round/>
              </a:ln>
            </p:spPr>
            <p:txBody>
              <a:bodyPr/>
              <a:lstStyle/>
              <a:p>
                <a:endParaRPr lang="zh-CN" altLang="en-US"/>
              </a:p>
            </p:txBody>
          </p:sp>
          <p:sp>
            <p:nvSpPr>
              <p:cNvPr id="131190" name="Freeform 119"/>
              <p:cNvSpPr/>
              <p:nvPr/>
            </p:nvSpPr>
            <p:spPr bwMode="auto">
              <a:xfrm>
                <a:off x="2551" y="955"/>
                <a:ext cx="25" cy="9"/>
              </a:xfrm>
              <a:custGeom>
                <a:avLst/>
                <a:gdLst>
                  <a:gd name="T0" fmla="*/ 0 w 25"/>
                  <a:gd name="T1" fmla="*/ 2 h 11"/>
                  <a:gd name="T2" fmla="*/ 10 w 25"/>
                  <a:gd name="T3" fmla="*/ 0 h 11"/>
                  <a:gd name="T4" fmla="*/ 24 w 25"/>
                  <a:gd name="T5" fmla="*/ 0 h 11"/>
                  <a:gd name="T6" fmla="*/ 13 w 25"/>
                  <a:gd name="T7" fmla="*/ 2 h 11"/>
                  <a:gd name="T8" fmla="*/ 0 w 25"/>
                  <a:gd name="T9" fmla="*/ 2 h 11"/>
                  <a:gd name="T10" fmla="*/ 0 60000 65536"/>
                  <a:gd name="T11" fmla="*/ 0 60000 65536"/>
                  <a:gd name="T12" fmla="*/ 0 60000 65536"/>
                  <a:gd name="T13" fmla="*/ 0 60000 65536"/>
                  <a:gd name="T14" fmla="*/ 0 60000 65536"/>
                  <a:gd name="T15" fmla="*/ 0 w 25"/>
                  <a:gd name="T16" fmla="*/ 0 h 11"/>
                  <a:gd name="T17" fmla="*/ 25 w 25"/>
                  <a:gd name="T18" fmla="*/ 11 h 11"/>
                </a:gdLst>
                <a:ahLst/>
                <a:cxnLst>
                  <a:cxn ang="T10">
                    <a:pos x="T0" y="T1"/>
                  </a:cxn>
                  <a:cxn ang="T11">
                    <a:pos x="T2" y="T3"/>
                  </a:cxn>
                  <a:cxn ang="T12">
                    <a:pos x="T4" y="T5"/>
                  </a:cxn>
                  <a:cxn ang="T13">
                    <a:pos x="T6" y="T7"/>
                  </a:cxn>
                  <a:cxn ang="T14">
                    <a:pos x="T8" y="T9"/>
                  </a:cxn>
                </a:cxnLst>
                <a:rect l="T15" t="T16" r="T17" b="T18"/>
                <a:pathLst>
                  <a:path w="25" h="11">
                    <a:moveTo>
                      <a:pt x="0" y="10"/>
                    </a:moveTo>
                    <a:lnTo>
                      <a:pt x="10" y="0"/>
                    </a:lnTo>
                    <a:lnTo>
                      <a:pt x="24" y="0"/>
                    </a:lnTo>
                    <a:lnTo>
                      <a:pt x="13" y="10"/>
                    </a:lnTo>
                    <a:lnTo>
                      <a:pt x="0" y="10"/>
                    </a:lnTo>
                  </a:path>
                </a:pathLst>
              </a:custGeom>
              <a:solidFill>
                <a:schemeClr val="bg2"/>
              </a:solidFill>
              <a:ln w="25400" cap="rnd">
                <a:noFill/>
                <a:round/>
              </a:ln>
            </p:spPr>
            <p:txBody>
              <a:bodyPr/>
              <a:lstStyle/>
              <a:p>
                <a:endParaRPr lang="zh-CN" altLang="en-US"/>
              </a:p>
            </p:txBody>
          </p:sp>
          <p:sp>
            <p:nvSpPr>
              <p:cNvPr id="131191" name="Freeform 120"/>
              <p:cNvSpPr/>
              <p:nvPr/>
            </p:nvSpPr>
            <p:spPr bwMode="auto">
              <a:xfrm>
                <a:off x="2581" y="956"/>
                <a:ext cx="24" cy="8"/>
              </a:xfrm>
              <a:custGeom>
                <a:avLst/>
                <a:gdLst>
                  <a:gd name="T0" fmla="*/ 0 w 24"/>
                  <a:gd name="T1" fmla="*/ 1 h 11"/>
                  <a:gd name="T2" fmla="*/ 9 w 24"/>
                  <a:gd name="T3" fmla="*/ 0 h 11"/>
                  <a:gd name="T4" fmla="*/ 23 w 24"/>
                  <a:gd name="T5" fmla="*/ 0 h 11"/>
                  <a:gd name="T6" fmla="*/ 13 w 24"/>
                  <a:gd name="T7" fmla="*/ 1 h 11"/>
                  <a:gd name="T8" fmla="*/ 0 w 24"/>
                  <a:gd name="T9" fmla="*/ 1 h 11"/>
                  <a:gd name="T10" fmla="*/ 0 60000 65536"/>
                  <a:gd name="T11" fmla="*/ 0 60000 65536"/>
                  <a:gd name="T12" fmla="*/ 0 60000 65536"/>
                  <a:gd name="T13" fmla="*/ 0 60000 65536"/>
                  <a:gd name="T14" fmla="*/ 0 60000 65536"/>
                  <a:gd name="T15" fmla="*/ 0 w 24"/>
                  <a:gd name="T16" fmla="*/ 0 h 11"/>
                  <a:gd name="T17" fmla="*/ 24 w 24"/>
                  <a:gd name="T18" fmla="*/ 11 h 11"/>
                </a:gdLst>
                <a:ahLst/>
                <a:cxnLst>
                  <a:cxn ang="T10">
                    <a:pos x="T0" y="T1"/>
                  </a:cxn>
                  <a:cxn ang="T11">
                    <a:pos x="T2" y="T3"/>
                  </a:cxn>
                  <a:cxn ang="T12">
                    <a:pos x="T4" y="T5"/>
                  </a:cxn>
                  <a:cxn ang="T13">
                    <a:pos x="T6" y="T7"/>
                  </a:cxn>
                  <a:cxn ang="T14">
                    <a:pos x="T8" y="T9"/>
                  </a:cxn>
                </a:cxnLst>
                <a:rect l="T15" t="T16" r="T17" b="T18"/>
                <a:pathLst>
                  <a:path w="24" h="11">
                    <a:moveTo>
                      <a:pt x="0" y="10"/>
                    </a:moveTo>
                    <a:lnTo>
                      <a:pt x="9" y="0"/>
                    </a:lnTo>
                    <a:lnTo>
                      <a:pt x="23" y="0"/>
                    </a:lnTo>
                    <a:lnTo>
                      <a:pt x="13" y="10"/>
                    </a:lnTo>
                    <a:lnTo>
                      <a:pt x="0" y="10"/>
                    </a:lnTo>
                  </a:path>
                </a:pathLst>
              </a:custGeom>
              <a:solidFill>
                <a:schemeClr val="bg2"/>
              </a:solidFill>
              <a:ln w="25400" cap="rnd">
                <a:noFill/>
                <a:round/>
              </a:ln>
            </p:spPr>
            <p:txBody>
              <a:bodyPr/>
              <a:lstStyle/>
              <a:p>
                <a:endParaRPr lang="zh-CN" altLang="en-US"/>
              </a:p>
            </p:txBody>
          </p:sp>
        </p:grpSp>
        <p:sp>
          <p:nvSpPr>
            <p:cNvPr id="131192" name="Rectangle 121"/>
            <p:cNvSpPr>
              <a:spLocks noChangeArrowheads="1"/>
            </p:cNvSpPr>
            <p:nvPr/>
          </p:nvSpPr>
          <p:spPr bwMode="auto">
            <a:xfrm>
              <a:off x="1804" y="1754"/>
              <a:ext cx="124" cy="1742"/>
            </a:xfrm>
            <a:prstGeom prst="rect">
              <a:avLst/>
            </a:prstGeom>
            <a:noFill/>
            <a:ln w="9525">
              <a:solidFill>
                <a:schemeClr val="tx1"/>
              </a:solidFill>
              <a:prstDash val="dash"/>
              <a:miter lim="800000"/>
            </a:ln>
          </p:spPr>
          <p:txBody>
            <a:bodyPr wrap="none" anchor="ctr"/>
            <a:lstStyle/>
            <a:p>
              <a:pPr eaLnBrk="1" hangingPunct="1"/>
              <a:endParaRPr lang="zh-CN" altLang="en-US"/>
            </a:p>
          </p:txBody>
        </p:sp>
        <p:sp>
          <p:nvSpPr>
            <p:cNvPr id="131193" name="Text Box 122"/>
            <p:cNvSpPr txBox="1">
              <a:spLocks noChangeArrowheads="1"/>
            </p:cNvSpPr>
            <p:nvPr/>
          </p:nvSpPr>
          <p:spPr bwMode="auto">
            <a:xfrm>
              <a:off x="1840" y="3535"/>
              <a:ext cx="788" cy="294"/>
            </a:xfrm>
            <a:prstGeom prst="rect">
              <a:avLst/>
            </a:prstGeom>
            <a:noFill/>
            <a:ln w="12700">
              <a:noFill/>
              <a:miter lim="800000"/>
              <a:headEnd type="none" w="sm" len="sm"/>
              <a:tailEnd type="none" w="sm" len="sm"/>
            </a:ln>
          </p:spPr>
          <p:txBody>
            <a:bodyPr wrap="none">
              <a:spAutoFit/>
            </a:bodyPr>
            <a:lstStyle/>
            <a:p>
              <a:pPr eaLnBrk="1" hangingPunct="1"/>
              <a:r>
                <a:rPr kumimoji="1" lang="en-US" altLang="zh-CN" dirty="0">
                  <a:solidFill>
                    <a:srgbClr val="FB0505"/>
                  </a:solidFill>
                  <a:ea typeface="楷体" panose="02010609060101010101" charset="-122"/>
                  <a:cs typeface="楷体" panose="02010609060101010101" charset="-122"/>
                </a:rPr>
                <a:t>DATA BUS</a:t>
              </a:r>
              <a:endParaRPr kumimoji="1" lang="en-US" altLang="zh-CN" dirty="0">
                <a:solidFill>
                  <a:srgbClr val="FB0505"/>
                </a:solidFill>
                <a:ea typeface="楷体" panose="02010609060101010101" charset="-122"/>
                <a:cs typeface="楷体" panose="02010609060101010101" charset="-122"/>
              </a:endParaRPr>
            </a:p>
          </p:txBody>
        </p:sp>
        <p:sp>
          <p:nvSpPr>
            <p:cNvPr id="131194" name="Line 123"/>
            <p:cNvSpPr>
              <a:spLocks noChangeShapeType="1"/>
            </p:cNvSpPr>
            <p:nvPr/>
          </p:nvSpPr>
          <p:spPr bwMode="auto">
            <a:xfrm>
              <a:off x="2168" y="2466"/>
              <a:ext cx="504" cy="0"/>
            </a:xfrm>
            <a:prstGeom prst="line">
              <a:avLst/>
            </a:prstGeom>
            <a:noFill/>
            <a:ln w="9525">
              <a:solidFill>
                <a:schemeClr val="tx1"/>
              </a:solidFill>
              <a:round/>
            </a:ln>
          </p:spPr>
          <p:txBody>
            <a:bodyPr/>
            <a:lstStyle/>
            <a:p>
              <a:endParaRPr lang="zh-CN" altLang="en-US"/>
            </a:p>
          </p:txBody>
        </p:sp>
        <p:sp>
          <p:nvSpPr>
            <p:cNvPr id="131195" name="Line 124"/>
            <p:cNvSpPr>
              <a:spLocks noChangeShapeType="1"/>
            </p:cNvSpPr>
            <p:nvPr/>
          </p:nvSpPr>
          <p:spPr bwMode="auto">
            <a:xfrm>
              <a:off x="1663" y="2386"/>
              <a:ext cx="1009" cy="0"/>
            </a:xfrm>
            <a:prstGeom prst="line">
              <a:avLst/>
            </a:prstGeom>
            <a:noFill/>
            <a:ln w="9525">
              <a:solidFill>
                <a:schemeClr val="tx1"/>
              </a:solidFill>
              <a:round/>
            </a:ln>
          </p:spPr>
          <p:txBody>
            <a:bodyPr/>
            <a:lstStyle/>
            <a:p>
              <a:endParaRPr lang="zh-CN" altLang="en-US"/>
            </a:p>
          </p:txBody>
        </p:sp>
        <p:sp>
          <p:nvSpPr>
            <p:cNvPr id="131196" name="Line 125"/>
            <p:cNvSpPr>
              <a:spLocks noChangeShapeType="1"/>
            </p:cNvSpPr>
            <p:nvPr/>
          </p:nvSpPr>
          <p:spPr bwMode="auto">
            <a:xfrm>
              <a:off x="1957" y="2306"/>
              <a:ext cx="715" cy="0"/>
            </a:xfrm>
            <a:prstGeom prst="line">
              <a:avLst/>
            </a:prstGeom>
            <a:noFill/>
            <a:ln w="9525">
              <a:solidFill>
                <a:schemeClr val="tx1"/>
              </a:solidFill>
              <a:round/>
            </a:ln>
          </p:spPr>
          <p:txBody>
            <a:bodyPr/>
            <a:lstStyle/>
            <a:p>
              <a:endParaRPr lang="zh-CN" altLang="en-US"/>
            </a:p>
          </p:txBody>
        </p:sp>
        <p:pic>
          <p:nvPicPr>
            <p:cNvPr id="131197" name="Picture 126"/>
            <p:cNvPicPr>
              <a:picLocks noChangeAspect="1" noChangeArrowheads="1"/>
            </p:cNvPicPr>
            <p:nvPr/>
          </p:nvPicPr>
          <p:blipFill>
            <a:blip r:embed="rId7"/>
            <a:srcRect/>
            <a:stretch>
              <a:fillRect/>
            </a:stretch>
          </p:blipFill>
          <p:spPr bwMode="auto">
            <a:xfrm>
              <a:off x="1285" y="3147"/>
              <a:ext cx="371" cy="269"/>
            </a:xfrm>
            <a:prstGeom prst="rect">
              <a:avLst/>
            </a:prstGeom>
            <a:noFill/>
            <a:ln w="9525">
              <a:noFill/>
              <a:miter lim="800000"/>
              <a:headEnd/>
              <a:tailEnd/>
            </a:ln>
          </p:spPr>
        </p:pic>
        <p:sp>
          <p:nvSpPr>
            <p:cNvPr id="131198" name="Text Box 127"/>
            <p:cNvSpPr txBox="1">
              <a:spLocks noChangeArrowheads="1"/>
            </p:cNvSpPr>
            <p:nvPr/>
          </p:nvSpPr>
          <p:spPr bwMode="auto">
            <a:xfrm>
              <a:off x="348" y="3155"/>
              <a:ext cx="821" cy="293"/>
            </a:xfrm>
            <a:prstGeom prst="rect">
              <a:avLst/>
            </a:prstGeom>
            <a:noFill/>
            <a:ln w="12700">
              <a:noFill/>
              <a:miter lim="800000"/>
              <a:headEnd type="none" w="sm" len="sm"/>
              <a:tailEnd type="none" w="sm" len="sm"/>
            </a:ln>
          </p:spPr>
          <p:txBody>
            <a:bodyPr wrap="none">
              <a:spAutoFit/>
            </a:bodyPr>
            <a:lstStyle/>
            <a:p>
              <a:pPr eaLnBrk="1" hangingPunct="1"/>
              <a:r>
                <a:rPr kumimoji="1" lang="zh-CN" altLang="en-US" dirty="0">
                  <a:solidFill>
                    <a:srgbClr val="FB0505"/>
                  </a:solidFill>
                  <a:latin typeface="+mj-ea"/>
                  <a:ea typeface="+mj-ea"/>
                  <a:cs typeface="楷体" panose="02010609060101010101" charset="-122"/>
                </a:rPr>
                <a:t>送排风系统</a:t>
              </a:r>
              <a:endParaRPr kumimoji="1" lang="zh-CN" altLang="en-US" dirty="0">
                <a:solidFill>
                  <a:srgbClr val="FB0505"/>
                </a:solidFill>
                <a:latin typeface="+mj-ea"/>
                <a:ea typeface="+mj-ea"/>
                <a:cs typeface="楷体" panose="02010609060101010101" charset="-122"/>
              </a:endParaRPr>
            </a:p>
          </p:txBody>
        </p:sp>
        <p:sp>
          <p:nvSpPr>
            <p:cNvPr id="131199" name="Line 128"/>
            <p:cNvSpPr>
              <a:spLocks noChangeShapeType="1"/>
            </p:cNvSpPr>
            <p:nvPr/>
          </p:nvSpPr>
          <p:spPr bwMode="auto">
            <a:xfrm>
              <a:off x="1663" y="3267"/>
              <a:ext cx="589" cy="0"/>
            </a:xfrm>
            <a:prstGeom prst="line">
              <a:avLst/>
            </a:prstGeom>
            <a:noFill/>
            <a:ln w="9525">
              <a:solidFill>
                <a:schemeClr val="tx1"/>
              </a:solidFill>
              <a:round/>
            </a:ln>
          </p:spPr>
          <p:txBody>
            <a:bodyPr/>
            <a:lstStyle/>
            <a:p>
              <a:endParaRPr lang="zh-CN" altLang="en-US"/>
            </a:p>
          </p:txBody>
        </p:sp>
        <p:sp>
          <p:nvSpPr>
            <p:cNvPr id="131200" name="Line 129"/>
            <p:cNvSpPr>
              <a:spLocks noChangeShapeType="1"/>
            </p:cNvSpPr>
            <p:nvPr/>
          </p:nvSpPr>
          <p:spPr bwMode="auto">
            <a:xfrm flipV="1">
              <a:off x="2252" y="2546"/>
              <a:ext cx="0" cy="721"/>
            </a:xfrm>
            <a:prstGeom prst="line">
              <a:avLst/>
            </a:prstGeom>
            <a:noFill/>
            <a:ln w="9525">
              <a:solidFill>
                <a:schemeClr val="tx1"/>
              </a:solidFill>
              <a:round/>
            </a:ln>
          </p:spPr>
          <p:txBody>
            <a:bodyPr/>
            <a:lstStyle/>
            <a:p>
              <a:endParaRPr lang="zh-CN" altLang="en-US"/>
            </a:p>
          </p:txBody>
        </p:sp>
        <p:sp>
          <p:nvSpPr>
            <p:cNvPr id="131201" name="Line 130"/>
            <p:cNvSpPr>
              <a:spLocks noChangeShapeType="1"/>
            </p:cNvSpPr>
            <p:nvPr/>
          </p:nvSpPr>
          <p:spPr bwMode="auto">
            <a:xfrm>
              <a:off x="2252" y="2546"/>
              <a:ext cx="420" cy="0"/>
            </a:xfrm>
            <a:prstGeom prst="line">
              <a:avLst/>
            </a:prstGeom>
            <a:noFill/>
            <a:ln w="9525">
              <a:solidFill>
                <a:schemeClr val="tx1"/>
              </a:solidFill>
              <a:round/>
            </a:ln>
          </p:spPr>
          <p:txBody>
            <a:bodyPr/>
            <a:lstStyle/>
            <a:p>
              <a:endParaRPr lang="zh-CN" altLang="en-US"/>
            </a:p>
          </p:txBody>
        </p:sp>
        <p:sp>
          <p:nvSpPr>
            <p:cNvPr id="131202" name="Line 131"/>
            <p:cNvSpPr>
              <a:spLocks noChangeShapeType="1"/>
            </p:cNvSpPr>
            <p:nvPr/>
          </p:nvSpPr>
          <p:spPr bwMode="auto">
            <a:xfrm>
              <a:off x="3009" y="2306"/>
              <a:ext cx="462" cy="0"/>
            </a:xfrm>
            <a:prstGeom prst="line">
              <a:avLst/>
            </a:prstGeom>
            <a:noFill/>
            <a:ln w="9525">
              <a:solidFill>
                <a:schemeClr val="tx1"/>
              </a:solidFill>
              <a:round/>
            </a:ln>
          </p:spPr>
          <p:txBody>
            <a:bodyPr/>
            <a:lstStyle/>
            <a:p>
              <a:endParaRPr lang="zh-CN" altLang="en-US"/>
            </a:p>
          </p:txBody>
        </p:sp>
        <p:sp>
          <p:nvSpPr>
            <p:cNvPr id="131203" name="Line 132"/>
            <p:cNvSpPr>
              <a:spLocks noChangeShapeType="1"/>
            </p:cNvSpPr>
            <p:nvPr/>
          </p:nvSpPr>
          <p:spPr bwMode="auto">
            <a:xfrm flipV="1">
              <a:off x="3471" y="1865"/>
              <a:ext cx="0" cy="441"/>
            </a:xfrm>
            <a:prstGeom prst="line">
              <a:avLst/>
            </a:prstGeom>
            <a:noFill/>
            <a:ln w="9525">
              <a:solidFill>
                <a:schemeClr val="tx1"/>
              </a:solidFill>
              <a:round/>
            </a:ln>
          </p:spPr>
          <p:txBody>
            <a:bodyPr/>
            <a:lstStyle/>
            <a:p>
              <a:endParaRPr lang="zh-CN" altLang="en-US"/>
            </a:p>
          </p:txBody>
        </p:sp>
        <p:sp>
          <p:nvSpPr>
            <p:cNvPr id="131204" name="Line 133"/>
            <p:cNvSpPr>
              <a:spLocks noChangeShapeType="1"/>
            </p:cNvSpPr>
            <p:nvPr/>
          </p:nvSpPr>
          <p:spPr bwMode="auto">
            <a:xfrm>
              <a:off x="3471" y="1865"/>
              <a:ext cx="631" cy="0"/>
            </a:xfrm>
            <a:prstGeom prst="line">
              <a:avLst/>
            </a:prstGeom>
            <a:noFill/>
            <a:ln w="9525">
              <a:solidFill>
                <a:schemeClr val="tx1"/>
              </a:solidFill>
              <a:round/>
            </a:ln>
          </p:spPr>
          <p:txBody>
            <a:bodyPr/>
            <a:lstStyle/>
            <a:p>
              <a:endParaRPr lang="zh-CN" altLang="en-US"/>
            </a:p>
          </p:txBody>
        </p:sp>
        <p:sp>
          <p:nvSpPr>
            <p:cNvPr id="131205" name="Line 134"/>
            <p:cNvSpPr>
              <a:spLocks noChangeShapeType="1"/>
            </p:cNvSpPr>
            <p:nvPr/>
          </p:nvSpPr>
          <p:spPr bwMode="auto">
            <a:xfrm>
              <a:off x="3009" y="2346"/>
              <a:ext cx="1051" cy="0"/>
            </a:xfrm>
            <a:prstGeom prst="line">
              <a:avLst/>
            </a:prstGeom>
            <a:noFill/>
            <a:ln w="9525">
              <a:solidFill>
                <a:schemeClr val="tx1"/>
              </a:solidFill>
              <a:round/>
            </a:ln>
          </p:spPr>
          <p:txBody>
            <a:bodyPr/>
            <a:lstStyle/>
            <a:p>
              <a:endParaRPr lang="zh-CN" altLang="en-US"/>
            </a:p>
          </p:txBody>
        </p:sp>
        <p:sp>
          <p:nvSpPr>
            <p:cNvPr id="131206" name="Line 135"/>
            <p:cNvSpPr>
              <a:spLocks noChangeShapeType="1"/>
            </p:cNvSpPr>
            <p:nvPr/>
          </p:nvSpPr>
          <p:spPr bwMode="auto">
            <a:xfrm>
              <a:off x="3009" y="2386"/>
              <a:ext cx="630" cy="0"/>
            </a:xfrm>
            <a:prstGeom prst="line">
              <a:avLst/>
            </a:prstGeom>
            <a:noFill/>
            <a:ln w="9525">
              <a:solidFill>
                <a:schemeClr val="tx1"/>
              </a:solidFill>
              <a:round/>
            </a:ln>
          </p:spPr>
          <p:txBody>
            <a:bodyPr/>
            <a:lstStyle/>
            <a:p>
              <a:endParaRPr lang="zh-CN" altLang="en-US"/>
            </a:p>
          </p:txBody>
        </p:sp>
        <p:sp>
          <p:nvSpPr>
            <p:cNvPr id="131207" name="Line 136"/>
            <p:cNvSpPr>
              <a:spLocks noChangeShapeType="1"/>
            </p:cNvSpPr>
            <p:nvPr/>
          </p:nvSpPr>
          <p:spPr bwMode="auto">
            <a:xfrm>
              <a:off x="3639" y="2386"/>
              <a:ext cx="0" cy="641"/>
            </a:xfrm>
            <a:prstGeom prst="line">
              <a:avLst/>
            </a:prstGeom>
            <a:noFill/>
            <a:ln w="9525">
              <a:solidFill>
                <a:schemeClr val="tx1"/>
              </a:solidFill>
              <a:round/>
            </a:ln>
          </p:spPr>
          <p:txBody>
            <a:bodyPr/>
            <a:lstStyle/>
            <a:p>
              <a:endParaRPr lang="zh-CN" altLang="en-US"/>
            </a:p>
          </p:txBody>
        </p:sp>
        <p:sp>
          <p:nvSpPr>
            <p:cNvPr id="131208" name="Line 137"/>
            <p:cNvSpPr>
              <a:spLocks noChangeShapeType="1"/>
            </p:cNvSpPr>
            <p:nvPr/>
          </p:nvSpPr>
          <p:spPr bwMode="auto">
            <a:xfrm>
              <a:off x="3639" y="3027"/>
              <a:ext cx="463" cy="0"/>
            </a:xfrm>
            <a:prstGeom prst="line">
              <a:avLst/>
            </a:prstGeom>
            <a:noFill/>
            <a:ln w="9525">
              <a:solidFill>
                <a:schemeClr val="tx1"/>
              </a:solidFill>
              <a:round/>
            </a:ln>
          </p:spPr>
          <p:txBody>
            <a:bodyPr/>
            <a:lstStyle/>
            <a:p>
              <a:endParaRPr lang="zh-CN" altLang="en-US"/>
            </a:p>
          </p:txBody>
        </p:sp>
        <p:sp>
          <p:nvSpPr>
            <p:cNvPr id="131209" name="Line 138"/>
            <p:cNvSpPr>
              <a:spLocks noChangeShapeType="1"/>
            </p:cNvSpPr>
            <p:nvPr/>
          </p:nvSpPr>
          <p:spPr bwMode="auto">
            <a:xfrm>
              <a:off x="3009" y="2426"/>
              <a:ext cx="462" cy="0"/>
            </a:xfrm>
            <a:prstGeom prst="line">
              <a:avLst/>
            </a:prstGeom>
            <a:noFill/>
            <a:ln w="9525">
              <a:solidFill>
                <a:schemeClr val="tx1"/>
              </a:solidFill>
              <a:round/>
            </a:ln>
          </p:spPr>
          <p:txBody>
            <a:bodyPr/>
            <a:lstStyle/>
            <a:p>
              <a:endParaRPr lang="zh-CN" altLang="en-US"/>
            </a:p>
          </p:txBody>
        </p:sp>
        <p:sp>
          <p:nvSpPr>
            <p:cNvPr id="131210" name="Line 139"/>
            <p:cNvSpPr>
              <a:spLocks noChangeShapeType="1"/>
            </p:cNvSpPr>
            <p:nvPr/>
          </p:nvSpPr>
          <p:spPr bwMode="auto">
            <a:xfrm>
              <a:off x="3471" y="2426"/>
              <a:ext cx="0" cy="1081"/>
            </a:xfrm>
            <a:prstGeom prst="line">
              <a:avLst/>
            </a:prstGeom>
            <a:noFill/>
            <a:ln w="9525">
              <a:solidFill>
                <a:schemeClr val="tx1"/>
              </a:solidFill>
              <a:round/>
            </a:ln>
          </p:spPr>
          <p:txBody>
            <a:bodyPr/>
            <a:lstStyle/>
            <a:p>
              <a:endParaRPr lang="zh-CN" altLang="en-US"/>
            </a:p>
          </p:txBody>
        </p:sp>
        <p:sp>
          <p:nvSpPr>
            <p:cNvPr id="131211" name="Line 140"/>
            <p:cNvSpPr>
              <a:spLocks noChangeShapeType="1"/>
            </p:cNvSpPr>
            <p:nvPr/>
          </p:nvSpPr>
          <p:spPr bwMode="auto">
            <a:xfrm>
              <a:off x="3471" y="3507"/>
              <a:ext cx="631" cy="0"/>
            </a:xfrm>
            <a:prstGeom prst="line">
              <a:avLst/>
            </a:prstGeom>
            <a:noFill/>
            <a:ln w="9525">
              <a:solidFill>
                <a:schemeClr val="tx1"/>
              </a:solidFill>
              <a:round/>
            </a:ln>
          </p:spPr>
          <p:txBody>
            <a:bodyPr/>
            <a:lstStyle/>
            <a:p>
              <a:endParaRPr lang="zh-CN" altLang="en-US"/>
            </a:p>
          </p:txBody>
        </p:sp>
        <p:sp>
          <p:nvSpPr>
            <p:cNvPr id="131212" name="Line 141"/>
            <p:cNvSpPr>
              <a:spLocks noChangeShapeType="1"/>
            </p:cNvSpPr>
            <p:nvPr/>
          </p:nvSpPr>
          <p:spPr bwMode="auto">
            <a:xfrm>
              <a:off x="2798" y="2546"/>
              <a:ext cx="0" cy="521"/>
            </a:xfrm>
            <a:prstGeom prst="line">
              <a:avLst/>
            </a:prstGeom>
            <a:noFill/>
            <a:ln w="9525">
              <a:solidFill>
                <a:schemeClr val="tx1"/>
              </a:solidFill>
              <a:round/>
            </a:ln>
          </p:spPr>
          <p:txBody>
            <a:bodyPr/>
            <a:lstStyle/>
            <a:p>
              <a:endParaRPr lang="zh-CN" altLang="en-US"/>
            </a:p>
          </p:txBody>
        </p:sp>
        <p:sp>
          <p:nvSpPr>
            <p:cNvPr id="131214" name="Rectangle 143"/>
            <p:cNvSpPr>
              <a:spLocks noChangeArrowheads="1"/>
            </p:cNvSpPr>
            <p:nvPr/>
          </p:nvSpPr>
          <p:spPr bwMode="auto">
            <a:xfrm>
              <a:off x="3603" y="1807"/>
              <a:ext cx="124" cy="1741"/>
            </a:xfrm>
            <a:prstGeom prst="rect">
              <a:avLst/>
            </a:prstGeom>
            <a:noFill/>
            <a:ln w="9525">
              <a:solidFill>
                <a:schemeClr val="tx1"/>
              </a:solidFill>
              <a:prstDash val="dash"/>
              <a:miter lim="800000"/>
            </a:ln>
          </p:spPr>
          <p:txBody>
            <a:bodyPr wrap="none" anchor="ctr"/>
            <a:lstStyle/>
            <a:p>
              <a:pPr eaLnBrk="1" hangingPunct="1"/>
              <a:endParaRPr lang="zh-CN" altLang="en-US"/>
            </a:p>
          </p:txBody>
        </p:sp>
        <p:sp>
          <p:nvSpPr>
            <p:cNvPr id="131215" name="Text Box 144"/>
            <p:cNvSpPr txBox="1">
              <a:spLocks noChangeArrowheads="1"/>
            </p:cNvSpPr>
            <p:nvPr/>
          </p:nvSpPr>
          <p:spPr bwMode="auto">
            <a:xfrm>
              <a:off x="3051" y="3507"/>
              <a:ext cx="788" cy="294"/>
            </a:xfrm>
            <a:prstGeom prst="rect">
              <a:avLst/>
            </a:prstGeom>
            <a:noFill/>
            <a:ln w="12700">
              <a:noFill/>
              <a:miter lim="800000"/>
              <a:headEnd type="none" w="sm" len="sm"/>
              <a:tailEnd type="none" w="sm" len="sm"/>
            </a:ln>
          </p:spPr>
          <p:txBody>
            <a:bodyPr wrap="none">
              <a:spAutoFit/>
            </a:bodyPr>
            <a:lstStyle/>
            <a:p>
              <a:pPr eaLnBrk="1" hangingPunct="1"/>
              <a:r>
                <a:rPr kumimoji="1" lang="en-US" altLang="zh-CN" dirty="0">
                  <a:solidFill>
                    <a:srgbClr val="FB0505"/>
                  </a:solidFill>
                  <a:ea typeface="楷体" panose="02010609060101010101" charset="-122"/>
                  <a:cs typeface="楷体" panose="02010609060101010101" charset="-122"/>
                </a:rPr>
                <a:t>DATA BUS</a:t>
              </a:r>
              <a:endParaRPr kumimoji="1" lang="en-US" altLang="zh-CN" dirty="0">
                <a:solidFill>
                  <a:srgbClr val="FB0505"/>
                </a:solidFill>
                <a:ea typeface="楷体" panose="02010609060101010101" charset="-122"/>
                <a:cs typeface="楷体" panose="02010609060101010101" charset="-122"/>
              </a:endParaRPr>
            </a:p>
          </p:txBody>
        </p:sp>
        <p:sp>
          <p:nvSpPr>
            <p:cNvPr id="131216" name="Text Box 145"/>
            <p:cNvSpPr txBox="1">
              <a:spLocks noChangeArrowheads="1"/>
            </p:cNvSpPr>
            <p:nvPr/>
          </p:nvSpPr>
          <p:spPr bwMode="auto">
            <a:xfrm>
              <a:off x="4144" y="1112"/>
              <a:ext cx="103" cy="293"/>
            </a:xfrm>
            <a:prstGeom prst="rect">
              <a:avLst/>
            </a:prstGeom>
            <a:noFill/>
            <a:ln w="12700">
              <a:noFill/>
              <a:miter lim="800000"/>
              <a:headEnd type="none" w="sm" len="sm"/>
              <a:tailEnd type="none" w="sm" len="sm"/>
            </a:ln>
          </p:spPr>
          <p:txBody>
            <a:bodyPr wrap="none">
              <a:spAutoFit/>
            </a:bodyPr>
            <a:lstStyle/>
            <a:p>
              <a:pPr eaLnBrk="1" hangingPunct="1"/>
              <a:endParaRPr kumimoji="1" lang="en-US" altLang="zh-CN">
                <a:solidFill>
                  <a:srgbClr val="FB0505"/>
                </a:solidFill>
                <a:ea typeface="楷体" panose="02010609060101010101" charset="-122"/>
                <a:cs typeface="楷体" panose="02010609060101010101" charset="-122"/>
              </a:endParaRPr>
            </a:p>
          </p:txBody>
        </p:sp>
        <p:sp>
          <p:nvSpPr>
            <p:cNvPr id="131217" name="Text Box 146"/>
            <p:cNvSpPr txBox="1">
              <a:spLocks noChangeArrowheads="1"/>
            </p:cNvSpPr>
            <p:nvPr/>
          </p:nvSpPr>
          <p:spPr bwMode="auto">
            <a:xfrm>
              <a:off x="2966" y="2016"/>
              <a:ext cx="103" cy="293"/>
            </a:xfrm>
            <a:prstGeom prst="rect">
              <a:avLst/>
            </a:prstGeom>
            <a:noFill/>
            <a:ln w="12700">
              <a:noFill/>
              <a:miter lim="800000"/>
              <a:headEnd type="none" w="sm" len="sm"/>
              <a:tailEnd type="none" w="sm" len="sm"/>
            </a:ln>
          </p:spPr>
          <p:txBody>
            <a:bodyPr wrap="none">
              <a:spAutoFit/>
            </a:bodyPr>
            <a:lstStyle/>
            <a:p>
              <a:pPr eaLnBrk="1" hangingPunct="1"/>
              <a:endParaRPr kumimoji="1" lang="zh-CN" altLang="zh-CN">
                <a:solidFill>
                  <a:srgbClr val="FB0505"/>
                </a:solidFill>
                <a:ea typeface="楷体" panose="02010609060101010101" charset="-122"/>
                <a:cs typeface="楷体" panose="02010609060101010101" charset="-122"/>
              </a:endParaRPr>
            </a:p>
          </p:txBody>
        </p:sp>
      </p:grpSp>
      <p:pic>
        <p:nvPicPr>
          <p:cNvPr id="5" name="图片 4"/>
          <p:cNvPicPr>
            <a:picLocks noChangeAspect="1"/>
          </p:cNvPicPr>
          <p:nvPr/>
        </p:nvPicPr>
        <p:blipFill>
          <a:blip r:embed="rId8"/>
          <a:stretch>
            <a:fillRect/>
          </a:stretch>
        </p:blipFill>
        <p:spPr>
          <a:xfrm>
            <a:off x="4415790" y="5080000"/>
            <a:ext cx="653415" cy="735330"/>
          </a:xfrm>
          <a:prstGeom prst="rect">
            <a:avLst/>
          </a:prstGeom>
        </p:spPr>
      </p:pic>
      <p:sp>
        <p:nvSpPr>
          <p:cNvPr id="6" name="Text Box 122"/>
          <p:cNvSpPr txBox="1">
            <a:spLocks noChangeArrowheads="1"/>
          </p:cNvSpPr>
          <p:nvPr/>
        </p:nvSpPr>
        <p:spPr bwMode="auto">
          <a:xfrm>
            <a:off x="4284273" y="2528893"/>
            <a:ext cx="1706880" cy="398780"/>
          </a:xfrm>
          <a:prstGeom prst="rect">
            <a:avLst/>
          </a:prstGeom>
          <a:noFill/>
          <a:ln w="12700">
            <a:noFill/>
            <a:miter lim="800000"/>
            <a:headEnd type="none" w="sm" len="sm"/>
            <a:tailEnd type="none" w="sm" len="sm"/>
          </a:ln>
        </p:spPr>
        <p:txBody>
          <a:bodyPr wrap="none">
            <a:spAutoFit/>
          </a:bodyPr>
          <a:lstStyle/>
          <a:p>
            <a:pPr eaLnBrk="1" hangingPunct="1"/>
            <a:r>
              <a:rPr kumimoji="1" lang="zh-CN" altLang="en-US" dirty="0">
                <a:solidFill>
                  <a:srgbClr val="FB0505"/>
                </a:solidFill>
                <a:cs typeface="楷体" panose="02010609060101010101" charset="-122"/>
              </a:rPr>
              <a:t>管理软件平台</a:t>
            </a:r>
            <a:endParaRPr kumimoji="1" lang="zh-CN" altLang="en-US" dirty="0">
              <a:solidFill>
                <a:srgbClr val="FB0505"/>
              </a:solidFill>
              <a:cs typeface="楷体" panose="02010609060101010101"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4"/>
          <p:cNvSpPr/>
          <p:nvPr/>
        </p:nvSpPr>
        <p:spPr>
          <a:xfrm>
            <a:off x="2339340" y="1219200"/>
            <a:ext cx="4318000" cy="406400"/>
          </a:xfrm>
          <a:prstGeom prst="rect">
            <a:avLst/>
          </a:prstGeom>
          <a:noFill/>
          <a:ln w="9501" cap="flat" cmpd="sng">
            <a:noFill/>
            <a:prstDash val="solid"/>
            <a:round/>
          </a:ln>
        </p:spPr>
        <p:txBody>
          <a:bodyPr vert="horz" wrap="square" lIns="63500" tIns="25400" rIns="63500" bIns="25400" rtlCol="0" anchor="ctr" anchorCtr="0"/>
          <a:lstStyle/>
          <a:p>
            <a:pPr indent="0" algn="ctr">
              <a:lnSpc>
                <a:spcPct val="100000"/>
              </a:lnSpc>
              <a:defRPr/>
            </a:pPr>
            <a:r>
              <a:rPr lang="en-US" sz="2400" b="1" i="0" u="none" strike="noStrike">
                <a:solidFill>
                  <a:srgbClr val="957B55"/>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照明控制策略：定时与光感</a:t>
            </a:r>
            <a:endParaRPr lang="en-US" sz="2400" b="1" i="0" u="none" strike="noStrike">
              <a:solidFill>
                <a:srgbClr val="957B55"/>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pic>
        <p:nvPicPr>
          <p:cNvPr id="6" name="Picture 6"/>
          <p:cNvPicPr>
            <a:picLocks noChangeAspect="1"/>
          </p:cNvPicPr>
          <p:nvPr/>
        </p:nvPicPr>
        <p:blipFill>
          <a:blip r:embed="rId1"/>
          <a:srcRect t="76" b="76"/>
          <a:stretch>
            <a:fillRect/>
          </a:stretch>
        </p:blipFill>
        <p:spPr>
          <a:xfrm>
            <a:off x="774700" y="1879600"/>
            <a:ext cx="4102100" cy="2311400"/>
          </a:xfrm>
          <a:prstGeom prst="rect">
            <a:avLst/>
          </a:prstGeom>
          <a:noFill/>
          <a:ln w="25400" cap="flat" cmpd="sng">
            <a:noFill/>
            <a:prstDash val="solid"/>
            <a:round/>
          </a:ln>
        </p:spPr>
      </p:pic>
      <p:sp>
        <p:nvSpPr>
          <p:cNvPr id="7" name="AutoShape 7"/>
          <p:cNvSpPr/>
          <p:nvPr/>
        </p:nvSpPr>
        <p:spPr>
          <a:xfrm>
            <a:off x="5207000" y="2006600"/>
            <a:ext cx="3556000" cy="381000"/>
          </a:xfrm>
          <a:prstGeom prst="rect">
            <a:avLst/>
          </a:prstGeom>
          <a:noFill/>
          <a:ln w="9501" cap="flat" cmpd="sng">
            <a:noFill/>
            <a:prstDash val="solid"/>
            <a:round/>
          </a:ln>
        </p:spPr>
        <p:txBody>
          <a:bodyPr vert="horz" wrap="square" lIns="0" tIns="25400" rIns="0" bIns="25400" rtlCol="0" anchor="ctr" anchorCtr="0"/>
          <a:lstStyle/>
          <a:p>
            <a:pPr indent="0" algn="l">
              <a:lnSpc>
                <a:spcPct val="100000"/>
              </a:lnSpc>
              <a:defRPr/>
            </a:pPr>
            <a:r>
              <a:rPr lang="en-US" sz="1800" b="1" i="0" u="none" strike="noStrike">
                <a:solidFill>
                  <a:srgbClr val="88714E"/>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核心逻辑：按需照明</a:t>
            </a:r>
            <a:endParaRPr lang="en-US" sz="1800"/>
          </a:p>
        </p:txBody>
      </p:sp>
      <p:sp>
        <p:nvSpPr>
          <p:cNvPr id="8" name="AutoShape 8"/>
          <p:cNvSpPr/>
          <p:nvPr/>
        </p:nvSpPr>
        <p:spPr>
          <a:xfrm>
            <a:off x="5207000" y="2514600"/>
            <a:ext cx="3556000" cy="1016000"/>
          </a:xfrm>
          <a:prstGeom prst="rect">
            <a:avLst/>
          </a:prstGeom>
          <a:noFill/>
          <a:ln w="9501" cap="flat" cmpd="sng">
            <a:noFill/>
            <a:prstDash val="solid"/>
            <a:round/>
          </a:ln>
        </p:spPr>
        <p:txBody>
          <a:bodyPr vert="horz" wrap="square" lIns="63500" tIns="63500" rIns="63500" bIns="63500" rtlCol="0" anchor="t" anchorCtr="0"/>
          <a:lstStyle/>
          <a:p>
            <a:pPr indent="0" algn="l">
              <a:lnSpc>
                <a:spcPct val="117000"/>
              </a:lnSpc>
              <a:defRPr/>
            </a:pPr>
            <a:r>
              <a:rPr lang="en-US" sz="1400" b="0" i="0" u="none" strike="noStrike">
                <a:solidFill>
                  <a:srgbClr val="50505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智能照明控制是实现建筑节能的有效手段，摒弃“长明灯”陋习。通过引入</a:t>
            </a:r>
            <a:r>
              <a:rPr lang="en-US" sz="1400" b="1" i="0" u="none" strike="noStrike">
                <a:solidFill>
                  <a:srgbClr val="50505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定时控制</a:t>
            </a:r>
            <a:r>
              <a:rPr lang="en-US" sz="1400" b="0" i="0" u="none" strike="noStrike">
                <a:solidFill>
                  <a:srgbClr val="50505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与</a:t>
            </a:r>
            <a:r>
              <a:rPr lang="en-US" sz="1400" b="1" i="0" u="none" strike="noStrike">
                <a:solidFill>
                  <a:srgbClr val="50505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光照感应</a:t>
            </a:r>
            <a:r>
              <a:rPr lang="en-US" sz="1400" b="0" i="0" u="none" strike="noStrike">
                <a:solidFill>
                  <a:srgbClr val="50505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双重策略，实现“人来灯亮、人走灯灭、光足灯暗”的智能化运行</a:t>
            </a:r>
            <a:r>
              <a:rPr lang="en-US" sz="1100" b="0" i="0" u="none" strike="noStrike">
                <a:solidFill>
                  <a:srgbClr val="50505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a:t>
            </a:r>
            <a:endParaRPr lang="en-US" sz="1100"/>
          </a:p>
        </p:txBody>
      </p:sp>
      <p:sp>
        <p:nvSpPr>
          <p:cNvPr id="9" name="AutoShape 9"/>
          <p:cNvSpPr/>
          <p:nvPr>
            <p:custDataLst>
              <p:tags r:id="rId2"/>
            </p:custDataLst>
          </p:nvPr>
        </p:nvSpPr>
        <p:spPr>
          <a:xfrm>
            <a:off x="508000" y="4419600"/>
            <a:ext cx="2667000" cy="1508125"/>
          </a:xfrm>
          <a:prstGeom prst="roundRect">
            <a:avLst>
              <a:gd name="adj" fmla="val 7142"/>
            </a:avLst>
          </a:prstGeom>
          <a:solidFill>
            <a:srgbClr val="F9F8F6">
              <a:alpha val="90000"/>
            </a:srgbClr>
          </a:solidFill>
          <a:ln w="12700" cap="flat" cmpd="sng">
            <a:solidFill>
              <a:srgbClr val="957B55">
                <a:alpha val="30000"/>
              </a:srgbClr>
            </a:solidFill>
            <a:prstDash val="solid"/>
            <a:round/>
          </a:ln>
        </p:spPr>
        <p:txBody>
          <a:bodyPr vert="horz" wrap="square" lIns="63500" tIns="63500" rIns="63500" bIns="63500" rtlCol="0" anchor="ctr"/>
          <a:lstStyle/>
          <a:p>
            <a:pPr algn="ctr">
              <a:defRPr/>
            </a:pPr>
          </a:p>
        </p:txBody>
      </p:sp>
      <p:sp>
        <p:nvSpPr>
          <p:cNvPr id="10" name="AutoShape 10"/>
          <p:cNvSpPr/>
          <p:nvPr>
            <p:custDataLst>
              <p:tags r:id="rId3"/>
            </p:custDataLst>
          </p:nvPr>
        </p:nvSpPr>
        <p:spPr>
          <a:xfrm>
            <a:off x="635000" y="4546600"/>
            <a:ext cx="2413000" cy="258445"/>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1400" b="1" i="0" u="none" strike="noStrike">
                <a:solidFill>
                  <a:srgbClr val="957B55"/>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定时控制策略</a:t>
            </a:r>
            <a:endParaRPr lang="en-US" sz="1100"/>
          </a:p>
        </p:txBody>
      </p:sp>
      <p:sp>
        <p:nvSpPr>
          <p:cNvPr id="11" name="AutoShape 11"/>
          <p:cNvSpPr/>
          <p:nvPr>
            <p:custDataLst>
              <p:tags r:id="rId4"/>
            </p:custDataLst>
          </p:nvPr>
        </p:nvSpPr>
        <p:spPr>
          <a:xfrm>
            <a:off x="635000" y="4927600"/>
            <a:ext cx="2413000" cy="969645"/>
          </a:xfrm>
          <a:prstGeom prst="rect">
            <a:avLst/>
          </a:prstGeom>
          <a:noFill/>
          <a:ln w="9501" cap="flat" cmpd="sng">
            <a:noFill/>
            <a:prstDash val="solid"/>
            <a:round/>
          </a:ln>
        </p:spPr>
        <p:txBody>
          <a:bodyPr vert="horz" wrap="square" lIns="0" tIns="50800" rIns="0" bIns="50800" rtlCol="0" anchor="t" anchorCtr="0"/>
          <a:lstStyle/>
          <a:p>
            <a:pPr indent="0" algn="l">
              <a:lnSpc>
                <a:spcPct val="108000"/>
              </a:lnSpc>
              <a:defRPr/>
            </a:pPr>
            <a:r>
              <a:rPr lang="en-US" sz="1400" b="1" i="0" u="none" strike="noStrike">
                <a:solidFill>
                  <a:srgbClr val="3C3C3C"/>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原理：</a:t>
            </a:r>
            <a:r>
              <a:rPr lang="en-US" sz="1400" b="0" i="0" u="none" strike="noStrike">
                <a:solidFill>
                  <a:srgbClr val="5A5A5A"/>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依据建筑作息自动开关。</a:t>
            </a:r>
            <a:endParaRPr lang="en-US" sz="1400"/>
          </a:p>
          <a:p>
            <a:pPr indent="0" algn="l">
              <a:lnSpc>
                <a:spcPct val="108000"/>
              </a:lnSpc>
            </a:pPr>
            <a:r>
              <a:rPr lang="en-US" sz="1400" b="1" i="0" u="none" strike="noStrike">
                <a:solidFill>
                  <a:srgbClr val="3C3C3C"/>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应用：</a:t>
            </a:r>
            <a:r>
              <a:rPr lang="en-US" sz="1400" b="0" i="0" u="none" strike="noStrike">
                <a:solidFill>
                  <a:srgbClr val="5A5A5A"/>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工作日08:00开/22:00关；周末自动进入节能模式。</a:t>
            </a:r>
            <a:endParaRPr lang="en-US" sz="1400" b="0" i="0" u="none" strike="noStrike">
              <a:solidFill>
                <a:srgbClr val="5A5A5A"/>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12" name="AutoShape 12"/>
          <p:cNvSpPr/>
          <p:nvPr>
            <p:custDataLst>
              <p:tags r:id="rId5"/>
            </p:custDataLst>
          </p:nvPr>
        </p:nvSpPr>
        <p:spPr>
          <a:xfrm>
            <a:off x="3302000" y="4419600"/>
            <a:ext cx="2667000" cy="1508125"/>
          </a:xfrm>
          <a:prstGeom prst="roundRect">
            <a:avLst>
              <a:gd name="adj" fmla="val 7142"/>
            </a:avLst>
          </a:prstGeom>
          <a:solidFill>
            <a:srgbClr val="F9F8F6">
              <a:alpha val="90000"/>
            </a:srgbClr>
          </a:solidFill>
          <a:ln w="12700" cap="flat" cmpd="sng">
            <a:solidFill>
              <a:srgbClr val="957B55">
                <a:alpha val="30000"/>
              </a:srgbClr>
            </a:solidFill>
            <a:prstDash val="solid"/>
            <a:round/>
          </a:ln>
        </p:spPr>
        <p:txBody>
          <a:bodyPr vert="horz" wrap="square" lIns="63500" tIns="63500" rIns="63500" bIns="63500" rtlCol="0" anchor="ctr"/>
          <a:lstStyle/>
          <a:p>
            <a:pPr algn="ctr">
              <a:defRPr/>
            </a:pPr>
          </a:p>
        </p:txBody>
      </p:sp>
      <p:sp>
        <p:nvSpPr>
          <p:cNvPr id="13" name="AutoShape 13"/>
          <p:cNvSpPr/>
          <p:nvPr>
            <p:custDataLst>
              <p:tags r:id="rId6"/>
            </p:custDataLst>
          </p:nvPr>
        </p:nvSpPr>
        <p:spPr>
          <a:xfrm>
            <a:off x="3429000" y="4546600"/>
            <a:ext cx="2413000" cy="258445"/>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1400" b="1" i="0" u="none" strike="noStrike">
                <a:solidFill>
                  <a:srgbClr val="957B55"/>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光照感应控制</a:t>
            </a:r>
            <a:endParaRPr lang="en-US" sz="1100"/>
          </a:p>
        </p:txBody>
      </p:sp>
      <p:sp>
        <p:nvSpPr>
          <p:cNvPr id="14" name="AutoShape 14"/>
          <p:cNvSpPr/>
          <p:nvPr>
            <p:custDataLst>
              <p:tags r:id="rId7"/>
            </p:custDataLst>
          </p:nvPr>
        </p:nvSpPr>
        <p:spPr>
          <a:xfrm>
            <a:off x="3429000" y="4927600"/>
            <a:ext cx="2413000" cy="969645"/>
          </a:xfrm>
          <a:prstGeom prst="rect">
            <a:avLst/>
          </a:prstGeom>
          <a:noFill/>
          <a:ln w="9501" cap="flat" cmpd="sng">
            <a:noFill/>
            <a:prstDash val="solid"/>
            <a:round/>
          </a:ln>
        </p:spPr>
        <p:txBody>
          <a:bodyPr vert="horz" wrap="square" lIns="0" tIns="50800" rIns="0" bIns="50800" rtlCol="0" anchor="t" anchorCtr="0"/>
          <a:lstStyle/>
          <a:p>
            <a:pPr indent="0" algn="l">
              <a:lnSpc>
                <a:spcPct val="108000"/>
              </a:lnSpc>
              <a:defRPr/>
            </a:pPr>
            <a:r>
              <a:rPr lang="en-US" sz="1400" b="1" i="0" u="none" strike="noStrike">
                <a:solidFill>
                  <a:srgbClr val="3C3C3C"/>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原理：</a:t>
            </a:r>
            <a:r>
              <a:rPr lang="en-US" sz="1400" b="0" i="0" u="none" strike="noStrike">
                <a:solidFill>
                  <a:srgbClr val="5A5A5A"/>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光敏传感器实时监测自然光强度。</a:t>
            </a:r>
            <a:endParaRPr lang="en-US" sz="1400"/>
          </a:p>
          <a:p>
            <a:pPr indent="0" algn="l">
              <a:lnSpc>
                <a:spcPct val="108000"/>
              </a:lnSpc>
            </a:pPr>
            <a:r>
              <a:rPr lang="en-US" sz="1400" b="1" i="0" u="none" strike="noStrike">
                <a:solidFill>
                  <a:srgbClr val="3C3C3C"/>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应用：</a:t>
            </a:r>
            <a:r>
              <a:rPr lang="en-US" sz="1400" b="0" i="0" u="none" strike="noStrike">
                <a:solidFill>
                  <a:srgbClr val="5A5A5A"/>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强光时自动调暗/关灯，弱光时自动补光，充分利用自然光。</a:t>
            </a:r>
            <a:endParaRPr lang="en-US" sz="1400" b="0" i="0" u="none" strike="noStrike">
              <a:solidFill>
                <a:srgbClr val="5A5A5A"/>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15" name="AutoShape 15"/>
          <p:cNvSpPr/>
          <p:nvPr>
            <p:custDataLst>
              <p:tags r:id="rId8"/>
            </p:custDataLst>
          </p:nvPr>
        </p:nvSpPr>
        <p:spPr>
          <a:xfrm>
            <a:off x="6096000" y="4419600"/>
            <a:ext cx="2667000" cy="1508125"/>
          </a:xfrm>
          <a:prstGeom prst="roundRect">
            <a:avLst>
              <a:gd name="adj" fmla="val 7142"/>
            </a:avLst>
          </a:prstGeom>
          <a:solidFill>
            <a:srgbClr val="F9F8F6">
              <a:alpha val="90000"/>
            </a:srgbClr>
          </a:solidFill>
          <a:ln w="12700" cap="flat" cmpd="sng">
            <a:solidFill>
              <a:srgbClr val="957B55">
                <a:alpha val="30000"/>
              </a:srgbClr>
            </a:solidFill>
            <a:prstDash val="solid"/>
            <a:round/>
          </a:ln>
        </p:spPr>
        <p:txBody>
          <a:bodyPr vert="horz" wrap="square" lIns="63500" tIns="63500" rIns="63500" bIns="63500" rtlCol="0" anchor="ctr"/>
          <a:lstStyle/>
          <a:p>
            <a:pPr algn="ctr">
              <a:defRPr/>
            </a:pPr>
          </a:p>
        </p:txBody>
      </p:sp>
      <p:sp>
        <p:nvSpPr>
          <p:cNvPr id="16" name="AutoShape 16"/>
          <p:cNvSpPr/>
          <p:nvPr>
            <p:custDataLst>
              <p:tags r:id="rId9"/>
            </p:custDataLst>
          </p:nvPr>
        </p:nvSpPr>
        <p:spPr>
          <a:xfrm>
            <a:off x="6223000" y="4546600"/>
            <a:ext cx="2413000" cy="258445"/>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1400" b="1" i="0" u="none" strike="noStrike">
                <a:solidFill>
                  <a:srgbClr val="957B55"/>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策略实施价值</a:t>
            </a:r>
            <a:endParaRPr lang="en-US" sz="1100"/>
          </a:p>
        </p:txBody>
      </p:sp>
      <p:sp>
        <p:nvSpPr>
          <p:cNvPr id="17" name="AutoShape 17"/>
          <p:cNvSpPr/>
          <p:nvPr>
            <p:custDataLst>
              <p:tags r:id="rId10"/>
            </p:custDataLst>
          </p:nvPr>
        </p:nvSpPr>
        <p:spPr>
          <a:xfrm>
            <a:off x="6223000" y="4927600"/>
            <a:ext cx="2413000" cy="969645"/>
          </a:xfrm>
          <a:prstGeom prst="rect">
            <a:avLst/>
          </a:prstGeom>
          <a:noFill/>
          <a:ln w="9501" cap="flat" cmpd="sng">
            <a:noFill/>
            <a:prstDash val="solid"/>
            <a:round/>
          </a:ln>
        </p:spPr>
        <p:txBody>
          <a:bodyPr vert="horz" wrap="square" lIns="0" tIns="50800" rIns="0" bIns="50800" rtlCol="0" anchor="t" anchorCtr="0"/>
          <a:lstStyle/>
          <a:p>
            <a:pPr indent="0" algn="l">
              <a:lnSpc>
                <a:spcPct val="117000"/>
              </a:lnSpc>
              <a:defRPr/>
            </a:pPr>
            <a:r>
              <a:rPr lang="en-US" sz="1400" b="0" i="0" u="none" strike="noStrike">
                <a:solidFill>
                  <a:srgbClr val="5A5A5A"/>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照明能耗降低约 30%-50%</a:t>
            </a:r>
            <a:endParaRPr lang="en-US" sz="1400"/>
          </a:p>
          <a:p>
            <a:pPr indent="0" algn="l">
              <a:lnSpc>
                <a:spcPct val="117000"/>
              </a:lnSpc>
            </a:pPr>
            <a:r>
              <a:rPr lang="en-US" sz="1400" b="0" i="0" u="none" strike="noStrike">
                <a:solidFill>
                  <a:srgbClr val="5A5A5A"/>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减少灯具无效点亮，延长使用寿命</a:t>
            </a:r>
            <a:endParaRPr lang="en-US" sz="1400" b="0" i="0" u="none" strike="noStrike">
              <a:solidFill>
                <a:srgbClr val="5A5A5A"/>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a:p>
            <a:pPr indent="0" algn="l">
              <a:lnSpc>
                <a:spcPct val="117000"/>
              </a:lnSpc>
            </a:pPr>
            <a:r>
              <a:rPr lang="en-US" sz="1400" b="0" i="0" u="none" strike="noStrike">
                <a:solidFill>
                  <a:srgbClr val="5A5A5A"/>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提升空间光环境舒适度与智能化体验</a:t>
            </a:r>
            <a:endParaRPr lang="en-US" sz="1400" b="0" i="0" u="none" strike="noStrike">
              <a:solidFill>
                <a:srgbClr val="5A5A5A"/>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23" name="AutoShape 2"/>
          <p:cNvSpPr/>
          <p:nvPr/>
        </p:nvSpPr>
        <p:spPr>
          <a:xfrm>
            <a:off x="-36195" y="669290"/>
            <a:ext cx="4272915" cy="444500"/>
          </a:xfrm>
          <a:prstGeom prst="rect">
            <a:avLst/>
          </a:prstGeom>
          <a:noFill/>
          <a:ln w="9501" cap="flat" cmpd="sng">
            <a:noFill/>
            <a:prstDash val="solid"/>
            <a:round/>
          </a:ln>
        </p:spPr>
        <p:txBody>
          <a:bodyPr vert="horz" wrap="square" lIns="0" tIns="0" rIns="0" bIns="0" rtlCol="0" anchor="ctr" anchorCtr="0"/>
          <a:lstStyle/>
          <a:p>
            <a:pPr indent="0" algn="ctr">
              <a:lnSpc>
                <a:spcPct val="125000"/>
              </a:lnSpc>
              <a:defRPr/>
            </a:pPr>
            <a:r>
              <a:rPr lang="zh-CN" alt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电气、照明控制</a:t>
            </a:r>
            <a:r>
              <a:rPr 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与</a:t>
            </a:r>
            <a:r>
              <a:rPr lang="zh-CN" alt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节能</a:t>
            </a:r>
            <a:endParaRPr lang="zh-CN" alt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4"/>
          <p:cNvSpPr/>
          <p:nvPr/>
        </p:nvSpPr>
        <p:spPr>
          <a:xfrm>
            <a:off x="3048000" y="1028700"/>
            <a:ext cx="3048000" cy="685800"/>
          </a:xfrm>
          <a:prstGeom prst="rect">
            <a:avLst/>
          </a:prstGeom>
          <a:noFill/>
          <a:ln w="9501" cap="flat" cmpd="sng">
            <a:noFill/>
            <a:prstDash val="solid"/>
            <a:round/>
          </a:ln>
        </p:spPr>
        <p:txBody>
          <a:bodyPr vert="horz" wrap="none" lIns="88900" tIns="50800" rIns="88900" bIns="50800" rtlCol="0" anchor="t" anchorCtr="0"/>
          <a:lstStyle/>
          <a:p>
            <a:pPr indent="0" algn="ctr">
              <a:lnSpc>
                <a:spcPct val="108000"/>
              </a:lnSpc>
              <a:defRPr/>
            </a:pPr>
            <a:r>
              <a:rPr lang="en-US" sz="2400">
                <a:solidFill>
                  <a:srgbClr val="3C3C3C"/>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电气照明智能节能</a:t>
            </a:r>
            <a:r>
              <a:rPr lang="zh-CN" altLang="en-US" sz="2400">
                <a:solidFill>
                  <a:srgbClr val="3C3C3C"/>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策略</a:t>
            </a:r>
            <a:endParaRPr lang="en-US" sz="2400"/>
          </a:p>
        </p:txBody>
      </p:sp>
      <p:sp>
        <p:nvSpPr>
          <p:cNvPr id="7" name="AutoShape 7"/>
          <p:cNvSpPr/>
          <p:nvPr/>
        </p:nvSpPr>
        <p:spPr>
          <a:xfrm>
            <a:off x="3945890" y="1619250"/>
            <a:ext cx="5060315" cy="4260850"/>
          </a:xfrm>
          <a:prstGeom prst="roundRect">
            <a:avLst>
              <a:gd name="adj" fmla="val 0"/>
            </a:avLst>
          </a:prstGeom>
          <a:noFill/>
          <a:ln w="25400" cap="flat" cmpd="sng">
            <a:noFill/>
            <a:prstDash val="solid"/>
            <a:round/>
          </a:ln>
        </p:spPr>
        <p:txBody>
          <a:bodyPr vert="horz" wrap="square" lIns="88900" tIns="50800" rIns="88900" bIns="50800" rtlCol="0" anchor="t" anchorCtr="0"/>
          <a:lstStyle/>
          <a:p>
            <a:pPr>
              <a:lnSpc>
                <a:spcPct val="150000"/>
              </a:lnSpc>
            </a:pPr>
            <a:r>
              <a:rPr lang="en-US" altLang="zh-CN" sz="800" dirty="0">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、智能照明系统设有中央监控装置，对整个系统实施中央监控，随时调节照明的效果；</a:t>
            </a:r>
            <a:endParaRPr lang="zh-CN" altLang="en-US" sz="1400" dirty="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、场景控制：可预先设置多个不同场景，根据实际需要切换不同模式；</a:t>
            </a:r>
            <a:endParaRPr lang="en-US" altLang="zh-CN" sz="1400" dirty="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、具有灯具异常启动和过流及过压自动保护的功能；具有灯具启动时间，累计记录，和灯具使用寿命的统计功能；系统设有自动/手动转换开关，以便必要时对各灯组的开、关进行手动操作</a:t>
            </a:r>
            <a:endParaRPr lang="en-US" altLang="zh-CN" sz="1400" dirty="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、可接入各种传感器对灯光自动控制：存在感应器：红外信号检测，如人来灯亮，人走灯灭（暗）；照度感应器：按照各个功能区域的运行情况预先进行光照度的设置，避免浪费。</a:t>
            </a:r>
            <a:endParaRPr lang="en-US" altLang="zh-CN" sz="1400" dirty="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5</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、时间控制：根据上下班或是使用需求设定固定时间段自动开关，按照不同时间段对照明进行精确控制，不需要照明的时候，保证将灯关掉。</a:t>
            </a:r>
            <a:endParaRPr lang="en-US" altLang="zh-CN" sz="1400" dirty="0">
              <a:latin typeface="微软雅黑" panose="020B0503020204020204" pitchFamily="34" charset="-122"/>
              <a:ea typeface="微软雅黑" panose="020B0503020204020204" pitchFamily="34" charset="-122"/>
              <a:cs typeface="微软雅黑" panose="020B0503020204020204" pitchFamily="34" charset="-122"/>
            </a:endParaRPr>
          </a:p>
          <a:p>
            <a:pPr marL="0" lvl="1">
              <a:lnSpc>
                <a:spcPct val="150000"/>
              </a:lnSpc>
            </a:pP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6</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、对照明耗能做能源分析，为管理者提供有效能耗数据</a:t>
            </a:r>
            <a:r>
              <a:rPr lang="zh-CN" altLang="en-US" sz="800"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sz="800" b="0" i="0" u="none" strike="noStrike">
              <a:solidFill>
                <a:srgbClr val="595959"/>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8" name="AutoShape 8"/>
          <p:cNvSpPr/>
          <p:nvPr/>
        </p:nvSpPr>
        <p:spPr>
          <a:xfrm>
            <a:off x="2514600" y="4445000"/>
            <a:ext cx="1460500" cy="279400"/>
          </a:xfrm>
          <a:prstGeom prst="roundRect">
            <a:avLst>
              <a:gd name="adj" fmla="val 0"/>
            </a:avLst>
          </a:prstGeom>
          <a:noFill/>
          <a:ln w="25400" cap="flat" cmpd="sng">
            <a:noFill/>
            <a:prstDash val="solid"/>
            <a:round/>
          </a:ln>
        </p:spPr>
        <p:txBody>
          <a:bodyPr vert="horz" wrap="square" lIns="88900" tIns="50800" rIns="88900" bIns="50800" rtlCol="0" anchor="t" anchorCtr="0"/>
          <a:lstStyle/>
          <a:p>
            <a:pPr indent="0" algn="l">
              <a:lnSpc>
                <a:spcPct val="100000"/>
              </a:lnSpc>
              <a:defRPr/>
            </a:pPr>
            <a:r>
              <a:rPr lang="en-US" sz="1600" b="1" i="0" u="none" strike="noStrike">
                <a:solidFill>
                  <a:srgbClr val="88714E"/>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对接系统</a:t>
            </a:r>
            <a:endParaRPr lang="en-US" sz="1600"/>
          </a:p>
        </p:txBody>
      </p:sp>
      <p:sp>
        <p:nvSpPr>
          <p:cNvPr id="9" name="AutoShape 9"/>
          <p:cNvSpPr/>
          <p:nvPr/>
        </p:nvSpPr>
        <p:spPr>
          <a:xfrm>
            <a:off x="2515235" y="4800600"/>
            <a:ext cx="1485900" cy="1333500"/>
          </a:xfrm>
          <a:prstGeom prst="roundRect">
            <a:avLst>
              <a:gd name="adj" fmla="val 0"/>
            </a:avLst>
          </a:prstGeom>
          <a:noFill/>
          <a:ln w="25400" cap="flat" cmpd="sng">
            <a:noFill/>
            <a:prstDash val="solid"/>
            <a:round/>
          </a:ln>
        </p:spPr>
        <p:txBody>
          <a:bodyPr vert="horz" wrap="square" lIns="88900" tIns="50800" rIns="88900" bIns="50800" rtlCol="0" anchor="t" anchorCtr="0"/>
          <a:lstStyle/>
          <a:p>
            <a:pPr marL="114300" indent="-114300" algn="l">
              <a:lnSpc>
                <a:spcPct val="108000"/>
              </a:lnSpc>
              <a:buClr>
                <a:srgbClr val="666666"/>
              </a:buClr>
              <a:buFont typeface="Wingdings" panose="05000000000000000000"/>
              <a:buChar char="Ø"/>
              <a:defRPr/>
            </a:pPr>
            <a:r>
              <a:rPr lang="en-US" sz="1400" b="0" i="0" u="none" strike="noStrike">
                <a:solidFill>
                  <a:srgbClr val="666666"/>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智能照明系统</a:t>
            </a:r>
            <a:endParaRPr lang="en-US" sz="1400"/>
          </a:p>
          <a:p>
            <a:pPr marL="114300" indent="-114300" algn="l">
              <a:lnSpc>
                <a:spcPct val="108000"/>
              </a:lnSpc>
              <a:buClr>
                <a:srgbClr val="666666"/>
              </a:buClr>
              <a:buFont typeface="Wingdings" panose="05000000000000000000"/>
              <a:buChar char="Ø"/>
            </a:pPr>
            <a:r>
              <a:rPr lang="en-US" sz="1400" b="0" i="0" u="none" strike="noStrike">
                <a:solidFill>
                  <a:srgbClr val="666666"/>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光照/人体传感器组</a:t>
            </a:r>
            <a:endParaRPr lang="en-US" sz="1400" b="0" i="0" u="none" strike="noStrike">
              <a:solidFill>
                <a:srgbClr val="666666"/>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a:p>
            <a:pPr marL="114300" indent="-114300" algn="l">
              <a:lnSpc>
                <a:spcPct val="108000"/>
              </a:lnSpc>
              <a:buClr>
                <a:srgbClr val="666666"/>
              </a:buClr>
              <a:buFont typeface="Wingdings" panose="05000000000000000000"/>
              <a:buChar char="Ø"/>
            </a:pPr>
            <a:r>
              <a:rPr lang="en-US" sz="1400" b="0" i="0" u="none" strike="noStrike">
                <a:solidFill>
                  <a:srgbClr val="666666"/>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智能调光/开关模块</a:t>
            </a:r>
            <a:endParaRPr lang="en-US" sz="1400" b="0" i="0" u="none" strike="noStrike">
              <a:solidFill>
                <a:srgbClr val="666666"/>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14" name="AutoShape 14"/>
          <p:cNvSpPr/>
          <p:nvPr/>
        </p:nvSpPr>
        <p:spPr>
          <a:xfrm>
            <a:off x="635000" y="4445000"/>
            <a:ext cx="1460500" cy="279400"/>
          </a:xfrm>
          <a:prstGeom prst="roundRect">
            <a:avLst>
              <a:gd name="adj" fmla="val 0"/>
            </a:avLst>
          </a:prstGeom>
          <a:noFill/>
          <a:ln w="25400" cap="flat" cmpd="sng">
            <a:noFill/>
            <a:prstDash val="solid"/>
            <a:round/>
          </a:ln>
        </p:spPr>
        <p:txBody>
          <a:bodyPr vert="horz" wrap="square" lIns="88900" tIns="50800" rIns="88900" bIns="50800" rtlCol="0" anchor="t" anchorCtr="0"/>
          <a:lstStyle/>
          <a:p>
            <a:pPr indent="0" algn="l">
              <a:lnSpc>
                <a:spcPct val="100000"/>
              </a:lnSpc>
              <a:defRPr/>
            </a:pPr>
            <a:r>
              <a:rPr lang="en-US" sz="1600" b="1" i="0" u="none" strike="noStrike">
                <a:solidFill>
                  <a:srgbClr val="88714E"/>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核心功能要点</a:t>
            </a:r>
            <a:endParaRPr lang="en-US" sz="1600"/>
          </a:p>
        </p:txBody>
      </p:sp>
      <p:sp>
        <p:nvSpPr>
          <p:cNvPr id="15" name="AutoShape 15"/>
          <p:cNvSpPr/>
          <p:nvPr/>
        </p:nvSpPr>
        <p:spPr>
          <a:xfrm>
            <a:off x="334645" y="4800600"/>
            <a:ext cx="2179955" cy="1786255"/>
          </a:xfrm>
          <a:prstGeom prst="roundRect">
            <a:avLst>
              <a:gd name="adj" fmla="val 0"/>
            </a:avLst>
          </a:prstGeom>
          <a:noFill/>
          <a:ln w="25400" cap="flat" cmpd="sng">
            <a:noFill/>
            <a:prstDash val="solid"/>
            <a:round/>
          </a:ln>
        </p:spPr>
        <p:txBody>
          <a:bodyPr vert="horz" wrap="square" lIns="88900" tIns="50800" rIns="88900" bIns="50800" rtlCol="0" anchor="t" anchorCtr="0"/>
          <a:lstStyle/>
          <a:p>
            <a:pPr marL="114300" indent="-114300" algn="l">
              <a:lnSpc>
                <a:spcPct val="108000"/>
              </a:lnSpc>
              <a:buClr>
                <a:srgbClr val="666666"/>
              </a:buClr>
              <a:buFont typeface="Wingdings" panose="05000000000000000000"/>
              <a:buChar char="ü"/>
              <a:defRPr/>
            </a:pPr>
            <a:r>
              <a:rPr lang="en-US" sz="1400" b="0" i="0" u="none" strike="noStrike">
                <a:solidFill>
                  <a:srgbClr val="666666"/>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实时监测照明运行状态</a:t>
            </a:r>
            <a:endParaRPr lang="en-US" sz="1400"/>
          </a:p>
          <a:p>
            <a:pPr marL="114300" indent="-114300" algn="l">
              <a:lnSpc>
                <a:spcPct val="108000"/>
              </a:lnSpc>
              <a:buClr>
                <a:srgbClr val="666666"/>
              </a:buClr>
              <a:buFont typeface="Wingdings" panose="05000000000000000000"/>
              <a:buChar char="ü"/>
            </a:pPr>
            <a:r>
              <a:rPr lang="en-US" sz="1400" b="0" i="0" u="none" strike="noStrike">
                <a:solidFill>
                  <a:srgbClr val="666666"/>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环境光感应与自动调光</a:t>
            </a:r>
            <a:endParaRPr lang="en-US" sz="1400" b="0" i="0" u="none" strike="noStrike">
              <a:solidFill>
                <a:srgbClr val="666666"/>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a:p>
            <a:pPr marL="114300" indent="-114300" algn="l">
              <a:lnSpc>
                <a:spcPct val="108000"/>
              </a:lnSpc>
              <a:buClr>
                <a:srgbClr val="666666"/>
              </a:buClr>
              <a:buFont typeface="Wingdings" panose="05000000000000000000"/>
              <a:buChar char="ü"/>
            </a:pPr>
            <a:r>
              <a:rPr lang="en-US" sz="1400" b="0" i="0" u="none" strike="noStrike">
                <a:solidFill>
                  <a:srgbClr val="666666"/>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人员动线智能感应控制</a:t>
            </a:r>
            <a:endParaRPr lang="en-US" sz="1400" b="0" i="0" u="none" strike="noStrike">
              <a:solidFill>
                <a:srgbClr val="666666"/>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a:p>
            <a:pPr marL="114300" indent="-114300" algn="l">
              <a:lnSpc>
                <a:spcPct val="108000"/>
              </a:lnSpc>
              <a:buClr>
                <a:srgbClr val="666666"/>
              </a:buClr>
              <a:buFont typeface="Wingdings" panose="05000000000000000000"/>
              <a:buChar char="ü"/>
            </a:pPr>
            <a:r>
              <a:rPr lang="en-US" sz="1400" b="0" i="0" u="none" strike="noStrike">
                <a:solidFill>
                  <a:srgbClr val="666666"/>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分区定时与场景化管理</a:t>
            </a:r>
            <a:endParaRPr lang="en-US" sz="1400" b="0" i="0" u="none" strike="noStrike">
              <a:solidFill>
                <a:srgbClr val="666666"/>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a:p>
            <a:pPr marL="114300" indent="-114300" algn="l">
              <a:lnSpc>
                <a:spcPct val="108000"/>
              </a:lnSpc>
              <a:buClr>
                <a:srgbClr val="666666"/>
              </a:buClr>
              <a:buFont typeface="Wingdings" panose="05000000000000000000"/>
              <a:buChar char="ü"/>
            </a:pPr>
            <a:r>
              <a:rPr lang="en-US" sz="1400" b="0" i="0" u="none" strike="noStrike">
                <a:solidFill>
                  <a:srgbClr val="666666"/>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照明能耗统计与报表分析</a:t>
            </a:r>
            <a:endParaRPr lang="en-US" sz="1400" b="0" i="0" u="none" strike="noStrike">
              <a:solidFill>
                <a:srgbClr val="666666"/>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pic>
        <p:nvPicPr>
          <p:cNvPr id="16" name="Picture 16"/>
          <p:cNvPicPr>
            <a:picLocks noChangeAspect="1"/>
          </p:cNvPicPr>
          <p:nvPr/>
        </p:nvPicPr>
        <p:blipFill>
          <a:blip r:embed="rId1"/>
          <a:srcRect t="110" b="110"/>
          <a:stretch>
            <a:fillRect/>
          </a:stretch>
        </p:blipFill>
        <p:spPr>
          <a:xfrm>
            <a:off x="828040" y="1557020"/>
            <a:ext cx="2322830" cy="2514600"/>
          </a:xfrm>
          <a:prstGeom prst="rect">
            <a:avLst/>
          </a:prstGeom>
          <a:noFill/>
          <a:ln w="25400" cap="flat" cmpd="sng">
            <a:noFill/>
            <a:prstDash val="solid"/>
            <a:round/>
          </a:ln>
        </p:spPr>
      </p:pic>
      <p:sp>
        <p:nvSpPr>
          <p:cNvPr id="23" name="AutoShape 2"/>
          <p:cNvSpPr/>
          <p:nvPr/>
        </p:nvSpPr>
        <p:spPr>
          <a:xfrm>
            <a:off x="-36195" y="669290"/>
            <a:ext cx="4272915" cy="444500"/>
          </a:xfrm>
          <a:prstGeom prst="rect">
            <a:avLst/>
          </a:prstGeom>
          <a:noFill/>
          <a:ln w="9501" cap="flat" cmpd="sng">
            <a:noFill/>
            <a:prstDash val="solid"/>
            <a:round/>
          </a:ln>
        </p:spPr>
        <p:txBody>
          <a:bodyPr vert="horz" wrap="square" lIns="0" tIns="0" rIns="0" bIns="0" rtlCol="0" anchor="ctr" anchorCtr="0"/>
          <a:lstStyle/>
          <a:p>
            <a:pPr indent="0" algn="ctr">
              <a:lnSpc>
                <a:spcPct val="125000"/>
              </a:lnSpc>
              <a:defRPr/>
            </a:pPr>
            <a:r>
              <a:rPr lang="zh-CN" alt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电气、照明控制</a:t>
            </a:r>
            <a:r>
              <a:rPr 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与</a:t>
            </a:r>
            <a:r>
              <a:rPr lang="zh-CN" alt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节能</a:t>
            </a:r>
            <a:endParaRPr lang="zh-CN" alt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7"/>
          <p:cNvSpPr/>
          <p:nvPr>
            <p:custDataLst>
              <p:tags r:id="rId1"/>
            </p:custDataLst>
          </p:nvPr>
        </p:nvSpPr>
        <p:spPr>
          <a:xfrm>
            <a:off x="3937000" y="2006600"/>
            <a:ext cx="4953000" cy="1778000"/>
          </a:xfrm>
          <a:prstGeom prst="roundRect">
            <a:avLst>
              <a:gd name="adj" fmla="val 7142"/>
            </a:avLst>
          </a:prstGeom>
          <a:solidFill>
            <a:srgbClr val="FFFFFF">
              <a:alpha val="92000"/>
            </a:srgbClr>
          </a:solidFill>
          <a:ln w="25400" cap="flat" cmpd="sng">
            <a:noFill/>
            <a:prstDash val="solid"/>
            <a:round/>
          </a:ln>
          <a:effectLst>
            <a:outerShdw blurRad="127000" dist="38100" dir="2700000" algn="tl" rotWithShape="0">
              <a:srgbClr val="000000">
                <a:alpha val="10000"/>
              </a:srgbClr>
            </a:outerShdw>
          </a:effectLst>
        </p:spPr>
        <p:txBody>
          <a:bodyPr vert="horz" wrap="square" lIns="63500" tIns="63500" rIns="63500" bIns="63500" rtlCol="0" anchor="ctr"/>
          <a:lstStyle/>
          <a:p>
            <a:pPr algn="ctr">
              <a:defRPr/>
            </a:pPr>
          </a:p>
        </p:txBody>
      </p:sp>
      <p:sp>
        <p:nvSpPr>
          <p:cNvPr id="8" name="AutoShape 8"/>
          <p:cNvSpPr/>
          <p:nvPr>
            <p:custDataLst>
              <p:tags r:id="rId2"/>
            </p:custDataLst>
          </p:nvPr>
        </p:nvSpPr>
        <p:spPr>
          <a:xfrm>
            <a:off x="4140200" y="1772920"/>
            <a:ext cx="4445000" cy="3810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957B55"/>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a:t>
            </a:r>
            <a:r>
              <a:rPr lang="en-US" b="1" i="0" u="none" strike="noStrike">
                <a:solidFill>
                  <a:srgbClr val="957B55"/>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人体感应控制</a:t>
            </a:r>
            <a:endParaRPr lang="en-US"/>
          </a:p>
        </p:txBody>
      </p:sp>
      <p:sp>
        <p:nvSpPr>
          <p:cNvPr id="9" name="AutoShape 9"/>
          <p:cNvSpPr/>
          <p:nvPr>
            <p:custDataLst>
              <p:tags r:id="rId3"/>
            </p:custDataLst>
          </p:nvPr>
        </p:nvSpPr>
        <p:spPr>
          <a:xfrm>
            <a:off x="4191000" y="2449195"/>
            <a:ext cx="4445000" cy="952500"/>
          </a:xfrm>
          <a:prstGeom prst="rect">
            <a:avLst/>
          </a:prstGeom>
          <a:noFill/>
          <a:ln w="9501" cap="flat" cmpd="sng">
            <a:noFill/>
            <a:prstDash val="solid"/>
            <a:round/>
          </a:ln>
        </p:spPr>
        <p:txBody>
          <a:bodyPr vert="horz" wrap="square" lIns="0" tIns="0" rIns="0" bIns="0" rtlCol="0" anchor="t" anchorCtr="0"/>
          <a:lstStyle/>
          <a:p>
            <a:pPr indent="0" algn="l">
              <a:lnSpc>
                <a:spcPct val="108000"/>
              </a:lnSpc>
              <a:defRPr/>
            </a:pPr>
            <a:r>
              <a:rPr lang="en-US" sz="1400" b="1" i="0" u="none" strike="noStrike">
                <a:solidFill>
                  <a:srgbClr val="3C3C3C"/>
                </a:solidFill>
                <a:latin typeface="Noto Sans SC" panose="020B0200000000000000" charset="-122"/>
                <a:ea typeface="Noto Sans SC" panose="020B0200000000000000" charset="-122"/>
                <a:cs typeface="Noto Sans SC" panose="020B0200000000000000" charset="-122"/>
                <a:sym typeface="Noto Sans SC" panose="020B0200000000000000" charset="-122"/>
              </a:rPr>
              <a:t>原理：</a:t>
            </a:r>
            <a:r>
              <a:rPr lang="en-US" sz="1400" b="0" i="0" u="none" strike="noStrike">
                <a:solidFill>
                  <a:srgbClr val="505050"/>
                </a:solidFill>
                <a:latin typeface="Noto Sans SC" panose="020B0200000000000000" charset="-122"/>
                <a:ea typeface="Noto Sans SC" panose="020B0200000000000000" charset="-122"/>
                <a:cs typeface="Noto Sans SC" panose="020B0200000000000000" charset="-122"/>
                <a:sym typeface="Noto Sans SC" panose="020B0200000000000000" charset="-122"/>
              </a:rPr>
              <a:t>在人员流动少的区域（如卫生间、楼梯间），通过红外/微波传感器检测人员活动。</a:t>
            </a:r>
            <a:endParaRPr lang="en-US" sz="1400"/>
          </a:p>
          <a:p>
            <a:pPr indent="0" algn="l">
              <a:lnSpc>
                <a:spcPct val="108000"/>
              </a:lnSpc>
            </a:pPr>
            <a:r>
              <a:rPr lang="en-US" sz="1400" b="1" i="0" u="none" strike="noStrike">
                <a:solidFill>
                  <a:srgbClr val="3C3C3C"/>
                </a:solidFill>
                <a:latin typeface="Noto Sans SC" panose="020B0200000000000000" charset="-122"/>
                <a:ea typeface="Noto Sans SC" panose="020B0200000000000000" charset="-122"/>
                <a:cs typeface="Noto Sans SC" panose="020B0200000000000000" charset="-122"/>
                <a:sym typeface="Noto Sans SC" panose="020B0200000000000000" charset="-122"/>
              </a:rPr>
              <a:t>应用：</a:t>
            </a:r>
            <a:r>
              <a:rPr lang="en-US" sz="1400" b="0" i="0" u="none" strike="noStrike">
                <a:solidFill>
                  <a:srgbClr val="505050"/>
                </a:solidFill>
                <a:latin typeface="Noto Sans SC" panose="020B0200000000000000" charset="-122"/>
                <a:ea typeface="Noto Sans SC" panose="020B0200000000000000" charset="-122"/>
                <a:cs typeface="Noto Sans SC" panose="020B0200000000000000" charset="-122"/>
                <a:sym typeface="Noto Sans SC" panose="020B0200000000000000" charset="-122"/>
              </a:rPr>
              <a:t>实现“人来灯亮，人走灯灭”，彻底避免无人区域的无效能源浪费。</a:t>
            </a:r>
            <a:endParaRPr lang="en-US" sz="1400" b="0" i="0" u="none" strike="noStrike">
              <a:solidFill>
                <a:srgbClr val="50505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0" name="AutoShape 10"/>
          <p:cNvSpPr/>
          <p:nvPr>
            <p:custDataLst>
              <p:tags r:id="rId4"/>
            </p:custDataLst>
          </p:nvPr>
        </p:nvSpPr>
        <p:spPr>
          <a:xfrm>
            <a:off x="3937000" y="4038600"/>
            <a:ext cx="4953000" cy="1778000"/>
          </a:xfrm>
          <a:prstGeom prst="roundRect">
            <a:avLst>
              <a:gd name="adj" fmla="val 7142"/>
            </a:avLst>
          </a:prstGeom>
          <a:solidFill>
            <a:srgbClr val="FFFFFF">
              <a:alpha val="92000"/>
            </a:srgbClr>
          </a:solidFill>
          <a:ln w="25400" cap="flat" cmpd="sng">
            <a:noFill/>
            <a:prstDash val="solid"/>
            <a:round/>
          </a:ln>
          <a:effectLst>
            <a:outerShdw blurRad="127000" dist="38100" dir="2700000" algn="tl" rotWithShape="0">
              <a:srgbClr val="000000">
                <a:alpha val="10000"/>
              </a:srgbClr>
            </a:outerShdw>
          </a:effectLst>
        </p:spPr>
        <p:txBody>
          <a:bodyPr vert="horz" wrap="square" lIns="63500" tIns="63500" rIns="63500" bIns="63500" rtlCol="0" anchor="ctr"/>
          <a:lstStyle/>
          <a:p>
            <a:pPr algn="ctr">
              <a:defRPr/>
            </a:pPr>
          </a:p>
        </p:txBody>
      </p:sp>
      <p:sp>
        <p:nvSpPr>
          <p:cNvPr id="11" name="AutoShape 11"/>
          <p:cNvSpPr/>
          <p:nvPr>
            <p:custDataLst>
              <p:tags r:id="rId5"/>
            </p:custDataLst>
          </p:nvPr>
        </p:nvSpPr>
        <p:spPr>
          <a:xfrm>
            <a:off x="4191000" y="4229100"/>
            <a:ext cx="4445000" cy="3810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b="1" i="0" u="none" strike="noStrike">
                <a:solidFill>
                  <a:srgbClr val="957B55"/>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智能场景控制</a:t>
            </a:r>
            <a:endParaRPr lang="en-US"/>
          </a:p>
        </p:txBody>
      </p:sp>
      <p:sp>
        <p:nvSpPr>
          <p:cNvPr id="12" name="AutoShape 12"/>
          <p:cNvSpPr/>
          <p:nvPr>
            <p:custDataLst>
              <p:tags r:id="rId6"/>
            </p:custDataLst>
          </p:nvPr>
        </p:nvSpPr>
        <p:spPr>
          <a:xfrm>
            <a:off x="4191000" y="4737100"/>
            <a:ext cx="4445000" cy="1016000"/>
          </a:xfrm>
          <a:prstGeom prst="rect">
            <a:avLst/>
          </a:prstGeom>
          <a:noFill/>
          <a:ln w="9501" cap="flat" cmpd="sng">
            <a:noFill/>
            <a:prstDash val="solid"/>
            <a:round/>
          </a:ln>
        </p:spPr>
        <p:txBody>
          <a:bodyPr vert="horz" wrap="square" lIns="0" tIns="0" rIns="0" bIns="0" rtlCol="0" anchor="t" anchorCtr="0"/>
          <a:lstStyle/>
          <a:p>
            <a:pPr indent="0" algn="l">
              <a:lnSpc>
                <a:spcPct val="108000"/>
              </a:lnSpc>
              <a:defRPr/>
            </a:pPr>
            <a:r>
              <a:rPr lang="en-US" sz="1400" b="1" i="0" u="none" strike="noStrike">
                <a:solidFill>
                  <a:srgbClr val="3C3C3C"/>
                </a:solidFill>
                <a:latin typeface="Noto Sans SC" panose="020B0200000000000000" charset="-122"/>
                <a:ea typeface="Noto Sans SC" panose="020B0200000000000000" charset="-122"/>
                <a:cs typeface="Noto Sans SC" panose="020B0200000000000000" charset="-122"/>
                <a:sym typeface="Noto Sans SC" panose="020B0200000000000000" charset="-122"/>
              </a:rPr>
              <a:t>原理：</a:t>
            </a:r>
            <a:r>
              <a:rPr lang="en-US" sz="1400" b="0" i="0" u="none" strike="noStrike">
                <a:solidFill>
                  <a:srgbClr val="505050"/>
                </a:solidFill>
                <a:latin typeface="Noto Sans SC" panose="020B0200000000000000" charset="-122"/>
                <a:ea typeface="Noto Sans SC" panose="020B0200000000000000" charset="-122"/>
                <a:cs typeface="Noto Sans SC" panose="020B0200000000000000" charset="-122"/>
                <a:sym typeface="Noto Sans SC" panose="020B0200000000000000" charset="-122"/>
              </a:rPr>
              <a:t>预设日常、会议、节能等多种照明场景组合。</a:t>
            </a:r>
            <a:endParaRPr lang="en-US" sz="1400"/>
          </a:p>
          <a:p>
            <a:pPr indent="0" algn="l">
              <a:lnSpc>
                <a:spcPct val="108000"/>
              </a:lnSpc>
            </a:pPr>
            <a:r>
              <a:rPr lang="en-US" sz="1400" b="1" i="0" u="none" strike="noStrike">
                <a:solidFill>
                  <a:srgbClr val="3C3C3C"/>
                </a:solidFill>
                <a:latin typeface="Noto Sans SC" panose="020B0200000000000000" charset="-122"/>
                <a:ea typeface="Noto Sans SC" panose="020B0200000000000000" charset="-122"/>
                <a:cs typeface="Noto Sans SC" panose="020B0200000000000000" charset="-122"/>
                <a:sym typeface="Noto Sans SC" panose="020B0200000000000000" charset="-122"/>
              </a:rPr>
              <a:t>应用：</a:t>
            </a:r>
            <a:r>
              <a:rPr lang="en-US" sz="1400" b="0" i="0" u="none" strike="noStrike">
                <a:solidFill>
                  <a:srgbClr val="505050"/>
                </a:solidFill>
                <a:latin typeface="Noto Sans SC" panose="020B0200000000000000" charset="-122"/>
                <a:ea typeface="Noto Sans SC" panose="020B0200000000000000" charset="-122"/>
                <a:cs typeface="Noto Sans SC" panose="020B0200000000000000" charset="-122"/>
                <a:sym typeface="Noto Sans SC" panose="020B0200000000000000" charset="-122"/>
              </a:rPr>
              <a:t>一键切换区域照明状态，如会议模式开启主灯与窗帘联动，节能模式仅保留基础照明。</a:t>
            </a:r>
            <a:endParaRPr lang="en-US" sz="1400" b="0" i="0" u="none" strike="noStrike">
              <a:solidFill>
                <a:srgbClr val="50505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23" name="AutoShape 2"/>
          <p:cNvSpPr/>
          <p:nvPr/>
        </p:nvSpPr>
        <p:spPr>
          <a:xfrm>
            <a:off x="-36195" y="669290"/>
            <a:ext cx="4272915" cy="444500"/>
          </a:xfrm>
          <a:prstGeom prst="rect">
            <a:avLst/>
          </a:prstGeom>
          <a:noFill/>
          <a:ln w="9501" cap="flat" cmpd="sng">
            <a:noFill/>
            <a:prstDash val="solid"/>
            <a:round/>
          </a:ln>
        </p:spPr>
        <p:txBody>
          <a:bodyPr vert="horz" wrap="square" lIns="0" tIns="0" rIns="0" bIns="0" rtlCol="0" anchor="ctr" anchorCtr="0"/>
          <a:lstStyle/>
          <a:p>
            <a:pPr indent="0" algn="ctr">
              <a:lnSpc>
                <a:spcPct val="125000"/>
              </a:lnSpc>
              <a:defRPr/>
            </a:pPr>
            <a:r>
              <a:rPr lang="zh-CN" alt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电气、照明控制</a:t>
            </a:r>
            <a:r>
              <a:rPr 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与</a:t>
            </a:r>
            <a:r>
              <a:rPr lang="zh-CN" alt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节能</a:t>
            </a:r>
            <a:endParaRPr lang="zh-CN" alt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5" name="AutoShape 4"/>
          <p:cNvSpPr/>
          <p:nvPr/>
        </p:nvSpPr>
        <p:spPr>
          <a:xfrm>
            <a:off x="3048000" y="1028700"/>
            <a:ext cx="3048000" cy="685800"/>
          </a:xfrm>
          <a:prstGeom prst="rect">
            <a:avLst/>
          </a:prstGeom>
          <a:noFill/>
          <a:ln w="9501" cap="flat" cmpd="sng">
            <a:noFill/>
            <a:prstDash val="solid"/>
            <a:round/>
          </a:ln>
        </p:spPr>
        <p:txBody>
          <a:bodyPr vert="horz" wrap="none" lIns="88900" tIns="50800" rIns="88900" bIns="50800" rtlCol="0" anchor="t" anchorCtr="0"/>
          <a:lstStyle/>
          <a:p>
            <a:pPr indent="0" algn="ctr">
              <a:lnSpc>
                <a:spcPct val="108000"/>
              </a:lnSpc>
              <a:defRPr/>
            </a:pPr>
            <a:r>
              <a:rPr lang="zh-CN" altLang="en-US" sz="2400">
                <a:solidFill>
                  <a:srgbClr val="3C3C3C"/>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智能</a:t>
            </a:r>
            <a:r>
              <a:rPr lang="en-US" sz="2400">
                <a:solidFill>
                  <a:srgbClr val="3C3C3C"/>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照明</a:t>
            </a:r>
            <a:r>
              <a:rPr lang="zh-CN" sz="2400">
                <a:solidFill>
                  <a:srgbClr val="3C3C3C"/>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应用场景</a:t>
            </a:r>
            <a:endParaRPr lang="zh-CN" sz="2400"/>
          </a:p>
        </p:txBody>
      </p:sp>
      <p:pic>
        <p:nvPicPr>
          <p:cNvPr id="14" name="图片 13"/>
          <p:cNvPicPr>
            <a:picLocks noChangeAspect="1"/>
          </p:cNvPicPr>
          <p:nvPr/>
        </p:nvPicPr>
        <p:blipFill>
          <a:blip r:embed="rId7"/>
          <a:stretch>
            <a:fillRect/>
          </a:stretch>
        </p:blipFill>
        <p:spPr>
          <a:xfrm>
            <a:off x="323850" y="3860165"/>
            <a:ext cx="3383915" cy="2048510"/>
          </a:xfrm>
          <a:prstGeom prst="rect">
            <a:avLst/>
          </a:prstGeom>
        </p:spPr>
      </p:pic>
      <p:pic>
        <p:nvPicPr>
          <p:cNvPr id="226311" name="Picture 9" descr="200902282156001948"/>
          <p:cNvPicPr>
            <a:picLocks noChangeAspect="1" noChangeArrowheads="1"/>
          </p:cNvPicPr>
          <p:nvPr/>
        </p:nvPicPr>
        <p:blipFill>
          <a:blip r:embed="rId8"/>
          <a:srcRect/>
          <a:stretch>
            <a:fillRect/>
          </a:stretch>
        </p:blipFill>
        <p:spPr bwMode="auto">
          <a:xfrm>
            <a:off x="323850" y="1556385"/>
            <a:ext cx="3432810" cy="2012315"/>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2530" name="Picture 45" descr="1"/>
          <p:cNvPicPr>
            <a:picLocks noChangeAspect="1"/>
          </p:cNvPicPr>
          <p:nvPr/>
        </p:nvPicPr>
        <p:blipFill>
          <a:blip r:embed="rId1"/>
          <a:stretch>
            <a:fillRect/>
          </a:stretch>
        </p:blipFill>
        <p:spPr>
          <a:xfrm>
            <a:off x="7242175" y="4248150"/>
            <a:ext cx="1908175" cy="2616200"/>
          </a:xfrm>
          <a:prstGeom prst="rect">
            <a:avLst/>
          </a:prstGeom>
          <a:noFill/>
          <a:ln w="9525">
            <a:noFill/>
          </a:ln>
        </p:spPr>
      </p:pic>
      <p:sp>
        <p:nvSpPr>
          <p:cNvPr id="22531" name="AutoShape 3"/>
          <p:cNvSpPr/>
          <p:nvPr/>
        </p:nvSpPr>
        <p:spPr>
          <a:xfrm rot="5400000">
            <a:off x="-2454275" y="1027113"/>
            <a:ext cx="4824413" cy="4768850"/>
          </a:xfrm>
          <a:custGeom>
            <a:avLst/>
            <a:gdLst>
              <a:gd name="txL" fmla="*/ 401 w 21600"/>
              <a:gd name="txT" fmla="*/ 0 h 21600"/>
              <a:gd name="txR" fmla="*/ 21199 w 21600"/>
              <a:gd name="txB" fmla="*/ 13628 h 21600"/>
            </a:gdLst>
            <a:ahLst/>
            <a:cxnLst>
              <a:cxn ang="0">
                <a:pos x="2147483647" y="2147483647"/>
              </a:cxn>
              <a:cxn ang="0">
                <a:pos x="2147483647" y="2147483647"/>
              </a:cxn>
              <a:cxn ang="0">
                <a:pos x="2147483647" y="2147483647"/>
              </a:cxn>
              <a:cxn ang="0">
                <a:pos x="2147483647" y="2147483647"/>
              </a:cxn>
              <a:cxn ang="0">
                <a:pos x="2147483647" y="0"/>
              </a:cxn>
              <a:cxn ang="0">
                <a:pos x="2147483647" y="2147483647"/>
              </a:cxn>
            </a:cxnLst>
            <a:rect l="txL" t="txT" r="txR" b="txB"/>
            <a:pathLst>
              <a:path w="21600" h="21600">
                <a:moveTo>
                  <a:pt x="323" y="10641"/>
                </a:moveTo>
                <a:cubicBezTo>
                  <a:pt x="410" y="4916"/>
                  <a:pt x="5075" y="321"/>
                  <a:pt x="10800" y="322"/>
                </a:cubicBezTo>
                <a:cubicBezTo>
                  <a:pt x="16524" y="322"/>
                  <a:pt x="21189" y="4916"/>
                  <a:pt x="21276" y="10641"/>
                </a:cubicBezTo>
                <a:lnTo>
                  <a:pt x="21598" y="10636"/>
                </a:lnTo>
                <a:cubicBezTo>
                  <a:pt x="21509" y="4736"/>
                  <a:pt x="16700" y="-1"/>
                  <a:pt x="10799" y="0"/>
                </a:cubicBezTo>
                <a:cubicBezTo>
                  <a:pt x="4899" y="0"/>
                  <a:pt x="90" y="4736"/>
                  <a:pt x="1" y="10636"/>
                </a:cubicBezTo>
                <a:lnTo>
                  <a:pt x="323" y="10641"/>
                </a:lnTo>
                <a:close/>
              </a:path>
            </a:pathLst>
          </a:custGeom>
          <a:gradFill rotWithShape="0">
            <a:gsLst>
              <a:gs pos="0">
                <a:srgbClr val="ABABAB">
                  <a:alpha val="59998"/>
                </a:srgbClr>
              </a:gs>
              <a:gs pos="100000">
                <a:schemeClr val="tx2">
                  <a:alpha val="59998"/>
                </a:schemeClr>
              </a:gs>
            </a:gsLst>
            <a:lin ang="0" scaled="1"/>
            <a:tileRect/>
          </a:gradFill>
          <a:ln w="9525">
            <a:noFill/>
          </a:ln>
        </p:spPr>
        <p:txBody>
          <a:bodyPr/>
          <a:p>
            <a:endParaRPr lang="zh-CN" altLang="en-US"/>
          </a:p>
        </p:txBody>
      </p:sp>
      <p:sp>
        <p:nvSpPr>
          <p:cNvPr id="22532" name="AutoShape 4"/>
          <p:cNvSpPr/>
          <p:nvPr/>
        </p:nvSpPr>
        <p:spPr>
          <a:xfrm>
            <a:off x="1509713" y="4786313"/>
            <a:ext cx="4419600" cy="508000"/>
          </a:xfrm>
          <a:prstGeom prst="roundRect">
            <a:avLst>
              <a:gd name="adj" fmla="val 50000"/>
            </a:avLst>
          </a:prstGeom>
          <a:noFill/>
          <a:ln w="28575" cap="flat" cmpd="sng">
            <a:solidFill>
              <a:schemeClr val="folHlink"/>
            </a:solidFill>
            <a:prstDash val="solid"/>
            <a:headEnd type="none" w="med" len="med"/>
            <a:tailEnd type="none" w="med" len="med"/>
          </a:ln>
        </p:spPr>
        <p:txBody>
          <a:bodyPr wrap="none" anchor="ctr" anchorCtr="0"/>
          <a:p>
            <a:pPr eaLnBrk="0" hangingPunct="0"/>
            <a:r>
              <a:rPr lang="zh-CN" altLang="en-US" sz="2400" dirty="0">
                <a:solidFill>
                  <a:srgbClr val="0D0D0D"/>
                </a:solidFill>
                <a:latin typeface="微软雅黑" panose="020B0503020204020204" pitchFamily="34" charset="-122"/>
              </a:rPr>
              <a:t>     高能耗楼宇的节能改造</a:t>
            </a:r>
            <a:endParaRPr lang="zh-CN" altLang="en-US" sz="2400" b="1" dirty="0">
              <a:latin typeface="微软雅黑" panose="020B0503020204020204" pitchFamily="34" charset="-122"/>
            </a:endParaRPr>
          </a:p>
        </p:txBody>
      </p:sp>
      <p:sp>
        <p:nvSpPr>
          <p:cNvPr id="22533" name="AutoShape 5"/>
          <p:cNvSpPr/>
          <p:nvPr/>
        </p:nvSpPr>
        <p:spPr>
          <a:xfrm>
            <a:off x="2411413" y="2997200"/>
            <a:ext cx="4362450" cy="508000"/>
          </a:xfrm>
          <a:prstGeom prst="roundRect">
            <a:avLst>
              <a:gd name="adj" fmla="val 50000"/>
            </a:avLst>
          </a:prstGeom>
          <a:noFill/>
          <a:ln w="28575" cap="flat" cmpd="sng">
            <a:solidFill>
              <a:schemeClr val="folHlink"/>
            </a:solidFill>
            <a:prstDash val="solid"/>
            <a:headEnd type="none" w="med" len="med"/>
            <a:tailEnd type="none" w="med" len="med"/>
          </a:ln>
        </p:spPr>
        <p:txBody>
          <a:bodyPr wrap="none" anchor="ctr" anchorCtr="0"/>
          <a:p>
            <a:r>
              <a:rPr lang="zh-CN" altLang="en-US" sz="2400" dirty="0">
                <a:solidFill>
                  <a:srgbClr val="0D0D0D"/>
                </a:solidFill>
                <a:latin typeface="微软雅黑" panose="020B0503020204020204" pitchFamily="34" charset="-122"/>
              </a:rPr>
              <a:t>     电气、照明控制与节能</a:t>
            </a:r>
            <a:endParaRPr lang="zh-CN" altLang="en-US" sz="2400" b="1" dirty="0">
              <a:latin typeface="微软雅黑" panose="020B0503020204020204" pitchFamily="34" charset="-122"/>
            </a:endParaRPr>
          </a:p>
        </p:txBody>
      </p:sp>
      <p:sp>
        <p:nvSpPr>
          <p:cNvPr id="22534" name="AutoShape 6"/>
          <p:cNvSpPr/>
          <p:nvPr/>
        </p:nvSpPr>
        <p:spPr>
          <a:xfrm>
            <a:off x="2051050" y="2060575"/>
            <a:ext cx="4506913" cy="508000"/>
          </a:xfrm>
          <a:prstGeom prst="roundRect">
            <a:avLst>
              <a:gd name="adj" fmla="val 50000"/>
            </a:avLst>
          </a:prstGeom>
          <a:noFill/>
          <a:ln w="28575" cap="flat" cmpd="sng">
            <a:solidFill>
              <a:schemeClr val="folHlink"/>
            </a:solidFill>
            <a:prstDash val="solid"/>
            <a:headEnd type="none" w="med" len="med"/>
            <a:tailEnd type="none" w="med" len="med"/>
          </a:ln>
        </p:spPr>
        <p:txBody>
          <a:bodyPr wrap="none" anchor="ctr" anchorCtr="0"/>
          <a:p>
            <a:pPr defTabSz="948055"/>
            <a:r>
              <a:rPr lang="zh-CN" altLang="en-US" sz="2400" dirty="0">
                <a:solidFill>
                  <a:srgbClr val="0D0D0D"/>
                </a:solidFill>
                <a:latin typeface="微软雅黑" panose="020B0503020204020204" pitchFamily="34" charset="-122"/>
              </a:rPr>
              <a:t>     给排水系统控制与联动</a:t>
            </a:r>
            <a:endParaRPr lang="zh-CN" altLang="en-US" sz="2400" dirty="0">
              <a:solidFill>
                <a:srgbClr val="0D0D0D"/>
              </a:solidFill>
              <a:latin typeface="微软雅黑" panose="020B0503020204020204" pitchFamily="34" charset="-122"/>
            </a:endParaRPr>
          </a:p>
        </p:txBody>
      </p:sp>
      <p:sp>
        <p:nvSpPr>
          <p:cNvPr id="22535" name="AutoShape 7"/>
          <p:cNvSpPr/>
          <p:nvPr/>
        </p:nvSpPr>
        <p:spPr>
          <a:xfrm>
            <a:off x="1476375" y="1125538"/>
            <a:ext cx="4591050" cy="508000"/>
          </a:xfrm>
          <a:prstGeom prst="roundRect">
            <a:avLst>
              <a:gd name="adj" fmla="val 50000"/>
            </a:avLst>
          </a:prstGeom>
          <a:solidFill>
            <a:schemeClr val="bg1"/>
          </a:solidFill>
          <a:ln w="28575" cap="flat" cmpd="sng">
            <a:solidFill>
              <a:schemeClr val="folHlink"/>
            </a:solidFill>
            <a:prstDash val="solid"/>
            <a:headEnd type="none" w="med" len="med"/>
            <a:tailEnd type="none" w="med" len="med"/>
          </a:ln>
        </p:spPr>
        <p:txBody>
          <a:bodyPr wrap="none" anchor="ctr" anchorCtr="0"/>
          <a:p>
            <a:pPr eaLnBrk="0" hangingPunct="0"/>
            <a:r>
              <a:rPr lang="zh-CN" altLang="en-US" sz="2400" dirty="0">
                <a:solidFill>
                  <a:srgbClr val="0D0D0D"/>
                </a:solidFill>
                <a:latin typeface="微软雅黑" panose="020B0503020204020204" pitchFamily="34" charset="-122"/>
              </a:rPr>
              <a:t>    暖通空调系统的监控与联动</a:t>
            </a:r>
            <a:endParaRPr lang="zh-CN" altLang="en-US" sz="2400" dirty="0">
              <a:solidFill>
                <a:srgbClr val="0D0D0D"/>
              </a:solidFill>
              <a:latin typeface="微软雅黑" panose="020B0503020204020204" pitchFamily="34" charset="-122"/>
            </a:endParaRPr>
          </a:p>
        </p:txBody>
      </p:sp>
      <p:sp>
        <p:nvSpPr>
          <p:cNvPr id="22536" name="AutoShape 8"/>
          <p:cNvSpPr/>
          <p:nvPr/>
        </p:nvSpPr>
        <p:spPr>
          <a:xfrm>
            <a:off x="2268538" y="3933825"/>
            <a:ext cx="4762500" cy="508000"/>
          </a:xfrm>
          <a:prstGeom prst="roundRect">
            <a:avLst>
              <a:gd name="adj" fmla="val 50000"/>
            </a:avLst>
          </a:prstGeom>
          <a:solidFill>
            <a:srgbClr val="92D050"/>
          </a:solidFill>
          <a:ln w="28575" cap="flat" cmpd="sng">
            <a:solidFill>
              <a:schemeClr val="folHlink"/>
            </a:solidFill>
            <a:prstDash val="solid"/>
            <a:headEnd type="none" w="med" len="med"/>
            <a:tailEnd type="none" w="med" len="med"/>
          </a:ln>
        </p:spPr>
        <p:txBody>
          <a:bodyPr wrap="none" anchor="ctr" anchorCtr="0"/>
          <a:p>
            <a:r>
              <a:rPr lang="zh-CN" altLang="en-US" sz="2400" dirty="0">
                <a:solidFill>
                  <a:srgbClr val="0D0D0D"/>
                </a:solidFill>
                <a:latin typeface="微软雅黑" panose="020B0503020204020204" pitchFamily="34" charset="-122"/>
              </a:rPr>
              <a:t>     电梯、冷热源设备的监测</a:t>
            </a:r>
            <a:endParaRPr lang="zh-CN" altLang="en-US" sz="2400" dirty="0">
              <a:solidFill>
                <a:srgbClr val="0D0D0D"/>
              </a:solidFill>
              <a:latin typeface="微软雅黑" panose="020B0503020204020204" pitchFamily="34" charset="-122"/>
            </a:endParaRPr>
          </a:p>
        </p:txBody>
      </p:sp>
      <p:grpSp>
        <p:nvGrpSpPr>
          <p:cNvPr id="22537" name="Group 10"/>
          <p:cNvGrpSpPr/>
          <p:nvPr/>
        </p:nvGrpSpPr>
        <p:grpSpPr>
          <a:xfrm>
            <a:off x="1181100" y="1244600"/>
            <a:ext cx="381000" cy="381000"/>
            <a:chOff x="0" y="0"/>
            <a:chExt cx="1615" cy="1615"/>
          </a:xfrm>
        </p:grpSpPr>
        <p:sp>
          <p:nvSpPr>
            <p:cNvPr id="22566" name="Oval 10"/>
            <p:cNvSpPr/>
            <p:nvPr/>
          </p:nvSpPr>
          <p:spPr>
            <a:xfrm>
              <a:off x="0" y="0"/>
              <a:ext cx="1615" cy="1615"/>
            </a:xfrm>
            <a:prstGeom prst="ellipse">
              <a:avLst/>
            </a:prstGeom>
            <a:gradFill rotWithShape="1">
              <a:gsLst>
                <a:gs pos="0">
                  <a:srgbClr val="767676"/>
                </a:gs>
                <a:gs pos="50000">
                  <a:srgbClr val="FFFFFF"/>
                </a:gs>
                <a:gs pos="100000">
                  <a:srgbClr val="767676"/>
                </a:gs>
              </a:gsLst>
              <a:lin ang="540000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22567" name="Oval 11"/>
            <p:cNvSpPr/>
            <p:nvPr/>
          </p:nvSpPr>
          <p:spPr>
            <a:xfrm>
              <a:off x="92" y="91"/>
              <a:ext cx="1430" cy="1430"/>
            </a:xfrm>
            <a:prstGeom prst="ellipse">
              <a:avLst/>
            </a:prstGeom>
            <a:gradFill rotWithShape="1">
              <a:gsLst>
                <a:gs pos="0">
                  <a:srgbClr val="FFFFFF"/>
                </a:gs>
                <a:gs pos="50000">
                  <a:srgbClr val="A2A2A2"/>
                </a:gs>
                <a:gs pos="100000">
                  <a:srgbClr val="FFFFFF"/>
                </a:gs>
              </a:gsLst>
              <a:lin ang="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13325" name="Oval 12"/>
            <p:cNvSpPr>
              <a:spLocks noChangeArrowheads="1"/>
            </p:cNvSpPr>
            <p:nvPr/>
          </p:nvSpPr>
          <p:spPr bwMode="auto">
            <a:xfrm>
              <a:off x="175" y="175"/>
              <a:ext cx="1265" cy="1265"/>
            </a:xfrm>
            <a:prstGeom prst="ellipse">
              <a:avLst/>
            </a:prstGeom>
            <a:gradFill rotWithShape="1">
              <a:gsLst>
                <a:gs pos="0">
                  <a:schemeClr val="hlink"/>
                </a:gs>
                <a:gs pos="50000">
                  <a:srgbClr val="FFFFFF"/>
                </a:gs>
                <a:gs pos="100000">
                  <a:schemeClr val="hlink"/>
                </a:gs>
              </a:gsLst>
              <a:lin ang="18900000" scaled="1"/>
            </a:gradFill>
            <a:ln>
              <a:noFill/>
            </a:ln>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22569" name="Oval 13"/>
            <p:cNvSpPr/>
            <p:nvPr/>
          </p:nvSpPr>
          <p:spPr>
            <a:xfrm>
              <a:off x="176" y="176"/>
              <a:ext cx="1262" cy="1264"/>
            </a:xfrm>
            <a:prstGeom prst="ellipse">
              <a:avLst/>
            </a:prstGeom>
            <a:gradFill rotWithShape="1">
              <a:gsLst>
                <a:gs pos="0">
                  <a:srgbClr val="000000"/>
                </a:gs>
                <a:gs pos="100000">
                  <a:schemeClr val="hlink"/>
                </a:gs>
              </a:gsLst>
              <a:lin ang="18900000" scaled="1"/>
              <a:tileRect/>
            </a:gradFill>
            <a:ln w="9525">
              <a:noFill/>
            </a:ln>
          </p:spPr>
          <p:txBody>
            <a:bodyPr wrap="none" anchor="ctr" anchorCtr="0">
              <a:spAutoFit/>
            </a:bodyPr>
            <a:p>
              <a:endParaRPr lang="zh-CN" altLang="zh-CN" dirty="0">
                <a:latin typeface="Lucida Sans Unicode" panose="020B0602030504020204" pitchFamily="34" charset="0"/>
                <a:ea typeface="黑体" panose="02010609060101010101" pitchFamily="49" charset="-122"/>
              </a:endParaRPr>
            </a:p>
          </p:txBody>
        </p:sp>
        <p:sp>
          <p:nvSpPr>
            <p:cNvPr id="13327" name="Oval 14"/>
            <p:cNvSpPr>
              <a:spLocks noChangeArrowheads="1"/>
            </p:cNvSpPr>
            <p:nvPr/>
          </p:nvSpPr>
          <p:spPr bwMode="auto">
            <a:xfrm>
              <a:off x="256" y="256"/>
              <a:ext cx="1097" cy="1104"/>
            </a:xfrm>
            <a:prstGeom prst="ellipse">
              <a:avLst/>
            </a:prstGeom>
            <a:gradFill rotWithShape="1">
              <a:gsLst>
                <a:gs pos="0">
                  <a:schemeClr val="hlink"/>
                </a:gs>
                <a:gs pos="50000">
                  <a:srgbClr val="8A460E"/>
                </a:gs>
                <a:gs pos="100000">
                  <a:schemeClr val="hlink"/>
                </a:gs>
              </a:gsLst>
              <a:lin ang="2700000" scaled="1"/>
            </a:gradFill>
            <a:ln>
              <a:noFill/>
            </a:ln>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22571" name="Oval 15"/>
            <p:cNvSpPr/>
            <p:nvPr/>
          </p:nvSpPr>
          <p:spPr>
            <a:xfrm>
              <a:off x="259" y="259"/>
              <a:ext cx="1096" cy="1098"/>
            </a:xfrm>
            <a:prstGeom prst="ellipse">
              <a:avLst/>
            </a:prstGeom>
            <a:gradFill rotWithShape="1">
              <a:gsLst>
                <a:gs pos="0">
                  <a:schemeClr val="hlink"/>
                </a:gs>
                <a:gs pos="100000">
                  <a:srgbClr val="7C3F0C"/>
                </a:gs>
              </a:gsLst>
              <a:lin ang="18900000" scaled="1"/>
              <a:tileRect/>
            </a:gradFill>
            <a:ln w="9525">
              <a:noFill/>
            </a:ln>
          </p:spPr>
          <p:txBody>
            <a:bodyPr anchor="ctr" anchorCtr="0">
              <a:spAutoFit/>
            </a:bodyPr>
            <a:p>
              <a:endParaRPr lang="zh-CN" altLang="zh-CN" dirty="0">
                <a:latin typeface="Lucida Sans Unicode" panose="020B0602030504020204" pitchFamily="34" charset="0"/>
                <a:ea typeface="黑体" panose="02010609060101010101" pitchFamily="49" charset="-122"/>
              </a:endParaRPr>
            </a:p>
          </p:txBody>
        </p:sp>
      </p:grpSp>
      <p:grpSp>
        <p:nvGrpSpPr>
          <p:cNvPr id="22538" name="Group 17"/>
          <p:cNvGrpSpPr/>
          <p:nvPr/>
        </p:nvGrpSpPr>
        <p:grpSpPr>
          <a:xfrm>
            <a:off x="1800225" y="2128838"/>
            <a:ext cx="381000" cy="381000"/>
            <a:chOff x="0" y="0"/>
            <a:chExt cx="1615" cy="1615"/>
          </a:xfrm>
        </p:grpSpPr>
        <p:sp>
          <p:nvSpPr>
            <p:cNvPr id="22560" name="Oval 17"/>
            <p:cNvSpPr/>
            <p:nvPr/>
          </p:nvSpPr>
          <p:spPr>
            <a:xfrm>
              <a:off x="0" y="0"/>
              <a:ext cx="1615" cy="1615"/>
            </a:xfrm>
            <a:prstGeom prst="ellipse">
              <a:avLst/>
            </a:prstGeom>
            <a:gradFill rotWithShape="1">
              <a:gsLst>
                <a:gs pos="0">
                  <a:srgbClr val="767676"/>
                </a:gs>
                <a:gs pos="50000">
                  <a:srgbClr val="FFFFFF"/>
                </a:gs>
                <a:gs pos="100000">
                  <a:srgbClr val="767676"/>
                </a:gs>
              </a:gsLst>
              <a:lin ang="540000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22561" name="Oval 18"/>
            <p:cNvSpPr/>
            <p:nvPr/>
          </p:nvSpPr>
          <p:spPr>
            <a:xfrm>
              <a:off x="92" y="91"/>
              <a:ext cx="1430" cy="1430"/>
            </a:xfrm>
            <a:prstGeom prst="ellipse">
              <a:avLst/>
            </a:prstGeom>
            <a:gradFill rotWithShape="1">
              <a:gsLst>
                <a:gs pos="0">
                  <a:srgbClr val="FFFFFF"/>
                </a:gs>
                <a:gs pos="50000">
                  <a:srgbClr val="A2A2A2"/>
                </a:gs>
                <a:gs pos="100000">
                  <a:srgbClr val="FFFFFF"/>
                </a:gs>
              </a:gsLst>
              <a:lin ang="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13332" name="Oval 19"/>
            <p:cNvSpPr>
              <a:spLocks noChangeArrowheads="1"/>
            </p:cNvSpPr>
            <p:nvPr/>
          </p:nvSpPr>
          <p:spPr bwMode="auto">
            <a:xfrm>
              <a:off x="175" y="175"/>
              <a:ext cx="1265" cy="1265"/>
            </a:xfrm>
            <a:prstGeom prst="ellipse">
              <a:avLst/>
            </a:prstGeom>
            <a:gradFill rotWithShape="1">
              <a:gsLst>
                <a:gs pos="0">
                  <a:schemeClr val="hlink"/>
                </a:gs>
                <a:gs pos="50000">
                  <a:srgbClr val="FFFFFF"/>
                </a:gs>
                <a:gs pos="100000">
                  <a:schemeClr val="hlink"/>
                </a:gs>
              </a:gsLst>
              <a:lin ang="18900000" scaled="1"/>
            </a:gradFill>
            <a:ln>
              <a:noFill/>
            </a:ln>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22563" name="Oval 20"/>
            <p:cNvSpPr/>
            <p:nvPr/>
          </p:nvSpPr>
          <p:spPr>
            <a:xfrm>
              <a:off x="176" y="176"/>
              <a:ext cx="1262" cy="1264"/>
            </a:xfrm>
            <a:prstGeom prst="ellipse">
              <a:avLst/>
            </a:prstGeom>
            <a:gradFill rotWithShape="1">
              <a:gsLst>
                <a:gs pos="0">
                  <a:srgbClr val="000000"/>
                </a:gs>
                <a:gs pos="100000">
                  <a:schemeClr val="accent2"/>
                </a:gs>
              </a:gsLst>
              <a:lin ang="18900000" scaled="1"/>
              <a:tileRect/>
            </a:gradFill>
            <a:ln w="9525">
              <a:noFill/>
            </a:ln>
          </p:spPr>
          <p:txBody>
            <a:bodyPr wrap="none" anchor="ctr" anchorCtr="0">
              <a:spAutoFit/>
            </a:bodyPr>
            <a:p>
              <a:endParaRPr lang="zh-CN" altLang="zh-CN" dirty="0">
                <a:latin typeface="Lucida Sans Unicode" panose="020B0602030504020204" pitchFamily="34" charset="0"/>
                <a:ea typeface="黑体" panose="02010609060101010101" pitchFamily="49" charset="-122"/>
              </a:endParaRPr>
            </a:p>
          </p:txBody>
        </p:sp>
        <p:sp>
          <p:nvSpPr>
            <p:cNvPr id="13334" name="Oval 21"/>
            <p:cNvSpPr>
              <a:spLocks noChangeArrowheads="1"/>
            </p:cNvSpPr>
            <p:nvPr/>
          </p:nvSpPr>
          <p:spPr bwMode="auto">
            <a:xfrm>
              <a:off x="256" y="256"/>
              <a:ext cx="1097" cy="1104"/>
            </a:xfrm>
            <a:prstGeom prst="ellipse">
              <a:avLst/>
            </a:prstGeom>
            <a:gradFill rotWithShape="1">
              <a:gsLst>
                <a:gs pos="0">
                  <a:schemeClr val="hlink"/>
                </a:gs>
                <a:gs pos="50000">
                  <a:srgbClr val="8A460E"/>
                </a:gs>
                <a:gs pos="100000">
                  <a:schemeClr val="hlink"/>
                </a:gs>
              </a:gsLst>
              <a:lin ang="2700000" scaled="1"/>
            </a:gradFill>
            <a:ln>
              <a:noFill/>
            </a:ln>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22565" name="Oval 22"/>
            <p:cNvSpPr/>
            <p:nvPr/>
          </p:nvSpPr>
          <p:spPr>
            <a:xfrm>
              <a:off x="259" y="259"/>
              <a:ext cx="1096" cy="1098"/>
            </a:xfrm>
            <a:prstGeom prst="ellipse">
              <a:avLst/>
            </a:prstGeom>
            <a:gradFill rotWithShape="1">
              <a:gsLst>
                <a:gs pos="0">
                  <a:schemeClr val="accent2"/>
                </a:gs>
                <a:gs pos="100000">
                  <a:srgbClr val="6A0F13"/>
                </a:gs>
              </a:gsLst>
              <a:lin ang="18900000" scaled="1"/>
              <a:tileRect/>
            </a:gradFill>
            <a:ln w="9525">
              <a:noFill/>
            </a:ln>
          </p:spPr>
          <p:txBody>
            <a:bodyPr anchor="ctr" anchorCtr="0">
              <a:spAutoFit/>
            </a:bodyPr>
            <a:p>
              <a:endParaRPr lang="zh-CN" altLang="zh-CN" dirty="0">
                <a:latin typeface="Lucida Sans Unicode" panose="020B0602030504020204" pitchFamily="34" charset="0"/>
                <a:ea typeface="黑体" panose="02010609060101010101" pitchFamily="49" charset="-122"/>
              </a:endParaRPr>
            </a:p>
          </p:txBody>
        </p:sp>
      </p:grpSp>
      <p:grpSp>
        <p:nvGrpSpPr>
          <p:cNvPr id="22539" name="Group 24"/>
          <p:cNvGrpSpPr/>
          <p:nvPr/>
        </p:nvGrpSpPr>
        <p:grpSpPr>
          <a:xfrm>
            <a:off x="2100263" y="3063875"/>
            <a:ext cx="381000" cy="381000"/>
            <a:chOff x="0" y="0"/>
            <a:chExt cx="1615" cy="1615"/>
          </a:xfrm>
        </p:grpSpPr>
        <p:sp>
          <p:nvSpPr>
            <p:cNvPr id="22554" name="Oval 24"/>
            <p:cNvSpPr/>
            <p:nvPr/>
          </p:nvSpPr>
          <p:spPr>
            <a:xfrm>
              <a:off x="0" y="0"/>
              <a:ext cx="1615" cy="1615"/>
            </a:xfrm>
            <a:prstGeom prst="ellipse">
              <a:avLst/>
            </a:prstGeom>
            <a:gradFill rotWithShape="1">
              <a:gsLst>
                <a:gs pos="0">
                  <a:srgbClr val="767676"/>
                </a:gs>
                <a:gs pos="50000">
                  <a:srgbClr val="FFFFFF"/>
                </a:gs>
                <a:gs pos="100000">
                  <a:srgbClr val="767676"/>
                </a:gs>
              </a:gsLst>
              <a:lin ang="540000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22555" name="Oval 25"/>
            <p:cNvSpPr/>
            <p:nvPr/>
          </p:nvSpPr>
          <p:spPr>
            <a:xfrm>
              <a:off x="92" y="91"/>
              <a:ext cx="1430" cy="1430"/>
            </a:xfrm>
            <a:prstGeom prst="ellipse">
              <a:avLst/>
            </a:prstGeom>
            <a:gradFill rotWithShape="1">
              <a:gsLst>
                <a:gs pos="0">
                  <a:srgbClr val="FFFFFF"/>
                </a:gs>
                <a:gs pos="50000">
                  <a:srgbClr val="A2A2A2"/>
                </a:gs>
                <a:gs pos="100000">
                  <a:srgbClr val="FFFFFF"/>
                </a:gs>
              </a:gsLst>
              <a:lin ang="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13339" name="Oval 26"/>
            <p:cNvSpPr>
              <a:spLocks noChangeArrowheads="1"/>
            </p:cNvSpPr>
            <p:nvPr/>
          </p:nvSpPr>
          <p:spPr bwMode="auto">
            <a:xfrm>
              <a:off x="175" y="175"/>
              <a:ext cx="1265" cy="1265"/>
            </a:xfrm>
            <a:prstGeom prst="ellipse">
              <a:avLst/>
            </a:prstGeom>
            <a:gradFill rotWithShape="1">
              <a:gsLst>
                <a:gs pos="0">
                  <a:schemeClr val="hlink"/>
                </a:gs>
                <a:gs pos="50000">
                  <a:srgbClr val="FFFFFF"/>
                </a:gs>
                <a:gs pos="100000">
                  <a:schemeClr val="hlink"/>
                </a:gs>
              </a:gsLst>
              <a:lin ang="18900000" scaled="1"/>
            </a:gradFill>
            <a:ln>
              <a:noFill/>
            </a:ln>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22557" name="Oval 27"/>
            <p:cNvSpPr/>
            <p:nvPr/>
          </p:nvSpPr>
          <p:spPr>
            <a:xfrm>
              <a:off x="176" y="176"/>
              <a:ext cx="1262" cy="1264"/>
            </a:xfrm>
            <a:prstGeom prst="ellipse">
              <a:avLst/>
            </a:prstGeom>
            <a:gradFill rotWithShape="1">
              <a:gsLst>
                <a:gs pos="0">
                  <a:schemeClr val="accent1"/>
                </a:gs>
                <a:gs pos="100000">
                  <a:srgbClr val="154B58"/>
                </a:gs>
              </a:gsLst>
              <a:lin ang="5400000" scaled="1"/>
              <a:tileRect/>
            </a:gradFill>
            <a:ln w="9525">
              <a:noFill/>
            </a:ln>
          </p:spPr>
          <p:txBody>
            <a:bodyPr wrap="none" anchor="ctr" anchorCtr="0">
              <a:spAutoFit/>
            </a:bodyPr>
            <a:p>
              <a:endParaRPr lang="zh-CN" altLang="zh-CN" dirty="0">
                <a:latin typeface="Lucida Sans Unicode" panose="020B0602030504020204" pitchFamily="34" charset="0"/>
                <a:ea typeface="黑体" panose="02010609060101010101" pitchFamily="49" charset="-122"/>
              </a:endParaRPr>
            </a:p>
          </p:txBody>
        </p:sp>
        <p:sp>
          <p:nvSpPr>
            <p:cNvPr id="13341" name="Oval 28"/>
            <p:cNvSpPr>
              <a:spLocks noChangeArrowheads="1"/>
            </p:cNvSpPr>
            <p:nvPr/>
          </p:nvSpPr>
          <p:spPr bwMode="auto">
            <a:xfrm>
              <a:off x="256" y="256"/>
              <a:ext cx="1097" cy="1104"/>
            </a:xfrm>
            <a:prstGeom prst="ellipse">
              <a:avLst/>
            </a:prstGeom>
            <a:gradFill rotWithShape="1">
              <a:gsLst>
                <a:gs pos="0">
                  <a:schemeClr val="hlink"/>
                </a:gs>
                <a:gs pos="50000">
                  <a:srgbClr val="8A460E"/>
                </a:gs>
                <a:gs pos="100000">
                  <a:schemeClr val="hlink"/>
                </a:gs>
              </a:gsLst>
              <a:lin ang="2700000" scaled="1"/>
            </a:gradFill>
            <a:ln>
              <a:noFill/>
            </a:ln>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22559" name="Oval 29"/>
            <p:cNvSpPr/>
            <p:nvPr/>
          </p:nvSpPr>
          <p:spPr>
            <a:xfrm>
              <a:off x="259" y="259"/>
              <a:ext cx="1096" cy="1098"/>
            </a:xfrm>
            <a:prstGeom prst="ellipse">
              <a:avLst/>
            </a:prstGeom>
            <a:gradFill rotWithShape="1">
              <a:gsLst>
                <a:gs pos="0">
                  <a:schemeClr val="accent1"/>
                </a:gs>
                <a:gs pos="100000">
                  <a:srgbClr val="164F5D"/>
                </a:gs>
              </a:gsLst>
              <a:lin ang="18900000" scaled="1"/>
              <a:tileRect/>
            </a:gradFill>
            <a:ln w="9525">
              <a:noFill/>
            </a:ln>
          </p:spPr>
          <p:txBody>
            <a:bodyPr anchor="ctr" anchorCtr="0">
              <a:spAutoFit/>
            </a:bodyPr>
            <a:p>
              <a:endParaRPr lang="zh-CN" altLang="zh-CN" dirty="0">
                <a:latin typeface="Lucida Sans Unicode" panose="020B0602030504020204" pitchFamily="34" charset="0"/>
                <a:ea typeface="黑体" panose="02010609060101010101" pitchFamily="49" charset="-122"/>
              </a:endParaRPr>
            </a:p>
          </p:txBody>
        </p:sp>
      </p:grpSp>
      <p:grpSp>
        <p:nvGrpSpPr>
          <p:cNvPr id="22540" name="Group 31"/>
          <p:cNvGrpSpPr/>
          <p:nvPr/>
        </p:nvGrpSpPr>
        <p:grpSpPr>
          <a:xfrm>
            <a:off x="1524000" y="4857750"/>
            <a:ext cx="381000" cy="381000"/>
            <a:chOff x="0" y="0"/>
            <a:chExt cx="1615" cy="1615"/>
          </a:xfrm>
        </p:grpSpPr>
        <p:sp>
          <p:nvSpPr>
            <p:cNvPr id="22548" name="Oval 31"/>
            <p:cNvSpPr/>
            <p:nvPr/>
          </p:nvSpPr>
          <p:spPr>
            <a:xfrm>
              <a:off x="0" y="0"/>
              <a:ext cx="1615" cy="1615"/>
            </a:xfrm>
            <a:prstGeom prst="ellipse">
              <a:avLst/>
            </a:prstGeom>
            <a:gradFill rotWithShape="1">
              <a:gsLst>
                <a:gs pos="0">
                  <a:srgbClr val="767676"/>
                </a:gs>
                <a:gs pos="50000">
                  <a:srgbClr val="FFFFFF"/>
                </a:gs>
                <a:gs pos="100000">
                  <a:srgbClr val="767676"/>
                </a:gs>
              </a:gsLst>
              <a:lin ang="540000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22549" name="Oval 32"/>
            <p:cNvSpPr/>
            <p:nvPr/>
          </p:nvSpPr>
          <p:spPr>
            <a:xfrm>
              <a:off x="92" y="91"/>
              <a:ext cx="1430" cy="1430"/>
            </a:xfrm>
            <a:prstGeom prst="ellipse">
              <a:avLst/>
            </a:prstGeom>
            <a:gradFill rotWithShape="1">
              <a:gsLst>
                <a:gs pos="0">
                  <a:srgbClr val="FFFFFF"/>
                </a:gs>
                <a:gs pos="50000">
                  <a:srgbClr val="A2A2A2"/>
                </a:gs>
                <a:gs pos="100000">
                  <a:srgbClr val="FFFFFF"/>
                </a:gs>
              </a:gsLst>
              <a:lin ang="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13346" name="Oval 33"/>
            <p:cNvSpPr>
              <a:spLocks noChangeArrowheads="1"/>
            </p:cNvSpPr>
            <p:nvPr/>
          </p:nvSpPr>
          <p:spPr bwMode="auto">
            <a:xfrm>
              <a:off x="175" y="175"/>
              <a:ext cx="1265" cy="1265"/>
            </a:xfrm>
            <a:prstGeom prst="ellipse">
              <a:avLst/>
            </a:prstGeom>
            <a:gradFill rotWithShape="1">
              <a:gsLst>
                <a:gs pos="0">
                  <a:schemeClr val="hlink"/>
                </a:gs>
                <a:gs pos="50000">
                  <a:srgbClr val="FFFFFF"/>
                </a:gs>
                <a:gs pos="100000">
                  <a:schemeClr val="hlink"/>
                </a:gs>
              </a:gsLst>
              <a:lin ang="18900000" scaled="1"/>
            </a:gradFill>
            <a:ln>
              <a:noFill/>
            </a:ln>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22551" name="Oval 34"/>
            <p:cNvSpPr/>
            <p:nvPr/>
          </p:nvSpPr>
          <p:spPr>
            <a:xfrm>
              <a:off x="176" y="176"/>
              <a:ext cx="1262" cy="1264"/>
            </a:xfrm>
            <a:prstGeom prst="ellipse">
              <a:avLst/>
            </a:prstGeom>
            <a:gradFill rotWithShape="1">
              <a:gsLst>
                <a:gs pos="0">
                  <a:srgbClr val="000000"/>
                </a:gs>
                <a:gs pos="100000">
                  <a:srgbClr val="8D67E1"/>
                </a:gs>
              </a:gsLst>
              <a:lin ang="18900000" scaled="1"/>
              <a:tileRect/>
            </a:gradFill>
            <a:ln w="9525">
              <a:noFill/>
            </a:ln>
          </p:spPr>
          <p:txBody>
            <a:bodyPr wrap="none" anchor="ctr" anchorCtr="0">
              <a:spAutoFit/>
            </a:bodyPr>
            <a:p>
              <a:endParaRPr lang="zh-CN" altLang="zh-CN" dirty="0">
                <a:latin typeface="Lucida Sans Unicode" panose="020B0602030504020204" pitchFamily="34" charset="0"/>
                <a:ea typeface="黑体" panose="02010609060101010101" pitchFamily="49" charset="-122"/>
              </a:endParaRPr>
            </a:p>
          </p:txBody>
        </p:sp>
        <p:sp>
          <p:nvSpPr>
            <p:cNvPr id="13348" name="Oval 35"/>
            <p:cNvSpPr>
              <a:spLocks noChangeArrowheads="1"/>
            </p:cNvSpPr>
            <p:nvPr/>
          </p:nvSpPr>
          <p:spPr bwMode="auto">
            <a:xfrm>
              <a:off x="256" y="256"/>
              <a:ext cx="1097" cy="1104"/>
            </a:xfrm>
            <a:prstGeom prst="ellipse">
              <a:avLst/>
            </a:prstGeom>
            <a:gradFill rotWithShape="1">
              <a:gsLst>
                <a:gs pos="0">
                  <a:schemeClr val="hlink"/>
                </a:gs>
                <a:gs pos="50000">
                  <a:srgbClr val="8A460E"/>
                </a:gs>
                <a:gs pos="100000">
                  <a:schemeClr val="hlink"/>
                </a:gs>
              </a:gsLst>
              <a:lin ang="2700000" scaled="1"/>
            </a:gradFill>
            <a:ln>
              <a:noFill/>
            </a:ln>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22553" name="Oval 36"/>
            <p:cNvSpPr/>
            <p:nvPr/>
          </p:nvSpPr>
          <p:spPr>
            <a:xfrm>
              <a:off x="259" y="259"/>
              <a:ext cx="1096" cy="1098"/>
            </a:xfrm>
            <a:prstGeom prst="ellipse">
              <a:avLst/>
            </a:prstGeom>
            <a:solidFill>
              <a:srgbClr val="7030A0"/>
            </a:solidFill>
            <a:ln w="9525">
              <a:noFill/>
            </a:ln>
          </p:spPr>
          <p:txBody>
            <a:bodyPr anchor="ctr" anchorCtr="0">
              <a:spAutoFit/>
            </a:bodyPr>
            <a:p>
              <a:endParaRPr lang="zh-CN" altLang="zh-CN" dirty="0">
                <a:latin typeface="Lucida Sans Unicode" panose="020B0602030504020204" pitchFamily="34" charset="0"/>
                <a:ea typeface="黑体" panose="02010609060101010101" pitchFamily="49" charset="-122"/>
              </a:endParaRPr>
            </a:p>
          </p:txBody>
        </p:sp>
      </p:grpSp>
      <p:grpSp>
        <p:nvGrpSpPr>
          <p:cNvPr id="22541" name="Group 38"/>
          <p:cNvGrpSpPr/>
          <p:nvPr/>
        </p:nvGrpSpPr>
        <p:grpSpPr>
          <a:xfrm>
            <a:off x="2025650" y="3986213"/>
            <a:ext cx="355600" cy="381000"/>
            <a:chOff x="0" y="0"/>
            <a:chExt cx="1615" cy="1615"/>
          </a:xfrm>
        </p:grpSpPr>
        <p:sp>
          <p:nvSpPr>
            <p:cNvPr id="22542" name="Oval 38"/>
            <p:cNvSpPr/>
            <p:nvPr/>
          </p:nvSpPr>
          <p:spPr>
            <a:xfrm>
              <a:off x="0" y="0"/>
              <a:ext cx="1615" cy="1615"/>
            </a:xfrm>
            <a:prstGeom prst="ellipse">
              <a:avLst/>
            </a:prstGeom>
            <a:gradFill rotWithShape="1">
              <a:gsLst>
                <a:gs pos="0">
                  <a:srgbClr val="767676"/>
                </a:gs>
                <a:gs pos="50000">
                  <a:srgbClr val="FFFFFF"/>
                </a:gs>
                <a:gs pos="100000">
                  <a:srgbClr val="767676"/>
                </a:gs>
              </a:gsLst>
              <a:lin ang="540000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22543" name="Oval 39"/>
            <p:cNvSpPr/>
            <p:nvPr/>
          </p:nvSpPr>
          <p:spPr>
            <a:xfrm>
              <a:off x="92" y="91"/>
              <a:ext cx="1430" cy="1430"/>
            </a:xfrm>
            <a:prstGeom prst="ellipse">
              <a:avLst/>
            </a:prstGeom>
            <a:gradFill rotWithShape="1">
              <a:gsLst>
                <a:gs pos="0">
                  <a:srgbClr val="FFFFFF"/>
                </a:gs>
                <a:gs pos="50000">
                  <a:srgbClr val="A2A2A2"/>
                </a:gs>
                <a:gs pos="100000">
                  <a:srgbClr val="FFFFFF"/>
                </a:gs>
              </a:gsLst>
              <a:lin ang="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13353" name="Oval 40"/>
            <p:cNvSpPr>
              <a:spLocks noChangeArrowheads="1"/>
            </p:cNvSpPr>
            <p:nvPr/>
          </p:nvSpPr>
          <p:spPr bwMode="auto">
            <a:xfrm>
              <a:off x="173" y="175"/>
              <a:ext cx="1262" cy="1265"/>
            </a:xfrm>
            <a:prstGeom prst="ellipse">
              <a:avLst/>
            </a:prstGeom>
            <a:gradFill rotWithShape="1">
              <a:gsLst>
                <a:gs pos="0">
                  <a:schemeClr val="hlink"/>
                </a:gs>
                <a:gs pos="50000">
                  <a:srgbClr val="FFFFFF"/>
                </a:gs>
                <a:gs pos="100000">
                  <a:schemeClr val="hlink"/>
                </a:gs>
              </a:gsLst>
              <a:lin ang="18900000" scaled="1"/>
            </a:gradFill>
            <a:ln>
              <a:noFill/>
            </a:ln>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22545" name="Oval 41"/>
            <p:cNvSpPr/>
            <p:nvPr/>
          </p:nvSpPr>
          <p:spPr>
            <a:xfrm>
              <a:off x="176" y="176"/>
              <a:ext cx="1262" cy="1264"/>
            </a:xfrm>
            <a:prstGeom prst="ellipse">
              <a:avLst/>
            </a:prstGeom>
            <a:gradFill rotWithShape="1">
              <a:gsLst>
                <a:gs pos="0">
                  <a:srgbClr val="000000"/>
                </a:gs>
                <a:gs pos="100000">
                  <a:srgbClr val="E35E23"/>
                </a:gs>
              </a:gsLst>
              <a:lin ang="18900000" scaled="1"/>
              <a:tileRect/>
            </a:gradFill>
            <a:ln w="9525">
              <a:noFill/>
            </a:ln>
          </p:spPr>
          <p:txBody>
            <a:bodyPr wrap="none" anchor="ctr" anchorCtr="0">
              <a:spAutoFit/>
            </a:bodyPr>
            <a:p>
              <a:endParaRPr lang="zh-CN" altLang="zh-CN" dirty="0">
                <a:latin typeface="Lucida Sans Unicode" panose="020B0602030504020204" pitchFamily="34" charset="0"/>
                <a:ea typeface="黑体" panose="02010609060101010101" pitchFamily="49" charset="-122"/>
              </a:endParaRPr>
            </a:p>
          </p:txBody>
        </p:sp>
        <p:sp>
          <p:nvSpPr>
            <p:cNvPr id="13355" name="Oval 42"/>
            <p:cNvSpPr>
              <a:spLocks noChangeArrowheads="1"/>
            </p:cNvSpPr>
            <p:nvPr/>
          </p:nvSpPr>
          <p:spPr bwMode="auto">
            <a:xfrm>
              <a:off x="260" y="256"/>
              <a:ext cx="1096" cy="1104"/>
            </a:xfrm>
            <a:prstGeom prst="ellipse">
              <a:avLst/>
            </a:prstGeom>
            <a:gradFill rotWithShape="1">
              <a:gsLst>
                <a:gs pos="0">
                  <a:schemeClr val="hlink"/>
                </a:gs>
                <a:gs pos="50000">
                  <a:srgbClr val="8A460E"/>
                </a:gs>
                <a:gs pos="100000">
                  <a:schemeClr val="hlink"/>
                </a:gs>
              </a:gsLst>
              <a:lin ang="2700000" scaled="1"/>
            </a:gradFill>
            <a:ln>
              <a:noFill/>
            </a:ln>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22547" name="Oval 43"/>
            <p:cNvSpPr/>
            <p:nvPr/>
          </p:nvSpPr>
          <p:spPr>
            <a:xfrm>
              <a:off x="259" y="259"/>
              <a:ext cx="1096" cy="1098"/>
            </a:xfrm>
            <a:prstGeom prst="ellipse">
              <a:avLst/>
            </a:prstGeom>
            <a:gradFill rotWithShape="1">
              <a:gsLst>
                <a:gs pos="0">
                  <a:srgbClr val="E35E23"/>
                </a:gs>
                <a:gs pos="100000">
                  <a:srgbClr val="6E2E11"/>
                </a:gs>
              </a:gsLst>
              <a:lin ang="18900000" scaled="1"/>
              <a:tileRect/>
            </a:gradFill>
            <a:ln w="9525">
              <a:noFill/>
            </a:ln>
          </p:spPr>
          <p:txBody>
            <a:bodyPr anchor="ctr" anchorCtr="0">
              <a:spAutoFit/>
            </a:bodyPr>
            <a:p>
              <a:endParaRPr lang="zh-CN" altLang="zh-CN" dirty="0">
                <a:latin typeface="Lucida Sans Unicode" panose="020B0602030504020204" pitchFamily="34" charset="0"/>
                <a:ea typeface="黑体" panose="02010609060101010101" pitchFamily="49" charset="-122"/>
              </a:endParaRPr>
            </a:p>
          </p:txBody>
        </p:sp>
      </p:grpSp>
      <p:sp>
        <p:nvSpPr>
          <p:cNvPr id="26626" name="Text Box 2"/>
          <p:cNvSpPr txBox="1">
            <a:spLocks noChangeArrowheads="1"/>
          </p:cNvSpPr>
          <p:nvPr/>
        </p:nvSpPr>
        <p:spPr bwMode="auto">
          <a:xfrm>
            <a:off x="-36195" y="44450"/>
            <a:ext cx="9001125" cy="762635"/>
          </a:xfrm>
          <a:prstGeom prst="rect">
            <a:avLst/>
          </a:prstGeom>
          <a:noFill/>
          <a:ln>
            <a:noFill/>
          </a:ln>
          <a:effectLst>
            <a:prstShdw prst="shdw17" dist="17961" dir="2700000">
              <a:schemeClr val="accent1">
                <a:gamma/>
                <a:shade val="60000"/>
                <a:invGamma/>
              </a:schemeClr>
            </a:prstShdw>
          </a:effectLst>
        </p:spPr>
        <p:txBody>
          <a:bodyPr>
            <a:noAutofit/>
          </a:bodyPr>
          <a:lstStyle/>
          <a:p>
            <a:pPr marR="0" algn="l" defTabSz="914400">
              <a:spcBef>
                <a:spcPct val="50000"/>
              </a:spcBef>
              <a:buClrTx/>
              <a:buSzTx/>
              <a:buFontTx/>
              <a:buNone/>
              <a:defRPr/>
            </a:pPr>
            <a:r>
              <a:rPr kumimoji="0" lang="en-US" altLang="zh-CN" sz="3600" kern="1200" cap="none" spc="0" normalizeH="0" baseline="0" noProof="0" dirty="0">
                <a:solidFill>
                  <a:srgbClr val="CC0000"/>
                </a:solidFill>
                <a:latin typeface="微软雅黑" panose="020B0503020204020204" pitchFamily="34" charset="-122"/>
                <a:ea typeface="微软雅黑" panose="020B0503020204020204" pitchFamily="34" charset="-122"/>
                <a:cs typeface="+mn-cs"/>
              </a:rPr>
              <a:t>BA</a:t>
            </a:r>
            <a:r>
              <a:rPr kumimoji="0" lang="zh-CN" altLang="en-US" sz="3600" kern="1200" cap="none" spc="0" normalizeH="0" baseline="0" noProof="0" dirty="0">
                <a:solidFill>
                  <a:srgbClr val="CC0000"/>
                </a:solidFill>
                <a:latin typeface="微软雅黑" panose="020B0503020204020204" pitchFamily="34" charset="-122"/>
                <a:ea typeface="微软雅黑" panose="020B0503020204020204" pitchFamily="34" charset="-122"/>
                <a:cs typeface="+mn-cs"/>
              </a:rPr>
              <a:t>系统构成及节能改造</a:t>
            </a:r>
            <a:endParaRPr kumimoji="0" lang="zh-CN" altLang="en-US" sz="3600" kern="1200" cap="none" spc="0" normalizeH="0" baseline="0" noProof="0" dirty="0">
              <a:solidFill>
                <a:srgbClr val="CC0000"/>
              </a:solidFill>
              <a:latin typeface="微软雅黑" panose="020B0503020204020204" pitchFamily="34" charset="-122"/>
              <a:ea typeface="微软雅黑" panose="020B0503020204020204" pitchFamily="34" charset="-122"/>
              <a:cs typeface="+mn-cs"/>
            </a:endParaRPr>
          </a:p>
          <a:p>
            <a:pPr marR="0" algn="l" defTabSz="914400">
              <a:spcBef>
                <a:spcPct val="50000"/>
              </a:spcBef>
              <a:buClrTx/>
              <a:buSzTx/>
              <a:buFontTx/>
              <a:buNone/>
              <a:defRPr/>
            </a:pPr>
            <a:endParaRPr kumimoji="0" lang="zh-CN" altLang="en-US" sz="3600" kern="1200" cap="none" spc="0" normalizeH="0" baseline="0" noProof="0" dirty="0">
              <a:solidFill>
                <a:srgbClr val="CC0000"/>
              </a:solidFill>
              <a:latin typeface="微软雅黑" panose="020B0503020204020204" pitchFamily="34" charset="-122"/>
              <a:ea typeface="微软雅黑" panose="020B0503020204020204" pitchFamily="34" charset="-122"/>
              <a:cs typeface="+mn-c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4"/>
          <p:cNvSpPr/>
          <p:nvPr/>
        </p:nvSpPr>
        <p:spPr>
          <a:xfrm>
            <a:off x="2540000" y="1028700"/>
            <a:ext cx="4064000" cy="406400"/>
          </a:xfrm>
          <a:prstGeom prst="rect">
            <a:avLst/>
          </a:prstGeom>
          <a:noFill/>
          <a:ln w="9501" cap="flat" cmpd="sng">
            <a:noFill/>
            <a:prstDash val="solid"/>
            <a:round/>
          </a:ln>
        </p:spPr>
        <p:txBody>
          <a:bodyPr vert="horz" wrap="none" lIns="88900" tIns="50800" rIns="88900" bIns="50800" rtlCol="0" anchor="t" anchorCtr="0"/>
          <a:lstStyle/>
          <a:p>
            <a:pPr indent="0" algn="ctr">
              <a:lnSpc>
                <a:spcPct val="100000"/>
              </a:lnSpc>
              <a:defRPr/>
            </a:pPr>
            <a:r>
              <a:rPr lang="en-US" sz="2400" b="1" i="0" u="none" strike="noStrike">
                <a:solidFill>
                  <a:srgbClr val="957B55"/>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机电设备运行状态监测</a:t>
            </a:r>
            <a:endParaRPr lang="en-US" sz="2400"/>
          </a:p>
        </p:txBody>
      </p:sp>
      <p:pic>
        <p:nvPicPr>
          <p:cNvPr id="6" name="Picture 6"/>
          <p:cNvPicPr>
            <a:picLocks noChangeAspect="1"/>
          </p:cNvPicPr>
          <p:nvPr/>
        </p:nvPicPr>
        <p:blipFill>
          <a:blip r:embed="rId1"/>
          <a:srcRect t="3229" b="3229"/>
          <a:stretch>
            <a:fillRect/>
          </a:stretch>
        </p:blipFill>
        <p:spPr>
          <a:xfrm>
            <a:off x="419100" y="1879600"/>
            <a:ext cx="4508500" cy="2349500"/>
          </a:xfrm>
          <a:prstGeom prst="rect">
            <a:avLst/>
          </a:prstGeom>
          <a:noFill/>
          <a:ln w="25400" cap="flat" cmpd="sng">
            <a:noFill/>
            <a:prstDash val="solid"/>
            <a:round/>
          </a:ln>
        </p:spPr>
      </p:pic>
      <p:sp>
        <p:nvSpPr>
          <p:cNvPr id="7" name="AutoShape 7"/>
          <p:cNvSpPr/>
          <p:nvPr/>
        </p:nvSpPr>
        <p:spPr>
          <a:xfrm>
            <a:off x="5245100" y="1727200"/>
            <a:ext cx="1460500" cy="342900"/>
          </a:xfrm>
          <a:prstGeom prst="roundRect">
            <a:avLst>
              <a:gd name="adj" fmla="val 0"/>
            </a:avLst>
          </a:prstGeom>
          <a:noFill/>
          <a:ln w="25400" cap="flat" cmpd="sng">
            <a:noFill/>
            <a:prstDash val="solid"/>
            <a:round/>
          </a:ln>
        </p:spPr>
        <p:txBody>
          <a:bodyPr vert="horz" wrap="square" lIns="88900" tIns="50800" rIns="88900" bIns="50800" rtlCol="0" anchor="t" anchorCtr="0"/>
          <a:lstStyle/>
          <a:p>
            <a:pPr indent="0" algn="l">
              <a:lnSpc>
                <a:spcPct val="100000"/>
              </a:lnSpc>
              <a:defRPr/>
            </a:pPr>
            <a:r>
              <a:rPr lang="en-US" sz="1600" b="1" i="0" u="none" strike="noStrike">
                <a:solidFill>
                  <a:srgbClr val="88714E"/>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监测价值</a:t>
            </a:r>
            <a:endParaRPr lang="en-US" sz="1100"/>
          </a:p>
        </p:txBody>
      </p:sp>
      <p:sp>
        <p:nvSpPr>
          <p:cNvPr id="8" name="AutoShape 8"/>
          <p:cNvSpPr/>
          <p:nvPr/>
        </p:nvSpPr>
        <p:spPr>
          <a:xfrm>
            <a:off x="5334000" y="2120900"/>
            <a:ext cx="3429000" cy="1206500"/>
          </a:xfrm>
          <a:prstGeom prst="roundRect">
            <a:avLst>
              <a:gd name="adj" fmla="val 0"/>
            </a:avLst>
          </a:prstGeom>
          <a:noFill/>
          <a:ln w="25400" cap="flat" cmpd="sng">
            <a:noFill/>
            <a:prstDash val="solid"/>
            <a:round/>
          </a:ln>
        </p:spPr>
        <p:txBody>
          <a:bodyPr vert="horz" wrap="square" lIns="88900" tIns="50800" rIns="88900" bIns="50800" rtlCol="0" anchor="t" anchorCtr="0"/>
          <a:lstStyle/>
          <a:p>
            <a:pPr indent="0" algn="l">
              <a:lnSpc>
                <a:spcPct val="133000"/>
              </a:lnSpc>
              <a:defRPr/>
            </a:pPr>
            <a:r>
              <a:rPr lang="en-US" sz="14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除了HVAC，电梯、冷热源等机电设备的高效运行也是建筑节能的核心环节。通过实时监测设备运行参数与状态，可及时识别异常能耗与故障风险，优化设备启停策略，实现精细化管理与显著的节能降本效果。</a:t>
            </a:r>
            <a:endParaRPr lang="en-US" sz="14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9" name="AutoShape 9"/>
          <p:cNvSpPr/>
          <p:nvPr/>
        </p:nvSpPr>
        <p:spPr>
          <a:xfrm>
            <a:off x="635000" y="4445000"/>
            <a:ext cx="1460500" cy="279400"/>
          </a:xfrm>
          <a:prstGeom prst="roundRect">
            <a:avLst>
              <a:gd name="adj" fmla="val 0"/>
            </a:avLst>
          </a:prstGeom>
          <a:noFill/>
          <a:ln w="25400" cap="flat" cmpd="sng">
            <a:noFill/>
            <a:prstDash val="solid"/>
            <a:round/>
          </a:ln>
        </p:spPr>
        <p:txBody>
          <a:bodyPr vert="horz" wrap="square" lIns="88900" tIns="50800" rIns="88900" bIns="50800" rtlCol="0" anchor="t" anchorCtr="0"/>
          <a:lstStyle/>
          <a:p>
            <a:pPr indent="0" algn="l">
              <a:lnSpc>
                <a:spcPct val="100000"/>
              </a:lnSpc>
              <a:defRPr/>
            </a:pPr>
            <a:r>
              <a:rPr lang="en-US" sz="1600" b="1" i="0" u="none" strike="noStrike">
                <a:solidFill>
                  <a:srgbClr val="88714E"/>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核心功能</a:t>
            </a:r>
            <a:endParaRPr lang="en-US" sz="1600"/>
          </a:p>
        </p:txBody>
      </p:sp>
      <p:sp>
        <p:nvSpPr>
          <p:cNvPr id="10" name="AutoShape 10"/>
          <p:cNvSpPr/>
          <p:nvPr/>
        </p:nvSpPr>
        <p:spPr>
          <a:xfrm>
            <a:off x="224790" y="4800600"/>
            <a:ext cx="2235200" cy="1143000"/>
          </a:xfrm>
          <a:prstGeom prst="roundRect">
            <a:avLst>
              <a:gd name="adj" fmla="val 0"/>
            </a:avLst>
          </a:prstGeom>
          <a:noFill/>
          <a:ln w="25400" cap="flat" cmpd="sng">
            <a:noFill/>
            <a:prstDash val="solid"/>
            <a:round/>
          </a:ln>
        </p:spPr>
        <p:txBody>
          <a:bodyPr vert="horz" wrap="square" lIns="88900" tIns="50800" rIns="88900" bIns="50800" rtlCol="0" anchor="t" anchorCtr="0"/>
          <a:lstStyle/>
          <a:p>
            <a:pPr marL="114300" indent="-114300" algn="l">
              <a:lnSpc>
                <a:spcPct val="117000"/>
              </a:lnSpc>
              <a:buClr>
                <a:srgbClr val="5A5A5A"/>
              </a:buClr>
              <a:buFont typeface="Wingdings" panose="05000000000000000000"/>
              <a:buChar char="ü"/>
              <a:defRPr/>
            </a:pPr>
            <a:r>
              <a:rPr lang="en-US" sz="1400" b="0" i="0" u="none" strike="noStrike">
                <a:solidFill>
                  <a:srgbClr val="5A5A5A"/>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关键设备实时状态监控</a:t>
            </a:r>
            <a:endParaRPr lang="en-US" sz="1400"/>
          </a:p>
          <a:p>
            <a:pPr marL="114300" indent="-114300" algn="l">
              <a:lnSpc>
                <a:spcPct val="117000"/>
              </a:lnSpc>
              <a:buClr>
                <a:srgbClr val="5A5A5A"/>
              </a:buClr>
              <a:buFont typeface="Wingdings" panose="05000000000000000000"/>
              <a:buChar char="ü"/>
            </a:pPr>
            <a:r>
              <a:rPr lang="en-US" sz="1400" b="0" i="0" u="none" strike="noStrike">
                <a:solidFill>
                  <a:srgbClr val="5A5A5A"/>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异常能耗与故障自动预警</a:t>
            </a:r>
            <a:endParaRPr lang="en-US" sz="1400" b="0" i="0" u="none" strike="noStrike">
              <a:solidFill>
                <a:srgbClr val="5A5A5A"/>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a:p>
            <a:pPr marL="114300" indent="-114300" algn="l">
              <a:lnSpc>
                <a:spcPct val="117000"/>
              </a:lnSpc>
              <a:buClr>
                <a:srgbClr val="5A5A5A"/>
              </a:buClr>
              <a:buFont typeface="Wingdings" panose="05000000000000000000"/>
              <a:buChar char="ü"/>
            </a:pPr>
            <a:r>
              <a:rPr lang="en-US" sz="1400" b="0" i="0" u="none" strike="noStrike">
                <a:solidFill>
                  <a:srgbClr val="5A5A5A"/>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设备运行效率分析报表</a:t>
            </a:r>
            <a:endParaRPr lang="en-US" sz="1400" b="0" i="0" u="none" strike="noStrike">
              <a:solidFill>
                <a:srgbClr val="5A5A5A"/>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a:p>
            <a:pPr marL="114300" indent="-114300" algn="l">
              <a:lnSpc>
                <a:spcPct val="117000"/>
              </a:lnSpc>
              <a:buClr>
                <a:srgbClr val="5A5A5A"/>
              </a:buClr>
              <a:buFont typeface="Wingdings" panose="05000000000000000000"/>
              <a:buChar char="ü"/>
            </a:pPr>
            <a:r>
              <a:rPr lang="en-US" sz="900" b="0" i="0" u="none" strike="noStrike">
                <a:solidFill>
                  <a:srgbClr val="5A5A5A"/>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全生命周期运维数据沉淀</a:t>
            </a:r>
            <a:endParaRPr lang="en-US" sz="900" b="0" i="0" u="none" strike="noStrike">
              <a:solidFill>
                <a:srgbClr val="5A5A5A"/>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11" name="AutoShape 11"/>
          <p:cNvSpPr/>
          <p:nvPr/>
        </p:nvSpPr>
        <p:spPr>
          <a:xfrm>
            <a:off x="2514600" y="4445000"/>
            <a:ext cx="2275205" cy="279400"/>
          </a:xfrm>
          <a:prstGeom prst="roundRect">
            <a:avLst>
              <a:gd name="adj" fmla="val 0"/>
            </a:avLst>
          </a:prstGeom>
          <a:noFill/>
          <a:ln w="25400" cap="flat" cmpd="sng">
            <a:noFill/>
            <a:prstDash val="solid"/>
            <a:round/>
          </a:ln>
        </p:spPr>
        <p:txBody>
          <a:bodyPr vert="horz" wrap="square" lIns="88900" tIns="50800" rIns="88900" bIns="50800" rtlCol="0" anchor="t" anchorCtr="0"/>
          <a:lstStyle/>
          <a:p>
            <a:pPr indent="0" algn="l">
              <a:lnSpc>
                <a:spcPct val="100000"/>
              </a:lnSpc>
              <a:defRPr/>
            </a:pPr>
            <a:r>
              <a:rPr lang="en-US" sz="1600" b="1" i="0" u="none" strike="noStrike">
                <a:solidFill>
                  <a:srgbClr val="88714E"/>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对接设备/系统</a:t>
            </a:r>
            <a:endParaRPr lang="en-US" sz="1600" b="1" i="0" u="none" strike="noStrike">
              <a:solidFill>
                <a:srgbClr val="88714E"/>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12" name="AutoShape 12"/>
          <p:cNvSpPr/>
          <p:nvPr/>
        </p:nvSpPr>
        <p:spPr>
          <a:xfrm>
            <a:off x="2540000" y="4800600"/>
            <a:ext cx="2527300" cy="1143000"/>
          </a:xfrm>
          <a:prstGeom prst="roundRect">
            <a:avLst>
              <a:gd name="adj" fmla="val 0"/>
            </a:avLst>
          </a:prstGeom>
          <a:noFill/>
          <a:ln w="25400" cap="flat" cmpd="sng">
            <a:noFill/>
            <a:prstDash val="solid"/>
            <a:round/>
          </a:ln>
        </p:spPr>
        <p:txBody>
          <a:bodyPr vert="horz" wrap="square" lIns="88900" tIns="50800" rIns="88900" bIns="50800" rtlCol="0" anchor="t" anchorCtr="0"/>
          <a:lstStyle/>
          <a:p>
            <a:pPr marL="114300" indent="-114300" algn="l">
              <a:lnSpc>
                <a:spcPct val="117000"/>
              </a:lnSpc>
              <a:buClr>
                <a:srgbClr val="5A5A5A"/>
              </a:buClr>
              <a:buFont typeface="Wingdings" panose="05000000000000000000"/>
              <a:buChar char="Ø"/>
              <a:defRPr/>
            </a:pPr>
            <a:r>
              <a:rPr lang="en-US" sz="1400" b="0" i="0" u="none" strike="noStrike">
                <a:solidFill>
                  <a:srgbClr val="5A5A5A"/>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电梯群控系统 (ECS)</a:t>
            </a:r>
            <a:endParaRPr lang="en-US" sz="1400"/>
          </a:p>
          <a:p>
            <a:pPr marL="114300" indent="-114300" algn="l">
              <a:lnSpc>
                <a:spcPct val="117000"/>
              </a:lnSpc>
              <a:buClr>
                <a:srgbClr val="5A5A5A"/>
              </a:buClr>
              <a:buFont typeface="Wingdings" panose="05000000000000000000"/>
              <a:buChar char="Ø"/>
            </a:pPr>
            <a:r>
              <a:rPr lang="en-US" sz="1400" b="0" i="0" u="none" strike="noStrike">
                <a:solidFill>
                  <a:srgbClr val="5A5A5A"/>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中央空调冷热源机组</a:t>
            </a:r>
            <a:endParaRPr lang="en-US" sz="1400" b="0" i="0" u="none" strike="noStrike">
              <a:solidFill>
                <a:srgbClr val="5A5A5A"/>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a:p>
            <a:pPr marL="114300" indent="-114300" algn="l">
              <a:lnSpc>
                <a:spcPct val="117000"/>
              </a:lnSpc>
              <a:buClr>
                <a:srgbClr val="5A5A5A"/>
              </a:buClr>
              <a:buFont typeface="Wingdings" panose="05000000000000000000"/>
              <a:buChar char="Ø"/>
            </a:pPr>
            <a:r>
              <a:rPr lang="en-US" sz="1400" b="0" i="0" u="none" strike="noStrike">
                <a:solidFill>
                  <a:srgbClr val="5A5A5A"/>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智能变配电监测终端</a:t>
            </a:r>
            <a:endParaRPr lang="en-US" sz="1400" b="0" i="0" u="none" strike="noStrike">
              <a:solidFill>
                <a:srgbClr val="5A5A5A"/>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a:p>
            <a:pPr marL="114300" indent="-114300" algn="l">
              <a:lnSpc>
                <a:spcPct val="117000"/>
              </a:lnSpc>
              <a:buClr>
                <a:srgbClr val="5A5A5A"/>
              </a:buClr>
              <a:buFont typeface="Wingdings" panose="05000000000000000000"/>
              <a:buChar char="Ø"/>
            </a:pPr>
            <a:r>
              <a:rPr lang="en-US" sz="1400" b="0" i="0" u="none" strike="noStrike">
                <a:solidFill>
                  <a:srgbClr val="5A5A5A"/>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物联网IoT传感器网关</a:t>
            </a:r>
            <a:endParaRPr lang="en-US" sz="1400" b="0" i="0" u="none" strike="noStrike">
              <a:solidFill>
                <a:srgbClr val="5A5A5A"/>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13" name="AutoShape 13"/>
          <p:cNvSpPr/>
          <p:nvPr/>
        </p:nvSpPr>
        <p:spPr>
          <a:xfrm>
            <a:off x="5651500" y="4445000"/>
            <a:ext cx="444500" cy="127000"/>
          </a:xfrm>
          <a:prstGeom prst="roundRect">
            <a:avLst>
              <a:gd name="adj" fmla="val 0"/>
            </a:avLst>
          </a:prstGeom>
          <a:solidFill>
            <a:srgbClr val="88714E">
              <a:alpha val="100000"/>
            </a:srgbClr>
          </a:solidFill>
          <a:ln w="25400" cap="flat" cmpd="sng">
            <a:noFill/>
            <a:prstDash val="solid"/>
            <a:round/>
          </a:ln>
        </p:spPr>
        <p:txBody>
          <a:bodyPr vert="horz" wrap="square" lIns="63500" tIns="63500" rIns="63500" bIns="63500" rtlCol="0" anchor="ctr"/>
          <a:lstStyle/>
          <a:p>
            <a:pPr algn="ctr">
              <a:defRPr/>
            </a:pPr>
          </a:p>
        </p:txBody>
      </p:sp>
      <p:sp>
        <p:nvSpPr>
          <p:cNvPr id="14" name="AutoShape 14"/>
          <p:cNvSpPr/>
          <p:nvPr/>
        </p:nvSpPr>
        <p:spPr>
          <a:xfrm>
            <a:off x="6172200" y="4368800"/>
            <a:ext cx="1270000" cy="381000"/>
          </a:xfrm>
          <a:prstGeom prst="roundRect">
            <a:avLst>
              <a:gd name="adj" fmla="val 0"/>
            </a:avLst>
          </a:prstGeom>
          <a:noFill/>
          <a:ln w="25400" cap="flat" cmpd="sng">
            <a:noFill/>
            <a:prstDash val="solid"/>
            <a:round/>
          </a:ln>
        </p:spPr>
        <p:txBody>
          <a:bodyPr vert="horz" wrap="square" lIns="63500" tIns="25400" rIns="63500" bIns="25400" rtlCol="0" anchor="ctr" anchorCtr="0"/>
          <a:lstStyle/>
          <a:p>
            <a:pPr indent="0" algn="l">
              <a:lnSpc>
                <a:spcPct val="125000"/>
              </a:lnSpc>
              <a:defRPr/>
            </a:pPr>
            <a:r>
              <a:rPr lang="en-US" sz="1400" b="0" i="0" u="none" strike="noStrike">
                <a:solidFill>
                  <a:srgbClr val="50505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数据实时采集</a:t>
            </a:r>
            <a:endParaRPr lang="en-US" sz="1400"/>
          </a:p>
        </p:txBody>
      </p:sp>
      <p:sp>
        <p:nvSpPr>
          <p:cNvPr id="15" name="AutoShape 15"/>
          <p:cNvSpPr/>
          <p:nvPr/>
        </p:nvSpPr>
        <p:spPr>
          <a:xfrm>
            <a:off x="5651500" y="4889500"/>
            <a:ext cx="444500" cy="127000"/>
          </a:xfrm>
          <a:prstGeom prst="roundRect">
            <a:avLst>
              <a:gd name="adj" fmla="val 0"/>
            </a:avLst>
          </a:prstGeom>
          <a:solidFill>
            <a:srgbClr val="3C3C3C">
              <a:alpha val="100000"/>
            </a:srgbClr>
          </a:solidFill>
          <a:ln w="25400" cap="flat" cmpd="sng">
            <a:noFill/>
            <a:prstDash val="solid"/>
            <a:round/>
          </a:ln>
        </p:spPr>
        <p:txBody>
          <a:bodyPr vert="horz" wrap="square" lIns="63500" tIns="63500" rIns="63500" bIns="63500" rtlCol="0" anchor="ctr"/>
          <a:lstStyle/>
          <a:p>
            <a:pPr algn="ctr">
              <a:defRPr/>
            </a:pPr>
          </a:p>
        </p:txBody>
      </p:sp>
      <p:sp>
        <p:nvSpPr>
          <p:cNvPr id="16" name="AutoShape 16"/>
          <p:cNvSpPr/>
          <p:nvPr/>
        </p:nvSpPr>
        <p:spPr>
          <a:xfrm>
            <a:off x="6172200" y="4813300"/>
            <a:ext cx="1270000" cy="381000"/>
          </a:xfrm>
          <a:prstGeom prst="roundRect">
            <a:avLst>
              <a:gd name="adj" fmla="val 0"/>
            </a:avLst>
          </a:prstGeom>
          <a:noFill/>
          <a:ln w="25400" cap="flat" cmpd="sng">
            <a:noFill/>
            <a:prstDash val="solid"/>
            <a:round/>
          </a:ln>
        </p:spPr>
        <p:txBody>
          <a:bodyPr vert="horz" wrap="square" lIns="63500" tIns="25400" rIns="63500" bIns="25400" rtlCol="0" anchor="ctr" anchorCtr="0"/>
          <a:lstStyle/>
          <a:p>
            <a:pPr indent="0" algn="l">
              <a:lnSpc>
                <a:spcPct val="125000"/>
              </a:lnSpc>
              <a:defRPr/>
            </a:pPr>
            <a:r>
              <a:rPr lang="en-US" sz="1400" b="0" i="0" u="none" strike="noStrike">
                <a:solidFill>
                  <a:srgbClr val="50505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故障即时告警</a:t>
            </a:r>
            <a:endParaRPr lang="en-US" sz="1400"/>
          </a:p>
        </p:txBody>
      </p:sp>
      <p:sp>
        <p:nvSpPr>
          <p:cNvPr id="17" name="AutoShape 17"/>
          <p:cNvSpPr/>
          <p:nvPr/>
        </p:nvSpPr>
        <p:spPr>
          <a:xfrm>
            <a:off x="7493000" y="4445000"/>
            <a:ext cx="444500" cy="127000"/>
          </a:xfrm>
          <a:prstGeom prst="roundRect">
            <a:avLst>
              <a:gd name="adj" fmla="val 0"/>
            </a:avLst>
          </a:prstGeom>
          <a:solidFill>
            <a:srgbClr val="3C3C3C">
              <a:alpha val="100000"/>
            </a:srgbClr>
          </a:solidFill>
          <a:ln w="25400" cap="flat" cmpd="sng">
            <a:noFill/>
            <a:prstDash val="solid"/>
            <a:round/>
          </a:ln>
        </p:spPr>
        <p:txBody>
          <a:bodyPr vert="horz" wrap="square" lIns="63500" tIns="63500" rIns="63500" bIns="63500" rtlCol="0" anchor="ctr"/>
          <a:lstStyle/>
          <a:p>
            <a:pPr algn="ctr">
              <a:defRPr/>
            </a:pPr>
          </a:p>
        </p:txBody>
      </p:sp>
      <p:sp>
        <p:nvSpPr>
          <p:cNvPr id="18" name="AutoShape 18"/>
          <p:cNvSpPr/>
          <p:nvPr/>
        </p:nvSpPr>
        <p:spPr>
          <a:xfrm>
            <a:off x="8001000" y="4368800"/>
            <a:ext cx="1270000" cy="381000"/>
          </a:xfrm>
          <a:prstGeom prst="roundRect">
            <a:avLst>
              <a:gd name="adj" fmla="val 0"/>
            </a:avLst>
          </a:prstGeom>
          <a:noFill/>
          <a:ln w="25400" cap="flat" cmpd="sng">
            <a:noFill/>
            <a:prstDash val="solid"/>
            <a:round/>
          </a:ln>
        </p:spPr>
        <p:txBody>
          <a:bodyPr vert="horz" wrap="square" lIns="63500" tIns="25400" rIns="63500" bIns="25400" rtlCol="0" anchor="ctr" anchorCtr="0"/>
          <a:lstStyle/>
          <a:p>
            <a:pPr indent="0" algn="l">
              <a:lnSpc>
                <a:spcPct val="125000"/>
              </a:lnSpc>
              <a:defRPr/>
            </a:pPr>
            <a:r>
              <a:rPr lang="en-US" sz="1400" b="0" i="0" u="none" strike="noStrike">
                <a:solidFill>
                  <a:srgbClr val="50505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策略自动优化</a:t>
            </a:r>
            <a:endParaRPr lang="en-US" sz="1400"/>
          </a:p>
        </p:txBody>
      </p:sp>
      <p:sp>
        <p:nvSpPr>
          <p:cNvPr id="19" name="AutoShape 19"/>
          <p:cNvSpPr/>
          <p:nvPr/>
        </p:nvSpPr>
        <p:spPr>
          <a:xfrm>
            <a:off x="7493000" y="4889500"/>
            <a:ext cx="444500" cy="127000"/>
          </a:xfrm>
          <a:prstGeom prst="roundRect">
            <a:avLst>
              <a:gd name="adj" fmla="val 0"/>
            </a:avLst>
          </a:prstGeom>
          <a:solidFill>
            <a:srgbClr val="88714E">
              <a:alpha val="100000"/>
            </a:srgbClr>
          </a:solidFill>
          <a:ln w="25400" cap="flat" cmpd="sng">
            <a:noFill/>
            <a:prstDash val="solid"/>
            <a:round/>
          </a:ln>
        </p:spPr>
        <p:txBody>
          <a:bodyPr vert="horz" wrap="square" lIns="63500" tIns="63500" rIns="63500" bIns="63500" rtlCol="0" anchor="ctr"/>
          <a:lstStyle/>
          <a:p>
            <a:pPr algn="ctr">
              <a:defRPr/>
            </a:pPr>
          </a:p>
        </p:txBody>
      </p:sp>
      <p:sp>
        <p:nvSpPr>
          <p:cNvPr id="20" name="AutoShape 20"/>
          <p:cNvSpPr/>
          <p:nvPr/>
        </p:nvSpPr>
        <p:spPr>
          <a:xfrm>
            <a:off x="8001000" y="4813300"/>
            <a:ext cx="1270000" cy="381000"/>
          </a:xfrm>
          <a:prstGeom prst="roundRect">
            <a:avLst>
              <a:gd name="adj" fmla="val 0"/>
            </a:avLst>
          </a:prstGeom>
          <a:noFill/>
          <a:ln w="25400" cap="flat" cmpd="sng">
            <a:noFill/>
            <a:prstDash val="solid"/>
            <a:round/>
          </a:ln>
        </p:spPr>
        <p:txBody>
          <a:bodyPr vert="horz" wrap="square" lIns="63500" tIns="25400" rIns="63500" bIns="25400" rtlCol="0" anchor="ctr" anchorCtr="0"/>
          <a:lstStyle/>
          <a:p>
            <a:pPr indent="0" algn="l">
              <a:lnSpc>
                <a:spcPct val="125000"/>
              </a:lnSpc>
              <a:defRPr/>
            </a:pPr>
            <a:r>
              <a:rPr lang="en-US" sz="1400" b="0" i="0" u="none" strike="noStrike">
                <a:solidFill>
                  <a:srgbClr val="50505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全景可视化</a:t>
            </a:r>
            <a:endParaRPr lang="en-US" sz="1400" b="0" i="0" u="none" strike="noStrike">
              <a:solidFill>
                <a:srgbClr val="50505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21" name="AutoShape 2"/>
          <p:cNvSpPr/>
          <p:nvPr/>
        </p:nvSpPr>
        <p:spPr>
          <a:xfrm>
            <a:off x="-36195" y="669290"/>
            <a:ext cx="4272915" cy="444500"/>
          </a:xfrm>
          <a:prstGeom prst="rect">
            <a:avLst/>
          </a:prstGeom>
          <a:noFill/>
          <a:ln w="9501" cap="flat" cmpd="sng">
            <a:noFill/>
            <a:prstDash val="solid"/>
            <a:round/>
          </a:ln>
        </p:spPr>
        <p:txBody>
          <a:bodyPr vert="horz" wrap="square" lIns="0" tIns="0" rIns="0" bIns="0" rtlCol="0" anchor="ctr" anchorCtr="0"/>
          <a:lstStyle/>
          <a:p>
            <a:pPr indent="0" algn="ctr">
              <a:lnSpc>
                <a:spcPct val="125000"/>
              </a:lnSpc>
              <a:defRPr/>
            </a:pPr>
            <a:r>
              <a:rPr lang="zh-CN" alt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电梯、</a:t>
            </a:r>
            <a:r>
              <a:rPr lang="zh-CN"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冷热源的监测</a:t>
            </a:r>
            <a:endParaRPr lang="zh-CN"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508000" y="1244600"/>
            <a:ext cx="8634730" cy="508000"/>
          </a:xfrm>
          <a:prstGeom prst="rect">
            <a:avLst/>
          </a:prstGeom>
          <a:noFill/>
          <a:ln w="9501" cap="flat" cmpd="sng">
            <a:noFill/>
            <a:prstDash val="solid"/>
            <a:round/>
          </a:ln>
        </p:spPr>
        <p:txBody>
          <a:bodyPr vert="horz" wrap="square" lIns="0" tIns="0" rIns="0" bIns="0" rtlCol="0" anchor="ctr" anchorCtr="0"/>
          <a:lstStyle/>
          <a:p>
            <a:pPr indent="0" algn="ctr">
              <a:lnSpc>
                <a:spcPct val="125000"/>
              </a:lnSpc>
              <a:defRPr/>
            </a:pPr>
            <a:r>
              <a:rPr lang="en-US" sz="2400" i="0" u="none" strike="noStrike">
                <a:solidFill>
                  <a:srgbClr val="313541"/>
                </a:solidFill>
                <a:latin typeface="Noto Sans SC" panose="020B0200000000000000" charset="-122"/>
                <a:ea typeface="Noto Sans SC" panose="020B0200000000000000" charset="-122"/>
                <a:cs typeface="Noto Sans SC" panose="020B0200000000000000" charset="-122"/>
                <a:sym typeface="Noto Sans SC" panose="020B0200000000000000" charset="-122"/>
              </a:rPr>
              <a:t>电梯系统监测：保障运行安全与效率</a:t>
            </a:r>
            <a:endParaRPr lang="en-US" sz="2400"/>
          </a:p>
        </p:txBody>
      </p:sp>
      <p:sp>
        <p:nvSpPr>
          <p:cNvPr id="3" name="AutoShape 3"/>
          <p:cNvSpPr/>
          <p:nvPr/>
        </p:nvSpPr>
        <p:spPr>
          <a:xfrm>
            <a:off x="508000" y="1879600"/>
            <a:ext cx="8634730" cy="3810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1600" b="0" i="0" u="none" strike="noStrike">
                <a:solidFill>
                  <a:srgbClr val="6E7191"/>
                </a:solidFill>
                <a:latin typeface="Noto Sans SC" panose="020B0200000000000000" charset="-122"/>
                <a:ea typeface="Noto Sans SC" panose="020B0200000000000000" charset="-122"/>
                <a:cs typeface="Noto Sans SC" panose="020B0200000000000000" charset="-122"/>
                <a:sym typeface="Noto Sans SC" panose="020B0200000000000000" charset="-122"/>
              </a:rPr>
              <a:t>对电梯系统主要进行状态监测和信息汇总，通过数字化手段实现全生命周期的安全管控与优化</a:t>
            </a:r>
            <a:r>
              <a:rPr lang="en-US" sz="1400" b="0" i="0" u="none" strike="noStrike">
                <a:solidFill>
                  <a:srgbClr val="6E7191"/>
                </a:solidFill>
                <a:latin typeface="Noto Sans SC" panose="020B0200000000000000" charset="-122"/>
                <a:ea typeface="Noto Sans SC" panose="020B0200000000000000" charset="-122"/>
                <a:cs typeface="Noto Sans SC" panose="020B0200000000000000" charset="-122"/>
                <a:sym typeface="Noto Sans SC" panose="020B0200000000000000" charset="-122"/>
              </a:rPr>
              <a:t>。</a:t>
            </a:r>
            <a:endParaRPr lang="en-US" sz="1100"/>
          </a:p>
        </p:txBody>
      </p:sp>
      <p:sp>
        <p:nvSpPr>
          <p:cNvPr id="5" name="AutoShape 5"/>
          <p:cNvSpPr/>
          <p:nvPr>
            <p:custDataLst>
              <p:tags r:id="rId1"/>
            </p:custDataLst>
          </p:nvPr>
        </p:nvSpPr>
        <p:spPr>
          <a:xfrm>
            <a:off x="4286885" y="2374265"/>
            <a:ext cx="4641215" cy="1022985"/>
          </a:xfrm>
          <a:prstGeom prst="roundRect">
            <a:avLst>
              <a:gd name="adj" fmla="val 12000"/>
            </a:avLst>
          </a:prstGeom>
          <a:solidFill>
            <a:srgbClr val="FFFFFF">
              <a:alpha val="100000"/>
            </a:srgbClr>
          </a:solidFill>
          <a:ln w="25400" cap="flat" cmpd="sng">
            <a:noFill/>
            <a:prstDash val="solid"/>
            <a:round/>
          </a:ln>
          <a:effectLst>
            <a:outerShdw blurRad="127000" dist="50800" dir="5400000" algn="tl" rotWithShape="0">
              <a:srgbClr val="000000">
                <a:alpha val="6000"/>
              </a:srgbClr>
            </a:outerShdw>
          </a:effectLst>
        </p:spPr>
        <p:txBody>
          <a:bodyPr vert="horz" wrap="square" lIns="63500" tIns="63500" rIns="63500" bIns="63500" rtlCol="0" anchor="ctr"/>
          <a:lstStyle/>
          <a:p>
            <a:pPr algn="ctr">
              <a:defRPr/>
            </a:pPr>
          </a:p>
        </p:txBody>
      </p:sp>
      <p:sp>
        <p:nvSpPr>
          <p:cNvPr id="6" name="AutoShape 6"/>
          <p:cNvSpPr/>
          <p:nvPr>
            <p:custDataLst>
              <p:tags r:id="rId2"/>
            </p:custDataLst>
          </p:nvPr>
        </p:nvSpPr>
        <p:spPr>
          <a:xfrm>
            <a:off x="4279900" y="2159000"/>
            <a:ext cx="76200" cy="1270000"/>
          </a:xfrm>
          <a:prstGeom prst="roundRect">
            <a:avLst>
              <a:gd name="adj" fmla="val 0"/>
            </a:avLst>
          </a:prstGeom>
          <a:solidFill>
            <a:srgbClr val="2E7D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7" name="AutoShape 7"/>
          <p:cNvSpPr/>
          <p:nvPr>
            <p:custDataLst>
              <p:tags r:id="rId3"/>
            </p:custDataLst>
          </p:nvPr>
        </p:nvSpPr>
        <p:spPr>
          <a:xfrm>
            <a:off x="4540885" y="2407920"/>
            <a:ext cx="657860" cy="863600"/>
          </a:xfrm>
          <a:prstGeom prst="roundRect">
            <a:avLst>
              <a:gd name="adj" fmla="val 17647"/>
            </a:avLst>
          </a:prstGeom>
          <a:solidFill>
            <a:srgbClr val="EBF3FF">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8" name="Picture 8"/>
          <p:cNvPicPr>
            <a:picLocks noChangeAspect="1"/>
          </p:cNvPicPr>
          <p:nvPr>
            <p:custDataLst>
              <p:tags r:id="rId4"/>
            </p:custDataLst>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13605" y="2558415"/>
            <a:ext cx="348615" cy="457200"/>
          </a:xfrm>
          <a:prstGeom prst="rect">
            <a:avLst/>
          </a:prstGeom>
        </p:spPr>
      </p:pic>
      <p:sp>
        <p:nvSpPr>
          <p:cNvPr id="9" name="AutoShape 9"/>
          <p:cNvSpPr/>
          <p:nvPr>
            <p:custDataLst>
              <p:tags r:id="rId7"/>
            </p:custDataLst>
          </p:nvPr>
        </p:nvSpPr>
        <p:spPr>
          <a:xfrm>
            <a:off x="5580380" y="2205355"/>
            <a:ext cx="3481070" cy="3302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1600" b="1" i="0" u="none" strike="noStrike">
                <a:solidFill>
                  <a:srgbClr val="2E7DFF"/>
                </a:solidFill>
                <a:latin typeface="Noto Sans SC" panose="020B0200000000000000" charset="-122"/>
                <a:ea typeface="Noto Sans SC" panose="020B0200000000000000" charset="-122"/>
                <a:cs typeface="Noto Sans SC" panose="020B0200000000000000" charset="-122"/>
                <a:sym typeface="Noto Sans SC" panose="020B0200000000000000" charset="-122"/>
              </a:rPr>
              <a:t>全域状态实时监控</a:t>
            </a:r>
            <a:endParaRPr lang="en-US" sz="1100"/>
          </a:p>
        </p:txBody>
      </p:sp>
      <p:sp>
        <p:nvSpPr>
          <p:cNvPr id="10" name="AutoShape 10"/>
          <p:cNvSpPr/>
          <p:nvPr>
            <p:custDataLst>
              <p:tags r:id="rId8"/>
            </p:custDataLst>
          </p:nvPr>
        </p:nvSpPr>
        <p:spPr>
          <a:xfrm>
            <a:off x="5383530" y="2738120"/>
            <a:ext cx="3258820" cy="635000"/>
          </a:xfrm>
          <a:prstGeom prst="rect">
            <a:avLst/>
          </a:prstGeom>
          <a:noFill/>
          <a:ln w="9501" cap="flat" cmpd="sng">
            <a:noFill/>
            <a:prstDash val="solid"/>
            <a:round/>
          </a:ln>
        </p:spPr>
        <p:txBody>
          <a:bodyPr vert="horz" wrap="square" lIns="0" tIns="0" rIns="0" bIns="0" rtlCol="0" anchor="ctr" anchorCtr="0"/>
          <a:lstStyle/>
          <a:p>
            <a:pPr indent="0" algn="l">
              <a:lnSpc>
                <a:spcPct val="108000"/>
              </a:lnSpc>
              <a:defRPr/>
            </a:pPr>
            <a:r>
              <a:rPr lang="en-US" sz="1400" b="0" i="0" u="none" strike="noStrike">
                <a:solidFill>
                  <a:srgbClr val="646A73"/>
                </a:solidFill>
                <a:latin typeface="Noto Sans SC" panose="020B0200000000000000" charset="-122"/>
                <a:ea typeface="Noto Sans SC" panose="020B0200000000000000" charset="-122"/>
                <a:cs typeface="Noto Sans SC" panose="020B0200000000000000" charset="-122"/>
                <a:sym typeface="Noto Sans SC" panose="020B0200000000000000" charset="-122"/>
              </a:rPr>
              <a:t>实时追踪每部电梯的运行状态（上行/下行/停止）、所在楼层及运行方向，同步采集故障与维保信息，实现电梯数据的可视化集中展示。</a:t>
            </a:r>
            <a:endParaRPr lang="en-US" sz="1400"/>
          </a:p>
        </p:txBody>
      </p:sp>
      <p:sp>
        <p:nvSpPr>
          <p:cNvPr id="11" name="AutoShape 11"/>
          <p:cNvSpPr/>
          <p:nvPr>
            <p:custDataLst>
              <p:tags r:id="rId9"/>
            </p:custDataLst>
          </p:nvPr>
        </p:nvSpPr>
        <p:spPr>
          <a:xfrm>
            <a:off x="4286885" y="3491865"/>
            <a:ext cx="4641215" cy="1270000"/>
          </a:xfrm>
          <a:prstGeom prst="roundRect">
            <a:avLst>
              <a:gd name="adj" fmla="val 12000"/>
            </a:avLst>
          </a:prstGeom>
          <a:solidFill>
            <a:srgbClr val="FFFFFF">
              <a:alpha val="100000"/>
            </a:srgbClr>
          </a:solidFill>
          <a:ln w="25400" cap="flat" cmpd="sng">
            <a:noFill/>
            <a:prstDash val="solid"/>
            <a:round/>
          </a:ln>
          <a:effectLst>
            <a:outerShdw blurRad="127000" dist="50800" dir="5400000" algn="tl" rotWithShape="0">
              <a:srgbClr val="000000">
                <a:alpha val="6000"/>
              </a:srgbClr>
            </a:outerShdw>
          </a:effectLst>
        </p:spPr>
        <p:txBody>
          <a:bodyPr vert="horz" wrap="square" lIns="63500" tIns="63500" rIns="63500" bIns="63500" rtlCol="0" anchor="ctr"/>
          <a:lstStyle/>
          <a:p>
            <a:pPr algn="ctr">
              <a:defRPr/>
            </a:pPr>
          </a:p>
        </p:txBody>
      </p:sp>
      <p:sp>
        <p:nvSpPr>
          <p:cNvPr id="12" name="AutoShape 12"/>
          <p:cNvSpPr/>
          <p:nvPr>
            <p:custDataLst>
              <p:tags r:id="rId10"/>
            </p:custDataLst>
          </p:nvPr>
        </p:nvSpPr>
        <p:spPr>
          <a:xfrm>
            <a:off x="4282440" y="3429000"/>
            <a:ext cx="76200" cy="1270000"/>
          </a:xfrm>
          <a:prstGeom prst="roundRect">
            <a:avLst>
              <a:gd name="adj" fmla="val 0"/>
            </a:avLst>
          </a:prstGeom>
          <a:solidFill>
            <a:srgbClr val="FF6B35">
              <a:alpha val="100000"/>
            </a:srgbClr>
          </a:solidFill>
          <a:ln w="25400" cap="flat" cmpd="sng">
            <a:noFill/>
            <a:prstDash val="solid"/>
            <a:round/>
          </a:ln>
        </p:spPr>
        <p:txBody>
          <a:bodyPr vert="horz" wrap="square" lIns="63500" tIns="63500" rIns="63500" bIns="63500" rtlCol="0" anchor="ctr"/>
          <a:lstStyle/>
          <a:p>
            <a:pPr algn="ctr">
              <a:defRPr/>
            </a:pPr>
          </a:p>
        </p:txBody>
      </p:sp>
      <p:sp>
        <p:nvSpPr>
          <p:cNvPr id="13" name="AutoShape 13"/>
          <p:cNvSpPr/>
          <p:nvPr>
            <p:custDataLst>
              <p:tags r:id="rId11"/>
            </p:custDataLst>
          </p:nvPr>
        </p:nvSpPr>
        <p:spPr>
          <a:xfrm>
            <a:off x="4540885" y="3695065"/>
            <a:ext cx="657860" cy="863600"/>
          </a:xfrm>
          <a:prstGeom prst="roundRect">
            <a:avLst>
              <a:gd name="adj" fmla="val 17647"/>
            </a:avLst>
          </a:prstGeom>
          <a:solidFill>
            <a:srgbClr val="FFF0EB">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4" name="Picture 14"/>
          <p:cNvPicPr>
            <a:picLocks noChangeAspect="1"/>
          </p:cNvPicPr>
          <p:nvPr>
            <p:custDataLst>
              <p:tags r:id="rId12"/>
            </p:custDataLst>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744085" y="3898265"/>
            <a:ext cx="348615" cy="457200"/>
          </a:xfrm>
          <a:prstGeom prst="rect">
            <a:avLst/>
          </a:prstGeom>
        </p:spPr>
      </p:pic>
      <p:sp>
        <p:nvSpPr>
          <p:cNvPr id="15" name="AutoShape 15"/>
          <p:cNvSpPr/>
          <p:nvPr>
            <p:custDataLst>
              <p:tags r:id="rId15"/>
            </p:custDataLst>
          </p:nvPr>
        </p:nvSpPr>
        <p:spPr>
          <a:xfrm>
            <a:off x="5620385" y="3530600"/>
            <a:ext cx="3481070" cy="3302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1600" b="1" i="0" u="none" strike="noStrike">
                <a:solidFill>
                  <a:srgbClr val="FF6B35"/>
                </a:solidFill>
                <a:latin typeface="Noto Sans SC" panose="020B0200000000000000" charset="-122"/>
                <a:ea typeface="Noto Sans SC" panose="020B0200000000000000" charset="-122"/>
                <a:cs typeface="Noto Sans SC" panose="020B0200000000000000" charset="-122"/>
                <a:sym typeface="Noto Sans SC" panose="020B0200000000000000" charset="-122"/>
              </a:rPr>
              <a:t>智能故障声光报警</a:t>
            </a:r>
            <a:endParaRPr lang="en-US" sz="1100"/>
          </a:p>
        </p:txBody>
      </p:sp>
      <p:sp>
        <p:nvSpPr>
          <p:cNvPr id="16" name="AutoShape 16"/>
          <p:cNvSpPr/>
          <p:nvPr>
            <p:custDataLst>
              <p:tags r:id="rId16"/>
            </p:custDataLst>
          </p:nvPr>
        </p:nvSpPr>
        <p:spPr>
          <a:xfrm>
            <a:off x="5412105" y="4050665"/>
            <a:ext cx="3201035" cy="635000"/>
          </a:xfrm>
          <a:prstGeom prst="rect">
            <a:avLst/>
          </a:prstGeom>
          <a:noFill/>
          <a:ln w="9501" cap="flat" cmpd="sng">
            <a:noFill/>
            <a:prstDash val="solid"/>
            <a:round/>
          </a:ln>
        </p:spPr>
        <p:txBody>
          <a:bodyPr vert="horz" wrap="square" lIns="0" tIns="0" rIns="0" bIns="0" rtlCol="0" anchor="ctr" anchorCtr="0"/>
          <a:lstStyle/>
          <a:p>
            <a:pPr indent="0" algn="l">
              <a:lnSpc>
                <a:spcPct val="108000"/>
              </a:lnSpc>
              <a:defRPr/>
            </a:pPr>
            <a:r>
              <a:rPr lang="en-US" sz="1400" b="0" i="0" u="none" strike="noStrike">
                <a:solidFill>
                  <a:srgbClr val="646A73"/>
                </a:solidFill>
                <a:latin typeface="Noto Sans SC" panose="020B0200000000000000" charset="-122"/>
                <a:ea typeface="Noto Sans SC" panose="020B0200000000000000" charset="-122"/>
                <a:cs typeface="Noto Sans SC" panose="020B0200000000000000" charset="-122"/>
                <a:sym typeface="Noto Sans SC" panose="020B0200000000000000" charset="-122"/>
              </a:rPr>
              <a:t>当电梯发生困人、冲顶、蹲底等异常故障时，系统立即触发声光报警，弹窗精准显示故障类型与电梯具体位置，支持维修人员第一时间快速响</a:t>
            </a:r>
            <a:r>
              <a:rPr lang="en-US" sz="1200" b="0" i="0" u="none" strike="noStrike">
                <a:solidFill>
                  <a:srgbClr val="646A73"/>
                </a:solidFill>
                <a:latin typeface="Noto Sans SC" panose="020B0200000000000000" charset="-122"/>
                <a:ea typeface="Noto Sans SC" panose="020B0200000000000000" charset="-122"/>
                <a:cs typeface="Noto Sans SC" panose="020B0200000000000000" charset="-122"/>
                <a:sym typeface="Noto Sans SC" panose="020B0200000000000000" charset="-122"/>
              </a:rPr>
              <a:t>应。</a:t>
            </a:r>
            <a:endParaRPr lang="en-US" sz="1100"/>
          </a:p>
        </p:txBody>
      </p:sp>
      <p:sp>
        <p:nvSpPr>
          <p:cNvPr id="17" name="AutoShape 17"/>
          <p:cNvSpPr/>
          <p:nvPr>
            <p:custDataLst>
              <p:tags r:id="rId17"/>
            </p:custDataLst>
          </p:nvPr>
        </p:nvSpPr>
        <p:spPr>
          <a:xfrm>
            <a:off x="4210685" y="4856480"/>
            <a:ext cx="4641215" cy="1131570"/>
          </a:xfrm>
          <a:prstGeom prst="roundRect">
            <a:avLst>
              <a:gd name="adj" fmla="val 12000"/>
            </a:avLst>
          </a:prstGeom>
          <a:solidFill>
            <a:srgbClr val="FFFFFF">
              <a:alpha val="100000"/>
            </a:srgbClr>
          </a:solidFill>
          <a:ln w="25400" cap="flat" cmpd="sng">
            <a:noFill/>
            <a:prstDash val="solid"/>
            <a:round/>
          </a:ln>
          <a:effectLst>
            <a:outerShdw blurRad="127000" dist="50800" dir="5400000" algn="tl" rotWithShape="0">
              <a:srgbClr val="000000">
                <a:alpha val="6000"/>
              </a:srgbClr>
            </a:outerShdw>
          </a:effectLst>
        </p:spPr>
        <p:txBody>
          <a:bodyPr vert="horz" wrap="square" lIns="63500" tIns="63500" rIns="63500" bIns="63500" rtlCol="0" anchor="ctr"/>
          <a:lstStyle/>
          <a:p>
            <a:pPr algn="ctr">
              <a:defRPr/>
            </a:pPr>
          </a:p>
        </p:txBody>
      </p:sp>
      <p:sp>
        <p:nvSpPr>
          <p:cNvPr id="18" name="AutoShape 18"/>
          <p:cNvSpPr/>
          <p:nvPr>
            <p:custDataLst>
              <p:tags r:id="rId18"/>
            </p:custDataLst>
          </p:nvPr>
        </p:nvSpPr>
        <p:spPr>
          <a:xfrm>
            <a:off x="4281805" y="4761865"/>
            <a:ext cx="76200" cy="1270000"/>
          </a:xfrm>
          <a:prstGeom prst="roundRect">
            <a:avLst>
              <a:gd name="adj" fmla="val 0"/>
            </a:avLst>
          </a:prstGeom>
          <a:solidFill>
            <a:srgbClr val="13C2C2">
              <a:alpha val="100000"/>
            </a:srgbClr>
          </a:solidFill>
          <a:ln w="25400" cap="flat" cmpd="sng">
            <a:noFill/>
            <a:prstDash val="solid"/>
            <a:round/>
          </a:ln>
        </p:spPr>
        <p:txBody>
          <a:bodyPr vert="horz" wrap="square" lIns="63500" tIns="63500" rIns="63500" bIns="63500" rtlCol="0" anchor="ctr"/>
          <a:lstStyle/>
          <a:p>
            <a:pPr algn="ctr">
              <a:defRPr/>
            </a:pPr>
          </a:p>
        </p:txBody>
      </p:sp>
      <p:sp>
        <p:nvSpPr>
          <p:cNvPr id="19" name="AutoShape 19"/>
          <p:cNvSpPr/>
          <p:nvPr>
            <p:custDataLst>
              <p:tags r:id="rId19"/>
            </p:custDataLst>
          </p:nvPr>
        </p:nvSpPr>
        <p:spPr>
          <a:xfrm>
            <a:off x="4497705" y="4856480"/>
            <a:ext cx="657860" cy="863600"/>
          </a:xfrm>
          <a:prstGeom prst="roundRect">
            <a:avLst>
              <a:gd name="adj" fmla="val 17647"/>
            </a:avLst>
          </a:prstGeom>
          <a:solidFill>
            <a:srgbClr val="E5FBFB">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20" name="Picture 20"/>
          <p:cNvPicPr>
            <a:picLocks noChangeAspect="1"/>
          </p:cNvPicPr>
          <p:nvPr>
            <p:custDataLst>
              <p:tags r:id="rId20"/>
            </p:custDataLst>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4652645" y="5059680"/>
            <a:ext cx="348615" cy="457200"/>
          </a:xfrm>
          <a:prstGeom prst="rect">
            <a:avLst/>
          </a:prstGeom>
        </p:spPr>
      </p:pic>
      <p:sp>
        <p:nvSpPr>
          <p:cNvPr id="21" name="AutoShape 21"/>
          <p:cNvSpPr/>
          <p:nvPr>
            <p:custDataLst>
              <p:tags r:id="rId23"/>
            </p:custDataLst>
          </p:nvPr>
        </p:nvSpPr>
        <p:spPr>
          <a:xfrm>
            <a:off x="5620385" y="4856480"/>
            <a:ext cx="3481070" cy="3302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1600" b="1" i="0" u="none" strike="noStrike">
                <a:solidFill>
                  <a:srgbClr val="13C2C2"/>
                </a:solidFill>
                <a:latin typeface="Noto Sans SC" panose="020B0200000000000000" charset="-122"/>
                <a:ea typeface="Noto Sans SC" panose="020B0200000000000000" charset="-122"/>
                <a:cs typeface="Noto Sans SC" panose="020B0200000000000000" charset="-122"/>
                <a:sym typeface="Noto Sans SC" panose="020B0200000000000000" charset="-122"/>
              </a:rPr>
              <a:t>预防性维保数据支撑</a:t>
            </a:r>
            <a:endParaRPr lang="en-US" sz="1100"/>
          </a:p>
        </p:txBody>
      </p:sp>
      <p:sp>
        <p:nvSpPr>
          <p:cNvPr id="22" name="AutoShape 22"/>
          <p:cNvSpPr/>
          <p:nvPr>
            <p:custDataLst>
              <p:tags r:id="rId24"/>
            </p:custDataLst>
          </p:nvPr>
        </p:nvSpPr>
        <p:spPr>
          <a:xfrm>
            <a:off x="5412105" y="5238115"/>
            <a:ext cx="3481070" cy="735330"/>
          </a:xfrm>
          <a:prstGeom prst="rect">
            <a:avLst/>
          </a:prstGeom>
          <a:noFill/>
          <a:ln w="9501" cap="flat" cmpd="sng">
            <a:noFill/>
            <a:prstDash val="solid"/>
            <a:round/>
          </a:ln>
        </p:spPr>
        <p:txBody>
          <a:bodyPr vert="horz" wrap="square" lIns="0" tIns="0" rIns="0" bIns="0" rtlCol="0" anchor="ctr" anchorCtr="0"/>
          <a:lstStyle/>
          <a:p>
            <a:pPr indent="0" algn="l">
              <a:lnSpc>
                <a:spcPct val="108000"/>
              </a:lnSpc>
              <a:defRPr/>
            </a:pPr>
            <a:r>
              <a:rPr lang="en-US" sz="1400" b="0" i="0" u="none" strike="noStrike">
                <a:solidFill>
                  <a:srgbClr val="646A73"/>
                </a:solidFill>
                <a:latin typeface="Noto Sans SC" panose="020B0200000000000000" charset="-122"/>
                <a:ea typeface="Noto Sans SC" panose="020B0200000000000000" charset="-122"/>
                <a:cs typeface="Noto Sans SC" panose="020B0200000000000000" charset="-122"/>
                <a:sym typeface="Noto Sans SC" panose="020B0200000000000000" charset="-122"/>
              </a:rPr>
              <a:t>自动累计电梯运行时间与启停次数，建立完整的设备健康档案，为预防性维护提供科学数据依据，及时安排保养计划，避免设备带病运行。</a:t>
            </a:r>
            <a:endParaRPr lang="en-US" sz="1400"/>
          </a:p>
        </p:txBody>
      </p:sp>
      <p:pic>
        <p:nvPicPr>
          <p:cNvPr id="23" name="图片 22" descr="IBMS集成电梯系统"/>
          <p:cNvPicPr>
            <a:picLocks noChangeAspect="1"/>
          </p:cNvPicPr>
          <p:nvPr/>
        </p:nvPicPr>
        <p:blipFill>
          <a:blip r:embed="rId25"/>
          <a:stretch>
            <a:fillRect/>
          </a:stretch>
        </p:blipFill>
        <p:spPr>
          <a:xfrm>
            <a:off x="249555" y="2261235"/>
            <a:ext cx="4030345" cy="3698875"/>
          </a:xfrm>
          <a:prstGeom prst="rect">
            <a:avLst/>
          </a:prstGeom>
        </p:spPr>
      </p:pic>
      <p:sp>
        <p:nvSpPr>
          <p:cNvPr id="4" name="AutoShape 2"/>
          <p:cNvSpPr/>
          <p:nvPr/>
        </p:nvSpPr>
        <p:spPr>
          <a:xfrm>
            <a:off x="-36195" y="669290"/>
            <a:ext cx="4272915" cy="444500"/>
          </a:xfrm>
          <a:prstGeom prst="rect">
            <a:avLst/>
          </a:prstGeom>
          <a:noFill/>
          <a:ln w="9501" cap="flat" cmpd="sng">
            <a:noFill/>
            <a:prstDash val="solid"/>
            <a:round/>
          </a:ln>
        </p:spPr>
        <p:txBody>
          <a:bodyPr vert="horz" wrap="square" lIns="0" tIns="0" rIns="0" bIns="0" rtlCol="0" anchor="ctr" anchorCtr="0"/>
          <a:lstStyle/>
          <a:p>
            <a:pPr indent="0" algn="ctr">
              <a:lnSpc>
                <a:spcPct val="125000"/>
              </a:lnSpc>
              <a:defRPr/>
            </a:pPr>
            <a:r>
              <a:rPr lang="zh-CN" alt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电梯、</a:t>
            </a:r>
            <a:r>
              <a:rPr lang="zh-CN"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冷热源的监测</a:t>
            </a:r>
            <a:endParaRPr lang="zh-CN"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p:cNvSpPr/>
          <p:nvPr/>
        </p:nvSpPr>
        <p:spPr>
          <a:xfrm>
            <a:off x="3923665" y="836930"/>
            <a:ext cx="2286000" cy="635000"/>
          </a:xfrm>
          <a:prstGeom prst="rect">
            <a:avLst/>
          </a:prstGeom>
          <a:noFill/>
          <a:ln w="9501" cap="flat" cmpd="sng">
            <a:noFill/>
            <a:prstDash val="solid"/>
            <a:round/>
          </a:ln>
        </p:spPr>
        <p:txBody>
          <a:bodyPr vert="horz" wrap="square" lIns="0" tIns="0" rIns="0" bIns="0" rtlCol="0" anchor="ctr" anchorCtr="0"/>
          <a:lstStyle/>
          <a:p>
            <a:pPr indent="0" algn="ctr">
              <a:lnSpc>
                <a:spcPct val="125000"/>
              </a:lnSpc>
              <a:defRPr/>
            </a:pPr>
            <a:r>
              <a:rPr lang="en-US" sz="220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电梯系统联动</a:t>
            </a:r>
            <a:endParaRPr lang="en-US" sz="220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4" name="AutoShape 4"/>
          <p:cNvSpPr/>
          <p:nvPr/>
        </p:nvSpPr>
        <p:spPr>
          <a:xfrm>
            <a:off x="2857500" y="1244600"/>
            <a:ext cx="8763000" cy="6350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1600" b="0" i="0" u="none" strike="noStrike">
                <a:solidFill>
                  <a:srgbClr val="595959"/>
                </a:solidFill>
                <a:latin typeface="Noto Sans SC" panose="020B0200000000000000" charset="-122"/>
                <a:ea typeface="Noto Sans SC" panose="020B0200000000000000" charset="-122"/>
                <a:cs typeface="Noto Sans SC" panose="020B0200000000000000" charset="-122"/>
                <a:sym typeface="Noto Sans SC" panose="020B0200000000000000" charset="-122"/>
              </a:rPr>
              <a:t>智能调度与消防联动 | 提升垂直交通效率，构建安全保障防线</a:t>
            </a:r>
            <a:endParaRPr lang="en-US" sz="1100"/>
          </a:p>
        </p:txBody>
      </p:sp>
      <p:sp>
        <p:nvSpPr>
          <p:cNvPr id="5" name="AutoShape 5"/>
          <p:cNvSpPr/>
          <p:nvPr/>
        </p:nvSpPr>
        <p:spPr>
          <a:xfrm>
            <a:off x="63500" y="1879600"/>
            <a:ext cx="4921250" cy="4049395"/>
          </a:xfrm>
          <a:prstGeom prst="roundRect">
            <a:avLst>
              <a:gd name="adj" fmla="val 3947"/>
            </a:avLst>
          </a:prstGeom>
          <a:solidFill>
            <a:srgbClr val="F9F7F2">
              <a:alpha val="100000"/>
            </a:srgbClr>
          </a:solidFill>
          <a:ln w="25400" cap="flat" cmpd="sng">
            <a:noFill/>
            <a:prstDash val="solid"/>
            <a:round/>
          </a:ln>
          <a:effectLst>
            <a:outerShdw blurRad="152400" dist="50800" dir="5400000" algn="tl" rotWithShape="0">
              <a:srgbClr val="000000">
                <a:alpha val="6000"/>
              </a:srgbClr>
            </a:outerShdw>
          </a:effectLst>
        </p:spPr>
        <p:txBody>
          <a:bodyPr vert="horz" wrap="square" lIns="63500" tIns="63500" rIns="63500" bIns="63500" rtlCol="0" anchor="ctr"/>
          <a:lstStyle/>
          <a:p>
            <a:pPr algn="ctr">
              <a:defRPr/>
            </a:pPr>
          </a:p>
        </p:txBody>
      </p:sp>
      <p:pic>
        <p:nvPicPr>
          <p:cNvPr id="6" name="Picture 6"/>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264795" y="2021840"/>
            <a:ext cx="457200" cy="457200"/>
          </a:xfrm>
          <a:prstGeom prst="rect">
            <a:avLst/>
          </a:prstGeom>
        </p:spPr>
      </p:pic>
      <p:sp>
        <p:nvSpPr>
          <p:cNvPr id="7" name="AutoShape 7"/>
          <p:cNvSpPr/>
          <p:nvPr/>
        </p:nvSpPr>
        <p:spPr>
          <a:xfrm>
            <a:off x="1003935" y="2021840"/>
            <a:ext cx="4191000" cy="5080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2000" b="1" i="0" u="none" strike="noStrike">
                <a:solidFill>
                  <a:srgbClr val="5A481E"/>
                </a:solidFill>
                <a:latin typeface="Noto Sans SC" panose="020B0200000000000000" charset="-122"/>
                <a:ea typeface="Noto Sans SC" panose="020B0200000000000000" charset="-122"/>
                <a:cs typeface="Noto Sans SC" panose="020B0200000000000000" charset="-122"/>
                <a:sym typeface="Noto Sans SC" panose="020B0200000000000000" charset="-122"/>
              </a:rPr>
              <a:t>智能调度 · 动态响应人流</a:t>
            </a:r>
            <a:endParaRPr lang="en-US" sz="1100"/>
          </a:p>
        </p:txBody>
      </p:sp>
      <p:sp>
        <p:nvSpPr>
          <p:cNvPr id="8" name="AutoShape 8"/>
          <p:cNvSpPr/>
          <p:nvPr>
            <p:custDataLst>
              <p:tags r:id="rId3"/>
            </p:custDataLst>
          </p:nvPr>
        </p:nvSpPr>
        <p:spPr>
          <a:xfrm>
            <a:off x="51435" y="2593975"/>
            <a:ext cx="4717415" cy="1336040"/>
          </a:xfrm>
          <a:prstGeom prst="roundRect">
            <a:avLst>
              <a:gd name="adj" fmla="val 8421"/>
            </a:avLst>
          </a:prstGeom>
          <a:solidFill>
            <a:srgbClr val="FFFFFF">
              <a:alpha val="100000"/>
            </a:srgbClr>
          </a:solidFill>
          <a:ln w="12700" cap="flat" cmpd="sng">
            <a:solidFill>
              <a:srgbClr val="DCD7C8">
                <a:alpha val="100000"/>
              </a:srgbClr>
            </a:solidFill>
            <a:prstDash val="solid"/>
            <a:round/>
          </a:ln>
        </p:spPr>
        <p:txBody>
          <a:bodyPr vert="horz" wrap="square" lIns="63500" tIns="63500" rIns="63500" bIns="63500" rtlCol="0" anchor="ctr"/>
          <a:lstStyle/>
          <a:p>
            <a:pPr algn="ctr">
              <a:defRPr/>
            </a:pPr>
          </a:p>
        </p:txBody>
      </p:sp>
      <p:sp>
        <p:nvSpPr>
          <p:cNvPr id="9" name="AutoShape 9"/>
          <p:cNvSpPr/>
          <p:nvPr>
            <p:custDataLst>
              <p:tags r:id="rId4"/>
            </p:custDataLst>
          </p:nvPr>
        </p:nvSpPr>
        <p:spPr>
          <a:xfrm>
            <a:off x="241935" y="2720975"/>
            <a:ext cx="4445000" cy="3048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1400" b="1" i="0" u="none" strike="noStrike">
                <a:solidFill>
                  <a:srgbClr val="7C622A"/>
                </a:solidFill>
                <a:latin typeface="Noto Sans SC" panose="020B0200000000000000" charset="-122"/>
                <a:ea typeface="Noto Sans SC" panose="020B0200000000000000" charset="-122"/>
                <a:cs typeface="Noto Sans SC" panose="020B0200000000000000" charset="-122"/>
                <a:sym typeface="Noto Sans SC" panose="020B0200000000000000" charset="-122"/>
              </a:rPr>
              <a:t>▍ 核心原理</a:t>
            </a:r>
            <a:endParaRPr lang="en-US" sz="1100"/>
          </a:p>
        </p:txBody>
      </p:sp>
      <p:sp>
        <p:nvSpPr>
          <p:cNvPr id="10" name="AutoShape 10"/>
          <p:cNvSpPr/>
          <p:nvPr>
            <p:custDataLst>
              <p:tags r:id="rId5"/>
            </p:custDataLst>
          </p:nvPr>
        </p:nvSpPr>
        <p:spPr>
          <a:xfrm>
            <a:off x="122555" y="3006725"/>
            <a:ext cx="4445000" cy="635000"/>
          </a:xfrm>
          <a:prstGeom prst="rect">
            <a:avLst/>
          </a:prstGeom>
          <a:noFill/>
          <a:ln w="9501" cap="flat" cmpd="sng">
            <a:noFill/>
            <a:prstDash val="solid"/>
            <a:round/>
          </a:ln>
        </p:spPr>
        <p:txBody>
          <a:bodyPr vert="horz" wrap="square" lIns="0" tIns="0" rIns="0" bIns="0" rtlCol="0" anchor="ctr" anchorCtr="0"/>
          <a:lstStyle/>
          <a:p>
            <a:pPr indent="0" algn="l">
              <a:lnSpc>
                <a:spcPct val="108000"/>
              </a:lnSpc>
              <a:defRPr/>
            </a:pP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BA系统接入电梯群控网络，自动识别工作日“早/晚高峰”时段特征，动态调整电梯运行策略，平衡运力资源。</a:t>
            </a:r>
            <a:endParaRPr lang="en-US" sz="1400"/>
          </a:p>
        </p:txBody>
      </p:sp>
      <p:sp>
        <p:nvSpPr>
          <p:cNvPr id="11" name="AutoShape 11"/>
          <p:cNvSpPr/>
          <p:nvPr>
            <p:custDataLst>
              <p:tags r:id="rId6"/>
            </p:custDataLst>
          </p:nvPr>
        </p:nvSpPr>
        <p:spPr>
          <a:xfrm>
            <a:off x="63500" y="4529455"/>
            <a:ext cx="4705350" cy="1332230"/>
          </a:xfrm>
          <a:prstGeom prst="roundRect">
            <a:avLst>
              <a:gd name="adj" fmla="val 6153"/>
            </a:avLst>
          </a:prstGeom>
          <a:solidFill>
            <a:srgbClr val="FFFFFF">
              <a:alpha val="100000"/>
            </a:srgbClr>
          </a:solidFill>
          <a:ln w="12700" cap="flat" cmpd="sng">
            <a:solidFill>
              <a:srgbClr val="DCD7C8">
                <a:alpha val="100000"/>
              </a:srgbClr>
            </a:solidFill>
            <a:prstDash val="solid"/>
            <a:round/>
          </a:ln>
        </p:spPr>
        <p:txBody>
          <a:bodyPr vert="horz" wrap="square" lIns="63500" tIns="63500" rIns="63500" bIns="63500" rtlCol="0" anchor="ctr"/>
          <a:lstStyle/>
          <a:p>
            <a:pPr algn="ctr">
              <a:defRPr/>
            </a:pPr>
          </a:p>
        </p:txBody>
      </p:sp>
      <p:sp>
        <p:nvSpPr>
          <p:cNvPr id="12" name="AutoShape 12"/>
          <p:cNvSpPr/>
          <p:nvPr>
            <p:custDataLst>
              <p:tags r:id="rId7"/>
            </p:custDataLst>
          </p:nvPr>
        </p:nvSpPr>
        <p:spPr>
          <a:xfrm>
            <a:off x="264795" y="4735830"/>
            <a:ext cx="4317365" cy="3048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1400" b="1" i="0" u="none" strike="noStrike">
                <a:solidFill>
                  <a:srgbClr val="7C622A"/>
                </a:solidFill>
                <a:latin typeface="Noto Sans SC" panose="020B0200000000000000" charset="-122"/>
                <a:ea typeface="Noto Sans SC" panose="020B0200000000000000" charset="-122"/>
                <a:cs typeface="Noto Sans SC" panose="020B0200000000000000" charset="-122"/>
                <a:sym typeface="Noto Sans SC" panose="020B0200000000000000" charset="-122"/>
              </a:rPr>
              <a:t>▍ 场景应用</a:t>
            </a:r>
            <a:endParaRPr lang="en-US" sz="1100"/>
          </a:p>
        </p:txBody>
      </p:sp>
      <p:sp>
        <p:nvSpPr>
          <p:cNvPr id="13" name="AutoShape 13"/>
          <p:cNvSpPr/>
          <p:nvPr>
            <p:custDataLst>
              <p:tags r:id="rId8"/>
            </p:custDataLst>
          </p:nvPr>
        </p:nvSpPr>
        <p:spPr>
          <a:xfrm>
            <a:off x="241935" y="5052060"/>
            <a:ext cx="4445000" cy="1016000"/>
          </a:xfrm>
          <a:prstGeom prst="rect">
            <a:avLst/>
          </a:prstGeom>
          <a:noFill/>
          <a:ln w="9501" cap="flat" cmpd="sng">
            <a:noFill/>
            <a:prstDash val="solid"/>
            <a:round/>
          </a:ln>
        </p:spPr>
        <p:txBody>
          <a:bodyPr vert="horz" wrap="square" lIns="0" tIns="0" rIns="0" bIns="0" rtlCol="0" anchor="ctr" anchorCtr="0"/>
          <a:lstStyle/>
          <a:p>
            <a:pPr indent="0" algn="l">
              <a:lnSpc>
                <a:spcPct val="108000"/>
              </a:lnSpc>
              <a:defRPr/>
            </a:pP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a:t>
            </a:r>
            <a:r>
              <a:rPr lang="en-US" sz="1400" b="1"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早高峰：</a:t>
            </a: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切换“上行优先”模式，电梯提前在低层待命，减少候梯时间。</a:t>
            </a:r>
            <a:b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a:t>
            </a:r>
            <a:r>
              <a:rPr lang="en-US" sz="1400" b="1"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晚高峰：</a:t>
            </a: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切换“下行集结”模式，优先响应高层呼梯，快速疏散客流。</a:t>
            </a:r>
            <a:endParaRPr lang="en-US" sz="1400"/>
          </a:p>
        </p:txBody>
      </p:sp>
      <p:sp>
        <p:nvSpPr>
          <p:cNvPr id="14" name="AutoShape 14"/>
          <p:cNvSpPr/>
          <p:nvPr/>
        </p:nvSpPr>
        <p:spPr>
          <a:xfrm>
            <a:off x="4984750" y="1857375"/>
            <a:ext cx="4159885" cy="4072255"/>
          </a:xfrm>
          <a:prstGeom prst="roundRect">
            <a:avLst>
              <a:gd name="adj" fmla="val 3947"/>
            </a:avLst>
          </a:prstGeom>
          <a:solidFill>
            <a:srgbClr val="F9F7F2">
              <a:alpha val="100000"/>
            </a:srgbClr>
          </a:solidFill>
          <a:ln w="25400" cap="flat" cmpd="sng">
            <a:noFill/>
            <a:prstDash val="solid"/>
            <a:round/>
          </a:ln>
          <a:effectLst>
            <a:outerShdw blurRad="152400" dist="50800" dir="5400000" algn="tl" rotWithShape="0">
              <a:srgbClr val="000000">
                <a:alpha val="6000"/>
              </a:srgbClr>
            </a:outerShdw>
          </a:effectLst>
        </p:spPr>
        <p:txBody>
          <a:bodyPr vert="horz" wrap="square" lIns="63500" tIns="63500" rIns="63500" bIns="63500" rtlCol="0" anchor="ctr"/>
          <a:lstStyle/>
          <a:p>
            <a:pPr algn="ctr">
              <a:defRPr/>
            </a:pPr>
          </a:p>
        </p:txBody>
      </p:sp>
      <p:pic>
        <p:nvPicPr>
          <p:cNvPr id="15" name="Picture 15"/>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069840" y="1945005"/>
            <a:ext cx="457200" cy="457200"/>
          </a:xfrm>
          <a:prstGeom prst="rect">
            <a:avLst/>
          </a:prstGeom>
        </p:spPr>
      </p:pic>
      <p:sp>
        <p:nvSpPr>
          <p:cNvPr id="17" name="AutoShape 17"/>
          <p:cNvSpPr/>
          <p:nvPr>
            <p:custDataLst>
              <p:tags r:id="rId11"/>
            </p:custDataLst>
          </p:nvPr>
        </p:nvSpPr>
        <p:spPr>
          <a:xfrm>
            <a:off x="4894580" y="2593340"/>
            <a:ext cx="4159885" cy="1336675"/>
          </a:xfrm>
          <a:prstGeom prst="roundRect">
            <a:avLst>
              <a:gd name="adj" fmla="val 8421"/>
            </a:avLst>
          </a:prstGeom>
          <a:solidFill>
            <a:srgbClr val="FFFFFF">
              <a:alpha val="100000"/>
            </a:srgbClr>
          </a:solidFill>
          <a:ln w="12700" cap="flat" cmpd="sng">
            <a:solidFill>
              <a:srgbClr val="DCD7C8">
                <a:alpha val="100000"/>
              </a:srgbClr>
            </a:solidFill>
            <a:prstDash val="solid"/>
            <a:round/>
          </a:ln>
        </p:spPr>
        <p:txBody>
          <a:bodyPr vert="horz" wrap="square" lIns="63500" tIns="63500" rIns="63500" bIns="63500" rtlCol="0" anchor="ctr"/>
          <a:lstStyle/>
          <a:p>
            <a:pPr algn="ctr">
              <a:defRPr/>
            </a:pPr>
          </a:p>
        </p:txBody>
      </p:sp>
      <p:sp>
        <p:nvSpPr>
          <p:cNvPr id="18" name="AutoShape 18"/>
          <p:cNvSpPr/>
          <p:nvPr>
            <p:custDataLst>
              <p:tags r:id="rId12"/>
            </p:custDataLst>
          </p:nvPr>
        </p:nvSpPr>
        <p:spPr>
          <a:xfrm>
            <a:off x="4984750" y="2663190"/>
            <a:ext cx="4445000" cy="3048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1400" b="1" i="0" u="none" strike="noStrike">
                <a:solidFill>
                  <a:srgbClr val="7C622A"/>
                </a:solidFill>
                <a:latin typeface="Noto Sans SC" panose="020B0200000000000000" charset="-122"/>
                <a:ea typeface="Noto Sans SC" panose="020B0200000000000000" charset="-122"/>
                <a:cs typeface="Noto Sans SC" panose="020B0200000000000000" charset="-122"/>
                <a:sym typeface="Noto Sans SC" panose="020B0200000000000000" charset="-122"/>
              </a:rPr>
              <a:t>▍ 触发逻辑</a:t>
            </a:r>
            <a:endParaRPr lang="en-US" sz="1100"/>
          </a:p>
        </p:txBody>
      </p:sp>
      <p:sp>
        <p:nvSpPr>
          <p:cNvPr id="19" name="AutoShape 19"/>
          <p:cNvSpPr/>
          <p:nvPr>
            <p:custDataLst>
              <p:tags r:id="rId13"/>
            </p:custDataLst>
          </p:nvPr>
        </p:nvSpPr>
        <p:spPr>
          <a:xfrm>
            <a:off x="4984750" y="2987040"/>
            <a:ext cx="3995420" cy="635000"/>
          </a:xfrm>
          <a:prstGeom prst="rect">
            <a:avLst/>
          </a:prstGeom>
          <a:noFill/>
          <a:ln w="9501" cap="flat" cmpd="sng">
            <a:noFill/>
            <a:prstDash val="solid"/>
            <a:round/>
          </a:ln>
        </p:spPr>
        <p:txBody>
          <a:bodyPr vert="horz" wrap="square" lIns="0" tIns="0" rIns="0" bIns="0" rtlCol="0" anchor="ctr" anchorCtr="0"/>
          <a:lstStyle/>
          <a:p>
            <a:pPr indent="0" algn="l">
              <a:lnSpc>
                <a:spcPct val="108000"/>
              </a:lnSpc>
              <a:defRPr/>
            </a:pP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系统实时对接消防报警系统(FAS)，一旦接收到任意楼层的火灾确认信号，立即触发电梯群控的应急响应程序。</a:t>
            </a:r>
            <a:endParaRPr lang="en-US" sz="1400"/>
          </a:p>
        </p:txBody>
      </p:sp>
      <p:sp>
        <p:nvSpPr>
          <p:cNvPr id="16" name="AutoShape 16"/>
          <p:cNvSpPr/>
          <p:nvPr/>
        </p:nvSpPr>
        <p:spPr>
          <a:xfrm>
            <a:off x="5476875" y="1945005"/>
            <a:ext cx="3167380" cy="5080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2000" b="1" i="0" u="none" strike="noStrike">
                <a:solidFill>
                  <a:srgbClr val="5A481E"/>
                </a:solidFill>
                <a:latin typeface="Noto Sans SC" panose="020B0200000000000000" charset="-122"/>
                <a:ea typeface="Noto Sans SC" panose="020B0200000000000000" charset="-122"/>
                <a:cs typeface="Noto Sans SC" panose="020B0200000000000000" charset="-122"/>
                <a:sym typeface="Noto Sans SC" panose="020B0200000000000000" charset="-122"/>
              </a:rPr>
              <a:t>消防联动 · 生命安全优先</a:t>
            </a:r>
            <a:endParaRPr lang="en-US" sz="1100"/>
          </a:p>
        </p:txBody>
      </p:sp>
      <p:sp>
        <p:nvSpPr>
          <p:cNvPr id="20" name="AutoShape 20"/>
          <p:cNvSpPr/>
          <p:nvPr>
            <p:custDataLst>
              <p:tags r:id="rId14"/>
            </p:custDataLst>
          </p:nvPr>
        </p:nvSpPr>
        <p:spPr>
          <a:xfrm>
            <a:off x="4893945" y="4509135"/>
            <a:ext cx="4159885" cy="1352550"/>
          </a:xfrm>
          <a:prstGeom prst="roundRect">
            <a:avLst>
              <a:gd name="adj" fmla="val 6153"/>
            </a:avLst>
          </a:prstGeom>
          <a:solidFill>
            <a:srgbClr val="FFFFFF">
              <a:alpha val="100000"/>
            </a:srgbClr>
          </a:solidFill>
          <a:ln w="12700" cap="flat" cmpd="sng">
            <a:solidFill>
              <a:srgbClr val="DCD7C8">
                <a:alpha val="100000"/>
              </a:srgbClr>
            </a:solidFill>
            <a:prstDash val="solid"/>
            <a:round/>
          </a:ln>
        </p:spPr>
        <p:txBody>
          <a:bodyPr vert="horz" wrap="square" lIns="63500" tIns="63500" rIns="63500" bIns="63500" rtlCol="0" anchor="ctr"/>
          <a:lstStyle/>
          <a:p>
            <a:pPr algn="ctr">
              <a:defRPr/>
            </a:pPr>
          </a:p>
        </p:txBody>
      </p:sp>
      <p:sp>
        <p:nvSpPr>
          <p:cNvPr id="21" name="AutoShape 21"/>
          <p:cNvSpPr/>
          <p:nvPr>
            <p:custDataLst>
              <p:tags r:id="rId15"/>
            </p:custDataLst>
          </p:nvPr>
        </p:nvSpPr>
        <p:spPr>
          <a:xfrm>
            <a:off x="4984750" y="4591685"/>
            <a:ext cx="4445000" cy="3048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1400" b="1" i="0" u="none" strike="noStrike">
                <a:solidFill>
                  <a:srgbClr val="7C622A"/>
                </a:solidFill>
                <a:latin typeface="Noto Sans SC" panose="020B0200000000000000" charset="-122"/>
                <a:ea typeface="Noto Sans SC" panose="020B0200000000000000" charset="-122"/>
                <a:cs typeface="Noto Sans SC" panose="020B0200000000000000" charset="-122"/>
                <a:sym typeface="Noto Sans SC" panose="020B0200000000000000" charset="-122"/>
              </a:rPr>
              <a:t>▍ 应急处置</a:t>
            </a:r>
            <a:endParaRPr lang="en-US" sz="1100"/>
          </a:p>
        </p:txBody>
      </p:sp>
      <p:sp>
        <p:nvSpPr>
          <p:cNvPr id="22" name="AutoShape 22"/>
          <p:cNvSpPr/>
          <p:nvPr>
            <p:custDataLst>
              <p:tags r:id="rId16"/>
            </p:custDataLst>
          </p:nvPr>
        </p:nvSpPr>
        <p:spPr>
          <a:xfrm>
            <a:off x="4995545" y="4976495"/>
            <a:ext cx="3984625" cy="822325"/>
          </a:xfrm>
          <a:prstGeom prst="rect">
            <a:avLst/>
          </a:prstGeom>
          <a:noFill/>
          <a:ln w="9501" cap="flat" cmpd="sng">
            <a:noFill/>
            <a:prstDash val="solid"/>
            <a:round/>
          </a:ln>
        </p:spPr>
        <p:txBody>
          <a:bodyPr vert="horz" wrap="square" lIns="0" tIns="0" rIns="0" bIns="0" rtlCol="0" anchor="ctr" anchorCtr="0"/>
          <a:lstStyle/>
          <a:p>
            <a:pPr indent="0" algn="l">
              <a:lnSpc>
                <a:spcPct val="108000"/>
              </a:lnSpc>
              <a:defRPr/>
            </a:pP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a:t>
            </a:r>
            <a:r>
              <a:rPr lang="en-US" sz="1400" b="1"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普通客梯：</a:t>
            </a: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自动就近平层后返回首层，开门并切断动力电源，防止困人。</a:t>
            </a:r>
            <a:b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a:t>
            </a:r>
            <a:r>
              <a:rPr lang="en-US" sz="1400" b="1"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消防电梯：</a:t>
            </a: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自动切换至消防员专用模式，供救援人员使用。</a:t>
            </a:r>
            <a:endParaRPr lang="en-US" sz="1400"/>
          </a:p>
        </p:txBody>
      </p:sp>
      <p:sp>
        <p:nvSpPr>
          <p:cNvPr id="23" name="AutoShape 2"/>
          <p:cNvSpPr/>
          <p:nvPr/>
        </p:nvSpPr>
        <p:spPr>
          <a:xfrm>
            <a:off x="-36195" y="669290"/>
            <a:ext cx="4272915" cy="444500"/>
          </a:xfrm>
          <a:prstGeom prst="rect">
            <a:avLst/>
          </a:prstGeom>
          <a:noFill/>
          <a:ln w="9501" cap="flat" cmpd="sng">
            <a:noFill/>
            <a:prstDash val="solid"/>
            <a:round/>
          </a:ln>
        </p:spPr>
        <p:txBody>
          <a:bodyPr vert="horz" wrap="square" lIns="0" tIns="0" rIns="0" bIns="0" rtlCol="0" anchor="ctr" anchorCtr="0"/>
          <a:lstStyle/>
          <a:p>
            <a:pPr indent="0" algn="ctr">
              <a:lnSpc>
                <a:spcPct val="125000"/>
              </a:lnSpc>
              <a:defRPr/>
            </a:pPr>
            <a:r>
              <a:rPr lang="zh-CN" alt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电梯、</a:t>
            </a:r>
            <a:r>
              <a:rPr lang="zh-CN"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冷热源的监测</a:t>
            </a:r>
            <a:endParaRPr lang="zh-CN"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2032000" y="1268730"/>
            <a:ext cx="5080000" cy="406400"/>
          </a:xfrm>
          <a:prstGeom prst="rect">
            <a:avLst/>
          </a:prstGeom>
          <a:noFill/>
          <a:ln w="9501" cap="flat" cmpd="sng">
            <a:noFill/>
            <a:prstDash val="solid"/>
            <a:round/>
          </a:ln>
        </p:spPr>
        <p:txBody>
          <a:bodyPr vert="horz" wrap="none" lIns="88900" tIns="50800" rIns="88900" bIns="50800" rtlCol="0" anchor="ctr" anchorCtr="0"/>
          <a:lstStyle/>
          <a:p>
            <a:pPr indent="0" algn="ctr">
              <a:lnSpc>
                <a:spcPct val="100000"/>
              </a:lnSpc>
              <a:defRPr/>
            </a:pPr>
            <a:r>
              <a:rPr lang="zh-CN" altLang="en-US" sz="2400">
                <a:solidFill>
                  <a:srgbClr val="3C3C3C"/>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冷热源等</a:t>
            </a:r>
            <a:r>
              <a:rPr lang="en-US" sz="2400">
                <a:solidFill>
                  <a:srgbClr val="3C3C3C"/>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核心机电设备运行状态监测</a:t>
            </a:r>
            <a:endParaRPr lang="en-US" sz="2400"/>
          </a:p>
        </p:txBody>
      </p:sp>
      <p:pic>
        <p:nvPicPr>
          <p:cNvPr id="6" name="Picture 6"/>
          <p:cNvPicPr>
            <a:picLocks noChangeAspect="1"/>
          </p:cNvPicPr>
          <p:nvPr/>
        </p:nvPicPr>
        <p:blipFill>
          <a:blip r:embed="rId1"/>
          <a:srcRect l="7031" r="7031"/>
          <a:stretch>
            <a:fillRect/>
          </a:stretch>
        </p:blipFill>
        <p:spPr>
          <a:xfrm>
            <a:off x="508000" y="2260600"/>
            <a:ext cx="3492500" cy="3048000"/>
          </a:xfrm>
          <a:prstGeom prst="rect">
            <a:avLst/>
          </a:prstGeom>
          <a:noFill/>
          <a:ln w="25400" cap="flat" cmpd="sng">
            <a:noFill/>
            <a:prstDash val="solid"/>
            <a:round/>
          </a:ln>
        </p:spPr>
      </p:pic>
      <p:sp>
        <p:nvSpPr>
          <p:cNvPr id="7" name="AutoShape 7"/>
          <p:cNvSpPr/>
          <p:nvPr>
            <p:custDataLst>
              <p:tags r:id="rId2"/>
            </p:custDataLst>
          </p:nvPr>
        </p:nvSpPr>
        <p:spPr>
          <a:xfrm>
            <a:off x="4356100" y="1993900"/>
            <a:ext cx="723900" cy="723900"/>
          </a:xfrm>
          <a:prstGeom prst="roundRect">
            <a:avLst>
              <a:gd name="adj" fmla="val 29824"/>
            </a:avLst>
          </a:prstGeom>
          <a:solidFill>
            <a:srgbClr val="88714E">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8" name="Picture 8"/>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508500" y="2146300"/>
            <a:ext cx="406400" cy="406400"/>
          </a:xfrm>
          <a:prstGeom prst="rect">
            <a:avLst/>
          </a:prstGeom>
        </p:spPr>
      </p:pic>
      <p:sp>
        <p:nvSpPr>
          <p:cNvPr id="9" name="AutoShape 9"/>
          <p:cNvSpPr/>
          <p:nvPr>
            <p:custDataLst>
              <p:tags r:id="rId6"/>
            </p:custDataLst>
          </p:nvPr>
        </p:nvSpPr>
        <p:spPr>
          <a:xfrm>
            <a:off x="5219700" y="1993900"/>
            <a:ext cx="1511300" cy="304800"/>
          </a:xfrm>
          <a:prstGeom prst="rect">
            <a:avLst/>
          </a:prstGeom>
          <a:noFill/>
          <a:ln w="9501" cap="flat" cmpd="sng">
            <a:noFill/>
            <a:prstDash val="solid"/>
            <a:round/>
          </a:ln>
        </p:spPr>
        <p:txBody>
          <a:bodyPr vert="horz" wrap="square" lIns="63500" tIns="0" rIns="63500" bIns="0" rtlCol="0" anchor="ctr" anchorCtr="0"/>
          <a:lstStyle/>
          <a:p>
            <a:pPr indent="0" algn="l">
              <a:lnSpc>
                <a:spcPct val="125000"/>
              </a:lnSpc>
              <a:defRPr/>
            </a:pPr>
            <a:r>
              <a:rPr lang="en-US" sz="1600" b="1" i="0" u="none" strike="noStrike">
                <a:solidFill>
                  <a:srgbClr val="88714E"/>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核心监控对象</a:t>
            </a:r>
            <a:endParaRPr lang="en-US" sz="1600"/>
          </a:p>
        </p:txBody>
      </p:sp>
      <p:sp>
        <p:nvSpPr>
          <p:cNvPr id="10" name="AutoShape 10"/>
          <p:cNvSpPr/>
          <p:nvPr>
            <p:custDataLst>
              <p:tags r:id="rId7"/>
            </p:custDataLst>
          </p:nvPr>
        </p:nvSpPr>
        <p:spPr>
          <a:xfrm>
            <a:off x="5219700" y="2387600"/>
            <a:ext cx="1333500" cy="825500"/>
          </a:xfrm>
          <a:prstGeom prst="rect">
            <a:avLst/>
          </a:prstGeom>
          <a:noFill/>
          <a:ln w="9501" cap="flat" cmpd="sng">
            <a:noFill/>
            <a:prstDash val="solid"/>
            <a:round/>
          </a:ln>
        </p:spPr>
        <p:txBody>
          <a:bodyPr vert="horz" wrap="square" lIns="63500" tIns="0" rIns="63500" bIns="0" rtlCol="0" anchor="t" anchorCtr="0"/>
          <a:lstStyle/>
          <a:p>
            <a:pPr indent="0" algn="l">
              <a:lnSpc>
                <a:spcPct val="108000"/>
              </a:lnSpc>
              <a:defRPr/>
            </a:pPr>
            <a:r>
              <a:rPr lang="en-US" sz="1400" b="0" i="0" u="none" strike="noStrike">
                <a:solidFill>
                  <a:srgbClr val="595959"/>
                </a:solidFill>
                <a:latin typeface="Noto Sans SC" panose="020B0200000000000000" charset="-122"/>
                <a:ea typeface="Noto Sans SC" panose="020B0200000000000000" charset="-122"/>
                <a:cs typeface="Noto Sans SC" panose="020B0200000000000000" charset="-122"/>
                <a:sym typeface="Noto Sans SC" panose="020B0200000000000000" charset="-122"/>
              </a:rPr>
              <a:t>覆盖冷水机组、冷却塔及配套水泵，实时监测运行状态。</a:t>
            </a:r>
            <a:endParaRPr lang="en-US" sz="1400"/>
          </a:p>
        </p:txBody>
      </p:sp>
      <p:sp>
        <p:nvSpPr>
          <p:cNvPr id="11" name="AutoShape 11"/>
          <p:cNvSpPr/>
          <p:nvPr>
            <p:custDataLst>
              <p:tags r:id="rId8"/>
            </p:custDataLst>
          </p:nvPr>
        </p:nvSpPr>
        <p:spPr>
          <a:xfrm>
            <a:off x="6667500" y="2006600"/>
            <a:ext cx="2159000" cy="1143000"/>
          </a:xfrm>
          <a:prstGeom prst="roundRect">
            <a:avLst>
              <a:gd name="adj" fmla="val 11111"/>
            </a:avLst>
          </a:prstGeom>
          <a:solidFill>
            <a:srgbClr val="F9FAFB">
              <a:alpha val="100000"/>
            </a:srgbClr>
          </a:solidFill>
          <a:ln w="12700" cap="flat" cmpd="sng">
            <a:solidFill>
              <a:srgbClr val="E6E6E6">
                <a:alpha val="100000"/>
              </a:srgbClr>
            </a:solidFill>
            <a:prstDash val="solid"/>
            <a:round/>
          </a:ln>
        </p:spPr>
        <p:txBody>
          <a:bodyPr vert="horz" wrap="square" lIns="63500" tIns="63500" rIns="63500" bIns="63500" rtlCol="0" anchor="ctr"/>
          <a:lstStyle/>
          <a:p>
            <a:pPr algn="ctr">
              <a:defRPr/>
            </a:pPr>
          </a:p>
        </p:txBody>
      </p:sp>
      <p:sp>
        <p:nvSpPr>
          <p:cNvPr id="12" name="AutoShape 12"/>
          <p:cNvSpPr/>
          <p:nvPr>
            <p:custDataLst>
              <p:tags r:id="rId9"/>
            </p:custDataLst>
          </p:nvPr>
        </p:nvSpPr>
        <p:spPr>
          <a:xfrm>
            <a:off x="6731000" y="2070100"/>
            <a:ext cx="2032000" cy="1016000"/>
          </a:xfrm>
          <a:prstGeom prst="rect">
            <a:avLst/>
          </a:prstGeom>
          <a:noFill/>
          <a:ln w="9501" cap="flat" cmpd="sng">
            <a:noFill/>
            <a:prstDash val="solid"/>
            <a:round/>
          </a:ln>
        </p:spPr>
        <p:txBody>
          <a:bodyPr vert="horz" wrap="square" lIns="63500" tIns="0" rIns="63500" bIns="0" rtlCol="0" anchor="t" anchorCtr="0"/>
          <a:lstStyle/>
          <a:p>
            <a:pPr indent="0" algn="l">
              <a:lnSpc>
                <a:spcPct val="117000"/>
              </a:lnSpc>
              <a:defRPr/>
            </a:pPr>
            <a:r>
              <a:rPr lang="en-US" sz="16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 全设备状态监控</a:t>
            </a:r>
            <a:endParaRPr lang="en-US" sz="1600"/>
          </a:p>
          <a:p>
            <a:pPr indent="0" algn="l">
              <a:lnSpc>
                <a:spcPct val="117000"/>
              </a:lnSpc>
            </a:pPr>
            <a:r>
              <a:rPr lang="en-US" sz="1400" b="0" i="0" u="none" strike="noStrike">
                <a:solidFill>
                  <a:srgbClr val="646464"/>
                </a:solidFill>
                <a:latin typeface="Noto Sans SC" panose="020B0200000000000000" charset="-122"/>
                <a:ea typeface="Noto Sans SC" panose="020B0200000000000000" charset="-122"/>
                <a:cs typeface="Noto Sans SC" panose="020B0200000000000000" charset="-122"/>
                <a:sym typeface="Noto Sans SC" panose="020B0200000000000000" charset="-122"/>
              </a:rPr>
              <a:t>监测冷水机组启停、冷却塔风扇转速、水泵频率等关键参数。</a:t>
            </a:r>
            <a:endParaRPr lang="en-US" sz="1400" b="0" i="0" u="none" strike="noStrike">
              <a:solidFill>
                <a:srgbClr val="646464"/>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3" name="AutoShape 13"/>
          <p:cNvSpPr/>
          <p:nvPr>
            <p:custDataLst>
              <p:tags r:id="rId10"/>
            </p:custDataLst>
          </p:nvPr>
        </p:nvSpPr>
        <p:spPr>
          <a:xfrm>
            <a:off x="4356100" y="3340100"/>
            <a:ext cx="723900" cy="723900"/>
          </a:xfrm>
          <a:prstGeom prst="roundRect">
            <a:avLst>
              <a:gd name="adj" fmla="val 29824"/>
            </a:avLst>
          </a:prstGeom>
          <a:solidFill>
            <a:srgbClr val="3C3C3C">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4" name="Picture 14"/>
          <p:cNvPicPr>
            <a:picLocks noChangeAspect="1"/>
          </p:cNvPicPr>
          <p:nvPr>
            <p:custDataLst>
              <p:tags r:id="rId11"/>
            </p:custDataLst>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508500" y="3492500"/>
            <a:ext cx="406400" cy="406400"/>
          </a:xfrm>
          <a:prstGeom prst="rect">
            <a:avLst/>
          </a:prstGeom>
        </p:spPr>
      </p:pic>
      <p:sp>
        <p:nvSpPr>
          <p:cNvPr id="15" name="AutoShape 15"/>
          <p:cNvSpPr/>
          <p:nvPr>
            <p:custDataLst>
              <p:tags r:id="rId14"/>
            </p:custDataLst>
          </p:nvPr>
        </p:nvSpPr>
        <p:spPr>
          <a:xfrm>
            <a:off x="5219700" y="3340100"/>
            <a:ext cx="1520190" cy="304800"/>
          </a:xfrm>
          <a:prstGeom prst="rect">
            <a:avLst/>
          </a:prstGeom>
          <a:noFill/>
          <a:ln w="9501" cap="flat" cmpd="sng">
            <a:noFill/>
            <a:prstDash val="solid"/>
            <a:round/>
          </a:ln>
        </p:spPr>
        <p:txBody>
          <a:bodyPr vert="horz" wrap="square" lIns="63500" tIns="0" rIns="63500" bIns="0" rtlCol="0" anchor="ctr" anchorCtr="0"/>
          <a:lstStyle/>
          <a:p>
            <a:pPr indent="0" algn="l">
              <a:lnSpc>
                <a:spcPct val="125000"/>
              </a:lnSpc>
              <a:defRPr/>
            </a:pPr>
            <a:r>
              <a:rPr lang="en-US" sz="1600" b="1" i="0" u="none" strike="noStrike">
                <a:solidFill>
                  <a:srgbClr val="88714E"/>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精准负荷预测</a:t>
            </a:r>
            <a:endParaRPr lang="en-US" sz="1600"/>
          </a:p>
        </p:txBody>
      </p:sp>
      <p:sp>
        <p:nvSpPr>
          <p:cNvPr id="16" name="AutoShape 16"/>
          <p:cNvSpPr/>
          <p:nvPr>
            <p:custDataLst>
              <p:tags r:id="rId15"/>
            </p:custDataLst>
          </p:nvPr>
        </p:nvSpPr>
        <p:spPr>
          <a:xfrm>
            <a:off x="5219700" y="3721100"/>
            <a:ext cx="1520190" cy="825500"/>
          </a:xfrm>
          <a:prstGeom prst="rect">
            <a:avLst/>
          </a:prstGeom>
          <a:noFill/>
          <a:ln w="9501" cap="flat" cmpd="sng">
            <a:noFill/>
            <a:prstDash val="solid"/>
            <a:round/>
          </a:ln>
        </p:spPr>
        <p:txBody>
          <a:bodyPr vert="horz" wrap="square" lIns="63500" tIns="0" rIns="63500" bIns="0" rtlCol="0" anchor="t" anchorCtr="0"/>
          <a:lstStyle/>
          <a:p>
            <a:pPr indent="0" algn="l">
              <a:lnSpc>
                <a:spcPct val="108000"/>
              </a:lnSpc>
              <a:defRPr/>
            </a:pPr>
            <a:r>
              <a:rPr lang="en-US" sz="1400" b="0" i="0" u="none" strike="noStrike">
                <a:solidFill>
                  <a:srgbClr val="595959"/>
                </a:solidFill>
                <a:latin typeface="Noto Sans SC" panose="020B0200000000000000" charset="-122"/>
                <a:ea typeface="Noto Sans SC" panose="020B0200000000000000" charset="-122"/>
                <a:cs typeface="Noto Sans SC" panose="020B0200000000000000" charset="-122"/>
                <a:sym typeface="Noto Sans SC" panose="020B0200000000000000" charset="-122"/>
              </a:rPr>
              <a:t>基于供回水温差与流量计算实时负荷，结合算法预判未来变化</a:t>
            </a:r>
            <a:r>
              <a:rPr lang="en-US" sz="900" b="0" i="0" u="none" strike="noStrike">
                <a:solidFill>
                  <a:srgbClr val="595959"/>
                </a:solidFill>
                <a:latin typeface="Noto Sans SC" panose="020B0200000000000000" charset="-122"/>
                <a:ea typeface="Noto Sans SC" panose="020B0200000000000000" charset="-122"/>
                <a:cs typeface="Noto Sans SC" panose="020B0200000000000000" charset="-122"/>
                <a:sym typeface="Noto Sans SC" panose="020B0200000000000000" charset="-122"/>
              </a:rPr>
              <a:t>。</a:t>
            </a:r>
            <a:endParaRPr lang="en-US" sz="1100"/>
          </a:p>
        </p:txBody>
      </p:sp>
      <p:sp>
        <p:nvSpPr>
          <p:cNvPr id="17" name="AutoShape 17"/>
          <p:cNvSpPr/>
          <p:nvPr>
            <p:custDataLst>
              <p:tags r:id="rId16"/>
            </p:custDataLst>
          </p:nvPr>
        </p:nvSpPr>
        <p:spPr>
          <a:xfrm>
            <a:off x="6667500" y="3340100"/>
            <a:ext cx="2159000" cy="1143000"/>
          </a:xfrm>
          <a:prstGeom prst="roundRect">
            <a:avLst>
              <a:gd name="adj" fmla="val 11111"/>
            </a:avLst>
          </a:prstGeom>
          <a:solidFill>
            <a:srgbClr val="F9FAFB">
              <a:alpha val="100000"/>
            </a:srgbClr>
          </a:solidFill>
          <a:ln w="12700" cap="flat" cmpd="sng">
            <a:solidFill>
              <a:srgbClr val="E6E6E6">
                <a:alpha val="100000"/>
              </a:srgbClr>
            </a:solidFill>
            <a:prstDash val="solid"/>
            <a:round/>
          </a:ln>
        </p:spPr>
        <p:txBody>
          <a:bodyPr vert="horz" wrap="square" lIns="63500" tIns="63500" rIns="63500" bIns="63500" rtlCol="0" anchor="ctr"/>
          <a:lstStyle/>
          <a:p>
            <a:pPr algn="ctr">
              <a:defRPr/>
            </a:pPr>
          </a:p>
        </p:txBody>
      </p:sp>
      <p:sp>
        <p:nvSpPr>
          <p:cNvPr id="18" name="AutoShape 18"/>
          <p:cNvSpPr/>
          <p:nvPr>
            <p:custDataLst>
              <p:tags r:id="rId17"/>
            </p:custDataLst>
          </p:nvPr>
        </p:nvSpPr>
        <p:spPr>
          <a:xfrm>
            <a:off x="6731000" y="3403600"/>
            <a:ext cx="2032000" cy="1016000"/>
          </a:xfrm>
          <a:prstGeom prst="rect">
            <a:avLst/>
          </a:prstGeom>
          <a:noFill/>
          <a:ln w="9501" cap="flat" cmpd="sng">
            <a:noFill/>
            <a:prstDash val="solid"/>
            <a:round/>
          </a:ln>
        </p:spPr>
        <p:txBody>
          <a:bodyPr vert="horz" wrap="square" lIns="63500" tIns="0" rIns="63500" bIns="0" rtlCol="0" anchor="t" anchorCtr="0"/>
          <a:lstStyle/>
          <a:p>
            <a:pPr indent="0" algn="l">
              <a:lnSpc>
                <a:spcPct val="117000"/>
              </a:lnSpc>
              <a:defRPr/>
            </a:pPr>
            <a:r>
              <a:rPr lang="en-US" sz="16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 动态负荷计算模型</a:t>
            </a:r>
            <a:endParaRPr lang="en-US" sz="1600"/>
          </a:p>
          <a:p>
            <a:pPr indent="0" algn="l">
              <a:lnSpc>
                <a:spcPct val="117000"/>
              </a:lnSpc>
            </a:pPr>
            <a:r>
              <a:rPr lang="en-US" sz="1400" b="0" i="0" u="none" strike="noStrike">
                <a:solidFill>
                  <a:srgbClr val="646464"/>
                </a:solidFill>
                <a:latin typeface="Noto Sans SC" panose="020B0200000000000000" charset="-122"/>
                <a:ea typeface="Noto Sans SC" panose="020B0200000000000000" charset="-122"/>
                <a:cs typeface="Noto Sans SC" panose="020B0200000000000000" charset="-122"/>
                <a:sym typeface="Noto Sans SC" panose="020B0200000000000000" charset="-122"/>
              </a:rPr>
              <a:t>利用实时采集数据，预测未来1-3小时的冷负荷需求，提前调节。</a:t>
            </a:r>
            <a:endParaRPr lang="en-US" sz="1400" b="0" i="0" u="none" strike="noStrike">
              <a:solidFill>
                <a:srgbClr val="646464"/>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9" name="AutoShape 19"/>
          <p:cNvSpPr/>
          <p:nvPr>
            <p:custDataLst>
              <p:tags r:id="rId18"/>
            </p:custDataLst>
          </p:nvPr>
        </p:nvSpPr>
        <p:spPr>
          <a:xfrm>
            <a:off x="4356100" y="4673600"/>
            <a:ext cx="723900" cy="723900"/>
          </a:xfrm>
          <a:prstGeom prst="roundRect">
            <a:avLst>
              <a:gd name="adj" fmla="val 29824"/>
            </a:avLst>
          </a:prstGeom>
          <a:solidFill>
            <a:srgbClr val="725F42">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20" name="Picture 20"/>
          <p:cNvPicPr>
            <a:picLocks noChangeAspect="1"/>
          </p:cNvPicPr>
          <p:nvPr>
            <p:custDataLst>
              <p:tags r:id="rId19"/>
            </p:custDataLst>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4508500" y="4826000"/>
            <a:ext cx="406400" cy="406400"/>
          </a:xfrm>
          <a:prstGeom prst="rect">
            <a:avLst/>
          </a:prstGeom>
        </p:spPr>
      </p:pic>
      <p:sp>
        <p:nvSpPr>
          <p:cNvPr id="21" name="AutoShape 21"/>
          <p:cNvSpPr/>
          <p:nvPr>
            <p:custDataLst>
              <p:tags r:id="rId22"/>
            </p:custDataLst>
          </p:nvPr>
        </p:nvSpPr>
        <p:spPr>
          <a:xfrm>
            <a:off x="5219700" y="4673600"/>
            <a:ext cx="1445895" cy="304800"/>
          </a:xfrm>
          <a:prstGeom prst="rect">
            <a:avLst/>
          </a:prstGeom>
          <a:noFill/>
          <a:ln w="9501" cap="flat" cmpd="sng">
            <a:noFill/>
            <a:prstDash val="solid"/>
            <a:round/>
          </a:ln>
        </p:spPr>
        <p:txBody>
          <a:bodyPr vert="horz" wrap="square" lIns="63500" tIns="0" rIns="63500" bIns="0" rtlCol="0" anchor="ctr" anchorCtr="0"/>
          <a:lstStyle/>
          <a:p>
            <a:pPr indent="0" algn="l">
              <a:lnSpc>
                <a:spcPct val="125000"/>
              </a:lnSpc>
              <a:defRPr/>
            </a:pPr>
            <a:r>
              <a:rPr lang="en-US" sz="1600" b="1" i="0" u="none" strike="noStrike">
                <a:solidFill>
                  <a:srgbClr val="88714E"/>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机组最优分配</a:t>
            </a:r>
            <a:endParaRPr lang="en-US" sz="1600"/>
          </a:p>
        </p:txBody>
      </p:sp>
      <p:sp>
        <p:nvSpPr>
          <p:cNvPr id="22" name="AutoShape 22"/>
          <p:cNvSpPr/>
          <p:nvPr>
            <p:custDataLst>
              <p:tags r:id="rId23"/>
            </p:custDataLst>
          </p:nvPr>
        </p:nvSpPr>
        <p:spPr>
          <a:xfrm>
            <a:off x="5219700" y="5054600"/>
            <a:ext cx="1333500" cy="889000"/>
          </a:xfrm>
          <a:prstGeom prst="rect">
            <a:avLst/>
          </a:prstGeom>
          <a:noFill/>
          <a:ln w="9501" cap="flat" cmpd="sng">
            <a:noFill/>
            <a:prstDash val="solid"/>
            <a:round/>
          </a:ln>
        </p:spPr>
        <p:txBody>
          <a:bodyPr vert="horz" wrap="square" lIns="63500" tIns="0" rIns="63500" bIns="0" rtlCol="0" anchor="t" anchorCtr="0"/>
          <a:lstStyle/>
          <a:p>
            <a:pPr indent="0" algn="l">
              <a:lnSpc>
                <a:spcPct val="108000"/>
              </a:lnSpc>
              <a:defRPr/>
            </a:pPr>
            <a:r>
              <a:rPr lang="en-US" sz="1400" b="0" i="0" u="none" strike="noStrike">
                <a:solidFill>
                  <a:srgbClr val="595959"/>
                </a:solidFill>
                <a:latin typeface="Noto Sans SC" panose="020B0200000000000000" charset="-122"/>
                <a:ea typeface="Noto Sans SC" panose="020B0200000000000000" charset="-122"/>
                <a:cs typeface="Noto Sans SC" panose="020B0200000000000000" charset="-122"/>
                <a:sym typeface="Noto Sans SC" panose="020B0200000000000000" charset="-122"/>
              </a:rPr>
              <a:t>自动选择高COP机组组合，避免“大马拉小车”，实现能耗最优</a:t>
            </a:r>
            <a:r>
              <a:rPr lang="en-US" sz="900" b="0" i="0" u="none" strike="noStrike">
                <a:solidFill>
                  <a:srgbClr val="595959"/>
                </a:solidFill>
                <a:latin typeface="Noto Sans SC" panose="020B0200000000000000" charset="-122"/>
                <a:ea typeface="Noto Sans SC" panose="020B0200000000000000" charset="-122"/>
                <a:cs typeface="Noto Sans SC" panose="020B0200000000000000" charset="-122"/>
                <a:sym typeface="Noto Sans SC" panose="020B0200000000000000" charset="-122"/>
              </a:rPr>
              <a:t>。</a:t>
            </a:r>
            <a:endParaRPr lang="en-US" sz="1100"/>
          </a:p>
        </p:txBody>
      </p:sp>
      <p:sp>
        <p:nvSpPr>
          <p:cNvPr id="23" name="AutoShape 23"/>
          <p:cNvSpPr/>
          <p:nvPr>
            <p:custDataLst>
              <p:tags r:id="rId24"/>
            </p:custDataLst>
          </p:nvPr>
        </p:nvSpPr>
        <p:spPr>
          <a:xfrm>
            <a:off x="6667500" y="4673600"/>
            <a:ext cx="2159000" cy="1206500"/>
          </a:xfrm>
          <a:prstGeom prst="roundRect">
            <a:avLst>
              <a:gd name="adj" fmla="val 10526"/>
            </a:avLst>
          </a:prstGeom>
          <a:solidFill>
            <a:srgbClr val="F9FAFB">
              <a:alpha val="100000"/>
            </a:srgbClr>
          </a:solidFill>
          <a:ln w="12700" cap="flat" cmpd="sng">
            <a:solidFill>
              <a:srgbClr val="E6E6E6">
                <a:alpha val="100000"/>
              </a:srgbClr>
            </a:solidFill>
            <a:prstDash val="solid"/>
            <a:round/>
          </a:ln>
        </p:spPr>
        <p:txBody>
          <a:bodyPr vert="horz" wrap="square" lIns="63500" tIns="63500" rIns="63500" bIns="63500" rtlCol="0" anchor="ctr"/>
          <a:lstStyle/>
          <a:p>
            <a:pPr algn="ctr">
              <a:defRPr/>
            </a:pPr>
          </a:p>
        </p:txBody>
      </p:sp>
      <p:sp>
        <p:nvSpPr>
          <p:cNvPr id="24" name="AutoShape 24"/>
          <p:cNvSpPr/>
          <p:nvPr>
            <p:custDataLst>
              <p:tags r:id="rId25"/>
            </p:custDataLst>
          </p:nvPr>
        </p:nvSpPr>
        <p:spPr>
          <a:xfrm>
            <a:off x="6794500" y="4737100"/>
            <a:ext cx="2032000" cy="1143000"/>
          </a:xfrm>
          <a:prstGeom prst="rect">
            <a:avLst/>
          </a:prstGeom>
          <a:noFill/>
          <a:ln w="9501" cap="flat" cmpd="sng">
            <a:noFill/>
            <a:prstDash val="solid"/>
            <a:round/>
          </a:ln>
        </p:spPr>
        <p:txBody>
          <a:bodyPr vert="horz" wrap="square" lIns="63500" tIns="0" rIns="63500" bIns="0" rtlCol="0" anchor="t" anchorCtr="0"/>
          <a:lstStyle/>
          <a:p>
            <a:pPr indent="0" algn="l">
              <a:lnSpc>
                <a:spcPct val="108000"/>
              </a:lnSpc>
              <a:defRPr/>
            </a:pPr>
            <a:r>
              <a:rPr lang="en-US" sz="16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 智能组合与台数控制</a:t>
            </a:r>
            <a:endParaRPr lang="en-US" sz="1600"/>
          </a:p>
          <a:p>
            <a:pPr indent="0" algn="l">
              <a:lnSpc>
                <a:spcPct val="108000"/>
              </a:lnSpc>
            </a:pPr>
            <a:r>
              <a:rPr lang="en-US" sz="1400" b="0" i="0" u="none" strike="noStrike">
                <a:solidFill>
                  <a:srgbClr val="646464"/>
                </a:solidFill>
                <a:latin typeface="Noto Sans SC" panose="020B0200000000000000" charset="-122"/>
                <a:ea typeface="Noto Sans SC" panose="020B0200000000000000" charset="-122"/>
                <a:cs typeface="Noto Sans SC" panose="020B0200000000000000" charset="-122"/>
                <a:sym typeface="Noto Sans SC" panose="020B0200000000000000" charset="-122"/>
              </a:rPr>
              <a:t>负荷50%时单台运行优于两台低载；优先启动能效比最高的机组。</a:t>
            </a:r>
            <a:endParaRPr lang="en-US" sz="1400" b="0" i="0" u="none" strike="noStrike">
              <a:solidFill>
                <a:srgbClr val="646464"/>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3" name="AutoShape 2"/>
          <p:cNvSpPr/>
          <p:nvPr/>
        </p:nvSpPr>
        <p:spPr>
          <a:xfrm>
            <a:off x="-36195" y="669290"/>
            <a:ext cx="4272915" cy="444500"/>
          </a:xfrm>
          <a:prstGeom prst="rect">
            <a:avLst/>
          </a:prstGeom>
          <a:noFill/>
          <a:ln w="9501" cap="flat" cmpd="sng">
            <a:noFill/>
            <a:prstDash val="solid"/>
            <a:round/>
          </a:ln>
        </p:spPr>
        <p:txBody>
          <a:bodyPr vert="horz" wrap="square" lIns="0" tIns="0" rIns="0" bIns="0" rtlCol="0" anchor="ctr" anchorCtr="0"/>
          <a:lstStyle/>
          <a:p>
            <a:pPr indent="0" algn="ctr">
              <a:lnSpc>
                <a:spcPct val="125000"/>
              </a:lnSpc>
              <a:defRPr/>
            </a:pPr>
            <a:r>
              <a:rPr lang="zh-CN" alt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电梯、</a:t>
            </a:r>
            <a:r>
              <a:rPr lang="zh-CN"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冷热源的监测</a:t>
            </a:r>
            <a:endParaRPr lang="zh-CN"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p:cNvPicPr>
            <a:picLocks noChangeAspect="1"/>
          </p:cNvPicPr>
          <p:nvPr/>
        </p:nvPicPr>
        <p:blipFill>
          <a:blip r:embed="rId1"/>
          <a:srcRect t="8027" b="8027"/>
          <a:stretch>
            <a:fillRect/>
          </a:stretch>
        </p:blipFill>
        <p:spPr>
          <a:xfrm>
            <a:off x="635000" y="1879600"/>
            <a:ext cx="4064000" cy="2286000"/>
          </a:xfrm>
          <a:prstGeom prst="rect">
            <a:avLst/>
          </a:prstGeom>
          <a:noFill/>
          <a:ln w="25400" cap="flat" cmpd="sng">
            <a:noFill/>
            <a:prstDash val="solid"/>
            <a:round/>
          </a:ln>
        </p:spPr>
      </p:pic>
      <p:sp>
        <p:nvSpPr>
          <p:cNvPr id="7" name="AutoShape 7"/>
          <p:cNvSpPr/>
          <p:nvPr/>
        </p:nvSpPr>
        <p:spPr>
          <a:xfrm>
            <a:off x="4826000" y="1879600"/>
            <a:ext cx="4064000" cy="2286000"/>
          </a:xfrm>
          <a:prstGeom prst="roundRect">
            <a:avLst>
              <a:gd name="adj" fmla="val 5555"/>
            </a:avLst>
          </a:prstGeom>
          <a:solidFill>
            <a:srgbClr val="FFFFFF">
              <a:alpha val="85000"/>
            </a:srgbClr>
          </a:solidFill>
          <a:ln w="25400" cap="flat" cmpd="sng">
            <a:noFill/>
            <a:prstDash val="solid"/>
            <a:round/>
          </a:ln>
          <a:effectLst>
            <a:outerShdw blurRad="50800" dist="25400" dir="2700000" algn="tl" rotWithShape="0">
              <a:srgbClr val="000000">
                <a:alpha val="10000"/>
              </a:srgbClr>
            </a:outerShdw>
          </a:effectLst>
        </p:spPr>
        <p:txBody>
          <a:bodyPr vert="horz" wrap="square" lIns="63500" tIns="63500" rIns="63500" bIns="63500" rtlCol="0" anchor="ctr"/>
          <a:lstStyle/>
          <a:p>
            <a:pPr algn="ctr">
              <a:defRPr/>
            </a:pPr>
          </a:p>
        </p:txBody>
      </p:sp>
      <p:sp>
        <p:nvSpPr>
          <p:cNvPr id="8" name="AutoShape 8"/>
          <p:cNvSpPr/>
          <p:nvPr/>
        </p:nvSpPr>
        <p:spPr>
          <a:xfrm>
            <a:off x="5016500" y="2006600"/>
            <a:ext cx="3810000" cy="3810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1600" b="1" i="0" u="none" strike="noStrike">
                <a:solidFill>
                  <a:srgbClr val="88714E"/>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冷热源系统群控策略</a:t>
            </a:r>
            <a:endParaRPr lang="en-US" sz="1100"/>
          </a:p>
        </p:txBody>
      </p:sp>
      <p:sp>
        <p:nvSpPr>
          <p:cNvPr id="9" name="AutoShape 9"/>
          <p:cNvSpPr/>
          <p:nvPr/>
        </p:nvSpPr>
        <p:spPr>
          <a:xfrm>
            <a:off x="5016500" y="2514600"/>
            <a:ext cx="3683000" cy="1397000"/>
          </a:xfrm>
          <a:prstGeom prst="rect">
            <a:avLst/>
          </a:prstGeom>
          <a:noFill/>
          <a:ln w="9501" cap="flat" cmpd="sng">
            <a:noFill/>
            <a:prstDash val="solid"/>
            <a:round/>
          </a:ln>
        </p:spPr>
        <p:txBody>
          <a:bodyPr vert="horz" wrap="square" lIns="0" tIns="63500" rIns="0" bIns="0" rtlCol="0" anchor="t" anchorCtr="0"/>
          <a:lstStyle/>
          <a:p>
            <a:pPr indent="0" algn="l">
              <a:lnSpc>
                <a:spcPct val="108000"/>
              </a:lnSpc>
              <a:defRPr/>
            </a:pPr>
            <a:r>
              <a:rPr lang="en-US" sz="1400" b="0" i="0" u="none" strike="noStrike">
                <a:solidFill>
                  <a:srgbClr val="3C3C3C"/>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a:t>
            </a:r>
            <a:r>
              <a:rPr lang="en-US" sz="1400" b="1" i="0" u="none" strike="noStrike">
                <a:solidFill>
                  <a:srgbClr val="3C3C3C"/>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智能寻优：</a:t>
            </a:r>
            <a:r>
              <a:rPr lang="en-US" sz="1400" b="0" i="0" u="none" strike="noStrike">
                <a:solidFill>
                  <a:srgbClr val="3C3C3C"/>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根据实时冷负荷自动匹配最优机组组合，避免“大马拉小车”的低效运行状态。</a:t>
            </a:r>
            <a:endParaRPr lang="en-US" sz="1400"/>
          </a:p>
          <a:p>
            <a:pPr indent="0" algn="l">
              <a:lnSpc>
                <a:spcPct val="108000"/>
              </a:lnSpc>
            </a:pPr>
            <a:r>
              <a:rPr lang="en-US" sz="1400" b="0" i="0" u="none" strike="noStrike">
                <a:solidFill>
                  <a:srgbClr val="3C3C3C"/>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a:t>
            </a:r>
            <a:r>
              <a:rPr lang="en-US" sz="1400" b="1" i="0" u="none" strike="noStrike">
                <a:solidFill>
                  <a:srgbClr val="3C3C3C"/>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能效优先：</a:t>
            </a:r>
            <a:r>
              <a:rPr lang="en-US" sz="1400" b="0" i="0" u="none" strike="noStrike">
                <a:solidFill>
                  <a:srgbClr val="3C3C3C"/>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实时计算系统COP，动态寻找整体运行效率最高的平衡点，最大化节约能源成本。</a:t>
            </a:r>
            <a:endParaRPr lang="en-US" sz="1400" b="0" i="0" u="none" strike="noStrike">
              <a:solidFill>
                <a:srgbClr val="3C3C3C"/>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10" name="AutoShape 10"/>
          <p:cNvSpPr/>
          <p:nvPr/>
        </p:nvSpPr>
        <p:spPr>
          <a:xfrm>
            <a:off x="635000" y="4356100"/>
            <a:ext cx="4064000" cy="1651000"/>
          </a:xfrm>
          <a:prstGeom prst="roundRect">
            <a:avLst>
              <a:gd name="adj" fmla="val 7692"/>
            </a:avLst>
          </a:prstGeom>
          <a:solidFill>
            <a:srgbClr val="FFFFFF">
              <a:alpha val="85000"/>
            </a:srgbClr>
          </a:solidFill>
          <a:ln w="25400" cap="flat" cmpd="sng">
            <a:noFill/>
            <a:prstDash val="solid"/>
            <a:round/>
          </a:ln>
          <a:effectLst>
            <a:outerShdw blurRad="50800" dist="25400" dir="2700000" algn="tl" rotWithShape="0">
              <a:srgbClr val="000000">
                <a:alpha val="10000"/>
              </a:srgbClr>
            </a:outerShdw>
          </a:effectLst>
        </p:spPr>
        <p:txBody>
          <a:bodyPr vert="horz" wrap="square" lIns="63500" tIns="63500" rIns="63500" bIns="63500" rtlCol="0" anchor="ctr"/>
          <a:lstStyle/>
          <a:p>
            <a:pPr algn="ctr">
              <a:defRPr/>
            </a:pPr>
          </a:p>
        </p:txBody>
      </p:sp>
      <p:sp>
        <p:nvSpPr>
          <p:cNvPr id="11" name="AutoShape 11"/>
          <p:cNvSpPr/>
          <p:nvPr/>
        </p:nvSpPr>
        <p:spPr>
          <a:xfrm>
            <a:off x="825500" y="4483100"/>
            <a:ext cx="3810000" cy="3810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1600" b="1" i="0" u="none" strike="noStrike">
                <a:solidFill>
                  <a:srgbClr val="88714E"/>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电梯系统监测与联动</a:t>
            </a:r>
            <a:endParaRPr lang="en-US" sz="1100"/>
          </a:p>
        </p:txBody>
      </p:sp>
      <p:sp>
        <p:nvSpPr>
          <p:cNvPr id="12" name="AutoShape 12"/>
          <p:cNvSpPr/>
          <p:nvPr/>
        </p:nvSpPr>
        <p:spPr>
          <a:xfrm>
            <a:off x="825500" y="4927600"/>
            <a:ext cx="3683000" cy="1016000"/>
          </a:xfrm>
          <a:prstGeom prst="rect">
            <a:avLst/>
          </a:prstGeom>
          <a:noFill/>
          <a:ln w="9501" cap="flat" cmpd="sng">
            <a:noFill/>
            <a:prstDash val="solid"/>
            <a:round/>
          </a:ln>
        </p:spPr>
        <p:txBody>
          <a:bodyPr vert="horz" wrap="square" lIns="0" tIns="63500" rIns="0" bIns="0" rtlCol="0" anchor="t" anchorCtr="0"/>
          <a:lstStyle/>
          <a:p>
            <a:pPr indent="0" algn="l">
              <a:lnSpc>
                <a:spcPct val="108000"/>
              </a:lnSpc>
              <a:defRPr/>
            </a:pPr>
            <a:r>
              <a:rPr lang="en-US" sz="1400" b="0" i="0" u="none" strike="noStrike">
                <a:solidFill>
                  <a:srgbClr val="3C3C3C"/>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a:t>
            </a:r>
            <a:r>
              <a:rPr lang="en-US" sz="1400" b="1" i="0" u="none" strike="noStrike">
                <a:solidFill>
                  <a:srgbClr val="3C3C3C"/>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实时监控：</a:t>
            </a:r>
            <a:r>
              <a:rPr lang="en-US" sz="1400" b="0" i="0" u="none" strike="noStrike">
                <a:solidFill>
                  <a:srgbClr val="3C3C3C"/>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24小时监视运行状态，故障自动报警并记录日志。</a:t>
            </a:r>
            <a:endParaRPr lang="en-US" sz="1400"/>
          </a:p>
          <a:p>
            <a:pPr indent="0" algn="l">
              <a:lnSpc>
                <a:spcPct val="108000"/>
              </a:lnSpc>
            </a:pPr>
            <a:r>
              <a:rPr lang="en-US" sz="1400" b="0" i="0" u="none" strike="noStrike">
                <a:solidFill>
                  <a:srgbClr val="3C3C3C"/>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a:t>
            </a:r>
            <a:r>
              <a:rPr lang="en-US" sz="1400" b="1" i="0" u="none" strike="noStrike">
                <a:solidFill>
                  <a:srgbClr val="3C3C3C"/>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智能联动：</a:t>
            </a:r>
            <a:r>
              <a:rPr lang="en-US" sz="1400" b="0" i="0" u="none" strike="noStrike">
                <a:solidFill>
                  <a:srgbClr val="3C3C3C"/>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高峰期智能调度，火警时自动返回首层保障安全。</a:t>
            </a:r>
            <a:endParaRPr lang="en-US" sz="1400" b="0" i="0" u="none" strike="noStrike">
              <a:solidFill>
                <a:srgbClr val="3C3C3C"/>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pic>
        <p:nvPicPr>
          <p:cNvPr id="13" name="Picture 13"/>
          <p:cNvPicPr>
            <a:picLocks noChangeAspect="1"/>
          </p:cNvPicPr>
          <p:nvPr/>
        </p:nvPicPr>
        <p:blipFill>
          <a:blip r:embed="rId2"/>
          <a:srcRect l="1726" r="1726"/>
          <a:stretch>
            <a:fillRect/>
          </a:stretch>
        </p:blipFill>
        <p:spPr>
          <a:xfrm>
            <a:off x="4826000" y="4356100"/>
            <a:ext cx="4064000" cy="1651000"/>
          </a:xfrm>
          <a:prstGeom prst="rect">
            <a:avLst/>
          </a:prstGeom>
          <a:noFill/>
          <a:ln w="25400" cap="flat" cmpd="sng">
            <a:noFill/>
            <a:prstDash val="solid"/>
            <a:round/>
          </a:ln>
        </p:spPr>
      </p:pic>
      <p:sp>
        <p:nvSpPr>
          <p:cNvPr id="3" name="AutoShape 2"/>
          <p:cNvSpPr/>
          <p:nvPr/>
        </p:nvSpPr>
        <p:spPr>
          <a:xfrm>
            <a:off x="-36195" y="669290"/>
            <a:ext cx="4272915" cy="444500"/>
          </a:xfrm>
          <a:prstGeom prst="rect">
            <a:avLst/>
          </a:prstGeom>
          <a:noFill/>
          <a:ln w="9501" cap="flat" cmpd="sng">
            <a:noFill/>
            <a:prstDash val="solid"/>
            <a:round/>
          </a:ln>
        </p:spPr>
        <p:txBody>
          <a:bodyPr vert="horz" wrap="square" lIns="0" tIns="0" rIns="0" bIns="0" rtlCol="0" anchor="ctr" anchorCtr="0"/>
          <a:lstStyle/>
          <a:p>
            <a:pPr indent="0" algn="ctr">
              <a:lnSpc>
                <a:spcPct val="125000"/>
              </a:lnSpc>
              <a:defRPr/>
            </a:pPr>
            <a:r>
              <a:rPr lang="zh-CN" alt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电梯、</a:t>
            </a:r>
            <a:r>
              <a:rPr lang="zh-CN"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冷热源的监测</a:t>
            </a:r>
            <a:endParaRPr lang="zh-CN"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2" name="AutoShape 2"/>
          <p:cNvSpPr/>
          <p:nvPr/>
        </p:nvSpPr>
        <p:spPr>
          <a:xfrm>
            <a:off x="2032000" y="1268730"/>
            <a:ext cx="5080000" cy="406400"/>
          </a:xfrm>
          <a:prstGeom prst="rect">
            <a:avLst/>
          </a:prstGeom>
          <a:noFill/>
          <a:ln w="9501" cap="flat" cmpd="sng">
            <a:noFill/>
            <a:prstDash val="solid"/>
            <a:round/>
          </a:ln>
        </p:spPr>
        <p:txBody>
          <a:bodyPr vert="horz" wrap="none" lIns="88900" tIns="50800" rIns="88900" bIns="50800" rtlCol="0" anchor="ctr" anchorCtr="0"/>
          <a:lstStyle/>
          <a:p>
            <a:pPr indent="0" algn="ctr">
              <a:lnSpc>
                <a:spcPct val="100000"/>
              </a:lnSpc>
              <a:defRPr/>
            </a:pPr>
            <a:r>
              <a:rPr lang="zh-CN" altLang="en-US" sz="2400">
                <a:solidFill>
                  <a:srgbClr val="3C3C3C"/>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电梯、冷热源等</a:t>
            </a:r>
            <a:r>
              <a:rPr lang="en-US" sz="2400">
                <a:solidFill>
                  <a:srgbClr val="3C3C3C"/>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核心机电设备</a:t>
            </a:r>
            <a:r>
              <a:rPr lang="zh-CN" altLang="en-US" sz="2400">
                <a:solidFill>
                  <a:srgbClr val="3C3C3C"/>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的控制策略</a:t>
            </a:r>
            <a:endParaRPr lang="zh-CN" altLang="en-US" sz="2400">
              <a:solidFill>
                <a:srgbClr val="3C3C3C"/>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4578" name="Picture 45" descr="1"/>
          <p:cNvPicPr>
            <a:picLocks noChangeAspect="1"/>
          </p:cNvPicPr>
          <p:nvPr/>
        </p:nvPicPr>
        <p:blipFill>
          <a:blip r:embed="rId1"/>
          <a:stretch>
            <a:fillRect/>
          </a:stretch>
        </p:blipFill>
        <p:spPr>
          <a:xfrm>
            <a:off x="7242175" y="4248150"/>
            <a:ext cx="1908175" cy="2616200"/>
          </a:xfrm>
          <a:prstGeom prst="rect">
            <a:avLst/>
          </a:prstGeom>
          <a:noFill/>
          <a:ln w="9525">
            <a:noFill/>
          </a:ln>
        </p:spPr>
      </p:pic>
      <p:sp>
        <p:nvSpPr>
          <p:cNvPr id="24579" name="AutoShape 3"/>
          <p:cNvSpPr/>
          <p:nvPr/>
        </p:nvSpPr>
        <p:spPr>
          <a:xfrm rot="5400000">
            <a:off x="-2454275" y="1027113"/>
            <a:ext cx="4824413" cy="4768850"/>
          </a:xfrm>
          <a:custGeom>
            <a:avLst/>
            <a:gdLst>
              <a:gd name="txL" fmla="*/ 401 w 21600"/>
              <a:gd name="txT" fmla="*/ 0 h 21600"/>
              <a:gd name="txR" fmla="*/ 21199 w 21600"/>
              <a:gd name="txB" fmla="*/ 13628 h 21600"/>
            </a:gdLst>
            <a:ahLst/>
            <a:cxnLst>
              <a:cxn ang="0">
                <a:pos x="2147483647" y="2147483647"/>
              </a:cxn>
              <a:cxn ang="0">
                <a:pos x="2147483647" y="2147483647"/>
              </a:cxn>
              <a:cxn ang="0">
                <a:pos x="2147483647" y="2147483647"/>
              </a:cxn>
              <a:cxn ang="0">
                <a:pos x="2147483647" y="2147483647"/>
              </a:cxn>
              <a:cxn ang="0">
                <a:pos x="2147483647" y="0"/>
              </a:cxn>
              <a:cxn ang="0">
                <a:pos x="2147483647" y="2147483647"/>
              </a:cxn>
            </a:cxnLst>
            <a:rect l="txL" t="txT" r="txR" b="txB"/>
            <a:pathLst>
              <a:path w="21600" h="21600">
                <a:moveTo>
                  <a:pt x="323" y="10641"/>
                </a:moveTo>
                <a:cubicBezTo>
                  <a:pt x="410" y="4916"/>
                  <a:pt x="5075" y="321"/>
                  <a:pt x="10800" y="322"/>
                </a:cubicBezTo>
                <a:cubicBezTo>
                  <a:pt x="16524" y="322"/>
                  <a:pt x="21189" y="4916"/>
                  <a:pt x="21276" y="10641"/>
                </a:cubicBezTo>
                <a:lnTo>
                  <a:pt x="21598" y="10636"/>
                </a:lnTo>
                <a:cubicBezTo>
                  <a:pt x="21509" y="4736"/>
                  <a:pt x="16700" y="-1"/>
                  <a:pt x="10799" y="0"/>
                </a:cubicBezTo>
                <a:cubicBezTo>
                  <a:pt x="4899" y="0"/>
                  <a:pt x="90" y="4736"/>
                  <a:pt x="1" y="10636"/>
                </a:cubicBezTo>
                <a:lnTo>
                  <a:pt x="323" y="10641"/>
                </a:lnTo>
                <a:close/>
              </a:path>
            </a:pathLst>
          </a:custGeom>
          <a:gradFill rotWithShape="0">
            <a:gsLst>
              <a:gs pos="0">
                <a:srgbClr val="ABABAB">
                  <a:alpha val="59998"/>
                </a:srgbClr>
              </a:gs>
              <a:gs pos="100000">
                <a:schemeClr val="tx2">
                  <a:alpha val="59998"/>
                </a:schemeClr>
              </a:gs>
            </a:gsLst>
            <a:lin ang="0" scaled="1"/>
            <a:tileRect/>
          </a:gradFill>
          <a:ln w="9525">
            <a:noFill/>
          </a:ln>
        </p:spPr>
        <p:txBody>
          <a:bodyPr/>
          <a:p>
            <a:endParaRPr lang="zh-CN" altLang="en-US"/>
          </a:p>
        </p:txBody>
      </p:sp>
      <p:sp>
        <p:nvSpPr>
          <p:cNvPr id="24580" name="AutoShape 4"/>
          <p:cNvSpPr/>
          <p:nvPr/>
        </p:nvSpPr>
        <p:spPr>
          <a:xfrm>
            <a:off x="2411413" y="3933825"/>
            <a:ext cx="4419600" cy="508000"/>
          </a:xfrm>
          <a:prstGeom prst="roundRect">
            <a:avLst>
              <a:gd name="adj" fmla="val 50000"/>
            </a:avLst>
          </a:prstGeom>
          <a:noFill/>
          <a:ln w="28575" cap="flat" cmpd="sng">
            <a:solidFill>
              <a:schemeClr val="folHlink"/>
            </a:solidFill>
            <a:prstDash val="solid"/>
            <a:headEnd type="none" w="med" len="med"/>
            <a:tailEnd type="none" w="med" len="med"/>
          </a:ln>
        </p:spPr>
        <p:txBody>
          <a:bodyPr wrap="none" anchor="ctr" anchorCtr="0"/>
          <a:p>
            <a:pPr eaLnBrk="0" hangingPunct="0"/>
            <a:r>
              <a:rPr lang="zh-CN" altLang="en-US" sz="2400" dirty="0">
                <a:solidFill>
                  <a:srgbClr val="0D0D0D"/>
                </a:solidFill>
                <a:latin typeface="微软雅黑" panose="020B0503020204020204" pitchFamily="34" charset="-122"/>
              </a:rPr>
              <a:t>    电梯、冷热源设备的监测</a:t>
            </a:r>
            <a:endParaRPr lang="zh-CN" altLang="en-US" sz="2400" b="1" dirty="0">
              <a:latin typeface="微软雅黑" panose="020B0503020204020204" pitchFamily="34" charset="-122"/>
            </a:endParaRPr>
          </a:p>
        </p:txBody>
      </p:sp>
      <p:sp>
        <p:nvSpPr>
          <p:cNvPr id="24581" name="AutoShape 5"/>
          <p:cNvSpPr/>
          <p:nvPr/>
        </p:nvSpPr>
        <p:spPr>
          <a:xfrm>
            <a:off x="2411413" y="2997200"/>
            <a:ext cx="4362450" cy="508000"/>
          </a:xfrm>
          <a:prstGeom prst="roundRect">
            <a:avLst>
              <a:gd name="adj" fmla="val 50000"/>
            </a:avLst>
          </a:prstGeom>
          <a:noFill/>
          <a:ln w="28575" cap="flat" cmpd="sng">
            <a:solidFill>
              <a:schemeClr val="folHlink"/>
            </a:solidFill>
            <a:prstDash val="solid"/>
            <a:headEnd type="none" w="med" len="med"/>
            <a:tailEnd type="none" w="med" len="med"/>
          </a:ln>
        </p:spPr>
        <p:txBody>
          <a:bodyPr wrap="none" anchor="ctr" anchorCtr="0"/>
          <a:p>
            <a:r>
              <a:rPr lang="zh-CN" altLang="en-US" sz="2400" dirty="0">
                <a:solidFill>
                  <a:srgbClr val="0D0D0D"/>
                </a:solidFill>
                <a:latin typeface="微软雅黑" panose="020B0503020204020204" pitchFamily="34" charset="-122"/>
              </a:rPr>
              <a:t>     电气、照明控制与节能</a:t>
            </a:r>
            <a:endParaRPr lang="zh-CN" altLang="en-US" sz="2400" b="1" dirty="0">
              <a:latin typeface="微软雅黑" panose="020B0503020204020204" pitchFamily="34" charset="-122"/>
            </a:endParaRPr>
          </a:p>
        </p:txBody>
      </p:sp>
      <p:sp>
        <p:nvSpPr>
          <p:cNvPr id="24582" name="AutoShape 6"/>
          <p:cNvSpPr/>
          <p:nvPr/>
        </p:nvSpPr>
        <p:spPr>
          <a:xfrm>
            <a:off x="2051050" y="2060575"/>
            <a:ext cx="4506913" cy="508000"/>
          </a:xfrm>
          <a:prstGeom prst="roundRect">
            <a:avLst>
              <a:gd name="adj" fmla="val 50000"/>
            </a:avLst>
          </a:prstGeom>
          <a:noFill/>
          <a:ln w="28575" cap="flat" cmpd="sng">
            <a:solidFill>
              <a:schemeClr val="folHlink"/>
            </a:solidFill>
            <a:prstDash val="solid"/>
            <a:headEnd type="none" w="med" len="med"/>
            <a:tailEnd type="none" w="med" len="med"/>
          </a:ln>
        </p:spPr>
        <p:txBody>
          <a:bodyPr wrap="none" anchor="ctr" anchorCtr="0"/>
          <a:p>
            <a:pPr defTabSz="948055"/>
            <a:r>
              <a:rPr lang="zh-CN" altLang="en-US" sz="2400" dirty="0">
                <a:solidFill>
                  <a:srgbClr val="0D0D0D"/>
                </a:solidFill>
                <a:latin typeface="微软雅黑" panose="020B0503020204020204" pitchFamily="34" charset="-122"/>
              </a:rPr>
              <a:t>     给排水系统控制与联动</a:t>
            </a:r>
            <a:endParaRPr lang="zh-CN" altLang="en-US" sz="2400" dirty="0">
              <a:solidFill>
                <a:srgbClr val="0D0D0D"/>
              </a:solidFill>
              <a:latin typeface="微软雅黑" panose="020B0503020204020204" pitchFamily="34" charset="-122"/>
            </a:endParaRPr>
          </a:p>
        </p:txBody>
      </p:sp>
      <p:sp>
        <p:nvSpPr>
          <p:cNvPr id="24583" name="AutoShape 7"/>
          <p:cNvSpPr/>
          <p:nvPr/>
        </p:nvSpPr>
        <p:spPr>
          <a:xfrm>
            <a:off x="1476375" y="1125538"/>
            <a:ext cx="4591050" cy="508000"/>
          </a:xfrm>
          <a:prstGeom prst="roundRect">
            <a:avLst>
              <a:gd name="adj" fmla="val 50000"/>
            </a:avLst>
          </a:prstGeom>
          <a:solidFill>
            <a:schemeClr val="bg1"/>
          </a:solidFill>
          <a:ln w="28575" cap="flat" cmpd="sng">
            <a:solidFill>
              <a:schemeClr val="folHlink"/>
            </a:solidFill>
            <a:prstDash val="solid"/>
            <a:headEnd type="none" w="med" len="med"/>
            <a:tailEnd type="none" w="med" len="med"/>
          </a:ln>
        </p:spPr>
        <p:txBody>
          <a:bodyPr wrap="none" anchor="ctr" anchorCtr="0"/>
          <a:p>
            <a:pPr eaLnBrk="0" hangingPunct="0"/>
            <a:r>
              <a:rPr lang="zh-CN" altLang="en-US" sz="2400" dirty="0">
                <a:solidFill>
                  <a:srgbClr val="0D0D0D"/>
                </a:solidFill>
                <a:latin typeface="微软雅黑" panose="020B0503020204020204" pitchFamily="34" charset="-122"/>
              </a:rPr>
              <a:t>    暖通空调系统的监控与联动</a:t>
            </a:r>
            <a:endParaRPr lang="zh-CN" altLang="zh-CN" sz="2400" dirty="0">
              <a:solidFill>
                <a:srgbClr val="0D0D0D"/>
              </a:solidFill>
              <a:latin typeface="微软雅黑" panose="020B0503020204020204" pitchFamily="34" charset="-122"/>
            </a:endParaRPr>
          </a:p>
        </p:txBody>
      </p:sp>
      <p:sp>
        <p:nvSpPr>
          <p:cNvPr id="24584" name="AutoShape 8"/>
          <p:cNvSpPr/>
          <p:nvPr/>
        </p:nvSpPr>
        <p:spPr>
          <a:xfrm>
            <a:off x="1908175" y="4724400"/>
            <a:ext cx="4762500" cy="508000"/>
          </a:xfrm>
          <a:prstGeom prst="roundRect">
            <a:avLst>
              <a:gd name="adj" fmla="val 50000"/>
            </a:avLst>
          </a:prstGeom>
          <a:solidFill>
            <a:srgbClr val="92D050"/>
          </a:solidFill>
          <a:ln w="28575" cap="flat" cmpd="sng">
            <a:solidFill>
              <a:schemeClr val="folHlink"/>
            </a:solidFill>
            <a:prstDash val="solid"/>
            <a:headEnd type="none" w="med" len="med"/>
            <a:tailEnd type="none" w="med" len="med"/>
          </a:ln>
        </p:spPr>
        <p:txBody>
          <a:bodyPr wrap="none" anchor="ctr" anchorCtr="0"/>
          <a:p>
            <a:r>
              <a:rPr lang="zh-CN" altLang="en-US" sz="2400" dirty="0">
                <a:solidFill>
                  <a:srgbClr val="0D0D0D"/>
                </a:solidFill>
                <a:latin typeface="微软雅黑" panose="020B0503020204020204" pitchFamily="34" charset="-122"/>
              </a:rPr>
              <a:t>     高能耗楼宇的节能改造</a:t>
            </a:r>
            <a:endParaRPr lang="zh-CN" altLang="en-US" sz="2400" dirty="0">
              <a:solidFill>
                <a:srgbClr val="0D0D0D"/>
              </a:solidFill>
              <a:latin typeface="微软雅黑" panose="020B0503020204020204" pitchFamily="34" charset="-122"/>
            </a:endParaRPr>
          </a:p>
        </p:txBody>
      </p:sp>
      <p:grpSp>
        <p:nvGrpSpPr>
          <p:cNvPr id="24585" name="Group 10"/>
          <p:cNvGrpSpPr/>
          <p:nvPr/>
        </p:nvGrpSpPr>
        <p:grpSpPr>
          <a:xfrm>
            <a:off x="1181100" y="1244600"/>
            <a:ext cx="381000" cy="381000"/>
            <a:chOff x="0" y="0"/>
            <a:chExt cx="1615" cy="1615"/>
          </a:xfrm>
        </p:grpSpPr>
        <p:sp>
          <p:nvSpPr>
            <p:cNvPr id="24614" name="Oval 10"/>
            <p:cNvSpPr/>
            <p:nvPr/>
          </p:nvSpPr>
          <p:spPr>
            <a:xfrm>
              <a:off x="0" y="0"/>
              <a:ext cx="1615" cy="1615"/>
            </a:xfrm>
            <a:prstGeom prst="ellipse">
              <a:avLst/>
            </a:prstGeom>
            <a:gradFill rotWithShape="1">
              <a:gsLst>
                <a:gs pos="0">
                  <a:srgbClr val="767676"/>
                </a:gs>
                <a:gs pos="50000">
                  <a:srgbClr val="FFFFFF"/>
                </a:gs>
                <a:gs pos="100000">
                  <a:srgbClr val="767676"/>
                </a:gs>
              </a:gsLst>
              <a:lin ang="540000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24615" name="Oval 11"/>
            <p:cNvSpPr/>
            <p:nvPr/>
          </p:nvSpPr>
          <p:spPr>
            <a:xfrm>
              <a:off x="92" y="91"/>
              <a:ext cx="1430" cy="1430"/>
            </a:xfrm>
            <a:prstGeom prst="ellipse">
              <a:avLst/>
            </a:prstGeom>
            <a:gradFill rotWithShape="1">
              <a:gsLst>
                <a:gs pos="0">
                  <a:srgbClr val="FFFFFF"/>
                </a:gs>
                <a:gs pos="50000">
                  <a:srgbClr val="A2A2A2"/>
                </a:gs>
                <a:gs pos="100000">
                  <a:srgbClr val="FFFFFF"/>
                </a:gs>
              </a:gsLst>
              <a:lin ang="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13325" name="Oval 12"/>
            <p:cNvSpPr>
              <a:spLocks noChangeArrowheads="1"/>
            </p:cNvSpPr>
            <p:nvPr/>
          </p:nvSpPr>
          <p:spPr bwMode="auto">
            <a:xfrm>
              <a:off x="175" y="175"/>
              <a:ext cx="1265" cy="1265"/>
            </a:xfrm>
            <a:prstGeom prst="ellipse">
              <a:avLst/>
            </a:prstGeom>
            <a:gradFill rotWithShape="1">
              <a:gsLst>
                <a:gs pos="0">
                  <a:schemeClr val="hlink"/>
                </a:gs>
                <a:gs pos="50000">
                  <a:srgbClr val="FFFFFF"/>
                </a:gs>
                <a:gs pos="100000">
                  <a:schemeClr val="hlink"/>
                </a:gs>
              </a:gsLst>
              <a:lin ang="18900000" scaled="1"/>
            </a:gradFill>
            <a:ln>
              <a:noFill/>
            </a:ln>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24617" name="Oval 13"/>
            <p:cNvSpPr/>
            <p:nvPr/>
          </p:nvSpPr>
          <p:spPr>
            <a:xfrm>
              <a:off x="176" y="176"/>
              <a:ext cx="1262" cy="1264"/>
            </a:xfrm>
            <a:prstGeom prst="ellipse">
              <a:avLst/>
            </a:prstGeom>
            <a:gradFill rotWithShape="1">
              <a:gsLst>
                <a:gs pos="0">
                  <a:srgbClr val="000000"/>
                </a:gs>
                <a:gs pos="100000">
                  <a:schemeClr val="hlink"/>
                </a:gs>
              </a:gsLst>
              <a:lin ang="18900000" scaled="1"/>
              <a:tileRect/>
            </a:gradFill>
            <a:ln w="9525">
              <a:noFill/>
            </a:ln>
          </p:spPr>
          <p:txBody>
            <a:bodyPr wrap="none" anchor="ctr" anchorCtr="0">
              <a:spAutoFit/>
            </a:bodyPr>
            <a:p>
              <a:endParaRPr lang="zh-CN" altLang="zh-CN" dirty="0">
                <a:latin typeface="Lucida Sans Unicode" panose="020B0602030504020204" pitchFamily="34" charset="0"/>
                <a:ea typeface="黑体" panose="02010609060101010101" pitchFamily="49" charset="-122"/>
              </a:endParaRPr>
            </a:p>
          </p:txBody>
        </p:sp>
        <p:sp>
          <p:nvSpPr>
            <p:cNvPr id="13327" name="Oval 14"/>
            <p:cNvSpPr>
              <a:spLocks noChangeArrowheads="1"/>
            </p:cNvSpPr>
            <p:nvPr/>
          </p:nvSpPr>
          <p:spPr bwMode="auto">
            <a:xfrm>
              <a:off x="256" y="256"/>
              <a:ext cx="1097" cy="1104"/>
            </a:xfrm>
            <a:prstGeom prst="ellipse">
              <a:avLst/>
            </a:prstGeom>
            <a:gradFill rotWithShape="1">
              <a:gsLst>
                <a:gs pos="0">
                  <a:schemeClr val="hlink"/>
                </a:gs>
                <a:gs pos="50000">
                  <a:srgbClr val="8A460E"/>
                </a:gs>
                <a:gs pos="100000">
                  <a:schemeClr val="hlink"/>
                </a:gs>
              </a:gsLst>
              <a:lin ang="2700000" scaled="1"/>
            </a:gradFill>
            <a:ln>
              <a:noFill/>
            </a:ln>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24619" name="Oval 15"/>
            <p:cNvSpPr/>
            <p:nvPr/>
          </p:nvSpPr>
          <p:spPr>
            <a:xfrm>
              <a:off x="259" y="259"/>
              <a:ext cx="1096" cy="1098"/>
            </a:xfrm>
            <a:prstGeom prst="ellipse">
              <a:avLst/>
            </a:prstGeom>
            <a:gradFill rotWithShape="1">
              <a:gsLst>
                <a:gs pos="0">
                  <a:schemeClr val="hlink"/>
                </a:gs>
                <a:gs pos="100000">
                  <a:srgbClr val="7C3F0C"/>
                </a:gs>
              </a:gsLst>
              <a:lin ang="18900000" scaled="1"/>
              <a:tileRect/>
            </a:gradFill>
            <a:ln w="9525">
              <a:noFill/>
            </a:ln>
          </p:spPr>
          <p:txBody>
            <a:bodyPr anchor="ctr" anchorCtr="0">
              <a:spAutoFit/>
            </a:bodyPr>
            <a:p>
              <a:endParaRPr lang="zh-CN" altLang="zh-CN" dirty="0">
                <a:latin typeface="Lucida Sans Unicode" panose="020B0602030504020204" pitchFamily="34" charset="0"/>
                <a:ea typeface="黑体" panose="02010609060101010101" pitchFamily="49" charset="-122"/>
              </a:endParaRPr>
            </a:p>
          </p:txBody>
        </p:sp>
      </p:grpSp>
      <p:grpSp>
        <p:nvGrpSpPr>
          <p:cNvPr id="24586" name="Group 17"/>
          <p:cNvGrpSpPr/>
          <p:nvPr/>
        </p:nvGrpSpPr>
        <p:grpSpPr>
          <a:xfrm>
            <a:off x="1800225" y="2128838"/>
            <a:ext cx="381000" cy="381000"/>
            <a:chOff x="0" y="0"/>
            <a:chExt cx="1615" cy="1615"/>
          </a:xfrm>
        </p:grpSpPr>
        <p:sp>
          <p:nvSpPr>
            <p:cNvPr id="24608" name="Oval 17"/>
            <p:cNvSpPr/>
            <p:nvPr/>
          </p:nvSpPr>
          <p:spPr>
            <a:xfrm>
              <a:off x="0" y="0"/>
              <a:ext cx="1615" cy="1615"/>
            </a:xfrm>
            <a:prstGeom prst="ellipse">
              <a:avLst/>
            </a:prstGeom>
            <a:gradFill rotWithShape="1">
              <a:gsLst>
                <a:gs pos="0">
                  <a:srgbClr val="767676"/>
                </a:gs>
                <a:gs pos="50000">
                  <a:srgbClr val="FFFFFF"/>
                </a:gs>
                <a:gs pos="100000">
                  <a:srgbClr val="767676"/>
                </a:gs>
              </a:gsLst>
              <a:lin ang="540000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24609" name="Oval 18"/>
            <p:cNvSpPr/>
            <p:nvPr/>
          </p:nvSpPr>
          <p:spPr>
            <a:xfrm>
              <a:off x="92" y="91"/>
              <a:ext cx="1430" cy="1430"/>
            </a:xfrm>
            <a:prstGeom prst="ellipse">
              <a:avLst/>
            </a:prstGeom>
            <a:gradFill rotWithShape="1">
              <a:gsLst>
                <a:gs pos="0">
                  <a:srgbClr val="FFFFFF"/>
                </a:gs>
                <a:gs pos="50000">
                  <a:srgbClr val="A2A2A2"/>
                </a:gs>
                <a:gs pos="100000">
                  <a:srgbClr val="FFFFFF"/>
                </a:gs>
              </a:gsLst>
              <a:lin ang="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13332" name="Oval 19"/>
            <p:cNvSpPr>
              <a:spLocks noChangeArrowheads="1"/>
            </p:cNvSpPr>
            <p:nvPr/>
          </p:nvSpPr>
          <p:spPr bwMode="auto">
            <a:xfrm>
              <a:off x="175" y="175"/>
              <a:ext cx="1265" cy="1265"/>
            </a:xfrm>
            <a:prstGeom prst="ellipse">
              <a:avLst/>
            </a:prstGeom>
            <a:gradFill rotWithShape="1">
              <a:gsLst>
                <a:gs pos="0">
                  <a:schemeClr val="hlink"/>
                </a:gs>
                <a:gs pos="50000">
                  <a:srgbClr val="FFFFFF"/>
                </a:gs>
                <a:gs pos="100000">
                  <a:schemeClr val="hlink"/>
                </a:gs>
              </a:gsLst>
              <a:lin ang="18900000" scaled="1"/>
            </a:gradFill>
            <a:ln>
              <a:noFill/>
            </a:ln>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24611" name="Oval 20"/>
            <p:cNvSpPr/>
            <p:nvPr/>
          </p:nvSpPr>
          <p:spPr>
            <a:xfrm>
              <a:off x="176" y="176"/>
              <a:ext cx="1262" cy="1264"/>
            </a:xfrm>
            <a:prstGeom prst="ellipse">
              <a:avLst/>
            </a:prstGeom>
            <a:gradFill rotWithShape="1">
              <a:gsLst>
                <a:gs pos="0">
                  <a:srgbClr val="000000"/>
                </a:gs>
                <a:gs pos="100000">
                  <a:schemeClr val="accent2"/>
                </a:gs>
              </a:gsLst>
              <a:lin ang="18900000" scaled="1"/>
              <a:tileRect/>
            </a:gradFill>
            <a:ln w="9525">
              <a:noFill/>
            </a:ln>
          </p:spPr>
          <p:txBody>
            <a:bodyPr wrap="none" anchor="ctr" anchorCtr="0">
              <a:spAutoFit/>
            </a:bodyPr>
            <a:p>
              <a:endParaRPr lang="zh-CN" altLang="zh-CN" dirty="0">
                <a:latin typeface="Lucida Sans Unicode" panose="020B0602030504020204" pitchFamily="34" charset="0"/>
                <a:ea typeface="黑体" panose="02010609060101010101" pitchFamily="49" charset="-122"/>
              </a:endParaRPr>
            </a:p>
          </p:txBody>
        </p:sp>
        <p:sp>
          <p:nvSpPr>
            <p:cNvPr id="13334" name="Oval 21"/>
            <p:cNvSpPr>
              <a:spLocks noChangeArrowheads="1"/>
            </p:cNvSpPr>
            <p:nvPr/>
          </p:nvSpPr>
          <p:spPr bwMode="auto">
            <a:xfrm>
              <a:off x="256" y="256"/>
              <a:ext cx="1097" cy="1104"/>
            </a:xfrm>
            <a:prstGeom prst="ellipse">
              <a:avLst/>
            </a:prstGeom>
            <a:gradFill rotWithShape="1">
              <a:gsLst>
                <a:gs pos="0">
                  <a:schemeClr val="hlink"/>
                </a:gs>
                <a:gs pos="50000">
                  <a:srgbClr val="8A460E"/>
                </a:gs>
                <a:gs pos="100000">
                  <a:schemeClr val="hlink"/>
                </a:gs>
              </a:gsLst>
              <a:lin ang="2700000" scaled="1"/>
            </a:gradFill>
            <a:ln>
              <a:noFill/>
            </a:ln>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24613" name="Oval 22"/>
            <p:cNvSpPr/>
            <p:nvPr/>
          </p:nvSpPr>
          <p:spPr>
            <a:xfrm>
              <a:off x="259" y="259"/>
              <a:ext cx="1096" cy="1098"/>
            </a:xfrm>
            <a:prstGeom prst="ellipse">
              <a:avLst/>
            </a:prstGeom>
            <a:gradFill rotWithShape="1">
              <a:gsLst>
                <a:gs pos="0">
                  <a:schemeClr val="accent2"/>
                </a:gs>
                <a:gs pos="100000">
                  <a:srgbClr val="6A0F13"/>
                </a:gs>
              </a:gsLst>
              <a:lin ang="18900000" scaled="1"/>
              <a:tileRect/>
            </a:gradFill>
            <a:ln w="9525">
              <a:noFill/>
            </a:ln>
          </p:spPr>
          <p:txBody>
            <a:bodyPr anchor="ctr" anchorCtr="0">
              <a:spAutoFit/>
            </a:bodyPr>
            <a:p>
              <a:endParaRPr lang="zh-CN" altLang="zh-CN" dirty="0">
                <a:latin typeface="Lucida Sans Unicode" panose="020B0602030504020204" pitchFamily="34" charset="0"/>
                <a:ea typeface="黑体" panose="02010609060101010101" pitchFamily="49" charset="-122"/>
              </a:endParaRPr>
            </a:p>
          </p:txBody>
        </p:sp>
      </p:grpSp>
      <p:grpSp>
        <p:nvGrpSpPr>
          <p:cNvPr id="24587" name="Group 24"/>
          <p:cNvGrpSpPr/>
          <p:nvPr/>
        </p:nvGrpSpPr>
        <p:grpSpPr>
          <a:xfrm>
            <a:off x="2100263" y="3063875"/>
            <a:ext cx="381000" cy="381000"/>
            <a:chOff x="0" y="0"/>
            <a:chExt cx="1615" cy="1615"/>
          </a:xfrm>
        </p:grpSpPr>
        <p:sp>
          <p:nvSpPr>
            <p:cNvPr id="24602" name="Oval 24"/>
            <p:cNvSpPr/>
            <p:nvPr/>
          </p:nvSpPr>
          <p:spPr>
            <a:xfrm>
              <a:off x="0" y="0"/>
              <a:ext cx="1615" cy="1615"/>
            </a:xfrm>
            <a:prstGeom prst="ellipse">
              <a:avLst/>
            </a:prstGeom>
            <a:gradFill rotWithShape="1">
              <a:gsLst>
                <a:gs pos="0">
                  <a:srgbClr val="767676"/>
                </a:gs>
                <a:gs pos="50000">
                  <a:srgbClr val="FFFFFF"/>
                </a:gs>
                <a:gs pos="100000">
                  <a:srgbClr val="767676"/>
                </a:gs>
              </a:gsLst>
              <a:lin ang="540000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24603" name="Oval 25"/>
            <p:cNvSpPr/>
            <p:nvPr/>
          </p:nvSpPr>
          <p:spPr>
            <a:xfrm>
              <a:off x="92" y="91"/>
              <a:ext cx="1430" cy="1430"/>
            </a:xfrm>
            <a:prstGeom prst="ellipse">
              <a:avLst/>
            </a:prstGeom>
            <a:gradFill rotWithShape="1">
              <a:gsLst>
                <a:gs pos="0">
                  <a:srgbClr val="FFFFFF"/>
                </a:gs>
                <a:gs pos="50000">
                  <a:srgbClr val="A2A2A2"/>
                </a:gs>
                <a:gs pos="100000">
                  <a:srgbClr val="FFFFFF"/>
                </a:gs>
              </a:gsLst>
              <a:lin ang="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13339" name="Oval 26"/>
            <p:cNvSpPr>
              <a:spLocks noChangeArrowheads="1"/>
            </p:cNvSpPr>
            <p:nvPr/>
          </p:nvSpPr>
          <p:spPr bwMode="auto">
            <a:xfrm>
              <a:off x="175" y="175"/>
              <a:ext cx="1265" cy="1265"/>
            </a:xfrm>
            <a:prstGeom prst="ellipse">
              <a:avLst/>
            </a:prstGeom>
            <a:gradFill rotWithShape="1">
              <a:gsLst>
                <a:gs pos="0">
                  <a:schemeClr val="hlink"/>
                </a:gs>
                <a:gs pos="50000">
                  <a:srgbClr val="FFFFFF"/>
                </a:gs>
                <a:gs pos="100000">
                  <a:schemeClr val="hlink"/>
                </a:gs>
              </a:gsLst>
              <a:lin ang="18900000" scaled="1"/>
            </a:gradFill>
            <a:ln>
              <a:noFill/>
            </a:ln>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24605" name="Oval 27"/>
            <p:cNvSpPr/>
            <p:nvPr/>
          </p:nvSpPr>
          <p:spPr>
            <a:xfrm>
              <a:off x="176" y="176"/>
              <a:ext cx="1262" cy="1264"/>
            </a:xfrm>
            <a:prstGeom prst="ellipse">
              <a:avLst/>
            </a:prstGeom>
            <a:gradFill rotWithShape="1">
              <a:gsLst>
                <a:gs pos="0">
                  <a:schemeClr val="accent1"/>
                </a:gs>
                <a:gs pos="100000">
                  <a:srgbClr val="154B58"/>
                </a:gs>
              </a:gsLst>
              <a:lin ang="5400000" scaled="1"/>
              <a:tileRect/>
            </a:gradFill>
            <a:ln w="9525">
              <a:noFill/>
            </a:ln>
          </p:spPr>
          <p:txBody>
            <a:bodyPr wrap="none" anchor="ctr" anchorCtr="0">
              <a:spAutoFit/>
            </a:bodyPr>
            <a:p>
              <a:endParaRPr lang="zh-CN" altLang="zh-CN" dirty="0">
                <a:latin typeface="Lucida Sans Unicode" panose="020B0602030504020204" pitchFamily="34" charset="0"/>
                <a:ea typeface="黑体" panose="02010609060101010101" pitchFamily="49" charset="-122"/>
              </a:endParaRPr>
            </a:p>
          </p:txBody>
        </p:sp>
        <p:sp>
          <p:nvSpPr>
            <p:cNvPr id="13341" name="Oval 28"/>
            <p:cNvSpPr>
              <a:spLocks noChangeArrowheads="1"/>
            </p:cNvSpPr>
            <p:nvPr/>
          </p:nvSpPr>
          <p:spPr bwMode="auto">
            <a:xfrm>
              <a:off x="256" y="256"/>
              <a:ext cx="1097" cy="1104"/>
            </a:xfrm>
            <a:prstGeom prst="ellipse">
              <a:avLst/>
            </a:prstGeom>
            <a:gradFill rotWithShape="1">
              <a:gsLst>
                <a:gs pos="0">
                  <a:schemeClr val="hlink"/>
                </a:gs>
                <a:gs pos="50000">
                  <a:srgbClr val="8A460E"/>
                </a:gs>
                <a:gs pos="100000">
                  <a:schemeClr val="hlink"/>
                </a:gs>
              </a:gsLst>
              <a:lin ang="2700000" scaled="1"/>
            </a:gradFill>
            <a:ln>
              <a:noFill/>
            </a:ln>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24607" name="Oval 29"/>
            <p:cNvSpPr/>
            <p:nvPr/>
          </p:nvSpPr>
          <p:spPr>
            <a:xfrm>
              <a:off x="259" y="259"/>
              <a:ext cx="1096" cy="1098"/>
            </a:xfrm>
            <a:prstGeom prst="ellipse">
              <a:avLst/>
            </a:prstGeom>
            <a:gradFill rotWithShape="1">
              <a:gsLst>
                <a:gs pos="0">
                  <a:schemeClr val="accent1"/>
                </a:gs>
                <a:gs pos="100000">
                  <a:srgbClr val="164F5D"/>
                </a:gs>
              </a:gsLst>
              <a:lin ang="18900000" scaled="1"/>
              <a:tileRect/>
            </a:gradFill>
            <a:ln w="9525">
              <a:noFill/>
            </a:ln>
          </p:spPr>
          <p:txBody>
            <a:bodyPr anchor="ctr" anchorCtr="0">
              <a:spAutoFit/>
            </a:bodyPr>
            <a:p>
              <a:endParaRPr lang="zh-CN" altLang="zh-CN" dirty="0">
                <a:latin typeface="Lucida Sans Unicode" panose="020B0602030504020204" pitchFamily="34" charset="0"/>
                <a:ea typeface="黑体" panose="02010609060101010101" pitchFamily="49" charset="-122"/>
              </a:endParaRPr>
            </a:p>
          </p:txBody>
        </p:sp>
      </p:grpSp>
      <p:grpSp>
        <p:nvGrpSpPr>
          <p:cNvPr id="24588" name="Group 31"/>
          <p:cNvGrpSpPr/>
          <p:nvPr/>
        </p:nvGrpSpPr>
        <p:grpSpPr>
          <a:xfrm>
            <a:off x="1524000" y="4857750"/>
            <a:ext cx="381000" cy="381000"/>
            <a:chOff x="0" y="0"/>
            <a:chExt cx="1615" cy="1615"/>
          </a:xfrm>
        </p:grpSpPr>
        <p:sp>
          <p:nvSpPr>
            <p:cNvPr id="24596" name="Oval 31"/>
            <p:cNvSpPr/>
            <p:nvPr/>
          </p:nvSpPr>
          <p:spPr>
            <a:xfrm>
              <a:off x="0" y="0"/>
              <a:ext cx="1615" cy="1615"/>
            </a:xfrm>
            <a:prstGeom prst="ellipse">
              <a:avLst/>
            </a:prstGeom>
            <a:gradFill rotWithShape="1">
              <a:gsLst>
                <a:gs pos="0">
                  <a:srgbClr val="767676"/>
                </a:gs>
                <a:gs pos="50000">
                  <a:srgbClr val="FFFFFF"/>
                </a:gs>
                <a:gs pos="100000">
                  <a:srgbClr val="767676"/>
                </a:gs>
              </a:gsLst>
              <a:lin ang="540000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24597" name="Oval 32"/>
            <p:cNvSpPr/>
            <p:nvPr/>
          </p:nvSpPr>
          <p:spPr>
            <a:xfrm>
              <a:off x="92" y="91"/>
              <a:ext cx="1430" cy="1430"/>
            </a:xfrm>
            <a:prstGeom prst="ellipse">
              <a:avLst/>
            </a:prstGeom>
            <a:gradFill rotWithShape="1">
              <a:gsLst>
                <a:gs pos="0">
                  <a:srgbClr val="FFFFFF"/>
                </a:gs>
                <a:gs pos="50000">
                  <a:srgbClr val="A2A2A2"/>
                </a:gs>
                <a:gs pos="100000">
                  <a:srgbClr val="FFFFFF"/>
                </a:gs>
              </a:gsLst>
              <a:lin ang="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13346" name="Oval 33"/>
            <p:cNvSpPr>
              <a:spLocks noChangeArrowheads="1"/>
            </p:cNvSpPr>
            <p:nvPr/>
          </p:nvSpPr>
          <p:spPr bwMode="auto">
            <a:xfrm>
              <a:off x="175" y="175"/>
              <a:ext cx="1265" cy="1265"/>
            </a:xfrm>
            <a:prstGeom prst="ellipse">
              <a:avLst/>
            </a:prstGeom>
            <a:gradFill rotWithShape="1">
              <a:gsLst>
                <a:gs pos="0">
                  <a:schemeClr val="hlink"/>
                </a:gs>
                <a:gs pos="50000">
                  <a:srgbClr val="FFFFFF"/>
                </a:gs>
                <a:gs pos="100000">
                  <a:schemeClr val="hlink"/>
                </a:gs>
              </a:gsLst>
              <a:lin ang="18900000" scaled="1"/>
            </a:gradFill>
            <a:ln>
              <a:noFill/>
            </a:ln>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24599" name="Oval 34"/>
            <p:cNvSpPr/>
            <p:nvPr/>
          </p:nvSpPr>
          <p:spPr>
            <a:xfrm>
              <a:off x="176" y="176"/>
              <a:ext cx="1262" cy="1264"/>
            </a:xfrm>
            <a:prstGeom prst="ellipse">
              <a:avLst/>
            </a:prstGeom>
            <a:gradFill rotWithShape="1">
              <a:gsLst>
                <a:gs pos="0">
                  <a:srgbClr val="000000"/>
                </a:gs>
                <a:gs pos="100000">
                  <a:srgbClr val="8D67E1"/>
                </a:gs>
              </a:gsLst>
              <a:lin ang="18900000" scaled="1"/>
              <a:tileRect/>
            </a:gradFill>
            <a:ln w="9525">
              <a:noFill/>
            </a:ln>
          </p:spPr>
          <p:txBody>
            <a:bodyPr wrap="none" anchor="ctr" anchorCtr="0">
              <a:spAutoFit/>
            </a:bodyPr>
            <a:p>
              <a:endParaRPr lang="zh-CN" altLang="zh-CN" dirty="0">
                <a:latin typeface="Lucida Sans Unicode" panose="020B0602030504020204" pitchFamily="34" charset="0"/>
                <a:ea typeface="黑体" panose="02010609060101010101" pitchFamily="49" charset="-122"/>
              </a:endParaRPr>
            </a:p>
          </p:txBody>
        </p:sp>
        <p:sp>
          <p:nvSpPr>
            <p:cNvPr id="13348" name="Oval 35"/>
            <p:cNvSpPr>
              <a:spLocks noChangeArrowheads="1"/>
            </p:cNvSpPr>
            <p:nvPr/>
          </p:nvSpPr>
          <p:spPr bwMode="auto">
            <a:xfrm>
              <a:off x="256" y="256"/>
              <a:ext cx="1097" cy="1104"/>
            </a:xfrm>
            <a:prstGeom prst="ellipse">
              <a:avLst/>
            </a:prstGeom>
            <a:gradFill rotWithShape="1">
              <a:gsLst>
                <a:gs pos="0">
                  <a:schemeClr val="hlink"/>
                </a:gs>
                <a:gs pos="50000">
                  <a:srgbClr val="8A460E"/>
                </a:gs>
                <a:gs pos="100000">
                  <a:schemeClr val="hlink"/>
                </a:gs>
              </a:gsLst>
              <a:lin ang="2700000" scaled="1"/>
            </a:gradFill>
            <a:ln>
              <a:noFill/>
            </a:ln>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24601" name="Oval 36"/>
            <p:cNvSpPr/>
            <p:nvPr/>
          </p:nvSpPr>
          <p:spPr>
            <a:xfrm>
              <a:off x="259" y="259"/>
              <a:ext cx="1096" cy="1098"/>
            </a:xfrm>
            <a:prstGeom prst="ellipse">
              <a:avLst/>
            </a:prstGeom>
            <a:solidFill>
              <a:srgbClr val="7030A0"/>
            </a:solidFill>
            <a:ln w="9525">
              <a:noFill/>
            </a:ln>
          </p:spPr>
          <p:txBody>
            <a:bodyPr anchor="ctr" anchorCtr="0">
              <a:spAutoFit/>
            </a:bodyPr>
            <a:p>
              <a:endParaRPr lang="zh-CN" altLang="zh-CN" dirty="0">
                <a:latin typeface="Lucida Sans Unicode" panose="020B0602030504020204" pitchFamily="34" charset="0"/>
                <a:ea typeface="黑体" panose="02010609060101010101" pitchFamily="49" charset="-122"/>
              </a:endParaRPr>
            </a:p>
          </p:txBody>
        </p:sp>
      </p:grpSp>
      <p:grpSp>
        <p:nvGrpSpPr>
          <p:cNvPr id="24589" name="Group 38"/>
          <p:cNvGrpSpPr/>
          <p:nvPr/>
        </p:nvGrpSpPr>
        <p:grpSpPr>
          <a:xfrm>
            <a:off x="2025650" y="3986213"/>
            <a:ext cx="355600" cy="381000"/>
            <a:chOff x="0" y="0"/>
            <a:chExt cx="1615" cy="1615"/>
          </a:xfrm>
        </p:grpSpPr>
        <p:sp>
          <p:nvSpPr>
            <p:cNvPr id="24590" name="Oval 38"/>
            <p:cNvSpPr/>
            <p:nvPr/>
          </p:nvSpPr>
          <p:spPr>
            <a:xfrm>
              <a:off x="0" y="0"/>
              <a:ext cx="1615" cy="1615"/>
            </a:xfrm>
            <a:prstGeom prst="ellipse">
              <a:avLst/>
            </a:prstGeom>
            <a:gradFill rotWithShape="1">
              <a:gsLst>
                <a:gs pos="0">
                  <a:srgbClr val="767676"/>
                </a:gs>
                <a:gs pos="50000">
                  <a:srgbClr val="FFFFFF"/>
                </a:gs>
                <a:gs pos="100000">
                  <a:srgbClr val="767676"/>
                </a:gs>
              </a:gsLst>
              <a:lin ang="540000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24591" name="Oval 39"/>
            <p:cNvSpPr/>
            <p:nvPr/>
          </p:nvSpPr>
          <p:spPr>
            <a:xfrm>
              <a:off x="92" y="91"/>
              <a:ext cx="1430" cy="1430"/>
            </a:xfrm>
            <a:prstGeom prst="ellipse">
              <a:avLst/>
            </a:prstGeom>
            <a:gradFill rotWithShape="1">
              <a:gsLst>
                <a:gs pos="0">
                  <a:srgbClr val="FFFFFF"/>
                </a:gs>
                <a:gs pos="50000">
                  <a:srgbClr val="A2A2A2"/>
                </a:gs>
                <a:gs pos="100000">
                  <a:srgbClr val="FFFFFF"/>
                </a:gs>
              </a:gsLst>
              <a:lin ang="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13353" name="Oval 40"/>
            <p:cNvSpPr>
              <a:spLocks noChangeArrowheads="1"/>
            </p:cNvSpPr>
            <p:nvPr/>
          </p:nvSpPr>
          <p:spPr bwMode="auto">
            <a:xfrm>
              <a:off x="173" y="175"/>
              <a:ext cx="1262" cy="1265"/>
            </a:xfrm>
            <a:prstGeom prst="ellipse">
              <a:avLst/>
            </a:prstGeom>
            <a:gradFill rotWithShape="1">
              <a:gsLst>
                <a:gs pos="0">
                  <a:schemeClr val="hlink"/>
                </a:gs>
                <a:gs pos="50000">
                  <a:srgbClr val="FFFFFF"/>
                </a:gs>
                <a:gs pos="100000">
                  <a:schemeClr val="hlink"/>
                </a:gs>
              </a:gsLst>
              <a:lin ang="18900000" scaled="1"/>
            </a:gradFill>
            <a:ln>
              <a:noFill/>
            </a:ln>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24593" name="Oval 41"/>
            <p:cNvSpPr/>
            <p:nvPr/>
          </p:nvSpPr>
          <p:spPr>
            <a:xfrm>
              <a:off x="176" y="176"/>
              <a:ext cx="1262" cy="1264"/>
            </a:xfrm>
            <a:prstGeom prst="ellipse">
              <a:avLst/>
            </a:prstGeom>
            <a:gradFill rotWithShape="1">
              <a:gsLst>
                <a:gs pos="0">
                  <a:srgbClr val="000000"/>
                </a:gs>
                <a:gs pos="100000">
                  <a:srgbClr val="E35E23"/>
                </a:gs>
              </a:gsLst>
              <a:lin ang="18900000" scaled="1"/>
              <a:tileRect/>
            </a:gradFill>
            <a:ln w="9525">
              <a:noFill/>
            </a:ln>
          </p:spPr>
          <p:txBody>
            <a:bodyPr wrap="none" anchor="ctr" anchorCtr="0">
              <a:spAutoFit/>
            </a:bodyPr>
            <a:p>
              <a:endParaRPr lang="zh-CN" altLang="zh-CN" dirty="0">
                <a:latin typeface="Lucida Sans Unicode" panose="020B0602030504020204" pitchFamily="34" charset="0"/>
                <a:ea typeface="黑体" panose="02010609060101010101" pitchFamily="49" charset="-122"/>
              </a:endParaRPr>
            </a:p>
          </p:txBody>
        </p:sp>
        <p:sp>
          <p:nvSpPr>
            <p:cNvPr id="13355" name="Oval 42"/>
            <p:cNvSpPr>
              <a:spLocks noChangeArrowheads="1"/>
            </p:cNvSpPr>
            <p:nvPr/>
          </p:nvSpPr>
          <p:spPr bwMode="auto">
            <a:xfrm>
              <a:off x="260" y="256"/>
              <a:ext cx="1096" cy="1104"/>
            </a:xfrm>
            <a:prstGeom prst="ellipse">
              <a:avLst/>
            </a:prstGeom>
            <a:gradFill rotWithShape="1">
              <a:gsLst>
                <a:gs pos="0">
                  <a:schemeClr val="hlink"/>
                </a:gs>
                <a:gs pos="50000">
                  <a:srgbClr val="8A460E"/>
                </a:gs>
                <a:gs pos="100000">
                  <a:schemeClr val="hlink"/>
                </a:gs>
              </a:gsLst>
              <a:lin ang="2700000" scaled="1"/>
            </a:gradFill>
            <a:ln>
              <a:noFill/>
            </a:ln>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24595" name="Oval 43"/>
            <p:cNvSpPr/>
            <p:nvPr/>
          </p:nvSpPr>
          <p:spPr>
            <a:xfrm>
              <a:off x="259" y="259"/>
              <a:ext cx="1096" cy="1098"/>
            </a:xfrm>
            <a:prstGeom prst="ellipse">
              <a:avLst/>
            </a:prstGeom>
            <a:gradFill rotWithShape="1">
              <a:gsLst>
                <a:gs pos="0">
                  <a:srgbClr val="E35E23"/>
                </a:gs>
                <a:gs pos="100000">
                  <a:srgbClr val="6E2E11"/>
                </a:gs>
              </a:gsLst>
              <a:lin ang="18900000" scaled="1"/>
              <a:tileRect/>
            </a:gradFill>
            <a:ln w="9525">
              <a:noFill/>
            </a:ln>
          </p:spPr>
          <p:txBody>
            <a:bodyPr anchor="ctr" anchorCtr="0">
              <a:spAutoFit/>
            </a:bodyPr>
            <a:p>
              <a:endParaRPr lang="zh-CN" altLang="zh-CN" dirty="0">
                <a:latin typeface="Lucida Sans Unicode" panose="020B0602030504020204" pitchFamily="34" charset="0"/>
                <a:ea typeface="黑体" panose="02010609060101010101" pitchFamily="49" charset="-122"/>
              </a:endParaRPr>
            </a:p>
          </p:txBody>
        </p:sp>
      </p:grpSp>
      <p:sp>
        <p:nvSpPr>
          <p:cNvPr id="26626" name="Text Box 2"/>
          <p:cNvSpPr txBox="1">
            <a:spLocks noChangeArrowheads="1"/>
          </p:cNvSpPr>
          <p:nvPr/>
        </p:nvSpPr>
        <p:spPr bwMode="auto">
          <a:xfrm>
            <a:off x="-36195" y="44450"/>
            <a:ext cx="9001125" cy="762635"/>
          </a:xfrm>
          <a:prstGeom prst="rect">
            <a:avLst/>
          </a:prstGeom>
          <a:noFill/>
          <a:ln>
            <a:noFill/>
          </a:ln>
          <a:effectLst>
            <a:prstShdw prst="shdw17" dist="17961" dir="2700000">
              <a:schemeClr val="accent1">
                <a:gamma/>
                <a:shade val="60000"/>
                <a:invGamma/>
              </a:schemeClr>
            </a:prstShdw>
          </a:effectLst>
        </p:spPr>
        <p:txBody>
          <a:bodyPr>
            <a:noAutofit/>
          </a:bodyPr>
          <a:lstStyle/>
          <a:p>
            <a:pPr marR="0" algn="l" defTabSz="914400">
              <a:spcBef>
                <a:spcPct val="50000"/>
              </a:spcBef>
              <a:buClrTx/>
              <a:buSzTx/>
              <a:buFontTx/>
              <a:buNone/>
              <a:defRPr/>
            </a:pPr>
            <a:r>
              <a:rPr kumimoji="0" lang="en-US" altLang="zh-CN" sz="3600" kern="1200" cap="none" spc="0" normalizeH="0" baseline="0" noProof="0" dirty="0">
                <a:solidFill>
                  <a:srgbClr val="CC0000"/>
                </a:solidFill>
                <a:latin typeface="微软雅黑" panose="020B0503020204020204" pitchFamily="34" charset="-122"/>
                <a:ea typeface="微软雅黑" panose="020B0503020204020204" pitchFamily="34" charset="-122"/>
                <a:cs typeface="+mn-cs"/>
              </a:rPr>
              <a:t>BA</a:t>
            </a:r>
            <a:r>
              <a:rPr kumimoji="0" lang="zh-CN" altLang="en-US" sz="3600" kern="1200" cap="none" spc="0" normalizeH="0" baseline="0" noProof="0" dirty="0">
                <a:solidFill>
                  <a:srgbClr val="CC0000"/>
                </a:solidFill>
                <a:latin typeface="微软雅黑" panose="020B0503020204020204" pitchFamily="34" charset="-122"/>
                <a:ea typeface="微软雅黑" panose="020B0503020204020204" pitchFamily="34" charset="-122"/>
                <a:cs typeface="+mn-cs"/>
              </a:rPr>
              <a:t>系统构成及节能改造</a:t>
            </a:r>
            <a:endParaRPr kumimoji="0" lang="zh-CN" altLang="en-US" sz="3600" kern="1200" cap="none" spc="0" normalizeH="0" baseline="0" noProof="0" dirty="0">
              <a:solidFill>
                <a:srgbClr val="CC0000"/>
              </a:solidFill>
              <a:latin typeface="微软雅黑" panose="020B0503020204020204" pitchFamily="34" charset="-122"/>
              <a:ea typeface="微软雅黑" panose="020B0503020204020204" pitchFamily="34" charset="-122"/>
              <a:cs typeface="+mn-cs"/>
            </a:endParaRPr>
          </a:p>
          <a:p>
            <a:pPr marR="0" algn="l" defTabSz="914400">
              <a:spcBef>
                <a:spcPct val="50000"/>
              </a:spcBef>
              <a:buClrTx/>
              <a:buSzTx/>
              <a:buFontTx/>
              <a:buNone/>
              <a:defRPr/>
            </a:pPr>
            <a:endParaRPr kumimoji="0" lang="zh-CN" altLang="en-US" sz="3600" kern="1200" cap="none" spc="0" normalizeH="0" baseline="0" noProof="0" dirty="0">
              <a:solidFill>
                <a:srgbClr val="CC0000"/>
              </a:solidFill>
              <a:latin typeface="微软雅黑" panose="020B0503020204020204" pitchFamily="34" charset="-122"/>
              <a:ea typeface="微软雅黑" panose="020B0503020204020204" pitchFamily="34" charset="-122"/>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10795" y="4445"/>
            <a:ext cx="9035415" cy="669290"/>
          </a:xfrm>
          <a:prstGeom prst="rect">
            <a:avLst/>
          </a:prstGeom>
          <a:noFill/>
        </p:spPr>
        <p:txBody>
          <a:bodyPr wrap="square" rtlCol="0" anchor="t">
            <a:noAutofit/>
          </a:bodyPr>
          <a:p>
            <a:pPr marR="0" algn="ctr" defTabSz="914400">
              <a:spcBef>
                <a:spcPct val="50000"/>
              </a:spcBef>
              <a:buClrTx/>
              <a:buSzTx/>
              <a:buFontTx/>
              <a:buNone/>
              <a:defRPr/>
            </a:pPr>
            <a:r>
              <a:rPr lang="zh-CN" altLang="en-US" sz="3600" noProof="0" dirty="0">
                <a:solidFill>
                  <a:srgbClr val="CC0000"/>
                </a:solidFill>
                <a:sym typeface="+mn-ea"/>
              </a:rPr>
              <a:t>序言</a:t>
            </a:r>
            <a:endParaRPr kumimoji="0" lang="en-US" altLang="zh-CN" sz="3600" kern="1200" cap="none" spc="0" normalizeH="0" baseline="0" noProof="0" dirty="0">
              <a:solidFill>
                <a:srgbClr val="CC0000"/>
              </a:solidFill>
              <a:latin typeface="微软雅黑" panose="020B0503020204020204" pitchFamily="34" charset="-122"/>
              <a:ea typeface="微软雅黑" panose="020B0503020204020204" pitchFamily="34" charset="-122"/>
              <a:cs typeface="+mn-cs"/>
            </a:endParaRPr>
          </a:p>
          <a:p>
            <a:pPr marR="0" algn="l" defTabSz="914400">
              <a:spcBef>
                <a:spcPct val="50000"/>
              </a:spcBef>
              <a:buClrTx/>
              <a:buSzTx/>
              <a:buFontTx/>
              <a:buNone/>
              <a:defRPr/>
            </a:pPr>
            <a:endParaRPr lang="zh-CN" altLang="en-US" sz="3600" noProof="0" dirty="0">
              <a:solidFill>
                <a:srgbClr val="CC0000"/>
              </a:solidFill>
              <a:sym typeface="+mn-ea"/>
            </a:endParaRPr>
          </a:p>
        </p:txBody>
      </p:sp>
      <p:sp>
        <p:nvSpPr>
          <p:cNvPr id="2" name="文本框 1"/>
          <p:cNvSpPr txBox="1"/>
          <p:nvPr/>
        </p:nvSpPr>
        <p:spPr>
          <a:xfrm>
            <a:off x="297815" y="888365"/>
            <a:ext cx="5379720" cy="670560"/>
          </a:xfrm>
          <a:prstGeom prst="rect">
            <a:avLst/>
          </a:prstGeom>
          <a:noFill/>
        </p:spPr>
        <p:txBody>
          <a:bodyPr wrap="square" rtlCol="0">
            <a:noAutofit/>
          </a:bodyPr>
          <a:p>
            <a:r>
              <a:rPr lang="en-US" altLang="zh-CN"/>
              <a:t>BA  Building Automation </a:t>
            </a:r>
            <a:r>
              <a:rPr lang="en-US" altLang="zh-CN" sz="2400"/>
              <a:t>System</a:t>
            </a:r>
            <a:endParaRPr lang="zh-CN" altLang="en-US" sz="2400"/>
          </a:p>
        </p:txBody>
      </p:sp>
      <p:sp>
        <p:nvSpPr>
          <p:cNvPr id="9" name="AutoShape 8"/>
          <p:cNvSpPr/>
          <p:nvPr>
            <p:custDataLst>
              <p:tags r:id="rId1"/>
            </p:custDataLst>
          </p:nvPr>
        </p:nvSpPr>
        <p:spPr>
          <a:xfrm>
            <a:off x="4680585" y="2133600"/>
            <a:ext cx="4292600" cy="1579880"/>
          </a:xfrm>
          <a:prstGeom prst="roundRect">
            <a:avLst>
              <a:gd name="adj" fmla="val 6315"/>
            </a:avLst>
          </a:prstGeom>
          <a:solidFill>
            <a:srgbClr val="FFFFFF">
              <a:alpha val="100000"/>
            </a:srgbClr>
          </a:solidFill>
          <a:ln w="25400" cap="flat" cmpd="sng">
            <a:noFill/>
            <a:prstDash val="solid"/>
            <a:round/>
          </a:ln>
          <a:effectLst>
            <a:outerShdw blurRad="190500" dist="50800" dir="5400000" algn="tl" rotWithShape="0">
              <a:srgbClr val="000000">
                <a:alpha val="8000"/>
              </a:srgbClr>
            </a:outerShdw>
          </a:effectLst>
        </p:spPr>
        <p:txBody>
          <a:bodyPr vert="horz" wrap="square" lIns="63500" tIns="63500" rIns="63500" bIns="63500" rtlCol="0" anchor="ctr"/>
          <a:lstStyle/>
          <a:p>
            <a:pPr algn="ctr">
              <a:defRPr/>
            </a:pPr>
          </a:p>
        </p:txBody>
      </p:sp>
      <p:sp>
        <p:nvSpPr>
          <p:cNvPr id="12" name="AutoShape 11"/>
          <p:cNvSpPr/>
          <p:nvPr>
            <p:custDataLst>
              <p:tags r:id="rId2"/>
            </p:custDataLst>
          </p:nvPr>
        </p:nvSpPr>
        <p:spPr>
          <a:xfrm>
            <a:off x="4723130" y="2228850"/>
            <a:ext cx="4891405" cy="3810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a:t>DDC</a:t>
            </a:r>
            <a:r>
              <a:rPr lang="zh-CN" altLang="en-US"/>
              <a:t>控制器</a:t>
            </a:r>
            <a:endParaRPr lang="zh-CN" altLang="en-US"/>
          </a:p>
        </p:txBody>
      </p:sp>
      <p:sp>
        <p:nvSpPr>
          <p:cNvPr id="13" name="AutoShape 12"/>
          <p:cNvSpPr/>
          <p:nvPr>
            <p:custDataLst>
              <p:tags r:id="rId3"/>
            </p:custDataLst>
          </p:nvPr>
        </p:nvSpPr>
        <p:spPr>
          <a:xfrm>
            <a:off x="4722495" y="2637155"/>
            <a:ext cx="3935095" cy="977900"/>
          </a:xfrm>
          <a:prstGeom prst="rect">
            <a:avLst/>
          </a:prstGeom>
          <a:noFill/>
          <a:ln w="9501" cap="flat" cmpd="sng">
            <a:noFill/>
            <a:prstDash val="solid"/>
            <a:round/>
          </a:ln>
        </p:spPr>
        <p:txBody>
          <a:bodyPr vert="horz" wrap="square" lIns="0" tIns="0" rIns="0" bIns="0" rtlCol="0" anchor="t" anchorCtr="0"/>
          <a:lstStyle/>
          <a:p>
            <a:pPr indent="0" algn="l">
              <a:lnSpc>
                <a:spcPct val="117000"/>
              </a:lnSpc>
              <a:defRPr/>
            </a:pPr>
            <a:r>
              <a:rPr lang="zh-CN" altLang="en-US" sz="16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可编程的控制器，针对输入信号通过程序集算法生成控制信号，通过输出信号控制设备。</a:t>
            </a:r>
            <a:endParaRPr lang="zh-CN" altLang="en-US" sz="16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l">
              <a:lnSpc>
                <a:spcPct val="117000"/>
              </a:lnSpc>
              <a:defRPr/>
            </a:pPr>
            <a:r>
              <a:rPr lang="zh-CN" altLang="en-US" sz="16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输入信号：</a:t>
            </a:r>
            <a:r>
              <a:rPr lang="en-US" altLang="zh-CN" sz="16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AI /DI</a:t>
            </a:r>
            <a:endParaRPr lang="zh-CN" altLang="en-US" sz="16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l">
              <a:lnSpc>
                <a:spcPct val="117000"/>
              </a:lnSpc>
              <a:defRPr/>
            </a:pPr>
            <a:r>
              <a:rPr lang="zh-CN" altLang="en-US" sz="16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输出信号：</a:t>
            </a:r>
            <a:r>
              <a:rPr lang="en-US" sz="16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AO/DO</a:t>
            </a:r>
            <a:endParaRPr lang="zh-CN" altLang="en-US" sz="16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9" name="AutoShape 18"/>
          <p:cNvSpPr/>
          <p:nvPr>
            <p:custDataLst>
              <p:tags r:id="rId4"/>
            </p:custDataLst>
          </p:nvPr>
        </p:nvSpPr>
        <p:spPr>
          <a:xfrm>
            <a:off x="4723765" y="4057015"/>
            <a:ext cx="4248785" cy="1439545"/>
          </a:xfrm>
          <a:prstGeom prst="roundRect">
            <a:avLst>
              <a:gd name="adj" fmla="val 6315"/>
            </a:avLst>
          </a:prstGeom>
          <a:solidFill>
            <a:srgbClr val="FFFFFF">
              <a:alpha val="100000"/>
            </a:srgbClr>
          </a:solidFill>
          <a:ln w="25400" cap="flat" cmpd="sng">
            <a:noFill/>
            <a:prstDash val="solid"/>
            <a:round/>
          </a:ln>
          <a:effectLst>
            <a:outerShdw blurRad="190500" dist="50800" dir="5400000" algn="tl" rotWithShape="0">
              <a:srgbClr val="000000">
                <a:alpha val="8000"/>
              </a:srgbClr>
            </a:outerShdw>
          </a:effectLst>
        </p:spPr>
        <p:txBody>
          <a:bodyPr vert="horz" wrap="square" lIns="63500" tIns="63500" rIns="63500" bIns="63500" rtlCol="0" anchor="ctr"/>
          <a:lstStyle/>
          <a:p>
            <a:pPr algn="ctr">
              <a:defRPr/>
            </a:pPr>
          </a:p>
        </p:txBody>
      </p:sp>
      <p:sp>
        <p:nvSpPr>
          <p:cNvPr id="22" name="AutoShape 21"/>
          <p:cNvSpPr/>
          <p:nvPr>
            <p:custDataLst>
              <p:tags r:id="rId5"/>
            </p:custDataLst>
          </p:nvPr>
        </p:nvSpPr>
        <p:spPr>
          <a:xfrm>
            <a:off x="4722495" y="4097020"/>
            <a:ext cx="4907280" cy="3810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zh-CN" altLang="en-US" b="1" i="0" u="none" strike="noStrike">
                <a:solidFill>
                  <a:srgbClr val="1E3A8A"/>
                </a:solidFill>
                <a:latin typeface="Noto Sans SC" panose="020B0200000000000000" charset="-122"/>
                <a:ea typeface="Noto Sans SC" panose="020B0200000000000000" charset="-122"/>
                <a:cs typeface="Noto Sans SC" panose="020B0200000000000000" charset="-122"/>
                <a:sym typeface="Noto Sans SC" panose="020B0200000000000000" charset="-122"/>
              </a:rPr>
              <a:t>传感器、执行器</a:t>
            </a:r>
            <a:endParaRPr lang="zh-CN" altLang="en-US" b="1" i="0" u="none" strike="noStrike">
              <a:solidFill>
                <a:srgbClr val="1E3A8A"/>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23" name="AutoShape 22"/>
          <p:cNvSpPr/>
          <p:nvPr>
            <p:custDataLst>
              <p:tags r:id="rId6"/>
            </p:custDataLst>
          </p:nvPr>
        </p:nvSpPr>
        <p:spPr>
          <a:xfrm>
            <a:off x="4727575" y="4550410"/>
            <a:ext cx="4039235" cy="1130300"/>
          </a:xfrm>
          <a:prstGeom prst="rect">
            <a:avLst/>
          </a:prstGeom>
          <a:noFill/>
          <a:ln w="9501" cap="flat" cmpd="sng">
            <a:noFill/>
            <a:prstDash val="solid"/>
            <a:round/>
          </a:ln>
        </p:spPr>
        <p:txBody>
          <a:bodyPr vert="horz" wrap="square" lIns="0" tIns="0" rIns="0" bIns="0" rtlCol="0" anchor="t" anchorCtr="0"/>
          <a:lstStyle/>
          <a:p>
            <a:pPr indent="0" algn="l">
              <a:lnSpc>
                <a:spcPct val="117000"/>
              </a:lnSpc>
              <a:defRPr/>
            </a:pPr>
            <a:r>
              <a:rPr lang="zh-CN" altLang="en-US" sz="16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通过传感器将环境温度、湿度、压力、压差等参数转换为控制器可识别的电信号；输出信号通过执行器控制阀门的开度</a:t>
            </a:r>
            <a:r>
              <a:rPr lang="en-US" sz="16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a:t>
            </a:r>
            <a:endParaRPr lang="en-US" sz="1600"/>
          </a:p>
        </p:txBody>
      </p:sp>
      <p:pic>
        <p:nvPicPr>
          <p:cNvPr id="25" name="图片 24"/>
          <p:cNvPicPr/>
          <p:nvPr/>
        </p:nvPicPr>
        <p:blipFill>
          <a:blip r:embed="rId7"/>
          <a:stretch>
            <a:fillRect/>
          </a:stretch>
        </p:blipFill>
        <p:spPr>
          <a:xfrm>
            <a:off x="683578" y="2228533"/>
            <a:ext cx="1238250" cy="1209675"/>
          </a:xfrm>
          <a:prstGeom prst="rect">
            <a:avLst/>
          </a:prstGeom>
          <a:noFill/>
          <a:ln w="9525">
            <a:noFill/>
          </a:ln>
        </p:spPr>
      </p:pic>
      <p:sp>
        <p:nvSpPr>
          <p:cNvPr id="26" name="object 14"/>
          <p:cNvSpPr/>
          <p:nvPr/>
        </p:nvSpPr>
        <p:spPr>
          <a:xfrm>
            <a:off x="2195830" y="2183765"/>
            <a:ext cx="1343025" cy="1243330"/>
          </a:xfrm>
          <a:prstGeom prst="rect">
            <a:avLst/>
          </a:prstGeom>
          <a:blipFill>
            <a:blip r:embed="rId8" cstate="print"/>
            <a:stretch>
              <a:fillRect/>
            </a:stretch>
          </a:blipFill>
        </p:spPr>
        <p:txBody>
          <a:bodyPr wrap="square" lIns="0" tIns="0" rIns="0" bIns="0" rtlCol="0"/>
          <a:lstStyle/>
          <a:p/>
        </p:txBody>
      </p:sp>
      <p:sp>
        <p:nvSpPr>
          <p:cNvPr id="28" name="object 7"/>
          <p:cNvSpPr/>
          <p:nvPr/>
        </p:nvSpPr>
        <p:spPr>
          <a:xfrm>
            <a:off x="2654300" y="4293235"/>
            <a:ext cx="666115" cy="1279525"/>
          </a:xfrm>
          <a:prstGeom prst="rect">
            <a:avLst/>
          </a:prstGeom>
          <a:blipFill>
            <a:blip r:embed="rId9" cstate="print"/>
            <a:stretch>
              <a:fillRect/>
            </a:stretch>
          </a:blipFill>
        </p:spPr>
        <p:txBody>
          <a:bodyPr wrap="square" lIns="0" tIns="0" rIns="0" bIns="0" rtlCol="0"/>
          <a:lstStyle/>
          <a:p/>
        </p:txBody>
      </p:sp>
      <p:sp>
        <p:nvSpPr>
          <p:cNvPr id="29" name="object 14"/>
          <p:cNvSpPr/>
          <p:nvPr/>
        </p:nvSpPr>
        <p:spPr>
          <a:xfrm>
            <a:off x="1764030" y="4365625"/>
            <a:ext cx="796925" cy="996950"/>
          </a:xfrm>
          <a:prstGeom prst="rect">
            <a:avLst/>
          </a:prstGeom>
          <a:blipFill>
            <a:blip r:embed="rId10" cstate="print"/>
            <a:stretch>
              <a:fillRect/>
            </a:stretch>
          </a:blipFill>
        </p:spPr>
        <p:txBody>
          <a:bodyPr wrap="square" lIns="0" tIns="0" rIns="0" bIns="0" rtlCol="0"/>
          <a:lstStyle/>
          <a:p/>
        </p:txBody>
      </p:sp>
      <p:pic>
        <p:nvPicPr>
          <p:cNvPr id="30" name="图片 29" descr="图片18"/>
          <p:cNvPicPr>
            <a:picLocks noChangeAspect="1"/>
          </p:cNvPicPr>
          <p:nvPr/>
        </p:nvPicPr>
        <p:blipFill>
          <a:blip r:embed="rId11"/>
          <a:stretch>
            <a:fillRect/>
          </a:stretch>
        </p:blipFill>
        <p:spPr>
          <a:xfrm>
            <a:off x="539750" y="4364990"/>
            <a:ext cx="1087120" cy="1087120"/>
          </a:xfrm>
          <a:prstGeom prst="rect">
            <a:avLst/>
          </a:prstGeom>
        </p:spPr>
      </p:pic>
      <p:sp>
        <p:nvSpPr>
          <p:cNvPr id="31" name="文本框 30"/>
          <p:cNvSpPr txBox="1"/>
          <p:nvPr/>
        </p:nvSpPr>
        <p:spPr>
          <a:xfrm>
            <a:off x="297815" y="1557020"/>
            <a:ext cx="8402320" cy="794385"/>
          </a:xfrm>
          <a:prstGeom prst="rect">
            <a:avLst/>
          </a:prstGeom>
          <a:noFill/>
        </p:spPr>
        <p:txBody>
          <a:bodyPr wrap="square" rtlCol="0" anchor="t">
            <a:noAutofit/>
          </a:bodyPr>
          <a:p>
            <a:r>
              <a:rPr lang="en-US" altLang="zh-CN" sz="2400"/>
              <a:t>DDC</a:t>
            </a:r>
            <a:r>
              <a:rPr lang="zh-CN" altLang="en-US" sz="2400"/>
              <a:t>控制器、传感器及执行器</a:t>
            </a:r>
            <a:endParaRPr lang="zh-CN" altLang="en-US" sz="24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6"/>
          <p:cNvSpPr/>
          <p:nvPr/>
        </p:nvSpPr>
        <p:spPr>
          <a:xfrm>
            <a:off x="972185" y="1496695"/>
            <a:ext cx="7995285" cy="381000"/>
          </a:xfrm>
          <a:prstGeom prst="rect">
            <a:avLst/>
          </a:prstGeom>
          <a:noFill/>
          <a:ln w="9501" cap="flat" cmpd="sng">
            <a:noFill/>
            <a:prstDash val="solid"/>
            <a:round/>
          </a:ln>
        </p:spPr>
        <p:txBody>
          <a:bodyPr vert="horz" wrap="square" lIns="63500" tIns="25400" rIns="63500" bIns="25400" rtlCol="0" anchor="ctr" anchorCtr="0"/>
          <a:lstStyle/>
          <a:p>
            <a:pPr indent="0" algn="ctr">
              <a:lnSpc>
                <a:spcPct val="100000"/>
              </a:lnSpc>
              <a:defRPr/>
            </a:pPr>
            <a:r>
              <a:rPr lang="en-US" sz="2400" b="1" i="0" u="none" strike="noStrike">
                <a:solidFill>
                  <a:srgbClr val="88714E"/>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节能改造</a:t>
            </a:r>
            <a:r>
              <a:rPr lang="zh-CN" altLang="en-US" sz="2400" b="1" i="0" u="none" strike="noStrike">
                <a:solidFill>
                  <a:srgbClr val="88714E"/>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的基本策略及思路</a:t>
            </a:r>
            <a:endParaRPr lang="zh-CN" altLang="en-US" sz="2400" b="1" i="0" u="none" strike="noStrike">
              <a:solidFill>
                <a:srgbClr val="88714E"/>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7" name="AutoShape 7"/>
          <p:cNvSpPr/>
          <p:nvPr/>
        </p:nvSpPr>
        <p:spPr>
          <a:xfrm>
            <a:off x="5364480" y="2260600"/>
            <a:ext cx="3423920" cy="1651000"/>
          </a:xfrm>
          <a:prstGeom prst="rect">
            <a:avLst/>
          </a:prstGeom>
          <a:noFill/>
          <a:ln w="9501" cap="flat" cmpd="sng">
            <a:noFill/>
            <a:prstDash val="solid"/>
            <a:round/>
          </a:ln>
        </p:spPr>
        <p:txBody>
          <a:bodyPr vert="horz" wrap="square" lIns="88900" tIns="63500" rIns="88900" bIns="63500" rtlCol="0" anchor="t" anchorCtr="0"/>
          <a:lstStyle/>
          <a:p>
            <a:pPr indent="0" algn="l">
              <a:lnSpc>
                <a:spcPct val="125000"/>
              </a:lnSpc>
              <a:defRPr/>
            </a:pPr>
            <a:r>
              <a:rPr lang="en-US" sz="1400" b="0" i="0" u="none" strike="noStrike">
                <a:solidFill>
                  <a:srgbClr val="595959"/>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对既有高能耗建筑进行节能改造，是实现建筑领域碳减排的重要途径。</a:t>
            </a:r>
            <a:endParaRPr lang="en-US" sz="1400"/>
          </a:p>
          <a:p>
            <a:pPr indent="0" algn="l">
              <a:lnSpc>
                <a:spcPct val="125000"/>
              </a:lnSpc>
            </a:pPr>
            <a:r>
              <a:rPr lang="en-US" sz="1400" b="0" i="0" u="none" strike="noStrike">
                <a:solidFill>
                  <a:srgbClr val="595959"/>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通过综合节能改造方案实施，可实现</a:t>
            </a:r>
            <a:r>
              <a:rPr lang="en-US" sz="1400" b="1" i="0" u="none" strike="noStrike">
                <a:solidFill>
                  <a:srgbClr val="88714E"/>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10%至35%</a:t>
            </a:r>
            <a:r>
              <a:rPr lang="en-US" sz="1400" b="0" i="0" u="none" strike="noStrike">
                <a:solidFill>
                  <a:srgbClr val="595959"/>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的综合节能率，显著降低建筑运行能耗。</a:t>
            </a:r>
            <a:endParaRPr lang="en-US" sz="1400" b="0" i="0" u="none" strike="noStrike">
              <a:solidFill>
                <a:srgbClr val="595959"/>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8" name="AutoShape 8"/>
          <p:cNvSpPr/>
          <p:nvPr/>
        </p:nvSpPr>
        <p:spPr>
          <a:xfrm>
            <a:off x="635000" y="4445000"/>
            <a:ext cx="1649730" cy="279400"/>
          </a:xfrm>
          <a:prstGeom prst="rect">
            <a:avLst/>
          </a:prstGeom>
          <a:noFill/>
          <a:ln w="9501" cap="flat" cmpd="sng">
            <a:noFill/>
            <a:prstDash val="solid"/>
            <a:round/>
          </a:ln>
        </p:spPr>
        <p:txBody>
          <a:bodyPr vert="horz" wrap="square" lIns="88900" tIns="25400" rIns="88900" bIns="25400" rtlCol="0" anchor="ctr" anchorCtr="0"/>
          <a:lstStyle/>
          <a:p>
            <a:pPr indent="0" algn="l">
              <a:lnSpc>
                <a:spcPct val="100000"/>
              </a:lnSpc>
              <a:defRPr/>
            </a:pPr>
            <a:r>
              <a:rPr lang="en-US" sz="1800" b="1" i="0" u="none" strike="noStrike">
                <a:solidFill>
                  <a:srgbClr val="88714E"/>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改造核心要点</a:t>
            </a:r>
            <a:endParaRPr lang="en-US" sz="1800" b="1" i="0" u="none" strike="noStrike">
              <a:solidFill>
                <a:srgbClr val="88714E"/>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9" name="AutoShape 9"/>
          <p:cNvSpPr/>
          <p:nvPr/>
        </p:nvSpPr>
        <p:spPr>
          <a:xfrm>
            <a:off x="366395" y="4800600"/>
            <a:ext cx="2372995" cy="1397000"/>
          </a:xfrm>
          <a:prstGeom prst="rect">
            <a:avLst/>
          </a:prstGeom>
          <a:noFill/>
          <a:ln w="9501" cap="flat" cmpd="sng">
            <a:noFill/>
            <a:prstDash val="solid"/>
            <a:round/>
          </a:ln>
        </p:spPr>
        <p:txBody>
          <a:bodyPr vert="horz" wrap="square" lIns="88900" tIns="50800" rIns="88900" bIns="50800" rtlCol="0" anchor="t" anchorCtr="0"/>
          <a:lstStyle/>
          <a:p>
            <a:pPr marL="101600" indent="-101600" algn="l">
              <a:lnSpc>
                <a:spcPct val="133000"/>
              </a:lnSpc>
              <a:buClr>
                <a:srgbClr val="646464"/>
              </a:buClr>
              <a:buFont typeface="Wingdings" panose="05000000000000000000"/>
              <a:buChar char="ü"/>
              <a:defRPr/>
            </a:pPr>
            <a:r>
              <a:rPr lang="en-US" sz="14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既有建筑能耗诊断评估</a:t>
            </a:r>
            <a:endParaRPr lang="en-US" sz="1400"/>
          </a:p>
          <a:p>
            <a:pPr marL="101600" indent="-101600" algn="l">
              <a:lnSpc>
                <a:spcPct val="133000"/>
              </a:lnSpc>
              <a:buClr>
                <a:srgbClr val="646464"/>
              </a:buClr>
              <a:buFont typeface="Wingdings" panose="05000000000000000000"/>
              <a:buChar char="ü"/>
            </a:pPr>
            <a:r>
              <a:rPr lang="en-US" sz="14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节能改造全流程动态监控</a:t>
            </a:r>
            <a:endParaRPr lang="en-US" sz="14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a:p>
            <a:pPr marL="101600" indent="-101600" algn="l">
              <a:lnSpc>
                <a:spcPct val="133000"/>
              </a:lnSpc>
              <a:buClr>
                <a:srgbClr val="646464"/>
              </a:buClr>
              <a:buFont typeface="Wingdings" panose="05000000000000000000"/>
              <a:buChar char="ü"/>
            </a:pPr>
            <a:r>
              <a:rPr lang="en-US" sz="14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改造后节能效果数据验证</a:t>
            </a:r>
            <a:endParaRPr lang="en-US" sz="14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a:p>
            <a:pPr marL="101600" indent="-101600" algn="l">
              <a:lnSpc>
                <a:spcPct val="133000"/>
              </a:lnSpc>
              <a:buClr>
                <a:srgbClr val="646464"/>
              </a:buClr>
              <a:buFont typeface="Wingdings" panose="05000000000000000000"/>
              <a:buChar char="ü"/>
            </a:pPr>
            <a:r>
              <a:rPr lang="en-US" sz="14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碳减排量精准统计分析</a:t>
            </a:r>
            <a:endParaRPr lang="en-US" sz="14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10" name="AutoShape 10"/>
          <p:cNvSpPr/>
          <p:nvPr/>
        </p:nvSpPr>
        <p:spPr>
          <a:xfrm>
            <a:off x="2514600" y="4445000"/>
            <a:ext cx="2040255" cy="279400"/>
          </a:xfrm>
          <a:prstGeom prst="rect">
            <a:avLst/>
          </a:prstGeom>
          <a:noFill/>
          <a:ln w="9501" cap="flat" cmpd="sng">
            <a:noFill/>
            <a:prstDash val="solid"/>
            <a:round/>
          </a:ln>
        </p:spPr>
        <p:txBody>
          <a:bodyPr vert="horz" wrap="square" lIns="88900" tIns="25400" rIns="88900" bIns="25400" rtlCol="0" anchor="ctr" anchorCtr="0"/>
          <a:lstStyle/>
          <a:p>
            <a:pPr indent="0" algn="l">
              <a:lnSpc>
                <a:spcPct val="100000"/>
              </a:lnSpc>
              <a:defRPr/>
            </a:pPr>
            <a:r>
              <a:rPr lang="en-US" sz="1800" b="1" i="0" u="none" strike="noStrike">
                <a:solidFill>
                  <a:srgbClr val="88714E"/>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协同对接系统</a:t>
            </a:r>
            <a:endParaRPr lang="en-US" sz="1800"/>
          </a:p>
        </p:txBody>
      </p:sp>
      <p:sp>
        <p:nvSpPr>
          <p:cNvPr id="11" name="AutoShape 11"/>
          <p:cNvSpPr/>
          <p:nvPr/>
        </p:nvSpPr>
        <p:spPr>
          <a:xfrm>
            <a:off x="2667000" y="4800600"/>
            <a:ext cx="2557780" cy="1143000"/>
          </a:xfrm>
          <a:prstGeom prst="rect">
            <a:avLst/>
          </a:prstGeom>
          <a:noFill/>
          <a:ln w="9501" cap="flat" cmpd="sng">
            <a:noFill/>
            <a:prstDash val="solid"/>
            <a:round/>
          </a:ln>
        </p:spPr>
        <p:txBody>
          <a:bodyPr vert="horz" wrap="square" lIns="88900" tIns="50800" rIns="88900" bIns="50800" rtlCol="0" anchor="t" anchorCtr="0"/>
          <a:lstStyle/>
          <a:p>
            <a:pPr marL="101600" indent="-101600" algn="l">
              <a:lnSpc>
                <a:spcPct val="133000"/>
              </a:lnSpc>
              <a:buClr>
                <a:srgbClr val="646464"/>
              </a:buClr>
              <a:buFont typeface="Wingdings" panose="05000000000000000000"/>
              <a:buChar char="Ø"/>
              <a:defRPr/>
            </a:pPr>
            <a:r>
              <a:rPr lang="en-US" sz="14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建筑能耗监测系统</a:t>
            </a:r>
            <a:endParaRPr lang="en-US" sz="1400"/>
          </a:p>
          <a:p>
            <a:pPr marL="101600" indent="-101600" algn="l">
              <a:lnSpc>
                <a:spcPct val="133000"/>
              </a:lnSpc>
              <a:buClr>
                <a:srgbClr val="646464"/>
              </a:buClr>
              <a:buFont typeface="Wingdings" panose="05000000000000000000"/>
              <a:buChar char="Ø"/>
            </a:pPr>
            <a:r>
              <a:rPr lang="en-US" sz="14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中央空调智能控制系统</a:t>
            </a:r>
            <a:endParaRPr lang="en-US" sz="14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a:p>
            <a:pPr marL="101600" indent="-101600" algn="l">
              <a:lnSpc>
                <a:spcPct val="133000"/>
              </a:lnSpc>
              <a:buClr>
                <a:srgbClr val="646464"/>
              </a:buClr>
              <a:buFont typeface="Wingdings" panose="05000000000000000000"/>
              <a:buChar char="Ø"/>
            </a:pPr>
            <a:r>
              <a:rPr lang="en-US" sz="14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照明与动力配电系统</a:t>
            </a:r>
            <a:endParaRPr lang="en-US" sz="14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a:p>
            <a:pPr marL="101600" indent="-101600" algn="l">
              <a:lnSpc>
                <a:spcPct val="133000"/>
              </a:lnSpc>
              <a:buClr>
                <a:srgbClr val="646464"/>
              </a:buClr>
              <a:buFont typeface="Wingdings" panose="05000000000000000000"/>
              <a:buChar char="Ø"/>
            </a:pPr>
            <a:r>
              <a:rPr lang="en-US" sz="14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分项计量表计采集终端</a:t>
            </a:r>
            <a:endParaRPr lang="en-US" sz="14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12" name="AutoShape 12"/>
          <p:cNvSpPr/>
          <p:nvPr/>
        </p:nvSpPr>
        <p:spPr>
          <a:xfrm>
            <a:off x="5364480" y="4445000"/>
            <a:ext cx="444500" cy="127000"/>
          </a:xfrm>
          <a:prstGeom prst="roundRect">
            <a:avLst>
              <a:gd name="adj" fmla="val 0"/>
            </a:avLst>
          </a:prstGeom>
          <a:solidFill>
            <a:srgbClr val="88714E">
              <a:alpha val="100000"/>
            </a:srgbClr>
          </a:solidFill>
          <a:ln w="25400" cap="flat" cmpd="sng">
            <a:noFill/>
            <a:prstDash val="solid"/>
            <a:round/>
          </a:ln>
        </p:spPr>
        <p:txBody>
          <a:bodyPr vert="horz" wrap="square" lIns="63500" tIns="63500" rIns="63500" bIns="63500" rtlCol="0" anchor="ctr"/>
          <a:lstStyle/>
          <a:p>
            <a:pPr algn="ctr">
              <a:defRPr/>
            </a:pPr>
          </a:p>
        </p:txBody>
      </p:sp>
      <p:sp>
        <p:nvSpPr>
          <p:cNvPr id="13" name="AutoShape 13"/>
          <p:cNvSpPr/>
          <p:nvPr/>
        </p:nvSpPr>
        <p:spPr>
          <a:xfrm>
            <a:off x="5940425" y="4365625"/>
            <a:ext cx="1336675" cy="317500"/>
          </a:xfrm>
          <a:prstGeom prst="rect">
            <a:avLst/>
          </a:prstGeom>
          <a:noFill/>
          <a:ln w="9501" cap="flat" cmpd="sng">
            <a:noFill/>
            <a:prstDash val="solid"/>
            <a:round/>
          </a:ln>
        </p:spPr>
        <p:txBody>
          <a:bodyPr vert="horz" wrap="square" lIns="63500" tIns="0" rIns="63500" bIns="0" rtlCol="0" anchor="ctr" anchorCtr="0"/>
          <a:lstStyle/>
          <a:p>
            <a:pPr indent="0" algn="l">
              <a:lnSpc>
                <a:spcPct val="125000"/>
              </a:lnSpc>
              <a:defRPr/>
            </a:pPr>
            <a:r>
              <a:rPr lang="en-US" sz="1400" b="0" i="0" u="none" strike="noStrike">
                <a:solidFill>
                  <a:srgbClr val="5A5A5A"/>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节能成效分析</a:t>
            </a:r>
            <a:endParaRPr lang="en-US" sz="1400"/>
          </a:p>
        </p:txBody>
      </p:sp>
      <p:sp>
        <p:nvSpPr>
          <p:cNvPr id="14" name="AutoShape 14"/>
          <p:cNvSpPr/>
          <p:nvPr/>
        </p:nvSpPr>
        <p:spPr>
          <a:xfrm>
            <a:off x="5364480" y="4864100"/>
            <a:ext cx="444500" cy="127000"/>
          </a:xfrm>
          <a:prstGeom prst="roundRect">
            <a:avLst>
              <a:gd name="adj" fmla="val 0"/>
            </a:avLst>
          </a:prstGeom>
          <a:solidFill>
            <a:srgbClr val="505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15" name="AutoShape 15"/>
          <p:cNvSpPr/>
          <p:nvPr/>
        </p:nvSpPr>
        <p:spPr>
          <a:xfrm>
            <a:off x="5960745" y="4786630"/>
            <a:ext cx="1253490" cy="317500"/>
          </a:xfrm>
          <a:prstGeom prst="rect">
            <a:avLst/>
          </a:prstGeom>
          <a:noFill/>
          <a:ln w="9501" cap="flat" cmpd="sng">
            <a:noFill/>
            <a:prstDash val="solid"/>
            <a:round/>
          </a:ln>
        </p:spPr>
        <p:txBody>
          <a:bodyPr vert="horz" wrap="square" lIns="63500" tIns="0" rIns="63500" bIns="0" rtlCol="0" anchor="ctr" anchorCtr="0"/>
          <a:lstStyle/>
          <a:p>
            <a:pPr indent="0" algn="l">
              <a:lnSpc>
                <a:spcPct val="125000"/>
              </a:lnSpc>
              <a:defRPr/>
            </a:pPr>
            <a:r>
              <a:rPr lang="en-US" sz="1400" b="0" i="0" u="none" strike="noStrike">
                <a:solidFill>
                  <a:srgbClr val="5A5A5A"/>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运行策略优化</a:t>
            </a:r>
            <a:endParaRPr lang="en-US" sz="1400"/>
          </a:p>
        </p:txBody>
      </p:sp>
      <p:sp>
        <p:nvSpPr>
          <p:cNvPr id="16" name="AutoShape 16"/>
          <p:cNvSpPr/>
          <p:nvPr/>
        </p:nvSpPr>
        <p:spPr>
          <a:xfrm>
            <a:off x="5364480" y="5283200"/>
            <a:ext cx="444500" cy="127000"/>
          </a:xfrm>
          <a:prstGeom prst="roundRect">
            <a:avLst>
              <a:gd name="adj" fmla="val 0"/>
            </a:avLst>
          </a:prstGeom>
          <a:solidFill>
            <a:srgbClr val="88714E">
              <a:alpha val="100000"/>
            </a:srgbClr>
          </a:solidFill>
          <a:ln w="25400" cap="flat" cmpd="sng">
            <a:noFill/>
            <a:prstDash val="solid"/>
            <a:round/>
          </a:ln>
        </p:spPr>
        <p:txBody>
          <a:bodyPr vert="horz" wrap="square" lIns="63500" tIns="63500" rIns="63500" bIns="63500" rtlCol="0" anchor="ctr"/>
          <a:lstStyle/>
          <a:p>
            <a:pPr algn="ctr">
              <a:defRPr/>
            </a:pPr>
          </a:p>
        </p:txBody>
      </p:sp>
      <p:sp>
        <p:nvSpPr>
          <p:cNvPr id="17" name="AutoShape 17"/>
          <p:cNvSpPr/>
          <p:nvPr/>
        </p:nvSpPr>
        <p:spPr>
          <a:xfrm>
            <a:off x="6008370" y="5207635"/>
            <a:ext cx="1294130" cy="317500"/>
          </a:xfrm>
          <a:prstGeom prst="rect">
            <a:avLst/>
          </a:prstGeom>
          <a:noFill/>
          <a:ln w="9501" cap="flat" cmpd="sng">
            <a:noFill/>
            <a:prstDash val="solid"/>
            <a:round/>
          </a:ln>
        </p:spPr>
        <p:txBody>
          <a:bodyPr vert="horz" wrap="square" lIns="63500" tIns="0" rIns="63500" bIns="0" rtlCol="0" anchor="ctr" anchorCtr="0"/>
          <a:lstStyle/>
          <a:p>
            <a:pPr indent="0" algn="l">
              <a:lnSpc>
                <a:spcPct val="125000"/>
              </a:lnSpc>
              <a:defRPr/>
            </a:pPr>
            <a:r>
              <a:rPr lang="en-US" sz="1400" b="0" i="0" u="none" strike="noStrike">
                <a:solidFill>
                  <a:srgbClr val="5A5A5A"/>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改造投资回报</a:t>
            </a:r>
            <a:endParaRPr lang="en-US" sz="1400"/>
          </a:p>
        </p:txBody>
      </p:sp>
      <p:sp>
        <p:nvSpPr>
          <p:cNvPr id="18" name="AutoShape 18"/>
          <p:cNvSpPr/>
          <p:nvPr/>
        </p:nvSpPr>
        <p:spPr>
          <a:xfrm>
            <a:off x="7366000" y="4445000"/>
            <a:ext cx="444500" cy="127000"/>
          </a:xfrm>
          <a:prstGeom prst="roundRect">
            <a:avLst>
              <a:gd name="adj" fmla="val 0"/>
            </a:avLst>
          </a:prstGeom>
          <a:solidFill>
            <a:srgbClr val="505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19" name="AutoShape 19"/>
          <p:cNvSpPr/>
          <p:nvPr/>
        </p:nvSpPr>
        <p:spPr>
          <a:xfrm>
            <a:off x="7874000" y="4368800"/>
            <a:ext cx="1197610" cy="317500"/>
          </a:xfrm>
          <a:prstGeom prst="rect">
            <a:avLst/>
          </a:prstGeom>
          <a:noFill/>
          <a:ln w="9501" cap="flat" cmpd="sng">
            <a:noFill/>
            <a:prstDash val="solid"/>
            <a:round/>
          </a:ln>
        </p:spPr>
        <p:txBody>
          <a:bodyPr vert="horz" wrap="square" lIns="63500" tIns="0" rIns="63500" bIns="0" rtlCol="0" anchor="ctr" anchorCtr="0"/>
          <a:lstStyle/>
          <a:p>
            <a:pPr indent="0" algn="l">
              <a:lnSpc>
                <a:spcPct val="125000"/>
              </a:lnSpc>
              <a:defRPr/>
            </a:pPr>
            <a:r>
              <a:rPr lang="en-US" sz="1400" b="0" i="0" u="none" strike="noStrike">
                <a:solidFill>
                  <a:srgbClr val="5A5A5A"/>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设备能效对标</a:t>
            </a:r>
            <a:endParaRPr lang="en-US" sz="1400"/>
          </a:p>
        </p:txBody>
      </p:sp>
      <p:sp>
        <p:nvSpPr>
          <p:cNvPr id="20" name="AutoShape 20"/>
          <p:cNvSpPr/>
          <p:nvPr/>
        </p:nvSpPr>
        <p:spPr>
          <a:xfrm>
            <a:off x="7366000" y="4864100"/>
            <a:ext cx="444500" cy="127000"/>
          </a:xfrm>
          <a:prstGeom prst="roundRect">
            <a:avLst>
              <a:gd name="adj" fmla="val 0"/>
            </a:avLst>
          </a:prstGeom>
          <a:solidFill>
            <a:srgbClr val="88714E">
              <a:alpha val="100000"/>
            </a:srgbClr>
          </a:solidFill>
          <a:ln w="25400" cap="flat" cmpd="sng">
            <a:noFill/>
            <a:prstDash val="solid"/>
            <a:round/>
          </a:ln>
        </p:spPr>
        <p:txBody>
          <a:bodyPr vert="horz" wrap="square" lIns="63500" tIns="63500" rIns="63500" bIns="63500" rtlCol="0" anchor="ctr"/>
          <a:lstStyle/>
          <a:p>
            <a:pPr algn="ctr">
              <a:defRPr/>
            </a:pPr>
          </a:p>
        </p:txBody>
      </p:sp>
      <p:sp>
        <p:nvSpPr>
          <p:cNvPr id="21" name="AutoShape 21"/>
          <p:cNvSpPr/>
          <p:nvPr/>
        </p:nvSpPr>
        <p:spPr>
          <a:xfrm>
            <a:off x="7874000" y="4787900"/>
            <a:ext cx="1327150" cy="317500"/>
          </a:xfrm>
          <a:prstGeom prst="rect">
            <a:avLst/>
          </a:prstGeom>
          <a:noFill/>
          <a:ln w="9501" cap="flat" cmpd="sng">
            <a:noFill/>
            <a:prstDash val="solid"/>
            <a:round/>
          </a:ln>
        </p:spPr>
        <p:txBody>
          <a:bodyPr vert="horz" wrap="square" lIns="63500" tIns="0" rIns="63500" bIns="0" rtlCol="0" anchor="ctr" anchorCtr="0"/>
          <a:lstStyle/>
          <a:p>
            <a:pPr indent="0" algn="l">
              <a:lnSpc>
                <a:spcPct val="125000"/>
              </a:lnSpc>
              <a:defRPr/>
            </a:pPr>
            <a:r>
              <a:rPr lang="en-US" sz="1400" b="0" i="0" u="none" strike="noStrike">
                <a:solidFill>
                  <a:srgbClr val="5A5A5A"/>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用能趋势预测</a:t>
            </a:r>
            <a:endParaRPr lang="en-US" sz="1400"/>
          </a:p>
        </p:txBody>
      </p:sp>
      <p:sp>
        <p:nvSpPr>
          <p:cNvPr id="22" name="AutoShape 22"/>
          <p:cNvSpPr/>
          <p:nvPr/>
        </p:nvSpPr>
        <p:spPr>
          <a:xfrm>
            <a:off x="7366000" y="5283200"/>
            <a:ext cx="444500" cy="127000"/>
          </a:xfrm>
          <a:prstGeom prst="roundRect">
            <a:avLst>
              <a:gd name="adj" fmla="val 0"/>
            </a:avLst>
          </a:prstGeom>
          <a:solidFill>
            <a:srgbClr val="505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23" name="AutoShape 23"/>
          <p:cNvSpPr/>
          <p:nvPr/>
        </p:nvSpPr>
        <p:spPr>
          <a:xfrm>
            <a:off x="7874000" y="5207000"/>
            <a:ext cx="1296670" cy="317500"/>
          </a:xfrm>
          <a:prstGeom prst="rect">
            <a:avLst/>
          </a:prstGeom>
          <a:noFill/>
          <a:ln w="9501" cap="flat" cmpd="sng">
            <a:noFill/>
            <a:prstDash val="solid"/>
            <a:round/>
          </a:ln>
        </p:spPr>
        <p:txBody>
          <a:bodyPr vert="horz" wrap="square" lIns="63500" tIns="0" rIns="63500" bIns="0" rtlCol="0" anchor="ctr" anchorCtr="0"/>
          <a:lstStyle/>
          <a:p>
            <a:pPr indent="0" algn="l">
              <a:lnSpc>
                <a:spcPct val="125000"/>
              </a:lnSpc>
              <a:defRPr/>
            </a:pPr>
            <a:r>
              <a:rPr lang="en-US" sz="1400" b="0" i="0" u="none" strike="noStrike">
                <a:solidFill>
                  <a:srgbClr val="5A5A5A"/>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能源账单管理</a:t>
            </a:r>
            <a:endParaRPr lang="en-US" sz="1400"/>
          </a:p>
        </p:txBody>
      </p:sp>
      <p:pic>
        <p:nvPicPr>
          <p:cNvPr id="24" name="Picture 24"/>
          <p:cNvPicPr>
            <a:picLocks noChangeAspect="1"/>
          </p:cNvPicPr>
          <p:nvPr/>
        </p:nvPicPr>
        <p:blipFill>
          <a:blip r:embed="rId1"/>
          <a:srcRect t="1716" b="1716"/>
          <a:stretch>
            <a:fillRect/>
          </a:stretch>
        </p:blipFill>
        <p:spPr>
          <a:xfrm>
            <a:off x="245745" y="2494915"/>
            <a:ext cx="4445000" cy="1797685"/>
          </a:xfrm>
          <a:prstGeom prst="rect">
            <a:avLst/>
          </a:prstGeom>
          <a:noFill/>
          <a:ln w="25400" cap="flat" cmpd="sng">
            <a:noFill/>
            <a:prstDash val="solid"/>
            <a:round/>
          </a:ln>
        </p:spPr>
      </p:pic>
      <p:sp>
        <p:nvSpPr>
          <p:cNvPr id="3" name="AutoShape 2"/>
          <p:cNvSpPr/>
          <p:nvPr/>
        </p:nvSpPr>
        <p:spPr>
          <a:xfrm>
            <a:off x="-36195" y="669290"/>
            <a:ext cx="4272915" cy="444500"/>
          </a:xfrm>
          <a:prstGeom prst="rect">
            <a:avLst/>
          </a:prstGeom>
          <a:noFill/>
          <a:ln w="9501" cap="flat" cmpd="sng">
            <a:noFill/>
            <a:prstDash val="solid"/>
            <a:round/>
          </a:ln>
        </p:spPr>
        <p:txBody>
          <a:bodyPr vert="horz" wrap="square" lIns="0" tIns="0" rIns="0" bIns="0" rtlCol="0" anchor="ctr" anchorCtr="0"/>
          <a:lstStyle/>
          <a:p>
            <a:pPr indent="0" algn="ctr">
              <a:lnSpc>
                <a:spcPct val="125000"/>
              </a:lnSpc>
              <a:defRPr/>
            </a:pPr>
            <a:r>
              <a:rPr lang="zh-CN" alt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高能耗楼宇的节能改造</a:t>
            </a:r>
            <a:endParaRPr lang="zh-CN"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Text Box 7"/>
          <p:cNvSpPr txBox="1"/>
          <p:nvPr/>
        </p:nvSpPr>
        <p:spPr>
          <a:xfrm>
            <a:off x="1764030" y="1134745"/>
            <a:ext cx="5770880" cy="516255"/>
          </a:xfrm>
          <a:prstGeom prst="rect">
            <a:avLst/>
          </a:prstGeom>
          <a:noFill/>
          <a:ln w="9525">
            <a:noFill/>
          </a:ln>
        </p:spPr>
        <p:txBody>
          <a:bodyPr wrap="none">
            <a:noAutofit/>
          </a:bodyPr>
          <a:lstStyle/>
          <a:p>
            <a:pPr algn="ctr" eaLnBrk="1" hangingPunct="1"/>
            <a:r>
              <a:rPr lang="zh-CN" altLang="en-US" sz="2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配电监测优化</a:t>
            </a:r>
            <a:endParaRPr lang="zh-CN" altLang="en-US" sz="2400" b="1" dirty="0">
              <a:solidFill>
                <a:srgbClr val="000000"/>
              </a:solidFill>
              <a:latin typeface="微软雅黑" panose="020B0503020204020204" pitchFamily="34" charset="-122"/>
              <a:ea typeface="微软雅黑" panose="020B0503020204020204" pitchFamily="34" charset="-122"/>
            </a:endParaRPr>
          </a:p>
        </p:txBody>
      </p:sp>
      <p:sp>
        <p:nvSpPr>
          <p:cNvPr id="28679" name="Shape 1324"/>
          <p:cNvSpPr/>
          <p:nvPr/>
        </p:nvSpPr>
        <p:spPr>
          <a:xfrm>
            <a:off x="5615967" y="2124597"/>
            <a:ext cx="3101799" cy="2030095"/>
          </a:xfrm>
          <a:prstGeom prst="rect">
            <a:avLst/>
          </a:prstGeom>
          <a:noFill/>
          <a:ln w="12700">
            <a:noFill/>
          </a:ln>
        </p:spPr>
        <p:txBody>
          <a:bodyPr>
            <a:spAutoFit/>
          </a:bodyPr>
          <a:lstStyle/>
          <a:p>
            <a:pPr defTabSz="685800">
              <a:lnSpc>
                <a:spcPct val="150000"/>
              </a:lnSpc>
            </a:pPr>
            <a:r>
              <a:rPr lang="zh-CN" altLang="en-US" sz="1400" dirty="0">
                <a:solidFill>
                  <a:srgbClr val="808080"/>
                </a:solidFill>
                <a:latin typeface="微软雅黑" panose="020B0503020204020204" pitchFamily="34" charset="-122"/>
                <a:ea typeface="微软雅黑" panose="020B0503020204020204" pitchFamily="34" charset="-122"/>
                <a:sym typeface="Trebuchet MS" panose="020B0603020202020204" pitchFamily="34" charset="0"/>
              </a:rPr>
              <a:t>通过对配电数据的分析，找到用电质量问题，如三相电不平衡、谐波畸变等。</a:t>
            </a:r>
            <a:endParaRPr lang="en-US" altLang="zh-CN" sz="1400" dirty="0">
              <a:solidFill>
                <a:srgbClr val="808080"/>
              </a:solidFill>
              <a:latin typeface="微软雅黑" panose="020B0503020204020204" pitchFamily="34" charset="-122"/>
              <a:ea typeface="微软雅黑" panose="020B0503020204020204" pitchFamily="34" charset="-122"/>
              <a:sym typeface="Trebuchet MS" panose="020B0603020202020204" pitchFamily="34" charset="0"/>
            </a:endParaRPr>
          </a:p>
          <a:p>
            <a:pPr defTabSz="685800">
              <a:lnSpc>
                <a:spcPct val="150000"/>
              </a:lnSpc>
            </a:pPr>
            <a:r>
              <a:rPr lang="zh-CN" altLang="en-US" sz="1400" dirty="0">
                <a:solidFill>
                  <a:srgbClr val="808080"/>
                </a:solidFill>
                <a:latin typeface="微软雅黑" panose="020B0503020204020204" pitchFamily="34" charset="-122"/>
                <a:ea typeface="微软雅黑" panose="020B0503020204020204" pitchFamily="34" charset="-122"/>
                <a:sym typeface="Trebuchet MS" panose="020B0603020202020204" pitchFamily="34" charset="0"/>
              </a:rPr>
              <a:t>合理配置配电资源，对配电容量、</a:t>
            </a:r>
            <a:r>
              <a:rPr lang="en-US" altLang="zh-CN" sz="1400" dirty="0">
                <a:solidFill>
                  <a:srgbClr val="808080"/>
                </a:solidFill>
                <a:latin typeface="微软雅黑" panose="020B0503020204020204" pitchFamily="34" charset="-122"/>
                <a:ea typeface="微软雅黑" panose="020B0503020204020204" pitchFamily="34" charset="-122"/>
                <a:sym typeface="Trebuchet MS" panose="020B0603020202020204" pitchFamily="34" charset="0"/>
              </a:rPr>
              <a:t>MD</a:t>
            </a:r>
            <a:r>
              <a:rPr lang="zh-CN" altLang="en-US" sz="1400" dirty="0">
                <a:solidFill>
                  <a:srgbClr val="808080"/>
                </a:solidFill>
                <a:latin typeface="微软雅黑" panose="020B0503020204020204" pitchFamily="34" charset="-122"/>
                <a:ea typeface="微软雅黑" panose="020B0503020204020204" pitchFamily="34" charset="-122"/>
                <a:sym typeface="Trebuchet MS" panose="020B0603020202020204" pitchFamily="34" charset="0"/>
              </a:rPr>
              <a:t>值进行有效管理，合理扩容，减少使用成本。</a:t>
            </a:r>
            <a:endParaRPr lang="en-US" altLang="zh-CN" sz="1400" dirty="0">
              <a:solidFill>
                <a:srgbClr val="808080"/>
              </a:solidFill>
              <a:latin typeface="微软雅黑" panose="020B0503020204020204" pitchFamily="34" charset="-122"/>
              <a:ea typeface="微软雅黑" panose="020B0503020204020204" pitchFamily="34" charset="-122"/>
              <a:sym typeface="Trebuchet MS" panose="020B0603020202020204" pitchFamily="34" charset="0"/>
            </a:endParaRPr>
          </a:p>
        </p:txBody>
      </p:sp>
      <p:grpSp>
        <p:nvGrpSpPr>
          <p:cNvPr id="28681" name="组合 120"/>
          <p:cNvGrpSpPr/>
          <p:nvPr/>
        </p:nvGrpSpPr>
        <p:grpSpPr>
          <a:xfrm>
            <a:off x="2518920" y="4440649"/>
            <a:ext cx="2416175" cy="1696085"/>
            <a:chOff x="6962706" y="3508685"/>
            <a:chExt cx="2421259" cy="1699103"/>
          </a:xfrm>
        </p:grpSpPr>
        <p:sp>
          <p:nvSpPr>
            <p:cNvPr id="28696" name="Shape 1323"/>
            <p:cNvSpPr/>
            <p:nvPr/>
          </p:nvSpPr>
          <p:spPr>
            <a:xfrm>
              <a:off x="6962706" y="3508685"/>
              <a:ext cx="1455737" cy="337785"/>
            </a:xfrm>
            <a:prstGeom prst="rect">
              <a:avLst/>
            </a:prstGeom>
            <a:noFill/>
            <a:ln w="9525">
              <a:noFill/>
            </a:ln>
          </p:spPr>
          <p:txBody>
            <a:bodyPr>
              <a:spAutoFit/>
            </a:bodyPr>
            <a:lstStyle/>
            <a:p>
              <a:pPr defTabSz="685800"/>
              <a:r>
                <a:rPr lang="zh-CN" altLang="en-US" sz="1600" b="1" dirty="0">
                  <a:solidFill>
                    <a:srgbClr val="88714E"/>
                  </a:solidFill>
                  <a:latin typeface="微软雅黑" panose="020B0503020204020204" pitchFamily="34" charset="-122"/>
                  <a:ea typeface="微软雅黑" panose="020B0503020204020204" pitchFamily="34" charset="-122"/>
                  <a:sym typeface="Arial" panose="020B0604020202020204" pitchFamily="34" charset="0"/>
                </a:rPr>
                <a:t>可对接系统</a:t>
              </a:r>
              <a:endParaRPr lang="zh-CN" altLang="en-US" sz="1600" b="1" dirty="0">
                <a:solidFill>
                  <a:srgbClr val="88714E"/>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8697" name="Shape 1324"/>
            <p:cNvSpPr/>
            <p:nvPr/>
          </p:nvSpPr>
          <p:spPr>
            <a:xfrm>
              <a:off x="7162516" y="3821661"/>
              <a:ext cx="2221449" cy="1386127"/>
            </a:xfrm>
            <a:prstGeom prst="rect">
              <a:avLst/>
            </a:prstGeom>
            <a:noFill/>
            <a:ln w="12700">
              <a:noFill/>
            </a:ln>
          </p:spPr>
          <p:txBody>
            <a:bodyPr wrap="square">
              <a:spAutoFit/>
            </a:bodyPr>
            <a:lstStyle/>
            <a:p>
              <a:pPr marL="171450" indent="-171450" defTabSz="685800">
                <a:lnSpc>
                  <a:spcPct val="150000"/>
                </a:lnSpc>
                <a:buFont typeface="Wingdings" panose="05000000000000000000" pitchFamily="2" charset="2"/>
                <a:buChar char="Ø"/>
              </a:pPr>
              <a:r>
                <a:rPr lang="zh-CN" altLang="en-US" sz="1400" dirty="0">
                  <a:solidFill>
                    <a:srgbClr val="808080"/>
                  </a:solidFill>
                  <a:latin typeface="微软雅黑" panose="020B0503020204020204" pitchFamily="34" charset="-122"/>
                  <a:ea typeface="微软雅黑" panose="020B0503020204020204" pitchFamily="34" charset="-122"/>
                  <a:sym typeface="Trebuchet MS" panose="020B0603020202020204" pitchFamily="34" charset="0"/>
                </a:rPr>
                <a:t>配电系统</a:t>
              </a:r>
              <a:endParaRPr lang="en-US" altLang="zh-CN" sz="1400" dirty="0">
                <a:solidFill>
                  <a:srgbClr val="808080"/>
                </a:solidFill>
                <a:latin typeface="微软雅黑" panose="020B0503020204020204" pitchFamily="34" charset="-122"/>
                <a:ea typeface="微软雅黑" panose="020B0503020204020204" pitchFamily="34" charset="-122"/>
                <a:sym typeface="Trebuchet MS" panose="020B0603020202020204" pitchFamily="34" charset="0"/>
              </a:endParaRPr>
            </a:p>
            <a:p>
              <a:pPr marL="171450" indent="-171450" defTabSz="685800">
                <a:lnSpc>
                  <a:spcPct val="150000"/>
                </a:lnSpc>
                <a:buFont typeface="Wingdings" panose="05000000000000000000" pitchFamily="2" charset="2"/>
                <a:buChar char="Ø"/>
              </a:pPr>
              <a:r>
                <a:rPr lang="zh-CN" altLang="en-US" sz="1400" dirty="0">
                  <a:solidFill>
                    <a:srgbClr val="808080"/>
                  </a:solidFill>
                  <a:latin typeface="微软雅黑" panose="020B0503020204020204" pitchFamily="34" charset="-122"/>
                  <a:ea typeface="微软雅黑" panose="020B0503020204020204" pitchFamily="34" charset="-122"/>
                  <a:sym typeface="Trebuchet MS" panose="020B0603020202020204" pitchFamily="34" charset="0"/>
                </a:rPr>
                <a:t>变压器监测系统</a:t>
              </a:r>
              <a:endParaRPr lang="en-US" altLang="zh-CN" sz="1400" dirty="0">
                <a:solidFill>
                  <a:srgbClr val="808080"/>
                </a:solidFill>
                <a:latin typeface="微软雅黑" panose="020B0503020204020204" pitchFamily="34" charset="-122"/>
                <a:ea typeface="微软雅黑" panose="020B0503020204020204" pitchFamily="34" charset="-122"/>
                <a:sym typeface="Trebuchet MS" panose="020B0603020202020204" pitchFamily="34" charset="0"/>
              </a:endParaRPr>
            </a:p>
            <a:p>
              <a:pPr marL="171450" indent="-171450" defTabSz="685800">
                <a:lnSpc>
                  <a:spcPct val="150000"/>
                </a:lnSpc>
                <a:buFont typeface="Wingdings" panose="05000000000000000000" pitchFamily="2" charset="2"/>
                <a:buChar char="Ø"/>
              </a:pPr>
              <a:r>
                <a:rPr lang="zh-CN" altLang="en-US" sz="1400" dirty="0">
                  <a:solidFill>
                    <a:srgbClr val="808080"/>
                  </a:solidFill>
                  <a:latin typeface="微软雅黑" panose="020B0503020204020204" pitchFamily="34" charset="-122"/>
                  <a:ea typeface="微软雅黑" panose="020B0503020204020204" pitchFamily="34" charset="-122"/>
                  <a:sym typeface="Trebuchet MS" panose="020B0603020202020204" pitchFamily="34" charset="0"/>
                </a:rPr>
                <a:t>多功能电表</a:t>
              </a:r>
              <a:endParaRPr lang="en-US" altLang="zh-CN" sz="1400" dirty="0">
                <a:solidFill>
                  <a:srgbClr val="808080"/>
                </a:solidFill>
                <a:latin typeface="微软雅黑" panose="020B0503020204020204" pitchFamily="34" charset="-122"/>
                <a:ea typeface="微软雅黑" panose="020B0503020204020204" pitchFamily="34" charset="-122"/>
                <a:sym typeface="Trebuchet MS" panose="020B0603020202020204" pitchFamily="34" charset="0"/>
              </a:endParaRPr>
            </a:p>
            <a:p>
              <a:pPr marL="171450" indent="-171450" defTabSz="685800">
                <a:lnSpc>
                  <a:spcPct val="150000"/>
                </a:lnSpc>
                <a:buFont typeface="Wingdings" panose="05000000000000000000" pitchFamily="2" charset="2"/>
                <a:buChar char="Ø"/>
              </a:pPr>
              <a:r>
                <a:rPr lang="zh-CN" altLang="en-US" sz="1400" dirty="0">
                  <a:solidFill>
                    <a:srgbClr val="808080"/>
                  </a:solidFill>
                  <a:latin typeface="微软雅黑" panose="020B0503020204020204" pitchFamily="34" charset="-122"/>
                  <a:ea typeface="微软雅黑" panose="020B0503020204020204" pitchFamily="34" charset="-122"/>
                  <a:sym typeface="Trebuchet MS" panose="020B0603020202020204" pitchFamily="34" charset="0"/>
                </a:rPr>
                <a:t>配电检测仪</a:t>
              </a:r>
              <a:endParaRPr lang="en-US" altLang="zh-CN" sz="1400" dirty="0">
                <a:solidFill>
                  <a:srgbClr val="808080"/>
                </a:solidFill>
                <a:latin typeface="微软雅黑" panose="020B0503020204020204" pitchFamily="34" charset="-122"/>
                <a:ea typeface="微软雅黑" panose="020B0503020204020204" pitchFamily="34" charset="-122"/>
                <a:sym typeface="Trebuchet MS" panose="020B0603020202020204" pitchFamily="34" charset="0"/>
              </a:endParaRPr>
            </a:p>
          </p:txBody>
        </p:sp>
      </p:grpSp>
      <p:sp>
        <p:nvSpPr>
          <p:cNvPr id="28682" name="Freeform 18"/>
          <p:cNvSpPr/>
          <p:nvPr/>
        </p:nvSpPr>
        <p:spPr>
          <a:xfrm>
            <a:off x="5712570" y="4603819"/>
            <a:ext cx="445151" cy="129902"/>
          </a:xfrm>
          <a:custGeom>
            <a:avLst/>
            <a:gdLst/>
            <a:ahLst/>
            <a:cxnLst>
              <a:cxn ang="0">
                <a:pos x="2147483647" y="2147483647"/>
              </a:cxn>
              <a:cxn ang="0">
                <a:pos x="2147483647" y="2147483647"/>
              </a:cxn>
              <a:cxn ang="0">
                <a:pos x="2147483647" y="2147483647"/>
              </a:cxn>
              <a:cxn ang="0">
                <a:pos x="0" y="2147483647"/>
              </a:cxn>
              <a:cxn ang="0">
                <a:pos x="0" y="2147483647"/>
              </a:cxn>
              <a:cxn ang="0">
                <a:pos x="2147483647" y="0"/>
              </a:cxn>
              <a:cxn ang="0">
                <a:pos x="2147483647" y="0"/>
              </a:cxn>
              <a:cxn ang="0">
                <a:pos x="2147483647" y="2147483647"/>
              </a:cxn>
              <a:cxn ang="0">
                <a:pos x="2147483647" y="2147483647"/>
              </a:cxn>
            </a:cxnLst>
            <a:rect l="0" t="0" r="0" b="0"/>
            <a:pathLst>
              <a:path w="199" h="57">
                <a:moveTo>
                  <a:pt x="199" y="46"/>
                </a:moveTo>
                <a:cubicBezTo>
                  <a:pt x="199" y="52"/>
                  <a:pt x="194" y="57"/>
                  <a:pt x="188" y="57"/>
                </a:cubicBezTo>
                <a:cubicBezTo>
                  <a:pt x="11" y="57"/>
                  <a:pt x="11" y="57"/>
                  <a:pt x="11" y="57"/>
                </a:cubicBezTo>
                <a:cubicBezTo>
                  <a:pt x="5" y="57"/>
                  <a:pt x="0" y="52"/>
                  <a:pt x="0" y="46"/>
                </a:cubicBezTo>
                <a:cubicBezTo>
                  <a:pt x="0" y="11"/>
                  <a:pt x="0" y="11"/>
                  <a:pt x="0" y="11"/>
                </a:cubicBezTo>
                <a:cubicBezTo>
                  <a:pt x="0" y="5"/>
                  <a:pt x="5" y="0"/>
                  <a:pt x="11" y="0"/>
                </a:cubicBezTo>
                <a:cubicBezTo>
                  <a:pt x="188" y="0"/>
                  <a:pt x="188" y="0"/>
                  <a:pt x="188" y="0"/>
                </a:cubicBezTo>
                <a:cubicBezTo>
                  <a:pt x="194" y="0"/>
                  <a:pt x="199" y="5"/>
                  <a:pt x="199" y="11"/>
                </a:cubicBezTo>
                <a:lnTo>
                  <a:pt x="199" y="46"/>
                </a:lnTo>
                <a:close/>
              </a:path>
            </a:pathLst>
          </a:custGeom>
          <a:solidFill>
            <a:srgbClr val="000000">
              <a:alpha val="100000"/>
            </a:srgbClr>
          </a:solidFill>
          <a:ln w="9525">
            <a:noFill/>
          </a:ln>
        </p:spPr>
        <p:txBody>
          <a:bodyPr/>
          <a:lstStyle/>
          <a:p>
            <a:endParaRPr lang="zh-CN" altLang="en-US" sz="1395"/>
          </a:p>
        </p:txBody>
      </p:sp>
      <p:sp>
        <p:nvSpPr>
          <p:cNvPr id="28683" name="矩形 124"/>
          <p:cNvSpPr/>
          <p:nvPr/>
        </p:nvSpPr>
        <p:spPr>
          <a:xfrm>
            <a:off x="6231890" y="4437380"/>
            <a:ext cx="1224280" cy="414020"/>
          </a:xfrm>
          <a:prstGeom prst="rect">
            <a:avLst/>
          </a:prstGeom>
          <a:noFill/>
          <a:ln w="9525">
            <a:noFill/>
          </a:ln>
        </p:spPr>
        <p:txBody>
          <a:bodyPr wrap="square">
            <a:spAutoFit/>
          </a:bodyPr>
          <a:lstStyle/>
          <a:p>
            <a:pPr eaLnBrk="1" hangingPunct="1">
              <a:lnSpc>
                <a:spcPct val="150000"/>
              </a:lnSpc>
            </a:pPr>
            <a:r>
              <a:rPr lang="zh-CN" altLang="en-US" sz="1400" dirty="0">
                <a:solidFill>
                  <a:srgbClr val="606060"/>
                </a:solidFill>
                <a:latin typeface="微软雅黑" panose="020B0503020204020204" pitchFamily="34" charset="-122"/>
                <a:ea typeface="微软雅黑" panose="020B0503020204020204" pitchFamily="34" charset="-122"/>
              </a:rPr>
              <a:t>数据浏览</a:t>
            </a:r>
            <a:endParaRPr lang="zh-CN" altLang="en-US" sz="1400" dirty="0">
              <a:solidFill>
                <a:srgbClr val="606060"/>
              </a:solidFill>
              <a:latin typeface="微软雅黑" panose="020B0503020204020204" pitchFamily="34" charset="-122"/>
              <a:ea typeface="微软雅黑" panose="020B0503020204020204" pitchFamily="34" charset="-122"/>
            </a:endParaRPr>
          </a:p>
        </p:txBody>
      </p:sp>
      <p:sp>
        <p:nvSpPr>
          <p:cNvPr id="28684" name="Freeform 8"/>
          <p:cNvSpPr/>
          <p:nvPr/>
        </p:nvSpPr>
        <p:spPr>
          <a:xfrm>
            <a:off x="5712570" y="5034184"/>
            <a:ext cx="445151" cy="129902"/>
          </a:xfrm>
          <a:custGeom>
            <a:avLst/>
            <a:gdLst/>
            <a:ahLst/>
            <a:cxnLst>
              <a:cxn ang="0">
                <a:pos x="2147483647" y="2147483647"/>
              </a:cxn>
              <a:cxn ang="0">
                <a:pos x="2147483647" y="2147483647"/>
              </a:cxn>
              <a:cxn ang="0">
                <a:pos x="2147483647" y="2147483647"/>
              </a:cxn>
              <a:cxn ang="0">
                <a:pos x="0" y="2147483647"/>
              </a:cxn>
              <a:cxn ang="0">
                <a:pos x="0" y="2147483647"/>
              </a:cxn>
              <a:cxn ang="0">
                <a:pos x="2147483647" y="0"/>
              </a:cxn>
              <a:cxn ang="0">
                <a:pos x="2147483647" y="0"/>
              </a:cxn>
              <a:cxn ang="0">
                <a:pos x="2147483647" y="2147483647"/>
              </a:cxn>
              <a:cxn ang="0">
                <a:pos x="2147483647" y="2147483647"/>
              </a:cxn>
            </a:cxnLst>
            <a:rect l="0" t="0" r="0" b="0"/>
            <a:pathLst>
              <a:path w="199" h="57">
                <a:moveTo>
                  <a:pt x="199" y="46"/>
                </a:moveTo>
                <a:cubicBezTo>
                  <a:pt x="199" y="52"/>
                  <a:pt x="194" y="57"/>
                  <a:pt x="188" y="57"/>
                </a:cubicBezTo>
                <a:cubicBezTo>
                  <a:pt x="11" y="57"/>
                  <a:pt x="11" y="57"/>
                  <a:pt x="11" y="57"/>
                </a:cubicBezTo>
                <a:cubicBezTo>
                  <a:pt x="5" y="57"/>
                  <a:pt x="0" y="52"/>
                  <a:pt x="0" y="46"/>
                </a:cubicBezTo>
                <a:cubicBezTo>
                  <a:pt x="0" y="11"/>
                  <a:pt x="0" y="11"/>
                  <a:pt x="0" y="11"/>
                </a:cubicBezTo>
                <a:cubicBezTo>
                  <a:pt x="0" y="5"/>
                  <a:pt x="5" y="0"/>
                  <a:pt x="11" y="0"/>
                </a:cubicBezTo>
                <a:cubicBezTo>
                  <a:pt x="188" y="0"/>
                  <a:pt x="188" y="0"/>
                  <a:pt x="188" y="0"/>
                </a:cubicBezTo>
                <a:cubicBezTo>
                  <a:pt x="194" y="0"/>
                  <a:pt x="199" y="5"/>
                  <a:pt x="199" y="11"/>
                </a:cubicBezTo>
                <a:lnTo>
                  <a:pt x="199" y="46"/>
                </a:lnTo>
                <a:close/>
              </a:path>
            </a:pathLst>
          </a:custGeom>
          <a:solidFill>
            <a:srgbClr val="88714E">
              <a:alpha val="100000"/>
            </a:srgbClr>
          </a:solidFill>
          <a:ln w="9525">
            <a:noFill/>
          </a:ln>
        </p:spPr>
        <p:txBody>
          <a:bodyPr/>
          <a:lstStyle/>
          <a:p>
            <a:endParaRPr lang="zh-CN" altLang="en-US" sz="1395"/>
          </a:p>
        </p:txBody>
      </p:sp>
      <p:sp>
        <p:nvSpPr>
          <p:cNvPr id="28685" name="矩形 126"/>
          <p:cNvSpPr/>
          <p:nvPr/>
        </p:nvSpPr>
        <p:spPr>
          <a:xfrm>
            <a:off x="6232177" y="4892137"/>
            <a:ext cx="894080" cy="414020"/>
          </a:xfrm>
          <a:prstGeom prst="rect">
            <a:avLst/>
          </a:prstGeom>
          <a:noFill/>
          <a:ln w="9525">
            <a:noFill/>
          </a:ln>
        </p:spPr>
        <p:txBody>
          <a:bodyPr wrap="none">
            <a:spAutoFit/>
          </a:bodyPr>
          <a:lstStyle/>
          <a:p>
            <a:pPr eaLnBrk="1" hangingPunct="1">
              <a:lnSpc>
                <a:spcPct val="150000"/>
              </a:lnSpc>
            </a:pPr>
            <a:r>
              <a:rPr lang="zh-CN" altLang="en-US" sz="1400" dirty="0">
                <a:solidFill>
                  <a:srgbClr val="606060"/>
                </a:solidFill>
                <a:latin typeface="微软雅黑" panose="020B0503020204020204" pitchFamily="34" charset="-122"/>
                <a:ea typeface="微软雅黑" panose="020B0503020204020204" pitchFamily="34" charset="-122"/>
              </a:rPr>
              <a:t>实时监视</a:t>
            </a:r>
            <a:endParaRPr lang="en-US" altLang="zh-CN" sz="1400" dirty="0">
              <a:solidFill>
                <a:srgbClr val="606060"/>
              </a:solidFill>
              <a:latin typeface="微软雅黑" panose="020B0503020204020204" pitchFamily="34" charset="-122"/>
              <a:ea typeface="微软雅黑" panose="020B0503020204020204" pitchFamily="34" charset="-122"/>
            </a:endParaRPr>
          </a:p>
        </p:txBody>
      </p:sp>
      <p:grpSp>
        <p:nvGrpSpPr>
          <p:cNvPr id="28692" name="组合 133"/>
          <p:cNvGrpSpPr/>
          <p:nvPr/>
        </p:nvGrpSpPr>
        <p:grpSpPr>
          <a:xfrm>
            <a:off x="639463" y="4437481"/>
            <a:ext cx="2078355" cy="2018665"/>
            <a:chOff x="6962070" y="1007751"/>
            <a:chExt cx="2082728" cy="2023146"/>
          </a:xfrm>
        </p:grpSpPr>
        <p:sp>
          <p:nvSpPr>
            <p:cNvPr id="28694" name="Shape 1323"/>
            <p:cNvSpPr/>
            <p:nvPr/>
          </p:nvSpPr>
          <p:spPr>
            <a:xfrm>
              <a:off x="6962706" y="1007751"/>
              <a:ext cx="1455737" cy="337933"/>
            </a:xfrm>
            <a:prstGeom prst="rect">
              <a:avLst/>
            </a:prstGeom>
            <a:noFill/>
            <a:ln w="9525">
              <a:noFill/>
            </a:ln>
          </p:spPr>
          <p:txBody>
            <a:bodyPr>
              <a:spAutoFit/>
            </a:bodyPr>
            <a:lstStyle/>
            <a:p>
              <a:pPr defTabSz="685800"/>
              <a:r>
                <a:rPr lang="zh-CN" altLang="en-US" sz="1600" b="1" dirty="0">
                  <a:solidFill>
                    <a:srgbClr val="88714E"/>
                  </a:solidFill>
                  <a:latin typeface="微软雅黑" panose="020B0503020204020204" pitchFamily="34" charset="-122"/>
                  <a:ea typeface="微软雅黑" panose="020B0503020204020204" pitchFamily="34" charset="-122"/>
                  <a:sym typeface="Arial" panose="020B0604020202020204" pitchFamily="34" charset="0"/>
                </a:rPr>
                <a:t>功能要点</a:t>
              </a:r>
              <a:endParaRPr lang="zh-CN" altLang="en-US" sz="1600" b="1" dirty="0">
                <a:solidFill>
                  <a:srgbClr val="88714E"/>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8695" name="Shape 1324"/>
            <p:cNvSpPr/>
            <p:nvPr/>
          </p:nvSpPr>
          <p:spPr>
            <a:xfrm>
              <a:off x="6962070" y="1320228"/>
              <a:ext cx="2082728" cy="1710669"/>
            </a:xfrm>
            <a:prstGeom prst="rect">
              <a:avLst/>
            </a:prstGeom>
            <a:noFill/>
            <a:ln w="12700">
              <a:noFill/>
            </a:ln>
          </p:spPr>
          <p:txBody>
            <a:bodyPr wrap="square">
              <a:spAutoFit/>
            </a:bodyPr>
            <a:lstStyle/>
            <a:p>
              <a:pPr marL="171450" indent="-171450" defTabSz="685800">
                <a:lnSpc>
                  <a:spcPct val="150000"/>
                </a:lnSpc>
                <a:buFont typeface="Wingdings" panose="05000000000000000000" pitchFamily="2" charset="2"/>
                <a:buChar char="ü"/>
              </a:pPr>
              <a:r>
                <a:rPr lang="zh-CN" altLang="en-US" sz="1400" dirty="0">
                  <a:solidFill>
                    <a:srgbClr val="808080"/>
                  </a:solidFill>
                  <a:latin typeface="微软雅黑" panose="020B0503020204020204" pitchFamily="34" charset="-122"/>
                  <a:ea typeface="微软雅黑" panose="020B0503020204020204" pitchFamily="34" charset="-122"/>
                  <a:sym typeface="Trebuchet MS" panose="020B0603020202020204" pitchFamily="34" charset="0"/>
                </a:rPr>
                <a:t>实时监测配电状态</a:t>
              </a:r>
              <a:endParaRPr lang="en-US" altLang="zh-CN" sz="1400" dirty="0">
                <a:solidFill>
                  <a:srgbClr val="808080"/>
                </a:solidFill>
                <a:latin typeface="微软雅黑" panose="020B0503020204020204" pitchFamily="34" charset="-122"/>
                <a:ea typeface="微软雅黑" panose="020B0503020204020204" pitchFamily="34" charset="-122"/>
                <a:sym typeface="Trebuchet MS" panose="020B0603020202020204" pitchFamily="34" charset="0"/>
              </a:endParaRPr>
            </a:p>
            <a:p>
              <a:pPr marL="171450" indent="-171450" defTabSz="685800">
                <a:lnSpc>
                  <a:spcPct val="150000"/>
                </a:lnSpc>
                <a:buFont typeface="Wingdings" panose="05000000000000000000" pitchFamily="2" charset="2"/>
                <a:buChar char="ü"/>
              </a:pPr>
              <a:r>
                <a:rPr lang="zh-CN" altLang="en-US" sz="1400" dirty="0">
                  <a:solidFill>
                    <a:srgbClr val="808080"/>
                  </a:solidFill>
                  <a:latin typeface="微软雅黑" panose="020B0503020204020204" pitchFamily="34" charset="-122"/>
                  <a:ea typeface="微软雅黑" panose="020B0503020204020204" pitchFamily="34" charset="-122"/>
                  <a:sym typeface="Trebuchet MS" panose="020B0603020202020204" pitchFamily="34" charset="0"/>
                </a:rPr>
                <a:t>及时找到配电问题</a:t>
              </a:r>
              <a:endParaRPr lang="en-US" altLang="zh-CN" sz="1400" dirty="0">
                <a:solidFill>
                  <a:srgbClr val="808080"/>
                </a:solidFill>
                <a:latin typeface="微软雅黑" panose="020B0503020204020204" pitchFamily="34" charset="-122"/>
                <a:ea typeface="微软雅黑" panose="020B0503020204020204" pitchFamily="34" charset="-122"/>
                <a:sym typeface="Trebuchet MS" panose="020B0603020202020204" pitchFamily="34" charset="0"/>
              </a:endParaRPr>
            </a:p>
            <a:p>
              <a:pPr marL="171450" indent="-171450" defTabSz="685800">
                <a:lnSpc>
                  <a:spcPct val="150000"/>
                </a:lnSpc>
                <a:buFont typeface="Wingdings" panose="05000000000000000000" pitchFamily="2" charset="2"/>
                <a:buChar char="ü"/>
              </a:pPr>
              <a:r>
                <a:rPr lang="zh-CN" altLang="en-US" sz="1400" dirty="0">
                  <a:solidFill>
                    <a:srgbClr val="808080"/>
                  </a:solidFill>
                  <a:latin typeface="微软雅黑" panose="020B0503020204020204" pitchFamily="34" charset="-122"/>
                  <a:ea typeface="微软雅黑" panose="020B0503020204020204" pitchFamily="34" charset="-122"/>
                  <a:sym typeface="Trebuchet MS" panose="020B0603020202020204" pitchFamily="34" charset="0"/>
                </a:rPr>
                <a:t>合理配置配电资源</a:t>
              </a:r>
              <a:endParaRPr lang="en-US" altLang="zh-CN" sz="1400" dirty="0">
                <a:solidFill>
                  <a:srgbClr val="808080"/>
                </a:solidFill>
                <a:latin typeface="微软雅黑" panose="020B0503020204020204" pitchFamily="34" charset="-122"/>
                <a:ea typeface="微软雅黑" panose="020B0503020204020204" pitchFamily="34" charset="-122"/>
                <a:sym typeface="Trebuchet MS" panose="020B0603020202020204" pitchFamily="34" charset="0"/>
              </a:endParaRPr>
            </a:p>
            <a:p>
              <a:pPr marL="171450" indent="-171450" defTabSz="685800">
                <a:lnSpc>
                  <a:spcPct val="150000"/>
                </a:lnSpc>
                <a:buFont typeface="Wingdings" panose="05000000000000000000" pitchFamily="2" charset="2"/>
                <a:buChar char="ü"/>
              </a:pPr>
              <a:r>
                <a:rPr lang="zh-CN" altLang="en-US" sz="1400" dirty="0">
                  <a:solidFill>
                    <a:srgbClr val="808080"/>
                  </a:solidFill>
                  <a:latin typeface="微软雅黑" panose="020B0503020204020204" pitchFamily="34" charset="-122"/>
                  <a:ea typeface="微软雅黑" panose="020B0503020204020204" pitchFamily="34" charset="-122"/>
                  <a:sym typeface="Trebuchet MS" panose="020B0603020202020204" pitchFamily="34" charset="0"/>
                </a:rPr>
                <a:t>消除配电隐患</a:t>
              </a:r>
              <a:endParaRPr lang="en-US" altLang="zh-CN" sz="1400" dirty="0">
                <a:solidFill>
                  <a:srgbClr val="808080"/>
                </a:solidFill>
                <a:latin typeface="微软雅黑" panose="020B0503020204020204" pitchFamily="34" charset="-122"/>
                <a:ea typeface="微软雅黑" panose="020B0503020204020204" pitchFamily="34" charset="-122"/>
                <a:sym typeface="Trebuchet MS" panose="020B0603020202020204" pitchFamily="34" charset="0"/>
              </a:endParaRPr>
            </a:p>
            <a:p>
              <a:pPr marL="171450" indent="-171450" defTabSz="685800">
                <a:lnSpc>
                  <a:spcPct val="150000"/>
                </a:lnSpc>
                <a:buFont typeface="Wingdings" panose="05000000000000000000" pitchFamily="2" charset="2"/>
                <a:buChar char="ü"/>
              </a:pPr>
              <a:r>
                <a:rPr lang="zh-CN" altLang="en-US" sz="1400" dirty="0">
                  <a:solidFill>
                    <a:srgbClr val="808080"/>
                  </a:solidFill>
                  <a:latin typeface="微软雅黑" panose="020B0503020204020204" pitchFamily="34" charset="-122"/>
                  <a:ea typeface="微软雅黑" panose="020B0503020204020204" pitchFamily="34" charset="-122"/>
                  <a:sym typeface="Trebuchet MS" panose="020B0603020202020204" pitchFamily="34" charset="0"/>
                </a:rPr>
                <a:t>辅助管理决策</a:t>
              </a:r>
              <a:endParaRPr lang="en-US" altLang="zh-CN" sz="1400" dirty="0">
                <a:solidFill>
                  <a:srgbClr val="808080"/>
                </a:solidFill>
                <a:latin typeface="微软雅黑" panose="020B0503020204020204" pitchFamily="34" charset="-122"/>
                <a:ea typeface="微软雅黑" panose="020B0503020204020204" pitchFamily="34" charset="-122"/>
                <a:sym typeface="Trebuchet MS" panose="020B0603020202020204" pitchFamily="34" charset="0"/>
              </a:endParaRPr>
            </a:p>
          </p:txBody>
        </p:sp>
      </p:grpSp>
      <p:pic>
        <p:nvPicPr>
          <p:cNvPr id="28693" name="Picture 27"/>
          <p:cNvPicPr>
            <a:picLocks noChangeAspect="1"/>
          </p:cNvPicPr>
          <p:nvPr/>
        </p:nvPicPr>
        <p:blipFill>
          <a:blip r:embed="rId1"/>
          <a:stretch>
            <a:fillRect/>
          </a:stretch>
        </p:blipFill>
        <p:spPr>
          <a:xfrm>
            <a:off x="771584" y="1787170"/>
            <a:ext cx="4470519" cy="2514072"/>
          </a:xfrm>
          <a:prstGeom prst="rect">
            <a:avLst/>
          </a:prstGeom>
          <a:noFill/>
          <a:ln w="9525">
            <a:noFill/>
          </a:ln>
        </p:spPr>
      </p:pic>
      <p:sp>
        <p:nvSpPr>
          <p:cNvPr id="3" name="AutoShape 2"/>
          <p:cNvSpPr/>
          <p:nvPr/>
        </p:nvSpPr>
        <p:spPr>
          <a:xfrm>
            <a:off x="-36195" y="669290"/>
            <a:ext cx="4272915" cy="444500"/>
          </a:xfrm>
          <a:prstGeom prst="rect">
            <a:avLst/>
          </a:prstGeom>
          <a:noFill/>
          <a:ln w="9501" cap="flat" cmpd="sng">
            <a:noFill/>
            <a:prstDash val="solid"/>
            <a:round/>
          </a:ln>
        </p:spPr>
        <p:txBody>
          <a:bodyPr vert="horz" wrap="square" lIns="0" tIns="0" rIns="0" bIns="0" rtlCol="0" anchor="ctr" anchorCtr="0"/>
          <a:lstStyle/>
          <a:p>
            <a:pPr indent="0" algn="ctr">
              <a:lnSpc>
                <a:spcPct val="125000"/>
              </a:lnSpc>
              <a:defRPr/>
            </a:pPr>
            <a:r>
              <a:rPr lang="zh-CN" alt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高能耗楼宇的节能改造</a:t>
            </a:r>
            <a:endParaRPr lang="zh-CN"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Tree>
  </p:cSld>
  <p:clrMapOvr>
    <a:masterClrMapping/>
  </p:clrMapOvr>
  <p:transition spd="med">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4" name="Shape 1323"/>
          <p:cNvSpPr/>
          <p:nvPr/>
        </p:nvSpPr>
        <p:spPr>
          <a:xfrm>
            <a:off x="3240255" y="1197153"/>
            <a:ext cx="1452681" cy="460375"/>
          </a:xfrm>
          <a:prstGeom prst="rect">
            <a:avLst/>
          </a:prstGeom>
          <a:noFill/>
          <a:ln w="9525">
            <a:noFill/>
          </a:ln>
        </p:spPr>
        <p:txBody>
          <a:bodyPr>
            <a:spAutoFit/>
          </a:bodyPr>
          <a:lstStyle/>
          <a:p>
            <a:pPr defTabSz="685800"/>
            <a:r>
              <a:rPr lang="zh-CN" altLang="en-US" sz="2400" b="1" dirty="0">
                <a:solidFill>
                  <a:srgbClr val="88714E"/>
                </a:solidFill>
                <a:latin typeface="微软雅黑" panose="020B0503020204020204" pitchFamily="34" charset="-122"/>
                <a:ea typeface="微软雅黑" panose="020B0503020204020204" pitchFamily="34" charset="-122"/>
                <a:sym typeface="Arial" panose="020B0604020202020204" pitchFamily="34" charset="0"/>
              </a:rPr>
              <a:t>能碳管理</a:t>
            </a:r>
            <a:endParaRPr lang="zh-CN" altLang="en-US" sz="2400" b="1" dirty="0">
              <a:solidFill>
                <a:srgbClr val="88714E"/>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7655" name="Shape 1324"/>
          <p:cNvSpPr/>
          <p:nvPr/>
        </p:nvSpPr>
        <p:spPr>
          <a:xfrm>
            <a:off x="5332401" y="2124597"/>
            <a:ext cx="3385365" cy="1198880"/>
          </a:xfrm>
          <a:prstGeom prst="rect">
            <a:avLst/>
          </a:prstGeom>
          <a:noFill/>
          <a:ln w="12700">
            <a:noFill/>
          </a:ln>
        </p:spPr>
        <p:txBody>
          <a:bodyPr wrap="square">
            <a:spAutoFit/>
          </a:bodyPr>
          <a:lstStyle/>
          <a:p>
            <a:pPr defTabSz="685800">
              <a:lnSpc>
                <a:spcPct val="150000"/>
              </a:lnSpc>
            </a:pPr>
            <a:r>
              <a:rPr lang="zh-CN" altLang="en-US" sz="1600" dirty="0">
                <a:solidFill>
                  <a:srgbClr val="808080"/>
                </a:solidFill>
                <a:latin typeface="微软雅黑" panose="020B0503020204020204" pitchFamily="34" charset="-122"/>
                <a:ea typeface="微软雅黑" panose="020B0503020204020204" pitchFamily="34" charset="-122"/>
                <a:sym typeface="Trebuchet MS" panose="020B0603020202020204" pitchFamily="34" charset="0"/>
              </a:rPr>
              <a:t>对能碳进行总量性、概览性、分项性展示，助力能源消耗情况的快速统计与进一步决策。</a:t>
            </a:r>
            <a:endParaRPr lang="zh-CN" altLang="en-US" sz="1600" dirty="0">
              <a:solidFill>
                <a:srgbClr val="808080"/>
              </a:solidFill>
              <a:latin typeface="微软雅黑" panose="020B0503020204020204" pitchFamily="34" charset="-122"/>
              <a:ea typeface="微软雅黑" panose="020B0503020204020204" pitchFamily="34" charset="-122"/>
              <a:sym typeface="Trebuchet MS" panose="020B0603020202020204" pitchFamily="34" charset="0"/>
            </a:endParaRPr>
          </a:p>
        </p:txBody>
      </p:sp>
      <p:grpSp>
        <p:nvGrpSpPr>
          <p:cNvPr id="27657" name="组合 120"/>
          <p:cNvGrpSpPr/>
          <p:nvPr/>
        </p:nvGrpSpPr>
        <p:grpSpPr>
          <a:xfrm>
            <a:off x="3203450" y="4486369"/>
            <a:ext cx="2011680" cy="1715135"/>
            <a:chOff x="7648676" y="3554486"/>
            <a:chExt cx="2015913" cy="1718186"/>
          </a:xfrm>
        </p:grpSpPr>
        <p:sp>
          <p:nvSpPr>
            <p:cNvPr id="27674" name="Shape 1323"/>
            <p:cNvSpPr/>
            <p:nvPr/>
          </p:nvSpPr>
          <p:spPr>
            <a:xfrm>
              <a:off x="7648676" y="3554486"/>
              <a:ext cx="1455737" cy="337785"/>
            </a:xfrm>
            <a:prstGeom prst="rect">
              <a:avLst/>
            </a:prstGeom>
            <a:noFill/>
            <a:ln w="9525">
              <a:noFill/>
            </a:ln>
          </p:spPr>
          <p:txBody>
            <a:bodyPr>
              <a:spAutoFit/>
            </a:bodyPr>
            <a:lstStyle/>
            <a:p>
              <a:pPr defTabSz="685800"/>
              <a:r>
                <a:rPr lang="zh-CN" altLang="en-US" sz="1600" b="1" dirty="0">
                  <a:solidFill>
                    <a:srgbClr val="88714E"/>
                  </a:solidFill>
                  <a:latin typeface="微软雅黑" panose="020B0503020204020204" pitchFamily="34" charset="-122"/>
                  <a:ea typeface="微软雅黑" panose="020B0503020204020204" pitchFamily="34" charset="-122"/>
                  <a:sym typeface="Arial" panose="020B0604020202020204" pitchFamily="34" charset="0"/>
                </a:rPr>
                <a:t>可对接系统</a:t>
              </a:r>
              <a:endParaRPr lang="zh-CN" altLang="en-US" sz="1600" b="1" dirty="0">
                <a:solidFill>
                  <a:srgbClr val="88714E"/>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7675" name="Shape 1324"/>
            <p:cNvSpPr/>
            <p:nvPr/>
          </p:nvSpPr>
          <p:spPr>
            <a:xfrm>
              <a:off x="7721218" y="3938072"/>
              <a:ext cx="1943371" cy="1334600"/>
            </a:xfrm>
            <a:prstGeom prst="rect">
              <a:avLst/>
            </a:prstGeom>
            <a:noFill/>
            <a:ln w="12700">
              <a:noFill/>
            </a:ln>
          </p:spPr>
          <p:txBody>
            <a:bodyPr>
              <a:noAutofit/>
            </a:bodyPr>
            <a:lstStyle/>
            <a:p>
              <a:pPr marL="171450" indent="-171450" defTabSz="685800">
                <a:lnSpc>
                  <a:spcPct val="150000"/>
                </a:lnSpc>
                <a:buFont typeface="Wingdings" panose="05000000000000000000" pitchFamily="2" charset="2"/>
                <a:buChar char="Ø"/>
              </a:pPr>
              <a:r>
                <a:rPr lang="zh-CN" altLang="en-US" sz="1400" dirty="0">
                  <a:solidFill>
                    <a:srgbClr val="808080"/>
                  </a:solidFill>
                  <a:latin typeface="微软雅黑" panose="020B0503020204020204" pitchFamily="34" charset="-122"/>
                  <a:ea typeface="微软雅黑" panose="020B0503020204020204" pitchFamily="34" charset="-122"/>
                  <a:sym typeface="Trebuchet MS" panose="020B0603020202020204" pitchFamily="34" charset="0"/>
                </a:rPr>
                <a:t>能源管理系统</a:t>
              </a:r>
              <a:endParaRPr lang="en-US" altLang="zh-CN" sz="1400" dirty="0">
                <a:solidFill>
                  <a:srgbClr val="808080"/>
                </a:solidFill>
                <a:latin typeface="微软雅黑" panose="020B0503020204020204" pitchFamily="34" charset="-122"/>
                <a:ea typeface="微软雅黑" panose="020B0503020204020204" pitchFamily="34" charset="-122"/>
                <a:sym typeface="Trebuchet MS" panose="020B0603020202020204" pitchFamily="34" charset="0"/>
              </a:endParaRPr>
            </a:p>
            <a:p>
              <a:pPr marL="171450" indent="-171450" defTabSz="685800">
                <a:lnSpc>
                  <a:spcPct val="150000"/>
                </a:lnSpc>
                <a:buFont typeface="Wingdings" panose="05000000000000000000" pitchFamily="2" charset="2"/>
                <a:buChar char="Ø"/>
              </a:pPr>
              <a:r>
                <a:rPr lang="zh-CN" altLang="en-US" sz="1400" dirty="0">
                  <a:solidFill>
                    <a:srgbClr val="808080"/>
                  </a:solidFill>
                  <a:latin typeface="微软雅黑" panose="020B0503020204020204" pitchFamily="34" charset="-122"/>
                  <a:ea typeface="微软雅黑" panose="020B0503020204020204" pitchFamily="34" charset="-122"/>
                  <a:sym typeface="Trebuchet MS" panose="020B0603020202020204" pitchFamily="34" charset="0"/>
                </a:rPr>
                <a:t>多功能电表、水表</a:t>
              </a:r>
              <a:endParaRPr lang="en-US" altLang="zh-CN" sz="1400" dirty="0">
                <a:solidFill>
                  <a:srgbClr val="808080"/>
                </a:solidFill>
                <a:latin typeface="微软雅黑" panose="020B0503020204020204" pitchFamily="34" charset="-122"/>
                <a:ea typeface="微软雅黑" panose="020B0503020204020204" pitchFamily="34" charset="-122"/>
                <a:sym typeface="Trebuchet MS" panose="020B0603020202020204" pitchFamily="34" charset="0"/>
              </a:endParaRPr>
            </a:p>
            <a:p>
              <a:pPr marL="171450" indent="-171450" defTabSz="685800">
                <a:lnSpc>
                  <a:spcPct val="150000"/>
                </a:lnSpc>
                <a:buFont typeface="Wingdings" panose="05000000000000000000" pitchFamily="2" charset="2"/>
                <a:buChar char="Ø"/>
              </a:pPr>
              <a:r>
                <a:rPr lang="zh-CN" altLang="en-US" sz="1400" dirty="0">
                  <a:solidFill>
                    <a:srgbClr val="808080"/>
                  </a:solidFill>
                  <a:latin typeface="微软雅黑" panose="020B0503020204020204" pitchFamily="34" charset="-122"/>
                  <a:ea typeface="微软雅黑" panose="020B0503020204020204" pitchFamily="34" charset="-122"/>
                  <a:sym typeface="Trebuchet MS" panose="020B0603020202020204" pitchFamily="34" charset="0"/>
                </a:rPr>
                <a:t>冷量表、热量表</a:t>
              </a:r>
              <a:endParaRPr lang="en-US" altLang="zh-CN" sz="1400" dirty="0">
                <a:solidFill>
                  <a:srgbClr val="808080"/>
                </a:solidFill>
                <a:latin typeface="微软雅黑" panose="020B0503020204020204" pitchFamily="34" charset="-122"/>
                <a:ea typeface="微软雅黑" panose="020B0503020204020204" pitchFamily="34" charset="-122"/>
                <a:sym typeface="Trebuchet MS" panose="020B0603020202020204" pitchFamily="34" charset="0"/>
              </a:endParaRPr>
            </a:p>
            <a:p>
              <a:pPr marL="171450" indent="-171450" defTabSz="685800">
                <a:lnSpc>
                  <a:spcPct val="150000"/>
                </a:lnSpc>
                <a:buFont typeface="Wingdings" panose="05000000000000000000" pitchFamily="2" charset="2"/>
                <a:buChar char="Ø"/>
              </a:pPr>
              <a:r>
                <a:rPr lang="zh-CN" altLang="en-US" sz="1400" dirty="0">
                  <a:solidFill>
                    <a:srgbClr val="808080"/>
                  </a:solidFill>
                  <a:latin typeface="微软雅黑" panose="020B0503020204020204" pitchFamily="34" charset="-122"/>
                  <a:ea typeface="微软雅黑" panose="020B0503020204020204" pitchFamily="34" charset="-122"/>
                  <a:sym typeface="Trebuchet MS" panose="020B0603020202020204" pitchFamily="34" charset="0"/>
                </a:rPr>
                <a:t>燃气表</a:t>
              </a:r>
              <a:endParaRPr lang="en-US" altLang="zh-CN" sz="1400" dirty="0">
                <a:solidFill>
                  <a:srgbClr val="808080"/>
                </a:solidFill>
                <a:latin typeface="微软雅黑" panose="020B0503020204020204" pitchFamily="34" charset="-122"/>
                <a:ea typeface="微软雅黑" panose="020B0503020204020204" pitchFamily="34" charset="-122"/>
                <a:sym typeface="Trebuchet MS" panose="020B0603020202020204" pitchFamily="34" charset="0"/>
              </a:endParaRPr>
            </a:p>
          </p:txBody>
        </p:sp>
      </p:grpSp>
      <p:sp>
        <p:nvSpPr>
          <p:cNvPr id="27658" name="Freeform 18"/>
          <p:cNvSpPr/>
          <p:nvPr/>
        </p:nvSpPr>
        <p:spPr>
          <a:xfrm>
            <a:off x="5497092" y="3753857"/>
            <a:ext cx="445151" cy="129902"/>
          </a:xfrm>
          <a:custGeom>
            <a:avLst/>
            <a:gdLst/>
            <a:ahLst/>
            <a:cxnLst>
              <a:cxn ang="0">
                <a:pos x="2147483647" y="2147483647"/>
              </a:cxn>
              <a:cxn ang="0">
                <a:pos x="2147483647" y="2147483647"/>
              </a:cxn>
              <a:cxn ang="0">
                <a:pos x="2147483647" y="2147483647"/>
              </a:cxn>
              <a:cxn ang="0">
                <a:pos x="0" y="2147483647"/>
              </a:cxn>
              <a:cxn ang="0">
                <a:pos x="0" y="2147483647"/>
              </a:cxn>
              <a:cxn ang="0">
                <a:pos x="2147483647" y="0"/>
              </a:cxn>
              <a:cxn ang="0">
                <a:pos x="2147483647" y="0"/>
              </a:cxn>
              <a:cxn ang="0">
                <a:pos x="2147483647" y="2147483647"/>
              </a:cxn>
              <a:cxn ang="0">
                <a:pos x="2147483647" y="2147483647"/>
              </a:cxn>
            </a:cxnLst>
            <a:rect l="0" t="0" r="0" b="0"/>
            <a:pathLst>
              <a:path w="199" h="57">
                <a:moveTo>
                  <a:pt x="199" y="46"/>
                </a:moveTo>
                <a:cubicBezTo>
                  <a:pt x="199" y="52"/>
                  <a:pt x="194" y="57"/>
                  <a:pt x="188" y="57"/>
                </a:cubicBezTo>
                <a:cubicBezTo>
                  <a:pt x="11" y="57"/>
                  <a:pt x="11" y="57"/>
                  <a:pt x="11" y="57"/>
                </a:cubicBezTo>
                <a:cubicBezTo>
                  <a:pt x="5" y="57"/>
                  <a:pt x="0" y="52"/>
                  <a:pt x="0" y="46"/>
                </a:cubicBezTo>
                <a:cubicBezTo>
                  <a:pt x="0" y="11"/>
                  <a:pt x="0" y="11"/>
                  <a:pt x="0" y="11"/>
                </a:cubicBezTo>
                <a:cubicBezTo>
                  <a:pt x="0" y="5"/>
                  <a:pt x="5" y="0"/>
                  <a:pt x="11" y="0"/>
                </a:cubicBezTo>
                <a:cubicBezTo>
                  <a:pt x="188" y="0"/>
                  <a:pt x="188" y="0"/>
                  <a:pt x="188" y="0"/>
                </a:cubicBezTo>
                <a:cubicBezTo>
                  <a:pt x="194" y="0"/>
                  <a:pt x="199" y="5"/>
                  <a:pt x="199" y="11"/>
                </a:cubicBezTo>
                <a:lnTo>
                  <a:pt x="199" y="46"/>
                </a:lnTo>
                <a:close/>
              </a:path>
            </a:pathLst>
          </a:custGeom>
          <a:solidFill>
            <a:srgbClr val="000000">
              <a:alpha val="100000"/>
            </a:srgbClr>
          </a:solidFill>
          <a:ln w="9525">
            <a:noFill/>
          </a:ln>
        </p:spPr>
        <p:txBody>
          <a:bodyPr/>
          <a:lstStyle/>
          <a:p>
            <a:endParaRPr lang="zh-CN" altLang="en-US" sz="1395"/>
          </a:p>
        </p:txBody>
      </p:sp>
      <p:sp>
        <p:nvSpPr>
          <p:cNvPr id="27659" name="矩形 124"/>
          <p:cNvSpPr/>
          <p:nvPr/>
        </p:nvSpPr>
        <p:spPr>
          <a:xfrm>
            <a:off x="5988758" y="3573075"/>
            <a:ext cx="894080" cy="414020"/>
          </a:xfrm>
          <a:prstGeom prst="rect">
            <a:avLst/>
          </a:prstGeom>
          <a:noFill/>
          <a:ln w="9525">
            <a:noFill/>
          </a:ln>
        </p:spPr>
        <p:txBody>
          <a:bodyPr wrap="none">
            <a:spAutoFit/>
          </a:bodyPr>
          <a:lstStyle/>
          <a:p>
            <a:pPr eaLnBrk="1" hangingPunct="1">
              <a:lnSpc>
                <a:spcPct val="150000"/>
              </a:lnSpc>
            </a:pPr>
            <a:r>
              <a:rPr lang="zh-CN" altLang="en-US" sz="1400" dirty="0">
                <a:solidFill>
                  <a:srgbClr val="606060"/>
                </a:solidFill>
                <a:latin typeface="微软雅黑" panose="020B0503020204020204" pitchFamily="34" charset="-122"/>
                <a:ea typeface="微软雅黑" panose="020B0503020204020204" pitchFamily="34" charset="-122"/>
              </a:rPr>
              <a:t>能耗总览</a:t>
            </a:r>
            <a:endParaRPr lang="zh-CN" altLang="en-US" sz="1400" dirty="0">
              <a:solidFill>
                <a:srgbClr val="606060"/>
              </a:solidFill>
              <a:latin typeface="微软雅黑" panose="020B0503020204020204" pitchFamily="34" charset="-122"/>
              <a:ea typeface="微软雅黑" panose="020B0503020204020204" pitchFamily="34" charset="-122"/>
            </a:endParaRPr>
          </a:p>
        </p:txBody>
      </p:sp>
      <p:sp>
        <p:nvSpPr>
          <p:cNvPr id="27660" name="Freeform 8"/>
          <p:cNvSpPr/>
          <p:nvPr/>
        </p:nvSpPr>
        <p:spPr>
          <a:xfrm>
            <a:off x="5497092" y="4134057"/>
            <a:ext cx="445151" cy="129902"/>
          </a:xfrm>
          <a:custGeom>
            <a:avLst/>
            <a:gdLst/>
            <a:ahLst/>
            <a:cxnLst>
              <a:cxn ang="0">
                <a:pos x="2147483647" y="2147483647"/>
              </a:cxn>
              <a:cxn ang="0">
                <a:pos x="2147483647" y="2147483647"/>
              </a:cxn>
              <a:cxn ang="0">
                <a:pos x="2147483647" y="2147483647"/>
              </a:cxn>
              <a:cxn ang="0">
                <a:pos x="0" y="2147483647"/>
              </a:cxn>
              <a:cxn ang="0">
                <a:pos x="0" y="2147483647"/>
              </a:cxn>
              <a:cxn ang="0">
                <a:pos x="2147483647" y="0"/>
              </a:cxn>
              <a:cxn ang="0">
                <a:pos x="2147483647" y="0"/>
              </a:cxn>
              <a:cxn ang="0">
                <a:pos x="2147483647" y="2147483647"/>
              </a:cxn>
              <a:cxn ang="0">
                <a:pos x="2147483647" y="2147483647"/>
              </a:cxn>
            </a:cxnLst>
            <a:rect l="0" t="0" r="0" b="0"/>
            <a:pathLst>
              <a:path w="199" h="57">
                <a:moveTo>
                  <a:pt x="199" y="46"/>
                </a:moveTo>
                <a:cubicBezTo>
                  <a:pt x="199" y="52"/>
                  <a:pt x="194" y="57"/>
                  <a:pt x="188" y="57"/>
                </a:cubicBezTo>
                <a:cubicBezTo>
                  <a:pt x="11" y="57"/>
                  <a:pt x="11" y="57"/>
                  <a:pt x="11" y="57"/>
                </a:cubicBezTo>
                <a:cubicBezTo>
                  <a:pt x="5" y="57"/>
                  <a:pt x="0" y="52"/>
                  <a:pt x="0" y="46"/>
                </a:cubicBezTo>
                <a:cubicBezTo>
                  <a:pt x="0" y="11"/>
                  <a:pt x="0" y="11"/>
                  <a:pt x="0" y="11"/>
                </a:cubicBezTo>
                <a:cubicBezTo>
                  <a:pt x="0" y="5"/>
                  <a:pt x="5" y="0"/>
                  <a:pt x="11" y="0"/>
                </a:cubicBezTo>
                <a:cubicBezTo>
                  <a:pt x="188" y="0"/>
                  <a:pt x="188" y="0"/>
                  <a:pt x="188" y="0"/>
                </a:cubicBezTo>
                <a:cubicBezTo>
                  <a:pt x="194" y="0"/>
                  <a:pt x="199" y="5"/>
                  <a:pt x="199" y="11"/>
                </a:cubicBezTo>
                <a:lnTo>
                  <a:pt x="199" y="46"/>
                </a:lnTo>
                <a:close/>
              </a:path>
            </a:pathLst>
          </a:custGeom>
          <a:solidFill>
            <a:srgbClr val="88714E">
              <a:alpha val="100000"/>
            </a:srgbClr>
          </a:solidFill>
          <a:ln w="9525">
            <a:noFill/>
          </a:ln>
        </p:spPr>
        <p:txBody>
          <a:bodyPr/>
          <a:lstStyle/>
          <a:p>
            <a:endParaRPr lang="zh-CN" altLang="en-US" sz="1395"/>
          </a:p>
        </p:txBody>
      </p:sp>
      <p:sp>
        <p:nvSpPr>
          <p:cNvPr id="27661" name="矩形 126"/>
          <p:cNvSpPr/>
          <p:nvPr/>
        </p:nvSpPr>
        <p:spPr>
          <a:xfrm>
            <a:off x="6016698" y="3974230"/>
            <a:ext cx="894080" cy="414020"/>
          </a:xfrm>
          <a:prstGeom prst="rect">
            <a:avLst/>
          </a:prstGeom>
          <a:noFill/>
          <a:ln w="9525">
            <a:noFill/>
          </a:ln>
        </p:spPr>
        <p:txBody>
          <a:bodyPr wrap="none">
            <a:spAutoFit/>
          </a:bodyPr>
          <a:lstStyle/>
          <a:p>
            <a:pPr eaLnBrk="1" hangingPunct="1">
              <a:lnSpc>
                <a:spcPct val="150000"/>
              </a:lnSpc>
            </a:pPr>
            <a:r>
              <a:rPr lang="zh-CN" altLang="en-US" sz="1400" dirty="0">
                <a:solidFill>
                  <a:srgbClr val="606060"/>
                </a:solidFill>
                <a:latin typeface="微软雅黑" panose="020B0503020204020204" pitchFamily="34" charset="-122"/>
                <a:ea typeface="微软雅黑" panose="020B0503020204020204" pitchFamily="34" charset="-122"/>
              </a:rPr>
              <a:t>能耗对比</a:t>
            </a:r>
            <a:endParaRPr lang="en-US" altLang="zh-CN" sz="1400" dirty="0">
              <a:solidFill>
                <a:srgbClr val="606060"/>
              </a:solidFill>
              <a:latin typeface="微软雅黑" panose="020B0503020204020204" pitchFamily="34" charset="-122"/>
              <a:ea typeface="微软雅黑" panose="020B0503020204020204" pitchFamily="34" charset="-122"/>
            </a:endParaRPr>
          </a:p>
        </p:txBody>
      </p:sp>
      <p:sp>
        <p:nvSpPr>
          <p:cNvPr id="27664" name="Freeform 8"/>
          <p:cNvSpPr/>
          <p:nvPr/>
        </p:nvSpPr>
        <p:spPr>
          <a:xfrm>
            <a:off x="6929179" y="3747520"/>
            <a:ext cx="445151" cy="129902"/>
          </a:xfrm>
          <a:custGeom>
            <a:avLst/>
            <a:gdLst/>
            <a:ahLst/>
            <a:cxnLst>
              <a:cxn ang="0">
                <a:pos x="2147483647" y="2147483647"/>
              </a:cxn>
              <a:cxn ang="0">
                <a:pos x="2147483647" y="2147483647"/>
              </a:cxn>
              <a:cxn ang="0">
                <a:pos x="2147483647" y="2147483647"/>
              </a:cxn>
              <a:cxn ang="0">
                <a:pos x="0" y="2147483647"/>
              </a:cxn>
              <a:cxn ang="0">
                <a:pos x="0" y="2147483647"/>
              </a:cxn>
              <a:cxn ang="0">
                <a:pos x="2147483647" y="0"/>
              </a:cxn>
              <a:cxn ang="0">
                <a:pos x="2147483647" y="0"/>
              </a:cxn>
              <a:cxn ang="0">
                <a:pos x="2147483647" y="2147483647"/>
              </a:cxn>
              <a:cxn ang="0">
                <a:pos x="2147483647" y="2147483647"/>
              </a:cxn>
            </a:cxnLst>
            <a:rect l="0" t="0" r="0" b="0"/>
            <a:pathLst>
              <a:path w="199" h="57">
                <a:moveTo>
                  <a:pt x="199" y="46"/>
                </a:moveTo>
                <a:cubicBezTo>
                  <a:pt x="199" y="52"/>
                  <a:pt x="194" y="57"/>
                  <a:pt x="188" y="57"/>
                </a:cubicBezTo>
                <a:cubicBezTo>
                  <a:pt x="11" y="57"/>
                  <a:pt x="11" y="57"/>
                  <a:pt x="11" y="57"/>
                </a:cubicBezTo>
                <a:cubicBezTo>
                  <a:pt x="5" y="57"/>
                  <a:pt x="0" y="52"/>
                  <a:pt x="0" y="46"/>
                </a:cubicBezTo>
                <a:cubicBezTo>
                  <a:pt x="0" y="11"/>
                  <a:pt x="0" y="11"/>
                  <a:pt x="0" y="11"/>
                </a:cubicBezTo>
                <a:cubicBezTo>
                  <a:pt x="0" y="5"/>
                  <a:pt x="5" y="0"/>
                  <a:pt x="11" y="0"/>
                </a:cubicBezTo>
                <a:cubicBezTo>
                  <a:pt x="188" y="0"/>
                  <a:pt x="188" y="0"/>
                  <a:pt x="188" y="0"/>
                </a:cubicBezTo>
                <a:cubicBezTo>
                  <a:pt x="194" y="0"/>
                  <a:pt x="199" y="5"/>
                  <a:pt x="199" y="11"/>
                </a:cubicBezTo>
                <a:lnTo>
                  <a:pt x="199" y="46"/>
                </a:lnTo>
                <a:close/>
              </a:path>
            </a:pathLst>
          </a:custGeom>
          <a:solidFill>
            <a:srgbClr val="88714E">
              <a:alpha val="100000"/>
            </a:srgbClr>
          </a:solidFill>
          <a:ln w="9525">
            <a:noFill/>
          </a:ln>
        </p:spPr>
        <p:txBody>
          <a:bodyPr/>
          <a:lstStyle/>
          <a:p>
            <a:endParaRPr lang="zh-CN" altLang="en-US" sz="1395"/>
          </a:p>
        </p:txBody>
      </p:sp>
      <p:sp>
        <p:nvSpPr>
          <p:cNvPr id="27665" name="矩形 130"/>
          <p:cNvSpPr/>
          <p:nvPr/>
        </p:nvSpPr>
        <p:spPr>
          <a:xfrm>
            <a:off x="7475803" y="3560709"/>
            <a:ext cx="894080" cy="414020"/>
          </a:xfrm>
          <a:prstGeom prst="rect">
            <a:avLst/>
          </a:prstGeom>
          <a:noFill/>
          <a:ln w="9525">
            <a:noFill/>
          </a:ln>
        </p:spPr>
        <p:txBody>
          <a:bodyPr wrap="none">
            <a:spAutoFit/>
          </a:bodyPr>
          <a:lstStyle/>
          <a:p>
            <a:pPr eaLnBrk="1" hangingPunct="1">
              <a:lnSpc>
                <a:spcPct val="150000"/>
              </a:lnSpc>
            </a:pPr>
            <a:r>
              <a:rPr lang="zh-CN" altLang="en-US" sz="1400" dirty="0">
                <a:solidFill>
                  <a:srgbClr val="606060"/>
                </a:solidFill>
                <a:latin typeface="微软雅黑" panose="020B0503020204020204" pitchFamily="34" charset="-122"/>
                <a:ea typeface="微软雅黑" panose="020B0503020204020204" pitchFamily="34" charset="-122"/>
              </a:rPr>
              <a:t>能耗浏览</a:t>
            </a:r>
            <a:endParaRPr lang="zh-CN" altLang="en-US" sz="1400" dirty="0">
              <a:solidFill>
                <a:srgbClr val="606060"/>
              </a:solidFill>
              <a:latin typeface="微软雅黑" panose="020B0503020204020204" pitchFamily="34" charset="-122"/>
              <a:ea typeface="微软雅黑" panose="020B0503020204020204" pitchFamily="34" charset="-122"/>
            </a:endParaRPr>
          </a:p>
        </p:txBody>
      </p:sp>
      <p:sp>
        <p:nvSpPr>
          <p:cNvPr id="27666" name="矩形 131"/>
          <p:cNvSpPr/>
          <p:nvPr/>
        </p:nvSpPr>
        <p:spPr>
          <a:xfrm>
            <a:off x="7434580" y="3973195"/>
            <a:ext cx="1236345" cy="414020"/>
          </a:xfrm>
          <a:prstGeom prst="rect">
            <a:avLst/>
          </a:prstGeom>
          <a:noFill/>
          <a:ln w="9525">
            <a:noFill/>
          </a:ln>
        </p:spPr>
        <p:txBody>
          <a:bodyPr wrap="square">
            <a:spAutoFit/>
          </a:bodyPr>
          <a:lstStyle/>
          <a:p>
            <a:pPr eaLnBrk="1" hangingPunct="1">
              <a:lnSpc>
                <a:spcPct val="150000"/>
              </a:lnSpc>
            </a:pPr>
            <a:r>
              <a:rPr lang="zh-CN" altLang="en-US" sz="1400" dirty="0">
                <a:solidFill>
                  <a:srgbClr val="606060"/>
                </a:solidFill>
                <a:latin typeface="微软雅黑" panose="020B0503020204020204" pitchFamily="34" charset="-122"/>
                <a:ea typeface="微软雅黑" panose="020B0503020204020204" pitchFamily="34" charset="-122"/>
              </a:rPr>
              <a:t>能耗报表</a:t>
            </a:r>
            <a:endParaRPr lang="zh-CN" altLang="en-US" sz="1400" dirty="0">
              <a:solidFill>
                <a:srgbClr val="606060"/>
              </a:solidFill>
              <a:latin typeface="微软雅黑" panose="020B0503020204020204" pitchFamily="34" charset="-122"/>
              <a:ea typeface="微软雅黑" panose="020B0503020204020204" pitchFamily="34" charset="-122"/>
            </a:endParaRPr>
          </a:p>
        </p:txBody>
      </p:sp>
      <p:sp>
        <p:nvSpPr>
          <p:cNvPr id="27667" name="Freeform 18"/>
          <p:cNvSpPr/>
          <p:nvPr/>
        </p:nvSpPr>
        <p:spPr>
          <a:xfrm>
            <a:off x="6929179" y="4127720"/>
            <a:ext cx="445151" cy="129902"/>
          </a:xfrm>
          <a:custGeom>
            <a:avLst/>
            <a:gdLst/>
            <a:ahLst/>
            <a:cxnLst>
              <a:cxn ang="0">
                <a:pos x="2147483647" y="2147483647"/>
              </a:cxn>
              <a:cxn ang="0">
                <a:pos x="2147483647" y="2147483647"/>
              </a:cxn>
              <a:cxn ang="0">
                <a:pos x="2147483647" y="2147483647"/>
              </a:cxn>
              <a:cxn ang="0">
                <a:pos x="0" y="2147483647"/>
              </a:cxn>
              <a:cxn ang="0">
                <a:pos x="0" y="2147483647"/>
              </a:cxn>
              <a:cxn ang="0">
                <a:pos x="2147483647" y="0"/>
              </a:cxn>
              <a:cxn ang="0">
                <a:pos x="2147483647" y="0"/>
              </a:cxn>
              <a:cxn ang="0">
                <a:pos x="2147483647" y="2147483647"/>
              </a:cxn>
              <a:cxn ang="0">
                <a:pos x="2147483647" y="2147483647"/>
              </a:cxn>
            </a:cxnLst>
            <a:rect l="0" t="0" r="0" b="0"/>
            <a:pathLst>
              <a:path w="199" h="57">
                <a:moveTo>
                  <a:pt x="199" y="46"/>
                </a:moveTo>
                <a:cubicBezTo>
                  <a:pt x="199" y="52"/>
                  <a:pt x="194" y="57"/>
                  <a:pt x="188" y="57"/>
                </a:cubicBezTo>
                <a:cubicBezTo>
                  <a:pt x="11" y="57"/>
                  <a:pt x="11" y="57"/>
                  <a:pt x="11" y="57"/>
                </a:cubicBezTo>
                <a:cubicBezTo>
                  <a:pt x="5" y="57"/>
                  <a:pt x="0" y="52"/>
                  <a:pt x="0" y="46"/>
                </a:cubicBezTo>
                <a:cubicBezTo>
                  <a:pt x="0" y="11"/>
                  <a:pt x="0" y="11"/>
                  <a:pt x="0" y="11"/>
                </a:cubicBezTo>
                <a:cubicBezTo>
                  <a:pt x="0" y="5"/>
                  <a:pt x="5" y="0"/>
                  <a:pt x="11" y="0"/>
                </a:cubicBezTo>
                <a:cubicBezTo>
                  <a:pt x="188" y="0"/>
                  <a:pt x="188" y="0"/>
                  <a:pt x="188" y="0"/>
                </a:cubicBezTo>
                <a:cubicBezTo>
                  <a:pt x="194" y="0"/>
                  <a:pt x="199" y="5"/>
                  <a:pt x="199" y="11"/>
                </a:cubicBezTo>
                <a:lnTo>
                  <a:pt x="199" y="46"/>
                </a:lnTo>
                <a:close/>
              </a:path>
            </a:pathLst>
          </a:custGeom>
          <a:solidFill>
            <a:srgbClr val="000000">
              <a:alpha val="100000"/>
            </a:srgbClr>
          </a:solidFill>
          <a:ln w="9525">
            <a:noFill/>
          </a:ln>
        </p:spPr>
        <p:txBody>
          <a:bodyPr/>
          <a:lstStyle/>
          <a:p>
            <a:endParaRPr lang="zh-CN" altLang="en-US" sz="1395"/>
          </a:p>
        </p:txBody>
      </p:sp>
      <p:grpSp>
        <p:nvGrpSpPr>
          <p:cNvPr id="27668" name="组合 133"/>
          <p:cNvGrpSpPr/>
          <p:nvPr/>
        </p:nvGrpSpPr>
        <p:grpSpPr>
          <a:xfrm>
            <a:off x="229353" y="4437481"/>
            <a:ext cx="3011170" cy="1631951"/>
            <a:chOff x="6551097" y="1007751"/>
            <a:chExt cx="3017505" cy="1636116"/>
          </a:xfrm>
        </p:grpSpPr>
        <p:sp>
          <p:nvSpPr>
            <p:cNvPr id="27672" name="Shape 1323"/>
            <p:cNvSpPr/>
            <p:nvPr/>
          </p:nvSpPr>
          <p:spPr>
            <a:xfrm>
              <a:off x="6962706" y="1007751"/>
              <a:ext cx="1455737" cy="338046"/>
            </a:xfrm>
            <a:prstGeom prst="rect">
              <a:avLst/>
            </a:prstGeom>
            <a:noFill/>
            <a:ln w="9525">
              <a:noFill/>
            </a:ln>
          </p:spPr>
          <p:txBody>
            <a:bodyPr>
              <a:spAutoFit/>
            </a:bodyPr>
            <a:lstStyle/>
            <a:p>
              <a:pPr defTabSz="685800"/>
              <a:r>
                <a:rPr lang="zh-CN" altLang="en-US" sz="1600" b="1" dirty="0">
                  <a:solidFill>
                    <a:srgbClr val="88714E"/>
                  </a:solidFill>
                  <a:latin typeface="微软雅黑" panose="020B0503020204020204" pitchFamily="34" charset="-122"/>
                  <a:ea typeface="微软雅黑" panose="020B0503020204020204" pitchFamily="34" charset="-122"/>
                  <a:sym typeface="Arial" panose="020B0604020202020204" pitchFamily="34" charset="0"/>
                </a:rPr>
                <a:t>功能要点</a:t>
              </a:r>
              <a:endParaRPr lang="zh-CN" altLang="en-US" sz="1600" b="1" dirty="0">
                <a:solidFill>
                  <a:srgbClr val="88714E"/>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7673" name="Shape 1324"/>
            <p:cNvSpPr/>
            <p:nvPr/>
          </p:nvSpPr>
          <p:spPr>
            <a:xfrm>
              <a:off x="6551097" y="1256670"/>
              <a:ext cx="3017505" cy="1387197"/>
            </a:xfrm>
            <a:prstGeom prst="rect">
              <a:avLst/>
            </a:prstGeom>
            <a:noFill/>
            <a:ln w="12700">
              <a:noFill/>
            </a:ln>
          </p:spPr>
          <p:txBody>
            <a:bodyPr wrap="square">
              <a:spAutoFit/>
            </a:bodyPr>
            <a:lstStyle/>
            <a:p>
              <a:pPr marL="171450" indent="-171450" defTabSz="685800">
                <a:lnSpc>
                  <a:spcPct val="150000"/>
                </a:lnSpc>
                <a:buFont typeface="Wingdings" panose="05000000000000000000" pitchFamily="2" charset="2"/>
                <a:buChar char="ü"/>
              </a:pPr>
              <a:r>
                <a:rPr lang="zh-CN" altLang="en-US" sz="1400" dirty="0">
                  <a:solidFill>
                    <a:srgbClr val="808080"/>
                  </a:solidFill>
                  <a:latin typeface="微软雅黑" panose="020B0503020204020204" pitchFamily="34" charset="-122"/>
                  <a:ea typeface="微软雅黑" panose="020B0503020204020204" pitchFamily="34" charset="-122"/>
                  <a:sym typeface="Trebuchet MS" panose="020B0603020202020204" pitchFamily="34" charset="0"/>
                </a:rPr>
                <a:t>使管理者了解能源情况</a:t>
              </a:r>
              <a:endParaRPr lang="en-US" altLang="zh-CN" sz="1400" dirty="0">
                <a:solidFill>
                  <a:srgbClr val="808080"/>
                </a:solidFill>
                <a:latin typeface="微软雅黑" panose="020B0503020204020204" pitchFamily="34" charset="-122"/>
                <a:ea typeface="微软雅黑" panose="020B0503020204020204" pitchFamily="34" charset="-122"/>
                <a:sym typeface="Trebuchet MS" panose="020B0603020202020204" pitchFamily="34" charset="0"/>
              </a:endParaRPr>
            </a:p>
            <a:p>
              <a:pPr marL="171450" indent="-171450" defTabSz="685800">
                <a:lnSpc>
                  <a:spcPct val="150000"/>
                </a:lnSpc>
                <a:buFont typeface="Wingdings" panose="05000000000000000000" pitchFamily="2" charset="2"/>
                <a:buChar char="ü"/>
              </a:pPr>
              <a:r>
                <a:rPr lang="zh-CN" altLang="en-US" sz="1400" dirty="0">
                  <a:solidFill>
                    <a:srgbClr val="808080"/>
                  </a:solidFill>
                  <a:latin typeface="微软雅黑" panose="020B0503020204020204" pitchFamily="34" charset="-122"/>
                  <a:ea typeface="微软雅黑" panose="020B0503020204020204" pitchFamily="34" charset="-122"/>
                  <a:sym typeface="Trebuchet MS" panose="020B0603020202020204" pitchFamily="34" charset="0"/>
                </a:rPr>
                <a:t>对能源分类、分项、分户管理</a:t>
              </a:r>
              <a:endParaRPr lang="en-US" altLang="zh-CN" sz="1400" dirty="0">
                <a:solidFill>
                  <a:srgbClr val="808080"/>
                </a:solidFill>
                <a:latin typeface="微软雅黑" panose="020B0503020204020204" pitchFamily="34" charset="-122"/>
                <a:ea typeface="微软雅黑" panose="020B0503020204020204" pitchFamily="34" charset="-122"/>
                <a:sym typeface="Trebuchet MS" panose="020B0603020202020204" pitchFamily="34" charset="0"/>
              </a:endParaRPr>
            </a:p>
            <a:p>
              <a:pPr marL="171450" indent="-171450" defTabSz="685800">
                <a:lnSpc>
                  <a:spcPct val="150000"/>
                </a:lnSpc>
                <a:buFont typeface="Wingdings" panose="05000000000000000000" pitchFamily="2" charset="2"/>
                <a:buChar char="ü"/>
              </a:pPr>
              <a:r>
                <a:rPr lang="zh-CN" altLang="en-US" sz="1400" dirty="0">
                  <a:solidFill>
                    <a:srgbClr val="808080"/>
                  </a:solidFill>
                  <a:latin typeface="微软雅黑" panose="020B0503020204020204" pitchFamily="34" charset="-122"/>
                  <a:ea typeface="微软雅黑" panose="020B0503020204020204" pitchFamily="34" charset="-122"/>
                  <a:sym typeface="Trebuchet MS" panose="020B0603020202020204" pitchFamily="34" charset="0"/>
                </a:rPr>
                <a:t>制定定额及对标标准</a:t>
              </a:r>
              <a:endParaRPr lang="en-US" altLang="zh-CN" sz="1400" dirty="0">
                <a:solidFill>
                  <a:srgbClr val="808080"/>
                </a:solidFill>
                <a:latin typeface="微软雅黑" panose="020B0503020204020204" pitchFamily="34" charset="-122"/>
                <a:ea typeface="微软雅黑" panose="020B0503020204020204" pitchFamily="34" charset="-122"/>
                <a:sym typeface="Trebuchet MS" panose="020B0603020202020204" pitchFamily="34" charset="0"/>
              </a:endParaRPr>
            </a:p>
            <a:p>
              <a:pPr marL="171450" indent="-171450" defTabSz="685800">
                <a:lnSpc>
                  <a:spcPct val="150000"/>
                </a:lnSpc>
                <a:buFont typeface="Wingdings" panose="05000000000000000000" pitchFamily="2" charset="2"/>
                <a:buChar char="ü"/>
              </a:pPr>
              <a:r>
                <a:rPr lang="zh-CN" altLang="en-US" sz="1400" dirty="0">
                  <a:solidFill>
                    <a:srgbClr val="808080"/>
                  </a:solidFill>
                  <a:latin typeface="微软雅黑" panose="020B0503020204020204" pitchFamily="34" charset="-122"/>
                  <a:ea typeface="微软雅黑" panose="020B0503020204020204" pitchFamily="34" charset="-122"/>
                  <a:sym typeface="Trebuchet MS" panose="020B0603020202020204" pitchFamily="34" charset="0"/>
                </a:rPr>
                <a:t>寻找能耗漏洞，进行管理节能</a:t>
              </a:r>
              <a:endParaRPr lang="en-US" altLang="zh-CN" sz="1400" dirty="0">
                <a:solidFill>
                  <a:srgbClr val="808080"/>
                </a:solidFill>
                <a:latin typeface="微软雅黑" panose="020B0503020204020204" pitchFamily="34" charset="-122"/>
                <a:ea typeface="微软雅黑" panose="020B0503020204020204" pitchFamily="34" charset="-122"/>
                <a:sym typeface="Trebuchet MS" panose="020B0603020202020204" pitchFamily="34" charset="0"/>
              </a:endParaRPr>
            </a:p>
          </p:txBody>
        </p:sp>
      </p:grpSp>
      <p:sp>
        <p:nvSpPr>
          <p:cNvPr id="8" name="Freeform 18"/>
          <p:cNvSpPr/>
          <p:nvPr/>
        </p:nvSpPr>
        <p:spPr>
          <a:xfrm>
            <a:off x="5511575" y="4509023"/>
            <a:ext cx="445151" cy="129902"/>
          </a:xfrm>
          <a:custGeom>
            <a:avLst/>
            <a:gdLst/>
            <a:ahLst/>
            <a:cxnLst>
              <a:cxn ang="0">
                <a:pos x="2147483647" y="2147483647"/>
              </a:cxn>
              <a:cxn ang="0">
                <a:pos x="2147483647" y="2147483647"/>
              </a:cxn>
              <a:cxn ang="0">
                <a:pos x="2147483647" y="2147483647"/>
              </a:cxn>
              <a:cxn ang="0">
                <a:pos x="0" y="2147483647"/>
              </a:cxn>
              <a:cxn ang="0">
                <a:pos x="0" y="2147483647"/>
              </a:cxn>
              <a:cxn ang="0">
                <a:pos x="2147483647" y="0"/>
              </a:cxn>
              <a:cxn ang="0">
                <a:pos x="2147483647" y="0"/>
              </a:cxn>
              <a:cxn ang="0">
                <a:pos x="2147483647" y="2147483647"/>
              </a:cxn>
              <a:cxn ang="0">
                <a:pos x="2147483647" y="2147483647"/>
              </a:cxn>
            </a:cxnLst>
            <a:rect l="0" t="0" r="0" b="0"/>
            <a:pathLst>
              <a:path w="199" h="57">
                <a:moveTo>
                  <a:pt x="199" y="46"/>
                </a:moveTo>
                <a:cubicBezTo>
                  <a:pt x="199" y="52"/>
                  <a:pt x="194" y="57"/>
                  <a:pt x="188" y="57"/>
                </a:cubicBezTo>
                <a:cubicBezTo>
                  <a:pt x="11" y="57"/>
                  <a:pt x="11" y="57"/>
                  <a:pt x="11" y="57"/>
                </a:cubicBezTo>
                <a:cubicBezTo>
                  <a:pt x="5" y="57"/>
                  <a:pt x="0" y="52"/>
                  <a:pt x="0" y="46"/>
                </a:cubicBezTo>
                <a:cubicBezTo>
                  <a:pt x="0" y="11"/>
                  <a:pt x="0" y="11"/>
                  <a:pt x="0" y="11"/>
                </a:cubicBezTo>
                <a:cubicBezTo>
                  <a:pt x="0" y="5"/>
                  <a:pt x="5" y="0"/>
                  <a:pt x="11" y="0"/>
                </a:cubicBezTo>
                <a:cubicBezTo>
                  <a:pt x="188" y="0"/>
                  <a:pt x="188" y="0"/>
                  <a:pt x="188" y="0"/>
                </a:cubicBezTo>
                <a:cubicBezTo>
                  <a:pt x="194" y="0"/>
                  <a:pt x="199" y="5"/>
                  <a:pt x="199" y="11"/>
                </a:cubicBezTo>
                <a:lnTo>
                  <a:pt x="199" y="46"/>
                </a:lnTo>
                <a:close/>
              </a:path>
            </a:pathLst>
          </a:custGeom>
          <a:solidFill>
            <a:srgbClr val="000000">
              <a:alpha val="100000"/>
            </a:srgbClr>
          </a:solidFill>
          <a:ln w="9525">
            <a:noFill/>
          </a:ln>
        </p:spPr>
        <p:txBody>
          <a:bodyPr/>
          <a:lstStyle/>
          <a:p>
            <a:endParaRPr lang="zh-CN" altLang="en-US" sz="1395"/>
          </a:p>
        </p:txBody>
      </p:sp>
      <p:sp>
        <p:nvSpPr>
          <p:cNvPr id="9" name="矩形 124"/>
          <p:cNvSpPr/>
          <p:nvPr/>
        </p:nvSpPr>
        <p:spPr>
          <a:xfrm>
            <a:off x="6012132" y="4365706"/>
            <a:ext cx="894080" cy="414020"/>
          </a:xfrm>
          <a:prstGeom prst="rect">
            <a:avLst/>
          </a:prstGeom>
          <a:noFill/>
          <a:ln w="9525">
            <a:noFill/>
          </a:ln>
        </p:spPr>
        <p:txBody>
          <a:bodyPr wrap="none">
            <a:spAutoFit/>
          </a:bodyPr>
          <a:lstStyle/>
          <a:p>
            <a:pPr eaLnBrk="1" hangingPunct="1">
              <a:lnSpc>
                <a:spcPct val="150000"/>
              </a:lnSpc>
            </a:pPr>
            <a:r>
              <a:rPr lang="zh-CN" altLang="en-US" sz="1400" dirty="0">
                <a:solidFill>
                  <a:srgbClr val="606060"/>
                </a:solidFill>
                <a:latin typeface="微软雅黑" panose="020B0503020204020204" pitchFamily="34" charset="-122"/>
                <a:ea typeface="微软雅黑" panose="020B0503020204020204" pitchFamily="34" charset="-122"/>
              </a:rPr>
              <a:t>碳排统计</a:t>
            </a:r>
            <a:endParaRPr lang="zh-CN" altLang="en-US" sz="1400" dirty="0">
              <a:solidFill>
                <a:srgbClr val="606060"/>
              </a:solidFill>
              <a:latin typeface="微软雅黑" panose="020B0503020204020204" pitchFamily="34" charset="-122"/>
              <a:ea typeface="微软雅黑" panose="020B0503020204020204" pitchFamily="34" charset="-122"/>
            </a:endParaRPr>
          </a:p>
        </p:txBody>
      </p:sp>
      <p:sp>
        <p:nvSpPr>
          <p:cNvPr id="10" name="Freeform 8"/>
          <p:cNvSpPr/>
          <p:nvPr/>
        </p:nvSpPr>
        <p:spPr>
          <a:xfrm>
            <a:off x="6943662" y="4502687"/>
            <a:ext cx="445151" cy="129902"/>
          </a:xfrm>
          <a:custGeom>
            <a:avLst/>
            <a:gdLst/>
            <a:ahLst/>
            <a:cxnLst>
              <a:cxn ang="0">
                <a:pos x="2147483647" y="2147483647"/>
              </a:cxn>
              <a:cxn ang="0">
                <a:pos x="2147483647" y="2147483647"/>
              </a:cxn>
              <a:cxn ang="0">
                <a:pos x="2147483647" y="2147483647"/>
              </a:cxn>
              <a:cxn ang="0">
                <a:pos x="0" y="2147483647"/>
              </a:cxn>
              <a:cxn ang="0">
                <a:pos x="0" y="2147483647"/>
              </a:cxn>
              <a:cxn ang="0">
                <a:pos x="2147483647" y="0"/>
              </a:cxn>
              <a:cxn ang="0">
                <a:pos x="2147483647" y="0"/>
              </a:cxn>
              <a:cxn ang="0">
                <a:pos x="2147483647" y="2147483647"/>
              </a:cxn>
              <a:cxn ang="0">
                <a:pos x="2147483647" y="2147483647"/>
              </a:cxn>
            </a:cxnLst>
            <a:rect l="0" t="0" r="0" b="0"/>
            <a:pathLst>
              <a:path w="199" h="57">
                <a:moveTo>
                  <a:pt x="199" y="46"/>
                </a:moveTo>
                <a:cubicBezTo>
                  <a:pt x="199" y="52"/>
                  <a:pt x="194" y="57"/>
                  <a:pt x="188" y="57"/>
                </a:cubicBezTo>
                <a:cubicBezTo>
                  <a:pt x="11" y="57"/>
                  <a:pt x="11" y="57"/>
                  <a:pt x="11" y="57"/>
                </a:cubicBezTo>
                <a:cubicBezTo>
                  <a:pt x="5" y="57"/>
                  <a:pt x="0" y="52"/>
                  <a:pt x="0" y="46"/>
                </a:cubicBezTo>
                <a:cubicBezTo>
                  <a:pt x="0" y="11"/>
                  <a:pt x="0" y="11"/>
                  <a:pt x="0" y="11"/>
                </a:cubicBezTo>
                <a:cubicBezTo>
                  <a:pt x="0" y="5"/>
                  <a:pt x="5" y="0"/>
                  <a:pt x="11" y="0"/>
                </a:cubicBezTo>
                <a:cubicBezTo>
                  <a:pt x="188" y="0"/>
                  <a:pt x="188" y="0"/>
                  <a:pt x="188" y="0"/>
                </a:cubicBezTo>
                <a:cubicBezTo>
                  <a:pt x="194" y="0"/>
                  <a:pt x="199" y="5"/>
                  <a:pt x="199" y="11"/>
                </a:cubicBezTo>
                <a:lnTo>
                  <a:pt x="199" y="46"/>
                </a:lnTo>
                <a:close/>
              </a:path>
            </a:pathLst>
          </a:custGeom>
          <a:solidFill>
            <a:srgbClr val="88714E">
              <a:alpha val="100000"/>
            </a:srgbClr>
          </a:solidFill>
          <a:ln w="9525">
            <a:noFill/>
          </a:ln>
        </p:spPr>
        <p:txBody>
          <a:bodyPr/>
          <a:lstStyle/>
          <a:p>
            <a:endParaRPr lang="zh-CN" altLang="en-US" sz="1395"/>
          </a:p>
        </p:txBody>
      </p:sp>
      <p:sp>
        <p:nvSpPr>
          <p:cNvPr id="11" name="矩形 130"/>
          <p:cNvSpPr/>
          <p:nvPr/>
        </p:nvSpPr>
        <p:spPr>
          <a:xfrm>
            <a:off x="7449185" y="4377690"/>
            <a:ext cx="1184275" cy="445770"/>
          </a:xfrm>
          <a:prstGeom prst="rect">
            <a:avLst/>
          </a:prstGeom>
          <a:noFill/>
          <a:ln w="9525">
            <a:noFill/>
          </a:ln>
        </p:spPr>
        <p:txBody>
          <a:bodyPr wrap="square">
            <a:noAutofit/>
          </a:bodyPr>
          <a:lstStyle/>
          <a:p>
            <a:pPr eaLnBrk="1" hangingPunct="1">
              <a:lnSpc>
                <a:spcPct val="150000"/>
              </a:lnSpc>
            </a:pPr>
            <a:r>
              <a:rPr lang="zh-CN" altLang="en-US" sz="1400" dirty="0">
                <a:solidFill>
                  <a:srgbClr val="606060"/>
                </a:solidFill>
                <a:latin typeface="微软雅黑" panose="020B0503020204020204" pitchFamily="34" charset="-122"/>
                <a:ea typeface="微软雅黑" panose="020B0503020204020204" pitchFamily="34" charset="-122"/>
              </a:rPr>
              <a:t>碳排分析</a:t>
            </a:r>
            <a:endParaRPr lang="en-US" altLang="zh-CN" sz="1400" dirty="0">
              <a:solidFill>
                <a:srgbClr val="606060"/>
              </a:solidFill>
              <a:latin typeface="微软雅黑" panose="020B0503020204020204" pitchFamily="34" charset="-122"/>
              <a:ea typeface="微软雅黑" panose="020B0503020204020204" pitchFamily="34" charset="-122"/>
            </a:endParaRPr>
          </a:p>
        </p:txBody>
      </p:sp>
      <p:pic>
        <p:nvPicPr>
          <p:cNvPr id="12" name="图片 1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780218" y="1812517"/>
            <a:ext cx="4095934" cy="2308824"/>
          </a:xfrm>
          <a:prstGeom prst="rect">
            <a:avLst/>
          </a:prstGeom>
        </p:spPr>
      </p:pic>
      <p:sp>
        <p:nvSpPr>
          <p:cNvPr id="3" name="AutoShape 2"/>
          <p:cNvSpPr/>
          <p:nvPr/>
        </p:nvSpPr>
        <p:spPr>
          <a:xfrm>
            <a:off x="-36195" y="669290"/>
            <a:ext cx="4272915" cy="444500"/>
          </a:xfrm>
          <a:prstGeom prst="rect">
            <a:avLst/>
          </a:prstGeom>
          <a:noFill/>
          <a:ln w="9501" cap="flat" cmpd="sng">
            <a:noFill/>
            <a:prstDash val="solid"/>
            <a:round/>
          </a:ln>
        </p:spPr>
        <p:txBody>
          <a:bodyPr vert="horz" wrap="square" lIns="0" tIns="0" rIns="0" bIns="0" rtlCol="0" anchor="ctr" anchorCtr="0"/>
          <a:lstStyle/>
          <a:p>
            <a:pPr indent="0" algn="ctr">
              <a:lnSpc>
                <a:spcPct val="125000"/>
              </a:lnSpc>
              <a:defRPr/>
            </a:pPr>
            <a:r>
              <a:rPr lang="zh-CN" alt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高能耗楼宇的节能改造</a:t>
            </a:r>
            <a:endParaRPr lang="zh-CN"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Tree>
  </p:cSld>
  <p:clrMapOvr>
    <a:masterClrMapping/>
  </p:clrMapOvr>
  <p:transition spd="med">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907415" y="1473200"/>
            <a:ext cx="7498715" cy="406400"/>
          </a:xfrm>
          <a:prstGeom prst="rect">
            <a:avLst/>
          </a:prstGeom>
          <a:noFill/>
          <a:ln w="9501" cap="flat" cmpd="sng">
            <a:noFill/>
            <a:prstDash val="solid"/>
            <a:round/>
          </a:ln>
        </p:spPr>
        <p:txBody>
          <a:bodyPr vert="horz" wrap="square" lIns="63500" tIns="25400" rIns="63500" bIns="25400" rtlCol="0" anchor="ctr" anchorCtr="0"/>
          <a:lstStyle/>
          <a:p>
            <a:pPr algn="ctr" eaLnBrk="1" hangingPunct="1"/>
            <a:r>
              <a:rPr lang="en-US" sz="24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针对高能耗楼宇进行深度节能诊断与改造方案实施</a:t>
            </a:r>
            <a:endParaRPr lang="en-US" sz="2400"/>
          </a:p>
        </p:txBody>
      </p:sp>
      <p:pic>
        <p:nvPicPr>
          <p:cNvPr id="4" name="Picture 4"/>
          <p:cNvPicPr>
            <a:picLocks noChangeAspect="1"/>
          </p:cNvPicPr>
          <p:nvPr/>
        </p:nvPicPr>
        <p:blipFill>
          <a:blip r:embed="rId1"/>
          <a:srcRect l="9521" r="9521"/>
          <a:stretch>
            <a:fillRect/>
          </a:stretch>
        </p:blipFill>
        <p:spPr>
          <a:xfrm>
            <a:off x="508000" y="2133600"/>
            <a:ext cx="3556000" cy="2921000"/>
          </a:xfrm>
          <a:prstGeom prst="rect">
            <a:avLst/>
          </a:prstGeom>
          <a:noFill/>
          <a:ln w="25400" cap="flat" cmpd="sng">
            <a:noFill/>
            <a:prstDash val="solid"/>
            <a:round/>
          </a:ln>
        </p:spPr>
      </p:pic>
      <p:sp>
        <p:nvSpPr>
          <p:cNvPr id="5" name="AutoShape 5"/>
          <p:cNvSpPr/>
          <p:nvPr>
            <p:custDataLst>
              <p:tags r:id="rId2"/>
            </p:custDataLst>
          </p:nvPr>
        </p:nvSpPr>
        <p:spPr>
          <a:xfrm>
            <a:off x="4318000" y="2260600"/>
            <a:ext cx="723900" cy="723900"/>
          </a:xfrm>
          <a:prstGeom prst="roundRect">
            <a:avLst>
              <a:gd name="adj" fmla="val 29824"/>
            </a:avLst>
          </a:prstGeom>
          <a:solidFill>
            <a:srgbClr val="88714E">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6" name="Picture 6"/>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470400" y="2413000"/>
            <a:ext cx="406400" cy="406400"/>
          </a:xfrm>
          <a:prstGeom prst="rect">
            <a:avLst/>
          </a:prstGeom>
        </p:spPr>
      </p:pic>
      <p:sp>
        <p:nvSpPr>
          <p:cNvPr id="7" name="AutoShape 7"/>
          <p:cNvSpPr/>
          <p:nvPr>
            <p:custDataLst>
              <p:tags r:id="rId6"/>
            </p:custDataLst>
          </p:nvPr>
        </p:nvSpPr>
        <p:spPr>
          <a:xfrm>
            <a:off x="5207000" y="2260600"/>
            <a:ext cx="1563370" cy="304800"/>
          </a:xfrm>
          <a:prstGeom prst="rect">
            <a:avLst/>
          </a:prstGeom>
          <a:noFill/>
          <a:ln w="9501" cap="flat" cmpd="sng">
            <a:noFill/>
            <a:prstDash val="solid"/>
            <a:round/>
          </a:ln>
        </p:spPr>
        <p:txBody>
          <a:bodyPr vert="horz" wrap="square" lIns="63500" tIns="25400" rIns="63500" bIns="25400" rtlCol="0" anchor="ctr" anchorCtr="0"/>
          <a:lstStyle/>
          <a:p>
            <a:pPr indent="0" algn="l">
              <a:lnSpc>
                <a:spcPct val="125000"/>
              </a:lnSpc>
              <a:defRPr/>
            </a:pPr>
            <a:r>
              <a:rPr lang="en-US" sz="1600" b="1" i="0" u="none" strike="noStrike">
                <a:solidFill>
                  <a:srgbClr val="88714E"/>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硬件设施升级</a:t>
            </a:r>
            <a:endParaRPr lang="en-US" sz="1600"/>
          </a:p>
        </p:txBody>
      </p:sp>
      <p:sp>
        <p:nvSpPr>
          <p:cNvPr id="8" name="AutoShape 8"/>
          <p:cNvSpPr/>
          <p:nvPr>
            <p:custDataLst>
              <p:tags r:id="rId7"/>
            </p:custDataLst>
          </p:nvPr>
        </p:nvSpPr>
        <p:spPr>
          <a:xfrm>
            <a:off x="5207000" y="2641600"/>
            <a:ext cx="1333500" cy="1016000"/>
          </a:xfrm>
          <a:prstGeom prst="roundRect">
            <a:avLst>
              <a:gd name="adj" fmla="val 0"/>
            </a:avLst>
          </a:prstGeom>
          <a:noFill/>
          <a:ln w="25400" cap="flat" cmpd="sng">
            <a:noFill/>
            <a:prstDash val="solid"/>
            <a:round/>
          </a:ln>
        </p:spPr>
        <p:txBody>
          <a:bodyPr vert="horz" wrap="square" lIns="63500" tIns="50800" rIns="63500" bIns="50800" rtlCol="0" anchor="t" anchorCtr="0"/>
          <a:lstStyle/>
          <a:p>
            <a:pPr indent="0" algn="l">
              <a:lnSpc>
                <a:spcPct val="108000"/>
              </a:lnSpc>
              <a:defRPr/>
            </a:pPr>
            <a:r>
              <a:rPr lang="en-US" sz="1400" b="0" i="0" u="none" strike="noStrike">
                <a:solidFill>
                  <a:srgbClr val="50505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将老旧低效设备全面更换，是实现建筑碳减排的物理基础</a:t>
            </a:r>
            <a:r>
              <a:rPr lang="en-US" sz="1100" b="0" i="0" u="none" strike="noStrike">
                <a:solidFill>
                  <a:srgbClr val="50505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a:t>
            </a:r>
            <a:endParaRPr lang="en-US" sz="1100"/>
          </a:p>
        </p:txBody>
      </p:sp>
      <p:sp>
        <p:nvSpPr>
          <p:cNvPr id="9" name="AutoShape 9"/>
          <p:cNvSpPr/>
          <p:nvPr>
            <p:custDataLst>
              <p:tags r:id="rId8"/>
            </p:custDataLst>
          </p:nvPr>
        </p:nvSpPr>
        <p:spPr>
          <a:xfrm>
            <a:off x="6667500" y="2260600"/>
            <a:ext cx="2095500" cy="1270000"/>
          </a:xfrm>
          <a:prstGeom prst="roundRect">
            <a:avLst>
              <a:gd name="adj" fmla="val 0"/>
            </a:avLst>
          </a:prstGeom>
          <a:noFill/>
          <a:ln w="25400" cap="flat" cmpd="sng">
            <a:noFill/>
            <a:prstDash val="solid"/>
            <a:round/>
          </a:ln>
        </p:spPr>
        <p:txBody>
          <a:bodyPr vert="horz" wrap="square" lIns="63500" tIns="50800" rIns="63500" bIns="50800" rtlCol="0" anchor="t" anchorCtr="0"/>
          <a:lstStyle/>
          <a:p>
            <a:pPr indent="0" algn="l">
              <a:lnSpc>
                <a:spcPct val="108000"/>
              </a:lnSpc>
              <a:defRPr/>
            </a:pPr>
            <a:r>
              <a:rPr lang="en-US" sz="14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核心措施：定频换变频、荧光灯换LED、普通洁具换节水型。</a:t>
            </a:r>
            <a:endParaRPr lang="en-US" sz="1400"/>
          </a:p>
          <a:p>
            <a:pPr indent="0" algn="l">
              <a:lnSpc>
                <a:spcPct val="108000"/>
              </a:lnSpc>
            </a:pPr>
            <a:r>
              <a:rPr lang="en-US" sz="14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节能效果：直接降低能耗，见效显著。</a:t>
            </a:r>
            <a:endParaRPr lang="en-US" sz="14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10" name="AutoShape 10"/>
          <p:cNvSpPr/>
          <p:nvPr>
            <p:custDataLst>
              <p:tags r:id="rId9"/>
            </p:custDataLst>
          </p:nvPr>
        </p:nvSpPr>
        <p:spPr>
          <a:xfrm>
            <a:off x="4318000" y="4038600"/>
            <a:ext cx="723900" cy="723900"/>
          </a:xfrm>
          <a:prstGeom prst="roundRect">
            <a:avLst>
              <a:gd name="adj" fmla="val 29824"/>
            </a:avLst>
          </a:prstGeom>
          <a:solidFill>
            <a:srgbClr val="555A64">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1" name="Picture 11"/>
          <p:cNvPicPr>
            <a:picLocks noChangeAspect="1"/>
          </p:cNvPicPr>
          <p:nvPr>
            <p:custDataLst>
              <p:tags r:id="rId10"/>
            </p:custDataLst>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470400" y="4191000"/>
            <a:ext cx="406400" cy="406400"/>
          </a:xfrm>
          <a:prstGeom prst="rect">
            <a:avLst/>
          </a:prstGeom>
        </p:spPr>
      </p:pic>
      <p:sp>
        <p:nvSpPr>
          <p:cNvPr id="12" name="AutoShape 12"/>
          <p:cNvSpPr/>
          <p:nvPr>
            <p:custDataLst>
              <p:tags r:id="rId13"/>
            </p:custDataLst>
          </p:nvPr>
        </p:nvSpPr>
        <p:spPr>
          <a:xfrm>
            <a:off x="5207000" y="4038600"/>
            <a:ext cx="1501775" cy="304800"/>
          </a:xfrm>
          <a:prstGeom prst="rect">
            <a:avLst/>
          </a:prstGeom>
          <a:noFill/>
          <a:ln w="9501" cap="flat" cmpd="sng">
            <a:noFill/>
            <a:prstDash val="solid"/>
            <a:round/>
          </a:ln>
        </p:spPr>
        <p:txBody>
          <a:bodyPr vert="horz" wrap="square" lIns="63500" tIns="25400" rIns="63500" bIns="25400" rtlCol="0" anchor="ctr" anchorCtr="0"/>
          <a:lstStyle/>
          <a:p>
            <a:pPr indent="0" algn="l">
              <a:lnSpc>
                <a:spcPct val="125000"/>
              </a:lnSpc>
              <a:defRPr/>
            </a:pPr>
            <a:r>
              <a:rPr lang="en-US" sz="1600" b="1" i="0" u="none" strike="noStrike">
                <a:solidFill>
                  <a:srgbClr val="88714E"/>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控制系统升级</a:t>
            </a:r>
            <a:endParaRPr lang="en-US" sz="1600" b="1" i="0" u="none" strike="noStrike">
              <a:solidFill>
                <a:srgbClr val="88714E"/>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13" name="AutoShape 13"/>
          <p:cNvSpPr/>
          <p:nvPr>
            <p:custDataLst>
              <p:tags r:id="rId14"/>
            </p:custDataLst>
          </p:nvPr>
        </p:nvSpPr>
        <p:spPr>
          <a:xfrm>
            <a:off x="5207000" y="4419600"/>
            <a:ext cx="1333500" cy="1016000"/>
          </a:xfrm>
          <a:prstGeom prst="roundRect">
            <a:avLst>
              <a:gd name="adj" fmla="val 0"/>
            </a:avLst>
          </a:prstGeom>
          <a:noFill/>
          <a:ln w="25400" cap="flat" cmpd="sng">
            <a:noFill/>
            <a:prstDash val="solid"/>
            <a:round/>
          </a:ln>
        </p:spPr>
        <p:txBody>
          <a:bodyPr vert="horz" wrap="square" lIns="63500" tIns="50800" rIns="63500" bIns="50800" rtlCol="0" anchor="t" anchorCtr="0"/>
          <a:lstStyle/>
          <a:p>
            <a:pPr indent="0" algn="l">
              <a:lnSpc>
                <a:spcPct val="108000"/>
              </a:lnSpc>
              <a:defRPr/>
            </a:pPr>
            <a:r>
              <a:rPr lang="zh-CN" altLang="en-US" sz="1400" b="0" i="0" u="none" strike="noStrike">
                <a:solidFill>
                  <a:srgbClr val="50505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增建或改造</a:t>
            </a:r>
            <a:r>
              <a:rPr lang="en-US" altLang="zh-CN" sz="1400" b="0" i="0" u="none" strike="noStrike">
                <a:solidFill>
                  <a:srgbClr val="50505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BA</a:t>
            </a:r>
            <a:r>
              <a:rPr lang="en-US" sz="1400" b="0" i="0" u="none" strike="noStrike">
                <a:solidFill>
                  <a:srgbClr val="50505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，实现对设备的精细化与智能化管理。</a:t>
            </a:r>
            <a:endParaRPr lang="en-US" sz="1400"/>
          </a:p>
        </p:txBody>
      </p:sp>
      <p:sp>
        <p:nvSpPr>
          <p:cNvPr id="14" name="AutoShape 14"/>
          <p:cNvSpPr/>
          <p:nvPr>
            <p:custDataLst>
              <p:tags r:id="rId15"/>
            </p:custDataLst>
          </p:nvPr>
        </p:nvSpPr>
        <p:spPr>
          <a:xfrm>
            <a:off x="6667500" y="4038600"/>
            <a:ext cx="2095500" cy="1270000"/>
          </a:xfrm>
          <a:prstGeom prst="roundRect">
            <a:avLst>
              <a:gd name="adj" fmla="val 0"/>
            </a:avLst>
          </a:prstGeom>
          <a:noFill/>
          <a:ln w="25400" cap="flat" cmpd="sng">
            <a:noFill/>
            <a:prstDash val="solid"/>
            <a:round/>
          </a:ln>
        </p:spPr>
        <p:txBody>
          <a:bodyPr vert="horz" wrap="square" lIns="63500" tIns="50800" rIns="63500" bIns="50800" rtlCol="0" anchor="t" anchorCtr="0"/>
          <a:lstStyle/>
          <a:p>
            <a:pPr indent="0" algn="l">
              <a:lnSpc>
                <a:spcPct val="108000"/>
              </a:lnSpc>
              <a:defRPr/>
            </a:pPr>
            <a:r>
              <a:rPr lang="en-US" sz="14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新建引入：无系统建筑加装BAS，奠定数据基础。</a:t>
            </a:r>
            <a:endParaRPr lang="en-US" sz="1400"/>
          </a:p>
          <a:p>
            <a:pPr indent="0" algn="l">
              <a:lnSpc>
                <a:spcPct val="108000"/>
              </a:lnSpc>
            </a:pPr>
            <a:r>
              <a:rPr lang="en-US" sz="14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存量优化：升级软件策略，进一步挖掘节能潜力。</a:t>
            </a:r>
            <a:endParaRPr lang="en-US" sz="14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15" name="AutoShape 15"/>
          <p:cNvSpPr/>
          <p:nvPr/>
        </p:nvSpPr>
        <p:spPr>
          <a:xfrm>
            <a:off x="381000" y="5562600"/>
            <a:ext cx="8382000" cy="381000"/>
          </a:xfrm>
          <a:prstGeom prst="roundRect">
            <a:avLst>
              <a:gd name="adj" fmla="val 33333"/>
            </a:avLst>
          </a:prstGeom>
          <a:solidFill>
            <a:srgbClr val="F5F5F5">
              <a:alpha val="100000"/>
            </a:srgbClr>
          </a:solidFill>
          <a:ln w="25400" cap="flat" cmpd="sng">
            <a:noFill/>
            <a:prstDash val="solid"/>
            <a:round/>
          </a:ln>
        </p:spPr>
        <p:txBody>
          <a:bodyPr vert="horz" wrap="square" lIns="63500" tIns="63500" rIns="63500" bIns="63500" rtlCol="0" anchor="ctr"/>
          <a:lstStyle/>
          <a:p>
            <a:pPr algn="ctr">
              <a:defRPr/>
            </a:pPr>
          </a:p>
        </p:txBody>
      </p:sp>
      <p:sp>
        <p:nvSpPr>
          <p:cNvPr id="16" name="AutoShape 16"/>
          <p:cNvSpPr/>
          <p:nvPr/>
        </p:nvSpPr>
        <p:spPr>
          <a:xfrm>
            <a:off x="508000" y="5626100"/>
            <a:ext cx="8128000" cy="254000"/>
          </a:xfrm>
          <a:prstGeom prst="rect">
            <a:avLst/>
          </a:prstGeom>
          <a:noFill/>
          <a:ln w="9501" cap="flat" cmpd="sng">
            <a:noFill/>
            <a:prstDash val="solid"/>
            <a:round/>
          </a:ln>
        </p:spPr>
        <p:txBody>
          <a:bodyPr vert="horz" wrap="square" lIns="0" tIns="0" rIns="0" bIns="0" rtlCol="0" anchor="ctr" anchorCtr="0"/>
          <a:lstStyle/>
          <a:p>
            <a:pPr indent="0" algn="ctr">
              <a:lnSpc>
                <a:spcPct val="125000"/>
              </a:lnSpc>
              <a:defRPr/>
            </a:pPr>
            <a:r>
              <a:rPr lang="en-US" sz="1800" b="0" i="0" u="none" strike="noStrike">
                <a:solidFill>
                  <a:srgbClr val="787878"/>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通过“硬件”与“软件”双管齐下的改造策略，实现既有建筑的长效节能运营。</a:t>
            </a:r>
            <a:endParaRPr lang="en-US" sz="1800"/>
          </a:p>
        </p:txBody>
      </p:sp>
      <p:sp>
        <p:nvSpPr>
          <p:cNvPr id="3" name="AutoShape 2"/>
          <p:cNvSpPr/>
          <p:nvPr/>
        </p:nvSpPr>
        <p:spPr>
          <a:xfrm>
            <a:off x="-36195" y="669290"/>
            <a:ext cx="4272915" cy="444500"/>
          </a:xfrm>
          <a:prstGeom prst="rect">
            <a:avLst/>
          </a:prstGeom>
          <a:noFill/>
          <a:ln w="9501" cap="flat" cmpd="sng">
            <a:noFill/>
            <a:prstDash val="solid"/>
            <a:round/>
          </a:ln>
        </p:spPr>
        <p:txBody>
          <a:bodyPr vert="horz" wrap="square" lIns="0" tIns="0" rIns="0" bIns="0" rtlCol="0" anchor="ctr" anchorCtr="0"/>
          <a:lstStyle/>
          <a:p>
            <a:pPr indent="0" algn="ctr">
              <a:lnSpc>
                <a:spcPct val="125000"/>
              </a:lnSpc>
              <a:defRPr/>
            </a:pPr>
            <a:r>
              <a:rPr lang="zh-CN" alt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高能耗楼宇的节能改造</a:t>
            </a:r>
            <a:endParaRPr lang="zh-CN"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4"/>
          <p:cNvSpPr/>
          <p:nvPr/>
        </p:nvSpPr>
        <p:spPr>
          <a:xfrm>
            <a:off x="3175000" y="1844040"/>
            <a:ext cx="2794000" cy="3937000"/>
          </a:xfrm>
          <a:prstGeom prst="roundRect">
            <a:avLst>
              <a:gd name="adj" fmla="val 4545"/>
            </a:avLst>
          </a:prstGeom>
          <a:solidFill>
            <a:srgbClr val="FFFFFF">
              <a:alpha val="90000"/>
            </a:srgbClr>
          </a:solidFill>
          <a:ln w="12700" cap="flat" cmpd="sng">
            <a:solidFill>
              <a:srgbClr val="957B55">
                <a:alpha val="60000"/>
              </a:srgbClr>
            </a:solidFill>
            <a:prstDash val="solid"/>
            <a:round/>
          </a:ln>
        </p:spPr>
        <p:txBody>
          <a:bodyPr vert="horz" wrap="square" lIns="63500" tIns="63500" rIns="63500" bIns="63500" rtlCol="0" anchor="ctr"/>
          <a:lstStyle/>
          <a:p>
            <a:pPr algn="ctr">
              <a:defRPr/>
            </a:pPr>
          </a:p>
        </p:txBody>
      </p:sp>
      <p:sp>
        <p:nvSpPr>
          <p:cNvPr id="5" name="AutoShape 5"/>
          <p:cNvSpPr/>
          <p:nvPr/>
        </p:nvSpPr>
        <p:spPr>
          <a:xfrm>
            <a:off x="3365500" y="2098040"/>
            <a:ext cx="609600" cy="609600"/>
          </a:xfrm>
          <a:prstGeom prst="ellipse">
            <a:avLst/>
          </a:prstGeom>
          <a:solidFill>
            <a:srgbClr val="957B55">
              <a:alpha val="10000"/>
            </a:srgbClr>
          </a:solidFill>
          <a:ln w="25400" cap="flat" cmpd="sng">
            <a:noFill/>
            <a:prstDash val="solid"/>
            <a:round/>
          </a:ln>
        </p:spPr>
        <p:txBody>
          <a:bodyPr vert="horz" wrap="square" lIns="63500" tIns="63500" rIns="63500" bIns="63500" rtlCol="0" anchor="ctr"/>
          <a:lstStyle/>
          <a:p>
            <a:pPr algn="ctr">
              <a:defRPr/>
            </a:pPr>
          </a:p>
        </p:txBody>
      </p:sp>
      <p:pic>
        <p:nvPicPr>
          <p:cNvPr id="6" name="Picture 6"/>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467100" y="2199640"/>
            <a:ext cx="406400" cy="406400"/>
          </a:xfrm>
          <a:prstGeom prst="rect">
            <a:avLst/>
          </a:prstGeom>
        </p:spPr>
      </p:pic>
      <p:sp>
        <p:nvSpPr>
          <p:cNvPr id="7" name="AutoShape 7"/>
          <p:cNvSpPr/>
          <p:nvPr/>
        </p:nvSpPr>
        <p:spPr>
          <a:xfrm>
            <a:off x="4064000" y="2199640"/>
            <a:ext cx="1778000" cy="4064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1600" b="1" i="0" u="none" strike="noStrike">
                <a:solidFill>
                  <a:srgbClr val="957B55"/>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改造内容</a:t>
            </a:r>
            <a:endParaRPr lang="en-US" sz="1100"/>
          </a:p>
        </p:txBody>
      </p:sp>
      <p:cxnSp>
        <p:nvCxnSpPr>
          <p:cNvPr id="8" name="Connector 8"/>
          <p:cNvCxnSpPr/>
          <p:nvPr/>
        </p:nvCxnSpPr>
        <p:spPr>
          <a:xfrm rot="-18093">
            <a:off x="3365517" y="2917190"/>
            <a:ext cx="2413000" cy="12700"/>
          </a:xfrm>
          <a:prstGeom prst="straightConnector1">
            <a:avLst/>
          </a:prstGeom>
          <a:solidFill>
            <a:srgbClr val="DEE0E3">
              <a:alpha val="100000"/>
            </a:srgbClr>
          </a:solidFill>
          <a:ln w="12700" cap="flat" cmpd="sng">
            <a:solidFill>
              <a:srgbClr val="C8BEB4">
                <a:alpha val="100000"/>
              </a:srgbClr>
            </a:solidFill>
            <a:prstDash val="solid"/>
            <a:round/>
            <a:headEnd type="none" w="med" len="med"/>
            <a:tailEnd type="none" w="med" len="med"/>
          </a:ln>
        </p:spPr>
      </p:cxnSp>
      <p:sp>
        <p:nvSpPr>
          <p:cNvPr id="9" name="AutoShape 9"/>
          <p:cNvSpPr/>
          <p:nvPr/>
        </p:nvSpPr>
        <p:spPr>
          <a:xfrm>
            <a:off x="3332480" y="2997200"/>
            <a:ext cx="2509520" cy="1524000"/>
          </a:xfrm>
          <a:prstGeom prst="rect">
            <a:avLst/>
          </a:prstGeom>
          <a:noFill/>
          <a:ln w="9501" cap="flat" cmpd="sng">
            <a:noFill/>
            <a:prstDash val="solid"/>
            <a:round/>
          </a:ln>
        </p:spPr>
        <p:txBody>
          <a:bodyPr vert="horz" wrap="square" lIns="0" tIns="0" rIns="0" bIns="0" rtlCol="0" anchor="t" anchorCtr="0"/>
          <a:lstStyle/>
          <a:p>
            <a:pPr marR="0" defTabSz="685800">
              <a:lnSpc>
                <a:spcPct val="150000"/>
              </a:lnSpc>
              <a:buClrTx/>
              <a:buSzTx/>
              <a:buFontTx/>
              <a:buNone/>
              <a:defRPr b="1">
                <a:solidFill>
                  <a:srgbClr val="1F4E79"/>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sz="1400" b="1" kern="1200" noProof="0" dirty="0">
                <a:solidFill>
                  <a:srgbClr val="808080"/>
                </a:solidFill>
                <a:latin typeface="微软雅黑" panose="020B0503020204020204" pitchFamily="34" charset="-122"/>
                <a:ea typeface="微软雅黑" panose="020B0503020204020204" pitchFamily="34" charset="-122"/>
                <a:cs typeface="微软雅黑" panose="020B0503020204020204" pitchFamily="34" charset="-122"/>
                <a:sym typeface="+mn-ea"/>
              </a:rPr>
              <a:t>该项目</a:t>
            </a:r>
            <a:r>
              <a:rPr lang="zh-CN" sz="1400" b="1" kern="1200" noProof="0" dirty="0">
                <a:solidFill>
                  <a:srgbClr val="808080"/>
                </a:solidFill>
                <a:latin typeface="微软雅黑" panose="020B0503020204020204" pitchFamily="34" charset="-122"/>
                <a:ea typeface="微软雅黑" panose="020B0503020204020204" pitchFamily="34" charset="-122"/>
                <a:cs typeface="微软雅黑" panose="020B0503020204020204" pitchFamily="34" charset="-122"/>
                <a:sym typeface="+mn-ea"/>
              </a:rPr>
              <a:t>总建筑</a:t>
            </a:r>
            <a:r>
              <a:rPr sz="1400" b="1" kern="1200" noProof="0" dirty="0">
                <a:solidFill>
                  <a:srgbClr val="808080"/>
                </a:solidFill>
                <a:latin typeface="微软雅黑" panose="020B0503020204020204" pitchFamily="34" charset="-122"/>
                <a:ea typeface="微软雅黑" panose="020B0503020204020204" pitchFamily="34" charset="-122"/>
                <a:cs typeface="微软雅黑" panose="020B0503020204020204" pitchFamily="34" charset="-122"/>
                <a:sym typeface="+mn-ea"/>
              </a:rPr>
              <a:t>约50万平方米，</a:t>
            </a:r>
            <a:r>
              <a:rPr lang="zh-CN" sz="1400" b="1" kern="1200" noProof="0" dirty="0">
                <a:solidFill>
                  <a:srgbClr val="808080"/>
                </a:solidFill>
                <a:latin typeface="微软雅黑" panose="020B0503020204020204" pitchFamily="34" charset="-122"/>
                <a:ea typeface="微软雅黑" panose="020B0503020204020204" pitchFamily="34" charset="-122"/>
                <a:cs typeface="微软雅黑" panose="020B0503020204020204" pitchFamily="34" charset="-122"/>
                <a:sym typeface="+mn-ea"/>
              </a:rPr>
              <a:t>地上建筑</a:t>
            </a:r>
            <a:r>
              <a:rPr sz="1400" b="1" kern="1200" noProof="0" dirty="0">
                <a:solidFill>
                  <a:srgbClr val="808080"/>
                </a:solidFill>
                <a:latin typeface="微软雅黑" panose="020B0503020204020204" pitchFamily="34" charset="-122"/>
                <a:ea typeface="微软雅黑" panose="020B0503020204020204" pitchFamily="34" charset="-122"/>
                <a:cs typeface="微软雅黑" panose="020B0503020204020204" pitchFamily="34" charset="-122"/>
                <a:sym typeface="+mn-ea"/>
              </a:rPr>
              <a:t>面积约33万平方米，包括两座189米高的办公塔楼、一座177米高的酒店、公寓式酒店、办公综合楼以及商业及其配套</a:t>
            </a:r>
            <a:r>
              <a:rPr lang="zh-CN" altLang="en-US" sz="1400" b="1" kern="1200" noProof="0" dirty="0">
                <a:solidFill>
                  <a:srgbClr val="808080"/>
                </a:solidFill>
                <a:latin typeface="微软雅黑" panose="020B0503020204020204" pitchFamily="34" charset="-122"/>
                <a:ea typeface="微软雅黑" panose="020B0503020204020204" pitchFamily="34" charset="-122"/>
                <a:cs typeface="微软雅黑" panose="020B0503020204020204" pitchFamily="34" charset="-122"/>
                <a:sym typeface="+mn-ea"/>
              </a:rPr>
              <a:t>。针对制冷站、空调系统、排水系统、送排风系统、环境监测、补水箱、能耗监测等改造。</a:t>
            </a:r>
            <a:endParaRPr lang="en-US" sz="1400" b="0" i="0" u="none" strike="noStrike">
              <a:solidFill>
                <a:srgbClr val="3C3C3C"/>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0" name="AutoShape 10"/>
          <p:cNvSpPr/>
          <p:nvPr/>
        </p:nvSpPr>
        <p:spPr>
          <a:xfrm>
            <a:off x="6159500" y="1844040"/>
            <a:ext cx="2794000" cy="3937000"/>
          </a:xfrm>
          <a:prstGeom prst="roundRect">
            <a:avLst>
              <a:gd name="adj" fmla="val 4545"/>
            </a:avLst>
          </a:prstGeom>
          <a:solidFill>
            <a:srgbClr val="FFFFFF">
              <a:alpha val="90000"/>
            </a:srgbClr>
          </a:solidFill>
          <a:ln w="12700" cap="flat" cmpd="sng">
            <a:solidFill>
              <a:srgbClr val="957B55">
                <a:alpha val="60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6350000" y="2098040"/>
            <a:ext cx="609600" cy="609600"/>
          </a:xfrm>
          <a:prstGeom prst="ellipse">
            <a:avLst/>
          </a:prstGeom>
          <a:solidFill>
            <a:srgbClr val="957B55">
              <a:alpha val="10000"/>
            </a:srgbClr>
          </a:solidFill>
          <a:ln w="25400" cap="flat" cmpd="sng">
            <a:noFill/>
            <a:prstDash val="solid"/>
            <a:round/>
          </a:ln>
        </p:spPr>
        <p:txBody>
          <a:bodyPr vert="horz" wrap="square" lIns="63500" tIns="63500" rIns="63500" bIns="63500" rtlCol="0" anchor="ctr"/>
          <a:lstStyle/>
          <a:p>
            <a:pPr algn="ctr">
              <a:defRPr/>
            </a:pPr>
          </a:p>
        </p:txBody>
      </p:sp>
      <p:pic>
        <p:nvPicPr>
          <p:cNvPr id="12" name="Picture 1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51600" y="2199640"/>
            <a:ext cx="406400" cy="406400"/>
          </a:xfrm>
          <a:prstGeom prst="rect">
            <a:avLst/>
          </a:prstGeom>
        </p:spPr>
      </p:pic>
      <p:sp>
        <p:nvSpPr>
          <p:cNvPr id="13" name="AutoShape 13"/>
          <p:cNvSpPr/>
          <p:nvPr/>
        </p:nvSpPr>
        <p:spPr>
          <a:xfrm>
            <a:off x="7048500" y="2199640"/>
            <a:ext cx="1778000" cy="4064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1600" b="1" i="0" u="none" strike="noStrike">
                <a:solidFill>
                  <a:srgbClr val="957B55"/>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节能成效</a:t>
            </a:r>
            <a:endParaRPr lang="en-US" sz="1100"/>
          </a:p>
        </p:txBody>
      </p:sp>
      <p:cxnSp>
        <p:nvCxnSpPr>
          <p:cNvPr id="14" name="Connector 14"/>
          <p:cNvCxnSpPr/>
          <p:nvPr/>
        </p:nvCxnSpPr>
        <p:spPr>
          <a:xfrm rot="-18093">
            <a:off x="6350017" y="2917190"/>
            <a:ext cx="2413000" cy="12700"/>
          </a:xfrm>
          <a:prstGeom prst="straightConnector1">
            <a:avLst/>
          </a:prstGeom>
          <a:solidFill>
            <a:srgbClr val="DEE0E3">
              <a:alpha val="100000"/>
            </a:srgbClr>
          </a:solidFill>
          <a:ln w="12700" cap="flat" cmpd="sng">
            <a:solidFill>
              <a:srgbClr val="C8BEB4">
                <a:alpha val="100000"/>
              </a:srgbClr>
            </a:solidFill>
            <a:prstDash val="solid"/>
            <a:round/>
            <a:headEnd type="none" w="med" len="med"/>
            <a:tailEnd type="none" w="med" len="med"/>
          </a:ln>
        </p:spPr>
      </p:cxnSp>
      <p:sp>
        <p:nvSpPr>
          <p:cNvPr id="15" name="AutoShape 15"/>
          <p:cNvSpPr/>
          <p:nvPr/>
        </p:nvSpPr>
        <p:spPr>
          <a:xfrm>
            <a:off x="6350000" y="3177540"/>
            <a:ext cx="2413000" cy="762000"/>
          </a:xfrm>
          <a:prstGeom prst="roundRect">
            <a:avLst>
              <a:gd name="adj" fmla="val 16666"/>
            </a:avLst>
          </a:prstGeom>
          <a:solidFill>
            <a:srgbClr val="F5F2EE">
              <a:alpha val="100000"/>
            </a:srgbClr>
          </a:solidFill>
          <a:ln w="25400" cap="flat" cmpd="sng">
            <a:noFill/>
            <a:prstDash val="solid"/>
            <a:round/>
          </a:ln>
        </p:spPr>
        <p:txBody>
          <a:bodyPr vert="horz" wrap="square" lIns="63500" tIns="63500" rIns="63500" bIns="63500" rtlCol="0" anchor="ctr"/>
          <a:lstStyle/>
          <a:p>
            <a:pPr algn="ctr">
              <a:defRPr/>
            </a:pPr>
          </a:p>
        </p:txBody>
      </p:sp>
      <p:sp>
        <p:nvSpPr>
          <p:cNvPr id="16" name="AutoShape 16"/>
          <p:cNvSpPr/>
          <p:nvPr/>
        </p:nvSpPr>
        <p:spPr>
          <a:xfrm>
            <a:off x="6477000" y="3241040"/>
            <a:ext cx="2159000" cy="6350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1400" b="0" i="0" u="none" strike="noStrike">
                <a:solidFill>
                  <a:srgbClr val="505050"/>
                </a:solidFill>
                <a:latin typeface="Noto Sans SC" panose="020B0200000000000000" charset="-122"/>
                <a:ea typeface="Noto Sans SC" panose="020B0200000000000000" charset="-122"/>
                <a:cs typeface="Noto Sans SC" panose="020B0200000000000000" charset="-122"/>
                <a:sym typeface="Noto Sans SC" panose="020B0200000000000000" charset="-122"/>
              </a:rPr>
              <a:t>输配侧能耗节约</a:t>
            </a:r>
            <a:br>
              <a:rPr lang="en-US"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800" b="1" i="0" u="none" strike="noStrike">
                <a:solidFill>
                  <a:srgbClr val="957B55"/>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28.27%</a:t>
            </a:r>
            <a:endParaRPr lang="en-US" sz="1100"/>
          </a:p>
        </p:txBody>
      </p:sp>
      <p:sp>
        <p:nvSpPr>
          <p:cNvPr id="17" name="AutoShape 17"/>
          <p:cNvSpPr/>
          <p:nvPr/>
        </p:nvSpPr>
        <p:spPr>
          <a:xfrm>
            <a:off x="6350000" y="4066540"/>
            <a:ext cx="2413000" cy="762000"/>
          </a:xfrm>
          <a:prstGeom prst="roundRect">
            <a:avLst>
              <a:gd name="adj" fmla="val 16666"/>
            </a:avLst>
          </a:prstGeom>
          <a:solidFill>
            <a:srgbClr val="F5F2EE">
              <a:alpha val="100000"/>
            </a:srgbClr>
          </a:solidFill>
          <a:ln w="25400" cap="flat" cmpd="sng">
            <a:noFill/>
            <a:prstDash val="solid"/>
            <a:round/>
          </a:ln>
        </p:spPr>
        <p:txBody>
          <a:bodyPr vert="horz" wrap="square" lIns="63500" tIns="63500" rIns="63500" bIns="63500" rtlCol="0" anchor="ctr"/>
          <a:lstStyle/>
          <a:p>
            <a:pPr algn="ctr">
              <a:defRPr/>
            </a:pPr>
          </a:p>
        </p:txBody>
      </p:sp>
      <p:sp>
        <p:nvSpPr>
          <p:cNvPr id="18" name="AutoShape 18"/>
          <p:cNvSpPr/>
          <p:nvPr/>
        </p:nvSpPr>
        <p:spPr>
          <a:xfrm>
            <a:off x="6477000" y="4130040"/>
            <a:ext cx="2159000" cy="6350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1200" b="0" i="0" u="none" strike="noStrike">
                <a:solidFill>
                  <a:srgbClr val="505050"/>
                </a:solidFill>
                <a:latin typeface="Noto Sans SC" panose="020B0200000000000000" charset="-122"/>
                <a:ea typeface="Noto Sans SC" panose="020B0200000000000000" charset="-122"/>
                <a:cs typeface="Noto Sans SC" panose="020B0200000000000000" charset="-122"/>
                <a:sym typeface="Noto Sans SC" panose="020B0200000000000000" charset="-122"/>
              </a:rPr>
              <a:t>消</a:t>
            </a:r>
            <a:r>
              <a:rPr lang="en-US" sz="1400" b="0" i="0" u="none" strike="noStrike">
                <a:solidFill>
                  <a:srgbClr val="505050"/>
                </a:solidFill>
                <a:latin typeface="Noto Sans SC" panose="020B0200000000000000" charset="-122"/>
                <a:ea typeface="Noto Sans SC" panose="020B0200000000000000" charset="-122"/>
                <a:cs typeface="Noto Sans SC" panose="020B0200000000000000" charset="-122"/>
                <a:sym typeface="Noto Sans SC" panose="020B0200000000000000" charset="-122"/>
              </a:rPr>
              <a:t>费侧能耗节约</a:t>
            </a:r>
            <a:br>
              <a:rPr lang="en-US"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800" b="1" i="0" u="none" strike="noStrike">
                <a:solidFill>
                  <a:srgbClr val="957B55"/>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15.00%</a:t>
            </a:r>
            <a:endParaRPr lang="en-US" sz="1100"/>
          </a:p>
        </p:txBody>
      </p:sp>
      <p:sp>
        <p:nvSpPr>
          <p:cNvPr id="19" name="AutoShape 19"/>
          <p:cNvSpPr/>
          <p:nvPr/>
        </p:nvSpPr>
        <p:spPr>
          <a:xfrm>
            <a:off x="6350000" y="4955540"/>
            <a:ext cx="2413000" cy="762000"/>
          </a:xfrm>
          <a:prstGeom prst="roundRect">
            <a:avLst>
              <a:gd name="adj" fmla="val 16666"/>
            </a:avLst>
          </a:prstGeom>
          <a:solidFill>
            <a:srgbClr val="F5F2EE">
              <a:alpha val="100000"/>
            </a:srgbClr>
          </a:solidFill>
          <a:ln w="25400" cap="flat" cmpd="sng">
            <a:noFill/>
            <a:prstDash val="solid"/>
            <a:round/>
          </a:ln>
        </p:spPr>
        <p:txBody>
          <a:bodyPr vert="horz" wrap="square" lIns="63500" tIns="63500" rIns="63500" bIns="63500" rtlCol="0" anchor="ctr"/>
          <a:lstStyle/>
          <a:p>
            <a:pPr algn="ctr">
              <a:defRPr/>
            </a:pPr>
          </a:p>
        </p:txBody>
      </p:sp>
      <p:sp>
        <p:nvSpPr>
          <p:cNvPr id="20" name="AutoShape 20"/>
          <p:cNvSpPr/>
          <p:nvPr/>
        </p:nvSpPr>
        <p:spPr>
          <a:xfrm>
            <a:off x="6477000" y="5019040"/>
            <a:ext cx="2159000" cy="6350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1400" b="0" i="0" u="none" strike="noStrike">
                <a:solidFill>
                  <a:srgbClr val="505050"/>
                </a:solidFill>
                <a:latin typeface="Noto Sans SC" panose="020B0200000000000000" charset="-122"/>
                <a:ea typeface="Noto Sans SC" panose="020B0200000000000000" charset="-122"/>
                <a:cs typeface="Noto Sans SC" panose="020B0200000000000000" charset="-122"/>
                <a:sym typeface="Noto Sans SC" panose="020B0200000000000000" charset="-122"/>
              </a:rPr>
              <a:t>系统综合节能率</a:t>
            </a:r>
            <a:br>
              <a:rPr lang="en-US"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800" b="1" i="0" u="none" strike="noStrike">
                <a:solidFill>
                  <a:srgbClr val="957B55"/>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13.75%</a:t>
            </a:r>
            <a:endParaRPr lang="en-US" sz="1100"/>
          </a:p>
        </p:txBody>
      </p:sp>
      <p:pic>
        <p:nvPicPr>
          <p:cNvPr id="30" name="图片 29"/>
          <p:cNvPicPr>
            <a:picLocks noChangeAspect="1"/>
          </p:cNvPicPr>
          <p:nvPr/>
        </p:nvPicPr>
        <p:blipFill>
          <a:blip r:embed="rId5"/>
          <a:stretch>
            <a:fillRect/>
          </a:stretch>
        </p:blipFill>
        <p:spPr>
          <a:xfrm>
            <a:off x="0" y="1923415"/>
            <a:ext cx="2918460" cy="3175000"/>
          </a:xfrm>
          <a:prstGeom prst="rect">
            <a:avLst/>
          </a:prstGeom>
        </p:spPr>
      </p:pic>
      <p:sp>
        <p:nvSpPr>
          <p:cNvPr id="21" name="AutoShape 2"/>
          <p:cNvSpPr/>
          <p:nvPr/>
        </p:nvSpPr>
        <p:spPr>
          <a:xfrm>
            <a:off x="-36195" y="669290"/>
            <a:ext cx="4272915" cy="444500"/>
          </a:xfrm>
          <a:prstGeom prst="rect">
            <a:avLst/>
          </a:prstGeom>
          <a:noFill/>
          <a:ln w="9501" cap="flat" cmpd="sng">
            <a:noFill/>
            <a:prstDash val="solid"/>
            <a:round/>
          </a:ln>
        </p:spPr>
        <p:txBody>
          <a:bodyPr vert="horz" wrap="square" lIns="0" tIns="0" rIns="0" bIns="0" rtlCol="0" anchor="ctr" anchorCtr="0"/>
          <a:lstStyle/>
          <a:p>
            <a:pPr indent="0" algn="ctr">
              <a:lnSpc>
                <a:spcPct val="125000"/>
              </a:lnSpc>
              <a:defRPr/>
            </a:pPr>
            <a:r>
              <a:rPr lang="zh-CN" alt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高能耗楼宇的节能改造</a:t>
            </a:r>
            <a:endParaRPr lang="zh-CN"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22" name="AutoShape 2"/>
          <p:cNvSpPr/>
          <p:nvPr/>
        </p:nvSpPr>
        <p:spPr>
          <a:xfrm>
            <a:off x="692785" y="1001395"/>
            <a:ext cx="7849235" cy="635000"/>
          </a:xfrm>
          <a:prstGeom prst="rect">
            <a:avLst/>
          </a:prstGeom>
          <a:noFill/>
          <a:ln w="9501" cap="flat" cmpd="sng">
            <a:noFill/>
            <a:prstDash val="solid"/>
            <a:round/>
          </a:ln>
        </p:spPr>
        <p:txBody>
          <a:bodyPr vert="horz" wrap="square" lIns="0" tIns="0" rIns="0" bIns="0" rtlCol="0" anchor="ctr" anchorCtr="0"/>
          <a:lstStyle/>
          <a:p>
            <a:pPr algn="ctr" eaLnBrk="1" hangingPunct="1"/>
            <a:r>
              <a:rPr lang="en-US" sz="2800" b="1" i="0" u="none" strike="noStrike">
                <a:solidFill>
                  <a:srgbClr val="594226"/>
                </a:solidFill>
                <a:latin typeface="Noto Sans SC" panose="020B0200000000000000" charset="-122"/>
                <a:ea typeface="Noto Sans SC" panose="020B0200000000000000" charset="-122"/>
                <a:cs typeface="Noto Sans SC" panose="020B0200000000000000" charset="-122"/>
                <a:sym typeface="Noto Sans SC" panose="020B0200000000000000" charset="-122"/>
              </a:rPr>
              <a:t>核心案例：</a:t>
            </a:r>
            <a:r>
              <a:rPr lang="zh-CN" altLang="en-US" sz="2800" b="1" i="0" u="none" strike="noStrike">
                <a:solidFill>
                  <a:srgbClr val="594226"/>
                </a:solidFill>
                <a:latin typeface="Noto Sans SC" panose="020B0200000000000000" charset="-122"/>
                <a:ea typeface="Noto Sans SC" panose="020B0200000000000000" charset="-122"/>
                <a:cs typeface="Noto Sans SC" panose="020B0200000000000000" charset="-122"/>
                <a:sym typeface="Noto Sans SC" panose="020B0200000000000000" charset="-122"/>
              </a:rPr>
              <a:t>英蓝国际</a:t>
            </a:r>
            <a:endParaRPr lang="zh-CN" altLang="en-US" sz="2800" b="1" i="0" u="none" strike="noStrike" dirty="0">
              <a:solidFill>
                <a:srgbClr val="594226"/>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692785" y="1001395"/>
            <a:ext cx="7849235" cy="635000"/>
          </a:xfrm>
          <a:prstGeom prst="rect">
            <a:avLst/>
          </a:prstGeom>
          <a:noFill/>
          <a:ln w="9501" cap="flat" cmpd="sng">
            <a:noFill/>
            <a:prstDash val="solid"/>
            <a:round/>
          </a:ln>
        </p:spPr>
        <p:txBody>
          <a:bodyPr vert="horz" wrap="square" lIns="0" tIns="0" rIns="0" bIns="0" rtlCol="0" anchor="ctr" anchorCtr="0"/>
          <a:lstStyle/>
          <a:p>
            <a:pPr algn="ctr" eaLnBrk="1" hangingPunct="1"/>
            <a:r>
              <a:rPr lang="en-US" sz="2800" b="1" i="0" u="none" strike="noStrike">
                <a:solidFill>
                  <a:srgbClr val="594226"/>
                </a:solidFill>
                <a:latin typeface="Noto Sans SC" panose="020B0200000000000000" charset="-122"/>
                <a:ea typeface="Noto Sans SC" panose="020B0200000000000000" charset="-122"/>
                <a:cs typeface="Noto Sans SC" panose="020B0200000000000000" charset="-122"/>
                <a:sym typeface="Noto Sans SC" panose="020B0200000000000000" charset="-122"/>
              </a:rPr>
              <a:t>核心案例：</a:t>
            </a:r>
            <a:r>
              <a:rPr lang="zh-CN" altLang="en-US" sz="2800" b="1" dirty="0">
                <a:solidFill>
                  <a:srgbClr val="594226"/>
                </a:solidFill>
                <a:latin typeface="微软雅黑" panose="020B0503020204020204" pitchFamily="34" charset="-122"/>
                <a:ea typeface="微软雅黑" panose="020B0503020204020204" pitchFamily="34" charset="-122"/>
                <a:sym typeface="+mn-ea"/>
              </a:rPr>
              <a:t>世东国际</a:t>
            </a:r>
            <a:endParaRPr lang="zh-CN" altLang="en-US" sz="2800" b="1" dirty="0">
              <a:solidFill>
                <a:srgbClr val="594226"/>
              </a:solidFill>
              <a:latin typeface="微软雅黑" panose="020B0503020204020204" pitchFamily="34" charset="-122"/>
              <a:ea typeface="微软雅黑" panose="020B0503020204020204" pitchFamily="34" charset="-122"/>
              <a:sym typeface="+mn-ea"/>
            </a:endParaRPr>
          </a:p>
        </p:txBody>
      </p:sp>
      <p:sp>
        <p:nvSpPr>
          <p:cNvPr id="3" name="AutoShape 3"/>
          <p:cNvSpPr/>
          <p:nvPr/>
        </p:nvSpPr>
        <p:spPr>
          <a:xfrm>
            <a:off x="212725" y="1879600"/>
            <a:ext cx="3056890" cy="1724025"/>
          </a:xfrm>
          <a:prstGeom prst="roundRect">
            <a:avLst>
              <a:gd name="adj" fmla="val 7058"/>
            </a:avLst>
          </a:prstGeom>
          <a:solidFill>
            <a:srgbClr val="9C7C4D">
              <a:alpha val="8000"/>
            </a:srgbClr>
          </a:solidFill>
          <a:ln cap="flat" cmpd="sng">
            <a:solidFill>
              <a:srgbClr val="836233">
                <a:alpha val="8000"/>
              </a:srgbClr>
            </a:solidFill>
            <a:prstDash val="solid"/>
            <a:round/>
          </a:ln>
        </p:spPr>
        <p:txBody>
          <a:bodyPr vert="horz" wrap="square" lIns="63500" tIns="63500" rIns="63500" bIns="63500" rtlCol="0" anchor="ctr"/>
          <a:lstStyle/>
          <a:p>
            <a:pPr algn="ctr">
              <a:defRPr/>
            </a:pPr>
          </a:p>
        </p:txBody>
      </p:sp>
      <p:sp>
        <p:nvSpPr>
          <p:cNvPr id="4" name="AutoShape 4"/>
          <p:cNvSpPr/>
          <p:nvPr/>
        </p:nvSpPr>
        <p:spPr>
          <a:xfrm>
            <a:off x="467360" y="1871345"/>
            <a:ext cx="3429000" cy="3810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9C7C4D"/>
                </a:solidFill>
                <a:latin typeface="Noto Sans SC" panose="020B0200000000000000" charset="-122"/>
                <a:ea typeface="Noto Sans SC" panose="020B0200000000000000" charset="-122"/>
                <a:cs typeface="Noto Sans SC" panose="020B0200000000000000" charset="-122"/>
                <a:sym typeface="Noto Sans SC" panose="020B0200000000000000" charset="-122"/>
              </a:rPr>
              <a:t>▍ 综合节能改造方案</a:t>
            </a:r>
            <a:endParaRPr lang="en-US" sz="1100"/>
          </a:p>
        </p:txBody>
      </p:sp>
      <p:sp>
        <p:nvSpPr>
          <p:cNvPr id="5" name="AutoShape 5"/>
          <p:cNvSpPr/>
          <p:nvPr/>
        </p:nvSpPr>
        <p:spPr>
          <a:xfrm>
            <a:off x="324485" y="2374265"/>
            <a:ext cx="2879725" cy="1164590"/>
          </a:xfrm>
          <a:prstGeom prst="rect">
            <a:avLst/>
          </a:prstGeom>
          <a:noFill/>
          <a:ln w="9501" cap="flat" cmpd="sng">
            <a:noFill/>
            <a:prstDash val="solid"/>
            <a:round/>
          </a:ln>
        </p:spPr>
        <p:txBody>
          <a:bodyPr vert="horz" wrap="square" lIns="0" tIns="0" rIns="0" bIns="0" rtlCol="0" anchor="ctr" anchorCtr="0"/>
          <a:lstStyle/>
          <a:p>
            <a:pPr indent="0" algn="l">
              <a:lnSpc>
                <a:spcPct val="117000"/>
              </a:lnSpc>
              <a:defRPr/>
            </a:pP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针对商业综合体能耗特点，实施系统性升级：</a:t>
            </a:r>
            <a:endParaRPr lang="en-US" sz="1400"/>
          </a:p>
          <a:p>
            <a:pPr indent="0" algn="l">
              <a:lnSpc>
                <a:spcPct val="117000"/>
              </a:lnSpc>
            </a:pPr>
            <a:r>
              <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 空调系统：水系统平衡优化、智能温控策略</a:t>
            </a:r>
            <a:endPar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indent="0" algn="l">
              <a:lnSpc>
                <a:spcPct val="117000"/>
              </a:lnSpc>
            </a:pPr>
            <a:r>
              <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 照明系统：LED节能灯具替换 + 智能感应控制</a:t>
            </a:r>
            <a:endPar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6" name="AutoShape 6"/>
          <p:cNvSpPr/>
          <p:nvPr/>
        </p:nvSpPr>
        <p:spPr>
          <a:xfrm>
            <a:off x="212725" y="3848100"/>
            <a:ext cx="3056255" cy="1694815"/>
          </a:xfrm>
          <a:prstGeom prst="roundRect">
            <a:avLst>
              <a:gd name="adj" fmla="val 7058"/>
            </a:avLst>
          </a:prstGeom>
          <a:solidFill>
            <a:srgbClr val="9C7C4D">
              <a:alpha val="8000"/>
            </a:srgbClr>
          </a:solidFill>
          <a:ln cap="flat" cmpd="sng">
            <a:solidFill>
              <a:srgbClr val="836233">
                <a:alpha val="8000"/>
              </a:srgbClr>
            </a:solidFill>
            <a:prstDash val="solid"/>
            <a:round/>
          </a:ln>
        </p:spPr>
        <p:txBody>
          <a:bodyPr vert="horz" wrap="square" lIns="63500" tIns="63500" rIns="63500" bIns="63500" rtlCol="0" anchor="ctr"/>
          <a:lstStyle/>
          <a:p>
            <a:pPr algn="ctr">
              <a:defRPr/>
            </a:pPr>
          </a:p>
        </p:txBody>
      </p:sp>
      <p:sp>
        <p:nvSpPr>
          <p:cNvPr id="7" name="AutoShape 7"/>
          <p:cNvSpPr/>
          <p:nvPr/>
        </p:nvSpPr>
        <p:spPr>
          <a:xfrm>
            <a:off x="466725" y="3877945"/>
            <a:ext cx="3429000" cy="299085"/>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9C7C4D"/>
                </a:solidFill>
                <a:latin typeface="Noto Sans SC" panose="020B0200000000000000" charset="-122"/>
                <a:ea typeface="Noto Sans SC" panose="020B0200000000000000" charset="-122"/>
                <a:cs typeface="Noto Sans SC" panose="020B0200000000000000" charset="-122"/>
                <a:sym typeface="Noto Sans SC" panose="020B0200000000000000" charset="-122"/>
              </a:rPr>
              <a:t>▍ 显著的节能表现</a:t>
            </a:r>
            <a:endParaRPr lang="en-US" sz="1100"/>
          </a:p>
        </p:txBody>
      </p:sp>
      <p:sp>
        <p:nvSpPr>
          <p:cNvPr id="8" name="AutoShape 8"/>
          <p:cNvSpPr/>
          <p:nvPr/>
        </p:nvSpPr>
        <p:spPr>
          <a:xfrm>
            <a:off x="324485" y="4516120"/>
            <a:ext cx="1651000" cy="598170"/>
          </a:xfrm>
          <a:prstGeom prst="rect">
            <a:avLst/>
          </a:prstGeom>
          <a:noFill/>
          <a:ln w="9501" cap="flat" cmpd="sng">
            <a:noFill/>
            <a:prstDash val="solid"/>
            <a:round/>
          </a:ln>
        </p:spPr>
        <p:txBody>
          <a:bodyPr vert="horz" wrap="square" lIns="0" tIns="0" rIns="0" bIns="0" rtlCol="0" anchor="ctr" anchorCtr="0"/>
          <a:lstStyle/>
          <a:p>
            <a:pPr indent="0" algn="ctr">
              <a:lnSpc>
                <a:spcPct val="125000"/>
              </a:lnSpc>
              <a:defRPr/>
            </a:pPr>
            <a:r>
              <a:rPr lang="en-US" sz="2800" b="1" i="0" u="none" strike="noStrike">
                <a:solidFill>
                  <a:srgbClr val="B45309"/>
                </a:solidFill>
                <a:latin typeface="Noto Sans SC" panose="020B0200000000000000" charset="-122"/>
                <a:ea typeface="Noto Sans SC" panose="020B0200000000000000" charset="-122"/>
                <a:cs typeface="Noto Sans SC" panose="020B0200000000000000" charset="-122"/>
                <a:sym typeface="Noto Sans SC" panose="020B0200000000000000" charset="-122"/>
              </a:rPr>
              <a:t>32.6%</a:t>
            </a:r>
            <a:endParaRPr lang="en-US" sz="1100"/>
          </a:p>
          <a:p>
            <a:pPr indent="0" algn="ctr">
              <a:lnSpc>
                <a:spcPct val="125000"/>
              </a:lnSpc>
            </a:pPr>
            <a:r>
              <a:rPr lang="en-US" sz="11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整体综合节能率</a:t>
            </a:r>
            <a:endParaRPr lang="en-US" sz="11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cxnSp>
        <p:nvCxnSpPr>
          <p:cNvPr id="9" name="Connector 9"/>
          <p:cNvCxnSpPr/>
          <p:nvPr/>
        </p:nvCxnSpPr>
        <p:spPr>
          <a:xfrm>
            <a:off x="1930400" y="4980368"/>
            <a:ext cx="497840" cy="75565"/>
          </a:xfrm>
          <a:prstGeom prst="straightConnector1">
            <a:avLst/>
          </a:prstGeom>
          <a:solidFill>
            <a:srgbClr val="DEE0E3">
              <a:alpha val="100000"/>
            </a:srgbClr>
          </a:solidFill>
          <a:ln w="12700" cap="flat" cmpd="sng">
            <a:solidFill>
              <a:srgbClr val="C8C8C8">
                <a:alpha val="100000"/>
              </a:srgbClr>
            </a:solidFill>
            <a:prstDash val="solid"/>
            <a:round/>
            <a:headEnd type="none" w="med" len="med"/>
            <a:tailEnd type="none" w="med" len="med"/>
          </a:ln>
        </p:spPr>
      </p:cxnSp>
      <p:sp>
        <p:nvSpPr>
          <p:cNvPr id="10" name="AutoShape 10"/>
          <p:cNvSpPr/>
          <p:nvPr/>
        </p:nvSpPr>
        <p:spPr>
          <a:xfrm>
            <a:off x="1790065" y="4516120"/>
            <a:ext cx="1413510" cy="598170"/>
          </a:xfrm>
          <a:prstGeom prst="rect">
            <a:avLst/>
          </a:prstGeom>
          <a:noFill/>
          <a:ln w="9501" cap="flat" cmpd="sng">
            <a:noFill/>
            <a:prstDash val="solid"/>
            <a:round/>
          </a:ln>
        </p:spPr>
        <p:txBody>
          <a:bodyPr vert="horz" wrap="square" lIns="0" tIns="0" rIns="0" bIns="0" rtlCol="0" anchor="ctr" anchorCtr="0"/>
          <a:lstStyle/>
          <a:p>
            <a:pPr indent="0" algn="ctr">
              <a:lnSpc>
                <a:spcPct val="125000"/>
              </a:lnSpc>
              <a:defRPr/>
            </a:pPr>
            <a:r>
              <a:rPr lang="en-US" sz="2600" b="1" i="0" u="none" strike="noStrike">
                <a:solidFill>
                  <a:srgbClr val="B45309"/>
                </a:solidFill>
                <a:latin typeface="Noto Sans SC" panose="020B0200000000000000" charset="-122"/>
                <a:ea typeface="Noto Sans SC" panose="020B0200000000000000" charset="-122"/>
                <a:cs typeface="Noto Sans SC" panose="020B0200000000000000" charset="-122"/>
                <a:sym typeface="Noto Sans SC" panose="020B0200000000000000" charset="-122"/>
              </a:rPr>
              <a:t>2159t</a:t>
            </a:r>
            <a:endParaRPr lang="en-US" sz="1100"/>
          </a:p>
          <a:p>
            <a:pPr indent="0" algn="ctr">
              <a:lnSpc>
                <a:spcPct val="125000"/>
              </a:lnSpc>
            </a:pPr>
            <a:r>
              <a:rPr lang="en-US" sz="11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年节约标准煤</a:t>
            </a:r>
            <a:endParaRPr lang="en-US" sz="11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1" name="AutoShape 11"/>
          <p:cNvSpPr/>
          <p:nvPr/>
        </p:nvSpPr>
        <p:spPr>
          <a:xfrm>
            <a:off x="3974465" y="3799840"/>
            <a:ext cx="1285875" cy="1833880"/>
          </a:xfrm>
          <a:prstGeom prst="ellipse">
            <a:avLst/>
          </a:prstGeom>
          <a:solidFill>
            <a:srgbClr val="9C7C4D">
              <a:alpha val="12000"/>
            </a:srgbClr>
          </a:solidFill>
          <a:ln cap="flat" cmpd="sng">
            <a:solidFill>
              <a:srgbClr val="836233">
                <a:alpha val="12000"/>
              </a:srgbClr>
            </a:solidFill>
            <a:prstDash val="solid"/>
            <a:round/>
          </a:ln>
        </p:spPr>
        <p:txBody>
          <a:bodyPr vert="horz" wrap="square" lIns="63500" tIns="63500" rIns="63500" bIns="63500" rtlCol="0" anchor="ctr"/>
          <a:lstStyle/>
          <a:p>
            <a:pPr algn="ctr">
              <a:defRPr/>
            </a:pPr>
          </a:p>
        </p:txBody>
      </p:sp>
      <p:pic>
        <p:nvPicPr>
          <p:cNvPr id="12" name="Picture 12"/>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4188460" y="3948430"/>
            <a:ext cx="857250" cy="846455"/>
          </a:xfrm>
          <a:prstGeom prst="rect">
            <a:avLst/>
          </a:prstGeom>
        </p:spPr>
      </p:pic>
      <p:sp>
        <p:nvSpPr>
          <p:cNvPr id="13" name="AutoShape 13"/>
          <p:cNvSpPr/>
          <p:nvPr/>
        </p:nvSpPr>
        <p:spPr>
          <a:xfrm>
            <a:off x="3990340" y="4970145"/>
            <a:ext cx="1143000" cy="282575"/>
          </a:xfrm>
          <a:prstGeom prst="rect">
            <a:avLst/>
          </a:prstGeom>
          <a:noFill/>
          <a:ln w="9501" cap="flat" cmpd="sng">
            <a:noFill/>
            <a:prstDash val="solid"/>
            <a:round/>
          </a:ln>
        </p:spPr>
        <p:txBody>
          <a:bodyPr vert="horz" wrap="square" lIns="0" tIns="0" rIns="0" bIns="0" rtlCol="0" anchor="ctr" anchorCtr="0"/>
          <a:lstStyle/>
          <a:p>
            <a:pPr indent="0" algn="ctr">
              <a:lnSpc>
                <a:spcPct val="125000"/>
              </a:lnSpc>
              <a:defRPr/>
            </a:pPr>
            <a:r>
              <a:rPr lang="en-US" sz="1400" b="1" i="0" u="none" strike="noStrike">
                <a:solidFill>
                  <a:srgbClr val="594226"/>
                </a:solidFill>
                <a:latin typeface="Noto Sans SC" panose="020B0200000000000000" charset="-122"/>
                <a:ea typeface="Noto Sans SC" panose="020B0200000000000000" charset="-122"/>
                <a:cs typeface="Noto Sans SC" panose="020B0200000000000000" charset="-122"/>
                <a:sym typeface="Noto Sans SC" panose="020B0200000000000000" charset="-122"/>
              </a:rPr>
              <a:t>绿色 · 高效 · 经济</a:t>
            </a:r>
            <a:endParaRPr lang="en-US" sz="1100"/>
          </a:p>
        </p:txBody>
      </p:sp>
      <p:sp>
        <p:nvSpPr>
          <p:cNvPr id="14" name="AutoShape 14"/>
          <p:cNvSpPr/>
          <p:nvPr/>
        </p:nvSpPr>
        <p:spPr>
          <a:xfrm>
            <a:off x="5964555" y="1879600"/>
            <a:ext cx="3085465" cy="1724025"/>
          </a:xfrm>
          <a:prstGeom prst="roundRect">
            <a:avLst>
              <a:gd name="adj" fmla="val 7058"/>
            </a:avLst>
          </a:prstGeom>
          <a:solidFill>
            <a:srgbClr val="9C7C4D">
              <a:alpha val="8000"/>
            </a:srgbClr>
          </a:solidFill>
          <a:ln cap="flat" cmpd="sng">
            <a:solidFill>
              <a:srgbClr val="836233">
                <a:alpha val="8000"/>
              </a:srgbClr>
            </a:solidFill>
            <a:prstDash val="solid"/>
            <a:round/>
          </a:ln>
        </p:spPr>
        <p:txBody>
          <a:bodyPr vert="horz" wrap="square" lIns="63500" tIns="63500" rIns="63500" bIns="63500" rtlCol="0" anchor="ctr"/>
          <a:lstStyle/>
          <a:p>
            <a:pPr algn="ctr">
              <a:defRPr/>
            </a:pPr>
          </a:p>
        </p:txBody>
      </p:sp>
      <p:sp>
        <p:nvSpPr>
          <p:cNvPr id="15" name="AutoShape 15"/>
          <p:cNvSpPr/>
          <p:nvPr/>
        </p:nvSpPr>
        <p:spPr>
          <a:xfrm>
            <a:off x="6175375" y="1986915"/>
            <a:ext cx="2212340" cy="304165"/>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9C7C4D"/>
                </a:solidFill>
                <a:latin typeface="Noto Sans SC" panose="020B0200000000000000" charset="-122"/>
                <a:ea typeface="Noto Sans SC" panose="020B0200000000000000" charset="-122"/>
                <a:cs typeface="Noto Sans SC" panose="020B0200000000000000" charset="-122"/>
                <a:sym typeface="Noto Sans SC" panose="020B0200000000000000" charset="-122"/>
              </a:rPr>
              <a:t>▍ 经济效益与回报</a:t>
            </a:r>
            <a:endParaRPr lang="en-US" sz="1100"/>
          </a:p>
        </p:txBody>
      </p:sp>
      <p:cxnSp>
        <p:nvCxnSpPr>
          <p:cNvPr id="17" name="Connector 17"/>
          <p:cNvCxnSpPr/>
          <p:nvPr/>
        </p:nvCxnSpPr>
        <p:spPr>
          <a:xfrm>
            <a:off x="8317230" y="3016313"/>
            <a:ext cx="326390" cy="75565"/>
          </a:xfrm>
          <a:prstGeom prst="straightConnector1">
            <a:avLst/>
          </a:prstGeom>
          <a:solidFill>
            <a:srgbClr val="DEE0E3">
              <a:alpha val="100000"/>
            </a:srgbClr>
          </a:solidFill>
          <a:ln w="12700" cap="flat" cmpd="sng">
            <a:solidFill>
              <a:srgbClr val="C8C8C8">
                <a:alpha val="100000"/>
              </a:srgbClr>
            </a:solidFill>
            <a:prstDash val="solid"/>
            <a:round/>
            <a:headEnd type="none" w="med" len="med"/>
            <a:tailEnd type="none" w="med" len="med"/>
          </a:ln>
        </p:spPr>
      </p:cxnSp>
      <p:sp>
        <p:nvSpPr>
          <p:cNvPr id="19" name="AutoShape 19"/>
          <p:cNvSpPr/>
          <p:nvPr/>
        </p:nvSpPr>
        <p:spPr>
          <a:xfrm>
            <a:off x="5965190" y="3848100"/>
            <a:ext cx="3208020" cy="1605280"/>
          </a:xfrm>
          <a:prstGeom prst="roundRect">
            <a:avLst>
              <a:gd name="adj" fmla="val 7058"/>
            </a:avLst>
          </a:prstGeom>
          <a:solidFill>
            <a:srgbClr val="9C7C4D">
              <a:alpha val="8000"/>
            </a:srgbClr>
          </a:solidFill>
          <a:ln cap="flat" cmpd="sng">
            <a:solidFill>
              <a:srgbClr val="836233">
                <a:alpha val="8000"/>
              </a:srgbClr>
            </a:solidFill>
            <a:prstDash val="solid"/>
            <a:round/>
          </a:ln>
        </p:spPr>
        <p:txBody>
          <a:bodyPr vert="horz" wrap="square" lIns="63500" tIns="63500" rIns="63500" bIns="63500" rtlCol="0" anchor="ctr"/>
          <a:lstStyle/>
          <a:p>
            <a:pPr algn="ctr">
              <a:defRPr/>
            </a:pPr>
          </a:p>
        </p:txBody>
      </p:sp>
      <p:sp>
        <p:nvSpPr>
          <p:cNvPr id="20" name="AutoShape 20"/>
          <p:cNvSpPr/>
          <p:nvPr/>
        </p:nvSpPr>
        <p:spPr>
          <a:xfrm>
            <a:off x="6175375" y="3877945"/>
            <a:ext cx="2257425" cy="335915"/>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9C7C4D"/>
                </a:solidFill>
                <a:latin typeface="Noto Sans SC" panose="020B0200000000000000" charset="-122"/>
                <a:ea typeface="Noto Sans SC" panose="020B0200000000000000" charset="-122"/>
                <a:cs typeface="Noto Sans SC" panose="020B0200000000000000" charset="-122"/>
                <a:sym typeface="Noto Sans SC" panose="020B0200000000000000" charset="-122"/>
              </a:rPr>
              <a:t>▍ 改造价值评估</a:t>
            </a:r>
            <a:endParaRPr lang="en-US" sz="1100"/>
          </a:p>
        </p:txBody>
      </p:sp>
      <p:sp>
        <p:nvSpPr>
          <p:cNvPr id="21" name="AutoShape 21"/>
          <p:cNvSpPr/>
          <p:nvPr/>
        </p:nvSpPr>
        <p:spPr>
          <a:xfrm>
            <a:off x="6236970" y="4291965"/>
            <a:ext cx="2776220" cy="1306195"/>
          </a:xfrm>
          <a:prstGeom prst="rect">
            <a:avLst/>
          </a:prstGeom>
          <a:noFill/>
          <a:ln w="9501" cap="flat" cmpd="sng">
            <a:noFill/>
            <a:prstDash val="solid"/>
            <a:round/>
          </a:ln>
        </p:spPr>
        <p:txBody>
          <a:bodyPr vert="horz" wrap="square" lIns="0" tIns="0" rIns="0" bIns="0" rtlCol="0" anchor="ctr" anchorCtr="0"/>
          <a:lstStyle/>
          <a:p>
            <a:pPr indent="0" algn="l">
              <a:lnSpc>
                <a:spcPct val="117000"/>
              </a:lnSpc>
              <a:defRPr/>
            </a:pP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项目不仅实现了显著的能耗降低，更在不到</a:t>
            </a:r>
            <a:r>
              <a:rPr lang="zh-CN" alt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两</a:t>
            </a: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年的时间内收回了改造成本。</a:t>
            </a:r>
            <a:endParaRPr lang="en-US" sz="1400"/>
          </a:p>
          <a:p>
            <a:pPr indent="0" algn="l">
              <a:lnSpc>
                <a:spcPct val="117000"/>
              </a:lnSpc>
            </a:pPr>
            <a:r>
              <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在提升商业体运营品质的同时，创造了可观的环境效益与经济价值。</a:t>
            </a:r>
            <a:endPar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22" name="文本框 21"/>
          <p:cNvSpPr txBox="1"/>
          <p:nvPr/>
        </p:nvSpPr>
        <p:spPr>
          <a:xfrm>
            <a:off x="6076950" y="2291080"/>
            <a:ext cx="2936240" cy="1164590"/>
          </a:xfrm>
          <a:prstGeom prst="rect">
            <a:avLst/>
          </a:prstGeom>
          <a:noFill/>
        </p:spPr>
        <p:txBody>
          <a:bodyPr wrap="square" rtlCol="0" anchor="t">
            <a:noAutofit/>
          </a:bodyPr>
          <a:p>
            <a:pPr defTabSz="685800">
              <a:lnSpc>
                <a:spcPct val="150000"/>
              </a:lnSpc>
            </a:pPr>
            <a:r>
              <a:rPr sz="1400" b="1" dirty="0">
                <a:solidFill>
                  <a:srgbClr val="808080"/>
                </a:solidFill>
                <a:latin typeface="微软雅黑" panose="020B0503020204020204" pitchFamily="34" charset="-122"/>
                <a:ea typeface="微软雅黑" panose="020B0503020204020204" pitchFamily="34" charset="-122"/>
                <a:sym typeface="+mn-ea"/>
              </a:rPr>
              <a:t>世东国际中心楼宇自控</a:t>
            </a:r>
            <a:r>
              <a:rPr lang="zh-CN" sz="1400" b="1" dirty="0">
                <a:solidFill>
                  <a:srgbClr val="808080"/>
                </a:solidFill>
                <a:latin typeface="微软雅黑" panose="020B0503020204020204" pitchFamily="34" charset="-122"/>
                <a:ea typeface="微软雅黑" panose="020B0503020204020204" pitchFamily="34" charset="-122"/>
                <a:sym typeface="+mn-ea"/>
              </a:rPr>
              <a:t>改造</a:t>
            </a:r>
            <a:r>
              <a:rPr sz="1400" b="1" dirty="0">
                <a:solidFill>
                  <a:srgbClr val="808080"/>
                </a:solidFill>
                <a:latin typeface="微软雅黑" panose="020B0503020204020204" pitchFamily="34" charset="-122"/>
                <a:ea typeface="微软雅黑" panose="020B0503020204020204" pitchFamily="34" charset="-122"/>
                <a:sym typeface="+mn-ea"/>
              </a:rPr>
              <a:t>包括，通风空调系统、冷热源系统、变配电系统、电梯控制系统、集水坑系统等多个子项</a:t>
            </a:r>
            <a:r>
              <a:rPr lang="zh-CN" altLang="en-US" sz="1400" b="1" dirty="0">
                <a:solidFill>
                  <a:srgbClr val="808080"/>
                </a:solidFill>
                <a:latin typeface="微软雅黑" panose="020B0503020204020204" pitchFamily="34" charset="-122"/>
                <a:ea typeface="微软雅黑" panose="020B0503020204020204" pitchFamily="34" charset="-122"/>
                <a:sym typeface="+mn-ea"/>
              </a:rPr>
              <a:t>。</a:t>
            </a:r>
            <a:endParaRPr lang="zh-CN" altLang="en-US" sz="1400" b="1" dirty="0">
              <a:solidFill>
                <a:srgbClr val="808080"/>
              </a:solidFill>
              <a:latin typeface="微软雅黑" panose="020B0503020204020204" pitchFamily="34" charset="-122"/>
              <a:ea typeface="微软雅黑" panose="020B0503020204020204" pitchFamily="34" charset="-122"/>
              <a:sym typeface="+mn-ea"/>
            </a:endParaRPr>
          </a:p>
        </p:txBody>
      </p:sp>
      <p:pic>
        <p:nvPicPr>
          <p:cNvPr id="23" name="图片 22"/>
          <p:cNvPicPr>
            <a:picLocks noChangeAspect="1"/>
          </p:cNvPicPr>
          <p:nvPr/>
        </p:nvPicPr>
        <p:blipFill>
          <a:blip r:embed="rId3"/>
          <a:stretch>
            <a:fillRect/>
          </a:stretch>
        </p:blipFill>
        <p:spPr>
          <a:xfrm>
            <a:off x="3369310" y="1871345"/>
            <a:ext cx="2388235" cy="1848485"/>
          </a:xfrm>
          <a:prstGeom prst="rect">
            <a:avLst/>
          </a:prstGeom>
        </p:spPr>
      </p:pic>
      <p:sp>
        <p:nvSpPr>
          <p:cNvPr id="16" name="AutoShape 2"/>
          <p:cNvSpPr/>
          <p:nvPr/>
        </p:nvSpPr>
        <p:spPr>
          <a:xfrm>
            <a:off x="-36195" y="669290"/>
            <a:ext cx="4272915" cy="444500"/>
          </a:xfrm>
          <a:prstGeom prst="rect">
            <a:avLst/>
          </a:prstGeom>
          <a:noFill/>
          <a:ln w="9501" cap="flat" cmpd="sng">
            <a:noFill/>
            <a:prstDash val="solid"/>
            <a:round/>
          </a:ln>
        </p:spPr>
        <p:txBody>
          <a:bodyPr vert="horz" wrap="square" lIns="0" tIns="0" rIns="0" bIns="0" rtlCol="0" anchor="ctr" anchorCtr="0"/>
          <a:lstStyle/>
          <a:p>
            <a:pPr indent="0" algn="ctr">
              <a:lnSpc>
                <a:spcPct val="125000"/>
              </a:lnSpc>
              <a:defRPr/>
            </a:pPr>
            <a:r>
              <a:rPr lang="zh-CN" alt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高能耗楼宇的节能改造</a:t>
            </a:r>
            <a:endParaRPr lang="zh-CN"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657600" y="1003300"/>
            <a:ext cx="1879600" cy="406400"/>
          </a:xfrm>
          <a:prstGeom prst="rect">
            <a:avLst/>
          </a:prstGeom>
          <a:noFill/>
          <a:ln w="9501" cap="flat" cmpd="sng">
            <a:noFill/>
            <a:prstDash val="solid"/>
            <a:round/>
          </a:ln>
        </p:spPr>
        <p:txBody>
          <a:bodyPr vert="horz" wrap="none" lIns="88900" tIns="50800" rIns="88900" bIns="50800" rtlCol="0" anchor="t" anchorCtr="0"/>
          <a:lstStyle/>
          <a:p>
            <a:pPr indent="0" algn="l">
              <a:lnSpc>
                <a:spcPct val="100000"/>
              </a:lnSpc>
              <a:defRPr/>
            </a:pPr>
            <a:r>
              <a:rPr lang="en-US" sz="2000" b="1" i="0" u="none" strike="noStrike">
                <a:solidFill>
                  <a:srgbClr val="957B55"/>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总结</a:t>
            </a:r>
            <a:endParaRPr lang="en-US" sz="1100"/>
          </a:p>
        </p:txBody>
      </p:sp>
      <p:cxnSp>
        <p:nvCxnSpPr>
          <p:cNvPr id="4" name="Connector 4"/>
          <p:cNvCxnSpPr/>
          <p:nvPr/>
        </p:nvCxnSpPr>
        <p:spPr>
          <a:xfrm>
            <a:off x="0" y="1231900"/>
            <a:ext cx="2209836" cy="12700"/>
          </a:xfrm>
          <a:prstGeom prst="line">
            <a:avLst/>
          </a:prstGeom>
          <a:solidFill>
            <a:srgbClr val="DEE0E3">
              <a:alpha val="100000"/>
            </a:srgbClr>
          </a:solidFill>
          <a:ln w="12700" cap="flat" cmpd="sng">
            <a:solidFill>
              <a:srgbClr val="000000">
                <a:alpha val="100000"/>
              </a:srgbClr>
            </a:solidFill>
            <a:prstDash val="solid"/>
            <a:miter lim="10000000"/>
            <a:headEnd type="none" w="med" len="med"/>
            <a:tailEnd type="none" w="med" len="med"/>
          </a:ln>
        </p:spPr>
      </p:cxnSp>
      <p:cxnSp>
        <p:nvCxnSpPr>
          <p:cNvPr id="5" name="Connector 5"/>
          <p:cNvCxnSpPr/>
          <p:nvPr/>
        </p:nvCxnSpPr>
        <p:spPr>
          <a:xfrm>
            <a:off x="6934200" y="1231900"/>
            <a:ext cx="2209836" cy="12700"/>
          </a:xfrm>
          <a:prstGeom prst="line">
            <a:avLst/>
          </a:prstGeom>
          <a:solidFill>
            <a:srgbClr val="DEE0E3">
              <a:alpha val="100000"/>
            </a:srgbClr>
          </a:solidFill>
          <a:ln w="12700" cap="flat" cmpd="sng">
            <a:solidFill>
              <a:srgbClr val="000000">
                <a:alpha val="100000"/>
              </a:srgbClr>
            </a:solidFill>
            <a:prstDash val="solid"/>
            <a:miter lim="10000000"/>
            <a:headEnd type="none" w="med" len="med"/>
            <a:tailEnd type="none" w="med" len="med"/>
          </a:ln>
        </p:spPr>
      </p:cxnSp>
      <p:sp>
        <p:nvSpPr>
          <p:cNvPr id="6" name="AutoShape 6"/>
          <p:cNvSpPr/>
          <p:nvPr/>
        </p:nvSpPr>
        <p:spPr>
          <a:xfrm>
            <a:off x="424815" y="1651000"/>
            <a:ext cx="7828280" cy="381000"/>
          </a:xfrm>
          <a:prstGeom prst="rect">
            <a:avLst/>
          </a:prstGeom>
          <a:noFill/>
          <a:ln w="9501" cap="flat" cmpd="sng">
            <a:noFill/>
            <a:prstDash val="solid"/>
            <a:round/>
          </a:ln>
        </p:spPr>
        <p:txBody>
          <a:bodyPr vert="horz" wrap="square" lIns="88900" tIns="50800" rIns="88900" bIns="50800" rtlCol="0" anchor="t" anchorCtr="0"/>
          <a:lstStyle/>
          <a:p>
            <a:pPr indent="0" algn="l">
              <a:lnSpc>
                <a:spcPct val="100000"/>
              </a:lnSpc>
              <a:defRPr/>
            </a:pPr>
            <a:r>
              <a:rPr lang="en-US" sz="1400" b="0" i="0" u="none" strike="noStrike">
                <a:solidFill>
                  <a:srgbClr val="80808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本次分享核心要点回顾，涵盖系统</a:t>
            </a:r>
            <a:r>
              <a:rPr lang="zh-CN" altLang="en-US" sz="1400" b="0" i="0" u="none" strike="noStrike">
                <a:solidFill>
                  <a:srgbClr val="80808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构成</a:t>
            </a:r>
            <a:r>
              <a:rPr lang="en-US" sz="1400" b="0" i="0" u="none" strike="noStrike">
                <a:solidFill>
                  <a:srgbClr val="80808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a:t>
            </a:r>
            <a:r>
              <a:rPr lang="zh-CN" altLang="en-US" sz="1400" b="0" i="0" u="none" strike="noStrike">
                <a:solidFill>
                  <a:srgbClr val="80808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分系统控制</a:t>
            </a:r>
            <a:r>
              <a:rPr lang="en-US" sz="1400" b="0" i="0" u="none" strike="noStrike">
                <a:solidFill>
                  <a:srgbClr val="80808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a:t>
            </a:r>
            <a:r>
              <a:rPr lang="zh-CN" altLang="en-US" sz="1400" b="0" i="0" u="none" strike="noStrike">
                <a:solidFill>
                  <a:srgbClr val="80808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新</a:t>
            </a:r>
            <a:r>
              <a:rPr lang="en-US" sz="1400" b="0" i="0" u="none" strike="noStrike">
                <a:solidFill>
                  <a:srgbClr val="80808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趋势与技术创新，</a:t>
            </a:r>
            <a:r>
              <a:rPr lang="zh-CN" altLang="en-US" sz="1400" b="0" i="0" u="none" strike="noStrike">
                <a:solidFill>
                  <a:srgbClr val="80808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了解</a:t>
            </a:r>
            <a:r>
              <a:rPr lang="en-US" sz="1400" b="0" i="0" u="none" strike="noStrike">
                <a:solidFill>
                  <a:srgbClr val="80808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楼宇自控发展。</a:t>
            </a:r>
            <a:endParaRPr lang="en-US" sz="1400"/>
          </a:p>
        </p:txBody>
      </p:sp>
      <p:sp>
        <p:nvSpPr>
          <p:cNvPr id="7" name="Freeform 7"/>
          <p:cNvSpPr/>
          <p:nvPr>
            <p:custDataLst>
              <p:tags r:id="rId1"/>
            </p:custDataLst>
          </p:nvPr>
        </p:nvSpPr>
        <p:spPr>
          <a:xfrm>
            <a:off x="1206500" y="3149600"/>
            <a:ext cx="15875" cy="593697"/>
          </a:xfrm>
          <a:custGeom>
            <a:avLst/>
            <a:gdLst/>
            <a:ahLst/>
            <a:cxnLst/>
            <a:rect l="l" t="t" r="r" b="b"/>
            <a:pathLst>
              <a:path w="15875" h="593697">
                <a:moveTo>
                  <a:pt x="0" y="0"/>
                </a:moveTo>
                <a:lnTo>
                  <a:pt x="15875" y="0"/>
                </a:lnTo>
                <a:lnTo>
                  <a:pt x="15875" y="593697"/>
                </a:lnTo>
                <a:lnTo>
                  <a:pt x="0" y="593697"/>
                </a:lnTo>
                <a:lnTo>
                  <a:pt x="0" y="0"/>
                </a:ln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8" name="Freeform 8"/>
          <p:cNvSpPr/>
          <p:nvPr>
            <p:custDataLst>
              <p:tags r:id="rId2"/>
            </p:custDataLst>
          </p:nvPr>
        </p:nvSpPr>
        <p:spPr>
          <a:xfrm>
            <a:off x="863600" y="3733800"/>
            <a:ext cx="714342" cy="723900"/>
          </a:xfrm>
          <a:custGeom>
            <a:avLst/>
            <a:gdLst/>
            <a:ahLst/>
            <a:cxnLst/>
            <a:rect l="l" t="t" r="r" b="b"/>
            <a:pathLst>
              <a:path w="714342" h="723900">
                <a:moveTo>
                  <a:pt x="358940" y="723900"/>
                </a:moveTo>
                <a:cubicBezTo>
                  <a:pt x="159907" y="723900"/>
                  <a:pt x="0" y="559045"/>
                  <a:pt x="0" y="361950"/>
                </a:cubicBezTo>
                <a:cubicBezTo>
                  <a:pt x="0" y="164822"/>
                  <a:pt x="159907" y="0"/>
                  <a:pt x="358940" y="0"/>
                </a:cubicBezTo>
                <a:cubicBezTo>
                  <a:pt x="554434" y="0"/>
                  <a:pt x="714342" y="164822"/>
                  <a:pt x="714342" y="361950"/>
                </a:cubicBezTo>
                <a:cubicBezTo>
                  <a:pt x="714342" y="559045"/>
                  <a:pt x="554434" y="723900"/>
                  <a:pt x="358940" y="723900"/>
                </a:cubicBezTo>
                <a:close/>
                <a:moveTo>
                  <a:pt x="358940" y="17897"/>
                </a:moveTo>
                <a:cubicBezTo>
                  <a:pt x="170590" y="17897"/>
                  <a:pt x="17760" y="171994"/>
                  <a:pt x="17760" y="361950"/>
                </a:cubicBezTo>
                <a:cubicBezTo>
                  <a:pt x="17760" y="551873"/>
                  <a:pt x="170590" y="705970"/>
                  <a:pt x="358940" y="705970"/>
                </a:cubicBezTo>
                <a:cubicBezTo>
                  <a:pt x="547324" y="705970"/>
                  <a:pt x="696582" y="551873"/>
                  <a:pt x="696582" y="361950"/>
                </a:cubicBezTo>
                <a:cubicBezTo>
                  <a:pt x="696582" y="171994"/>
                  <a:pt x="547324" y="17897"/>
                  <a:pt x="358940" y="17897"/>
                </a:cubicBez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9" name="Freeform 9"/>
          <p:cNvSpPr/>
          <p:nvPr>
            <p:custDataLst>
              <p:tags r:id="rId3"/>
            </p:custDataLst>
          </p:nvPr>
        </p:nvSpPr>
        <p:spPr>
          <a:xfrm>
            <a:off x="1003300" y="3985156"/>
            <a:ext cx="300024" cy="303738"/>
          </a:xfrm>
          <a:custGeom>
            <a:avLst/>
            <a:gdLst/>
            <a:ahLst/>
            <a:cxnLst/>
            <a:rect l="l" t="t" r="r" b="b"/>
            <a:pathLst>
              <a:path w="300024" h="303738">
                <a:moveTo>
                  <a:pt x="257670" y="228689"/>
                </a:moveTo>
                <a:cubicBezTo>
                  <a:pt x="250614" y="221546"/>
                  <a:pt x="250614" y="221546"/>
                  <a:pt x="250614" y="221546"/>
                </a:cubicBezTo>
                <a:cubicBezTo>
                  <a:pt x="243558" y="210816"/>
                  <a:pt x="240030" y="196530"/>
                  <a:pt x="243558" y="182228"/>
                </a:cubicBezTo>
                <a:cubicBezTo>
                  <a:pt x="243558" y="182228"/>
                  <a:pt x="243558" y="182228"/>
                  <a:pt x="243558" y="182228"/>
                </a:cubicBezTo>
                <a:cubicBezTo>
                  <a:pt x="247086" y="171513"/>
                  <a:pt x="261198" y="160798"/>
                  <a:pt x="271798" y="157227"/>
                </a:cubicBezTo>
                <a:cubicBezTo>
                  <a:pt x="282382" y="153655"/>
                  <a:pt x="282382" y="153655"/>
                  <a:pt x="282382" y="153655"/>
                </a:cubicBezTo>
                <a:cubicBezTo>
                  <a:pt x="292966" y="153655"/>
                  <a:pt x="300024" y="142926"/>
                  <a:pt x="300024" y="132211"/>
                </a:cubicBezTo>
                <a:cubicBezTo>
                  <a:pt x="300024" y="125067"/>
                  <a:pt x="296495" y="117909"/>
                  <a:pt x="296495" y="110765"/>
                </a:cubicBezTo>
                <a:cubicBezTo>
                  <a:pt x="292966" y="100050"/>
                  <a:pt x="282382" y="92908"/>
                  <a:pt x="271798" y="96479"/>
                </a:cubicBezTo>
                <a:cubicBezTo>
                  <a:pt x="261198" y="96479"/>
                  <a:pt x="261198" y="96479"/>
                  <a:pt x="261198" y="96479"/>
                </a:cubicBezTo>
                <a:cubicBezTo>
                  <a:pt x="247086" y="100050"/>
                  <a:pt x="232960" y="96479"/>
                  <a:pt x="225903" y="85750"/>
                </a:cubicBezTo>
                <a:cubicBezTo>
                  <a:pt x="225903" y="85750"/>
                  <a:pt x="225903" y="85750"/>
                  <a:pt x="225903" y="85750"/>
                </a:cubicBezTo>
                <a:cubicBezTo>
                  <a:pt x="215318" y="75035"/>
                  <a:pt x="211790" y="60734"/>
                  <a:pt x="215318" y="46446"/>
                </a:cubicBezTo>
                <a:cubicBezTo>
                  <a:pt x="218846" y="35731"/>
                  <a:pt x="218846" y="35731"/>
                  <a:pt x="218846" y="35731"/>
                </a:cubicBezTo>
                <a:cubicBezTo>
                  <a:pt x="222374" y="25002"/>
                  <a:pt x="218846" y="14287"/>
                  <a:pt x="208248" y="10716"/>
                </a:cubicBezTo>
                <a:cubicBezTo>
                  <a:pt x="204720" y="7144"/>
                  <a:pt x="201191" y="7144"/>
                  <a:pt x="197663" y="7144"/>
                </a:cubicBezTo>
                <a:cubicBezTo>
                  <a:pt x="194135" y="3572"/>
                  <a:pt x="190607" y="3572"/>
                  <a:pt x="187079" y="3572"/>
                </a:cubicBezTo>
                <a:cubicBezTo>
                  <a:pt x="176480" y="0"/>
                  <a:pt x="165895" y="7144"/>
                  <a:pt x="162367" y="17859"/>
                </a:cubicBezTo>
                <a:cubicBezTo>
                  <a:pt x="158839" y="25002"/>
                  <a:pt x="158839" y="25002"/>
                  <a:pt x="158839" y="25002"/>
                </a:cubicBezTo>
                <a:cubicBezTo>
                  <a:pt x="155311" y="39304"/>
                  <a:pt x="144713" y="50019"/>
                  <a:pt x="130599" y="53590"/>
                </a:cubicBezTo>
                <a:cubicBezTo>
                  <a:pt x="130599" y="53590"/>
                  <a:pt x="130599" y="53590"/>
                  <a:pt x="130599" y="53590"/>
                </a:cubicBezTo>
                <a:cubicBezTo>
                  <a:pt x="116473" y="57163"/>
                  <a:pt x="102359" y="50019"/>
                  <a:pt x="91775" y="39304"/>
                </a:cubicBezTo>
                <a:cubicBezTo>
                  <a:pt x="88233" y="32160"/>
                  <a:pt x="88233" y="32160"/>
                  <a:pt x="88233" y="32160"/>
                </a:cubicBezTo>
                <a:cubicBezTo>
                  <a:pt x="77649" y="25002"/>
                  <a:pt x="67064" y="21431"/>
                  <a:pt x="56465" y="28574"/>
                </a:cubicBezTo>
                <a:cubicBezTo>
                  <a:pt x="52937" y="35731"/>
                  <a:pt x="45881" y="39304"/>
                  <a:pt x="42352" y="42875"/>
                </a:cubicBezTo>
                <a:cubicBezTo>
                  <a:pt x="35296" y="50019"/>
                  <a:pt x="35296" y="64319"/>
                  <a:pt x="42352" y="71463"/>
                </a:cubicBezTo>
                <a:cubicBezTo>
                  <a:pt x="49409" y="78607"/>
                  <a:pt x="49409" y="78607"/>
                  <a:pt x="49409" y="78607"/>
                </a:cubicBezTo>
                <a:cubicBezTo>
                  <a:pt x="56465" y="89322"/>
                  <a:pt x="60008" y="107194"/>
                  <a:pt x="56465" y="117909"/>
                </a:cubicBezTo>
                <a:cubicBezTo>
                  <a:pt x="52937" y="132211"/>
                  <a:pt x="38824" y="142926"/>
                  <a:pt x="24698" y="146497"/>
                </a:cubicBezTo>
                <a:cubicBezTo>
                  <a:pt x="17642" y="146497"/>
                  <a:pt x="17642" y="146497"/>
                  <a:pt x="17642" y="146497"/>
                </a:cubicBezTo>
                <a:cubicBezTo>
                  <a:pt x="7056" y="150069"/>
                  <a:pt x="0" y="160798"/>
                  <a:pt x="0" y="171513"/>
                </a:cubicBezTo>
                <a:cubicBezTo>
                  <a:pt x="0" y="178657"/>
                  <a:pt x="3528" y="185815"/>
                  <a:pt x="3528" y="192957"/>
                </a:cubicBezTo>
                <a:cubicBezTo>
                  <a:pt x="7056" y="203674"/>
                  <a:pt x="17642" y="210816"/>
                  <a:pt x="28226" y="207245"/>
                </a:cubicBezTo>
                <a:cubicBezTo>
                  <a:pt x="38824" y="203674"/>
                  <a:pt x="38824" y="203674"/>
                  <a:pt x="38824" y="203674"/>
                </a:cubicBezTo>
                <a:cubicBezTo>
                  <a:pt x="52937" y="203674"/>
                  <a:pt x="67064" y="207245"/>
                  <a:pt x="74120" y="217974"/>
                </a:cubicBezTo>
                <a:cubicBezTo>
                  <a:pt x="74120" y="217974"/>
                  <a:pt x="74120" y="217974"/>
                  <a:pt x="74120" y="217974"/>
                </a:cubicBezTo>
                <a:cubicBezTo>
                  <a:pt x="84705" y="228689"/>
                  <a:pt x="88233" y="242976"/>
                  <a:pt x="84705" y="257276"/>
                </a:cubicBezTo>
                <a:cubicBezTo>
                  <a:pt x="81177" y="264420"/>
                  <a:pt x="81177" y="264420"/>
                  <a:pt x="81177" y="264420"/>
                </a:cubicBezTo>
                <a:cubicBezTo>
                  <a:pt x="77649" y="275149"/>
                  <a:pt x="81177" y="289437"/>
                  <a:pt x="91775" y="293008"/>
                </a:cubicBezTo>
                <a:cubicBezTo>
                  <a:pt x="95303" y="293008"/>
                  <a:pt x="98831" y="296580"/>
                  <a:pt x="102359" y="296580"/>
                </a:cubicBezTo>
                <a:cubicBezTo>
                  <a:pt x="105888" y="296580"/>
                  <a:pt x="109417" y="300152"/>
                  <a:pt x="112945" y="300152"/>
                </a:cubicBezTo>
                <a:cubicBezTo>
                  <a:pt x="123543" y="303738"/>
                  <a:pt x="134127" y="296580"/>
                  <a:pt x="137655" y="285865"/>
                </a:cubicBezTo>
                <a:cubicBezTo>
                  <a:pt x="141185" y="275149"/>
                  <a:pt x="141185" y="275149"/>
                  <a:pt x="141185" y="275149"/>
                </a:cubicBezTo>
                <a:cubicBezTo>
                  <a:pt x="144713" y="260849"/>
                  <a:pt x="155311" y="253705"/>
                  <a:pt x="169423" y="250134"/>
                </a:cubicBezTo>
                <a:cubicBezTo>
                  <a:pt x="169423" y="250134"/>
                  <a:pt x="169423" y="250134"/>
                  <a:pt x="169423" y="250134"/>
                </a:cubicBezTo>
                <a:cubicBezTo>
                  <a:pt x="183551" y="246561"/>
                  <a:pt x="197663" y="250134"/>
                  <a:pt x="208248" y="260849"/>
                </a:cubicBezTo>
                <a:cubicBezTo>
                  <a:pt x="211790" y="267993"/>
                  <a:pt x="211790" y="267993"/>
                  <a:pt x="211790" y="267993"/>
                </a:cubicBezTo>
                <a:cubicBezTo>
                  <a:pt x="222374" y="278722"/>
                  <a:pt x="232960" y="278722"/>
                  <a:pt x="243558" y="271564"/>
                </a:cubicBezTo>
                <a:cubicBezTo>
                  <a:pt x="247086" y="267993"/>
                  <a:pt x="254142" y="264420"/>
                  <a:pt x="257670" y="257276"/>
                </a:cubicBezTo>
                <a:cubicBezTo>
                  <a:pt x="264728" y="250134"/>
                  <a:pt x="264728" y="239405"/>
                  <a:pt x="257670" y="228689"/>
                </a:cubicBezTo>
                <a:close/>
                <a:moveTo>
                  <a:pt x="134127" y="200101"/>
                </a:moveTo>
                <a:cubicBezTo>
                  <a:pt x="105888" y="189386"/>
                  <a:pt x="91775" y="160798"/>
                  <a:pt x="102359" y="135782"/>
                </a:cubicBezTo>
                <a:cubicBezTo>
                  <a:pt x="109417" y="107194"/>
                  <a:pt x="141185" y="92908"/>
                  <a:pt x="165895" y="103623"/>
                </a:cubicBezTo>
                <a:cubicBezTo>
                  <a:pt x="194135" y="110765"/>
                  <a:pt x="208248" y="139354"/>
                  <a:pt x="197663" y="167942"/>
                </a:cubicBezTo>
                <a:cubicBezTo>
                  <a:pt x="190607" y="192957"/>
                  <a:pt x="158839" y="210816"/>
                  <a:pt x="134127" y="200101"/>
                </a:cubicBez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10" name="Freeform 10"/>
          <p:cNvSpPr/>
          <p:nvPr>
            <p:custDataLst>
              <p:tags r:id="rId4"/>
            </p:custDataLst>
          </p:nvPr>
        </p:nvSpPr>
        <p:spPr>
          <a:xfrm>
            <a:off x="1255122" y="3898900"/>
            <a:ext cx="178899" cy="190500"/>
          </a:xfrm>
          <a:custGeom>
            <a:avLst/>
            <a:gdLst/>
            <a:ahLst/>
            <a:cxnLst/>
            <a:rect l="l" t="t" r="r" b="b"/>
            <a:pathLst>
              <a:path w="178899" h="190500">
                <a:moveTo>
                  <a:pt x="168164" y="122202"/>
                </a:moveTo>
                <a:cubicBezTo>
                  <a:pt x="164587" y="122202"/>
                  <a:pt x="164587" y="122202"/>
                  <a:pt x="164587" y="122202"/>
                </a:cubicBezTo>
                <a:cubicBezTo>
                  <a:pt x="157423" y="115015"/>
                  <a:pt x="150275" y="107827"/>
                  <a:pt x="150275" y="100639"/>
                </a:cubicBezTo>
                <a:cubicBezTo>
                  <a:pt x="150275" y="97041"/>
                  <a:pt x="150275" y="97041"/>
                  <a:pt x="150275" y="97041"/>
                </a:cubicBezTo>
                <a:cubicBezTo>
                  <a:pt x="153853" y="89852"/>
                  <a:pt x="157423" y="82664"/>
                  <a:pt x="164587" y="79075"/>
                </a:cubicBezTo>
                <a:cubicBezTo>
                  <a:pt x="171742" y="75477"/>
                  <a:pt x="171742" y="75477"/>
                  <a:pt x="171742" y="75477"/>
                </a:cubicBezTo>
                <a:cubicBezTo>
                  <a:pt x="175321" y="71878"/>
                  <a:pt x="178898" y="64691"/>
                  <a:pt x="175321" y="57503"/>
                </a:cubicBezTo>
                <a:cubicBezTo>
                  <a:pt x="175321" y="53913"/>
                  <a:pt x="171742" y="50315"/>
                  <a:pt x="171742" y="46726"/>
                </a:cubicBezTo>
                <a:cubicBezTo>
                  <a:pt x="168164" y="39538"/>
                  <a:pt x="157423" y="39538"/>
                  <a:pt x="153853" y="43127"/>
                </a:cubicBezTo>
                <a:cubicBezTo>
                  <a:pt x="146696" y="43127"/>
                  <a:pt x="146696" y="43127"/>
                  <a:pt x="146696" y="43127"/>
                </a:cubicBezTo>
                <a:cubicBezTo>
                  <a:pt x="139541" y="50315"/>
                  <a:pt x="128807" y="46726"/>
                  <a:pt x="121651" y="43127"/>
                </a:cubicBezTo>
                <a:cubicBezTo>
                  <a:pt x="121651" y="43127"/>
                  <a:pt x="121651" y="43127"/>
                  <a:pt x="121651" y="43127"/>
                </a:cubicBezTo>
                <a:cubicBezTo>
                  <a:pt x="114496" y="39538"/>
                  <a:pt x="110917" y="28752"/>
                  <a:pt x="110917" y="21563"/>
                </a:cubicBezTo>
                <a:cubicBezTo>
                  <a:pt x="110917" y="14375"/>
                  <a:pt x="110917" y="14375"/>
                  <a:pt x="110917" y="14375"/>
                </a:cubicBezTo>
                <a:cubicBezTo>
                  <a:pt x="110917" y="7188"/>
                  <a:pt x="107330" y="3589"/>
                  <a:pt x="100183" y="3589"/>
                </a:cubicBezTo>
                <a:cubicBezTo>
                  <a:pt x="96596" y="0"/>
                  <a:pt x="96596" y="0"/>
                  <a:pt x="93027" y="0"/>
                </a:cubicBezTo>
                <a:cubicBezTo>
                  <a:pt x="89449" y="0"/>
                  <a:pt x="89449" y="0"/>
                  <a:pt x="85863" y="0"/>
                </a:cubicBezTo>
                <a:cubicBezTo>
                  <a:pt x="78707" y="0"/>
                  <a:pt x="75137" y="7188"/>
                  <a:pt x="75137" y="14375"/>
                </a:cubicBezTo>
                <a:cubicBezTo>
                  <a:pt x="75137" y="21563"/>
                  <a:pt x="75137" y="21563"/>
                  <a:pt x="75137" y="21563"/>
                </a:cubicBezTo>
                <a:cubicBezTo>
                  <a:pt x="75137" y="28752"/>
                  <a:pt x="67982" y="35940"/>
                  <a:pt x="60825" y="39538"/>
                </a:cubicBezTo>
                <a:cubicBezTo>
                  <a:pt x="60825" y="39538"/>
                  <a:pt x="60825" y="39538"/>
                  <a:pt x="60825" y="39538"/>
                </a:cubicBezTo>
                <a:cubicBezTo>
                  <a:pt x="53661" y="46726"/>
                  <a:pt x="42927" y="46726"/>
                  <a:pt x="35771" y="39538"/>
                </a:cubicBezTo>
                <a:cubicBezTo>
                  <a:pt x="32193" y="35940"/>
                  <a:pt x="32193" y="35940"/>
                  <a:pt x="32193" y="35940"/>
                </a:cubicBezTo>
                <a:cubicBezTo>
                  <a:pt x="25037" y="32341"/>
                  <a:pt x="17882" y="35940"/>
                  <a:pt x="14304" y="39538"/>
                </a:cubicBezTo>
                <a:cubicBezTo>
                  <a:pt x="10725" y="43127"/>
                  <a:pt x="7148" y="46726"/>
                  <a:pt x="7148" y="50315"/>
                </a:cubicBezTo>
                <a:cubicBezTo>
                  <a:pt x="3570" y="57503"/>
                  <a:pt x="3570" y="64691"/>
                  <a:pt x="10725" y="68289"/>
                </a:cubicBezTo>
                <a:cubicBezTo>
                  <a:pt x="14304" y="71878"/>
                  <a:pt x="14304" y="71878"/>
                  <a:pt x="14304" y="71878"/>
                </a:cubicBezTo>
                <a:cubicBezTo>
                  <a:pt x="25037" y="75477"/>
                  <a:pt x="28616" y="86263"/>
                  <a:pt x="28616" y="93450"/>
                </a:cubicBezTo>
                <a:cubicBezTo>
                  <a:pt x="28616" y="104228"/>
                  <a:pt x="21459" y="111416"/>
                  <a:pt x="14304" y="115015"/>
                </a:cubicBezTo>
                <a:cubicBezTo>
                  <a:pt x="10725" y="118613"/>
                  <a:pt x="10725" y="118613"/>
                  <a:pt x="10725" y="118613"/>
                </a:cubicBezTo>
                <a:cubicBezTo>
                  <a:pt x="3570" y="122202"/>
                  <a:pt x="0" y="129390"/>
                  <a:pt x="3570" y="136578"/>
                </a:cubicBezTo>
                <a:cubicBezTo>
                  <a:pt x="3570" y="140176"/>
                  <a:pt x="7148" y="143765"/>
                  <a:pt x="10725" y="147364"/>
                </a:cubicBezTo>
                <a:cubicBezTo>
                  <a:pt x="14304" y="150953"/>
                  <a:pt x="21459" y="154551"/>
                  <a:pt x="25037" y="150953"/>
                </a:cubicBezTo>
                <a:cubicBezTo>
                  <a:pt x="32193" y="147364"/>
                  <a:pt x="32193" y="147364"/>
                  <a:pt x="32193" y="147364"/>
                </a:cubicBezTo>
                <a:cubicBezTo>
                  <a:pt x="39350" y="143765"/>
                  <a:pt x="50091" y="143765"/>
                  <a:pt x="57239" y="150953"/>
                </a:cubicBezTo>
                <a:cubicBezTo>
                  <a:pt x="57239" y="150953"/>
                  <a:pt x="57239" y="150953"/>
                  <a:pt x="57239" y="150953"/>
                </a:cubicBezTo>
                <a:cubicBezTo>
                  <a:pt x="64395" y="154551"/>
                  <a:pt x="67982" y="161740"/>
                  <a:pt x="67982" y="172526"/>
                </a:cubicBezTo>
                <a:cubicBezTo>
                  <a:pt x="67982" y="176116"/>
                  <a:pt x="67982" y="176116"/>
                  <a:pt x="67982" y="176116"/>
                </a:cubicBezTo>
                <a:cubicBezTo>
                  <a:pt x="67982" y="183303"/>
                  <a:pt x="71550" y="190500"/>
                  <a:pt x="78707" y="190500"/>
                </a:cubicBezTo>
                <a:cubicBezTo>
                  <a:pt x="82293" y="190500"/>
                  <a:pt x="85863" y="190500"/>
                  <a:pt x="85863" y="190500"/>
                </a:cubicBezTo>
                <a:cubicBezTo>
                  <a:pt x="89449" y="190500"/>
                  <a:pt x="89449" y="190500"/>
                  <a:pt x="93027" y="190500"/>
                </a:cubicBezTo>
                <a:cubicBezTo>
                  <a:pt x="100183" y="190500"/>
                  <a:pt x="103753" y="186902"/>
                  <a:pt x="107330" y="179714"/>
                </a:cubicBezTo>
                <a:cubicBezTo>
                  <a:pt x="107330" y="172526"/>
                  <a:pt x="107330" y="172526"/>
                  <a:pt x="107330" y="172526"/>
                </a:cubicBezTo>
                <a:cubicBezTo>
                  <a:pt x="107330" y="165339"/>
                  <a:pt x="110917" y="154551"/>
                  <a:pt x="118064" y="150953"/>
                </a:cubicBezTo>
                <a:cubicBezTo>
                  <a:pt x="118064" y="150953"/>
                  <a:pt x="118064" y="150953"/>
                  <a:pt x="118064" y="150953"/>
                </a:cubicBezTo>
                <a:cubicBezTo>
                  <a:pt x="125228" y="147364"/>
                  <a:pt x="135962" y="147364"/>
                  <a:pt x="143110" y="150953"/>
                </a:cubicBezTo>
                <a:cubicBezTo>
                  <a:pt x="150275" y="154551"/>
                  <a:pt x="150275" y="154551"/>
                  <a:pt x="150275" y="154551"/>
                </a:cubicBezTo>
                <a:cubicBezTo>
                  <a:pt x="153853" y="158151"/>
                  <a:pt x="161008" y="158151"/>
                  <a:pt x="168164" y="150953"/>
                </a:cubicBezTo>
                <a:cubicBezTo>
                  <a:pt x="168164" y="147364"/>
                  <a:pt x="171742" y="143765"/>
                  <a:pt x="171742" y="140176"/>
                </a:cubicBezTo>
                <a:cubicBezTo>
                  <a:pt x="175321" y="136578"/>
                  <a:pt x="175321" y="129390"/>
                  <a:pt x="168164" y="122202"/>
                </a:cubicBezTo>
                <a:close/>
                <a:moveTo>
                  <a:pt x="89449" y="122202"/>
                </a:moveTo>
                <a:cubicBezTo>
                  <a:pt x="75137" y="122202"/>
                  <a:pt x="60825" y="111416"/>
                  <a:pt x="64395" y="97041"/>
                </a:cubicBezTo>
                <a:cubicBezTo>
                  <a:pt x="64395" y="79075"/>
                  <a:pt x="75137" y="68289"/>
                  <a:pt x="89449" y="68289"/>
                </a:cubicBezTo>
                <a:cubicBezTo>
                  <a:pt x="107330" y="71878"/>
                  <a:pt x="118064" y="82664"/>
                  <a:pt x="118064" y="97041"/>
                </a:cubicBezTo>
                <a:cubicBezTo>
                  <a:pt x="114496" y="111416"/>
                  <a:pt x="103753" y="125801"/>
                  <a:pt x="89449" y="122202"/>
                </a:cubicBez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11" name="Freeform 11"/>
          <p:cNvSpPr/>
          <p:nvPr>
            <p:custDataLst>
              <p:tags r:id="rId5"/>
            </p:custDataLst>
          </p:nvPr>
        </p:nvSpPr>
        <p:spPr>
          <a:xfrm>
            <a:off x="393700" y="3060700"/>
            <a:ext cx="1650924" cy="172980"/>
          </a:xfrm>
          <a:custGeom>
            <a:avLst/>
            <a:gdLst/>
            <a:ahLst/>
            <a:cxnLst/>
            <a:rect l="l" t="t" r="r" b="b"/>
            <a:pathLst>
              <a:path w="1650924" h="172980">
                <a:moveTo>
                  <a:pt x="1579609" y="172980"/>
                </a:moveTo>
                <a:lnTo>
                  <a:pt x="0" y="172980"/>
                </a:lnTo>
                <a:lnTo>
                  <a:pt x="71314" y="85693"/>
                </a:lnTo>
                <a:lnTo>
                  <a:pt x="0" y="0"/>
                </a:lnTo>
                <a:lnTo>
                  <a:pt x="1579609" y="0"/>
                </a:lnTo>
                <a:lnTo>
                  <a:pt x="1650924" y="85693"/>
                </a:lnTo>
                <a:lnTo>
                  <a:pt x="1579609" y="172980"/>
                </a:ln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12" name="Freeform 12"/>
          <p:cNvSpPr/>
          <p:nvPr>
            <p:custDataLst>
              <p:tags r:id="rId6"/>
            </p:custDataLst>
          </p:nvPr>
        </p:nvSpPr>
        <p:spPr>
          <a:xfrm>
            <a:off x="1176914" y="3094537"/>
            <a:ext cx="94088" cy="95830"/>
          </a:xfrm>
          <a:custGeom>
            <a:avLst/>
            <a:gdLst/>
            <a:ahLst/>
            <a:cxnLst/>
            <a:rect l="l" t="t" r="r" b="b"/>
            <a:pathLst>
              <a:path w="94088" h="95830">
                <a:moveTo>
                  <a:pt x="77352" y="17046"/>
                </a:moveTo>
                <a:cubicBezTo>
                  <a:pt x="94088" y="34097"/>
                  <a:pt x="94088" y="61733"/>
                  <a:pt x="77352" y="78784"/>
                </a:cubicBezTo>
                <a:cubicBezTo>
                  <a:pt x="60611" y="95830"/>
                  <a:pt x="33477" y="95830"/>
                  <a:pt x="16736" y="78784"/>
                </a:cubicBezTo>
                <a:cubicBezTo>
                  <a:pt x="0" y="61733"/>
                  <a:pt x="0" y="34097"/>
                  <a:pt x="16736" y="17046"/>
                </a:cubicBezTo>
                <a:cubicBezTo>
                  <a:pt x="33477" y="0"/>
                  <a:pt x="60611" y="0"/>
                  <a:pt x="77352" y="17046"/>
                </a:cubicBezTo>
              </a:path>
            </a:pathLst>
          </a:custGeom>
          <a:solidFill>
            <a:srgbClr val="F8F1E7">
              <a:alpha val="100000"/>
            </a:srgbClr>
          </a:solidFill>
          <a:ln w="25400" cap="flat" cmpd="sng">
            <a:noFill/>
            <a:prstDash val="solid"/>
            <a:round/>
          </a:ln>
        </p:spPr>
        <p:txBody>
          <a:bodyPr vert="horz" wrap="square" lIns="63500" tIns="63500" rIns="63500" bIns="63500" rtlCol="0" anchor="ctr"/>
          <a:lstStyle/>
          <a:p>
            <a:pPr algn="ctr">
              <a:defRPr/>
            </a:pPr>
          </a:p>
        </p:txBody>
      </p:sp>
      <p:sp>
        <p:nvSpPr>
          <p:cNvPr id="13" name="Freeform 13"/>
          <p:cNvSpPr/>
          <p:nvPr>
            <p:custDataLst>
              <p:tags r:id="rId7"/>
            </p:custDataLst>
          </p:nvPr>
        </p:nvSpPr>
        <p:spPr>
          <a:xfrm>
            <a:off x="914400" y="2298700"/>
            <a:ext cx="607428" cy="699855"/>
          </a:xfrm>
          <a:custGeom>
            <a:avLst/>
            <a:gdLst/>
            <a:ahLst/>
            <a:cxnLst/>
            <a:rect l="l" t="t" r="r" b="b"/>
            <a:pathLst>
              <a:path w="607428" h="699855">
                <a:moveTo>
                  <a:pt x="0" y="306071"/>
                </a:moveTo>
                <a:cubicBezTo>
                  <a:pt x="0" y="137547"/>
                  <a:pt x="135715" y="0"/>
                  <a:pt x="305401" y="0"/>
                </a:cubicBezTo>
                <a:cubicBezTo>
                  <a:pt x="471684" y="0"/>
                  <a:pt x="607428" y="137547"/>
                  <a:pt x="607428" y="306071"/>
                </a:cubicBezTo>
                <a:cubicBezTo>
                  <a:pt x="607428" y="452238"/>
                  <a:pt x="497135" y="574330"/>
                  <a:pt x="351211" y="596687"/>
                </a:cubicBezTo>
                <a:cubicBezTo>
                  <a:pt x="298596" y="699855"/>
                  <a:pt x="298596" y="699855"/>
                  <a:pt x="298596" y="699855"/>
                </a:cubicBezTo>
                <a:cubicBezTo>
                  <a:pt x="251098" y="596687"/>
                  <a:pt x="251098" y="596687"/>
                  <a:pt x="251098" y="596687"/>
                </a:cubicBezTo>
                <a:cubicBezTo>
                  <a:pt x="106891" y="569177"/>
                  <a:pt x="0" y="447086"/>
                  <a:pt x="0" y="306071"/>
                </a:cubicBez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14" name="Freeform 14"/>
          <p:cNvSpPr/>
          <p:nvPr>
            <p:custDataLst>
              <p:tags r:id="rId8"/>
            </p:custDataLst>
          </p:nvPr>
        </p:nvSpPr>
        <p:spPr>
          <a:xfrm>
            <a:off x="876300" y="2463800"/>
            <a:ext cx="693644" cy="233285"/>
          </a:xfrm>
          <a:custGeom>
            <a:avLst/>
            <a:gdLst/>
            <a:ahLst/>
            <a:cxnLst/>
            <a:rect l="l" t="t" r="r" b="b"/>
            <a:pathLst>
              <a:path w="693644" h="233285">
                <a:moveTo>
                  <a:pt x="0" y="0"/>
                </a:moveTo>
                <a:lnTo>
                  <a:pt x="693644" y="0"/>
                </a:lnTo>
                <a:lnTo>
                  <a:pt x="693644" y="233285"/>
                </a:lnTo>
                <a:lnTo>
                  <a:pt x="0" y="233285"/>
                </a:lnTo>
                <a:lnTo>
                  <a:pt x="0" y="0"/>
                </a:lnTo>
                <a:close/>
              </a:path>
            </a:pathLst>
          </a:custGeom>
          <a:noFill/>
          <a:ln w="25400" cap="flat" cmpd="sng">
            <a:noFill/>
            <a:prstDash val="solid"/>
            <a:round/>
          </a:ln>
        </p:spPr>
        <p:txBody>
          <a:bodyPr vert="horz" wrap="square" lIns="25400" tIns="25400" rIns="25400" bIns="25400" rtlCol="0" anchor="ctr" anchorCtr="0"/>
          <a:lstStyle/>
          <a:p>
            <a:pPr indent="0" algn="ctr">
              <a:lnSpc>
                <a:spcPct val="83000"/>
              </a:lnSpc>
              <a:defRPr/>
            </a:pPr>
            <a:r>
              <a:rPr lang="en-US" sz="1100" b="1" i="0" u="none" strike="noStrike">
                <a:solidFill>
                  <a:srgbClr val="F2F2F2"/>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系统构成</a:t>
            </a:r>
            <a:endParaRPr lang="en-US" sz="1100"/>
          </a:p>
        </p:txBody>
      </p:sp>
      <p:sp>
        <p:nvSpPr>
          <p:cNvPr id="15" name="AutoShape 15"/>
          <p:cNvSpPr/>
          <p:nvPr>
            <p:custDataLst>
              <p:tags r:id="rId9"/>
            </p:custDataLst>
          </p:nvPr>
        </p:nvSpPr>
        <p:spPr>
          <a:xfrm>
            <a:off x="698500" y="5054600"/>
            <a:ext cx="1216660" cy="1285875"/>
          </a:xfrm>
          <a:prstGeom prst="roundRect">
            <a:avLst>
              <a:gd name="adj" fmla="val 0"/>
            </a:avLst>
          </a:prstGeom>
          <a:noFill/>
          <a:ln w="25400" cap="flat" cmpd="sng">
            <a:noFill/>
            <a:prstDash val="solid"/>
            <a:round/>
          </a:ln>
        </p:spPr>
        <p:txBody>
          <a:bodyPr vert="horz" wrap="square" lIns="88900" tIns="50800" rIns="88900" bIns="50800" rtlCol="0" anchor="t" anchorCtr="0"/>
          <a:lstStyle/>
          <a:p>
            <a:pPr indent="0" algn="l">
              <a:lnSpc>
                <a:spcPct val="108000"/>
              </a:lnSpc>
              <a:defRPr/>
            </a:pPr>
            <a:r>
              <a:rPr lang="en-US" sz="1400" b="0" i="0" u="none" strike="noStrike">
                <a:solidFill>
                  <a:srgbClr val="595959"/>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精细化控制HVAC、给排水等子系统，实现舒适安全目标。</a:t>
            </a:r>
            <a:endParaRPr lang="en-US" sz="1400"/>
          </a:p>
        </p:txBody>
      </p:sp>
      <p:sp>
        <p:nvSpPr>
          <p:cNvPr id="16" name="AutoShape 16"/>
          <p:cNvSpPr/>
          <p:nvPr>
            <p:custDataLst>
              <p:tags r:id="rId10"/>
            </p:custDataLst>
          </p:nvPr>
        </p:nvSpPr>
        <p:spPr>
          <a:xfrm>
            <a:off x="697865" y="4610100"/>
            <a:ext cx="889635" cy="317500"/>
          </a:xfrm>
          <a:prstGeom prst="roundRect">
            <a:avLst>
              <a:gd name="adj" fmla="val 0"/>
            </a:avLst>
          </a:prstGeom>
          <a:noFill/>
          <a:ln w="25400" cap="flat" cmpd="sng">
            <a:noFill/>
            <a:prstDash val="solid"/>
            <a:round/>
          </a:ln>
        </p:spPr>
        <p:txBody>
          <a:bodyPr vert="horz" wrap="square" lIns="63500" tIns="25400" rIns="63500" bIns="25400" rtlCol="0" anchor="ctr" anchorCtr="0"/>
          <a:lstStyle/>
          <a:p>
            <a:pPr indent="0" algn="ctr">
              <a:lnSpc>
                <a:spcPct val="83000"/>
              </a:lnSpc>
              <a:defRPr/>
            </a:pPr>
            <a:r>
              <a:rPr lang="en-US" sz="1400" b="1" i="0" u="none" strike="noStrike">
                <a:solidFill>
                  <a:srgbClr val="957B55"/>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控制逻辑</a:t>
            </a:r>
            <a:endParaRPr lang="en-US" sz="1400" b="1" i="0" u="none" strike="noStrike">
              <a:solidFill>
                <a:srgbClr val="957B55"/>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17" name="Freeform 17"/>
          <p:cNvSpPr/>
          <p:nvPr>
            <p:custDataLst>
              <p:tags r:id="rId11"/>
            </p:custDataLst>
          </p:nvPr>
        </p:nvSpPr>
        <p:spPr>
          <a:xfrm>
            <a:off x="2882900" y="3136900"/>
            <a:ext cx="17462" cy="593697"/>
          </a:xfrm>
          <a:custGeom>
            <a:avLst/>
            <a:gdLst/>
            <a:ahLst/>
            <a:cxnLst/>
            <a:rect l="l" t="t" r="r" b="b"/>
            <a:pathLst>
              <a:path w="17462" h="593697">
                <a:moveTo>
                  <a:pt x="0" y="0"/>
                </a:moveTo>
                <a:lnTo>
                  <a:pt x="17462" y="0"/>
                </a:lnTo>
                <a:lnTo>
                  <a:pt x="17462" y="593697"/>
                </a:lnTo>
                <a:lnTo>
                  <a:pt x="0" y="593697"/>
                </a:lnTo>
                <a:lnTo>
                  <a:pt x="0" y="0"/>
                </a:ln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18" name="Freeform 18"/>
          <p:cNvSpPr/>
          <p:nvPr>
            <p:custDataLst>
              <p:tags r:id="rId12"/>
            </p:custDataLst>
          </p:nvPr>
        </p:nvSpPr>
        <p:spPr>
          <a:xfrm>
            <a:off x="2070100" y="3048000"/>
            <a:ext cx="1652510" cy="172980"/>
          </a:xfrm>
          <a:custGeom>
            <a:avLst/>
            <a:gdLst/>
            <a:ahLst/>
            <a:cxnLst/>
            <a:rect l="l" t="t" r="r" b="b"/>
            <a:pathLst>
              <a:path w="1652510" h="172980">
                <a:moveTo>
                  <a:pt x="1581128" y="172980"/>
                </a:moveTo>
                <a:lnTo>
                  <a:pt x="0" y="172980"/>
                </a:lnTo>
                <a:lnTo>
                  <a:pt x="71383" y="85693"/>
                </a:lnTo>
                <a:lnTo>
                  <a:pt x="0" y="0"/>
                </a:lnTo>
                <a:lnTo>
                  <a:pt x="1581128" y="0"/>
                </a:lnTo>
                <a:lnTo>
                  <a:pt x="1652510" y="85693"/>
                </a:lnTo>
                <a:lnTo>
                  <a:pt x="1581128" y="172980"/>
                </a:ln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19" name="Freeform 19"/>
          <p:cNvSpPr/>
          <p:nvPr>
            <p:custDataLst>
              <p:tags r:id="rId13"/>
            </p:custDataLst>
          </p:nvPr>
        </p:nvSpPr>
        <p:spPr>
          <a:xfrm>
            <a:off x="2853392" y="3094537"/>
            <a:ext cx="92346" cy="95832"/>
          </a:xfrm>
          <a:custGeom>
            <a:avLst/>
            <a:gdLst/>
            <a:ahLst/>
            <a:cxnLst/>
            <a:rect l="l" t="t" r="r" b="b"/>
            <a:pathLst>
              <a:path w="92346" h="95832">
                <a:moveTo>
                  <a:pt x="75919" y="17046"/>
                </a:moveTo>
                <a:cubicBezTo>
                  <a:pt x="92345" y="34097"/>
                  <a:pt x="92345" y="61733"/>
                  <a:pt x="75919" y="78784"/>
                </a:cubicBezTo>
                <a:cubicBezTo>
                  <a:pt x="59488" y="95831"/>
                  <a:pt x="32856" y="95831"/>
                  <a:pt x="16426" y="78784"/>
                </a:cubicBezTo>
                <a:cubicBezTo>
                  <a:pt x="0" y="61733"/>
                  <a:pt x="0" y="34097"/>
                  <a:pt x="16426" y="17046"/>
                </a:cubicBezTo>
                <a:cubicBezTo>
                  <a:pt x="32856" y="0"/>
                  <a:pt x="59488" y="0"/>
                  <a:pt x="75919" y="17046"/>
                </a:cubicBezTo>
              </a:path>
            </a:pathLst>
          </a:custGeom>
          <a:solidFill>
            <a:srgbClr val="F8F1E7">
              <a:alpha val="100000"/>
            </a:srgbClr>
          </a:solidFill>
          <a:ln w="25400" cap="flat" cmpd="sng">
            <a:noFill/>
            <a:prstDash val="solid"/>
            <a:round/>
          </a:ln>
        </p:spPr>
        <p:txBody>
          <a:bodyPr vert="horz" wrap="square" lIns="63500" tIns="63500" rIns="63500" bIns="63500" rtlCol="0" anchor="ctr"/>
          <a:lstStyle/>
          <a:p>
            <a:pPr algn="ctr">
              <a:defRPr/>
            </a:pPr>
          </a:p>
        </p:txBody>
      </p:sp>
      <p:sp>
        <p:nvSpPr>
          <p:cNvPr id="20" name="Freeform 20"/>
          <p:cNvSpPr/>
          <p:nvPr>
            <p:custDataLst>
              <p:tags r:id="rId14"/>
            </p:custDataLst>
          </p:nvPr>
        </p:nvSpPr>
        <p:spPr>
          <a:xfrm>
            <a:off x="2540000" y="3733800"/>
            <a:ext cx="717517" cy="723696"/>
          </a:xfrm>
          <a:custGeom>
            <a:avLst/>
            <a:gdLst/>
            <a:ahLst/>
            <a:cxnLst/>
            <a:rect l="l" t="t" r="r" b="b"/>
            <a:pathLst>
              <a:path w="717517" h="723696">
                <a:moveTo>
                  <a:pt x="360535" y="723696"/>
                </a:moveTo>
                <a:cubicBezTo>
                  <a:pt x="160618" y="723696"/>
                  <a:pt x="0" y="558886"/>
                  <a:pt x="0" y="361847"/>
                </a:cubicBezTo>
                <a:cubicBezTo>
                  <a:pt x="0" y="164775"/>
                  <a:pt x="160618" y="0"/>
                  <a:pt x="360535" y="0"/>
                </a:cubicBezTo>
                <a:cubicBezTo>
                  <a:pt x="556899" y="0"/>
                  <a:pt x="717517" y="164775"/>
                  <a:pt x="717517" y="361847"/>
                </a:cubicBezTo>
                <a:cubicBezTo>
                  <a:pt x="717517" y="558886"/>
                  <a:pt x="556899" y="723696"/>
                  <a:pt x="360535" y="723696"/>
                </a:cubicBezTo>
                <a:close/>
                <a:moveTo>
                  <a:pt x="360535" y="17892"/>
                </a:moveTo>
                <a:cubicBezTo>
                  <a:pt x="171348" y="17892"/>
                  <a:pt x="17840" y="171944"/>
                  <a:pt x="17840" y="361847"/>
                </a:cubicBezTo>
                <a:cubicBezTo>
                  <a:pt x="17840" y="551717"/>
                  <a:pt x="171348" y="705771"/>
                  <a:pt x="360535" y="705771"/>
                </a:cubicBezTo>
                <a:cubicBezTo>
                  <a:pt x="546169" y="705771"/>
                  <a:pt x="699677" y="551717"/>
                  <a:pt x="699677" y="361847"/>
                </a:cubicBezTo>
                <a:cubicBezTo>
                  <a:pt x="699677" y="171944"/>
                  <a:pt x="546169" y="17892"/>
                  <a:pt x="360535" y="17892"/>
                </a:cubicBez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21" name="Freeform 21"/>
          <p:cNvSpPr/>
          <p:nvPr>
            <p:custDataLst>
              <p:tags r:id="rId15"/>
            </p:custDataLst>
          </p:nvPr>
        </p:nvSpPr>
        <p:spPr>
          <a:xfrm>
            <a:off x="3007689" y="4102100"/>
            <a:ext cx="79995" cy="128549"/>
          </a:xfrm>
          <a:custGeom>
            <a:avLst/>
            <a:gdLst/>
            <a:ahLst/>
            <a:cxnLst/>
            <a:rect l="l" t="t" r="r" b="b"/>
            <a:pathLst>
              <a:path w="79995" h="128549">
                <a:moveTo>
                  <a:pt x="21815" y="14277"/>
                </a:moveTo>
                <a:cubicBezTo>
                  <a:pt x="21815" y="14277"/>
                  <a:pt x="21815" y="17849"/>
                  <a:pt x="21815" y="17849"/>
                </a:cubicBezTo>
                <a:cubicBezTo>
                  <a:pt x="21815" y="17849"/>
                  <a:pt x="21815" y="17849"/>
                  <a:pt x="21815" y="17849"/>
                </a:cubicBezTo>
                <a:cubicBezTo>
                  <a:pt x="21815" y="17849"/>
                  <a:pt x="21815" y="21419"/>
                  <a:pt x="21815" y="21419"/>
                </a:cubicBezTo>
                <a:cubicBezTo>
                  <a:pt x="21815" y="24990"/>
                  <a:pt x="21815" y="24990"/>
                  <a:pt x="21815" y="28561"/>
                </a:cubicBezTo>
                <a:cubicBezTo>
                  <a:pt x="21815" y="28561"/>
                  <a:pt x="21815" y="32131"/>
                  <a:pt x="21815" y="32131"/>
                </a:cubicBezTo>
                <a:cubicBezTo>
                  <a:pt x="21815" y="35702"/>
                  <a:pt x="21815" y="39273"/>
                  <a:pt x="21815" y="39273"/>
                </a:cubicBezTo>
                <a:cubicBezTo>
                  <a:pt x="21815" y="42843"/>
                  <a:pt x="18181" y="42843"/>
                  <a:pt x="18181" y="46415"/>
                </a:cubicBezTo>
                <a:cubicBezTo>
                  <a:pt x="18181" y="46415"/>
                  <a:pt x="18181" y="49986"/>
                  <a:pt x="18181" y="49986"/>
                </a:cubicBezTo>
                <a:cubicBezTo>
                  <a:pt x="18181" y="53557"/>
                  <a:pt x="18181" y="53557"/>
                  <a:pt x="18181" y="57127"/>
                </a:cubicBezTo>
                <a:cubicBezTo>
                  <a:pt x="18181" y="57127"/>
                  <a:pt x="18181" y="60705"/>
                  <a:pt x="14544" y="64275"/>
                </a:cubicBezTo>
                <a:cubicBezTo>
                  <a:pt x="14544" y="64275"/>
                  <a:pt x="14544" y="67840"/>
                  <a:pt x="14544" y="67840"/>
                </a:cubicBezTo>
                <a:cubicBezTo>
                  <a:pt x="14544" y="71411"/>
                  <a:pt x="14544" y="71411"/>
                  <a:pt x="14544" y="74987"/>
                </a:cubicBezTo>
                <a:cubicBezTo>
                  <a:pt x="14544" y="74987"/>
                  <a:pt x="10907" y="78552"/>
                  <a:pt x="10907" y="78552"/>
                </a:cubicBezTo>
                <a:cubicBezTo>
                  <a:pt x="10907" y="82123"/>
                  <a:pt x="10907" y="82123"/>
                  <a:pt x="10907" y="85695"/>
                </a:cubicBezTo>
                <a:cubicBezTo>
                  <a:pt x="10907" y="85695"/>
                  <a:pt x="7271" y="89271"/>
                  <a:pt x="7271" y="89271"/>
                </a:cubicBezTo>
                <a:cubicBezTo>
                  <a:pt x="7271" y="92836"/>
                  <a:pt x="7271" y="92836"/>
                  <a:pt x="7271" y="96407"/>
                </a:cubicBezTo>
                <a:cubicBezTo>
                  <a:pt x="7271" y="96407"/>
                  <a:pt x="3633" y="99977"/>
                  <a:pt x="3633" y="99977"/>
                </a:cubicBezTo>
                <a:cubicBezTo>
                  <a:pt x="3633" y="99977"/>
                  <a:pt x="3633" y="103555"/>
                  <a:pt x="3633" y="103555"/>
                </a:cubicBezTo>
                <a:cubicBezTo>
                  <a:pt x="0" y="110689"/>
                  <a:pt x="3633" y="121408"/>
                  <a:pt x="10907" y="124979"/>
                </a:cubicBezTo>
                <a:cubicBezTo>
                  <a:pt x="10907" y="124979"/>
                  <a:pt x="10907" y="124979"/>
                  <a:pt x="14544" y="124979"/>
                </a:cubicBezTo>
                <a:cubicBezTo>
                  <a:pt x="14544" y="124979"/>
                  <a:pt x="18181" y="128549"/>
                  <a:pt x="18181" y="128549"/>
                </a:cubicBezTo>
                <a:cubicBezTo>
                  <a:pt x="25452" y="128549"/>
                  <a:pt x="29088" y="124979"/>
                  <a:pt x="29088" y="121408"/>
                </a:cubicBezTo>
                <a:cubicBezTo>
                  <a:pt x="58181" y="92836"/>
                  <a:pt x="72725" y="57127"/>
                  <a:pt x="79995" y="17849"/>
                </a:cubicBezTo>
                <a:cubicBezTo>
                  <a:pt x="79995" y="14277"/>
                  <a:pt x="76362" y="10706"/>
                  <a:pt x="76362" y="7136"/>
                </a:cubicBezTo>
                <a:cubicBezTo>
                  <a:pt x="72725" y="3565"/>
                  <a:pt x="69088" y="0"/>
                  <a:pt x="65451" y="0"/>
                </a:cubicBezTo>
                <a:cubicBezTo>
                  <a:pt x="36363" y="0"/>
                  <a:pt x="36363" y="0"/>
                  <a:pt x="36363" y="0"/>
                </a:cubicBezTo>
                <a:cubicBezTo>
                  <a:pt x="29088" y="0"/>
                  <a:pt x="25452" y="7136"/>
                  <a:pt x="21815" y="14277"/>
                </a:cubicBez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22" name="Freeform 22"/>
          <p:cNvSpPr/>
          <p:nvPr>
            <p:custDataLst>
              <p:tags r:id="rId16"/>
            </p:custDataLst>
          </p:nvPr>
        </p:nvSpPr>
        <p:spPr>
          <a:xfrm>
            <a:off x="2702973" y="4102100"/>
            <a:ext cx="79911" cy="129060"/>
          </a:xfrm>
          <a:custGeom>
            <a:avLst/>
            <a:gdLst/>
            <a:ahLst/>
            <a:cxnLst/>
            <a:rect l="l" t="t" r="r" b="b"/>
            <a:pathLst>
              <a:path w="79911" h="129060">
                <a:moveTo>
                  <a:pt x="72649" y="89625"/>
                </a:moveTo>
                <a:cubicBezTo>
                  <a:pt x="72649" y="89625"/>
                  <a:pt x="72649" y="86034"/>
                  <a:pt x="69015" y="86034"/>
                </a:cubicBezTo>
                <a:cubicBezTo>
                  <a:pt x="69015" y="82450"/>
                  <a:pt x="69015" y="82450"/>
                  <a:pt x="69015" y="78864"/>
                </a:cubicBezTo>
                <a:cubicBezTo>
                  <a:pt x="69015" y="78864"/>
                  <a:pt x="69015" y="75286"/>
                  <a:pt x="69015" y="75286"/>
                </a:cubicBezTo>
                <a:cubicBezTo>
                  <a:pt x="65382" y="71694"/>
                  <a:pt x="65382" y="71694"/>
                  <a:pt x="65382" y="68109"/>
                </a:cubicBezTo>
                <a:cubicBezTo>
                  <a:pt x="65382" y="68109"/>
                  <a:pt x="65382" y="64530"/>
                  <a:pt x="65382" y="64530"/>
                </a:cubicBezTo>
                <a:cubicBezTo>
                  <a:pt x="65382" y="60945"/>
                  <a:pt x="65382" y="57354"/>
                  <a:pt x="61748" y="57354"/>
                </a:cubicBezTo>
                <a:cubicBezTo>
                  <a:pt x="61748" y="53769"/>
                  <a:pt x="61748" y="53769"/>
                  <a:pt x="61748" y="50184"/>
                </a:cubicBezTo>
                <a:cubicBezTo>
                  <a:pt x="61748" y="50184"/>
                  <a:pt x="61748" y="46599"/>
                  <a:pt x="61748" y="46599"/>
                </a:cubicBezTo>
                <a:cubicBezTo>
                  <a:pt x="61748" y="43014"/>
                  <a:pt x="61748" y="43014"/>
                  <a:pt x="61748" y="39430"/>
                </a:cubicBezTo>
                <a:cubicBezTo>
                  <a:pt x="61748" y="39430"/>
                  <a:pt x="58120" y="35844"/>
                  <a:pt x="58120" y="32259"/>
                </a:cubicBezTo>
                <a:cubicBezTo>
                  <a:pt x="58120" y="32259"/>
                  <a:pt x="58120" y="28674"/>
                  <a:pt x="58120" y="28674"/>
                </a:cubicBezTo>
                <a:cubicBezTo>
                  <a:pt x="58120" y="25089"/>
                  <a:pt x="58120" y="25089"/>
                  <a:pt x="58120" y="21504"/>
                </a:cubicBezTo>
                <a:cubicBezTo>
                  <a:pt x="58120" y="21504"/>
                  <a:pt x="58120" y="17918"/>
                  <a:pt x="58120" y="17918"/>
                </a:cubicBezTo>
                <a:cubicBezTo>
                  <a:pt x="58120" y="17918"/>
                  <a:pt x="58120" y="17918"/>
                  <a:pt x="58120" y="17918"/>
                </a:cubicBezTo>
                <a:cubicBezTo>
                  <a:pt x="58120" y="17918"/>
                  <a:pt x="58120" y="14334"/>
                  <a:pt x="58120" y="14334"/>
                </a:cubicBezTo>
                <a:cubicBezTo>
                  <a:pt x="58120" y="7164"/>
                  <a:pt x="50853" y="0"/>
                  <a:pt x="43587" y="0"/>
                </a:cubicBezTo>
                <a:cubicBezTo>
                  <a:pt x="18162" y="0"/>
                  <a:pt x="18162" y="0"/>
                  <a:pt x="18162" y="0"/>
                </a:cubicBezTo>
                <a:cubicBezTo>
                  <a:pt x="10895" y="0"/>
                  <a:pt x="7263" y="3579"/>
                  <a:pt x="7263" y="7164"/>
                </a:cubicBezTo>
                <a:cubicBezTo>
                  <a:pt x="3629" y="10749"/>
                  <a:pt x="0" y="14334"/>
                  <a:pt x="3629" y="17918"/>
                </a:cubicBezTo>
                <a:cubicBezTo>
                  <a:pt x="7263" y="57354"/>
                  <a:pt x="25425" y="93204"/>
                  <a:pt x="50853" y="121891"/>
                </a:cubicBezTo>
                <a:cubicBezTo>
                  <a:pt x="54487" y="125475"/>
                  <a:pt x="61748" y="129060"/>
                  <a:pt x="69015" y="125475"/>
                </a:cubicBezTo>
                <a:cubicBezTo>
                  <a:pt x="69015" y="125475"/>
                  <a:pt x="69015" y="125475"/>
                  <a:pt x="72649" y="125475"/>
                </a:cubicBezTo>
                <a:cubicBezTo>
                  <a:pt x="76282" y="121891"/>
                  <a:pt x="79911" y="111129"/>
                  <a:pt x="79911" y="103965"/>
                </a:cubicBezTo>
                <a:cubicBezTo>
                  <a:pt x="76282" y="103965"/>
                  <a:pt x="76282" y="103965"/>
                  <a:pt x="76282" y="103965"/>
                </a:cubicBezTo>
                <a:cubicBezTo>
                  <a:pt x="76282" y="100374"/>
                  <a:pt x="76282" y="96789"/>
                  <a:pt x="72649" y="96789"/>
                </a:cubicBezTo>
                <a:cubicBezTo>
                  <a:pt x="72649" y="93204"/>
                  <a:pt x="72649" y="93204"/>
                  <a:pt x="72649" y="89625"/>
                </a:cubicBez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23" name="Freeform 23"/>
          <p:cNvSpPr/>
          <p:nvPr>
            <p:custDataLst>
              <p:tags r:id="rId17"/>
            </p:custDataLst>
          </p:nvPr>
        </p:nvSpPr>
        <p:spPr>
          <a:xfrm>
            <a:off x="2908300" y="4102100"/>
            <a:ext cx="114300" cy="107920"/>
          </a:xfrm>
          <a:custGeom>
            <a:avLst/>
            <a:gdLst/>
            <a:ahLst/>
            <a:cxnLst/>
            <a:rect l="l" t="t" r="r" b="b"/>
            <a:pathLst>
              <a:path w="114300" h="107920">
                <a:moveTo>
                  <a:pt x="100012" y="0"/>
                </a:moveTo>
                <a:cubicBezTo>
                  <a:pt x="10716" y="0"/>
                  <a:pt x="10716" y="0"/>
                  <a:pt x="10716" y="0"/>
                </a:cubicBezTo>
                <a:cubicBezTo>
                  <a:pt x="3573" y="0"/>
                  <a:pt x="0" y="7189"/>
                  <a:pt x="0" y="14384"/>
                </a:cubicBezTo>
                <a:cubicBezTo>
                  <a:pt x="0" y="82733"/>
                  <a:pt x="0" y="82733"/>
                  <a:pt x="0" y="82733"/>
                </a:cubicBezTo>
                <a:cubicBezTo>
                  <a:pt x="0" y="89933"/>
                  <a:pt x="3573" y="97127"/>
                  <a:pt x="10716" y="97127"/>
                </a:cubicBezTo>
                <a:cubicBezTo>
                  <a:pt x="10716" y="97127"/>
                  <a:pt x="14288" y="97127"/>
                  <a:pt x="14288" y="97127"/>
                </a:cubicBezTo>
                <a:cubicBezTo>
                  <a:pt x="14288" y="97127"/>
                  <a:pt x="14288" y="97127"/>
                  <a:pt x="14288" y="97127"/>
                </a:cubicBezTo>
                <a:cubicBezTo>
                  <a:pt x="17860" y="97127"/>
                  <a:pt x="25004" y="97127"/>
                  <a:pt x="28575" y="97127"/>
                </a:cubicBezTo>
                <a:cubicBezTo>
                  <a:pt x="28575" y="97127"/>
                  <a:pt x="28575" y="97127"/>
                  <a:pt x="28575" y="97127"/>
                </a:cubicBezTo>
                <a:cubicBezTo>
                  <a:pt x="32148" y="97127"/>
                  <a:pt x="39291" y="100725"/>
                  <a:pt x="42862" y="100725"/>
                </a:cubicBezTo>
                <a:cubicBezTo>
                  <a:pt x="42862" y="100725"/>
                  <a:pt x="46435" y="100725"/>
                  <a:pt x="46435" y="100725"/>
                </a:cubicBezTo>
                <a:cubicBezTo>
                  <a:pt x="50006" y="100725"/>
                  <a:pt x="53579" y="104317"/>
                  <a:pt x="57150" y="104317"/>
                </a:cubicBezTo>
                <a:cubicBezTo>
                  <a:pt x="60723" y="104317"/>
                  <a:pt x="60723" y="104317"/>
                  <a:pt x="60723" y="104317"/>
                </a:cubicBezTo>
                <a:cubicBezTo>
                  <a:pt x="64294" y="104317"/>
                  <a:pt x="64294" y="104317"/>
                  <a:pt x="64294" y="104317"/>
                </a:cubicBezTo>
                <a:cubicBezTo>
                  <a:pt x="64294" y="104317"/>
                  <a:pt x="67866" y="104317"/>
                  <a:pt x="67866" y="104317"/>
                </a:cubicBezTo>
                <a:cubicBezTo>
                  <a:pt x="71438" y="107920"/>
                  <a:pt x="75010" y="107920"/>
                  <a:pt x="75010" y="107920"/>
                </a:cubicBezTo>
                <a:cubicBezTo>
                  <a:pt x="78581" y="107920"/>
                  <a:pt x="78581" y="107920"/>
                  <a:pt x="82154" y="107920"/>
                </a:cubicBezTo>
                <a:cubicBezTo>
                  <a:pt x="85725" y="107920"/>
                  <a:pt x="92869" y="104317"/>
                  <a:pt x="92869" y="100725"/>
                </a:cubicBezTo>
                <a:cubicBezTo>
                  <a:pt x="92869" y="100725"/>
                  <a:pt x="92869" y="97127"/>
                  <a:pt x="92869" y="97127"/>
                </a:cubicBezTo>
                <a:cubicBezTo>
                  <a:pt x="96441" y="93530"/>
                  <a:pt x="96441" y="93530"/>
                  <a:pt x="96441" y="89933"/>
                </a:cubicBezTo>
                <a:cubicBezTo>
                  <a:pt x="96441" y="89933"/>
                  <a:pt x="96441" y="89933"/>
                  <a:pt x="96441" y="89933"/>
                </a:cubicBezTo>
                <a:cubicBezTo>
                  <a:pt x="103585" y="71940"/>
                  <a:pt x="107156" y="53960"/>
                  <a:pt x="110729" y="35968"/>
                </a:cubicBezTo>
                <a:cubicBezTo>
                  <a:pt x="110729" y="35968"/>
                  <a:pt x="110729" y="35968"/>
                  <a:pt x="110729" y="35968"/>
                </a:cubicBezTo>
                <a:cubicBezTo>
                  <a:pt x="110729" y="32371"/>
                  <a:pt x="110729" y="28773"/>
                  <a:pt x="110729" y="25176"/>
                </a:cubicBezTo>
                <a:cubicBezTo>
                  <a:pt x="110729" y="25176"/>
                  <a:pt x="110729" y="25176"/>
                  <a:pt x="110729" y="21579"/>
                </a:cubicBezTo>
                <a:cubicBezTo>
                  <a:pt x="110729" y="21579"/>
                  <a:pt x="110729" y="17982"/>
                  <a:pt x="114300" y="17982"/>
                </a:cubicBezTo>
                <a:cubicBezTo>
                  <a:pt x="114300" y="10787"/>
                  <a:pt x="110729" y="7189"/>
                  <a:pt x="107156" y="7189"/>
                </a:cubicBezTo>
                <a:cubicBezTo>
                  <a:pt x="107156" y="3593"/>
                  <a:pt x="103585" y="0"/>
                  <a:pt x="100012" y="0"/>
                </a:cubicBez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24" name="Freeform 24"/>
          <p:cNvSpPr/>
          <p:nvPr>
            <p:custDataLst>
              <p:tags r:id="rId18"/>
            </p:custDataLst>
          </p:nvPr>
        </p:nvSpPr>
        <p:spPr>
          <a:xfrm>
            <a:off x="2768600" y="4102100"/>
            <a:ext cx="114300" cy="107920"/>
          </a:xfrm>
          <a:custGeom>
            <a:avLst/>
            <a:gdLst/>
            <a:ahLst/>
            <a:cxnLst/>
            <a:rect l="l" t="t" r="r" b="b"/>
            <a:pathLst>
              <a:path w="114300" h="107920">
                <a:moveTo>
                  <a:pt x="114300" y="82733"/>
                </a:moveTo>
                <a:cubicBezTo>
                  <a:pt x="114300" y="14384"/>
                  <a:pt x="114300" y="14384"/>
                  <a:pt x="114300" y="14384"/>
                </a:cubicBezTo>
                <a:cubicBezTo>
                  <a:pt x="114300" y="7189"/>
                  <a:pt x="107156" y="0"/>
                  <a:pt x="100012" y="0"/>
                </a:cubicBezTo>
                <a:cubicBezTo>
                  <a:pt x="14288" y="0"/>
                  <a:pt x="14288" y="0"/>
                  <a:pt x="14288" y="0"/>
                </a:cubicBezTo>
                <a:cubicBezTo>
                  <a:pt x="10716" y="0"/>
                  <a:pt x="3573" y="3593"/>
                  <a:pt x="3573" y="7189"/>
                </a:cubicBezTo>
                <a:cubicBezTo>
                  <a:pt x="0" y="7189"/>
                  <a:pt x="0" y="10787"/>
                  <a:pt x="0" y="17982"/>
                </a:cubicBezTo>
                <a:cubicBezTo>
                  <a:pt x="0" y="17982"/>
                  <a:pt x="0" y="21579"/>
                  <a:pt x="0" y="21579"/>
                </a:cubicBezTo>
                <a:cubicBezTo>
                  <a:pt x="0" y="21579"/>
                  <a:pt x="0" y="25176"/>
                  <a:pt x="0" y="25176"/>
                </a:cubicBezTo>
                <a:cubicBezTo>
                  <a:pt x="0" y="28773"/>
                  <a:pt x="0" y="32371"/>
                  <a:pt x="0" y="35968"/>
                </a:cubicBezTo>
                <a:cubicBezTo>
                  <a:pt x="0" y="35968"/>
                  <a:pt x="0" y="35968"/>
                  <a:pt x="0" y="35968"/>
                </a:cubicBezTo>
                <a:cubicBezTo>
                  <a:pt x="3573" y="53960"/>
                  <a:pt x="7144" y="71940"/>
                  <a:pt x="14288" y="89933"/>
                </a:cubicBezTo>
                <a:cubicBezTo>
                  <a:pt x="14288" y="89933"/>
                  <a:pt x="14288" y="89933"/>
                  <a:pt x="14288" y="89933"/>
                </a:cubicBezTo>
                <a:cubicBezTo>
                  <a:pt x="14288" y="93530"/>
                  <a:pt x="17860" y="93530"/>
                  <a:pt x="17860" y="97127"/>
                </a:cubicBezTo>
                <a:cubicBezTo>
                  <a:pt x="17860" y="97127"/>
                  <a:pt x="17860" y="100725"/>
                  <a:pt x="17860" y="100725"/>
                </a:cubicBezTo>
                <a:cubicBezTo>
                  <a:pt x="21431" y="104317"/>
                  <a:pt x="25004" y="107920"/>
                  <a:pt x="32148" y="107920"/>
                </a:cubicBezTo>
                <a:cubicBezTo>
                  <a:pt x="32148" y="107920"/>
                  <a:pt x="32148" y="107920"/>
                  <a:pt x="32148" y="107920"/>
                </a:cubicBezTo>
                <a:cubicBezTo>
                  <a:pt x="32148" y="107920"/>
                  <a:pt x="32148" y="107920"/>
                  <a:pt x="35719" y="107920"/>
                </a:cubicBezTo>
                <a:cubicBezTo>
                  <a:pt x="39291" y="107920"/>
                  <a:pt x="42862" y="107920"/>
                  <a:pt x="42862" y="104317"/>
                </a:cubicBezTo>
                <a:cubicBezTo>
                  <a:pt x="46435" y="104317"/>
                  <a:pt x="46435" y="104317"/>
                  <a:pt x="46435" y="104317"/>
                </a:cubicBezTo>
                <a:cubicBezTo>
                  <a:pt x="46435" y="104317"/>
                  <a:pt x="46435" y="104317"/>
                  <a:pt x="50006" y="104317"/>
                </a:cubicBezTo>
                <a:cubicBezTo>
                  <a:pt x="50006" y="104317"/>
                  <a:pt x="53579" y="104317"/>
                  <a:pt x="53579" y="104317"/>
                </a:cubicBezTo>
                <a:cubicBezTo>
                  <a:pt x="57150" y="104317"/>
                  <a:pt x="60723" y="100725"/>
                  <a:pt x="64294" y="100725"/>
                </a:cubicBezTo>
                <a:cubicBezTo>
                  <a:pt x="64294" y="100725"/>
                  <a:pt x="67866" y="100725"/>
                  <a:pt x="67866" y="100725"/>
                </a:cubicBezTo>
                <a:cubicBezTo>
                  <a:pt x="75010" y="100725"/>
                  <a:pt x="78581" y="97127"/>
                  <a:pt x="82154" y="97127"/>
                </a:cubicBezTo>
                <a:cubicBezTo>
                  <a:pt x="82154" y="97127"/>
                  <a:pt x="82154" y="97127"/>
                  <a:pt x="82154" y="97127"/>
                </a:cubicBezTo>
                <a:cubicBezTo>
                  <a:pt x="89298" y="97127"/>
                  <a:pt x="92869" y="97127"/>
                  <a:pt x="96441" y="97127"/>
                </a:cubicBezTo>
                <a:cubicBezTo>
                  <a:pt x="96441" y="97127"/>
                  <a:pt x="96441" y="97127"/>
                  <a:pt x="96441" y="97127"/>
                </a:cubicBezTo>
                <a:cubicBezTo>
                  <a:pt x="100012" y="97127"/>
                  <a:pt x="100012" y="97127"/>
                  <a:pt x="100012" y="97127"/>
                </a:cubicBezTo>
                <a:cubicBezTo>
                  <a:pt x="107156" y="97127"/>
                  <a:pt x="114300" y="89933"/>
                  <a:pt x="114300" y="82733"/>
                </a:cubicBez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25" name="Freeform 25"/>
          <p:cNvSpPr/>
          <p:nvPr>
            <p:custDataLst>
              <p:tags r:id="rId19"/>
            </p:custDataLst>
          </p:nvPr>
        </p:nvSpPr>
        <p:spPr>
          <a:xfrm>
            <a:off x="2806700" y="4216400"/>
            <a:ext cx="76200" cy="71413"/>
          </a:xfrm>
          <a:custGeom>
            <a:avLst/>
            <a:gdLst/>
            <a:ahLst/>
            <a:cxnLst/>
            <a:rect l="l" t="t" r="r" b="b"/>
            <a:pathLst>
              <a:path w="76200" h="71413">
                <a:moveTo>
                  <a:pt x="68939" y="67846"/>
                </a:moveTo>
                <a:cubicBezTo>
                  <a:pt x="72570" y="64275"/>
                  <a:pt x="76200" y="60705"/>
                  <a:pt x="76200" y="57133"/>
                </a:cubicBezTo>
                <a:cubicBezTo>
                  <a:pt x="76200" y="14284"/>
                  <a:pt x="76200" y="14284"/>
                  <a:pt x="76200" y="14284"/>
                </a:cubicBezTo>
                <a:cubicBezTo>
                  <a:pt x="76200" y="10712"/>
                  <a:pt x="72570" y="3571"/>
                  <a:pt x="68939" y="3571"/>
                </a:cubicBezTo>
                <a:cubicBezTo>
                  <a:pt x="68939" y="0"/>
                  <a:pt x="65314" y="0"/>
                  <a:pt x="61683" y="0"/>
                </a:cubicBezTo>
                <a:cubicBezTo>
                  <a:pt x="54427" y="0"/>
                  <a:pt x="50796" y="0"/>
                  <a:pt x="47170" y="0"/>
                </a:cubicBezTo>
                <a:cubicBezTo>
                  <a:pt x="47170" y="0"/>
                  <a:pt x="47170" y="0"/>
                  <a:pt x="47170" y="0"/>
                </a:cubicBezTo>
                <a:cubicBezTo>
                  <a:pt x="43539" y="0"/>
                  <a:pt x="36283" y="0"/>
                  <a:pt x="32657" y="3571"/>
                </a:cubicBezTo>
                <a:cubicBezTo>
                  <a:pt x="32657" y="3571"/>
                  <a:pt x="29027" y="3571"/>
                  <a:pt x="29027" y="3571"/>
                </a:cubicBezTo>
                <a:cubicBezTo>
                  <a:pt x="25396" y="3571"/>
                  <a:pt x="21770" y="3571"/>
                  <a:pt x="18139" y="3571"/>
                </a:cubicBezTo>
                <a:cubicBezTo>
                  <a:pt x="18139" y="3571"/>
                  <a:pt x="14514" y="7141"/>
                  <a:pt x="14514" y="7141"/>
                </a:cubicBezTo>
                <a:cubicBezTo>
                  <a:pt x="14514" y="7141"/>
                  <a:pt x="10883" y="7141"/>
                  <a:pt x="10883" y="7141"/>
                </a:cubicBezTo>
                <a:cubicBezTo>
                  <a:pt x="7257" y="7141"/>
                  <a:pt x="3627" y="10712"/>
                  <a:pt x="0" y="14284"/>
                </a:cubicBezTo>
                <a:cubicBezTo>
                  <a:pt x="0" y="21425"/>
                  <a:pt x="0" y="24996"/>
                  <a:pt x="3627" y="28567"/>
                </a:cubicBezTo>
                <a:cubicBezTo>
                  <a:pt x="3627" y="28567"/>
                  <a:pt x="3627" y="28567"/>
                  <a:pt x="3627" y="28567"/>
                </a:cubicBezTo>
                <a:cubicBezTo>
                  <a:pt x="3627" y="32137"/>
                  <a:pt x="7257" y="32137"/>
                  <a:pt x="7257" y="35709"/>
                </a:cubicBezTo>
                <a:cubicBezTo>
                  <a:pt x="7257" y="35709"/>
                  <a:pt x="7257" y="35709"/>
                  <a:pt x="10883" y="35709"/>
                </a:cubicBezTo>
                <a:cubicBezTo>
                  <a:pt x="10883" y="39280"/>
                  <a:pt x="14514" y="39280"/>
                  <a:pt x="14514" y="42850"/>
                </a:cubicBezTo>
                <a:cubicBezTo>
                  <a:pt x="14514" y="42850"/>
                  <a:pt x="18139" y="42850"/>
                  <a:pt x="18139" y="46421"/>
                </a:cubicBezTo>
                <a:cubicBezTo>
                  <a:pt x="18139" y="46421"/>
                  <a:pt x="18139" y="46421"/>
                  <a:pt x="21770" y="49992"/>
                </a:cubicBezTo>
                <a:cubicBezTo>
                  <a:pt x="21770" y="49992"/>
                  <a:pt x="21770" y="49992"/>
                  <a:pt x="25396" y="49992"/>
                </a:cubicBezTo>
                <a:cubicBezTo>
                  <a:pt x="25396" y="53560"/>
                  <a:pt x="25396" y="53560"/>
                  <a:pt x="25396" y="53560"/>
                </a:cubicBezTo>
                <a:cubicBezTo>
                  <a:pt x="29027" y="53560"/>
                  <a:pt x="29027" y="53560"/>
                  <a:pt x="32657" y="57133"/>
                </a:cubicBezTo>
                <a:cubicBezTo>
                  <a:pt x="32657" y="57133"/>
                  <a:pt x="32657" y="57133"/>
                  <a:pt x="32657" y="57133"/>
                </a:cubicBezTo>
                <a:cubicBezTo>
                  <a:pt x="36283" y="57133"/>
                  <a:pt x="36283" y="60705"/>
                  <a:pt x="36283" y="60705"/>
                </a:cubicBezTo>
                <a:cubicBezTo>
                  <a:pt x="39914" y="60705"/>
                  <a:pt x="39914" y="60705"/>
                  <a:pt x="39914" y="60705"/>
                </a:cubicBezTo>
                <a:cubicBezTo>
                  <a:pt x="39914" y="64275"/>
                  <a:pt x="43539" y="64275"/>
                  <a:pt x="43539" y="64275"/>
                </a:cubicBezTo>
                <a:cubicBezTo>
                  <a:pt x="43539" y="64275"/>
                  <a:pt x="43539" y="64275"/>
                  <a:pt x="47170" y="64275"/>
                </a:cubicBezTo>
                <a:cubicBezTo>
                  <a:pt x="47170" y="64275"/>
                  <a:pt x="50796" y="67846"/>
                  <a:pt x="50796" y="67846"/>
                </a:cubicBezTo>
                <a:cubicBezTo>
                  <a:pt x="50796" y="67846"/>
                  <a:pt x="50796" y="67846"/>
                  <a:pt x="50796" y="67846"/>
                </a:cubicBezTo>
                <a:cubicBezTo>
                  <a:pt x="54427" y="67846"/>
                  <a:pt x="54427" y="67846"/>
                  <a:pt x="58057" y="71413"/>
                </a:cubicBezTo>
                <a:cubicBezTo>
                  <a:pt x="61683" y="71413"/>
                  <a:pt x="65314" y="71413"/>
                  <a:pt x="68939" y="67846"/>
                </a:cubicBez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26" name="Freeform 26"/>
          <p:cNvSpPr/>
          <p:nvPr>
            <p:custDataLst>
              <p:tags r:id="rId20"/>
            </p:custDataLst>
          </p:nvPr>
        </p:nvSpPr>
        <p:spPr>
          <a:xfrm>
            <a:off x="2908300" y="4216400"/>
            <a:ext cx="71435" cy="71413"/>
          </a:xfrm>
          <a:custGeom>
            <a:avLst/>
            <a:gdLst/>
            <a:ahLst/>
            <a:cxnLst/>
            <a:rect l="l" t="t" r="r" b="b"/>
            <a:pathLst>
              <a:path w="71435" h="71413">
                <a:moveTo>
                  <a:pt x="71435" y="14284"/>
                </a:moveTo>
                <a:cubicBezTo>
                  <a:pt x="67866" y="10712"/>
                  <a:pt x="64294" y="7141"/>
                  <a:pt x="60723" y="7141"/>
                </a:cubicBezTo>
                <a:cubicBezTo>
                  <a:pt x="60723" y="7141"/>
                  <a:pt x="60723" y="7141"/>
                  <a:pt x="57150" y="7141"/>
                </a:cubicBezTo>
                <a:cubicBezTo>
                  <a:pt x="57150" y="7141"/>
                  <a:pt x="57150" y="7141"/>
                  <a:pt x="53575" y="3571"/>
                </a:cubicBezTo>
                <a:cubicBezTo>
                  <a:pt x="50006" y="3571"/>
                  <a:pt x="46435" y="3571"/>
                  <a:pt x="42862" y="3571"/>
                </a:cubicBezTo>
                <a:cubicBezTo>
                  <a:pt x="42862" y="3571"/>
                  <a:pt x="42862" y="3571"/>
                  <a:pt x="39291" y="3571"/>
                </a:cubicBezTo>
                <a:cubicBezTo>
                  <a:pt x="35719" y="0"/>
                  <a:pt x="32148" y="0"/>
                  <a:pt x="28575" y="0"/>
                </a:cubicBezTo>
                <a:cubicBezTo>
                  <a:pt x="25004" y="0"/>
                  <a:pt x="25004" y="0"/>
                  <a:pt x="25004" y="0"/>
                </a:cubicBezTo>
                <a:cubicBezTo>
                  <a:pt x="21431" y="0"/>
                  <a:pt x="17860" y="0"/>
                  <a:pt x="10716" y="0"/>
                </a:cubicBezTo>
                <a:cubicBezTo>
                  <a:pt x="7144" y="0"/>
                  <a:pt x="7144" y="0"/>
                  <a:pt x="3573" y="3571"/>
                </a:cubicBezTo>
                <a:cubicBezTo>
                  <a:pt x="0" y="3571"/>
                  <a:pt x="0" y="10712"/>
                  <a:pt x="0" y="14284"/>
                </a:cubicBezTo>
                <a:cubicBezTo>
                  <a:pt x="0" y="57133"/>
                  <a:pt x="0" y="57133"/>
                  <a:pt x="0" y="57133"/>
                </a:cubicBezTo>
                <a:cubicBezTo>
                  <a:pt x="0" y="60705"/>
                  <a:pt x="0" y="64275"/>
                  <a:pt x="3573" y="67846"/>
                </a:cubicBezTo>
                <a:cubicBezTo>
                  <a:pt x="7144" y="71413"/>
                  <a:pt x="10716" y="71413"/>
                  <a:pt x="17860" y="71413"/>
                </a:cubicBezTo>
                <a:cubicBezTo>
                  <a:pt x="17860" y="67846"/>
                  <a:pt x="21431" y="67846"/>
                  <a:pt x="21431" y="67846"/>
                </a:cubicBezTo>
                <a:cubicBezTo>
                  <a:pt x="21431" y="67846"/>
                  <a:pt x="21431" y="67846"/>
                  <a:pt x="21431" y="67846"/>
                </a:cubicBezTo>
                <a:cubicBezTo>
                  <a:pt x="25004" y="67846"/>
                  <a:pt x="25004" y="64275"/>
                  <a:pt x="28575" y="64275"/>
                </a:cubicBezTo>
                <a:cubicBezTo>
                  <a:pt x="28575" y="64275"/>
                  <a:pt x="28575" y="64275"/>
                  <a:pt x="28575" y="64275"/>
                </a:cubicBezTo>
                <a:cubicBezTo>
                  <a:pt x="28575" y="64275"/>
                  <a:pt x="32148" y="64275"/>
                  <a:pt x="32148" y="60705"/>
                </a:cubicBezTo>
                <a:cubicBezTo>
                  <a:pt x="35719" y="60705"/>
                  <a:pt x="35719" y="60705"/>
                  <a:pt x="35719" y="60705"/>
                </a:cubicBezTo>
                <a:cubicBezTo>
                  <a:pt x="35719" y="60705"/>
                  <a:pt x="39291" y="57133"/>
                  <a:pt x="39291" y="57133"/>
                </a:cubicBezTo>
                <a:cubicBezTo>
                  <a:pt x="39291" y="57133"/>
                  <a:pt x="39291" y="57133"/>
                  <a:pt x="42862" y="57133"/>
                </a:cubicBezTo>
                <a:cubicBezTo>
                  <a:pt x="42862" y="53560"/>
                  <a:pt x="42862" y="53560"/>
                  <a:pt x="46435" y="53560"/>
                </a:cubicBezTo>
                <a:cubicBezTo>
                  <a:pt x="46435" y="53560"/>
                  <a:pt x="46435" y="53560"/>
                  <a:pt x="50006" y="49992"/>
                </a:cubicBezTo>
                <a:cubicBezTo>
                  <a:pt x="50006" y="49992"/>
                  <a:pt x="50006" y="49992"/>
                  <a:pt x="50006" y="49992"/>
                </a:cubicBezTo>
                <a:cubicBezTo>
                  <a:pt x="53575" y="46421"/>
                  <a:pt x="53575" y="46421"/>
                  <a:pt x="53575" y="46421"/>
                </a:cubicBezTo>
                <a:cubicBezTo>
                  <a:pt x="57150" y="42850"/>
                  <a:pt x="57150" y="42850"/>
                  <a:pt x="57150" y="42850"/>
                </a:cubicBezTo>
                <a:cubicBezTo>
                  <a:pt x="60723" y="39280"/>
                  <a:pt x="60723" y="39280"/>
                  <a:pt x="64294" y="35709"/>
                </a:cubicBezTo>
                <a:cubicBezTo>
                  <a:pt x="64294" y="35709"/>
                  <a:pt x="64294" y="35709"/>
                  <a:pt x="64294" y="35709"/>
                </a:cubicBezTo>
                <a:cubicBezTo>
                  <a:pt x="64294" y="32137"/>
                  <a:pt x="67866" y="32137"/>
                  <a:pt x="67866" y="28567"/>
                </a:cubicBezTo>
                <a:cubicBezTo>
                  <a:pt x="67866" y="28567"/>
                  <a:pt x="67866" y="28567"/>
                  <a:pt x="67866" y="28567"/>
                </a:cubicBezTo>
                <a:cubicBezTo>
                  <a:pt x="71435" y="24996"/>
                  <a:pt x="71435" y="21425"/>
                  <a:pt x="71435" y="14284"/>
                </a:cubicBez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27" name="Freeform 27"/>
          <p:cNvSpPr/>
          <p:nvPr>
            <p:custDataLst>
              <p:tags r:id="rId21"/>
            </p:custDataLst>
          </p:nvPr>
        </p:nvSpPr>
        <p:spPr>
          <a:xfrm>
            <a:off x="3007689" y="3962400"/>
            <a:ext cx="79995" cy="123784"/>
          </a:xfrm>
          <a:custGeom>
            <a:avLst/>
            <a:gdLst/>
            <a:ahLst/>
            <a:cxnLst/>
            <a:rect l="l" t="t" r="r" b="b"/>
            <a:pathLst>
              <a:path w="79995" h="123784">
                <a:moveTo>
                  <a:pt x="21815" y="109640"/>
                </a:moveTo>
                <a:cubicBezTo>
                  <a:pt x="21815" y="109640"/>
                  <a:pt x="21815" y="109640"/>
                  <a:pt x="21815" y="106105"/>
                </a:cubicBezTo>
                <a:cubicBezTo>
                  <a:pt x="21815" y="106105"/>
                  <a:pt x="21815" y="106105"/>
                  <a:pt x="21815" y="106105"/>
                </a:cubicBezTo>
                <a:cubicBezTo>
                  <a:pt x="21815" y="106105"/>
                  <a:pt x="21815" y="102568"/>
                  <a:pt x="21815" y="102568"/>
                </a:cubicBezTo>
                <a:cubicBezTo>
                  <a:pt x="21815" y="99032"/>
                  <a:pt x="21815" y="99032"/>
                  <a:pt x="21815" y="95490"/>
                </a:cubicBezTo>
                <a:cubicBezTo>
                  <a:pt x="21815" y="95490"/>
                  <a:pt x="21815" y="91954"/>
                  <a:pt x="21815" y="91954"/>
                </a:cubicBezTo>
                <a:cubicBezTo>
                  <a:pt x="21815" y="88419"/>
                  <a:pt x="21815" y="88419"/>
                  <a:pt x="21815" y="84882"/>
                </a:cubicBezTo>
                <a:cubicBezTo>
                  <a:pt x="21815" y="84882"/>
                  <a:pt x="18181" y="81346"/>
                  <a:pt x="18181" y="81346"/>
                </a:cubicBezTo>
                <a:cubicBezTo>
                  <a:pt x="18181" y="77810"/>
                  <a:pt x="18181" y="74273"/>
                  <a:pt x="18181" y="74273"/>
                </a:cubicBezTo>
                <a:cubicBezTo>
                  <a:pt x="18181" y="70733"/>
                  <a:pt x="18181" y="70733"/>
                  <a:pt x="18181" y="67196"/>
                </a:cubicBezTo>
                <a:cubicBezTo>
                  <a:pt x="18181" y="67196"/>
                  <a:pt x="18181" y="63660"/>
                  <a:pt x="14544" y="63660"/>
                </a:cubicBezTo>
                <a:cubicBezTo>
                  <a:pt x="14544" y="60124"/>
                  <a:pt x="14544" y="60124"/>
                  <a:pt x="14544" y="56589"/>
                </a:cubicBezTo>
                <a:cubicBezTo>
                  <a:pt x="14544" y="56589"/>
                  <a:pt x="14544" y="53052"/>
                  <a:pt x="14544" y="53052"/>
                </a:cubicBezTo>
                <a:cubicBezTo>
                  <a:pt x="14544" y="49516"/>
                  <a:pt x="10907" y="49516"/>
                  <a:pt x="10907" y="45974"/>
                </a:cubicBezTo>
                <a:cubicBezTo>
                  <a:pt x="10907" y="45974"/>
                  <a:pt x="10907" y="42438"/>
                  <a:pt x="10907" y="42438"/>
                </a:cubicBezTo>
                <a:cubicBezTo>
                  <a:pt x="10907" y="38903"/>
                  <a:pt x="7271" y="38903"/>
                  <a:pt x="7271" y="35366"/>
                </a:cubicBezTo>
                <a:cubicBezTo>
                  <a:pt x="7271" y="35366"/>
                  <a:pt x="7271" y="31830"/>
                  <a:pt x="7271" y="31830"/>
                </a:cubicBezTo>
                <a:cubicBezTo>
                  <a:pt x="7271" y="28294"/>
                  <a:pt x="3633" y="28294"/>
                  <a:pt x="3633" y="24757"/>
                </a:cubicBezTo>
                <a:cubicBezTo>
                  <a:pt x="3633" y="24757"/>
                  <a:pt x="3633" y="21217"/>
                  <a:pt x="3633" y="21217"/>
                </a:cubicBezTo>
                <a:cubicBezTo>
                  <a:pt x="0" y="14144"/>
                  <a:pt x="3633" y="7073"/>
                  <a:pt x="10907" y="3536"/>
                </a:cubicBezTo>
                <a:cubicBezTo>
                  <a:pt x="10907" y="3536"/>
                  <a:pt x="10907" y="0"/>
                  <a:pt x="14544" y="0"/>
                </a:cubicBezTo>
                <a:cubicBezTo>
                  <a:pt x="14544" y="0"/>
                  <a:pt x="18181" y="0"/>
                  <a:pt x="18181" y="0"/>
                </a:cubicBezTo>
                <a:cubicBezTo>
                  <a:pt x="25452" y="0"/>
                  <a:pt x="29088" y="0"/>
                  <a:pt x="29088" y="3536"/>
                </a:cubicBezTo>
                <a:cubicBezTo>
                  <a:pt x="58181" y="31830"/>
                  <a:pt x="72725" y="70733"/>
                  <a:pt x="79995" y="106105"/>
                </a:cubicBezTo>
                <a:cubicBezTo>
                  <a:pt x="79995" y="113176"/>
                  <a:pt x="76362" y="116712"/>
                  <a:pt x="76362" y="120249"/>
                </a:cubicBezTo>
                <a:cubicBezTo>
                  <a:pt x="72725" y="120249"/>
                  <a:pt x="69088" y="123784"/>
                  <a:pt x="65451" y="123784"/>
                </a:cubicBezTo>
                <a:cubicBezTo>
                  <a:pt x="36363" y="123784"/>
                  <a:pt x="36363" y="123784"/>
                  <a:pt x="36363" y="123784"/>
                </a:cubicBezTo>
                <a:cubicBezTo>
                  <a:pt x="29088" y="123784"/>
                  <a:pt x="25452" y="116712"/>
                  <a:pt x="21815" y="109640"/>
                </a:cubicBez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28" name="Freeform 28"/>
          <p:cNvSpPr/>
          <p:nvPr>
            <p:custDataLst>
              <p:tags r:id="rId22"/>
            </p:custDataLst>
          </p:nvPr>
        </p:nvSpPr>
        <p:spPr>
          <a:xfrm>
            <a:off x="2702973" y="3960303"/>
            <a:ext cx="79911" cy="129060"/>
          </a:xfrm>
          <a:custGeom>
            <a:avLst/>
            <a:gdLst/>
            <a:ahLst/>
            <a:cxnLst/>
            <a:rect l="l" t="t" r="r" b="b"/>
            <a:pathLst>
              <a:path w="79911" h="129060">
                <a:moveTo>
                  <a:pt x="72649" y="39429"/>
                </a:moveTo>
                <a:cubicBezTo>
                  <a:pt x="72649" y="39429"/>
                  <a:pt x="72649" y="43014"/>
                  <a:pt x="69015" y="46599"/>
                </a:cubicBezTo>
                <a:cubicBezTo>
                  <a:pt x="69015" y="46599"/>
                  <a:pt x="69015" y="46599"/>
                  <a:pt x="69015" y="50184"/>
                </a:cubicBezTo>
                <a:cubicBezTo>
                  <a:pt x="69015" y="50184"/>
                  <a:pt x="69015" y="53769"/>
                  <a:pt x="69015" y="57353"/>
                </a:cubicBezTo>
                <a:cubicBezTo>
                  <a:pt x="65382" y="57353"/>
                  <a:pt x="65382" y="60939"/>
                  <a:pt x="65382" y="60939"/>
                </a:cubicBezTo>
                <a:cubicBezTo>
                  <a:pt x="65382" y="64530"/>
                  <a:pt x="65382" y="64530"/>
                  <a:pt x="65382" y="68109"/>
                </a:cubicBezTo>
                <a:cubicBezTo>
                  <a:pt x="65382" y="68109"/>
                  <a:pt x="65382" y="71694"/>
                  <a:pt x="61748" y="71694"/>
                </a:cubicBezTo>
                <a:cubicBezTo>
                  <a:pt x="61748" y="75279"/>
                  <a:pt x="61748" y="75279"/>
                  <a:pt x="61748" y="78870"/>
                </a:cubicBezTo>
                <a:cubicBezTo>
                  <a:pt x="61748" y="78870"/>
                  <a:pt x="61748" y="82449"/>
                  <a:pt x="61748" y="86034"/>
                </a:cubicBezTo>
                <a:cubicBezTo>
                  <a:pt x="61748" y="86034"/>
                  <a:pt x="61748" y="89619"/>
                  <a:pt x="61748" y="89619"/>
                </a:cubicBezTo>
                <a:cubicBezTo>
                  <a:pt x="61748" y="93209"/>
                  <a:pt x="58120" y="93209"/>
                  <a:pt x="58120" y="96795"/>
                </a:cubicBezTo>
                <a:cubicBezTo>
                  <a:pt x="58120" y="96795"/>
                  <a:pt x="58120" y="100373"/>
                  <a:pt x="58120" y="100373"/>
                </a:cubicBezTo>
                <a:cubicBezTo>
                  <a:pt x="58120" y="103965"/>
                  <a:pt x="58120" y="103965"/>
                  <a:pt x="58120" y="107544"/>
                </a:cubicBezTo>
                <a:cubicBezTo>
                  <a:pt x="58120" y="107544"/>
                  <a:pt x="58120" y="111129"/>
                  <a:pt x="58120" y="111129"/>
                </a:cubicBezTo>
                <a:cubicBezTo>
                  <a:pt x="58120" y="111129"/>
                  <a:pt x="58120" y="111129"/>
                  <a:pt x="58120" y="111129"/>
                </a:cubicBezTo>
                <a:cubicBezTo>
                  <a:pt x="58120" y="114714"/>
                  <a:pt x="58120" y="114714"/>
                  <a:pt x="58120" y="114714"/>
                </a:cubicBezTo>
                <a:cubicBezTo>
                  <a:pt x="58120" y="121890"/>
                  <a:pt x="50853" y="129060"/>
                  <a:pt x="43587" y="129060"/>
                </a:cubicBezTo>
                <a:cubicBezTo>
                  <a:pt x="18162" y="129060"/>
                  <a:pt x="18162" y="129060"/>
                  <a:pt x="18162" y="129060"/>
                </a:cubicBezTo>
                <a:cubicBezTo>
                  <a:pt x="10895" y="129060"/>
                  <a:pt x="7263" y="125475"/>
                  <a:pt x="7263" y="125475"/>
                </a:cubicBezTo>
                <a:cubicBezTo>
                  <a:pt x="3629" y="121890"/>
                  <a:pt x="0" y="118299"/>
                  <a:pt x="3629" y="111129"/>
                </a:cubicBezTo>
                <a:cubicBezTo>
                  <a:pt x="7263" y="75279"/>
                  <a:pt x="25425" y="35843"/>
                  <a:pt x="50853" y="7164"/>
                </a:cubicBezTo>
                <a:cubicBezTo>
                  <a:pt x="54487" y="3579"/>
                  <a:pt x="61748" y="0"/>
                  <a:pt x="69015" y="3579"/>
                </a:cubicBezTo>
                <a:cubicBezTo>
                  <a:pt x="69015" y="3579"/>
                  <a:pt x="69015" y="7164"/>
                  <a:pt x="72649" y="7164"/>
                </a:cubicBezTo>
                <a:cubicBezTo>
                  <a:pt x="76282" y="10748"/>
                  <a:pt x="79911" y="17919"/>
                  <a:pt x="79911" y="25089"/>
                </a:cubicBezTo>
                <a:cubicBezTo>
                  <a:pt x="76282" y="25089"/>
                  <a:pt x="76282" y="25089"/>
                  <a:pt x="76282" y="28674"/>
                </a:cubicBezTo>
                <a:cubicBezTo>
                  <a:pt x="76282" y="28674"/>
                  <a:pt x="76282" y="32258"/>
                  <a:pt x="72649" y="35843"/>
                </a:cubicBezTo>
                <a:cubicBezTo>
                  <a:pt x="72649" y="35843"/>
                  <a:pt x="72649" y="35843"/>
                  <a:pt x="72649" y="39429"/>
                </a:cubicBez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29" name="Freeform 29"/>
          <p:cNvSpPr/>
          <p:nvPr>
            <p:custDataLst>
              <p:tags r:id="rId23"/>
            </p:custDataLst>
          </p:nvPr>
        </p:nvSpPr>
        <p:spPr>
          <a:xfrm>
            <a:off x="2908300" y="3975100"/>
            <a:ext cx="114300" cy="106331"/>
          </a:xfrm>
          <a:custGeom>
            <a:avLst/>
            <a:gdLst/>
            <a:ahLst/>
            <a:cxnLst/>
            <a:rect l="l" t="t" r="r" b="b"/>
            <a:pathLst>
              <a:path w="114300" h="106331">
                <a:moveTo>
                  <a:pt x="100012" y="106331"/>
                </a:moveTo>
                <a:cubicBezTo>
                  <a:pt x="10716" y="106331"/>
                  <a:pt x="10716" y="106331"/>
                  <a:pt x="10716" y="106331"/>
                </a:cubicBezTo>
                <a:cubicBezTo>
                  <a:pt x="3573" y="106331"/>
                  <a:pt x="0" y="99243"/>
                  <a:pt x="0" y="92154"/>
                </a:cubicBezTo>
                <a:cubicBezTo>
                  <a:pt x="0" y="24806"/>
                  <a:pt x="0" y="24806"/>
                  <a:pt x="0" y="24806"/>
                </a:cubicBezTo>
                <a:cubicBezTo>
                  <a:pt x="0" y="17716"/>
                  <a:pt x="3573" y="14172"/>
                  <a:pt x="10716" y="10629"/>
                </a:cubicBezTo>
                <a:cubicBezTo>
                  <a:pt x="10716" y="10629"/>
                  <a:pt x="14288" y="10629"/>
                  <a:pt x="14288" y="10629"/>
                </a:cubicBezTo>
                <a:cubicBezTo>
                  <a:pt x="14288" y="10629"/>
                  <a:pt x="14288" y="10629"/>
                  <a:pt x="14288" y="10629"/>
                </a:cubicBezTo>
                <a:cubicBezTo>
                  <a:pt x="17860" y="10629"/>
                  <a:pt x="25004" y="10629"/>
                  <a:pt x="28575" y="10629"/>
                </a:cubicBezTo>
                <a:cubicBezTo>
                  <a:pt x="28575" y="10629"/>
                  <a:pt x="28575" y="10629"/>
                  <a:pt x="28575" y="10629"/>
                </a:cubicBezTo>
                <a:cubicBezTo>
                  <a:pt x="32148" y="10629"/>
                  <a:pt x="39291" y="10629"/>
                  <a:pt x="42862" y="7084"/>
                </a:cubicBezTo>
                <a:cubicBezTo>
                  <a:pt x="42862" y="7084"/>
                  <a:pt x="46435" y="7084"/>
                  <a:pt x="46435" y="7084"/>
                </a:cubicBezTo>
                <a:cubicBezTo>
                  <a:pt x="50006" y="7084"/>
                  <a:pt x="53579" y="7084"/>
                  <a:pt x="57150" y="7084"/>
                </a:cubicBezTo>
                <a:cubicBezTo>
                  <a:pt x="60723" y="3539"/>
                  <a:pt x="60723" y="3539"/>
                  <a:pt x="60723" y="3539"/>
                </a:cubicBezTo>
                <a:cubicBezTo>
                  <a:pt x="64294" y="3539"/>
                  <a:pt x="64294" y="3539"/>
                  <a:pt x="64294" y="3539"/>
                </a:cubicBezTo>
                <a:cubicBezTo>
                  <a:pt x="64294" y="3539"/>
                  <a:pt x="67866" y="3539"/>
                  <a:pt x="67866" y="3539"/>
                </a:cubicBezTo>
                <a:cubicBezTo>
                  <a:pt x="71438" y="3539"/>
                  <a:pt x="75010" y="0"/>
                  <a:pt x="75010" y="0"/>
                </a:cubicBezTo>
                <a:cubicBezTo>
                  <a:pt x="78581" y="0"/>
                  <a:pt x="78581" y="0"/>
                  <a:pt x="82154" y="0"/>
                </a:cubicBezTo>
                <a:cubicBezTo>
                  <a:pt x="85725" y="0"/>
                  <a:pt x="92869" y="3539"/>
                  <a:pt x="92869" y="7084"/>
                </a:cubicBezTo>
                <a:cubicBezTo>
                  <a:pt x="92869" y="10629"/>
                  <a:pt x="92869" y="10629"/>
                  <a:pt x="92869" y="10629"/>
                </a:cubicBezTo>
                <a:cubicBezTo>
                  <a:pt x="96441" y="14172"/>
                  <a:pt x="96441" y="17716"/>
                  <a:pt x="96441" y="17716"/>
                </a:cubicBezTo>
                <a:cubicBezTo>
                  <a:pt x="96441" y="17716"/>
                  <a:pt x="96441" y="17716"/>
                  <a:pt x="96441" y="21261"/>
                </a:cubicBezTo>
                <a:cubicBezTo>
                  <a:pt x="103585" y="35439"/>
                  <a:pt x="107156" y="53166"/>
                  <a:pt x="110729" y="70883"/>
                </a:cubicBezTo>
                <a:cubicBezTo>
                  <a:pt x="110729" y="70883"/>
                  <a:pt x="110729" y="70883"/>
                  <a:pt x="110729" y="74427"/>
                </a:cubicBezTo>
                <a:cubicBezTo>
                  <a:pt x="110729" y="74427"/>
                  <a:pt x="110729" y="77972"/>
                  <a:pt x="110729" y="81515"/>
                </a:cubicBezTo>
                <a:cubicBezTo>
                  <a:pt x="110729" y="81515"/>
                  <a:pt x="110729" y="85060"/>
                  <a:pt x="110729" y="85060"/>
                </a:cubicBezTo>
                <a:cubicBezTo>
                  <a:pt x="110729" y="88609"/>
                  <a:pt x="110729" y="88609"/>
                  <a:pt x="114300" y="92154"/>
                </a:cubicBezTo>
                <a:cubicBezTo>
                  <a:pt x="114300" y="95698"/>
                  <a:pt x="110729" y="99243"/>
                  <a:pt x="107156" y="102781"/>
                </a:cubicBezTo>
                <a:cubicBezTo>
                  <a:pt x="107156" y="102781"/>
                  <a:pt x="103585" y="106331"/>
                  <a:pt x="100012" y="106331"/>
                </a:cubicBez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30" name="Freeform 30"/>
          <p:cNvSpPr/>
          <p:nvPr>
            <p:custDataLst>
              <p:tags r:id="rId24"/>
            </p:custDataLst>
          </p:nvPr>
        </p:nvSpPr>
        <p:spPr>
          <a:xfrm>
            <a:off x="2768600" y="3975100"/>
            <a:ext cx="114300" cy="106331"/>
          </a:xfrm>
          <a:custGeom>
            <a:avLst/>
            <a:gdLst/>
            <a:ahLst/>
            <a:cxnLst/>
            <a:rect l="l" t="t" r="r" b="b"/>
            <a:pathLst>
              <a:path w="114300" h="106331">
                <a:moveTo>
                  <a:pt x="114300" y="24806"/>
                </a:moveTo>
                <a:cubicBezTo>
                  <a:pt x="114300" y="92154"/>
                  <a:pt x="114300" y="92154"/>
                  <a:pt x="114300" y="92154"/>
                </a:cubicBezTo>
                <a:cubicBezTo>
                  <a:pt x="114300" y="99243"/>
                  <a:pt x="107156" y="106331"/>
                  <a:pt x="100012" y="106331"/>
                </a:cubicBezTo>
                <a:cubicBezTo>
                  <a:pt x="14288" y="106331"/>
                  <a:pt x="14288" y="106331"/>
                  <a:pt x="14288" y="106331"/>
                </a:cubicBezTo>
                <a:cubicBezTo>
                  <a:pt x="10716" y="106331"/>
                  <a:pt x="3573" y="102781"/>
                  <a:pt x="3573" y="102781"/>
                </a:cubicBezTo>
                <a:cubicBezTo>
                  <a:pt x="0" y="99243"/>
                  <a:pt x="0" y="95698"/>
                  <a:pt x="0" y="92154"/>
                </a:cubicBezTo>
                <a:cubicBezTo>
                  <a:pt x="0" y="88609"/>
                  <a:pt x="0" y="88609"/>
                  <a:pt x="0" y="85060"/>
                </a:cubicBezTo>
                <a:cubicBezTo>
                  <a:pt x="0" y="85060"/>
                  <a:pt x="0" y="81515"/>
                  <a:pt x="0" y="81515"/>
                </a:cubicBezTo>
                <a:cubicBezTo>
                  <a:pt x="0" y="77972"/>
                  <a:pt x="0" y="74427"/>
                  <a:pt x="0" y="74427"/>
                </a:cubicBezTo>
                <a:cubicBezTo>
                  <a:pt x="0" y="70883"/>
                  <a:pt x="0" y="70883"/>
                  <a:pt x="0" y="70883"/>
                </a:cubicBezTo>
                <a:cubicBezTo>
                  <a:pt x="3573" y="53166"/>
                  <a:pt x="7144" y="35439"/>
                  <a:pt x="14288" y="17716"/>
                </a:cubicBezTo>
                <a:cubicBezTo>
                  <a:pt x="14288" y="17716"/>
                  <a:pt x="14288" y="17716"/>
                  <a:pt x="14288" y="17716"/>
                </a:cubicBezTo>
                <a:cubicBezTo>
                  <a:pt x="14288" y="17716"/>
                  <a:pt x="17860" y="14172"/>
                  <a:pt x="17860" y="10629"/>
                </a:cubicBezTo>
                <a:cubicBezTo>
                  <a:pt x="17860" y="10629"/>
                  <a:pt x="17860" y="10629"/>
                  <a:pt x="17860" y="7084"/>
                </a:cubicBezTo>
                <a:cubicBezTo>
                  <a:pt x="21431" y="3539"/>
                  <a:pt x="25004" y="0"/>
                  <a:pt x="32148" y="0"/>
                </a:cubicBezTo>
                <a:cubicBezTo>
                  <a:pt x="32148" y="0"/>
                  <a:pt x="32148" y="0"/>
                  <a:pt x="32148" y="0"/>
                </a:cubicBezTo>
                <a:cubicBezTo>
                  <a:pt x="32148" y="0"/>
                  <a:pt x="32148" y="0"/>
                  <a:pt x="35719" y="0"/>
                </a:cubicBezTo>
                <a:cubicBezTo>
                  <a:pt x="39291" y="0"/>
                  <a:pt x="42862" y="3539"/>
                  <a:pt x="42862" y="3539"/>
                </a:cubicBezTo>
                <a:cubicBezTo>
                  <a:pt x="46435" y="3539"/>
                  <a:pt x="46435" y="3539"/>
                  <a:pt x="46435" y="3539"/>
                </a:cubicBezTo>
                <a:cubicBezTo>
                  <a:pt x="46435" y="3539"/>
                  <a:pt x="46435" y="3539"/>
                  <a:pt x="50006" y="3539"/>
                </a:cubicBezTo>
                <a:cubicBezTo>
                  <a:pt x="50006" y="3539"/>
                  <a:pt x="53579" y="3539"/>
                  <a:pt x="53579" y="7084"/>
                </a:cubicBezTo>
                <a:cubicBezTo>
                  <a:pt x="57150" y="7084"/>
                  <a:pt x="60723" y="7084"/>
                  <a:pt x="64294" y="7084"/>
                </a:cubicBezTo>
                <a:cubicBezTo>
                  <a:pt x="64294" y="7084"/>
                  <a:pt x="67866" y="7084"/>
                  <a:pt x="67866" y="7084"/>
                </a:cubicBezTo>
                <a:cubicBezTo>
                  <a:pt x="75010" y="10629"/>
                  <a:pt x="78581" y="10629"/>
                  <a:pt x="82154" y="10629"/>
                </a:cubicBezTo>
                <a:cubicBezTo>
                  <a:pt x="82154" y="10629"/>
                  <a:pt x="82154" y="10629"/>
                  <a:pt x="82154" y="10629"/>
                </a:cubicBezTo>
                <a:cubicBezTo>
                  <a:pt x="89298" y="10629"/>
                  <a:pt x="92869" y="10629"/>
                  <a:pt x="96441" y="10629"/>
                </a:cubicBezTo>
                <a:cubicBezTo>
                  <a:pt x="96441" y="10629"/>
                  <a:pt x="96441" y="10629"/>
                  <a:pt x="96441" y="10629"/>
                </a:cubicBezTo>
                <a:cubicBezTo>
                  <a:pt x="100012" y="10629"/>
                  <a:pt x="100012" y="10629"/>
                  <a:pt x="100012" y="10629"/>
                </a:cubicBezTo>
                <a:cubicBezTo>
                  <a:pt x="107156" y="14172"/>
                  <a:pt x="114300" y="17716"/>
                  <a:pt x="114300" y="24806"/>
                </a:cubicBez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31" name="Freeform 31"/>
          <p:cNvSpPr/>
          <p:nvPr>
            <p:custDataLst>
              <p:tags r:id="rId25"/>
            </p:custDataLst>
          </p:nvPr>
        </p:nvSpPr>
        <p:spPr>
          <a:xfrm>
            <a:off x="2806700" y="3896874"/>
            <a:ext cx="76200" cy="76617"/>
          </a:xfrm>
          <a:custGeom>
            <a:avLst/>
            <a:gdLst/>
            <a:ahLst/>
            <a:cxnLst/>
            <a:rect l="l" t="t" r="r" b="b"/>
            <a:pathLst>
              <a:path w="76200" h="76617">
                <a:moveTo>
                  <a:pt x="68939" y="3647"/>
                </a:moveTo>
                <a:cubicBezTo>
                  <a:pt x="72570" y="7296"/>
                  <a:pt x="76200" y="10943"/>
                  <a:pt x="76200" y="14593"/>
                </a:cubicBezTo>
                <a:cubicBezTo>
                  <a:pt x="76200" y="62021"/>
                  <a:pt x="76200" y="62021"/>
                  <a:pt x="76200" y="62021"/>
                </a:cubicBezTo>
                <a:cubicBezTo>
                  <a:pt x="76200" y="65671"/>
                  <a:pt x="72570" y="69317"/>
                  <a:pt x="68939" y="72967"/>
                </a:cubicBezTo>
                <a:cubicBezTo>
                  <a:pt x="68939" y="72967"/>
                  <a:pt x="65314" y="76617"/>
                  <a:pt x="61683" y="76617"/>
                </a:cubicBezTo>
                <a:cubicBezTo>
                  <a:pt x="54427" y="76617"/>
                  <a:pt x="50796" y="72967"/>
                  <a:pt x="47170" y="72967"/>
                </a:cubicBezTo>
                <a:cubicBezTo>
                  <a:pt x="47170" y="72967"/>
                  <a:pt x="47170" y="72967"/>
                  <a:pt x="47170" y="72967"/>
                </a:cubicBezTo>
                <a:cubicBezTo>
                  <a:pt x="43539" y="72967"/>
                  <a:pt x="36283" y="72967"/>
                  <a:pt x="32657" y="72967"/>
                </a:cubicBezTo>
                <a:cubicBezTo>
                  <a:pt x="32657" y="72967"/>
                  <a:pt x="29027" y="72967"/>
                  <a:pt x="29027" y="69317"/>
                </a:cubicBezTo>
                <a:cubicBezTo>
                  <a:pt x="25396" y="69317"/>
                  <a:pt x="21770" y="69317"/>
                  <a:pt x="18139" y="69317"/>
                </a:cubicBezTo>
                <a:cubicBezTo>
                  <a:pt x="18139" y="69317"/>
                  <a:pt x="14514" y="69317"/>
                  <a:pt x="14514" y="69317"/>
                </a:cubicBezTo>
                <a:cubicBezTo>
                  <a:pt x="14514" y="65671"/>
                  <a:pt x="10883" y="65671"/>
                  <a:pt x="10883" y="65671"/>
                </a:cubicBezTo>
                <a:cubicBezTo>
                  <a:pt x="7257" y="65671"/>
                  <a:pt x="3627" y="62021"/>
                  <a:pt x="0" y="58375"/>
                </a:cubicBezTo>
                <a:cubicBezTo>
                  <a:pt x="0" y="54725"/>
                  <a:pt x="0" y="47428"/>
                  <a:pt x="3627" y="43779"/>
                </a:cubicBezTo>
                <a:cubicBezTo>
                  <a:pt x="3627" y="43779"/>
                  <a:pt x="3627" y="43779"/>
                  <a:pt x="3627" y="43779"/>
                </a:cubicBezTo>
                <a:cubicBezTo>
                  <a:pt x="3627" y="40132"/>
                  <a:pt x="7257" y="40132"/>
                  <a:pt x="7257" y="40132"/>
                </a:cubicBezTo>
                <a:cubicBezTo>
                  <a:pt x="7257" y="36482"/>
                  <a:pt x="7257" y="36482"/>
                  <a:pt x="10883" y="36482"/>
                </a:cubicBezTo>
                <a:cubicBezTo>
                  <a:pt x="10883" y="32836"/>
                  <a:pt x="14514" y="32836"/>
                  <a:pt x="14514" y="29186"/>
                </a:cubicBezTo>
                <a:cubicBezTo>
                  <a:pt x="14514" y="29186"/>
                  <a:pt x="18139" y="29186"/>
                  <a:pt x="18139" y="29186"/>
                </a:cubicBezTo>
                <a:cubicBezTo>
                  <a:pt x="18139" y="25540"/>
                  <a:pt x="18139" y="25540"/>
                  <a:pt x="21770" y="25540"/>
                </a:cubicBezTo>
                <a:cubicBezTo>
                  <a:pt x="21770" y="21890"/>
                  <a:pt x="21770" y="21890"/>
                  <a:pt x="25396" y="21890"/>
                </a:cubicBezTo>
                <a:cubicBezTo>
                  <a:pt x="25396" y="21890"/>
                  <a:pt x="25396" y="21890"/>
                  <a:pt x="25396" y="18240"/>
                </a:cubicBezTo>
                <a:cubicBezTo>
                  <a:pt x="29027" y="18240"/>
                  <a:pt x="29027" y="18240"/>
                  <a:pt x="32657" y="18240"/>
                </a:cubicBezTo>
                <a:cubicBezTo>
                  <a:pt x="32657" y="14593"/>
                  <a:pt x="32657" y="14593"/>
                  <a:pt x="32657" y="14593"/>
                </a:cubicBezTo>
                <a:cubicBezTo>
                  <a:pt x="36283" y="14593"/>
                  <a:pt x="36283" y="14593"/>
                  <a:pt x="36283" y="10943"/>
                </a:cubicBezTo>
                <a:cubicBezTo>
                  <a:pt x="39914" y="10943"/>
                  <a:pt x="39914" y="10943"/>
                  <a:pt x="39914" y="10943"/>
                </a:cubicBezTo>
                <a:cubicBezTo>
                  <a:pt x="39914" y="10943"/>
                  <a:pt x="43539" y="7296"/>
                  <a:pt x="43539" y="7296"/>
                </a:cubicBezTo>
                <a:cubicBezTo>
                  <a:pt x="43539" y="7296"/>
                  <a:pt x="43539" y="7296"/>
                  <a:pt x="47170" y="7296"/>
                </a:cubicBezTo>
                <a:cubicBezTo>
                  <a:pt x="47170" y="7296"/>
                  <a:pt x="50796" y="7296"/>
                  <a:pt x="50796" y="3647"/>
                </a:cubicBezTo>
                <a:cubicBezTo>
                  <a:pt x="50796" y="3647"/>
                  <a:pt x="50796" y="3647"/>
                  <a:pt x="50796" y="3647"/>
                </a:cubicBezTo>
                <a:cubicBezTo>
                  <a:pt x="54427" y="3647"/>
                  <a:pt x="54427" y="3647"/>
                  <a:pt x="58057" y="3647"/>
                </a:cubicBezTo>
                <a:cubicBezTo>
                  <a:pt x="61683" y="0"/>
                  <a:pt x="65314" y="3647"/>
                  <a:pt x="68939" y="3647"/>
                </a:cubicBez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32" name="Freeform 32"/>
          <p:cNvSpPr/>
          <p:nvPr>
            <p:custDataLst>
              <p:tags r:id="rId26"/>
            </p:custDataLst>
          </p:nvPr>
        </p:nvSpPr>
        <p:spPr>
          <a:xfrm>
            <a:off x="2908300" y="3896874"/>
            <a:ext cx="71435" cy="76617"/>
          </a:xfrm>
          <a:custGeom>
            <a:avLst/>
            <a:gdLst/>
            <a:ahLst/>
            <a:cxnLst/>
            <a:rect l="l" t="t" r="r" b="b"/>
            <a:pathLst>
              <a:path w="71435" h="76617">
                <a:moveTo>
                  <a:pt x="71435" y="58375"/>
                </a:moveTo>
                <a:cubicBezTo>
                  <a:pt x="67866" y="62021"/>
                  <a:pt x="64294" y="65671"/>
                  <a:pt x="60723" y="65671"/>
                </a:cubicBezTo>
                <a:cubicBezTo>
                  <a:pt x="60723" y="65671"/>
                  <a:pt x="60723" y="65671"/>
                  <a:pt x="57150" y="69317"/>
                </a:cubicBezTo>
                <a:cubicBezTo>
                  <a:pt x="57150" y="69317"/>
                  <a:pt x="57150" y="69317"/>
                  <a:pt x="53575" y="69317"/>
                </a:cubicBezTo>
                <a:cubicBezTo>
                  <a:pt x="50006" y="69317"/>
                  <a:pt x="46435" y="69317"/>
                  <a:pt x="42862" y="69317"/>
                </a:cubicBezTo>
                <a:cubicBezTo>
                  <a:pt x="42862" y="72967"/>
                  <a:pt x="42862" y="72967"/>
                  <a:pt x="39291" y="72967"/>
                </a:cubicBezTo>
                <a:cubicBezTo>
                  <a:pt x="35719" y="72967"/>
                  <a:pt x="32148" y="72967"/>
                  <a:pt x="28575" y="72967"/>
                </a:cubicBezTo>
                <a:cubicBezTo>
                  <a:pt x="25004" y="72967"/>
                  <a:pt x="25004" y="72967"/>
                  <a:pt x="25004" y="72967"/>
                </a:cubicBezTo>
                <a:cubicBezTo>
                  <a:pt x="21431" y="72967"/>
                  <a:pt x="17860" y="76617"/>
                  <a:pt x="10716" y="76617"/>
                </a:cubicBezTo>
                <a:cubicBezTo>
                  <a:pt x="7144" y="76617"/>
                  <a:pt x="7144" y="72967"/>
                  <a:pt x="3573" y="72967"/>
                </a:cubicBezTo>
                <a:cubicBezTo>
                  <a:pt x="0" y="69317"/>
                  <a:pt x="0" y="65671"/>
                  <a:pt x="0" y="62021"/>
                </a:cubicBezTo>
                <a:cubicBezTo>
                  <a:pt x="0" y="14593"/>
                  <a:pt x="0" y="14593"/>
                  <a:pt x="0" y="14593"/>
                </a:cubicBezTo>
                <a:cubicBezTo>
                  <a:pt x="0" y="10943"/>
                  <a:pt x="0" y="7296"/>
                  <a:pt x="3573" y="3647"/>
                </a:cubicBezTo>
                <a:cubicBezTo>
                  <a:pt x="7144" y="3647"/>
                  <a:pt x="10716" y="0"/>
                  <a:pt x="17860" y="3647"/>
                </a:cubicBezTo>
                <a:cubicBezTo>
                  <a:pt x="17860" y="3647"/>
                  <a:pt x="21431" y="3647"/>
                  <a:pt x="21431" y="3647"/>
                </a:cubicBezTo>
                <a:cubicBezTo>
                  <a:pt x="21431" y="3647"/>
                  <a:pt x="21431" y="3647"/>
                  <a:pt x="21431" y="3647"/>
                </a:cubicBezTo>
                <a:cubicBezTo>
                  <a:pt x="25004" y="7296"/>
                  <a:pt x="25004" y="7296"/>
                  <a:pt x="28575" y="7296"/>
                </a:cubicBezTo>
                <a:cubicBezTo>
                  <a:pt x="28575" y="7296"/>
                  <a:pt x="28575" y="7296"/>
                  <a:pt x="28575" y="7296"/>
                </a:cubicBezTo>
                <a:cubicBezTo>
                  <a:pt x="28575" y="7296"/>
                  <a:pt x="32148" y="10943"/>
                  <a:pt x="32148" y="10943"/>
                </a:cubicBezTo>
                <a:cubicBezTo>
                  <a:pt x="35719" y="10943"/>
                  <a:pt x="35719" y="10943"/>
                  <a:pt x="35719" y="10943"/>
                </a:cubicBezTo>
                <a:cubicBezTo>
                  <a:pt x="35719" y="14593"/>
                  <a:pt x="39291" y="14593"/>
                  <a:pt x="39291" y="14593"/>
                </a:cubicBezTo>
                <a:cubicBezTo>
                  <a:pt x="39291" y="14593"/>
                  <a:pt x="39291" y="14593"/>
                  <a:pt x="42862" y="18240"/>
                </a:cubicBezTo>
                <a:cubicBezTo>
                  <a:pt x="42862" y="18240"/>
                  <a:pt x="42862" y="18240"/>
                  <a:pt x="46435" y="18240"/>
                </a:cubicBezTo>
                <a:cubicBezTo>
                  <a:pt x="46435" y="21890"/>
                  <a:pt x="46435" y="21890"/>
                  <a:pt x="50006" y="21890"/>
                </a:cubicBezTo>
                <a:cubicBezTo>
                  <a:pt x="50006" y="21890"/>
                  <a:pt x="50006" y="21890"/>
                  <a:pt x="50006" y="25540"/>
                </a:cubicBezTo>
                <a:cubicBezTo>
                  <a:pt x="53575" y="25540"/>
                  <a:pt x="53575" y="25540"/>
                  <a:pt x="53575" y="29186"/>
                </a:cubicBezTo>
                <a:cubicBezTo>
                  <a:pt x="57150" y="29186"/>
                  <a:pt x="57150" y="29186"/>
                  <a:pt x="57150" y="29186"/>
                </a:cubicBezTo>
                <a:cubicBezTo>
                  <a:pt x="60723" y="32836"/>
                  <a:pt x="60723" y="32836"/>
                  <a:pt x="64294" y="36482"/>
                </a:cubicBezTo>
                <a:cubicBezTo>
                  <a:pt x="64294" y="36482"/>
                  <a:pt x="64294" y="40132"/>
                  <a:pt x="64294" y="40132"/>
                </a:cubicBezTo>
                <a:cubicBezTo>
                  <a:pt x="64294" y="40132"/>
                  <a:pt x="67866" y="43779"/>
                  <a:pt x="67866" y="43779"/>
                </a:cubicBezTo>
                <a:cubicBezTo>
                  <a:pt x="67866" y="43779"/>
                  <a:pt x="67866" y="43779"/>
                  <a:pt x="67866" y="43779"/>
                </a:cubicBezTo>
                <a:cubicBezTo>
                  <a:pt x="71435" y="47428"/>
                  <a:pt x="71435" y="54725"/>
                  <a:pt x="71435" y="58375"/>
                </a:cubicBez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33" name="Freeform 33"/>
          <p:cNvSpPr/>
          <p:nvPr>
            <p:custDataLst>
              <p:tags r:id="rId27"/>
            </p:custDataLst>
          </p:nvPr>
        </p:nvSpPr>
        <p:spPr>
          <a:xfrm>
            <a:off x="2768600" y="3911600"/>
            <a:ext cx="47625" cy="41792"/>
          </a:xfrm>
          <a:custGeom>
            <a:avLst/>
            <a:gdLst/>
            <a:ahLst/>
            <a:cxnLst/>
            <a:rect l="l" t="t" r="r" b="b"/>
            <a:pathLst>
              <a:path w="47625" h="41792">
                <a:moveTo>
                  <a:pt x="29307" y="20897"/>
                </a:moveTo>
                <a:cubicBezTo>
                  <a:pt x="29307" y="20897"/>
                  <a:pt x="29307" y="20897"/>
                  <a:pt x="29307" y="20897"/>
                </a:cubicBezTo>
                <a:cubicBezTo>
                  <a:pt x="32969" y="17412"/>
                  <a:pt x="32969" y="17412"/>
                  <a:pt x="36633" y="13929"/>
                </a:cubicBezTo>
                <a:cubicBezTo>
                  <a:pt x="36633" y="13929"/>
                  <a:pt x="40296" y="10448"/>
                  <a:pt x="47625" y="3482"/>
                </a:cubicBezTo>
                <a:cubicBezTo>
                  <a:pt x="47625" y="3482"/>
                  <a:pt x="47625" y="0"/>
                  <a:pt x="47625" y="0"/>
                </a:cubicBezTo>
                <a:cubicBezTo>
                  <a:pt x="47625" y="0"/>
                  <a:pt x="43961" y="0"/>
                  <a:pt x="43961" y="0"/>
                </a:cubicBezTo>
                <a:cubicBezTo>
                  <a:pt x="29307" y="6963"/>
                  <a:pt x="14653" y="13929"/>
                  <a:pt x="3663" y="24378"/>
                </a:cubicBezTo>
                <a:cubicBezTo>
                  <a:pt x="0" y="27860"/>
                  <a:pt x="0" y="27860"/>
                  <a:pt x="0" y="31344"/>
                </a:cubicBezTo>
                <a:cubicBezTo>
                  <a:pt x="0" y="34826"/>
                  <a:pt x="0" y="34826"/>
                  <a:pt x="3663" y="38310"/>
                </a:cubicBezTo>
                <a:cubicBezTo>
                  <a:pt x="10989" y="41792"/>
                  <a:pt x="18316" y="38310"/>
                  <a:pt x="21980" y="31344"/>
                </a:cubicBezTo>
                <a:cubicBezTo>
                  <a:pt x="25643" y="27860"/>
                  <a:pt x="25643" y="27860"/>
                  <a:pt x="29307" y="24378"/>
                </a:cubicBezTo>
                <a:cubicBezTo>
                  <a:pt x="29307" y="24378"/>
                  <a:pt x="29307" y="24378"/>
                  <a:pt x="29307" y="24378"/>
                </a:cubicBezTo>
                <a:cubicBezTo>
                  <a:pt x="29307" y="24378"/>
                  <a:pt x="29307" y="24378"/>
                  <a:pt x="29307" y="20897"/>
                </a:cubicBez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34" name="Freeform 34"/>
          <p:cNvSpPr/>
          <p:nvPr>
            <p:custDataLst>
              <p:tags r:id="rId28"/>
            </p:custDataLst>
          </p:nvPr>
        </p:nvSpPr>
        <p:spPr>
          <a:xfrm>
            <a:off x="2971800" y="3911600"/>
            <a:ext cx="47625" cy="41792"/>
          </a:xfrm>
          <a:custGeom>
            <a:avLst/>
            <a:gdLst/>
            <a:ahLst/>
            <a:cxnLst/>
            <a:rect l="l" t="t" r="r" b="b"/>
            <a:pathLst>
              <a:path w="47625" h="41792">
                <a:moveTo>
                  <a:pt x="18316" y="20897"/>
                </a:moveTo>
                <a:cubicBezTo>
                  <a:pt x="18316" y="20897"/>
                  <a:pt x="18316" y="20897"/>
                  <a:pt x="18316" y="20897"/>
                </a:cubicBezTo>
                <a:cubicBezTo>
                  <a:pt x="14653" y="17412"/>
                  <a:pt x="14653" y="17412"/>
                  <a:pt x="10989" y="13929"/>
                </a:cubicBezTo>
                <a:cubicBezTo>
                  <a:pt x="10989" y="13929"/>
                  <a:pt x="7327" y="10448"/>
                  <a:pt x="0" y="3482"/>
                </a:cubicBezTo>
                <a:cubicBezTo>
                  <a:pt x="0" y="3482"/>
                  <a:pt x="0" y="0"/>
                  <a:pt x="0" y="0"/>
                </a:cubicBezTo>
                <a:cubicBezTo>
                  <a:pt x="3663" y="0"/>
                  <a:pt x="3663" y="0"/>
                  <a:pt x="3663" y="0"/>
                </a:cubicBezTo>
                <a:cubicBezTo>
                  <a:pt x="18316" y="6963"/>
                  <a:pt x="32969" y="13929"/>
                  <a:pt x="43961" y="24378"/>
                </a:cubicBezTo>
                <a:cubicBezTo>
                  <a:pt x="47625" y="27860"/>
                  <a:pt x="47625" y="27860"/>
                  <a:pt x="47625" y="31344"/>
                </a:cubicBezTo>
                <a:cubicBezTo>
                  <a:pt x="47625" y="34826"/>
                  <a:pt x="47625" y="34826"/>
                  <a:pt x="43961" y="38310"/>
                </a:cubicBezTo>
                <a:cubicBezTo>
                  <a:pt x="36633" y="41792"/>
                  <a:pt x="29307" y="38310"/>
                  <a:pt x="25643" y="31344"/>
                </a:cubicBezTo>
                <a:cubicBezTo>
                  <a:pt x="21980" y="27860"/>
                  <a:pt x="21980" y="27860"/>
                  <a:pt x="18316" y="24378"/>
                </a:cubicBezTo>
                <a:cubicBezTo>
                  <a:pt x="18316" y="24378"/>
                  <a:pt x="18316" y="24378"/>
                  <a:pt x="18316" y="24378"/>
                </a:cubicBezTo>
                <a:cubicBezTo>
                  <a:pt x="18316" y="24378"/>
                  <a:pt x="18316" y="24378"/>
                  <a:pt x="18316" y="20897"/>
                </a:cubicBez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35" name="Freeform 35"/>
          <p:cNvSpPr/>
          <p:nvPr>
            <p:custDataLst>
              <p:tags r:id="rId29"/>
            </p:custDataLst>
          </p:nvPr>
        </p:nvSpPr>
        <p:spPr>
          <a:xfrm>
            <a:off x="2768600" y="4227048"/>
            <a:ext cx="47625" cy="38552"/>
          </a:xfrm>
          <a:custGeom>
            <a:avLst/>
            <a:gdLst/>
            <a:ahLst/>
            <a:cxnLst/>
            <a:rect l="l" t="t" r="r" b="b"/>
            <a:pathLst>
              <a:path w="47625" h="38552">
                <a:moveTo>
                  <a:pt x="29307" y="17524"/>
                </a:moveTo>
                <a:cubicBezTo>
                  <a:pt x="29307" y="17524"/>
                  <a:pt x="29307" y="17524"/>
                  <a:pt x="29307" y="21027"/>
                </a:cubicBezTo>
                <a:cubicBezTo>
                  <a:pt x="32969" y="21027"/>
                  <a:pt x="32969" y="24534"/>
                  <a:pt x="36633" y="24534"/>
                </a:cubicBezTo>
                <a:cubicBezTo>
                  <a:pt x="36633" y="24534"/>
                  <a:pt x="40296" y="31543"/>
                  <a:pt x="47625" y="35048"/>
                </a:cubicBezTo>
                <a:cubicBezTo>
                  <a:pt x="47625" y="38552"/>
                  <a:pt x="47625" y="38552"/>
                  <a:pt x="47625" y="38552"/>
                </a:cubicBezTo>
                <a:cubicBezTo>
                  <a:pt x="47625" y="38552"/>
                  <a:pt x="43961" y="38552"/>
                  <a:pt x="43961" y="38552"/>
                </a:cubicBezTo>
                <a:cubicBezTo>
                  <a:pt x="29307" y="31543"/>
                  <a:pt x="14653" y="24534"/>
                  <a:pt x="3663" y="14018"/>
                </a:cubicBezTo>
                <a:cubicBezTo>
                  <a:pt x="0" y="14018"/>
                  <a:pt x="0" y="10513"/>
                  <a:pt x="0" y="7009"/>
                </a:cubicBezTo>
                <a:cubicBezTo>
                  <a:pt x="0" y="7009"/>
                  <a:pt x="0" y="3504"/>
                  <a:pt x="3663" y="3504"/>
                </a:cubicBezTo>
                <a:cubicBezTo>
                  <a:pt x="10989" y="0"/>
                  <a:pt x="18316" y="3504"/>
                  <a:pt x="21980" y="7009"/>
                </a:cubicBezTo>
                <a:cubicBezTo>
                  <a:pt x="25643" y="10513"/>
                  <a:pt x="25643" y="14018"/>
                  <a:pt x="29307" y="14018"/>
                </a:cubicBezTo>
                <a:cubicBezTo>
                  <a:pt x="29307" y="14018"/>
                  <a:pt x="29307" y="17524"/>
                  <a:pt x="29307" y="17524"/>
                </a:cubicBezTo>
                <a:cubicBezTo>
                  <a:pt x="29307" y="17524"/>
                  <a:pt x="29307" y="17524"/>
                  <a:pt x="29307" y="17524"/>
                </a:cubicBez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36" name="Freeform 36"/>
          <p:cNvSpPr/>
          <p:nvPr>
            <p:custDataLst>
              <p:tags r:id="rId30"/>
            </p:custDataLst>
          </p:nvPr>
        </p:nvSpPr>
        <p:spPr>
          <a:xfrm>
            <a:off x="2971800" y="4227048"/>
            <a:ext cx="47625" cy="38552"/>
          </a:xfrm>
          <a:custGeom>
            <a:avLst/>
            <a:gdLst/>
            <a:ahLst/>
            <a:cxnLst/>
            <a:rect l="l" t="t" r="r" b="b"/>
            <a:pathLst>
              <a:path w="47625" h="38552">
                <a:moveTo>
                  <a:pt x="18316" y="17524"/>
                </a:moveTo>
                <a:cubicBezTo>
                  <a:pt x="18316" y="17524"/>
                  <a:pt x="18316" y="17524"/>
                  <a:pt x="18316" y="21027"/>
                </a:cubicBezTo>
                <a:cubicBezTo>
                  <a:pt x="14653" y="21027"/>
                  <a:pt x="14653" y="24534"/>
                  <a:pt x="10989" y="24534"/>
                </a:cubicBezTo>
                <a:cubicBezTo>
                  <a:pt x="10989" y="24534"/>
                  <a:pt x="7327" y="31543"/>
                  <a:pt x="0" y="35048"/>
                </a:cubicBezTo>
                <a:cubicBezTo>
                  <a:pt x="0" y="38552"/>
                  <a:pt x="0" y="38552"/>
                  <a:pt x="0" y="38552"/>
                </a:cubicBezTo>
                <a:cubicBezTo>
                  <a:pt x="3663" y="38552"/>
                  <a:pt x="3663" y="38552"/>
                  <a:pt x="3663" y="38552"/>
                </a:cubicBezTo>
                <a:cubicBezTo>
                  <a:pt x="18316" y="31543"/>
                  <a:pt x="32969" y="24534"/>
                  <a:pt x="43961" y="14018"/>
                </a:cubicBezTo>
                <a:cubicBezTo>
                  <a:pt x="47625" y="14018"/>
                  <a:pt x="47625" y="10513"/>
                  <a:pt x="47625" y="7009"/>
                </a:cubicBezTo>
                <a:cubicBezTo>
                  <a:pt x="47625" y="7009"/>
                  <a:pt x="47625" y="3504"/>
                  <a:pt x="43961" y="3504"/>
                </a:cubicBezTo>
                <a:cubicBezTo>
                  <a:pt x="36633" y="0"/>
                  <a:pt x="29307" y="3504"/>
                  <a:pt x="25643" y="7009"/>
                </a:cubicBezTo>
                <a:cubicBezTo>
                  <a:pt x="21980" y="10513"/>
                  <a:pt x="21980" y="14018"/>
                  <a:pt x="18316" y="14018"/>
                </a:cubicBezTo>
                <a:cubicBezTo>
                  <a:pt x="18316" y="14018"/>
                  <a:pt x="18316" y="17524"/>
                  <a:pt x="18316" y="17524"/>
                </a:cubicBezTo>
                <a:cubicBezTo>
                  <a:pt x="18316" y="17524"/>
                  <a:pt x="18316" y="17524"/>
                  <a:pt x="18316" y="17524"/>
                </a:cubicBez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37" name="Freeform 37"/>
          <p:cNvSpPr/>
          <p:nvPr>
            <p:custDataLst>
              <p:tags r:id="rId31"/>
            </p:custDataLst>
          </p:nvPr>
        </p:nvSpPr>
        <p:spPr>
          <a:xfrm>
            <a:off x="2590800" y="2286000"/>
            <a:ext cx="609600" cy="699855"/>
          </a:xfrm>
          <a:custGeom>
            <a:avLst/>
            <a:gdLst/>
            <a:ahLst/>
            <a:cxnLst/>
            <a:rect l="l" t="t" r="r" b="b"/>
            <a:pathLst>
              <a:path w="609600" h="699855">
                <a:moveTo>
                  <a:pt x="0" y="306071"/>
                </a:moveTo>
                <a:cubicBezTo>
                  <a:pt x="0" y="137547"/>
                  <a:pt x="136200" y="0"/>
                  <a:pt x="306493" y="0"/>
                </a:cubicBezTo>
                <a:cubicBezTo>
                  <a:pt x="473371" y="0"/>
                  <a:pt x="609600" y="137547"/>
                  <a:pt x="609600" y="306071"/>
                </a:cubicBezTo>
                <a:cubicBezTo>
                  <a:pt x="609600" y="452238"/>
                  <a:pt x="498912" y="574330"/>
                  <a:pt x="352467" y="596687"/>
                </a:cubicBezTo>
                <a:cubicBezTo>
                  <a:pt x="299664" y="699855"/>
                  <a:pt x="299664" y="699855"/>
                  <a:pt x="299664" y="699855"/>
                </a:cubicBezTo>
                <a:cubicBezTo>
                  <a:pt x="251996" y="596687"/>
                  <a:pt x="251996" y="596687"/>
                  <a:pt x="251996" y="596687"/>
                </a:cubicBezTo>
                <a:cubicBezTo>
                  <a:pt x="107273" y="569177"/>
                  <a:pt x="0" y="447086"/>
                  <a:pt x="0" y="306071"/>
                </a:cubicBez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38" name="Freeform 38"/>
          <p:cNvSpPr/>
          <p:nvPr>
            <p:custDataLst>
              <p:tags r:id="rId32"/>
            </p:custDataLst>
          </p:nvPr>
        </p:nvSpPr>
        <p:spPr>
          <a:xfrm>
            <a:off x="2578100" y="2463800"/>
            <a:ext cx="591303" cy="272960"/>
          </a:xfrm>
          <a:custGeom>
            <a:avLst/>
            <a:gdLst/>
            <a:ahLst/>
            <a:cxnLst/>
            <a:rect l="l" t="t" r="r" b="b"/>
            <a:pathLst>
              <a:path w="591303" h="272960">
                <a:moveTo>
                  <a:pt x="0" y="0"/>
                </a:moveTo>
                <a:lnTo>
                  <a:pt x="591303" y="0"/>
                </a:lnTo>
                <a:lnTo>
                  <a:pt x="591303" y="272960"/>
                </a:lnTo>
                <a:lnTo>
                  <a:pt x="0" y="272960"/>
                </a:lnTo>
                <a:lnTo>
                  <a:pt x="0" y="0"/>
                </a:lnTo>
                <a:close/>
              </a:path>
            </a:pathLst>
          </a:custGeom>
          <a:noFill/>
          <a:ln w="25400" cap="flat" cmpd="sng">
            <a:noFill/>
            <a:prstDash val="solid"/>
            <a:round/>
          </a:ln>
        </p:spPr>
        <p:txBody>
          <a:bodyPr vert="horz" wrap="square" lIns="25400" tIns="25400" rIns="25400" bIns="25400" rtlCol="0" anchor="ctr" anchorCtr="0"/>
          <a:lstStyle/>
          <a:p>
            <a:pPr indent="0" algn="ctr">
              <a:lnSpc>
                <a:spcPct val="83000"/>
              </a:lnSpc>
              <a:defRPr/>
            </a:pPr>
            <a:r>
              <a:rPr lang="en-US" sz="1100" b="1" i="0" u="none" strike="noStrike">
                <a:solidFill>
                  <a:srgbClr val="F2F2F2"/>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节能潜力</a:t>
            </a:r>
            <a:endParaRPr lang="en-US" sz="1100"/>
          </a:p>
        </p:txBody>
      </p:sp>
      <p:sp>
        <p:nvSpPr>
          <p:cNvPr id="39" name="AutoShape 39"/>
          <p:cNvSpPr/>
          <p:nvPr>
            <p:custDataLst>
              <p:tags r:id="rId33"/>
            </p:custDataLst>
          </p:nvPr>
        </p:nvSpPr>
        <p:spPr>
          <a:xfrm>
            <a:off x="2152015" y="5054600"/>
            <a:ext cx="1408430" cy="1165860"/>
          </a:xfrm>
          <a:prstGeom prst="roundRect">
            <a:avLst>
              <a:gd name="adj" fmla="val 0"/>
            </a:avLst>
          </a:prstGeom>
          <a:noFill/>
          <a:ln w="25400" cap="flat" cmpd="sng">
            <a:noFill/>
            <a:prstDash val="solid"/>
            <a:round/>
          </a:ln>
        </p:spPr>
        <p:txBody>
          <a:bodyPr vert="horz" wrap="square" lIns="88900" tIns="50800" rIns="88900" bIns="50800" rtlCol="0" anchor="t" anchorCtr="0"/>
          <a:lstStyle/>
          <a:p>
            <a:pPr indent="0" algn="l">
              <a:lnSpc>
                <a:spcPct val="108000"/>
              </a:lnSpc>
              <a:defRPr/>
            </a:pPr>
            <a:r>
              <a:rPr lang="en-US" sz="1400" b="0" i="0" u="none" strike="noStrike">
                <a:solidFill>
                  <a:srgbClr val="595959"/>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节能率可达10%-35%，投资回报周期通常在2-5年左右。</a:t>
            </a:r>
            <a:endParaRPr lang="en-US" sz="1400"/>
          </a:p>
        </p:txBody>
      </p:sp>
      <p:sp>
        <p:nvSpPr>
          <p:cNvPr id="40" name="AutoShape 40"/>
          <p:cNvSpPr/>
          <p:nvPr>
            <p:custDataLst>
              <p:tags r:id="rId34"/>
            </p:custDataLst>
          </p:nvPr>
        </p:nvSpPr>
        <p:spPr>
          <a:xfrm>
            <a:off x="2266315" y="4610100"/>
            <a:ext cx="1164590" cy="317500"/>
          </a:xfrm>
          <a:prstGeom prst="roundRect">
            <a:avLst>
              <a:gd name="adj" fmla="val 0"/>
            </a:avLst>
          </a:prstGeom>
          <a:noFill/>
          <a:ln w="25400" cap="flat" cmpd="sng">
            <a:noFill/>
            <a:prstDash val="solid"/>
            <a:round/>
          </a:ln>
        </p:spPr>
        <p:txBody>
          <a:bodyPr vert="horz" wrap="square" lIns="63500" tIns="25400" rIns="63500" bIns="25400" rtlCol="0" anchor="ctr" anchorCtr="0"/>
          <a:lstStyle/>
          <a:p>
            <a:pPr indent="0" algn="ctr">
              <a:lnSpc>
                <a:spcPct val="83000"/>
              </a:lnSpc>
              <a:defRPr/>
            </a:pPr>
            <a:r>
              <a:rPr lang="en-US" sz="1400" b="1" i="0" u="none" strike="noStrike">
                <a:solidFill>
                  <a:srgbClr val="957B55"/>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效益显著</a:t>
            </a:r>
            <a:endParaRPr lang="en-US" sz="1400" b="1" i="0" u="none" strike="noStrike">
              <a:solidFill>
                <a:srgbClr val="957B55"/>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41" name="Freeform 41"/>
          <p:cNvSpPr/>
          <p:nvPr>
            <p:custDataLst>
              <p:tags r:id="rId35"/>
            </p:custDataLst>
          </p:nvPr>
        </p:nvSpPr>
        <p:spPr>
          <a:xfrm>
            <a:off x="4559300" y="3149600"/>
            <a:ext cx="17462" cy="593697"/>
          </a:xfrm>
          <a:custGeom>
            <a:avLst/>
            <a:gdLst/>
            <a:ahLst/>
            <a:cxnLst/>
            <a:rect l="l" t="t" r="r" b="b"/>
            <a:pathLst>
              <a:path w="17462" h="593697">
                <a:moveTo>
                  <a:pt x="0" y="0"/>
                </a:moveTo>
                <a:lnTo>
                  <a:pt x="17462" y="0"/>
                </a:lnTo>
                <a:lnTo>
                  <a:pt x="17462" y="593697"/>
                </a:lnTo>
                <a:lnTo>
                  <a:pt x="0" y="593697"/>
                </a:lnTo>
                <a:lnTo>
                  <a:pt x="0" y="0"/>
                </a:ln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42" name="Freeform 42"/>
          <p:cNvSpPr/>
          <p:nvPr>
            <p:custDataLst>
              <p:tags r:id="rId36"/>
            </p:custDataLst>
          </p:nvPr>
        </p:nvSpPr>
        <p:spPr>
          <a:xfrm>
            <a:off x="4572000" y="4102100"/>
            <a:ext cx="82483" cy="142837"/>
          </a:xfrm>
          <a:custGeom>
            <a:avLst/>
            <a:gdLst/>
            <a:ahLst/>
            <a:cxnLst/>
            <a:rect l="l" t="t" r="r" b="b"/>
            <a:pathLst>
              <a:path w="82483" h="142837">
                <a:moveTo>
                  <a:pt x="64554" y="0"/>
                </a:moveTo>
                <a:cubicBezTo>
                  <a:pt x="17930" y="0"/>
                  <a:pt x="17930" y="0"/>
                  <a:pt x="17930" y="0"/>
                </a:cubicBezTo>
                <a:cubicBezTo>
                  <a:pt x="7172" y="0"/>
                  <a:pt x="0" y="7142"/>
                  <a:pt x="0" y="14284"/>
                </a:cubicBezTo>
                <a:cubicBezTo>
                  <a:pt x="0" y="128553"/>
                  <a:pt x="0" y="128553"/>
                  <a:pt x="0" y="128553"/>
                </a:cubicBezTo>
                <a:cubicBezTo>
                  <a:pt x="0" y="135696"/>
                  <a:pt x="7172" y="142837"/>
                  <a:pt x="17930" y="142837"/>
                </a:cubicBezTo>
                <a:cubicBezTo>
                  <a:pt x="64554" y="142837"/>
                  <a:pt x="64554" y="142837"/>
                  <a:pt x="64554" y="142837"/>
                </a:cubicBezTo>
                <a:cubicBezTo>
                  <a:pt x="75311" y="142837"/>
                  <a:pt x="82483" y="135696"/>
                  <a:pt x="82483" y="128553"/>
                </a:cubicBezTo>
                <a:cubicBezTo>
                  <a:pt x="82483" y="14284"/>
                  <a:pt x="82483" y="14284"/>
                  <a:pt x="82483" y="14284"/>
                </a:cubicBezTo>
                <a:cubicBezTo>
                  <a:pt x="82483" y="7142"/>
                  <a:pt x="75311" y="0"/>
                  <a:pt x="64554" y="0"/>
                </a:cubicBez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43" name="Freeform 43"/>
          <p:cNvSpPr/>
          <p:nvPr>
            <p:custDataLst>
              <p:tags r:id="rId37"/>
            </p:custDataLst>
          </p:nvPr>
        </p:nvSpPr>
        <p:spPr>
          <a:xfrm>
            <a:off x="4673600" y="3937000"/>
            <a:ext cx="77724" cy="293595"/>
          </a:xfrm>
          <a:custGeom>
            <a:avLst/>
            <a:gdLst/>
            <a:ahLst/>
            <a:cxnLst/>
            <a:rect l="l" t="t" r="r" b="b"/>
            <a:pathLst>
              <a:path w="77724" h="293595">
                <a:moveTo>
                  <a:pt x="17666" y="293595"/>
                </a:moveTo>
                <a:cubicBezTo>
                  <a:pt x="63593" y="293595"/>
                  <a:pt x="63593" y="293595"/>
                  <a:pt x="63593" y="293595"/>
                </a:cubicBezTo>
                <a:cubicBezTo>
                  <a:pt x="70660" y="293595"/>
                  <a:pt x="77724" y="286446"/>
                  <a:pt x="77724" y="279282"/>
                </a:cubicBezTo>
                <a:cubicBezTo>
                  <a:pt x="77724" y="14313"/>
                  <a:pt x="77724" y="14313"/>
                  <a:pt x="77724" y="14313"/>
                </a:cubicBezTo>
                <a:cubicBezTo>
                  <a:pt x="77724" y="7150"/>
                  <a:pt x="70660" y="0"/>
                  <a:pt x="63593" y="0"/>
                </a:cubicBezTo>
                <a:cubicBezTo>
                  <a:pt x="17666" y="0"/>
                  <a:pt x="17666" y="0"/>
                  <a:pt x="17666" y="0"/>
                </a:cubicBezTo>
                <a:cubicBezTo>
                  <a:pt x="7064" y="0"/>
                  <a:pt x="0" y="7150"/>
                  <a:pt x="0" y="14313"/>
                </a:cubicBezTo>
                <a:cubicBezTo>
                  <a:pt x="0" y="164706"/>
                  <a:pt x="0" y="164706"/>
                  <a:pt x="0" y="164706"/>
                </a:cubicBezTo>
                <a:cubicBezTo>
                  <a:pt x="0" y="279282"/>
                  <a:pt x="0" y="279282"/>
                  <a:pt x="0" y="279282"/>
                </a:cubicBezTo>
                <a:cubicBezTo>
                  <a:pt x="0" y="286446"/>
                  <a:pt x="7064" y="293595"/>
                  <a:pt x="17666" y="293595"/>
                </a:cubicBez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44" name="Freeform 44"/>
          <p:cNvSpPr/>
          <p:nvPr>
            <p:custDataLst>
              <p:tags r:id="rId38"/>
            </p:custDataLst>
          </p:nvPr>
        </p:nvSpPr>
        <p:spPr>
          <a:xfrm>
            <a:off x="4483100" y="4038600"/>
            <a:ext cx="77724" cy="211070"/>
          </a:xfrm>
          <a:custGeom>
            <a:avLst/>
            <a:gdLst/>
            <a:ahLst/>
            <a:cxnLst/>
            <a:rect l="l" t="t" r="r" b="b"/>
            <a:pathLst>
              <a:path w="77724" h="211070">
                <a:moveTo>
                  <a:pt x="63593" y="0"/>
                </a:moveTo>
                <a:cubicBezTo>
                  <a:pt x="14131" y="0"/>
                  <a:pt x="14131" y="0"/>
                  <a:pt x="14131" y="0"/>
                </a:cubicBezTo>
                <a:cubicBezTo>
                  <a:pt x="7064" y="0"/>
                  <a:pt x="0" y="7153"/>
                  <a:pt x="0" y="17883"/>
                </a:cubicBezTo>
                <a:cubicBezTo>
                  <a:pt x="0" y="150258"/>
                  <a:pt x="0" y="150258"/>
                  <a:pt x="0" y="150258"/>
                </a:cubicBezTo>
                <a:cubicBezTo>
                  <a:pt x="0" y="196764"/>
                  <a:pt x="0" y="196764"/>
                  <a:pt x="0" y="196764"/>
                </a:cubicBezTo>
                <a:cubicBezTo>
                  <a:pt x="0" y="203918"/>
                  <a:pt x="7064" y="211070"/>
                  <a:pt x="14131" y="211070"/>
                </a:cubicBezTo>
                <a:cubicBezTo>
                  <a:pt x="63593" y="211070"/>
                  <a:pt x="63593" y="211070"/>
                  <a:pt x="63593" y="211070"/>
                </a:cubicBezTo>
                <a:cubicBezTo>
                  <a:pt x="70660" y="211070"/>
                  <a:pt x="77724" y="203918"/>
                  <a:pt x="77724" y="196764"/>
                </a:cubicBezTo>
                <a:cubicBezTo>
                  <a:pt x="77724" y="82282"/>
                  <a:pt x="77724" y="82282"/>
                  <a:pt x="77724" y="82282"/>
                </a:cubicBezTo>
                <a:cubicBezTo>
                  <a:pt x="77724" y="17883"/>
                  <a:pt x="77724" y="17883"/>
                  <a:pt x="77724" y="17883"/>
                </a:cubicBezTo>
                <a:cubicBezTo>
                  <a:pt x="77724" y="7153"/>
                  <a:pt x="70660" y="0"/>
                  <a:pt x="63593" y="0"/>
                </a:cubicBez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45" name="Freeform 45"/>
          <p:cNvSpPr/>
          <p:nvPr>
            <p:custDataLst>
              <p:tags r:id="rId39"/>
            </p:custDataLst>
          </p:nvPr>
        </p:nvSpPr>
        <p:spPr>
          <a:xfrm>
            <a:off x="4394200" y="4178300"/>
            <a:ext cx="82483" cy="74593"/>
          </a:xfrm>
          <a:custGeom>
            <a:avLst/>
            <a:gdLst/>
            <a:ahLst/>
            <a:cxnLst/>
            <a:rect l="l" t="t" r="r" b="b"/>
            <a:pathLst>
              <a:path w="82483" h="74593">
                <a:moveTo>
                  <a:pt x="64554" y="0"/>
                </a:moveTo>
                <a:cubicBezTo>
                  <a:pt x="17930" y="0"/>
                  <a:pt x="17930" y="0"/>
                  <a:pt x="17930" y="0"/>
                </a:cubicBezTo>
                <a:cubicBezTo>
                  <a:pt x="7172" y="0"/>
                  <a:pt x="0" y="7103"/>
                  <a:pt x="0" y="14207"/>
                </a:cubicBezTo>
                <a:cubicBezTo>
                  <a:pt x="0" y="60382"/>
                  <a:pt x="0" y="60382"/>
                  <a:pt x="0" y="60382"/>
                </a:cubicBezTo>
                <a:cubicBezTo>
                  <a:pt x="0" y="67487"/>
                  <a:pt x="7172" y="74593"/>
                  <a:pt x="17930" y="74593"/>
                </a:cubicBezTo>
                <a:cubicBezTo>
                  <a:pt x="64554" y="74593"/>
                  <a:pt x="64554" y="74593"/>
                  <a:pt x="64554" y="74593"/>
                </a:cubicBezTo>
                <a:cubicBezTo>
                  <a:pt x="75311" y="74593"/>
                  <a:pt x="82483" y="67487"/>
                  <a:pt x="82483" y="60382"/>
                </a:cubicBezTo>
                <a:cubicBezTo>
                  <a:pt x="82483" y="14207"/>
                  <a:pt x="82483" y="14207"/>
                  <a:pt x="82483" y="14207"/>
                </a:cubicBezTo>
                <a:cubicBezTo>
                  <a:pt x="82483" y="7103"/>
                  <a:pt x="75311" y="0"/>
                  <a:pt x="64554" y="0"/>
                </a:cubicBez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46" name="Freeform 46"/>
          <p:cNvSpPr/>
          <p:nvPr>
            <p:custDataLst>
              <p:tags r:id="rId40"/>
            </p:custDataLst>
          </p:nvPr>
        </p:nvSpPr>
        <p:spPr>
          <a:xfrm>
            <a:off x="3746500" y="3060700"/>
            <a:ext cx="1652510" cy="172918"/>
          </a:xfrm>
          <a:custGeom>
            <a:avLst/>
            <a:gdLst/>
            <a:ahLst/>
            <a:cxnLst/>
            <a:rect l="l" t="t" r="r" b="b"/>
            <a:pathLst>
              <a:path w="1652510" h="172918">
                <a:moveTo>
                  <a:pt x="1581128" y="172918"/>
                </a:moveTo>
                <a:lnTo>
                  <a:pt x="0" y="172918"/>
                </a:lnTo>
                <a:lnTo>
                  <a:pt x="71383" y="85663"/>
                </a:lnTo>
                <a:lnTo>
                  <a:pt x="0" y="0"/>
                </a:lnTo>
                <a:lnTo>
                  <a:pt x="1581128" y="0"/>
                </a:lnTo>
                <a:lnTo>
                  <a:pt x="1652510" y="85663"/>
                </a:lnTo>
                <a:lnTo>
                  <a:pt x="1581128" y="172918"/>
                </a:ln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47" name="Freeform 47"/>
          <p:cNvSpPr/>
          <p:nvPr>
            <p:custDataLst>
              <p:tags r:id="rId41"/>
            </p:custDataLst>
          </p:nvPr>
        </p:nvSpPr>
        <p:spPr>
          <a:xfrm>
            <a:off x="4529637" y="3094537"/>
            <a:ext cx="95832" cy="95830"/>
          </a:xfrm>
          <a:custGeom>
            <a:avLst/>
            <a:gdLst/>
            <a:ahLst/>
            <a:cxnLst/>
            <a:rect l="l" t="t" r="r" b="b"/>
            <a:pathLst>
              <a:path w="95832" h="95830">
                <a:moveTo>
                  <a:pt x="78784" y="17046"/>
                </a:moveTo>
                <a:cubicBezTo>
                  <a:pt x="95831" y="34097"/>
                  <a:pt x="95831" y="61733"/>
                  <a:pt x="78784" y="78784"/>
                </a:cubicBezTo>
                <a:cubicBezTo>
                  <a:pt x="61733" y="95830"/>
                  <a:pt x="34097" y="95830"/>
                  <a:pt x="17046" y="78784"/>
                </a:cubicBezTo>
                <a:cubicBezTo>
                  <a:pt x="0" y="61733"/>
                  <a:pt x="0" y="34097"/>
                  <a:pt x="17046" y="17046"/>
                </a:cubicBezTo>
                <a:cubicBezTo>
                  <a:pt x="34097" y="0"/>
                  <a:pt x="61733" y="0"/>
                  <a:pt x="78784" y="17046"/>
                </a:cubicBezTo>
              </a:path>
            </a:pathLst>
          </a:custGeom>
          <a:solidFill>
            <a:srgbClr val="F8F1E7">
              <a:alpha val="100000"/>
            </a:srgbClr>
          </a:solidFill>
          <a:ln w="25400" cap="flat" cmpd="sng">
            <a:noFill/>
            <a:prstDash val="solid"/>
            <a:round/>
          </a:ln>
        </p:spPr>
        <p:txBody>
          <a:bodyPr vert="horz" wrap="square" lIns="63500" tIns="63500" rIns="63500" bIns="63500" rtlCol="0" anchor="ctr"/>
          <a:lstStyle/>
          <a:p>
            <a:pPr algn="ctr">
              <a:defRPr/>
            </a:pPr>
          </a:p>
        </p:txBody>
      </p:sp>
      <p:sp>
        <p:nvSpPr>
          <p:cNvPr id="48" name="Freeform 48"/>
          <p:cNvSpPr/>
          <p:nvPr>
            <p:custDataLst>
              <p:tags r:id="rId42"/>
            </p:custDataLst>
          </p:nvPr>
        </p:nvSpPr>
        <p:spPr>
          <a:xfrm>
            <a:off x="4216400" y="3721100"/>
            <a:ext cx="717517" cy="725020"/>
          </a:xfrm>
          <a:custGeom>
            <a:avLst/>
            <a:gdLst/>
            <a:ahLst/>
            <a:cxnLst/>
            <a:rect l="l" t="t" r="r" b="b"/>
            <a:pathLst>
              <a:path w="717517" h="725020">
                <a:moveTo>
                  <a:pt x="356980" y="725020"/>
                </a:moveTo>
                <a:cubicBezTo>
                  <a:pt x="160618" y="725020"/>
                  <a:pt x="0" y="559910"/>
                  <a:pt x="0" y="362510"/>
                </a:cubicBezTo>
                <a:cubicBezTo>
                  <a:pt x="0" y="165076"/>
                  <a:pt x="160618" y="0"/>
                  <a:pt x="356980" y="0"/>
                </a:cubicBezTo>
                <a:cubicBezTo>
                  <a:pt x="556899" y="0"/>
                  <a:pt x="717517" y="165076"/>
                  <a:pt x="717517" y="362510"/>
                </a:cubicBezTo>
                <a:cubicBezTo>
                  <a:pt x="717517" y="559910"/>
                  <a:pt x="556899" y="725020"/>
                  <a:pt x="356980" y="725020"/>
                </a:cubicBezTo>
                <a:close/>
                <a:moveTo>
                  <a:pt x="356980" y="17924"/>
                </a:moveTo>
                <a:cubicBezTo>
                  <a:pt x="171348" y="17924"/>
                  <a:pt x="17840" y="172259"/>
                  <a:pt x="17840" y="362510"/>
                </a:cubicBezTo>
                <a:cubicBezTo>
                  <a:pt x="17840" y="552727"/>
                  <a:pt x="171348" y="707062"/>
                  <a:pt x="356980" y="707062"/>
                </a:cubicBezTo>
                <a:cubicBezTo>
                  <a:pt x="546169" y="707062"/>
                  <a:pt x="699677" y="552727"/>
                  <a:pt x="699677" y="362510"/>
                </a:cubicBezTo>
                <a:cubicBezTo>
                  <a:pt x="699677" y="172259"/>
                  <a:pt x="546169" y="17924"/>
                  <a:pt x="356980" y="17924"/>
                </a:cubicBez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49" name="Freeform 49"/>
          <p:cNvSpPr/>
          <p:nvPr>
            <p:custDataLst>
              <p:tags r:id="rId43"/>
            </p:custDataLst>
          </p:nvPr>
        </p:nvSpPr>
        <p:spPr>
          <a:xfrm>
            <a:off x="4267200" y="2298700"/>
            <a:ext cx="609600" cy="699604"/>
          </a:xfrm>
          <a:custGeom>
            <a:avLst/>
            <a:gdLst/>
            <a:ahLst/>
            <a:cxnLst/>
            <a:rect l="l" t="t" r="r" b="b"/>
            <a:pathLst>
              <a:path w="609600" h="699604">
                <a:moveTo>
                  <a:pt x="0" y="305961"/>
                </a:moveTo>
                <a:cubicBezTo>
                  <a:pt x="0" y="137498"/>
                  <a:pt x="136200" y="0"/>
                  <a:pt x="306493" y="0"/>
                </a:cubicBezTo>
                <a:cubicBezTo>
                  <a:pt x="473371" y="0"/>
                  <a:pt x="609600" y="137498"/>
                  <a:pt x="609600" y="305961"/>
                </a:cubicBezTo>
                <a:cubicBezTo>
                  <a:pt x="609600" y="452076"/>
                  <a:pt x="498912" y="574123"/>
                  <a:pt x="352467" y="596472"/>
                </a:cubicBezTo>
                <a:cubicBezTo>
                  <a:pt x="299664" y="699604"/>
                  <a:pt x="299664" y="699604"/>
                  <a:pt x="299664" y="699604"/>
                </a:cubicBezTo>
                <a:cubicBezTo>
                  <a:pt x="251996" y="596472"/>
                  <a:pt x="251996" y="596472"/>
                  <a:pt x="251996" y="596472"/>
                </a:cubicBezTo>
                <a:cubicBezTo>
                  <a:pt x="107273" y="568973"/>
                  <a:pt x="0" y="446924"/>
                  <a:pt x="0" y="305961"/>
                </a:cubicBez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50" name="Freeform 50"/>
          <p:cNvSpPr/>
          <p:nvPr>
            <p:custDataLst>
              <p:tags r:id="rId44"/>
            </p:custDataLst>
          </p:nvPr>
        </p:nvSpPr>
        <p:spPr>
          <a:xfrm>
            <a:off x="4254500" y="2451100"/>
            <a:ext cx="633383" cy="276035"/>
          </a:xfrm>
          <a:custGeom>
            <a:avLst/>
            <a:gdLst/>
            <a:ahLst/>
            <a:cxnLst/>
            <a:rect l="l" t="t" r="r" b="b"/>
            <a:pathLst>
              <a:path w="633383" h="276035">
                <a:moveTo>
                  <a:pt x="0" y="0"/>
                </a:moveTo>
                <a:lnTo>
                  <a:pt x="633383" y="0"/>
                </a:lnTo>
                <a:lnTo>
                  <a:pt x="633383" y="276035"/>
                </a:lnTo>
                <a:lnTo>
                  <a:pt x="0" y="276035"/>
                </a:lnTo>
                <a:lnTo>
                  <a:pt x="0" y="0"/>
                </a:lnTo>
                <a:close/>
              </a:path>
            </a:pathLst>
          </a:custGeom>
          <a:noFill/>
          <a:ln w="25400" cap="flat" cmpd="sng">
            <a:noFill/>
            <a:prstDash val="solid"/>
            <a:round/>
          </a:ln>
        </p:spPr>
        <p:txBody>
          <a:bodyPr vert="horz" wrap="square" lIns="25400" tIns="25400" rIns="25400" bIns="25400" rtlCol="0" anchor="ctr" anchorCtr="0"/>
          <a:lstStyle/>
          <a:p>
            <a:pPr indent="0" algn="ctr">
              <a:lnSpc>
                <a:spcPct val="83000"/>
              </a:lnSpc>
              <a:defRPr/>
            </a:pPr>
            <a:r>
              <a:rPr lang="en-US" sz="1100" b="1" i="0" u="none" strike="noStrike">
                <a:solidFill>
                  <a:srgbClr val="F2F2F2"/>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集成趋势</a:t>
            </a:r>
            <a:endParaRPr lang="en-US" sz="1100"/>
          </a:p>
        </p:txBody>
      </p:sp>
      <p:sp>
        <p:nvSpPr>
          <p:cNvPr id="51" name="AutoShape 51"/>
          <p:cNvSpPr/>
          <p:nvPr>
            <p:custDataLst>
              <p:tags r:id="rId45"/>
            </p:custDataLst>
          </p:nvPr>
        </p:nvSpPr>
        <p:spPr>
          <a:xfrm>
            <a:off x="3893820" y="5054600"/>
            <a:ext cx="1197610" cy="1165860"/>
          </a:xfrm>
          <a:prstGeom prst="roundRect">
            <a:avLst>
              <a:gd name="adj" fmla="val 0"/>
            </a:avLst>
          </a:prstGeom>
          <a:noFill/>
          <a:ln w="25400" cap="flat" cmpd="sng">
            <a:noFill/>
            <a:prstDash val="solid"/>
            <a:round/>
          </a:ln>
        </p:spPr>
        <p:txBody>
          <a:bodyPr vert="horz" wrap="square" lIns="88900" tIns="50800" rIns="88900" bIns="50800" rtlCol="0" anchor="t" anchorCtr="0"/>
          <a:lstStyle/>
          <a:p>
            <a:pPr indent="0" algn="l">
              <a:lnSpc>
                <a:spcPct val="108000"/>
              </a:lnSpc>
              <a:defRPr/>
            </a:pPr>
            <a:r>
              <a:rPr lang="en-US" sz="1400" b="0" i="0" u="none" strike="noStrike">
                <a:solidFill>
                  <a:srgbClr val="595959"/>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IBMS整合BAS、FAS等系统，实现跨系统联动，提升智能化。</a:t>
            </a:r>
            <a:endParaRPr lang="en-US" sz="1400"/>
          </a:p>
        </p:txBody>
      </p:sp>
      <p:sp>
        <p:nvSpPr>
          <p:cNvPr id="52" name="AutoShape 52"/>
          <p:cNvSpPr/>
          <p:nvPr>
            <p:custDataLst>
              <p:tags r:id="rId46"/>
            </p:custDataLst>
          </p:nvPr>
        </p:nvSpPr>
        <p:spPr>
          <a:xfrm>
            <a:off x="4067175" y="4610100"/>
            <a:ext cx="1121410" cy="317500"/>
          </a:xfrm>
          <a:prstGeom prst="roundRect">
            <a:avLst>
              <a:gd name="adj" fmla="val 0"/>
            </a:avLst>
          </a:prstGeom>
          <a:noFill/>
          <a:ln w="25400" cap="flat" cmpd="sng">
            <a:noFill/>
            <a:prstDash val="solid"/>
            <a:round/>
          </a:ln>
        </p:spPr>
        <p:txBody>
          <a:bodyPr vert="horz" wrap="square" lIns="63500" tIns="25400" rIns="63500" bIns="25400" rtlCol="0" anchor="ctr" anchorCtr="0"/>
          <a:lstStyle/>
          <a:p>
            <a:pPr indent="0" algn="ctr">
              <a:lnSpc>
                <a:spcPct val="83000"/>
              </a:lnSpc>
              <a:defRPr/>
            </a:pPr>
            <a:r>
              <a:rPr lang="en-US" sz="1400" b="1" i="0" u="none" strike="noStrike">
                <a:solidFill>
                  <a:srgbClr val="957B55"/>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IBMS联动</a:t>
            </a:r>
            <a:endParaRPr lang="en-US" sz="1400"/>
          </a:p>
        </p:txBody>
      </p:sp>
      <p:sp>
        <p:nvSpPr>
          <p:cNvPr id="53" name="Freeform 53"/>
          <p:cNvSpPr/>
          <p:nvPr>
            <p:custDataLst>
              <p:tags r:id="rId47"/>
            </p:custDataLst>
          </p:nvPr>
        </p:nvSpPr>
        <p:spPr>
          <a:xfrm>
            <a:off x="6235700" y="3149600"/>
            <a:ext cx="14286" cy="593528"/>
          </a:xfrm>
          <a:custGeom>
            <a:avLst/>
            <a:gdLst/>
            <a:ahLst/>
            <a:cxnLst/>
            <a:rect l="l" t="t" r="r" b="b"/>
            <a:pathLst>
              <a:path w="14286" h="593528">
                <a:moveTo>
                  <a:pt x="0" y="0"/>
                </a:moveTo>
                <a:lnTo>
                  <a:pt x="14286" y="0"/>
                </a:lnTo>
                <a:lnTo>
                  <a:pt x="14286" y="593528"/>
                </a:lnTo>
                <a:lnTo>
                  <a:pt x="0" y="593528"/>
                </a:lnTo>
                <a:lnTo>
                  <a:pt x="0" y="0"/>
                </a:ln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54" name="Freeform 54"/>
          <p:cNvSpPr/>
          <p:nvPr>
            <p:custDataLst>
              <p:tags r:id="rId48"/>
            </p:custDataLst>
          </p:nvPr>
        </p:nvSpPr>
        <p:spPr>
          <a:xfrm>
            <a:off x="5422900" y="3060700"/>
            <a:ext cx="1647749" cy="172980"/>
          </a:xfrm>
          <a:custGeom>
            <a:avLst/>
            <a:gdLst/>
            <a:ahLst/>
            <a:cxnLst/>
            <a:rect l="l" t="t" r="r" b="b"/>
            <a:pathLst>
              <a:path w="1647749" h="172980">
                <a:moveTo>
                  <a:pt x="1576343" y="172980"/>
                </a:moveTo>
                <a:lnTo>
                  <a:pt x="0" y="172980"/>
                </a:lnTo>
                <a:lnTo>
                  <a:pt x="71406" y="85693"/>
                </a:lnTo>
                <a:lnTo>
                  <a:pt x="0" y="0"/>
                </a:lnTo>
                <a:lnTo>
                  <a:pt x="1576343" y="0"/>
                </a:lnTo>
                <a:lnTo>
                  <a:pt x="1647749" y="85693"/>
                </a:lnTo>
                <a:lnTo>
                  <a:pt x="1576343" y="172980"/>
                </a:ln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55" name="Freeform 55"/>
          <p:cNvSpPr/>
          <p:nvPr>
            <p:custDataLst>
              <p:tags r:id="rId49"/>
            </p:custDataLst>
          </p:nvPr>
        </p:nvSpPr>
        <p:spPr>
          <a:xfrm>
            <a:off x="6206114" y="3094537"/>
            <a:ext cx="94088" cy="95830"/>
          </a:xfrm>
          <a:custGeom>
            <a:avLst/>
            <a:gdLst/>
            <a:ahLst/>
            <a:cxnLst/>
            <a:rect l="l" t="t" r="r" b="b"/>
            <a:pathLst>
              <a:path w="94088" h="95830">
                <a:moveTo>
                  <a:pt x="77352" y="17046"/>
                </a:moveTo>
                <a:cubicBezTo>
                  <a:pt x="94088" y="34097"/>
                  <a:pt x="94088" y="61733"/>
                  <a:pt x="77352" y="78784"/>
                </a:cubicBezTo>
                <a:cubicBezTo>
                  <a:pt x="60611" y="95830"/>
                  <a:pt x="33477" y="95830"/>
                  <a:pt x="16736" y="78784"/>
                </a:cubicBezTo>
                <a:cubicBezTo>
                  <a:pt x="0" y="61733"/>
                  <a:pt x="0" y="34097"/>
                  <a:pt x="16736" y="17046"/>
                </a:cubicBezTo>
                <a:cubicBezTo>
                  <a:pt x="33477" y="0"/>
                  <a:pt x="60611" y="0"/>
                  <a:pt x="77352" y="17046"/>
                </a:cubicBezTo>
              </a:path>
            </a:pathLst>
          </a:custGeom>
          <a:solidFill>
            <a:srgbClr val="F8F1E7">
              <a:alpha val="100000"/>
            </a:srgbClr>
          </a:solidFill>
          <a:ln w="25400" cap="flat" cmpd="sng">
            <a:noFill/>
            <a:prstDash val="solid"/>
            <a:round/>
          </a:ln>
        </p:spPr>
        <p:txBody>
          <a:bodyPr vert="horz" wrap="square" lIns="63500" tIns="63500" rIns="63500" bIns="63500" rtlCol="0" anchor="ctr"/>
          <a:lstStyle/>
          <a:p>
            <a:pPr algn="ctr">
              <a:defRPr/>
            </a:pPr>
          </a:p>
        </p:txBody>
      </p:sp>
      <p:sp>
        <p:nvSpPr>
          <p:cNvPr id="56" name="Freeform 56"/>
          <p:cNvSpPr/>
          <p:nvPr>
            <p:custDataLst>
              <p:tags r:id="rId50"/>
            </p:custDataLst>
          </p:nvPr>
        </p:nvSpPr>
        <p:spPr>
          <a:xfrm>
            <a:off x="5892800" y="3733800"/>
            <a:ext cx="717517" cy="723694"/>
          </a:xfrm>
          <a:custGeom>
            <a:avLst/>
            <a:gdLst/>
            <a:ahLst/>
            <a:cxnLst/>
            <a:rect l="l" t="t" r="r" b="b"/>
            <a:pathLst>
              <a:path w="717517" h="723694">
                <a:moveTo>
                  <a:pt x="356982" y="723694"/>
                </a:moveTo>
                <a:cubicBezTo>
                  <a:pt x="160618" y="723694"/>
                  <a:pt x="0" y="558886"/>
                  <a:pt x="0" y="361847"/>
                </a:cubicBezTo>
                <a:cubicBezTo>
                  <a:pt x="0" y="164775"/>
                  <a:pt x="160618" y="0"/>
                  <a:pt x="356982" y="0"/>
                </a:cubicBezTo>
                <a:cubicBezTo>
                  <a:pt x="556899" y="0"/>
                  <a:pt x="717517" y="164775"/>
                  <a:pt x="717517" y="361847"/>
                </a:cubicBezTo>
                <a:cubicBezTo>
                  <a:pt x="717517" y="558886"/>
                  <a:pt x="556899" y="723694"/>
                  <a:pt x="356982" y="723694"/>
                </a:cubicBezTo>
                <a:close/>
                <a:moveTo>
                  <a:pt x="356982" y="17892"/>
                </a:moveTo>
                <a:cubicBezTo>
                  <a:pt x="167761" y="17892"/>
                  <a:pt x="14252" y="171944"/>
                  <a:pt x="14252" y="361847"/>
                </a:cubicBezTo>
                <a:cubicBezTo>
                  <a:pt x="14252" y="551716"/>
                  <a:pt x="167761" y="705769"/>
                  <a:pt x="356982" y="705769"/>
                </a:cubicBezTo>
                <a:cubicBezTo>
                  <a:pt x="546169" y="705769"/>
                  <a:pt x="699677" y="551716"/>
                  <a:pt x="699677" y="361847"/>
                </a:cubicBezTo>
                <a:cubicBezTo>
                  <a:pt x="699677" y="171944"/>
                  <a:pt x="546169" y="17892"/>
                  <a:pt x="356982" y="17892"/>
                </a:cubicBez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57" name="Freeform 57"/>
          <p:cNvSpPr/>
          <p:nvPr>
            <p:custDataLst>
              <p:tags r:id="rId51"/>
            </p:custDataLst>
          </p:nvPr>
        </p:nvSpPr>
        <p:spPr>
          <a:xfrm>
            <a:off x="6096000" y="3924300"/>
            <a:ext cx="320722" cy="236358"/>
          </a:xfrm>
          <a:custGeom>
            <a:avLst/>
            <a:gdLst/>
            <a:ahLst/>
            <a:cxnLst/>
            <a:rect l="l" t="t" r="r" b="b"/>
            <a:pathLst>
              <a:path w="320722" h="236358">
                <a:moveTo>
                  <a:pt x="21366" y="236358"/>
                </a:moveTo>
                <a:cubicBezTo>
                  <a:pt x="302889" y="236358"/>
                  <a:pt x="302889" y="236358"/>
                  <a:pt x="302889" y="236358"/>
                </a:cubicBezTo>
                <a:cubicBezTo>
                  <a:pt x="313580" y="236358"/>
                  <a:pt x="320722" y="225623"/>
                  <a:pt x="320722" y="214876"/>
                </a:cubicBezTo>
                <a:cubicBezTo>
                  <a:pt x="320722" y="21481"/>
                  <a:pt x="320722" y="21481"/>
                  <a:pt x="320722" y="21481"/>
                </a:cubicBezTo>
                <a:cubicBezTo>
                  <a:pt x="320722" y="7156"/>
                  <a:pt x="313580" y="0"/>
                  <a:pt x="302889" y="0"/>
                </a:cubicBezTo>
                <a:cubicBezTo>
                  <a:pt x="21366" y="0"/>
                  <a:pt x="21366" y="0"/>
                  <a:pt x="21366" y="0"/>
                </a:cubicBezTo>
                <a:cubicBezTo>
                  <a:pt x="10676" y="0"/>
                  <a:pt x="0" y="7156"/>
                  <a:pt x="0" y="21481"/>
                </a:cubicBezTo>
                <a:cubicBezTo>
                  <a:pt x="0" y="214876"/>
                  <a:pt x="0" y="214876"/>
                  <a:pt x="0" y="214876"/>
                </a:cubicBezTo>
                <a:cubicBezTo>
                  <a:pt x="0" y="225623"/>
                  <a:pt x="10676" y="236358"/>
                  <a:pt x="21366" y="236358"/>
                </a:cubicBezTo>
                <a:close/>
                <a:moveTo>
                  <a:pt x="24930" y="35805"/>
                </a:moveTo>
                <a:cubicBezTo>
                  <a:pt x="24930" y="28649"/>
                  <a:pt x="28494" y="21481"/>
                  <a:pt x="35621" y="21481"/>
                </a:cubicBezTo>
                <a:cubicBezTo>
                  <a:pt x="285072" y="21481"/>
                  <a:pt x="285072" y="21481"/>
                  <a:pt x="285072" y="21481"/>
                </a:cubicBezTo>
                <a:cubicBezTo>
                  <a:pt x="292199" y="21481"/>
                  <a:pt x="299326" y="28649"/>
                  <a:pt x="299326" y="35805"/>
                </a:cubicBezTo>
                <a:cubicBezTo>
                  <a:pt x="299326" y="200552"/>
                  <a:pt x="299326" y="200552"/>
                  <a:pt x="299326" y="200552"/>
                </a:cubicBezTo>
                <a:cubicBezTo>
                  <a:pt x="299326" y="207710"/>
                  <a:pt x="292199" y="211299"/>
                  <a:pt x="285072" y="211299"/>
                </a:cubicBezTo>
                <a:cubicBezTo>
                  <a:pt x="35621" y="211299"/>
                  <a:pt x="35621" y="211299"/>
                  <a:pt x="35621" y="211299"/>
                </a:cubicBezTo>
                <a:cubicBezTo>
                  <a:pt x="28494" y="211299"/>
                  <a:pt x="24930" y="207710"/>
                  <a:pt x="24930" y="200552"/>
                </a:cubicBezTo>
                <a:lnTo>
                  <a:pt x="24930" y="35805"/>
                </a:ln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58" name="Freeform 58"/>
          <p:cNvSpPr/>
          <p:nvPr>
            <p:custDataLst>
              <p:tags r:id="rId52"/>
            </p:custDataLst>
          </p:nvPr>
        </p:nvSpPr>
        <p:spPr>
          <a:xfrm>
            <a:off x="6069715" y="4178300"/>
            <a:ext cx="382623" cy="71384"/>
          </a:xfrm>
          <a:custGeom>
            <a:avLst/>
            <a:gdLst/>
            <a:ahLst/>
            <a:cxnLst/>
            <a:rect l="l" t="t" r="r" b="b"/>
            <a:pathLst>
              <a:path w="382623" h="71384">
                <a:moveTo>
                  <a:pt x="375483" y="28555"/>
                </a:moveTo>
                <a:cubicBezTo>
                  <a:pt x="361170" y="7139"/>
                  <a:pt x="361170" y="7139"/>
                  <a:pt x="361170" y="7139"/>
                </a:cubicBezTo>
                <a:cubicBezTo>
                  <a:pt x="357591" y="3570"/>
                  <a:pt x="350453" y="0"/>
                  <a:pt x="346874" y="0"/>
                </a:cubicBezTo>
                <a:cubicBezTo>
                  <a:pt x="343296" y="0"/>
                  <a:pt x="343296" y="0"/>
                  <a:pt x="343296" y="0"/>
                </a:cubicBezTo>
                <a:cubicBezTo>
                  <a:pt x="35748" y="0"/>
                  <a:pt x="35748" y="0"/>
                  <a:pt x="35748" y="0"/>
                </a:cubicBezTo>
                <a:cubicBezTo>
                  <a:pt x="35748" y="0"/>
                  <a:pt x="35748" y="0"/>
                  <a:pt x="35748" y="0"/>
                </a:cubicBezTo>
                <a:cubicBezTo>
                  <a:pt x="28591" y="0"/>
                  <a:pt x="21451" y="3570"/>
                  <a:pt x="17874" y="7139"/>
                </a:cubicBezTo>
                <a:cubicBezTo>
                  <a:pt x="3560" y="28555"/>
                  <a:pt x="3560" y="28555"/>
                  <a:pt x="3560" y="28555"/>
                </a:cubicBezTo>
                <a:cubicBezTo>
                  <a:pt x="0" y="35695"/>
                  <a:pt x="0" y="46402"/>
                  <a:pt x="3560" y="57111"/>
                </a:cubicBezTo>
                <a:cubicBezTo>
                  <a:pt x="7138" y="64249"/>
                  <a:pt x="14295" y="71384"/>
                  <a:pt x="21451" y="71384"/>
                </a:cubicBezTo>
                <a:cubicBezTo>
                  <a:pt x="357591" y="71384"/>
                  <a:pt x="357591" y="71384"/>
                  <a:pt x="357591" y="71384"/>
                </a:cubicBezTo>
                <a:cubicBezTo>
                  <a:pt x="364748" y="71384"/>
                  <a:pt x="371905" y="64249"/>
                  <a:pt x="375483" y="57111"/>
                </a:cubicBezTo>
                <a:cubicBezTo>
                  <a:pt x="382623" y="46402"/>
                  <a:pt x="379062" y="35695"/>
                  <a:pt x="375483" y="28555"/>
                </a:cubicBez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59" name="Freeform 59"/>
          <p:cNvSpPr/>
          <p:nvPr>
            <p:custDataLst>
              <p:tags r:id="rId53"/>
            </p:custDataLst>
          </p:nvPr>
        </p:nvSpPr>
        <p:spPr>
          <a:xfrm>
            <a:off x="5943600" y="2298700"/>
            <a:ext cx="609600" cy="699855"/>
          </a:xfrm>
          <a:custGeom>
            <a:avLst/>
            <a:gdLst/>
            <a:ahLst/>
            <a:cxnLst/>
            <a:rect l="l" t="t" r="r" b="b"/>
            <a:pathLst>
              <a:path w="609600" h="699855">
                <a:moveTo>
                  <a:pt x="0" y="306071"/>
                </a:moveTo>
                <a:cubicBezTo>
                  <a:pt x="0" y="137547"/>
                  <a:pt x="136200" y="0"/>
                  <a:pt x="306493" y="0"/>
                </a:cubicBezTo>
                <a:cubicBezTo>
                  <a:pt x="473371" y="0"/>
                  <a:pt x="609600" y="137547"/>
                  <a:pt x="609600" y="306071"/>
                </a:cubicBezTo>
                <a:cubicBezTo>
                  <a:pt x="609600" y="452238"/>
                  <a:pt x="498912" y="574330"/>
                  <a:pt x="352467" y="596687"/>
                </a:cubicBezTo>
                <a:cubicBezTo>
                  <a:pt x="299664" y="699855"/>
                  <a:pt x="299664" y="699855"/>
                  <a:pt x="299664" y="699855"/>
                </a:cubicBezTo>
                <a:cubicBezTo>
                  <a:pt x="251996" y="596687"/>
                  <a:pt x="251996" y="596687"/>
                  <a:pt x="251996" y="596687"/>
                </a:cubicBezTo>
                <a:cubicBezTo>
                  <a:pt x="107273" y="569177"/>
                  <a:pt x="0" y="447086"/>
                  <a:pt x="0" y="306071"/>
                </a:cubicBez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60" name="Freeform 60"/>
          <p:cNvSpPr/>
          <p:nvPr>
            <p:custDataLst>
              <p:tags r:id="rId54"/>
            </p:custDataLst>
          </p:nvPr>
        </p:nvSpPr>
        <p:spPr>
          <a:xfrm>
            <a:off x="5969000" y="2463800"/>
            <a:ext cx="490515" cy="279309"/>
          </a:xfrm>
          <a:custGeom>
            <a:avLst/>
            <a:gdLst/>
            <a:ahLst/>
            <a:cxnLst/>
            <a:rect l="l" t="t" r="r" b="b"/>
            <a:pathLst>
              <a:path w="490515" h="279309">
                <a:moveTo>
                  <a:pt x="0" y="0"/>
                </a:moveTo>
                <a:lnTo>
                  <a:pt x="490515" y="0"/>
                </a:lnTo>
                <a:lnTo>
                  <a:pt x="490515" y="279309"/>
                </a:lnTo>
                <a:lnTo>
                  <a:pt x="0" y="279309"/>
                </a:lnTo>
                <a:lnTo>
                  <a:pt x="0" y="0"/>
                </a:lnTo>
                <a:close/>
              </a:path>
            </a:pathLst>
          </a:custGeom>
          <a:noFill/>
          <a:ln w="25400" cap="flat" cmpd="sng">
            <a:noFill/>
            <a:prstDash val="solid"/>
            <a:round/>
          </a:ln>
        </p:spPr>
        <p:txBody>
          <a:bodyPr vert="horz" wrap="square" lIns="25400" tIns="25400" rIns="25400" bIns="25400" rtlCol="0" anchor="ctr" anchorCtr="0"/>
          <a:lstStyle/>
          <a:p>
            <a:pPr indent="0" algn="ctr">
              <a:lnSpc>
                <a:spcPct val="83000"/>
              </a:lnSpc>
              <a:defRPr/>
            </a:pPr>
            <a:r>
              <a:rPr lang="en-US" sz="1100" b="1" i="0" u="none" strike="noStrike">
                <a:solidFill>
                  <a:srgbClr val="F2F2F2"/>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技术驱动</a:t>
            </a:r>
            <a:endParaRPr lang="en-US" sz="1100"/>
          </a:p>
        </p:txBody>
      </p:sp>
      <p:sp>
        <p:nvSpPr>
          <p:cNvPr id="61" name="AutoShape 61"/>
          <p:cNvSpPr/>
          <p:nvPr>
            <p:custDataLst>
              <p:tags r:id="rId55"/>
            </p:custDataLst>
          </p:nvPr>
        </p:nvSpPr>
        <p:spPr>
          <a:xfrm>
            <a:off x="5458460" y="5054600"/>
            <a:ext cx="1442085" cy="1185545"/>
          </a:xfrm>
          <a:prstGeom prst="roundRect">
            <a:avLst>
              <a:gd name="adj" fmla="val 0"/>
            </a:avLst>
          </a:prstGeom>
          <a:noFill/>
          <a:ln w="25400" cap="flat" cmpd="sng">
            <a:noFill/>
            <a:prstDash val="solid"/>
            <a:round/>
          </a:ln>
        </p:spPr>
        <p:txBody>
          <a:bodyPr vert="horz" wrap="square" lIns="88900" tIns="50800" rIns="88900" bIns="50800" rtlCol="0" anchor="t" anchorCtr="0"/>
          <a:lstStyle/>
          <a:p>
            <a:pPr indent="0" algn="l">
              <a:lnSpc>
                <a:spcPct val="108000"/>
              </a:lnSpc>
              <a:defRPr/>
            </a:pPr>
            <a:r>
              <a:rPr lang="en-US" sz="1400" b="0" i="0" u="none" strike="noStrike">
                <a:solidFill>
                  <a:srgbClr val="595959"/>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AIoT、模型预测控制推动楼宇自控向智能化与预测性升级。</a:t>
            </a:r>
            <a:endParaRPr lang="en-US" sz="1400"/>
          </a:p>
        </p:txBody>
      </p:sp>
      <p:sp>
        <p:nvSpPr>
          <p:cNvPr id="62" name="AutoShape 62"/>
          <p:cNvSpPr/>
          <p:nvPr>
            <p:custDataLst>
              <p:tags r:id="rId56"/>
            </p:custDataLst>
          </p:nvPr>
        </p:nvSpPr>
        <p:spPr>
          <a:xfrm>
            <a:off x="5765800" y="4610100"/>
            <a:ext cx="982980" cy="317500"/>
          </a:xfrm>
          <a:prstGeom prst="roundRect">
            <a:avLst>
              <a:gd name="adj" fmla="val 0"/>
            </a:avLst>
          </a:prstGeom>
          <a:noFill/>
          <a:ln w="25400" cap="flat" cmpd="sng">
            <a:noFill/>
            <a:prstDash val="solid"/>
            <a:round/>
          </a:ln>
        </p:spPr>
        <p:txBody>
          <a:bodyPr vert="horz" wrap="square" lIns="63500" tIns="25400" rIns="63500" bIns="25400" rtlCol="0" anchor="ctr" anchorCtr="0"/>
          <a:lstStyle/>
          <a:p>
            <a:pPr indent="0" algn="ctr">
              <a:lnSpc>
                <a:spcPct val="83000"/>
              </a:lnSpc>
              <a:defRPr/>
            </a:pPr>
            <a:r>
              <a:rPr lang="en-US" sz="1400" b="1" i="0" u="none" strike="noStrike">
                <a:solidFill>
                  <a:srgbClr val="957B55"/>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AIoT升级</a:t>
            </a:r>
            <a:endParaRPr lang="en-US" sz="1400" b="1" i="0" u="none" strike="noStrike">
              <a:solidFill>
                <a:srgbClr val="957B55"/>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63" name="Freeform 63"/>
          <p:cNvSpPr/>
          <p:nvPr>
            <p:custDataLst>
              <p:tags r:id="rId57"/>
            </p:custDataLst>
          </p:nvPr>
        </p:nvSpPr>
        <p:spPr>
          <a:xfrm>
            <a:off x="7912100" y="3136900"/>
            <a:ext cx="17446" cy="593316"/>
          </a:xfrm>
          <a:custGeom>
            <a:avLst/>
            <a:gdLst/>
            <a:ahLst/>
            <a:cxnLst/>
            <a:rect l="l" t="t" r="r" b="b"/>
            <a:pathLst>
              <a:path w="17446" h="593316">
                <a:moveTo>
                  <a:pt x="0" y="0"/>
                </a:moveTo>
                <a:lnTo>
                  <a:pt x="17446" y="0"/>
                </a:lnTo>
                <a:lnTo>
                  <a:pt x="17446" y="593316"/>
                </a:lnTo>
                <a:lnTo>
                  <a:pt x="0" y="593316"/>
                </a:lnTo>
                <a:lnTo>
                  <a:pt x="0" y="0"/>
                </a:ln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64" name="Freeform 64"/>
          <p:cNvSpPr/>
          <p:nvPr>
            <p:custDataLst>
              <p:tags r:id="rId58"/>
            </p:custDataLst>
          </p:nvPr>
        </p:nvSpPr>
        <p:spPr>
          <a:xfrm>
            <a:off x="7099300" y="3048000"/>
            <a:ext cx="1650924" cy="172918"/>
          </a:xfrm>
          <a:custGeom>
            <a:avLst/>
            <a:gdLst/>
            <a:ahLst/>
            <a:cxnLst/>
            <a:rect l="l" t="t" r="r" b="b"/>
            <a:pathLst>
              <a:path w="1650924" h="172918">
                <a:moveTo>
                  <a:pt x="1579609" y="172918"/>
                </a:moveTo>
                <a:lnTo>
                  <a:pt x="0" y="172918"/>
                </a:lnTo>
                <a:lnTo>
                  <a:pt x="71314" y="85663"/>
                </a:lnTo>
                <a:lnTo>
                  <a:pt x="0" y="0"/>
                </a:lnTo>
                <a:lnTo>
                  <a:pt x="1579609" y="0"/>
                </a:lnTo>
                <a:lnTo>
                  <a:pt x="1650924" y="85663"/>
                </a:lnTo>
                <a:lnTo>
                  <a:pt x="1579609" y="172918"/>
                </a:ln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65" name="Freeform 65"/>
          <p:cNvSpPr/>
          <p:nvPr>
            <p:custDataLst>
              <p:tags r:id="rId59"/>
            </p:custDataLst>
          </p:nvPr>
        </p:nvSpPr>
        <p:spPr>
          <a:xfrm>
            <a:off x="7869814" y="3094537"/>
            <a:ext cx="94088" cy="95832"/>
          </a:xfrm>
          <a:custGeom>
            <a:avLst/>
            <a:gdLst/>
            <a:ahLst/>
            <a:cxnLst/>
            <a:rect l="l" t="t" r="r" b="b"/>
            <a:pathLst>
              <a:path w="94088" h="95832">
                <a:moveTo>
                  <a:pt x="77352" y="17046"/>
                </a:moveTo>
                <a:cubicBezTo>
                  <a:pt x="94088" y="34097"/>
                  <a:pt x="94088" y="61733"/>
                  <a:pt x="77352" y="78784"/>
                </a:cubicBezTo>
                <a:cubicBezTo>
                  <a:pt x="60611" y="95831"/>
                  <a:pt x="33477" y="95831"/>
                  <a:pt x="16736" y="78784"/>
                </a:cubicBezTo>
                <a:cubicBezTo>
                  <a:pt x="0" y="61733"/>
                  <a:pt x="0" y="34097"/>
                  <a:pt x="16736" y="17046"/>
                </a:cubicBezTo>
                <a:cubicBezTo>
                  <a:pt x="33477" y="0"/>
                  <a:pt x="60611" y="0"/>
                  <a:pt x="77352" y="17046"/>
                </a:cubicBezTo>
              </a:path>
            </a:pathLst>
          </a:custGeom>
          <a:solidFill>
            <a:srgbClr val="F8F1E7">
              <a:alpha val="100000"/>
            </a:srgbClr>
          </a:solidFill>
          <a:ln w="25400" cap="flat" cmpd="sng">
            <a:noFill/>
            <a:prstDash val="solid"/>
            <a:round/>
          </a:ln>
        </p:spPr>
        <p:txBody>
          <a:bodyPr vert="horz" wrap="square" lIns="63500" tIns="63500" rIns="63500" bIns="63500" rtlCol="0" anchor="ctr"/>
          <a:lstStyle/>
          <a:p>
            <a:pPr algn="ctr">
              <a:defRPr/>
            </a:pPr>
          </a:p>
        </p:txBody>
      </p:sp>
      <p:sp>
        <p:nvSpPr>
          <p:cNvPr id="66" name="Freeform 66"/>
          <p:cNvSpPr/>
          <p:nvPr>
            <p:custDataLst>
              <p:tags r:id="rId60"/>
            </p:custDataLst>
          </p:nvPr>
        </p:nvSpPr>
        <p:spPr>
          <a:xfrm>
            <a:off x="7556500" y="3746500"/>
            <a:ext cx="718412" cy="720261"/>
          </a:xfrm>
          <a:custGeom>
            <a:avLst/>
            <a:gdLst/>
            <a:ahLst/>
            <a:cxnLst/>
            <a:rect l="l" t="t" r="r" b="b"/>
            <a:pathLst>
              <a:path w="718412" h="720261">
                <a:moveTo>
                  <a:pt x="359223" y="720261"/>
                </a:moveTo>
                <a:cubicBezTo>
                  <a:pt x="160020" y="720261"/>
                  <a:pt x="0" y="559003"/>
                  <a:pt x="0" y="358330"/>
                </a:cubicBezTo>
                <a:cubicBezTo>
                  <a:pt x="0" y="161225"/>
                  <a:pt x="160020" y="0"/>
                  <a:pt x="359223" y="0"/>
                </a:cubicBezTo>
                <a:cubicBezTo>
                  <a:pt x="554834" y="0"/>
                  <a:pt x="718412" y="161225"/>
                  <a:pt x="718412" y="358330"/>
                </a:cubicBezTo>
                <a:cubicBezTo>
                  <a:pt x="718412" y="559003"/>
                  <a:pt x="554834" y="720261"/>
                  <a:pt x="359223" y="720261"/>
                </a:cubicBezTo>
                <a:close/>
                <a:moveTo>
                  <a:pt x="359223" y="14305"/>
                </a:moveTo>
                <a:cubicBezTo>
                  <a:pt x="170697" y="14305"/>
                  <a:pt x="17761" y="168394"/>
                  <a:pt x="17761" y="358330"/>
                </a:cubicBezTo>
                <a:cubicBezTo>
                  <a:pt x="17761" y="548232"/>
                  <a:pt x="170697" y="702323"/>
                  <a:pt x="359223" y="702323"/>
                </a:cubicBezTo>
                <a:cubicBezTo>
                  <a:pt x="547715" y="702323"/>
                  <a:pt x="700651" y="548232"/>
                  <a:pt x="700651" y="358330"/>
                </a:cubicBezTo>
                <a:cubicBezTo>
                  <a:pt x="700651" y="168394"/>
                  <a:pt x="547715" y="14305"/>
                  <a:pt x="359223" y="14305"/>
                </a:cubicBez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67" name="Freeform 67"/>
          <p:cNvSpPr/>
          <p:nvPr>
            <p:custDataLst>
              <p:tags r:id="rId61"/>
            </p:custDataLst>
          </p:nvPr>
        </p:nvSpPr>
        <p:spPr>
          <a:xfrm>
            <a:off x="7759700" y="4025900"/>
            <a:ext cx="345653" cy="115774"/>
          </a:xfrm>
          <a:custGeom>
            <a:avLst/>
            <a:gdLst/>
            <a:ahLst/>
            <a:cxnLst/>
            <a:rect l="l" t="t" r="r" b="b"/>
            <a:pathLst>
              <a:path w="345653" h="115774">
                <a:moveTo>
                  <a:pt x="7121" y="115774"/>
                </a:moveTo>
                <a:cubicBezTo>
                  <a:pt x="10690" y="115774"/>
                  <a:pt x="10690" y="115774"/>
                  <a:pt x="10690" y="115774"/>
                </a:cubicBezTo>
                <a:cubicBezTo>
                  <a:pt x="14243" y="115774"/>
                  <a:pt x="17812" y="112161"/>
                  <a:pt x="17812" y="108544"/>
                </a:cubicBezTo>
                <a:cubicBezTo>
                  <a:pt x="17812" y="94071"/>
                  <a:pt x="17812" y="94071"/>
                  <a:pt x="17812" y="94071"/>
                </a:cubicBezTo>
                <a:cubicBezTo>
                  <a:pt x="17812" y="75980"/>
                  <a:pt x="28501" y="65127"/>
                  <a:pt x="46313" y="65127"/>
                </a:cubicBezTo>
                <a:cubicBezTo>
                  <a:pt x="153231" y="65127"/>
                  <a:pt x="153231" y="65127"/>
                  <a:pt x="153231" y="65127"/>
                </a:cubicBezTo>
                <a:cubicBezTo>
                  <a:pt x="160351" y="65127"/>
                  <a:pt x="167474" y="68744"/>
                  <a:pt x="167474" y="75980"/>
                </a:cubicBezTo>
                <a:cubicBezTo>
                  <a:pt x="167474" y="108544"/>
                  <a:pt x="167474" y="108544"/>
                  <a:pt x="167474" y="108544"/>
                </a:cubicBezTo>
                <a:cubicBezTo>
                  <a:pt x="167474" y="112161"/>
                  <a:pt x="171042" y="115774"/>
                  <a:pt x="174611" y="115774"/>
                </a:cubicBezTo>
                <a:cubicBezTo>
                  <a:pt x="174611" y="115774"/>
                  <a:pt x="174611" y="115774"/>
                  <a:pt x="174611" y="115774"/>
                </a:cubicBezTo>
                <a:cubicBezTo>
                  <a:pt x="178180" y="115774"/>
                  <a:pt x="181732" y="112161"/>
                  <a:pt x="181732" y="108544"/>
                </a:cubicBezTo>
                <a:cubicBezTo>
                  <a:pt x="181732" y="75980"/>
                  <a:pt x="181732" y="75980"/>
                  <a:pt x="181732" y="75980"/>
                </a:cubicBezTo>
                <a:cubicBezTo>
                  <a:pt x="181732" y="68744"/>
                  <a:pt x="185301" y="65127"/>
                  <a:pt x="192423" y="65127"/>
                </a:cubicBezTo>
                <a:cubicBezTo>
                  <a:pt x="302892" y="65127"/>
                  <a:pt x="302892" y="65127"/>
                  <a:pt x="302892" y="65127"/>
                </a:cubicBezTo>
                <a:cubicBezTo>
                  <a:pt x="317151" y="65127"/>
                  <a:pt x="331410" y="75980"/>
                  <a:pt x="331410" y="94071"/>
                </a:cubicBezTo>
                <a:cubicBezTo>
                  <a:pt x="331410" y="108544"/>
                  <a:pt x="331410" y="108544"/>
                  <a:pt x="331410" y="108544"/>
                </a:cubicBezTo>
                <a:cubicBezTo>
                  <a:pt x="331410" y="112161"/>
                  <a:pt x="334962" y="115774"/>
                  <a:pt x="338531" y="115774"/>
                </a:cubicBezTo>
                <a:cubicBezTo>
                  <a:pt x="338531" y="115774"/>
                  <a:pt x="338531" y="115774"/>
                  <a:pt x="338531" y="115774"/>
                </a:cubicBezTo>
                <a:cubicBezTo>
                  <a:pt x="345653" y="115774"/>
                  <a:pt x="345653" y="112161"/>
                  <a:pt x="345653" y="108544"/>
                </a:cubicBezTo>
                <a:cubicBezTo>
                  <a:pt x="345653" y="94071"/>
                  <a:pt x="345653" y="94071"/>
                  <a:pt x="345653" y="94071"/>
                </a:cubicBezTo>
                <a:cubicBezTo>
                  <a:pt x="345653" y="68744"/>
                  <a:pt x="327842" y="47036"/>
                  <a:pt x="302892" y="47036"/>
                </a:cubicBezTo>
                <a:cubicBezTo>
                  <a:pt x="192423" y="47036"/>
                  <a:pt x="192423" y="47036"/>
                  <a:pt x="192423" y="47036"/>
                </a:cubicBezTo>
                <a:cubicBezTo>
                  <a:pt x="185301" y="47036"/>
                  <a:pt x="181732" y="43417"/>
                  <a:pt x="181732" y="36181"/>
                </a:cubicBezTo>
                <a:cubicBezTo>
                  <a:pt x="181732" y="7236"/>
                  <a:pt x="181732" y="7236"/>
                  <a:pt x="181732" y="7236"/>
                </a:cubicBezTo>
                <a:cubicBezTo>
                  <a:pt x="181732" y="3618"/>
                  <a:pt x="178180" y="0"/>
                  <a:pt x="174611" y="0"/>
                </a:cubicBezTo>
                <a:cubicBezTo>
                  <a:pt x="174611" y="0"/>
                  <a:pt x="174611" y="0"/>
                  <a:pt x="174611" y="0"/>
                </a:cubicBezTo>
                <a:cubicBezTo>
                  <a:pt x="171042" y="0"/>
                  <a:pt x="167474" y="3618"/>
                  <a:pt x="167474" y="7236"/>
                </a:cubicBezTo>
                <a:cubicBezTo>
                  <a:pt x="167474" y="36181"/>
                  <a:pt x="167474" y="36181"/>
                  <a:pt x="167474" y="36181"/>
                </a:cubicBezTo>
                <a:cubicBezTo>
                  <a:pt x="167474" y="43417"/>
                  <a:pt x="160351" y="47036"/>
                  <a:pt x="153231" y="47036"/>
                </a:cubicBezTo>
                <a:cubicBezTo>
                  <a:pt x="46313" y="47036"/>
                  <a:pt x="46313" y="47036"/>
                  <a:pt x="46313" y="47036"/>
                </a:cubicBezTo>
                <a:cubicBezTo>
                  <a:pt x="21380" y="47036"/>
                  <a:pt x="0" y="68744"/>
                  <a:pt x="0" y="94071"/>
                </a:cubicBezTo>
                <a:cubicBezTo>
                  <a:pt x="0" y="108544"/>
                  <a:pt x="0" y="108544"/>
                  <a:pt x="0" y="108544"/>
                </a:cubicBezTo>
                <a:cubicBezTo>
                  <a:pt x="0" y="112161"/>
                  <a:pt x="3552" y="115774"/>
                  <a:pt x="7121" y="115774"/>
                </a:cubicBez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68" name="Freeform 68"/>
          <p:cNvSpPr/>
          <p:nvPr>
            <p:custDataLst>
              <p:tags r:id="rId62"/>
            </p:custDataLst>
          </p:nvPr>
        </p:nvSpPr>
        <p:spPr>
          <a:xfrm>
            <a:off x="7861300" y="3886200"/>
            <a:ext cx="142707" cy="128467"/>
          </a:xfrm>
          <a:custGeom>
            <a:avLst/>
            <a:gdLst/>
            <a:ahLst/>
            <a:cxnLst/>
            <a:rect l="l" t="t" r="r" b="b"/>
            <a:pathLst>
              <a:path w="142707" h="128467">
                <a:moveTo>
                  <a:pt x="28542" y="128467"/>
                </a:moveTo>
                <a:cubicBezTo>
                  <a:pt x="64218" y="128467"/>
                  <a:pt x="64218" y="128467"/>
                  <a:pt x="64218" y="128467"/>
                </a:cubicBezTo>
                <a:cubicBezTo>
                  <a:pt x="78489" y="128467"/>
                  <a:pt x="78489" y="128467"/>
                  <a:pt x="78489" y="128467"/>
                </a:cubicBezTo>
                <a:cubicBezTo>
                  <a:pt x="114165" y="128467"/>
                  <a:pt x="114165" y="128467"/>
                  <a:pt x="114165" y="128467"/>
                </a:cubicBezTo>
                <a:cubicBezTo>
                  <a:pt x="128436" y="128467"/>
                  <a:pt x="142707" y="114187"/>
                  <a:pt x="142707" y="99913"/>
                </a:cubicBezTo>
                <a:cubicBezTo>
                  <a:pt x="142707" y="28542"/>
                  <a:pt x="142707" y="28542"/>
                  <a:pt x="142707" y="28542"/>
                </a:cubicBezTo>
                <a:cubicBezTo>
                  <a:pt x="142707" y="10700"/>
                  <a:pt x="128436" y="0"/>
                  <a:pt x="114165" y="0"/>
                </a:cubicBezTo>
                <a:cubicBezTo>
                  <a:pt x="28542" y="0"/>
                  <a:pt x="28542" y="0"/>
                  <a:pt x="28542" y="0"/>
                </a:cubicBezTo>
                <a:cubicBezTo>
                  <a:pt x="14271" y="0"/>
                  <a:pt x="0" y="10700"/>
                  <a:pt x="0" y="28542"/>
                </a:cubicBezTo>
                <a:cubicBezTo>
                  <a:pt x="0" y="99913"/>
                  <a:pt x="0" y="99913"/>
                  <a:pt x="0" y="99913"/>
                </a:cubicBezTo>
                <a:cubicBezTo>
                  <a:pt x="0" y="114187"/>
                  <a:pt x="14271" y="128467"/>
                  <a:pt x="28542" y="128467"/>
                </a:cubicBez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69" name="Freeform 69"/>
          <p:cNvSpPr/>
          <p:nvPr>
            <p:custDataLst>
              <p:tags r:id="rId63"/>
            </p:custDataLst>
          </p:nvPr>
        </p:nvSpPr>
        <p:spPr>
          <a:xfrm>
            <a:off x="7708900" y="4152900"/>
            <a:ext cx="103063" cy="96744"/>
          </a:xfrm>
          <a:custGeom>
            <a:avLst/>
            <a:gdLst/>
            <a:ahLst/>
            <a:cxnLst/>
            <a:rect l="l" t="t" r="r" b="b"/>
            <a:pathLst>
              <a:path w="103063" h="96744">
                <a:moveTo>
                  <a:pt x="81744" y="0"/>
                </a:moveTo>
                <a:cubicBezTo>
                  <a:pt x="21319" y="0"/>
                  <a:pt x="21319" y="0"/>
                  <a:pt x="21319" y="0"/>
                </a:cubicBezTo>
                <a:cubicBezTo>
                  <a:pt x="7104" y="0"/>
                  <a:pt x="0" y="10749"/>
                  <a:pt x="0" y="21500"/>
                </a:cubicBezTo>
                <a:cubicBezTo>
                  <a:pt x="0" y="75244"/>
                  <a:pt x="0" y="75244"/>
                  <a:pt x="0" y="75244"/>
                </a:cubicBezTo>
                <a:cubicBezTo>
                  <a:pt x="0" y="85998"/>
                  <a:pt x="7104" y="96744"/>
                  <a:pt x="21319" y="96744"/>
                </a:cubicBezTo>
                <a:cubicBezTo>
                  <a:pt x="81744" y="96744"/>
                  <a:pt x="81744" y="96744"/>
                  <a:pt x="81744" y="96744"/>
                </a:cubicBezTo>
                <a:cubicBezTo>
                  <a:pt x="95959" y="96744"/>
                  <a:pt x="103063" y="85998"/>
                  <a:pt x="103063" y="75244"/>
                </a:cubicBezTo>
                <a:cubicBezTo>
                  <a:pt x="103063" y="21500"/>
                  <a:pt x="103063" y="21500"/>
                  <a:pt x="103063" y="21500"/>
                </a:cubicBezTo>
                <a:cubicBezTo>
                  <a:pt x="103063" y="10749"/>
                  <a:pt x="95959" y="0"/>
                  <a:pt x="81744" y="0"/>
                </a:cubicBez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70" name="Freeform 70"/>
          <p:cNvSpPr/>
          <p:nvPr>
            <p:custDataLst>
              <p:tags r:id="rId64"/>
            </p:custDataLst>
          </p:nvPr>
        </p:nvSpPr>
        <p:spPr>
          <a:xfrm>
            <a:off x="7886700" y="4152900"/>
            <a:ext cx="106238" cy="96744"/>
          </a:xfrm>
          <a:custGeom>
            <a:avLst/>
            <a:gdLst/>
            <a:ahLst/>
            <a:cxnLst/>
            <a:rect l="l" t="t" r="r" b="b"/>
            <a:pathLst>
              <a:path w="106238" h="96744">
                <a:moveTo>
                  <a:pt x="84986" y="0"/>
                </a:moveTo>
                <a:cubicBezTo>
                  <a:pt x="21243" y="0"/>
                  <a:pt x="21243" y="0"/>
                  <a:pt x="21243" y="0"/>
                </a:cubicBezTo>
                <a:cubicBezTo>
                  <a:pt x="10618" y="0"/>
                  <a:pt x="0" y="10749"/>
                  <a:pt x="0" y="21500"/>
                </a:cubicBezTo>
                <a:cubicBezTo>
                  <a:pt x="0" y="75244"/>
                  <a:pt x="0" y="75244"/>
                  <a:pt x="0" y="75244"/>
                </a:cubicBezTo>
                <a:cubicBezTo>
                  <a:pt x="0" y="85998"/>
                  <a:pt x="10618" y="96744"/>
                  <a:pt x="21243" y="96744"/>
                </a:cubicBezTo>
                <a:cubicBezTo>
                  <a:pt x="84986" y="96744"/>
                  <a:pt x="84986" y="96744"/>
                  <a:pt x="84986" y="96744"/>
                </a:cubicBezTo>
                <a:cubicBezTo>
                  <a:pt x="95609" y="96744"/>
                  <a:pt x="106238" y="85998"/>
                  <a:pt x="106238" y="75244"/>
                </a:cubicBezTo>
                <a:cubicBezTo>
                  <a:pt x="106238" y="21500"/>
                  <a:pt x="106238" y="21500"/>
                  <a:pt x="106238" y="21500"/>
                </a:cubicBezTo>
                <a:cubicBezTo>
                  <a:pt x="106238" y="10749"/>
                  <a:pt x="95609" y="0"/>
                  <a:pt x="84986" y="0"/>
                </a:cubicBez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71" name="Freeform 71"/>
          <p:cNvSpPr/>
          <p:nvPr>
            <p:custDataLst>
              <p:tags r:id="rId65"/>
            </p:custDataLst>
          </p:nvPr>
        </p:nvSpPr>
        <p:spPr>
          <a:xfrm>
            <a:off x="8039100" y="4152900"/>
            <a:ext cx="107823" cy="96744"/>
          </a:xfrm>
          <a:custGeom>
            <a:avLst/>
            <a:gdLst/>
            <a:ahLst/>
            <a:cxnLst/>
            <a:rect l="l" t="t" r="r" b="b"/>
            <a:pathLst>
              <a:path w="107823" h="96744">
                <a:moveTo>
                  <a:pt x="86253" y="0"/>
                </a:moveTo>
                <a:cubicBezTo>
                  <a:pt x="21560" y="0"/>
                  <a:pt x="21560" y="0"/>
                  <a:pt x="21560" y="0"/>
                </a:cubicBezTo>
                <a:cubicBezTo>
                  <a:pt x="10777" y="0"/>
                  <a:pt x="0" y="10749"/>
                  <a:pt x="0" y="21500"/>
                </a:cubicBezTo>
                <a:cubicBezTo>
                  <a:pt x="0" y="75244"/>
                  <a:pt x="0" y="75244"/>
                  <a:pt x="0" y="75244"/>
                </a:cubicBezTo>
                <a:cubicBezTo>
                  <a:pt x="0" y="85998"/>
                  <a:pt x="10777" y="96744"/>
                  <a:pt x="21560" y="96744"/>
                </a:cubicBezTo>
                <a:cubicBezTo>
                  <a:pt x="86253" y="96744"/>
                  <a:pt x="86253" y="96744"/>
                  <a:pt x="86253" y="96744"/>
                </a:cubicBezTo>
                <a:cubicBezTo>
                  <a:pt x="97041" y="96744"/>
                  <a:pt x="107823" y="85998"/>
                  <a:pt x="107823" y="75244"/>
                </a:cubicBezTo>
                <a:cubicBezTo>
                  <a:pt x="107823" y="21500"/>
                  <a:pt x="107823" y="21500"/>
                  <a:pt x="107823" y="21500"/>
                </a:cubicBezTo>
                <a:cubicBezTo>
                  <a:pt x="107823" y="10749"/>
                  <a:pt x="97041" y="0"/>
                  <a:pt x="86253" y="0"/>
                </a:cubicBez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72" name="Freeform 72"/>
          <p:cNvSpPr/>
          <p:nvPr>
            <p:custDataLst>
              <p:tags r:id="rId66"/>
            </p:custDataLst>
          </p:nvPr>
        </p:nvSpPr>
        <p:spPr>
          <a:xfrm>
            <a:off x="7620000" y="2286000"/>
            <a:ext cx="609015" cy="699606"/>
          </a:xfrm>
          <a:custGeom>
            <a:avLst/>
            <a:gdLst/>
            <a:ahLst/>
            <a:cxnLst/>
            <a:rect l="l" t="t" r="r" b="b"/>
            <a:pathLst>
              <a:path w="609015" h="699606">
                <a:moveTo>
                  <a:pt x="0" y="305962"/>
                </a:moveTo>
                <a:cubicBezTo>
                  <a:pt x="0" y="137498"/>
                  <a:pt x="136069" y="0"/>
                  <a:pt x="306198" y="0"/>
                </a:cubicBezTo>
                <a:cubicBezTo>
                  <a:pt x="472916" y="0"/>
                  <a:pt x="609015" y="137498"/>
                  <a:pt x="609015" y="305962"/>
                </a:cubicBezTo>
                <a:cubicBezTo>
                  <a:pt x="609015" y="452077"/>
                  <a:pt x="498433" y="574124"/>
                  <a:pt x="352129" y="596473"/>
                </a:cubicBezTo>
                <a:cubicBezTo>
                  <a:pt x="299376" y="699606"/>
                  <a:pt x="299376" y="699606"/>
                  <a:pt x="299376" y="699606"/>
                </a:cubicBezTo>
                <a:cubicBezTo>
                  <a:pt x="251753" y="596473"/>
                  <a:pt x="251753" y="596473"/>
                  <a:pt x="251753" y="596473"/>
                </a:cubicBezTo>
                <a:cubicBezTo>
                  <a:pt x="107169" y="568974"/>
                  <a:pt x="0" y="446926"/>
                  <a:pt x="0" y="305962"/>
                </a:cubicBezTo>
                <a:close/>
              </a:path>
            </a:pathLst>
          </a:cu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73" name="Freeform 73"/>
          <p:cNvSpPr/>
          <p:nvPr>
            <p:custDataLst>
              <p:tags r:id="rId67"/>
            </p:custDataLst>
          </p:nvPr>
        </p:nvSpPr>
        <p:spPr>
          <a:xfrm>
            <a:off x="7632700" y="2438400"/>
            <a:ext cx="488457" cy="279208"/>
          </a:xfrm>
          <a:custGeom>
            <a:avLst/>
            <a:gdLst/>
            <a:ahLst/>
            <a:cxnLst/>
            <a:rect l="l" t="t" r="r" b="b"/>
            <a:pathLst>
              <a:path w="488457" h="279208">
                <a:moveTo>
                  <a:pt x="0" y="0"/>
                </a:moveTo>
                <a:lnTo>
                  <a:pt x="488457" y="0"/>
                </a:lnTo>
                <a:lnTo>
                  <a:pt x="488457" y="279208"/>
                </a:lnTo>
                <a:lnTo>
                  <a:pt x="0" y="279208"/>
                </a:lnTo>
                <a:lnTo>
                  <a:pt x="0" y="0"/>
                </a:lnTo>
                <a:close/>
              </a:path>
            </a:pathLst>
          </a:custGeom>
          <a:noFill/>
          <a:ln w="25400" cap="flat" cmpd="sng">
            <a:noFill/>
            <a:prstDash val="solid"/>
            <a:round/>
          </a:ln>
        </p:spPr>
        <p:txBody>
          <a:bodyPr vert="horz" wrap="square" lIns="25400" tIns="25400" rIns="25400" bIns="25400" rtlCol="0" anchor="ctr" anchorCtr="0"/>
          <a:lstStyle/>
          <a:p>
            <a:pPr indent="0" algn="ctr">
              <a:lnSpc>
                <a:spcPct val="83000"/>
              </a:lnSpc>
              <a:defRPr/>
            </a:pPr>
            <a:r>
              <a:rPr lang="en-US" sz="1100" b="1" i="0" u="none" strike="noStrike">
                <a:solidFill>
                  <a:srgbClr val="F2F2F2"/>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未来展望</a:t>
            </a:r>
            <a:endParaRPr lang="en-US" sz="1100"/>
          </a:p>
        </p:txBody>
      </p:sp>
      <p:sp>
        <p:nvSpPr>
          <p:cNvPr id="74" name="AutoShape 74"/>
          <p:cNvSpPr/>
          <p:nvPr>
            <p:custDataLst>
              <p:tags r:id="rId68"/>
            </p:custDataLst>
          </p:nvPr>
        </p:nvSpPr>
        <p:spPr>
          <a:xfrm>
            <a:off x="7230110" y="5054600"/>
            <a:ext cx="1370965" cy="1247140"/>
          </a:xfrm>
          <a:prstGeom prst="roundRect">
            <a:avLst>
              <a:gd name="adj" fmla="val 0"/>
            </a:avLst>
          </a:prstGeom>
          <a:noFill/>
          <a:ln w="25400" cap="flat" cmpd="sng">
            <a:noFill/>
            <a:prstDash val="solid"/>
            <a:round/>
          </a:ln>
        </p:spPr>
        <p:txBody>
          <a:bodyPr vert="horz" wrap="square" lIns="88900" tIns="50800" rIns="88900" bIns="50800" rtlCol="0" anchor="t" anchorCtr="0"/>
          <a:lstStyle/>
          <a:p>
            <a:pPr indent="0" algn="l">
              <a:lnSpc>
                <a:spcPct val="108000"/>
              </a:lnSpc>
              <a:defRPr/>
            </a:pPr>
            <a:r>
              <a:rPr lang="en-US" sz="1400" b="0" i="0" u="none" strike="noStrike">
                <a:solidFill>
                  <a:srgbClr val="595959"/>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持续融合前沿技术，打造全生命周期的智慧建筑管理体系。</a:t>
            </a:r>
            <a:endParaRPr lang="en-US" sz="1400"/>
          </a:p>
        </p:txBody>
      </p:sp>
      <p:sp>
        <p:nvSpPr>
          <p:cNvPr id="75" name="AutoShape 75"/>
          <p:cNvSpPr/>
          <p:nvPr>
            <p:custDataLst>
              <p:tags r:id="rId69"/>
            </p:custDataLst>
          </p:nvPr>
        </p:nvSpPr>
        <p:spPr>
          <a:xfrm>
            <a:off x="7425690" y="4610100"/>
            <a:ext cx="880110" cy="317500"/>
          </a:xfrm>
          <a:prstGeom prst="roundRect">
            <a:avLst>
              <a:gd name="adj" fmla="val 0"/>
            </a:avLst>
          </a:prstGeom>
          <a:noFill/>
          <a:ln w="25400" cap="flat" cmpd="sng">
            <a:noFill/>
            <a:prstDash val="solid"/>
            <a:round/>
          </a:ln>
        </p:spPr>
        <p:txBody>
          <a:bodyPr vert="horz" wrap="square" lIns="63500" tIns="25400" rIns="63500" bIns="25400" rtlCol="0" anchor="ctr" anchorCtr="0"/>
          <a:lstStyle/>
          <a:p>
            <a:pPr indent="0" algn="ctr">
              <a:lnSpc>
                <a:spcPct val="83000"/>
              </a:lnSpc>
              <a:defRPr/>
            </a:pPr>
            <a:r>
              <a:rPr lang="en-US" sz="1400" b="1" i="0" u="none" strike="noStrike">
                <a:solidFill>
                  <a:srgbClr val="957B55"/>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持续演进</a:t>
            </a:r>
            <a:endParaRPr lang="en-US" sz="140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p:cNvPicPr>
            <a:picLocks noChangeAspect="1"/>
          </p:cNvPicPr>
          <p:nvPr/>
        </p:nvPicPr>
        <p:blipFill rotWithShape="1">
          <a:blip r:embed="rId1"/>
          <a:srcRect t="7560" b="7560"/>
          <a:stretch>
            <a:fillRect/>
          </a:stretch>
        </p:blipFill>
        <p:spPr>
          <a:xfrm>
            <a:off x="0" y="857250"/>
            <a:ext cx="9144000" cy="5143500"/>
          </a:xfrm>
          <a:prstGeom prst="rect">
            <a:avLst/>
          </a:prstGeom>
        </p:spPr>
      </p:pic>
      <p:sp>
        <p:nvSpPr>
          <p:cNvPr id="18" name="矩形 17"/>
          <p:cNvSpPr/>
          <p:nvPr/>
        </p:nvSpPr>
        <p:spPr>
          <a:xfrm>
            <a:off x="35560" y="836930"/>
            <a:ext cx="9144000" cy="5142865"/>
          </a:xfrm>
          <a:prstGeom prst="rect">
            <a:avLst/>
          </a:prstGeom>
          <a:gradFill>
            <a:gsLst>
              <a:gs pos="8000">
                <a:schemeClr val="accent1"/>
              </a:gs>
              <a:gs pos="100000">
                <a:schemeClr val="accent1">
                  <a:alpha val="0"/>
                </a:schemeClr>
              </a:gs>
            </a:gsLst>
            <a:lin ang="5400000" scaled="1"/>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zh-CN" altLang="en-US" sz="1500" dirty="0">
              <a:solidFill>
                <a:srgbClr val="F2F2F2"/>
              </a:solidFill>
              <a:latin typeface="Arial" panose="020B0604020202020204" pitchFamily="34" charset="0"/>
              <a:ea typeface="微软雅黑 Light" panose="020B0502040204020203" pitchFamily="34" charset="-122"/>
            </a:endParaRPr>
          </a:p>
        </p:txBody>
      </p:sp>
      <p:sp>
        <p:nvSpPr>
          <p:cNvPr id="5" name="文本框 4"/>
          <p:cNvSpPr txBox="1"/>
          <p:nvPr/>
        </p:nvSpPr>
        <p:spPr>
          <a:xfrm>
            <a:off x="107315" y="1988989"/>
            <a:ext cx="9144000" cy="1014730"/>
          </a:xfrm>
          <a:prstGeom prst="rect">
            <a:avLst/>
          </a:prstGeom>
          <a:noFill/>
        </p:spPr>
        <p:txBody>
          <a:bodyPr wrap="square" rtlCol="0">
            <a:spAutoFit/>
          </a:bodyPr>
          <a:lstStyle/>
          <a:p>
            <a:pPr algn="ctr" defTabSz="914400">
              <a:defRPr/>
            </a:pPr>
            <a:r>
              <a:rPr lang="zh-CN" altLang="en-US" sz="6000" b="1" dirty="0">
                <a:solidFill>
                  <a:srgbClr val="FF0000"/>
                </a:solidFill>
                <a:latin typeface="微软雅黑" panose="020B0503020204020204" pitchFamily="34" charset="-122"/>
                <a:ea typeface="微软雅黑" panose="020B0503020204020204" pitchFamily="34" charset="-122"/>
              </a:rPr>
              <a:t>感 谢 聆 听</a:t>
            </a:r>
            <a:endParaRPr lang="zh-CN" altLang="en-US" sz="6000" b="1" dirty="0">
              <a:solidFill>
                <a:srgbClr val="FF0000"/>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4921885" y="6165215"/>
            <a:ext cx="4113530" cy="398780"/>
          </a:xfrm>
          <a:prstGeom prst="rect">
            <a:avLst/>
          </a:prstGeom>
          <a:noFill/>
        </p:spPr>
        <p:txBody>
          <a:bodyPr wrap="square" rtlCol="0">
            <a:spAutoFit/>
          </a:bodyPr>
          <a:p>
            <a:r>
              <a:rPr lang="en-US" altLang="zh-CN"/>
              <a:t> </a:t>
            </a:r>
            <a:r>
              <a:rPr lang="zh-CN" altLang="en-US"/>
              <a:t>杨</a:t>
            </a:r>
            <a:r>
              <a:rPr lang="en-US" altLang="zh-CN"/>
              <a:t> </a:t>
            </a:r>
            <a:r>
              <a:rPr lang="zh-CN" altLang="en-US"/>
              <a:t>勇</a:t>
            </a:r>
            <a:r>
              <a:rPr lang="en-US" altLang="zh-CN"/>
              <a:t>   </a:t>
            </a:r>
            <a:r>
              <a:rPr lang="zh-CN" altLang="en-US"/>
              <a:t>电话</a:t>
            </a:r>
            <a:r>
              <a:rPr lang="en-US" altLang="zh-CN"/>
              <a:t> 18983990889</a:t>
            </a:r>
            <a:endParaRPr lang="en-US" altLang="zh-CN"/>
          </a:p>
        </p:txBody>
      </p:sp>
      <p:sp>
        <p:nvSpPr>
          <p:cNvPr id="26626" name="Text Box 2"/>
          <p:cNvSpPr txBox="1">
            <a:spLocks noChangeArrowheads="1"/>
          </p:cNvSpPr>
          <p:nvPr/>
        </p:nvSpPr>
        <p:spPr bwMode="auto">
          <a:xfrm>
            <a:off x="-36195" y="44450"/>
            <a:ext cx="9001125" cy="645160"/>
          </a:xfrm>
          <a:prstGeom prst="rect">
            <a:avLst/>
          </a:prstGeom>
          <a:noFill/>
          <a:ln>
            <a:noFill/>
          </a:ln>
          <a:effectLst>
            <a:prstShdw prst="shdw17" dist="17961" dir="2700000">
              <a:schemeClr val="accent1">
                <a:gamma/>
                <a:shade val="60000"/>
                <a:invGamma/>
              </a:schemeClr>
            </a:prstShdw>
          </a:effectLst>
        </p:spPr>
        <p:txBody>
          <a:bodyPr>
            <a:spAutoFit/>
          </a:bodyPr>
          <a:lstStyle/>
          <a:p>
            <a:pPr marR="0" algn="ctr" defTabSz="914400">
              <a:spcBef>
                <a:spcPct val="50000"/>
              </a:spcBef>
              <a:buClrTx/>
              <a:buSzTx/>
              <a:buFontTx/>
              <a:buNone/>
              <a:defRPr/>
            </a:pPr>
            <a:r>
              <a:rPr kumimoji="0" lang="en-US" altLang="zh-CN" sz="3600" kern="1200" cap="none" spc="0" normalizeH="0" baseline="0" noProof="0" dirty="0">
                <a:solidFill>
                  <a:srgbClr val="CC0000"/>
                </a:solidFill>
                <a:latin typeface="微软雅黑" panose="020B0503020204020204" pitchFamily="34" charset="-122"/>
                <a:ea typeface="微软雅黑" panose="020B0503020204020204" pitchFamily="34" charset="-122"/>
                <a:cs typeface="+mn-cs"/>
              </a:rPr>
              <a:t>BA</a:t>
            </a:r>
            <a:r>
              <a:rPr kumimoji="0" lang="zh-CN" altLang="en-US" sz="3600" kern="1200" cap="none" spc="0" normalizeH="0" baseline="0" noProof="0" dirty="0">
                <a:solidFill>
                  <a:srgbClr val="CC0000"/>
                </a:solidFill>
                <a:latin typeface="微软雅黑" panose="020B0503020204020204" pitchFamily="34" charset="-122"/>
                <a:ea typeface="微软雅黑" panose="020B0503020204020204" pitchFamily="34" charset="-122"/>
                <a:cs typeface="+mn-cs"/>
              </a:rPr>
              <a:t>系统构成及节能改造</a:t>
            </a:r>
            <a:endParaRPr kumimoji="0" lang="zh-CN" altLang="en-US" sz="3600" kern="1200" cap="none" spc="0" normalizeH="0" baseline="0" noProof="0" dirty="0">
              <a:solidFill>
                <a:srgbClr val="CC0000"/>
              </a:solidFill>
              <a:latin typeface="微软雅黑" panose="020B0503020204020204" pitchFamily="34" charset="-122"/>
              <a:ea typeface="微软雅黑" panose="020B0503020204020204" pitchFamily="34" charset="-122"/>
              <a:cs typeface="+mn-cs"/>
            </a:endParaRPr>
          </a:p>
        </p:txBody>
      </p:sp>
      <p:sp>
        <p:nvSpPr>
          <p:cNvPr id="3" name="文本框 2"/>
          <p:cNvSpPr txBox="1"/>
          <p:nvPr/>
        </p:nvSpPr>
        <p:spPr>
          <a:xfrm>
            <a:off x="35560" y="3069124"/>
            <a:ext cx="9144000" cy="1014730"/>
          </a:xfrm>
          <a:prstGeom prst="rect">
            <a:avLst/>
          </a:prstGeom>
          <a:noFill/>
        </p:spPr>
        <p:txBody>
          <a:bodyPr wrap="square" rtlCol="0">
            <a:spAutoFit/>
          </a:bodyPr>
          <a:lstStyle/>
          <a:p>
            <a:pPr algn="ctr" defTabSz="914400">
              <a:defRPr/>
            </a:pPr>
            <a:r>
              <a:rPr lang="en-US" altLang="zh-CN" sz="6000" b="1" dirty="0">
                <a:solidFill>
                  <a:srgbClr val="FF0000"/>
                </a:solidFill>
                <a:latin typeface="微软雅黑" panose="020B0503020204020204" pitchFamily="34" charset="-122"/>
                <a:ea typeface="微软雅黑" panose="020B0503020204020204" pitchFamily="34" charset="-122"/>
              </a:rPr>
              <a:t>THANKS</a:t>
            </a:r>
            <a:endParaRPr lang="en-US" altLang="zh-CN" sz="6000" b="1" dirty="0">
              <a:solidFill>
                <a:srgbClr val="FF0000"/>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a:blip r:embed="rId2"/>
          <a:stretch>
            <a:fillRect/>
          </a:stretch>
        </p:blipFill>
        <p:spPr>
          <a:xfrm>
            <a:off x="7886065" y="4724400"/>
            <a:ext cx="1267460" cy="11811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074" name="Picture 45" descr="1"/>
          <p:cNvPicPr>
            <a:picLocks noChangeAspect="1"/>
          </p:cNvPicPr>
          <p:nvPr/>
        </p:nvPicPr>
        <p:blipFill>
          <a:blip r:embed="rId1"/>
          <a:stretch>
            <a:fillRect/>
          </a:stretch>
        </p:blipFill>
        <p:spPr>
          <a:xfrm>
            <a:off x="7242175" y="4248150"/>
            <a:ext cx="1908175" cy="2616200"/>
          </a:xfrm>
          <a:prstGeom prst="rect">
            <a:avLst/>
          </a:prstGeom>
          <a:noFill/>
          <a:ln w="9525">
            <a:noFill/>
          </a:ln>
        </p:spPr>
      </p:pic>
      <p:sp>
        <p:nvSpPr>
          <p:cNvPr id="3075" name="AutoShape 3"/>
          <p:cNvSpPr/>
          <p:nvPr/>
        </p:nvSpPr>
        <p:spPr>
          <a:xfrm rot="5400000">
            <a:off x="-2454275" y="1027113"/>
            <a:ext cx="4824413" cy="4768850"/>
          </a:xfrm>
          <a:custGeom>
            <a:avLst/>
            <a:gdLst>
              <a:gd name="txL" fmla="*/ 401 w 21600"/>
              <a:gd name="txT" fmla="*/ 0 h 21600"/>
              <a:gd name="txR" fmla="*/ 21199 w 21600"/>
              <a:gd name="txB" fmla="*/ 13628 h 21600"/>
            </a:gdLst>
            <a:ahLst/>
            <a:cxnLst>
              <a:cxn ang="0">
                <a:pos x="2147483647" y="2147483647"/>
              </a:cxn>
              <a:cxn ang="0">
                <a:pos x="2147483647" y="2147483647"/>
              </a:cxn>
              <a:cxn ang="0">
                <a:pos x="2147483647" y="2147483647"/>
              </a:cxn>
              <a:cxn ang="0">
                <a:pos x="2147483647" y="2147483647"/>
              </a:cxn>
              <a:cxn ang="0">
                <a:pos x="2147483647" y="0"/>
              </a:cxn>
              <a:cxn ang="0">
                <a:pos x="2147483647" y="2147483647"/>
              </a:cxn>
            </a:cxnLst>
            <a:rect l="txL" t="txT" r="txR" b="txB"/>
            <a:pathLst>
              <a:path w="21600" h="21600">
                <a:moveTo>
                  <a:pt x="323" y="10641"/>
                </a:moveTo>
                <a:cubicBezTo>
                  <a:pt x="410" y="4916"/>
                  <a:pt x="5075" y="321"/>
                  <a:pt x="10800" y="322"/>
                </a:cubicBezTo>
                <a:cubicBezTo>
                  <a:pt x="16524" y="322"/>
                  <a:pt x="21189" y="4916"/>
                  <a:pt x="21276" y="10641"/>
                </a:cubicBezTo>
                <a:lnTo>
                  <a:pt x="21598" y="10636"/>
                </a:lnTo>
                <a:cubicBezTo>
                  <a:pt x="21509" y="4736"/>
                  <a:pt x="16700" y="-1"/>
                  <a:pt x="10799" y="0"/>
                </a:cubicBezTo>
                <a:cubicBezTo>
                  <a:pt x="4899" y="0"/>
                  <a:pt x="90" y="4736"/>
                  <a:pt x="1" y="10636"/>
                </a:cubicBezTo>
                <a:lnTo>
                  <a:pt x="323" y="10641"/>
                </a:lnTo>
                <a:close/>
              </a:path>
            </a:pathLst>
          </a:custGeom>
          <a:gradFill rotWithShape="0">
            <a:gsLst>
              <a:gs pos="0">
                <a:srgbClr val="ABABAB">
                  <a:alpha val="59998"/>
                </a:srgbClr>
              </a:gs>
              <a:gs pos="100000">
                <a:schemeClr val="tx2">
                  <a:alpha val="59998"/>
                </a:schemeClr>
              </a:gs>
            </a:gsLst>
            <a:lin ang="0" scaled="1"/>
            <a:tileRect/>
          </a:gradFill>
          <a:ln w="9525">
            <a:noFill/>
          </a:ln>
        </p:spPr>
        <p:txBody>
          <a:bodyPr/>
          <a:p>
            <a:endParaRPr lang="zh-CN" altLang="en-US"/>
          </a:p>
        </p:txBody>
      </p:sp>
      <p:sp>
        <p:nvSpPr>
          <p:cNvPr id="3076" name="AutoShape 4"/>
          <p:cNvSpPr/>
          <p:nvPr/>
        </p:nvSpPr>
        <p:spPr>
          <a:xfrm>
            <a:off x="1509713" y="4786313"/>
            <a:ext cx="4419600" cy="508000"/>
          </a:xfrm>
          <a:prstGeom prst="roundRect">
            <a:avLst>
              <a:gd name="adj" fmla="val 50000"/>
            </a:avLst>
          </a:prstGeom>
          <a:noFill/>
          <a:ln w="28575" cap="flat" cmpd="sng">
            <a:solidFill>
              <a:schemeClr val="folHlink"/>
            </a:solidFill>
            <a:prstDash val="solid"/>
            <a:headEnd type="none" w="med" len="med"/>
            <a:tailEnd type="none" w="med" len="med"/>
          </a:ln>
        </p:spPr>
        <p:txBody>
          <a:bodyPr wrap="none" anchor="ctr" anchorCtr="0"/>
          <a:p>
            <a:pPr eaLnBrk="0" hangingPunct="0"/>
            <a:r>
              <a:rPr lang="zh-CN" altLang="en-US" sz="2400" dirty="0">
                <a:solidFill>
                  <a:srgbClr val="0D0D0D"/>
                </a:solidFill>
                <a:latin typeface="微软雅黑" panose="020B0503020204020204" pitchFamily="34" charset="-122"/>
              </a:rPr>
              <a:t>     高能耗楼宇的节能改造</a:t>
            </a:r>
            <a:endParaRPr lang="zh-CN" altLang="en-US" sz="2400" b="1" dirty="0">
              <a:latin typeface="微软雅黑" panose="020B0503020204020204" pitchFamily="34" charset="-122"/>
            </a:endParaRPr>
          </a:p>
        </p:txBody>
      </p:sp>
      <p:sp>
        <p:nvSpPr>
          <p:cNvPr id="3077" name="AutoShape 5"/>
          <p:cNvSpPr/>
          <p:nvPr/>
        </p:nvSpPr>
        <p:spPr>
          <a:xfrm>
            <a:off x="2009775" y="3929063"/>
            <a:ext cx="4362450" cy="508000"/>
          </a:xfrm>
          <a:prstGeom prst="roundRect">
            <a:avLst>
              <a:gd name="adj" fmla="val 50000"/>
            </a:avLst>
          </a:prstGeom>
          <a:noFill/>
          <a:ln w="28575" cap="flat" cmpd="sng">
            <a:solidFill>
              <a:schemeClr val="folHlink"/>
            </a:solidFill>
            <a:prstDash val="solid"/>
            <a:headEnd type="none" w="med" len="med"/>
            <a:tailEnd type="none" w="med" len="med"/>
          </a:ln>
        </p:spPr>
        <p:txBody>
          <a:bodyPr wrap="none" anchor="ctr" anchorCtr="0"/>
          <a:p>
            <a:r>
              <a:rPr lang="zh-CN" altLang="en-US" sz="2400" dirty="0">
                <a:solidFill>
                  <a:srgbClr val="0D0D0D"/>
                </a:solidFill>
                <a:latin typeface="微软雅黑" panose="020B0503020204020204" pitchFamily="34" charset="-122"/>
              </a:rPr>
              <a:t>  </a:t>
            </a:r>
            <a:r>
              <a:rPr lang="en-US" altLang="zh-CN" sz="2400" dirty="0">
                <a:solidFill>
                  <a:srgbClr val="0D0D0D"/>
                </a:solidFill>
                <a:latin typeface="微软雅黑" panose="020B0503020204020204" pitchFamily="34" charset="-122"/>
              </a:rPr>
              <a:t>  </a:t>
            </a:r>
            <a:r>
              <a:rPr lang="zh-CN" altLang="en-US" sz="2400" dirty="0">
                <a:solidFill>
                  <a:srgbClr val="0D0D0D"/>
                </a:solidFill>
                <a:latin typeface="微软雅黑" panose="020B0503020204020204" pitchFamily="34" charset="-122"/>
              </a:rPr>
              <a:t>电梯、冷热源设备的监测</a:t>
            </a:r>
            <a:endParaRPr lang="zh-CN" altLang="en-US" sz="2400" b="1" dirty="0">
              <a:latin typeface="微软雅黑" panose="020B0503020204020204" pitchFamily="34" charset="-122"/>
            </a:endParaRPr>
          </a:p>
        </p:txBody>
      </p:sp>
      <p:sp>
        <p:nvSpPr>
          <p:cNvPr id="3078" name="AutoShape 6"/>
          <p:cNvSpPr/>
          <p:nvPr/>
        </p:nvSpPr>
        <p:spPr>
          <a:xfrm>
            <a:off x="2081213" y="2992438"/>
            <a:ext cx="4506912" cy="508000"/>
          </a:xfrm>
          <a:prstGeom prst="roundRect">
            <a:avLst>
              <a:gd name="adj" fmla="val 50000"/>
            </a:avLst>
          </a:prstGeom>
          <a:noFill/>
          <a:ln w="28575" cap="flat" cmpd="sng">
            <a:solidFill>
              <a:schemeClr val="folHlink"/>
            </a:solidFill>
            <a:prstDash val="solid"/>
            <a:headEnd type="none" w="med" len="med"/>
            <a:tailEnd type="none" w="med" len="med"/>
          </a:ln>
        </p:spPr>
        <p:txBody>
          <a:bodyPr wrap="none" anchor="ctr" anchorCtr="0"/>
          <a:p>
            <a:pPr defTabSz="948055"/>
            <a:r>
              <a:rPr lang="zh-CN" altLang="en-US" sz="2400" dirty="0">
                <a:solidFill>
                  <a:srgbClr val="0D0D0D"/>
                </a:solidFill>
                <a:latin typeface="微软雅黑" panose="020B0503020204020204" pitchFamily="34" charset="-122"/>
              </a:rPr>
              <a:t>    电气、照明系统控制与节能</a:t>
            </a:r>
            <a:endParaRPr lang="zh-CN" altLang="en-US" sz="2400" dirty="0">
              <a:solidFill>
                <a:srgbClr val="0D0D0D"/>
              </a:solidFill>
              <a:latin typeface="微软雅黑" panose="020B0503020204020204" pitchFamily="34" charset="-122"/>
            </a:endParaRPr>
          </a:p>
        </p:txBody>
      </p:sp>
      <p:sp>
        <p:nvSpPr>
          <p:cNvPr id="3079" name="AutoShape 7"/>
          <p:cNvSpPr/>
          <p:nvPr/>
        </p:nvSpPr>
        <p:spPr>
          <a:xfrm>
            <a:off x="1781175" y="2063750"/>
            <a:ext cx="4591050" cy="508000"/>
          </a:xfrm>
          <a:prstGeom prst="roundRect">
            <a:avLst>
              <a:gd name="adj" fmla="val 50000"/>
            </a:avLst>
          </a:prstGeom>
          <a:solidFill>
            <a:schemeClr val="bg1"/>
          </a:solidFill>
          <a:ln w="28575" cap="flat" cmpd="sng">
            <a:solidFill>
              <a:schemeClr val="folHlink"/>
            </a:solidFill>
            <a:prstDash val="solid"/>
            <a:headEnd type="none" w="med" len="med"/>
            <a:tailEnd type="none" w="med" len="med"/>
          </a:ln>
        </p:spPr>
        <p:txBody>
          <a:bodyPr wrap="none" anchor="ctr" anchorCtr="0"/>
          <a:p>
            <a:pPr eaLnBrk="0" hangingPunct="0"/>
            <a:r>
              <a:rPr lang="zh-CN" altLang="en-US" sz="2400" dirty="0">
                <a:solidFill>
                  <a:srgbClr val="0D0D0D"/>
                </a:solidFill>
                <a:latin typeface="微软雅黑" panose="020B0503020204020204" pitchFamily="34" charset="-122"/>
              </a:rPr>
              <a:t>    给排水系统控制与联动</a:t>
            </a:r>
            <a:endParaRPr lang="zh-CN" altLang="zh-CN" sz="2400" dirty="0">
              <a:solidFill>
                <a:srgbClr val="0D0D0D"/>
              </a:solidFill>
              <a:latin typeface="微软雅黑" panose="020B0503020204020204" pitchFamily="34" charset="-122"/>
            </a:endParaRPr>
          </a:p>
        </p:txBody>
      </p:sp>
      <p:sp>
        <p:nvSpPr>
          <p:cNvPr id="3080" name="AutoShape 8"/>
          <p:cNvSpPr/>
          <p:nvPr/>
        </p:nvSpPr>
        <p:spPr>
          <a:xfrm>
            <a:off x="1331913" y="1196975"/>
            <a:ext cx="4762500" cy="508000"/>
          </a:xfrm>
          <a:prstGeom prst="roundRect">
            <a:avLst>
              <a:gd name="adj" fmla="val 50000"/>
            </a:avLst>
          </a:prstGeom>
          <a:solidFill>
            <a:srgbClr val="92D050"/>
          </a:solidFill>
          <a:ln w="28575" cap="flat" cmpd="sng">
            <a:solidFill>
              <a:schemeClr val="folHlink"/>
            </a:solidFill>
            <a:prstDash val="solid"/>
            <a:headEnd type="none" w="med" len="med"/>
            <a:tailEnd type="none" w="med" len="med"/>
          </a:ln>
        </p:spPr>
        <p:txBody>
          <a:bodyPr wrap="none" anchor="ctr" anchorCtr="0"/>
          <a:p>
            <a:r>
              <a:rPr lang="zh-CN" altLang="en-US" sz="2400" dirty="0">
                <a:solidFill>
                  <a:srgbClr val="0D0D0D"/>
                </a:solidFill>
                <a:latin typeface="微软雅黑" panose="020B0503020204020204" pitchFamily="34" charset="-122"/>
              </a:rPr>
              <a:t>     暖通空调系统监控与联动</a:t>
            </a:r>
            <a:endParaRPr lang="zh-CN" altLang="en-US" sz="2400" dirty="0">
              <a:solidFill>
                <a:srgbClr val="0D0D0D"/>
              </a:solidFill>
              <a:latin typeface="微软雅黑" panose="020B0503020204020204" pitchFamily="34" charset="-122"/>
            </a:endParaRPr>
          </a:p>
        </p:txBody>
      </p:sp>
      <p:grpSp>
        <p:nvGrpSpPr>
          <p:cNvPr id="3081" name="Group 10"/>
          <p:cNvGrpSpPr/>
          <p:nvPr/>
        </p:nvGrpSpPr>
        <p:grpSpPr>
          <a:xfrm>
            <a:off x="1181100" y="1244600"/>
            <a:ext cx="381000" cy="381000"/>
            <a:chOff x="0" y="0"/>
            <a:chExt cx="1615" cy="1615"/>
          </a:xfrm>
        </p:grpSpPr>
        <p:sp>
          <p:nvSpPr>
            <p:cNvPr id="3110" name="Oval 10"/>
            <p:cNvSpPr/>
            <p:nvPr/>
          </p:nvSpPr>
          <p:spPr>
            <a:xfrm>
              <a:off x="0" y="0"/>
              <a:ext cx="1615" cy="1615"/>
            </a:xfrm>
            <a:prstGeom prst="ellipse">
              <a:avLst/>
            </a:prstGeom>
            <a:gradFill rotWithShape="1">
              <a:gsLst>
                <a:gs pos="0">
                  <a:srgbClr val="767676"/>
                </a:gs>
                <a:gs pos="50000">
                  <a:srgbClr val="FFFFFF"/>
                </a:gs>
                <a:gs pos="100000">
                  <a:srgbClr val="767676"/>
                </a:gs>
              </a:gsLst>
              <a:lin ang="540000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3111" name="Oval 11"/>
            <p:cNvSpPr/>
            <p:nvPr/>
          </p:nvSpPr>
          <p:spPr>
            <a:xfrm>
              <a:off x="92" y="91"/>
              <a:ext cx="1430" cy="1430"/>
            </a:xfrm>
            <a:prstGeom prst="ellipse">
              <a:avLst/>
            </a:prstGeom>
            <a:gradFill rotWithShape="1">
              <a:gsLst>
                <a:gs pos="0">
                  <a:srgbClr val="FFFFFF"/>
                </a:gs>
                <a:gs pos="50000">
                  <a:srgbClr val="A2A2A2"/>
                </a:gs>
                <a:gs pos="100000">
                  <a:srgbClr val="FFFFFF"/>
                </a:gs>
              </a:gsLst>
              <a:lin ang="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13325" name="Oval 12"/>
            <p:cNvSpPr>
              <a:spLocks noChangeArrowheads="1"/>
            </p:cNvSpPr>
            <p:nvPr/>
          </p:nvSpPr>
          <p:spPr bwMode="auto">
            <a:xfrm>
              <a:off x="175" y="175"/>
              <a:ext cx="1265" cy="1265"/>
            </a:xfrm>
            <a:prstGeom prst="ellipse">
              <a:avLst/>
            </a:prstGeom>
            <a:gradFill rotWithShape="1">
              <a:gsLst>
                <a:gs pos="0">
                  <a:schemeClr val="hlink"/>
                </a:gs>
                <a:gs pos="50000">
                  <a:srgbClr val="FFFFFF"/>
                </a:gs>
                <a:gs pos="100000">
                  <a:schemeClr val="hlink"/>
                </a:gs>
              </a:gsLst>
              <a:lin ang="18900000" scaled="1"/>
            </a:gradFill>
            <a:ln>
              <a:noFill/>
            </a:ln>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3113" name="Oval 13"/>
            <p:cNvSpPr/>
            <p:nvPr/>
          </p:nvSpPr>
          <p:spPr>
            <a:xfrm>
              <a:off x="176" y="176"/>
              <a:ext cx="1262" cy="1264"/>
            </a:xfrm>
            <a:prstGeom prst="ellipse">
              <a:avLst/>
            </a:prstGeom>
            <a:gradFill rotWithShape="1">
              <a:gsLst>
                <a:gs pos="0">
                  <a:srgbClr val="000000"/>
                </a:gs>
                <a:gs pos="100000">
                  <a:schemeClr val="hlink"/>
                </a:gs>
              </a:gsLst>
              <a:lin ang="18900000" scaled="1"/>
              <a:tileRect/>
            </a:gradFill>
            <a:ln w="9525">
              <a:noFill/>
            </a:ln>
          </p:spPr>
          <p:txBody>
            <a:bodyPr wrap="none" anchor="ctr" anchorCtr="0">
              <a:spAutoFit/>
            </a:bodyPr>
            <a:p>
              <a:endParaRPr lang="zh-CN" altLang="zh-CN" dirty="0">
                <a:latin typeface="Lucida Sans Unicode" panose="020B0602030504020204" pitchFamily="34" charset="0"/>
                <a:ea typeface="黑体" panose="02010609060101010101" pitchFamily="49" charset="-122"/>
              </a:endParaRPr>
            </a:p>
          </p:txBody>
        </p:sp>
        <p:sp>
          <p:nvSpPr>
            <p:cNvPr id="13327" name="Oval 14"/>
            <p:cNvSpPr>
              <a:spLocks noChangeArrowheads="1"/>
            </p:cNvSpPr>
            <p:nvPr/>
          </p:nvSpPr>
          <p:spPr bwMode="auto">
            <a:xfrm>
              <a:off x="256" y="256"/>
              <a:ext cx="1097" cy="1104"/>
            </a:xfrm>
            <a:prstGeom prst="ellipse">
              <a:avLst/>
            </a:prstGeom>
            <a:gradFill rotWithShape="1">
              <a:gsLst>
                <a:gs pos="0">
                  <a:schemeClr val="hlink"/>
                </a:gs>
                <a:gs pos="50000">
                  <a:srgbClr val="8A460E"/>
                </a:gs>
                <a:gs pos="100000">
                  <a:schemeClr val="hlink"/>
                </a:gs>
              </a:gsLst>
              <a:lin ang="2700000" scaled="1"/>
            </a:gradFill>
            <a:ln>
              <a:noFill/>
            </a:ln>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3115" name="Oval 15"/>
            <p:cNvSpPr/>
            <p:nvPr/>
          </p:nvSpPr>
          <p:spPr>
            <a:xfrm>
              <a:off x="259" y="259"/>
              <a:ext cx="1096" cy="1098"/>
            </a:xfrm>
            <a:prstGeom prst="ellipse">
              <a:avLst/>
            </a:prstGeom>
            <a:gradFill rotWithShape="1">
              <a:gsLst>
                <a:gs pos="0">
                  <a:schemeClr val="hlink"/>
                </a:gs>
                <a:gs pos="100000">
                  <a:srgbClr val="7C3F0C"/>
                </a:gs>
              </a:gsLst>
              <a:lin ang="18900000" scaled="1"/>
              <a:tileRect/>
            </a:gradFill>
            <a:ln w="9525">
              <a:noFill/>
            </a:ln>
          </p:spPr>
          <p:txBody>
            <a:bodyPr anchor="ctr" anchorCtr="0">
              <a:spAutoFit/>
            </a:bodyPr>
            <a:p>
              <a:endParaRPr lang="zh-CN" altLang="zh-CN" dirty="0">
                <a:latin typeface="Lucida Sans Unicode" panose="020B0602030504020204" pitchFamily="34" charset="0"/>
                <a:ea typeface="黑体" panose="02010609060101010101" pitchFamily="49" charset="-122"/>
              </a:endParaRPr>
            </a:p>
          </p:txBody>
        </p:sp>
      </p:grpSp>
      <p:grpSp>
        <p:nvGrpSpPr>
          <p:cNvPr id="3082" name="Group 17"/>
          <p:cNvGrpSpPr/>
          <p:nvPr/>
        </p:nvGrpSpPr>
        <p:grpSpPr>
          <a:xfrm>
            <a:off x="1800225" y="2128838"/>
            <a:ext cx="381000" cy="381000"/>
            <a:chOff x="0" y="0"/>
            <a:chExt cx="1615" cy="1615"/>
          </a:xfrm>
        </p:grpSpPr>
        <p:sp>
          <p:nvSpPr>
            <p:cNvPr id="3104" name="Oval 17"/>
            <p:cNvSpPr/>
            <p:nvPr/>
          </p:nvSpPr>
          <p:spPr>
            <a:xfrm>
              <a:off x="0" y="0"/>
              <a:ext cx="1615" cy="1615"/>
            </a:xfrm>
            <a:prstGeom prst="ellipse">
              <a:avLst/>
            </a:prstGeom>
            <a:gradFill rotWithShape="1">
              <a:gsLst>
                <a:gs pos="0">
                  <a:srgbClr val="767676"/>
                </a:gs>
                <a:gs pos="50000">
                  <a:srgbClr val="FFFFFF"/>
                </a:gs>
                <a:gs pos="100000">
                  <a:srgbClr val="767676"/>
                </a:gs>
              </a:gsLst>
              <a:lin ang="540000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3105" name="Oval 18"/>
            <p:cNvSpPr/>
            <p:nvPr/>
          </p:nvSpPr>
          <p:spPr>
            <a:xfrm>
              <a:off x="92" y="91"/>
              <a:ext cx="1430" cy="1430"/>
            </a:xfrm>
            <a:prstGeom prst="ellipse">
              <a:avLst/>
            </a:prstGeom>
            <a:gradFill rotWithShape="1">
              <a:gsLst>
                <a:gs pos="0">
                  <a:srgbClr val="FFFFFF"/>
                </a:gs>
                <a:gs pos="50000">
                  <a:srgbClr val="A2A2A2"/>
                </a:gs>
                <a:gs pos="100000">
                  <a:srgbClr val="FFFFFF"/>
                </a:gs>
              </a:gsLst>
              <a:lin ang="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13332" name="Oval 19"/>
            <p:cNvSpPr>
              <a:spLocks noChangeArrowheads="1"/>
            </p:cNvSpPr>
            <p:nvPr/>
          </p:nvSpPr>
          <p:spPr bwMode="auto">
            <a:xfrm>
              <a:off x="175" y="175"/>
              <a:ext cx="1265" cy="1265"/>
            </a:xfrm>
            <a:prstGeom prst="ellipse">
              <a:avLst/>
            </a:prstGeom>
            <a:gradFill rotWithShape="1">
              <a:gsLst>
                <a:gs pos="0">
                  <a:schemeClr val="hlink"/>
                </a:gs>
                <a:gs pos="50000">
                  <a:srgbClr val="FFFFFF"/>
                </a:gs>
                <a:gs pos="100000">
                  <a:schemeClr val="hlink"/>
                </a:gs>
              </a:gsLst>
              <a:lin ang="18900000" scaled="1"/>
            </a:gradFill>
            <a:ln>
              <a:noFill/>
            </a:ln>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3107" name="Oval 20"/>
            <p:cNvSpPr/>
            <p:nvPr/>
          </p:nvSpPr>
          <p:spPr>
            <a:xfrm>
              <a:off x="176" y="176"/>
              <a:ext cx="1262" cy="1264"/>
            </a:xfrm>
            <a:prstGeom prst="ellipse">
              <a:avLst/>
            </a:prstGeom>
            <a:gradFill rotWithShape="1">
              <a:gsLst>
                <a:gs pos="0">
                  <a:srgbClr val="000000"/>
                </a:gs>
                <a:gs pos="100000">
                  <a:schemeClr val="accent2"/>
                </a:gs>
              </a:gsLst>
              <a:lin ang="18900000" scaled="1"/>
              <a:tileRect/>
            </a:gradFill>
            <a:ln w="9525">
              <a:noFill/>
            </a:ln>
          </p:spPr>
          <p:txBody>
            <a:bodyPr wrap="none" anchor="ctr" anchorCtr="0">
              <a:spAutoFit/>
            </a:bodyPr>
            <a:p>
              <a:endParaRPr lang="zh-CN" altLang="zh-CN" dirty="0">
                <a:latin typeface="Lucida Sans Unicode" panose="020B0602030504020204" pitchFamily="34" charset="0"/>
                <a:ea typeface="黑体" panose="02010609060101010101" pitchFamily="49" charset="-122"/>
              </a:endParaRPr>
            </a:p>
          </p:txBody>
        </p:sp>
        <p:sp>
          <p:nvSpPr>
            <p:cNvPr id="13334" name="Oval 21"/>
            <p:cNvSpPr>
              <a:spLocks noChangeArrowheads="1"/>
            </p:cNvSpPr>
            <p:nvPr/>
          </p:nvSpPr>
          <p:spPr bwMode="auto">
            <a:xfrm>
              <a:off x="256" y="256"/>
              <a:ext cx="1097" cy="1104"/>
            </a:xfrm>
            <a:prstGeom prst="ellipse">
              <a:avLst/>
            </a:prstGeom>
            <a:gradFill rotWithShape="1">
              <a:gsLst>
                <a:gs pos="0">
                  <a:schemeClr val="hlink"/>
                </a:gs>
                <a:gs pos="50000">
                  <a:srgbClr val="8A460E"/>
                </a:gs>
                <a:gs pos="100000">
                  <a:schemeClr val="hlink"/>
                </a:gs>
              </a:gsLst>
              <a:lin ang="2700000" scaled="1"/>
            </a:gradFill>
            <a:ln>
              <a:noFill/>
            </a:ln>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3109" name="Oval 22"/>
            <p:cNvSpPr/>
            <p:nvPr/>
          </p:nvSpPr>
          <p:spPr>
            <a:xfrm>
              <a:off x="259" y="259"/>
              <a:ext cx="1096" cy="1098"/>
            </a:xfrm>
            <a:prstGeom prst="ellipse">
              <a:avLst/>
            </a:prstGeom>
            <a:gradFill rotWithShape="1">
              <a:gsLst>
                <a:gs pos="0">
                  <a:schemeClr val="accent2"/>
                </a:gs>
                <a:gs pos="100000">
                  <a:srgbClr val="6A0F13"/>
                </a:gs>
              </a:gsLst>
              <a:lin ang="18900000" scaled="1"/>
              <a:tileRect/>
            </a:gradFill>
            <a:ln w="9525">
              <a:noFill/>
            </a:ln>
          </p:spPr>
          <p:txBody>
            <a:bodyPr anchor="ctr" anchorCtr="0">
              <a:spAutoFit/>
            </a:bodyPr>
            <a:p>
              <a:endParaRPr lang="zh-CN" altLang="zh-CN" dirty="0">
                <a:latin typeface="Lucida Sans Unicode" panose="020B0602030504020204" pitchFamily="34" charset="0"/>
                <a:ea typeface="黑体" panose="02010609060101010101" pitchFamily="49" charset="-122"/>
              </a:endParaRPr>
            </a:p>
          </p:txBody>
        </p:sp>
      </p:grpSp>
      <p:grpSp>
        <p:nvGrpSpPr>
          <p:cNvPr id="3083" name="Group 24"/>
          <p:cNvGrpSpPr/>
          <p:nvPr/>
        </p:nvGrpSpPr>
        <p:grpSpPr>
          <a:xfrm>
            <a:off x="2100263" y="3063875"/>
            <a:ext cx="381000" cy="381000"/>
            <a:chOff x="0" y="0"/>
            <a:chExt cx="1615" cy="1615"/>
          </a:xfrm>
        </p:grpSpPr>
        <p:sp>
          <p:nvSpPr>
            <p:cNvPr id="3098" name="Oval 24"/>
            <p:cNvSpPr/>
            <p:nvPr/>
          </p:nvSpPr>
          <p:spPr>
            <a:xfrm>
              <a:off x="0" y="0"/>
              <a:ext cx="1615" cy="1615"/>
            </a:xfrm>
            <a:prstGeom prst="ellipse">
              <a:avLst/>
            </a:prstGeom>
            <a:gradFill rotWithShape="1">
              <a:gsLst>
                <a:gs pos="0">
                  <a:srgbClr val="767676"/>
                </a:gs>
                <a:gs pos="50000">
                  <a:srgbClr val="FFFFFF"/>
                </a:gs>
                <a:gs pos="100000">
                  <a:srgbClr val="767676"/>
                </a:gs>
              </a:gsLst>
              <a:lin ang="540000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3099" name="Oval 25"/>
            <p:cNvSpPr/>
            <p:nvPr/>
          </p:nvSpPr>
          <p:spPr>
            <a:xfrm>
              <a:off x="92" y="91"/>
              <a:ext cx="1430" cy="1430"/>
            </a:xfrm>
            <a:prstGeom prst="ellipse">
              <a:avLst/>
            </a:prstGeom>
            <a:gradFill rotWithShape="1">
              <a:gsLst>
                <a:gs pos="0">
                  <a:srgbClr val="FFFFFF"/>
                </a:gs>
                <a:gs pos="50000">
                  <a:srgbClr val="A2A2A2"/>
                </a:gs>
                <a:gs pos="100000">
                  <a:srgbClr val="FFFFFF"/>
                </a:gs>
              </a:gsLst>
              <a:lin ang="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13339" name="Oval 26"/>
            <p:cNvSpPr>
              <a:spLocks noChangeArrowheads="1"/>
            </p:cNvSpPr>
            <p:nvPr/>
          </p:nvSpPr>
          <p:spPr bwMode="auto">
            <a:xfrm>
              <a:off x="175" y="175"/>
              <a:ext cx="1265" cy="1265"/>
            </a:xfrm>
            <a:prstGeom prst="ellipse">
              <a:avLst/>
            </a:prstGeom>
            <a:gradFill rotWithShape="1">
              <a:gsLst>
                <a:gs pos="0">
                  <a:schemeClr val="hlink"/>
                </a:gs>
                <a:gs pos="50000">
                  <a:srgbClr val="FFFFFF"/>
                </a:gs>
                <a:gs pos="100000">
                  <a:schemeClr val="hlink"/>
                </a:gs>
              </a:gsLst>
              <a:lin ang="18900000" scaled="1"/>
            </a:gradFill>
            <a:ln>
              <a:noFill/>
            </a:ln>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3101" name="Oval 27"/>
            <p:cNvSpPr/>
            <p:nvPr/>
          </p:nvSpPr>
          <p:spPr>
            <a:xfrm>
              <a:off x="176" y="176"/>
              <a:ext cx="1262" cy="1264"/>
            </a:xfrm>
            <a:prstGeom prst="ellipse">
              <a:avLst/>
            </a:prstGeom>
            <a:gradFill rotWithShape="1">
              <a:gsLst>
                <a:gs pos="0">
                  <a:schemeClr val="accent1"/>
                </a:gs>
                <a:gs pos="100000">
                  <a:srgbClr val="154B58"/>
                </a:gs>
              </a:gsLst>
              <a:lin ang="5400000" scaled="1"/>
              <a:tileRect/>
            </a:gradFill>
            <a:ln w="9525">
              <a:noFill/>
            </a:ln>
          </p:spPr>
          <p:txBody>
            <a:bodyPr wrap="none" anchor="ctr" anchorCtr="0">
              <a:spAutoFit/>
            </a:bodyPr>
            <a:p>
              <a:endParaRPr lang="zh-CN" altLang="zh-CN" dirty="0">
                <a:latin typeface="Lucida Sans Unicode" panose="020B0602030504020204" pitchFamily="34" charset="0"/>
                <a:ea typeface="黑体" panose="02010609060101010101" pitchFamily="49" charset="-122"/>
              </a:endParaRPr>
            </a:p>
          </p:txBody>
        </p:sp>
        <p:sp>
          <p:nvSpPr>
            <p:cNvPr id="13341" name="Oval 28"/>
            <p:cNvSpPr>
              <a:spLocks noChangeArrowheads="1"/>
            </p:cNvSpPr>
            <p:nvPr/>
          </p:nvSpPr>
          <p:spPr bwMode="auto">
            <a:xfrm>
              <a:off x="256" y="256"/>
              <a:ext cx="1097" cy="1104"/>
            </a:xfrm>
            <a:prstGeom prst="ellipse">
              <a:avLst/>
            </a:prstGeom>
            <a:gradFill rotWithShape="1">
              <a:gsLst>
                <a:gs pos="0">
                  <a:schemeClr val="hlink"/>
                </a:gs>
                <a:gs pos="50000">
                  <a:srgbClr val="8A460E"/>
                </a:gs>
                <a:gs pos="100000">
                  <a:schemeClr val="hlink"/>
                </a:gs>
              </a:gsLst>
              <a:lin ang="2700000" scaled="1"/>
            </a:gradFill>
            <a:ln>
              <a:noFill/>
            </a:ln>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3103" name="Oval 29"/>
            <p:cNvSpPr/>
            <p:nvPr/>
          </p:nvSpPr>
          <p:spPr>
            <a:xfrm>
              <a:off x="259" y="259"/>
              <a:ext cx="1096" cy="1098"/>
            </a:xfrm>
            <a:prstGeom prst="ellipse">
              <a:avLst/>
            </a:prstGeom>
            <a:gradFill rotWithShape="1">
              <a:gsLst>
                <a:gs pos="0">
                  <a:schemeClr val="accent1"/>
                </a:gs>
                <a:gs pos="100000">
                  <a:srgbClr val="164F5D"/>
                </a:gs>
              </a:gsLst>
              <a:lin ang="18900000" scaled="1"/>
              <a:tileRect/>
            </a:gradFill>
            <a:ln w="9525">
              <a:noFill/>
            </a:ln>
          </p:spPr>
          <p:txBody>
            <a:bodyPr anchor="ctr" anchorCtr="0">
              <a:spAutoFit/>
            </a:bodyPr>
            <a:p>
              <a:endParaRPr lang="zh-CN" altLang="zh-CN" dirty="0">
                <a:latin typeface="Lucida Sans Unicode" panose="020B0602030504020204" pitchFamily="34" charset="0"/>
                <a:ea typeface="黑体" panose="02010609060101010101" pitchFamily="49" charset="-122"/>
              </a:endParaRPr>
            </a:p>
          </p:txBody>
        </p:sp>
      </p:grpSp>
      <p:grpSp>
        <p:nvGrpSpPr>
          <p:cNvPr id="3084" name="Group 31"/>
          <p:cNvGrpSpPr/>
          <p:nvPr/>
        </p:nvGrpSpPr>
        <p:grpSpPr>
          <a:xfrm>
            <a:off x="1524000" y="4857750"/>
            <a:ext cx="381000" cy="381000"/>
            <a:chOff x="0" y="0"/>
            <a:chExt cx="1615" cy="1615"/>
          </a:xfrm>
        </p:grpSpPr>
        <p:sp>
          <p:nvSpPr>
            <p:cNvPr id="3092" name="Oval 31"/>
            <p:cNvSpPr/>
            <p:nvPr/>
          </p:nvSpPr>
          <p:spPr>
            <a:xfrm>
              <a:off x="0" y="0"/>
              <a:ext cx="1615" cy="1615"/>
            </a:xfrm>
            <a:prstGeom prst="ellipse">
              <a:avLst/>
            </a:prstGeom>
            <a:gradFill rotWithShape="1">
              <a:gsLst>
                <a:gs pos="0">
                  <a:srgbClr val="767676"/>
                </a:gs>
                <a:gs pos="50000">
                  <a:srgbClr val="FFFFFF"/>
                </a:gs>
                <a:gs pos="100000">
                  <a:srgbClr val="767676"/>
                </a:gs>
              </a:gsLst>
              <a:lin ang="540000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3093" name="Oval 32"/>
            <p:cNvSpPr/>
            <p:nvPr/>
          </p:nvSpPr>
          <p:spPr>
            <a:xfrm>
              <a:off x="92" y="91"/>
              <a:ext cx="1430" cy="1430"/>
            </a:xfrm>
            <a:prstGeom prst="ellipse">
              <a:avLst/>
            </a:prstGeom>
            <a:gradFill rotWithShape="1">
              <a:gsLst>
                <a:gs pos="0">
                  <a:srgbClr val="FFFFFF"/>
                </a:gs>
                <a:gs pos="50000">
                  <a:srgbClr val="A2A2A2"/>
                </a:gs>
                <a:gs pos="100000">
                  <a:srgbClr val="FFFFFF"/>
                </a:gs>
              </a:gsLst>
              <a:lin ang="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13346" name="Oval 33"/>
            <p:cNvSpPr>
              <a:spLocks noChangeArrowheads="1"/>
            </p:cNvSpPr>
            <p:nvPr/>
          </p:nvSpPr>
          <p:spPr bwMode="auto">
            <a:xfrm>
              <a:off x="175" y="175"/>
              <a:ext cx="1265" cy="1265"/>
            </a:xfrm>
            <a:prstGeom prst="ellipse">
              <a:avLst/>
            </a:prstGeom>
            <a:gradFill rotWithShape="1">
              <a:gsLst>
                <a:gs pos="0">
                  <a:schemeClr val="hlink"/>
                </a:gs>
                <a:gs pos="50000">
                  <a:srgbClr val="FFFFFF"/>
                </a:gs>
                <a:gs pos="100000">
                  <a:schemeClr val="hlink"/>
                </a:gs>
              </a:gsLst>
              <a:lin ang="18900000" scaled="1"/>
            </a:gradFill>
            <a:ln>
              <a:noFill/>
            </a:ln>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3095" name="Oval 34"/>
            <p:cNvSpPr/>
            <p:nvPr/>
          </p:nvSpPr>
          <p:spPr>
            <a:xfrm>
              <a:off x="176" y="176"/>
              <a:ext cx="1262" cy="1264"/>
            </a:xfrm>
            <a:prstGeom prst="ellipse">
              <a:avLst/>
            </a:prstGeom>
            <a:gradFill rotWithShape="1">
              <a:gsLst>
                <a:gs pos="0">
                  <a:srgbClr val="000000"/>
                </a:gs>
                <a:gs pos="100000">
                  <a:srgbClr val="8D67E1"/>
                </a:gs>
              </a:gsLst>
              <a:lin ang="18900000" scaled="1"/>
              <a:tileRect/>
            </a:gradFill>
            <a:ln w="9525">
              <a:noFill/>
            </a:ln>
          </p:spPr>
          <p:txBody>
            <a:bodyPr wrap="none" anchor="ctr" anchorCtr="0">
              <a:spAutoFit/>
            </a:bodyPr>
            <a:p>
              <a:endParaRPr lang="zh-CN" altLang="zh-CN" dirty="0">
                <a:latin typeface="Lucida Sans Unicode" panose="020B0602030504020204" pitchFamily="34" charset="0"/>
                <a:ea typeface="黑体" panose="02010609060101010101" pitchFamily="49" charset="-122"/>
              </a:endParaRPr>
            </a:p>
          </p:txBody>
        </p:sp>
        <p:sp>
          <p:nvSpPr>
            <p:cNvPr id="13348" name="Oval 35"/>
            <p:cNvSpPr>
              <a:spLocks noChangeArrowheads="1"/>
            </p:cNvSpPr>
            <p:nvPr/>
          </p:nvSpPr>
          <p:spPr bwMode="auto">
            <a:xfrm>
              <a:off x="256" y="256"/>
              <a:ext cx="1097" cy="1104"/>
            </a:xfrm>
            <a:prstGeom prst="ellipse">
              <a:avLst/>
            </a:prstGeom>
            <a:gradFill rotWithShape="1">
              <a:gsLst>
                <a:gs pos="0">
                  <a:schemeClr val="hlink"/>
                </a:gs>
                <a:gs pos="50000">
                  <a:srgbClr val="8A460E"/>
                </a:gs>
                <a:gs pos="100000">
                  <a:schemeClr val="hlink"/>
                </a:gs>
              </a:gsLst>
              <a:lin ang="2700000" scaled="1"/>
            </a:gradFill>
            <a:ln>
              <a:noFill/>
            </a:ln>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3097" name="Oval 36"/>
            <p:cNvSpPr/>
            <p:nvPr/>
          </p:nvSpPr>
          <p:spPr>
            <a:xfrm>
              <a:off x="259" y="259"/>
              <a:ext cx="1096" cy="1098"/>
            </a:xfrm>
            <a:prstGeom prst="ellipse">
              <a:avLst/>
            </a:prstGeom>
            <a:solidFill>
              <a:srgbClr val="7030A0"/>
            </a:solidFill>
            <a:ln w="9525">
              <a:noFill/>
            </a:ln>
          </p:spPr>
          <p:txBody>
            <a:bodyPr anchor="ctr" anchorCtr="0">
              <a:spAutoFit/>
            </a:bodyPr>
            <a:p>
              <a:endParaRPr lang="zh-CN" altLang="zh-CN" dirty="0">
                <a:latin typeface="Lucida Sans Unicode" panose="020B0602030504020204" pitchFamily="34" charset="0"/>
                <a:ea typeface="黑体" panose="02010609060101010101" pitchFamily="49" charset="-122"/>
              </a:endParaRPr>
            </a:p>
          </p:txBody>
        </p:sp>
      </p:grpSp>
      <p:grpSp>
        <p:nvGrpSpPr>
          <p:cNvPr id="3085" name="Group 38"/>
          <p:cNvGrpSpPr/>
          <p:nvPr/>
        </p:nvGrpSpPr>
        <p:grpSpPr>
          <a:xfrm>
            <a:off x="2025650" y="3986213"/>
            <a:ext cx="355600" cy="381000"/>
            <a:chOff x="0" y="0"/>
            <a:chExt cx="1615" cy="1615"/>
          </a:xfrm>
        </p:grpSpPr>
        <p:sp>
          <p:nvSpPr>
            <p:cNvPr id="3086" name="Oval 38"/>
            <p:cNvSpPr/>
            <p:nvPr/>
          </p:nvSpPr>
          <p:spPr>
            <a:xfrm>
              <a:off x="0" y="0"/>
              <a:ext cx="1615" cy="1615"/>
            </a:xfrm>
            <a:prstGeom prst="ellipse">
              <a:avLst/>
            </a:prstGeom>
            <a:gradFill rotWithShape="1">
              <a:gsLst>
                <a:gs pos="0">
                  <a:srgbClr val="767676"/>
                </a:gs>
                <a:gs pos="50000">
                  <a:srgbClr val="FFFFFF"/>
                </a:gs>
                <a:gs pos="100000">
                  <a:srgbClr val="767676"/>
                </a:gs>
              </a:gsLst>
              <a:lin ang="540000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3087" name="Oval 39"/>
            <p:cNvSpPr/>
            <p:nvPr/>
          </p:nvSpPr>
          <p:spPr>
            <a:xfrm>
              <a:off x="92" y="91"/>
              <a:ext cx="1430" cy="1430"/>
            </a:xfrm>
            <a:prstGeom prst="ellipse">
              <a:avLst/>
            </a:prstGeom>
            <a:gradFill rotWithShape="1">
              <a:gsLst>
                <a:gs pos="0">
                  <a:srgbClr val="FFFFFF"/>
                </a:gs>
                <a:gs pos="50000">
                  <a:srgbClr val="A2A2A2"/>
                </a:gs>
                <a:gs pos="100000">
                  <a:srgbClr val="FFFFFF"/>
                </a:gs>
              </a:gsLst>
              <a:lin ang="0" scaled="1"/>
              <a:tileRect/>
            </a:gradFill>
            <a:ln w="9525">
              <a:noFill/>
            </a:ln>
          </p:spPr>
          <p:txBody>
            <a:bodyPr wrap="none" anchor="ctr" anchorCtr="0"/>
            <a:p>
              <a:endParaRPr lang="zh-CN" altLang="zh-CN" dirty="0">
                <a:latin typeface="Lucida Sans Unicode" panose="020B0602030504020204" pitchFamily="34" charset="0"/>
                <a:ea typeface="黑体" panose="02010609060101010101" pitchFamily="49" charset="-122"/>
              </a:endParaRPr>
            </a:p>
          </p:txBody>
        </p:sp>
        <p:sp>
          <p:nvSpPr>
            <p:cNvPr id="13353" name="Oval 40"/>
            <p:cNvSpPr>
              <a:spLocks noChangeArrowheads="1"/>
            </p:cNvSpPr>
            <p:nvPr/>
          </p:nvSpPr>
          <p:spPr bwMode="auto">
            <a:xfrm>
              <a:off x="173" y="175"/>
              <a:ext cx="1262" cy="1265"/>
            </a:xfrm>
            <a:prstGeom prst="ellipse">
              <a:avLst/>
            </a:prstGeom>
            <a:gradFill rotWithShape="1">
              <a:gsLst>
                <a:gs pos="0">
                  <a:schemeClr val="hlink"/>
                </a:gs>
                <a:gs pos="50000">
                  <a:srgbClr val="FFFFFF"/>
                </a:gs>
                <a:gs pos="100000">
                  <a:schemeClr val="hlink"/>
                </a:gs>
              </a:gsLst>
              <a:lin ang="18900000" scaled="1"/>
            </a:gradFill>
            <a:ln>
              <a:noFill/>
            </a:ln>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3089" name="Oval 41"/>
            <p:cNvSpPr/>
            <p:nvPr/>
          </p:nvSpPr>
          <p:spPr>
            <a:xfrm>
              <a:off x="176" y="176"/>
              <a:ext cx="1262" cy="1264"/>
            </a:xfrm>
            <a:prstGeom prst="ellipse">
              <a:avLst/>
            </a:prstGeom>
            <a:gradFill rotWithShape="1">
              <a:gsLst>
                <a:gs pos="0">
                  <a:srgbClr val="000000"/>
                </a:gs>
                <a:gs pos="100000">
                  <a:srgbClr val="E35E23"/>
                </a:gs>
              </a:gsLst>
              <a:lin ang="18900000" scaled="1"/>
              <a:tileRect/>
            </a:gradFill>
            <a:ln w="9525">
              <a:noFill/>
            </a:ln>
          </p:spPr>
          <p:txBody>
            <a:bodyPr wrap="none" anchor="ctr" anchorCtr="0">
              <a:spAutoFit/>
            </a:bodyPr>
            <a:p>
              <a:endParaRPr lang="zh-CN" altLang="zh-CN" dirty="0">
                <a:latin typeface="Lucida Sans Unicode" panose="020B0602030504020204" pitchFamily="34" charset="0"/>
                <a:ea typeface="黑体" panose="02010609060101010101" pitchFamily="49" charset="-122"/>
              </a:endParaRPr>
            </a:p>
          </p:txBody>
        </p:sp>
        <p:sp>
          <p:nvSpPr>
            <p:cNvPr id="13355" name="Oval 42"/>
            <p:cNvSpPr>
              <a:spLocks noChangeArrowheads="1"/>
            </p:cNvSpPr>
            <p:nvPr/>
          </p:nvSpPr>
          <p:spPr bwMode="auto">
            <a:xfrm>
              <a:off x="260" y="256"/>
              <a:ext cx="1096" cy="1104"/>
            </a:xfrm>
            <a:prstGeom prst="ellipse">
              <a:avLst/>
            </a:prstGeom>
            <a:gradFill rotWithShape="1">
              <a:gsLst>
                <a:gs pos="0">
                  <a:schemeClr val="hlink"/>
                </a:gs>
                <a:gs pos="50000">
                  <a:srgbClr val="8A460E"/>
                </a:gs>
                <a:gs pos="100000">
                  <a:schemeClr val="hlink"/>
                </a:gs>
              </a:gsLst>
              <a:lin ang="2700000" scaled="1"/>
            </a:gradFill>
            <a:ln>
              <a:noFill/>
            </a:ln>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sz="2000" b="0" i="0" u="none" strike="noStrike" kern="1200" cap="none" spc="0" normalizeH="0" baseline="0" noProof="0">
                <a:ln>
                  <a:noFill/>
                </a:ln>
                <a:solidFill>
                  <a:schemeClr val="tx1"/>
                </a:solidFill>
                <a:effectLst/>
                <a:uLnTx/>
                <a:uFillTx/>
                <a:latin typeface="Lucida Sans Unicode" panose="020B0602030504020204" pitchFamily="34" charset="0"/>
                <a:ea typeface="黑体" panose="02010609060101010101" pitchFamily="49" charset="-122"/>
                <a:cs typeface="+mn-cs"/>
              </a:endParaRPr>
            </a:p>
          </p:txBody>
        </p:sp>
        <p:sp>
          <p:nvSpPr>
            <p:cNvPr id="3091" name="Oval 43"/>
            <p:cNvSpPr/>
            <p:nvPr/>
          </p:nvSpPr>
          <p:spPr>
            <a:xfrm>
              <a:off x="259" y="259"/>
              <a:ext cx="1096" cy="1098"/>
            </a:xfrm>
            <a:prstGeom prst="ellipse">
              <a:avLst/>
            </a:prstGeom>
            <a:gradFill rotWithShape="1">
              <a:gsLst>
                <a:gs pos="0">
                  <a:srgbClr val="E35E23"/>
                </a:gs>
                <a:gs pos="100000">
                  <a:srgbClr val="6E2E11"/>
                </a:gs>
              </a:gsLst>
              <a:lin ang="18900000" scaled="1"/>
              <a:tileRect/>
            </a:gradFill>
            <a:ln w="9525">
              <a:noFill/>
            </a:ln>
          </p:spPr>
          <p:txBody>
            <a:bodyPr anchor="ctr" anchorCtr="0">
              <a:spAutoFit/>
            </a:bodyPr>
            <a:p>
              <a:endParaRPr lang="zh-CN" altLang="zh-CN" dirty="0">
                <a:latin typeface="Lucida Sans Unicode" panose="020B0602030504020204" pitchFamily="34" charset="0"/>
                <a:ea typeface="黑体" panose="02010609060101010101" pitchFamily="49" charset="-122"/>
              </a:endParaRPr>
            </a:p>
          </p:txBody>
        </p:sp>
      </p:grpSp>
      <p:sp>
        <p:nvSpPr>
          <p:cNvPr id="2" name="文本框 1"/>
          <p:cNvSpPr txBox="1"/>
          <p:nvPr/>
        </p:nvSpPr>
        <p:spPr>
          <a:xfrm>
            <a:off x="10795" y="4445"/>
            <a:ext cx="9035415" cy="824230"/>
          </a:xfrm>
          <a:prstGeom prst="rect">
            <a:avLst/>
          </a:prstGeom>
          <a:noFill/>
        </p:spPr>
        <p:txBody>
          <a:bodyPr wrap="square" rtlCol="0" anchor="t">
            <a:noAutofit/>
          </a:bodyPr>
          <a:p>
            <a:pPr marR="0" algn="l" defTabSz="914400">
              <a:spcBef>
                <a:spcPct val="50000"/>
              </a:spcBef>
              <a:buClrTx/>
              <a:buSzTx/>
              <a:buFontTx/>
              <a:buNone/>
              <a:defRPr/>
            </a:pPr>
            <a:r>
              <a:rPr lang="en-US" altLang="zh-CN" sz="3600" noProof="0" dirty="0">
                <a:solidFill>
                  <a:srgbClr val="CC0000"/>
                </a:solidFill>
                <a:sym typeface="+mn-ea"/>
              </a:rPr>
              <a:t>BA</a:t>
            </a:r>
            <a:r>
              <a:rPr lang="zh-CN" altLang="en-US" sz="3600" noProof="0" dirty="0">
                <a:solidFill>
                  <a:srgbClr val="CC0000"/>
                </a:solidFill>
                <a:sym typeface="+mn-ea"/>
              </a:rPr>
              <a:t>系统构成及节能改造</a:t>
            </a:r>
            <a:endParaRPr kumimoji="0" lang="en-US" altLang="zh-CN" sz="3600" kern="1200" cap="none" spc="0" normalizeH="0" baseline="0" noProof="0" dirty="0">
              <a:solidFill>
                <a:srgbClr val="CC0000"/>
              </a:solidFill>
              <a:latin typeface="微软雅黑" panose="020B0503020204020204" pitchFamily="34" charset="-122"/>
              <a:ea typeface="微软雅黑" panose="020B0503020204020204" pitchFamily="34" charset="-122"/>
              <a:cs typeface="+mn-cs"/>
            </a:endParaRPr>
          </a:p>
          <a:p>
            <a:pPr marR="0" algn="l" defTabSz="914400">
              <a:spcBef>
                <a:spcPct val="50000"/>
              </a:spcBef>
              <a:buClrTx/>
              <a:buSzTx/>
              <a:buFontTx/>
              <a:buNone/>
              <a:defRPr/>
            </a:pPr>
            <a:endParaRPr lang="zh-CN" altLang="en-US" sz="3600" noProof="0" dirty="0">
              <a:solidFill>
                <a:srgbClr val="CC0000"/>
              </a:solidFill>
              <a:sym typeface="+mn-e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5560" y="765175"/>
            <a:ext cx="5080000" cy="444500"/>
          </a:xfrm>
          <a:prstGeom prst="rect">
            <a:avLst/>
          </a:prstGeom>
          <a:noFill/>
          <a:ln w="9501" cap="flat" cmpd="sng">
            <a:noFill/>
            <a:prstDash val="solid"/>
            <a:round/>
          </a:ln>
        </p:spPr>
        <p:txBody>
          <a:bodyPr vert="horz" wrap="square" lIns="0" tIns="0" rIns="0" bIns="0" rtlCol="0" anchor="ctr" anchorCtr="0"/>
          <a:lstStyle/>
          <a:p>
            <a:pPr indent="0" algn="ctr">
              <a:lnSpc>
                <a:spcPct val="125000"/>
              </a:lnSpc>
              <a:defRPr/>
            </a:pPr>
            <a:r>
              <a:rPr 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暖通空调系统监控与联动逻辑</a:t>
            </a:r>
            <a:endParaRPr 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4" name="AutoShape 4"/>
          <p:cNvSpPr/>
          <p:nvPr/>
        </p:nvSpPr>
        <p:spPr>
          <a:xfrm>
            <a:off x="381000" y="2070100"/>
            <a:ext cx="3048000" cy="3683000"/>
          </a:xfrm>
          <a:prstGeom prst="roundRect">
            <a:avLst>
              <a:gd name="adj" fmla="val 4166"/>
            </a:avLst>
          </a:prstGeom>
          <a:solidFill>
            <a:srgbClr val="FFFFFF">
              <a:alpha val="92000"/>
            </a:srgbClr>
          </a:solidFill>
          <a:ln w="25400" cap="flat" cmpd="sng">
            <a:noFill/>
            <a:prstDash val="solid"/>
            <a:round/>
          </a:ln>
          <a:effectLst>
            <a:outerShdw blurRad="127000" dist="50800" dir="5400000" algn="tl" rotWithShape="0">
              <a:srgbClr val="000000">
                <a:alpha val="10000"/>
              </a:srgbClr>
            </a:outerShdw>
          </a:effectLst>
        </p:spPr>
        <p:txBody>
          <a:bodyPr vert="horz" wrap="square" lIns="63500" tIns="63500" rIns="63500" bIns="63500" rtlCol="0" anchor="ctr"/>
          <a:lstStyle/>
          <a:p>
            <a:pPr algn="ctr">
              <a:defRPr/>
            </a:pPr>
          </a:p>
        </p:txBody>
      </p:sp>
      <p:sp>
        <p:nvSpPr>
          <p:cNvPr id="5" name="AutoShape 5"/>
          <p:cNvSpPr/>
          <p:nvPr/>
        </p:nvSpPr>
        <p:spPr>
          <a:xfrm>
            <a:off x="508000" y="2641600"/>
            <a:ext cx="2794000" cy="1143000"/>
          </a:xfrm>
          <a:prstGeom prst="rect">
            <a:avLst/>
          </a:prstGeom>
          <a:noFill/>
          <a:ln w="9501" cap="flat" cmpd="sng">
            <a:noFill/>
            <a:prstDash val="solid"/>
            <a:round/>
          </a:ln>
        </p:spPr>
        <p:txBody>
          <a:bodyPr vert="horz" wrap="square" lIns="0" tIns="0" rIns="0" bIns="0" rtlCol="0" anchor="ctr" anchorCtr="0"/>
          <a:lstStyle/>
          <a:p>
            <a:pPr indent="0" algn="ctr">
              <a:lnSpc>
                <a:spcPct val="125000"/>
              </a:lnSpc>
              <a:defRPr/>
            </a:pPr>
            <a:r>
              <a:rPr lang="en-US" sz="6400" b="1" i="0" u="none" strike="noStrike">
                <a:solidFill>
                  <a:srgbClr val="957B55"/>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35-60%</a:t>
            </a:r>
            <a:endParaRPr lang="en-US" sz="1100"/>
          </a:p>
        </p:txBody>
      </p:sp>
      <p:sp>
        <p:nvSpPr>
          <p:cNvPr id="6" name="AutoShape 6"/>
          <p:cNvSpPr/>
          <p:nvPr/>
        </p:nvSpPr>
        <p:spPr>
          <a:xfrm>
            <a:off x="508000" y="4165600"/>
            <a:ext cx="2794000" cy="381000"/>
          </a:xfrm>
          <a:prstGeom prst="rect">
            <a:avLst/>
          </a:prstGeom>
          <a:noFill/>
          <a:ln w="9501" cap="flat" cmpd="sng">
            <a:noFill/>
            <a:prstDash val="solid"/>
            <a:round/>
          </a:ln>
        </p:spPr>
        <p:txBody>
          <a:bodyPr vert="horz" wrap="square" lIns="0" tIns="0" rIns="0" bIns="0" rtlCol="0" anchor="ctr" anchorCtr="0"/>
          <a:lstStyle/>
          <a:p>
            <a:pPr indent="0" algn="ctr">
              <a:lnSpc>
                <a:spcPct val="125000"/>
              </a:lnSpc>
              <a:defRPr/>
            </a:pPr>
            <a:r>
              <a:rPr lang="en-US" b="1" i="0" u="none" strike="noStrike">
                <a:solidFill>
                  <a:srgbClr val="1F2329"/>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建筑总能耗占比</a:t>
            </a:r>
            <a:endParaRPr lang="en-US"/>
          </a:p>
        </p:txBody>
      </p:sp>
      <p:sp>
        <p:nvSpPr>
          <p:cNvPr id="7" name="AutoShape 7"/>
          <p:cNvSpPr/>
          <p:nvPr/>
        </p:nvSpPr>
        <p:spPr>
          <a:xfrm>
            <a:off x="320675" y="4797425"/>
            <a:ext cx="2854325" cy="762000"/>
          </a:xfrm>
          <a:prstGeom prst="rect">
            <a:avLst/>
          </a:prstGeom>
          <a:noFill/>
          <a:ln w="9501" cap="flat" cmpd="sng">
            <a:noFill/>
            <a:prstDash val="solid"/>
            <a:round/>
          </a:ln>
        </p:spPr>
        <p:txBody>
          <a:bodyPr vert="horz" wrap="square" lIns="0" tIns="0" rIns="0" bIns="0" rtlCol="0" anchor="t" anchorCtr="0"/>
          <a:lstStyle/>
          <a:p>
            <a:pPr indent="0" algn="ctr">
              <a:lnSpc>
                <a:spcPct val="108000"/>
              </a:lnSpc>
              <a:defRPr/>
            </a:pPr>
            <a:r>
              <a:rPr lang="en-US" sz="18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暖通空调(HVAC)系统</a:t>
            </a:r>
            <a:br>
              <a:rPr lang="en-US" sz="18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br>
            <a:r>
              <a:rPr lang="en-US" sz="18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是建筑节能控制的核心对象</a:t>
            </a:r>
            <a:endParaRPr lang="en-US" sz="1800"/>
          </a:p>
        </p:txBody>
      </p:sp>
      <p:sp>
        <p:nvSpPr>
          <p:cNvPr id="8" name="AutoShape 8"/>
          <p:cNvSpPr/>
          <p:nvPr/>
        </p:nvSpPr>
        <p:spPr>
          <a:xfrm>
            <a:off x="3683000" y="2070100"/>
            <a:ext cx="5080000" cy="3683000"/>
          </a:xfrm>
          <a:prstGeom prst="roundRect">
            <a:avLst>
              <a:gd name="adj" fmla="val 3448"/>
            </a:avLst>
          </a:prstGeom>
          <a:solidFill>
            <a:srgbClr val="FFFFFF">
              <a:alpha val="92000"/>
            </a:srgbClr>
          </a:solidFill>
          <a:ln w="25400" cap="flat" cmpd="sng">
            <a:noFill/>
            <a:prstDash val="solid"/>
            <a:round/>
          </a:ln>
          <a:effectLst>
            <a:outerShdw blurRad="127000" dist="50800" dir="5400000" algn="tl" rotWithShape="0">
              <a:srgbClr val="000000">
                <a:alpha val="10000"/>
              </a:srgbClr>
            </a:outerShdw>
          </a:effectLst>
        </p:spPr>
        <p:txBody>
          <a:bodyPr vert="horz" wrap="square" lIns="63500" tIns="63500" rIns="63500" bIns="63500" rtlCol="0" anchor="ctr"/>
          <a:lstStyle/>
          <a:p>
            <a:pPr algn="ctr">
              <a:defRPr/>
            </a:pPr>
          </a:p>
        </p:txBody>
      </p:sp>
      <p:sp>
        <p:nvSpPr>
          <p:cNvPr id="9" name="AutoShape 9"/>
          <p:cNvSpPr/>
          <p:nvPr/>
        </p:nvSpPr>
        <p:spPr>
          <a:xfrm>
            <a:off x="1437005" y="1557020"/>
            <a:ext cx="7131050" cy="4445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2400" b="1" i="0" u="none" strike="noStrike">
                <a:solidFill>
                  <a:srgbClr val="1F2329"/>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核心目标：基于</a:t>
            </a:r>
            <a:r>
              <a:rPr lang="zh-CN" altLang="en-US" sz="2400" b="1" i="0" u="none" strike="noStrike">
                <a:solidFill>
                  <a:srgbClr val="1F2329"/>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能源效率</a:t>
            </a:r>
            <a:r>
              <a:rPr lang="en-US" sz="2400" b="1" i="0" u="none" strike="noStrike">
                <a:solidFill>
                  <a:srgbClr val="1F2329"/>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的精细化监控与联动</a:t>
            </a:r>
            <a:endParaRPr lang="en-US" sz="2400"/>
          </a:p>
        </p:txBody>
      </p:sp>
      <p:sp>
        <p:nvSpPr>
          <p:cNvPr id="11" name="AutoShape 11"/>
          <p:cNvSpPr/>
          <p:nvPr/>
        </p:nvSpPr>
        <p:spPr>
          <a:xfrm>
            <a:off x="3810000" y="2205355"/>
            <a:ext cx="4572000" cy="1397000"/>
          </a:xfrm>
          <a:prstGeom prst="rect">
            <a:avLst/>
          </a:prstGeom>
          <a:noFill/>
          <a:ln w="9501" cap="flat" cmpd="sng">
            <a:noFill/>
            <a:prstDash val="solid"/>
            <a:round/>
          </a:ln>
        </p:spPr>
        <p:txBody>
          <a:bodyPr vert="horz" wrap="square" lIns="0" tIns="0" rIns="0" bIns="0" rtlCol="0" anchor="t" anchorCtr="0"/>
          <a:lstStyle/>
          <a:p>
            <a:pPr indent="0" algn="l">
              <a:lnSpc>
                <a:spcPct val="125000"/>
              </a:lnSpc>
              <a:defRPr/>
            </a:pPr>
            <a:r>
              <a:rPr lang="en-US" sz="2400" b="0" i="0" u="none" strike="noStrike">
                <a:solidFill>
                  <a:srgbClr val="3C3C3C"/>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作为建筑的“能耗大户”，HVAC系统的运行状态直接决定了建筑的节能效率。通过集成多维度传感器数据，建立可视化的监控模型，实现对空调机组、新风机组、末端设备的实时状态监测与智能联动控制，从而消除能源浪费，优化运行策略。</a:t>
            </a:r>
            <a:endParaRPr lang="en-US" sz="2400"/>
          </a:p>
        </p:txBody>
      </p:sp>
      <p:sp>
        <p:nvSpPr>
          <p:cNvPr id="13" name="AutoShape 13"/>
          <p:cNvSpPr/>
          <p:nvPr/>
        </p:nvSpPr>
        <p:spPr>
          <a:xfrm>
            <a:off x="1259840" y="5877560"/>
            <a:ext cx="6671945" cy="5715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1200" b="1" i="0" u="none" strike="noStrike">
                <a:solidFill>
                  <a:srgbClr val="957B55"/>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a:t>
            </a:r>
            <a:r>
              <a:rPr lang="en-US" sz="2400" b="1" i="0" u="none" strike="noStrike">
                <a:solidFill>
                  <a:srgbClr val="957B55"/>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核心逻辑：数据驱动决策，联动保障节能</a:t>
            </a:r>
            <a:endParaRPr lang="en-US" sz="24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863600"/>
            <a:ext cx="9144000" cy="5130800"/>
          </a:xfrm>
          <a:prstGeom prst="roundRect">
            <a:avLst>
              <a:gd name="adj" fmla="val 0"/>
            </a:avLst>
          </a:prstGeom>
          <a:solidFill>
            <a:srgbClr val="FFFFFF">
              <a:alpha val="8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683895" y="1268730"/>
            <a:ext cx="8128000" cy="635000"/>
          </a:xfrm>
          <a:prstGeom prst="roundRect">
            <a:avLst>
              <a:gd name="adj" fmla="val 20000"/>
            </a:avLst>
          </a:prstGeom>
          <a:solidFill>
            <a:srgbClr val="957B55">
              <a:alpha val="100000"/>
            </a:srgbClr>
          </a:solidFill>
          <a:ln w="25400" cap="flat" cmpd="sng">
            <a:noFill/>
            <a:prstDash val="solid"/>
            <a:round/>
          </a:ln>
        </p:spPr>
        <p:txBody>
          <a:bodyPr vert="horz" wrap="square" lIns="0" tIns="0" rIns="0" bIns="0" rtlCol="0" anchor="ctr" anchorCtr="0"/>
          <a:lstStyle/>
          <a:p>
            <a:pPr indent="0" algn="ctr">
              <a:lnSpc>
                <a:spcPct val="125000"/>
              </a:lnSpc>
              <a:defRPr/>
            </a:pPr>
            <a:r>
              <a:rPr lang="en-US" sz="22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核心控制逻辑：PID闭环控制</a:t>
            </a:r>
            <a:endParaRPr lang="en-US" sz="1100"/>
          </a:p>
        </p:txBody>
      </p:sp>
      <p:pic>
        <p:nvPicPr>
          <p:cNvPr id="4" name="Picture 4"/>
          <p:cNvPicPr>
            <a:picLocks noChangeAspect="1"/>
          </p:cNvPicPr>
          <p:nvPr/>
        </p:nvPicPr>
        <p:blipFill>
          <a:blip r:embed="rId1"/>
          <a:srcRect l="9102" r="9102"/>
          <a:stretch>
            <a:fillRect/>
          </a:stretch>
        </p:blipFill>
        <p:spPr>
          <a:xfrm>
            <a:off x="508000" y="2189480"/>
            <a:ext cx="2794000" cy="3302000"/>
          </a:xfrm>
          <a:prstGeom prst="roundRect">
            <a:avLst>
              <a:gd name="adj" fmla="val 6818"/>
            </a:avLst>
          </a:prstGeom>
          <a:noFill/>
          <a:ln w="25400" cap="flat" cmpd="sng">
            <a:solidFill>
              <a:srgbClr val="957B55">
                <a:alpha val="60000"/>
              </a:srgbClr>
            </a:solidFill>
            <a:prstDash val="solid"/>
            <a:round/>
          </a:ln>
          <a:effectLst>
            <a:outerShdw blurRad="127000" dist="50800" dir="2700000" algn="tl" rotWithShape="0">
              <a:srgbClr val="000000">
                <a:alpha val="15000"/>
              </a:srgbClr>
            </a:outerShdw>
          </a:effectLst>
        </p:spPr>
      </p:pic>
      <p:sp>
        <p:nvSpPr>
          <p:cNvPr id="5" name="AutoShape 5"/>
          <p:cNvSpPr/>
          <p:nvPr>
            <p:custDataLst>
              <p:tags r:id="rId2"/>
            </p:custDataLst>
          </p:nvPr>
        </p:nvSpPr>
        <p:spPr>
          <a:xfrm>
            <a:off x="3559175" y="2014220"/>
            <a:ext cx="5073650" cy="1141571"/>
          </a:xfrm>
          <a:prstGeom prst="roundRect">
            <a:avLst>
              <a:gd name="adj" fmla="val 8888"/>
            </a:avLst>
          </a:prstGeom>
          <a:solidFill>
            <a:srgbClr val="FFFFFF">
              <a:alpha val="95000"/>
            </a:srgbClr>
          </a:solidFill>
          <a:ln w="25400" cap="flat" cmpd="sng">
            <a:noFill/>
            <a:prstDash val="solid"/>
            <a:round/>
          </a:ln>
          <a:effectLst>
            <a:outerShdw blurRad="76200" dist="25400" dir="2700000" algn="tl" rotWithShape="0">
              <a:srgbClr val="000000">
                <a:alpha val="8000"/>
              </a:srgbClr>
            </a:outerShdw>
          </a:effectLst>
        </p:spPr>
        <p:txBody>
          <a:bodyPr vert="horz" wrap="square" lIns="63500" tIns="63500" rIns="63500" bIns="63500" rtlCol="0" anchor="ctr"/>
          <a:lstStyle/>
          <a:p>
            <a:pPr algn="ctr">
              <a:defRPr/>
            </a:pPr>
          </a:p>
        </p:txBody>
      </p:sp>
      <p:sp>
        <p:nvSpPr>
          <p:cNvPr id="6" name="AutoShape 6"/>
          <p:cNvSpPr/>
          <p:nvPr>
            <p:custDataLst>
              <p:tags r:id="rId3"/>
            </p:custDataLst>
          </p:nvPr>
        </p:nvSpPr>
        <p:spPr>
          <a:xfrm>
            <a:off x="3749437" y="2141061"/>
            <a:ext cx="4693126" cy="304419"/>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1600" b="1" i="0" u="none" strike="noStrike">
                <a:solidFill>
                  <a:srgbClr val="957B55"/>
                </a:solidFill>
                <a:latin typeface="Noto Sans SC" panose="020B0200000000000000" charset="-122"/>
                <a:ea typeface="Noto Sans SC" panose="020B0200000000000000" charset="-122"/>
                <a:cs typeface="Noto Sans SC" panose="020B0200000000000000" charset="-122"/>
                <a:sym typeface="Noto Sans SC" panose="020B0200000000000000" charset="-122"/>
              </a:rPr>
              <a:t>▌ </a:t>
            </a:r>
            <a:r>
              <a:rPr lang="en-US" b="1" i="0" u="none" strike="noStrike">
                <a:solidFill>
                  <a:srgbClr val="957B55"/>
                </a:solidFill>
                <a:latin typeface="Noto Sans SC" panose="020B0200000000000000" charset="-122"/>
                <a:ea typeface="Noto Sans SC" panose="020B0200000000000000" charset="-122"/>
                <a:cs typeface="Noto Sans SC" panose="020B0200000000000000" charset="-122"/>
                <a:sym typeface="Noto Sans SC" panose="020B0200000000000000" charset="-122"/>
              </a:rPr>
              <a:t>实时监测与偏差计算</a:t>
            </a:r>
            <a:endParaRPr lang="en-US"/>
          </a:p>
        </p:txBody>
      </p:sp>
      <p:sp>
        <p:nvSpPr>
          <p:cNvPr id="7" name="AutoShape 7"/>
          <p:cNvSpPr/>
          <p:nvPr>
            <p:custDataLst>
              <p:tags r:id="rId4"/>
            </p:custDataLst>
          </p:nvPr>
        </p:nvSpPr>
        <p:spPr>
          <a:xfrm>
            <a:off x="3749437" y="2521585"/>
            <a:ext cx="4693126" cy="570786"/>
          </a:xfrm>
          <a:prstGeom prst="rect">
            <a:avLst/>
          </a:prstGeom>
          <a:noFill/>
          <a:ln w="9501" cap="flat" cmpd="sng">
            <a:noFill/>
            <a:prstDash val="solid"/>
            <a:round/>
          </a:ln>
        </p:spPr>
        <p:txBody>
          <a:bodyPr vert="horz" wrap="square" lIns="0" tIns="0" rIns="0" bIns="0" rtlCol="0" anchor="ctr" anchorCtr="0"/>
          <a:lstStyle/>
          <a:p>
            <a:pPr indent="0" algn="l">
              <a:lnSpc>
                <a:spcPct val="108000"/>
              </a:lnSpc>
              <a:defRPr/>
            </a:pPr>
            <a:r>
              <a:rPr lang="en-US" sz="14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通过温度等传感器实时采集受控参数，与系统设定值进行比对，精准计算出两者之间的偏差，作为控制的依据</a:t>
            </a:r>
            <a:r>
              <a:rPr lang="en-US" sz="12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a:t>
            </a:r>
            <a:endParaRPr lang="en-US" sz="1100"/>
          </a:p>
        </p:txBody>
      </p:sp>
      <p:sp>
        <p:nvSpPr>
          <p:cNvPr id="8" name="AutoShape 8"/>
          <p:cNvSpPr/>
          <p:nvPr>
            <p:custDataLst>
              <p:tags r:id="rId5"/>
            </p:custDataLst>
          </p:nvPr>
        </p:nvSpPr>
        <p:spPr>
          <a:xfrm>
            <a:off x="3559175" y="3346053"/>
            <a:ext cx="5073650" cy="1141571"/>
          </a:xfrm>
          <a:prstGeom prst="roundRect">
            <a:avLst>
              <a:gd name="adj" fmla="val 8888"/>
            </a:avLst>
          </a:prstGeom>
          <a:solidFill>
            <a:srgbClr val="FFFFFF">
              <a:alpha val="95000"/>
            </a:srgbClr>
          </a:solidFill>
          <a:ln w="25400" cap="flat" cmpd="sng">
            <a:noFill/>
            <a:prstDash val="solid"/>
            <a:round/>
          </a:ln>
          <a:effectLst>
            <a:outerShdw blurRad="76200" dist="25400" dir="2700000" algn="tl" rotWithShape="0">
              <a:srgbClr val="000000">
                <a:alpha val="8000"/>
              </a:srgbClr>
            </a:outerShdw>
          </a:effectLst>
        </p:spPr>
        <p:txBody>
          <a:bodyPr vert="horz" wrap="square" lIns="63500" tIns="63500" rIns="63500" bIns="63500" rtlCol="0" anchor="ctr"/>
          <a:lstStyle/>
          <a:p>
            <a:pPr algn="ctr">
              <a:defRPr/>
            </a:pPr>
          </a:p>
        </p:txBody>
      </p:sp>
      <p:sp>
        <p:nvSpPr>
          <p:cNvPr id="9" name="AutoShape 9"/>
          <p:cNvSpPr/>
          <p:nvPr>
            <p:custDataLst>
              <p:tags r:id="rId6"/>
            </p:custDataLst>
          </p:nvPr>
        </p:nvSpPr>
        <p:spPr>
          <a:xfrm>
            <a:off x="3749437" y="3472894"/>
            <a:ext cx="4693126" cy="304419"/>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1600" b="1" i="0" u="none" strike="noStrike">
                <a:solidFill>
                  <a:srgbClr val="957B55"/>
                </a:solidFill>
                <a:latin typeface="Noto Sans SC" panose="020B0200000000000000" charset="-122"/>
                <a:ea typeface="Noto Sans SC" panose="020B0200000000000000" charset="-122"/>
                <a:cs typeface="Noto Sans SC" panose="020B0200000000000000" charset="-122"/>
                <a:sym typeface="Noto Sans SC" panose="020B0200000000000000" charset="-122"/>
              </a:rPr>
              <a:t>▌ </a:t>
            </a:r>
            <a:r>
              <a:rPr lang="en-US" b="1" i="0" u="none" strike="noStrike">
                <a:solidFill>
                  <a:srgbClr val="957B55"/>
                </a:solidFill>
                <a:latin typeface="Noto Sans SC" panose="020B0200000000000000" charset="-122"/>
                <a:ea typeface="Noto Sans SC" panose="020B0200000000000000" charset="-122"/>
                <a:cs typeface="Noto Sans SC" panose="020B0200000000000000" charset="-122"/>
                <a:sym typeface="Noto Sans SC" panose="020B0200000000000000" charset="-122"/>
              </a:rPr>
              <a:t>智能算法与执行调节</a:t>
            </a:r>
            <a:endParaRPr lang="en-US"/>
          </a:p>
        </p:txBody>
      </p:sp>
      <p:sp>
        <p:nvSpPr>
          <p:cNvPr id="10" name="AutoShape 10"/>
          <p:cNvSpPr/>
          <p:nvPr>
            <p:custDataLst>
              <p:tags r:id="rId7"/>
            </p:custDataLst>
          </p:nvPr>
        </p:nvSpPr>
        <p:spPr>
          <a:xfrm>
            <a:off x="3749437" y="3853418"/>
            <a:ext cx="4693126" cy="570786"/>
          </a:xfrm>
          <a:prstGeom prst="rect">
            <a:avLst/>
          </a:prstGeom>
          <a:noFill/>
          <a:ln w="9501" cap="flat" cmpd="sng">
            <a:noFill/>
            <a:prstDash val="solid"/>
            <a:round/>
          </a:ln>
        </p:spPr>
        <p:txBody>
          <a:bodyPr vert="horz" wrap="square" lIns="0" tIns="0" rIns="0" bIns="0" rtlCol="0" anchor="ctr" anchorCtr="0"/>
          <a:lstStyle/>
          <a:p>
            <a:pPr indent="0" algn="l">
              <a:lnSpc>
                <a:spcPct val="108000"/>
              </a:lnSpc>
              <a:defRPr/>
            </a:pPr>
            <a:r>
              <a:rPr lang="en-US" sz="14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PID控制器根据偏差的大小、累积量和变化速率，自动运算并输出控制信号，动态调节水阀、风阀等执行器的开度。</a:t>
            </a:r>
            <a:endParaRPr lang="en-US" sz="1400"/>
          </a:p>
        </p:txBody>
      </p:sp>
      <p:sp>
        <p:nvSpPr>
          <p:cNvPr id="11" name="AutoShape 11"/>
          <p:cNvSpPr/>
          <p:nvPr>
            <p:custDataLst>
              <p:tags r:id="rId8"/>
            </p:custDataLst>
          </p:nvPr>
        </p:nvSpPr>
        <p:spPr>
          <a:xfrm>
            <a:off x="3559175" y="4677886"/>
            <a:ext cx="5073650" cy="1141571"/>
          </a:xfrm>
          <a:prstGeom prst="roundRect">
            <a:avLst>
              <a:gd name="adj" fmla="val 8888"/>
            </a:avLst>
          </a:prstGeom>
          <a:solidFill>
            <a:srgbClr val="FFFFFF">
              <a:alpha val="95000"/>
            </a:srgbClr>
          </a:solidFill>
          <a:ln w="25400" cap="flat" cmpd="sng">
            <a:noFill/>
            <a:prstDash val="solid"/>
            <a:round/>
          </a:ln>
          <a:effectLst>
            <a:outerShdw blurRad="76200" dist="25400" dir="2700000" algn="tl" rotWithShape="0">
              <a:srgbClr val="000000">
                <a:alpha val="8000"/>
              </a:srgbClr>
            </a:outerShdw>
          </a:effectLst>
        </p:spPr>
        <p:txBody>
          <a:bodyPr vert="horz" wrap="square" lIns="63500" tIns="63500" rIns="63500" bIns="63500" rtlCol="0" anchor="ctr"/>
          <a:lstStyle/>
          <a:p>
            <a:pPr algn="ctr">
              <a:defRPr/>
            </a:pPr>
          </a:p>
        </p:txBody>
      </p:sp>
      <p:sp>
        <p:nvSpPr>
          <p:cNvPr id="12" name="AutoShape 12"/>
          <p:cNvSpPr/>
          <p:nvPr>
            <p:custDataLst>
              <p:tags r:id="rId9"/>
            </p:custDataLst>
          </p:nvPr>
        </p:nvSpPr>
        <p:spPr>
          <a:xfrm>
            <a:off x="3749437" y="4804727"/>
            <a:ext cx="4693126" cy="304419"/>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1600" b="1" i="0" u="none" strike="noStrike">
                <a:solidFill>
                  <a:srgbClr val="957B55"/>
                </a:solidFill>
                <a:latin typeface="Noto Sans SC" panose="020B0200000000000000" charset="-122"/>
                <a:ea typeface="Noto Sans SC" panose="020B0200000000000000" charset="-122"/>
                <a:cs typeface="Noto Sans SC" panose="020B0200000000000000" charset="-122"/>
                <a:sym typeface="Noto Sans SC" panose="020B0200000000000000" charset="-122"/>
              </a:rPr>
              <a:t>▌ </a:t>
            </a:r>
            <a:r>
              <a:rPr lang="en-US" b="1" i="0" u="none" strike="noStrike">
                <a:solidFill>
                  <a:srgbClr val="957B55"/>
                </a:solidFill>
                <a:latin typeface="Noto Sans SC" panose="020B0200000000000000" charset="-122"/>
                <a:ea typeface="Noto Sans SC" panose="020B0200000000000000" charset="-122"/>
                <a:cs typeface="Noto Sans SC" panose="020B0200000000000000" charset="-122"/>
                <a:sym typeface="Noto Sans SC" panose="020B0200000000000000" charset="-122"/>
              </a:rPr>
              <a:t>稳定控温与舒适节能</a:t>
            </a:r>
            <a:endParaRPr lang="en-US" b="1" i="0" u="none" strike="noStrike">
              <a:solidFill>
                <a:srgbClr val="957B55"/>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3" name="AutoShape 13"/>
          <p:cNvSpPr/>
          <p:nvPr>
            <p:custDataLst>
              <p:tags r:id="rId10"/>
            </p:custDataLst>
          </p:nvPr>
        </p:nvSpPr>
        <p:spPr>
          <a:xfrm>
            <a:off x="3749437" y="5185251"/>
            <a:ext cx="4693126" cy="570786"/>
          </a:xfrm>
          <a:prstGeom prst="rect">
            <a:avLst/>
          </a:prstGeom>
          <a:noFill/>
          <a:ln w="9501" cap="flat" cmpd="sng">
            <a:noFill/>
            <a:prstDash val="solid"/>
            <a:round/>
          </a:ln>
        </p:spPr>
        <p:txBody>
          <a:bodyPr vert="horz" wrap="square" lIns="0" tIns="0" rIns="0" bIns="0" rtlCol="0" anchor="ctr" anchorCtr="0"/>
          <a:lstStyle/>
          <a:p>
            <a:pPr indent="0" algn="l">
              <a:lnSpc>
                <a:spcPct val="108000"/>
              </a:lnSpc>
              <a:defRPr/>
            </a:pPr>
            <a:r>
              <a:rPr lang="en-US" sz="14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确保受控参数快速、稳定地维持在设定值附近，避免过冲和持续振荡，在保证环境舒适性的同时实现最优能耗控制。</a:t>
            </a:r>
            <a:endParaRPr lang="en-US" sz="1400"/>
          </a:p>
        </p:txBody>
      </p:sp>
      <p:sp>
        <p:nvSpPr>
          <p:cNvPr id="14" name="AutoShape 2"/>
          <p:cNvSpPr/>
          <p:nvPr/>
        </p:nvSpPr>
        <p:spPr>
          <a:xfrm>
            <a:off x="-36195" y="669290"/>
            <a:ext cx="5080000" cy="444500"/>
          </a:xfrm>
          <a:prstGeom prst="rect">
            <a:avLst/>
          </a:prstGeom>
          <a:noFill/>
          <a:ln w="9501" cap="flat" cmpd="sng">
            <a:noFill/>
            <a:prstDash val="solid"/>
            <a:round/>
          </a:ln>
        </p:spPr>
        <p:txBody>
          <a:bodyPr vert="horz" wrap="square" lIns="0" tIns="0" rIns="0" bIns="0" rtlCol="0" anchor="ctr" anchorCtr="0"/>
          <a:lstStyle/>
          <a:p>
            <a:pPr indent="0" algn="ctr">
              <a:lnSpc>
                <a:spcPct val="125000"/>
              </a:lnSpc>
              <a:defRPr/>
            </a:pPr>
            <a:r>
              <a:rPr 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暖通空调系统监控与联动逻辑</a:t>
            </a:r>
            <a:endParaRPr 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4"/>
          <p:cNvSpPr/>
          <p:nvPr/>
        </p:nvSpPr>
        <p:spPr>
          <a:xfrm>
            <a:off x="1281430" y="1384300"/>
            <a:ext cx="6029325" cy="406400"/>
          </a:xfrm>
          <a:prstGeom prst="rect">
            <a:avLst/>
          </a:prstGeom>
          <a:noFill/>
          <a:ln w="9501" cap="flat" cmpd="sng">
            <a:noFill/>
            <a:prstDash val="solid"/>
            <a:round/>
          </a:ln>
        </p:spPr>
        <p:txBody>
          <a:bodyPr vert="horz" wrap="square" lIns="0" tIns="0" rIns="0" bIns="0" rtlCol="0" anchor="ctr" anchorCtr="0"/>
          <a:lstStyle/>
          <a:p>
            <a:pPr indent="0" algn="ctr">
              <a:lnSpc>
                <a:spcPct val="125000"/>
              </a:lnSpc>
              <a:defRPr/>
            </a:pPr>
            <a:r>
              <a:rPr lang="en-US" sz="2400" b="1" i="0" u="none" strike="noStrike">
                <a:solidFill>
                  <a:srgbClr val="957B55"/>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核心控制逻辑：</a:t>
            </a:r>
            <a:r>
              <a:rPr lang="en-US" sz="2400" b="1" i="0" u="none" strike="noStrike">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时间与温度策略</a:t>
            </a:r>
            <a:endParaRPr lang="en-US" sz="2400"/>
          </a:p>
        </p:txBody>
      </p:sp>
      <p:pic>
        <p:nvPicPr>
          <p:cNvPr id="6" name="Picture 6"/>
          <p:cNvPicPr>
            <a:picLocks noChangeAspect="1"/>
          </p:cNvPicPr>
          <p:nvPr/>
        </p:nvPicPr>
        <p:blipFill>
          <a:blip r:embed="rId1"/>
          <a:srcRect l="2476" r="2476"/>
          <a:stretch>
            <a:fillRect/>
          </a:stretch>
        </p:blipFill>
        <p:spPr>
          <a:xfrm>
            <a:off x="635000" y="2006600"/>
            <a:ext cx="4064000" cy="2413000"/>
          </a:xfrm>
          <a:prstGeom prst="rect">
            <a:avLst/>
          </a:prstGeom>
          <a:noFill/>
          <a:ln w="25400" cap="flat" cmpd="sng">
            <a:noFill/>
            <a:prstDash val="solid"/>
            <a:round/>
          </a:ln>
        </p:spPr>
      </p:pic>
      <p:sp>
        <p:nvSpPr>
          <p:cNvPr id="7" name="AutoShape 7"/>
          <p:cNvSpPr/>
          <p:nvPr/>
        </p:nvSpPr>
        <p:spPr>
          <a:xfrm>
            <a:off x="635000" y="4673600"/>
            <a:ext cx="4064000" cy="1016000"/>
          </a:xfrm>
          <a:prstGeom prst="roundRect">
            <a:avLst>
              <a:gd name="adj" fmla="val 10000"/>
            </a:avLst>
          </a:prstGeom>
          <a:solidFill>
            <a:srgbClr val="FFFFFF">
              <a:alpha val="85000"/>
            </a:srgbClr>
          </a:solidFill>
          <a:ln w="12700" cap="flat" cmpd="sng">
            <a:solidFill>
              <a:srgbClr val="957B55">
                <a:alpha val="30000"/>
              </a:srgbClr>
            </a:solidFill>
            <a:prstDash val="solid"/>
            <a:round/>
          </a:ln>
        </p:spPr>
        <p:txBody>
          <a:bodyPr vert="horz" wrap="square" lIns="63500" tIns="63500" rIns="63500" bIns="63500" rtlCol="0" anchor="ctr"/>
          <a:lstStyle/>
          <a:p>
            <a:pPr algn="ctr">
              <a:defRPr/>
            </a:pPr>
          </a:p>
        </p:txBody>
      </p:sp>
      <p:sp>
        <p:nvSpPr>
          <p:cNvPr id="8" name="AutoShape 8"/>
          <p:cNvSpPr/>
          <p:nvPr/>
        </p:nvSpPr>
        <p:spPr>
          <a:xfrm>
            <a:off x="762000" y="4800600"/>
            <a:ext cx="3810000" cy="889000"/>
          </a:xfrm>
          <a:prstGeom prst="rect">
            <a:avLst/>
          </a:prstGeom>
          <a:noFill/>
          <a:ln w="9501" cap="flat" cmpd="sng">
            <a:noFill/>
            <a:prstDash val="solid"/>
            <a:round/>
          </a:ln>
        </p:spPr>
        <p:txBody>
          <a:bodyPr vert="horz" wrap="square" lIns="0" tIns="0" rIns="0" bIns="0" rtlCol="0" anchor="ctr" anchorCtr="0"/>
          <a:lstStyle/>
          <a:p>
            <a:pPr indent="0" algn="l">
              <a:lnSpc>
                <a:spcPct val="117000"/>
              </a:lnSpc>
              <a:defRPr/>
            </a:pPr>
            <a:r>
              <a:rPr lang="en-US" sz="1600" b="1" i="0" u="none" strike="noStrike">
                <a:solidFill>
                  <a:srgbClr val="957B55"/>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策略目标：</a:t>
            </a:r>
            <a:r>
              <a:rPr lang="en-US" sz="1600" b="0" i="0" u="none" strike="noStrike">
                <a:solidFill>
                  <a:srgbClr val="50505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在保证室内环境舒适度的前提下，通过智能化的时间调度与动态温度调整，最大限度地降低空调系统的能源消耗</a:t>
            </a:r>
            <a:r>
              <a:rPr lang="en-US" sz="1100" b="0" i="0" u="none" strike="noStrike">
                <a:solidFill>
                  <a:srgbClr val="50505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a:t>
            </a:r>
            <a:endParaRPr lang="en-US" sz="1100"/>
          </a:p>
        </p:txBody>
      </p:sp>
      <p:sp>
        <p:nvSpPr>
          <p:cNvPr id="9" name="AutoShape 9"/>
          <p:cNvSpPr/>
          <p:nvPr>
            <p:custDataLst>
              <p:tags r:id="rId2"/>
            </p:custDataLst>
          </p:nvPr>
        </p:nvSpPr>
        <p:spPr>
          <a:xfrm>
            <a:off x="4953000" y="2133600"/>
            <a:ext cx="3937000" cy="1143000"/>
          </a:xfrm>
          <a:prstGeom prst="roundRect">
            <a:avLst>
              <a:gd name="adj" fmla="val 11111"/>
            </a:avLst>
          </a:prstGeom>
          <a:solidFill>
            <a:srgbClr val="FFFFFF">
              <a:alpha val="90000"/>
            </a:srgbClr>
          </a:solidFill>
          <a:ln w="25400" cap="flat" cmpd="sng">
            <a:noFill/>
            <a:prstDash val="solid"/>
            <a:round/>
          </a:ln>
          <a:effectLst>
            <a:outerShdw blurRad="101600" dist="38100" dir="2700000" algn="tl" rotWithShape="0">
              <a:srgbClr val="000000">
                <a:alpha val="8000"/>
              </a:srgbClr>
            </a:outerShdw>
          </a:effectLst>
        </p:spPr>
        <p:txBody>
          <a:bodyPr vert="horz" wrap="square" lIns="63500" tIns="63500" rIns="63500" bIns="63500" rtlCol="0" anchor="ctr"/>
          <a:lstStyle/>
          <a:p>
            <a:pPr algn="ctr">
              <a:defRPr/>
            </a:pPr>
          </a:p>
        </p:txBody>
      </p:sp>
      <p:pic>
        <p:nvPicPr>
          <p:cNvPr id="10" name="Picture 10"/>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143500" y="2476500"/>
            <a:ext cx="457200" cy="457200"/>
          </a:xfrm>
          <a:prstGeom prst="rect">
            <a:avLst/>
          </a:prstGeom>
        </p:spPr>
      </p:pic>
      <p:sp>
        <p:nvSpPr>
          <p:cNvPr id="11" name="AutoShape 11"/>
          <p:cNvSpPr/>
          <p:nvPr>
            <p:custDataLst>
              <p:tags r:id="rId6"/>
            </p:custDataLst>
          </p:nvPr>
        </p:nvSpPr>
        <p:spPr>
          <a:xfrm>
            <a:off x="5715000" y="2286000"/>
            <a:ext cx="3048000" cy="3048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1400" b="1" i="0" u="none" strike="noStrike">
                <a:solidFill>
                  <a:srgbClr val="333333"/>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时间调度控制 (Time Scheduling)</a:t>
            </a:r>
            <a:endParaRPr lang="en-US" sz="1400" b="1" i="0" u="none" strike="noStrike">
              <a:solidFill>
                <a:srgbClr val="333333"/>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12" name="AutoShape 12"/>
          <p:cNvSpPr/>
          <p:nvPr>
            <p:custDataLst>
              <p:tags r:id="rId7"/>
            </p:custDataLst>
          </p:nvPr>
        </p:nvSpPr>
        <p:spPr>
          <a:xfrm>
            <a:off x="5715000" y="2641600"/>
            <a:ext cx="3048000" cy="508000"/>
          </a:xfrm>
          <a:prstGeom prst="rect">
            <a:avLst/>
          </a:prstGeom>
          <a:noFill/>
          <a:ln w="9501" cap="flat" cmpd="sng">
            <a:noFill/>
            <a:prstDash val="solid"/>
            <a:round/>
          </a:ln>
        </p:spPr>
        <p:txBody>
          <a:bodyPr vert="horz" wrap="square" lIns="0" tIns="0" rIns="0" bIns="0" rtlCol="0" anchor="t" anchorCtr="0"/>
          <a:lstStyle/>
          <a:p>
            <a:pPr indent="0" algn="l">
              <a:lnSpc>
                <a:spcPct val="108000"/>
              </a:lnSpc>
              <a:defRPr/>
            </a:pPr>
            <a:r>
              <a:rPr lang="en-US" sz="14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依据建筑使用时间表（工作日/周末、上下班）自动启停设备，彻底杜绝无人时段的无效能源浪费。</a:t>
            </a:r>
            <a:endParaRPr lang="en-US" sz="1400"/>
          </a:p>
        </p:txBody>
      </p:sp>
      <p:sp>
        <p:nvSpPr>
          <p:cNvPr id="13" name="AutoShape 13"/>
          <p:cNvSpPr/>
          <p:nvPr>
            <p:custDataLst>
              <p:tags r:id="rId8"/>
            </p:custDataLst>
          </p:nvPr>
        </p:nvSpPr>
        <p:spPr>
          <a:xfrm>
            <a:off x="4953000" y="3467100"/>
            <a:ext cx="3937000" cy="1143000"/>
          </a:xfrm>
          <a:prstGeom prst="roundRect">
            <a:avLst>
              <a:gd name="adj" fmla="val 11111"/>
            </a:avLst>
          </a:prstGeom>
          <a:solidFill>
            <a:srgbClr val="FFFFFF">
              <a:alpha val="90000"/>
            </a:srgbClr>
          </a:solidFill>
          <a:ln w="25400" cap="flat" cmpd="sng">
            <a:noFill/>
            <a:prstDash val="solid"/>
            <a:round/>
          </a:ln>
          <a:effectLst>
            <a:outerShdw blurRad="101600" dist="38100" dir="2700000" algn="tl" rotWithShape="0">
              <a:srgbClr val="000000">
                <a:alpha val="8000"/>
              </a:srgbClr>
            </a:outerShdw>
          </a:effectLst>
        </p:spPr>
        <p:txBody>
          <a:bodyPr vert="horz" wrap="square" lIns="63500" tIns="63500" rIns="63500" bIns="63500" rtlCol="0" anchor="ctr"/>
          <a:lstStyle/>
          <a:p>
            <a:pPr algn="ctr">
              <a:defRPr/>
            </a:pPr>
          </a:p>
        </p:txBody>
      </p:sp>
      <p:pic>
        <p:nvPicPr>
          <p:cNvPr id="14" name="Picture 14"/>
          <p:cNvPicPr>
            <a:picLocks noChangeAspect="1"/>
          </p:cNvPicPr>
          <p:nvPr>
            <p:custDataLst>
              <p:tags r:id="rId9"/>
            </p:custDataLst>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143500" y="3810000"/>
            <a:ext cx="457200" cy="457200"/>
          </a:xfrm>
          <a:prstGeom prst="rect">
            <a:avLst/>
          </a:prstGeom>
        </p:spPr>
      </p:pic>
      <p:sp>
        <p:nvSpPr>
          <p:cNvPr id="15" name="AutoShape 15"/>
          <p:cNvSpPr/>
          <p:nvPr>
            <p:custDataLst>
              <p:tags r:id="rId12"/>
            </p:custDataLst>
          </p:nvPr>
        </p:nvSpPr>
        <p:spPr>
          <a:xfrm>
            <a:off x="5715000" y="3619500"/>
            <a:ext cx="3048000" cy="3048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1400" b="1" i="0" u="none" strike="noStrike">
                <a:solidFill>
                  <a:srgbClr val="333333"/>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最佳启停控制 (Optimal Start/Stop)</a:t>
            </a:r>
            <a:endParaRPr lang="en-US" sz="1100"/>
          </a:p>
        </p:txBody>
      </p:sp>
      <p:sp>
        <p:nvSpPr>
          <p:cNvPr id="16" name="AutoShape 16"/>
          <p:cNvSpPr/>
          <p:nvPr>
            <p:custDataLst>
              <p:tags r:id="rId13"/>
            </p:custDataLst>
          </p:nvPr>
        </p:nvSpPr>
        <p:spPr>
          <a:xfrm>
            <a:off x="5715000" y="3975100"/>
            <a:ext cx="3048000" cy="690880"/>
          </a:xfrm>
          <a:prstGeom prst="rect">
            <a:avLst/>
          </a:prstGeom>
          <a:noFill/>
          <a:ln w="9501" cap="flat" cmpd="sng">
            <a:noFill/>
            <a:prstDash val="solid"/>
            <a:round/>
          </a:ln>
        </p:spPr>
        <p:txBody>
          <a:bodyPr vert="horz" wrap="square" lIns="0" tIns="0" rIns="0" bIns="0" rtlCol="0" anchor="t" anchorCtr="0"/>
          <a:lstStyle/>
          <a:p>
            <a:pPr indent="0" algn="l">
              <a:lnSpc>
                <a:spcPct val="108000"/>
              </a:lnSpc>
              <a:defRPr/>
            </a:pPr>
            <a:r>
              <a:rPr lang="en-US" sz="14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自学习建筑热特性，在人员到达前预冷/预热，离开后延迟关闭，在保证舒适度的同时最大化缩短运行时间。</a:t>
            </a:r>
            <a:endParaRPr lang="en-US" sz="1400"/>
          </a:p>
        </p:txBody>
      </p:sp>
      <p:sp>
        <p:nvSpPr>
          <p:cNvPr id="17" name="AutoShape 17"/>
          <p:cNvSpPr/>
          <p:nvPr>
            <p:custDataLst>
              <p:tags r:id="rId14"/>
            </p:custDataLst>
          </p:nvPr>
        </p:nvSpPr>
        <p:spPr>
          <a:xfrm>
            <a:off x="4953000" y="4800600"/>
            <a:ext cx="3937000" cy="1143000"/>
          </a:xfrm>
          <a:prstGeom prst="roundRect">
            <a:avLst>
              <a:gd name="adj" fmla="val 11111"/>
            </a:avLst>
          </a:prstGeom>
          <a:solidFill>
            <a:srgbClr val="FFFFFF">
              <a:alpha val="90000"/>
            </a:srgbClr>
          </a:solidFill>
          <a:ln w="25400" cap="flat" cmpd="sng">
            <a:noFill/>
            <a:prstDash val="solid"/>
            <a:round/>
          </a:ln>
          <a:effectLst>
            <a:outerShdw blurRad="101600" dist="38100" dir="2700000" algn="tl" rotWithShape="0">
              <a:srgbClr val="000000">
                <a:alpha val="8000"/>
              </a:srgbClr>
            </a:outerShdw>
          </a:effectLst>
        </p:spPr>
        <p:txBody>
          <a:bodyPr vert="horz" wrap="square" lIns="63500" tIns="63500" rIns="63500" bIns="63500" rtlCol="0" anchor="ctr"/>
          <a:lstStyle/>
          <a:p>
            <a:pPr algn="ctr">
              <a:defRPr/>
            </a:pPr>
          </a:p>
        </p:txBody>
      </p:sp>
      <p:pic>
        <p:nvPicPr>
          <p:cNvPr id="18" name="Picture 18"/>
          <p:cNvPicPr>
            <a:picLocks noChangeAspect="1"/>
          </p:cNvPicPr>
          <p:nvPr>
            <p:custDataLst>
              <p:tags r:id="rId15"/>
            </p:custDataLst>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5143500" y="5143500"/>
            <a:ext cx="457200" cy="457200"/>
          </a:xfrm>
          <a:prstGeom prst="rect">
            <a:avLst/>
          </a:prstGeom>
        </p:spPr>
      </p:pic>
      <p:sp>
        <p:nvSpPr>
          <p:cNvPr id="19" name="AutoShape 19"/>
          <p:cNvSpPr/>
          <p:nvPr>
            <p:custDataLst>
              <p:tags r:id="rId18"/>
            </p:custDataLst>
          </p:nvPr>
        </p:nvSpPr>
        <p:spPr>
          <a:xfrm>
            <a:off x="5715000" y="4953000"/>
            <a:ext cx="3048000" cy="3048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1400" b="1" i="0" u="none" strike="noStrike">
                <a:solidFill>
                  <a:srgbClr val="333333"/>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温度重置控制 (Temperature Reset)</a:t>
            </a:r>
            <a:endParaRPr lang="en-US" sz="1100"/>
          </a:p>
        </p:txBody>
      </p:sp>
      <p:sp>
        <p:nvSpPr>
          <p:cNvPr id="20" name="AutoShape 20"/>
          <p:cNvSpPr/>
          <p:nvPr>
            <p:custDataLst>
              <p:tags r:id="rId19"/>
            </p:custDataLst>
          </p:nvPr>
        </p:nvSpPr>
        <p:spPr>
          <a:xfrm>
            <a:off x="5715000" y="5308600"/>
            <a:ext cx="3048000" cy="508000"/>
          </a:xfrm>
          <a:prstGeom prst="rect">
            <a:avLst/>
          </a:prstGeom>
          <a:noFill/>
          <a:ln w="9501" cap="flat" cmpd="sng">
            <a:noFill/>
            <a:prstDash val="solid"/>
            <a:round/>
          </a:ln>
        </p:spPr>
        <p:txBody>
          <a:bodyPr vert="horz" wrap="square" lIns="0" tIns="0" rIns="0" bIns="0" rtlCol="0" anchor="t" anchorCtr="0"/>
          <a:lstStyle/>
          <a:p>
            <a:pPr indent="0" algn="l">
              <a:lnSpc>
                <a:spcPct val="108000"/>
              </a:lnSpc>
              <a:defRPr/>
            </a:pPr>
            <a:r>
              <a:rPr lang="en-US" sz="1400" b="0" i="0" u="none" strike="noStrike">
                <a:solidFill>
                  <a:srgbClr val="646464"/>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随室外温度动态调整供冷/供热设定值（如夏季提高冷水温度），避免过度调节，实现系统精细化节能。</a:t>
            </a:r>
            <a:endParaRPr lang="en-US" sz="1400"/>
          </a:p>
        </p:txBody>
      </p:sp>
      <p:sp>
        <p:nvSpPr>
          <p:cNvPr id="21" name="AutoShape 2"/>
          <p:cNvSpPr/>
          <p:nvPr/>
        </p:nvSpPr>
        <p:spPr>
          <a:xfrm>
            <a:off x="-36195" y="669290"/>
            <a:ext cx="5080000" cy="444500"/>
          </a:xfrm>
          <a:prstGeom prst="rect">
            <a:avLst/>
          </a:prstGeom>
          <a:noFill/>
          <a:ln w="9501" cap="flat" cmpd="sng">
            <a:noFill/>
            <a:prstDash val="solid"/>
            <a:round/>
          </a:ln>
        </p:spPr>
        <p:txBody>
          <a:bodyPr vert="horz" wrap="square" lIns="0" tIns="0" rIns="0" bIns="0" rtlCol="0" anchor="ctr" anchorCtr="0"/>
          <a:lstStyle/>
          <a:p>
            <a:pPr indent="0" algn="ctr">
              <a:lnSpc>
                <a:spcPct val="125000"/>
              </a:lnSpc>
              <a:defRPr/>
            </a:pPr>
            <a:r>
              <a:rPr 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暖通空调系统监控与联动逻辑</a:t>
            </a:r>
            <a:endParaRPr 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4"/>
          <p:cNvSpPr/>
          <p:nvPr/>
        </p:nvSpPr>
        <p:spPr>
          <a:xfrm>
            <a:off x="2794000" y="1028700"/>
            <a:ext cx="3556000" cy="717550"/>
          </a:xfrm>
          <a:prstGeom prst="rect">
            <a:avLst/>
          </a:prstGeom>
          <a:noFill/>
          <a:ln w="9501" cap="flat" cmpd="sng">
            <a:noFill/>
            <a:prstDash val="solid"/>
            <a:round/>
          </a:ln>
        </p:spPr>
        <p:txBody>
          <a:bodyPr vert="horz" wrap="square" lIns="0" tIns="0" rIns="0" bIns="0" rtlCol="0" anchor="ctr" anchorCtr="0"/>
          <a:lstStyle/>
          <a:p>
            <a:pPr indent="0" algn="ctr">
              <a:lnSpc>
                <a:spcPct val="125000"/>
              </a:lnSpc>
              <a:defRPr/>
            </a:pPr>
            <a:r>
              <a:rPr lang="en-US" sz="2400" b="1" i="0" u="none" strike="noStrike">
                <a:solidFill>
                  <a:srgbClr val="957B55"/>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核心控制：</a:t>
            </a:r>
            <a:r>
              <a:rPr lang="zh-CN" altLang="en-US" sz="2400" b="1" i="0" u="none" strike="noStrike">
                <a:solidFill>
                  <a:srgbClr val="1F2329"/>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节能</a:t>
            </a:r>
            <a:r>
              <a:rPr lang="en-US" sz="2400" b="1" i="0" u="none" strike="noStrike">
                <a:solidFill>
                  <a:srgbClr val="1F2329"/>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循环</a:t>
            </a:r>
            <a:endParaRPr lang="en-US" sz="2400"/>
          </a:p>
        </p:txBody>
      </p:sp>
      <p:pic>
        <p:nvPicPr>
          <p:cNvPr id="6" name="Picture 6"/>
          <p:cNvPicPr>
            <a:picLocks noChangeAspect="1"/>
          </p:cNvPicPr>
          <p:nvPr/>
        </p:nvPicPr>
        <p:blipFill>
          <a:blip r:embed="rId1"/>
          <a:srcRect l="414" r="414"/>
          <a:stretch>
            <a:fillRect/>
          </a:stretch>
        </p:blipFill>
        <p:spPr>
          <a:xfrm>
            <a:off x="254000" y="2006600"/>
            <a:ext cx="5334000" cy="3556000"/>
          </a:xfrm>
          <a:prstGeom prst="rect">
            <a:avLst/>
          </a:prstGeom>
          <a:noFill/>
          <a:ln w="25400" cap="flat" cmpd="sng">
            <a:noFill/>
            <a:prstDash val="solid"/>
            <a:round/>
          </a:ln>
        </p:spPr>
      </p:pic>
      <p:sp>
        <p:nvSpPr>
          <p:cNvPr id="7" name="AutoShape 7"/>
          <p:cNvSpPr/>
          <p:nvPr>
            <p:custDataLst>
              <p:tags r:id="rId2"/>
            </p:custDataLst>
          </p:nvPr>
        </p:nvSpPr>
        <p:spPr>
          <a:xfrm>
            <a:off x="5778500" y="2006600"/>
            <a:ext cx="3048000" cy="1714500"/>
          </a:xfrm>
          <a:prstGeom prst="roundRect">
            <a:avLst>
              <a:gd name="adj" fmla="val 5925"/>
            </a:avLst>
          </a:prstGeom>
          <a:solidFill>
            <a:srgbClr val="957B55">
              <a:alpha val="100000"/>
            </a:srgbClr>
          </a:solidFill>
          <a:ln w="25400" cap="flat" cmpd="sng">
            <a:noFill/>
            <a:prstDash val="solid"/>
            <a:round/>
          </a:ln>
        </p:spPr>
        <p:txBody>
          <a:bodyPr vert="horz" wrap="square" lIns="63500" tIns="63500" rIns="63500" bIns="63500" rtlCol="0" anchor="ctr"/>
          <a:lstStyle/>
          <a:p>
            <a:pPr algn="ctr">
              <a:defRPr/>
            </a:pPr>
          </a:p>
        </p:txBody>
      </p:sp>
      <p:sp>
        <p:nvSpPr>
          <p:cNvPr id="8" name="AutoShape 8"/>
          <p:cNvSpPr/>
          <p:nvPr/>
        </p:nvSpPr>
        <p:spPr>
          <a:xfrm>
            <a:off x="5905500" y="2133600"/>
            <a:ext cx="2794000" cy="3556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1600" b="1" i="0" u="none" strike="noStrike">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空气侧经济器 (Air-Side)</a:t>
            </a:r>
            <a:endParaRPr lang="en-US" sz="1100"/>
          </a:p>
        </p:txBody>
      </p:sp>
      <p:sp>
        <p:nvSpPr>
          <p:cNvPr id="9" name="AutoShape 9"/>
          <p:cNvSpPr/>
          <p:nvPr>
            <p:custDataLst>
              <p:tags r:id="rId3"/>
            </p:custDataLst>
          </p:nvPr>
        </p:nvSpPr>
        <p:spPr>
          <a:xfrm>
            <a:off x="5905500" y="2578100"/>
            <a:ext cx="2794000" cy="1016000"/>
          </a:xfrm>
          <a:prstGeom prst="rect">
            <a:avLst/>
          </a:prstGeom>
          <a:noFill/>
          <a:ln w="9501" cap="flat" cmpd="sng">
            <a:noFill/>
            <a:prstDash val="solid"/>
            <a:round/>
          </a:ln>
        </p:spPr>
        <p:txBody>
          <a:bodyPr vert="horz" wrap="square" lIns="0" tIns="0" rIns="0" bIns="0" rtlCol="0" anchor="t" anchorCtr="0"/>
          <a:lstStyle/>
          <a:p>
            <a:pPr indent="0" algn="l">
              <a:lnSpc>
                <a:spcPct val="108000"/>
              </a:lnSpc>
              <a:defRPr/>
            </a:pPr>
            <a:r>
              <a:rPr lang="en-US" sz="1400" b="0" i="0" u="none" strike="noStrike">
                <a:solidFill>
                  <a:srgbClr val="FFFFFF">
                    <a:alpha val="90196"/>
                  </a:srgb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当室外空气凉爽干燥时，系统自动增大新风量，利用自然冷源为室内降温，减少或关闭冷水机组，实现“开窗通风”式节能。</a:t>
            </a:r>
            <a:endParaRPr lang="en-US" sz="1400"/>
          </a:p>
        </p:txBody>
      </p:sp>
      <p:sp>
        <p:nvSpPr>
          <p:cNvPr id="10" name="AutoShape 10"/>
          <p:cNvSpPr/>
          <p:nvPr>
            <p:custDataLst>
              <p:tags r:id="rId4"/>
            </p:custDataLst>
          </p:nvPr>
        </p:nvSpPr>
        <p:spPr>
          <a:xfrm>
            <a:off x="5778500" y="3911600"/>
            <a:ext cx="3048000" cy="1714500"/>
          </a:xfrm>
          <a:prstGeom prst="roundRect">
            <a:avLst>
              <a:gd name="adj" fmla="val 5925"/>
            </a:avLst>
          </a:prstGeom>
          <a:solidFill>
            <a:srgbClr val="2F2637">
              <a:alpha val="100000"/>
            </a:srgbClr>
          </a:solidFill>
          <a:ln w="25400" cap="flat" cmpd="sng">
            <a:noFill/>
            <a:prstDash val="solid"/>
            <a:round/>
          </a:ln>
        </p:spPr>
        <p:txBody>
          <a:bodyPr vert="horz" wrap="square" lIns="63500" tIns="63500" rIns="63500" bIns="63500" rtlCol="0" anchor="ctr"/>
          <a:lstStyle/>
          <a:p>
            <a:pPr algn="ctr">
              <a:defRPr/>
            </a:pPr>
          </a:p>
        </p:txBody>
      </p:sp>
      <p:sp>
        <p:nvSpPr>
          <p:cNvPr id="11" name="AutoShape 11"/>
          <p:cNvSpPr/>
          <p:nvPr/>
        </p:nvSpPr>
        <p:spPr>
          <a:xfrm>
            <a:off x="5905500" y="4038600"/>
            <a:ext cx="2794000" cy="3556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1600" b="1" i="0" u="none" strike="noStrike">
                <a:solidFill>
                  <a:srgbClr val="957B55"/>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水侧经济器 (Water-Side)</a:t>
            </a:r>
            <a:endParaRPr lang="en-US" sz="1100"/>
          </a:p>
        </p:txBody>
      </p:sp>
      <p:sp>
        <p:nvSpPr>
          <p:cNvPr id="12" name="AutoShape 12"/>
          <p:cNvSpPr/>
          <p:nvPr>
            <p:custDataLst>
              <p:tags r:id="rId5"/>
            </p:custDataLst>
          </p:nvPr>
        </p:nvSpPr>
        <p:spPr>
          <a:xfrm>
            <a:off x="5905500" y="4483100"/>
            <a:ext cx="2794000" cy="1016000"/>
          </a:xfrm>
          <a:prstGeom prst="rect">
            <a:avLst/>
          </a:prstGeom>
          <a:noFill/>
          <a:ln w="9501" cap="flat" cmpd="sng">
            <a:noFill/>
            <a:prstDash val="solid"/>
            <a:round/>
          </a:ln>
        </p:spPr>
        <p:txBody>
          <a:bodyPr vert="horz" wrap="square" lIns="0" tIns="0" rIns="0" bIns="0" rtlCol="0" anchor="t" anchorCtr="0"/>
          <a:lstStyle/>
          <a:p>
            <a:pPr indent="0" algn="l">
              <a:lnSpc>
                <a:spcPct val="108000"/>
              </a:lnSpc>
              <a:defRPr/>
            </a:pPr>
            <a:r>
              <a:rPr lang="en-US" sz="1400" b="0" i="0" u="none" strike="noStrike">
                <a:solidFill>
                  <a:srgbClr val="DCDCDC"/>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过渡季节利用冷却塔直接制取低温冷却水，供给空调末端使用，完全替代冷水机组运行，节能效果显著，大幅降低能耗成本。</a:t>
            </a:r>
            <a:endParaRPr lang="en-US" sz="1400"/>
          </a:p>
        </p:txBody>
      </p:sp>
      <p:sp>
        <p:nvSpPr>
          <p:cNvPr id="21" name="AutoShape 2"/>
          <p:cNvSpPr/>
          <p:nvPr/>
        </p:nvSpPr>
        <p:spPr>
          <a:xfrm>
            <a:off x="-36195" y="669290"/>
            <a:ext cx="5080000" cy="444500"/>
          </a:xfrm>
          <a:prstGeom prst="rect">
            <a:avLst/>
          </a:prstGeom>
          <a:noFill/>
          <a:ln w="9501" cap="flat" cmpd="sng">
            <a:noFill/>
            <a:prstDash val="solid"/>
            <a:round/>
          </a:ln>
        </p:spPr>
        <p:txBody>
          <a:bodyPr vert="horz" wrap="square" lIns="0" tIns="0" rIns="0" bIns="0" rtlCol="0" anchor="ctr" anchorCtr="0"/>
          <a:lstStyle/>
          <a:p>
            <a:pPr indent="0" algn="ctr">
              <a:lnSpc>
                <a:spcPct val="125000"/>
              </a:lnSpc>
              <a:defRPr/>
            </a:pPr>
            <a:r>
              <a:rPr 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暖通空调系统监控与联动逻辑</a:t>
            </a:r>
            <a:endParaRPr 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81000" y="1181100"/>
            <a:ext cx="4572000" cy="635000"/>
          </a:xfrm>
          <a:prstGeom prst="roundRect">
            <a:avLst>
              <a:gd name="adj" fmla="val 0"/>
            </a:avLst>
          </a:prstGeom>
          <a:solidFill>
            <a:srgbClr val="755924">
              <a:alpha val="10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571500" y="1244600"/>
            <a:ext cx="4318000" cy="5080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22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前沿技术：AI驱动的智能调控</a:t>
            </a:r>
            <a:endParaRPr lang="en-US" sz="1100"/>
          </a:p>
        </p:txBody>
      </p:sp>
      <p:sp>
        <p:nvSpPr>
          <p:cNvPr id="4" name="AutoShape 4"/>
          <p:cNvSpPr/>
          <p:nvPr/>
        </p:nvSpPr>
        <p:spPr>
          <a:xfrm>
            <a:off x="508000" y="1863090"/>
            <a:ext cx="3683000" cy="4131310"/>
          </a:xfrm>
          <a:prstGeom prst="roundRect">
            <a:avLst>
              <a:gd name="adj" fmla="val 4137"/>
            </a:avLst>
          </a:prstGeom>
          <a:solidFill>
            <a:srgbClr val="FFFFFF">
              <a:alpha val="90000"/>
            </a:srgbClr>
          </a:solidFill>
          <a:ln w="12700" cap="flat" cmpd="sng">
            <a:solidFill>
              <a:srgbClr val="E6E1D7">
                <a:alpha val="100000"/>
              </a:srgbClr>
            </a:solidFill>
            <a:prstDash val="solid"/>
            <a:round/>
          </a:ln>
          <a:effectLst>
            <a:outerShdw blurRad="190500" dist="63500" dir="2700000" algn="tl" rotWithShape="0">
              <a:srgbClr val="755924">
                <a:alpha val="15000"/>
              </a:srgbClr>
            </a:outerShdw>
          </a:effectLst>
        </p:spPr>
        <p:txBody>
          <a:bodyPr vert="horz" wrap="square" lIns="63500" tIns="63500" rIns="63500" bIns="63500" rtlCol="0" anchor="ctr"/>
          <a:lstStyle/>
          <a:p>
            <a:pPr algn="ctr">
              <a:defRPr/>
            </a:pPr>
          </a:p>
        </p:txBody>
      </p:sp>
      <p:pic>
        <p:nvPicPr>
          <p:cNvPr id="5" name="Picture 5"/>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62000" y="2514600"/>
            <a:ext cx="406400" cy="406400"/>
          </a:xfrm>
          <a:prstGeom prst="rect">
            <a:avLst/>
          </a:prstGeom>
        </p:spPr>
      </p:pic>
      <p:sp>
        <p:nvSpPr>
          <p:cNvPr id="6" name="AutoShape 6"/>
          <p:cNvSpPr/>
          <p:nvPr/>
        </p:nvSpPr>
        <p:spPr>
          <a:xfrm>
            <a:off x="1333500" y="2514600"/>
            <a:ext cx="2667000" cy="4445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b="1" i="0" u="none" strike="noStrike">
                <a:solidFill>
                  <a:srgbClr val="5D4037"/>
                </a:solidFill>
                <a:latin typeface="Noto Sans SC" panose="020B0200000000000000" charset="-122"/>
                <a:ea typeface="Noto Sans SC" panose="020B0200000000000000" charset="-122"/>
                <a:cs typeface="Noto Sans SC" panose="020B0200000000000000" charset="-122"/>
                <a:sym typeface="Noto Sans SC" panose="020B0200000000000000" charset="-122"/>
              </a:rPr>
              <a:t>模型预测控制 (MPC)</a:t>
            </a:r>
            <a:endParaRPr lang="en-US"/>
          </a:p>
        </p:txBody>
      </p:sp>
      <p:cxnSp>
        <p:nvCxnSpPr>
          <p:cNvPr id="7" name="Connector 7"/>
          <p:cNvCxnSpPr/>
          <p:nvPr/>
        </p:nvCxnSpPr>
        <p:spPr>
          <a:xfrm rot="-13750">
            <a:off x="762013" y="3143250"/>
            <a:ext cx="3175000" cy="12700"/>
          </a:xfrm>
          <a:prstGeom prst="straightConnector1">
            <a:avLst/>
          </a:prstGeom>
          <a:solidFill>
            <a:srgbClr val="DEE0E3">
              <a:alpha val="100000"/>
            </a:srgbClr>
          </a:solidFill>
          <a:ln w="12700" cap="flat" cmpd="sng">
            <a:solidFill>
              <a:srgbClr val="D7CCC8">
                <a:alpha val="100000"/>
              </a:srgbClr>
            </a:solidFill>
            <a:prstDash val="solid"/>
            <a:round/>
            <a:headEnd type="none" w="med" len="med"/>
            <a:tailEnd type="none" w="med" len="med"/>
          </a:ln>
        </p:spPr>
      </p:cxnSp>
      <p:sp>
        <p:nvSpPr>
          <p:cNvPr id="8" name="AutoShape 8"/>
          <p:cNvSpPr/>
          <p:nvPr/>
        </p:nvSpPr>
        <p:spPr>
          <a:xfrm>
            <a:off x="762000" y="3340100"/>
            <a:ext cx="3175000" cy="3810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1600" b="1" i="0" u="none" strike="noStrike">
                <a:solidFill>
                  <a:srgbClr val="8D6E63"/>
                </a:solidFill>
                <a:latin typeface="Noto Sans SC" panose="020B0200000000000000" charset="-122"/>
                <a:ea typeface="Noto Sans SC" panose="020B0200000000000000" charset="-122"/>
                <a:cs typeface="Noto Sans SC" panose="020B0200000000000000" charset="-122"/>
                <a:sym typeface="Noto Sans SC" panose="020B0200000000000000" charset="-122"/>
              </a:rPr>
              <a:t>从</a:t>
            </a:r>
            <a:r>
              <a:rPr lang="en-US" sz="1800" b="1" i="0" u="none" strike="noStrike">
                <a:solidFill>
                  <a:srgbClr val="8D6E63"/>
                </a:solidFill>
                <a:latin typeface="Noto Sans SC" panose="020B0200000000000000" charset="-122"/>
                <a:ea typeface="Noto Sans SC" panose="020B0200000000000000" charset="-122"/>
                <a:cs typeface="Noto Sans SC" panose="020B0200000000000000" charset="-122"/>
                <a:sym typeface="Noto Sans SC" panose="020B0200000000000000" charset="-122"/>
              </a:rPr>
              <a:t>“经验主义”迈向“数据驱动</a:t>
            </a:r>
            <a:r>
              <a:rPr lang="en-US" sz="1600" b="1" i="0" u="none" strike="noStrike">
                <a:solidFill>
                  <a:srgbClr val="8D6E63"/>
                </a:solidFill>
                <a:latin typeface="Noto Sans SC" panose="020B0200000000000000" charset="-122"/>
                <a:ea typeface="Noto Sans SC" panose="020B0200000000000000" charset="-122"/>
                <a:cs typeface="Noto Sans SC" panose="020B0200000000000000" charset="-122"/>
                <a:sym typeface="Noto Sans SC" panose="020B0200000000000000" charset="-122"/>
              </a:rPr>
              <a:t>”</a:t>
            </a:r>
            <a:endParaRPr lang="en-US" sz="1600"/>
          </a:p>
        </p:txBody>
      </p:sp>
      <p:sp>
        <p:nvSpPr>
          <p:cNvPr id="9" name="AutoShape 9"/>
          <p:cNvSpPr/>
          <p:nvPr/>
        </p:nvSpPr>
        <p:spPr>
          <a:xfrm>
            <a:off x="762000" y="3911600"/>
            <a:ext cx="3175000" cy="16510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1400" b="0" i="0" u="none" strike="noStrike">
                <a:solidFill>
                  <a:srgbClr val="3E2723">
                    <a:alpha val="80000"/>
                  </a:srgbClr>
                </a:solidFill>
                <a:latin typeface="Noto Sans SC" panose="020B0200000000000000" charset="-122"/>
                <a:ea typeface="Noto Sans SC" panose="020B0200000000000000" charset="-122"/>
                <a:cs typeface="Noto Sans SC" panose="020B0200000000000000" charset="-122"/>
                <a:sym typeface="Noto Sans SC" panose="020B0200000000000000" charset="-122"/>
              </a:rPr>
              <a:t>系统建立建筑数学模型，深度融合天气预报与历史能耗数据。</a:t>
            </a:r>
            <a:endParaRPr lang="en-US" sz="1400"/>
          </a:p>
          <a:p>
            <a:pPr indent="0" algn="l">
              <a:lnSpc>
                <a:spcPct val="125000"/>
              </a:lnSpc>
            </a:pPr>
            <a:r>
              <a:rPr lang="en-US" sz="1400" b="0" i="0" u="none" strike="noStrike">
                <a:solidFill>
                  <a:srgbClr val="3E2723">
                    <a:alpha val="80000"/>
                  </a:srgbClr>
                </a:solidFill>
                <a:latin typeface="Noto Sans SC" panose="020B0200000000000000" charset="-122"/>
                <a:ea typeface="Noto Sans SC" panose="020B0200000000000000" charset="-122"/>
                <a:cs typeface="Noto Sans SC" panose="020B0200000000000000" charset="-122"/>
                <a:sym typeface="Noto Sans SC" panose="020B0200000000000000" charset="-122"/>
              </a:rPr>
              <a:t>预测未来数小时的冷热负荷需求，提前优化空调运行策略，实现全局能耗最优控制。</a:t>
            </a:r>
            <a:endParaRPr lang="en-US" sz="1400" b="0" i="0" u="none" strike="noStrike">
              <a:solidFill>
                <a:srgbClr val="3E2723">
                  <a:alpha val="80000"/>
                </a:srgbClr>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0" name="AutoShape 10"/>
          <p:cNvSpPr/>
          <p:nvPr/>
        </p:nvSpPr>
        <p:spPr>
          <a:xfrm>
            <a:off x="4572000" y="3060700"/>
            <a:ext cx="3175000" cy="3352165"/>
          </a:xfrm>
          <a:prstGeom prst="ellipse">
            <a:avLst/>
          </a:prstGeom>
          <a:solidFill>
            <a:srgbClr val="FFFFFF">
              <a:alpha val="60000"/>
            </a:srgbClr>
          </a:solidFill>
          <a:ln w="12700" cap="flat" cmpd="sng">
            <a:solidFill>
              <a:srgbClr val="EFEBE9">
                <a:alpha val="100000"/>
              </a:srgbClr>
            </a:solidFill>
            <a:prstDash val="solid"/>
            <a:round/>
          </a:ln>
        </p:spPr>
        <p:txBody>
          <a:bodyPr vert="horz" wrap="square" lIns="63500" tIns="63500" rIns="63500" bIns="63500" rtlCol="0" anchor="ctr"/>
          <a:lstStyle/>
          <a:p>
            <a:pPr algn="ctr">
              <a:defRPr/>
            </a:pPr>
          </a:p>
        </p:txBody>
      </p:sp>
      <p:sp>
        <p:nvSpPr>
          <p:cNvPr id="12" name="AutoShape 12"/>
          <p:cNvSpPr/>
          <p:nvPr/>
        </p:nvSpPr>
        <p:spPr>
          <a:xfrm>
            <a:off x="5016500" y="4905375"/>
            <a:ext cx="2667000" cy="762000"/>
          </a:xfrm>
          <a:prstGeom prst="rect">
            <a:avLst/>
          </a:prstGeom>
          <a:noFill/>
          <a:ln w="9501" cap="flat" cmpd="sng">
            <a:noFill/>
            <a:prstDash val="solid"/>
            <a:round/>
          </a:ln>
        </p:spPr>
        <p:txBody>
          <a:bodyPr vert="horz" wrap="square" lIns="0" tIns="0" rIns="0" bIns="0" rtlCol="0" anchor="ctr" anchorCtr="0"/>
          <a:lstStyle/>
          <a:p>
            <a:pPr indent="0" algn="ctr">
              <a:lnSpc>
                <a:spcPct val="108000"/>
              </a:lnSpc>
              <a:defRPr/>
            </a:pPr>
            <a:r>
              <a:rPr lang="en-US" sz="1800" b="1" i="0" u="none" strike="noStrike">
                <a:solidFill>
                  <a:srgbClr val="5D4037"/>
                </a:solidFill>
                <a:latin typeface="Noto Sans SC" panose="020B0200000000000000" charset="-122"/>
                <a:ea typeface="Noto Sans SC" panose="020B0200000000000000" charset="-122"/>
                <a:cs typeface="Noto Sans SC" panose="020B0200000000000000" charset="-122"/>
                <a:sym typeface="Noto Sans SC" panose="020B0200000000000000" charset="-122"/>
              </a:rPr>
              <a:t>AI 核心引擎</a:t>
            </a:r>
            <a:endParaRPr lang="en-US" sz="1800"/>
          </a:p>
          <a:p>
            <a:pPr indent="0" algn="ctr">
              <a:lnSpc>
                <a:spcPct val="125000"/>
              </a:lnSpc>
            </a:pPr>
            <a:r>
              <a:rPr lang="en-US" sz="1400" b="0" i="0" u="none" strike="noStrike">
                <a:solidFill>
                  <a:srgbClr val="795548">
                    <a:alpha val="80000"/>
                  </a:srgbClr>
                </a:solidFill>
                <a:latin typeface="Noto Sans SC" panose="020B0200000000000000" charset="-122"/>
                <a:ea typeface="Noto Sans SC" panose="020B0200000000000000" charset="-122"/>
                <a:cs typeface="Noto Sans SC" panose="020B0200000000000000" charset="-122"/>
                <a:sym typeface="Noto Sans SC" panose="020B0200000000000000" charset="-122"/>
              </a:rPr>
              <a:t>楼宇自控的“最强大脑”</a:t>
            </a:r>
            <a:endParaRPr lang="en-US" sz="1400" b="0" i="0" u="none" strike="noStrike">
              <a:solidFill>
                <a:srgbClr val="795548">
                  <a:alpha val="80000"/>
                </a:srgbClr>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pic>
        <p:nvPicPr>
          <p:cNvPr id="14" name="Picture 1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487035" y="1181100"/>
            <a:ext cx="406400" cy="406400"/>
          </a:xfrm>
          <a:prstGeom prst="rect">
            <a:avLst/>
          </a:prstGeom>
        </p:spPr>
      </p:pic>
      <p:sp>
        <p:nvSpPr>
          <p:cNvPr id="15" name="AutoShape 15"/>
          <p:cNvSpPr/>
          <p:nvPr/>
        </p:nvSpPr>
        <p:spPr>
          <a:xfrm>
            <a:off x="6058535" y="1181100"/>
            <a:ext cx="2667000" cy="4445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b="1" i="0" u="none" strike="noStrike">
                <a:solidFill>
                  <a:srgbClr val="5D4037"/>
                </a:solidFill>
                <a:latin typeface="Noto Sans SC" panose="020B0200000000000000" charset="-122"/>
                <a:ea typeface="Noto Sans SC" panose="020B0200000000000000" charset="-122"/>
                <a:cs typeface="Noto Sans SC" panose="020B0200000000000000" charset="-122"/>
                <a:sym typeface="Noto Sans SC" panose="020B0200000000000000" charset="-122"/>
              </a:rPr>
              <a:t>AIoT 与强化学习</a:t>
            </a:r>
            <a:endParaRPr lang="en-US"/>
          </a:p>
        </p:txBody>
      </p:sp>
      <p:cxnSp>
        <p:nvCxnSpPr>
          <p:cNvPr id="16" name="Connector 16"/>
          <p:cNvCxnSpPr/>
          <p:nvPr/>
        </p:nvCxnSpPr>
        <p:spPr>
          <a:xfrm rot="-13750">
            <a:off x="5487048" y="1809750"/>
            <a:ext cx="3175000" cy="12700"/>
          </a:xfrm>
          <a:prstGeom prst="straightConnector1">
            <a:avLst/>
          </a:prstGeom>
          <a:solidFill>
            <a:srgbClr val="DEE0E3">
              <a:alpha val="100000"/>
            </a:srgbClr>
          </a:solidFill>
          <a:ln w="12700" cap="flat" cmpd="sng">
            <a:solidFill>
              <a:srgbClr val="D7CCC8">
                <a:alpha val="100000"/>
              </a:srgbClr>
            </a:solidFill>
            <a:prstDash val="solid"/>
            <a:round/>
            <a:headEnd type="none" w="med" len="med"/>
            <a:tailEnd type="none" w="med" len="med"/>
          </a:ln>
        </p:spPr>
      </p:cxnSp>
      <p:sp>
        <p:nvSpPr>
          <p:cNvPr id="17" name="AutoShape 17"/>
          <p:cNvSpPr/>
          <p:nvPr/>
        </p:nvSpPr>
        <p:spPr>
          <a:xfrm>
            <a:off x="5487035" y="2006600"/>
            <a:ext cx="3175000" cy="381000"/>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1600" b="1" i="0" u="none" strike="noStrike">
                <a:solidFill>
                  <a:srgbClr val="8D6E63"/>
                </a:solidFill>
                <a:latin typeface="Noto Sans SC" panose="020B0200000000000000" charset="-122"/>
                <a:ea typeface="Noto Sans SC" panose="020B0200000000000000" charset="-122"/>
                <a:cs typeface="Noto Sans SC" panose="020B0200000000000000" charset="-122"/>
                <a:sym typeface="Noto Sans SC" panose="020B0200000000000000" charset="-122"/>
              </a:rPr>
              <a:t>从“被动响应”进化为“主动预判”</a:t>
            </a:r>
            <a:endParaRPr lang="en-US" sz="1600"/>
          </a:p>
        </p:txBody>
      </p:sp>
      <p:sp>
        <p:nvSpPr>
          <p:cNvPr id="18" name="AutoShape 18"/>
          <p:cNvSpPr/>
          <p:nvPr/>
        </p:nvSpPr>
        <p:spPr>
          <a:xfrm>
            <a:off x="5436235" y="2277110"/>
            <a:ext cx="3175000" cy="1915795"/>
          </a:xfrm>
          <a:prstGeom prst="rect">
            <a:avLst/>
          </a:prstGeom>
          <a:noFill/>
          <a:ln w="9501" cap="flat" cmpd="sng">
            <a:noFill/>
            <a:prstDash val="solid"/>
            <a:round/>
          </a:ln>
        </p:spPr>
        <p:txBody>
          <a:bodyPr vert="horz" wrap="square" lIns="0" tIns="0" rIns="0" bIns="0" rtlCol="0" anchor="ctr" anchorCtr="0"/>
          <a:lstStyle/>
          <a:p>
            <a:pPr indent="0" algn="l">
              <a:lnSpc>
                <a:spcPct val="125000"/>
              </a:lnSpc>
              <a:defRPr/>
            </a:pPr>
            <a:r>
              <a:rPr lang="en-US" sz="1400" b="0" i="0" u="none" strike="noStrike">
                <a:solidFill>
                  <a:srgbClr val="3E2723">
                    <a:alpha val="80000"/>
                  </a:srgbClr>
                </a:solidFill>
                <a:latin typeface="Noto Sans SC" panose="020B0200000000000000" charset="-122"/>
                <a:ea typeface="Noto Sans SC" panose="020B0200000000000000" charset="-122"/>
                <a:cs typeface="Noto Sans SC" panose="020B0200000000000000" charset="-122"/>
                <a:sym typeface="Noto Sans SC" panose="020B0200000000000000" charset="-122"/>
              </a:rPr>
              <a:t>部署多维传感器网络，利用AI算法实时分析人员行为、环境变化与能耗的动态关系。</a:t>
            </a:r>
            <a:endParaRPr lang="en-US" sz="1400"/>
          </a:p>
          <a:p>
            <a:pPr indent="0" algn="l">
              <a:lnSpc>
                <a:spcPct val="125000"/>
              </a:lnSpc>
            </a:pPr>
            <a:r>
              <a:rPr lang="en-US" sz="1400" b="0" i="0" u="none" strike="noStrike">
                <a:solidFill>
                  <a:srgbClr val="3E2723">
                    <a:alpha val="80000"/>
                  </a:srgbClr>
                </a:solidFill>
                <a:latin typeface="Noto Sans SC" panose="020B0200000000000000" charset="-122"/>
                <a:ea typeface="Noto Sans SC" panose="020B0200000000000000" charset="-122"/>
                <a:cs typeface="Noto Sans SC" panose="020B0200000000000000" charset="-122"/>
                <a:sym typeface="Noto Sans SC" panose="020B0200000000000000" charset="-122"/>
              </a:rPr>
              <a:t>通过强化学习持续迭代策略，动态调整运行参数，实现精细化、自适应的能耗管理。</a:t>
            </a:r>
            <a:endParaRPr lang="en-US" sz="1400" b="0" i="0" u="none" strike="noStrike">
              <a:solidFill>
                <a:srgbClr val="3E2723">
                  <a:alpha val="80000"/>
                </a:srgbClr>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21" name="AutoShape 2"/>
          <p:cNvSpPr/>
          <p:nvPr/>
        </p:nvSpPr>
        <p:spPr>
          <a:xfrm>
            <a:off x="-36195" y="669290"/>
            <a:ext cx="5080000" cy="444500"/>
          </a:xfrm>
          <a:prstGeom prst="rect">
            <a:avLst/>
          </a:prstGeom>
          <a:noFill/>
          <a:ln w="9501" cap="flat" cmpd="sng">
            <a:noFill/>
            <a:prstDash val="solid"/>
            <a:round/>
          </a:ln>
        </p:spPr>
        <p:txBody>
          <a:bodyPr vert="horz" wrap="square" lIns="0" tIns="0" rIns="0" bIns="0" rtlCol="0" anchor="ctr" anchorCtr="0"/>
          <a:lstStyle/>
          <a:p>
            <a:pPr indent="0" algn="ctr">
              <a:lnSpc>
                <a:spcPct val="125000"/>
              </a:lnSpc>
              <a:defRPr/>
            </a:pPr>
            <a:r>
              <a:rPr 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暖通空调系统监控与联动逻辑</a:t>
            </a:r>
            <a:endParaRPr lang="en-US" sz="2400" b="1" i="0" u="none" strike="noStrike">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Tree>
  </p:cSld>
  <p:clrMapOvr>
    <a:masterClrMapping/>
  </p:clrMapOvr>
</p:sld>
</file>

<file path=ppt/tags/tag1.xml><?xml version="1.0" encoding="utf-8"?>
<p:tagLst xmlns:p="http://schemas.openxmlformats.org/presentationml/2006/main">
  <p:tag name="KSO_WM_DIAGRAM_VIRTUALLY_FRAME" val="{&quot;height&quot;:400.05,&quot;left&quot;:11.3,&quot;top&quot;:99.95,&quot;width&quot;:908.7}"/>
</p:tagLst>
</file>

<file path=ppt/tags/tag10.xml><?xml version="1.0" encoding="utf-8"?>
<p:tagLst xmlns:p="http://schemas.openxmlformats.org/presentationml/2006/main">
  <p:tag name="KSO_WM_DIAGRAM_VIRTUALLY_FRAME" val="{&quot;height&quot;:319.4,&quot;left&quot;:280,&quot;top&quot;:90.6,&quot;width&quot;:400}"/>
</p:tagLst>
</file>

<file path=ppt/tags/tag100.xml><?xml version="1.0" encoding="utf-8"?>
<p:tagLst xmlns:p="http://schemas.openxmlformats.org/presentationml/2006/main">
  <p:tag name="KSO_WM_DIAGRAM_VIRTUALLY_FRAME" val="{&quot;height&quot;:289,&quot;left&quot;:325.1,&quot;top&quot;:156.2,&quot;width&quot;:375.5}"/>
</p:tagLst>
</file>

<file path=ppt/tags/tag101.xml><?xml version="1.0" encoding="utf-8"?>
<p:tagLst xmlns:p="http://schemas.openxmlformats.org/presentationml/2006/main">
  <p:tag name="KSO_WM_DIAGRAM_VIRTUALLY_FRAME" val="{&quot;height&quot;:289,&quot;left&quot;:325.1,&quot;top&quot;:156.2,&quot;width&quot;:375.5}"/>
</p:tagLst>
</file>

<file path=ppt/tags/tag102.xml><?xml version="1.0" encoding="utf-8"?>
<p:tagLst xmlns:p="http://schemas.openxmlformats.org/presentationml/2006/main">
  <p:tag name="KSO_WM_DIAGRAM_VIRTUALLY_FRAME" val="{&quot;height&quot;:289,&quot;left&quot;:325.1,&quot;top&quot;:156.2,&quot;width&quot;:375.5}"/>
</p:tagLst>
</file>

<file path=ppt/tags/tag103.xml><?xml version="1.0" encoding="utf-8"?>
<p:tagLst xmlns:p="http://schemas.openxmlformats.org/presentationml/2006/main">
  <p:tag name="KSO_WM_DIAGRAM_VIRTUALLY_FRAME" val="{&quot;height&quot;:289,&quot;left&quot;:325.1,&quot;top&quot;:156.2,&quot;width&quot;:375.5}"/>
</p:tagLst>
</file>

<file path=ppt/tags/tag104.xml><?xml version="1.0" encoding="utf-8"?>
<p:tagLst xmlns:p="http://schemas.openxmlformats.org/presentationml/2006/main">
  <p:tag name="KSO_WM_DIAGRAM_VIRTUALLY_FRAME" val="{&quot;height&quot;:289,&quot;left&quot;:325.1,&quot;top&quot;:156.2,&quot;width&quot;:375.5}"/>
</p:tagLst>
</file>

<file path=ppt/tags/tag105.xml><?xml version="1.0" encoding="utf-8"?>
<p:tagLst xmlns:p="http://schemas.openxmlformats.org/presentationml/2006/main">
  <p:tag name="KSO_WM_DIAGRAM_VIRTUALLY_FRAME" val="{&quot;height&quot;:289,&quot;left&quot;:325.1,&quot;top&quot;:156.2,&quot;width&quot;:375.5}"/>
</p:tagLst>
</file>

<file path=ppt/tags/tag106.xml><?xml version="1.0" encoding="utf-8"?>
<p:tagLst xmlns:p="http://schemas.openxmlformats.org/presentationml/2006/main">
  <p:tag name="KSO_WM_DIAGRAM_VIRTUALLY_FRAME" val="{&quot;height&quot;:289,&quot;left&quot;:325.1,&quot;top&quot;:156.2,&quot;width&quot;:375.5}"/>
</p:tagLst>
</file>

<file path=ppt/tags/tag107.xml><?xml version="1.0" encoding="utf-8"?>
<p:tagLst xmlns:p="http://schemas.openxmlformats.org/presentationml/2006/main">
  <p:tag name="KSO_WM_DIAGRAM_VIRTUALLY_FRAME" val="{&quot;height&quot;:140,&quot;left&quot;:35,&quot;top&quot;:280,&quot;width&quot;:665}"/>
</p:tagLst>
</file>

<file path=ppt/tags/tag108.xml><?xml version="1.0" encoding="utf-8"?>
<p:tagLst xmlns:p="http://schemas.openxmlformats.org/presentationml/2006/main">
  <p:tag name="KSO_WM_DIAGRAM_VIRTUALLY_FRAME" val="{&quot;height&quot;:140,&quot;left&quot;:35,&quot;top&quot;:280,&quot;width&quot;:665}"/>
</p:tagLst>
</file>

<file path=ppt/tags/tag109.xml><?xml version="1.0" encoding="utf-8"?>
<p:tagLst xmlns:p="http://schemas.openxmlformats.org/presentationml/2006/main">
  <p:tag name="KSO_WM_DIAGRAM_VIRTUALLY_FRAME" val="{&quot;height&quot;:140,&quot;left&quot;:35,&quot;top&quot;:280,&quot;width&quot;:665}"/>
</p:tagLst>
</file>

<file path=ppt/tags/tag11.xml><?xml version="1.0" encoding="utf-8"?>
<p:tagLst xmlns:p="http://schemas.openxmlformats.org/presentationml/2006/main">
  <p:tag name="KSO_WM_DIAGRAM_VIRTUALLY_FRAME" val="{&quot;height&quot;:319.4,&quot;left&quot;:280,&quot;top&quot;:90.6,&quot;width&quot;:400}"/>
</p:tagLst>
</file>

<file path=ppt/tags/tag110.xml><?xml version="1.0" encoding="utf-8"?>
<p:tagLst xmlns:p="http://schemas.openxmlformats.org/presentationml/2006/main">
  <p:tag name="KSO_WM_DIAGRAM_VIRTUALLY_FRAME" val="{&quot;height&quot;:140,&quot;left&quot;:35,&quot;top&quot;:280,&quot;width&quot;:665}"/>
</p:tagLst>
</file>

<file path=ppt/tags/tag111.xml><?xml version="1.0" encoding="utf-8"?>
<p:tagLst xmlns:p="http://schemas.openxmlformats.org/presentationml/2006/main">
  <p:tag name="KSO_WM_DIAGRAM_VIRTUALLY_FRAME" val="{&quot;height&quot;:140,&quot;left&quot;:35,&quot;top&quot;:280,&quot;width&quot;:665}"/>
</p:tagLst>
</file>

<file path=ppt/tags/tag112.xml><?xml version="1.0" encoding="utf-8"?>
<p:tagLst xmlns:p="http://schemas.openxmlformats.org/presentationml/2006/main">
  <p:tag name="KSO_WM_DIAGRAM_VIRTUALLY_FRAME" val="{&quot;height&quot;:140,&quot;left&quot;:35,&quot;top&quot;:280,&quot;width&quot;:665}"/>
</p:tagLst>
</file>

<file path=ppt/tags/tag113.xml><?xml version="1.0" encoding="utf-8"?>
<p:tagLst xmlns:p="http://schemas.openxmlformats.org/presentationml/2006/main">
  <p:tag name="KSO_WM_DIAGRAM_VIRTUALLY_FRAME" val="{&quot;height&quot;:140,&quot;left&quot;:35,&quot;top&quot;:280,&quot;width&quot;:665}"/>
</p:tagLst>
</file>

<file path=ppt/tags/tag114.xml><?xml version="1.0" encoding="utf-8"?>
<p:tagLst xmlns:p="http://schemas.openxmlformats.org/presentationml/2006/main">
  <p:tag name="KSO_WM_DIAGRAM_VIRTUALLY_FRAME" val="{&quot;height&quot;:140,&quot;left&quot;:35,&quot;top&quot;:280,&quot;width&quot;:665}"/>
</p:tagLst>
</file>

<file path=ppt/tags/tag115.xml><?xml version="1.0" encoding="utf-8"?>
<p:tagLst xmlns:p="http://schemas.openxmlformats.org/presentationml/2006/main">
  <p:tag name="KSO_WM_DIAGRAM_VIRTUALLY_FRAME" val="{&quot;height&quot;:140,&quot;left&quot;:35,&quot;top&quot;:280,&quot;width&quot;:665}"/>
</p:tagLst>
</file>

<file path=ppt/tags/tag116.xml><?xml version="1.0" encoding="utf-8"?>
<p:tagLst xmlns:p="http://schemas.openxmlformats.org/presentationml/2006/main">
  <p:tag name="KSO_WM_DIAGRAM_VIRTUALLY_FRAME" val="{&quot;height&quot;:368,&quot;left&quot;:310,&quot;top&quot;:90,&quot;width&quot;:390}"/>
</p:tagLst>
</file>

<file path=ppt/tags/tag117.xml><?xml version="1.0" encoding="utf-8"?>
<p:tagLst xmlns:p="http://schemas.openxmlformats.org/presentationml/2006/main">
  <p:tag name="KSO_WM_DIAGRAM_VIRTUALLY_FRAME" val="{&quot;height&quot;:368,&quot;left&quot;:310,&quot;top&quot;:90,&quot;width&quot;:390}"/>
</p:tagLst>
</file>

<file path=ppt/tags/tag118.xml><?xml version="1.0" encoding="utf-8"?>
<p:tagLst xmlns:p="http://schemas.openxmlformats.org/presentationml/2006/main">
  <p:tag name="KSO_WM_DIAGRAM_VIRTUALLY_FRAME" val="{&quot;height&quot;:368,&quot;left&quot;:310,&quot;top&quot;:90,&quot;width&quot;:390}"/>
</p:tagLst>
</file>

<file path=ppt/tags/tag119.xml><?xml version="1.0" encoding="utf-8"?>
<p:tagLst xmlns:p="http://schemas.openxmlformats.org/presentationml/2006/main">
  <p:tag name="KSO_WM_DIAGRAM_VIRTUALLY_FRAME" val="{&quot;height&quot;:368,&quot;left&quot;:310,&quot;top&quot;:90,&quot;width&quot;:390}"/>
</p:tagLst>
</file>

<file path=ppt/tags/tag12.xml><?xml version="1.0" encoding="utf-8"?>
<p:tagLst xmlns:p="http://schemas.openxmlformats.org/presentationml/2006/main">
  <p:tag name="KSO_WM_DIAGRAM_VIRTUALLY_FRAME" val="{&quot;height&quot;:319.4,&quot;left&quot;:280,&quot;top&quot;:90.6,&quot;width&quot;:400}"/>
</p:tagLst>
</file>

<file path=ppt/tags/tag120.xml><?xml version="1.0" encoding="utf-8"?>
<p:tagLst xmlns:p="http://schemas.openxmlformats.org/presentationml/2006/main">
  <p:tag name="KSO_WM_DIAGRAM_VIRTUALLY_FRAME" val="{&quot;height&quot;:368,&quot;left&quot;:310,&quot;top&quot;:90,&quot;width&quot;:390}"/>
</p:tagLst>
</file>

<file path=ppt/tags/tag121.xml><?xml version="1.0" encoding="utf-8"?>
<p:tagLst xmlns:p="http://schemas.openxmlformats.org/presentationml/2006/main">
  <p:tag name="KSO_WM_DIAGRAM_VIRTUALLY_FRAME" val="{&quot;height&quot;:368,&quot;left&quot;:310,&quot;top&quot;:90,&quot;width&quot;:390}"/>
</p:tagLst>
</file>

<file path=ppt/tags/tag122.xml><?xml version="1.0" encoding="utf-8"?>
<p:tagLst xmlns:p="http://schemas.openxmlformats.org/presentationml/2006/main">
  <p:tag name="KSO_WM_DIAGRAM_VIRTUALLY_FRAME" val="{&quot;height&quot;:379.45,&quot;left&quot;:331.55,&quot;top&quot;:99.5,&quot;width&quot;:568.1}"/>
</p:tagLst>
</file>

<file path=ppt/tags/tag123.xml><?xml version="1.0" encoding="utf-8"?>
<p:tagLst xmlns:p="http://schemas.openxmlformats.org/presentationml/2006/main">
  <p:tag name="KSO_WM_DIAGRAM_VIRTUALLY_FRAME" val="{&quot;height&quot;:379.45,&quot;left&quot;:331.55,&quot;top&quot;:99.5,&quot;width&quot;:568.1}"/>
</p:tagLst>
</file>

<file path=ppt/tags/tag124.xml><?xml version="1.0" encoding="utf-8"?>
<p:tagLst xmlns:p="http://schemas.openxmlformats.org/presentationml/2006/main">
  <p:tag name="KSO_WM_DIAGRAM_VIRTUALLY_FRAME" val="{&quot;height&quot;:379.45,&quot;left&quot;:331.55,&quot;top&quot;:99.5,&quot;width&quot;:568.1}"/>
</p:tagLst>
</file>

<file path=ppt/tags/tag125.xml><?xml version="1.0" encoding="utf-8"?>
<p:tagLst xmlns:p="http://schemas.openxmlformats.org/presentationml/2006/main">
  <p:tag name="KSO_WM_DIAGRAM_VIRTUALLY_FRAME" val="{&quot;height&quot;:379.45,&quot;left&quot;:331.55,&quot;top&quot;:99.5,&quot;width&quot;:568.1}"/>
</p:tagLst>
</file>

<file path=ppt/tags/tag126.xml><?xml version="1.0" encoding="utf-8"?>
<p:tagLst xmlns:p="http://schemas.openxmlformats.org/presentationml/2006/main">
  <p:tag name="KSO_WM_DIAGRAM_VIRTUALLY_FRAME" val="{&quot;height&quot;:379.45,&quot;left&quot;:331.55,&quot;top&quot;:99.5,&quot;width&quot;:568.1}"/>
</p:tagLst>
</file>

<file path=ppt/tags/tag127.xml><?xml version="1.0" encoding="utf-8"?>
<p:tagLst xmlns:p="http://schemas.openxmlformats.org/presentationml/2006/main">
  <p:tag name="KSO_WM_DIAGRAM_VIRTUALLY_FRAME" val="{&quot;height&quot;:379.45,&quot;left&quot;:331.55,&quot;top&quot;:99.5,&quot;width&quot;:568.1}"/>
</p:tagLst>
</file>

<file path=ppt/tags/tag128.xml><?xml version="1.0" encoding="utf-8"?>
<p:tagLst xmlns:p="http://schemas.openxmlformats.org/presentationml/2006/main">
  <p:tag name="KSO_WM_DIAGRAM_VIRTUALLY_FRAME" val="{&quot;height&quot;:379.45,&quot;left&quot;:331.55,&quot;top&quot;:99.5,&quot;width&quot;:568.1}"/>
</p:tagLst>
</file>

<file path=ppt/tags/tag129.xml><?xml version="1.0" encoding="utf-8"?>
<p:tagLst xmlns:p="http://schemas.openxmlformats.org/presentationml/2006/main">
  <p:tag name="KSO_WM_DIAGRAM_VIRTUALLY_FRAME" val="{&quot;height&quot;:379.45,&quot;left&quot;:331.55,&quot;top&quot;:99.5,&quot;width&quot;:568.1}"/>
</p:tagLst>
</file>

<file path=ppt/tags/tag13.xml><?xml version="1.0" encoding="utf-8"?>
<p:tagLst xmlns:p="http://schemas.openxmlformats.org/presentationml/2006/main">
  <p:tag name="KSO_WM_DIAGRAM_VIRTUALLY_FRAME" val="{&quot;height&quot;:319.4,&quot;left&quot;:280,&quot;top&quot;:90.6,&quot;width&quot;:400}"/>
</p:tagLst>
</file>

<file path=ppt/tags/tag130.xml><?xml version="1.0" encoding="utf-8"?>
<p:tagLst xmlns:p="http://schemas.openxmlformats.org/presentationml/2006/main">
  <p:tag name="KSO_WM_DIAGRAM_VIRTUALLY_FRAME" val="{&quot;height&quot;:379.45,&quot;left&quot;:331.55,&quot;top&quot;:99.5,&quot;width&quot;:568.1}"/>
</p:tagLst>
</file>

<file path=ppt/tags/tag131.xml><?xml version="1.0" encoding="utf-8"?>
<p:tagLst xmlns:p="http://schemas.openxmlformats.org/presentationml/2006/main">
  <p:tag name="KSO_WM_DIAGRAM_VIRTUALLY_FRAME" val="{&quot;height&quot;:379.45,&quot;left&quot;:331.55,&quot;top&quot;:99.5,&quot;width&quot;:568.1}"/>
</p:tagLst>
</file>

<file path=ppt/tags/tag132.xml><?xml version="1.0" encoding="utf-8"?>
<p:tagLst xmlns:p="http://schemas.openxmlformats.org/presentationml/2006/main">
  <p:tag name="KSO_WM_DIAGRAM_VIRTUALLY_FRAME" val="{&quot;height&quot;:379.45,&quot;left&quot;:331.55,&quot;top&quot;:99.5,&quot;width&quot;:568.1}"/>
</p:tagLst>
</file>

<file path=ppt/tags/tag133.xml><?xml version="1.0" encoding="utf-8"?>
<p:tagLst xmlns:p="http://schemas.openxmlformats.org/presentationml/2006/main">
  <p:tag name="KSO_WM_DIAGRAM_VIRTUALLY_FRAME" val="{&quot;height&quot;:379.45,&quot;left&quot;:331.55,&quot;top&quot;:99.5,&quot;width&quot;:568.1}"/>
</p:tagLst>
</file>

<file path=ppt/tags/tag134.xml><?xml version="1.0" encoding="utf-8"?>
<p:tagLst xmlns:p="http://schemas.openxmlformats.org/presentationml/2006/main">
  <p:tag name="KSO_WM_DIAGRAM_VIRTUALLY_FRAME" val="{&quot;height&quot;:379.45,&quot;left&quot;:331.55,&quot;top&quot;:99.5,&quot;width&quot;:568.1}"/>
</p:tagLst>
</file>

<file path=ppt/tags/tag135.xml><?xml version="1.0" encoding="utf-8"?>
<p:tagLst xmlns:p="http://schemas.openxmlformats.org/presentationml/2006/main">
  <p:tag name="KSO_WM_DIAGRAM_VIRTUALLY_FRAME" val="{&quot;height&quot;:379.45,&quot;left&quot;:331.55,&quot;top&quot;:99.5,&quot;width&quot;:568.1}"/>
</p:tagLst>
</file>

<file path=ppt/tags/tag136.xml><?xml version="1.0" encoding="utf-8"?>
<p:tagLst xmlns:p="http://schemas.openxmlformats.org/presentationml/2006/main">
  <p:tag name="KSO_WM_DIAGRAM_VIRTUALLY_FRAME" val="{&quot;height&quot;:379.45,&quot;left&quot;:331.55,&quot;top&quot;:99.5,&quot;width&quot;:568.1}"/>
</p:tagLst>
</file>

<file path=ppt/tags/tag137.xml><?xml version="1.0" encoding="utf-8"?>
<p:tagLst xmlns:p="http://schemas.openxmlformats.org/presentationml/2006/main">
  <p:tag name="KSO_WM_DIAGRAM_VIRTUALLY_FRAME" val="{&quot;height&quot;:379.45,&quot;left&quot;:331.55,&quot;top&quot;:99.5,&quot;width&quot;:568.1}"/>
</p:tagLst>
</file>

<file path=ppt/tags/tag138.xml><?xml version="1.0" encoding="utf-8"?>
<p:tagLst xmlns:p="http://schemas.openxmlformats.org/presentationml/2006/main">
  <p:tag name="KSO_WM_DIAGRAM_VIRTUALLY_FRAME" val="{&quot;height&quot;:379.45,&quot;left&quot;:331.55,&quot;top&quot;:99.5,&quot;width&quot;:568.1}"/>
</p:tagLst>
</file>

<file path=ppt/tags/tag139.xml><?xml version="1.0" encoding="utf-8"?>
<p:tagLst xmlns:p="http://schemas.openxmlformats.org/presentationml/2006/main">
  <p:tag name="KSO_WM_DIAGRAM_VIRTUALLY_FRAME" val="{&quot;height&quot;:379.45,&quot;left&quot;:331.55,&quot;top&quot;:99.5,&quot;width&quot;:568.1}"/>
</p:tagLst>
</file>

<file path=ppt/tags/tag14.xml><?xml version="1.0" encoding="utf-8"?>
<p:tagLst xmlns:p="http://schemas.openxmlformats.org/presentationml/2006/main">
  <p:tag name="KSO_WM_DIAGRAM_VIRTUALLY_FRAME" val="{&quot;height&quot;:319.4,&quot;left&quot;:280,&quot;top&quot;:90.6,&quot;width&quot;:400}"/>
</p:tagLst>
</file>

<file path=ppt/tags/tag140.xml><?xml version="1.0" encoding="utf-8"?>
<p:tagLst xmlns:p="http://schemas.openxmlformats.org/presentationml/2006/main">
  <p:tag name="KSO_WM_DIAGRAM_VIRTUALLY_FRAME" val="{&quot;height&quot;:240,&quot;left&quot;:-6.9,&quot;top&quot;:136.25,&quot;width&quot;:850.95}"/>
</p:tagLst>
</file>

<file path=ppt/tags/tag141.xml><?xml version="1.0" encoding="utf-8"?>
<p:tagLst xmlns:p="http://schemas.openxmlformats.org/presentationml/2006/main">
  <p:tag name="KSO_WM_DIAGRAM_VIRTUALLY_FRAME" val="{&quot;height&quot;:240,&quot;left&quot;:-6.9,&quot;top&quot;:136.25,&quot;width&quot;:850.95}"/>
</p:tagLst>
</file>

<file path=ppt/tags/tag142.xml><?xml version="1.0" encoding="utf-8"?>
<p:tagLst xmlns:p="http://schemas.openxmlformats.org/presentationml/2006/main">
  <p:tag name="KSO_WM_DIAGRAM_VIRTUALLY_FRAME" val="{&quot;height&quot;:240,&quot;left&quot;:-6.9,&quot;top&quot;:136.25,&quot;width&quot;:850.95}"/>
</p:tagLst>
</file>

<file path=ppt/tags/tag143.xml><?xml version="1.0" encoding="utf-8"?>
<p:tagLst xmlns:p="http://schemas.openxmlformats.org/presentationml/2006/main">
  <p:tag name="KSO_WM_DIAGRAM_VIRTUALLY_FRAME" val="{&quot;height&quot;:240,&quot;left&quot;:-6.9,&quot;top&quot;:136.25,&quot;width&quot;:850.95}"/>
</p:tagLst>
</file>

<file path=ppt/tags/tag144.xml><?xml version="1.0" encoding="utf-8"?>
<p:tagLst xmlns:p="http://schemas.openxmlformats.org/presentationml/2006/main">
  <p:tag name="KSO_WM_DIAGRAM_VIRTUALLY_FRAME" val="{&quot;height&quot;:240,&quot;left&quot;:-6.9,&quot;top&quot;:136.25,&quot;width&quot;:850.95}"/>
</p:tagLst>
</file>

<file path=ppt/tags/tag145.xml><?xml version="1.0" encoding="utf-8"?>
<p:tagLst xmlns:p="http://schemas.openxmlformats.org/presentationml/2006/main">
  <p:tag name="KSO_WM_DIAGRAM_VIRTUALLY_FRAME" val="{&quot;height&quot;:240,&quot;left&quot;:-6.9,&quot;top&quot;:136.25,&quot;width&quot;:850.95}"/>
</p:tagLst>
</file>

<file path=ppt/tags/tag146.xml><?xml version="1.0" encoding="utf-8"?>
<p:tagLst xmlns:p="http://schemas.openxmlformats.org/presentationml/2006/main">
  <p:tag name="KSO_WM_DIAGRAM_VIRTUALLY_FRAME" val="{&quot;height&quot;:240,&quot;left&quot;:-6.9,&quot;top&quot;:136.25,&quot;width&quot;:850.95}"/>
</p:tagLst>
</file>

<file path=ppt/tags/tag147.xml><?xml version="1.0" encoding="utf-8"?>
<p:tagLst xmlns:p="http://schemas.openxmlformats.org/presentationml/2006/main">
  <p:tag name="KSO_WM_DIAGRAM_VIRTUALLY_FRAME" val="{&quot;height&quot;:240,&quot;left&quot;:-6.9,&quot;top&quot;:136.25,&quot;width&quot;:850.95}"/>
</p:tagLst>
</file>

<file path=ppt/tags/tag148.xml><?xml version="1.0" encoding="utf-8"?>
<p:tagLst xmlns:p="http://schemas.openxmlformats.org/presentationml/2006/main">
  <p:tag name="KSO_WM_DIAGRAM_VIRTUALLY_FRAME" val="{&quot;height&quot;:240,&quot;left&quot;:-6.9,&quot;top&quot;:136.25,&quot;width&quot;:850.95}"/>
</p:tagLst>
</file>

<file path=ppt/tags/tag149.xml><?xml version="1.0" encoding="utf-8"?>
<p:tagLst xmlns:p="http://schemas.openxmlformats.org/presentationml/2006/main">
  <p:tag name="KSO_WM_DIAGRAM_VIRTUALLY_FRAME" val="{&quot;height&quot;:240,&quot;left&quot;:-6.9,&quot;top&quot;:136.25,&quot;width&quot;:850.95}"/>
</p:tagLst>
</file>

<file path=ppt/tags/tag15.xml><?xml version="1.0" encoding="utf-8"?>
<p:tagLst xmlns:p="http://schemas.openxmlformats.org/presentationml/2006/main">
  <p:tag name="KSO_WM_DIAGRAM_VIRTUALLY_FRAME" val="{&quot;height&quot;:319.4,&quot;left&quot;:280,&quot;top&quot;:90.6,&quot;width&quot;:400}"/>
</p:tagLst>
</file>

<file path=ppt/tags/tag150.xml><?xml version="1.0" encoding="utf-8"?>
<p:tagLst xmlns:p="http://schemas.openxmlformats.org/presentationml/2006/main">
  <p:tag name="KSO_WM_DIAGRAM_VIRTUALLY_FRAME" val="{&quot;height&quot;:240,&quot;left&quot;:-6.9,&quot;top&quot;:136.25,&quot;width&quot;:850.95}"/>
</p:tagLst>
</file>

<file path=ppt/tags/tag151.xml><?xml version="1.0" encoding="utf-8"?>
<p:tagLst xmlns:p="http://schemas.openxmlformats.org/presentationml/2006/main">
  <p:tag name="KSO_WM_DIAGRAM_VIRTUALLY_FRAME" val="{&quot;height&quot;:240,&quot;left&quot;:-6.9,&quot;top&quot;:136.25,&quot;width&quot;:850.95}"/>
</p:tagLst>
</file>

<file path=ppt/tags/tag152.xml><?xml version="1.0" encoding="utf-8"?>
<p:tagLst xmlns:p="http://schemas.openxmlformats.org/presentationml/2006/main">
  <p:tag name="KSO_WM_DIAGRAM_VIRTUALLY_FRAME" val="{&quot;height&quot;:311,&quot;left&quot;:343,&quot;top&quot;:157,&quot;width&quot;:352}"/>
</p:tagLst>
</file>

<file path=ppt/tags/tag153.xml><?xml version="1.0" encoding="utf-8"?>
<p:tagLst xmlns:p="http://schemas.openxmlformats.org/presentationml/2006/main">
  <p:tag name="KSO_WM_DIAGRAM_VIRTUALLY_FRAME" val="{&quot;height&quot;:311,&quot;left&quot;:343,&quot;top&quot;:157,&quot;width&quot;:352}"/>
</p:tagLst>
</file>

<file path=ppt/tags/tag154.xml><?xml version="1.0" encoding="utf-8"?>
<p:tagLst xmlns:p="http://schemas.openxmlformats.org/presentationml/2006/main">
  <p:tag name="KSO_WM_DIAGRAM_VIRTUALLY_FRAME" val="{&quot;height&quot;:311,&quot;left&quot;:343,&quot;top&quot;:157,&quot;width&quot;:352}"/>
</p:tagLst>
</file>

<file path=ppt/tags/tag155.xml><?xml version="1.0" encoding="utf-8"?>
<p:tagLst xmlns:p="http://schemas.openxmlformats.org/presentationml/2006/main">
  <p:tag name="KSO_WM_DIAGRAM_VIRTUALLY_FRAME" val="{&quot;height&quot;:311,&quot;left&quot;:343,&quot;top&quot;:157,&quot;width&quot;:352}"/>
</p:tagLst>
</file>

<file path=ppt/tags/tag156.xml><?xml version="1.0" encoding="utf-8"?>
<p:tagLst xmlns:p="http://schemas.openxmlformats.org/presentationml/2006/main">
  <p:tag name="KSO_WM_DIAGRAM_VIRTUALLY_FRAME" val="{&quot;height&quot;:311,&quot;left&quot;:343,&quot;top&quot;:157,&quot;width&quot;:352}"/>
</p:tagLst>
</file>

<file path=ppt/tags/tag157.xml><?xml version="1.0" encoding="utf-8"?>
<p:tagLst xmlns:p="http://schemas.openxmlformats.org/presentationml/2006/main">
  <p:tag name="KSO_WM_DIAGRAM_VIRTUALLY_FRAME" val="{&quot;height&quot;:311,&quot;left&quot;:343,&quot;top&quot;:157,&quot;width&quot;:352}"/>
</p:tagLst>
</file>

<file path=ppt/tags/tag158.xml><?xml version="1.0" encoding="utf-8"?>
<p:tagLst xmlns:p="http://schemas.openxmlformats.org/presentationml/2006/main">
  <p:tag name="KSO_WM_DIAGRAM_VIRTUALLY_FRAME" val="{&quot;height&quot;:311,&quot;left&quot;:343,&quot;top&quot;:157,&quot;width&quot;:352}"/>
</p:tagLst>
</file>

<file path=ppt/tags/tag159.xml><?xml version="1.0" encoding="utf-8"?>
<p:tagLst xmlns:p="http://schemas.openxmlformats.org/presentationml/2006/main">
  <p:tag name="KSO_WM_DIAGRAM_VIRTUALLY_FRAME" val="{&quot;height&quot;:311,&quot;left&quot;:343,&quot;top&quot;:157,&quot;width&quot;:352}"/>
</p:tagLst>
</file>

<file path=ppt/tags/tag16.xml><?xml version="1.0" encoding="utf-8"?>
<p:tagLst xmlns:p="http://schemas.openxmlformats.org/presentationml/2006/main">
  <p:tag name="KSO_WM_DIAGRAM_VIRTUALLY_FRAME" val="{&quot;height&quot;:300,&quot;left&quot;:390,&quot;top&quot;:168,&quot;width&quot;:310}"/>
</p:tagLst>
</file>

<file path=ppt/tags/tag160.xml><?xml version="1.0" encoding="utf-8"?>
<p:tagLst xmlns:p="http://schemas.openxmlformats.org/presentationml/2006/main">
  <p:tag name="KSO_WM_DIAGRAM_VIRTUALLY_FRAME" val="{&quot;height&quot;:311,&quot;left&quot;:343,&quot;top&quot;:157,&quot;width&quot;:352}"/>
</p:tagLst>
</file>

<file path=ppt/tags/tag161.xml><?xml version="1.0" encoding="utf-8"?>
<p:tagLst xmlns:p="http://schemas.openxmlformats.org/presentationml/2006/main">
  <p:tag name="KSO_WM_DIAGRAM_VIRTUALLY_FRAME" val="{&quot;height&quot;:311,&quot;left&quot;:343,&quot;top&quot;:157,&quot;width&quot;:352}"/>
</p:tagLst>
</file>

<file path=ppt/tags/tag162.xml><?xml version="1.0" encoding="utf-8"?>
<p:tagLst xmlns:p="http://schemas.openxmlformats.org/presentationml/2006/main">
  <p:tag name="KSO_WM_DIAGRAM_VIRTUALLY_FRAME" val="{&quot;height&quot;:311,&quot;left&quot;:343,&quot;top&quot;:157,&quot;width&quot;:352}"/>
</p:tagLst>
</file>

<file path=ppt/tags/tag163.xml><?xml version="1.0" encoding="utf-8"?>
<p:tagLst xmlns:p="http://schemas.openxmlformats.org/presentationml/2006/main">
  <p:tag name="KSO_WM_DIAGRAM_VIRTUALLY_FRAME" val="{&quot;height&quot;:311,&quot;left&quot;:343,&quot;top&quot;:157,&quot;width&quot;:352}"/>
</p:tagLst>
</file>

<file path=ppt/tags/tag164.xml><?xml version="1.0" encoding="utf-8"?>
<p:tagLst xmlns:p="http://schemas.openxmlformats.org/presentationml/2006/main">
  <p:tag name="KSO_WM_DIAGRAM_VIRTUALLY_FRAME" val="{&quot;height&quot;:311,&quot;left&quot;:343,&quot;top&quot;:157,&quot;width&quot;:352}"/>
</p:tagLst>
</file>

<file path=ppt/tags/tag165.xml><?xml version="1.0" encoding="utf-8"?>
<p:tagLst xmlns:p="http://schemas.openxmlformats.org/presentationml/2006/main">
  <p:tag name="KSO_WM_DIAGRAM_VIRTUALLY_FRAME" val="{&quot;height&quot;:311,&quot;left&quot;:343,&quot;top&quot;:157,&quot;width&quot;:352}"/>
</p:tagLst>
</file>

<file path=ppt/tags/tag166.xml><?xml version="1.0" encoding="utf-8"?>
<p:tagLst xmlns:p="http://schemas.openxmlformats.org/presentationml/2006/main">
  <p:tag name="KSO_WM_DIAGRAM_VIRTUALLY_FRAME" val="{&quot;height&quot;:311,&quot;left&quot;:343,&quot;top&quot;:157,&quot;width&quot;:352}"/>
</p:tagLst>
</file>

<file path=ppt/tags/tag167.xml><?xml version="1.0" encoding="utf-8"?>
<p:tagLst xmlns:p="http://schemas.openxmlformats.org/presentationml/2006/main">
  <p:tag name="KSO_WM_DIAGRAM_VIRTUALLY_FRAME" val="{&quot;height&quot;:311,&quot;left&quot;:343,&quot;top&quot;:157,&quot;width&quot;:352}"/>
</p:tagLst>
</file>

<file path=ppt/tags/tag168.xml><?xml version="1.0" encoding="utf-8"?>
<p:tagLst xmlns:p="http://schemas.openxmlformats.org/presentationml/2006/main">
  <p:tag name="KSO_WM_DIAGRAM_VIRTUALLY_FRAME" val="{&quot;height&quot;:311,&quot;left&quot;:343,&quot;top&quot;:157,&quot;width&quot;:352}"/>
</p:tagLst>
</file>

<file path=ppt/tags/tag169.xml><?xml version="1.0" encoding="utf-8"?>
<p:tagLst xmlns:p="http://schemas.openxmlformats.org/presentationml/2006/main">
  <p:tag name="KSO_WM_DIAGRAM_VIRTUALLY_FRAME" val="{&quot;height&quot;:311,&quot;left&quot;:343,&quot;top&quot;:157,&quot;width&quot;:352}"/>
</p:tagLst>
</file>

<file path=ppt/tags/tag17.xml><?xml version="1.0" encoding="utf-8"?>
<p:tagLst xmlns:p="http://schemas.openxmlformats.org/presentationml/2006/main">
  <p:tag name="KSO_WM_DIAGRAM_VIRTUALLY_FRAME" val="{&quot;height&quot;:300,&quot;left&quot;:390,&quot;top&quot;:168,&quot;width&quot;:310}"/>
</p:tagLst>
</file>

<file path=ppt/tags/tag170.xml><?xml version="1.0" encoding="utf-8"?>
<p:tagLst xmlns:p="http://schemas.openxmlformats.org/presentationml/2006/main">
  <p:tag name="KSO_WM_DIAGRAM_VIRTUALLY_FRAME" val="{&quot;height&quot;:318,&quot;left&quot;:340,&quot;top&quot;:110,&quot;width&quot;:350}"/>
</p:tagLst>
</file>

<file path=ppt/tags/tag171.xml><?xml version="1.0" encoding="utf-8"?>
<p:tagLst xmlns:p="http://schemas.openxmlformats.org/presentationml/2006/main">
  <p:tag name="KSO_WM_DIAGRAM_VIRTUALLY_FRAME" val="{&quot;height&quot;:318,&quot;left&quot;:340,&quot;top&quot;:110,&quot;width&quot;:350}"/>
</p:tagLst>
</file>

<file path=ppt/tags/tag172.xml><?xml version="1.0" encoding="utf-8"?>
<p:tagLst xmlns:p="http://schemas.openxmlformats.org/presentationml/2006/main">
  <p:tag name="KSO_WM_DIAGRAM_VIRTUALLY_FRAME" val="{&quot;height&quot;:318,&quot;left&quot;:340,&quot;top&quot;:110,&quot;width&quot;:350}"/>
</p:tagLst>
</file>

<file path=ppt/tags/tag173.xml><?xml version="1.0" encoding="utf-8"?>
<p:tagLst xmlns:p="http://schemas.openxmlformats.org/presentationml/2006/main">
  <p:tag name="KSO_WM_DIAGRAM_VIRTUALLY_FRAME" val="{&quot;height&quot;:318,&quot;left&quot;:340,&quot;top&quot;:110,&quot;width&quot;:350}"/>
</p:tagLst>
</file>

<file path=ppt/tags/tag174.xml><?xml version="1.0" encoding="utf-8"?>
<p:tagLst xmlns:p="http://schemas.openxmlformats.org/presentationml/2006/main">
  <p:tag name="KSO_WM_DIAGRAM_VIRTUALLY_FRAME" val="{&quot;height&quot;:318,&quot;left&quot;:340,&quot;top&quot;:110,&quot;width&quot;:350}"/>
</p:tagLst>
</file>

<file path=ppt/tags/tag175.xml><?xml version="1.0" encoding="utf-8"?>
<p:tagLst xmlns:p="http://schemas.openxmlformats.org/presentationml/2006/main">
  <p:tag name="KSO_WM_DIAGRAM_VIRTUALLY_FRAME" val="{&quot;height&quot;:318,&quot;left&quot;:340,&quot;top&quot;:110,&quot;width&quot;:350}"/>
</p:tagLst>
</file>

<file path=ppt/tags/tag176.xml><?xml version="1.0" encoding="utf-8"?>
<p:tagLst xmlns:p="http://schemas.openxmlformats.org/presentationml/2006/main">
  <p:tag name="KSO_WM_DIAGRAM_VIRTUALLY_FRAME" val="{&quot;height&quot;:318,&quot;left&quot;:340,&quot;top&quot;:110,&quot;width&quot;:350}"/>
</p:tagLst>
</file>

<file path=ppt/tags/tag177.xml><?xml version="1.0" encoding="utf-8"?>
<p:tagLst xmlns:p="http://schemas.openxmlformats.org/presentationml/2006/main">
  <p:tag name="KSO_WM_DIAGRAM_VIRTUALLY_FRAME" val="{&quot;height&quot;:318,&quot;left&quot;:340,&quot;top&quot;:110,&quot;width&quot;:350}"/>
</p:tagLst>
</file>

<file path=ppt/tags/tag178.xml><?xml version="1.0" encoding="utf-8"?>
<p:tagLst xmlns:p="http://schemas.openxmlformats.org/presentationml/2006/main">
  <p:tag name="KSO_WM_DIAGRAM_VIRTUALLY_FRAME" val="{&quot;height&quot;:318,&quot;left&quot;:340,&quot;top&quot;:110,&quot;width&quot;:350}"/>
</p:tagLst>
</file>

<file path=ppt/tags/tag179.xml><?xml version="1.0" encoding="utf-8"?>
<p:tagLst xmlns:p="http://schemas.openxmlformats.org/presentationml/2006/main">
  <p:tag name="KSO_WM_DIAGRAM_VIRTUALLY_FRAME" val="{&quot;height&quot;:318,&quot;left&quot;:340,&quot;top&quot;:110,&quot;width&quot;:350}"/>
</p:tagLst>
</file>

<file path=ppt/tags/tag18.xml><?xml version="1.0" encoding="utf-8"?>
<p:tagLst xmlns:p="http://schemas.openxmlformats.org/presentationml/2006/main">
  <p:tag name="KSO_WM_DIAGRAM_VIRTUALLY_FRAME" val="{&quot;height&quot;:300,&quot;left&quot;:390,&quot;top&quot;:168,&quot;width&quot;:310}"/>
</p:tagLst>
</file>

<file path=ppt/tags/tag180.xml><?xml version="1.0" encoding="utf-8"?>
<p:tagLst xmlns:p="http://schemas.openxmlformats.org/presentationml/2006/main">
  <p:tag name="KSO_WM_DIAGRAM_VIRTUALLY_FRAME" val="{&quot;height&quot;:319.25,&quot;left&quot;:31,&quot;top&quot;:180,&quot;width&quot;:657.9940157480315}"/>
</p:tagLst>
</file>

<file path=ppt/tags/tag181.xml><?xml version="1.0" encoding="utf-8"?>
<p:tagLst xmlns:p="http://schemas.openxmlformats.org/presentationml/2006/main">
  <p:tag name="KSO_WM_DIAGRAM_VIRTUALLY_FRAME" val="{&quot;height&quot;:319.25,&quot;left&quot;:31,&quot;top&quot;:180,&quot;width&quot;:657.9940157480315}"/>
</p:tagLst>
</file>

<file path=ppt/tags/tag182.xml><?xml version="1.0" encoding="utf-8"?>
<p:tagLst xmlns:p="http://schemas.openxmlformats.org/presentationml/2006/main">
  <p:tag name="KSO_WM_DIAGRAM_VIRTUALLY_FRAME" val="{&quot;height&quot;:319.25,&quot;left&quot;:31,&quot;top&quot;:180,&quot;width&quot;:657.9940157480315}"/>
</p:tagLst>
</file>

<file path=ppt/tags/tag183.xml><?xml version="1.0" encoding="utf-8"?>
<p:tagLst xmlns:p="http://schemas.openxmlformats.org/presentationml/2006/main">
  <p:tag name="KSO_WM_DIAGRAM_VIRTUALLY_FRAME" val="{&quot;height&quot;:319.25,&quot;left&quot;:31,&quot;top&quot;:180,&quot;width&quot;:657.9940157480315}"/>
</p:tagLst>
</file>

<file path=ppt/tags/tag184.xml><?xml version="1.0" encoding="utf-8"?>
<p:tagLst xmlns:p="http://schemas.openxmlformats.org/presentationml/2006/main">
  <p:tag name="KSO_WM_DIAGRAM_VIRTUALLY_FRAME" val="{&quot;height&quot;:319.25,&quot;left&quot;:31,&quot;top&quot;:180,&quot;width&quot;:657.9940157480315}"/>
</p:tagLst>
</file>

<file path=ppt/tags/tag185.xml><?xml version="1.0" encoding="utf-8"?>
<p:tagLst xmlns:p="http://schemas.openxmlformats.org/presentationml/2006/main">
  <p:tag name="KSO_WM_DIAGRAM_VIRTUALLY_FRAME" val="{&quot;height&quot;:319.25,&quot;left&quot;:31,&quot;top&quot;:180,&quot;width&quot;:657.9940157480315}"/>
</p:tagLst>
</file>

<file path=ppt/tags/tag186.xml><?xml version="1.0" encoding="utf-8"?>
<p:tagLst xmlns:p="http://schemas.openxmlformats.org/presentationml/2006/main">
  <p:tag name="KSO_WM_DIAGRAM_VIRTUALLY_FRAME" val="{&quot;height&quot;:319.25,&quot;left&quot;:31,&quot;top&quot;:180,&quot;width&quot;:657.9940157480315}"/>
</p:tagLst>
</file>

<file path=ppt/tags/tag187.xml><?xml version="1.0" encoding="utf-8"?>
<p:tagLst xmlns:p="http://schemas.openxmlformats.org/presentationml/2006/main">
  <p:tag name="KSO_WM_DIAGRAM_VIRTUALLY_FRAME" val="{&quot;height&quot;:319.25,&quot;left&quot;:31,&quot;top&quot;:180,&quot;width&quot;:657.9940157480315}"/>
</p:tagLst>
</file>

<file path=ppt/tags/tag188.xml><?xml version="1.0" encoding="utf-8"?>
<p:tagLst xmlns:p="http://schemas.openxmlformats.org/presentationml/2006/main">
  <p:tag name="KSO_WM_DIAGRAM_VIRTUALLY_FRAME" val="{&quot;height&quot;:319.25,&quot;left&quot;:31,&quot;top&quot;:180,&quot;width&quot;:657.9940157480315}"/>
</p:tagLst>
</file>

<file path=ppt/tags/tag189.xml><?xml version="1.0" encoding="utf-8"?>
<p:tagLst xmlns:p="http://schemas.openxmlformats.org/presentationml/2006/main">
  <p:tag name="KSO_WM_DIAGRAM_VIRTUALLY_FRAME" val="{&quot;height&quot;:319.25,&quot;left&quot;:31,&quot;top&quot;:180,&quot;width&quot;:657.9940157480315}"/>
</p:tagLst>
</file>

<file path=ppt/tags/tag19.xml><?xml version="1.0" encoding="utf-8"?>
<p:tagLst xmlns:p="http://schemas.openxmlformats.org/presentationml/2006/main">
  <p:tag name="KSO_WM_DIAGRAM_VIRTUALLY_FRAME" val="{&quot;height&quot;:300,&quot;left&quot;:390,&quot;top&quot;:168,&quot;width&quot;:310}"/>
</p:tagLst>
</file>

<file path=ppt/tags/tag190.xml><?xml version="1.0" encoding="utf-8"?>
<p:tagLst xmlns:p="http://schemas.openxmlformats.org/presentationml/2006/main">
  <p:tag name="KSO_WM_DIAGRAM_VIRTUALLY_FRAME" val="{&quot;height&quot;:319.25,&quot;left&quot;:31,&quot;top&quot;:180,&quot;width&quot;:657.9940157480315}"/>
</p:tagLst>
</file>

<file path=ppt/tags/tag191.xml><?xml version="1.0" encoding="utf-8"?>
<p:tagLst xmlns:p="http://schemas.openxmlformats.org/presentationml/2006/main">
  <p:tag name="KSO_WM_DIAGRAM_VIRTUALLY_FRAME" val="{&quot;height&quot;:319.25,&quot;left&quot;:31,&quot;top&quot;:180,&quot;width&quot;:657.9940157480315}"/>
</p:tagLst>
</file>

<file path=ppt/tags/tag192.xml><?xml version="1.0" encoding="utf-8"?>
<p:tagLst xmlns:p="http://schemas.openxmlformats.org/presentationml/2006/main">
  <p:tag name="KSO_WM_DIAGRAM_VIRTUALLY_FRAME" val="{&quot;height&quot;:319.25,&quot;left&quot;:31,&quot;top&quot;:180,&quot;width&quot;:657.9940157480315}"/>
</p:tagLst>
</file>

<file path=ppt/tags/tag193.xml><?xml version="1.0" encoding="utf-8"?>
<p:tagLst xmlns:p="http://schemas.openxmlformats.org/presentationml/2006/main">
  <p:tag name="KSO_WM_DIAGRAM_VIRTUALLY_FRAME" val="{&quot;height&quot;:319.25,&quot;left&quot;:31,&quot;top&quot;:180,&quot;width&quot;:657.9940157480315}"/>
</p:tagLst>
</file>

<file path=ppt/tags/tag194.xml><?xml version="1.0" encoding="utf-8"?>
<p:tagLst xmlns:p="http://schemas.openxmlformats.org/presentationml/2006/main">
  <p:tag name="KSO_WM_DIAGRAM_VIRTUALLY_FRAME" val="{&quot;height&quot;:319.25,&quot;left&quot;:31,&quot;top&quot;:180,&quot;width&quot;:657.9940157480315}"/>
</p:tagLst>
</file>

<file path=ppt/tags/tag195.xml><?xml version="1.0" encoding="utf-8"?>
<p:tagLst xmlns:p="http://schemas.openxmlformats.org/presentationml/2006/main">
  <p:tag name="KSO_WM_DIAGRAM_VIRTUALLY_FRAME" val="{&quot;height&quot;:319.25,&quot;left&quot;:31,&quot;top&quot;:180,&quot;width&quot;:657.9940157480315}"/>
</p:tagLst>
</file>

<file path=ppt/tags/tag196.xml><?xml version="1.0" encoding="utf-8"?>
<p:tagLst xmlns:p="http://schemas.openxmlformats.org/presentationml/2006/main">
  <p:tag name="KSO_WM_DIAGRAM_VIRTUALLY_FRAME" val="{&quot;height&quot;:319.25,&quot;left&quot;:31,&quot;top&quot;:180,&quot;width&quot;:657.9940157480315}"/>
</p:tagLst>
</file>

<file path=ppt/tags/tag197.xml><?xml version="1.0" encoding="utf-8"?>
<p:tagLst xmlns:p="http://schemas.openxmlformats.org/presentationml/2006/main">
  <p:tag name="KSO_WM_DIAGRAM_VIRTUALLY_FRAME" val="{&quot;height&quot;:319.25,&quot;left&quot;:31,&quot;top&quot;:180,&quot;width&quot;:657.9940157480315}"/>
</p:tagLst>
</file>

<file path=ppt/tags/tag198.xml><?xml version="1.0" encoding="utf-8"?>
<p:tagLst xmlns:p="http://schemas.openxmlformats.org/presentationml/2006/main">
  <p:tag name="KSO_WM_DIAGRAM_VIRTUALLY_FRAME" val="{&quot;height&quot;:319.25,&quot;left&quot;:31,&quot;top&quot;:180,&quot;width&quot;:657.9940157480315}"/>
</p:tagLst>
</file>

<file path=ppt/tags/tag199.xml><?xml version="1.0" encoding="utf-8"?>
<p:tagLst xmlns:p="http://schemas.openxmlformats.org/presentationml/2006/main">
  <p:tag name="KSO_WM_DIAGRAM_VIRTUALLY_FRAME" val="{&quot;height&quot;:319.25,&quot;left&quot;:31,&quot;top&quot;:180,&quot;width&quot;:657.9940157480315}"/>
</p:tagLst>
</file>

<file path=ppt/tags/tag2.xml><?xml version="1.0" encoding="utf-8"?>
<p:tagLst xmlns:p="http://schemas.openxmlformats.org/presentationml/2006/main">
  <p:tag name="KSO_WM_DIAGRAM_VIRTUALLY_FRAME" val="{&quot;height&quot;:400.05,&quot;left&quot;:11.3,&quot;top&quot;:99.95,&quot;width&quot;:908.7}"/>
</p:tagLst>
</file>

<file path=ppt/tags/tag20.xml><?xml version="1.0" encoding="utf-8"?>
<p:tagLst xmlns:p="http://schemas.openxmlformats.org/presentationml/2006/main">
  <p:tag name="KSO_WM_DIAGRAM_VIRTUALLY_FRAME" val="{&quot;height&quot;:300,&quot;left&quot;:390,&quot;top&quot;:168,&quot;width&quot;:310}"/>
</p:tagLst>
</file>

<file path=ppt/tags/tag200.xml><?xml version="1.0" encoding="utf-8"?>
<p:tagLst xmlns:p="http://schemas.openxmlformats.org/presentationml/2006/main">
  <p:tag name="KSO_WM_DIAGRAM_VIRTUALLY_FRAME" val="{&quot;height&quot;:319.25,&quot;left&quot;:31,&quot;top&quot;:180,&quot;width&quot;:657.9940157480315}"/>
</p:tagLst>
</file>

<file path=ppt/tags/tag201.xml><?xml version="1.0" encoding="utf-8"?>
<p:tagLst xmlns:p="http://schemas.openxmlformats.org/presentationml/2006/main">
  <p:tag name="KSO_WM_DIAGRAM_VIRTUALLY_FRAME" val="{&quot;height&quot;:319.25,&quot;left&quot;:31,&quot;top&quot;:180,&quot;width&quot;:657.9940157480315}"/>
</p:tagLst>
</file>

<file path=ppt/tags/tag202.xml><?xml version="1.0" encoding="utf-8"?>
<p:tagLst xmlns:p="http://schemas.openxmlformats.org/presentationml/2006/main">
  <p:tag name="KSO_WM_DIAGRAM_VIRTUALLY_FRAME" val="{&quot;height&quot;:319.25,&quot;left&quot;:31,&quot;top&quot;:180,&quot;width&quot;:657.9940157480315}"/>
</p:tagLst>
</file>

<file path=ppt/tags/tag203.xml><?xml version="1.0" encoding="utf-8"?>
<p:tagLst xmlns:p="http://schemas.openxmlformats.org/presentationml/2006/main">
  <p:tag name="KSO_WM_DIAGRAM_VIRTUALLY_FRAME" val="{&quot;height&quot;:319.25,&quot;left&quot;:31,&quot;top&quot;:180,&quot;width&quot;:657.9940157480315}"/>
</p:tagLst>
</file>

<file path=ppt/tags/tag204.xml><?xml version="1.0" encoding="utf-8"?>
<p:tagLst xmlns:p="http://schemas.openxmlformats.org/presentationml/2006/main">
  <p:tag name="KSO_WM_DIAGRAM_VIRTUALLY_FRAME" val="{&quot;height&quot;:319.25,&quot;left&quot;:31,&quot;top&quot;:180,&quot;width&quot;:657.9940157480315}"/>
</p:tagLst>
</file>

<file path=ppt/tags/tag205.xml><?xml version="1.0" encoding="utf-8"?>
<p:tagLst xmlns:p="http://schemas.openxmlformats.org/presentationml/2006/main">
  <p:tag name="KSO_WM_DIAGRAM_VIRTUALLY_FRAME" val="{&quot;height&quot;:319.25,&quot;left&quot;:31,&quot;top&quot;:180,&quot;width&quot;:657.9940157480315}"/>
</p:tagLst>
</file>

<file path=ppt/tags/tag206.xml><?xml version="1.0" encoding="utf-8"?>
<p:tagLst xmlns:p="http://schemas.openxmlformats.org/presentationml/2006/main">
  <p:tag name="KSO_WM_DIAGRAM_VIRTUALLY_FRAME" val="{&quot;height&quot;:319.25,&quot;left&quot;:31,&quot;top&quot;:180,&quot;width&quot;:657.9940157480315}"/>
</p:tagLst>
</file>

<file path=ppt/tags/tag207.xml><?xml version="1.0" encoding="utf-8"?>
<p:tagLst xmlns:p="http://schemas.openxmlformats.org/presentationml/2006/main">
  <p:tag name="KSO_WM_DIAGRAM_VIRTUALLY_FRAME" val="{&quot;height&quot;:319.25,&quot;left&quot;:31,&quot;top&quot;:180,&quot;width&quot;:657.9940157480315}"/>
</p:tagLst>
</file>

<file path=ppt/tags/tag208.xml><?xml version="1.0" encoding="utf-8"?>
<p:tagLst xmlns:p="http://schemas.openxmlformats.org/presentationml/2006/main">
  <p:tag name="KSO_WM_DIAGRAM_VIRTUALLY_FRAME" val="{&quot;height&quot;:319.25,&quot;left&quot;:31,&quot;top&quot;:180,&quot;width&quot;:657.9940157480315}"/>
</p:tagLst>
</file>

<file path=ppt/tags/tag209.xml><?xml version="1.0" encoding="utf-8"?>
<p:tagLst xmlns:p="http://schemas.openxmlformats.org/presentationml/2006/main">
  <p:tag name="KSO_WM_DIAGRAM_VIRTUALLY_FRAME" val="{&quot;height&quot;:319.25,&quot;left&quot;:31,&quot;top&quot;:180,&quot;width&quot;:657.9940157480315}"/>
</p:tagLst>
</file>

<file path=ppt/tags/tag21.xml><?xml version="1.0" encoding="utf-8"?>
<p:tagLst xmlns:p="http://schemas.openxmlformats.org/presentationml/2006/main">
  <p:tag name="KSO_WM_DIAGRAM_VIRTUALLY_FRAME" val="{&quot;height&quot;:300,&quot;left&quot;:390,&quot;top&quot;:168,&quot;width&quot;:310}"/>
</p:tagLst>
</file>

<file path=ppt/tags/tag210.xml><?xml version="1.0" encoding="utf-8"?>
<p:tagLst xmlns:p="http://schemas.openxmlformats.org/presentationml/2006/main">
  <p:tag name="KSO_WM_DIAGRAM_VIRTUALLY_FRAME" val="{&quot;height&quot;:319.25,&quot;left&quot;:31,&quot;top&quot;:180,&quot;width&quot;:657.9940157480315}"/>
</p:tagLst>
</file>

<file path=ppt/tags/tag211.xml><?xml version="1.0" encoding="utf-8"?>
<p:tagLst xmlns:p="http://schemas.openxmlformats.org/presentationml/2006/main">
  <p:tag name="KSO_WM_DIAGRAM_VIRTUALLY_FRAME" val="{&quot;height&quot;:319.25,&quot;left&quot;:31,&quot;top&quot;:180,&quot;width&quot;:657.9940157480315}"/>
</p:tagLst>
</file>

<file path=ppt/tags/tag212.xml><?xml version="1.0" encoding="utf-8"?>
<p:tagLst xmlns:p="http://schemas.openxmlformats.org/presentationml/2006/main">
  <p:tag name="KSO_WM_DIAGRAM_VIRTUALLY_FRAME" val="{&quot;height&quot;:319.25,&quot;left&quot;:31,&quot;top&quot;:180,&quot;width&quot;:657.9940157480315}"/>
</p:tagLst>
</file>

<file path=ppt/tags/tag213.xml><?xml version="1.0" encoding="utf-8"?>
<p:tagLst xmlns:p="http://schemas.openxmlformats.org/presentationml/2006/main">
  <p:tag name="KSO_WM_DIAGRAM_VIRTUALLY_FRAME" val="{&quot;height&quot;:319.25,&quot;left&quot;:31,&quot;top&quot;:180,&quot;width&quot;:657.9940157480315}"/>
</p:tagLst>
</file>

<file path=ppt/tags/tag214.xml><?xml version="1.0" encoding="utf-8"?>
<p:tagLst xmlns:p="http://schemas.openxmlformats.org/presentationml/2006/main">
  <p:tag name="KSO_WM_DIAGRAM_VIRTUALLY_FRAME" val="{&quot;height&quot;:319.25,&quot;left&quot;:31,&quot;top&quot;:180,&quot;width&quot;:657.9940157480315}"/>
</p:tagLst>
</file>

<file path=ppt/tags/tag215.xml><?xml version="1.0" encoding="utf-8"?>
<p:tagLst xmlns:p="http://schemas.openxmlformats.org/presentationml/2006/main">
  <p:tag name="KSO_WM_DIAGRAM_VIRTUALLY_FRAME" val="{&quot;height&quot;:319.25,&quot;left&quot;:31,&quot;top&quot;:180,&quot;width&quot;:657.9940157480315}"/>
</p:tagLst>
</file>

<file path=ppt/tags/tag216.xml><?xml version="1.0" encoding="utf-8"?>
<p:tagLst xmlns:p="http://schemas.openxmlformats.org/presentationml/2006/main">
  <p:tag name="KSO_WM_DIAGRAM_VIRTUALLY_FRAME" val="{&quot;height&quot;:319.25,&quot;left&quot;:31,&quot;top&quot;:180,&quot;width&quot;:657.9940157480315}"/>
</p:tagLst>
</file>

<file path=ppt/tags/tag217.xml><?xml version="1.0" encoding="utf-8"?>
<p:tagLst xmlns:p="http://schemas.openxmlformats.org/presentationml/2006/main">
  <p:tag name="KSO_WM_DIAGRAM_VIRTUALLY_FRAME" val="{&quot;height&quot;:319.25,&quot;left&quot;:31,&quot;top&quot;:180,&quot;width&quot;:657.9940157480315}"/>
</p:tagLst>
</file>

<file path=ppt/tags/tag218.xml><?xml version="1.0" encoding="utf-8"?>
<p:tagLst xmlns:p="http://schemas.openxmlformats.org/presentationml/2006/main">
  <p:tag name="KSO_WM_DIAGRAM_VIRTUALLY_FRAME" val="{&quot;height&quot;:319.25,&quot;left&quot;:31,&quot;top&quot;:180,&quot;width&quot;:657.9940157480315}"/>
</p:tagLst>
</file>

<file path=ppt/tags/tag219.xml><?xml version="1.0" encoding="utf-8"?>
<p:tagLst xmlns:p="http://schemas.openxmlformats.org/presentationml/2006/main">
  <p:tag name="KSO_WM_DIAGRAM_VIRTUALLY_FRAME" val="{&quot;height&quot;:319.25,&quot;left&quot;:31,&quot;top&quot;:180,&quot;width&quot;:657.9940157480315}"/>
</p:tagLst>
</file>

<file path=ppt/tags/tag22.xml><?xml version="1.0" encoding="utf-8"?>
<p:tagLst xmlns:p="http://schemas.openxmlformats.org/presentationml/2006/main">
  <p:tag name="KSO_WM_DIAGRAM_VIRTUALLY_FRAME" val="{&quot;height&quot;:300,&quot;left&quot;:390,&quot;top&quot;:168,&quot;width&quot;:310}"/>
</p:tagLst>
</file>

<file path=ppt/tags/tag220.xml><?xml version="1.0" encoding="utf-8"?>
<p:tagLst xmlns:p="http://schemas.openxmlformats.org/presentationml/2006/main">
  <p:tag name="KSO_WM_DIAGRAM_VIRTUALLY_FRAME" val="{&quot;height&quot;:319.25,&quot;left&quot;:31,&quot;top&quot;:180,&quot;width&quot;:657.9940157480315}"/>
</p:tagLst>
</file>

<file path=ppt/tags/tag221.xml><?xml version="1.0" encoding="utf-8"?>
<p:tagLst xmlns:p="http://schemas.openxmlformats.org/presentationml/2006/main">
  <p:tag name="KSO_WM_DIAGRAM_VIRTUALLY_FRAME" val="{&quot;height&quot;:319.25,&quot;left&quot;:31,&quot;top&quot;:180,&quot;width&quot;:657.9940157480315}"/>
</p:tagLst>
</file>

<file path=ppt/tags/tag222.xml><?xml version="1.0" encoding="utf-8"?>
<p:tagLst xmlns:p="http://schemas.openxmlformats.org/presentationml/2006/main">
  <p:tag name="KSO_WM_DIAGRAM_VIRTUALLY_FRAME" val="{&quot;height&quot;:319.25,&quot;left&quot;:31,&quot;top&quot;:180,&quot;width&quot;:657.9940157480315}"/>
</p:tagLst>
</file>

<file path=ppt/tags/tag223.xml><?xml version="1.0" encoding="utf-8"?>
<p:tagLst xmlns:p="http://schemas.openxmlformats.org/presentationml/2006/main">
  <p:tag name="KSO_WM_DIAGRAM_VIRTUALLY_FRAME" val="{&quot;height&quot;:319.25,&quot;left&quot;:31,&quot;top&quot;:180,&quot;width&quot;:657.9940157480315}"/>
</p:tagLst>
</file>

<file path=ppt/tags/tag224.xml><?xml version="1.0" encoding="utf-8"?>
<p:tagLst xmlns:p="http://schemas.openxmlformats.org/presentationml/2006/main">
  <p:tag name="KSO_WM_DIAGRAM_VIRTUALLY_FRAME" val="{&quot;height&quot;:319.25,&quot;left&quot;:31,&quot;top&quot;:180,&quot;width&quot;:657.9940157480315}"/>
</p:tagLst>
</file>

<file path=ppt/tags/tag225.xml><?xml version="1.0" encoding="utf-8"?>
<p:tagLst xmlns:p="http://schemas.openxmlformats.org/presentationml/2006/main">
  <p:tag name="KSO_WM_DIAGRAM_VIRTUALLY_FRAME" val="{&quot;height&quot;:319.25,&quot;left&quot;:31,&quot;top&quot;:180,&quot;width&quot;:657.9940157480315}"/>
</p:tagLst>
</file>

<file path=ppt/tags/tag226.xml><?xml version="1.0" encoding="utf-8"?>
<p:tagLst xmlns:p="http://schemas.openxmlformats.org/presentationml/2006/main">
  <p:tag name="KSO_WM_DIAGRAM_VIRTUALLY_FRAME" val="{&quot;height&quot;:319.25,&quot;left&quot;:31,&quot;top&quot;:180,&quot;width&quot;:657.9940157480315}"/>
</p:tagLst>
</file>

<file path=ppt/tags/tag227.xml><?xml version="1.0" encoding="utf-8"?>
<p:tagLst xmlns:p="http://schemas.openxmlformats.org/presentationml/2006/main">
  <p:tag name="KSO_WM_DIAGRAM_VIRTUALLY_FRAME" val="{&quot;height&quot;:319.25,&quot;left&quot;:31,&quot;top&quot;:180,&quot;width&quot;:657.9940157480315}"/>
</p:tagLst>
</file>

<file path=ppt/tags/tag228.xml><?xml version="1.0" encoding="utf-8"?>
<p:tagLst xmlns:p="http://schemas.openxmlformats.org/presentationml/2006/main">
  <p:tag name="KSO_WM_DIAGRAM_VIRTUALLY_FRAME" val="{&quot;height&quot;:319.25,&quot;left&quot;:31,&quot;top&quot;:180,&quot;width&quot;:657.9940157480315}"/>
</p:tagLst>
</file>

<file path=ppt/tags/tag229.xml><?xml version="1.0" encoding="utf-8"?>
<p:tagLst xmlns:p="http://schemas.openxmlformats.org/presentationml/2006/main">
  <p:tag name="KSO_WM_DIAGRAM_VIRTUALLY_FRAME" val="{&quot;height&quot;:319.25,&quot;left&quot;:31,&quot;top&quot;:180,&quot;width&quot;:657.9940157480315}"/>
</p:tagLst>
</file>

<file path=ppt/tags/tag23.xml><?xml version="1.0" encoding="utf-8"?>
<p:tagLst xmlns:p="http://schemas.openxmlformats.org/presentationml/2006/main">
  <p:tag name="KSO_WM_DIAGRAM_VIRTUALLY_FRAME" val="{&quot;height&quot;:300,&quot;left&quot;:390,&quot;top&quot;:168,&quot;width&quot;:310}"/>
</p:tagLst>
</file>

<file path=ppt/tags/tag230.xml><?xml version="1.0" encoding="utf-8"?>
<p:tagLst xmlns:p="http://schemas.openxmlformats.org/presentationml/2006/main">
  <p:tag name="KSO_WM_DIAGRAM_VIRTUALLY_FRAME" val="{&quot;height&quot;:319.25,&quot;left&quot;:31,&quot;top&quot;:180,&quot;width&quot;:657.9940157480315}"/>
</p:tagLst>
</file>

<file path=ppt/tags/tag231.xml><?xml version="1.0" encoding="utf-8"?>
<p:tagLst xmlns:p="http://schemas.openxmlformats.org/presentationml/2006/main">
  <p:tag name="KSO_WM_DIAGRAM_VIRTUALLY_FRAME" val="{&quot;height&quot;:319.25,&quot;left&quot;:31,&quot;top&quot;:180,&quot;width&quot;:657.9940157480315}"/>
</p:tagLst>
</file>

<file path=ppt/tags/tag232.xml><?xml version="1.0" encoding="utf-8"?>
<p:tagLst xmlns:p="http://schemas.openxmlformats.org/presentationml/2006/main">
  <p:tag name="KSO_WM_DIAGRAM_VIRTUALLY_FRAME" val="{&quot;height&quot;:319.25,&quot;left&quot;:31,&quot;top&quot;:180,&quot;width&quot;:657.9940157480315}"/>
</p:tagLst>
</file>

<file path=ppt/tags/tag233.xml><?xml version="1.0" encoding="utf-8"?>
<p:tagLst xmlns:p="http://schemas.openxmlformats.org/presentationml/2006/main">
  <p:tag name="KSO_WM_DIAGRAM_VIRTUALLY_FRAME" val="{&quot;height&quot;:319.25,&quot;left&quot;:31,&quot;top&quot;:180,&quot;width&quot;:657.9940157480315}"/>
</p:tagLst>
</file>

<file path=ppt/tags/tag234.xml><?xml version="1.0" encoding="utf-8"?>
<p:tagLst xmlns:p="http://schemas.openxmlformats.org/presentationml/2006/main">
  <p:tag name="KSO_WM_DIAGRAM_VIRTUALLY_FRAME" val="{&quot;height&quot;:319.25,&quot;left&quot;:31,&quot;top&quot;:180,&quot;width&quot;:657.9940157480315}"/>
</p:tagLst>
</file>

<file path=ppt/tags/tag235.xml><?xml version="1.0" encoding="utf-8"?>
<p:tagLst xmlns:p="http://schemas.openxmlformats.org/presentationml/2006/main">
  <p:tag name="KSO_WM_DIAGRAM_VIRTUALLY_FRAME" val="{&quot;height&quot;:319.25,&quot;left&quot;:31,&quot;top&quot;:180,&quot;width&quot;:657.9940157480315}"/>
</p:tagLst>
</file>

<file path=ppt/tags/tag236.xml><?xml version="1.0" encoding="utf-8"?>
<p:tagLst xmlns:p="http://schemas.openxmlformats.org/presentationml/2006/main">
  <p:tag name="KSO_WM_DIAGRAM_VIRTUALLY_FRAME" val="{&quot;height&quot;:319.25,&quot;left&quot;:31,&quot;top&quot;:180,&quot;width&quot;:657.9940157480315}"/>
</p:tagLst>
</file>

<file path=ppt/tags/tag237.xml><?xml version="1.0" encoding="utf-8"?>
<p:tagLst xmlns:p="http://schemas.openxmlformats.org/presentationml/2006/main">
  <p:tag name="KSO_WM_DIAGRAM_VIRTUALLY_FRAME" val="{&quot;height&quot;:319.25,&quot;left&quot;:31,&quot;top&quot;:180,&quot;width&quot;:657.9940157480315}"/>
</p:tagLst>
</file>

<file path=ppt/tags/tag238.xml><?xml version="1.0" encoding="utf-8"?>
<p:tagLst xmlns:p="http://schemas.openxmlformats.org/presentationml/2006/main">
  <p:tag name="KSO_WM_DIAGRAM_VIRTUALLY_FRAME" val="{&quot;height&quot;:319.25,&quot;left&quot;:31,&quot;top&quot;:180,&quot;width&quot;:657.9940157480315}"/>
</p:tagLst>
</file>

<file path=ppt/tags/tag239.xml><?xml version="1.0" encoding="utf-8"?>
<p:tagLst xmlns:p="http://schemas.openxmlformats.org/presentationml/2006/main">
  <p:tag name="KSO_WM_DIAGRAM_VIRTUALLY_FRAME" val="{&quot;height&quot;:319.25,&quot;left&quot;:31,&quot;top&quot;:180,&quot;width&quot;:657.9940157480315}"/>
</p:tagLst>
</file>

<file path=ppt/tags/tag24.xml><?xml version="1.0" encoding="utf-8"?>
<p:tagLst xmlns:p="http://schemas.openxmlformats.org/presentationml/2006/main">
  <p:tag name="KSO_WM_DIAGRAM_VIRTUALLY_FRAME" val="{&quot;height&quot;:300,&quot;left&quot;:390,&quot;top&quot;:168,&quot;width&quot;:310}"/>
</p:tagLst>
</file>

<file path=ppt/tags/tag240.xml><?xml version="1.0" encoding="utf-8"?>
<p:tagLst xmlns:p="http://schemas.openxmlformats.org/presentationml/2006/main">
  <p:tag name="KSO_WM_DIAGRAM_VIRTUALLY_FRAME" val="{&quot;height&quot;:319.25,&quot;left&quot;:31,&quot;top&quot;:180,&quot;width&quot;:657.9940157480315}"/>
</p:tagLst>
</file>

<file path=ppt/tags/tag241.xml><?xml version="1.0" encoding="utf-8"?>
<p:tagLst xmlns:p="http://schemas.openxmlformats.org/presentationml/2006/main">
  <p:tag name="KSO_WM_DIAGRAM_VIRTUALLY_FRAME" val="{&quot;height&quot;:319.25,&quot;left&quot;:31,&quot;top&quot;:180,&quot;width&quot;:657.9940157480315}"/>
</p:tagLst>
</file>

<file path=ppt/tags/tag242.xml><?xml version="1.0" encoding="utf-8"?>
<p:tagLst xmlns:p="http://schemas.openxmlformats.org/presentationml/2006/main">
  <p:tag name="KSO_WM_DIAGRAM_VIRTUALLY_FRAME" val="{&quot;height&quot;:319.25,&quot;left&quot;:31,&quot;top&quot;:180,&quot;width&quot;:657.9940157480315}"/>
</p:tagLst>
</file>

<file path=ppt/tags/tag243.xml><?xml version="1.0" encoding="utf-8"?>
<p:tagLst xmlns:p="http://schemas.openxmlformats.org/presentationml/2006/main">
  <p:tag name="KSO_WM_DIAGRAM_VIRTUALLY_FRAME" val="{&quot;height&quot;:319.25,&quot;left&quot;:31,&quot;top&quot;:180,&quot;width&quot;:657.9940157480315}"/>
</p:tagLst>
</file>

<file path=ppt/tags/tag244.xml><?xml version="1.0" encoding="utf-8"?>
<p:tagLst xmlns:p="http://schemas.openxmlformats.org/presentationml/2006/main">
  <p:tag name="KSO_WM_DIAGRAM_VIRTUALLY_FRAME" val="{&quot;height&quot;:319.25,&quot;left&quot;:31,&quot;top&quot;:180,&quot;width&quot;:657.9940157480315}"/>
</p:tagLst>
</file>

<file path=ppt/tags/tag245.xml><?xml version="1.0" encoding="utf-8"?>
<p:tagLst xmlns:p="http://schemas.openxmlformats.org/presentationml/2006/main">
  <p:tag name="KSO_WM_DIAGRAM_VIRTUALLY_FRAME" val="{&quot;height&quot;:319.25,&quot;left&quot;:31,&quot;top&quot;:180,&quot;width&quot;:657.9940157480315}"/>
</p:tagLst>
</file>

<file path=ppt/tags/tag246.xml><?xml version="1.0" encoding="utf-8"?>
<p:tagLst xmlns:p="http://schemas.openxmlformats.org/presentationml/2006/main">
  <p:tag name="KSO_WM_DIAGRAM_VIRTUALLY_FRAME" val="{&quot;height&quot;:319.25,&quot;left&quot;:31,&quot;top&quot;:180,&quot;width&quot;:657.9940157480315}"/>
</p:tagLst>
</file>

<file path=ppt/tags/tag247.xml><?xml version="1.0" encoding="utf-8"?>
<p:tagLst xmlns:p="http://schemas.openxmlformats.org/presentationml/2006/main">
  <p:tag name="KSO_WM_DIAGRAM_VIRTUALLY_FRAME" val="{&quot;height&quot;:319.25,&quot;left&quot;:31,&quot;top&quot;:180,&quot;width&quot;:657.9940157480315}"/>
</p:tagLst>
</file>

<file path=ppt/tags/tag248.xml><?xml version="1.0" encoding="utf-8"?>
<p:tagLst xmlns:p="http://schemas.openxmlformats.org/presentationml/2006/main">
  <p:tag name="KSO_WM_DIAGRAM_VIRTUALLY_FRAME" val="{&quot;height&quot;:319.25,&quot;left&quot;:31,&quot;top&quot;:180,&quot;width&quot;:657.9940157480315}"/>
</p:tagLst>
</file>

<file path=ppt/tags/tag25.xml><?xml version="1.0" encoding="utf-8"?>
<p:tagLst xmlns:p="http://schemas.openxmlformats.org/presentationml/2006/main">
  <p:tag name="KSO_WM_DIAGRAM_VIRTUALLY_FRAME" val="{&quot;height&quot;:300,&quot;left&quot;:390,&quot;top&quot;:168,&quot;width&quot;:310}"/>
</p:tagLst>
</file>

<file path=ppt/tags/tag26.xml><?xml version="1.0" encoding="utf-8"?>
<p:tagLst xmlns:p="http://schemas.openxmlformats.org/presentationml/2006/main">
  <p:tag name="KSO_WM_DIAGRAM_VIRTUALLY_FRAME" val="{&quot;height&quot;:300,&quot;left&quot;:390,&quot;top&quot;:168,&quot;width&quot;:310}"/>
</p:tagLst>
</file>

<file path=ppt/tags/tag27.xml><?xml version="1.0" encoding="utf-8"?>
<p:tagLst xmlns:p="http://schemas.openxmlformats.org/presentationml/2006/main">
  <p:tag name="KSO_WM_DIAGRAM_VIRTUALLY_FRAME" val="{&quot;height&quot;:300,&quot;left&quot;:390,&quot;top&quot;:168,&quot;width&quot;:310}"/>
</p:tagLst>
</file>

<file path=ppt/tags/tag28.xml><?xml version="1.0" encoding="utf-8"?>
<p:tagLst xmlns:p="http://schemas.openxmlformats.org/presentationml/2006/main">
  <p:tag name="KSO_WM_DIAGRAM_VIRTUALLY_FRAME" val="{&quot;height&quot;:285,&quot;left&quot;:455,&quot;top&quot;:158,&quot;width&quot;:240}"/>
</p:tagLst>
</file>

<file path=ppt/tags/tag29.xml><?xml version="1.0" encoding="utf-8"?>
<p:tagLst xmlns:p="http://schemas.openxmlformats.org/presentationml/2006/main">
  <p:tag name="KSO_WM_DIAGRAM_VIRTUALLY_FRAME" val="{&quot;height&quot;:285,&quot;left&quot;:455,&quot;top&quot;:158,&quot;width&quot;:240}"/>
</p:tagLst>
</file>

<file path=ppt/tags/tag3.xml><?xml version="1.0" encoding="utf-8"?>
<p:tagLst xmlns:p="http://schemas.openxmlformats.org/presentationml/2006/main">
  <p:tag name="KSO_WM_DIAGRAM_VIRTUALLY_FRAME" val="{&quot;height&quot;:400.05,&quot;left&quot;:11.3,&quot;top&quot;:99.95,&quot;width&quot;:908.7}"/>
</p:tagLst>
</file>

<file path=ppt/tags/tag30.xml><?xml version="1.0" encoding="utf-8"?>
<p:tagLst xmlns:p="http://schemas.openxmlformats.org/presentationml/2006/main">
  <p:tag name="KSO_WM_DIAGRAM_VIRTUALLY_FRAME" val="{&quot;height&quot;:285,&quot;left&quot;:455,&quot;top&quot;:158,&quot;width&quot;:240}"/>
</p:tagLst>
</file>

<file path=ppt/tags/tag31.xml><?xml version="1.0" encoding="utf-8"?>
<p:tagLst xmlns:p="http://schemas.openxmlformats.org/presentationml/2006/main">
  <p:tag name="KSO_WM_DIAGRAM_VIRTUALLY_FRAME" val="{&quot;height&quot;:285,&quot;left&quot;:455,&quot;top&quot;:158,&quot;width&quot;:240}"/>
</p:tagLst>
</file>

<file path=ppt/tags/tag32.xml><?xml version="1.0" encoding="utf-8"?>
<p:tagLst xmlns:p="http://schemas.openxmlformats.org/presentationml/2006/main">
  <p:tag name="KSO_WM_DIAGRAM_VIRTUALLY_FRAME" val="{&quot;height&quot;:400.05,&quot;left&quot;:11.3,&quot;top&quot;:99.95,&quot;width&quot;:908.7}"/>
</p:tagLst>
</file>

<file path=ppt/tags/tag33.xml><?xml version="1.0" encoding="utf-8"?>
<p:tagLst xmlns:p="http://schemas.openxmlformats.org/presentationml/2006/main">
  <p:tag name="KSO_WM_DIAGRAM_VIRTUALLY_FRAME" val="{&quot;height&quot;:400.05,&quot;left&quot;:11.3,&quot;top&quot;:99.95,&quot;width&quot;:908.7}"/>
</p:tagLst>
</file>

<file path=ppt/tags/tag34.xml><?xml version="1.0" encoding="utf-8"?>
<p:tagLst xmlns:p="http://schemas.openxmlformats.org/presentationml/2006/main">
  <p:tag name="KSO_WM_DIAGRAM_VIRTUALLY_FRAME" val="{&quot;height&quot;:400.05,&quot;left&quot;:11.3,&quot;top&quot;:99.95,&quot;width&quot;:908.7}"/>
</p:tagLst>
</file>

<file path=ppt/tags/tag35.xml><?xml version="1.0" encoding="utf-8"?>
<p:tagLst xmlns:p="http://schemas.openxmlformats.org/presentationml/2006/main">
  <p:tag name="KSO_WM_DIAGRAM_VIRTUALLY_FRAME" val="{&quot;height&quot;:400.05,&quot;left&quot;:11.3,&quot;top&quot;:99.95,&quot;width&quot;:908.7}"/>
</p:tagLst>
</file>

<file path=ppt/tags/tag36.xml><?xml version="1.0" encoding="utf-8"?>
<p:tagLst xmlns:p="http://schemas.openxmlformats.org/presentationml/2006/main">
  <p:tag name="KSO_WM_DIAGRAM_VIRTUALLY_FRAME" val="{&quot;height&quot;:400.05,&quot;left&quot;:11.3,&quot;top&quot;:99.95,&quot;width&quot;:908.7}"/>
</p:tagLst>
</file>

<file path=ppt/tags/tag37.xml><?xml version="1.0" encoding="utf-8"?>
<p:tagLst xmlns:p="http://schemas.openxmlformats.org/presentationml/2006/main">
  <p:tag name="KSO_WM_DIAGRAM_VIRTUALLY_FRAME" val="{&quot;height&quot;:400.05,&quot;left&quot;:11.3,&quot;top&quot;:99.95,&quot;width&quot;:908.7}"/>
</p:tagLst>
</file>

<file path=ppt/tags/tag38.xml><?xml version="1.0" encoding="utf-8"?>
<p:tagLst xmlns:p="http://schemas.openxmlformats.org/presentationml/2006/main">
  <p:tag name="KSO_WM_DIAGRAM_VIRTUALLY_FRAME" val="{&quot;height&quot;:400.05,&quot;left&quot;:11.3,&quot;top&quot;:99.95,&quot;width&quot;:908.7}"/>
</p:tagLst>
</file>

<file path=ppt/tags/tag39.xml><?xml version="1.0" encoding="utf-8"?>
<p:tagLst xmlns:p="http://schemas.openxmlformats.org/presentationml/2006/main">
  <p:tag name="KSO_WM_DIAGRAM_VIRTUALLY_FRAME" val="{&quot;height&quot;:400.05,&quot;left&quot;:11.3,&quot;top&quot;:99.95,&quot;width&quot;:908.7}"/>
</p:tagLst>
</file>

<file path=ppt/tags/tag4.xml><?xml version="1.0" encoding="utf-8"?>
<p:tagLst xmlns:p="http://schemas.openxmlformats.org/presentationml/2006/main">
  <p:tag name="KSO_WM_DIAGRAM_VIRTUALLY_FRAME" val="{&quot;height&quot;:400.05,&quot;left&quot;:11.3,&quot;top&quot;:99.95,&quot;width&quot;:908.7}"/>
</p:tagLst>
</file>

<file path=ppt/tags/tag40.xml><?xml version="1.0" encoding="utf-8"?>
<p:tagLst xmlns:p="http://schemas.openxmlformats.org/presentationml/2006/main">
  <p:tag name="KSO_WM_DIAGRAM_VIRTUALLY_FRAME" val="{&quot;height&quot;:400.05,&quot;left&quot;:11.3,&quot;top&quot;:99.95,&quot;width&quot;:908.7}"/>
</p:tagLst>
</file>

<file path=ppt/tags/tag41.xml><?xml version="1.0" encoding="utf-8"?>
<p:tagLst xmlns:p="http://schemas.openxmlformats.org/presentationml/2006/main">
  <p:tag name="KSO_WM_DIAGRAM_VIRTUALLY_FRAME" val="{&quot;height&quot;:400.05,&quot;left&quot;:11.3,&quot;top&quot;:99.95,&quot;width&quot;:908.7}"/>
</p:tagLst>
</file>

<file path=ppt/tags/tag42.xml><?xml version="1.0" encoding="utf-8"?>
<p:tagLst xmlns:p="http://schemas.openxmlformats.org/presentationml/2006/main">
  <p:tag name="KSO_WM_DIAGRAM_VIRTUALLY_FRAME" val="{&quot;height&quot;:400.05,&quot;left&quot;:11.3,&quot;top&quot;:99.95,&quot;width&quot;:908.7}"/>
</p:tagLst>
</file>

<file path=ppt/tags/tag43.xml><?xml version="1.0" encoding="utf-8"?>
<p:tagLst xmlns:p="http://schemas.openxmlformats.org/presentationml/2006/main">
  <p:tag name="KSO_WM_DIAGRAM_VIRTUALLY_FRAME" val="{&quot;height&quot;:400.05,&quot;left&quot;:11.3,&quot;top&quot;:99.95,&quot;width&quot;:908.7}"/>
</p:tagLst>
</file>

<file path=ppt/tags/tag44.xml><?xml version="1.0" encoding="utf-8"?>
<p:tagLst xmlns:p="http://schemas.openxmlformats.org/presentationml/2006/main">
  <p:tag name="KSO_WM_DIAGRAM_VIRTUALLY_FRAME" val="{&quot;height&quot;:400.05,&quot;left&quot;:11.3,&quot;top&quot;:99.95,&quot;width&quot;:908.7}"/>
</p:tagLst>
</file>

<file path=ppt/tags/tag45.xml><?xml version="1.0" encoding="utf-8"?>
<p:tagLst xmlns:p="http://schemas.openxmlformats.org/presentationml/2006/main">
  <p:tag name="KSO_WM_DIAGRAM_VIRTUALLY_FRAME" val="{&quot;height&quot;:400.05,&quot;left&quot;:11.3,&quot;top&quot;:99.95,&quot;width&quot;:908.7}"/>
</p:tagLst>
</file>

<file path=ppt/tags/tag46.xml><?xml version="1.0" encoding="utf-8"?>
<p:tagLst xmlns:p="http://schemas.openxmlformats.org/presentationml/2006/main">
  <p:tag name="KSO_WM_DIAGRAM_VIRTUALLY_FRAME" val="{&quot;height&quot;:400.05,&quot;left&quot;:11.3,&quot;top&quot;:99.95,&quot;width&quot;:908.7}"/>
</p:tagLst>
</file>

<file path=ppt/tags/tag47.xml><?xml version="1.0" encoding="utf-8"?>
<p:tagLst xmlns:p="http://schemas.openxmlformats.org/presentationml/2006/main">
  <p:tag name="KSO_WM_DIAGRAM_VIRTUALLY_FRAME" val="{&quot;height&quot;:400.05,&quot;left&quot;:11.3,&quot;top&quot;:99.95,&quot;width&quot;:908.7}"/>
</p:tagLst>
</file>

<file path=ppt/tags/tag48.xml><?xml version="1.0" encoding="utf-8"?>
<p:tagLst xmlns:p="http://schemas.openxmlformats.org/presentationml/2006/main">
  <p:tag name="KSO_WM_DIAGRAM_VIRTUALLY_FRAME" val="{&quot;height&quot;:400.05,&quot;left&quot;:11.3,&quot;top&quot;:99.95,&quot;width&quot;:908.7}"/>
</p:tagLst>
</file>

<file path=ppt/tags/tag49.xml><?xml version="1.0" encoding="utf-8"?>
<p:tagLst xmlns:p="http://schemas.openxmlformats.org/presentationml/2006/main">
  <p:tag name="KSO_WM_DIAGRAM_VIRTUALLY_FRAME" val="{&quot;height&quot;:400.05,&quot;left&quot;:11.3,&quot;top&quot;:99.95,&quot;width&quot;:908.7}"/>
</p:tagLst>
</file>

<file path=ppt/tags/tag5.xml><?xml version="1.0" encoding="utf-8"?>
<p:tagLst xmlns:p="http://schemas.openxmlformats.org/presentationml/2006/main">
  <p:tag name="KSO_WM_DIAGRAM_VIRTUALLY_FRAME" val="{&quot;height&quot;:400.05,&quot;left&quot;:11.3,&quot;top&quot;:99.95,&quot;width&quot;:908.7}"/>
</p:tagLst>
</file>

<file path=ppt/tags/tag50.xml><?xml version="1.0" encoding="utf-8"?>
<p:tagLst xmlns:p="http://schemas.openxmlformats.org/presentationml/2006/main">
  <p:tag name="KSO_WM_DIAGRAM_VIRTUALLY_FRAME" val="{&quot;height&quot;:400.05,&quot;left&quot;:11.3,&quot;top&quot;:99.95,&quot;width&quot;:908.7}"/>
</p:tagLst>
</file>

<file path=ppt/tags/tag51.xml><?xml version="1.0" encoding="utf-8"?>
<p:tagLst xmlns:p="http://schemas.openxmlformats.org/presentationml/2006/main">
  <p:tag name="KSO_WM_DIAGRAM_VIRTUALLY_FRAME" val="{&quot;height&quot;:400.05,&quot;left&quot;:11.3,&quot;top&quot;:99.95,&quot;width&quot;:908.7}"/>
</p:tagLst>
</file>

<file path=ppt/tags/tag52.xml><?xml version="1.0" encoding="utf-8"?>
<p:tagLst xmlns:p="http://schemas.openxmlformats.org/presentationml/2006/main">
  <p:tag name="KSO_WM_DIAGRAM_VIRTUALLY_FRAME" val="{&quot;height&quot;:397.45,&quot;left&quot;:53.65,&quot;top&quot;:62.55,&quot;width&quot;:846.35}"/>
</p:tagLst>
</file>

<file path=ppt/tags/tag53.xml><?xml version="1.0" encoding="utf-8"?>
<p:tagLst xmlns:p="http://schemas.openxmlformats.org/presentationml/2006/main">
  <p:tag name="KSO_WM_DIAGRAM_VIRTUALLY_FRAME" val="{&quot;height&quot;:397.45,&quot;left&quot;:53.65,&quot;top&quot;:62.55,&quot;width&quot;:846.35}"/>
</p:tagLst>
</file>

<file path=ppt/tags/tag54.xml><?xml version="1.0" encoding="utf-8"?>
<p:tagLst xmlns:p="http://schemas.openxmlformats.org/presentationml/2006/main">
  <p:tag name="KSO_WM_DIAGRAM_VIRTUALLY_FRAME" val="{&quot;height&quot;:397.45,&quot;left&quot;:53.65,&quot;top&quot;:62.55,&quot;width&quot;:846.35}"/>
</p:tagLst>
</file>

<file path=ppt/tags/tag55.xml><?xml version="1.0" encoding="utf-8"?>
<p:tagLst xmlns:p="http://schemas.openxmlformats.org/presentationml/2006/main">
  <p:tag name="KSO_WM_DIAGRAM_VIRTUALLY_FRAME" val="{&quot;height&quot;:397.45,&quot;left&quot;:53.65,&quot;top&quot;:62.55,&quot;width&quot;:846.35}"/>
</p:tagLst>
</file>

<file path=ppt/tags/tag56.xml><?xml version="1.0" encoding="utf-8"?>
<p:tagLst xmlns:p="http://schemas.openxmlformats.org/presentationml/2006/main">
  <p:tag name="KSO_WM_DIAGRAM_VIRTUALLY_FRAME" val="{&quot;height&quot;:397.45,&quot;left&quot;:53.65,&quot;top&quot;:62.55,&quot;width&quot;:846.35}"/>
</p:tagLst>
</file>

<file path=ppt/tags/tag57.xml><?xml version="1.0" encoding="utf-8"?>
<p:tagLst xmlns:p="http://schemas.openxmlformats.org/presentationml/2006/main">
  <p:tag name="KSO_WM_DIAGRAM_VIRTUALLY_FRAME" val="{&quot;height&quot;:397.45,&quot;left&quot;:53.65,&quot;top&quot;:62.55,&quot;width&quot;:846.35}"/>
</p:tagLst>
</file>

<file path=ppt/tags/tag58.xml><?xml version="1.0" encoding="utf-8"?>
<p:tagLst xmlns:p="http://schemas.openxmlformats.org/presentationml/2006/main">
  <p:tag name="KSO_WM_DIAGRAM_VIRTUALLY_FRAME" val="{&quot;height&quot;:397.45,&quot;left&quot;:53.65,&quot;top&quot;:62.55,&quot;width&quot;:846.35}"/>
</p:tagLst>
</file>

<file path=ppt/tags/tag59.xml><?xml version="1.0" encoding="utf-8"?>
<p:tagLst xmlns:p="http://schemas.openxmlformats.org/presentationml/2006/main">
  <p:tag name="KSO_WM_DIAGRAM_VIRTUALLY_FRAME" val="{&quot;height&quot;:397.45,&quot;left&quot;:53.65,&quot;top&quot;:62.55,&quot;width&quot;:846.35}"/>
</p:tagLst>
</file>

<file path=ppt/tags/tag6.xml><?xml version="1.0" encoding="utf-8"?>
<p:tagLst xmlns:p="http://schemas.openxmlformats.org/presentationml/2006/main">
  <p:tag name="KSO_WM_DIAGRAM_VIRTUALLY_FRAME" val="{&quot;height&quot;:400.05,&quot;left&quot;:11.3,&quot;top&quot;:99.95,&quot;width&quot;:908.7}"/>
</p:tagLst>
</file>

<file path=ppt/tags/tag60.xml><?xml version="1.0" encoding="utf-8"?>
<p:tagLst xmlns:p="http://schemas.openxmlformats.org/presentationml/2006/main">
  <p:tag name="KSO_WM_DIAGRAM_VIRTUALLY_FRAME" val="{&quot;height&quot;:397.45,&quot;left&quot;:53.65,&quot;top&quot;:62.55,&quot;width&quot;:846.35}"/>
</p:tagLst>
</file>

<file path=ppt/tags/tag61.xml><?xml version="1.0" encoding="utf-8"?>
<p:tagLst xmlns:p="http://schemas.openxmlformats.org/presentationml/2006/main">
  <p:tag name="KSO_WM_DIAGRAM_VIRTUALLY_FRAME" val="{&quot;height&quot;:397.45,&quot;left&quot;:53.65,&quot;top&quot;:62.55,&quot;width&quot;:846.35}"/>
</p:tagLst>
</file>

<file path=ppt/tags/tag62.xml><?xml version="1.0" encoding="utf-8"?>
<p:tagLst xmlns:p="http://schemas.openxmlformats.org/presentationml/2006/main">
  <p:tag name="KSO_WM_DIAGRAM_VIRTUALLY_FRAME" val="{&quot;height&quot;:397.45,&quot;left&quot;:53.65,&quot;top&quot;:62.55,&quot;width&quot;:846.35}"/>
</p:tagLst>
</file>

<file path=ppt/tags/tag63.xml><?xml version="1.0" encoding="utf-8"?>
<p:tagLst xmlns:p="http://schemas.openxmlformats.org/presentationml/2006/main">
  <p:tag name="KSO_WM_DIAGRAM_VIRTUALLY_FRAME" val="{&quot;height&quot;:397.45,&quot;left&quot;:53.65,&quot;top&quot;:62.55,&quot;width&quot;:846.35}"/>
</p:tagLst>
</file>

<file path=ppt/tags/tag64.xml><?xml version="1.0" encoding="utf-8"?>
<p:tagLst xmlns:p="http://schemas.openxmlformats.org/presentationml/2006/main">
  <p:tag name="KSO_WM_DIAGRAM_VIRTUALLY_FRAME" val="{&quot;height&quot;:397.45,&quot;left&quot;:53.65,&quot;top&quot;:62.55,&quot;width&quot;:846.35}"/>
</p:tagLst>
</file>

<file path=ppt/tags/tag65.xml><?xml version="1.0" encoding="utf-8"?>
<p:tagLst xmlns:p="http://schemas.openxmlformats.org/presentationml/2006/main">
  <p:tag name="KSO_WM_DIAGRAM_VIRTUALLY_FRAME" val="{&quot;height&quot;:397.45,&quot;left&quot;:53.65,&quot;top&quot;:62.55,&quot;width&quot;:846.35}"/>
</p:tagLst>
</file>

<file path=ppt/tags/tag66.xml><?xml version="1.0" encoding="utf-8"?>
<p:tagLst xmlns:p="http://schemas.openxmlformats.org/presentationml/2006/main">
  <p:tag name="KSO_WM_DIAGRAM_VIRTUALLY_FRAME" val="{&quot;height&quot;:397.45,&quot;left&quot;:53.65,&quot;top&quot;:62.55,&quot;width&quot;:846.35}"/>
</p:tagLst>
</file>

<file path=ppt/tags/tag67.xml><?xml version="1.0" encoding="utf-8"?>
<p:tagLst xmlns:p="http://schemas.openxmlformats.org/presentationml/2006/main">
  <p:tag name="KSO_WM_DIAGRAM_VIRTUALLY_FRAME" val="{&quot;height&quot;:397.45,&quot;left&quot;:53.65,&quot;top&quot;:62.55,&quot;width&quot;:846.35}"/>
</p:tagLst>
</file>

<file path=ppt/tags/tag68.xml><?xml version="1.0" encoding="utf-8"?>
<p:tagLst xmlns:p="http://schemas.openxmlformats.org/presentationml/2006/main">
  <p:tag name="KSO_WM_DIAGRAM_VIRTUALLY_FRAME" val="{&quot;height&quot;:341.65,&quot;left&quot;:350,&quot;top&quot;:137.45,&quot;width&quot;:358}"/>
</p:tagLst>
</file>

<file path=ppt/tags/tag69.xml><?xml version="1.0" encoding="utf-8"?>
<p:tagLst xmlns:p="http://schemas.openxmlformats.org/presentationml/2006/main">
  <p:tag name="KSO_WM_DIAGRAM_VIRTUALLY_FRAME" val="{&quot;height&quot;:341.65,&quot;left&quot;:350,&quot;top&quot;:137.45,&quot;width&quot;:358}"/>
</p:tagLst>
</file>

<file path=ppt/tags/tag7.xml><?xml version="1.0" encoding="utf-8"?>
<p:tagLst xmlns:p="http://schemas.openxmlformats.org/presentationml/2006/main">
  <p:tag name="KSO_WM_DIAGRAM_VIRTUALLY_FRAME" val="{&quot;height&quot;:319.4,&quot;left&quot;:280,&quot;top&quot;:90.6,&quot;width&quot;:400}"/>
</p:tagLst>
</file>

<file path=ppt/tags/tag70.xml><?xml version="1.0" encoding="utf-8"?>
<p:tagLst xmlns:p="http://schemas.openxmlformats.org/presentationml/2006/main">
  <p:tag name="KSO_WM_DIAGRAM_VIRTUALLY_FRAME" val="{&quot;height&quot;:341.65,&quot;left&quot;:350,&quot;top&quot;:137.45,&quot;width&quot;:358}"/>
</p:tagLst>
</file>

<file path=ppt/tags/tag71.xml><?xml version="1.0" encoding="utf-8"?>
<p:tagLst xmlns:p="http://schemas.openxmlformats.org/presentationml/2006/main">
  <p:tag name="KSO_WM_DIAGRAM_VIRTUALLY_FRAME" val="{&quot;height&quot;:341.65,&quot;left&quot;:350,&quot;top&quot;:137.45,&quot;width&quot;:358}"/>
</p:tagLst>
</file>

<file path=ppt/tags/tag72.xml><?xml version="1.0" encoding="utf-8"?>
<p:tagLst xmlns:p="http://schemas.openxmlformats.org/presentationml/2006/main">
  <p:tag name="KSO_WM_DIAGRAM_VIRTUALLY_FRAME" val="{&quot;height&quot;:341.65,&quot;left&quot;:350,&quot;top&quot;:137.45,&quot;width&quot;:358}"/>
</p:tagLst>
</file>

<file path=ppt/tags/tag73.xml><?xml version="1.0" encoding="utf-8"?>
<p:tagLst xmlns:p="http://schemas.openxmlformats.org/presentationml/2006/main">
  <p:tag name="KSO_WM_DIAGRAM_VIRTUALLY_FRAME" val="{&quot;height&quot;:341.65,&quot;left&quot;:350,&quot;top&quot;:137.45,&quot;width&quot;:358}"/>
</p:tagLst>
</file>

<file path=ppt/tags/tag74.xml><?xml version="1.0" encoding="utf-8"?>
<p:tagLst xmlns:p="http://schemas.openxmlformats.org/presentationml/2006/main">
  <p:tag name="KSO_WM_DIAGRAM_VIRTUALLY_FRAME" val="{&quot;height&quot;:341.65,&quot;left&quot;:350,&quot;top&quot;:137.45,&quot;width&quot;:358}"/>
</p:tagLst>
</file>

<file path=ppt/tags/tag75.xml><?xml version="1.0" encoding="utf-8"?>
<p:tagLst xmlns:p="http://schemas.openxmlformats.org/presentationml/2006/main">
  <p:tag name="KSO_WM_DIAGRAM_VIRTUALLY_FRAME" val="{&quot;height&quot;:341.65,&quot;left&quot;:350,&quot;top&quot;:137.45,&quot;width&quot;:358}"/>
</p:tagLst>
</file>

<file path=ppt/tags/tag76.xml><?xml version="1.0" encoding="utf-8"?>
<p:tagLst xmlns:p="http://schemas.openxmlformats.org/presentationml/2006/main">
  <p:tag name="KSO_WM_DIAGRAM_VIRTUALLY_FRAME" val="{&quot;height&quot;:341.65,&quot;left&quot;:350,&quot;top&quot;:137.45,&quot;width&quot;:358}"/>
</p:tagLst>
</file>

<file path=ppt/tags/tag77.xml><?xml version="1.0" encoding="utf-8"?>
<p:tagLst xmlns:p="http://schemas.openxmlformats.org/presentationml/2006/main">
  <p:tag name="KSO_WM_DIAGRAM_VIRTUALLY_FRAME" val="{&quot;height&quot;:130,&quot;left&quot;:50,&quot;top&quot;:338,&quot;width&quot;:660}"/>
</p:tagLst>
</file>

<file path=ppt/tags/tag78.xml><?xml version="1.0" encoding="utf-8"?>
<p:tagLst xmlns:p="http://schemas.openxmlformats.org/presentationml/2006/main">
  <p:tag name="KSO_WM_DIAGRAM_VIRTUALLY_FRAME" val="{&quot;height&quot;:130,&quot;left&quot;:50,&quot;top&quot;:338,&quot;width&quot;:660}"/>
</p:tagLst>
</file>

<file path=ppt/tags/tag79.xml><?xml version="1.0" encoding="utf-8"?>
<p:tagLst xmlns:p="http://schemas.openxmlformats.org/presentationml/2006/main">
  <p:tag name="KSO_WM_DIAGRAM_VIRTUALLY_FRAME" val="{&quot;height&quot;:130,&quot;left&quot;:50,&quot;top&quot;:338,&quot;width&quot;:660}"/>
</p:tagLst>
</file>

<file path=ppt/tags/tag8.xml><?xml version="1.0" encoding="utf-8"?>
<p:tagLst xmlns:p="http://schemas.openxmlformats.org/presentationml/2006/main">
  <p:tag name="KSO_WM_DIAGRAM_VIRTUALLY_FRAME" val="{&quot;height&quot;:319.4,&quot;left&quot;:280,&quot;top&quot;:90.6,&quot;width&quot;:400}"/>
</p:tagLst>
</file>

<file path=ppt/tags/tag80.xml><?xml version="1.0" encoding="utf-8"?>
<p:tagLst xmlns:p="http://schemas.openxmlformats.org/presentationml/2006/main">
  <p:tag name="KSO_WM_DIAGRAM_VIRTUALLY_FRAME" val="{&quot;height&quot;:130,&quot;left&quot;:50,&quot;top&quot;:338,&quot;width&quot;:660}"/>
</p:tagLst>
</file>

<file path=ppt/tags/tag81.xml><?xml version="1.0" encoding="utf-8"?>
<p:tagLst xmlns:p="http://schemas.openxmlformats.org/presentationml/2006/main">
  <p:tag name="KSO_WM_DIAGRAM_VIRTUALLY_FRAME" val="{&quot;height&quot;:130,&quot;left&quot;:50,&quot;top&quot;:338,&quot;width&quot;:660}"/>
</p:tagLst>
</file>

<file path=ppt/tags/tag82.xml><?xml version="1.0" encoding="utf-8"?>
<p:tagLst xmlns:p="http://schemas.openxmlformats.org/presentationml/2006/main">
  <p:tag name="KSO_WM_DIAGRAM_VIRTUALLY_FRAME" val="{&quot;height&quot;:130,&quot;left&quot;:50,&quot;top&quot;:338,&quot;width&quot;:660}"/>
</p:tagLst>
</file>

<file path=ppt/tags/tag83.xml><?xml version="1.0" encoding="utf-8"?>
<p:tagLst xmlns:p="http://schemas.openxmlformats.org/presentationml/2006/main">
  <p:tag name="KSO_WM_DIAGRAM_VIRTUALLY_FRAME" val="{&quot;height&quot;:130,&quot;left&quot;:50,&quot;top&quot;:338,&quot;width&quot;:660}"/>
</p:tagLst>
</file>

<file path=ppt/tags/tag84.xml><?xml version="1.0" encoding="utf-8"?>
<p:tagLst xmlns:p="http://schemas.openxmlformats.org/presentationml/2006/main">
  <p:tag name="KSO_WM_DIAGRAM_VIRTUALLY_FRAME" val="{&quot;height&quot;:130,&quot;left&quot;:50,&quot;top&quot;:338,&quot;width&quot;:660}"/>
</p:tagLst>
</file>

<file path=ppt/tags/tag85.xml><?xml version="1.0" encoding="utf-8"?>
<p:tagLst xmlns:p="http://schemas.openxmlformats.org/presentationml/2006/main">
  <p:tag name="KSO_WM_DIAGRAM_VIRTUALLY_FRAME" val="{&quot;height&quot;:130,&quot;left&quot;:50,&quot;top&quot;:338,&quot;width&quot;:660}"/>
</p:tagLst>
</file>

<file path=ppt/tags/tag86.xml><?xml version="1.0" encoding="utf-8"?>
<p:tagLst xmlns:p="http://schemas.openxmlformats.org/presentationml/2006/main">
  <p:tag name="KSO_WM_DIAGRAM_VIRTUALLY_FRAME" val="{&quot;height&quot;:300,&quot;left&quot;:40,&quot;top&quot;:148,&quot;width&quot;:660}"/>
</p:tagLst>
</file>

<file path=ppt/tags/tag87.xml><?xml version="1.0" encoding="utf-8"?>
<p:tagLst xmlns:p="http://schemas.openxmlformats.org/presentationml/2006/main">
  <p:tag name="KSO_WM_DIAGRAM_VIRTUALLY_FRAME" val="{&quot;height&quot;:300,&quot;left&quot;:40,&quot;top&quot;:148,&quot;width&quot;:660}"/>
</p:tagLst>
</file>

<file path=ppt/tags/tag88.xml><?xml version="1.0" encoding="utf-8"?>
<p:tagLst xmlns:p="http://schemas.openxmlformats.org/presentationml/2006/main">
  <p:tag name="KSO_WM_DIAGRAM_VIRTUALLY_FRAME" val="{&quot;height&quot;:300,&quot;left&quot;:40,&quot;top&quot;:148,&quot;width&quot;:660}"/>
</p:tagLst>
</file>

<file path=ppt/tags/tag89.xml><?xml version="1.0" encoding="utf-8"?>
<p:tagLst xmlns:p="http://schemas.openxmlformats.org/presentationml/2006/main">
  <p:tag name="KSO_WM_DIAGRAM_VIRTUALLY_FRAME" val="{&quot;height&quot;:300,&quot;left&quot;:40,&quot;top&quot;:148,&quot;width&quot;:660}"/>
</p:tagLst>
</file>

<file path=ppt/tags/tag9.xml><?xml version="1.0" encoding="utf-8"?>
<p:tagLst xmlns:p="http://schemas.openxmlformats.org/presentationml/2006/main">
  <p:tag name="KSO_WM_DIAGRAM_VIRTUALLY_FRAME" val="{&quot;height&quot;:319.4,&quot;left&quot;:280,&quot;top&quot;:90.6,&quot;width&quot;:400}"/>
</p:tagLst>
</file>

<file path=ppt/tags/tag90.xml><?xml version="1.0" encoding="utf-8"?>
<p:tagLst xmlns:p="http://schemas.openxmlformats.org/presentationml/2006/main">
  <p:tag name="KSO_WM_DIAGRAM_VIRTUALLY_FRAME" val="{&quot;height&quot;:300,&quot;left&quot;:40,&quot;top&quot;:148,&quot;width&quot;:660}"/>
</p:tagLst>
</file>

<file path=ppt/tags/tag91.xml><?xml version="1.0" encoding="utf-8"?>
<p:tagLst xmlns:p="http://schemas.openxmlformats.org/presentationml/2006/main">
  <p:tag name="KSO_WM_DIAGRAM_VIRTUALLY_FRAME" val="{&quot;height&quot;:300,&quot;left&quot;:40,&quot;top&quot;:148,&quot;width&quot;:660}"/>
</p:tagLst>
</file>

<file path=ppt/tags/tag92.xml><?xml version="1.0" encoding="utf-8"?>
<p:tagLst xmlns:p="http://schemas.openxmlformats.org/presentationml/2006/main">
  <p:tag name="KSO_WM_DIAGRAM_VIRTUALLY_FRAME" val="{&quot;height&quot;:300,&quot;left&quot;:40,&quot;top&quot;:148,&quot;width&quot;:660}"/>
</p:tagLst>
</file>

<file path=ppt/tags/tag93.xml><?xml version="1.0" encoding="utf-8"?>
<p:tagLst xmlns:p="http://schemas.openxmlformats.org/presentationml/2006/main">
  <p:tag name="KSO_WM_DIAGRAM_VIRTUALLY_FRAME" val="{&quot;height&quot;:300,&quot;left&quot;:40,&quot;top&quot;:148,&quot;width&quot;:660}"/>
</p:tagLst>
</file>

<file path=ppt/tags/tag94.xml><?xml version="1.0" encoding="utf-8"?>
<p:tagLst xmlns:p="http://schemas.openxmlformats.org/presentationml/2006/main">
  <p:tag name="KSO_WM_DIAGRAM_VIRTUALLY_FRAME" val="{&quot;height&quot;:300,&quot;left&quot;:40,&quot;top&quot;:148,&quot;width&quot;:660}"/>
</p:tagLst>
</file>

<file path=ppt/tags/tag95.xml><?xml version="1.0" encoding="utf-8"?>
<p:tagLst xmlns:p="http://schemas.openxmlformats.org/presentationml/2006/main">
  <p:tag name="KSO_WM_DIAGRAM_VIRTUALLY_FRAME" val="{&quot;height&quot;:300,&quot;left&quot;:40,&quot;top&quot;:148,&quot;width&quot;:660}"/>
</p:tagLst>
</file>

<file path=ppt/tags/tag96.xml><?xml version="1.0" encoding="utf-8"?>
<p:tagLst xmlns:p="http://schemas.openxmlformats.org/presentationml/2006/main">
  <p:tag name="KSO_WM_DIAGRAM_VIRTUALLY_FRAME" val="{&quot;height&quot;:300,&quot;left&quot;:40,&quot;top&quot;:148,&quot;width&quot;:660}"/>
</p:tagLst>
</file>

<file path=ppt/tags/tag97.xml><?xml version="1.0" encoding="utf-8"?>
<p:tagLst xmlns:p="http://schemas.openxmlformats.org/presentationml/2006/main">
  <p:tag name="KSO_WM_DIAGRAM_VIRTUALLY_FRAME" val="{&quot;height&quot;:300,&quot;left&quot;:40,&quot;top&quot;:148,&quot;width&quot;:660}"/>
</p:tagLst>
</file>

<file path=ppt/tags/tag98.xml><?xml version="1.0" encoding="utf-8"?>
<p:tagLst xmlns:p="http://schemas.openxmlformats.org/presentationml/2006/main">
  <p:tag name="KSO_WM_DIAGRAM_VIRTUALLY_FRAME" val="{&quot;height&quot;:289,&quot;left&quot;:325.1,&quot;top&quot;:156.2,&quot;width&quot;:375.5}"/>
</p:tagLst>
</file>

<file path=ppt/tags/tag99.xml><?xml version="1.0" encoding="utf-8"?>
<p:tagLst xmlns:p="http://schemas.openxmlformats.org/presentationml/2006/main">
  <p:tag name="KSO_WM_DIAGRAM_VIRTUALLY_FRAME" val="{&quot;height&quot;:289,&quot;left&quot;:325.1,&quot;top&quot;:156.2,&quot;width&quot;:375.5}"/>
</p:tagLst>
</file>

<file path=ppt/theme/theme1.xml><?xml version="1.0" encoding="utf-8"?>
<a:theme xmlns:a="http://schemas.openxmlformats.org/drawingml/2006/main" name="1_默认设计模板">
  <a:themeElements>
    <a:clrScheme name="1_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1_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7509</Words>
  <Application>WPS 演示</Application>
  <PresentationFormat>全屏显示(4:3)</PresentationFormat>
  <Paragraphs>752</Paragraphs>
  <Slides>37</Slides>
  <Notes>0</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37</vt:i4>
      </vt:variant>
    </vt:vector>
  </HeadingPairs>
  <TitlesOfParts>
    <vt:vector size="50" baseType="lpstr">
      <vt:lpstr>Arial</vt:lpstr>
      <vt:lpstr>宋体</vt:lpstr>
      <vt:lpstr>Wingdings</vt:lpstr>
      <vt:lpstr>微软雅黑</vt:lpstr>
      <vt:lpstr>楷体</vt:lpstr>
      <vt:lpstr>Noto Sans SC</vt:lpstr>
      <vt:lpstr>Lucida Sans Unicode</vt:lpstr>
      <vt:lpstr>黑体</vt:lpstr>
      <vt:lpstr>Arial Unicode MS</vt:lpstr>
      <vt:lpstr>Wingdings</vt:lpstr>
      <vt:lpstr>Trebuchet MS</vt:lpstr>
      <vt:lpstr>微软雅黑 Light</vt:lpstr>
      <vt:lpstr>1_默认设计模板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thtf</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cuihao</dc:creator>
  <cp:lastModifiedBy>杨勇</cp:lastModifiedBy>
  <cp:revision>648</cp:revision>
  <dcterms:created xsi:type="dcterms:W3CDTF">2008-03-14T01:29:00Z</dcterms:created>
  <dcterms:modified xsi:type="dcterms:W3CDTF">2026-05-21T12:54:28Z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4574C9E480DD496BA1566F7752AEA0B5_13</vt:lpwstr>
  </property>
  <property fmtid="{D5CDD505-2E9C-101B-9397-08002B2CF9AE}" pid="3" name="KSOProductBuildVer">
    <vt:lpwstr>2052-12.1.0.26375</vt:lpwstr>
  </property>
</Properties>
</file>