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103.svg" ContentType="image/svg+xml"/>
  <Override PartName="/ppt/media/image106.svg" ContentType="image/svg+xml"/>
  <Override PartName="/ppt/media/image108.svg" ContentType="image/svg+xml"/>
  <Override PartName="/ppt/media/image110.svg" ContentType="image/svg+xml"/>
  <Override PartName="/ppt/media/image114.svg" ContentType="image/svg+xml"/>
  <Override PartName="/ppt/media/image116.svg" ContentType="image/svg+xml"/>
  <Override PartName="/ppt/media/image118.svg" ContentType="image/svg+xml"/>
  <Override PartName="/ppt/media/image121.svg" ContentType="image/svg+xml"/>
  <Override PartName="/ppt/media/image123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9.svg" ContentType="image/svg+xml"/>
  <Override PartName="/ppt/media/image44.svg" ContentType="image/svg+xml"/>
  <Override PartName="/ppt/media/image46.svg" ContentType="image/svg+xml"/>
  <Override PartName="/ppt/media/image50.svg" ContentType="image/svg+xml"/>
  <Override PartName="/ppt/media/image58.svg" ContentType="image/svg+xml"/>
  <Override PartName="/ppt/media/image60.svg" ContentType="image/svg+xml"/>
  <Override PartName="/ppt/media/image66.svg" ContentType="image/svg+xml"/>
  <Override PartName="/ppt/media/image68.svg" ContentType="image/svg+xml"/>
  <Override PartName="/ppt/media/image70.svg" ContentType="image/svg+xml"/>
  <Override PartName="/ppt/media/image72.svg" ContentType="image/svg+xml"/>
  <Override PartName="/ppt/media/image74.svg" ContentType="image/svg+xml"/>
  <Override PartName="/ppt/media/image76.svg" ContentType="image/svg+xml"/>
  <Override PartName="/ppt/media/image78.svg" ContentType="image/svg+xml"/>
  <Override PartName="/ppt/media/image85.svg" ContentType="image/svg+xml"/>
  <Override PartName="/ppt/media/image86.svg" ContentType="image/svg+xml"/>
  <Override PartName="/ppt/media/image88.svg" ContentType="image/svg+xml"/>
  <Override PartName="/ppt/media/image91.svg" ContentType="image/svg+xml"/>
  <Override PartName="/ppt/media/image94.svg" ContentType="image/svg+xml"/>
  <Override PartName="/ppt/media/image96.svg" ContentType="image/svg+xml"/>
  <Override PartName="/ppt/media/image98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7" r:id="rId3"/>
    <p:sldId id="997" r:id="rId4"/>
    <p:sldId id="287" r:id="rId5"/>
    <p:sldId id="262" r:id="rId6"/>
    <p:sldId id="903" r:id="rId7"/>
    <p:sldId id="904" r:id="rId8"/>
    <p:sldId id="905" r:id="rId9"/>
    <p:sldId id="906" r:id="rId10"/>
    <p:sldId id="913" r:id="rId11"/>
    <p:sldId id="916" r:id="rId12"/>
    <p:sldId id="915" r:id="rId13"/>
    <p:sldId id="969" r:id="rId14"/>
    <p:sldId id="923" r:id="rId15"/>
    <p:sldId id="929" r:id="rId16"/>
    <p:sldId id="930" r:id="rId17"/>
    <p:sldId id="1000" r:id="rId18"/>
    <p:sldId id="921" r:id="rId19"/>
    <p:sldId id="931" r:id="rId20"/>
    <p:sldId id="934" r:id="rId21"/>
    <p:sldId id="944" r:id="rId22"/>
    <p:sldId id="945" r:id="rId23"/>
    <p:sldId id="947" r:id="rId24"/>
    <p:sldId id="946" r:id="rId25"/>
    <p:sldId id="1001" r:id="rId26"/>
    <p:sldId id="943" r:id="rId27"/>
    <p:sldId id="948" r:id="rId28"/>
    <p:sldId id="952" r:id="rId29"/>
    <p:sldId id="953" r:id="rId30"/>
    <p:sldId id="954" r:id="rId31"/>
    <p:sldId id="955" r:id="rId32"/>
    <p:sldId id="956" r:id="rId33"/>
    <p:sldId id="998" r:id="rId34"/>
    <p:sldId id="949" r:id="rId35"/>
    <p:sldId id="950" r:id="rId36"/>
    <p:sldId id="999" r:id="rId37"/>
    <p:sldId id="996" r:id="rId38"/>
    <p:sldId id="951" r:id="rId39"/>
    <p:sldId id="984" r:id="rId40"/>
    <p:sldId id="985" r:id="rId41"/>
    <p:sldId id="986" r:id="rId42"/>
    <p:sldId id="987" r:id="rId43"/>
    <p:sldId id="988" r:id="rId44"/>
    <p:sldId id="989" r:id="rId45"/>
    <p:sldId id="990" r:id="rId46"/>
    <p:sldId id="991" r:id="rId47"/>
    <p:sldId id="992" r:id="rId48"/>
    <p:sldId id="993" r:id="rId49"/>
    <p:sldId id="994" r:id="rId50"/>
    <p:sldId id="261" r:id="rId51"/>
  </p:sldIdLst>
  <p:sldSz cx="12192000" cy="6858000"/>
  <p:notesSz cx="7099300" cy="10234295"/>
  <p:custDataLst>
    <p:tags r:id="rId5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冯荣新" initials="FRX" lastIdx="1" clrIdx="0"/>
  <p:cmAuthor id="2" name="THRH" initials="T" lastIdx="0" clrIdx="1"/>
  <p:cmAuthor id="3" name="86187" initials="8" lastIdx="0" clrIdx="2"/>
  <p:cmAuthor id="4" name="作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12C"/>
    <a:srgbClr val="FFBE3B"/>
    <a:srgbClr val="065381"/>
    <a:srgbClr val="34B2E4"/>
    <a:srgbClr val="72D4DF"/>
    <a:srgbClr val="8B103E"/>
    <a:srgbClr val="E34856"/>
    <a:srgbClr val="FFCA5C"/>
    <a:srgbClr val="1557AE"/>
    <a:srgbClr val="1D8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7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8" Type="http://schemas.openxmlformats.org/officeDocument/2006/relationships/tags" Target="tags/tag228.xml"/><Relationship Id="rId57" Type="http://schemas.openxmlformats.org/officeDocument/2006/relationships/commentAuthors" Target="commentAuthors.xml"/><Relationship Id="rId56" Type="http://schemas.openxmlformats.org/officeDocument/2006/relationships/tableStyles" Target="tableStyles.xml"/><Relationship Id="rId55" Type="http://schemas.openxmlformats.org/officeDocument/2006/relationships/viewProps" Target="viewProps.xml"/><Relationship Id="rId54" Type="http://schemas.openxmlformats.org/officeDocument/2006/relationships/presProps" Target="presProps.xml"/><Relationship Id="rId53" Type="http://schemas.openxmlformats.org/officeDocument/2006/relationships/handoutMaster" Target="handoutMasters/handoutMaster1.xml"/><Relationship Id="rId52" Type="http://schemas.openxmlformats.org/officeDocument/2006/relationships/notesMaster" Target="notesMasters/notesMaster1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4606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8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162784" y="0"/>
            <a:ext cx="3184606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8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4606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8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162784" y="10879875"/>
            <a:ext cx="3184606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8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4606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162784" y="0"/>
            <a:ext cx="3184606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8167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34909" y="5512523"/>
            <a:ext cx="5879272" cy="451024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4606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162784" y="10879875"/>
            <a:ext cx="3184606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2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139-F833-41C2-9966-6008590045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5BB1-7EF3-4019-9BDE-FF27F5136EDE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139-F833-41C2-9966-6008590045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5BB1-7EF3-4019-9BDE-FF27F5136E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139-F833-41C2-9966-6008590045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5BB1-7EF3-4019-9BDE-FF27F5136E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139-F833-41C2-9966-6008590045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5BB1-7EF3-4019-9BDE-FF27F5136E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pic>
        <p:nvPicPr>
          <p:cNvPr id="8" name="图片 7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139-F833-41C2-9966-6008590045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5BB1-7EF3-4019-9BDE-FF27F5136EDE}" type="slidenum">
              <a:rPr lang="zh-CN" altLang="en-US" smtClean="0"/>
            </a:fld>
            <a:endParaRPr lang="zh-CN" altLang="en-US"/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8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9" name="日期占位符 3"/>
          <p:cNvSpPr txBox="1"/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EEC139-F833-41C2-9966-6008590045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灯片编号占位符 5"/>
          <p:cNvSpPr txBox="1"/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CF5BB1-7EF3-4019-9BDE-FF27F5136EDE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grpSp>
        <p:nvGrpSpPr>
          <p:cNvPr id="12" name="组合 126"/>
          <p:cNvGrpSpPr/>
          <p:nvPr userDrawn="1"/>
        </p:nvGrpSpPr>
        <p:grpSpPr bwMode="auto">
          <a:xfrm flipH="1">
            <a:off x="-12700" y="457833"/>
            <a:ext cx="825500" cy="439738"/>
            <a:chOff x="0" y="0"/>
            <a:chExt cx="1787532" cy="1257300"/>
          </a:xfrm>
        </p:grpSpPr>
        <p:sp>
          <p:nvSpPr>
            <p:cNvPr id="13" name="矩形 127"/>
            <p:cNvSpPr>
              <a:spLocks noChangeArrowheads="1"/>
            </p:cNvSpPr>
            <p:nvPr/>
          </p:nvSpPr>
          <p:spPr bwMode="auto">
            <a:xfrm>
              <a:off x="0" y="0"/>
              <a:ext cx="364382" cy="12573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" name="矩形 128"/>
            <p:cNvSpPr>
              <a:spLocks noChangeArrowheads="1"/>
            </p:cNvSpPr>
            <p:nvPr/>
          </p:nvSpPr>
          <p:spPr bwMode="auto">
            <a:xfrm>
              <a:off x="446883" y="0"/>
              <a:ext cx="577510" cy="12573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5" name="矩形 129"/>
            <p:cNvSpPr>
              <a:spLocks noChangeArrowheads="1"/>
            </p:cNvSpPr>
            <p:nvPr/>
          </p:nvSpPr>
          <p:spPr bwMode="auto">
            <a:xfrm>
              <a:off x="1106895" y="0"/>
              <a:ext cx="680637" cy="12573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0" y="6448196"/>
            <a:ext cx="12192000" cy="307777"/>
            <a:chOff x="0" y="6448196"/>
            <a:chExt cx="12192000" cy="307777"/>
          </a:xfrm>
        </p:grpSpPr>
        <p:cxnSp>
          <p:nvCxnSpPr>
            <p:cNvPr id="17" name="直接连接符 16"/>
            <p:cNvCxnSpPr>
              <a:endCxn id="19" idx="1"/>
            </p:cNvCxnSpPr>
            <p:nvPr/>
          </p:nvCxnSpPr>
          <p:spPr>
            <a:xfrm>
              <a:off x="0" y="6583035"/>
              <a:ext cx="3562892" cy="19050"/>
            </a:xfrm>
            <a:prstGeom prst="line">
              <a:avLst/>
            </a:prstGeom>
            <a:ln w="19050">
              <a:solidFill>
                <a:srgbClr val="D6D6D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8696325" y="6583035"/>
              <a:ext cx="3495675" cy="19050"/>
            </a:xfrm>
            <a:prstGeom prst="line">
              <a:avLst/>
            </a:prstGeom>
            <a:ln w="19050">
              <a:solidFill>
                <a:srgbClr val="D6D6D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PA-文本框 23"/>
            <p:cNvSpPr txBox="1"/>
            <p:nvPr>
              <p:custDataLst>
                <p:tags r:id="rId3"/>
              </p:custDataLst>
            </p:nvPr>
          </p:nvSpPr>
          <p:spPr>
            <a:xfrm>
              <a:off x="3562892" y="6448196"/>
              <a:ext cx="50090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1400" dirty="0" smtClean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专业品质</a:t>
              </a:r>
              <a:r>
                <a:rPr lang="en-US" altLang="zh-CN" sz="1400" dirty="0" smtClean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400" dirty="0" smtClean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专业服务</a:t>
              </a:r>
              <a:endParaRPr lang="zh-CN" altLang="en-US" sz="1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矩形 3"/>
          <p:cNvSpPr/>
          <p:nvPr userDrawn="1"/>
        </p:nvSpPr>
        <p:spPr>
          <a:xfrm flipH="1" flipV="1">
            <a:off x="9776667" y="384039"/>
            <a:ext cx="2415333" cy="416600"/>
          </a:xfrm>
          <a:custGeom>
            <a:avLst/>
            <a:gdLst>
              <a:gd name="connsiteX0" fmla="*/ 0 w 1116330"/>
              <a:gd name="connsiteY0" fmla="*/ 0 h 363984"/>
              <a:gd name="connsiteX1" fmla="*/ 1116330 w 1116330"/>
              <a:gd name="connsiteY1" fmla="*/ 0 h 363984"/>
              <a:gd name="connsiteX2" fmla="*/ 1116330 w 1116330"/>
              <a:gd name="connsiteY2" fmla="*/ 363984 h 363984"/>
              <a:gd name="connsiteX3" fmla="*/ 0 w 1116330"/>
              <a:gd name="connsiteY3" fmla="*/ 363984 h 363984"/>
              <a:gd name="connsiteX4" fmla="*/ 0 w 1116330"/>
              <a:gd name="connsiteY4" fmla="*/ 0 h 363984"/>
              <a:gd name="connsiteX0-1" fmla="*/ 0 w 1205865"/>
              <a:gd name="connsiteY0-2" fmla="*/ 7620 h 371604"/>
              <a:gd name="connsiteX1-3" fmla="*/ 1205865 w 1205865"/>
              <a:gd name="connsiteY1-4" fmla="*/ 0 h 371604"/>
              <a:gd name="connsiteX2-5" fmla="*/ 1116330 w 1205865"/>
              <a:gd name="connsiteY2-6" fmla="*/ 371604 h 371604"/>
              <a:gd name="connsiteX3-7" fmla="*/ 0 w 1205865"/>
              <a:gd name="connsiteY3-8" fmla="*/ 371604 h 371604"/>
              <a:gd name="connsiteX4-9" fmla="*/ 0 w 1205865"/>
              <a:gd name="connsiteY4-10" fmla="*/ 7620 h 371604"/>
              <a:gd name="connsiteX0-11" fmla="*/ 0 w 1203960"/>
              <a:gd name="connsiteY0-12" fmla="*/ 3810 h 367794"/>
              <a:gd name="connsiteX1-13" fmla="*/ 1203960 w 1203960"/>
              <a:gd name="connsiteY1-14" fmla="*/ 0 h 367794"/>
              <a:gd name="connsiteX2-15" fmla="*/ 1116330 w 1203960"/>
              <a:gd name="connsiteY2-16" fmla="*/ 367794 h 367794"/>
              <a:gd name="connsiteX3-17" fmla="*/ 0 w 1203960"/>
              <a:gd name="connsiteY3-18" fmla="*/ 367794 h 367794"/>
              <a:gd name="connsiteX4-19" fmla="*/ 0 w 1203960"/>
              <a:gd name="connsiteY4-20" fmla="*/ 3810 h 367794"/>
              <a:gd name="connsiteX0-21" fmla="*/ 0 w 1203960"/>
              <a:gd name="connsiteY0-22" fmla="*/ 6423 h 370407"/>
              <a:gd name="connsiteX1-23" fmla="*/ 145383 w 1203960"/>
              <a:gd name="connsiteY1-24" fmla="*/ 0 h 370407"/>
              <a:gd name="connsiteX2-25" fmla="*/ 1203960 w 1203960"/>
              <a:gd name="connsiteY2-26" fmla="*/ 2613 h 370407"/>
              <a:gd name="connsiteX3-27" fmla="*/ 1116330 w 1203960"/>
              <a:gd name="connsiteY3-28" fmla="*/ 370407 h 370407"/>
              <a:gd name="connsiteX4-29" fmla="*/ 0 w 1203960"/>
              <a:gd name="connsiteY4-30" fmla="*/ 370407 h 370407"/>
              <a:gd name="connsiteX5" fmla="*/ 0 w 1203960"/>
              <a:gd name="connsiteY5" fmla="*/ 6423 h 370407"/>
              <a:gd name="connsiteX0-31" fmla="*/ 0 w 1203960"/>
              <a:gd name="connsiteY0-32" fmla="*/ 370407 h 370407"/>
              <a:gd name="connsiteX1-33" fmla="*/ 145383 w 1203960"/>
              <a:gd name="connsiteY1-34" fmla="*/ 0 h 370407"/>
              <a:gd name="connsiteX2-35" fmla="*/ 1203960 w 1203960"/>
              <a:gd name="connsiteY2-36" fmla="*/ 2613 h 370407"/>
              <a:gd name="connsiteX3-37" fmla="*/ 1116330 w 1203960"/>
              <a:gd name="connsiteY3-38" fmla="*/ 370407 h 370407"/>
              <a:gd name="connsiteX4-39" fmla="*/ 0 w 1203960"/>
              <a:gd name="connsiteY4-40" fmla="*/ 370407 h 370407"/>
              <a:gd name="connsiteX0-1-1" fmla="*/ 0 w 1203960"/>
              <a:gd name="connsiteY0-2-2" fmla="*/ 370407 h 370407"/>
              <a:gd name="connsiteX1-3-3" fmla="*/ 145383 w 1203960"/>
              <a:gd name="connsiteY1-4-4" fmla="*/ 0 h 370407"/>
              <a:gd name="connsiteX2-5-5" fmla="*/ 1203960 w 1203960"/>
              <a:gd name="connsiteY2-6-6" fmla="*/ 2613 h 370407"/>
              <a:gd name="connsiteX3-7-7" fmla="*/ 1086592 w 1203960"/>
              <a:gd name="connsiteY3-8-8" fmla="*/ 370407 h 370407"/>
              <a:gd name="connsiteX4-9-9" fmla="*/ 0 w 1203960"/>
              <a:gd name="connsiteY4-10-10" fmla="*/ 370407 h 370407"/>
              <a:gd name="connsiteX0-11-11" fmla="*/ 170207 w 1374167"/>
              <a:gd name="connsiteY0-12-12" fmla="*/ 389181 h 389181"/>
              <a:gd name="connsiteX1-13-13" fmla="*/ 0 w 1374167"/>
              <a:gd name="connsiteY1-14-14" fmla="*/ 0 h 389181"/>
              <a:gd name="connsiteX2-15-15" fmla="*/ 1374167 w 1374167"/>
              <a:gd name="connsiteY2-16-16" fmla="*/ 21387 h 389181"/>
              <a:gd name="connsiteX3-17-17" fmla="*/ 1256799 w 1374167"/>
              <a:gd name="connsiteY3-18-18" fmla="*/ 389181 h 389181"/>
              <a:gd name="connsiteX4-19-19" fmla="*/ 170207 w 1374167"/>
              <a:gd name="connsiteY4-20-20" fmla="*/ 389181 h 389181"/>
              <a:gd name="connsiteX0-21-21" fmla="*/ 12412 w 1374167"/>
              <a:gd name="connsiteY0-22-22" fmla="*/ 389181 h 389181"/>
              <a:gd name="connsiteX1-23-23" fmla="*/ 0 w 1374167"/>
              <a:gd name="connsiteY1-24-24" fmla="*/ 0 h 389181"/>
              <a:gd name="connsiteX2-25-25" fmla="*/ 1374167 w 1374167"/>
              <a:gd name="connsiteY2-26-26" fmla="*/ 21387 h 389181"/>
              <a:gd name="connsiteX3-27-27" fmla="*/ 1256799 w 1374167"/>
              <a:gd name="connsiteY3-28-28" fmla="*/ 389181 h 389181"/>
              <a:gd name="connsiteX4-29-29" fmla="*/ 12412 w 1374167"/>
              <a:gd name="connsiteY4-30-30" fmla="*/ 389181 h 389181"/>
              <a:gd name="connsiteX0-31-31" fmla="*/ 0 w 1375144"/>
              <a:gd name="connsiteY0-32-32" fmla="*/ 389181 h 389181"/>
              <a:gd name="connsiteX1-33-33" fmla="*/ 977 w 1375144"/>
              <a:gd name="connsiteY1-34-34" fmla="*/ 0 h 389181"/>
              <a:gd name="connsiteX2-35-35" fmla="*/ 1375144 w 1375144"/>
              <a:gd name="connsiteY2-36-36" fmla="*/ 21387 h 389181"/>
              <a:gd name="connsiteX3-37-37" fmla="*/ 1257776 w 1375144"/>
              <a:gd name="connsiteY3-38-38" fmla="*/ 389181 h 389181"/>
              <a:gd name="connsiteX4-39-39" fmla="*/ 0 w 1375144"/>
              <a:gd name="connsiteY4-40-40" fmla="*/ 389181 h 389181"/>
              <a:gd name="connsiteX0-41" fmla="*/ 0 w 1458823"/>
              <a:gd name="connsiteY0-42" fmla="*/ 389181 h 389181"/>
              <a:gd name="connsiteX1-43" fmla="*/ 977 w 1458823"/>
              <a:gd name="connsiteY1-44" fmla="*/ 0 h 389181"/>
              <a:gd name="connsiteX2-45" fmla="*/ 1458823 w 1458823"/>
              <a:gd name="connsiteY2-46" fmla="*/ 21387 h 389181"/>
              <a:gd name="connsiteX3-47" fmla="*/ 1257776 w 1458823"/>
              <a:gd name="connsiteY3-48" fmla="*/ 389181 h 389181"/>
              <a:gd name="connsiteX4-49" fmla="*/ 0 w 1458823"/>
              <a:gd name="connsiteY4-50" fmla="*/ 389181 h 389181"/>
            </a:gdLst>
            <a:ahLst/>
            <a:cxnLst>
              <a:cxn ang="0">
                <a:pos x="connsiteX0-1-1" y="connsiteY0-2-2"/>
              </a:cxn>
              <a:cxn ang="0">
                <a:pos x="connsiteX1-3-3" y="connsiteY1-4-4"/>
              </a:cxn>
              <a:cxn ang="0">
                <a:pos x="connsiteX2-5-5" y="connsiteY2-6-6"/>
              </a:cxn>
              <a:cxn ang="0">
                <a:pos x="connsiteX3-7-7" y="connsiteY3-8-8"/>
              </a:cxn>
              <a:cxn ang="0">
                <a:pos x="connsiteX4-9-9" y="connsiteY4-10-10"/>
              </a:cxn>
            </a:cxnLst>
            <a:rect l="l" t="t" r="r" b="b"/>
            <a:pathLst>
              <a:path w="1458823" h="389181">
                <a:moveTo>
                  <a:pt x="0" y="389181"/>
                </a:moveTo>
                <a:cubicBezTo>
                  <a:pt x="326" y="259454"/>
                  <a:pt x="651" y="129727"/>
                  <a:pt x="977" y="0"/>
                </a:cubicBezTo>
                <a:lnTo>
                  <a:pt x="1458823" y="21387"/>
                </a:lnTo>
                <a:lnTo>
                  <a:pt x="1257776" y="389181"/>
                </a:lnTo>
                <a:lnTo>
                  <a:pt x="0" y="3891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1097" y="410181"/>
            <a:ext cx="1471132" cy="303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139-F833-41C2-9966-6008590045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5BB1-7EF3-4019-9BDE-FF27F5136EDE}" type="slidenum">
              <a:rPr lang="zh-CN" altLang="en-US" smtClean="0"/>
            </a:fld>
            <a:endParaRPr lang="zh-CN" altLang="en-US"/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8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9" name="日期占位符 3"/>
          <p:cNvSpPr txBox="1"/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EEC139-F833-41C2-9966-6008590045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灯片编号占位符 5"/>
          <p:cNvSpPr txBox="1"/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CF5BB1-7EF3-4019-9BDE-FF27F5136EDE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grpSp>
        <p:nvGrpSpPr>
          <p:cNvPr id="12" name="组合 126"/>
          <p:cNvGrpSpPr/>
          <p:nvPr userDrawn="1"/>
        </p:nvGrpSpPr>
        <p:grpSpPr bwMode="auto">
          <a:xfrm flipH="1">
            <a:off x="12700" y="422375"/>
            <a:ext cx="825500" cy="439738"/>
            <a:chOff x="0" y="0"/>
            <a:chExt cx="1787532" cy="1257300"/>
          </a:xfrm>
        </p:grpSpPr>
        <p:sp>
          <p:nvSpPr>
            <p:cNvPr id="13" name="矩形 127"/>
            <p:cNvSpPr>
              <a:spLocks noChangeArrowheads="1"/>
            </p:cNvSpPr>
            <p:nvPr/>
          </p:nvSpPr>
          <p:spPr bwMode="auto">
            <a:xfrm>
              <a:off x="0" y="0"/>
              <a:ext cx="364382" cy="12573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" name="矩形 128"/>
            <p:cNvSpPr>
              <a:spLocks noChangeArrowheads="1"/>
            </p:cNvSpPr>
            <p:nvPr/>
          </p:nvSpPr>
          <p:spPr bwMode="auto">
            <a:xfrm>
              <a:off x="446883" y="0"/>
              <a:ext cx="577510" cy="12573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5" name="矩形 129"/>
            <p:cNvSpPr>
              <a:spLocks noChangeArrowheads="1"/>
            </p:cNvSpPr>
            <p:nvPr/>
          </p:nvSpPr>
          <p:spPr bwMode="auto">
            <a:xfrm>
              <a:off x="1106895" y="0"/>
              <a:ext cx="680637" cy="1257300"/>
            </a:xfrm>
            <a:prstGeom prst="rect">
              <a:avLst/>
            </a:prstGeom>
            <a:solidFill>
              <a:srgbClr val="1557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0" y="6448196"/>
            <a:ext cx="12192000" cy="307777"/>
            <a:chOff x="0" y="6448196"/>
            <a:chExt cx="12192000" cy="307777"/>
          </a:xfrm>
        </p:grpSpPr>
        <p:cxnSp>
          <p:nvCxnSpPr>
            <p:cNvPr id="17" name="直接连接符 16"/>
            <p:cNvCxnSpPr>
              <a:endCxn id="19" idx="1"/>
            </p:cNvCxnSpPr>
            <p:nvPr/>
          </p:nvCxnSpPr>
          <p:spPr>
            <a:xfrm>
              <a:off x="0" y="6583035"/>
              <a:ext cx="3562892" cy="19050"/>
            </a:xfrm>
            <a:prstGeom prst="line">
              <a:avLst/>
            </a:prstGeom>
            <a:ln w="19050">
              <a:solidFill>
                <a:srgbClr val="D6D6D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8696325" y="6583035"/>
              <a:ext cx="3495675" cy="19050"/>
            </a:xfrm>
            <a:prstGeom prst="line">
              <a:avLst/>
            </a:prstGeom>
            <a:ln w="19050">
              <a:solidFill>
                <a:srgbClr val="D6D6D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PA-文本框 23"/>
            <p:cNvSpPr txBox="1"/>
            <p:nvPr>
              <p:custDataLst>
                <p:tags r:id="rId3"/>
              </p:custDataLst>
            </p:nvPr>
          </p:nvSpPr>
          <p:spPr>
            <a:xfrm>
              <a:off x="3562892" y="6448196"/>
              <a:ext cx="50090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1400" dirty="0" smtClean="0">
                  <a:solidFill>
                    <a:srgbClr val="15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专业品质</a:t>
              </a:r>
              <a:r>
                <a:rPr lang="en-US" altLang="zh-CN" sz="1400" dirty="0" smtClean="0">
                  <a:solidFill>
                    <a:srgbClr val="15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400" dirty="0" smtClean="0">
                  <a:solidFill>
                    <a:srgbClr val="15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专业服务</a:t>
              </a:r>
              <a:endParaRPr lang="zh-CN" altLang="en-US" sz="14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486" y="491044"/>
            <a:ext cx="1467942" cy="30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139-F833-41C2-9966-6008590045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5BB1-7EF3-4019-9BDE-FF27F5136E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139-F833-41C2-9966-6008590045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5BB1-7EF3-4019-9BDE-FF27F5136E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139-F833-41C2-9966-6008590045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5BB1-7EF3-4019-9BDE-FF27F5136E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139-F833-41C2-9966-6008590045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5BB1-7EF3-4019-9BDE-FF27F5136E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139-F833-41C2-9966-6008590045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F5BB1-7EF3-4019-9BDE-FF27F5136E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EC139-F833-41C2-9966-6008590045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F5BB1-7EF3-4019-9BDE-FF27F5136ED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63.xml"/><Relationship Id="rId8" Type="http://schemas.openxmlformats.org/officeDocument/2006/relationships/tags" Target="../tags/tag62.xml"/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1" Type="http://schemas.openxmlformats.org/officeDocument/2006/relationships/slideLayout" Target="../slideLayouts/slideLayout4.xml"/><Relationship Id="rId20" Type="http://schemas.openxmlformats.org/officeDocument/2006/relationships/tags" Target="../tags/tag74.xml"/><Relationship Id="rId2" Type="http://schemas.openxmlformats.org/officeDocument/2006/relationships/tags" Target="../tags/tag56.xml"/><Relationship Id="rId19" Type="http://schemas.openxmlformats.org/officeDocument/2006/relationships/tags" Target="../tags/tag73.xml"/><Relationship Id="rId18" Type="http://schemas.openxmlformats.org/officeDocument/2006/relationships/tags" Target="../tags/tag72.xml"/><Relationship Id="rId17" Type="http://schemas.openxmlformats.org/officeDocument/2006/relationships/tags" Target="../tags/tag71.xml"/><Relationship Id="rId16" Type="http://schemas.openxmlformats.org/officeDocument/2006/relationships/tags" Target="../tags/tag70.xml"/><Relationship Id="rId15" Type="http://schemas.openxmlformats.org/officeDocument/2006/relationships/tags" Target="../tags/tag69.xml"/><Relationship Id="rId14" Type="http://schemas.openxmlformats.org/officeDocument/2006/relationships/tags" Target="../tags/tag68.xml"/><Relationship Id="rId13" Type="http://schemas.openxmlformats.org/officeDocument/2006/relationships/tags" Target="../tags/tag67.xml"/><Relationship Id="rId12" Type="http://schemas.openxmlformats.org/officeDocument/2006/relationships/tags" Target="../tags/tag66.xml"/><Relationship Id="rId11" Type="http://schemas.openxmlformats.org/officeDocument/2006/relationships/tags" Target="../tags/tag65.xml"/><Relationship Id="rId10" Type="http://schemas.openxmlformats.org/officeDocument/2006/relationships/tags" Target="../tags/tag64.xml"/><Relationship Id="rId1" Type="http://schemas.openxmlformats.org/officeDocument/2006/relationships/tags" Target="../tags/tag55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83.xml"/><Relationship Id="rId8" Type="http://schemas.openxmlformats.org/officeDocument/2006/relationships/tags" Target="../tags/tag82.xml"/><Relationship Id="rId7" Type="http://schemas.openxmlformats.org/officeDocument/2006/relationships/tags" Target="../tags/tag81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1" Type="http://schemas.openxmlformats.org/officeDocument/2006/relationships/slideLayout" Target="../slideLayouts/slideLayout4.xml"/><Relationship Id="rId20" Type="http://schemas.openxmlformats.org/officeDocument/2006/relationships/tags" Target="../tags/tag94.xml"/><Relationship Id="rId2" Type="http://schemas.openxmlformats.org/officeDocument/2006/relationships/tags" Target="../tags/tag76.xml"/><Relationship Id="rId19" Type="http://schemas.openxmlformats.org/officeDocument/2006/relationships/tags" Target="../tags/tag93.xml"/><Relationship Id="rId18" Type="http://schemas.openxmlformats.org/officeDocument/2006/relationships/tags" Target="../tags/tag92.xml"/><Relationship Id="rId17" Type="http://schemas.openxmlformats.org/officeDocument/2006/relationships/tags" Target="../tags/tag91.xml"/><Relationship Id="rId16" Type="http://schemas.openxmlformats.org/officeDocument/2006/relationships/tags" Target="../tags/tag90.xml"/><Relationship Id="rId15" Type="http://schemas.openxmlformats.org/officeDocument/2006/relationships/tags" Target="../tags/tag89.xml"/><Relationship Id="rId14" Type="http://schemas.openxmlformats.org/officeDocument/2006/relationships/tags" Target="../tags/tag88.xml"/><Relationship Id="rId13" Type="http://schemas.openxmlformats.org/officeDocument/2006/relationships/tags" Target="../tags/tag87.xml"/><Relationship Id="rId12" Type="http://schemas.openxmlformats.org/officeDocument/2006/relationships/tags" Target="../tags/tag86.xml"/><Relationship Id="rId11" Type="http://schemas.openxmlformats.org/officeDocument/2006/relationships/tags" Target="../tags/tag85.xml"/><Relationship Id="rId10" Type="http://schemas.openxmlformats.org/officeDocument/2006/relationships/tags" Target="../tags/tag84.xml"/><Relationship Id="rId1" Type="http://schemas.openxmlformats.org/officeDocument/2006/relationships/tags" Target="../tags/tag7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03.xml"/><Relationship Id="rId8" Type="http://schemas.openxmlformats.org/officeDocument/2006/relationships/tags" Target="../tags/tag102.xml"/><Relationship Id="rId7" Type="http://schemas.openxmlformats.org/officeDocument/2006/relationships/tags" Target="../tags/tag101.xml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0" Type="http://schemas.openxmlformats.org/officeDocument/2006/relationships/slideLayout" Target="../slideLayouts/slideLayout4.xml"/><Relationship Id="rId2" Type="http://schemas.openxmlformats.org/officeDocument/2006/relationships/tags" Target="../tags/tag96.xml"/><Relationship Id="rId19" Type="http://schemas.openxmlformats.org/officeDocument/2006/relationships/image" Target="../media/image22.png"/><Relationship Id="rId18" Type="http://schemas.openxmlformats.org/officeDocument/2006/relationships/image" Target="../media/image21.png"/><Relationship Id="rId17" Type="http://schemas.openxmlformats.org/officeDocument/2006/relationships/tags" Target="../tags/tag108.xml"/><Relationship Id="rId16" Type="http://schemas.openxmlformats.org/officeDocument/2006/relationships/image" Target="../media/image20.png"/><Relationship Id="rId15" Type="http://schemas.openxmlformats.org/officeDocument/2006/relationships/tags" Target="../tags/tag107.xml"/><Relationship Id="rId14" Type="http://schemas.openxmlformats.org/officeDocument/2006/relationships/image" Target="../media/image19.png"/><Relationship Id="rId13" Type="http://schemas.openxmlformats.org/officeDocument/2006/relationships/tags" Target="../tags/tag106.xml"/><Relationship Id="rId12" Type="http://schemas.openxmlformats.org/officeDocument/2006/relationships/image" Target="../media/image18.png"/><Relationship Id="rId11" Type="http://schemas.openxmlformats.org/officeDocument/2006/relationships/tags" Target="../tags/tag105.xml"/><Relationship Id="rId10" Type="http://schemas.openxmlformats.org/officeDocument/2006/relationships/tags" Target="../tags/tag104.xml"/><Relationship Id="rId1" Type="http://schemas.openxmlformats.org/officeDocument/2006/relationships/tags" Target="../tags/tag95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10.xml"/><Relationship Id="rId2" Type="http://schemas.openxmlformats.org/officeDocument/2006/relationships/image" Target="../media/image23.png"/><Relationship Id="rId1" Type="http://schemas.openxmlformats.org/officeDocument/2006/relationships/tags" Target="../tags/tag109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111.xml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112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4" Type="http://schemas.openxmlformats.org/officeDocument/2006/relationships/slideLayout" Target="../slideLayouts/slideLayout4.xml"/><Relationship Id="rId13" Type="http://schemas.openxmlformats.org/officeDocument/2006/relationships/image" Target="../media/image30.png"/><Relationship Id="rId12" Type="http://schemas.openxmlformats.org/officeDocument/2006/relationships/tags" Target="../tags/tag124.xml"/><Relationship Id="rId11" Type="http://schemas.openxmlformats.org/officeDocument/2006/relationships/tags" Target="../tags/tag123.xml"/><Relationship Id="rId10" Type="http://schemas.openxmlformats.org/officeDocument/2006/relationships/tags" Target="../tags/tag122.xml"/><Relationship Id="rId1" Type="http://schemas.openxmlformats.org/officeDocument/2006/relationships/tags" Target="../tags/tag113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tags" Target="../tags/tag130.xml"/><Relationship Id="rId7" Type="http://schemas.openxmlformats.org/officeDocument/2006/relationships/tags" Target="../tags/tag129.xml"/><Relationship Id="rId6" Type="http://schemas.openxmlformats.org/officeDocument/2006/relationships/tags" Target="../tags/tag128.xml"/><Relationship Id="rId5" Type="http://schemas.openxmlformats.org/officeDocument/2006/relationships/tags" Target="../tags/tag127.xml"/><Relationship Id="rId4" Type="http://schemas.openxmlformats.org/officeDocument/2006/relationships/image" Target="../media/image32.svg"/><Relationship Id="rId3" Type="http://schemas.openxmlformats.org/officeDocument/2006/relationships/image" Target="../media/image31.png"/><Relationship Id="rId2" Type="http://schemas.openxmlformats.org/officeDocument/2006/relationships/tags" Target="../tags/tag126.xml"/><Relationship Id="rId17" Type="http://schemas.openxmlformats.org/officeDocument/2006/relationships/slideLayout" Target="../slideLayouts/slideLayout4.xml"/><Relationship Id="rId16" Type="http://schemas.openxmlformats.org/officeDocument/2006/relationships/image" Target="../media/image22.png"/><Relationship Id="rId15" Type="http://schemas.openxmlformats.org/officeDocument/2006/relationships/image" Target="../media/image37.png"/><Relationship Id="rId14" Type="http://schemas.openxmlformats.org/officeDocument/2006/relationships/image" Target="../media/image36.svg"/><Relationship Id="rId13" Type="http://schemas.openxmlformats.org/officeDocument/2006/relationships/image" Target="../media/image35.png"/><Relationship Id="rId12" Type="http://schemas.openxmlformats.org/officeDocument/2006/relationships/tags" Target="../tags/tag132.xml"/><Relationship Id="rId11" Type="http://schemas.openxmlformats.org/officeDocument/2006/relationships/tags" Target="../tags/tag131.xml"/><Relationship Id="rId10" Type="http://schemas.openxmlformats.org/officeDocument/2006/relationships/image" Target="../media/image34.svg"/><Relationship Id="rId1" Type="http://schemas.openxmlformats.org/officeDocument/2006/relationships/tags" Target="../tags/tag125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tags" Target="../tags/tag138.xml"/><Relationship Id="rId7" Type="http://schemas.openxmlformats.org/officeDocument/2006/relationships/tags" Target="../tags/tag137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image" Target="../media/image32.svg"/><Relationship Id="rId3" Type="http://schemas.openxmlformats.org/officeDocument/2006/relationships/image" Target="../media/image31.png"/><Relationship Id="rId2" Type="http://schemas.openxmlformats.org/officeDocument/2006/relationships/tags" Target="../tags/tag134.xml"/><Relationship Id="rId17" Type="http://schemas.openxmlformats.org/officeDocument/2006/relationships/slideLayout" Target="../slideLayouts/slideLayout4.xml"/><Relationship Id="rId16" Type="http://schemas.openxmlformats.org/officeDocument/2006/relationships/tags" Target="../tags/tag146.xml"/><Relationship Id="rId15" Type="http://schemas.openxmlformats.org/officeDocument/2006/relationships/tags" Target="../tags/tag145.xml"/><Relationship Id="rId14" Type="http://schemas.openxmlformats.org/officeDocument/2006/relationships/tags" Target="../tags/tag144.xml"/><Relationship Id="rId13" Type="http://schemas.openxmlformats.org/officeDocument/2006/relationships/tags" Target="../tags/tag143.xml"/><Relationship Id="rId12" Type="http://schemas.openxmlformats.org/officeDocument/2006/relationships/tags" Target="../tags/tag142.xml"/><Relationship Id="rId11" Type="http://schemas.openxmlformats.org/officeDocument/2006/relationships/tags" Target="../tags/tag141.xml"/><Relationship Id="rId10" Type="http://schemas.openxmlformats.org/officeDocument/2006/relationships/tags" Target="../tags/tag140.xml"/><Relationship Id="rId1" Type="http://schemas.openxmlformats.org/officeDocument/2006/relationships/tags" Target="../tags/tag133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1" Type="http://schemas.openxmlformats.org/officeDocument/2006/relationships/slideLayout" Target="../slideLayouts/slideLayout4.xml"/><Relationship Id="rId10" Type="http://schemas.openxmlformats.org/officeDocument/2006/relationships/tags" Target="../tags/tag11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40.jpeg"/><Relationship Id="rId4" Type="http://schemas.openxmlformats.org/officeDocument/2006/relationships/image" Target="../media/image32.svg"/><Relationship Id="rId3" Type="http://schemas.openxmlformats.org/officeDocument/2006/relationships/image" Target="../media/image31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2.png"/><Relationship Id="rId1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47.jpeg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32.svg"/><Relationship Id="rId3" Type="http://schemas.openxmlformats.org/officeDocument/2006/relationships/image" Target="../media/image31.png"/><Relationship Id="rId2" Type="http://schemas.openxmlformats.org/officeDocument/2006/relationships/image" Target="../media/image44.svg"/><Relationship Id="rId1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152.xml"/><Relationship Id="rId8" Type="http://schemas.openxmlformats.org/officeDocument/2006/relationships/image" Target="../media/image50.svg"/><Relationship Id="rId7" Type="http://schemas.openxmlformats.org/officeDocument/2006/relationships/image" Target="../media/image49.png"/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image" Target="../media/image48.jpeg"/><Relationship Id="rId2" Type="http://schemas.openxmlformats.org/officeDocument/2006/relationships/tags" Target="../tags/tag148.xml"/><Relationship Id="rId15" Type="http://schemas.openxmlformats.org/officeDocument/2006/relationships/slideLayout" Target="../slideLayouts/slideLayout4.xml"/><Relationship Id="rId14" Type="http://schemas.openxmlformats.org/officeDocument/2006/relationships/image" Target="../media/image52.png"/><Relationship Id="rId13" Type="http://schemas.openxmlformats.org/officeDocument/2006/relationships/tags" Target="../tags/tag155.xml"/><Relationship Id="rId12" Type="http://schemas.openxmlformats.org/officeDocument/2006/relationships/image" Target="../media/image51.jpeg"/><Relationship Id="rId11" Type="http://schemas.openxmlformats.org/officeDocument/2006/relationships/tags" Target="../tags/tag154.xml"/><Relationship Id="rId10" Type="http://schemas.openxmlformats.org/officeDocument/2006/relationships/tags" Target="../tags/tag153.xml"/><Relationship Id="rId1" Type="http://schemas.openxmlformats.org/officeDocument/2006/relationships/tags" Target="../tags/tag147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164.xml"/><Relationship Id="rId8" Type="http://schemas.openxmlformats.org/officeDocument/2006/relationships/tags" Target="../tags/tag163.xml"/><Relationship Id="rId7" Type="http://schemas.openxmlformats.org/officeDocument/2006/relationships/tags" Target="../tags/tag162.xml"/><Relationship Id="rId6" Type="http://schemas.openxmlformats.org/officeDocument/2006/relationships/tags" Target="../tags/tag161.xml"/><Relationship Id="rId5" Type="http://schemas.openxmlformats.org/officeDocument/2006/relationships/tags" Target="../tags/tag160.xml"/><Relationship Id="rId4" Type="http://schemas.openxmlformats.org/officeDocument/2006/relationships/tags" Target="../tags/tag159.xml"/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4" Type="http://schemas.openxmlformats.org/officeDocument/2006/relationships/slideLayout" Target="../slideLayouts/slideLayout4.xml"/><Relationship Id="rId13" Type="http://schemas.openxmlformats.org/officeDocument/2006/relationships/image" Target="../media/image53.png"/><Relationship Id="rId12" Type="http://schemas.openxmlformats.org/officeDocument/2006/relationships/tags" Target="../tags/tag167.xml"/><Relationship Id="rId11" Type="http://schemas.openxmlformats.org/officeDocument/2006/relationships/tags" Target="../tags/tag166.xml"/><Relationship Id="rId10" Type="http://schemas.openxmlformats.org/officeDocument/2006/relationships/tags" Target="../tags/tag165.xml"/><Relationship Id="rId1" Type="http://schemas.openxmlformats.org/officeDocument/2006/relationships/tags" Target="../tags/tag15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55.jpeg"/><Relationship Id="rId1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60.svg"/><Relationship Id="rId6" Type="http://schemas.openxmlformats.org/officeDocument/2006/relationships/image" Target="../media/image59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image" Target="../media/image56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60.svg"/><Relationship Id="rId6" Type="http://schemas.openxmlformats.org/officeDocument/2006/relationships/image" Target="../media/image59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Relationship Id="rId3" Type="http://schemas.openxmlformats.org/officeDocument/2006/relationships/image" Target="../media/image39.svg"/><Relationship Id="rId2" Type="http://schemas.openxmlformats.org/officeDocument/2006/relationships/image" Target="../media/image61.png"/><Relationship Id="rId1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68.svg"/><Relationship Id="rId3" Type="http://schemas.openxmlformats.org/officeDocument/2006/relationships/image" Target="../media/image67.png"/><Relationship Id="rId2" Type="http://schemas.openxmlformats.org/officeDocument/2006/relationships/image" Target="../media/image66.svg"/><Relationship Id="rId1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72.svg"/><Relationship Id="rId3" Type="http://schemas.openxmlformats.org/officeDocument/2006/relationships/image" Target="../media/image71.png"/><Relationship Id="rId2" Type="http://schemas.openxmlformats.org/officeDocument/2006/relationships/image" Target="../media/image70.svg"/><Relationship Id="rId1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68.svg"/><Relationship Id="rId3" Type="http://schemas.openxmlformats.org/officeDocument/2006/relationships/image" Target="../media/image67.png"/><Relationship Id="rId2" Type="http://schemas.openxmlformats.org/officeDocument/2006/relationships/image" Target="../media/image76.svg"/><Relationship Id="rId1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0.png"/><Relationship Id="rId8" Type="http://schemas.openxmlformats.org/officeDocument/2006/relationships/image" Target="../media/image79.png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0" Type="http://schemas.openxmlformats.org/officeDocument/2006/relationships/slideLayout" Target="../slideLayouts/slideLayout4.xml"/><Relationship Id="rId1" Type="http://schemas.openxmlformats.org/officeDocument/2006/relationships/tags" Target="../tags/tag168.xml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82.jpeg"/><Relationship Id="rId2" Type="http://schemas.openxmlformats.org/officeDocument/2006/relationships/image" Target="../media/image32.svg"/><Relationship Id="rId1" Type="http://schemas.openxmlformats.org/officeDocument/2006/relationships/image" Target="../media/image8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84.jpeg"/><Relationship Id="rId1" Type="http://schemas.openxmlformats.org/officeDocument/2006/relationships/image" Target="../media/image83.png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1.svg"/><Relationship Id="rId8" Type="http://schemas.openxmlformats.org/officeDocument/2006/relationships/image" Target="../media/image90.png"/><Relationship Id="rId7" Type="http://schemas.openxmlformats.org/officeDocument/2006/relationships/image" Target="../media/image89.jpeg"/><Relationship Id="rId6" Type="http://schemas.openxmlformats.org/officeDocument/2006/relationships/image" Target="../media/image88.svg"/><Relationship Id="rId5" Type="http://schemas.openxmlformats.org/officeDocument/2006/relationships/image" Target="../media/image87.png"/><Relationship Id="rId4" Type="http://schemas.openxmlformats.org/officeDocument/2006/relationships/image" Target="../media/image86.svg"/><Relationship Id="rId3" Type="http://schemas.openxmlformats.org/officeDocument/2006/relationships/image" Target="../media/image61.png"/><Relationship Id="rId2" Type="http://schemas.openxmlformats.org/officeDocument/2006/relationships/image" Target="../media/image85.svg"/><Relationship Id="rId10" Type="http://schemas.openxmlformats.org/officeDocument/2006/relationships/slideLayout" Target="../slideLayouts/slideLayout4.xml"/><Relationship Id="rId1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tags" Target="../tags/tag180.xml"/><Relationship Id="rId8" Type="http://schemas.openxmlformats.org/officeDocument/2006/relationships/tags" Target="../tags/tag179.xml"/><Relationship Id="rId7" Type="http://schemas.openxmlformats.org/officeDocument/2006/relationships/tags" Target="../tags/tag178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2" Type="http://schemas.openxmlformats.org/officeDocument/2006/relationships/slideLayout" Target="../slideLayouts/slideLayout4.xml"/><Relationship Id="rId21" Type="http://schemas.openxmlformats.org/officeDocument/2006/relationships/tags" Target="../tags/tag192.xml"/><Relationship Id="rId20" Type="http://schemas.openxmlformats.org/officeDocument/2006/relationships/tags" Target="../tags/tag191.xml"/><Relationship Id="rId2" Type="http://schemas.openxmlformats.org/officeDocument/2006/relationships/tags" Target="../tags/tag173.xml"/><Relationship Id="rId19" Type="http://schemas.openxmlformats.org/officeDocument/2006/relationships/tags" Target="../tags/tag190.xml"/><Relationship Id="rId18" Type="http://schemas.openxmlformats.org/officeDocument/2006/relationships/tags" Target="../tags/tag189.xml"/><Relationship Id="rId17" Type="http://schemas.openxmlformats.org/officeDocument/2006/relationships/tags" Target="../tags/tag188.xml"/><Relationship Id="rId16" Type="http://schemas.openxmlformats.org/officeDocument/2006/relationships/tags" Target="../tags/tag187.xml"/><Relationship Id="rId15" Type="http://schemas.openxmlformats.org/officeDocument/2006/relationships/tags" Target="../tags/tag186.xml"/><Relationship Id="rId14" Type="http://schemas.openxmlformats.org/officeDocument/2006/relationships/tags" Target="../tags/tag185.xml"/><Relationship Id="rId13" Type="http://schemas.openxmlformats.org/officeDocument/2006/relationships/tags" Target="../tags/tag184.xml"/><Relationship Id="rId12" Type="http://schemas.openxmlformats.org/officeDocument/2006/relationships/tags" Target="../tags/tag183.xml"/><Relationship Id="rId11" Type="http://schemas.openxmlformats.org/officeDocument/2006/relationships/tags" Target="../tags/tag182.xml"/><Relationship Id="rId10" Type="http://schemas.openxmlformats.org/officeDocument/2006/relationships/tags" Target="../tags/tag181.xml"/><Relationship Id="rId1" Type="http://schemas.openxmlformats.org/officeDocument/2006/relationships/image" Target="../media/image92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22.png"/><Relationship Id="rId6" Type="http://schemas.openxmlformats.org/officeDocument/2006/relationships/image" Target="../media/image98.svg"/><Relationship Id="rId5" Type="http://schemas.openxmlformats.org/officeDocument/2006/relationships/image" Target="../media/image97.png"/><Relationship Id="rId4" Type="http://schemas.openxmlformats.org/officeDocument/2006/relationships/image" Target="../media/image96.svg"/><Relationship Id="rId3" Type="http://schemas.openxmlformats.org/officeDocument/2006/relationships/image" Target="../media/image95.png"/><Relationship Id="rId2" Type="http://schemas.openxmlformats.org/officeDocument/2006/relationships/image" Target="../media/image94.svg"/><Relationship Id="rId1" Type="http://schemas.openxmlformats.org/officeDocument/2006/relationships/image" Target="../media/image9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image" Target="../media/image100.jpeg"/><Relationship Id="rId7" Type="http://schemas.openxmlformats.org/officeDocument/2006/relationships/image" Target="../media/image99.jpeg"/><Relationship Id="rId6" Type="http://schemas.openxmlformats.org/officeDocument/2006/relationships/image" Target="../media/image98.svg"/><Relationship Id="rId5" Type="http://schemas.openxmlformats.org/officeDocument/2006/relationships/image" Target="../media/image97.png"/><Relationship Id="rId4" Type="http://schemas.openxmlformats.org/officeDocument/2006/relationships/image" Target="../media/image96.svg"/><Relationship Id="rId3" Type="http://schemas.openxmlformats.org/officeDocument/2006/relationships/image" Target="../media/image95.png"/><Relationship Id="rId2" Type="http://schemas.openxmlformats.org/officeDocument/2006/relationships/image" Target="../media/image94.svg"/><Relationship Id="rId1" Type="http://schemas.openxmlformats.org/officeDocument/2006/relationships/image" Target="../media/image93.pn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03.svg"/><Relationship Id="rId2" Type="http://schemas.openxmlformats.org/officeDocument/2006/relationships/image" Target="../media/image102.png"/><Relationship Id="rId1" Type="http://schemas.openxmlformats.org/officeDocument/2006/relationships/image" Target="../media/image101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98.svg"/><Relationship Id="rId6" Type="http://schemas.openxmlformats.org/officeDocument/2006/relationships/image" Target="../media/image97.png"/><Relationship Id="rId5" Type="http://schemas.openxmlformats.org/officeDocument/2006/relationships/image" Target="../media/image96.svg"/><Relationship Id="rId4" Type="http://schemas.openxmlformats.org/officeDocument/2006/relationships/image" Target="../media/image95.png"/><Relationship Id="rId3" Type="http://schemas.openxmlformats.org/officeDocument/2006/relationships/image" Target="../media/image94.svg"/><Relationship Id="rId2" Type="http://schemas.openxmlformats.org/officeDocument/2006/relationships/image" Target="../media/image93.png"/><Relationship Id="rId1" Type="http://schemas.openxmlformats.org/officeDocument/2006/relationships/image" Target="../media/image104.jpeg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1.jpeg"/><Relationship Id="rId8" Type="http://schemas.openxmlformats.org/officeDocument/2006/relationships/image" Target="../media/image110.svg"/><Relationship Id="rId7" Type="http://schemas.openxmlformats.org/officeDocument/2006/relationships/image" Target="../media/image109.png"/><Relationship Id="rId6" Type="http://schemas.openxmlformats.org/officeDocument/2006/relationships/image" Target="../media/image98.svg"/><Relationship Id="rId5" Type="http://schemas.openxmlformats.org/officeDocument/2006/relationships/image" Target="../media/image97.png"/><Relationship Id="rId4" Type="http://schemas.openxmlformats.org/officeDocument/2006/relationships/image" Target="../media/image108.svg"/><Relationship Id="rId3" Type="http://schemas.openxmlformats.org/officeDocument/2006/relationships/image" Target="../media/image107.png"/><Relationship Id="rId2" Type="http://schemas.openxmlformats.org/officeDocument/2006/relationships/image" Target="../media/image106.svg"/><Relationship Id="rId10" Type="http://schemas.openxmlformats.org/officeDocument/2006/relationships/slideLayout" Target="../slideLayouts/slideLayout4.xml"/><Relationship Id="rId1" Type="http://schemas.openxmlformats.org/officeDocument/2006/relationships/image" Target="../media/image10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116.svg"/><Relationship Id="rId6" Type="http://schemas.openxmlformats.org/officeDocument/2006/relationships/image" Target="../media/image115.png"/><Relationship Id="rId5" Type="http://schemas.openxmlformats.org/officeDocument/2006/relationships/image" Target="../media/image114.svg"/><Relationship Id="rId4" Type="http://schemas.openxmlformats.org/officeDocument/2006/relationships/image" Target="../media/image113.png"/><Relationship Id="rId3" Type="http://schemas.openxmlformats.org/officeDocument/2006/relationships/image" Target="../media/image94.svg"/><Relationship Id="rId2" Type="http://schemas.openxmlformats.org/officeDocument/2006/relationships/image" Target="../media/image93.png"/><Relationship Id="rId1" Type="http://schemas.openxmlformats.org/officeDocument/2006/relationships/image" Target="../media/image112.jpeg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tags" Target="../tags/tag199.xml"/><Relationship Id="rId8" Type="http://schemas.openxmlformats.org/officeDocument/2006/relationships/tags" Target="../tags/tag198.xml"/><Relationship Id="rId7" Type="http://schemas.openxmlformats.org/officeDocument/2006/relationships/tags" Target="../tags/tag197.xml"/><Relationship Id="rId6" Type="http://schemas.openxmlformats.org/officeDocument/2006/relationships/tags" Target="../tags/tag196.xml"/><Relationship Id="rId5" Type="http://schemas.openxmlformats.org/officeDocument/2006/relationships/image" Target="../media/image103.svg"/><Relationship Id="rId4" Type="http://schemas.openxmlformats.org/officeDocument/2006/relationships/image" Target="../media/image102.png"/><Relationship Id="rId3" Type="http://schemas.openxmlformats.org/officeDocument/2006/relationships/tags" Target="../tags/tag195.xml"/><Relationship Id="rId26" Type="http://schemas.openxmlformats.org/officeDocument/2006/relationships/slideLayout" Target="../slideLayouts/slideLayout4.xml"/><Relationship Id="rId25" Type="http://schemas.openxmlformats.org/officeDocument/2006/relationships/image" Target="../media/image119.png"/><Relationship Id="rId24" Type="http://schemas.openxmlformats.org/officeDocument/2006/relationships/tags" Target="../tags/tag208.xml"/><Relationship Id="rId23" Type="http://schemas.openxmlformats.org/officeDocument/2006/relationships/tags" Target="../tags/tag207.xml"/><Relationship Id="rId22" Type="http://schemas.openxmlformats.org/officeDocument/2006/relationships/image" Target="../media/image118.svg"/><Relationship Id="rId21" Type="http://schemas.openxmlformats.org/officeDocument/2006/relationships/image" Target="../media/image117.png"/><Relationship Id="rId20" Type="http://schemas.openxmlformats.org/officeDocument/2006/relationships/tags" Target="../tags/tag206.xml"/><Relationship Id="rId2" Type="http://schemas.openxmlformats.org/officeDocument/2006/relationships/tags" Target="../tags/tag194.xml"/><Relationship Id="rId19" Type="http://schemas.openxmlformats.org/officeDocument/2006/relationships/tags" Target="../tags/tag205.xml"/><Relationship Id="rId18" Type="http://schemas.openxmlformats.org/officeDocument/2006/relationships/tags" Target="../tags/tag204.xml"/><Relationship Id="rId17" Type="http://schemas.openxmlformats.org/officeDocument/2006/relationships/image" Target="../media/image98.svg"/><Relationship Id="rId16" Type="http://schemas.openxmlformats.org/officeDocument/2006/relationships/image" Target="../media/image97.png"/><Relationship Id="rId15" Type="http://schemas.openxmlformats.org/officeDocument/2006/relationships/tags" Target="../tags/tag203.xml"/><Relationship Id="rId14" Type="http://schemas.openxmlformats.org/officeDocument/2006/relationships/tags" Target="../tags/tag202.xml"/><Relationship Id="rId13" Type="http://schemas.openxmlformats.org/officeDocument/2006/relationships/tags" Target="../tags/tag201.xml"/><Relationship Id="rId12" Type="http://schemas.openxmlformats.org/officeDocument/2006/relationships/tags" Target="../tags/tag200.xml"/><Relationship Id="rId11" Type="http://schemas.openxmlformats.org/officeDocument/2006/relationships/image" Target="../media/image96.svg"/><Relationship Id="rId10" Type="http://schemas.openxmlformats.org/officeDocument/2006/relationships/image" Target="../media/image95.png"/><Relationship Id="rId1" Type="http://schemas.openxmlformats.org/officeDocument/2006/relationships/tags" Target="../tags/tag193.xml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tags" Target="../tags/tag215.xml"/><Relationship Id="rId8" Type="http://schemas.openxmlformats.org/officeDocument/2006/relationships/tags" Target="../tags/tag214.xml"/><Relationship Id="rId7" Type="http://schemas.openxmlformats.org/officeDocument/2006/relationships/tags" Target="../tags/tag213.xml"/><Relationship Id="rId6" Type="http://schemas.openxmlformats.org/officeDocument/2006/relationships/tags" Target="../tags/tag212.xml"/><Relationship Id="rId5" Type="http://schemas.openxmlformats.org/officeDocument/2006/relationships/tags" Target="../tags/tag211.xml"/><Relationship Id="rId4" Type="http://schemas.openxmlformats.org/officeDocument/2006/relationships/image" Target="../media/image103.svg"/><Relationship Id="rId3" Type="http://schemas.openxmlformats.org/officeDocument/2006/relationships/image" Target="../media/image102.png"/><Relationship Id="rId23" Type="http://schemas.openxmlformats.org/officeDocument/2006/relationships/slideLayout" Target="../slideLayouts/slideLayout4.xml"/><Relationship Id="rId22" Type="http://schemas.openxmlformats.org/officeDocument/2006/relationships/image" Target="../media/image124.png"/><Relationship Id="rId21" Type="http://schemas.openxmlformats.org/officeDocument/2006/relationships/tags" Target="../tags/tag223.xml"/><Relationship Id="rId20" Type="http://schemas.openxmlformats.org/officeDocument/2006/relationships/tags" Target="../tags/tag222.xml"/><Relationship Id="rId2" Type="http://schemas.openxmlformats.org/officeDocument/2006/relationships/tags" Target="../tags/tag210.xml"/><Relationship Id="rId19" Type="http://schemas.openxmlformats.org/officeDocument/2006/relationships/tags" Target="../tags/tag221.xml"/><Relationship Id="rId18" Type="http://schemas.openxmlformats.org/officeDocument/2006/relationships/image" Target="../media/image123.svg"/><Relationship Id="rId17" Type="http://schemas.openxmlformats.org/officeDocument/2006/relationships/image" Target="../media/image122.png"/><Relationship Id="rId16" Type="http://schemas.openxmlformats.org/officeDocument/2006/relationships/tags" Target="../tags/tag220.xml"/><Relationship Id="rId15" Type="http://schemas.openxmlformats.org/officeDocument/2006/relationships/tags" Target="../tags/tag219.xml"/><Relationship Id="rId14" Type="http://schemas.openxmlformats.org/officeDocument/2006/relationships/tags" Target="../tags/tag218.xml"/><Relationship Id="rId13" Type="http://schemas.openxmlformats.org/officeDocument/2006/relationships/tags" Target="../tags/tag217.xml"/><Relationship Id="rId12" Type="http://schemas.openxmlformats.org/officeDocument/2006/relationships/tags" Target="../tags/tag216.xml"/><Relationship Id="rId11" Type="http://schemas.openxmlformats.org/officeDocument/2006/relationships/image" Target="../media/image121.svg"/><Relationship Id="rId10" Type="http://schemas.openxmlformats.org/officeDocument/2006/relationships/image" Target="../media/image120.png"/><Relationship Id="rId1" Type="http://schemas.openxmlformats.org/officeDocument/2006/relationships/tags" Target="../tags/tag20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26.png"/><Relationship Id="rId1" Type="http://schemas.openxmlformats.org/officeDocument/2006/relationships/image" Target="../media/image125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28.png"/><Relationship Id="rId6" Type="http://schemas.openxmlformats.org/officeDocument/2006/relationships/image" Target="../media/image1.jpeg"/><Relationship Id="rId5" Type="http://schemas.openxmlformats.org/officeDocument/2006/relationships/tags" Target="../tags/tag227.xml"/><Relationship Id="rId4" Type="http://schemas.openxmlformats.org/officeDocument/2006/relationships/tags" Target="../tags/tag226.xml"/><Relationship Id="rId3" Type="http://schemas.openxmlformats.org/officeDocument/2006/relationships/tags" Target="../tags/tag225.xml"/><Relationship Id="rId2" Type="http://schemas.openxmlformats.org/officeDocument/2006/relationships/image" Target="../media/image127.jpeg"/><Relationship Id="rId1" Type="http://schemas.openxmlformats.org/officeDocument/2006/relationships/tags" Target="../tags/tag2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1" Type="http://schemas.openxmlformats.org/officeDocument/2006/relationships/slideLayout" Target="../slideLayouts/slideLayout4.xml"/><Relationship Id="rId20" Type="http://schemas.openxmlformats.org/officeDocument/2006/relationships/tags" Target="../tags/tag34.xml"/><Relationship Id="rId2" Type="http://schemas.openxmlformats.org/officeDocument/2006/relationships/tags" Target="../tags/tag16.xml"/><Relationship Id="rId19" Type="http://schemas.openxmlformats.org/officeDocument/2006/relationships/tags" Target="../tags/tag33.xml"/><Relationship Id="rId18" Type="http://schemas.openxmlformats.org/officeDocument/2006/relationships/tags" Target="../tags/tag32.xml"/><Relationship Id="rId17" Type="http://schemas.openxmlformats.org/officeDocument/2006/relationships/tags" Target="../tags/tag31.xml"/><Relationship Id="rId16" Type="http://schemas.openxmlformats.org/officeDocument/2006/relationships/tags" Target="../tags/tag30.xml"/><Relationship Id="rId15" Type="http://schemas.openxmlformats.org/officeDocument/2006/relationships/tags" Target="../tags/tag29.xml"/><Relationship Id="rId14" Type="http://schemas.openxmlformats.org/officeDocument/2006/relationships/tags" Target="../tags/tag28.xml"/><Relationship Id="rId13" Type="http://schemas.openxmlformats.org/officeDocument/2006/relationships/tags" Target="../tags/tag27.xml"/><Relationship Id="rId12" Type="http://schemas.openxmlformats.org/officeDocument/2006/relationships/tags" Target="../tags/tag26.xml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tags" Target="../tags/tag15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1" Type="http://schemas.openxmlformats.org/officeDocument/2006/relationships/slideLayout" Target="../slideLayouts/slideLayout4.xml"/><Relationship Id="rId20" Type="http://schemas.openxmlformats.org/officeDocument/2006/relationships/tags" Target="../tags/tag54.xml"/><Relationship Id="rId2" Type="http://schemas.openxmlformats.org/officeDocument/2006/relationships/tags" Target="../tags/tag36.xml"/><Relationship Id="rId19" Type="http://schemas.openxmlformats.org/officeDocument/2006/relationships/tags" Target="../tags/tag53.xml"/><Relationship Id="rId18" Type="http://schemas.openxmlformats.org/officeDocument/2006/relationships/tags" Target="../tags/tag52.xml"/><Relationship Id="rId17" Type="http://schemas.openxmlformats.org/officeDocument/2006/relationships/tags" Target="../tags/tag51.xml"/><Relationship Id="rId16" Type="http://schemas.openxmlformats.org/officeDocument/2006/relationships/tags" Target="../tags/tag50.xml"/><Relationship Id="rId15" Type="http://schemas.openxmlformats.org/officeDocument/2006/relationships/tags" Target="../tags/tag49.xml"/><Relationship Id="rId14" Type="http://schemas.openxmlformats.org/officeDocument/2006/relationships/tags" Target="../tags/tag48.xml"/><Relationship Id="rId13" Type="http://schemas.openxmlformats.org/officeDocument/2006/relationships/tags" Target="../tags/tag47.xml"/><Relationship Id="rId12" Type="http://schemas.openxmlformats.org/officeDocument/2006/relationships/tags" Target="../tags/tag46.xml"/><Relationship Id="rId11" Type="http://schemas.openxmlformats.org/officeDocument/2006/relationships/tags" Target="../tags/tag45.xml"/><Relationship Id="rId10" Type="http://schemas.openxmlformats.org/officeDocument/2006/relationships/tags" Target="../tags/tag44.xml"/><Relationship Id="rId1" Type="http://schemas.openxmlformats.org/officeDocument/2006/relationships/tags" Target="../tags/tag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角三角形 7"/>
          <p:cNvSpPr>
            <a:spLocks noChangeAspect="1"/>
          </p:cNvSpPr>
          <p:nvPr/>
        </p:nvSpPr>
        <p:spPr>
          <a:xfrm rot="18900000">
            <a:off x="9527858" y="-885124"/>
            <a:ext cx="1740948" cy="1840982"/>
          </a:xfrm>
          <a:custGeom>
            <a:avLst/>
            <a:gdLst>
              <a:gd name="connsiteX0" fmla="*/ 0 w 1784702"/>
              <a:gd name="connsiteY0" fmla="*/ 1784702 h 1784702"/>
              <a:gd name="connsiteX1" fmla="*/ 0 w 1784702"/>
              <a:gd name="connsiteY1" fmla="*/ 0 h 1784702"/>
              <a:gd name="connsiteX2" fmla="*/ 1784702 w 1784702"/>
              <a:gd name="connsiteY2" fmla="*/ 1784702 h 1784702"/>
              <a:gd name="connsiteX3" fmla="*/ 0 w 1784702"/>
              <a:gd name="connsiteY3" fmla="*/ 1784702 h 1784702"/>
              <a:gd name="connsiteX0-1" fmla="*/ 0 w 1740948"/>
              <a:gd name="connsiteY0-2" fmla="*/ 1784702 h 1784702"/>
              <a:gd name="connsiteX1-3" fmla="*/ 0 w 1740948"/>
              <a:gd name="connsiteY1-4" fmla="*/ 0 h 1784702"/>
              <a:gd name="connsiteX2-5" fmla="*/ 1740948 w 1740948"/>
              <a:gd name="connsiteY2-6" fmla="*/ 1731226 h 1784702"/>
              <a:gd name="connsiteX3-7" fmla="*/ 0 w 1740948"/>
              <a:gd name="connsiteY3-8" fmla="*/ 1784702 h 1784702"/>
              <a:gd name="connsiteX0-9" fmla="*/ 48614 w 1740948"/>
              <a:gd name="connsiteY0-10" fmla="*/ 1833317 h 1833317"/>
              <a:gd name="connsiteX1-11" fmla="*/ 0 w 1740948"/>
              <a:gd name="connsiteY1-12" fmla="*/ 0 h 1833317"/>
              <a:gd name="connsiteX2-13" fmla="*/ 1740948 w 1740948"/>
              <a:gd name="connsiteY2-14" fmla="*/ 1731226 h 1833317"/>
              <a:gd name="connsiteX3-15" fmla="*/ 48614 w 1740948"/>
              <a:gd name="connsiteY3-16" fmla="*/ 1833317 h 1833317"/>
              <a:gd name="connsiteX0-17" fmla="*/ 82645 w 1740948"/>
              <a:gd name="connsiteY0-18" fmla="*/ 1867348 h 1867348"/>
              <a:gd name="connsiteX1-19" fmla="*/ 0 w 1740948"/>
              <a:gd name="connsiteY1-20" fmla="*/ 0 h 1867348"/>
              <a:gd name="connsiteX2-21" fmla="*/ 1740948 w 1740948"/>
              <a:gd name="connsiteY2-22" fmla="*/ 1731226 h 1867348"/>
              <a:gd name="connsiteX3-23" fmla="*/ 82645 w 1740948"/>
              <a:gd name="connsiteY3-24" fmla="*/ 1867348 h 1867348"/>
              <a:gd name="connsiteX0-25" fmla="*/ 102091 w 1740948"/>
              <a:gd name="connsiteY0-26" fmla="*/ 1886794 h 1886794"/>
              <a:gd name="connsiteX1-27" fmla="*/ 0 w 1740948"/>
              <a:gd name="connsiteY1-28" fmla="*/ 0 h 1886794"/>
              <a:gd name="connsiteX2-29" fmla="*/ 1740948 w 1740948"/>
              <a:gd name="connsiteY2-30" fmla="*/ 1731226 h 1886794"/>
              <a:gd name="connsiteX3-31" fmla="*/ 102091 w 1740948"/>
              <a:gd name="connsiteY3-32" fmla="*/ 1886794 h 1886794"/>
              <a:gd name="connsiteX0-33" fmla="*/ 105766 w 1740948"/>
              <a:gd name="connsiteY0-34" fmla="*/ 1855903 h 1855903"/>
              <a:gd name="connsiteX1-35" fmla="*/ 0 w 1740948"/>
              <a:gd name="connsiteY1-36" fmla="*/ 0 h 1855903"/>
              <a:gd name="connsiteX2-37" fmla="*/ 1740948 w 1740948"/>
              <a:gd name="connsiteY2-38" fmla="*/ 1731226 h 1855903"/>
              <a:gd name="connsiteX3-39" fmla="*/ 105766 w 1740948"/>
              <a:gd name="connsiteY3-40" fmla="*/ 1855903 h 1855903"/>
              <a:gd name="connsiteX0-41" fmla="*/ 1319 w 1740948"/>
              <a:gd name="connsiteY0-42" fmla="*/ 1840982 h 1840982"/>
              <a:gd name="connsiteX1-43" fmla="*/ 0 w 1740948"/>
              <a:gd name="connsiteY1-44" fmla="*/ 0 h 1840982"/>
              <a:gd name="connsiteX2-45" fmla="*/ 1740948 w 1740948"/>
              <a:gd name="connsiteY2-46" fmla="*/ 1731226 h 1840982"/>
              <a:gd name="connsiteX3-47" fmla="*/ 1319 w 1740948"/>
              <a:gd name="connsiteY3-48" fmla="*/ 1840982 h 18409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740948" h="1840982">
                <a:moveTo>
                  <a:pt x="1319" y="1840982"/>
                </a:moveTo>
                <a:cubicBezTo>
                  <a:pt x="879" y="1227321"/>
                  <a:pt x="440" y="613661"/>
                  <a:pt x="0" y="0"/>
                </a:cubicBezTo>
                <a:lnTo>
                  <a:pt x="1740948" y="1731226"/>
                </a:lnTo>
                <a:lnTo>
                  <a:pt x="1319" y="1840982"/>
                </a:lnTo>
                <a:close/>
              </a:path>
            </a:pathLst>
          </a:custGeom>
          <a:solidFill>
            <a:srgbClr val="155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/>
        </p:nvSpPr>
        <p:spPr>
          <a:xfrm>
            <a:off x="7287700" y="-9601"/>
            <a:ext cx="4910524" cy="6872402"/>
          </a:xfrm>
          <a:custGeom>
            <a:avLst/>
            <a:gdLst>
              <a:gd name="connsiteX0" fmla="*/ 8041 w 8746"/>
              <a:gd name="connsiteY0" fmla="*/ 28 h 10875"/>
              <a:gd name="connsiteX1" fmla="*/ 8746 w 8746"/>
              <a:gd name="connsiteY1" fmla="*/ 0 h 10875"/>
              <a:gd name="connsiteX2" fmla="*/ 8682 w 8746"/>
              <a:gd name="connsiteY2" fmla="*/ 10850 h 10875"/>
              <a:gd name="connsiteX3" fmla="*/ 2286 w 8746"/>
              <a:gd name="connsiteY3" fmla="*/ 10875 h 10875"/>
              <a:gd name="connsiteX4" fmla="*/ 0 w 8746"/>
              <a:gd name="connsiteY4" fmla="*/ 8555 h 10875"/>
              <a:gd name="connsiteX5" fmla="*/ 8041 w 8746"/>
              <a:gd name="connsiteY5" fmla="*/ 28 h 10875"/>
              <a:gd name="connsiteX0-1" fmla="*/ 9840 w 10646"/>
              <a:gd name="connsiteY0-2" fmla="*/ 26 h 10000"/>
              <a:gd name="connsiteX1-3" fmla="*/ 10646 w 10646"/>
              <a:gd name="connsiteY1-4" fmla="*/ 0 h 10000"/>
              <a:gd name="connsiteX2-5" fmla="*/ 10573 w 10646"/>
              <a:gd name="connsiteY2-6" fmla="*/ 9977 h 10000"/>
              <a:gd name="connsiteX3-7" fmla="*/ 3260 w 10646"/>
              <a:gd name="connsiteY3-8" fmla="*/ 10000 h 10000"/>
              <a:gd name="connsiteX4-9" fmla="*/ 0 w 10646"/>
              <a:gd name="connsiteY4-10" fmla="*/ 7937 h 10000"/>
              <a:gd name="connsiteX5-11" fmla="*/ 9840 w 10646"/>
              <a:gd name="connsiteY5-12" fmla="*/ 26 h 10000"/>
              <a:gd name="connsiteX0-13" fmla="*/ 9840 w 10646"/>
              <a:gd name="connsiteY0-14" fmla="*/ 26 h 10000"/>
              <a:gd name="connsiteX1-15" fmla="*/ 10646 w 10646"/>
              <a:gd name="connsiteY1-16" fmla="*/ 0 h 10000"/>
              <a:gd name="connsiteX2-17" fmla="*/ 10606 w 10646"/>
              <a:gd name="connsiteY2-18" fmla="*/ 9987 h 10000"/>
              <a:gd name="connsiteX3-19" fmla="*/ 3260 w 10646"/>
              <a:gd name="connsiteY3-20" fmla="*/ 10000 h 10000"/>
              <a:gd name="connsiteX4-21" fmla="*/ 0 w 10646"/>
              <a:gd name="connsiteY4-22" fmla="*/ 7937 h 10000"/>
              <a:gd name="connsiteX5-23" fmla="*/ 9840 w 10646"/>
              <a:gd name="connsiteY5-24" fmla="*/ 26 h 10000"/>
              <a:gd name="connsiteX0-25" fmla="*/ 9840 w 10646"/>
              <a:gd name="connsiteY0-26" fmla="*/ 26 h 10000"/>
              <a:gd name="connsiteX1-27" fmla="*/ 10646 w 10646"/>
              <a:gd name="connsiteY1-28" fmla="*/ 0 h 10000"/>
              <a:gd name="connsiteX2-29" fmla="*/ 10606 w 10646"/>
              <a:gd name="connsiteY2-30" fmla="*/ 9987 h 10000"/>
              <a:gd name="connsiteX3-31" fmla="*/ 3326 w 10646"/>
              <a:gd name="connsiteY3-32" fmla="*/ 10000 h 10000"/>
              <a:gd name="connsiteX4-33" fmla="*/ 0 w 10646"/>
              <a:gd name="connsiteY4-34" fmla="*/ 7937 h 10000"/>
              <a:gd name="connsiteX5-35" fmla="*/ 9840 w 10646"/>
              <a:gd name="connsiteY5-36" fmla="*/ 26 h 10000"/>
              <a:gd name="connsiteX0-37" fmla="*/ 9840 w 10661"/>
              <a:gd name="connsiteY0-38" fmla="*/ 26 h 10007"/>
              <a:gd name="connsiteX1-39" fmla="*/ 10646 w 10661"/>
              <a:gd name="connsiteY1-40" fmla="*/ 0 h 10007"/>
              <a:gd name="connsiteX2-41" fmla="*/ 10656 w 10661"/>
              <a:gd name="connsiteY2-42" fmla="*/ 10007 h 10007"/>
              <a:gd name="connsiteX3-43" fmla="*/ 3326 w 10661"/>
              <a:gd name="connsiteY3-44" fmla="*/ 10000 h 10007"/>
              <a:gd name="connsiteX4-45" fmla="*/ 0 w 10661"/>
              <a:gd name="connsiteY4-46" fmla="*/ 7937 h 10007"/>
              <a:gd name="connsiteX5-47" fmla="*/ 9840 w 10661"/>
              <a:gd name="connsiteY5-48" fmla="*/ 26 h 10007"/>
              <a:gd name="connsiteX0-49" fmla="*/ 9890 w 10661"/>
              <a:gd name="connsiteY0-50" fmla="*/ 0 h 10021"/>
              <a:gd name="connsiteX1-51" fmla="*/ 10646 w 10661"/>
              <a:gd name="connsiteY1-52" fmla="*/ 14 h 10021"/>
              <a:gd name="connsiteX2-53" fmla="*/ 10656 w 10661"/>
              <a:gd name="connsiteY2-54" fmla="*/ 10021 h 10021"/>
              <a:gd name="connsiteX3-55" fmla="*/ 3326 w 10661"/>
              <a:gd name="connsiteY3-56" fmla="*/ 10014 h 10021"/>
              <a:gd name="connsiteX4-57" fmla="*/ 0 w 10661"/>
              <a:gd name="connsiteY4-58" fmla="*/ 7951 h 10021"/>
              <a:gd name="connsiteX5-59" fmla="*/ 9890 w 10661"/>
              <a:gd name="connsiteY5-60" fmla="*/ 0 h 10021"/>
              <a:gd name="connsiteX0-61" fmla="*/ 10420 w 11191"/>
              <a:gd name="connsiteY0-62" fmla="*/ 0 h 10021"/>
              <a:gd name="connsiteX1-63" fmla="*/ 11176 w 11191"/>
              <a:gd name="connsiteY1-64" fmla="*/ 14 h 10021"/>
              <a:gd name="connsiteX2-65" fmla="*/ 11186 w 11191"/>
              <a:gd name="connsiteY2-66" fmla="*/ 10021 h 10021"/>
              <a:gd name="connsiteX3-67" fmla="*/ 3856 w 11191"/>
              <a:gd name="connsiteY3-68" fmla="*/ 10014 h 10021"/>
              <a:gd name="connsiteX4-69" fmla="*/ 0 w 11191"/>
              <a:gd name="connsiteY4-70" fmla="*/ 7941 h 10021"/>
              <a:gd name="connsiteX5-71" fmla="*/ 10420 w 11191"/>
              <a:gd name="connsiteY5-72" fmla="*/ 0 h 10021"/>
              <a:gd name="connsiteX0-73" fmla="*/ 10420 w 11191"/>
              <a:gd name="connsiteY0-74" fmla="*/ 0 h 10034"/>
              <a:gd name="connsiteX1-75" fmla="*/ 11176 w 11191"/>
              <a:gd name="connsiteY1-76" fmla="*/ 14 h 10034"/>
              <a:gd name="connsiteX2-77" fmla="*/ 11186 w 11191"/>
              <a:gd name="connsiteY2-78" fmla="*/ 10021 h 10034"/>
              <a:gd name="connsiteX3-79" fmla="*/ 3624 w 11191"/>
              <a:gd name="connsiteY3-80" fmla="*/ 10034 h 10034"/>
              <a:gd name="connsiteX4-81" fmla="*/ 0 w 11191"/>
              <a:gd name="connsiteY4-82" fmla="*/ 7941 h 10034"/>
              <a:gd name="connsiteX5-83" fmla="*/ 10420 w 11191"/>
              <a:gd name="connsiteY5-84" fmla="*/ 0 h 10034"/>
              <a:gd name="connsiteX0-85" fmla="*/ 10420 w 11191"/>
              <a:gd name="connsiteY0-86" fmla="*/ 0 h 10021"/>
              <a:gd name="connsiteX1-87" fmla="*/ 11176 w 11191"/>
              <a:gd name="connsiteY1-88" fmla="*/ 14 h 10021"/>
              <a:gd name="connsiteX2-89" fmla="*/ 11186 w 11191"/>
              <a:gd name="connsiteY2-90" fmla="*/ 10021 h 10021"/>
              <a:gd name="connsiteX3-91" fmla="*/ 3525 w 11191"/>
              <a:gd name="connsiteY3-92" fmla="*/ 10004 h 10021"/>
              <a:gd name="connsiteX4-93" fmla="*/ 0 w 11191"/>
              <a:gd name="connsiteY4-94" fmla="*/ 7941 h 10021"/>
              <a:gd name="connsiteX5-95" fmla="*/ 10420 w 11191"/>
              <a:gd name="connsiteY5-96" fmla="*/ 0 h 1002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1191" h="10021">
                <a:moveTo>
                  <a:pt x="10420" y="0"/>
                </a:moveTo>
                <a:lnTo>
                  <a:pt x="11176" y="14"/>
                </a:lnTo>
                <a:cubicBezTo>
                  <a:pt x="11152" y="3340"/>
                  <a:pt x="11210" y="6695"/>
                  <a:pt x="11186" y="10021"/>
                </a:cubicBezTo>
                <a:lnTo>
                  <a:pt x="3525" y="10004"/>
                </a:lnTo>
                <a:lnTo>
                  <a:pt x="0" y="7941"/>
                </a:lnTo>
                <a:lnTo>
                  <a:pt x="10420" y="0"/>
                </a:lnTo>
                <a:close/>
              </a:path>
            </a:pathLst>
          </a:custGeom>
          <a:blipFill>
            <a:blip r:embed="rId1"/>
            <a:tile tx="584200" ty="-285750" sx="80000" sy="8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直角三角形 9"/>
          <p:cNvSpPr>
            <a:spLocks noChangeAspect="1"/>
          </p:cNvSpPr>
          <p:nvPr/>
        </p:nvSpPr>
        <p:spPr>
          <a:xfrm rot="8100000">
            <a:off x="6356871" y="5905015"/>
            <a:ext cx="1735986" cy="1838078"/>
          </a:xfrm>
          <a:custGeom>
            <a:avLst/>
            <a:gdLst>
              <a:gd name="connsiteX0" fmla="*/ 0 w 1833216"/>
              <a:gd name="connsiteY0" fmla="*/ 1833216 h 1833216"/>
              <a:gd name="connsiteX1" fmla="*/ 0 w 1833216"/>
              <a:gd name="connsiteY1" fmla="*/ 0 h 1833216"/>
              <a:gd name="connsiteX2" fmla="*/ 1833216 w 1833216"/>
              <a:gd name="connsiteY2" fmla="*/ 1833216 h 1833216"/>
              <a:gd name="connsiteX3" fmla="*/ 0 w 1833216"/>
              <a:gd name="connsiteY3" fmla="*/ 1833216 h 1833216"/>
              <a:gd name="connsiteX0-1" fmla="*/ 19446 w 1833216"/>
              <a:gd name="connsiteY0-2" fmla="*/ 1823493 h 1833216"/>
              <a:gd name="connsiteX1-3" fmla="*/ 0 w 1833216"/>
              <a:gd name="connsiteY1-4" fmla="*/ 0 h 1833216"/>
              <a:gd name="connsiteX2-5" fmla="*/ 1833216 w 1833216"/>
              <a:gd name="connsiteY2-6" fmla="*/ 1833216 h 1833216"/>
              <a:gd name="connsiteX3-7" fmla="*/ 19446 w 1833216"/>
              <a:gd name="connsiteY3-8" fmla="*/ 1823493 h 1833216"/>
              <a:gd name="connsiteX0-9" fmla="*/ 14584 w 1833216"/>
              <a:gd name="connsiteY0-10" fmla="*/ 1779740 h 1833216"/>
              <a:gd name="connsiteX1-11" fmla="*/ 0 w 1833216"/>
              <a:gd name="connsiteY1-12" fmla="*/ 0 h 1833216"/>
              <a:gd name="connsiteX2-13" fmla="*/ 1833216 w 1833216"/>
              <a:gd name="connsiteY2-14" fmla="*/ 1833216 h 1833216"/>
              <a:gd name="connsiteX3-15" fmla="*/ 14584 w 1833216"/>
              <a:gd name="connsiteY3-16" fmla="*/ 1779740 h 1833216"/>
              <a:gd name="connsiteX0-17" fmla="*/ 38892 w 1833216"/>
              <a:gd name="connsiteY0-18" fmla="*/ 1784601 h 1833216"/>
              <a:gd name="connsiteX1-19" fmla="*/ 0 w 1833216"/>
              <a:gd name="connsiteY1-20" fmla="*/ 0 h 1833216"/>
              <a:gd name="connsiteX2-21" fmla="*/ 1833216 w 1833216"/>
              <a:gd name="connsiteY2-22" fmla="*/ 1833216 h 1833216"/>
              <a:gd name="connsiteX3-23" fmla="*/ 38892 w 1833216"/>
              <a:gd name="connsiteY3-24" fmla="*/ 1784601 h 1833216"/>
              <a:gd name="connsiteX0-25" fmla="*/ 38892 w 1760294"/>
              <a:gd name="connsiteY0-26" fmla="*/ 1784601 h 1784601"/>
              <a:gd name="connsiteX1-27" fmla="*/ 0 w 1760294"/>
              <a:gd name="connsiteY1-28" fmla="*/ 0 h 1784601"/>
              <a:gd name="connsiteX2-29" fmla="*/ 1760294 w 1760294"/>
              <a:gd name="connsiteY2-30" fmla="*/ 1721402 h 1784601"/>
              <a:gd name="connsiteX3-31" fmla="*/ 38892 w 1760294"/>
              <a:gd name="connsiteY3-32" fmla="*/ 1784601 h 1784601"/>
              <a:gd name="connsiteX0-33" fmla="*/ 38892 w 1760294"/>
              <a:gd name="connsiteY0-34" fmla="*/ 1833216 h 1833216"/>
              <a:gd name="connsiteX1-35" fmla="*/ 0 w 1760294"/>
              <a:gd name="connsiteY1-36" fmla="*/ 0 h 1833216"/>
              <a:gd name="connsiteX2-37" fmla="*/ 1760294 w 1760294"/>
              <a:gd name="connsiteY2-38" fmla="*/ 1770017 h 1833216"/>
              <a:gd name="connsiteX3-39" fmla="*/ 38892 w 1760294"/>
              <a:gd name="connsiteY3-40" fmla="*/ 1833216 h 1833216"/>
              <a:gd name="connsiteX0-41" fmla="*/ 63199 w 1784601"/>
              <a:gd name="connsiteY0-42" fmla="*/ 1838078 h 1838078"/>
              <a:gd name="connsiteX1-43" fmla="*/ 0 w 1784601"/>
              <a:gd name="connsiteY1-44" fmla="*/ 0 h 1838078"/>
              <a:gd name="connsiteX2-45" fmla="*/ 1784601 w 1784601"/>
              <a:gd name="connsiteY2-46" fmla="*/ 1774879 h 1838078"/>
              <a:gd name="connsiteX3-47" fmla="*/ 63199 w 1784601"/>
              <a:gd name="connsiteY3-48" fmla="*/ 1838078 h 1838078"/>
              <a:gd name="connsiteX0-49" fmla="*/ 63199 w 1735986"/>
              <a:gd name="connsiteY0-50" fmla="*/ 1838078 h 1838078"/>
              <a:gd name="connsiteX1-51" fmla="*/ 0 w 1735986"/>
              <a:gd name="connsiteY1-52" fmla="*/ 0 h 1838078"/>
              <a:gd name="connsiteX2-53" fmla="*/ 1735986 w 1735986"/>
              <a:gd name="connsiteY2-54" fmla="*/ 1716541 h 1838078"/>
              <a:gd name="connsiteX3-55" fmla="*/ 63199 w 1735986"/>
              <a:gd name="connsiteY3-56" fmla="*/ 1838078 h 183807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735986" h="1838078">
                <a:moveTo>
                  <a:pt x="63199" y="1838078"/>
                </a:moveTo>
                <a:lnTo>
                  <a:pt x="0" y="0"/>
                </a:lnTo>
                <a:lnTo>
                  <a:pt x="1735986" y="1716541"/>
                </a:lnTo>
                <a:lnTo>
                  <a:pt x="63199" y="183807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1" name="TextBox 26"/>
          <p:cNvSpPr txBox="1"/>
          <p:nvPr/>
        </p:nvSpPr>
        <p:spPr>
          <a:xfrm>
            <a:off x="818507" y="2732512"/>
            <a:ext cx="4193540" cy="2061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795" b="1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endParaRPr lang="zh-CN" altLang="en-US" sz="12795" b="1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12165" y="4532630"/>
            <a:ext cx="5400040" cy="400050"/>
          </a:xfrm>
          <a:prstGeom prst="rect">
            <a:avLst/>
          </a:prstGeom>
          <a:solidFill>
            <a:srgbClr val="155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2400">
              <a:solidFill>
                <a:srgbClr val="1557AE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18515" y="4532630"/>
            <a:ext cx="544322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节能变频器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优化调整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故障调试</a:t>
            </a:r>
            <a:endParaRPr lang="zh-CN" altLang="en-US" sz="20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921409" y="4932773"/>
            <a:ext cx="3350138" cy="418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广州雅坤空调自控科技有限公司</a:t>
            </a:r>
            <a:endParaRPr lang="en-US" altLang="zh-CN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21410" y="5419769"/>
            <a:ext cx="460382" cy="369332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61" y="2272263"/>
            <a:ext cx="2234189" cy="460249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921409" y="5789101"/>
            <a:ext cx="391454" cy="369332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lang="zh-CN" altLang="en-US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6"/>
          <p:cNvSpPr txBox="1">
            <a:spLocks noChangeArrowheads="1"/>
          </p:cNvSpPr>
          <p:nvPr/>
        </p:nvSpPr>
        <p:spPr bwMode="auto">
          <a:xfrm>
            <a:off x="788987" y="375596"/>
            <a:ext cx="9549829" cy="9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en-US" altLang="zh-CN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01 </a:t>
            </a:r>
            <a:r>
              <a:rPr lang="zh-CN" altLang="en-US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变频器端子</a:t>
            </a:r>
            <a:r>
              <a:rPr lang="en-US" altLang="zh-CN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整体</a:t>
            </a:r>
            <a:endParaRPr lang="zh-CN" altLang="en-US" sz="2800" dirty="0" smtClean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endParaRPr lang="en-US" altLang="zh-CN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Oval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164075" y="2025661"/>
            <a:ext cx="1036137" cy="1037857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" name="Oval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429123" y="2209823"/>
            <a:ext cx="800338" cy="800338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Oval 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794017" y="2738219"/>
            <a:ext cx="1036137" cy="1036136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" name="Oval 8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456661" y="2717565"/>
            <a:ext cx="975896" cy="975896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" name="Oval 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847364" y="3108268"/>
            <a:ext cx="975896" cy="975896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" name="Oval 10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399872" y="3421518"/>
            <a:ext cx="975896" cy="975896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" name="Oval 1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561670" y="3153017"/>
            <a:ext cx="760750" cy="755588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" name="Freeform 12"/>
          <p:cNvSpPr/>
          <p:nvPr>
            <p:custDataLst>
              <p:tags r:id="rId8"/>
            </p:custDataLst>
          </p:nvPr>
        </p:nvSpPr>
        <p:spPr bwMode="auto">
          <a:xfrm>
            <a:off x="8167517" y="2278670"/>
            <a:ext cx="2419945" cy="3252984"/>
          </a:xfrm>
          <a:custGeom>
            <a:avLst/>
            <a:gdLst>
              <a:gd name="T0" fmla="*/ 203 w 595"/>
              <a:gd name="T1" fmla="*/ 800 h 800"/>
              <a:gd name="T2" fmla="*/ 419 w 595"/>
              <a:gd name="T3" fmla="*/ 800 h 800"/>
              <a:gd name="T4" fmla="*/ 335 w 595"/>
              <a:gd name="T5" fmla="*/ 556 h 800"/>
              <a:gd name="T6" fmla="*/ 473 w 595"/>
              <a:gd name="T7" fmla="*/ 332 h 800"/>
              <a:gd name="T8" fmla="*/ 587 w 595"/>
              <a:gd name="T9" fmla="*/ 344 h 800"/>
              <a:gd name="T10" fmla="*/ 388 w 595"/>
              <a:gd name="T11" fmla="*/ 338 h 800"/>
              <a:gd name="T12" fmla="*/ 463 w 595"/>
              <a:gd name="T13" fmla="*/ 247 h 800"/>
              <a:gd name="T14" fmla="*/ 595 w 595"/>
              <a:gd name="T15" fmla="*/ 210 h 800"/>
              <a:gd name="T16" fmla="*/ 484 w 595"/>
              <a:gd name="T17" fmla="*/ 219 h 800"/>
              <a:gd name="T18" fmla="*/ 498 w 595"/>
              <a:gd name="T19" fmla="*/ 102 h 800"/>
              <a:gd name="T20" fmla="*/ 476 w 595"/>
              <a:gd name="T21" fmla="*/ 209 h 800"/>
              <a:gd name="T22" fmla="*/ 324 w 595"/>
              <a:gd name="T23" fmla="*/ 342 h 800"/>
              <a:gd name="T24" fmla="*/ 322 w 595"/>
              <a:gd name="T25" fmla="*/ 187 h 800"/>
              <a:gd name="T26" fmla="*/ 394 w 595"/>
              <a:gd name="T27" fmla="*/ 95 h 800"/>
              <a:gd name="T28" fmla="*/ 309 w 595"/>
              <a:gd name="T29" fmla="*/ 170 h 800"/>
              <a:gd name="T30" fmla="*/ 272 w 595"/>
              <a:gd name="T31" fmla="*/ 61 h 800"/>
              <a:gd name="T32" fmla="*/ 178 w 595"/>
              <a:gd name="T33" fmla="*/ 0 h 800"/>
              <a:gd name="T34" fmla="*/ 273 w 595"/>
              <a:gd name="T35" fmla="*/ 135 h 800"/>
              <a:gd name="T36" fmla="*/ 207 w 595"/>
              <a:gd name="T37" fmla="*/ 96 h 800"/>
              <a:gd name="T38" fmla="*/ 108 w 595"/>
              <a:gd name="T39" fmla="*/ 91 h 800"/>
              <a:gd name="T40" fmla="*/ 59 w 595"/>
              <a:gd name="T41" fmla="*/ 60 h 800"/>
              <a:gd name="T42" fmla="*/ 115 w 595"/>
              <a:gd name="T43" fmla="*/ 102 h 800"/>
              <a:gd name="T44" fmla="*/ 227 w 595"/>
              <a:gd name="T45" fmla="*/ 124 h 800"/>
              <a:gd name="T46" fmla="*/ 282 w 595"/>
              <a:gd name="T47" fmla="*/ 203 h 800"/>
              <a:gd name="T48" fmla="*/ 274 w 595"/>
              <a:gd name="T49" fmla="*/ 424 h 800"/>
              <a:gd name="T50" fmla="*/ 217 w 595"/>
              <a:gd name="T51" fmla="*/ 372 h 800"/>
              <a:gd name="T52" fmla="*/ 136 w 595"/>
              <a:gd name="T53" fmla="*/ 299 h 800"/>
              <a:gd name="T54" fmla="*/ 123 w 595"/>
              <a:gd name="T55" fmla="*/ 209 h 800"/>
              <a:gd name="T56" fmla="*/ 130 w 595"/>
              <a:gd name="T57" fmla="*/ 312 h 800"/>
              <a:gd name="T58" fmla="*/ 0 w 595"/>
              <a:gd name="T59" fmla="*/ 318 h 800"/>
              <a:gd name="T60" fmla="*/ 131 w 595"/>
              <a:gd name="T61" fmla="*/ 330 h 800"/>
              <a:gd name="T62" fmla="*/ 230 w 595"/>
              <a:gd name="T63" fmla="*/ 430 h 800"/>
              <a:gd name="T64" fmla="*/ 257 w 595"/>
              <a:gd name="T65" fmla="*/ 485 h 800"/>
              <a:gd name="T66" fmla="*/ 92 w 595"/>
              <a:gd name="T67" fmla="*/ 502 h 800"/>
              <a:gd name="T68" fmla="*/ 190 w 595"/>
              <a:gd name="T69" fmla="*/ 482 h 800"/>
              <a:gd name="T70" fmla="*/ 275 w 595"/>
              <a:gd name="T71" fmla="*/ 605 h 800"/>
              <a:gd name="T72" fmla="*/ 203 w 595"/>
              <a:gd name="T73" fmla="*/ 800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95" h="800">
                <a:moveTo>
                  <a:pt x="203" y="800"/>
                </a:moveTo>
                <a:cubicBezTo>
                  <a:pt x="442" y="800"/>
                  <a:pt x="419" y="800"/>
                  <a:pt x="419" y="800"/>
                </a:cubicBezTo>
                <a:cubicBezTo>
                  <a:pt x="419" y="800"/>
                  <a:pt x="335" y="782"/>
                  <a:pt x="335" y="556"/>
                </a:cubicBezTo>
                <a:cubicBezTo>
                  <a:pt x="335" y="462"/>
                  <a:pt x="400" y="338"/>
                  <a:pt x="473" y="332"/>
                </a:cubicBezTo>
                <a:cubicBezTo>
                  <a:pt x="545" y="327"/>
                  <a:pt x="587" y="344"/>
                  <a:pt x="587" y="344"/>
                </a:cubicBezTo>
                <a:cubicBezTo>
                  <a:pt x="587" y="344"/>
                  <a:pt x="497" y="284"/>
                  <a:pt x="388" y="338"/>
                </a:cubicBezTo>
                <a:cubicBezTo>
                  <a:pt x="388" y="338"/>
                  <a:pt x="416" y="282"/>
                  <a:pt x="463" y="247"/>
                </a:cubicBezTo>
                <a:cubicBezTo>
                  <a:pt x="510" y="212"/>
                  <a:pt x="578" y="209"/>
                  <a:pt x="595" y="210"/>
                </a:cubicBezTo>
                <a:cubicBezTo>
                  <a:pt x="595" y="210"/>
                  <a:pt x="542" y="192"/>
                  <a:pt x="484" y="219"/>
                </a:cubicBezTo>
                <a:cubicBezTo>
                  <a:pt x="484" y="219"/>
                  <a:pt x="528" y="188"/>
                  <a:pt x="498" y="102"/>
                </a:cubicBezTo>
                <a:cubicBezTo>
                  <a:pt x="498" y="102"/>
                  <a:pt x="507" y="178"/>
                  <a:pt x="476" y="209"/>
                </a:cubicBezTo>
                <a:cubicBezTo>
                  <a:pt x="445" y="241"/>
                  <a:pt x="349" y="297"/>
                  <a:pt x="324" y="342"/>
                </a:cubicBezTo>
                <a:cubicBezTo>
                  <a:pt x="324" y="342"/>
                  <a:pt x="304" y="256"/>
                  <a:pt x="322" y="187"/>
                </a:cubicBezTo>
                <a:cubicBezTo>
                  <a:pt x="338" y="127"/>
                  <a:pt x="383" y="98"/>
                  <a:pt x="394" y="95"/>
                </a:cubicBezTo>
                <a:cubicBezTo>
                  <a:pt x="394" y="95"/>
                  <a:pt x="336" y="103"/>
                  <a:pt x="309" y="170"/>
                </a:cubicBezTo>
                <a:cubicBezTo>
                  <a:pt x="309" y="170"/>
                  <a:pt x="309" y="112"/>
                  <a:pt x="272" y="61"/>
                </a:cubicBezTo>
                <a:cubicBezTo>
                  <a:pt x="234" y="11"/>
                  <a:pt x="192" y="3"/>
                  <a:pt x="178" y="0"/>
                </a:cubicBezTo>
                <a:cubicBezTo>
                  <a:pt x="178" y="0"/>
                  <a:pt x="270" y="33"/>
                  <a:pt x="273" y="135"/>
                </a:cubicBezTo>
                <a:cubicBezTo>
                  <a:pt x="273" y="135"/>
                  <a:pt x="248" y="105"/>
                  <a:pt x="207" y="96"/>
                </a:cubicBezTo>
                <a:cubicBezTo>
                  <a:pt x="166" y="88"/>
                  <a:pt x="128" y="95"/>
                  <a:pt x="108" y="91"/>
                </a:cubicBezTo>
                <a:cubicBezTo>
                  <a:pt x="87" y="87"/>
                  <a:pt x="63" y="69"/>
                  <a:pt x="59" y="60"/>
                </a:cubicBezTo>
                <a:cubicBezTo>
                  <a:pt x="59" y="60"/>
                  <a:pt x="71" y="88"/>
                  <a:pt x="115" y="102"/>
                </a:cubicBezTo>
                <a:cubicBezTo>
                  <a:pt x="154" y="114"/>
                  <a:pt x="197" y="104"/>
                  <a:pt x="227" y="124"/>
                </a:cubicBezTo>
                <a:cubicBezTo>
                  <a:pt x="257" y="144"/>
                  <a:pt x="277" y="172"/>
                  <a:pt x="282" y="203"/>
                </a:cubicBezTo>
                <a:cubicBezTo>
                  <a:pt x="287" y="231"/>
                  <a:pt x="295" y="335"/>
                  <a:pt x="274" y="424"/>
                </a:cubicBezTo>
                <a:cubicBezTo>
                  <a:pt x="274" y="424"/>
                  <a:pt x="250" y="393"/>
                  <a:pt x="217" y="372"/>
                </a:cubicBezTo>
                <a:cubicBezTo>
                  <a:pt x="183" y="349"/>
                  <a:pt x="148" y="318"/>
                  <a:pt x="136" y="299"/>
                </a:cubicBezTo>
                <a:cubicBezTo>
                  <a:pt x="124" y="281"/>
                  <a:pt x="121" y="234"/>
                  <a:pt x="123" y="209"/>
                </a:cubicBezTo>
                <a:cubicBezTo>
                  <a:pt x="123" y="209"/>
                  <a:pt x="105" y="271"/>
                  <a:pt x="130" y="312"/>
                </a:cubicBezTo>
                <a:cubicBezTo>
                  <a:pt x="130" y="312"/>
                  <a:pt x="70" y="282"/>
                  <a:pt x="0" y="318"/>
                </a:cubicBezTo>
                <a:cubicBezTo>
                  <a:pt x="0" y="318"/>
                  <a:pt x="83" y="298"/>
                  <a:pt x="131" y="330"/>
                </a:cubicBezTo>
                <a:cubicBezTo>
                  <a:pt x="183" y="364"/>
                  <a:pt x="216" y="408"/>
                  <a:pt x="230" y="430"/>
                </a:cubicBezTo>
                <a:cubicBezTo>
                  <a:pt x="244" y="453"/>
                  <a:pt x="257" y="485"/>
                  <a:pt x="257" y="485"/>
                </a:cubicBezTo>
                <a:cubicBezTo>
                  <a:pt x="257" y="485"/>
                  <a:pt x="182" y="437"/>
                  <a:pt x="92" y="502"/>
                </a:cubicBezTo>
                <a:cubicBezTo>
                  <a:pt x="92" y="502"/>
                  <a:pt x="145" y="475"/>
                  <a:pt x="190" y="482"/>
                </a:cubicBezTo>
                <a:cubicBezTo>
                  <a:pt x="235" y="489"/>
                  <a:pt x="275" y="528"/>
                  <a:pt x="275" y="605"/>
                </a:cubicBezTo>
                <a:cubicBezTo>
                  <a:pt x="275" y="681"/>
                  <a:pt x="257" y="753"/>
                  <a:pt x="203" y="80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Oval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780248" y="1637540"/>
            <a:ext cx="1232347" cy="1232347"/>
          </a:xfrm>
          <a:prstGeom prst="ellipse">
            <a:avLst/>
          </a:prstGeom>
          <a:solidFill>
            <a:srgbClr val="0973DD"/>
          </a:solidFill>
          <a:ln>
            <a:noFill/>
          </a:ln>
        </p:spPr>
        <p:txBody>
          <a:bodyPr vert="horz" wrap="square" lIns="0" tIns="0" rIns="0" bIns="0" numCol="1" anchor="t" anchorCtr="0" compatLnSpc="1"/>
          <a:lstStyle/>
          <a:p>
            <a:pPr algn="ctr"/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19" name="Oval 14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012595" y="2046315"/>
            <a:ext cx="1232347" cy="1232347"/>
          </a:xfrm>
          <a:prstGeom prst="ellipse">
            <a:avLst/>
          </a:prstGeom>
          <a:solidFill>
            <a:srgbClr val="0973DD"/>
          </a:solidFill>
          <a:ln>
            <a:noFill/>
          </a:ln>
        </p:spPr>
        <p:txBody>
          <a:bodyPr vert="horz" wrap="square" lIns="0" tIns="0" rIns="0" bIns="0" numCol="1" anchor="t" anchorCtr="0" compatLnSpc="1"/>
          <a:lstStyle/>
          <a:p>
            <a:pPr algn="ctr"/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20" name="Oval 1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375515" y="3199797"/>
            <a:ext cx="1232347" cy="1232347"/>
          </a:xfrm>
          <a:prstGeom prst="ellipse">
            <a:avLst/>
          </a:prstGeom>
          <a:solidFill>
            <a:srgbClr val="0973DD"/>
          </a:solidFill>
          <a:ln>
            <a:noFill/>
          </a:ln>
        </p:spPr>
        <p:txBody>
          <a:bodyPr vert="horz" wrap="square" lIns="0" tIns="0" rIns="0" bIns="0" numCol="1" anchor="t" anchorCtr="0" compatLnSpc="1"/>
          <a:lstStyle/>
          <a:p>
            <a:pPr algn="ctr"/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29" name="TextBox 30"/>
          <p:cNvSpPr txBox="1"/>
          <p:nvPr>
            <p:custDataLst>
              <p:tags r:id="rId12"/>
            </p:custDataLst>
          </p:nvPr>
        </p:nvSpPr>
        <p:spPr>
          <a:xfrm>
            <a:off x="840605" y="1226009"/>
            <a:ext cx="1862834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模拟量输出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AO</a:t>
            </a:r>
            <a:endParaRPr lang="en-US" altLang="zh-CN" sz="20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13"/>
            </p:custDataLst>
          </p:nvPr>
        </p:nvGrpSpPr>
        <p:grpSpPr>
          <a:xfrm>
            <a:off x="7561580" y="2386965"/>
            <a:ext cx="1232535" cy="1232535"/>
            <a:chOff x="6209" y="4151"/>
            <a:chExt cx="1941" cy="1941"/>
          </a:xfrm>
        </p:grpSpPr>
        <p:sp>
          <p:nvSpPr>
            <p:cNvPr id="13" name="Oval 13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209" y="4151"/>
              <a:ext cx="1941" cy="1941"/>
            </a:xfrm>
            <a:prstGeom prst="ellipse">
              <a:avLst/>
            </a:prstGeom>
            <a:solidFill>
              <a:srgbClr val="0973DD"/>
            </a:solidFill>
            <a:ln>
              <a:noFill/>
            </a:ln>
          </p:spPr>
          <p:txBody>
            <a:bodyPr vert="horz" wrap="square" lIns="0" tIns="0" rIns="0" bIns="0" numCol="1" anchor="t" anchorCtr="0" compatLnSpc="1"/>
            <a:lstStyle/>
            <a:p>
              <a:pPr algn="ctr"/>
              <a:endParaRPr lang="en-US" altLang="zh-CN" sz="24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38" name="TextBox 30"/>
            <p:cNvSpPr txBox="1"/>
            <p:nvPr>
              <p:custDataLst>
                <p:tags r:id="rId15"/>
              </p:custDataLst>
            </p:nvPr>
          </p:nvSpPr>
          <p:spPr>
            <a:xfrm>
              <a:off x="6536" y="4914"/>
              <a:ext cx="1305" cy="4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AO</a:t>
              </a:r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0" name="TextBox 30"/>
          <p:cNvSpPr txBox="1"/>
          <p:nvPr>
            <p:custDataLst>
              <p:tags r:id="rId16"/>
            </p:custDataLst>
          </p:nvPr>
        </p:nvSpPr>
        <p:spPr>
          <a:xfrm>
            <a:off x="8997114" y="2070006"/>
            <a:ext cx="828675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30"/>
          <p:cNvSpPr txBox="1"/>
          <p:nvPr>
            <p:custDataLst>
              <p:tags r:id="rId17"/>
            </p:custDataLst>
          </p:nvPr>
        </p:nvSpPr>
        <p:spPr>
          <a:xfrm>
            <a:off x="10216066" y="2507032"/>
            <a:ext cx="828675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TextBox 30"/>
          <p:cNvSpPr txBox="1"/>
          <p:nvPr>
            <p:custDataLst>
              <p:tags r:id="rId18"/>
            </p:custDataLst>
          </p:nvPr>
        </p:nvSpPr>
        <p:spPr>
          <a:xfrm>
            <a:off x="9541658" y="3661929"/>
            <a:ext cx="828675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/>
          <p:cNvSpPr/>
          <p:nvPr>
            <p:custDataLst>
              <p:tags r:id="rId19"/>
            </p:custDataLst>
          </p:nvPr>
        </p:nvSpPr>
        <p:spPr>
          <a:xfrm>
            <a:off x="373380" y="1666240"/>
            <a:ext cx="6466840" cy="4566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作用：变频器将内部的连续运行参数转换为模拟信号（电压或电流）输出，供外部设备（如 </a:t>
            </a:r>
            <a:r>
              <a:rPr lang="en-US" altLang="zh-CN" dirty="0" smtClean="0"/>
              <a:t>PLC、</a:t>
            </a:r>
            <a:r>
              <a:rPr lang="zh-CN" altLang="en-US" dirty="0" smtClean="0"/>
              <a:t>仪表、记录仪）监测或闭环控制。</a:t>
            </a:r>
            <a:endParaRPr lang="zh-CN" altLang="en-US" dirty="0" smtClean="0"/>
          </a:p>
          <a:p>
            <a:pPr algn="ctr"/>
            <a:r>
              <a:rPr lang="zh-CN" altLang="en-US" dirty="0" smtClean="0"/>
              <a:t>常见信号类型：0~10</a:t>
            </a:r>
            <a:r>
              <a:rPr lang="en-US" altLang="zh-CN" dirty="0" smtClean="0"/>
              <a:t>V </a:t>
            </a:r>
            <a:r>
              <a:rPr lang="zh-CN" altLang="en-US" dirty="0" smtClean="0"/>
              <a:t>电压、0/4~20</a:t>
            </a:r>
            <a:r>
              <a:rPr lang="en-US" altLang="zh-CN" dirty="0" smtClean="0"/>
              <a:t>mA </a:t>
            </a:r>
            <a:r>
              <a:rPr lang="zh-CN" altLang="en-US" dirty="0" smtClean="0"/>
              <a:t>电流（可通过参数设置输出信号类型及对应的参数量程）。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输出频率监测：</a:t>
            </a:r>
            <a:r>
              <a:rPr lang="en-US" altLang="zh-CN" dirty="0" smtClean="0"/>
              <a:t>AO </a:t>
            </a:r>
            <a:r>
              <a:rPr lang="zh-CN" altLang="en-US" dirty="0" smtClean="0"/>
              <a:t>输出与当前输出频率成比例的模拟信号（例如 0~10</a:t>
            </a:r>
            <a:r>
              <a:rPr lang="en-US" altLang="zh-CN" dirty="0" smtClean="0"/>
              <a:t>V </a:t>
            </a:r>
            <a:r>
              <a:rPr lang="zh-CN" altLang="en-US" dirty="0" smtClean="0"/>
              <a:t>对应 0~50</a:t>
            </a:r>
            <a:r>
              <a:rPr lang="en-US" altLang="zh-CN" dirty="0" smtClean="0"/>
              <a:t>Hz），</a:t>
            </a:r>
            <a:r>
              <a:rPr lang="zh-CN" altLang="en-US" dirty="0" smtClean="0"/>
              <a:t>外接频率表显示实时频率，或送入 </a:t>
            </a:r>
            <a:r>
              <a:rPr lang="en-US" altLang="zh-CN" dirty="0" smtClean="0"/>
              <a:t>PLC </a:t>
            </a:r>
            <a:r>
              <a:rPr lang="zh-CN" altLang="en-US" dirty="0" smtClean="0"/>
              <a:t>参与逻辑控制；</a:t>
            </a:r>
            <a:endParaRPr lang="zh-CN" altLang="en-US" dirty="0" smtClean="0"/>
          </a:p>
          <a:p>
            <a:pPr algn="ctr"/>
            <a:endParaRPr lang="en-US" altLang="zh-CN" dirty="0" smtClean="0"/>
          </a:p>
          <a:p>
            <a:pPr algn="ctr"/>
            <a:r>
              <a:rPr lang="zh-CN" altLang="en-US" dirty="0" smtClean="0"/>
              <a:t>电机电流监测：</a:t>
            </a:r>
            <a:r>
              <a:rPr lang="en-US" altLang="zh-CN" dirty="0" smtClean="0"/>
              <a:t>AO </a:t>
            </a:r>
            <a:r>
              <a:rPr lang="zh-CN" altLang="en-US" dirty="0" smtClean="0"/>
              <a:t>输出与电机运行电流成比例的信号（例如 4~20</a:t>
            </a:r>
            <a:r>
              <a:rPr lang="en-US" altLang="zh-CN" dirty="0" smtClean="0"/>
              <a:t>mA </a:t>
            </a:r>
            <a:r>
              <a:rPr lang="zh-CN" altLang="en-US" dirty="0" smtClean="0"/>
              <a:t>对应 0~额定电流），用于远程监控负载大小，避免过载；</a:t>
            </a:r>
            <a:endParaRPr lang="zh-CN" altLang="en-US" dirty="0" smtClean="0"/>
          </a:p>
          <a:p>
            <a:pPr algn="ctr"/>
            <a:endParaRPr lang="en-US" altLang="zh-CN" dirty="0" smtClean="0"/>
          </a:p>
          <a:p>
            <a:pPr algn="ctr"/>
            <a:r>
              <a:rPr lang="zh-CN" altLang="en-US" dirty="0" smtClean="0"/>
              <a:t>输出电压/功率监测：部分变频器可选择 </a:t>
            </a:r>
            <a:r>
              <a:rPr lang="en-US" altLang="zh-CN" dirty="0" smtClean="0"/>
              <a:t>AO </a:t>
            </a:r>
            <a:r>
              <a:rPr lang="zh-CN" altLang="en-US" dirty="0" smtClean="0"/>
              <a:t>输出输出电压或功率的模拟信号，用于能耗管理或设备状态分析。</a:t>
            </a:r>
            <a:endParaRPr lang="zh-CN" altLang="en-US" dirty="0" smtClean="0"/>
          </a:p>
        </p:txBody>
      </p:sp>
      <p:sp>
        <p:nvSpPr>
          <p:cNvPr id="17" name="下箭头 16"/>
          <p:cNvSpPr/>
          <p:nvPr>
            <p:custDataLst>
              <p:tags r:id="rId20"/>
            </p:custDataLst>
          </p:nvPr>
        </p:nvSpPr>
        <p:spPr>
          <a:xfrm rot="5400000">
            <a:off x="7006590" y="2722245"/>
            <a:ext cx="363220" cy="5911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6"/>
          <p:cNvSpPr txBox="1">
            <a:spLocks noChangeArrowheads="1"/>
          </p:cNvSpPr>
          <p:nvPr/>
        </p:nvSpPr>
        <p:spPr bwMode="auto">
          <a:xfrm>
            <a:off x="788987" y="375596"/>
            <a:ext cx="9549829" cy="9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en-US" altLang="zh-CN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01 </a:t>
            </a:r>
            <a:r>
              <a:rPr lang="zh-CN" altLang="en-US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变频器端子</a:t>
            </a:r>
            <a:r>
              <a:rPr lang="en-US" altLang="zh-CN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整体</a:t>
            </a:r>
            <a:endParaRPr lang="zh-CN" altLang="en-US" sz="2800" dirty="0" smtClean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endParaRPr lang="en-US" altLang="zh-CN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Oval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164075" y="2025661"/>
            <a:ext cx="1036137" cy="1037857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" name="Oval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429123" y="2209823"/>
            <a:ext cx="800338" cy="800338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Oval 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794017" y="2738219"/>
            <a:ext cx="1036137" cy="1036136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" name="Oval 8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456661" y="2717565"/>
            <a:ext cx="975896" cy="975896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" name="Oval 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847364" y="3108268"/>
            <a:ext cx="975896" cy="975896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" name="Oval 10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399872" y="3421518"/>
            <a:ext cx="975896" cy="975896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" name="Oval 1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561670" y="3153017"/>
            <a:ext cx="760750" cy="755588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" name="Freeform 12"/>
          <p:cNvSpPr/>
          <p:nvPr>
            <p:custDataLst>
              <p:tags r:id="rId8"/>
            </p:custDataLst>
          </p:nvPr>
        </p:nvSpPr>
        <p:spPr bwMode="auto">
          <a:xfrm>
            <a:off x="8167517" y="2278670"/>
            <a:ext cx="2419945" cy="3252984"/>
          </a:xfrm>
          <a:custGeom>
            <a:avLst/>
            <a:gdLst>
              <a:gd name="T0" fmla="*/ 203 w 595"/>
              <a:gd name="T1" fmla="*/ 800 h 800"/>
              <a:gd name="T2" fmla="*/ 419 w 595"/>
              <a:gd name="T3" fmla="*/ 800 h 800"/>
              <a:gd name="T4" fmla="*/ 335 w 595"/>
              <a:gd name="T5" fmla="*/ 556 h 800"/>
              <a:gd name="T6" fmla="*/ 473 w 595"/>
              <a:gd name="T7" fmla="*/ 332 h 800"/>
              <a:gd name="T8" fmla="*/ 587 w 595"/>
              <a:gd name="T9" fmla="*/ 344 h 800"/>
              <a:gd name="T10" fmla="*/ 388 w 595"/>
              <a:gd name="T11" fmla="*/ 338 h 800"/>
              <a:gd name="T12" fmla="*/ 463 w 595"/>
              <a:gd name="T13" fmla="*/ 247 h 800"/>
              <a:gd name="T14" fmla="*/ 595 w 595"/>
              <a:gd name="T15" fmla="*/ 210 h 800"/>
              <a:gd name="T16" fmla="*/ 484 w 595"/>
              <a:gd name="T17" fmla="*/ 219 h 800"/>
              <a:gd name="T18" fmla="*/ 498 w 595"/>
              <a:gd name="T19" fmla="*/ 102 h 800"/>
              <a:gd name="T20" fmla="*/ 476 w 595"/>
              <a:gd name="T21" fmla="*/ 209 h 800"/>
              <a:gd name="T22" fmla="*/ 324 w 595"/>
              <a:gd name="T23" fmla="*/ 342 h 800"/>
              <a:gd name="T24" fmla="*/ 322 w 595"/>
              <a:gd name="T25" fmla="*/ 187 h 800"/>
              <a:gd name="T26" fmla="*/ 394 w 595"/>
              <a:gd name="T27" fmla="*/ 95 h 800"/>
              <a:gd name="T28" fmla="*/ 309 w 595"/>
              <a:gd name="T29" fmla="*/ 170 h 800"/>
              <a:gd name="T30" fmla="*/ 272 w 595"/>
              <a:gd name="T31" fmla="*/ 61 h 800"/>
              <a:gd name="T32" fmla="*/ 178 w 595"/>
              <a:gd name="T33" fmla="*/ 0 h 800"/>
              <a:gd name="T34" fmla="*/ 273 w 595"/>
              <a:gd name="T35" fmla="*/ 135 h 800"/>
              <a:gd name="T36" fmla="*/ 207 w 595"/>
              <a:gd name="T37" fmla="*/ 96 h 800"/>
              <a:gd name="T38" fmla="*/ 108 w 595"/>
              <a:gd name="T39" fmla="*/ 91 h 800"/>
              <a:gd name="T40" fmla="*/ 59 w 595"/>
              <a:gd name="T41" fmla="*/ 60 h 800"/>
              <a:gd name="T42" fmla="*/ 115 w 595"/>
              <a:gd name="T43" fmla="*/ 102 h 800"/>
              <a:gd name="T44" fmla="*/ 227 w 595"/>
              <a:gd name="T45" fmla="*/ 124 h 800"/>
              <a:gd name="T46" fmla="*/ 282 w 595"/>
              <a:gd name="T47" fmla="*/ 203 h 800"/>
              <a:gd name="T48" fmla="*/ 274 w 595"/>
              <a:gd name="T49" fmla="*/ 424 h 800"/>
              <a:gd name="T50" fmla="*/ 217 w 595"/>
              <a:gd name="T51" fmla="*/ 372 h 800"/>
              <a:gd name="T52" fmla="*/ 136 w 595"/>
              <a:gd name="T53" fmla="*/ 299 h 800"/>
              <a:gd name="T54" fmla="*/ 123 w 595"/>
              <a:gd name="T55" fmla="*/ 209 h 800"/>
              <a:gd name="T56" fmla="*/ 130 w 595"/>
              <a:gd name="T57" fmla="*/ 312 h 800"/>
              <a:gd name="T58" fmla="*/ 0 w 595"/>
              <a:gd name="T59" fmla="*/ 318 h 800"/>
              <a:gd name="T60" fmla="*/ 131 w 595"/>
              <a:gd name="T61" fmla="*/ 330 h 800"/>
              <a:gd name="T62" fmla="*/ 230 w 595"/>
              <a:gd name="T63" fmla="*/ 430 h 800"/>
              <a:gd name="T64" fmla="*/ 257 w 595"/>
              <a:gd name="T65" fmla="*/ 485 h 800"/>
              <a:gd name="T66" fmla="*/ 92 w 595"/>
              <a:gd name="T67" fmla="*/ 502 h 800"/>
              <a:gd name="T68" fmla="*/ 190 w 595"/>
              <a:gd name="T69" fmla="*/ 482 h 800"/>
              <a:gd name="T70" fmla="*/ 275 w 595"/>
              <a:gd name="T71" fmla="*/ 605 h 800"/>
              <a:gd name="T72" fmla="*/ 203 w 595"/>
              <a:gd name="T73" fmla="*/ 800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95" h="800">
                <a:moveTo>
                  <a:pt x="203" y="800"/>
                </a:moveTo>
                <a:cubicBezTo>
                  <a:pt x="442" y="800"/>
                  <a:pt x="419" y="800"/>
                  <a:pt x="419" y="800"/>
                </a:cubicBezTo>
                <a:cubicBezTo>
                  <a:pt x="419" y="800"/>
                  <a:pt x="335" y="782"/>
                  <a:pt x="335" y="556"/>
                </a:cubicBezTo>
                <a:cubicBezTo>
                  <a:pt x="335" y="462"/>
                  <a:pt x="400" y="338"/>
                  <a:pt x="473" y="332"/>
                </a:cubicBezTo>
                <a:cubicBezTo>
                  <a:pt x="545" y="327"/>
                  <a:pt x="587" y="344"/>
                  <a:pt x="587" y="344"/>
                </a:cubicBezTo>
                <a:cubicBezTo>
                  <a:pt x="587" y="344"/>
                  <a:pt x="497" y="284"/>
                  <a:pt x="388" y="338"/>
                </a:cubicBezTo>
                <a:cubicBezTo>
                  <a:pt x="388" y="338"/>
                  <a:pt x="416" y="282"/>
                  <a:pt x="463" y="247"/>
                </a:cubicBezTo>
                <a:cubicBezTo>
                  <a:pt x="510" y="212"/>
                  <a:pt x="578" y="209"/>
                  <a:pt x="595" y="210"/>
                </a:cubicBezTo>
                <a:cubicBezTo>
                  <a:pt x="595" y="210"/>
                  <a:pt x="542" y="192"/>
                  <a:pt x="484" y="219"/>
                </a:cubicBezTo>
                <a:cubicBezTo>
                  <a:pt x="484" y="219"/>
                  <a:pt x="528" y="188"/>
                  <a:pt x="498" y="102"/>
                </a:cubicBezTo>
                <a:cubicBezTo>
                  <a:pt x="498" y="102"/>
                  <a:pt x="507" y="178"/>
                  <a:pt x="476" y="209"/>
                </a:cubicBezTo>
                <a:cubicBezTo>
                  <a:pt x="445" y="241"/>
                  <a:pt x="349" y="297"/>
                  <a:pt x="324" y="342"/>
                </a:cubicBezTo>
                <a:cubicBezTo>
                  <a:pt x="324" y="342"/>
                  <a:pt x="304" y="256"/>
                  <a:pt x="322" y="187"/>
                </a:cubicBezTo>
                <a:cubicBezTo>
                  <a:pt x="338" y="127"/>
                  <a:pt x="383" y="98"/>
                  <a:pt x="394" y="95"/>
                </a:cubicBezTo>
                <a:cubicBezTo>
                  <a:pt x="394" y="95"/>
                  <a:pt x="336" y="103"/>
                  <a:pt x="309" y="170"/>
                </a:cubicBezTo>
                <a:cubicBezTo>
                  <a:pt x="309" y="170"/>
                  <a:pt x="309" y="112"/>
                  <a:pt x="272" y="61"/>
                </a:cubicBezTo>
                <a:cubicBezTo>
                  <a:pt x="234" y="11"/>
                  <a:pt x="192" y="3"/>
                  <a:pt x="178" y="0"/>
                </a:cubicBezTo>
                <a:cubicBezTo>
                  <a:pt x="178" y="0"/>
                  <a:pt x="270" y="33"/>
                  <a:pt x="273" y="135"/>
                </a:cubicBezTo>
                <a:cubicBezTo>
                  <a:pt x="273" y="135"/>
                  <a:pt x="248" y="105"/>
                  <a:pt x="207" y="96"/>
                </a:cubicBezTo>
                <a:cubicBezTo>
                  <a:pt x="166" y="88"/>
                  <a:pt x="128" y="95"/>
                  <a:pt x="108" y="91"/>
                </a:cubicBezTo>
                <a:cubicBezTo>
                  <a:pt x="87" y="87"/>
                  <a:pt x="63" y="69"/>
                  <a:pt x="59" y="60"/>
                </a:cubicBezTo>
                <a:cubicBezTo>
                  <a:pt x="59" y="60"/>
                  <a:pt x="71" y="88"/>
                  <a:pt x="115" y="102"/>
                </a:cubicBezTo>
                <a:cubicBezTo>
                  <a:pt x="154" y="114"/>
                  <a:pt x="197" y="104"/>
                  <a:pt x="227" y="124"/>
                </a:cubicBezTo>
                <a:cubicBezTo>
                  <a:pt x="257" y="144"/>
                  <a:pt x="277" y="172"/>
                  <a:pt x="282" y="203"/>
                </a:cubicBezTo>
                <a:cubicBezTo>
                  <a:pt x="287" y="231"/>
                  <a:pt x="295" y="335"/>
                  <a:pt x="274" y="424"/>
                </a:cubicBezTo>
                <a:cubicBezTo>
                  <a:pt x="274" y="424"/>
                  <a:pt x="250" y="393"/>
                  <a:pt x="217" y="372"/>
                </a:cubicBezTo>
                <a:cubicBezTo>
                  <a:pt x="183" y="349"/>
                  <a:pt x="148" y="318"/>
                  <a:pt x="136" y="299"/>
                </a:cubicBezTo>
                <a:cubicBezTo>
                  <a:pt x="124" y="281"/>
                  <a:pt x="121" y="234"/>
                  <a:pt x="123" y="209"/>
                </a:cubicBezTo>
                <a:cubicBezTo>
                  <a:pt x="123" y="209"/>
                  <a:pt x="105" y="271"/>
                  <a:pt x="130" y="312"/>
                </a:cubicBezTo>
                <a:cubicBezTo>
                  <a:pt x="130" y="312"/>
                  <a:pt x="70" y="282"/>
                  <a:pt x="0" y="318"/>
                </a:cubicBezTo>
                <a:cubicBezTo>
                  <a:pt x="0" y="318"/>
                  <a:pt x="83" y="298"/>
                  <a:pt x="131" y="330"/>
                </a:cubicBezTo>
                <a:cubicBezTo>
                  <a:pt x="183" y="364"/>
                  <a:pt x="216" y="408"/>
                  <a:pt x="230" y="430"/>
                </a:cubicBezTo>
                <a:cubicBezTo>
                  <a:pt x="244" y="453"/>
                  <a:pt x="257" y="485"/>
                  <a:pt x="257" y="485"/>
                </a:cubicBezTo>
                <a:cubicBezTo>
                  <a:pt x="257" y="485"/>
                  <a:pt x="182" y="437"/>
                  <a:pt x="92" y="502"/>
                </a:cubicBezTo>
                <a:cubicBezTo>
                  <a:pt x="92" y="502"/>
                  <a:pt x="145" y="475"/>
                  <a:pt x="190" y="482"/>
                </a:cubicBezTo>
                <a:cubicBezTo>
                  <a:pt x="235" y="489"/>
                  <a:pt x="275" y="528"/>
                  <a:pt x="275" y="605"/>
                </a:cubicBezTo>
                <a:cubicBezTo>
                  <a:pt x="275" y="681"/>
                  <a:pt x="257" y="753"/>
                  <a:pt x="203" y="80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Oval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780248" y="1637540"/>
            <a:ext cx="1232347" cy="1232347"/>
          </a:xfrm>
          <a:prstGeom prst="ellipse">
            <a:avLst/>
          </a:prstGeom>
          <a:solidFill>
            <a:srgbClr val="0973DD"/>
          </a:solidFill>
          <a:ln>
            <a:noFill/>
          </a:ln>
        </p:spPr>
        <p:txBody>
          <a:bodyPr vert="horz" wrap="square" lIns="0" tIns="0" rIns="0" bIns="0" numCol="1" anchor="t" anchorCtr="0" compatLnSpc="1"/>
          <a:lstStyle/>
          <a:p>
            <a:pPr algn="ctr"/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19" name="Oval 14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012595" y="2046315"/>
            <a:ext cx="1232347" cy="1232347"/>
          </a:xfrm>
          <a:prstGeom prst="ellipse">
            <a:avLst/>
          </a:prstGeom>
          <a:solidFill>
            <a:srgbClr val="0973DD"/>
          </a:solidFill>
          <a:ln>
            <a:noFill/>
          </a:ln>
        </p:spPr>
        <p:txBody>
          <a:bodyPr vert="horz" wrap="square" lIns="0" tIns="0" rIns="0" bIns="0" numCol="1" anchor="t" anchorCtr="0" compatLnSpc="1"/>
          <a:lstStyle/>
          <a:p>
            <a:pPr algn="ctr"/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20" name="Oval 1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779885" y="3278537"/>
            <a:ext cx="1232347" cy="1232347"/>
          </a:xfrm>
          <a:prstGeom prst="ellipse">
            <a:avLst/>
          </a:prstGeom>
          <a:solidFill>
            <a:srgbClr val="0973DD"/>
          </a:solidFill>
          <a:ln>
            <a:noFill/>
          </a:ln>
        </p:spPr>
        <p:txBody>
          <a:bodyPr vert="horz" wrap="square" lIns="0" tIns="0" rIns="0" bIns="0" numCol="1" anchor="t" anchorCtr="0" compatLnSpc="1"/>
          <a:lstStyle/>
          <a:p>
            <a:pPr algn="ctr"/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29" name="TextBox 30"/>
          <p:cNvSpPr txBox="1"/>
          <p:nvPr>
            <p:custDataLst>
              <p:tags r:id="rId12"/>
            </p:custDataLst>
          </p:nvPr>
        </p:nvSpPr>
        <p:spPr>
          <a:xfrm>
            <a:off x="840605" y="1226009"/>
            <a:ext cx="1862834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模拟量输入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endParaRPr lang="en-US" altLang="zh-CN" sz="20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13"/>
            </p:custDataLst>
          </p:nvPr>
        </p:nvGrpSpPr>
        <p:grpSpPr>
          <a:xfrm>
            <a:off x="7561580" y="2386965"/>
            <a:ext cx="1232535" cy="1232535"/>
            <a:chOff x="6209" y="4151"/>
            <a:chExt cx="1941" cy="1941"/>
          </a:xfrm>
        </p:grpSpPr>
        <p:sp>
          <p:nvSpPr>
            <p:cNvPr id="13" name="Oval 13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209" y="4151"/>
              <a:ext cx="1941" cy="1941"/>
            </a:xfrm>
            <a:prstGeom prst="ellipse">
              <a:avLst/>
            </a:prstGeom>
            <a:solidFill>
              <a:srgbClr val="0973DD"/>
            </a:solidFill>
            <a:ln>
              <a:noFill/>
            </a:ln>
          </p:spPr>
          <p:txBody>
            <a:bodyPr vert="horz" wrap="square" lIns="0" tIns="0" rIns="0" bIns="0" numCol="1" anchor="t" anchorCtr="0" compatLnSpc="1"/>
            <a:lstStyle/>
            <a:p>
              <a:pPr algn="ctr"/>
              <a:endParaRPr lang="en-US" altLang="zh-CN" sz="24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38" name="TextBox 30"/>
            <p:cNvSpPr txBox="1"/>
            <p:nvPr>
              <p:custDataLst>
                <p:tags r:id="rId15"/>
              </p:custDataLst>
            </p:nvPr>
          </p:nvSpPr>
          <p:spPr>
            <a:xfrm>
              <a:off x="6536" y="4914"/>
              <a:ext cx="1305" cy="4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AI</a:t>
              </a:r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0" name="TextBox 30"/>
          <p:cNvSpPr txBox="1"/>
          <p:nvPr>
            <p:custDataLst>
              <p:tags r:id="rId16"/>
            </p:custDataLst>
          </p:nvPr>
        </p:nvSpPr>
        <p:spPr>
          <a:xfrm>
            <a:off x="8997114" y="2070006"/>
            <a:ext cx="828675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30"/>
          <p:cNvSpPr txBox="1"/>
          <p:nvPr>
            <p:custDataLst>
              <p:tags r:id="rId17"/>
            </p:custDataLst>
          </p:nvPr>
        </p:nvSpPr>
        <p:spPr>
          <a:xfrm>
            <a:off x="10216066" y="2507032"/>
            <a:ext cx="828675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AO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TextBox 30"/>
          <p:cNvSpPr txBox="1"/>
          <p:nvPr>
            <p:custDataLst>
              <p:tags r:id="rId18"/>
            </p:custDataLst>
          </p:nvPr>
        </p:nvSpPr>
        <p:spPr>
          <a:xfrm>
            <a:off x="8997463" y="3720984"/>
            <a:ext cx="828675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/>
          <p:cNvSpPr/>
          <p:nvPr>
            <p:custDataLst>
              <p:tags r:id="rId19"/>
            </p:custDataLst>
          </p:nvPr>
        </p:nvSpPr>
        <p:spPr>
          <a:xfrm>
            <a:off x="373380" y="1666240"/>
            <a:ext cx="6466840" cy="4566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ym typeface="+mn-ea"/>
              </a:rPr>
              <a:t>接收外部设备发送的连续变化的模拟信号（通常为电压或电流信号），用于线性调节变频器的核心参数（如输出频率、转矩等）。</a:t>
            </a:r>
            <a:endParaRPr lang="en-US" altLang="zh-CN" dirty="0" smtClean="0"/>
          </a:p>
          <a:p>
            <a:pPr algn="ctr"/>
            <a:r>
              <a:rPr lang="zh-CN" altLang="en-US" dirty="0" smtClean="0">
                <a:sym typeface="+mn-ea"/>
              </a:rPr>
              <a:t>常见信号类型：0~10</a:t>
            </a:r>
            <a:r>
              <a:rPr lang="en-US" altLang="zh-CN" dirty="0" smtClean="0">
                <a:sym typeface="+mn-ea"/>
              </a:rPr>
              <a:t>V </a:t>
            </a:r>
            <a:r>
              <a:rPr lang="zh-CN" altLang="en-US" dirty="0" smtClean="0">
                <a:sym typeface="+mn-ea"/>
              </a:rPr>
              <a:t>电压、0/4~20</a:t>
            </a:r>
            <a:r>
              <a:rPr lang="en-US" altLang="zh-CN" dirty="0" smtClean="0">
                <a:sym typeface="+mn-ea"/>
              </a:rPr>
              <a:t>mA </a:t>
            </a:r>
            <a:r>
              <a:rPr lang="zh-CN" altLang="en-US" dirty="0" smtClean="0">
                <a:sym typeface="+mn-ea"/>
              </a:rPr>
              <a:t>电流（需通过变频器参数设置信号类型及量程）。</a:t>
            </a:r>
            <a:endParaRPr lang="zh-CN" altLang="en-US" dirty="0" smtClean="0"/>
          </a:p>
          <a:p>
            <a:pPr algn="ctr"/>
            <a:endParaRPr lang="en-US" altLang="zh-CN" dirty="0" smtClean="0"/>
          </a:p>
          <a:p>
            <a:pPr algn="ctr"/>
            <a:r>
              <a:rPr lang="zh-CN" altLang="en-US" dirty="0" smtClean="0">
                <a:sym typeface="+mn-ea"/>
              </a:rPr>
              <a:t>频率给定：外接电位器（0~10</a:t>
            </a:r>
            <a:r>
              <a:rPr lang="en-US" altLang="zh-CN" dirty="0" smtClean="0">
                <a:sym typeface="+mn-ea"/>
              </a:rPr>
              <a:t>V）</a:t>
            </a:r>
            <a:r>
              <a:rPr lang="zh-CN" altLang="en-US" dirty="0" smtClean="0">
                <a:sym typeface="+mn-ea"/>
              </a:rPr>
              <a:t>或 </a:t>
            </a:r>
            <a:r>
              <a:rPr lang="en-US" altLang="zh-CN" dirty="0" smtClean="0">
                <a:sym typeface="+mn-ea"/>
              </a:rPr>
              <a:t>PLC </a:t>
            </a:r>
            <a:r>
              <a:rPr lang="zh-CN" altLang="en-US" dirty="0" smtClean="0">
                <a:sym typeface="+mn-ea"/>
              </a:rPr>
              <a:t>的模拟量输出模块，</a:t>
            </a:r>
            <a:r>
              <a:rPr lang="en-US" altLang="zh-CN" dirty="0" smtClean="0">
                <a:sym typeface="+mn-ea"/>
              </a:rPr>
              <a:t>AI </a:t>
            </a:r>
            <a:r>
              <a:rPr lang="zh-CN" altLang="en-US" dirty="0" smtClean="0">
                <a:sym typeface="+mn-ea"/>
              </a:rPr>
              <a:t>端子接收信号后，变频器输出频率随信号大小线性变化（例如 0</a:t>
            </a:r>
            <a:r>
              <a:rPr lang="en-US" altLang="zh-CN" dirty="0" smtClean="0">
                <a:sym typeface="+mn-ea"/>
              </a:rPr>
              <a:t>V </a:t>
            </a:r>
            <a:r>
              <a:rPr lang="zh-CN" altLang="en-US" dirty="0" smtClean="0">
                <a:sym typeface="+mn-ea"/>
              </a:rPr>
              <a:t>对应 0</a:t>
            </a:r>
            <a:r>
              <a:rPr lang="en-US" altLang="zh-CN" dirty="0" smtClean="0">
                <a:sym typeface="+mn-ea"/>
              </a:rPr>
              <a:t>Hz，10V </a:t>
            </a:r>
            <a:r>
              <a:rPr lang="zh-CN" altLang="en-US" dirty="0" smtClean="0">
                <a:sym typeface="+mn-ea"/>
              </a:rPr>
              <a:t>对应 50</a:t>
            </a:r>
            <a:r>
              <a:rPr lang="en-US" altLang="zh-CN" dirty="0" smtClean="0">
                <a:sym typeface="+mn-ea"/>
              </a:rPr>
              <a:t>Hz）；</a:t>
            </a:r>
            <a:endParaRPr lang="en-US" altLang="zh-CN" dirty="0" smtClean="0"/>
          </a:p>
          <a:p>
            <a:pPr algn="ctr"/>
            <a:endParaRPr lang="en-US" altLang="zh-CN" dirty="0" smtClean="0"/>
          </a:p>
          <a:p>
            <a:pPr algn="ctr"/>
            <a:r>
              <a:rPr lang="zh-CN" altLang="en-US" dirty="0" smtClean="0">
                <a:sym typeface="+mn-ea"/>
              </a:rPr>
              <a:t>压力/流量闭环控制：外接压力传感器（4~20</a:t>
            </a:r>
            <a:r>
              <a:rPr lang="en-US" altLang="zh-CN" dirty="0" smtClean="0">
                <a:sym typeface="+mn-ea"/>
              </a:rPr>
              <a:t>mA），AI </a:t>
            </a:r>
            <a:r>
              <a:rPr lang="zh-CN" altLang="en-US" dirty="0" smtClean="0">
                <a:sym typeface="+mn-ea"/>
              </a:rPr>
              <a:t>端子接收压力信号，变频器根据设定压力与实际压力的偏差，自动调整电机转速（如水泵恒压供水系统）；</a:t>
            </a:r>
            <a:endParaRPr lang="zh-CN" altLang="en-US" dirty="0" smtClean="0"/>
          </a:p>
          <a:p>
            <a:pPr algn="ctr"/>
            <a:endParaRPr lang="en-US" altLang="zh-CN" dirty="0" smtClean="0"/>
          </a:p>
          <a:p>
            <a:pPr algn="ctr"/>
            <a:r>
              <a:rPr lang="zh-CN" altLang="en-US" dirty="0" smtClean="0">
                <a:sym typeface="+mn-ea"/>
              </a:rPr>
              <a:t>转矩给定：部分变频器支持通过 </a:t>
            </a:r>
            <a:r>
              <a:rPr lang="en-US" altLang="zh-CN" dirty="0" smtClean="0">
                <a:sym typeface="+mn-ea"/>
              </a:rPr>
              <a:t>AI </a:t>
            </a:r>
            <a:r>
              <a:rPr lang="zh-CN" altLang="en-US" dirty="0" smtClean="0">
                <a:sym typeface="+mn-ea"/>
              </a:rPr>
              <a:t>输入模拟信号，直接调节输出转矩（用于张力控制等场景）。</a:t>
            </a:r>
            <a:endParaRPr lang="zh-CN" altLang="en-US" dirty="0" smtClean="0"/>
          </a:p>
        </p:txBody>
      </p:sp>
      <p:sp>
        <p:nvSpPr>
          <p:cNvPr id="17" name="下箭头 16"/>
          <p:cNvSpPr/>
          <p:nvPr>
            <p:custDataLst>
              <p:tags r:id="rId20"/>
            </p:custDataLst>
          </p:nvPr>
        </p:nvSpPr>
        <p:spPr>
          <a:xfrm rot="5400000">
            <a:off x="7006590" y="2722245"/>
            <a:ext cx="363220" cy="5911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矩形 136"/>
          <p:cNvSpPr>
            <a:spLocks noChangeArrowheads="1"/>
          </p:cNvSpPr>
          <p:nvPr/>
        </p:nvSpPr>
        <p:spPr bwMode="auto">
          <a:xfrm>
            <a:off x="2445346" y="4151892"/>
            <a:ext cx="772668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6600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变频器参数优化</a:t>
            </a:r>
            <a:r>
              <a:rPr lang="zh-CN" altLang="en-US" sz="6600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调节</a:t>
            </a:r>
            <a:endParaRPr lang="zh-CN" altLang="en-US" sz="6600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78" name="直接连接符 77"/>
          <p:cNvCxnSpPr/>
          <p:nvPr/>
        </p:nvCxnSpPr>
        <p:spPr bwMode="auto">
          <a:xfrm>
            <a:off x="2560440" y="5355971"/>
            <a:ext cx="7379335" cy="762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557AE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84" name="组合 83"/>
          <p:cNvGrpSpPr/>
          <p:nvPr/>
        </p:nvGrpSpPr>
        <p:grpSpPr>
          <a:xfrm>
            <a:off x="3910807" y="1656144"/>
            <a:ext cx="4238625" cy="2174875"/>
            <a:chOff x="3938588" y="1065213"/>
            <a:chExt cx="4238625" cy="2174875"/>
          </a:xfrm>
        </p:grpSpPr>
        <p:sp>
          <p:nvSpPr>
            <p:cNvPr id="72" name="文本框 2"/>
            <p:cNvSpPr>
              <a:spLocks noChangeArrowheads="1"/>
            </p:cNvSpPr>
            <p:nvPr/>
          </p:nvSpPr>
          <p:spPr bwMode="auto">
            <a:xfrm>
              <a:off x="5442548" y="1104622"/>
              <a:ext cx="2119630" cy="2091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30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方正姚体" panose="02010601030101010101" pitchFamily="2" charset="-122"/>
                </a:rPr>
                <a:t>02</a:t>
              </a:r>
              <a:endParaRPr lang="zh-CN" altLang="en-US" sz="13000" dirty="0">
                <a:latin typeface="方正姚体" panose="02010601030101010101" pitchFamily="2" charset="-122"/>
                <a:ea typeface="方正姚体" panose="02010601030101010101" pitchFamily="2" charset="-122"/>
                <a:sym typeface="方正姚体" panose="02010601030101010101" pitchFamily="2" charset="-122"/>
              </a:endParaRPr>
            </a:p>
          </p:txBody>
        </p:sp>
        <p:grpSp>
          <p:nvGrpSpPr>
            <p:cNvPr id="79" name="组合 126"/>
            <p:cNvGrpSpPr/>
            <p:nvPr/>
          </p:nvGrpSpPr>
          <p:grpSpPr bwMode="auto">
            <a:xfrm rot="10800000" flipH="1">
              <a:off x="3938588" y="1065213"/>
              <a:ext cx="4238625" cy="2174875"/>
              <a:chOff x="-152726" y="0"/>
              <a:chExt cx="5865488" cy="1257300"/>
            </a:xfrm>
          </p:grpSpPr>
          <p:sp>
            <p:nvSpPr>
              <p:cNvPr id="80" name="矩形 127"/>
              <p:cNvSpPr>
                <a:spLocks noChangeArrowheads="1"/>
              </p:cNvSpPr>
              <p:nvPr/>
            </p:nvSpPr>
            <p:spPr bwMode="auto">
              <a:xfrm>
                <a:off x="-152726" y="918"/>
                <a:ext cx="364671" cy="12573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81" name="矩形 128"/>
              <p:cNvSpPr>
                <a:spLocks noChangeArrowheads="1"/>
              </p:cNvSpPr>
              <p:nvPr/>
            </p:nvSpPr>
            <p:spPr bwMode="auto">
              <a:xfrm>
                <a:off x="359131" y="918"/>
                <a:ext cx="579958" cy="12573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82" name="矩形 129"/>
              <p:cNvSpPr>
                <a:spLocks noChangeArrowheads="1"/>
              </p:cNvSpPr>
              <p:nvPr/>
            </p:nvSpPr>
            <p:spPr bwMode="auto">
              <a:xfrm>
                <a:off x="1128015" y="0"/>
                <a:ext cx="681012" cy="1257300"/>
              </a:xfrm>
              <a:prstGeom prst="rect">
                <a:avLst/>
              </a:prstGeom>
              <a:solidFill>
                <a:srgbClr val="1557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83" name="矩形 130"/>
              <p:cNvSpPr>
                <a:spLocks noChangeArrowheads="1"/>
              </p:cNvSpPr>
              <p:nvPr/>
            </p:nvSpPr>
            <p:spPr bwMode="auto">
              <a:xfrm>
                <a:off x="4877973" y="0"/>
                <a:ext cx="832591" cy="1257300"/>
              </a:xfrm>
              <a:prstGeom prst="rect">
                <a:avLst/>
              </a:prstGeom>
              <a:solidFill>
                <a:srgbClr val="1557AE"/>
              </a:solidFill>
              <a:ln w="12700" cmpd="sng">
                <a:noFill/>
                <a:miter lim="800000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5"/>
          <p:cNvSpPr/>
          <p:nvPr>
            <p:custDataLst>
              <p:tags r:id="rId1"/>
            </p:custDataLst>
          </p:nvPr>
        </p:nvSpPr>
        <p:spPr bwMode="auto">
          <a:xfrm>
            <a:off x="4803789" y="1703109"/>
            <a:ext cx="1563783" cy="2429150"/>
          </a:xfrm>
          <a:custGeom>
            <a:avLst/>
            <a:gdLst>
              <a:gd name="T0" fmla="*/ 754 w 754"/>
              <a:gd name="T1" fmla="*/ 351 h 1172"/>
              <a:gd name="T2" fmla="*/ 745 w 754"/>
              <a:gd name="T3" fmla="*/ 289 h 1172"/>
              <a:gd name="T4" fmla="*/ 745 w 754"/>
              <a:gd name="T5" fmla="*/ 289 h 1172"/>
              <a:gd name="T6" fmla="*/ 745 w 754"/>
              <a:gd name="T7" fmla="*/ 289 h 1172"/>
              <a:gd name="T8" fmla="*/ 741 w 754"/>
              <a:gd name="T9" fmla="*/ 275 h 1172"/>
              <a:gd name="T10" fmla="*/ 740 w 754"/>
              <a:gd name="T11" fmla="*/ 273 h 1172"/>
              <a:gd name="T12" fmla="*/ 740 w 754"/>
              <a:gd name="T13" fmla="*/ 270 h 1172"/>
              <a:gd name="T14" fmla="*/ 740 w 754"/>
              <a:gd name="T15" fmla="*/ 270 h 1172"/>
              <a:gd name="T16" fmla="*/ 378 w 754"/>
              <a:gd name="T17" fmla="*/ 0 h 1172"/>
              <a:gd name="T18" fmla="*/ 0 w 754"/>
              <a:gd name="T19" fmla="*/ 378 h 1172"/>
              <a:gd name="T20" fmla="*/ 284 w 754"/>
              <a:gd name="T21" fmla="*/ 744 h 1172"/>
              <a:gd name="T22" fmla="*/ 284 w 754"/>
              <a:gd name="T23" fmla="*/ 744 h 1172"/>
              <a:gd name="T24" fmla="*/ 283 w 754"/>
              <a:gd name="T25" fmla="*/ 768 h 1172"/>
              <a:gd name="T26" fmla="*/ 489 w 754"/>
              <a:gd name="T27" fmla="*/ 1172 h 1172"/>
              <a:gd name="T28" fmla="*/ 431 w 754"/>
              <a:gd name="T29" fmla="*/ 906 h 1172"/>
              <a:gd name="T30" fmla="*/ 450 w 754"/>
              <a:gd name="T31" fmla="*/ 749 h 1172"/>
              <a:gd name="T32" fmla="*/ 754 w 754"/>
              <a:gd name="T33" fmla="*/ 351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54" h="1172">
                <a:moveTo>
                  <a:pt x="754" y="351"/>
                </a:moveTo>
                <a:cubicBezTo>
                  <a:pt x="753" y="330"/>
                  <a:pt x="750" y="309"/>
                  <a:pt x="745" y="289"/>
                </a:cubicBezTo>
                <a:cubicBezTo>
                  <a:pt x="745" y="289"/>
                  <a:pt x="745" y="289"/>
                  <a:pt x="745" y="289"/>
                </a:cubicBezTo>
                <a:cubicBezTo>
                  <a:pt x="745" y="289"/>
                  <a:pt x="745" y="289"/>
                  <a:pt x="745" y="289"/>
                </a:cubicBezTo>
                <a:cubicBezTo>
                  <a:pt x="744" y="284"/>
                  <a:pt x="742" y="280"/>
                  <a:pt x="741" y="275"/>
                </a:cubicBezTo>
                <a:cubicBezTo>
                  <a:pt x="741" y="274"/>
                  <a:pt x="741" y="274"/>
                  <a:pt x="740" y="273"/>
                </a:cubicBezTo>
                <a:cubicBezTo>
                  <a:pt x="740" y="272"/>
                  <a:pt x="740" y="271"/>
                  <a:pt x="740" y="270"/>
                </a:cubicBezTo>
                <a:cubicBezTo>
                  <a:pt x="740" y="270"/>
                  <a:pt x="740" y="270"/>
                  <a:pt x="740" y="270"/>
                </a:cubicBezTo>
                <a:cubicBezTo>
                  <a:pt x="693" y="114"/>
                  <a:pt x="549" y="0"/>
                  <a:pt x="378" y="0"/>
                </a:cubicBezTo>
                <a:cubicBezTo>
                  <a:pt x="169" y="0"/>
                  <a:pt x="0" y="169"/>
                  <a:pt x="0" y="378"/>
                </a:cubicBezTo>
                <a:cubicBezTo>
                  <a:pt x="0" y="554"/>
                  <a:pt x="121" y="702"/>
                  <a:pt x="284" y="744"/>
                </a:cubicBezTo>
                <a:cubicBezTo>
                  <a:pt x="284" y="744"/>
                  <a:pt x="284" y="744"/>
                  <a:pt x="284" y="744"/>
                </a:cubicBezTo>
                <a:cubicBezTo>
                  <a:pt x="283" y="752"/>
                  <a:pt x="283" y="760"/>
                  <a:pt x="283" y="768"/>
                </a:cubicBezTo>
                <a:cubicBezTo>
                  <a:pt x="283" y="934"/>
                  <a:pt x="364" y="1081"/>
                  <a:pt x="489" y="1172"/>
                </a:cubicBezTo>
                <a:cubicBezTo>
                  <a:pt x="452" y="1091"/>
                  <a:pt x="431" y="1001"/>
                  <a:pt x="431" y="906"/>
                </a:cubicBezTo>
                <a:cubicBezTo>
                  <a:pt x="431" y="852"/>
                  <a:pt x="438" y="799"/>
                  <a:pt x="450" y="749"/>
                </a:cubicBezTo>
                <a:cubicBezTo>
                  <a:pt x="494" y="578"/>
                  <a:pt x="605" y="435"/>
                  <a:pt x="754" y="35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26" name="Freeform 6"/>
          <p:cNvSpPr/>
          <p:nvPr>
            <p:custDataLst>
              <p:tags r:id="rId2"/>
            </p:custDataLst>
          </p:nvPr>
        </p:nvSpPr>
        <p:spPr bwMode="auto">
          <a:xfrm>
            <a:off x="4167981" y="3371237"/>
            <a:ext cx="2515408" cy="1648650"/>
          </a:xfrm>
          <a:custGeom>
            <a:avLst/>
            <a:gdLst>
              <a:gd name="T0" fmla="*/ 514 w 1213"/>
              <a:gd name="T1" fmla="*/ 15 h 795"/>
              <a:gd name="T2" fmla="*/ 452 w 1213"/>
              <a:gd name="T3" fmla="*/ 5 h 795"/>
              <a:gd name="T4" fmla="*/ 452 w 1213"/>
              <a:gd name="T5" fmla="*/ 5 h 795"/>
              <a:gd name="T6" fmla="*/ 452 w 1213"/>
              <a:gd name="T7" fmla="*/ 5 h 795"/>
              <a:gd name="T8" fmla="*/ 438 w 1213"/>
              <a:gd name="T9" fmla="*/ 4 h 795"/>
              <a:gd name="T10" fmla="*/ 436 w 1213"/>
              <a:gd name="T11" fmla="*/ 4 h 795"/>
              <a:gd name="T12" fmla="*/ 433 w 1213"/>
              <a:gd name="T13" fmla="*/ 4 h 795"/>
              <a:gd name="T14" fmla="*/ 433 w 1213"/>
              <a:gd name="T15" fmla="*/ 4 h 795"/>
              <a:gd name="T16" fmla="*/ 64 w 1213"/>
              <a:gd name="T17" fmla="*/ 265 h 795"/>
              <a:gd name="T18" fmla="*/ 307 w 1213"/>
              <a:gd name="T19" fmla="*/ 741 h 795"/>
              <a:gd name="T20" fmla="*/ 742 w 1213"/>
              <a:gd name="T21" fmla="*/ 584 h 795"/>
              <a:gd name="T22" fmla="*/ 742 w 1213"/>
              <a:gd name="T23" fmla="*/ 584 h 795"/>
              <a:gd name="T24" fmla="*/ 765 w 1213"/>
              <a:gd name="T25" fmla="*/ 592 h 795"/>
              <a:gd name="T26" fmla="*/ 1213 w 1213"/>
              <a:gd name="T27" fmla="*/ 521 h 795"/>
              <a:gd name="T28" fmla="*/ 942 w 1213"/>
              <a:gd name="T29" fmla="*/ 494 h 795"/>
              <a:gd name="T30" fmla="*/ 798 w 1213"/>
              <a:gd name="T31" fmla="*/ 427 h 795"/>
              <a:gd name="T32" fmla="*/ 514 w 1213"/>
              <a:gd name="T33" fmla="*/ 15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13" h="795">
                <a:moveTo>
                  <a:pt x="514" y="15"/>
                </a:moveTo>
                <a:cubicBezTo>
                  <a:pt x="494" y="10"/>
                  <a:pt x="473" y="7"/>
                  <a:pt x="452" y="5"/>
                </a:cubicBezTo>
                <a:cubicBezTo>
                  <a:pt x="452" y="5"/>
                  <a:pt x="452" y="5"/>
                  <a:pt x="452" y="5"/>
                </a:cubicBezTo>
                <a:cubicBezTo>
                  <a:pt x="452" y="5"/>
                  <a:pt x="452" y="5"/>
                  <a:pt x="452" y="5"/>
                </a:cubicBezTo>
                <a:cubicBezTo>
                  <a:pt x="447" y="5"/>
                  <a:pt x="443" y="4"/>
                  <a:pt x="438" y="4"/>
                </a:cubicBezTo>
                <a:cubicBezTo>
                  <a:pt x="437" y="4"/>
                  <a:pt x="436" y="4"/>
                  <a:pt x="436" y="4"/>
                </a:cubicBezTo>
                <a:cubicBezTo>
                  <a:pt x="435" y="4"/>
                  <a:pt x="434" y="4"/>
                  <a:pt x="433" y="4"/>
                </a:cubicBezTo>
                <a:cubicBezTo>
                  <a:pt x="433" y="4"/>
                  <a:pt x="433" y="4"/>
                  <a:pt x="433" y="4"/>
                </a:cubicBezTo>
                <a:cubicBezTo>
                  <a:pt x="270" y="0"/>
                  <a:pt x="117" y="102"/>
                  <a:pt x="64" y="265"/>
                </a:cubicBezTo>
                <a:cubicBezTo>
                  <a:pt x="0" y="463"/>
                  <a:pt x="108" y="676"/>
                  <a:pt x="307" y="741"/>
                </a:cubicBezTo>
                <a:cubicBezTo>
                  <a:pt x="474" y="795"/>
                  <a:pt x="652" y="726"/>
                  <a:pt x="742" y="584"/>
                </a:cubicBezTo>
                <a:cubicBezTo>
                  <a:pt x="742" y="584"/>
                  <a:pt x="742" y="584"/>
                  <a:pt x="742" y="584"/>
                </a:cubicBezTo>
                <a:cubicBezTo>
                  <a:pt x="750" y="587"/>
                  <a:pt x="757" y="590"/>
                  <a:pt x="765" y="592"/>
                </a:cubicBezTo>
                <a:cubicBezTo>
                  <a:pt x="923" y="643"/>
                  <a:pt x="1088" y="612"/>
                  <a:pt x="1213" y="521"/>
                </a:cubicBezTo>
                <a:cubicBezTo>
                  <a:pt x="1124" y="532"/>
                  <a:pt x="1032" y="524"/>
                  <a:pt x="942" y="494"/>
                </a:cubicBezTo>
                <a:cubicBezTo>
                  <a:pt x="890" y="477"/>
                  <a:pt x="842" y="455"/>
                  <a:pt x="798" y="427"/>
                </a:cubicBezTo>
                <a:cubicBezTo>
                  <a:pt x="650" y="333"/>
                  <a:pt x="548" y="183"/>
                  <a:pt x="514" y="1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34" name="Freeform 7"/>
          <p:cNvSpPr/>
          <p:nvPr>
            <p:custDataLst>
              <p:tags r:id="rId3"/>
            </p:custDataLst>
          </p:nvPr>
        </p:nvSpPr>
        <p:spPr bwMode="auto">
          <a:xfrm>
            <a:off x="5634375" y="3751052"/>
            <a:ext cx="1727952" cy="2355413"/>
          </a:xfrm>
          <a:custGeom>
            <a:avLst/>
            <a:gdLst>
              <a:gd name="T0" fmla="*/ 89 w 834"/>
              <a:gd name="T1" fmla="*/ 509 h 1136"/>
              <a:gd name="T2" fmla="*/ 61 w 834"/>
              <a:gd name="T3" fmla="*/ 564 h 1136"/>
              <a:gd name="T4" fmla="*/ 61 w 834"/>
              <a:gd name="T5" fmla="*/ 564 h 1136"/>
              <a:gd name="T6" fmla="*/ 61 w 834"/>
              <a:gd name="T7" fmla="*/ 564 h 1136"/>
              <a:gd name="T8" fmla="*/ 56 w 834"/>
              <a:gd name="T9" fmla="*/ 578 h 1136"/>
              <a:gd name="T10" fmla="*/ 55 w 834"/>
              <a:gd name="T11" fmla="*/ 580 h 1136"/>
              <a:gd name="T12" fmla="*/ 54 w 834"/>
              <a:gd name="T13" fmla="*/ 582 h 1136"/>
              <a:gd name="T14" fmla="*/ 54 w 834"/>
              <a:gd name="T15" fmla="*/ 582 h 1136"/>
              <a:gd name="T16" fmla="*/ 188 w 834"/>
              <a:gd name="T17" fmla="*/ 1013 h 1136"/>
              <a:gd name="T18" fmla="*/ 715 w 834"/>
              <a:gd name="T19" fmla="*/ 930 h 1136"/>
              <a:gd name="T20" fmla="*/ 701 w 834"/>
              <a:gd name="T21" fmla="*/ 467 h 1136"/>
              <a:gd name="T22" fmla="*/ 701 w 834"/>
              <a:gd name="T23" fmla="*/ 467 h 1136"/>
              <a:gd name="T24" fmla="*/ 716 w 834"/>
              <a:gd name="T25" fmla="*/ 448 h 1136"/>
              <a:gd name="T26" fmla="*/ 787 w 834"/>
              <a:gd name="T27" fmla="*/ 0 h 1136"/>
              <a:gd name="T28" fmla="*/ 677 w 834"/>
              <a:gd name="T29" fmla="*/ 250 h 1136"/>
              <a:gd name="T30" fmla="*/ 569 w 834"/>
              <a:gd name="T31" fmla="*/ 365 h 1136"/>
              <a:gd name="T32" fmla="*/ 89 w 834"/>
              <a:gd name="T33" fmla="*/ 509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834" h="1136">
                <a:moveTo>
                  <a:pt x="89" y="509"/>
                </a:moveTo>
                <a:cubicBezTo>
                  <a:pt x="78" y="526"/>
                  <a:pt x="69" y="545"/>
                  <a:pt x="61" y="564"/>
                </a:cubicBezTo>
                <a:cubicBezTo>
                  <a:pt x="61" y="564"/>
                  <a:pt x="61" y="564"/>
                  <a:pt x="61" y="564"/>
                </a:cubicBezTo>
                <a:cubicBezTo>
                  <a:pt x="61" y="564"/>
                  <a:pt x="61" y="564"/>
                  <a:pt x="61" y="564"/>
                </a:cubicBezTo>
                <a:cubicBezTo>
                  <a:pt x="59" y="569"/>
                  <a:pt x="57" y="573"/>
                  <a:pt x="56" y="578"/>
                </a:cubicBezTo>
                <a:cubicBezTo>
                  <a:pt x="55" y="578"/>
                  <a:pt x="55" y="579"/>
                  <a:pt x="55" y="580"/>
                </a:cubicBezTo>
                <a:cubicBezTo>
                  <a:pt x="55" y="581"/>
                  <a:pt x="54" y="582"/>
                  <a:pt x="54" y="582"/>
                </a:cubicBezTo>
                <a:cubicBezTo>
                  <a:pt x="54" y="582"/>
                  <a:pt x="54" y="582"/>
                  <a:pt x="54" y="582"/>
                </a:cubicBezTo>
                <a:cubicBezTo>
                  <a:pt x="0" y="736"/>
                  <a:pt x="50" y="913"/>
                  <a:pt x="188" y="1013"/>
                </a:cubicBezTo>
                <a:cubicBezTo>
                  <a:pt x="357" y="1136"/>
                  <a:pt x="593" y="1099"/>
                  <a:pt x="715" y="930"/>
                </a:cubicBezTo>
                <a:cubicBezTo>
                  <a:pt x="819" y="787"/>
                  <a:pt x="808" y="597"/>
                  <a:pt x="701" y="467"/>
                </a:cubicBezTo>
                <a:cubicBezTo>
                  <a:pt x="701" y="467"/>
                  <a:pt x="701" y="467"/>
                  <a:pt x="701" y="467"/>
                </a:cubicBezTo>
                <a:cubicBezTo>
                  <a:pt x="706" y="461"/>
                  <a:pt x="711" y="455"/>
                  <a:pt x="716" y="448"/>
                </a:cubicBezTo>
                <a:cubicBezTo>
                  <a:pt x="813" y="314"/>
                  <a:pt x="834" y="147"/>
                  <a:pt x="787" y="0"/>
                </a:cubicBezTo>
                <a:cubicBezTo>
                  <a:pt x="769" y="88"/>
                  <a:pt x="733" y="173"/>
                  <a:pt x="677" y="250"/>
                </a:cubicBezTo>
                <a:cubicBezTo>
                  <a:pt x="645" y="294"/>
                  <a:pt x="609" y="332"/>
                  <a:pt x="569" y="365"/>
                </a:cubicBezTo>
                <a:cubicBezTo>
                  <a:pt x="434" y="478"/>
                  <a:pt x="260" y="528"/>
                  <a:pt x="89" y="50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36" name="Freeform 8"/>
          <p:cNvSpPr/>
          <p:nvPr>
            <p:custDataLst>
              <p:tags r:id="rId4"/>
            </p:custDataLst>
          </p:nvPr>
        </p:nvSpPr>
        <p:spPr bwMode="auto">
          <a:xfrm>
            <a:off x="6765474" y="2994203"/>
            <a:ext cx="2039595" cy="2038204"/>
          </a:xfrm>
          <a:custGeom>
            <a:avLst/>
            <a:gdLst>
              <a:gd name="T0" fmla="*/ 267 w 984"/>
              <a:gd name="T1" fmla="*/ 820 h 983"/>
              <a:gd name="T2" fmla="*/ 311 w 984"/>
              <a:gd name="T3" fmla="*/ 865 h 983"/>
              <a:gd name="T4" fmla="*/ 311 w 984"/>
              <a:gd name="T5" fmla="*/ 865 h 983"/>
              <a:gd name="T6" fmla="*/ 311 w 984"/>
              <a:gd name="T7" fmla="*/ 865 h 983"/>
              <a:gd name="T8" fmla="*/ 323 w 984"/>
              <a:gd name="T9" fmla="*/ 874 h 983"/>
              <a:gd name="T10" fmla="*/ 324 w 984"/>
              <a:gd name="T11" fmla="*/ 875 h 983"/>
              <a:gd name="T12" fmla="*/ 327 w 984"/>
              <a:gd name="T13" fmla="*/ 877 h 983"/>
              <a:gd name="T14" fmla="*/ 327 w 984"/>
              <a:gd name="T15" fmla="*/ 877 h 983"/>
              <a:gd name="T16" fmla="*/ 778 w 984"/>
              <a:gd name="T17" fmla="*/ 883 h 983"/>
              <a:gd name="T18" fmla="*/ 862 w 984"/>
              <a:gd name="T19" fmla="*/ 355 h 983"/>
              <a:gd name="T20" fmla="*/ 417 w 984"/>
              <a:gd name="T21" fmla="*/ 226 h 983"/>
              <a:gd name="T22" fmla="*/ 417 w 984"/>
              <a:gd name="T23" fmla="*/ 226 h 983"/>
              <a:gd name="T24" fmla="*/ 404 w 984"/>
              <a:gd name="T25" fmla="*/ 206 h 983"/>
              <a:gd name="T26" fmla="*/ 0 w 984"/>
              <a:gd name="T27" fmla="*/ 0 h 983"/>
              <a:gd name="T28" fmla="*/ 203 w 984"/>
              <a:gd name="T29" fmla="*/ 181 h 983"/>
              <a:gd name="T30" fmla="*/ 280 w 984"/>
              <a:gd name="T31" fmla="*/ 320 h 983"/>
              <a:gd name="T32" fmla="*/ 267 w 984"/>
              <a:gd name="T33" fmla="*/ 820 h 9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84" h="983">
                <a:moveTo>
                  <a:pt x="267" y="820"/>
                </a:moveTo>
                <a:cubicBezTo>
                  <a:pt x="281" y="837"/>
                  <a:pt x="296" y="851"/>
                  <a:pt x="311" y="865"/>
                </a:cubicBezTo>
                <a:cubicBezTo>
                  <a:pt x="311" y="865"/>
                  <a:pt x="311" y="865"/>
                  <a:pt x="311" y="865"/>
                </a:cubicBezTo>
                <a:cubicBezTo>
                  <a:pt x="311" y="865"/>
                  <a:pt x="311" y="865"/>
                  <a:pt x="311" y="865"/>
                </a:cubicBezTo>
                <a:cubicBezTo>
                  <a:pt x="315" y="868"/>
                  <a:pt x="319" y="871"/>
                  <a:pt x="323" y="874"/>
                </a:cubicBezTo>
                <a:cubicBezTo>
                  <a:pt x="323" y="875"/>
                  <a:pt x="324" y="875"/>
                  <a:pt x="324" y="875"/>
                </a:cubicBezTo>
                <a:cubicBezTo>
                  <a:pt x="325" y="876"/>
                  <a:pt x="326" y="877"/>
                  <a:pt x="327" y="877"/>
                </a:cubicBezTo>
                <a:cubicBezTo>
                  <a:pt x="327" y="877"/>
                  <a:pt x="327" y="877"/>
                  <a:pt x="327" y="877"/>
                </a:cubicBezTo>
                <a:cubicBezTo>
                  <a:pt x="456" y="976"/>
                  <a:pt x="640" y="983"/>
                  <a:pt x="778" y="883"/>
                </a:cubicBezTo>
                <a:cubicBezTo>
                  <a:pt x="947" y="760"/>
                  <a:pt x="984" y="524"/>
                  <a:pt x="862" y="355"/>
                </a:cubicBezTo>
                <a:cubicBezTo>
                  <a:pt x="758" y="213"/>
                  <a:pt x="574" y="164"/>
                  <a:pt x="417" y="226"/>
                </a:cubicBezTo>
                <a:cubicBezTo>
                  <a:pt x="417" y="226"/>
                  <a:pt x="417" y="226"/>
                  <a:pt x="417" y="226"/>
                </a:cubicBezTo>
                <a:cubicBezTo>
                  <a:pt x="413" y="219"/>
                  <a:pt x="408" y="213"/>
                  <a:pt x="404" y="206"/>
                </a:cubicBezTo>
                <a:cubicBezTo>
                  <a:pt x="306" y="72"/>
                  <a:pt x="154" y="0"/>
                  <a:pt x="0" y="0"/>
                </a:cubicBezTo>
                <a:cubicBezTo>
                  <a:pt x="77" y="44"/>
                  <a:pt x="147" y="105"/>
                  <a:pt x="203" y="181"/>
                </a:cubicBezTo>
                <a:cubicBezTo>
                  <a:pt x="235" y="225"/>
                  <a:pt x="260" y="272"/>
                  <a:pt x="280" y="320"/>
                </a:cubicBezTo>
                <a:cubicBezTo>
                  <a:pt x="345" y="483"/>
                  <a:pt x="338" y="664"/>
                  <a:pt x="267" y="8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37" name="Freeform 9"/>
          <p:cNvSpPr/>
          <p:nvPr>
            <p:custDataLst>
              <p:tags r:id="rId5"/>
            </p:custDataLst>
          </p:nvPr>
        </p:nvSpPr>
        <p:spPr bwMode="auto">
          <a:xfrm>
            <a:off x="5877846" y="1608503"/>
            <a:ext cx="2349848" cy="1605520"/>
          </a:xfrm>
          <a:custGeom>
            <a:avLst/>
            <a:gdLst>
              <a:gd name="T0" fmla="*/ 863 w 1133"/>
              <a:gd name="T1" fmla="*/ 773 h 774"/>
              <a:gd name="T2" fmla="*/ 919 w 1133"/>
              <a:gd name="T3" fmla="*/ 745 h 774"/>
              <a:gd name="T4" fmla="*/ 919 w 1133"/>
              <a:gd name="T5" fmla="*/ 745 h 774"/>
              <a:gd name="T6" fmla="*/ 919 w 1133"/>
              <a:gd name="T7" fmla="*/ 745 h 774"/>
              <a:gd name="T8" fmla="*/ 931 w 1133"/>
              <a:gd name="T9" fmla="*/ 737 h 774"/>
              <a:gd name="T10" fmla="*/ 933 w 1133"/>
              <a:gd name="T11" fmla="*/ 736 h 774"/>
              <a:gd name="T12" fmla="*/ 935 w 1133"/>
              <a:gd name="T13" fmla="*/ 734 h 774"/>
              <a:gd name="T14" fmla="*/ 935 w 1133"/>
              <a:gd name="T15" fmla="*/ 734 h 774"/>
              <a:gd name="T16" fmla="*/ 1080 w 1133"/>
              <a:gd name="T17" fmla="*/ 306 h 774"/>
              <a:gd name="T18" fmla="*/ 604 w 1133"/>
              <a:gd name="T19" fmla="*/ 64 h 774"/>
              <a:gd name="T20" fmla="*/ 344 w 1133"/>
              <a:gd name="T21" fmla="*/ 447 h 774"/>
              <a:gd name="T22" fmla="*/ 344 w 1133"/>
              <a:gd name="T23" fmla="*/ 447 h 774"/>
              <a:gd name="T24" fmla="*/ 321 w 1133"/>
              <a:gd name="T25" fmla="*/ 454 h 774"/>
              <a:gd name="T26" fmla="*/ 0 w 1133"/>
              <a:gd name="T27" fmla="*/ 774 h 774"/>
              <a:gd name="T28" fmla="*/ 235 w 1133"/>
              <a:gd name="T29" fmla="*/ 637 h 774"/>
              <a:gd name="T30" fmla="*/ 391 w 1133"/>
              <a:gd name="T31" fmla="*/ 607 h 774"/>
              <a:gd name="T32" fmla="*/ 863 w 1133"/>
              <a:gd name="T33" fmla="*/ 773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33" h="774">
                <a:moveTo>
                  <a:pt x="863" y="773"/>
                </a:moveTo>
                <a:cubicBezTo>
                  <a:pt x="883" y="765"/>
                  <a:pt x="901" y="755"/>
                  <a:pt x="919" y="745"/>
                </a:cubicBezTo>
                <a:cubicBezTo>
                  <a:pt x="919" y="745"/>
                  <a:pt x="919" y="745"/>
                  <a:pt x="919" y="745"/>
                </a:cubicBezTo>
                <a:cubicBezTo>
                  <a:pt x="919" y="745"/>
                  <a:pt x="919" y="745"/>
                  <a:pt x="919" y="745"/>
                </a:cubicBezTo>
                <a:cubicBezTo>
                  <a:pt x="923" y="742"/>
                  <a:pt x="927" y="739"/>
                  <a:pt x="931" y="737"/>
                </a:cubicBezTo>
                <a:cubicBezTo>
                  <a:pt x="932" y="736"/>
                  <a:pt x="932" y="736"/>
                  <a:pt x="933" y="736"/>
                </a:cubicBezTo>
                <a:cubicBezTo>
                  <a:pt x="934" y="735"/>
                  <a:pt x="934" y="735"/>
                  <a:pt x="935" y="734"/>
                </a:cubicBezTo>
                <a:cubicBezTo>
                  <a:pt x="935" y="734"/>
                  <a:pt x="935" y="734"/>
                  <a:pt x="935" y="734"/>
                </a:cubicBezTo>
                <a:cubicBezTo>
                  <a:pt x="1069" y="642"/>
                  <a:pt x="1133" y="469"/>
                  <a:pt x="1080" y="306"/>
                </a:cubicBezTo>
                <a:cubicBezTo>
                  <a:pt x="1016" y="108"/>
                  <a:pt x="803" y="0"/>
                  <a:pt x="604" y="64"/>
                </a:cubicBezTo>
                <a:cubicBezTo>
                  <a:pt x="437" y="118"/>
                  <a:pt x="333" y="279"/>
                  <a:pt x="344" y="447"/>
                </a:cubicBezTo>
                <a:cubicBezTo>
                  <a:pt x="344" y="447"/>
                  <a:pt x="344" y="447"/>
                  <a:pt x="344" y="447"/>
                </a:cubicBezTo>
                <a:cubicBezTo>
                  <a:pt x="336" y="449"/>
                  <a:pt x="328" y="451"/>
                  <a:pt x="321" y="454"/>
                </a:cubicBezTo>
                <a:cubicBezTo>
                  <a:pt x="163" y="505"/>
                  <a:pt x="48" y="627"/>
                  <a:pt x="0" y="774"/>
                </a:cubicBezTo>
                <a:cubicBezTo>
                  <a:pt x="66" y="714"/>
                  <a:pt x="145" y="666"/>
                  <a:pt x="235" y="637"/>
                </a:cubicBezTo>
                <a:cubicBezTo>
                  <a:pt x="287" y="620"/>
                  <a:pt x="339" y="610"/>
                  <a:pt x="391" y="607"/>
                </a:cubicBezTo>
                <a:cubicBezTo>
                  <a:pt x="566" y="595"/>
                  <a:pt x="737" y="657"/>
                  <a:pt x="863" y="77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38" name="Inhaltsplatzhalter 4"/>
          <p:cNvSpPr txBox="1"/>
          <p:nvPr>
            <p:custDataLst>
              <p:tags r:id="rId6"/>
            </p:custDataLst>
          </p:nvPr>
        </p:nvSpPr>
        <p:spPr>
          <a:xfrm>
            <a:off x="883852" y="3852797"/>
            <a:ext cx="3202044" cy="276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305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2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3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240" indent="-17907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9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zh-CN" altLang="en-US" sz="18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变频器启</a:t>
            </a:r>
            <a:r>
              <a:rPr lang="zh-CN" altLang="en-US" sz="18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停动方式的选择</a:t>
            </a:r>
            <a:endParaRPr lang="zh-CN" altLang="en-US" sz="1800" b="1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Inhaltsplatzhalter 4"/>
          <p:cNvSpPr txBox="1"/>
          <p:nvPr>
            <p:custDataLst>
              <p:tags r:id="rId7"/>
            </p:custDataLst>
          </p:nvPr>
        </p:nvSpPr>
        <p:spPr>
          <a:xfrm>
            <a:off x="9013825" y="3852797"/>
            <a:ext cx="3075374" cy="276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305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2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3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240" indent="-17907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9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zh-CN" altLang="en-US" sz="1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变频器输出状态的</a:t>
            </a:r>
            <a:r>
              <a:rPr lang="zh-CN" altLang="en-US" sz="1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定义</a:t>
            </a:r>
            <a:endParaRPr lang="zh-CN" altLang="en-US" sz="18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Inhaltsplatzhalter 4"/>
          <p:cNvSpPr txBox="1"/>
          <p:nvPr>
            <p:custDataLst>
              <p:tags r:id="rId8"/>
            </p:custDataLst>
          </p:nvPr>
        </p:nvSpPr>
        <p:spPr>
          <a:xfrm>
            <a:off x="1207296" y="1924249"/>
            <a:ext cx="3278589" cy="276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305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2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3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240" indent="-17907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9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zh-CN" altLang="en-US" sz="18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电机参数</a:t>
            </a:r>
            <a:r>
              <a:rPr lang="zh-CN" altLang="en-US" sz="18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整定</a:t>
            </a:r>
            <a:endParaRPr lang="zh-CN" altLang="en-US" sz="1800" b="1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Inhaltsplatzhalter 4"/>
          <p:cNvSpPr txBox="1"/>
          <p:nvPr>
            <p:custDataLst>
              <p:tags r:id="rId9"/>
            </p:custDataLst>
          </p:nvPr>
        </p:nvSpPr>
        <p:spPr>
          <a:xfrm>
            <a:off x="2193540" y="5221198"/>
            <a:ext cx="3278589" cy="276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305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2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3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240" indent="-17907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9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zh-CN" altLang="en-US" sz="1800" dirty="0">
                <a:solidFill>
                  <a:srgbClr val="80C53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变频器控制信号的</a:t>
            </a:r>
            <a:r>
              <a:rPr lang="zh-CN" altLang="en-US" sz="1800" dirty="0">
                <a:solidFill>
                  <a:srgbClr val="80C53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</a:t>
            </a:r>
            <a:endParaRPr lang="zh-CN" altLang="en-US" sz="1800" dirty="0">
              <a:solidFill>
                <a:srgbClr val="80C53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Inhaltsplatzhalter 4"/>
          <p:cNvSpPr txBox="1"/>
          <p:nvPr>
            <p:custDataLst>
              <p:tags r:id="rId10"/>
            </p:custDataLst>
          </p:nvPr>
        </p:nvSpPr>
        <p:spPr>
          <a:xfrm>
            <a:off x="8507094" y="1924249"/>
            <a:ext cx="3278589" cy="276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305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2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3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240" indent="-17907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9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zh-CN" altLang="en-US" sz="18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变频器信号反馈的</a:t>
            </a:r>
            <a:r>
              <a:rPr lang="zh-CN" altLang="en-US" sz="18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定义</a:t>
            </a:r>
            <a:endParaRPr lang="zh-CN" altLang="en-US" sz="18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文本框 26"/>
          <p:cNvSpPr txBox="1">
            <a:spLocks noChangeArrowheads="1"/>
          </p:cNvSpPr>
          <p:nvPr/>
        </p:nvSpPr>
        <p:spPr bwMode="auto">
          <a:xfrm>
            <a:off x="788988" y="375596"/>
            <a:ext cx="4260850" cy="9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变频器的参数优化调节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endParaRPr lang="en-US" altLang="zh-CN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880" y="2125513"/>
            <a:ext cx="571500" cy="571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139" y="2125513"/>
            <a:ext cx="696136" cy="44434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021" y="3945440"/>
            <a:ext cx="498673" cy="49867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973" y="3880874"/>
            <a:ext cx="571500" cy="571500"/>
          </a:xfrm>
          <a:prstGeom prst="rect">
            <a:avLst/>
          </a:prstGeom>
        </p:spPr>
      </p:pic>
      <p:pic>
        <p:nvPicPr>
          <p:cNvPr id="6" name="图片 5" descr="ScreenShot_2026-05-09_142630_56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V="1">
            <a:off x="6323330" y="5032375"/>
            <a:ext cx="360045" cy="538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ldLvl="0" animBg="1"/>
      <p:bldP spid="26" grpId="0" bldLvl="0" animBg="1"/>
      <p:bldP spid="34" grpId="0" bldLvl="0" animBg="1"/>
      <p:bldP spid="36" grpId="0" bldLvl="0" animBg="1"/>
      <p:bldP spid="37" grpId="0" bldLvl="0" animBg="1"/>
      <p:bldP spid="38" grpId="0"/>
      <p:bldP spid="39" grpId="0"/>
      <p:bldP spid="40" grpId="0"/>
      <p:bldP spid="41" grpId="0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文"/>
          <p:cNvSpPr txBox="1"/>
          <p:nvPr>
            <p:custDataLst>
              <p:tags r:id="rId1"/>
            </p:custDataLst>
          </p:nvPr>
        </p:nvSpPr>
        <p:spPr>
          <a:xfrm>
            <a:off x="1011555" y="2346960"/>
            <a:ext cx="5256530" cy="347091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Autofit/>
          </a:bodyPr>
          <a:lstStyle>
            <a:lvl1pPr marL="228600" marR="0" lvl="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 algn="l">
              <a:buNone/>
            </a:pPr>
            <a:r>
              <a:rPr lang="zh-CN" altLang="en-US" sz="2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通常电机铭牌上的数据不同于变频器的默认数据。输入电机铭牌上的数据到变频器中，就可以实现电机的精确控制以及良好的热保护功能，</a:t>
            </a:r>
            <a:r>
              <a:rPr lang="zh-CN" altLang="en-US" sz="2300" spc="130" dirty="0">
                <a:ln>
                  <a:noFill/>
                  <a:prstDash val="sysDot"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匹配负载实际需求，避免无效功耗。</a:t>
            </a:r>
            <a:endParaRPr lang="zh-CN" altLang="en-US" sz="2300" spc="130" dirty="0">
              <a:ln>
                <a:noFill/>
                <a:prstDash val="sysDot"/>
              </a:ln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 algn="l">
              <a:buNone/>
            </a:pPr>
            <a:r>
              <a:rPr lang="zh-CN" altLang="en-US" sz="2300" spc="130" dirty="0">
                <a:ln>
                  <a:noFill/>
                  <a:prstDash val="sysDot"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也可以使用电机自学习功能，匹配</a:t>
            </a:r>
            <a:r>
              <a:rPr lang="zh-CN" altLang="en-US" sz="2300" spc="130" dirty="0">
                <a:ln>
                  <a:noFill/>
                  <a:prstDash val="sysDot"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特性。</a:t>
            </a:r>
            <a:endParaRPr lang="zh-CN" altLang="en-US" sz="2300" spc="130" dirty="0">
              <a:ln>
                <a:noFill/>
                <a:prstDash val="sysDot"/>
              </a:ln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 algn="l">
              <a:buNone/>
            </a:pPr>
            <a:endParaRPr lang="zh-CN" altLang="en-US" sz="2300" spc="130" dirty="0">
              <a:ln>
                <a:noFill/>
                <a:prstDash val="sysDot"/>
              </a:ln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7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02.1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变频器电机参数的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 descr="施耐德图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5175" y="1186180"/>
            <a:ext cx="3135630" cy="520509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02.1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变频器的参数优化调节</a:t>
            </a:r>
            <a:endParaRPr lang="zh-CN" altLang="en-US" sz="2800" dirty="0" smtClean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ABB电机参数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0405" y="1084580"/>
            <a:ext cx="6224905" cy="2245995"/>
          </a:xfrm>
          <a:prstGeom prst="rect">
            <a:avLst/>
          </a:prstGeom>
        </p:spPr>
      </p:pic>
      <p:pic>
        <p:nvPicPr>
          <p:cNvPr id="4" name="图片 3" descr="汇川电机参数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040" y="3429000"/>
            <a:ext cx="6224270" cy="2341880"/>
          </a:xfrm>
          <a:prstGeom prst="rect">
            <a:avLst/>
          </a:prstGeom>
        </p:spPr>
      </p:pic>
      <p:pic>
        <p:nvPicPr>
          <p:cNvPr id="2" name="图片 1" descr="西门子电机铭牌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352675"/>
            <a:ext cx="5089525" cy="283083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02.1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变频器的参数优化调节</a:t>
            </a:r>
            <a:endParaRPr lang="zh-CN" altLang="en-US" sz="2800" dirty="0" smtClean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 descr="自学习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1270" y="1037590"/>
            <a:ext cx="4180840" cy="5195570"/>
          </a:xfrm>
          <a:prstGeom prst="rect">
            <a:avLst/>
          </a:prstGeom>
        </p:spPr>
      </p:pic>
      <p:pic>
        <p:nvPicPr>
          <p:cNvPr id="6" name="图片 5" descr="英威腾GD2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30" y="1036955"/>
            <a:ext cx="3558540" cy="5196205"/>
          </a:xfrm>
          <a:prstGeom prst="rect">
            <a:avLst/>
          </a:prstGeom>
        </p:spPr>
      </p:pic>
      <p:pic>
        <p:nvPicPr>
          <p:cNvPr id="8" name="图片 7" descr="GAX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2215" y="1043940"/>
            <a:ext cx="3689350" cy="518858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02.2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变频器的参数优化调节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启停方式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选择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3" name="AutoShape 4"/>
          <p:cNvSpPr/>
          <p:nvPr>
            <p:custDataLst>
              <p:tags r:id="rId1"/>
            </p:custDataLst>
          </p:nvPr>
        </p:nvSpPr>
        <p:spPr>
          <a:xfrm>
            <a:off x="889000" y="141605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5"/>
          <p:cNvSpPr/>
          <p:nvPr>
            <p:custDataLst>
              <p:tags r:id="rId2"/>
            </p:custDataLst>
          </p:nvPr>
        </p:nvSpPr>
        <p:spPr>
          <a:xfrm>
            <a:off x="894715" y="1421765"/>
            <a:ext cx="1270000" cy="2159000"/>
          </a:xfrm>
          <a:prstGeom prst="roundRect">
            <a:avLst>
              <a:gd name="adj" fmla="val 1200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5" name="AutoShape 6"/>
          <p:cNvSpPr/>
          <p:nvPr>
            <p:custDataLst>
              <p:tags r:id="rId3"/>
            </p:custDataLst>
          </p:nvPr>
        </p:nvSpPr>
        <p:spPr>
          <a:xfrm>
            <a:off x="894715" y="1797050"/>
            <a:ext cx="127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46" name="AutoShape 7"/>
          <p:cNvSpPr/>
          <p:nvPr>
            <p:custDataLst>
              <p:tags r:id="rId4"/>
            </p:custDataLst>
          </p:nvPr>
        </p:nvSpPr>
        <p:spPr>
          <a:xfrm>
            <a:off x="2286000" y="1670050"/>
            <a:ext cx="342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本地启动 (面板控制)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简单直观的现场操作，即插即用，适用于单机调试与快速启动场景，降低初期上手门槛。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7" name="AutoShape 8"/>
          <p:cNvSpPr/>
          <p:nvPr>
            <p:custDataLst>
              <p:tags r:id="rId5"/>
            </p:custDataLst>
          </p:nvPr>
        </p:nvSpPr>
        <p:spPr>
          <a:xfrm>
            <a:off x="6350000" y="141605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8" name="AutoShape 9"/>
          <p:cNvSpPr/>
          <p:nvPr>
            <p:custDataLst>
              <p:tags r:id="rId6"/>
            </p:custDataLst>
          </p:nvPr>
        </p:nvSpPr>
        <p:spPr>
          <a:xfrm>
            <a:off x="6355715" y="1421765"/>
            <a:ext cx="1270000" cy="2159000"/>
          </a:xfrm>
          <a:prstGeom prst="roundRect">
            <a:avLst>
              <a:gd name="adj" fmla="val 1200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9" name="AutoShape 10"/>
          <p:cNvSpPr/>
          <p:nvPr>
            <p:custDataLst>
              <p:tags r:id="rId7"/>
            </p:custDataLst>
          </p:nvPr>
        </p:nvSpPr>
        <p:spPr>
          <a:xfrm>
            <a:off x="6355715" y="1797050"/>
            <a:ext cx="127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50" name="AutoShape 11"/>
          <p:cNvSpPr/>
          <p:nvPr>
            <p:custDataLst>
              <p:tags r:id="rId8"/>
            </p:custDataLst>
          </p:nvPr>
        </p:nvSpPr>
        <p:spPr>
          <a:xfrm>
            <a:off x="7747000" y="1670050"/>
            <a:ext cx="342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端子启动 (I/O控制)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工业现场的可靠之选，通过硬接线实现稳定连接，抗干扰能力强，满足严苛环境下的安全控制需求。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1" name="AutoShape 12"/>
          <p:cNvSpPr/>
          <p:nvPr>
            <p:custDataLst>
              <p:tags r:id="rId9"/>
            </p:custDataLst>
          </p:nvPr>
        </p:nvSpPr>
        <p:spPr>
          <a:xfrm>
            <a:off x="894715" y="3839845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2" name="AutoShape 13"/>
          <p:cNvSpPr/>
          <p:nvPr>
            <p:custDataLst>
              <p:tags r:id="rId10"/>
            </p:custDataLst>
          </p:nvPr>
        </p:nvSpPr>
        <p:spPr>
          <a:xfrm>
            <a:off x="914400" y="3845560"/>
            <a:ext cx="1270000" cy="2159000"/>
          </a:xfrm>
          <a:prstGeom prst="roundRect">
            <a:avLst>
              <a:gd name="adj" fmla="val 1200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3" name="AutoShape 14"/>
          <p:cNvSpPr/>
          <p:nvPr>
            <p:custDataLst>
              <p:tags r:id="rId11"/>
            </p:custDataLst>
          </p:nvPr>
        </p:nvSpPr>
        <p:spPr>
          <a:xfrm>
            <a:off x="900430" y="4220845"/>
            <a:ext cx="127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54" name="AutoShape 15"/>
          <p:cNvSpPr/>
          <p:nvPr>
            <p:custDataLst>
              <p:tags r:id="rId12"/>
            </p:custDataLst>
          </p:nvPr>
        </p:nvSpPr>
        <p:spPr>
          <a:xfrm>
            <a:off x="2291715" y="4093845"/>
            <a:ext cx="342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通讯启动 (总线控制)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智能集成的未来趋势，支持多种工业总线协议，简化布线，实现设备间的高效互联与数据实时传输。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" name="图片 1" descr="启动方式选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0000" y="4366260"/>
            <a:ext cx="5440045" cy="1124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utoShape 4"/>
          <p:cNvSpPr/>
          <p:nvPr>
            <p:custDataLst>
              <p:tags r:id="rId1"/>
            </p:custDataLst>
          </p:nvPr>
        </p:nvSpPr>
        <p:spPr>
          <a:xfrm>
            <a:off x="798195" y="1351280"/>
            <a:ext cx="5207000" cy="2349500"/>
          </a:xfrm>
          <a:prstGeom prst="roundRect">
            <a:avLst>
              <a:gd name="adj" fmla="val 6486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8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2195" y="1579880"/>
            <a:ext cx="304800" cy="304800"/>
          </a:xfrm>
          <a:prstGeom prst="rect">
            <a:avLst/>
          </a:prstGeom>
        </p:spPr>
      </p:pic>
      <p:sp>
        <p:nvSpPr>
          <p:cNvPr id="29" name="AutoShape 6"/>
          <p:cNvSpPr/>
          <p:nvPr>
            <p:custDataLst>
              <p:tags r:id="rId5"/>
            </p:custDataLst>
          </p:nvPr>
        </p:nvSpPr>
        <p:spPr>
          <a:xfrm>
            <a:off x="1496695" y="154178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9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定义与工作原理</a:t>
            </a:r>
            <a:endParaRPr lang="en-US" sz="1100"/>
          </a:p>
        </p:txBody>
      </p:sp>
      <p:sp>
        <p:nvSpPr>
          <p:cNvPr id="30" name="AutoShape 7"/>
          <p:cNvSpPr/>
          <p:nvPr>
            <p:custDataLst>
              <p:tags r:id="rId6"/>
            </p:custDataLst>
          </p:nvPr>
        </p:nvSpPr>
        <p:spPr>
          <a:xfrm>
            <a:off x="1052195" y="2113280"/>
            <a:ext cx="469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指直接通过变频器自身面板完成启动、停止、调速及参数设置等所有操作，是最基础、直接的控制方式。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●</a:t>
            </a: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控制源：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内部CPU直接响应面板按键输入，无需外部控制电路。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●</a:t>
            </a: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调速方式：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面板电位器（旋钮）或上升/下降数字按键设定频率。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1" name="AutoShape 8"/>
          <p:cNvSpPr/>
          <p:nvPr>
            <p:custDataLst>
              <p:tags r:id="rId7"/>
            </p:custDataLst>
          </p:nvPr>
        </p:nvSpPr>
        <p:spPr>
          <a:xfrm>
            <a:off x="798195" y="3891280"/>
            <a:ext cx="5207000" cy="2032000"/>
          </a:xfrm>
          <a:prstGeom prst="roundRect">
            <a:avLst>
              <a:gd name="adj" fmla="val 7500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2" name="Picture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2195" y="4119880"/>
            <a:ext cx="304800" cy="304800"/>
          </a:xfrm>
          <a:prstGeom prst="rect">
            <a:avLst/>
          </a:prstGeom>
        </p:spPr>
      </p:pic>
      <p:sp>
        <p:nvSpPr>
          <p:cNvPr id="33" name="AutoShape 10"/>
          <p:cNvSpPr/>
          <p:nvPr>
            <p:custDataLst>
              <p:tags r:id="rId11"/>
            </p:custDataLst>
          </p:nvPr>
        </p:nvSpPr>
        <p:spPr>
          <a:xfrm>
            <a:off x="1496695" y="408178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9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现场操作方式</a:t>
            </a:r>
            <a:endParaRPr lang="en-US" sz="1100"/>
          </a:p>
        </p:txBody>
      </p:sp>
      <p:sp>
        <p:nvSpPr>
          <p:cNvPr id="34" name="AutoShape 11"/>
          <p:cNvSpPr/>
          <p:nvPr>
            <p:custDataLst>
              <p:tags r:id="rId12"/>
            </p:custDataLst>
          </p:nvPr>
        </p:nvSpPr>
        <p:spPr>
          <a:xfrm>
            <a:off x="1052195" y="4653280"/>
            <a:ext cx="469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操作人员需在变频器旁近距离操作：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按面板上的“RUN”和“STOP”键，直接控制电机启停。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调节电位器旋钮或“▲”/“▼”键，实时改变电机运行频率。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6" name="AutoShape 13"/>
          <p:cNvSpPr/>
          <p:nvPr/>
        </p:nvSpPr>
        <p:spPr>
          <a:xfrm>
            <a:off x="6223000" y="4826000"/>
            <a:ext cx="5207000" cy="1524000"/>
          </a:xfrm>
          <a:prstGeom prst="roundRect">
            <a:avLst>
              <a:gd name="adj" fmla="val 1000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7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77000" y="5143500"/>
            <a:ext cx="457200" cy="457200"/>
          </a:xfrm>
          <a:prstGeom prst="rect">
            <a:avLst/>
          </a:prstGeom>
        </p:spPr>
      </p:pic>
      <p:sp>
        <p:nvSpPr>
          <p:cNvPr id="38" name="AutoShape 15"/>
          <p:cNvSpPr/>
          <p:nvPr/>
        </p:nvSpPr>
        <p:spPr>
          <a:xfrm>
            <a:off x="7112000" y="5080000"/>
            <a:ext cx="406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核心优势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800"/>
              </a:spcBef>
            </a:pPr>
            <a:r>
              <a:rPr lang="en-US" sz="1400" b="0" i="0" u="none" strike="noStrike">
                <a:solidFill>
                  <a:srgbClr val="FFFFFF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🔧 无需外部接线 · ⚡ 调试效率高 · 📱 操作零门槛</a:t>
            </a:r>
            <a:endParaRPr lang="en-US" sz="1400" b="0" i="0" u="none" strike="noStrike">
              <a:solidFill>
                <a:srgbClr val="FFFFFF">
                  <a:alpha val="94902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02.2-1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本地启动（面板控制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简单直观的现场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操作）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 descr="ScreenShot_2026-05-08_205650_05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18860" y="1274445"/>
            <a:ext cx="2434590" cy="3429000"/>
          </a:xfrm>
          <a:prstGeom prst="rect">
            <a:avLst/>
          </a:prstGeom>
        </p:spPr>
      </p:pic>
      <p:pic>
        <p:nvPicPr>
          <p:cNvPr id="3" name="图片 2" descr="ScreenShot_2026-05-09_142630_56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05595" y="1274445"/>
            <a:ext cx="2258060" cy="33775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15875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几乎所有品牌的变频器都有一个核心参数用于选择命令源。通过设置该参数，可将变频器的控制权切换至本地操作面板（BOP/LOC），实现设备的基础调试与手动控制。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667000"/>
            <a:ext cx="3302000" cy="3556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762000" y="2667000"/>
            <a:ext cx="3302000" cy="762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30480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5"/>
            </p:custDataLst>
          </p:nvPr>
        </p:nvSpPr>
        <p:spPr>
          <a:xfrm>
            <a:off x="1397000" y="30226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通用 / 汇川 / 英威腾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6"/>
            </p:custDataLst>
          </p:nvPr>
        </p:nvSpPr>
        <p:spPr>
          <a:xfrm>
            <a:off x="952500" y="3810000"/>
            <a:ext cx="2921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参数号：</a:t>
            </a: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P00.01 / F0-04</a:t>
            </a:r>
            <a:endParaRPr lang="en-US" sz="1100"/>
          </a:p>
          <a:p>
            <a:pPr indent="0" algn="l">
              <a:lnSpc>
                <a:spcPct val="133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参数名称：</a:t>
            </a: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运行指令通道</a:t>
            </a:r>
            <a:endParaRPr lang="en-US" sz="1300" b="1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设置值 (本地控制)：</a:t>
            </a:r>
            <a:r>
              <a:rPr lang="en-US" sz="13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 (键盘/面板)</a:t>
            </a:r>
            <a:endParaRPr lang="en-US" sz="1300" b="1" i="0" u="none" strike="noStrike">
              <a:solidFill>
                <a:srgbClr val="F9731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7"/>
            </p:custDataLst>
          </p:nvPr>
        </p:nvSpPr>
        <p:spPr>
          <a:xfrm>
            <a:off x="4445000" y="2667000"/>
            <a:ext cx="3302000" cy="3556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>
            <p:custDataLst>
              <p:tags r:id="rId8"/>
            </p:custDataLst>
          </p:nvPr>
        </p:nvSpPr>
        <p:spPr>
          <a:xfrm>
            <a:off x="4445000" y="2667000"/>
            <a:ext cx="3302000" cy="762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5500" y="30480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0"/>
            </p:custDataLst>
          </p:nvPr>
        </p:nvSpPr>
        <p:spPr>
          <a:xfrm>
            <a:off x="5080000" y="30226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西门子 (GXA120)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11"/>
            </p:custDataLst>
          </p:nvPr>
        </p:nvSpPr>
        <p:spPr>
          <a:xfrm>
            <a:off x="4635500" y="3810000"/>
            <a:ext cx="2921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参数号：</a:t>
            </a: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P0700 / 面板物理切换</a:t>
            </a:r>
            <a:endParaRPr lang="en-US" sz="1100"/>
          </a:p>
          <a:p>
            <a:pPr indent="0" algn="l">
              <a:lnSpc>
                <a:spcPct val="133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参数名称：</a:t>
            </a: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命令源选择 / Hand 模式</a:t>
            </a:r>
            <a:endParaRPr lang="en-US" sz="1300" b="1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设置值 (本地控制)：</a:t>
            </a:r>
            <a:r>
              <a:rPr lang="en-US" sz="13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 (BOP) / 切换至 HAND</a:t>
            </a:r>
            <a:endParaRPr lang="en-US" sz="1300" b="1" i="0" u="none" strike="noStrike">
              <a:solidFill>
                <a:srgbClr val="F9731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12"/>
            </p:custDataLst>
          </p:nvPr>
        </p:nvSpPr>
        <p:spPr>
          <a:xfrm>
            <a:off x="8128000" y="2667000"/>
            <a:ext cx="3302000" cy="3556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>
            <p:custDataLst>
              <p:tags r:id="rId13"/>
            </p:custDataLst>
          </p:nvPr>
        </p:nvSpPr>
        <p:spPr>
          <a:xfrm>
            <a:off x="8128000" y="2667000"/>
            <a:ext cx="3302000" cy="762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18500" y="30480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15"/>
            </p:custDataLst>
          </p:nvPr>
        </p:nvSpPr>
        <p:spPr>
          <a:xfrm>
            <a:off x="8763000" y="30226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ABB (ACS510)</a:t>
            </a:r>
            <a:endParaRPr lang="en-US" sz="1100"/>
          </a:p>
        </p:txBody>
      </p:sp>
      <p:sp>
        <p:nvSpPr>
          <p:cNvPr id="19" name="AutoShape 19"/>
          <p:cNvSpPr/>
          <p:nvPr>
            <p:custDataLst>
              <p:tags r:id="rId16"/>
            </p:custDataLst>
          </p:nvPr>
        </p:nvSpPr>
        <p:spPr>
          <a:xfrm>
            <a:off x="8318500" y="3810000"/>
            <a:ext cx="2921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参数号：</a:t>
            </a: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P1001 / 面板物理切换</a:t>
            </a:r>
            <a:endParaRPr lang="en-US" sz="1100"/>
          </a:p>
          <a:p>
            <a:pPr indent="0" algn="l">
              <a:lnSpc>
                <a:spcPct val="133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参数名称：</a:t>
            </a: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外部命令1选择 / LOC 模式</a:t>
            </a:r>
            <a:endParaRPr lang="en-US" sz="1300" b="1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设置值 (本地控制)：</a:t>
            </a:r>
            <a:r>
              <a:rPr lang="en-US" sz="13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8 (控制盘) / 切换至 LOC</a:t>
            </a:r>
            <a:endParaRPr lang="en-US" sz="1300" b="1" i="0" u="none" strike="noStrike">
              <a:solidFill>
                <a:srgbClr val="F9731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02.2-1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本地启动：参数设置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示例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42672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1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任意形状 8"/>
          <p:cNvSpPr/>
          <p:nvPr userDrawn="1">
            <p:custDataLst>
              <p:tags r:id="rId2"/>
            </p:custDataLst>
          </p:nvPr>
        </p:nvSpPr>
        <p:spPr>
          <a:xfrm rot="16200000">
            <a:off x="-21591" y="25773"/>
            <a:ext cx="1741805" cy="1698625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4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任意形状 9"/>
          <p:cNvSpPr/>
          <p:nvPr userDrawn="1">
            <p:custDataLst>
              <p:tags r:id="rId3"/>
            </p:custDataLst>
          </p:nvPr>
        </p:nvSpPr>
        <p:spPr>
          <a:xfrm rot="10800000">
            <a:off x="0" y="5913755"/>
            <a:ext cx="976630" cy="95250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4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>
            <p:custDataLst>
              <p:tags r:id="rId4"/>
            </p:custDataLst>
          </p:nvPr>
        </p:nvCxnSpPr>
        <p:spPr>
          <a:xfrm>
            <a:off x="448310" y="1019175"/>
            <a:ext cx="908685" cy="0"/>
          </a:xfrm>
          <a:prstGeom prst="line">
            <a:avLst/>
          </a:prstGeom>
          <a:ln w="25400" cap="rnd">
            <a:solidFill>
              <a:schemeClr val="tx1">
                <a:lumMod val="50000"/>
                <a:lumOff val="50000"/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5"/>
            </p:custDataLst>
          </p:nvPr>
        </p:nvCxnSpPr>
        <p:spPr>
          <a:xfrm>
            <a:off x="457200" y="6096049"/>
            <a:ext cx="291465" cy="0"/>
          </a:xfrm>
          <a:prstGeom prst="line">
            <a:avLst/>
          </a:prstGeom>
          <a:ln w="25400" cap="rnd">
            <a:solidFill>
              <a:schemeClr val="tx1">
                <a:lumMod val="50000"/>
                <a:lumOff val="50000"/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6"/>
            </p:custDataLst>
          </p:nvPr>
        </p:nvCxnSpPr>
        <p:spPr>
          <a:xfrm>
            <a:off x="11278235" y="609600"/>
            <a:ext cx="230505" cy="0"/>
          </a:xfrm>
          <a:prstGeom prst="line">
            <a:avLst/>
          </a:prstGeom>
          <a:ln w="19050" cap="rnd">
            <a:solidFill>
              <a:schemeClr val="tx1">
                <a:lumMod val="50000"/>
                <a:lumOff val="50000"/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7"/>
            </p:custDataLst>
          </p:nvPr>
        </p:nvCxnSpPr>
        <p:spPr>
          <a:xfrm>
            <a:off x="11278235" y="670560"/>
            <a:ext cx="141605" cy="0"/>
          </a:xfrm>
          <a:prstGeom prst="line">
            <a:avLst/>
          </a:prstGeom>
          <a:ln w="19050" cap="rnd">
            <a:solidFill>
              <a:schemeClr val="tx1">
                <a:lumMod val="50000"/>
                <a:lumOff val="50000"/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189865" y="2473325"/>
            <a:ext cx="4918075" cy="300164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/>
          <a:p>
            <a:pPr marL="342900" indent="-342900" algn="just" fontAlgn="auto">
              <a:lnSpc>
                <a:spcPct val="150000"/>
              </a:lnSpc>
              <a:spcAft>
                <a:spcPts val="1200"/>
              </a:spcAft>
              <a:buFont typeface="Wingdings" panose="05000000000000000000" charset="0"/>
              <a:buChar char="l"/>
            </a:pPr>
            <a:r>
              <a:rPr lang="zh-CN" altLang="en-US" sz="2000">
                <a:solidFill>
                  <a:schemeClr val="tx1"/>
                </a:solidFill>
              </a:rPr>
              <a:t>各位领导，各位专家、同仁，大家好！我是今天的主讲人</a:t>
            </a:r>
            <a:r>
              <a:rPr lang="en-US" altLang="zh-CN" sz="2000">
                <a:solidFill>
                  <a:schemeClr val="tx1"/>
                </a:solidFill>
              </a:rPr>
              <a:t>-</a:t>
            </a:r>
            <a:r>
              <a:rPr lang="zh-CN" altLang="en-US" sz="2000">
                <a:solidFill>
                  <a:schemeClr val="tx1"/>
                </a:solidFill>
              </a:rPr>
              <a:t>周恩点。在暖通制冷系统中，变频器作为制冷系统的</a:t>
            </a:r>
            <a:r>
              <a:rPr lang="en-US" altLang="zh-CN" sz="2000">
                <a:solidFill>
                  <a:schemeClr val="tx1"/>
                </a:solidFill>
              </a:rPr>
              <a:t>‘</a:t>
            </a:r>
            <a:r>
              <a:rPr lang="zh-CN" altLang="en-US" sz="2000">
                <a:solidFill>
                  <a:schemeClr val="tx1"/>
                </a:solidFill>
              </a:rPr>
              <a:t>智慧心脏</a:t>
            </a:r>
            <a:r>
              <a:rPr lang="en-US" altLang="zh-CN" sz="2000">
                <a:solidFill>
                  <a:schemeClr val="tx1"/>
                </a:solidFill>
              </a:rPr>
              <a:t>’</a:t>
            </a:r>
            <a:r>
              <a:rPr lang="zh-CN" altLang="en-US" sz="2000">
                <a:solidFill>
                  <a:schemeClr val="tx1"/>
                </a:solidFill>
              </a:rPr>
              <a:t>，广泛的应用到了末端的风机和水泵中。在实际运维中，我们常常遇到各种的问题。今天，我们将用</a:t>
            </a:r>
            <a:r>
              <a:rPr lang="en-US" altLang="zh-CN" sz="2000">
                <a:solidFill>
                  <a:schemeClr val="tx1"/>
                </a:solidFill>
              </a:rPr>
              <a:t>30</a:t>
            </a:r>
            <a:r>
              <a:rPr lang="zh-CN" altLang="en-US" sz="2000">
                <a:solidFill>
                  <a:schemeClr val="tx1"/>
                </a:solidFill>
              </a:rPr>
              <a:t>分钟时间，共同学习一下变频器的优化调整和常见的故障</a:t>
            </a:r>
            <a:r>
              <a:rPr lang="zh-CN" altLang="en-US" sz="2000">
                <a:solidFill>
                  <a:schemeClr val="tx1"/>
                </a:solidFill>
              </a:rPr>
              <a:t>处理。</a:t>
            </a:r>
            <a:endParaRPr lang="zh-CN" altLang="en-US" sz="2000">
              <a:solidFill>
                <a:schemeClr val="tx1"/>
              </a:solidFill>
            </a:endParaRPr>
          </a:p>
        </p:txBody>
      </p:sp>
      <p:pic>
        <p:nvPicPr>
          <p:cNvPr id="4" name="图片 3" descr="微信图片_2026-05-09_142706_5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14390" y="670560"/>
            <a:ext cx="4413250" cy="548957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1778000"/>
            <a:ext cx="5334000" cy="1651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968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定义与工作原理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016000" y="2540000"/>
            <a:ext cx="4826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端子启动，又称外部端子控制或I/O控制，通过将外部控制信号（如按钮、开关、PLC的DO）连接到变频器的数字量输入（DI）端子来实现控制，是工业自动化领域应用最广泛的一种方式。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683000"/>
            <a:ext cx="5334000" cy="1333500"/>
          </a:xfrm>
          <a:prstGeom prst="roundRect">
            <a:avLst>
              <a:gd name="adj" fmla="val 7619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4000500"/>
            <a:ext cx="558800" cy="558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841500" y="3873500"/>
            <a:ext cx="393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控制命令源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变频器通过光耦检测DI端子上的电平变化（通/断）来精准接收外部设备的控制命令。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5207000"/>
            <a:ext cx="5334000" cy="1333500"/>
          </a:xfrm>
          <a:prstGeom prst="roundRect">
            <a:avLst>
              <a:gd name="adj" fmla="val 7619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5524500"/>
            <a:ext cx="558800" cy="558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841500" y="5397500"/>
            <a:ext cx="393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灵活调速方式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可通过外接电位器（AI模拟量）、多段速端子（DI逻辑组合）或通讯给定等多种方式进行调速。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 t="3289" b="3289"/>
          <a:stretch>
            <a:fillRect/>
          </a:stretch>
        </p:blipFill>
        <p:spPr>
          <a:xfrm>
            <a:off x="6604000" y="2032000"/>
            <a:ext cx="4826000" cy="4508500"/>
          </a:xfrm>
          <a:prstGeom prst="roundRect">
            <a:avLst>
              <a:gd name="adj" fmla="val 4507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02.2-2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端子启动（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I/O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控制）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工业现场的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可靠之选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18"/>
          <p:cNvSpPr/>
          <p:nvPr/>
        </p:nvSpPr>
        <p:spPr>
          <a:xfrm>
            <a:off x="6223000" y="1778000"/>
            <a:ext cx="5207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477000" y="20320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主流品牌参数设置示例</a:t>
            </a:r>
            <a:endParaRPr lang="en-US" sz="1100"/>
          </a:p>
        </p:txBody>
      </p:sp>
      <p:graphicFrame>
        <p:nvGraphicFramePr>
          <p:cNvPr id="20" name="Table 20"/>
          <p:cNvGraphicFramePr>
            <a:graphicFrameLocks noGrp="1"/>
          </p:cNvGraphicFramePr>
          <p:nvPr/>
        </p:nvGraphicFramePr>
        <p:xfrm>
          <a:off x="6477000" y="2794000"/>
          <a:ext cx="4699000" cy="20574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206500"/>
                <a:gridCol w="825500"/>
                <a:gridCol w="1270000"/>
                <a:gridCol w="1397000"/>
              </a:tblGrid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1F2937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品牌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316">
                        <a:alpha val="1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1F2937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参数号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316">
                        <a:alpha val="1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1F2937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参数名称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316">
                        <a:alpha val="1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1F2937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端子控制值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316">
                        <a:alpha val="10000"/>
                      </a:srgbClr>
                    </a:solidFill>
                  </a:tcPr>
                </a:tc>
              </a:tr>
              <a:tr h="5334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汇川/英威腾/通用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P00.01</a:t>
                      </a:r>
                      <a:br>
                        <a:rPr lang="en-US" sz="1600" b="0" i="0" u="none" strike="noStrike">
                          <a:solidFill>
                            <a:srgbClr val="1F232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</a:br>
                      <a:r>
                        <a:rPr lang="en-US" sz="900" b="0" i="0" u="none" strike="noStrike">
                          <a:solidFill>
                            <a:srgbClr val="6B728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或 F0-04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运行指令通道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1" i="0" u="none" strike="noStrike">
                          <a:solidFill>
                            <a:srgbClr val="F97316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 (端子)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334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西门子 (G120)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P0700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命令源选择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1" i="0" u="none" strike="noStrike">
                          <a:solidFill>
                            <a:srgbClr val="F97316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2 (端子)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334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ABB (ACS510)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P1001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374151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外部命令1选择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100" b="1" i="0" u="none" strike="noStrike">
                          <a:solidFill>
                            <a:srgbClr val="F97316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1/2 (DI端子)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1" name="Picture 2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477000" y="4826000"/>
            <a:ext cx="1143000" cy="1143000"/>
          </a:xfrm>
          <a:prstGeom prst="rect">
            <a:avLst/>
          </a:prstGeom>
          <a:noFill/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</p:pic>
      <p:sp>
        <p:nvSpPr>
          <p:cNvPr id="22" name="AutoShape 22"/>
          <p:cNvSpPr/>
          <p:nvPr/>
        </p:nvSpPr>
        <p:spPr>
          <a:xfrm>
            <a:off x="7747000" y="4889500"/>
            <a:ext cx="342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操作提示：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1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确认命令源参数正确后，还需设置DI端子功能码(如P0701)为“ON/OFF”，完成硬件接线后即可通过干接点信号控制电机启停。</a:t>
            </a:r>
            <a:endParaRPr lang="en-US" sz="11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" name="图片 1" descr="汇川端子接线图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890" y="1777365"/>
            <a:ext cx="4714875" cy="4191635"/>
          </a:xfrm>
          <a:prstGeom prst="rect">
            <a:avLst/>
          </a:prstGeom>
        </p:spPr>
      </p:pic>
      <p:sp>
        <p:nvSpPr>
          <p:cNvPr id="23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02.2-2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端子启动</a:t>
            </a:r>
            <a:r>
              <a:rPr 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：参数</a:t>
            </a:r>
            <a:r>
              <a:rPr 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</a:t>
            </a:r>
            <a:endParaRPr lang="zh-CN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1778000"/>
            <a:ext cx="520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▍ 定义与工作原理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413000"/>
            <a:ext cx="5207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通讯启动，又称总线控制，是指通过工业网络（如RS-485、工业以太网），利用特定的通讯协议（如Modbus, Profinet），由上位机（如PLC、HMI）向变频器发送数据帧来实现控制，是智能工厂实现设备互联的核心技术。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3937000"/>
            <a:ext cx="1587500" cy="2159000"/>
          </a:xfrm>
          <a:prstGeom prst="roundRect">
            <a:avLst>
              <a:gd name="adj" fmla="val 96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93800" y="41910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889000" y="4953000"/>
            <a:ext cx="1333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控制命令源</a:t>
            </a:r>
            <a:endParaRPr lang="en-US" sz="1100"/>
          </a:p>
          <a:p>
            <a:pPr indent="0" algn="ctr">
              <a:lnSpc>
                <a:spcPct val="108000"/>
              </a:lnSpc>
              <a:spcBef>
                <a:spcPts val="600"/>
              </a:spcBef>
            </a:pPr>
            <a:r>
              <a:rPr lang="en-US" sz="11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变频器通过通讯接口，接收来自PLC或HMI网络的控制指令。</a:t>
            </a:r>
            <a:endParaRPr lang="en-US" sz="11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2565400" y="3937000"/>
            <a:ext cx="1587500" cy="2159000"/>
          </a:xfrm>
          <a:prstGeom prst="roundRect">
            <a:avLst>
              <a:gd name="adj" fmla="val 96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97200" y="41910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2692400" y="4953000"/>
            <a:ext cx="1333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调速方式</a:t>
            </a:r>
            <a:endParaRPr lang="en-US" sz="1100"/>
          </a:p>
          <a:p>
            <a:pPr indent="0" algn="ctr">
              <a:lnSpc>
                <a:spcPct val="108000"/>
              </a:lnSpc>
              <a:spcBef>
                <a:spcPts val="600"/>
              </a:spcBef>
            </a:pPr>
            <a:r>
              <a:rPr lang="en-US" sz="11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上位机通过网络直接向变频器寄存器写入精确的频率给定值。</a:t>
            </a:r>
            <a:endParaRPr lang="en-US" sz="11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4381500" y="3937000"/>
            <a:ext cx="1587500" cy="2159000"/>
          </a:xfrm>
          <a:prstGeom prst="roundRect">
            <a:avLst>
              <a:gd name="adj" fmla="val 96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13300" y="41910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4508500" y="4953000"/>
            <a:ext cx="1333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数据交互</a:t>
            </a:r>
            <a:endParaRPr lang="en-US" sz="1100"/>
          </a:p>
          <a:p>
            <a:pPr indent="0" algn="ctr">
              <a:lnSpc>
                <a:spcPct val="108000"/>
              </a:lnSpc>
              <a:spcBef>
                <a:spcPts val="600"/>
              </a:spcBef>
            </a:pPr>
            <a:r>
              <a:rPr lang="en-US" sz="11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实时双向读取运行状态、电流电压及故障代码等海量信息。</a:t>
            </a:r>
            <a:endParaRPr lang="en-US" sz="11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7"/>
          <a:srcRect t="11336" b="11336"/>
          <a:stretch>
            <a:fillRect/>
          </a:stretch>
        </p:blipFill>
        <p:spPr>
          <a:xfrm>
            <a:off x="6350000" y="2286000"/>
            <a:ext cx="5080000" cy="2921000"/>
          </a:xfrm>
          <a:prstGeom prst="roundRect">
            <a:avLst>
              <a:gd name="adj" fmla="val 6956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16" name="AutoShape 16"/>
          <p:cNvSpPr/>
          <p:nvPr/>
        </p:nvSpPr>
        <p:spPr>
          <a:xfrm>
            <a:off x="6350000" y="5461000"/>
            <a:ext cx="508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工业级网络通讯设备</a:t>
            </a:r>
            <a:endParaRPr lang="en-US" sz="1100"/>
          </a:p>
          <a:p>
            <a:pPr indent="0" algn="ctr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构建高速、稳定的物理连接，是实现总线控制的基石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02.2-3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通讯启动（总线控制）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智能集成的未来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趋势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1524000"/>
            <a:ext cx="1066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应用案例：西门子S7-1200 PLC 与 ABB 变频器 Modbus RTU 通讯</a:t>
            </a:r>
            <a:endParaRPr lang="en-US" sz="1100"/>
          </a:p>
        </p:txBody>
      </p:sp>
      <p:sp>
        <p:nvSpPr>
          <p:cNvPr id="5" name="AutoShape 5"/>
          <p:cNvSpPr/>
          <p:nvPr>
            <p:custDataLst>
              <p:tags r:id="rId1"/>
            </p:custDataLst>
          </p:nvPr>
        </p:nvSpPr>
        <p:spPr>
          <a:xfrm>
            <a:off x="762000" y="2413000"/>
            <a:ext cx="3302000" cy="3937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22727" b="22727"/>
          <a:stretch>
            <a:fillRect/>
          </a:stretch>
        </p:blipFill>
        <p:spPr>
          <a:xfrm>
            <a:off x="1016000" y="2667000"/>
            <a:ext cx="2794000" cy="1524000"/>
          </a:xfrm>
          <a:prstGeom prst="roundRect">
            <a:avLst>
              <a:gd name="adj" fmla="val 6666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>
            <p:custDataLst>
              <p:tags r:id="rId4"/>
            </p:custDataLst>
          </p:nvPr>
        </p:nvSpPr>
        <p:spPr>
          <a:xfrm>
            <a:off x="952500" y="4318000"/>
            <a:ext cx="2921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硬件连接方案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使用 PLC 集成的 RS485 接口，将多台变频器进行串联组网，并在通讯链路的最末端接入终端电阻，以确保信号传输的稳定性。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5"/>
            </p:custDataLst>
          </p:nvPr>
        </p:nvSpPr>
        <p:spPr>
          <a:xfrm>
            <a:off x="4445000" y="2413000"/>
            <a:ext cx="3302000" cy="3937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86600" y="2413000"/>
            <a:ext cx="609600" cy="6096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9"/>
            </p:custDataLst>
          </p:nvPr>
        </p:nvSpPr>
        <p:spPr>
          <a:xfrm>
            <a:off x="4635500" y="2463800"/>
            <a:ext cx="2921000" cy="1498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变频器参数配置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设定通讯协议为 Modbus RTU；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为每台设备分配唯一的从站地址和统一的波特率；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 将变频器的运行控制源与频率给定源切换为“通讯总线”模式。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10"/>
            </p:custDataLst>
          </p:nvPr>
        </p:nvSpPr>
        <p:spPr>
          <a:xfrm>
            <a:off x="8128000" y="2413000"/>
            <a:ext cx="3302000" cy="3937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t="817" b="817"/>
          <a:stretch>
            <a:fillRect/>
          </a:stretch>
        </p:blipFill>
        <p:spPr>
          <a:xfrm>
            <a:off x="8382000" y="2667000"/>
            <a:ext cx="2794000" cy="1524000"/>
          </a:xfrm>
          <a:prstGeom prst="roundRect">
            <a:avLst>
              <a:gd name="adj" fmla="val 6666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3" name="AutoShape 13"/>
          <p:cNvSpPr/>
          <p:nvPr>
            <p:custDataLst>
              <p:tags r:id="rId13"/>
            </p:custDataLst>
          </p:nvPr>
        </p:nvSpPr>
        <p:spPr>
          <a:xfrm>
            <a:off x="8318500" y="4318000"/>
            <a:ext cx="2921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/ PLC 逻辑编程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在博途(TIA Portal)软件中调用 `MB_MASTER` 指令库，根据功能码读写变频器对应寄存器，实现对变频器的启停、转速调节及运行状态的实时监控。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02.2-3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通讯启动：应用案例和参数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4" name="图片 13" descr="ABB48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18380" y="3962400"/>
            <a:ext cx="2492375" cy="2372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02.3-1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频率控制方式选择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3" name="AutoShape 4"/>
          <p:cNvSpPr/>
          <p:nvPr>
            <p:custDataLst>
              <p:tags r:id="rId1"/>
            </p:custDataLst>
          </p:nvPr>
        </p:nvSpPr>
        <p:spPr>
          <a:xfrm>
            <a:off x="889000" y="141605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5"/>
          <p:cNvSpPr/>
          <p:nvPr>
            <p:custDataLst>
              <p:tags r:id="rId2"/>
            </p:custDataLst>
          </p:nvPr>
        </p:nvSpPr>
        <p:spPr>
          <a:xfrm>
            <a:off x="894715" y="1421765"/>
            <a:ext cx="1270000" cy="2159000"/>
          </a:xfrm>
          <a:prstGeom prst="roundRect">
            <a:avLst>
              <a:gd name="adj" fmla="val 1200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5" name="AutoShape 6"/>
          <p:cNvSpPr/>
          <p:nvPr>
            <p:custDataLst>
              <p:tags r:id="rId3"/>
            </p:custDataLst>
          </p:nvPr>
        </p:nvSpPr>
        <p:spPr>
          <a:xfrm>
            <a:off x="894715" y="1797050"/>
            <a:ext cx="127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46" name="AutoShape 7"/>
          <p:cNvSpPr/>
          <p:nvPr>
            <p:custDataLst>
              <p:tags r:id="rId4"/>
            </p:custDataLst>
          </p:nvPr>
        </p:nvSpPr>
        <p:spPr>
          <a:xfrm>
            <a:off x="2286000" y="1670050"/>
            <a:ext cx="342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面板控制</a:t>
            </a:r>
            <a:r>
              <a:rPr lang="zh-CN" alt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调频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简单直观的现场操作，即插即用，适用于单机调试与快速启动场景，降低初期上手门槛。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7" name="AutoShape 8"/>
          <p:cNvSpPr/>
          <p:nvPr>
            <p:custDataLst>
              <p:tags r:id="rId5"/>
            </p:custDataLst>
          </p:nvPr>
        </p:nvSpPr>
        <p:spPr>
          <a:xfrm>
            <a:off x="6350000" y="141605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8" name="AutoShape 9"/>
          <p:cNvSpPr/>
          <p:nvPr>
            <p:custDataLst>
              <p:tags r:id="rId6"/>
            </p:custDataLst>
          </p:nvPr>
        </p:nvSpPr>
        <p:spPr>
          <a:xfrm>
            <a:off x="6355715" y="1421765"/>
            <a:ext cx="1270000" cy="2159000"/>
          </a:xfrm>
          <a:prstGeom prst="roundRect">
            <a:avLst>
              <a:gd name="adj" fmla="val 1200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9" name="AutoShape 10"/>
          <p:cNvSpPr/>
          <p:nvPr>
            <p:custDataLst>
              <p:tags r:id="rId7"/>
            </p:custDataLst>
          </p:nvPr>
        </p:nvSpPr>
        <p:spPr>
          <a:xfrm>
            <a:off x="6355715" y="1797050"/>
            <a:ext cx="127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50" name="AutoShape 11"/>
          <p:cNvSpPr/>
          <p:nvPr>
            <p:custDataLst>
              <p:tags r:id="rId8"/>
            </p:custDataLst>
          </p:nvPr>
        </p:nvSpPr>
        <p:spPr>
          <a:xfrm>
            <a:off x="7747000" y="1670050"/>
            <a:ext cx="342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端子AI控制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工业现场的可靠之选，通过硬接线实现稳定连接，抗干扰能力强，满足严苛环境下的安全控制需求。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1" name="AutoShape 12"/>
          <p:cNvSpPr/>
          <p:nvPr>
            <p:custDataLst>
              <p:tags r:id="rId9"/>
            </p:custDataLst>
          </p:nvPr>
        </p:nvSpPr>
        <p:spPr>
          <a:xfrm>
            <a:off x="894715" y="3839845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2" name="AutoShape 13"/>
          <p:cNvSpPr/>
          <p:nvPr>
            <p:custDataLst>
              <p:tags r:id="rId10"/>
            </p:custDataLst>
          </p:nvPr>
        </p:nvSpPr>
        <p:spPr>
          <a:xfrm>
            <a:off x="914400" y="3845560"/>
            <a:ext cx="1270000" cy="2159000"/>
          </a:xfrm>
          <a:prstGeom prst="roundRect">
            <a:avLst>
              <a:gd name="adj" fmla="val 1200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3" name="AutoShape 14"/>
          <p:cNvSpPr/>
          <p:nvPr>
            <p:custDataLst>
              <p:tags r:id="rId11"/>
            </p:custDataLst>
          </p:nvPr>
        </p:nvSpPr>
        <p:spPr>
          <a:xfrm>
            <a:off x="900430" y="4220845"/>
            <a:ext cx="127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54" name="AutoShape 15"/>
          <p:cNvSpPr/>
          <p:nvPr>
            <p:custDataLst>
              <p:tags r:id="rId12"/>
            </p:custDataLst>
          </p:nvPr>
        </p:nvSpPr>
        <p:spPr>
          <a:xfrm>
            <a:off x="2291715" y="4093845"/>
            <a:ext cx="342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通讯</a:t>
            </a:r>
            <a:r>
              <a:rPr lang="zh-CN" alt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调频</a:t>
            </a: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智能集成的未来趋势，支持多种工业总线协议，简化布线，实现设备间的高效互联与数据实时传输。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4" name="图片 3" descr="MD290-AI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5715" y="3757930"/>
            <a:ext cx="5201285" cy="2240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1651000"/>
            <a:ext cx="5207000" cy="4699000"/>
          </a:xfrm>
          <a:prstGeom prst="roundRect">
            <a:avLst>
              <a:gd name="adj" fmla="val 324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16000" y="1905000"/>
            <a:ext cx="1143000" cy="1143000"/>
          </a:xfrm>
          <a:prstGeom prst="roundRect">
            <a:avLst>
              <a:gd name="adj" fmla="val 8888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2349500" y="1968500"/>
            <a:ext cx="3365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面板控制</a:t>
            </a: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(Keypad Control)</a:t>
            </a:r>
            <a:endParaRPr lang="en-US" sz="1100"/>
          </a:p>
          <a:p>
            <a:pPr indent="0" algn="l">
              <a:lnSpc>
                <a:spcPct val="100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FFFFFF"/>
                </a:solidFill>
                <a:highlight>
                  <a:srgbClr val="F97316">
                    <a:alpha val="100000"/>
                  </a:srgbClr>
                </a:highligh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调试检修首选</a:t>
            </a:r>
            <a:endParaRPr lang="en-US" sz="1200" b="0" i="0" u="none" strike="noStrike">
              <a:solidFill>
                <a:srgbClr val="FFFFFF"/>
              </a:solidFill>
              <a:highlight>
                <a:srgbClr val="F97316">
                  <a:alpha val="100000"/>
                </a:srgbClr>
              </a:highligh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016000" y="3302000"/>
            <a:ext cx="2349500" cy="1397000"/>
          </a:xfrm>
          <a:prstGeom prst="roundRect">
            <a:avLst>
              <a:gd name="adj" fmla="val 7272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1143000" y="3429000"/>
            <a:ext cx="2095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🔧 核心原理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直接通过变频器自带的操作面板上的“▲”和“▼”键，设定目标运行频率。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3492500" y="3302000"/>
            <a:ext cx="2349500" cy="1397000"/>
          </a:xfrm>
          <a:prstGeom prst="roundRect">
            <a:avLst>
              <a:gd name="adj" fmla="val 7272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619500" y="3429000"/>
            <a:ext cx="2095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📊 优劣势分析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✔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零接线成本、直观可靠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EF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✘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无法远程控制、集成性差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1016000" y="4953000"/>
            <a:ext cx="4826000" cy="1143000"/>
          </a:xfrm>
          <a:prstGeom prst="roundRect">
            <a:avLst>
              <a:gd name="adj" fmla="val 8888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1143000" y="5080000"/>
            <a:ext cx="457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📍 适用场景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适合在安装调试阶段进行参数配置、设备检修时的运行测试，以及突发故障时的临时应急操作。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223000" y="1651000"/>
            <a:ext cx="5207000" cy="4699000"/>
          </a:xfrm>
          <a:prstGeom prst="roundRect">
            <a:avLst>
              <a:gd name="adj" fmla="val 324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77000" y="1905000"/>
            <a:ext cx="1143000" cy="1143000"/>
          </a:xfrm>
          <a:prstGeom prst="roundRect">
            <a:avLst>
              <a:gd name="adj" fmla="val 8888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5" name="AutoShape 15"/>
          <p:cNvSpPr/>
          <p:nvPr/>
        </p:nvSpPr>
        <p:spPr>
          <a:xfrm>
            <a:off x="7810500" y="1968500"/>
            <a:ext cx="3365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外接电位计控制</a:t>
            </a: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(Potentiometer Control)</a:t>
            </a:r>
            <a:endParaRPr lang="en-US" sz="1100"/>
          </a:p>
          <a:p>
            <a:pPr indent="0" algn="l">
              <a:lnSpc>
                <a:spcPct val="100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FFFFFF"/>
                </a:solidFill>
                <a:highlight>
                  <a:srgbClr val="3B82F6">
                    <a:alpha val="100000"/>
                  </a:srgbClr>
                </a:highligh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现场手动调速</a:t>
            </a:r>
            <a:endParaRPr lang="en-US" sz="1200" b="0" i="0" u="none" strike="noStrike">
              <a:solidFill>
                <a:srgbClr val="FFFFFF"/>
              </a:solidFill>
              <a:highlight>
                <a:srgbClr val="3B82F6">
                  <a:alpha val="100000"/>
                </a:srgbClr>
              </a:highligh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477000" y="3302000"/>
            <a:ext cx="2349500" cy="1397000"/>
          </a:xfrm>
          <a:prstGeom prst="roundRect">
            <a:avLst>
              <a:gd name="adj" fmla="val 7272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604000" y="3429000"/>
            <a:ext cx="2095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🔧 核心原理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通过外部接入的可变电阻器调节电压或电流，输入到变频器的AI模拟量端子，以此线性控制输出频率。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8953500" y="3302000"/>
            <a:ext cx="2349500" cy="1397000"/>
          </a:xfrm>
          <a:prstGeom prst="roundRect">
            <a:avLst>
              <a:gd name="adj" fmla="val 7272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9080500" y="3429000"/>
            <a:ext cx="2095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📊 优劣势分析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✔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操作简单、成本低廉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EF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✘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受干扰、精度有限、无自动化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6477000" y="4953000"/>
            <a:ext cx="4826000" cy="1143000"/>
          </a:xfrm>
          <a:prstGeom prst="roundRect">
            <a:avLst>
              <a:gd name="adj" fmla="val 8888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6604000" y="5080000"/>
            <a:ext cx="457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📍 适用场景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广泛应用于需要现场人工实时调节转速的场景，如工业排风扇、冷却塔水泵、搅拌机等无需闭环控制的设备。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02.3-1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频率控制方式选择：面板控制与外接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电位计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1778000"/>
            <a:ext cx="3302000" cy="4572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52500" y="2032000"/>
            <a:ext cx="2921000" cy="2921000"/>
          </a:xfrm>
          <a:prstGeom prst="roundRect">
            <a:avLst>
              <a:gd name="adj" fmla="val 3478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952500" y="5207000"/>
            <a:ext cx="292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PLC 模拟量输出模块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模拟量控制的典型控制源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4445000" y="1778000"/>
            <a:ext cx="6985000" cy="1397000"/>
          </a:xfrm>
          <a:prstGeom prst="roundRect">
            <a:avLst>
              <a:gd name="adj" fmla="val 7272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9000" y="2095500"/>
            <a:ext cx="609600" cy="609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5588000" y="1905000"/>
            <a:ext cx="558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原理与操作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通过外部控制器（如PLC、DCS）输出标准模拟信号（0-10V电压或4-20mA电流）至变频器的AI端子，作为频率给定。这是实现工业现场自动化闭环控制的基础手段。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445000" y="3429000"/>
            <a:ext cx="6985000" cy="1651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99000" y="3822700"/>
            <a:ext cx="609600" cy="609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588000" y="3556000"/>
            <a:ext cx="5588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接线与配置要点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接线：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必须使用屏蔽双绞线连接控制器AO端与变频器AI端，防止干扰。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配置：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将“频率指令源”设为模拟量输入；区分配置“电压”或“电流”输入类型；完成量程标定（如4-20mA对应0-50Hz）。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4445000" y="5207000"/>
            <a:ext cx="6985000" cy="1270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99000" y="5499100"/>
            <a:ext cx="609600" cy="609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5588000" y="5397500"/>
            <a:ext cx="266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✔ 主要优势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易于与工控系统集成，支持PID闭环控制，信号标准通用性强。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8509000" y="5397500"/>
            <a:ext cx="266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EF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 潜在不足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长距离传输易受干扰产生误差；涉及硬件接线与参数调试，相对复杂。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02.3-2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频率控制方式选择：模拟量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控制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l="13882" r="13882"/>
          <a:stretch>
            <a:fillRect/>
          </a:stretch>
        </p:blipFill>
        <p:spPr>
          <a:xfrm>
            <a:off x="762000" y="1778000"/>
            <a:ext cx="4318000" cy="4445000"/>
          </a:xfrm>
          <a:prstGeom prst="roundRect">
            <a:avLst>
              <a:gd name="adj" fmla="val 3529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5461000" y="1778000"/>
            <a:ext cx="5969000" cy="1397000"/>
          </a:xfrm>
          <a:prstGeom prst="roundRect">
            <a:avLst>
              <a:gd name="adj" fmla="val 7272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51500" y="2095500"/>
            <a:ext cx="609600" cy="609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6477000" y="1968500"/>
            <a:ext cx="476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原理与操作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通过工业网络（如RS485、Profinet）将变频器连接到上位控制器（PLC、HMI），使用数字信号进行高速、双向的数据交换和精准控制。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461000" y="3429000"/>
            <a:ext cx="5969000" cy="1587500"/>
          </a:xfrm>
          <a:prstGeom prst="roundRect">
            <a:avLst>
              <a:gd name="adj" fmla="val 640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51500" y="3746500"/>
            <a:ext cx="609600" cy="609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477000" y="3619500"/>
            <a:ext cx="4762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接线与配置要点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硬件：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连接A/B线或以太网线，确保屏蔽层接地以抗干扰。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软件：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设定“通讯给定”为频率源；配置Modbus/Profinet等协议及站号、IP、波特率等网络参数。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461000" y="5143500"/>
            <a:ext cx="5969000" cy="1397000"/>
          </a:xfrm>
          <a:prstGeom prst="roundRect">
            <a:avLst>
              <a:gd name="adj" fmla="val 7272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51500" y="5461000"/>
            <a:ext cx="609600" cy="6096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6477000" y="5334000"/>
            <a:ext cx="476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综合评估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✅</a:t>
            </a:r>
            <a:r>
              <a:rPr lang="en-US" sz="12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优势：</a:t>
            </a:r>
            <a:r>
              <a:rPr lang="en-US" sz="1200" b="0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集成能力强 · 控制精度高 · 信息交互丰富 · 现场布线简洁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EF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❌</a:t>
            </a:r>
            <a:r>
              <a:rPr lang="en-US" sz="1200" b="1" i="0" u="none" strike="noStrike">
                <a:solidFill>
                  <a:srgbClr val="EF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局限：</a:t>
            </a:r>
            <a:r>
              <a:rPr lang="en-US" sz="1200" b="0" i="0" u="none" strike="noStrike">
                <a:solidFill>
                  <a:srgbClr val="EF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配置技术门槛较高 · 对网络稳定性要求严格 · 故障排查较难</a:t>
            </a:r>
            <a:endParaRPr lang="en-US" sz="1200" b="0" i="0" u="none" strike="noStrike">
              <a:solidFill>
                <a:srgbClr val="EF4444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02.3-1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频率控制方式选择：通讯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控制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1778000"/>
            <a:ext cx="5207000" cy="4445000"/>
          </a:xfrm>
          <a:prstGeom prst="roundRect">
            <a:avLst>
              <a:gd name="adj" fmla="val 342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 t="28040" b="28040"/>
          <a:stretch>
            <a:fillRect/>
          </a:stretch>
        </p:blipFill>
        <p:spPr>
          <a:xfrm>
            <a:off x="1016000" y="2032000"/>
            <a:ext cx="2462530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1016000" y="38735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继电器输出</a:t>
            </a:r>
            <a:r>
              <a:rPr lang="en-US" sz="18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(Relay Output)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4445000"/>
            <a:ext cx="4699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原理：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基于电磁继电器，提供物理隔离的机械触点开关。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⚡ 特性：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负载能力强 (2A/250V AC)，响应速度较慢 (10-20ms)，具备完全电气隔离。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🎯 应用：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驱动大功率负载（如接触器、报警器），或作为干触点信号与外部系统对接。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223000" y="1778000"/>
            <a:ext cx="5207000" cy="4445000"/>
          </a:xfrm>
          <a:prstGeom prst="roundRect">
            <a:avLst>
              <a:gd name="adj" fmla="val 342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 t="26588" b="26588"/>
          <a:stretch>
            <a:fillRect/>
          </a:stretch>
        </p:blipFill>
        <p:spPr>
          <a:xfrm>
            <a:off x="8683625" y="2032000"/>
            <a:ext cx="2492375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7123430" y="3873500"/>
            <a:ext cx="3338195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晶体管输出</a:t>
            </a:r>
            <a:r>
              <a:rPr lang="en-US" sz="18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(Transistor Output)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477000" y="4445000"/>
            <a:ext cx="4699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原理：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利用半导体开关器件实现电路通断，无机械触点。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⚡ 特性：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负载能力较弱 (0.5A/24V DC)，响应速度极快 (1-5ms)，电路形式通常为集电极开路。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🎯 应用：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连接PLC/DCS的DI数字量输入点，以及用于高速脉冲信号输出场景。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2" name="图片 11" descr="D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865" y="1778000"/>
            <a:ext cx="2951480" cy="2548890"/>
          </a:xfrm>
          <a:prstGeom prst="rect">
            <a:avLst/>
          </a:prstGeom>
        </p:spPr>
      </p:pic>
      <p:sp>
        <p:nvSpPr>
          <p:cNvPr id="13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02.4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开关量输出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(DO):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继电器与晶体管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输出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1905000"/>
            <a:ext cx="3302000" cy="4191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3302000" cy="762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22860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2260600"/>
            <a:ext cx="228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功能定义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16000" y="3048000"/>
            <a:ext cx="2794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当变频器输出频率高于</a:t>
            </a:r>
            <a:r>
              <a:rPr lang="en-US" sz="14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0Hz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(或设定的阈值频率) 时，该开关量输出点有效。</a:t>
            </a:r>
            <a:endParaRPr lang="en-US" sz="1100"/>
          </a:p>
          <a:p>
            <a:pPr indent="0" algn="l">
              <a:lnSpc>
                <a:spcPct val="133000"/>
              </a:lnSpc>
              <a:spcBef>
                <a:spcPts val="2000"/>
              </a:spcBef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这是变频器最基础、最常用的状态反馈信号之一，直观反映电机的实时运行状态。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445000" y="1905000"/>
            <a:ext cx="3302000" cy="4191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445000" y="1905000"/>
            <a:ext cx="3302000" cy="762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99000" y="22860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207000" y="2260600"/>
            <a:ext cx="228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典型应用场景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699000" y="3048000"/>
            <a:ext cx="2794000" cy="266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42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🔹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面板指示：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点亮控制柜上的“运行中”指示灯，方便现场直观查看。</a:t>
            </a:r>
            <a:endParaRPr lang="en-US" sz="1100"/>
          </a:p>
          <a:p>
            <a:pPr indent="0" algn="l">
              <a:lnSpc>
                <a:spcPct val="142000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🔹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PLC 通信：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向上位机或 PLC 发送数字信号，告知电机已启动运行。</a:t>
            </a:r>
            <a:endParaRPr lang="en-US" sz="14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42000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🔹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联动控制：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电机运行后，自动触发冷却风扇或润滑油泵等辅助设备启动。</a:t>
            </a:r>
            <a:endParaRPr lang="en-US" sz="14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8128000" y="1905000"/>
            <a:ext cx="3302000" cy="4191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128000" y="1905000"/>
            <a:ext cx="3302000" cy="762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82000" y="2286000"/>
            <a:ext cx="406400" cy="4064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8890000" y="2260600"/>
            <a:ext cx="228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参数配置示例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382000" y="3048000"/>
            <a:ext cx="2794000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</a:t>
            </a:r>
            <a:r>
              <a:rPr lang="en-US" sz="1300" b="1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汇川 MD800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系列为例：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500"/>
              </a:spcBef>
            </a:pPr>
            <a:r>
              <a:rPr lang="en-US" sz="1400" b="0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📍</a:t>
            </a:r>
            <a:r>
              <a:rPr lang="en-US" sz="14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FS-01 (DO1功能选择)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设置为 “7” → 运行中状态输出</a:t>
            </a:r>
            <a:endParaRPr lang="en-US" sz="1300" b="0" i="0" u="none" strike="noStrike">
              <a:solidFill>
                <a:srgbClr val="F9731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spcBef>
                <a:spcPts val="1500"/>
              </a:spcBef>
            </a:pPr>
            <a:r>
              <a:rPr lang="en-US" sz="1400" b="0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📍</a:t>
            </a:r>
            <a:r>
              <a:rPr lang="en-US" sz="14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FS-20 (输出有效逻辑)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 = 高电平有效 | 1 = 低电平有效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02.4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开关量输出定义：运行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中（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Running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>
            <p:custDataLst>
              <p:tags r:id="rId1"/>
            </p:custDataLst>
          </p:nvPr>
        </p:nvSpPr>
        <p:spPr>
          <a:xfrm>
            <a:off x="6635919" y="2030299"/>
            <a:ext cx="2879090" cy="796290"/>
          </a:xfrm>
          <a:prstGeom prst="rect">
            <a:avLst/>
          </a:prstGeom>
        </p:spPr>
        <p:txBody>
          <a:bodyPr wrap="none" lIns="68550" tIns="34274" rIns="68550" bIns="34274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kern="1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PART 01</a:t>
            </a:r>
            <a:endParaRPr lang="en-US" altLang="zh-CN" kern="1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理解变频器端子</a:t>
            </a:r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定义</a:t>
            </a:r>
            <a:endParaRPr lang="zh-CN" alt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31"/>
          <p:cNvSpPr/>
          <p:nvPr>
            <p:custDataLst>
              <p:tags r:id="rId2"/>
            </p:custDataLst>
          </p:nvPr>
        </p:nvSpPr>
        <p:spPr>
          <a:xfrm>
            <a:off x="6635919" y="2937546"/>
            <a:ext cx="3488690" cy="796290"/>
          </a:xfrm>
          <a:prstGeom prst="rect">
            <a:avLst/>
          </a:prstGeom>
        </p:spPr>
        <p:txBody>
          <a:bodyPr wrap="none" lIns="68550" tIns="34274" rIns="68550" bIns="34274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kern="1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PART 02</a:t>
            </a:r>
            <a:endParaRPr lang="en-US" altLang="zh-CN" kern="1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变频器的参数及调试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优化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文本框 26"/>
          <p:cNvSpPr txBox="1">
            <a:spLocks noChangeArrowheads="1"/>
          </p:cNvSpPr>
          <p:nvPr/>
        </p:nvSpPr>
        <p:spPr bwMode="auto">
          <a:xfrm>
            <a:off x="788988" y="375596"/>
            <a:ext cx="9028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en-US" altLang="zh-CN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6635919" y="3844793"/>
            <a:ext cx="3183890" cy="796290"/>
          </a:xfrm>
          <a:prstGeom prst="rect">
            <a:avLst/>
          </a:prstGeom>
        </p:spPr>
        <p:txBody>
          <a:bodyPr wrap="none" lIns="68550" tIns="34274" rIns="68550" bIns="34274">
            <a:spAutoFit/>
          </a:bodyPr>
          <a:lstStyle/>
          <a:p>
            <a:pPr algn="l">
              <a:lnSpc>
                <a:spcPct val="130000"/>
              </a:lnSpc>
              <a:defRPr/>
            </a:pPr>
            <a:r>
              <a:rPr lang="en-US" altLang="zh-CN" kern="1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PART 03</a:t>
            </a:r>
            <a:endParaRPr lang="en-US" altLang="zh-CN" kern="100" dirty="0" smtClean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l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变频器故障诊断及处置</a:t>
            </a:r>
            <a:endParaRPr lang="zh-CN" alt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ABB图片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660" y="1756410"/>
            <a:ext cx="2767330" cy="2088515"/>
          </a:xfrm>
          <a:prstGeom prst="rect">
            <a:avLst/>
          </a:prstGeom>
        </p:spPr>
      </p:pic>
      <p:pic>
        <p:nvPicPr>
          <p:cNvPr id="3" name="图片 2" descr="西门子GAX1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2990" y="1756410"/>
            <a:ext cx="2562225" cy="2106295"/>
          </a:xfrm>
          <a:prstGeom prst="rect">
            <a:avLst/>
          </a:prstGeom>
        </p:spPr>
      </p:pic>
      <p:pic>
        <p:nvPicPr>
          <p:cNvPr id="5" name="图片 4" descr="丹佛斯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660" y="3844925"/>
            <a:ext cx="2766695" cy="1779270"/>
          </a:xfrm>
          <a:prstGeom prst="rect">
            <a:avLst/>
          </a:prstGeom>
        </p:spPr>
      </p:pic>
      <p:pic>
        <p:nvPicPr>
          <p:cNvPr id="6" name="图片 5" descr="汇川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2990" y="3844925"/>
            <a:ext cx="2562225" cy="1778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1778000"/>
            <a:ext cx="3302000" cy="4318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3302000" cy="889000"/>
          </a:xfrm>
          <a:prstGeom prst="roundRect">
            <a:avLst>
              <a:gd name="adj" fmla="val 17142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1968500"/>
            <a:ext cx="508000" cy="508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87500" y="1930400"/>
            <a:ext cx="2286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功能定义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2921000"/>
            <a:ext cx="2921000" cy="279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核心逻辑：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当变频器检测到内部故障（如过流、过压、过载等）并触发保护性跳闸时，该开关量输出信号会立即被激活。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触点形式：</a:t>
            </a:r>
            <a:endParaRPr lang="en-US" sz="1400" b="1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通常配置为继电器输出，可灵活选择“常开”触点（故障发生时闭合）或“常闭”触点（故障发生时断开）以适配外部电路。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445000" y="1778000"/>
            <a:ext cx="3302000" cy="4318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445000" y="1778000"/>
            <a:ext cx="3302000" cy="889000"/>
          </a:xfrm>
          <a:prstGeom prst="roundRect">
            <a:avLst>
              <a:gd name="adj" fmla="val 17142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5500" y="1968500"/>
            <a:ext cx="508000" cy="508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270500" y="1930400"/>
            <a:ext cx="2286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典型应用场景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635500" y="2921000"/>
            <a:ext cx="2921000" cy="279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3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● 现场告警：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直接驱动声光报警器，第一时间提示现场操作人员处理故障。</a:t>
            </a:r>
            <a:endParaRPr lang="en-US" sz="1100"/>
          </a:p>
          <a:p>
            <a:pPr indent="0" algn="l">
              <a:lnSpc>
                <a:spcPct val="133000"/>
              </a:lnSpc>
            </a:pPr>
            <a:r>
              <a:rPr lang="en-US" sz="13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● 联动控制：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向PLC发送故障信号，触发自动化生产线的停机或安全连锁程序。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3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● 硬件保护：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控制主回路接触器线圈，故障时强制切断电源，防止故障扩大。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8128000" y="1778000"/>
            <a:ext cx="3302000" cy="4318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128000" y="1778000"/>
            <a:ext cx="3302000" cy="889000"/>
          </a:xfrm>
          <a:prstGeom prst="roundRect">
            <a:avLst>
              <a:gd name="adj" fmla="val 17142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18500" y="1968500"/>
            <a:ext cx="508000" cy="5080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8953500" y="1930400"/>
            <a:ext cx="2286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/ 配置示例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318500" y="3048000"/>
            <a:ext cx="2921000" cy="2413000"/>
          </a:xfrm>
          <a:prstGeom prst="roundRect">
            <a:avLst>
              <a:gd name="adj" fmla="val 4210"/>
            </a:avLst>
          </a:prstGeom>
          <a:solidFill>
            <a:srgbClr val="F3F4F6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8445500" y="3302000"/>
            <a:ext cx="2667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汇川 MD800 系列</a:t>
            </a:r>
            <a:endParaRPr lang="en-US" sz="1100"/>
          </a:p>
          <a:p>
            <a:pPr indent="0" algn="ctr">
              <a:lnSpc>
                <a:spcPct val="125000"/>
              </a:lnSpc>
              <a:spcBef>
                <a:spcPts val="2000"/>
              </a:spcBef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功能码设置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125000"/>
              </a:lnSpc>
              <a:spcBef>
                <a:spcPts val="800"/>
              </a:spcBef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FS-01 = 2</a:t>
            </a:r>
            <a:endParaRPr lang="en-US" sz="2000" b="1" i="0" u="none" strike="noStrike">
              <a:solidFill>
                <a:srgbClr val="F9731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125000"/>
              </a:lnSpc>
              <a:spcBef>
                <a:spcPts val="15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FS-01: DO1 输出功能选择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2: 故障信号输出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02.4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开关量输出定义：故障（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Fault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1778000"/>
            <a:ext cx="3302000" cy="4445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6800" y="20828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651000" y="2032000"/>
            <a:ext cx="2159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功能定义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3048000"/>
            <a:ext cx="2794000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当变频器上电完成，无故障，且处于可接受运行指令的状态时，该输出有效。它是变频器向外部系统发出的“待命”信号，标志着硬件与软件初始化已完成。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445000" y="1778000"/>
            <a:ext cx="3302000" cy="4445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49800" y="2082800"/>
            <a:ext cx="457200" cy="4572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5334000" y="2032000"/>
            <a:ext cx="2159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典型应用场景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699000" y="3048000"/>
            <a:ext cx="2794000" cy="254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spcBef>
                <a:spcPts val="1000"/>
              </a:spcBef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点亮“设备就绪”指示灯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直观告知现场操作员，设备已完成自检，可以随时启动。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600"/>
              </a:spcBef>
            </a:pPr>
            <a:r>
              <a:rPr lang="en-US" sz="14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🔗 作为系统启动的“允许”条件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在PLC控制的复杂系统中，作为联锁逻辑条件，仅当所有设备发出“Ready”信号后，系统才被允许启动。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128000" y="1778000"/>
            <a:ext cx="3302000" cy="4445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32800" y="20828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9017000" y="2032000"/>
            <a:ext cx="2159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参数配置示例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382000" y="3048000"/>
            <a:ext cx="2794000" cy="11918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以汇川 MD800 系列变频器为例：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382000" y="4319270"/>
            <a:ext cx="2794000" cy="1397000"/>
          </a:xfrm>
          <a:prstGeom prst="roundRect">
            <a:avLst>
              <a:gd name="adj" fmla="val 7272"/>
            </a:avLst>
          </a:prstGeom>
          <a:solidFill>
            <a:srgbClr val="FFF7ED">
              <a:alpha val="100000"/>
            </a:srgbClr>
          </a:solidFill>
          <a:ln w="12700" cap="flat" cmpd="sng">
            <a:solidFill>
              <a:srgbClr val="FDBA74">
                <a:alpha val="10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8509000" y="4445000"/>
            <a:ext cx="254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EA58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FS-01 = 1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7C2D1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[DO1 输出功能选择] = [可运行]</a:t>
            </a:r>
            <a:endParaRPr lang="en-US" sz="1100"/>
          </a:p>
        </p:txBody>
      </p:sp>
      <p:sp>
        <p:nvSpPr>
          <p:cNvPr id="19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02.4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开关量输出定义：准备就绪（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Ready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391795" y="1891030"/>
            <a:ext cx="3303270" cy="4191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391795" y="1905000"/>
            <a:ext cx="3302000" cy="762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5795" y="22860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6"/>
            </p:custDataLst>
          </p:nvPr>
        </p:nvSpPr>
        <p:spPr>
          <a:xfrm>
            <a:off x="1153795" y="2260600"/>
            <a:ext cx="228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2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其它</a:t>
            </a:r>
            <a:r>
              <a:rPr lang="en-US" sz="2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功能定义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645795" y="3048000"/>
            <a:ext cx="2794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变频器输出</a:t>
            </a:r>
            <a:r>
              <a:rPr lang="zh-CN" alt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其它信号的定义</a:t>
            </a:r>
            <a:r>
              <a:rPr lang="zh-CN" alt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参考</a:t>
            </a:r>
            <a:endParaRPr lang="zh-CN" alt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  <a:defRPr/>
            </a:pPr>
            <a:r>
              <a:rPr lang="zh-CN" alt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汇川</a:t>
            </a:r>
            <a:r>
              <a:rPr lang="en-US" altLang="zh-CN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MD290:F5-04</a:t>
            </a:r>
            <a:endParaRPr lang="en-US" altLang="zh-CN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  <a:defRPr/>
            </a:pPr>
            <a:r>
              <a:rPr lang="en-US" altLang="zh-CN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ABB-ACS510:P1401~1403</a:t>
            </a:r>
            <a:endParaRPr lang="zh-CN" alt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02.4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开关量输出定义：其它功能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定义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 descr="DO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6865" y="1205865"/>
            <a:ext cx="2851785" cy="5225415"/>
          </a:xfrm>
          <a:prstGeom prst="rect">
            <a:avLst/>
          </a:prstGeom>
        </p:spPr>
      </p:pic>
      <p:pic>
        <p:nvPicPr>
          <p:cNvPr id="3" name="图片 2" descr="DO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2650" y="1205865"/>
            <a:ext cx="4455160" cy="5224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1778000"/>
            <a:ext cx="5207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000" y="21590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778000" y="2159000"/>
            <a:ext cx="381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基本原理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143000" y="3175000"/>
            <a:ext cx="4445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变频器的模拟量输出（AO）用于将其内部的关键运行参数（如</a:t>
            </a:r>
            <a:r>
              <a:rPr lang="en-US" sz="14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频率、电流、转速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）转换为标准的模拟信号（</a:t>
            </a:r>
            <a:r>
              <a:rPr lang="en-US" sz="14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0-10V 或 4-20mA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），供外部设备（如 PLC、数显仪表）采集和监控，实现设备运行状态的可视化与闭环控制。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 t="35584" b="35584"/>
          <a:stretch>
            <a:fillRect/>
          </a:stretch>
        </p:blipFill>
        <p:spPr>
          <a:xfrm>
            <a:off x="6477000" y="1778000"/>
            <a:ext cx="4953000" cy="1905000"/>
          </a:xfrm>
          <a:prstGeom prst="roundRect">
            <a:avLst>
              <a:gd name="adj" fmla="val 8000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9" name="AutoShape 9"/>
          <p:cNvSpPr/>
          <p:nvPr/>
        </p:nvSpPr>
        <p:spPr>
          <a:xfrm>
            <a:off x="6477000" y="4064000"/>
            <a:ext cx="1524000" cy="2032000"/>
          </a:xfrm>
          <a:prstGeom prst="roundRect">
            <a:avLst>
              <a:gd name="adj" fmla="val 10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540500" y="4318000"/>
            <a:ext cx="1397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  <a:p>
            <a:pPr indent="0" algn="ctr">
              <a:lnSpc>
                <a:spcPct val="108000"/>
              </a:lnSpc>
              <a:spcBef>
                <a:spcPts val="1000"/>
              </a:spcBef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选择物理量</a:t>
            </a:r>
            <a:endParaRPr lang="en-US" sz="16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100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通过参数选定需反馈的内部参数（如频率/电流）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8191500" y="4064000"/>
            <a:ext cx="1524000" cy="2032000"/>
          </a:xfrm>
          <a:prstGeom prst="roundRect">
            <a:avLst>
              <a:gd name="adj" fmla="val 10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8255000" y="4318000"/>
            <a:ext cx="1397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  <a:p>
            <a:pPr indent="0" algn="ctr">
              <a:lnSpc>
                <a:spcPct val="108000"/>
              </a:lnSpc>
              <a:spcBef>
                <a:spcPts val="1000"/>
              </a:spcBef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设置AO类型</a:t>
            </a:r>
            <a:endParaRPr lang="en-US" sz="16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100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选择模拟量输出的信号类型（电压或电流）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9906000" y="4064000"/>
            <a:ext cx="1524000" cy="2032000"/>
          </a:xfrm>
          <a:prstGeom prst="roundRect">
            <a:avLst>
              <a:gd name="adj" fmla="val 10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9969500" y="4318000"/>
            <a:ext cx="1397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  <a:p>
            <a:pPr indent="0" algn="ctr">
              <a:lnSpc>
                <a:spcPct val="108000"/>
              </a:lnSpc>
              <a:spcBef>
                <a:spcPts val="1000"/>
              </a:spcBef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量程标定</a:t>
            </a:r>
            <a:endParaRPr lang="en-US" sz="16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100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建立物理量范围与模拟量输出范围的线性映射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02.5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模拟量输出（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AO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）：反馈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功能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02.5 </a:t>
            </a:r>
            <a:r>
              <a:rPr 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AO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反馈配置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 descr="A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4125" y="1167130"/>
            <a:ext cx="4591050" cy="5193665"/>
          </a:xfrm>
          <a:prstGeom prst="rect">
            <a:avLst/>
          </a:prstGeom>
        </p:spPr>
      </p:pic>
      <p:pic>
        <p:nvPicPr>
          <p:cNvPr id="18" name="图片 17" descr="IMG_20260422_1414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4350" y="1166495"/>
            <a:ext cx="4172585" cy="5194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1651000"/>
            <a:ext cx="520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实例目标：将</a:t>
            </a: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0-50Hz</a:t>
            </a:r>
            <a:r>
              <a:rPr lang="en-US" sz="18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的输出频率映射为</a:t>
            </a: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4-20mA</a:t>
            </a:r>
            <a:r>
              <a:rPr lang="en-US" sz="18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模拟量输出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667000"/>
            <a:ext cx="5207000" cy="1143000"/>
          </a:xfrm>
          <a:prstGeom prst="roundRect">
            <a:avLst>
              <a:gd name="adj" fmla="val 888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2921000"/>
            <a:ext cx="508000" cy="508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778000" y="27940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7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选择物理量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在参数设置菜单中，将AO的信号源设定为“输出频率 (Frequency)”。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00" y="4064000"/>
            <a:ext cx="5207000" cy="1143000"/>
          </a:xfrm>
          <a:prstGeom prst="roundRect">
            <a:avLst>
              <a:gd name="adj" fmla="val 888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4318000"/>
            <a:ext cx="508000" cy="508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778000" y="41910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7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设置输出类型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指定输出信号的规格，此处选择工业标准的 “4-20mA” 电流信号。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762000" y="5334000"/>
            <a:ext cx="5207000" cy="1206500"/>
          </a:xfrm>
          <a:prstGeom prst="roundRect">
            <a:avLst>
              <a:gd name="adj" fmla="val 842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5613400"/>
            <a:ext cx="508000" cy="5080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778000" y="5461000"/>
            <a:ext cx="393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7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 标定映射关系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下限对应：</a:t>
            </a:r>
            <a:r>
              <a:rPr lang="en-US" sz="13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 Hz → 4 mA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上限对应：</a:t>
            </a:r>
            <a:r>
              <a:rPr lang="en-US" sz="13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50 Hz → 20 mA</a:t>
            </a:r>
            <a:endParaRPr lang="en-US" sz="1300" b="1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/>
          <a:srcRect t="27022" b="27022"/>
          <a:stretch>
            <a:fillRect/>
          </a:stretch>
        </p:blipFill>
        <p:spPr>
          <a:xfrm>
            <a:off x="6350000" y="1651000"/>
            <a:ext cx="5080000" cy="2286000"/>
          </a:xfrm>
          <a:prstGeom prst="roundRect">
            <a:avLst>
              <a:gd name="adj" fmla="val 6666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15" name="AutoShape 15"/>
          <p:cNvSpPr/>
          <p:nvPr/>
        </p:nvSpPr>
        <p:spPr>
          <a:xfrm>
            <a:off x="6350000" y="4191000"/>
            <a:ext cx="5080000" cy="2349500"/>
          </a:xfrm>
          <a:prstGeom prst="roundRect">
            <a:avLst>
              <a:gd name="adj" fmla="val 6486"/>
            </a:avLst>
          </a:prstGeom>
          <a:solidFill>
            <a:srgbClr val="FFF7ED">
              <a:alpha val="100000"/>
            </a:srgbClr>
          </a:solidFill>
          <a:ln w="12700" cap="flat" cmpd="sng">
            <a:solidFill>
              <a:srgbClr val="F97316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04000" y="4445000"/>
            <a:ext cx="457200" cy="4572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7239000" y="4445000"/>
            <a:ext cx="3937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241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举一反三：电流反馈配置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1000"/>
              </a:spcBef>
            </a:pPr>
            <a:r>
              <a:rPr lang="en-US" sz="1300" b="0" i="0" u="none" strike="noStrike">
                <a:solidFill>
                  <a:srgbClr val="431407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同样的映射逻辑完全适用于其他物理量，例如将电机的实时运行电流反馈到中控室：</a:t>
            </a:r>
            <a:endParaRPr lang="en-US" sz="1300" b="0" i="0" u="none" strike="noStrike">
              <a:solidFill>
                <a:srgbClr val="431407">
                  <a:alpha val="80000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431407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设定：电机额定范围</a:t>
            </a:r>
            <a:r>
              <a:rPr lang="en-US" sz="1300" b="1" i="0" u="none" strike="noStrike">
                <a:solidFill>
                  <a:srgbClr val="431407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0 - 10 A</a:t>
            </a:r>
            <a:r>
              <a:rPr lang="en-US" sz="1300" b="0" i="0" u="none" strike="noStrike">
                <a:solidFill>
                  <a:srgbClr val="431407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➔ 模拟量输出</a:t>
            </a:r>
            <a:r>
              <a:rPr lang="en-US" sz="1300" b="1" i="0" u="none" strike="noStrike">
                <a:solidFill>
                  <a:srgbClr val="431407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4 - 20 mA</a:t>
            </a:r>
            <a:endParaRPr lang="en-US" sz="1300" b="1" i="0" u="none" strike="noStrike">
              <a:solidFill>
                <a:srgbClr val="431407">
                  <a:alpha val="80000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02.5 </a:t>
            </a:r>
            <a:r>
              <a:rPr 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AO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反馈配置实例：频率与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电流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矩形 136"/>
          <p:cNvSpPr>
            <a:spLocks noChangeArrowheads="1"/>
          </p:cNvSpPr>
          <p:nvPr/>
        </p:nvSpPr>
        <p:spPr bwMode="auto">
          <a:xfrm>
            <a:off x="1607146" y="4151892"/>
            <a:ext cx="940308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6600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变频器常见故障分析</a:t>
            </a:r>
            <a:r>
              <a:rPr lang="zh-CN" altLang="en-US" sz="6600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处理</a:t>
            </a:r>
            <a:endParaRPr lang="zh-CN" altLang="en-US" sz="6600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78" name="直接连接符 77"/>
          <p:cNvCxnSpPr/>
          <p:nvPr/>
        </p:nvCxnSpPr>
        <p:spPr bwMode="auto">
          <a:xfrm>
            <a:off x="2560440" y="5355971"/>
            <a:ext cx="7379335" cy="762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557AE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84" name="组合 83"/>
          <p:cNvGrpSpPr/>
          <p:nvPr/>
        </p:nvGrpSpPr>
        <p:grpSpPr>
          <a:xfrm>
            <a:off x="3910807" y="1656144"/>
            <a:ext cx="4238625" cy="2174875"/>
            <a:chOff x="3938588" y="1065213"/>
            <a:chExt cx="4238625" cy="2174875"/>
          </a:xfrm>
        </p:grpSpPr>
        <p:sp>
          <p:nvSpPr>
            <p:cNvPr id="72" name="文本框 2"/>
            <p:cNvSpPr>
              <a:spLocks noChangeArrowheads="1"/>
            </p:cNvSpPr>
            <p:nvPr/>
          </p:nvSpPr>
          <p:spPr bwMode="auto">
            <a:xfrm>
              <a:off x="5442548" y="1104622"/>
              <a:ext cx="2119630" cy="2091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30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方正姚体" panose="02010601030101010101" pitchFamily="2" charset="-122"/>
                </a:rPr>
                <a:t>03</a:t>
              </a:r>
              <a:endParaRPr lang="zh-CN" altLang="en-US" sz="13000" dirty="0">
                <a:latin typeface="方正姚体" panose="02010601030101010101" pitchFamily="2" charset="-122"/>
                <a:ea typeface="方正姚体" panose="02010601030101010101" pitchFamily="2" charset="-122"/>
                <a:sym typeface="方正姚体" panose="02010601030101010101" pitchFamily="2" charset="-122"/>
              </a:endParaRPr>
            </a:p>
          </p:txBody>
        </p:sp>
        <p:grpSp>
          <p:nvGrpSpPr>
            <p:cNvPr id="79" name="组合 126"/>
            <p:cNvGrpSpPr/>
            <p:nvPr/>
          </p:nvGrpSpPr>
          <p:grpSpPr bwMode="auto">
            <a:xfrm rot="10800000" flipH="1">
              <a:off x="3938588" y="1065213"/>
              <a:ext cx="4238625" cy="2174875"/>
              <a:chOff x="-152726" y="0"/>
              <a:chExt cx="5865488" cy="1257300"/>
            </a:xfrm>
          </p:grpSpPr>
          <p:sp>
            <p:nvSpPr>
              <p:cNvPr id="80" name="矩形 127"/>
              <p:cNvSpPr>
                <a:spLocks noChangeArrowheads="1"/>
              </p:cNvSpPr>
              <p:nvPr/>
            </p:nvSpPr>
            <p:spPr bwMode="auto">
              <a:xfrm>
                <a:off x="-152726" y="918"/>
                <a:ext cx="364671" cy="12573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81" name="矩形 128"/>
              <p:cNvSpPr>
                <a:spLocks noChangeArrowheads="1"/>
              </p:cNvSpPr>
              <p:nvPr/>
            </p:nvSpPr>
            <p:spPr bwMode="auto">
              <a:xfrm>
                <a:off x="359131" y="918"/>
                <a:ext cx="579958" cy="12573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82" name="矩形 129"/>
              <p:cNvSpPr>
                <a:spLocks noChangeArrowheads="1"/>
              </p:cNvSpPr>
              <p:nvPr/>
            </p:nvSpPr>
            <p:spPr bwMode="auto">
              <a:xfrm>
                <a:off x="1128015" y="0"/>
                <a:ext cx="681012" cy="1257300"/>
              </a:xfrm>
              <a:prstGeom prst="rect">
                <a:avLst/>
              </a:prstGeom>
              <a:solidFill>
                <a:srgbClr val="1557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83" name="矩形 130"/>
              <p:cNvSpPr>
                <a:spLocks noChangeArrowheads="1"/>
              </p:cNvSpPr>
              <p:nvPr/>
            </p:nvSpPr>
            <p:spPr bwMode="auto">
              <a:xfrm>
                <a:off x="4877973" y="0"/>
                <a:ext cx="832591" cy="1257300"/>
              </a:xfrm>
              <a:prstGeom prst="rect">
                <a:avLst/>
              </a:prstGeom>
              <a:solidFill>
                <a:srgbClr val="1557AE"/>
              </a:solidFill>
              <a:ln w="12700" cmpd="sng">
                <a:noFill/>
                <a:miter lim="800000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62000" y="1651000"/>
            <a:ext cx="3302000" cy="1143000"/>
          </a:xfrm>
          <a:prstGeom prst="roundRect">
            <a:avLst>
              <a:gd name="adj" fmla="val 1111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952500" y="1841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1841500" y="18034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引言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75757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故障诊断的核心思路与原则</a:t>
            </a:r>
            <a:endParaRPr lang="en-US" sz="12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762000" y="3048000"/>
            <a:ext cx="3302000" cy="1143000"/>
          </a:xfrm>
          <a:prstGeom prst="roundRect">
            <a:avLst>
              <a:gd name="adj" fmla="val 1111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952500" y="3238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841500" y="32004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故障一：无法启动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75757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电源、线路与参数排查</a:t>
            </a:r>
            <a:endParaRPr lang="en-US" sz="12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62000" y="4445000"/>
            <a:ext cx="3302000" cy="1143000"/>
          </a:xfrm>
          <a:prstGeom prst="roundRect">
            <a:avLst>
              <a:gd name="adj" fmla="val 1111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952500" y="4635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841500" y="45974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故障二：频率无法调节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75757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面板、端子与通讯干扰</a:t>
            </a:r>
            <a:endParaRPr lang="en-US" sz="12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4445000" y="1651000"/>
            <a:ext cx="3302000" cy="1143000"/>
          </a:xfrm>
          <a:prstGeom prst="roundRect">
            <a:avLst>
              <a:gd name="adj" fmla="val 1111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4635500" y="1841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524500" y="18034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故障三：过/低电压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75757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输入电源与母线电压检测</a:t>
            </a:r>
            <a:endParaRPr lang="en-US" sz="12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4445000" y="3048000"/>
            <a:ext cx="3302000" cy="1143000"/>
          </a:xfrm>
          <a:prstGeom prst="roundRect">
            <a:avLst>
              <a:gd name="adj" fmla="val 1111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4635500" y="3238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524500" y="32004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故障四：电机过温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75757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负载过重与散热系统检查</a:t>
            </a:r>
            <a:endParaRPr lang="en-US" sz="12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4445000" y="4445000"/>
            <a:ext cx="3302000" cy="1143000"/>
          </a:xfrm>
          <a:prstGeom prst="roundRect">
            <a:avLst>
              <a:gd name="adj" fmla="val 1111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4635500" y="4635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5524500" y="45974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故障五：对地短路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75757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绝缘性能与接线端检测</a:t>
            </a:r>
            <a:endParaRPr lang="en-US" sz="12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8128000" y="1651000"/>
            <a:ext cx="3302000" cy="1143000"/>
          </a:xfrm>
          <a:prstGeom prst="roundRect">
            <a:avLst>
              <a:gd name="adj" fmla="val 1111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8318500" y="1841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9207500" y="18034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故障六：低频不加载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75757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V/F曲线与转矩提升参数</a:t>
            </a:r>
            <a:endParaRPr lang="en-US" sz="12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8128000" y="3048000"/>
            <a:ext cx="3302000" cy="1143000"/>
          </a:xfrm>
          <a:prstGeom prst="roundRect">
            <a:avLst>
              <a:gd name="adj" fmla="val 1111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318500" y="3238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08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9207500" y="32004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故障七：启动方式不对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75757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直接启动、星三角与自耦</a:t>
            </a:r>
            <a:endParaRPr lang="en-US" sz="12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7" name="AutoShape 27"/>
          <p:cNvSpPr/>
          <p:nvPr/>
        </p:nvSpPr>
        <p:spPr>
          <a:xfrm>
            <a:off x="8128000" y="4445000"/>
            <a:ext cx="3302000" cy="1143000"/>
          </a:xfrm>
          <a:prstGeom prst="roundRect">
            <a:avLst>
              <a:gd name="adj" fmla="val 1111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8318500" y="4635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09+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9207500" y="45974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其他故障与总结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75757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停车方式 | 电机噪音 | 核心数据</a:t>
            </a:r>
            <a:endParaRPr lang="en-US" sz="12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目录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l="7142" r="7142"/>
          <a:stretch>
            <a:fillRect/>
          </a:stretch>
        </p:blipFill>
        <p:spPr>
          <a:xfrm>
            <a:off x="762000" y="1778000"/>
            <a:ext cx="3810000" cy="4445000"/>
          </a:xfrm>
          <a:prstGeom prst="roundRect">
            <a:avLst>
              <a:gd name="adj" fmla="val 5333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5080000" y="1651000"/>
            <a:ext cx="6350000" cy="914400"/>
          </a:xfrm>
          <a:prstGeom prst="roundRect">
            <a:avLst>
              <a:gd name="adj" fmla="val 1111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5080000" y="1651000"/>
            <a:ext cx="914400" cy="914400"/>
          </a:xfrm>
          <a:prstGeom prst="roundRect">
            <a:avLst>
              <a:gd name="adj" fmla="val 11111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>
            <p:custDataLst>
              <p:tags r:id="rId4"/>
            </p:custDataLst>
          </p:nvPr>
        </p:nvSpPr>
        <p:spPr>
          <a:xfrm>
            <a:off x="5080000" y="1651000"/>
            <a:ext cx="9144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5"/>
            </p:custDataLst>
          </p:nvPr>
        </p:nvSpPr>
        <p:spPr>
          <a:xfrm>
            <a:off x="6223000" y="1752600"/>
            <a:ext cx="495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安全第一：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任何操作前必须切断电源，并等待电容充分放电，严禁带电作业。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6"/>
            </p:custDataLst>
          </p:nvPr>
        </p:nvSpPr>
        <p:spPr>
          <a:xfrm>
            <a:off x="5080000" y="2717800"/>
            <a:ext cx="6350000" cy="914400"/>
          </a:xfrm>
          <a:prstGeom prst="roundRect">
            <a:avLst>
              <a:gd name="adj" fmla="val 1111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7"/>
            </p:custDataLst>
          </p:nvPr>
        </p:nvSpPr>
        <p:spPr>
          <a:xfrm>
            <a:off x="5080000" y="2717800"/>
            <a:ext cx="914400" cy="914400"/>
          </a:xfrm>
          <a:prstGeom prst="roundRect">
            <a:avLst>
              <a:gd name="adj" fmla="val 11111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>
            <p:custDataLst>
              <p:tags r:id="rId8"/>
            </p:custDataLst>
          </p:nvPr>
        </p:nvSpPr>
        <p:spPr>
          <a:xfrm>
            <a:off x="5080000" y="2717800"/>
            <a:ext cx="9144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9"/>
            </p:custDataLst>
          </p:nvPr>
        </p:nvSpPr>
        <p:spPr>
          <a:xfrm>
            <a:off x="6223000" y="2819400"/>
            <a:ext cx="495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先外后内：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优先检查外部电源、线路连接、负载状态和环境条件，再考虑变频器内部故障。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10"/>
            </p:custDataLst>
          </p:nvPr>
        </p:nvSpPr>
        <p:spPr>
          <a:xfrm>
            <a:off x="5080000" y="3784600"/>
            <a:ext cx="6350000" cy="914400"/>
          </a:xfrm>
          <a:prstGeom prst="roundRect">
            <a:avLst>
              <a:gd name="adj" fmla="val 1111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>
            <p:custDataLst>
              <p:tags r:id="rId11"/>
            </p:custDataLst>
          </p:nvPr>
        </p:nvSpPr>
        <p:spPr>
          <a:xfrm>
            <a:off x="5080000" y="3784600"/>
            <a:ext cx="914400" cy="914400"/>
          </a:xfrm>
          <a:prstGeom prst="roundRect">
            <a:avLst>
              <a:gd name="adj" fmla="val 11111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>
            <p:custDataLst>
              <p:tags r:id="rId12"/>
            </p:custDataLst>
          </p:nvPr>
        </p:nvSpPr>
        <p:spPr>
          <a:xfrm>
            <a:off x="5080000" y="3784600"/>
            <a:ext cx="9144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16" name="AutoShape 16"/>
          <p:cNvSpPr/>
          <p:nvPr>
            <p:custDataLst>
              <p:tags r:id="rId13"/>
            </p:custDataLst>
          </p:nvPr>
        </p:nvSpPr>
        <p:spPr>
          <a:xfrm>
            <a:off x="6223000" y="3886200"/>
            <a:ext cx="495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先软后硬：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优先检查参数设置、控制信号、通信链路等软件问题，再考虑硬件元件损坏。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14"/>
            </p:custDataLst>
          </p:nvPr>
        </p:nvSpPr>
        <p:spPr>
          <a:xfrm>
            <a:off x="5080000" y="4851400"/>
            <a:ext cx="6350000" cy="914400"/>
          </a:xfrm>
          <a:prstGeom prst="roundRect">
            <a:avLst>
              <a:gd name="adj" fmla="val 1111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>
            <p:custDataLst>
              <p:tags r:id="rId15"/>
            </p:custDataLst>
          </p:nvPr>
        </p:nvSpPr>
        <p:spPr>
          <a:xfrm>
            <a:off x="5080000" y="4851400"/>
            <a:ext cx="914400" cy="914400"/>
          </a:xfrm>
          <a:prstGeom prst="roundRect">
            <a:avLst>
              <a:gd name="adj" fmla="val 11111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>
            <p:custDataLst>
              <p:tags r:id="rId16"/>
            </p:custDataLst>
          </p:nvPr>
        </p:nvSpPr>
        <p:spPr>
          <a:xfrm>
            <a:off x="5080000" y="4851400"/>
            <a:ext cx="9144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20" name="AutoShape 20"/>
          <p:cNvSpPr/>
          <p:nvPr>
            <p:custDataLst>
              <p:tags r:id="rId17"/>
            </p:custDataLst>
          </p:nvPr>
        </p:nvSpPr>
        <p:spPr>
          <a:xfrm>
            <a:off x="6223000" y="4953000"/>
            <a:ext cx="495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代码优先：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故障代码是最重要的诊断线索，必须首先查阅设备手册，快速锁定故障范围。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18"/>
            </p:custDataLst>
          </p:nvPr>
        </p:nvSpPr>
        <p:spPr>
          <a:xfrm>
            <a:off x="5080000" y="5715000"/>
            <a:ext cx="6350000" cy="914400"/>
          </a:xfrm>
          <a:prstGeom prst="roundRect">
            <a:avLst>
              <a:gd name="adj" fmla="val 1111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>
            <p:custDataLst>
              <p:tags r:id="rId19"/>
            </p:custDataLst>
          </p:nvPr>
        </p:nvSpPr>
        <p:spPr>
          <a:xfrm>
            <a:off x="5080000" y="5715000"/>
            <a:ext cx="914400" cy="914400"/>
          </a:xfrm>
          <a:prstGeom prst="roundRect">
            <a:avLst>
              <a:gd name="adj" fmla="val 11111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>
            <p:custDataLst>
              <p:tags r:id="rId20"/>
            </p:custDataLst>
          </p:nvPr>
        </p:nvSpPr>
        <p:spPr>
          <a:xfrm>
            <a:off x="5080000" y="5715000"/>
            <a:ext cx="9144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</a:t>
            </a:r>
            <a:endParaRPr lang="en-US" sz="1100"/>
          </a:p>
        </p:txBody>
      </p:sp>
      <p:sp>
        <p:nvSpPr>
          <p:cNvPr id="24" name="AutoShape 24"/>
          <p:cNvSpPr/>
          <p:nvPr>
            <p:custDataLst>
              <p:tags r:id="rId21"/>
            </p:custDataLst>
          </p:nvPr>
        </p:nvSpPr>
        <p:spPr>
          <a:xfrm>
            <a:off x="6223000" y="5816600"/>
            <a:ext cx="495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隔离测试：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通过断开负载、空载运行、替换测试等方式，排除外部干扰，精准定位故障点。</a:t>
            </a:r>
            <a:endParaRPr lang="en-US" sz="1100"/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引言：故障诊断的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核心思路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6096000" y="1377315"/>
            <a:ext cx="5486400" cy="1460500"/>
          </a:xfrm>
          <a:prstGeom prst="roundRect">
            <a:avLst>
              <a:gd name="adj" fmla="val 695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50000" y="1567815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6858000" y="1529715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故障现象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350000" y="2075815"/>
            <a:ext cx="495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变频器上电后，操作面板显示正常，但按下启动按钮后，电机无任何反应。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096000" y="3091815"/>
            <a:ext cx="5486400" cy="1714500"/>
          </a:xfrm>
          <a:prstGeom prst="roundRect">
            <a:avLst>
              <a:gd name="adj" fmla="val 592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0000" y="3282315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6858000" y="3244215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原因分析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350000" y="3790315"/>
            <a:ext cx="4953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参数设定不正确：</a:t>
            </a:r>
            <a:r>
              <a:rPr lang="en-US" sz="1200" b="0" i="0" u="none" strike="noStrike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命令源、频率给定源选择错误；启动频率设置过高；电机参数错误。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短接线未闭合：</a:t>
            </a:r>
            <a:r>
              <a:rPr lang="en-US" sz="1200" b="0" i="0" u="none" strike="noStrike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控制回路电源未接通；启动信号回路未闭合；存在未复位的故障报警。</a:t>
            </a:r>
            <a:endParaRPr lang="en-US" sz="1200" b="0" i="0" u="none" strike="noStrike">
              <a:solidFill>
                <a:srgbClr val="5A5A5A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096000" y="4933315"/>
            <a:ext cx="5486400" cy="1460500"/>
          </a:xfrm>
          <a:prstGeom prst="roundRect">
            <a:avLst>
              <a:gd name="adj" fmla="val 695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0000" y="5123815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858000" y="5085715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解决方案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350000" y="5568315"/>
            <a:ext cx="4953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核对参数：确保命令源与给定源参数和实际操作方式一致。</a:t>
            </a:r>
            <a:br>
              <a:rPr lang="en-US" sz="1200" b="0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检查电路：测量启动端子与COM是否通路，并确认控制电源正常。</a:t>
            </a:r>
            <a:br>
              <a:rPr lang="en-US" sz="1200" b="0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复位故障：通过操作面板或专用端子，清除所有未复位的报警信息。</a:t>
            </a:r>
            <a:endParaRPr lang="en-US" sz="1100"/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故障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：无法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启动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 descr="ScreenShot_2026-05-09_142630_56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4435" y="1377315"/>
            <a:ext cx="3370580" cy="5040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矩形 136"/>
          <p:cNvSpPr>
            <a:spLocks noChangeArrowheads="1"/>
          </p:cNvSpPr>
          <p:nvPr/>
        </p:nvSpPr>
        <p:spPr bwMode="auto">
          <a:xfrm>
            <a:off x="2934296" y="4151892"/>
            <a:ext cx="605028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6600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变频器端子定义</a:t>
            </a:r>
            <a:endParaRPr lang="zh-CN" altLang="en-US" sz="6600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78" name="直接连接符 77"/>
          <p:cNvCxnSpPr/>
          <p:nvPr/>
        </p:nvCxnSpPr>
        <p:spPr bwMode="auto">
          <a:xfrm>
            <a:off x="3404355" y="5355971"/>
            <a:ext cx="5110162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557AE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84" name="组合 83"/>
          <p:cNvGrpSpPr/>
          <p:nvPr/>
        </p:nvGrpSpPr>
        <p:grpSpPr>
          <a:xfrm>
            <a:off x="3910807" y="1656144"/>
            <a:ext cx="4238625" cy="2174875"/>
            <a:chOff x="3938588" y="1065213"/>
            <a:chExt cx="4238625" cy="2174875"/>
          </a:xfrm>
        </p:grpSpPr>
        <p:sp>
          <p:nvSpPr>
            <p:cNvPr id="72" name="文本框 2"/>
            <p:cNvSpPr>
              <a:spLocks noChangeArrowheads="1"/>
            </p:cNvSpPr>
            <p:nvPr/>
          </p:nvSpPr>
          <p:spPr bwMode="auto">
            <a:xfrm>
              <a:off x="5442548" y="1104622"/>
              <a:ext cx="2140330" cy="2092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30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方正姚体" panose="02010601030101010101" pitchFamily="2" charset="-122"/>
                </a:rPr>
                <a:t>01</a:t>
              </a:r>
              <a:endParaRPr lang="zh-CN" altLang="en-US" sz="13000" dirty="0">
                <a:latin typeface="方正姚体" panose="02010601030101010101" pitchFamily="2" charset="-122"/>
                <a:ea typeface="方正姚体" panose="02010601030101010101" pitchFamily="2" charset="-122"/>
                <a:sym typeface="方正姚体" panose="02010601030101010101" pitchFamily="2" charset="-122"/>
              </a:endParaRPr>
            </a:p>
          </p:txBody>
        </p:sp>
        <p:grpSp>
          <p:nvGrpSpPr>
            <p:cNvPr id="79" name="组合 126"/>
            <p:cNvGrpSpPr/>
            <p:nvPr/>
          </p:nvGrpSpPr>
          <p:grpSpPr bwMode="auto">
            <a:xfrm rot="10800000" flipH="1">
              <a:off x="3938588" y="1065213"/>
              <a:ext cx="4238625" cy="2174875"/>
              <a:chOff x="-152726" y="0"/>
              <a:chExt cx="5865488" cy="1257300"/>
            </a:xfrm>
          </p:grpSpPr>
          <p:sp>
            <p:nvSpPr>
              <p:cNvPr id="80" name="矩形 127"/>
              <p:cNvSpPr>
                <a:spLocks noChangeArrowheads="1"/>
              </p:cNvSpPr>
              <p:nvPr/>
            </p:nvSpPr>
            <p:spPr bwMode="auto">
              <a:xfrm>
                <a:off x="-152726" y="918"/>
                <a:ext cx="364671" cy="12573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81" name="矩形 128"/>
              <p:cNvSpPr>
                <a:spLocks noChangeArrowheads="1"/>
              </p:cNvSpPr>
              <p:nvPr/>
            </p:nvSpPr>
            <p:spPr bwMode="auto">
              <a:xfrm>
                <a:off x="359131" y="918"/>
                <a:ext cx="579958" cy="12573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82" name="矩形 129"/>
              <p:cNvSpPr>
                <a:spLocks noChangeArrowheads="1"/>
              </p:cNvSpPr>
              <p:nvPr/>
            </p:nvSpPr>
            <p:spPr bwMode="auto">
              <a:xfrm>
                <a:off x="1128015" y="0"/>
                <a:ext cx="681012" cy="1257300"/>
              </a:xfrm>
              <a:prstGeom prst="rect">
                <a:avLst/>
              </a:prstGeom>
              <a:solidFill>
                <a:srgbClr val="1557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83" name="矩形 130"/>
              <p:cNvSpPr>
                <a:spLocks noChangeArrowheads="1"/>
              </p:cNvSpPr>
              <p:nvPr/>
            </p:nvSpPr>
            <p:spPr bwMode="auto">
              <a:xfrm>
                <a:off x="4877973" y="0"/>
                <a:ext cx="832591" cy="1257300"/>
              </a:xfrm>
              <a:prstGeom prst="rect">
                <a:avLst/>
              </a:prstGeom>
              <a:solidFill>
                <a:srgbClr val="1557AE"/>
              </a:solidFill>
              <a:ln w="12700" cmpd="sng">
                <a:noFill/>
                <a:miter lim="800000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1651000"/>
            <a:ext cx="3302000" cy="4699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3302000" cy="76200"/>
          </a:xfrm>
          <a:prstGeom prst="roundRect">
            <a:avLst>
              <a:gd name="adj" fmla="val 0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2032000"/>
            <a:ext cx="355600" cy="355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200660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故障现象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2794000"/>
            <a:ext cx="2921000" cy="304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变频器可以正常启动运行，但无论如何调节外部频率给定（电位器或远程控制），电机的转速始终保持恒定，不随操作发生任何变化。</a:t>
            </a:r>
            <a:endParaRPr lang="en-US" sz="1100"/>
          </a:p>
          <a:p>
            <a:pPr indent="0" algn="l">
              <a:lnSpc>
                <a:spcPct val="133000"/>
              </a:lnSpc>
              <a:spcBef>
                <a:spcPts val="2000"/>
              </a:spcBef>
            </a:pPr>
            <a:r>
              <a:rPr lang="en-US" sz="13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提示：这是典型的“模拟量信号输入通道”异常故障特征。</a:t>
            </a:r>
            <a:endParaRPr lang="en-US" sz="1300" b="0" i="0" u="none" strike="noStrike">
              <a:solidFill>
                <a:srgbClr val="99999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445000" y="1651000"/>
            <a:ext cx="3302000" cy="4699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445000" y="1651000"/>
            <a:ext cx="3302000" cy="76200"/>
          </a:xfrm>
          <a:prstGeom prst="roundRect">
            <a:avLst>
              <a:gd name="adj" fmla="val 0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99000" y="20320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207000" y="200660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原因分析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635500" y="2794000"/>
            <a:ext cx="2921000" cy="304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spcBef>
                <a:spcPts val="800"/>
              </a:spcBef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硬件跳线配置错误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模拟量输入端子的信号类型（电压/电流）选择跳线与实际接入的信号类型不匹配。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600"/>
              </a:spcBef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软件参数设置偏差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变频器参数中设定的输入信号逻辑与现场物理接线不一致。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spcBef>
                <a:spcPts val="1600"/>
              </a:spcBef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 信号干扰或线路故障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信号线未使用屏蔽线，引入电磁干扰；或信号源本身已损坏。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8128000" y="1651000"/>
            <a:ext cx="3302000" cy="4699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128000" y="1651000"/>
            <a:ext cx="3302000" cy="76200"/>
          </a:xfrm>
          <a:prstGeom prst="roundRect">
            <a:avLst>
              <a:gd name="adj" fmla="val 0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82000" y="2032000"/>
            <a:ext cx="355600" cy="3556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8890000" y="200660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解决方案</a:t>
            </a:r>
            <a:endParaRPr lang="en-US" sz="1100"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7"/>
          <a:srcRect t="14082" b="14082"/>
          <a:stretch>
            <a:fillRect/>
          </a:stretch>
        </p:blipFill>
        <p:spPr>
          <a:xfrm>
            <a:off x="8255000" y="2667000"/>
            <a:ext cx="1460500" cy="1143000"/>
          </a:xfrm>
          <a:prstGeom prst="roundRect">
            <a:avLst>
              <a:gd name="adj" fmla="val 6666"/>
            </a:avLst>
          </a:prstGeom>
          <a:noFill/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</a:ln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rcRect t="7694" b="7694"/>
          <a:stretch>
            <a:fillRect/>
          </a:stretch>
        </p:blipFill>
        <p:spPr>
          <a:xfrm>
            <a:off x="9842500" y="2667000"/>
            <a:ext cx="1460500" cy="1143000"/>
          </a:xfrm>
          <a:prstGeom prst="roundRect">
            <a:avLst>
              <a:gd name="adj" fmla="val 6666"/>
            </a:avLst>
          </a:prstGeom>
          <a:noFill/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</a:ln>
        </p:spPr>
      </p:pic>
      <p:sp>
        <p:nvSpPr>
          <p:cNvPr id="20" name="AutoShape 20"/>
          <p:cNvSpPr/>
          <p:nvPr/>
        </p:nvSpPr>
        <p:spPr>
          <a:xfrm>
            <a:off x="8318500" y="4064000"/>
            <a:ext cx="2921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✅ 双重核对：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检查并统一“硬件跳线”与“软件参数”的信号类型设置。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✅ 实测信号：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使用万用表测量AI端子的实时电压/电流，确认信号随操作变化。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✅ 规范布线：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更换屏蔽线，确保单端接地，并与动力电缆分开敷设。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故障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：频率无法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调节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1651000"/>
            <a:ext cx="5207000" cy="4572000"/>
          </a:xfrm>
          <a:prstGeom prst="roundRect">
            <a:avLst>
              <a:gd name="adj" fmla="val 333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16000" y="2032000"/>
            <a:ext cx="1270000" cy="1270000"/>
          </a:xfrm>
          <a:prstGeom prst="roundRect">
            <a:avLst>
              <a:gd name="adj" fmla="val 1200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2540000" y="2095500"/>
            <a:ext cx="3175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过电压 (OU/OV)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3556000"/>
            <a:ext cx="4699000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⚠️ 现象：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减速过程中，设备出现报警并停机。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❓ 原因：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减速时间参数设置过短；制动单元或制动电阻故障失效；输入电网电压异常过高。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✅ 解决：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尝试延长变频器减速时间；检查制动单元及电阻连接是否正常；使用万用表测量输入电源电压。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223000" y="1651000"/>
            <a:ext cx="5207000" cy="4572000"/>
          </a:xfrm>
          <a:prstGeom prst="roundRect">
            <a:avLst>
              <a:gd name="adj" fmla="val 333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7000" y="2032000"/>
            <a:ext cx="1143000" cy="1143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7874000" y="2095500"/>
            <a:ext cx="330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低电压 (LU/UV)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477000" y="3556000"/>
            <a:ext cx="4699000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⚠️ 现象：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设备上电初始化时，或运行过程中突然报警停机。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❓ 原因：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外部输入电源电压过低或缺相；主回路电源连接线松动或接触不良；内部整流桥损坏或电解电容老化。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✅ 解决：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排查输入电源是否正常；紧固主回路所有接线端子；使用仪表测量直流母线电压，判断内部器件状态。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故障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：过电压或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低电压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508000" y="1397000"/>
            <a:ext cx="4953000" cy="4953000"/>
          </a:xfrm>
          <a:prstGeom prst="roundRect">
            <a:avLst>
              <a:gd name="adj" fmla="val 3076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6096000" y="1524000"/>
            <a:ext cx="5588000" cy="1397000"/>
          </a:xfrm>
          <a:prstGeom prst="roundRect">
            <a:avLst>
              <a:gd name="adj" fmla="val 7272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6500" y="1778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6731000" y="17145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故障现象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变频器报警显示“</a:t>
            </a:r>
            <a:r>
              <a:rPr lang="en-US" sz="13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OL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”（过载）或“</a:t>
            </a:r>
            <a:r>
              <a:rPr lang="en-US" sz="13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OH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”（过热），电机外壳温度明显高于正常运行温度。</a:t>
            </a:r>
            <a:endParaRPr lang="en-US" sz="13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096000" y="3175000"/>
            <a:ext cx="5588000" cy="1714500"/>
          </a:xfrm>
          <a:prstGeom prst="roundRect">
            <a:avLst>
              <a:gd name="adj" fmla="val 5925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86500" y="34290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731000" y="3302000"/>
            <a:ext cx="469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原因分析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</a:t>
            </a:r>
            <a:r>
              <a:rPr lang="en-US" sz="12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负载过重：</a:t>
            </a: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电机实际运行电流长时间超过额定电流，持续过载运行。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</a:t>
            </a:r>
            <a:r>
              <a:rPr lang="en-US" sz="12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散热不良：</a:t>
            </a: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电机冷却风扇损坏、进/出风口堵塞，或设备环境温度过高。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</a:t>
            </a:r>
            <a:r>
              <a:rPr lang="en-US" sz="12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参数设置不当：</a:t>
            </a: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电子热继电器保护阈值过高；V/F曲线或载波频率设置不合理。</a:t>
            </a:r>
            <a:endParaRPr lang="en-US" sz="12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096000" y="5080000"/>
            <a:ext cx="5588000" cy="1460500"/>
          </a:xfrm>
          <a:prstGeom prst="roundRect">
            <a:avLst>
              <a:gd name="adj" fmla="val 6956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86500" y="53340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6731000" y="5207000"/>
            <a:ext cx="4699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解决方案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</a:t>
            </a:r>
            <a:r>
              <a:rPr lang="en-US" sz="12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监测负载：</a:t>
            </a: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查看运行电流，减轻负载或更换更大功率的电机。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</a:t>
            </a:r>
            <a:r>
              <a:rPr lang="en-US" sz="12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优化散热：</a:t>
            </a: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及时清理风扇和风道积尘，改善电机通风环境。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</a:t>
            </a:r>
            <a:r>
              <a:rPr lang="en-US" sz="12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参数校准：</a:t>
            </a: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重新设置电子热继保护参数，并优化V/F曲线和载波频率。</a:t>
            </a:r>
            <a:endParaRPr lang="en-US" sz="12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故障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：电机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过温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1524000"/>
            <a:ext cx="5334000" cy="1143000"/>
          </a:xfrm>
          <a:prstGeom prst="roundRect">
            <a:avLst>
              <a:gd name="adj" fmla="val 888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18034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97000" y="17145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故障现象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变频器一启动即报警停机，通常显示“GF”(接地故障) 或 “SC”(短路) 等代码。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2000" y="2921000"/>
            <a:ext cx="5334000" cy="1397000"/>
          </a:xfrm>
          <a:prstGeom prst="roundRect">
            <a:avLst>
              <a:gd name="adj" fmla="val 7272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33401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397000" y="3111500"/>
            <a:ext cx="4445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断开电机，空载测试 (隔离法核心)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断开U/V/W动力电缆，启动变频器。若不再报警，说明故障点在</a:t>
            </a:r>
            <a:r>
              <a:rPr lang="en-US" sz="1200" b="1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电机或电缆侧</a:t>
            </a: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；若依旧报警，问题在</a:t>
            </a:r>
            <a:r>
              <a:rPr lang="en-US" sz="1200" b="1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变频器内部</a:t>
            </a: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r>
              <a:rPr lang="zh-CN" altLang="en-US" sz="1200" b="0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注意</a:t>
            </a:r>
            <a:r>
              <a:rPr lang="en-US" altLang="zh-CN" sz="1200" b="0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ABB</a:t>
            </a:r>
            <a:r>
              <a:rPr lang="zh-CN" altLang="en-US" sz="1200" b="0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和施耐德变频器的</a:t>
            </a:r>
            <a:r>
              <a:rPr lang="en-US" altLang="zh-CN" sz="1200" b="0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PE</a:t>
            </a:r>
            <a:r>
              <a:rPr lang="zh-CN" altLang="en-US" sz="1200" b="0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接点</a:t>
            </a:r>
            <a:endParaRPr lang="zh-CN" altLang="en-US" sz="1200" b="0" i="0" u="none" strike="noStrike">
              <a:solidFill>
                <a:srgbClr val="FF000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4572000"/>
            <a:ext cx="2540000" cy="1778000"/>
          </a:xfrm>
          <a:prstGeom prst="roundRect">
            <a:avLst>
              <a:gd name="adj" fmla="val 5714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00" y="4800600"/>
            <a:ext cx="254000" cy="254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333500" y="4762500"/>
            <a:ext cx="1841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排查电机侧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使用兆欧表测量电机绕组及电缆的对地绝缘。正常阻值应为兆欧级(MΩ)，若接近0Ω即为接地短路。</a:t>
            </a:r>
            <a:endParaRPr lang="en-US" sz="12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3556000" y="4572000"/>
            <a:ext cx="2540000" cy="1778000"/>
          </a:xfrm>
          <a:prstGeom prst="roundRect">
            <a:avLst>
              <a:gd name="adj" fmla="val 5714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F0F0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46500" y="4800600"/>
            <a:ext cx="254000" cy="2540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4127500" y="4762500"/>
            <a:ext cx="1841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排查变频器内部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若确定是内部故障，通常是IGBT模块或驱动板损坏。</a:t>
            </a:r>
            <a:r>
              <a:rPr lang="en-US" sz="1200" b="1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非专业人员切勿自行拆解，应立即联系售后维修。</a:t>
            </a:r>
            <a:endParaRPr lang="en-US" sz="1200" b="1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9"/>
          <a:srcRect t="14145" b="14145"/>
          <a:stretch>
            <a:fillRect/>
          </a:stretch>
        </p:blipFill>
        <p:spPr>
          <a:xfrm>
            <a:off x="6604000" y="2032000"/>
            <a:ext cx="4826000" cy="3302000"/>
          </a:xfrm>
          <a:prstGeom prst="roundRect">
            <a:avLst>
              <a:gd name="adj" fmla="val 4615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17" name="AutoShape 17"/>
          <p:cNvSpPr/>
          <p:nvPr/>
        </p:nvSpPr>
        <p:spPr>
          <a:xfrm>
            <a:off x="6604000" y="55880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数字兆欧表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检测电机绝缘状态的专业工具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故障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：对地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短路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1"/>
          <a:srcRect l="15108" r="15108"/>
          <a:stretch>
            <a:fillRect/>
          </a:stretch>
        </p:blipFill>
        <p:spPr>
          <a:xfrm>
            <a:off x="508000" y="1524000"/>
            <a:ext cx="5080000" cy="4826000"/>
          </a:xfrm>
          <a:prstGeom prst="roundRect">
            <a:avLst>
              <a:gd name="adj" fmla="val 3157"/>
            </a:avLst>
          </a:prstGeom>
          <a:noFill/>
          <a:ln w="25400" cap="flat" cmpd="sng">
            <a:solidFill>
              <a:srgbClr val="2B2F3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6096000" y="1524000"/>
            <a:ext cx="5588000" cy="1397000"/>
          </a:xfrm>
          <a:prstGeom prst="roundRect">
            <a:avLst>
              <a:gd name="adj" fmla="val 7272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50000" y="1778000"/>
            <a:ext cx="355600" cy="355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6985000" y="1714500"/>
            <a:ext cx="4445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故障现象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变频器在低频段（如5-10Hz）运行时，电机出现明显抖动，且无法有效带动负载，表现出力矩不足。</a:t>
            </a:r>
            <a:endParaRPr lang="en-US" sz="14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096000" y="3175000"/>
            <a:ext cx="5588000" cy="1651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50000" y="3429000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985000" y="3302000"/>
            <a:ext cx="4445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原因分析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600"/>
              </a:spcBef>
            </a:pPr>
            <a:r>
              <a:rPr lang="en-US" sz="13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转矩提升不足：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低频时电机端电压补偿不够，输出转矩自然下降。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V/F曲线不当：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默认的通用V/F曲线无法精准匹配特定负载特性。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 参数不准：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未正确输入或测量电机铭牌参数，影响了转矩计算精度。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096000" y="5080000"/>
            <a:ext cx="5588000" cy="1460500"/>
          </a:xfrm>
          <a:prstGeom prst="roundRect">
            <a:avLst>
              <a:gd name="adj" fmla="val 6956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50000" y="5334000"/>
            <a:ext cx="355600" cy="3556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6985000" y="5207000"/>
            <a:ext cx="4445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解决方案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600"/>
              </a:spcBef>
            </a:pPr>
            <a:r>
              <a:rPr lang="en-US" sz="13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手动补偿：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逐步增加“转矩提升”或“V/F提升”设定值，找到平衡点。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优化曲线：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在参数中选择适合负载特性的V/F曲线类型。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参数自学习：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执行电机参数自学习，实现精准的矢量控制。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故障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：频率低频无法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升频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651000"/>
            <a:ext cx="5207000" cy="1460500"/>
          </a:xfrm>
          <a:prstGeom prst="roundRect">
            <a:avLst>
              <a:gd name="adj" fmla="val 695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762000" y="1879600"/>
            <a:ext cx="76200" cy="1016000"/>
          </a:xfrm>
          <a:prstGeom prst="roundRect">
            <a:avLst>
              <a:gd name="adj" fmla="val 0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9500" y="18415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6"/>
            </p:custDataLst>
          </p:nvPr>
        </p:nvSpPr>
        <p:spPr>
          <a:xfrm>
            <a:off x="1524000" y="1803400"/>
            <a:ext cx="419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故障现象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变频器启动时，电机剧烈抖动、冲击，或直接报过流（OC）故障，影响设备寿命与安全。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762000" y="3365500"/>
            <a:ext cx="5207000" cy="1460500"/>
          </a:xfrm>
          <a:prstGeom prst="roundRect">
            <a:avLst>
              <a:gd name="adj" fmla="val 695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762000" y="3594100"/>
            <a:ext cx="76200" cy="1016000"/>
          </a:xfrm>
          <a:prstGeom prst="roundRect">
            <a:avLst>
              <a:gd name="adj" fmla="val 0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79500" y="3556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>
            <p:custDataLst>
              <p:tags r:id="rId12"/>
            </p:custDataLst>
          </p:nvPr>
        </p:nvSpPr>
        <p:spPr>
          <a:xfrm>
            <a:off x="1524000" y="3492500"/>
            <a:ext cx="4191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原因分析</a:t>
            </a:r>
            <a:endParaRPr lang="en-US" sz="1100"/>
          </a:p>
          <a:p>
            <a:pPr indent="0" algn="l">
              <a:lnSpc>
                <a:spcPct val="100000"/>
              </a:lnSpc>
              <a:spcBef>
                <a:spcPts val="400"/>
              </a:spcBef>
            </a:pP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加速时间过短，迫使电机短时内急加速导致电流剧增。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大惯性负载误用“线性启动”而非“S曲线”模式。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启动频率或转矩提升参数设置过高。</a:t>
            </a:r>
            <a:endParaRPr lang="en-US" sz="12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3"/>
            </p:custDataLst>
          </p:nvPr>
        </p:nvSpPr>
        <p:spPr>
          <a:xfrm>
            <a:off x="762000" y="5080000"/>
            <a:ext cx="5207000" cy="1460500"/>
          </a:xfrm>
          <a:prstGeom prst="roundRect">
            <a:avLst>
              <a:gd name="adj" fmla="val 695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>
            <p:custDataLst>
              <p:tags r:id="rId14"/>
            </p:custDataLst>
          </p:nvPr>
        </p:nvSpPr>
        <p:spPr>
          <a:xfrm>
            <a:off x="762000" y="5308600"/>
            <a:ext cx="76200" cy="1016000"/>
          </a:xfrm>
          <a:prstGeom prst="roundRect">
            <a:avLst>
              <a:gd name="adj" fmla="val 0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79500" y="52705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>
            <p:custDataLst>
              <p:tags r:id="rId18"/>
            </p:custDataLst>
          </p:nvPr>
        </p:nvSpPr>
        <p:spPr>
          <a:xfrm>
            <a:off x="1524000" y="5207000"/>
            <a:ext cx="4191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解决方案</a:t>
            </a:r>
            <a:endParaRPr lang="en-US" sz="1100"/>
          </a:p>
          <a:p>
            <a:pPr indent="0" algn="l">
              <a:lnSpc>
                <a:spcPct val="100000"/>
              </a:lnSpc>
              <a:spcBef>
                <a:spcPts val="400"/>
              </a:spcBef>
            </a:pP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200" b="1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延长加速时间：</a:t>
            </a: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逐步增加参数，找到平稳启动平衡点。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200" b="1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选择S曲线：</a:t>
            </a: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大惯性负载务必使用“S型”加减速模式。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200" b="1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降低参数：</a:t>
            </a: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适当下调启动频率与转矩提升值。</a:t>
            </a:r>
            <a:endParaRPr lang="en-US" sz="12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>
            <p:custDataLst>
              <p:tags r:id="rId19"/>
            </p:custDataLst>
          </p:nvPr>
        </p:nvSpPr>
        <p:spPr>
          <a:xfrm>
            <a:off x="6223000" y="4953000"/>
            <a:ext cx="5207000" cy="1587500"/>
          </a:xfrm>
          <a:prstGeom prst="roundRect">
            <a:avLst>
              <a:gd name="adj" fmla="val 640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477000" y="5143500"/>
            <a:ext cx="355600" cy="355600"/>
          </a:xfrm>
          <a:prstGeom prst="rect">
            <a:avLst/>
          </a:prstGeom>
        </p:spPr>
      </p:pic>
      <p:sp>
        <p:nvSpPr>
          <p:cNvPr id="19" name="AutoShape 19"/>
          <p:cNvSpPr/>
          <p:nvPr>
            <p:custDataLst>
              <p:tags r:id="rId23"/>
            </p:custDataLst>
          </p:nvPr>
        </p:nvSpPr>
        <p:spPr>
          <a:xfrm>
            <a:off x="6985000" y="5105400"/>
            <a:ext cx="4191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S曲线加减速原理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通过改变加减速过程的加速度，使速度曲线呈“S”形。相比线性启动，它能显著减小启动冲击电流，避免机械应力过大，特别适合风机、水泵、传送带等大惯性负载。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故障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：启动方式选择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不对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0" name="图片 19" descr="VF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6223000" y="1646555"/>
            <a:ext cx="5207635" cy="3179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651000"/>
            <a:ext cx="3302000" cy="4445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19050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5"/>
            </p:custDataLst>
          </p:nvPr>
        </p:nvSpPr>
        <p:spPr>
          <a:xfrm>
            <a:off x="1524000" y="187960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故障现象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6"/>
            </p:custDataLst>
          </p:nvPr>
        </p:nvSpPr>
        <p:spPr>
          <a:xfrm>
            <a:off x="1016000" y="2540000"/>
            <a:ext cx="508000" cy="50800"/>
          </a:xfrm>
          <a:prstGeom prst="roundRect">
            <a:avLst>
              <a:gd name="adj" fmla="val 0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1016000" y="2590800"/>
            <a:ext cx="2794000" cy="13258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电机停机后，无法迅速静止，而是滑行很长时间才停止；或者在停机过程中出现剧烈的抖动、冲击感，严重时甚至会触发变频器的过压（OU）故障报警。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4445000" y="1651000"/>
            <a:ext cx="3302000" cy="4445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99000" y="19050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>
            <p:custDataLst>
              <p:tags r:id="rId12"/>
            </p:custDataLst>
          </p:nvPr>
        </p:nvSpPr>
        <p:spPr>
          <a:xfrm>
            <a:off x="5207000" y="187960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原因分析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13"/>
            </p:custDataLst>
          </p:nvPr>
        </p:nvSpPr>
        <p:spPr>
          <a:xfrm>
            <a:off x="4699000" y="2540000"/>
            <a:ext cx="508000" cy="50800"/>
          </a:xfrm>
          <a:prstGeom prst="roundRect">
            <a:avLst>
              <a:gd name="adj" fmla="val 0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>
            <p:custDataLst>
              <p:tags r:id="rId14"/>
            </p:custDataLst>
          </p:nvPr>
        </p:nvSpPr>
        <p:spPr>
          <a:xfrm>
            <a:off x="4699000" y="3048000"/>
            <a:ext cx="2794000" cy="266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spcBef>
                <a:spcPts val="1000"/>
              </a:spcBef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减速时间参数设置不当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300" b="1" i="0" u="none" strike="noStrike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过短：</a:t>
            </a:r>
            <a:r>
              <a:rPr lang="en-US" sz="1300" b="0" i="0" u="none" strike="noStrike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电机动能转换为电能过快，再生能量超出处理能力引发过压。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300" b="1" i="0" u="none" strike="noStrike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过长：</a:t>
            </a:r>
            <a:r>
              <a:rPr lang="en-US" sz="1300" b="0" i="0" u="none" strike="noStrike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导致电机减速过程缓慢，滑行距离过远。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500"/>
              </a:spcBef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停车方式选择错误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错误地选择了“自由停车”模式，而非“减速停车”模式。</a:t>
            </a:r>
            <a:endParaRPr lang="en-US" sz="1300" b="0" i="0" u="none" strike="noStrike">
              <a:solidFill>
                <a:srgbClr val="5A5A5A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5"/>
            </p:custDataLst>
          </p:nvPr>
        </p:nvSpPr>
        <p:spPr>
          <a:xfrm>
            <a:off x="8128000" y="1651000"/>
            <a:ext cx="3302000" cy="4445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382000" y="19050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9"/>
            </p:custDataLst>
          </p:nvPr>
        </p:nvSpPr>
        <p:spPr>
          <a:xfrm>
            <a:off x="8890000" y="187960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解决方案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20"/>
            </p:custDataLst>
          </p:nvPr>
        </p:nvSpPr>
        <p:spPr>
          <a:xfrm>
            <a:off x="8382000" y="2540000"/>
            <a:ext cx="508000" cy="50800"/>
          </a:xfrm>
          <a:prstGeom prst="roundRect">
            <a:avLst>
              <a:gd name="adj" fmla="val 0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>
            <p:custDataLst>
              <p:tags r:id="rId21"/>
            </p:custDataLst>
          </p:nvPr>
        </p:nvSpPr>
        <p:spPr>
          <a:xfrm>
            <a:off x="8382000" y="3048000"/>
            <a:ext cx="2794000" cy="279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spcBef>
                <a:spcPts val="800"/>
              </a:spcBef>
              <a:defRPr/>
            </a:pPr>
            <a:r>
              <a:rPr lang="en-US" sz="14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✓ 切换正确模式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将参数中的停车方式设定为“减速停车”或“斜坡停车”。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✓ 动态调整减速时间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根据负载特性，报过压则适当延长时间；停机太慢则缩短时间。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✓ 启用外部制动单元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对于风机、离心类大惯量负载，需安装并启用制动单元和电阻。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故障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8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：停车方式选择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不对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9" name="图片 18" descr="停车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8825" y="4498975"/>
            <a:ext cx="3305175" cy="1009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l="18796" r="18796"/>
          <a:stretch>
            <a:fillRect/>
          </a:stretch>
        </p:blipFill>
        <p:spPr>
          <a:xfrm>
            <a:off x="508000" y="1651000"/>
            <a:ext cx="5080000" cy="2842895"/>
          </a:xfrm>
          <a:prstGeom prst="roundRect">
            <a:avLst>
              <a:gd name="adj" fmla="val 3333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6096000" y="1524000"/>
            <a:ext cx="5486400" cy="1397000"/>
          </a:xfrm>
          <a:prstGeom prst="roundRect">
            <a:avLst>
              <a:gd name="adj" fmla="val 7272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6299200" y="1778000"/>
            <a:ext cx="50800" cy="889000"/>
          </a:xfrm>
          <a:prstGeom prst="roundRect">
            <a:avLst>
              <a:gd name="adj" fmla="val 0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6553200" y="1714500"/>
            <a:ext cx="482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故障现象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400" b="0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变频器驱动电机运行时，发出明显的高频啸叫声或持续的“嗡嗡”声，干扰正常运行环境。</a:t>
            </a:r>
            <a:endParaRPr lang="en-US" sz="1400" b="0" i="0" u="none" strike="noStrike">
              <a:solidFill>
                <a:srgbClr val="4A4A4A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096000" y="3175000"/>
            <a:ext cx="5486400" cy="1778000"/>
          </a:xfrm>
          <a:prstGeom prst="roundRect">
            <a:avLst>
              <a:gd name="adj" fmla="val 5714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6299200" y="3429000"/>
            <a:ext cx="50800" cy="1270000"/>
          </a:xfrm>
          <a:prstGeom prst="roundRect">
            <a:avLst>
              <a:gd name="adj" fmla="val 0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553200" y="3302000"/>
            <a:ext cx="4826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原因分析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⚡ 电气原因：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PWM输出含高次谐波；载波频率设置过低导致谐波含量增加；输出频率与机械固有频率重合引起共振。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Bef>
                <a:spcPts val="400"/>
              </a:spcBef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🔧 机械原因：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电机轴承磨损严重、安装底座松动、联轴器对中不良或不同心。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096000" y="5080000"/>
            <a:ext cx="5486400" cy="1397000"/>
          </a:xfrm>
          <a:prstGeom prst="roundRect">
            <a:avLst>
              <a:gd name="adj" fmla="val 7272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299200" y="5334000"/>
            <a:ext cx="50800" cy="889000"/>
          </a:xfrm>
          <a:prstGeom prst="roundRect">
            <a:avLst>
              <a:gd name="adj" fmla="val 0"/>
            </a:avLst>
          </a:prstGeom>
          <a:solidFill>
            <a:srgbClr val="FF6A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553200" y="5207000"/>
            <a:ext cx="482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6A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解决方案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逐步提高载波频率，降低电磁噪音（注意平衡变频器温升）。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启用“跳频”功能，避开系统共振频率点。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 停机检查轴承状态、紧固地脚螺栓并校准联轴器同心度。</a:t>
            </a:r>
            <a:endParaRPr lang="en-US" sz="1300" b="0" i="0" u="none" strike="noStrike">
              <a:solidFill>
                <a:srgbClr val="4A4A4A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" name="文本框 26"/>
          <p:cNvSpPr txBox="1">
            <a:spLocks noChangeArrowheads="1"/>
          </p:cNvSpPr>
          <p:nvPr/>
        </p:nvSpPr>
        <p:spPr bwMode="auto">
          <a:xfrm>
            <a:off x="789305" y="375285"/>
            <a:ext cx="1005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 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故障</a:t>
            </a:r>
            <a:r>
              <a:rPr lang="en-US" altLang="zh-CN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9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：电机</a:t>
            </a:r>
            <a:r>
              <a:rPr lang="zh-CN" altLang="en-US" sz="2800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噪音</a:t>
            </a:r>
            <a:endParaRPr lang="zh-CN" altLang="en-US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4" name="图片 13" descr="开关频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4953000"/>
            <a:ext cx="5080000" cy="942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核心数据汇总表</a:t>
            </a:r>
            <a:endParaRPr lang="en-US" sz="1100"/>
          </a:p>
        </p:txBody>
      </p: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762000" y="1524000"/>
          <a:ext cx="10668000" cy="48768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905000"/>
                <a:gridCol w="1397000"/>
                <a:gridCol w="3429000"/>
                <a:gridCol w="3937000"/>
              </a:tblGrid>
              <a:tr h="5588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故障类别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3333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常见故障代码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3333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核心原因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3333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关键解决方向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3333">
                        <a:alpha val="100000"/>
                      </a:srgbClr>
                    </a:solidFill>
                  </a:tcPr>
                </a:tc>
              </a:tr>
              <a:tr h="4318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无法启动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99999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-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参数错误、启动信号缺失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检查命令源/给定源参数、检查控制回路接线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</a:tr>
              <a:tr h="4318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频率无法调节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99999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-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信号类型不匹配、跳线错误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核对AI口参数与跳线、测量输入信号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</a:tr>
              <a:tr h="4318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过电压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FF6A0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OU, OV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减速过快、制动单元故障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延长减速时间、检查制动电阻/单元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</a:tr>
              <a:tr h="4318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低电压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FF6A0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LU, UV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电源问题、内部元件故障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检查输入电压、测量直流母线电压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</a:tr>
              <a:tr h="4318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电机过温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FF6A0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OL, OH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负载过重、散热不良、参数不当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降低负载、改善通风、调整电子热继/载波频率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</a:tr>
              <a:tr h="4318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对地短路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FF6A0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GF, SC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电机/电缆绝缘损坏、内部IGBT损坏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断开电机空载测试、用兆欧表测量绝缘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</a:tr>
              <a:tr h="4318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低频不加载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99999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-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转矩提升不足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增加转矩提升参数、执行电机自学习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</a:tr>
              <a:tr h="4318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启动方式不对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FF6A0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OC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加速时间过短、启动方式错误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延长加速时间、选择S曲线启动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</a:tr>
              <a:tr h="4318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停车方式不对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FF6A0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OU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减速时间过短、停车方式错误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延长减速时间、选择减速停车、检查制动单元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5000"/>
                      </a:srgbClr>
                    </a:solidFill>
                  </a:tcPr>
                </a:tc>
              </a:tr>
              <a:tr h="4318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333333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电机噪音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999999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-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载波频率低、谐波、共振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100" b="0" i="0" u="none" strike="noStrike">
                          <a:solidFill>
                            <a:srgbClr val="4A4A4A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提高载波频率、设置跳频、检查机械部分</a:t>
                      </a:r>
                      <a:endParaRPr lang="en-US" sz="1100"/>
                    </a:p>
                  </a:txBody>
                  <a:tcPr marL="1270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AFB">
                        <a:alpha val="95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-图片 2" descr="图片包含 围栏&#10;&#10;已生成极高可信度的说明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screen">
            <a:grayscl/>
          </a:blip>
          <a:srcRect/>
          <a:stretch>
            <a:fillRect/>
          </a:stretch>
        </p:blipFill>
        <p:spPr>
          <a:xfrm>
            <a:off x="2168" y="1"/>
            <a:ext cx="12258675" cy="7199934"/>
          </a:xfrm>
          <a:prstGeom prst="rect">
            <a:avLst/>
          </a:prstGeom>
        </p:spPr>
      </p:pic>
      <p:sp>
        <p:nvSpPr>
          <p:cNvPr id="16" name="PA-矩形 3"/>
          <p:cNvSpPr/>
          <p:nvPr>
            <p:custDataLst>
              <p:tags r:id="rId3"/>
            </p:custDataLst>
          </p:nvPr>
        </p:nvSpPr>
        <p:spPr>
          <a:xfrm>
            <a:off x="2169" y="0"/>
            <a:ext cx="12258674" cy="7199934"/>
          </a:xfrm>
          <a:prstGeom prst="rect">
            <a:avLst/>
          </a:prstGeom>
          <a:solidFill>
            <a:srgbClr val="0070C0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PA-文本框 11"/>
          <p:cNvSpPr txBox="1"/>
          <p:nvPr>
            <p:custDataLst>
              <p:tags r:id="rId4"/>
            </p:custDataLst>
          </p:nvPr>
        </p:nvSpPr>
        <p:spPr>
          <a:xfrm>
            <a:off x="3235434" y="1752668"/>
            <a:ext cx="5959965" cy="120032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zh-CN" sz="7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YOU</a:t>
            </a:r>
            <a:endParaRPr lang="zh-CN" altLang="en-US" sz="7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952404" y="2952997"/>
            <a:ext cx="6730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Arial" panose="020B0604020202020204" pitchFamily="34" charset="0"/>
              </a:rPr>
              <a:t>感谢</a:t>
            </a:r>
            <a:r>
              <a:rPr lang="zh-CN" altLang="en-US" sz="4000" b="1" dirty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Arial" panose="020B0604020202020204" pitchFamily="34" charset="0"/>
              </a:rPr>
              <a:t>观看</a:t>
            </a:r>
            <a:endParaRPr lang="zh-CN" altLang="en-US" sz="4000" b="1" dirty="0">
              <a:solidFill>
                <a:schemeClr val="bg1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3" name="PA-矩形 3"/>
          <p:cNvSpPr/>
          <p:nvPr>
            <p:custDataLst>
              <p:tags r:id="rId5"/>
            </p:custDataLst>
          </p:nvPr>
        </p:nvSpPr>
        <p:spPr>
          <a:xfrm>
            <a:off x="2169" y="4307080"/>
            <a:ext cx="12258674" cy="2892854"/>
          </a:xfrm>
          <a:prstGeom prst="rect">
            <a:avLst/>
          </a:prstGeom>
          <a:blipFill dpi="0" rotWithShape="1">
            <a:blip r:embed="rId6"/>
            <a:srcRect/>
            <a:tile tx="0" ty="889000" sx="100000" sy="80000" flip="none" algn="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241" y="5245183"/>
            <a:ext cx="1039370" cy="1039370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1635442" y="4705664"/>
            <a:ext cx="70538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广州雅坤空调自控科技有限公司</a:t>
            </a:r>
            <a:endParaRPr lang="en-US" altLang="zh-CN" sz="1600" b="1" dirty="0" smtClean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地址：广州市番禺区石基镇华创动漫产业园二期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号楼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701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702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、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703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单元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电话：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020-39298080               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传真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020-39298989</a:t>
            </a:r>
            <a:endParaRPr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售后：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400-6683329                   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邮箱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2355279401@qq.com</a:t>
            </a:r>
            <a:endParaRPr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网址：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www.aircontrol.cn</a:t>
            </a:r>
            <a:endParaRPr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37160" y="1172210"/>
            <a:ext cx="5247005" cy="4883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en-US" altLang="zh-CN" sz="1600" dirty="0" smtClean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kumimoji="1" lang="en-US" altLang="zh-CN" sz="1600" dirty="0" smtClean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26"/>
          <p:cNvSpPr txBox="1">
            <a:spLocks noChangeArrowheads="1"/>
          </p:cNvSpPr>
          <p:nvPr/>
        </p:nvSpPr>
        <p:spPr bwMode="auto">
          <a:xfrm>
            <a:off x="788988" y="375596"/>
            <a:ext cx="248285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en-US" altLang="zh-CN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</a:t>
            </a:r>
            <a:r>
              <a:rPr lang="zh-CN" altLang="en-US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变频器端子</a:t>
            </a:r>
            <a:endParaRPr lang="en-US" altLang="zh-CN" sz="2800" dirty="0" smtClean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西门子GAX120接线端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62040" y="897255"/>
            <a:ext cx="5518150" cy="5539740"/>
          </a:xfrm>
          <a:prstGeom prst="rect">
            <a:avLst/>
          </a:prstGeom>
        </p:spPr>
      </p:pic>
      <p:pic>
        <p:nvPicPr>
          <p:cNvPr id="2" name="图片 1" descr="西门子GAX120接线端子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175" y="897890"/>
            <a:ext cx="5447665" cy="55391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26"/>
          <p:cNvSpPr txBox="1">
            <a:spLocks noChangeArrowheads="1"/>
          </p:cNvSpPr>
          <p:nvPr/>
        </p:nvSpPr>
        <p:spPr bwMode="auto">
          <a:xfrm>
            <a:off x="788988" y="375596"/>
            <a:ext cx="248285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en-US" altLang="zh-CN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</a:t>
            </a:r>
            <a:r>
              <a:rPr lang="zh-CN" altLang="en-US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变频器端子</a:t>
            </a:r>
            <a:endParaRPr lang="en-US" altLang="zh-CN" sz="2800" dirty="0" smtClean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D:/桌面/制冷年会--变频器培训/图片/ABB接线端子2.pngABB接线端子2"/>
          <p:cNvPicPr>
            <a:picLocks noChangeAspect="1"/>
          </p:cNvPicPr>
          <p:nvPr/>
        </p:nvPicPr>
        <p:blipFill>
          <a:blip r:embed="rId1"/>
          <a:srcRect t="11318" b="11318"/>
          <a:stretch>
            <a:fillRect/>
          </a:stretch>
        </p:blipFill>
        <p:spPr>
          <a:xfrm>
            <a:off x="6162040" y="897255"/>
            <a:ext cx="5518150" cy="5539740"/>
          </a:xfrm>
          <a:prstGeom prst="rect">
            <a:avLst/>
          </a:prstGeom>
        </p:spPr>
      </p:pic>
      <p:pic>
        <p:nvPicPr>
          <p:cNvPr id="7" name="图片 6" descr="ABB接线端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305" y="897255"/>
            <a:ext cx="4297680" cy="5539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26"/>
          <p:cNvSpPr txBox="1">
            <a:spLocks noChangeArrowheads="1"/>
          </p:cNvSpPr>
          <p:nvPr/>
        </p:nvSpPr>
        <p:spPr bwMode="auto">
          <a:xfrm>
            <a:off x="788988" y="375596"/>
            <a:ext cx="248285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en-US" altLang="zh-CN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</a:t>
            </a:r>
            <a:r>
              <a:rPr lang="zh-CN" altLang="en-US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变频器端子</a:t>
            </a:r>
            <a:endParaRPr lang="en-US" altLang="zh-CN" sz="2800" dirty="0" smtClean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D:/桌面/制冷年会--变频器培训/图片/汇川端子接线图3.png汇川端子接线图3"/>
          <p:cNvPicPr>
            <a:picLocks noChangeAspect="1"/>
          </p:cNvPicPr>
          <p:nvPr/>
        </p:nvPicPr>
        <p:blipFill>
          <a:blip r:embed="rId1"/>
          <a:srcRect t="5098" b="5098"/>
          <a:stretch>
            <a:fillRect/>
          </a:stretch>
        </p:blipFill>
        <p:spPr>
          <a:xfrm>
            <a:off x="6162040" y="897255"/>
            <a:ext cx="5518150" cy="5539740"/>
          </a:xfrm>
          <a:prstGeom prst="rect">
            <a:avLst/>
          </a:prstGeom>
        </p:spPr>
      </p:pic>
      <p:pic>
        <p:nvPicPr>
          <p:cNvPr id="5" name="图片 4" descr="汇川端子接线图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25" y="897255"/>
            <a:ext cx="4292600" cy="5539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6"/>
          <p:cNvSpPr txBox="1">
            <a:spLocks noChangeArrowheads="1"/>
          </p:cNvSpPr>
          <p:nvPr/>
        </p:nvSpPr>
        <p:spPr bwMode="auto">
          <a:xfrm>
            <a:off x="788987" y="375596"/>
            <a:ext cx="9549829" cy="9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en-US" altLang="zh-CN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01 </a:t>
            </a:r>
            <a:r>
              <a:rPr lang="zh-CN" altLang="en-US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变频器端子</a:t>
            </a:r>
            <a:r>
              <a:rPr lang="en-US" altLang="zh-CN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整体</a:t>
            </a:r>
            <a:endParaRPr lang="zh-CN" altLang="en-US" sz="2800" dirty="0" smtClean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endParaRPr lang="en-US" altLang="zh-CN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Oval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164075" y="2025661"/>
            <a:ext cx="1036137" cy="1037857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" name="Oval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429123" y="2209823"/>
            <a:ext cx="800338" cy="800338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Oval 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794017" y="2738219"/>
            <a:ext cx="1036137" cy="1036136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" name="Oval 8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456661" y="2717565"/>
            <a:ext cx="975896" cy="975896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" name="Oval 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847364" y="3108268"/>
            <a:ext cx="975896" cy="975896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" name="Oval 10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399872" y="3421518"/>
            <a:ext cx="975896" cy="975896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" name="Oval 1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561670" y="3153017"/>
            <a:ext cx="760750" cy="755588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" name="Freeform 12"/>
          <p:cNvSpPr/>
          <p:nvPr>
            <p:custDataLst>
              <p:tags r:id="rId8"/>
            </p:custDataLst>
          </p:nvPr>
        </p:nvSpPr>
        <p:spPr bwMode="auto">
          <a:xfrm>
            <a:off x="8167517" y="2278670"/>
            <a:ext cx="2419945" cy="3252984"/>
          </a:xfrm>
          <a:custGeom>
            <a:avLst/>
            <a:gdLst>
              <a:gd name="T0" fmla="*/ 203 w 595"/>
              <a:gd name="T1" fmla="*/ 800 h 800"/>
              <a:gd name="T2" fmla="*/ 419 w 595"/>
              <a:gd name="T3" fmla="*/ 800 h 800"/>
              <a:gd name="T4" fmla="*/ 335 w 595"/>
              <a:gd name="T5" fmla="*/ 556 h 800"/>
              <a:gd name="T6" fmla="*/ 473 w 595"/>
              <a:gd name="T7" fmla="*/ 332 h 800"/>
              <a:gd name="T8" fmla="*/ 587 w 595"/>
              <a:gd name="T9" fmla="*/ 344 h 800"/>
              <a:gd name="T10" fmla="*/ 388 w 595"/>
              <a:gd name="T11" fmla="*/ 338 h 800"/>
              <a:gd name="T12" fmla="*/ 463 w 595"/>
              <a:gd name="T13" fmla="*/ 247 h 800"/>
              <a:gd name="T14" fmla="*/ 595 w 595"/>
              <a:gd name="T15" fmla="*/ 210 h 800"/>
              <a:gd name="T16" fmla="*/ 484 w 595"/>
              <a:gd name="T17" fmla="*/ 219 h 800"/>
              <a:gd name="T18" fmla="*/ 498 w 595"/>
              <a:gd name="T19" fmla="*/ 102 h 800"/>
              <a:gd name="T20" fmla="*/ 476 w 595"/>
              <a:gd name="T21" fmla="*/ 209 h 800"/>
              <a:gd name="T22" fmla="*/ 324 w 595"/>
              <a:gd name="T23" fmla="*/ 342 h 800"/>
              <a:gd name="T24" fmla="*/ 322 w 595"/>
              <a:gd name="T25" fmla="*/ 187 h 800"/>
              <a:gd name="T26" fmla="*/ 394 w 595"/>
              <a:gd name="T27" fmla="*/ 95 h 800"/>
              <a:gd name="T28" fmla="*/ 309 w 595"/>
              <a:gd name="T29" fmla="*/ 170 h 800"/>
              <a:gd name="T30" fmla="*/ 272 w 595"/>
              <a:gd name="T31" fmla="*/ 61 h 800"/>
              <a:gd name="T32" fmla="*/ 178 w 595"/>
              <a:gd name="T33" fmla="*/ 0 h 800"/>
              <a:gd name="T34" fmla="*/ 273 w 595"/>
              <a:gd name="T35" fmla="*/ 135 h 800"/>
              <a:gd name="T36" fmla="*/ 207 w 595"/>
              <a:gd name="T37" fmla="*/ 96 h 800"/>
              <a:gd name="T38" fmla="*/ 108 w 595"/>
              <a:gd name="T39" fmla="*/ 91 h 800"/>
              <a:gd name="T40" fmla="*/ 59 w 595"/>
              <a:gd name="T41" fmla="*/ 60 h 800"/>
              <a:gd name="T42" fmla="*/ 115 w 595"/>
              <a:gd name="T43" fmla="*/ 102 h 800"/>
              <a:gd name="T44" fmla="*/ 227 w 595"/>
              <a:gd name="T45" fmla="*/ 124 h 800"/>
              <a:gd name="T46" fmla="*/ 282 w 595"/>
              <a:gd name="T47" fmla="*/ 203 h 800"/>
              <a:gd name="T48" fmla="*/ 274 w 595"/>
              <a:gd name="T49" fmla="*/ 424 h 800"/>
              <a:gd name="T50" fmla="*/ 217 w 595"/>
              <a:gd name="T51" fmla="*/ 372 h 800"/>
              <a:gd name="T52" fmla="*/ 136 w 595"/>
              <a:gd name="T53" fmla="*/ 299 h 800"/>
              <a:gd name="T54" fmla="*/ 123 w 595"/>
              <a:gd name="T55" fmla="*/ 209 h 800"/>
              <a:gd name="T56" fmla="*/ 130 w 595"/>
              <a:gd name="T57" fmla="*/ 312 h 800"/>
              <a:gd name="T58" fmla="*/ 0 w 595"/>
              <a:gd name="T59" fmla="*/ 318 h 800"/>
              <a:gd name="T60" fmla="*/ 131 w 595"/>
              <a:gd name="T61" fmla="*/ 330 h 800"/>
              <a:gd name="T62" fmla="*/ 230 w 595"/>
              <a:gd name="T63" fmla="*/ 430 h 800"/>
              <a:gd name="T64" fmla="*/ 257 w 595"/>
              <a:gd name="T65" fmla="*/ 485 h 800"/>
              <a:gd name="T66" fmla="*/ 92 w 595"/>
              <a:gd name="T67" fmla="*/ 502 h 800"/>
              <a:gd name="T68" fmla="*/ 190 w 595"/>
              <a:gd name="T69" fmla="*/ 482 h 800"/>
              <a:gd name="T70" fmla="*/ 275 w 595"/>
              <a:gd name="T71" fmla="*/ 605 h 800"/>
              <a:gd name="T72" fmla="*/ 203 w 595"/>
              <a:gd name="T73" fmla="*/ 800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95" h="800">
                <a:moveTo>
                  <a:pt x="203" y="800"/>
                </a:moveTo>
                <a:cubicBezTo>
                  <a:pt x="442" y="800"/>
                  <a:pt x="419" y="800"/>
                  <a:pt x="419" y="800"/>
                </a:cubicBezTo>
                <a:cubicBezTo>
                  <a:pt x="419" y="800"/>
                  <a:pt x="335" y="782"/>
                  <a:pt x="335" y="556"/>
                </a:cubicBezTo>
                <a:cubicBezTo>
                  <a:pt x="335" y="462"/>
                  <a:pt x="400" y="338"/>
                  <a:pt x="473" y="332"/>
                </a:cubicBezTo>
                <a:cubicBezTo>
                  <a:pt x="545" y="327"/>
                  <a:pt x="587" y="344"/>
                  <a:pt x="587" y="344"/>
                </a:cubicBezTo>
                <a:cubicBezTo>
                  <a:pt x="587" y="344"/>
                  <a:pt x="497" y="284"/>
                  <a:pt x="388" y="338"/>
                </a:cubicBezTo>
                <a:cubicBezTo>
                  <a:pt x="388" y="338"/>
                  <a:pt x="416" y="282"/>
                  <a:pt x="463" y="247"/>
                </a:cubicBezTo>
                <a:cubicBezTo>
                  <a:pt x="510" y="212"/>
                  <a:pt x="578" y="209"/>
                  <a:pt x="595" y="210"/>
                </a:cubicBezTo>
                <a:cubicBezTo>
                  <a:pt x="595" y="210"/>
                  <a:pt x="542" y="192"/>
                  <a:pt x="484" y="219"/>
                </a:cubicBezTo>
                <a:cubicBezTo>
                  <a:pt x="484" y="219"/>
                  <a:pt x="528" y="188"/>
                  <a:pt x="498" y="102"/>
                </a:cubicBezTo>
                <a:cubicBezTo>
                  <a:pt x="498" y="102"/>
                  <a:pt x="507" y="178"/>
                  <a:pt x="476" y="209"/>
                </a:cubicBezTo>
                <a:cubicBezTo>
                  <a:pt x="445" y="241"/>
                  <a:pt x="349" y="297"/>
                  <a:pt x="324" y="342"/>
                </a:cubicBezTo>
                <a:cubicBezTo>
                  <a:pt x="324" y="342"/>
                  <a:pt x="304" y="256"/>
                  <a:pt x="322" y="187"/>
                </a:cubicBezTo>
                <a:cubicBezTo>
                  <a:pt x="338" y="127"/>
                  <a:pt x="383" y="98"/>
                  <a:pt x="394" y="95"/>
                </a:cubicBezTo>
                <a:cubicBezTo>
                  <a:pt x="394" y="95"/>
                  <a:pt x="336" y="103"/>
                  <a:pt x="309" y="170"/>
                </a:cubicBezTo>
                <a:cubicBezTo>
                  <a:pt x="309" y="170"/>
                  <a:pt x="309" y="112"/>
                  <a:pt x="272" y="61"/>
                </a:cubicBezTo>
                <a:cubicBezTo>
                  <a:pt x="234" y="11"/>
                  <a:pt x="192" y="3"/>
                  <a:pt x="178" y="0"/>
                </a:cubicBezTo>
                <a:cubicBezTo>
                  <a:pt x="178" y="0"/>
                  <a:pt x="270" y="33"/>
                  <a:pt x="273" y="135"/>
                </a:cubicBezTo>
                <a:cubicBezTo>
                  <a:pt x="273" y="135"/>
                  <a:pt x="248" y="105"/>
                  <a:pt x="207" y="96"/>
                </a:cubicBezTo>
                <a:cubicBezTo>
                  <a:pt x="166" y="88"/>
                  <a:pt x="128" y="95"/>
                  <a:pt x="108" y="91"/>
                </a:cubicBezTo>
                <a:cubicBezTo>
                  <a:pt x="87" y="87"/>
                  <a:pt x="63" y="69"/>
                  <a:pt x="59" y="60"/>
                </a:cubicBezTo>
                <a:cubicBezTo>
                  <a:pt x="59" y="60"/>
                  <a:pt x="71" y="88"/>
                  <a:pt x="115" y="102"/>
                </a:cubicBezTo>
                <a:cubicBezTo>
                  <a:pt x="154" y="114"/>
                  <a:pt x="197" y="104"/>
                  <a:pt x="227" y="124"/>
                </a:cubicBezTo>
                <a:cubicBezTo>
                  <a:pt x="257" y="144"/>
                  <a:pt x="277" y="172"/>
                  <a:pt x="282" y="203"/>
                </a:cubicBezTo>
                <a:cubicBezTo>
                  <a:pt x="287" y="231"/>
                  <a:pt x="295" y="335"/>
                  <a:pt x="274" y="424"/>
                </a:cubicBezTo>
                <a:cubicBezTo>
                  <a:pt x="274" y="424"/>
                  <a:pt x="250" y="393"/>
                  <a:pt x="217" y="372"/>
                </a:cubicBezTo>
                <a:cubicBezTo>
                  <a:pt x="183" y="349"/>
                  <a:pt x="148" y="318"/>
                  <a:pt x="136" y="299"/>
                </a:cubicBezTo>
                <a:cubicBezTo>
                  <a:pt x="124" y="281"/>
                  <a:pt x="121" y="234"/>
                  <a:pt x="123" y="209"/>
                </a:cubicBezTo>
                <a:cubicBezTo>
                  <a:pt x="123" y="209"/>
                  <a:pt x="105" y="271"/>
                  <a:pt x="130" y="312"/>
                </a:cubicBezTo>
                <a:cubicBezTo>
                  <a:pt x="130" y="312"/>
                  <a:pt x="70" y="282"/>
                  <a:pt x="0" y="318"/>
                </a:cubicBezTo>
                <a:cubicBezTo>
                  <a:pt x="0" y="318"/>
                  <a:pt x="83" y="298"/>
                  <a:pt x="131" y="330"/>
                </a:cubicBezTo>
                <a:cubicBezTo>
                  <a:pt x="183" y="364"/>
                  <a:pt x="216" y="408"/>
                  <a:pt x="230" y="430"/>
                </a:cubicBezTo>
                <a:cubicBezTo>
                  <a:pt x="244" y="453"/>
                  <a:pt x="257" y="485"/>
                  <a:pt x="257" y="485"/>
                </a:cubicBezTo>
                <a:cubicBezTo>
                  <a:pt x="257" y="485"/>
                  <a:pt x="182" y="437"/>
                  <a:pt x="92" y="502"/>
                </a:cubicBezTo>
                <a:cubicBezTo>
                  <a:pt x="92" y="502"/>
                  <a:pt x="145" y="475"/>
                  <a:pt x="190" y="482"/>
                </a:cubicBezTo>
                <a:cubicBezTo>
                  <a:pt x="235" y="489"/>
                  <a:pt x="275" y="528"/>
                  <a:pt x="275" y="605"/>
                </a:cubicBezTo>
                <a:cubicBezTo>
                  <a:pt x="275" y="681"/>
                  <a:pt x="257" y="753"/>
                  <a:pt x="203" y="80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Oval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780248" y="1637540"/>
            <a:ext cx="1232347" cy="1232347"/>
          </a:xfrm>
          <a:prstGeom prst="ellipse">
            <a:avLst/>
          </a:prstGeom>
          <a:solidFill>
            <a:srgbClr val="0973DD"/>
          </a:solidFill>
          <a:ln>
            <a:noFill/>
          </a:ln>
        </p:spPr>
        <p:txBody>
          <a:bodyPr vert="horz" wrap="square" lIns="0" tIns="0" rIns="0" bIns="0" numCol="1" anchor="t" anchorCtr="0" compatLnSpc="1"/>
          <a:lstStyle/>
          <a:p>
            <a:pPr algn="ctr"/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19" name="Oval 14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012595" y="2046315"/>
            <a:ext cx="1232347" cy="1232347"/>
          </a:xfrm>
          <a:prstGeom prst="ellipse">
            <a:avLst/>
          </a:prstGeom>
          <a:solidFill>
            <a:srgbClr val="0973DD"/>
          </a:solidFill>
          <a:ln>
            <a:noFill/>
          </a:ln>
        </p:spPr>
        <p:txBody>
          <a:bodyPr vert="horz" wrap="square" lIns="0" tIns="0" rIns="0" bIns="0" numCol="1" anchor="t" anchorCtr="0" compatLnSpc="1"/>
          <a:lstStyle/>
          <a:p>
            <a:pPr algn="ctr"/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20" name="Oval 1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375515" y="3199797"/>
            <a:ext cx="1232347" cy="1232347"/>
          </a:xfrm>
          <a:prstGeom prst="ellipse">
            <a:avLst/>
          </a:prstGeom>
          <a:solidFill>
            <a:srgbClr val="0973DD"/>
          </a:solidFill>
          <a:ln>
            <a:noFill/>
          </a:ln>
        </p:spPr>
        <p:txBody>
          <a:bodyPr vert="horz" wrap="square" lIns="0" tIns="0" rIns="0" bIns="0" numCol="1" anchor="t" anchorCtr="0" compatLnSpc="1"/>
          <a:lstStyle/>
          <a:p>
            <a:pPr algn="ctr"/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29" name="TextBox 30"/>
          <p:cNvSpPr txBox="1"/>
          <p:nvPr>
            <p:custDataLst>
              <p:tags r:id="rId12"/>
            </p:custDataLst>
          </p:nvPr>
        </p:nvSpPr>
        <p:spPr>
          <a:xfrm>
            <a:off x="840605" y="1226009"/>
            <a:ext cx="1862834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数字量输入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</a:t>
            </a:r>
            <a:endParaRPr lang="en-US" altLang="zh-CN" sz="20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13"/>
            </p:custDataLst>
          </p:nvPr>
        </p:nvGrpSpPr>
        <p:grpSpPr>
          <a:xfrm>
            <a:off x="7561580" y="2386965"/>
            <a:ext cx="1231900" cy="1231900"/>
            <a:chOff x="6209" y="4151"/>
            <a:chExt cx="1940" cy="1940"/>
          </a:xfrm>
        </p:grpSpPr>
        <p:sp>
          <p:nvSpPr>
            <p:cNvPr id="13" name="Oval 13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209" y="4151"/>
              <a:ext cx="1941" cy="1941"/>
            </a:xfrm>
            <a:prstGeom prst="ellipse">
              <a:avLst/>
            </a:prstGeom>
            <a:solidFill>
              <a:srgbClr val="0973DD"/>
            </a:solidFill>
            <a:ln>
              <a:noFill/>
            </a:ln>
          </p:spPr>
          <p:txBody>
            <a:bodyPr vert="horz" wrap="square" lIns="0" tIns="0" rIns="0" bIns="0" numCol="1" anchor="t" anchorCtr="0" compatLnSpc="1"/>
            <a:lstStyle/>
            <a:p>
              <a:pPr algn="ctr"/>
              <a:endParaRPr lang="en-US" altLang="zh-CN" sz="24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38" name="TextBox 30"/>
            <p:cNvSpPr txBox="1"/>
            <p:nvPr>
              <p:custDataLst>
                <p:tags r:id="rId15"/>
              </p:custDataLst>
            </p:nvPr>
          </p:nvSpPr>
          <p:spPr>
            <a:xfrm>
              <a:off x="6536" y="4914"/>
              <a:ext cx="1305" cy="4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DI</a:t>
              </a:r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0" name="TextBox 30"/>
          <p:cNvSpPr txBox="1"/>
          <p:nvPr>
            <p:custDataLst>
              <p:tags r:id="rId16"/>
            </p:custDataLst>
          </p:nvPr>
        </p:nvSpPr>
        <p:spPr>
          <a:xfrm>
            <a:off x="8997114" y="2070006"/>
            <a:ext cx="828675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30"/>
          <p:cNvSpPr txBox="1"/>
          <p:nvPr>
            <p:custDataLst>
              <p:tags r:id="rId17"/>
            </p:custDataLst>
          </p:nvPr>
        </p:nvSpPr>
        <p:spPr>
          <a:xfrm>
            <a:off x="10216066" y="2507032"/>
            <a:ext cx="828675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TextBox 30"/>
          <p:cNvSpPr txBox="1"/>
          <p:nvPr>
            <p:custDataLst>
              <p:tags r:id="rId18"/>
            </p:custDataLst>
          </p:nvPr>
        </p:nvSpPr>
        <p:spPr>
          <a:xfrm>
            <a:off x="9541658" y="3661929"/>
            <a:ext cx="828675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AO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/>
          <p:cNvSpPr/>
          <p:nvPr>
            <p:custDataLst>
              <p:tags r:id="rId19"/>
            </p:custDataLst>
          </p:nvPr>
        </p:nvSpPr>
        <p:spPr>
          <a:xfrm>
            <a:off x="373380" y="1666240"/>
            <a:ext cx="6466840" cy="4566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接收作用：接收外部设备发送的开关量信号（只有“接通/断开”或“高/低电平”两种状态），用于控制变频器的运行模式或参数切换。</a:t>
            </a:r>
            <a:endParaRPr lang="zh-CN" altLang="en-US" dirty="0" smtClean="0"/>
          </a:p>
          <a:p>
            <a:pPr algn="ctr"/>
            <a:endParaRPr lang="en-US" altLang="zh-CN" dirty="0" smtClean="0"/>
          </a:p>
          <a:p>
            <a:pPr algn="ctr"/>
            <a:r>
              <a:rPr lang="zh-CN" altLang="en-US" dirty="0" smtClean="0"/>
              <a:t>启停控制：如外接按钮，</a:t>
            </a:r>
            <a:r>
              <a:rPr lang="en-US" altLang="zh-CN" dirty="0" smtClean="0"/>
              <a:t>DI </a:t>
            </a:r>
            <a:r>
              <a:rPr lang="zh-CN" altLang="en-US" dirty="0" smtClean="0"/>
              <a:t>端子接收“接通”信号时变频器启动， “断开”时停止；</a:t>
            </a:r>
            <a:endParaRPr lang="zh-CN" altLang="en-US" dirty="0" smtClean="0"/>
          </a:p>
          <a:p>
            <a:pPr algn="ctr"/>
            <a:endParaRPr lang="en-US" altLang="zh-CN" dirty="0" smtClean="0"/>
          </a:p>
          <a:p>
            <a:pPr algn="ctr"/>
            <a:r>
              <a:rPr lang="zh-CN" altLang="en-US" dirty="0" smtClean="0"/>
              <a:t>方向控制：通过不同 </a:t>
            </a:r>
            <a:r>
              <a:rPr lang="en-US" altLang="zh-CN" dirty="0" smtClean="0"/>
              <a:t>DI </a:t>
            </a:r>
            <a:r>
              <a:rPr lang="zh-CN" altLang="en-US" dirty="0" smtClean="0"/>
              <a:t>端子切换电机正转/反转（例如 </a:t>
            </a:r>
            <a:r>
              <a:rPr lang="en-US" altLang="zh-CN" dirty="0" smtClean="0"/>
              <a:t>DI1 </a:t>
            </a:r>
            <a:r>
              <a:rPr lang="zh-CN" altLang="en-US" dirty="0" smtClean="0"/>
              <a:t>接通为正转，</a:t>
            </a:r>
            <a:r>
              <a:rPr lang="en-US" altLang="zh-CN" dirty="0" smtClean="0"/>
              <a:t>DI2 </a:t>
            </a:r>
            <a:r>
              <a:rPr lang="zh-CN" altLang="en-US" dirty="0" smtClean="0"/>
              <a:t>接通为反转）；</a:t>
            </a:r>
            <a:endParaRPr lang="zh-CN" altLang="en-US" dirty="0" smtClean="0"/>
          </a:p>
          <a:p>
            <a:pPr algn="ctr"/>
            <a:endParaRPr lang="en-US" altLang="zh-CN" dirty="0" smtClean="0"/>
          </a:p>
          <a:p>
            <a:pPr algn="ctr"/>
            <a:r>
              <a:rPr lang="zh-CN" altLang="en-US" dirty="0" smtClean="0"/>
              <a:t>多段速选择：多个 </a:t>
            </a:r>
            <a:r>
              <a:rPr lang="en-US" altLang="zh-CN" dirty="0" smtClean="0"/>
              <a:t>DI </a:t>
            </a:r>
            <a:r>
              <a:rPr lang="zh-CN" altLang="en-US" dirty="0" smtClean="0"/>
              <a:t>端子组合输入（如 </a:t>
            </a:r>
            <a:r>
              <a:rPr lang="en-US" altLang="zh-CN" dirty="0" smtClean="0"/>
              <a:t>DI1、DI2、DI3 </a:t>
            </a:r>
            <a:r>
              <a:rPr lang="zh-CN" altLang="en-US" dirty="0" smtClean="0"/>
              <a:t>的不同通断状态），可切换预设的多段运行频率（比如 000 对应 10</a:t>
            </a:r>
            <a:r>
              <a:rPr lang="en-US" altLang="zh-CN" dirty="0" smtClean="0"/>
              <a:t>Hz，001 </a:t>
            </a:r>
            <a:r>
              <a:rPr lang="zh-CN" altLang="en-US" dirty="0" smtClean="0"/>
              <a:t>对应 20</a:t>
            </a:r>
            <a:r>
              <a:rPr lang="en-US" altLang="zh-CN" dirty="0" smtClean="0"/>
              <a:t>Hz </a:t>
            </a:r>
            <a:r>
              <a:rPr lang="zh-CN" altLang="en-US" dirty="0" smtClean="0"/>
              <a:t>等）；</a:t>
            </a:r>
            <a:endParaRPr lang="zh-CN" altLang="en-US" dirty="0" smtClean="0"/>
          </a:p>
          <a:p>
            <a:pPr algn="ctr"/>
            <a:endParaRPr lang="en-US" altLang="zh-CN" dirty="0" smtClean="0"/>
          </a:p>
          <a:p>
            <a:pPr algn="ctr"/>
            <a:r>
              <a:rPr lang="zh-CN" altLang="en-US" dirty="0" smtClean="0"/>
              <a:t>故障复位：外接复位按钮，</a:t>
            </a:r>
            <a:r>
              <a:rPr lang="en-US" altLang="zh-CN" dirty="0" smtClean="0"/>
              <a:t>DI </a:t>
            </a:r>
            <a:r>
              <a:rPr lang="zh-CN" altLang="en-US" dirty="0" smtClean="0"/>
              <a:t>端子接收信号时清除变频器的当前故障报警。</a:t>
            </a:r>
            <a:endParaRPr lang="zh-CN" altLang="en-US" dirty="0" smtClean="0"/>
          </a:p>
        </p:txBody>
      </p:sp>
      <p:sp>
        <p:nvSpPr>
          <p:cNvPr id="17" name="下箭头 16"/>
          <p:cNvSpPr/>
          <p:nvPr>
            <p:custDataLst>
              <p:tags r:id="rId20"/>
            </p:custDataLst>
          </p:nvPr>
        </p:nvSpPr>
        <p:spPr>
          <a:xfrm rot="5400000">
            <a:off x="7006590" y="2722245"/>
            <a:ext cx="363220" cy="5911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6"/>
          <p:cNvSpPr txBox="1">
            <a:spLocks noChangeArrowheads="1"/>
          </p:cNvSpPr>
          <p:nvPr/>
        </p:nvSpPr>
        <p:spPr bwMode="auto">
          <a:xfrm>
            <a:off x="788987" y="375596"/>
            <a:ext cx="9549829" cy="9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en-US" altLang="zh-CN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01 </a:t>
            </a:r>
            <a:r>
              <a:rPr lang="zh-CN" altLang="en-US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变频器端子</a:t>
            </a:r>
            <a:r>
              <a:rPr lang="en-US" altLang="zh-CN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2800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整体</a:t>
            </a:r>
            <a:endParaRPr lang="zh-CN" altLang="en-US" sz="2800" dirty="0" smtClean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endParaRPr lang="en-US" altLang="zh-CN" sz="28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Oval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164075" y="2025661"/>
            <a:ext cx="1036137" cy="1037857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" name="Oval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429123" y="2209823"/>
            <a:ext cx="800338" cy="800338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Oval 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794017" y="2738219"/>
            <a:ext cx="1036137" cy="1036136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" name="Oval 8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456661" y="2717565"/>
            <a:ext cx="975896" cy="975896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" name="Oval 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847364" y="3108268"/>
            <a:ext cx="975896" cy="975896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" name="Oval 10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399872" y="3421518"/>
            <a:ext cx="975896" cy="975896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" name="Oval 1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561670" y="3153017"/>
            <a:ext cx="760750" cy="755588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" name="Freeform 12"/>
          <p:cNvSpPr/>
          <p:nvPr>
            <p:custDataLst>
              <p:tags r:id="rId8"/>
            </p:custDataLst>
          </p:nvPr>
        </p:nvSpPr>
        <p:spPr bwMode="auto">
          <a:xfrm>
            <a:off x="8167517" y="2278670"/>
            <a:ext cx="2419945" cy="3252984"/>
          </a:xfrm>
          <a:custGeom>
            <a:avLst/>
            <a:gdLst>
              <a:gd name="T0" fmla="*/ 203 w 595"/>
              <a:gd name="T1" fmla="*/ 800 h 800"/>
              <a:gd name="T2" fmla="*/ 419 w 595"/>
              <a:gd name="T3" fmla="*/ 800 h 800"/>
              <a:gd name="T4" fmla="*/ 335 w 595"/>
              <a:gd name="T5" fmla="*/ 556 h 800"/>
              <a:gd name="T6" fmla="*/ 473 w 595"/>
              <a:gd name="T7" fmla="*/ 332 h 800"/>
              <a:gd name="T8" fmla="*/ 587 w 595"/>
              <a:gd name="T9" fmla="*/ 344 h 800"/>
              <a:gd name="T10" fmla="*/ 388 w 595"/>
              <a:gd name="T11" fmla="*/ 338 h 800"/>
              <a:gd name="T12" fmla="*/ 463 w 595"/>
              <a:gd name="T13" fmla="*/ 247 h 800"/>
              <a:gd name="T14" fmla="*/ 595 w 595"/>
              <a:gd name="T15" fmla="*/ 210 h 800"/>
              <a:gd name="T16" fmla="*/ 484 w 595"/>
              <a:gd name="T17" fmla="*/ 219 h 800"/>
              <a:gd name="T18" fmla="*/ 498 w 595"/>
              <a:gd name="T19" fmla="*/ 102 h 800"/>
              <a:gd name="T20" fmla="*/ 476 w 595"/>
              <a:gd name="T21" fmla="*/ 209 h 800"/>
              <a:gd name="T22" fmla="*/ 324 w 595"/>
              <a:gd name="T23" fmla="*/ 342 h 800"/>
              <a:gd name="T24" fmla="*/ 322 w 595"/>
              <a:gd name="T25" fmla="*/ 187 h 800"/>
              <a:gd name="T26" fmla="*/ 394 w 595"/>
              <a:gd name="T27" fmla="*/ 95 h 800"/>
              <a:gd name="T28" fmla="*/ 309 w 595"/>
              <a:gd name="T29" fmla="*/ 170 h 800"/>
              <a:gd name="T30" fmla="*/ 272 w 595"/>
              <a:gd name="T31" fmla="*/ 61 h 800"/>
              <a:gd name="T32" fmla="*/ 178 w 595"/>
              <a:gd name="T33" fmla="*/ 0 h 800"/>
              <a:gd name="T34" fmla="*/ 273 w 595"/>
              <a:gd name="T35" fmla="*/ 135 h 800"/>
              <a:gd name="T36" fmla="*/ 207 w 595"/>
              <a:gd name="T37" fmla="*/ 96 h 800"/>
              <a:gd name="T38" fmla="*/ 108 w 595"/>
              <a:gd name="T39" fmla="*/ 91 h 800"/>
              <a:gd name="T40" fmla="*/ 59 w 595"/>
              <a:gd name="T41" fmla="*/ 60 h 800"/>
              <a:gd name="T42" fmla="*/ 115 w 595"/>
              <a:gd name="T43" fmla="*/ 102 h 800"/>
              <a:gd name="T44" fmla="*/ 227 w 595"/>
              <a:gd name="T45" fmla="*/ 124 h 800"/>
              <a:gd name="T46" fmla="*/ 282 w 595"/>
              <a:gd name="T47" fmla="*/ 203 h 800"/>
              <a:gd name="T48" fmla="*/ 274 w 595"/>
              <a:gd name="T49" fmla="*/ 424 h 800"/>
              <a:gd name="T50" fmla="*/ 217 w 595"/>
              <a:gd name="T51" fmla="*/ 372 h 800"/>
              <a:gd name="T52" fmla="*/ 136 w 595"/>
              <a:gd name="T53" fmla="*/ 299 h 800"/>
              <a:gd name="T54" fmla="*/ 123 w 595"/>
              <a:gd name="T55" fmla="*/ 209 h 800"/>
              <a:gd name="T56" fmla="*/ 130 w 595"/>
              <a:gd name="T57" fmla="*/ 312 h 800"/>
              <a:gd name="T58" fmla="*/ 0 w 595"/>
              <a:gd name="T59" fmla="*/ 318 h 800"/>
              <a:gd name="T60" fmla="*/ 131 w 595"/>
              <a:gd name="T61" fmla="*/ 330 h 800"/>
              <a:gd name="T62" fmla="*/ 230 w 595"/>
              <a:gd name="T63" fmla="*/ 430 h 800"/>
              <a:gd name="T64" fmla="*/ 257 w 595"/>
              <a:gd name="T65" fmla="*/ 485 h 800"/>
              <a:gd name="T66" fmla="*/ 92 w 595"/>
              <a:gd name="T67" fmla="*/ 502 h 800"/>
              <a:gd name="T68" fmla="*/ 190 w 595"/>
              <a:gd name="T69" fmla="*/ 482 h 800"/>
              <a:gd name="T70" fmla="*/ 275 w 595"/>
              <a:gd name="T71" fmla="*/ 605 h 800"/>
              <a:gd name="T72" fmla="*/ 203 w 595"/>
              <a:gd name="T73" fmla="*/ 800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95" h="800">
                <a:moveTo>
                  <a:pt x="203" y="800"/>
                </a:moveTo>
                <a:cubicBezTo>
                  <a:pt x="442" y="800"/>
                  <a:pt x="419" y="800"/>
                  <a:pt x="419" y="800"/>
                </a:cubicBezTo>
                <a:cubicBezTo>
                  <a:pt x="419" y="800"/>
                  <a:pt x="335" y="782"/>
                  <a:pt x="335" y="556"/>
                </a:cubicBezTo>
                <a:cubicBezTo>
                  <a:pt x="335" y="462"/>
                  <a:pt x="400" y="338"/>
                  <a:pt x="473" y="332"/>
                </a:cubicBezTo>
                <a:cubicBezTo>
                  <a:pt x="545" y="327"/>
                  <a:pt x="587" y="344"/>
                  <a:pt x="587" y="344"/>
                </a:cubicBezTo>
                <a:cubicBezTo>
                  <a:pt x="587" y="344"/>
                  <a:pt x="497" y="284"/>
                  <a:pt x="388" y="338"/>
                </a:cubicBezTo>
                <a:cubicBezTo>
                  <a:pt x="388" y="338"/>
                  <a:pt x="416" y="282"/>
                  <a:pt x="463" y="247"/>
                </a:cubicBezTo>
                <a:cubicBezTo>
                  <a:pt x="510" y="212"/>
                  <a:pt x="578" y="209"/>
                  <a:pt x="595" y="210"/>
                </a:cubicBezTo>
                <a:cubicBezTo>
                  <a:pt x="595" y="210"/>
                  <a:pt x="542" y="192"/>
                  <a:pt x="484" y="219"/>
                </a:cubicBezTo>
                <a:cubicBezTo>
                  <a:pt x="484" y="219"/>
                  <a:pt x="528" y="188"/>
                  <a:pt x="498" y="102"/>
                </a:cubicBezTo>
                <a:cubicBezTo>
                  <a:pt x="498" y="102"/>
                  <a:pt x="507" y="178"/>
                  <a:pt x="476" y="209"/>
                </a:cubicBezTo>
                <a:cubicBezTo>
                  <a:pt x="445" y="241"/>
                  <a:pt x="349" y="297"/>
                  <a:pt x="324" y="342"/>
                </a:cubicBezTo>
                <a:cubicBezTo>
                  <a:pt x="324" y="342"/>
                  <a:pt x="304" y="256"/>
                  <a:pt x="322" y="187"/>
                </a:cubicBezTo>
                <a:cubicBezTo>
                  <a:pt x="338" y="127"/>
                  <a:pt x="383" y="98"/>
                  <a:pt x="394" y="95"/>
                </a:cubicBezTo>
                <a:cubicBezTo>
                  <a:pt x="394" y="95"/>
                  <a:pt x="336" y="103"/>
                  <a:pt x="309" y="170"/>
                </a:cubicBezTo>
                <a:cubicBezTo>
                  <a:pt x="309" y="170"/>
                  <a:pt x="309" y="112"/>
                  <a:pt x="272" y="61"/>
                </a:cubicBezTo>
                <a:cubicBezTo>
                  <a:pt x="234" y="11"/>
                  <a:pt x="192" y="3"/>
                  <a:pt x="178" y="0"/>
                </a:cubicBezTo>
                <a:cubicBezTo>
                  <a:pt x="178" y="0"/>
                  <a:pt x="270" y="33"/>
                  <a:pt x="273" y="135"/>
                </a:cubicBezTo>
                <a:cubicBezTo>
                  <a:pt x="273" y="135"/>
                  <a:pt x="248" y="105"/>
                  <a:pt x="207" y="96"/>
                </a:cubicBezTo>
                <a:cubicBezTo>
                  <a:pt x="166" y="88"/>
                  <a:pt x="128" y="95"/>
                  <a:pt x="108" y="91"/>
                </a:cubicBezTo>
                <a:cubicBezTo>
                  <a:pt x="87" y="87"/>
                  <a:pt x="63" y="69"/>
                  <a:pt x="59" y="60"/>
                </a:cubicBezTo>
                <a:cubicBezTo>
                  <a:pt x="59" y="60"/>
                  <a:pt x="71" y="88"/>
                  <a:pt x="115" y="102"/>
                </a:cubicBezTo>
                <a:cubicBezTo>
                  <a:pt x="154" y="114"/>
                  <a:pt x="197" y="104"/>
                  <a:pt x="227" y="124"/>
                </a:cubicBezTo>
                <a:cubicBezTo>
                  <a:pt x="257" y="144"/>
                  <a:pt x="277" y="172"/>
                  <a:pt x="282" y="203"/>
                </a:cubicBezTo>
                <a:cubicBezTo>
                  <a:pt x="287" y="231"/>
                  <a:pt x="295" y="335"/>
                  <a:pt x="274" y="424"/>
                </a:cubicBezTo>
                <a:cubicBezTo>
                  <a:pt x="274" y="424"/>
                  <a:pt x="250" y="393"/>
                  <a:pt x="217" y="372"/>
                </a:cubicBezTo>
                <a:cubicBezTo>
                  <a:pt x="183" y="349"/>
                  <a:pt x="148" y="318"/>
                  <a:pt x="136" y="299"/>
                </a:cubicBezTo>
                <a:cubicBezTo>
                  <a:pt x="124" y="281"/>
                  <a:pt x="121" y="234"/>
                  <a:pt x="123" y="209"/>
                </a:cubicBezTo>
                <a:cubicBezTo>
                  <a:pt x="123" y="209"/>
                  <a:pt x="105" y="271"/>
                  <a:pt x="130" y="312"/>
                </a:cubicBezTo>
                <a:cubicBezTo>
                  <a:pt x="130" y="312"/>
                  <a:pt x="70" y="282"/>
                  <a:pt x="0" y="318"/>
                </a:cubicBezTo>
                <a:cubicBezTo>
                  <a:pt x="0" y="318"/>
                  <a:pt x="83" y="298"/>
                  <a:pt x="131" y="330"/>
                </a:cubicBezTo>
                <a:cubicBezTo>
                  <a:pt x="183" y="364"/>
                  <a:pt x="216" y="408"/>
                  <a:pt x="230" y="430"/>
                </a:cubicBezTo>
                <a:cubicBezTo>
                  <a:pt x="244" y="453"/>
                  <a:pt x="257" y="485"/>
                  <a:pt x="257" y="485"/>
                </a:cubicBezTo>
                <a:cubicBezTo>
                  <a:pt x="257" y="485"/>
                  <a:pt x="182" y="437"/>
                  <a:pt x="92" y="502"/>
                </a:cubicBezTo>
                <a:cubicBezTo>
                  <a:pt x="92" y="502"/>
                  <a:pt x="145" y="475"/>
                  <a:pt x="190" y="482"/>
                </a:cubicBezTo>
                <a:cubicBezTo>
                  <a:pt x="235" y="489"/>
                  <a:pt x="275" y="528"/>
                  <a:pt x="275" y="605"/>
                </a:cubicBezTo>
                <a:cubicBezTo>
                  <a:pt x="275" y="681"/>
                  <a:pt x="257" y="753"/>
                  <a:pt x="203" y="80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Oval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780248" y="1637540"/>
            <a:ext cx="1232347" cy="1232347"/>
          </a:xfrm>
          <a:prstGeom prst="ellipse">
            <a:avLst/>
          </a:prstGeom>
          <a:solidFill>
            <a:srgbClr val="0973DD"/>
          </a:solidFill>
          <a:ln>
            <a:noFill/>
          </a:ln>
        </p:spPr>
        <p:txBody>
          <a:bodyPr vert="horz" wrap="square" lIns="0" tIns="0" rIns="0" bIns="0" numCol="1" anchor="t" anchorCtr="0" compatLnSpc="1"/>
          <a:lstStyle/>
          <a:p>
            <a:pPr algn="ctr"/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19" name="Oval 14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012595" y="2046315"/>
            <a:ext cx="1232347" cy="1232347"/>
          </a:xfrm>
          <a:prstGeom prst="ellipse">
            <a:avLst/>
          </a:prstGeom>
          <a:solidFill>
            <a:srgbClr val="0973DD"/>
          </a:solidFill>
          <a:ln>
            <a:noFill/>
          </a:ln>
        </p:spPr>
        <p:txBody>
          <a:bodyPr vert="horz" wrap="square" lIns="0" tIns="0" rIns="0" bIns="0" numCol="1" anchor="t" anchorCtr="0" compatLnSpc="1"/>
          <a:lstStyle/>
          <a:p>
            <a:pPr algn="ctr"/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20" name="Oval 1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375515" y="3199797"/>
            <a:ext cx="1232347" cy="1232347"/>
          </a:xfrm>
          <a:prstGeom prst="ellipse">
            <a:avLst/>
          </a:prstGeom>
          <a:solidFill>
            <a:srgbClr val="0973DD"/>
          </a:solidFill>
          <a:ln>
            <a:noFill/>
          </a:ln>
        </p:spPr>
        <p:txBody>
          <a:bodyPr vert="horz" wrap="square" lIns="0" tIns="0" rIns="0" bIns="0" numCol="1" anchor="t" anchorCtr="0" compatLnSpc="1"/>
          <a:lstStyle/>
          <a:p>
            <a:pPr algn="ctr"/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29" name="TextBox 30"/>
          <p:cNvSpPr txBox="1"/>
          <p:nvPr>
            <p:custDataLst>
              <p:tags r:id="rId12"/>
            </p:custDataLst>
          </p:nvPr>
        </p:nvSpPr>
        <p:spPr>
          <a:xfrm>
            <a:off x="840605" y="1226009"/>
            <a:ext cx="1862834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数字量输入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</a:t>
            </a:r>
            <a:endParaRPr lang="en-US" altLang="zh-CN" sz="20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13"/>
            </p:custDataLst>
          </p:nvPr>
        </p:nvGrpSpPr>
        <p:grpSpPr>
          <a:xfrm>
            <a:off x="7561580" y="2386965"/>
            <a:ext cx="1232535" cy="1232535"/>
            <a:chOff x="6209" y="4151"/>
            <a:chExt cx="1941" cy="1941"/>
          </a:xfrm>
        </p:grpSpPr>
        <p:sp>
          <p:nvSpPr>
            <p:cNvPr id="13" name="Oval 13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209" y="4151"/>
              <a:ext cx="1941" cy="1941"/>
            </a:xfrm>
            <a:prstGeom prst="ellipse">
              <a:avLst/>
            </a:prstGeom>
            <a:solidFill>
              <a:srgbClr val="0973DD"/>
            </a:solidFill>
            <a:ln>
              <a:noFill/>
            </a:ln>
          </p:spPr>
          <p:txBody>
            <a:bodyPr vert="horz" wrap="square" lIns="0" tIns="0" rIns="0" bIns="0" numCol="1" anchor="t" anchorCtr="0" compatLnSpc="1"/>
            <a:lstStyle/>
            <a:p>
              <a:pPr algn="ctr"/>
              <a:endParaRPr lang="en-US" altLang="zh-CN" sz="24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38" name="TextBox 30"/>
            <p:cNvSpPr txBox="1"/>
            <p:nvPr>
              <p:custDataLst>
                <p:tags r:id="rId15"/>
              </p:custDataLst>
            </p:nvPr>
          </p:nvSpPr>
          <p:spPr>
            <a:xfrm>
              <a:off x="6536" y="4914"/>
              <a:ext cx="1305" cy="4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DO</a:t>
              </a:r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0" name="TextBox 30"/>
          <p:cNvSpPr txBox="1"/>
          <p:nvPr>
            <p:custDataLst>
              <p:tags r:id="rId16"/>
            </p:custDataLst>
          </p:nvPr>
        </p:nvSpPr>
        <p:spPr>
          <a:xfrm>
            <a:off x="8997114" y="2070006"/>
            <a:ext cx="828675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30"/>
          <p:cNvSpPr txBox="1"/>
          <p:nvPr>
            <p:custDataLst>
              <p:tags r:id="rId17"/>
            </p:custDataLst>
          </p:nvPr>
        </p:nvSpPr>
        <p:spPr>
          <a:xfrm>
            <a:off x="10216066" y="2507032"/>
            <a:ext cx="828675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TextBox 30"/>
          <p:cNvSpPr txBox="1"/>
          <p:nvPr>
            <p:custDataLst>
              <p:tags r:id="rId18"/>
            </p:custDataLst>
          </p:nvPr>
        </p:nvSpPr>
        <p:spPr>
          <a:xfrm>
            <a:off x="9541658" y="3661929"/>
            <a:ext cx="828675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AO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/>
          <p:cNvSpPr/>
          <p:nvPr>
            <p:custDataLst>
              <p:tags r:id="rId19"/>
            </p:custDataLst>
          </p:nvPr>
        </p:nvSpPr>
        <p:spPr>
          <a:xfrm>
            <a:off x="373380" y="1666240"/>
            <a:ext cx="6466840" cy="4566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ym typeface="+mn-ea"/>
              </a:rPr>
              <a:t>变频器根据内部状态，向外部设备输出开关量信号（继电器触点或晶体管输出），用于指示运行状态或触发外部动作。</a:t>
            </a:r>
            <a:endParaRPr lang="zh-CN" altLang="en-US" dirty="0" smtClean="0"/>
          </a:p>
          <a:p>
            <a:pPr algn="ctr"/>
            <a:endParaRPr lang="en-US" altLang="zh-CN" dirty="0" smtClean="0"/>
          </a:p>
          <a:p>
            <a:pPr algn="ctr"/>
            <a:r>
              <a:rPr lang="zh-CN" altLang="en-US" dirty="0" smtClean="0">
                <a:sym typeface="+mn-ea"/>
              </a:rPr>
              <a:t>运行状态指示：变频器运行时 </a:t>
            </a:r>
            <a:r>
              <a:rPr lang="en-US" altLang="zh-CN" dirty="0" smtClean="0">
                <a:sym typeface="+mn-ea"/>
              </a:rPr>
              <a:t>DO </a:t>
            </a:r>
            <a:r>
              <a:rPr lang="zh-CN" altLang="en-US" dirty="0" smtClean="0">
                <a:sym typeface="+mn-ea"/>
              </a:rPr>
              <a:t>端子输出“接通”，驱动外接指示灯亮，提示“电机运行中”；</a:t>
            </a:r>
            <a:endParaRPr lang="zh-CN" altLang="en-US" dirty="0" smtClean="0"/>
          </a:p>
          <a:p>
            <a:pPr algn="ctr"/>
            <a:endParaRPr lang="en-US" altLang="zh-CN" dirty="0" smtClean="0"/>
          </a:p>
          <a:p>
            <a:pPr algn="ctr"/>
            <a:r>
              <a:rPr lang="zh-CN" altLang="en-US" dirty="0" smtClean="0">
                <a:sym typeface="+mn-ea"/>
              </a:rPr>
              <a:t>故障报警输出：当变频器发生过载、过流、欠压等故障时，</a:t>
            </a:r>
            <a:r>
              <a:rPr lang="en-US" altLang="zh-CN" dirty="0" smtClean="0">
                <a:sym typeface="+mn-ea"/>
              </a:rPr>
              <a:t>DO </a:t>
            </a:r>
            <a:r>
              <a:rPr lang="zh-CN" altLang="en-US" dirty="0" smtClean="0">
                <a:sym typeface="+mn-ea"/>
              </a:rPr>
              <a:t>端子输出信号，驱动声光报警器或通知 </a:t>
            </a:r>
            <a:r>
              <a:rPr lang="en-US" altLang="zh-CN" dirty="0" smtClean="0">
                <a:sym typeface="+mn-ea"/>
              </a:rPr>
              <a:t>PLC </a:t>
            </a:r>
            <a:r>
              <a:rPr lang="zh-CN" altLang="en-US" dirty="0" smtClean="0">
                <a:sym typeface="+mn-ea"/>
              </a:rPr>
              <a:t>处理；</a:t>
            </a:r>
            <a:endParaRPr lang="zh-CN" altLang="en-US" dirty="0" smtClean="0"/>
          </a:p>
          <a:p>
            <a:pPr algn="ctr"/>
            <a:endParaRPr lang="en-US" altLang="zh-CN" dirty="0" smtClean="0"/>
          </a:p>
          <a:p>
            <a:pPr algn="ctr"/>
            <a:r>
              <a:rPr lang="zh-CN" altLang="en-US" dirty="0" smtClean="0">
                <a:sym typeface="+mn-ea"/>
              </a:rPr>
              <a:t>频率到达指示：当输出频率达到预设值（如 50</a:t>
            </a:r>
            <a:r>
              <a:rPr lang="en-US" altLang="zh-CN" dirty="0" smtClean="0">
                <a:sym typeface="+mn-ea"/>
              </a:rPr>
              <a:t>Hz）</a:t>
            </a:r>
            <a:r>
              <a:rPr lang="zh-CN" altLang="en-US" dirty="0" smtClean="0">
                <a:sym typeface="+mn-ea"/>
              </a:rPr>
              <a:t>时，</a:t>
            </a:r>
            <a:r>
              <a:rPr lang="en-US" altLang="zh-CN" dirty="0" smtClean="0">
                <a:sym typeface="+mn-ea"/>
              </a:rPr>
              <a:t>DO </a:t>
            </a:r>
            <a:r>
              <a:rPr lang="zh-CN" altLang="en-US" dirty="0" smtClean="0">
                <a:sym typeface="+mn-ea"/>
              </a:rPr>
              <a:t>端子接通，可用于控制后续工位的动作（如输送带启动）；</a:t>
            </a:r>
            <a:endParaRPr lang="zh-CN" altLang="en-US" dirty="0" smtClean="0"/>
          </a:p>
          <a:p>
            <a:pPr algn="ctr"/>
            <a:endParaRPr lang="en-US" altLang="zh-CN" dirty="0" smtClean="0"/>
          </a:p>
          <a:p>
            <a:pPr algn="ctr"/>
            <a:r>
              <a:rPr lang="zh-CN" altLang="en-US" dirty="0" smtClean="0">
                <a:sym typeface="+mn-ea"/>
              </a:rPr>
              <a:t>运行准备就绪：变频器上电初始化完成后，</a:t>
            </a:r>
            <a:r>
              <a:rPr lang="en-US" altLang="zh-CN" dirty="0" smtClean="0">
                <a:sym typeface="+mn-ea"/>
              </a:rPr>
              <a:t>DO </a:t>
            </a:r>
            <a:r>
              <a:rPr lang="zh-CN" altLang="en-US" dirty="0" smtClean="0">
                <a:sym typeface="+mn-ea"/>
              </a:rPr>
              <a:t>输出“就绪”信号，允许外部设备发送启动命令。</a:t>
            </a:r>
            <a:endParaRPr lang="zh-CN" altLang="en-US" dirty="0" smtClean="0"/>
          </a:p>
        </p:txBody>
      </p:sp>
      <p:sp>
        <p:nvSpPr>
          <p:cNvPr id="17" name="下箭头 16"/>
          <p:cNvSpPr/>
          <p:nvPr>
            <p:custDataLst>
              <p:tags r:id="rId20"/>
            </p:custDataLst>
          </p:nvPr>
        </p:nvSpPr>
        <p:spPr>
          <a:xfrm rot="5400000">
            <a:off x="7006590" y="2722245"/>
            <a:ext cx="363220" cy="5911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PA" val="v5.2.4"/>
</p:tagLst>
</file>

<file path=ppt/tags/tag10.xml><?xml version="1.0" encoding="utf-8"?>
<p:tagLst xmlns:p="http://schemas.openxmlformats.org/presentationml/2006/main">
  <p:tag name="KSO_WM_UNIT_SUBTYPE" val="a"/>
  <p:tag name="KSO_WM_UNIT_TEXT_LAYER_COUNT" val="1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5637_1*f*1"/>
  <p:tag name="KSO_WM_TEMPLATE_CATEGORY" val="custom"/>
  <p:tag name="KSO_WM_TEMPLATE_INDEX" val="20235637"/>
  <p:tag name="KSO_WM_UNIT_LAYERLEVEL" val="1"/>
  <p:tag name="KSO_WM_TAG_VERSION" val="3.0"/>
  <p:tag name="KSO_WM_BEAUTIFY_FLAG" val="#wm#"/>
  <p:tag name="KSO_WM_UNIT_PRESET_TEXT" val="单击此处输入你的正文，文字是您思想的提炼，为了最终演示发布的良好效果，请尽量言简意赅的阐述观点。根据需要可酌情增减文字，以便观者可以准确理解您所传达的信息。单击此处输入你的正文，文字是您思想的提炼，为了最终演示发布的良好效果&#10;请尽量言简意赅的阐述观点。根据需要可酌情增减文字，以便观者可以准确理解您所传达的信息。单击此处输入你的正文，文字是您思想的提炼，为了最终演示发布的良好效果，请尽量言简意赅的阐述观点。根据需要可酌情增减文字，以便观者可以准确理解您所传达的信息。"/>
  <p:tag name="KSO_WM_UNIT_TEXT_TYPE" val="1"/>
</p:tagLst>
</file>

<file path=ppt/tags/tag100.xml><?xml version="1.0" encoding="utf-8"?>
<p:tagLst xmlns:p="http://schemas.openxmlformats.org/presentationml/2006/main">
  <p:tag name="KSO_WM_DIAGRAM_VIRTUALLY_FRAME" val="{&quot;height&quot;:354.1702362204725,&quot;left&quot;:69.59464566929134,&quot;top&quot;:126.65377952755905,&quot;width&quot;:882.3107874015748}"/>
</p:tagLst>
</file>

<file path=ppt/tags/tag101.xml><?xml version="1.0" encoding="utf-8"?>
<p:tagLst xmlns:p="http://schemas.openxmlformats.org/presentationml/2006/main">
  <p:tag name="KSO_WM_DIAGRAM_VIRTUALLY_FRAME" val="{&quot;height&quot;:354.1702362204725,&quot;left&quot;:69.59464566929134,&quot;top&quot;:126.65377952755905,&quot;width&quot;:882.3107874015748}"/>
</p:tagLst>
</file>

<file path=ppt/tags/tag102.xml><?xml version="1.0" encoding="utf-8"?>
<p:tagLst xmlns:p="http://schemas.openxmlformats.org/presentationml/2006/main">
  <p:tag name="KSO_WM_DIAGRAM_VIRTUALLY_FRAME" val="{&quot;height&quot;:354.1702362204725,&quot;left&quot;:69.59464566929134,&quot;top&quot;:126.65377952755905,&quot;width&quot;:882.3107874015748}"/>
</p:tagLst>
</file>

<file path=ppt/tags/tag103.xml><?xml version="1.0" encoding="utf-8"?>
<p:tagLst xmlns:p="http://schemas.openxmlformats.org/presentationml/2006/main">
  <p:tag name="KSO_WM_DIAGRAM_VIRTUALLY_FRAME" val="{&quot;height&quot;:354.1702362204725,&quot;left&quot;:69.59464566929134,&quot;top&quot;:126.65377952755905,&quot;width&quot;:882.3107874015748}"/>
</p:tagLst>
</file>

<file path=ppt/tags/tag104.xml><?xml version="1.0" encoding="utf-8"?>
<p:tagLst xmlns:p="http://schemas.openxmlformats.org/presentationml/2006/main">
  <p:tag name="KSO_WM_DIAGRAM_VIRTUALLY_FRAME" val="{&quot;height&quot;:354.1702362204725,&quot;left&quot;:69.59464566929134,&quot;top&quot;:126.65377952755905,&quot;width&quot;:882.3107874015748}"/>
</p:tagLst>
</file>

<file path=ppt/tags/tag105.xml><?xml version="1.0" encoding="utf-8"?>
<p:tagLst xmlns:p="http://schemas.openxmlformats.org/presentationml/2006/main">
  <p:tag name="KSO_WM_DIAGRAM_VIRTUALLY_FRAME" val="{&quot;height&quot;:354.1702362204725,&quot;left&quot;:69.59464566929134,&quot;top&quot;:126.65377952755905,&quot;width&quot;:882.3107874015748}"/>
</p:tagLst>
</file>

<file path=ppt/tags/tag106.xml><?xml version="1.0" encoding="utf-8"?>
<p:tagLst xmlns:p="http://schemas.openxmlformats.org/presentationml/2006/main">
  <p:tag name="KSO_WM_DIAGRAM_VIRTUALLY_FRAME" val="{&quot;height&quot;:354.1702362204725,&quot;left&quot;:69.59464566929134,&quot;top&quot;:126.65377952755905,&quot;width&quot;:882.3107874015748}"/>
</p:tagLst>
</file>

<file path=ppt/tags/tag107.xml><?xml version="1.0" encoding="utf-8"?>
<p:tagLst xmlns:p="http://schemas.openxmlformats.org/presentationml/2006/main">
  <p:tag name="KSO_WM_DIAGRAM_VIRTUALLY_FRAME" val="{&quot;height&quot;:354.1702362204725,&quot;left&quot;:69.59464566929134,&quot;top&quot;:126.65377952755905,&quot;width&quot;:882.3107874015748}"/>
</p:tagLst>
</file>

<file path=ppt/tags/tag108.xml><?xml version="1.0" encoding="utf-8"?>
<p:tagLst xmlns:p="http://schemas.openxmlformats.org/presentationml/2006/main">
  <p:tag name="KSO_WM_DIAGRAM_VIRTUALLY_FRAME" val="{&quot;height&quot;:354.1702362204725,&quot;left&quot;:69.59464566929134,&quot;top&quot;:126.65377952755905,&quot;width&quot;:882.3107874015748}"/>
</p:tagLst>
</file>

<file path=ppt/tags/tag10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c_f"/>
  <p:tag name="KSO_WM_UNIT_INDEX" val="1_1"/>
  <p:tag name="KSO_WM_UNIT_ID" val="custom20231170_1*c_f*1_1"/>
  <p:tag name="KSO_WM_TEMPLATE_CATEGORY" val="custom"/>
  <p:tag name="KSO_WM_TEMPLATE_INDEX" val="20231170"/>
  <p:tag name="KSO_WM_UNIT_LAYERLEVEL" val="1_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TEXT_TYPE" val="1"/>
  <p:tag name="KSO_WM_UNIT_TEXT_LAYER_COUNT" val="1"/>
  <p:tag name="KSO_WM_UNIT_PRESET_TEXT" val="单击此处添加文本具体内容，简明扼要地阐述您的观点。根据需要可酌情增减文字，以便观者准确地理解您传达的思想"/>
</p:tagLst>
</file>

<file path=ppt/tags/tag11.xml><?xml version="1.0" encoding="utf-8"?>
<p:tagLst xmlns:p="http://schemas.openxmlformats.org/presentationml/2006/main">
  <p:tag name="KSO_WM_SLIDE_ID" val="custom20235637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07*540"/>
  <p:tag name="KSO_WM_SLIDE_POSITION" val="-1*0"/>
  <p:tag name="KSO_WM_TAG_VERSION" val="3.0"/>
  <p:tag name="KSO_WM_BEAUTIFY_FLAG" val="#wm#"/>
  <p:tag name="KSO_WM_TEMPLATE_CATEGORY" val="custom"/>
  <p:tag name="KSO_WM_TEMPLATE_INDEX" val="20235637"/>
  <p:tag name="KSO_WM_SLIDE_LAYOUT" val="a_f_i"/>
  <p:tag name="KSO_WM_SLIDE_LAYOUT_CNT" val="1_1_1"/>
  <p:tag name="KSO_WM_SLIDE_LAYOUT_INFO" val="{&quot;direction&quot;:1,&quot;id&quot;:&quot;2021-09-02T20:34:45&quot;,&quot;maxSize&quot;:{&quot;size1&quot;:35},&quot;minSize&quot;:{&quot;size1&quot;:35},&quot;normalSize&quot;:{&quot;size1&quot;:35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id&quot;:&quot;2021-09-02T20:34:45&quot;,&quot;margin&quot;:{&quot;bottom&quot;:5.5029997825622559,&quot;left&quot;:1.2450000047683716,&quot;right&quot;:1.2960000038146973,&quot;top&quot;:3.3870000839233398},&quot;type&quot;:0},{&quot;id&quot;:&quot;2021-09-02T20:34:45&quot;,&quot;margin&quot;:{&quot;bottom&quot;:2.5399999618530273,&quot;left&quot;:1.6920000314712524,&quot;right&quot;:1.8980000019073486,&quot;top&quot;:2.5399999618530273},&quot;type&quot;:0}],&quot;type&quot;:0}"/>
  <p:tag name="KSO_WM_SLIDE_CAN_ADD_NAVIGATION" val="1"/>
  <p:tag name="KSO_WM_SLIDE_BACKGROUND" val="[&quot;leftRight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c937b7b7ee298d401b013"/>
  <p:tag name="KSO_WM_CHIP_FILLPROP" val="[[{&quot;text_align&quot;:&quot;lm&quot;,&quot;text_direction&quot;:&quot;horizontal&quot;,&quot;support_big_font&quot;:false,&quot;picture_toward&quot;:0,&quot;picture_dockside&quot;:[],&quot;fill_id&quot;:&quot;350ec91c9ad44fdbb206e19c2af94b5f&quot;,&quot;fill_align&quot;:&quot;cm&quot;,&quot;chip_types&quot;:[&quot;text&quot;,&quot;header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7dc253cee86c47f8a027a0eb4441b5ce&quot;,&quot;fill_align&quot;:&quot;cm&quot;,&quot;chip_types&quot;:[&quot;diagram&quot;,&quot;text&quot;,&quot;picture&quot;,&quot;chart&quot;,&quot;table&quot;,&quot;video&quot;]}]]"/>
  <p:tag name="KSO_WM_CHIP_DECFILLPROP" val="[]"/>
  <p:tag name="KSO_WM_CHIP_GROUPID" val="5f6c937b7b7ee298d401b012"/>
  <p:tag name="KSO_WM_SLIDE_BK_DARK_LIGHT" val="2"/>
  <p:tag name="KSO_WM_SLIDE_BACKGROUND_TYPE" val="leftRight"/>
  <p:tag name="KSO_WM_SLIDE_SUPPORT_FEATURE_TYPE" val="0"/>
  <p:tag name="KSO_WM_TEMPLATE_ASSEMBLE_XID" val="6130c4e1c26b0a66a1c57d35"/>
  <p:tag name="KSO_WM_TEMPLATE_ASSEMBLE_GROUPID" val="6130c4e1c26b0a66a1c57d35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31170"/>
  <p:tag name="KSO_WM_SLIDE_ID" val="custom20231170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413.9*68.2"/>
  <p:tag name="KSO_WM_SLIDE_POSITION" val="79.65*184.8"/>
  <p:tag name="KSO_WM_TAG_VERSION" val="3.0"/>
  <p:tag name="KSO_WM_SLIDE_LAYOUT" val="a_d_α_c"/>
  <p:tag name="KSO_WM_SLIDE_LAYOUT_CNT" val="1_1_1_1"/>
</p:tagLst>
</file>

<file path=ppt/tags/tag111.xml><?xml version="1.0" encoding="utf-8"?>
<p:tagLst xmlns:p="http://schemas.openxmlformats.org/presentationml/2006/main">
  <p:tag name="KSO_WM_BEAUTIFY_FLAG" val="#wm#"/>
  <p:tag name="KSO_WM_TEMPLATE_CATEGORY" val="custom"/>
  <p:tag name="KSO_WM_TEMPLATE_INDEX" val="20231170"/>
  <p:tag name="KSO_WM_SLIDE_ID" val="custom20231170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413.9*68.2"/>
  <p:tag name="KSO_WM_SLIDE_POSITION" val="79.65*184.8"/>
  <p:tag name="KSO_WM_TAG_VERSION" val="3.0"/>
  <p:tag name="KSO_WM_SLIDE_LAYOUT" val="a_d_α_c"/>
  <p:tag name="KSO_WM_SLIDE_LAYOUT_CNT" val="1_1_1_1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31170"/>
  <p:tag name="KSO_WM_SLIDE_ID" val="custom20231170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413.9*68.2"/>
  <p:tag name="KSO_WM_SLIDE_POSITION" val="79.65*184.8"/>
  <p:tag name="KSO_WM_TAG_VERSION" val="3.0"/>
  <p:tag name="KSO_WM_SLIDE_LAYOUT" val="a_d_α_c"/>
  <p:tag name="KSO_WM_SLIDE_LAYOUT_CNT" val="1_1_1_1"/>
</p:tagLst>
</file>

<file path=ppt/tags/tag113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14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15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16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17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18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19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2.xml><?xml version="1.0" encoding="utf-8"?>
<p:tagLst xmlns:p="http://schemas.openxmlformats.org/presentationml/2006/main">
  <p:tag name="KSO_WM_DIAGRAM_VIRTUALLY_FRAME" val="{&quot;height&quot;:307.76370078740155,&quot;left&quot;:120.3312598425197,&quot;top&quot;:97.31606299212598,&quot;width&quot;:653.0820472440944}"/>
</p:tagLst>
</file>

<file path=ppt/tags/tag120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21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22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23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24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25.xml><?xml version="1.0" encoding="utf-8"?>
<p:tagLst xmlns:p="http://schemas.openxmlformats.org/presentationml/2006/main">
  <p:tag name="KSO_WM_DIAGRAM_VIRTUALLY_FRAME" val="{&quot;height&quot;:387.2,&quot;left&quot;:62.85,&quot;top&quot;:106.4,&quot;width&quot;:410}"/>
</p:tagLst>
</file>

<file path=ppt/tags/tag126.xml><?xml version="1.0" encoding="utf-8"?>
<p:tagLst xmlns:p="http://schemas.openxmlformats.org/presentationml/2006/main">
  <p:tag name="KSO_WM_DIAGRAM_VIRTUALLY_FRAME" val="{&quot;height&quot;:387.2,&quot;left&quot;:62.85,&quot;top&quot;:106.4,&quot;width&quot;:410}"/>
</p:tagLst>
</file>

<file path=ppt/tags/tag127.xml><?xml version="1.0" encoding="utf-8"?>
<p:tagLst xmlns:p="http://schemas.openxmlformats.org/presentationml/2006/main">
  <p:tag name="KSO_WM_DIAGRAM_VIRTUALLY_FRAME" val="{&quot;height&quot;:387.2,&quot;left&quot;:62.85,&quot;top&quot;:106.4,&quot;width&quot;:410}"/>
</p:tagLst>
</file>

<file path=ppt/tags/tag128.xml><?xml version="1.0" encoding="utf-8"?>
<p:tagLst xmlns:p="http://schemas.openxmlformats.org/presentationml/2006/main">
  <p:tag name="KSO_WM_DIAGRAM_VIRTUALLY_FRAME" val="{&quot;height&quot;:387.2,&quot;left&quot;:62.85,&quot;top&quot;:106.4,&quot;width&quot;:410}"/>
</p:tagLst>
</file>

<file path=ppt/tags/tag129.xml><?xml version="1.0" encoding="utf-8"?>
<p:tagLst xmlns:p="http://schemas.openxmlformats.org/presentationml/2006/main">
  <p:tag name="KSO_WM_DIAGRAM_VIRTUALLY_FRAME" val="{&quot;height&quot;:387.2,&quot;left&quot;:62.85,&quot;top&quot;:106.4,&quot;width&quot;:410}"/>
</p:tagLst>
</file>

<file path=ppt/tags/tag13.xml><?xml version="1.0" encoding="utf-8"?>
<p:tagLst xmlns:p="http://schemas.openxmlformats.org/presentationml/2006/main">
  <p:tag name="KSO_WM_DIAGRAM_VIRTUALLY_FRAME" val="{&quot;height&quot;:307.76370078740155,&quot;left&quot;:120.3312598425197,&quot;top&quot;:97.31606299212598,&quot;width&quot;:653.0820472440944}"/>
</p:tagLst>
</file>

<file path=ppt/tags/tag130.xml><?xml version="1.0" encoding="utf-8"?>
<p:tagLst xmlns:p="http://schemas.openxmlformats.org/presentationml/2006/main">
  <p:tag name="KSO_WM_DIAGRAM_VIRTUALLY_FRAME" val="{&quot;height&quot;:387.2,&quot;left&quot;:62.85,&quot;top&quot;:106.4,&quot;width&quot;:410}"/>
</p:tagLst>
</file>

<file path=ppt/tags/tag131.xml><?xml version="1.0" encoding="utf-8"?>
<p:tagLst xmlns:p="http://schemas.openxmlformats.org/presentationml/2006/main">
  <p:tag name="KSO_WM_DIAGRAM_VIRTUALLY_FRAME" val="{&quot;height&quot;:387.2,&quot;left&quot;:62.85,&quot;top&quot;:106.4,&quot;width&quot;:410}"/>
</p:tagLst>
</file>

<file path=ppt/tags/tag132.xml><?xml version="1.0" encoding="utf-8"?>
<p:tagLst xmlns:p="http://schemas.openxmlformats.org/presentationml/2006/main">
  <p:tag name="KSO_WM_DIAGRAM_VIRTUALLY_FRAME" val="{&quot;height&quot;:387.2,&quot;left&quot;:62.85,&quot;top&quot;:106.4,&quot;width&quot;:410}"/>
</p:tagLst>
</file>

<file path=ppt/tags/tag133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34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35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36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37.xml><?xml version="1.0" encoding="utf-8"?>
<p:tagLst xmlns:p="http://schemas.openxmlformats.org/presentationml/2006/main">
  <p:tag name="KSO_WM_DIAGRAM_VIRTUALLY_FRAME" val="{&quot;height&quot;:280,&quot;left&quot;:350,&quot;top&quot;:210,&quot;width&quot;:550}"/>
</p:tagLst>
</file>

<file path=ppt/tags/tag138.xml><?xml version="1.0" encoding="utf-8"?>
<p:tagLst xmlns:p="http://schemas.openxmlformats.org/presentationml/2006/main">
  <p:tag name="KSO_WM_DIAGRAM_VIRTUALLY_FRAME" val="{&quot;height&quot;:280,&quot;left&quot;:350,&quot;top&quot;:210,&quot;width&quot;:550}"/>
</p:tagLst>
</file>

<file path=ppt/tags/tag139.xml><?xml version="1.0" encoding="utf-8"?>
<p:tagLst xmlns:p="http://schemas.openxmlformats.org/presentationml/2006/main">
  <p:tag name="KSO_WM_DIAGRAM_VIRTUALLY_FRAME" val="{&quot;height&quot;:280,&quot;left&quot;:350,&quot;top&quot;:210,&quot;width&quot;:550}"/>
</p:tagLst>
</file>

<file path=ppt/tags/tag14.xml><?xml version="1.0" encoding="utf-8"?>
<p:tagLst xmlns:p="http://schemas.openxmlformats.org/presentationml/2006/main">
  <p:tag name="KSO_WM_DIAGRAM_VIRTUALLY_FRAME" val="{&quot;height&quot;:307.76370078740155,&quot;left&quot;:120.3312598425197,&quot;top&quot;:97.31606299212598,&quot;width&quot;:653.0820472440944}"/>
</p:tagLst>
</file>

<file path=ppt/tags/tag140.xml><?xml version="1.0" encoding="utf-8"?>
<p:tagLst xmlns:p="http://schemas.openxmlformats.org/presentationml/2006/main">
  <p:tag name="KSO_WM_DIAGRAM_VIRTUALLY_FRAME" val="{&quot;height&quot;:280,&quot;left&quot;:350,&quot;top&quot;:210,&quot;width&quot;:550}"/>
</p:tagLst>
</file>

<file path=ppt/tags/tag141.xml><?xml version="1.0" encoding="utf-8"?>
<p:tagLst xmlns:p="http://schemas.openxmlformats.org/presentationml/2006/main">
  <p:tag name="KSO_WM_DIAGRAM_VIRTUALLY_FRAME" val="{&quot;height&quot;:280,&quot;left&quot;:350,&quot;top&quot;:210,&quot;width&quot;:550}"/>
</p:tagLst>
</file>

<file path=ppt/tags/tag142.xml><?xml version="1.0" encoding="utf-8"?>
<p:tagLst xmlns:p="http://schemas.openxmlformats.org/presentationml/2006/main">
  <p:tag name="KSO_WM_DIAGRAM_VIRTUALLY_FRAME" val="{&quot;height&quot;:280,&quot;left&quot;:350,&quot;top&quot;:210,&quot;width&quot;:550}"/>
</p:tagLst>
</file>

<file path=ppt/tags/tag143.xml><?xml version="1.0" encoding="utf-8"?>
<p:tagLst xmlns:p="http://schemas.openxmlformats.org/presentationml/2006/main">
  <p:tag name="KSO_WM_DIAGRAM_VIRTUALLY_FRAME" val="{&quot;height&quot;:280,&quot;left&quot;:350,&quot;top&quot;:210,&quot;width&quot;:550}"/>
</p:tagLst>
</file>

<file path=ppt/tags/tag144.xml><?xml version="1.0" encoding="utf-8"?>
<p:tagLst xmlns:p="http://schemas.openxmlformats.org/presentationml/2006/main">
  <p:tag name="KSO_WM_DIAGRAM_VIRTUALLY_FRAME" val="{&quot;height&quot;:280,&quot;left&quot;:350,&quot;top&quot;:210,&quot;width&quot;:550}"/>
</p:tagLst>
</file>

<file path=ppt/tags/tag145.xml><?xml version="1.0" encoding="utf-8"?>
<p:tagLst xmlns:p="http://schemas.openxmlformats.org/presentationml/2006/main">
  <p:tag name="KSO_WM_DIAGRAM_VIRTUALLY_FRAME" val="{&quot;height&quot;:280,&quot;left&quot;:350,&quot;top&quot;:210,&quot;width&quot;:550}"/>
</p:tagLst>
</file>

<file path=ppt/tags/tag146.xml><?xml version="1.0" encoding="utf-8"?>
<p:tagLst xmlns:p="http://schemas.openxmlformats.org/presentationml/2006/main">
  <p:tag name="KSO_WM_DIAGRAM_VIRTUALLY_FRAME" val="{&quot;height&quot;:280,&quot;left&quot;:350,&quot;top&quot;:210,&quot;width&quot;:550}"/>
</p:tagLst>
</file>

<file path=ppt/tags/tag147.xml><?xml version="1.0" encoding="utf-8"?>
<p:tagLst xmlns:p="http://schemas.openxmlformats.org/presentationml/2006/main">
  <p:tag name="KSO_WM_DIAGRAM_VIRTUALLY_FRAME" val="{&quot;height&quot;:310,&quot;left&quot;:60,&quot;top&quot;:190,&quot;width&quot;:840}"/>
</p:tagLst>
</file>

<file path=ppt/tags/tag148.xml><?xml version="1.0" encoding="utf-8"?>
<p:tagLst xmlns:p="http://schemas.openxmlformats.org/presentationml/2006/main">
  <p:tag name="KSO_WM_DIAGRAM_VIRTUALLY_FRAME" val="{&quot;height&quot;:310,&quot;left&quot;:60,&quot;top&quot;:190,&quot;width&quot;:840}"/>
</p:tagLst>
</file>

<file path=ppt/tags/tag149.xml><?xml version="1.0" encoding="utf-8"?>
<p:tagLst xmlns:p="http://schemas.openxmlformats.org/presentationml/2006/main">
  <p:tag name="KSO_WM_DIAGRAM_VIRTUALLY_FRAME" val="{&quot;height&quot;:310,&quot;left&quot;:60,&quot;top&quot;:190,&quot;width&quot;:840}"/>
</p:tagLst>
</file>

<file path=ppt/tags/tag15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150.xml><?xml version="1.0" encoding="utf-8"?>
<p:tagLst xmlns:p="http://schemas.openxmlformats.org/presentationml/2006/main">
  <p:tag name="KSO_WM_DIAGRAM_VIRTUALLY_FRAME" val="{&quot;height&quot;:310,&quot;left&quot;:60,&quot;top&quot;:190,&quot;width&quot;:840}"/>
</p:tagLst>
</file>

<file path=ppt/tags/tag151.xml><?xml version="1.0" encoding="utf-8"?>
<p:tagLst xmlns:p="http://schemas.openxmlformats.org/presentationml/2006/main">
  <p:tag name="KSO_WM_DIAGRAM_VIRTUALLY_FRAME" val="{&quot;height&quot;:310,&quot;left&quot;:60,&quot;top&quot;:190,&quot;width&quot;:840}"/>
</p:tagLst>
</file>

<file path=ppt/tags/tag152.xml><?xml version="1.0" encoding="utf-8"?>
<p:tagLst xmlns:p="http://schemas.openxmlformats.org/presentationml/2006/main">
  <p:tag name="KSO_WM_DIAGRAM_VIRTUALLY_FRAME" val="{&quot;height&quot;:310,&quot;left&quot;:60,&quot;top&quot;:190,&quot;width&quot;:840}"/>
</p:tagLst>
</file>

<file path=ppt/tags/tag153.xml><?xml version="1.0" encoding="utf-8"?>
<p:tagLst xmlns:p="http://schemas.openxmlformats.org/presentationml/2006/main">
  <p:tag name="KSO_WM_DIAGRAM_VIRTUALLY_FRAME" val="{&quot;height&quot;:310,&quot;left&quot;:60,&quot;top&quot;:190,&quot;width&quot;:840}"/>
</p:tagLst>
</file>

<file path=ppt/tags/tag154.xml><?xml version="1.0" encoding="utf-8"?>
<p:tagLst xmlns:p="http://schemas.openxmlformats.org/presentationml/2006/main">
  <p:tag name="KSO_WM_DIAGRAM_VIRTUALLY_FRAME" val="{&quot;height&quot;:310,&quot;left&quot;:60,&quot;top&quot;:190,&quot;width&quot;:840}"/>
</p:tagLst>
</file>

<file path=ppt/tags/tag155.xml><?xml version="1.0" encoding="utf-8"?>
<p:tagLst xmlns:p="http://schemas.openxmlformats.org/presentationml/2006/main">
  <p:tag name="KSO_WM_DIAGRAM_VIRTUALLY_FRAME" val="{&quot;height&quot;:310,&quot;left&quot;:60,&quot;top&quot;:190,&quot;width&quot;:840}"/>
</p:tagLst>
</file>

<file path=ppt/tags/tag156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57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58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59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6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160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61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62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63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64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65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66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67.xml><?xml version="1.0" encoding="utf-8"?>
<p:tagLst xmlns:p="http://schemas.openxmlformats.org/presentationml/2006/main">
  <p:tag name="KSO_WM_DIAGRAM_VIRTUALLY_FRAME" val="{&quot;height&quot;:388.5,&quot;left&quot;:60,&quot;top&quot;:111.5,&quot;width&quot;:850}"/>
</p:tagLst>
</file>

<file path=ppt/tags/tag168.xml><?xml version="1.0" encoding="utf-8"?>
<p:tagLst xmlns:p="http://schemas.openxmlformats.org/presentationml/2006/main">
  <p:tag name="KSO_WM_DIAGRAM_VIRTUALLY_FRAME" val="{&quot;height&quot;:330,&quot;left&quot;:60,&quot;top&quot;:150,&quot;width&quot;:840}"/>
</p:tagLst>
</file>

<file path=ppt/tags/tag169.xml><?xml version="1.0" encoding="utf-8"?>
<p:tagLst xmlns:p="http://schemas.openxmlformats.org/presentationml/2006/main">
  <p:tag name="KSO_WM_DIAGRAM_VIRTUALLY_FRAME" val="{&quot;height&quot;:330,&quot;left&quot;:60,&quot;top&quot;:150,&quot;width&quot;:840}"/>
</p:tagLst>
</file>

<file path=ppt/tags/tag17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170.xml><?xml version="1.0" encoding="utf-8"?>
<p:tagLst xmlns:p="http://schemas.openxmlformats.org/presentationml/2006/main">
  <p:tag name="KSO_WM_DIAGRAM_VIRTUALLY_FRAME" val="{&quot;height&quot;:330,&quot;left&quot;:60,&quot;top&quot;:150,&quot;width&quot;:840}"/>
</p:tagLst>
</file>

<file path=ppt/tags/tag171.xml><?xml version="1.0" encoding="utf-8"?>
<p:tagLst xmlns:p="http://schemas.openxmlformats.org/presentationml/2006/main">
  <p:tag name="KSO_WM_DIAGRAM_VIRTUALLY_FRAME" val="{&quot;height&quot;:330,&quot;left&quot;:60,&quot;top&quot;:150,&quot;width&quot;:840}"/>
</p:tagLst>
</file>

<file path=ppt/tags/tag172.xml><?xml version="1.0" encoding="utf-8"?>
<p:tagLst xmlns:p="http://schemas.openxmlformats.org/presentationml/2006/main">
  <p:tag name="KSO_WM_DIAGRAM_VIRTUALLY_FRAME" val="{&quot;height&quot;:330,&quot;left&quot;:60,&quot;top&quot;:150,&quot;width&quot;:840}"/>
</p:tagLst>
</file>

<file path=ppt/tags/tag173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74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75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76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77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78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79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8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180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81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82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83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84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85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86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87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88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89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9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190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91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92.xml><?xml version="1.0" encoding="utf-8"?>
<p:tagLst xmlns:p="http://schemas.openxmlformats.org/presentationml/2006/main">
  <p:tag name="KSO_WM_DIAGRAM_VIRTUALLY_FRAME" val="{&quot;height&quot;:392,&quot;left&quot;:400,&quot;top&quot;:130,&quot;width&quot;:500}"/>
</p:tagLst>
</file>

<file path=ppt/tags/tag193.xml><?xml version="1.0" encoding="utf-8"?>
<p:tagLst xmlns:p="http://schemas.openxmlformats.org/presentationml/2006/main">
  <p:tag name="KSO_WM_DIAGRAM_VIRTUALLY_FRAME" val="{&quot;height&quot;:386,&quot;left&quot;:60,&quot;top&quot;:129,&quot;width&quot;:893}"/>
</p:tagLst>
</file>

<file path=ppt/tags/tag194.xml><?xml version="1.0" encoding="utf-8"?>
<p:tagLst xmlns:p="http://schemas.openxmlformats.org/presentationml/2006/main">
  <p:tag name="KSO_WM_DIAGRAM_VIRTUALLY_FRAME" val="{&quot;height&quot;:386,&quot;left&quot;:60,&quot;top&quot;:129,&quot;width&quot;:893}"/>
</p:tagLst>
</file>

<file path=ppt/tags/tag195.xml><?xml version="1.0" encoding="utf-8"?>
<p:tagLst xmlns:p="http://schemas.openxmlformats.org/presentationml/2006/main">
  <p:tag name="KSO_WM_DIAGRAM_VIRTUALLY_FRAME" val="{&quot;height&quot;:386,&quot;left&quot;:60,&quot;top&quot;:129,&quot;width&quot;:893}"/>
</p:tagLst>
</file>

<file path=ppt/tags/tag196.xml><?xml version="1.0" encoding="utf-8"?>
<p:tagLst xmlns:p="http://schemas.openxmlformats.org/presentationml/2006/main">
  <p:tag name="KSO_WM_DIAGRAM_VIRTUALLY_FRAME" val="{&quot;height&quot;:386,&quot;left&quot;:60,&quot;top&quot;:129,&quot;width&quot;:893}"/>
</p:tagLst>
</file>

<file path=ppt/tags/tag197.xml><?xml version="1.0" encoding="utf-8"?>
<p:tagLst xmlns:p="http://schemas.openxmlformats.org/presentationml/2006/main">
  <p:tag name="KSO_WM_DIAGRAM_VIRTUALLY_FRAME" val="{&quot;height&quot;:386,&quot;left&quot;:60,&quot;top&quot;:129,&quot;width&quot;:893}"/>
</p:tagLst>
</file>

<file path=ppt/tags/tag198.xml><?xml version="1.0" encoding="utf-8"?>
<p:tagLst xmlns:p="http://schemas.openxmlformats.org/presentationml/2006/main">
  <p:tag name="KSO_WM_DIAGRAM_VIRTUALLY_FRAME" val="{&quot;height&quot;:386,&quot;left&quot;:60,&quot;top&quot;:129,&quot;width&quot;:893}"/>
</p:tagLst>
</file>

<file path=ppt/tags/tag199.xml><?xml version="1.0" encoding="utf-8"?>
<p:tagLst xmlns:p="http://schemas.openxmlformats.org/presentationml/2006/main">
  <p:tag name="KSO_WM_DIAGRAM_VIRTUALLY_FRAME" val="{&quot;height&quot;:386,&quot;left&quot;:60,&quot;top&quot;:129,&quot;width&quot;:893}"/>
</p:tagLst>
</file>

<file path=ppt/tags/tag2.xml><?xml version="1.0" encoding="utf-8"?>
<p:tagLst xmlns:p="http://schemas.openxmlformats.org/presentationml/2006/main">
  <p:tag name="PA" val="v5.2.4"/>
</p:tagLst>
</file>

<file path=ppt/tags/tag20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200.xml><?xml version="1.0" encoding="utf-8"?>
<p:tagLst xmlns:p="http://schemas.openxmlformats.org/presentationml/2006/main">
  <p:tag name="KSO_WM_DIAGRAM_VIRTUALLY_FRAME" val="{&quot;height&quot;:386,&quot;left&quot;:60,&quot;top&quot;:129,&quot;width&quot;:893}"/>
</p:tagLst>
</file>

<file path=ppt/tags/tag201.xml><?xml version="1.0" encoding="utf-8"?>
<p:tagLst xmlns:p="http://schemas.openxmlformats.org/presentationml/2006/main">
  <p:tag name="KSO_WM_DIAGRAM_VIRTUALLY_FRAME" val="{&quot;height&quot;:386,&quot;left&quot;:60,&quot;top&quot;:129,&quot;width&quot;:893}"/>
</p:tagLst>
</file>

<file path=ppt/tags/tag202.xml><?xml version="1.0" encoding="utf-8"?>
<p:tagLst xmlns:p="http://schemas.openxmlformats.org/presentationml/2006/main">
  <p:tag name="KSO_WM_DIAGRAM_VIRTUALLY_FRAME" val="{&quot;height&quot;:386,&quot;left&quot;:60,&quot;top&quot;:129,&quot;width&quot;:893}"/>
</p:tagLst>
</file>

<file path=ppt/tags/tag203.xml><?xml version="1.0" encoding="utf-8"?>
<p:tagLst xmlns:p="http://schemas.openxmlformats.org/presentationml/2006/main">
  <p:tag name="KSO_WM_DIAGRAM_VIRTUALLY_FRAME" val="{&quot;height&quot;:386,&quot;left&quot;:60,&quot;top&quot;:129,&quot;width&quot;:893}"/>
</p:tagLst>
</file>

<file path=ppt/tags/tag204.xml><?xml version="1.0" encoding="utf-8"?>
<p:tagLst xmlns:p="http://schemas.openxmlformats.org/presentationml/2006/main">
  <p:tag name="KSO_WM_DIAGRAM_VIRTUALLY_FRAME" val="{&quot;height&quot;:386,&quot;left&quot;:60,&quot;top&quot;:129,&quot;width&quot;:893}"/>
</p:tagLst>
</file>

<file path=ppt/tags/tag205.xml><?xml version="1.0" encoding="utf-8"?>
<p:tagLst xmlns:p="http://schemas.openxmlformats.org/presentationml/2006/main">
  <p:tag name="KSO_WM_DIAGRAM_VIRTUALLY_FRAME" val="{&quot;height&quot;:386,&quot;left&quot;:60,&quot;top&quot;:129,&quot;width&quot;:893}"/>
</p:tagLst>
</file>

<file path=ppt/tags/tag206.xml><?xml version="1.0" encoding="utf-8"?>
<p:tagLst xmlns:p="http://schemas.openxmlformats.org/presentationml/2006/main">
  <p:tag name="KSO_WM_DIAGRAM_VIRTUALLY_FRAME" val="{&quot;height&quot;:386,&quot;left&quot;:60,&quot;top&quot;:129,&quot;width&quot;:893}"/>
</p:tagLst>
</file>

<file path=ppt/tags/tag207.xml><?xml version="1.0" encoding="utf-8"?>
<p:tagLst xmlns:p="http://schemas.openxmlformats.org/presentationml/2006/main">
  <p:tag name="KSO_WM_DIAGRAM_VIRTUALLY_FRAME" val="{&quot;height&quot;:386,&quot;left&quot;:60,&quot;top&quot;:129,&quot;width&quot;:893}"/>
</p:tagLst>
</file>

<file path=ppt/tags/tag208.xml><?xml version="1.0" encoding="utf-8"?>
<p:tagLst xmlns:p="http://schemas.openxmlformats.org/presentationml/2006/main">
  <p:tag name="KSO_WM_DIAGRAM_VIRTUALLY_FRAME" val="{&quot;height&quot;:386,&quot;left&quot;:60,&quot;top&quot;:129,&quot;width&quot;:893}"/>
</p:tagLst>
</file>

<file path=ppt/tags/tag209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21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210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211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212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213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214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215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216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217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218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219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22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220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221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222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223.xml><?xml version="1.0" encoding="utf-8"?>
<p:tagLst xmlns:p="http://schemas.openxmlformats.org/presentationml/2006/main">
  <p:tag name="KSO_WM_DIAGRAM_VIRTUALLY_FRAME" val="{&quot;height&quot;:350,&quot;left&quot;:60,&quot;top&quot;:130,&quot;width&quot;:840}"/>
</p:tagLst>
</file>

<file path=ppt/tags/tag224.xml><?xml version="1.0" encoding="utf-8"?>
<p:tagLst xmlns:p="http://schemas.openxmlformats.org/presentationml/2006/main">
  <p:tag name="PA" val="v5.2.4"/>
</p:tagLst>
</file>

<file path=ppt/tags/tag225.xml><?xml version="1.0" encoding="utf-8"?>
<p:tagLst xmlns:p="http://schemas.openxmlformats.org/presentationml/2006/main">
  <p:tag name="PA" val="v5.2.4"/>
</p:tagLst>
</file>

<file path=ppt/tags/tag226.xml><?xml version="1.0" encoding="utf-8"?>
<p:tagLst xmlns:p="http://schemas.openxmlformats.org/presentationml/2006/main">
  <p:tag name="PA" val="v5.2.4"/>
</p:tagLst>
</file>

<file path=ppt/tags/tag227.xml><?xml version="1.0" encoding="utf-8"?>
<p:tagLst xmlns:p="http://schemas.openxmlformats.org/presentationml/2006/main">
  <p:tag name="PA" val="v5.2.4"/>
</p:tagLst>
</file>

<file path=ppt/tags/tag228.xml><?xml version="1.0" encoding="utf-8"?>
<p:tagLst xmlns:p="http://schemas.openxmlformats.org/presentationml/2006/main">
  <p:tag name="KSO_WPP_MARK_KEY" val="eda2229f-3193-4546-b8c7-1a34f877a368"/>
  <p:tag name="COMMONDATA" val="eyJoZGlkIjoiOGY5ZGNjZDkwMzc4ZTJjYmFkOTY2Yjg0MGNlZDE1YjAifQ=="/>
</p:tagLst>
</file>

<file path=ppt/tags/tag23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24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25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26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26.1359842519685}"/>
</p:tagLst>
</file>

<file path=ppt/tags/tag27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28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29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637_1*i*3"/>
  <p:tag name="KSO_WM_UNIT_LAYERLEVEL" val="1"/>
  <p:tag name="KSO_WM_TAG_VERSION" val="3.0"/>
  <p:tag name="KSO_WM_BEAUTIFY_FLAG" val="#wm#"/>
  <p:tag name="KSO_WM_UNIT_TYPE" val="i"/>
  <p:tag name="KSO_WM_UNIT_INDEX" val="3"/>
  <p:tag name="KSO_WM_UNIT_SUBTYPE" val="h"/>
  <p:tag name="KSO_WM_SLIDE_BACKGROUND_TYPE" val="leftRight"/>
  <p:tag name="KSO_WM_SLIDE_BK_DARK_LIGHT" val="2"/>
  <p:tag name="KSO_WM_UNIT_BK_DARK_LIGHT" val="2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TEMPLATE_CATEGORY" val="custom"/>
  <p:tag name="KSO_WM_TEMPLATE_INDEX" val="20235637"/>
  <p:tag name="KSO_WM_UNIT_VALUE" val="450"/>
  <p:tag name="KSO_WM_TEMPLATE_ASSEMBLE_XID" val="6130c4e1c26b0a66a1c57d35"/>
  <p:tag name="KSO_WM_TEMPLATE_ASSEMBLE_GROUPID" val="6130c4e1c26b0a66a1c57d35"/>
</p:tagLst>
</file>

<file path=ppt/tags/tag30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31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32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33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26.1359842519685}"/>
</p:tagLst>
</file>

<file path=ppt/tags/tag34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26.1359842519685}"/>
</p:tagLst>
</file>

<file path=ppt/tags/tag35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36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37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38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39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custom20235637_1*i*1"/>
  <p:tag name="KSO_WM_UNIT_LAYERLEVEL" val="1"/>
  <p:tag name="KSO_WM_TAG_VERSION" val="3.0"/>
  <p:tag name="KSO_WM_BEAUTIFY_FLAG" val="#wm#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INDEX" val="1"/>
  <p:tag name="KSO_WM_TEMPLATE_CATEGORY" val="custom"/>
  <p:tag name="KSO_WM_TEMPLATE_INDEX" val="20235637"/>
</p:tagLst>
</file>

<file path=ppt/tags/tag40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41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42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43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44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45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46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26.1359842519685}"/>
</p:tagLst>
</file>

<file path=ppt/tags/tag47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48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49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custom20235637_1*i*2"/>
  <p:tag name="KSO_WM_UNIT_LAYERLEVEL" val="1"/>
  <p:tag name="KSO_WM_TAG_VERSION" val="3.0"/>
  <p:tag name="KSO_WM_BEAUTIFY_FLAG" val="#wm#"/>
  <p:tag name="KSO_WM_UNIT_TYPE" val="i"/>
  <p:tag name="KSO_WM_UNIT_FILL_FORE_SCHEMECOLOR_INDEX_1_BRIGHTNESS" val="-0.1"/>
  <p:tag name="KSO_WM_UNIT_FILL_FORE_SCHEMECOLOR_INDEX_1" val="15"/>
  <p:tag name="KSO_WM_UNIT_FILL_FORE_SCHEMECOLOR_INDEX_1_POS" val="0"/>
  <p:tag name="KSO_WM_UNIT_FILL_FORE_SCHEMECOLOR_INDEX_1_TRANS" val="0.76"/>
  <p:tag name="KSO_WM_UNIT_FILL_FORE_SCHEMECOLOR_INDEX_2_BRIGHTNESS" val="0"/>
  <p:tag name="KSO_WM_UNIT_FILL_FORE_SCHEMECOLOR_INDEX_2" val="16"/>
  <p:tag name="KSO_WM_UNIT_FILL_FORE_SCHEMECOLOR_INDEX_2_POS" val="1"/>
  <p:tag name="KSO_WM_UNIT_FILL_FORE_SCHEMECOLOR_INDEX_2_TRANS" val="0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INDEX" val="2"/>
  <p:tag name="KSO_WM_TEMPLATE_CATEGORY" val="custom"/>
  <p:tag name="KSO_WM_TEMPLATE_INDEX" val="20235637"/>
</p:tagLst>
</file>

<file path=ppt/tags/tag50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51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52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53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26.1359842519685}"/>
</p:tagLst>
</file>

<file path=ppt/tags/tag54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26.1359842519685}"/>
</p:tagLst>
</file>

<file path=ppt/tags/tag55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56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57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58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59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637_1*i*4"/>
  <p:tag name="KSO_WM_TEMPLATE_CATEGORY" val="custom"/>
  <p:tag name="KSO_WM_TEMPLATE_INDEX" val="20235637"/>
  <p:tag name="KSO_WM_UNIT_LAYERLEVEL" val="1"/>
  <p:tag name="KSO_WM_TAG_VERSION" val="3.0"/>
  <p:tag name="KSO_WM_BEAUTIFY_FLAG" val="#wm#"/>
  <p:tag name="KSO_WM_UNIT_TYPE" val="i"/>
  <p:tag name="KSO_WM_UNIT_INDEX" val="4"/>
  <p:tag name="KSO_WM_UNIT_BLOCK" val="0"/>
  <p:tag name="KSO_WM_UNIT_SM_LIMIT_TYPE" val="2"/>
  <p:tag name="KSO_WM_UNIT_DEC_AREA_ID" val="e24cf69af5c44dfb80597a9df8af8dd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CHIP_GROUPID" val="5f6c937b7b7ee298d401b012"/>
  <p:tag name="KSO_WM_CHIP_XID" val="5f6c937b7b7ee298d401b013"/>
  <p:tag name="KSO_WM_UNIT_LINE_FORE_SCHEMECOLOR_INDEX_BRIGHTNESS" val="-0.15"/>
  <p:tag name="KSO_WM_UNIT_LINE_FORE_SCHEMECOLOR_INDEX" val="16"/>
  <p:tag name="KSO_WM_UNIT_LINE_FILL_TYPE" val="2"/>
  <p:tag name="KSO_WM_TEMPLATE_ASSEMBLE_XID" val="6130c4e1c26b0a66a1c57d35"/>
  <p:tag name="KSO_WM_TEMPLATE_ASSEMBLE_GROUPID" val="6130c4e1c26b0a66a1c57d35"/>
</p:tagLst>
</file>

<file path=ppt/tags/tag60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61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62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63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64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65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66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26.1359842519685}"/>
</p:tagLst>
</file>

<file path=ppt/tags/tag67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68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69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637_1*i*5"/>
  <p:tag name="KSO_WM_TEMPLATE_CATEGORY" val="custom"/>
  <p:tag name="KSO_WM_TEMPLATE_INDEX" val="20235637"/>
  <p:tag name="KSO_WM_UNIT_LAYERLEVEL" val="1"/>
  <p:tag name="KSO_WM_TAG_VERSION" val="3.0"/>
  <p:tag name="KSO_WM_BEAUTIFY_FLAG" val="#wm#"/>
  <p:tag name="KSO_WM_UNIT_TYPE" val="i"/>
  <p:tag name="KSO_WM_UNIT_INDEX" val="5"/>
  <p:tag name="KSO_WM_UNIT_BLOCK" val="0"/>
  <p:tag name="KSO_WM_UNIT_SM_LIMIT_TYPE" val="2"/>
  <p:tag name="KSO_WM_UNIT_DEC_AREA_ID" val="95a8901f6987490aae7593183023a668"/>
  <p:tag name="KSO_WM_UNIT_DECORATE_INFO" val="{&quot;ReferentInfo&quot;:{&quot;Id&quot;:&quot;slide&quot;,&quot;X&quot;:{&quot;Pos&quot;:0},&quot;Y&quot;:{&quot;Pos&quot;:2}},&quot;DecorateInfoX&quot;:{&quot;Pos&quot;:0,&quot;IsAbs&quot;:false},&quot;DecorateInfoY&quot;:{&quot;Pos&quot;:2,&quot;IsAbs&quot;:false},&quot;DecorateInfoW&quot;:{&quot;IsAbs&quot;:false},&quot;DecorateInfoH&quot;:{&quot;IsAbs&quot;:false},&quot;whChangeMode&quot;:1}"/>
  <p:tag name="KSO_WM_CHIP_GROUPID" val="5f6c937b7b7ee298d401b012"/>
  <p:tag name="KSO_WM_CHIP_XID" val="5f6c937b7b7ee298d401b013"/>
  <p:tag name="KSO_WM_UNIT_LINE_FORE_SCHEMECOLOR_INDEX_BRIGHTNESS" val="-0.15"/>
  <p:tag name="KSO_WM_UNIT_LINE_FORE_SCHEMECOLOR_INDEX" val="16"/>
  <p:tag name="KSO_WM_UNIT_LINE_FILL_TYPE" val="2"/>
  <p:tag name="KSO_WM_TEMPLATE_ASSEMBLE_XID" val="6130c4e1c26b0a66a1c57d35"/>
  <p:tag name="KSO_WM_TEMPLATE_ASSEMBLE_GROUPID" val="6130c4e1c26b0a66a1c57d35"/>
</p:tagLst>
</file>

<file path=ppt/tags/tag70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71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72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73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26.1359842519685}"/>
</p:tagLst>
</file>

<file path=ppt/tags/tag74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26.1359842519685}"/>
</p:tagLst>
</file>

<file path=ppt/tags/tag75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76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77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78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79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637_1*i*6"/>
  <p:tag name="KSO_WM_TEMPLATE_CATEGORY" val="custom"/>
  <p:tag name="KSO_WM_TEMPLATE_INDEX" val="20235637"/>
  <p:tag name="KSO_WM_UNIT_LAYERLEVEL" val="1"/>
  <p:tag name="KSO_WM_TAG_VERSION" val="3.0"/>
  <p:tag name="KSO_WM_BEAUTIFY_FLAG" val="#wm#"/>
  <p:tag name="KSO_WM_UNIT_TYPE" val="i"/>
  <p:tag name="KSO_WM_UNIT_INDEX" val="6"/>
  <p:tag name="KSO_WM_UNIT_BLOCK" val="0"/>
  <p:tag name="KSO_WM_UNIT_SM_LIMIT_TYPE" val="2"/>
  <p:tag name="KSO_WM_UNIT_DEC_AREA_ID" val="2244a0f1b14b4a268f8a2990b42fe12d"/>
  <p:tag name="KSO_WM_UNIT_DECORATE_INFO" val="{&quot;ReferentInfo&quot;:{&quot;Id&quot;:&quot;slide&quot;,&quot;X&quot;:{&quot;Pos&quot;:2},&quot;Y&quot;:{&quot;Pos&quot;:0}},&quot;DecorateInfoX&quot;:{&quot;Pos&quot;:2,&quot;IsAbs&quot;:false},&quot;DecorateInfoY&quot;:{&quot;Pos&quot;:0,&quot;IsAbs&quot;:false},&quot;DecorateInfoW&quot;:{&quot;IsAbs&quot;:false},&quot;DecorateInfoH&quot;:{&quot;IsAbs&quot;:false},&quot;whChangeMode&quot;:1}"/>
  <p:tag name="KSO_WM_CHIP_GROUPID" val="5f6c937b7b7ee298d401b012"/>
  <p:tag name="KSO_WM_CHIP_XID" val="5f6c937b7b7ee298d401b013"/>
  <p:tag name="KSO_WM_UNIT_LINE_FORE_SCHEMECOLOR_INDEX_BRIGHTNESS" val="0"/>
  <p:tag name="KSO_WM_UNIT_LINE_FORE_SCHEMECOLOR_INDEX" val="15"/>
  <p:tag name="KSO_WM_UNIT_LINE_FILL_TYPE" val="2"/>
  <p:tag name="KSO_WM_TEMPLATE_ASSEMBLE_XID" val="6130c4e1c26b0a66a1c57d35"/>
  <p:tag name="KSO_WM_TEMPLATE_ASSEMBLE_GROUPID" val="6130c4e1c26b0a66a1c57d35"/>
</p:tagLst>
</file>

<file path=ppt/tags/tag80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81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82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83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84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85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86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26.1359842519685}"/>
</p:tagLst>
</file>

<file path=ppt/tags/tag87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88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89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637_1*i*7"/>
  <p:tag name="KSO_WM_TEMPLATE_CATEGORY" val="custom"/>
  <p:tag name="KSO_WM_TEMPLATE_INDEX" val="20235637"/>
  <p:tag name="KSO_WM_UNIT_LAYERLEVEL" val="1"/>
  <p:tag name="KSO_WM_TAG_VERSION" val="3.0"/>
  <p:tag name="KSO_WM_BEAUTIFY_FLAG" val="#wm#"/>
  <p:tag name="KSO_WM_UNIT_TYPE" val="i"/>
  <p:tag name="KSO_WM_UNIT_INDEX" val="7"/>
  <p:tag name="KSO_WM_UNIT_BLOCK" val="0"/>
  <p:tag name="KSO_WM_UNIT_SM_LIMIT_TYPE" val="2"/>
  <p:tag name="KSO_WM_UNIT_DEC_AREA_ID" val="3e56843929ba4590b1dd56db50fbcb5f"/>
  <p:tag name="KSO_WM_UNIT_DECORATE_INFO" val="{&quot;ReferentInfo&quot;:{&quot;Id&quot;:&quot;slide&quot;,&quot;X&quot;:{&quot;Pos&quot;:2},&quot;Y&quot;:{&quot;Pos&quot;:0}},&quot;DecorateInfoX&quot;:{&quot;Pos&quot;:2,&quot;IsAbs&quot;:false},&quot;DecorateInfoY&quot;:{&quot;Pos&quot;:0,&quot;IsAbs&quot;:false},&quot;DecorateInfoW&quot;:{&quot;IsAbs&quot;:false},&quot;DecorateInfoH&quot;:{&quot;IsAbs&quot;:false},&quot;whChangeMode&quot;:1}"/>
  <p:tag name="KSO_WM_CHIP_GROUPID" val="5f6c937b7b7ee298d401b012"/>
  <p:tag name="KSO_WM_CHIP_XID" val="5f6c937b7b7ee298d401b013"/>
  <p:tag name="KSO_WM_UNIT_LINE_FORE_SCHEMECOLOR_INDEX_BRIGHTNESS" val="0"/>
  <p:tag name="KSO_WM_UNIT_LINE_FORE_SCHEMECOLOR_INDEX" val="15"/>
  <p:tag name="KSO_WM_UNIT_LINE_FILL_TYPE" val="2"/>
  <p:tag name="KSO_WM_TEMPLATE_ASSEMBLE_XID" val="6130c4e1c26b0a66a1c57d35"/>
  <p:tag name="KSO_WM_TEMPLATE_ASSEMBLE_GROUPID" val="6130c4e1c26b0a66a1c57d35"/>
</p:tagLst>
</file>

<file path=ppt/tags/tag90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91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92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87.6284251968505}"/>
</p:tagLst>
</file>

<file path=ppt/tags/tag93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26.1359842519685}"/>
</p:tagLst>
</file>

<file path=ppt/tags/tag94.xml><?xml version="1.0" encoding="utf-8"?>
<p:tagLst xmlns:p="http://schemas.openxmlformats.org/presentationml/2006/main">
  <p:tag name="KSO_WM_DIAGRAM_VIRTUALLY_FRAME" val="{&quot;height&quot;:359.9842519685039,&quot;left&quot;:97.80007874015749,&quot;top&quot;:119.94000000000001,&quot;width&quot;:726.1359842519685}"/>
</p:tagLst>
</file>

<file path=ppt/tags/tag95.xml><?xml version="1.0" encoding="utf-8"?>
<p:tagLst xmlns:p="http://schemas.openxmlformats.org/presentationml/2006/main">
  <p:tag name="KSO_WM_DIAGRAM_VIRTUALLY_FRAME" val="{&quot;height&quot;:354.1702362204725,&quot;left&quot;:69.59464566929134,&quot;top&quot;:126.65377952755905,&quot;width&quot;:882.3107874015748}"/>
</p:tagLst>
</file>

<file path=ppt/tags/tag96.xml><?xml version="1.0" encoding="utf-8"?>
<p:tagLst xmlns:p="http://schemas.openxmlformats.org/presentationml/2006/main">
  <p:tag name="KSO_WM_DIAGRAM_VIRTUALLY_FRAME" val="{&quot;height&quot;:354.1702362204725,&quot;left&quot;:69.59464566929134,&quot;top&quot;:126.65377952755905,&quot;width&quot;:882.3107874015748}"/>
</p:tagLst>
</file>

<file path=ppt/tags/tag97.xml><?xml version="1.0" encoding="utf-8"?>
<p:tagLst xmlns:p="http://schemas.openxmlformats.org/presentationml/2006/main">
  <p:tag name="KSO_WM_DIAGRAM_VIRTUALLY_FRAME" val="{&quot;height&quot;:354.1702362204725,&quot;left&quot;:69.59464566929134,&quot;top&quot;:126.65377952755905,&quot;width&quot;:882.3107874015748}"/>
</p:tagLst>
</file>

<file path=ppt/tags/tag98.xml><?xml version="1.0" encoding="utf-8"?>
<p:tagLst xmlns:p="http://schemas.openxmlformats.org/presentationml/2006/main">
  <p:tag name="KSO_WM_DIAGRAM_VIRTUALLY_FRAME" val="{&quot;height&quot;:354.1702362204725,&quot;left&quot;:69.59464566929134,&quot;top&quot;:126.65377952755905,&quot;width&quot;:882.3107874015748}"/>
</p:tagLst>
</file>

<file path=ppt/tags/tag99.xml><?xml version="1.0" encoding="utf-8"?>
<p:tagLst xmlns:p="http://schemas.openxmlformats.org/presentationml/2006/main">
  <p:tag name="KSO_WM_DIAGRAM_VIRTUALLY_FRAME" val="{&quot;height&quot;:354.1702362204725,&quot;left&quot;:69.59464566929134,&quot;top&quot;:126.65377952755905,&quot;width&quot;:882.3107874015748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9830</Words>
  <Application>WPS 演示</Application>
  <PresentationFormat>宽屏</PresentationFormat>
  <Paragraphs>779</Paragraphs>
  <Slides>49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49</vt:i4>
      </vt:variant>
    </vt:vector>
  </HeadingPairs>
  <TitlesOfParts>
    <vt:vector size="71" baseType="lpstr">
      <vt:lpstr>Arial</vt:lpstr>
      <vt:lpstr>宋体</vt:lpstr>
      <vt:lpstr>Wingdings</vt:lpstr>
      <vt:lpstr>微软雅黑</vt:lpstr>
      <vt:lpstr>Wingdings</vt:lpstr>
      <vt:lpstr>Times New Roman</vt:lpstr>
      <vt:lpstr>方正姚体</vt:lpstr>
      <vt:lpstr>等线</vt:lpstr>
      <vt:lpstr>Arial Unicode MS</vt:lpstr>
      <vt:lpstr>等线 Light</vt:lpstr>
      <vt:lpstr>Calibri</vt:lpstr>
      <vt:lpstr>Calibri Light</vt:lpstr>
      <vt:lpstr>Symbol</vt:lpstr>
      <vt:lpstr>Noto Sans SC</vt:lpstr>
      <vt:lpstr>思源黑体 CN Regular</vt:lpstr>
      <vt:lpstr>黑体</vt:lpstr>
      <vt:lpstr>思源黑体 CN Regular</vt:lpstr>
      <vt:lpstr>方正姚体</vt:lpstr>
      <vt:lpstr>Segoe Print</vt:lpstr>
      <vt:lpstr>方正姚体_GBK</vt:lpstr>
      <vt:lpstr>方正大黑体_GBK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AIRCONTROL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张紫萍</dc:creator>
  <cp:lastModifiedBy>客服</cp:lastModifiedBy>
  <cp:revision>691</cp:revision>
  <cp:lastPrinted>2021-07-29T03:19:00Z</cp:lastPrinted>
  <dcterms:created xsi:type="dcterms:W3CDTF">2021-05-23T02:13:00Z</dcterms:created>
  <dcterms:modified xsi:type="dcterms:W3CDTF">2026-05-21T12:25:50Z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55429A2B035B4298A02BE8D945563507</vt:lpwstr>
  </property>
  <property fmtid="{D5CDD505-2E9C-101B-9397-08002B2CF9AE}" pid="3" name="KSOProductBuildVer">
    <vt:lpwstr>2052-12.1.0.25865</vt:lpwstr>
  </property>
</Properties>
</file>