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8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14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2036763"/>
            <a:ext cx="9144000" cy="2387600"/>
          </a:xfrm>
        </p:spPr>
        <p:txBody>
          <a:bodyPr anchor="b"/>
          <a:lstStyle>
            <a:lvl1pPr algn="ctr">
              <a:defRPr sz="6000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5164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F28D10F3-EB4B-4BD1-BDB1-CD30E2D0CF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8627EF34-7B82-45C7-A7C0-7202633AB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10F3-EB4B-4BD1-BDB1-CD30E2D0CF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EF34-7B82-45C7-A7C0-7202633AB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10F3-EB4B-4BD1-BDB1-CD30E2D0CF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EF34-7B82-45C7-A7C0-7202633AB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797387"/>
            <a:ext cx="10515600" cy="1325563"/>
          </a:xfrm>
        </p:spPr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2360815"/>
            <a:ext cx="10515600" cy="3816148"/>
          </a:xfrm>
        </p:spPr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2pPr>
            <a:lvl3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3pPr>
            <a:lvl4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4pPr>
            <a:lvl5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F28D10F3-EB4B-4BD1-BDB1-CD30E2D0CF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8627EF34-7B82-45C7-A7C0-7202633AB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F28D10F3-EB4B-4BD1-BDB1-CD30E2D0CF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8627EF34-7B82-45C7-A7C0-7202633AB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2pPr>
            <a:lvl3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3pPr>
            <a:lvl4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4pPr>
            <a:lvl5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2pPr>
            <a:lvl3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3pPr>
            <a:lvl4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4pPr>
            <a:lvl5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F28D10F3-EB4B-4BD1-BDB1-CD30E2D0CF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8627EF34-7B82-45C7-A7C0-7202633AB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2pPr>
            <a:lvl3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3pPr>
            <a:lvl4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4pPr>
            <a:lvl5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2pPr>
            <a:lvl3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3pPr>
            <a:lvl4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4pPr>
            <a:lvl5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F28D10F3-EB4B-4BD1-BDB1-CD30E2D0CF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8627EF34-7B82-45C7-A7C0-7202633AB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10F3-EB4B-4BD1-BDB1-CD30E2D0CF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EF34-7B82-45C7-A7C0-7202633AB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10F3-EB4B-4BD1-BDB1-CD30E2D0CF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EF34-7B82-45C7-A7C0-7202633AB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10F3-EB4B-4BD1-BDB1-CD30E2D0CF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EF34-7B82-45C7-A7C0-7202633AB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10F3-EB4B-4BD1-BDB1-CD30E2D0CF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EF34-7B82-45C7-A7C0-7202633AB0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F28D10F3-EB4B-4BD1-BDB1-CD30E2D0CF0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8627EF34-7B82-45C7-A7C0-7202633AB0F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华文中宋" panose="02010600040101010101" pitchFamily="2" charset="-122"/>
          <a:ea typeface="华文中宋" panose="0201060004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华文中宋" panose="02010600040101010101" pitchFamily="2" charset="-122"/>
          <a:ea typeface="华文中宋" panose="020106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华文中宋" panose="02010600040101010101" pitchFamily="2" charset="-122"/>
          <a:ea typeface="华文中宋" panose="020106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华文中宋" panose="02010600040101010101" pitchFamily="2" charset="-122"/>
          <a:ea typeface="华文中宋" panose="0201060004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华文中宋" panose="02010600040101010101" pitchFamily="2" charset="-122"/>
          <a:ea typeface="华文中宋" panose="0201060004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华文中宋" panose="02010600040101010101" pitchFamily="2" charset="-122"/>
          <a:ea typeface="华文中宋" panose="0201060004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zoom.us/downloa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 txBox="1"/>
          <p:nvPr/>
        </p:nvSpPr>
        <p:spPr>
          <a:xfrm>
            <a:off x="1631950" y="4005263"/>
            <a:ext cx="9144000" cy="10731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5pPr>
          </a:lstStyle>
          <a:p>
            <a:pPr marL="0" lvl="0" indent="0" algn="ctr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zh-CN" altLang="en-US" sz="5400" b="1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专家线上参会手册</a:t>
            </a:r>
            <a:endParaRPr lang="zh-CN" altLang="en-US" sz="5400" b="1" dirty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文本框 1"/>
          <p:cNvSpPr txBox="1"/>
          <p:nvPr/>
        </p:nvSpPr>
        <p:spPr>
          <a:xfrm>
            <a:off x="3438525" y="3074988"/>
            <a:ext cx="531495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4000" dirty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祝您参会顺利，谢谢！</a:t>
            </a:r>
            <a:endParaRPr lang="zh-CN" altLang="en-US" sz="4000" dirty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文本框 1"/>
          <p:cNvSpPr txBox="1"/>
          <p:nvPr/>
        </p:nvSpPr>
        <p:spPr>
          <a:xfrm>
            <a:off x="277813" y="965200"/>
            <a:ext cx="7966075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1800" dirty="0"/>
              <a:t>注：正式日程“会议号”会以邮件或短信的方式发送给参会老师，请注意查看。</a:t>
            </a:r>
            <a:endParaRPr lang="zh-CN" altLang="en-US" sz="1800" dirty="0"/>
          </a:p>
        </p:txBody>
      </p:sp>
      <p:sp>
        <p:nvSpPr>
          <p:cNvPr id="6147" name="矩形 2"/>
          <p:cNvSpPr/>
          <p:nvPr/>
        </p:nvSpPr>
        <p:spPr>
          <a:xfrm flipH="1">
            <a:off x="913130" y="3227705"/>
            <a:ext cx="32956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1800" b="1" dirty="0"/>
              <a:t>协调人：</a:t>
            </a:r>
            <a:br>
              <a:rPr lang="en-US" altLang="zh-CN" sz="1800" b="1" dirty="0"/>
            </a:br>
            <a:br>
              <a:rPr lang="en-US" altLang="zh-CN" sz="1800" b="1" dirty="0"/>
            </a:br>
            <a:r>
              <a:rPr lang="zh-CN" altLang="en-US" sz="1800" b="1" dirty="0"/>
              <a:t>宋加明 </a:t>
            </a:r>
            <a:r>
              <a:rPr lang="en-US" altLang="zh-CN" sz="1800" b="1" dirty="0"/>
              <a:t>183 10005 5133</a:t>
            </a:r>
            <a:br>
              <a:rPr lang="en-US" altLang="zh-CN" sz="1800" b="1" dirty="0"/>
            </a:br>
            <a:endParaRPr lang="en-US" altLang="zh-CN" sz="1800" b="1" dirty="0"/>
          </a:p>
        </p:txBody>
      </p:sp>
      <p:cxnSp>
        <p:nvCxnSpPr>
          <p:cNvPr id="4" name="直接连接符 3"/>
          <p:cNvCxnSpPr/>
          <p:nvPr/>
        </p:nvCxnSpPr>
        <p:spPr>
          <a:xfrm>
            <a:off x="3738563" y="2498725"/>
            <a:ext cx="0" cy="315595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9" name="文本框 4"/>
          <p:cNvSpPr txBox="1"/>
          <p:nvPr/>
        </p:nvSpPr>
        <p:spPr>
          <a:xfrm>
            <a:off x="4093845" y="2164080"/>
            <a:ext cx="8324215" cy="12604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5pPr>
          </a:lstStyle>
          <a:p>
            <a:pPr marL="0" lvl="0" indent="0" algn="l">
              <a:spcBef>
                <a:spcPct val="0"/>
              </a:spcBef>
              <a:buNone/>
            </a:pPr>
            <a:r>
              <a:rPr lang="en-US" altLang="zh-CN" sz="2800" b="1" dirty="0"/>
              <a:t>【</a:t>
            </a:r>
            <a:r>
              <a:rPr lang="zh-CN" altLang="en-US" sz="2800" b="1" dirty="0"/>
              <a:t>第18届心房颤动国际论坛（20'  大连）</a:t>
            </a:r>
            <a:r>
              <a:rPr lang="en-US" altLang="zh-CN" sz="2800" b="1" dirty="0"/>
              <a:t>】</a:t>
            </a:r>
            <a:br>
              <a:rPr lang="en-US" altLang="zh-CN" sz="2400" b="1" dirty="0"/>
            </a:br>
            <a:br>
              <a:rPr lang="en-US" altLang="zh-CN" sz="2400" b="1" dirty="0"/>
            </a:br>
            <a:r>
              <a:rPr lang="en-US" altLang="zh-CN" sz="2400" b="1" dirty="0"/>
              <a:t>      </a:t>
            </a:r>
            <a:r>
              <a:rPr lang="zh-CN" altLang="en-US" sz="2400" b="1" dirty="0"/>
              <a:t>会议号：</a:t>
            </a:r>
            <a:r>
              <a:rPr lang="en-US" altLang="zh-CN" sz="2400" b="1" dirty="0"/>
              <a:t>999 3112 9822 </a:t>
            </a:r>
            <a:r>
              <a:rPr lang="zh-CN" altLang="en-US" sz="2400" b="1" dirty="0"/>
              <a:t>密码：</a:t>
            </a:r>
            <a:r>
              <a:rPr lang="en-US" altLang="zh-CN" sz="2400" b="1" dirty="0"/>
              <a:t>123456</a:t>
            </a:r>
            <a:endParaRPr lang="zh-CN" altLang="en-US" sz="2400" b="1" dirty="0"/>
          </a:p>
        </p:txBody>
      </p:sp>
      <p:sp>
        <p:nvSpPr>
          <p:cNvPr id="6150" name="矩形 5"/>
          <p:cNvSpPr/>
          <p:nvPr/>
        </p:nvSpPr>
        <p:spPr>
          <a:xfrm>
            <a:off x="4408488" y="3948113"/>
            <a:ext cx="6751637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1800" b="1" dirty="0"/>
              <a:t>测试时间：</a:t>
            </a:r>
            <a:r>
              <a:rPr lang="en-US" altLang="zh-CN" sz="1800" b="1" dirty="0"/>
              <a:t>2020</a:t>
            </a:r>
            <a:r>
              <a:rPr lang="zh-CN" altLang="en-US" sz="1800" b="1" dirty="0"/>
              <a:t>年</a:t>
            </a:r>
            <a:r>
              <a:rPr lang="en-US" altLang="zh-CN" sz="1800" b="1" dirty="0"/>
              <a:t>9</a:t>
            </a:r>
            <a:r>
              <a:rPr lang="zh-CN" altLang="en-US" sz="1800" b="1" dirty="0"/>
              <a:t>月</a:t>
            </a:r>
            <a:r>
              <a:rPr lang="en-US" altLang="zh-CN" sz="1800" b="1" dirty="0"/>
              <a:t>7</a:t>
            </a:r>
            <a:r>
              <a:rPr lang="zh-CN" altLang="en-US" sz="1800" b="1" dirty="0"/>
              <a:t>日</a:t>
            </a:r>
            <a:r>
              <a:rPr lang="en-US" altLang="zh-CN" sz="1800" b="1" dirty="0"/>
              <a:t>-9</a:t>
            </a:r>
            <a:r>
              <a:rPr lang="zh-CN" altLang="en-US" sz="1800" b="1" dirty="0"/>
              <a:t>月</a:t>
            </a:r>
            <a:r>
              <a:rPr lang="en-US" altLang="zh-CN" sz="1800" b="1" dirty="0"/>
              <a:t>10</a:t>
            </a:r>
            <a:r>
              <a:rPr lang="zh-CN" altLang="en-US" sz="1800" b="1" dirty="0"/>
              <a:t>日      </a:t>
            </a:r>
            <a:r>
              <a:rPr lang="en-US" altLang="zh-CN" sz="1800" b="1" dirty="0"/>
              <a:t>9:00—21:00</a:t>
            </a:r>
            <a:endParaRPr lang="en-US" altLang="zh-CN" sz="1800" b="1" dirty="0"/>
          </a:p>
        </p:txBody>
      </p:sp>
      <p:sp>
        <p:nvSpPr>
          <p:cNvPr id="6151" name="文本框 6"/>
          <p:cNvSpPr txBox="1"/>
          <p:nvPr/>
        </p:nvSpPr>
        <p:spPr>
          <a:xfrm>
            <a:off x="4408488" y="4778375"/>
            <a:ext cx="397129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1800" b="1" dirty="0"/>
              <a:t>技术支持：于  洋   </a:t>
            </a:r>
            <a:r>
              <a:rPr lang="en-US" altLang="zh-CN" sz="1800" b="1" dirty="0"/>
              <a:t>185 1032  7059</a:t>
            </a:r>
            <a:endParaRPr lang="en-US" altLang="zh-CN" sz="1800" b="1" dirty="0"/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1800" b="1" dirty="0"/>
              <a:t>                      </a:t>
            </a:r>
            <a:endParaRPr lang="zh-CN" altLang="en-US" sz="18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本框 1"/>
          <p:cNvSpPr txBox="1"/>
          <p:nvPr/>
        </p:nvSpPr>
        <p:spPr>
          <a:xfrm>
            <a:off x="1890713" y="1531938"/>
            <a:ext cx="8064500" cy="23098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1800" dirty="0"/>
              <a:t>说明：线上会议参加主要通过视频会议软件（</a:t>
            </a:r>
            <a:r>
              <a:rPr lang="en-US" altLang="zh-CN" sz="1800" dirty="0"/>
              <a:t>ZOOM</a:t>
            </a:r>
            <a:r>
              <a:rPr lang="zh-CN" altLang="en-US" sz="1800" dirty="0"/>
              <a:t>平台）来进行互动沟通。</a:t>
            </a:r>
            <a:br>
              <a:rPr lang="en-US" altLang="zh-CN" sz="1800" dirty="0"/>
            </a:br>
            <a:r>
              <a:rPr lang="en-US" altLang="zh-CN" sz="1800" dirty="0"/>
              <a:t>	   </a:t>
            </a:r>
            <a:r>
              <a:rPr lang="zh-CN" altLang="en-US" sz="1800" dirty="0"/>
              <a:t>需要具备电脑（</a:t>
            </a:r>
            <a:r>
              <a:rPr lang="en-US" altLang="zh-CN" sz="1800" dirty="0"/>
              <a:t>PC</a:t>
            </a:r>
            <a:r>
              <a:rPr lang="zh-CN" altLang="en-US" sz="1800" dirty="0"/>
              <a:t>）及网络条件。</a:t>
            </a:r>
            <a:br>
              <a:rPr lang="en-US" altLang="zh-CN" sz="1800" dirty="0"/>
            </a:br>
            <a:br>
              <a:rPr lang="en-US" altLang="zh-CN" sz="1800" dirty="0"/>
            </a:br>
            <a:r>
              <a:rPr lang="en-US" altLang="zh-CN" sz="1800" dirty="0"/>
              <a:t>	    </a:t>
            </a:r>
            <a:r>
              <a:rPr lang="zh-CN" altLang="en-US" sz="1800" dirty="0"/>
              <a:t>电脑：最低配置（</a:t>
            </a:r>
            <a:r>
              <a:rPr lang="en-US" altLang="zh-CN" sz="1800" dirty="0"/>
              <a:t>i3</a:t>
            </a:r>
            <a:r>
              <a:rPr lang="zh-CN" altLang="en-US" sz="1800" dirty="0"/>
              <a:t>处理器、</a:t>
            </a:r>
            <a:r>
              <a:rPr lang="en-US" altLang="zh-CN" sz="1800" dirty="0"/>
              <a:t>4G</a:t>
            </a:r>
            <a:r>
              <a:rPr lang="zh-CN" altLang="en-US" sz="1800" dirty="0"/>
              <a:t>内存）</a:t>
            </a:r>
            <a:br>
              <a:rPr lang="en-US" altLang="zh-CN" sz="1800" dirty="0"/>
            </a:br>
            <a:r>
              <a:rPr lang="en-US" altLang="zh-CN" sz="1800" dirty="0"/>
              <a:t>			</a:t>
            </a:r>
            <a:r>
              <a:rPr lang="zh-CN" altLang="en-US" sz="1800" dirty="0"/>
              <a:t>具备摄像头</a:t>
            </a:r>
            <a:br>
              <a:rPr lang="en-US" altLang="zh-CN" sz="1800" dirty="0"/>
            </a:br>
            <a:r>
              <a:rPr lang="en-US" altLang="zh-CN" sz="1800" dirty="0"/>
              <a:t>			</a:t>
            </a:r>
            <a:r>
              <a:rPr lang="zh-CN" altLang="en-US" sz="1800" dirty="0"/>
              <a:t>具备麦克风、扬声器</a:t>
            </a:r>
            <a:endParaRPr lang="en-US" altLang="zh-CN" sz="1800" dirty="0"/>
          </a:p>
          <a:p>
            <a:pPr marL="0" lvl="0" indent="0">
              <a:spcBef>
                <a:spcPct val="0"/>
              </a:spcBef>
              <a:buNone/>
            </a:pPr>
            <a:endParaRPr lang="en-US" altLang="zh-CN" sz="1800" dirty="0"/>
          </a:p>
          <a:p>
            <a:pPr marL="0" lvl="0" indent="0">
              <a:spcBef>
                <a:spcPct val="0"/>
              </a:spcBef>
              <a:buNone/>
            </a:pPr>
            <a:r>
              <a:rPr lang="en-US" altLang="zh-CN" sz="1800" dirty="0"/>
              <a:t>	    </a:t>
            </a:r>
            <a:r>
              <a:rPr lang="zh-CN" altLang="en-US" sz="1800" dirty="0"/>
              <a:t>网络：</a:t>
            </a:r>
            <a:r>
              <a:rPr lang="en-US" altLang="zh-CN" sz="1800" dirty="0"/>
              <a:t>10Mbps </a:t>
            </a:r>
            <a:r>
              <a:rPr lang="zh-CN" altLang="en-US" sz="1800" dirty="0"/>
              <a:t>或 稳定的</a:t>
            </a:r>
            <a:r>
              <a:rPr lang="en-US" altLang="zh-CN" sz="1800" dirty="0"/>
              <a:t>4G</a:t>
            </a:r>
            <a:r>
              <a:rPr lang="zh-CN" altLang="en-US" sz="1800" dirty="0"/>
              <a:t>网络</a:t>
            </a:r>
            <a:r>
              <a:rPr lang="en-US" altLang="zh-CN" sz="1800" dirty="0"/>
              <a:t>	   </a:t>
            </a:r>
            <a:endParaRPr lang="en-US" altLang="zh-CN" sz="1800" dirty="0"/>
          </a:p>
        </p:txBody>
      </p:sp>
      <p:sp>
        <p:nvSpPr>
          <p:cNvPr id="4" name="圆角矩形 5">
            <a:hlinkClick r:id="rId1"/>
          </p:cNvPr>
          <p:cNvSpPr/>
          <p:nvPr/>
        </p:nvSpPr>
        <p:spPr>
          <a:xfrm>
            <a:off x="2119313" y="4764088"/>
            <a:ext cx="2765425" cy="444500"/>
          </a:xfrm>
          <a:prstGeom prst="roundRect">
            <a:avLst/>
          </a:prstGeom>
          <a:solidFill>
            <a:srgbClr val="00B0F0"/>
          </a:solidFill>
          <a:ln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软件下载地址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2" name="矩形 3"/>
          <p:cNvSpPr/>
          <p:nvPr/>
        </p:nvSpPr>
        <p:spPr>
          <a:xfrm>
            <a:off x="5561013" y="4764088"/>
            <a:ext cx="2992437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zh-CN" sz="1800" b="1" dirty="0"/>
              <a:t>https://zoom.us/download</a:t>
            </a:r>
            <a:endParaRPr lang="zh-CN" altLang="en-US" sz="18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文本框 1"/>
          <p:cNvSpPr txBox="1"/>
          <p:nvPr/>
        </p:nvSpPr>
        <p:spPr>
          <a:xfrm>
            <a:off x="2220913" y="1223963"/>
            <a:ext cx="5297487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1800" b="1" dirty="0"/>
              <a:t>第一步：在浏览器中输入下载地址，下载软件包。</a:t>
            </a:r>
            <a:endParaRPr lang="zh-CN" altLang="en-US" sz="18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0745" y="2185806"/>
            <a:ext cx="8033999" cy="387895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8196" name="文本框 3"/>
          <p:cNvSpPr txBox="1"/>
          <p:nvPr/>
        </p:nvSpPr>
        <p:spPr>
          <a:xfrm>
            <a:off x="9759950" y="3956050"/>
            <a:ext cx="2044700" cy="3381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1600" b="1" dirty="0"/>
              <a:t>下载后点击安装即可</a:t>
            </a:r>
            <a:endParaRPr lang="zh-CN" altLang="en-US" sz="16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6875" y="2333625"/>
            <a:ext cx="3565525" cy="2376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99" y="2837523"/>
            <a:ext cx="882272" cy="83112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92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648" y="1874838"/>
            <a:ext cx="3810000" cy="3714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8" name="文本框 1"/>
          <p:cNvSpPr txBox="1"/>
          <p:nvPr/>
        </p:nvSpPr>
        <p:spPr>
          <a:xfrm>
            <a:off x="1636713" y="1260158"/>
            <a:ext cx="2276475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1800" b="1" dirty="0"/>
              <a:t>第二步：加入会议。</a:t>
            </a:r>
            <a:endParaRPr lang="zh-CN" altLang="en-US" sz="1800" b="1" dirty="0"/>
          </a:p>
        </p:txBody>
      </p:sp>
      <p:sp>
        <p:nvSpPr>
          <p:cNvPr id="9223" name="文本框 6"/>
          <p:cNvSpPr txBox="1"/>
          <p:nvPr/>
        </p:nvSpPr>
        <p:spPr>
          <a:xfrm>
            <a:off x="9818688" y="1052513"/>
            <a:ext cx="461962" cy="785812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1800" dirty="0"/>
              <a:t>会议号</a:t>
            </a:r>
            <a:endParaRPr lang="zh-CN" altLang="en-US" sz="1800" dirty="0"/>
          </a:p>
        </p:txBody>
      </p:sp>
      <p:sp>
        <p:nvSpPr>
          <p:cNvPr id="9222" name="文本框 5"/>
          <p:cNvSpPr txBox="1"/>
          <p:nvPr/>
        </p:nvSpPr>
        <p:spPr>
          <a:xfrm>
            <a:off x="10475913" y="1060450"/>
            <a:ext cx="461962" cy="784225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1800" dirty="0"/>
              <a:t>用户明</a:t>
            </a:r>
            <a:endParaRPr lang="zh-CN" altLang="en-US" sz="1800" dirty="0"/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9459913" y="1838325"/>
            <a:ext cx="590550" cy="10858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9897110" y="1838008"/>
            <a:ext cx="742950" cy="16081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折角形 22"/>
          <p:cNvSpPr/>
          <p:nvPr/>
        </p:nvSpPr>
        <p:spPr>
          <a:xfrm>
            <a:off x="6380163" y="335598"/>
            <a:ext cx="2038350" cy="1060450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会议号：</a:t>
            </a:r>
            <a:b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每个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Seesion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对应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个会议号，</a:t>
            </a:r>
            <a:b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每个会议号就是一个虚拟的会议室。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2388" y="820738"/>
            <a:ext cx="6240462" cy="4154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2" name="文本框 1"/>
          <p:cNvSpPr txBox="1"/>
          <p:nvPr/>
        </p:nvSpPr>
        <p:spPr>
          <a:xfrm>
            <a:off x="1101725" y="1081088"/>
            <a:ext cx="2276475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1800" b="1" dirty="0"/>
              <a:t>第三步：音视频设置</a:t>
            </a:r>
            <a:endParaRPr lang="zh-CN" altLang="en-US" sz="1800" b="1" dirty="0"/>
          </a:p>
        </p:txBody>
      </p:sp>
      <p:sp>
        <p:nvSpPr>
          <p:cNvPr id="10244" name="文本框 3"/>
          <p:cNvSpPr txBox="1"/>
          <p:nvPr/>
        </p:nvSpPr>
        <p:spPr>
          <a:xfrm>
            <a:off x="493713" y="3232150"/>
            <a:ext cx="312737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1600" dirty="0"/>
              <a:t>完成本操作步骤后，点评互动专家可以同其他专家进行音视频互动沟通。</a:t>
            </a:r>
            <a:endParaRPr lang="zh-CN" alt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6525" y="1655445"/>
            <a:ext cx="4443413" cy="307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738" y="1539875"/>
            <a:ext cx="5127625" cy="3306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413" y="4846638"/>
            <a:ext cx="1781175" cy="133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0" name="文本框 5"/>
          <p:cNvSpPr txBox="1"/>
          <p:nvPr/>
        </p:nvSpPr>
        <p:spPr>
          <a:xfrm>
            <a:off x="4670425" y="5221288"/>
            <a:ext cx="7521575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600" dirty="0">
                <a:latin typeface="Calibri" charset="0"/>
              </a:rPr>
              <a:t>点击“停止视频”旁边“∧” 标志，点击“选择一个虚拟背景”，确定一个虚拟背景或添加虚拟背景。</a:t>
            </a:r>
            <a:endParaRPr lang="zh-CN" altLang="en-US" sz="1600" dirty="0">
              <a:latin typeface="Calibri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文本框 1"/>
          <p:cNvSpPr txBox="1"/>
          <p:nvPr/>
        </p:nvSpPr>
        <p:spPr>
          <a:xfrm>
            <a:off x="1289685" y="808673"/>
            <a:ext cx="9771063" cy="56324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latin typeface="Calibri" charset="0"/>
              </a:rPr>
              <a:t>1.</a:t>
            </a:r>
            <a:r>
              <a:rPr lang="zh-CN" altLang="en-US" dirty="0">
                <a:latin typeface="Calibri" charset="0"/>
              </a:rPr>
              <a:t>设备要求：使用笔记本电脑</a:t>
            </a:r>
            <a:r>
              <a:rPr lang="en-US" altLang="zh-CN" dirty="0">
                <a:latin typeface="Calibri" charset="0"/>
              </a:rPr>
              <a:t>/</a:t>
            </a:r>
            <a:r>
              <a:rPr lang="zh-CN" altLang="en-US" dirty="0">
                <a:latin typeface="Calibri" charset="0"/>
              </a:rPr>
              <a:t>台式机电脑上线，确保摄像头、扬声器、麦克风功能完好。</a:t>
            </a:r>
            <a:endParaRPr lang="en-US" altLang="zh-CN" dirty="0">
              <a:latin typeface="Calibri" charset="0"/>
            </a:endParaRPr>
          </a:p>
          <a:p>
            <a:r>
              <a:rPr lang="en-US" altLang="zh-CN" dirty="0">
                <a:latin typeface="Calibri" charset="0"/>
              </a:rPr>
              <a:t>	      </a:t>
            </a:r>
            <a:r>
              <a:rPr lang="zh-CN" altLang="en-US" dirty="0">
                <a:latin typeface="Calibri" charset="0"/>
              </a:rPr>
              <a:t>进入会议前请务必关闭杀毒软件，防止拦截音视频正常启动。</a:t>
            </a:r>
            <a:endParaRPr lang="en-US" altLang="zh-CN" dirty="0">
              <a:latin typeface="Calibri" charset="0"/>
            </a:endParaRPr>
          </a:p>
          <a:p>
            <a:endParaRPr lang="en-US" altLang="zh-CN" dirty="0">
              <a:latin typeface="Calibri" charset="0"/>
            </a:endParaRPr>
          </a:p>
          <a:p>
            <a:r>
              <a:rPr lang="en-US" altLang="zh-CN" dirty="0">
                <a:latin typeface="Calibri" charset="0"/>
              </a:rPr>
              <a:t>2.</a:t>
            </a:r>
            <a:r>
              <a:rPr lang="zh-CN" altLang="en-US" dirty="0">
                <a:latin typeface="Calibri" charset="0"/>
              </a:rPr>
              <a:t>网络要求：网络独享稳定</a:t>
            </a:r>
            <a:r>
              <a:rPr lang="en-US" altLang="zh-CN" dirty="0">
                <a:latin typeface="Calibri" charset="0"/>
              </a:rPr>
              <a:t>10M</a:t>
            </a:r>
            <a:r>
              <a:rPr lang="zh-CN" altLang="en-US" dirty="0">
                <a:latin typeface="Calibri" charset="0"/>
              </a:rPr>
              <a:t>或以上</a:t>
            </a:r>
            <a:r>
              <a:rPr lang="en-US" altLang="zh-CN" dirty="0">
                <a:latin typeface="Calibri" charset="0"/>
              </a:rPr>
              <a:t>(</a:t>
            </a:r>
            <a:r>
              <a:rPr lang="zh-CN" altLang="en-US" dirty="0">
                <a:latin typeface="Calibri" charset="0"/>
              </a:rPr>
              <a:t>网络质量差会直接影响会议效果</a:t>
            </a:r>
            <a:r>
              <a:rPr lang="en-US" altLang="zh-CN" dirty="0">
                <a:latin typeface="Calibri" charset="0"/>
              </a:rPr>
              <a:t>)</a:t>
            </a:r>
            <a:r>
              <a:rPr lang="zh-CN" altLang="en-US" dirty="0">
                <a:latin typeface="Calibri" charset="0"/>
              </a:rPr>
              <a:t>。</a:t>
            </a:r>
            <a:endParaRPr lang="en-US" altLang="zh-CN" dirty="0">
              <a:latin typeface="Calibri" charset="0"/>
            </a:endParaRPr>
          </a:p>
          <a:p>
            <a:endParaRPr lang="en-US" altLang="zh-CN" dirty="0">
              <a:latin typeface="Calibri" charset="0"/>
            </a:endParaRPr>
          </a:p>
          <a:p>
            <a:r>
              <a:rPr lang="en-US" altLang="zh-CN" dirty="0">
                <a:latin typeface="Calibri" charset="0"/>
              </a:rPr>
              <a:t>3.</a:t>
            </a:r>
            <a:r>
              <a:rPr lang="zh-CN" altLang="en-US" dirty="0">
                <a:latin typeface="Calibri" charset="0"/>
              </a:rPr>
              <a:t>画面及音频要求：专家头像在视频画面要居中，人像占画面比例</a:t>
            </a:r>
            <a:r>
              <a:rPr lang="en-US" altLang="zh-CN" dirty="0">
                <a:latin typeface="Calibri" charset="0"/>
              </a:rPr>
              <a:t>50%</a:t>
            </a:r>
            <a:r>
              <a:rPr lang="zh-CN" altLang="en-US" dirty="0">
                <a:latin typeface="Calibri" charset="0"/>
              </a:rPr>
              <a:t>以上。不要距离电脑过近</a:t>
            </a:r>
            <a:endParaRPr lang="en-US" altLang="zh-CN" dirty="0">
              <a:latin typeface="Calibri" charset="0"/>
            </a:endParaRPr>
          </a:p>
          <a:p>
            <a:r>
              <a:rPr lang="en-US" altLang="zh-CN" dirty="0">
                <a:latin typeface="Calibri" charset="0"/>
              </a:rPr>
              <a:t>		   </a:t>
            </a:r>
            <a:r>
              <a:rPr lang="zh-CN" altLang="en-US" dirty="0">
                <a:latin typeface="Calibri" charset="0"/>
              </a:rPr>
              <a:t>或过远，讲话时请打开麦克风，注意房间光线、位置、专家服装等。</a:t>
            </a:r>
            <a:br>
              <a:rPr lang="en-US" altLang="zh-CN" dirty="0">
                <a:latin typeface="Calibri" charset="0"/>
              </a:rPr>
            </a:br>
            <a:r>
              <a:rPr lang="en-US" altLang="zh-CN" dirty="0">
                <a:latin typeface="Calibri" charset="0"/>
              </a:rPr>
              <a:t>				</a:t>
            </a:r>
            <a:br>
              <a:rPr lang="en-US" altLang="zh-CN" dirty="0">
                <a:latin typeface="Calibri" charset="0"/>
              </a:rPr>
            </a:br>
            <a:r>
              <a:rPr lang="en-US" altLang="zh-CN" dirty="0">
                <a:latin typeface="Calibri" charset="0"/>
              </a:rPr>
              <a:t>		   </a:t>
            </a:r>
            <a:r>
              <a:rPr lang="zh-CN" altLang="en-US" dirty="0">
                <a:latin typeface="Calibri" charset="0"/>
              </a:rPr>
              <a:t>注：会议开始后，请专家不要关闭摄像头，特殊情况例外。</a:t>
            </a:r>
            <a:endParaRPr lang="en-US" altLang="zh-CN" dirty="0">
              <a:latin typeface="Calibri" charset="0"/>
            </a:endParaRPr>
          </a:p>
          <a:p>
            <a:endParaRPr lang="en-US" altLang="zh-CN" dirty="0">
              <a:latin typeface="Calibri" charset="0"/>
            </a:endParaRPr>
          </a:p>
          <a:p>
            <a:r>
              <a:rPr lang="en-US" altLang="zh-CN" dirty="0">
                <a:latin typeface="Calibri" charset="0"/>
              </a:rPr>
              <a:t>4.</a:t>
            </a:r>
            <a:r>
              <a:rPr lang="zh-CN" altLang="en-US" dirty="0">
                <a:latin typeface="Calibri" charset="0"/>
              </a:rPr>
              <a:t>讲者注意事项：</a:t>
            </a:r>
            <a:r>
              <a:rPr lang="en-US" altLang="zh-CN" dirty="0">
                <a:latin typeface="Calibri" charset="0"/>
              </a:rPr>
              <a:t>A.</a:t>
            </a:r>
            <a:r>
              <a:rPr lang="zh-CN" altLang="en-US" dirty="0">
                <a:latin typeface="Calibri" charset="0"/>
              </a:rPr>
              <a:t>讲课</a:t>
            </a:r>
            <a:r>
              <a:rPr lang="en-US" altLang="zh-CN" dirty="0">
                <a:latin typeface="Calibri" charset="0"/>
              </a:rPr>
              <a:t>PPT</a:t>
            </a:r>
            <a:r>
              <a:rPr lang="zh-CN" altLang="en-US" dirty="0">
                <a:latin typeface="Calibri" charset="0"/>
              </a:rPr>
              <a:t>画面比例</a:t>
            </a:r>
            <a:r>
              <a:rPr lang="en-US" altLang="zh-CN" dirty="0">
                <a:latin typeface="Calibri" charset="0"/>
              </a:rPr>
              <a:t>4:3</a:t>
            </a:r>
            <a:r>
              <a:rPr lang="zh-CN" altLang="en-US" dirty="0">
                <a:latin typeface="Calibri" charset="0"/>
              </a:rPr>
              <a:t>或</a:t>
            </a:r>
            <a:r>
              <a:rPr lang="en-US" altLang="zh-CN" dirty="0">
                <a:latin typeface="Calibri" charset="0"/>
              </a:rPr>
              <a:t>16:9</a:t>
            </a:r>
            <a:r>
              <a:rPr lang="zh-CN" altLang="en-US" dirty="0">
                <a:latin typeface="Calibri" charset="0"/>
              </a:rPr>
              <a:t>最为合适。</a:t>
            </a:r>
            <a:br>
              <a:rPr lang="en-US" altLang="zh-CN" dirty="0">
                <a:latin typeface="Calibri" charset="0"/>
              </a:rPr>
            </a:br>
            <a:r>
              <a:rPr lang="en-US" altLang="zh-CN" dirty="0">
                <a:latin typeface="Calibri" charset="0"/>
              </a:rPr>
              <a:t>   	              B.</a:t>
            </a:r>
            <a:r>
              <a:rPr lang="zh-CN" altLang="en-US" dirty="0">
                <a:latin typeface="Calibri" charset="0"/>
              </a:rPr>
              <a:t>页面中如人像遮挡了</a:t>
            </a:r>
            <a:r>
              <a:rPr lang="en-US" altLang="zh-CN" dirty="0">
                <a:latin typeface="Calibri" charset="0"/>
              </a:rPr>
              <a:t>PPT</a:t>
            </a:r>
            <a:r>
              <a:rPr lang="zh-CN" altLang="en-US" dirty="0">
                <a:latin typeface="Calibri" charset="0"/>
              </a:rPr>
              <a:t>，本地可将摄像头栏任意拖动至无碍位置。</a:t>
            </a:r>
            <a:endParaRPr lang="en-US" altLang="zh-CN" dirty="0">
              <a:latin typeface="Calibri" charset="0"/>
            </a:endParaRPr>
          </a:p>
          <a:p>
            <a:r>
              <a:rPr lang="en-US" altLang="zh-CN" dirty="0">
                <a:latin typeface="Calibri" charset="0"/>
              </a:rPr>
              <a:t>  	              C.</a:t>
            </a:r>
            <a:r>
              <a:rPr lang="zh-CN" altLang="en-US" dirty="0">
                <a:latin typeface="Calibri" charset="0"/>
              </a:rPr>
              <a:t>幻灯片讲完，请及时退出“共享屏幕”。</a:t>
            </a:r>
            <a:endParaRPr lang="en-US" altLang="zh-CN" dirty="0">
              <a:latin typeface="Calibri" charset="0"/>
            </a:endParaRPr>
          </a:p>
          <a:p>
            <a:r>
              <a:rPr lang="en-US" altLang="zh-CN" dirty="0">
                <a:latin typeface="Calibri" charset="0"/>
              </a:rPr>
              <a:t>	              D.</a:t>
            </a:r>
            <a:r>
              <a:rPr lang="zh-CN" altLang="en-US" dirty="0">
                <a:latin typeface="Calibri" charset="0"/>
              </a:rPr>
              <a:t>提前提供讲课</a:t>
            </a:r>
            <a:r>
              <a:rPr lang="en-US" altLang="zh-CN" dirty="0">
                <a:latin typeface="Calibri" charset="0"/>
              </a:rPr>
              <a:t>PPT</a:t>
            </a:r>
            <a:r>
              <a:rPr lang="zh-CN" altLang="en-US" dirty="0">
                <a:latin typeface="Calibri" charset="0"/>
              </a:rPr>
              <a:t>备份，以防会议中出现播放异常情况。</a:t>
            </a:r>
            <a:endParaRPr lang="en-US" altLang="zh-CN" dirty="0">
              <a:latin typeface="Calibri" charset="0"/>
            </a:endParaRPr>
          </a:p>
          <a:p>
            <a:endParaRPr lang="en-US" altLang="zh-CN" dirty="0">
              <a:latin typeface="Calibri" charset="0"/>
            </a:endParaRPr>
          </a:p>
          <a:p>
            <a:r>
              <a:rPr lang="en-US" altLang="zh-CN" dirty="0">
                <a:latin typeface="Calibri" charset="0"/>
              </a:rPr>
              <a:t>5.</a:t>
            </a:r>
            <a:r>
              <a:rPr lang="zh-CN" altLang="en-US" dirty="0">
                <a:latin typeface="Calibri" charset="0"/>
              </a:rPr>
              <a:t>测试场地：尽量在正式参加会议的场地测试。</a:t>
            </a:r>
            <a:endParaRPr lang="en-US" altLang="zh-CN" dirty="0">
              <a:latin typeface="Calibri" charset="0"/>
            </a:endParaRPr>
          </a:p>
          <a:p>
            <a:endParaRPr lang="en-US" altLang="zh-CN" dirty="0">
              <a:latin typeface="Calibri" charset="0"/>
            </a:endParaRPr>
          </a:p>
          <a:p>
            <a:r>
              <a:rPr lang="en-US" altLang="zh-CN" dirty="0">
                <a:latin typeface="Calibri" charset="0"/>
              </a:rPr>
              <a:t>6.</a:t>
            </a:r>
            <a:r>
              <a:rPr lang="zh-CN" altLang="en-US" dirty="0">
                <a:latin typeface="Calibri" charset="0"/>
              </a:rPr>
              <a:t>测试内容：音视频沟通、网络、讲课操作流程展示。</a:t>
            </a:r>
            <a:endParaRPr lang="en-US" altLang="zh-CN" dirty="0">
              <a:latin typeface="Calibri" charset="0"/>
            </a:endParaRPr>
          </a:p>
          <a:p>
            <a:endParaRPr lang="en-US" altLang="zh-CN" dirty="0">
              <a:latin typeface="Calibri" charset="0"/>
            </a:endParaRPr>
          </a:p>
          <a:p>
            <a:endParaRPr lang="zh-CN" altLang="en-US" dirty="0">
              <a:latin typeface="Calibri" charset="0"/>
            </a:endParaRPr>
          </a:p>
        </p:txBody>
      </p:sp>
      <p:sp>
        <p:nvSpPr>
          <p:cNvPr id="12291" name="文本框 2"/>
          <p:cNvSpPr txBox="1"/>
          <p:nvPr/>
        </p:nvSpPr>
        <p:spPr>
          <a:xfrm>
            <a:off x="339725" y="1196975"/>
            <a:ext cx="544513" cy="44005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800" b="1" dirty="0">
                <a:latin typeface="Calibri" charset="0"/>
              </a:rPr>
              <a:t>线</a:t>
            </a:r>
            <a:endParaRPr lang="en-US" altLang="zh-CN" sz="2800" b="1" dirty="0">
              <a:latin typeface="Calibri" charset="0"/>
            </a:endParaRPr>
          </a:p>
          <a:p>
            <a:r>
              <a:rPr lang="zh-CN" altLang="en-US" sz="2800" b="1" dirty="0">
                <a:latin typeface="Calibri" charset="0"/>
              </a:rPr>
              <a:t>上</a:t>
            </a:r>
            <a:endParaRPr lang="en-US" altLang="zh-CN" sz="2800" b="1" dirty="0">
              <a:latin typeface="Calibri" charset="0"/>
            </a:endParaRPr>
          </a:p>
          <a:p>
            <a:r>
              <a:rPr lang="zh-CN" altLang="en-US" sz="2800" b="1" dirty="0">
                <a:latin typeface="Calibri" charset="0"/>
              </a:rPr>
              <a:t>参</a:t>
            </a:r>
            <a:endParaRPr lang="en-US" altLang="zh-CN" sz="2800" b="1" dirty="0">
              <a:latin typeface="Calibri" charset="0"/>
            </a:endParaRPr>
          </a:p>
          <a:p>
            <a:r>
              <a:rPr lang="zh-CN" altLang="en-US" sz="2800" b="1" dirty="0">
                <a:latin typeface="Calibri" charset="0"/>
              </a:rPr>
              <a:t>会</a:t>
            </a:r>
            <a:endParaRPr lang="en-US" altLang="zh-CN" sz="2800" b="1" dirty="0">
              <a:latin typeface="Calibri" charset="0"/>
            </a:endParaRPr>
          </a:p>
          <a:p>
            <a:r>
              <a:rPr lang="zh-CN" altLang="en-US" sz="2800" b="1" dirty="0">
                <a:latin typeface="Calibri" charset="0"/>
              </a:rPr>
              <a:t>专</a:t>
            </a:r>
            <a:endParaRPr lang="en-US" altLang="zh-CN" sz="2800" b="1" dirty="0">
              <a:latin typeface="Calibri" charset="0"/>
            </a:endParaRPr>
          </a:p>
          <a:p>
            <a:r>
              <a:rPr lang="zh-CN" altLang="en-US" sz="2800" b="1" dirty="0">
                <a:latin typeface="Calibri" charset="0"/>
              </a:rPr>
              <a:t>家</a:t>
            </a:r>
            <a:endParaRPr lang="en-US" altLang="zh-CN" sz="2800" b="1" dirty="0">
              <a:latin typeface="Calibri" charset="0"/>
            </a:endParaRPr>
          </a:p>
          <a:p>
            <a:r>
              <a:rPr lang="zh-CN" altLang="en-US" sz="2800" b="1" dirty="0">
                <a:latin typeface="Calibri" charset="0"/>
              </a:rPr>
              <a:t>注</a:t>
            </a:r>
            <a:endParaRPr lang="en-US" altLang="zh-CN" sz="2800" b="1" dirty="0">
              <a:latin typeface="Calibri" charset="0"/>
            </a:endParaRPr>
          </a:p>
          <a:p>
            <a:r>
              <a:rPr lang="zh-CN" altLang="en-US" sz="2800" b="1" dirty="0">
                <a:latin typeface="Calibri" charset="0"/>
              </a:rPr>
              <a:t>意</a:t>
            </a:r>
            <a:endParaRPr lang="en-US" altLang="zh-CN" sz="2800" b="1" dirty="0">
              <a:latin typeface="Calibri" charset="0"/>
            </a:endParaRPr>
          </a:p>
          <a:p>
            <a:r>
              <a:rPr lang="zh-CN" altLang="en-US" sz="2800" b="1" dirty="0">
                <a:latin typeface="Calibri" charset="0"/>
              </a:rPr>
              <a:t>事</a:t>
            </a:r>
            <a:endParaRPr lang="en-US" altLang="zh-CN" sz="2800" b="1" dirty="0">
              <a:latin typeface="Calibri" charset="0"/>
            </a:endParaRPr>
          </a:p>
          <a:p>
            <a:r>
              <a:rPr lang="zh-CN" altLang="en-US" sz="2800" b="1" dirty="0">
                <a:latin typeface="Calibri" charset="0"/>
              </a:rPr>
              <a:t>项</a:t>
            </a:r>
            <a:endParaRPr lang="zh-CN" altLang="en-US" sz="2800" b="1" dirty="0">
              <a:latin typeface="Calibri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文本框 1"/>
          <p:cNvSpPr txBox="1"/>
          <p:nvPr/>
        </p:nvSpPr>
        <p:spPr>
          <a:xfrm>
            <a:off x="1309688" y="1720850"/>
            <a:ext cx="10772775" cy="3416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latin typeface="Calibri" charset="0"/>
              </a:rPr>
              <a:t>7.</a:t>
            </a:r>
            <a:r>
              <a:rPr lang="zh-CN" altLang="en-US" dirty="0">
                <a:latin typeface="Calibri" charset="0"/>
              </a:rPr>
              <a:t>会议当天注意事项：</a:t>
            </a:r>
            <a:br>
              <a:rPr lang="en-US" altLang="zh-CN" dirty="0">
                <a:latin typeface="Calibri" charset="0"/>
              </a:rPr>
            </a:br>
            <a:r>
              <a:rPr lang="en-US" altLang="zh-CN" dirty="0">
                <a:latin typeface="Calibri" charset="0"/>
              </a:rPr>
              <a:t>		a.</a:t>
            </a:r>
            <a:r>
              <a:rPr lang="zh-CN" altLang="en-US" dirty="0">
                <a:latin typeface="Calibri" charset="0"/>
              </a:rPr>
              <a:t>会前</a:t>
            </a:r>
            <a:r>
              <a:rPr lang="en-US" altLang="zh-CN" dirty="0">
                <a:latin typeface="Calibri" charset="0"/>
              </a:rPr>
              <a:t>20—40</a:t>
            </a:r>
            <a:r>
              <a:rPr lang="zh-CN" altLang="en-US" dirty="0">
                <a:latin typeface="Calibri" charset="0"/>
              </a:rPr>
              <a:t>分钟进入会议室，做好会前测试。</a:t>
            </a:r>
            <a:endParaRPr lang="en-US" altLang="zh-CN" dirty="0">
              <a:latin typeface="Calibri" charset="0"/>
            </a:endParaRPr>
          </a:p>
          <a:p>
            <a:r>
              <a:rPr lang="en-US" altLang="zh-CN" dirty="0">
                <a:latin typeface="Calibri" charset="0"/>
              </a:rPr>
              <a:t>		b.</a:t>
            </a:r>
            <a:r>
              <a:rPr lang="zh-CN" altLang="en-US" dirty="0">
                <a:latin typeface="Calibri" charset="0"/>
              </a:rPr>
              <a:t>不发言时请关闭麦克风，电脑上请关闭微信，避免造成声音干扰。</a:t>
            </a:r>
            <a:br>
              <a:rPr lang="en-US" altLang="zh-CN" dirty="0">
                <a:latin typeface="Calibri" charset="0"/>
              </a:rPr>
            </a:br>
            <a:r>
              <a:rPr lang="en-US" altLang="zh-CN" dirty="0">
                <a:latin typeface="Calibri" charset="0"/>
              </a:rPr>
              <a:t>		c.</a:t>
            </a:r>
            <a:r>
              <a:rPr lang="zh-CN" altLang="en-US" dirty="0">
                <a:latin typeface="Calibri" charset="0"/>
              </a:rPr>
              <a:t>会议中不要遮挡摄像头，保持摄像头开启。</a:t>
            </a:r>
            <a:endParaRPr lang="en-US" altLang="zh-CN" dirty="0">
              <a:latin typeface="Calibri" charset="0"/>
            </a:endParaRPr>
          </a:p>
          <a:p>
            <a:r>
              <a:rPr lang="en-US" altLang="zh-CN" dirty="0">
                <a:latin typeface="Calibri" charset="0"/>
              </a:rPr>
              <a:t>		d.</a:t>
            </a:r>
            <a:r>
              <a:rPr lang="zh-CN" altLang="en-US" dirty="0">
                <a:latin typeface="Calibri" charset="0"/>
              </a:rPr>
              <a:t>请务必关注讲课时间，不要超时。</a:t>
            </a:r>
            <a:endParaRPr lang="en-US" altLang="zh-CN" dirty="0">
              <a:latin typeface="Calibri" charset="0"/>
            </a:endParaRPr>
          </a:p>
          <a:p>
            <a:endParaRPr lang="en-US" altLang="zh-CN" dirty="0">
              <a:latin typeface="Calibri" charset="0"/>
            </a:endParaRPr>
          </a:p>
          <a:p>
            <a:r>
              <a:rPr lang="en-US" altLang="zh-CN" dirty="0">
                <a:latin typeface="Calibri" charset="0"/>
              </a:rPr>
              <a:t>8.</a:t>
            </a:r>
            <a:r>
              <a:rPr lang="zh-CN" altLang="en-US" dirty="0">
                <a:latin typeface="Calibri" charset="0"/>
              </a:rPr>
              <a:t>意外情况处理：</a:t>
            </a:r>
            <a:endParaRPr lang="en-US" altLang="zh-CN" dirty="0">
              <a:latin typeface="Calibri" charset="0"/>
            </a:endParaRPr>
          </a:p>
          <a:p>
            <a:r>
              <a:rPr lang="en-US" altLang="zh-CN" dirty="0">
                <a:latin typeface="Calibri" charset="0"/>
              </a:rPr>
              <a:t>		a.</a:t>
            </a:r>
            <a:r>
              <a:rPr lang="zh-CN" altLang="en-US" dirty="0">
                <a:latin typeface="Calibri" charset="0"/>
              </a:rPr>
              <a:t>讲者中途掉线</a:t>
            </a:r>
            <a:br>
              <a:rPr lang="en-US" altLang="zh-CN" dirty="0">
                <a:latin typeface="Calibri" charset="0"/>
              </a:rPr>
            </a:br>
            <a:r>
              <a:rPr lang="en-US" altLang="zh-CN" dirty="0">
                <a:latin typeface="Calibri" charset="0"/>
              </a:rPr>
              <a:t>		   </a:t>
            </a:r>
            <a:r>
              <a:rPr lang="zh-CN" altLang="en-US" dirty="0">
                <a:latin typeface="Calibri" charset="0"/>
              </a:rPr>
              <a:t>网络恢复可自动进入会议室，如果时间超过</a:t>
            </a:r>
            <a:r>
              <a:rPr lang="en-US" altLang="zh-CN" dirty="0">
                <a:latin typeface="Calibri" charset="0"/>
              </a:rPr>
              <a:t>10</a:t>
            </a:r>
            <a:r>
              <a:rPr lang="zh-CN" altLang="en-US" dirty="0">
                <a:latin typeface="Calibri" charset="0"/>
              </a:rPr>
              <a:t>秒，后台将切换至主持人端，由主持人</a:t>
            </a:r>
            <a:br>
              <a:rPr lang="en-US" altLang="zh-CN" dirty="0">
                <a:latin typeface="Calibri" charset="0"/>
              </a:rPr>
            </a:br>
            <a:r>
              <a:rPr lang="en-US" altLang="zh-CN" dirty="0">
                <a:latin typeface="Calibri" charset="0"/>
              </a:rPr>
              <a:t>		   </a:t>
            </a:r>
            <a:r>
              <a:rPr lang="zh-CN" altLang="en-US" dirty="0">
                <a:latin typeface="Calibri" charset="0"/>
              </a:rPr>
              <a:t>串场衔接，等待专家上线。如果时间超过</a:t>
            </a:r>
            <a:r>
              <a:rPr lang="en-US" altLang="zh-CN" dirty="0">
                <a:latin typeface="Calibri" charset="0"/>
              </a:rPr>
              <a:t>1</a:t>
            </a:r>
            <a:r>
              <a:rPr lang="zh-CN" altLang="en-US" dirty="0">
                <a:latin typeface="Calibri" charset="0"/>
              </a:rPr>
              <a:t>分钟，主持人可以引导进入下一环节。</a:t>
            </a:r>
            <a:endParaRPr lang="en-US" altLang="zh-CN" dirty="0">
              <a:latin typeface="Calibri" charset="0"/>
            </a:endParaRPr>
          </a:p>
          <a:p>
            <a:endParaRPr lang="en-US" altLang="zh-CN" dirty="0">
              <a:latin typeface="Calibri" charset="0"/>
            </a:endParaRPr>
          </a:p>
          <a:p>
            <a:r>
              <a:rPr lang="en-US" altLang="zh-CN" dirty="0">
                <a:latin typeface="Calibri" charset="0"/>
              </a:rPr>
              <a:t>		</a:t>
            </a:r>
            <a:endParaRPr lang="zh-CN" altLang="en-US" dirty="0">
              <a:latin typeface="Calibri" charset="0"/>
            </a:endParaRPr>
          </a:p>
        </p:txBody>
      </p:sp>
      <p:sp>
        <p:nvSpPr>
          <p:cNvPr id="13315" name="文本框 2"/>
          <p:cNvSpPr txBox="1"/>
          <p:nvPr/>
        </p:nvSpPr>
        <p:spPr>
          <a:xfrm>
            <a:off x="339725" y="1318260"/>
            <a:ext cx="544513" cy="44021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800" b="1" dirty="0">
                <a:latin typeface="Calibri" charset="0"/>
              </a:rPr>
              <a:t>线</a:t>
            </a:r>
            <a:endParaRPr lang="en-US" altLang="zh-CN" sz="2800" b="1" dirty="0">
              <a:latin typeface="Calibri" charset="0"/>
            </a:endParaRPr>
          </a:p>
          <a:p>
            <a:r>
              <a:rPr lang="zh-CN" altLang="en-US" sz="2800" b="1" dirty="0">
                <a:latin typeface="Calibri" charset="0"/>
              </a:rPr>
              <a:t>上</a:t>
            </a:r>
            <a:endParaRPr lang="en-US" altLang="zh-CN" sz="2800" b="1" dirty="0">
              <a:latin typeface="Calibri" charset="0"/>
            </a:endParaRPr>
          </a:p>
          <a:p>
            <a:r>
              <a:rPr lang="zh-CN" altLang="en-US" sz="2800" b="1" dirty="0">
                <a:latin typeface="Calibri" charset="0"/>
              </a:rPr>
              <a:t>参</a:t>
            </a:r>
            <a:endParaRPr lang="en-US" altLang="zh-CN" sz="2800" b="1" dirty="0">
              <a:latin typeface="Calibri" charset="0"/>
            </a:endParaRPr>
          </a:p>
          <a:p>
            <a:r>
              <a:rPr lang="zh-CN" altLang="en-US" sz="2800" b="1" dirty="0">
                <a:latin typeface="Calibri" charset="0"/>
              </a:rPr>
              <a:t>会</a:t>
            </a:r>
            <a:endParaRPr lang="en-US" altLang="zh-CN" sz="2800" b="1" dirty="0">
              <a:latin typeface="Calibri" charset="0"/>
            </a:endParaRPr>
          </a:p>
          <a:p>
            <a:r>
              <a:rPr lang="zh-CN" altLang="en-US" sz="2800" b="1" dirty="0">
                <a:latin typeface="Calibri" charset="0"/>
              </a:rPr>
              <a:t>专</a:t>
            </a:r>
            <a:endParaRPr lang="en-US" altLang="zh-CN" sz="2800" b="1" dirty="0">
              <a:latin typeface="Calibri" charset="0"/>
            </a:endParaRPr>
          </a:p>
          <a:p>
            <a:r>
              <a:rPr lang="zh-CN" altLang="en-US" sz="2800" b="1" dirty="0">
                <a:latin typeface="Calibri" charset="0"/>
              </a:rPr>
              <a:t>家</a:t>
            </a:r>
            <a:endParaRPr lang="en-US" altLang="zh-CN" sz="2800" b="1" dirty="0">
              <a:latin typeface="Calibri" charset="0"/>
            </a:endParaRPr>
          </a:p>
          <a:p>
            <a:r>
              <a:rPr lang="zh-CN" altLang="en-US" sz="2800" b="1" dirty="0">
                <a:latin typeface="Calibri" charset="0"/>
              </a:rPr>
              <a:t>注</a:t>
            </a:r>
            <a:endParaRPr lang="en-US" altLang="zh-CN" sz="2800" b="1" dirty="0">
              <a:latin typeface="Calibri" charset="0"/>
            </a:endParaRPr>
          </a:p>
          <a:p>
            <a:r>
              <a:rPr lang="zh-CN" altLang="en-US" sz="2800" b="1" dirty="0">
                <a:latin typeface="Calibri" charset="0"/>
              </a:rPr>
              <a:t>意</a:t>
            </a:r>
            <a:endParaRPr lang="en-US" altLang="zh-CN" sz="2800" b="1" dirty="0">
              <a:latin typeface="Calibri" charset="0"/>
            </a:endParaRPr>
          </a:p>
          <a:p>
            <a:r>
              <a:rPr lang="zh-CN" altLang="en-US" sz="2800" b="1" dirty="0">
                <a:latin typeface="Calibri" charset="0"/>
              </a:rPr>
              <a:t>事</a:t>
            </a:r>
            <a:endParaRPr lang="en-US" altLang="zh-CN" sz="2800" b="1" dirty="0">
              <a:latin typeface="Calibri" charset="0"/>
            </a:endParaRPr>
          </a:p>
          <a:p>
            <a:r>
              <a:rPr lang="zh-CN" altLang="en-US" sz="2800" b="1" dirty="0">
                <a:latin typeface="Calibri" charset="0"/>
              </a:rPr>
              <a:t>项</a:t>
            </a:r>
            <a:endParaRPr lang="zh-CN" altLang="en-US" sz="2800" b="1" dirty="0">
              <a:latin typeface="Calibri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1234</Words>
  <Application>WPS 表格</Application>
  <PresentationFormat>宽屏</PresentationFormat>
  <Paragraphs>90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5" baseType="lpstr">
      <vt:lpstr>Arial</vt:lpstr>
      <vt:lpstr>方正书宋_GBK</vt:lpstr>
      <vt:lpstr>Wingdings</vt:lpstr>
      <vt:lpstr>华文中宋</vt:lpstr>
      <vt:lpstr>华文宋体</vt:lpstr>
      <vt:lpstr>宋体</vt:lpstr>
      <vt:lpstr>汉仪书宋二KW</vt:lpstr>
      <vt:lpstr>Calibri</vt:lpstr>
      <vt:lpstr>Helvetica Neue</vt:lpstr>
      <vt:lpstr>微软雅黑</vt:lpstr>
      <vt:lpstr>汉仪旗黑</vt:lpstr>
      <vt:lpstr>Arial Unicode MS</vt:lpstr>
      <vt:lpstr>等线</vt:lpstr>
      <vt:lpstr>汉仪中等线KW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 Li</dc:creator>
  <cp:lastModifiedBy>yusiyu</cp:lastModifiedBy>
  <cp:revision>22</cp:revision>
  <dcterms:created xsi:type="dcterms:W3CDTF">2020-09-05T00:29:17Z</dcterms:created>
  <dcterms:modified xsi:type="dcterms:W3CDTF">2020-09-05T00:29:17Z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2052-2.5.0.4070</vt:lpwstr>
  </property>
</Properties>
</file>