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7" r:id="rId2"/>
    <p:sldId id="261" r:id="rId3"/>
    <p:sldId id="262" r:id="rId4"/>
    <p:sldId id="263" r:id="rId5"/>
    <p:sldId id="264" r:id="rId6"/>
    <p:sldId id="265" r:id="rId7"/>
    <p:sldId id="266" r:id="rId8"/>
    <p:sldId id="268" r:id="rId9"/>
    <p:sldId id="269" r:id="rId10"/>
  </p:sldIdLst>
  <p:sldSz cx="12192000" cy="6858000"/>
  <p:notesSz cx="6858000" cy="9144000"/>
  <p:defaultTextStyle>
    <a:defPPr>
      <a:defRPr lang="zh-CN"/>
    </a:defPPr>
    <a:lvl1pPr algn="l" defTabSz="1217295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1pPr>
    <a:lvl2pPr marL="608330" indent="-151130" algn="l" defTabSz="1217295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2pPr>
    <a:lvl3pPr marL="1217930" indent="-303530" algn="l" defTabSz="1217295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3pPr>
    <a:lvl4pPr marL="1827530" indent="-455930" algn="l" defTabSz="1217295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4pPr>
    <a:lvl5pPr marL="2437130" indent="-608330" algn="l" defTabSz="1217295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2">
          <p15:clr>
            <a:srgbClr val="A4A3A4"/>
          </p15:clr>
        </p15:guide>
        <p15:guide id="2" pos="38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2D1B"/>
    <a:srgbClr val="FEFFFF"/>
    <a:srgbClr val="B05D4C"/>
    <a:srgbClr val="000000"/>
    <a:srgbClr val="384898"/>
    <a:srgbClr val="5B7BB5"/>
    <a:srgbClr val="2A5C82"/>
    <a:srgbClr val="265374"/>
    <a:srgbClr val="4296B4"/>
    <a:srgbClr val="5CA9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504" y="200"/>
      </p:cViewPr>
      <p:guideLst>
        <p:guide orient="horz" pos="2192"/>
        <p:guide pos="382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2A628-5979-4657-85CB-1651BBF7C987}" type="datetimeFigureOut">
              <a:rPr lang="zh-CN" altLang="en-US" smtClean="0"/>
              <a:t>2020/9/29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188B5-F242-46A8-BC70-F730184234E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2185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65" dirty="0"/>
          </a:p>
        </p:txBody>
      </p:sp>
      <p:sp>
        <p:nvSpPr>
          <p:cNvPr id="71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spcBef>
                <a:spcPct val="30000"/>
              </a:spcBef>
              <a:buFont typeface="Arial" panose="020B0604020202020204" pitchFamily="34" charset="0"/>
              <a:defRPr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29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29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29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29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7295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FADC5A8A-2915-45FF-8245-75070A7CF0E2}" type="slidenum">
              <a:rPr lang="zh-CN" altLang="en-US" smtClean="0">
                <a:solidFill>
                  <a:schemeClr val="tx1"/>
                </a:solidFill>
              </a:rPr>
              <a:t>1</a:t>
            </a:fld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8698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121856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</a:defRPr>
            </a:lvl1pPr>
          </a:lstStyle>
          <a:p>
            <a:fld id="{73B25E68-99F1-4046-B09B-134B52642AC8}" type="datetimeFigureOut">
              <a:rPr lang="zh-CN" altLang="en-US" smtClean="0"/>
              <a:t>2020/9/29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121856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121856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</a:defRPr>
            </a:lvl1pPr>
          </a:lstStyle>
          <a:p>
            <a:fld id="{3E3CA578-6D8C-4084-809D-66D25A20E1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等线 Light" panose="02010600030101010101" pitchFamily="2" charset="-122"/>
          <a:ea typeface="等线 Light" panose="02010600030101010101" pitchFamily="2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等线 Light" panose="02010600030101010101" pitchFamily="2" charset="-122"/>
          <a:ea typeface="等线 Light" panose="02010600030101010101" pitchFamily="2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等线 Light" panose="02010600030101010101" pitchFamily="2" charset="-122"/>
          <a:ea typeface="等线 Light" panose="02010600030101010101" pitchFamily="2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等线 Light" panose="02010600030101010101" pitchFamily="2" charset="-122"/>
          <a:ea typeface="等线 Light" panose="02010600030101010101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empus Sans ITC" panose="04020404030D07020202" pitchFamily="18" charset="0"/>
          <a:ea typeface="幼圆" panose="02010509060101010101" pitchFamily="49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empus Sans ITC" panose="04020404030D07020202" pitchFamily="18" charset="0"/>
          <a:ea typeface="幼圆" panose="02010509060101010101" pitchFamily="49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empus Sans ITC" panose="04020404030D07020202" pitchFamily="18" charset="0"/>
          <a:ea typeface="幼圆" panose="02010509060101010101" pitchFamily="49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empus Sans ITC" panose="04020404030D07020202" pitchFamily="18" charset="0"/>
          <a:ea typeface="幼圆" panose="02010509060101010101" pitchFamily="49" charset="-122"/>
        </a:defRPr>
      </a:lvl9pPr>
    </p:titleStyle>
    <p:bodyStyle>
      <a:lvl1pPr marL="357505" indent="-357505" algn="l" rtl="0" eaLnBrk="1" fontAlgn="base" hangingPunct="1">
        <a:lnSpc>
          <a:spcPct val="90000"/>
        </a:lnSpc>
        <a:spcBef>
          <a:spcPts val="18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57505" indent="-357505" algn="l" rtl="0" eaLnBrk="1" fontAlgn="base" hangingPunct="1">
        <a:lnSpc>
          <a:spcPct val="130000"/>
        </a:lnSpc>
        <a:spcBef>
          <a:spcPct val="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ê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zoom.us/download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373746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/>
              <a:t>专家线上参会手册</a:t>
            </a:r>
            <a:endParaRPr lang="zh-CN" altLang="en-US" sz="4800" dirty="0">
              <a:solidFill>
                <a:srgbClr val="0070C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79288B1-76C0-492A-A1A0-5E10EE75CDC5}"/>
              </a:ext>
            </a:extLst>
          </p:cNvPr>
          <p:cNvSpPr txBox="1"/>
          <p:nvPr/>
        </p:nvSpPr>
        <p:spPr>
          <a:xfrm>
            <a:off x="3408028" y="3399491"/>
            <a:ext cx="60946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tx1"/>
                </a:solidFill>
              </a:rPr>
              <a:t>Med-Union Medical Technology Co. Ltd.</a:t>
            </a:r>
            <a:endParaRPr lang="zh-CN" alt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B17F9B47-0F64-4448-9379-FD9DCC3F31BF}"/>
              </a:ext>
            </a:extLst>
          </p:cNvPr>
          <p:cNvSpPr txBox="1"/>
          <p:nvPr/>
        </p:nvSpPr>
        <p:spPr>
          <a:xfrm>
            <a:off x="4152547" y="1678895"/>
            <a:ext cx="68912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chemeClr val="bg1"/>
                </a:solidFill>
              </a:rPr>
              <a:t>会前</a:t>
            </a:r>
            <a:r>
              <a:rPr lang="zh-CN" altLang="en-US" sz="3200" b="1" dirty="0">
                <a:solidFill>
                  <a:schemeClr val="bg1"/>
                </a:solidFill>
              </a:rPr>
              <a:t>测试时间</a:t>
            </a:r>
            <a:r>
              <a:rPr lang="zh-CN" altLang="en-US" sz="3200" b="1" dirty="0">
                <a:solidFill>
                  <a:schemeClr val="bg1"/>
                </a:solidFill>
                <a:sym typeface="Wingdings" pitchFamily="2" charset="2"/>
              </a:rPr>
              <a:t>：（供直播使用）</a:t>
            </a:r>
            <a:r>
              <a:rPr lang="en-US" altLang="zh-CN" b="1" dirty="0">
                <a:solidFill>
                  <a:schemeClr val="bg1"/>
                </a:solidFill>
              </a:rPr>
              <a:t> </a:t>
            </a:r>
            <a:br>
              <a:rPr lang="en-US" altLang="zh-CN" b="1" dirty="0">
                <a:solidFill>
                  <a:schemeClr val="bg1"/>
                </a:solidFill>
              </a:rPr>
            </a:br>
            <a:endParaRPr lang="en-US" altLang="zh-CN" b="1" dirty="0">
              <a:solidFill>
                <a:schemeClr val="bg1"/>
              </a:solidFill>
            </a:endParaRPr>
          </a:p>
          <a:p>
            <a:r>
              <a:rPr lang="en-US" altLang="zh-CN" sz="2800" b="1" dirty="0">
                <a:solidFill>
                  <a:schemeClr val="bg1"/>
                </a:solidFill>
              </a:rPr>
              <a:t>2020</a:t>
            </a:r>
            <a:r>
              <a:rPr lang="zh-CN" altLang="en-US" sz="2800" b="1" dirty="0">
                <a:solidFill>
                  <a:schemeClr val="bg1"/>
                </a:solidFill>
              </a:rPr>
              <a:t>年</a:t>
            </a:r>
            <a:r>
              <a:rPr lang="en-US" altLang="zh-CN" sz="2800" b="1" dirty="0">
                <a:solidFill>
                  <a:schemeClr val="bg1"/>
                </a:solidFill>
              </a:rPr>
              <a:t>10</a:t>
            </a:r>
            <a:r>
              <a:rPr lang="zh-CN" altLang="en-US" sz="2800" b="1" dirty="0">
                <a:solidFill>
                  <a:schemeClr val="bg1"/>
                </a:solidFill>
              </a:rPr>
              <a:t>月</a:t>
            </a:r>
            <a:r>
              <a:rPr lang="en-US" altLang="zh-CN" sz="2800" b="1" dirty="0">
                <a:solidFill>
                  <a:schemeClr val="bg1"/>
                </a:solidFill>
              </a:rPr>
              <a:t>12-19</a:t>
            </a:r>
            <a:r>
              <a:rPr lang="zh-CN" altLang="en-US" sz="2800" b="1" dirty="0">
                <a:solidFill>
                  <a:schemeClr val="bg1"/>
                </a:solidFill>
              </a:rPr>
              <a:t>日          </a:t>
            </a:r>
            <a:r>
              <a:rPr lang="en-US" altLang="zh-CN" sz="2800" b="1" dirty="0">
                <a:solidFill>
                  <a:schemeClr val="bg1"/>
                </a:solidFill>
              </a:rPr>
              <a:t>9:00-21:00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42A913A-7009-4826-9016-EA5896DBD1AC}"/>
              </a:ext>
            </a:extLst>
          </p:cNvPr>
          <p:cNvSpPr txBox="1"/>
          <p:nvPr/>
        </p:nvSpPr>
        <p:spPr>
          <a:xfrm>
            <a:off x="542980" y="864290"/>
            <a:ext cx="8494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注：正式日程“会议号”会以邮件或短信的方式发送给参会老师，请注意查看。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74C28C2-D873-4F94-B8FA-DBA6DFFAA411}"/>
              </a:ext>
            </a:extLst>
          </p:cNvPr>
          <p:cNvSpPr/>
          <p:nvPr/>
        </p:nvSpPr>
        <p:spPr>
          <a:xfrm>
            <a:off x="437259" y="2655338"/>
            <a:ext cx="37152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技术支持：</a:t>
            </a:r>
            <a:br>
              <a:rPr lang="en-US" altLang="zh-CN" b="1" dirty="0">
                <a:solidFill>
                  <a:schemeClr val="bg1"/>
                </a:solidFill>
              </a:rPr>
            </a:br>
            <a:br>
              <a:rPr lang="en-US" altLang="zh-CN" b="1" dirty="0">
                <a:solidFill>
                  <a:schemeClr val="bg1"/>
                </a:solidFill>
              </a:rPr>
            </a:br>
            <a:r>
              <a:rPr lang="zh-CN" altLang="en-US" b="1" dirty="0">
                <a:solidFill>
                  <a:schemeClr val="bg1"/>
                </a:solidFill>
              </a:rPr>
              <a:t>于老师 </a:t>
            </a:r>
            <a:r>
              <a:rPr lang="en-US" altLang="zh-CN" b="1" dirty="0">
                <a:solidFill>
                  <a:schemeClr val="bg1"/>
                </a:solidFill>
              </a:rPr>
              <a:t>185 1032 7059</a:t>
            </a:r>
            <a:br>
              <a:rPr lang="en-US" altLang="zh-CN" b="1" dirty="0">
                <a:solidFill>
                  <a:schemeClr val="bg1"/>
                </a:solidFill>
              </a:rPr>
            </a:br>
            <a:br>
              <a:rPr lang="en-US" altLang="zh-CN" b="1" dirty="0">
                <a:solidFill>
                  <a:schemeClr val="bg1"/>
                </a:solidFill>
              </a:rPr>
            </a:br>
            <a:r>
              <a:rPr lang="zh-CN" altLang="en-US" b="1" dirty="0">
                <a:solidFill>
                  <a:schemeClr val="bg1"/>
                </a:solidFill>
              </a:rPr>
              <a:t>董老师 </a:t>
            </a:r>
            <a:r>
              <a:rPr lang="en-US" altLang="zh-CN" b="1" dirty="0">
                <a:solidFill>
                  <a:schemeClr val="bg1"/>
                </a:solidFill>
              </a:rPr>
              <a:t>158 1146 7138</a:t>
            </a:r>
            <a:br>
              <a:rPr lang="en-US" altLang="zh-CN" b="1" dirty="0">
                <a:solidFill>
                  <a:schemeClr val="bg1"/>
                </a:solidFill>
              </a:rPr>
            </a:br>
            <a:br>
              <a:rPr lang="en-US" altLang="zh-CN" b="1" dirty="0">
                <a:solidFill>
                  <a:schemeClr val="bg1"/>
                </a:solidFill>
              </a:rPr>
            </a:br>
            <a:r>
              <a:rPr lang="zh-CN" altLang="en-US" b="1" dirty="0">
                <a:solidFill>
                  <a:schemeClr val="bg1"/>
                </a:solidFill>
              </a:rPr>
              <a:t>杨景皓 </a:t>
            </a:r>
            <a:r>
              <a:rPr lang="en-US" altLang="zh-CN" b="1" dirty="0">
                <a:solidFill>
                  <a:schemeClr val="bg1"/>
                </a:solidFill>
              </a:rPr>
              <a:t>157 3417 5861</a:t>
            </a: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6CF17D23-736A-474E-8BFA-134BDE5D840B}"/>
              </a:ext>
            </a:extLst>
          </p:cNvPr>
          <p:cNvCxnSpPr/>
          <p:nvPr/>
        </p:nvCxnSpPr>
        <p:spPr>
          <a:xfrm>
            <a:off x="4003552" y="2397718"/>
            <a:ext cx="0" cy="3156802"/>
          </a:xfrm>
          <a:prstGeom prst="line">
            <a:avLst/>
          </a:prstGeom>
          <a:ln w="38100">
            <a:solidFill>
              <a:srgbClr val="0055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9183D713-DB03-417A-9B35-085DEB2F3DE0}"/>
              </a:ext>
            </a:extLst>
          </p:cNvPr>
          <p:cNvSpPr txBox="1"/>
          <p:nvPr/>
        </p:nvSpPr>
        <p:spPr>
          <a:xfrm>
            <a:off x="5391700" y="5284199"/>
            <a:ext cx="45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测试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00C4051-7613-438C-A66D-B5F00EB441F2}"/>
              </a:ext>
            </a:extLst>
          </p:cNvPr>
          <p:cNvSpPr txBox="1"/>
          <p:nvPr/>
        </p:nvSpPr>
        <p:spPr>
          <a:xfrm>
            <a:off x="4227989" y="3394002"/>
            <a:ext cx="766675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测试会议号</a:t>
            </a:r>
            <a:r>
              <a:rPr lang="en-US" altLang="zh-CN" sz="2400" b="1" dirty="0">
                <a:solidFill>
                  <a:srgbClr val="FF0000"/>
                </a:solidFill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</a:rPr>
              <a:t>：</a:t>
            </a:r>
            <a:r>
              <a:rPr lang="en-US" altLang="zh-CN" sz="2400" b="1" dirty="0">
                <a:solidFill>
                  <a:srgbClr val="FF0000"/>
                </a:solidFill>
              </a:rPr>
              <a:t>992 1495 3706       </a:t>
            </a:r>
            <a:r>
              <a:rPr lang="zh-CN" altLang="en-US" sz="2400" b="1" dirty="0">
                <a:solidFill>
                  <a:srgbClr val="FF0000"/>
                </a:solidFill>
              </a:rPr>
              <a:t>密码：</a:t>
            </a:r>
            <a:r>
              <a:rPr lang="en-US" altLang="zh-CN" sz="2400" b="1" dirty="0">
                <a:solidFill>
                  <a:srgbClr val="FF0000"/>
                </a:solidFill>
              </a:rPr>
              <a:t>123456</a:t>
            </a:r>
            <a:br>
              <a:rPr lang="en-US" altLang="zh-CN" sz="2400" b="1" dirty="0">
                <a:solidFill>
                  <a:srgbClr val="FF0000"/>
                </a:solidFill>
              </a:rPr>
            </a:br>
            <a:br>
              <a:rPr lang="en-US" altLang="zh-CN" sz="2400" b="1" dirty="0">
                <a:solidFill>
                  <a:srgbClr val="FF0000"/>
                </a:solidFill>
              </a:rPr>
            </a:br>
            <a:r>
              <a:rPr lang="zh-CN" altLang="en-US" sz="2400" b="1" dirty="0">
                <a:solidFill>
                  <a:srgbClr val="FF0000"/>
                </a:solidFill>
              </a:rPr>
              <a:t>测试会议号</a:t>
            </a:r>
            <a:r>
              <a:rPr lang="en-US" altLang="zh-CN" b="1" dirty="0">
                <a:solidFill>
                  <a:srgbClr val="FF0000"/>
                </a:solidFill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</a:rPr>
              <a:t>：</a:t>
            </a:r>
            <a:r>
              <a:rPr lang="en-US" altLang="zh-CN" sz="2400" b="1" dirty="0">
                <a:solidFill>
                  <a:srgbClr val="FF0000"/>
                </a:solidFill>
              </a:rPr>
              <a:t>940 6157 5520       </a:t>
            </a:r>
            <a:r>
              <a:rPr lang="zh-CN" altLang="en-US" sz="2400" b="1" dirty="0">
                <a:solidFill>
                  <a:srgbClr val="FF0000"/>
                </a:solidFill>
              </a:rPr>
              <a:t>密码：</a:t>
            </a:r>
            <a:r>
              <a:rPr lang="en-US" altLang="zh-CN" sz="2400" b="1" dirty="0">
                <a:solidFill>
                  <a:srgbClr val="FF0000"/>
                </a:solidFill>
              </a:rPr>
              <a:t>123456</a:t>
            </a:r>
            <a:br>
              <a:rPr lang="en-US" altLang="zh-CN" sz="2400" b="1" dirty="0">
                <a:solidFill>
                  <a:srgbClr val="FF0000"/>
                </a:solidFill>
              </a:rPr>
            </a:br>
            <a:br>
              <a:rPr lang="en-US" altLang="zh-CN" sz="2400" b="1" dirty="0">
                <a:solidFill>
                  <a:srgbClr val="FF0000"/>
                </a:solidFill>
              </a:rPr>
            </a:br>
            <a:r>
              <a:rPr lang="zh-CN" altLang="en-US" sz="2400" b="1" dirty="0">
                <a:solidFill>
                  <a:srgbClr val="FF0000"/>
                </a:solidFill>
              </a:rPr>
              <a:t>测试会议号</a:t>
            </a:r>
            <a:r>
              <a:rPr lang="en-US" altLang="zh-CN" b="1" dirty="0">
                <a:solidFill>
                  <a:srgbClr val="FF0000"/>
                </a:solidFill>
              </a:rPr>
              <a:t>3</a:t>
            </a:r>
            <a:r>
              <a:rPr lang="zh-CN" altLang="en-US" sz="2400" b="1" dirty="0">
                <a:solidFill>
                  <a:srgbClr val="FF0000"/>
                </a:solidFill>
              </a:rPr>
              <a:t>：</a:t>
            </a:r>
            <a:r>
              <a:rPr lang="en-US" altLang="zh-CN" sz="2400" b="1" dirty="0">
                <a:solidFill>
                  <a:srgbClr val="FF0000"/>
                </a:solidFill>
              </a:rPr>
              <a:t>918 7458 0906       </a:t>
            </a:r>
            <a:r>
              <a:rPr lang="zh-CN" altLang="en-US" sz="2400" b="1" dirty="0">
                <a:solidFill>
                  <a:srgbClr val="FF0000"/>
                </a:solidFill>
              </a:rPr>
              <a:t>密码：</a:t>
            </a:r>
            <a:r>
              <a:rPr lang="en-US" altLang="zh-CN" sz="2400" b="1" dirty="0">
                <a:solidFill>
                  <a:srgbClr val="FF0000"/>
                </a:solidFill>
              </a:rPr>
              <a:t>123456 </a:t>
            </a:r>
            <a:r>
              <a:rPr lang="zh-CN" altLang="en-US" sz="2400" b="1" dirty="0">
                <a:solidFill>
                  <a:srgbClr val="FF0000"/>
                </a:solidFill>
              </a:rPr>
              <a:t>（外宾）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90966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7D453747-4D2C-4520-89C6-C374B680B844}"/>
              </a:ext>
            </a:extLst>
          </p:cNvPr>
          <p:cNvSpPr txBox="1"/>
          <p:nvPr/>
        </p:nvSpPr>
        <p:spPr>
          <a:xfrm>
            <a:off x="1217256" y="1318444"/>
            <a:ext cx="806342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说明：线上会议参加主要通过视频会议软件（</a:t>
            </a:r>
            <a:r>
              <a:rPr lang="en-US" altLang="zh-CN" dirty="0">
                <a:solidFill>
                  <a:schemeClr val="bg1"/>
                </a:solidFill>
              </a:rPr>
              <a:t>ZOOM</a:t>
            </a:r>
            <a:r>
              <a:rPr lang="zh-CN" altLang="en-US" dirty="0">
                <a:solidFill>
                  <a:schemeClr val="bg1"/>
                </a:solidFill>
              </a:rPr>
              <a:t>平台）来进行互动沟通。</a:t>
            </a:r>
            <a:br>
              <a:rPr lang="en-US" altLang="zh-CN" dirty="0">
                <a:solidFill>
                  <a:schemeClr val="bg1"/>
                </a:solidFill>
              </a:rPr>
            </a:br>
            <a:r>
              <a:rPr lang="en-US" altLang="zh-CN" dirty="0">
                <a:solidFill>
                  <a:schemeClr val="bg1"/>
                </a:solidFill>
              </a:rPr>
              <a:t>	   </a:t>
            </a:r>
            <a:r>
              <a:rPr lang="zh-CN" altLang="en-US" dirty="0">
                <a:solidFill>
                  <a:schemeClr val="bg1"/>
                </a:solidFill>
              </a:rPr>
              <a:t>需要具备电脑（</a:t>
            </a:r>
            <a:r>
              <a:rPr lang="en-US" altLang="zh-CN" dirty="0">
                <a:solidFill>
                  <a:schemeClr val="bg1"/>
                </a:solidFill>
              </a:rPr>
              <a:t>PC</a:t>
            </a:r>
            <a:r>
              <a:rPr lang="zh-CN" altLang="en-US" dirty="0">
                <a:solidFill>
                  <a:schemeClr val="bg1"/>
                </a:solidFill>
              </a:rPr>
              <a:t>）及网络条件。</a:t>
            </a:r>
            <a:br>
              <a:rPr lang="en-US" altLang="zh-CN" dirty="0">
                <a:solidFill>
                  <a:schemeClr val="bg1"/>
                </a:solidFill>
              </a:rPr>
            </a:br>
            <a:br>
              <a:rPr lang="en-US" altLang="zh-CN" dirty="0">
                <a:solidFill>
                  <a:schemeClr val="bg1"/>
                </a:solidFill>
              </a:rPr>
            </a:br>
            <a:r>
              <a:rPr lang="en-US" altLang="zh-CN" dirty="0">
                <a:solidFill>
                  <a:schemeClr val="bg1"/>
                </a:solidFill>
              </a:rPr>
              <a:t>	    </a:t>
            </a:r>
            <a:r>
              <a:rPr lang="zh-CN" altLang="en-US" dirty="0">
                <a:solidFill>
                  <a:schemeClr val="bg1"/>
                </a:solidFill>
              </a:rPr>
              <a:t>电脑：最低配置（</a:t>
            </a:r>
            <a:r>
              <a:rPr lang="en-US" altLang="zh-CN" dirty="0">
                <a:solidFill>
                  <a:schemeClr val="bg1"/>
                </a:solidFill>
              </a:rPr>
              <a:t>i3</a:t>
            </a:r>
            <a:r>
              <a:rPr lang="zh-CN" altLang="en-US" dirty="0">
                <a:solidFill>
                  <a:schemeClr val="bg1"/>
                </a:solidFill>
              </a:rPr>
              <a:t>处理器、</a:t>
            </a:r>
            <a:r>
              <a:rPr lang="en-US" altLang="zh-CN" dirty="0">
                <a:solidFill>
                  <a:schemeClr val="bg1"/>
                </a:solidFill>
              </a:rPr>
              <a:t>4G</a:t>
            </a:r>
            <a:r>
              <a:rPr lang="zh-CN" altLang="en-US" dirty="0">
                <a:solidFill>
                  <a:schemeClr val="bg1"/>
                </a:solidFill>
              </a:rPr>
              <a:t>内存）</a:t>
            </a:r>
            <a:br>
              <a:rPr lang="en-US" altLang="zh-CN" dirty="0">
                <a:solidFill>
                  <a:schemeClr val="bg1"/>
                </a:solidFill>
              </a:rPr>
            </a:br>
            <a:r>
              <a:rPr lang="en-US" altLang="zh-CN" dirty="0">
                <a:solidFill>
                  <a:schemeClr val="bg1"/>
                </a:solidFill>
              </a:rPr>
              <a:t>			</a:t>
            </a:r>
            <a:r>
              <a:rPr lang="zh-CN" altLang="en-US" dirty="0">
                <a:solidFill>
                  <a:schemeClr val="bg1"/>
                </a:solidFill>
              </a:rPr>
              <a:t>具备摄像头</a:t>
            </a:r>
            <a:br>
              <a:rPr lang="en-US" altLang="zh-CN" dirty="0">
                <a:solidFill>
                  <a:schemeClr val="bg1"/>
                </a:solidFill>
              </a:rPr>
            </a:br>
            <a:r>
              <a:rPr lang="en-US" altLang="zh-CN" dirty="0">
                <a:solidFill>
                  <a:schemeClr val="bg1"/>
                </a:solidFill>
              </a:rPr>
              <a:t>			</a:t>
            </a:r>
            <a:r>
              <a:rPr lang="zh-CN" altLang="en-US" dirty="0">
                <a:solidFill>
                  <a:schemeClr val="bg1"/>
                </a:solidFill>
              </a:rPr>
              <a:t>具备麦克风、扬声器</a:t>
            </a:r>
            <a:endParaRPr lang="en-US" altLang="zh-CN" dirty="0">
              <a:solidFill>
                <a:schemeClr val="bg1"/>
              </a:solidFill>
            </a:endParaRPr>
          </a:p>
          <a:p>
            <a:endParaRPr lang="en-US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	    </a:t>
            </a:r>
            <a:r>
              <a:rPr lang="zh-CN" altLang="en-US" dirty="0">
                <a:solidFill>
                  <a:schemeClr val="bg1"/>
                </a:solidFill>
              </a:rPr>
              <a:t>网络：</a:t>
            </a:r>
            <a:r>
              <a:rPr lang="en-US" altLang="zh-CN" dirty="0">
                <a:solidFill>
                  <a:schemeClr val="bg1"/>
                </a:solidFill>
              </a:rPr>
              <a:t>10Mbps </a:t>
            </a:r>
            <a:r>
              <a:rPr lang="zh-CN" altLang="en-US" dirty="0">
                <a:solidFill>
                  <a:schemeClr val="bg1"/>
                </a:solidFill>
              </a:rPr>
              <a:t>或 稳定的</a:t>
            </a:r>
            <a:r>
              <a:rPr lang="en-US" altLang="zh-CN" dirty="0">
                <a:solidFill>
                  <a:schemeClr val="bg1"/>
                </a:solidFill>
              </a:rPr>
              <a:t>4G</a:t>
            </a:r>
            <a:r>
              <a:rPr lang="zh-CN" altLang="en-US" dirty="0">
                <a:solidFill>
                  <a:schemeClr val="bg1"/>
                </a:solidFill>
              </a:rPr>
              <a:t>网络</a:t>
            </a:r>
            <a:r>
              <a:rPr lang="en-US" altLang="zh-CN" dirty="0">
                <a:solidFill>
                  <a:schemeClr val="bg1"/>
                </a:solidFill>
              </a:rPr>
              <a:t>	   </a:t>
            </a:r>
          </a:p>
        </p:txBody>
      </p:sp>
      <p:sp>
        <p:nvSpPr>
          <p:cNvPr id="5" name="圆角矩形 5">
            <a:hlinkClick r:id="rId2"/>
            <a:extLst>
              <a:ext uri="{FF2B5EF4-FFF2-40B4-BE49-F238E27FC236}">
                <a16:creationId xmlns:a16="http://schemas.microsoft.com/office/drawing/2014/main" id="{48100FBC-D88F-4B8B-9B32-7ED802650FCC}"/>
              </a:ext>
            </a:extLst>
          </p:cNvPr>
          <p:cNvSpPr/>
          <p:nvPr/>
        </p:nvSpPr>
        <p:spPr>
          <a:xfrm>
            <a:off x="1445763" y="4549839"/>
            <a:ext cx="2764731" cy="44388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</a:rPr>
              <a:t>软件下载地址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36BFCC5-BC7C-4CFE-84A5-C3DBE3C8D517}"/>
              </a:ext>
            </a:extLst>
          </p:cNvPr>
          <p:cNvSpPr/>
          <p:nvPr/>
        </p:nvSpPr>
        <p:spPr>
          <a:xfrm>
            <a:off x="4886913" y="4549839"/>
            <a:ext cx="3145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https://zoom.us/download</a:t>
            </a:r>
            <a:endParaRPr lang="zh-CN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596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4C2441E8-5363-46FC-880D-E1DAF3528123}"/>
              </a:ext>
            </a:extLst>
          </p:cNvPr>
          <p:cNvSpPr txBox="1"/>
          <p:nvPr/>
        </p:nvSpPr>
        <p:spPr>
          <a:xfrm>
            <a:off x="2104007" y="1097301"/>
            <a:ext cx="5298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第一步：在浏览器中输入下载地址，下载软件包。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53937B5-9BD1-4F86-A551-B6F47D2E2317}"/>
              </a:ext>
            </a:extLst>
          </p:cNvPr>
          <p:cNvSpPr txBox="1"/>
          <p:nvPr/>
        </p:nvSpPr>
        <p:spPr>
          <a:xfrm>
            <a:off x="9642614" y="3829544"/>
            <a:ext cx="20457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</a:rPr>
              <a:t>下载后点击安装即可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5A7B0AA-0A2C-4FC7-A854-D63ADD3906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013" y="2059346"/>
            <a:ext cx="8033999" cy="387895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637911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8CEF725-41AA-4C77-BACB-D5B7DEA96E75}"/>
              </a:ext>
            </a:extLst>
          </p:cNvPr>
          <p:cNvSpPr txBox="1"/>
          <p:nvPr/>
        </p:nvSpPr>
        <p:spPr>
          <a:xfrm>
            <a:off x="1549530" y="1369675"/>
            <a:ext cx="2276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第二步：加入会议。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5750C69-1834-4464-8903-5F791C69F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750" y="2983438"/>
            <a:ext cx="882272" cy="83112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CD3F721-E728-4CBB-8DDB-E2D6061BF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9572" y="2479956"/>
            <a:ext cx="3564922" cy="237661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649510F-322C-4616-9AE2-869970B637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1879" y="1810888"/>
            <a:ext cx="3810000" cy="371475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5DE0246E-3B09-4528-BEE0-43709B14C3E9}"/>
              </a:ext>
            </a:extLst>
          </p:cNvPr>
          <p:cNvSpPr txBox="1"/>
          <p:nvPr/>
        </p:nvSpPr>
        <p:spPr>
          <a:xfrm>
            <a:off x="573407" y="4329700"/>
            <a:ext cx="1620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</a:rPr>
              <a:t>桌面双击打开软件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0A6A750-06FC-4861-BAD5-EB9C26DE993F}"/>
              </a:ext>
            </a:extLst>
          </p:cNvPr>
          <p:cNvSpPr txBox="1"/>
          <p:nvPr/>
        </p:nvSpPr>
        <p:spPr>
          <a:xfrm>
            <a:off x="4001091" y="5671939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</a:rPr>
              <a:t>点击加入会议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994A110-E04B-45B0-801A-F3819408FA30}"/>
              </a:ext>
            </a:extLst>
          </p:cNvPr>
          <p:cNvSpPr txBox="1"/>
          <p:nvPr/>
        </p:nvSpPr>
        <p:spPr>
          <a:xfrm>
            <a:off x="8408384" y="5671939"/>
            <a:ext cx="1980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</a:rPr>
              <a:t>输入会议号及用户名称</a:t>
            </a:r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6D51D3DB-73BB-44D1-9252-C2D77E269E92}"/>
              </a:ext>
            </a:extLst>
          </p:cNvPr>
          <p:cNvCxnSpPr/>
          <p:nvPr/>
        </p:nvCxnSpPr>
        <p:spPr>
          <a:xfrm flipH="1">
            <a:off x="9216880" y="1479737"/>
            <a:ext cx="508985" cy="14115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5FDFCB1F-7F62-4120-A704-D30A21837F6C}"/>
              </a:ext>
            </a:extLst>
          </p:cNvPr>
          <p:cNvSpPr txBox="1"/>
          <p:nvPr/>
        </p:nvSpPr>
        <p:spPr>
          <a:xfrm>
            <a:off x="9731374" y="952908"/>
            <a:ext cx="461665" cy="78483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会议号</a:t>
            </a:r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4F4F9B4A-1357-42A8-A907-E9A77912CFD6}"/>
              </a:ext>
            </a:extLst>
          </p:cNvPr>
          <p:cNvCxnSpPr/>
          <p:nvPr/>
        </p:nvCxnSpPr>
        <p:spPr>
          <a:xfrm flipH="1">
            <a:off x="9624885" y="1554341"/>
            <a:ext cx="660273" cy="18314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8F965912-8BD3-46EB-9911-17458E97EE11}"/>
              </a:ext>
            </a:extLst>
          </p:cNvPr>
          <p:cNvSpPr txBox="1"/>
          <p:nvPr/>
        </p:nvSpPr>
        <p:spPr>
          <a:xfrm>
            <a:off x="10388413" y="952908"/>
            <a:ext cx="461665" cy="78483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用户明</a:t>
            </a:r>
          </a:p>
        </p:txBody>
      </p:sp>
      <p:sp>
        <p:nvSpPr>
          <p:cNvPr id="13" name="左大括号 12">
            <a:extLst>
              <a:ext uri="{FF2B5EF4-FFF2-40B4-BE49-F238E27FC236}">
                <a16:creationId xmlns:a16="http://schemas.microsoft.com/office/drawing/2014/main" id="{98D82814-AA38-4E19-A00D-B75EA84A0B43}"/>
              </a:ext>
            </a:extLst>
          </p:cNvPr>
          <p:cNvSpPr/>
          <p:nvPr/>
        </p:nvSpPr>
        <p:spPr>
          <a:xfrm rot="16200000">
            <a:off x="5181061" y="1822764"/>
            <a:ext cx="324021" cy="856362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FC8BC33-24FC-4ED3-A18C-549600D4FD69}"/>
              </a:ext>
            </a:extLst>
          </p:cNvPr>
          <p:cNvSpPr txBox="1"/>
          <p:nvPr/>
        </p:nvSpPr>
        <p:spPr>
          <a:xfrm>
            <a:off x="4215635" y="6386444"/>
            <a:ext cx="25795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</a:rPr>
              <a:t>输入完成后点击“加入会议”</a:t>
            </a:r>
          </a:p>
        </p:txBody>
      </p:sp>
      <p:sp>
        <p:nvSpPr>
          <p:cNvPr id="15" name="折角形 22">
            <a:extLst>
              <a:ext uri="{FF2B5EF4-FFF2-40B4-BE49-F238E27FC236}">
                <a16:creationId xmlns:a16="http://schemas.microsoft.com/office/drawing/2014/main" id="{2D560BFA-8F5B-42A9-9254-0BE672CABBC3}"/>
              </a:ext>
            </a:extLst>
          </p:cNvPr>
          <p:cNvSpPr/>
          <p:nvPr/>
        </p:nvSpPr>
        <p:spPr>
          <a:xfrm>
            <a:off x="7296969" y="463424"/>
            <a:ext cx="2038278" cy="1060592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1200" b="1" dirty="0">
                <a:solidFill>
                  <a:schemeClr val="bg1"/>
                </a:solidFill>
              </a:rPr>
              <a:t>会议号：</a:t>
            </a:r>
            <a:br>
              <a:rPr lang="en-US" altLang="zh-CN" sz="1200" dirty="0">
                <a:solidFill>
                  <a:schemeClr val="bg1"/>
                </a:solidFill>
              </a:rPr>
            </a:br>
            <a:r>
              <a:rPr lang="zh-CN" altLang="en-US" sz="1200" dirty="0">
                <a:solidFill>
                  <a:schemeClr val="bg1"/>
                </a:solidFill>
              </a:rPr>
              <a:t>每个</a:t>
            </a:r>
            <a:r>
              <a:rPr lang="en-US" altLang="zh-CN" sz="1200" dirty="0" err="1">
                <a:solidFill>
                  <a:schemeClr val="bg1"/>
                </a:solidFill>
              </a:rPr>
              <a:t>Seesion</a:t>
            </a:r>
            <a:r>
              <a:rPr lang="zh-CN" altLang="en-US" sz="1200" dirty="0">
                <a:solidFill>
                  <a:schemeClr val="bg1"/>
                </a:solidFill>
              </a:rPr>
              <a:t>对应</a:t>
            </a:r>
            <a:r>
              <a:rPr lang="en-US" altLang="zh-CN" sz="1200" dirty="0">
                <a:solidFill>
                  <a:schemeClr val="bg1"/>
                </a:solidFill>
              </a:rPr>
              <a:t>1</a:t>
            </a:r>
            <a:r>
              <a:rPr lang="zh-CN" altLang="en-US" sz="1200" dirty="0">
                <a:solidFill>
                  <a:schemeClr val="bg1"/>
                </a:solidFill>
              </a:rPr>
              <a:t>个会议号，</a:t>
            </a:r>
            <a:br>
              <a:rPr lang="en-US" altLang="zh-CN" sz="1200" dirty="0">
                <a:solidFill>
                  <a:schemeClr val="bg1"/>
                </a:solidFill>
              </a:rPr>
            </a:br>
            <a:r>
              <a:rPr lang="zh-CN" altLang="en-US" sz="1200" dirty="0">
                <a:solidFill>
                  <a:schemeClr val="bg1"/>
                </a:solidFill>
              </a:rPr>
              <a:t>每个会议号就是一个虚拟的会议室。</a:t>
            </a:r>
          </a:p>
        </p:txBody>
      </p:sp>
    </p:spTree>
    <p:extLst>
      <p:ext uri="{BB962C8B-B14F-4D97-AF65-F5344CB8AC3E}">
        <p14:creationId xmlns:p14="http://schemas.microsoft.com/office/powerpoint/2010/main" val="3286400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0BF2B0D-B4EF-44FD-8D60-62DB8FC16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2731" y="819976"/>
            <a:ext cx="6240912" cy="4155484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04ED5CAC-D61A-4B1B-BF25-F2F967C46EF8}"/>
              </a:ext>
            </a:extLst>
          </p:cNvPr>
          <p:cNvSpPr txBox="1"/>
          <p:nvPr/>
        </p:nvSpPr>
        <p:spPr>
          <a:xfrm>
            <a:off x="326761" y="720232"/>
            <a:ext cx="2276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第三步：音视频设置</a:t>
            </a: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E9A23F53-671F-46D9-AB77-21CAD6CC3E0E}"/>
              </a:ext>
            </a:extLst>
          </p:cNvPr>
          <p:cNvSpPr/>
          <p:nvPr/>
        </p:nvSpPr>
        <p:spPr>
          <a:xfrm>
            <a:off x="3767027" y="4500575"/>
            <a:ext cx="1138293" cy="65694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36C65FC-17ED-4ECB-B704-75DB1581FC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7027" y="5279834"/>
            <a:ext cx="999689" cy="56026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07697E1-D02E-4CBC-97D4-5DD98E82A0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9027" y="5279833"/>
            <a:ext cx="1050497" cy="56026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FBCFAEE-EF4C-4364-A15E-B0A9688E79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1835" y="5279833"/>
            <a:ext cx="1153487" cy="560265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35F51047-1841-49E6-9E0C-E203A7150968}"/>
              </a:ext>
            </a:extLst>
          </p:cNvPr>
          <p:cNvSpPr txBox="1"/>
          <p:nvPr/>
        </p:nvSpPr>
        <p:spPr>
          <a:xfrm>
            <a:off x="3767027" y="6067509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</a:rPr>
              <a:t>麦克风关闭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25FB0A3D-E6C5-496D-904C-BAE6CB25D8F5}"/>
              </a:ext>
            </a:extLst>
          </p:cNvPr>
          <p:cNvSpPr txBox="1"/>
          <p:nvPr/>
        </p:nvSpPr>
        <p:spPr>
          <a:xfrm>
            <a:off x="5109027" y="6081721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</a:rPr>
              <a:t>麦克风开启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C0B665DE-17F7-4145-8E7A-E7A82CAAF567}"/>
              </a:ext>
            </a:extLst>
          </p:cNvPr>
          <p:cNvSpPr txBox="1"/>
          <p:nvPr/>
        </p:nvSpPr>
        <p:spPr>
          <a:xfrm>
            <a:off x="6601524" y="6051545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</a:rPr>
              <a:t>视频开启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0E74E5A3-E5DA-4F2E-9E87-8A606AFB7C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75469" y="5297173"/>
            <a:ext cx="1036312" cy="557262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1E27308C-183B-4BCB-8CBB-7F703CC01A54}"/>
              </a:ext>
            </a:extLst>
          </p:cNvPr>
          <p:cNvSpPr txBox="1"/>
          <p:nvPr/>
        </p:nvSpPr>
        <p:spPr>
          <a:xfrm>
            <a:off x="8093515" y="6101717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</a:rPr>
              <a:t>视频关闭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17FF7F39-AB04-4EE8-A731-BEBFD3E33D1E}"/>
              </a:ext>
            </a:extLst>
          </p:cNvPr>
          <p:cNvSpPr txBox="1"/>
          <p:nvPr/>
        </p:nvSpPr>
        <p:spPr>
          <a:xfrm>
            <a:off x="9290143" y="5362713"/>
            <a:ext cx="162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</a:rPr>
              <a:t>可以点击向上的箭头选择其它音视频设备。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864C93C0-1961-4459-AFF8-4C99AE208445}"/>
              </a:ext>
            </a:extLst>
          </p:cNvPr>
          <p:cNvSpPr txBox="1"/>
          <p:nvPr/>
        </p:nvSpPr>
        <p:spPr>
          <a:xfrm>
            <a:off x="493252" y="3231776"/>
            <a:ext cx="31272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</a:rPr>
              <a:t>完成本操作步骤后，点评互动专家可以同其他专家进行音视频互动沟通。</a:t>
            </a:r>
          </a:p>
        </p:txBody>
      </p:sp>
    </p:spTree>
    <p:extLst>
      <p:ext uri="{BB962C8B-B14F-4D97-AF65-F5344CB8AC3E}">
        <p14:creationId xmlns:p14="http://schemas.microsoft.com/office/powerpoint/2010/main" val="1755614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DB6E0585-742E-4E09-A473-F5F53131146A}"/>
              </a:ext>
            </a:extLst>
          </p:cNvPr>
          <p:cNvSpPr txBox="1"/>
          <p:nvPr/>
        </p:nvSpPr>
        <p:spPr>
          <a:xfrm>
            <a:off x="337654" y="893053"/>
            <a:ext cx="45127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</a:rPr>
              <a:t>讲课专家共享屏幕（课件）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FF74A6A-EE6D-43F8-8001-611574ABB8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025" y="1840283"/>
            <a:ext cx="5873643" cy="232647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3B99B87-F975-476F-B0A2-ECCB8F33AA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0680" y="1550950"/>
            <a:ext cx="3294915" cy="261581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55E7D185-BCEB-4AAB-AF25-BA4225782A9A}"/>
              </a:ext>
            </a:extLst>
          </p:cNvPr>
          <p:cNvSpPr txBox="1"/>
          <p:nvPr/>
        </p:nvSpPr>
        <p:spPr>
          <a:xfrm>
            <a:off x="2149814" y="4370339"/>
            <a:ext cx="9264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1.</a:t>
            </a:r>
            <a:r>
              <a:rPr lang="zh-CN" altLang="en-US" dirty="0">
                <a:solidFill>
                  <a:schemeClr val="bg1"/>
                </a:solidFill>
              </a:rPr>
              <a:t>点击下方“共享屏幕”按钮</a:t>
            </a:r>
            <a:r>
              <a:rPr lang="en-US" altLang="zh-CN" dirty="0">
                <a:solidFill>
                  <a:schemeClr val="bg1"/>
                </a:solidFill>
              </a:rPr>
              <a:t>           2.</a:t>
            </a:r>
            <a:r>
              <a:rPr lang="zh-CN" altLang="en-US" dirty="0">
                <a:solidFill>
                  <a:schemeClr val="bg1"/>
                </a:solidFill>
              </a:rPr>
              <a:t>在弹出的对话框中选择“屏幕”</a:t>
            </a:r>
            <a:br>
              <a:rPr lang="en-US" altLang="zh-CN" dirty="0">
                <a:solidFill>
                  <a:schemeClr val="bg1"/>
                </a:solidFill>
              </a:rPr>
            </a:br>
            <a:br>
              <a:rPr lang="en-US" altLang="zh-CN" dirty="0">
                <a:solidFill>
                  <a:schemeClr val="bg1"/>
                </a:solidFill>
              </a:rPr>
            </a:br>
            <a:r>
              <a:rPr lang="en-US" altLang="zh-CN" dirty="0">
                <a:solidFill>
                  <a:schemeClr val="bg1"/>
                </a:solidFill>
              </a:rPr>
              <a:t>3.</a:t>
            </a:r>
            <a:r>
              <a:rPr lang="zh-CN" altLang="en-US" dirty="0">
                <a:solidFill>
                  <a:schemeClr val="bg1"/>
                </a:solidFill>
              </a:rPr>
              <a:t>打开要演讲的</a:t>
            </a:r>
            <a:r>
              <a:rPr lang="en-US" altLang="zh-CN" dirty="0">
                <a:solidFill>
                  <a:schemeClr val="bg1"/>
                </a:solidFill>
              </a:rPr>
              <a:t>PPT</a:t>
            </a:r>
            <a:r>
              <a:rPr lang="zh-CN" altLang="en-US" dirty="0">
                <a:solidFill>
                  <a:schemeClr val="bg1"/>
                </a:solidFill>
              </a:rPr>
              <a:t>幻灯片即可</a:t>
            </a:r>
            <a:r>
              <a:rPr lang="en-US" altLang="zh-CN" dirty="0">
                <a:solidFill>
                  <a:schemeClr val="bg1"/>
                </a:solidFill>
              </a:rPr>
              <a:t>         4.</a:t>
            </a:r>
            <a:r>
              <a:rPr lang="zh-CN" altLang="en-US" dirty="0">
                <a:solidFill>
                  <a:schemeClr val="bg1"/>
                </a:solidFill>
              </a:rPr>
              <a:t>结束后讲课后需停止“停止共享”。如下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B0D549AE-12AC-475B-A14F-6B923BB953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7462" y="5618470"/>
            <a:ext cx="5050030" cy="62865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529934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F80B857B-CB89-45AC-B2C5-DE0D3EE1071C}"/>
              </a:ext>
            </a:extLst>
          </p:cNvPr>
          <p:cNvSpPr txBox="1"/>
          <p:nvPr/>
        </p:nvSpPr>
        <p:spPr>
          <a:xfrm>
            <a:off x="2047440" y="809594"/>
            <a:ext cx="9761005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>
                <a:solidFill>
                  <a:schemeClr val="bg1"/>
                </a:solidFill>
              </a:rPr>
              <a:t>1.</a:t>
            </a:r>
            <a:r>
              <a:rPr lang="zh-CN" altLang="en-US" sz="1800" dirty="0">
                <a:solidFill>
                  <a:schemeClr val="bg1"/>
                </a:solidFill>
              </a:rPr>
              <a:t>设备要求：使用笔记本电脑</a:t>
            </a:r>
            <a:r>
              <a:rPr lang="en-US" altLang="zh-CN" sz="1800" dirty="0">
                <a:solidFill>
                  <a:schemeClr val="bg1"/>
                </a:solidFill>
              </a:rPr>
              <a:t>/</a:t>
            </a:r>
            <a:r>
              <a:rPr lang="zh-CN" altLang="en-US" sz="1800" dirty="0">
                <a:solidFill>
                  <a:schemeClr val="bg1"/>
                </a:solidFill>
              </a:rPr>
              <a:t>台式机电脑上线，确保摄像头、扬声器、麦克风功能完好。</a:t>
            </a:r>
            <a:endParaRPr lang="en-US" altLang="zh-CN" sz="1800" dirty="0">
              <a:solidFill>
                <a:schemeClr val="bg1"/>
              </a:solidFill>
            </a:endParaRPr>
          </a:p>
          <a:p>
            <a:r>
              <a:rPr lang="en-US" altLang="zh-CN" sz="1800" dirty="0">
                <a:solidFill>
                  <a:schemeClr val="bg1"/>
                </a:solidFill>
              </a:rPr>
              <a:t>	  </a:t>
            </a:r>
            <a:r>
              <a:rPr lang="zh-CN" altLang="en-US" sz="1800" dirty="0">
                <a:solidFill>
                  <a:schemeClr val="bg1"/>
                </a:solidFill>
              </a:rPr>
              <a:t>进入会议前请务必关闭杀毒软件，防止拦截音视频正常启动。</a:t>
            </a:r>
            <a:endParaRPr lang="en-US" altLang="zh-CN" sz="1800" dirty="0">
              <a:solidFill>
                <a:schemeClr val="bg1"/>
              </a:solidFill>
            </a:endParaRPr>
          </a:p>
          <a:p>
            <a:endParaRPr lang="en-US" altLang="zh-CN" sz="1800" dirty="0">
              <a:solidFill>
                <a:schemeClr val="bg1"/>
              </a:solidFill>
            </a:endParaRPr>
          </a:p>
          <a:p>
            <a:r>
              <a:rPr lang="en-US" altLang="zh-CN" sz="1800" dirty="0">
                <a:solidFill>
                  <a:schemeClr val="bg1"/>
                </a:solidFill>
              </a:rPr>
              <a:t>2.</a:t>
            </a:r>
            <a:r>
              <a:rPr lang="zh-CN" altLang="en-US" sz="1800" dirty="0">
                <a:solidFill>
                  <a:schemeClr val="bg1"/>
                </a:solidFill>
              </a:rPr>
              <a:t>网络要求：网络独享稳定</a:t>
            </a:r>
            <a:r>
              <a:rPr lang="en-US" altLang="zh-CN" sz="1800" dirty="0">
                <a:solidFill>
                  <a:schemeClr val="bg1"/>
                </a:solidFill>
              </a:rPr>
              <a:t>10M</a:t>
            </a:r>
            <a:r>
              <a:rPr lang="zh-CN" altLang="en-US" sz="1800" dirty="0">
                <a:solidFill>
                  <a:schemeClr val="bg1"/>
                </a:solidFill>
              </a:rPr>
              <a:t>或以上</a:t>
            </a:r>
            <a:r>
              <a:rPr lang="en-US" altLang="zh-CN" sz="1800" dirty="0">
                <a:solidFill>
                  <a:schemeClr val="bg1"/>
                </a:solidFill>
              </a:rPr>
              <a:t>(</a:t>
            </a:r>
            <a:r>
              <a:rPr lang="zh-CN" altLang="en-US" sz="1800" dirty="0">
                <a:solidFill>
                  <a:schemeClr val="bg1"/>
                </a:solidFill>
              </a:rPr>
              <a:t>网络质量差会直接影响会议效果</a:t>
            </a:r>
            <a:r>
              <a:rPr lang="en-US" altLang="zh-CN" sz="1800" dirty="0">
                <a:solidFill>
                  <a:schemeClr val="bg1"/>
                </a:solidFill>
              </a:rPr>
              <a:t>)</a:t>
            </a:r>
            <a:r>
              <a:rPr lang="zh-CN" altLang="en-US" sz="1800" dirty="0">
                <a:solidFill>
                  <a:schemeClr val="bg1"/>
                </a:solidFill>
              </a:rPr>
              <a:t>。</a:t>
            </a:r>
            <a:endParaRPr lang="en-US" altLang="zh-CN" sz="1800" dirty="0">
              <a:solidFill>
                <a:schemeClr val="bg1"/>
              </a:solidFill>
            </a:endParaRPr>
          </a:p>
          <a:p>
            <a:endParaRPr lang="en-US" altLang="zh-CN" sz="1800" dirty="0">
              <a:solidFill>
                <a:schemeClr val="bg1"/>
              </a:solidFill>
            </a:endParaRPr>
          </a:p>
          <a:p>
            <a:r>
              <a:rPr lang="en-US" altLang="zh-CN" sz="1800" dirty="0">
                <a:solidFill>
                  <a:schemeClr val="bg1"/>
                </a:solidFill>
              </a:rPr>
              <a:t>3.</a:t>
            </a:r>
            <a:r>
              <a:rPr lang="zh-CN" altLang="en-US" sz="1800" dirty="0">
                <a:solidFill>
                  <a:schemeClr val="bg1"/>
                </a:solidFill>
              </a:rPr>
              <a:t>画面及音频要求：专家头像在视频画面要居中，人像占画面比例</a:t>
            </a:r>
            <a:r>
              <a:rPr lang="en-US" altLang="zh-CN" sz="1800" dirty="0">
                <a:solidFill>
                  <a:schemeClr val="bg1"/>
                </a:solidFill>
              </a:rPr>
              <a:t>50%</a:t>
            </a:r>
            <a:r>
              <a:rPr lang="zh-CN" altLang="en-US" sz="1800" dirty="0">
                <a:solidFill>
                  <a:schemeClr val="bg1"/>
                </a:solidFill>
              </a:rPr>
              <a:t>以上。不要距离电脑过近</a:t>
            </a:r>
            <a:endParaRPr lang="en-US" altLang="zh-CN" sz="1800" dirty="0">
              <a:solidFill>
                <a:schemeClr val="bg1"/>
              </a:solidFill>
            </a:endParaRPr>
          </a:p>
          <a:p>
            <a:r>
              <a:rPr lang="en-US" altLang="zh-CN" sz="1800" dirty="0">
                <a:solidFill>
                  <a:schemeClr val="bg1"/>
                </a:solidFill>
              </a:rPr>
              <a:t>	               </a:t>
            </a:r>
            <a:r>
              <a:rPr lang="zh-CN" altLang="en-US" sz="1800" dirty="0">
                <a:solidFill>
                  <a:schemeClr val="bg1"/>
                </a:solidFill>
              </a:rPr>
              <a:t>或过远，讲话时请打开麦克风，注意房间光线、位置、专家服装等。</a:t>
            </a:r>
            <a:br>
              <a:rPr lang="en-US" altLang="zh-CN" sz="1800" dirty="0">
                <a:solidFill>
                  <a:schemeClr val="bg1"/>
                </a:solidFill>
              </a:rPr>
            </a:br>
            <a:r>
              <a:rPr lang="en-US" altLang="zh-CN" sz="1800" dirty="0">
                <a:solidFill>
                  <a:schemeClr val="bg1"/>
                </a:solidFill>
              </a:rPr>
              <a:t>				</a:t>
            </a:r>
            <a:br>
              <a:rPr lang="en-US" altLang="zh-CN" sz="1800" dirty="0">
                <a:solidFill>
                  <a:schemeClr val="bg1"/>
                </a:solidFill>
              </a:rPr>
            </a:br>
            <a:r>
              <a:rPr lang="zh-CN" altLang="en-US" sz="1800" dirty="0">
                <a:solidFill>
                  <a:schemeClr val="bg1"/>
                </a:solidFill>
              </a:rPr>
              <a:t>注：会议开始后，请专家不要关闭摄像头，特殊情况例外。</a:t>
            </a:r>
            <a:endParaRPr lang="en-US" altLang="zh-CN" sz="1800" dirty="0">
              <a:solidFill>
                <a:schemeClr val="bg1"/>
              </a:solidFill>
            </a:endParaRPr>
          </a:p>
          <a:p>
            <a:endParaRPr lang="en-US" altLang="zh-CN" sz="1800" dirty="0">
              <a:solidFill>
                <a:schemeClr val="bg1"/>
              </a:solidFill>
            </a:endParaRPr>
          </a:p>
          <a:p>
            <a:r>
              <a:rPr lang="en-US" altLang="zh-CN" sz="1800" dirty="0">
                <a:solidFill>
                  <a:schemeClr val="bg1"/>
                </a:solidFill>
              </a:rPr>
              <a:t>4.</a:t>
            </a:r>
            <a:r>
              <a:rPr lang="zh-CN" altLang="en-US" sz="1800" dirty="0">
                <a:solidFill>
                  <a:schemeClr val="bg1"/>
                </a:solidFill>
              </a:rPr>
              <a:t>讲者注意事项：</a:t>
            </a:r>
            <a:r>
              <a:rPr lang="en-US" altLang="zh-CN" sz="1800" dirty="0">
                <a:solidFill>
                  <a:schemeClr val="bg1"/>
                </a:solidFill>
              </a:rPr>
              <a:t>A.</a:t>
            </a:r>
            <a:r>
              <a:rPr lang="zh-CN" altLang="en-US" sz="1800" dirty="0">
                <a:solidFill>
                  <a:schemeClr val="bg1"/>
                </a:solidFill>
              </a:rPr>
              <a:t>讲课</a:t>
            </a:r>
            <a:r>
              <a:rPr lang="en-US" altLang="zh-CN" sz="1800" dirty="0">
                <a:solidFill>
                  <a:schemeClr val="bg1"/>
                </a:solidFill>
              </a:rPr>
              <a:t>PPT</a:t>
            </a:r>
            <a:r>
              <a:rPr lang="zh-CN" altLang="en-US" sz="1800" dirty="0">
                <a:solidFill>
                  <a:schemeClr val="bg1"/>
                </a:solidFill>
              </a:rPr>
              <a:t>画面比例</a:t>
            </a:r>
            <a:r>
              <a:rPr lang="en-US" altLang="zh-CN" sz="1800" dirty="0">
                <a:solidFill>
                  <a:schemeClr val="bg1"/>
                </a:solidFill>
              </a:rPr>
              <a:t>4:3</a:t>
            </a:r>
            <a:r>
              <a:rPr lang="zh-CN" altLang="en-US" sz="1800" dirty="0">
                <a:solidFill>
                  <a:schemeClr val="bg1"/>
                </a:solidFill>
              </a:rPr>
              <a:t>或</a:t>
            </a:r>
            <a:r>
              <a:rPr lang="en-US" altLang="zh-CN" sz="1800" dirty="0">
                <a:solidFill>
                  <a:schemeClr val="bg1"/>
                </a:solidFill>
              </a:rPr>
              <a:t>16:9</a:t>
            </a:r>
            <a:r>
              <a:rPr lang="zh-CN" altLang="en-US" sz="1800" dirty="0">
                <a:solidFill>
                  <a:schemeClr val="bg1"/>
                </a:solidFill>
              </a:rPr>
              <a:t>最为合适。</a:t>
            </a:r>
            <a:br>
              <a:rPr lang="en-US" altLang="zh-CN" sz="1800" dirty="0">
                <a:solidFill>
                  <a:schemeClr val="bg1"/>
                </a:solidFill>
              </a:rPr>
            </a:br>
            <a:r>
              <a:rPr lang="en-US" altLang="zh-CN" sz="1800" dirty="0">
                <a:solidFill>
                  <a:schemeClr val="bg1"/>
                </a:solidFill>
              </a:rPr>
              <a:t>	          B.</a:t>
            </a:r>
            <a:r>
              <a:rPr lang="zh-CN" altLang="en-US" sz="1800" dirty="0">
                <a:solidFill>
                  <a:schemeClr val="bg1"/>
                </a:solidFill>
              </a:rPr>
              <a:t>页面中如人像遮挡了</a:t>
            </a:r>
            <a:r>
              <a:rPr lang="en-US" altLang="zh-CN" sz="1800" dirty="0">
                <a:solidFill>
                  <a:schemeClr val="bg1"/>
                </a:solidFill>
              </a:rPr>
              <a:t>PPT</a:t>
            </a:r>
            <a:r>
              <a:rPr lang="zh-CN" altLang="en-US" sz="1800" dirty="0">
                <a:solidFill>
                  <a:schemeClr val="bg1"/>
                </a:solidFill>
              </a:rPr>
              <a:t>，本地可将摄像头栏任意拖动至无碍位置。</a:t>
            </a:r>
            <a:endParaRPr lang="en-US" altLang="zh-CN" sz="1800" dirty="0">
              <a:solidFill>
                <a:schemeClr val="bg1"/>
              </a:solidFill>
            </a:endParaRPr>
          </a:p>
          <a:p>
            <a:r>
              <a:rPr lang="en-US" altLang="zh-CN" sz="1800" dirty="0">
                <a:solidFill>
                  <a:schemeClr val="bg1"/>
                </a:solidFill>
              </a:rPr>
              <a:t>	          C.</a:t>
            </a:r>
            <a:r>
              <a:rPr lang="zh-CN" altLang="en-US" sz="1800" dirty="0">
                <a:solidFill>
                  <a:schemeClr val="bg1"/>
                </a:solidFill>
              </a:rPr>
              <a:t>幻灯片讲完，请及时退出“共享屏幕”。</a:t>
            </a:r>
            <a:endParaRPr lang="en-US" altLang="zh-CN" sz="1800" dirty="0">
              <a:solidFill>
                <a:schemeClr val="bg1"/>
              </a:solidFill>
            </a:endParaRPr>
          </a:p>
          <a:p>
            <a:r>
              <a:rPr lang="en-US" altLang="zh-CN" sz="1800" dirty="0">
                <a:solidFill>
                  <a:schemeClr val="bg1"/>
                </a:solidFill>
              </a:rPr>
              <a:t>	          D.</a:t>
            </a:r>
            <a:r>
              <a:rPr lang="zh-CN" altLang="en-US" sz="1800" dirty="0">
                <a:solidFill>
                  <a:schemeClr val="bg1"/>
                </a:solidFill>
              </a:rPr>
              <a:t>提前提供讲课</a:t>
            </a:r>
            <a:r>
              <a:rPr lang="en-US" altLang="zh-CN" sz="1800" dirty="0">
                <a:solidFill>
                  <a:schemeClr val="bg1"/>
                </a:solidFill>
              </a:rPr>
              <a:t>PPT</a:t>
            </a:r>
            <a:r>
              <a:rPr lang="zh-CN" altLang="en-US" sz="1800" dirty="0">
                <a:solidFill>
                  <a:schemeClr val="bg1"/>
                </a:solidFill>
              </a:rPr>
              <a:t>备份，以防会议中出现播放异常情况。</a:t>
            </a:r>
            <a:endParaRPr lang="en-US" altLang="zh-CN" sz="1800" dirty="0">
              <a:solidFill>
                <a:schemeClr val="bg1"/>
              </a:solidFill>
            </a:endParaRPr>
          </a:p>
          <a:p>
            <a:endParaRPr lang="en-US" altLang="zh-CN" sz="1800" dirty="0">
              <a:solidFill>
                <a:schemeClr val="bg1"/>
              </a:solidFill>
            </a:endParaRPr>
          </a:p>
          <a:p>
            <a:r>
              <a:rPr lang="en-US" altLang="zh-CN" sz="1800" dirty="0">
                <a:solidFill>
                  <a:schemeClr val="bg1"/>
                </a:solidFill>
              </a:rPr>
              <a:t>5.</a:t>
            </a:r>
            <a:r>
              <a:rPr lang="zh-CN" altLang="en-US" sz="1800" dirty="0">
                <a:solidFill>
                  <a:schemeClr val="bg1"/>
                </a:solidFill>
              </a:rPr>
              <a:t>测试场地：尽量在正式参加会议的场地测试。</a:t>
            </a:r>
            <a:endParaRPr lang="en-US" altLang="zh-CN" sz="1800" dirty="0">
              <a:solidFill>
                <a:schemeClr val="bg1"/>
              </a:solidFill>
            </a:endParaRPr>
          </a:p>
          <a:p>
            <a:endParaRPr lang="en-US" altLang="zh-CN" sz="1800" dirty="0">
              <a:solidFill>
                <a:schemeClr val="bg1"/>
              </a:solidFill>
            </a:endParaRPr>
          </a:p>
          <a:p>
            <a:r>
              <a:rPr lang="en-US" altLang="zh-CN" sz="1800" dirty="0">
                <a:solidFill>
                  <a:schemeClr val="bg1"/>
                </a:solidFill>
              </a:rPr>
              <a:t>6.</a:t>
            </a:r>
            <a:r>
              <a:rPr lang="zh-CN" altLang="en-US" sz="1800" dirty="0">
                <a:solidFill>
                  <a:schemeClr val="bg1"/>
                </a:solidFill>
              </a:rPr>
              <a:t>测试内容：音视频沟通、网络、讲课操作流程展示。</a:t>
            </a:r>
            <a:endParaRPr lang="en-US" altLang="zh-CN" sz="1800" dirty="0">
              <a:solidFill>
                <a:schemeClr val="bg1"/>
              </a:solidFill>
            </a:endParaRPr>
          </a:p>
          <a:p>
            <a:endParaRPr lang="en-US" altLang="zh-CN" sz="1800" dirty="0">
              <a:solidFill>
                <a:schemeClr val="bg1"/>
              </a:solidFill>
            </a:endParaRPr>
          </a:p>
          <a:p>
            <a:endParaRPr lang="zh-CN" altLang="en-US" sz="1800" dirty="0">
              <a:solidFill>
                <a:schemeClr val="bg1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2BD512C-1DFC-48FC-996A-7AD692372541}"/>
              </a:ext>
            </a:extLst>
          </p:cNvPr>
          <p:cNvSpPr txBox="1"/>
          <p:nvPr/>
        </p:nvSpPr>
        <p:spPr>
          <a:xfrm>
            <a:off x="707891" y="1109000"/>
            <a:ext cx="545342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</a:rPr>
              <a:t>线</a:t>
            </a:r>
            <a:endParaRPr lang="en-US" altLang="zh-CN" sz="2800" b="1" dirty="0">
              <a:solidFill>
                <a:schemeClr val="bg1"/>
              </a:solidFill>
            </a:endParaRPr>
          </a:p>
          <a:p>
            <a:r>
              <a:rPr lang="zh-CN" altLang="en-US" sz="2800" b="1" dirty="0">
                <a:solidFill>
                  <a:schemeClr val="bg1"/>
                </a:solidFill>
              </a:rPr>
              <a:t>上</a:t>
            </a:r>
            <a:endParaRPr lang="en-US" altLang="zh-CN" sz="2800" b="1" dirty="0">
              <a:solidFill>
                <a:schemeClr val="bg1"/>
              </a:solidFill>
            </a:endParaRPr>
          </a:p>
          <a:p>
            <a:r>
              <a:rPr lang="zh-CN" altLang="en-US" sz="2800" b="1" dirty="0">
                <a:solidFill>
                  <a:schemeClr val="bg1"/>
                </a:solidFill>
              </a:rPr>
              <a:t>参</a:t>
            </a:r>
            <a:endParaRPr lang="en-US" altLang="zh-CN" sz="2800" b="1" dirty="0">
              <a:solidFill>
                <a:schemeClr val="bg1"/>
              </a:solidFill>
            </a:endParaRPr>
          </a:p>
          <a:p>
            <a:r>
              <a:rPr lang="zh-CN" altLang="en-US" sz="2800" b="1" dirty="0">
                <a:solidFill>
                  <a:schemeClr val="bg1"/>
                </a:solidFill>
              </a:rPr>
              <a:t>会</a:t>
            </a:r>
            <a:endParaRPr lang="en-US" altLang="zh-CN" sz="2800" b="1" dirty="0">
              <a:solidFill>
                <a:schemeClr val="bg1"/>
              </a:solidFill>
            </a:endParaRPr>
          </a:p>
          <a:p>
            <a:r>
              <a:rPr lang="zh-CN" altLang="en-US" sz="2800" b="1" dirty="0">
                <a:solidFill>
                  <a:schemeClr val="bg1"/>
                </a:solidFill>
              </a:rPr>
              <a:t>专</a:t>
            </a:r>
            <a:endParaRPr lang="en-US" altLang="zh-CN" sz="2800" b="1" dirty="0">
              <a:solidFill>
                <a:schemeClr val="bg1"/>
              </a:solidFill>
            </a:endParaRPr>
          </a:p>
          <a:p>
            <a:r>
              <a:rPr lang="zh-CN" altLang="en-US" sz="2800" b="1" dirty="0">
                <a:solidFill>
                  <a:schemeClr val="bg1"/>
                </a:solidFill>
              </a:rPr>
              <a:t>家</a:t>
            </a:r>
            <a:endParaRPr lang="en-US" altLang="zh-CN" sz="2800" b="1" dirty="0">
              <a:solidFill>
                <a:schemeClr val="bg1"/>
              </a:solidFill>
            </a:endParaRPr>
          </a:p>
          <a:p>
            <a:r>
              <a:rPr lang="zh-CN" altLang="en-US" sz="2800" b="1" dirty="0">
                <a:solidFill>
                  <a:schemeClr val="bg1"/>
                </a:solidFill>
              </a:rPr>
              <a:t>注</a:t>
            </a:r>
            <a:endParaRPr lang="en-US" altLang="zh-CN" sz="2800" b="1" dirty="0">
              <a:solidFill>
                <a:schemeClr val="bg1"/>
              </a:solidFill>
            </a:endParaRPr>
          </a:p>
          <a:p>
            <a:r>
              <a:rPr lang="zh-CN" altLang="en-US" sz="2800" b="1" dirty="0">
                <a:solidFill>
                  <a:schemeClr val="bg1"/>
                </a:solidFill>
              </a:rPr>
              <a:t>意</a:t>
            </a:r>
            <a:endParaRPr lang="en-US" altLang="zh-CN" sz="2800" b="1" dirty="0">
              <a:solidFill>
                <a:schemeClr val="bg1"/>
              </a:solidFill>
            </a:endParaRPr>
          </a:p>
          <a:p>
            <a:r>
              <a:rPr lang="zh-CN" altLang="en-US" sz="2800" b="1" dirty="0">
                <a:solidFill>
                  <a:schemeClr val="bg1"/>
                </a:solidFill>
              </a:rPr>
              <a:t>事</a:t>
            </a:r>
            <a:endParaRPr lang="en-US" altLang="zh-CN" sz="2800" b="1" dirty="0">
              <a:solidFill>
                <a:schemeClr val="bg1"/>
              </a:solidFill>
            </a:endParaRPr>
          </a:p>
          <a:p>
            <a:r>
              <a:rPr lang="zh-CN" altLang="en-US" sz="2800" b="1" dirty="0">
                <a:solidFill>
                  <a:schemeClr val="bg1"/>
                </a:solidFill>
              </a:rPr>
              <a:t>项</a:t>
            </a:r>
          </a:p>
        </p:txBody>
      </p:sp>
    </p:spTree>
    <p:extLst>
      <p:ext uri="{BB962C8B-B14F-4D97-AF65-F5344CB8AC3E}">
        <p14:creationId xmlns:p14="http://schemas.microsoft.com/office/powerpoint/2010/main" val="927591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32E3BF4F-10DD-4CF5-8E4D-81840F35219F}"/>
              </a:ext>
            </a:extLst>
          </p:cNvPr>
          <p:cNvSpPr txBox="1"/>
          <p:nvPr/>
        </p:nvSpPr>
        <p:spPr>
          <a:xfrm>
            <a:off x="1832176" y="1355359"/>
            <a:ext cx="96605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chemeClr val="bg1"/>
                </a:solidFill>
              </a:rPr>
              <a:t>7.</a:t>
            </a:r>
            <a:r>
              <a:rPr lang="zh-CN" altLang="en-US" sz="1800" dirty="0">
                <a:solidFill>
                  <a:schemeClr val="bg1"/>
                </a:solidFill>
              </a:rPr>
              <a:t>会议当天注意事项：</a:t>
            </a:r>
            <a:br>
              <a:rPr lang="en-US" altLang="zh-CN" sz="1800" dirty="0">
                <a:solidFill>
                  <a:schemeClr val="bg1"/>
                </a:solidFill>
              </a:rPr>
            </a:br>
            <a:r>
              <a:rPr lang="en-US" altLang="zh-CN" sz="1800" dirty="0">
                <a:solidFill>
                  <a:schemeClr val="bg1"/>
                </a:solidFill>
              </a:rPr>
              <a:t>		a.</a:t>
            </a:r>
            <a:r>
              <a:rPr lang="zh-CN" altLang="en-US" sz="1800" dirty="0">
                <a:solidFill>
                  <a:schemeClr val="bg1"/>
                </a:solidFill>
              </a:rPr>
              <a:t>会前</a:t>
            </a:r>
            <a:r>
              <a:rPr lang="en-US" altLang="zh-CN" sz="1800" dirty="0">
                <a:solidFill>
                  <a:schemeClr val="bg1"/>
                </a:solidFill>
              </a:rPr>
              <a:t>20—40</a:t>
            </a:r>
            <a:r>
              <a:rPr lang="zh-CN" altLang="en-US" sz="1800" dirty="0">
                <a:solidFill>
                  <a:schemeClr val="bg1"/>
                </a:solidFill>
              </a:rPr>
              <a:t>分钟进入会议室，做好会前测试。</a:t>
            </a:r>
            <a:endParaRPr lang="en-US" altLang="zh-CN" sz="1800" dirty="0">
              <a:solidFill>
                <a:schemeClr val="bg1"/>
              </a:solidFill>
            </a:endParaRPr>
          </a:p>
          <a:p>
            <a:r>
              <a:rPr lang="en-US" altLang="zh-CN" sz="1800" dirty="0">
                <a:solidFill>
                  <a:schemeClr val="bg1"/>
                </a:solidFill>
              </a:rPr>
              <a:t>		b.</a:t>
            </a:r>
            <a:r>
              <a:rPr lang="zh-CN" altLang="en-US" sz="1800" dirty="0">
                <a:solidFill>
                  <a:schemeClr val="bg1"/>
                </a:solidFill>
              </a:rPr>
              <a:t>不发言时请关闭麦克风，电脑上请关闭微信，避免造成声音干扰。</a:t>
            </a:r>
            <a:br>
              <a:rPr lang="en-US" altLang="zh-CN" sz="1800" dirty="0">
                <a:solidFill>
                  <a:schemeClr val="bg1"/>
                </a:solidFill>
              </a:rPr>
            </a:br>
            <a:r>
              <a:rPr lang="en-US" altLang="zh-CN" sz="1800" dirty="0">
                <a:solidFill>
                  <a:schemeClr val="bg1"/>
                </a:solidFill>
              </a:rPr>
              <a:t>		c.</a:t>
            </a:r>
            <a:r>
              <a:rPr lang="zh-CN" altLang="en-US" sz="1800" dirty="0">
                <a:solidFill>
                  <a:schemeClr val="bg1"/>
                </a:solidFill>
              </a:rPr>
              <a:t>会议中不要遮挡摄像头，保持摄像头开启。</a:t>
            </a:r>
            <a:endParaRPr lang="en-US" altLang="zh-CN" sz="1800" dirty="0">
              <a:solidFill>
                <a:schemeClr val="bg1"/>
              </a:solidFill>
            </a:endParaRPr>
          </a:p>
          <a:p>
            <a:r>
              <a:rPr lang="en-US" altLang="zh-CN" sz="1800" dirty="0">
                <a:solidFill>
                  <a:schemeClr val="bg1"/>
                </a:solidFill>
              </a:rPr>
              <a:t>		d.</a:t>
            </a:r>
            <a:r>
              <a:rPr lang="zh-CN" altLang="en-US" sz="1800" dirty="0">
                <a:solidFill>
                  <a:schemeClr val="bg1"/>
                </a:solidFill>
              </a:rPr>
              <a:t>请务必关注讲课时间，不要超时。</a:t>
            </a:r>
            <a:endParaRPr lang="en-US" altLang="zh-CN" sz="1800" dirty="0">
              <a:solidFill>
                <a:schemeClr val="bg1"/>
              </a:solidFill>
            </a:endParaRPr>
          </a:p>
          <a:p>
            <a:endParaRPr lang="en-US" altLang="zh-CN" sz="1800" dirty="0">
              <a:solidFill>
                <a:schemeClr val="bg1"/>
              </a:solidFill>
            </a:endParaRPr>
          </a:p>
          <a:p>
            <a:r>
              <a:rPr lang="en-US" altLang="zh-CN" sz="1800" dirty="0">
                <a:solidFill>
                  <a:schemeClr val="bg1"/>
                </a:solidFill>
              </a:rPr>
              <a:t>8.</a:t>
            </a:r>
            <a:r>
              <a:rPr lang="zh-CN" altLang="en-US" sz="1800" dirty="0">
                <a:solidFill>
                  <a:schemeClr val="bg1"/>
                </a:solidFill>
              </a:rPr>
              <a:t>意外情况处理：</a:t>
            </a:r>
            <a:endParaRPr lang="en-US" altLang="zh-CN" sz="1800" dirty="0">
              <a:solidFill>
                <a:schemeClr val="bg1"/>
              </a:solidFill>
            </a:endParaRPr>
          </a:p>
          <a:p>
            <a:r>
              <a:rPr lang="en-US" altLang="zh-CN" sz="1800" dirty="0">
                <a:solidFill>
                  <a:schemeClr val="bg1"/>
                </a:solidFill>
              </a:rPr>
              <a:t>		a.</a:t>
            </a:r>
            <a:r>
              <a:rPr lang="zh-CN" altLang="en-US" sz="1800" dirty="0">
                <a:solidFill>
                  <a:schemeClr val="bg1"/>
                </a:solidFill>
              </a:rPr>
              <a:t>讲者中途掉线</a:t>
            </a:r>
            <a:br>
              <a:rPr lang="en-US" altLang="zh-CN" sz="1800" dirty="0">
                <a:solidFill>
                  <a:schemeClr val="bg1"/>
                </a:solidFill>
              </a:rPr>
            </a:br>
            <a:r>
              <a:rPr lang="en-US" altLang="zh-CN" sz="1800" dirty="0">
                <a:solidFill>
                  <a:schemeClr val="bg1"/>
                </a:solidFill>
              </a:rPr>
              <a:t>		   </a:t>
            </a:r>
            <a:r>
              <a:rPr lang="zh-CN" altLang="en-US" sz="1800" dirty="0">
                <a:solidFill>
                  <a:schemeClr val="bg1"/>
                </a:solidFill>
              </a:rPr>
              <a:t>网络恢复可自动进入会议室，如果时间超过</a:t>
            </a:r>
            <a:r>
              <a:rPr lang="en-US" altLang="zh-CN" sz="1800" dirty="0">
                <a:solidFill>
                  <a:schemeClr val="bg1"/>
                </a:solidFill>
              </a:rPr>
              <a:t>10</a:t>
            </a:r>
            <a:r>
              <a:rPr lang="zh-CN" altLang="en-US" sz="1800" dirty="0">
                <a:solidFill>
                  <a:schemeClr val="bg1"/>
                </a:solidFill>
              </a:rPr>
              <a:t>秒，后台将切换至主持                   </a:t>
            </a:r>
            <a:r>
              <a:rPr lang="en-US" altLang="zh-CN" sz="1800" dirty="0">
                <a:solidFill>
                  <a:schemeClr val="bg1"/>
                </a:solidFill>
              </a:rPr>
              <a:t>		  </a:t>
            </a:r>
            <a:r>
              <a:rPr lang="zh-CN" altLang="en-US" sz="1800" dirty="0">
                <a:solidFill>
                  <a:schemeClr val="bg1"/>
                </a:solidFill>
              </a:rPr>
              <a:t>人端，由主持人</a:t>
            </a:r>
            <a:r>
              <a:rPr lang="en-US" altLang="zh-CN" sz="1800" dirty="0">
                <a:solidFill>
                  <a:schemeClr val="bg1"/>
                </a:solidFill>
              </a:rPr>
              <a:t> </a:t>
            </a:r>
            <a:r>
              <a:rPr lang="zh-CN" altLang="en-US" sz="1800" dirty="0">
                <a:solidFill>
                  <a:schemeClr val="bg1"/>
                </a:solidFill>
              </a:rPr>
              <a:t>串场衔接，等待专家上线。如果时间超过</a:t>
            </a:r>
            <a:r>
              <a:rPr lang="en-US" altLang="zh-CN" sz="1800" dirty="0">
                <a:solidFill>
                  <a:schemeClr val="bg1"/>
                </a:solidFill>
              </a:rPr>
              <a:t>1</a:t>
            </a:r>
            <a:r>
              <a:rPr lang="zh-CN" altLang="en-US" sz="1800" dirty="0">
                <a:solidFill>
                  <a:schemeClr val="bg1"/>
                </a:solidFill>
              </a:rPr>
              <a:t>分钟，主</a:t>
            </a:r>
            <a:r>
              <a:rPr lang="en-US" altLang="zh-CN" sz="1800" dirty="0">
                <a:solidFill>
                  <a:schemeClr val="bg1"/>
                </a:solidFill>
              </a:rPr>
              <a:t>	                          </a:t>
            </a:r>
            <a:r>
              <a:rPr lang="zh-CN" altLang="en-US" sz="1800" dirty="0">
                <a:solidFill>
                  <a:schemeClr val="bg1"/>
                </a:solidFill>
              </a:rPr>
              <a:t>持人可以引导进入下一环节。</a:t>
            </a:r>
            <a:endParaRPr lang="en-US" altLang="zh-CN" sz="1800" dirty="0">
              <a:solidFill>
                <a:schemeClr val="bg1"/>
              </a:solidFill>
            </a:endParaRPr>
          </a:p>
          <a:p>
            <a:endParaRPr lang="en-US" altLang="zh-CN" sz="1800" dirty="0">
              <a:solidFill>
                <a:schemeClr val="bg1"/>
              </a:solidFill>
            </a:endParaRPr>
          </a:p>
          <a:p>
            <a:r>
              <a:rPr lang="en-US" altLang="zh-CN" sz="1800" dirty="0">
                <a:solidFill>
                  <a:schemeClr val="bg1"/>
                </a:solidFill>
              </a:rPr>
              <a:t>		</a:t>
            </a:r>
            <a:endParaRPr lang="zh-CN" altLang="en-US" sz="1800" dirty="0">
              <a:solidFill>
                <a:schemeClr val="bg1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1AC6B77-7DD7-411C-ACED-7C90BB28EC50}"/>
              </a:ext>
            </a:extLst>
          </p:cNvPr>
          <p:cNvSpPr txBox="1"/>
          <p:nvPr/>
        </p:nvSpPr>
        <p:spPr>
          <a:xfrm>
            <a:off x="621626" y="1001415"/>
            <a:ext cx="545342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</a:rPr>
              <a:t>线</a:t>
            </a:r>
            <a:endParaRPr lang="en-US" altLang="zh-CN" sz="2800" b="1" dirty="0">
              <a:solidFill>
                <a:schemeClr val="bg1"/>
              </a:solidFill>
            </a:endParaRPr>
          </a:p>
          <a:p>
            <a:r>
              <a:rPr lang="zh-CN" altLang="en-US" sz="2800" b="1" dirty="0">
                <a:solidFill>
                  <a:schemeClr val="bg1"/>
                </a:solidFill>
              </a:rPr>
              <a:t>上</a:t>
            </a:r>
            <a:endParaRPr lang="en-US" altLang="zh-CN" sz="2800" b="1" dirty="0">
              <a:solidFill>
                <a:schemeClr val="bg1"/>
              </a:solidFill>
            </a:endParaRPr>
          </a:p>
          <a:p>
            <a:r>
              <a:rPr lang="zh-CN" altLang="en-US" sz="2800" b="1" dirty="0">
                <a:solidFill>
                  <a:schemeClr val="bg1"/>
                </a:solidFill>
              </a:rPr>
              <a:t>参</a:t>
            </a:r>
            <a:endParaRPr lang="en-US" altLang="zh-CN" sz="2800" b="1" dirty="0">
              <a:solidFill>
                <a:schemeClr val="bg1"/>
              </a:solidFill>
            </a:endParaRPr>
          </a:p>
          <a:p>
            <a:r>
              <a:rPr lang="zh-CN" altLang="en-US" sz="2800" b="1" dirty="0">
                <a:solidFill>
                  <a:schemeClr val="bg1"/>
                </a:solidFill>
              </a:rPr>
              <a:t>会</a:t>
            </a:r>
            <a:endParaRPr lang="en-US" altLang="zh-CN" sz="2800" b="1" dirty="0">
              <a:solidFill>
                <a:schemeClr val="bg1"/>
              </a:solidFill>
            </a:endParaRPr>
          </a:p>
          <a:p>
            <a:r>
              <a:rPr lang="zh-CN" altLang="en-US" sz="2800" b="1" dirty="0">
                <a:solidFill>
                  <a:schemeClr val="bg1"/>
                </a:solidFill>
              </a:rPr>
              <a:t>专</a:t>
            </a:r>
            <a:endParaRPr lang="en-US" altLang="zh-CN" sz="2800" b="1" dirty="0">
              <a:solidFill>
                <a:schemeClr val="bg1"/>
              </a:solidFill>
            </a:endParaRPr>
          </a:p>
          <a:p>
            <a:r>
              <a:rPr lang="zh-CN" altLang="en-US" sz="2800" b="1" dirty="0">
                <a:solidFill>
                  <a:schemeClr val="bg1"/>
                </a:solidFill>
              </a:rPr>
              <a:t>家</a:t>
            </a:r>
            <a:endParaRPr lang="en-US" altLang="zh-CN" sz="2800" b="1" dirty="0">
              <a:solidFill>
                <a:schemeClr val="bg1"/>
              </a:solidFill>
            </a:endParaRPr>
          </a:p>
          <a:p>
            <a:r>
              <a:rPr lang="zh-CN" altLang="en-US" sz="2800" b="1" dirty="0">
                <a:solidFill>
                  <a:schemeClr val="bg1"/>
                </a:solidFill>
              </a:rPr>
              <a:t>注</a:t>
            </a:r>
            <a:endParaRPr lang="en-US" altLang="zh-CN" sz="2800" b="1" dirty="0">
              <a:solidFill>
                <a:schemeClr val="bg1"/>
              </a:solidFill>
            </a:endParaRPr>
          </a:p>
          <a:p>
            <a:r>
              <a:rPr lang="zh-CN" altLang="en-US" sz="2800" b="1" dirty="0">
                <a:solidFill>
                  <a:schemeClr val="bg1"/>
                </a:solidFill>
              </a:rPr>
              <a:t>意</a:t>
            </a:r>
            <a:endParaRPr lang="en-US" altLang="zh-CN" sz="2800" b="1" dirty="0">
              <a:solidFill>
                <a:schemeClr val="bg1"/>
              </a:solidFill>
            </a:endParaRPr>
          </a:p>
          <a:p>
            <a:r>
              <a:rPr lang="zh-CN" altLang="en-US" sz="2800" b="1" dirty="0">
                <a:solidFill>
                  <a:schemeClr val="bg1"/>
                </a:solidFill>
              </a:rPr>
              <a:t>事</a:t>
            </a:r>
            <a:endParaRPr lang="en-US" altLang="zh-CN" sz="2800" b="1" dirty="0">
              <a:solidFill>
                <a:schemeClr val="bg1"/>
              </a:solidFill>
            </a:endParaRPr>
          </a:p>
          <a:p>
            <a:r>
              <a:rPr lang="zh-CN" altLang="en-US" sz="2800" b="1" dirty="0">
                <a:solidFill>
                  <a:schemeClr val="bg1"/>
                </a:solidFill>
              </a:rPr>
              <a:t>项</a:t>
            </a:r>
          </a:p>
        </p:txBody>
      </p:sp>
    </p:spTree>
    <p:extLst>
      <p:ext uri="{BB962C8B-B14F-4D97-AF65-F5344CB8AC3E}">
        <p14:creationId xmlns:p14="http://schemas.microsoft.com/office/powerpoint/2010/main" val="1590550172"/>
      </p:ext>
    </p:extLst>
  </p:cSld>
  <p:clrMapOvr>
    <a:masterClrMapping/>
  </p:clrMapOvr>
</p:sld>
</file>

<file path=ppt/theme/theme1.xml><?xml version="1.0" encoding="utf-8"?>
<a:theme xmlns:a="http://schemas.openxmlformats.org/drawingml/2006/main" name="A000120141119A01PPBG">
  <a:themeElements>
    <a:clrScheme name="自定义 11">
      <a:dk1>
        <a:srgbClr val="FFFFFF"/>
      </a:dk1>
      <a:lt1>
        <a:srgbClr val="3F3F3F"/>
      </a:lt1>
      <a:dk2>
        <a:srgbClr val="FFFFFF"/>
      </a:dk2>
      <a:lt2>
        <a:srgbClr val="3F3F3F"/>
      </a:lt2>
      <a:accent1>
        <a:srgbClr val="B05D4C"/>
      </a:accent1>
      <a:accent2>
        <a:srgbClr val="F8931D"/>
      </a:accent2>
      <a:accent3>
        <a:srgbClr val="CE8D3E"/>
      </a:accent3>
      <a:accent4>
        <a:srgbClr val="51BB9A"/>
      </a:accent4>
      <a:accent5>
        <a:srgbClr val="5B63AF"/>
      </a:accent5>
      <a:accent6>
        <a:srgbClr val="9C6A6A"/>
      </a:accent6>
      <a:hlink>
        <a:srgbClr val="2998E3"/>
      </a:hlink>
      <a:folHlink>
        <a:srgbClr val="7F723D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小清新文艺花瓣模板</Template>
  <TotalTime>1289</TotalTime>
  <Words>780</Words>
  <Application>Microsoft Macintosh PowerPoint</Application>
  <PresentationFormat>宽屏</PresentationFormat>
  <Paragraphs>76</Paragraphs>
  <Slides>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7" baseType="lpstr">
      <vt:lpstr>等线</vt:lpstr>
      <vt:lpstr>等线 Light</vt:lpstr>
      <vt:lpstr>华文中宋</vt:lpstr>
      <vt:lpstr>Arial</vt:lpstr>
      <vt:lpstr>Calibri</vt:lpstr>
      <vt:lpstr>Tempus Sans ITC</vt:lpstr>
      <vt:lpstr>Wingdings 2</vt:lpstr>
      <vt:lpstr>A000120141119A01PPBG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病例报告 CTO之过关斩将</dc:title>
  <dc:creator>杨医森</dc:creator>
  <cp:lastModifiedBy>Microsoft Office User</cp:lastModifiedBy>
  <cp:revision>144</cp:revision>
  <dcterms:created xsi:type="dcterms:W3CDTF">2019-05-27T12:18:00Z</dcterms:created>
  <dcterms:modified xsi:type="dcterms:W3CDTF">2020-09-29T01:00:10Z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