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6858000" cy="9144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594" y="58"/>
      </p:cViewPr>
      <p:guideLst>
        <p:guide orient="horz" pos="2880"/>
        <p:guide pos="21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7FD117-05AD-428F-B500-389B08E44C2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567F-F3DC-43BE-B68E-291DADB9E09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228610" y="1521198"/>
            <a:ext cx="6400790" cy="4797425"/>
          </a:xfrm>
          <a:prstGeom prst="rect">
            <a:avLst/>
          </a:prstGeom>
          <a:noFill/>
          <a:ln>
            <a:noFill/>
          </a:ln>
        </p:spPr>
        <p:txBody>
          <a:bodyPr wrap="square" lIns="240842" tIns="240842" rIns="240842" bIns="240842" anchor="ctr">
            <a:spAutoFit/>
          </a:bodyPr>
          <a:lstStyle>
            <a:lvl1pPr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正文内容（</a:t>
            </a: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号字体）</a:t>
            </a: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海报制作要求：</a:t>
            </a:r>
            <a:r>
              <a:rPr lang="zh-CN" altLang="en-US" sz="12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（建议）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）中文字体采用微软雅黑、英文字体采用</a:t>
            </a: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Times New Roman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；</a:t>
            </a: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）一级标题字号</a:t>
            </a: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18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号字体，二级标题</a:t>
            </a: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号字体，正文内容</a:t>
            </a: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12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号字体；</a:t>
            </a: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12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12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问题：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海报实际尺寸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多大？海报</a:t>
            </a:r>
            <a:r>
              <a:rPr lang="en-US" altLang="zh-CN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PPT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模板尺寸为什么是</a:t>
            </a:r>
            <a:r>
              <a:rPr lang="en-US" altLang="zh-CN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19.05cm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（宽）</a:t>
            </a:r>
            <a:r>
              <a:rPr lang="en-US" altLang="zh-CN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×25.4cm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（高）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？</a:t>
            </a: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回答</a:t>
            </a:r>
            <a:r>
              <a:rPr lang="zh-CN" altLang="en-US" sz="1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考虑到本次海报为机器人竞赛的一部分。会议现场张贴的海报实际尺寸是</a:t>
            </a:r>
            <a:r>
              <a:rPr lang="en-US" altLang="zh-CN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90cm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（宽）</a:t>
            </a:r>
            <a:r>
              <a:rPr lang="en-US" altLang="zh-CN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×120cm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（高），因此，请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根据本模板要求的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文字大小排版，并提供高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清图片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，方便评阅打分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。</a:t>
            </a:r>
            <a:endParaRPr lang="zh-CN" altLang="en-US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en-US" altLang="zh-CN" sz="12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问题</a:t>
            </a:r>
            <a:r>
              <a:rPr lang="zh-CN" altLang="en-US" sz="1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：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海报</a:t>
            </a:r>
            <a:r>
              <a:rPr lang="en-US" altLang="zh-CN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PPT</a:t>
            </a:r>
            <a:r>
              <a:rPr lang="zh-CN" altLang="en-US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模板顶部的图片是否可以删除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？</a:t>
            </a: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回答：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本模板顶部的会议</a:t>
            </a:r>
            <a:r>
              <a:rPr lang="en-US" alt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LOGO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图片请不要删除。</a:t>
            </a:r>
            <a:endParaRPr lang="zh-CN" altLang="en-US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问题</a:t>
            </a:r>
            <a:r>
              <a:rPr lang="zh-CN" altLang="en-US" sz="12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：</a:t>
            </a:r>
            <a:r>
              <a:rPr lang="zh-CN" sz="1200" b="1" dirty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除了海报是否现场可以进行展示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？</a:t>
            </a:r>
            <a:endParaRPr lang="en-US" altLang="zh-CN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2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回答：</a:t>
            </a:r>
            <a:r>
              <a:rPr lang="zh-CN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现场提供桌椅可以进行实物</a:t>
            </a:r>
            <a:r>
              <a:rPr lang="zh-CN" altLang="en-US" sz="1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  <a:sym typeface="+mn-ea"/>
              </a:rPr>
              <a:t>。</a:t>
            </a:r>
            <a:endParaRPr lang="zh-CN" altLang="en-US" sz="12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311737" y="905950"/>
            <a:ext cx="6234536" cy="758190"/>
          </a:xfrm>
          <a:prstGeom prst="rect">
            <a:avLst/>
          </a:prstGeom>
          <a:noFill/>
          <a:ln>
            <a:noFill/>
          </a:ln>
        </p:spPr>
        <p:txBody>
          <a:bodyPr wrap="square" lIns="240842" tIns="240842" rIns="240842" bIns="240842" anchor="ctr">
            <a:spAutoFit/>
          </a:bodyPr>
          <a:lstStyle>
            <a:lvl1pPr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一级标题：参赛题目（</a:t>
            </a:r>
            <a:r>
              <a:rPr lang="en-US" altLang="zh-CN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18</a:t>
            </a:r>
            <a:r>
              <a:rPr lang="zh-CN" alt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号字体），队伍名称，参赛单位</a:t>
            </a:r>
            <a:endParaRPr lang="en-US" altLang="zh-CN" sz="1800" b="1" dirty="0" smtClean="0">
              <a:solidFill>
                <a:schemeClr val="tx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45425" y="1521693"/>
            <a:ext cx="6400790" cy="396165"/>
          </a:xfrm>
          <a:prstGeom prst="rect">
            <a:avLst/>
          </a:prstGeom>
          <a:noFill/>
          <a:ln>
            <a:noFill/>
          </a:ln>
        </p:spPr>
        <p:txBody>
          <a:bodyPr wrap="square" lIns="240842" tIns="240842" rIns="240842" bIns="240842" anchor="ctr">
            <a:spAutoFit/>
          </a:bodyPr>
          <a:lstStyle>
            <a:lvl1pPr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p"/>
            </a:pPr>
            <a:r>
              <a:rPr lang="zh-CN" altLang="en-US" sz="1400" b="1" dirty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二</a:t>
            </a:r>
            <a:r>
              <a:rPr lang="zh-CN" altLang="en-US" sz="1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级标题：题目（</a:t>
            </a:r>
            <a:r>
              <a:rPr lang="en-US" altLang="zh-CN" sz="1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14</a:t>
            </a:r>
            <a:r>
              <a:rPr lang="zh-CN" altLang="en-US" sz="1400" b="1" dirty="0" smtClean="0">
                <a:solidFill>
                  <a:srgbClr val="0000C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号字体）</a:t>
            </a:r>
            <a:endParaRPr lang="zh-CN" altLang="en-US" sz="1400" b="1" dirty="0">
              <a:solidFill>
                <a:srgbClr val="0000C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8" name="直接连接符 7"/>
          <p:cNvCxnSpPr/>
          <p:nvPr/>
        </p:nvCxnSpPr>
        <p:spPr>
          <a:xfrm>
            <a:off x="260648" y="1032274"/>
            <a:ext cx="0" cy="811172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6597352" y="1032274"/>
            <a:ext cx="0" cy="811172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0" y="8892480"/>
            <a:ext cx="68580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 flipV="1">
            <a:off x="260648" y="7524328"/>
            <a:ext cx="1224136" cy="288032"/>
          </a:xfrm>
          <a:prstGeom prst="straightConnector1">
            <a:avLst/>
          </a:prstGeom>
          <a:ln w="28575">
            <a:solidFill>
              <a:srgbClr val="C0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896162" y="7017470"/>
            <a:ext cx="2403684" cy="732609"/>
          </a:xfrm>
          <a:prstGeom prst="rect">
            <a:avLst/>
          </a:prstGeom>
          <a:noFill/>
          <a:ln>
            <a:noFill/>
          </a:ln>
        </p:spPr>
        <p:txBody>
          <a:bodyPr wrap="square" lIns="240842" tIns="240842" rIns="240842" bIns="240842" anchor="ctr">
            <a:spAutoFit/>
          </a:bodyPr>
          <a:lstStyle>
            <a:lvl1pPr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zh-CN" alt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排版区域边界</a:t>
            </a:r>
            <a:endParaRPr lang="en-US" altLang="zh-CN" sz="1600" b="1" dirty="0" smtClean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19685" y="1047750"/>
            <a:ext cx="6858000" cy="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>
          <a:xfrm>
            <a:off x="19685" y="-104140"/>
            <a:ext cx="6838315" cy="10801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 rot="0">
            <a:off x="20320" y="26670"/>
            <a:ext cx="1499870" cy="905510"/>
            <a:chOff x="16805" y="4800"/>
            <a:chExt cx="2362" cy="1426"/>
          </a:xfrm>
        </p:grpSpPr>
        <p:sp>
          <p:nvSpPr>
            <p:cNvPr id="19" name="文本框 18"/>
            <p:cNvSpPr txBox="1"/>
            <p:nvPr/>
          </p:nvSpPr>
          <p:spPr>
            <a:xfrm rot="16200000">
              <a:off x="17084" y="4575"/>
              <a:ext cx="772" cy="1221"/>
            </a:xfrm>
            <a:prstGeom prst="rect">
              <a:avLst/>
            </a:prstGeom>
            <a:noFill/>
            <a:effectLst/>
          </p:spPr>
          <p:txBody>
            <a:bodyPr vert="eaVert" wrap="square" rtlCol="0">
              <a:spAutoFit/>
            </a:bodyPr>
            <a:p>
              <a:pPr algn="ctr"/>
              <a:r>
                <a:rPr lang="en-US" altLang="zh-CN" sz="2000">
                  <a:solidFill>
                    <a:srgbClr val="0070C0"/>
                  </a:solidFill>
                  <a:latin typeface="Book Antiqua" panose="02040602050305030304" charset="0"/>
                  <a:cs typeface="Book Antiqua" panose="02040602050305030304" charset="0"/>
                </a:rPr>
                <a:t>2</a:t>
              </a:r>
              <a:r>
                <a:rPr lang="en-US" altLang="zh-CN" sz="2000">
                  <a:solidFill>
                    <a:srgbClr val="C00000"/>
                  </a:solidFill>
                  <a:latin typeface="Book Antiqua" panose="02040602050305030304" charset="0"/>
                  <a:cs typeface="Book Antiqua" panose="02040602050305030304" charset="0"/>
                  <a:sym typeface="+mn-ea"/>
                </a:rPr>
                <a:t>O</a:t>
              </a:r>
              <a:r>
                <a:rPr lang="en-US" altLang="zh-CN" sz="2000">
                  <a:solidFill>
                    <a:srgbClr val="0070C0"/>
                  </a:solidFill>
                  <a:latin typeface="Book Antiqua" panose="02040602050305030304" charset="0"/>
                  <a:cs typeface="Book Antiqua" panose="02040602050305030304" charset="0"/>
                </a:rPr>
                <a:t>2</a:t>
              </a:r>
              <a:r>
                <a:rPr lang="en-US" altLang="zh-CN" sz="2000">
                  <a:solidFill>
                    <a:srgbClr val="C00000"/>
                  </a:solidFill>
                  <a:latin typeface="Book Antiqua" panose="02040602050305030304" charset="0"/>
                  <a:cs typeface="Book Antiqua" panose="02040602050305030304" charset="0"/>
                </a:rPr>
                <a:t>O</a:t>
              </a:r>
              <a:r>
                <a:rPr lang="en-US" altLang="zh-CN" sz="2000">
                  <a:latin typeface="Book Antiqua" panose="02040602050305030304" charset="0"/>
                  <a:cs typeface="Book Antiqua" panose="02040602050305030304" charset="0"/>
                </a:rPr>
                <a:t> </a:t>
              </a:r>
              <a:endParaRPr lang="en-US" altLang="zh-CN" sz="2000">
                <a:latin typeface="Book Antiqua" panose="02040602050305030304" charset="0"/>
                <a:cs typeface="Book Antiqua" panose="02040602050305030304" charset="0"/>
              </a:endParaRPr>
            </a:p>
          </p:txBody>
        </p:sp>
        <p:sp>
          <p:nvSpPr>
            <p:cNvPr id="22" name="文本框 21"/>
            <p:cNvSpPr txBox="1"/>
            <p:nvPr/>
          </p:nvSpPr>
          <p:spPr>
            <a:xfrm rot="16200000">
              <a:off x="17317" y="4612"/>
              <a:ext cx="772" cy="1796"/>
            </a:xfrm>
            <a:prstGeom prst="rect">
              <a:avLst/>
            </a:prstGeom>
            <a:noFill/>
            <a:effectLst/>
          </p:spPr>
          <p:txBody>
            <a:bodyPr vert="eaVert" wrap="square" rtlCol="0">
              <a:spAutoFit/>
            </a:bodyPr>
            <a:p>
              <a:pPr algn="ctr"/>
              <a:r>
                <a:rPr lang="en-US" altLang="zh-CN" sz="2000">
                  <a:solidFill>
                    <a:srgbClr val="0070C0"/>
                  </a:solidFill>
                  <a:latin typeface="Book Antiqua" panose="02040602050305030304" charset="0"/>
                  <a:cs typeface="Book Antiqua" panose="02040602050305030304" charset="0"/>
                </a:rPr>
                <a:t>S</a:t>
              </a:r>
              <a:r>
                <a:rPr lang="en-US" altLang="zh-CN" sz="2000">
                  <a:solidFill>
                    <a:srgbClr val="C00000"/>
                  </a:solidFill>
                  <a:latin typeface="Book Antiqua" panose="02040602050305030304" charset="0"/>
                  <a:cs typeface="Book Antiqua" panose="02040602050305030304" charset="0"/>
                </a:rPr>
                <a:t>O</a:t>
              </a:r>
              <a:r>
                <a:rPr lang="en-US" altLang="zh-CN" sz="2000">
                  <a:solidFill>
                    <a:srgbClr val="0070C0"/>
                  </a:solidFill>
                  <a:latin typeface="Book Antiqua" panose="02040602050305030304" charset="0"/>
                  <a:cs typeface="Book Antiqua" panose="02040602050305030304" charset="0"/>
                </a:rPr>
                <a:t>FT</a:t>
              </a:r>
              <a:r>
                <a:rPr lang="en-US" altLang="zh-CN" sz="2000">
                  <a:latin typeface="Book Antiqua" panose="02040602050305030304" charset="0"/>
                  <a:cs typeface="Book Antiqua" panose="02040602050305030304" charset="0"/>
                </a:rPr>
                <a:t> </a:t>
              </a:r>
              <a:endParaRPr lang="en-US" altLang="zh-CN" sz="2000">
                <a:latin typeface="Book Antiqua" panose="02040602050305030304" charset="0"/>
                <a:cs typeface="Book Antiqua" panose="02040602050305030304" charset="0"/>
              </a:endParaRPr>
            </a:p>
          </p:txBody>
        </p:sp>
        <p:sp>
          <p:nvSpPr>
            <p:cNvPr id="23" name="文本框 22"/>
            <p:cNvSpPr txBox="1"/>
            <p:nvPr/>
          </p:nvSpPr>
          <p:spPr>
            <a:xfrm rot="16200000">
              <a:off x="17718" y="4942"/>
              <a:ext cx="772" cy="1796"/>
            </a:xfrm>
            <a:prstGeom prst="rect">
              <a:avLst/>
            </a:prstGeom>
            <a:noFill/>
            <a:effectLst/>
          </p:spPr>
          <p:txBody>
            <a:bodyPr vert="eaVert" wrap="square" rtlCol="0">
              <a:spAutoFit/>
            </a:bodyPr>
            <a:p>
              <a:pPr algn="ctr"/>
              <a:r>
                <a:rPr lang="en-US" altLang="zh-CN" sz="2000">
                  <a:solidFill>
                    <a:srgbClr val="0070C0"/>
                  </a:solidFill>
                  <a:latin typeface="Book Antiqua" panose="02040602050305030304" charset="0"/>
                  <a:cs typeface="Book Antiqua" panose="02040602050305030304" charset="0"/>
                </a:rPr>
                <a:t>R</a:t>
              </a:r>
              <a:r>
                <a:rPr lang="en-US" altLang="zh-CN" sz="2000">
                  <a:solidFill>
                    <a:srgbClr val="C00000"/>
                  </a:solidFill>
                  <a:latin typeface="Book Antiqua" panose="02040602050305030304" charset="0"/>
                  <a:cs typeface="Book Antiqua" panose="02040602050305030304" charset="0"/>
                </a:rPr>
                <a:t>O</a:t>
              </a:r>
              <a:r>
                <a:rPr lang="en-US" altLang="zh-CN" sz="2000">
                  <a:solidFill>
                    <a:srgbClr val="0070C0"/>
                  </a:solidFill>
                  <a:latin typeface="Book Antiqua" panose="02040602050305030304" charset="0"/>
                  <a:cs typeface="Book Antiqua" panose="02040602050305030304" charset="0"/>
                </a:rPr>
                <a:t>B</a:t>
              </a:r>
              <a:r>
                <a:rPr lang="en-US" altLang="zh-CN" sz="2000">
                  <a:solidFill>
                    <a:srgbClr val="C00000"/>
                  </a:solidFill>
                  <a:latin typeface="Book Antiqua" panose="02040602050305030304" charset="0"/>
                  <a:cs typeface="Book Antiqua" panose="02040602050305030304" charset="0"/>
                </a:rPr>
                <a:t>O</a:t>
              </a:r>
              <a:r>
                <a:rPr lang="en-US" altLang="zh-CN" sz="2000">
                  <a:solidFill>
                    <a:srgbClr val="0070C0"/>
                  </a:solidFill>
                  <a:latin typeface="Book Antiqua" panose="02040602050305030304" charset="0"/>
                  <a:cs typeface="Book Antiqua" panose="02040602050305030304" charset="0"/>
                </a:rPr>
                <a:t>T</a:t>
              </a:r>
              <a:r>
                <a:rPr lang="en-US" altLang="zh-CN" sz="2000">
                  <a:latin typeface="Book Antiqua" panose="02040602050305030304" charset="0"/>
                  <a:cs typeface="Book Antiqua" panose="02040602050305030304" charset="0"/>
                </a:rPr>
                <a:t> </a:t>
              </a:r>
              <a:endParaRPr lang="en-US" altLang="zh-CN" sz="2000">
                <a:latin typeface="Book Antiqua" panose="02040602050305030304" charset="0"/>
                <a:cs typeface="Book Antiqua" panose="02040602050305030304" charset="0"/>
              </a:endParaRPr>
            </a:p>
          </p:txBody>
        </p:sp>
        <p:sp>
          <p:nvSpPr>
            <p:cNvPr id="24" name="文本框 23"/>
            <p:cNvSpPr txBox="1"/>
            <p:nvPr/>
          </p:nvSpPr>
          <p:spPr>
            <a:xfrm rot="16200000">
              <a:off x="18170" y="4575"/>
              <a:ext cx="772" cy="1221"/>
            </a:xfrm>
            <a:prstGeom prst="rect">
              <a:avLst/>
            </a:prstGeom>
            <a:noFill/>
            <a:effectLst/>
          </p:spPr>
          <p:txBody>
            <a:bodyPr vert="eaVert" wrap="square" rtlCol="0">
              <a:spAutoFit/>
            </a:bodyPr>
            <a:p>
              <a:pPr algn="ctr"/>
              <a:endParaRPr lang="en-US" altLang="zh-CN" sz="2000" b="1">
                <a:solidFill>
                  <a:schemeClr val="tx1"/>
                </a:solidFill>
                <a:latin typeface="Book Antiqua" panose="02040602050305030304" charset="0"/>
                <a:cs typeface="Book Antiqua" panose="02040602050305030304" charset="0"/>
              </a:endParaRPr>
            </a:p>
          </p:txBody>
        </p:sp>
      </p:grpSp>
      <p:pic>
        <p:nvPicPr>
          <p:cNvPr id="14" name="图片 13"/>
          <p:cNvPicPr>
            <a:picLocks noChangeAspect="1"/>
          </p:cNvPicPr>
          <p:nvPr/>
        </p:nvPicPr>
        <p:blipFill>
          <a:blip r:embed="rId1"/>
          <a:srcRect b="42109"/>
          <a:stretch>
            <a:fillRect/>
          </a:stretch>
        </p:blipFill>
        <p:spPr>
          <a:xfrm>
            <a:off x="1340485" y="236220"/>
            <a:ext cx="3441700" cy="5880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rcRect t="15620" b="44188"/>
          <a:stretch>
            <a:fillRect/>
          </a:stretch>
        </p:blipFill>
        <p:spPr>
          <a:xfrm>
            <a:off x="1019810" y="93345"/>
            <a:ext cx="4083050" cy="41338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0805" y="567690"/>
            <a:ext cx="1572260" cy="256540"/>
          </a:xfrm>
          <a:prstGeom prst="rect">
            <a:avLst/>
          </a:prstGeom>
        </p:spPr>
      </p:pic>
      <p:pic>
        <p:nvPicPr>
          <p:cNvPr id="21" name="图片 20" descr="CED02FD36536C55C3FCE6BBC20B_F4AB5724_205DD"/>
          <p:cNvPicPr>
            <a:picLocks noChangeAspect="1"/>
          </p:cNvPicPr>
          <p:nvPr/>
        </p:nvPicPr>
        <p:blipFill>
          <a:blip r:embed="rId4"/>
          <a:srcRect r="50578" b="77706"/>
          <a:stretch>
            <a:fillRect/>
          </a:stretch>
        </p:blipFill>
        <p:spPr>
          <a:xfrm>
            <a:off x="5136515" y="83820"/>
            <a:ext cx="1707515" cy="4324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365</Words>
  <Application>WPS 演示</Application>
  <PresentationFormat>全屏显示(4:3)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Times New Roman</vt:lpstr>
      <vt:lpstr>微软雅黑</vt:lpstr>
      <vt:lpstr>Book Antiqua</vt:lpstr>
      <vt:lpstr>Calibri</vt:lpstr>
      <vt:lpstr>Arial Unicode MS</vt:lpstr>
      <vt:lpstr>Office 主题​​</vt:lpstr>
      <vt:lpstr>PowerPoint 演示文稿</vt:lpstr>
    </vt:vector>
  </TitlesOfParts>
  <Company>HUST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2018 CCRS</dc:creator>
  <cp:lastModifiedBy>李博</cp:lastModifiedBy>
  <cp:revision>19</cp:revision>
  <dcterms:created xsi:type="dcterms:W3CDTF">2018-11-02T01:24:00Z</dcterms:created>
  <dcterms:modified xsi:type="dcterms:W3CDTF">2020-10-16T07:35:18Z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