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E1B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7" d="100"/>
          <a:sy n="97" d="100"/>
        </p:scale>
        <p:origin x="78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72CBF7-0800-4981-8E54-392357754400}" type="datetimeFigureOut">
              <a:rPr lang="zh-CN" altLang="en-US" smtClean="0"/>
              <a:t>2020/12/16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D163C8-A49B-4F5F-9863-4D5F5B33402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01787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D163C8-A49B-4F5F-9863-4D5F5B334025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9099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3FC1D-B2D3-437A-A85A-BD45202260D2}" type="datetimeFigureOut">
              <a:rPr lang="zh-CN" altLang="en-US" smtClean="0"/>
              <a:t>2020/12/16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012FD-7FFA-41AA-A067-3EA370C26AB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96796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3FC1D-B2D3-437A-A85A-BD45202260D2}" type="datetimeFigureOut">
              <a:rPr lang="zh-CN" altLang="en-US" smtClean="0"/>
              <a:t>2020/12/16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012FD-7FFA-41AA-A067-3EA370C26AB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88324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3FC1D-B2D3-437A-A85A-BD45202260D2}" type="datetimeFigureOut">
              <a:rPr lang="zh-CN" altLang="en-US" smtClean="0"/>
              <a:t>2020/12/16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012FD-7FFA-41AA-A067-3EA370C26AB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66329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3FC1D-B2D3-437A-A85A-BD45202260D2}" type="datetimeFigureOut">
              <a:rPr lang="zh-CN" altLang="en-US" smtClean="0"/>
              <a:t>2020/12/16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012FD-7FFA-41AA-A067-3EA370C26AB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9693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3FC1D-B2D3-437A-A85A-BD45202260D2}" type="datetimeFigureOut">
              <a:rPr lang="zh-CN" altLang="en-US" smtClean="0"/>
              <a:t>2020/12/16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012FD-7FFA-41AA-A067-3EA370C26AB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68845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3FC1D-B2D3-437A-A85A-BD45202260D2}" type="datetimeFigureOut">
              <a:rPr lang="zh-CN" altLang="en-US" smtClean="0"/>
              <a:t>2020/12/16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012FD-7FFA-41AA-A067-3EA370C26AB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4985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3FC1D-B2D3-437A-A85A-BD45202260D2}" type="datetimeFigureOut">
              <a:rPr lang="zh-CN" altLang="en-US" smtClean="0"/>
              <a:t>2020/12/16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012FD-7FFA-41AA-A067-3EA370C26AB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73382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3FC1D-B2D3-437A-A85A-BD45202260D2}" type="datetimeFigureOut">
              <a:rPr lang="zh-CN" altLang="en-US" smtClean="0"/>
              <a:t>2020/12/16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012FD-7FFA-41AA-A067-3EA370C26AB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226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3FC1D-B2D3-437A-A85A-BD45202260D2}" type="datetimeFigureOut">
              <a:rPr lang="zh-CN" altLang="en-US" smtClean="0"/>
              <a:t>2020/12/16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012FD-7FFA-41AA-A067-3EA370C26AB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4351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3FC1D-B2D3-437A-A85A-BD45202260D2}" type="datetimeFigureOut">
              <a:rPr lang="zh-CN" altLang="en-US" smtClean="0"/>
              <a:t>2020/12/16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012FD-7FFA-41AA-A067-3EA370C26AB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7330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3FC1D-B2D3-437A-A85A-BD45202260D2}" type="datetimeFigureOut">
              <a:rPr lang="zh-CN" altLang="en-US" smtClean="0"/>
              <a:t>2020/12/16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012FD-7FFA-41AA-A067-3EA370C26AB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57966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93FC1D-B2D3-437A-A85A-BD45202260D2}" type="datetimeFigureOut">
              <a:rPr lang="zh-CN" altLang="en-US" smtClean="0"/>
              <a:t>2020/12/16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D012FD-7FFA-41AA-A067-3EA370C26AB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4069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zoom.us/download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832" y="0"/>
            <a:ext cx="12201832" cy="6858000"/>
          </a:xfrm>
          <a:prstGeom prst="rect">
            <a:avLst/>
          </a:prstGeom>
        </p:spPr>
      </p:pic>
      <p:sp>
        <p:nvSpPr>
          <p:cNvPr id="5" name="标题 1"/>
          <p:cNvSpPr txBox="1"/>
          <p:nvPr/>
        </p:nvSpPr>
        <p:spPr>
          <a:xfrm>
            <a:off x="1708151" y="1998135"/>
            <a:ext cx="9144000" cy="668866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宋体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宋体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宋体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宋体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宋体" charset="0"/>
              </a:defRPr>
            </a:lvl5pPr>
          </a:lstStyle>
          <a:p>
            <a:pPr marL="0" indent="0" algn="ctr">
              <a:buNone/>
            </a:pPr>
            <a:r>
              <a:rPr lang="zh-CN" altLang="en-US" b="1" dirty="0">
                <a:solidFill>
                  <a:schemeClr val="bg1"/>
                </a:solidFill>
              </a:rPr>
              <a:t>第十四届东北脑血管病</a:t>
            </a:r>
            <a:r>
              <a:rPr lang="zh-CN" altLang="en-US" b="1" dirty="0" smtClean="0">
                <a:solidFill>
                  <a:schemeClr val="bg1"/>
                </a:solidFill>
              </a:rPr>
              <a:t>论坛</a:t>
            </a:r>
            <a:endParaRPr lang="zh-CN" altLang="zh-CN" dirty="0">
              <a:solidFill>
                <a:schemeClr val="bg1"/>
              </a:solidFill>
            </a:endParaRPr>
          </a:p>
        </p:txBody>
      </p:sp>
      <p:sp>
        <p:nvSpPr>
          <p:cNvPr id="6" name="标题 1"/>
          <p:cNvSpPr txBox="1"/>
          <p:nvPr/>
        </p:nvSpPr>
        <p:spPr>
          <a:xfrm>
            <a:off x="1631950" y="4005263"/>
            <a:ext cx="9144000" cy="10731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宋体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宋体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宋体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宋体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宋体" charset="0"/>
              </a:defRPr>
            </a:lvl5pPr>
          </a:lstStyle>
          <a:p>
            <a:pPr marL="0" lvl="0" indent="0" algn="ctr" eaLnBrk="1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zh-CN" altLang="en-US" sz="5400" b="1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专家线上参会手册</a:t>
            </a:r>
          </a:p>
        </p:txBody>
      </p:sp>
    </p:spTree>
    <p:extLst>
      <p:ext uri="{BB962C8B-B14F-4D97-AF65-F5344CB8AC3E}">
        <p14:creationId xmlns:p14="http://schemas.microsoft.com/office/powerpoint/2010/main" val="33888745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8066" y="2892505"/>
            <a:ext cx="5675868" cy="10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0444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 flipH="1">
            <a:off x="913130" y="3227705"/>
            <a:ext cx="3295650" cy="11988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宋体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宋体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宋体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宋体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宋体" charset="0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zh-CN" altLang="en-US" sz="1800" b="1" dirty="0"/>
              <a:t>协调人：</a:t>
            </a:r>
            <a:r>
              <a:rPr lang="en-US" altLang="zh-CN" sz="1800" b="1" dirty="0"/>
              <a:t/>
            </a:r>
            <a:br>
              <a:rPr lang="en-US" altLang="zh-CN" sz="1800" b="1" dirty="0"/>
            </a:br>
            <a:r>
              <a:rPr lang="en-US" altLang="zh-CN" sz="1800" b="1" dirty="0"/>
              <a:t/>
            </a:r>
            <a:br>
              <a:rPr lang="en-US" altLang="zh-CN" sz="1800" b="1" dirty="0"/>
            </a:br>
            <a:r>
              <a:rPr lang="zh-CN" altLang="en-US" sz="1800" b="1" dirty="0"/>
              <a:t>宋加明 </a:t>
            </a:r>
            <a:r>
              <a:rPr lang="en-US" altLang="zh-CN" sz="1800" b="1" dirty="0"/>
              <a:t>183 </a:t>
            </a:r>
            <a:r>
              <a:rPr lang="en-US" altLang="zh-CN" sz="1800" b="1" dirty="0" smtClean="0"/>
              <a:t>1000 </a:t>
            </a:r>
            <a:r>
              <a:rPr lang="en-US" altLang="zh-CN" sz="1800" b="1" dirty="0"/>
              <a:t>5133</a:t>
            </a:r>
            <a:br>
              <a:rPr lang="en-US" altLang="zh-CN" sz="1800" b="1" dirty="0"/>
            </a:br>
            <a:endParaRPr lang="en-US" altLang="zh-CN" sz="1800" b="1" dirty="0"/>
          </a:p>
        </p:txBody>
      </p:sp>
      <p:cxnSp>
        <p:nvCxnSpPr>
          <p:cNvPr id="5" name="直接连接符 4"/>
          <p:cNvCxnSpPr/>
          <p:nvPr/>
        </p:nvCxnSpPr>
        <p:spPr>
          <a:xfrm>
            <a:off x="3738563" y="2498725"/>
            <a:ext cx="0" cy="315595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4408488" y="2164080"/>
            <a:ext cx="6112028" cy="120032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宋体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宋体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宋体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宋体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宋体" charset="0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en-US" altLang="zh-CN" sz="2400" b="1" dirty="0" smtClean="0"/>
              <a:t>【</a:t>
            </a:r>
            <a:r>
              <a:rPr lang="zh-CN" altLang="en-US" sz="2400" b="1" dirty="0"/>
              <a:t>第十四届东北脑血管病论坛</a:t>
            </a:r>
            <a:r>
              <a:rPr lang="en-US" altLang="zh-CN" sz="2400" b="1" dirty="0" smtClean="0"/>
              <a:t>】</a:t>
            </a:r>
            <a:r>
              <a:rPr lang="en-US" altLang="zh-CN" sz="2400" b="1" dirty="0"/>
              <a:t/>
            </a:r>
            <a:br>
              <a:rPr lang="en-US" altLang="zh-CN" sz="2400" b="1" dirty="0"/>
            </a:br>
            <a:r>
              <a:rPr lang="en-US" altLang="zh-CN" sz="2400" b="1" dirty="0"/>
              <a:t/>
            </a:r>
            <a:br>
              <a:rPr lang="en-US" altLang="zh-CN" sz="2400" b="1" dirty="0"/>
            </a:br>
            <a:r>
              <a:rPr lang="en-US" altLang="zh-CN" sz="2400" b="1" dirty="0"/>
              <a:t>  </a:t>
            </a:r>
            <a:r>
              <a:rPr lang="zh-CN" altLang="en-US" sz="2400" b="1" dirty="0" smtClean="0"/>
              <a:t>会议</a:t>
            </a:r>
            <a:r>
              <a:rPr lang="zh-CN" altLang="en-US" sz="2400" b="1" dirty="0"/>
              <a:t>号</a:t>
            </a:r>
            <a:r>
              <a:rPr lang="zh-CN" altLang="en-US" sz="2400" b="1" dirty="0" smtClean="0"/>
              <a:t>：</a:t>
            </a:r>
            <a:r>
              <a:rPr lang="en-US" altLang="zh-CN" sz="2400" b="1" dirty="0"/>
              <a:t>953 2499 </a:t>
            </a:r>
            <a:r>
              <a:rPr lang="en-US" altLang="zh-CN" sz="2400" b="1" dirty="0" smtClean="0"/>
              <a:t>4475  </a:t>
            </a:r>
            <a:r>
              <a:rPr lang="zh-CN" altLang="en-US" sz="2400" b="1" dirty="0" smtClean="0"/>
              <a:t>密码</a:t>
            </a:r>
            <a:r>
              <a:rPr lang="zh-CN" altLang="en-US" sz="2400" b="1" dirty="0"/>
              <a:t>：</a:t>
            </a:r>
            <a:r>
              <a:rPr lang="en-US" altLang="zh-CN" sz="2400" b="1" dirty="0"/>
              <a:t>123456</a:t>
            </a:r>
            <a:endParaRPr lang="zh-CN" altLang="en-US" sz="2400" b="1" dirty="0"/>
          </a:p>
        </p:txBody>
      </p:sp>
      <p:sp>
        <p:nvSpPr>
          <p:cNvPr id="7" name="矩形 6"/>
          <p:cNvSpPr/>
          <p:nvPr/>
        </p:nvSpPr>
        <p:spPr>
          <a:xfrm>
            <a:off x="4408488" y="3948113"/>
            <a:ext cx="6751637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宋体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宋体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宋体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宋体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宋体" charset="0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zh-CN" altLang="en-US" sz="1800" b="1" dirty="0"/>
              <a:t>测试时间：</a:t>
            </a:r>
            <a:r>
              <a:rPr lang="en-US" altLang="zh-CN" sz="1800" b="1" dirty="0"/>
              <a:t>2020</a:t>
            </a:r>
            <a:r>
              <a:rPr lang="zh-CN" altLang="en-US" sz="1800" b="1" dirty="0" smtClean="0"/>
              <a:t>年</a:t>
            </a:r>
            <a:r>
              <a:rPr lang="en-US" altLang="zh-CN" sz="1800" b="1" dirty="0" smtClean="0"/>
              <a:t>12</a:t>
            </a:r>
            <a:r>
              <a:rPr lang="zh-CN" altLang="en-US" sz="1800" b="1" dirty="0" smtClean="0"/>
              <a:t>月</a:t>
            </a:r>
            <a:r>
              <a:rPr lang="en-US" altLang="zh-CN" sz="1800" b="1" dirty="0" smtClean="0"/>
              <a:t>18</a:t>
            </a:r>
            <a:r>
              <a:rPr lang="zh-CN" altLang="en-US" sz="1800" b="1" dirty="0" smtClean="0"/>
              <a:t>日</a:t>
            </a:r>
            <a:r>
              <a:rPr lang="en-US" altLang="zh-CN" sz="1800" b="1" dirty="0" smtClean="0"/>
              <a:t>-12</a:t>
            </a:r>
            <a:r>
              <a:rPr lang="zh-CN" altLang="en-US" sz="1800" b="1" dirty="0" smtClean="0"/>
              <a:t>月</a:t>
            </a:r>
            <a:r>
              <a:rPr lang="en-US" altLang="zh-CN" sz="1800" b="1" dirty="0" smtClean="0"/>
              <a:t>26</a:t>
            </a:r>
            <a:r>
              <a:rPr lang="zh-CN" altLang="en-US" sz="1800" b="1" dirty="0" smtClean="0"/>
              <a:t>日      </a:t>
            </a:r>
            <a:r>
              <a:rPr lang="en-US" altLang="zh-CN" sz="1800" b="1" dirty="0" smtClean="0"/>
              <a:t>9:00—18:00</a:t>
            </a:r>
            <a:endParaRPr lang="en-US" altLang="zh-CN" sz="1800" b="1" dirty="0"/>
          </a:p>
        </p:txBody>
      </p:sp>
      <p:sp>
        <p:nvSpPr>
          <p:cNvPr id="9" name="文本框 8"/>
          <p:cNvSpPr txBox="1"/>
          <p:nvPr/>
        </p:nvSpPr>
        <p:spPr>
          <a:xfrm>
            <a:off x="4408488" y="4778375"/>
            <a:ext cx="3890809" cy="92333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宋体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宋体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宋体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宋体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宋体" charset="0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zh-CN" altLang="en-US" sz="1800" b="1" dirty="0"/>
              <a:t>技术支持：于  </a:t>
            </a:r>
            <a:r>
              <a:rPr lang="zh-CN" altLang="en-US" sz="1800" b="1" dirty="0" smtClean="0"/>
              <a:t> 洋   </a:t>
            </a:r>
            <a:r>
              <a:rPr lang="en-US" altLang="zh-CN" sz="1800" b="1" dirty="0"/>
              <a:t>185 1032  </a:t>
            </a:r>
            <a:r>
              <a:rPr lang="en-US" altLang="zh-CN" sz="1800" b="1" dirty="0" smtClean="0"/>
              <a:t>7059</a:t>
            </a:r>
          </a:p>
          <a:p>
            <a:pPr marL="0" lvl="0" indent="0">
              <a:spcBef>
                <a:spcPct val="0"/>
              </a:spcBef>
              <a:buNone/>
            </a:pPr>
            <a:r>
              <a:rPr lang="en-US" altLang="zh-CN" sz="1800" b="1" dirty="0" smtClean="0"/>
              <a:t>                  </a:t>
            </a:r>
            <a:r>
              <a:rPr lang="zh-CN" altLang="en-US" sz="1800" b="1" dirty="0" smtClean="0"/>
              <a:t>石玉成   </a:t>
            </a:r>
            <a:r>
              <a:rPr lang="en-US" altLang="zh-CN" sz="1800" b="1" dirty="0" smtClean="0"/>
              <a:t>130 3112  9081</a:t>
            </a:r>
            <a:endParaRPr lang="en-US" altLang="zh-CN" sz="1800" b="1" dirty="0"/>
          </a:p>
          <a:p>
            <a:pPr marL="0" lvl="0" indent="0">
              <a:spcBef>
                <a:spcPct val="0"/>
              </a:spcBef>
              <a:buNone/>
            </a:pPr>
            <a:r>
              <a:rPr lang="en-US" altLang="zh-CN" sz="1800" b="1" dirty="0"/>
              <a:t>                      </a:t>
            </a:r>
            <a:endParaRPr lang="zh-CN" altLang="en-US" sz="1800" b="1" dirty="0"/>
          </a:p>
        </p:txBody>
      </p:sp>
      <p:sp>
        <p:nvSpPr>
          <p:cNvPr id="10" name="文本框 9"/>
          <p:cNvSpPr txBox="1"/>
          <p:nvPr/>
        </p:nvSpPr>
        <p:spPr>
          <a:xfrm>
            <a:off x="277813" y="965200"/>
            <a:ext cx="7966075" cy="3683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宋体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宋体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宋体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宋体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宋体" charset="0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zh-CN" altLang="en-US" sz="1800" dirty="0"/>
              <a:t>注：正式日程“会议号”会以邮件或短信的方式发送给参会老师，请注意查看。</a:t>
            </a:r>
          </a:p>
        </p:txBody>
      </p:sp>
    </p:spTree>
    <p:extLst>
      <p:ext uri="{BB962C8B-B14F-4D97-AF65-F5344CB8AC3E}">
        <p14:creationId xmlns:p14="http://schemas.microsoft.com/office/powerpoint/2010/main" val="32209897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890713" y="1531938"/>
            <a:ext cx="8064500" cy="230981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宋体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宋体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宋体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宋体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宋体" charset="0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zh-CN" altLang="en-US" sz="1800" dirty="0"/>
              <a:t>说明：线上会议参加主要通过视频会议软件（</a:t>
            </a:r>
            <a:r>
              <a:rPr lang="en-US" altLang="zh-CN" sz="1800" dirty="0"/>
              <a:t>ZOOM</a:t>
            </a:r>
            <a:r>
              <a:rPr lang="zh-CN" altLang="en-US" sz="1800" dirty="0"/>
              <a:t>平台）来进行互动沟通。</a:t>
            </a:r>
            <a:r>
              <a:rPr lang="en-US" altLang="zh-CN" sz="1800" dirty="0"/>
              <a:t/>
            </a:r>
            <a:br>
              <a:rPr lang="en-US" altLang="zh-CN" sz="1800" dirty="0"/>
            </a:br>
            <a:r>
              <a:rPr lang="en-US" altLang="zh-CN" sz="1800" dirty="0"/>
              <a:t>	   </a:t>
            </a:r>
            <a:r>
              <a:rPr lang="zh-CN" altLang="en-US" sz="1800" dirty="0"/>
              <a:t>需要具备电脑（</a:t>
            </a:r>
            <a:r>
              <a:rPr lang="en-US" altLang="zh-CN" sz="1800" dirty="0"/>
              <a:t>PC</a:t>
            </a:r>
            <a:r>
              <a:rPr lang="zh-CN" altLang="en-US" sz="1800" dirty="0"/>
              <a:t>）及网络条件。</a:t>
            </a:r>
            <a:r>
              <a:rPr lang="en-US" altLang="zh-CN" sz="1800" dirty="0"/>
              <a:t/>
            </a:r>
            <a:br>
              <a:rPr lang="en-US" altLang="zh-CN" sz="1800" dirty="0"/>
            </a:br>
            <a:r>
              <a:rPr lang="en-US" altLang="zh-CN" sz="1800" dirty="0"/>
              <a:t/>
            </a:r>
            <a:br>
              <a:rPr lang="en-US" altLang="zh-CN" sz="1800" dirty="0"/>
            </a:br>
            <a:r>
              <a:rPr lang="en-US" altLang="zh-CN" sz="1800" dirty="0"/>
              <a:t>	    </a:t>
            </a:r>
            <a:r>
              <a:rPr lang="zh-CN" altLang="en-US" sz="1800" dirty="0"/>
              <a:t>电脑：最低配置（</a:t>
            </a:r>
            <a:r>
              <a:rPr lang="en-US" altLang="zh-CN" sz="1800" dirty="0"/>
              <a:t>i3</a:t>
            </a:r>
            <a:r>
              <a:rPr lang="zh-CN" altLang="en-US" sz="1800" dirty="0"/>
              <a:t>处理器、</a:t>
            </a:r>
            <a:r>
              <a:rPr lang="en-US" altLang="zh-CN" sz="1800" dirty="0"/>
              <a:t>4G</a:t>
            </a:r>
            <a:r>
              <a:rPr lang="zh-CN" altLang="en-US" sz="1800" dirty="0"/>
              <a:t>内存）</a:t>
            </a:r>
            <a:r>
              <a:rPr lang="en-US" altLang="zh-CN" sz="1800" dirty="0"/>
              <a:t/>
            </a:r>
            <a:br>
              <a:rPr lang="en-US" altLang="zh-CN" sz="1800" dirty="0"/>
            </a:br>
            <a:r>
              <a:rPr lang="en-US" altLang="zh-CN" sz="1800" dirty="0"/>
              <a:t>			</a:t>
            </a:r>
            <a:r>
              <a:rPr lang="zh-CN" altLang="en-US" sz="1800" dirty="0"/>
              <a:t>具备摄像头</a:t>
            </a:r>
            <a:r>
              <a:rPr lang="en-US" altLang="zh-CN" sz="1800" dirty="0"/>
              <a:t/>
            </a:r>
            <a:br>
              <a:rPr lang="en-US" altLang="zh-CN" sz="1800" dirty="0"/>
            </a:br>
            <a:r>
              <a:rPr lang="en-US" altLang="zh-CN" sz="1800" dirty="0"/>
              <a:t>			</a:t>
            </a:r>
            <a:r>
              <a:rPr lang="zh-CN" altLang="en-US" sz="1800" dirty="0"/>
              <a:t>具备麦克风、扬声器</a:t>
            </a:r>
            <a:endParaRPr lang="en-US" altLang="zh-CN" sz="1800" dirty="0"/>
          </a:p>
          <a:p>
            <a:pPr marL="0" lvl="0" indent="0">
              <a:spcBef>
                <a:spcPct val="0"/>
              </a:spcBef>
              <a:buNone/>
            </a:pPr>
            <a:endParaRPr lang="en-US" altLang="zh-CN" sz="1800" dirty="0"/>
          </a:p>
          <a:p>
            <a:pPr marL="0" lvl="0" indent="0">
              <a:spcBef>
                <a:spcPct val="0"/>
              </a:spcBef>
              <a:buNone/>
            </a:pPr>
            <a:r>
              <a:rPr lang="en-US" altLang="zh-CN" sz="1800" dirty="0"/>
              <a:t>	    </a:t>
            </a:r>
            <a:r>
              <a:rPr lang="zh-CN" altLang="en-US" sz="1800" dirty="0"/>
              <a:t>网络：</a:t>
            </a:r>
            <a:r>
              <a:rPr lang="en-US" altLang="zh-CN" sz="1800" dirty="0"/>
              <a:t>10Mbps </a:t>
            </a:r>
            <a:r>
              <a:rPr lang="zh-CN" altLang="en-US" sz="1800" dirty="0"/>
              <a:t>或 稳定的</a:t>
            </a:r>
            <a:r>
              <a:rPr lang="en-US" altLang="zh-CN" sz="1800" dirty="0"/>
              <a:t>4G</a:t>
            </a:r>
            <a:r>
              <a:rPr lang="zh-CN" altLang="en-US" sz="1800" dirty="0"/>
              <a:t>网络</a:t>
            </a:r>
            <a:r>
              <a:rPr lang="en-US" altLang="zh-CN" sz="1800" dirty="0"/>
              <a:t>	   </a:t>
            </a:r>
          </a:p>
        </p:txBody>
      </p:sp>
      <p:sp>
        <p:nvSpPr>
          <p:cNvPr id="5" name="圆角矩形 5">
            <a:hlinkClick r:id="rId3"/>
          </p:cNvPr>
          <p:cNvSpPr/>
          <p:nvPr/>
        </p:nvSpPr>
        <p:spPr>
          <a:xfrm>
            <a:off x="2119313" y="4764088"/>
            <a:ext cx="2765425" cy="444500"/>
          </a:xfrm>
          <a:prstGeom prst="roundRect">
            <a:avLst/>
          </a:prstGeom>
          <a:solidFill>
            <a:srgbClr val="3E1B59"/>
          </a:solidFill>
          <a:ln>
            <a:solidFill>
              <a:srgbClr val="3E1B59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软件下载地址</a:t>
            </a:r>
          </a:p>
        </p:txBody>
      </p:sp>
      <p:sp>
        <p:nvSpPr>
          <p:cNvPr id="6" name="矩形 5"/>
          <p:cNvSpPr/>
          <p:nvPr/>
        </p:nvSpPr>
        <p:spPr>
          <a:xfrm>
            <a:off x="5561013" y="4764088"/>
            <a:ext cx="2992437" cy="36988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宋体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宋体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宋体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宋体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宋体" charset="0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en-US" altLang="zh-CN" sz="1800" b="1" dirty="0"/>
              <a:t>https://zoom.us/download</a:t>
            </a:r>
            <a:endParaRPr lang="zh-CN" alt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5141102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2220913" y="1223963"/>
            <a:ext cx="5297487" cy="36988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宋体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宋体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宋体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宋体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宋体" charset="0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zh-CN" altLang="en-US" sz="1800" b="1" dirty="0"/>
              <a:t>第一步：在浏览器中输入下载地址，下载软件包。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0745" y="2185806"/>
            <a:ext cx="8033999" cy="3878951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</p:pic>
      <p:sp>
        <p:nvSpPr>
          <p:cNvPr id="6" name="文本框 5"/>
          <p:cNvSpPr txBox="1"/>
          <p:nvPr/>
        </p:nvSpPr>
        <p:spPr>
          <a:xfrm>
            <a:off x="9734550" y="3956050"/>
            <a:ext cx="2044700" cy="33813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宋体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宋体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宋体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宋体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宋体" charset="0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zh-CN" altLang="en-US" sz="1600" b="1" dirty="0"/>
              <a:t>下载后点击安装即可</a:t>
            </a:r>
          </a:p>
        </p:txBody>
      </p:sp>
    </p:spTree>
    <p:extLst>
      <p:ext uri="{BB962C8B-B14F-4D97-AF65-F5344CB8AC3E}">
        <p14:creationId xmlns:p14="http://schemas.microsoft.com/office/powerpoint/2010/main" val="25159421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8490"/>
            <a:ext cx="12192000" cy="685800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636713" y="1260158"/>
            <a:ext cx="2276475" cy="36988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宋体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宋体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宋体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宋体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宋体" charset="0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zh-CN" altLang="en-US" sz="1800" b="1" dirty="0"/>
              <a:t>第二步：加入会议。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0299" y="2837523"/>
            <a:ext cx="882272" cy="83112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36875" y="2333625"/>
            <a:ext cx="3565525" cy="23764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93648" y="1874838"/>
            <a:ext cx="3810000" cy="3714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折角形 22"/>
          <p:cNvSpPr/>
          <p:nvPr/>
        </p:nvSpPr>
        <p:spPr>
          <a:xfrm>
            <a:off x="5250657" y="810386"/>
            <a:ext cx="2038350" cy="1064452"/>
          </a:xfrm>
          <a:prstGeom prst="foldedCorner">
            <a:avLst/>
          </a:prstGeom>
          <a:solidFill>
            <a:srgbClr val="3E1B59"/>
          </a:solidFill>
          <a:ln>
            <a:solidFill>
              <a:srgbClr val="3E1B59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会议号：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每个</a:t>
            </a:r>
            <a:r>
              <a:rPr kumimoji="0" lang="en-US" altLang="zh-CN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Seesion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对应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个会议号，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每个会议号就是一个虚拟的会议室。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9818688" y="1052513"/>
            <a:ext cx="461962" cy="785812"/>
          </a:xfrm>
          <a:prstGeom prst="rect">
            <a:avLst/>
          </a:prstGeom>
          <a:noFill/>
          <a:ln w="9525">
            <a:noFill/>
          </a:ln>
        </p:spPr>
        <p:txBody>
          <a:bodyPr vert="eaVert"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宋体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宋体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宋体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宋体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宋体" charset="0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zh-CN" altLang="en-US" sz="1800" dirty="0"/>
              <a:t>会议号</a:t>
            </a:r>
          </a:p>
        </p:txBody>
      </p:sp>
      <p:sp>
        <p:nvSpPr>
          <p:cNvPr id="10" name="文本框 5"/>
          <p:cNvSpPr txBox="1"/>
          <p:nvPr/>
        </p:nvSpPr>
        <p:spPr>
          <a:xfrm>
            <a:off x="10475913" y="1060450"/>
            <a:ext cx="461962" cy="784225"/>
          </a:xfrm>
          <a:prstGeom prst="rect">
            <a:avLst/>
          </a:prstGeom>
          <a:noFill/>
          <a:ln w="9525">
            <a:noFill/>
          </a:ln>
        </p:spPr>
        <p:txBody>
          <a:bodyPr vert="eaVert"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宋体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宋体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宋体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宋体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宋体" charset="0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zh-CN" altLang="en-US" sz="1800" dirty="0"/>
              <a:t>用户明</a:t>
            </a:r>
          </a:p>
        </p:txBody>
      </p:sp>
      <p:cxnSp>
        <p:nvCxnSpPr>
          <p:cNvPr id="11" name="直接箭头连接符 10"/>
          <p:cNvCxnSpPr/>
          <p:nvPr/>
        </p:nvCxnSpPr>
        <p:spPr>
          <a:xfrm flipH="1">
            <a:off x="9459913" y="1838325"/>
            <a:ext cx="590550" cy="1085850"/>
          </a:xfrm>
          <a:prstGeom prst="straightConnector1">
            <a:avLst/>
          </a:prstGeom>
          <a:ln>
            <a:solidFill>
              <a:srgbClr val="3E1B59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2" name="直接箭头连接符 11"/>
          <p:cNvCxnSpPr/>
          <p:nvPr/>
        </p:nvCxnSpPr>
        <p:spPr>
          <a:xfrm flipH="1">
            <a:off x="9909175" y="1901428"/>
            <a:ext cx="742950" cy="1608138"/>
          </a:xfrm>
          <a:prstGeom prst="straightConnector1">
            <a:avLst/>
          </a:prstGeom>
          <a:ln>
            <a:solidFill>
              <a:srgbClr val="3E1B59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19666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101725" y="1081088"/>
            <a:ext cx="2276475" cy="36988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宋体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宋体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宋体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宋体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宋体" charset="0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zh-CN" altLang="en-US" sz="1800" b="1" dirty="0"/>
              <a:t>第三步：音视频设置</a:t>
            </a:r>
          </a:p>
        </p:txBody>
      </p:sp>
      <p:sp>
        <p:nvSpPr>
          <p:cNvPr id="5" name="文本框 3"/>
          <p:cNvSpPr txBox="1"/>
          <p:nvPr/>
        </p:nvSpPr>
        <p:spPr>
          <a:xfrm>
            <a:off x="493713" y="3232150"/>
            <a:ext cx="3127375" cy="8302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宋体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宋体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宋体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宋体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宋体" charset="0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zh-CN" altLang="en-US" sz="1600" dirty="0"/>
              <a:t>完成本操作步骤后，点评互动专家可以同其他专家进行音视频互动沟通。</a:t>
            </a:r>
          </a:p>
        </p:txBody>
      </p:sp>
      <p:pic>
        <p:nvPicPr>
          <p:cNvPr id="6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2388" y="1282961"/>
            <a:ext cx="6240462" cy="4154487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6881126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101725" y="1081088"/>
            <a:ext cx="2492990" cy="36933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宋体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宋体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宋体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宋体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宋体" charset="0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zh-CN" altLang="en-US" sz="1800" b="1" dirty="0" smtClean="0"/>
              <a:t>第四步：</a:t>
            </a:r>
            <a:r>
              <a:rPr lang="zh-CN" altLang="en-US" sz="1800" b="1" dirty="0"/>
              <a:t>虚拟背景</a:t>
            </a:r>
            <a:r>
              <a:rPr lang="zh-CN" altLang="en-US" sz="1800" b="1" dirty="0" smtClean="0"/>
              <a:t>设置</a:t>
            </a:r>
            <a:endParaRPr lang="zh-CN" altLang="en-US" sz="1800" b="1" dirty="0"/>
          </a:p>
        </p:txBody>
      </p:sp>
      <p:pic>
        <p:nvPicPr>
          <p:cNvPr id="5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6525" y="1655445"/>
            <a:ext cx="4443413" cy="3076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5738" y="1539875"/>
            <a:ext cx="5127625" cy="33067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文本框 6"/>
          <p:cNvSpPr txBox="1"/>
          <p:nvPr/>
        </p:nvSpPr>
        <p:spPr>
          <a:xfrm>
            <a:off x="4670425" y="5221288"/>
            <a:ext cx="7521575" cy="5857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1600" dirty="0">
                <a:latin typeface="Calibri" charset="0"/>
              </a:rPr>
              <a:t>点击“停止视频”旁边“∧” 标志，点击“选择一个虚拟背景”，确定一个虚拟背景或添加虚拟背景。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4413" y="4846638"/>
            <a:ext cx="1781175" cy="13335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4885467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339725" y="1196975"/>
            <a:ext cx="544513" cy="44005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2800" b="1" dirty="0">
                <a:latin typeface="Calibri" charset="0"/>
              </a:rPr>
              <a:t>线</a:t>
            </a:r>
            <a:endParaRPr lang="en-US" altLang="zh-CN" sz="2800" b="1" dirty="0">
              <a:latin typeface="Calibri" charset="0"/>
            </a:endParaRPr>
          </a:p>
          <a:p>
            <a:r>
              <a:rPr lang="zh-CN" altLang="en-US" sz="2800" b="1" dirty="0">
                <a:latin typeface="Calibri" charset="0"/>
              </a:rPr>
              <a:t>上</a:t>
            </a:r>
            <a:endParaRPr lang="en-US" altLang="zh-CN" sz="2800" b="1" dirty="0">
              <a:latin typeface="Calibri" charset="0"/>
            </a:endParaRPr>
          </a:p>
          <a:p>
            <a:r>
              <a:rPr lang="zh-CN" altLang="en-US" sz="2800" b="1" dirty="0">
                <a:latin typeface="Calibri" charset="0"/>
              </a:rPr>
              <a:t>参</a:t>
            </a:r>
            <a:endParaRPr lang="en-US" altLang="zh-CN" sz="2800" b="1" dirty="0">
              <a:latin typeface="Calibri" charset="0"/>
            </a:endParaRPr>
          </a:p>
          <a:p>
            <a:r>
              <a:rPr lang="zh-CN" altLang="en-US" sz="2800" b="1" dirty="0">
                <a:latin typeface="Calibri" charset="0"/>
              </a:rPr>
              <a:t>会</a:t>
            </a:r>
            <a:endParaRPr lang="en-US" altLang="zh-CN" sz="2800" b="1" dirty="0">
              <a:latin typeface="Calibri" charset="0"/>
            </a:endParaRPr>
          </a:p>
          <a:p>
            <a:r>
              <a:rPr lang="zh-CN" altLang="en-US" sz="2800" b="1" dirty="0">
                <a:latin typeface="Calibri" charset="0"/>
              </a:rPr>
              <a:t>专</a:t>
            </a:r>
            <a:endParaRPr lang="en-US" altLang="zh-CN" sz="2800" b="1" dirty="0">
              <a:latin typeface="Calibri" charset="0"/>
            </a:endParaRPr>
          </a:p>
          <a:p>
            <a:r>
              <a:rPr lang="zh-CN" altLang="en-US" sz="2800" b="1" dirty="0">
                <a:latin typeface="Calibri" charset="0"/>
              </a:rPr>
              <a:t>家</a:t>
            </a:r>
            <a:endParaRPr lang="en-US" altLang="zh-CN" sz="2800" b="1" dirty="0">
              <a:latin typeface="Calibri" charset="0"/>
            </a:endParaRPr>
          </a:p>
          <a:p>
            <a:r>
              <a:rPr lang="zh-CN" altLang="en-US" sz="2800" b="1" dirty="0">
                <a:latin typeface="Calibri" charset="0"/>
              </a:rPr>
              <a:t>注</a:t>
            </a:r>
            <a:endParaRPr lang="en-US" altLang="zh-CN" sz="2800" b="1" dirty="0">
              <a:latin typeface="Calibri" charset="0"/>
            </a:endParaRPr>
          </a:p>
          <a:p>
            <a:r>
              <a:rPr lang="zh-CN" altLang="en-US" sz="2800" b="1" dirty="0">
                <a:latin typeface="Calibri" charset="0"/>
              </a:rPr>
              <a:t>意</a:t>
            </a:r>
            <a:endParaRPr lang="en-US" altLang="zh-CN" sz="2800" b="1" dirty="0">
              <a:latin typeface="Calibri" charset="0"/>
            </a:endParaRPr>
          </a:p>
          <a:p>
            <a:r>
              <a:rPr lang="zh-CN" altLang="en-US" sz="2800" b="1" dirty="0">
                <a:latin typeface="Calibri" charset="0"/>
              </a:rPr>
              <a:t>事</a:t>
            </a:r>
            <a:endParaRPr lang="en-US" altLang="zh-CN" sz="2800" b="1" dirty="0">
              <a:latin typeface="Calibri" charset="0"/>
            </a:endParaRPr>
          </a:p>
          <a:p>
            <a:r>
              <a:rPr lang="zh-CN" altLang="en-US" sz="2800" b="1" dirty="0">
                <a:latin typeface="Calibri" charset="0"/>
              </a:rPr>
              <a:t>项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289685" y="1223543"/>
            <a:ext cx="9771063" cy="56324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dirty="0">
                <a:latin typeface="Calibri" charset="0"/>
              </a:rPr>
              <a:t>1.</a:t>
            </a:r>
            <a:r>
              <a:rPr lang="zh-CN" altLang="en-US" dirty="0">
                <a:latin typeface="Calibri" charset="0"/>
              </a:rPr>
              <a:t>设备要求：使用笔记本电脑</a:t>
            </a:r>
            <a:r>
              <a:rPr lang="en-US" altLang="zh-CN" dirty="0">
                <a:latin typeface="Calibri" charset="0"/>
              </a:rPr>
              <a:t>/</a:t>
            </a:r>
            <a:r>
              <a:rPr lang="zh-CN" altLang="en-US" dirty="0">
                <a:latin typeface="Calibri" charset="0"/>
              </a:rPr>
              <a:t>台式机电脑上线，确保摄像头、扬声器、麦克风功能完好。</a:t>
            </a:r>
            <a:endParaRPr lang="en-US" altLang="zh-CN" dirty="0">
              <a:latin typeface="Calibri" charset="0"/>
            </a:endParaRPr>
          </a:p>
          <a:p>
            <a:r>
              <a:rPr lang="en-US" altLang="zh-CN" dirty="0">
                <a:latin typeface="Calibri" charset="0"/>
              </a:rPr>
              <a:t>	      </a:t>
            </a:r>
            <a:r>
              <a:rPr lang="zh-CN" altLang="en-US" dirty="0">
                <a:latin typeface="Calibri" charset="0"/>
              </a:rPr>
              <a:t>进入会议前请务必关闭杀毒软件，防止拦截音视频正常启动。</a:t>
            </a:r>
            <a:endParaRPr lang="en-US" altLang="zh-CN" dirty="0">
              <a:latin typeface="Calibri" charset="0"/>
            </a:endParaRPr>
          </a:p>
          <a:p>
            <a:endParaRPr lang="en-US" altLang="zh-CN" dirty="0">
              <a:latin typeface="Calibri" charset="0"/>
            </a:endParaRPr>
          </a:p>
          <a:p>
            <a:r>
              <a:rPr lang="en-US" altLang="zh-CN" dirty="0">
                <a:latin typeface="Calibri" charset="0"/>
              </a:rPr>
              <a:t>2.</a:t>
            </a:r>
            <a:r>
              <a:rPr lang="zh-CN" altLang="en-US" dirty="0">
                <a:latin typeface="Calibri" charset="0"/>
              </a:rPr>
              <a:t>网络要求：网络独享稳定</a:t>
            </a:r>
            <a:r>
              <a:rPr lang="en-US" altLang="zh-CN" dirty="0">
                <a:latin typeface="Calibri" charset="0"/>
              </a:rPr>
              <a:t>10M</a:t>
            </a:r>
            <a:r>
              <a:rPr lang="zh-CN" altLang="en-US" dirty="0">
                <a:latin typeface="Calibri" charset="0"/>
              </a:rPr>
              <a:t>或以上</a:t>
            </a:r>
            <a:r>
              <a:rPr lang="en-US" altLang="zh-CN" dirty="0">
                <a:latin typeface="Calibri" charset="0"/>
              </a:rPr>
              <a:t>(</a:t>
            </a:r>
            <a:r>
              <a:rPr lang="zh-CN" altLang="en-US" dirty="0">
                <a:latin typeface="Calibri" charset="0"/>
              </a:rPr>
              <a:t>网络质量差会直接影响会议效果</a:t>
            </a:r>
            <a:r>
              <a:rPr lang="en-US" altLang="zh-CN" dirty="0">
                <a:latin typeface="Calibri" charset="0"/>
              </a:rPr>
              <a:t>)</a:t>
            </a:r>
            <a:r>
              <a:rPr lang="zh-CN" altLang="en-US" dirty="0">
                <a:latin typeface="Calibri" charset="0"/>
              </a:rPr>
              <a:t>。</a:t>
            </a:r>
            <a:endParaRPr lang="en-US" altLang="zh-CN" dirty="0">
              <a:latin typeface="Calibri" charset="0"/>
            </a:endParaRPr>
          </a:p>
          <a:p>
            <a:endParaRPr lang="en-US" altLang="zh-CN" dirty="0">
              <a:latin typeface="Calibri" charset="0"/>
            </a:endParaRPr>
          </a:p>
          <a:p>
            <a:r>
              <a:rPr lang="en-US" altLang="zh-CN" dirty="0">
                <a:latin typeface="Calibri" charset="0"/>
              </a:rPr>
              <a:t>3.</a:t>
            </a:r>
            <a:r>
              <a:rPr lang="zh-CN" altLang="en-US" dirty="0">
                <a:latin typeface="Calibri" charset="0"/>
              </a:rPr>
              <a:t>画面及音频要求：专家头像在视频画面要居中，人像占画面比例</a:t>
            </a:r>
            <a:r>
              <a:rPr lang="en-US" altLang="zh-CN" dirty="0">
                <a:latin typeface="Calibri" charset="0"/>
              </a:rPr>
              <a:t>50%</a:t>
            </a:r>
            <a:r>
              <a:rPr lang="zh-CN" altLang="en-US" dirty="0">
                <a:latin typeface="Calibri" charset="0"/>
              </a:rPr>
              <a:t>以上。不要距离电脑过近</a:t>
            </a:r>
            <a:endParaRPr lang="en-US" altLang="zh-CN" dirty="0">
              <a:latin typeface="Calibri" charset="0"/>
            </a:endParaRPr>
          </a:p>
          <a:p>
            <a:r>
              <a:rPr lang="en-US" altLang="zh-CN" dirty="0">
                <a:latin typeface="Calibri" charset="0"/>
              </a:rPr>
              <a:t>		   </a:t>
            </a:r>
            <a:r>
              <a:rPr lang="zh-CN" altLang="en-US" dirty="0">
                <a:latin typeface="Calibri" charset="0"/>
              </a:rPr>
              <a:t>或过远，讲话时请打开麦克风，注意房间光线、位置、专家服装等。</a:t>
            </a:r>
            <a:r>
              <a:rPr lang="en-US" altLang="zh-CN" dirty="0">
                <a:latin typeface="Calibri" charset="0"/>
              </a:rPr>
              <a:t/>
            </a:r>
            <a:br>
              <a:rPr lang="en-US" altLang="zh-CN" dirty="0">
                <a:latin typeface="Calibri" charset="0"/>
              </a:rPr>
            </a:br>
            <a:r>
              <a:rPr lang="en-US" altLang="zh-CN" dirty="0">
                <a:latin typeface="Calibri" charset="0"/>
              </a:rPr>
              <a:t>				</a:t>
            </a:r>
            <a:br>
              <a:rPr lang="en-US" altLang="zh-CN" dirty="0">
                <a:latin typeface="Calibri" charset="0"/>
              </a:rPr>
            </a:br>
            <a:r>
              <a:rPr lang="en-US" altLang="zh-CN" dirty="0">
                <a:latin typeface="Calibri" charset="0"/>
              </a:rPr>
              <a:t>		   </a:t>
            </a:r>
            <a:r>
              <a:rPr lang="zh-CN" altLang="en-US" dirty="0">
                <a:latin typeface="Calibri" charset="0"/>
              </a:rPr>
              <a:t>注：会议开始后，请专家不要关闭摄像头，特殊情况例外。</a:t>
            </a:r>
            <a:endParaRPr lang="en-US" altLang="zh-CN" dirty="0">
              <a:latin typeface="Calibri" charset="0"/>
            </a:endParaRPr>
          </a:p>
          <a:p>
            <a:endParaRPr lang="en-US" altLang="zh-CN" dirty="0">
              <a:latin typeface="Calibri" charset="0"/>
            </a:endParaRPr>
          </a:p>
          <a:p>
            <a:r>
              <a:rPr lang="en-US" altLang="zh-CN" dirty="0">
                <a:latin typeface="Calibri" charset="0"/>
              </a:rPr>
              <a:t>4.</a:t>
            </a:r>
            <a:r>
              <a:rPr lang="zh-CN" altLang="en-US" dirty="0">
                <a:latin typeface="Calibri" charset="0"/>
              </a:rPr>
              <a:t>讲者注意事项：</a:t>
            </a:r>
            <a:r>
              <a:rPr lang="en-US" altLang="zh-CN" dirty="0">
                <a:latin typeface="Calibri" charset="0"/>
              </a:rPr>
              <a:t>A.</a:t>
            </a:r>
            <a:r>
              <a:rPr lang="zh-CN" altLang="en-US" dirty="0">
                <a:latin typeface="Calibri" charset="0"/>
              </a:rPr>
              <a:t>讲课</a:t>
            </a:r>
            <a:r>
              <a:rPr lang="en-US" altLang="zh-CN" dirty="0">
                <a:latin typeface="Calibri" charset="0"/>
              </a:rPr>
              <a:t>PPT</a:t>
            </a:r>
            <a:r>
              <a:rPr lang="zh-CN" altLang="en-US" dirty="0">
                <a:latin typeface="Calibri" charset="0"/>
              </a:rPr>
              <a:t>画面比例</a:t>
            </a:r>
            <a:r>
              <a:rPr lang="en-US" altLang="zh-CN" dirty="0">
                <a:latin typeface="Calibri" charset="0"/>
              </a:rPr>
              <a:t>4:3</a:t>
            </a:r>
            <a:r>
              <a:rPr lang="zh-CN" altLang="en-US" dirty="0">
                <a:latin typeface="Calibri" charset="0"/>
              </a:rPr>
              <a:t>或</a:t>
            </a:r>
            <a:r>
              <a:rPr lang="en-US" altLang="zh-CN" dirty="0">
                <a:latin typeface="Calibri" charset="0"/>
              </a:rPr>
              <a:t>16:9</a:t>
            </a:r>
            <a:r>
              <a:rPr lang="zh-CN" altLang="en-US" dirty="0">
                <a:latin typeface="Calibri" charset="0"/>
              </a:rPr>
              <a:t>最为合适。</a:t>
            </a:r>
            <a:r>
              <a:rPr lang="en-US" altLang="zh-CN" dirty="0">
                <a:latin typeface="Calibri" charset="0"/>
              </a:rPr>
              <a:t/>
            </a:r>
            <a:br>
              <a:rPr lang="en-US" altLang="zh-CN" dirty="0">
                <a:latin typeface="Calibri" charset="0"/>
              </a:rPr>
            </a:br>
            <a:r>
              <a:rPr lang="en-US" altLang="zh-CN" dirty="0">
                <a:latin typeface="Calibri" charset="0"/>
              </a:rPr>
              <a:t>   	              B.</a:t>
            </a:r>
            <a:r>
              <a:rPr lang="zh-CN" altLang="en-US" dirty="0">
                <a:latin typeface="Calibri" charset="0"/>
              </a:rPr>
              <a:t>页面中如人像遮挡了</a:t>
            </a:r>
            <a:r>
              <a:rPr lang="en-US" altLang="zh-CN" dirty="0">
                <a:latin typeface="Calibri" charset="0"/>
              </a:rPr>
              <a:t>PPT</a:t>
            </a:r>
            <a:r>
              <a:rPr lang="zh-CN" altLang="en-US" dirty="0">
                <a:latin typeface="Calibri" charset="0"/>
              </a:rPr>
              <a:t>，本地可将摄像头栏任意拖动至无碍位置。</a:t>
            </a:r>
            <a:endParaRPr lang="en-US" altLang="zh-CN" dirty="0">
              <a:latin typeface="Calibri" charset="0"/>
            </a:endParaRPr>
          </a:p>
          <a:p>
            <a:r>
              <a:rPr lang="en-US" altLang="zh-CN" dirty="0">
                <a:latin typeface="Calibri" charset="0"/>
              </a:rPr>
              <a:t>  	              C.</a:t>
            </a:r>
            <a:r>
              <a:rPr lang="zh-CN" altLang="en-US" dirty="0">
                <a:latin typeface="Calibri" charset="0"/>
              </a:rPr>
              <a:t>幻灯片讲完，请及时退出“共享屏幕”。</a:t>
            </a:r>
            <a:endParaRPr lang="en-US" altLang="zh-CN" dirty="0">
              <a:latin typeface="Calibri" charset="0"/>
            </a:endParaRPr>
          </a:p>
          <a:p>
            <a:r>
              <a:rPr lang="en-US" altLang="zh-CN" dirty="0">
                <a:latin typeface="Calibri" charset="0"/>
              </a:rPr>
              <a:t>	              D.</a:t>
            </a:r>
            <a:r>
              <a:rPr lang="zh-CN" altLang="en-US" dirty="0">
                <a:latin typeface="Calibri" charset="0"/>
              </a:rPr>
              <a:t>提前提供讲课</a:t>
            </a:r>
            <a:r>
              <a:rPr lang="en-US" altLang="zh-CN" dirty="0">
                <a:latin typeface="Calibri" charset="0"/>
              </a:rPr>
              <a:t>PPT</a:t>
            </a:r>
            <a:r>
              <a:rPr lang="zh-CN" altLang="en-US" dirty="0">
                <a:latin typeface="Calibri" charset="0"/>
              </a:rPr>
              <a:t>备份，以防会议中出现播放异常情况。</a:t>
            </a:r>
            <a:endParaRPr lang="en-US" altLang="zh-CN" dirty="0">
              <a:latin typeface="Calibri" charset="0"/>
            </a:endParaRPr>
          </a:p>
          <a:p>
            <a:endParaRPr lang="en-US" altLang="zh-CN" dirty="0">
              <a:latin typeface="Calibri" charset="0"/>
            </a:endParaRPr>
          </a:p>
          <a:p>
            <a:r>
              <a:rPr lang="en-US" altLang="zh-CN" dirty="0">
                <a:latin typeface="Calibri" charset="0"/>
              </a:rPr>
              <a:t>5.</a:t>
            </a:r>
            <a:r>
              <a:rPr lang="zh-CN" altLang="en-US" dirty="0">
                <a:latin typeface="Calibri" charset="0"/>
              </a:rPr>
              <a:t>测试场地：尽量在正式参加会议的场地测试。</a:t>
            </a:r>
            <a:endParaRPr lang="en-US" altLang="zh-CN" dirty="0">
              <a:latin typeface="Calibri" charset="0"/>
            </a:endParaRPr>
          </a:p>
          <a:p>
            <a:endParaRPr lang="en-US" altLang="zh-CN" dirty="0">
              <a:latin typeface="Calibri" charset="0"/>
            </a:endParaRPr>
          </a:p>
          <a:p>
            <a:r>
              <a:rPr lang="en-US" altLang="zh-CN" dirty="0">
                <a:latin typeface="Calibri" charset="0"/>
              </a:rPr>
              <a:t>6.</a:t>
            </a:r>
            <a:r>
              <a:rPr lang="zh-CN" altLang="en-US" dirty="0">
                <a:latin typeface="Calibri" charset="0"/>
              </a:rPr>
              <a:t>测试内容：音视频沟通、网络、讲课操作流程展示。</a:t>
            </a:r>
            <a:endParaRPr lang="en-US" altLang="zh-CN" dirty="0">
              <a:latin typeface="Calibri" charset="0"/>
            </a:endParaRPr>
          </a:p>
          <a:p>
            <a:endParaRPr lang="en-US" altLang="zh-CN" dirty="0">
              <a:latin typeface="Calibri" charset="0"/>
            </a:endParaRPr>
          </a:p>
          <a:p>
            <a:endParaRPr lang="zh-CN" alt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41713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文本框 2"/>
          <p:cNvSpPr txBox="1"/>
          <p:nvPr/>
        </p:nvSpPr>
        <p:spPr>
          <a:xfrm>
            <a:off x="339725" y="1318260"/>
            <a:ext cx="544513" cy="440213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2800" b="1" dirty="0">
                <a:latin typeface="Calibri" charset="0"/>
              </a:rPr>
              <a:t>线</a:t>
            </a:r>
            <a:endParaRPr lang="en-US" altLang="zh-CN" sz="2800" b="1" dirty="0">
              <a:latin typeface="Calibri" charset="0"/>
            </a:endParaRPr>
          </a:p>
          <a:p>
            <a:r>
              <a:rPr lang="zh-CN" altLang="en-US" sz="2800" b="1" dirty="0">
                <a:latin typeface="Calibri" charset="0"/>
              </a:rPr>
              <a:t>上</a:t>
            </a:r>
            <a:endParaRPr lang="en-US" altLang="zh-CN" sz="2800" b="1" dirty="0">
              <a:latin typeface="Calibri" charset="0"/>
            </a:endParaRPr>
          </a:p>
          <a:p>
            <a:r>
              <a:rPr lang="zh-CN" altLang="en-US" sz="2800" b="1" dirty="0">
                <a:latin typeface="Calibri" charset="0"/>
              </a:rPr>
              <a:t>参</a:t>
            </a:r>
            <a:endParaRPr lang="en-US" altLang="zh-CN" sz="2800" b="1" dirty="0">
              <a:latin typeface="Calibri" charset="0"/>
            </a:endParaRPr>
          </a:p>
          <a:p>
            <a:r>
              <a:rPr lang="zh-CN" altLang="en-US" sz="2800" b="1" dirty="0">
                <a:latin typeface="Calibri" charset="0"/>
              </a:rPr>
              <a:t>会</a:t>
            </a:r>
            <a:endParaRPr lang="en-US" altLang="zh-CN" sz="2800" b="1" dirty="0">
              <a:latin typeface="Calibri" charset="0"/>
            </a:endParaRPr>
          </a:p>
          <a:p>
            <a:r>
              <a:rPr lang="zh-CN" altLang="en-US" sz="2800" b="1" dirty="0">
                <a:latin typeface="Calibri" charset="0"/>
              </a:rPr>
              <a:t>专</a:t>
            </a:r>
            <a:endParaRPr lang="en-US" altLang="zh-CN" sz="2800" b="1" dirty="0">
              <a:latin typeface="Calibri" charset="0"/>
            </a:endParaRPr>
          </a:p>
          <a:p>
            <a:r>
              <a:rPr lang="zh-CN" altLang="en-US" sz="2800" b="1" dirty="0">
                <a:latin typeface="Calibri" charset="0"/>
              </a:rPr>
              <a:t>家</a:t>
            </a:r>
            <a:endParaRPr lang="en-US" altLang="zh-CN" sz="2800" b="1" dirty="0">
              <a:latin typeface="Calibri" charset="0"/>
            </a:endParaRPr>
          </a:p>
          <a:p>
            <a:r>
              <a:rPr lang="zh-CN" altLang="en-US" sz="2800" b="1" dirty="0">
                <a:latin typeface="Calibri" charset="0"/>
              </a:rPr>
              <a:t>注</a:t>
            </a:r>
            <a:endParaRPr lang="en-US" altLang="zh-CN" sz="2800" b="1" dirty="0">
              <a:latin typeface="Calibri" charset="0"/>
            </a:endParaRPr>
          </a:p>
          <a:p>
            <a:r>
              <a:rPr lang="zh-CN" altLang="en-US" sz="2800" b="1" dirty="0">
                <a:latin typeface="Calibri" charset="0"/>
              </a:rPr>
              <a:t>意</a:t>
            </a:r>
            <a:endParaRPr lang="en-US" altLang="zh-CN" sz="2800" b="1" dirty="0">
              <a:latin typeface="Calibri" charset="0"/>
            </a:endParaRPr>
          </a:p>
          <a:p>
            <a:r>
              <a:rPr lang="zh-CN" altLang="en-US" sz="2800" b="1" dirty="0">
                <a:latin typeface="Calibri" charset="0"/>
              </a:rPr>
              <a:t>事</a:t>
            </a:r>
            <a:endParaRPr lang="en-US" altLang="zh-CN" sz="2800" b="1" dirty="0">
              <a:latin typeface="Calibri" charset="0"/>
            </a:endParaRPr>
          </a:p>
          <a:p>
            <a:r>
              <a:rPr lang="zh-CN" altLang="en-US" sz="2800" b="1" dirty="0">
                <a:latin typeface="Calibri" charset="0"/>
              </a:rPr>
              <a:t>项</a:t>
            </a:r>
          </a:p>
        </p:txBody>
      </p:sp>
      <p:sp>
        <p:nvSpPr>
          <p:cNvPr id="5" name="文本框 1"/>
          <p:cNvSpPr txBox="1"/>
          <p:nvPr/>
        </p:nvSpPr>
        <p:spPr>
          <a:xfrm>
            <a:off x="1309688" y="1720850"/>
            <a:ext cx="10772775" cy="34163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dirty="0">
                <a:latin typeface="Calibri" charset="0"/>
              </a:rPr>
              <a:t>7.</a:t>
            </a:r>
            <a:r>
              <a:rPr lang="zh-CN" altLang="en-US" dirty="0">
                <a:latin typeface="Calibri" charset="0"/>
              </a:rPr>
              <a:t>会议当天注意事项：</a:t>
            </a:r>
            <a:r>
              <a:rPr lang="en-US" altLang="zh-CN" dirty="0">
                <a:latin typeface="Calibri" charset="0"/>
              </a:rPr>
              <a:t/>
            </a:r>
            <a:br>
              <a:rPr lang="en-US" altLang="zh-CN" dirty="0">
                <a:latin typeface="Calibri" charset="0"/>
              </a:rPr>
            </a:br>
            <a:r>
              <a:rPr lang="en-US" altLang="zh-CN" dirty="0">
                <a:latin typeface="Calibri" charset="0"/>
              </a:rPr>
              <a:t>		a.</a:t>
            </a:r>
            <a:r>
              <a:rPr lang="zh-CN" altLang="en-US" dirty="0">
                <a:latin typeface="Calibri" charset="0"/>
              </a:rPr>
              <a:t>会前</a:t>
            </a:r>
            <a:r>
              <a:rPr lang="en-US" altLang="zh-CN" dirty="0">
                <a:latin typeface="Calibri" charset="0"/>
              </a:rPr>
              <a:t>20—40</a:t>
            </a:r>
            <a:r>
              <a:rPr lang="zh-CN" altLang="en-US" dirty="0">
                <a:latin typeface="Calibri" charset="0"/>
              </a:rPr>
              <a:t>分钟进入会议室，做好会前测试。</a:t>
            </a:r>
            <a:endParaRPr lang="en-US" altLang="zh-CN" dirty="0">
              <a:latin typeface="Calibri" charset="0"/>
            </a:endParaRPr>
          </a:p>
          <a:p>
            <a:r>
              <a:rPr lang="en-US" altLang="zh-CN" dirty="0">
                <a:latin typeface="Calibri" charset="0"/>
              </a:rPr>
              <a:t>		b.</a:t>
            </a:r>
            <a:r>
              <a:rPr lang="zh-CN" altLang="en-US" dirty="0">
                <a:latin typeface="Calibri" charset="0"/>
              </a:rPr>
              <a:t>不发言时请关闭麦克风，电脑上请关闭微信，避免造成声音干扰。</a:t>
            </a:r>
            <a:r>
              <a:rPr lang="en-US" altLang="zh-CN" dirty="0">
                <a:latin typeface="Calibri" charset="0"/>
              </a:rPr>
              <a:t/>
            </a:r>
            <a:br>
              <a:rPr lang="en-US" altLang="zh-CN" dirty="0">
                <a:latin typeface="Calibri" charset="0"/>
              </a:rPr>
            </a:br>
            <a:r>
              <a:rPr lang="en-US" altLang="zh-CN" dirty="0">
                <a:latin typeface="Calibri" charset="0"/>
              </a:rPr>
              <a:t>		c.</a:t>
            </a:r>
            <a:r>
              <a:rPr lang="zh-CN" altLang="en-US" dirty="0">
                <a:latin typeface="Calibri" charset="0"/>
              </a:rPr>
              <a:t>会议中不要遮挡摄像头，保持摄像头开启。</a:t>
            </a:r>
            <a:endParaRPr lang="en-US" altLang="zh-CN" dirty="0">
              <a:latin typeface="Calibri" charset="0"/>
            </a:endParaRPr>
          </a:p>
          <a:p>
            <a:r>
              <a:rPr lang="en-US" altLang="zh-CN" dirty="0">
                <a:latin typeface="Calibri" charset="0"/>
              </a:rPr>
              <a:t>		d.</a:t>
            </a:r>
            <a:r>
              <a:rPr lang="zh-CN" altLang="en-US" dirty="0">
                <a:latin typeface="Calibri" charset="0"/>
              </a:rPr>
              <a:t>请务必关注讲课时间，不要超时。</a:t>
            </a:r>
            <a:endParaRPr lang="en-US" altLang="zh-CN" dirty="0">
              <a:latin typeface="Calibri" charset="0"/>
            </a:endParaRPr>
          </a:p>
          <a:p>
            <a:endParaRPr lang="en-US" altLang="zh-CN" dirty="0">
              <a:latin typeface="Calibri" charset="0"/>
            </a:endParaRPr>
          </a:p>
          <a:p>
            <a:r>
              <a:rPr lang="en-US" altLang="zh-CN" dirty="0">
                <a:latin typeface="Calibri" charset="0"/>
              </a:rPr>
              <a:t>8.</a:t>
            </a:r>
            <a:r>
              <a:rPr lang="zh-CN" altLang="en-US" dirty="0">
                <a:latin typeface="Calibri" charset="0"/>
              </a:rPr>
              <a:t>意外情况处理：</a:t>
            </a:r>
            <a:endParaRPr lang="en-US" altLang="zh-CN" dirty="0">
              <a:latin typeface="Calibri" charset="0"/>
            </a:endParaRPr>
          </a:p>
          <a:p>
            <a:r>
              <a:rPr lang="en-US" altLang="zh-CN" dirty="0">
                <a:latin typeface="Calibri" charset="0"/>
              </a:rPr>
              <a:t>		a.</a:t>
            </a:r>
            <a:r>
              <a:rPr lang="zh-CN" altLang="en-US" dirty="0">
                <a:latin typeface="Calibri" charset="0"/>
              </a:rPr>
              <a:t>讲者中途掉线</a:t>
            </a:r>
            <a:r>
              <a:rPr lang="en-US" altLang="zh-CN" dirty="0">
                <a:latin typeface="Calibri" charset="0"/>
              </a:rPr>
              <a:t/>
            </a:r>
            <a:br>
              <a:rPr lang="en-US" altLang="zh-CN" dirty="0">
                <a:latin typeface="Calibri" charset="0"/>
              </a:rPr>
            </a:br>
            <a:r>
              <a:rPr lang="en-US" altLang="zh-CN" dirty="0">
                <a:latin typeface="Calibri" charset="0"/>
              </a:rPr>
              <a:t>		   </a:t>
            </a:r>
            <a:r>
              <a:rPr lang="zh-CN" altLang="en-US" dirty="0">
                <a:latin typeface="Calibri" charset="0"/>
              </a:rPr>
              <a:t>网络恢复可自动进入会议室，如果时间超过</a:t>
            </a:r>
            <a:r>
              <a:rPr lang="en-US" altLang="zh-CN" dirty="0">
                <a:latin typeface="Calibri" charset="0"/>
              </a:rPr>
              <a:t>10</a:t>
            </a:r>
            <a:r>
              <a:rPr lang="zh-CN" altLang="en-US" dirty="0">
                <a:latin typeface="Calibri" charset="0"/>
              </a:rPr>
              <a:t>秒，后台将切换至主持人端，由主持人</a:t>
            </a:r>
            <a:r>
              <a:rPr lang="en-US" altLang="zh-CN" dirty="0">
                <a:latin typeface="Calibri" charset="0"/>
              </a:rPr>
              <a:t/>
            </a:r>
            <a:br>
              <a:rPr lang="en-US" altLang="zh-CN" dirty="0">
                <a:latin typeface="Calibri" charset="0"/>
              </a:rPr>
            </a:br>
            <a:r>
              <a:rPr lang="en-US" altLang="zh-CN" dirty="0">
                <a:latin typeface="Calibri" charset="0"/>
              </a:rPr>
              <a:t>		   </a:t>
            </a:r>
            <a:r>
              <a:rPr lang="zh-CN" altLang="en-US" dirty="0">
                <a:latin typeface="Calibri" charset="0"/>
              </a:rPr>
              <a:t>串场衔接，等待专家上线。如果时间超过</a:t>
            </a:r>
            <a:r>
              <a:rPr lang="en-US" altLang="zh-CN" dirty="0">
                <a:latin typeface="Calibri" charset="0"/>
              </a:rPr>
              <a:t>1</a:t>
            </a:r>
            <a:r>
              <a:rPr lang="zh-CN" altLang="en-US" dirty="0">
                <a:latin typeface="Calibri" charset="0"/>
              </a:rPr>
              <a:t>分钟，主持人可以引导进入下一环节。</a:t>
            </a:r>
            <a:endParaRPr lang="en-US" altLang="zh-CN" dirty="0">
              <a:latin typeface="Calibri" charset="0"/>
            </a:endParaRPr>
          </a:p>
          <a:p>
            <a:endParaRPr lang="en-US" altLang="zh-CN" dirty="0">
              <a:latin typeface="Calibri" charset="0"/>
            </a:endParaRPr>
          </a:p>
          <a:p>
            <a:r>
              <a:rPr lang="en-US" altLang="zh-CN" dirty="0">
                <a:latin typeface="Calibri" charset="0"/>
              </a:rPr>
              <a:t>		</a:t>
            </a:r>
            <a:endParaRPr lang="zh-CN" alt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53606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232</Words>
  <Application>Microsoft Office PowerPoint</Application>
  <PresentationFormat>宽屏</PresentationFormat>
  <Paragraphs>68</Paragraphs>
  <Slides>10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7" baseType="lpstr">
      <vt:lpstr>等线</vt:lpstr>
      <vt:lpstr>等线 Light</vt:lpstr>
      <vt:lpstr>华文中宋</vt:lpstr>
      <vt:lpstr>宋体</vt:lpstr>
      <vt:lpstr>Arial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医加 -yy·</dc:creator>
  <cp:lastModifiedBy>医加 -yy·</cp:lastModifiedBy>
  <cp:revision>19</cp:revision>
  <dcterms:created xsi:type="dcterms:W3CDTF">2020-12-16T04:23:13Z</dcterms:created>
  <dcterms:modified xsi:type="dcterms:W3CDTF">2020-12-16T06:01:18Z</dcterms:modified>
</cp:coreProperties>
</file>