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95"/>
  </p:normalViewPr>
  <p:slideViewPr>
    <p:cSldViewPr>
      <p:cViewPr varScale="1">
        <p:scale>
          <a:sx n="102" d="100"/>
          <a:sy n="102" d="100"/>
        </p:scale>
        <p:origin x="71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47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9090" y="2146503"/>
            <a:ext cx="6433819" cy="105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6A740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等线"/>
                <a:cs typeface="等线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等线"/>
                <a:cs typeface="等线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等线"/>
                <a:cs typeface="等线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475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967" y="946150"/>
            <a:ext cx="148843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等线"/>
                <a:cs typeface="等线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5294" y="1952498"/>
            <a:ext cx="5994400" cy="479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medmeeting.org/Upload/user/1708223/file/20210420/20210420174848_8711.zip" TargetMode="External"/><Relationship Id="rId2" Type="http://schemas.openxmlformats.org/officeDocument/2006/relationships/hyperlink" Target="http://static.medmeeting.org/Upload/user/1708223/file/20210420/20210420175414_1837.zi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79087" y="2364606"/>
            <a:ext cx="6433819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065"/>
              </a:lnSpc>
              <a:spcBef>
                <a:spcPts val="100"/>
              </a:spcBef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亚洲睡眠医学会第三届睡眠大会</a:t>
            </a:r>
            <a:r>
              <a:rPr 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ASSM 2021</a:t>
            </a:r>
            <a:endParaRPr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5473" y="3886200"/>
            <a:ext cx="3281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C000"/>
                </a:solidFill>
                <a:latin typeface="等线"/>
                <a:cs typeface="等线"/>
              </a:rPr>
              <a:t>专家录课操作说明</a:t>
            </a:r>
            <a:endParaRPr sz="32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</a:rPr>
              <a:t>4</a:t>
            </a:r>
            <a:r>
              <a:rPr spc="-9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完成录制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967" y="1311300"/>
            <a:ext cx="11107420" cy="9156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讲课完成后，点击退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出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录制</a:t>
            </a:r>
          </a:p>
          <a:p>
            <a:pPr marL="321945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注：点击退出后，系统会自动将您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的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视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频上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传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到大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会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网站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，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您可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在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完成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20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分钟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后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进入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个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人中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心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查看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自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己的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讲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课视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频效果。按照如下提示选择是否进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入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个人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中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心即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可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。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7A6888-0998-5346-9A66-DD5ACBD1B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7"/>
          <a:stretch/>
        </p:blipFill>
        <p:spPr>
          <a:xfrm>
            <a:off x="1676400" y="2226969"/>
            <a:ext cx="8543454" cy="4631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92" y="2107138"/>
            <a:ext cx="20134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5</a:t>
            </a:r>
            <a:r>
              <a:rPr sz="3600" spc="-9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 </a:t>
            </a:r>
            <a:r>
              <a:rPr sz="36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备注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592" y="3227958"/>
            <a:ext cx="110077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如您的讲课视频有问题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可重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按照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述步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骤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录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制。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们会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您最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传的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容为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终 对外公布视频。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7629" y="3065221"/>
            <a:ext cx="4695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C000"/>
                </a:solidFill>
                <a:latin typeface="等线"/>
                <a:cs typeface="等线"/>
              </a:rPr>
              <a:t>三</a:t>
            </a:r>
            <a:r>
              <a:rPr sz="3600" b="1" spc="-5" dirty="0">
                <a:solidFill>
                  <a:srgbClr val="FFC000"/>
                </a:solidFill>
                <a:latin typeface="等线"/>
                <a:cs typeface="等线"/>
              </a:rPr>
              <a:t>、</a:t>
            </a:r>
            <a:r>
              <a:rPr sz="3600" b="1" spc="-10" dirty="0">
                <a:solidFill>
                  <a:srgbClr val="FFC000"/>
                </a:solidFill>
                <a:latin typeface="等线"/>
                <a:cs typeface="等线"/>
              </a:rPr>
              <a:t>MAC</a:t>
            </a:r>
            <a:r>
              <a:rPr sz="3600" b="1" spc="-5" dirty="0">
                <a:solidFill>
                  <a:srgbClr val="FFC000"/>
                </a:solidFill>
                <a:latin typeface="等线"/>
                <a:cs typeface="等线"/>
              </a:rPr>
              <a:t>系统录制方法</a:t>
            </a:r>
            <a:endParaRPr sz="36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1808614"/>
            <a:ext cx="6210935" cy="8083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pc="-5" dirty="0">
                <a:solidFill>
                  <a:srgbClr val="FFC000"/>
                </a:solidFill>
              </a:rPr>
              <a:t>1.下载后打开.app文件</a:t>
            </a:r>
          </a:p>
          <a:p>
            <a:pPr marL="349250">
              <a:lnSpc>
                <a:spcPct val="100000"/>
              </a:lnSpc>
              <a:spcBef>
                <a:spcPts val="405"/>
              </a:spcBef>
            </a:pPr>
            <a:r>
              <a:rPr sz="2000" dirty="0">
                <a:solidFill>
                  <a:schemeClr val="bg1"/>
                </a:solidFill>
              </a:rPr>
              <a:t>双击打开文件—进入系</a:t>
            </a:r>
            <a:r>
              <a:rPr sz="2000" spc="-15" dirty="0">
                <a:solidFill>
                  <a:schemeClr val="bg1"/>
                </a:solidFill>
              </a:rPr>
              <a:t>统</a:t>
            </a:r>
            <a:r>
              <a:rPr sz="2000" dirty="0">
                <a:solidFill>
                  <a:schemeClr val="bg1"/>
                </a:solidFill>
              </a:rPr>
              <a:t>偏好</a:t>
            </a:r>
            <a:r>
              <a:rPr sz="2000" spc="-15" dirty="0">
                <a:solidFill>
                  <a:schemeClr val="bg1"/>
                </a:solidFill>
              </a:rPr>
              <a:t>设</a:t>
            </a:r>
            <a:r>
              <a:rPr sz="2000" dirty="0">
                <a:solidFill>
                  <a:schemeClr val="bg1"/>
                </a:solidFill>
              </a:rPr>
              <a:t>置</a:t>
            </a:r>
            <a:r>
              <a:rPr sz="2000" spc="-5" dirty="0">
                <a:solidFill>
                  <a:schemeClr val="bg1"/>
                </a:solidFill>
              </a:rPr>
              <a:t>——</a:t>
            </a:r>
            <a:r>
              <a:rPr sz="2000" dirty="0">
                <a:solidFill>
                  <a:schemeClr val="bg1"/>
                </a:solidFill>
              </a:rPr>
              <a:t>安全</a:t>
            </a:r>
            <a:r>
              <a:rPr sz="2000" spc="-15" dirty="0">
                <a:solidFill>
                  <a:schemeClr val="bg1"/>
                </a:solidFill>
              </a:rPr>
              <a:t>性</a:t>
            </a:r>
            <a:r>
              <a:rPr sz="2000" dirty="0">
                <a:solidFill>
                  <a:schemeClr val="bg1"/>
                </a:solidFill>
              </a:rPr>
              <a:t>与隐私</a:t>
            </a:r>
          </a:p>
        </p:txBody>
      </p:sp>
      <p:sp>
        <p:nvSpPr>
          <p:cNvPr id="3" name="object 3"/>
          <p:cNvSpPr/>
          <p:nvPr/>
        </p:nvSpPr>
        <p:spPr>
          <a:xfrm>
            <a:off x="688848" y="3105911"/>
            <a:ext cx="5407152" cy="294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2298191"/>
            <a:ext cx="4591811" cy="4559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203950" y="4321809"/>
            <a:ext cx="1003300" cy="514350"/>
            <a:chOff x="6203950" y="4321809"/>
            <a:chExt cx="1003300" cy="514350"/>
          </a:xfrm>
        </p:grpSpPr>
        <p:sp>
          <p:nvSpPr>
            <p:cNvPr id="6" name="object 6"/>
            <p:cNvSpPr/>
            <p:nvPr/>
          </p:nvSpPr>
          <p:spPr>
            <a:xfrm>
              <a:off x="6210300" y="4328159"/>
              <a:ext cx="990600" cy="501650"/>
            </a:xfrm>
            <a:custGeom>
              <a:avLst/>
              <a:gdLst/>
              <a:ahLst/>
              <a:cxnLst/>
              <a:rect l="l" t="t" r="r" b="b"/>
              <a:pathLst>
                <a:path w="990600" h="501650">
                  <a:moveTo>
                    <a:pt x="739901" y="0"/>
                  </a:moveTo>
                  <a:lnTo>
                    <a:pt x="739901" y="125348"/>
                  </a:lnTo>
                  <a:lnTo>
                    <a:pt x="0" y="125348"/>
                  </a:lnTo>
                  <a:lnTo>
                    <a:pt x="0" y="376046"/>
                  </a:lnTo>
                  <a:lnTo>
                    <a:pt x="739901" y="376046"/>
                  </a:lnTo>
                  <a:lnTo>
                    <a:pt x="739901" y="501395"/>
                  </a:lnTo>
                  <a:lnTo>
                    <a:pt x="990600" y="250697"/>
                  </a:lnTo>
                  <a:lnTo>
                    <a:pt x="7399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0300" y="4328159"/>
              <a:ext cx="990600" cy="501650"/>
            </a:xfrm>
            <a:custGeom>
              <a:avLst/>
              <a:gdLst/>
              <a:ahLst/>
              <a:cxnLst/>
              <a:rect l="l" t="t" r="r" b="b"/>
              <a:pathLst>
                <a:path w="990600" h="501650">
                  <a:moveTo>
                    <a:pt x="0" y="125348"/>
                  </a:moveTo>
                  <a:lnTo>
                    <a:pt x="739901" y="125348"/>
                  </a:lnTo>
                  <a:lnTo>
                    <a:pt x="739901" y="0"/>
                  </a:lnTo>
                  <a:lnTo>
                    <a:pt x="990600" y="250697"/>
                  </a:lnTo>
                  <a:lnTo>
                    <a:pt x="739901" y="501395"/>
                  </a:lnTo>
                  <a:lnTo>
                    <a:pt x="739901" y="376046"/>
                  </a:lnTo>
                  <a:lnTo>
                    <a:pt x="0" y="376046"/>
                  </a:lnTo>
                  <a:lnTo>
                    <a:pt x="0" y="125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403" y="1327626"/>
            <a:ext cx="4686300" cy="8070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pc="-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下载后打</a:t>
            </a:r>
            <a:r>
              <a:rPr spc="-1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</a:t>
            </a:r>
            <a:r>
              <a:rPr spc="-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.app</a:t>
            </a: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</a:p>
          <a:p>
            <a:pPr marL="34925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进入系统偏好设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置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—点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击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与隐私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581630"/>
            <a:ext cx="12192000" cy="3458210"/>
            <a:chOff x="0" y="2581630"/>
            <a:chExt cx="12192000" cy="3458210"/>
          </a:xfrm>
        </p:grpSpPr>
        <p:sp>
          <p:nvSpPr>
            <p:cNvPr id="4" name="object 4"/>
            <p:cNvSpPr/>
            <p:nvPr/>
          </p:nvSpPr>
          <p:spPr>
            <a:xfrm>
              <a:off x="0" y="2616695"/>
              <a:ext cx="5716524" cy="3422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" y="2811779"/>
              <a:ext cx="5236464" cy="2852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4664" y="2581630"/>
              <a:ext cx="6117336" cy="3424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9735" y="2776728"/>
              <a:ext cx="5583936" cy="2854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2100" y="4014216"/>
              <a:ext cx="723900" cy="501650"/>
            </a:xfrm>
            <a:custGeom>
              <a:avLst/>
              <a:gdLst/>
              <a:ahLst/>
              <a:cxnLst/>
              <a:rect l="l" t="t" r="r" b="b"/>
              <a:pathLst>
                <a:path w="723900" h="501650">
                  <a:moveTo>
                    <a:pt x="473201" y="0"/>
                  </a:moveTo>
                  <a:lnTo>
                    <a:pt x="473201" y="125348"/>
                  </a:lnTo>
                  <a:lnTo>
                    <a:pt x="0" y="125348"/>
                  </a:lnTo>
                  <a:lnTo>
                    <a:pt x="0" y="376046"/>
                  </a:lnTo>
                  <a:lnTo>
                    <a:pt x="473201" y="376046"/>
                  </a:lnTo>
                  <a:lnTo>
                    <a:pt x="473201" y="501395"/>
                  </a:lnTo>
                  <a:lnTo>
                    <a:pt x="723900" y="250697"/>
                  </a:lnTo>
                  <a:lnTo>
                    <a:pt x="4732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2100" y="4014216"/>
              <a:ext cx="723900" cy="501650"/>
            </a:xfrm>
            <a:custGeom>
              <a:avLst/>
              <a:gdLst/>
              <a:ahLst/>
              <a:cxnLst/>
              <a:rect l="l" t="t" r="r" b="b"/>
              <a:pathLst>
                <a:path w="723900" h="501650">
                  <a:moveTo>
                    <a:pt x="0" y="125348"/>
                  </a:moveTo>
                  <a:lnTo>
                    <a:pt x="473201" y="125348"/>
                  </a:lnTo>
                  <a:lnTo>
                    <a:pt x="473201" y="0"/>
                  </a:lnTo>
                  <a:lnTo>
                    <a:pt x="723900" y="250697"/>
                  </a:lnTo>
                  <a:lnTo>
                    <a:pt x="473201" y="501395"/>
                  </a:lnTo>
                  <a:lnTo>
                    <a:pt x="473201" y="376046"/>
                  </a:lnTo>
                  <a:lnTo>
                    <a:pt x="0" y="376046"/>
                  </a:lnTo>
                  <a:lnTo>
                    <a:pt x="0" y="125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725" y="1489709"/>
            <a:ext cx="4664862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dirty="0">
                <a:solidFill>
                  <a:srgbClr val="FFC000"/>
                </a:solidFill>
              </a:rPr>
              <a:t>1.	下载后打开</a:t>
            </a:r>
            <a:r>
              <a:rPr spc="-5" dirty="0">
                <a:solidFill>
                  <a:srgbClr val="FFC000"/>
                </a:solidFill>
              </a:rPr>
              <a:t>.app</a:t>
            </a:r>
            <a:r>
              <a:rPr dirty="0">
                <a:solidFill>
                  <a:srgbClr val="FFC000"/>
                </a:solidFill>
              </a:rPr>
              <a:t>文件</a:t>
            </a:r>
          </a:p>
          <a:p>
            <a:pPr marL="4318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chemeClr val="bg1"/>
                </a:solidFill>
              </a:rPr>
              <a:t>点击“仍要打开</a:t>
            </a:r>
            <a:r>
              <a:rPr sz="2000" spc="-5" dirty="0">
                <a:solidFill>
                  <a:schemeClr val="bg1"/>
                </a:solidFill>
              </a:rPr>
              <a:t>“—</a:t>
            </a:r>
            <a:r>
              <a:rPr sz="2000" dirty="0">
                <a:solidFill>
                  <a:schemeClr val="bg1"/>
                </a:solidFill>
              </a:rPr>
              <a:t>选择”打开”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304" y="2317953"/>
            <a:ext cx="5823585" cy="3942715"/>
            <a:chOff x="146304" y="2317953"/>
            <a:chExt cx="5823585" cy="3942715"/>
          </a:xfrm>
        </p:grpSpPr>
        <p:sp>
          <p:nvSpPr>
            <p:cNvPr id="4" name="object 4"/>
            <p:cNvSpPr/>
            <p:nvPr/>
          </p:nvSpPr>
          <p:spPr>
            <a:xfrm>
              <a:off x="5183124" y="3771900"/>
              <a:ext cx="780415" cy="500380"/>
            </a:xfrm>
            <a:custGeom>
              <a:avLst/>
              <a:gdLst/>
              <a:ahLst/>
              <a:cxnLst/>
              <a:rect l="l" t="t" r="r" b="b"/>
              <a:pathLst>
                <a:path w="780414" h="500379">
                  <a:moveTo>
                    <a:pt x="530351" y="0"/>
                  </a:moveTo>
                  <a:lnTo>
                    <a:pt x="530351" y="124968"/>
                  </a:lnTo>
                  <a:lnTo>
                    <a:pt x="0" y="124968"/>
                  </a:lnTo>
                  <a:lnTo>
                    <a:pt x="0" y="374904"/>
                  </a:lnTo>
                  <a:lnTo>
                    <a:pt x="530351" y="374904"/>
                  </a:lnTo>
                  <a:lnTo>
                    <a:pt x="530351" y="499872"/>
                  </a:lnTo>
                  <a:lnTo>
                    <a:pt x="780288" y="249936"/>
                  </a:lnTo>
                  <a:lnTo>
                    <a:pt x="5303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3124" y="3771900"/>
              <a:ext cx="780415" cy="500380"/>
            </a:xfrm>
            <a:custGeom>
              <a:avLst/>
              <a:gdLst/>
              <a:ahLst/>
              <a:cxnLst/>
              <a:rect l="l" t="t" r="r" b="b"/>
              <a:pathLst>
                <a:path w="780414" h="500379">
                  <a:moveTo>
                    <a:pt x="0" y="124968"/>
                  </a:moveTo>
                  <a:lnTo>
                    <a:pt x="530351" y="124968"/>
                  </a:lnTo>
                  <a:lnTo>
                    <a:pt x="530351" y="0"/>
                  </a:lnTo>
                  <a:lnTo>
                    <a:pt x="780288" y="249936"/>
                  </a:lnTo>
                  <a:lnTo>
                    <a:pt x="530351" y="499872"/>
                  </a:lnTo>
                  <a:lnTo>
                    <a:pt x="530351" y="374904"/>
                  </a:lnTo>
                  <a:lnTo>
                    <a:pt x="0" y="374904"/>
                  </a:lnTo>
                  <a:lnTo>
                    <a:pt x="0" y="1249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4" y="2317953"/>
              <a:ext cx="5314188" cy="394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376" y="2513076"/>
              <a:ext cx="4744211" cy="3372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33515" y="2289035"/>
            <a:ext cx="5991225" cy="3971925"/>
            <a:chOff x="6033515" y="2289035"/>
            <a:chExt cx="5991225" cy="3971925"/>
          </a:xfrm>
        </p:grpSpPr>
        <p:sp>
          <p:nvSpPr>
            <p:cNvPr id="9" name="object 9"/>
            <p:cNvSpPr/>
            <p:nvPr/>
          </p:nvSpPr>
          <p:spPr>
            <a:xfrm>
              <a:off x="6033515" y="2289035"/>
              <a:ext cx="5990844" cy="3971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8587" y="2484119"/>
              <a:ext cx="5420867" cy="34015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701" y="2031619"/>
            <a:ext cx="673354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dirty="0">
                <a:solidFill>
                  <a:srgbClr val="FFC000"/>
                </a:solidFill>
              </a:rPr>
              <a:t>1.	下载后打开</a:t>
            </a:r>
            <a:r>
              <a:rPr spc="-5" dirty="0">
                <a:solidFill>
                  <a:srgbClr val="FFC000"/>
                </a:solidFill>
              </a:rPr>
              <a:t>.app</a:t>
            </a:r>
            <a:r>
              <a:rPr dirty="0">
                <a:solidFill>
                  <a:srgbClr val="FFC000"/>
                </a:solidFill>
              </a:rPr>
              <a:t>文件</a:t>
            </a:r>
          </a:p>
          <a:p>
            <a:pPr marL="431165">
              <a:lnSpc>
                <a:spcPct val="100000"/>
              </a:lnSpc>
              <a:spcBef>
                <a:spcPts val="15"/>
              </a:spcBef>
            </a:pPr>
            <a:r>
              <a:rPr sz="2000" dirty="0" err="1">
                <a:solidFill>
                  <a:schemeClr val="bg1"/>
                </a:solidFill>
              </a:rPr>
              <a:t>依次选择如下红框内容</a:t>
            </a:r>
            <a:r>
              <a:rPr sz="2000" spc="-15" dirty="0" err="1">
                <a:solidFill>
                  <a:schemeClr val="bg1"/>
                </a:solidFill>
              </a:rPr>
              <a:t>，</a:t>
            </a:r>
            <a:r>
              <a:rPr sz="2000" dirty="0" err="1">
                <a:solidFill>
                  <a:schemeClr val="bg1"/>
                </a:solidFill>
              </a:rPr>
              <a:t>允</a:t>
            </a:r>
            <a:r>
              <a:rPr sz="2000" spc="5" dirty="0" err="1">
                <a:solidFill>
                  <a:schemeClr val="bg1"/>
                </a:solidFill>
              </a:rPr>
              <a:t>许</a:t>
            </a:r>
            <a:r>
              <a:rPr sz="2000" spc="-10" dirty="0" err="1">
                <a:solidFill>
                  <a:schemeClr val="bg1"/>
                </a:solidFill>
              </a:rPr>
              <a:t>APP</a:t>
            </a:r>
            <a:r>
              <a:rPr sz="2000" dirty="0" err="1">
                <a:solidFill>
                  <a:schemeClr val="bg1"/>
                </a:solidFill>
              </a:rPr>
              <a:t>使用</a:t>
            </a:r>
            <a:r>
              <a:rPr sz="2000" spc="-15" dirty="0" err="1">
                <a:solidFill>
                  <a:schemeClr val="bg1"/>
                </a:solidFill>
              </a:rPr>
              <a:t>麦</a:t>
            </a:r>
            <a:r>
              <a:rPr sz="2000" dirty="0" err="1">
                <a:solidFill>
                  <a:schemeClr val="bg1"/>
                </a:solidFill>
              </a:rPr>
              <a:t>克风</a:t>
            </a:r>
            <a:r>
              <a:rPr sz="2000" spc="-15" dirty="0" err="1">
                <a:solidFill>
                  <a:schemeClr val="bg1"/>
                </a:solidFill>
              </a:rPr>
              <a:t>与</a:t>
            </a:r>
            <a:r>
              <a:rPr sz="2000" dirty="0" err="1">
                <a:solidFill>
                  <a:schemeClr val="bg1"/>
                </a:solidFill>
              </a:rPr>
              <a:t>摄像</a:t>
            </a:r>
            <a:r>
              <a:rPr sz="2000" spc="-15" dirty="0" err="1">
                <a:solidFill>
                  <a:schemeClr val="bg1"/>
                </a:solidFill>
              </a:rPr>
              <a:t>头</a:t>
            </a:r>
            <a:endParaRPr sz="2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95883" y="3008376"/>
            <a:ext cx="11174095" cy="2452370"/>
            <a:chOff x="595883" y="3008376"/>
            <a:chExt cx="11174095" cy="2452370"/>
          </a:xfrm>
        </p:grpSpPr>
        <p:sp>
          <p:nvSpPr>
            <p:cNvPr id="4" name="object 4"/>
            <p:cNvSpPr/>
            <p:nvPr/>
          </p:nvSpPr>
          <p:spPr>
            <a:xfrm>
              <a:off x="595883" y="3008376"/>
              <a:ext cx="5591556" cy="2439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0955" y="3203448"/>
              <a:ext cx="5021580" cy="1869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9" y="4572000"/>
              <a:ext cx="1096010" cy="327660"/>
            </a:xfrm>
            <a:custGeom>
              <a:avLst/>
              <a:gdLst/>
              <a:ahLst/>
              <a:cxnLst/>
              <a:rect l="l" t="t" r="r" b="b"/>
              <a:pathLst>
                <a:path w="1096010" h="327660">
                  <a:moveTo>
                    <a:pt x="0" y="327660"/>
                  </a:moveTo>
                  <a:lnTo>
                    <a:pt x="1095755" y="327660"/>
                  </a:lnTo>
                  <a:lnTo>
                    <a:pt x="1095755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4392" y="3020568"/>
              <a:ext cx="5585460" cy="2439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9463" y="3215640"/>
              <a:ext cx="5015484" cy="1869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20883" y="4555236"/>
              <a:ext cx="1094740" cy="327660"/>
            </a:xfrm>
            <a:custGeom>
              <a:avLst/>
              <a:gdLst/>
              <a:ahLst/>
              <a:cxnLst/>
              <a:rect l="l" t="t" r="r" b="b"/>
              <a:pathLst>
                <a:path w="1094740" h="327660">
                  <a:moveTo>
                    <a:pt x="0" y="327660"/>
                  </a:moveTo>
                  <a:lnTo>
                    <a:pt x="1094231" y="327660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480" y="1015365"/>
            <a:ext cx="88315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C000"/>
                </a:solidFill>
              </a:rPr>
              <a:t>1. </a:t>
            </a:r>
            <a:r>
              <a:rPr dirty="0">
                <a:solidFill>
                  <a:srgbClr val="FFC000"/>
                </a:solidFill>
              </a:rPr>
              <a:t>下载后打</a:t>
            </a:r>
            <a:r>
              <a:rPr spc="-5" dirty="0">
                <a:solidFill>
                  <a:srgbClr val="FFC000"/>
                </a:solidFill>
              </a:rPr>
              <a:t>开.app</a:t>
            </a:r>
            <a:r>
              <a:rPr dirty="0">
                <a:solidFill>
                  <a:srgbClr val="FFC000"/>
                </a:solidFill>
              </a:rPr>
              <a:t>文件</a:t>
            </a:r>
          </a:p>
          <a:p>
            <a:pPr marL="12700" marR="5080" indent="4191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chemeClr val="bg1"/>
                </a:solidFill>
              </a:rPr>
              <a:t>打开系统偏好设置，在</a:t>
            </a:r>
            <a:r>
              <a:rPr sz="2000" spc="-15" dirty="0">
                <a:solidFill>
                  <a:schemeClr val="bg1"/>
                </a:solidFill>
              </a:rPr>
              <a:t>隐</a:t>
            </a:r>
            <a:r>
              <a:rPr sz="2000" dirty="0">
                <a:solidFill>
                  <a:schemeClr val="bg1"/>
                </a:solidFill>
              </a:rPr>
              <a:t>私栏</a:t>
            </a:r>
            <a:r>
              <a:rPr sz="2000" spc="-15" dirty="0">
                <a:solidFill>
                  <a:schemeClr val="bg1"/>
                </a:solidFill>
              </a:rPr>
              <a:t>目</a:t>
            </a:r>
            <a:r>
              <a:rPr sz="2000" dirty="0">
                <a:solidFill>
                  <a:schemeClr val="bg1"/>
                </a:solidFill>
              </a:rPr>
              <a:t>中将</a:t>
            </a:r>
            <a:r>
              <a:rPr sz="2000" spc="-15" dirty="0">
                <a:solidFill>
                  <a:schemeClr val="bg1"/>
                </a:solidFill>
              </a:rPr>
              <a:t>屏</a:t>
            </a:r>
            <a:r>
              <a:rPr sz="2000" dirty="0">
                <a:solidFill>
                  <a:schemeClr val="bg1"/>
                </a:solidFill>
              </a:rPr>
              <a:t>幕录</a:t>
            </a:r>
            <a:r>
              <a:rPr sz="2000" spc="-15" dirty="0">
                <a:solidFill>
                  <a:schemeClr val="bg1"/>
                </a:solidFill>
              </a:rPr>
              <a:t>制</a:t>
            </a:r>
            <a:r>
              <a:rPr sz="2000" dirty="0">
                <a:solidFill>
                  <a:schemeClr val="bg1"/>
                </a:solidFill>
              </a:rPr>
              <a:t>、麦</a:t>
            </a:r>
            <a:r>
              <a:rPr sz="2000" spc="-15" dirty="0">
                <a:solidFill>
                  <a:schemeClr val="bg1"/>
                </a:solidFill>
              </a:rPr>
              <a:t>克</a:t>
            </a:r>
            <a:r>
              <a:rPr sz="2000" dirty="0">
                <a:solidFill>
                  <a:schemeClr val="bg1"/>
                </a:solidFill>
              </a:rPr>
              <a:t>风、</a:t>
            </a:r>
            <a:r>
              <a:rPr sz="2000" spc="-15" dirty="0">
                <a:solidFill>
                  <a:schemeClr val="bg1"/>
                </a:solidFill>
              </a:rPr>
              <a:t>摄</a:t>
            </a:r>
            <a:r>
              <a:rPr sz="2000" dirty="0">
                <a:solidFill>
                  <a:schemeClr val="bg1"/>
                </a:solidFill>
              </a:rPr>
              <a:t>像头</a:t>
            </a:r>
            <a:r>
              <a:rPr sz="2000" spc="-15" dirty="0">
                <a:solidFill>
                  <a:schemeClr val="bg1"/>
                </a:solidFill>
              </a:rPr>
              <a:t>选</a:t>
            </a:r>
            <a:r>
              <a:rPr sz="2000" dirty="0">
                <a:solidFill>
                  <a:schemeClr val="bg1"/>
                </a:solidFill>
              </a:rPr>
              <a:t>项内</a:t>
            </a:r>
            <a:r>
              <a:rPr sz="2000" spc="-15" dirty="0">
                <a:solidFill>
                  <a:schemeClr val="bg1"/>
                </a:solidFill>
              </a:rPr>
              <a:t>的</a:t>
            </a:r>
            <a:r>
              <a:rPr sz="2000" dirty="0">
                <a:solidFill>
                  <a:schemeClr val="bg1"/>
                </a:solidFill>
              </a:rPr>
              <a:t>会 务通云录</a:t>
            </a:r>
            <a:r>
              <a:rPr sz="2000" spc="-5" dirty="0">
                <a:solidFill>
                  <a:schemeClr val="bg1"/>
                </a:solidFill>
              </a:rPr>
              <a:t>制APP</a:t>
            </a:r>
            <a:r>
              <a:rPr sz="2000" dirty="0">
                <a:solidFill>
                  <a:schemeClr val="bg1"/>
                </a:solidFill>
              </a:rPr>
              <a:t>权限点选</a:t>
            </a:r>
            <a:r>
              <a:rPr sz="2000" spc="-15" dirty="0">
                <a:solidFill>
                  <a:schemeClr val="bg1"/>
                </a:solidFill>
              </a:rPr>
              <a:t>打</a:t>
            </a:r>
            <a:r>
              <a:rPr sz="2000" dirty="0">
                <a:solidFill>
                  <a:schemeClr val="bg1"/>
                </a:solidFill>
              </a:rPr>
              <a:t>钩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604772"/>
            <a:ext cx="12192000" cy="5224780"/>
            <a:chOff x="0" y="1604772"/>
            <a:chExt cx="12192000" cy="5224780"/>
          </a:xfrm>
        </p:grpSpPr>
        <p:sp>
          <p:nvSpPr>
            <p:cNvPr id="4" name="object 4"/>
            <p:cNvSpPr/>
            <p:nvPr/>
          </p:nvSpPr>
          <p:spPr>
            <a:xfrm>
              <a:off x="0" y="3279604"/>
              <a:ext cx="4450080" cy="3549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28" y="3474720"/>
              <a:ext cx="4041648" cy="297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3132" y="2281389"/>
              <a:ext cx="4677156" cy="35495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8203" y="2476500"/>
              <a:ext cx="4107179" cy="2979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05343" y="1604772"/>
              <a:ext cx="4486655" cy="35495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00416" y="1799844"/>
              <a:ext cx="4157472" cy="29794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83068" y="1004290"/>
            <a:ext cx="3637915" cy="5695315"/>
            <a:chOff x="7783068" y="1004290"/>
            <a:chExt cx="3637915" cy="5695315"/>
          </a:xfrm>
        </p:grpSpPr>
        <p:sp>
          <p:nvSpPr>
            <p:cNvPr id="3" name="object 3"/>
            <p:cNvSpPr/>
            <p:nvPr/>
          </p:nvSpPr>
          <p:spPr>
            <a:xfrm>
              <a:off x="7783068" y="1004290"/>
              <a:ext cx="3637787" cy="5695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978140" y="1199388"/>
              <a:ext cx="3067811" cy="5125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634" y="1083690"/>
            <a:ext cx="1978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spc="-9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登录软件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635" y="1816735"/>
            <a:ext cx="4970780" cy="1439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打开软件后弹出登录界面；</a:t>
            </a: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155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输入在邮件中发送给您的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账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号和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密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码；</a:t>
            </a: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155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输入下方任意一个房间编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635" y="4606290"/>
            <a:ext cx="5249545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注：如遇到无法登录的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情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况，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请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更换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其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他房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间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号重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新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尝试</a:t>
            </a:r>
            <a:r>
              <a:rPr sz="1400" spc="-1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登</a:t>
            </a:r>
            <a:r>
              <a:rPr sz="14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录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点击登录。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00886" y="2171445"/>
            <a:ext cx="308610" cy="247650"/>
            <a:chOff x="1500886" y="2171445"/>
            <a:chExt cx="308610" cy="247650"/>
          </a:xfrm>
        </p:grpSpPr>
        <p:sp>
          <p:nvSpPr>
            <p:cNvPr id="9" name="object 9"/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221741" y="0"/>
                  </a:moveTo>
                  <a:lnTo>
                    <a:pt x="73913" y="0"/>
                  </a:lnTo>
                  <a:lnTo>
                    <a:pt x="73913" y="117348"/>
                  </a:lnTo>
                  <a:lnTo>
                    <a:pt x="0" y="117348"/>
                  </a:lnTo>
                  <a:lnTo>
                    <a:pt x="147827" y="234695"/>
                  </a:lnTo>
                  <a:lnTo>
                    <a:pt x="295656" y="117348"/>
                  </a:lnTo>
                  <a:lnTo>
                    <a:pt x="221741" y="117348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0" y="117348"/>
                  </a:moveTo>
                  <a:lnTo>
                    <a:pt x="73913" y="117348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17348"/>
                  </a:lnTo>
                  <a:lnTo>
                    <a:pt x="295656" y="117348"/>
                  </a:lnTo>
                  <a:lnTo>
                    <a:pt x="147827" y="234695"/>
                  </a:lnTo>
                  <a:lnTo>
                    <a:pt x="0" y="117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37461" y="2758185"/>
            <a:ext cx="271780" cy="267335"/>
            <a:chOff x="1537461" y="2758185"/>
            <a:chExt cx="271780" cy="267335"/>
          </a:xfrm>
        </p:grpSpPr>
        <p:sp>
          <p:nvSpPr>
            <p:cNvPr id="12" name="object 12"/>
            <p:cNvSpPr/>
            <p:nvPr/>
          </p:nvSpPr>
          <p:spPr>
            <a:xfrm>
              <a:off x="1543811" y="2764535"/>
              <a:ext cx="259079" cy="254635"/>
            </a:xfrm>
            <a:custGeom>
              <a:avLst/>
              <a:gdLst/>
              <a:ahLst/>
              <a:cxnLst/>
              <a:rect l="l" t="t" r="r" b="b"/>
              <a:pathLst>
                <a:path w="259080" h="254635">
                  <a:moveTo>
                    <a:pt x="194310" y="0"/>
                  </a:moveTo>
                  <a:lnTo>
                    <a:pt x="64769" y="0"/>
                  </a:lnTo>
                  <a:lnTo>
                    <a:pt x="64769" y="127253"/>
                  </a:lnTo>
                  <a:lnTo>
                    <a:pt x="0" y="127253"/>
                  </a:lnTo>
                  <a:lnTo>
                    <a:pt x="129539" y="254508"/>
                  </a:lnTo>
                  <a:lnTo>
                    <a:pt x="259080" y="127253"/>
                  </a:lnTo>
                  <a:lnTo>
                    <a:pt x="194310" y="127253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543811" y="2764535"/>
              <a:ext cx="259079" cy="254635"/>
            </a:xfrm>
            <a:custGeom>
              <a:avLst/>
              <a:gdLst/>
              <a:ahLst/>
              <a:cxnLst/>
              <a:rect l="l" t="t" r="r" b="b"/>
              <a:pathLst>
                <a:path w="259080" h="254635">
                  <a:moveTo>
                    <a:pt x="0" y="127253"/>
                  </a:moveTo>
                  <a:lnTo>
                    <a:pt x="64769" y="127253"/>
                  </a:lnTo>
                  <a:lnTo>
                    <a:pt x="64769" y="0"/>
                  </a:lnTo>
                  <a:lnTo>
                    <a:pt x="194310" y="0"/>
                  </a:lnTo>
                  <a:lnTo>
                    <a:pt x="194310" y="127253"/>
                  </a:lnTo>
                  <a:lnTo>
                    <a:pt x="259080" y="127253"/>
                  </a:lnTo>
                  <a:lnTo>
                    <a:pt x="129539" y="254508"/>
                  </a:lnTo>
                  <a:lnTo>
                    <a:pt x="0" y="1272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43558" y="4890261"/>
            <a:ext cx="308610" cy="256540"/>
            <a:chOff x="1543558" y="4890261"/>
            <a:chExt cx="308610" cy="256540"/>
          </a:xfrm>
        </p:grpSpPr>
        <p:sp>
          <p:nvSpPr>
            <p:cNvPr id="15" name="object 15"/>
            <p:cNvSpPr/>
            <p:nvPr/>
          </p:nvSpPr>
          <p:spPr>
            <a:xfrm>
              <a:off x="1549908" y="4896611"/>
              <a:ext cx="295910" cy="243840"/>
            </a:xfrm>
            <a:custGeom>
              <a:avLst/>
              <a:gdLst/>
              <a:ahLst/>
              <a:cxnLst/>
              <a:rect l="l" t="t" r="r" b="b"/>
              <a:pathLst>
                <a:path w="295910" h="243839">
                  <a:moveTo>
                    <a:pt x="221741" y="0"/>
                  </a:moveTo>
                  <a:lnTo>
                    <a:pt x="73913" y="0"/>
                  </a:lnTo>
                  <a:lnTo>
                    <a:pt x="73913" y="121919"/>
                  </a:lnTo>
                  <a:lnTo>
                    <a:pt x="0" y="121919"/>
                  </a:lnTo>
                  <a:lnTo>
                    <a:pt x="147828" y="243839"/>
                  </a:lnTo>
                  <a:lnTo>
                    <a:pt x="295655" y="121919"/>
                  </a:lnTo>
                  <a:lnTo>
                    <a:pt x="221741" y="121919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49908" y="4896611"/>
              <a:ext cx="295910" cy="243840"/>
            </a:xfrm>
            <a:custGeom>
              <a:avLst/>
              <a:gdLst/>
              <a:ahLst/>
              <a:cxnLst/>
              <a:rect l="l" t="t" r="r" b="b"/>
              <a:pathLst>
                <a:path w="295910" h="243839">
                  <a:moveTo>
                    <a:pt x="0" y="121919"/>
                  </a:moveTo>
                  <a:lnTo>
                    <a:pt x="73913" y="121919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21919"/>
                  </a:lnTo>
                  <a:lnTo>
                    <a:pt x="295655" y="121919"/>
                  </a:lnTo>
                  <a:lnTo>
                    <a:pt x="147828" y="243839"/>
                  </a:lnTo>
                  <a:lnTo>
                    <a:pt x="0" y="1219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6D56B10B-64F2-0743-8FF9-3E8A77DD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5" y="3617292"/>
            <a:ext cx="7508343" cy="673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1897126"/>
            <a:ext cx="6901180" cy="2381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注意：</a:t>
            </a:r>
            <a:endParaRPr sz="3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  <a:p>
            <a:pPr marL="12700" marR="5080" indent="348615" algn="just">
              <a:lnSpc>
                <a:spcPct val="150000"/>
              </a:lnSpc>
              <a:spcBef>
                <a:spcPts val="295"/>
              </a:spcBef>
            </a:pP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如系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统提</a:t>
            </a:r>
            <a:r>
              <a:rPr sz="20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示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“</a:t>
            </a:r>
            <a:r>
              <a:rPr sz="2000" spc="-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录失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败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，有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老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师正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在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录制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请稍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重试”</a:t>
            </a:r>
            <a:r>
              <a:rPr sz="20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则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说明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有专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正在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使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用当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前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房间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课，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您更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换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其他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间号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新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尝试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。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或稍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候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片刻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等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当前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专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制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完成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再登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开始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的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录课。</a:t>
            </a:r>
            <a:endParaRPr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87868" y="1146081"/>
            <a:ext cx="3637915" cy="5712460"/>
            <a:chOff x="8087868" y="1146081"/>
            <a:chExt cx="3637915" cy="5712460"/>
          </a:xfrm>
        </p:grpSpPr>
        <p:sp>
          <p:nvSpPr>
            <p:cNvPr id="4" name="object 4"/>
            <p:cNvSpPr/>
            <p:nvPr/>
          </p:nvSpPr>
          <p:spPr>
            <a:xfrm>
              <a:off x="8087868" y="1146081"/>
              <a:ext cx="3637787" cy="571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82940" y="1341120"/>
              <a:ext cx="3067811" cy="514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EE71408-B8AF-0C4F-A10D-B99C9C35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5" y="4876800"/>
            <a:ext cx="7508343" cy="673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600200"/>
            <a:ext cx="403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一、录课软件下载：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2667000"/>
            <a:ext cx="9972099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请根据您的电脑系统，点击下面文字下载对应的录课客户端并安装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7124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3200" u="heavy" spc="-5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sz="3200" u="heavy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客户端下</a:t>
            </a:r>
            <a:r>
              <a:rPr sz="3200" u="heavy" spc="-5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载</a:t>
            </a:r>
            <a:endParaRPr sz="3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Font typeface="Wingdings"/>
              <a:buChar char=""/>
            </a:pPr>
            <a:endParaRPr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7124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3200" u="heavy" spc="-5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</a:t>
            </a:r>
            <a:r>
              <a:rPr sz="3200" u="heavy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客户端下</a:t>
            </a:r>
            <a:r>
              <a:rPr sz="3200" u="heavy" spc="-5" dirty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载</a:t>
            </a:r>
            <a:endParaRPr sz="3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1050398"/>
            <a:ext cx="8410575" cy="808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spc="-1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spc="-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开始录课</a:t>
            </a:r>
          </a:p>
          <a:p>
            <a:pPr marL="26543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登录后点击您的头像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且设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主讲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此时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统默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显示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的名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52892" y="4620578"/>
            <a:ext cx="739140" cy="5715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65"/>
              </a:spcBef>
              <a:tabLst>
                <a:tab pos="422909" algn="l"/>
              </a:tabLst>
            </a:pPr>
            <a:r>
              <a:rPr sz="1600" b="1" spc="-5" dirty="0">
                <a:latin typeface="微软雅黑"/>
                <a:cs typeface="微软雅黑"/>
              </a:rPr>
              <a:t>姓	名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latin typeface="微软雅黑"/>
                <a:cs typeface="微软雅黑"/>
              </a:rPr>
              <a:t>单位名称</a:t>
            </a:r>
            <a:endParaRPr sz="1400">
              <a:latin typeface="微软雅黑"/>
              <a:cs typeface="微软雅黑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4E0A03-AA33-6841-82FF-34E31B56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885863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491" y="1098930"/>
            <a:ext cx="5264709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spc="-1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开始录课</a:t>
            </a:r>
          </a:p>
          <a:p>
            <a:pPr marL="29146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保持语音和视频打开，然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</a:t>
            </a:r>
            <a:r>
              <a:rPr sz="2000" spc="-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</a:t>
            </a:r>
            <a:r>
              <a:rPr sz="2000" spc="-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C50A49-4406-B247-A000-A89233C1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828745"/>
            <a:ext cx="8915400" cy="50124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189" y="973073"/>
            <a:ext cx="148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</a:rPr>
              <a:t>3</a:t>
            </a:r>
            <a:r>
              <a:rPr spc="-9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开始录课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282" y="1340357"/>
            <a:ext cx="10445115" cy="822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点击开始录制后，会出现您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的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桌面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，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打开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幻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灯并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全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屏开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始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。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完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成后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点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击退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出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录制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即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可</a:t>
            </a: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注：此时您桌面所有操作都会被记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录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在视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频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中。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建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议您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提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前打</a:t>
            </a:r>
            <a:r>
              <a:rPr sz="1600" spc="15" dirty="0">
                <a:solidFill>
                  <a:srgbClr val="FFC000"/>
                </a:solidFill>
                <a:latin typeface="等线"/>
                <a:cs typeface="等线"/>
              </a:rPr>
              <a:t>开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PPT。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  <a:p>
            <a:pPr marL="414655">
              <a:lnSpc>
                <a:spcPct val="100000"/>
              </a:lnSpc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屏幕上方计时显示您已进行的讲课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时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长，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请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严格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把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控您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的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时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间，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不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要超时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66672" y="2170176"/>
            <a:ext cx="8491855" cy="4378960"/>
            <a:chOff x="1566672" y="2170176"/>
            <a:chExt cx="8491855" cy="4378960"/>
          </a:xfrm>
        </p:grpSpPr>
        <p:sp>
          <p:nvSpPr>
            <p:cNvPr id="5" name="object 5"/>
            <p:cNvSpPr/>
            <p:nvPr/>
          </p:nvSpPr>
          <p:spPr>
            <a:xfrm>
              <a:off x="1566672" y="2170176"/>
              <a:ext cx="8491728" cy="4378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24043" y="2170176"/>
              <a:ext cx="1776983" cy="344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</a:rPr>
              <a:t>4</a:t>
            </a:r>
            <a:r>
              <a:rPr spc="-9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完成录制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967" y="1311300"/>
            <a:ext cx="11107420" cy="9156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讲课完成后，点击退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出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录制</a:t>
            </a:r>
          </a:p>
          <a:p>
            <a:pPr marL="321945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注：点击退出后，系统会自动将您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的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视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频上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传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到大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会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网站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，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您可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在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完成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20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分钟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后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进入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个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人中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心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查看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自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己的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讲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课视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频效果。按照如下提示选择是否进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入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个人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中</a:t>
            </a:r>
            <a:r>
              <a:rPr sz="1600" spc="-10" dirty="0">
                <a:solidFill>
                  <a:srgbClr val="FFC000"/>
                </a:solidFill>
                <a:latin typeface="等线"/>
                <a:cs typeface="等线"/>
              </a:rPr>
              <a:t>心即</a:t>
            </a:r>
            <a:r>
              <a:rPr sz="1600" dirty="0">
                <a:solidFill>
                  <a:srgbClr val="FFC000"/>
                </a:solidFill>
                <a:latin typeface="等线"/>
                <a:cs typeface="等线"/>
              </a:rPr>
              <a:t>可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。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CE89B8-D067-6047-8D3D-C262EB0F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359634"/>
            <a:ext cx="8001000" cy="44983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92" y="2586354"/>
            <a:ext cx="18610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5</a:t>
            </a:r>
            <a:r>
              <a:rPr sz="3200" spc="-95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 </a:t>
            </a:r>
            <a:r>
              <a:rPr sz="3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备注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592" y="3227958"/>
            <a:ext cx="110077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如您的讲课视频有问题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可重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按照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述步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骤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录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制。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们会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您最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传的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容为</a:t>
            </a:r>
            <a:r>
              <a:rPr sz="32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</a:t>
            </a:r>
            <a:r>
              <a:rPr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终 对外公布视频。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8595" y="2590800"/>
            <a:ext cx="6734809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感谢您</a:t>
            </a:r>
            <a:r>
              <a:rPr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对大会的支持，如有疑问，请您随时联系：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  <a:p>
            <a:pPr algn="ctr">
              <a:lnSpc>
                <a:spcPts val="2735"/>
              </a:lnSpc>
            </a:pPr>
            <a:r>
              <a:rPr lang="en-US" sz="2400" b="1" spc="-5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罗</a:t>
            </a:r>
            <a:r>
              <a:rPr lang="zh-CN" altLang="en-US" sz="2400" b="1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   </a:t>
            </a:r>
            <a:r>
              <a:rPr lang="en-US" sz="2400" b="1" spc="-5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天</a:t>
            </a:r>
            <a:r>
              <a:rPr lang="zh-CN" altLang="en-US" sz="2400" b="1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 </a:t>
            </a:r>
            <a:r>
              <a:rPr lang="en-US" altLang="zh-CN" sz="2400" b="1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18510940923</a:t>
            </a:r>
          </a:p>
          <a:p>
            <a:pPr algn="ctr">
              <a:lnSpc>
                <a:spcPts val="2735"/>
              </a:lnSpc>
            </a:pPr>
            <a:endParaRPr lang="en-US" sz="2400" b="1" spc="-5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  <a:p>
            <a:pPr algn="ctr">
              <a:lnSpc>
                <a:spcPts val="2735"/>
              </a:lnSpc>
            </a:pPr>
            <a:r>
              <a:rPr lang="zh-CN" altLang="en-US" sz="2400" b="1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李春阳</a:t>
            </a:r>
            <a:r>
              <a:rPr lang="zh-CN" altLang="en-US" sz="2400" b="1" spc="-8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 </a:t>
            </a:r>
            <a:r>
              <a:rPr lang="en-US" altLang="zh-CN" sz="2400" b="1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15811172797</a:t>
            </a:r>
          </a:p>
          <a:p>
            <a:pPr algn="ctr">
              <a:lnSpc>
                <a:spcPts val="2735"/>
              </a:lnSpc>
            </a:pPr>
            <a:endParaRPr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297" y="3084034"/>
            <a:ext cx="69314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C000"/>
                </a:solidFill>
                <a:latin typeface="等线"/>
                <a:cs typeface="等线"/>
              </a:rPr>
              <a:t>二</a:t>
            </a:r>
            <a:r>
              <a:rPr sz="4400" b="1" spc="-5" dirty="0">
                <a:solidFill>
                  <a:srgbClr val="FFC000"/>
                </a:solidFill>
                <a:latin typeface="等线"/>
                <a:cs typeface="等线"/>
              </a:rPr>
              <a:t>、Windows系统录制方法</a:t>
            </a:r>
            <a:endParaRPr sz="44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676400"/>
            <a:ext cx="624560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bg1"/>
                </a:solidFill>
              </a:rPr>
              <a:t>1.</a:t>
            </a:r>
            <a:r>
              <a:rPr sz="2800" b="1" spc="-95" dirty="0">
                <a:solidFill>
                  <a:schemeClr val="bg1"/>
                </a:solidFill>
              </a:rPr>
              <a:t> </a:t>
            </a:r>
            <a:r>
              <a:rPr sz="2800" b="1" dirty="0">
                <a:solidFill>
                  <a:schemeClr val="bg1"/>
                </a:solidFill>
              </a:rPr>
              <a:t>安装好录课软件后双击图标打开软件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2590800"/>
            <a:ext cx="64008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83068" y="1238885"/>
            <a:ext cx="3637915" cy="5695315"/>
            <a:chOff x="7783068" y="1004290"/>
            <a:chExt cx="3637915" cy="5695315"/>
          </a:xfrm>
        </p:grpSpPr>
        <p:sp>
          <p:nvSpPr>
            <p:cNvPr id="3" name="object 3"/>
            <p:cNvSpPr/>
            <p:nvPr/>
          </p:nvSpPr>
          <p:spPr>
            <a:xfrm>
              <a:off x="7783068" y="1004290"/>
              <a:ext cx="3637787" cy="5695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8140" y="1199388"/>
              <a:ext cx="3067811" cy="5125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2990" y="1318285"/>
            <a:ext cx="18802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b="1" spc="-9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登录软件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2990" y="2051330"/>
            <a:ext cx="5233010" cy="1439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打开软件后弹出登录界面；</a:t>
            </a: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155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输入在邮件中发送给您的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账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号和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密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码；</a:t>
            </a: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155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输入下方任意一个房间编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2990" y="4840885"/>
            <a:ext cx="5842610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注：如遇到无法登录的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情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况，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请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更换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其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他房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间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号重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新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尝试</a:t>
            </a:r>
            <a:r>
              <a:rPr sz="14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登</a:t>
            </a:r>
            <a:r>
              <a:rPr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录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"/>
              </a:rPr>
              <a:t>点击登录。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00886" y="2406040"/>
            <a:ext cx="308610" cy="247650"/>
            <a:chOff x="1500886" y="2171445"/>
            <a:chExt cx="308610" cy="247650"/>
          </a:xfrm>
        </p:grpSpPr>
        <p:sp>
          <p:nvSpPr>
            <p:cNvPr id="9" name="object 9"/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221741" y="0"/>
                  </a:moveTo>
                  <a:lnTo>
                    <a:pt x="73913" y="0"/>
                  </a:lnTo>
                  <a:lnTo>
                    <a:pt x="73913" y="117348"/>
                  </a:lnTo>
                  <a:lnTo>
                    <a:pt x="0" y="117348"/>
                  </a:lnTo>
                  <a:lnTo>
                    <a:pt x="147827" y="234695"/>
                  </a:lnTo>
                  <a:lnTo>
                    <a:pt x="295656" y="117348"/>
                  </a:lnTo>
                  <a:lnTo>
                    <a:pt x="221741" y="117348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0" y="117348"/>
                  </a:moveTo>
                  <a:lnTo>
                    <a:pt x="73913" y="117348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17348"/>
                  </a:lnTo>
                  <a:lnTo>
                    <a:pt x="295656" y="117348"/>
                  </a:lnTo>
                  <a:lnTo>
                    <a:pt x="147827" y="234695"/>
                  </a:lnTo>
                  <a:lnTo>
                    <a:pt x="0" y="117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37461" y="2992780"/>
            <a:ext cx="271780" cy="267335"/>
            <a:chOff x="1537461" y="2758185"/>
            <a:chExt cx="271780" cy="267335"/>
          </a:xfrm>
        </p:grpSpPr>
        <p:sp>
          <p:nvSpPr>
            <p:cNvPr id="12" name="object 12"/>
            <p:cNvSpPr/>
            <p:nvPr/>
          </p:nvSpPr>
          <p:spPr>
            <a:xfrm>
              <a:off x="1543811" y="2764535"/>
              <a:ext cx="259079" cy="254635"/>
            </a:xfrm>
            <a:custGeom>
              <a:avLst/>
              <a:gdLst/>
              <a:ahLst/>
              <a:cxnLst/>
              <a:rect l="l" t="t" r="r" b="b"/>
              <a:pathLst>
                <a:path w="259080" h="254635">
                  <a:moveTo>
                    <a:pt x="194310" y="0"/>
                  </a:moveTo>
                  <a:lnTo>
                    <a:pt x="64769" y="0"/>
                  </a:lnTo>
                  <a:lnTo>
                    <a:pt x="64769" y="127253"/>
                  </a:lnTo>
                  <a:lnTo>
                    <a:pt x="0" y="127253"/>
                  </a:lnTo>
                  <a:lnTo>
                    <a:pt x="129539" y="254508"/>
                  </a:lnTo>
                  <a:lnTo>
                    <a:pt x="259080" y="127253"/>
                  </a:lnTo>
                  <a:lnTo>
                    <a:pt x="194310" y="127253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3811" y="2764535"/>
              <a:ext cx="259079" cy="254635"/>
            </a:xfrm>
            <a:custGeom>
              <a:avLst/>
              <a:gdLst/>
              <a:ahLst/>
              <a:cxnLst/>
              <a:rect l="l" t="t" r="r" b="b"/>
              <a:pathLst>
                <a:path w="259080" h="254635">
                  <a:moveTo>
                    <a:pt x="0" y="127253"/>
                  </a:moveTo>
                  <a:lnTo>
                    <a:pt x="64769" y="127253"/>
                  </a:lnTo>
                  <a:lnTo>
                    <a:pt x="64769" y="0"/>
                  </a:lnTo>
                  <a:lnTo>
                    <a:pt x="194310" y="0"/>
                  </a:lnTo>
                  <a:lnTo>
                    <a:pt x="194310" y="127253"/>
                  </a:lnTo>
                  <a:lnTo>
                    <a:pt x="259080" y="127253"/>
                  </a:lnTo>
                  <a:lnTo>
                    <a:pt x="129539" y="254508"/>
                  </a:lnTo>
                  <a:lnTo>
                    <a:pt x="0" y="1272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43558" y="5124856"/>
            <a:ext cx="308610" cy="256540"/>
            <a:chOff x="1543558" y="4890261"/>
            <a:chExt cx="308610" cy="256540"/>
          </a:xfrm>
        </p:grpSpPr>
        <p:sp>
          <p:nvSpPr>
            <p:cNvPr id="15" name="object 15"/>
            <p:cNvSpPr/>
            <p:nvPr/>
          </p:nvSpPr>
          <p:spPr>
            <a:xfrm>
              <a:off x="1549908" y="4896611"/>
              <a:ext cx="295910" cy="243840"/>
            </a:xfrm>
            <a:custGeom>
              <a:avLst/>
              <a:gdLst/>
              <a:ahLst/>
              <a:cxnLst/>
              <a:rect l="l" t="t" r="r" b="b"/>
              <a:pathLst>
                <a:path w="295910" h="243839">
                  <a:moveTo>
                    <a:pt x="221741" y="0"/>
                  </a:moveTo>
                  <a:lnTo>
                    <a:pt x="73913" y="0"/>
                  </a:lnTo>
                  <a:lnTo>
                    <a:pt x="73913" y="121919"/>
                  </a:lnTo>
                  <a:lnTo>
                    <a:pt x="0" y="121919"/>
                  </a:lnTo>
                  <a:lnTo>
                    <a:pt x="147828" y="243839"/>
                  </a:lnTo>
                  <a:lnTo>
                    <a:pt x="295655" y="121919"/>
                  </a:lnTo>
                  <a:lnTo>
                    <a:pt x="221741" y="121919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9908" y="4896611"/>
              <a:ext cx="295910" cy="243840"/>
            </a:xfrm>
            <a:custGeom>
              <a:avLst/>
              <a:gdLst/>
              <a:ahLst/>
              <a:cxnLst/>
              <a:rect l="l" t="t" r="r" b="b"/>
              <a:pathLst>
                <a:path w="295910" h="243839">
                  <a:moveTo>
                    <a:pt x="0" y="121919"/>
                  </a:moveTo>
                  <a:lnTo>
                    <a:pt x="73913" y="121919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21919"/>
                  </a:lnTo>
                  <a:lnTo>
                    <a:pt x="295655" y="121919"/>
                  </a:lnTo>
                  <a:lnTo>
                    <a:pt x="147828" y="243839"/>
                  </a:lnTo>
                  <a:lnTo>
                    <a:pt x="0" y="1219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DB15339E-1BE0-634A-A1B8-9E4D2C1F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5" y="3783127"/>
            <a:ext cx="7508343" cy="673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141" y="1897126"/>
            <a:ext cx="6901180" cy="2381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注意</a:t>
            </a:r>
            <a:r>
              <a:rPr sz="3200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：</a:t>
            </a:r>
          </a:p>
          <a:p>
            <a:pPr marL="12700" marR="5080" indent="348615" algn="just">
              <a:lnSpc>
                <a:spcPct val="150000"/>
              </a:lnSpc>
              <a:spcBef>
                <a:spcPts val="295"/>
              </a:spcBef>
            </a:pP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如系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统提</a:t>
            </a:r>
            <a:r>
              <a:rPr sz="20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示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“</a:t>
            </a:r>
            <a:r>
              <a:rPr sz="2000" spc="-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录失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败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，有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老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师正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在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录制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请稍</a:t>
            </a:r>
            <a:r>
              <a:rPr sz="2000" spc="-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000" spc="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重试”</a:t>
            </a:r>
            <a:r>
              <a:rPr sz="2000" spc="-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则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说明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有专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正在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使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用当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前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房间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课，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您更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换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其他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间号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新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尝试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。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或稍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候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片刻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等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当前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专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家录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制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完成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再登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开始</a:t>
            </a:r>
            <a:r>
              <a:rPr sz="2000" spc="-1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</a:t>
            </a:r>
            <a:r>
              <a:rPr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的 </a:t>
            </a:r>
            <a:r>
              <a:rPr sz="2000" spc="1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录课。</a:t>
            </a:r>
            <a:endParaRPr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87868" y="1146081"/>
            <a:ext cx="3637915" cy="5712460"/>
            <a:chOff x="8087868" y="1146081"/>
            <a:chExt cx="3637915" cy="5712460"/>
          </a:xfrm>
        </p:grpSpPr>
        <p:sp>
          <p:nvSpPr>
            <p:cNvPr id="4" name="object 4"/>
            <p:cNvSpPr/>
            <p:nvPr/>
          </p:nvSpPr>
          <p:spPr>
            <a:xfrm>
              <a:off x="8087868" y="1146081"/>
              <a:ext cx="3637787" cy="571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82940" y="1341120"/>
              <a:ext cx="3067811" cy="514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B930585-2383-2A4F-88EB-BCB60CEE2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93" y="4724400"/>
            <a:ext cx="7508343" cy="673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1050398"/>
            <a:ext cx="8410575" cy="808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>
                <a:solidFill>
                  <a:srgbClr val="FFC000"/>
                </a:solidFill>
              </a:rPr>
              <a:t>3</a:t>
            </a:r>
            <a:r>
              <a:rPr spc="-1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开始录课</a:t>
            </a:r>
          </a:p>
          <a:p>
            <a:pPr marL="26543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chemeClr val="bg1"/>
                </a:solidFill>
              </a:rPr>
              <a:t>登录后点击您的头像</a:t>
            </a:r>
            <a:r>
              <a:rPr sz="2000" spc="-15" dirty="0">
                <a:solidFill>
                  <a:schemeClr val="bg1"/>
                </a:solidFill>
              </a:rPr>
              <a:t>并</a:t>
            </a:r>
            <a:r>
              <a:rPr sz="2000" dirty="0">
                <a:solidFill>
                  <a:schemeClr val="bg1"/>
                </a:solidFill>
              </a:rPr>
              <a:t>且设</a:t>
            </a:r>
            <a:r>
              <a:rPr sz="2000" spc="-15" dirty="0">
                <a:solidFill>
                  <a:schemeClr val="bg1"/>
                </a:solidFill>
              </a:rPr>
              <a:t>为</a:t>
            </a:r>
            <a:r>
              <a:rPr sz="2000" dirty="0">
                <a:solidFill>
                  <a:schemeClr val="bg1"/>
                </a:solidFill>
              </a:rPr>
              <a:t>主讲</a:t>
            </a:r>
            <a:r>
              <a:rPr sz="2000" spc="-15" dirty="0">
                <a:solidFill>
                  <a:schemeClr val="bg1"/>
                </a:solidFill>
              </a:rPr>
              <a:t>，</a:t>
            </a:r>
            <a:r>
              <a:rPr sz="2000" dirty="0">
                <a:solidFill>
                  <a:schemeClr val="bg1"/>
                </a:solidFill>
              </a:rPr>
              <a:t>此时</a:t>
            </a:r>
            <a:r>
              <a:rPr sz="2000" spc="-15" dirty="0">
                <a:solidFill>
                  <a:schemeClr val="bg1"/>
                </a:solidFill>
              </a:rPr>
              <a:t>系</a:t>
            </a:r>
            <a:r>
              <a:rPr sz="2000" dirty="0">
                <a:solidFill>
                  <a:schemeClr val="bg1"/>
                </a:solidFill>
              </a:rPr>
              <a:t>统默</a:t>
            </a:r>
            <a:r>
              <a:rPr sz="2000" spc="-15" dirty="0">
                <a:solidFill>
                  <a:schemeClr val="bg1"/>
                </a:solidFill>
              </a:rPr>
              <a:t>认</a:t>
            </a:r>
            <a:r>
              <a:rPr sz="2000" dirty="0">
                <a:solidFill>
                  <a:schemeClr val="bg1"/>
                </a:solidFill>
              </a:rPr>
              <a:t>显示</a:t>
            </a:r>
            <a:r>
              <a:rPr sz="2000" spc="-15" dirty="0">
                <a:solidFill>
                  <a:schemeClr val="bg1"/>
                </a:solidFill>
              </a:rPr>
              <a:t>您</a:t>
            </a:r>
            <a:r>
              <a:rPr sz="2000" dirty="0">
                <a:solidFill>
                  <a:schemeClr val="bg1"/>
                </a:solidFill>
              </a:rPr>
              <a:t>的名</a:t>
            </a:r>
            <a:r>
              <a:rPr sz="2000" spc="-15" dirty="0">
                <a:solidFill>
                  <a:schemeClr val="bg1"/>
                </a:solidFill>
              </a:rPr>
              <a:t>字</a:t>
            </a:r>
            <a:r>
              <a:rPr sz="2000" dirty="0">
                <a:solidFill>
                  <a:schemeClr val="bg1"/>
                </a:solidFill>
              </a:rPr>
              <a:t>和单</a:t>
            </a:r>
            <a:r>
              <a:rPr sz="2000" spc="-15" dirty="0">
                <a:solidFill>
                  <a:schemeClr val="bg1"/>
                </a:solidFill>
              </a:rPr>
              <a:t>位</a:t>
            </a:r>
            <a:r>
              <a:rPr sz="2000" dirty="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971269-A6E0-474C-9D78-53B7D28A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885863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491" y="1098930"/>
            <a:ext cx="518850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C000"/>
                </a:solidFill>
              </a:rPr>
              <a:t>3</a:t>
            </a:r>
            <a:r>
              <a:rPr b="1" spc="-10" dirty="0">
                <a:solidFill>
                  <a:srgbClr val="FFC000"/>
                </a:solidFill>
              </a:rPr>
              <a:t> </a:t>
            </a:r>
            <a:r>
              <a:rPr b="1" dirty="0">
                <a:solidFill>
                  <a:srgbClr val="FFC000"/>
                </a:solidFill>
              </a:rPr>
              <a:t>开始录课</a:t>
            </a:r>
          </a:p>
          <a:p>
            <a:pPr marL="29146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chemeClr val="bg1"/>
                </a:solidFill>
              </a:rPr>
              <a:t>保持语音和视频打开，然</a:t>
            </a:r>
            <a:r>
              <a:rPr sz="2000" spc="-15" dirty="0">
                <a:solidFill>
                  <a:schemeClr val="bg1"/>
                </a:solidFill>
              </a:rPr>
              <a:t>后</a:t>
            </a:r>
            <a:r>
              <a:rPr sz="2000" dirty="0">
                <a:solidFill>
                  <a:schemeClr val="bg1"/>
                </a:solidFill>
              </a:rPr>
              <a:t>点击</a:t>
            </a:r>
            <a:r>
              <a:rPr sz="2000" spc="-10" dirty="0">
                <a:solidFill>
                  <a:schemeClr val="bg1"/>
                </a:solidFill>
              </a:rPr>
              <a:t>”</a:t>
            </a:r>
            <a:r>
              <a:rPr sz="2000" dirty="0">
                <a:solidFill>
                  <a:schemeClr val="bg1"/>
                </a:solidFill>
              </a:rPr>
              <a:t>录</a:t>
            </a:r>
            <a:r>
              <a:rPr sz="2000" spc="-15" dirty="0">
                <a:solidFill>
                  <a:schemeClr val="bg1"/>
                </a:solidFill>
              </a:rPr>
              <a:t>制</a:t>
            </a:r>
            <a:r>
              <a:rPr sz="2000" spc="-10" dirty="0">
                <a:solidFill>
                  <a:schemeClr val="bg1"/>
                </a:solidFill>
              </a:rPr>
              <a:t>”</a:t>
            </a:r>
            <a:r>
              <a:rPr sz="2000" dirty="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64637E-1D65-0247-892C-E8C2E270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8"/>
          <a:stretch/>
        </p:blipFill>
        <p:spPr>
          <a:xfrm>
            <a:off x="1752600" y="1905000"/>
            <a:ext cx="8686800" cy="4750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189" y="973073"/>
            <a:ext cx="148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C000"/>
                </a:solidFill>
              </a:rPr>
              <a:t>3</a:t>
            </a:r>
            <a:r>
              <a:rPr b="1" spc="-90" dirty="0">
                <a:solidFill>
                  <a:srgbClr val="FFC000"/>
                </a:solidFill>
              </a:rPr>
              <a:t> </a:t>
            </a:r>
            <a:r>
              <a:rPr b="1" dirty="0">
                <a:solidFill>
                  <a:srgbClr val="FFC000"/>
                </a:solidFill>
              </a:rPr>
              <a:t>开始录课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282" y="1340357"/>
            <a:ext cx="10445115" cy="822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点击开始录制后，会出现您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的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桌面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，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打开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幻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灯并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全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屏开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始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，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讲课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完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成后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点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击退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出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录制</a:t>
            </a:r>
            <a:r>
              <a:rPr sz="2000" spc="-15" dirty="0">
                <a:solidFill>
                  <a:schemeClr val="bg1"/>
                </a:solidFill>
                <a:latin typeface="等线"/>
                <a:cs typeface="等线"/>
              </a:rPr>
              <a:t>即</a:t>
            </a:r>
            <a:r>
              <a:rPr sz="2000" dirty="0">
                <a:solidFill>
                  <a:schemeClr val="bg1"/>
                </a:solidFill>
                <a:latin typeface="等线"/>
                <a:cs typeface="等线"/>
              </a:rPr>
              <a:t>可</a:t>
            </a: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注：此时您桌面所有操作都会被记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录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在视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频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中。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建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议您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提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前打</a:t>
            </a:r>
            <a:r>
              <a:rPr sz="1600" spc="15" dirty="0">
                <a:solidFill>
                  <a:srgbClr val="FFC000"/>
                </a:solidFill>
                <a:latin typeface="等线"/>
                <a:cs typeface="等线"/>
              </a:rPr>
              <a:t>开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PPT。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  <a:p>
            <a:pPr marL="414655">
              <a:lnSpc>
                <a:spcPct val="100000"/>
              </a:lnSpc>
            </a:pP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屏幕上方计时显示您已进行的讲课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时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长，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请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严格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把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控您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的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讲课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时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间，</a:t>
            </a:r>
            <a:r>
              <a:rPr sz="1600" spc="5" dirty="0">
                <a:solidFill>
                  <a:srgbClr val="FFC000"/>
                </a:solidFill>
                <a:latin typeface="等线"/>
                <a:cs typeface="等线"/>
              </a:rPr>
              <a:t>不</a:t>
            </a:r>
            <a:r>
              <a:rPr sz="1600" spc="-5" dirty="0">
                <a:solidFill>
                  <a:srgbClr val="FFC000"/>
                </a:solidFill>
                <a:latin typeface="等线"/>
                <a:cs typeface="等线"/>
              </a:rPr>
              <a:t>要超时</a:t>
            </a:r>
            <a:endParaRPr sz="1600" dirty="0">
              <a:solidFill>
                <a:srgbClr val="FFC000"/>
              </a:solidFill>
              <a:latin typeface="等线"/>
              <a:cs typeface="等线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9927" y="2156523"/>
            <a:ext cx="8952230" cy="4701540"/>
            <a:chOff x="1709927" y="2156523"/>
            <a:chExt cx="8952230" cy="4701540"/>
          </a:xfrm>
        </p:grpSpPr>
        <p:sp>
          <p:nvSpPr>
            <p:cNvPr id="5" name="object 5"/>
            <p:cNvSpPr/>
            <p:nvPr/>
          </p:nvSpPr>
          <p:spPr>
            <a:xfrm>
              <a:off x="1709927" y="2156523"/>
              <a:ext cx="8951976" cy="4701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4999" y="2351531"/>
              <a:ext cx="8382000" cy="44424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306</Words>
  <Application>Microsoft Macintosh PowerPoint</Application>
  <PresentationFormat>宽屏</PresentationFormat>
  <Paragraphs>78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Microsoft YaHei</vt:lpstr>
      <vt:lpstr>Microsoft YaHei</vt:lpstr>
      <vt:lpstr>Calibri</vt:lpstr>
      <vt:lpstr>Wingdings</vt:lpstr>
      <vt:lpstr>Office Theme</vt:lpstr>
      <vt:lpstr>亚洲睡眠医学会第三届睡眠大会ASSM 2021</vt:lpstr>
      <vt:lpstr>一、录课软件下载：</vt:lpstr>
      <vt:lpstr>二、Windows系统录制方法</vt:lpstr>
      <vt:lpstr>1. 安装好录课软件后双击图标打开软件</vt:lpstr>
      <vt:lpstr>2. 登录软件</vt:lpstr>
      <vt:lpstr>注意： 如系统提示“登录失败，有老师正在录制，请稍后重试”，则 说明有专家正在使用当前房间录课，请您更换其他房间号重新 尝试登录。或稍候片刻等当前专家录制完成后再登录开始您的 录课。</vt:lpstr>
      <vt:lpstr>3 开始录课 登录后点击您的头像并且设为主讲，此时系统默认显示您的名字和单位。</vt:lpstr>
      <vt:lpstr>3 开始录课 保持语音和视频打开，然后点击”录制”。</vt:lpstr>
      <vt:lpstr>3 开始录课</vt:lpstr>
      <vt:lpstr>4 完成录制</vt:lpstr>
      <vt:lpstr>如您的讲课视频有问题，可重新按照上述步骤进行录制。我们会以您最后一次上传的内容为最终 对外公布视频。</vt:lpstr>
      <vt:lpstr>三、MAC系统录制方法</vt:lpstr>
      <vt:lpstr>1.下载后打开.app文件 双击打开文件—进入系统偏好设置——安全性与隐私</vt:lpstr>
      <vt:lpstr>1.下载后打开.app文件 进入系统偏好设置—点击安全性与隐私</vt:lpstr>
      <vt:lpstr>1. 下载后打开.app文件 点击“仍要打开“—选择”打开”</vt:lpstr>
      <vt:lpstr>1. 下载后打开.app文件 依次选择如下红框内容，允许APP使用麦克风与摄像头</vt:lpstr>
      <vt:lpstr>1. 下载后打开.app文件 打开系统偏好设置，在隐私栏目中将屏幕录制、麦克风、摄像头选项内的会 务通云录制APP权限点选打钩</vt:lpstr>
      <vt:lpstr>2. 登录软件</vt:lpstr>
      <vt:lpstr>注意： 如系统提示“登录失败，有老师正在录制，请稍后重试”，则 说明有专家正在使用当前房间录课，请您更换其他房间号重新 尝试登录。或稍候片刻等当前专家录制完成后再登录开始您的 录课。</vt:lpstr>
      <vt:lpstr>3 开始录课 登录后点击您的头像并且设为主讲，此时系统默认显示您的名字和单位。</vt:lpstr>
      <vt:lpstr>3 开始录课 保持语音和视频打开，然后点击”录制”。</vt:lpstr>
      <vt:lpstr>3 开始录课</vt:lpstr>
      <vt:lpstr>4 完成录制</vt:lpstr>
      <vt:lpstr>如您的讲课视频有问题，可重新按照上述步骤进行录制。我们会以您最后一次上传的内容为最终 对外公布视频。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中华医学会第十七次 全国耳鼻咽喉头颈外科学术会议</dc:title>
  <dc:creator>志龙 田</dc:creator>
  <cp:lastModifiedBy>Li Lazy</cp:lastModifiedBy>
  <cp:revision>9</cp:revision>
  <dcterms:created xsi:type="dcterms:W3CDTF">2021-04-20T07:10:07Z</dcterms:created>
  <dcterms:modified xsi:type="dcterms:W3CDTF">2021-04-20T12:25:54Z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2021-04-20T00:00:00Z</vt:filetime>
  </property>
</Properties>
</file>