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5112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1"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 d="100"/>
          <a:sy n="10" d="100"/>
        </p:scale>
        <p:origin x="1316" y="-428"/>
      </p:cViewPr>
      <p:guideLst>
        <p:guide orient="horz" pos="16101"/>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8366281"/>
            <a:ext cx="24480361" cy="17797568"/>
          </a:xfrm>
        </p:spPr>
        <p:txBody>
          <a:bodyPr anchor="b"/>
          <a:lstStyle>
            <a:lvl1pPr algn="ctr">
              <a:defRPr sz="18898"/>
            </a:lvl1pPr>
          </a:lstStyle>
          <a:p>
            <a:r>
              <a:rPr lang="zh-CN" altLang="en-US"/>
              <a:t>单击此处编辑母版标题样式</a:t>
            </a:r>
            <a:endParaRPr lang="en-US" dirty="0"/>
          </a:p>
        </p:txBody>
      </p:sp>
      <p:sp>
        <p:nvSpPr>
          <p:cNvPr id="3" name="Subtitle 2"/>
          <p:cNvSpPr>
            <a:spLocks noGrp="1"/>
          </p:cNvSpPr>
          <p:nvPr>
            <p:ph type="subTitle" idx="1"/>
          </p:nvPr>
        </p:nvSpPr>
        <p:spPr>
          <a:xfrm>
            <a:off x="3600053" y="26850192"/>
            <a:ext cx="21600319" cy="12342326"/>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107262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121262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721703"/>
            <a:ext cx="6210092" cy="4332240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980031" y="2721703"/>
            <a:ext cx="18270270" cy="4332240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280604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111542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65030" y="12744683"/>
            <a:ext cx="24840367" cy="21264777"/>
          </a:xfrm>
        </p:spPr>
        <p:txBody>
          <a:bodyPr anchor="b"/>
          <a:lstStyle>
            <a:lvl1pPr>
              <a:defRPr sz="18898"/>
            </a:lvl1pPr>
          </a:lstStyle>
          <a:p>
            <a:r>
              <a:rPr lang="zh-CN" altLang="en-US"/>
              <a:t>单击此处编辑母版标题样式</a:t>
            </a:r>
            <a:endParaRPr lang="en-US" dirty="0"/>
          </a:p>
        </p:txBody>
      </p:sp>
      <p:sp>
        <p:nvSpPr>
          <p:cNvPr id="3" name="Text Placeholder 2"/>
          <p:cNvSpPr>
            <a:spLocks noGrp="1"/>
          </p:cNvSpPr>
          <p:nvPr>
            <p:ph type="body" idx="1"/>
          </p:nvPr>
        </p:nvSpPr>
        <p:spPr>
          <a:xfrm>
            <a:off x="1965030" y="34210633"/>
            <a:ext cx="24840367" cy="11182644"/>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229063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980029" y="13608513"/>
            <a:ext cx="12240181" cy="32435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4580215" y="13608513"/>
            <a:ext cx="12240181" cy="32435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10111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983780" y="2721714"/>
            <a:ext cx="24840367" cy="988096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983784" y="12531669"/>
            <a:ext cx="12183928" cy="6141577"/>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CN" altLang="en-US"/>
              <a:t>单击此处编辑母版文本样式</a:t>
            </a:r>
          </a:p>
        </p:txBody>
      </p:sp>
      <p:sp>
        <p:nvSpPr>
          <p:cNvPr id="4" name="Content Placeholder 3"/>
          <p:cNvSpPr>
            <a:spLocks noGrp="1"/>
          </p:cNvSpPr>
          <p:nvPr>
            <p:ph sz="half" idx="2"/>
          </p:nvPr>
        </p:nvSpPr>
        <p:spPr>
          <a:xfrm>
            <a:off x="1983784" y="18673247"/>
            <a:ext cx="12183928" cy="2746553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4580217" y="12531669"/>
            <a:ext cx="12243932" cy="6141577"/>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CN" altLang="en-US"/>
              <a:t>单击此处编辑母版文本样式</a:t>
            </a:r>
          </a:p>
        </p:txBody>
      </p:sp>
      <p:sp>
        <p:nvSpPr>
          <p:cNvPr id="6" name="Content Placeholder 5"/>
          <p:cNvSpPr>
            <a:spLocks noGrp="1"/>
          </p:cNvSpPr>
          <p:nvPr>
            <p:ph sz="quarter" idx="4"/>
          </p:nvPr>
        </p:nvSpPr>
        <p:spPr>
          <a:xfrm>
            <a:off x="14580217" y="18673247"/>
            <a:ext cx="12243932" cy="2746553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278827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414609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90214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3408045"/>
            <a:ext cx="9288887" cy="11928158"/>
          </a:xfrm>
        </p:spPr>
        <p:txBody>
          <a:bodyPr anchor="b"/>
          <a:lstStyle>
            <a:lvl1pPr>
              <a:defRPr sz="10079"/>
            </a:lvl1pPr>
          </a:lstStyle>
          <a:p>
            <a:r>
              <a:rPr lang="zh-CN" altLang="en-US"/>
              <a:t>单击此处编辑母版标题样式</a:t>
            </a:r>
            <a:endParaRPr lang="en-US" dirty="0"/>
          </a:p>
        </p:txBody>
      </p:sp>
      <p:sp>
        <p:nvSpPr>
          <p:cNvPr id="3" name="Content Placeholder 2"/>
          <p:cNvSpPr>
            <a:spLocks noGrp="1"/>
          </p:cNvSpPr>
          <p:nvPr>
            <p:ph idx="1"/>
          </p:nvPr>
        </p:nvSpPr>
        <p:spPr>
          <a:xfrm>
            <a:off x="12243932" y="7360442"/>
            <a:ext cx="14580215" cy="3632881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983780" y="15336203"/>
            <a:ext cx="9288887" cy="28412212"/>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39735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3408045"/>
            <a:ext cx="9288887" cy="11928158"/>
          </a:xfrm>
        </p:spPr>
        <p:txBody>
          <a:bodyPr anchor="b"/>
          <a:lstStyle>
            <a:lvl1pPr>
              <a:defRPr sz="1007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243932" y="7360442"/>
            <a:ext cx="14580215" cy="3632881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zh-CN" altLang="en-US"/>
              <a:t>单击图标添加图片</a:t>
            </a:r>
            <a:endParaRPr lang="en-US" dirty="0"/>
          </a:p>
        </p:txBody>
      </p:sp>
      <p:sp>
        <p:nvSpPr>
          <p:cNvPr id="4" name="Text Placeholder 3"/>
          <p:cNvSpPr>
            <a:spLocks noGrp="1"/>
          </p:cNvSpPr>
          <p:nvPr>
            <p:ph type="body" sz="half" idx="2"/>
          </p:nvPr>
        </p:nvSpPr>
        <p:spPr>
          <a:xfrm>
            <a:off x="1983780" y="15336203"/>
            <a:ext cx="9288887" cy="28412212"/>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5F2DF5C-A86A-4482-AC10-37FB9E064D4D}" type="datetimeFigureOut">
              <a:rPr lang="zh-CN" altLang="en-US" smtClean="0"/>
              <a:t>2021/10/8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15669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721714"/>
            <a:ext cx="24840367" cy="988096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980029" y="13608513"/>
            <a:ext cx="24840367" cy="3243559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980029" y="47381303"/>
            <a:ext cx="6480096" cy="2721703"/>
          </a:xfrm>
          <a:prstGeom prst="rect">
            <a:avLst/>
          </a:prstGeom>
        </p:spPr>
        <p:txBody>
          <a:bodyPr vert="horz" lIns="91440" tIns="45720" rIns="91440" bIns="45720" rtlCol="0" anchor="ctr"/>
          <a:lstStyle>
            <a:lvl1pPr algn="l">
              <a:defRPr sz="3780">
                <a:solidFill>
                  <a:schemeClr val="tx1">
                    <a:tint val="75000"/>
                  </a:schemeClr>
                </a:solidFill>
              </a:defRPr>
            </a:lvl1pPr>
          </a:lstStyle>
          <a:p>
            <a:fld id="{55F2DF5C-A86A-4482-AC10-37FB9E064D4D}" type="datetimeFigureOut">
              <a:rPr lang="zh-CN" altLang="en-US" smtClean="0"/>
              <a:t>2021/10/8</a:t>
            </a:fld>
            <a:endParaRPr lang="zh-CN" altLang="en-US"/>
          </a:p>
        </p:txBody>
      </p:sp>
      <p:sp>
        <p:nvSpPr>
          <p:cNvPr id="5" name="Footer Placeholder 4"/>
          <p:cNvSpPr>
            <a:spLocks noGrp="1"/>
          </p:cNvSpPr>
          <p:nvPr>
            <p:ph type="ftr" sz="quarter" idx="3"/>
          </p:nvPr>
        </p:nvSpPr>
        <p:spPr>
          <a:xfrm>
            <a:off x="9540141" y="47381303"/>
            <a:ext cx="9720143" cy="272170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0340300" y="47381303"/>
            <a:ext cx="6480096" cy="2721703"/>
          </a:xfrm>
          <a:prstGeom prst="rect">
            <a:avLst/>
          </a:prstGeom>
        </p:spPr>
        <p:txBody>
          <a:bodyPr vert="horz" lIns="91440" tIns="45720" rIns="91440" bIns="45720" rtlCol="0" anchor="ctr"/>
          <a:lstStyle>
            <a:lvl1pPr algn="r">
              <a:defRPr sz="3780">
                <a:solidFill>
                  <a:schemeClr val="tx1">
                    <a:tint val="75000"/>
                  </a:schemeClr>
                </a:solidFill>
              </a:defRPr>
            </a:lvl1pPr>
          </a:lstStyle>
          <a:p>
            <a:fld id="{CFDC63A5-A41A-4776-ABFE-E6973EA5453E}" type="slidenum">
              <a:rPr lang="zh-CN" altLang="en-US" smtClean="0"/>
              <a:t>‹#›</a:t>
            </a:fld>
            <a:endParaRPr lang="zh-CN" altLang="en-US"/>
          </a:p>
        </p:txBody>
      </p:sp>
    </p:spTree>
    <p:extLst>
      <p:ext uri="{BB962C8B-B14F-4D97-AF65-F5344CB8AC3E}">
        <p14:creationId xmlns:p14="http://schemas.microsoft.com/office/powerpoint/2010/main" val="1648046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35">
            <a:extLst>
              <a:ext uri="{FF2B5EF4-FFF2-40B4-BE49-F238E27FC236}">
                <a16:creationId xmlns:a16="http://schemas.microsoft.com/office/drawing/2014/main" id="{87AE493D-D075-42EE-B19A-B025F5689C36}"/>
              </a:ext>
            </a:extLst>
          </p:cNvPr>
          <p:cNvSpPr/>
          <p:nvPr/>
        </p:nvSpPr>
        <p:spPr>
          <a:xfrm>
            <a:off x="8701124" y="43581801"/>
            <a:ext cx="12867327" cy="1201776"/>
          </a:xfrm>
          <a:prstGeom prst="rect">
            <a:avLst/>
          </a:prstGeom>
          <a:solidFill>
            <a:srgbClr val="FFFFFF">
              <a:alpha val="0"/>
            </a:srgbClr>
          </a:solidFill>
          <a:ln w="12700">
            <a:miter lim="400000"/>
          </a:ln>
        </p:spPr>
        <p:txBody>
          <a:bodyPr lIns="45640" rIns="45640">
            <a:spAutoFit/>
          </a:bodyPr>
          <a:lstStyle/>
          <a:p>
            <a:pPr algn="ctr" defTabSz="4171226">
              <a:lnSpc>
                <a:spcPct val="80000"/>
              </a:lnSpc>
              <a:spcBef>
                <a:spcPts val="301"/>
              </a:spcBef>
              <a:defRPr sz="2800" b="1">
                <a:solidFill>
                  <a:srgbClr val="009999"/>
                </a:solidFill>
              </a:defRPr>
            </a:pPr>
            <a:endParaRPr lang="en-US" sz="2796" b="1" kern="0" dirty="0">
              <a:solidFill>
                <a:prstClr val="black"/>
              </a:solidFill>
            </a:endParaRPr>
          </a:p>
          <a:p>
            <a:pPr algn="ctr" defTabSz="4171226">
              <a:lnSpc>
                <a:spcPct val="80000"/>
              </a:lnSpc>
              <a:spcBef>
                <a:spcPts val="301"/>
              </a:spcBef>
              <a:defRPr sz="2800" b="1">
                <a:solidFill>
                  <a:srgbClr val="009999"/>
                </a:solidFill>
              </a:defRPr>
            </a:pPr>
            <a:r>
              <a:rPr sz="2796" b="1" kern="0" dirty="0">
                <a:solidFill>
                  <a:prstClr val="black"/>
                </a:solidFill>
              </a:rPr>
              <a:t>Tel: </a:t>
            </a:r>
            <a:endParaRPr lang="en-US" sz="2796" b="1" kern="0" dirty="0">
              <a:solidFill>
                <a:prstClr val="black"/>
              </a:solidFill>
            </a:endParaRPr>
          </a:p>
          <a:p>
            <a:pPr algn="ctr" defTabSz="4171226">
              <a:lnSpc>
                <a:spcPct val="80000"/>
              </a:lnSpc>
              <a:spcBef>
                <a:spcPts val="301"/>
              </a:spcBef>
              <a:defRPr sz="2800" b="1">
                <a:solidFill>
                  <a:srgbClr val="009999"/>
                </a:solidFill>
              </a:defRPr>
            </a:pPr>
            <a:r>
              <a:rPr sz="2796" b="1" kern="0" dirty="0">
                <a:solidFill>
                  <a:prstClr val="black"/>
                </a:solidFill>
              </a:rPr>
              <a:t>E-Mail</a:t>
            </a:r>
            <a:r>
              <a:rPr lang="en-US" sz="2796" b="1" kern="0" dirty="0">
                <a:solidFill>
                  <a:prstClr val="black"/>
                </a:solidFill>
              </a:rPr>
              <a:t>:</a:t>
            </a:r>
          </a:p>
        </p:txBody>
      </p:sp>
      <p:sp>
        <p:nvSpPr>
          <p:cNvPr id="24" name="Shape 37">
            <a:extLst>
              <a:ext uri="{FF2B5EF4-FFF2-40B4-BE49-F238E27FC236}">
                <a16:creationId xmlns:a16="http://schemas.microsoft.com/office/drawing/2014/main" id="{17811D52-9488-4202-80E0-0F9BF60638C1}"/>
              </a:ext>
            </a:extLst>
          </p:cNvPr>
          <p:cNvSpPr/>
          <p:nvPr/>
        </p:nvSpPr>
        <p:spPr>
          <a:xfrm>
            <a:off x="681507" y="9426222"/>
            <a:ext cx="14029022" cy="13295658"/>
          </a:xfrm>
          <a:prstGeom prst="rect">
            <a:avLst/>
          </a:prstGeom>
          <a:ln w="12700">
            <a:miter lim="400000"/>
          </a:ln>
        </p:spPr>
        <p:txBody>
          <a:bodyPr wrap="square" lIns="222138" tIns="222138" rIns="222138" bIns="222138" anchor="ctr">
            <a:spAutoFit/>
          </a:bodyPr>
          <a:lstStyle/>
          <a:p>
            <a:pPr algn="just" defTabSz="4436334">
              <a:defRPr sz="4800" b="1">
                <a:solidFill>
                  <a:srgbClr val="0000CC"/>
                </a:solidFill>
              </a:defRPr>
            </a:pPr>
            <a:r>
              <a:rPr sz="4793" b="1" kern="0" dirty="0">
                <a:solidFill>
                  <a:srgbClr val="0000CC"/>
                </a:solidFill>
              </a:rPr>
              <a:t>I. </a:t>
            </a:r>
            <a:r>
              <a:rPr sz="4793" b="1" kern="0" dirty="0">
                <a:solidFill>
                  <a:srgbClr val="0000CC"/>
                </a:solidFill>
                <a:sym typeface="+mn-ea"/>
              </a:rPr>
              <a:t>INTRODUCTION </a:t>
            </a:r>
            <a:endParaRPr sz="4793" b="1" kern="0" dirty="0">
              <a:solidFill>
                <a:srgbClr val="0000CC"/>
              </a:solidFill>
            </a:endParaRPr>
          </a:p>
          <a:p>
            <a:pPr indent="719197" algn="just" defTabSz="4436334">
              <a:defRPr sz="3600">
                <a:solidFill>
                  <a:srgbClr val="808080"/>
                </a:solidFill>
              </a:defRPr>
            </a:pPr>
            <a:r>
              <a:rPr lang="en-US" altLang="zh-CN" sz="3595" kern="0" dirty="0">
                <a:solidFill>
                  <a:prstClr val="black"/>
                </a:solidFill>
                <a:sym typeface="+mn-ea"/>
              </a:rPr>
              <a:t>The fast start-stop of the flexible DC distribution system is the basis of ensuring the safe and reliable operation of the flexible DC distribution system. Therefore, the start-stop control of the flexible DC distribution system is studied in this paper. Firstly, the typical structure of the flexible DC distribution system is given. Then, the timing and logic of the access and exit of different power supply and load and start and stop of system are designed. Finally, the overall operation of modular multi-level converter, DC transformer and DC distribution system during start-up process is analyzed by simulation. The research results can be used for reference in theoretical research and engineering practice of the flexible DC distribution system. </a:t>
            </a:r>
          </a:p>
          <a:p>
            <a:pPr indent="719197" algn="just" defTabSz="4436334">
              <a:defRPr sz="3600">
                <a:solidFill>
                  <a:srgbClr val="808080"/>
                </a:solidFill>
              </a:defRPr>
            </a:pPr>
            <a:endParaRPr sz="3595" kern="0" dirty="0">
              <a:solidFill>
                <a:prstClr val="black"/>
              </a:solidFill>
            </a:endParaRPr>
          </a:p>
          <a:p>
            <a:pPr algn="just" defTabSz="4436334">
              <a:defRPr sz="2000">
                <a:solidFill>
                  <a:srgbClr val="808080"/>
                </a:solidFill>
              </a:defRPr>
            </a:pPr>
            <a:endParaRPr sz="1997" kern="0" dirty="0">
              <a:solidFill>
                <a:srgbClr val="808080"/>
              </a:solidFill>
            </a:endParaRPr>
          </a:p>
          <a:p>
            <a:pPr algn="just" defTabSz="4436334">
              <a:defRPr sz="4800" b="1">
                <a:solidFill>
                  <a:srgbClr val="0000CC"/>
                </a:solidFill>
              </a:defRPr>
            </a:pPr>
            <a:r>
              <a:rPr sz="4793" b="1" kern="0" dirty="0">
                <a:solidFill>
                  <a:srgbClr val="0000CC"/>
                </a:solidFill>
                <a:sym typeface="+mn-ea"/>
              </a:rPr>
              <a:t>II.</a:t>
            </a:r>
            <a:r>
              <a:rPr lang="en-US" sz="4793" b="1" kern="0" dirty="0">
                <a:solidFill>
                  <a:srgbClr val="0000CC"/>
                </a:solidFill>
                <a:sym typeface="+mn-ea"/>
              </a:rPr>
              <a:t> INTRODUCTION OF THE SYSTEM </a:t>
            </a:r>
            <a:endParaRPr sz="4793" b="1" kern="0" dirty="0">
              <a:solidFill>
                <a:srgbClr val="0000CC"/>
              </a:solidFill>
            </a:endParaRPr>
          </a:p>
          <a:p>
            <a:pPr indent="719197" algn="just" defTabSz="4436334">
              <a:defRPr sz="3600">
                <a:solidFill>
                  <a:srgbClr val="808080"/>
                </a:solidFill>
              </a:defRPr>
            </a:pPr>
            <a:r>
              <a:rPr lang="en-US" sz="3595" kern="0" dirty="0">
                <a:solidFill>
                  <a:prstClr val="black"/>
                </a:solidFill>
                <a:sym typeface="+mn-ea"/>
              </a:rPr>
              <a:t>A typical ±10kV/±375V flexible DC power system structure is shown in Figure 1. In order to realize the function of power transfer and improve the power supply reliability of the distribution network, the system adopts a "star" network topology with three independent AC power sources. In order to improve the power quality of the AC distribution network connected to the DC power distribution system, the three-terminal AC system and the medium voltage DC power distribution bus are connected by a fully-controlled voltage source converter.</a:t>
            </a:r>
            <a:endParaRPr sz="3595" kern="0" dirty="0">
              <a:solidFill>
                <a:prstClr val="black"/>
              </a:solidFill>
            </a:endParaRPr>
          </a:p>
        </p:txBody>
      </p:sp>
      <p:sp>
        <p:nvSpPr>
          <p:cNvPr id="25" name="Shape 39">
            <a:extLst>
              <a:ext uri="{FF2B5EF4-FFF2-40B4-BE49-F238E27FC236}">
                <a16:creationId xmlns:a16="http://schemas.microsoft.com/office/drawing/2014/main" id="{4F35D53C-6597-4BDD-B00E-F3CB4D73F8B6}"/>
              </a:ext>
            </a:extLst>
          </p:cNvPr>
          <p:cNvSpPr/>
          <p:nvPr/>
        </p:nvSpPr>
        <p:spPr>
          <a:xfrm>
            <a:off x="21483040" y="44047741"/>
            <a:ext cx="7353675" cy="495971"/>
          </a:xfrm>
          <a:prstGeom prst="rect">
            <a:avLst/>
          </a:prstGeom>
          <a:solidFill>
            <a:srgbClr val="FFFFFF">
              <a:alpha val="0"/>
            </a:srgbClr>
          </a:solidFill>
          <a:ln w="12700">
            <a:miter lim="400000"/>
          </a:ln>
        </p:spPr>
        <p:txBody>
          <a:bodyPr wrap="square" lIns="45640" rIns="45640">
            <a:spAutoFit/>
          </a:bodyPr>
          <a:lstStyle>
            <a:lvl1pPr algn="ctr" defTabSz="4176395">
              <a:lnSpc>
                <a:spcPct val="80000"/>
              </a:lnSpc>
              <a:spcBef>
                <a:spcPts val="300"/>
              </a:spcBef>
              <a:defRPr sz="2800" b="1">
                <a:solidFill>
                  <a:srgbClr val="009999"/>
                </a:solidFill>
              </a:defRPr>
            </a:lvl1pPr>
          </a:lstStyle>
          <a:p>
            <a:pPr defTabSz="4169295">
              <a:spcBef>
                <a:spcPts val="299"/>
              </a:spcBef>
            </a:pPr>
            <a:r>
              <a:rPr lang="en-GB" sz="3205" kern="0" dirty="0">
                <a:solidFill>
                  <a:prstClr val="black">
                    <a:lumMod val="65000"/>
                    <a:lumOff val="35000"/>
                  </a:prstClr>
                </a:solidFill>
                <a:sym typeface="+mn-ea"/>
              </a:rPr>
              <a:t>Paper ID:</a:t>
            </a:r>
            <a:endParaRPr lang="en-US" sz="3205" kern="0" dirty="0"/>
          </a:p>
        </p:txBody>
      </p:sp>
      <p:sp>
        <p:nvSpPr>
          <p:cNvPr id="26" name="文本框 25">
            <a:extLst>
              <a:ext uri="{FF2B5EF4-FFF2-40B4-BE49-F238E27FC236}">
                <a16:creationId xmlns:a16="http://schemas.microsoft.com/office/drawing/2014/main" id="{C68E5040-30CE-4B2D-B30F-C20DA2AD246D}"/>
              </a:ext>
            </a:extLst>
          </p:cNvPr>
          <p:cNvSpPr txBox="1"/>
          <p:nvPr/>
        </p:nvSpPr>
        <p:spPr>
          <a:xfrm>
            <a:off x="1198114" y="31860915"/>
            <a:ext cx="11495341" cy="553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40" tIns="45640" rIns="45640" bIns="45640" numCol="1" spcCol="38100" rtlCol="0" anchor="t">
            <a:spAutoFit/>
          </a:bodyPr>
          <a:lstStyle/>
          <a:p>
            <a:pPr algn="ctr" defTabSz="912846" hangingPunct="0"/>
            <a:r>
              <a:rPr lang="en-US" altLang="zh-CN" sz="3000" kern="0" dirty="0">
                <a:solidFill>
                  <a:prstClr val="black"/>
                </a:solidFill>
              </a:rPr>
              <a:t>Fig. 1 Topology of medium-voltage DC power distribution system.</a:t>
            </a:r>
            <a:endParaRPr lang="zh-CN" altLang="en-US" sz="3000" kern="0" dirty="0">
              <a:solidFill>
                <a:prstClr val="black"/>
              </a:solidFill>
            </a:endParaRPr>
          </a:p>
        </p:txBody>
      </p:sp>
      <p:sp>
        <p:nvSpPr>
          <p:cNvPr id="27" name="文本框 26">
            <a:extLst>
              <a:ext uri="{FF2B5EF4-FFF2-40B4-BE49-F238E27FC236}">
                <a16:creationId xmlns:a16="http://schemas.microsoft.com/office/drawing/2014/main" id="{1BB2C430-39E2-4AF6-82AD-5C6F68D7F77F}"/>
              </a:ext>
            </a:extLst>
          </p:cNvPr>
          <p:cNvSpPr txBox="1"/>
          <p:nvPr/>
        </p:nvSpPr>
        <p:spPr>
          <a:xfrm>
            <a:off x="14675100" y="18735815"/>
            <a:ext cx="6940952" cy="10154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40" tIns="45640" rIns="45640" bIns="45640" numCol="1" spcCol="38100" rtlCol="0" anchor="t">
            <a:spAutoFit/>
          </a:bodyPr>
          <a:lstStyle/>
          <a:p>
            <a:pPr algn="ctr" defTabSz="912846" hangingPunct="0"/>
            <a:r>
              <a:rPr lang="en-US" altLang="zh-CN" sz="3000" kern="0" dirty="0">
                <a:solidFill>
                  <a:prstClr val="black"/>
                </a:solidFill>
              </a:rPr>
              <a:t>Fig. 2  Flowchart of the start-up of DC power distribution system.</a:t>
            </a:r>
            <a:endParaRPr lang="zh-CN" altLang="en-US" sz="3000" kern="0" dirty="0">
              <a:solidFill>
                <a:prstClr val="black"/>
              </a:solidFill>
            </a:endParaRPr>
          </a:p>
        </p:txBody>
      </p:sp>
      <p:sp>
        <p:nvSpPr>
          <p:cNvPr id="28" name="文本框 27">
            <a:extLst>
              <a:ext uri="{FF2B5EF4-FFF2-40B4-BE49-F238E27FC236}">
                <a16:creationId xmlns:a16="http://schemas.microsoft.com/office/drawing/2014/main" id="{8FB258D2-E2CA-40C5-B7EF-05F45B20B3AA}"/>
              </a:ext>
            </a:extLst>
          </p:cNvPr>
          <p:cNvSpPr txBox="1"/>
          <p:nvPr/>
        </p:nvSpPr>
        <p:spPr>
          <a:xfrm>
            <a:off x="15690666" y="33928491"/>
            <a:ext cx="12360606" cy="1935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40" tIns="45640" rIns="45640" bIns="45640" numCol="1" spcCol="38100" rtlCol="0" anchor="t">
            <a:spAutoFit/>
          </a:bodyPr>
          <a:lstStyle/>
          <a:p>
            <a:pPr algn="ctr" defTabSz="912846" hangingPunct="0"/>
            <a:r>
              <a:rPr lang="en-US" altLang="zh-CN" sz="3000" kern="0" dirty="0">
                <a:solidFill>
                  <a:prstClr val="black"/>
                </a:solidFill>
              </a:rPr>
              <a:t>Fig. 4 Simulation results of start-up process of DC power distribution system.</a:t>
            </a:r>
          </a:p>
          <a:p>
            <a:pPr algn="ctr" defTabSz="912846"/>
            <a:r>
              <a:rPr lang="en-US" altLang="zh-CN" sz="3000" kern="0" dirty="0">
                <a:solidFill>
                  <a:prstClr val="black"/>
                </a:solidFill>
              </a:rPr>
              <a:t>(a) DC voltage of Tangjia Station, (b) Active power and reactive power of Tangjia Station (c) DC voltage of Jishan Station (d) Active power and reactive power of Jishan Station (e) DC voltage of DC transformer</a:t>
            </a:r>
          </a:p>
        </p:txBody>
      </p:sp>
      <p:sp>
        <p:nvSpPr>
          <p:cNvPr id="29" name="Shape 37">
            <a:extLst>
              <a:ext uri="{FF2B5EF4-FFF2-40B4-BE49-F238E27FC236}">
                <a16:creationId xmlns:a16="http://schemas.microsoft.com/office/drawing/2014/main" id="{61E609C4-3B3A-465F-B695-01849F82BDD6}"/>
              </a:ext>
            </a:extLst>
          </p:cNvPr>
          <p:cNvSpPr/>
          <p:nvPr/>
        </p:nvSpPr>
        <p:spPr>
          <a:xfrm>
            <a:off x="917333" y="33054079"/>
            <a:ext cx="14029022" cy="9469488"/>
          </a:xfrm>
          <a:prstGeom prst="rect">
            <a:avLst/>
          </a:prstGeom>
          <a:ln w="12700">
            <a:miter lim="400000"/>
          </a:ln>
        </p:spPr>
        <p:txBody>
          <a:bodyPr wrap="square" lIns="222138" tIns="222138" rIns="222138" bIns="222138" anchor="ctr">
            <a:spAutoFit/>
          </a:bodyPr>
          <a:lstStyle/>
          <a:p>
            <a:pPr algn="just" defTabSz="4436334">
              <a:defRPr sz="4800" b="1">
                <a:solidFill>
                  <a:srgbClr val="0000CC"/>
                </a:solidFill>
              </a:defRPr>
            </a:pPr>
            <a:r>
              <a:rPr sz="4793" b="1" kern="0" dirty="0">
                <a:solidFill>
                  <a:srgbClr val="0000CC"/>
                </a:solidFill>
                <a:latin typeface="等线" panose="02010600030101010101" charset="-122"/>
                <a:ea typeface="等线" panose="02010600030101010101" charset="-122"/>
              </a:rPr>
              <a:t>Ⅲ</a:t>
            </a:r>
            <a:r>
              <a:rPr sz="4793" b="1" kern="0" dirty="0">
                <a:solidFill>
                  <a:srgbClr val="0000CC"/>
                </a:solidFill>
                <a:sym typeface="+mn-ea"/>
              </a:rPr>
              <a:t>. START AND STOP CONTROL </a:t>
            </a:r>
            <a:endParaRPr sz="4793" b="1" kern="0" dirty="0">
              <a:solidFill>
                <a:srgbClr val="0000CC"/>
              </a:solidFill>
            </a:endParaRPr>
          </a:p>
          <a:p>
            <a:pPr indent="719197" algn="just" defTabSz="4436334">
              <a:defRPr sz="3600">
                <a:solidFill>
                  <a:srgbClr val="808080"/>
                </a:solidFill>
              </a:defRPr>
            </a:pPr>
            <a:r>
              <a:rPr lang="en-US" altLang="zh-CN" sz="3595" kern="0" dirty="0">
                <a:solidFill>
                  <a:prstClr val="black"/>
                </a:solidFill>
                <a:sym typeface="+mn-ea"/>
              </a:rPr>
              <a:t>The core of DC distribution system start-up is to establish a stable DC voltage, followed by converter power control. If there is a bi-directional controllable energy storage device in the system, it can be connected to the system in the next link to suppress the power fluctuation caused by the access to renewable energy; then it can be connected to renewable energy, and finally to AC and DC loads. According to this idea, the starting process of DC distribution system is shown in Figure 2.</a:t>
            </a:r>
          </a:p>
          <a:p>
            <a:pPr indent="719197" algn="just" defTabSz="4436334">
              <a:defRPr sz="3600">
                <a:solidFill>
                  <a:srgbClr val="808080"/>
                </a:solidFill>
              </a:defRPr>
            </a:pPr>
            <a:r>
              <a:rPr sz="3595" kern="0" dirty="0">
                <a:solidFill>
                  <a:prstClr val="black"/>
                </a:solidFill>
              </a:rPr>
              <a:t>The shutdown process of the DC power distribution system is opposite to the startup process. The principle of normal outage is to ensure the stability of the DC voltage during the outage process and to stop the operation according to the controllable degree. Therefore, the outage control first removes the load, then removes the renewable energy such as wind power, photovoltaics, and then cuts off the energy storage device, and finally cuts off the voltage source type inverter that controls the DC voltage, as shown in Figure3.</a:t>
            </a:r>
          </a:p>
        </p:txBody>
      </p:sp>
      <p:sp>
        <p:nvSpPr>
          <p:cNvPr id="30" name="文本框 29">
            <a:extLst>
              <a:ext uri="{FF2B5EF4-FFF2-40B4-BE49-F238E27FC236}">
                <a16:creationId xmlns:a16="http://schemas.microsoft.com/office/drawing/2014/main" id="{84496CD9-7CD1-470F-AD64-8A2B3D2FD491}"/>
              </a:ext>
            </a:extLst>
          </p:cNvPr>
          <p:cNvSpPr txBox="1"/>
          <p:nvPr/>
        </p:nvSpPr>
        <p:spPr>
          <a:xfrm>
            <a:off x="21742855" y="18736454"/>
            <a:ext cx="6257679" cy="10154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640" tIns="45640" rIns="45640" bIns="45640" numCol="1" spcCol="38100" rtlCol="0" anchor="t">
            <a:spAutoFit/>
          </a:bodyPr>
          <a:lstStyle/>
          <a:p>
            <a:pPr algn="ctr" defTabSz="912846" hangingPunct="0"/>
            <a:r>
              <a:rPr lang="en-US" altLang="zh-CN" sz="3000" kern="0" dirty="0">
                <a:solidFill>
                  <a:prstClr val="black"/>
                </a:solidFill>
              </a:rPr>
              <a:t>Fig. 3 Flow chart of the shutdown of DC power distribution system.</a:t>
            </a:r>
            <a:endParaRPr lang="zh-CN" altLang="en-US" sz="3000" kern="0" dirty="0">
              <a:solidFill>
                <a:prstClr val="black"/>
              </a:solidFill>
            </a:endParaRPr>
          </a:p>
        </p:txBody>
      </p:sp>
      <p:sp>
        <p:nvSpPr>
          <p:cNvPr id="31" name="Shape 37">
            <a:extLst>
              <a:ext uri="{FF2B5EF4-FFF2-40B4-BE49-F238E27FC236}">
                <a16:creationId xmlns:a16="http://schemas.microsoft.com/office/drawing/2014/main" id="{B599E793-8AF9-4160-89C3-461DF0B86C2E}"/>
              </a:ext>
            </a:extLst>
          </p:cNvPr>
          <p:cNvSpPr/>
          <p:nvPr/>
        </p:nvSpPr>
        <p:spPr>
          <a:xfrm>
            <a:off x="15002677" y="36723188"/>
            <a:ext cx="12998496" cy="6164956"/>
          </a:xfrm>
          <a:prstGeom prst="rect">
            <a:avLst/>
          </a:prstGeom>
          <a:ln w="12700">
            <a:miter lim="400000"/>
          </a:ln>
        </p:spPr>
        <p:txBody>
          <a:bodyPr wrap="square" lIns="222138" tIns="222138" rIns="222138" bIns="222138" anchor="ctr">
            <a:spAutoFit/>
          </a:bodyPr>
          <a:lstStyle/>
          <a:p>
            <a:pPr algn="just" defTabSz="4436334">
              <a:defRPr sz="4800" b="1">
                <a:solidFill>
                  <a:srgbClr val="0000CC"/>
                </a:solidFill>
              </a:defRPr>
            </a:pPr>
            <a:r>
              <a:rPr lang="en-US" altLang="zh-CN" sz="4793" b="1" kern="0" dirty="0">
                <a:solidFill>
                  <a:srgbClr val="0000CC"/>
                </a:solidFill>
                <a:sym typeface="+mn-ea"/>
              </a:rPr>
              <a:t>V. CONCLUSION</a:t>
            </a:r>
            <a:r>
              <a:rPr sz="4793" b="1" kern="0" dirty="0">
                <a:solidFill>
                  <a:srgbClr val="0000CC"/>
                </a:solidFill>
                <a:sym typeface="+mn-ea"/>
              </a:rPr>
              <a:t> </a:t>
            </a:r>
            <a:endParaRPr sz="4793" b="1" kern="0" dirty="0">
              <a:solidFill>
                <a:srgbClr val="0000CC"/>
              </a:solidFill>
            </a:endParaRPr>
          </a:p>
          <a:p>
            <a:pPr indent="719197" algn="just" defTabSz="4436334">
              <a:defRPr sz="3600">
                <a:solidFill>
                  <a:srgbClr val="808080"/>
                </a:solidFill>
              </a:defRPr>
            </a:pPr>
            <a:r>
              <a:rPr lang="en-US" altLang="zh-CN" sz="3595" kern="0" dirty="0">
                <a:solidFill>
                  <a:prstClr val="black"/>
                </a:solidFill>
                <a:sym typeface="+mn-ea"/>
              </a:rPr>
              <a:t> In this paper, the start-stop control strategy of the flexible DC power distribution system is designed. On this basis, based on a typical DC distribution network system architecture, the startup process of each device and the whole system are simulated and analyzed. The results show that the design method and scheme of this paper are in line with the operational requirements of flexible DC power distribution system. The results of this paper can be extended to the design and research of other DC power distribution systems.</a:t>
            </a:r>
            <a:endParaRPr sz="3595" kern="0" dirty="0">
              <a:solidFill>
                <a:prstClr val="black"/>
              </a:solidFill>
            </a:endParaRPr>
          </a:p>
        </p:txBody>
      </p:sp>
      <p:sp>
        <p:nvSpPr>
          <p:cNvPr id="32" name="Shape 37">
            <a:extLst>
              <a:ext uri="{FF2B5EF4-FFF2-40B4-BE49-F238E27FC236}">
                <a16:creationId xmlns:a16="http://schemas.microsoft.com/office/drawing/2014/main" id="{CEFC6861-2916-4F73-8566-0257AC405FFF}"/>
              </a:ext>
            </a:extLst>
          </p:cNvPr>
          <p:cNvSpPr/>
          <p:nvPr/>
        </p:nvSpPr>
        <p:spPr>
          <a:xfrm>
            <a:off x="15002047" y="20243078"/>
            <a:ext cx="12998496" cy="3952163"/>
          </a:xfrm>
          <a:prstGeom prst="rect">
            <a:avLst/>
          </a:prstGeom>
          <a:ln w="12700">
            <a:miter lim="400000"/>
          </a:ln>
        </p:spPr>
        <p:txBody>
          <a:bodyPr wrap="square" lIns="222138" tIns="222138" rIns="222138" bIns="222138" anchor="ctr">
            <a:spAutoFit/>
          </a:bodyPr>
          <a:lstStyle/>
          <a:p>
            <a:pPr algn="just" defTabSz="4436334">
              <a:defRPr sz="4800" b="1">
                <a:solidFill>
                  <a:srgbClr val="0000CC"/>
                </a:solidFill>
              </a:defRPr>
            </a:pPr>
            <a:r>
              <a:rPr lang="en-US" altLang="zh-CN" sz="4793" b="1" kern="0" dirty="0">
                <a:solidFill>
                  <a:srgbClr val="0000CC"/>
                </a:solidFill>
                <a:sym typeface="+mn-ea"/>
              </a:rPr>
              <a:t>IV. SIMULATION AND ANALYSIS</a:t>
            </a:r>
            <a:r>
              <a:rPr sz="4793" b="1" kern="0" dirty="0">
                <a:solidFill>
                  <a:srgbClr val="0000CC"/>
                </a:solidFill>
                <a:sym typeface="+mn-ea"/>
              </a:rPr>
              <a:t> </a:t>
            </a:r>
            <a:endParaRPr sz="4793" b="1" kern="0" dirty="0">
              <a:solidFill>
                <a:srgbClr val="0000CC"/>
              </a:solidFill>
            </a:endParaRPr>
          </a:p>
          <a:p>
            <a:pPr indent="719197" algn="just" defTabSz="4436334">
              <a:defRPr sz="3600">
                <a:solidFill>
                  <a:srgbClr val="808080"/>
                </a:solidFill>
              </a:defRPr>
            </a:pPr>
            <a:r>
              <a:rPr lang="en-US" altLang="zh-CN" sz="3595" kern="0" dirty="0">
                <a:solidFill>
                  <a:prstClr val="black"/>
                </a:solidFill>
                <a:sym typeface="+mn-ea"/>
              </a:rPr>
              <a:t> As can be seen from Figure 4, the voltage and current do not exceed the set value. After the DC voltage is stabilized, the access sequence of each networking component (Jishan I station, Jishan II station, DC microgrid) can be in no particular order, but simultaneous access should be avoided. </a:t>
            </a:r>
          </a:p>
        </p:txBody>
      </p:sp>
      <p:sp>
        <p:nvSpPr>
          <p:cNvPr id="33" name="Shape 34">
            <a:extLst>
              <a:ext uri="{FF2B5EF4-FFF2-40B4-BE49-F238E27FC236}">
                <a16:creationId xmlns:a16="http://schemas.microsoft.com/office/drawing/2014/main" id="{20A2A4CD-1E04-46CB-9EF4-7F6C37C96325}"/>
              </a:ext>
            </a:extLst>
          </p:cNvPr>
          <p:cNvSpPr/>
          <p:nvPr/>
        </p:nvSpPr>
        <p:spPr>
          <a:xfrm>
            <a:off x="21730" y="2167378"/>
            <a:ext cx="28350053" cy="4026020"/>
          </a:xfrm>
          <a:prstGeom prst="rect">
            <a:avLst/>
          </a:prstGeom>
          <a:ln w="12700">
            <a:miter lim="400000"/>
          </a:ln>
        </p:spPr>
        <p:txBody>
          <a:bodyPr wrap="square" lIns="45640" rIns="45640">
            <a:spAutoFit/>
          </a:bodyPr>
          <a:lstStyle/>
          <a:p>
            <a:pPr marL="342477" indent="-342477" algn="ctr" defTabSz="4171226">
              <a:defRPr sz="8000" b="1">
                <a:solidFill>
                  <a:srgbClr val="FFFFFF"/>
                </a:solidFill>
              </a:defRPr>
            </a:pPr>
            <a:r>
              <a:rPr lang="en-US" sz="7988" b="1" kern="0" dirty="0">
                <a:solidFill>
                  <a:prstClr val="white"/>
                </a:solidFill>
              </a:rPr>
              <a:t>Title of the paper</a:t>
            </a:r>
          </a:p>
          <a:p>
            <a:pPr marL="342477" indent="-342477" algn="ctr" defTabSz="4171226">
              <a:defRPr sz="8000" b="1">
                <a:solidFill>
                  <a:srgbClr val="FFFFFF"/>
                </a:solidFill>
              </a:defRPr>
            </a:pPr>
            <a:endParaRPr lang="en-US" sz="7988" b="1" kern="0" dirty="0">
              <a:solidFill>
                <a:prstClr val="white"/>
              </a:solidFill>
            </a:endParaRPr>
          </a:p>
          <a:p>
            <a:pPr marL="342477" indent="-342477" algn="ctr" defTabSz="4171226">
              <a:defRPr sz="8000" b="1">
                <a:solidFill>
                  <a:srgbClr val="FFFFFF"/>
                </a:solidFill>
              </a:defRPr>
            </a:pPr>
            <a:r>
              <a:rPr lang="en-US" sz="4793" b="1" kern="0" dirty="0">
                <a:solidFill>
                  <a:prstClr val="white"/>
                </a:solidFill>
                <a:sym typeface="+mn-ea"/>
              </a:rPr>
              <a:t>Author: </a:t>
            </a:r>
            <a:r>
              <a:rPr lang="en-US" altLang="zh-CN" sz="4793" b="1" kern="0" dirty="0">
                <a:solidFill>
                  <a:prstClr val="white"/>
                </a:solidFill>
                <a:sym typeface="+mn-ea"/>
              </a:rPr>
              <a:t>Author </a:t>
            </a:r>
            <a:r>
              <a:rPr lang="en-US" sz="4793" b="1" kern="0" baseline="30000" dirty="0">
                <a:solidFill>
                  <a:prstClr val="white"/>
                </a:solidFill>
                <a:sym typeface="+mn-ea"/>
              </a:rPr>
              <a:t>1</a:t>
            </a:r>
            <a:r>
              <a:rPr lang="en-US" sz="4793" b="1" kern="0" dirty="0">
                <a:solidFill>
                  <a:prstClr val="white"/>
                </a:solidFill>
                <a:sym typeface="+mn-ea"/>
              </a:rPr>
              <a:t>, </a:t>
            </a:r>
            <a:r>
              <a:rPr lang="en-US" altLang="zh-CN" sz="4793" b="1" kern="0" dirty="0">
                <a:solidFill>
                  <a:prstClr val="white"/>
                </a:solidFill>
                <a:sym typeface="+mn-ea"/>
              </a:rPr>
              <a:t>Author </a:t>
            </a:r>
            <a:r>
              <a:rPr lang="en-US" sz="4793" b="1" kern="0" baseline="30000" dirty="0">
                <a:solidFill>
                  <a:prstClr val="white"/>
                </a:solidFill>
                <a:sym typeface="+mn-ea"/>
              </a:rPr>
              <a:t>2</a:t>
            </a:r>
            <a:r>
              <a:rPr lang="en-US" sz="4793" b="1" kern="0" dirty="0">
                <a:solidFill>
                  <a:prstClr val="white"/>
                </a:solidFill>
                <a:sym typeface="+mn-ea"/>
              </a:rPr>
              <a:t>, </a:t>
            </a:r>
            <a:r>
              <a:rPr lang="en-US" altLang="zh-CN" sz="4793" b="1" kern="0" dirty="0">
                <a:solidFill>
                  <a:prstClr val="white"/>
                </a:solidFill>
                <a:sym typeface="+mn-ea"/>
              </a:rPr>
              <a:t>……</a:t>
            </a:r>
            <a:endParaRPr lang="en-US" sz="4793" b="1" kern="0" dirty="0">
              <a:solidFill>
                <a:prstClr val="white"/>
              </a:solidFill>
            </a:endParaRPr>
          </a:p>
          <a:p>
            <a:pPr marL="342477" indent="-342477" algn="ctr" defTabSz="4171226">
              <a:defRPr sz="8000" b="1">
                <a:solidFill>
                  <a:srgbClr val="FFFFFF"/>
                </a:solidFill>
              </a:defRPr>
            </a:pPr>
            <a:r>
              <a:rPr lang="en-US" sz="4793" b="1" kern="0" dirty="0">
                <a:solidFill>
                  <a:prstClr val="white"/>
                </a:solidFill>
              </a:rPr>
              <a:t>Company: 1.XXX; 2. XXX</a:t>
            </a:r>
          </a:p>
        </p:txBody>
      </p:sp>
      <p:pic>
        <p:nvPicPr>
          <p:cNvPr id="34" name="图片 33">
            <a:extLst>
              <a:ext uri="{FF2B5EF4-FFF2-40B4-BE49-F238E27FC236}">
                <a16:creationId xmlns:a16="http://schemas.microsoft.com/office/drawing/2014/main" id="{1B67A0CB-DF4D-4A81-B9CB-0414F0016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6870" y="9005005"/>
            <a:ext cx="5355964" cy="9239037"/>
          </a:xfrm>
          <a:prstGeom prst="rect">
            <a:avLst/>
          </a:prstGeom>
        </p:spPr>
      </p:pic>
      <p:pic>
        <p:nvPicPr>
          <p:cNvPr id="35" name="图片 34">
            <a:extLst>
              <a:ext uri="{FF2B5EF4-FFF2-40B4-BE49-F238E27FC236}">
                <a16:creationId xmlns:a16="http://schemas.microsoft.com/office/drawing/2014/main" id="{CE5AC3B2-548B-4100-A6BF-FEA3C4866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7982" y="9073848"/>
            <a:ext cx="5343791" cy="9239037"/>
          </a:xfrm>
          <a:prstGeom prst="rect">
            <a:avLst/>
          </a:prstGeom>
        </p:spPr>
      </p:pic>
      <p:pic>
        <p:nvPicPr>
          <p:cNvPr id="36" name="图片 35">
            <a:extLst>
              <a:ext uri="{FF2B5EF4-FFF2-40B4-BE49-F238E27FC236}">
                <a16:creationId xmlns:a16="http://schemas.microsoft.com/office/drawing/2014/main" id="{3F462625-E28A-4156-92C3-B1123A5AF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07" y="23257006"/>
            <a:ext cx="13773347" cy="8003514"/>
          </a:xfrm>
          <a:prstGeom prst="rect">
            <a:avLst/>
          </a:prstGeom>
        </p:spPr>
      </p:pic>
      <p:pic>
        <p:nvPicPr>
          <p:cNvPr id="37" name="图片 36">
            <a:extLst>
              <a:ext uri="{FF2B5EF4-FFF2-40B4-BE49-F238E27FC236}">
                <a16:creationId xmlns:a16="http://schemas.microsoft.com/office/drawing/2014/main" id="{D3E45358-49BD-4D77-A9D6-7AB6D1DBA8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53892" y="24128365"/>
            <a:ext cx="5988941" cy="3536153"/>
          </a:xfrm>
          <a:prstGeom prst="rect">
            <a:avLst/>
          </a:prstGeom>
        </p:spPr>
      </p:pic>
      <p:pic>
        <p:nvPicPr>
          <p:cNvPr id="38" name="图片 37">
            <a:extLst>
              <a:ext uri="{FF2B5EF4-FFF2-40B4-BE49-F238E27FC236}">
                <a16:creationId xmlns:a16="http://schemas.microsoft.com/office/drawing/2014/main" id="{8CD1754E-568A-4CA9-9435-753B7D6D6E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42833" y="24247204"/>
            <a:ext cx="5995027" cy="3536153"/>
          </a:xfrm>
          <a:prstGeom prst="rect">
            <a:avLst/>
          </a:prstGeom>
        </p:spPr>
      </p:pic>
      <p:pic>
        <p:nvPicPr>
          <p:cNvPr id="39" name="图片 38">
            <a:extLst>
              <a:ext uri="{FF2B5EF4-FFF2-40B4-BE49-F238E27FC236}">
                <a16:creationId xmlns:a16="http://schemas.microsoft.com/office/drawing/2014/main" id="{D2DF674E-E9F6-4895-B74C-01DFE48496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53892" y="27041900"/>
            <a:ext cx="5988941" cy="3536153"/>
          </a:xfrm>
          <a:prstGeom prst="rect">
            <a:avLst/>
          </a:prstGeom>
        </p:spPr>
      </p:pic>
      <p:pic>
        <p:nvPicPr>
          <p:cNvPr id="40" name="图片 39">
            <a:extLst>
              <a:ext uri="{FF2B5EF4-FFF2-40B4-BE49-F238E27FC236}">
                <a16:creationId xmlns:a16="http://schemas.microsoft.com/office/drawing/2014/main" id="{B691DDB2-9A23-4B32-8504-E2E79306DD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42833" y="27408428"/>
            <a:ext cx="5995027" cy="3475290"/>
          </a:xfrm>
          <a:prstGeom prst="rect">
            <a:avLst/>
          </a:prstGeom>
        </p:spPr>
      </p:pic>
      <p:pic>
        <p:nvPicPr>
          <p:cNvPr id="41" name="图片 40">
            <a:extLst>
              <a:ext uri="{FF2B5EF4-FFF2-40B4-BE49-F238E27FC236}">
                <a16:creationId xmlns:a16="http://schemas.microsoft.com/office/drawing/2014/main" id="{5B3057C0-3F99-4A3C-8473-63721CFDBF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45320" y="30245269"/>
            <a:ext cx="5995027" cy="3536153"/>
          </a:xfrm>
          <a:prstGeom prst="rect">
            <a:avLst/>
          </a:prstGeom>
        </p:spPr>
      </p:pic>
    </p:spTree>
    <p:extLst>
      <p:ext uri="{BB962C8B-B14F-4D97-AF65-F5344CB8AC3E}">
        <p14:creationId xmlns:p14="http://schemas.microsoft.com/office/powerpoint/2010/main" val="80061773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716</Words>
  <Application>Microsoft Office PowerPoint</Application>
  <PresentationFormat>自定义</PresentationFormat>
  <Paragraphs>26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Arial</vt:lpstr>
      <vt:lpstr>Calibri</vt:lpstr>
      <vt:lpstr>Calibri Light</vt:lpstr>
      <vt:lpstr>等线</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hxj</dc:creator>
  <cp:lastModifiedBy>hxj</cp:lastModifiedBy>
  <cp:revision>1</cp:revision>
  <dcterms:created xsi:type="dcterms:W3CDTF">2021-10-08T13:40:09Z</dcterms:created>
  <dcterms:modified xsi:type="dcterms:W3CDTF">2021-10-08T13:44:03Z</dcterms:modified>
</cp:coreProperties>
</file>