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0"/>
  </p:notesMasterIdLst>
  <p:handoutMasterIdLst>
    <p:handoutMasterId r:id="rId53"/>
  </p:handoutMasterIdLst>
  <p:sldIdLst>
    <p:sldId id="256" r:id="rId5"/>
    <p:sldId id="276" r:id="rId6"/>
    <p:sldId id="327" r:id="rId7"/>
    <p:sldId id="281" r:id="rId8"/>
    <p:sldId id="278" r:id="rId9"/>
    <p:sldId id="317" r:id="rId10"/>
    <p:sldId id="318" r:id="rId11"/>
    <p:sldId id="319" r:id="rId12"/>
    <p:sldId id="279" r:id="rId13"/>
    <p:sldId id="320" r:id="rId14"/>
    <p:sldId id="321" r:id="rId15"/>
    <p:sldId id="322" r:id="rId16"/>
    <p:sldId id="323" r:id="rId17"/>
    <p:sldId id="324" r:id="rId18"/>
    <p:sldId id="325" r:id="rId19"/>
    <p:sldId id="326" r:id="rId21"/>
    <p:sldId id="284" r:id="rId22"/>
    <p:sldId id="329" r:id="rId23"/>
    <p:sldId id="288" r:id="rId24"/>
    <p:sldId id="331" r:id="rId25"/>
    <p:sldId id="340" r:id="rId26"/>
    <p:sldId id="334" r:id="rId27"/>
    <p:sldId id="335" r:id="rId28"/>
    <p:sldId id="339" r:id="rId29"/>
    <p:sldId id="337" r:id="rId30"/>
    <p:sldId id="292" r:id="rId31"/>
    <p:sldId id="294" r:id="rId32"/>
    <p:sldId id="295" r:id="rId33"/>
    <p:sldId id="297" r:id="rId34"/>
    <p:sldId id="296" r:id="rId35"/>
    <p:sldId id="298" r:id="rId36"/>
    <p:sldId id="356" r:id="rId37"/>
    <p:sldId id="338" r:id="rId38"/>
    <p:sldId id="341" r:id="rId39"/>
    <p:sldId id="301" r:id="rId40"/>
    <p:sldId id="343" r:id="rId41"/>
    <p:sldId id="305" r:id="rId42"/>
    <p:sldId id="345" r:id="rId43"/>
    <p:sldId id="346" r:id="rId44"/>
    <p:sldId id="306" r:id="rId45"/>
    <p:sldId id="348" r:id="rId46"/>
    <p:sldId id="351" r:id="rId47"/>
    <p:sldId id="349" r:id="rId48"/>
    <p:sldId id="350" r:id="rId49"/>
    <p:sldId id="355" r:id="rId50"/>
    <p:sldId id="352" r:id="rId51"/>
    <p:sldId id="353" r:id="rId5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24"/>
        <p:guide pos="3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handoutMaster" Target="handoutMasters/handoutMaster1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页眉占位符 3276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771" name="日期占位符 32770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772" name="页脚占位符 3277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773" name="灯片编号占位符 32772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FF005C9-D25C-4DEC-9AC4-18D69A0E76B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789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>
              <a:defRPr/>
            </a:pPr>
            <a:r>
              <a:rPr lang="zh-CN" altLang="en-US" smtClean="0"/>
              <a:t>第二级</a:t>
            </a:r>
            <a:endParaRPr lang="zh-CN" altLang="en-US" smtClean="0"/>
          </a:p>
          <a:p>
            <a:pPr>
              <a:defRPr/>
            </a:pPr>
            <a:r>
              <a:rPr lang="zh-CN" altLang="en-US" smtClean="0"/>
              <a:t>第三级</a:t>
            </a:r>
            <a:endParaRPr lang="zh-CN" altLang="en-US" smtClean="0"/>
          </a:p>
          <a:p>
            <a:pPr>
              <a:defRPr/>
            </a:pPr>
            <a:r>
              <a:rPr lang="zh-CN" altLang="en-US" smtClean="0"/>
              <a:t>第四级</a:t>
            </a:r>
            <a:endParaRPr lang="zh-CN" altLang="en-US" smtClean="0"/>
          </a:p>
          <a:p>
            <a:pPr>
              <a:defRPr/>
            </a:pPr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b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8839655-83C3-4DD0-914E-63FDC79F5C7C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>
      <a:defRPr sz="1200" kern="1200">
        <a:latin typeface="+mn-lt"/>
        <a:ea typeface="+mn-ea"/>
        <a:cs typeface="+mn-cs"/>
      </a:defRPr>
    </a:lvl6pPr>
    <a:lvl7pPr marL="2743200" lvl="6" indent="0">
      <a:defRPr sz="1200" kern="1200">
        <a:latin typeface="+mn-lt"/>
        <a:ea typeface="+mn-ea"/>
        <a:cs typeface="+mn-cs"/>
      </a:defRPr>
    </a:lvl7pPr>
    <a:lvl8pPr marL="3200400" lvl="7" indent="0">
      <a:defRPr sz="1200" kern="1200">
        <a:latin typeface="+mn-lt"/>
        <a:ea typeface="+mn-ea"/>
        <a:cs typeface="+mn-cs"/>
      </a:defRPr>
    </a:lvl8pPr>
    <a:lvl9pPr marL="3657600" lvl="8" indent="0">
      <a:defRPr sz="1200" kern="1200"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529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52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B3C34F7B-6B0C-4679-8736-37D129D62170}" type="slidenum">
              <a:rPr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9394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1C8EA618-89C7-426B-8B3E-CA63A92A08E7}" type="slidenum">
              <a:rPr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624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E22B3FB9-BD83-4DB4-A95C-CC0EA1C878BD}" type="slidenum">
              <a:rPr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665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F3877733-F6D6-4B21-9259-E3D99F4E66F9}" type="slidenum">
              <a:rPr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image" Target="../media/image1.jpeg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20" Type="http://schemas.openxmlformats.org/officeDocument/2006/relationships/tags" Target="../tags/tag40.xml"/><Relationship Id="rId2" Type="http://schemas.openxmlformats.org/officeDocument/2006/relationships/tags" Target="../tags/tag22.xml"/><Relationship Id="rId19" Type="http://schemas.openxmlformats.org/officeDocument/2006/relationships/tags" Target="../tags/tag39.xml"/><Relationship Id="rId18" Type="http://schemas.openxmlformats.org/officeDocument/2006/relationships/tags" Target="../tags/tag38.xml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PPT夕阳红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-6350"/>
            <a:ext cx="91884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normAutofit/>
          </a:bodyPr>
          <a:lstStyle>
            <a:lvl1pPr lvl="0">
              <a:defRPr kern="1200"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normAutofit/>
          </a:bodyPr>
          <a:lstStyle>
            <a:lvl1pPr lvl="0">
              <a:defRPr kern="1200"/>
            </a:lvl1pPr>
            <a:lvl2pPr lvl="1">
              <a:defRPr kern="1200"/>
            </a:lvl2pPr>
            <a:lvl3pPr lvl="2">
              <a:defRPr kern="1200"/>
            </a:lvl3pPr>
            <a:lvl4pPr lvl="3">
              <a:defRPr kern="1200"/>
            </a:lvl4pPr>
            <a:lvl5pPr lvl="4">
              <a:defRPr kern="1200"/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5" name="日期占位符 205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05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205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2005E7E-B5F9-431A-85A7-183BC40E5B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1857-B827-4B1A-BCC3-2167909086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598328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52930" cy="598328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B829-E900-4BEC-98BB-BB9D07351C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PPT夕阳红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-6350"/>
            <a:ext cx="91884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C19C-37D5-41A5-B252-DAA4CAA949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121E-FF24-4923-8005-904F66119D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6F9C-5318-48CF-861F-AF19671DFC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357B4-3BC7-4309-BE3C-03F0D7A84A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441C0-F575-436A-8EF9-276E344C6E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E7D9-0B0D-4C4C-9CCC-EF37804AE6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7D22-9BAF-4371-8260-1074B4CEDF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B572-B789-4DBE-BBC9-7AC43C9DD1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1250" y="548005"/>
            <a:ext cx="7357745" cy="58293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5350" y="1367790"/>
            <a:ext cx="7576820" cy="475869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13BBE-9033-4A9E-AEFA-BFEEBC2A736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FF28-B548-4FF8-A556-A99F76E25E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18E96-7CEC-4DCC-8677-C16A2922E6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92B31-340F-4415-98BF-35695A7A2B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>
            <p:custDataLst>
              <p:tags r:id="rId2"/>
            </p:custDataLst>
          </p:nvPr>
        </p:nvSpPr>
        <p:spPr>
          <a:xfrm>
            <a:off x="8342710" y="-7938"/>
            <a:ext cx="801290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6022181" y="458788"/>
            <a:ext cx="556022" cy="7413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2465785" y="-7938"/>
            <a:ext cx="1092994" cy="584201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>
            <a:off x="3899297" y="5929313"/>
            <a:ext cx="1371600" cy="938212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6"/>
            </p:custDataLst>
          </p:nvPr>
        </p:nvSpPr>
        <p:spPr>
          <a:xfrm>
            <a:off x="8209360" y="6275388"/>
            <a:ext cx="777478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7"/>
            </p:custDataLst>
          </p:nvPr>
        </p:nvSpPr>
        <p:spPr>
          <a:xfrm>
            <a:off x="-14287" y="6184900"/>
            <a:ext cx="59055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KSO_Shape"/>
          <p:cNvSpPr/>
          <p:nvPr>
            <p:custDataLst>
              <p:tags r:id="rId8"/>
            </p:custDataLst>
          </p:nvPr>
        </p:nvSpPr>
        <p:spPr>
          <a:xfrm rot="13141020">
            <a:off x="363141" y="1138238"/>
            <a:ext cx="145256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9"/>
            </p:custDataLst>
          </p:nvPr>
        </p:nvSpPr>
        <p:spPr>
          <a:xfrm rot="17100000">
            <a:off x="616744" y="3236913"/>
            <a:ext cx="161925" cy="19050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10"/>
            </p:custDataLst>
          </p:nvPr>
        </p:nvSpPr>
        <p:spPr>
          <a:xfrm rot="10154805">
            <a:off x="6324600" y="6116638"/>
            <a:ext cx="235744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11"/>
            </p:custDataLst>
          </p:nvPr>
        </p:nvSpPr>
        <p:spPr>
          <a:xfrm rot="11738950">
            <a:off x="8083154" y="2560638"/>
            <a:ext cx="235744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4" name=" 184"/>
          <p:cNvSpPr/>
          <p:nvPr>
            <p:custDataLst>
              <p:tags r:id="rId12"/>
            </p:custDataLst>
          </p:nvPr>
        </p:nvSpPr>
        <p:spPr>
          <a:xfrm>
            <a:off x="545306" y="1936750"/>
            <a:ext cx="702469" cy="936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2068286" y="2510565"/>
            <a:ext cx="5007429" cy="902363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4"/>
            </p:custDataLst>
          </p:nvPr>
        </p:nvSpPr>
        <p:spPr>
          <a:xfrm>
            <a:off x="2068286" y="3461461"/>
            <a:ext cx="5007429" cy="59055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50126-51DB-407F-B616-A935C3FBD276}" type="slidenum">
              <a:rPr lang="zh-CN" altLang="en-US"/>
            </a:fld>
            <a:endParaRPr lang="zh-CN" altLang="en-US"/>
          </a:p>
        </p:txBody>
      </p:sp>
      <p:pic>
        <p:nvPicPr>
          <p:cNvPr id="18" name="图片 2" descr="PPT夕阳红背景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-3175" y="-6350"/>
            <a:ext cx="91884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52508"/>
            <a:ext cx="8139178" cy="5388907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E4118-4432-40D4-ADC3-07DAD4E1DB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1056085" y="2114550"/>
            <a:ext cx="2010965" cy="26812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 dirty="0">
              <a:latin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1181100" y="2266950"/>
            <a:ext cx="1783556" cy="2376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>
            <a:off x="3571875" y="3602038"/>
            <a:ext cx="371117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7352110" y="3541713"/>
            <a:ext cx="86915" cy="1158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7724775" y="3541713"/>
            <a:ext cx="86916" cy="1158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7475935" y="3541713"/>
            <a:ext cx="86915" cy="115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8"/>
            </p:custDataLst>
          </p:nvPr>
        </p:nvSpPr>
        <p:spPr>
          <a:xfrm>
            <a:off x="7600950" y="3541713"/>
            <a:ext cx="86916" cy="115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9"/>
            </p:custDataLst>
          </p:nvPr>
        </p:nvSpPr>
        <p:spPr>
          <a:xfrm rot="237355">
            <a:off x="2078831" y="2308225"/>
            <a:ext cx="145256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10"/>
            </p:custDataLst>
          </p:nvPr>
        </p:nvSpPr>
        <p:spPr>
          <a:xfrm rot="1275228">
            <a:off x="2252663" y="2360613"/>
            <a:ext cx="145256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11"/>
            </p:custDataLst>
          </p:nvPr>
        </p:nvSpPr>
        <p:spPr>
          <a:xfrm rot="2175228">
            <a:off x="2407444" y="2478088"/>
            <a:ext cx="145256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>
            <p:custDataLst>
              <p:tags r:id="rId12"/>
            </p:custDataLst>
          </p:nvPr>
        </p:nvSpPr>
        <p:spPr>
          <a:xfrm rot="3075228">
            <a:off x="2522339" y="2640806"/>
            <a:ext cx="145256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>
            <p:custDataLst>
              <p:tags r:id="rId13"/>
            </p:custDataLst>
          </p:nvPr>
        </p:nvSpPr>
        <p:spPr>
          <a:xfrm rot="298659" flipH="1" flipV="1">
            <a:off x="1852613" y="4416425"/>
            <a:ext cx="145256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6" name="KSO_Shape"/>
          <p:cNvSpPr/>
          <p:nvPr>
            <p:custDataLst>
              <p:tags r:id="rId14"/>
            </p:custDataLst>
          </p:nvPr>
        </p:nvSpPr>
        <p:spPr>
          <a:xfrm rot="1336532" flipH="1" flipV="1">
            <a:off x="1682354" y="4365625"/>
            <a:ext cx="145256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7" name="KSO_Shape"/>
          <p:cNvSpPr/>
          <p:nvPr>
            <p:custDataLst>
              <p:tags r:id="rId15"/>
            </p:custDataLst>
          </p:nvPr>
        </p:nvSpPr>
        <p:spPr>
          <a:xfrm rot="2236532" flipH="1" flipV="1">
            <a:off x="1529954" y="4243388"/>
            <a:ext cx="145256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8" name="KSO_Shape"/>
          <p:cNvSpPr/>
          <p:nvPr>
            <p:custDataLst>
              <p:tags r:id="rId16"/>
            </p:custDataLst>
          </p:nvPr>
        </p:nvSpPr>
        <p:spPr>
          <a:xfrm rot="3136532" flipH="1" flipV="1">
            <a:off x="1417439" y="4079081"/>
            <a:ext cx="145256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3548063" y="2895613"/>
            <a:ext cx="3734753" cy="564898"/>
          </a:xfrm>
        </p:spPr>
        <p:txBody>
          <a:bodyPr anchor="b">
            <a:normAutofit/>
          </a:bodyPr>
          <a:lstStyle>
            <a:lvl1pPr>
              <a:defRPr sz="2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3548063" y="3753579"/>
            <a:ext cx="3734753" cy="58110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1B2A-4823-4142-83D7-5FA1C7B7E45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2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2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2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2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D4DA-B32C-4592-AF61-565E6C8F03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8" y="952508"/>
            <a:ext cx="396243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406525"/>
            <a:ext cx="3962400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76813" y="952508"/>
            <a:ext cx="396243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406525"/>
            <a:ext cx="3962432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C99D-BA4F-4061-B280-8357FAB26D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9C27-0A9F-40D4-A880-8AD44B6429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C3C08-B987-42FE-8237-3F0476F8D2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FD29-B479-419D-8FCA-1479216CFB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952508"/>
            <a:ext cx="3962432" cy="5388907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413E-D00F-4A80-8B70-6B9ECE89EA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FEDB4-0645-48E7-AC8A-029F7A00F5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3ED0-9AC0-4F34-ABCA-4B6795D6D0AB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>
            <p:custDataLst>
              <p:tags r:id="rId2"/>
            </p:custDataLst>
          </p:nvPr>
        </p:nvSpPr>
        <p:spPr>
          <a:xfrm>
            <a:off x="8342710" y="-7938"/>
            <a:ext cx="801290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1110854" y="1231812"/>
            <a:ext cx="1122759" cy="14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任意多边形: 形状 4"/>
          <p:cNvSpPr/>
          <p:nvPr>
            <p:custDataLst>
              <p:tags r:id="rId4"/>
            </p:custDataLst>
          </p:nvPr>
        </p:nvSpPr>
        <p:spPr>
          <a:xfrm>
            <a:off x="6067425" y="-7938"/>
            <a:ext cx="785813" cy="420688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任意多边形: 形状 5"/>
          <p:cNvSpPr/>
          <p:nvPr>
            <p:custDataLst>
              <p:tags r:id="rId5"/>
            </p:custDataLst>
          </p:nvPr>
        </p:nvSpPr>
        <p:spPr>
          <a:xfrm>
            <a:off x="3444479" y="5781675"/>
            <a:ext cx="1587103" cy="1087438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任意多边形: 形状 6"/>
          <p:cNvSpPr/>
          <p:nvPr>
            <p:custDataLst>
              <p:tags r:id="rId6"/>
            </p:custDataLst>
          </p:nvPr>
        </p:nvSpPr>
        <p:spPr>
          <a:xfrm>
            <a:off x="8209360" y="6275388"/>
            <a:ext cx="777478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任意多边形: 形状 7"/>
          <p:cNvSpPr/>
          <p:nvPr>
            <p:custDataLst>
              <p:tags r:id="rId7"/>
            </p:custDataLst>
          </p:nvPr>
        </p:nvSpPr>
        <p:spPr>
          <a:xfrm>
            <a:off x="-14287" y="6184900"/>
            <a:ext cx="59055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KSO_Shape"/>
          <p:cNvSpPr/>
          <p:nvPr>
            <p:custDataLst>
              <p:tags r:id="rId8"/>
            </p:custDataLst>
          </p:nvPr>
        </p:nvSpPr>
        <p:spPr>
          <a:xfrm rot="10154805">
            <a:off x="7439025" y="4903788"/>
            <a:ext cx="235744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9"/>
            </p:custDataLst>
          </p:nvPr>
        </p:nvSpPr>
        <p:spPr>
          <a:xfrm rot="10154805">
            <a:off x="6204950" y="2335838"/>
            <a:ext cx="235744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 dirty="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10"/>
            </p:custDataLst>
          </p:nvPr>
        </p:nvSpPr>
        <p:spPr>
          <a:xfrm rot="13326744">
            <a:off x="982266" y="4641850"/>
            <a:ext cx="471488" cy="5540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 dirty="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11"/>
            </p:custDataLst>
          </p:nvPr>
        </p:nvSpPr>
        <p:spPr>
          <a:xfrm rot="6300000">
            <a:off x="4360069" y="893763"/>
            <a:ext cx="422672" cy="4968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0" dirty="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1452423" y="2842161"/>
            <a:ext cx="6239154" cy="1173679"/>
          </a:xfrm>
        </p:spPr>
        <p:txBody>
          <a:bodyPr rIns="25400" rtlCol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accent5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编版标题</a:t>
            </a:r>
            <a:endParaRPr noProof="1">
              <a:sym typeface="+mn-ea"/>
            </a:endParaRP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921A-3659-40E6-BF05-B007AA185C5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60262-53EA-4FF9-B223-F06D76D7D8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55A4-E7ED-432F-B9F6-B40EF55C52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025A-DB78-4522-9FBE-55120D94FE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19A9-CF25-44CE-82EE-C6D78CC38B4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3A27B-6A6D-4792-B884-FC9E9D92AB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12E33-DEEB-4002-BB17-012F6F3C74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18" Type="http://schemas.openxmlformats.org/officeDocument/2006/relationships/image" Target="../media/image3.jpeg"/><Relationship Id="rId17" Type="http://schemas.openxmlformats.org/officeDocument/2006/relationships/tags" Target="../tags/tag97.xml"/><Relationship Id="rId16" Type="http://schemas.openxmlformats.org/officeDocument/2006/relationships/tags" Target="../tags/tag96.xml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PPT底图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4763" y="11113"/>
            <a:ext cx="918051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57275" y="692150"/>
            <a:ext cx="7366000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1063625" y="1628775"/>
            <a:ext cx="7343775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Calibri" panose="020F0502020204030204" pitchFamily="34" charset="0"/>
              </a:rPr>
              <a:t>单击此处编辑母版文本样式</a:t>
            </a:r>
            <a:endParaRPr lang="zh-CN" altLang="en-US" smtClean="0">
              <a:sym typeface="Calibri" panose="020F0502020204030204" pitchFamily="34" charset="0"/>
            </a:endParaRPr>
          </a:p>
          <a:p>
            <a:pPr lvl="1"/>
            <a:r>
              <a:rPr lang="zh-CN" altLang="en-US" smtClean="0">
                <a:sym typeface="Calibri" panose="020F0502020204030204" pitchFamily="34" charset="0"/>
              </a:rPr>
              <a:t>第二级</a:t>
            </a:r>
            <a:endParaRPr lang="zh-CN" altLang="en-US" smtClean="0">
              <a:sym typeface="Calibri" panose="020F0502020204030204" pitchFamily="34" charset="0"/>
            </a:endParaRPr>
          </a:p>
          <a:p>
            <a:pPr lvl="2"/>
            <a:r>
              <a:rPr lang="zh-CN" altLang="en-US" smtClean="0">
                <a:sym typeface="Calibri" panose="020F0502020204030204" pitchFamily="34" charset="0"/>
              </a:rPr>
              <a:t>第三级</a:t>
            </a:r>
            <a:endParaRPr lang="zh-CN" altLang="en-US" smtClean="0">
              <a:sym typeface="Calibri" panose="020F0502020204030204" pitchFamily="34" charset="0"/>
            </a:endParaRPr>
          </a:p>
          <a:p>
            <a:pPr lvl="3"/>
            <a:r>
              <a:rPr lang="zh-CN" altLang="en-US" smtClean="0">
                <a:sym typeface="Calibri" panose="020F0502020204030204" pitchFamily="34" charset="0"/>
              </a:rPr>
              <a:t>第四级</a:t>
            </a:r>
            <a:endParaRPr lang="zh-CN" altLang="en-US" smtClean="0">
              <a:sym typeface="Calibri" panose="020F0502020204030204" pitchFamily="34" charset="0"/>
            </a:endParaRPr>
          </a:p>
          <a:p>
            <a:pPr lvl="4"/>
            <a:r>
              <a:rPr lang="zh-CN" altLang="en-US" smtClean="0">
                <a:sym typeface="Calibri" panose="020F0502020204030204" pitchFamily="34" charset="0"/>
              </a:rPr>
              <a:t>第五级</a:t>
            </a:r>
            <a:endParaRPr lang="zh-CN" altLang="en-US" smtClean="0">
              <a:sym typeface="Calibri" panose="020F0502020204030204" pitchFamily="34" charset="0"/>
            </a:endParaRPr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29C707-E461-4E24-A150-C18ED25A994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  <a:sym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sym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sym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sym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sym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sym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sym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sym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ea"/>
          <a:ea typeface="+mj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ea"/>
          <a:ea typeface="+mj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ea"/>
          <a:ea typeface="+mj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ea"/>
          <a:ea typeface="+mj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ea"/>
          <a:ea typeface="+mj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3" y="18288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825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A3ACEE3-A451-4586-80FD-5D163B18EC20}" type="slidenum">
              <a:rPr lang="zh-CN" altLang="en-US"/>
            </a:fld>
            <a:endParaRPr lang="zh-CN" altLang="en-US"/>
          </a:p>
        </p:txBody>
      </p:sp>
      <p:pic>
        <p:nvPicPr>
          <p:cNvPr id="13319" name="图片 1" descr="PPT底图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-4763" y="11113"/>
            <a:ext cx="918051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anose="02010600030101010101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anose="02010600030101010101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anose="02010600030101010101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anose="02010600030101010101" pitchFamily="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502444" y="442913"/>
            <a:ext cx="81391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502444" y="952500"/>
            <a:ext cx="8139113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606" y="6350000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291" y="6350000"/>
            <a:ext cx="296941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900" dirty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0000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buFontTx/>
              <a:buNone/>
              <a:defRPr sz="900" smtClean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defRPr/>
            </a:pPr>
            <a:fld id="{064B0D5F-88EB-4728-A269-01B690A7103C}" type="slidenum">
              <a:rPr lang="zh-CN" altLang="en-US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608" name="图片 1" descr="PPT底图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-4763" y="11113"/>
            <a:ext cx="918051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 spc="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171450" indent="-17145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5143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8572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2001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15430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9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9.emf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7.jpeg"/><Relationship Id="rId2" Type="http://schemas.openxmlformats.org/officeDocument/2006/relationships/image" Target="../media/image20.emf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21.emf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7.jpeg"/><Relationship Id="rId2" Type="http://schemas.openxmlformats.org/officeDocument/2006/relationships/image" Target="../media/image22.emf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23.emf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7.jpeg"/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30.jpeg"/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36.png"/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1187450" y="2049463"/>
            <a:ext cx="6960870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4000" b="1"/>
              <a:t>哈尔滨医科大学附属第一医院 </a:t>
            </a:r>
            <a:endParaRPr lang="zh-CN" altLang="en-US" sz="4000" b="1"/>
          </a:p>
          <a:p>
            <a:pPr>
              <a:buFont typeface="Arial" panose="020B0604020202020204" pitchFamily="34" charset="0"/>
              <a:buNone/>
            </a:pPr>
            <a:endParaRPr lang="zh-CN" altLang="en-US" sz="4000" b="1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362075" y="4308475"/>
            <a:ext cx="7148513" cy="9531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ym typeface="+mn-ea"/>
              </a:rPr>
              <a:t>                  </a:t>
            </a:r>
            <a:r>
              <a:rPr lang="en-US" altLang="zh-CN" sz="2800" b="1">
                <a:sym typeface="+mn-ea"/>
              </a:rPr>
              <a:t>2021</a:t>
            </a:r>
            <a:r>
              <a:rPr lang="zh-CN" altLang="en-US" sz="2800" b="1">
                <a:sym typeface="+mn-ea"/>
              </a:rPr>
              <a:t>年 </a:t>
            </a:r>
            <a:r>
              <a:rPr lang="en-US" altLang="zh-CN" sz="2800" b="1">
                <a:sym typeface="+mn-ea"/>
              </a:rPr>
              <a:t>11</a:t>
            </a:r>
            <a:r>
              <a:rPr lang="zh-CN" altLang="en-US" sz="2800" b="1">
                <a:sym typeface="+mn-ea"/>
              </a:rPr>
              <a:t>月 </a:t>
            </a:r>
            <a:r>
              <a:rPr lang="en-US" altLang="zh-CN" sz="2800" b="1">
                <a:sym typeface="+mn-ea"/>
              </a:rPr>
              <a:t>1</a:t>
            </a:r>
            <a:r>
              <a:rPr lang="zh-CN" altLang="en-US" sz="2800" b="1">
                <a:sym typeface="+mn-ea"/>
              </a:rPr>
              <a:t>日</a:t>
            </a:r>
            <a:endParaRPr lang="zh-CN" altLang="en-US" sz="2800" b="1"/>
          </a:p>
          <a:p>
            <a:pPr>
              <a:buFont typeface="Arial" panose="020B0604020202020204" pitchFamily="34" charset="0"/>
              <a:buNone/>
            </a:pPr>
            <a:endParaRPr lang="zh-CN" altLang="en-US" sz="2800" b="1">
              <a:latin typeface="华文仿宋"/>
              <a:ea typeface="华文仿宋"/>
              <a:cs typeface="华文仿宋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内容占位符 2"/>
          <p:cNvSpPr>
            <a:spLocks noGrp="1"/>
          </p:cNvSpPr>
          <p:nvPr>
            <p:ph idx="1"/>
          </p:nvPr>
        </p:nvSpPr>
        <p:spPr>
          <a:xfrm>
            <a:off x="895350" y="1368425"/>
            <a:ext cx="7577138" cy="4757738"/>
          </a:xfrm>
        </p:spPr>
        <p:txBody>
          <a:bodyPr/>
          <a:lstStyle/>
          <a:p>
            <a:endParaRPr lang="zh-CN" altLang="en-US" smtClean="0"/>
          </a:p>
        </p:txBody>
      </p:sp>
      <p:pic>
        <p:nvPicPr>
          <p:cNvPr id="49155" name="图片 12292" descr="外宾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1368425"/>
            <a:ext cx="9059863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内容占位符 2" descr="所有的都换上这个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695" y="106363"/>
            <a:ext cx="1023937" cy="1023937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图片 4098" descr="医大标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内容占位符 2" descr="所有的都换上这个标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80988" y="106363"/>
            <a:ext cx="1023937" cy="1023937"/>
          </a:xfrm>
        </p:spPr>
      </p:pic>
      <p:sp>
        <p:nvSpPr>
          <p:cNvPr id="13315" name="文本框 1"/>
          <p:cNvSpPr txBox="1">
            <a:spLocks noChangeArrowheads="1"/>
          </p:cNvSpPr>
          <p:nvPr/>
        </p:nvSpPr>
        <p:spPr bwMode="auto">
          <a:xfrm>
            <a:off x="792163" y="1557338"/>
            <a:ext cx="8197850" cy="4154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、老年医学</a:t>
            </a:r>
            <a:r>
              <a:rPr lang="zh-CN" altLang="en-US" sz="3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科病房</a:t>
            </a:r>
            <a:endParaRPr lang="zh-CN" altLang="en-US" sz="32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拥有老年病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疗区5个，固定病床153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张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设有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老年病专科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门诊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为国家骨质疏松筛查基地依托单位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拥有专业的老年体检中心</a:t>
            </a:r>
            <a:endParaRPr lang="en-US" altLang="zh-CN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科室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在职职工1</a:t>
            </a:r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6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7人，其中高级专业技术职称</a:t>
            </a:r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31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人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科室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医护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比例为</a:t>
            </a:r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1:2.4 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50179" name="文本框 2"/>
          <p:cNvSpPr txBox="1">
            <a:spLocks noChangeArrowheads="1"/>
          </p:cNvSpPr>
          <p:nvPr/>
        </p:nvSpPr>
        <p:spPr bwMode="auto">
          <a:xfrm>
            <a:off x="3348038" y="696913"/>
            <a:ext cx="39655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一、医疗规模</a:t>
            </a:r>
            <a:endParaRPr lang="zh-CN" altLang="en-US" sz="3600" b="1"/>
          </a:p>
        </p:txBody>
      </p:sp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133092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内容占位符 2"/>
          <p:cNvSpPr>
            <a:spLocks noGrp="1"/>
          </p:cNvSpPr>
          <p:nvPr>
            <p:ph idx="1"/>
          </p:nvPr>
        </p:nvSpPr>
        <p:spPr>
          <a:xfrm>
            <a:off x="895350" y="1368425"/>
            <a:ext cx="7577138" cy="4757738"/>
          </a:xfrm>
        </p:spPr>
        <p:txBody>
          <a:bodyPr/>
          <a:lstStyle/>
          <a:p>
            <a:endParaRPr lang="zh-CN" altLang="en-US" smtClean="0"/>
          </a:p>
        </p:txBody>
      </p:sp>
      <p:pic>
        <p:nvPicPr>
          <p:cNvPr id="5" name="内容占位符 2" descr="所有的都换上这个标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695" y="106363"/>
            <a:ext cx="1023937" cy="1023937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05" name="图片 13316" descr="病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4463" y="1204913"/>
            <a:ext cx="9324976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内容占位符 2"/>
          <p:cNvSpPr>
            <a:spLocks noGrp="1"/>
          </p:cNvSpPr>
          <p:nvPr>
            <p:ph idx="1"/>
          </p:nvPr>
        </p:nvSpPr>
        <p:spPr>
          <a:xfrm>
            <a:off x="895350" y="1368425"/>
            <a:ext cx="7577138" cy="4757738"/>
          </a:xfrm>
        </p:spPr>
        <p:txBody>
          <a:bodyPr/>
          <a:lstStyle/>
          <a:p>
            <a:endParaRPr lang="zh-CN" altLang="en-US" smtClean="0"/>
          </a:p>
        </p:txBody>
      </p:sp>
      <p:pic>
        <p:nvPicPr>
          <p:cNvPr id="5" name="内容占位符 2" descr="所有的都换上这个标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695" y="106363"/>
            <a:ext cx="1023937" cy="1023937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2229" name="图片 13317" descr="7999299728681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1368425"/>
            <a:ext cx="79248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内容占位符 2" descr="所有的都换上这个标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80988" y="106363"/>
            <a:ext cx="1023937" cy="1023937"/>
          </a:xfrm>
        </p:spPr>
      </p:pic>
      <p:sp>
        <p:nvSpPr>
          <p:cNvPr id="13315" name="文本框 1"/>
          <p:cNvSpPr txBox="1">
            <a:spLocks noChangeArrowheads="1"/>
          </p:cNvSpPr>
          <p:nvPr/>
        </p:nvSpPr>
        <p:spPr bwMode="auto">
          <a:xfrm>
            <a:off x="792163" y="1557338"/>
            <a:ext cx="8197850" cy="3600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3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3</a:t>
            </a:r>
            <a:r>
              <a:rPr lang="zh-CN" altLang="en-US" sz="3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老年医学</a:t>
            </a:r>
            <a:r>
              <a:rPr lang="zh-CN" altLang="en-US" sz="3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科门诊</a:t>
            </a:r>
            <a:endParaRPr lang="zh-CN" altLang="en-US" sz="32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拥有老年病专业诊室</a:t>
            </a:r>
            <a:r>
              <a:rPr lang="en-US" altLang="zh-CN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4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个，由副高职以上进行普通门诊和业诊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承担全科门诊的工作，实现</a:t>
            </a:r>
            <a:r>
              <a:rPr lang="en-US" altLang="zh-CN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365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天无休门诊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设有国家骨质疏松基地筛查门诊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53251" name="文本框 2"/>
          <p:cNvSpPr txBox="1">
            <a:spLocks noChangeArrowheads="1"/>
          </p:cNvSpPr>
          <p:nvPr/>
        </p:nvSpPr>
        <p:spPr bwMode="auto">
          <a:xfrm>
            <a:off x="3348038" y="696913"/>
            <a:ext cx="39655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一、医疗规模</a:t>
            </a:r>
            <a:endParaRPr lang="zh-CN" altLang="en-US" sz="3600" b="1"/>
          </a:p>
        </p:txBody>
      </p:sp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133092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内容占位符 2"/>
          <p:cNvSpPr>
            <a:spLocks noGrp="1"/>
          </p:cNvSpPr>
          <p:nvPr>
            <p:ph idx="1"/>
          </p:nvPr>
        </p:nvSpPr>
        <p:spPr>
          <a:xfrm>
            <a:off x="895350" y="1368425"/>
            <a:ext cx="7577138" cy="4757738"/>
          </a:xfrm>
        </p:spPr>
        <p:txBody>
          <a:bodyPr/>
          <a:lstStyle/>
          <a:p>
            <a:endParaRPr lang="zh-CN" altLang="en-US" smtClean="0"/>
          </a:p>
        </p:txBody>
      </p:sp>
      <p:pic>
        <p:nvPicPr>
          <p:cNvPr id="5" name="内容占位符 2" descr="所有的都换上这个标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695" y="106363"/>
            <a:ext cx="1023937" cy="1023937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4277" name="图片 14340" descr="2035641397196935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255713"/>
            <a:ext cx="4275137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图片 14341" descr="484953027964108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55713"/>
            <a:ext cx="4276725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教学能力</a:t>
            </a:r>
            <a:endParaRPr lang="zh-CN" altLang="en-US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内容占位符 2" descr="所有的都换上这个标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80988" y="106363"/>
            <a:ext cx="1023937" cy="1023937"/>
          </a:xfrm>
        </p:spPr>
      </p:pic>
      <p:sp>
        <p:nvSpPr>
          <p:cNvPr id="16387" name="文本框 1"/>
          <p:cNvSpPr txBox="1">
            <a:spLocks noChangeArrowheads="1"/>
          </p:cNvSpPr>
          <p:nvPr/>
        </p:nvSpPr>
        <p:spPr bwMode="auto">
          <a:xfrm>
            <a:off x="684213" y="1751013"/>
            <a:ext cx="7772400" cy="3540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  <a:defRPr/>
            </a:pPr>
            <a:r>
              <a:rPr lang="en-US" altLang="zh-CN" sz="32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</a:t>
            </a:r>
            <a:r>
              <a:rPr lang="zh-CN" altLang="en-US" sz="32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、承担</a:t>
            </a:r>
            <a:r>
              <a:rPr lang="zh-CN" altLang="en-US" sz="3200" dirty="0">
                <a:latin typeface="华文仿宋" panose="02010600040101010101" pitchFamily="2" charset="-122"/>
                <a:ea typeface="华文仿宋" panose="02010600040101010101" pitchFamily="2" charset="-122"/>
              </a:rPr>
              <a:t>老年医学继续教育情况</a:t>
            </a:r>
            <a:endParaRPr lang="zh-CN" altLang="en-US" sz="32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3200" dirty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2017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年组织省级继续教育学会</a:t>
            </a:r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--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现代老年护理保健需求与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对策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市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级继续教育班</a:t>
            </a:r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--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老年医学进展学习班（共</a:t>
            </a:r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3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期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57347" name="文本框 2"/>
          <p:cNvSpPr txBox="1">
            <a:spLocks noChangeArrowheads="1"/>
          </p:cNvSpPr>
          <p:nvPr/>
        </p:nvSpPr>
        <p:spPr bwMode="auto">
          <a:xfrm>
            <a:off x="3557588" y="808038"/>
            <a:ext cx="3965575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二、教学能力</a:t>
            </a:r>
            <a:endParaRPr lang="zh-CN" altLang="en-US" sz="3600" b="1"/>
          </a:p>
        </p:txBody>
      </p:sp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2" descr="所有的都换上这个标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695" y="106363"/>
            <a:ext cx="1023937" cy="1023937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8372" name="图片 15364" descr="1048075026488914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8" y="1628775"/>
            <a:ext cx="765175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0417" name="内容占位符 2" descr="所有的都换上这个标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060190" y="3134995"/>
            <a:ext cx="1022350" cy="1022350"/>
          </a:xfrm>
        </p:spPr>
      </p:pic>
      <p:sp>
        <p:nvSpPr>
          <p:cNvPr id="17411" name="文本框 1"/>
          <p:cNvSpPr txBox="1">
            <a:spLocks noChangeArrowheads="1"/>
          </p:cNvSpPr>
          <p:nvPr/>
        </p:nvSpPr>
        <p:spPr bwMode="auto">
          <a:xfrm>
            <a:off x="307975" y="2133600"/>
            <a:ext cx="8497888" cy="3046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3200" dirty="0"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3200" dirty="0">
                <a:latin typeface="华文仿宋" panose="02010600040101010101" pitchFamily="2" charset="-122"/>
                <a:ea typeface="华文仿宋" panose="02010600040101010101" pitchFamily="2" charset="-122"/>
              </a:rPr>
              <a:t>、培训老年医学人才情况</a:t>
            </a:r>
            <a:endParaRPr lang="zh-CN" altLang="en-US" sz="32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毕业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的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老年医学硕士研究生人数</a:t>
            </a:r>
            <a:r>
              <a:rPr lang="en-US" altLang="zh-CN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:40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名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在读老年医学硕士研究生</a:t>
            </a:r>
            <a:r>
              <a:rPr lang="en-US" altLang="zh-CN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:11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名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定期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组织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现代老年护理保健需求与对策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培训</a:t>
            </a:r>
            <a:r>
              <a:rPr lang="en-US" altLang="zh-CN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(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培训规模</a:t>
            </a:r>
            <a:r>
              <a:rPr lang="en-US" altLang="zh-CN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:300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人</a:t>
            </a:r>
            <a:r>
              <a:rPr lang="en-US" altLang="zh-CN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)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定期组织老年医学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进展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学习班</a:t>
            </a:r>
            <a:r>
              <a:rPr lang="en-US" altLang="zh-CN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(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培训规模</a:t>
            </a:r>
            <a:r>
              <a:rPr lang="en-US" altLang="zh-CN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:200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人</a:t>
            </a:r>
            <a:r>
              <a:rPr lang="en-US" altLang="zh-CN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)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60419" name="文本框 2"/>
          <p:cNvSpPr txBox="1">
            <a:spLocks noChangeArrowheads="1"/>
          </p:cNvSpPr>
          <p:nvPr/>
        </p:nvSpPr>
        <p:spPr bwMode="auto">
          <a:xfrm>
            <a:off x="3059113" y="985838"/>
            <a:ext cx="39655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二、教学能力</a:t>
            </a:r>
            <a:endParaRPr lang="zh-CN" altLang="en-US" sz="3600" b="1"/>
          </a:p>
        </p:txBody>
      </p:sp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20509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培训基地的书面答辩内容</a:t>
            </a:r>
            <a:endParaRPr lang="zh-CN" alt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pic>
        <p:nvPicPr>
          <p:cNvPr id="40962" name="内容占位符 2" descr="所有的都换上这个标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060190" y="3134995"/>
            <a:ext cx="1022350" cy="1022350"/>
          </a:xfrm>
        </p:spPr>
      </p:pic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2051050" y="1844675"/>
            <a:ext cx="5359400" cy="4454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n-ea"/>
                <a:ea typeface="+mn-ea"/>
              </a:rPr>
              <a:t>1</a:t>
            </a:r>
            <a:r>
              <a:rPr lang="zh-CN" altLang="en-US" sz="3200" b="1" dirty="0">
                <a:latin typeface="+mn-ea"/>
                <a:ea typeface="+mn-ea"/>
              </a:rPr>
              <a:t>、医疗规模</a:t>
            </a:r>
            <a:endParaRPr lang="zh-CN" altLang="en-US" sz="32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n-ea"/>
                <a:ea typeface="+mn-ea"/>
              </a:rPr>
              <a:t>2</a:t>
            </a:r>
            <a:r>
              <a:rPr lang="zh-CN" altLang="en-US" sz="3200" b="1" dirty="0">
                <a:latin typeface="+mn-ea"/>
                <a:ea typeface="+mn-ea"/>
              </a:rPr>
              <a:t>、教学能力</a:t>
            </a:r>
            <a:endParaRPr lang="zh-CN" altLang="en-US" sz="32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n-ea"/>
                <a:ea typeface="+mn-ea"/>
              </a:rPr>
              <a:t>3</a:t>
            </a:r>
            <a:r>
              <a:rPr lang="zh-CN" altLang="en-US" sz="3200" b="1" dirty="0">
                <a:latin typeface="+mn-ea"/>
                <a:ea typeface="+mn-ea"/>
              </a:rPr>
              <a:t>、培训师资团队</a:t>
            </a:r>
            <a:endParaRPr lang="zh-CN" altLang="en-US" sz="32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n-ea"/>
                <a:ea typeface="+mn-ea"/>
              </a:rPr>
              <a:t>4</a:t>
            </a:r>
            <a:r>
              <a:rPr lang="zh-CN" altLang="en-US" sz="3200" b="1" dirty="0">
                <a:latin typeface="+mn-ea"/>
                <a:ea typeface="+mn-ea"/>
              </a:rPr>
              <a:t>、学术辐射力和影响力</a:t>
            </a:r>
            <a:endParaRPr lang="zh-CN" altLang="en-US" sz="32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n-ea"/>
                <a:ea typeface="+mn-ea"/>
              </a:rPr>
              <a:t>5</a:t>
            </a:r>
            <a:r>
              <a:rPr lang="zh-CN" altLang="en-US" sz="3200" b="1" dirty="0">
                <a:latin typeface="+mn-ea"/>
                <a:ea typeface="+mn-ea"/>
              </a:rPr>
              <a:t>、培训场地</a:t>
            </a:r>
            <a:endParaRPr lang="zh-CN" altLang="en-US" sz="32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n-ea"/>
                <a:ea typeface="+mn-ea"/>
              </a:rPr>
              <a:t>6</a:t>
            </a:r>
            <a:r>
              <a:rPr lang="zh-CN" altLang="en-US" sz="3200" b="1" dirty="0">
                <a:latin typeface="+mn-ea"/>
                <a:ea typeface="+mn-ea"/>
              </a:rPr>
              <a:t>、培训教学设施</a:t>
            </a:r>
            <a:endParaRPr lang="zh-CN" altLang="en-US" sz="32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2" descr="所有的都换上这个标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695" y="106363"/>
            <a:ext cx="1023937" cy="1023937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44" name="图片 16388" descr="3892299701393613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1227138"/>
            <a:ext cx="4191000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图片 16389" descr="643954875943358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8038" y="1196975"/>
            <a:ext cx="4202112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培训师资团队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4513" name="内容占位符 2" descr="所有的都换上这个标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060190" y="3134995"/>
            <a:ext cx="1022350" cy="1022350"/>
          </a:xfrm>
        </p:spPr>
      </p:pic>
      <p:sp>
        <p:nvSpPr>
          <p:cNvPr id="64514" name="文本框 1"/>
          <p:cNvSpPr txBox="1">
            <a:spLocks noChangeArrowheads="1"/>
          </p:cNvSpPr>
          <p:nvPr/>
        </p:nvSpPr>
        <p:spPr bwMode="auto">
          <a:xfrm>
            <a:off x="307975" y="2133600"/>
            <a:ext cx="8497888" cy="396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latin typeface="华文仿宋"/>
                <a:ea typeface="华文仿宋"/>
                <a:cs typeface="华文仿宋"/>
              </a:rPr>
              <a:t>2004</a:t>
            </a:r>
            <a:r>
              <a:rPr lang="zh-CN" altLang="en-US" sz="2400">
                <a:latin typeface="华文仿宋"/>
                <a:ea typeface="华文仿宋"/>
                <a:cs typeface="华文仿宋"/>
              </a:rPr>
              <a:t>年起成为老年医学硕士授予点，目前科室共有硕士生导师</a:t>
            </a:r>
            <a:r>
              <a:rPr lang="en-US" altLang="zh-CN" sz="2400">
                <a:latin typeface="华文仿宋"/>
                <a:ea typeface="华文仿宋"/>
                <a:cs typeface="华文仿宋"/>
              </a:rPr>
              <a:t>5</a:t>
            </a:r>
            <a:r>
              <a:rPr lang="zh-CN" altLang="en-US" sz="2400">
                <a:latin typeface="华文仿宋"/>
                <a:ea typeface="华文仿宋"/>
                <a:cs typeface="华文仿宋"/>
              </a:rPr>
              <a:t>名</a:t>
            </a:r>
            <a:endParaRPr lang="en-US" altLang="zh-CN" sz="2400">
              <a:latin typeface="华文仿宋"/>
              <a:ea typeface="华文仿宋"/>
              <a:cs typeface="华文仿宋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华文仿宋"/>
                <a:ea typeface="华文仿宋"/>
                <a:cs typeface="华文仿宋"/>
              </a:rPr>
              <a:t>学科全部医生均具有高等院校教师资格证</a:t>
            </a:r>
            <a:endParaRPr lang="en-US" altLang="zh-CN" sz="2400">
              <a:latin typeface="华文仿宋"/>
              <a:ea typeface="华文仿宋"/>
              <a:cs typeface="华文仿宋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华文仿宋"/>
                <a:ea typeface="华文仿宋"/>
                <a:cs typeface="华文仿宋"/>
              </a:rPr>
              <a:t>副高及正高职医生均具有省级或国家级老年医学师资培训证书</a:t>
            </a:r>
            <a:endParaRPr lang="en-US" altLang="zh-CN" sz="2400">
              <a:latin typeface="华文仿宋"/>
              <a:ea typeface="华文仿宋"/>
              <a:cs typeface="华文仿宋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华文仿宋"/>
                <a:ea typeface="华文仿宋"/>
                <a:cs typeface="华文仿宋"/>
              </a:rPr>
              <a:t>学科</a:t>
            </a:r>
            <a:r>
              <a:rPr lang="en-US" altLang="zh-CN" sz="2400">
                <a:latin typeface="华文仿宋"/>
                <a:ea typeface="华文仿宋"/>
                <a:cs typeface="华文仿宋"/>
              </a:rPr>
              <a:t>2014</a:t>
            </a:r>
            <a:r>
              <a:rPr lang="zh-CN" altLang="en-US" sz="2400">
                <a:latin typeface="华文仿宋"/>
                <a:ea typeface="华文仿宋"/>
                <a:cs typeface="华文仿宋"/>
              </a:rPr>
              <a:t>年被授予全国全科医生规范培训基地示范基地</a:t>
            </a:r>
            <a:endParaRPr lang="zh-CN" altLang="en-US" sz="2400">
              <a:latin typeface="华文仿宋"/>
              <a:ea typeface="华文仿宋"/>
              <a:cs typeface="华文仿宋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400">
              <a:latin typeface="华文仿宋"/>
              <a:ea typeface="华文仿宋"/>
              <a:cs typeface="华文仿宋"/>
            </a:endParaRPr>
          </a:p>
        </p:txBody>
      </p:sp>
      <p:sp>
        <p:nvSpPr>
          <p:cNvPr id="64515" name="文本框 2"/>
          <p:cNvSpPr txBox="1">
            <a:spLocks noChangeArrowheads="1"/>
          </p:cNvSpPr>
          <p:nvPr/>
        </p:nvSpPr>
        <p:spPr bwMode="auto">
          <a:xfrm>
            <a:off x="2843213" y="981075"/>
            <a:ext cx="3965575" cy="833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/>
              <a:t>三、培训师资团队</a:t>
            </a:r>
            <a:endParaRPr lang="zh-CN" altLang="en-US" sz="3600" b="1"/>
          </a:p>
        </p:txBody>
      </p:sp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2" descr="所有的都换上这个标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695" y="44765"/>
            <a:ext cx="1023937" cy="1023937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44765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5540" name="内容占位符 1" descr="考试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4588"/>
            <a:ext cx="562133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图片 3" descr="考试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00" y="2852738"/>
            <a:ext cx="53673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学术辐射力和影响力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8609" name="内容占位符 2" descr="所有的都换上这个标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060190" y="3134995"/>
            <a:ext cx="1022350" cy="1022350"/>
          </a:xfrm>
        </p:spPr>
      </p:pic>
      <p:sp>
        <p:nvSpPr>
          <p:cNvPr id="68610" name="文本框 1"/>
          <p:cNvSpPr txBox="1">
            <a:spLocks noChangeArrowheads="1"/>
          </p:cNvSpPr>
          <p:nvPr/>
        </p:nvSpPr>
        <p:spPr bwMode="auto">
          <a:xfrm>
            <a:off x="280988" y="2241550"/>
            <a:ext cx="8496300" cy="452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华文仿宋"/>
                <a:ea typeface="华文仿宋"/>
                <a:cs typeface="华文仿宋"/>
              </a:rPr>
              <a:t>从科室建立起，一直处于黑龙江省老年医学的龙头地位</a:t>
            </a:r>
            <a:endParaRPr lang="en-US" altLang="zh-CN" sz="2400">
              <a:latin typeface="华文仿宋"/>
              <a:ea typeface="华文仿宋"/>
              <a:cs typeface="华文仿宋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华文仿宋"/>
                <a:ea typeface="华文仿宋"/>
                <a:cs typeface="华文仿宋"/>
              </a:rPr>
              <a:t>科室主任一直是黑龙江省老年医学学术带头人</a:t>
            </a:r>
            <a:endParaRPr lang="en-US" altLang="zh-CN" sz="2400">
              <a:latin typeface="华文仿宋"/>
              <a:ea typeface="华文仿宋"/>
              <a:cs typeface="华文仿宋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华文仿宋"/>
                <a:ea typeface="华文仿宋"/>
                <a:cs typeface="华文仿宋"/>
              </a:rPr>
              <a:t>科室于</a:t>
            </a:r>
            <a:r>
              <a:rPr lang="en-US" altLang="zh-CN" sz="2400">
                <a:latin typeface="华文仿宋"/>
                <a:ea typeface="华文仿宋"/>
                <a:cs typeface="华文仿宋"/>
              </a:rPr>
              <a:t>2014</a:t>
            </a:r>
            <a:r>
              <a:rPr lang="zh-CN" altLang="en-US" sz="2400">
                <a:latin typeface="华文仿宋"/>
                <a:ea typeface="华文仿宋"/>
                <a:cs typeface="华文仿宋"/>
              </a:rPr>
              <a:t>年成为国家老年临床重点专科</a:t>
            </a:r>
            <a:endParaRPr lang="en-US" altLang="zh-CN" sz="2400">
              <a:latin typeface="华文仿宋"/>
              <a:ea typeface="华文仿宋"/>
              <a:cs typeface="华文仿宋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华文仿宋"/>
                <a:ea typeface="华文仿宋"/>
                <a:cs typeface="华文仿宋"/>
              </a:rPr>
              <a:t>干部保健工作一直是黑龙江省的桥头兵，得到首长的认可和各级保健对象的赞誉</a:t>
            </a:r>
            <a:endParaRPr lang="zh-CN" altLang="en-US" sz="2400">
              <a:latin typeface="华文仿宋"/>
              <a:ea typeface="华文仿宋"/>
              <a:cs typeface="华文仿宋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CN" altLang="en-US" sz="2400">
              <a:latin typeface="华文仿宋"/>
              <a:ea typeface="华文仿宋"/>
              <a:cs typeface="华文仿宋"/>
            </a:endParaRPr>
          </a:p>
        </p:txBody>
      </p:sp>
      <p:sp>
        <p:nvSpPr>
          <p:cNvPr id="68611" name="文本框 2"/>
          <p:cNvSpPr txBox="1">
            <a:spLocks noChangeArrowheads="1"/>
          </p:cNvSpPr>
          <p:nvPr/>
        </p:nvSpPr>
        <p:spPr bwMode="auto">
          <a:xfrm>
            <a:off x="3059113" y="985838"/>
            <a:ext cx="39655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四、学术辐射能力</a:t>
            </a:r>
            <a:endParaRPr lang="zh-CN" altLang="en-US" sz="3600" b="1"/>
          </a:p>
        </p:txBody>
      </p:sp>
      <p:sp>
        <p:nvSpPr>
          <p:cNvPr id="68612" name="文本框 1"/>
          <p:cNvSpPr txBox="1">
            <a:spLocks noChangeArrowheads="1"/>
          </p:cNvSpPr>
          <p:nvPr/>
        </p:nvSpPr>
        <p:spPr bwMode="auto">
          <a:xfrm>
            <a:off x="684213" y="1751013"/>
            <a:ext cx="7772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1</a:t>
            </a:r>
            <a:r>
              <a:rPr lang="zh-CN" altLang="en-US" sz="3200"/>
              <a:t>、老年医学科在黑龙江省的学术地位</a:t>
            </a:r>
            <a:endParaRPr lang="zh-CN" altLang="en-US" sz="3200"/>
          </a:p>
        </p:txBody>
      </p:sp>
      <p:pic>
        <p:nvPicPr>
          <p:cNvPr id="6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9634" name="内容占位符 2" descr="所有的都换上这个标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71675" y="3134995"/>
            <a:ext cx="1022350" cy="1022350"/>
          </a:xfrm>
        </p:spPr>
      </p:pic>
      <p:pic>
        <p:nvPicPr>
          <p:cNvPr id="69635" name="内容占位符 1" descr="O___¨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79315" y="2376805"/>
            <a:ext cx="3962400" cy="2538730"/>
          </a:xfrm>
        </p:spPr>
      </p:pic>
      <p:pic>
        <p:nvPicPr>
          <p:cNvPr id="7" name="图片 4098" descr="医大标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776" y="44765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0657" name="内容占位符 2" descr="所有的都换上这个标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71675" y="3134995"/>
            <a:ext cx="1022350" cy="1022350"/>
          </a:xfrm>
        </p:spPr>
      </p:pic>
      <p:sp>
        <p:nvSpPr>
          <p:cNvPr id="70658" name="文本框 1"/>
          <p:cNvSpPr txBox="1">
            <a:spLocks noChangeArrowheads="1"/>
          </p:cNvSpPr>
          <p:nvPr/>
        </p:nvSpPr>
        <p:spPr bwMode="auto">
          <a:xfrm>
            <a:off x="684213" y="1751013"/>
            <a:ext cx="7772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2</a:t>
            </a:r>
            <a:r>
              <a:rPr lang="zh-CN" altLang="en-US" sz="3200"/>
              <a:t>、老年医学科专家社会团体兼职情况</a:t>
            </a:r>
            <a:endParaRPr lang="zh-CN" altLang="en-US" sz="3200"/>
          </a:p>
        </p:txBody>
      </p:sp>
      <p:sp>
        <p:nvSpPr>
          <p:cNvPr id="70659" name="文本框 2"/>
          <p:cNvSpPr txBox="1">
            <a:spLocks noChangeArrowheads="1"/>
          </p:cNvSpPr>
          <p:nvPr/>
        </p:nvSpPr>
        <p:spPr bwMode="auto">
          <a:xfrm>
            <a:off x="1619250" y="735013"/>
            <a:ext cx="64230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/>
              <a:t>四、学术影响力</a:t>
            </a:r>
            <a:endParaRPr lang="zh-CN" altLang="en-US" sz="3600" b="1"/>
          </a:p>
        </p:txBody>
      </p:sp>
      <p:pic>
        <p:nvPicPr>
          <p:cNvPr id="6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133092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0661" name="内容占位符 4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79315" y="3023235"/>
            <a:ext cx="3962400" cy="12465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1681" name="内容占位符 2" descr="所有的都换上这个标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71675" y="3134995"/>
            <a:ext cx="1022350" cy="1022350"/>
          </a:xfrm>
        </p:spPr>
      </p:pic>
      <p:pic>
        <p:nvPicPr>
          <p:cNvPr id="71682" name="内容占位符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79315" y="3021965"/>
            <a:ext cx="3962400" cy="1249045"/>
          </a:xfrm>
        </p:spPr>
      </p:pic>
      <p:sp>
        <p:nvSpPr>
          <p:cNvPr id="71683" name="文本框 1"/>
          <p:cNvSpPr txBox="1">
            <a:spLocks noChangeArrowheads="1"/>
          </p:cNvSpPr>
          <p:nvPr/>
        </p:nvSpPr>
        <p:spPr bwMode="auto">
          <a:xfrm>
            <a:off x="684213" y="1751013"/>
            <a:ext cx="7772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2</a:t>
            </a:r>
            <a:r>
              <a:rPr lang="zh-CN" altLang="en-US" sz="3200"/>
              <a:t>、老年医学科专家社会团体兼职情况</a:t>
            </a:r>
            <a:endParaRPr lang="zh-CN" altLang="en-US" sz="3200"/>
          </a:p>
        </p:txBody>
      </p:sp>
      <p:sp>
        <p:nvSpPr>
          <p:cNvPr id="71684" name="文本框 2"/>
          <p:cNvSpPr txBox="1">
            <a:spLocks noChangeArrowheads="1"/>
          </p:cNvSpPr>
          <p:nvPr/>
        </p:nvSpPr>
        <p:spPr bwMode="auto">
          <a:xfrm>
            <a:off x="1685925" y="735013"/>
            <a:ext cx="64230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四、学术辐射力和影响力</a:t>
            </a:r>
            <a:endParaRPr lang="zh-CN" altLang="en-US" sz="3600" b="1"/>
          </a:p>
        </p:txBody>
      </p:sp>
      <p:pic>
        <p:nvPicPr>
          <p:cNvPr id="6" name="图片 4098" descr="医大标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776" y="116770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2705" name="内容占位符 2" descr="所有的都换上这个标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71675" y="3134995"/>
            <a:ext cx="1022350" cy="1022350"/>
          </a:xfrm>
        </p:spPr>
      </p:pic>
      <p:sp>
        <p:nvSpPr>
          <p:cNvPr id="72706" name="文本框 1"/>
          <p:cNvSpPr txBox="1">
            <a:spLocks noChangeArrowheads="1"/>
          </p:cNvSpPr>
          <p:nvPr/>
        </p:nvSpPr>
        <p:spPr bwMode="auto">
          <a:xfrm>
            <a:off x="684213" y="1751013"/>
            <a:ext cx="7772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2</a:t>
            </a:r>
            <a:r>
              <a:rPr lang="zh-CN" altLang="en-US" sz="3200"/>
              <a:t>、老年医学科专家社会团体兼职情况</a:t>
            </a:r>
            <a:endParaRPr lang="zh-CN" altLang="en-US" sz="3200"/>
          </a:p>
        </p:txBody>
      </p:sp>
      <p:sp>
        <p:nvSpPr>
          <p:cNvPr id="72707" name="文本框 2"/>
          <p:cNvSpPr txBox="1">
            <a:spLocks noChangeArrowheads="1"/>
          </p:cNvSpPr>
          <p:nvPr/>
        </p:nvSpPr>
        <p:spPr bwMode="auto">
          <a:xfrm>
            <a:off x="1685925" y="735013"/>
            <a:ext cx="64230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四、学术辐射力和影响力</a:t>
            </a:r>
            <a:endParaRPr lang="zh-CN" altLang="en-US" sz="3600" b="1"/>
          </a:p>
        </p:txBody>
      </p:sp>
      <p:pic>
        <p:nvPicPr>
          <p:cNvPr id="6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2709" name="内容占位符 2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79315" y="3053715"/>
            <a:ext cx="3962400" cy="11849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医疗规模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3729" name="内容占位符 2" descr="所有的都换上这个标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71675" y="3134995"/>
            <a:ext cx="1022350" cy="1022350"/>
          </a:xfrm>
        </p:spPr>
      </p:pic>
      <p:pic>
        <p:nvPicPr>
          <p:cNvPr id="73730" name="内容占位符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79315" y="2954020"/>
            <a:ext cx="3962400" cy="1384935"/>
          </a:xfrm>
        </p:spPr>
      </p:pic>
      <p:sp>
        <p:nvSpPr>
          <p:cNvPr id="73731" name="文本框 1"/>
          <p:cNvSpPr txBox="1">
            <a:spLocks noChangeArrowheads="1"/>
          </p:cNvSpPr>
          <p:nvPr/>
        </p:nvSpPr>
        <p:spPr bwMode="auto">
          <a:xfrm>
            <a:off x="684213" y="1751013"/>
            <a:ext cx="7772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2</a:t>
            </a:r>
            <a:r>
              <a:rPr lang="zh-CN" altLang="en-US" sz="3200"/>
              <a:t>、老年医学科专家社会团体兼职情况</a:t>
            </a:r>
            <a:endParaRPr lang="zh-CN" altLang="en-US" sz="3200"/>
          </a:p>
        </p:txBody>
      </p:sp>
      <p:sp>
        <p:nvSpPr>
          <p:cNvPr id="73732" name="文本框 2"/>
          <p:cNvSpPr txBox="1">
            <a:spLocks noChangeArrowheads="1"/>
          </p:cNvSpPr>
          <p:nvPr/>
        </p:nvSpPr>
        <p:spPr bwMode="auto">
          <a:xfrm>
            <a:off x="1685925" y="735013"/>
            <a:ext cx="64230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四、学术辐射力和影响力</a:t>
            </a:r>
            <a:endParaRPr lang="zh-CN" altLang="en-US" sz="3600" b="1"/>
          </a:p>
        </p:txBody>
      </p:sp>
      <p:pic>
        <p:nvPicPr>
          <p:cNvPr id="6" name="图片 4098" descr="医大标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4753" name="内容占位符 2" descr="所有的都换上这个标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71675" y="3134995"/>
            <a:ext cx="1022350" cy="1022350"/>
          </a:xfrm>
        </p:spPr>
      </p:pic>
      <p:sp>
        <p:nvSpPr>
          <p:cNvPr id="74754" name="文本框 1"/>
          <p:cNvSpPr txBox="1">
            <a:spLocks noChangeArrowheads="1"/>
          </p:cNvSpPr>
          <p:nvPr/>
        </p:nvSpPr>
        <p:spPr bwMode="auto">
          <a:xfrm>
            <a:off x="684213" y="1751013"/>
            <a:ext cx="7772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2</a:t>
            </a:r>
            <a:r>
              <a:rPr lang="zh-CN" altLang="en-US" sz="3200"/>
              <a:t>、老年医学科专家社会团体兼职情况</a:t>
            </a:r>
            <a:endParaRPr lang="zh-CN" altLang="en-US" sz="3200"/>
          </a:p>
        </p:txBody>
      </p:sp>
      <p:sp>
        <p:nvSpPr>
          <p:cNvPr id="74755" name="文本框 2"/>
          <p:cNvSpPr txBox="1">
            <a:spLocks noChangeArrowheads="1"/>
          </p:cNvSpPr>
          <p:nvPr/>
        </p:nvSpPr>
        <p:spPr bwMode="auto">
          <a:xfrm>
            <a:off x="1685925" y="735013"/>
            <a:ext cx="64230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四、学术辐射力和影响力</a:t>
            </a:r>
            <a:endParaRPr lang="zh-CN" altLang="en-US" sz="3600" b="1"/>
          </a:p>
        </p:txBody>
      </p:sp>
      <p:pic>
        <p:nvPicPr>
          <p:cNvPr id="6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4757" name="内容占位符 2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79315" y="2877820"/>
            <a:ext cx="3962400" cy="153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5777" name="内容占位符 2" descr="所有的都换上这个标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71675" y="3134995"/>
            <a:ext cx="1022350" cy="1022350"/>
          </a:xfrm>
        </p:spPr>
      </p:pic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5778" name="文本框 1"/>
          <p:cNvSpPr txBox="1">
            <a:spLocks noChangeArrowheads="1"/>
          </p:cNvSpPr>
          <p:nvPr/>
        </p:nvSpPr>
        <p:spPr bwMode="auto">
          <a:xfrm>
            <a:off x="684213" y="1808163"/>
            <a:ext cx="7772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/>
              <a:t>3</a:t>
            </a:r>
            <a:r>
              <a:rPr lang="zh-CN" altLang="en-US" sz="3200"/>
              <a:t>、医联体开展情况</a:t>
            </a:r>
            <a:r>
              <a:rPr lang="en-US" altLang="zh-CN" sz="3200"/>
              <a:t>      </a:t>
            </a:r>
            <a:endParaRPr lang="zh-CN" altLang="en-US" sz="2400"/>
          </a:p>
        </p:txBody>
      </p:sp>
      <p:sp>
        <p:nvSpPr>
          <p:cNvPr id="75779" name="文本框 2"/>
          <p:cNvSpPr txBox="1">
            <a:spLocks noChangeArrowheads="1"/>
          </p:cNvSpPr>
          <p:nvPr/>
        </p:nvSpPr>
        <p:spPr bwMode="auto">
          <a:xfrm>
            <a:off x="1685925" y="982663"/>
            <a:ext cx="64230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四、学术辐射力和影响力</a:t>
            </a:r>
            <a:endParaRPr lang="zh-CN" altLang="en-US" sz="3600" b="1"/>
          </a:p>
        </p:txBody>
      </p:sp>
      <p:pic>
        <p:nvPicPr>
          <p:cNvPr id="7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750" y="116770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5781" name="文本框 8"/>
          <p:cNvSpPr txBox="1">
            <a:spLocks noChangeArrowheads="1"/>
          </p:cNvSpPr>
          <p:nvPr/>
        </p:nvSpPr>
        <p:spPr bwMode="auto">
          <a:xfrm>
            <a:off x="511175" y="2678113"/>
            <a:ext cx="8280400" cy="3046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latin typeface="华文仿宋"/>
                <a:ea typeface="华文仿宋"/>
                <a:cs typeface="华文仿宋"/>
              </a:rPr>
              <a:t> 2017</a:t>
            </a:r>
            <a:r>
              <a:rPr lang="zh-CN" altLang="en-US" sz="2400">
                <a:latin typeface="华文仿宋"/>
                <a:ea typeface="华文仿宋"/>
                <a:cs typeface="华文仿宋"/>
              </a:rPr>
              <a:t>年</a:t>
            </a:r>
            <a:r>
              <a:rPr lang="en-US" altLang="zh-CN" sz="2400">
                <a:latin typeface="华文仿宋"/>
                <a:ea typeface="华文仿宋"/>
                <a:cs typeface="华文仿宋"/>
              </a:rPr>
              <a:t>10</a:t>
            </a:r>
            <a:r>
              <a:rPr lang="zh-CN" altLang="en-US" sz="2400">
                <a:latin typeface="华文仿宋"/>
                <a:ea typeface="华文仿宋"/>
                <a:cs typeface="华文仿宋"/>
              </a:rPr>
              <a:t>月哈医大一院与花园社区结成医联体</a:t>
            </a:r>
            <a:endParaRPr lang="en-US" altLang="zh-CN" sz="2400">
              <a:latin typeface="华文仿宋"/>
              <a:ea typeface="华文仿宋"/>
              <a:cs typeface="华文仿宋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华文仿宋"/>
                <a:ea typeface="华文仿宋"/>
                <a:cs typeface="华文仿宋"/>
              </a:rPr>
              <a:t>首次在社区卫生服务中心设立心血管病远程会诊系统</a:t>
            </a:r>
            <a:endParaRPr lang="en-US" altLang="zh-CN" sz="2400">
              <a:latin typeface="华文仿宋"/>
              <a:ea typeface="华文仿宋"/>
              <a:cs typeface="华文仿宋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latin typeface="华文仿宋"/>
                <a:ea typeface="华文仿宋"/>
                <a:cs typeface="华文仿宋"/>
              </a:rPr>
              <a:t> </a:t>
            </a:r>
            <a:r>
              <a:rPr lang="en-US" altLang="zh-CN" sz="2400">
                <a:latin typeface="华文仿宋"/>
                <a:ea typeface="华文仿宋"/>
                <a:cs typeface="华文仿宋"/>
              </a:rPr>
              <a:t>2018</a:t>
            </a:r>
            <a:r>
              <a:rPr lang="zh-CN" altLang="en-US" sz="2400">
                <a:latin typeface="华文仿宋"/>
                <a:ea typeface="华文仿宋"/>
                <a:cs typeface="华文仿宋"/>
              </a:rPr>
              <a:t>年</a:t>
            </a:r>
            <a:r>
              <a:rPr lang="en-US" altLang="zh-CN" sz="2400">
                <a:latin typeface="华文仿宋"/>
                <a:ea typeface="华文仿宋"/>
                <a:cs typeface="华文仿宋"/>
              </a:rPr>
              <a:t>1</a:t>
            </a:r>
            <a:r>
              <a:rPr lang="zh-CN" altLang="en-US" sz="2400">
                <a:latin typeface="华文仿宋"/>
                <a:ea typeface="华文仿宋"/>
                <a:cs typeface="华文仿宋"/>
              </a:rPr>
              <a:t>月国家心血管病中心高血压专病医联体黑龙江中心落户哈医大一院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图片 31751" descr="医联体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49338"/>
            <a:ext cx="579596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图片 31752" descr="医联体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382963"/>
            <a:ext cx="578485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内容占位符 2" descr="所有的都换上这个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0163"/>
            <a:ext cx="10223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776" y="44765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培训场地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8849" name="内容占位符 2" descr="所有的都换上这个标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71675" y="3134995"/>
            <a:ext cx="1022350" cy="1022350"/>
          </a:xfrm>
        </p:spPr>
      </p:pic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8850" name="文本框 1"/>
          <p:cNvSpPr txBox="1">
            <a:spLocks noChangeArrowheads="1"/>
          </p:cNvSpPr>
          <p:nvPr/>
        </p:nvSpPr>
        <p:spPr bwMode="auto">
          <a:xfrm>
            <a:off x="684213" y="1751013"/>
            <a:ext cx="77724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/>
              <a:t>1</a:t>
            </a:r>
            <a:r>
              <a:rPr lang="zh-CN" altLang="en-US" sz="3200"/>
              <a:t>、培训示教室</a:t>
            </a:r>
            <a:endParaRPr lang="zh-CN" altLang="en-US" sz="3200"/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3200"/>
              <a:t>      </a:t>
            </a:r>
            <a:endParaRPr lang="zh-CN" altLang="en-US" sz="2400"/>
          </a:p>
        </p:txBody>
      </p:sp>
      <p:sp>
        <p:nvSpPr>
          <p:cNvPr id="78851" name="文本框 2"/>
          <p:cNvSpPr txBox="1">
            <a:spLocks noChangeArrowheads="1"/>
          </p:cNvSpPr>
          <p:nvPr/>
        </p:nvSpPr>
        <p:spPr bwMode="auto">
          <a:xfrm>
            <a:off x="1685925" y="982663"/>
            <a:ext cx="64230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五、培训场地及培训设施</a:t>
            </a:r>
            <a:endParaRPr lang="zh-CN" altLang="en-US" sz="3600" b="1"/>
          </a:p>
        </p:txBody>
      </p:sp>
      <p:sp>
        <p:nvSpPr>
          <p:cNvPr id="78852" name="文本框 1"/>
          <p:cNvSpPr txBox="1">
            <a:spLocks noChangeArrowheads="1"/>
          </p:cNvSpPr>
          <p:nvPr/>
        </p:nvSpPr>
        <p:spPr bwMode="auto">
          <a:xfrm>
            <a:off x="1139825" y="3197225"/>
            <a:ext cx="7789863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zh-CN" altLang="en-US" sz="2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每个病房均有专门的示教室</a:t>
            </a:r>
            <a:endParaRPr lang="en-US" altLang="zh-CN" sz="2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endParaRPr lang="en-US" altLang="zh-CN" sz="2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zh-CN" altLang="en-US" sz="2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有容纳近百人的会议室供定期会诊和讨论</a:t>
            </a:r>
            <a:endParaRPr lang="zh-CN" altLang="en-US" sz="2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7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750" y="116770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内容占位符 2" descr="所有的都换上这个标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30163"/>
            <a:ext cx="10223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44765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9876" name="图片 25605" descr="示教室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6025" y="1412875"/>
            <a:ext cx="7246938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0897" name="内容占位符 2" descr="所有的都换上这个标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71675" y="3134995"/>
            <a:ext cx="1022350" cy="1022350"/>
          </a:xfrm>
        </p:spPr>
      </p:pic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0898" name="文本框 1"/>
          <p:cNvSpPr txBox="1">
            <a:spLocks noChangeArrowheads="1"/>
          </p:cNvSpPr>
          <p:nvPr/>
        </p:nvSpPr>
        <p:spPr bwMode="auto">
          <a:xfrm>
            <a:off x="3419475" y="1849438"/>
            <a:ext cx="77724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2</a:t>
            </a:r>
            <a:r>
              <a:rPr lang="zh-CN" altLang="en-US" sz="3200"/>
              <a:t>、实训基地</a:t>
            </a:r>
            <a:endParaRPr lang="zh-CN" altLang="en-US" sz="3200"/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      </a:t>
            </a:r>
            <a:endParaRPr lang="zh-CN" altLang="en-US" sz="2400"/>
          </a:p>
        </p:txBody>
      </p:sp>
      <p:sp>
        <p:nvSpPr>
          <p:cNvPr id="80899" name="文本框 2"/>
          <p:cNvSpPr txBox="1">
            <a:spLocks noChangeArrowheads="1"/>
          </p:cNvSpPr>
          <p:nvPr/>
        </p:nvSpPr>
        <p:spPr bwMode="auto">
          <a:xfrm>
            <a:off x="-323850" y="904875"/>
            <a:ext cx="642302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3600" b="1"/>
              <a:t>五、培训场地</a:t>
            </a:r>
            <a:endParaRPr lang="zh-CN" altLang="en-US" sz="3600" b="1"/>
          </a:p>
        </p:txBody>
      </p:sp>
      <p:sp>
        <p:nvSpPr>
          <p:cNvPr id="80900" name="文本框 7"/>
          <p:cNvSpPr txBox="1">
            <a:spLocks noChangeArrowheads="1"/>
          </p:cNvSpPr>
          <p:nvPr/>
        </p:nvSpPr>
        <p:spPr bwMode="auto">
          <a:xfrm>
            <a:off x="971550" y="3068638"/>
            <a:ext cx="7791450" cy="2247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zh-CN" altLang="en-US" sz="2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医院对老年医学培训基地建设非常支持，保证临床培训场地应用</a:t>
            </a:r>
            <a:endParaRPr lang="en-US" altLang="zh-CN" sz="2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endParaRPr lang="en-US" altLang="zh-CN" sz="2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zh-CN" altLang="en-US" sz="28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医院有容纳近千人的多媒体会议室可提供大型在线实训和学习</a:t>
            </a:r>
            <a:endParaRPr lang="zh-CN" altLang="en-US" sz="28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9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86" y="300798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内容占位符 2" descr="所有的都换上这个标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30163"/>
            <a:ext cx="10223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44765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1924" name="内容占位符 1" descr="培训中心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54356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图片 3" descr="培训中心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9225" y="2968625"/>
            <a:ext cx="51847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培训设施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内容占位符 2" descr="所有的都换上这个标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36513" y="0"/>
            <a:ext cx="1338263" cy="1338263"/>
          </a:xfrm>
        </p:spPr>
      </p:pic>
      <p:pic>
        <p:nvPicPr>
          <p:cNvPr id="43011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475" y="1490663"/>
            <a:ext cx="944245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图片 4098" descr="医大标矢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139700"/>
            <a:ext cx="129698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3969" name="内容占位符 2" descr="所有的都换上这个标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71675" y="3134995"/>
            <a:ext cx="1022350" cy="1022350"/>
          </a:xfrm>
        </p:spPr>
      </p:pic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3970" name="文本框 1"/>
          <p:cNvSpPr txBox="1">
            <a:spLocks noChangeArrowheads="1"/>
          </p:cNvSpPr>
          <p:nvPr/>
        </p:nvSpPr>
        <p:spPr bwMode="auto">
          <a:xfrm>
            <a:off x="1547813" y="1700213"/>
            <a:ext cx="7772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1</a:t>
            </a:r>
            <a:r>
              <a:rPr lang="zh-CN" altLang="en-US" sz="3200"/>
              <a:t>、临床模拟教学训练中心</a:t>
            </a:r>
            <a:endParaRPr lang="zh-CN" altLang="en-US" sz="3200"/>
          </a:p>
        </p:txBody>
      </p:sp>
      <p:sp>
        <p:nvSpPr>
          <p:cNvPr id="83971" name="文本框 2"/>
          <p:cNvSpPr txBox="1">
            <a:spLocks noChangeArrowheads="1"/>
          </p:cNvSpPr>
          <p:nvPr/>
        </p:nvSpPr>
        <p:spPr bwMode="auto">
          <a:xfrm>
            <a:off x="2051050" y="736600"/>
            <a:ext cx="642302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六、培训教学设施</a:t>
            </a:r>
            <a:endParaRPr lang="zh-CN" altLang="en-US" sz="3600" b="1"/>
          </a:p>
        </p:txBody>
      </p:sp>
      <p:sp>
        <p:nvSpPr>
          <p:cNvPr id="3" name="文本框 2"/>
          <p:cNvSpPr txBox="1"/>
          <p:nvPr/>
        </p:nvSpPr>
        <p:spPr>
          <a:xfrm>
            <a:off x="561975" y="2655888"/>
            <a:ext cx="8424863" cy="2947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+mn-ea"/>
                <a:ea typeface="+mn-ea"/>
              </a:rPr>
              <a:t>我院临床模拟教学中心已开展</a:t>
            </a:r>
            <a:r>
              <a:rPr lang="en-US" altLang="zh-CN" sz="2400" dirty="0">
                <a:latin typeface="+mn-ea"/>
                <a:ea typeface="+mn-ea"/>
              </a:rPr>
              <a:t>10</a:t>
            </a:r>
            <a:r>
              <a:rPr lang="zh-CN" altLang="en-US" sz="2400" dirty="0">
                <a:latin typeface="+mn-ea"/>
                <a:ea typeface="+mn-ea"/>
              </a:rPr>
              <a:t>余年，临床模拟教学取得多个国家级好成绩</a:t>
            </a:r>
            <a:endParaRPr lang="en-US" altLang="zh-CN" sz="2400" dirty="0">
              <a:latin typeface="+mn-ea"/>
              <a:ea typeface="+mn-ea"/>
            </a:endParaRPr>
          </a:p>
          <a:p>
            <a:pPr marL="457200" indent="-457200" eaLnBrk="0" hangingPunct="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+mn-ea"/>
                <a:ea typeface="+mn-ea"/>
              </a:rPr>
              <a:t>建立完备的标准化病人教学训练体系</a:t>
            </a:r>
            <a:endParaRPr lang="en-US" altLang="zh-CN" sz="2400" dirty="0">
              <a:latin typeface="+mn-ea"/>
              <a:ea typeface="+mn-ea"/>
            </a:endParaRPr>
          </a:p>
          <a:p>
            <a:pPr marL="457200" indent="-457200" eaLnBrk="0" hangingPunct="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+mn-ea"/>
                <a:ea typeface="+mn-ea"/>
              </a:rPr>
              <a:t>拥有实时更新的模拟人和模拟腔镜等多套临床教学设备</a:t>
            </a:r>
            <a:endParaRPr lang="zh-CN" altLang="en-US" sz="2400" dirty="0">
              <a:latin typeface="+mn-ea"/>
              <a:ea typeface="+mn-ea"/>
            </a:endParaRPr>
          </a:p>
        </p:txBody>
      </p:sp>
      <p:pic>
        <p:nvPicPr>
          <p:cNvPr id="9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998" y="252413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图片 6" descr="培训中心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95663" y="2573338"/>
            <a:ext cx="5713412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内容占位符 2" descr="所有的都换上这个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0163"/>
            <a:ext cx="10223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776" y="44765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4997" name="内容占位符 4" descr="培训中心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0" y="1103313"/>
            <a:ext cx="589915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6017" name="内容占位符 2" descr="所有的都换上这个标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71675" y="3134995"/>
            <a:ext cx="1022350" cy="1022350"/>
          </a:xfrm>
        </p:spPr>
      </p:pic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6018" name="文本框 1"/>
          <p:cNvSpPr txBox="1">
            <a:spLocks noChangeArrowheads="1"/>
          </p:cNvSpPr>
          <p:nvPr/>
        </p:nvSpPr>
        <p:spPr bwMode="auto">
          <a:xfrm>
            <a:off x="1908175" y="1517650"/>
            <a:ext cx="77724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   </a:t>
            </a:r>
            <a:r>
              <a:rPr lang="zh-CN" altLang="en-US" sz="3200"/>
              <a:t>老年医学临床仪器配置完善</a:t>
            </a:r>
            <a:endParaRPr lang="zh-CN" altLang="en-US" sz="2400"/>
          </a:p>
        </p:txBody>
      </p:sp>
      <p:sp>
        <p:nvSpPr>
          <p:cNvPr id="86019" name="文本框 2"/>
          <p:cNvSpPr txBox="1">
            <a:spLocks noChangeArrowheads="1"/>
          </p:cNvSpPr>
          <p:nvPr/>
        </p:nvSpPr>
        <p:spPr bwMode="auto">
          <a:xfrm>
            <a:off x="2268538" y="690563"/>
            <a:ext cx="64230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  六、培训教学设施</a:t>
            </a:r>
            <a:endParaRPr lang="zh-CN" altLang="en-US" sz="3600" b="1"/>
          </a:p>
        </p:txBody>
      </p:sp>
      <p:sp>
        <p:nvSpPr>
          <p:cNvPr id="3" name="文本框 2"/>
          <p:cNvSpPr txBox="1"/>
          <p:nvPr/>
        </p:nvSpPr>
        <p:spPr>
          <a:xfrm>
            <a:off x="673100" y="2284413"/>
            <a:ext cx="8424863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+mn-ea"/>
                <a:ea typeface="+mn-ea"/>
              </a:rPr>
              <a:t>在增龄的功能康复、适老护理和老年临床急重症治疗等多个范畴，均拥有相对完善的仪器配置，均可提供用于老年医学临床医生的临床培训</a:t>
            </a:r>
            <a:endParaRPr lang="en-US" altLang="zh-CN" sz="2400" dirty="0">
              <a:latin typeface="+mn-ea"/>
              <a:ea typeface="+mn-ea"/>
            </a:endParaRPr>
          </a:p>
          <a:p>
            <a:pPr marL="457200" indent="-457200" eaLnBrk="0" hangingPunct="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+mn-ea"/>
                <a:ea typeface="+mn-ea"/>
              </a:rPr>
              <a:t>在失能失智、长期照料、医养结合多个领域，拥有相对完善的仪器配置，均能提供老年医学临床医生的临床培训</a:t>
            </a:r>
            <a:endParaRPr lang="zh-CN" altLang="en-US" sz="2400" dirty="0">
              <a:latin typeface="+mn-ea"/>
              <a:ea typeface="+mn-ea"/>
            </a:endParaRPr>
          </a:p>
        </p:txBody>
      </p:sp>
      <p:pic>
        <p:nvPicPr>
          <p:cNvPr id="7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765" y="260780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内容占位符 2" descr="所有的都换上这个标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30163"/>
            <a:ext cx="10223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44765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7044" name="图片 28681" descr="7437586866977138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5611813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内容占位符 1" descr="康复训练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606550"/>
            <a:ext cx="3938588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内容占位符 2" descr="所有的都换上这个标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30163"/>
            <a:ext cx="10223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44765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8068" name="图片 3" descr="理疗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8" y="1052513"/>
            <a:ext cx="5651501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内容占位符 1" descr="吞咽训练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2924175"/>
            <a:ext cx="52435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9089" name="内容占位符 2" descr="所有的都换上这个标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71675" y="3134995"/>
            <a:ext cx="1022350" cy="1022350"/>
          </a:xfrm>
        </p:spPr>
      </p:pic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9090" name="文本框 1"/>
          <p:cNvSpPr txBox="1">
            <a:spLocks noChangeArrowheads="1"/>
          </p:cNvSpPr>
          <p:nvPr/>
        </p:nvSpPr>
        <p:spPr bwMode="auto">
          <a:xfrm>
            <a:off x="1908175" y="1517650"/>
            <a:ext cx="77724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   </a:t>
            </a:r>
            <a:r>
              <a:rPr lang="zh-CN" altLang="en-US" sz="3200"/>
              <a:t>老年医学临床仪器配置完善</a:t>
            </a:r>
            <a:endParaRPr lang="zh-CN" altLang="en-US" sz="2400"/>
          </a:p>
        </p:txBody>
      </p:sp>
      <p:sp>
        <p:nvSpPr>
          <p:cNvPr id="89091" name="文本框 2"/>
          <p:cNvSpPr txBox="1">
            <a:spLocks noChangeArrowheads="1"/>
          </p:cNvSpPr>
          <p:nvPr/>
        </p:nvSpPr>
        <p:spPr bwMode="auto">
          <a:xfrm>
            <a:off x="2268538" y="690563"/>
            <a:ext cx="64230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  六、培训教学设施</a:t>
            </a:r>
            <a:endParaRPr lang="zh-CN" altLang="en-US" sz="3600" b="1"/>
          </a:p>
        </p:txBody>
      </p:sp>
      <p:sp>
        <p:nvSpPr>
          <p:cNvPr id="3" name="文本框 2"/>
          <p:cNvSpPr txBox="1"/>
          <p:nvPr/>
        </p:nvSpPr>
        <p:spPr>
          <a:xfrm>
            <a:off x="468313" y="2303463"/>
            <a:ext cx="84232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+mn-ea"/>
                <a:ea typeface="+mn-ea"/>
              </a:rPr>
              <a:t>业已建立具有老年医学特色的病房，在临床培训教学过程中随时强调以老年人为中心的细节配置</a:t>
            </a:r>
            <a:endParaRPr lang="en-US" altLang="zh-CN" sz="2400" dirty="0">
              <a:latin typeface="+mn-ea"/>
              <a:ea typeface="+mn-ea"/>
            </a:endParaRPr>
          </a:p>
        </p:txBody>
      </p:sp>
      <p:pic>
        <p:nvPicPr>
          <p:cNvPr id="6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765" y="20509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内容占位符 2" descr="所有的都换上这个标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4638" y="9525"/>
            <a:ext cx="10223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44765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0116" name="图片 2" descr="设施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1320800"/>
            <a:ext cx="41529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图片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17625"/>
            <a:ext cx="41529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请各位专家多多指正！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内容占位符 2" descr="所有的都换上这个标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9695" y="106363"/>
            <a:ext cx="1023937" cy="1023937"/>
          </a:xfrm>
          <a:prstGeom prst="ellipse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267" name="文本框 1"/>
          <p:cNvSpPr txBox="1">
            <a:spLocks noChangeArrowheads="1"/>
          </p:cNvSpPr>
          <p:nvPr/>
        </p:nvSpPr>
        <p:spPr bwMode="auto">
          <a:xfrm>
            <a:off x="-1588" y="2060575"/>
            <a:ext cx="9110663" cy="447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840"/>
              </a:lnSpc>
              <a:defRPr/>
            </a:pPr>
            <a:r>
              <a:rPr lang="zh-CN" altLang="en-US" sz="32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</a:t>
            </a:r>
            <a:r>
              <a:rPr lang="zh-CN" altLang="en-US" sz="3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医疗等级</a:t>
            </a:r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457200" indent="-4572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哈尔滨医科大学附属第一医院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是集医疗、教学、科研、康复、预防保健为一体的国家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卫健委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委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管的大型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综合性三级甲等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医院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457200" indent="-4572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下设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血液肿瘤医院、心血管病医院、消化病医院、眼科医院、口腔医院、儿童医院、精神卫生中心等专科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医院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457200" indent="-4572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黑龙江省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最大的医疗中心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，医疗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专科设置齐全，技术力量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雄厚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各项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医疗指标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居黑龙江省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之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首</a:t>
            </a:r>
            <a:endParaRPr lang="en-US" altLang="zh-CN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457200" indent="-4572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目前有包括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老年医学在内的17个获得国家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临床重点专科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建设项目的学科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4035" name="文本框 2"/>
          <p:cNvSpPr txBox="1">
            <a:spLocks noChangeArrowheads="1"/>
          </p:cNvSpPr>
          <p:nvPr/>
        </p:nvSpPr>
        <p:spPr bwMode="auto">
          <a:xfrm>
            <a:off x="3276600" y="1130300"/>
            <a:ext cx="39655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一、医疗规模</a:t>
            </a:r>
            <a:endParaRPr lang="zh-CN" altLang="en-US" sz="3600" b="1"/>
          </a:p>
        </p:txBody>
      </p:sp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内容占位符 2" descr="所有的都换上这个标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9695" y="106363"/>
            <a:ext cx="1023937" cy="1023937"/>
          </a:xfrm>
          <a:prstGeom prst="ellipse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267" name="文本框 1"/>
          <p:cNvSpPr txBox="1">
            <a:spLocks noChangeArrowheads="1"/>
          </p:cNvSpPr>
          <p:nvPr/>
        </p:nvSpPr>
        <p:spPr bwMode="auto">
          <a:xfrm>
            <a:off x="827088" y="2205038"/>
            <a:ext cx="7635875" cy="4478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840"/>
              </a:lnSpc>
              <a:defRPr/>
            </a:pPr>
            <a:r>
              <a:rPr lang="zh-CN" altLang="en-US" sz="3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临床能力和辐射影响力</a:t>
            </a:r>
            <a:endParaRPr lang="en-US" altLang="zh-CN" sz="32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全院占地总面积约15万平方米，医院总建筑面积约30万平方米，总床位6496张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年门诊量超过100万人次，年急量7万人次，年出院病人量5万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人次</a:t>
            </a:r>
            <a:endParaRPr lang="en-US" altLang="zh-CN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手术量4.2万例次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，手术床位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3100余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张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医院与省内外90余家医院结成了协作医院，医疗辐射周边国家和地区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5059" name="文本框 2"/>
          <p:cNvSpPr txBox="1">
            <a:spLocks noChangeArrowheads="1"/>
          </p:cNvSpPr>
          <p:nvPr/>
        </p:nvSpPr>
        <p:spPr bwMode="auto">
          <a:xfrm>
            <a:off x="3276600" y="1130300"/>
            <a:ext cx="39655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一、医疗规模</a:t>
            </a:r>
            <a:endParaRPr lang="zh-CN" altLang="en-US" sz="3600" b="1"/>
          </a:p>
        </p:txBody>
      </p:sp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内容占位符 2" descr="所有的都换上这个标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9695" y="106363"/>
            <a:ext cx="1023937" cy="1023937"/>
          </a:xfrm>
          <a:prstGeom prst="ellipse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267" name="文本框 1"/>
          <p:cNvSpPr txBox="1">
            <a:spLocks noChangeArrowheads="1"/>
          </p:cNvSpPr>
          <p:nvPr/>
        </p:nvSpPr>
        <p:spPr bwMode="auto">
          <a:xfrm>
            <a:off x="692150" y="2060575"/>
            <a:ext cx="7634288" cy="447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840"/>
              </a:lnSpc>
              <a:defRPr/>
            </a:pPr>
            <a:r>
              <a:rPr lang="zh-CN" altLang="en-US" sz="3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评估认证</a:t>
            </a:r>
            <a:endParaRPr lang="en-US" altLang="zh-CN" sz="32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1992年被评为“三级甲等”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医院，2010年再次以全省最高分通过三级甲等医院复审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1998年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获全国“百佳医院”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称号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2011年通过第三方认证，评为国内首家五星级优秀示范临床教学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基地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教育部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医学教育临床教学研究中心副主任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单位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黑龙江省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临床医学教育专业委员会主任委员单位</a:t>
            </a:r>
            <a:br>
              <a:rPr lang="en-US" altLang="zh-CN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</a:b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6083" name="文本框 2"/>
          <p:cNvSpPr txBox="1">
            <a:spLocks noChangeArrowheads="1"/>
          </p:cNvSpPr>
          <p:nvPr/>
        </p:nvSpPr>
        <p:spPr bwMode="auto">
          <a:xfrm>
            <a:off x="3132138" y="949325"/>
            <a:ext cx="39655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一、医疗规模</a:t>
            </a:r>
            <a:endParaRPr lang="zh-CN" altLang="en-US" sz="3600" b="1"/>
          </a:p>
        </p:txBody>
      </p:sp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内容占位符 2" descr="所有的都换上这个标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9695" y="106363"/>
            <a:ext cx="1023937" cy="1023937"/>
          </a:xfrm>
          <a:prstGeom prst="ellipse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267" name="文本框 1"/>
          <p:cNvSpPr txBox="1">
            <a:spLocks noChangeArrowheads="1"/>
          </p:cNvSpPr>
          <p:nvPr/>
        </p:nvSpPr>
        <p:spPr bwMode="auto">
          <a:xfrm>
            <a:off x="692150" y="2060575"/>
            <a:ext cx="7634288" cy="447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840"/>
              </a:lnSpc>
              <a:defRPr/>
            </a:pPr>
            <a:r>
              <a:rPr lang="zh-CN" altLang="en-US" sz="3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评估认证</a:t>
            </a:r>
            <a:endParaRPr lang="en-US" altLang="zh-CN" sz="32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1992年被评为“三级甲等”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医院，2010年再次以全省最高分通过三级甲等医院复审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1998年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获全国“百佳医院”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称号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2011年通过第三方认证，评为国内首家五星级优秀示范临床教学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基地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教育部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医学教育临床教学研究中心副主任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单位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ts val="384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黑龙江省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临床医学教育专业委员会主任委员单位</a:t>
            </a:r>
            <a:br>
              <a:rPr lang="en-US" altLang="zh-CN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</a:b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7107" name="文本框 2"/>
          <p:cNvSpPr txBox="1">
            <a:spLocks noChangeArrowheads="1"/>
          </p:cNvSpPr>
          <p:nvPr/>
        </p:nvSpPr>
        <p:spPr bwMode="auto">
          <a:xfrm>
            <a:off x="3132138" y="949325"/>
            <a:ext cx="39655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一、医疗规模</a:t>
            </a:r>
            <a:endParaRPr lang="zh-CN" altLang="en-US" sz="3600" b="1"/>
          </a:p>
        </p:txBody>
      </p:sp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内容占位符 2" descr="所有的都换上这个标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80988" y="106363"/>
            <a:ext cx="1023937" cy="1023937"/>
          </a:xfrm>
        </p:spPr>
      </p:pic>
      <p:sp>
        <p:nvSpPr>
          <p:cNvPr id="13315" name="文本框 1"/>
          <p:cNvSpPr txBox="1">
            <a:spLocks noChangeArrowheads="1"/>
          </p:cNvSpPr>
          <p:nvPr/>
        </p:nvSpPr>
        <p:spPr bwMode="auto">
          <a:xfrm>
            <a:off x="792163" y="1557338"/>
            <a:ext cx="8197850" cy="52622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、老年医学科</a:t>
            </a:r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获取国家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重点临床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专科建设项目的老年学科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全省唯一承担高级干部保健及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外宾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保健的科室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黑龙江省老年医学领头学科，学科主任为黑龙江省老年医学学术带头人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黑龙江省老年病质量控制中心的依托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单位</a:t>
            </a:r>
            <a:endParaRPr lang="en-US" altLang="zh-CN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哈尔滨医科大学医学科学院老年病研究所依托单位</a:t>
            </a:r>
            <a:endParaRPr lang="zh-CN" altLang="en-US" sz="24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多名医护人员参与新冠疫情援鄂等抗疫任务</a:t>
            </a:r>
            <a:endParaRPr lang="en-US" altLang="zh-CN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8131" name="文本框 2"/>
          <p:cNvSpPr txBox="1">
            <a:spLocks noChangeArrowheads="1"/>
          </p:cNvSpPr>
          <p:nvPr/>
        </p:nvSpPr>
        <p:spPr bwMode="auto">
          <a:xfrm>
            <a:off x="3348038" y="696913"/>
            <a:ext cx="39655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/>
              <a:t>一、医疗规模</a:t>
            </a:r>
            <a:endParaRPr lang="zh-CN" altLang="en-US" sz="3600" b="1"/>
          </a:p>
        </p:txBody>
      </p:sp>
      <p:pic>
        <p:nvPicPr>
          <p:cNvPr id="5" name="图片 4098" descr="医大标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76" y="66547"/>
            <a:ext cx="1082837" cy="10637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81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8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TEMPLATE_THUMBS_INDEX" val="1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SUBCATEGORY" val="0"/>
  <p:tag name="KSO_WM_TAG_VERSION" val="1.0"/>
  <p:tag name="KSO_WM_BEAUTIFY_FLAG" val="#wm#"/>
  <p:tag name="KSO_WM_TEMPLATE_CATEGORY" val="custom"/>
  <p:tag name="KSO_WM_TEMPLATE_INDEX" val="20196581"/>
</p:tagLst>
</file>

<file path=ppt/tags/tag98.xml><?xml version="1.0" encoding="utf-8"?>
<p:tagLst xmlns:p="http://schemas.openxmlformats.org/presentationml/2006/main">
  <p:tag name="KSO_WM_TEMPLATE_TOPIC_ID" val="2869567"/>
  <p:tag name="KSO_WM_TEMPLATE_OUTLINE_ID" val="5"/>
  <p:tag name="KSO_WM_TEMPLATE_SCENE_ID" val="1"/>
  <p:tag name="KSO_WM_TEMPLATE_JOB_ID" val="5"/>
  <p:tag name="KSO_WM_TEMPLATE_TOPIC_DEFAULT" val="0"/>
</p:tagLst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2150</Words>
  <Application>WPS 演示</Application>
  <PresentationFormat>全屏显示(4:3)</PresentationFormat>
  <Paragraphs>192</Paragraphs>
  <Slides>47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47</vt:i4>
      </vt:variant>
    </vt:vector>
  </HeadingPairs>
  <TitlesOfParts>
    <vt:vector size="68" baseType="lpstr">
      <vt:lpstr>Arial</vt:lpstr>
      <vt:lpstr>宋体</vt:lpstr>
      <vt:lpstr>Wingdings</vt:lpstr>
      <vt:lpstr>Calibri</vt:lpstr>
      <vt:lpstr>黑体</vt:lpstr>
      <vt:lpstr>Calibri Light</vt:lpstr>
      <vt:lpstr>Wingdings 2</vt:lpstr>
      <vt:lpstr>Wingdings</vt:lpstr>
      <vt:lpstr>华文仿宋</vt:lpstr>
      <vt:lpstr>仿宋</vt:lpstr>
      <vt:lpstr>Tw Cen MT Condensed</vt:lpstr>
      <vt:lpstr>Segoe Print</vt:lpstr>
      <vt:lpstr>Tw Cen MT</vt:lpstr>
      <vt:lpstr>Wingdings 3</vt:lpstr>
      <vt:lpstr>Symbol</vt:lpstr>
      <vt:lpstr>华文仿宋</vt:lpstr>
      <vt:lpstr>Arial Unicode MS</vt:lpstr>
      <vt:lpstr>微软雅黑</vt:lpstr>
      <vt:lpstr>1_Office 主题</vt:lpstr>
      <vt:lpstr>HDOfficeLightV0</vt:lpstr>
      <vt:lpstr>1_Office 主题​​</vt:lpstr>
      <vt:lpstr>PowerPoint 演示文稿</vt:lpstr>
      <vt:lpstr>培训基地的书面答辩内容</vt:lpstr>
      <vt:lpstr>医疗规模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教学能力</vt:lpstr>
      <vt:lpstr>PowerPoint 演示文稿</vt:lpstr>
      <vt:lpstr>PowerPoint 演示文稿</vt:lpstr>
      <vt:lpstr>PowerPoint 演示文稿</vt:lpstr>
      <vt:lpstr>PowerPoint 演示文稿</vt:lpstr>
      <vt:lpstr>培训师资团队</vt:lpstr>
      <vt:lpstr>PowerPoint 演示文稿</vt:lpstr>
      <vt:lpstr>PowerPoint 演示文稿</vt:lpstr>
      <vt:lpstr>学术辐射力和影响力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培训场地</vt:lpstr>
      <vt:lpstr>PowerPoint 演示文稿</vt:lpstr>
      <vt:lpstr>PowerPoint 演示文稿</vt:lpstr>
      <vt:lpstr>PowerPoint 演示文稿</vt:lpstr>
      <vt:lpstr>PowerPoint 演示文稿</vt:lpstr>
      <vt:lpstr>培训设施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请各位专家多多指正！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中国老年医学学会</dc:title>
  <dc:creator>wly</dc:creator>
  <cp:lastModifiedBy>Administrator</cp:lastModifiedBy>
  <cp:revision>74</cp:revision>
  <dcterms:created xsi:type="dcterms:W3CDTF">2015-04-11T03:32:00Z</dcterms:created>
  <dcterms:modified xsi:type="dcterms:W3CDTF">2021-11-02T06:35:03Z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KSORubyTemplateID">
    <vt:lpwstr>2</vt:lpwstr>
  </property>
  <property fmtid="{D5CDD505-2E9C-101B-9397-08002B2CF9AE}" pid="4" name="ICV">
    <vt:lpwstr>022A5FD2021F41D79DD529E2AD709967</vt:lpwstr>
  </property>
</Properties>
</file>