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66" r:id="rId3"/>
    <p:sldId id="264" r:id="rId4"/>
    <p:sldId id="263" r:id="rId5"/>
    <p:sldId id="267" r:id="rId7"/>
    <p:sldId id="262" r:id="rId8"/>
    <p:sldId id="270" r:id="rId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88"/>
        <p:guide pos="288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commentAuthors" Target="commentAuthors.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914400"/>
            <a:ext cx="73494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3560400"/>
            <a:ext cx="73494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774000"/>
            <a:ext cx="82296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2484000"/>
            <a:ext cx="73494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3560400"/>
            <a:ext cx="73494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490400"/>
            <a:ext cx="82269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3848400"/>
            <a:ext cx="58266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4615200"/>
            <a:ext cx="58266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501200"/>
            <a:ext cx="38826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501200"/>
            <a:ext cx="38826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429200"/>
            <a:ext cx="40068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854000"/>
            <a:ext cx="40068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421729"/>
            <a:ext cx="40068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854000"/>
            <a:ext cx="40068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555200"/>
            <a:ext cx="3924808"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555200"/>
            <a:ext cx="39204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914400"/>
            <a:ext cx="783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914400"/>
            <a:ext cx="68769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608400"/>
            <a:ext cx="82269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490400"/>
            <a:ext cx="82269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6314400"/>
            <a:ext cx="2025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14400"/>
            <a:ext cx="297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6314400"/>
            <a:ext cx="2025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3" Type="http://schemas.openxmlformats.org/officeDocument/2006/relationships/slideLayout" Target="../slideLayouts/slideLayout1.xml"/><Relationship Id="rId12" Type="http://schemas.openxmlformats.org/officeDocument/2006/relationships/tags" Target="../tags/tag66.xml"/><Relationship Id="rId11" Type="http://schemas.openxmlformats.org/officeDocument/2006/relationships/image" Target="../media/image13.jpeg"/><Relationship Id="rId10" Type="http://schemas.openxmlformats.org/officeDocument/2006/relationships/image" Target="../media/image12.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descr="676298316745872852"/>
          <p:cNvPicPr>
            <a:picLocks noChangeAspect="1"/>
          </p:cNvPicPr>
          <p:nvPr/>
        </p:nvPicPr>
        <p:blipFill>
          <a:blip r:embed="rId1"/>
          <a:srcRect l="5016" t="4876" b="11086"/>
          <a:stretch>
            <a:fillRect/>
          </a:stretch>
        </p:blipFill>
        <p:spPr>
          <a:xfrm>
            <a:off x="213995" y="1257935"/>
            <a:ext cx="8716010" cy="5045710"/>
          </a:xfrm>
          <a:prstGeom prst="rect">
            <a:avLst/>
          </a:prstGeom>
        </p:spPr>
      </p:pic>
      <p:sp>
        <p:nvSpPr>
          <p:cNvPr id="2" name="文本框 1"/>
          <p:cNvSpPr txBox="1"/>
          <p:nvPr/>
        </p:nvSpPr>
        <p:spPr>
          <a:xfrm>
            <a:off x="942340" y="316865"/>
            <a:ext cx="7259320" cy="521970"/>
          </a:xfrm>
          <a:prstGeom prst="rect">
            <a:avLst/>
          </a:prstGeom>
          <a:noFill/>
        </p:spPr>
        <p:txBody>
          <a:bodyPr wrap="square" rtlCol="0">
            <a:spAutoFit/>
          </a:bodyPr>
          <a:p>
            <a:pPr algn="ctr"/>
            <a:r>
              <a:rPr lang="zh-CN" altLang="en-US" sz="2800" b="1">
                <a:latin typeface="微软雅黑" panose="020B0503020204020204" pitchFamily="34" charset="-122"/>
                <a:ea typeface="微软雅黑" panose="020B0503020204020204" pitchFamily="34" charset="-122"/>
              </a:rPr>
              <a:t>安医大一附院老年医学</a:t>
            </a:r>
            <a:r>
              <a:rPr lang="zh-CN" altLang="en-US" sz="2800" b="1">
                <a:latin typeface="微软雅黑" panose="020B0503020204020204" pitchFamily="34" charset="-122"/>
                <a:ea typeface="微软雅黑" panose="020B0503020204020204" pitchFamily="34" charset="-122"/>
              </a:rPr>
              <a:t>基地</a:t>
            </a:r>
            <a:endParaRPr lang="zh-CN" altLang="en-US" sz="2800" b="1">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81710" y="1233170"/>
            <a:ext cx="7728585" cy="4741545"/>
          </a:xfrm>
          <a:prstGeom prst="rect">
            <a:avLst/>
          </a:prstGeom>
          <a:noFill/>
        </p:spPr>
        <p:txBody>
          <a:bodyPr wrap="square" rtlCol="0">
            <a:spAutoFit/>
          </a:bodyPr>
          <a:p>
            <a:pPr>
              <a:lnSpc>
                <a:spcPct val="180000"/>
              </a:lnSpc>
            </a:pPr>
            <a:r>
              <a:rPr lang="zh-CN" altLang="en-US" sz="2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Wingdings 2" panose="05020102010507070707" charset="0"/>
              </a:rPr>
              <a:t></a:t>
            </a:r>
            <a:r>
              <a:rPr lang="en-US" altLang="zh-CN" sz="2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Wingdings 2" panose="05020102010507070707" charset="0"/>
              </a:rPr>
              <a:t> </a:t>
            </a:r>
            <a:r>
              <a:rPr lang="en-US" altLang="zh-CN" sz="2400" b="1"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Wingdings 2" panose="05020102010507070707" charset="0"/>
              </a:rPr>
              <a:t> </a:t>
            </a:r>
            <a:r>
              <a:rPr lang="zh-CN" altLang="en-US" sz="2400" b="1"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老年医学、内科学两个博士学位授权点</a:t>
            </a:r>
            <a:endParaRPr lang="zh-CN" altLang="en-US" sz="2400" b="1"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80000"/>
              </a:lnSpc>
            </a:pPr>
            <a:r>
              <a:rPr lang="zh-CN" altLang="en-US" sz="2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Wingdings 2" panose="05020102010507070707" charset="0"/>
              </a:rPr>
              <a:t></a:t>
            </a:r>
            <a:r>
              <a:rPr lang="en-US" altLang="zh-CN" sz="2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Wingdings 2" panose="05020102010507070707" charset="0"/>
              </a:rPr>
              <a:t>  </a:t>
            </a:r>
            <a:r>
              <a:rPr lang="zh-CN" altLang="en-US" sz="2400" b="1"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国家临床重点专科呼吸内科建设项目</a:t>
            </a:r>
            <a:endParaRPr lang="zh-CN" altLang="en-US" sz="2400" b="1"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80000"/>
              </a:lnSpc>
            </a:pPr>
            <a:r>
              <a:rPr lang="zh-CN" altLang="en-US" sz="2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Wingdings 2" panose="05020102010507070707" charset="0"/>
              </a:rPr>
              <a:t></a:t>
            </a:r>
            <a:r>
              <a:rPr lang="en-US" altLang="zh-CN" sz="2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Wingdings 2" panose="05020102010507070707" charset="0"/>
              </a:rPr>
              <a:t>  </a:t>
            </a:r>
            <a:r>
              <a:rPr lang="zh-CN" altLang="en-US" sz="2400" b="1"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安徽省教育厅重点学科</a:t>
            </a:r>
            <a:endParaRPr lang="zh-CN" altLang="en-US" sz="2400" b="1"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80000"/>
              </a:lnSpc>
            </a:pPr>
            <a:r>
              <a:rPr lang="zh-CN" altLang="en-US" sz="2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Wingdings 2" panose="05020102010507070707" charset="0"/>
              </a:rPr>
              <a:t></a:t>
            </a:r>
            <a:r>
              <a:rPr lang="en-US" altLang="zh-CN" sz="2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Wingdings 2" panose="05020102010507070707" charset="0"/>
              </a:rPr>
              <a:t>  </a:t>
            </a:r>
            <a:r>
              <a:rPr lang="en-US" altLang="zh-CN" sz="2400" b="1" dirty="0">
                <a:latin typeface="微软雅黑" panose="020B0503020204020204" pitchFamily="34" charset="-122"/>
                <a:ea typeface="微软雅黑" panose="020B0503020204020204" pitchFamily="34" charset="-122"/>
                <a:sym typeface="+mn-ea"/>
              </a:rPr>
              <a:t>国家老年疾病临床医学研究中心创新核心单位</a:t>
            </a:r>
            <a:endParaRPr lang="en-US" altLang="zh-CN" sz="2400" b="1" dirty="0">
              <a:latin typeface="微软雅黑" panose="020B0503020204020204" pitchFamily="34" charset="-122"/>
              <a:ea typeface="微软雅黑" panose="020B0503020204020204" pitchFamily="34" charset="-122"/>
              <a:sym typeface="+mn-ea"/>
            </a:endParaRPr>
          </a:p>
          <a:p>
            <a:pPr>
              <a:lnSpc>
                <a:spcPct val="180000"/>
              </a:lnSpc>
            </a:pPr>
            <a:r>
              <a:rPr lang="zh-CN" altLang="en-US" sz="2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Wingdings 2" panose="05020102010507070707" charset="0"/>
              </a:rPr>
              <a:t></a:t>
            </a:r>
            <a:r>
              <a:rPr lang="en-US" altLang="zh-CN" sz="2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Wingdings 2" panose="05020102010507070707" charset="0"/>
              </a:rPr>
              <a:t>  </a:t>
            </a:r>
            <a:r>
              <a:rPr lang="zh-CN" altLang="en-US" sz="2400" b="1"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Wingdings 2" panose="05020102010507070707" charset="0"/>
              </a:rPr>
              <a:t>首批</a:t>
            </a:r>
            <a:r>
              <a:rPr lang="zh-CN" altLang="en-US" sz="2400" b="1" noProof="0" dirty="0">
                <a:ln>
                  <a:noFill/>
                </a:ln>
                <a:solidFill>
                  <a:schemeClr val="dk1"/>
                </a:solidFill>
                <a:effectLst/>
                <a:uLnTx/>
                <a:uFillTx/>
                <a:latin typeface="微软雅黑" panose="020B0503020204020204" pitchFamily="34" charset="-122"/>
                <a:ea typeface="微软雅黑" panose="020B0503020204020204" pitchFamily="34" charset="-122"/>
                <a:sym typeface="+mn-ea"/>
              </a:rPr>
              <a:t>老年医学专科医师规范化培训基地</a:t>
            </a:r>
            <a:endParaRPr lang="zh-CN" altLang="en-US" sz="2400" b="1" noProof="0" dirty="0">
              <a:ln>
                <a:noFill/>
              </a:ln>
              <a:solidFill>
                <a:schemeClr val="dk1"/>
              </a:solidFill>
              <a:effectLst/>
              <a:uLnTx/>
              <a:uFillTx/>
              <a:latin typeface="微软雅黑" panose="020B0503020204020204" pitchFamily="34" charset="-122"/>
              <a:ea typeface="微软雅黑" panose="020B0503020204020204" pitchFamily="34" charset="-122"/>
              <a:sym typeface="+mn-ea"/>
            </a:endParaRPr>
          </a:p>
          <a:p>
            <a:pPr>
              <a:lnSpc>
                <a:spcPct val="180000"/>
              </a:lnSpc>
            </a:pPr>
            <a:r>
              <a:rPr lang="zh-CN" altLang="en-US" sz="2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Wingdings 2" panose="05020102010507070707" charset="0"/>
              </a:rPr>
              <a:t></a:t>
            </a:r>
            <a:r>
              <a:rPr lang="en-US" altLang="zh-CN" sz="2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Wingdings 2" panose="05020102010507070707" charset="0"/>
              </a:rPr>
              <a:t> </a:t>
            </a:r>
            <a:r>
              <a:rPr lang="en-US" altLang="zh-CN" sz="2400" b="1"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Wingdings 2" panose="05020102010507070707" charset="0"/>
              </a:rPr>
              <a:t> </a:t>
            </a:r>
            <a:r>
              <a:rPr lang="zh-CN" altLang="en-US" sz="2400" b="1" noProof="0" dirty="0">
                <a:ln>
                  <a:noFill/>
                </a:ln>
                <a:solidFill>
                  <a:schemeClr val="dk1"/>
                </a:solidFill>
                <a:effectLst/>
                <a:uLnTx/>
                <a:uFillTx/>
                <a:latin typeface="微软雅黑" panose="020B0503020204020204" pitchFamily="34" charset="-122"/>
                <a:ea typeface="微软雅黑" panose="020B0503020204020204" pitchFamily="34" charset="-122"/>
                <a:sym typeface="+mn-ea"/>
              </a:rPr>
              <a:t>首批全科医学住院医师规范化培训基地</a:t>
            </a:r>
            <a:endParaRPr lang="zh-CN" altLang="en-US" sz="2400" b="1" noProof="0" dirty="0">
              <a:ln>
                <a:noFill/>
              </a:ln>
              <a:solidFill>
                <a:schemeClr val="dk1"/>
              </a:solidFill>
              <a:effectLst/>
              <a:uLnTx/>
              <a:uFillTx/>
              <a:latin typeface="微软雅黑" panose="020B0503020204020204" pitchFamily="34" charset="-122"/>
              <a:ea typeface="微软雅黑" panose="020B0503020204020204" pitchFamily="34" charset="-122"/>
              <a:sym typeface="+mn-ea"/>
            </a:endParaRPr>
          </a:p>
          <a:p>
            <a:pPr>
              <a:lnSpc>
                <a:spcPct val="180000"/>
              </a:lnSpc>
            </a:pPr>
            <a:r>
              <a:rPr lang="zh-CN" altLang="en-US" sz="2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Wingdings 2" panose="05020102010507070707" charset="0"/>
              </a:rPr>
              <a:t></a:t>
            </a:r>
            <a:r>
              <a:rPr lang="en-US" altLang="zh-CN" sz="2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Wingdings 2" panose="05020102010507070707" charset="0"/>
              </a:rPr>
              <a:t>  </a:t>
            </a:r>
            <a:r>
              <a:rPr lang="zh-CN" altLang="en-US" sz="2400" b="1"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国家药物临床实验基地</a:t>
            </a:r>
            <a:endParaRPr lang="zh-CN" altLang="en-US" sz="2400" b="1"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2432050" y="472440"/>
            <a:ext cx="4279265" cy="521970"/>
          </a:xfrm>
          <a:prstGeom prst="rect">
            <a:avLst/>
          </a:prstGeom>
          <a:noFill/>
        </p:spPr>
        <p:txBody>
          <a:bodyPr wrap="square" rtlCol="0">
            <a:spAutoFit/>
          </a:bodyPr>
          <a:p>
            <a:pPr algn="ct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一、总体定位与发展</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潜力</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625475" y="505460"/>
            <a:ext cx="7893685" cy="5677535"/>
          </a:xfrm>
          <a:prstGeom prst="rect">
            <a:avLst/>
          </a:prstGeom>
          <a:noFill/>
        </p:spPr>
        <p:txBody>
          <a:bodyPr wrap="square" rtlCol="0">
            <a:spAutoFit/>
          </a:bodyPr>
          <a:p>
            <a:pPr marL="342900" indent="-342900">
              <a:lnSpc>
                <a:spcPct val="150000"/>
              </a:lnSpc>
              <a:buFont typeface="Wingdings" panose="05000000000000000000" charset="0"/>
              <a:buChar char="l"/>
            </a:pPr>
            <a:r>
              <a:rPr lang="zh-CN" altLang="en-US" sz="2200" b="1" spc="300" dirty="0">
                <a:solidFill>
                  <a:srgbClr val="C00000"/>
                </a:solidFill>
                <a:latin typeface="微软雅黑" panose="020B0503020204020204" pitchFamily="34" charset="-122"/>
                <a:cs typeface="微软雅黑" panose="020B0503020204020204" pitchFamily="34" charset="-122"/>
                <a:sym typeface="+mn-ea"/>
              </a:rPr>
              <a:t>老年病诊疗一站式服务：</a:t>
            </a:r>
            <a:r>
              <a:rPr lang="zh-CN" altLang="en-US" sz="2200" b="1" dirty="0" smtClean="0">
                <a:latin typeface="微软雅黑" panose="020B0503020204020204" pitchFamily="34" charset="-122"/>
                <a:cs typeface="微软雅黑" panose="020B0503020204020204" pitchFamily="34" charset="-122"/>
                <a:sym typeface="+mn-ea"/>
              </a:rPr>
              <a:t>设老年病门诊、老年呼吸与危重症学科、老年内分泌、老年心血管、老年神经内科、老年普外科等专科，附设独立的呼吸内镜诊疗中心、多导睡眠呼吸监测（</a:t>
            </a:r>
            <a:r>
              <a:rPr lang="en-US" altLang="zh-CN" sz="2200" b="1" dirty="0" smtClean="0">
                <a:latin typeface="微软雅黑" panose="020B0503020204020204" pitchFamily="34" charset="-122"/>
                <a:cs typeface="微软雅黑" panose="020B0503020204020204" pitchFamily="34" charset="-122"/>
                <a:sym typeface="+mn-ea"/>
              </a:rPr>
              <a:t>PSG</a:t>
            </a:r>
            <a:r>
              <a:rPr lang="zh-CN" altLang="en-US" sz="2200" b="1" dirty="0" smtClean="0">
                <a:latin typeface="微软雅黑" panose="020B0503020204020204" pitchFamily="34" charset="-122"/>
                <a:cs typeface="微软雅黑" panose="020B0503020204020204" pitchFamily="34" charset="-122"/>
                <a:sym typeface="+mn-ea"/>
              </a:rPr>
              <a:t>）室及全省唯一呼吸康复病房</a:t>
            </a:r>
            <a:endParaRPr lang="zh-CN" altLang="en-US" sz="2200" b="1" dirty="0" smtClean="0">
              <a:latin typeface="微软雅黑" panose="020B0503020204020204" pitchFamily="34" charset="-122"/>
              <a:cs typeface="微软雅黑" panose="020B0503020204020204" pitchFamily="34" charset="-122"/>
              <a:sym typeface="+mn-ea"/>
            </a:endParaRPr>
          </a:p>
          <a:p>
            <a:pPr marL="342900" indent="-342900">
              <a:lnSpc>
                <a:spcPct val="150000"/>
              </a:lnSpc>
              <a:buFont typeface="Wingdings" panose="05000000000000000000" charset="0"/>
              <a:buChar char="l"/>
            </a:pPr>
            <a:r>
              <a:rPr lang="zh-CN" altLang="zh-CN" sz="2200" b="1">
                <a:solidFill>
                  <a:srgbClr val="C00000"/>
                </a:solidFill>
                <a:latin typeface="微软雅黑" panose="020B0503020204020204" pitchFamily="34" charset="-122"/>
                <a:cs typeface="微软雅黑" panose="020B0503020204020204" pitchFamily="34" charset="-122"/>
                <a:sym typeface="+mn-ea"/>
              </a:rPr>
              <a:t>老年病特色专病中心</a:t>
            </a:r>
            <a:r>
              <a:rPr lang="zh-CN" altLang="en-US" sz="2200" b="1" spc="300" dirty="0">
                <a:solidFill>
                  <a:srgbClr val="C00000"/>
                </a:solidFill>
                <a:latin typeface="微软雅黑" panose="020B0503020204020204" pitchFamily="34" charset="-122"/>
                <a:cs typeface="微软雅黑" panose="020B0503020204020204" pitchFamily="34" charset="-122"/>
                <a:sym typeface="+mn-ea"/>
              </a:rPr>
              <a:t>：</a:t>
            </a:r>
            <a:r>
              <a:rPr lang="zh-CN" altLang="zh-CN" sz="2200" b="1">
                <a:latin typeface="微软雅黑" panose="020B0503020204020204" pitchFamily="34" charset="-122"/>
                <a:cs typeface="微软雅黑" panose="020B0503020204020204" pitchFamily="34" charset="-122"/>
                <a:sym typeface="+mn-ea"/>
              </a:rPr>
              <a:t>老年病综合诊疗、老年慢病远程化督导管理、老年呼吸康复治疗、老年呼吸介入诊疗、老年心血管介入治疗、老年动态血糖监测技术、糖尿病胰岛素泵的强化治疗等、老年认知与行为改善研究、老年腔镜外科微创治疗技术等</a:t>
            </a:r>
            <a:endParaRPr lang="zh-CN" altLang="zh-CN" sz="2200" b="1">
              <a:latin typeface="微软雅黑" panose="020B0503020204020204" pitchFamily="34" charset="-122"/>
              <a:cs typeface="微软雅黑" panose="020B0503020204020204" pitchFamily="34" charset="-122"/>
              <a:sym typeface="+mn-ea"/>
            </a:endParaRPr>
          </a:p>
          <a:p>
            <a:pPr marL="342900" indent="-342900">
              <a:lnSpc>
                <a:spcPct val="150000"/>
              </a:lnSpc>
              <a:buFont typeface="Wingdings" panose="05000000000000000000" charset="0"/>
              <a:buChar char="l"/>
            </a:pPr>
            <a:r>
              <a:rPr lang="zh-CN" altLang="en-US" sz="2200" b="1" spc="300" dirty="0">
                <a:solidFill>
                  <a:srgbClr val="C00000"/>
                </a:solidFill>
                <a:latin typeface="微软雅黑" panose="020B0503020204020204" pitchFamily="34" charset="-122"/>
                <a:cs typeface="微软雅黑" panose="020B0503020204020204" pitchFamily="34" charset="-122"/>
                <a:sym typeface="+mn-ea"/>
              </a:rPr>
              <a:t>强有力的</a:t>
            </a:r>
            <a:r>
              <a:rPr lang="en-US" altLang="zh-CN" sz="2200" b="1" spc="300" dirty="0">
                <a:solidFill>
                  <a:srgbClr val="C00000"/>
                </a:solidFill>
                <a:latin typeface="微软雅黑" panose="020B0503020204020204" pitchFamily="34" charset="-122"/>
                <a:cs typeface="微软雅黑" panose="020B0503020204020204" pitchFamily="34" charset="-122"/>
                <a:sym typeface="+mn-ea"/>
              </a:rPr>
              <a:t>MDT</a:t>
            </a:r>
            <a:r>
              <a:rPr lang="zh-CN" altLang="en-US" sz="2200" b="1" spc="300" dirty="0">
                <a:solidFill>
                  <a:srgbClr val="C00000"/>
                </a:solidFill>
                <a:latin typeface="微软雅黑" panose="020B0503020204020204" pitchFamily="34" charset="-122"/>
                <a:cs typeface="微软雅黑" panose="020B0503020204020204" pitchFamily="34" charset="-122"/>
                <a:sym typeface="+mn-ea"/>
              </a:rPr>
              <a:t>团队：</a:t>
            </a:r>
            <a:r>
              <a:rPr lang="zh-CN" altLang="en-US" sz="2200" b="1" spc="300" dirty="0">
                <a:latin typeface="微软雅黑" panose="020B0503020204020204" pitchFamily="34" charset="-122"/>
                <a:cs typeface="微软雅黑" panose="020B0503020204020204" pitchFamily="34" charset="-122"/>
                <a:sym typeface="+mn-ea"/>
              </a:rPr>
              <a:t>老年综合评估管理，</a:t>
            </a:r>
            <a:r>
              <a:rPr lang="zh-CN" altLang="en-US" sz="2200" b="1" dirty="0">
                <a:latin typeface="微软雅黑" panose="020B0503020204020204" pitchFamily="34" charset="-122"/>
                <a:cs typeface="微软雅黑" panose="020B0503020204020204" pitchFamily="34" charset="-122"/>
                <a:sym typeface="+mn-ea"/>
              </a:rPr>
              <a:t>老年疑难病综合救治中心</a:t>
            </a:r>
            <a:r>
              <a:rPr lang="zh-CN" altLang="en-US" sz="2200" b="1" dirty="0" smtClean="0">
                <a:latin typeface="微软雅黑" panose="020B0503020204020204" pitchFamily="34" charset="-122"/>
                <a:cs typeface="微软雅黑" panose="020B0503020204020204" pitchFamily="34" charset="-122"/>
                <a:sym typeface="+mn-ea"/>
              </a:rPr>
              <a:t>，居安徽省前列</a:t>
            </a:r>
            <a:endParaRPr lang="zh-CN" altLang="zh-CN" sz="2200" b="1">
              <a:latin typeface="微软雅黑" panose="020B0503020204020204" pitchFamily="34" charset="-122"/>
              <a:cs typeface="微软雅黑" panose="020B0503020204020204" pitchFamily="34" charset="-122"/>
              <a:sym typeface="+mn-ea"/>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33195" y="443230"/>
            <a:ext cx="6276975" cy="521970"/>
          </a:xfrm>
          <a:prstGeom prst="rect">
            <a:avLst/>
          </a:prstGeom>
          <a:noFill/>
        </p:spPr>
        <p:txBody>
          <a:bodyPr wrap="square" rtlCol="0">
            <a:spAutoFit/>
          </a:bodyPr>
          <a:p>
            <a:pPr algn="ctr"/>
            <a:r>
              <a:rPr lang="zh-CN" altLang="en-US" sz="2800" b="1"/>
              <a:t>二、队伍建设与人才培养</a:t>
            </a:r>
            <a:endParaRPr lang="zh-CN" altLang="en-US" sz="2800" b="1"/>
          </a:p>
        </p:txBody>
      </p:sp>
      <p:sp>
        <p:nvSpPr>
          <p:cNvPr id="3" name="文本框 2"/>
          <p:cNvSpPr txBox="1"/>
          <p:nvPr/>
        </p:nvSpPr>
        <p:spPr>
          <a:xfrm>
            <a:off x="556895" y="1141095"/>
            <a:ext cx="8030845" cy="5507990"/>
          </a:xfrm>
          <a:prstGeom prst="rect">
            <a:avLst/>
          </a:prstGeom>
          <a:noFill/>
        </p:spPr>
        <p:txBody>
          <a:bodyPr wrap="square" rtlCol="0">
            <a:spAutoFit/>
          </a:bodyPr>
          <a:p>
            <a:pPr marL="342900" indent="-342900">
              <a:lnSpc>
                <a:spcPct val="150000"/>
              </a:lnSpc>
              <a:buClr>
                <a:srgbClr val="C00000"/>
              </a:buClr>
              <a:buFont typeface="Wingdings" panose="05000000000000000000" charset="0"/>
              <a:buChar char="l"/>
            </a:pPr>
            <a:r>
              <a:rPr lang="en-US" altLang="zh-CN" sz="22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拥有“皖江学者”“特聘教授”“江淮名医”</a:t>
            </a:r>
            <a:r>
              <a:rPr lang="en-US" altLang="zh-CN" sz="22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安徽省学术与技术带头人</a:t>
            </a:r>
            <a:r>
              <a:rPr lang="en-US" altLang="zh-CN" sz="22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安徽省杰出专业技术人才</a:t>
            </a:r>
            <a:r>
              <a:rPr lang="en-US" altLang="zh-CN" sz="22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等多名学科带头人</a:t>
            </a:r>
            <a:endParaRPr lang="zh-CN" altLang="en-US" sz="22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Clr>
                <a:srgbClr val="C00000"/>
              </a:buClr>
              <a:buFont typeface="Wingdings" panose="05000000000000000000" charset="0"/>
              <a:buChar char="l"/>
            </a:pPr>
            <a:r>
              <a:rPr lang="en-US" altLang="zh-CN"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团队高级职称</a:t>
            </a:r>
            <a:r>
              <a:rPr lang="en-US" altLang="zh-CN"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29</a:t>
            </a:r>
            <a:r>
              <a:rPr lang="zh-CN" altLang="en-US"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人，中级职称</a:t>
            </a:r>
            <a:r>
              <a:rPr lang="en-US" altLang="zh-CN"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人；博士</a:t>
            </a:r>
            <a:r>
              <a:rPr lang="en-US" altLang="zh-CN"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18</a:t>
            </a:r>
            <a:r>
              <a:rPr lang="zh-CN" altLang="en-US"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人，硕士</a:t>
            </a:r>
            <a:r>
              <a:rPr lang="en-US" altLang="zh-CN"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37</a:t>
            </a:r>
            <a:r>
              <a:rPr lang="zh-CN" altLang="en-US"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人，硕士以上人员占比</a:t>
            </a:r>
            <a:r>
              <a:rPr lang="en-US" altLang="zh-CN"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96%</a:t>
            </a:r>
            <a:r>
              <a:rPr lang="zh-CN" altLang="en-US"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具有</a:t>
            </a:r>
            <a:r>
              <a:rPr lang="zh-CN" altLang="en-US"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专业的临床医疗水平和</a:t>
            </a:r>
            <a:r>
              <a:rPr lang="zh-CN" altLang="zh-CN"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较强科研创新能力，近</a:t>
            </a:r>
            <a:r>
              <a:rPr lang="en-US" altLang="zh-CN"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zh-CN" altLang="en-US"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承担国家及省级科研项目</a:t>
            </a:r>
            <a:r>
              <a:rPr lang="en-US" altLang="zh-CN"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9</a:t>
            </a:r>
            <a:r>
              <a:rPr lang="zh-CN" altLang="en-US"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项，</a:t>
            </a:r>
            <a:r>
              <a:rPr lang="zh-CN" altLang="en-US"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发表学术论文</a:t>
            </a:r>
            <a:r>
              <a:rPr lang="en-US" altLang="zh-CN"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80</a:t>
            </a:r>
            <a:r>
              <a:rPr lang="zh-CN" altLang="en-US"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余篇，</a:t>
            </a:r>
            <a:r>
              <a:rPr lang="en-US" altLang="zh-CN"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SCI</a:t>
            </a:r>
            <a:r>
              <a:rPr lang="zh-CN" altLang="en-US"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收录</a:t>
            </a:r>
            <a:r>
              <a:rPr lang="en-US" altLang="zh-CN"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35</a:t>
            </a:r>
            <a:r>
              <a:rPr lang="zh-CN" altLang="en-US"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篇</a:t>
            </a:r>
            <a:endParaRPr lang="zh-CN" altLang="en-US"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nSpc>
                <a:spcPct val="150000"/>
              </a:lnSpc>
              <a:buClr>
                <a:srgbClr val="C00000"/>
              </a:buClr>
              <a:buFont typeface="Wingdings" panose="05000000000000000000" charset="0"/>
              <a:buChar char="l"/>
            </a:pPr>
            <a:r>
              <a:rPr lang="en-US" altLang="zh-CN"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充分发挥博硕士点、住院医师及专科医师规范化培训基地作用</a:t>
            </a:r>
            <a:r>
              <a:rPr lang="zh-CN" altLang="zh-CN" sz="22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指导硕士、博士100余人；指导培训住培医师近200人，专培医师</a:t>
            </a:r>
            <a:r>
              <a:rPr lang="en-US" altLang="zh-CN"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zh-CN" altLang="en-US"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余人</a:t>
            </a:r>
            <a:endParaRPr lang="zh-CN" altLang="en-US" sz="2200" b="1"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kumimoji="0" lang="zh-CN" altLang="en-US" sz="2200" b="1" kern="1200" cap="none" spc="0" normalizeH="0" baseline="0"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a:stretch>
            <a:fillRect/>
          </a:stretch>
        </p:blipFill>
        <p:spPr>
          <a:xfrm>
            <a:off x="3893185" y="1485265"/>
            <a:ext cx="5015865" cy="4978400"/>
          </a:xfrm>
          <a:prstGeom prst="rect">
            <a:avLst/>
          </a:prstGeom>
          <a:noFill/>
          <a:ln>
            <a:noFill/>
          </a:ln>
        </p:spPr>
      </p:pic>
      <p:sp>
        <p:nvSpPr>
          <p:cNvPr id="5" name="矩形 4"/>
          <p:cNvSpPr/>
          <p:nvPr/>
        </p:nvSpPr>
        <p:spPr>
          <a:xfrm>
            <a:off x="552133" y="2091104"/>
            <a:ext cx="2816370" cy="3914918"/>
          </a:xfrm>
          <a:prstGeom prst="rect">
            <a:avLst/>
          </a:prstGeom>
        </p:spPr>
        <p:txBody>
          <a:bodyPr wrap="square">
            <a:spAutoFit/>
          </a:bodyPr>
          <a:lstStyle/>
          <a:p>
            <a:pPr>
              <a:lnSpc>
                <a:spcPct val="130000"/>
              </a:lnSpc>
              <a:spcBef>
                <a:spcPts val="0"/>
              </a:spcBef>
              <a:spcAft>
                <a:spcPts val="0"/>
              </a:spcAft>
            </a:pPr>
            <a:r>
              <a:rPr lang="zh-CN"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全球</a:t>
            </a:r>
            <a:r>
              <a:rPr lang="zh-CN" altLang="zh-CN" sz="2400" b="1" dirty="0">
                <a:latin typeface="微软雅黑" panose="020B0503020204020204" pitchFamily="34" charset="-122"/>
                <a:ea typeface="微软雅黑" panose="020B0503020204020204" pitchFamily="34" charset="-122"/>
                <a:cs typeface="微软雅黑" panose="020B0503020204020204" pitchFamily="34" charset="-122"/>
              </a:rPr>
              <a:t>学者库综合考虑</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Metrics </a:t>
            </a:r>
            <a:r>
              <a:rPr lang="zh-CN" altLang="zh-CN" sz="2400" b="1" dirty="0">
                <a:latin typeface="微软雅黑" panose="020B0503020204020204" pitchFamily="34" charset="-122"/>
                <a:ea typeface="微软雅黑" panose="020B0503020204020204" pitchFamily="34" charset="-122"/>
                <a:cs typeface="微软雅黑" panose="020B0503020204020204" pitchFamily="34" charset="-122"/>
              </a:rPr>
              <a:t>期刊评分、论文被引频次、论文类型、作者署名排位（论文贡献度）、作者</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H</a:t>
            </a:r>
            <a:r>
              <a:rPr lang="zh-CN" altLang="zh-CN" sz="2400" b="1" dirty="0">
                <a:latin typeface="微软雅黑" panose="020B0503020204020204" pitchFamily="34" charset="-122"/>
                <a:ea typeface="微软雅黑" panose="020B0503020204020204" pitchFamily="34" charset="-122"/>
                <a:cs typeface="微软雅黑" panose="020B0503020204020204" pitchFamily="34" charset="-122"/>
              </a:rPr>
              <a:t>指数、</a:t>
            </a:r>
            <a:r>
              <a:rPr lang="zh-CN"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学术活跃度、学科专业聚焦度</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552133" y="351184"/>
            <a:ext cx="8117773" cy="1346835"/>
          </a:xfrm>
          <a:prstGeom prst="rect">
            <a:avLst/>
          </a:prstGeom>
        </p:spPr>
        <p:txBody>
          <a:bodyPr wrap="square">
            <a:spAutoFit/>
          </a:bodyPr>
          <a:lstStyle/>
          <a:p>
            <a:pPr algn="ctr">
              <a:lnSpc>
                <a:spcPct val="120000"/>
              </a:lnSpc>
              <a:spcBef>
                <a:spcPts val="0"/>
              </a:spcBef>
              <a:spcAft>
                <a:spcPts val="0"/>
              </a:spcAft>
            </a:pPr>
            <a:r>
              <a:rPr lang="zh-CN"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学科带头人</a:t>
            </a:r>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刘荣玉教授</a:t>
            </a:r>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在</a:t>
            </a:r>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年</a:t>
            </a:r>
            <a:r>
              <a:rPr lang="zh-CN"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发布的</a:t>
            </a:r>
            <a:endPar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20000"/>
              </a:lnSpc>
              <a:spcBef>
                <a:spcPts val="0"/>
              </a:spcBef>
              <a:spcAft>
                <a:spcPts val="0"/>
              </a:spcAft>
            </a:pPr>
            <a:r>
              <a:rPr lang="zh-CN"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全国老年医学领域学术影响力百强名单中</a:t>
            </a:r>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排名第五。</a:t>
            </a:r>
            <a:endParaRPr lang="zh-CN" altLang="zh-CN" sz="2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zh-CN" sz="24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3804920" y="4914900"/>
            <a:ext cx="5193030" cy="42418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654425" y="2198370"/>
            <a:ext cx="5181600" cy="2331085"/>
          </a:xfrm>
          <a:prstGeom prst="rect">
            <a:avLst/>
          </a:prstGeom>
          <a:noFill/>
        </p:spPr>
        <p:txBody>
          <a:bodyPr wrap="square" rtlCol="0">
            <a:spAutoFit/>
          </a:bodyPr>
          <a:p>
            <a:pPr>
              <a:lnSpc>
                <a:spcPct val="130000"/>
              </a:lnSpc>
            </a:pPr>
            <a:r>
              <a:rPr lang="en-US" altLang="zh-CN" sz="1600" b="1">
                <a:sym typeface="+mn-ea"/>
              </a:rPr>
              <a:t>2. </a:t>
            </a:r>
            <a:r>
              <a:rPr lang="zh-CN" altLang="en-US" sz="1600" b="1">
                <a:sym typeface="+mn-ea"/>
              </a:rPr>
              <a:t>临床开展新技术新方法：</a:t>
            </a:r>
            <a:r>
              <a:rPr lang="zh-CN"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开展国内领先的内镜新技术“海博刀系统”，用于气管内肿瘤的诊治；“纤维支气管镜下海博刀技术对早期支气管粘膜下</a:t>
            </a:r>
            <a:r>
              <a:rPr lang="zh-CN" altLang="zh-CN" sz="16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肺癌的诊治</a:t>
            </a:r>
            <a:r>
              <a:rPr lang="zh-CN" altLang="en-US" sz="16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该例手术系全省第</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例，填补了院内及省内空白；在“CT引导下肺癌射频消融治疗术”的基础上，积极开展射频消融术治疗肺小结节，用于早期无法手术的肺癌患者的根治性治疗及晚期肺癌的辅助治疗；</a:t>
            </a:r>
            <a:endParaRPr lang="zh-CN"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8" name="组合 7"/>
          <p:cNvGrpSpPr/>
          <p:nvPr/>
        </p:nvGrpSpPr>
        <p:grpSpPr>
          <a:xfrm>
            <a:off x="339090" y="2233295"/>
            <a:ext cx="1778635" cy="2364105"/>
            <a:chOff x="539552" y="4221088"/>
            <a:chExt cx="1889308" cy="2370056"/>
          </a:xfrm>
        </p:grpSpPr>
        <p:pic>
          <p:nvPicPr>
            <p:cNvPr id="23" name="Picture 6" descr="殷保新10"/>
            <p:cNvPicPr>
              <a:picLocks noChangeAspect="1" noChangeArrowheads="1"/>
            </p:cNvPicPr>
            <p:nvPr/>
          </p:nvPicPr>
          <p:blipFill>
            <a:blip r:embed="rId1" cstate="print"/>
            <a:srcRect/>
            <a:stretch>
              <a:fillRect/>
            </a:stretch>
          </p:blipFill>
          <p:spPr bwMode="auto">
            <a:xfrm>
              <a:off x="1548971" y="5805264"/>
              <a:ext cx="879889" cy="785880"/>
            </a:xfrm>
            <a:prstGeom prst="rect">
              <a:avLst/>
            </a:prstGeom>
            <a:noFill/>
            <a:ln w="9525">
              <a:noFill/>
              <a:miter lim="800000"/>
              <a:headEnd/>
              <a:tailEnd/>
            </a:ln>
            <a:effectLst/>
          </p:spPr>
        </p:pic>
        <p:pic>
          <p:nvPicPr>
            <p:cNvPr id="25" name="Picture 8" descr="殷保新12"/>
            <p:cNvPicPr>
              <a:picLocks noChangeAspect="1" noChangeArrowheads="1"/>
            </p:cNvPicPr>
            <p:nvPr/>
          </p:nvPicPr>
          <p:blipFill>
            <a:blip r:embed="rId2" cstate="print"/>
            <a:srcRect/>
            <a:stretch>
              <a:fillRect/>
            </a:stretch>
          </p:blipFill>
          <p:spPr bwMode="auto">
            <a:xfrm>
              <a:off x="539552" y="5805264"/>
              <a:ext cx="973245" cy="785880"/>
            </a:xfrm>
            <a:prstGeom prst="rect">
              <a:avLst/>
            </a:prstGeom>
            <a:noFill/>
            <a:ln w="9525">
              <a:noFill/>
              <a:miter lim="800000"/>
              <a:headEnd/>
              <a:tailEnd/>
            </a:ln>
            <a:effectLst/>
          </p:spPr>
        </p:pic>
        <p:pic>
          <p:nvPicPr>
            <p:cNvPr id="15372" name="Picture 12" descr="高友良32"/>
            <p:cNvPicPr>
              <a:picLocks noChangeAspect="1" noChangeArrowheads="1"/>
            </p:cNvPicPr>
            <p:nvPr/>
          </p:nvPicPr>
          <p:blipFill>
            <a:blip r:embed="rId3" cstate="print"/>
            <a:srcRect/>
            <a:stretch>
              <a:fillRect/>
            </a:stretch>
          </p:blipFill>
          <p:spPr bwMode="auto">
            <a:xfrm>
              <a:off x="1530806" y="4221088"/>
              <a:ext cx="898054" cy="773772"/>
            </a:xfrm>
            <a:prstGeom prst="rect">
              <a:avLst/>
            </a:prstGeom>
            <a:noFill/>
            <a:ln w="9525">
              <a:noFill/>
              <a:miter lim="800000"/>
              <a:headEnd/>
              <a:tailEnd/>
            </a:ln>
            <a:effectLst/>
          </p:spPr>
        </p:pic>
        <p:pic>
          <p:nvPicPr>
            <p:cNvPr id="15375" name="Picture 15" descr="高友良08"/>
            <p:cNvPicPr>
              <a:picLocks noChangeAspect="1" noChangeArrowheads="1"/>
            </p:cNvPicPr>
            <p:nvPr/>
          </p:nvPicPr>
          <p:blipFill>
            <a:blip r:embed="rId4" cstate="print"/>
            <a:srcRect/>
            <a:stretch>
              <a:fillRect/>
            </a:stretch>
          </p:blipFill>
          <p:spPr bwMode="auto">
            <a:xfrm>
              <a:off x="577602" y="4221088"/>
              <a:ext cx="898054" cy="773772"/>
            </a:xfrm>
            <a:prstGeom prst="rect">
              <a:avLst/>
            </a:prstGeom>
            <a:noFill/>
            <a:ln w="9525">
              <a:noFill/>
              <a:miter lim="800000"/>
              <a:headEnd/>
              <a:tailEnd/>
            </a:ln>
            <a:effectLst/>
          </p:spPr>
        </p:pic>
        <p:pic>
          <p:nvPicPr>
            <p:cNvPr id="32" name="Picture 3" descr="张宗华06"/>
            <p:cNvPicPr>
              <a:picLocks noChangeAspect="1" noChangeArrowheads="1"/>
            </p:cNvPicPr>
            <p:nvPr/>
          </p:nvPicPr>
          <p:blipFill>
            <a:blip r:embed="rId5" cstate="print"/>
            <a:srcRect/>
            <a:stretch>
              <a:fillRect/>
            </a:stretch>
          </p:blipFill>
          <p:spPr bwMode="auto">
            <a:xfrm>
              <a:off x="569422" y="5013176"/>
              <a:ext cx="906234" cy="785818"/>
            </a:xfrm>
            <a:prstGeom prst="rect">
              <a:avLst/>
            </a:prstGeom>
            <a:noFill/>
            <a:ln w="9525">
              <a:noFill/>
              <a:miter lim="800000"/>
              <a:headEnd/>
              <a:tailEnd/>
            </a:ln>
            <a:effectLst/>
          </p:spPr>
        </p:pic>
        <p:pic>
          <p:nvPicPr>
            <p:cNvPr id="30" name="Picture 6" descr="黄泽成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0648" y="5013176"/>
              <a:ext cx="896757" cy="785817"/>
            </a:xfrm>
            <a:prstGeom prst="rect">
              <a:avLst/>
            </a:prstGeom>
            <a:noFill/>
            <a:ln>
              <a:noFill/>
            </a:ln>
          </p:spPr>
        </p:pic>
      </p:grpSp>
      <p:grpSp>
        <p:nvGrpSpPr>
          <p:cNvPr id="9" name="组合 10"/>
          <p:cNvGrpSpPr/>
          <p:nvPr/>
        </p:nvGrpSpPr>
        <p:grpSpPr>
          <a:xfrm>
            <a:off x="2200275" y="2233930"/>
            <a:ext cx="1401445" cy="2362835"/>
            <a:chOff x="2627784" y="4221088"/>
            <a:chExt cx="1518188" cy="2392617"/>
          </a:xfrm>
        </p:grpSpPr>
        <p:pic>
          <p:nvPicPr>
            <p:cNvPr id="34"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t="50766"/>
            <a:stretch>
              <a:fillRect/>
            </a:stretch>
          </p:blipFill>
          <p:spPr bwMode="auto">
            <a:xfrm>
              <a:off x="2627784" y="5001152"/>
              <a:ext cx="1518188" cy="753055"/>
            </a:xfrm>
            <a:prstGeom prst="rect">
              <a:avLst/>
            </a:prstGeom>
            <a:noFill/>
            <a:ln>
              <a:noFill/>
            </a:ln>
          </p:spPr>
        </p:pic>
        <p:pic>
          <p:nvPicPr>
            <p:cNvPr id="3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b="20033"/>
            <a:stretch>
              <a:fillRect/>
            </a:stretch>
          </p:blipFill>
          <p:spPr>
            <a:xfrm>
              <a:off x="2627784" y="5805264"/>
              <a:ext cx="1512168" cy="808441"/>
            </a:xfrm>
            <a:prstGeom prst="rect">
              <a:avLst/>
            </a:prstGeom>
          </p:spPr>
        </p:pic>
        <p:pic>
          <p:nvPicPr>
            <p:cNvPr id="36" name="Picture 4" descr="C:\Users\Administrator\Desktop\图片4副本.jpg"/>
            <p:cNvPicPr>
              <a:picLocks noChangeAspect="1" noChangeArrowheads="1"/>
            </p:cNvPicPr>
            <p:nvPr/>
          </p:nvPicPr>
          <p:blipFill>
            <a:blip r:embed="rId9" cstate="print"/>
            <a:srcRect/>
            <a:stretch>
              <a:fillRect/>
            </a:stretch>
          </p:blipFill>
          <p:spPr bwMode="auto">
            <a:xfrm>
              <a:off x="2627784" y="4221089"/>
              <a:ext cx="728409" cy="773772"/>
            </a:xfrm>
            <a:prstGeom prst="rect">
              <a:avLst/>
            </a:prstGeom>
            <a:noFill/>
          </p:spPr>
        </p:pic>
        <p:pic>
          <p:nvPicPr>
            <p:cNvPr id="37" name="Picture 5" descr="C:\Users\Administrator\Desktop\图片5副本.jpg"/>
            <p:cNvPicPr>
              <a:picLocks noChangeAspect="1" noChangeArrowheads="1"/>
            </p:cNvPicPr>
            <p:nvPr/>
          </p:nvPicPr>
          <p:blipFill>
            <a:blip r:embed="rId10" cstate="print"/>
            <a:srcRect/>
            <a:stretch>
              <a:fillRect/>
            </a:stretch>
          </p:blipFill>
          <p:spPr bwMode="auto">
            <a:xfrm>
              <a:off x="3419872" y="4221088"/>
              <a:ext cx="720080" cy="756197"/>
            </a:xfrm>
            <a:prstGeom prst="rect">
              <a:avLst/>
            </a:prstGeom>
            <a:noFill/>
          </p:spPr>
        </p:pic>
      </p:grpSp>
      <p:sp>
        <p:nvSpPr>
          <p:cNvPr id="11" name="文本框 10"/>
          <p:cNvSpPr txBox="1"/>
          <p:nvPr/>
        </p:nvSpPr>
        <p:spPr>
          <a:xfrm>
            <a:off x="295275" y="4801235"/>
            <a:ext cx="5026025" cy="1468755"/>
          </a:xfrm>
          <a:prstGeom prst="rect">
            <a:avLst/>
          </a:prstGeom>
          <a:noFill/>
        </p:spPr>
        <p:txBody>
          <a:bodyPr wrap="square" rtlCol="0">
            <a:spAutoFit/>
          </a:bodyPr>
          <a:p>
            <a:pPr marL="0" indent="0">
              <a:lnSpc>
                <a:spcPct val="140000"/>
              </a:lnSpc>
              <a:buNone/>
            </a:pPr>
            <a:r>
              <a:rPr lang="en-US" altLang="zh-CN" sz="1600" b="1">
                <a:latin typeface="微软雅黑" panose="020B0503020204020204" pitchFamily="34" charset="-122"/>
                <a:ea typeface="微软雅黑" panose="020B0503020204020204" pitchFamily="34" charset="-122"/>
                <a:cs typeface="微软雅黑" panose="020B0503020204020204" pitchFamily="34" charset="-122"/>
              </a:rPr>
              <a:t>3. </a:t>
            </a:r>
            <a:r>
              <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积极推进基层医疗机构呼吸疾病规范化防治体系与能力建设：与</a:t>
            </a:r>
            <a:r>
              <a:rPr lang="zh-CN" altLang="en-US" sz="1600" b="1" dirty="0">
                <a:sym typeface="+mn-ea"/>
              </a:rPr>
              <a:t>多个城市联合举办基层医疗机构呼吸疾病规范化防治体系与能力建设项目，每年积极培养吸纳我省广大优秀基层呼吸医师互相学习和交流。</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2" name="图片 11" descr="4"/>
          <p:cNvPicPr>
            <a:picLocks noChangeAspect="1"/>
          </p:cNvPicPr>
          <p:nvPr/>
        </p:nvPicPr>
        <p:blipFill>
          <a:blip r:embed="rId11"/>
          <a:stretch>
            <a:fillRect/>
          </a:stretch>
        </p:blipFill>
        <p:spPr>
          <a:xfrm>
            <a:off x="5173980" y="4590415"/>
            <a:ext cx="3469005" cy="1907540"/>
          </a:xfrm>
          <a:prstGeom prst="rect">
            <a:avLst/>
          </a:prstGeom>
        </p:spPr>
      </p:pic>
      <p:sp>
        <p:nvSpPr>
          <p:cNvPr id="10" name="文本框 9"/>
          <p:cNvSpPr txBox="1"/>
          <p:nvPr/>
        </p:nvSpPr>
        <p:spPr>
          <a:xfrm>
            <a:off x="335280" y="668655"/>
            <a:ext cx="8455025" cy="1468755"/>
          </a:xfrm>
          <a:prstGeom prst="rect">
            <a:avLst/>
          </a:prstGeom>
          <a:noFill/>
        </p:spPr>
        <p:txBody>
          <a:bodyPr wrap="square" rtlCol="0">
            <a:spAutoFit/>
          </a:bodyPr>
          <a:p>
            <a:pPr>
              <a:lnSpc>
                <a:spcPct val="140000"/>
              </a:lnSpc>
            </a:pPr>
            <a:r>
              <a:rPr lang="en-US" altLang="zh-CN" sz="16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zh-CN" sz="16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建立安徽省哮喘和</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COPD</a:t>
            </a:r>
            <a:r>
              <a:rPr lang="zh-CN"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诊疗中心</a:t>
            </a:r>
            <a:r>
              <a:rPr lang="zh-CN" altLang="zh-CN" sz="16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，急慢性呼吸衰竭</a:t>
            </a:r>
            <a:r>
              <a:rPr lang="zh-CN"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、危重症哮喘以及多脏器功能衰竭的抢救等方面居国内领先水平。每年均接受转诊危重症患者</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近</a:t>
            </a:r>
            <a:r>
              <a:rPr lang="zh-CN"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百人。</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ICU </a:t>
            </a:r>
            <a:r>
              <a:rPr lang="zh-CN"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“半开放式”管理模式，明显降低了泛耐药细菌肺炎及呼吸机相关性肺炎的发生，提高了危重症患者抢救成功率，降低了医疗费用；</a:t>
            </a:r>
            <a:endParaRPr lang="zh-CN" altLang="zh-CN" sz="1600" b="1"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1370330" y="146685"/>
            <a:ext cx="6276975" cy="521970"/>
          </a:xfrm>
          <a:prstGeom prst="rect">
            <a:avLst/>
          </a:prstGeom>
          <a:noFill/>
        </p:spPr>
        <p:txBody>
          <a:bodyPr wrap="square" rtlCol="0">
            <a:spAutoFit/>
          </a:bodyPr>
          <a:p>
            <a:pPr algn="ctr"/>
            <a:r>
              <a:rPr lang="zh-CN" altLang="en-US" sz="2800" b="1"/>
              <a:t>三、服务</a:t>
            </a:r>
            <a:r>
              <a:rPr lang="zh-CN" altLang="en-US" sz="2800" b="1"/>
              <a:t>行业与开放</a:t>
            </a:r>
            <a:r>
              <a:rPr lang="zh-CN" altLang="en-US" sz="2800" b="1"/>
              <a:t>交流</a:t>
            </a:r>
            <a:endParaRPr lang="zh-CN" altLang="en-US" sz="2800" b="1"/>
          </a:p>
        </p:txBody>
      </p:sp>
    </p:spTree>
    <p:custDataLst>
      <p:tags r:id="rId1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1135</Words>
  <Application>WPS 演示</Application>
  <PresentationFormat>宽屏</PresentationFormat>
  <Paragraphs>37</Paragraphs>
  <Slides>6</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vt:i4>
      </vt:variant>
    </vt:vector>
  </HeadingPairs>
  <TitlesOfParts>
    <vt:vector size="15" baseType="lpstr">
      <vt:lpstr>Arial</vt:lpstr>
      <vt:lpstr>宋体</vt:lpstr>
      <vt:lpstr>Wingdings</vt:lpstr>
      <vt:lpstr>微软雅黑</vt:lpstr>
      <vt:lpstr>Wingdings</vt:lpstr>
      <vt:lpstr>Wingdings 2</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 Sparkle...</cp:lastModifiedBy>
  <cp:revision>153</cp:revision>
  <dcterms:created xsi:type="dcterms:W3CDTF">2019-06-19T02:08:00Z</dcterms:created>
  <dcterms:modified xsi:type="dcterms:W3CDTF">2021-11-02T14:49:51Z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37381739757F44218589E32DB2D75427</vt:lpwstr>
  </property>
</Properties>
</file>