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67" r:id="rId5"/>
    <p:sldId id="259" r:id="rId6"/>
    <p:sldId id="260" r:id="rId7"/>
    <p:sldId id="261" r:id="rId8"/>
    <p:sldId id="263" r:id="rId9"/>
    <p:sldId id="262" r:id="rId10"/>
    <p:sldId id="264" r:id="rId11"/>
    <p:sldId id="266" r:id="rId12"/>
    <p:sldId id="268"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610400"/>
    <a:srgbClr val="D11B18"/>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3C820C-0B6C-449B-AAF2-B49E153B56D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F744EF5-8C9C-4EAB-B595-C56ECDB37B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68FC573-33C7-4AED-807A-49A10BB1E5A7}"/>
              </a:ext>
            </a:extLst>
          </p:cNvPr>
          <p:cNvSpPr>
            <a:spLocks noGrp="1"/>
          </p:cNvSpPr>
          <p:nvPr>
            <p:ph type="dt" sz="half" idx="10"/>
          </p:nvPr>
        </p:nvSpPr>
        <p:spPr/>
        <p:txBody>
          <a:bodyPr/>
          <a:lstStyle/>
          <a:p>
            <a:fld id="{7595622E-1E6A-409A-84E6-21FBA133C942}" type="datetimeFigureOut">
              <a:rPr lang="zh-CN" altLang="en-US" smtClean="0"/>
              <a:t>2021/11/3</a:t>
            </a:fld>
            <a:endParaRPr lang="zh-CN" altLang="en-US"/>
          </a:p>
        </p:txBody>
      </p:sp>
      <p:sp>
        <p:nvSpPr>
          <p:cNvPr id="5" name="页脚占位符 4">
            <a:extLst>
              <a:ext uri="{FF2B5EF4-FFF2-40B4-BE49-F238E27FC236}">
                <a16:creationId xmlns:a16="http://schemas.microsoft.com/office/drawing/2014/main" id="{3AA39C1B-0927-4F2F-A14C-9018C9BD96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7A0D6-CD9A-464F-A5C0-94F91BDE5A00}"/>
              </a:ext>
            </a:extLst>
          </p:cNvPr>
          <p:cNvSpPr>
            <a:spLocks noGrp="1"/>
          </p:cNvSpPr>
          <p:nvPr>
            <p:ph type="sldNum" sz="quarter" idx="12"/>
          </p:nvPr>
        </p:nvSpPr>
        <p:spPr/>
        <p:txBody>
          <a:bodyPr/>
          <a:lstStyle/>
          <a:p>
            <a:fld id="{CAE30A2A-5B96-41B1-B814-B1C8952377F7}" type="slidenum">
              <a:rPr lang="zh-CN" altLang="en-US" smtClean="0"/>
              <a:t>‹#›</a:t>
            </a:fld>
            <a:endParaRPr lang="zh-CN" altLang="en-US"/>
          </a:p>
        </p:txBody>
      </p:sp>
    </p:spTree>
    <p:extLst>
      <p:ext uri="{BB962C8B-B14F-4D97-AF65-F5344CB8AC3E}">
        <p14:creationId xmlns:p14="http://schemas.microsoft.com/office/powerpoint/2010/main" val="2037000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ED50B9-5E44-4753-8F98-914C1AED1BE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FDC141F-E952-4983-9A7B-F4EC27AA673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69DD989-12B4-4523-BEE7-A7EEC1B64BC5}"/>
              </a:ext>
            </a:extLst>
          </p:cNvPr>
          <p:cNvSpPr>
            <a:spLocks noGrp="1"/>
          </p:cNvSpPr>
          <p:nvPr>
            <p:ph type="dt" sz="half" idx="10"/>
          </p:nvPr>
        </p:nvSpPr>
        <p:spPr/>
        <p:txBody>
          <a:bodyPr/>
          <a:lstStyle/>
          <a:p>
            <a:fld id="{7595622E-1E6A-409A-84E6-21FBA133C942}" type="datetimeFigureOut">
              <a:rPr lang="zh-CN" altLang="en-US" smtClean="0"/>
              <a:t>2021/11/3</a:t>
            </a:fld>
            <a:endParaRPr lang="zh-CN" altLang="en-US"/>
          </a:p>
        </p:txBody>
      </p:sp>
      <p:sp>
        <p:nvSpPr>
          <p:cNvPr id="5" name="页脚占位符 4">
            <a:extLst>
              <a:ext uri="{FF2B5EF4-FFF2-40B4-BE49-F238E27FC236}">
                <a16:creationId xmlns:a16="http://schemas.microsoft.com/office/drawing/2014/main" id="{F1D51CD0-4232-403C-AAE1-87FCE6F991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33F85B-5459-475F-AE67-4AFC3FE3B838}"/>
              </a:ext>
            </a:extLst>
          </p:cNvPr>
          <p:cNvSpPr>
            <a:spLocks noGrp="1"/>
          </p:cNvSpPr>
          <p:nvPr>
            <p:ph type="sldNum" sz="quarter" idx="12"/>
          </p:nvPr>
        </p:nvSpPr>
        <p:spPr/>
        <p:txBody>
          <a:bodyPr/>
          <a:lstStyle/>
          <a:p>
            <a:fld id="{CAE30A2A-5B96-41B1-B814-B1C8952377F7}" type="slidenum">
              <a:rPr lang="zh-CN" altLang="en-US" smtClean="0"/>
              <a:t>‹#›</a:t>
            </a:fld>
            <a:endParaRPr lang="zh-CN" altLang="en-US"/>
          </a:p>
        </p:txBody>
      </p:sp>
    </p:spTree>
    <p:extLst>
      <p:ext uri="{BB962C8B-B14F-4D97-AF65-F5344CB8AC3E}">
        <p14:creationId xmlns:p14="http://schemas.microsoft.com/office/powerpoint/2010/main" val="2652222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65D52DA-A8D2-4F64-96B5-5E587115968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D7FC0C7-FF70-4DDE-A29B-301201192B3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27E9E87-CBC1-46EC-8B50-3002171AF0E2}"/>
              </a:ext>
            </a:extLst>
          </p:cNvPr>
          <p:cNvSpPr>
            <a:spLocks noGrp="1"/>
          </p:cNvSpPr>
          <p:nvPr>
            <p:ph type="dt" sz="half" idx="10"/>
          </p:nvPr>
        </p:nvSpPr>
        <p:spPr/>
        <p:txBody>
          <a:bodyPr/>
          <a:lstStyle/>
          <a:p>
            <a:fld id="{7595622E-1E6A-409A-84E6-21FBA133C942}" type="datetimeFigureOut">
              <a:rPr lang="zh-CN" altLang="en-US" smtClean="0"/>
              <a:t>2021/11/3</a:t>
            </a:fld>
            <a:endParaRPr lang="zh-CN" altLang="en-US"/>
          </a:p>
        </p:txBody>
      </p:sp>
      <p:sp>
        <p:nvSpPr>
          <p:cNvPr id="5" name="页脚占位符 4">
            <a:extLst>
              <a:ext uri="{FF2B5EF4-FFF2-40B4-BE49-F238E27FC236}">
                <a16:creationId xmlns:a16="http://schemas.microsoft.com/office/drawing/2014/main" id="{E97934CD-9BF1-4FCD-8FCF-3434954750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C2D26E6-0187-45EB-BA05-52F2029CD58D}"/>
              </a:ext>
            </a:extLst>
          </p:cNvPr>
          <p:cNvSpPr>
            <a:spLocks noGrp="1"/>
          </p:cNvSpPr>
          <p:nvPr>
            <p:ph type="sldNum" sz="quarter" idx="12"/>
          </p:nvPr>
        </p:nvSpPr>
        <p:spPr/>
        <p:txBody>
          <a:bodyPr/>
          <a:lstStyle/>
          <a:p>
            <a:fld id="{CAE30A2A-5B96-41B1-B814-B1C8952377F7}" type="slidenum">
              <a:rPr lang="zh-CN" altLang="en-US" smtClean="0"/>
              <a:t>‹#›</a:t>
            </a:fld>
            <a:endParaRPr lang="zh-CN" altLang="en-US"/>
          </a:p>
        </p:txBody>
      </p:sp>
    </p:spTree>
    <p:extLst>
      <p:ext uri="{BB962C8B-B14F-4D97-AF65-F5344CB8AC3E}">
        <p14:creationId xmlns:p14="http://schemas.microsoft.com/office/powerpoint/2010/main" val="247755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34C016-EADD-4187-97D5-349F9D4571E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26481A5-F607-4DB4-9461-6F62C41267C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23585E6-604B-4505-B7B2-0DA0975CFF80}"/>
              </a:ext>
            </a:extLst>
          </p:cNvPr>
          <p:cNvSpPr>
            <a:spLocks noGrp="1"/>
          </p:cNvSpPr>
          <p:nvPr>
            <p:ph type="dt" sz="half" idx="10"/>
          </p:nvPr>
        </p:nvSpPr>
        <p:spPr/>
        <p:txBody>
          <a:bodyPr/>
          <a:lstStyle/>
          <a:p>
            <a:fld id="{7595622E-1E6A-409A-84E6-21FBA133C942}" type="datetimeFigureOut">
              <a:rPr lang="zh-CN" altLang="en-US" smtClean="0"/>
              <a:t>2021/11/3</a:t>
            </a:fld>
            <a:endParaRPr lang="zh-CN" altLang="en-US"/>
          </a:p>
        </p:txBody>
      </p:sp>
      <p:sp>
        <p:nvSpPr>
          <p:cNvPr id="5" name="页脚占位符 4">
            <a:extLst>
              <a:ext uri="{FF2B5EF4-FFF2-40B4-BE49-F238E27FC236}">
                <a16:creationId xmlns:a16="http://schemas.microsoft.com/office/drawing/2014/main" id="{C36C9ECA-253B-45AC-B2B3-A2D40936531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5D2E11-AED1-437B-9BE5-0D9F76E58DCB}"/>
              </a:ext>
            </a:extLst>
          </p:cNvPr>
          <p:cNvSpPr>
            <a:spLocks noGrp="1"/>
          </p:cNvSpPr>
          <p:nvPr>
            <p:ph type="sldNum" sz="quarter" idx="12"/>
          </p:nvPr>
        </p:nvSpPr>
        <p:spPr/>
        <p:txBody>
          <a:bodyPr/>
          <a:lstStyle/>
          <a:p>
            <a:fld id="{CAE30A2A-5B96-41B1-B814-B1C8952377F7}" type="slidenum">
              <a:rPr lang="zh-CN" altLang="en-US" smtClean="0"/>
              <a:t>‹#›</a:t>
            </a:fld>
            <a:endParaRPr lang="zh-CN" altLang="en-US"/>
          </a:p>
        </p:txBody>
      </p:sp>
    </p:spTree>
    <p:extLst>
      <p:ext uri="{BB962C8B-B14F-4D97-AF65-F5344CB8AC3E}">
        <p14:creationId xmlns:p14="http://schemas.microsoft.com/office/powerpoint/2010/main" val="1550372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C986DB-E798-4036-9618-F63E4E03BEB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76AF28-CE20-4CBB-B1E9-DB44A074F2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B9AE876-DE81-47BA-B40D-13824F3C0BA4}"/>
              </a:ext>
            </a:extLst>
          </p:cNvPr>
          <p:cNvSpPr>
            <a:spLocks noGrp="1"/>
          </p:cNvSpPr>
          <p:nvPr>
            <p:ph type="dt" sz="half" idx="10"/>
          </p:nvPr>
        </p:nvSpPr>
        <p:spPr/>
        <p:txBody>
          <a:bodyPr/>
          <a:lstStyle/>
          <a:p>
            <a:fld id="{7595622E-1E6A-409A-84E6-21FBA133C942}" type="datetimeFigureOut">
              <a:rPr lang="zh-CN" altLang="en-US" smtClean="0"/>
              <a:t>2021/11/3</a:t>
            </a:fld>
            <a:endParaRPr lang="zh-CN" altLang="en-US"/>
          </a:p>
        </p:txBody>
      </p:sp>
      <p:sp>
        <p:nvSpPr>
          <p:cNvPr id="5" name="页脚占位符 4">
            <a:extLst>
              <a:ext uri="{FF2B5EF4-FFF2-40B4-BE49-F238E27FC236}">
                <a16:creationId xmlns:a16="http://schemas.microsoft.com/office/drawing/2014/main" id="{B64C5D38-B7FE-4AE7-BD41-47B498C952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B46186C-5868-4024-B538-8B377ED62CB5}"/>
              </a:ext>
            </a:extLst>
          </p:cNvPr>
          <p:cNvSpPr>
            <a:spLocks noGrp="1"/>
          </p:cNvSpPr>
          <p:nvPr>
            <p:ph type="sldNum" sz="quarter" idx="12"/>
          </p:nvPr>
        </p:nvSpPr>
        <p:spPr/>
        <p:txBody>
          <a:bodyPr/>
          <a:lstStyle/>
          <a:p>
            <a:fld id="{CAE30A2A-5B96-41B1-B814-B1C8952377F7}" type="slidenum">
              <a:rPr lang="zh-CN" altLang="en-US" smtClean="0"/>
              <a:t>‹#›</a:t>
            </a:fld>
            <a:endParaRPr lang="zh-CN" altLang="en-US"/>
          </a:p>
        </p:txBody>
      </p:sp>
    </p:spTree>
    <p:extLst>
      <p:ext uri="{BB962C8B-B14F-4D97-AF65-F5344CB8AC3E}">
        <p14:creationId xmlns:p14="http://schemas.microsoft.com/office/powerpoint/2010/main" val="397662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E1E30B-4BD6-42F3-A904-4F0ADD2C730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A71AFF7-67EC-4E60-B69F-281290FC610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D3DFA11-F61E-4878-9FAA-3505CD1DB84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F1D69FB-63C4-4E08-AAC6-EA9C1262C2B4}"/>
              </a:ext>
            </a:extLst>
          </p:cNvPr>
          <p:cNvSpPr>
            <a:spLocks noGrp="1"/>
          </p:cNvSpPr>
          <p:nvPr>
            <p:ph type="dt" sz="half" idx="10"/>
          </p:nvPr>
        </p:nvSpPr>
        <p:spPr/>
        <p:txBody>
          <a:bodyPr/>
          <a:lstStyle/>
          <a:p>
            <a:fld id="{7595622E-1E6A-409A-84E6-21FBA133C942}" type="datetimeFigureOut">
              <a:rPr lang="zh-CN" altLang="en-US" smtClean="0"/>
              <a:t>2021/11/3</a:t>
            </a:fld>
            <a:endParaRPr lang="zh-CN" altLang="en-US"/>
          </a:p>
        </p:txBody>
      </p:sp>
      <p:sp>
        <p:nvSpPr>
          <p:cNvPr id="6" name="页脚占位符 5">
            <a:extLst>
              <a:ext uri="{FF2B5EF4-FFF2-40B4-BE49-F238E27FC236}">
                <a16:creationId xmlns:a16="http://schemas.microsoft.com/office/drawing/2014/main" id="{43567749-4537-48EB-9534-30697C5B14E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FDEA932-962C-4CE1-91B3-2EDE1C253875}"/>
              </a:ext>
            </a:extLst>
          </p:cNvPr>
          <p:cNvSpPr>
            <a:spLocks noGrp="1"/>
          </p:cNvSpPr>
          <p:nvPr>
            <p:ph type="sldNum" sz="quarter" idx="12"/>
          </p:nvPr>
        </p:nvSpPr>
        <p:spPr/>
        <p:txBody>
          <a:bodyPr/>
          <a:lstStyle/>
          <a:p>
            <a:fld id="{CAE30A2A-5B96-41B1-B814-B1C8952377F7}" type="slidenum">
              <a:rPr lang="zh-CN" altLang="en-US" smtClean="0"/>
              <a:t>‹#›</a:t>
            </a:fld>
            <a:endParaRPr lang="zh-CN" altLang="en-US"/>
          </a:p>
        </p:txBody>
      </p:sp>
    </p:spTree>
    <p:extLst>
      <p:ext uri="{BB962C8B-B14F-4D97-AF65-F5344CB8AC3E}">
        <p14:creationId xmlns:p14="http://schemas.microsoft.com/office/powerpoint/2010/main" val="342387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24E0A8-BA5F-4287-ACE4-B24B46DA6CD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B9E733F-3AA2-47AC-B0A7-8F5F9B36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4801B94-59BC-4FE6-ACAC-BA2E3943E6B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5768842-D4EB-40FF-A450-DA7CE7B3A7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D9612A7-952F-4540-B281-9CCDE9CCBE9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536B9CF-F7E1-439C-8945-390F83425F6A}"/>
              </a:ext>
            </a:extLst>
          </p:cNvPr>
          <p:cNvSpPr>
            <a:spLocks noGrp="1"/>
          </p:cNvSpPr>
          <p:nvPr>
            <p:ph type="dt" sz="half" idx="10"/>
          </p:nvPr>
        </p:nvSpPr>
        <p:spPr/>
        <p:txBody>
          <a:bodyPr/>
          <a:lstStyle/>
          <a:p>
            <a:fld id="{7595622E-1E6A-409A-84E6-21FBA133C942}" type="datetimeFigureOut">
              <a:rPr lang="zh-CN" altLang="en-US" smtClean="0"/>
              <a:t>2021/11/3</a:t>
            </a:fld>
            <a:endParaRPr lang="zh-CN" altLang="en-US"/>
          </a:p>
        </p:txBody>
      </p:sp>
      <p:sp>
        <p:nvSpPr>
          <p:cNvPr id="8" name="页脚占位符 7">
            <a:extLst>
              <a:ext uri="{FF2B5EF4-FFF2-40B4-BE49-F238E27FC236}">
                <a16:creationId xmlns:a16="http://schemas.microsoft.com/office/drawing/2014/main" id="{44465A49-2BB0-46C0-95BA-45A2BD7296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2936241-90DB-4BF2-BF49-39429B210355}"/>
              </a:ext>
            </a:extLst>
          </p:cNvPr>
          <p:cNvSpPr>
            <a:spLocks noGrp="1"/>
          </p:cNvSpPr>
          <p:nvPr>
            <p:ph type="sldNum" sz="quarter" idx="12"/>
          </p:nvPr>
        </p:nvSpPr>
        <p:spPr/>
        <p:txBody>
          <a:bodyPr/>
          <a:lstStyle/>
          <a:p>
            <a:fld id="{CAE30A2A-5B96-41B1-B814-B1C8952377F7}" type="slidenum">
              <a:rPr lang="zh-CN" altLang="en-US" smtClean="0"/>
              <a:t>‹#›</a:t>
            </a:fld>
            <a:endParaRPr lang="zh-CN" altLang="en-US"/>
          </a:p>
        </p:txBody>
      </p:sp>
    </p:spTree>
    <p:extLst>
      <p:ext uri="{BB962C8B-B14F-4D97-AF65-F5344CB8AC3E}">
        <p14:creationId xmlns:p14="http://schemas.microsoft.com/office/powerpoint/2010/main" val="323060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480D99-4302-47D6-A6A3-7D113426270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3C03F61-EAE3-4DE2-9117-F1B7B8863ABB}"/>
              </a:ext>
            </a:extLst>
          </p:cNvPr>
          <p:cNvSpPr>
            <a:spLocks noGrp="1"/>
          </p:cNvSpPr>
          <p:nvPr>
            <p:ph type="dt" sz="half" idx="10"/>
          </p:nvPr>
        </p:nvSpPr>
        <p:spPr/>
        <p:txBody>
          <a:bodyPr/>
          <a:lstStyle/>
          <a:p>
            <a:fld id="{7595622E-1E6A-409A-84E6-21FBA133C942}" type="datetimeFigureOut">
              <a:rPr lang="zh-CN" altLang="en-US" smtClean="0"/>
              <a:t>2021/11/3</a:t>
            </a:fld>
            <a:endParaRPr lang="zh-CN" altLang="en-US"/>
          </a:p>
        </p:txBody>
      </p:sp>
      <p:sp>
        <p:nvSpPr>
          <p:cNvPr id="4" name="页脚占位符 3">
            <a:extLst>
              <a:ext uri="{FF2B5EF4-FFF2-40B4-BE49-F238E27FC236}">
                <a16:creationId xmlns:a16="http://schemas.microsoft.com/office/drawing/2014/main" id="{05352CA4-00B3-4340-A55C-6E44DC7CD8E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61C6BA9-8ADB-4449-914F-9C820DF28B13}"/>
              </a:ext>
            </a:extLst>
          </p:cNvPr>
          <p:cNvSpPr>
            <a:spLocks noGrp="1"/>
          </p:cNvSpPr>
          <p:nvPr>
            <p:ph type="sldNum" sz="quarter" idx="12"/>
          </p:nvPr>
        </p:nvSpPr>
        <p:spPr/>
        <p:txBody>
          <a:bodyPr/>
          <a:lstStyle/>
          <a:p>
            <a:fld id="{CAE30A2A-5B96-41B1-B814-B1C8952377F7}" type="slidenum">
              <a:rPr lang="zh-CN" altLang="en-US" smtClean="0"/>
              <a:t>‹#›</a:t>
            </a:fld>
            <a:endParaRPr lang="zh-CN" altLang="en-US"/>
          </a:p>
        </p:txBody>
      </p:sp>
    </p:spTree>
    <p:extLst>
      <p:ext uri="{BB962C8B-B14F-4D97-AF65-F5344CB8AC3E}">
        <p14:creationId xmlns:p14="http://schemas.microsoft.com/office/powerpoint/2010/main" val="2655706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E806C3E-AE83-4869-A0E9-F04C203D94E2}"/>
              </a:ext>
            </a:extLst>
          </p:cNvPr>
          <p:cNvSpPr>
            <a:spLocks noGrp="1"/>
          </p:cNvSpPr>
          <p:nvPr>
            <p:ph type="dt" sz="half" idx="10"/>
          </p:nvPr>
        </p:nvSpPr>
        <p:spPr/>
        <p:txBody>
          <a:bodyPr/>
          <a:lstStyle/>
          <a:p>
            <a:fld id="{7595622E-1E6A-409A-84E6-21FBA133C942}" type="datetimeFigureOut">
              <a:rPr lang="zh-CN" altLang="en-US" smtClean="0"/>
              <a:t>2021/11/3</a:t>
            </a:fld>
            <a:endParaRPr lang="zh-CN" altLang="en-US"/>
          </a:p>
        </p:txBody>
      </p:sp>
      <p:sp>
        <p:nvSpPr>
          <p:cNvPr id="3" name="页脚占位符 2">
            <a:extLst>
              <a:ext uri="{FF2B5EF4-FFF2-40B4-BE49-F238E27FC236}">
                <a16:creationId xmlns:a16="http://schemas.microsoft.com/office/drawing/2014/main" id="{71BAB332-8351-459F-9234-50A4EF2B712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C53F599-53C8-44B6-9B70-CF3B96FABC72}"/>
              </a:ext>
            </a:extLst>
          </p:cNvPr>
          <p:cNvSpPr>
            <a:spLocks noGrp="1"/>
          </p:cNvSpPr>
          <p:nvPr>
            <p:ph type="sldNum" sz="quarter" idx="12"/>
          </p:nvPr>
        </p:nvSpPr>
        <p:spPr/>
        <p:txBody>
          <a:bodyPr/>
          <a:lstStyle/>
          <a:p>
            <a:fld id="{CAE30A2A-5B96-41B1-B814-B1C8952377F7}" type="slidenum">
              <a:rPr lang="zh-CN" altLang="en-US" smtClean="0"/>
              <a:t>‹#›</a:t>
            </a:fld>
            <a:endParaRPr lang="zh-CN" altLang="en-US"/>
          </a:p>
        </p:txBody>
      </p:sp>
    </p:spTree>
    <p:extLst>
      <p:ext uri="{BB962C8B-B14F-4D97-AF65-F5344CB8AC3E}">
        <p14:creationId xmlns:p14="http://schemas.microsoft.com/office/powerpoint/2010/main" val="399466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A4BA7-24AA-4B7C-8292-8ECC4EE9A73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6013A2D-7E2C-45CC-9F81-74908C4C47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78D197E-3550-42F8-BC01-89DA62B52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4E696A0-08E5-4693-A952-2E0C46452419}"/>
              </a:ext>
            </a:extLst>
          </p:cNvPr>
          <p:cNvSpPr>
            <a:spLocks noGrp="1"/>
          </p:cNvSpPr>
          <p:nvPr>
            <p:ph type="dt" sz="half" idx="10"/>
          </p:nvPr>
        </p:nvSpPr>
        <p:spPr/>
        <p:txBody>
          <a:bodyPr/>
          <a:lstStyle/>
          <a:p>
            <a:fld id="{7595622E-1E6A-409A-84E6-21FBA133C942}" type="datetimeFigureOut">
              <a:rPr lang="zh-CN" altLang="en-US" smtClean="0"/>
              <a:t>2021/11/3</a:t>
            </a:fld>
            <a:endParaRPr lang="zh-CN" altLang="en-US"/>
          </a:p>
        </p:txBody>
      </p:sp>
      <p:sp>
        <p:nvSpPr>
          <p:cNvPr id="6" name="页脚占位符 5">
            <a:extLst>
              <a:ext uri="{FF2B5EF4-FFF2-40B4-BE49-F238E27FC236}">
                <a16:creationId xmlns:a16="http://schemas.microsoft.com/office/drawing/2014/main" id="{4F16CBB5-15A1-4A6D-985A-02D185773AC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98CE2-FC70-4812-920F-E33A84B2578D}"/>
              </a:ext>
            </a:extLst>
          </p:cNvPr>
          <p:cNvSpPr>
            <a:spLocks noGrp="1"/>
          </p:cNvSpPr>
          <p:nvPr>
            <p:ph type="sldNum" sz="quarter" idx="12"/>
          </p:nvPr>
        </p:nvSpPr>
        <p:spPr/>
        <p:txBody>
          <a:bodyPr/>
          <a:lstStyle/>
          <a:p>
            <a:fld id="{CAE30A2A-5B96-41B1-B814-B1C8952377F7}" type="slidenum">
              <a:rPr lang="zh-CN" altLang="en-US" smtClean="0"/>
              <a:t>‹#›</a:t>
            </a:fld>
            <a:endParaRPr lang="zh-CN" altLang="en-US"/>
          </a:p>
        </p:txBody>
      </p:sp>
    </p:spTree>
    <p:extLst>
      <p:ext uri="{BB962C8B-B14F-4D97-AF65-F5344CB8AC3E}">
        <p14:creationId xmlns:p14="http://schemas.microsoft.com/office/powerpoint/2010/main" val="1722106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2E028F-D873-42A7-A498-5C4F3C473F7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6835968-4D16-4FD3-9AEF-DEA8467D95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8314234-875E-4506-A102-49C1A781E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8B61BE4-84FD-4BBA-A9AA-9E84829D65A6}"/>
              </a:ext>
            </a:extLst>
          </p:cNvPr>
          <p:cNvSpPr>
            <a:spLocks noGrp="1"/>
          </p:cNvSpPr>
          <p:nvPr>
            <p:ph type="dt" sz="half" idx="10"/>
          </p:nvPr>
        </p:nvSpPr>
        <p:spPr/>
        <p:txBody>
          <a:bodyPr/>
          <a:lstStyle/>
          <a:p>
            <a:fld id="{7595622E-1E6A-409A-84E6-21FBA133C942}" type="datetimeFigureOut">
              <a:rPr lang="zh-CN" altLang="en-US" smtClean="0"/>
              <a:t>2021/11/3</a:t>
            </a:fld>
            <a:endParaRPr lang="zh-CN" altLang="en-US"/>
          </a:p>
        </p:txBody>
      </p:sp>
      <p:sp>
        <p:nvSpPr>
          <p:cNvPr id="6" name="页脚占位符 5">
            <a:extLst>
              <a:ext uri="{FF2B5EF4-FFF2-40B4-BE49-F238E27FC236}">
                <a16:creationId xmlns:a16="http://schemas.microsoft.com/office/drawing/2014/main" id="{6725CDCD-BE80-4BD7-B3C6-C1630DB9E9D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608862B-6DD2-4A5B-AAAB-E8E58C10F5E8}"/>
              </a:ext>
            </a:extLst>
          </p:cNvPr>
          <p:cNvSpPr>
            <a:spLocks noGrp="1"/>
          </p:cNvSpPr>
          <p:nvPr>
            <p:ph type="sldNum" sz="quarter" idx="12"/>
          </p:nvPr>
        </p:nvSpPr>
        <p:spPr/>
        <p:txBody>
          <a:bodyPr/>
          <a:lstStyle/>
          <a:p>
            <a:fld id="{CAE30A2A-5B96-41B1-B814-B1C8952377F7}" type="slidenum">
              <a:rPr lang="zh-CN" altLang="en-US" smtClean="0"/>
              <a:t>‹#›</a:t>
            </a:fld>
            <a:endParaRPr lang="zh-CN" altLang="en-US"/>
          </a:p>
        </p:txBody>
      </p:sp>
    </p:spTree>
    <p:extLst>
      <p:ext uri="{BB962C8B-B14F-4D97-AF65-F5344CB8AC3E}">
        <p14:creationId xmlns:p14="http://schemas.microsoft.com/office/powerpoint/2010/main" val="3483140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B95BD74-BF59-499F-90F2-95567BC4BF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5460FD1-6B8F-4E3F-80D1-C864C4745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73EE0B-2AD5-44E5-B001-2AB31604D2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5622E-1E6A-409A-84E6-21FBA133C942}" type="datetimeFigureOut">
              <a:rPr lang="zh-CN" altLang="en-US" smtClean="0"/>
              <a:t>2021/11/3</a:t>
            </a:fld>
            <a:endParaRPr lang="zh-CN" altLang="en-US"/>
          </a:p>
        </p:txBody>
      </p:sp>
      <p:sp>
        <p:nvSpPr>
          <p:cNvPr id="5" name="页脚占位符 4">
            <a:extLst>
              <a:ext uri="{FF2B5EF4-FFF2-40B4-BE49-F238E27FC236}">
                <a16:creationId xmlns:a16="http://schemas.microsoft.com/office/drawing/2014/main" id="{B784B5CA-C14F-44FE-9DE6-640432995B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8055F0B-8A44-4112-AE2F-CED70A0A81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30A2A-5B96-41B1-B814-B1C8952377F7}" type="slidenum">
              <a:rPr lang="zh-CN" altLang="en-US" smtClean="0"/>
              <a:t>‹#›</a:t>
            </a:fld>
            <a:endParaRPr lang="zh-CN" altLang="en-US"/>
          </a:p>
        </p:txBody>
      </p:sp>
    </p:spTree>
    <p:extLst>
      <p:ext uri="{BB962C8B-B14F-4D97-AF65-F5344CB8AC3E}">
        <p14:creationId xmlns:p14="http://schemas.microsoft.com/office/powerpoint/2010/main" val="993769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E4ADCA-99BF-44DB-AFEC-1D5363A64692}"/>
              </a:ext>
            </a:extLst>
          </p:cNvPr>
          <p:cNvSpPr>
            <a:spLocks noGrp="1"/>
          </p:cNvSpPr>
          <p:nvPr>
            <p:ph type="ctrTitle"/>
          </p:nvPr>
        </p:nvSpPr>
        <p:spPr>
          <a:xfrm>
            <a:off x="1567891" y="2058709"/>
            <a:ext cx="8812378" cy="2387600"/>
          </a:xfrm>
        </p:spPr>
        <p:txBody>
          <a:bodyPr>
            <a:noAutofit/>
          </a:bodyPr>
          <a:lstStyle/>
          <a:p>
            <a:pPr>
              <a:lnSpc>
                <a:spcPct val="150000"/>
              </a:lnSpc>
            </a:pPr>
            <a:r>
              <a:rPr lang="zh-CN" altLang="en-US" b="1" dirty="0">
                <a:solidFill>
                  <a:srgbClr val="0070C0"/>
                </a:solidFill>
                <a:latin typeface="楷体" panose="02010609060101010101" pitchFamily="49" charset="-122"/>
                <a:ea typeface="楷体" panose="02010609060101010101" pitchFamily="49" charset="-122"/>
              </a:rPr>
              <a:t>北部战区总医院老年医学培训基地简介</a:t>
            </a:r>
          </a:p>
        </p:txBody>
      </p:sp>
    </p:spTree>
    <p:extLst>
      <p:ext uri="{BB962C8B-B14F-4D97-AF65-F5344CB8AC3E}">
        <p14:creationId xmlns:p14="http://schemas.microsoft.com/office/powerpoint/2010/main" val="3836638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B7227E-7A90-496C-AD25-70579EE4CF74}"/>
              </a:ext>
            </a:extLst>
          </p:cNvPr>
          <p:cNvSpPr>
            <a:spLocks noGrp="1"/>
          </p:cNvSpPr>
          <p:nvPr>
            <p:ph type="title"/>
          </p:nvPr>
        </p:nvSpPr>
        <p:spPr/>
        <p:txBody>
          <a:bodyPr/>
          <a:lstStyle/>
          <a:p>
            <a:endParaRPr lang="zh-CN" altLang="en-US" dirty="0"/>
          </a:p>
        </p:txBody>
      </p:sp>
      <p:pic>
        <p:nvPicPr>
          <p:cNvPr id="16" name="图片 15">
            <a:extLst>
              <a:ext uri="{FF2B5EF4-FFF2-40B4-BE49-F238E27FC236}">
                <a16:creationId xmlns:a16="http://schemas.microsoft.com/office/drawing/2014/main" id="{37082204-8F4D-4108-BB08-401EBD2BA116}"/>
              </a:ext>
            </a:extLst>
          </p:cNvPr>
          <p:cNvPicPr>
            <a:picLocks noChangeAspect="1"/>
          </p:cNvPicPr>
          <p:nvPr/>
        </p:nvPicPr>
        <p:blipFill rotWithShape="1">
          <a:blip r:embed="rId2">
            <a:extLst>
              <a:ext uri="{28A0092B-C50C-407E-A947-70E740481C1C}">
                <a14:useLocalDpi xmlns:a14="http://schemas.microsoft.com/office/drawing/2010/main" val="0"/>
              </a:ext>
            </a:extLst>
          </a:blip>
          <a:srcRect l="-171" t="36545" r="171" b="37056"/>
          <a:stretch/>
        </p:blipFill>
        <p:spPr>
          <a:xfrm>
            <a:off x="5490374" y="-74028"/>
            <a:ext cx="6727442" cy="3690000"/>
          </a:xfrm>
          <a:prstGeom prst="rect">
            <a:avLst/>
          </a:prstGeom>
        </p:spPr>
      </p:pic>
      <p:pic>
        <p:nvPicPr>
          <p:cNvPr id="18" name="图片 17">
            <a:extLst>
              <a:ext uri="{FF2B5EF4-FFF2-40B4-BE49-F238E27FC236}">
                <a16:creationId xmlns:a16="http://schemas.microsoft.com/office/drawing/2014/main" id="{30B872B5-C8C3-4116-812B-A1A74AD0FB95}"/>
              </a:ext>
            </a:extLst>
          </p:cNvPr>
          <p:cNvPicPr>
            <a:picLocks noChangeAspect="1"/>
          </p:cNvPicPr>
          <p:nvPr/>
        </p:nvPicPr>
        <p:blipFill rotWithShape="1">
          <a:blip r:embed="rId3">
            <a:extLst>
              <a:ext uri="{28A0092B-C50C-407E-A947-70E740481C1C}">
                <a14:useLocalDpi xmlns:a14="http://schemas.microsoft.com/office/drawing/2010/main" val="0"/>
              </a:ext>
            </a:extLst>
          </a:blip>
          <a:srcRect t="36901" b="36184"/>
          <a:stretch/>
        </p:blipFill>
        <p:spPr>
          <a:xfrm>
            <a:off x="-27015" y="3168000"/>
            <a:ext cx="6598042" cy="3690000"/>
          </a:xfrm>
          <a:prstGeom prst="rect">
            <a:avLst/>
          </a:prstGeom>
        </p:spPr>
      </p:pic>
      <p:pic>
        <p:nvPicPr>
          <p:cNvPr id="20" name="图片 19">
            <a:extLst>
              <a:ext uri="{FF2B5EF4-FFF2-40B4-BE49-F238E27FC236}">
                <a16:creationId xmlns:a16="http://schemas.microsoft.com/office/drawing/2014/main" id="{285340A5-1726-4A39-A184-8D6830C3C7BF}"/>
              </a:ext>
            </a:extLst>
          </p:cNvPr>
          <p:cNvPicPr>
            <a:picLocks noChangeAspect="1"/>
          </p:cNvPicPr>
          <p:nvPr/>
        </p:nvPicPr>
        <p:blipFill rotWithShape="1">
          <a:blip r:embed="rId4">
            <a:extLst>
              <a:ext uri="{28A0092B-C50C-407E-A947-70E740481C1C}">
                <a14:useLocalDpi xmlns:a14="http://schemas.microsoft.com/office/drawing/2010/main" val="0"/>
              </a:ext>
            </a:extLst>
          </a:blip>
          <a:srcRect t="36827" b="36550"/>
          <a:stretch/>
        </p:blipFill>
        <p:spPr>
          <a:xfrm>
            <a:off x="5547197" y="3167544"/>
            <a:ext cx="6670619" cy="3690000"/>
          </a:xfrm>
          <a:prstGeom prst="rect">
            <a:avLst/>
          </a:prstGeom>
        </p:spPr>
      </p:pic>
      <p:pic>
        <p:nvPicPr>
          <p:cNvPr id="14" name="内容占位符 13">
            <a:extLst>
              <a:ext uri="{FF2B5EF4-FFF2-40B4-BE49-F238E27FC236}">
                <a16:creationId xmlns:a16="http://schemas.microsoft.com/office/drawing/2014/main" id="{BAE59DC4-FC38-4BA7-86D0-3E07344DAF1D}"/>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27406" y="2057"/>
            <a:ext cx="5091379" cy="3377261"/>
          </a:xfrm>
        </p:spPr>
      </p:pic>
    </p:spTree>
    <p:extLst>
      <p:ext uri="{BB962C8B-B14F-4D97-AF65-F5344CB8AC3E}">
        <p14:creationId xmlns:p14="http://schemas.microsoft.com/office/powerpoint/2010/main" val="2080536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866224-CF46-4C34-8FDC-9C94177878D7}"/>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ED8661CC-D5A6-4BD4-AEEC-61BFDCD6703C}"/>
              </a:ext>
            </a:extLst>
          </p:cNvPr>
          <p:cNvSpPr>
            <a:spLocks noGrp="1"/>
          </p:cNvSpPr>
          <p:nvPr>
            <p:ph idx="1"/>
          </p:nvPr>
        </p:nvSpPr>
        <p:spPr/>
        <p:txBody>
          <a:bodyPr>
            <a:normAutofit/>
          </a:bodyPr>
          <a:lstStyle/>
          <a:p>
            <a:pPr marL="0" indent="0">
              <a:lnSpc>
                <a:spcPct val="150000"/>
              </a:lnSpc>
              <a:buNone/>
            </a:pPr>
            <a:r>
              <a:rPr lang="zh-CN" altLang="en-US" b="1" i="0" dirty="0">
                <a:solidFill>
                  <a:srgbClr val="0070C0"/>
                </a:solidFill>
                <a:effectLst/>
                <a:latin typeface="宋体" panose="02010600030101010101" pitchFamily="2" charset="-122"/>
                <a:ea typeface="宋体" panose="02010600030101010101" pitchFamily="2" charset="-122"/>
              </a:rPr>
              <a:t>  </a:t>
            </a:r>
            <a:r>
              <a:rPr lang="zh-CN" altLang="en-US" sz="2700" b="1" dirty="0">
                <a:solidFill>
                  <a:srgbClr val="0070C0"/>
                </a:solidFill>
                <a:latin typeface="+mn-ea"/>
              </a:rPr>
              <a:t>科室技术实力量雄厚，坚持以老年患者为中心进行全人管理的医护照料，强调治疗的整体性和个体化，规范诊治各类老年疾病特别是老年共病，实施老年患者急危重症的抢救和慢病的个体化</a:t>
            </a:r>
            <a:r>
              <a:rPr lang="zh-CN" altLang="en-US" sz="2700" b="1">
                <a:solidFill>
                  <a:srgbClr val="0070C0"/>
                </a:solidFill>
                <a:latin typeface="+mn-ea"/>
              </a:rPr>
              <a:t>防治。</a:t>
            </a:r>
            <a:endParaRPr lang="en-US" altLang="zh-CN" sz="2700" b="1" dirty="0">
              <a:solidFill>
                <a:srgbClr val="0070C0"/>
              </a:solidFill>
              <a:latin typeface="+mn-ea"/>
            </a:endParaRPr>
          </a:p>
          <a:p>
            <a:pPr marL="0" indent="0">
              <a:lnSpc>
                <a:spcPct val="150000"/>
              </a:lnSpc>
              <a:buNone/>
            </a:pPr>
            <a:r>
              <a:rPr lang="zh-CN" altLang="en-US" sz="2700" b="1" dirty="0">
                <a:solidFill>
                  <a:srgbClr val="0070C0"/>
                </a:solidFill>
                <a:latin typeface="+mn-ea"/>
              </a:rPr>
              <a:t>   致力于打造成为实力突出、特色鲜明的老年病诊疗中心，积极践行并推广以老年综合评估为基础、多学科团队协助工作模式的现代老年医学诊疗体系。</a:t>
            </a:r>
          </a:p>
        </p:txBody>
      </p:sp>
    </p:spTree>
    <p:extLst>
      <p:ext uri="{BB962C8B-B14F-4D97-AF65-F5344CB8AC3E}">
        <p14:creationId xmlns:p14="http://schemas.microsoft.com/office/powerpoint/2010/main" val="778327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C81A03-69FC-4F63-9410-095F1599FA9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4908D86-B1E9-45B8-8276-1B90D08D05B9}"/>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70A8AAE0-4207-42DA-8E4E-458D00ABFB25}"/>
              </a:ext>
            </a:extLst>
          </p:cNvPr>
          <p:cNvPicPr>
            <a:picLocks noChangeAspect="1"/>
          </p:cNvPicPr>
          <p:nvPr/>
        </p:nvPicPr>
        <p:blipFill>
          <a:blip r:embed="rId2"/>
          <a:stretch>
            <a:fillRect/>
          </a:stretch>
        </p:blipFill>
        <p:spPr>
          <a:xfrm>
            <a:off x="732761" y="42862"/>
            <a:ext cx="10287000" cy="6772275"/>
          </a:xfrm>
          <a:prstGeom prst="rect">
            <a:avLst/>
          </a:prstGeom>
        </p:spPr>
      </p:pic>
      <p:sp>
        <p:nvSpPr>
          <p:cNvPr id="5" name="文本框 4">
            <a:extLst>
              <a:ext uri="{FF2B5EF4-FFF2-40B4-BE49-F238E27FC236}">
                <a16:creationId xmlns:a16="http://schemas.microsoft.com/office/drawing/2014/main" id="{08BD8562-62A1-455A-8FF8-C8FC84BB8E33}"/>
              </a:ext>
            </a:extLst>
          </p:cNvPr>
          <p:cNvSpPr txBox="1"/>
          <p:nvPr/>
        </p:nvSpPr>
        <p:spPr>
          <a:xfrm>
            <a:off x="4097079" y="2413336"/>
            <a:ext cx="2544725" cy="1015663"/>
          </a:xfrm>
          <a:prstGeom prst="rect">
            <a:avLst/>
          </a:prstGeom>
          <a:noFill/>
        </p:spPr>
        <p:txBody>
          <a:bodyPr wrap="square" rtlCol="0">
            <a:spAutoFit/>
          </a:bodyPr>
          <a:lstStyle/>
          <a:p>
            <a:r>
              <a:rPr lang="zh-CN" altLang="en-US" sz="6000" dirty="0">
                <a:solidFill>
                  <a:srgbClr val="FF0000"/>
                </a:solidFill>
                <a:latin typeface="华文楷体" panose="02010600040101010101" pitchFamily="2" charset="-122"/>
                <a:ea typeface="华文楷体" panose="02010600040101010101" pitchFamily="2" charset="-122"/>
              </a:rPr>
              <a:t>谢  谢！</a:t>
            </a:r>
          </a:p>
        </p:txBody>
      </p:sp>
    </p:spTree>
    <p:extLst>
      <p:ext uri="{BB962C8B-B14F-4D97-AF65-F5344CB8AC3E}">
        <p14:creationId xmlns:p14="http://schemas.microsoft.com/office/powerpoint/2010/main" val="67696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95D2714-CB95-42E0-AA13-350B1CF6BEF5}"/>
              </a:ext>
            </a:extLst>
          </p:cNvPr>
          <p:cNvSpPr>
            <a:spLocks noGrp="1"/>
          </p:cNvSpPr>
          <p:nvPr>
            <p:ph idx="1"/>
          </p:nvPr>
        </p:nvSpPr>
        <p:spPr>
          <a:xfrm>
            <a:off x="838200" y="1003374"/>
            <a:ext cx="10515600" cy="4695678"/>
          </a:xfrm>
        </p:spPr>
        <p:txBody>
          <a:bodyPr>
            <a:noAutofit/>
          </a:bodyPr>
          <a:lstStyle/>
          <a:p>
            <a:pPr>
              <a:lnSpc>
                <a:spcPct val="150000"/>
              </a:lnSpc>
            </a:pPr>
            <a:r>
              <a:rPr lang="zh-CN" altLang="en-US" sz="3200" dirty="0">
                <a:solidFill>
                  <a:srgbClr val="0070C0"/>
                </a:solidFill>
                <a:effectLst>
                  <a:outerShdw blurRad="38100" dist="38100" dir="2700000" algn="tl">
                    <a:srgbClr val="000000">
                      <a:alpha val="43137"/>
                    </a:srgbClr>
                  </a:outerShdw>
                </a:effectLst>
              </a:rPr>
              <a:t>北部战区总医院老年医学中心</a:t>
            </a:r>
            <a:r>
              <a:rPr lang="zh-CN" altLang="en-US" sz="3200" u="sng" dirty="0">
                <a:solidFill>
                  <a:srgbClr val="0070C0"/>
                </a:solidFill>
                <a:effectLst>
                  <a:outerShdw blurRad="38100" dist="38100" dir="2700000" algn="tl">
                    <a:srgbClr val="000000">
                      <a:alpha val="43137"/>
                    </a:srgbClr>
                  </a:outerShdw>
                </a:effectLst>
              </a:rPr>
              <a:t>是北部战区军队师以上在职及离退休干部最高医疗保障机构，</a:t>
            </a:r>
            <a:r>
              <a:rPr lang="zh-CN" altLang="en-US" sz="3200" dirty="0">
                <a:solidFill>
                  <a:srgbClr val="0070C0"/>
                </a:solidFill>
                <a:effectLst>
                  <a:outerShdw blurRad="38100" dist="38100" dir="2700000" algn="tl">
                    <a:srgbClr val="000000">
                      <a:alpha val="43137"/>
                    </a:srgbClr>
                  </a:outerShdw>
                </a:effectLst>
              </a:rPr>
              <a:t>共展开床位</a:t>
            </a:r>
            <a:r>
              <a:rPr lang="en-US" altLang="zh-CN" sz="3200" dirty="0">
                <a:solidFill>
                  <a:srgbClr val="0070C0"/>
                </a:solidFill>
                <a:effectLst>
                  <a:outerShdw blurRad="38100" dist="38100" dir="2700000" algn="tl">
                    <a:srgbClr val="000000">
                      <a:alpha val="43137"/>
                    </a:srgbClr>
                  </a:outerShdw>
                </a:effectLst>
              </a:rPr>
              <a:t>167</a:t>
            </a:r>
            <a:r>
              <a:rPr lang="zh-CN" altLang="en-US" sz="3200" dirty="0">
                <a:solidFill>
                  <a:srgbClr val="0070C0"/>
                </a:solidFill>
                <a:effectLst>
                  <a:outerShdw blurRad="38100" dist="38100" dir="2700000" algn="tl">
                    <a:srgbClr val="000000">
                      <a:alpha val="43137"/>
                    </a:srgbClr>
                  </a:outerShdw>
                </a:effectLst>
              </a:rPr>
              <a:t>张。</a:t>
            </a:r>
            <a:endParaRPr lang="en-US" altLang="zh-CN" sz="3200" dirty="0">
              <a:solidFill>
                <a:srgbClr val="0070C0"/>
              </a:solidFill>
              <a:effectLst>
                <a:outerShdw blurRad="38100" dist="38100" dir="2700000" algn="tl">
                  <a:srgbClr val="000000">
                    <a:alpha val="43137"/>
                  </a:srgbClr>
                </a:outerShdw>
              </a:effectLst>
            </a:endParaRPr>
          </a:p>
          <a:p>
            <a:pPr>
              <a:lnSpc>
                <a:spcPct val="150000"/>
              </a:lnSpc>
            </a:pPr>
            <a:r>
              <a:rPr lang="zh-CN" altLang="en-US" sz="3200" dirty="0">
                <a:solidFill>
                  <a:srgbClr val="0070C0"/>
                </a:solidFill>
                <a:effectLst>
                  <a:outerShdw blurRad="38100" dist="38100" dir="2700000" algn="tl">
                    <a:srgbClr val="000000">
                      <a:alpha val="43137"/>
                    </a:srgbClr>
                  </a:outerShdw>
                </a:effectLst>
              </a:rPr>
              <a:t>是中国老年医学学会全国首批</a:t>
            </a:r>
            <a:r>
              <a:rPr lang="en-US" altLang="zh-CN" sz="3200" dirty="0">
                <a:solidFill>
                  <a:srgbClr val="0070C0"/>
                </a:solidFill>
                <a:effectLst>
                  <a:outerShdw blurRad="38100" dist="38100" dir="2700000" algn="tl">
                    <a:srgbClr val="000000">
                      <a:alpha val="43137"/>
                    </a:srgbClr>
                  </a:outerShdw>
                </a:effectLst>
              </a:rPr>
              <a:t>20</a:t>
            </a:r>
            <a:r>
              <a:rPr lang="zh-CN" altLang="en-US" sz="3200" dirty="0">
                <a:solidFill>
                  <a:srgbClr val="0070C0"/>
                </a:solidFill>
                <a:effectLst>
                  <a:outerShdw blurRad="38100" dist="38100" dir="2700000" algn="tl">
                    <a:srgbClr val="000000">
                      <a:alpha val="43137"/>
                    </a:srgbClr>
                  </a:outerShdw>
                </a:effectLst>
              </a:rPr>
              <a:t>家老年培训示范基地之一，是国家老年疾病临床医学研究中心（中国人民解放军总医院）首批</a:t>
            </a:r>
            <a:r>
              <a:rPr lang="en-US" altLang="zh-CN" sz="3200" dirty="0">
                <a:solidFill>
                  <a:srgbClr val="0070C0"/>
                </a:solidFill>
                <a:effectLst>
                  <a:outerShdw blurRad="38100" dist="38100" dir="2700000" algn="tl">
                    <a:srgbClr val="000000">
                      <a:alpha val="43137"/>
                    </a:srgbClr>
                  </a:outerShdw>
                </a:effectLst>
              </a:rPr>
              <a:t>22</a:t>
            </a:r>
            <a:r>
              <a:rPr lang="zh-CN" altLang="en-US" sz="3200" dirty="0">
                <a:solidFill>
                  <a:srgbClr val="0070C0"/>
                </a:solidFill>
                <a:effectLst>
                  <a:outerShdw blurRad="38100" dist="38100" dir="2700000" algn="tl">
                    <a:srgbClr val="000000">
                      <a:alpha val="43137"/>
                    </a:srgbClr>
                  </a:outerShdw>
                </a:effectLst>
              </a:rPr>
              <a:t>家核心网络成员单位之一，是辽宁省老年医学重点培育专科。</a:t>
            </a:r>
          </a:p>
        </p:txBody>
      </p:sp>
    </p:spTree>
    <p:extLst>
      <p:ext uri="{BB962C8B-B14F-4D97-AF65-F5344CB8AC3E}">
        <p14:creationId xmlns:p14="http://schemas.microsoft.com/office/powerpoint/2010/main" val="1797211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1AE127-5F4F-4EFB-A510-C043C0BB59B8}"/>
              </a:ext>
            </a:extLst>
          </p:cNvPr>
          <p:cNvSpPr>
            <a:spLocks noGrp="1"/>
          </p:cNvSpPr>
          <p:nvPr>
            <p:ph type="title"/>
          </p:nvPr>
        </p:nvSpPr>
        <p:spPr/>
        <p:txBody>
          <a:bodyPr/>
          <a:lstStyle/>
          <a:p>
            <a:endParaRPr lang="zh-CN" altLang="en-US"/>
          </a:p>
        </p:txBody>
      </p:sp>
      <p:sp>
        <p:nvSpPr>
          <p:cNvPr id="5" name="TextBox 3">
            <a:extLst>
              <a:ext uri="{FF2B5EF4-FFF2-40B4-BE49-F238E27FC236}">
                <a16:creationId xmlns:a16="http://schemas.microsoft.com/office/drawing/2014/main" id="{5E7F6423-7B6D-4957-8792-FB701049E995}"/>
              </a:ext>
            </a:extLst>
          </p:cNvPr>
          <p:cNvSpPr txBox="1"/>
          <p:nvPr/>
        </p:nvSpPr>
        <p:spPr>
          <a:xfrm>
            <a:off x="438912" y="325955"/>
            <a:ext cx="13539419" cy="1364733"/>
          </a:xfrm>
          <a:prstGeom prst="rect">
            <a:avLst/>
          </a:prstGeom>
        </p:spPr>
        <p:txBody>
          <a:bodyPr wrap="square">
            <a:spAutoFit/>
          </a:bodyPr>
          <a:lstStyle/>
          <a:p>
            <a:pPr indent="342900" eaLnBrk="1" hangingPunct="1">
              <a:lnSpc>
                <a:spcPct val="200000"/>
              </a:lnSpc>
              <a:defRPr/>
            </a:pPr>
            <a:r>
              <a:rPr lang="zh-CN" altLang="en-US" sz="4800" dirty="0">
                <a:solidFill>
                  <a:srgbClr val="0070C0"/>
                </a:solidFill>
                <a:effectLst>
                  <a:outerShdw blurRad="38100" dist="38100" dir="2700000" algn="tl">
                    <a:srgbClr val="000000">
                      <a:alpha val="43137"/>
                    </a:srgbClr>
                  </a:outerShdw>
                </a:effectLst>
              </a:rPr>
              <a:t>建立</a:t>
            </a:r>
            <a:r>
              <a:rPr lang="en-US" altLang="zh-CN" sz="4800" dirty="0">
                <a:solidFill>
                  <a:srgbClr val="FF0000"/>
                </a:solidFill>
                <a:effectLst>
                  <a:outerShdw blurRad="38100" dist="38100" dir="2700000" algn="tl">
                    <a:srgbClr val="000000">
                      <a:alpha val="43137"/>
                    </a:srgbClr>
                  </a:outerShdw>
                </a:effectLst>
              </a:rPr>
              <a:t>9</a:t>
            </a:r>
            <a:r>
              <a:rPr lang="zh-CN" altLang="en-US" sz="4800" dirty="0">
                <a:solidFill>
                  <a:srgbClr val="FF0000"/>
                </a:solidFill>
                <a:effectLst>
                  <a:outerShdw blurRad="38100" dist="38100" dir="2700000" algn="tl">
                    <a:srgbClr val="000000">
                      <a:alpha val="43137"/>
                    </a:srgbClr>
                  </a:outerShdw>
                </a:effectLst>
              </a:rPr>
              <a:t>个</a:t>
            </a:r>
            <a:r>
              <a:rPr lang="zh-CN" altLang="en-US" sz="4800" dirty="0">
                <a:solidFill>
                  <a:srgbClr val="0070C0"/>
                </a:solidFill>
                <a:effectLst>
                  <a:outerShdw blurRad="38100" dist="38100" dir="2700000" algn="tl">
                    <a:srgbClr val="000000">
                      <a:alpha val="43137"/>
                    </a:srgbClr>
                  </a:outerShdw>
                </a:effectLst>
              </a:rPr>
              <a:t>老年医学专业学组</a:t>
            </a:r>
            <a:endParaRPr lang="en-US" altLang="zh-CN" sz="4800" dirty="0">
              <a:solidFill>
                <a:srgbClr val="0070C0"/>
              </a:solidFill>
              <a:effectLst>
                <a:outerShdw blurRad="38100" dist="38100" dir="2700000" algn="tl">
                  <a:srgbClr val="000000">
                    <a:alpha val="43137"/>
                  </a:srgbClr>
                </a:outerShdw>
              </a:effectLst>
            </a:endParaRPr>
          </a:p>
        </p:txBody>
      </p:sp>
      <p:sp>
        <p:nvSpPr>
          <p:cNvPr id="6" name="TextBox 7">
            <a:extLst>
              <a:ext uri="{FF2B5EF4-FFF2-40B4-BE49-F238E27FC236}">
                <a16:creationId xmlns:a16="http://schemas.microsoft.com/office/drawing/2014/main" id="{061BCCDD-F075-4013-A2B6-47C35017994B}"/>
              </a:ext>
            </a:extLst>
          </p:cNvPr>
          <p:cNvSpPr txBox="1"/>
          <p:nvPr/>
        </p:nvSpPr>
        <p:spPr>
          <a:xfrm>
            <a:off x="0" y="2275028"/>
            <a:ext cx="11609221" cy="3421642"/>
          </a:xfrm>
          <a:prstGeom prst="rect">
            <a:avLst/>
          </a:prstGeom>
        </p:spPr>
        <p:txBody>
          <a:bodyPr wrap="square">
            <a:spAutoFit/>
          </a:bodyPr>
          <a:lstStyle/>
          <a:p>
            <a:pPr indent="342900" eaLnBrk="1" hangingPunct="1">
              <a:lnSpc>
                <a:spcPct val="175000"/>
              </a:lnSpc>
              <a:defRPr/>
            </a:pPr>
            <a:r>
              <a:rPr lang="zh-CN" altLang="en-US" sz="3200" dirty="0">
                <a:solidFill>
                  <a:srgbClr val="FF0000"/>
                </a:solidFill>
                <a:effectLst>
                  <a:outerShdw blurRad="38100" dist="38100" dir="2700000" algn="tl">
                    <a:srgbClr val="000000">
                      <a:alpha val="43137"/>
                    </a:srgbClr>
                  </a:outerShdw>
                </a:effectLst>
              </a:rPr>
              <a:t>       老年营养</a:t>
            </a:r>
            <a:r>
              <a:rPr lang="zh-CN" altLang="en-US" sz="3200" dirty="0">
                <a:solidFill>
                  <a:schemeClr val="tx1"/>
                </a:solidFill>
                <a:effectLst>
                  <a:outerShdw blurRad="38100" dist="38100" dir="2700000" algn="tl">
                    <a:srgbClr val="000000">
                      <a:alpha val="43137"/>
                    </a:srgbClr>
                  </a:outerShdw>
                </a:effectLst>
              </a:rPr>
              <a:t>学组  </a:t>
            </a:r>
            <a:r>
              <a:rPr lang="zh-CN" altLang="en-US" sz="3200" dirty="0">
                <a:solidFill>
                  <a:srgbClr val="FF0000"/>
                </a:solidFill>
                <a:effectLst>
                  <a:outerShdw blurRad="38100" dist="38100" dir="2700000" algn="tl">
                    <a:srgbClr val="000000">
                      <a:alpha val="43137"/>
                    </a:srgbClr>
                  </a:outerShdw>
                </a:effectLst>
              </a:rPr>
              <a:t>老年认知功能障碍</a:t>
            </a:r>
            <a:r>
              <a:rPr lang="zh-CN" altLang="en-US" sz="3200" dirty="0">
                <a:solidFill>
                  <a:schemeClr val="tx1"/>
                </a:solidFill>
                <a:effectLst>
                  <a:outerShdw blurRad="38100" dist="38100" dir="2700000" algn="tl">
                    <a:srgbClr val="000000">
                      <a:alpha val="43137"/>
                    </a:srgbClr>
                  </a:outerShdw>
                </a:effectLst>
              </a:rPr>
              <a:t>学组     </a:t>
            </a:r>
            <a:r>
              <a:rPr lang="zh-CN" altLang="en-US" sz="3200" dirty="0">
                <a:solidFill>
                  <a:srgbClr val="FF0000"/>
                </a:solidFill>
                <a:effectLst>
                  <a:outerShdw blurRad="38100" dist="38100" dir="2700000" algn="tl">
                    <a:srgbClr val="000000">
                      <a:alpha val="43137"/>
                    </a:srgbClr>
                  </a:outerShdw>
                </a:effectLst>
              </a:rPr>
              <a:t>老年血栓病</a:t>
            </a:r>
            <a:r>
              <a:rPr lang="zh-CN" altLang="en-US" sz="3200" dirty="0">
                <a:solidFill>
                  <a:schemeClr val="tx1"/>
                </a:solidFill>
                <a:effectLst>
                  <a:outerShdw blurRad="38100" dist="38100" dir="2700000" algn="tl">
                    <a:srgbClr val="000000">
                      <a:alpha val="43137"/>
                    </a:srgbClr>
                  </a:outerShdw>
                </a:effectLst>
              </a:rPr>
              <a:t>学组</a:t>
            </a:r>
            <a:endParaRPr lang="en-US" altLang="zh-CN" sz="3200" dirty="0">
              <a:solidFill>
                <a:schemeClr val="tx1"/>
              </a:solidFill>
              <a:effectLst>
                <a:outerShdw blurRad="38100" dist="38100" dir="2700000" algn="tl">
                  <a:srgbClr val="000000">
                    <a:alpha val="43137"/>
                  </a:srgbClr>
                </a:outerShdw>
              </a:effectLst>
            </a:endParaRPr>
          </a:p>
          <a:p>
            <a:pPr indent="342900" eaLnBrk="1" hangingPunct="1">
              <a:lnSpc>
                <a:spcPct val="175000"/>
              </a:lnSpc>
              <a:defRPr/>
            </a:pPr>
            <a:r>
              <a:rPr lang="zh-CN" altLang="en-US" sz="3200" dirty="0">
                <a:solidFill>
                  <a:srgbClr val="FF0000"/>
                </a:solidFill>
                <a:effectLst>
                  <a:outerShdw blurRad="38100" dist="38100" dir="2700000" algn="tl">
                    <a:srgbClr val="000000">
                      <a:alpha val="43137"/>
                    </a:srgbClr>
                  </a:outerShdw>
                </a:effectLst>
              </a:rPr>
              <a:t>老年安宁疗护</a:t>
            </a:r>
            <a:r>
              <a:rPr lang="zh-CN" altLang="en-US" sz="3200" dirty="0">
                <a:solidFill>
                  <a:schemeClr val="tx1"/>
                </a:solidFill>
                <a:effectLst>
                  <a:outerShdw blurRad="38100" dist="38100" dir="2700000" algn="tl">
                    <a:srgbClr val="000000">
                      <a:alpha val="43137"/>
                    </a:srgbClr>
                  </a:outerShdw>
                </a:effectLst>
              </a:rPr>
              <a:t>学组         </a:t>
            </a:r>
            <a:r>
              <a:rPr lang="zh-CN" altLang="en-US" sz="3200" dirty="0">
                <a:solidFill>
                  <a:srgbClr val="FF0000"/>
                </a:solidFill>
                <a:effectLst>
                  <a:outerShdw blurRad="38100" dist="38100" dir="2700000" algn="tl">
                    <a:srgbClr val="000000">
                      <a:alpha val="43137"/>
                    </a:srgbClr>
                  </a:outerShdw>
                </a:effectLst>
              </a:rPr>
              <a:t>老年皮肤压疮</a:t>
            </a:r>
            <a:r>
              <a:rPr lang="zh-CN" altLang="en-US" sz="3200" dirty="0">
                <a:solidFill>
                  <a:schemeClr val="tx1"/>
                </a:solidFill>
                <a:effectLst>
                  <a:outerShdw blurRad="38100" dist="38100" dir="2700000" algn="tl">
                    <a:srgbClr val="000000">
                      <a:alpha val="43137"/>
                    </a:srgbClr>
                  </a:outerShdw>
                </a:effectLst>
              </a:rPr>
              <a:t>学组     </a:t>
            </a:r>
            <a:r>
              <a:rPr lang="zh-CN" altLang="en-US" sz="3200" dirty="0">
                <a:solidFill>
                  <a:srgbClr val="FF0000"/>
                </a:solidFill>
                <a:effectLst>
                  <a:outerShdw blurRad="38100" dist="38100" dir="2700000" algn="tl">
                    <a:srgbClr val="000000">
                      <a:alpha val="43137"/>
                    </a:srgbClr>
                  </a:outerShdw>
                </a:effectLst>
              </a:rPr>
              <a:t>老年心理学</a:t>
            </a:r>
            <a:r>
              <a:rPr lang="zh-CN" altLang="en-US" sz="3200" dirty="0">
                <a:solidFill>
                  <a:schemeClr val="tx1"/>
                </a:solidFill>
                <a:effectLst>
                  <a:outerShdw blurRad="38100" dist="38100" dir="2700000" algn="tl">
                    <a:srgbClr val="000000">
                      <a:alpha val="43137"/>
                    </a:srgbClr>
                  </a:outerShdw>
                </a:effectLst>
              </a:rPr>
              <a:t>学组</a:t>
            </a:r>
            <a:endParaRPr lang="en-US" altLang="zh-CN" sz="3200" dirty="0">
              <a:solidFill>
                <a:schemeClr val="tx1"/>
              </a:solidFill>
              <a:effectLst>
                <a:outerShdw blurRad="38100" dist="38100" dir="2700000" algn="tl">
                  <a:srgbClr val="000000">
                    <a:alpha val="43137"/>
                  </a:srgbClr>
                </a:outerShdw>
              </a:effectLst>
            </a:endParaRPr>
          </a:p>
          <a:p>
            <a:pPr indent="342900" eaLnBrk="1" hangingPunct="1">
              <a:lnSpc>
                <a:spcPct val="175000"/>
              </a:lnSpc>
              <a:defRPr/>
            </a:pPr>
            <a:r>
              <a:rPr lang="zh-CN" altLang="en-US" sz="3200" dirty="0">
                <a:solidFill>
                  <a:srgbClr val="FF0000"/>
                </a:solidFill>
                <a:effectLst>
                  <a:outerShdw blurRad="38100" dist="38100" dir="2700000" algn="tl">
                    <a:srgbClr val="000000">
                      <a:alpha val="43137"/>
                    </a:srgbClr>
                  </a:outerShdw>
                </a:effectLst>
              </a:rPr>
              <a:t>       预防摔倒</a:t>
            </a:r>
            <a:r>
              <a:rPr lang="zh-CN" altLang="en-US" sz="3200" dirty="0">
                <a:solidFill>
                  <a:schemeClr val="tx1"/>
                </a:solidFill>
                <a:effectLst>
                  <a:outerShdw blurRad="38100" dist="38100" dir="2700000" algn="tl">
                    <a:srgbClr val="000000">
                      <a:alpha val="43137"/>
                    </a:srgbClr>
                  </a:outerShdw>
                </a:effectLst>
              </a:rPr>
              <a:t>学组         </a:t>
            </a:r>
            <a:r>
              <a:rPr lang="zh-CN" altLang="en-US" sz="3200" dirty="0">
                <a:solidFill>
                  <a:srgbClr val="FF0000"/>
                </a:solidFill>
                <a:effectLst>
                  <a:outerShdw blurRad="38100" dist="38100" dir="2700000" algn="tl">
                    <a:srgbClr val="000000">
                      <a:alpha val="43137"/>
                    </a:srgbClr>
                  </a:outerShdw>
                </a:effectLst>
              </a:rPr>
              <a:t>生活自理能力</a:t>
            </a:r>
            <a:r>
              <a:rPr lang="zh-CN" altLang="en-US" sz="3200" dirty="0">
                <a:solidFill>
                  <a:schemeClr val="tx1"/>
                </a:solidFill>
                <a:effectLst>
                  <a:outerShdw blurRad="38100" dist="38100" dir="2700000" algn="tl">
                    <a:srgbClr val="000000">
                      <a:alpha val="43137"/>
                    </a:srgbClr>
                  </a:outerShdw>
                </a:effectLst>
              </a:rPr>
              <a:t>学组  </a:t>
            </a:r>
            <a:r>
              <a:rPr lang="zh-CN" altLang="en-US" sz="3200" dirty="0">
                <a:solidFill>
                  <a:srgbClr val="FF0000"/>
                </a:solidFill>
                <a:effectLst>
                  <a:outerShdw blurRad="38100" dist="38100" dir="2700000" algn="tl">
                    <a:srgbClr val="000000">
                      <a:alpha val="43137"/>
                    </a:srgbClr>
                  </a:outerShdw>
                </a:effectLst>
              </a:rPr>
              <a:t>静脉输液管路</a:t>
            </a:r>
            <a:r>
              <a:rPr lang="zh-CN" altLang="en-US" sz="3200" dirty="0">
                <a:solidFill>
                  <a:schemeClr val="tx1"/>
                </a:solidFill>
                <a:effectLst>
                  <a:outerShdw blurRad="38100" dist="38100" dir="2700000" algn="tl">
                    <a:srgbClr val="000000">
                      <a:alpha val="43137"/>
                    </a:srgbClr>
                  </a:outerShdw>
                </a:effectLst>
              </a:rPr>
              <a:t>学组</a:t>
            </a:r>
            <a:endParaRPr lang="zh-CN" altLang="en-US" sz="3200" b="0"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marL="514350" indent="-514350" eaLnBrk="1" hangingPunct="1">
              <a:lnSpc>
                <a:spcPct val="175000"/>
              </a:lnSpc>
              <a:buFont typeface="Wingdings" panose="05000000000000000000" charset="0"/>
              <a:buChar char="Ø"/>
              <a:defRPr/>
            </a:pPr>
            <a:endParaRPr lang="zh-CN" altLang="en-US" sz="3200" b="0" dirty="0">
              <a:solidFill>
                <a:schemeClr val="tx1"/>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863944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E35B1B-E981-4102-95F8-92E4C4C9F78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CFB69A8-EBD4-47E9-B969-2A682C4FB97B}"/>
              </a:ext>
            </a:extLst>
          </p:cNvPr>
          <p:cNvSpPr>
            <a:spLocks noGrp="1"/>
          </p:cNvSpPr>
          <p:nvPr>
            <p:ph idx="1"/>
          </p:nvPr>
        </p:nvSpPr>
        <p:spPr>
          <a:xfrm>
            <a:off x="1906520" y="970382"/>
            <a:ext cx="8378959" cy="4351338"/>
          </a:xfrm>
        </p:spPr>
        <p:txBody>
          <a:bodyPr>
            <a:noAutofit/>
          </a:bodyPr>
          <a:lstStyle/>
          <a:p>
            <a:endParaRPr lang="en-US" altLang="zh-CN" sz="3200" b="1" dirty="0">
              <a:solidFill>
                <a:srgbClr val="0070C0"/>
              </a:solidFill>
              <a:latin typeface="华文仿宋" panose="02010600040101010101" pitchFamily="2" charset="-122"/>
              <a:ea typeface="华文仿宋" panose="02010600040101010101" pitchFamily="2" charset="-122"/>
            </a:endParaRPr>
          </a:p>
          <a:p>
            <a:pPr marL="0" indent="0">
              <a:buNone/>
            </a:pPr>
            <a:r>
              <a:rPr lang="en-US" altLang="zh-CN" sz="3200" b="1" dirty="0">
                <a:solidFill>
                  <a:srgbClr val="0070C0"/>
                </a:solidFill>
                <a:latin typeface="+mn-ea"/>
              </a:rPr>
              <a:t>2021</a:t>
            </a:r>
            <a:r>
              <a:rPr lang="zh-CN" altLang="en-US" sz="3200" b="1">
                <a:solidFill>
                  <a:srgbClr val="0070C0"/>
                </a:solidFill>
                <a:latin typeface="+mn-ea"/>
              </a:rPr>
              <a:t>年举办</a:t>
            </a:r>
            <a:r>
              <a:rPr lang="zh-CN" altLang="en-US" sz="3200" b="1" dirty="0">
                <a:solidFill>
                  <a:srgbClr val="0070C0"/>
                </a:solidFill>
                <a:latin typeface="+mn-ea"/>
              </a:rPr>
              <a:t>两次不同主题的培训班</a:t>
            </a:r>
            <a:endParaRPr lang="en-US" altLang="zh-CN" sz="3200" b="1" dirty="0">
              <a:solidFill>
                <a:srgbClr val="0070C0"/>
              </a:solidFill>
              <a:latin typeface="+mn-ea"/>
            </a:endParaRPr>
          </a:p>
          <a:p>
            <a:endParaRPr lang="en-US" altLang="zh-CN" sz="3200" b="1" dirty="0">
              <a:solidFill>
                <a:srgbClr val="0070C0"/>
              </a:solidFill>
              <a:latin typeface="+mn-ea"/>
            </a:endParaRPr>
          </a:p>
          <a:p>
            <a:pPr marL="0" indent="0">
              <a:buNone/>
            </a:pPr>
            <a:r>
              <a:rPr lang="en-US" altLang="zh-CN" sz="3200" b="1" dirty="0">
                <a:solidFill>
                  <a:srgbClr val="0070C0"/>
                </a:solidFill>
                <a:latin typeface="+mn-ea"/>
              </a:rPr>
              <a:t>1.</a:t>
            </a:r>
            <a:r>
              <a:rPr lang="zh-CN" altLang="en-US" sz="3200" b="1" dirty="0">
                <a:solidFill>
                  <a:srgbClr val="0070C0"/>
                </a:solidFill>
                <a:latin typeface="+mn-ea"/>
              </a:rPr>
              <a:t>中国老年慢病管理论坛暨老年医师培训班</a:t>
            </a:r>
            <a:endParaRPr lang="en-US" altLang="zh-CN" sz="3200" b="1" dirty="0">
              <a:solidFill>
                <a:srgbClr val="0070C0"/>
              </a:solidFill>
              <a:latin typeface="+mn-ea"/>
            </a:endParaRPr>
          </a:p>
          <a:p>
            <a:endParaRPr lang="en-US" altLang="zh-CN" sz="3200" b="1" dirty="0">
              <a:solidFill>
                <a:srgbClr val="0070C0"/>
              </a:solidFill>
              <a:latin typeface="+mn-ea"/>
            </a:endParaRPr>
          </a:p>
          <a:p>
            <a:endParaRPr lang="en-US" altLang="zh-CN" sz="3200" b="1" dirty="0">
              <a:solidFill>
                <a:srgbClr val="0070C0"/>
              </a:solidFill>
              <a:latin typeface="+mn-ea"/>
            </a:endParaRPr>
          </a:p>
          <a:p>
            <a:pPr marL="0" indent="0">
              <a:buNone/>
            </a:pPr>
            <a:r>
              <a:rPr lang="en-US" altLang="zh-CN" sz="3200" b="1" dirty="0">
                <a:solidFill>
                  <a:srgbClr val="0070C0"/>
                </a:solidFill>
                <a:latin typeface="+mn-ea"/>
              </a:rPr>
              <a:t>2.</a:t>
            </a:r>
            <a:r>
              <a:rPr lang="zh-CN" altLang="en-US" sz="3200" b="1" dirty="0">
                <a:solidFill>
                  <a:srgbClr val="0070C0"/>
                </a:solidFill>
                <a:latin typeface="+mn-ea"/>
              </a:rPr>
              <a:t>失能老人长期照护护理安全新进展培训班</a:t>
            </a:r>
            <a:endParaRPr lang="zh-CN" altLang="en-US" sz="3200" dirty="0">
              <a:latin typeface="+mn-ea"/>
            </a:endParaRPr>
          </a:p>
        </p:txBody>
      </p:sp>
    </p:spTree>
    <p:extLst>
      <p:ext uri="{BB962C8B-B14F-4D97-AF65-F5344CB8AC3E}">
        <p14:creationId xmlns:p14="http://schemas.microsoft.com/office/powerpoint/2010/main" val="3383743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6A58FA-FEE7-4253-8C14-A8485663F836}"/>
              </a:ext>
            </a:extLst>
          </p:cNvPr>
          <p:cNvSpPr>
            <a:spLocks noGrp="1"/>
          </p:cNvSpPr>
          <p:nvPr>
            <p:ph type="title"/>
          </p:nvPr>
        </p:nvSpPr>
        <p:spPr/>
        <p:txBody>
          <a:bodyPr/>
          <a:lstStyle/>
          <a:p>
            <a:endParaRPr lang="zh-CN" altLang="en-US" dirty="0"/>
          </a:p>
        </p:txBody>
      </p:sp>
      <p:sp>
        <p:nvSpPr>
          <p:cNvPr id="6" name="文本框 5">
            <a:extLst>
              <a:ext uri="{FF2B5EF4-FFF2-40B4-BE49-F238E27FC236}">
                <a16:creationId xmlns:a16="http://schemas.microsoft.com/office/drawing/2014/main" id="{BBBD4B89-A26A-41A7-BDE3-8754111D3C0B}"/>
              </a:ext>
            </a:extLst>
          </p:cNvPr>
          <p:cNvSpPr txBox="1"/>
          <p:nvPr/>
        </p:nvSpPr>
        <p:spPr>
          <a:xfrm>
            <a:off x="1132810" y="4868961"/>
            <a:ext cx="10220990" cy="1754326"/>
          </a:xfrm>
          <a:prstGeom prst="rect">
            <a:avLst/>
          </a:prstGeom>
          <a:noFill/>
        </p:spPr>
        <p:txBody>
          <a:bodyPr wrap="square" rtlCol="0">
            <a:spAutoFit/>
          </a:bodyPr>
          <a:lstStyle/>
          <a:p>
            <a:r>
              <a:rPr lang="en-US" altLang="zh-CN" sz="2700" b="1" dirty="0">
                <a:solidFill>
                  <a:srgbClr val="0070C0"/>
                </a:solidFill>
                <a:latin typeface="+mn-ea"/>
              </a:rPr>
              <a:t>2021</a:t>
            </a:r>
            <a:r>
              <a:rPr lang="zh-CN" altLang="en-US" sz="2700" b="1" dirty="0">
                <a:solidFill>
                  <a:srgbClr val="0070C0"/>
                </a:solidFill>
                <a:latin typeface="+mn-ea"/>
              </a:rPr>
              <a:t>年</a:t>
            </a:r>
            <a:r>
              <a:rPr lang="en-US" altLang="zh-CN" sz="2700" b="1" dirty="0">
                <a:solidFill>
                  <a:srgbClr val="0070C0"/>
                </a:solidFill>
                <a:latin typeface="+mn-ea"/>
              </a:rPr>
              <a:t>10</a:t>
            </a:r>
            <a:r>
              <a:rPr lang="zh-CN" altLang="en-US" sz="2700" b="1" dirty="0">
                <a:solidFill>
                  <a:srgbClr val="0070C0"/>
                </a:solidFill>
                <a:latin typeface="+mn-ea"/>
              </a:rPr>
              <a:t>月</a:t>
            </a:r>
            <a:r>
              <a:rPr lang="en-US" altLang="zh-CN" sz="2700" b="1" dirty="0">
                <a:solidFill>
                  <a:srgbClr val="0070C0"/>
                </a:solidFill>
                <a:latin typeface="+mn-ea"/>
              </a:rPr>
              <a:t>15</a:t>
            </a:r>
            <a:r>
              <a:rPr lang="zh-CN" altLang="en-US" sz="2700" b="1" dirty="0">
                <a:solidFill>
                  <a:srgbClr val="0070C0"/>
                </a:solidFill>
                <a:latin typeface="+mn-ea"/>
              </a:rPr>
              <a:t>日至</a:t>
            </a:r>
            <a:r>
              <a:rPr lang="en-US" altLang="zh-CN" sz="2700" b="1" dirty="0">
                <a:solidFill>
                  <a:srgbClr val="0070C0"/>
                </a:solidFill>
                <a:latin typeface="+mn-ea"/>
              </a:rPr>
              <a:t>17</a:t>
            </a:r>
            <a:r>
              <a:rPr lang="zh-CN" altLang="en-US" sz="2700" b="1" dirty="0">
                <a:solidFill>
                  <a:srgbClr val="0070C0"/>
                </a:solidFill>
                <a:latin typeface="+mn-ea"/>
              </a:rPr>
              <a:t>日，由中国老年医学会主办，北方慢性病防治分会和北部战区总医院老年医学中心承办，辽宁省医学会老年医学分会、沈阳医学会老年医学分会协办的“中国老年慢病管理论坛暨老年医师培训班”在沈阳市隆重召开，同时开通网上直播。</a:t>
            </a:r>
          </a:p>
        </p:txBody>
      </p:sp>
      <p:pic>
        <p:nvPicPr>
          <p:cNvPr id="10" name="图片 9">
            <a:extLst>
              <a:ext uri="{FF2B5EF4-FFF2-40B4-BE49-F238E27FC236}">
                <a16:creationId xmlns:a16="http://schemas.microsoft.com/office/drawing/2014/main" id="{3C56D056-00B2-48C4-95DC-247311AA628C}"/>
              </a:ext>
            </a:extLst>
          </p:cNvPr>
          <p:cNvPicPr>
            <a:picLocks noChangeAspect="1"/>
          </p:cNvPicPr>
          <p:nvPr/>
        </p:nvPicPr>
        <p:blipFill rotWithShape="1">
          <a:blip r:embed="rId2">
            <a:clrChange>
              <a:clrFrom>
                <a:srgbClr val="A22A33"/>
              </a:clrFrom>
              <a:clrTo>
                <a:srgbClr val="A22A33">
                  <a:alpha val="0"/>
                </a:srgbClr>
              </a:clrTo>
            </a:clrChange>
            <a:extLst>
              <a:ext uri="{28A0092B-C50C-407E-A947-70E740481C1C}">
                <a14:useLocalDpi xmlns:a14="http://schemas.microsoft.com/office/drawing/2010/main" val="0"/>
              </a:ext>
            </a:extLst>
          </a:blip>
          <a:srcRect b="12911"/>
          <a:stretch/>
        </p:blipFill>
        <p:spPr>
          <a:xfrm>
            <a:off x="1048894" y="295610"/>
            <a:ext cx="10220990" cy="4387511"/>
          </a:xfrm>
          <a:prstGeom prst="rect">
            <a:avLst/>
          </a:prstGeom>
          <a:ln>
            <a:noFill/>
          </a:ln>
          <a:effectLst>
            <a:softEdge rad="112500"/>
          </a:effectLst>
        </p:spPr>
      </p:pic>
    </p:spTree>
    <p:extLst>
      <p:ext uri="{BB962C8B-B14F-4D97-AF65-F5344CB8AC3E}">
        <p14:creationId xmlns:p14="http://schemas.microsoft.com/office/powerpoint/2010/main" val="3044731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178256-8746-4CB5-AA93-D81877161479}"/>
              </a:ext>
            </a:extLst>
          </p:cNvPr>
          <p:cNvSpPr>
            <a:spLocks noGrp="1"/>
          </p:cNvSpPr>
          <p:nvPr>
            <p:ph type="title"/>
          </p:nvPr>
        </p:nvSpPr>
        <p:spPr/>
        <p:txBody>
          <a:bodyPr/>
          <a:lstStyle/>
          <a:p>
            <a:endParaRPr lang="zh-CN" altLang="en-US"/>
          </a:p>
        </p:txBody>
      </p:sp>
      <p:pic>
        <p:nvPicPr>
          <p:cNvPr id="5" name="图片 4">
            <a:extLst>
              <a:ext uri="{FF2B5EF4-FFF2-40B4-BE49-F238E27FC236}">
                <a16:creationId xmlns:a16="http://schemas.microsoft.com/office/drawing/2014/main" id="{F3CF9500-A871-4D18-8DA0-DDD4C4AE6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744137"/>
            <a:ext cx="5164183" cy="2327917"/>
          </a:xfrm>
          <a:prstGeom prst="rect">
            <a:avLst/>
          </a:prstGeom>
          <a:ln>
            <a:noFill/>
          </a:ln>
          <a:effectLst>
            <a:softEdge rad="112500"/>
          </a:effectLst>
        </p:spPr>
      </p:pic>
      <p:pic>
        <p:nvPicPr>
          <p:cNvPr id="6" name="图片 5">
            <a:extLst>
              <a:ext uri="{FF2B5EF4-FFF2-40B4-BE49-F238E27FC236}">
                <a16:creationId xmlns:a16="http://schemas.microsoft.com/office/drawing/2014/main" id="{9BBF8443-D24E-49BD-82D4-9F298EFB7A40}"/>
              </a:ext>
            </a:extLst>
          </p:cNvPr>
          <p:cNvPicPr>
            <a:picLocks noChangeAspect="1"/>
          </p:cNvPicPr>
          <p:nvPr/>
        </p:nvPicPr>
        <p:blipFill>
          <a:blip r:embed="rId3"/>
          <a:stretch>
            <a:fillRect/>
          </a:stretch>
        </p:blipFill>
        <p:spPr>
          <a:xfrm>
            <a:off x="6096000" y="3188326"/>
            <a:ext cx="5334462" cy="3542083"/>
          </a:xfrm>
          <a:prstGeom prst="rect">
            <a:avLst/>
          </a:prstGeom>
        </p:spPr>
      </p:pic>
      <p:pic>
        <p:nvPicPr>
          <p:cNvPr id="9" name="图片 8">
            <a:extLst>
              <a:ext uri="{FF2B5EF4-FFF2-40B4-BE49-F238E27FC236}">
                <a16:creationId xmlns:a16="http://schemas.microsoft.com/office/drawing/2014/main" id="{2088C0A2-80ED-4FEF-B8E3-58E5C47B78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098" y="3996768"/>
            <a:ext cx="4647861" cy="2585901"/>
          </a:xfrm>
          <a:prstGeom prst="rect">
            <a:avLst/>
          </a:prstGeom>
          <a:ln>
            <a:noFill/>
          </a:ln>
          <a:effectLst>
            <a:softEdge rad="112500"/>
          </a:effectLst>
        </p:spPr>
      </p:pic>
      <p:pic>
        <p:nvPicPr>
          <p:cNvPr id="10" name="图片 9">
            <a:extLst>
              <a:ext uri="{FF2B5EF4-FFF2-40B4-BE49-F238E27FC236}">
                <a16:creationId xmlns:a16="http://schemas.microsoft.com/office/drawing/2014/main" id="{C868A828-943C-404A-A8EB-8776488EC7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241" y="443097"/>
            <a:ext cx="5066718" cy="3346467"/>
          </a:xfrm>
          <a:prstGeom prst="rect">
            <a:avLst/>
          </a:prstGeom>
          <a:ln>
            <a:noFill/>
          </a:ln>
          <a:effectLst>
            <a:softEdge rad="112500"/>
          </a:effectLst>
        </p:spPr>
      </p:pic>
    </p:spTree>
    <p:extLst>
      <p:ext uri="{BB962C8B-B14F-4D97-AF65-F5344CB8AC3E}">
        <p14:creationId xmlns:p14="http://schemas.microsoft.com/office/powerpoint/2010/main" val="2768931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FB0C1E-041B-429A-864D-5A4BCC328E4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886E75B-126E-4953-A5A0-5275BCF6C407}"/>
              </a:ext>
            </a:extLst>
          </p:cNvPr>
          <p:cNvSpPr>
            <a:spLocks noGrp="1"/>
          </p:cNvSpPr>
          <p:nvPr>
            <p:ph idx="1"/>
          </p:nvPr>
        </p:nvSpPr>
        <p:spPr>
          <a:xfrm>
            <a:off x="911284" y="5229313"/>
            <a:ext cx="10515600" cy="1263562"/>
          </a:xfrm>
        </p:spPr>
        <p:txBody>
          <a:bodyPr>
            <a:normAutofit fontScale="77500" lnSpcReduction="20000"/>
          </a:bodyPr>
          <a:lstStyle/>
          <a:p>
            <a:pPr marL="0" indent="0">
              <a:lnSpc>
                <a:spcPct val="160000"/>
              </a:lnSpc>
              <a:buNone/>
            </a:pPr>
            <a:r>
              <a:rPr lang="en-US" altLang="zh-CN" sz="3500" b="1" dirty="0">
                <a:solidFill>
                  <a:srgbClr val="0070C0"/>
                </a:solidFill>
                <a:latin typeface="+mn-ea"/>
              </a:rPr>
              <a:t>2021</a:t>
            </a:r>
            <a:r>
              <a:rPr lang="zh-CN" altLang="en-US" sz="3500" b="1" dirty="0">
                <a:solidFill>
                  <a:srgbClr val="0070C0"/>
                </a:solidFill>
                <a:latin typeface="+mn-ea"/>
              </a:rPr>
              <a:t>年</a:t>
            </a:r>
            <a:r>
              <a:rPr lang="en-US" altLang="zh-CN" sz="3500" b="1" dirty="0">
                <a:solidFill>
                  <a:srgbClr val="0070C0"/>
                </a:solidFill>
                <a:latin typeface="+mn-ea"/>
              </a:rPr>
              <a:t>10</a:t>
            </a:r>
            <a:r>
              <a:rPr lang="zh-CN" altLang="en-US" sz="3500" b="1" dirty="0">
                <a:solidFill>
                  <a:srgbClr val="0070C0"/>
                </a:solidFill>
                <a:latin typeface="+mn-ea"/>
              </a:rPr>
              <a:t>月</a:t>
            </a:r>
            <a:r>
              <a:rPr lang="en-US" altLang="zh-CN" sz="3500" b="1" dirty="0">
                <a:solidFill>
                  <a:srgbClr val="0070C0"/>
                </a:solidFill>
                <a:latin typeface="+mn-ea"/>
              </a:rPr>
              <a:t>23</a:t>
            </a:r>
            <a:r>
              <a:rPr lang="zh-CN" altLang="en-US" sz="3500" b="1" dirty="0">
                <a:solidFill>
                  <a:srgbClr val="0070C0"/>
                </a:solidFill>
                <a:latin typeface="+mn-ea"/>
              </a:rPr>
              <a:t>日，由北部战区总医院干部病房一科主办的失能老人长期照护护理安全新进展培训班胜利召开并在腾讯会议网上直播。</a:t>
            </a:r>
          </a:p>
          <a:p>
            <a:endParaRPr lang="zh-CN" altLang="en-US" dirty="0">
              <a:latin typeface="华文仿宋" panose="02010600040101010101" pitchFamily="2" charset="-122"/>
              <a:ea typeface="华文仿宋" panose="02010600040101010101" pitchFamily="2" charset="-122"/>
            </a:endParaRPr>
          </a:p>
        </p:txBody>
      </p:sp>
      <p:pic>
        <p:nvPicPr>
          <p:cNvPr id="4" name="图片 3">
            <a:extLst>
              <a:ext uri="{FF2B5EF4-FFF2-40B4-BE49-F238E27FC236}">
                <a16:creationId xmlns:a16="http://schemas.microsoft.com/office/drawing/2014/main" id="{CADE6BF6-74EF-41F5-ABA7-459609945AA3}"/>
              </a:ext>
            </a:extLst>
          </p:cNvPr>
          <p:cNvPicPr>
            <a:picLocks noChangeAspect="1"/>
          </p:cNvPicPr>
          <p:nvPr/>
        </p:nvPicPr>
        <p:blipFill>
          <a:blip r:embed="rId2"/>
          <a:stretch>
            <a:fillRect/>
          </a:stretch>
        </p:blipFill>
        <p:spPr>
          <a:xfrm>
            <a:off x="1198125" y="67413"/>
            <a:ext cx="9941918" cy="4978173"/>
          </a:xfrm>
          <a:prstGeom prst="rect">
            <a:avLst/>
          </a:prstGeom>
          <a:ln>
            <a:noFill/>
          </a:ln>
          <a:effectLst>
            <a:softEdge rad="112500"/>
          </a:effectLst>
        </p:spPr>
      </p:pic>
    </p:spTree>
    <p:extLst>
      <p:ext uri="{BB962C8B-B14F-4D97-AF65-F5344CB8AC3E}">
        <p14:creationId xmlns:p14="http://schemas.microsoft.com/office/powerpoint/2010/main" val="109993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B92B5F-E958-4E7F-B320-3B11A7CA24BE}"/>
              </a:ext>
            </a:extLst>
          </p:cNvPr>
          <p:cNvSpPr>
            <a:spLocks noGrp="1"/>
          </p:cNvSpPr>
          <p:nvPr>
            <p:ph type="title"/>
          </p:nvPr>
        </p:nvSpPr>
        <p:spPr/>
        <p:txBody>
          <a:bodyPr/>
          <a:lstStyle/>
          <a:p>
            <a:endParaRPr lang="zh-CN" altLang="en-US"/>
          </a:p>
        </p:txBody>
      </p:sp>
      <p:pic>
        <p:nvPicPr>
          <p:cNvPr id="5" name="内容占位符 4">
            <a:extLst>
              <a:ext uri="{FF2B5EF4-FFF2-40B4-BE49-F238E27FC236}">
                <a16:creationId xmlns:a16="http://schemas.microsoft.com/office/drawing/2014/main" id="{CAF2EC15-ED30-4FBD-8D4E-AA7EBED0745C}"/>
              </a:ext>
            </a:extLst>
          </p:cNvPr>
          <p:cNvPicPr>
            <a:picLocks noGrp="1" noChangeAspect="1"/>
          </p:cNvPicPr>
          <p:nvPr>
            <p:ph idx="1"/>
          </p:nvPr>
        </p:nvPicPr>
        <p:blipFill>
          <a:blip r:embed="rId2"/>
          <a:stretch>
            <a:fillRect/>
          </a:stretch>
        </p:blipFill>
        <p:spPr>
          <a:xfrm>
            <a:off x="2304682" y="1567727"/>
            <a:ext cx="6286425" cy="3010915"/>
          </a:xfrm>
          <a:prstGeom prst="rect">
            <a:avLst/>
          </a:prstGeom>
          <a:ln>
            <a:noFill/>
          </a:ln>
          <a:effectLst>
            <a:softEdge rad="112500"/>
          </a:effectLst>
        </p:spPr>
      </p:pic>
      <p:pic>
        <p:nvPicPr>
          <p:cNvPr id="4" name="图片 3">
            <a:extLst>
              <a:ext uri="{FF2B5EF4-FFF2-40B4-BE49-F238E27FC236}">
                <a16:creationId xmlns:a16="http://schemas.microsoft.com/office/drawing/2014/main" id="{8B56E8B0-80B5-4A12-9EC9-B7C22383ECAD}"/>
              </a:ext>
            </a:extLst>
          </p:cNvPr>
          <p:cNvPicPr>
            <a:picLocks noChangeAspect="1"/>
          </p:cNvPicPr>
          <p:nvPr/>
        </p:nvPicPr>
        <p:blipFill>
          <a:blip r:embed="rId3"/>
          <a:stretch>
            <a:fillRect/>
          </a:stretch>
        </p:blipFill>
        <p:spPr>
          <a:xfrm>
            <a:off x="2304682" y="17332"/>
            <a:ext cx="6392751" cy="3340189"/>
          </a:xfrm>
          <a:prstGeom prst="rect">
            <a:avLst/>
          </a:prstGeom>
          <a:ln>
            <a:noFill/>
          </a:ln>
          <a:effectLst>
            <a:softEdge rad="112500"/>
          </a:effectLst>
        </p:spPr>
      </p:pic>
      <p:sp>
        <p:nvSpPr>
          <p:cNvPr id="6" name="文本框 5">
            <a:extLst>
              <a:ext uri="{FF2B5EF4-FFF2-40B4-BE49-F238E27FC236}">
                <a16:creationId xmlns:a16="http://schemas.microsoft.com/office/drawing/2014/main" id="{7742F524-19FC-4F88-A9E0-1BCD7432A12B}"/>
              </a:ext>
            </a:extLst>
          </p:cNvPr>
          <p:cNvSpPr txBox="1"/>
          <p:nvPr/>
        </p:nvSpPr>
        <p:spPr>
          <a:xfrm>
            <a:off x="1848293" y="4560123"/>
            <a:ext cx="8608828" cy="2308324"/>
          </a:xfrm>
          <a:prstGeom prst="rect">
            <a:avLst/>
          </a:prstGeom>
          <a:noFill/>
        </p:spPr>
        <p:txBody>
          <a:bodyPr wrap="square" rtlCol="0">
            <a:spAutoFit/>
          </a:bodyPr>
          <a:lstStyle/>
          <a:p>
            <a:r>
              <a:rPr lang="zh-CN" altLang="zh-CN" sz="2400" b="1" dirty="0">
                <a:solidFill>
                  <a:srgbClr val="0070C0"/>
                </a:solidFill>
                <a:latin typeface="+mn-ea"/>
              </a:rPr>
              <a:t>本次护理培训针对目前失能老年人最常见的各种疾病及护理需求，结合科研发展最新研究，涉及到了失能老年人</a:t>
            </a:r>
            <a:r>
              <a:rPr lang="en-US" altLang="zh-CN" sz="2400" b="1" dirty="0">
                <a:solidFill>
                  <a:srgbClr val="0070C0"/>
                </a:solidFill>
                <a:latin typeface="+mn-ea"/>
              </a:rPr>
              <a:t>“</a:t>
            </a:r>
            <a:r>
              <a:rPr lang="zh-CN" altLang="zh-CN" sz="2400" b="1" dirty="0">
                <a:solidFill>
                  <a:srgbClr val="0070C0"/>
                </a:solidFill>
                <a:latin typeface="+mn-ea"/>
              </a:rPr>
              <a:t>日间照料、护理康复、安全急救</a:t>
            </a:r>
            <a:r>
              <a:rPr lang="en-US" altLang="zh-CN" sz="2400" b="1" dirty="0">
                <a:solidFill>
                  <a:srgbClr val="0070C0"/>
                </a:solidFill>
                <a:latin typeface="+mn-ea"/>
              </a:rPr>
              <a:t>”</a:t>
            </a:r>
            <a:r>
              <a:rPr lang="zh-CN" altLang="zh-CN" sz="2400" b="1" dirty="0">
                <a:solidFill>
                  <a:srgbClr val="0070C0"/>
                </a:solidFill>
                <a:latin typeface="+mn-ea"/>
              </a:rPr>
              <a:t>等方方面面，具体内容涵盖了失能老年人常见的营养治疗、综合护理、吞咽功能、失禁皮炎、血液疾病、用药安全、失能康复护理和住院患者跌倒风险评估及预防等</a:t>
            </a:r>
            <a:r>
              <a:rPr lang="en-US" altLang="zh-CN" sz="2400" b="1" dirty="0">
                <a:solidFill>
                  <a:srgbClr val="0070C0"/>
                </a:solidFill>
                <a:latin typeface="+mn-ea"/>
              </a:rPr>
              <a:t>10</a:t>
            </a:r>
            <a:r>
              <a:rPr lang="zh-CN" altLang="zh-CN" sz="2400" b="1" dirty="0">
                <a:solidFill>
                  <a:srgbClr val="0070C0"/>
                </a:solidFill>
                <a:latin typeface="+mn-ea"/>
              </a:rPr>
              <a:t>大领域。</a:t>
            </a:r>
            <a:endParaRPr lang="zh-CN" altLang="en-US" sz="2400" b="1" dirty="0">
              <a:solidFill>
                <a:srgbClr val="0070C0"/>
              </a:solidFill>
              <a:latin typeface="+mn-ea"/>
            </a:endParaRPr>
          </a:p>
        </p:txBody>
      </p:sp>
    </p:spTree>
    <p:extLst>
      <p:ext uri="{BB962C8B-B14F-4D97-AF65-F5344CB8AC3E}">
        <p14:creationId xmlns:p14="http://schemas.microsoft.com/office/powerpoint/2010/main" val="403458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57E578-2450-461B-91D6-4B3BE2310E1B}"/>
              </a:ext>
            </a:extLst>
          </p:cNvPr>
          <p:cNvSpPr>
            <a:spLocks noGrp="1"/>
          </p:cNvSpPr>
          <p:nvPr>
            <p:ph type="title"/>
          </p:nvPr>
        </p:nvSpPr>
        <p:spPr/>
        <p:txBody>
          <a:bodyPr/>
          <a:lstStyle/>
          <a:p>
            <a:endParaRPr lang="zh-CN" altLang="en-US"/>
          </a:p>
        </p:txBody>
      </p:sp>
      <p:pic>
        <p:nvPicPr>
          <p:cNvPr id="4" name="图片 3">
            <a:extLst>
              <a:ext uri="{FF2B5EF4-FFF2-40B4-BE49-F238E27FC236}">
                <a16:creationId xmlns:a16="http://schemas.microsoft.com/office/drawing/2014/main" id="{69FB771D-05E4-467A-A9BD-9C7A0F90F21C}"/>
              </a:ext>
            </a:extLst>
          </p:cNvPr>
          <p:cNvPicPr>
            <a:picLocks noChangeAspect="1"/>
          </p:cNvPicPr>
          <p:nvPr/>
        </p:nvPicPr>
        <p:blipFill>
          <a:blip r:embed="rId2"/>
          <a:stretch>
            <a:fillRect/>
          </a:stretch>
        </p:blipFill>
        <p:spPr>
          <a:xfrm>
            <a:off x="998422" y="781032"/>
            <a:ext cx="10018279" cy="5655210"/>
          </a:xfrm>
          <a:prstGeom prst="rect">
            <a:avLst/>
          </a:prstGeom>
          <a:ln>
            <a:noFill/>
          </a:ln>
          <a:effectLst>
            <a:softEdge rad="112500"/>
          </a:effectLst>
        </p:spPr>
      </p:pic>
    </p:spTree>
    <p:extLst>
      <p:ext uri="{BB962C8B-B14F-4D97-AF65-F5344CB8AC3E}">
        <p14:creationId xmlns:p14="http://schemas.microsoft.com/office/powerpoint/2010/main" val="331679825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417</Words>
  <Application>Microsoft Office PowerPoint</Application>
  <PresentationFormat>宽屏</PresentationFormat>
  <Paragraphs>20</Paragraphs>
  <Slides>12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等线</vt:lpstr>
      <vt:lpstr>等线 Light</vt:lpstr>
      <vt:lpstr>华文仿宋</vt:lpstr>
      <vt:lpstr>华文楷体</vt:lpstr>
      <vt:lpstr>楷体</vt:lpstr>
      <vt:lpstr>宋体</vt:lpstr>
      <vt:lpstr>微软雅黑</vt:lpstr>
      <vt:lpstr>Arial</vt:lpstr>
      <vt:lpstr>Wingdings</vt:lpstr>
      <vt:lpstr>Office 主题​​</vt:lpstr>
      <vt:lpstr>北部战区总医院老年医学培训基地简介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北部战区总医院老年医学培训基地简介</dc:title>
  <dc:creator>王 鹤智</dc:creator>
  <cp:lastModifiedBy>王 鹤智</cp:lastModifiedBy>
  <cp:revision>8</cp:revision>
  <dcterms:created xsi:type="dcterms:W3CDTF">2021-11-02T06:39:51Z</dcterms:created>
  <dcterms:modified xsi:type="dcterms:W3CDTF">2021-11-03T01:58:04Z</dcterms:modified>
</cp:coreProperties>
</file>