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</p:sldMasterIdLst>
  <p:notesMasterIdLst>
    <p:notesMasterId r:id="rId19"/>
  </p:notesMasterIdLst>
  <p:handoutMasterIdLst>
    <p:handoutMasterId r:id="rId20"/>
  </p:handoutMasterIdLst>
  <p:sldIdLst>
    <p:sldId id="438" r:id="rId2"/>
    <p:sldId id="472" r:id="rId3"/>
    <p:sldId id="471" r:id="rId4"/>
    <p:sldId id="487" r:id="rId5"/>
    <p:sldId id="488" r:id="rId6"/>
    <p:sldId id="510" r:id="rId7"/>
    <p:sldId id="507" r:id="rId8"/>
    <p:sldId id="489" r:id="rId9"/>
    <p:sldId id="447" r:id="rId10"/>
    <p:sldId id="491" r:id="rId11"/>
    <p:sldId id="492" r:id="rId12"/>
    <p:sldId id="493" r:id="rId13"/>
    <p:sldId id="494" r:id="rId14"/>
    <p:sldId id="496" r:id="rId15"/>
    <p:sldId id="497" r:id="rId16"/>
    <p:sldId id="513" r:id="rId17"/>
    <p:sldId id="469" r:id="rId1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BFF6FD"/>
    <a:srgbClr val="EFFDFF"/>
    <a:srgbClr val="FFFF00"/>
    <a:srgbClr val="FFA808"/>
    <a:srgbClr val="4AFF15"/>
    <a:srgbClr val="C8F85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56" autoAdjust="0"/>
    <p:restoredTop sz="93167" autoAdjust="0"/>
  </p:normalViewPr>
  <p:slideViewPr>
    <p:cSldViewPr>
      <p:cViewPr varScale="1">
        <p:scale>
          <a:sx n="65" d="100"/>
          <a:sy n="65" d="100"/>
        </p:scale>
        <p:origin x="-1722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6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371CFC-C550-46B4-8A8C-FC131CB5946B}" type="doc">
      <dgm:prSet loTypeId="urn:microsoft.com/office/officeart/2005/8/layout/radial5" loCatId="cycle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zh-CN" altLang="en-US"/>
        </a:p>
      </dgm:t>
    </dgm:pt>
    <dgm:pt modelId="{FFD123E9-916F-43B9-855C-A3DCFC1AA566}">
      <dgm:prSet phldrT="[文本]"/>
      <dgm:spPr/>
      <dgm:t>
        <a:bodyPr/>
        <a:lstStyle/>
        <a:p>
          <a:r>
            <a: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老年医学</a:t>
          </a:r>
        </a:p>
      </dgm:t>
    </dgm:pt>
    <dgm:pt modelId="{5CC04969-88DB-44B8-B39D-5FE18EB8A5AA}" type="parTrans" cxnId="{327D3E87-6871-47D1-A455-6557FA1914D4}">
      <dgm:prSet/>
      <dgm:spPr/>
      <dgm:t>
        <a:bodyPr/>
        <a:lstStyle/>
        <a:p>
          <a:endParaRPr lang="zh-CN" altLang="en-US"/>
        </a:p>
      </dgm:t>
    </dgm:pt>
    <dgm:pt modelId="{5099986C-0918-4422-8C96-9055D640D819}" type="sibTrans" cxnId="{327D3E87-6871-47D1-A455-6557FA1914D4}">
      <dgm:prSet/>
      <dgm:spPr/>
      <dgm:t>
        <a:bodyPr/>
        <a:lstStyle/>
        <a:p>
          <a:endParaRPr lang="zh-CN" altLang="en-US"/>
        </a:p>
      </dgm:t>
    </dgm:pt>
    <dgm:pt modelId="{0157CC5B-2778-40C6-A53A-9B6305285028}">
      <dgm:prSet phldrT="[文本]" custT="1"/>
      <dgm:spPr/>
      <dgm:t>
        <a:bodyPr/>
        <a:lstStyle/>
        <a:p>
          <a:r>
            <a:rPr lang="zh-CN" altLang="en-US" sz="1800" b="1" dirty="0">
              <a:latin typeface="微软雅黑" pitchFamily="34" charset="-122"/>
              <a:ea typeface="微软雅黑" pitchFamily="34" charset="-122"/>
            </a:rPr>
            <a:t>老年呼吸</a:t>
          </a:r>
        </a:p>
      </dgm:t>
    </dgm:pt>
    <dgm:pt modelId="{1FC6402D-03A7-44A9-BE30-6E53E22D66D1}" type="parTrans" cxnId="{92370788-DCAF-4406-BA76-73A7D31DAD34}">
      <dgm:prSet/>
      <dgm:spPr/>
      <dgm:t>
        <a:bodyPr/>
        <a:lstStyle/>
        <a:p>
          <a:endParaRPr lang="zh-CN" altLang="en-US"/>
        </a:p>
      </dgm:t>
    </dgm:pt>
    <dgm:pt modelId="{E01FE58E-E615-4DBF-A25E-DF308BF4ED01}" type="sibTrans" cxnId="{92370788-DCAF-4406-BA76-73A7D31DAD34}">
      <dgm:prSet/>
      <dgm:spPr/>
      <dgm:t>
        <a:bodyPr/>
        <a:lstStyle/>
        <a:p>
          <a:endParaRPr lang="zh-CN" altLang="en-US"/>
        </a:p>
      </dgm:t>
    </dgm:pt>
    <dgm:pt modelId="{DAF40EF0-08E8-4DE3-94EA-786A9E4B44C4}">
      <dgm:prSet phldrT="[文本]" custT="1"/>
      <dgm:spPr/>
      <dgm:t>
        <a:bodyPr/>
        <a:lstStyle/>
        <a:p>
          <a:r>
            <a:rPr lang="zh-CN" altLang="en-US" sz="1800" b="1" dirty="0">
              <a:latin typeface="微软雅黑" pitchFamily="34" charset="-122"/>
              <a:ea typeface="微软雅黑" pitchFamily="34" charset="-122"/>
            </a:rPr>
            <a:t>老年消化</a:t>
          </a:r>
        </a:p>
      </dgm:t>
    </dgm:pt>
    <dgm:pt modelId="{C5878BFB-C8BD-4E47-B774-8EBF09109DE8}" type="parTrans" cxnId="{537B110E-5F9D-4AB8-B9B4-C7EA67DC1C6A}">
      <dgm:prSet/>
      <dgm:spPr/>
      <dgm:t>
        <a:bodyPr/>
        <a:lstStyle/>
        <a:p>
          <a:endParaRPr lang="zh-CN" altLang="en-US"/>
        </a:p>
      </dgm:t>
    </dgm:pt>
    <dgm:pt modelId="{A87C55B8-0CE4-42EF-8E1C-63286F1AD8DB}" type="sibTrans" cxnId="{537B110E-5F9D-4AB8-B9B4-C7EA67DC1C6A}">
      <dgm:prSet/>
      <dgm:spPr/>
      <dgm:t>
        <a:bodyPr/>
        <a:lstStyle/>
        <a:p>
          <a:endParaRPr lang="zh-CN" altLang="en-US"/>
        </a:p>
      </dgm:t>
    </dgm:pt>
    <dgm:pt modelId="{E908F1D2-6BD6-444D-8E45-3B2C911D119C}">
      <dgm:prSet phldrT="[文本]" custT="1"/>
      <dgm:spPr/>
      <dgm:t>
        <a:bodyPr/>
        <a:lstStyle/>
        <a:p>
          <a:r>
            <a:rPr lang="zh-CN" altLang="en-US" sz="1800" b="1" dirty="0">
              <a:latin typeface="微软雅黑" pitchFamily="34" charset="-122"/>
              <a:ea typeface="微软雅黑" pitchFamily="34" charset="-122"/>
            </a:rPr>
            <a:t>老年内分泌</a:t>
          </a:r>
        </a:p>
      </dgm:t>
    </dgm:pt>
    <dgm:pt modelId="{15FD0EA1-D990-4031-BB67-118AED149098}" type="parTrans" cxnId="{D4B5C636-26E9-4D20-A1FF-BD48D0F68E37}">
      <dgm:prSet/>
      <dgm:spPr/>
      <dgm:t>
        <a:bodyPr/>
        <a:lstStyle/>
        <a:p>
          <a:endParaRPr lang="zh-CN" altLang="en-US"/>
        </a:p>
      </dgm:t>
    </dgm:pt>
    <dgm:pt modelId="{345355F2-D7C0-43AA-8F75-894A8904901F}" type="sibTrans" cxnId="{D4B5C636-26E9-4D20-A1FF-BD48D0F68E37}">
      <dgm:prSet/>
      <dgm:spPr/>
      <dgm:t>
        <a:bodyPr/>
        <a:lstStyle/>
        <a:p>
          <a:endParaRPr lang="zh-CN" altLang="en-US"/>
        </a:p>
      </dgm:t>
    </dgm:pt>
    <dgm:pt modelId="{0865F750-41F2-45FA-84E7-A77BDA87A307}">
      <dgm:prSet phldrT="[文本]" custT="1"/>
      <dgm:spPr/>
      <dgm:t>
        <a:bodyPr/>
        <a:lstStyle/>
        <a:p>
          <a:r>
            <a:rPr lang="zh-CN" altLang="en-US" sz="1800" b="1" dirty="0">
              <a:latin typeface="微软雅黑" pitchFamily="34" charset="-122"/>
              <a:ea typeface="微软雅黑" pitchFamily="34" charset="-122"/>
            </a:rPr>
            <a:t>老年心血管</a:t>
          </a:r>
        </a:p>
      </dgm:t>
    </dgm:pt>
    <dgm:pt modelId="{215C56DD-1A07-4534-992D-A2B7D79F58EA}" type="parTrans" cxnId="{CDC1BD90-FB0F-4BE4-BDF9-55F19A2D17BF}">
      <dgm:prSet/>
      <dgm:spPr/>
      <dgm:t>
        <a:bodyPr/>
        <a:lstStyle/>
        <a:p>
          <a:endParaRPr lang="zh-CN" altLang="en-US"/>
        </a:p>
      </dgm:t>
    </dgm:pt>
    <dgm:pt modelId="{DCE6890A-47A4-4C47-B647-0269EC837E00}" type="sibTrans" cxnId="{CDC1BD90-FB0F-4BE4-BDF9-55F19A2D17BF}">
      <dgm:prSet/>
      <dgm:spPr/>
      <dgm:t>
        <a:bodyPr/>
        <a:lstStyle/>
        <a:p>
          <a:endParaRPr lang="zh-CN" altLang="en-US"/>
        </a:p>
      </dgm:t>
    </dgm:pt>
    <dgm:pt modelId="{7B1B43C0-A20F-422F-B801-51420446983D}">
      <dgm:prSet custT="1"/>
      <dgm:spPr/>
      <dgm:t>
        <a:bodyPr/>
        <a:lstStyle/>
        <a:p>
          <a:r>
            <a:rPr lang="zh-CN" altLang="en-US" sz="1800" b="1" kern="12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  <a:cs typeface="+mn-cs"/>
            </a:rPr>
            <a:t>老年神经内科</a:t>
          </a:r>
        </a:p>
      </dgm:t>
    </dgm:pt>
    <dgm:pt modelId="{23A610B5-20C0-4BD6-9531-C69A37807203}" type="parTrans" cxnId="{09E8D42C-4BBB-4AD3-ABE7-3B5B5AC71559}">
      <dgm:prSet/>
      <dgm:spPr/>
      <dgm:t>
        <a:bodyPr/>
        <a:lstStyle/>
        <a:p>
          <a:endParaRPr lang="zh-CN" altLang="en-US"/>
        </a:p>
      </dgm:t>
    </dgm:pt>
    <dgm:pt modelId="{031DFFDC-E9EF-4DCD-AF3C-C1B8ACA42114}" type="sibTrans" cxnId="{09E8D42C-4BBB-4AD3-ABE7-3B5B5AC71559}">
      <dgm:prSet/>
      <dgm:spPr/>
      <dgm:t>
        <a:bodyPr/>
        <a:lstStyle/>
        <a:p>
          <a:endParaRPr lang="zh-CN" altLang="en-US"/>
        </a:p>
      </dgm:t>
    </dgm:pt>
    <dgm:pt modelId="{6A4E2306-3832-4AE9-B3B8-0B158F69EF8B}">
      <dgm:prSet phldrT="[文本]"/>
      <dgm:spPr/>
      <dgm:t>
        <a:bodyPr/>
        <a:lstStyle/>
        <a:p>
          <a:r>
            <a:rPr lang="zh-CN" altLang="en-US" b="1" dirty="0">
              <a:latin typeface="微软雅黑" pitchFamily="34" charset="-122"/>
              <a:ea typeface="微软雅黑" pitchFamily="34" charset="-122"/>
            </a:rPr>
            <a:t>老年护理</a:t>
          </a:r>
        </a:p>
      </dgm:t>
    </dgm:pt>
    <dgm:pt modelId="{87C6559C-935C-4B25-A590-BDABBBF5A09B}" type="parTrans" cxnId="{A52B89D8-3043-4F8A-9DAE-D43758311372}">
      <dgm:prSet/>
      <dgm:spPr/>
      <dgm:t>
        <a:bodyPr/>
        <a:lstStyle/>
        <a:p>
          <a:endParaRPr lang="zh-CN" altLang="en-US"/>
        </a:p>
      </dgm:t>
    </dgm:pt>
    <dgm:pt modelId="{BDAB3B55-83E5-4FDA-BDEC-3AB3C4AFFF41}" type="sibTrans" cxnId="{A52B89D8-3043-4F8A-9DAE-D43758311372}">
      <dgm:prSet/>
      <dgm:spPr/>
      <dgm:t>
        <a:bodyPr/>
        <a:lstStyle/>
        <a:p>
          <a:endParaRPr lang="zh-CN" altLang="en-US"/>
        </a:p>
      </dgm:t>
    </dgm:pt>
    <dgm:pt modelId="{A0FCDA8A-BB06-4ECD-8BAF-16B1031D3B2C}" type="pres">
      <dgm:prSet presAssocID="{D7371CFC-C550-46B4-8A8C-FC131CB5946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CC3B3059-4AFC-44BF-80E9-5557205CB024}" type="pres">
      <dgm:prSet presAssocID="{FFD123E9-916F-43B9-855C-A3DCFC1AA566}" presName="centerShape" presStyleLbl="node0" presStyleIdx="0" presStyleCnt="1"/>
      <dgm:spPr/>
      <dgm:t>
        <a:bodyPr/>
        <a:lstStyle/>
        <a:p>
          <a:endParaRPr lang="zh-CN" altLang="en-US"/>
        </a:p>
      </dgm:t>
    </dgm:pt>
    <dgm:pt modelId="{7442E220-DEFD-45D8-AFDD-D8834DE0CC9A}" type="pres">
      <dgm:prSet presAssocID="{1FC6402D-03A7-44A9-BE30-6E53E22D66D1}" presName="parTrans" presStyleLbl="sibTrans2D1" presStyleIdx="0" presStyleCnt="6"/>
      <dgm:spPr/>
      <dgm:t>
        <a:bodyPr/>
        <a:lstStyle/>
        <a:p>
          <a:endParaRPr lang="zh-CN" altLang="en-US"/>
        </a:p>
      </dgm:t>
    </dgm:pt>
    <dgm:pt modelId="{F4C90BEC-F82C-4932-9249-E9823D4879E5}" type="pres">
      <dgm:prSet presAssocID="{1FC6402D-03A7-44A9-BE30-6E53E22D66D1}" presName="connectorText" presStyleLbl="sibTrans2D1" presStyleIdx="0" presStyleCnt="6"/>
      <dgm:spPr/>
      <dgm:t>
        <a:bodyPr/>
        <a:lstStyle/>
        <a:p>
          <a:endParaRPr lang="zh-CN" altLang="en-US"/>
        </a:p>
      </dgm:t>
    </dgm:pt>
    <dgm:pt modelId="{1AB19C23-D2F2-425F-B1EF-CE79A3744E76}" type="pres">
      <dgm:prSet presAssocID="{0157CC5B-2778-40C6-A53A-9B6305285028}" presName="node" presStyleLbl="node1" presStyleIdx="0" presStyleCnt="6" custScaleX="174694" custScaleY="65318" custRadScaleRad="9605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D15D477-D71F-4EF1-A2EF-F1CA8788B686}" type="pres">
      <dgm:prSet presAssocID="{23A610B5-20C0-4BD6-9531-C69A37807203}" presName="parTrans" presStyleLbl="sibTrans2D1" presStyleIdx="1" presStyleCnt="6"/>
      <dgm:spPr/>
      <dgm:t>
        <a:bodyPr/>
        <a:lstStyle/>
        <a:p>
          <a:endParaRPr lang="zh-CN" altLang="en-US"/>
        </a:p>
      </dgm:t>
    </dgm:pt>
    <dgm:pt modelId="{5CB0C42F-D089-4495-BBF6-475A28DF3442}" type="pres">
      <dgm:prSet presAssocID="{23A610B5-20C0-4BD6-9531-C69A37807203}" presName="connectorText" presStyleLbl="sibTrans2D1" presStyleIdx="1" presStyleCnt="6"/>
      <dgm:spPr/>
      <dgm:t>
        <a:bodyPr/>
        <a:lstStyle/>
        <a:p>
          <a:endParaRPr lang="zh-CN" altLang="en-US"/>
        </a:p>
      </dgm:t>
    </dgm:pt>
    <dgm:pt modelId="{2A56A8CE-AD1D-4313-80F5-E339C0A4D080}" type="pres">
      <dgm:prSet presAssocID="{7B1B43C0-A20F-422F-B801-51420446983D}" presName="node" presStyleLbl="node1" presStyleIdx="1" presStyleCnt="6" custScaleX="139963" custScaleY="93611" custRadScaleRad="125210" custRadScaleInc="3732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102C788-7F5D-4702-B022-F73CB03F7916}" type="pres">
      <dgm:prSet presAssocID="{C5878BFB-C8BD-4E47-B774-8EBF09109DE8}" presName="parTrans" presStyleLbl="sibTrans2D1" presStyleIdx="2" presStyleCnt="6"/>
      <dgm:spPr/>
      <dgm:t>
        <a:bodyPr/>
        <a:lstStyle/>
        <a:p>
          <a:endParaRPr lang="zh-CN" altLang="en-US"/>
        </a:p>
      </dgm:t>
    </dgm:pt>
    <dgm:pt modelId="{037B094C-1182-468E-9033-1DD736504FFB}" type="pres">
      <dgm:prSet presAssocID="{C5878BFB-C8BD-4E47-B774-8EBF09109DE8}" presName="connectorText" presStyleLbl="sibTrans2D1" presStyleIdx="2" presStyleCnt="6"/>
      <dgm:spPr/>
      <dgm:t>
        <a:bodyPr/>
        <a:lstStyle/>
        <a:p>
          <a:endParaRPr lang="zh-CN" altLang="en-US"/>
        </a:p>
      </dgm:t>
    </dgm:pt>
    <dgm:pt modelId="{97166F9F-9D16-496E-AD5D-F40F117153E1}" type="pres">
      <dgm:prSet presAssocID="{DAF40EF0-08E8-4DE3-94EA-786A9E4B44C4}" presName="node" presStyleLbl="node1" presStyleIdx="2" presStyleCnt="6" custScaleX="168887" custScaleY="70340" custRadScaleRad="131179" custRadScaleInc="-2485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54DFE40-FFE3-4F23-B603-10F6C5A4D9C7}" type="pres">
      <dgm:prSet presAssocID="{87C6559C-935C-4B25-A590-BDABBBF5A09B}" presName="parTrans" presStyleLbl="sibTrans2D1" presStyleIdx="3" presStyleCnt="6"/>
      <dgm:spPr/>
      <dgm:t>
        <a:bodyPr/>
        <a:lstStyle/>
        <a:p>
          <a:endParaRPr lang="zh-CN" altLang="en-US"/>
        </a:p>
      </dgm:t>
    </dgm:pt>
    <dgm:pt modelId="{54EFA9C9-98A9-47B6-97AF-641719708BFF}" type="pres">
      <dgm:prSet presAssocID="{87C6559C-935C-4B25-A590-BDABBBF5A09B}" presName="connectorText" presStyleLbl="sibTrans2D1" presStyleIdx="3" presStyleCnt="6"/>
      <dgm:spPr/>
      <dgm:t>
        <a:bodyPr/>
        <a:lstStyle/>
        <a:p>
          <a:endParaRPr lang="zh-CN" altLang="en-US"/>
        </a:p>
      </dgm:t>
    </dgm:pt>
    <dgm:pt modelId="{CDB1BADE-1926-4184-853F-72A3A09B5091}" type="pres">
      <dgm:prSet presAssocID="{6A4E2306-3832-4AE9-B3B8-0B158F69EF8B}" presName="node" presStyleLbl="node1" presStyleIdx="3" presStyleCnt="6" custScaleX="147521" custScaleY="70340" custRadScaleRad="94666" custRadScaleInc="-1879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D3C777A-22D4-44E3-A29A-9D4D370EDD5A}" type="pres">
      <dgm:prSet presAssocID="{15FD0EA1-D990-4031-BB67-118AED149098}" presName="parTrans" presStyleLbl="sibTrans2D1" presStyleIdx="4" presStyleCnt="6"/>
      <dgm:spPr/>
      <dgm:t>
        <a:bodyPr/>
        <a:lstStyle/>
        <a:p>
          <a:endParaRPr lang="zh-CN" altLang="en-US"/>
        </a:p>
      </dgm:t>
    </dgm:pt>
    <dgm:pt modelId="{2609DDB3-BA07-4FA5-8F64-0E250D0C000B}" type="pres">
      <dgm:prSet presAssocID="{15FD0EA1-D990-4031-BB67-118AED149098}" presName="connectorText" presStyleLbl="sibTrans2D1" presStyleIdx="4" presStyleCnt="6"/>
      <dgm:spPr/>
      <dgm:t>
        <a:bodyPr/>
        <a:lstStyle/>
        <a:p>
          <a:endParaRPr lang="zh-CN" altLang="en-US"/>
        </a:p>
      </dgm:t>
    </dgm:pt>
    <dgm:pt modelId="{EF5E44D7-540D-4E0A-9EA7-92A81F42798D}" type="pres">
      <dgm:prSet presAssocID="{E908F1D2-6BD6-444D-8E45-3B2C911D119C}" presName="node" presStyleLbl="node1" presStyleIdx="4" presStyleCnt="6" custScaleX="122521" custScaleY="75397" custRadScaleRad="125022" custRadScaleInc="1474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14D1C43-7BAC-4AED-A2BF-51D11AA63C2F}" type="pres">
      <dgm:prSet presAssocID="{215C56DD-1A07-4534-992D-A2B7D79F58EA}" presName="parTrans" presStyleLbl="sibTrans2D1" presStyleIdx="5" presStyleCnt="6"/>
      <dgm:spPr/>
      <dgm:t>
        <a:bodyPr/>
        <a:lstStyle/>
        <a:p>
          <a:endParaRPr lang="zh-CN" altLang="en-US"/>
        </a:p>
      </dgm:t>
    </dgm:pt>
    <dgm:pt modelId="{E09B8F86-20FE-47A3-91FC-10DDF7937A2C}" type="pres">
      <dgm:prSet presAssocID="{215C56DD-1A07-4534-992D-A2B7D79F58EA}" presName="connectorText" presStyleLbl="sibTrans2D1" presStyleIdx="5" presStyleCnt="6"/>
      <dgm:spPr/>
      <dgm:t>
        <a:bodyPr/>
        <a:lstStyle/>
        <a:p>
          <a:endParaRPr lang="zh-CN" altLang="en-US"/>
        </a:p>
      </dgm:t>
    </dgm:pt>
    <dgm:pt modelId="{95775636-7334-4C33-B52F-EE697018DCEB}" type="pres">
      <dgm:prSet presAssocID="{0865F750-41F2-45FA-84E7-A77BDA87A307}" presName="node" presStyleLbl="node1" presStyleIdx="5" presStyleCnt="6" custScaleX="128883" custScaleY="85799" custRadScaleRad="122365" custRadScaleInc="-3728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537B110E-5F9D-4AB8-B9B4-C7EA67DC1C6A}" srcId="{FFD123E9-916F-43B9-855C-A3DCFC1AA566}" destId="{DAF40EF0-08E8-4DE3-94EA-786A9E4B44C4}" srcOrd="2" destOrd="0" parTransId="{C5878BFB-C8BD-4E47-B774-8EBF09109DE8}" sibTransId="{A87C55B8-0CE4-42EF-8E1C-63286F1AD8DB}"/>
    <dgm:cxn modelId="{1F6C0A0A-51E3-40D3-8C6F-5E9CDCD3CE8C}" type="presOf" srcId="{0865F750-41F2-45FA-84E7-A77BDA87A307}" destId="{95775636-7334-4C33-B52F-EE697018DCEB}" srcOrd="0" destOrd="0" presId="urn:microsoft.com/office/officeart/2005/8/layout/radial5"/>
    <dgm:cxn modelId="{765442C2-D79B-4AEA-AD99-3FCD2A5A986F}" type="presOf" srcId="{0157CC5B-2778-40C6-A53A-9B6305285028}" destId="{1AB19C23-D2F2-425F-B1EF-CE79A3744E76}" srcOrd="0" destOrd="0" presId="urn:microsoft.com/office/officeart/2005/8/layout/radial5"/>
    <dgm:cxn modelId="{92370788-DCAF-4406-BA76-73A7D31DAD34}" srcId="{FFD123E9-916F-43B9-855C-A3DCFC1AA566}" destId="{0157CC5B-2778-40C6-A53A-9B6305285028}" srcOrd="0" destOrd="0" parTransId="{1FC6402D-03A7-44A9-BE30-6E53E22D66D1}" sibTransId="{E01FE58E-E615-4DBF-A25E-DF308BF4ED01}"/>
    <dgm:cxn modelId="{7146F8CE-6EEA-489C-BBD2-8ED3E6429A1A}" type="presOf" srcId="{15FD0EA1-D990-4031-BB67-118AED149098}" destId="{2609DDB3-BA07-4FA5-8F64-0E250D0C000B}" srcOrd="1" destOrd="0" presId="urn:microsoft.com/office/officeart/2005/8/layout/radial5"/>
    <dgm:cxn modelId="{DDA8E16D-687C-4047-A1AB-81ED7A9FF8BE}" type="presOf" srcId="{FFD123E9-916F-43B9-855C-A3DCFC1AA566}" destId="{CC3B3059-4AFC-44BF-80E9-5557205CB024}" srcOrd="0" destOrd="0" presId="urn:microsoft.com/office/officeart/2005/8/layout/radial5"/>
    <dgm:cxn modelId="{6BBE07FA-ADCE-4ED8-9358-3D240F2DA908}" type="presOf" srcId="{DAF40EF0-08E8-4DE3-94EA-786A9E4B44C4}" destId="{97166F9F-9D16-496E-AD5D-F40F117153E1}" srcOrd="0" destOrd="0" presId="urn:microsoft.com/office/officeart/2005/8/layout/radial5"/>
    <dgm:cxn modelId="{AB1E3A2C-8C53-49F9-9B5D-7F6A7824B3C0}" type="presOf" srcId="{87C6559C-935C-4B25-A590-BDABBBF5A09B}" destId="{C54DFE40-FFE3-4F23-B603-10F6C5A4D9C7}" srcOrd="0" destOrd="0" presId="urn:microsoft.com/office/officeart/2005/8/layout/radial5"/>
    <dgm:cxn modelId="{FF6FE692-99AA-4C92-8D40-D09E125897F4}" type="presOf" srcId="{215C56DD-1A07-4534-992D-A2B7D79F58EA}" destId="{514D1C43-7BAC-4AED-A2BF-51D11AA63C2F}" srcOrd="0" destOrd="0" presId="urn:microsoft.com/office/officeart/2005/8/layout/radial5"/>
    <dgm:cxn modelId="{DBA0561B-66A7-48EA-9CF2-AA304FA21EF9}" type="presOf" srcId="{1FC6402D-03A7-44A9-BE30-6E53E22D66D1}" destId="{7442E220-DEFD-45D8-AFDD-D8834DE0CC9A}" srcOrd="0" destOrd="0" presId="urn:microsoft.com/office/officeart/2005/8/layout/radial5"/>
    <dgm:cxn modelId="{100C2711-5593-41B7-A598-0BFB701B1D7D}" type="presOf" srcId="{C5878BFB-C8BD-4E47-B774-8EBF09109DE8}" destId="{037B094C-1182-468E-9033-1DD736504FFB}" srcOrd="1" destOrd="0" presId="urn:microsoft.com/office/officeart/2005/8/layout/radial5"/>
    <dgm:cxn modelId="{4E957039-805F-42E2-BB63-24E6687A0FBE}" type="presOf" srcId="{1FC6402D-03A7-44A9-BE30-6E53E22D66D1}" destId="{F4C90BEC-F82C-4932-9249-E9823D4879E5}" srcOrd="1" destOrd="0" presId="urn:microsoft.com/office/officeart/2005/8/layout/radial5"/>
    <dgm:cxn modelId="{6AF8BF18-358B-48B6-A84C-428A6FE2F939}" type="presOf" srcId="{23A610B5-20C0-4BD6-9531-C69A37807203}" destId="{DD15D477-D71F-4EF1-A2EF-F1CA8788B686}" srcOrd="0" destOrd="0" presId="urn:microsoft.com/office/officeart/2005/8/layout/radial5"/>
    <dgm:cxn modelId="{327D3E87-6871-47D1-A455-6557FA1914D4}" srcId="{D7371CFC-C550-46B4-8A8C-FC131CB5946B}" destId="{FFD123E9-916F-43B9-855C-A3DCFC1AA566}" srcOrd="0" destOrd="0" parTransId="{5CC04969-88DB-44B8-B39D-5FE18EB8A5AA}" sibTransId="{5099986C-0918-4422-8C96-9055D640D819}"/>
    <dgm:cxn modelId="{D94B8A1E-0812-49CA-8238-6A76FAB39B17}" type="presOf" srcId="{E908F1D2-6BD6-444D-8E45-3B2C911D119C}" destId="{EF5E44D7-540D-4E0A-9EA7-92A81F42798D}" srcOrd="0" destOrd="0" presId="urn:microsoft.com/office/officeart/2005/8/layout/radial5"/>
    <dgm:cxn modelId="{4035F9A5-E299-45E9-AED7-E46020B15A41}" type="presOf" srcId="{D7371CFC-C550-46B4-8A8C-FC131CB5946B}" destId="{A0FCDA8A-BB06-4ECD-8BAF-16B1031D3B2C}" srcOrd="0" destOrd="0" presId="urn:microsoft.com/office/officeart/2005/8/layout/radial5"/>
    <dgm:cxn modelId="{A52B89D8-3043-4F8A-9DAE-D43758311372}" srcId="{FFD123E9-916F-43B9-855C-A3DCFC1AA566}" destId="{6A4E2306-3832-4AE9-B3B8-0B158F69EF8B}" srcOrd="3" destOrd="0" parTransId="{87C6559C-935C-4B25-A590-BDABBBF5A09B}" sibTransId="{BDAB3B55-83E5-4FDA-BDEC-3AB3C4AFFF41}"/>
    <dgm:cxn modelId="{CDC1BD90-FB0F-4BE4-BDF9-55F19A2D17BF}" srcId="{FFD123E9-916F-43B9-855C-A3DCFC1AA566}" destId="{0865F750-41F2-45FA-84E7-A77BDA87A307}" srcOrd="5" destOrd="0" parTransId="{215C56DD-1A07-4534-992D-A2B7D79F58EA}" sibTransId="{DCE6890A-47A4-4C47-B647-0269EC837E00}"/>
    <dgm:cxn modelId="{B9383BBC-4F27-4866-A28C-679A74ADBDBA}" type="presOf" srcId="{7B1B43C0-A20F-422F-B801-51420446983D}" destId="{2A56A8CE-AD1D-4313-80F5-E339C0A4D080}" srcOrd="0" destOrd="0" presId="urn:microsoft.com/office/officeart/2005/8/layout/radial5"/>
    <dgm:cxn modelId="{09E8D42C-4BBB-4AD3-ABE7-3B5B5AC71559}" srcId="{FFD123E9-916F-43B9-855C-A3DCFC1AA566}" destId="{7B1B43C0-A20F-422F-B801-51420446983D}" srcOrd="1" destOrd="0" parTransId="{23A610B5-20C0-4BD6-9531-C69A37807203}" sibTransId="{031DFFDC-E9EF-4DCD-AF3C-C1B8ACA42114}"/>
    <dgm:cxn modelId="{A7AD4C7E-3578-4698-9CA2-54C4A52EEF4A}" type="presOf" srcId="{15FD0EA1-D990-4031-BB67-118AED149098}" destId="{6D3C777A-22D4-44E3-A29A-9D4D370EDD5A}" srcOrd="0" destOrd="0" presId="urn:microsoft.com/office/officeart/2005/8/layout/radial5"/>
    <dgm:cxn modelId="{869E760B-E04A-4EDD-8AA4-2FD10E586645}" type="presOf" srcId="{23A610B5-20C0-4BD6-9531-C69A37807203}" destId="{5CB0C42F-D089-4495-BBF6-475A28DF3442}" srcOrd="1" destOrd="0" presId="urn:microsoft.com/office/officeart/2005/8/layout/radial5"/>
    <dgm:cxn modelId="{BD564514-92AA-45FF-AA72-9264CF7961E8}" type="presOf" srcId="{87C6559C-935C-4B25-A590-BDABBBF5A09B}" destId="{54EFA9C9-98A9-47B6-97AF-641719708BFF}" srcOrd="1" destOrd="0" presId="urn:microsoft.com/office/officeart/2005/8/layout/radial5"/>
    <dgm:cxn modelId="{D4B5C636-26E9-4D20-A1FF-BD48D0F68E37}" srcId="{FFD123E9-916F-43B9-855C-A3DCFC1AA566}" destId="{E908F1D2-6BD6-444D-8E45-3B2C911D119C}" srcOrd="4" destOrd="0" parTransId="{15FD0EA1-D990-4031-BB67-118AED149098}" sibTransId="{345355F2-D7C0-43AA-8F75-894A8904901F}"/>
    <dgm:cxn modelId="{221DADD1-6D7F-418F-93BA-2D4C77FC8466}" type="presOf" srcId="{215C56DD-1A07-4534-992D-A2B7D79F58EA}" destId="{E09B8F86-20FE-47A3-91FC-10DDF7937A2C}" srcOrd="1" destOrd="0" presId="urn:microsoft.com/office/officeart/2005/8/layout/radial5"/>
    <dgm:cxn modelId="{418BC45E-89B8-4C1E-BD30-8CAEE5589F2C}" type="presOf" srcId="{C5878BFB-C8BD-4E47-B774-8EBF09109DE8}" destId="{A102C788-7F5D-4702-B022-F73CB03F7916}" srcOrd="0" destOrd="0" presId="urn:microsoft.com/office/officeart/2005/8/layout/radial5"/>
    <dgm:cxn modelId="{81D47381-8107-4DC0-B977-493A11F39A03}" type="presOf" srcId="{6A4E2306-3832-4AE9-B3B8-0B158F69EF8B}" destId="{CDB1BADE-1926-4184-853F-72A3A09B5091}" srcOrd="0" destOrd="0" presId="urn:microsoft.com/office/officeart/2005/8/layout/radial5"/>
    <dgm:cxn modelId="{C4A2AFE4-7A7D-4C72-AE46-807A99985D94}" type="presParOf" srcId="{A0FCDA8A-BB06-4ECD-8BAF-16B1031D3B2C}" destId="{CC3B3059-4AFC-44BF-80E9-5557205CB024}" srcOrd="0" destOrd="0" presId="urn:microsoft.com/office/officeart/2005/8/layout/radial5"/>
    <dgm:cxn modelId="{04B54256-BA1F-4A66-B241-CEF1BDDA8BA5}" type="presParOf" srcId="{A0FCDA8A-BB06-4ECD-8BAF-16B1031D3B2C}" destId="{7442E220-DEFD-45D8-AFDD-D8834DE0CC9A}" srcOrd="1" destOrd="0" presId="urn:microsoft.com/office/officeart/2005/8/layout/radial5"/>
    <dgm:cxn modelId="{FCE4493D-0B02-4F91-9A4B-AD520944F525}" type="presParOf" srcId="{7442E220-DEFD-45D8-AFDD-D8834DE0CC9A}" destId="{F4C90BEC-F82C-4932-9249-E9823D4879E5}" srcOrd="0" destOrd="0" presId="urn:microsoft.com/office/officeart/2005/8/layout/radial5"/>
    <dgm:cxn modelId="{A7C7188C-2C4B-41EC-AB2C-3B3CCA265A20}" type="presParOf" srcId="{A0FCDA8A-BB06-4ECD-8BAF-16B1031D3B2C}" destId="{1AB19C23-D2F2-425F-B1EF-CE79A3744E76}" srcOrd="2" destOrd="0" presId="urn:microsoft.com/office/officeart/2005/8/layout/radial5"/>
    <dgm:cxn modelId="{C8E1D1D2-0EFA-4CBD-A806-898B701CFE11}" type="presParOf" srcId="{A0FCDA8A-BB06-4ECD-8BAF-16B1031D3B2C}" destId="{DD15D477-D71F-4EF1-A2EF-F1CA8788B686}" srcOrd="3" destOrd="0" presId="urn:microsoft.com/office/officeart/2005/8/layout/radial5"/>
    <dgm:cxn modelId="{60E19E5D-A914-4E08-BE6C-FF603AB3D804}" type="presParOf" srcId="{DD15D477-D71F-4EF1-A2EF-F1CA8788B686}" destId="{5CB0C42F-D089-4495-BBF6-475A28DF3442}" srcOrd="0" destOrd="0" presId="urn:microsoft.com/office/officeart/2005/8/layout/radial5"/>
    <dgm:cxn modelId="{CD176107-D668-41BF-9287-844FDE488EC7}" type="presParOf" srcId="{A0FCDA8A-BB06-4ECD-8BAF-16B1031D3B2C}" destId="{2A56A8CE-AD1D-4313-80F5-E339C0A4D080}" srcOrd="4" destOrd="0" presId="urn:microsoft.com/office/officeart/2005/8/layout/radial5"/>
    <dgm:cxn modelId="{D378FAC9-8277-4358-85F6-00CA947A2D42}" type="presParOf" srcId="{A0FCDA8A-BB06-4ECD-8BAF-16B1031D3B2C}" destId="{A102C788-7F5D-4702-B022-F73CB03F7916}" srcOrd="5" destOrd="0" presId="urn:microsoft.com/office/officeart/2005/8/layout/radial5"/>
    <dgm:cxn modelId="{71C5AE3D-F84A-43CF-BFB3-FDEE0A760B56}" type="presParOf" srcId="{A102C788-7F5D-4702-B022-F73CB03F7916}" destId="{037B094C-1182-468E-9033-1DD736504FFB}" srcOrd="0" destOrd="0" presId="urn:microsoft.com/office/officeart/2005/8/layout/radial5"/>
    <dgm:cxn modelId="{14D3C125-A796-42D8-99FA-F6E9DDBF3DF1}" type="presParOf" srcId="{A0FCDA8A-BB06-4ECD-8BAF-16B1031D3B2C}" destId="{97166F9F-9D16-496E-AD5D-F40F117153E1}" srcOrd="6" destOrd="0" presId="urn:microsoft.com/office/officeart/2005/8/layout/radial5"/>
    <dgm:cxn modelId="{93A9AC2B-2F75-4119-A30A-3970BC7712F3}" type="presParOf" srcId="{A0FCDA8A-BB06-4ECD-8BAF-16B1031D3B2C}" destId="{C54DFE40-FFE3-4F23-B603-10F6C5A4D9C7}" srcOrd="7" destOrd="0" presId="urn:microsoft.com/office/officeart/2005/8/layout/radial5"/>
    <dgm:cxn modelId="{5BB06EFB-1ED9-4796-AFE7-992A191B981E}" type="presParOf" srcId="{C54DFE40-FFE3-4F23-B603-10F6C5A4D9C7}" destId="{54EFA9C9-98A9-47B6-97AF-641719708BFF}" srcOrd="0" destOrd="0" presId="urn:microsoft.com/office/officeart/2005/8/layout/radial5"/>
    <dgm:cxn modelId="{6BC386D0-ACAA-4880-B87F-215FE60FF4B8}" type="presParOf" srcId="{A0FCDA8A-BB06-4ECD-8BAF-16B1031D3B2C}" destId="{CDB1BADE-1926-4184-853F-72A3A09B5091}" srcOrd="8" destOrd="0" presId="urn:microsoft.com/office/officeart/2005/8/layout/radial5"/>
    <dgm:cxn modelId="{A0D89BDF-547B-4A79-AF75-A7ACC708B17B}" type="presParOf" srcId="{A0FCDA8A-BB06-4ECD-8BAF-16B1031D3B2C}" destId="{6D3C777A-22D4-44E3-A29A-9D4D370EDD5A}" srcOrd="9" destOrd="0" presId="urn:microsoft.com/office/officeart/2005/8/layout/radial5"/>
    <dgm:cxn modelId="{DFD635E9-74F0-44BD-9E96-C7492FAF38B6}" type="presParOf" srcId="{6D3C777A-22D4-44E3-A29A-9D4D370EDD5A}" destId="{2609DDB3-BA07-4FA5-8F64-0E250D0C000B}" srcOrd="0" destOrd="0" presId="urn:microsoft.com/office/officeart/2005/8/layout/radial5"/>
    <dgm:cxn modelId="{D1ED3F39-009B-4819-8144-6C78DE23C0BA}" type="presParOf" srcId="{A0FCDA8A-BB06-4ECD-8BAF-16B1031D3B2C}" destId="{EF5E44D7-540D-4E0A-9EA7-92A81F42798D}" srcOrd="10" destOrd="0" presId="urn:microsoft.com/office/officeart/2005/8/layout/radial5"/>
    <dgm:cxn modelId="{17E04BC8-DF25-41A5-9281-5C7A31568719}" type="presParOf" srcId="{A0FCDA8A-BB06-4ECD-8BAF-16B1031D3B2C}" destId="{514D1C43-7BAC-4AED-A2BF-51D11AA63C2F}" srcOrd="11" destOrd="0" presId="urn:microsoft.com/office/officeart/2005/8/layout/radial5"/>
    <dgm:cxn modelId="{482BD303-3D4B-48C3-93FB-AE9747064AD2}" type="presParOf" srcId="{514D1C43-7BAC-4AED-A2BF-51D11AA63C2F}" destId="{E09B8F86-20FE-47A3-91FC-10DDF7937A2C}" srcOrd="0" destOrd="0" presId="urn:microsoft.com/office/officeart/2005/8/layout/radial5"/>
    <dgm:cxn modelId="{EBA67947-5170-4FFF-BEC1-435BA7CC5DF2}" type="presParOf" srcId="{A0FCDA8A-BB06-4ECD-8BAF-16B1031D3B2C}" destId="{95775636-7334-4C33-B52F-EE697018DCEB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C3B3059-4AFC-44BF-80E9-5557205CB024}">
      <dsp:nvSpPr>
        <dsp:cNvPr id="0" name=""/>
        <dsp:cNvSpPr/>
      </dsp:nvSpPr>
      <dsp:spPr>
        <a:xfrm>
          <a:off x="1981785" y="1192160"/>
          <a:ext cx="834656" cy="8346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老年医学</a:t>
          </a:r>
        </a:p>
      </dsp:txBody>
      <dsp:txXfrm>
        <a:off x="1981785" y="1192160"/>
        <a:ext cx="834656" cy="834656"/>
      </dsp:txXfrm>
    </dsp:sp>
    <dsp:sp modelId="{7442E220-DEFD-45D8-AFDD-D8834DE0CC9A}">
      <dsp:nvSpPr>
        <dsp:cNvPr id="0" name=""/>
        <dsp:cNvSpPr/>
      </dsp:nvSpPr>
      <dsp:spPr>
        <a:xfrm rot="16200000">
          <a:off x="2279848" y="829122"/>
          <a:ext cx="238528" cy="2895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200" kern="1200"/>
        </a:p>
      </dsp:txBody>
      <dsp:txXfrm rot="16200000">
        <a:off x="2279848" y="829122"/>
        <a:ext cx="238528" cy="289524"/>
      </dsp:txXfrm>
    </dsp:sp>
    <dsp:sp modelId="{1AB19C23-D2F2-425F-B1EF-CE79A3744E76}">
      <dsp:nvSpPr>
        <dsp:cNvPr id="0" name=""/>
        <dsp:cNvSpPr/>
      </dsp:nvSpPr>
      <dsp:spPr>
        <a:xfrm>
          <a:off x="1655315" y="185895"/>
          <a:ext cx="1487595" cy="55621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latin typeface="微软雅黑" pitchFamily="34" charset="-122"/>
              <a:ea typeface="微软雅黑" pitchFamily="34" charset="-122"/>
            </a:rPr>
            <a:t>老年呼吸</a:t>
          </a:r>
        </a:p>
      </dsp:txBody>
      <dsp:txXfrm>
        <a:off x="1655315" y="185895"/>
        <a:ext cx="1487595" cy="556211"/>
      </dsp:txXfrm>
    </dsp:sp>
    <dsp:sp modelId="{DD15D477-D71F-4EF1-A2EF-F1CA8788B686}">
      <dsp:nvSpPr>
        <dsp:cNvPr id="0" name=""/>
        <dsp:cNvSpPr/>
      </dsp:nvSpPr>
      <dsp:spPr>
        <a:xfrm rot="20471778">
          <a:off x="2894108" y="1249724"/>
          <a:ext cx="272872" cy="2895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3241512"/>
            <a:satOff val="6667"/>
            <a:lumOff val="-51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200" kern="1200"/>
        </a:p>
      </dsp:txBody>
      <dsp:txXfrm rot="20471778">
        <a:off x="2894108" y="1249724"/>
        <a:ext cx="272872" cy="289524"/>
      </dsp:txXfrm>
    </dsp:sp>
    <dsp:sp modelId="{2A56A8CE-AD1D-4313-80F5-E339C0A4D080}">
      <dsp:nvSpPr>
        <dsp:cNvPr id="0" name=""/>
        <dsp:cNvSpPr/>
      </dsp:nvSpPr>
      <dsp:spPr>
        <a:xfrm>
          <a:off x="3216682" y="729625"/>
          <a:ext cx="1191846" cy="797138"/>
        </a:xfrm>
        <a:prstGeom prst="ellipse">
          <a:avLst/>
        </a:prstGeom>
        <a:solidFill>
          <a:schemeClr val="accent2">
            <a:hueOff val="-3241512"/>
            <a:satOff val="6667"/>
            <a:lumOff val="-51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  <a:cs typeface="+mn-cs"/>
            </a:rPr>
            <a:t>老年神经内科</a:t>
          </a:r>
        </a:p>
      </dsp:txBody>
      <dsp:txXfrm>
        <a:off x="3216682" y="729625"/>
        <a:ext cx="1191846" cy="797138"/>
      </dsp:txXfrm>
    </dsp:sp>
    <dsp:sp modelId="{A102C788-7F5D-4702-B022-F73CB03F7916}">
      <dsp:nvSpPr>
        <dsp:cNvPr id="0" name=""/>
        <dsp:cNvSpPr/>
      </dsp:nvSpPr>
      <dsp:spPr>
        <a:xfrm rot="1352574">
          <a:off x="2893512" y="1735461"/>
          <a:ext cx="315662" cy="2895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6483024"/>
            <a:satOff val="13334"/>
            <a:lumOff val="-102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200" kern="1200"/>
        </a:p>
      </dsp:txBody>
      <dsp:txXfrm rot="1352574">
        <a:off x="2893512" y="1735461"/>
        <a:ext cx="315662" cy="289524"/>
      </dsp:txXfrm>
    </dsp:sp>
    <dsp:sp modelId="{97166F9F-9D16-496E-AD5D-F40F117153E1}">
      <dsp:nvSpPr>
        <dsp:cNvPr id="0" name=""/>
        <dsp:cNvSpPr/>
      </dsp:nvSpPr>
      <dsp:spPr>
        <a:xfrm>
          <a:off x="3124880" y="1909741"/>
          <a:ext cx="1438146" cy="598975"/>
        </a:xfrm>
        <a:prstGeom prst="ellipse">
          <a:avLst/>
        </a:prstGeom>
        <a:solidFill>
          <a:schemeClr val="accent2">
            <a:hueOff val="-6483024"/>
            <a:satOff val="13334"/>
            <a:lumOff val="-102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latin typeface="微软雅黑" pitchFamily="34" charset="-122"/>
              <a:ea typeface="微软雅黑" pitchFamily="34" charset="-122"/>
            </a:rPr>
            <a:t>老年消化</a:t>
          </a:r>
        </a:p>
      </dsp:txBody>
      <dsp:txXfrm>
        <a:off x="3124880" y="1909741"/>
        <a:ext cx="1438146" cy="598975"/>
      </dsp:txXfrm>
    </dsp:sp>
    <dsp:sp modelId="{C54DFE40-FFE3-4F23-B603-10F6C5A4D9C7}">
      <dsp:nvSpPr>
        <dsp:cNvPr id="0" name=""/>
        <dsp:cNvSpPr/>
      </dsp:nvSpPr>
      <dsp:spPr>
        <a:xfrm rot="5061708">
          <a:off x="2350783" y="2078404"/>
          <a:ext cx="217828" cy="2895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9724536"/>
            <a:satOff val="20000"/>
            <a:lumOff val="-1529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200" kern="1200"/>
        </a:p>
      </dsp:txBody>
      <dsp:txXfrm rot="5061708">
        <a:off x="2350783" y="2078404"/>
        <a:ext cx="217828" cy="289524"/>
      </dsp:txXfrm>
    </dsp:sp>
    <dsp:sp modelId="{CDB1BADE-1926-4184-853F-72A3A09B5091}">
      <dsp:nvSpPr>
        <dsp:cNvPr id="0" name=""/>
        <dsp:cNvSpPr/>
      </dsp:nvSpPr>
      <dsp:spPr>
        <a:xfrm>
          <a:off x="1881923" y="2433474"/>
          <a:ext cx="1256205" cy="598975"/>
        </a:xfrm>
        <a:prstGeom prst="ellipse">
          <a:avLst/>
        </a:prstGeom>
        <a:solidFill>
          <a:schemeClr val="accent2">
            <a:hueOff val="-9724536"/>
            <a:satOff val="20000"/>
            <a:lumOff val="-152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>
              <a:latin typeface="微软雅黑" pitchFamily="34" charset="-122"/>
              <a:ea typeface="微软雅黑" pitchFamily="34" charset="-122"/>
            </a:rPr>
            <a:t>老年护理</a:t>
          </a:r>
        </a:p>
      </dsp:txBody>
      <dsp:txXfrm>
        <a:off x="1881923" y="2433474"/>
        <a:ext cx="1256205" cy="598975"/>
      </dsp:txXfrm>
    </dsp:sp>
    <dsp:sp modelId="{6D3C777A-22D4-44E3-A29A-9D4D370EDD5A}">
      <dsp:nvSpPr>
        <dsp:cNvPr id="0" name=""/>
        <dsp:cNvSpPr/>
      </dsp:nvSpPr>
      <dsp:spPr>
        <a:xfrm rot="9265356">
          <a:off x="1589180" y="1774115"/>
          <a:ext cx="327067" cy="2895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2966049"/>
            <a:satOff val="26667"/>
            <a:lumOff val="-2039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200" kern="1200"/>
        </a:p>
      </dsp:txBody>
      <dsp:txXfrm rot="9265356">
        <a:off x="1589180" y="1774115"/>
        <a:ext cx="327067" cy="289524"/>
      </dsp:txXfrm>
    </dsp:sp>
    <dsp:sp modelId="{EF5E44D7-540D-4E0A-9EA7-92A81F42798D}">
      <dsp:nvSpPr>
        <dsp:cNvPr id="0" name=""/>
        <dsp:cNvSpPr/>
      </dsp:nvSpPr>
      <dsp:spPr>
        <a:xfrm>
          <a:off x="532616" y="1932155"/>
          <a:ext cx="1043320" cy="642038"/>
        </a:xfrm>
        <a:prstGeom prst="ellipse">
          <a:avLst/>
        </a:prstGeom>
        <a:solidFill>
          <a:schemeClr val="accent2">
            <a:hueOff val="-12966049"/>
            <a:satOff val="26667"/>
            <a:lumOff val="-203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latin typeface="微软雅黑" pitchFamily="34" charset="-122"/>
              <a:ea typeface="微软雅黑" pitchFamily="34" charset="-122"/>
            </a:rPr>
            <a:t>老年内分泌</a:t>
          </a:r>
        </a:p>
      </dsp:txBody>
      <dsp:txXfrm>
        <a:off x="532616" y="1932155"/>
        <a:ext cx="1043320" cy="642038"/>
      </dsp:txXfrm>
    </dsp:sp>
    <dsp:sp modelId="{514D1C43-7BAC-4AED-A2BF-51D11AA63C2F}">
      <dsp:nvSpPr>
        <dsp:cNvPr id="0" name=""/>
        <dsp:cNvSpPr/>
      </dsp:nvSpPr>
      <dsp:spPr>
        <a:xfrm rot="11928960">
          <a:off x="1623312" y="1247864"/>
          <a:ext cx="278712" cy="2895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6207560"/>
            <a:satOff val="33334"/>
            <a:lumOff val="-2549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200" kern="1200"/>
        </a:p>
      </dsp:txBody>
      <dsp:txXfrm rot="11928960">
        <a:off x="1623312" y="1247864"/>
        <a:ext cx="278712" cy="289524"/>
      </dsp:txXfrm>
    </dsp:sp>
    <dsp:sp modelId="{95775636-7334-4C33-B52F-EE697018DCEB}">
      <dsp:nvSpPr>
        <dsp:cNvPr id="0" name=""/>
        <dsp:cNvSpPr/>
      </dsp:nvSpPr>
      <dsp:spPr>
        <a:xfrm>
          <a:off x="469090" y="773526"/>
          <a:ext cx="1097495" cy="730616"/>
        </a:xfrm>
        <a:prstGeom prst="ellipse">
          <a:avLst/>
        </a:prstGeom>
        <a:solidFill>
          <a:schemeClr val="accent2">
            <a:hueOff val="-16207560"/>
            <a:satOff val="33334"/>
            <a:lumOff val="-254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latin typeface="微软雅黑" pitchFamily="34" charset="-122"/>
              <a:ea typeface="微软雅黑" pitchFamily="34" charset="-122"/>
            </a:rPr>
            <a:t>老年心血管</a:t>
          </a:r>
        </a:p>
      </dsp:txBody>
      <dsp:txXfrm>
        <a:off x="469090" y="773526"/>
        <a:ext cx="1097495" cy="7306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899D4-7558-48DD-BEFA-A7A23234E05D}" type="datetimeFigureOut">
              <a:rPr lang="zh-CN" altLang="en-US" smtClean="0"/>
              <a:pPr/>
              <a:t>2021/11/2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CADFB8-5A16-4423-9737-DD8FB09521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70F87E-0216-48FF-BC85-C3486F70976B}" type="datetimeFigureOut">
              <a:rPr lang="zh-CN" altLang="en-US" smtClean="0"/>
              <a:pPr/>
              <a:t>2021/11/2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75535C-06EA-497D-B8E4-EA8E067D61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00328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5535C-06EA-497D-B8E4-EA8E067D61A1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10648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加图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5535C-06EA-497D-B8E4-EA8E067D61A1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0297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加图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5535C-06EA-497D-B8E4-EA8E067D61A1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38734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加表。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5535C-06EA-497D-B8E4-EA8E067D61A1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07948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加表。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5535C-06EA-497D-B8E4-EA8E067D61A1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33460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5535C-06EA-497D-B8E4-EA8E067D61A1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13628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加图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5535C-06EA-497D-B8E4-EA8E067D61A1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42121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5535C-06EA-497D-B8E4-EA8E067D61A1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84051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加表。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5535C-06EA-497D-B8E4-EA8E067D61A1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83876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加表。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5535C-06EA-497D-B8E4-EA8E067D61A1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83876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家兔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5535C-06EA-497D-B8E4-EA8E067D61A1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66607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5535C-06EA-497D-B8E4-EA8E067D61A1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22275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加图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5535C-06EA-497D-B8E4-EA8E067D61A1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69859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288" y="63087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D140825E-4A15-4D39-8176-1F07E904CB30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2F5E10-5301-4EE6-90D2-A6C4A3F62B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410994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416E17-0AE5-4B4B-8F97-EF510158C06F}" type="datetimeFigureOut">
              <a:rPr lang="zh-CN" altLang="en-US" smtClean="0"/>
              <a:pPr/>
              <a:t>2021/11/2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5169E-DB67-4A5F-83C8-7867C17CC1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142523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416E17-0AE5-4B4B-8F97-EF510158C06F}" type="datetimeFigureOut">
              <a:rPr lang="zh-CN" altLang="en-US" smtClean="0"/>
              <a:pPr/>
              <a:t>2021/11/2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5169E-DB67-4A5F-83C8-7867C17CC1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3346498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4281FD-0B5B-4C32-9E9F-381B8A126EBF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A02F43"/>
              </a:buClr>
              <a:defRPr/>
            </a:lvl1pPr>
            <a:lvl2pPr>
              <a:buClr>
                <a:srgbClr val="A02F43"/>
              </a:buClr>
              <a:defRPr/>
            </a:lvl2pPr>
            <a:lvl3pPr>
              <a:buClr>
                <a:srgbClr val="A02F43"/>
              </a:buClr>
              <a:defRPr/>
            </a:lvl3pPr>
            <a:lvl4pPr>
              <a:buClr>
                <a:srgbClr val="A02F43"/>
              </a:buClr>
              <a:defRPr/>
            </a:lvl4pPr>
            <a:lvl5pPr>
              <a:buClr>
                <a:srgbClr val="A02F43"/>
              </a:buClr>
              <a:defRPr/>
            </a:lvl5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416E17-0AE5-4B4B-8F97-EF510158C06F}" type="datetimeFigureOut">
              <a:rPr lang="zh-CN" altLang="en-US" smtClean="0"/>
              <a:pPr/>
              <a:t>2021/11/2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88125" y="63087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3875169E-DB67-4A5F-83C8-7867C17CC1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8898528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40825E-4A15-4D39-8176-1F07E904CB30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892628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416E17-0AE5-4B4B-8F97-EF510158C06F}" type="datetimeFigureOut">
              <a:rPr lang="zh-CN" altLang="en-US" smtClean="0"/>
              <a:pPr/>
              <a:t>2021/11/2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5169E-DB67-4A5F-83C8-7867C17CC1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7059685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416E17-0AE5-4B4B-8F97-EF510158C06F}" type="datetimeFigureOut">
              <a:rPr lang="zh-CN" altLang="en-US" smtClean="0"/>
              <a:pPr/>
              <a:t>2021/11/2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5169E-DB67-4A5F-83C8-7867C17CC1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1892641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416E17-0AE5-4B4B-8F97-EF510158C06F}" type="datetimeFigureOut">
              <a:rPr lang="zh-CN" altLang="en-US" smtClean="0"/>
              <a:pPr/>
              <a:t>2021/11/2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5169E-DB67-4A5F-83C8-7867C17CC1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3686207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416E17-0AE5-4B4B-8F97-EF510158C06F}" type="datetimeFigureOut">
              <a:rPr lang="zh-CN" altLang="en-US" smtClean="0"/>
              <a:pPr/>
              <a:t>2021/11/2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5169E-DB67-4A5F-83C8-7867C17CC1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8186228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416E17-0AE5-4B4B-8F97-EF510158C06F}" type="datetimeFigureOut">
              <a:rPr lang="zh-CN" altLang="en-US" smtClean="0"/>
              <a:pPr/>
              <a:t>2021/11/2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5169E-DB67-4A5F-83C8-7867C17CC1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5359692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将图片拖动到占位符，或单击添加图标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416E17-0AE5-4B4B-8F97-EF510158C06F}" type="datetimeFigureOut">
              <a:rPr lang="zh-CN" altLang="en-US" smtClean="0"/>
              <a:pPr/>
              <a:t>2021/11/2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5169E-DB67-4A5F-83C8-7867C17CC1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9168085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62416E17-0AE5-4B4B-8F97-EF510158C06F}" type="datetimeFigureOut">
              <a:rPr lang="zh-CN" altLang="en-US" smtClean="0"/>
              <a:pPr/>
              <a:t>2021/11/2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charset="0"/>
              <a:buNone/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3875169E-DB67-4A5F-83C8-7867C17CC1C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031" name="图片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550" y="214313"/>
            <a:ext cx="1044575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-36513" y="1376363"/>
            <a:ext cx="9180513" cy="107950"/>
          </a:xfrm>
          <a:prstGeom prst="rect">
            <a:avLst/>
          </a:prstGeom>
          <a:gradFill>
            <a:gsLst>
              <a:gs pos="0">
                <a:srgbClr val="C13950"/>
              </a:gs>
              <a:gs pos="44000">
                <a:srgbClr val="B5002A"/>
              </a:gs>
              <a:gs pos="72000">
                <a:srgbClr val="FF0000"/>
              </a:gs>
              <a:gs pos="9400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2" r:id="rId12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A02F43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A02F43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A02F43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A02F43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A02F43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A02F43"/>
        </a:buClr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A02F43"/>
        </a:buClr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A02F43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A02F43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A02F43"/>
        </a:buClr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1"/>
          <p:cNvSpPr>
            <a:spLocks noGrp="1" noChangeArrowheads="1"/>
          </p:cNvSpPr>
          <p:nvPr>
            <p:ph type="ctrTitle"/>
          </p:nvPr>
        </p:nvSpPr>
        <p:spPr>
          <a:xfrm>
            <a:off x="611560" y="1628800"/>
            <a:ext cx="7772400" cy="1470025"/>
          </a:xfrm>
        </p:spPr>
        <p:txBody>
          <a:bodyPr/>
          <a:lstStyle/>
          <a:p>
            <a:pPr algn="ctr"/>
            <a:r>
              <a:rPr lang="en-US" altLang="zh-CN" sz="6000" b="1" dirty="0">
                <a:solidFill>
                  <a:srgbClr val="002060"/>
                </a:solidFill>
                <a:latin typeface="黑体"/>
                <a:ea typeface="黑体"/>
                <a:cs typeface="黑体"/>
              </a:rPr>
              <a:t/>
            </a:r>
            <a:br>
              <a:rPr lang="en-US" altLang="zh-CN" sz="6000" b="1" dirty="0">
                <a:solidFill>
                  <a:srgbClr val="002060"/>
                </a:solidFill>
                <a:latin typeface="黑体"/>
                <a:ea typeface="黑体"/>
                <a:cs typeface="黑体"/>
              </a:rPr>
            </a:br>
            <a:r>
              <a:rPr lang="zh-CN" altLang="en-US" sz="3200" b="1" dirty="0" smtClean="0">
                <a:solidFill>
                  <a:srgbClr val="002060"/>
                </a:solidFill>
                <a:latin typeface="黑体"/>
                <a:ea typeface="黑体"/>
                <a:cs typeface="黑体"/>
              </a:rPr>
              <a:t>北京朝阳医院老年</a:t>
            </a:r>
            <a:r>
              <a:rPr lang="zh-CN" altLang="en-US" sz="3200" b="1" dirty="0" smtClean="0">
                <a:solidFill>
                  <a:srgbClr val="002060"/>
                </a:solidFill>
                <a:latin typeface="黑体"/>
                <a:ea typeface="黑体"/>
                <a:cs typeface="黑体"/>
              </a:rPr>
              <a:t>基地简介</a:t>
            </a:r>
            <a:r>
              <a:rPr lang="en-US" altLang="zh-CN" sz="6000" b="1" dirty="0">
                <a:solidFill>
                  <a:srgbClr val="002060"/>
                </a:solidFill>
                <a:latin typeface="黑体"/>
                <a:ea typeface="黑体"/>
                <a:cs typeface="黑体"/>
              </a:rPr>
              <a:t/>
            </a:r>
            <a:br>
              <a:rPr lang="en-US" altLang="zh-CN" sz="6000" b="1" dirty="0">
                <a:solidFill>
                  <a:srgbClr val="002060"/>
                </a:solidFill>
                <a:latin typeface="黑体"/>
                <a:ea typeface="黑体"/>
                <a:cs typeface="黑体"/>
              </a:rPr>
            </a:br>
            <a:endParaRPr lang="zh-CN" altLang="en-US" sz="3200" b="1" dirty="0">
              <a:solidFill>
                <a:srgbClr val="002060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6147" name="副标题 2"/>
          <p:cNvSpPr>
            <a:spLocks noGrp="1"/>
          </p:cNvSpPr>
          <p:nvPr>
            <p:ph type="subTitle" idx="1"/>
          </p:nvPr>
        </p:nvSpPr>
        <p:spPr>
          <a:xfrm>
            <a:off x="827584" y="3789040"/>
            <a:ext cx="7304088" cy="13922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  </a:t>
            </a:r>
            <a:endParaRPr lang="zh-CN" altLang="en-US" sz="2400" dirty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0" y="4838700"/>
            <a:ext cx="6119813" cy="2046288"/>
            <a:chOff x="0" y="4838700"/>
            <a:chExt cx="6119813" cy="204628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845050"/>
              <a:ext cx="3059113" cy="2039938"/>
            </a:xfrm>
            <a:prstGeom prst="rect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59113" y="4838700"/>
              <a:ext cx="3060700" cy="2039938"/>
            </a:xfrm>
            <a:prstGeom prst="rect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21401" y="4845050"/>
            <a:ext cx="3022600" cy="2039938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862694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1560" y="1700808"/>
            <a:ext cx="7577138" cy="47577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每年举行市级老年医学继续教育项目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老年内分泌疾病诊疗进展研讨班</a:t>
            </a: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老年呼吸系统疾病研讨班</a:t>
            </a: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  <a:cs typeface="+mn-cs"/>
              </a:rPr>
              <a:t>老年共病管理与照护学习班</a:t>
            </a:r>
            <a:endParaRPr lang="en-US" altLang="zh-CN" sz="1600" dirty="0"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lvl="1">
              <a:lnSpc>
                <a:spcPct val="150000"/>
              </a:lnSpc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  <a:cs typeface="+mn-cs"/>
              </a:rPr>
              <a:t>老年护理新进展培训班</a:t>
            </a:r>
            <a:endParaRPr lang="en-US" altLang="zh-CN" sz="1600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6" name="矩形 10">
            <a:extLst>
              <a:ext uri="{FF2B5EF4-FFF2-40B4-BE49-F238E27FC236}">
                <a16:creationId xmlns:a16="http://schemas.microsoft.com/office/drawing/2014/main" xmlns="" id="{85664354-82EC-4BEC-876A-39C16636F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83985"/>
            <a:ext cx="7200800" cy="584775"/>
          </a:xfrm>
          <a:prstGeom prst="rect">
            <a:avLst/>
          </a:prstGeom>
          <a:solidFill>
            <a:srgbClr val="95373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举办各级老年医学相关继续教育学习班</a:t>
            </a:r>
          </a:p>
        </p:txBody>
      </p:sp>
      <p:pic>
        <p:nvPicPr>
          <p:cNvPr id="5" name="图片 4" descr="微信图片_20180712161917.jpg">
            <a:extLst>
              <a:ext uri="{FF2B5EF4-FFF2-40B4-BE49-F238E27FC236}">
                <a16:creationId xmlns:a16="http://schemas.microsoft.com/office/drawing/2014/main" xmlns="" id="{6E55C1B5-E2A9-42F3-BA14-928783B9FA4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0059" y="4824536"/>
            <a:ext cx="2875248" cy="1916832"/>
          </a:xfrm>
          <a:prstGeom prst="rect">
            <a:avLst/>
          </a:prstGeom>
        </p:spPr>
      </p:pic>
      <p:pic>
        <p:nvPicPr>
          <p:cNvPr id="8" name="图片 7" descr="微信图片_20180712161928.jpg">
            <a:extLst>
              <a:ext uri="{FF2B5EF4-FFF2-40B4-BE49-F238E27FC236}">
                <a16:creationId xmlns:a16="http://schemas.microsoft.com/office/drawing/2014/main" xmlns="" id="{408A0E5C-4FC4-4B78-9C92-FA51AEC9437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34930" y="4824536"/>
            <a:ext cx="2597510" cy="191683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B2E83E15-8D37-4CA7-818E-7D4ACA2435F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4056" y="4824536"/>
            <a:ext cx="2555776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484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内容占位符 2"/>
          <p:cNvSpPr>
            <a:spLocks noGrp="1"/>
          </p:cNvSpPr>
          <p:nvPr>
            <p:ph idx="1"/>
          </p:nvPr>
        </p:nvSpPr>
        <p:spPr>
          <a:xfrm>
            <a:off x="811286" y="1628800"/>
            <a:ext cx="7577138" cy="47577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kumimoji="0" lang="en-US" altLang="zh-CN" sz="2400" dirty="0"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0" lang="zh-CN" altLang="en-US" sz="2400" dirty="0">
                <a:latin typeface="微软雅黑" pitchFamily="34" charset="-122"/>
                <a:ea typeface="微软雅黑" pitchFamily="34" charset="-122"/>
              </a:rPr>
              <a:t>老年综合评估操作视频</a:t>
            </a:r>
            <a:r>
              <a:rPr kumimoji="0" lang="en-US" altLang="zh-CN" sz="2400" dirty="0"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0" lang="zh-CN" altLang="en-US" sz="2400" dirty="0">
                <a:latin typeface="微软雅黑" pitchFamily="34" charset="-122"/>
                <a:ea typeface="微软雅黑" pitchFamily="34" charset="-122"/>
              </a:rPr>
              <a:t>是由本科室医护酝酿、设计并出演的，请专业的编导进行录制、剪辑与配音，非常具有可观性及</a:t>
            </a:r>
            <a:r>
              <a:rPr kumimoji="0" lang="zh-CN" altLang="en-US" sz="2400" dirty="0" smtClean="0">
                <a:latin typeface="微软雅黑" pitchFamily="34" charset="-122"/>
                <a:ea typeface="微软雅黑" pitchFamily="34" charset="-122"/>
              </a:rPr>
              <a:t>实用性，正在申请著作权。</a:t>
            </a:r>
            <a:endParaRPr kumimoji="0" lang="en-US" altLang="zh-CN" sz="2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10">
            <a:extLst>
              <a:ext uri="{FF2B5EF4-FFF2-40B4-BE49-F238E27FC236}">
                <a16:creationId xmlns:a16="http://schemas.microsoft.com/office/drawing/2014/main" xmlns="" id="{E63915DA-0425-459C-A1BD-4394F023F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83985"/>
            <a:ext cx="6480720" cy="584775"/>
          </a:xfrm>
          <a:prstGeom prst="rect">
            <a:avLst/>
          </a:prstGeom>
          <a:solidFill>
            <a:srgbClr val="95373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录制标准</a:t>
            </a:r>
            <a:r>
              <a:rPr lang="en-US" altLang="zh-CN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老年综合评估操作视频</a:t>
            </a:r>
            <a:r>
              <a:rPr lang="en-US" altLang="zh-CN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endParaRPr lang="zh-CN" altLang="en-US" sz="3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5010EC2-6D83-43B2-8762-456143589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8872" r="9051"/>
          <a:stretch/>
        </p:blipFill>
        <p:spPr>
          <a:xfrm>
            <a:off x="986963" y="3333792"/>
            <a:ext cx="2857183" cy="16084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EA65781-E4F7-476E-96A6-C734D9809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8872" r="8872"/>
          <a:stretch/>
        </p:blipFill>
        <p:spPr>
          <a:xfrm>
            <a:off x="3864507" y="3333792"/>
            <a:ext cx="2867733" cy="16108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8A20ACA-5A1C-4604-B402-06200180BB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8872" r="8872"/>
          <a:stretch/>
        </p:blipFill>
        <p:spPr>
          <a:xfrm>
            <a:off x="5168652" y="4942245"/>
            <a:ext cx="3202821" cy="179912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A11A4C3-C6C1-448E-B274-A14E6E55DF8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8959" r="9142"/>
          <a:stretch/>
        </p:blipFill>
        <p:spPr>
          <a:xfrm>
            <a:off x="1979712" y="4942245"/>
            <a:ext cx="3188940" cy="179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260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内容占位符 2"/>
          <p:cNvSpPr>
            <a:spLocks noGrp="1"/>
          </p:cNvSpPr>
          <p:nvPr>
            <p:ph idx="1"/>
          </p:nvPr>
        </p:nvSpPr>
        <p:spPr>
          <a:xfrm>
            <a:off x="755576" y="1772816"/>
            <a:ext cx="3960440" cy="47577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kumimoji="0" lang="zh-CN" altLang="en-US" sz="2400" dirty="0">
                <a:latin typeface="微软雅黑" pitchFamily="34" charset="-122"/>
                <a:ea typeface="微软雅黑" pitchFamily="34" charset="-122"/>
              </a:rPr>
              <a:t>科室医生还编制了</a:t>
            </a:r>
            <a:r>
              <a:rPr kumimoji="0" lang="en-US" altLang="zh-CN" sz="2400" dirty="0"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0" lang="zh-CN" altLang="en-US" sz="2400" dirty="0">
                <a:latin typeface="微软雅黑" pitchFamily="34" charset="-122"/>
                <a:ea typeface="微软雅黑" pitchFamily="34" charset="-122"/>
              </a:rPr>
              <a:t>老年综合评估主要评估量表操作手册</a:t>
            </a:r>
            <a:r>
              <a:rPr kumimoji="0" lang="en-US" altLang="zh-CN" sz="2400" dirty="0"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0" lang="zh-CN" altLang="en-US" sz="2400" dirty="0">
                <a:latin typeface="微软雅黑" pitchFamily="34" charset="-122"/>
                <a:ea typeface="微软雅黑" pitchFamily="34" charset="-122"/>
              </a:rPr>
              <a:t>，清晰明了地总结了老年综合评估的项目内容及操作</a:t>
            </a:r>
            <a:r>
              <a:rPr kumimoji="0" lang="zh-CN" altLang="en-US" sz="2400" dirty="0" smtClean="0">
                <a:latin typeface="微软雅黑" pitchFamily="34" charset="-122"/>
                <a:ea typeface="微软雅黑" pitchFamily="34" charset="-122"/>
              </a:rPr>
              <a:t>要点，广受好评。</a:t>
            </a:r>
            <a:endParaRPr kumimoji="0" lang="en-US" altLang="zh-CN" sz="2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10">
            <a:extLst>
              <a:ext uri="{FF2B5EF4-FFF2-40B4-BE49-F238E27FC236}">
                <a16:creationId xmlns:a16="http://schemas.microsoft.com/office/drawing/2014/main" xmlns="" id="{E63915DA-0425-459C-A1BD-4394F023F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83985"/>
            <a:ext cx="8064896" cy="523220"/>
          </a:xfrm>
          <a:prstGeom prst="rect">
            <a:avLst/>
          </a:prstGeom>
          <a:solidFill>
            <a:srgbClr val="95373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编制</a:t>
            </a:r>
            <a:r>
              <a:rPr lang="en-US" altLang="zh-CN" sz="2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2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老年综合评估主要评估量表操作手册</a:t>
            </a:r>
            <a:r>
              <a:rPr lang="en-US" altLang="zh-CN" sz="2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endParaRPr lang="zh-CN" altLang="en-US" sz="2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4" descr="82137cbb7aa02ce99d8b791d2e805d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1700808"/>
            <a:ext cx="2904579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693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内容占位符 2"/>
          <p:cNvSpPr>
            <a:spLocks noGrp="1"/>
          </p:cNvSpPr>
          <p:nvPr>
            <p:ph idx="1"/>
          </p:nvPr>
        </p:nvSpPr>
        <p:spPr>
          <a:xfrm>
            <a:off x="755576" y="1772816"/>
            <a:ext cx="7577138" cy="47577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组织</a:t>
            </a:r>
            <a:r>
              <a:rPr kumimoji="0" lang="zh-CN" altLang="en-US" sz="2400" dirty="0">
                <a:latin typeface="微软雅黑" pitchFamily="34" charset="-122"/>
                <a:ea typeface="微软雅黑" pitchFamily="34" charset="-122"/>
              </a:rPr>
              <a:t>科室医生根据我院及科室的实际情况，紧扣临床需求，编写了</a:t>
            </a:r>
            <a:r>
              <a:rPr kumimoji="0" lang="en-US" altLang="zh-CN" sz="2400" dirty="0"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0" lang="zh-CN" altLang="en-US" sz="2400" dirty="0">
                <a:latin typeface="微软雅黑" pitchFamily="34" charset="-122"/>
                <a:ea typeface="微软雅黑" pitchFamily="34" charset="-122"/>
              </a:rPr>
              <a:t>老年科临床工作手册</a:t>
            </a:r>
            <a:r>
              <a:rPr kumimoji="0" lang="en-US" altLang="zh-CN" sz="2400" dirty="0"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0" lang="zh-CN" altLang="en-US" sz="2400" dirty="0">
                <a:latin typeface="微软雅黑" pitchFamily="34" charset="-122"/>
                <a:ea typeface="微软雅黑" pitchFamily="34" charset="-122"/>
              </a:rPr>
              <a:t>，对科室工作进行标准化管理，同时也为轮转医生及培训学员提供理论支持。</a:t>
            </a:r>
            <a:endParaRPr kumimoji="0" lang="en-US" altLang="zh-CN" sz="2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10">
            <a:extLst>
              <a:ext uri="{FF2B5EF4-FFF2-40B4-BE49-F238E27FC236}">
                <a16:creationId xmlns:a16="http://schemas.microsoft.com/office/drawing/2014/main" xmlns="" id="{E63915DA-0425-459C-A1BD-4394F023F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83985"/>
            <a:ext cx="6984776" cy="584775"/>
          </a:xfrm>
          <a:prstGeom prst="rect">
            <a:avLst/>
          </a:prstGeom>
          <a:solidFill>
            <a:srgbClr val="95373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编写科室</a:t>
            </a:r>
            <a:r>
              <a:rPr lang="en-US" altLang="zh-CN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老年科临床工作手册</a:t>
            </a:r>
            <a:r>
              <a:rPr lang="en-US" altLang="zh-CN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endParaRPr lang="zh-CN" altLang="en-US" sz="3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803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内容占位符 2"/>
          <p:cNvSpPr>
            <a:spLocks noGrp="1"/>
          </p:cNvSpPr>
          <p:nvPr>
            <p:ph idx="1"/>
          </p:nvPr>
        </p:nvSpPr>
        <p:spPr>
          <a:xfrm>
            <a:off x="755576" y="1772816"/>
            <a:ext cx="7577138" cy="47577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kumimoji="0" lang="zh-CN" altLang="en-US" sz="2000" dirty="0">
                <a:latin typeface="微软雅黑" pitchFamily="34" charset="-122"/>
                <a:ea typeface="微软雅黑" pitchFamily="34" charset="-122"/>
              </a:rPr>
              <a:t>参加了生前预嘱推广协会和英国圣克里斯托弗护理院联合举办的“全民生命末期品质照护培训课程（</a:t>
            </a:r>
            <a:r>
              <a:rPr kumimoji="0" lang="en-US" altLang="zh-CN" sz="2000" dirty="0">
                <a:latin typeface="微软雅黑" pitchFamily="34" charset="-122"/>
                <a:ea typeface="微软雅黑" pitchFamily="34" charset="-122"/>
              </a:rPr>
              <a:t>QELCA</a:t>
            </a:r>
            <a:r>
              <a:rPr kumimoji="0" lang="zh-CN" altLang="en-US" sz="2000" dirty="0">
                <a:latin typeface="微软雅黑" pitchFamily="34" charset="-122"/>
                <a:ea typeface="微软雅黑" pitchFamily="34" charset="-122"/>
              </a:rPr>
              <a:t>）”并成为培训师，在院内外开展沙龙、主题活动及“死亡咖啡馆”等活动。</a:t>
            </a:r>
            <a:endParaRPr kumimoji="0"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kumimoji="0" lang="zh-CN" altLang="en-US" sz="2000" dirty="0">
                <a:latin typeface="微软雅黑" pitchFamily="34" charset="-122"/>
                <a:ea typeface="微软雅黑" pitchFamily="34" charset="-122"/>
              </a:rPr>
              <a:t>与生前预嘱推广协会合作，举办“关爱生命最后一程”主题活动、“安静种树”、世界缓和医疗日等公益活动。</a:t>
            </a:r>
            <a:endParaRPr kumimoji="0" lang="en-US" altLang="zh-CN" sz="1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10">
            <a:extLst>
              <a:ext uri="{FF2B5EF4-FFF2-40B4-BE49-F238E27FC236}">
                <a16:creationId xmlns:a16="http://schemas.microsoft.com/office/drawing/2014/main" xmlns="" id="{E63915DA-0425-459C-A1BD-4394F023F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83985"/>
            <a:ext cx="6696744" cy="584775"/>
          </a:xfrm>
          <a:prstGeom prst="rect">
            <a:avLst/>
          </a:prstGeom>
          <a:solidFill>
            <a:srgbClr val="95373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推广生前预嘱、安宁疗护与缓和医疗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9B3EF29-3187-48F7-B139-0A5022EA45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672"/>
          <a:stretch/>
        </p:blipFill>
        <p:spPr>
          <a:xfrm>
            <a:off x="6732240" y="4453853"/>
            <a:ext cx="2160240" cy="18342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BD4B3C7-36AD-4FFA-8B13-C383EF94C4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55" r="6322"/>
          <a:stretch/>
        </p:blipFill>
        <p:spPr>
          <a:xfrm>
            <a:off x="243408" y="4443313"/>
            <a:ext cx="2160240" cy="18448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6609777-E534-4A1C-B7FA-83FB9FD84A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3648" y="4443314"/>
            <a:ext cx="1844823" cy="184482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76233BE-289A-4B1C-8F3B-C086101A9A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11" r="4613"/>
          <a:stretch/>
        </p:blipFill>
        <p:spPr>
          <a:xfrm>
            <a:off x="4248471" y="4437112"/>
            <a:ext cx="2445712" cy="185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354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内容占位符 2"/>
          <p:cNvSpPr>
            <a:spLocks noGrp="1"/>
          </p:cNvSpPr>
          <p:nvPr>
            <p:ph idx="1"/>
          </p:nvPr>
        </p:nvSpPr>
        <p:spPr>
          <a:xfrm>
            <a:off x="467544" y="1628800"/>
            <a:ext cx="8676456" cy="47577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kumimoji="0" lang="zh-CN" altLang="en-US" sz="2400" dirty="0">
                <a:latin typeface="微软雅黑" pitchFamily="34" charset="-122"/>
                <a:ea typeface="微软雅黑" pitchFamily="34" charset="-122"/>
              </a:rPr>
              <a:t>开展“衰老体验课堂”，让他们穿上体验服，切实感受站立不稳、关节运动障碍、视物不清、听力下降等带来的不便。</a:t>
            </a:r>
            <a:endParaRPr kumimoji="0" lang="en-US" altLang="zh-CN" sz="240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kumimoji="0" lang="en-US" altLang="zh-CN" sz="2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10">
            <a:extLst>
              <a:ext uri="{FF2B5EF4-FFF2-40B4-BE49-F238E27FC236}">
                <a16:creationId xmlns:a16="http://schemas.microsoft.com/office/drawing/2014/main" xmlns="" id="{E63915DA-0425-459C-A1BD-4394F023F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83985"/>
            <a:ext cx="6696744" cy="584775"/>
          </a:xfrm>
          <a:prstGeom prst="rect">
            <a:avLst/>
          </a:prstGeom>
          <a:solidFill>
            <a:srgbClr val="95373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广泛开展衰老体验教育</a:t>
            </a:r>
          </a:p>
        </p:txBody>
      </p:sp>
      <p:pic>
        <p:nvPicPr>
          <p:cNvPr id="5" name="图片 4" descr="63c975c55c8f12a6dd566692438a3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068960"/>
            <a:ext cx="4427984" cy="3320988"/>
          </a:xfrm>
          <a:prstGeom prst="rect">
            <a:avLst/>
          </a:prstGeom>
        </p:spPr>
      </p:pic>
      <p:pic>
        <p:nvPicPr>
          <p:cNvPr id="6" name="图片 5" descr="d708a78061b72abaf8d70176b0ae59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7" y="3086960"/>
            <a:ext cx="4320481" cy="3240361"/>
          </a:xfrm>
          <a:prstGeom prst="rect">
            <a:avLst/>
          </a:prstGeom>
        </p:spPr>
      </p:pic>
      <p:pic>
        <p:nvPicPr>
          <p:cNvPr id="7" name="图片 6" descr="82600ae67adb74973a9a1ecf5412b8f.jpg"/>
          <p:cNvPicPr>
            <a:picLocks noChangeAspect="1"/>
          </p:cNvPicPr>
          <p:nvPr/>
        </p:nvPicPr>
        <p:blipFill>
          <a:blip r:embed="rId5" cstate="print">
            <a:lum bright="20000"/>
          </a:blip>
          <a:stretch>
            <a:fillRect/>
          </a:stretch>
        </p:blipFill>
        <p:spPr>
          <a:xfrm>
            <a:off x="6372200" y="2676014"/>
            <a:ext cx="2232248" cy="396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143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400" dirty="0" smtClean="0"/>
              <a:t>作为老年人才培训基地，接收中日友好医院、北京市第六医院、朝阳区六里屯医院、北京市社会福利院学员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zh-CN" altLang="en-US" sz="2400" dirty="0" smtClean="0"/>
              <a:t>定期教学查房，开展老年综合评估，对老年综合征患者进行干预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endParaRPr lang="en-US" altLang="zh-CN" sz="2400" dirty="0" smtClean="0"/>
          </a:p>
          <a:p>
            <a:pPr>
              <a:lnSpc>
                <a:spcPct val="150000"/>
              </a:lnSpc>
            </a:pPr>
            <a:endParaRPr lang="zh-CN" altLang="en-US" sz="2400" dirty="0" smtClean="0"/>
          </a:p>
        </p:txBody>
      </p:sp>
      <p:sp>
        <p:nvSpPr>
          <p:cNvPr id="4" name="矩形 10">
            <a:extLst>
              <a:ext uri="{FF2B5EF4-FFF2-40B4-BE49-F238E27FC236}">
                <a16:creationId xmlns="" xmlns:a16="http://schemas.microsoft.com/office/drawing/2014/main" id="{E63915DA-0425-459C-A1BD-4394F023FF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600508"/>
            <a:ext cx="6995120" cy="584775"/>
          </a:xfrm>
          <a:prstGeom prst="rect">
            <a:avLst/>
          </a:prstGeom>
          <a:solidFill>
            <a:srgbClr val="95373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</a:rPr>
              <a:t>拓宽专科辐射</a:t>
            </a:r>
            <a:r>
              <a:rPr lang="zh-CN" altLang="en-US" sz="3200" dirty="0" smtClean="0">
                <a:solidFill>
                  <a:schemeClr val="bg1"/>
                </a:solidFill>
              </a:rPr>
              <a:t>范围</a:t>
            </a:r>
            <a:endParaRPr lang="zh-CN" altLang="en-US" sz="3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4" descr="260c63b2acc8264aa8d0195456bb2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501008"/>
            <a:ext cx="2376264" cy="3168352"/>
          </a:xfrm>
          <a:prstGeom prst="rect">
            <a:avLst/>
          </a:prstGeom>
        </p:spPr>
      </p:pic>
      <p:pic>
        <p:nvPicPr>
          <p:cNvPr id="6" name="图片 5" descr="a6debf71442845bdb8b3ed49e2878b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3573016"/>
            <a:ext cx="3923928" cy="2942946"/>
          </a:xfrm>
          <a:prstGeom prst="rect">
            <a:avLst/>
          </a:prstGeom>
        </p:spPr>
      </p:pic>
      <p:pic>
        <p:nvPicPr>
          <p:cNvPr id="7" name="图片 6" descr="e1f04af0aed169217220f85d08f34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3573016"/>
            <a:ext cx="3779912" cy="283493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微信图片_201807121213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36925"/>
            <a:ext cx="9144000" cy="6121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1700808"/>
            <a:ext cx="8507288" cy="4525963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zh-CN" altLang="en-US" sz="2400" dirty="0">
                <a:latin typeface="微软雅黑"/>
                <a:ea typeface="微软雅黑"/>
                <a:cs typeface="微软雅黑"/>
              </a:rPr>
              <a:t>中国老年医学学会首批老年医学培训基地</a:t>
            </a:r>
            <a:endParaRPr lang="en-US" altLang="zh-CN" sz="2400" dirty="0">
              <a:latin typeface="微软雅黑"/>
              <a:ea typeface="微软雅黑"/>
              <a:cs typeface="微软雅黑"/>
            </a:endParaRPr>
          </a:p>
          <a:p>
            <a:pPr>
              <a:spcAft>
                <a:spcPts val="1800"/>
              </a:spcAft>
            </a:pP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北京市老年人才培训基地</a:t>
            </a:r>
            <a:endParaRPr lang="en-US" altLang="zh-CN" sz="2400" dirty="0">
              <a:latin typeface="微软雅黑"/>
              <a:ea typeface="微软雅黑"/>
              <a:cs typeface="微软雅黑"/>
            </a:endParaRPr>
          </a:p>
          <a:p>
            <a:pPr>
              <a:spcAft>
                <a:spcPts val="1800"/>
              </a:spcAft>
            </a:pPr>
            <a:r>
              <a:rPr lang="zh-CN" altLang="en-US" sz="2400" dirty="0">
                <a:latin typeface="微软雅黑"/>
                <a:ea typeface="微软雅黑"/>
                <a:cs typeface="微软雅黑"/>
              </a:rPr>
              <a:t>首都医科大学老年医学系成员单位</a:t>
            </a:r>
            <a:endParaRPr lang="en-US" altLang="zh-CN" sz="2400" dirty="0">
              <a:latin typeface="微软雅黑"/>
              <a:ea typeface="微软雅黑"/>
              <a:cs typeface="微软雅黑"/>
            </a:endParaRPr>
          </a:p>
          <a:p>
            <a:pPr>
              <a:spcAft>
                <a:spcPts val="1800"/>
              </a:spcAft>
            </a:pPr>
            <a:r>
              <a:rPr lang="zh-CN" altLang="en-US" sz="2400" dirty="0">
                <a:latin typeface="微软雅黑"/>
                <a:ea typeface="微软雅黑"/>
                <a:cs typeface="微软雅黑"/>
              </a:rPr>
              <a:t>北京市属医院医学人文建设示范科室（首批</a:t>
            </a:r>
            <a:r>
              <a:rPr lang="zh-CN" altLang="en-US" sz="2400" dirty="0" smtClean="0">
                <a:latin typeface="微软雅黑"/>
                <a:ea typeface="微软雅黑"/>
                <a:cs typeface="微软雅黑"/>
              </a:rPr>
              <a:t>）</a:t>
            </a:r>
            <a:endParaRPr lang="en-US" altLang="zh-CN" sz="2400" dirty="0" smtClean="0">
              <a:latin typeface="微软雅黑"/>
              <a:ea typeface="微软雅黑"/>
              <a:cs typeface="微软雅黑"/>
            </a:endParaRPr>
          </a:p>
          <a:p>
            <a:pPr>
              <a:spcAft>
                <a:spcPts val="1800"/>
              </a:spcAft>
            </a:pPr>
            <a:r>
              <a:rPr lang="zh-CN" altLang="en-US" sz="2400" dirty="0" smtClean="0">
                <a:latin typeface="微软雅黑"/>
                <a:ea typeface="微软雅黑"/>
                <a:cs typeface="微软雅黑"/>
              </a:rPr>
              <a:t>老年综合评估专项培训示范基地</a:t>
            </a:r>
            <a:endParaRPr lang="en-US" altLang="zh-CN" sz="2400" dirty="0">
              <a:latin typeface="微软雅黑"/>
              <a:ea typeface="微软雅黑"/>
              <a:cs typeface="微软雅黑"/>
            </a:endParaRPr>
          </a:p>
          <a:p>
            <a:pPr>
              <a:spcAft>
                <a:spcPts val="1800"/>
              </a:spcAft>
            </a:pPr>
            <a:r>
              <a:rPr lang="zh-CN" altLang="en-US" sz="2400" dirty="0">
                <a:latin typeface="微软雅黑"/>
                <a:ea typeface="微软雅黑"/>
                <a:cs typeface="微软雅黑"/>
              </a:rPr>
              <a:t>中华护理学会老年专科护士临床教学基地</a:t>
            </a:r>
            <a:endParaRPr lang="en-US" altLang="zh-CN" sz="2400" dirty="0">
              <a:latin typeface="微软雅黑"/>
              <a:ea typeface="微软雅黑"/>
              <a:cs typeface="微软雅黑"/>
            </a:endParaRPr>
          </a:p>
          <a:p>
            <a:pPr>
              <a:spcAft>
                <a:spcPts val="1800"/>
              </a:spcAft>
            </a:pPr>
            <a:r>
              <a:rPr lang="zh-CN" altLang="en-US" sz="2400" dirty="0">
                <a:latin typeface="微软雅黑"/>
                <a:ea typeface="微软雅黑"/>
                <a:cs typeface="微软雅黑"/>
              </a:rPr>
              <a:t>北京护理学会老年专科护士培训基地</a:t>
            </a:r>
            <a:endParaRPr lang="en-US" altLang="zh-CN" sz="24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467544" y="476672"/>
            <a:ext cx="2952328" cy="830997"/>
          </a:xfrm>
          <a:prstGeom prst="rect">
            <a:avLst/>
          </a:prstGeom>
          <a:solidFill>
            <a:srgbClr val="95373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基地</a:t>
            </a:r>
            <a:r>
              <a:rPr lang="zh-CN" altLang="en-US" sz="4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概况</a:t>
            </a:r>
            <a:endParaRPr lang="zh-CN" altLang="en-US" sz="4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209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/>
                <a:ea typeface="微软雅黑"/>
                <a:cs typeface="微软雅黑"/>
              </a:rPr>
              <a:t>床位</a:t>
            </a:r>
            <a:r>
              <a:rPr lang="en-US" altLang="zh-CN" sz="2400" dirty="0">
                <a:latin typeface="微软雅黑"/>
                <a:ea typeface="微软雅黑"/>
                <a:cs typeface="微软雅黑"/>
              </a:rPr>
              <a:t>62</a:t>
            </a:r>
            <a:r>
              <a:rPr lang="zh-CN" altLang="en-US" sz="2400" dirty="0">
                <a:latin typeface="微软雅黑"/>
                <a:ea typeface="微软雅黑"/>
                <a:cs typeface="微软雅黑"/>
              </a:rPr>
              <a:t>张、有独立的专科及专家门诊、功能</a:t>
            </a:r>
            <a:r>
              <a:rPr lang="zh-CN" altLang="en-US" sz="2400" dirty="0" smtClean="0">
                <a:latin typeface="微软雅黑"/>
                <a:ea typeface="微软雅黑"/>
                <a:cs typeface="微软雅黑"/>
              </a:rPr>
              <a:t>检查室、老年综合评估室等</a:t>
            </a:r>
            <a:endParaRPr lang="en-US" altLang="zh-CN" sz="2400" dirty="0">
              <a:latin typeface="微软雅黑"/>
              <a:ea typeface="微软雅黑"/>
              <a:cs typeface="微软雅黑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/>
                <a:ea typeface="微软雅黑"/>
                <a:cs typeface="微软雅黑"/>
              </a:rPr>
              <a:t>年门诊量</a:t>
            </a:r>
            <a:r>
              <a:rPr lang="en-US" altLang="zh-CN" sz="2400" dirty="0">
                <a:latin typeface="微软雅黑"/>
                <a:ea typeface="微软雅黑"/>
                <a:cs typeface="微软雅黑"/>
              </a:rPr>
              <a:t>38000</a:t>
            </a:r>
            <a:r>
              <a:rPr lang="zh-CN" altLang="en-US" sz="2400" dirty="0">
                <a:latin typeface="微软雅黑"/>
                <a:ea typeface="微软雅黑"/>
                <a:cs typeface="微软雅黑"/>
              </a:rPr>
              <a:t>人次，年收住院病人数近</a:t>
            </a:r>
            <a:r>
              <a:rPr lang="en-US" altLang="zh-CN" sz="2400" dirty="0">
                <a:latin typeface="微软雅黑"/>
                <a:ea typeface="微软雅黑"/>
                <a:cs typeface="微软雅黑"/>
              </a:rPr>
              <a:t>2000</a:t>
            </a:r>
            <a:r>
              <a:rPr lang="zh-CN" altLang="en-US" sz="2400" dirty="0">
                <a:latin typeface="微软雅黑"/>
                <a:ea typeface="微软雅黑"/>
                <a:cs typeface="微软雅黑"/>
              </a:rPr>
              <a:t>人次，承担北京市干部保健任务</a:t>
            </a:r>
            <a:endParaRPr lang="en-US" altLang="zh-CN" sz="2400" dirty="0">
              <a:latin typeface="微软雅黑"/>
              <a:ea typeface="微软雅黑"/>
              <a:cs typeface="微软雅黑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/>
                <a:ea typeface="微软雅黑"/>
                <a:cs typeface="微软雅黑"/>
              </a:rPr>
              <a:t>每年均成功救治大量老年疑难病和急危重症患者</a:t>
            </a:r>
            <a:endParaRPr lang="en-US" altLang="zh-CN" sz="2400" dirty="0">
              <a:latin typeface="微软雅黑"/>
              <a:ea typeface="微软雅黑"/>
              <a:cs typeface="微软雅黑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/>
                <a:ea typeface="微软雅黑"/>
                <a:cs typeface="微软雅黑"/>
              </a:rPr>
              <a:t>科研工作稳步发展，近年在核心期刊发表科研教学论文百余篇、</a:t>
            </a:r>
            <a:r>
              <a:rPr lang="en-US" altLang="zh-CN" sz="2400" dirty="0">
                <a:latin typeface="微软雅黑"/>
                <a:ea typeface="微软雅黑"/>
                <a:cs typeface="微软雅黑"/>
              </a:rPr>
              <a:t>SCI</a:t>
            </a:r>
            <a:r>
              <a:rPr lang="zh-CN" altLang="en-US" sz="2400" dirty="0">
                <a:latin typeface="微软雅黑"/>
                <a:ea typeface="微软雅黑"/>
                <a:cs typeface="微软雅黑"/>
              </a:rPr>
              <a:t>论文数十篇</a:t>
            </a:r>
            <a:endParaRPr lang="en-US" altLang="zh-CN" sz="2400" dirty="0">
              <a:latin typeface="微软雅黑"/>
              <a:ea typeface="微软雅黑"/>
              <a:cs typeface="微软雅黑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/>
                <a:ea typeface="微软雅黑"/>
                <a:cs typeface="微软雅黑"/>
              </a:rPr>
              <a:t>承担、参与部级、市级、局级科研课题十余项。</a:t>
            </a:r>
            <a:endParaRPr kumimoji="1" lang="zh-CN" altLang="en-US" dirty="0"/>
          </a:p>
        </p:txBody>
      </p:sp>
      <p:sp>
        <p:nvSpPr>
          <p:cNvPr id="5" name="矩形 10"/>
          <p:cNvSpPr>
            <a:spLocks noChangeArrowheads="1"/>
          </p:cNvSpPr>
          <p:nvPr/>
        </p:nvSpPr>
        <p:spPr bwMode="auto">
          <a:xfrm>
            <a:off x="395536" y="404664"/>
            <a:ext cx="2736304" cy="830997"/>
          </a:xfrm>
          <a:prstGeom prst="rect">
            <a:avLst/>
          </a:prstGeom>
          <a:solidFill>
            <a:srgbClr val="95373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4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基地</a:t>
            </a:r>
            <a:r>
              <a:rPr lang="zh-CN" altLang="en-US" sz="4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概况</a:t>
            </a:r>
            <a:endParaRPr lang="zh-CN" altLang="en-US" sz="4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880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内容占位符 2"/>
          <p:cNvSpPr>
            <a:spLocks noGrp="1"/>
          </p:cNvSpPr>
          <p:nvPr>
            <p:ph idx="1"/>
          </p:nvPr>
        </p:nvSpPr>
        <p:spPr>
          <a:xfrm>
            <a:off x="755576" y="1628800"/>
            <a:ext cx="7577138" cy="47577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微软雅黑"/>
                <a:ea typeface="微软雅黑"/>
                <a:cs typeface="微软雅黑"/>
              </a:rPr>
              <a:t>打造</a:t>
            </a:r>
            <a:r>
              <a:rPr lang="zh-CN" altLang="en-US" sz="2000" dirty="0" smtClean="0">
                <a:latin typeface="微软雅黑"/>
                <a:ea typeface="微软雅黑"/>
                <a:cs typeface="微软雅黑"/>
              </a:rPr>
              <a:t>了老年呼吸系统疾病、老年记忆、老年衰弱、老年综合评估等特色</a:t>
            </a:r>
            <a:r>
              <a:rPr lang="zh-CN" altLang="en-US" sz="2000" dirty="0" smtClean="0">
                <a:latin typeface="微软雅黑"/>
                <a:ea typeface="微软雅黑"/>
                <a:cs typeface="微软雅黑"/>
              </a:rPr>
              <a:t>专业</a:t>
            </a:r>
            <a:endParaRPr kumimoji="0"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kumimoji="0" lang="zh-CN" altLang="en-US" sz="2000" dirty="0">
                <a:latin typeface="微软雅黑" pitchFamily="34" charset="-122"/>
                <a:ea typeface="微软雅黑" pitchFamily="34" charset="-122"/>
              </a:rPr>
              <a:t>在临床工作中开展专业组查房、多学科讨论，整体化全人管理。</a:t>
            </a:r>
            <a:endParaRPr kumimoji="0" lang="en-US" altLang="zh-CN" sz="2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10">
            <a:extLst>
              <a:ext uri="{FF2B5EF4-FFF2-40B4-BE49-F238E27FC236}">
                <a16:creationId xmlns:a16="http://schemas.microsoft.com/office/drawing/2014/main" xmlns="" id="{E63915DA-0425-459C-A1BD-4394F023F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404664"/>
            <a:ext cx="3096344" cy="830997"/>
          </a:xfrm>
          <a:prstGeom prst="rect">
            <a:avLst/>
          </a:prstGeom>
          <a:solidFill>
            <a:srgbClr val="95373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4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基地特色</a:t>
            </a:r>
            <a:endParaRPr lang="zh-CN" altLang="en-US" sz="4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图示 4">
            <a:extLst>
              <a:ext uri="{FF2B5EF4-FFF2-40B4-BE49-F238E27FC236}">
                <a16:creationId xmlns:a16="http://schemas.microsoft.com/office/drawing/2014/main" xmlns="" id="{F713B59E-E857-4CCF-81E7-3C682BFF18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200985486"/>
              </p:ext>
            </p:extLst>
          </p:nvPr>
        </p:nvGraphicFramePr>
        <p:xfrm>
          <a:off x="251520" y="3356992"/>
          <a:ext cx="4968552" cy="324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7DA3323-23C5-4D82-91E1-E563E7CE3C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3573016"/>
            <a:ext cx="3591232" cy="269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110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内容占位符 2"/>
          <p:cNvSpPr>
            <a:spLocks noGrp="1"/>
          </p:cNvSpPr>
          <p:nvPr>
            <p:ph idx="1"/>
          </p:nvPr>
        </p:nvSpPr>
        <p:spPr>
          <a:xfrm>
            <a:off x="539552" y="1700808"/>
            <a:ext cx="3616698" cy="47577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kumimoji="0" lang="zh-CN" altLang="en-US" sz="2000" dirty="0">
                <a:latin typeface="微软雅黑" pitchFamily="34" charset="-122"/>
                <a:ea typeface="微软雅黑" pitchFamily="34" charset="-122"/>
              </a:rPr>
              <a:t>科室开展了衰弱及肌少症门诊、老年呼吸门诊、老年记忆共同照护门诊及老年综合评估多学科团队门诊等，对老年患者进行综合评估及全人、全程的管理。</a:t>
            </a:r>
            <a:endParaRPr kumimoji="0" lang="en-US" altLang="zh-CN" sz="2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10">
            <a:extLst>
              <a:ext uri="{FF2B5EF4-FFF2-40B4-BE49-F238E27FC236}">
                <a16:creationId xmlns:a16="http://schemas.microsoft.com/office/drawing/2014/main" xmlns="" id="{E63915DA-0425-459C-A1BD-4394F023F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83985"/>
            <a:ext cx="5328592" cy="584775"/>
          </a:xfrm>
          <a:prstGeom prst="rect">
            <a:avLst/>
          </a:prstGeom>
          <a:solidFill>
            <a:srgbClr val="95373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老年医学特色门诊蓬勃发展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D4BB41C-9178-471D-9275-910A0959A89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492896"/>
            <a:ext cx="3060340" cy="302433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EDC9F00-5E60-4E32-90C3-70DF4612DD2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4581128"/>
            <a:ext cx="2504977" cy="187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494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484784"/>
            <a:ext cx="8280151" cy="5373216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Aft>
                <a:spcPts val="600"/>
              </a:spcAft>
            </a:pPr>
            <a:r>
              <a:rPr kumimoji="0" lang="zh-CN" altLang="en-US" sz="1900" dirty="0">
                <a:latin typeface="微软雅黑" pitchFamily="34" charset="-122"/>
                <a:ea typeface="微软雅黑" pitchFamily="34" charset="-122"/>
              </a:rPr>
              <a:t>选送各级医护人员数十人次参加学术会议、科研培训、进修学习等，显著提升了科室人员的学术水平、扩大了科室影响力</a:t>
            </a:r>
            <a:endParaRPr kumimoji="0" lang="en-US" altLang="zh-CN" sz="1900" dirty="0">
              <a:latin typeface="微软雅黑" pitchFamily="34" charset="-122"/>
              <a:ea typeface="微软雅黑" pitchFamily="34" charset="-122"/>
            </a:endParaRP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kumimoji="0" lang="zh-CN" altLang="en-US" sz="1400" dirty="0">
                <a:latin typeface="微软雅黑" pitchFamily="34" charset="-122"/>
                <a:ea typeface="微软雅黑" pitchFamily="34" charset="-122"/>
              </a:rPr>
              <a:t>中国国际衰弱大会</a:t>
            </a:r>
            <a:endParaRPr kumimoji="0" lang="en-US" altLang="zh-CN" sz="1400" dirty="0">
              <a:latin typeface="微软雅黑" pitchFamily="34" charset="-122"/>
              <a:ea typeface="微软雅黑" pitchFamily="34" charset="-122"/>
            </a:endParaRP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kumimoji="0" lang="zh-CN" altLang="en-US" sz="1400" dirty="0">
                <a:latin typeface="微软雅黑" pitchFamily="34" charset="-122"/>
                <a:ea typeface="微软雅黑" pitchFamily="34" charset="-122"/>
              </a:rPr>
              <a:t>中华医学会第</a:t>
            </a:r>
            <a:r>
              <a:rPr kumimoji="0" lang="en-US" altLang="zh-CN" sz="1400" dirty="0">
                <a:latin typeface="微软雅黑" pitchFamily="34" charset="-122"/>
                <a:ea typeface="微软雅黑" pitchFamily="34" charset="-122"/>
              </a:rPr>
              <a:t>16</a:t>
            </a:r>
            <a:r>
              <a:rPr kumimoji="0" lang="zh-CN" altLang="en-US" sz="1400" dirty="0">
                <a:latin typeface="微软雅黑" pitchFamily="34" charset="-122"/>
                <a:ea typeface="微软雅黑" pitchFamily="34" charset="-122"/>
              </a:rPr>
              <a:t>次全国老年医学学术年会</a:t>
            </a:r>
            <a:endParaRPr kumimoji="0" lang="en-US" altLang="zh-CN" sz="1400" dirty="0">
              <a:latin typeface="微软雅黑" pitchFamily="34" charset="-122"/>
              <a:ea typeface="微软雅黑" pitchFamily="34" charset="-122"/>
            </a:endParaRP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kumimoji="0" lang="zh-CN" altLang="en-US" sz="1400" dirty="0">
                <a:latin typeface="微软雅黑" pitchFamily="34" charset="-122"/>
                <a:ea typeface="微软雅黑" pitchFamily="34" charset="-122"/>
              </a:rPr>
              <a:t>中国老年医学学会老年呼吸病学年会</a:t>
            </a:r>
            <a:endParaRPr kumimoji="0" lang="en-US" altLang="zh-CN" sz="1400" dirty="0">
              <a:latin typeface="微软雅黑" pitchFamily="34" charset="-122"/>
              <a:ea typeface="微软雅黑" pitchFamily="34" charset="-122"/>
            </a:endParaRP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kumimoji="0" lang="zh-CN" altLang="en-US" sz="1400" dirty="0">
                <a:latin typeface="微软雅黑" pitchFamily="34" charset="-122"/>
                <a:ea typeface="微软雅黑" pitchFamily="34" charset="-122"/>
              </a:rPr>
              <a:t>内科年会、全科医学年会</a:t>
            </a:r>
            <a:endParaRPr kumimoji="0" lang="en-US" altLang="zh-CN" sz="1400" dirty="0">
              <a:latin typeface="微软雅黑" pitchFamily="34" charset="-122"/>
              <a:ea typeface="微软雅黑" pitchFamily="34" charset="-122"/>
            </a:endParaRP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kumimoji="0" lang="zh-CN" altLang="en-US" sz="1400" dirty="0">
                <a:latin typeface="微软雅黑" pitchFamily="34" charset="-122"/>
                <a:ea typeface="微软雅黑" pitchFamily="34" charset="-122"/>
              </a:rPr>
              <a:t>老年医学临床实践技能高级研修班</a:t>
            </a:r>
            <a:endParaRPr kumimoji="0" lang="en-US" altLang="zh-CN" sz="1400" dirty="0">
              <a:latin typeface="微软雅黑" pitchFamily="34" charset="-122"/>
              <a:ea typeface="微软雅黑" pitchFamily="34" charset="-122"/>
            </a:endParaRP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kumimoji="0" lang="zh-CN" altLang="en-US" sz="1400" dirty="0">
                <a:latin typeface="微软雅黑" pitchFamily="34" charset="-122"/>
                <a:ea typeface="微软雅黑" pitchFamily="34" charset="-122"/>
              </a:rPr>
              <a:t>中华护理学会第</a:t>
            </a:r>
            <a:r>
              <a:rPr kumimoji="0" lang="en-US" altLang="zh-CN" sz="1400" dirty="0">
                <a:latin typeface="微软雅黑" pitchFamily="34" charset="-122"/>
                <a:ea typeface="微软雅黑" pitchFamily="34" charset="-122"/>
              </a:rPr>
              <a:t>22</a:t>
            </a:r>
            <a:r>
              <a:rPr kumimoji="0" lang="zh-CN" altLang="en-US" sz="1400" dirty="0">
                <a:latin typeface="微软雅黑" pitchFamily="34" charset="-122"/>
                <a:ea typeface="微软雅黑" pitchFamily="34" charset="-122"/>
              </a:rPr>
              <a:t>届全国老年护理学术交流会</a:t>
            </a:r>
            <a:r>
              <a:rPr kumimoji="0" lang="zh-CN" altLang="en-US" sz="1400" dirty="0" smtClean="0">
                <a:latin typeface="微软雅黑" pitchFamily="34" charset="-122"/>
                <a:ea typeface="微软雅黑" pitchFamily="34" charset="-122"/>
              </a:rPr>
              <a:t>。</a:t>
            </a:r>
          </a:p>
        </p:txBody>
      </p:sp>
      <p:sp>
        <p:nvSpPr>
          <p:cNvPr id="4" name="矩形 10">
            <a:extLst>
              <a:ext uri="{FF2B5EF4-FFF2-40B4-BE49-F238E27FC236}">
                <a16:creationId xmlns:a16="http://schemas.microsoft.com/office/drawing/2014/main" xmlns="" id="{14A3F26D-0DEC-4C8C-9E9D-FA67B78FA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83985"/>
            <a:ext cx="5616624" cy="584775"/>
          </a:xfrm>
          <a:prstGeom prst="rect">
            <a:avLst/>
          </a:prstGeom>
          <a:solidFill>
            <a:srgbClr val="95373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加大老年医学人才队伍的培养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0A752A1-45E6-4481-97C3-C0FFC41BCFD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2492896"/>
            <a:ext cx="3704500" cy="21524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内容占位符 2"/>
          <p:cNvSpPr>
            <a:spLocks noGrp="1"/>
          </p:cNvSpPr>
          <p:nvPr>
            <p:ph idx="1"/>
          </p:nvPr>
        </p:nvSpPr>
        <p:spPr>
          <a:xfrm>
            <a:off x="755576" y="1695598"/>
            <a:ext cx="7577138" cy="47577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参加科技部课题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项</a:t>
            </a:r>
            <a:endParaRPr lang="en-US" altLang="zh-CN" sz="24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4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4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4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市、局级课题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余项，校、院级课题多项</a:t>
            </a: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衰弱评估及干预对老年慢性阻塞性肺疾病患者预后的影响</a:t>
            </a: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老年综合评估对围手术期老年患者术后发生不良事件的预测效能</a:t>
            </a: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型糖尿病对患者肺功能的影响等获</a:t>
            </a:r>
            <a:r>
              <a:rPr kumimoji="0" lang="zh-CN" altLang="en-US" sz="1800" dirty="0">
                <a:latin typeface="微软雅黑" pitchFamily="34" charset="-122"/>
                <a:ea typeface="微软雅黑" pitchFamily="34" charset="-122"/>
              </a:rPr>
              <a:t>批国家自然科学基金</a:t>
            </a:r>
            <a:r>
              <a:rPr kumimoji="0" lang="en-US" altLang="zh-CN" sz="1800" dirty="0">
                <a:latin typeface="微软雅黑" pitchFamily="34" charset="-122"/>
                <a:ea typeface="微软雅黑" pitchFamily="34" charset="-122"/>
              </a:rPr>
              <a:t>1</a:t>
            </a:r>
            <a:r>
              <a:rPr kumimoji="0" lang="zh-CN" altLang="en-US" sz="1800" dirty="0">
                <a:latin typeface="微软雅黑" pitchFamily="34" charset="-122"/>
                <a:ea typeface="微软雅黑" pitchFamily="34" charset="-122"/>
              </a:rPr>
              <a:t>项</a:t>
            </a:r>
            <a:endParaRPr kumimoji="0" lang="en-US" altLang="zh-CN" sz="180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kumimoji="0" lang="en-US" altLang="zh-CN" sz="2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10">
            <a:extLst>
              <a:ext uri="{FF2B5EF4-FFF2-40B4-BE49-F238E27FC236}">
                <a16:creationId xmlns:a16="http://schemas.microsoft.com/office/drawing/2014/main" xmlns="" id="{E63915DA-0425-459C-A1BD-4394F023F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83985"/>
            <a:ext cx="5904656" cy="584775"/>
          </a:xfrm>
          <a:prstGeom prst="rect">
            <a:avLst/>
          </a:prstGeom>
          <a:solidFill>
            <a:srgbClr val="95373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开展多项老年医学相关研究课题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2FDBAF2-B585-4972-9B51-1017E25A3D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279" t="4850" r="4551" b="34250"/>
          <a:stretch/>
        </p:blipFill>
        <p:spPr>
          <a:xfrm>
            <a:off x="4572000" y="-1467544"/>
            <a:ext cx="2520281" cy="356527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783E78E-88E2-44D1-8A74-AD0A1A220A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9973" b="24725"/>
          <a:stretch/>
        </p:blipFill>
        <p:spPr>
          <a:xfrm>
            <a:off x="5148064" y="-603448"/>
            <a:ext cx="2540950" cy="359112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AAB7682-4DE6-4518-936B-8C5B386B3F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5900" b="29000"/>
          <a:stretch/>
        </p:blipFill>
        <p:spPr>
          <a:xfrm>
            <a:off x="5364088" y="-531440"/>
            <a:ext cx="2532944" cy="35686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79F3D62-CB04-4FBE-944E-A36AB3F2F6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4851" b="29000"/>
          <a:stretch/>
        </p:blipFill>
        <p:spPr>
          <a:xfrm>
            <a:off x="2915816" y="-1107504"/>
            <a:ext cx="2508415" cy="359112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A03A93A-8404-40F1-A41E-B9A1582ABB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4551" t="5900" r="4551" b="35300"/>
          <a:stretch/>
        </p:blipFill>
        <p:spPr>
          <a:xfrm>
            <a:off x="2483768" y="-819472"/>
            <a:ext cx="2532944" cy="35461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51D61B7-06D5-498B-AF66-1CF60BE5F91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t="15350" b="16400"/>
          <a:stretch/>
        </p:blipFill>
        <p:spPr>
          <a:xfrm>
            <a:off x="6372200" y="476672"/>
            <a:ext cx="2303051" cy="340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82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内容占位符 2"/>
          <p:cNvSpPr>
            <a:spLocks noGrp="1"/>
          </p:cNvSpPr>
          <p:nvPr>
            <p:ph idx="1"/>
          </p:nvPr>
        </p:nvSpPr>
        <p:spPr>
          <a:xfrm>
            <a:off x="395536" y="1556792"/>
            <a:ext cx="7992888" cy="47577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在国际、国内发表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SCI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论文及核心期刊论文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40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余篇</a:t>
            </a:r>
            <a:endParaRPr lang="en-US" altLang="zh-CN" sz="24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kumimoji="0" lang="en-US" altLang="zh-CN" sz="2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10">
            <a:extLst>
              <a:ext uri="{FF2B5EF4-FFF2-40B4-BE49-F238E27FC236}">
                <a16:creationId xmlns:a16="http://schemas.microsoft.com/office/drawing/2014/main" xmlns="" id="{E63915DA-0425-459C-A1BD-4394F023F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640310"/>
            <a:ext cx="5904656" cy="584775"/>
          </a:xfrm>
          <a:prstGeom prst="rect">
            <a:avLst/>
          </a:prstGeom>
          <a:solidFill>
            <a:srgbClr val="95373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开展多项老年医学相关研究课题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7C12F5A-B567-48EE-94C6-F369CABECA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5900" b="33200"/>
          <a:stretch/>
        </p:blipFill>
        <p:spPr>
          <a:xfrm>
            <a:off x="7559618" y="2681536"/>
            <a:ext cx="3168763" cy="417646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EC1E715-887F-4D24-BF2C-095F5490C9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4851" b="33200"/>
          <a:stretch/>
        </p:blipFill>
        <p:spPr>
          <a:xfrm>
            <a:off x="3707904" y="2609528"/>
            <a:ext cx="3168763" cy="42484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F34CA6-A433-4E82-8E15-9DC81AE0C5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4851" b="33200"/>
          <a:stretch/>
        </p:blipFill>
        <p:spPr>
          <a:xfrm>
            <a:off x="6228184" y="3429000"/>
            <a:ext cx="3168763" cy="424847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5B983F17-C79A-43E1-A721-33E1D385C1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4851" b="33200"/>
          <a:stretch/>
        </p:blipFill>
        <p:spPr>
          <a:xfrm>
            <a:off x="1403648" y="3356992"/>
            <a:ext cx="3168763" cy="42484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57E30AF-0791-4B13-A55B-C6C6119801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4850" b="35300"/>
          <a:stretch/>
        </p:blipFill>
        <p:spPr>
          <a:xfrm>
            <a:off x="2915816" y="2753544"/>
            <a:ext cx="3168763" cy="410445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7959D2F-B370-4034-AF6C-2E86C98D4A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t="4850" b="31100"/>
          <a:stretch/>
        </p:blipFill>
        <p:spPr>
          <a:xfrm>
            <a:off x="2987824" y="3284984"/>
            <a:ext cx="3168763" cy="439248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087083F-9734-4E75-890D-14E59A882F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t="4851" b="33200"/>
          <a:stretch/>
        </p:blipFill>
        <p:spPr>
          <a:xfrm>
            <a:off x="3851920" y="4005064"/>
            <a:ext cx="3168763" cy="42484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3336ECC-B945-4E1B-9E99-43A5449B797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/>
          <a:srcRect t="17413" b="17413"/>
          <a:stretch/>
        </p:blipFill>
        <p:spPr>
          <a:xfrm>
            <a:off x="4853910" y="2276872"/>
            <a:ext cx="3168763" cy="4469672"/>
          </a:xfrm>
          <a:prstGeom prst="rect">
            <a:avLst/>
          </a:prstGeom>
        </p:spPr>
      </p:pic>
      <p:pic>
        <p:nvPicPr>
          <p:cNvPr id="12" name="内容占位符 1">
            <a:extLst>
              <a:ext uri="{FF2B5EF4-FFF2-40B4-BE49-F238E27FC236}">
                <a16:creationId xmlns:a16="http://schemas.microsoft.com/office/drawing/2014/main" xmlns="" id="{16A4D830-51CD-485E-B397-BB035488B3E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4932040" y="2636912"/>
            <a:ext cx="3896365" cy="475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xmlns="" val="18582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55576" y="1628800"/>
            <a:ext cx="7577138" cy="47577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2019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年由我科牵头，中国老年医学学会、北京市朝阳区卫生健康委员会、北京市朝阳区老龄工作委员会共同举办的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老年共病管理与照护学习班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》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在北京市亮马河会议中心顺利召开，反响良好。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600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6" name="矩形 10">
            <a:extLst>
              <a:ext uri="{FF2B5EF4-FFF2-40B4-BE49-F238E27FC236}">
                <a16:creationId xmlns:a16="http://schemas.microsoft.com/office/drawing/2014/main" xmlns="" id="{85664354-82EC-4BEC-876A-39C16636F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83985"/>
            <a:ext cx="7200800" cy="584775"/>
          </a:xfrm>
          <a:prstGeom prst="rect">
            <a:avLst/>
          </a:prstGeom>
          <a:solidFill>
            <a:srgbClr val="95373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举办各级老年医学相关继续教育学习班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3DBF580-6061-41C2-AC8B-B4E93DA5FF8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8582" y="3068960"/>
            <a:ext cx="2682899" cy="36776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病例讨论10-25 V2">
  <a:themeElements>
    <a:clrScheme name="华丽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病例讨论10-25 V2.thmx</Template>
  <TotalTime>24579</TotalTime>
  <Words>844</Words>
  <Application>Microsoft Office PowerPoint</Application>
  <PresentationFormat>全屏显示(4:3)</PresentationFormat>
  <Paragraphs>91</Paragraphs>
  <Slides>17</Slides>
  <Notes>13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18" baseType="lpstr">
      <vt:lpstr>病例讨论10-25 V2</vt:lpstr>
      <vt:lpstr> 北京朝阳医院老年基地简介 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拓宽专科辐射范围</vt:lpstr>
      <vt:lpstr>幻灯片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rainbow</dc:creator>
  <cp:lastModifiedBy>rainbow</cp:lastModifiedBy>
  <cp:revision>1647</cp:revision>
  <dcterms:created xsi:type="dcterms:W3CDTF">2016-07-31T09:34:36Z</dcterms:created>
  <dcterms:modified xsi:type="dcterms:W3CDTF">2021-11-02T07:40:57Z</dcterms:modified>
</cp:coreProperties>
</file>