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61" r:id="rId4"/>
    <p:sldId id="260" r:id="rId5"/>
    <p:sldId id="262" r:id="rId6"/>
    <p:sldId id="265" r:id="rId7"/>
    <p:sldId id="264" r:id="rId8"/>
    <p:sldId id="270" r:id="rId9"/>
    <p:sldId id="298" r:id="rId10"/>
    <p:sldId id="271" r:id="rId11"/>
    <p:sldId id="266" r:id="rId12"/>
    <p:sldId id="272" r:id="rId13"/>
    <p:sldId id="267" r:id="rId14"/>
    <p:sldId id="286" r:id="rId15"/>
    <p:sldId id="285" r:id="rId16"/>
    <p:sldId id="316" r:id="rId17"/>
    <p:sldId id="317" r:id="rId18"/>
    <p:sldId id="269" r:id="rId19"/>
    <p:sldId id="278" r:id="rId20"/>
    <p:sldId id="297" r:id="rId21"/>
    <p:sldId id="280" r:id="rId22"/>
    <p:sldId id="319" r:id="rId23"/>
    <p:sldId id="282" r:id="rId24"/>
    <p:sldId id="283" r:id="rId25"/>
    <p:sldId id="284" r:id="rId26"/>
    <p:sldId id="258"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D8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8" d="100"/>
          <a:sy n="88" d="100"/>
        </p:scale>
        <p:origin x="200"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lenovo\Desktop\&#32508;&#21512;\&#37325;&#28857;&#19987;&#31185;\&#26032;&#24314;%20XLS%20&#24037;&#20316;&#34920;.xls"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lenovo\Desktop\&#32508;&#21512;\&#37325;&#28857;&#19987;&#31185;\&#26032;&#24314;%20XLS%20&#24037;&#20316;&#34920;.xls"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lenovo\Desktop\&#32508;&#21512;\&#37325;&#28857;&#19987;&#31185;\&#26032;&#24314;%20XLS%20&#24037;&#20316;&#34920;.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rPr lang="zh-CN" altLang="en-US"/>
              <a:t>医院实际开放床位（张）</a:t>
            </a:r>
          </a:p>
        </c:rich>
      </c:tx>
      <c:layout>
        <c:manualLayout>
          <c:xMode val="edge"/>
          <c:yMode val="edge"/>
          <c:x val="0.174688796680498"/>
          <c:y val="3.6831132731063199E-2"/>
        </c:manualLayout>
      </c:layout>
      <c:overlay val="0"/>
      <c:spPr>
        <a:noFill/>
        <a:ln>
          <a:noFill/>
        </a:ln>
        <a:effectLst/>
      </c:spPr>
      <c:txPr>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0.13156293222683299"/>
          <c:y val="0.33078526754690801"/>
          <c:w val="0.75502074688796705"/>
          <c:h val="0.56789437109103502"/>
        </c:manualLayout>
      </c:layout>
      <c:barChart>
        <c:barDir val="col"/>
        <c:grouping val="clustered"/>
        <c:varyColors val="0"/>
        <c:ser>
          <c:idx val="0"/>
          <c:order val="0"/>
          <c:tx>
            <c:strRef>
              <c:f>'[新建 XLS 工作表.xls]Sheet1'!$K$19</c:f>
              <c:strCache>
                <c:ptCount val="1"/>
                <c:pt idx="0">
                  <c:v>实际开放床位（张）</c:v>
                </c:pt>
              </c:strCache>
            </c:strRef>
          </c:tx>
          <c:spPr>
            <a:solidFill>
              <a:schemeClr val="accent1"/>
            </a:solidFill>
            <a:ln>
              <a:noFill/>
            </a:ln>
            <a:effectLst/>
          </c:spPr>
          <c:invertIfNegative val="0"/>
          <c:cat>
            <c:strRef>
              <c:f>'[新建 XLS 工作表.xls]Sheet1'!$L$18:$O$18</c:f>
              <c:strCache>
                <c:ptCount val="4"/>
                <c:pt idx="0">
                  <c:v>2016年</c:v>
                </c:pt>
                <c:pt idx="1">
                  <c:v>2017年</c:v>
                </c:pt>
                <c:pt idx="2">
                  <c:v>2018年</c:v>
                </c:pt>
                <c:pt idx="3">
                  <c:v>2019年</c:v>
                </c:pt>
              </c:strCache>
            </c:strRef>
          </c:cat>
          <c:val>
            <c:numRef>
              <c:f>'[新建 XLS 工作表.xls]Sheet1'!$L$19:$O$19</c:f>
              <c:numCache>
                <c:formatCode>General</c:formatCode>
                <c:ptCount val="4"/>
                <c:pt idx="0">
                  <c:v>729</c:v>
                </c:pt>
                <c:pt idx="1">
                  <c:v>776</c:v>
                </c:pt>
                <c:pt idx="2">
                  <c:v>830</c:v>
                </c:pt>
                <c:pt idx="3">
                  <c:v>909</c:v>
                </c:pt>
              </c:numCache>
            </c:numRef>
          </c:val>
          <c:extLst>
            <c:ext xmlns:c16="http://schemas.microsoft.com/office/drawing/2014/chart" uri="{C3380CC4-5D6E-409C-BE32-E72D297353CC}">
              <c16:uniqueId val="{00000000-5D14-FC4D-85A8-A9F6F525B858}"/>
            </c:ext>
          </c:extLst>
        </c:ser>
        <c:dLbls>
          <c:showLegendKey val="0"/>
          <c:showVal val="0"/>
          <c:showCatName val="0"/>
          <c:showSerName val="0"/>
          <c:showPercent val="0"/>
          <c:showBubbleSize val="0"/>
        </c:dLbls>
        <c:gapWidth val="219"/>
        <c:overlap val="-27"/>
        <c:axId val="-805860320"/>
        <c:axId val="-669804576"/>
      </c:barChart>
      <c:catAx>
        <c:axId val="-80586032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669804576"/>
        <c:crosses val="autoZero"/>
        <c:auto val="1"/>
        <c:lblAlgn val="ctr"/>
        <c:lblOffset val="100"/>
        <c:noMultiLvlLbl val="0"/>
      </c:catAx>
      <c:valAx>
        <c:axId val="-669804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80586032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'[新建 XLS 工作表.xls]Sheet1'!$K$25</c:f>
              <c:strCache>
                <c:ptCount val="1"/>
                <c:pt idx="0">
                  <c:v>护士本科及以上学历占比</c:v>
                </c:pt>
              </c:strCache>
            </c:strRef>
          </c:tx>
          <c:spPr>
            <a:ln w="28575" cap="rnd">
              <a:solidFill>
                <a:schemeClr val="accent1"/>
              </a:solidFill>
              <a:round/>
            </a:ln>
            <a:effectLst/>
          </c:spPr>
          <c:marker>
            <c:symbol val="none"/>
          </c:marker>
          <c:cat>
            <c:strRef>
              <c:f>'[新建 XLS 工作表.xls]Sheet1'!$L$24:$O$24</c:f>
              <c:strCache>
                <c:ptCount val="4"/>
                <c:pt idx="0">
                  <c:v>2016年</c:v>
                </c:pt>
                <c:pt idx="1">
                  <c:v>2017年</c:v>
                </c:pt>
                <c:pt idx="2">
                  <c:v>2018年</c:v>
                </c:pt>
                <c:pt idx="3">
                  <c:v>2019年</c:v>
                </c:pt>
              </c:strCache>
            </c:strRef>
          </c:cat>
          <c:val>
            <c:numRef>
              <c:f>'[新建 XLS 工作表.xls]Sheet1'!$L$25:$O$25</c:f>
              <c:numCache>
                <c:formatCode>0.00%</c:formatCode>
                <c:ptCount val="4"/>
                <c:pt idx="0">
                  <c:v>0.16600000000000001</c:v>
                </c:pt>
                <c:pt idx="1">
                  <c:v>0.24199999999999999</c:v>
                </c:pt>
                <c:pt idx="2" formatCode="0%">
                  <c:v>0.28999999999999998</c:v>
                </c:pt>
                <c:pt idx="3">
                  <c:v>0.33800000000000002</c:v>
                </c:pt>
              </c:numCache>
            </c:numRef>
          </c:val>
          <c:smooth val="0"/>
          <c:extLst>
            <c:ext xmlns:c16="http://schemas.microsoft.com/office/drawing/2014/chart" uri="{C3380CC4-5D6E-409C-BE32-E72D297353CC}">
              <c16:uniqueId val="{00000000-C8DC-2A4E-A31B-80D22F20CD52}"/>
            </c:ext>
          </c:extLst>
        </c:ser>
        <c:dLbls>
          <c:showLegendKey val="0"/>
          <c:showVal val="0"/>
          <c:showCatName val="0"/>
          <c:showSerName val="0"/>
          <c:showPercent val="0"/>
          <c:showBubbleSize val="0"/>
        </c:dLbls>
        <c:smooth val="0"/>
        <c:axId val="-669805664"/>
        <c:axId val="-669807296"/>
      </c:lineChart>
      <c:catAx>
        <c:axId val="-66980566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669807296"/>
        <c:crosses val="autoZero"/>
        <c:auto val="1"/>
        <c:lblAlgn val="ctr"/>
        <c:lblOffset val="100"/>
        <c:noMultiLvlLbl val="0"/>
      </c:catAx>
      <c:valAx>
        <c:axId val="-6698072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66980566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areaChart>
        <c:grouping val="standard"/>
        <c:varyColors val="0"/>
        <c:ser>
          <c:idx val="0"/>
          <c:order val="0"/>
          <c:tx>
            <c:strRef>
              <c:f>'[新建 XLS 工作表.xls]Sheet1'!$K$32</c:f>
              <c:strCache>
                <c:ptCount val="1"/>
                <c:pt idx="0">
                  <c:v>护士中，高级职称所占比例</c:v>
                </c:pt>
              </c:strCache>
            </c:strRef>
          </c:tx>
          <c:spPr>
            <a:solidFill>
              <a:schemeClr val="accent1"/>
            </a:solidFill>
            <a:ln>
              <a:noFill/>
            </a:ln>
            <a:effectLst/>
          </c:spPr>
          <c:cat>
            <c:strRef>
              <c:f>'[新建 XLS 工作表.xls]Sheet1'!$L$31:$O$31</c:f>
              <c:strCache>
                <c:ptCount val="4"/>
                <c:pt idx="0">
                  <c:v>2016年</c:v>
                </c:pt>
                <c:pt idx="1">
                  <c:v>2017年</c:v>
                </c:pt>
                <c:pt idx="2">
                  <c:v>2018年</c:v>
                </c:pt>
                <c:pt idx="3">
                  <c:v>2019年</c:v>
                </c:pt>
              </c:strCache>
            </c:strRef>
          </c:cat>
          <c:val>
            <c:numRef>
              <c:f>'[新建 XLS 工作表.xls]Sheet1'!$L$32:$O$32</c:f>
              <c:numCache>
                <c:formatCode>0.00%</c:formatCode>
                <c:ptCount val="4"/>
                <c:pt idx="0" formatCode="0%">
                  <c:v>0.15</c:v>
                </c:pt>
                <c:pt idx="1">
                  <c:v>0.17100000000000001</c:v>
                </c:pt>
                <c:pt idx="2">
                  <c:v>0.17199999999999999</c:v>
                </c:pt>
                <c:pt idx="3">
                  <c:v>0.22600000000000001</c:v>
                </c:pt>
              </c:numCache>
            </c:numRef>
          </c:val>
          <c:extLst>
            <c:ext xmlns:c16="http://schemas.microsoft.com/office/drawing/2014/chart" uri="{C3380CC4-5D6E-409C-BE32-E72D297353CC}">
              <c16:uniqueId val="{00000000-6E1F-D042-BBAE-C30043E6FE21}"/>
            </c:ext>
          </c:extLst>
        </c:ser>
        <c:dLbls>
          <c:showLegendKey val="0"/>
          <c:showVal val="0"/>
          <c:showCatName val="0"/>
          <c:showSerName val="0"/>
          <c:showPercent val="0"/>
          <c:showBubbleSize val="0"/>
        </c:dLbls>
        <c:axId val="-669808384"/>
        <c:axId val="-669807840"/>
      </c:areaChart>
      <c:catAx>
        <c:axId val="-669808384"/>
        <c:scaling>
          <c:orientation val="minMax"/>
        </c:scaling>
        <c:delete val="0"/>
        <c:axPos val="b"/>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669807840"/>
        <c:crosses val="autoZero"/>
        <c:auto val="1"/>
        <c:lblAlgn val="ctr"/>
        <c:lblOffset val="100"/>
        <c:noMultiLvlLbl val="0"/>
      </c:catAx>
      <c:valAx>
        <c:axId val="-6698078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669808384"/>
        <c:crosses val="autoZero"/>
        <c:crossBetween val="midCat"/>
      </c:valAx>
      <c:spPr>
        <a:noFill/>
        <a:ln>
          <a:noFill/>
        </a:ln>
        <a:effectLst/>
      </c:spPr>
    </c:plotArea>
    <c:plotVisOnly val="1"/>
    <c:dispBlanksAs val="zero"/>
    <c:showDLblsOverMax val="0"/>
  </c:chart>
  <c:spPr>
    <a:solidFill>
      <a:schemeClr val="bg1"/>
    </a:solidFill>
    <a:ln w="9525" cap="flat" cmpd="sng" algn="ctr">
      <a:solidFill>
        <a:schemeClr val="tx1">
          <a:lumMod val="15000"/>
          <a:lumOff val="85000"/>
        </a:schemeClr>
      </a:solidFill>
      <a:round/>
    </a:ln>
    <a:effectLst/>
  </c:spPr>
  <c:txPr>
    <a:bodyPr/>
    <a:lstStyle/>
    <a:p>
      <a:pPr>
        <a:defRPr lang="zh-CN"/>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C4D534-B135-4045-92AF-6277B4510067}" type="datetimeFigureOut">
              <a:rPr lang="zh-CN" altLang="en-US" smtClean="0"/>
              <a:t>2021/11/5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954789-DBF6-49D1-99DE-19BD9C9E1B8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3C4D534-B135-4045-92AF-6277B4510067}" type="datetimeFigureOut">
              <a:rPr lang="zh-CN" altLang="en-US" smtClean="0"/>
              <a:t>2021/11/5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954789-DBF6-49D1-99DE-19BD9C9E1B8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3C4D534-B135-4045-92AF-6277B4510067}" type="datetimeFigureOut">
              <a:rPr lang="zh-CN" altLang="en-US" smtClean="0"/>
              <a:t>2021/11/5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954789-DBF6-49D1-99DE-19BD9C9E1B8A}"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1073150"/>
            <a:ext cx="10515600" cy="1325563"/>
          </a:xfrm>
        </p:spPr>
        <p:txBody>
          <a:bodyPr/>
          <a:lstStyle/>
          <a:p>
            <a:r>
              <a:rPr lang="zh-CN" altLang="en-US" dirty="0"/>
              <a:t>单击此处编辑母版标题样式</a:t>
            </a:r>
          </a:p>
        </p:txBody>
      </p:sp>
      <p:sp>
        <p:nvSpPr>
          <p:cNvPr id="3" name="内容占位符 2"/>
          <p:cNvSpPr>
            <a:spLocks noGrp="1"/>
          </p:cNvSpPr>
          <p:nvPr>
            <p:ph idx="1"/>
          </p:nvPr>
        </p:nvSpPr>
        <p:spPr>
          <a:xfrm>
            <a:off x="898270" y="2506662"/>
            <a:ext cx="10515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3C4D534-B135-4045-92AF-6277B4510067}" type="datetimeFigureOut">
              <a:rPr lang="zh-CN" altLang="en-US" smtClean="0"/>
              <a:t>2021/11/5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954789-DBF6-49D1-99DE-19BD9C9E1B8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C4D534-B135-4045-92AF-6277B4510067}" type="datetimeFigureOut">
              <a:rPr lang="zh-CN" altLang="en-US" smtClean="0"/>
              <a:t>2021/11/5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954789-DBF6-49D1-99DE-19BD9C9E1B8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53C4D534-B135-4045-92AF-6277B4510067}" type="datetimeFigureOut">
              <a:rPr lang="zh-CN" altLang="en-US" smtClean="0"/>
              <a:t>2021/11/5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954789-DBF6-49D1-99DE-19BD9C9E1B8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3C4D534-B135-4045-92AF-6277B4510067}" type="datetimeFigureOut">
              <a:rPr lang="zh-CN" altLang="en-US" smtClean="0"/>
              <a:t>2021/11/5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A954789-DBF6-49D1-99DE-19BD9C9E1B8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C4D534-B135-4045-92AF-6277B4510067}" type="datetimeFigureOut">
              <a:rPr lang="zh-CN" altLang="en-US" smtClean="0"/>
              <a:t>2021/11/5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A954789-DBF6-49D1-99DE-19BD9C9E1B8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C4D534-B135-4045-92AF-6277B4510067}" type="datetimeFigureOut">
              <a:rPr lang="zh-CN" altLang="en-US" smtClean="0"/>
              <a:t>2021/11/5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A954789-DBF6-49D1-99DE-19BD9C9E1B8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C4D534-B135-4045-92AF-6277B4510067}" type="datetimeFigureOut">
              <a:rPr lang="zh-CN" altLang="en-US" smtClean="0"/>
              <a:t>2021/11/5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954789-DBF6-49D1-99DE-19BD9C9E1B8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C4D534-B135-4045-92AF-6277B4510067}" type="datetimeFigureOut">
              <a:rPr lang="zh-CN" altLang="en-US" smtClean="0"/>
              <a:t>2021/11/5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954789-DBF6-49D1-99DE-19BD9C9E1B8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4D534-B135-4045-92AF-6277B4510067}" type="datetimeFigureOut">
              <a:rPr lang="zh-CN" altLang="en-US" smtClean="0"/>
              <a:t>2021/11/5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954789-DBF6-49D1-99DE-19BD9C9E1B8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jpeg"/></Relationships>
</file>

<file path=ppt/slides/_rels/slide1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1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18.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1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2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2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75.jpeg"/><Relationship Id="rId4" Type="http://schemas.openxmlformats.org/officeDocument/2006/relationships/image" Target="../media/image74.png"/></Relationships>
</file>

<file path=ppt/slides/_rels/slide2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png"/><Relationship Id="rId1" Type="http://schemas.openxmlformats.org/officeDocument/2006/relationships/slideLayout" Target="../slideLayouts/slideLayout2.xml"/><Relationship Id="rId5" Type="http://schemas.openxmlformats.org/officeDocument/2006/relationships/image" Target="../media/image81.jpeg"/><Relationship Id="rId4" Type="http://schemas.openxmlformats.org/officeDocument/2006/relationships/image" Target="../media/image80.jpeg"/></Relationships>
</file>

<file path=ppt/slides/_rels/slide2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534670" y="2367280"/>
            <a:ext cx="10969625" cy="1325880"/>
          </a:xfrm>
        </p:spPr>
        <p:txBody>
          <a:bodyPr>
            <a:noAutofit/>
          </a:bodyPr>
          <a:lstStyle/>
          <a:p>
            <a:pPr algn="ctr"/>
            <a:r>
              <a:rPr lang="zh-CN" altLang="zh-CN" sz="60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昆明市第二人民医院</a:t>
            </a:r>
            <a:br>
              <a:rPr lang="zh-CN" altLang="zh-CN" sz="60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br>
            <a:r>
              <a:rPr lang="zh-CN" altLang="zh-CN" sz="60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老年医疗照护基地建设情况汇报</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p:nvPr/>
        </p:nvSpPr>
        <p:spPr bwMode="auto">
          <a:xfrm>
            <a:off x="300990" y="982028"/>
            <a:ext cx="80835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ctr" rtl="0" eaLnBrk="0" fontAlgn="base" hangingPunct="0">
              <a:spcBef>
                <a:spcPct val="0"/>
              </a:spcBef>
              <a:spcAft>
                <a:spcPct val="0"/>
              </a:spcAft>
              <a:defRPr sz="3600" b="1">
                <a:solidFill>
                  <a:schemeClr val="bg1"/>
                </a:solidFill>
                <a:latin typeface="+mj-lt"/>
                <a:ea typeface="+mj-ea"/>
                <a:cs typeface="Arial" panose="020B0604020202020204" pitchFamily="34" charset="0"/>
              </a:defRPr>
            </a:lvl1pPr>
            <a:lvl2pPr algn="ctr" rtl="0" eaLnBrk="0" fontAlgn="base" hangingPunct="0">
              <a:spcBef>
                <a:spcPct val="0"/>
              </a:spcBef>
              <a:spcAft>
                <a:spcPct val="0"/>
              </a:spcAft>
              <a:defRPr sz="3600" b="1">
                <a:solidFill>
                  <a:schemeClr val="bg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3600" b="1">
                <a:solidFill>
                  <a:schemeClr val="bg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3600" b="1">
                <a:solidFill>
                  <a:schemeClr val="bg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3600" b="1">
                <a:solidFill>
                  <a:schemeClr val="bg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3600" b="1">
                <a:solidFill>
                  <a:schemeClr val="bg1"/>
                </a:solidFill>
                <a:latin typeface="Arial" panose="020B0604020202020204" pitchFamily="34" charset="0"/>
              </a:defRPr>
            </a:lvl6pPr>
            <a:lvl7pPr marL="914400" algn="ctr" rtl="0" fontAlgn="base">
              <a:spcBef>
                <a:spcPct val="0"/>
              </a:spcBef>
              <a:spcAft>
                <a:spcPct val="0"/>
              </a:spcAft>
              <a:defRPr sz="3600" b="1">
                <a:solidFill>
                  <a:schemeClr val="bg1"/>
                </a:solidFill>
                <a:latin typeface="Arial" panose="020B0604020202020204" pitchFamily="34" charset="0"/>
              </a:defRPr>
            </a:lvl7pPr>
            <a:lvl8pPr marL="1371600" algn="ctr" rtl="0" fontAlgn="base">
              <a:spcBef>
                <a:spcPct val="0"/>
              </a:spcBef>
              <a:spcAft>
                <a:spcPct val="0"/>
              </a:spcAft>
              <a:defRPr sz="3600" b="1">
                <a:solidFill>
                  <a:schemeClr val="bg1"/>
                </a:solidFill>
                <a:latin typeface="Arial" panose="020B0604020202020204" pitchFamily="34" charset="0"/>
              </a:defRPr>
            </a:lvl8pPr>
            <a:lvl9pPr marL="1828800" algn="ctr" rtl="0" fontAlgn="base">
              <a:spcBef>
                <a:spcPct val="0"/>
              </a:spcBef>
              <a:spcAft>
                <a:spcPct val="0"/>
              </a:spcAft>
              <a:defRPr sz="3600" b="1">
                <a:solidFill>
                  <a:schemeClr val="bg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0" cap="none" spc="0" normalizeH="0" baseline="0" noProof="0" dirty="0">
                <a:ln>
                  <a:noFill/>
                </a:ln>
                <a:solidFill>
                  <a:srgbClr val="C00000"/>
                </a:solidFill>
                <a:effectLst/>
                <a:uLnTx/>
                <a:uFillTx/>
                <a:latin typeface="楷体" panose="02010609060101010101" charset="-122"/>
                <a:ea typeface="楷体" panose="02010609060101010101" charset="-122"/>
                <a:cs typeface="Arial" panose="020B0604020202020204" pitchFamily="34" charset="0"/>
              </a:rPr>
              <a:t>成立昆明市医养协会养老护理员管理专业委员会</a:t>
            </a:r>
          </a:p>
        </p:txBody>
      </p:sp>
      <p:pic>
        <p:nvPicPr>
          <p:cNvPr id="130051" name="Picture 2" descr="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940" y="3649345"/>
            <a:ext cx="3505200" cy="2449195"/>
          </a:xfrm>
          <a:prstGeom prst="rect">
            <a:avLst/>
          </a:prstGeom>
          <a:noFill/>
          <a:ln w="9525">
            <a:noFill/>
          </a:ln>
        </p:spPr>
      </p:pic>
      <p:pic>
        <p:nvPicPr>
          <p:cNvPr id="130052" name="Picture 3" descr="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0545" y="3649345"/>
            <a:ext cx="3470275" cy="2449830"/>
          </a:xfrm>
          <a:prstGeom prst="rect">
            <a:avLst/>
          </a:prstGeom>
          <a:noFill/>
          <a:ln w="9525">
            <a:noFill/>
          </a:ln>
        </p:spPr>
      </p:pic>
      <p:pic>
        <p:nvPicPr>
          <p:cNvPr id="130053" name="Picture 4" descr="7993856ee865b5fc0ffcc73ae2241f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23225" y="3649345"/>
            <a:ext cx="3434715" cy="2449830"/>
          </a:xfrm>
          <a:prstGeom prst="rect">
            <a:avLst/>
          </a:prstGeom>
          <a:noFill/>
          <a:ln w="9525">
            <a:noFill/>
          </a:ln>
        </p:spPr>
      </p:pic>
      <p:sp>
        <p:nvSpPr>
          <p:cNvPr id="7" name="矩形 6"/>
          <p:cNvSpPr/>
          <p:nvPr/>
        </p:nvSpPr>
        <p:spPr>
          <a:xfrm>
            <a:off x="662940" y="1926590"/>
            <a:ext cx="10794365" cy="1568450"/>
          </a:xfrm>
          <a:prstGeom prst="rect">
            <a:avLst/>
          </a:prstGeom>
        </p:spPr>
        <p:txBody>
          <a:bodyPr wrap="square">
            <a:spAutoFit/>
          </a:bodyPr>
          <a:lstStyle/>
          <a:p>
            <a:pPr marL="0" marR="0" lvl="0" algn="l" defTabSz="914400" rtl="0" eaLnBrk="1" fontAlgn="base" latinLnBrk="0" hangingPunct="1">
              <a:lnSpc>
                <a:spcPct val="100000"/>
              </a:lnSpc>
              <a:buClrTx/>
              <a:buSzTx/>
              <a:buFontTx/>
              <a:buNone/>
            </a:pPr>
            <a:r>
              <a:rPr kumimoji="0" lang="en-US" altLang="zh-CN" sz="2400" b="0" i="0" u="none" strike="noStrike" cap="none" spc="0" normalizeH="0" baseline="0" dirty="0">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    </a:t>
            </a:r>
            <a:r>
              <a:rPr kumimoji="0" lang="zh-CN" altLang="zh-CN" sz="2400" b="0" i="0" u="none" strike="noStrike" cap="none" spc="0" normalizeH="0" baseline="0" dirty="0">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2016年由我院发起成立昆明市医养协会，并担任会长单位，2019年12月26日由我院护理部发起成立昆明市医养协会养老护理员管理专业委员会，任主任委员单位，由省市医疗机构及养老服务机构共25家委员单位组成，为本市养老护理服务及养老护理员管理提供良好的平台。</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3"/>
          <p:cNvSpPr/>
          <p:nvPr/>
        </p:nvSpPr>
        <p:spPr>
          <a:xfrm>
            <a:off x="203200" y="1344295"/>
            <a:ext cx="3258185" cy="5327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zh-CN" altLang="en-US"/>
          </a:p>
        </p:txBody>
      </p:sp>
      <p:sp>
        <p:nvSpPr>
          <p:cNvPr id="3" name="TextBox 6"/>
          <p:cNvSpPr/>
          <p:nvPr/>
        </p:nvSpPr>
        <p:spPr>
          <a:xfrm>
            <a:off x="874395" y="1238250"/>
            <a:ext cx="2945130" cy="455295"/>
          </a:xfrm>
          <a:prstGeom prst="rect">
            <a:avLst/>
          </a:prstGeom>
          <a:noFill/>
          <a:ln w="9525">
            <a:noFill/>
          </a:ln>
          <a:extLst>
            <a:ext uri="{909E8E84-426E-40DD-AFC4-6F175D3DCCD1}">
              <a14:hiddenFill xmlns:a14="http://schemas.microsoft.com/office/drawing/2010/main">
                <a:solidFill>
                  <a:schemeClr val="bg1"/>
                </a:solidFill>
              </a14:hiddenFill>
            </a:ext>
          </a:extLst>
        </p:spPr>
        <p:txBody>
          <a:bodyPr wrap="square" lIns="87261" tIns="43631" rIns="87261" bIns="43631" anchor="ctr" anchorCtr="1">
            <a:spAutoFit/>
          </a:bodyPr>
          <a:lstStyle/>
          <a:p>
            <a:pPr indent="0" algn="ctr" eaLnBrk="0" hangingPunct="0">
              <a:lnSpc>
                <a:spcPct val="100000"/>
              </a:lnSpc>
              <a:spcBef>
                <a:spcPct val="20000"/>
              </a:spcBef>
              <a:buClr>
                <a:schemeClr val="hlink"/>
              </a:buClr>
              <a:buSzTx/>
              <a:buFont typeface="Arial" panose="020B0604020202020204" pitchFamily="34" charset="0"/>
              <a:buNone/>
            </a:pPr>
            <a:r>
              <a:rPr lang="zh-CN" altLang="en-US" sz="2400" b="1" dirty="0">
                <a:solidFill>
                  <a:srgbClr val="C00000"/>
                </a:solidFill>
                <a:effectLst>
                  <a:outerShdw blurRad="38100" dist="19050" dir="2700000" algn="tl" rotWithShape="0">
                    <a:schemeClr val="dk1">
                      <a:alpha val="40000"/>
                    </a:schemeClr>
                  </a:outerShdw>
                </a:effectLst>
                <a:latin typeface="+mn-lt"/>
                <a:ea typeface="宋体" panose="02010600030101010101" pitchFamily="2" charset="-122"/>
                <a:cs typeface="Arial" panose="020B0604020202020204" pitchFamily="34" charset="0"/>
              </a:rPr>
              <a:t>养老护理员培训现状</a:t>
            </a:r>
          </a:p>
        </p:txBody>
      </p:sp>
      <p:sp>
        <p:nvSpPr>
          <p:cNvPr id="6" name="TextBox 6"/>
          <p:cNvSpPr/>
          <p:nvPr/>
        </p:nvSpPr>
        <p:spPr>
          <a:xfrm>
            <a:off x="874395" y="1782445"/>
            <a:ext cx="9999980" cy="455295"/>
          </a:xfrm>
          <a:prstGeom prst="rect">
            <a:avLst/>
          </a:prstGeom>
          <a:noFill/>
          <a:ln w="9525">
            <a:noFill/>
          </a:ln>
          <a:extLst>
            <a:ext uri="{909E8E84-426E-40DD-AFC4-6F175D3DCCD1}">
              <a14:hiddenFill xmlns:a14="http://schemas.microsoft.com/office/drawing/2010/main">
                <a:solidFill>
                  <a:schemeClr val="bg1"/>
                </a:solidFill>
              </a14:hiddenFill>
            </a:ext>
          </a:extLst>
        </p:spPr>
        <p:txBody>
          <a:bodyPr wrap="square" lIns="87261" tIns="43631" rIns="87261" bIns="43631" anchor="ctr" anchorCtr="1">
            <a:spAutoFit/>
          </a:bodyPr>
          <a:lstStyle/>
          <a:p>
            <a:pPr algn="l" fontAlgn="base">
              <a:lnSpc>
                <a:spcPct val="100000"/>
              </a:lnSpc>
              <a:spcBef>
                <a:spcPct val="20000"/>
              </a:spcBef>
              <a:buClrTx/>
              <a:buSzTx/>
              <a:buNone/>
            </a:pPr>
            <a:r>
              <a:rPr lang="zh-CN" altLang="en-US" sz="2400"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20</a:t>
            </a:r>
            <a:r>
              <a:rPr lang="en-US" altLang="zh-CN" sz="2400"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21</a:t>
            </a:r>
            <a:r>
              <a:rPr lang="zh-CN" altLang="zh-CN" sz="2400"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年</a:t>
            </a:r>
            <a:r>
              <a:rPr lang="en-US" altLang="zh-CN" sz="2400"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10</a:t>
            </a:r>
            <a:r>
              <a:rPr lang="zh-CN" altLang="en-US" sz="2400"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月完成“昆明市医养协会养老护理员管理专业委员会学术年会”</a:t>
            </a:r>
          </a:p>
        </p:txBody>
      </p:sp>
      <p:pic>
        <p:nvPicPr>
          <p:cNvPr id="4" name="图片 3"/>
          <p:cNvPicPr>
            <a:picLocks noChangeAspect="1"/>
          </p:cNvPicPr>
          <p:nvPr/>
        </p:nvPicPr>
        <p:blipFill>
          <a:blip r:embed="rId2"/>
          <a:stretch>
            <a:fillRect/>
          </a:stretch>
        </p:blipFill>
        <p:spPr>
          <a:xfrm>
            <a:off x="785495" y="2326640"/>
            <a:ext cx="3765550" cy="3761740"/>
          </a:xfrm>
          <a:prstGeom prst="rect">
            <a:avLst/>
          </a:prstGeom>
        </p:spPr>
      </p:pic>
      <p:pic>
        <p:nvPicPr>
          <p:cNvPr id="5" name="图片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632325" y="2326640"/>
            <a:ext cx="3249295" cy="3749040"/>
          </a:xfrm>
          <a:prstGeom prst="rect">
            <a:avLst/>
          </a:prstGeom>
        </p:spPr>
      </p:pic>
      <p:pic>
        <p:nvPicPr>
          <p:cNvPr id="9" name="内容占位符 8"/>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a:xfrm>
            <a:off x="7963535" y="2326640"/>
            <a:ext cx="3360420" cy="376110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p:nvPr/>
        </p:nvSpPr>
        <p:spPr bwMode="auto">
          <a:xfrm>
            <a:off x="567055" y="1125855"/>
            <a:ext cx="618553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ctr" rtl="0" eaLnBrk="0" fontAlgn="base" hangingPunct="0">
              <a:spcBef>
                <a:spcPct val="0"/>
              </a:spcBef>
              <a:spcAft>
                <a:spcPct val="0"/>
              </a:spcAft>
              <a:defRPr sz="3600" b="1">
                <a:solidFill>
                  <a:schemeClr val="bg1"/>
                </a:solidFill>
                <a:latin typeface="+mj-lt"/>
                <a:ea typeface="+mj-ea"/>
                <a:cs typeface="Arial" panose="020B0604020202020204" pitchFamily="34" charset="0"/>
              </a:defRPr>
            </a:lvl1pPr>
            <a:lvl2pPr algn="ctr" rtl="0" eaLnBrk="0" fontAlgn="base" hangingPunct="0">
              <a:spcBef>
                <a:spcPct val="0"/>
              </a:spcBef>
              <a:spcAft>
                <a:spcPct val="0"/>
              </a:spcAft>
              <a:defRPr sz="3600" b="1">
                <a:solidFill>
                  <a:schemeClr val="bg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3600" b="1">
                <a:solidFill>
                  <a:schemeClr val="bg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3600" b="1">
                <a:solidFill>
                  <a:schemeClr val="bg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3600" b="1">
                <a:solidFill>
                  <a:schemeClr val="bg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3600" b="1">
                <a:solidFill>
                  <a:schemeClr val="bg1"/>
                </a:solidFill>
                <a:latin typeface="Arial" panose="020B0604020202020204" pitchFamily="34" charset="0"/>
              </a:defRPr>
            </a:lvl6pPr>
            <a:lvl7pPr marL="914400" algn="ctr" rtl="0" fontAlgn="base">
              <a:spcBef>
                <a:spcPct val="0"/>
              </a:spcBef>
              <a:spcAft>
                <a:spcPct val="0"/>
              </a:spcAft>
              <a:defRPr sz="3600" b="1">
                <a:solidFill>
                  <a:schemeClr val="bg1"/>
                </a:solidFill>
                <a:latin typeface="Arial" panose="020B0604020202020204" pitchFamily="34" charset="0"/>
              </a:defRPr>
            </a:lvl7pPr>
            <a:lvl8pPr marL="1371600" algn="ctr" rtl="0" fontAlgn="base">
              <a:spcBef>
                <a:spcPct val="0"/>
              </a:spcBef>
              <a:spcAft>
                <a:spcPct val="0"/>
              </a:spcAft>
              <a:defRPr sz="3600" b="1">
                <a:solidFill>
                  <a:schemeClr val="bg1"/>
                </a:solidFill>
                <a:latin typeface="Arial" panose="020B0604020202020204" pitchFamily="34" charset="0"/>
              </a:defRPr>
            </a:lvl8pPr>
            <a:lvl9pPr marL="1828800" algn="ctr" rtl="0" fontAlgn="base">
              <a:spcBef>
                <a:spcPct val="0"/>
              </a:spcBef>
              <a:spcAft>
                <a:spcPct val="0"/>
              </a:spcAft>
              <a:defRPr sz="3600" b="1">
                <a:solidFill>
                  <a:schemeClr val="bg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en-US" altLang="zh-CN" sz="2800" kern="0" noProof="0" dirty="0">
                <a:ln>
                  <a:noFill/>
                </a:ln>
                <a:solidFill>
                  <a:srgbClr val="C00000"/>
                </a:solidFill>
                <a:effectLst/>
                <a:uLnTx/>
                <a:uFillTx/>
                <a:latin typeface="楷体" panose="02010609060101010101" charset="-122"/>
                <a:ea typeface="楷体" panose="02010609060101010101" charset="-122"/>
                <a:cs typeface="+mn-cs"/>
                <a:sym typeface="+mn-ea"/>
              </a:rPr>
              <a:t>2019</a:t>
            </a:r>
            <a:r>
              <a:rPr lang="zh-CN" altLang="en-US" sz="2800" kern="0" noProof="0" dirty="0">
                <a:ln>
                  <a:noFill/>
                </a:ln>
                <a:solidFill>
                  <a:srgbClr val="C00000"/>
                </a:solidFill>
                <a:effectLst/>
                <a:uLnTx/>
                <a:uFillTx/>
                <a:latin typeface="楷体" panose="02010609060101010101" charset="-122"/>
                <a:ea typeface="楷体" panose="02010609060101010101" charset="-122"/>
                <a:cs typeface="+mn-cs"/>
                <a:sym typeface="+mn-ea"/>
              </a:rPr>
              <a:t>年建立医院护工管理与培训中心</a:t>
            </a:r>
            <a:endParaRPr kumimoji="0" lang="zh-CN" altLang="en-US" sz="2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楷体" panose="02010609060101010101" charset="-122"/>
              <a:ea typeface="楷体" panose="02010609060101010101" charset="-122"/>
              <a:cs typeface="+mn-cs"/>
              <a:sym typeface="+mn-ea"/>
            </a:endParaRPr>
          </a:p>
        </p:txBody>
      </p:sp>
      <p:pic>
        <p:nvPicPr>
          <p:cNvPr id="138248" name="图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8970" y="1833880"/>
            <a:ext cx="2603500" cy="2160270"/>
          </a:xfrm>
          <a:prstGeom prst="roundRect">
            <a:avLst/>
          </a:prstGeom>
          <a:noFill/>
          <a:ln w="9525">
            <a:noFill/>
          </a:ln>
        </p:spPr>
      </p:pic>
      <p:pic>
        <p:nvPicPr>
          <p:cNvPr id="140303" name="图片 2" descr="f5dd1b4e093630adc06c694aa2b20ed"/>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48970" y="4200525"/>
            <a:ext cx="2604135" cy="2142490"/>
          </a:xfrm>
          <a:prstGeom prst="roundRect">
            <a:avLst/>
          </a:prstGeom>
          <a:noFill/>
          <a:ln w="9525">
            <a:noFill/>
          </a:ln>
        </p:spPr>
      </p:pic>
      <p:pic>
        <p:nvPicPr>
          <p:cNvPr id="138242" name="图片 1" descr="b87a8d140dbfaba9ea67aa8b077db3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64915" y="1833880"/>
            <a:ext cx="2672080" cy="2160270"/>
          </a:xfrm>
          <a:prstGeom prst="roundRect">
            <a:avLst/>
          </a:prstGeom>
          <a:noFill/>
          <a:ln w="9525">
            <a:noFill/>
          </a:ln>
        </p:spPr>
      </p:pic>
      <p:pic>
        <p:nvPicPr>
          <p:cNvPr id="140302" name="图片 9" descr="4b91c3a1cfaad6141714b2af090a27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33235" y="4200525"/>
            <a:ext cx="2705100" cy="2142490"/>
          </a:xfrm>
          <a:prstGeom prst="roundRect">
            <a:avLst/>
          </a:prstGeom>
          <a:noFill/>
          <a:ln w="9525">
            <a:noFill/>
          </a:ln>
        </p:spPr>
      </p:pic>
      <p:grpSp>
        <p:nvGrpSpPr>
          <p:cNvPr id="119811" name="组合 14"/>
          <p:cNvGrpSpPr/>
          <p:nvPr/>
        </p:nvGrpSpPr>
        <p:grpSpPr>
          <a:xfrm>
            <a:off x="9877425" y="2163445"/>
            <a:ext cx="1161415" cy="3250565"/>
            <a:chOff x="7949971" y="642946"/>
            <a:chExt cx="473824" cy="4823773"/>
          </a:xfrm>
        </p:grpSpPr>
        <p:sp>
          <p:nvSpPr>
            <p:cNvPr id="16" name="圆角矩形 15"/>
            <p:cNvSpPr/>
            <p:nvPr/>
          </p:nvSpPr>
          <p:spPr>
            <a:xfrm flipH="1">
              <a:off x="7949971" y="642946"/>
              <a:ext cx="473824" cy="4823773"/>
            </a:xfrm>
            <a:prstGeom prst="roundRect">
              <a:avLst/>
            </a:prstGeom>
            <a:solidFill>
              <a:schemeClr val="accent5">
                <a:lumMod val="20000"/>
                <a:lumOff val="80000"/>
              </a:schemeClr>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17" name="圆角矩形 4"/>
            <p:cNvSpPr/>
            <p:nvPr/>
          </p:nvSpPr>
          <p:spPr>
            <a:xfrm>
              <a:off x="7973741" y="666755"/>
              <a:ext cx="426284" cy="4776155"/>
            </a:xfrm>
            <a:prstGeom prst="rect">
              <a:avLst/>
            </a:prstGeom>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en-US" sz="2800" b="1" kern="0" noProof="0" dirty="0">
                  <a:solidFill>
                    <a:schemeClr val="tx1"/>
                  </a:solidFill>
                  <a:effectLst>
                    <a:outerShdw blurRad="38100" dist="19050" dir="2700000" algn="tl" rotWithShape="0">
                      <a:schemeClr val="dk1">
                        <a:alpha val="40000"/>
                      </a:schemeClr>
                    </a:outerShdw>
                  </a:effectLst>
                  <a:uLnTx/>
                  <a:uFillTx/>
                  <a:latin typeface="楷体" panose="02010609060101010101" charset="-122"/>
                  <a:ea typeface="楷体" panose="02010609060101010101" charset="-122"/>
                  <a:sym typeface="+mn-ea"/>
                </a:rPr>
                <a:t>养老护理员实训中心</a:t>
              </a:r>
              <a:endParaRPr kumimoji="0" lang="zh-CN" altLang="en-US" sz="2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楷体" panose="02010609060101010101" charset="-122"/>
                <a:ea typeface="楷体" panose="02010609060101010101" charset="-122"/>
                <a:cs typeface="+mn-cs"/>
                <a:sym typeface="+mn-ea"/>
              </a:endParaRPr>
            </a:p>
          </p:txBody>
        </p:sp>
      </p:grpSp>
      <p:pic>
        <p:nvPicPr>
          <p:cNvPr id="14" name="内容占位符 13"/>
          <p:cNvPicPr>
            <a:picLocks noGrp="1" noChangeAspect="1"/>
          </p:cNvPicPr>
          <p:nvPr>
            <p:ph sz="half" idx="1"/>
          </p:nvPr>
        </p:nvPicPr>
        <p:blipFill>
          <a:blip r:embed="rId6" cstate="email">
            <a:extLst>
              <a:ext uri="{28A0092B-C50C-407E-A947-70E740481C1C}">
                <a14:useLocalDpi xmlns:a14="http://schemas.microsoft.com/office/drawing/2010/main"/>
              </a:ext>
            </a:extLst>
          </a:blip>
          <a:stretch>
            <a:fillRect/>
          </a:stretch>
        </p:blipFill>
        <p:spPr>
          <a:xfrm>
            <a:off x="6794500" y="1833880"/>
            <a:ext cx="2725420" cy="2160270"/>
          </a:xfrm>
          <a:prstGeom prst="roundRect">
            <a:avLst/>
          </a:prstGeom>
        </p:spPr>
      </p:pic>
      <p:pic>
        <p:nvPicPr>
          <p:cNvPr id="19" name="内容占位符 18"/>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3754120" y="4200525"/>
            <a:ext cx="2681605" cy="2109470"/>
          </a:xfrm>
          <a:prstGeom prst="round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bwMode="auto">
          <a:xfrm>
            <a:off x="567055" y="1125855"/>
            <a:ext cx="618553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ctr" rtl="0" eaLnBrk="0" fontAlgn="base" hangingPunct="0">
              <a:spcBef>
                <a:spcPct val="0"/>
              </a:spcBef>
              <a:spcAft>
                <a:spcPct val="0"/>
              </a:spcAft>
              <a:defRPr sz="3600" b="1">
                <a:solidFill>
                  <a:schemeClr val="bg1"/>
                </a:solidFill>
                <a:latin typeface="+mj-lt"/>
                <a:ea typeface="+mj-ea"/>
                <a:cs typeface="Arial" panose="020B0604020202020204" pitchFamily="34" charset="0"/>
              </a:defRPr>
            </a:lvl1pPr>
            <a:lvl2pPr algn="ctr" rtl="0" eaLnBrk="0" fontAlgn="base" hangingPunct="0">
              <a:spcBef>
                <a:spcPct val="0"/>
              </a:spcBef>
              <a:spcAft>
                <a:spcPct val="0"/>
              </a:spcAft>
              <a:defRPr sz="3600" b="1">
                <a:solidFill>
                  <a:schemeClr val="bg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3600" b="1">
                <a:solidFill>
                  <a:schemeClr val="bg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3600" b="1">
                <a:solidFill>
                  <a:schemeClr val="bg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3600" b="1">
                <a:solidFill>
                  <a:schemeClr val="bg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3600" b="1">
                <a:solidFill>
                  <a:schemeClr val="bg1"/>
                </a:solidFill>
                <a:latin typeface="Arial" panose="020B0604020202020204" pitchFamily="34" charset="0"/>
              </a:defRPr>
            </a:lvl6pPr>
            <a:lvl7pPr marL="914400" algn="ctr" rtl="0" fontAlgn="base">
              <a:spcBef>
                <a:spcPct val="0"/>
              </a:spcBef>
              <a:spcAft>
                <a:spcPct val="0"/>
              </a:spcAft>
              <a:defRPr sz="3600" b="1">
                <a:solidFill>
                  <a:schemeClr val="bg1"/>
                </a:solidFill>
                <a:latin typeface="Arial" panose="020B0604020202020204" pitchFamily="34" charset="0"/>
              </a:defRPr>
            </a:lvl7pPr>
            <a:lvl8pPr marL="1371600" algn="ctr" rtl="0" fontAlgn="base">
              <a:spcBef>
                <a:spcPct val="0"/>
              </a:spcBef>
              <a:spcAft>
                <a:spcPct val="0"/>
              </a:spcAft>
              <a:defRPr sz="3600" b="1">
                <a:solidFill>
                  <a:schemeClr val="bg1"/>
                </a:solidFill>
                <a:latin typeface="Arial" panose="020B0604020202020204" pitchFamily="34" charset="0"/>
              </a:defRPr>
            </a:lvl8pPr>
            <a:lvl9pPr marL="1828800" algn="ctr" rtl="0" fontAlgn="base">
              <a:spcBef>
                <a:spcPct val="0"/>
              </a:spcBef>
              <a:spcAft>
                <a:spcPct val="0"/>
              </a:spcAft>
              <a:defRPr sz="3600" b="1">
                <a:solidFill>
                  <a:schemeClr val="bg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0" cap="none" spc="0" normalizeH="0" baseline="0" noProof="0" dirty="0">
                <a:solidFill>
                  <a:srgbClr val="C00000"/>
                </a:solidFill>
                <a:effectLst>
                  <a:outerShdw blurRad="38100" dist="19050" dir="2700000" algn="tl" rotWithShape="0">
                    <a:schemeClr val="dk1">
                      <a:alpha val="40000"/>
                    </a:schemeClr>
                  </a:outerShdw>
                </a:effectLst>
                <a:uLnTx/>
                <a:uFillTx/>
                <a:latin typeface="楷体" panose="02010609060101010101" charset="-122"/>
                <a:ea typeface="楷体" panose="02010609060101010101" charset="-122"/>
                <a:cs typeface="+mn-cs"/>
                <a:sym typeface="+mn-ea"/>
              </a:rPr>
              <a:t>养老护理员取得的荣誉</a:t>
            </a:r>
          </a:p>
        </p:txBody>
      </p:sp>
      <p:pic>
        <p:nvPicPr>
          <p:cNvPr id="132099" name="图片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736465" y="838835"/>
            <a:ext cx="3475990" cy="5422900"/>
          </a:xfrm>
          <a:prstGeom prst="rect">
            <a:avLst/>
          </a:prstGeom>
          <a:noFill/>
          <a:ln w="9525">
            <a:noFill/>
          </a:ln>
        </p:spPr>
      </p:pic>
      <p:pic>
        <p:nvPicPr>
          <p:cNvPr id="132100" name="图片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33095" y="1718310"/>
            <a:ext cx="3848100" cy="2366645"/>
          </a:xfrm>
          <a:prstGeom prst="rect">
            <a:avLst/>
          </a:prstGeom>
          <a:noFill/>
          <a:ln w="9525">
            <a:noFill/>
          </a:ln>
        </p:spPr>
      </p:pic>
      <p:pic>
        <p:nvPicPr>
          <p:cNvPr id="132097" name="图片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3095" y="4175760"/>
            <a:ext cx="3848100" cy="2126615"/>
          </a:xfrm>
          <a:prstGeom prst="rect">
            <a:avLst/>
          </a:prstGeom>
          <a:noFill/>
          <a:ln w="9525">
            <a:noFill/>
          </a:ln>
        </p:spPr>
      </p:pic>
      <p:pic>
        <p:nvPicPr>
          <p:cNvPr id="8" name="图片 7" descr="1758038142.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83905" y="838835"/>
            <a:ext cx="3225165" cy="2655570"/>
          </a:xfrm>
          <a:prstGeom prst="rect">
            <a:avLst/>
          </a:prstGeom>
        </p:spPr>
      </p:pic>
      <p:pic>
        <p:nvPicPr>
          <p:cNvPr id="9" name="图片 8" descr="683509310.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83905" y="3626485"/>
            <a:ext cx="3225800" cy="267589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bwMode="auto">
          <a:xfrm>
            <a:off x="700405" y="1336675"/>
            <a:ext cx="618553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ctr" rtl="0" eaLnBrk="0" fontAlgn="base" hangingPunct="0">
              <a:spcBef>
                <a:spcPct val="0"/>
              </a:spcBef>
              <a:spcAft>
                <a:spcPct val="0"/>
              </a:spcAft>
              <a:defRPr sz="3600" b="1">
                <a:solidFill>
                  <a:schemeClr val="bg1"/>
                </a:solidFill>
                <a:latin typeface="+mj-lt"/>
                <a:ea typeface="+mj-ea"/>
                <a:cs typeface="Arial" panose="020B0604020202020204" pitchFamily="34" charset="0"/>
              </a:defRPr>
            </a:lvl1pPr>
            <a:lvl2pPr algn="ctr" rtl="0" eaLnBrk="0" fontAlgn="base" hangingPunct="0">
              <a:spcBef>
                <a:spcPct val="0"/>
              </a:spcBef>
              <a:spcAft>
                <a:spcPct val="0"/>
              </a:spcAft>
              <a:defRPr sz="3600" b="1">
                <a:solidFill>
                  <a:schemeClr val="bg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3600" b="1">
                <a:solidFill>
                  <a:schemeClr val="bg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3600" b="1">
                <a:solidFill>
                  <a:schemeClr val="bg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3600" b="1">
                <a:solidFill>
                  <a:schemeClr val="bg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3600" b="1">
                <a:solidFill>
                  <a:schemeClr val="bg1"/>
                </a:solidFill>
                <a:latin typeface="Arial" panose="020B0604020202020204" pitchFamily="34" charset="0"/>
              </a:defRPr>
            </a:lvl6pPr>
            <a:lvl7pPr marL="914400" algn="ctr" rtl="0" fontAlgn="base">
              <a:spcBef>
                <a:spcPct val="0"/>
              </a:spcBef>
              <a:spcAft>
                <a:spcPct val="0"/>
              </a:spcAft>
              <a:defRPr sz="3600" b="1">
                <a:solidFill>
                  <a:schemeClr val="bg1"/>
                </a:solidFill>
                <a:latin typeface="Arial" panose="020B0604020202020204" pitchFamily="34" charset="0"/>
              </a:defRPr>
            </a:lvl7pPr>
            <a:lvl8pPr marL="1371600" algn="ctr" rtl="0" fontAlgn="base">
              <a:spcBef>
                <a:spcPct val="0"/>
              </a:spcBef>
              <a:spcAft>
                <a:spcPct val="0"/>
              </a:spcAft>
              <a:defRPr sz="3600" b="1">
                <a:solidFill>
                  <a:schemeClr val="bg1"/>
                </a:solidFill>
                <a:latin typeface="Arial" panose="020B0604020202020204" pitchFamily="34" charset="0"/>
              </a:defRPr>
            </a:lvl8pPr>
            <a:lvl9pPr marL="1828800" algn="ctr" rtl="0" fontAlgn="base">
              <a:spcBef>
                <a:spcPct val="0"/>
              </a:spcBef>
              <a:spcAft>
                <a:spcPct val="0"/>
              </a:spcAft>
              <a:defRPr sz="3600" b="1">
                <a:solidFill>
                  <a:schemeClr val="bg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0" cap="none" spc="0" normalizeH="0" baseline="0" noProof="0" dirty="0">
                <a:solidFill>
                  <a:srgbClr val="C00000"/>
                </a:solidFill>
                <a:effectLst>
                  <a:outerShdw blurRad="38100" dist="19050" dir="2700000" algn="tl" rotWithShape="0">
                    <a:schemeClr val="dk1">
                      <a:alpha val="40000"/>
                    </a:schemeClr>
                  </a:outerShdw>
                </a:effectLst>
                <a:uLnTx/>
                <a:uFillTx/>
                <a:latin typeface="楷体" panose="02010609060101010101" charset="-122"/>
                <a:ea typeface="楷体" panose="02010609060101010101" charset="-122"/>
                <a:cs typeface="+mn-cs"/>
                <a:sym typeface="+mn-ea"/>
              </a:rPr>
              <a:t>获专利情况</a:t>
            </a:r>
          </a:p>
        </p:txBody>
      </p:sp>
      <p:pic>
        <p:nvPicPr>
          <p:cNvPr id="6" name="图片 5"/>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9632315" y="3735070"/>
            <a:ext cx="2019300" cy="2436495"/>
          </a:xfrm>
          <a:prstGeom prst="rect">
            <a:avLst/>
          </a:prstGeom>
        </p:spPr>
      </p:pic>
      <p:sp>
        <p:nvSpPr>
          <p:cNvPr id="11" name="Rectangle 2"/>
          <p:cNvSpPr txBox="1"/>
          <p:nvPr/>
        </p:nvSpPr>
        <p:spPr bwMode="auto">
          <a:xfrm>
            <a:off x="1166495" y="3089275"/>
            <a:ext cx="25908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ctr" rtl="0" eaLnBrk="0" fontAlgn="base" hangingPunct="0">
              <a:spcBef>
                <a:spcPct val="0"/>
              </a:spcBef>
              <a:spcAft>
                <a:spcPct val="0"/>
              </a:spcAft>
              <a:defRPr sz="3600" b="1">
                <a:solidFill>
                  <a:schemeClr val="bg1"/>
                </a:solidFill>
                <a:latin typeface="+mj-lt"/>
                <a:ea typeface="+mj-ea"/>
                <a:cs typeface="Arial" panose="020B0604020202020204" pitchFamily="34" charset="0"/>
              </a:defRPr>
            </a:lvl1pPr>
            <a:lvl2pPr algn="ctr" rtl="0" eaLnBrk="0" fontAlgn="base" hangingPunct="0">
              <a:spcBef>
                <a:spcPct val="0"/>
              </a:spcBef>
              <a:spcAft>
                <a:spcPct val="0"/>
              </a:spcAft>
              <a:defRPr sz="3600" b="1">
                <a:solidFill>
                  <a:schemeClr val="bg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3600" b="1">
                <a:solidFill>
                  <a:schemeClr val="bg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3600" b="1">
                <a:solidFill>
                  <a:schemeClr val="bg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3600" b="1">
                <a:solidFill>
                  <a:schemeClr val="bg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3600" b="1">
                <a:solidFill>
                  <a:schemeClr val="bg1"/>
                </a:solidFill>
                <a:latin typeface="Arial" panose="020B0604020202020204" pitchFamily="34" charset="0"/>
              </a:defRPr>
            </a:lvl6pPr>
            <a:lvl7pPr marL="914400" algn="ctr" rtl="0" fontAlgn="base">
              <a:spcBef>
                <a:spcPct val="0"/>
              </a:spcBef>
              <a:spcAft>
                <a:spcPct val="0"/>
              </a:spcAft>
              <a:defRPr sz="3600" b="1">
                <a:solidFill>
                  <a:schemeClr val="bg1"/>
                </a:solidFill>
                <a:latin typeface="Arial" panose="020B0604020202020204" pitchFamily="34" charset="0"/>
              </a:defRPr>
            </a:lvl7pPr>
            <a:lvl8pPr marL="1371600" algn="ctr" rtl="0" fontAlgn="base">
              <a:spcBef>
                <a:spcPct val="0"/>
              </a:spcBef>
              <a:spcAft>
                <a:spcPct val="0"/>
              </a:spcAft>
              <a:defRPr sz="3600" b="1">
                <a:solidFill>
                  <a:schemeClr val="bg1"/>
                </a:solidFill>
                <a:latin typeface="Arial" panose="020B0604020202020204" pitchFamily="34" charset="0"/>
              </a:defRPr>
            </a:lvl8pPr>
            <a:lvl9pPr marL="1828800" algn="ctr" rtl="0" fontAlgn="base">
              <a:spcBef>
                <a:spcPct val="0"/>
              </a:spcBef>
              <a:spcAft>
                <a:spcPct val="0"/>
              </a:spcAft>
              <a:defRPr sz="3600" b="1">
                <a:solidFill>
                  <a:schemeClr val="bg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楷体" panose="02010609060101010101" charset="-122"/>
              <a:ea typeface="楷体" panose="02010609060101010101" charset="-122"/>
              <a:cs typeface="+mn-cs"/>
              <a:sym typeface="+mn-ea"/>
            </a:endParaRPr>
          </a:p>
        </p:txBody>
      </p:sp>
      <p:grpSp>
        <p:nvGrpSpPr>
          <p:cNvPr id="119811" name="组合 14"/>
          <p:cNvGrpSpPr/>
          <p:nvPr/>
        </p:nvGrpSpPr>
        <p:grpSpPr>
          <a:xfrm>
            <a:off x="877570" y="2385060"/>
            <a:ext cx="1316355" cy="3250565"/>
            <a:chOff x="7949971" y="642946"/>
            <a:chExt cx="473824" cy="4823773"/>
          </a:xfrm>
        </p:grpSpPr>
        <p:sp>
          <p:nvSpPr>
            <p:cNvPr id="16" name="圆角矩形 15"/>
            <p:cNvSpPr/>
            <p:nvPr/>
          </p:nvSpPr>
          <p:spPr>
            <a:xfrm flipH="1">
              <a:off x="7949971" y="642946"/>
              <a:ext cx="473824" cy="4823773"/>
            </a:xfrm>
            <a:prstGeom prst="roundRect">
              <a:avLst/>
            </a:prstGeom>
            <a:solidFill>
              <a:schemeClr val="accent5">
                <a:lumMod val="20000"/>
                <a:lumOff val="80000"/>
              </a:schemeClr>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17" name="圆角矩形 4"/>
            <p:cNvSpPr/>
            <p:nvPr/>
          </p:nvSpPr>
          <p:spPr>
            <a:xfrm>
              <a:off x="7973742" y="666504"/>
              <a:ext cx="415310" cy="4775714"/>
            </a:xfrm>
            <a:prstGeom prst="rect">
              <a:avLst/>
            </a:prstGeom>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en-US" sz="2800" b="1" kern="0" noProof="0" dirty="0">
                  <a:solidFill>
                    <a:schemeClr val="tx1"/>
                  </a:solidFill>
                  <a:effectLst>
                    <a:outerShdw blurRad="38100" dist="19050" dir="2700000" algn="tl" rotWithShape="0">
                      <a:schemeClr val="dk1">
                        <a:alpha val="40000"/>
                      </a:schemeClr>
                    </a:outerShdw>
                  </a:effectLst>
                  <a:uLnTx/>
                  <a:uFillTx/>
                  <a:latin typeface="楷体" panose="02010609060101010101" charset="-122"/>
                  <a:ea typeface="楷体" panose="02010609060101010101" charset="-122"/>
                  <a:sym typeface="+mn-ea"/>
                </a:rPr>
                <a:t>获批专利</a:t>
              </a:r>
              <a:r>
                <a:rPr lang="en-US" altLang="zh-CN" sz="2800" b="1" kern="0" noProof="0" dirty="0">
                  <a:solidFill>
                    <a:schemeClr val="tx1"/>
                  </a:solidFill>
                  <a:effectLst>
                    <a:outerShdw blurRad="38100" dist="19050" dir="2700000" algn="tl" rotWithShape="0">
                      <a:schemeClr val="dk1">
                        <a:alpha val="40000"/>
                      </a:schemeClr>
                    </a:outerShdw>
                  </a:effectLst>
                  <a:uLnTx/>
                  <a:uFillTx/>
                  <a:latin typeface="楷体" panose="02010609060101010101" charset="-122"/>
                  <a:ea typeface="楷体" panose="02010609060101010101" charset="-122"/>
                  <a:sym typeface="+mn-ea"/>
                </a:rPr>
                <a:t>15</a:t>
              </a:r>
              <a:r>
                <a:rPr lang="zh-CN" altLang="en-US" sz="2800" b="1" kern="0" noProof="0" dirty="0">
                  <a:solidFill>
                    <a:schemeClr val="tx1"/>
                  </a:solidFill>
                  <a:effectLst>
                    <a:outerShdw blurRad="38100" dist="19050" dir="2700000" algn="tl" rotWithShape="0">
                      <a:schemeClr val="dk1">
                        <a:alpha val="40000"/>
                      </a:schemeClr>
                    </a:outerShdw>
                  </a:effectLst>
                  <a:uLnTx/>
                  <a:uFillTx/>
                  <a:latin typeface="楷体" panose="02010609060101010101" charset="-122"/>
                  <a:ea typeface="楷体" panose="02010609060101010101" charset="-122"/>
                  <a:sym typeface="+mn-ea"/>
                </a:rPr>
                <a:t>项</a:t>
              </a:r>
              <a:endParaRPr kumimoji="0" lang="zh-CN" altLang="en-US" sz="2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楷体" panose="02010609060101010101" charset="-122"/>
                <a:ea typeface="楷体" panose="02010609060101010101" charset="-122"/>
                <a:cs typeface="+mn-cs"/>
                <a:sym typeface="+mn-ea"/>
              </a:endParaRPr>
            </a:p>
          </p:txBody>
        </p:sp>
      </p:grpSp>
      <p:pic>
        <p:nvPicPr>
          <p:cNvPr id="85026" name="Picture 3"/>
          <p:cNvPicPr>
            <a:picLocks noGrp="1" noChangeAspect="1"/>
          </p:cNvPicPr>
          <p:nvPr>
            <p:ph sz="half" idx="3"/>
          </p:nvPr>
        </p:nvPicPr>
        <p:blipFill>
          <a:blip r:embed="rId3" cstate="email">
            <a:extLst>
              <a:ext uri="{28A0092B-C50C-407E-A947-70E740481C1C}">
                <a14:useLocalDpi xmlns:a14="http://schemas.microsoft.com/office/drawing/2010/main"/>
              </a:ext>
            </a:extLst>
          </a:blip>
          <a:stretch>
            <a:fillRect/>
          </a:stretch>
        </p:blipFill>
        <p:spPr>
          <a:xfrm>
            <a:off x="3096895" y="3735070"/>
            <a:ext cx="2049145" cy="2435860"/>
          </a:xfrm>
        </p:spPr>
      </p:pic>
      <p:pic>
        <p:nvPicPr>
          <p:cNvPr id="8" name="图片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57220" y="1217930"/>
            <a:ext cx="1823085" cy="186055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9" name="图片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36210" y="1253490"/>
            <a:ext cx="1846580" cy="182499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12" name="矩形 11"/>
          <p:cNvSpPr/>
          <p:nvPr/>
        </p:nvSpPr>
        <p:spPr>
          <a:xfrm>
            <a:off x="3646805" y="3197860"/>
            <a:ext cx="2776855" cy="417830"/>
          </a:xfrm>
          <a:prstGeom prst="rect">
            <a:avLst/>
          </a:prstGeom>
          <a:solidFill>
            <a:srgbClr val="0099CC"/>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261" tIns="43631" rIns="87261" bIns="43631" anchor="ctr"/>
          <a:lstStyle/>
          <a:p>
            <a:pPr marL="0" marR="0" lvl="0" indent="0" algn="ctr" defTabSz="914400" rtl="0" eaLnBrk="0" fontAlgn="auto" latinLnBrk="0" hangingPunct="0">
              <a:lnSpc>
                <a:spcPct val="100000"/>
              </a:lnSpc>
              <a:spcBef>
                <a:spcPct val="50000"/>
              </a:spcBef>
              <a:spcAft>
                <a:spcPts val="0"/>
              </a:spcAft>
              <a:buClrTx/>
              <a:buSzTx/>
              <a:buFont typeface="Arial" panose="020B0604020202020204" pitchFamily="34" charset="0"/>
              <a:buNone/>
              <a:defRPr/>
            </a:pPr>
            <a:r>
              <a:rPr kumimoji="0" lang="zh-CN" altLang="zh-CN" sz="2000" b="0" i="0" u="none" strike="noStrike" kern="1200" cap="none" spc="0" normalizeH="0" baseline="0" noProof="1">
                <a:ln>
                  <a:noFill/>
                </a:ln>
                <a:solidFill>
                  <a:schemeClr val="lt1"/>
                </a:solidFill>
                <a:effectLst/>
                <a:uLnTx/>
                <a:uFillTx/>
                <a:latin typeface="楷体" panose="02010609060101010101" charset="-122"/>
                <a:ea typeface="楷体" panose="02010609060101010101" charset="-122"/>
                <a:cs typeface="+mn-cs"/>
              </a:rPr>
              <a:t>鼻饲管末端保护袋</a:t>
            </a:r>
            <a:endParaRPr kumimoji="0" lang="zh-CN" altLang="en-US" sz="2000" b="1" i="0" u="none" strike="noStrike" kern="1200" cap="none" spc="0" normalizeH="0" baseline="0" noProof="1">
              <a:ln>
                <a:noFill/>
              </a:ln>
              <a:solidFill>
                <a:schemeClr val="accent1"/>
              </a:solidFill>
              <a:effectLst/>
              <a:uLnTx/>
              <a:uFillTx/>
              <a:latin typeface="楷体" panose="02010609060101010101" charset="-122"/>
              <a:ea typeface="楷体" panose="02010609060101010101" charset="-122"/>
              <a:cs typeface="+mn-cs"/>
            </a:endParaRPr>
          </a:p>
        </p:txBody>
      </p:sp>
      <p:pic>
        <p:nvPicPr>
          <p:cNvPr id="15" name="图片 23" descr="C:\Documents and Settings\Administrator\桌面\QQ图片2016120810173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26630" y="1253490"/>
            <a:ext cx="1965325" cy="182499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13" name="图片 24" descr="C:\Documents and Settings\Administrator\桌面\QQ图片2016120816154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665335" y="1259840"/>
            <a:ext cx="1914525" cy="1777365"/>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18" name="矩形 17"/>
          <p:cNvSpPr/>
          <p:nvPr/>
        </p:nvSpPr>
        <p:spPr>
          <a:xfrm>
            <a:off x="7950835" y="3177540"/>
            <a:ext cx="3122930" cy="417830"/>
          </a:xfrm>
          <a:prstGeom prst="rect">
            <a:avLst/>
          </a:prstGeom>
          <a:solidFill>
            <a:srgbClr val="0099CC"/>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261" tIns="43631" rIns="87261" bIns="43631" anchor="ctr"/>
          <a:lstStyle/>
          <a:p>
            <a:pPr marL="0" marR="0" lvl="0" indent="0" algn="ctr" defTabSz="914400" rtl="0" eaLnBrk="0" fontAlgn="auto" latinLnBrk="0" hangingPunct="0">
              <a:lnSpc>
                <a:spcPct val="100000"/>
              </a:lnSpc>
              <a:spcBef>
                <a:spcPct val="50000"/>
              </a:spcBef>
              <a:spcAft>
                <a:spcPts val="0"/>
              </a:spcAft>
              <a:buClrTx/>
              <a:buSzTx/>
              <a:buFont typeface="Arial" panose="020B0604020202020204" pitchFamily="34" charset="0"/>
              <a:buNone/>
              <a:defRPr/>
            </a:pPr>
            <a:r>
              <a:rPr kumimoji="0" lang="zh-CN" altLang="en-US" sz="2000" b="0" i="0" u="none" strike="noStrike" kern="1200" cap="none" spc="0" normalizeH="0" baseline="0" noProof="1">
                <a:ln>
                  <a:noFill/>
                </a:ln>
                <a:solidFill>
                  <a:schemeClr val="lt1"/>
                </a:solidFill>
                <a:effectLst/>
                <a:uLnTx/>
                <a:uFillTx/>
                <a:latin typeface="楷体" panose="02010609060101010101" charset="-122"/>
                <a:ea typeface="楷体" panose="02010609060101010101" charset="-122"/>
                <a:cs typeface="+mn-cs"/>
              </a:rPr>
              <a:t>“鼻饲管固定带”的使用</a:t>
            </a:r>
            <a:endParaRPr kumimoji="0" lang="zh-CN" altLang="en-US" sz="2000" b="1" i="0" u="none" strike="noStrike" kern="1200" cap="none" spc="0" normalizeH="0" baseline="0" noProof="1">
              <a:ln>
                <a:noFill/>
              </a:ln>
              <a:solidFill>
                <a:schemeClr val="accent1"/>
              </a:solidFill>
              <a:effectLst/>
              <a:uLnTx/>
              <a:uFillTx/>
              <a:latin typeface="楷体" panose="02010609060101010101" charset="-122"/>
              <a:ea typeface="楷体" panose="02010609060101010101" charset="-122"/>
              <a:cs typeface="+mn-cs"/>
            </a:endParaRPr>
          </a:p>
        </p:txBody>
      </p:sp>
      <p:pic>
        <p:nvPicPr>
          <p:cNvPr id="14" name="图片 13"/>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5207000" y="3735070"/>
            <a:ext cx="2195830" cy="2435860"/>
          </a:xfrm>
          <a:prstGeom prst="rect">
            <a:avLst/>
          </a:prstGeom>
        </p:spPr>
      </p:pic>
      <p:pic>
        <p:nvPicPr>
          <p:cNvPr id="19" name="图片 18"/>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463790" y="3735705"/>
            <a:ext cx="2107565" cy="243586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bwMode="auto">
          <a:xfrm>
            <a:off x="466725" y="1203325"/>
            <a:ext cx="801560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gn="ctr" rtl="0" eaLnBrk="0" fontAlgn="base" hangingPunct="0">
              <a:spcBef>
                <a:spcPct val="0"/>
              </a:spcBef>
              <a:spcAft>
                <a:spcPct val="0"/>
              </a:spcAft>
              <a:defRPr sz="3600" b="1">
                <a:solidFill>
                  <a:schemeClr val="bg1"/>
                </a:solidFill>
                <a:latin typeface="+mj-lt"/>
                <a:ea typeface="+mj-ea"/>
                <a:cs typeface="Arial" panose="020B0604020202020204" pitchFamily="34" charset="0"/>
              </a:defRPr>
            </a:lvl1pPr>
            <a:lvl2pPr algn="ctr" rtl="0" eaLnBrk="0" fontAlgn="base" hangingPunct="0">
              <a:spcBef>
                <a:spcPct val="0"/>
              </a:spcBef>
              <a:spcAft>
                <a:spcPct val="0"/>
              </a:spcAft>
              <a:defRPr sz="3600" b="1">
                <a:solidFill>
                  <a:schemeClr val="bg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3600" b="1">
                <a:solidFill>
                  <a:schemeClr val="bg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3600" b="1">
                <a:solidFill>
                  <a:schemeClr val="bg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3600" b="1">
                <a:solidFill>
                  <a:schemeClr val="bg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3600" b="1">
                <a:solidFill>
                  <a:schemeClr val="bg1"/>
                </a:solidFill>
                <a:latin typeface="Arial" panose="020B0604020202020204" pitchFamily="34" charset="0"/>
              </a:defRPr>
            </a:lvl6pPr>
            <a:lvl7pPr marL="914400" algn="ctr" rtl="0" fontAlgn="base">
              <a:spcBef>
                <a:spcPct val="0"/>
              </a:spcBef>
              <a:spcAft>
                <a:spcPct val="0"/>
              </a:spcAft>
              <a:defRPr sz="3600" b="1">
                <a:solidFill>
                  <a:schemeClr val="bg1"/>
                </a:solidFill>
                <a:latin typeface="Arial" panose="020B0604020202020204" pitchFamily="34" charset="0"/>
              </a:defRPr>
            </a:lvl7pPr>
            <a:lvl8pPr marL="1371600" algn="ctr" rtl="0" fontAlgn="base">
              <a:spcBef>
                <a:spcPct val="0"/>
              </a:spcBef>
              <a:spcAft>
                <a:spcPct val="0"/>
              </a:spcAft>
              <a:defRPr sz="3600" b="1">
                <a:solidFill>
                  <a:schemeClr val="bg1"/>
                </a:solidFill>
                <a:latin typeface="Arial" panose="020B0604020202020204" pitchFamily="34" charset="0"/>
              </a:defRPr>
            </a:lvl8pPr>
            <a:lvl9pPr marL="1828800" algn="ctr" rtl="0" fontAlgn="base">
              <a:spcBef>
                <a:spcPct val="0"/>
              </a:spcBef>
              <a:spcAft>
                <a:spcPct val="0"/>
              </a:spcAft>
              <a:defRPr sz="3600" b="1">
                <a:solidFill>
                  <a:schemeClr val="bg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0" cap="none" spc="0" normalizeH="0" baseline="0" noProof="0" dirty="0">
                <a:solidFill>
                  <a:srgbClr val="C00000"/>
                </a:solidFill>
                <a:effectLst>
                  <a:outerShdw blurRad="38100" dist="19050" dir="2700000" algn="tl" rotWithShape="0">
                    <a:schemeClr val="dk1">
                      <a:alpha val="40000"/>
                    </a:schemeClr>
                  </a:outerShdw>
                </a:effectLst>
                <a:uLnTx/>
                <a:uFillTx/>
                <a:latin typeface="楷体" panose="02010609060101010101" charset="-122"/>
                <a:ea typeface="楷体" panose="02010609060101010101" charset="-122"/>
                <a:cs typeface="+mn-cs"/>
                <a:sym typeface="+mn-ea"/>
              </a:rPr>
              <a:t>我院养老护理员参加院外</a:t>
            </a:r>
            <a:r>
              <a:rPr lang="zh-CN" altLang="en-US" sz="2800" kern="0" noProof="0" dirty="0">
                <a:solidFill>
                  <a:srgbClr val="C00000"/>
                </a:solidFill>
                <a:effectLst>
                  <a:outerShdw blurRad="38100" dist="19050" dir="2700000" algn="tl" rotWithShape="0">
                    <a:schemeClr val="dk1">
                      <a:alpha val="40000"/>
                    </a:schemeClr>
                  </a:outerShdw>
                </a:effectLst>
                <a:uLnTx/>
                <a:uFillTx/>
                <a:latin typeface="楷体" panose="02010609060101010101" charset="-122"/>
                <a:ea typeface="楷体" panose="02010609060101010101" charset="-122"/>
                <a:cs typeface="+mn-cs"/>
                <a:sym typeface="+mn-ea"/>
              </a:rPr>
              <a:t>培训</a:t>
            </a:r>
            <a:r>
              <a:rPr kumimoji="0" lang="zh-CN" altLang="en-US" sz="2800" b="1" i="0" u="none" strike="noStrike" kern="0" cap="none" spc="0" normalizeH="0" baseline="0" noProof="0" dirty="0">
                <a:solidFill>
                  <a:srgbClr val="C00000"/>
                </a:solidFill>
                <a:effectLst>
                  <a:outerShdw blurRad="38100" dist="19050" dir="2700000" algn="tl" rotWithShape="0">
                    <a:schemeClr val="dk1">
                      <a:alpha val="40000"/>
                    </a:schemeClr>
                  </a:outerShdw>
                </a:effectLst>
                <a:uLnTx/>
                <a:uFillTx/>
                <a:latin typeface="楷体" panose="02010609060101010101" charset="-122"/>
                <a:ea typeface="楷体" panose="02010609060101010101" charset="-122"/>
                <a:cs typeface="+mn-cs"/>
                <a:sym typeface="+mn-ea"/>
              </a:rPr>
              <a:t>所获荣誉</a:t>
            </a:r>
          </a:p>
        </p:txBody>
      </p:sp>
      <p:pic>
        <p:nvPicPr>
          <p:cNvPr id="2" name="内容占位符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6725" y="1827530"/>
            <a:ext cx="2792095" cy="2332990"/>
          </a:xfrm>
          <a:prstGeom prst="rect">
            <a:avLst/>
          </a:prstGeom>
          <a:noFill/>
          <a:ln w="9525">
            <a:noFill/>
          </a:ln>
        </p:spPr>
      </p:pic>
      <p:pic>
        <p:nvPicPr>
          <p:cNvPr id="4" name="内容占位符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55340" y="2127250"/>
            <a:ext cx="2740660" cy="2571115"/>
          </a:xfrm>
          <a:prstGeom prst="rect">
            <a:avLst/>
          </a:prstGeom>
          <a:noFill/>
          <a:ln w="31750" cap="flat" cmpd="sng">
            <a:solidFill>
              <a:srgbClr val="000000"/>
            </a:solidFill>
            <a:prstDash val="solid"/>
            <a:miter/>
            <a:headEnd type="none" w="med" len="med"/>
            <a:tailEnd type="none" w="med" len="med"/>
          </a:ln>
        </p:spPr>
      </p:pic>
      <p:pic>
        <p:nvPicPr>
          <p:cNvPr id="5" name="图片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92520" y="2470785"/>
            <a:ext cx="2792095" cy="2459355"/>
          </a:xfrm>
          <a:prstGeom prst="rect">
            <a:avLst/>
          </a:prstGeom>
          <a:noFill/>
          <a:ln w="9525">
            <a:noFill/>
          </a:ln>
        </p:spPr>
      </p:pic>
      <p:pic>
        <p:nvPicPr>
          <p:cNvPr id="6" name="图片 4"/>
          <p:cNvPicPr>
            <a:picLocks noChangeAspect="1"/>
          </p:cNvPicPr>
          <p:nvPr>
            <p:custDataLst>
              <p:tags r:id="rId1"/>
            </p:custDataLst>
          </p:nvPr>
        </p:nvPicPr>
        <p:blipFill>
          <a:blip r:embed="rId6" cstate="email">
            <a:extLst>
              <a:ext uri="{28A0092B-C50C-407E-A947-70E740481C1C}">
                <a14:useLocalDpi xmlns:a14="http://schemas.microsoft.com/office/drawing/2010/main"/>
              </a:ext>
            </a:extLst>
          </a:blip>
          <a:srcRect/>
          <a:stretch>
            <a:fillRect/>
          </a:stretch>
        </p:blipFill>
        <p:spPr>
          <a:xfrm>
            <a:off x="9081135" y="2879725"/>
            <a:ext cx="2741295" cy="2505710"/>
          </a:xfrm>
          <a:prstGeom prst="rect">
            <a:avLst/>
          </a:prstGeom>
          <a:noFill/>
          <a:ln w="9525">
            <a:noFill/>
          </a:ln>
        </p:spPr>
      </p:pic>
      <p:sp>
        <p:nvSpPr>
          <p:cNvPr id="7" name="文本框 6"/>
          <p:cNvSpPr txBox="1"/>
          <p:nvPr/>
        </p:nvSpPr>
        <p:spPr>
          <a:xfrm>
            <a:off x="1379855" y="4283075"/>
            <a:ext cx="965835" cy="398780"/>
          </a:xfrm>
          <a:prstGeom prst="rect">
            <a:avLst/>
          </a:prstGeom>
          <a:noFill/>
        </p:spPr>
        <p:txBody>
          <a:bodyPr wrap="square" rtlCol="0">
            <a:spAutoFit/>
          </a:bodyPr>
          <a:lstStyle/>
          <a:p>
            <a:r>
              <a:rPr lang="zh-CN" altLang="en-US" sz="2000" b="1" kern="0" noProof="0" dirty="0">
                <a:solidFill>
                  <a:schemeClr val="tx1"/>
                </a:solidFill>
                <a:effectLst>
                  <a:outerShdw blurRad="38100" dist="19050" dir="2700000" algn="tl" rotWithShape="0">
                    <a:schemeClr val="dk1">
                      <a:alpha val="40000"/>
                    </a:schemeClr>
                  </a:outerShdw>
                </a:effectLst>
                <a:uLnTx/>
                <a:uFillTx/>
                <a:latin typeface="楷体" panose="02010609060101010101" charset="-122"/>
                <a:ea typeface="楷体" panose="02010609060101010101" charset="-122"/>
              </a:rPr>
              <a:t>首届</a:t>
            </a:r>
          </a:p>
        </p:txBody>
      </p:sp>
      <p:sp>
        <p:nvSpPr>
          <p:cNvPr id="8" name="文本框 7"/>
          <p:cNvSpPr txBox="1"/>
          <p:nvPr/>
        </p:nvSpPr>
        <p:spPr>
          <a:xfrm>
            <a:off x="4242435" y="4863465"/>
            <a:ext cx="965835" cy="398780"/>
          </a:xfrm>
          <a:prstGeom prst="rect">
            <a:avLst/>
          </a:prstGeom>
          <a:noFill/>
        </p:spPr>
        <p:txBody>
          <a:bodyPr wrap="square" rtlCol="0">
            <a:spAutoFit/>
          </a:bodyPr>
          <a:lstStyle/>
          <a:p>
            <a:r>
              <a:rPr lang="en-US" altLang="zh-CN" sz="2000" b="1" kern="0" noProof="0" dirty="0">
                <a:solidFill>
                  <a:schemeClr val="tx1"/>
                </a:solidFill>
                <a:effectLst>
                  <a:outerShdw blurRad="38100" dist="19050" dir="2700000" algn="tl" rotWithShape="0">
                    <a:schemeClr val="dk1">
                      <a:alpha val="40000"/>
                    </a:schemeClr>
                  </a:outerShdw>
                </a:effectLst>
                <a:uLnTx/>
                <a:uFillTx/>
                <a:latin typeface="楷体" panose="02010609060101010101" charset="-122"/>
                <a:ea typeface="楷体" panose="02010609060101010101" charset="-122"/>
              </a:rPr>
              <a:t>2017</a:t>
            </a:r>
            <a:r>
              <a:rPr lang="zh-CN" altLang="en-US" sz="2000" b="1" kern="0" noProof="0" dirty="0">
                <a:solidFill>
                  <a:schemeClr val="tx1"/>
                </a:solidFill>
                <a:effectLst>
                  <a:outerShdw blurRad="38100" dist="19050" dir="2700000" algn="tl" rotWithShape="0">
                    <a:schemeClr val="dk1">
                      <a:alpha val="40000"/>
                    </a:schemeClr>
                  </a:outerShdw>
                </a:effectLst>
                <a:uLnTx/>
                <a:uFillTx/>
                <a:latin typeface="楷体" panose="02010609060101010101" charset="-122"/>
                <a:ea typeface="楷体" panose="02010609060101010101" charset="-122"/>
              </a:rPr>
              <a:t>年</a:t>
            </a:r>
          </a:p>
        </p:txBody>
      </p:sp>
      <p:sp>
        <p:nvSpPr>
          <p:cNvPr id="9" name="文本框 8"/>
          <p:cNvSpPr txBox="1"/>
          <p:nvPr/>
        </p:nvSpPr>
        <p:spPr>
          <a:xfrm>
            <a:off x="7026275" y="5120005"/>
            <a:ext cx="965835" cy="398780"/>
          </a:xfrm>
          <a:prstGeom prst="rect">
            <a:avLst/>
          </a:prstGeom>
          <a:noFill/>
        </p:spPr>
        <p:txBody>
          <a:bodyPr wrap="square" rtlCol="0">
            <a:spAutoFit/>
          </a:bodyPr>
          <a:lstStyle/>
          <a:p>
            <a:r>
              <a:rPr lang="en-US" altLang="zh-CN" sz="2000" b="1" kern="0" noProof="0" dirty="0">
                <a:solidFill>
                  <a:schemeClr val="tx1"/>
                </a:solidFill>
                <a:effectLst>
                  <a:outerShdw blurRad="38100" dist="19050" dir="2700000" algn="tl" rotWithShape="0">
                    <a:schemeClr val="dk1">
                      <a:alpha val="40000"/>
                    </a:schemeClr>
                  </a:outerShdw>
                </a:effectLst>
                <a:uLnTx/>
                <a:uFillTx/>
                <a:latin typeface="楷体" panose="02010609060101010101" charset="-122"/>
                <a:ea typeface="楷体" panose="02010609060101010101" charset="-122"/>
              </a:rPr>
              <a:t>2018</a:t>
            </a:r>
            <a:r>
              <a:rPr lang="zh-CN" altLang="en-US" sz="2000" b="1" kern="0" noProof="0" dirty="0">
                <a:solidFill>
                  <a:schemeClr val="tx1"/>
                </a:solidFill>
                <a:effectLst>
                  <a:outerShdw blurRad="38100" dist="19050" dir="2700000" algn="tl" rotWithShape="0">
                    <a:schemeClr val="dk1">
                      <a:alpha val="40000"/>
                    </a:schemeClr>
                  </a:outerShdw>
                </a:effectLst>
                <a:uLnTx/>
                <a:uFillTx/>
                <a:latin typeface="楷体" panose="02010609060101010101" charset="-122"/>
                <a:ea typeface="楷体" panose="02010609060101010101" charset="-122"/>
              </a:rPr>
              <a:t>年</a:t>
            </a:r>
          </a:p>
        </p:txBody>
      </p:sp>
      <p:sp>
        <p:nvSpPr>
          <p:cNvPr id="10" name="文本框 9"/>
          <p:cNvSpPr txBox="1"/>
          <p:nvPr/>
        </p:nvSpPr>
        <p:spPr>
          <a:xfrm>
            <a:off x="9968865" y="5518785"/>
            <a:ext cx="965835" cy="398780"/>
          </a:xfrm>
          <a:prstGeom prst="rect">
            <a:avLst/>
          </a:prstGeom>
          <a:noFill/>
        </p:spPr>
        <p:txBody>
          <a:bodyPr wrap="square" rtlCol="0">
            <a:spAutoFit/>
          </a:bodyPr>
          <a:lstStyle/>
          <a:p>
            <a:r>
              <a:rPr lang="en-US" altLang="zh-CN" sz="2000" b="1" kern="0" noProof="0" dirty="0">
                <a:solidFill>
                  <a:schemeClr val="tx1"/>
                </a:solidFill>
                <a:effectLst>
                  <a:outerShdw blurRad="38100" dist="19050" dir="2700000" algn="tl" rotWithShape="0">
                    <a:schemeClr val="dk1">
                      <a:alpha val="40000"/>
                    </a:schemeClr>
                  </a:outerShdw>
                </a:effectLst>
                <a:uLnTx/>
                <a:uFillTx/>
                <a:latin typeface="楷体" panose="02010609060101010101" charset="-122"/>
                <a:ea typeface="楷体" panose="02010609060101010101" charset="-122"/>
              </a:rPr>
              <a:t>2019</a:t>
            </a:r>
            <a:r>
              <a:rPr lang="zh-CN" altLang="en-US" sz="2000" b="1" kern="0" noProof="0" dirty="0">
                <a:solidFill>
                  <a:schemeClr val="tx1"/>
                </a:solidFill>
                <a:effectLst>
                  <a:outerShdw blurRad="38100" dist="19050" dir="2700000" algn="tl" rotWithShape="0">
                    <a:schemeClr val="dk1">
                      <a:alpha val="40000"/>
                    </a:schemeClr>
                  </a:outerShdw>
                </a:effectLst>
                <a:uLnTx/>
                <a:uFillTx/>
                <a:latin typeface="楷体" panose="02010609060101010101" charset="-122"/>
                <a:ea typeface="楷体" panose="02010609060101010101" charset="-122"/>
              </a:rPr>
              <a:t>年</a:t>
            </a:r>
          </a:p>
        </p:txBody>
      </p:sp>
      <p:sp>
        <p:nvSpPr>
          <p:cNvPr id="11" name="Content Placeholder 2"/>
          <p:cNvSpPr txBox="1"/>
          <p:nvPr/>
        </p:nvSpPr>
        <p:spPr bwMode="auto">
          <a:xfrm>
            <a:off x="533400" y="5917565"/>
            <a:ext cx="936879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algn="l"/>
            <a:r>
              <a:rPr lang="zh-CN" altLang="zh-CN" sz="2000" dirty="0">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2021年7月份参加昆明地区养老护理员职业技能竞赛有4人参加比赛获得2个三等奖。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标题 1"/>
          <p:cNvSpPr>
            <a:spLocks noGrp="1"/>
          </p:cNvSpPr>
          <p:nvPr>
            <p:ph type="title"/>
          </p:nvPr>
        </p:nvSpPr>
        <p:spPr>
          <a:xfrm>
            <a:off x="675640" y="1080135"/>
            <a:ext cx="10178415" cy="477520"/>
          </a:xfrm>
        </p:spPr>
        <p:txBody>
          <a:bodyPr vert="horz" wrap="square" lIns="91440" tIns="45720" rIns="91440" bIns="45720" anchor="ctr" anchorCtr="0">
            <a:normAutofit fontScale="90000"/>
          </a:bodyPr>
          <a:lstStyle/>
          <a:p>
            <a:r>
              <a:rPr lang="zh-CN" altLang="en-US" sz="3200" b="1" dirty="0">
                <a:solidFill>
                  <a:srgbClr val="C00000"/>
                </a:solidFill>
                <a:latin typeface="楷体" panose="02010609060101010101" charset="-122"/>
                <a:ea typeface="楷体" panose="02010609060101010101" charset="-122"/>
              </a:rPr>
              <a:t>养老护理员的相关培训</a:t>
            </a:r>
            <a:endParaRPr lang="en-US" altLang="zh-CN" sz="3200" b="1" dirty="0">
              <a:solidFill>
                <a:srgbClr val="C00000"/>
              </a:solidFill>
              <a:latin typeface="楷体" panose="02010609060101010101" charset="-122"/>
              <a:ea typeface="楷体" panose="02010609060101010101" charset="-122"/>
              <a:sym typeface="+mn-ea"/>
            </a:endParaRPr>
          </a:p>
        </p:txBody>
      </p:sp>
      <p:grpSp>
        <p:nvGrpSpPr>
          <p:cNvPr id="119811" name="组合 14"/>
          <p:cNvGrpSpPr/>
          <p:nvPr/>
        </p:nvGrpSpPr>
        <p:grpSpPr>
          <a:xfrm>
            <a:off x="10510520" y="2136775"/>
            <a:ext cx="1161415" cy="3250565"/>
            <a:chOff x="7949971" y="642946"/>
            <a:chExt cx="473824" cy="4823773"/>
          </a:xfrm>
        </p:grpSpPr>
        <p:sp>
          <p:nvSpPr>
            <p:cNvPr id="16" name="圆角矩形 15"/>
            <p:cNvSpPr/>
            <p:nvPr/>
          </p:nvSpPr>
          <p:spPr>
            <a:xfrm flipH="1">
              <a:off x="7949971" y="642946"/>
              <a:ext cx="473824" cy="4823773"/>
            </a:xfrm>
            <a:prstGeom prst="roundRect">
              <a:avLst/>
            </a:prstGeom>
            <a:solidFill>
              <a:schemeClr val="accent5">
                <a:lumMod val="20000"/>
                <a:lumOff val="80000"/>
              </a:schemeClr>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17" name="圆角矩形 4"/>
            <p:cNvSpPr/>
            <p:nvPr/>
          </p:nvSpPr>
          <p:spPr>
            <a:xfrm>
              <a:off x="7973741" y="666755"/>
              <a:ext cx="426284" cy="4776155"/>
            </a:xfrm>
            <a:prstGeom prst="rect">
              <a:avLst/>
            </a:prstGeom>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楷体" panose="02010609060101010101" charset="-122"/>
                  <a:ea typeface="楷体" panose="02010609060101010101" charset="-122"/>
                  <a:cs typeface="+mn-cs"/>
                  <a:sym typeface="+mn-ea"/>
                </a:rPr>
                <a:t>师资外出指导培训</a:t>
              </a:r>
            </a:p>
          </p:txBody>
        </p:sp>
      </p:grpSp>
      <p:sp>
        <p:nvSpPr>
          <p:cNvPr id="3" name="文本框 2"/>
          <p:cNvSpPr txBox="1"/>
          <p:nvPr/>
        </p:nvSpPr>
        <p:spPr>
          <a:xfrm>
            <a:off x="675640" y="1557655"/>
            <a:ext cx="9341485" cy="1014730"/>
          </a:xfrm>
          <a:prstGeom prst="rect">
            <a:avLst/>
          </a:prstGeom>
          <a:noFill/>
        </p:spPr>
        <p:txBody>
          <a:bodyPr wrap="square" rtlCol="0" anchor="t">
            <a:spAutoFit/>
          </a:bodyPr>
          <a:lstStyle/>
          <a:p>
            <a:pPr algn="l" fontAlgn="base">
              <a:buClrTx/>
              <a:buSzTx/>
              <a:buNone/>
            </a:pPr>
            <a:r>
              <a:rPr lang="en-US" altLang="zh-CN" sz="2000" dirty="0">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    </a:t>
            </a:r>
            <a:r>
              <a:rPr lang="zh-CN" altLang="zh-CN" sz="2000" dirty="0">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我院两名护理人员在2018年5月、8月“云南省护理协会”举办的《云南省中、高级养老护理员能力提升示范培训班》、《社区养老护理员培训班》中担任理论和操作授课教师；授课题目：口腔护理、床上进食护理、各类助行器的使用。</a:t>
            </a:r>
          </a:p>
        </p:txBody>
      </p:sp>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5810" y="2572385"/>
            <a:ext cx="2782570" cy="3491230"/>
          </a:xfrm>
          <a:prstGeom prst="rect">
            <a:avLst/>
          </a:prstGeom>
        </p:spPr>
      </p:pic>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2045" y="2572385"/>
            <a:ext cx="2676525" cy="3485515"/>
          </a:xfrm>
          <a:prstGeom prst="rect">
            <a:avLst/>
          </a:prstGeom>
        </p:spPr>
      </p:pic>
      <p:pic>
        <p:nvPicPr>
          <p:cNvPr id="6" name="图片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68745" y="2572385"/>
            <a:ext cx="3625850" cy="348107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标题 1"/>
          <p:cNvSpPr>
            <a:spLocks noGrp="1"/>
          </p:cNvSpPr>
          <p:nvPr>
            <p:ph type="title"/>
          </p:nvPr>
        </p:nvSpPr>
        <p:spPr>
          <a:xfrm>
            <a:off x="675640" y="1080135"/>
            <a:ext cx="10178415" cy="477520"/>
          </a:xfrm>
        </p:spPr>
        <p:txBody>
          <a:bodyPr vert="horz" wrap="square" lIns="91440" tIns="45720" rIns="91440" bIns="45720" anchor="ctr" anchorCtr="0">
            <a:normAutofit fontScale="90000"/>
          </a:bodyPr>
          <a:lstStyle/>
          <a:p>
            <a:r>
              <a:rPr lang="zh-CN" altLang="en-US" sz="3200" b="1" dirty="0">
                <a:solidFill>
                  <a:srgbClr val="C00000"/>
                </a:solidFill>
                <a:latin typeface="楷体" panose="02010609060101010101" charset="-122"/>
                <a:ea typeface="楷体" panose="02010609060101010101" charset="-122"/>
              </a:rPr>
              <a:t>养老护理员的相关培训</a:t>
            </a:r>
            <a:endParaRPr lang="en-US" altLang="zh-CN" sz="3200" b="1" dirty="0">
              <a:solidFill>
                <a:srgbClr val="C00000"/>
              </a:solidFill>
              <a:latin typeface="楷体" panose="02010609060101010101" charset="-122"/>
              <a:ea typeface="楷体" panose="02010609060101010101" charset="-122"/>
              <a:sym typeface="+mn-ea"/>
            </a:endParaRPr>
          </a:p>
        </p:txBody>
      </p:sp>
      <p:grpSp>
        <p:nvGrpSpPr>
          <p:cNvPr id="119811" name="组合 14"/>
          <p:cNvGrpSpPr/>
          <p:nvPr/>
        </p:nvGrpSpPr>
        <p:grpSpPr>
          <a:xfrm>
            <a:off x="10510520" y="2136775"/>
            <a:ext cx="1161415" cy="3250565"/>
            <a:chOff x="7949971" y="642946"/>
            <a:chExt cx="473824" cy="4823773"/>
          </a:xfrm>
        </p:grpSpPr>
        <p:sp>
          <p:nvSpPr>
            <p:cNvPr id="16" name="圆角矩形 15"/>
            <p:cNvSpPr/>
            <p:nvPr/>
          </p:nvSpPr>
          <p:spPr>
            <a:xfrm flipH="1">
              <a:off x="7949971" y="642946"/>
              <a:ext cx="473824" cy="4823773"/>
            </a:xfrm>
            <a:prstGeom prst="roundRect">
              <a:avLst/>
            </a:prstGeom>
            <a:solidFill>
              <a:schemeClr val="accent5">
                <a:lumMod val="20000"/>
                <a:lumOff val="80000"/>
              </a:schemeClr>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17" name="圆角矩形 4"/>
            <p:cNvSpPr/>
            <p:nvPr/>
          </p:nvSpPr>
          <p:spPr>
            <a:xfrm>
              <a:off x="7973741" y="666755"/>
              <a:ext cx="426284" cy="4776155"/>
            </a:xfrm>
            <a:prstGeom prst="rect">
              <a:avLst/>
            </a:prstGeom>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zh-CN" sz="2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楷体" panose="02010609060101010101" charset="-122"/>
                  <a:ea typeface="楷体" panose="02010609060101010101" charset="-122"/>
                  <a:cs typeface="+mn-cs"/>
                  <a:sym typeface="+mn-ea"/>
                </a:rPr>
                <a:t>师资外出指导培训</a:t>
              </a:r>
            </a:p>
          </p:txBody>
        </p:sp>
      </p:grpSp>
      <p:sp>
        <p:nvSpPr>
          <p:cNvPr id="3" name="文本框 2"/>
          <p:cNvSpPr txBox="1"/>
          <p:nvPr/>
        </p:nvSpPr>
        <p:spPr>
          <a:xfrm>
            <a:off x="675640" y="1557655"/>
            <a:ext cx="9660890" cy="1630045"/>
          </a:xfrm>
          <a:prstGeom prst="rect">
            <a:avLst/>
          </a:prstGeom>
          <a:noFill/>
        </p:spPr>
        <p:txBody>
          <a:bodyPr wrap="square" rtlCol="0" anchor="t">
            <a:spAutoFit/>
          </a:bodyPr>
          <a:lstStyle/>
          <a:p>
            <a:pPr algn="l" fontAlgn="base">
              <a:buClrTx/>
              <a:buSzTx/>
              <a:buNone/>
            </a:pPr>
            <a:r>
              <a:rPr lang="en-US" altLang="zh-CN" sz="2000" dirty="0">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    </a:t>
            </a:r>
            <a:r>
              <a:rPr lang="zh-CN" altLang="zh-CN" sz="2000" dirty="0">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我院两名护理人员分别在云南省妇联举办的</a:t>
            </a:r>
            <a:r>
              <a:rPr lang="en-US" altLang="zh-CN" sz="2000" dirty="0">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“2016年第七期临沧双江养老服务专业人员培训班”</a:t>
            </a:r>
            <a:r>
              <a:rPr lang="zh-CN" altLang="en-US" sz="2000" dirty="0">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a:t>
            </a:r>
            <a:r>
              <a:rPr lang="zh-CN" altLang="zh-CN" sz="2000" dirty="0">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2017年第二期昆明市第二人民医院养老培训班”中担任授课教师。题目：养老护理员职业道德、养老护理员个人防护、养老护理员基础知识、老年人常见疾病的护理、生命体征的测量、止血/包扎/固定技术、助行器的使用、翻身/拍背技术、口腔护理、尸体料理</a:t>
            </a:r>
          </a:p>
        </p:txBody>
      </p:sp>
      <p:pic>
        <p:nvPicPr>
          <p:cNvPr id="7" name="图片 6" descr="59f073a42408b89a0c8f45add1621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4230" y="3187700"/>
            <a:ext cx="3540760" cy="3121660"/>
          </a:xfrm>
          <a:prstGeom prst="rect">
            <a:avLst/>
          </a:prstGeom>
        </p:spPr>
      </p:pic>
      <p:pic>
        <p:nvPicPr>
          <p:cNvPr id="8" name="图片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4365" y="3187700"/>
            <a:ext cx="2891155" cy="3117850"/>
          </a:xfrm>
          <a:prstGeom prst="rect">
            <a:avLst/>
          </a:prstGeom>
        </p:spPr>
      </p:pic>
      <p:pic>
        <p:nvPicPr>
          <p:cNvPr id="9" name="图片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4895" y="3187700"/>
            <a:ext cx="2832735" cy="31083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标题 1"/>
          <p:cNvSpPr>
            <a:spLocks noGrp="1"/>
          </p:cNvSpPr>
          <p:nvPr>
            <p:ph type="title"/>
          </p:nvPr>
        </p:nvSpPr>
        <p:spPr>
          <a:xfrm>
            <a:off x="452120" y="1080135"/>
            <a:ext cx="10644505" cy="477520"/>
          </a:xfrm>
        </p:spPr>
        <p:txBody>
          <a:bodyPr vert="horz" wrap="square" lIns="91440" tIns="45720" rIns="91440" bIns="45720" anchor="ctr" anchorCtr="0">
            <a:normAutofit fontScale="90000"/>
          </a:bodyPr>
          <a:lstStyle/>
          <a:p>
            <a:r>
              <a:rPr lang="zh-CN" altLang="en-US" sz="3200" b="1" dirty="0">
                <a:solidFill>
                  <a:srgbClr val="C00000"/>
                </a:solidFill>
                <a:latin typeface="楷体" panose="02010609060101010101" charset="-122"/>
                <a:ea typeface="楷体" panose="02010609060101010101" charset="-122"/>
              </a:rPr>
              <a:t>第五期养老护理员培训：共有</a:t>
            </a:r>
            <a:r>
              <a:rPr lang="en-US" altLang="zh-CN" sz="3200" b="1" dirty="0">
                <a:solidFill>
                  <a:srgbClr val="C00000"/>
                </a:solidFill>
                <a:latin typeface="楷体" panose="02010609060101010101" charset="-122"/>
                <a:ea typeface="楷体" panose="02010609060101010101" charset="-122"/>
              </a:rPr>
              <a:t>11</a:t>
            </a:r>
            <a:r>
              <a:rPr lang="zh-CN" altLang="en-US" sz="3200" b="1" dirty="0">
                <a:solidFill>
                  <a:srgbClr val="C00000"/>
                </a:solidFill>
                <a:latin typeface="楷体" panose="02010609060101010101" charset="-122"/>
                <a:ea typeface="楷体" panose="02010609060101010101" charset="-122"/>
              </a:rPr>
              <a:t>家机构参加培训，培训学员</a:t>
            </a:r>
            <a:r>
              <a:rPr lang="en-US" altLang="zh-CN" sz="3200" b="1" dirty="0">
                <a:solidFill>
                  <a:srgbClr val="C00000"/>
                </a:solidFill>
                <a:latin typeface="楷体" panose="02010609060101010101" charset="-122"/>
                <a:ea typeface="楷体" panose="02010609060101010101" charset="-122"/>
              </a:rPr>
              <a:t>60</a:t>
            </a:r>
            <a:r>
              <a:rPr lang="zh-CN" altLang="en-US" sz="3200" b="1" dirty="0">
                <a:solidFill>
                  <a:srgbClr val="C00000"/>
                </a:solidFill>
                <a:latin typeface="楷体" panose="02010609060101010101" charset="-122"/>
                <a:ea typeface="楷体" panose="02010609060101010101" charset="-122"/>
              </a:rPr>
              <a:t>名</a:t>
            </a:r>
          </a:p>
        </p:txBody>
      </p:sp>
      <p:grpSp>
        <p:nvGrpSpPr>
          <p:cNvPr id="119811" name="组合 14"/>
          <p:cNvGrpSpPr/>
          <p:nvPr/>
        </p:nvGrpSpPr>
        <p:grpSpPr>
          <a:xfrm>
            <a:off x="10510520" y="2136775"/>
            <a:ext cx="1161415" cy="3250565"/>
            <a:chOff x="7949971" y="642946"/>
            <a:chExt cx="473824" cy="4823773"/>
          </a:xfrm>
        </p:grpSpPr>
        <p:sp>
          <p:nvSpPr>
            <p:cNvPr id="16" name="圆角矩形 15"/>
            <p:cNvSpPr/>
            <p:nvPr/>
          </p:nvSpPr>
          <p:spPr>
            <a:xfrm flipH="1">
              <a:off x="7949971" y="642946"/>
              <a:ext cx="473824" cy="4823773"/>
            </a:xfrm>
            <a:prstGeom prst="roundRect">
              <a:avLst/>
            </a:prstGeom>
            <a:solidFill>
              <a:schemeClr val="accent5">
                <a:lumMod val="20000"/>
                <a:lumOff val="80000"/>
              </a:schemeClr>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17" name="圆角矩形 4"/>
            <p:cNvSpPr/>
            <p:nvPr/>
          </p:nvSpPr>
          <p:spPr>
            <a:xfrm>
              <a:off x="7973741" y="666755"/>
              <a:ext cx="426284" cy="4776155"/>
            </a:xfrm>
            <a:prstGeom prst="rect">
              <a:avLst/>
            </a:prstGeom>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en-US" sz="2800" b="1" dirty="0">
                  <a:solidFill>
                    <a:schemeClr val="tx1"/>
                  </a:solidFill>
                  <a:latin typeface="楷体" panose="02010609060101010101" charset="-122"/>
                  <a:ea typeface="楷体" panose="02010609060101010101" charset="-122"/>
                  <a:sym typeface="+mn-ea"/>
                </a:rPr>
                <a:t>养老护理员培训剪影</a:t>
              </a:r>
              <a:endParaRPr kumimoji="0" lang="zh-CN" altLang="en-US" sz="2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楷体" panose="02010609060101010101" charset="-122"/>
                <a:ea typeface="楷体" panose="02010609060101010101" charset="-122"/>
                <a:cs typeface="+mn-cs"/>
                <a:sym typeface="+mn-ea"/>
              </a:endParaRPr>
            </a:p>
          </p:txBody>
        </p:sp>
      </p:grpSp>
      <p:pic>
        <p:nvPicPr>
          <p:cNvPr id="7" name="图片 6" descr="db25acf3856e9d18bdca4361fb1192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377180" y="3928745"/>
            <a:ext cx="2585720" cy="2235835"/>
          </a:xfrm>
          <a:prstGeom prst="rect">
            <a:avLst/>
          </a:prstGeom>
        </p:spPr>
      </p:pic>
      <p:pic>
        <p:nvPicPr>
          <p:cNvPr id="9" name="图片 8" descr="2a9fe419ee569bb3bc87fc633c45e2a"/>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040370" y="3928110"/>
            <a:ext cx="2304415" cy="2236470"/>
          </a:xfrm>
          <a:prstGeom prst="rect">
            <a:avLst/>
          </a:prstGeom>
        </p:spPr>
      </p:pic>
      <p:pic>
        <p:nvPicPr>
          <p:cNvPr id="11" name="内容占位符 10"/>
          <p:cNvPicPr>
            <a:picLocks noGrp="1" noChangeAspect="1"/>
          </p:cNvPicPr>
          <p:nvPr>
            <p:ph sz="half" idx="1"/>
          </p:nvPr>
        </p:nvPicPr>
        <p:blipFill>
          <a:blip r:embed="rId5" cstate="email">
            <a:extLst>
              <a:ext uri="{28A0092B-C50C-407E-A947-70E740481C1C}">
                <a14:useLocalDpi xmlns:a14="http://schemas.microsoft.com/office/drawing/2010/main"/>
              </a:ext>
            </a:extLst>
          </a:blip>
          <a:stretch>
            <a:fillRect/>
          </a:stretch>
        </p:blipFill>
        <p:spPr>
          <a:xfrm>
            <a:off x="5377180" y="1668780"/>
            <a:ext cx="2585720" cy="2151380"/>
          </a:xfrm>
          <a:prstGeom prst="rect">
            <a:avLst/>
          </a:prstGeom>
        </p:spPr>
      </p:pic>
      <p:pic>
        <p:nvPicPr>
          <p:cNvPr id="12" name="内容占位符 11"/>
          <p:cNvPicPr>
            <a:picLocks noGrp="1" noChangeAspect="1"/>
          </p:cNvPicPr>
          <p:nvPr>
            <p:ph sz="half" idx="2"/>
          </p:nvPr>
        </p:nvPicPr>
        <p:blipFill>
          <a:blip r:embed="rId6" cstate="email">
            <a:extLst>
              <a:ext uri="{28A0092B-C50C-407E-A947-70E740481C1C}">
                <a14:useLocalDpi xmlns:a14="http://schemas.microsoft.com/office/drawing/2010/main"/>
              </a:ext>
            </a:extLst>
          </a:blip>
          <a:stretch>
            <a:fillRect/>
          </a:stretch>
        </p:blipFill>
        <p:spPr>
          <a:xfrm>
            <a:off x="8036560" y="1670050"/>
            <a:ext cx="2308225" cy="2145665"/>
          </a:xfrm>
          <a:prstGeom prst="rect">
            <a:avLst/>
          </a:prstGeom>
        </p:spPr>
      </p:pic>
      <p:pic>
        <p:nvPicPr>
          <p:cNvPr id="140304" name="图片 1" descr="C:\Users\Administrator\Desktop\17c6f8be52d6cf6ba176a7c229d3d8f.jpg"/>
          <p:cNvPicPr>
            <a:picLocks noChangeAspect="1"/>
          </p:cNvPicPr>
          <p:nvPr/>
        </p:nvPicPr>
        <p:blipFill>
          <a:blip r:embed="rId7"/>
          <a:stretch>
            <a:fillRect/>
          </a:stretch>
        </p:blipFill>
        <p:spPr>
          <a:xfrm>
            <a:off x="562610" y="1669415"/>
            <a:ext cx="4519930" cy="4494530"/>
          </a:xfrm>
          <a:prstGeom prst="round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标题 1"/>
          <p:cNvSpPr>
            <a:spLocks noGrp="1"/>
          </p:cNvSpPr>
          <p:nvPr>
            <p:ph type="title"/>
          </p:nvPr>
        </p:nvSpPr>
        <p:spPr>
          <a:xfrm>
            <a:off x="554355" y="1113155"/>
            <a:ext cx="10777220" cy="477520"/>
          </a:xfrm>
        </p:spPr>
        <p:txBody>
          <a:bodyPr vert="horz" wrap="square" lIns="91440" tIns="45720" rIns="91440" bIns="45720" anchor="ctr" anchorCtr="0">
            <a:normAutofit fontScale="90000"/>
          </a:bodyPr>
          <a:lstStyle/>
          <a:p>
            <a:r>
              <a:rPr lang="zh-CN" altLang="en-US" sz="3200" b="1" dirty="0">
                <a:solidFill>
                  <a:srgbClr val="C00000"/>
                </a:solidFill>
                <a:latin typeface="楷体" panose="02010609060101010101" charset="-122"/>
                <a:ea typeface="楷体" panose="02010609060101010101" charset="-122"/>
                <a:sym typeface="+mn-ea"/>
              </a:rPr>
              <a:t>第七期养老护理员培训：共有</a:t>
            </a:r>
            <a:r>
              <a:rPr lang="en-US" altLang="zh-CN" sz="3200" b="1" dirty="0">
                <a:solidFill>
                  <a:srgbClr val="C00000"/>
                </a:solidFill>
                <a:latin typeface="楷体" panose="02010609060101010101" charset="-122"/>
                <a:ea typeface="楷体" panose="02010609060101010101" charset="-122"/>
                <a:sym typeface="+mn-ea"/>
              </a:rPr>
              <a:t>6</a:t>
            </a:r>
            <a:r>
              <a:rPr lang="zh-CN" altLang="en-US" sz="3200" b="1" dirty="0">
                <a:solidFill>
                  <a:srgbClr val="C00000"/>
                </a:solidFill>
                <a:latin typeface="楷体" panose="02010609060101010101" charset="-122"/>
                <a:ea typeface="楷体" panose="02010609060101010101" charset="-122"/>
                <a:sym typeface="+mn-ea"/>
              </a:rPr>
              <a:t>家机构参加培训，培训学员</a:t>
            </a:r>
            <a:r>
              <a:rPr lang="en-US" altLang="zh-CN" sz="3200" b="1" dirty="0">
                <a:solidFill>
                  <a:srgbClr val="C00000"/>
                </a:solidFill>
                <a:latin typeface="楷体" panose="02010609060101010101" charset="-122"/>
                <a:ea typeface="楷体" panose="02010609060101010101" charset="-122"/>
                <a:sym typeface="+mn-ea"/>
              </a:rPr>
              <a:t>50</a:t>
            </a:r>
            <a:r>
              <a:rPr lang="zh-CN" altLang="en-US" sz="3200" b="1" dirty="0">
                <a:solidFill>
                  <a:srgbClr val="C00000"/>
                </a:solidFill>
                <a:latin typeface="楷体" panose="02010609060101010101" charset="-122"/>
                <a:ea typeface="楷体" panose="02010609060101010101" charset="-122"/>
                <a:sym typeface="+mn-ea"/>
              </a:rPr>
              <a:t>名</a:t>
            </a:r>
          </a:p>
        </p:txBody>
      </p:sp>
      <p:grpSp>
        <p:nvGrpSpPr>
          <p:cNvPr id="119811" name="组合 14"/>
          <p:cNvGrpSpPr/>
          <p:nvPr/>
        </p:nvGrpSpPr>
        <p:grpSpPr>
          <a:xfrm>
            <a:off x="10510520" y="2136775"/>
            <a:ext cx="1161415" cy="3250565"/>
            <a:chOff x="7949971" y="642946"/>
            <a:chExt cx="473824" cy="4823773"/>
          </a:xfrm>
        </p:grpSpPr>
        <p:sp>
          <p:nvSpPr>
            <p:cNvPr id="16" name="圆角矩形 15"/>
            <p:cNvSpPr/>
            <p:nvPr/>
          </p:nvSpPr>
          <p:spPr>
            <a:xfrm flipH="1">
              <a:off x="7949971" y="642946"/>
              <a:ext cx="473824" cy="4823773"/>
            </a:xfrm>
            <a:prstGeom prst="roundRect">
              <a:avLst/>
            </a:prstGeom>
            <a:solidFill>
              <a:schemeClr val="accent5">
                <a:lumMod val="20000"/>
                <a:lumOff val="80000"/>
              </a:schemeClr>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17" name="圆角矩形 4"/>
            <p:cNvSpPr/>
            <p:nvPr/>
          </p:nvSpPr>
          <p:spPr>
            <a:xfrm>
              <a:off x="7973741" y="666755"/>
              <a:ext cx="426284" cy="4776155"/>
            </a:xfrm>
            <a:prstGeom prst="rect">
              <a:avLst/>
            </a:prstGeom>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en-US" sz="2800" b="1" dirty="0">
                  <a:solidFill>
                    <a:schemeClr val="tx1"/>
                  </a:solidFill>
                  <a:latin typeface="楷体" panose="02010609060101010101" charset="-122"/>
                  <a:ea typeface="楷体" panose="02010609060101010101" charset="-122"/>
                  <a:sym typeface="+mn-ea"/>
                </a:rPr>
                <a:t>养老护理员培训剪影</a:t>
              </a:r>
              <a:endParaRPr kumimoji="0" lang="zh-CN" altLang="en-US" sz="2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楷体" panose="02010609060101010101" charset="-122"/>
                <a:ea typeface="楷体" panose="02010609060101010101" charset="-122"/>
                <a:cs typeface="+mn-cs"/>
                <a:sym typeface="+mn-ea"/>
              </a:endParaRPr>
            </a:p>
          </p:txBody>
        </p:sp>
      </p:grpSp>
      <p:pic>
        <p:nvPicPr>
          <p:cNvPr id="20" name="内容占位符 19"/>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5197475" y="1734185"/>
            <a:ext cx="2736215" cy="2225675"/>
          </a:xfrm>
          <a:prstGeom prst="rect">
            <a:avLst/>
          </a:prstGeom>
        </p:spPr>
      </p:pic>
      <p:pic>
        <p:nvPicPr>
          <p:cNvPr id="23" name="内容占位符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7475" y="4052570"/>
            <a:ext cx="2735580" cy="2144395"/>
          </a:xfrm>
          <a:prstGeom prst="rect">
            <a:avLst/>
          </a:prstGeom>
        </p:spPr>
      </p:pic>
      <p:pic>
        <p:nvPicPr>
          <p:cNvPr id="27" name="内容占位符 26" descr="c75784d29b4e3bc5ea2aa9e5e35ecb5"/>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a:xfrm>
            <a:off x="554355" y="1734185"/>
            <a:ext cx="4572000" cy="4472940"/>
          </a:xfrm>
          <a:prstGeom prst="roundRect">
            <a:avLst/>
          </a:prstGeom>
        </p:spPr>
      </p:pic>
      <p:pic>
        <p:nvPicPr>
          <p:cNvPr id="30" name="内容占位符 2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04810" y="1734185"/>
            <a:ext cx="2341880" cy="2225675"/>
          </a:xfrm>
          <a:prstGeom prst="rect">
            <a:avLst/>
          </a:prstGeom>
        </p:spPr>
      </p:pic>
      <p:pic>
        <p:nvPicPr>
          <p:cNvPr id="31" name="内容占位符 30"/>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004175" y="4044315"/>
            <a:ext cx="2352040" cy="21329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01" name="Text Box 26"/>
          <p:cNvSpPr txBox="1"/>
          <p:nvPr/>
        </p:nvSpPr>
        <p:spPr>
          <a:xfrm>
            <a:off x="3833495" y="1949768"/>
            <a:ext cx="311150" cy="366712"/>
          </a:xfrm>
          <a:prstGeom prst="rect">
            <a:avLst/>
          </a:prstGeom>
          <a:noFill/>
          <a:ln w="9525">
            <a:noFill/>
          </a:ln>
        </p:spPr>
        <p:txBody>
          <a:bodyPr wrap="none" anchor="t" anchorCtr="0">
            <a:spAutoFit/>
          </a:bodyPr>
          <a:lstStyle/>
          <a:p>
            <a:pPr algn="ctr" eaLnBrk="0" hangingPunct="0"/>
            <a:r>
              <a:rPr lang="en-US" altLang="zh-CN" sz="1800" b="1" dirty="0">
                <a:solidFill>
                  <a:srgbClr val="000000"/>
                </a:solidFill>
                <a:latin typeface="Arial" panose="020B0604020202020204" pitchFamily="34" charset="0"/>
                <a:ea typeface="宋体" panose="02010600030101010101" pitchFamily="2" charset="-122"/>
              </a:rPr>
              <a:t>1</a:t>
            </a:r>
          </a:p>
        </p:txBody>
      </p:sp>
      <p:grpSp>
        <p:nvGrpSpPr>
          <p:cNvPr id="114712" name="Group 63"/>
          <p:cNvGrpSpPr/>
          <p:nvPr/>
        </p:nvGrpSpPr>
        <p:grpSpPr>
          <a:xfrm>
            <a:off x="3926523" y="3230880"/>
            <a:ext cx="790575" cy="719138"/>
            <a:chOff x="1583" y="1494"/>
            <a:chExt cx="526" cy="526"/>
          </a:xfrm>
        </p:grpSpPr>
        <p:sp>
          <p:nvSpPr>
            <p:cNvPr id="114713" name="Oval 64"/>
            <p:cNvSpPr/>
            <p:nvPr/>
          </p:nvSpPr>
          <p:spPr>
            <a:xfrm>
              <a:off x="1583" y="1494"/>
              <a:ext cx="526" cy="526"/>
            </a:xfrm>
            <a:prstGeom prst="ellipse">
              <a:avLst/>
            </a:prstGeom>
            <a:solidFill>
              <a:schemeClr val="accent1"/>
            </a:solidFill>
            <a:ln w="9525">
              <a:noFill/>
            </a:ln>
          </p:spPr>
          <p:txBody>
            <a:bodyPr wrap="none" anchor="ctr" anchorCtr="0"/>
            <a:lstStyle/>
            <a:p>
              <a:pPr algn="ctr" eaLnBrk="0" hangingPunct="0"/>
              <a:endParaRPr lang="zh-CN" altLang="en-US" dirty="0">
                <a:latin typeface="Arial" panose="020B0604020202020204" pitchFamily="34" charset="0"/>
                <a:ea typeface="楷体_GB2312" pitchFamily="49" charset="-122"/>
              </a:endParaRPr>
            </a:p>
          </p:txBody>
        </p:sp>
        <p:sp>
          <p:nvSpPr>
            <p:cNvPr id="114714" name="Oval 65"/>
            <p:cNvSpPr/>
            <p:nvPr/>
          </p:nvSpPr>
          <p:spPr>
            <a:xfrm>
              <a:off x="1634" y="1547"/>
              <a:ext cx="425" cy="425"/>
            </a:xfrm>
            <a:prstGeom prst="ellipse">
              <a:avLst/>
            </a:prstGeom>
            <a:gradFill rotWithShape="1">
              <a:gsLst>
                <a:gs pos="0">
                  <a:srgbClr val="10E470"/>
                </a:gs>
                <a:gs pos="100000">
                  <a:srgbClr val="098340"/>
                </a:gs>
              </a:gsLst>
              <a:path path="rect">
                <a:fillToRect l="100000" t="100000"/>
              </a:path>
              <a:tileRect/>
            </a:gradFill>
            <a:ln w="9525">
              <a:noFill/>
            </a:ln>
          </p:spPr>
          <p:txBody>
            <a:bodyPr wrap="none" anchor="ctr" anchorCtr="0"/>
            <a:lstStyle/>
            <a:p>
              <a:pPr algn="ctr" eaLnBrk="0" hangingPunct="0"/>
              <a:endParaRPr lang="zh-CN" altLang="en-US" dirty="0">
                <a:latin typeface="Arial" panose="020B0604020202020204" pitchFamily="34" charset="0"/>
                <a:ea typeface="楷体_GB2312" pitchFamily="49" charset="-122"/>
              </a:endParaRPr>
            </a:p>
          </p:txBody>
        </p:sp>
        <p:sp>
          <p:nvSpPr>
            <p:cNvPr id="114715" name="Oval 66"/>
            <p:cNvSpPr/>
            <p:nvPr/>
          </p:nvSpPr>
          <p:spPr>
            <a:xfrm>
              <a:off x="1642" y="1557"/>
              <a:ext cx="406" cy="406"/>
            </a:xfrm>
            <a:prstGeom prst="ellipse">
              <a:avLst/>
            </a:prstGeom>
            <a:gradFill rotWithShape="1">
              <a:gsLst>
                <a:gs pos="0">
                  <a:srgbClr val="FFFF00">
                    <a:alpha val="85001"/>
                  </a:srgbClr>
                </a:gs>
                <a:gs pos="100000">
                  <a:srgbClr val="A2A200"/>
                </a:gs>
              </a:gsLst>
              <a:lin ang="2700000" scaled="1"/>
              <a:tileRect/>
            </a:gradFill>
            <a:ln w="9525">
              <a:noFill/>
            </a:ln>
          </p:spPr>
          <p:txBody>
            <a:bodyPr wrap="none" anchor="ctr" anchorCtr="0"/>
            <a:lstStyle/>
            <a:p>
              <a:pPr algn="ctr" eaLnBrk="0" hangingPunct="0"/>
              <a:endParaRPr lang="zh-CN" altLang="en-US" dirty="0">
                <a:latin typeface="Arial" panose="020B0604020202020204" pitchFamily="34" charset="0"/>
                <a:ea typeface="楷体_GB2312" pitchFamily="49" charset="-122"/>
              </a:endParaRPr>
            </a:p>
          </p:txBody>
        </p:sp>
        <p:sp>
          <p:nvSpPr>
            <p:cNvPr id="114716" name="Oval 67"/>
            <p:cNvSpPr/>
            <p:nvPr/>
          </p:nvSpPr>
          <p:spPr>
            <a:xfrm>
              <a:off x="1652" y="1582"/>
              <a:ext cx="265" cy="266"/>
            </a:xfrm>
            <a:prstGeom prst="ellipse">
              <a:avLst/>
            </a:prstGeom>
            <a:gradFill rotWithShape="1">
              <a:gsLst>
                <a:gs pos="0">
                  <a:srgbClr val="FFFFFF"/>
                </a:gs>
                <a:gs pos="100000">
                  <a:srgbClr val="E9940B">
                    <a:alpha val="0"/>
                  </a:srgbClr>
                </a:gs>
              </a:gsLst>
              <a:path path="shape">
                <a:fillToRect l="50000" t="50000" r="50000" b="50000"/>
              </a:path>
              <a:tileRect/>
            </a:gradFill>
            <a:ln w="9525">
              <a:noFill/>
            </a:ln>
          </p:spPr>
          <p:txBody>
            <a:bodyPr wrap="none" anchor="ctr" anchorCtr="0"/>
            <a:lstStyle/>
            <a:p>
              <a:pPr algn="ctr" eaLnBrk="0" hangingPunct="0"/>
              <a:endParaRPr lang="zh-CN" altLang="en-US" dirty="0">
                <a:latin typeface="Arial" panose="020B0604020202020204" pitchFamily="34" charset="0"/>
                <a:ea typeface="楷体_GB2312" pitchFamily="49" charset="-122"/>
              </a:endParaRPr>
            </a:p>
          </p:txBody>
        </p:sp>
        <p:sp>
          <p:nvSpPr>
            <p:cNvPr id="114717" name="Oval 68"/>
            <p:cNvSpPr/>
            <p:nvPr/>
          </p:nvSpPr>
          <p:spPr>
            <a:xfrm>
              <a:off x="1659" y="1571"/>
              <a:ext cx="366" cy="366"/>
            </a:xfrm>
            <a:prstGeom prst="ellipse">
              <a:avLst/>
            </a:prstGeom>
            <a:gradFill rotWithShape="1">
              <a:gsLst>
                <a:gs pos="0">
                  <a:srgbClr val="FFFF00">
                    <a:alpha val="0"/>
                  </a:srgbClr>
                </a:gs>
                <a:gs pos="100000">
                  <a:srgbClr val="C2C200"/>
                </a:gs>
              </a:gsLst>
              <a:lin ang="2700000" scaled="1"/>
              <a:tileRect/>
            </a:gradFill>
            <a:ln w="9525">
              <a:noFill/>
            </a:ln>
          </p:spPr>
          <p:txBody>
            <a:bodyPr wrap="none" anchor="ctr" anchorCtr="0"/>
            <a:lstStyle/>
            <a:p>
              <a:pPr algn="ctr" eaLnBrk="0" hangingPunct="0"/>
              <a:endParaRPr lang="zh-CN" altLang="en-US" dirty="0">
                <a:latin typeface="Arial" panose="020B0604020202020204" pitchFamily="34" charset="0"/>
                <a:ea typeface="楷体_GB2312" pitchFamily="49" charset="-122"/>
              </a:endParaRPr>
            </a:p>
          </p:txBody>
        </p:sp>
      </p:grpSp>
      <p:sp>
        <p:nvSpPr>
          <p:cNvPr id="114718" name="Text Box 71"/>
          <p:cNvSpPr txBox="1"/>
          <p:nvPr/>
        </p:nvSpPr>
        <p:spPr>
          <a:xfrm>
            <a:off x="4135438" y="3412173"/>
            <a:ext cx="311150" cy="366712"/>
          </a:xfrm>
          <a:prstGeom prst="rect">
            <a:avLst/>
          </a:prstGeom>
          <a:noFill/>
          <a:ln w="9525">
            <a:noFill/>
          </a:ln>
        </p:spPr>
        <p:txBody>
          <a:bodyPr wrap="none" anchor="t" anchorCtr="0">
            <a:spAutoFit/>
          </a:bodyPr>
          <a:lstStyle/>
          <a:p>
            <a:pPr algn="ctr" eaLnBrk="0" hangingPunct="0"/>
            <a:r>
              <a:rPr lang="en-US" altLang="zh-CN" sz="1800" b="1" dirty="0">
                <a:solidFill>
                  <a:srgbClr val="000000"/>
                </a:solidFill>
                <a:latin typeface="Arial" panose="020B0604020202020204" pitchFamily="34" charset="0"/>
                <a:ea typeface="宋体" panose="02010600030101010101" pitchFamily="2" charset="-122"/>
              </a:rPr>
              <a:t>2</a:t>
            </a:r>
          </a:p>
        </p:txBody>
      </p:sp>
      <p:grpSp>
        <p:nvGrpSpPr>
          <p:cNvPr id="114720" name="Group 34"/>
          <p:cNvGrpSpPr/>
          <p:nvPr/>
        </p:nvGrpSpPr>
        <p:grpSpPr>
          <a:xfrm>
            <a:off x="3634740" y="4489450"/>
            <a:ext cx="790575" cy="719138"/>
            <a:chOff x="1583" y="1494"/>
            <a:chExt cx="526" cy="526"/>
          </a:xfrm>
        </p:grpSpPr>
        <p:sp>
          <p:nvSpPr>
            <p:cNvPr id="114721" name="Oval 35"/>
            <p:cNvSpPr/>
            <p:nvPr/>
          </p:nvSpPr>
          <p:spPr>
            <a:xfrm>
              <a:off x="1583" y="1494"/>
              <a:ext cx="526" cy="526"/>
            </a:xfrm>
            <a:prstGeom prst="ellipse">
              <a:avLst/>
            </a:prstGeom>
            <a:solidFill>
              <a:schemeClr val="accent1"/>
            </a:solidFill>
            <a:ln w="9525">
              <a:noFill/>
            </a:ln>
          </p:spPr>
          <p:txBody>
            <a:bodyPr wrap="none" anchor="ctr" anchorCtr="0"/>
            <a:lstStyle/>
            <a:p>
              <a:pPr algn="ctr" eaLnBrk="0" hangingPunct="0"/>
              <a:endParaRPr lang="zh-CN" altLang="en-US" dirty="0">
                <a:latin typeface="Arial" panose="020B0604020202020204" pitchFamily="34" charset="0"/>
                <a:ea typeface="楷体_GB2312" pitchFamily="49" charset="-122"/>
              </a:endParaRPr>
            </a:p>
          </p:txBody>
        </p:sp>
        <p:sp>
          <p:nvSpPr>
            <p:cNvPr id="114722" name="Oval 36"/>
            <p:cNvSpPr/>
            <p:nvPr/>
          </p:nvSpPr>
          <p:spPr>
            <a:xfrm>
              <a:off x="1634" y="1547"/>
              <a:ext cx="425" cy="425"/>
            </a:xfrm>
            <a:prstGeom prst="ellipse">
              <a:avLst/>
            </a:prstGeom>
            <a:gradFill rotWithShape="1">
              <a:gsLst>
                <a:gs pos="0">
                  <a:srgbClr val="10E470"/>
                </a:gs>
                <a:gs pos="100000">
                  <a:srgbClr val="098340"/>
                </a:gs>
              </a:gsLst>
              <a:path path="rect">
                <a:fillToRect l="100000" t="100000"/>
              </a:path>
              <a:tileRect/>
            </a:gradFill>
            <a:ln w="9525">
              <a:noFill/>
            </a:ln>
          </p:spPr>
          <p:txBody>
            <a:bodyPr wrap="none" anchor="ctr" anchorCtr="0"/>
            <a:lstStyle/>
            <a:p>
              <a:pPr algn="ctr" eaLnBrk="0" hangingPunct="0"/>
              <a:endParaRPr lang="zh-CN" altLang="en-US" dirty="0">
                <a:latin typeface="Arial" panose="020B0604020202020204" pitchFamily="34" charset="0"/>
                <a:ea typeface="楷体_GB2312" pitchFamily="49" charset="-122"/>
              </a:endParaRPr>
            </a:p>
          </p:txBody>
        </p:sp>
        <p:sp>
          <p:nvSpPr>
            <p:cNvPr id="114723" name="Oval 37"/>
            <p:cNvSpPr/>
            <p:nvPr/>
          </p:nvSpPr>
          <p:spPr>
            <a:xfrm>
              <a:off x="1642" y="1557"/>
              <a:ext cx="406" cy="406"/>
            </a:xfrm>
            <a:prstGeom prst="ellipse">
              <a:avLst/>
            </a:prstGeom>
            <a:gradFill rotWithShape="1">
              <a:gsLst>
                <a:gs pos="0">
                  <a:srgbClr val="FFFF00">
                    <a:alpha val="85001"/>
                  </a:srgbClr>
                </a:gs>
                <a:gs pos="100000">
                  <a:srgbClr val="A2A200"/>
                </a:gs>
              </a:gsLst>
              <a:lin ang="2700000" scaled="1"/>
              <a:tileRect/>
            </a:gradFill>
            <a:ln w="9525">
              <a:noFill/>
            </a:ln>
          </p:spPr>
          <p:txBody>
            <a:bodyPr wrap="none" anchor="ctr" anchorCtr="0"/>
            <a:lstStyle/>
            <a:p>
              <a:pPr algn="ctr" eaLnBrk="0" hangingPunct="0"/>
              <a:endParaRPr lang="zh-CN" altLang="en-US" dirty="0">
                <a:latin typeface="Arial" panose="020B0604020202020204" pitchFamily="34" charset="0"/>
                <a:ea typeface="楷体_GB2312" pitchFamily="49" charset="-122"/>
              </a:endParaRPr>
            </a:p>
          </p:txBody>
        </p:sp>
        <p:sp>
          <p:nvSpPr>
            <p:cNvPr id="114724" name="Oval 38"/>
            <p:cNvSpPr/>
            <p:nvPr/>
          </p:nvSpPr>
          <p:spPr>
            <a:xfrm>
              <a:off x="1652" y="1582"/>
              <a:ext cx="265" cy="266"/>
            </a:xfrm>
            <a:prstGeom prst="ellipse">
              <a:avLst/>
            </a:prstGeom>
            <a:gradFill rotWithShape="1">
              <a:gsLst>
                <a:gs pos="0">
                  <a:srgbClr val="FFFFFF"/>
                </a:gs>
                <a:gs pos="100000">
                  <a:srgbClr val="E9940B">
                    <a:alpha val="0"/>
                  </a:srgbClr>
                </a:gs>
              </a:gsLst>
              <a:path path="shape">
                <a:fillToRect l="50000" t="50000" r="50000" b="50000"/>
              </a:path>
              <a:tileRect/>
            </a:gradFill>
            <a:ln w="9525">
              <a:noFill/>
            </a:ln>
          </p:spPr>
          <p:txBody>
            <a:bodyPr wrap="none" anchor="ctr" anchorCtr="0"/>
            <a:lstStyle/>
            <a:p>
              <a:pPr algn="ctr" eaLnBrk="0" hangingPunct="0"/>
              <a:endParaRPr lang="zh-CN" altLang="en-US" dirty="0">
                <a:latin typeface="Arial" panose="020B0604020202020204" pitchFamily="34" charset="0"/>
                <a:ea typeface="楷体_GB2312" pitchFamily="49" charset="-122"/>
              </a:endParaRPr>
            </a:p>
          </p:txBody>
        </p:sp>
        <p:sp>
          <p:nvSpPr>
            <p:cNvPr id="114725" name="Oval 39"/>
            <p:cNvSpPr/>
            <p:nvPr/>
          </p:nvSpPr>
          <p:spPr>
            <a:xfrm>
              <a:off x="1659" y="1571"/>
              <a:ext cx="366" cy="366"/>
            </a:xfrm>
            <a:prstGeom prst="ellipse">
              <a:avLst/>
            </a:prstGeom>
            <a:gradFill rotWithShape="1">
              <a:gsLst>
                <a:gs pos="0">
                  <a:srgbClr val="FFFF00">
                    <a:alpha val="0"/>
                  </a:srgbClr>
                </a:gs>
                <a:gs pos="100000">
                  <a:srgbClr val="C2C200"/>
                </a:gs>
              </a:gsLst>
              <a:lin ang="2700000" scaled="1"/>
              <a:tileRect/>
            </a:gradFill>
            <a:ln w="9525">
              <a:noFill/>
            </a:ln>
          </p:spPr>
          <p:txBody>
            <a:bodyPr wrap="none" anchor="ctr" anchorCtr="0"/>
            <a:lstStyle/>
            <a:p>
              <a:pPr algn="ctr" eaLnBrk="0" hangingPunct="0"/>
              <a:endParaRPr lang="zh-CN" altLang="en-US" dirty="0">
                <a:latin typeface="Arial" panose="020B0604020202020204" pitchFamily="34" charset="0"/>
                <a:ea typeface="楷体_GB2312" pitchFamily="49" charset="-122"/>
              </a:endParaRPr>
            </a:p>
          </p:txBody>
        </p:sp>
      </p:grpSp>
      <p:sp>
        <p:nvSpPr>
          <p:cNvPr id="114726" name="Text Box 40"/>
          <p:cNvSpPr txBox="1"/>
          <p:nvPr/>
        </p:nvSpPr>
        <p:spPr>
          <a:xfrm>
            <a:off x="3853180" y="4717415"/>
            <a:ext cx="311150" cy="366713"/>
          </a:xfrm>
          <a:prstGeom prst="rect">
            <a:avLst/>
          </a:prstGeom>
          <a:noFill/>
          <a:ln w="9525">
            <a:noFill/>
          </a:ln>
        </p:spPr>
        <p:txBody>
          <a:bodyPr wrap="none" anchor="t" anchorCtr="0">
            <a:spAutoFit/>
          </a:bodyPr>
          <a:lstStyle/>
          <a:p>
            <a:pPr algn="ctr" eaLnBrk="0" hangingPunct="0"/>
            <a:r>
              <a:rPr lang="en-US" altLang="zh-CN" sz="1800" b="1" dirty="0">
                <a:solidFill>
                  <a:srgbClr val="000000"/>
                </a:solidFill>
                <a:latin typeface="Arial" panose="020B0604020202020204" pitchFamily="34" charset="0"/>
                <a:ea typeface="宋体" panose="02010600030101010101" pitchFamily="2" charset="-122"/>
              </a:rPr>
              <a:t>3</a:t>
            </a:r>
          </a:p>
        </p:txBody>
      </p:sp>
      <p:grpSp>
        <p:nvGrpSpPr>
          <p:cNvPr id="114695" name="Group 20"/>
          <p:cNvGrpSpPr/>
          <p:nvPr/>
        </p:nvGrpSpPr>
        <p:grpSpPr>
          <a:xfrm>
            <a:off x="3589020" y="2009140"/>
            <a:ext cx="790575" cy="719138"/>
            <a:chOff x="1583" y="1494"/>
            <a:chExt cx="526" cy="526"/>
          </a:xfrm>
        </p:grpSpPr>
        <p:sp>
          <p:nvSpPr>
            <p:cNvPr id="114696" name="Oval 21"/>
            <p:cNvSpPr/>
            <p:nvPr/>
          </p:nvSpPr>
          <p:spPr>
            <a:xfrm>
              <a:off x="1583" y="1494"/>
              <a:ext cx="526" cy="526"/>
            </a:xfrm>
            <a:prstGeom prst="ellipse">
              <a:avLst/>
            </a:prstGeom>
            <a:solidFill>
              <a:schemeClr val="accent1"/>
            </a:solidFill>
            <a:ln w="9525">
              <a:noFill/>
            </a:ln>
          </p:spPr>
          <p:txBody>
            <a:bodyPr wrap="none" anchor="ctr" anchorCtr="0"/>
            <a:lstStyle/>
            <a:p>
              <a:pPr algn="ctr" eaLnBrk="0" hangingPunct="0"/>
              <a:endParaRPr lang="zh-CN" altLang="en-US" dirty="0">
                <a:latin typeface="Arial" panose="020B0604020202020204" pitchFamily="34" charset="0"/>
                <a:ea typeface="楷体_GB2312" pitchFamily="49" charset="-122"/>
              </a:endParaRPr>
            </a:p>
          </p:txBody>
        </p:sp>
        <p:sp>
          <p:nvSpPr>
            <p:cNvPr id="114697" name="Oval 22"/>
            <p:cNvSpPr/>
            <p:nvPr/>
          </p:nvSpPr>
          <p:spPr>
            <a:xfrm>
              <a:off x="1634" y="1547"/>
              <a:ext cx="425" cy="425"/>
            </a:xfrm>
            <a:prstGeom prst="ellipse">
              <a:avLst/>
            </a:prstGeom>
            <a:gradFill rotWithShape="1">
              <a:gsLst>
                <a:gs pos="0">
                  <a:srgbClr val="10E470"/>
                </a:gs>
                <a:gs pos="100000">
                  <a:srgbClr val="098340"/>
                </a:gs>
              </a:gsLst>
              <a:path path="rect">
                <a:fillToRect l="100000" t="100000"/>
              </a:path>
              <a:tileRect/>
            </a:gradFill>
            <a:ln w="9525">
              <a:noFill/>
            </a:ln>
          </p:spPr>
          <p:txBody>
            <a:bodyPr wrap="none" anchor="ctr" anchorCtr="0"/>
            <a:lstStyle/>
            <a:p>
              <a:pPr algn="ctr" eaLnBrk="0" hangingPunct="0"/>
              <a:endParaRPr lang="zh-CN" altLang="en-US" dirty="0">
                <a:latin typeface="Arial" panose="020B0604020202020204" pitchFamily="34" charset="0"/>
                <a:ea typeface="楷体_GB2312" pitchFamily="49" charset="-122"/>
              </a:endParaRPr>
            </a:p>
          </p:txBody>
        </p:sp>
        <p:sp>
          <p:nvSpPr>
            <p:cNvPr id="114698" name="Oval 23"/>
            <p:cNvSpPr/>
            <p:nvPr/>
          </p:nvSpPr>
          <p:spPr>
            <a:xfrm>
              <a:off x="1642" y="1557"/>
              <a:ext cx="406" cy="406"/>
            </a:xfrm>
            <a:prstGeom prst="ellipse">
              <a:avLst/>
            </a:prstGeom>
            <a:gradFill rotWithShape="1">
              <a:gsLst>
                <a:gs pos="0">
                  <a:srgbClr val="FFFF00">
                    <a:alpha val="85001"/>
                  </a:srgbClr>
                </a:gs>
                <a:gs pos="100000">
                  <a:srgbClr val="A2A200"/>
                </a:gs>
              </a:gsLst>
              <a:lin ang="2700000" scaled="1"/>
              <a:tileRect/>
            </a:gradFill>
            <a:ln w="9525">
              <a:noFill/>
            </a:ln>
          </p:spPr>
          <p:txBody>
            <a:bodyPr wrap="none" anchor="ctr" anchorCtr="0"/>
            <a:lstStyle/>
            <a:p>
              <a:pPr algn="ctr" eaLnBrk="0" hangingPunct="0"/>
              <a:endParaRPr lang="zh-CN" altLang="en-US" dirty="0">
                <a:latin typeface="Arial" panose="020B0604020202020204" pitchFamily="34" charset="0"/>
                <a:ea typeface="楷体_GB2312" pitchFamily="49" charset="-122"/>
              </a:endParaRPr>
            </a:p>
          </p:txBody>
        </p:sp>
        <p:sp>
          <p:nvSpPr>
            <p:cNvPr id="114699" name="Oval 24"/>
            <p:cNvSpPr/>
            <p:nvPr/>
          </p:nvSpPr>
          <p:spPr>
            <a:xfrm>
              <a:off x="1652" y="1582"/>
              <a:ext cx="265" cy="266"/>
            </a:xfrm>
            <a:prstGeom prst="ellipse">
              <a:avLst/>
            </a:prstGeom>
            <a:gradFill rotWithShape="1">
              <a:gsLst>
                <a:gs pos="0">
                  <a:srgbClr val="FFFFFF"/>
                </a:gs>
                <a:gs pos="100000">
                  <a:srgbClr val="E9940B">
                    <a:alpha val="0"/>
                  </a:srgbClr>
                </a:gs>
              </a:gsLst>
              <a:path path="shape">
                <a:fillToRect l="50000" t="50000" r="50000" b="50000"/>
              </a:path>
              <a:tileRect/>
            </a:gradFill>
            <a:ln w="9525">
              <a:noFill/>
            </a:ln>
          </p:spPr>
          <p:txBody>
            <a:bodyPr wrap="none" anchor="ctr" anchorCtr="0"/>
            <a:lstStyle/>
            <a:p>
              <a:pPr algn="ctr" eaLnBrk="0" hangingPunct="0"/>
              <a:endParaRPr lang="zh-CN" altLang="en-US" dirty="0">
                <a:latin typeface="Arial" panose="020B0604020202020204" pitchFamily="34" charset="0"/>
                <a:ea typeface="楷体_GB2312" pitchFamily="49" charset="-122"/>
              </a:endParaRPr>
            </a:p>
          </p:txBody>
        </p:sp>
        <p:sp>
          <p:nvSpPr>
            <p:cNvPr id="114700" name="Oval 25"/>
            <p:cNvSpPr/>
            <p:nvPr/>
          </p:nvSpPr>
          <p:spPr>
            <a:xfrm>
              <a:off x="1659" y="1571"/>
              <a:ext cx="366" cy="366"/>
            </a:xfrm>
            <a:prstGeom prst="ellipse">
              <a:avLst/>
            </a:prstGeom>
            <a:gradFill rotWithShape="1">
              <a:gsLst>
                <a:gs pos="0">
                  <a:srgbClr val="FFFF00">
                    <a:alpha val="0"/>
                  </a:srgbClr>
                </a:gs>
                <a:gs pos="100000">
                  <a:srgbClr val="C2C200"/>
                </a:gs>
              </a:gsLst>
              <a:lin ang="2700000" scaled="1"/>
              <a:tileRect/>
            </a:gradFill>
            <a:ln w="9525">
              <a:noFill/>
            </a:ln>
          </p:spPr>
          <p:txBody>
            <a:bodyPr wrap="none" anchor="ctr" anchorCtr="0"/>
            <a:lstStyle/>
            <a:p>
              <a:pPr algn="ctr" eaLnBrk="0" hangingPunct="0"/>
              <a:endParaRPr lang="zh-CN" altLang="en-US" dirty="0">
                <a:latin typeface="Arial" panose="020B0604020202020204" pitchFamily="34" charset="0"/>
                <a:ea typeface="楷体_GB2312" pitchFamily="49" charset="-122"/>
              </a:endParaRPr>
            </a:p>
          </p:txBody>
        </p:sp>
      </p:grpSp>
      <p:sp>
        <p:nvSpPr>
          <p:cNvPr id="5" name="Text Box 71"/>
          <p:cNvSpPr txBox="1"/>
          <p:nvPr/>
        </p:nvSpPr>
        <p:spPr>
          <a:xfrm>
            <a:off x="3834448" y="2188528"/>
            <a:ext cx="309880" cy="368300"/>
          </a:xfrm>
          <a:prstGeom prst="rect">
            <a:avLst/>
          </a:prstGeom>
          <a:noFill/>
          <a:ln w="9525">
            <a:noFill/>
          </a:ln>
        </p:spPr>
        <p:txBody>
          <a:bodyPr wrap="none" anchor="t" anchorCtr="0">
            <a:spAutoFit/>
          </a:bodyPr>
          <a:lstStyle/>
          <a:p>
            <a:pPr algn="ctr" eaLnBrk="0" hangingPunct="0"/>
            <a:r>
              <a:rPr lang="en-US" altLang="zh-CN" sz="1800" b="1" dirty="0">
                <a:solidFill>
                  <a:srgbClr val="000000"/>
                </a:solidFill>
                <a:latin typeface="Arial" panose="020B0604020202020204" pitchFamily="34" charset="0"/>
                <a:ea typeface="宋体" panose="02010600030101010101" pitchFamily="2" charset="-122"/>
              </a:rPr>
              <a:t>1</a:t>
            </a:r>
          </a:p>
        </p:txBody>
      </p:sp>
      <p:sp>
        <p:nvSpPr>
          <p:cNvPr id="114694" name="AutoShape 19"/>
          <p:cNvSpPr/>
          <p:nvPr/>
        </p:nvSpPr>
        <p:spPr>
          <a:xfrm>
            <a:off x="4712335" y="1909128"/>
            <a:ext cx="5111750" cy="647700"/>
          </a:xfrm>
          <a:prstGeom prst="roundRect">
            <a:avLst>
              <a:gd name="adj" fmla="val 50000"/>
            </a:avLst>
          </a:prstGeom>
          <a:gradFill rotWithShape="1">
            <a:gsLst>
              <a:gs pos="0">
                <a:schemeClr val="accent1"/>
              </a:gs>
              <a:gs pos="100000">
                <a:schemeClr val="bg1">
                  <a:alpha val="0"/>
                </a:schemeClr>
              </a:gs>
            </a:gsLst>
            <a:lin ang="0" scaled="1"/>
            <a:tileRect/>
          </a:gradFill>
          <a:ln w="9525">
            <a:noFill/>
          </a:ln>
        </p:spPr>
        <p:txBody>
          <a:bodyPr wrap="none" anchor="ctr" anchorCtr="0"/>
          <a:lstStyle/>
          <a:p>
            <a:pPr algn="ctr" eaLnBrk="0" hangingPunct="0"/>
            <a:endParaRPr lang="zh-CN" altLang="en-US" dirty="0">
              <a:latin typeface="Arial" panose="020B0604020202020204" pitchFamily="34" charset="0"/>
              <a:ea typeface="楷体_GB2312" pitchFamily="49" charset="-122"/>
            </a:endParaRPr>
          </a:p>
        </p:txBody>
      </p:sp>
      <p:sp>
        <p:nvSpPr>
          <p:cNvPr id="114703" name="Text Box 30"/>
          <p:cNvSpPr txBox="1"/>
          <p:nvPr/>
        </p:nvSpPr>
        <p:spPr>
          <a:xfrm>
            <a:off x="5502910" y="1983740"/>
            <a:ext cx="3949065" cy="460375"/>
          </a:xfrm>
          <a:prstGeom prst="rect">
            <a:avLst/>
          </a:prstGeom>
          <a:noFill/>
          <a:ln w="9525">
            <a:noFill/>
          </a:ln>
          <a:effectLst>
            <a:outerShdw dist="35921" dir="2699999" algn="ctr" rotWithShape="0">
              <a:schemeClr val="bg2">
                <a:alpha val="50000"/>
              </a:schemeClr>
            </a:outerShdw>
          </a:effectLst>
        </p:spPr>
        <p:txBody>
          <a:bodyPr wrap="square" anchor="t" anchorCtr="0">
            <a:spAutoFit/>
          </a:bodyPr>
          <a:lstStyle/>
          <a:p>
            <a:pPr eaLnBrk="0" hangingPunct="0"/>
            <a:r>
              <a:rPr lang="zh-CN" altLang="en-US" sz="2400" b="1" dirty="0">
                <a:solidFill>
                  <a:srgbClr val="CC0000"/>
                </a:solidFill>
                <a:latin typeface="楷体" panose="02010609060101010101" charset="-122"/>
                <a:ea typeface="楷体" panose="02010609060101010101" charset="-122"/>
              </a:rPr>
              <a:t>昆明市第二人民医院简介</a:t>
            </a:r>
          </a:p>
        </p:txBody>
      </p:sp>
      <p:sp>
        <p:nvSpPr>
          <p:cNvPr id="114690" name="AutoShape 62"/>
          <p:cNvSpPr/>
          <p:nvPr/>
        </p:nvSpPr>
        <p:spPr>
          <a:xfrm>
            <a:off x="5094288" y="3262313"/>
            <a:ext cx="5111750" cy="647700"/>
          </a:xfrm>
          <a:prstGeom prst="roundRect">
            <a:avLst>
              <a:gd name="adj" fmla="val 50000"/>
            </a:avLst>
          </a:prstGeom>
          <a:gradFill rotWithShape="1">
            <a:gsLst>
              <a:gs pos="0">
                <a:schemeClr val="accent1"/>
              </a:gs>
              <a:gs pos="100000">
                <a:schemeClr val="bg1">
                  <a:alpha val="0"/>
                </a:schemeClr>
              </a:gs>
            </a:gsLst>
            <a:lin ang="0" scaled="1"/>
            <a:tileRect/>
          </a:gradFill>
          <a:ln w="9525">
            <a:noFill/>
          </a:ln>
        </p:spPr>
        <p:txBody>
          <a:bodyPr wrap="none" anchor="ctr" anchorCtr="0"/>
          <a:lstStyle/>
          <a:p>
            <a:pPr algn="ctr" eaLnBrk="0" hangingPunct="0"/>
            <a:endParaRPr lang="zh-CN" altLang="en-US" dirty="0">
              <a:latin typeface="Arial" panose="020B0604020202020204" pitchFamily="34" charset="0"/>
              <a:ea typeface="楷体_GB2312" pitchFamily="49" charset="-122"/>
            </a:endParaRPr>
          </a:p>
        </p:txBody>
      </p:sp>
      <p:sp>
        <p:nvSpPr>
          <p:cNvPr id="114702" name="Text Box 29"/>
          <p:cNvSpPr txBox="1"/>
          <p:nvPr/>
        </p:nvSpPr>
        <p:spPr>
          <a:xfrm>
            <a:off x="5259070" y="3336290"/>
            <a:ext cx="3006725" cy="460375"/>
          </a:xfrm>
          <a:prstGeom prst="rect">
            <a:avLst/>
          </a:prstGeom>
          <a:noFill/>
          <a:ln w="9525">
            <a:noFill/>
          </a:ln>
          <a:effectLst>
            <a:outerShdw dist="35921" dir="2699999" algn="ctr" rotWithShape="0">
              <a:schemeClr val="bg2">
                <a:alpha val="50000"/>
              </a:schemeClr>
            </a:outerShdw>
          </a:effectLst>
        </p:spPr>
        <p:txBody>
          <a:bodyPr anchor="t" anchorCtr="0">
            <a:spAutoFit/>
          </a:bodyPr>
          <a:lstStyle/>
          <a:p>
            <a:pPr algn="ctr">
              <a:spcBef>
                <a:spcPct val="50000"/>
              </a:spcBef>
            </a:pPr>
            <a:r>
              <a:rPr lang="zh-CN" altLang="en-US" sz="2400" b="1" dirty="0">
                <a:solidFill>
                  <a:srgbClr val="CC0000"/>
                </a:solidFill>
                <a:latin typeface="楷体" panose="02010609060101010101" charset="-122"/>
                <a:ea typeface="楷体" panose="02010609060101010101" charset="-122"/>
              </a:rPr>
              <a:t>基地建设情况</a:t>
            </a:r>
          </a:p>
        </p:txBody>
      </p:sp>
      <p:sp>
        <p:nvSpPr>
          <p:cNvPr id="114689" name="AutoShape 33"/>
          <p:cNvSpPr/>
          <p:nvPr/>
        </p:nvSpPr>
        <p:spPr>
          <a:xfrm>
            <a:off x="4717098" y="4575493"/>
            <a:ext cx="5111750" cy="647700"/>
          </a:xfrm>
          <a:prstGeom prst="roundRect">
            <a:avLst>
              <a:gd name="adj" fmla="val 50000"/>
            </a:avLst>
          </a:prstGeom>
          <a:gradFill rotWithShape="1">
            <a:gsLst>
              <a:gs pos="0">
                <a:schemeClr val="accent1"/>
              </a:gs>
              <a:gs pos="100000">
                <a:schemeClr val="bg1">
                  <a:alpha val="0"/>
                </a:schemeClr>
              </a:gs>
            </a:gsLst>
            <a:lin ang="0" scaled="1"/>
            <a:tileRect/>
          </a:gradFill>
          <a:ln w="9525">
            <a:noFill/>
          </a:ln>
        </p:spPr>
        <p:txBody>
          <a:bodyPr wrap="none" anchor="ctr" anchorCtr="0"/>
          <a:lstStyle/>
          <a:p>
            <a:pPr algn="ctr" eaLnBrk="0" hangingPunct="0"/>
            <a:endParaRPr lang="zh-CN" altLang="en-US" dirty="0">
              <a:latin typeface="Arial" panose="020B0604020202020204" pitchFamily="34" charset="0"/>
              <a:ea typeface="楷体_GB2312" pitchFamily="49" charset="-122"/>
            </a:endParaRPr>
          </a:p>
        </p:txBody>
      </p:sp>
      <p:sp>
        <p:nvSpPr>
          <p:cNvPr id="114719" name="Text Box 72"/>
          <p:cNvSpPr txBox="1"/>
          <p:nvPr/>
        </p:nvSpPr>
        <p:spPr>
          <a:xfrm>
            <a:off x="4996180" y="4717415"/>
            <a:ext cx="5113338" cy="460375"/>
          </a:xfrm>
          <a:prstGeom prst="rect">
            <a:avLst/>
          </a:prstGeom>
          <a:noFill/>
          <a:ln w="38100">
            <a:noFill/>
          </a:ln>
          <a:effectLst>
            <a:prstShdw prst="shdw13" dist="53882" dir="13499999">
              <a:schemeClr val="bg2">
                <a:alpha val="50000"/>
              </a:schemeClr>
            </a:prstShdw>
          </a:effectLst>
        </p:spPr>
        <p:txBody>
          <a:bodyPr anchor="t" anchorCtr="0">
            <a:spAutoFit/>
          </a:bodyPr>
          <a:lstStyle/>
          <a:p>
            <a:pPr eaLnBrk="0" hangingPunct="0"/>
            <a:r>
              <a:rPr lang="zh-CN" altLang="en-US" sz="2400" b="1" dirty="0">
                <a:solidFill>
                  <a:srgbClr val="CC0000"/>
                </a:solidFill>
                <a:latin typeface="楷体" panose="02010609060101010101" charset="-122"/>
                <a:ea typeface="楷体" panose="02010609060101010101" charset="-122"/>
              </a:rPr>
              <a:t>养老护理员培训与管理中心</a:t>
            </a:r>
          </a:p>
        </p:txBody>
      </p:sp>
      <p:pic>
        <p:nvPicPr>
          <p:cNvPr id="10" name="图片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6735" y="2081530"/>
            <a:ext cx="3088005" cy="3223260"/>
          </a:xfrm>
          <a:prstGeom prst="ellipse">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标题 1"/>
          <p:cNvSpPr>
            <a:spLocks noGrp="1"/>
          </p:cNvSpPr>
          <p:nvPr>
            <p:ph type="title"/>
          </p:nvPr>
        </p:nvSpPr>
        <p:spPr>
          <a:xfrm>
            <a:off x="807085" y="1080135"/>
            <a:ext cx="10178415" cy="477520"/>
          </a:xfrm>
        </p:spPr>
        <p:txBody>
          <a:bodyPr vert="horz" wrap="square" lIns="91440" tIns="45720" rIns="91440" bIns="45720" anchor="ctr" anchorCtr="0">
            <a:normAutofit fontScale="90000"/>
          </a:bodyPr>
          <a:lstStyle/>
          <a:p>
            <a:r>
              <a:rPr lang="zh-CN" altLang="en-US" sz="3200" b="1" dirty="0">
                <a:solidFill>
                  <a:srgbClr val="C00000"/>
                </a:solidFill>
                <a:latin typeface="楷体" panose="02010609060101010101" charset="-122"/>
                <a:ea typeface="楷体" panose="02010609060101010101" charset="-122"/>
              </a:rPr>
              <a:t>每月对院内</a:t>
            </a:r>
            <a:r>
              <a:rPr lang="en-US" altLang="zh-CN" sz="3200" b="1" dirty="0">
                <a:solidFill>
                  <a:srgbClr val="C00000"/>
                </a:solidFill>
                <a:latin typeface="楷体" panose="02010609060101010101" charset="-122"/>
                <a:ea typeface="楷体" panose="02010609060101010101" charset="-122"/>
              </a:rPr>
              <a:t>230</a:t>
            </a:r>
            <a:r>
              <a:rPr lang="zh-CN" altLang="en-US" sz="3200" b="1" dirty="0">
                <a:solidFill>
                  <a:srgbClr val="C00000"/>
                </a:solidFill>
                <a:latin typeface="楷体" panose="02010609060101010101" charset="-122"/>
                <a:ea typeface="楷体" panose="02010609060101010101" charset="-122"/>
              </a:rPr>
              <a:t>余名养老护理员进行专题培训</a:t>
            </a:r>
            <a:endParaRPr lang="en-US" altLang="zh-CN" sz="3200" b="1" dirty="0">
              <a:solidFill>
                <a:srgbClr val="C00000"/>
              </a:solidFill>
              <a:latin typeface="楷体" panose="02010609060101010101" charset="-122"/>
              <a:ea typeface="楷体" panose="02010609060101010101" charset="-122"/>
            </a:endParaRPr>
          </a:p>
        </p:txBody>
      </p:sp>
      <p:grpSp>
        <p:nvGrpSpPr>
          <p:cNvPr id="119811" name="组合 14"/>
          <p:cNvGrpSpPr/>
          <p:nvPr/>
        </p:nvGrpSpPr>
        <p:grpSpPr>
          <a:xfrm>
            <a:off x="10510520" y="2136775"/>
            <a:ext cx="1161415" cy="3250565"/>
            <a:chOff x="7949971" y="642946"/>
            <a:chExt cx="473824" cy="4823773"/>
          </a:xfrm>
        </p:grpSpPr>
        <p:sp>
          <p:nvSpPr>
            <p:cNvPr id="16" name="圆角矩形 15"/>
            <p:cNvSpPr/>
            <p:nvPr/>
          </p:nvSpPr>
          <p:spPr>
            <a:xfrm flipH="1">
              <a:off x="7949971" y="642946"/>
              <a:ext cx="473824" cy="4823773"/>
            </a:xfrm>
            <a:prstGeom prst="roundRect">
              <a:avLst/>
            </a:prstGeom>
            <a:solidFill>
              <a:schemeClr val="accent5">
                <a:lumMod val="20000"/>
                <a:lumOff val="80000"/>
              </a:schemeClr>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17" name="圆角矩形 4"/>
            <p:cNvSpPr/>
            <p:nvPr/>
          </p:nvSpPr>
          <p:spPr>
            <a:xfrm>
              <a:off x="7973741" y="666755"/>
              <a:ext cx="426284" cy="4776155"/>
            </a:xfrm>
            <a:prstGeom prst="rect">
              <a:avLst/>
            </a:prstGeom>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en-US" sz="2800" b="1" dirty="0">
                  <a:solidFill>
                    <a:schemeClr val="tx1"/>
                  </a:solidFill>
                  <a:latin typeface="楷体" panose="02010609060101010101" charset="-122"/>
                  <a:ea typeface="楷体" panose="02010609060101010101" charset="-122"/>
                  <a:sym typeface="+mn-ea"/>
                </a:rPr>
                <a:t>养老护理员培训</a:t>
              </a:r>
              <a:endParaRPr kumimoji="0" lang="zh-CN" altLang="en-US" sz="2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楷体" panose="02010609060101010101" charset="-122"/>
                <a:ea typeface="楷体" panose="02010609060101010101" charset="-122"/>
                <a:cs typeface="+mn-cs"/>
                <a:sym typeface="+mn-ea"/>
              </a:endParaRPr>
            </a:p>
          </p:txBody>
        </p:sp>
      </p:grpSp>
      <p:pic>
        <p:nvPicPr>
          <p:cNvPr id="14" name="内容占位符 13" descr="f305bac0562e63f2baec66cde960a18"/>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629285" y="1816735"/>
            <a:ext cx="3251835" cy="3890645"/>
          </a:xfrm>
          <a:prstGeom prst="rect">
            <a:avLst/>
          </a:prstGeom>
        </p:spPr>
      </p:pic>
      <p:pic>
        <p:nvPicPr>
          <p:cNvPr id="2" name="内容占位符 16" descr="d456eb8be63b9d265ba6e1bdb23228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949700" y="1816735"/>
            <a:ext cx="3055620" cy="3890645"/>
          </a:xfrm>
          <a:prstGeom prst="rect">
            <a:avLst/>
          </a:prstGeom>
        </p:spPr>
      </p:pic>
      <p:pic>
        <p:nvPicPr>
          <p:cNvPr id="12" name="内容占位符 11" descr="88dc54cbd368565b9ca45eddb143ac2"/>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a:xfrm>
            <a:off x="7067550" y="1816735"/>
            <a:ext cx="3102610" cy="389064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811" name="组合 14"/>
          <p:cNvGrpSpPr/>
          <p:nvPr/>
        </p:nvGrpSpPr>
        <p:grpSpPr>
          <a:xfrm>
            <a:off x="10510520" y="2136775"/>
            <a:ext cx="1161415" cy="3250565"/>
            <a:chOff x="7949971" y="642946"/>
            <a:chExt cx="473824" cy="4823773"/>
          </a:xfrm>
        </p:grpSpPr>
        <p:sp>
          <p:nvSpPr>
            <p:cNvPr id="16" name="圆角矩形 15"/>
            <p:cNvSpPr/>
            <p:nvPr/>
          </p:nvSpPr>
          <p:spPr>
            <a:xfrm flipH="1">
              <a:off x="7949971" y="642946"/>
              <a:ext cx="473824" cy="4823773"/>
            </a:xfrm>
            <a:prstGeom prst="roundRect">
              <a:avLst/>
            </a:prstGeom>
            <a:solidFill>
              <a:schemeClr val="accent5">
                <a:lumMod val="20000"/>
                <a:lumOff val="80000"/>
              </a:schemeClr>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17" name="圆角矩形 4"/>
            <p:cNvSpPr/>
            <p:nvPr/>
          </p:nvSpPr>
          <p:spPr>
            <a:xfrm>
              <a:off x="7973741" y="666755"/>
              <a:ext cx="426284" cy="4776155"/>
            </a:xfrm>
            <a:prstGeom prst="rect">
              <a:avLst/>
            </a:prstGeom>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楷体" panose="02010609060101010101" charset="-122"/>
                  <a:ea typeface="楷体" panose="02010609060101010101" charset="-122"/>
                  <a:cs typeface="+mn-cs"/>
                  <a:sym typeface="+mn-ea"/>
                </a:rPr>
                <a:t>一季度护理沙龙活动</a:t>
              </a:r>
            </a:p>
          </p:txBody>
        </p:sp>
      </p:grpSp>
      <p:sp>
        <p:nvSpPr>
          <p:cNvPr id="52" name="Content Placeholder 2"/>
          <p:cNvSpPr txBox="1"/>
          <p:nvPr/>
        </p:nvSpPr>
        <p:spPr bwMode="auto">
          <a:xfrm>
            <a:off x="581660" y="1089025"/>
            <a:ext cx="9845675" cy="71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algn="l"/>
            <a:r>
              <a:rPr lang="en-US" altLang="zh-CN" sz="2000" dirty="0">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    </a:t>
            </a:r>
            <a:r>
              <a:rPr lang="zh-CN" altLang="zh-CN" sz="2000" dirty="0">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2021年3月5日14：00，2021年一季度护理沙龙活动如期在金河养老院举行，活动由主任委员单位昆明市第二人民医院主办，来自全市7家医疗及养老机构约20余人参加。</a:t>
            </a:r>
            <a:endParaRPr lang="zh-CN" altLang="zh-CN" sz="2000"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p:txBody>
      </p:sp>
      <p:pic>
        <p:nvPicPr>
          <p:cNvPr id="1026" name="Picture 2" descr="c358aca7dee62df15cfc3836790a15e"/>
          <p:cNvPicPr preferRelativeResize="0">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2945" y="1941830"/>
            <a:ext cx="308102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4348c9544355ffbcd7dd6802a2a4f41"/>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15410" y="1942465"/>
            <a:ext cx="292989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3ad086b45d4c731062d52939c613b93"/>
          <p:cNvPicPr preferRelativeResize="0">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76110" y="1942465"/>
            <a:ext cx="3098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017270" y="5507990"/>
            <a:ext cx="8726805" cy="368300"/>
          </a:xfrm>
          <a:prstGeom prst="rect">
            <a:avLst/>
          </a:prstGeom>
        </p:spPr>
        <p:txBody>
          <a:bodyPr wrap="square">
            <a:spAutoFit/>
          </a:bodyPr>
          <a:lstStyle/>
          <a:p>
            <a:r>
              <a:rPr lang="zh-CN" altLang="en-US" b="1" dirty="0">
                <a:solidFill>
                  <a:schemeClr val="tx1">
                    <a:lumMod val="65000"/>
                    <a:lumOff val="35000"/>
                  </a:schemeClr>
                </a:solidFill>
                <a:latin typeface="微软雅黑" panose="020B0503020204020204" charset="-122"/>
                <a:ea typeface="微软雅黑" panose="020B0503020204020204" charset="-122"/>
              </a:rPr>
              <a:t>完成老年压疮、老年胃管护理新方法、养老护理员管理等技术帮扶任务服务</a:t>
            </a:r>
            <a:r>
              <a:rPr lang="en-US" altLang="zh-CN" b="1" dirty="0">
                <a:solidFill>
                  <a:schemeClr val="tx1">
                    <a:lumMod val="65000"/>
                    <a:lumOff val="35000"/>
                  </a:schemeClr>
                </a:solidFill>
                <a:latin typeface="微软雅黑" panose="020B0503020204020204" charset="-122"/>
                <a:ea typeface="微软雅黑" panose="020B0503020204020204" charset="-122"/>
              </a:rPr>
              <a:t>30</a:t>
            </a:r>
            <a:r>
              <a:rPr lang="zh-CN" altLang="en-US" b="1" dirty="0">
                <a:solidFill>
                  <a:schemeClr val="tx1">
                    <a:lumMod val="65000"/>
                    <a:lumOff val="35000"/>
                  </a:schemeClr>
                </a:solidFill>
                <a:latin typeface="微软雅黑" panose="020B0503020204020204" charset="-122"/>
                <a:ea typeface="微软雅黑" panose="020B0503020204020204" charset="-122"/>
              </a:rPr>
              <a:t>余人</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811" name="组合 14"/>
          <p:cNvGrpSpPr/>
          <p:nvPr/>
        </p:nvGrpSpPr>
        <p:grpSpPr>
          <a:xfrm>
            <a:off x="10510520" y="2136775"/>
            <a:ext cx="1161415" cy="3250565"/>
            <a:chOff x="7949971" y="642946"/>
            <a:chExt cx="473824" cy="4823773"/>
          </a:xfrm>
        </p:grpSpPr>
        <p:sp>
          <p:nvSpPr>
            <p:cNvPr id="16" name="圆角矩形 15"/>
            <p:cNvSpPr/>
            <p:nvPr/>
          </p:nvSpPr>
          <p:spPr>
            <a:xfrm flipH="1">
              <a:off x="7949971" y="642946"/>
              <a:ext cx="473824" cy="4823773"/>
            </a:xfrm>
            <a:prstGeom prst="roundRect">
              <a:avLst/>
            </a:prstGeom>
            <a:solidFill>
              <a:schemeClr val="accent5">
                <a:lumMod val="20000"/>
                <a:lumOff val="80000"/>
              </a:schemeClr>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17" name="圆角矩形 4"/>
            <p:cNvSpPr/>
            <p:nvPr/>
          </p:nvSpPr>
          <p:spPr>
            <a:xfrm>
              <a:off x="7973741" y="666755"/>
              <a:ext cx="426284" cy="4776155"/>
            </a:xfrm>
            <a:prstGeom prst="rect">
              <a:avLst/>
            </a:prstGeom>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楷体" panose="02010609060101010101" charset="-122"/>
                  <a:ea typeface="楷体" panose="02010609060101010101" charset="-122"/>
                  <a:cs typeface="+mn-cs"/>
                  <a:sym typeface="+mn-ea"/>
                </a:rPr>
                <a:t>出版专著</a:t>
              </a:r>
              <a:r>
                <a:rPr kumimoji="0" lang="en-US" altLang="zh-CN" sz="2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楷体" panose="02010609060101010101" charset="-122"/>
                  <a:ea typeface="楷体" panose="02010609060101010101" charset="-122"/>
                  <a:cs typeface="+mn-cs"/>
                  <a:sym typeface="+mn-ea"/>
                </a:rPr>
                <a:t>1</a:t>
              </a:r>
              <a:r>
                <a:rPr kumimoji="0" lang="zh-CN" altLang="en-US" sz="2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楷体" panose="02010609060101010101" charset="-122"/>
                  <a:ea typeface="楷体" panose="02010609060101010101" charset="-122"/>
                  <a:cs typeface="+mn-cs"/>
                  <a:sym typeface="+mn-ea"/>
                </a:rPr>
                <a:t>部、参编</a:t>
              </a:r>
              <a:r>
                <a:rPr kumimoji="0" lang="en-US" altLang="zh-CN" sz="2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楷体" panose="02010609060101010101" charset="-122"/>
                  <a:ea typeface="楷体" panose="02010609060101010101" charset="-122"/>
                  <a:cs typeface="+mn-cs"/>
                  <a:sym typeface="+mn-ea"/>
                </a:rPr>
                <a:t>1</a:t>
              </a:r>
              <a:r>
                <a:rPr kumimoji="0" lang="zh-CN" altLang="en-US" sz="2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楷体" panose="02010609060101010101" charset="-122"/>
                  <a:ea typeface="楷体" panose="02010609060101010101" charset="-122"/>
                  <a:cs typeface="+mn-cs"/>
                  <a:sym typeface="+mn-ea"/>
                </a:rPr>
                <a:t>部</a:t>
              </a:r>
            </a:p>
          </p:txBody>
        </p:sp>
      </p:grpSp>
      <p:graphicFrame>
        <p:nvGraphicFramePr>
          <p:cNvPr id="61443" name="表格 61442"/>
          <p:cNvGraphicFramePr>
            <a:graphicFrameLocks noGrp="1"/>
          </p:cNvGraphicFramePr>
          <p:nvPr>
            <p:custDataLst>
              <p:tags r:id="rId1"/>
            </p:custDataLst>
          </p:nvPr>
        </p:nvGraphicFramePr>
        <p:xfrm>
          <a:off x="448945" y="1238250"/>
          <a:ext cx="9850755" cy="1693545"/>
        </p:xfrm>
        <a:graphic>
          <a:graphicData uri="http://schemas.openxmlformats.org/drawingml/2006/table">
            <a:tbl>
              <a:tblPr/>
              <a:tblGrid>
                <a:gridCol w="1076325">
                  <a:extLst>
                    <a:ext uri="{9D8B030D-6E8A-4147-A177-3AD203B41FA5}">
                      <a16:colId xmlns:a16="http://schemas.microsoft.com/office/drawing/2014/main" val="20000"/>
                    </a:ext>
                  </a:extLst>
                </a:gridCol>
                <a:gridCol w="326390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gridCol w="735965">
                  <a:extLst>
                    <a:ext uri="{9D8B030D-6E8A-4147-A177-3AD203B41FA5}">
                      <a16:colId xmlns:a16="http://schemas.microsoft.com/office/drawing/2014/main" val="20003"/>
                    </a:ext>
                  </a:extLst>
                </a:gridCol>
                <a:gridCol w="779145">
                  <a:extLst>
                    <a:ext uri="{9D8B030D-6E8A-4147-A177-3AD203B41FA5}">
                      <a16:colId xmlns:a16="http://schemas.microsoft.com/office/drawing/2014/main" val="20004"/>
                    </a:ext>
                  </a:extLst>
                </a:gridCol>
                <a:gridCol w="3328670">
                  <a:extLst>
                    <a:ext uri="{9D8B030D-6E8A-4147-A177-3AD203B41FA5}">
                      <a16:colId xmlns:a16="http://schemas.microsoft.com/office/drawing/2014/main" val="20005"/>
                    </a:ext>
                  </a:extLst>
                </a:gridCol>
              </a:tblGrid>
              <a:tr h="45974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600" b="1" i="0" u="none" strike="noStrike" cap="none" normalizeH="0" baseline="0">
                          <a:ln>
                            <a:noFill/>
                          </a:ln>
                          <a:solidFill>
                            <a:srgbClr val="FFFFFF"/>
                          </a:solidFill>
                          <a:effectLst/>
                          <a:latin typeface="华文楷体" pitchFamily="2" charset="-122"/>
                          <a:ea typeface="华文楷体" pitchFamily="2" charset="-122"/>
                        </a:rPr>
                        <a:t>日</a:t>
                      </a:r>
                      <a:r>
                        <a:rPr kumimoji="0" lang="zh-CN" altLang="en-US" sz="1600" b="1" i="0" u="none" strike="noStrike" cap="none" normalizeH="0" baseline="0">
                          <a:ln>
                            <a:noFill/>
                          </a:ln>
                          <a:solidFill>
                            <a:srgbClr val="FFFFFF"/>
                          </a:solidFill>
                          <a:effectLst/>
                          <a:latin typeface="华文楷体" pitchFamily="2" charset="-122"/>
                          <a:ea typeface="华文楷体" pitchFamily="2" charset="-122"/>
                        </a:rPr>
                        <a:t>  </a:t>
                      </a:r>
                      <a:r>
                        <a:rPr kumimoji="0" lang="zh-CN" altLang="zh-CN" sz="1600" b="1" i="0" u="none" strike="noStrike" cap="none" normalizeH="0" baseline="0">
                          <a:ln>
                            <a:noFill/>
                          </a:ln>
                          <a:solidFill>
                            <a:srgbClr val="FFFFFF"/>
                          </a:solidFill>
                          <a:effectLst/>
                          <a:latin typeface="华文楷体" pitchFamily="2" charset="-122"/>
                          <a:ea typeface="华文楷体" pitchFamily="2" charset="-122"/>
                        </a:rPr>
                        <a:t>期</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600" b="1" i="0" u="none" strike="noStrike" cap="none" normalizeH="0" baseline="0">
                          <a:ln>
                            <a:noFill/>
                          </a:ln>
                          <a:solidFill>
                            <a:srgbClr val="FFFFFF"/>
                          </a:solidFill>
                          <a:effectLst/>
                          <a:latin typeface="华文楷体" pitchFamily="2" charset="-122"/>
                          <a:ea typeface="华文楷体" pitchFamily="2" charset="-122"/>
                        </a:rPr>
                        <a:t>名</a:t>
                      </a:r>
                      <a:r>
                        <a:rPr kumimoji="0" lang="zh-CN" altLang="en-US" sz="1600" b="1" i="0" u="none" strike="noStrike" cap="none" normalizeH="0" baseline="0">
                          <a:ln>
                            <a:noFill/>
                          </a:ln>
                          <a:solidFill>
                            <a:srgbClr val="FFFFFF"/>
                          </a:solidFill>
                          <a:effectLst/>
                          <a:latin typeface="华文楷体" pitchFamily="2" charset="-122"/>
                          <a:ea typeface="华文楷体" pitchFamily="2" charset="-122"/>
                        </a:rPr>
                        <a:t>  </a:t>
                      </a:r>
                      <a:r>
                        <a:rPr kumimoji="0" lang="zh-CN" altLang="zh-CN" sz="1600" b="1" i="0" u="none" strike="noStrike" cap="none" normalizeH="0" baseline="0">
                          <a:ln>
                            <a:noFill/>
                          </a:ln>
                          <a:solidFill>
                            <a:srgbClr val="FFFFFF"/>
                          </a:solidFill>
                          <a:effectLst/>
                          <a:latin typeface="华文楷体" pitchFamily="2" charset="-122"/>
                          <a:ea typeface="华文楷体" pitchFamily="2" charset="-122"/>
                        </a:rPr>
                        <a:t>称</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600" b="1" i="0" u="none" strike="noStrike" cap="none" normalizeH="0" baseline="0">
                          <a:ln>
                            <a:noFill/>
                          </a:ln>
                          <a:solidFill>
                            <a:srgbClr val="FFFFFF"/>
                          </a:solidFill>
                          <a:effectLst/>
                          <a:latin typeface="华文楷体" pitchFamily="2" charset="-122"/>
                          <a:ea typeface="华文楷体" pitchFamily="2" charset="-122"/>
                        </a:rPr>
                        <a:t>类别</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600" b="1" i="0" u="none" strike="noStrike" cap="none" normalizeH="0" baseline="0">
                          <a:ln>
                            <a:noFill/>
                          </a:ln>
                          <a:solidFill>
                            <a:srgbClr val="FFFFFF"/>
                          </a:solidFill>
                          <a:effectLst/>
                          <a:latin typeface="华文楷体" pitchFamily="2" charset="-122"/>
                          <a:ea typeface="华文楷体" pitchFamily="2" charset="-122"/>
                        </a:rPr>
                        <a:t>级别</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600" b="1" i="0" u="none" strike="noStrike" cap="none" normalizeH="0" baseline="0">
                          <a:ln>
                            <a:noFill/>
                          </a:ln>
                          <a:solidFill>
                            <a:srgbClr val="FFFFFF"/>
                          </a:solidFill>
                          <a:effectLst/>
                          <a:latin typeface="华文楷体" pitchFamily="2" charset="-122"/>
                          <a:ea typeface="华文楷体" pitchFamily="2" charset="-122"/>
                        </a:rPr>
                        <a:t>排名</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600" b="1" i="0" u="none" strike="noStrike" cap="none" normalizeH="0" baseline="0">
                          <a:ln>
                            <a:noFill/>
                          </a:ln>
                          <a:solidFill>
                            <a:srgbClr val="FFFFFF"/>
                          </a:solidFill>
                          <a:effectLst/>
                          <a:latin typeface="华文楷体" pitchFamily="2" charset="-122"/>
                          <a:ea typeface="华文楷体" pitchFamily="2" charset="-122"/>
                        </a:rPr>
                        <a:t>出版（登载）刊物名称、（卷）期</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02285">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0" i="0" u="none" strike="noStrike" cap="none" normalizeH="0" baseline="0">
                          <a:ln>
                            <a:noFill/>
                          </a:ln>
                          <a:solidFill>
                            <a:schemeClr val="tx1"/>
                          </a:solidFill>
                          <a:effectLst/>
                          <a:latin typeface="Arial" panose="020B0604020202020204" pitchFamily="34" charset="0"/>
                          <a:ea typeface="楷体_GB2312" pitchFamily="49" charset="-122"/>
                          <a:cs typeface="Arial" panose="020B0604020202020204" pitchFamily="34" charset="0"/>
                        </a:rPr>
                        <a:t>2018年</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6E8"/>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0" i="0" u="none" strike="noStrike" cap="none" normalizeH="0" baseline="0">
                          <a:ln>
                            <a:noFill/>
                          </a:ln>
                          <a:solidFill>
                            <a:schemeClr val="tx1"/>
                          </a:solidFill>
                          <a:effectLst/>
                          <a:latin typeface="Arial" panose="020B0604020202020204" pitchFamily="34" charset="0"/>
                          <a:ea typeface="楷体_GB2312" pitchFamily="49" charset="-122"/>
                          <a:cs typeface="Arial" panose="020B0604020202020204" pitchFamily="34" charset="0"/>
                        </a:rPr>
                        <a:t>云南省养老护理管理规范与护理技术操作规程</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6E8"/>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0" i="0" u="none" strike="noStrike" cap="none" normalizeH="0" baseline="0">
                          <a:ln>
                            <a:noFill/>
                          </a:ln>
                          <a:solidFill>
                            <a:schemeClr val="tx1"/>
                          </a:solidFill>
                          <a:effectLst/>
                          <a:latin typeface="Arial" panose="020B0604020202020204" pitchFamily="34" charset="0"/>
                          <a:ea typeface="楷体_GB2312" pitchFamily="49" charset="-122"/>
                          <a:cs typeface="Arial" panose="020B0604020202020204" pitchFamily="34" charset="0"/>
                        </a:rPr>
                        <a:t>专著</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6E8"/>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0" i="0" u="none" strike="noStrike" cap="none" normalizeH="0" baseline="0">
                          <a:ln>
                            <a:noFill/>
                          </a:ln>
                          <a:solidFill>
                            <a:schemeClr val="tx1"/>
                          </a:solidFill>
                          <a:effectLst/>
                          <a:latin typeface="Arial" panose="020B0604020202020204" pitchFamily="34" charset="0"/>
                          <a:ea typeface="楷体_GB2312" pitchFamily="49" charset="-122"/>
                          <a:cs typeface="Arial" panose="020B0604020202020204" pitchFamily="34" charset="0"/>
                        </a:rPr>
                        <a:t>省级</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6E8"/>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0" i="0" u="none" strike="noStrike" cap="none" normalizeH="0" baseline="0">
                          <a:ln>
                            <a:noFill/>
                          </a:ln>
                          <a:solidFill>
                            <a:schemeClr val="tx1"/>
                          </a:solidFill>
                          <a:effectLst/>
                          <a:latin typeface="Arial" panose="020B0604020202020204" pitchFamily="34" charset="0"/>
                          <a:ea typeface="楷体_GB2312" pitchFamily="49" charset="-122"/>
                          <a:cs typeface="Arial" panose="020B0604020202020204" pitchFamily="34" charset="0"/>
                        </a:rPr>
                        <a:t>编委</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6E8"/>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0" i="0" u="none" strike="noStrike" cap="none" normalizeH="0" baseline="0">
                          <a:ln>
                            <a:noFill/>
                          </a:ln>
                          <a:solidFill>
                            <a:schemeClr val="tx1"/>
                          </a:solidFill>
                          <a:effectLst/>
                          <a:latin typeface="Arial" panose="020B0604020202020204" pitchFamily="34" charset="0"/>
                          <a:ea typeface="楷体_GB2312" pitchFamily="49" charset="-122"/>
                          <a:cs typeface="Arial" panose="020B0604020202020204" pitchFamily="34" charset="0"/>
                        </a:rPr>
                        <a:t>《云南科技出版社》</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6E8"/>
                    </a:solidFill>
                  </a:tcPr>
                </a:tc>
                <a:extLst>
                  <a:ext uri="{0D108BD9-81ED-4DB2-BD59-A6C34878D82A}">
                    <a16:rowId xmlns:a16="http://schemas.microsoft.com/office/drawing/2014/main" val="10001"/>
                  </a:ext>
                </a:extLst>
              </a:tr>
              <a:tr h="502285">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0" i="0" u="none" strike="noStrike" cap="none" normalizeH="0" baseline="0">
                          <a:ln>
                            <a:noFill/>
                          </a:ln>
                          <a:solidFill>
                            <a:schemeClr val="tx1"/>
                          </a:solidFill>
                          <a:effectLst/>
                          <a:latin typeface="Arial" panose="020B0604020202020204" pitchFamily="34" charset="0"/>
                          <a:ea typeface="楷体_GB2312" pitchFamily="49" charset="-122"/>
                          <a:cs typeface="Arial" panose="020B0604020202020204" pitchFamily="34" charset="0"/>
                        </a:rPr>
                        <a:t>2019</a:t>
                      </a:r>
                      <a:r>
                        <a:rPr kumimoji="0" lang="zh-CN" altLang="en-US" sz="1600" b="0" i="0" u="none" strike="noStrike" cap="none" normalizeH="0" baseline="0">
                          <a:ln>
                            <a:noFill/>
                          </a:ln>
                          <a:solidFill>
                            <a:schemeClr val="tx1"/>
                          </a:solidFill>
                          <a:effectLst/>
                          <a:latin typeface="Arial" panose="020B0604020202020204" pitchFamily="34" charset="0"/>
                          <a:ea typeface="楷体_GB2312" pitchFamily="49" charset="-122"/>
                          <a:cs typeface="Arial" panose="020B0604020202020204" pitchFamily="34" charset="0"/>
                        </a:rPr>
                        <a:t>年 </a:t>
                      </a:r>
                      <a:endParaRPr kumimoji="0" lang="zh-CN" altLang="zh-CN" sz="1600" b="0" i="0" u="none" strike="noStrike" cap="none" normalizeH="0" baseline="0">
                        <a:ln>
                          <a:noFill/>
                        </a:ln>
                        <a:solidFill>
                          <a:schemeClr val="tx1"/>
                        </a:solidFill>
                        <a:effectLst/>
                        <a:latin typeface="Arial" panose="020B0604020202020204" pitchFamily="34" charset="0"/>
                        <a:ea typeface="楷体_GB2312" pitchFamily="49" charset="-122"/>
                        <a:cs typeface="Arial" panose="020B0604020202020204" pitchFamily="34" charset="0"/>
                      </a:endParaRP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常见老年综合征评估与风险管理</a:t>
                      </a:r>
                      <a:r>
                        <a:rPr kumimoji="0" lang="zh-CN" altLang="en-US" sz="1600" b="0" i="0" u="none" strike="noStrike" cap="none" normalizeH="0" baseline="0">
                          <a:ln>
                            <a:noFill/>
                          </a:ln>
                          <a:solidFill>
                            <a:schemeClr val="tx1"/>
                          </a:solidFill>
                          <a:effectLst/>
                          <a:latin typeface="Arial" panose="020B0604020202020204" pitchFamily="34" charset="0"/>
                          <a:ea typeface="楷体_GB2312" pitchFamily="49" charset="-122"/>
                          <a:cs typeface="Arial" panose="020B0604020202020204" pitchFamily="34" charset="0"/>
                        </a:rPr>
                        <a:t> </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4"/>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solidFill>
                          <a:effectLst/>
                          <a:latin typeface="宋体" panose="02010600030101010101" pitchFamily="2" charset="-122"/>
                          <a:ea typeface="宋体" panose="02010600030101010101" pitchFamily="2" charset="-122"/>
                        </a:rPr>
                        <a:t>专著</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6E8"/>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solidFill>
                          <a:effectLst/>
                          <a:latin typeface="宋体" panose="02010600030101010101" pitchFamily="2" charset="-122"/>
                          <a:ea typeface="宋体" panose="02010600030101010101" pitchFamily="2" charset="-122"/>
                        </a:rPr>
                        <a:t>省级</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6E8"/>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en-US" sz="1600" b="0" i="0" u="none" strike="noStrike" cap="none" normalizeH="0" baseline="0">
                          <a:ln>
                            <a:noFill/>
                          </a:ln>
                          <a:solidFill>
                            <a:schemeClr val="tx1"/>
                          </a:solidFill>
                          <a:effectLst/>
                          <a:latin typeface="宋体" panose="02010600030101010101" pitchFamily="2" charset="-122"/>
                          <a:ea typeface="宋体" panose="02010600030101010101" pitchFamily="2" charset="-122"/>
                        </a:rPr>
                        <a:t>参编</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6E8"/>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0" i="0" u="none" strike="noStrike" cap="none" normalizeH="0" baseline="0">
                          <a:ln>
                            <a:noFill/>
                          </a:ln>
                          <a:solidFill>
                            <a:schemeClr val="tx1"/>
                          </a:solidFill>
                          <a:effectLst/>
                          <a:latin typeface="Arial" panose="020B0604020202020204" pitchFamily="34" charset="0"/>
                          <a:ea typeface="楷体_GB2312" pitchFamily="49" charset="-122"/>
                          <a:cs typeface="Arial" panose="020B0604020202020204" pitchFamily="34" charset="0"/>
                        </a:rPr>
                        <a:t>《</a:t>
                      </a:r>
                      <a:r>
                        <a:rPr kumimoji="0" lang="zh-CN" altLang="en-US" sz="1600" b="0" i="0" u="none" strike="noStrike" cap="none" normalizeH="0" baseline="0">
                          <a:ln>
                            <a:noFill/>
                          </a:ln>
                          <a:solidFill>
                            <a:schemeClr val="tx1"/>
                          </a:solidFill>
                          <a:effectLst/>
                          <a:latin typeface="Arial" panose="020B0604020202020204" pitchFamily="34" charset="0"/>
                          <a:ea typeface="楷体_GB2312" pitchFamily="49" charset="-122"/>
                          <a:cs typeface="Arial" panose="020B0604020202020204" pitchFamily="34" charset="0"/>
                        </a:rPr>
                        <a:t>云南科技出版社</a:t>
                      </a:r>
                      <a:r>
                        <a:rPr kumimoji="0" lang="en-US" altLang="zh-CN" sz="1600" b="0" i="0" u="none" strike="noStrike" cap="none" normalizeH="0" baseline="0">
                          <a:ln>
                            <a:noFill/>
                          </a:ln>
                          <a:solidFill>
                            <a:schemeClr val="tx1"/>
                          </a:solidFill>
                          <a:effectLst/>
                          <a:latin typeface="Arial" panose="020B0604020202020204" pitchFamily="34" charset="0"/>
                          <a:ea typeface="楷体_GB2312" pitchFamily="49" charset="-122"/>
                          <a:cs typeface="Arial" panose="020B0604020202020204" pitchFamily="34" charset="0"/>
                        </a:rPr>
                        <a:t>》 </a:t>
                      </a:r>
                      <a:endParaRPr kumimoji="0" lang="zh-CN" altLang="zh-CN" sz="1600" b="0" i="0" u="none" strike="noStrike" cap="none" normalizeH="0" baseline="0">
                        <a:ln>
                          <a:noFill/>
                        </a:ln>
                        <a:solidFill>
                          <a:schemeClr val="tx1"/>
                        </a:solidFill>
                        <a:effectLst/>
                        <a:latin typeface="Arial" panose="020B0604020202020204" pitchFamily="34" charset="0"/>
                        <a:ea typeface="楷体_GB2312" pitchFamily="49" charset="-122"/>
                        <a:cs typeface="Arial" panose="020B0604020202020204" pitchFamily="34" charset="0"/>
                      </a:endParaRP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6E8"/>
                    </a:solidFill>
                  </a:tcPr>
                </a:tc>
                <a:extLst>
                  <a:ext uri="{0D108BD9-81ED-4DB2-BD59-A6C34878D82A}">
                    <a16:rowId xmlns:a16="http://schemas.microsoft.com/office/drawing/2014/main" val="10002"/>
                  </a:ext>
                </a:extLst>
              </a:tr>
            </a:tbl>
          </a:graphicData>
        </a:graphic>
      </p:graphicFrame>
      <p:pic>
        <p:nvPicPr>
          <p:cNvPr id="145442" name="Picture 5"/>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1228090" y="3032760"/>
            <a:ext cx="2430145" cy="2987040"/>
          </a:xfrm>
        </p:spPr>
      </p:pic>
      <p:pic>
        <p:nvPicPr>
          <p:cNvPr id="145443" name="Picture 6"/>
          <p:cNvPicPr>
            <a:picLocks noGrp="1"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818890" y="3032760"/>
            <a:ext cx="2424430" cy="2987040"/>
          </a:xfrm>
          <a:prstGeom prst="rect">
            <a:avLst/>
          </a:prstGeom>
          <a:noFill/>
          <a:ln w="9525">
            <a:noFill/>
          </a:ln>
        </p:spPr>
      </p:pic>
      <p:pic>
        <p:nvPicPr>
          <p:cNvPr id="145444" name="图片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03975" y="3032760"/>
            <a:ext cx="2533650" cy="2987040"/>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811" name="组合 14"/>
          <p:cNvGrpSpPr/>
          <p:nvPr/>
        </p:nvGrpSpPr>
        <p:grpSpPr>
          <a:xfrm>
            <a:off x="10510520" y="2136775"/>
            <a:ext cx="1161415" cy="3250565"/>
            <a:chOff x="7949971" y="642946"/>
            <a:chExt cx="473824" cy="4823773"/>
          </a:xfrm>
        </p:grpSpPr>
        <p:sp>
          <p:nvSpPr>
            <p:cNvPr id="16" name="圆角矩形 15"/>
            <p:cNvSpPr/>
            <p:nvPr/>
          </p:nvSpPr>
          <p:spPr>
            <a:xfrm flipH="1">
              <a:off x="7949971" y="642946"/>
              <a:ext cx="473824" cy="4823773"/>
            </a:xfrm>
            <a:prstGeom prst="roundRect">
              <a:avLst/>
            </a:prstGeom>
            <a:solidFill>
              <a:schemeClr val="accent5">
                <a:lumMod val="20000"/>
                <a:lumOff val="80000"/>
              </a:schemeClr>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17" name="圆角矩形 4"/>
            <p:cNvSpPr/>
            <p:nvPr/>
          </p:nvSpPr>
          <p:spPr>
            <a:xfrm>
              <a:off x="7973741" y="666755"/>
              <a:ext cx="426284" cy="4776155"/>
            </a:xfrm>
            <a:prstGeom prst="rect">
              <a:avLst/>
            </a:prstGeom>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楷体" panose="02010609060101010101" charset="-122"/>
                  <a:ea typeface="楷体" panose="02010609060101010101" charset="-122"/>
                  <a:cs typeface="+mn-cs"/>
                  <a:sym typeface="+mn-ea"/>
                </a:rPr>
                <a:t>继续医学教育项目</a:t>
              </a:r>
            </a:p>
          </p:txBody>
        </p:sp>
      </p:grpSp>
      <p:sp>
        <p:nvSpPr>
          <p:cNvPr id="2" name="Content Placeholder 2"/>
          <p:cNvSpPr txBox="1"/>
          <p:nvPr/>
        </p:nvSpPr>
        <p:spPr bwMode="auto">
          <a:xfrm>
            <a:off x="396875" y="1238250"/>
            <a:ext cx="11568430" cy="407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algn="l"/>
            <a:r>
              <a:rPr lang="zh-CN" altLang="en-US" sz="3200" b="1" dirty="0">
                <a:solidFill>
                  <a:srgbClr val="C00000"/>
                </a:solidFill>
                <a:latin typeface="楷体" panose="02010609060101010101" charset="-122"/>
                <a:ea typeface="楷体" panose="02010609060101010101" charset="-122"/>
                <a:cs typeface="+mj-cs"/>
              </a:rPr>
              <a:t> 举办国家级继续医学教育项目3个，省级继续医学教育项目2个</a:t>
            </a:r>
            <a:endParaRPr lang="zh-CN" altLang="en-US" sz="2000"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p:txBody>
      </p:sp>
      <p:pic>
        <p:nvPicPr>
          <p:cNvPr id="9" name="图片 8" descr="9cee6d6d94a19042a5111f7ef17bb55"/>
          <p:cNvPicPr/>
          <p:nvPr/>
        </p:nvPicPr>
        <p:blipFill>
          <a:blip r:embed="rId2" cstate="email">
            <a:extLst>
              <a:ext uri="{28A0092B-C50C-407E-A947-70E740481C1C}">
                <a14:useLocalDpi xmlns:a14="http://schemas.microsoft.com/office/drawing/2010/main"/>
              </a:ext>
            </a:extLst>
          </a:blip>
          <a:srcRect/>
          <a:stretch>
            <a:fillRect/>
          </a:stretch>
        </p:blipFill>
        <p:spPr>
          <a:xfrm>
            <a:off x="818515" y="1990725"/>
            <a:ext cx="4612640" cy="3685540"/>
          </a:xfrm>
          <a:prstGeom prst="rect">
            <a:avLst/>
          </a:prstGeom>
        </p:spPr>
      </p:pic>
      <p:pic>
        <p:nvPicPr>
          <p:cNvPr id="10" name="图片 9" descr="a5d22604acc88acd2c3de830f34d4cb"/>
          <p:cNvPicPr/>
          <p:nvPr/>
        </p:nvPicPr>
        <p:blipFill>
          <a:blip r:embed="rId3" cstate="email">
            <a:extLst>
              <a:ext uri="{28A0092B-C50C-407E-A947-70E740481C1C}">
                <a14:useLocalDpi xmlns:a14="http://schemas.microsoft.com/office/drawing/2010/main"/>
              </a:ext>
            </a:extLst>
          </a:blip>
          <a:srcRect/>
          <a:stretch>
            <a:fillRect/>
          </a:stretch>
        </p:blipFill>
        <p:spPr>
          <a:xfrm>
            <a:off x="5553075" y="1990725"/>
            <a:ext cx="4504690" cy="36855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811" name="组合 14"/>
          <p:cNvGrpSpPr/>
          <p:nvPr/>
        </p:nvGrpSpPr>
        <p:grpSpPr>
          <a:xfrm>
            <a:off x="10467340" y="2469515"/>
            <a:ext cx="1161415" cy="3250565"/>
            <a:chOff x="7949971" y="642946"/>
            <a:chExt cx="473824" cy="4823773"/>
          </a:xfrm>
        </p:grpSpPr>
        <p:sp>
          <p:nvSpPr>
            <p:cNvPr id="16" name="圆角矩形 15"/>
            <p:cNvSpPr/>
            <p:nvPr/>
          </p:nvSpPr>
          <p:spPr>
            <a:xfrm flipH="1">
              <a:off x="7949971" y="642946"/>
              <a:ext cx="473824" cy="4823773"/>
            </a:xfrm>
            <a:prstGeom prst="roundRect">
              <a:avLst/>
            </a:prstGeom>
            <a:solidFill>
              <a:schemeClr val="accent5">
                <a:lumMod val="20000"/>
                <a:lumOff val="80000"/>
              </a:schemeClr>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17" name="圆角矩形 4"/>
            <p:cNvSpPr/>
            <p:nvPr/>
          </p:nvSpPr>
          <p:spPr>
            <a:xfrm>
              <a:off x="7973741" y="666755"/>
              <a:ext cx="426284" cy="4776155"/>
            </a:xfrm>
            <a:prstGeom prst="rect">
              <a:avLst/>
            </a:prstGeom>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zh-CN" sz="2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楷体" panose="02010609060101010101" charset="-122"/>
                  <a:ea typeface="楷体" panose="02010609060101010101" charset="-122"/>
                  <a:cs typeface="+mn-cs"/>
                  <a:sym typeface="+mn-ea"/>
                </a:rPr>
                <a:t>昆明市科技局卫健委科研项目</a:t>
              </a:r>
            </a:p>
          </p:txBody>
        </p:sp>
      </p:grpSp>
      <p:pic>
        <p:nvPicPr>
          <p:cNvPr id="4" name="图片 3"/>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684530" y="2152650"/>
            <a:ext cx="2925757" cy="4017600"/>
          </a:xfrm>
          <a:prstGeom prst="rect">
            <a:avLst/>
          </a:prstGeom>
        </p:spPr>
      </p:pic>
      <p:pic>
        <p:nvPicPr>
          <p:cNvPr id="5" name="图片 4"/>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3697605" y="2152650"/>
            <a:ext cx="2687320" cy="4018915"/>
          </a:xfrm>
          <a:prstGeom prst="rect">
            <a:avLst/>
          </a:prstGeom>
        </p:spPr>
      </p:pic>
      <p:sp>
        <p:nvSpPr>
          <p:cNvPr id="3" name="矩形 2"/>
          <p:cNvSpPr/>
          <p:nvPr/>
        </p:nvSpPr>
        <p:spPr>
          <a:xfrm>
            <a:off x="274320" y="998220"/>
            <a:ext cx="11557000" cy="1065530"/>
          </a:xfrm>
          <a:prstGeom prst="rect">
            <a:avLst/>
          </a:prstGeom>
        </p:spPr>
        <p:txBody>
          <a:bodyPr wrap="square">
            <a:spAutoFit/>
          </a:bodyPr>
          <a:lstStyle/>
          <a:p>
            <a:pPr algn="l">
              <a:lnSpc>
                <a:spcPts val="3800"/>
              </a:lnSpc>
            </a:pPr>
            <a:r>
              <a:rPr lang="en-US" altLang="zh-CN" sz="2000" dirty="0">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 </a:t>
            </a:r>
            <a:r>
              <a:rPr lang="zh-CN" altLang="en-US" sz="2000" dirty="0">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市科技局、卫健委课题</a:t>
            </a:r>
            <a:r>
              <a:rPr lang="en-US" altLang="zh-CN" sz="2000" dirty="0">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2</a:t>
            </a:r>
            <a:r>
              <a:rPr lang="zh-CN" altLang="en-US" sz="2000" dirty="0">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个：</a:t>
            </a:r>
            <a:r>
              <a:rPr lang="zh-CN" altLang="zh-CN" sz="2000" dirty="0">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昆明市第二人民医院科研《Barthel(BI)指数对老年内科住院患者护工配比的临床研究》、《护士与陪护公司协同管理护工的老年护理服务模式探索》于</a:t>
            </a:r>
            <a:r>
              <a:rPr lang="en-US" altLang="zh-CN" sz="2000" dirty="0">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2020</a:t>
            </a:r>
            <a:r>
              <a:rPr lang="zh-CN" altLang="en-US" sz="2000" dirty="0">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年</a:t>
            </a:r>
            <a:r>
              <a:rPr lang="zh-CN" altLang="zh-CN" sz="2000" dirty="0">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已结题。</a:t>
            </a:r>
          </a:p>
        </p:txBody>
      </p:sp>
      <p:pic>
        <p:nvPicPr>
          <p:cNvPr id="2" name="内容占位符 1" descr="2d7a93e5d109935e2bd490547019b94"/>
          <p:cNvPicPr>
            <a:picLocks noGrp="1" noChangeAspect="1"/>
          </p:cNvPicPr>
          <p:nvPr>
            <p:ph sz="half" idx="2"/>
          </p:nvPr>
        </p:nvPicPr>
        <p:blipFill>
          <a:blip r:embed="rId4" cstate="email">
            <a:extLst>
              <a:ext uri="{28A0092B-C50C-407E-A947-70E740481C1C}">
                <a14:useLocalDpi xmlns:a14="http://schemas.microsoft.com/office/drawing/2010/main"/>
              </a:ext>
            </a:extLst>
          </a:blip>
          <a:srcRect/>
          <a:stretch>
            <a:fillRect/>
          </a:stretch>
        </p:blipFill>
        <p:spPr>
          <a:xfrm rot="16200000">
            <a:off x="7249160" y="1358900"/>
            <a:ext cx="2318385" cy="3874135"/>
          </a:xfrm>
          <a:prstGeom prst="rect">
            <a:avLst/>
          </a:prstGeom>
        </p:spPr>
      </p:pic>
      <p:pic>
        <p:nvPicPr>
          <p:cNvPr id="8" name="内容占位符 7" descr="cb272c427119d398518b834955ccca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471285" y="3283585"/>
            <a:ext cx="3884930" cy="288798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811" name="组合 14"/>
          <p:cNvGrpSpPr/>
          <p:nvPr/>
        </p:nvGrpSpPr>
        <p:grpSpPr>
          <a:xfrm>
            <a:off x="10510520" y="2136775"/>
            <a:ext cx="1161415" cy="3250565"/>
            <a:chOff x="7949971" y="642946"/>
            <a:chExt cx="473824" cy="4823773"/>
          </a:xfrm>
        </p:grpSpPr>
        <p:sp>
          <p:nvSpPr>
            <p:cNvPr id="16" name="圆角矩形 15"/>
            <p:cNvSpPr/>
            <p:nvPr/>
          </p:nvSpPr>
          <p:spPr>
            <a:xfrm flipH="1">
              <a:off x="7949971" y="642946"/>
              <a:ext cx="473824" cy="4823773"/>
            </a:xfrm>
            <a:prstGeom prst="roundRect">
              <a:avLst/>
            </a:prstGeom>
            <a:solidFill>
              <a:schemeClr val="accent5">
                <a:lumMod val="20000"/>
                <a:lumOff val="80000"/>
              </a:schemeClr>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17" name="圆角矩形 4"/>
            <p:cNvSpPr/>
            <p:nvPr/>
          </p:nvSpPr>
          <p:spPr>
            <a:xfrm>
              <a:off x="7973741" y="666755"/>
              <a:ext cx="426284" cy="4776155"/>
            </a:xfrm>
            <a:prstGeom prst="rect">
              <a:avLst/>
            </a:prstGeom>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楷体" panose="02010609060101010101" charset="-122"/>
                  <a:ea typeface="楷体" panose="02010609060101010101" charset="-122"/>
                  <a:cs typeface="+mn-cs"/>
                  <a:sym typeface="+mn-ea"/>
                </a:rPr>
                <a:t>养老护理员相关书籍</a:t>
              </a:r>
            </a:p>
          </p:txBody>
        </p:sp>
      </p:grpSp>
      <p:pic>
        <p:nvPicPr>
          <p:cNvPr id="3" name="图片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4380" y="2001520"/>
            <a:ext cx="4263390" cy="3724275"/>
          </a:xfrm>
          <a:prstGeom prst="rect">
            <a:avLst/>
          </a:prstGeom>
        </p:spPr>
      </p:pic>
      <p:pic>
        <p:nvPicPr>
          <p:cNvPr id="6" name="图片 5"/>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5120005" y="2001520"/>
            <a:ext cx="2503170" cy="3724275"/>
          </a:xfrm>
          <a:prstGeom prst="rect">
            <a:avLst/>
          </a:prstGeom>
        </p:spPr>
      </p:pic>
      <p:pic>
        <p:nvPicPr>
          <p:cNvPr id="5"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25410" y="2001520"/>
            <a:ext cx="2293620" cy="3724275"/>
          </a:xfrm>
          <a:prstGeom prst="rect">
            <a:avLst/>
          </a:prstGeom>
        </p:spPr>
      </p:pic>
      <p:sp>
        <p:nvSpPr>
          <p:cNvPr id="4" name="文本框 3"/>
          <p:cNvSpPr txBox="1"/>
          <p:nvPr/>
        </p:nvSpPr>
        <p:spPr>
          <a:xfrm>
            <a:off x="466090" y="1280795"/>
            <a:ext cx="7940675" cy="583565"/>
          </a:xfrm>
          <a:prstGeom prst="rect">
            <a:avLst/>
          </a:prstGeom>
          <a:noFill/>
        </p:spPr>
        <p:txBody>
          <a:bodyPr wrap="none" rtlCol="0" anchor="t">
            <a:spAutoFit/>
          </a:bodyPr>
          <a:lstStyle/>
          <a:p>
            <a:r>
              <a:rPr lang="zh-CN" altLang="en-US" sz="3200" b="1" dirty="0">
                <a:solidFill>
                  <a:srgbClr val="C00000"/>
                </a:solidFill>
                <a:latin typeface="楷体" panose="02010609060101010101" charset="-122"/>
                <a:ea typeface="楷体" panose="02010609060101010101" charset="-122"/>
                <a:cs typeface="+mj-cs"/>
                <a:sym typeface="+mn-ea"/>
              </a:rPr>
              <a:t>规范健康宣传、完成养老护理员口袋书编撰</a:t>
            </a:r>
            <a:endParaRPr lang="zh-CN" altLang="en-US" sz="3200" b="1" dirty="0">
              <a:solidFill>
                <a:srgbClr val="C00000"/>
              </a:solidFill>
              <a:latin typeface="楷体" panose="02010609060101010101" charset="-122"/>
              <a:ea typeface="楷体" panose="02010609060101010101" charset="-122"/>
              <a:cs typeface="+mj-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3670" y="1831340"/>
            <a:ext cx="11640185" cy="2799715"/>
          </a:xfrm>
          <a:prstGeom prst="rect">
            <a:avLst/>
          </a:prstGeom>
          <a:noFill/>
          <a:ln>
            <a:noFill/>
          </a:ln>
        </p:spPr>
        <p:txBody>
          <a:bodyPr wrap="square" rtlCol="0" anchor="t">
            <a:spAutoFit/>
          </a:bodyPr>
          <a:lstStyle/>
          <a:p>
            <a:pPr algn="ctr"/>
            <a:r>
              <a:rPr lang="zh-CN" altLang="en-US" sz="8800" b="1">
                <a:ln w="13462">
                  <a:solidFill>
                    <a:schemeClr val="bg1"/>
                  </a:solidFill>
                  <a:prstDash val="solid"/>
                </a:ln>
                <a:solidFill>
                  <a:srgbClr val="FF0000"/>
                </a:solidFill>
                <a:effectLst>
                  <a:outerShdw dist="38100" dir="2700000" algn="bl" rotWithShape="0">
                    <a:schemeClr val="accent5"/>
                  </a:outerShdw>
                </a:effectLst>
              </a:rPr>
              <a:t>祝：中国老年医学会</a:t>
            </a:r>
          </a:p>
          <a:p>
            <a:pPr algn="ctr"/>
            <a:r>
              <a:rPr lang="zh-CN" altLang="en-US" sz="8800" b="1">
                <a:ln w="13462">
                  <a:solidFill>
                    <a:schemeClr val="bg1"/>
                  </a:solidFill>
                  <a:prstDash val="solid"/>
                </a:ln>
                <a:solidFill>
                  <a:srgbClr val="FF0000"/>
                </a:solidFill>
                <a:effectLst>
                  <a:outerShdw dist="38100" dir="2700000" algn="bl" rotWithShape="0">
                    <a:schemeClr val="accent5"/>
                  </a:outerShdw>
                </a:effectLst>
              </a:rPr>
              <a:t> 蒸蒸日上！</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99"/>
          <p:cNvGrpSpPr/>
          <p:nvPr/>
        </p:nvGrpSpPr>
        <p:grpSpPr>
          <a:xfrm>
            <a:off x="880428" y="2180590"/>
            <a:ext cx="1936750" cy="804863"/>
            <a:chOff x="0" y="0"/>
            <a:chExt cx="1428111" cy="847335"/>
          </a:xfrm>
        </p:grpSpPr>
        <p:sp>
          <p:nvSpPr>
            <p:cNvPr id="109572" name="矩形 82"/>
            <p:cNvSpPr/>
            <p:nvPr/>
          </p:nvSpPr>
          <p:spPr>
            <a:xfrm>
              <a:off x="0" y="71698"/>
              <a:ext cx="1385907" cy="775637"/>
            </a:xfrm>
            <a:prstGeom prst="rect">
              <a:avLst/>
            </a:prstGeom>
            <a:solidFill>
              <a:srgbClr val="7EC3D8"/>
            </a:solidFill>
            <a:ln w="25400">
              <a:noFill/>
            </a:ln>
          </p:spPr>
          <p:txBody>
            <a:bodyPr anchor="ctr" anchorCtr="0"/>
            <a:lstStyle/>
            <a:p>
              <a:pPr eaLnBrk="0" hangingPunct="0"/>
              <a:endParaRPr lang="zh-CN" altLang="zh-CN" sz="1800" b="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9573" name="TextBox 97"/>
            <p:cNvSpPr/>
            <p:nvPr/>
          </p:nvSpPr>
          <p:spPr>
            <a:xfrm>
              <a:off x="42205" y="0"/>
              <a:ext cx="1385906" cy="775637"/>
            </a:xfrm>
            <a:prstGeom prst="rect">
              <a:avLst/>
            </a:prstGeom>
            <a:solidFill>
              <a:srgbClr val="DAEEF3"/>
            </a:solidFill>
            <a:ln w="9525">
              <a:noFill/>
            </a:ln>
          </p:spPr>
          <p:txBody>
            <a:bodyPr anchor="ctr" anchorCtr="0">
              <a:spAutoFit/>
            </a:bodyPr>
            <a:lstStyle/>
            <a:p>
              <a:pPr eaLnBrk="0" hangingPunct="0"/>
              <a:r>
                <a:rPr lang="zh-CN" altLang="en-US" sz="1400" b="0" dirty="0">
                  <a:solidFill>
                    <a:srgbClr val="000000"/>
                  </a:solidFill>
                  <a:latin typeface="Arial" panose="020B0604020202020204" pitchFamily="34" charset="0"/>
                  <a:ea typeface="楷体_GB2312" pitchFamily="49" charset="-122"/>
                  <a:sym typeface="微软雅黑" panose="020B0503020204020204" charset="-122"/>
                </a:rPr>
                <a:t>由原云南军区组建，时名“云南省第二医院”。</a:t>
              </a:r>
              <a:endParaRPr lang="zh-CN" altLang="en-US" sz="1800" b="0" dirty="0">
                <a:latin typeface="Arial" panose="020B0604020202020204" pitchFamily="34" charset="0"/>
                <a:ea typeface="宋体" panose="02010600030101010101" pitchFamily="2" charset="-122"/>
              </a:endParaRPr>
            </a:p>
          </p:txBody>
        </p:sp>
      </p:grpSp>
      <p:grpSp>
        <p:nvGrpSpPr>
          <p:cNvPr id="5" name="组合 104"/>
          <p:cNvGrpSpPr/>
          <p:nvPr/>
        </p:nvGrpSpPr>
        <p:grpSpPr>
          <a:xfrm>
            <a:off x="4216718" y="2170430"/>
            <a:ext cx="1949450" cy="804863"/>
            <a:chOff x="0" y="0"/>
            <a:chExt cx="2052902" cy="847335"/>
          </a:xfrm>
        </p:grpSpPr>
        <p:sp>
          <p:nvSpPr>
            <p:cNvPr id="109575" name="矩形 105"/>
            <p:cNvSpPr/>
            <p:nvPr/>
          </p:nvSpPr>
          <p:spPr>
            <a:xfrm>
              <a:off x="0" y="71698"/>
              <a:ext cx="1979585" cy="775637"/>
            </a:xfrm>
            <a:prstGeom prst="rect">
              <a:avLst/>
            </a:prstGeom>
            <a:solidFill>
              <a:srgbClr val="7EC3D8"/>
            </a:solidFill>
            <a:ln w="25400">
              <a:noFill/>
            </a:ln>
          </p:spPr>
          <p:txBody>
            <a:bodyPr anchor="ctr" anchorCtr="0"/>
            <a:lstStyle/>
            <a:p>
              <a:pPr eaLnBrk="0" hangingPunct="0"/>
              <a:endParaRPr lang="zh-CN" altLang="zh-CN" sz="1800" b="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9576" name="TextBox 106"/>
            <p:cNvSpPr/>
            <p:nvPr/>
          </p:nvSpPr>
          <p:spPr>
            <a:xfrm>
              <a:off x="73318" y="0"/>
              <a:ext cx="1979584" cy="775637"/>
            </a:xfrm>
            <a:prstGeom prst="rect">
              <a:avLst/>
            </a:prstGeom>
            <a:solidFill>
              <a:srgbClr val="DAEEF3"/>
            </a:solidFill>
            <a:ln w="9525">
              <a:noFill/>
            </a:ln>
          </p:spPr>
          <p:txBody>
            <a:bodyPr anchor="t" anchorCtr="0">
              <a:spAutoFit/>
            </a:bodyPr>
            <a:lstStyle/>
            <a:p>
              <a:pPr eaLnBrk="0" hangingPunct="0"/>
              <a:r>
                <a:rPr lang="zh-CN" altLang="en-US" sz="1400" b="0" dirty="0">
                  <a:solidFill>
                    <a:srgbClr val="000000"/>
                  </a:solidFill>
                  <a:latin typeface="Arial" panose="020B0604020202020204" pitchFamily="34" charset="0"/>
                  <a:ea typeface="楷体_GB2312" pitchFamily="49" charset="-122"/>
                  <a:sym typeface="微软雅黑" panose="020B0503020204020204" charset="-122"/>
                </a:rPr>
                <a:t>交由云南省卫生厅管理，命名为“云南省慢性病疗养院”</a:t>
              </a:r>
              <a:endParaRPr lang="zh-CN" altLang="en-US" sz="1800" b="0" dirty="0">
                <a:latin typeface="Arial" panose="020B0604020202020204" pitchFamily="34" charset="0"/>
                <a:ea typeface="宋体" panose="02010600030101010101" pitchFamily="2" charset="-122"/>
              </a:endParaRPr>
            </a:p>
          </p:txBody>
        </p:sp>
      </p:grpSp>
      <p:grpSp>
        <p:nvGrpSpPr>
          <p:cNvPr id="6" name="组合 110"/>
          <p:cNvGrpSpPr/>
          <p:nvPr/>
        </p:nvGrpSpPr>
        <p:grpSpPr>
          <a:xfrm>
            <a:off x="7221220" y="2246313"/>
            <a:ext cx="1907540" cy="736600"/>
            <a:chOff x="0" y="247554"/>
            <a:chExt cx="2010610" cy="775637"/>
          </a:xfrm>
        </p:grpSpPr>
        <p:sp>
          <p:nvSpPr>
            <p:cNvPr id="109578" name="矩形 111"/>
            <p:cNvSpPr/>
            <p:nvPr/>
          </p:nvSpPr>
          <p:spPr>
            <a:xfrm>
              <a:off x="0" y="247554"/>
              <a:ext cx="1979744" cy="775637"/>
            </a:xfrm>
            <a:prstGeom prst="rect">
              <a:avLst/>
            </a:prstGeom>
            <a:solidFill>
              <a:srgbClr val="7EC3D8"/>
            </a:solidFill>
            <a:ln w="25400">
              <a:noFill/>
            </a:ln>
          </p:spPr>
          <p:txBody>
            <a:bodyPr anchor="ctr" anchorCtr="0"/>
            <a:lstStyle/>
            <a:p>
              <a:pPr eaLnBrk="0" hangingPunct="0"/>
              <a:endParaRPr lang="zh-CN" altLang="zh-CN" sz="1800" b="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9579" name="TextBox 112"/>
            <p:cNvSpPr/>
            <p:nvPr/>
          </p:nvSpPr>
          <p:spPr>
            <a:xfrm>
              <a:off x="30866" y="395243"/>
              <a:ext cx="1979744" cy="550830"/>
            </a:xfrm>
            <a:prstGeom prst="rect">
              <a:avLst/>
            </a:prstGeom>
            <a:solidFill>
              <a:srgbClr val="DAEEF3"/>
            </a:solidFill>
            <a:ln w="9525">
              <a:noFill/>
            </a:ln>
          </p:spPr>
          <p:txBody>
            <a:bodyPr anchor="ctr" anchorCtr="0">
              <a:spAutoFit/>
            </a:bodyPr>
            <a:lstStyle/>
            <a:p>
              <a:pPr eaLnBrk="0" hangingPunct="0"/>
              <a:r>
                <a:rPr lang="zh-CN" altLang="en-US" sz="1400" b="0" dirty="0">
                  <a:solidFill>
                    <a:srgbClr val="000000"/>
                  </a:solidFill>
                  <a:latin typeface="Arial" panose="020B0604020202020204" pitchFamily="34" charset="0"/>
                  <a:ea typeface="楷体_GB2312" pitchFamily="49" charset="-122"/>
                  <a:sym typeface="微软雅黑" panose="020B0503020204020204" charset="-122"/>
                </a:rPr>
                <a:t>更名为云南省康复医院</a:t>
              </a:r>
              <a:endParaRPr lang="zh-CN" altLang="en-US" sz="1800" b="0" dirty="0">
                <a:latin typeface="Arial" panose="020B0604020202020204" pitchFamily="34" charset="0"/>
                <a:ea typeface="宋体" panose="02010600030101010101" pitchFamily="2" charset="-122"/>
              </a:endParaRPr>
            </a:p>
          </p:txBody>
        </p:sp>
      </p:grpSp>
      <p:sp>
        <p:nvSpPr>
          <p:cNvPr id="109581" name="椭圆 114"/>
          <p:cNvSpPr/>
          <p:nvPr/>
        </p:nvSpPr>
        <p:spPr>
          <a:xfrm>
            <a:off x="6372860" y="3098165"/>
            <a:ext cx="848360" cy="848995"/>
          </a:xfrm>
          <a:prstGeom prst="ellipse">
            <a:avLst/>
          </a:prstGeom>
          <a:solidFill>
            <a:srgbClr val="0099CC"/>
          </a:solidFill>
          <a:ln w="38100" cap="flat" cmpd="sng">
            <a:solidFill>
              <a:srgbClr val="FFFFFF"/>
            </a:solidFill>
            <a:prstDash val="solid"/>
            <a:bevel/>
            <a:headEnd type="none" w="med" len="med"/>
            <a:tailEnd type="none" w="med" len="med"/>
          </a:ln>
        </p:spPr>
        <p:txBody>
          <a:bodyPr anchor="ctr" anchorCtr="0"/>
          <a:lstStyle/>
          <a:p>
            <a:pPr eaLnBrk="0" hangingPunct="0"/>
            <a:endParaRPr lang="zh-CN" altLang="zh-CN" sz="1800" b="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8" name="组合 116"/>
          <p:cNvGrpSpPr/>
          <p:nvPr/>
        </p:nvGrpSpPr>
        <p:grpSpPr>
          <a:xfrm>
            <a:off x="5812473" y="3871595"/>
            <a:ext cx="1947862" cy="795338"/>
            <a:chOff x="0" y="3347"/>
            <a:chExt cx="2051438" cy="838365"/>
          </a:xfrm>
        </p:grpSpPr>
        <p:sp>
          <p:nvSpPr>
            <p:cNvPr id="109584" name="矩形 117"/>
            <p:cNvSpPr/>
            <p:nvPr/>
          </p:nvSpPr>
          <p:spPr>
            <a:xfrm>
              <a:off x="0" y="65249"/>
              <a:ext cx="1979744" cy="776463"/>
            </a:xfrm>
            <a:prstGeom prst="rect">
              <a:avLst/>
            </a:prstGeom>
            <a:solidFill>
              <a:srgbClr val="7EC3D8"/>
            </a:solidFill>
            <a:ln w="25400">
              <a:noFill/>
            </a:ln>
          </p:spPr>
          <p:txBody>
            <a:bodyPr anchor="ctr" anchorCtr="0"/>
            <a:lstStyle/>
            <a:p>
              <a:pPr eaLnBrk="0" hangingPunct="0"/>
              <a:endParaRPr lang="zh-CN" altLang="zh-CN" sz="1800" b="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9585" name="TextBox 118"/>
            <p:cNvSpPr/>
            <p:nvPr/>
          </p:nvSpPr>
          <p:spPr>
            <a:xfrm>
              <a:off x="71892" y="3347"/>
              <a:ext cx="1979546" cy="769756"/>
            </a:xfrm>
            <a:prstGeom prst="rect">
              <a:avLst/>
            </a:prstGeom>
            <a:solidFill>
              <a:srgbClr val="DAEEF3"/>
            </a:solidFill>
            <a:ln w="9525">
              <a:noFill/>
            </a:ln>
          </p:spPr>
          <p:txBody>
            <a:bodyPr anchor="ctr" anchorCtr="0">
              <a:spAutoFit/>
            </a:bodyPr>
            <a:lstStyle/>
            <a:p>
              <a:pPr eaLnBrk="0" hangingPunct="0"/>
              <a:r>
                <a:rPr lang="zh-CN" altLang="en-US" sz="1400" b="0" dirty="0">
                  <a:solidFill>
                    <a:srgbClr val="000000"/>
                  </a:solidFill>
                  <a:latin typeface="Arial" panose="020B0604020202020204" pitchFamily="34" charset="0"/>
                  <a:ea typeface="楷体_GB2312" pitchFamily="49" charset="-122"/>
                  <a:sym typeface="微软雅黑" panose="020B0503020204020204" charset="-122"/>
                </a:rPr>
                <a:t>交由昆明市卫生局管理，更名为“昆明市第二人民医院”</a:t>
              </a:r>
              <a:endParaRPr lang="zh-CN" altLang="en-US" sz="1800" b="0" dirty="0">
                <a:latin typeface="Arial" panose="020B0604020202020204" pitchFamily="34" charset="0"/>
                <a:ea typeface="宋体" panose="02010600030101010101" pitchFamily="2" charset="-122"/>
              </a:endParaRPr>
            </a:p>
          </p:txBody>
        </p:sp>
      </p:grpSp>
      <p:sp>
        <p:nvSpPr>
          <p:cNvPr id="109587" name="椭圆 120"/>
          <p:cNvSpPr/>
          <p:nvPr/>
        </p:nvSpPr>
        <p:spPr>
          <a:xfrm>
            <a:off x="3611880" y="3094355"/>
            <a:ext cx="848360" cy="849630"/>
          </a:xfrm>
          <a:prstGeom prst="ellipse">
            <a:avLst/>
          </a:prstGeom>
          <a:solidFill>
            <a:srgbClr val="0099CC"/>
          </a:solidFill>
          <a:ln w="38100" cap="flat" cmpd="sng">
            <a:solidFill>
              <a:srgbClr val="FFFFFF"/>
            </a:solidFill>
            <a:prstDash val="solid"/>
            <a:bevel/>
            <a:headEnd type="none" w="med" len="med"/>
            <a:tailEnd type="none" w="med" len="med"/>
          </a:ln>
        </p:spPr>
        <p:txBody>
          <a:bodyPr anchor="ctr" anchorCtr="0"/>
          <a:lstStyle/>
          <a:p>
            <a:pPr eaLnBrk="0" hangingPunct="0"/>
            <a:endParaRPr lang="zh-CN" altLang="zh-CN" sz="1800" b="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0" name="组合 122"/>
          <p:cNvGrpSpPr/>
          <p:nvPr/>
        </p:nvGrpSpPr>
        <p:grpSpPr>
          <a:xfrm>
            <a:off x="3013075" y="3932679"/>
            <a:ext cx="2268220" cy="736476"/>
            <a:chOff x="0" y="65249"/>
            <a:chExt cx="2051438" cy="776463"/>
          </a:xfrm>
        </p:grpSpPr>
        <p:sp>
          <p:nvSpPr>
            <p:cNvPr id="109590" name="矩形 123"/>
            <p:cNvSpPr/>
            <p:nvPr/>
          </p:nvSpPr>
          <p:spPr>
            <a:xfrm>
              <a:off x="0" y="65249"/>
              <a:ext cx="1979744" cy="776463"/>
            </a:xfrm>
            <a:prstGeom prst="rect">
              <a:avLst/>
            </a:prstGeom>
            <a:solidFill>
              <a:srgbClr val="7EC3D8"/>
            </a:solidFill>
            <a:ln w="25400">
              <a:noFill/>
            </a:ln>
          </p:spPr>
          <p:txBody>
            <a:bodyPr anchor="ctr" anchorCtr="0"/>
            <a:lstStyle/>
            <a:p>
              <a:pPr eaLnBrk="0" hangingPunct="0"/>
              <a:endParaRPr lang="zh-CN" altLang="zh-CN" sz="1800" b="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9591" name="TextBox 124"/>
            <p:cNvSpPr/>
            <p:nvPr/>
          </p:nvSpPr>
          <p:spPr>
            <a:xfrm>
              <a:off x="71951" y="113070"/>
              <a:ext cx="1979487" cy="550310"/>
            </a:xfrm>
            <a:prstGeom prst="rect">
              <a:avLst/>
            </a:prstGeom>
            <a:solidFill>
              <a:srgbClr val="DAEEF3"/>
            </a:solidFill>
            <a:ln w="9525">
              <a:noFill/>
            </a:ln>
          </p:spPr>
          <p:txBody>
            <a:bodyPr wrap="square" anchor="ctr" anchorCtr="0">
              <a:spAutoFit/>
            </a:bodyPr>
            <a:lstStyle/>
            <a:p>
              <a:pPr eaLnBrk="0" hangingPunct="0"/>
              <a:r>
                <a:rPr lang="zh-CN" altLang="en-US" sz="1400" b="0" dirty="0">
                  <a:solidFill>
                    <a:srgbClr val="000000"/>
                  </a:solidFill>
                  <a:latin typeface="Arial" panose="020B0604020202020204" pitchFamily="34" charset="0"/>
                  <a:ea typeface="楷体_GB2312" pitchFamily="49" charset="-122"/>
                  <a:sym typeface="微软雅黑" panose="020B0503020204020204" charset="-122"/>
                </a:rPr>
                <a:t>云南省卫生厅批复“云南康复医院”为第二名称</a:t>
              </a:r>
              <a:endParaRPr lang="zh-CN" altLang="en-US" sz="1800" b="0" dirty="0">
                <a:latin typeface="Arial" panose="020B0604020202020204" pitchFamily="34" charset="0"/>
                <a:ea typeface="宋体" panose="02010600030101010101" pitchFamily="2" charset="-122"/>
              </a:endParaRPr>
            </a:p>
          </p:txBody>
        </p:sp>
      </p:grpSp>
      <p:sp>
        <p:nvSpPr>
          <p:cNvPr id="109593" name="椭圆 133"/>
          <p:cNvSpPr/>
          <p:nvPr/>
        </p:nvSpPr>
        <p:spPr>
          <a:xfrm>
            <a:off x="1021080" y="3118485"/>
            <a:ext cx="848360" cy="847725"/>
          </a:xfrm>
          <a:prstGeom prst="ellipse">
            <a:avLst/>
          </a:prstGeom>
          <a:solidFill>
            <a:srgbClr val="0099CC"/>
          </a:solidFill>
          <a:ln w="38100" cap="flat" cmpd="sng">
            <a:solidFill>
              <a:srgbClr val="FFFFFF"/>
            </a:solidFill>
            <a:prstDash val="solid"/>
            <a:bevel/>
            <a:headEnd type="none" w="med" len="med"/>
            <a:tailEnd type="none" w="med" len="med"/>
          </a:ln>
        </p:spPr>
        <p:txBody>
          <a:bodyPr anchor="ctr" anchorCtr="0"/>
          <a:lstStyle/>
          <a:p>
            <a:pPr eaLnBrk="0" hangingPunct="0"/>
            <a:endParaRPr lang="zh-CN" altLang="zh-CN" sz="1800" b="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2" name="组合 135"/>
          <p:cNvGrpSpPr/>
          <p:nvPr/>
        </p:nvGrpSpPr>
        <p:grpSpPr>
          <a:xfrm>
            <a:off x="483235" y="3806190"/>
            <a:ext cx="1900238" cy="736600"/>
            <a:chOff x="-1744614" y="150655"/>
            <a:chExt cx="2002638" cy="776463"/>
          </a:xfrm>
        </p:grpSpPr>
        <p:sp>
          <p:nvSpPr>
            <p:cNvPr id="109596" name="矩形 136"/>
            <p:cNvSpPr/>
            <p:nvPr/>
          </p:nvSpPr>
          <p:spPr>
            <a:xfrm>
              <a:off x="-1744614" y="150655"/>
              <a:ext cx="1979744" cy="776463"/>
            </a:xfrm>
            <a:prstGeom prst="rect">
              <a:avLst/>
            </a:prstGeom>
            <a:solidFill>
              <a:srgbClr val="7EC3D8"/>
            </a:solidFill>
            <a:ln w="25400">
              <a:noFill/>
            </a:ln>
          </p:spPr>
          <p:txBody>
            <a:bodyPr anchor="ctr" anchorCtr="0"/>
            <a:lstStyle/>
            <a:p>
              <a:pPr eaLnBrk="0" hangingPunct="0"/>
              <a:endParaRPr lang="zh-CN" altLang="zh-CN" sz="1800" b="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9597" name="TextBox 137"/>
            <p:cNvSpPr/>
            <p:nvPr/>
          </p:nvSpPr>
          <p:spPr>
            <a:xfrm>
              <a:off x="-1721191" y="274423"/>
              <a:ext cx="1979215" cy="545246"/>
            </a:xfrm>
            <a:prstGeom prst="rect">
              <a:avLst/>
            </a:prstGeom>
            <a:solidFill>
              <a:srgbClr val="DAEEF3"/>
            </a:solidFill>
            <a:ln w="9525">
              <a:noFill/>
            </a:ln>
          </p:spPr>
          <p:txBody>
            <a:bodyPr anchor="ctr" anchorCtr="0">
              <a:spAutoFit/>
            </a:bodyPr>
            <a:lstStyle/>
            <a:p>
              <a:pPr eaLnBrk="0" hangingPunct="0"/>
              <a:r>
                <a:rPr lang="zh-CN" altLang="en-US" sz="1400" b="0" dirty="0">
                  <a:solidFill>
                    <a:srgbClr val="000000"/>
                  </a:solidFill>
                  <a:latin typeface="Arial" panose="020B0604020202020204" pitchFamily="34" charset="0"/>
                  <a:ea typeface="楷体_GB2312" pitchFamily="49" charset="-122"/>
                  <a:sym typeface="微软雅黑" panose="020B0503020204020204" charset="-122"/>
                </a:rPr>
                <a:t>被评为“三级乙等综合医院”</a:t>
              </a:r>
              <a:endParaRPr lang="zh-CN" altLang="en-US" sz="1800" b="0" dirty="0">
                <a:latin typeface="Arial" panose="020B0604020202020204" pitchFamily="34" charset="0"/>
                <a:ea typeface="宋体" panose="02010600030101010101" pitchFamily="2" charset="-122"/>
              </a:endParaRPr>
            </a:p>
          </p:txBody>
        </p:sp>
      </p:grpSp>
      <p:grpSp>
        <p:nvGrpSpPr>
          <p:cNvPr id="109598" name="组合 51"/>
          <p:cNvGrpSpPr/>
          <p:nvPr/>
        </p:nvGrpSpPr>
        <p:grpSpPr>
          <a:xfrm>
            <a:off x="440690" y="2033270"/>
            <a:ext cx="9733915" cy="3181350"/>
            <a:chOff x="0" y="0"/>
            <a:chExt cx="7379038" cy="3758855"/>
          </a:xfrm>
        </p:grpSpPr>
        <p:sp>
          <p:nvSpPr>
            <p:cNvPr id="109599" name="直接连接符 66"/>
            <p:cNvSpPr/>
            <p:nvPr/>
          </p:nvSpPr>
          <p:spPr>
            <a:xfrm>
              <a:off x="557239" y="0"/>
              <a:ext cx="6126443" cy="1"/>
            </a:xfrm>
            <a:prstGeom prst="line">
              <a:avLst/>
            </a:prstGeom>
            <a:ln w="38100" cap="flat" cmpd="sng">
              <a:solidFill>
                <a:srgbClr val="0099CC"/>
              </a:solidFill>
              <a:prstDash val="sysDash"/>
              <a:bevel/>
              <a:headEnd type="none" w="med" len="med"/>
              <a:tailEnd type="none" w="med" len="med"/>
            </a:ln>
          </p:spPr>
        </p:sp>
        <p:sp>
          <p:nvSpPr>
            <p:cNvPr id="109600" name="直接连接符 69"/>
            <p:cNvSpPr/>
            <p:nvPr/>
          </p:nvSpPr>
          <p:spPr>
            <a:xfrm rot="5400000">
              <a:off x="5743958" y="939705"/>
              <a:ext cx="1877841" cy="1587"/>
            </a:xfrm>
            <a:prstGeom prst="line">
              <a:avLst/>
            </a:prstGeom>
            <a:ln w="38100" cap="flat" cmpd="sng">
              <a:solidFill>
                <a:srgbClr val="0099CC"/>
              </a:solidFill>
              <a:prstDash val="sysDash"/>
              <a:bevel/>
              <a:headEnd type="none" w="med" len="med"/>
              <a:tailEnd type="none" w="med" len="med"/>
            </a:ln>
          </p:spPr>
        </p:sp>
        <p:sp>
          <p:nvSpPr>
            <p:cNvPr id="109601" name="直接连接符 71"/>
            <p:cNvSpPr/>
            <p:nvPr/>
          </p:nvSpPr>
          <p:spPr>
            <a:xfrm rot="10800000">
              <a:off x="0" y="1879427"/>
              <a:ext cx="6683681" cy="1587"/>
            </a:xfrm>
            <a:prstGeom prst="line">
              <a:avLst/>
            </a:prstGeom>
            <a:ln w="38100" cap="flat" cmpd="sng">
              <a:solidFill>
                <a:srgbClr val="0099CC"/>
              </a:solidFill>
              <a:prstDash val="sysDash"/>
              <a:bevel/>
              <a:headEnd type="none" w="med" len="med"/>
              <a:tailEnd type="none" w="med" len="med"/>
            </a:ln>
          </p:spPr>
        </p:sp>
        <p:sp>
          <p:nvSpPr>
            <p:cNvPr id="109602" name="直接连接符 75"/>
            <p:cNvSpPr/>
            <p:nvPr/>
          </p:nvSpPr>
          <p:spPr>
            <a:xfrm>
              <a:off x="0" y="3757267"/>
              <a:ext cx="7379038" cy="1588"/>
            </a:xfrm>
            <a:prstGeom prst="line">
              <a:avLst/>
            </a:prstGeom>
            <a:ln w="38100" cap="flat" cmpd="sng">
              <a:solidFill>
                <a:srgbClr val="0099CC"/>
              </a:solidFill>
              <a:prstDash val="sysDash"/>
              <a:bevel/>
              <a:headEnd type="none" w="med" len="med"/>
              <a:tailEnd type="arrow" w="lg" len="lg"/>
            </a:ln>
          </p:spPr>
        </p:sp>
        <p:sp>
          <p:nvSpPr>
            <p:cNvPr id="109603" name="直接连接符 139"/>
            <p:cNvSpPr/>
            <p:nvPr/>
          </p:nvSpPr>
          <p:spPr>
            <a:xfrm rot="5400000">
              <a:off x="-938127" y="2819132"/>
              <a:ext cx="1877841" cy="1588"/>
            </a:xfrm>
            <a:prstGeom prst="line">
              <a:avLst/>
            </a:prstGeom>
            <a:ln w="38100" cap="flat" cmpd="sng">
              <a:solidFill>
                <a:srgbClr val="0099CC"/>
              </a:solidFill>
              <a:prstDash val="sysDash"/>
              <a:bevel/>
              <a:headEnd type="none" w="med" len="med"/>
              <a:tailEnd type="none" w="med" len="med"/>
            </a:ln>
          </p:spPr>
        </p:sp>
      </p:grpSp>
      <p:grpSp>
        <p:nvGrpSpPr>
          <p:cNvPr id="13" name="组合 143"/>
          <p:cNvGrpSpPr/>
          <p:nvPr/>
        </p:nvGrpSpPr>
        <p:grpSpPr>
          <a:xfrm>
            <a:off x="2105025" y="4734878"/>
            <a:ext cx="881063" cy="847725"/>
            <a:chOff x="0" y="0"/>
            <a:chExt cx="928694" cy="894026"/>
          </a:xfrm>
        </p:grpSpPr>
        <p:sp>
          <p:nvSpPr>
            <p:cNvPr id="109605" name="椭圆 144"/>
            <p:cNvSpPr/>
            <p:nvPr/>
          </p:nvSpPr>
          <p:spPr>
            <a:xfrm>
              <a:off x="0" y="0"/>
              <a:ext cx="894479" cy="894026"/>
            </a:xfrm>
            <a:prstGeom prst="ellipse">
              <a:avLst/>
            </a:prstGeom>
            <a:solidFill>
              <a:srgbClr val="0099CC"/>
            </a:solidFill>
            <a:ln w="38100" cap="flat" cmpd="sng">
              <a:solidFill>
                <a:srgbClr val="FFFFFF"/>
              </a:solidFill>
              <a:prstDash val="solid"/>
              <a:bevel/>
              <a:headEnd type="none" w="med" len="med"/>
              <a:tailEnd type="none" w="med" len="med"/>
            </a:ln>
          </p:spPr>
          <p:txBody>
            <a:bodyPr anchor="ctr" anchorCtr="0"/>
            <a:lstStyle/>
            <a:p>
              <a:pPr eaLnBrk="0" hangingPunct="0"/>
              <a:endParaRPr lang="zh-CN" altLang="zh-CN" sz="1800" b="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9606" name="TextBox 145"/>
            <p:cNvSpPr/>
            <p:nvPr/>
          </p:nvSpPr>
          <p:spPr>
            <a:xfrm>
              <a:off x="0" y="304705"/>
              <a:ext cx="928694" cy="323457"/>
            </a:xfrm>
            <a:prstGeom prst="rect">
              <a:avLst/>
            </a:prstGeom>
            <a:noFill/>
            <a:ln w="9525">
              <a:noFill/>
            </a:ln>
          </p:spPr>
          <p:txBody>
            <a:bodyPr anchor="t" anchorCtr="0">
              <a:spAutoFit/>
            </a:bodyPr>
            <a:lstStyle/>
            <a:p>
              <a:pPr eaLnBrk="0" hangingPunct="0"/>
              <a:r>
                <a:rPr lang="en-US" altLang="zh-CN" sz="1400" b="0">
                  <a:solidFill>
                    <a:srgbClr val="FFFFFF"/>
                  </a:solidFill>
                  <a:latin typeface="Arial" panose="020B0604020202020204" pitchFamily="34" charset="0"/>
                  <a:sym typeface="微软雅黑" panose="020B0503020204020204" charset="-122"/>
                </a:rPr>
                <a:t>2018</a:t>
              </a:r>
              <a:r>
                <a:rPr lang="zh-CN" altLang="en-US" sz="1400" b="0" dirty="0">
                  <a:solidFill>
                    <a:srgbClr val="FFFFFF"/>
                  </a:solidFill>
                  <a:latin typeface="Arial" panose="020B0604020202020204" pitchFamily="34" charset="0"/>
                  <a:ea typeface="楷体_GB2312" pitchFamily="49" charset="-122"/>
                  <a:sym typeface="微软雅黑" panose="020B0503020204020204" charset="-122"/>
                </a:rPr>
                <a:t>年</a:t>
              </a:r>
              <a:endParaRPr lang="en-US" altLang="zh-CN" sz="1400" b="0">
                <a:solidFill>
                  <a:srgbClr val="FFFFFF"/>
                </a:solidFill>
                <a:latin typeface="Arial" panose="020B0604020202020204" pitchFamily="34" charset="0"/>
                <a:ea typeface="Arial" panose="020B0604020202020204" pitchFamily="34" charset="0"/>
                <a:sym typeface="微软雅黑" panose="020B0503020204020204" charset="-122"/>
              </a:endParaRPr>
            </a:p>
          </p:txBody>
        </p:sp>
      </p:grpSp>
      <p:grpSp>
        <p:nvGrpSpPr>
          <p:cNvPr id="14" name="组合 146"/>
          <p:cNvGrpSpPr/>
          <p:nvPr/>
        </p:nvGrpSpPr>
        <p:grpSpPr>
          <a:xfrm>
            <a:off x="1526540" y="5627370"/>
            <a:ext cx="1958975" cy="767079"/>
            <a:chOff x="-1744614" y="89650"/>
            <a:chExt cx="2063638" cy="809156"/>
          </a:xfrm>
        </p:grpSpPr>
        <p:sp>
          <p:nvSpPr>
            <p:cNvPr id="109608" name="矩形 147"/>
            <p:cNvSpPr/>
            <p:nvPr/>
          </p:nvSpPr>
          <p:spPr>
            <a:xfrm>
              <a:off x="-1744614" y="89650"/>
              <a:ext cx="1979744" cy="776463"/>
            </a:xfrm>
            <a:prstGeom prst="rect">
              <a:avLst/>
            </a:prstGeom>
            <a:solidFill>
              <a:srgbClr val="7EC3D8"/>
            </a:solidFill>
            <a:ln w="25400">
              <a:noFill/>
            </a:ln>
          </p:spPr>
          <p:txBody>
            <a:bodyPr anchor="ctr" anchorCtr="0"/>
            <a:lstStyle/>
            <a:p>
              <a:pPr eaLnBrk="0" hangingPunct="0"/>
              <a:endParaRPr lang="zh-CN" altLang="zh-CN" sz="1800" b="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9609" name="TextBox 148"/>
            <p:cNvSpPr/>
            <p:nvPr/>
          </p:nvSpPr>
          <p:spPr>
            <a:xfrm>
              <a:off x="-1660998" y="121132"/>
              <a:ext cx="1980022" cy="777674"/>
            </a:xfrm>
            <a:prstGeom prst="rect">
              <a:avLst/>
            </a:prstGeom>
            <a:solidFill>
              <a:srgbClr val="DAEEF3"/>
            </a:solidFill>
            <a:ln w="9525">
              <a:noFill/>
            </a:ln>
          </p:spPr>
          <p:txBody>
            <a:bodyPr anchor="ctr" anchorCtr="0">
              <a:spAutoFit/>
            </a:bodyPr>
            <a:lstStyle/>
            <a:p>
              <a:pPr eaLnBrk="0" hangingPunct="0"/>
              <a:r>
                <a:rPr lang="zh-CN" altLang="en-US" sz="1400" b="0" dirty="0">
                  <a:solidFill>
                    <a:srgbClr val="000000"/>
                  </a:solidFill>
                  <a:latin typeface="宋体" panose="02010600030101010101" pitchFamily="2" charset="-122"/>
                  <a:ea typeface="宋体" panose="02010600030101010101" pitchFamily="2" charset="-122"/>
                  <a:sym typeface="+mn-ea"/>
                </a:rPr>
                <a:t>全国首批“老年医疗培训照护基地和“老年友善医院</a:t>
              </a:r>
              <a:endParaRPr lang="zh-CN" altLang="en-US" sz="1800" b="0" dirty="0">
                <a:latin typeface="Arial" panose="020B0604020202020204" pitchFamily="34" charset="0"/>
                <a:ea typeface="宋体" panose="02010600030101010101" pitchFamily="2" charset="-122"/>
              </a:endParaRPr>
            </a:p>
          </p:txBody>
        </p:sp>
      </p:grpSp>
      <p:grpSp>
        <p:nvGrpSpPr>
          <p:cNvPr id="51" name="组合 143"/>
          <p:cNvGrpSpPr/>
          <p:nvPr/>
        </p:nvGrpSpPr>
        <p:grpSpPr>
          <a:xfrm>
            <a:off x="5013643" y="4749165"/>
            <a:ext cx="881062" cy="847725"/>
            <a:chOff x="0" y="0"/>
            <a:chExt cx="928694" cy="894026"/>
          </a:xfrm>
        </p:grpSpPr>
        <p:sp>
          <p:nvSpPr>
            <p:cNvPr id="109620" name="椭圆 144"/>
            <p:cNvSpPr/>
            <p:nvPr/>
          </p:nvSpPr>
          <p:spPr>
            <a:xfrm>
              <a:off x="0" y="0"/>
              <a:ext cx="894479" cy="894026"/>
            </a:xfrm>
            <a:prstGeom prst="ellipse">
              <a:avLst/>
            </a:prstGeom>
            <a:solidFill>
              <a:srgbClr val="0099CC"/>
            </a:solidFill>
            <a:ln w="38100" cap="flat" cmpd="sng">
              <a:solidFill>
                <a:srgbClr val="FFFFFF"/>
              </a:solidFill>
              <a:prstDash val="solid"/>
              <a:bevel/>
              <a:headEnd type="none" w="med" len="med"/>
              <a:tailEnd type="none" w="med" len="med"/>
            </a:ln>
          </p:spPr>
          <p:txBody>
            <a:bodyPr anchor="ctr" anchorCtr="0"/>
            <a:lstStyle/>
            <a:p>
              <a:pPr eaLnBrk="0" hangingPunct="0"/>
              <a:endParaRPr lang="zh-CN" altLang="zh-CN" sz="1800" b="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9621" name="TextBox 145"/>
            <p:cNvSpPr/>
            <p:nvPr/>
          </p:nvSpPr>
          <p:spPr>
            <a:xfrm>
              <a:off x="0" y="304705"/>
              <a:ext cx="928694" cy="323457"/>
            </a:xfrm>
            <a:prstGeom prst="rect">
              <a:avLst/>
            </a:prstGeom>
            <a:noFill/>
            <a:ln w="9525">
              <a:noFill/>
            </a:ln>
          </p:spPr>
          <p:txBody>
            <a:bodyPr anchor="t" anchorCtr="0">
              <a:spAutoFit/>
            </a:bodyPr>
            <a:lstStyle/>
            <a:p>
              <a:pPr eaLnBrk="0" hangingPunct="0"/>
              <a:r>
                <a:rPr lang="en-US" altLang="zh-CN" sz="1400" b="0">
                  <a:solidFill>
                    <a:srgbClr val="FFFFFF"/>
                  </a:solidFill>
                  <a:latin typeface="Arial" panose="020B0604020202020204" pitchFamily="34" charset="0"/>
                  <a:sym typeface="微软雅黑" panose="020B0503020204020204" charset="-122"/>
                </a:rPr>
                <a:t>2019</a:t>
              </a:r>
              <a:r>
                <a:rPr lang="zh-CN" altLang="en-US" sz="1400" b="0" dirty="0">
                  <a:solidFill>
                    <a:srgbClr val="FFFFFF"/>
                  </a:solidFill>
                  <a:latin typeface="Arial" panose="020B0604020202020204" pitchFamily="34" charset="0"/>
                  <a:ea typeface="楷体_GB2312" pitchFamily="49" charset="-122"/>
                  <a:sym typeface="微软雅黑" panose="020B0503020204020204" charset="-122"/>
                </a:rPr>
                <a:t>年</a:t>
              </a:r>
              <a:endParaRPr lang="en-US" altLang="zh-CN" sz="1400" b="0">
                <a:solidFill>
                  <a:srgbClr val="FFFFFF"/>
                </a:solidFill>
                <a:latin typeface="Arial" panose="020B0604020202020204" pitchFamily="34" charset="0"/>
                <a:ea typeface="Arial" panose="020B0604020202020204" pitchFamily="34" charset="0"/>
                <a:sym typeface="微软雅黑" panose="020B0503020204020204" charset="-122"/>
              </a:endParaRPr>
            </a:p>
          </p:txBody>
        </p:sp>
      </p:grpSp>
      <p:grpSp>
        <p:nvGrpSpPr>
          <p:cNvPr id="57" name="组合 135"/>
          <p:cNvGrpSpPr/>
          <p:nvPr/>
        </p:nvGrpSpPr>
        <p:grpSpPr>
          <a:xfrm>
            <a:off x="4528168" y="5657217"/>
            <a:ext cx="1960897" cy="752791"/>
            <a:chOff x="3647829" y="-110141"/>
            <a:chExt cx="2067449" cy="793242"/>
          </a:xfrm>
        </p:grpSpPr>
        <p:sp>
          <p:nvSpPr>
            <p:cNvPr id="109623" name="矩形 136"/>
            <p:cNvSpPr/>
            <p:nvPr/>
          </p:nvSpPr>
          <p:spPr>
            <a:xfrm>
              <a:off x="3647829" y="-93362"/>
              <a:ext cx="1979744" cy="776463"/>
            </a:xfrm>
            <a:prstGeom prst="rect">
              <a:avLst/>
            </a:prstGeom>
            <a:solidFill>
              <a:srgbClr val="7EC3D8"/>
            </a:solidFill>
            <a:ln w="25400">
              <a:noFill/>
            </a:ln>
          </p:spPr>
          <p:txBody>
            <a:bodyPr anchor="ctr" anchorCtr="0"/>
            <a:lstStyle/>
            <a:p>
              <a:pPr eaLnBrk="0" hangingPunct="0"/>
              <a:endParaRPr lang="zh-CN" altLang="zh-CN" sz="1800" b="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9624" name="TextBox 137"/>
            <p:cNvSpPr/>
            <p:nvPr/>
          </p:nvSpPr>
          <p:spPr>
            <a:xfrm>
              <a:off x="3735218" y="-110141"/>
              <a:ext cx="1980060" cy="776850"/>
            </a:xfrm>
            <a:prstGeom prst="rect">
              <a:avLst/>
            </a:prstGeom>
            <a:solidFill>
              <a:srgbClr val="DAEEF3"/>
            </a:solidFill>
            <a:ln w="9525">
              <a:noFill/>
            </a:ln>
          </p:spPr>
          <p:txBody>
            <a:bodyPr anchor="ctr" anchorCtr="0">
              <a:spAutoFit/>
            </a:bodyPr>
            <a:lstStyle/>
            <a:p>
              <a:pPr eaLnBrk="0" hangingPunct="0"/>
              <a:r>
                <a:rPr lang="en-US" altLang="zh-CN" sz="1400" b="0">
                  <a:solidFill>
                    <a:srgbClr val="000000"/>
                  </a:solidFill>
                  <a:latin typeface="宋体" panose="02010600030101010101" pitchFamily="2" charset="-122"/>
                  <a:ea typeface="宋体" panose="02010600030101010101" pitchFamily="2" charset="-122"/>
                  <a:sym typeface="+mn-ea"/>
                </a:rPr>
                <a:t>6</a:t>
              </a:r>
              <a:r>
                <a:rPr lang="zh-CN" altLang="en-US" sz="1400" b="0" dirty="0">
                  <a:solidFill>
                    <a:srgbClr val="000000"/>
                  </a:solidFill>
                  <a:latin typeface="宋体" panose="02010600030101010101" pitchFamily="2" charset="-122"/>
                  <a:ea typeface="宋体" panose="02010600030101010101" pitchFamily="2" charset="-122"/>
                  <a:sym typeface="+mn-ea"/>
                </a:rPr>
                <a:t>月，国家植物博物馆的建设，我院迁建</a:t>
              </a:r>
              <a:endParaRPr lang="zh-CN" altLang="en-US" sz="1400" b="0" dirty="0">
                <a:solidFill>
                  <a:srgbClr val="000000"/>
                </a:solidFill>
                <a:latin typeface="Arial" panose="020B0604020202020204" pitchFamily="34" charset="0"/>
                <a:ea typeface="宋体" panose="02010600030101010101" pitchFamily="2" charset="-122"/>
              </a:endParaRPr>
            </a:p>
            <a:p>
              <a:pPr eaLnBrk="0" hangingPunct="0"/>
              <a:endParaRPr lang="zh-CN" altLang="en-US" sz="1400" b="0" dirty="0">
                <a:solidFill>
                  <a:srgbClr val="000000"/>
                </a:solidFill>
                <a:latin typeface="Arial" panose="020B0604020202020204" pitchFamily="34" charset="0"/>
                <a:ea typeface="宋体" panose="02010600030101010101" pitchFamily="2" charset="-122"/>
              </a:endParaRPr>
            </a:p>
          </p:txBody>
        </p:sp>
      </p:grpSp>
      <p:grpSp>
        <p:nvGrpSpPr>
          <p:cNvPr id="15" name="组合 143"/>
          <p:cNvGrpSpPr/>
          <p:nvPr/>
        </p:nvGrpSpPr>
        <p:grpSpPr>
          <a:xfrm>
            <a:off x="8538845" y="4772025"/>
            <a:ext cx="881063" cy="847725"/>
            <a:chOff x="0" y="0"/>
            <a:chExt cx="928694" cy="894026"/>
          </a:xfrm>
        </p:grpSpPr>
        <p:sp>
          <p:nvSpPr>
            <p:cNvPr id="109626" name="椭圆 144"/>
            <p:cNvSpPr/>
            <p:nvPr/>
          </p:nvSpPr>
          <p:spPr>
            <a:xfrm>
              <a:off x="0" y="0"/>
              <a:ext cx="894479" cy="894026"/>
            </a:xfrm>
            <a:prstGeom prst="ellipse">
              <a:avLst/>
            </a:prstGeom>
            <a:solidFill>
              <a:srgbClr val="0099CC"/>
            </a:solidFill>
            <a:ln w="38100" cap="flat" cmpd="sng">
              <a:solidFill>
                <a:srgbClr val="FFFFFF"/>
              </a:solidFill>
              <a:prstDash val="solid"/>
              <a:bevel/>
              <a:headEnd type="none" w="med" len="med"/>
              <a:tailEnd type="none" w="med" len="med"/>
            </a:ln>
          </p:spPr>
          <p:txBody>
            <a:bodyPr anchor="ctr" anchorCtr="0"/>
            <a:lstStyle/>
            <a:p>
              <a:pPr eaLnBrk="0" hangingPunct="0"/>
              <a:endParaRPr lang="zh-CN" altLang="zh-CN" sz="1800" b="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9627" name="TextBox 145"/>
            <p:cNvSpPr/>
            <p:nvPr/>
          </p:nvSpPr>
          <p:spPr>
            <a:xfrm>
              <a:off x="0" y="304705"/>
              <a:ext cx="928694" cy="323457"/>
            </a:xfrm>
            <a:prstGeom prst="rect">
              <a:avLst/>
            </a:prstGeom>
            <a:noFill/>
            <a:ln w="9525">
              <a:noFill/>
            </a:ln>
          </p:spPr>
          <p:txBody>
            <a:bodyPr anchor="t" anchorCtr="0">
              <a:spAutoFit/>
            </a:bodyPr>
            <a:lstStyle/>
            <a:p>
              <a:pPr eaLnBrk="0" hangingPunct="0"/>
              <a:r>
                <a:rPr lang="en-US" altLang="zh-CN" sz="1400" b="0">
                  <a:solidFill>
                    <a:srgbClr val="FFFFFF"/>
                  </a:solidFill>
                  <a:latin typeface="Arial" panose="020B0604020202020204" pitchFamily="34" charset="0"/>
                  <a:sym typeface="微软雅黑" panose="020B0503020204020204" charset="-122"/>
                </a:rPr>
                <a:t>2020</a:t>
              </a:r>
              <a:r>
                <a:rPr lang="zh-CN" altLang="en-US" sz="1400" b="0" dirty="0">
                  <a:solidFill>
                    <a:srgbClr val="FFFFFF"/>
                  </a:solidFill>
                  <a:latin typeface="Arial" panose="020B0604020202020204" pitchFamily="34" charset="0"/>
                  <a:ea typeface="楷体_GB2312" pitchFamily="49" charset="-122"/>
                  <a:sym typeface="微软雅黑" panose="020B0503020204020204" charset="-122"/>
                </a:rPr>
                <a:t>年</a:t>
              </a:r>
              <a:endParaRPr lang="en-US" altLang="zh-CN" sz="1400" b="0">
                <a:solidFill>
                  <a:srgbClr val="FFFFFF"/>
                </a:solidFill>
                <a:latin typeface="Arial" panose="020B0604020202020204" pitchFamily="34" charset="0"/>
                <a:ea typeface="Arial" panose="020B0604020202020204" pitchFamily="34" charset="0"/>
                <a:sym typeface="微软雅黑" panose="020B0503020204020204" charset="-122"/>
              </a:endParaRPr>
            </a:p>
          </p:txBody>
        </p:sp>
      </p:grpSp>
      <p:grpSp>
        <p:nvGrpSpPr>
          <p:cNvPr id="17" name="组合 135"/>
          <p:cNvGrpSpPr/>
          <p:nvPr/>
        </p:nvGrpSpPr>
        <p:grpSpPr>
          <a:xfrm>
            <a:off x="8024178" y="5636577"/>
            <a:ext cx="1890712" cy="752793"/>
            <a:chOff x="3634123" y="-110431"/>
            <a:chExt cx="1993450" cy="793532"/>
          </a:xfrm>
        </p:grpSpPr>
        <p:sp>
          <p:nvSpPr>
            <p:cNvPr id="109629" name="矩形 136"/>
            <p:cNvSpPr/>
            <p:nvPr/>
          </p:nvSpPr>
          <p:spPr>
            <a:xfrm>
              <a:off x="3647829" y="-93362"/>
              <a:ext cx="1979744" cy="776463"/>
            </a:xfrm>
            <a:prstGeom prst="rect">
              <a:avLst/>
            </a:prstGeom>
            <a:solidFill>
              <a:srgbClr val="7EC3D8"/>
            </a:solidFill>
            <a:ln w="25400">
              <a:noFill/>
            </a:ln>
          </p:spPr>
          <p:txBody>
            <a:bodyPr anchor="ctr" anchorCtr="0"/>
            <a:lstStyle/>
            <a:p>
              <a:pPr eaLnBrk="0" hangingPunct="0"/>
              <a:endParaRPr lang="zh-CN" altLang="zh-CN" sz="1800" b="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9630" name="TextBox 137"/>
            <p:cNvSpPr/>
            <p:nvPr/>
          </p:nvSpPr>
          <p:spPr>
            <a:xfrm>
              <a:off x="3634123" y="-110431"/>
              <a:ext cx="1980060" cy="777132"/>
            </a:xfrm>
            <a:prstGeom prst="rect">
              <a:avLst/>
            </a:prstGeom>
            <a:solidFill>
              <a:srgbClr val="DAEEF3"/>
            </a:solidFill>
            <a:ln w="9525">
              <a:noFill/>
            </a:ln>
          </p:spPr>
          <p:txBody>
            <a:bodyPr anchor="ctr" anchorCtr="0">
              <a:spAutoFit/>
            </a:bodyPr>
            <a:lstStyle/>
            <a:p>
              <a:pPr eaLnBrk="0" hangingPunct="0"/>
              <a:r>
                <a:rPr lang="en-US" altLang="zh-CN" sz="1400" b="0" dirty="0">
                  <a:solidFill>
                    <a:srgbClr val="000000"/>
                  </a:solidFill>
                  <a:latin typeface="宋体" panose="02010600030101010101" pitchFamily="2" charset="-122"/>
                  <a:ea typeface="宋体" panose="02010600030101010101" pitchFamily="2" charset="-122"/>
                </a:rPr>
                <a:t>11</a:t>
              </a:r>
              <a:r>
                <a:rPr lang="zh-CN" altLang="en-US" sz="1400" b="0" dirty="0">
                  <a:solidFill>
                    <a:srgbClr val="000000"/>
                  </a:solidFill>
                  <a:latin typeface="宋体" panose="02010600030101010101" pitchFamily="2" charset="-122"/>
                  <a:ea typeface="宋体" panose="02010600030101010101" pitchFamily="2" charset="-122"/>
                </a:rPr>
                <a:t>月，通过云南省三级甲等老年病专科医院的评审</a:t>
              </a:r>
              <a:endParaRPr lang="zh-CN" altLang="en-US" sz="1800" b="0" dirty="0">
                <a:solidFill>
                  <a:srgbClr val="000000"/>
                </a:solidFill>
                <a:latin typeface="Arial" panose="020B0604020202020204" pitchFamily="34" charset="0"/>
                <a:ea typeface="宋体" panose="02010600030101010101" pitchFamily="2" charset="-122"/>
              </a:endParaRPr>
            </a:p>
          </p:txBody>
        </p:sp>
      </p:grpSp>
      <p:sp>
        <p:nvSpPr>
          <p:cNvPr id="16" name="椭圆 133"/>
          <p:cNvSpPr/>
          <p:nvPr/>
        </p:nvSpPr>
        <p:spPr>
          <a:xfrm>
            <a:off x="1395730" y="1350010"/>
            <a:ext cx="848602" cy="847725"/>
          </a:xfrm>
          <a:prstGeom prst="ellipse">
            <a:avLst/>
          </a:prstGeom>
          <a:solidFill>
            <a:srgbClr val="0099CC"/>
          </a:solidFill>
          <a:ln w="38100" cap="flat" cmpd="sng">
            <a:solidFill>
              <a:srgbClr val="FFFFFF"/>
            </a:solidFill>
            <a:prstDash val="solid"/>
            <a:bevel/>
            <a:headEnd type="none" w="med" len="med"/>
            <a:tailEnd type="none" w="med" len="med"/>
          </a:ln>
        </p:spPr>
        <p:txBody>
          <a:bodyPr anchor="ctr" anchorCtr="0"/>
          <a:lstStyle/>
          <a:p>
            <a:pPr eaLnBrk="0" hangingPunct="0"/>
            <a:endParaRPr lang="zh-CN" altLang="zh-CN" sz="1800" b="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 name="TextBox 134"/>
          <p:cNvSpPr/>
          <p:nvPr/>
        </p:nvSpPr>
        <p:spPr>
          <a:xfrm>
            <a:off x="1437005" y="1512570"/>
            <a:ext cx="881063" cy="521970"/>
          </a:xfrm>
          <a:prstGeom prst="rect">
            <a:avLst/>
          </a:prstGeom>
          <a:noFill/>
          <a:ln w="9525">
            <a:noFill/>
          </a:ln>
        </p:spPr>
        <p:txBody>
          <a:bodyPr anchor="t" anchorCtr="0">
            <a:spAutoFit/>
          </a:bodyPr>
          <a:lstStyle/>
          <a:p>
            <a:pPr eaLnBrk="0" hangingPunct="0"/>
            <a:r>
              <a:rPr lang="en-US" altLang="zh-CN" sz="1400" b="0">
                <a:solidFill>
                  <a:srgbClr val="FFFFFF"/>
                </a:solidFill>
                <a:latin typeface="Arial" panose="020B0604020202020204" pitchFamily="34" charset="0"/>
                <a:sym typeface="微软雅黑" panose="020B0503020204020204" charset="-122"/>
              </a:rPr>
              <a:t>1952</a:t>
            </a:r>
            <a:r>
              <a:rPr lang="zh-CN" altLang="en-US" sz="1400" b="0" dirty="0">
                <a:solidFill>
                  <a:srgbClr val="FFFFFF"/>
                </a:solidFill>
                <a:latin typeface="Arial" panose="020B0604020202020204" pitchFamily="34" charset="0"/>
                <a:ea typeface="楷体_GB2312" pitchFamily="49" charset="-122"/>
                <a:sym typeface="微软雅黑" panose="020B0503020204020204" charset="-122"/>
              </a:rPr>
              <a:t>年</a:t>
            </a:r>
          </a:p>
          <a:p>
            <a:pPr algn="ctr" eaLnBrk="0" hangingPunct="0"/>
            <a:r>
              <a:rPr lang="en-US" altLang="zh-CN" sz="1400" b="0">
                <a:solidFill>
                  <a:srgbClr val="FFFFFF"/>
                </a:solidFill>
                <a:latin typeface="Arial" panose="020B0604020202020204" pitchFamily="34" charset="0"/>
                <a:ea typeface="宋体" panose="02010600030101010101" pitchFamily="2" charset="-122"/>
                <a:sym typeface="微软雅黑" panose="020B0503020204020204" charset="-122"/>
              </a:rPr>
              <a:t>5</a:t>
            </a:r>
            <a:r>
              <a:rPr lang="zh-CN" altLang="en-US" sz="1400" b="0">
                <a:solidFill>
                  <a:srgbClr val="FFFFFF"/>
                </a:solidFill>
                <a:latin typeface="Arial" panose="020B0604020202020204" pitchFamily="34" charset="0"/>
                <a:ea typeface="宋体" panose="02010600030101010101" pitchFamily="2" charset="-122"/>
                <a:sym typeface="微软雅黑" panose="020B0503020204020204" charset="-122"/>
              </a:rPr>
              <a:t>月</a:t>
            </a:r>
          </a:p>
        </p:txBody>
      </p:sp>
      <p:sp>
        <p:nvSpPr>
          <p:cNvPr id="19" name="椭圆 133"/>
          <p:cNvSpPr/>
          <p:nvPr/>
        </p:nvSpPr>
        <p:spPr>
          <a:xfrm>
            <a:off x="4556760" y="1342390"/>
            <a:ext cx="848602" cy="847725"/>
          </a:xfrm>
          <a:prstGeom prst="ellipse">
            <a:avLst/>
          </a:prstGeom>
          <a:solidFill>
            <a:srgbClr val="0099CC"/>
          </a:solidFill>
          <a:ln w="38100" cap="flat" cmpd="sng">
            <a:solidFill>
              <a:srgbClr val="FFFFFF"/>
            </a:solidFill>
            <a:prstDash val="solid"/>
            <a:bevel/>
            <a:headEnd type="none" w="med" len="med"/>
            <a:tailEnd type="none" w="med" len="med"/>
          </a:ln>
        </p:spPr>
        <p:txBody>
          <a:bodyPr anchor="ctr" anchorCtr="0"/>
          <a:lstStyle/>
          <a:p>
            <a:pPr eaLnBrk="0" hangingPunct="0"/>
            <a:endParaRPr lang="zh-CN" altLang="zh-CN" sz="1800" b="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 name="TextBox 134"/>
          <p:cNvSpPr/>
          <p:nvPr/>
        </p:nvSpPr>
        <p:spPr>
          <a:xfrm>
            <a:off x="4611370" y="1530985"/>
            <a:ext cx="881063" cy="521970"/>
          </a:xfrm>
          <a:prstGeom prst="rect">
            <a:avLst/>
          </a:prstGeom>
          <a:noFill/>
          <a:ln w="9525">
            <a:noFill/>
          </a:ln>
        </p:spPr>
        <p:txBody>
          <a:bodyPr anchor="t" anchorCtr="0">
            <a:spAutoFit/>
          </a:bodyPr>
          <a:lstStyle/>
          <a:p>
            <a:pPr eaLnBrk="0" hangingPunct="0"/>
            <a:r>
              <a:rPr lang="en-US" altLang="zh-CN" sz="1400" b="0">
                <a:solidFill>
                  <a:srgbClr val="FFFFFF"/>
                </a:solidFill>
                <a:latin typeface="Arial" panose="020B0604020202020204" pitchFamily="34" charset="0"/>
                <a:sym typeface="微软雅黑" panose="020B0503020204020204" charset="-122"/>
              </a:rPr>
              <a:t>1952</a:t>
            </a:r>
            <a:r>
              <a:rPr lang="zh-CN" altLang="en-US" sz="1400" b="0" dirty="0">
                <a:solidFill>
                  <a:srgbClr val="FFFFFF"/>
                </a:solidFill>
                <a:latin typeface="Arial" panose="020B0604020202020204" pitchFamily="34" charset="0"/>
                <a:ea typeface="楷体_GB2312" pitchFamily="49" charset="-122"/>
                <a:sym typeface="微软雅黑" panose="020B0503020204020204" charset="-122"/>
              </a:rPr>
              <a:t>年</a:t>
            </a:r>
          </a:p>
          <a:p>
            <a:pPr algn="ctr" eaLnBrk="0" hangingPunct="0"/>
            <a:r>
              <a:rPr lang="en-US" altLang="zh-CN" sz="1400" b="0">
                <a:solidFill>
                  <a:srgbClr val="FFFFFF"/>
                </a:solidFill>
                <a:latin typeface="Arial" panose="020B0604020202020204" pitchFamily="34" charset="0"/>
                <a:ea typeface="Arial" panose="020B0604020202020204" pitchFamily="34" charset="0"/>
                <a:sym typeface="微软雅黑" panose="020B0503020204020204" charset="-122"/>
              </a:rPr>
              <a:t>11</a:t>
            </a:r>
            <a:r>
              <a:rPr lang="zh-CN" altLang="en-US" sz="1400" b="0">
                <a:solidFill>
                  <a:srgbClr val="FFFFFF"/>
                </a:solidFill>
                <a:latin typeface="Arial" panose="020B0604020202020204" pitchFamily="34" charset="0"/>
                <a:ea typeface="宋体" panose="02010600030101010101" pitchFamily="2" charset="-122"/>
                <a:sym typeface="微软雅黑" panose="020B0503020204020204" charset="-122"/>
              </a:rPr>
              <a:t>月</a:t>
            </a:r>
          </a:p>
        </p:txBody>
      </p:sp>
      <p:sp>
        <p:nvSpPr>
          <p:cNvPr id="21" name="椭圆 133"/>
          <p:cNvSpPr/>
          <p:nvPr/>
        </p:nvSpPr>
        <p:spPr>
          <a:xfrm>
            <a:off x="7692390" y="1390650"/>
            <a:ext cx="848602" cy="847725"/>
          </a:xfrm>
          <a:prstGeom prst="ellipse">
            <a:avLst/>
          </a:prstGeom>
          <a:solidFill>
            <a:srgbClr val="0099CC"/>
          </a:solidFill>
          <a:ln w="38100" cap="flat" cmpd="sng">
            <a:solidFill>
              <a:srgbClr val="FFFFFF"/>
            </a:solidFill>
            <a:prstDash val="solid"/>
            <a:bevel/>
            <a:headEnd type="none" w="med" len="med"/>
            <a:tailEnd type="none" w="med" len="med"/>
          </a:ln>
        </p:spPr>
        <p:txBody>
          <a:bodyPr anchor="ctr" anchorCtr="0"/>
          <a:lstStyle/>
          <a:p>
            <a:pPr eaLnBrk="0" hangingPunct="0"/>
            <a:endParaRPr lang="zh-CN" altLang="zh-CN" sz="1800" b="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 name="TextBox 134"/>
          <p:cNvSpPr/>
          <p:nvPr/>
        </p:nvSpPr>
        <p:spPr>
          <a:xfrm>
            <a:off x="7748905" y="1661160"/>
            <a:ext cx="881063" cy="306705"/>
          </a:xfrm>
          <a:prstGeom prst="rect">
            <a:avLst/>
          </a:prstGeom>
          <a:noFill/>
          <a:ln w="9525">
            <a:noFill/>
          </a:ln>
        </p:spPr>
        <p:txBody>
          <a:bodyPr anchor="t" anchorCtr="0">
            <a:spAutoFit/>
          </a:bodyPr>
          <a:lstStyle/>
          <a:p>
            <a:pPr eaLnBrk="0" hangingPunct="0"/>
            <a:r>
              <a:rPr lang="en-US" altLang="zh-CN" sz="1400" b="0">
                <a:solidFill>
                  <a:srgbClr val="FFFFFF"/>
                </a:solidFill>
                <a:latin typeface="Arial" panose="020B0604020202020204" pitchFamily="34" charset="0"/>
                <a:sym typeface="微软雅黑" panose="020B0503020204020204" charset="-122"/>
              </a:rPr>
              <a:t>1954</a:t>
            </a:r>
            <a:r>
              <a:rPr lang="zh-CN" altLang="en-US" sz="1400" b="0" dirty="0">
                <a:solidFill>
                  <a:srgbClr val="FFFFFF"/>
                </a:solidFill>
                <a:latin typeface="Arial" panose="020B0604020202020204" pitchFamily="34" charset="0"/>
                <a:ea typeface="楷体_GB2312" pitchFamily="49" charset="-122"/>
                <a:sym typeface="微软雅黑" panose="020B0503020204020204" charset="-122"/>
              </a:rPr>
              <a:t>年</a:t>
            </a:r>
            <a:endParaRPr lang="en-US" altLang="zh-CN" sz="1400" b="0">
              <a:solidFill>
                <a:srgbClr val="FFFFFF"/>
              </a:solidFill>
              <a:latin typeface="Arial" panose="020B0604020202020204" pitchFamily="34" charset="0"/>
              <a:ea typeface="Arial" panose="020B0604020202020204" pitchFamily="34" charset="0"/>
              <a:sym typeface="微软雅黑" panose="020B0503020204020204" charset="-122"/>
            </a:endParaRPr>
          </a:p>
        </p:txBody>
      </p:sp>
      <p:sp>
        <p:nvSpPr>
          <p:cNvPr id="23" name="TextBox 134"/>
          <p:cNvSpPr/>
          <p:nvPr/>
        </p:nvSpPr>
        <p:spPr>
          <a:xfrm>
            <a:off x="1049655" y="3387090"/>
            <a:ext cx="881063" cy="304800"/>
          </a:xfrm>
          <a:prstGeom prst="rect">
            <a:avLst/>
          </a:prstGeom>
          <a:noFill/>
          <a:ln w="9525">
            <a:noFill/>
          </a:ln>
        </p:spPr>
        <p:txBody>
          <a:bodyPr anchor="t" anchorCtr="0">
            <a:spAutoFit/>
          </a:bodyPr>
          <a:lstStyle/>
          <a:p>
            <a:pPr eaLnBrk="0" hangingPunct="0"/>
            <a:r>
              <a:rPr lang="en-US" altLang="zh-CN" sz="1400" b="0">
                <a:solidFill>
                  <a:srgbClr val="FFFFFF"/>
                </a:solidFill>
                <a:latin typeface="Arial" panose="020B0604020202020204" pitchFamily="34" charset="0"/>
                <a:sym typeface="微软雅黑" panose="020B0503020204020204" charset="-122"/>
              </a:rPr>
              <a:t>1995</a:t>
            </a:r>
            <a:r>
              <a:rPr lang="zh-CN" altLang="en-US" sz="1400" b="0" dirty="0">
                <a:solidFill>
                  <a:srgbClr val="FFFFFF"/>
                </a:solidFill>
                <a:latin typeface="Arial" panose="020B0604020202020204" pitchFamily="34" charset="0"/>
                <a:ea typeface="楷体_GB2312" pitchFamily="49" charset="-122"/>
                <a:sym typeface="微软雅黑" panose="020B0503020204020204" charset="-122"/>
              </a:rPr>
              <a:t>年</a:t>
            </a:r>
            <a:endParaRPr lang="en-US" altLang="zh-CN" sz="1400" b="0">
              <a:solidFill>
                <a:srgbClr val="FFFFFF"/>
              </a:solidFill>
              <a:latin typeface="Arial" panose="020B0604020202020204" pitchFamily="34" charset="0"/>
              <a:ea typeface="Arial" panose="020B0604020202020204" pitchFamily="34" charset="0"/>
              <a:sym typeface="微软雅黑" panose="020B0503020204020204" charset="-122"/>
            </a:endParaRPr>
          </a:p>
        </p:txBody>
      </p:sp>
      <p:sp>
        <p:nvSpPr>
          <p:cNvPr id="24" name="TextBox 121"/>
          <p:cNvSpPr/>
          <p:nvPr/>
        </p:nvSpPr>
        <p:spPr>
          <a:xfrm>
            <a:off x="3680143" y="3378200"/>
            <a:ext cx="881062" cy="304800"/>
          </a:xfrm>
          <a:prstGeom prst="rect">
            <a:avLst/>
          </a:prstGeom>
          <a:noFill/>
          <a:ln w="9525">
            <a:noFill/>
          </a:ln>
        </p:spPr>
        <p:txBody>
          <a:bodyPr anchor="t" anchorCtr="0">
            <a:spAutoFit/>
          </a:bodyPr>
          <a:lstStyle/>
          <a:p>
            <a:pPr eaLnBrk="0" hangingPunct="0"/>
            <a:r>
              <a:rPr lang="en-US" altLang="zh-CN" sz="1400" b="0">
                <a:solidFill>
                  <a:srgbClr val="FFFFFF"/>
                </a:solidFill>
                <a:latin typeface="Arial" panose="020B0604020202020204" pitchFamily="34" charset="0"/>
                <a:sym typeface="微软雅黑" panose="020B0503020204020204" charset="-122"/>
              </a:rPr>
              <a:t>1986</a:t>
            </a:r>
            <a:r>
              <a:rPr lang="zh-CN" altLang="en-US" sz="1400" b="0" dirty="0">
                <a:solidFill>
                  <a:srgbClr val="FFFFFF"/>
                </a:solidFill>
                <a:latin typeface="Arial" panose="020B0604020202020204" pitchFamily="34" charset="0"/>
                <a:ea typeface="楷体_GB2312" pitchFamily="49" charset="-122"/>
                <a:sym typeface="微软雅黑" panose="020B0503020204020204" charset="-122"/>
              </a:rPr>
              <a:t>年</a:t>
            </a:r>
            <a:endParaRPr lang="en-US" altLang="zh-CN" sz="1400" b="0">
              <a:solidFill>
                <a:srgbClr val="FFFFFF"/>
              </a:solidFill>
              <a:latin typeface="Arial" panose="020B0604020202020204" pitchFamily="34" charset="0"/>
              <a:ea typeface="Arial" panose="020B0604020202020204" pitchFamily="34" charset="0"/>
              <a:sym typeface="微软雅黑" panose="020B0503020204020204" charset="-122"/>
            </a:endParaRPr>
          </a:p>
        </p:txBody>
      </p:sp>
      <p:sp>
        <p:nvSpPr>
          <p:cNvPr id="25" name="TextBox 115"/>
          <p:cNvSpPr/>
          <p:nvPr/>
        </p:nvSpPr>
        <p:spPr>
          <a:xfrm>
            <a:off x="6385560" y="3374708"/>
            <a:ext cx="881063" cy="304800"/>
          </a:xfrm>
          <a:prstGeom prst="rect">
            <a:avLst/>
          </a:prstGeom>
          <a:noFill/>
          <a:ln w="9525">
            <a:noFill/>
          </a:ln>
        </p:spPr>
        <p:txBody>
          <a:bodyPr anchor="t" anchorCtr="0">
            <a:spAutoFit/>
          </a:bodyPr>
          <a:lstStyle/>
          <a:p>
            <a:pPr eaLnBrk="0" hangingPunct="0"/>
            <a:r>
              <a:rPr lang="en-US" altLang="zh-CN" sz="1400" b="0">
                <a:solidFill>
                  <a:srgbClr val="FFFFFF"/>
                </a:solidFill>
                <a:latin typeface="Arial" panose="020B0604020202020204" pitchFamily="34" charset="0"/>
                <a:sym typeface="微软雅黑" panose="020B0503020204020204" charset="-122"/>
              </a:rPr>
              <a:t>1960</a:t>
            </a:r>
            <a:r>
              <a:rPr lang="zh-CN" altLang="en-US" sz="1400" b="0" dirty="0">
                <a:solidFill>
                  <a:srgbClr val="FFFFFF"/>
                </a:solidFill>
                <a:latin typeface="Arial" panose="020B0604020202020204" pitchFamily="34" charset="0"/>
                <a:ea typeface="楷体_GB2312" pitchFamily="49" charset="-122"/>
                <a:sym typeface="微软雅黑" panose="020B0503020204020204" charset="-122"/>
              </a:rPr>
              <a:t>年</a:t>
            </a:r>
            <a:endParaRPr lang="en-US" altLang="zh-CN" sz="1400" b="0">
              <a:solidFill>
                <a:srgbClr val="FFFFFF"/>
              </a:solidFill>
              <a:latin typeface="Arial" panose="020B0604020202020204" pitchFamily="34" charset="0"/>
              <a:ea typeface="Arial" panose="020B0604020202020204" pitchFamily="34" charset="0"/>
              <a:sym typeface="微软雅黑" panose="020B0503020204020204" charset="-122"/>
            </a:endParaRPr>
          </a:p>
        </p:txBody>
      </p:sp>
      <p:sp>
        <p:nvSpPr>
          <p:cNvPr id="119809" name="标题 1"/>
          <p:cNvSpPr>
            <a:spLocks noGrp="1"/>
          </p:cNvSpPr>
          <p:nvPr>
            <p:ph type="title"/>
          </p:nvPr>
        </p:nvSpPr>
        <p:spPr>
          <a:xfrm>
            <a:off x="6706870" y="749935"/>
            <a:ext cx="5065395" cy="477520"/>
          </a:xfrm>
        </p:spPr>
        <p:txBody>
          <a:bodyPr vert="horz" wrap="square" lIns="91440" tIns="45720" rIns="91440" bIns="45720" anchor="ctr" anchorCtr="0">
            <a:normAutofit fontScale="90000"/>
          </a:bodyPr>
          <a:lstStyle/>
          <a:p>
            <a:r>
              <a:rPr lang="zh-CN" altLang="en-US" sz="3200" b="1" dirty="0">
                <a:solidFill>
                  <a:srgbClr val="C00000"/>
                </a:solidFill>
                <a:latin typeface="楷体" panose="02010609060101010101" charset="-122"/>
                <a:ea typeface="楷体" panose="02010609060101010101" charset="-122"/>
              </a:rPr>
              <a:t>一、昆明市第二人民医院简介</a:t>
            </a:r>
          </a:p>
        </p:txBody>
      </p:sp>
      <p:grpSp>
        <p:nvGrpSpPr>
          <p:cNvPr id="119811" name="组合 14"/>
          <p:cNvGrpSpPr/>
          <p:nvPr/>
        </p:nvGrpSpPr>
        <p:grpSpPr>
          <a:xfrm>
            <a:off x="10249535" y="2033270"/>
            <a:ext cx="1597662" cy="3926840"/>
            <a:chOff x="7949971" y="642946"/>
            <a:chExt cx="368400" cy="4823773"/>
          </a:xfrm>
        </p:grpSpPr>
        <p:sp>
          <p:nvSpPr>
            <p:cNvPr id="2" name="圆角矩形 1"/>
            <p:cNvSpPr/>
            <p:nvPr/>
          </p:nvSpPr>
          <p:spPr>
            <a:xfrm flipH="1">
              <a:off x="7949971" y="642946"/>
              <a:ext cx="368400" cy="4823773"/>
            </a:xfrm>
            <a:prstGeom prst="roundRect">
              <a:avLst/>
            </a:prstGeom>
            <a:solidFill>
              <a:schemeClr val="accent5">
                <a:lumMod val="20000"/>
                <a:lumOff val="80000"/>
              </a:schemeClr>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3" name="圆角矩形 4"/>
            <p:cNvSpPr/>
            <p:nvPr/>
          </p:nvSpPr>
          <p:spPr>
            <a:xfrm>
              <a:off x="7973691" y="667127"/>
              <a:ext cx="327401" cy="4776191"/>
            </a:xfrm>
            <a:prstGeom prst="rect">
              <a:avLst/>
            </a:prstGeom>
            <a:solidFill>
              <a:schemeClr val="accent5">
                <a:lumMod val="20000"/>
                <a:lumOff val="80000"/>
              </a:schemeClr>
            </a:solidFill>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marL="0" marR="0" lvl="0" indent="0" algn="l" defTabSz="889000" rtl="0" eaLnBrk="1" fontAlgn="base" latinLnBrk="0" hangingPunct="1">
                <a:lnSpc>
                  <a:spcPct val="90000"/>
                </a:lnSpc>
                <a:spcBef>
                  <a:spcPct val="0"/>
                </a:spcBef>
                <a:spcAft>
                  <a:spcPct val="35000"/>
                </a:spcAft>
                <a:buClrTx/>
                <a:buSzTx/>
                <a:buFont typeface="Arial" panose="020B0604020202020204" pitchFamily="34" charset="0"/>
                <a:buNone/>
                <a:defRPr/>
              </a:pPr>
              <a:r>
                <a:rPr kumimoji="0" lang="zh-CN" altLang="en-US" b="0" i="0" u="none" strike="noStrike" kern="1200" cap="none" spc="0" normalizeH="0" baseline="0" dirty="0">
                  <a:solidFill>
                    <a:schemeClr val="tx1"/>
                  </a:solidFill>
                  <a:effectLst>
                    <a:outerShdw blurRad="38100" dist="19050" dir="2700000" algn="tl" rotWithShape="0">
                      <a:schemeClr val="dk1">
                        <a:alpha val="40000"/>
                      </a:schemeClr>
                    </a:outerShdw>
                  </a:effectLst>
                  <a:latin typeface="Arial" panose="020B0604020202020204" pitchFamily="34" charset="0"/>
                  <a:ea typeface="楷体_GB2312" pitchFamily="49" charset="-122"/>
                  <a:cs typeface="+mn-cs"/>
                  <a:sym typeface="+mn-ea"/>
                </a:rPr>
                <a:t>经过68年的努力，已发展成为以老年医学、康复医学为优势的集医疗、教学、科研、护理、预防、保健为一体的三级综合医院，于2021年成功创建为三级甲等老年病专科医院。</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par>
                                <p:cTn id="9" presetID="1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p:tgtEl>
                                          <p:spTgt spid="5"/>
                                        </p:tgtEl>
                                        <p:attrNameLst>
                                          <p:attrName>ppt_x</p:attrName>
                                        </p:attrNameLst>
                                      </p:cBhvr>
                                      <p:tavLst>
                                        <p:tav tm="0">
                                          <p:val>
                                            <p:strVal val="#ppt_x-#ppt_w*1.125000"/>
                                          </p:val>
                                        </p:tav>
                                        <p:tav tm="100000">
                                          <p:val>
                                            <p:strVal val="#ppt_x"/>
                                          </p:val>
                                        </p:tav>
                                      </p:tavLst>
                                    </p:anim>
                                    <p:animEffect transition="in" filter="wipe(right)">
                                      <p:cBhvr>
                                        <p:cTn id="12" dur="500"/>
                                        <p:tgtEl>
                                          <p:spTgt spid="5"/>
                                        </p:tgtEl>
                                      </p:cBhvr>
                                    </p:animEffect>
                                  </p:childTnLst>
                                </p:cTn>
                              </p:par>
                              <p:par>
                                <p:cTn id="13" presetID="1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p:tgtEl>
                                          <p:spTgt spid="6"/>
                                        </p:tgtEl>
                                        <p:attrNameLst>
                                          <p:attrName>ppt_x</p:attrName>
                                        </p:attrNameLst>
                                      </p:cBhvr>
                                      <p:tavLst>
                                        <p:tav tm="0">
                                          <p:val>
                                            <p:strVal val="#ppt_x-#ppt_w*1.125000"/>
                                          </p:val>
                                        </p:tav>
                                        <p:tav tm="100000">
                                          <p:val>
                                            <p:strVal val="#ppt_x"/>
                                          </p:val>
                                        </p:tav>
                                      </p:tavLst>
                                    </p:anim>
                                    <p:animEffect transition="in" filter="wipe(right)">
                                      <p:cBhvr>
                                        <p:cTn id="16" dur="500"/>
                                        <p:tgtEl>
                                          <p:spTgt spid="6"/>
                                        </p:tgtEl>
                                      </p:cBhvr>
                                    </p:animEffect>
                                  </p:childTnLst>
                                </p:cTn>
                              </p:par>
                              <p:par>
                                <p:cTn id="17" presetID="12" presetClass="entr" presetSubtype="2"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p:tgtEl>
                                          <p:spTgt spid="8"/>
                                        </p:tgtEl>
                                        <p:attrNameLst>
                                          <p:attrName>ppt_x</p:attrName>
                                        </p:attrNameLst>
                                      </p:cBhvr>
                                      <p:tavLst>
                                        <p:tav tm="0">
                                          <p:val>
                                            <p:strVal val="#ppt_x+#ppt_w*1.125000"/>
                                          </p:val>
                                        </p:tav>
                                        <p:tav tm="100000">
                                          <p:val>
                                            <p:strVal val="#ppt_x"/>
                                          </p:val>
                                        </p:tav>
                                      </p:tavLst>
                                    </p:anim>
                                    <p:animEffect transition="in" filter="wipe(left)">
                                      <p:cBhvr>
                                        <p:cTn id="20" dur="500"/>
                                        <p:tgtEl>
                                          <p:spTgt spid="8"/>
                                        </p:tgtEl>
                                      </p:cBhvr>
                                    </p:animEffect>
                                  </p:childTnLst>
                                </p:cTn>
                              </p:par>
                              <p:par>
                                <p:cTn id="21" presetID="12" presetClass="entr" presetSubtype="2"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p:tgtEl>
                                          <p:spTgt spid="10"/>
                                        </p:tgtEl>
                                        <p:attrNameLst>
                                          <p:attrName>ppt_x</p:attrName>
                                        </p:attrNameLst>
                                      </p:cBhvr>
                                      <p:tavLst>
                                        <p:tav tm="0">
                                          <p:val>
                                            <p:strVal val="#ppt_x+#ppt_w*1.125000"/>
                                          </p:val>
                                        </p:tav>
                                        <p:tav tm="100000">
                                          <p:val>
                                            <p:strVal val="#ppt_x"/>
                                          </p:val>
                                        </p:tav>
                                      </p:tavLst>
                                    </p:anim>
                                    <p:animEffect transition="in" filter="wipe(left)">
                                      <p:cBhvr>
                                        <p:cTn id="24" dur="500"/>
                                        <p:tgtEl>
                                          <p:spTgt spid="10"/>
                                        </p:tgtEl>
                                      </p:cBhvr>
                                    </p:animEffect>
                                  </p:childTnLst>
                                </p:cTn>
                              </p:par>
                              <p:par>
                                <p:cTn id="25" presetID="12" presetClass="entr" presetSubtype="8"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p:tgtEl>
                                          <p:spTgt spid="12"/>
                                        </p:tgtEl>
                                        <p:attrNameLst>
                                          <p:attrName>ppt_x</p:attrName>
                                        </p:attrNameLst>
                                      </p:cBhvr>
                                      <p:tavLst>
                                        <p:tav tm="0">
                                          <p:val>
                                            <p:strVal val="#ppt_x-#ppt_w*1.125000"/>
                                          </p:val>
                                        </p:tav>
                                        <p:tav tm="100000">
                                          <p:val>
                                            <p:strVal val="#ppt_x"/>
                                          </p:val>
                                        </p:tav>
                                      </p:tavLst>
                                    </p:anim>
                                    <p:animEffect transition="in" filter="wipe(right)">
                                      <p:cBhvr>
                                        <p:cTn id="28" dur="500"/>
                                        <p:tgtEl>
                                          <p:spTgt spid="12"/>
                                        </p:tgtEl>
                                      </p:cBhvr>
                                    </p:animEffect>
                                  </p:childTnLst>
                                </p:cTn>
                              </p:par>
                            </p:childTnLst>
                          </p:cTn>
                        </p:par>
                        <p:par>
                          <p:cTn id="29" fill="hold">
                            <p:stCondLst>
                              <p:cond delay="500"/>
                            </p:stCondLst>
                            <p:childTnLst>
                              <p:par>
                                <p:cTn id="30" presetID="1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p:tgtEl>
                                          <p:spTgt spid="13"/>
                                        </p:tgtEl>
                                        <p:attrNameLst>
                                          <p:attrName>ppt_x</p:attrName>
                                        </p:attrNameLst>
                                      </p:cBhvr>
                                      <p:tavLst>
                                        <p:tav tm="0">
                                          <p:val>
                                            <p:strVal val="#ppt_x-#ppt_w*1.125000"/>
                                          </p:val>
                                        </p:tav>
                                        <p:tav tm="100000">
                                          <p:val>
                                            <p:strVal val="#ppt_x"/>
                                          </p:val>
                                        </p:tav>
                                      </p:tavLst>
                                    </p:anim>
                                    <p:animEffect transition="in" filter="wipe(right)">
                                      <p:cBhvr>
                                        <p:cTn id="33" dur="500"/>
                                        <p:tgtEl>
                                          <p:spTgt spid="13"/>
                                        </p:tgtEl>
                                      </p:cBhvr>
                                    </p:animEffect>
                                  </p:childTnLst>
                                </p:cTn>
                              </p:par>
                              <p:par>
                                <p:cTn id="34" presetID="12" presetClass="entr" presetSubtype="8"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p:tgtEl>
                                          <p:spTgt spid="14"/>
                                        </p:tgtEl>
                                        <p:attrNameLst>
                                          <p:attrName>ppt_x</p:attrName>
                                        </p:attrNameLst>
                                      </p:cBhvr>
                                      <p:tavLst>
                                        <p:tav tm="0">
                                          <p:val>
                                            <p:strVal val="#ppt_x-#ppt_w*1.125000"/>
                                          </p:val>
                                        </p:tav>
                                        <p:tav tm="100000">
                                          <p:val>
                                            <p:strVal val="#ppt_x"/>
                                          </p:val>
                                        </p:tav>
                                      </p:tavLst>
                                    </p:anim>
                                    <p:animEffect transition="in" filter="wipe(right)">
                                      <p:cBhvr>
                                        <p:cTn id="37" dur="500"/>
                                        <p:tgtEl>
                                          <p:spTgt spid="14"/>
                                        </p:tgtEl>
                                      </p:cBhvr>
                                    </p:animEffect>
                                  </p:childTnLst>
                                </p:cTn>
                              </p:par>
                            </p:childTnLst>
                          </p:cTn>
                        </p:par>
                        <p:par>
                          <p:cTn id="38" fill="hold">
                            <p:stCondLst>
                              <p:cond delay="1000"/>
                            </p:stCondLst>
                            <p:childTnLst>
                              <p:par>
                                <p:cTn id="39" presetID="12" presetClass="entr" presetSubtype="8" fill="hold" nodeType="afterEffect">
                                  <p:stCondLst>
                                    <p:cond delay="0"/>
                                  </p:stCondLst>
                                  <p:childTnLst>
                                    <p:set>
                                      <p:cBhvr>
                                        <p:cTn id="40" dur="1" fill="hold">
                                          <p:stCondLst>
                                            <p:cond delay="0"/>
                                          </p:stCondLst>
                                        </p:cTn>
                                        <p:tgtEl>
                                          <p:spTgt spid="51"/>
                                        </p:tgtEl>
                                        <p:attrNameLst>
                                          <p:attrName>style.visibility</p:attrName>
                                        </p:attrNameLst>
                                      </p:cBhvr>
                                      <p:to>
                                        <p:strVal val="visible"/>
                                      </p:to>
                                    </p:set>
                                    <p:anim calcmode="lin" valueType="num">
                                      <p:cBhvr>
                                        <p:cTn id="41" dur="500"/>
                                        <p:tgtEl>
                                          <p:spTgt spid="51"/>
                                        </p:tgtEl>
                                        <p:attrNameLst>
                                          <p:attrName>ppt_x</p:attrName>
                                        </p:attrNameLst>
                                      </p:cBhvr>
                                      <p:tavLst>
                                        <p:tav tm="0">
                                          <p:val>
                                            <p:strVal val="#ppt_x-#ppt_w*1.125000"/>
                                          </p:val>
                                        </p:tav>
                                        <p:tav tm="100000">
                                          <p:val>
                                            <p:strVal val="#ppt_x"/>
                                          </p:val>
                                        </p:tav>
                                      </p:tavLst>
                                    </p:anim>
                                    <p:animEffect transition="in" filter="wipe(right)">
                                      <p:cBhvr>
                                        <p:cTn id="42" dur="500"/>
                                        <p:tgtEl>
                                          <p:spTgt spid="51"/>
                                        </p:tgtEl>
                                      </p:cBhvr>
                                    </p:animEffect>
                                  </p:childTnLst>
                                </p:cTn>
                              </p:par>
                              <p:par>
                                <p:cTn id="43" presetID="12" presetClass="entr" presetSubtype="8" fill="hold"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p:cTn id="45" dur="500"/>
                                        <p:tgtEl>
                                          <p:spTgt spid="57"/>
                                        </p:tgtEl>
                                        <p:attrNameLst>
                                          <p:attrName>ppt_x</p:attrName>
                                        </p:attrNameLst>
                                      </p:cBhvr>
                                      <p:tavLst>
                                        <p:tav tm="0">
                                          <p:val>
                                            <p:strVal val="#ppt_x-#ppt_w*1.125000"/>
                                          </p:val>
                                        </p:tav>
                                        <p:tav tm="100000">
                                          <p:val>
                                            <p:strVal val="#ppt_x"/>
                                          </p:val>
                                        </p:tav>
                                      </p:tavLst>
                                    </p:anim>
                                    <p:animEffect transition="in" filter="wipe(right)">
                                      <p:cBhvr>
                                        <p:cTn id="46" dur="500"/>
                                        <p:tgtEl>
                                          <p:spTgt spid="57"/>
                                        </p:tgtEl>
                                      </p:cBhvr>
                                    </p:animEffect>
                                  </p:childTnLst>
                                </p:cTn>
                              </p:par>
                            </p:childTnLst>
                          </p:cTn>
                        </p:par>
                        <p:par>
                          <p:cTn id="47" fill="hold">
                            <p:stCondLst>
                              <p:cond delay="1500"/>
                            </p:stCondLst>
                            <p:childTnLst>
                              <p:par>
                                <p:cTn id="48" presetID="12" presetClass="entr" presetSubtype="8"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p:tgtEl>
                                          <p:spTgt spid="15"/>
                                        </p:tgtEl>
                                        <p:attrNameLst>
                                          <p:attrName>ppt_x</p:attrName>
                                        </p:attrNameLst>
                                      </p:cBhvr>
                                      <p:tavLst>
                                        <p:tav tm="0">
                                          <p:val>
                                            <p:strVal val="#ppt_x-#ppt_w*1.125000"/>
                                          </p:val>
                                        </p:tav>
                                        <p:tav tm="100000">
                                          <p:val>
                                            <p:strVal val="#ppt_x"/>
                                          </p:val>
                                        </p:tav>
                                      </p:tavLst>
                                    </p:anim>
                                    <p:animEffect transition="in" filter="wipe(right)">
                                      <p:cBhvr>
                                        <p:cTn id="51" dur="500"/>
                                        <p:tgtEl>
                                          <p:spTgt spid="15"/>
                                        </p:tgtEl>
                                      </p:cBhvr>
                                    </p:animEffect>
                                  </p:childTnLst>
                                </p:cTn>
                              </p:par>
                              <p:par>
                                <p:cTn id="52" presetID="12" presetClass="entr" presetSubtype="8"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p:tgtEl>
                                          <p:spTgt spid="17"/>
                                        </p:tgtEl>
                                        <p:attrNameLst>
                                          <p:attrName>ppt_x</p:attrName>
                                        </p:attrNameLst>
                                      </p:cBhvr>
                                      <p:tavLst>
                                        <p:tav tm="0">
                                          <p:val>
                                            <p:strVal val="#ppt_x-#ppt_w*1.125000"/>
                                          </p:val>
                                        </p:tav>
                                        <p:tav tm="100000">
                                          <p:val>
                                            <p:strVal val="#ppt_x"/>
                                          </p:val>
                                        </p:tav>
                                      </p:tavLst>
                                    </p:anim>
                                    <p:animEffect transition="in" filter="wipe(right)">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内容占位符 7"/>
          <p:cNvPicPr>
            <a:picLocks noGrp="1" noChangeAspect="1"/>
          </p:cNvPicPr>
          <p:nvPr>
            <p:ph sz="quarter" idx="4294967295"/>
          </p:nvPr>
        </p:nvPicPr>
        <p:blipFill>
          <a:blip r:embed="rId2" cstate="email">
            <a:extLst>
              <a:ext uri="{28A0092B-C50C-407E-A947-70E740481C1C}">
                <a14:useLocalDpi xmlns:a14="http://schemas.microsoft.com/office/drawing/2010/main"/>
              </a:ext>
            </a:extLst>
          </a:blip>
          <a:stretch>
            <a:fillRect/>
          </a:stretch>
        </p:blipFill>
        <p:spPr>
          <a:xfrm>
            <a:off x="2202815" y="1218565"/>
            <a:ext cx="3713163" cy="2300288"/>
          </a:xfrm>
        </p:spPr>
      </p:pic>
      <p:pic>
        <p:nvPicPr>
          <p:cNvPr id="111619" name="内容占位符 8"/>
          <p:cNvPicPr>
            <a:picLocks noGrp="1" noChangeAspect="1"/>
          </p:cNvPicPr>
          <p:nvPr/>
        </p:nvPicPr>
        <p:blipFill>
          <a:blip r:embed="rId3" cstate="email">
            <a:extLst>
              <a:ext uri="{28A0092B-C50C-407E-A947-70E740481C1C}">
                <a14:useLocalDpi xmlns:a14="http://schemas.microsoft.com/office/drawing/2010/main"/>
              </a:ext>
            </a:extLst>
          </a:blip>
          <a:stretch>
            <a:fillRect/>
          </a:stretch>
        </p:blipFill>
        <p:spPr>
          <a:xfrm>
            <a:off x="2202815" y="3671253"/>
            <a:ext cx="3711575" cy="2511425"/>
          </a:xfrm>
          <a:prstGeom prst="rect">
            <a:avLst/>
          </a:prstGeom>
          <a:noFill/>
          <a:ln w="9525">
            <a:noFill/>
          </a:ln>
        </p:spPr>
      </p:pic>
      <p:pic>
        <p:nvPicPr>
          <p:cNvPr id="111623" name="图片 239624" descr="微信图片_202004181557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77710" y="1218565"/>
            <a:ext cx="3898265" cy="2428875"/>
          </a:xfrm>
          <a:prstGeom prst="rect">
            <a:avLst/>
          </a:prstGeom>
          <a:noFill/>
          <a:ln w="9525">
            <a:noFill/>
          </a:ln>
        </p:spPr>
      </p:pic>
      <p:pic>
        <p:nvPicPr>
          <p:cNvPr id="111624" name="图片 239625" descr="微信图片_2020041816373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33590" y="3874135"/>
            <a:ext cx="3842385" cy="2300605"/>
          </a:xfrm>
          <a:prstGeom prst="rect">
            <a:avLst/>
          </a:prstGeom>
          <a:noFill/>
          <a:ln w="9525">
            <a:noFill/>
          </a:ln>
        </p:spPr>
      </p:pic>
      <p:grpSp>
        <p:nvGrpSpPr>
          <p:cNvPr id="10" name="组合 143"/>
          <p:cNvGrpSpPr/>
          <p:nvPr/>
        </p:nvGrpSpPr>
        <p:grpSpPr>
          <a:xfrm>
            <a:off x="6101080" y="3173730"/>
            <a:ext cx="1513205" cy="847725"/>
            <a:chOff x="-582985" y="2439653"/>
            <a:chExt cx="1595010" cy="894026"/>
          </a:xfrm>
        </p:grpSpPr>
        <p:sp>
          <p:nvSpPr>
            <p:cNvPr id="111626" name="椭圆 144"/>
            <p:cNvSpPr/>
            <p:nvPr/>
          </p:nvSpPr>
          <p:spPr>
            <a:xfrm>
              <a:off x="-582985" y="2439653"/>
              <a:ext cx="1535440" cy="894026"/>
            </a:xfrm>
            <a:prstGeom prst="ellipse">
              <a:avLst/>
            </a:prstGeom>
            <a:solidFill>
              <a:srgbClr val="0099CC"/>
            </a:solidFill>
            <a:ln w="38100" cap="flat" cmpd="sng">
              <a:solidFill>
                <a:srgbClr val="FFFFFF"/>
              </a:solidFill>
              <a:prstDash val="solid"/>
              <a:bevel/>
              <a:headEnd type="none" w="med" len="med"/>
              <a:tailEnd type="none" w="med" len="med"/>
            </a:ln>
          </p:spPr>
          <p:txBody>
            <a:bodyPr anchor="ctr" anchorCtr="0"/>
            <a:lstStyle/>
            <a:p>
              <a:pPr eaLnBrk="0" hangingPunct="0"/>
              <a:endParaRPr lang="zh-CN" altLang="zh-CN" sz="1800" b="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11627" name="TextBox 145"/>
            <p:cNvSpPr/>
            <p:nvPr/>
          </p:nvSpPr>
          <p:spPr>
            <a:xfrm>
              <a:off x="-582985" y="2643906"/>
              <a:ext cx="1595010" cy="485520"/>
            </a:xfrm>
            <a:prstGeom prst="rect">
              <a:avLst/>
            </a:prstGeom>
            <a:noFill/>
            <a:ln w="9525">
              <a:noFill/>
            </a:ln>
          </p:spPr>
          <p:txBody>
            <a:bodyPr wrap="square" anchor="t" anchorCtr="0">
              <a:spAutoFit/>
            </a:bodyPr>
            <a:lstStyle/>
            <a:p>
              <a:pPr algn="ctr" eaLnBrk="0" hangingPunct="0"/>
              <a:r>
                <a:rPr lang="zh-CN" altLang="en-US" sz="2400" b="1" dirty="0">
                  <a:solidFill>
                    <a:srgbClr val="FFFFFF"/>
                  </a:solidFill>
                  <a:latin typeface="Arial" panose="020B0604020202020204" pitchFamily="34" charset="0"/>
                  <a:ea typeface="楷体_GB2312" pitchFamily="49" charset="-122"/>
                  <a:sym typeface="微软雅黑" panose="020B0503020204020204" charset="-122"/>
                </a:rPr>
                <a:t>如今</a:t>
              </a:r>
            </a:p>
          </p:txBody>
        </p:sp>
      </p:grpSp>
      <p:grpSp>
        <p:nvGrpSpPr>
          <p:cNvPr id="12" name="组合 143"/>
          <p:cNvGrpSpPr/>
          <p:nvPr/>
        </p:nvGrpSpPr>
        <p:grpSpPr>
          <a:xfrm>
            <a:off x="351155" y="3112770"/>
            <a:ext cx="1922780" cy="969645"/>
            <a:chOff x="0" y="0"/>
            <a:chExt cx="928694" cy="894026"/>
          </a:xfrm>
        </p:grpSpPr>
        <p:sp>
          <p:nvSpPr>
            <p:cNvPr id="13" name="椭圆 144"/>
            <p:cNvSpPr/>
            <p:nvPr/>
          </p:nvSpPr>
          <p:spPr>
            <a:xfrm>
              <a:off x="0" y="0"/>
              <a:ext cx="894479" cy="894026"/>
            </a:xfrm>
            <a:prstGeom prst="ellipse">
              <a:avLst/>
            </a:prstGeom>
            <a:solidFill>
              <a:srgbClr val="0099CC"/>
            </a:solidFill>
            <a:ln w="38100" cap="flat" cmpd="sng">
              <a:solidFill>
                <a:srgbClr val="FFFFFF"/>
              </a:solidFill>
              <a:prstDash val="solid"/>
              <a:bevel/>
              <a:headEnd type="none" w="med" len="med"/>
              <a:tailEnd type="none" w="med" len="med"/>
            </a:ln>
          </p:spPr>
          <p:txBody>
            <a:bodyPr anchor="ctr" anchorCtr="0"/>
            <a:lstStyle/>
            <a:p>
              <a:pPr eaLnBrk="0" hangingPunct="0"/>
              <a:endParaRPr lang="zh-CN" altLang="zh-CN" sz="1800" b="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4" name="TextBox 145"/>
            <p:cNvSpPr/>
            <p:nvPr/>
          </p:nvSpPr>
          <p:spPr>
            <a:xfrm>
              <a:off x="0" y="277438"/>
              <a:ext cx="928694" cy="424472"/>
            </a:xfrm>
            <a:prstGeom prst="rect">
              <a:avLst/>
            </a:prstGeom>
            <a:noFill/>
            <a:ln w="9525">
              <a:noFill/>
            </a:ln>
          </p:spPr>
          <p:txBody>
            <a:bodyPr anchor="t" anchorCtr="0">
              <a:spAutoFit/>
            </a:bodyPr>
            <a:lstStyle/>
            <a:p>
              <a:pPr algn="ctr" eaLnBrk="0" hangingPunct="0"/>
              <a:r>
                <a:rPr lang="en-US" altLang="zh-CN" sz="2400" b="1" dirty="0">
                  <a:solidFill>
                    <a:srgbClr val="FFFFFF"/>
                  </a:solidFill>
                  <a:latin typeface="Arial" panose="020B0604020202020204" pitchFamily="34" charset="0"/>
                  <a:ea typeface="楷体_GB2312" pitchFamily="49" charset="-122"/>
                  <a:sym typeface="微软雅黑" panose="020B0503020204020204" charset="-122"/>
                </a:rPr>
                <a:t>2019</a:t>
              </a:r>
              <a:r>
                <a:rPr lang="zh-CN" altLang="en-US" sz="2400" b="1" dirty="0">
                  <a:solidFill>
                    <a:srgbClr val="FFFFFF"/>
                  </a:solidFill>
                  <a:latin typeface="Arial" panose="020B0604020202020204" pitchFamily="34" charset="0"/>
                  <a:ea typeface="楷体_GB2312" pitchFamily="49" charset="-122"/>
                  <a:sym typeface="微软雅黑" panose="020B0503020204020204" charset="-122"/>
                </a:rPr>
                <a:t>年以前</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p:tgtEl>
                                          <p:spTgt spid="12"/>
                                        </p:tgtEl>
                                        <p:attrNameLst>
                                          <p:attrName>ppt_x</p:attrName>
                                        </p:attrNameLst>
                                      </p:cBhvr>
                                      <p:tavLst>
                                        <p:tav tm="0">
                                          <p:val>
                                            <p:strVal val="#ppt_x-#ppt_w*1.125000"/>
                                          </p:val>
                                        </p:tav>
                                        <p:tav tm="100000">
                                          <p:val>
                                            <p:strVal val="#ppt_x"/>
                                          </p:val>
                                        </p:tav>
                                      </p:tavLst>
                                    </p:anim>
                                    <p:animEffect transition="in" filter="wipe(right)">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extBox 6"/>
          <p:cNvSpPr/>
          <p:nvPr/>
        </p:nvSpPr>
        <p:spPr>
          <a:xfrm>
            <a:off x="594360" y="1419860"/>
            <a:ext cx="11244580" cy="701675"/>
          </a:xfrm>
          <a:prstGeom prst="rect">
            <a:avLst/>
          </a:prstGeom>
          <a:noFill/>
          <a:ln w="9525">
            <a:noFill/>
          </a:ln>
        </p:spPr>
        <p:txBody>
          <a:bodyPr wrap="square" lIns="87261" tIns="43631" rIns="87261" bIns="43631" anchor="ctr" anchorCtr="1">
            <a:spAutoFit/>
          </a:bodyPr>
          <a:lstStyle/>
          <a:p>
            <a:pPr algn="l" eaLnBrk="0" hangingPunct="0">
              <a:lnSpc>
                <a:spcPct val="100000"/>
              </a:lnSpc>
              <a:spcBef>
                <a:spcPct val="20000"/>
              </a:spcBef>
              <a:buClr>
                <a:schemeClr val="hlink"/>
              </a:buClr>
              <a:buSzTx/>
            </a:pPr>
            <a:r>
              <a:rPr lang="en-US" altLang="zh-CN" sz="2000" b="0" dirty="0">
                <a:solidFill>
                  <a:schemeClr val="tx1"/>
                </a:solidFill>
                <a:latin typeface="+mn-lt"/>
                <a:ea typeface="宋体" panose="02010600030101010101" pitchFamily="2" charset="-122"/>
                <a:cs typeface="Arial" panose="020B0604020202020204" pitchFamily="34" charset="0"/>
              </a:rPr>
              <a:t>    </a:t>
            </a:r>
            <a:r>
              <a:rPr lang="zh-CN" altLang="en-US" sz="2000" b="0" dirty="0">
                <a:solidFill>
                  <a:schemeClr val="tx1"/>
                </a:solidFill>
                <a:latin typeface="+mn-lt"/>
                <a:ea typeface="宋体" panose="02010600030101010101" pitchFamily="2" charset="-122"/>
                <a:cs typeface="Arial" panose="020B0604020202020204" pitchFamily="34" charset="0"/>
              </a:rPr>
              <a:t>昆明市第二人民医院在近10多年的探索过程中，逐渐形成了</a:t>
            </a:r>
            <a:r>
              <a:rPr lang="zh-CN" altLang="en-US" sz="2000" b="0" dirty="0">
                <a:solidFill>
                  <a:srgbClr val="FF0000"/>
                </a:solidFill>
                <a:latin typeface="+mn-lt"/>
                <a:ea typeface="宋体" panose="02010600030101010101" pitchFamily="2" charset="-122"/>
                <a:cs typeface="Arial" panose="020B0604020202020204" pitchFamily="34" charset="0"/>
              </a:rPr>
              <a:t>老年医疗、老年康复、老年护理</a:t>
            </a:r>
            <a:r>
              <a:rPr lang="zh-CN" altLang="en-US" sz="2000" b="0" dirty="0">
                <a:solidFill>
                  <a:schemeClr val="tx1"/>
                </a:solidFill>
                <a:latin typeface="+mn-lt"/>
                <a:ea typeface="宋体" panose="02010600030101010101" pitchFamily="2" charset="-122"/>
                <a:cs typeface="Arial" panose="020B0604020202020204" pitchFamily="34" charset="0"/>
              </a:rPr>
              <a:t>为特色的三级综合医院，2020年11月通过三级甲等老年病专科医院评审。</a:t>
            </a:r>
          </a:p>
        </p:txBody>
      </p:sp>
      <p:graphicFrame>
        <p:nvGraphicFramePr>
          <p:cNvPr id="241728" name="内容占位符 241727"/>
          <p:cNvGraphicFramePr>
            <a:graphicFrameLocks noGrp="1"/>
          </p:cNvGraphicFramePr>
          <p:nvPr>
            <p:ph idx="1"/>
            <p:custDataLst>
              <p:tags r:id="rId1"/>
            </p:custDataLst>
          </p:nvPr>
        </p:nvGraphicFramePr>
        <p:xfrm>
          <a:off x="525145" y="2367280"/>
          <a:ext cx="11313795" cy="3670935"/>
        </p:xfrm>
        <a:graphic>
          <a:graphicData uri="http://schemas.openxmlformats.org/drawingml/2006/table">
            <a:tbl>
              <a:tblPr/>
              <a:tblGrid>
                <a:gridCol w="894080">
                  <a:extLst>
                    <a:ext uri="{9D8B030D-6E8A-4147-A177-3AD203B41FA5}">
                      <a16:colId xmlns:a16="http://schemas.microsoft.com/office/drawing/2014/main" val="20000"/>
                    </a:ext>
                  </a:extLst>
                </a:gridCol>
                <a:gridCol w="7272020">
                  <a:extLst>
                    <a:ext uri="{9D8B030D-6E8A-4147-A177-3AD203B41FA5}">
                      <a16:colId xmlns:a16="http://schemas.microsoft.com/office/drawing/2014/main" val="20001"/>
                    </a:ext>
                  </a:extLst>
                </a:gridCol>
                <a:gridCol w="788670">
                  <a:extLst>
                    <a:ext uri="{9D8B030D-6E8A-4147-A177-3AD203B41FA5}">
                      <a16:colId xmlns:a16="http://schemas.microsoft.com/office/drawing/2014/main" val="20002"/>
                    </a:ext>
                  </a:extLst>
                </a:gridCol>
                <a:gridCol w="2359025">
                  <a:extLst>
                    <a:ext uri="{9D8B030D-6E8A-4147-A177-3AD203B41FA5}">
                      <a16:colId xmlns:a16="http://schemas.microsoft.com/office/drawing/2014/main" val="20003"/>
                    </a:ext>
                  </a:extLst>
                </a:gridCol>
              </a:tblGrid>
              <a:tr h="758825">
                <a:tc>
                  <a:txBody>
                    <a:bodyPr/>
                    <a:lstStyle>
                      <a:lvl1pPr marL="342900" lvl="0" indent="-342900" algn="l" rtl="0" eaLnBrk="0" fontAlgn="base" hangingPunct="0">
                        <a:spcBef>
                          <a:spcPct val="20000"/>
                        </a:spcBef>
                        <a:spcAft>
                          <a:spcPct val="0"/>
                        </a:spcAft>
                        <a:buClr>
                          <a:schemeClr val="hlink"/>
                        </a:buClr>
                        <a:buSzTx/>
                        <a:buFont typeface="Wingdings" panose="05000000000000000000" pitchFamily="2" charset="2"/>
                        <a:buChar char="v"/>
                        <a:defRPr sz="2400" b="1">
                          <a:solidFill>
                            <a:schemeClr val="accent1"/>
                          </a:solidFill>
                          <a:latin typeface="+mn-lt"/>
                          <a:ea typeface="Arial" panose="020B0604020202020204" pitchFamily="34" charset="0"/>
                          <a:cs typeface="Arial" panose="020B0604020202020204" pitchFamily="34" charset="0"/>
                        </a:defRPr>
                      </a:lvl1pPr>
                      <a:lvl2pPr marL="742950" lvl="1" indent="-285750" algn="l" rtl="0" eaLnBrk="0" fontAlgn="base" hangingPunct="0">
                        <a:spcBef>
                          <a:spcPct val="20000"/>
                        </a:spcBef>
                        <a:spcAft>
                          <a:spcPct val="0"/>
                        </a:spcAft>
                        <a:buClr>
                          <a:schemeClr val="accent1"/>
                        </a:buClr>
                        <a:buSzTx/>
                        <a:buFont typeface="Wingdings" panose="05000000000000000000" pitchFamily="2" charset="2"/>
                        <a:buChar char="§"/>
                        <a:defRPr sz="2000">
                          <a:solidFill>
                            <a:schemeClr val="tx1"/>
                          </a:solidFill>
                          <a:latin typeface="+mn-lt"/>
                          <a:cs typeface="Arial" panose="020B0604020202020204" pitchFamily="34" charset="0"/>
                        </a:defRPr>
                      </a:lvl2pPr>
                      <a:lvl3pPr marL="1143000" lvl="2" indent="-228600" algn="l" rtl="0" eaLnBrk="0" fontAlgn="base" hangingPunct="0">
                        <a:spcBef>
                          <a:spcPct val="20000"/>
                        </a:spcBef>
                        <a:spcAft>
                          <a:spcPct val="0"/>
                        </a:spcAft>
                        <a:buClr>
                          <a:schemeClr val="tx1"/>
                        </a:buClr>
                        <a:buSzTx/>
                        <a:buFontTx/>
                        <a:buChar char="•"/>
                        <a:defRPr sz="2000">
                          <a:solidFill>
                            <a:schemeClr val="tx1"/>
                          </a:solidFill>
                          <a:latin typeface="+mn-lt"/>
                          <a:cs typeface="Arial" panose="020B0604020202020204" pitchFamily="34" charset="0"/>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cs typeface="Arial" panose="020B0604020202020204" pitchFamily="34" charset="0"/>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cs typeface="Arial" panose="020B0604020202020204" pitchFamily="34" charset="0"/>
                        </a:defRPr>
                      </a:lvl5pPr>
                    </a:lstStyle>
                    <a:p>
                      <a:pPr marL="0" lvl="0" indent="0" algn="ctr">
                        <a:buNone/>
                      </a:pPr>
                      <a:endParaRPr lang="zh-CN" altLang="en-US" sz="1800" b="1" dirty="0">
                        <a:solidFill>
                          <a:schemeClr val="tx1"/>
                        </a:solidFill>
                        <a:ea typeface="宋体" panose="02010600030101010101" pitchFamily="2" charset="-122"/>
                      </a:endParaRPr>
                    </a:p>
                    <a:p>
                      <a:pPr marL="0" lvl="0" indent="0" algn="ctr">
                        <a:buNone/>
                      </a:pPr>
                      <a:r>
                        <a:rPr lang="zh-CN" altLang="en-US" sz="1800" b="1" dirty="0">
                          <a:solidFill>
                            <a:schemeClr val="tx1"/>
                          </a:solidFill>
                          <a:ea typeface="宋体" panose="02010600030101010101" pitchFamily="2" charset="-122"/>
                        </a:rPr>
                        <a:t>东院区</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Tx/>
                        <a:buFont typeface="Wingdings" panose="05000000000000000000" pitchFamily="2" charset="2"/>
                        <a:buChar char="v"/>
                        <a:defRPr sz="2400" b="1">
                          <a:solidFill>
                            <a:schemeClr val="accent1"/>
                          </a:solidFill>
                          <a:latin typeface="+mn-lt"/>
                          <a:ea typeface="Arial" panose="020B0604020202020204" pitchFamily="34" charset="0"/>
                          <a:cs typeface="Arial" panose="020B0604020202020204" pitchFamily="34" charset="0"/>
                        </a:defRPr>
                      </a:lvl1pPr>
                      <a:lvl2pPr marL="742950" lvl="1" indent="-285750" algn="l" rtl="0" eaLnBrk="0" fontAlgn="base" hangingPunct="0">
                        <a:spcBef>
                          <a:spcPct val="20000"/>
                        </a:spcBef>
                        <a:spcAft>
                          <a:spcPct val="0"/>
                        </a:spcAft>
                        <a:buClr>
                          <a:schemeClr val="accent1"/>
                        </a:buClr>
                        <a:buSzTx/>
                        <a:buFont typeface="Wingdings" panose="05000000000000000000" pitchFamily="2" charset="2"/>
                        <a:buChar char="§"/>
                        <a:defRPr sz="2000">
                          <a:solidFill>
                            <a:schemeClr val="tx1"/>
                          </a:solidFill>
                          <a:latin typeface="+mn-lt"/>
                          <a:cs typeface="Arial" panose="020B0604020202020204" pitchFamily="34" charset="0"/>
                        </a:defRPr>
                      </a:lvl2pPr>
                      <a:lvl3pPr marL="1143000" lvl="2" indent="-228600" algn="l" rtl="0" eaLnBrk="0" fontAlgn="base" hangingPunct="0">
                        <a:spcBef>
                          <a:spcPct val="20000"/>
                        </a:spcBef>
                        <a:spcAft>
                          <a:spcPct val="0"/>
                        </a:spcAft>
                        <a:buClr>
                          <a:schemeClr val="tx1"/>
                        </a:buClr>
                        <a:buSzTx/>
                        <a:buFontTx/>
                        <a:buChar char="•"/>
                        <a:defRPr sz="2000">
                          <a:solidFill>
                            <a:schemeClr val="tx1"/>
                          </a:solidFill>
                          <a:latin typeface="+mn-lt"/>
                          <a:cs typeface="Arial" panose="020B0604020202020204" pitchFamily="34" charset="0"/>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cs typeface="Arial" panose="020B0604020202020204" pitchFamily="34" charset="0"/>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cs typeface="Arial" panose="020B0604020202020204" pitchFamily="34" charset="0"/>
                        </a:defRPr>
                      </a:lvl5pPr>
                    </a:lstStyle>
                    <a:p>
                      <a:pPr marL="0" lvl="0" indent="0">
                        <a:buNone/>
                      </a:pPr>
                      <a:r>
                        <a:rPr lang="zh-CN" altLang="en-US" sz="1800" b="1" dirty="0">
                          <a:solidFill>
                            <a:srgbClr val="FF0000"/>
                          </a:solidFill>
                          <a:ea typeface="宋体" panose="02010600030101010101" pitchFamily="2" charset="-122"/>
                        </a:rPr>
                        <a:t>老年一科、老年二科 、老年三科、老年五科、老年六科</a:t>
                      </a:r>
                      <a:r>
                        <a:rPr lang="zh-CN" altLang="en-US" sz="1800" b="0" dirty="0">
                          <a:solidFill>
                            <a:schemeClr val="tx1"/>
                          </a:solidFill>
                          <a:ea typeface="宋体" panose="02010600030101010101" pitchFamily="2" charset="-122"/>
                        </a:rPr>
                        <a:t>、肿瘤科、东院区外科、门急诊</a:t>
                      </a: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Tx/>
                        <a:buFont typeface="Wingdings" panose="05000000000000000000" pitchFamily="2" charset="2"/>
                        <a:buChar char="v"/>
                        <a:defRPr sz="2400" b="1">
                          <a:solidFill>
                            <a:schemeClr val="accent1"/>
                          </a:solidFill>
                          <a:latin typeface="+mn-lt"/>
                          <a:ea typeface="Arial" panose="020B0604020202020204" pitchFamily="34" charset="0"/>
                          <a:cs typeface="Arial" panose="020B0604020202020204" pitchFamily="34" charset="0"/>
                        </a:defRPr>
                      </a:lvl1pPr>
                      <a:lvl2pPr marL="742950" lvl="1" indent="-285750" algn="l" rtl="0" eaLnBrk="0" fontAlgn="base" hangingPunct="0">
                        <a:spcBef>
                          <a:spcPct val="20000"/>
                        </a:spcBef>
                        <a:spcAft>
                          <a:spcPct val="0"/>
                        </a:spcAft>
                        <a:buClr>
                          <a:schemeClr val="accent1"/>
                        </a:buClr>
                        <a:buSzTx/>
                        <a:buFont typeface="Wingdings" panose="05000000000000000000" pitchFamily="2" charset="2"/>
                        <a:buChar char="§"/>
                        <a:defRPr sz="2000">
                          <a:solidFill>
                            <a:schemeClr val="tx1"/>
                          </a:solidFill>
                          <a:latin typeface="+mn-lt"/>
                          <a:cs typeface="Arial" panose="020B0604020202020204" pitchFamily="34" charset="0"/>
                        </a:defRPr>
                      </a:lvl2pPr>
                      <a:lvl3pPr marL="1143000" lvl="2" indent="-228600" algn="l" rtl="0" eaLnBrk="0" fontAlgn="base" hangingPunct="0">
                        <a:spcBef>
                          <a:spcPct val="20000"/>
                        </a:spcBef>
                        <a:spcAft>
                          <a:spcPct val="0"/>
                        </a:spcAft>
                        <a:buClr>
                          <a:schemeClr val="tx1"/>
                        </a:buClr>
                        <a:buSzTx/>
                        <a:buFontTx/>
                        <a:buChar char="•"/>
                        <a:defRPr sz="2000">
                          <a:solidFill>
                            <a:schemeClr val="tx1"/>
                          </a:solidFill>
                          <a:latin typeface="+mn-lt"/>
                          <a:cs typeface="Arial" panose="020B0604020202020204" pitchFamily="34" charset="0"/>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cs typeface="Arial" panose="020B0604020202020204" pitchFamily="34" charset="0"/>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cs typeface="Arial" panose="020B0604020202020204" pitchFamily="34" charset="0"/>
                        </a:defRPr>
                      </a:lvl5pPr>
                    </a:lstStyle>
                    <a:p>
                      <a:pPr marL="0" lvl="0" indent="0">
                        <a:buNone/>
                      </a:pPr>
                      <a:endParaRPr lang="en-US" altLang="zh-CN" sz="1800" b="0">
                        <a:solidFill>
                          <a:schemeClr val="tx1"/>
                        </a:solidFill>
                        <a:ea typeface="宋体" panose="02010600030101010101" pitchFamily="2" charset="-122"/>
                      </a:endParaRPr>
                    </a:p>
                    <a:p>
                      <a:pPr marL="0" lvl="0" indent="0">
                        <a:buNone/>
                      </a:pPr>
                      <a:r>
                        <a:rPr lang="en-US" altLang="zh-CN" sz="1800" b="0">
                          <a:solidFill>
                            <a:schemeClr val="tx1"/>
                          </a:solidFill>
                          <a:ea typeface="宋体" panose="02010600030101010101" pitchFamily="2" charset="-122"/>
                        </a:rPr>
                        <a:t>400</a:t>
                      </a:r>
                      <a:r>
                        <a:rPr lang="zh-CN" altLang="en-US" sz="1800" b="0" dirty="0">
                          <a:solidFill>
                            <a:schemeClr val="tx1"/>
                          </a:solidFill>
                          <a:ea typeface="宋体" panose="02010600030101010101" pitchFamily="2" charset="-122"/>
                        </a:rPr>
                        <a:t>床</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Tx/>
                        <a:buFont typeface="Wingdings" panose="05000000000000000000" pitchFamily="2" charset="2"/>
                        <a:buChar char="v"/>
                        <a:defRPr sz="2400" b="1">
                          <a:solidFill>
                            <a:schemeClr val="accent1"/>
                          </a:solidFill>
                          <a:latin typeface="+mn-lt"/>
                          <a:ea typeface="Arial" panose="020B0604020202020204" pitchFamily="34" charset="0"/>
                          <a:cs typeface="Arial" panose="020B0604020202020204" pitchFamily="34" charset="0"/>
                        </a:defRPr>
                      </a:lvl1pPr>
                      <a:lvl2pPr marL="742950" lvl="1" indent="-285750" algn="l" rtl="0" eaLnBrk="0" fontAlgn="base" hangingPunct="0">
                        <a:spcBef>
                          <a:spcPct val="20000"/>
                        </a:spcBef>
                        <a:spcAft>
                          <a:spcPct val="0"/>
                        </a:spcAft>
                        <a:buClr>
                          <a:schemeClr val="accent1"/>
                        </a:buClr>
                        <a:buSzTx/>
                        <a:buFont typeface="Wingdings" panose="05000000000000000000" pitchFamily="2" charset="2"/>
                        <a:buChar char="§"/>
                        <a:defRPr sz="2000">
                          <a:solidFill>
                            <a:schemeClr val="tx1"/>
                          </a:solidFill>
                          <a:latin typeface="+mn-lt"/>
                          <a:cs typeface="Arial" panose="020B0604020202020204" pitchFamily="34" charset="0"/>
                        </a:defRPr>
                      </a:lvl2pPr>
                      <a:lvl3pPr marL="1143000" lvl="2" indent="-228600" algn="l" rtl="0" eaLnBrk="0" fontAlgn="base" hangingPunct="0">
                        <a:spcBef>
                          <a:spcPct val="20000"/>
                        </a:spcBef>
                        <a:spcAft>
                          <a:spcPct val="0"/>
                        </a:spcAft>
                        <a:buClr>
                          <a:schemeClr val="tx1"/>
                        </a:buClr>
                        <a:buSzTx/>
                        <a:buFontTx/>
                        <a:buChar char="•"/>
                        <a:defRPr sz="2000">
                          <a:solidFill>
                            <a:schemeClr val="tx1"/>
                          </a:solidFill>
                          <a:latin typeface="+mn-lt"/>
                          <a:cs typeface="Arial" panose="020B0604020202020204" pitchFamily="34" charset="0"/>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cs typeface="Arial" panose="020B0604020202020204" pitchFamily="34" charset="0"/>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cs typeface="Arial" panose="020B0604020202020204" pitchFamily="34" charset="0"/>
                        </a:defRPr>
                      </a:lvl5pPr>
                    </a:lstStyle>
                    <a:p>
                      <a:pPr marL="0" lvl="0" indent="0" algn="ctr">
                        <a:buNone/>
                      </a:pPr>
                      <a:r>
                        <a:rPr lang="zh-CN" altLang="en-US" sz="1800" b="0" dirty="0">
                          <a:solidFill>
                            <a:schemeClr val="tx1"/>
                          </a:solidFill>
                          <a:ea typeface="宋体" panose="02010600030101010101" pitchFamily="2" charset="-122"/>
                        </a:rPr>
                        <a:t>昙华寺 、光明路（原云南省冶金医院）</a:t>
                      </a: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4400">
                <a:tc>
                  <a:txBody>
                    <a:bodyPr/>
                    <a:lstStyle>
                      <a:lvl1pPr marL="342900" lvl="0" indent="-342900" algn="l" rtl="0" eaLnBrk="0" fontAlgn="base" hangingPunct="0">
                        <a:spcBef>
                          <a:spcPct val="20000"/>
                        </a:spcBef>
                        <a:spcAft>
                          <a:spcPct val="0"/>
                        </a:spcAft>
                        <a:buClr>
                          <a:schemeClr val="hlink"/>
                        </a:buClr>
                        <a:buSzTx/>
                        <a:buFont typeface="Wingdings" panose="05000000000000000000" pitchFamily="2" charset="2"/>
                        <a:buChar char="v"/>
                        <a:defRPr sz="2400" b="1">
                          <a:solidFill>
                            <a:schemeClr val="accent1"/>
                          </a:solidFill>
                          <a:latin typeface="+mn-lt"/>
                          <a:ea typeface="Arial" panose="020B0604020202020204" pitchFamily="34" charset="0"/>
                          <a:cs typeface="Arial" panose="020B0604020202020204" pitchFamily="34" charset="0"/>
                        </a:defRPr>
                      </a:lvl1pPr>
                      <a:lvl2pPr marL="742950" lvl="1" indent="-285750" algn="l" rtl="0" eaLnBrk="0" fontAlgn="base" hangingPunct="0">
                        <a:spcBef>
                          <a:spcPct val="20000"/>
                        </a:spcBef>
                        <a:spcAft>
                          <a:spcPct val="0"/>
                        </a:spcAft>
                        <a:buClr>
                          <a:schemeClr val="accent1"/>
                        </a:buClr>
                        <a:buSzTx/>
                        <a:buFont typeface="Wingdings" panose="05000000000000000000" pitchFamily="2" charset="2"/>
                        <a:buChar char="§"/>
                        <a:defRPr sz="2000">
                          <a:solidFill>
                            <a:schemeClr val="tx1"/>
                          </a:solidFill>
                          <a:latin typeface="+mn-lt"/>
                          <a:cs typeface="Arial" panose="020B0604020202020204" pitchFamily="34" charset="0"/>
                        </a:defRPr>
                      </a:lvl2pPr>
                      <a:lvl3pPr marL="1143000" lvl="2" indent="-228600" algn="l" rtl="0" eaLnBrk="0" fontAlgn="base" hangingPunct="0">
                        <a:spcBef>
                          <a:spcPct val="20000"/>
                        </a:spcBef>
                        <a:spcAft>
                          <a:spcPct val="0"/>
                        </a:spcAft>
                        <a:buClr>
                          <a:schemeClr val="tx1"/>
                        </a:buClr>
                        <a:buSzTx/>
                        <a:buFontTx/>
                        <a:buChar char="•"/>
                        <a:defRPr sz="2000">
                          <a:solidFill>
                            <a:schemeClr val="tx1"/>
                          </a:solidFill>
                          <a:latin typeface="+mn-lt"/>
                          <a:cs typeface="Arial" panose="020B0604020202020204" pitchFamily="34" charset="0"/>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cs typeface="Arial" panose="020B0604020202020204" pitchFamily="34" charset="0"/>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cs typeface="Arial" panose="020B0604020202020204" pitchFamily="34" charset="0"/>
                        </a:defRPr>
                      </a:lvl5pPr>
                    </a:lstStyle>
                    <a:p>
                      <a:pPr marL="0" lvl="0" indent="0" algn="ctr">
                        <a:buNone/>
                      </a:pPr>
                      <a:endParaRPr lang="zh-CN" altLang="en-US" sz="1800" b="1" dirty="0">
                        <a:solidFill>
                          <a:schemeClr val="tx1"/>
                        </a:solidFill>
                        <a:ea typeface="宋体" panose="02010600030101010101" pitchFamily="2" charset="-122"/>
                      </a:endParaRPr>
                    </a:p>
                    <a:p>
                      <a:pPr marL="0" lvl="0" indent="0" algn="ctr">
                        <a:buNone/>
                      </a:pPr>
                      <a:r>
                        <a:rPr lang="zh-CN" altLang="en-US" sz="1800" b="1" dirty="0">
                          <a:solidFill>
                            <a:schemeClr val="tx1"/>
                          </a:solidFill>
                          <a:ea typeface="宋体" panose="02010600030101010101" pitchFamily="2" charset="-122"/>
                        </a:rPr>
                        <a:t>南院区</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Tx/>
                        <a:buFont typeface="Wingdings" panose="05000000000000000000" pitchFamily="2" charset="2"/>
                        <a:buChar char="v"/>
                        <a:defRPr sz="2400" b="1">
                          <a:solidFill>
                            <a:schemeClr val="accent1"/>
                          </a:solidFill>
                          <a:latin typeface="+mn-lt"/>
                          <a:ea typeface="Arial" panose="020B0604020202020204" pitchFamily="34" charset="0"/>
                          <a:cs typeface="Arial" panose="020B0604020202020204" pitchFamily="34" charset="0"/>
                        </a:defRPr>
                      </a:lvl1pPr>
                      <a:lvl2pPr marL="742950" lvl="1" indent="-285750" algn="l" rtl="0" eaLnBrk="0" fontAlgn="base" hangingPunct="0">
                        <a:spcBef>
                          <a:spcPct val="20000"/>
                        </a:spcBef>
                        <a:spcAft>
                          <a:spcPct val="0"/>
                        </a:spcAft>
                        <a:buClr>
                          <a:schemeClr val="accent1"/>
                        </a:buClr>
                        <a:buSzTx/>
                        <a:buFont typeface="Wingdings" panose="05000000000000000000" pitchFamily="2" charset="2"/>
                        <a:buChar char="§"/>
                        <a:defRPr sz="2000">
                          <a:solidFill>
                            <a:schemeClr val="tx1"/>
                          </a:solidFill>
                          <a:latin typeface="+mn-lt"/>
                          <a:cs typeface="Arial" panose="020B0604020202020204" pitchFamily="34" charset="0"/>
                        </a:defRPr>
                      </a:lvl2pPr>
                      <a:lvl3pPr marL="1143000" lvl="2" indent="-228600" algn="l" rtl="0" eaLnBrk="0" fontAlgn="base" hangingPunct="0">
                        <a:spcBef>
                          <a:spcPct val="20000"/>
                        </a:spcBef>
                        <a:spcAft>
                          <a:spcPct val="0"/>
                        </a:spcAft>
                        <a:buClr>
                          <a:schemeClr val="tx1"/>
                        </a:buClr>
                        <a:buSzTx/>
                        <a:buFontTx/>
                        <a:buChar char="•"/>
                        <a:defRPr sz="2000">
                          <a:solidFill>
                            <a:schemeClr val="tx1"/>
                          </a:solidFill>
                          <a:latin typeface="+mn-lt"/>
                          <a:cs typeface="Arial" panose="020B0604020202020204" pitchFamily="34" charset="0"/>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cs typeface="Arial" panose="020B0604020202020204" pitchFamily="34" charset="0"/>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cs typeface="Arial" panose="020B0604020202020204" pitchFamily="34" charset="0"/>
                        </a:defRPr>
                      </a:lvl5pPr>
                    </a:lstStyle>
                    <a:p>
                      <a:pPr marL="0" lvl="0" indent="0">
                        <a:buNone/>
                      </a:pPr>
                      <a:r>
                        <a:rPr lang="zh-CN" altLang="en-US" sz="1800" b="1" dirty="0">
                          <a:solidFill>
                            <a:srgbClr val="FF0000"/>
                          </a:solidFill>
                          <a:ea typeface="宋体" panose="02010600030101010101" pitchFamily="2" charset="-122"/>
                        </a:rPr>
                        <a:t>全科医学科、老年呼吸科、老年综合一科、老年综合二科、</a:t>
                      </a:r>
                      <a:r>
                        <a:rPr lang="zh-CN" altLang="en-US" sz="1800" dirty="0">
                          <a:solidFill>
                            <a:schemeClr val="tx1"/>
                          </a:solidFill>
                          <a:ea typeface="宋体" panose="02010600030101010101" pitchFamily="2" charset="-122"/>
                          <a:sym typeface="+mn-ea"/>
                        </a:rPr>
                        <a:t>中医科、</a:t>
                      </a:r>
                      <a:r>
                        <a:rPr lang="zh-CN" altLang="en-US" sz="1800" b="0" dirty="0">
                          <a:solidFill>
                            <a:schemeClr val="tx1"/>
                          </a:solidFill>
                          <a:ea typeface="宋体" panose="02010600030101010101" pitchFamily="2" charset="-122"/>
                        </a:rPr>
                        <a:t>神经内科、肾内科（含血透室）、</a:t>
                      </a:r>
                      <a:r>
                        <a:rPr lang="zh-CN" altLang="en-US" sz="1800" b="0" dirty="0">
                          <a:solidFill>
                            <a:schemeClr val="tx1"/>
                          </a:solidFill>
                          <a:ea typeface="宋体" panose="02010600030101010101" pitchFamily="2" charset="-122"/>
                          <a:sym typeface="+mn-ea"/>
                        </a:rPr>
                        <a:t>重机社区、</a:t>
                      </a:r>
                      <a:r>
                        <a:rPr lang="zh-CN" altLang="en-US" sz="1800" b="0" dirty="0">
                          <a:solidFill>
                            <a:schemeClr val="tx1"/>
                          </a:solidFill>
                          <a:ea typeface="宋体" panose="02010600030101010101" pitchFamily="2" charset="-122"/>
                        </a:rPr>
                        <a:t>昆机社区（黑龙潭社区）</a:t>
                      </a: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Tx/>
                        <a:buFont typeface="Wingdings" panose="05000000000000000000" pitchFamily="2" charset="2"/>
                        <a:buChar char="v"/>
                        <a:defRPr sz="2400" b="1">
                          <a:solidFill>
                            <a:schemeClr val="accent1"/>
                          </a:solidFill>
                          <a:latin typeface="+mn-lt"/>
                          <a:ea typeface="Arial" panose="020B0604020202020204" pitchFamily="34" charset="0"/>
                          <a:cs typeface="Arial" panose="020B0604020202020204" pitchFamily="34" charset="0"/>
                        </a:defRPr>
                      </a:lvl1pPr>
                      <a:lvl2pPr marL="742950" lvl="1" indent="-285750" algn="l" rtl="0" eaLnBrk="0" fontAlgn="base" hangingPunct="0">
                        <a:spcBef>
                          <a:spcPct val="20000"/>
                        </a:spcBef>
                        <a:spcAft>
                          <a:spcPct val="0"/>
                        </a:spcAft>
                        <a:buClr>
                          <a:schemeClr val="accent1"/>
                        </a:buClr>
                        <a:buSzTx/>
                        <a:buFont typeface="Wingdings" panose="05000000000000000000" pitchFamily="2" charset="2"/>
                        <a:buChar char="§"/>
                        <a:defRPr sz="2000">
                          <a:solidFill>
                            <a:schemeClr val="tx1"/>
                          </a:solidFill>
                          <a:latin typeface="+mn-lt"/>
                          <a:cs typeface="Arial" panose="020B0604020202020204" pitchFamily="34" charset="0"/>
                        </a:defRPr>
                      </a:lvl2pPr>
                      <a:lvl3pPr marL="1143000" lvl="2" indent="-228600" algn="l" rtl="0" eaLnBrk="0" fontAlgn="base" hangingPunct="0">
                        <a:spcBef>
                          <a:spcPct val="20000"/>
                        </a:spcBef>
                        <a:spcAft>
                          <a:spcPct val="0"/>
                        </a:spcAft>
                        <a:buClr>
                          <a:schemeClr val="tx1"/>
                        </a:buClr>
                        <a:buSzTx/>
                        <a:buFontTx/>
                        <a:buChar char="•"/>
                        <a:defRPr sz="2000">
                          <a:solidFill>
                            <a:schemeClr val="tx1"/>
                          </a:solidFill>
                          <a:latin typeface="+mn-lt"/>
                          <a:cs typeface="Arial" panose="020B0604020202020204" pitchFamily="34" charset="0"/>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cs typeface="Arial" panose="020B0604020202020204" pitchFamily="34" charset="0"/>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cs typeface="Arial" panose="020B0604020202020204" pitchFamily="34" charset="0"/>
                        </a:defRPr>
                      </a:lvl5pPr>
                    </a:lstStyle>
                    <a:p>
                      <a:pPr marL="0" lvl="0" indent="0">
                        <a:buNone/>
                      </a:pPr>
                      <a:endParaRPr lang="en-US" altLang="zh-CN" sz="1800" b="0">
                        <a:solidFill>
                          <a:schemeClr val="tx1"/>
                        </a:solidFill>
                        <a:ea typeface="宋体" panose="02010600030101010101" pitchFamily="2" charset="-122"/>
                      </a:endParaRPr>
                    </a:p>
                    <a:p>
                      <a:pPr marL="0" lvl="0" indent="0">
                        <a:buNone/>
                      </a:pPr>
                      <a:r>
                        <a:rPr lang="en-US" altLang="zh-CN" sz="1800" b="0">
                          <a:solidFill>
                            <a:schemeClr val="tx1"/>
                          </a:solidFill>
                          <a:ea typeface="宋体" panose="02010600030101010101" pitchFamily="2" charset="-122"/>
                        </a:rPr>
                        <a:t>350</a:t>
                      </a:r>
                      <a:r>
                        <a:rPr lang="zh-CN" altLang="en-US" sz="1800" b="0" dirty="0">
                          <a:solidFill>
                            <a:schemeClr val="tx1"/>
                          </a:solidFill>
                          <a:ea typeface="宋体" panose="02010600030101010101" pitchFamily="2" charset="-122"/>
                        </a:rPr>
                        <a:t>床</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Tx/>
                        <a:buFont typeface="Wingdings" panose="05000000000000000000" pitchFamily="2" charset="2"/>
                        <a:buChar char="v"/>
                        <a:defRPr sz="2400" b="1">
                          <a:solidFill>
                            <a:schemeClr val="accent1"/>
                          </a:solidFill>
                          <a:latin typeface="+mn-lt"/>
                          <a:ea typeface="Arial" panose="020B0604020202020204" pitchFamily="34" charset="0"/>
                          <a:cs typeface="Arial" panose="020B0604020202020204" pitchFamily="34" charset="0"/>
                        </a:defRPr>
                      </a:lvl1pPr>
                      <a:lvl2pPr marL="742950" lvl="1" indent="-285750" algn="l" rtl="0" eaLnBrk="0" fontAlgn="base" hangingPunct="0">
                        <a:spcBef>
                          <a:spcPct val="20000"/>
                        </a:spcBef>
                        <a:spcAft>
                          <a:spcPct val="0"/>
                        </a:spcAft>
                        <a:buClr>
                          <a:schemeClr val="accent1"/>
                        </a:buClr>
                        <a:buSzTx/>
                        <a:buFont typeface="Wingdings" panose="05000000000000000000" pitchFamily="2" charset="2"/>
                        <a:buChar char="§"/>
                        <a:defRPr sz="2000">
                          <a:solidFill>
                            <a:schemeClr val="tx1"/>
                          </a:solidFill>
                          <a:latin typeface="+mn-lt"/>
                          <a:cs typeface="Arial" panose="020B0604020202020204" pitchFamily="34" charset="0"/>
                        </a:defRPr>
                      </a:lvl2pPr>
                      <a:lvl3pPr marL="1143000" lvl="2" indent="-228600" algn="l" rtl="0" eaLnBrk="0" fontAlgn="base" hangingPunct="0">
                        <a:spcBef>
                          <a:spcPct val="20000"/>
                        </a:spcBef>
                        <a:spcAft>
                          <a:spcPct val="0"/>
                        </a:spcAft>
                        <a:buClr>
                          <a:schemeClr val="tx1"/>
                        </a:buClr>
                        <a:buSzTx/>
                        <a:buFontTx/>
                        <a:buChar char="•"/>
                        <a:defRPr sz="2000">
                          <a:solidFill>
                            <a:schemeClr val="tx1"/>
                          </a:solidFill>
                          <a:latin typeface="+mn-lt"/>
                          <a:cs typeface="Arial" panose="020B0604020202020204" pitchFamily="34" charset="0"/>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cs typeface="Arial" panose="020B0604020202020204" pitchFamily="34" charset="0"/>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cs typeface="Arial" panose="020B0604020202020204" pitchFamily="34" charset="0"/>
                        </a:defRPr>
                      </a:lvl5pPr>
                    </a:lstStyle>
                    <a:p>
                      <a:pPr marL="0" lvl="0" indent="0" algn="ctr">
                        <a:buNone/>
                      </a:pPr>
                      <a:r>
                        <a:rPr lang="zh-CN" altLang="en-US" sz="1800" b="0" dirty="0">
                          <a:solidFill>
                            <a:schemeClr val="tx1"/>
                          </a:solidFill>
                          <a:ea typeface="宋体" panose="02010600030101010101" pitchFamily="2" charset="-122"/>
                        </a:rPr>
                        <a:t>龙泉路（重机医院和昆机医院）</a:t>
                      </a: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46810">
                <a:tc>
                  <a:txBody>
                    <a:bodyPr/>
                    <a:lstStyle>
                      <a:lvl1pPr marL="342900" lvl="0" indent="-342900" algn="l" rtl="0" eaLnBrk="0" fontAlgn="base" hangingPunct="0">
                        <a:spcBef>
                          <a:spcPct val="20000"/>
                        </a:spcBef>
                        <a:spcAft>
                          <a:spcPct val="0"/>
                        </a:spcAft>
                        <a:buClr>
                          <a:schemeClr val="hlink"/>
                        </a:buClr>
                        <a:buSzTx/>
                        <a:buFont typeface="Wingdings" panose="05000000000000000000" pitchFamily="2" charset="2"/>
                        <a:buChar char="v"/>
                        <a:defRPr sz="2400" b="1">
                          <a:solidFill>
                            <a:schemeClr val="accent1"/>
                          </a:solidFill>
                          <a:latin typeface="+mn-lt"/>
                          <a:ea typeface="Arial" panose="020B0604020202020204" pitchFamily="34" charset="0"/>
                          <a:cs typeface="Arial" panose="020B0604020202020204" pitchFamily="34" charset="0"/>
                        </a:defRPr>
                      </a:lvl1pPr>
                      <a:lvl2pPr marL="742950" lvl="1" indent="-285750" algn="l" rtl="0" eaLnBrk="0" fontAlgn="base" hangingPunct="0">
                        <a:spcBef>
                          <a:spcPct val="20000"/>
                        </a:spcBef>
                        <a:spcAft>
                          <a:spcPct val="0"/>
                        </a:spcAft>
                        <a:buClr>
                          <a:schemeClr val="accent1"/>
                        </a:buClr>
                        <a:buSzTx/>
                        <a:buFont typeface="Wingdings" panose="05000000000000000000" pitchFamily="2" charset="2"/>
                        <a:buChar char="§"/>
                        <a:defRPr sz="2000">
                          <a:solidFill>
                            <a:schemeClr val="tx1"/>
                          </a:solidFill>
                          <a:latin typeface="+mn-lt"/>
                          <a:cs typeface="Arial" panose="020B0604020202020204" pitchFamily="34" charset="0"/>
                        </a:defRPr>
                      </a:lvl2pPr>
                      <a:lvl3pPr marL="1143000" lvl="2" indent="-228600" algn="l" rtl="0" eaLnBrk="0" fontAlgn="base" hangingPunct="0">
                        <a:spcBef>
                          <a:spcPct val="20000"/>
                        </a:spcBef>
                        <a:spcAft>
                          <a:spcPct val="0"/>
                        </a:spcAft>
                        <a:buClr>
                          <a:schemeClr val="tx1"/>
                        </a:buClr>
                        <a:buSzTx/>
                        <a:buFontTx/>
                        <a:buChar char="•"/>
                        <a:defRPr sz="2000">
                          <a:solidFill>
                            <a:schemeClr val="tx1"/>
                          </a:solidFill>
                          <a:latin typeface="+mn-lt"/>
                          <a:cs typeface="Arial" panose="020B0604020202020204" pitchFamily="34" charset="0"/>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cs typeface="Arial" panose="020B0604020202020204" pitchFamily="34" charset="0"/>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cs typeface="Arial" panose="020B0604020202020204" pitchFamily="34" charset="0"/>
                        </a:defRPr>
                      </a:lvl5pPr>
                    </a:lstStyle>
                    <a:p>
                      <a:pPr marL="0" lvl="0" indent="0" algn="ctr">
                        <a:buNone/>
                      </a:pPr>
                      <a:endParaRPr lang="zh-CN" altLang="en-US" sz="1800" b="1" dirty="0">
                        <a:solidFill>
                          <a:schemeClr val="tx1"/>
                        </a:solidFill>
                        <a:ea typeface="宋体" panose="02010600030101010101" pitchFamily="2" charset="-122"/>
                      </a:endParaRPr>
                    </a:p>
                    <a:p>
                      <a:pPr marL="0" lvl="0" indent="0" algn="ctr">
                        <a:buNone/>
                      </a:pPr>
                      <a:endParaRPr lang="zh-CN" altLang="en-US" sz="1800" b="1" dirty="0">
                        <a:solidFill>
                          <a:schemeClr val="tx1"/>
                        </a:solidFill>
                        <a:ea typeface="宋体" panose="02010600030101010101" pitchFamily="2" charset="-122"/>
                      </a:endParaRPr>
                    </a:p>
                    <a:p>
                      <a:pPr marL="0" lvl="0" indent="0" algn="ctr">
                        <a:buNone/>
                      </a:pPr>
                      <a:r>
                        <a:rPr lang="zh-CN" altLang="en-US" sz="1800" b="1" dirty="0">
                          <a:solidFill>
                            <a:schemeClr val="tx1"/>
                          </a:solidFill>
                          <a:ea typeface="宋体" panose="02010600030101010101" pitchFamily="2" charset="-122"/>
                        </a:rPr>
                        <a:t>北院区</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Tx/>
                        <a:buFont typeface="Wingdings" panose="05000000000000000000" pitchFamily="2" charset="2"/>
                        <a:buChar char="v"/>
                        <a:defRPr sz="2400" b="1">
                          <a:solidFill>
                            <a:schemeClr val="accent1"/>
                          </a:solidFill>
                          <a:latin typeface="+mn-lt"/>
                          <a:ea typeface="Arial" panose="020B0604020202020204" pitchFamily="34" charset="0"/>
                          <a:cs typeface="Arial" panose="020B0604020202020204" pitchFamily="34" charset="0"/>
                        </a:defRPr>
                      </a:lvl1pPr>
                      <a:lvl2pPr marL="742950" lvl="1" indent="-285750" algn="l" rtl="0" eaLnBrk="0" fontAlgn="base" hangingPunct="0">
                        <a:spcBef>
                          <a:spcPct val="20000"/>
                        </a:spcBef>
                        <a:spcAft>
                          <a:spcPct val="0"/>
                        </a:spcAft>
                        <a:buClr>
                          <a:schemeClr val="accent1"/>
                        </a:buClr>
                        <a:buSzTx/>
                        <a:buFont typeface="Wingdings" panose="05000000000000000000" pitchFamily="2" charset="2"/>
                        <a:buChar char="§"/>
                        <a:defRPr sz="2000">
                          <a:solidFill>
                            <a:schemeClr val="tx1"/>
                          </a:solidFill>
                          <a:latin typeface="+mn-lt"/>
                          <a:cs typeface="Arial" panose="020B0604020202020204" pitchFamily="34" charset="0"/>
                        </a:defRPr>
                      </a:lvl2pPr>
                      <a:lvl3pPr marL="1143000" lvl="2" indent="-228600" algn="l" rtl="0" eaLnBrk="0" fontAlgn="base" hangingPunct="0">
                        <a:spcBef>
                          <a:spcPct val="20000"/>
                        </a:spcBef>
                        <a:spcAft>
                          <a:spcPct val="0"/>
                        </a:spcAft>
                        <a:buClr>
                          <a:schemeClr val="tx1"/>
                        </a:buClr>
                        <a:buSzTx/>
                        <a:buFontTx/>
                        <a:buChar char="•"/>
                        <a:defRPr sz="2000">
                          <a:solidFill>
                            <a:schemeClr val="tx1"/>
                          </a:solidFill>
                          <a:latin typeface="+mn-lt"/>
                          <a:cs typeface="Arial" panose="020B0604020202020204" pitchFamily="34" charset="0"/>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cs typeface="Arial" panose="020B0604020202020204" pitchFamily="34" charset="0"/>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cs typeface="Arial" panose="020B0604020202020204" pitchFamily="34" charset="0"/>
                        </a:defRPr>
                      </a:lvl5pPr>
                    </a:lstStyle>
                    <a:p>
                      <a:pPr marL="0" lvl="0" indent="0">
                        <a:buNone/>
                      </a:pPr>
                      <a:r>
                        <a:rPr lang="zh-CN" altLang="en-US" sz="1800" b="0" dirty="0">
                          <a:solidFill>
                            <a:schemeClr val="tx1"/>
                          </a:solidFill>
                          <a:ea typeface="宋体" panose="02010600030101010101" pitchFamily="2" charset="-122"/>
                        </a:rPr>
                        <a:t>内科系统：呼吸科、心内科、消化内分泌科、儿科、</a:t>
                      </a:r>
                      <a:r>
                        <a:rPr lang="en-US" altLang="zh-CN" sz="1800" b="0">
                          <a:solidFill>
                            <a:schemeClr val="tx1"/>
                          </a:solidFill>
                          <a:ea typeface="宋体" panose="02010600030101010101" pitchFamily="2" charset="-122"/>
                        </a:rPr>
                        <a:t>ICU</a:t>
                      </a:r>
                      <a:r>
                        <a:rPr lang="zh-CN" altLang="en-US" sz="1800" b="0">
                          <a:solidFill>
                            <a:schemeClr val="tx1"/>
                          </a:solidFill>
                          <a:ea typeface="宋体" panose="02010600030101010101" pitchFamily="2" charset="-122"/>
                        </a:rPr>
                        <a:t>、</a:t>
                      </a:r>
                      <a:r>
                        <a:rPr lang="zh-CN" altLang="en-US" sz="1800" b="1">
                          <a:solidFill>
                            <a:srgbClr val="FF0000"/>
                          </a:solidFill>
                          <a:ea typeface="宋体" panose="02010600030101010101" pitchFamily="2" charset="-122"/>
                        </a:rPr>
                        <a:t>康复科</a:t>
                      </a:r>
                      <a:endParaRPr lang="zh-CN" altLang="en-US" sz="1800" b="0" dirty="0">
                        <a:solidFill>
                          <a:schemeClr val="tx1"/>
                        </a:solidFill>
                        <a:ea typeface="宋体" panose="02010600030101010101" pitchFamily="2" charset="-122"/>
                      </a:endParaRPr>
                    </a:p>
                    <a:p>
                      <a:pPr marL="0" lvl="0" indent="0">
                        <a:buNone/>
                      </a:pPr>
                      <a:r>
                        <a:rPr lang="zh-CN" altLang="en-US" sz="1800" b="0" dirty="0">
                          <a:solidFill>
                            <a:schemeClr val="tx1"/>
                          </a:solidFill>
                          <a:ea typeface="宋体" panose="02010600030101010101" pitchFamily="2" charset="-122"/>
                        </a:rPr>
                        <a:t>外科系统：普外科、五官科、骨科、疼痛科、妇产科、麻醉科</a:t>
                      </a:r>
                    </a:p>
                    <a:p>
                      <a:pPr marL="0" lvl="0" indent="0">
                        <a:buNone/>
                      </a:pPr>
                      <a:r>
                        <a:rPr lang="zh-CN" altLang="en-US" sz="1800" b="0" dirty="0">
                          <a:solidFill>
                            <a:schemeClr val="tx1"/>
                          </a:solidFill>
                          <a:ea typeface="宋体" panose="02010600030101010101" pitchFamily="2" charset="-122"/>
                        </a:rPr>
                        <a:t>其他科室：门办、急诊科、供应室</a:t>
                      </a: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Tx/>
                        <a:buFont typeface="Wingdings" panose="05000000000000000000" pitchFamily="2" charset="2"/>
                        <a:buChar char="v"/>
                        <a:defRPr sz="2400" b="1">
                          <a:solidFill>
                            <a:schemeClr val="accent1"/>
                          </a:solidFill>
                          <a:latin typeface="+mn-lt"/>
                          <a:ea typeface="Arial" panose="020B0604020202020204" pitchFamily="34" charset="0"/>
                          <a:cs typeface="Arial" panose="020B0604020202020204" pitchFamily="34" charset="0"/>
                        </a:defRPr>
                      </a:lvl1pPr>
                      <a:lvl2pPr marL="742950" lvl="1" indent="-285750" algn="l" rtl="0" eaLnBrk="0" fontAlgn="base" hangingPunct="0">
                        <a:spcBef>
                          <a:spcPct val="20000"/>
                        </a:spcBef>
                        <a:spcAft>
                          <a:spcPct val="0"/>
                        </a:spcAft>
                        <a:buClr>
                          <a:schemeClr val="accent1"/>
                        </a:buClr>
                        <a:buSzTx/>
                        <a:buFont typeface="Wingdings" panose="05000000000000000000" pitchFamily="2" charset="2"/>
                        <a:buChar char="§"/>
                        <a:defRPr sz="2000">
                          <a:solidFill>
                            <a:schemeClr val="tx1"/>
                          </a:solidFill>
                          <a:latin typeface="+mn-lt"/>
                          <a:cs typeface="Arial" panose="020B0604020202020204" pitchFamily="34" charset="0"/>
                        </a:defRPr>
                      </a:lvl2pPr>
                      <a:lvl3pPr marL="1143000" lvl="2" indent="-228600" algn="l" rtl="0" eaLnBrk="0" fontAlgn="base" hangingPunct="0">
                        <a:spcBef>
                          <a:spcPct val="20000"/>
                        </a:spcBef>
                        <a:spcAft>
                          <a:spcPct val="0"/>
                        </a:spcAft>
                        <a:buClr>
                          <a:schemeClr val="tx1"/>
                        </a:buClr>
                        <a:buSzTx/>
                        <a:buFontTx/>
                        <a:buChar char="•"/>
                        <a:defRPr sz="2000">
                          <a:solidFill>
                            <a:schemeClr val="tx1"/>
                          </a:solidFill>
                          <a:latin typeface="+mn-lt"/>
                          <a:cs typeface="Arial" panose="020B0604020202020204" pitchFamily="34" charset="0"/>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cs typeface="Arial" panose="020B0604020202020204" pitchFamily="34" charset="0"/>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cs typeface="Arial" panose="020B0604020202020204" pitchFamily="34" charset="0"/>
                        </a:defRPr>
                      </a:lvl5pPr>
                    </a:lstStyle>
                    <a:p>
                      <a:pPr marL="0" lvl="0" indent="0">
                        <a:buNone/>
                      </a:pPr>
                      <a:endParaRPr lang="en-US" altLang="zh-CN" sz="1800" b="0">
                        <a:solidFill>
                          <a:schemeClr val="tx1"/>
                        </a:solidFill>
                        <a:ea typeface="宋体" panose="02010600030101010101" pitchFamily="2" charset="-122"/>
                      </a:endParaRPr>
                    </a:p>
                    <a:p>
                      <a:pPr marL="0" lvl="0" indent="0">
                        <a:buNone/>
                      </a:pPr>
                      <a:endParaRPr lang="en-US" altLang="zh-CN" sz="1800" b="0">
                        <a:solidFill>
                          <a:schemeClr val="tx1"/>
                        </a:solidFill>
                        <a:ea typeface="宋体" panose="02010600030101010101" pitchFamily="2" charset="-122"/>
                      </a:endParaRPr>
                    </a:p>
                    <a:p>
                      <a:pPr marL="0" lvl="0" indent="0">
                        <a:buNone/>
                      </a:pPr>
                      <a:r>
                        <a:rPr lang="en-US" altLang="zh-CN" sz="1800" b="0">
                          <a:solidFill>
                            <a:schemeClr val="tx1"/>
                          </a:solidFill>
                          <a:ea typeface="宋体" panose="02010600030101010101" pitchFamily="2" charset="-122"/>
                        </a:rPr>
                        <a:t>400</a:t>
                      </a:r>
                      <a:r>
                        <a:rPr lang="zh-CN" altLang="en-US" sz="1800" b="0" dirty="0">
                          <a:solidFill>
                            <a:schemeClr val="tx1"/>
                          </a:solidFill>
                          <a:ea typeface="宋体" panose="02010600030101010101" pitchFamily="2" charset="-122"/>
                        </a:rPr>
                        <a:t>床</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Tx/>
                        <a:buFont typeface="Wingdings" panose="05000000000000000000" pitchFamily="2" charset="2"/>
                        <a:buChar char="v"/>
                        <a:defRPr sz="2400" b="1">
                          <a:solidFill>
                            <a:schemeClr val="accent1"/>
                          </a:solidFill>
                          <a:latin typeface="+mn-lt"/>
                          <a:ea typeface="Arial" panose="020B0604020202020204" pitchFamily="34" charset="0"/>
                          <a:cs typeface="Arial" panose="020B0604020202020204" pitchFamily="34" charset="0"/>
                        </a:defRPr>
                      </a:lvl1pPr>
                      <a:lvl2pPr marL="742950" lvl="1" indent="-285750" algn="l" rtl="0" eaLnBrk="0" fontAlgn="base" hangingPunct="0">
                        <a:spcBef>
                          <a:spcPct val="20000"/>
                        </a:spcBef>
                        <a:spcAft>
                          <a:spcPct val="0"/>
                        </a:spcAft>
                        <a:buClr>
                          <a:schemeClr val="accent1"/>
                        </a:buClr>
                        <a:buSzTx/>
                        <a:buFont typeface="Wingdings" panose="05000000000000000000" pitchFamily="2" charset="2"/>
                        <a:buChar char="§"/>
                        <a:defRPr sz="2000">
                          <a:solidFill>
                            <a:schemeClr val="tx1"/>
                          </a:solidFill>
                          <a:latin typeface="+mn-lt"/>
                          <a:cs typeface="Arial" panose="020B0604020202020204" pitchFamily="34" charset="0"/>
                        </a:defRPr>
                      </a:lvl2pPr>
                      <a:lvl3pPr marL="1143000" lvl="2" indent="-228600" algn="l" rtl="0" eaLnBrk="0" fontAlgn="base" hangingPunct="0">
                        <a:spcBef>
                          <a:spcPct val="20000"/>
                        </a:spcBef>
                        <a:spcAft>
                          <a:spcPct val="0"/>
                        </a:spcAft>
                        <a:buClr>
                          <a:schemeClr val="tx1"/>
                        </a:buClr>
                        <a:buSzTx/>
                        <a:buFontTx/>
                        <a:buChar char="•"/>
                        <a:defRPr sz="2000">
                          <a:solidFill>
                            <a:schemeClr val="tx1"/>
                          </a:solidFill>
                          <a:latin typeface="+mn-lt"/>
                          <a:cs typeface="Arial" panose="020B0604020202020204" pitchFamily="34" charset="0"/>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cs typeface="Arial" panose="020B0604020202020204" pitchFamily="34" charset="0"/>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cs typeface="Arial" panose="020B0604020202020204" pitchFamily="34" charset="0"/>
                        </a:defRPr>
                      </a:lvl5pPr>
                    </a:lstStyle>
                    <a:p>
                      <a:pPr marL="0" lvl="0" indent="0" algn="ctr">
                        <a:buNone/>
                      </a:pPr>
                      <a:r>
                        <a:rPr lang="zh-CN" altLang="en-US" sz="1800" b="0" dirty="0">
                          <a:solidFill>
                            <a:schemeClr val="tx1"/>
                          </a:solidFill>
                          <a:ea typeface="宋体" panose="02010600030101010101" pitchFamily="2" charset="-122"/>
                        </a:rPr>
                        <a:t>龙泉路</a:t>
                      </a:r>
                      <a:r>
                        <a:rPr lang="en-US" altLang="zh-CN" sz="1800" b="0">
                          <a:solidFill>
                            <a:schemeClr val="tx1"/>
                          </a:solidFill>
                          <a:ea typeface="宋体" panose="02010600030101010101" pitchFamily="2" charset="-122"/>
                        </a:rPr>
                        <a:t>871</a:t>
                      </a:r>
                      <a:r>
                        <a:rPr lang="zh-CN" altLang="en-US" sz="1800" b="0" dirty="0">
                          <a:solidFill>
                            <a:schemeClr val="tx1"/>
                          </a:solidFill>
                          <a:ea typeface="宋体" panose="02010600030101010101" pitchFamily="2" charset="-122"/>
                        </a:rPr>
                        <a:t>号（重工</a:t>
                      </a:r>
                      <a:r>
                        <a:rPr lang="en-US" altLang="zh-CN" sz="1800" b="0">
                          <a:solidFill>
                            <a:schemeClr val="tx1"/>
                          </a:solidFill>
                          <a:ea typeface="宋体" panose="02010600030101010101" pitchFamily="2" charset="-122"/>
                        </a:rPr>
                        <a:t>871</a:t>
                      </a:r>
                      <a:r>
                        <a:rPr lang="zh-CN" altLang="en-US" sz="1800" b="0" dirty="0">
                          <a:solidFill>
                            <a:schemeClr val="tx1"/>
                          </a:solidFill>
                          <a:ea typeface="宋体" panose="02010600030101010101" pitchFamily="2" charset="-122"/>
                        </a:rPr>
                        <a:t>创意园内）</a:t>
                      </a: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0900">
                <a:tc gridSpan="4">
                  <a:txBody>
                    <a:bodyPr/>
                    <a:lstStyle/>
                    <a:p>
                      <a:pPr marL="0" lvl="0" indent="0" algn="l">
                        <a:buNone/>
                      </a:pPr>
                      <a:r>
                        <a:rPr lang="zh-CN" altLang="en-US" sz="1800" b="1" dirty="0">
                          <a:solidFill>
                            <a:schemeClr val="tx1"/>
                          </a:solidFill>
                          <a:ea typeface="宋体" panose="02010600030101010101" pitchFamily="2" charset="-122"/>
                        </a:rPr>
                        <a:t>备注：①</a:t>
                      </a:r>
                      <a:r>
                        <a:rPr lang="en-US" altLang="zh-CN" sz="1800" dirty="0">
                          <a:ln>
                            <a:noFill/>
                          </a:ln>
                          <a:effectLst/>
                          <a:latin typeface="Arial" panose="020B0604020202020204" pitchFamily="34" charset="0"/>
                          <a:ea typeface="宋体" panose="02010600030101010101" pitchFamily="2" charset="-122"/>
                          <a:cs typeface="Arial" panose="020B0604020202020204" pitchFamily="34" charset="0"/>
                          <a:sym typeface="+mn-ea"/>
                        </a:rPr>
                        <a:t>2019</a:t>
                      </a:r>
                      <a:r>
                        <a:rPr lang="zh-CN" altLang="en-US" sz="1800" dirty="0">
                          <a:ln>
                            <a:noFill/>
                          </a:ln>
                          <a:effectLst/>
                          <a:latin typeface="Arial" panose="020B0604020202020204" pitchFamily="34" charset="0"/>
                          <a:ea typeface="宋体" panose="02010600030101010101" pitchFamily="2" charset="-122"/>
                          <a:cs typeface="Arial" panose="020B0604020202020204" pitchFamily="34" charset="0"/>
                          <a:sym typeface="+mn-ea"/>
                        </a:rPr>
                        <a:t>年</a:t>
                      </a:r>
                      <a:r>
                        <a:rPr lang="en-US" altLang="zh-CN" sz="1800" dirty="0">
                          <a:ln>
                            <a:noFill/>
                          </a:ln>
                          <a:effectLst/>
                          <a:latin typeface="Arial" panose="020B0604020202020204" pitchFamily="34" charset="0"/>
                          <a:ea typeface="宋体" panose="02010600030101010101" pitchFamily="2" charset="-122"/>
                          <a:cs typeface="Arial" panose="020B0604020202020204" pitchFamily="34" charset="0"/>
                          <a:sym typeface="+mn-ea"/>
                        </a:rPr>
                        <a:t>60</a:t>
                      </a:r>
                      <a:r>
                        <a:rPr lang="zh-CN" altLang="en-US" sz="1800" dirty="0">
                          <a:ln>
                            <a:noFill/>
                          </a:ln>
                          <a:effectLst/>
                          <a:latin typeface="Arial" panose="020B0604020202020204" pitchFamily="34" charset="0"/>
                          <a:ea typeface="宋体" panose="02010600030101010101" pitchFamily="2" charset="-122"/>
                          <a:cs typeface="Arial" panose="020B0604020202020204" pitchFamily="34" charset="0"/>
                          <a:sym typeface="+mn-ea"/>
                        </a:rPr>
                        <a:t>岁以上老年住院病人占比到</a:t>
                      </a:r>
                      <a:r>
                        <a:rPr lang="en-US" altLang="zh-CN" sz="1800" dirty="0">
                          <a:ln>
                            <a:noFill/>
                          </a:ln>
                          <a:effectLst/>
                          <a:latin typeface="Arial" panose="020B0604020202020204" pitchFamily="34" charset="0"/>
                          <a:ea typeface="宋体" panose="02010600030101010101" pitchFamily="2" charset="-122"/>
                          <a:cs typeface="Arial" panose="020B0604020202020204" pitchFamily="34" charset="0"/>
                          <a:sym typeface="+mn-ea"/>
                        </a:rPr>
                        <a:t>70%</a:t>
                      </a:r>
                      <a:r>
                        <a:rPr lang="zh-CN" altLang="en-US" sz="1800" dirty="0">
                          <a:ln>
                            <a:noFill/>
                          </a:ln>
                          <a:effectLst/>
                          <a:latin typeface="Arial" panose="020B0604020202020204" pitchFamily="34" charset="0"/>
                          <a:ea typeface="宋体" panose="02010600030101010101" pitchFamily="2" charset="-122"/>
                          <a:cs typeface="Arial" panose="020B0604020202020204" pitchFamily="34" charset="0"/>
                          <a:sym typeface="+mn-ea"/>
                        </a:rPr>
                        <a:t>；</a:t>
                      </a:r>
                    </a:p>
                    <a:p>
                      <a:pPr marL="0" lvl="0" indent="0" algn="l">
                        <a:buNone/>
                      </a:pPr>
                      <a:r>
                        <a:rPr lang="en-US" altLang="zh-CN" sz="1800" b="1"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sym typeface="+mn-ea"/>
                        </a:rPr>
                        <a:t>           </a:t>
                      </a:r>
                      <a:r>
                        <a:rPr lang="zh-CN" altLang="en-US" sz="1800" b="1"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sym typeface="+mn-ea"/>
                        </a:rPr>
                        <a:t>②</a:t>
                      </a:r>
                      <a:r>
                        <a:rPr lang="zh-CN" altLang="en-US" sz="1800">
                          <a:ln>
                            <a:noFill/>
                          </a:ln>
                          <a:effectLst/>
                          <a:latin typeface="Arial" panose="020B0604020202020204" pitchFamily="34" charset="0"/>
                          <a:ea typeface="宋体" panose="02010600030101010101" pitchFamily="2" charset="-122"/>
                          <a:cs typeface="Arial" panose="020B0604020202020204" pitchFamily="34" charset="0"/>
                          <a:sym typeface="+mn-ea"/>
                        </a:rPr>
                        <a:t>从</a:t>
                      </a:r>
                      <a:r>
                        <a:rPr lang="en-US" altLang="zh-CN" sz="1800">
                          <a:ln>
                            <a:noFill/>
                          </a:ln>
                          <a:effectLst/>
                          <a:latin typeface="Arial" panose="020B0604020202020204" pitchFamily="34" charset="0"/>
                          <a:ea typeface="宋体" panose="02010600030101010101" pitchFamily="2" charset="-122"/>
                          <a:cs typeface="Arial" panose="020B0604020202020204" pitchFamily="34" charset="0"/>
                          <a:sym typeface="+mn-ea"/>
                        </a:rPr>
                        <a:t>2001</a:t>
                      </a:r>
                      <a:r>
                        <a:rPr lang="zh-CN" altLang="en-US" sz="1800">
                          <a:ln>
                            <a:noFill/>
                          </a:ln>
                          <a:effectLst/>
                          <a:latin typeface="Arial" panose="020B0604020202020204" pitchFamily="34" charset="0"/>
                          <a:ea typeface="宋体" panose="02010600030101010101" pitchFamily="2" charset="-122"/>
                          <a:cs typeface="Arial" panose="020B0604020202020204" pitchFamily="34" charset="0"/>
                          <a:sym typeface="+mn-ea"/>
                        </a:rPr>
                        <a:t>年老年病床</a:t>
                      </a:r>
                      <a:r>
                        <a:rPr lang="en-US" altLang="zh-CN" sz="1800">
                          <a:ln>
                            <a:noFill/>
                          </a:ln>
                          <a:effectLst/>
                          <a:latin typeface="Arial" panose="020B0604020202020204" pitchFamily="34" charset="0"/>
                          <a:ea typeface="宋体" panose="02010600030101010101" pitchFamily="2" charset="-122"/>
                          <a:cs typeface="Arial" panose="020B0604020202020204" pitchFamily="34" charset="0"/>
                          <a:sym typeface="+mn-ea"/>
                        </a:rPr>
                        <a:t>20</a:t>
                      </a:r>
                      <a:r>
                        <a:rPr lang="zh-CN" altLang="en-US" sz="1800">
                          <a:ln>
                            <a:noFill/>
                          </a:ln>
                          <a:effectLst/>
                          <a:latin typeface="Arial" panose="020B0604020202020204" pitchFamily="34" charset="0"/>
                          <a:ea typeface="宋体" panose="02010600030101010101" pitchFamily="2" charset="-122"/>
                          <a:cs typeface="Arial" panose="020B0604020202020204" pitchFamily="34" charset="0"/>
                          <a:sym typeface="+mn-ea"/>
                        </a:rPr>
                        <a:t>床张，至今</a:t>
                      </a:r>
                      <a:r>
                        <a:rPr lang="en-US" altLang="zh-CN" sz="1800">
                          <a:ln>
                            <a:noFill/>
                          </a:ln>
                          <a:effectLst/>
                          <a:latin typeface="Arial" panose="020B0604020202020204" pitchFamily="34" charset="0"/>
                          <a:ea typeface="宋体" panose="02010600030101010101" pitchFamily="2" charset="-122"/>
                          <a:cs typeface="Arial" panose="020B0604020202020204" pitchFamily="34" charset="0"/>
                          <a:sym typeface="+mn-ea"/>
                        </a:rPr>
                        <a:t>10</a:t>
                      </a:r>
                      <a:r>
                        <a:rPr lang="zh-CN" altLang="en-US" sz="1800">
                          <a:ln>
                            <a:noFill/>
                          </a:ln>
                          <a:effectLst/>
                          <a:latin typeface="Arial" panose="020B0604020202020204" pitchFamily="34" charset="0"/>
                          <a:ea typeface="宋体" panose="02010600030101010101" pitchFamily="2" charset="-122"/>
                          <a:cs typeface="Arial" panose="020B0604020202020204" pitchFamily="34" charset="0"/>
                          <a:sym typeface="+mn-ea"/>
                        </a:rPr>
                        <a:t>个老年护理单元</a:t>
                      </a:r>
                      <a:r>
                        <a:rPr lang="en-US" altLang="zh-CN" sz="1800">
                          <a:ln>
                            <a:noFill/>
                          </a:ln>
                          <a:effectLst/>
                          <a:latin typeface="Arial" panose="020B0604020202020204" pitchFamily="34" charset="0"/>
                          <a:ea typeface="宋体" panose="02010600030101010101" pitchFamily="2" charset="-122"/>
                          <a:cs typeface="Arial" panose="020B0604020202020204" pitchFamily="34" charset="0"/>
                          <a:sym typeface="+mn-ea"/>
                        </a:rPr>
                        <a:t>700</a:t>
                      </a:r>
                      <a:r>
                        <a:rPr lang="zh-CN" altLang="en-US" sz="1800">
                          <a:ln>
                            <a:noFill/>
                          </a:ln>
                          <a:effectLst/>
                          <a:latin typeface="Arial" panose="020B0604020202020204" pitchFamily="34" charset="0"/>
                          <a:ea typeface="宋体" panose="02010600030101010101" pitchFamily="2" charset="-122"/>
                          <a:cs typeface="Arial" panose="020B0604020202020204" pitchFamily="34" charset="0"/>
                          <a:sym typeface="+mn-ea"/>
                        </a:rPr>
                        <a:t>床。</a:t>
                      </a:r>
                      <a:endParaRPr lang="zh-CN" altLang="en-US" sz="1800" b="1"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sym typeface="+mn-ea"/>
                      </a:endParaRPr>
                    </a:p>
                  </a:txBody>
                  <a:tcPr anchor="ct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lgn="ctr">
                      <a:solidFill>
                        <a:schemeClr val="tx1"/>
                      </a:solidFill>
                      <a:prstDash val="solid"/>
                      <a:roun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hMerge="1">
                  <a:txBody>
                    <a:bodyPr/>
                    <a:lstStyle/>
                    <a:p>
                      <a:endParaRPr lang="zh-CN"/>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hMerge="1">
                  <a:txBody>
                    <a:bodyPr/>
                    <a:lstStyle/>
                    <a:p>
                      <a:endParaRPr lang="zh-CN"/>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hMerge="1">
                  <a:txBody>
                    <a:bodyPr/>
                    <a:lstStyle/>
                    <a:p>
                      <a:endParaRPr lang="zh-CN"/>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标题 1"/>
          <p:cNvSpPr>
            <a:spLocks noGrp="1"/>
          </p:cNvSpPr>
          <p:nvPr>
            <p:ph type="title"/>
          </p:nvPr>
        </p:nvSpPr>
        <p:spPr>
          <a:xfrm>
            <a:off x="610235" y="1061085"/>
            <a:ext cx="5065395" cy="477520"/>
          </a:xfrm>
        </p:spPr>
        <p:txBody>
          <a:bodyPr vert="horz" wrap="square" lIns="91440" tIns="45720" rIns="91440" bIns="45720" anchor="ctr" anchorCtr="0">
            <a:normAutofit fontScale="90000"/>
          </a:bodyPr>
          <a:lstStyle/>
          <a:p>
            <a:r>
              <a:rPr lang="zh-CN" altLang="en-US" sz="3200" b="1" dirty="0">
                <a:solidFill>
                  <a:srgbClr val="C00000"/>
                </a:solidFill>
                <a:latin typeface="楷体" panose="02010609060101010101" charset="-122"/>
                <a:ea typeface="楷体" panose="02010609060101010101" charset="-122"/>
              </a:rPr>
              <a:t>二、基地建设情况</a:t>
            </a:r>
            <a:r>
              <a:rPr lang="en-US" altLang="zh-CN" sz="3200" b="1" dirty="0">
                <a:solidFill>
                  <a:srgbClr val="C00000"/>
                </a:solidFill>
                <a:latin typeface="楷体" panose="02010609060101010101" charset="-122"/>
                <a:ea typeface="楷体" panose="02010609060101010101" charset="-122"/>
              </a:rPr>
              <a:t>-</a:t>
            </a:r>
            <a:r>
              <a:rPr lang="zh-CN" altLang="en-US" sz="3200" b="1" dirty="0">
                <a:solidFill>
                  <a:srgbClr val="C00000"/>
                </a:solidFill>
                <a:latin typeface="楷体" panose="02010609060101010101" charset="-122"/>
                <a:ea typeface="楷体" panose="02010609060101010101" charset="-122"/>
              </a:rPr>
              <a:t>总体水平</a:t>
            </a:r>
          </a:p>
        </p:txBody>
      </p:sp>
      <p:sp>
        <p:nvSpPr>
          <p:cNvPr id="119814" name="矩形 3"/>
          <p:cNvSpPr/>
          <p:nvPr/>
        </p:nvSpPr>
        <p:spPr>
          <a:xfrm>
            <a:off x="610235" y="1481455"/>
            <a:ext cx="11120120" cy="1014730"/>
          </a:xfrm>
          <a:prstGeom prst="rect">
            <a:avLst/>
          </a:prstGeom>
          <a:noFill/>
          <a:ln w="9525">
            <a:noFill/>
          </a:ln>
        </p:spPr>
        <p:txBody>
          <a:bodyPr wrap="square" anchor="t" anchorCtr="0">
            <a:spAutoFit/>
          </a:bodyPr>
          <a:lstStyle/>
          <a:p>
            <a:r>
              <a:rPr lang="zh-CN" altLang="en-US" sz="1600" dirty="0">
                <a:latin typeface="楷体" panose="02010609060101010101" charset="-122"/>
                <a:ea typeface="楷体" panose="02010609060101010101" charset="-122"/>
              </a:rPr>
              <a:t> </a:t>
            </a:r>
            <a:r>
              <a:rPr lang="zh-CN" altLang="en-US" sz="2000" dirty="0">
                <a:latin typeface="楷体" panose="02010609060101010101" charset="-122"/>
                <a:ea typeface="楷体" panose="02010609060101010101" charset="-122"/>
              </a:rPr>
              <a:t>   老年患者综合护理是我院的特色专长，我院老年病科现有</a:t>
            </a:r>
            <a:r>
              <a:rPr lang="en-US" altLang="zh-CN" sz="2000" dirty="0">
                <a:latin typeface="楷体" panose="02010609060101010101" charset="-122"/>
                <a:ea typeface="楷体" panose="02010609060101010101" charset="-122"/>
              </a:rPr>
              <a:t>11</a:t>
            </a:r>
            <a:r>
              <a:rPr lang="zh-CN" altLang="en-US" sz="2000" dirty="0">
                <a:latin typeface="楷体" panose="02010609060101010101" charset="-122"/>
                <a:ea typeface="楷体" panose="02010609060101010101" charset="-122"/>
              </a:rPr>
              <a:t>个老年护理单元，</a:t>
            </a:r>
            <a:r>
              <a:rPr lang="en-US" altLang="zh-CN" sz="2000" dirty="0">
                <a:latin typeface="楷体" panose="02010609060101010101" charset="-122"/>
                <a:ea typeface="楷体" panose="02010609060101010101" charset="-122"/>
              </a:rPr>
              <a:t>700</a:t>
            </a:r>
            <a:r>
              <a:rPr lang="zh-CN" altLang="en-US" sz="2000" dirty="0">
                <a:latin typeface="楷体" panose="02010609060101010101" charset="-122"/>
                <a:ea typeface="楷体" panose="02010609060101010101" charset="-122"/>
              </a:rPr>
              <a:t>张病床，经过</a:t>
            </a:r>
            <a:r>
              <a:rPr lang="en-US" altLang="zh-CN" sz="2000" dirty="0">
                <a:latin typeface="楷体" panose="02010609060101010101" charset="-122"/>
                <a:ea typeface="楷体" panose="02010609060101010101" charset="-122"/>
              </a:rPr>
              <a:t>19</a:t>
            </a:r>
            <a:r>
              <a:rPr lang="zh-CN" altLang="en-US" sz="2000" dirty="0">
                <a:latin typeface="楷体" panose="02010609060101010101" charset="-122"/>
                <a:ea typeface="楷体" panose="02010609060101010101" charset="-122"/>
              </a:rPr>
              <a:t>年发展已成为</a:t>
            </a:r>
            <a:r>
              <a:rPr lang="en-US" altLang="zh-CN" sz="2000" dirty="0">
                <a:latin typeface="楷体" panose="02010609060101010101" charset="-122"/>
                <a:ea typeface="楷体" panose="02010609060101010101" charset="-122"/>
              </a:rPr>
              <a:t>昆明地区最具品牌效应的老年医学机构，目前为云南省、昆明市临床重点专科。</a:t>
            </a:r>
            <a:r>
              <a:rPr lang="zh-CN" altLang="en-US" sz="2000" dirty="0">
                <a:latin typeface="楷体" panose="02010609060101010101" charset="-122"/>
                <a:ea typeface="楷体" panose="02010609060101010101" charset="-122"/>
              </a:rPr>
              <a:t>团队共有</a:t>
            </a:r>
            <a:r>
              <a:rPr lang="en-US" altLang="zh-CN" sz="2000" dirty="0">
                <a:latin typeface="楷体" panose="02010609060101010101" charset="-122"/>
                <a:ea typeface="楷体" panose="02010609060101010101" charset="-122"/>
              </a:rPr>
              <a:t>215</a:t>
            </a:r>
            <a:r>
              <a:rPr lang="zh-CN" altLang="en-US" sz="2000" dirty="0">
                <a:latin typeface="楷体" panose="02010609060101010101" charset="-122"/>
                <a:ea typeface="楷体" panose="02010609060101010101" charset="-122"/>
              </a:rPr>
              <a:t>人，占全院总人数的</a:t>
            </a:r>
            <a:r>
              <a:rPr lang="en-US" altLang="zh-CN" sz="2000" dirty="0">
                <a:latin typeface="楷体" panose="02010609060101010101" charset="-122"/>
                <a:ea typeface="楷体" panose="02010609060101010101" charset="-122"/>
              </a:rPr>
              <a:t>51%</a:t>
            </a:r>
            <a:r>
              <a:rPr lang="zh-CN" altLang="en-US" sz="2000" dirty="0">
                <a:latin typeface="楷体" panose="02010609060101010101" charset="-122"/>
                <a:ea typeface="楷体" panose="02010609060101010101" charset="-122"/>
              </a:rPr>
              <a:t>。优质护理服务病房覆盖</a:t>
            </a:r>
            <a:r>
              <a:rPr lang="en-US" altLang="zh-CN" sz="2000" dirty="0">
                <a:latin typeface="楷体" panose="02010609060101010101" charset="-122"/>
                <a:ea typeface="楷体" panose="02010609060101010101" charset="-122"/>
              </a:rPr>
              <a:t>100%</a:t>
            </a:r>
            <a:r>
              <a:rPr lang="zh-CN" altLang="en-US" sz="2000" dirty="0">
                <a:latin typeface="楷体" panose="02010609060101010101" charset="-122"/>
                <a:ea typeface="楷体" panose="02010609060101010101" charset="-122"/>
              </a:rPr>
              <a:t>。</a:t>
            </a:r>
          </a:p>
        </p:txBody>
      </p:sp>
      <p:graphicFrame>
        <p:nvGraphicFramePr>
          <p:cNvPr id="3" name="图表 2"/>
          <p:cNvGraphicFramePr/>
          <p:nvPr/>
        </p:nvGraphicFramePr>
        <p:xfrm>
          <a:off x="1081405" y="2563495"/>
          <a:ext cx="3945890" cy="18611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图表 1"/>
          <p:cNvGraphicFramePr/>
          <p:nvPr/>
        </p:nvGraphicFramePr>
        <p:xfrm>
          <a:off x="5574665" y="2563495"/>
          <a:ext cx="3748405" cy="18808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图表 5"/>
          <p:cNvGraphicFramePr/>
          <p:nvPr/>
        </p:nvGraphicFramePr>
        <p:xfrm>
          <a:off x="1081405" y="4573905"/>
          <a:ext cx="3945255" cy="16427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9819" name="图表 11"/>
          <p:cNvGraphicFramePr/>
          <p:nvPr/>
        </p:nvGraphicFramePr>
        <p:xfrm>
          <a:off x="5574665" y="4616450"/>
          <a:ext cx="3748405" cy="1767205"/>
        </p:xfrm>
        <a:graphic>
          <a:graphicData uri="http://schemas.openxmlformats.org/presentationml/2006/ole">
            <mc:AlternateContent xmlns:mc="http://schemas.openxmlformats.org/markup-compatibility/2006">
              <mc:Choice xmlns:v="urn:schemas-microsoft-com:vml" Requires="v">
                <p:oleObj spid="_x0000_s3113" r:id="rId6" imgW="3846830" imgH="1774190" progId="Excel.Chart.8">
                  <p:embed/>
                </p:oleObj>
              </mc:Choice>
              <mc:Fallback>
                <p:oleObj r:id="rId6" imgW="3846830" imgH="1774190" progId="Excel.Chart.8">
                  <p:embed/>
                  <p:pic>
                    <p:nvPicPr>
                      <p:cNvPr id="0" name="图片 3111"/>
                      <p:cNvPicPr/>
                      <p:nvPr/>
                    </p:nvPicPr>
                    <p:blipFill>
                      <a:blip r:embed="rId7"/>
                      <a:stretch>
                        <a:fillRect/>
                      </a:stretch>
                    </p:blipFill>
                    <p:spPr>
                      <a:xfrm>
                        <a:off x="5574665" y="4616450"/>
                        <a:ext cx="3748405" cy="1767205"/>
                      </a:xfrm>
                      <a:prstGeom prst="rect">
                        <a:avLst/>
                      </a:prstGeom>
                      <a:noFill/>
                      <a:ln w="38100">
                        <a:noFill/>
                        <a:miter/>
                      </a:ln>
                    </p:spPr>
                  </p:pic>
                </p:oleObj>
              </mc:Fallback>
            </mc:AlternateContent>
          </a:graphicData>
        </a:graphic>
      </p:graphicFrame>
      <p:grpSp>
        <p:nvGrpSpPr>
          <p:cNvPr id="119811" name="组合 14"/>
          <p:cNvGrpSpPr/>
          <p:nvPr/>
        </p:nvGrpSpPr>
        <p:grpSpPr>
          <a:xfrm>
            <a:off x="10554335" y="2629535"/>
            <a:ext cx="474345" cy="3250565"/>
            <a:chOff x="7949971" y="642946"/>
            <a:chExt cx="473824" cy="4823773"/>
          </a:xfrm>
        </p:grpSpPr>
        <p:sp>
          <p:nvSpPr>
            <p:cNvPr id="16" name="圆角矩形 15"/>
            <p:cNvSpPr/>
            <p:nvPr/>
          </p:nvSpPr>
          <p:spPr>
            <a:xfrm flipH="1">
              <a:off x="7949971" y="642946"/>
              <a:ext cx="473824" cy="4823773"/>
            </a:xfrm>
            <a:prstGeom prst="roundRect">
              <a:avLst/>
            </a:prstGeom>
            <a:solidFill>
              <a:srgbClr val="7030A0"/>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17" name="圆角矩形 4"/>
            <p:cNvSpPr/>
            <p:nvPr/>
          </p:nvSpPr>
          <p:spPr>
            <a:xfrm>
              <a:off x="7973741" y="666755"/>
              <a:ext cx="426284" cy="4776155"/>
            </a:xfrm>
            <a:prstGeom prst="rect">
              <a:avLst/>
            </a:prstGeom>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marL="0" marR="0" lvl="0" indent="0" algn="ctr" defTabSz="889000" rtl="0" eaLnBrk="1" fontAlgn="base" latinLnBrk="0" hangingPunct="1">
                <a:lnSpc>
                  <a:spcPct val="90000"/>
                </a:lnSpc>
                <a:spcBef>
                  <a:spcPct val="0"/>
                </a:spcBef>
                <a:spcAft>
                  <a:spcPct val="3500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sym typeface="+mn-ea"/>
                </a:rPr>
                <a:t>团队构建</a:t>
              </a:r>
              <a:endParaRPr kumimoji="0" lang="en-US" sz="2000" b="0"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sym typeface="+mn-ea"/>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38" name="图片 1"/>
          <p:cNvPicPr>
            <a:picLocks noGrp="1" noChangeAspect="1"/>
          </p:cNvPicPr>
          <p:nvPr>
            <p:ph idx="1"/>
          </p:nvPr>
        </p:nvPicPr>
        <p:blipFill>
          <a:blip r:embed="rId2"/>
          <a:stretch>
            <a:fillRect/>
          </a:stretch>
        </p:blipFill>
        <p:spPr>
          <a:xfrm>
            <a:off x="1226185" y="1724025"/>
            <a:ext cx="4252595" cy="3049905"/>
          </a:xfrm>
          <a:prstGeom prst="rect">
            <a:avLst/>
          </a:prstGeom>
          <a:noFill/>
          <a:ln w="9525">
            <a:noFill/>
          </a:ln>
        </p:spPr>
      </p:pic>
      <p:sp>
        <p:nvSpPr>
          <p:cNvPr id="113665" name="TextBox 6"/>
          <p:cNvSpPr/>
          <p:nvPr/>
        </p:nvSpPr>
        <p:spPr>
          <a:xfrm>
            <a:off x="1225550" y="4850130"/>
            <a:ext cx="4253230" cy="763270"/>
          </a:xfrm>
          <a:prstGeom prst="rect">
            <a:avLst/>
          </a:prstGeom>
          <a:solidFill>
            <a:schemeClr val="bg1"/>
          </a:solidFill>
          <a:ln w="9525">
            <a:noFill/>
          </a:ln>
        </p:spPr>
        <p:txBody>
          <a:bodyPr wrap="square" lIns="87261" tIns="43631" rIns="87261" bIns="43631" anchor="ctr" anchorCtr="1">
            <a:spAutoFit/>
          </a:bodyPr>
          <a:lstStyle/>
          <a:p>
            <a:pPr algn="ctr" eaLnBrk="0" hangingPunct="0">
              <a:lnSpc>
                <a:spcPct val="100000"/>
              </a:lnSpc>
              <a:spcBef>
                <a:spcPct val="20000"/>
              </a:spcBef>
              <a:buClr>
                <a:schemeClr val="hlink"/>
              </a:buClr>
              <a:buSzTx/>
            </a:pPr>
            <a:r>
              <a:rPr lang="zh-CN" altLang="en-US" sz="2000" b="1" dirty="0">
                <a:solidFill>
                  <a:srgbClr val="C00000"/>
                </a:solidFill>
                <a:latin typeface="+mn-lt"/>
                <a:ea typeface="宋体" panose="02010600030101010101" pitchFamily="2" charset="-122"/>
                <a:cs typeface="Arial" panose="020B0604020202020204" pitchFamily="34" charset="0"/>
              </a:rPr>
              <a:t>2018年4月我院获</a:t>
            </a:r>
            <a:r>
              <a:rPr lang="zh-CN" altLang="en-US" sz="2000" b="1" dirty="0">
                <a:solidFill>
                  <a:srgbClr val="FF0000"/>
                </a:solidFill>
                <a:latin typeface="+mn-lt"/>
                <a:ea typeface="宋体" panose="02010600030101010101" pitchFamily="2" charset="-122"/>
                <a:cs typeface="Arial" panose="020B0604020202020204" pitchFamily="34" charset="0"/>
              </a:rPr>
              <a:t>全国首批</a:t>
            </a:r>
            <a:endParaRPr lang="zh-CN" altLang="en-US" sz="2000" b="1" dirty="0">
              <a:solidFill>
                <a:srgbClr val="C00000"/>
              </a:solidFill>
              <a:latin typeface="+mn-lt"/>
              <a:ea typeface="宋体" panose="02010600030101010101" pitchFamily="2" charset="-122"/>
              <a:cs typeface="Arial" panose="020B0604020202020204" pitchFamily="34" charset="0"/>
            </a:endParaRPr>
          </a:p>
          <a:p>
            <a:pPr algn="ctr" eaLnBrk="0" hangingPunct="0">
              <a:lnSpc>
                <a:spcPct val="100000"/>
              </a:lnSpc>
              <a:spcBef>
                <a:spcPct val="20000"/>
              </a:spcBef>
              <a:buClr>
                <a:schemeClr val="hlink"/>
              </a:buClr>
              <a:buSzTx/>
            </a:pPr>
            <a:r>
              <a:rPr lang="zh-CN" altLang="en-US" sz="2000" b="1" dirty="0">
                <a:solidFill>
                  <a:srgbClr val="C00000"/>
                </a:solidFill>
                <a:latin typeface="+mn-lt"/>
                <a:ea typeface="宋体" panose="02010600030101010101" pitchFamily="2" charset="-122"/>
                <a:cs typeface="Arial" panose="020B0604020202020204" pitchFamily="34" charset="0"/>
              </a:rPr>
              <a:t>“中国老年医疗照护培训基地”</a:t>
            </a:r>
          </a:p>
        </p:txBody>
      </p:sp>
      <p:pic>
        <p:nvPicPr>
          <p:cNvPr id="5" name="图片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0495" y="1724025"/>
            <a:ext cx="4301490" cy="3049905"/>
          </a:xfrm>
          <a:prstGeom prst="rect">
            <a:avLst/>
          </a:prstGeom>
          <a:noFill/>
          <a:ln w="9525">
            <a:noFill/>
          </a:ln>
        </p:spPr>
      </p:pic>
      <p:sp>
        <p:nvSpPr>
          <p:cNvPr id="6" name="TextBox 6"/>
          <p:cNvSpPr/>
          <p:nvPr/>
        </p:nvSpPr>
        <p:spPr>
          <a:xfrm>
            <a:off x="6524625" y="4850130"/>
            <a:ext cx="4253230" cy="763270"/>
          </a:xfrm>
          <a:prstGeom prst="rect">
            <a:avLst/>
          </a:prstGeom>
          <a:solidFill>
            <a:schemeClr val="bg1"/>
          </a:solidFill>
          <a:ln w="9525">
            <a:noFill/>
          </a:ln>
        </p:spPr>
        <p:txBody>
          <a:bodyPr wrap="square" lIns="87261" tIns="43631" rIns="87261" bIns="43631" anchor="ctr" anchorCtr="1">
            <a:spAutoFit/>
          </a:bodyPr>
          <a:lstStyle/>
          <a:p>
            <a:pPr algn="ctr" eaLnBrk="0" hangingPunct="0">
              <a:lnSpc>
                <a:spcPct val="100000"/>
              </a:lnSpc>
              <a:spcBef>
                <a:spcPct val="20000"/>
              </a:spcBef>
              <a:buClr>
                <a:schemeClr val="hlink"/>
              </a:buClr>
              <a:buSzTx/>
            </a:pPr>
            <a:r>
              <a:rPr lang="zh-CN" altLang="en-US" sz="2000" b="1" dirty="0">
                <a:solidFill>
                  <a:srgbClr val="C00000"/>
                </a:solidFill>
                <a:latin typeface="+mn-lt"/>
                <a:ea typeface="宋体" panose="02010600030101010101" pitchFamily="2" charset="-122"/>
                <a:cs typeface="Arial" panose="020B0604020202020204" pitchFamily="34" charset="0"/>
              </a:rPr>
              <a:t>201</a:t>
            </a:r>
            <a:r>
              <a:rPr lang="en-US" altLang="zh-CN" sz="2000" b="1" dirty="0">
                <a:solidFill>
                  <a:srgbClr val="C00000"/>
                </a:solidFill>
                <a:latin typeface="+mn-lt"/>
                <a:ea typeface="宋体" panose="02010600030101010101" pitchFamily="2" charset="-122"/>
                <a:cs typeface="Arial" panose="020B0604020202020204" pitchFamily="34" charset="0"/>
              </a:rPr>
              <a:t>8</a:t>
            </a:r>
            <a:r>
              <a:rPr lang="zh-CN" altLang="en-US" sz="2000" b="1" dirty="0">
                <a:solidFill>
                  <a:srgbClr val="C00000"/>
                </a:solidFill>
                <a:latin typeface="+mn-lt"/>
                <a:ea typeface="宋体" panose="02010600030101010101" pitchFamily="2" charset="-122"/>
                <a:cs typeface="Arial" panose="020B0604020202020204" pitchFamily="34" charset="0"/>
              </a:rPr>
              <a:t>年</a:t>
            </a:r>
            <a:r>
              <a:rPr lang="en-US" altLang="zh-CN" sz="2000" b="1" dirty="0">
                <a:solidFill>
                  <a:srgbClr val="C00000"/>
                </a:solidFill>
                <a:latin typeface="+mn-lt"/>
                <a:ea typeface="宋体" panose="02010600030101010101" pitchFamily="2" charset="-122"/>
                <a:cs typeface="Arial" panose="020B0604020202020204" pitchFamily="34" charset="0"/>
              </a:rPr>
              <a:t>4</a:t>
            </a:r>
            <a:r>
              <a:rPr lang="zh-CN" altLang="en-US" sz="2000" b="1" dirty="0">
                <a:solidFill>
                  <a:srgbClr val="C00000"/>
                </a:solidFill>
                <a:latin typeface="+mn-lt"/>
                <a:ea typeface="宋体" panose="02010600030101010101" pitchFamily="2" charset="-122"/>
                <a:cs typeface="Arial" panose="020B0604020202020204" pitchFamily="34" charset="0"/>
              </a:rPr>
              <a:t>月我院获</a:t>
            </a:r>
            <a:r>
              <a:rPr lang="zh-CN" altLang="en-US" sz="2000" b="1" dirty="0">
                <a:solidFill>
                  <a:srgbClr val="FF0000"/>
                </a:solidFill>
                <a:latin typeface="+mn-lt"/>
                <a:ea typeface="宋体" panose="02010600030101010101" pitchFamily="2" charset="-122"/>
                <a:cs typeface="Arial" panose="020B0604020202020204" pitchFamily="34" charset="0"/>
              </a:rPr>
              <a:t>全国首批</a:t>
            </a:r>
            <a:endParaRPr lang="zh-CN" altLang="en-US" sz="2000" b="1" dirty="0">
              <a:solidFill>
                <a:srgbClr val="C00000"/>
              </a:solidFill>
              <a:latin typeface="+mn-lt"/>
              <a:ea typeface="宋体" panose="02010600030101010101" pitchFamily="2" charset="-122"/>
              <a:cs typeface="Arial" panose="020B0604020202020204" pitchFamily="34" charset="0"/>
            </a:endParaRPr>
          </a:p>
          <a:p>
            <a:pPr algn="ctr" eaLnBrk="0" hangingPunct="0">
              <a:lnSpc>
                <a:spcPct val="100000"/>
              </a:lnSpc>
              <a:spcBef>
                <a:spcPct val="20000"/>
              </a:spcBef>
              <a:buClr>
                <a:schemeClr val="hlink"/>
              </a:buClr>
              <a:buSzTx/>
            </a:pPr>
            <a:r>
              <a:rPr lang="zh-CN" altLang="en-US" sz="2000" b="1" dirty="0">
                <a:solidFill>
                  <a:srgbClr val="C00000"/>
                </a:solidFill>
                <a:latin typeface="+mn-lt"/>
                <a:ea typeface="宋体" panose="02010600030101010101" pitchFamily="2" charset="-122"/>
                <a:cs typeface="Arial" panose="020B0604020202020204" pitchFamily="34" charset="0"/>
              </a:rPr>
              <a:t>“老年友善医院”</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标题 1"/>
          <p:cNvSpPr>
            <a:spLocks noGrp="1"/>
          </p:cNvSpPr>
          <p:nvPr>
            <p:ph type="title"/>
          </p:nvPr>
        </p:nvSpPr>
        <p:spPr>
          <a:xfrm>
            <a:off x="441325" y="1005840"/>
            <a:ext cx="7531100" cy="477520"/>
          </a:xfrm>
        </p:spPr>
        <p:txBody>
          <a:bodyPr vert="horz" wrap="square" lIns="91440" tIns="45720" rIns="91440" bIns="45720" anchor="ctr" anchorCtr="0">
            <a:normAutofit fontScale="90000"/>
          </a:bodyPr>
          <a:lstStyle/>
          <a:p>
            <a:r>
              <a:rPr lang="zh-CN" altLang="en-US" sz="3200" b="1" dirty="0">
                <a:solidFill>
                  <a:srgbClr val="C00000"/>
                </a:solidFill>
                <a:latin typeface="楷体" panose="02010609060101010101" charset="-122"/>
                <a:ea typeface="楷体" panose="02010609060101010101" charset="-122"/>
              </a:rPr>
              <a:t>三、养老护理员培训与管理中心</a:t>
            </a:r>
            <a:r>
              <a:rPr lang="en-US" altLang="zh-CN" sz="3200" b="1" dirty="0">
                <a:solidFill>
                  <a:srgbClr val="C00000"/>
                </a:solidFill>
                <a:latin typeface="楷体" panose="02010609060101010101" charset="-122"/>
                <a:ea typeface="楷体" panose="02010609060101010101" charset="-122"/>
              </a:rPr>
              <a:t>-</a:t>
            </a:r>
            <a:r>
              <a:rPr lang="zh-CN" altLang="en-US" sz="3200" b="1" dirty="0">
                <a:solidFill>
                  <a:srgbClr val="C00000"/>
                </a:solidFill>
                <a:latin typeface="楷体" panose="02010609060101010101" charset="-122"/>
                <a:ea typeface="楷体" panose="02010609060101010101" charset="-122"/>
              </a:rPr>
              <a:t>培训基地</a:t>
            </a:r>
          </a:p>
        </p:txBody>
      </p:sp>
      <p:sp>
        <p:nvSpPr>
          <p:cNvPr id="113665" name="矩形 4"/>
          <p:cNvSpPr/>
          <p:nvPr/>
        </p:nvSpPr>
        <p:spPr>
          <a:xfrm>
            <a:off x="441325" y="1392555"/>
            <a:ext cx="8327390" cy="2861310"/>
          </a:xfrm>
          <a:prstGeom prst="rect">
            <a:avLst/>
          </a:prstGeom>
          <a:noFill/>
          <a:ln w="9525">
            <a:noFill/>
          </a:ln>
        </p:spPr>
        <p:txBody>
          <a:bodyPr wrap="square" anchor="t">
            <a:spAutoFit/>
            <a:scene3d>
              <a:camera prst="orthographicFront"/>
              <a:lightRig rig="threePt" dir="t"/>
            </a:scene3d>
          </a:bodyPr>
          <a:lstStyle/>
          <a:p>
            <a:pPr fontAlgn="base"/>
            <a:r>
              <a:rPr lang="zh-CN" altLang="zh-CN" sz="2000" strike="noStrike"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承担</a:t>
            </a:r>
            <a:r>
              <a:rPr lang="zh-CN" altLang="en-US" sz="2000" strike="noStrike"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 养老护理员</a:t>
            </a:r>
            <a:r>
              <a:rPr lang="zh-CN" altLang="zh-CN" sz="2000" strike="noStrike"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培训</a:t>
            </a:r>
            <a:endParaRPr lang="en-US" altLang="zh-CN" sz="2000" strike="noStrike"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a:p>
            <a:pPr fontAlgn="base"/>
            <a:r>
              <a:rPr lang="zh-CN" altLang="zh-CN" sz="2000" strike="noStrike"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培养</a:t>
            </a:r>
            <a:r>
              <a:rPr lang="en-US" altLang="zh-CN" sz="2000" strike="noStrike"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  </a:t>
            </a:r>
            <a:r>
              <a:rPr lang="zh-CN" altLang="zh-CN" sz="2000" strike="noStrike"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养老护理员考评员</a:t>
            </a:r>
            <a:r>
              <a:rPr lang="en-US" altLang="zh-CN" sz="2000" strike="noStrike"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6</a:t>
            </a:r>
            <a:r>
              <a:rPr lang="zh-CN" altLang="en-US" sz="2000" strike="noStrike"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名、全国老年照护培训师</a:t>
            </a:r>
            <a:r>
              <a:rPr lang="en-US" altLang="zh-CN" sz="2000" strike="noStrike"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4</a:t>
            </a:r>
            <a:r>
              <a:rPr lang="zh-CN" altLang="en-US" sz="2000" strike="noStrike"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名</a:t>
            </a:r>
            <a:endParaRPr lang="en-US" altLang="zh-CN" sz="2000" strike="noStrike"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a:p>
            <a:pPr fontAlgn="base"/>
            <a:r>
              <a:rPr lang="zh-CN" altLang="zh-CN" sz="2000" strike="noStrike"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培训</a:t>
            </a:r>
            <a:r>
              <a:rPr lang="en-US" altLang="zh-CN" sz="2000" strike="noStrike"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  </a:t>
            </a:r>
            <a:r>
              <a:rPr lang="zh-CN" altLang="en-US" sz="2000" strike="noStrike"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共培训</a:t>
            </a:r>
            <a:r>
              <a:rPr lang="en-US" altLang="zh-CN" sz="2000" strike="noStrike"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505</a:t>
            </a:r>
            <a:r>
              <a:rPr lang="zh-CN" altLang="en-US" sz="2000" strike="noStrike"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名养老护理员，</a:t>
            </a:r>
            <a:r>
              <a:rPr lang="zh-CN" altLang="zh-CN" sz="2000" strike="noStrike"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取得了人社部养老护理员资格证</a:t>
            </a:r>
            <a:endParaRPr lang="en-US" altLang="zh-CN" sz="2000" strike="noStrike"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a:p>
            <a:pPr fontAlgn="base"/>
            <a:r>
              <a:rPr lang="zh-CN" altLang="zh-CN" sz="2000" strike="noStrike"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辐射</a:t>
            </a:r>
            <a:r>
              <a:rPr lang="zh-CN" altLang="en-US" sz="2000" strike="noStrike"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 昆明、</a:t>
            </a:r>
            <a:r>
              <a:rPr lang="zh-CN" altLang="zh-CN" sz="2000" strike="noStrike"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华宁、临沧、罗平、怒江等地</a:t>
            </a:r>
            <a:endParaRPr lang="en-US" altLang="zh-CN" sz="2000" strike="noStrike"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a:p>
            <a:pPr fontAlgn="base"/>
            <a:r>
              <a:rPr lang="zh-CN" altLang="en-US" sz="2000" strike="noStrike"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获奖：</a:t>
            </a:r>
            <a:r>
              <a:rPr lang="zh-CN" altLang="zh-CN" sz="2000" strike="noStrike"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“技术能手”，“优秀组织奖”</a:t>
            </a:r>
            <a:r>
              <a:rPr lang="zh-CN" altLang="en-US" sz="2000" strike="noStrike"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a:t>
            </a:r>
            <a:r>
              <a:rPr lang="zh-CN" altLang="zh-CN" sz="2000" strike="noStrike"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技能竞赛决赛</a:t>
            </a:r>
            <a:r>
              <a:rPr lang="zh-CN" altLang="en-US" sz="2000" strike="noStrike"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三等奖”</a:t>
            </a:r>
          </a:p>
          <a:p>
            <a:pPr fontAlgn="base"/>
            <a:r>
              <a:rPr lang="zh-CN" altLang="en-US" sz="2000" strike="noStrike"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取得：</a:t>
            </a:r>
            <a:r>
              <a:rPr lang="en-US" altLang="zh-CN" sz="2000" strike="noStrike" kern="100" noProof="0" dirty="0">
                <a:solidFill>
                  <a:schemeClr val="tx1"/>
                </a:solidFill>
                <a:effectLst>
                  <a:outerShdw blurRad="38100" dist="19050" dir="2700000" algn="tl" rotWithShape="0">
                    <a:schemeClr val="dk1">
                      <a:alpha val="40000"/>
                    </a:schemeClr>
                  </a:outerShdw>
                </a:effectLst>
                <a:uLnTx/>
                <a:uFillTx/>
                <a:latin typeface="楷体" panose="02010609060101010101" charset="-122"/>
                <a:ea typeface="楷体" panose="02010609060101010101" charset="-122"/>
                <a:cs typeface="楷体" panose="02010609060101010101" charset="-122"/>
                <a:sym typeface="+mn-ea"/>
              </a:rPr>
              <a:t>2018</a:t>
            </a:r>
            <a:r>
              <a:rPr lang="zh-CN" altLang="zh-CN" sz="2000" strike="noStrike" kern="100" noProof="0" dirty="0">
                <a:solidFill>
                  <a:schemeClr val="tx1"/>
                </a:solidFill>
                <a:effectLst>
                  <a:outerShdw blurRad="38100" dist="19050" dir="2700000" algn="tl" rotWithShape="0">
                    <a:schemeClr val="dk1">
                      <a:alpha val="40000"/>
                    </a:schemeClr>
                  </a:outerShdw>
                </a:effectLst>
                <a:uLnTx/>
                <a:uFillTx/>
                <a:latin typeface="楷体" panose="02010609060101010101" charset="-122"/>
                <a:ea typeface="楷体" panose="02010609060101010101" charset="-122"/>
                <a:cs typeface="楷体" panose="02010609060101010101" charset="-122"/>
                <a:sym typeface="+mn-ea"/>
              </a:rPr>
              <a:t>年</a:t>
            </a:r>
            <a:r>
              <a:rPr lang="en-US" altLang="zh-CN" sz="2000" strike="noStrike" kern="100" noProof="0" dirty="0">
                <a:solidFill>
                  <a:schemeClr val="tx1"/>
                </a:solidFill>
                <a:effectLst>
                  <a:outerShdw blurRad="38100" dist="19050" dir="2700000" algn="tl" rotWithShape="0">
                    <a:schemeClr val="dk1">
                      <a:alpha val="40000"/>
                    </a:schemeClr>
                  </a:outerShdw>
                </a:effectLst>
                <a:uLnTx/>
                <a:uFillTx/>
                <a:latin typeface="楷体" panose="02010609060101010101" charset="-122"/>
                <a:ea typeface="楷体" panose="02010609060101010101" charset="-122"/>
                <a:cs typeface="楷体" panose="02010609060101010101" charset="-122"/>
                <a:sym typeface="+mn-ea"/>
              </a:rPr>
              <a:t>4</a:t>
            </a:r>
            <a:r>
              <a:rPr lang="zh-CN" altLang="zh-CN" sz="2000" strike="noStrike" kern="100" noProof="0" dirty="0">
                <a:solidFill>
                  <a:schemeClr val="tx1"/>
                </a:solidFill>
                <a:effectLst>
                  <a:outerShdw blurRad="38100" dist="19050" dir="2700000" algn="tl" rotWithShape="0">
                    <a:schemeClr val="dk1">
                      <a:alpha val="40000"/>
                    </a:schemeClr>
                  </a:outerShdw>
                </a:effectLst>
                <a:uLnTx/>
                <a:uFillTx/>
                <a:latin typeface="楷体" panose="02010609060101010101" charset="-122"/>
                <a:ea typeface="楷体" panose="02010609060101010101" charset="-122"/>
                <a:cs typeface="楷体" panose="02010609060101010101" charset="-122"/>
                <a:sym typeface="+mn-ea"/>
              </a:rPr>
              <a:t>月我院取得“中国老年医疗照护培训基地”</a:t>
            </a:r>
            <a:endParaRPr lang="zh-CN" altLang="en-US" sz="2000" strike="noStrike"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a:p>
            <a:pPr fontAlgn="base"/>
            <a:r>
              <a:rPr lang="zh-CN" altLang="en-US" sz="2000" strike="noStrike"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成立：</a:t>
            </a:r>
            <a:r>
              <a:rPr lang="en-US" altLang="zh-CN" sz="2000" strike="noStrike"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2019</a:t>
            </a:r>
            <a:r>
              <a:rPr lang="zh-CN" altLang="en-US" sz="2000" strike="noStrike"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年</a:t>
            </a:r>
            <a:r>
              <a:rPr lang="en-US" altLang="zh-CN" sz="2000" strike="noStrike"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7</a:t>
            </a:r>
            <a:r>
              <a:rPr lang="zh-CN" altLang="en-US" sz="2000" strike="noStrike"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月</a:t>
            </a:r>
            <a:r>
              <a:rPr lang="zh-CN" altLang="zh-CN" sz="2000" strike="noStrike" kern="100" noProof="0" dirty="0">
                <a:solidFill>
                  <a:schemeClr val="tx1"/>
                </a:solidFill>
                <a:effectLst>
                  <a:outerShdw blurRad="38100" dist="19050" dir="2700000" algn="tl" rotWithShape="0">
                    <a:schemeClr val="dk1">
                      <a:alpha val="40000"/>
                    </a:schemeClr>
                  </a:outerShdw>
                </a:effectLst>
                <a:uLnTx/>
                <a:uFillTx/>
                <a:latin typeface="楷体" panose="02010609060101010101" charset="-122"/>
                <a:ea typeface="楷体" panose="02010609060101010101" charset="-122"/>
                <a:cs typeface="楷体" panose="02010609060101010101" charset="-122"/>
                <a:sym typeface="+mn-ea"/>
              </a:rPr>
              <a:t>成立了护工培训与管理中心；</a:t>
            </a:r>
          </a:p>
          <a:p>
            <a:pPr fontAlgn="base"/>
            <a:r>
              <a:rPr lang="zh-CN" altLang="zh-CN" sz="2000" strike="noStrike" kern="100" noProof="0" dirty="0">
                <a:solidFill>
                  <a:schemeClr val="tx1"/>
                </a:solidFill>
                <a:effectLst>
                  <a:outerShdw blurRad="38100" dist="19050" dir="2700000" algn="tl" rotWithShape="0">
                    <a:schemeClr val="dk1">
                      <a:alpha val="40000"/>
                    </a:schemeClr>
                  </a:outerShdw>
                </a:effectLst>
                <a:uLnTx/>
                <a:uFillTx/>
                <a:latin typeface="楷体" panose="02010609060101010101" charset="-122"/>
                <a:ea typeface="楷体" panose="02010609060101010101" charset="-122"/>
                <a:cs typeface="楷体" panose="02010609060101010101" charset="-122"/>
                <a:sym typeface="+mn-ea"/>
              </a:rPr>
              <a:t>      </a:t>
            </a:r>
            <a:r>
              <a:rPr lang="en-US" altLang="zh-CN" sz="2000" strike="noStrike" kern="100" noProof="0" dirty="0">
                <a:solidFill>
                  <a:schemeClr val="tx1"/>
                </a:solidFill>
                <a:effectLst>
                  <a:outerShdw blurRad="38100" dist="19050" dir="2700000" algn="tl" rotWithShape="0">
                    <a:schemeClr val="dk1">
                      <a:alpha val="40000"/>
                    </a:schemeClr>
                  </a:outerShdw>
                </a:effectLst>
                <a:uLnTx/>
                <a:uFillTx/>
                <a:latin typeface="楷体" panose="02010609060101010101" charset="-122"/>
                <a:ea typeface="楷体" panose="02010609060101010101" charset="-122"/>
                <a:cs typeface="楷体" panose="02010609060101010101" charset="-122"/>
                <a:sym typeface="+mn-ea"/>
              </a:rPr>
              <a:t>2019</a:t>
            </a:r>
            <a:r>
              <a:rPr lang="zh-CN" altLang="zh-CN" sz="2000" strike="noStrike" kern="100" noProof="0" dirty="0">
                <a:solidFill>
                  <a:schemeClr val="tx1"/>
                </a:solidFill>
                <a:effectLst>
                  <a:outerShdw blurRad="38100" dist="19050" dir="2700000" algn="tl" rotWithShape="0">
                    <a:schemeClr val="dk1">
                      <a:alpha val="40000"/>
                    </a:schemeClr>
                  </a:outerShdw>
                </a:effectLst>
                <a:uLnTx/>
                <a:uFillTx/>
                <a:latin typeface="楷体" panose="02010609060101010101" charset="-122"/>
                <a:ea typeface="楷体" panose="02010609060101010101" charset="-122"/>
                <a:cs typeface="楷体" panose="02010609060101010101" charset="-122"/>
                <a:sym typeface="+mn-ea"/>
              </a:rPr>
              <a:t>年</a:t>
            </a:r>
            <a:r>
              <a:rPr lang="en-US" altLang="zh-CN" sz="2000" strike="noStrike" kern="100" noProof="0" dirty="0">
                <a:solidFill>
                  <a:schemeClr val="tx1"/>
                </a:solidFill>
                <a:effectLst>
                  <a:outerShdw blurRad="38100" dist="19050" dir="2700000" algn="tl" rotWithShape="0">
                    <a:schemeClr val="dk1">
                      <a:alpha val="40000"/>
                    </a:schemeClr>
                  </a:outerShdw>
                </a:effectLst>
                <a:uLnTx/>
                <a:uFillTx/>
                <a:latin typeface="楷体" panose="02010609060101010101" charset="-122"/>
                <a:ea typeface="楷体" panose="02010609060101010101" charset="-122"/>
                <a:cs typeface="楷体" panose="02010609060101010101" charset="-122"/>
                <a:sym typeface="+mn-ea"/>
              </a:rPr>
              <a:t>12</a:t>
            </a:r>
            <a:r>
              <a:rPr lang="zh-CN" altLang="zh-CN" sz="2000" strike="noStrike" kern="100" noProof="0" dirty="0">
                <a:solidFill>
                  <a:schemeClr val="tx1"/>
                </a:solidFill>
                <a:effectLst>
                  <a:outerShdw blurRad="38100" dist="19050" dir="2700000" algn="tl" rotWithShape="0">
                    <a:schemeClr val="dk1">
                      <a:alpha val="40000"/>
                    </a:schemeClr>
                  </a:outerShdw>
                </a:effectLst>
                <a:uLnTx/>
                <a:uFillTx/>
                <a:latin typeface="楷体" panose="02010609060101010101" charset="-122"/>
                <a:ea typeface="楷体" panose="02010609060101010101" charset="-122"/>
                <a:cs typeface="楷体" panose="02010609060101010101" charset="-122"/>
                <a:sym typeface="+mn-ea"/>
              </a:rPr>
              <a:t>月成立昆明市医养协会养老护理员管理专业委员会</a:t>
            </a:r>
          </a:p>
          <a:p>
            <a:pPr fontAlgn="base"/>
            <a:r>
              <a:rPr lang="zh-CN" altLang="en-US" sz="2000" b="1" dirty="0">
                <a:solidFill>
                  <a:srgbClr val="C00000"/>
                </a:solidFill>
                <a:latin typeface="楷体" panose="02010609060101010101" charset="-122"/>
                <a:ea typeface="楷体" panose="02010609060101010101" charset="-122"/>
                <a:sym typeface="+mn-ea"/>
              </a:rPr>
              <a:t>创新管理方式：探索护士与陪护公司协同管理护工的老年服务模式</a:t>
            </a:r>
            <a:endParaRPr lang="zh-CN" altLang="zh-CN" sz="1600" strike="noStrike" kern="100" noProof="0" dirty="0">
              <a:solidFill>
                <a:schemeClr val="tx1"/>
              </a:solidFill>
              <a:effectLst>
                <a:outerShdw blurRad="38100" dist="19050" dir="2700000" algn="tl" rotWithShape="0">
                  <a:schemeClr val="dk1">
                    <a:alpha val="40000"/>
                  </a:schemeClr>
                </a:outerShdw>
              </a:effectLst>
              <a:uLnTx/>
              <a:uFillTx/>
              <a:latin typeface="楷体" panose="02010609060101010101" charset="-122"/>
              <a:ea typeface="楷体" panose="02010609060101010101" charset="-122"/>
              <a:cs typeface="楷体" panose="02010609060101010101" charset="-122"/>
              <a:sym typeface="+mn-ea"/>
            </a:endParaRPr>
          </a:p>
        </p:txBody>
      </p:sp>
      <p:sp>
        <p:nvSpPr>
          <p:cNvPr id="3" name="矩形 2"/>
          <p:cNvSpPr/>
          <p:nvPr/>
        </p:nvSpPr>
        <p:spPr>
          <a:xfrm>
            <a:off x="9102567" y="5680075"/>
            <a:ext cx="2214880" cy="337185"/>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ts val="0"/>
              </a:spcAft>
              <a:buClrTx/>
              <a:buSzTx/>
              <a:buFont typeface="Arial" panose="020B0604020202020204" pitchFamily="34" charset="0"/>
              <a:buNone/>
              <a:defRPr/>
            </a:pPr>
            <a:r>
              <a:rPr kumimoji="0" lang="zh-CN" altLang="zh-CN" sz="1600"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ea typeface="宋体" panose="02010600030101010101" pitchFamily="2" charset="-122"/>
                <a:cs typeface="+mn-cs"/>
                <a:sym typeface="+mn-ea"/>
              </a:rPr>
              <a:t>国家级老年照护培训师</a:t>
            </a:r>
          </a:p>
        </p:txBody>
      </p:sp>
      <p:pic>
        <p:nvPicPr>
          <p:cNvPr id="5" name="图片 8" descr="df4f441b16c2d6a16a5b0a750c10d0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43900" y="1609725"/>
            <a:ext cx="3618230" cy="2109470"/>
          </a:xfrm>
          <a:prstGeom prst="rect">
            <a:avLst/>
          </a:prstGeom>
          <a:noFill/>
          <a:ln w="9525">
            <a:noFill/>
          </a:ln>
        </p:spPr>
      </p:pic>
      <p:pic>
        <p:nvPicPr>
          <p:cNvPr id="6" name="图片 6"/>
          <p:cNvPicPr>
            <a:picLocks noChangeAspect="1"/>
          </p:cNvPicPr>
          <p:nvPr/>
        </p:nvPicPr>
        <p:blipFill>
          <a:blip r:embed="rId3"/>
          <a:stretch>
            <a:fillRect/>
          </a:stretch>
        </p:blipFill>
        <p:spPr>
          <a:xfrm>
            <a:off x="8343900" y="3792220"/>
            <a:ext cx="3618230" cy="1814830"/>
          </a:xfrm>
          <a:prstGeom prst="rect">
            <a:avLst/>
          </a:prstGeom>
          <a:noFill/>
          <a:ln w="9525">
            <a:noFill/>
          </a:ln>
        </p:spPr>
      </p:pic>
      <p:pic>
        <p:nvPicPr>
          <p:cNvPr id="126984" name="Picture 12" descr="呼吸培训照片 00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6425" y="4253865"/>
            <a:ext cx="1459230" cy="1705610"/>
          </a:xfrm>
          <a:prstGeom prst="rect">
            <a:avLst/>
          </a:prstGeom>
          <a:noFill/>
          <a:ln w="9525">
            <a:noFill/>
          </a:ln>
        </p:spPr>
      </p:pic>
      <p:pic>
        <p:nvPicPr>
          <p:cNvPr id="126980" name="Picture 9" descr="呼吸培训照片 013_2345看图王"/>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42870" y="4253865"/>
            <a:ext cx="1543050" cy="1705610"/>
          </a:xfrm>
          <a:prstGeom prst="rect">
            <a:avLst/>
          </a:prstGeom>
          <a:noFill/>
          <a:ln w="9525">
            <a:noFill/>
          </a:ln>
        </p:spPr>
      </p:pic>
      <p:pic>
        <p:nvPicPr>
          <p:cNvPr id="126986" name="Picture 13" descr="呼吸培训照片 017"/>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4629785" y="4253865"/>
            <a:ext cx="1607820" cy="1705610"/>
          </a:xfrm>
          <a:prstGeom prst="rect">
            <a:avLst/>
          </a:prstGeom>
          <a:noFill/>
          <a:ln w="9525">
            <a:noFill/>
          </a:ln>
        </p:spPr>
      </p:pic>
      <p:pic>
        <p:nvPicPr>
          <p:cNvPr id="126982" name="Picture 10" descr="呼吸培训照片 0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38595" y="4253865"/>
            <a:ext cx="1433830" cy="1705610"/>
          </a:xfrm>
          <a:prstGeom prst="rect">
            <a:avLst/>
          </a:prstGeom>
          <a:noFill/>
          <a:ln w="9525">
            <a:noFill/>
          </a:ln>
        </p:spPr>
      </p:pic>
      <p:sp>
        <p:nvSpPr>
          <p:cNvPr id="10" name="矩形 9"/>
          <p:cNvSpPr/>
          <p:nvPr/>
        </p:nvSpPr>
        <p:spPr>
          <a:xfrm>
            <a:off x="528955" y="5959475"/>
            <a:ext cx="1605280" cy="33718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1600" i="0" u="none" strike="noStrike" kern="100" cap="none" spc="0" normalizeH="0" baseline="0" noProof="0" dirty="0">
                <a:effectLst>
                  <a:outerShdw blurRad="38100" dist="19050" dir="2700000" algn="tl" rotWithShape="0">
                    <a:schemeClr val="dk1">
                      <a:alpha val="40000"/>
                    </a:schemeClr>
                  </a:outerShdw>
                </a:effectLst>
                <a:uLnTx/>
                <a:uFillTx/>
                <a:latin typeface="Times New Roman" panose="02020603050405020304" pitchFamily="18" charset="0"/>
                <a:ea typeface="宋体" panose="02010600030101010101" pitchFamily="2" charset="-122"/>
                <a:cs typeface="+mn-cs"/>
                <a:sym typeface="+mn-ea"/>
              </a:rPr>
              <a:t>高级考评员证书</a:t>
            </a:r>
          </a:p>
        </p:txBody>
      </p:sp>
      <p:sp>
        <p:nvSpPr>
          <p:cNvPr id="8" name="矩形 7"/>
          <p:cNvSpPr/>
          <p:nvPr/>
        </p:nvSpPr>
        <p:spPr>
          <a:xfrm>
            <a:off x="2709545" y="5959475"/>
            <a:ext cx="1402080" cy="33718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1600" i="0" u="none" strike="noStrike" kern="100" cap="none" spc="0" normalizeH="0" baseline="0" noProof="0" dirty="0">
                <a:effectLst>
                  <a:outerShdw blurRad="38100" dist="19050" dir="2700000" algn="tl" rotWithShape="0">
                    <a:schemeClr val="dk1">
                      <a:alpha val="40000"/>
                    </a:schemeClr>
                  </a:outerShdw>
                </a:effectLst>
                <a:uLnTx/>
                <a:uFillTx/>
                <a:latin typeface="Times New Roman" panose="02020603050405020304" pitchFamily="18" charset="0"/>
                <a:ea typeface="宋体" panose="02010600030101010101" pitchFamily="2" charset="-122"/>
                <a:sym typeface="+mn-ea"/>
              </a:rPr>
              <a:t>培训合格证书</a:t>
            </a:r>
            <a:endParaRPr kumimoji="0" lang="zh-CN" altLang="zh-CN" sz="1600" i="0" u="none" strike="noStrike" kern="100" cap="none" spc="0" normalizeH="0" baseline="0" noProof="0" dirty="0">
              <a:effectLst>
                <a:outerShdw blurRad="38100" dist="19050" dir="2700000" algn="tl" rotWithShape="0">
                  <a:schemeClr val="dk1">
                    <a:alpha val="40000"/>
                  </a:schemeClr>
                </a:outerShdw>
              </a:effectLst>
              <a:uLnTx/>
              <a:uFillTx/>
              <a:latin typeface="Times New Roman" panose="02020603050405020304" pitchFamily="18" charset="0"/>
              <a:ea typeface="宋体" panose="02010600030101010101" pitchFamily="2" charset="-122"/>
              <a:cs typeface="+mn-cs"/>
              <a:sym typeface="+mn-ea"/>
            </a:endParaRPr>
          </a:p>
        </p:txBody>
      </p:sp>
      <p:sp>
        <p:nvSpPr>
          <p:cNvPr id="11" name="矩形 10"/>
          <p:cNvSpPr/>
          <p:nvPr/>
        </p:nvSpPr>
        <p:spPr>
          <a:xfrm>
            <a:off x="4629785" y="5956935"/>
            <a:ext cx="3340735" cy="33718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0" i="0" u="none" strike="noStrike" kern="100" cap="none" spc="0" normalizeH="0" baseline="0" noProof="0" dirty="0">
                <a:ln>
                  <a:noFill/>
                </a:ln>
                <a:solidFill>
                  <a:schemeClr val="accent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a:t>
            </a:r>
            <a:r>
              <a:rPr kumimoji="0" lang="zh-CN" altLang="zh-CN" sz="1600" i="0" u="none" strike="noStrike" kern="100" cap="none" spc="0" normalizeH="0" baseline="0" noProof="0" dirty="0">
                <a:effectLst>
                  <a:outerShdw blurRad="38100" dist="19050" dir="2700000" algn="tl" rotWithShape="0">
                    <a:schemeClr val="dk1">
                      <a:alpha val="40000"/>
                    </a:schemeClr>
                  </a:outerShdw>
                </a:effectLst>
                <a:uLnTx/>
                <a:uFillTx/>
                <a:latin typeface="Times New Roman" panose="02020603050405020304" pitchFamily="18" charset="0"/>
                <a:ea typeface="宋体" panose="02010600030101010101" pitchFamily="2" charset="-122"/>
                <a:sym typeface="+mn-ea"/>
              </a:rPr>
              <a:t>医院技能操作与质量监管评价标准</a:t>
            </a:r>
            <a:endParaRPr kumimoji="0" lang="zh-CN" altLang="zh-CN" sz="1600" i="0" u="none" strike="noStrike" kern="100" cap="none" spc="0" normalizeH="0" baseline="0" noProof="0" dirty="0">
              <a:effectLst>
                <a:outerShdw blurRad="38100" dist="19050" dir="2700000" algn="tl" rotWithShape="0">
                  <a:schemeClr val="dk1">
                    <a:alpha val="40000"/>
                  </a:schemeClr>
                </a:outerShdw>
              </a:effectLst>
              <a:uLnTx/>
              <a:uFillTx/>
              <a:latin typeface="Times New Roman" panose="02020603050405020304" pitchFamily="18" charset="0"/>
              <a:ea typeface="宋体" panose="02010600030101010101" pitchFamily="2" charset="-122"/>
              <a:cs typeface="+mn-cs"/>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3"/>
          <p:cNvSpPr/>
          <p:nvPr/>
        </p:nvSpPr>
        <p:spPr>
          <a:xfrm>
            <a:off x="203200" y="1344295"/>
            <a:ext cx="3258185" cy="5327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zh-CN" altLang="en-US"/>
          </a:p>
        </p:txBody>
      </p:sp>
      <p:sp>
        <p:nvSpPr>
          <p:cNvPr id="3" name="TextBox 6"/>
          <p:cNvSpPr/>
          <p:nvPr/>
        </p:nvSpPr>
        <p:spPr>
          <a:xfrm>
            <a:off x="387985" y="1235710"/>
            <a:ext cx="6538595" cy="393700"/>
          </a:xfrm>
          <a:prstGeom prst="rect">
            <a:avLst/>
          </a:prstGeom>
          <a:noFill/>
          <a:ln w="9525">
            <a:noFill/>
          </a:ln>
          <a:extLst>
            <a:ext uri="{909E8E84-426E-40DD-AFC4-6F175D3DCCD1}">
              <a14:hiddenFill xmlns:a14="http://schemas.microsoft.com/office/drawing/2010/main">
                <a:solidFill>
                  <a:schemeClr val="bg1"/>
                </a:solidFill>
              </a14:hiddenFill>
            </a:ext>
          </a:extLst>
        </p:spPr>
        <p:txBody>
          <a:bodyPr wrap="square" lIns="87261" tIns="43631" rIns="87261" bIns="43631" anchor="ctr" anchorCtr="1">
            <a:spAutoFit/>
          </a:bodyPr>
          <a:lstStyle/>
          <a:p>
            <a:pPr marL="342900" indent="-342900" algn="ctr" eaLnBrk="0" hangingPunct="0">
              <a:lnSpc>
                <a:spcPct val="100000"/>
              </a:lnSpc>
              <a:spcBef>
                <a:spcPct val="20000"/>
              </a:spcBef>
              <a:buClr>
                <a:schemeClr val="hlink"/>
              </a:buClr>
              <a:buSzTx/>
              <a:buFont typeface="Arial" panose="020B0604020202020204" pitchFamily="34" charset="0"/>
              <a:buChar char="•"/>
            </a:pPr>
            <a:r>
              <a:rPr lang="zh-CN" altLang="en-US" sz="2000" b="1" dirty="0">
                <a:solidFill>
                  <a:srgbClr val="C00000"/>
                </a:solidFill>
                <a:effectLst>
                  <a:outerShdw blurRad="38100" dist="19050" dir="2700000" algn="tl" rotWithShape="0">
                    <a:schemeClr val="dk1">
                      <a:alpha val="40000"/>
                    </a:schemeClr>
                  </a:outerShdw>
                </a:effectLst>
                <a:latin typeface="+mn-lt"/>
                <a:ea typeface="宋体" panose="02010600030101010101" pitchFamily="2" charset="-122"/>
                <a:cs typeface="Arial" panose="020B0604020202020204" pitchFamily="34" charset="0"/>
              </a:rPr>
              <a:t>2019年9月我院成立了“养老护理员培训与管理中心”</a:t>
            </a:r>
          </a:p>
        </p:txBody>
      </p:sp>
      <p:pic>
        <p:nvPicPr>
          <p:cNvPr id="128006" name="图片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36130" y="1344295"/>
            <a:ext cx="4502785" cy="4789170"/>
          </a:xfrm>
          <a:prstGeom prst="rect">
            <a:avLst/>
          </a:prstGeom>
          <a:noFill/>
          <a:ln w="9525">
            <a:noFill/>
          </a:ln>
        </p:spPr>
      </p:pic>
      <p:pic>
        <p:nvPicPr>
          <p:cNvPr id="128002" name="Picture 8" descr="IMG2019101610394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19785" y="1629410"/>
            <a:ext cx="2501900" cy="2317115"/>
          </a:xfrm>
          <a:prstGeom prst="rect">
            <a:avLst/>
          </a:prstGeom>
          <a:noFill/>
          <a:ln w="9525">
            <a:noFill/>
          </a:ln>
        </p:spPr>
      </p:pic>
      <p:pic>
        <p:nvPicPr>
          <p:cNvPr id="128005" name="图片 13" descr="G:\护工照片2019、10、14导\IMG20191015191716.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19150" y="4092575"/>
            <a:ext cx="2502535" cy="2263140"/>
          </a:xfrm>
          <a:prstGeom prst="rect">
            <a:avLst/>
          </a:prstGeom>
          <a:noFill/>
          <a:ln w="9525">
            <a:noFill/>
          </a:ln>
        </p:spPr>
      </p:pic>
      <p:pic>
        <p:nvPicPr>
          <p:cNvPr id="128004" name="Picture 2" descr="G:\护工照片2019、10、14导\IMG20190904162439.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3461385" y="1629410"/>
            <a:ext cx="3207385" cy="2317115"/>
          </a:xfrm>
          <a:prstGeom prst="rect">
            <a:avLst/>
          </a:prstGeom>
          <a:noFill/>
          <a:ln w="9525">
            <a:noFill/>
          </a:ln>
        </p:spPr>
      </p:pic>
      <p:pic>
        <p:nvPicPr>
          <p:cNvPr id="8" name="图片 7" descr="2b9873f111cb0f2706171fad4483058"/>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3461385" y="3615055"/>
            <a:ext cx="3207385" cy="274066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71ae175a-d7bf-4960-b095-428a6b1d3fe7}"/>
  <p:tag name="TABLE_ENDDRAG_ORIGIN_RECT" val="866*313"/>
  <p:tag name="TABLE_ENDDRAG_RECT" val="32*186*866*313"/>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7814,&quot;width&quot;:8937}"/>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ef2cfe7b-adc0-4801-a4c1-f2b16af6fa7c}"/>
  <p:tag name="TABLE_ENDDRAG_ORIGIN_RECT" val="775*131"/>
  <p:tag name="TABLE_ENDDRAG_RECT" val="40*91*775*13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013TGp_Medical_light_v2 3">
    <a:dk1>
      <a:srgbClr val="000066"/>
    </a:dk1>
    <a:lt1>
      <a:srgbClr val="FFFFFF"/>
    </a:lt1>
    <a:dk2>
      <a:srgbClr val="FFFFE7"/>
    </a:dk2>
    <a:lt2>
      <a:srgbClr val="B2B2B2"/>
    </a:lt2>
    <a:accent1>
      <a:srgbClr val="6D77BF"/>
    </a:accent1>
    <a:accent2>
      <a:srgbClr val="FF7C80"/>
    </a:accent2>
    <a:accent3>
      <a:srgbClr val="FFFFFF"/>
    </a:accent3>
    <a:accent4>
      <a:srgbClr val="000056"/>
    </a:accent4>
    <a:accent5>
      <a:srgbClr val="BABDDC"/>
    </a:accent5>
    <a:accent6>
      <a:srgbClr val="E77073"/>
    </a:accent6>
    <a:hlink>
      <a:srgbClr val="5A94A8"/>
    </a:hlink>
    <a:folHlink>
      <a:srgbClr val="0099CC"/>
    </a:folHlink>
  </a:clrScheme>
  <a:fontScheme name="013TGp_Medical_light_v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013TGp_Medical_light_v2 3">
    <a:dk1>
      <a:srgbClr val="000066"/>
    </a:dk1>
    <a:lt1>
      <a:srgbClr val="FFFFFF"/>
    </a:lt1>
    <a:dk2>
      <a:srgbClr val="FFFFE7"/>
    </a:dk2>
    <a:lt2>
      <a:srgbClr val="B2B2B2"/>
    </a:lt2>
    <a:accent1>
      <a:srgbClr val="6D77BF"/>
    </a:accent1>
    <a:accent2>
      <a:srgbClr val="FF7C80"/>
    </a:accent2>
    <a:accent3>
      <a:srgbClr val="FFFFFF"/>
    </a:accent3>
    <a:accent4>
      <a:srgbClr val="000056"/>
    </a:accent4>
    <a:accent5>
      <a:srgbClr val="BABDDC"/>
    </a:accent5>
    <a:accent6>
      <a:srgbClr val="E77073"/>
    </a:accent6>
    <a:hlink>
      <a:srgbClr val="5A94A8"/>
    </a:hlink>
    <a:folHlink>
      <a:srgbClr val="0099CC"/>
    </a:folHlink>
  </a:clrScheme>
  <a:fontScheme name="013TGp_Medical_light_v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013TGp_Medical_light_v2 3">
    <a:dk1>
      <a:srgbClr val="000066"/>
    </a:dk1>
    <a:lt1>
      <a:srgbClr val="FFFFFF"/>
    </a:lt1>
    <a:dk2>
      <a:srgbClr val="FFFFE7"/>
    </a:dk2>
    <a:lt2>
      <a:srgbClr val="B2B2B2"/>
    </a:lt2>
    <a:accent1>
      <a:srgbClr val="6D77BF"/>
    </a:accent1>
    <a:accent2>
      <a:srgbClr val="FF7C80"/>
    </a:accent2>
    <a:accent3>
      <a:srgbClr val="FFFFFF"/>
    </a:accent3>
    <a:accent4>
      <a:srgbClr val="000056"/>
    </a:accent4>
    <a:accent5>
      <a:srgbClr val="BABDDC"/>
    </a:accent5>
    <a:accent6>
      <a:srgbClr val="E77073"/>
    </a:accent6>
    <a:hlink>
      <a:srgbClr val="5A94A8"/>
    </a:hlink>
    <a:folHlink>
      <a:srgbClr val="0099CC"/>
    </a:folHlink>
  </a:clrScheme>
  <a:fontScheme name="013TGp_Medical_light_v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TotalTime>
  <Words>1373</Words>
  <Application>Microsoft Macintosh PowerPoint</Application>
  <PresentationFormat>宽屏</PresentationFormat>
  <Paragraphs>141</Paragraphs>
  <Slides>26</Slides>
  <Notes>1</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26</vt:i4>
      </vt:variant>
    </vt:vector>
  </HeadingPairs>
  <TitlesOfParts>
    <vt:vector size="39" baseType="lpstr">
      <vt:lpstr>等线</vt:lpstr>
      <vt:lpstr>等线 Light</vt:lpstr>
      <vt:lpstr>黑体</vt:lpstr>
      <vt:lpstr>华文楷体</vt:lpstr>
      <vt:lpstr>楷体</vt:lpstr>
      <vt:lpstr>宋体</vt:lpstr>
      <vt:lpstr>微软雅黑</vt:lpstr>
      <vt:lpstr>Arial</vt:lpstr>
      <vt:lpstr>Calibri</vt:lpstr>
      <vt:lpstr>Times New Roman</vt:lpstr>
      <vt:lpstr>Wingdings</vt:lpstr>
      <vt:lpstr>Office 主题​​</vt:lpstr>
      <vt:lpstr>Excel.Chart.8</vt:lpstr>
      <vt:lpstr>昆明市第二人民医院 老年医疗照护基地建设情况汇报</vt:lpstr>
      <vt:lpstr>PowerPoint 演示文稿</vt:lpstr>
      <vt:lpstr>一、昆明市第二人民医院简介</vt:lpstr>
      <vt:lpstr>PowerPoint 演示文稿</vt:lpstr>
      <vt:lpstr>PowerPoint 演示文稿</vt:lpstr>
      <vt:lpstr>二、基地建设情况-总体水平</vt:lpstr>
      <vt:lpstr>PowerPoint 演示文稿</vt:lpstr>
      <vt:lpstr>三、养老护理员培训与管理中心-培训基地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养老护理员的相关培训</vt:lpstr>
      <vt:lpstr>养老护理员的相关培训</vt:lpstr>
      <vt:lpstr>第五期养老护理员培训：共有11家机构参加培训，培训学员60名</vt:lpstr>
      <vt:lpstr>第七期养老护理员培训：共有6家机构参加培训，培训学员50名</vt:lpstr>
      <vt:lpstr>每月对院内230余名养老护理员进行专题培训</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001</dc:creator>
  <cp:lastModifiedBy>刘 蓉</cp:lastModifiedBy>
  <cp:revision>15</cp:revision>
  <dcterms:created xsi:type="dcterms:W3CDTF">2021-05-20T07:21:00Z</dcterms:created>
  <dcterms:modified xsi:type="dcterms:W3CDTF">2021-11-05T12:04:52Z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F6B69440A88647059D73FE5938A88408</vt:lpwstr>
  </property>
</Properties>
</file>